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0" r:id="rId5"/>
    <p:sldId id="259" r:id="rId6"/>
    <p:sldId id="261" r:id="rId7"/>
    <p:sldId id="262" r:id="rId8"/>
    <p:sldId id="267" r:id="rId9"/>
    <p:sldId id="271" r:id="rId10"/>
    <p:sldId id="288" r:id="rId11"/>
    <p:sldId id="269" r:id="rId12"/>
    <p:sldId id="274" r:id="rId13"/>
    <p:sldId id="275" r:id="rId14"/>
    <p:sldId id="290" r:id="rId15"/>
    <p:sldId id="291" r:id="rId16"/>
    <p:sldId id="292" r:id="rId17"/>
    <p:sldId id="278" r:id="rId18"/>
    <p:sldId id="277" r:id="rId19"/>
    <p:sldId id="279" r:id="rId20"/>
    <p:sldId id="280" r:id="rId21"/>
    <p:sldId id="281" r:id="rId22"/>
    <p:sldId id="282" r:id="rId23"/>
    <p:sldId id="283" r:id="rId24"/>
    <p:sldId id="284" r:id="rId25"/>
    <p:sldId id="285" r:id="rId26"/>
    <p:sldId id="286"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4" autoAdjust="0"/>
    <p:restoredTop sz="93878" autoAdjust="0"/>
  </p:normalViewPr>
  <p:slideViewPr>
    <p:cSldViewPr snapToGrid="0">
      <p:cViewPr varScale="1">
        <p:scale>
          <a:sx n="56" d="100"/>
          <a:sy n="56" d="100"/>
        </p:scale>
        <p:origin x="44"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10/30/2022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9</a:t>
            </a:fld>
            <a:endParaRPr lang="en-US" dirty="0"/>
          </a:p>
        </p:txBody>
      </p:sp>
    </p:spTree>
    <p:extLst>
      <p:ext uri="{BB962C8B-B14F-4D97-AF65-F5344CB8AC3E}">
        <p14:creationId xmlns:p14="http://schemas.microsoft.com/office/powerpoint/2010/main" val="337752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43437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10/30/2022</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10/30/2022</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10/30/2022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2.wmf"/><Relationship Id="rId3" Type="http://schemas.openxmlformats.org/officeDocument/2006/relationships/image" Target="../media/image27.svg"/><Relationship Id="rId7" Type="http://schemas.openxmlformats.org/officeDocument/2006/relationships/image" Target="../media/image40.wmf"/><Relationship Id="rId12" Type="http://schemas.openxmlformats.org/officeDocument/2006/relationships/oleObject" Target="../embeddings/oleObject21.bin"/><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3.svg"/><Relationship Id="rId5" Type="http://schemas.openxmlformats.org/officeDocument/2006/relationships/image" Target="../media/image39.svg"/><Relationship Id="rId10"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41.wmf"/></Relationships>
</file>

<file path=ppt/slides/_rels/slide1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4.png"/><Relationship Id="rId7" Type="http://schemas.openxmlformats.org/officeDocument/2006/relationships/oleObject" Target="../embeddings/oleObject22.bin"/><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4.wmf"/><Relationship Id="rId4" Type="http://schemas.openxmlformats.org/officeDocument/2006/relationships/image" Target="../media/image45.svg"/><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53.wmf"/><Relationship Id="rId3" Type="http://schemas.openxmlformats.org/officeDocument/2006/relationships/image" Target="../media/image48.svg"/><Relationship Id="rId7" Type="http://schemas.openxmlformats.org/officeDocument/2006/relationships/image" Target="../media/image50.wmf"/><Relationship Id="rId12" Type="http://schemas.openxmlformats.org/officeDocument/2006/relationships/oleObject" Target="../embeddings/oleObject28.bin"/><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5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8.wmf"/><Relationship Id="rId3" Type="http://schemas.openxmlformats.org/officeDocument/2006/relationships/image" Target="../media/image48.svg"/><Relationship Id="rId7" Type="http://schemas.openxmlformats.org/officeDocument/2006/relationships/image" Target="../media/image55.wmf"/><Relationship Id="rId12" Type="http://schemas.openxmlformats.org/officeDocument/2006/relationships/oleObject" Target="../embeddings/oleObject33.bin"/><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60.wmf"/><Relationship Id="rId4" Type="http://schemas.openxmlformats.org/officeDocument/2006/relationships/oleObject" Target="../embeddings/oleObject35.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3.png"/><Relationship Id="rId7" Type="http://schemas.openxmlformats.org/officeDocument/2006/relationships/oleObject" Target="../embeddings/oleObject38.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17.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70.wmf"/><Relationship Id="rId10" Type="http://schemas.openxmlformats.org/officeDocument/2006/relationships/image" Target="../media/image73.png"/><Relationship Id="rId4" Type="http://schemas.openxmlformats.org/officeDocument/2006/relationships/oleObject" Target="../embeddings/oleObject40.bin"/><Relationship Id="rId9" Type="http://schemas.openxmlformats.org/officeDocument/2006/relationships/image" Target="../media/image7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74.wmf"/><Relationship Id="rId7" Type="http://schemas.openxmlformats.org/officeDocument/2006/relationships/image" Target="../media/image74.png"/><Relationship Id="rId2" Type="http://schemas.openxmlformats.org/officeDocument/2006/relationships/oleObject" Target="../embeddings/oleObject43.bin"/><Relationship Id="rId1" Type="http://schemas.openxmlformats.org/officeDocument/2006/relationships/slideLayout" Target="../slideLayouts/slideLayout2.xml"/><Relationship Id="rId11" Type="http://schemas.openxmlformats.org/officeDocument/2006/relationships/image" Target="../media/image78.wmf"/><Relationship Id="rId5" Type="http://schemas.openxmlformats.org/officeDocument/2006/relationships/image" Target="../media/image76.svg"/><Relationship Id="rId10" Type="http://schemas.openxmlformats.org/officeDocument/2006/relationships/oleObject" Target="../embeddings/oleObject45.bin"/><Relationship Id="rId4" Type="http://schemas.openxmlformats.org/officeDocument/2006/relationships/image" Target="../media/image75.png"/><Relationship Id="rId9" Type="http://schemas.openxmlformats.org/officeDocument/2006/relationships/image" Target="../media/image77.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svg"/><Relationship Id="rId7"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4.svg"/><Relationship Id="rId10"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sv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84.svg"/><Relationship Id="rId7" Type="http://schemas.openxmlformats.org/officeDocument/2006/relationships/image" Target="../media/image87.w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90.svg"/><Relationship Id="rId5" Type="http://schemas.openxmlformats.org/officeDocument/2006/relationships/image" Target="../media/image86.sv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84.svg"/><Relationship Id="rId7" Type="http://schemas.openxmlformats.org/officeDocument/2006/relationships/image" Target="../media/image88.w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92.wmf"/><Relationship Id="rId5" Type="http://schemas.openxmlformats.org/officeDocument/2006/relationships/image" Target="../media/image90.svg"/><Relationship Id="rId10" Type="http://schemas.openxmlformats.org/officeDocument/2006/relationships/oleObject" Target="../embeddings/oleObject50.bin"/><Relationship Id="rId4" Type="http://schemas.openxmlformats.org/officeDocument/2006/relationships/image" Target="../media/image89.png"/><Relationship Id="rId9" Type="http://schemas.openxmlformats.org/officeDocument/2006/relationships/image" Target="../media/image91.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100.wmf"/><Relationship Id="rId3" Type="http://schemas.openxmlformats.org/officeDocument/2006/relationships/image" Target="../media/image94.svg"/><Relationship Id="rId7" Type="http://schemas.openxmlformats.org/officeDocument/2006/relationships/image" Target="../media/image97.wmf"/><Relationship Id="rId12" Type="http://schemas.openxmlformats.org/officeDocument/2006/relationships/oleObject" Target="../embeddings/oleObject54.bin"/><Relationship Id="rId17" Type="http://schemas.openxmlformats.org/officeDocument/2006/relationships/image" Target="../media/image90.svg"/><Relationship Id="rId2" Type="http://schemas.openxmlformats.org/officeDocument/2006/relationships/image" Target="../media/image93.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99.wmf"/><Relationship Id="rId5" Type="http://schemas.openxmlformats.org/officeDocument/2006/relationships/image" Target="../media/image96.svg"/><Relationship Id="rId15" Type="http://schemas.openxmlformats.org/officeDocument/2006/relationships/image" Target="../media/image101.wmf"/><Relationship Id="rId10" Type="http://schemas.openxmlformats.org/officeDocument/2006/relationships/oleObject" Target="../embeddings/oleObject53.bin"/><Relationship Id="rId4" Type="http://schemas.openxmlformats.org/officeDocument/2006/relationships/image" Target="../media/image95.png"/><Relationship Id="rId9" Type="http://schemas.openxmlformats.org/officeDocument/2006/relationships/image" Target="../media/image98.wmf"/><Relationship Id="rId14"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wmf"/><Relationship Id="rId7" Type="http://schemas.openxmlformats.org/officeDocument/2006/relationships/image" Target="../media/image2.sv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wmf"/><Relationship Id="rId4" Type="http://schemas.openxmlformats.org/officeDocument/2006/relationships/oleObject" Target="../embeddings/oleObject5.bin"/><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oleObject" Target="../embeddings/oleObject9.bin"/><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svg"/><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5.bin"/><Relationship Id="rId18" Type="http://schemas.openxmlformats.org/officeDocument/2006/relationships/image" Target="../media/image36.wmf"/><Relationship Id="rId3" Type="http://schemas.openxmlformats.org/officeDocument/2006/relationships/image" Target="../media/image25.png"/><Relationship Id="rId7" Type="http://schemas.openxmlformats.org/officeDocument/2006/relationships/oleObject" Target="../embeddings/oleObject13.bin"/><Relationship Id="rId12" Type="http://schemas.openxmlformats.org/officeDocument/2006/relationships/image" Target="../media/image33.svg"/><Relationship Id="rId17" Type="http://schemas.openxmlformats.org/officeDocument/2006/relationships/oleObject" Target="../embeddings/oleObject17.bin"/><Relationship Id="rId2" Type="http://schemas.openxmlformats.org/officeDocument/2006/relationships/notesSlide" Target="../notesSlides/notesSlide1.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oleObject" Target="../embeddings/oleObject16.bin"/><Relationship Id="rId10" Type="http://schemas.openxmlformats.org/officeDocument/2006/relationships/image" Target="../media/image31.wmf"/><Relationship Id="rId19" Type="http://schemas.openxmlformats.org/officeDocument/2006/relationships/oleObject" Target="../embeddings/oleObject18.bin"/><Relationship Id="rId4" Type="http://schemas.openxmlformats.org/officeDocument/2006/relationships/image" Target="../media/image27.svg"/><Relationship Id="rId9" Type="http://schemas.openxmlformats.org/officeDocument/2006/relationships/oleObject" Target="../embeddings/oleObject14.bin"/><Relationship Id="rId1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Single-Ended operational amplifiers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6" name="CasellaDiTesto 5">
            <a:extLst>
              <a:ext uri="{FF2B5EF4-FFF2-40B4-BE49-F238E27FC236}">
                <a16:creationId xmlns:a16="http://schemas.microsoft.com/office/drawing/2014/main" id="{0CA19A0D-F650-40AC-97CB-480A889146FC}"/>
              </a:ext>
            </a:extLst>
          </p:cNvPr>
          <p:cNvSpPr txBox="1"/>
          <p:nvPr/>
        </p:nvSpPr>
        <p:spPr>
          <a:xfrm>
            <a:off x="1259947" y="2140359"/>
            <a:ext cx="9930523" cy="329320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Voltage amplifiers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Very large DC gain</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Stability over a wide range of negative feedback conditions.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High input impedance on both inputs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Differential input</a:t>
            </a:r>
          </a:p>
        </p:txBody>
      </p:sp>
      <p:sp>
        <p:nvSpPr>
          <p:cNvPr id="7" name="CasellaDiTesto 6">
            <a:extLst>
              <a:ext uri="{FF2B5EF4-FFF2-40B4-BE49-F238E27FC236}">
                <a16:creationId xmlns:a16="http://schemas.microsoft.com/office/drawing/2014/main" id="{7161314D-DB55-4E5F-9FFE-45499A658304}"/>
              </a:ext>
            </a:extLst>
          </p:cNvPr>
          <p:cNvSpPr txBox="1"/>
          <p:nvPr/>
        </p:nvSpPr>
        <p:spPr>
          <a:xfrm>
            <a:off x="3628738" y="1212517"/>
            <a:ext cx="3676523"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Typical requirements</a:t>
            </a: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DEF38-4E47-4923-A136-FABE202685B0}"/>
              </a:ext>
            </a:extLst>
          </p:cNvPr>
          <p:cNvSpPr>
            <a:spLocks noGrp="1"/>
          </p:cNvSpPr>
          <p:nvPr>
            <p:ph type="title"/>
          </p:nvPr>
        </p:nvSpPr>
        <p:spPr>
          <a:xfrm>
            <a:off x="838199" y="136525"/>
            <a:ext cx="10515600" cy="662397"/>
          </a:xfrm>
        </p:spPr>
        <p:txBody>
          <a:bodyPr/>
          <a:lstStyle/>
          <a:p>
            <a:r>
              <a:rPr lang="en-US" dirty="0"/>
              <a:t>Small signal properties of the class-A common source stage</a:t>
            </a:r>
          </a:p>
        </p:txBody>
      </p:sp>
      <p:sp>
        <p:nvSpPr>
          <p:cNvPr id="3" name="Segnaposto piè di pagina 2">
            <a:extLst>
              <a:ext uri="{FF2B5EF4-FFF2-40B4-BE49-F238E27FC236}">
                <a16:creationId xmlns:a16="http://schemas.microsoft.com/office/drawing/2014/main" id="{C44D4D38-F57C-4300-A27D-472AC5D7BBD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D615067-209C-4FB6-BE26-7E87C375D403}"/>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Elemento grafico 4">
            <a:extLst>
              <a:ext uri="{FF2B5EF4-FFF2-40B4-BE49-F238E27FC236}">
                <a16:creationId xmlns:a16="http://schemas.microsoft.com/office/drawing/2014/main" id="{38165314-D3FE-4D17-AAED-478AC6D97C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542" y="1355407"/>
            <a:ext cx="2579688" cy="3452813"/>
          </a:xfrm>
          <a:prstGeom prst="rect">
            <a:avLst/>
          </a:prstGeom>
        </p:spPr>
      </p:pic>
      <p:pic>
        <p:nvPicPr>
          <p:cNvPr id="8" name="Elemento grafico 7">
            <a:extLst>
              <a:ext uri="{FF2B5EF4-FFF2-40B4-BE49-F238E27FC236}">
                <a16:creationId xmlns:a16="http://schemas.microsoft.com/office/drawing/2014/main" id="{E1ED1636-0F04-4C5B-93E2-F9C07EEE1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5105" y="2054634"/>
            <a:ext cx="4443413" cy="2514600"/>
          </a:xfrm>
          <a:prstGeom prst="rect">
            <a:avLst/>
          </a:prstGeom>
        </p:spPr>
      </p:pic>
      <p:graphicFrame>
        <p:nvGraphicFramePr>
          <p:cNvPr id="9" name="Oggetto 8">
            <a:extLst>
              <a:ext uri="{FF2B5EF4-FFF2-40B4-BE49-F238E27FC236}">
                <a16:creationId xmlns:a16="http://schemas.microsoft.com/office/drawing/2014/main" id="{E41B839E-8FFA-408B-B8F8-44E1740F0D55}"/>
              </a:ext>
            </a:extLst>
          </p:cNvPr>
          <p:cNvGraphicFramePr>
            <a:graphicFrameLocks noChangeAspect="1"/>
          </p:cNvGraphicFramePr>
          <p:nvPr>
            <p:extLst>
              <p:ext uri="{D42A27DB-BD31-4B8C-83A1-F6EECF244321}">
                <p14:modId xmlns:p14="http://schemas.microsoft.com/office/powerpoint/2010/main" val="1394280722"/>
              </p:ext>
            </p:extLst>
          </p:nvPr>
        </p:nvGraphicFramePr>
        <p:xfrm>
          <a:off x="2685415" y="4703573"/>
          <a:ext cx="3270250" cy="698500"/>
        </p:xfrm>
        <a:graphic>
          <a:graphicData uri="http://schemas.openxmlformats.org/presentationml/2006/ole">
            <mc:AlternateContent xmlns:mc="http://schemas.openxmlformats.org/markup-compatibility/2006">
              <mc:Choice xmlns:v="urn:schemas-microsoft-com:vml" Requires="v">
                <p:oleObj name="Equation" r:id="rId6" imgW="1307880" imgH="279360" progId="Equation.DSMT4">
                  <p:embed/>
                </p:oleObj>
              </mc:Choice>
              <mc:Fallback>
                <p:oleObj name="Equation" r:id="rId6" imgW="1307880" imgH="279360" progId="Equation.DSMT4">
                  <p:embed/>
                  <p:pic>
                    <p:nvPicPr>
                      <p:cNvPr id="6" name="Oggetto 5">
                        <a:extLst>
                          <a:ext uri="{FF2B5EF4-FFF2-40B4-BE49-F238E27FC236}">
                            <a16:creationId xmlns:a16="http://schemas.microsoft.com/office/drawing/2014/main" id="{D011FE83-595F-4152-86FC-6A9DD0D63F81}"/>
                          </a:ext>
                        </a:extLst>
                      </p:cNvPr>
                      <p:cNvPicPr>
                        <a:picLocks noChangeAspect="1" noChangeArrowheads="1"/>
                      </p:cNvPicPr>
                      <p:nvPr/>
                    </p:nvPicPr>
                    <p:blipFill>
                      <a:blip r:embed="rId7"/>
                      <a:srcRect/>
                      <a:stretch>
                        <a:fillRect/>
                      </a:stretch>
                    </p:blipFill>
                    <p:spPr bwMode="auto">
                      <a:xfrm>
                        <a:off x="2685415" y="4703573"/>
                        <a:ext cx="3270250" cy="6985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BF137CD-C809-470E-AA89-A9E2C7EE543B}"/>
              </a:ext>
            </a:extLst>
          </p:cNvPr>
          <p:cNvGraphicFramePr>
            <a:graphicFrameLocks noChangeAspect="1"/>
          </p:cNvGraphicFramePr>
          <p:nvPr>
            <p:extLst>
              <p:ext uri="{D42A27DB-BD31-4B8C-83A1-F6EECF244321}">
                <p14:modId xmlns:p14="http://schemas.microsoft.com/office/powerpoint/2010/main" val="3139553671"/>
              </p:ext>
            </p:extLst>
          </p:nvPr>
        </p:nvGraphicFramePr>
        <p:xfrm>
          <a:off x="2654618" y="5343364"/>
          <a:ext cx="2476500" cy="698500"/>
        </p:xfrm>
        <a:graphic>
          <a:graphicData uri="http://schemas.openxmlformats.org/presentationml/2006/ole">
            <mc:AlternateContent xmlns:mc="http://schemas.openxmlformats.org/markup-compatibility/2006">
              <mc:Choice xmlns:v="urn:schemas-microsoft-com:vml" Requires="v">
                <p:oleObj name="Equation" r:id="rId8" imgW="990360" imgH="279360" progId="Equation.DSMT4">
                  <p:embed/>
                </p:oleObj>
              </mc:Choice>
              <mc:Fallback>
                <p:oleObj name="Equation" r:id="rId8" imgW="990360" imgH="279360" progId="Equation.DSMT4">
                  <p:embed/>
                  <p:pic>
                    <p:nvPicPr>
                      <p:cNvPr id="9" name="Oggetto 8">
                        <a:extLst>
                          <a:ext uri="{FF2B5EF4-FFF2-40B4-BE49-F238E27FC236}">
                            <a16:creationId xmlns:a16="http://schemas.microsoft.com/office/drawing/2014/main" id="{E41B839E-8FFA-408B-B8F8-44E1740F0D55}"/>
                          </a:ext>
                        </a:extLst>
                      </p:cNvPr>
                      <p:cNvPicPr>
                        <a:picLocks noChangeAspect="1" noChangeArrowheads="1"/>
                      </p:cNvPicPr>
                      <p:nvPr/>
                    </p:nvPicPr>
                    <p:blipFill>
                      <a:blip r:embed="rId9"/>
                      <a:srcRect/>
                      <a:stretch>
                        <a:fillRect/>
                      </a:stretch>
                    </p:blipFill>
                    <p:spPr bwMode="auto">
                      <a:xfrm>
                        <a:off x="2654618" y="5343364"/>
                        <a:ext cx="2476500" cy="698500"/>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2FB0C88B-D942-4C35-B369-32890E161B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0065" y="1113408"/>
            <a:ext cx="2043113" cy="2734628"/>
          </a:xfrm>
          <a:prstGeom prst="rect">
            <a:avLst/>
          </a:prstGeom>
        </p:spPr>
      </p:pic>
      <p:pic>
        <p:nvPicPr>
          <p:cNvPr id="12" name="Elemento grafico 11">
            <a:extLst>
              <a:ext uri="{FF2B5EF4-FFF2-40B4-BE49-F238E27FC236}">
                <a16:creationId xmlns:a16="http://schemas.microsoft.com/office/drawing/2014/main" id="{A8946562-FC15-43B6-811F-35A8E33299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07418" y="2412311"/>
            <a:ext cx="731520" cy="937260"/>
          </a:xfrm>
          <a:prstGeom prst="rect">
            <a:avLst/>
          </a:prstGeom>
        </p:spPr>
      </p:pic>
      <p:graphicFrame>
        <p:nvGraphicFramePr>
          <p:cNvPr id="13" name="Oggetto 12">
            <a:extLst>
              <a:ext uri="{FF2B5EF4-FFF2-40B4-BE49-F238E27FC236}">
                <a16:creationId xmlns:a16="http://schemas.microsoft.com/office/drawing/2014/main" id="{5B971E40-383C-4A12-9F8A-0F8CB42FD914}"/>
              </a:ext>
            </a:extLst>
          </p:cNvPr>
          <p:cNvGraphicFramePr>
            <a:graphicFrameLocks noChangeAspect="1"/>
          </p:cNvGraphicFramePr>
          <p:nvPr>
            <p:extLst>
              <p:ext uri="{D42A27DB-BD31-4B8C-83A1-F6EECF244321}">
                <p14:modId xmlns:p14="http://schemas.microsoft.com/office/powerpoint/2010/main" val="2929365838"/>
              </p:ext>
            </p:extLst>
          </p:nvPr>
        </p:nvGraphicFramePr>
        <p:xfrm>
          <a:off x="8464549" y="4067439"/>
          <a:ext cx="2889250" cy="1079500"/>
        </p:xfrm>
        <a:graphic>
          <a:graphicData uri="http://schemas.openxmlformats.org/presentationml/2006/ole">
            <mc:AlternateContent xmlns:mc="http://schemas.openxmlformats.org/markup-compatibility/2006">
              <mc:Choice xmlns:v="urn:schemas-microsoft-com:vml" Requires="v">
                <p:oleObj name="Equation" r:id="rId12" imgW="1155600" imgH="431640" progId="Equation.DSMT4">
                  <p:embed/>
                </p:oleObj>
              </mc:Choice>
              <mc:Fallback>
                <p:oleObj name="Equation" r:id="rId12" imgW="1155600" imgH="431640" progId="Equation.DSMT4">
                  <p:embed/>
                  <p:pic>
                    <p:nvPicPr>
                      <p:cNvPr id="9" name="Oggetto 8">
                        <a:extLst>
                          <a:ext uri="{FF2B5EF4-FFF2-40B4-BE49-F238E27FC236}">
                            <a16:creationId xmlns:a16="http://schemas.microsoft.com/office/drawing/2014/main" id="{E41B839E-8FFA-408B-B8F8-44E1740F0D55}"/>
                          </a:ext>
                        </a:extLst>
                      </p:cNvPr>
                      <p:cNvPicPr>
                        <a:picLocks noChangeAspect="1" noChangeArrowheads="1"/>
                      </p:cNvPicPr>
                      <p:nvPr/>
                    </p:nvPicPr>
                    <p:blipFill>
                      <a:blip r:embed="rId13"/>
                      <a:srcRect/>
                      <a:stretch>
                        <a:fillRect/>
                      </a:stretch>
                    </p:blipFill>
                    <p:spPr bwMode="auto">
                      <a:xfrm>
                        <a:off x="8464549" y="4067439"/>
                        <a:ext cx="2889250" cy="1079500"/>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C4B79246-EFED-46E1-9528-0E9B05540681}"/>
              </a:ext>
            </a:extLst>
          </p:cNvPr>
          <p:cNvCxnSpPr/>
          <p:nvPr/>
        </p:nvCxnSpPr>
        <p:spPr>
          <a:xfrm>
            <a:off x="7932420" y="798922"/>
            <a:ext cx="0" cy="5121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566B4986-7B39-42D7-A24F-8CC2ABBF52E2}"/>
              </a:ext>
            </a:extLst>
          </p:cNvPr>
          <p:cNvSpPr/>
          <p:nvPr/>
        </p:nvSpPr>
        <p:spPr>
          <a:xfrm>
            <a:off x="2616499" y="4703574"/>
            <a:ext cx="3369961" cy="13603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4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279B6B2-7A37-4B46-A31C-C068383F699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CC363B5-99A2-4F98-84BB-4084E0DE1B66}"/>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EF2DE75F-E5B5-4D60-A304-86DA04A6D721}"/>
              </a:ext>
            </a:extLst>
          </p:cNvPr>
          <p:cNvSpPr>
            <a:spLocks noGrp="1"/>
          </p:cNvSpPr>
          <p:nvPr>
            <p:ph type="title"/>
          </p:nvPr>
        </p:nvSpPr>
        <p:spPr>
          <a:xfrm>
            <a:off x="1065060" y="332902"/>
            <a:ext cx="10515600" cy="662397"/>
          </a:xfrm>
        </p:spPr>
        <p:txBody>
          <a:bodyPr/>
          <a:lstStyle/>
          <a:p>
            <a:r>
              <a:rPr lang="en-US" dirty="0"/>
              <a:t>Class-AB common source: principle of operation</a:t>
            </a:r>
          </a:p>
        </p:txBody>
      </p:sp>
      <p:pic>
        <p:nvPicPr>
          <p:cNvPr id="7" name="Immagine 6">
            <a:extLst>
              <a:ext uri="{FF2B5EF4-FFF2-40B4-BE49-F238E27FC236}">
                <a16:creationId xmlns:a16="http://schemas.microsoft.com/office/drawing/2014/main" id="{1E5D700C-3678-4CB6-806F-BEA5E4448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7434" y="1684088"/>
            <a:ext cx="4878539" cy="3073960"/>
          </a:xfrm>
          <a:prstGeom prst="rect">
            <a:avLst/>
          </a:prstGeom>
        </p:spPr>
      </p:pic>
      <p:pic>
        <p:nvPicPr>
          <p:cNvPr id="8" name="Elemento grafico 7">
            <a:extLst>
              <a:ext uri="{FF2B5EF4-FFF2-40B4-BE49-F238E27FC236}">
                <a16:creationId xmlns:a16="http://schemas.microsoft.com/office/drawing/2014/main" id="{E304B0B1-D6F7-42B7-BEDA-690937B12C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3139" y="1612107"/>
            <a:ext cx="2565894" cy="3562224"/>
          </a:xfrm>
          <a:prstGeom prst="rect">
            <a:avLst/>
          </a:prstGeom>
        </p:spPr>
      </p:pic>
      <p:pic>
        <p:nvPicPr>
          <p:cNvPr id="9" name="Elemento grafico 8">
            <a:extLst>
              <a:ext uri="{FF2B5EF4-FFF2-40B4-BE49-F238E27FC236}">
                <a16:creationId xmlns:a16="http://schemas.microsoft.com/office/drawing/2014/main" id="{3A330BA6-5857-4EF7-AF36-F9C1EE2D36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6028" y="3312182"/>
            <a:ext cx="846009" cy="1083949"/>
          </a:xfrm>
          <a:prstGeom prst="rect">
            <a:avLst/>
          </a:prstGeom>
        </p:spPr>
      </p:pic>
      <p:cxnSp>
        <p:nvCxnSpPr>
          <p:cNvPr id="12" name="Connettore 2 11">
            <a:extLst>
              <a:ext uri="{FF2B5EF4-FFF2-40B4-BE49-F238E27FC236}">
                <a16:creationId xmlns:a16="http://schemas.microsoft.com/office/drawing/2014/main" id="{A89D79BB-283E-4906-BFEB-89D29A2EDC74}"/>
              </a:ext>
            </a:extLst>
          </p:cNvPr>
          <p:cNvCxnSpPr>
            <a:cxnSpLocks/>
          </p:cNvCxnSpPr>
          <p:nvPr/>
        </p:nvCxnSpPr>
        <p:spPr>
          <a:xfrm>
            <a:off x="7681164" y="3764023"/>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9998D1A1-158D-4D38-8068-39DD89E14A0F}"/>
              </a:ext>
            </a:extLst>
          </p:cNvPr>
          <p:cNvSpPr txBox="1"/>
          <p:nvPr/>
        </p:nvSpPr>
        <p:spPr>
          <a:xfrm>
            <a:off x="6659179" y="5188876"/>
            <a:ext cx="188788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n</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cxnSp>
        <p:nvCxnSpPr>
          <p:cNvPr id="16" name="Connettore 2 15">
            <a:extLst>
              <a:ext uri="{FF2B5EF4-FFF2-40B4-BE49-F238E27FC236}">
                <a16:creationId xmlns:a16="http://schemas.microsoft.com/office/drawing/2014/main" id="{0CBF777F-5064-41E6-BB68-A3CAACE63ACD}"/>
              </a:ext>
            </a:extLst>
          </p:cNvPr>
          <p:cNvCxnSpPr>
            <a:cxnSpLocks/>
          </p:cNvCxnSpPr>
          <p:nvPr/>
        </p:nvCxnSpPr>
        <p:spPr>
          <a:xfrm>
            <a:off x="7681164" y="2615331"/>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Figura a mano libera: forma 16">
            <a:extLst>
              <a:ext uri="{FF2B5EF4-FFF2-40B4-BE49-F238E27FC236}">
                <a16:creationId xmlns:a16="http://schemas.microsoft.com/office/drawing/2014/main" id="{5B4FBBF5-D82A-4AB4-A0DE-7B04C1967509}"/>
              </a:ext>
            </a:extLst>
          </p:cNvPr>
          <p:cNvSpPr/>
          <p:nvPr/>
        </p:nvSpPr>
        <p:spPr>
          <a:xfrm>
            <a:off x="7506277" y="4300142"/>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4E6038D1-FB46-42CF-A461-5E5ED6407158}"/>
              </a:ext>
            </a:extLst>
          </p:cNvPr>
          <p:cNvCxnSpPr>
            <a:cxnSpLocks/>
          </p:cNvCxnSpPr>
          <p:nvPr/>
        </p:nvCxnSpPr>
        <p:spPr>
          <a:xfrm flipV="1">
            <a:off x="8638055" y="1900089"/>
            <a:ext cx="990600" cy="156336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B7774009-C8F9-4B30-9270-996D293A33A3}"/>
              </a:ext>
            </a:extLst>
          </p:cNvPr>
          <p:cNvCxnSpPr>
            <a:cxnSpLocks/>
          </p:cNvCxnSpPr>
          <p:nvPr/>
        </p:nvCxnSpPr>
        <p:spPr>
          <a:xfrm flipV="1">
            <a:off x="8671764" y="3162387"/>
            <a:ext cx="956891" cy="1449822"/>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igura a mano libera: forma 21">
            <a:extLst>
              <a:ext uri="{FF2B5EF4-FFF2-40B4-BE49-F238E27FC236}">
                <a16:creationId xmlns:a16="http://schemas.microsoft.com/office/drawing/2014/main" id="{CB1EDDD4-CDED-49E4-AF01-0F5A23B2CD92}"/>
              </a:ext>
            </a:extLst>
          </p:cNvPr>
          <p:cNvSpPr/>
          <p:nvPr/>
        </p:nvSpPr>
        <p:spPr>
          <a:xfrm rot="16200000">
            <a:off x="9571325" y="2110710"/>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24D27057-68E6-44EF-AC28-C36F02BC059E}"/>
              </a:ext>
            </a:extLst>
          </p:cNvPr>
          <p:cNvSpPr txBox="1"/>
          <p:nvPr/>
        </p:nvSpPr>
        <p:spPr>
          <a:xfrm>
            <a:off x="9890733" y="2931554"/>
            <a:ext cx="183018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p</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sp>
        <p:nvSpPr>
          <p:cNvPr id="24" name="Figura a mano libera: forma 23">
            <a:extLst>
              <a:ext uri="{FF2B5EF4-FFF2-40B4-BE49-F238E27FC236}">
                <a16:creationId xmlns:a16="http://schemas.microsoft.com/office/drawing/2014/main" id="{2D345EB9-589D-48FF-B22C-E76532D780AB}"/>
              </a:ext>
            </a:extLst>
          </p:cNvPr>
          <p:cNvSpPr/>
          <p:nvPr/>
        </p:nvSpPr>
        <p:spPr>
          <a:xfrm>
            <a:off x="3138171" y="1818681"/>
            <a:ext cx="1234722" cy="2209800"/>
          </a:xfrm>
          <a:custGeom>
            <a:avLst/>
            <a:gdLst>
              <a:gd name="connsiteX0" fmla="*/ 0 w 1234722"/>
              <a:gd name="connsiteY0" fmla="*/ 0 h 2209800"/>
              <a:gd name="connsiteX1" fmla="*/ 127000 w 1234722"/>
              <a:gd name="connsiteY1" fmla="*/ 990600 h 2209800"/>
              <a:gd name="connsiteX2" fmla="*/ 469900 w 1234722"/>
              <a:gd name="connsiteY2" fmla="*/ 1282700 h 2209800"/>
              <a:gd name="connsiteX3" fmla="*/ 977900 w 1234722"/>
              <a:gd name="connsiteY3" fmla="*/ 1346200 h 2209800"/>
              <a:gd name="connsiteX4" fmla="*/ 1028700 w 1234722"/>
              <a:gd name="connsiteY4" fmla="*/ 1346200 h 2209800"/>
              <a:gd name="connsiteX5" fmla="*/ 1206500 w 1234722"/>
              <a:gd name="connsiteY5" fmla="*/ 1587500 h 2209800"/>
              <a:gd name="connsiteX6" fmla="*/ 1231900 w 1234722"/>
              <a:gd name="connsiteY6"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722" h="2209800">
                <a:moveTo>
                  <a:pt x="0" y="0"/>
                </a:moveTo>
                <a:cubicBezTo>
                  <a:pt x="24341" y="388408"/>
                  <a:pt x="48683" y="776817"/>
                  <a:pt x="127000" y="990600"/>
                </a:cubicBezTo>
                <a:cubicBezTo>
                  <a:pt x="205317" y="1204383"/>
                  <a:pt x="328083" y="1223433"/>
                  <a:pt x="469900" y="1282700"/>
                </a:cubicBezTo>
                <a:cubicBezTo>
                  <a:pt x="611717" y="1341967"/>
                  <a:pt x="977900" y="1346200"/>
                  <a:pt x="977900" y="1346200"/>
                </a:cubicBezTo>
                <a:cubicBezTo>
                  <a:pt x="1071033" y="1356783"/>
                  <a:pt x="990600" y="1305983"/>
                  <a:pt x="1028700" y="1346200"/>
                </a:cubicBezTo>
                <a:cubicBezTo>
                  <a:pt x="1066800" y="1386417"/>
                  <a:pt x="1172633" y="1443567"/>
                  <a:pt x="1206500" y="1587500"/>
                </a:cubicBezTo>
                <a:cubicBezTo>
                  <a:pt x="1240367" y="1731433"/>
                  <a:pt x="1236133" y="1970616"/>
                  <a:pt x="1231900" y="220980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forma 26">
            <a:extLst>
              <a:ext uri="{FF2B5EF4-FFF2-40B4-BE49-F238E27FC236}">
                <a16:creationId xmlns:a16="http://schemas.microsoft.com/office/drawing/2014/main" id="{B704C30E-74B3-4353-925D-52E49E883576}"/>
              </a:ext>
            </a:extLst>
          </p:cNvPr>
          <p:cNvSpPr/>
          <p:nvPr/>
        </p:nvSpPr>
        <p:spPr>
          <a:xfrm>
            <a:off x="3188971" y="3465945"/>
            <a:ext cx="711932" cy="1388036"/>
          </a:xfrm>
          <a:custGeom>
            <a:avLst/>
            <a:gdLst>
              <a:gd name="connsiteX0" fmla="*/ 685800 w 711932"/>
              <a:gd name="connsiteY0" fmla="*/ 778436 h 1388036"/>
              <a:gd name="connsiteX1" fmla="*/ 698500 w 711932"/>
              <a:gd name="connsiteY1" fmla="*/ 219636 h 1388036"/>
              <a:gd name="connsiteX2" fmla="*/ 520700 w 711932"/>
              <a:gd name="connsiteY2" fmla="*/ 92636 h 1388036"/>
              <a:gd name="connsiteX3" fmla="*/ 127000 w 711932"/>
              <a:gd name="connsiteY3" fmla="*/ 3736 h 1388036"/>
              <a:gd name="connsiteX4" fmla="*/ 25400 w 711932"/>
              <a:gd name="connsiteY4" fmla="*/ 219636 h 1388036"/>
              <a:gd name="connsiteX5" fmla="*/ 12700 w 711932"/>
              <a:gd name="connsiteY5" fmla="*/ 956236 h 1388036"/>
              <a:gd name="connsiteX6" fmla="*/ 0 w 711932"/>
              <a:gd name="connsiteY6" fmla="*/ 1388036 h 13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932" h="1388036">
                <a:moveTo>
                  <a:pt x="685800" y="778436"/>
                </a:moveTo>
                <a:cubicBezTo>
                  <a:pt x="705908" y="556186"/>
                  <a:pt x="726017" y="333936"/>
                  <a:pt x="698500" y="219636"/>
                </a:cubicBezTo>
                <a:cubicBezTo>
                  <a:pt x="670983" y="105336"/>
                  <a:pt x="615950" y="128619"/>
                  <a:pt x="520700" y="92636"/>
                </a:cubicBezTo>
                <a:cubicBezTo>
                  <a:pt x="425450" y="56653"/>
                  <a:pt x="209550" y="-17431"/>
                  <a:pt x="127000" y="3736"/>
                </a:cubicBezTo>
                <a:cubicBezTo>
                  <a:pt x="44450" y="24903"/>
                  <a:pt x="44450" y="60886"/>
                  <a:pt x="25400" y="219636"/>
                </a:cubicBezTo>
                <a:cubicBezTo>
                  <a:pt x="6350" y="378386"/>
                  <a:pt x="16933" y="761503"/>
                  <a:pt x="12700" y="956236"/>
                </a:cubicBezTo>
                <a:cubicBezTo>
                  <a:pt x="8467" y="1150969"/>
                  <a:pt x="4233" y="1269502"/>
                  <a:pt x="0" y="1388036"/>
                </a:cubicBezTo>
              </a:path>
            </a:pathLst>
          </a:cu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a:extLst>
              <a:ext uri="{FF2B5EF4-FFF2-40B4-BE49-F238E27FC236}">
                <a16:creationId xmlns:a16="http://schemas.microsoft.com/office/drawing/2014/main" id="{628281DC-6CAD-4B4B-B390-DB9C89F723F6}"/>
              </a:ext>
            </a:extLst>
          </p:cNvPr>
          <p:cNvSpPr txBox="1"/>
          <p:nvPr/>
        </p:nvSpPr>
        <p:spPr>
          <a:xfrm>
            <a:off x="3706028" y="2428281"/>
            <a:ext cx="907398" cy="461665"/>
          </a:xfrm>
          <a:prstGeom prst="rect">
            <a:avLst/>
          </a:prstGeom>
          <a:noFill/>
        </p:spPr>
        <p:txBody>
          <a:bodyPr wrap="square" rtlCol="0">
            <a:spAutoFit/>
          </a:bodyPr>
          <a:lstStyle/>
          <a:p>
            <a:r>
              <a:rPr lang="it-IT" sz="2400" dirty="0" err="1">
                <a:solidFill>
                  <a:srgbClr val="FF0000"/>
                </a:solidFill>
                <a:latin typeface="Arial" panose="020B0604020202020204" pitchFamily="34" charset="0"/>
                <a:cs typeface="Arial" panose="020B0604020202020204" pitchFamily="34" charset="0"/>
              </a:rPr>
              <a:t>push</a:t>
            </a:r>
            <a:endParaRPr lang="en-US" sz="2400" dirty="0">
              <a:solidFill>
                <a:srgbClr val="FF0000"/>
              </a:solidFill>
              <a:latin typeface="Arial" panose="020B0604020202020204" pitchFamily="34" charset="0"/>
              <a:cs typeface="Arial" panose="020B0604020202020204" pitchFamily="34" charset="0"/>
            </a:endParaRPr>
          </a:p>
        </p:txBody>
      </p:sp>
      <p:sp>
        <p:nvSpPr>
          <p:cNvPr id="29" name="CasellaDiTesto 28">
            <a:extLst>
              <a:ext uri="{FF2B5EF4-FFF2-40B4-BE49-F238E27FC236}">
                <a16:creationId xmlns:a16="http://schemas.microsoft.com/office/drawing/2014/main" id="{8615BF8A-AA62-43A6-9DC7-5E3211E3BF0D}"/>
              </a:ext>
            </a:extLst>
          </p:cNvPr>
          <p:cNvSpPr txBox="1"/>
          <p:nvPr/>
        </p:nvSpPr>
        <p:spPr>
          <a:xfrm>
            <a:off x="3433137" y="4422331"/>
            <a:ext cx="746696" cy="461665"/>
          </a:xfrm>
          <a:prstGeom prst="rect">
            <a:avLst/>
          </a:prstGeom>
          <a:noFill/>
        </p:spPr>
        <p:txBody>
          <a:bodyPr wrap="square" rtlCol="0">
            <a:spAutoFit/>
          </a:bodyPr>
          <a:lstStyle/>
          <a:p>
            <a:r>
              <a:rPr lang="it-IT" sz="2400" dirty="0">
                <a:solidFill>
                  <a:schemeClr val="accent5">
                    <a:lumMod val="75000"/>
                  </a:schemeClr>
                </a:solidFill>
                <a:latin typeface="Arial" panose="020B0604020202020204" pitchFamily="34" charset="0"/>
                <a:cs typeface="Arial" panose="020B0604020202020204" pitchFamily="34" charset="0"/>
              </a:rPr>
              <a:t>pull</a:t>
            </a:r>
            <a:endParaRPr lang="en-US" sz="2400" dirty="0">
              <a:solidFill>
                <a:schemeClr val="accent5">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C6F4CAC6-CE6C-4A44-B428-7C813AB5C5D4}"/>
              </a:ext>
            </a:extLst>
          </p:cNvPr>
          <p:cNvSpPr txBox="1"/>
          <p:nvPr/>
        </p:nvSpPr>
        <p:spPr>
          <a:xfrm>
            <a:off x="5570317" y="2814456"/>
            <a:ext cx="1555234"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operating</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point</a:t>
            </a:r>
            <a:endParaRPr lang="en-US" sz="2400" dirty="0">
              <a:latin typeface="Arial" panose="020B0604020202020204" pitchFamily="34" charset="0"/>
              <a:cs typeface="Arial" panose="020B0604020202020204" pitchFamily="34" charset="0"/>
            </a:endParaRPr>
          </a:p>
        </p:txBody>
      </p:sp>
      <p:sp>
        <p:nvSpPr>
          <p:cNvPr id="10" name="Figura a mano libera: forma 9">
            <a:extLst>
              <a:ext uri="{FF2B5EF4-FFF2-40B4-BE49-F238E27FC236}">
                <a16:creationId xmlns:a16="http://schemas.microsoft.com/office/drawing/2014/main" id="{300760A9-F8D1-413E-8471-6891E4864D63}"/>
              </a:ext>
            </a:extLst>
          </p:cNvPr>
          <p:cNvSpPr/>
          <p:nvPr/>
        </p:nvSpPr>
        <p:spPr>
          <a:xfrm>
            <a:off x="7062039" y="2859683"/>
            <a:ext cx="439981" cy="303574"/>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igura a mano libera: forma 24">
            <a:extLst>
              <a:ext uri="{FF2B5EF4-FFF2-40B4-BE49-F238E27FC236}">
                <a16:creationId xmlns:a16="http://schemas.microsoft.com/office/drawing/2014/main" id="{9DE20E73-A047-4304-B385-6587D08C3139}"/>
              </a:ext>
            </a:extLst>
          </p:cNvPr>
          <p:cNvSpPr/>
          <p:nvPr/>
        </p:nvSpPr>
        <p:spPr>
          <a:xfrm flipV="1">
            <a:off x="7093795" y="3281624"/>
            <a:ext cx="569238" cy="347089"/>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ggetto 25">
            <a:extLst>
              <a:ext uri="{FF2B5EF4-FFF2-40B4-BE49-F238E27FC236}">
                <a16:creationId xmlns:a16="http://schemas.microsoft.com/office/drawing/2014/main" id="{60E72B82-E1F0-465B-BA0F-3D0E59EC532D}"/>
              </a:ext>
            </a:extLst>
          </p:cNvPr>
          <p:cNvGraphicFramePr>
            <a:graphicFrameLocks noChangeAspect="1"/>
          </p:cNvGraphicFramePr>
          <p:nvPr>
            <p:extLst>
              <p:ext uri="{D42A27DB-BD31-4B8C-83A1-F6EECF244321}">
                <p14:modId xmlns:p14="http://schemas.microsoft.com/office/powerpoint/2010/main" val="3874251677"/>
              </p:ext>
            </p:extLst>
          </p:nvPr>
        </p:nvGraphicFramePr>
        <p:xfrm>
          <a:off x="771983" y="5219241"/>
          <a:ext cx="476250" cy="571500"/>
        </p:xfrm>
        <a:graphic>
          <a:graphicData uri="http://schemas.openxmlformats.org/presentationml/2006/ole">
            <mc:AlternateContent xmlns:mc="http://schemas.openxmlformats.org/markup-compatibility/2006">
              <mc:Choice xmlns:v="urn:schemas-microsoft-com:vml" Requires="v">
                <p:oleObj name="Equation" r:id="rId7" imgW="190440" imgH="228600" progId="Equation.DSMT4">
                  <p:embed/>
                </p:oleObj>
              </mc:Choice>
              <mc:Fallback>
                <p:oleObj name="Equation" r:id="rId7" imgW="190440" imgH="228600" progId="Equation.DSMT4">
                  <p:embed/>
                  <p:pic>
                    <p:nvPicPr>
                      <p:cNvPr id="13" name="Oggetto 12">
                        <a:extLst>
                          <a:ext uri="{FF2B5EF4-FFF2-40B4-BE49-F238E27FC236}">
                            <a16:creationId xmlns:a16="http://schemas.microsoft.com/office/drawing/2014/main" id="{5B971E40-383C-4A12-9F8A-0F8CB42FD914}"/>
                          </a:ext>
                        </a:extLst>
                      </p:cNvPr>
                      <p:cNvPicPr>
                        <a:picLocks noChangeAspect="1" noChangeArrowheads="1"/>
                      </p:cNvPicPr>
                      <p:nvPr/>
                    </p:nvPicPr>
                    <p:blipFill>
                      <a:blip r:embed="rId8"/>
                      <a:srcRect/>
                      <a:stretch>
                        <a:fillRect/>
                      </a:stretch>
                    </p:blipFill>
                    <p:spPr bwMode="auto">
                      <a:xfrm>
                        <a:off x="771983" y="5219241"/>
                        <a:ext cx="476250" cy="571500"/>
                      </a:xfrm>
                      <a:prstGeom prst="rect">
                        <a:avLst/>
                      </a:prstGeom>
                      <a:noFill/>
                    </p:spPr>
                  </p:pic>
                </p:oleObj>
              </mc:Fallback>
            </mc:AlternateContent>
          </a:graphicData>
        </a:graphic>
      </p:graphicFrame>
      <p:cxnSp>
        <p:nvCxnSpPr>
          <p:cNvPr id="11" name="Connettore 2 10">
            <a:extLst>
              <a:ext uri="{FF2B5EF4-FFF2-40B4-BE49-F238E27FC236}">
                <a16:creationId xmlns:a16="http://schemas.microsoft.com/office/drawing/2014/main" id="{32807BBE-9106-4DA5-89B1-9363BDF8EF11}"/>
              </a:ext>
            </a:extLst>
          </p:cNvPr>
          <p:cNvCxnSpPr>
            <a:cxnSpLocks/>
          </p:cNvCxnSpPr>
          <p:nvPr/>
        </p:nvCxnSpPr>
        <p:spPr>
          <a:xfrm flipV="1">
            <a:off x="1337544" y="2597285"/>
            <a:ext cx="517436" cy="149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A63C7680-A9EB-4391-88AF-655FA7AFF122}"/>
              </a:ext>
            </a:extLst>
          </p:cNvPr>
          <p:cNvSpPr/>
          <p:nvPr/>
        </p:nvSpPr>
        <p:spPr>
          <a:xfrm>
            <a:off x="400108" y="2021619"/>
            <a:ext cx="932051" cy="2527131"/>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sellaDiTesto 30">
            <a:extLst>
              <a:ext uri="{FF2B5EF4-FFF2-40B4-BE49-F238E27FC236}">
                <a16:creationId xmlns:a16="http://schemas.microsoft.com/office/drawing/2014/main" id="{CC0B774A-894B-4E34-B351-BC6B98F873E6}"/>
              </a:ext>
            </a:extLst>
          </p:cNvPr>
          <p:cNvSpPr txBox="1"/>
          <p:nvPr/>
        </p:nvSpPr>
        <p:spPr>
          <a:xfrm rot="16200000">
            <a:off x="-389210" y="2866126"/>
            <a:ext cx="24096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class-AB control</a:t>
            </a:r>
          </a:p>
          <a:p>
            <a:pPr algn="ctr"/>
            <a:r>
              <a:rPr lang="en-US" sz="2400" dirty="0">
                <a:latin typeface="Arial" panose="020B0604020202020204" pitchFamily="34" charset="0"/>
                <a:cs typeface="Arial" panose="020B0604020202020204" pitchFamily="34" charset="0"/>
              </a:rPr>
              <a:t>(driver)</a:t>
            </a:r>
          </a:p>
        </p:txBody>
      </p:sp>
      <p:cxnSp>
        <p:nvCxnSpPr>
          <p:cNvPr id="34" name="Connettore 2 33">
            <a:extLst>
              <a:ext uri="{FF2B5EF4-FFF2-40B4-BE49-F238E27FC236}">
                <a16:creationId xmlns:a16="http://schemas.microsoft.com/office/drawing/2014/main" id="{F1CC0400-2652-4846-9E22-68E381F1D088}"/>
              </a:ext>
            </a:extLst>
          </p:cNvPr>
          <p:cNvCxnSpPr>
            <a:cxnSpLocks/>
          </p:cNvCxnSpPr>
          <p:nvPr/>
        </p:nvCxnSpPr>
        <p:spPr>
          <a:xfrm flipV="1">
            <a:off x="1361819" y="4055873"/>
            <a:ext cx="517436" cy="149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AD03033F-B985-4030-8684-FB0B5EA7E844}"/>
              </a:ext>
            </a:extLst>
          </p:cNvPr>
          <p:cNvCxnSpPr>
            <a:cxnSpLocks/>
          </p:cNvCxnSpPr>
          <p:nvPr/>
        </p:nvCxnSpPr>
        <p:spPr>
          <a:xfrm flipV="1">
            <a:off x="865729" y="4561269"/>
            <a:ext cx="0" cy="64545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7" name="Oggetto 36">
            <a:extLst>
              <a:ext uri="{FF2B5EF4-FFF2-40B4-BE49-F238E27FC236}">
                <a16:creationId xmlns:a16="http://schemas.microsoft.com/office/drawing/2014/main" id="{E1EDC10B-3F7B-4C0A-AD98-AF2E8C1FDCDD}"/>
              </a:ext>
            </a:extLst>
          </p:cNvPr>
          <p:cNvGraphicFramePr>
            <a:graphicFrameLocks noChangeAspect="1"/>
          </p:cNvGraphicFramePr>
          <p:nvPr>
            <p:extLst>
              <p:ext uri="{D42A27DB-BD31-4B8C-83A1-F6EECF244321}">
                <p14:modId xmlns:p14="http://schemas.microsoft.com/office/powerpoint/2010/main" val="1052938314"/>
              </p:ext>
            </p:extLst>
          </p:nvPr>
        </p:nvGraphicFramePr>
        <p:xfrm>
          <a:off x="2440119" y="5325283"/>
          <a:ext cx="2253600" cy="603000"/>
        </p:xfrm>
        <a:graphic>
          <a:graphicData uri="http://schemas.openxmlformats.org/presentationml/2006/ole">
            <mc:AlternateContent xmlns:mc="http://schemas.openxmlformats.org/markup-compatibility/2006">
              <mc:Choice xmlns:v="urn:schemas-microsoft-com:vml" Requires="v">
                <p:oleObj name="Equation" r:id="rId9" imgW="901440" imgH="241200" progId="Equation.DSMT4">
                  <p:embed/>
                </p:oleObj>
              </mc:Choice>
              <mc:Fallback>
                <p:oleObj name="Equation" r:id="rId9" imgW="901440" imgH="241200" progId="Equation.DSMT4">
                  <p:embed/>
                  <p:pic>
                    <p:nvPicPr>
                      <p:cNvPr id="26" name="Oggetto 25">
                        <a:extLst>
                          <a:ext uri="{FF2B5EF4-FFF2-40B4-BE49-F238E27FC236}">
                            <a16:creationId xmlns:a16="http://schemas.microsoft.com/office/drawing/2014/main" id="{6161E2F1-C104-4363-B13F-CBC6E2BBA0CF}"/>
                          </a:ext>
                        </a:extLst>
                      </p:cNvPr>
                      <p:cNvPicPr>
                        <a:picLocks noChangeAspect="1" noChangeArrowheads="1"/>
                      </p:cNvPicPr>
                      <p:nvPr/>
                    </p:nvPicPr>
                    <p:blipFill>
                      <a:blip r:embed="rId10"/>
                      <a:srcRect/>
                      <a:stretch>
                        <a:fillRect/>
                      </a:stretch>
                    </p:blipFill>
                    <p:spPr bwMode="auto">
                      <a:xfrm>
                        <a:off x="2440119" y="5325283"/>
                        <a:ext cx="2253600" cy="603000"/>
                      </a:xfrm>
                      <a:prstGeom prst="rect">
                        <a:avLst/>
                      </a:prstGeom>
                      <a:noFill/>
                    </p:spPr>
                  </p:pic>
                </p:oleObj>
              </mc:Fallback>
            </mc:AlternateContent>
          </a:graphicData>
        </a:graphic>
      </p:graphicFrame>
    </p:spTree>
    <p:extLst>
      <p:ext uri="{BB962C8B-B14F-4D97-AF65-F5344CB8AC3E}">
        <p14:creationId xmlns:p14="http://schemas.microsoft.com/office/powerpoint/2010/main" val="36166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2" grpId="0" animBg="1"/>
      <p:bldP spid="23" grpId="0"/>
      <p:bldP spid="24" grpId="0" animBg="1"/>
      <p:bldP spid="27" grpId="0" animBg="1"/>
      <p:bldP spid="28" grpId="0"/>
      <p:bldP spid="29" grpId="0"/>
      <p:bldP spid="2" grpId="0"/>
      <p:bldP spid="10" grpId="0" animBg="1"/>
      <p:bldP spid="25" grpId="0" animBg="1"/>
      <p:bldP spid="21"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9207-16E9-48F3-B064-21F4A50EBA87}"/>
              </a:ext>
            </a:extLst>
          </p:cNvPr>
          <p:cNvSpPr>
            <a:spLocks noGrp="1"/>
          </p:cNvSpPr>
          <p:nvPr>
            <p:ph type="title"/>
          </p:nvPr>
        </p:nvSpPr>
        <p:spPr>
          <a:xfrm>
            <a:off x="882929" y="137094"/>
            <a:ext cx="10515600" cy="662397"/>
          </a:xfrm>
        </p:spPr>
        <p:txBody>
          <a:bodyPr>
            <a:normAutofit fontScale="90000"/>
          </a:bodyPr>
          <a:lstStyle/>
          <a:p>
            <a:r>
              <a:rPr lang="en-US" dirty="0"/>
              <a:t>Class-AB common-source output stages: </a:t>
            </a:r>
            <a:r>
              <a:rPr lang="en-US" b="1" u="sng" dirty="0"/>
              <a:t>maximum</a:t>
            </a:r>
            <a:r>
              <a:rPr lang="en-US" b="1" dirty="0"/>
              <a:t> output</a:t>
            </a:r>
            <a:r>
              <a:rPr lang="it-IT" b="1" dirty="0"/>
              <a:t> </a:t>
            </a:r>
            <a:r>
              <a:rPr lang="en-US" b="1" dirty="0"/>
              <a:t>currents</a:t>
            </a:r>
          </a:p>
        </p:txBody>
      </p:sp>
      <p:sp>
        <p:nvSpPr>
          <p:cNvPr id="3" name="Segnaposto piè di pagina 2">
            <a:extLst>
              <a:ext uri="{FF2B5EF4-FFF2-40B4-BE49-F238E27FC236}">
                <a16:creationId xmlns:a16="http://schemas.microsoft.com/office/drawing/2014/main" id="{F1A3F1BB-49A9-4DC9-AD78-2EDF8978911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B2F64AE-37B8-4704-B6CD-E4399C7F3160}"/>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5" name="Elemento grafico 4">
            <a:extLst>
              <a:ext uri="{FF2B5EF4-FFF2-40B4-BE49-F238E27FC236}">
                <a16:creationId xmlns:a16="http://schemas.microsoft.com/office/drawing/2014/main" id="{D74EA885-95D5-4DDB-B261-FB81266E6F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47" y="1348479"/>
            <a:ext cx="4491244" cy="3134264"/>
          </a:xfrm>
          <a:prstGeom prst="rect">
            <a:avLst/>
          </a:prstGeom>
        </p:spPr>
      </p:pic>
      <p:sp>
        <p:nvSpPr>
          <p:cNvPr id="6" name="CasellaDiTesto 5">
            <a:extLst>
              <a:ext uri="{FF2B5EF4-FFF2-40B4-BE49-F238E27FC236}">
                <a16:creationId xmlns:a16="http://schemas.microsoft.com/office/drawing/2014/main" id="{8294C664-E335-4494-990A-661955F42383}"/>
              </a:ext>
            </a:extLst>
          </p:cNvPr>
          <p:cNvSpPr txBox="1"/>
          <p:nvPr/>
        </p:nvSpPr>
        <p:spPr>
          <a:xfrm>
            <a:off x="745434" y="4949687"/>
            <a:ext cx="78618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 topologies are available for the class-AB driver. They differ for the maximum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that can be delivered to </a:t>
            </a:r>
            <a:r>
              <a:rPr lang="en-US" sz="2400" dirty="0" err="1">
                <a:latin typeface="Arial" panose="020B0604020202020204" pitchFamily="34" charset="0"/>
                <a:cs typeface="Arial" panose="020B0604020202020204" pitchFamily="34" charset="0"/>
              </a:rPr>
              <a:t>M</a:t>
            </a:r>
            <a:r>
              <a:rPr lang="en-US" sz="2400"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M</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and for the minimum supply voltage</a:t>
            </a:r>
          </a:p>
        </p:txBody>
      </p:sp>
      <p:graphicFrame>
        <p:nvGraphicFramePr>
          <p:cNvPr id="7" name="Oggetto 6">
            <a:extLst>
              <a:ext uri="{FF2B5EF4-FFF2-40B4-BE49-F238E27FC236}">
                <a16:creationId xmlns:a16="http://schemas.microsoft.com/office/drawing/2014/main" id="{23EC8380-90BA-4607-AAD0-67852CB30EEC}"/>
              </a:ext>
            </a:extLst>
          </p:cNvPr>
          <p:cNvGraphicFramePr>
            <a:graphicFrameLocks noChangeAspect="1"/>
          </p:cNvGraphicFramePr>
          <p:nvPr>
            <p:extLst>
              <p:ext uri="{D42A27DB-BD31-4B8C-83A1-F6EECF244321}">
                <p14:modId xmlns:p14="http://schemas.microsoft.com/office/powerpoint/2010/main" val="2396813064"/>
              </p:ext>
            </p:extLst>
          </p:nvPr>
        </p:nvGraphicFramePr>
        <p:xfrm>
          <a:off x="6096000" y="892184"/>
          <a:ext cx="4398963" cy="958850"/>
        </p:xfrm>
        <a:graphic>
          <a:graphicData uri="http://schemas.openxmlformats.org/presentationml/2006/ole">
            <mc:AlternateContent xmlns:mc="http://schemas.openxmlformats.org/markup-compatibility/2006">
              <mc:Choice xmlns:v="urn:schemas-microsoft-com:vml" Requires="v">
                <p:oleObj name="Equation" r:id="rId4" imgW="1917360" imgH="419040" progId="Equation.DSMT4">
                  <p:embed/>
                </p:oleObj>
              </mc:Choice>
              <mc:Fallback>
                <p:oleObj name="Equation" r:id="rId4" imgW="1917360" imgH="419040" progId="Equation.DSMT4">
                  <p:embed/>
                  <p:pic>
                    <p:nvPicPr>
                      <p:cNvPr id="7" name="Oggetto 6">
                        <a:extLst>
                          <a:ext uri="{FF2B5EF4-FFF2-40B4-BE49-F238E27FC236}">
                            <a16:creationId xmlns:a16="http://schemas.microsoft.com/office/drawing/2014/main" id="{6E8482F7-7A06-4B52-88C1-4CC6AFED0B36}"/>
                          </a:ext>
                        </a:extLst>
                      </p:cNvPr>
                      <p:cNvPicPr>
                        <a:picLocks noChangeAspect="1" noChangeArrowheads="1"/>
                      </p:cNvPicPr>
                      <p:nvPr/>
                    </p:nvPicPr>
                    <p:blipFill>
                      <a:blip r:embed="rId5"/>
                      <a:srcRect/>
                      <a:stretch>
                        <a:fillRect/>
                      </a:stretch>
                    </p:blipFill>
                    <p:spPr bwMode="auto">
                      <a:xfrm>
                        <a:off x="6096000" y="892184"/>
                        <a:ext cx="4398963" cy="95885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B85EAAA1-E263-49D6-8EFE-40771D6FBE13}"/>
              </a:ext>
            </a:extLst>
          </p:cNvPr>
          <p:cNvSpPr txBox="1"/>
          <p:nvPr/>
        </p:nvSpPr>
        <p:spPr>
          <a:xfrm>
            <a:off x="4962573" y="3733064"/>
            <a:ext cx="11512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Driver </a:t>
            </a:r>
          </a:p>
        </p:txBody>
      </p:sp>
      <p:sp>
        <p:nvSpPr>
          <p:cNvPr id="9" name="Freccia a destra 8">
            <a:extLst>
              <a:ext uri="{FF2B5EF4-FFF2-40B4-BE49-F238E27FC236}">
                <a16:creationId xmlns:a16="http://schemas.microsoft.com/office/drawing/2014/main" id="{58569C95-3EA7-4575-B7DD-2BF7C3466B41}"/>
              </a:ext>
            </a:extLst>
          </p:cNvPr>
          <p:cNvSpPr/>
          <p:nvPr/>
        </p:nvSpPr>
        <p:spPr>
          <a:xfrm>
            <a:off x="6329754" y="3733064"/>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1E7E2840-47BD-4BFF-B26B-C504E81A694C}"/>
              </a:ext>
            </a:extLst>
          </p:cNvPr>
          <p:cNvGraphicFramePr>
            <a:graphicFrameLocks noChangeAspect="1"/>
          </p:cNvGraphicFramePr>
          <p:nvPr>
            <p:extLst>
              <p:ext uri="{D42A27DB-BD31-4B8C-83A1-F6EECF244321}">
                <p14:modId xmlns:p14="http://schemas.microsoft.com/office/powerpoint/2010/main" val="3375614175"/>
              </p:ext>
            </p:extLst>
          </p:nvPr>
        </p:nvGraphicFramePr>
        <p:xfrm>
          <a:off x="6929438" y="3248025"/>
          <a:ext cx="1625600" cy="1376363"/>
        </p:xfrm>
        <a:graphic>
          <a:graphicData uri="http://schemas.openxmlformats.org/presentationml/2006/ole">
            <mc:AlternateContent xmlns:mc="http://schemas.openxmlformats.org/markup-compatibility/2006">
              <mc:Choice xmlns:v="urn:schemas-microsoft-com:vml" Requires="v">
                <p:oleObj name="Equation" r:id="rId6" imgW="596880" imgH="507960" progId="Equation.DSMT4">
                  <p:embed/>
                </p:oleObj>
              </mc:Choice>
              <mc:Fallback>
                <p:oleObj name="Equation" r:id="rId6" imgW="596880" imgH="50796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7"/>
                      <a:srcRect/>
                      <a:stretch>
                        <a:fillRect/>
                      </a:stretch>
                    </p:blipFill>
                    <p:spPr bwMode="auto">
                      <a:xfrm>
                        <a:off x="6929438" y="3248025"/>
                        <a:ext cx="1625600" cy="137636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03F353F5-5922-4A08-BD28-D89B523E0847}"/>
              </a:ext>
            </a:extLst>
          </p:cNvPr>
          <p:cNvSpPr txBox="1"/>
          <p:nvPr/>
        </p:nvSpPr>
        <p:spPr>
          <a:xfrm>
            <a:off x="9785329" y="3687961"/>
            <a:ext cx="1375698" cy="646331"/>
          </a:xfrm>
          <a:prstGeom prst="rect">
            <a:avLst/>
          </a:prstGeom>
          <a:noFill/>
        </p:spPr>
        <p:txBody>
          <a:bodyPr wrap="none" rtlCol="0">
            <a:spAutoFit/>
          </a:bodyPr>
          <a:lstStyle/>
          <a:p>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p</a:t>
            </a:r>
            <a:r>
              <a:rPr lang="it-IT" sz="3600" i="1" baseline="-25000" dirty="0">
                <a:solidFill>
                  <a:srgbClr val="FF0000"/>
                </a:solidFill>
                <a:latin typeface="Arial" panose="020B0604020202020204" pitchFamily="34" charset="0"/>
                <a:cs typeface="Arial" panose="020B0604020202020204" pitchFamily="34" charset="0"/>
              </a:rPr>
              <a:t> </a:t>
            </a:r>
            <a:r>
              <a:rPr lang="it-IT" sz="3600" dirty="0">
                <a:solidFill>
                  <a:srgbClr val="FF0000"/>
                </a:solidFill>
                <a:latin typeface="Arial" panose="020B0604020202020204" pitchFamily="34" charset="0"/>
                <a:cs typeface="Arial" panose="020B0604020202020204" pitchFamily="34" charset="0"/>
              </a:rPr>
              <a:t>, </a:t>
            </a:r>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n</a:t>
            </a:r>
            <a:endParaRPr lang="en-US" sz="3600" i="1" baseline="-25000" dirty="0">
              <a:solidFill>
                <a:srgbClr val="FF0000"/>
              </a:solidFill>
              <a:latin typeface="Arial" panose="020B0604020202020204" pitchFamily="34" charset="0"/>
              <a:cs typeface="Arial" panose="020B0604020202020204" pitchFamily="34" charset="0"/>
            </a:endParaRPr>
          </a:p>
        </p:txBody>
      </p:sp>
      <p:sp>
        <p:nvSpPr>
          <p:cNvPr id="12" name="Freccia a destra 11">
            <a:extLst>
              <a:ext uri="{FF2B5EF4-FFF2-40B4-BE49-F238E27FC236}">
                <a16:creationId xmlns:a16="http://schemas.microsoft.com/office/drawing/2014/main" id="{3C7BA2D0-BA76-4A6D-9D65-7B33D58639D4}"/>
              </a:ext>
            </a:extLst>
          </p:cNvPr>
          <p:cNvSpPr/>
          <p:nvPr/>
        </p:nvSpPr>
        <p:spPr>
          <a:xfrm>
            <a:off x="8718615" y="3803028"/>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a destra 12">
            <a:extLst>
              <a:ext uri="{FF2B5EF4-FFF2-40B4-BE49-F238E27FC236}">
                <a16:creationId xmlns:a16="http://schemas.microsoft.com/office/drawing/2014/main" id="{EB6D16B2-E53A-45CF-9E5A-BE7210B11FEF}"/>
              </a:ext>
            </a:extLst>
          </p:cNvPr>
          <p:cNvSpPr/>
          <p:nvPr/>
        </p:nvSpPr>
        <p:spPr>
          <a:xfrm rot="2405030">
            <a:off x="9560872" y="3091124"/>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A24D752A-03A1-45A9-A4D9-832F9F1748DF}"/>
              </a:ext>
            </a:extLst>
          </p:cNvPr>
          <p:cNvGraphicFramePr>
            <a:graphicFrameLocks noChangeAspect="1"/>
          </p:cNvGraphicFramePr>
          <p:nvPr>
            <p:extLst>
              <p:ext uri="{D42A27DB-BD31-4B8C-83A1-F6EECF244321}">
                <p14:modId xmlns:p14="http://schemas.microsoft.com/office/powerpoint/2010/main" val="3610343239"/>
              </p:ext>
            </p:extLst>
          </p:nvPr>
        </p:nvGraphicFramePr>
        <p:xfrm>
          <a:off x="6140729" y="2023138"/>
          <a:ext cx="4167188" cy="900113"/>
        </p:xfrm>
        <a:graphic>
          <a:graphicData uri="http://schemas.openxmlformats.org/presentationml/2006/ole">
            <mc:AlternateContent xmlns:mc="http://schemas.openxmlformats.org/markup-compatibility/2006">
              <mc:Choice xmlns:v="urn:schemas-microsoft-com:vml" Requires="v">
                <p:oleObj name="Equation" r:id="rId8" imgW="1815840" imgH="393480" progId="Equation.DSMT4">
                  <p:embed/>
                </p:oleObj>
              </mc:Choice>
              <mc:Fallback>
                <p:oleObj name="Equation" r:id="rId8" imgW="1815840" imgH="39348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9"/>
                      <a:srcRect/>
                      <a:stretch>
                        <a:fillRect/>
                      </a:stretch>
                    </p:blipFill>
                    <p:spPr bwMode="auto">
                      <a:xfrm>
                        <a:off x="6140729" y="2023138"/>
                        <a:ext cx="4167188" cy="900113"/>
                      </a:xfrm>
                      <a:prstGeom prst="rect">
                        <a:avLst/>
                      </a:prstGeom>
                      <a:noFill/>
                    </p:spPr>
                  </p:pic>
                </p:oleObj>
              </mc:Fallback>
            </mc:AlternateContent>
          </a:graphicData>
        </a:graphic>
      </p:graphicFrame>
      <p:grpSp>
        <p:nvGrpSpPr>
          <p:cNvPr id="19" name="Gruppo 18">
            <a:extLst>
              <a:ext uri="{FF2B5EF4-FFF2-40B4-BE49-F238E27FC236}">
                <a16:creationId xmlns:a16="http://schemas.microsoft.com/office/drawing/2014/main" id="{B03DB367-B36C-4E50-B628-C08C9C5590D9}"/>
              </a:ext>
            </a:extLst>
          </p:cNvPr>
          <p:cNvGrpSpPr/>
          <p:nvPr/>
        </p:nvGrpSpPr>
        <p:grpSpPr>
          <a:xfrm>
            <a:off x="3213099" y="1586551"/>
            <a:ext cx="276631" cy="253647"/>
            <a:chOff x="9604781" y="4825678"/>
            <a:chExt cx="285750" cy="285750"/>
          </a:xfrm>
        </p:grpSpPr>
        <p:cxnSp>
          <p:nvCxnSpPr>
            <p:cNvPr id="15" name="Connettore diritto 14">
              <a:extLst>
                <a:ext uri="{FF2B5EF4-FFF2-40B4-BE49-F238E27FC236}">
                  <a16:creationId xmlns:a16="http://schemas.microsoft.com/office/drawing/2014/main" id="{2389B69B-5BC8-46F3-95EF-42D00EADD733}"/>
                </a:ext>
              </a:extLst>
            </p:cNvPr>
            <p:cNvCxnSpPr/>
            <p:nvPr/>
          </p:nvCxnSpPr>
          <p:spPr>
            <a:xfrm>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BF3A2334-C5AF-4A08-A78C-7B724C790807}"/>
                </a:ext>
              </a:extLst>
            </p:cNvPr>
            <p:cNvCxnSpPr>
              <a:cxnSpLocks/>
            </p:cNvCxnSpPr>
            <p:nvPr/>
          </p:nvCxnSpPr>
          <p:spPr>
            <a:xfrm rot="16200000">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C37CEE7F-DB9C-4FA9-8683-39BCF7C593E1}"/>
              </a:ext>
            </a:extLst>
          </p:cNvPr>
          <p:cNvCxnSpPr>
            <a:cxnSpLocks/>
          </p:cNvCxnSpPr>
          <p:nvPr/>
        </p:nvCxnSpPr>
        <p:spPr>
          <a:xfrm rot="16200000">
            <a:off x="3355974" y="1880263"/>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Oggetto 19">
            <a:extLst>
              <a:ext uri="{FF2B5EF4-FFF2-40B4-BE49-F238E27FC236}">
                <a16:creationId xmlns:a16="http://schemas.microsoft.com/office/drawing/2014/main" id="{527A0D5A-9318-420B-AF4B-D4622BA8FAD0}"/>
              </a:ext>
            </a:extLst>
          </p:cNvPr>
          <p:cNvGraphicFramePr>
            <a:graphicFrameLocks noChangeAspect="1"/>
          </p:cNvGraphicFramePr>
          <p:nvPr>
            <p:extLst>
              <p:ext uri="{D42A27DB-BD31-4B8C-83A1-F6EECF244321}">
                <p14:modId xmlns:p14="http://schemas.microsoft.com/office/powerpoint/2010/main" val="3461980686"/>
              </p:ext>
            </p:extLst>
          </p:nvPr>
        </p:nvGraphicFramePr>
        <p:xfrm>
          <a:off x="2565399" y="702491"/>
          <a:ext cx="933450" cy="757237"/>
        </p:xfrm>
        <a:graphic>
          <a:graphicData uri="http://schemas.openxmlformats.org/presentationml/2006/ole">
            <mc:AlternateContent xmlns:mc="http://schemas.openxmlformats.org/markup-compatibility/2006">
              <mc:Choice xmlns:v="urn:schemas-microsoft-com:vml" Requires="v">
                <p:oleObj name="Equation" r:id="rId10" imgW="342720" imgH="279360" progId="Equation.DSMT4">
                  <p:embed/>
                </p:oleObj>
              </mc:Choice>
              <mc:Fallback>
                <p:oleObj name="Equation" r:id="rId10" imgW="342720" imgH="279360" progId="Equation.DSMT4">
                  <p:embed/>
                  <p:pic>
                    <p:nvPicPr>
                      <p:cNvPr id="10" name="Oggetto 9">
                        <a:extLst>
                          <a:ext uri="{FF2B5EF4-FFF2-40B4-BE49-F238E27FC236}">
                            <a16:creationId xmlns:a16="http://schemas.microsoft.com/office/drawing/2014/main" id="{1E7E2840-47BD-4BFF-B26B-C504E81A694C}"/>
                          </a:ext>
                        </a:extLst>
                      </p:cNvPr>
                      <p:cNvPicPr>
                        <a:picLocks noChangeAspect="1" noChangeArrowheads="1"/>
                      </p:cNvPicPr>
                      <p:nvPr/>
                    </p:nvPicPr>
                    <p:blipFill>
                      <a:blip r:embed="rId11"/>
                      <a:srcRect/>
                      <a:stretch>
                        <a:fillRect/>
                      </a:stretch>
                    </p:blipFill>
                    <p:spPr bwMode="auto">
                      <a:xfrm>
                        <a:off x="2565399" y="702491"/>
                        <a:ext cx="933450" cy="757237"/>
                      </a:xfrm>
                      <a:prstGeom prst="rect">
                        <a:avLst/>
                      </a:prstGeom>
                      <a:noFill/>
                    </p:spPr>
                  </p:pic>
                </p:oleObj>
              </mc:Fallback>
            </mc:AlternateContent>
          </a:graphicData>
        </a:graphic>
      </p:graphicFrame>
      <p:grpSp>
        <p:nvGrpSpPr>
          <p:cNvPr id="21" name="Gruppo 20">
            <a:extLst>
              <a:ext uri="{FF2B5EF4-FFF2-40B4-BE49-F238E27FC236}">
                <a16:creationId xmlns:a16="http://schemas.microsoft.com/office/drawing/2014/main" id="{4A322FF2-686B-4681-BF22-FB6022E26D8D}"/>
              </a:ext>
            </a:extLst>
          </p:cNvPr>
          <p:cNvGrpSpPr/>
          <p:nvPr/>
        </p:nvGrpSpPr>
        <p:grpSpPr>
          <a:xfrm>
            <a:off x="3222218" y="3520879"/>
            <a:ext cx="276631" cy="253647"/>
            <a:chOff x="9604781" y="4825678"/>
            <a:chExt cx="285750" cy="285750"/>
          </a:xfrm>
        </p:grpSpPr>
        <p:cxnSp>
          <p:nvCxnSpPr>
            <p:cNvPr id="22" name="Connettore diritto 21">
              <a:extLst>
                <a:ext uri="{FF2B5EF4-FFF2-40B4-BE49-F238E27FC236}">
                  <a16:creationId xmlns:a16="http://schemas.microsoft.com/office/drawing/2014/main" id="{6593737F-F524-44AD-8388-22B40B914C52}"/>
                </a:ext>
              </a:extLst>
            </p:cNvPr>
            <p:cNvCxnSpPr/>
            <p:nvPr/>
          </p:nvCxnSpPr>
          <p:spPr>
            <a:xfrm>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A169F654-1723-455E-A1BB-C9240C254304}"/>
                </a:ext>
              </a:extLst>
            </p:cNvPr>
            <p:cNvCxnSpPr>
              <a:cxnSpLocks/>
            </p:cNvCxnSpPr>
            <p:nvPr/>
          </p:nvCxnSpPr>
          <p:spPr>
            <a:xfrm rot="16200000">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Connettore diritto 23">
            <a:extLst>
              <a:ext uri="{FF2B5EF4-FFF2-40B4-BE49-F238E27FC236}">
                <a16:creationId xmlns:a16="http://schemas.microsoft.com/office/drawing/2014/main" id="{11D58CD1-5633-484B-94A9-DFC4AFFAF4FC}"/>
              </a:ext>
            </a:extLst>
          </p:cNvPr>
          <p:cNvCxnSpPr>
            <a:cxnSpLocks/>
          </p:cNvCxnSpPr>
          <p:nvPr/>
        </p:nvCxnSpPr>
        <p:spPr>
          <a:xfrm rot="16200000">
            <a:off x="3365093" y="381459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ggetto 24">
            <a:extLst>
              <a:ext uri="{FF2B5EF4-FFF2-40B4-BE49-F238E27FC236}">
                <a16:creationId xmlns:a16="http://schemas.microsoft.com/office/drawing/2014/main" id="{F4E7AF29-E602-4E3E-803A-7AC3E3CB7D38}"/>
              </a:ext>
            </a:extLst>
          </p:cNvPr>
          <p:cNvGraphicFramePr>
            <a:graphicFrameLocks noChangeAspect="1"/>
          </p:cNvGraphicFramePr>
          <p:nvPr>
            <p:extLst>
              <p:ext uri="{D42A27DB-BD31-4B8C-83A1-F6EECF244321}">
                <p14:modId xmlns:p14="http://schemas.microsoft.com/office/powerpoint/2010/main" val="420287662"/>
              </p:ext>
            </p:extLst>
          </p:nvPr>
        </p:nvGraphicFramePr>
        <p:xfrm>
          <a:off x="2842012" y="4172387"/>
          <a:ext cx="760412" cy="620712"/>
        </p:xfrm>
        <a:graphic>
          <a:graphicData uri="http://schemas.openxmlformats.org/presentationml/2006/ole">
            <mc:AlternateContent xmlns:mc="http://schemas.openxmlformats.org/markup-compatibility/2006">
              <mc:Choice xmlns:v="urn:schemas-microsoft-com:vml" Requires="v">
                <p:oleObj name="Equation" r:id="rId12" imgW="279360" imgH="228600" progId="Equation.DSMT4">
                  <p:embed/>
                </p:oleObj>
              </mc:Choice>
              <mc:Fallback>
                <p:oleObj name="Equation" r:id="rId12" imgW="279360" imgH="228600" progId="Equation.DSMT4">
                  <p:embed/>
                  <p:pic>
                    <p:nvPicPr>
                      <p:cNvPr id="20" name="Oggetto 19">
                        <a:extLst>
                          <a:ext uri="{FF2B5EF4-FFF2-40B4-BE49-F238E27FC236}">
                            <a16:creationId xmlns:a16="http://schemas.microsoft.com/office/drawing/2014/main" id="{527A0D5A-9318-420B-AF4B-D4622BA8FAD0}"/>
                          </a:ext>
                        </a:extLst>
                      </p:cNvPr>
                      <p:cNvPicPr>
                        <a:picLocks noChangeAspect="1" noChangeArrowheads="1"/>
                      </p:cNvPicPr>
                      <p:nvPr/>
                    </p:nvPicPr>
                    <p:blipFill>
                      <a:blip r:embed="rId13"/>
                      <a:srcRect/>
                      <a:stretch>
                        <a:fillRect/>
                      </a:stretch>
                    </p:blipFill>
                    <p:spPr bwMode="auto">
                      <a:xfrm>
                        <a:off x="2842012" y="4172387"/>
                        <a:ext cx="760412" cy="620712"/>
                      </a:xfrm>
                      <a:prstGeom prst="rect">
                        <a:avLst/>
                      </a:prstGeom>
                      <a:noFill/>
                    </p:spPr>
                  </p:pic>
                </p:oleObj>
              </mc:Fallback>
            </mc:AlternateContent>
          </a:graphicData>
        </a:graphic>
      </p:graphicFrame>
    </p:spTree>
    <p:extLst>
      <p:ext uri="{BB962C8B-B14F-4D97-AF65-F5344CB8AC3E}">
        <p14:creationId xmlns:p14="http://schemas.microsoft.com/office/powerpoint/2010/main" val="2769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9058670-EF7D-47D1-8422-6EC945FF24B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9568A9-66BA-4209-8CC8-9CBE4FBA8957}"/>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Elemento grafico 4">
            <a:extLst>
              <a:ext uri="{FF2B5EF4-FFF2-40B4-BE49-F238E27FC236}">
                <a16:creationId xmlns:a16="http://schemas.microsoft.com/office/drawing/2014/main" id="{A43CEB27-2A0A-4C0E-9F0E-CDD7C194AD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321" y="1666531"/>
            <a:ext cx="4191876" cy="2925347"/>
          </a:xfrm>
          <a:prstGeom prst="rect">
            <a:avLst/>
          </a:prstGeom>
        </p:spPr>
      </p:pic>
      <p:sp>
        <p:nvSpPr>
          <p:cNvPr id="6" name="Titolo 1">
            <a:extLst>
              <a:ext uri="{FF2B5EF4-FFF2-40B4-BE49-F238E27FC236}">
                <a16:creationId xmlns:a16="http://schemas.microsoft.com/office/drawing/2014/main" id="{E169C9D4-8AA9-4E6A-82D1-ED31679729B2}"/>
              </a:ext>
            </a:extLst>
          </p:cNvPr>
          <p:cNvSpPr>
            <a:spLocks noGrp="1"/>
          </p:cNvSpPr>
          <p:nvPr>
            <p:ph type="title"/>
          </p:nvPr>
        </p:nvSpPr>
        <p:spPr>
          <a:xfrm>
            <a:off x="838200" y="365125"/>
            <a:ext cx="10515600" cy="661988"/>
          </a:xfrm>
        </p:spPr>
        <p:txBody>
          <a:bodyPr>
            <a:normAutofit/>
          </a:bodyPr>
          <a:lstStyle/>
          <a:p>
            <a:r>
              <a:rPr lang="en-US" dirty="0"/>
              <a:t>Class-AB common-source output stages: </a:t>
            </a:r>
            <a:r>
              <a:rPr lang="en-US" b="1" dirty="0"/>
              <a:t>quiescent current</a:t>
            </a:r>
          </a:p>
        </p:txBody>
      </p:sp>
      <p:graphicFrame>
        <p:nvGraphicFramePr>
          <p:cNvPr id="7" name="Oggetto 6">
            <a:extLst>
              <a:ext uri="{FF2B5EF4-FFF2-40B4-BE49-F238E27FC236}">
                <a16:creationId xmlns:a16="http://schemas.microsoft.com/office/drawing/2014/main" id="{62237ED2-C43C-49C5-BC0B-1F0CB7FED7A7}"/>
              </a:ext>
            </a:extLst>
          </p:cNvPr>
          <p:cNvGraphicFramePr>
            <a:graphicFrameLocks noChangeAspect="1"/>
          </p:cNvGraphicFramePr>
          <p:nvPr>
            <p:extLst>
              <p:ext uri="{D42A27DB-BD31-4B8C-83A1-F6EECF244321}">
                <p14:modId xmlns:p14="http://schemas.microsoft.com/office/powerpoint/2010/main" val="4207178719"/>
              </p:ext>
            </p:extLst>
          </p:nvPr>
        </p:nvGraphicFramePr>
        <p:xfrm>
          <a:off x="5604105" y="2849673"/>
          <a:ext cx="3835400" cy="1709738"/>
        </p:xfrm>
        <a:graphic>
          <a:graphicData uri="http://schemas.openxmlformats.org/presentationml/2006/ole">
            <mc:AlternateContent xmlns:mc="http://schemas.openxmlformats.org/markup-compatibility/2006">
              <mc:Choice xmlns:v="urn:schemas-microsoft-com:vml" Requires="v">
                <p:oleObj name="Equation" r:id="rId4" imgW="1815840" imgH="812520" progId="Equation.DSMT4">
                  <p:embed/>
                </p:oleObj>
              </mc:Choice>
              <mc:Fallback>
                <p:oleObj name="Equation" r:id="rId4" imgW="1815840" imgH="81252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5"/>
                      <a:srcRect/>
                      <a:stretch>
                        <a:fillRect/>
                      </a:stretch>
                    </p:blipFill>
                    <p:spPr bwMode="auto">
                      <a:xfrm>
                        <a:off x="5604105" y="2849673"/>
                        <a:ext cx="3835400" cy="170973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44F4BDAB-B5FA-41A9-A9E1-5A8DC7F30C23}"/>
              </a:ext>
            </a:extLst>
          </p:cNvPr>
          <p:cNvGraphicFramePr>
            <a:graphicFrameLocks noChangeAspect="1"/>
          </p:cNvGraphicFramePr>
          <p:nvPr>
            <p:extLst>
              <p:ext uri="{D42A27DB-BD31-4B8C-83A1-F6EECF244321}">
                <p14:modId xmlns:p14="http://schemas.microsoft.com/office/powerpoint/2010/main" val="1879657964"/>
              </p:ext>
            </p:extLst>
          </p:nvPr>
        </p:nvGraphicFramePr>
        <p:xfrm>
          <a:off x="5604105" y="2139934"/>
          <a:ext cx="2706688" cy="534987"/>
        </p:xfrm>
        <a:graphic>
          <a:graphicData uri="http://schemas.openxmlformats.org/presentationml/2006/ole">
            <mc:AlternateContent xmlns:mc="http://schemas.openxmlformats.org/markup-compatibility/2006">
              <mc:Choice xmlns:v="urn:schemas-microsoft-com:vml" Requires="v">
                <p:oleObj name="Equation" r:id="rId6" imgW="1282680" imgH="253800" progId="Equation.DSMT4">
                  <p:embed/>
                </p:oleObj>
              </mc:Choice>
              <mc:Fallback>
                <p:oleObj name="Equation" r:id="rId6" imgW="1282680" imgH="253800" progId="Equation.DSMT4">
                  <p:embed/>
                  <p:pic>
                    <p:nvPicPr>
                      <p:cNvPr id="7" name="Oggetto 6">
                        <a:extLst>
                          <a:ext uri="{FF2B5EF4-FFF2-40B4-BE49-F238E27FC236}">
                            <a16:creationId xmlns:a16="http://schemas.microsoft.com/office/drawing/2014/main" id="{62237ED2-C43C-49C5-BC0B-1F0CB7FED7A7}"/>
                          </a:ext>
                        </a:extLst>
                      </p:cNvPr>
                      <p:cNvPicPr>
                        <a:picLocks noChangeAspect="1" noChangeArrowheads="1"/>
                      </p:cNvPicPr>
                      <p:nvPr/>
                    </p:nvPicPr>
                    <p:blipFill>
                      <a:blip r:embed="rId7"/>
                      <a:srcRect/>
                      <a:stretch>
                        <a:fillRect/>
                      </a:stretch>
                    </p:blipFill>
                    <p:spPr bwMode="auto">
                      <a:xfrm>
                        <a:off x="5604105" y="2139934"/>
                        <a:ext cx="2706688" cy="534987"/>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20285B15-93D8-4865-8BFB-6E2141F84ACD}"/>
              </a:ext>
            </a:extLst>
          </p:cNvPr>
          <p:cNvSpPr txBox="1"/>
          <p:nvPr/>
        </p:nvSpPr>
        <p:spPr>
          <a:xfrm>
            <a:off x="1177234" y="4857716"/>
            <a:ext cx="872876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driver must be able to set the quiescent current with a good accuracy, since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sets the </a:t>
            </a:r>
            <a:r>
              <a:rPr lang="en-US" sz="2400" u="sng" dirty="0">
                <a:latin typeface="Arial" panose="020B0604020202020204" pitchFamily="34" charset="0"/>
                <a:cs typeface="Arial" panose="020B0604020202020204" pitchFamily="34" charset="0"/>
              </a:rPr>
              <a:t>operating point power consumption</a:t>
            </a:r>
            <a:r>
              <a:rPr lang="en-US" sz="2400" dirty="0">
                <a:latin typeface="Arial" panose="020B0604020202020204" pitchFamily="34" charset="0"/>
                <a:cs typeface="Arial" panose="020B0604020202020204" pitchFamily="34" charset="0"/>
              </a:rPr>
              <a:t> and the </a:t>
            </a:r>
            <a:r>
              <a:rPr lang="en-US" sz="2400" u="sng" dirty="0">
                <a:latin typeface="Arial" panose="020B0604020202020204" pitchFamily="34" charset="0"/>
                <a:cs typeface="Arial" panose="020B0604020202020204" pitchFamily="34" charset="0"/>
              </a:rPr>
              <a:t>small signal performances</a:t>
            </a:r>
            <a:r>
              <a:rPr lang="en-US" sz="2400" dirty="0">
                <a:latin typeface="Arial" panose="020B0604020202020204" pitchFamily="34" charset="0"/>
                <a:cs typeface="Arial" panose="020B0604020202020204" pitchFamily="34" charset="0"/>
              </a:rPr>
              <a:t> of the stage</a:t>
            </a:r>
          </a:p>
        </p:txBody>
      </p:sp>
      <p:sp>
        <p:nvSpPr>
          <p:cNvPr id="2" name="CasellaDiTesto 1">
            <a:extLst>
              <a:ext uri="{FF2B5EF4-FFF2-40B4-BE49-F238E27FC236}">
                <a16:creationId xmlns:a16="http://schemas.microsoft.com/office/drawing/2014/main" id="{51319072-EC60-49B5-8719-D05516BE2C66}"/>
              </a:ext>
            </a:extLst>
          </p:cNvPr>
          <p:cNvSpPr txBox="1"/>
          <p:nvPr/>
        </p:nvSpPr>
        <p:spPr>
          <a:xfrm>
            <a:off x="5604105" y="1435698"/>
            <a:ext cx="30604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Quiescent condition: </a:t>
            </a:r>
          </a:p>
        </p:txBody>
      </p:sp>
      <p:graphicFrame>
        <p:nvGraphicFramePr>
          <p:cNvPr id="10" name="Oggetto 9">
            <a:extLst>
              <a:ext uri="{FF2B5EF4-FFF2-40B4-BE49-F238E27FC236}">
                <a16:creationId xmlns:a16="http://schemas.microsoft.com/office/drawing/2014/main" id="{0B903BBC-1355-4D69-9F11-E4EA96D05026}"/>
              </a:ext>
            </a:extLst>
          </p:cNvPr>
          <p:cNvGraphicFramePr>
            <a:graphicFrameLocks noChangeAspect="1"/>
          </p:cNvGraphicFramePr>
          <p:nvPr>
            <p:extLst>
              <p:ext uri="{D42A27DB-BD31-4B8C-83A1-F6EECF244321}">
                <p14:modId xmlns:p14="http://schemas.microsoft.com/office/powerpoint/2010/main" val="4090826402"/>
              </p:ext>
            </p:extLst>
          </p:nvPr>
        </p:nvGraphicFramePr>
        <p:xfrm>
          <a:off x="8631940" y="1416350"/>
          <a:ext cx="992188" cy="481013"/>
        </p:xfrm>
        <a:graphic>
          <a:graphicData uri="http://schemas.openxmlformats.org/presentationml/2006/ole">
            <mc:AlternateContent xmlns:mc="http://schemas.openxmlformats.org/markup-compatibility/2006">
              <mc:Choice xmlns:v="urn:schemas-microsoft-com:vml" Requires="v">
                <p:oleObj name="Equation" r:id="rId8" imgW="469800" imgH="228600" progId="Equation.DSMT4">
                  <p:embed/>
                </p:oleObj>
              </mc:Choice>
              <mc:Fallback>
                <p:oleObj name="Equation" r:id="rId8" imgW="469800" imgH="2286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9"/>
                      <a:srcRect/>
                      <a:stretch>
                        <a:fillRect/>
                      </a:stretch>
                    </p:blipFill>
                    <p:spPr bwMode="auto">
                      <a:xfrm>
                        <a:off x="8631940" y="1416350"/>
                        <a:ext cx="992188" cy="481013"/>
                      </a:xfrm>
                      <a:prstGeom prst="rect">
                        <a:avLst/>
                      </a:prstGeom>
                      <a:noFill/>
                    </p:spPr>
                  </p:pic>
                </p:oleObj>
              </mc:Fallback>
            </mc:AlternateContent>
          </a:graphicData>
        </a:graphic>
      </p:graphicFrame>
      <p:cxnSp>
        <p:nvCxnSpPr>
          <p:cNvPr id="12" name="Connettore 2 11">
            <a:extLst>
              <a:ext uri="{FF2B5EF4-FFF2-40B4-BE49-F238E27FC236}">
                <a16:creationId xmlns:a16="http://schemas.microsoft.com/office/drawing/2014/main" id="{8E2B41D8-6D69-4A81-86F4-15F0AA3E8D38}"/>
              </a:ext>
            </a:extLst>
          </p:cNvPr>
          <p:cNvCxnSpPr/>
          <p:nvPr/>
        </p:nvCxnSpPr>
        <p:spPr>
          <a:xfrm>
            <a:off x="3861844" y="2139934"/>
            <a:ext cx="0" cy="187326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876FDD00-75C5-4402-8361-38C7DFBB4690}"/>
              </a:ext>
            </a:extLst>
          </p:cNvPr>
          <p:cNvGraphicFramePr>
            <a:graphicFrameLocks noChangeAspect="1"/>
          </p:cNvGraphicFramePr>
          <p:nvPr>
            <p:extLst>
              <p:ext uri="{D42A27DB-BD31-4B8C-83A1-F6EECF244321}">
                <p14:modId xmlns:p14="http://schemas.microsoft.com/office/powerpoint/2010/main" val="2142573451"/>
              </p:ext>
            </p:extLst>
          </p:nvPr>
        </p:nvGraphicFramePr>
        <p:xfrm>
          <a:off x="4179136" y="3209908"/>
          <a:ext cx="491061" cy="665845"/>
        </p:xfrm>
        <a:graphic>
          <a:graphicData uri="http://schemas.openxmlformats.org/presentationml/2006/ole">
            <mc:AlternateContent xmlns:mc="http://schemas.openxmlformats.org/markup-compatibility/2006">
              <mc:Choice xmlns:v="urn:schemas-microsoft-com:vml" Requires="v">
                <p:oleObj name="Equation" r:id="rId10" imgW="177480" imgH="241200" progId="Equation.DSMT4">
                  <p:embed/>
                </p:oleObj>
              </mc:Choice>
              <mc:Fallback>
                <p:oleObj name="Equation" r:id="rId10" imgW="177480" imgH="2412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11"/>
                      <a:srcRect/>
                      <a:stretch>
                        <a:fillRect/>
                      </a:stretch>
                    </p:blipFill>
                    <p:spPr bwMode="auto">
                      <a:xfrm>
                        <a:off x="4179136" y="3209908"/>
                        <a:ext cx="491061" cy="665845"/>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F2F59C51-3A54-42EA-916D-8AD7E0CAF211}"/>
              </a:ext>
            </a:extLst>
          </p:cNvPr>
          <p:cNvGraphicFramePr>
            <a:graphicFrameLocks noChangeAspect="1"/>
          </p:cNvGraphicFramePr>
          <p:nvPr>
            <p:extLst>
              <p:ext uri="{D42A27DB-BD31-4B8C-83A1-F6EECF244321}">
                <p14:modId xmlns:p14="http://schemas.microsoft.com/office/powerpoint/2010/main" val="1879322094"/>
              </p:ext>
            </p:extLst>
          </p:nvPr>
        </p:nvGraphicFramePr>
        <p:xfrm>
          <a:off x="10253662" y="3209908"/>
          <a:ext cx="1100137" cy="1068387"/>
        </p:xfrm>
        <a:graphic>
          <a:graphicData uri="http://schemas.openxmlformats.org/presentationml/2006/ole">
            <mc:AlternateContent xmlns:mc="http://schemas.openxmlformats.org/markup-compatibility/2006">
              <mc:Choice xmlns:v="urn:schemas-microsoft-com:vml" Requires="v">
                <p:oleObj name="Equation" r:id="rId12" imgW="520560" imgH="507960" progId="Equation.DSMT4">
                  <p:embed/>
                </p:oleObj>
              </mc:Choice>
              <mc:Fallback>
                <p:oleObj name="Equation" r:id="rId12" imgW="520560" imgH="507960" progId="Equation.DSMT4">
                  <p:embed/>
                  <p:pic>
                    <p:nvPicPr>
                      <p:cNvPr id="7" name="Oggetto 6">
                        <a:extLst>
                          <a:ext uri="{FF2B5EF4-FFF2-40B4-BE49-F238E27FC236}">
                            <a16:creationId xmlns:a16="http://schemas.microsoft.com/office/drawing/2014/main" id="{62237ED2-C43C-49C5-BC0B-1F0CB7FED7A7}"/>
                          </a:ext>
                        </a:extLst>
                      </p:cNvPr>
                      <p:cNvPicPr>
                        <a:picLocks noChangeAspect="1" noChangeArrowheads="1"/>
                      </p:cNvPicPr>
                      <p:nvPr/>
                    </p:nvPicPr>
                    <p:blipFill>
                      <a:blip r:embed="rId13"/>
                      <a:srcRect/>
                      <a:stretch>
                        <a:fillRect/>
                      </a:stretch>
                    </p:blipFill>
                    <p:spPr bwMode="auto">
                      <a:xfrm>
                        <a:off x="10253662" y="3209908"/>
                        <a:ext cx="1100137" cy="1068387"/>
                      </a:xfrm>
                      <a:prstGeom prst="rect">
                        <a:avLst/>
                      </a:prstGeom>
                      <a:noFill/>
                    </p:spPr>
                  </p:pic>
                </p:oleObj>
              </mc:Fallback>
            </mc:AlternateContent>
          </a:graphicData>
        </a:graphic>
      </p:graphicFrame>
      <p:sp>
        <p:nvSpPr>
          <p:cNvPr id="15" name="Freccia a destra 14">
            <a:extLst>
              <a:ext uri="{FF2B5EF4-FFF2-40B4-BE49-F238E27FC236}">
                <a16:creationId xmlns:a16="http://schemas.microsoft.com/office/drawing/2014/main" id="{06956414-A871-406F-BDBF-976737E76E46}"/>
              </a:ext>
            </a:extLst>
          </p:cNvPr>
          <p:cNvSpPr/>
          <p:nvPr/>
        </p:nvSpPr>
        <p:spPr>
          <a:xfrm>
            <a:off x="9624128" y="3542830"/>
            <a:ext cx="396694" cy="44463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6F023-E3CF-4A24-BD4E-E83003C05B6F}"/>
              </a:ext>
            </a:extLst>
          </p:cNvPr>
          <p:cNvSpPr>
            <a:spLocks noGrp="1"/>
          </p:cNvSpPr>
          <p:nvPr>
            <p:ph type="title"/>
          </p:nvPr>
        </p:nvSpPr>
        <p:spPr>
          <a:xfrm>
            <a:off x="838200" y="88792"/>
            <a:ext cx="10515600" cy="662397"/>
          </a:xfrm>
        </p:spPr>
        <p:txBody>
          <a:bodyPr/>
          <a:lstStyle/>
          <a:p>
            <a:r>
              <a:rPr lang="en-US" dirty="0"/>
              <a:t>Frequency response requirements: closed loop gain (</a:t>
            </a:r>
            <a:r>
              <a:rPr lang="en-US" dirty="0" err="1">
                <a:latin typeface="Symbol" panose="05050102010706020507" pitchFamily="18" charset="2"/>
              </a:rPr>
              <a:t>b</a:t>
            </a:r>
            <a:r>
              <a:rPr lang="en-US" dirty="0" err="1"/>
              <a:t>A</a:t>
            </a:r>
            <a:r>
              <a:rPr lang="en-US" dirty="0"/>
              <a:t>)</a:t>
            </a:r>
          </a:p>
        </p:txBody>
      </p:sp>
      <p:sp>
        <p:nvSpPr>
          <p:cNvPr id="3" name="Segnaposto piè di pagina 2">
            <a:extLst>
              <a:ext uri="{FF2B5EF4-FFF2-40B4-BE49-F238E27FC236}">
                <a16:creationId xmlns:a16="http://schemas.microsoft.com/office/drawing/2014/main" id="{AA273443-BDEF-43E6-BB5D-452CC526FCA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50D6C68-3642-4CBA-817D-BEF921E5000F}"/>
              </a:ext>
            </a:extLst>
          </p:cNvPr>
          <p:cNvSpPr>
            <a:spLocks noGrp="1"/>
          </p:cNvSpPr>
          <p:nvPr>
            <p:ph type="sldNum" sz="quarter" idx="12"/>
          </p:nvPr>
        </p:nvSpPr>
        <p:spPr/>
        <p:txBody>
          <a:bodyPr/>
          <a:lstStyle/>
          <a:p>
            <a:fld id="{02055017-B6DE-4C35-A63B-40EADAC97849}" type="slidenum">
              <a:rPr lang="en-US" smtClean="0"/>
              <a:t>14</a:t>
            </a:fld>
            <a:endParaRPr lang="en-US" dirty="0"/>
          </a:p>
        </p:txBody>
      </p:sp>
      <p:grpSp>
        <p:nvGrpSpPr>
          <p:cNvPr id="51" name="Gruppo 50">
            <a:extLst>
              <a:ext uri="{FF2B5EF4-FFF2-40B4-BE49-F238E27FC236}">
                <a16:creationId xmlns:a16="http://schemas.microsoft.com/office/drawing/2014/main" id="{A57131EE-4844-4528-83DD-27CEE4478E07}"/>
              </a:ext>
            </a:extLst>
          </p:cNvPr>
          <p:cNvGrpSpPr/>
          <p:nvPr/>
        </p:nvGrpSpPr>
        <p:grpSpPr>
          <a:xfrm>
            <a:off x="902068" y="1192447"/>
            <a:ext cx="5809189" cy="4837098"/>
            <a:chOff x="902068" y="1192447"/>
            <a:chExt cx="5809189" cy="4837098"/>
          </a:xfrm>
        </p:grpSpPr>
        <p:sp>
          <p:nvSpPr>
            <p:cNvPr id="13" name="Figura a mano libera: forma 12">
              <a:extLst>
                <a:ext uri="{FF2B5EF4-FFF2-40B4-BE49-F238E27FC236}">
                  <a16:creationId xmlns:a16="http://schemas.microsoft.com/office/drawing/2014/main" id="{6885B082-6CD6-460E-92C1-1BE45D49503C}"/>
                </a:ext>
              </a:extLst>
            </p:cNvPr>
            <p:cNvSpPr/>
            <p:nvPr/>
          </p:nvSpPr>
          <p:spPr>
            <a:xfrm>
              <a:off x="2486979" y="1752883"/>
              <a:ext cx="4930" cy="2375129"/>
            </a:xfrm>
            <a:custGeom>
              <a:avLst/>
              <a:gdLst>
                <a:gd name="connsiteX0" fmla="*/ 0 w 4930"/>
                <a:gd name="connsiteY0" fmla="*/ 0 h 2375129"/>
                <a:gd name="connsiteX1" fmla="*/ 0 w 4930"/>
                <a:gd name="connsiteY1" fmla="*/ 2375130 h 2375129"/>
              </a:gdLst>
              <a:ahLst/>
              <a:cxnLst>
                <a:cxn ang="0">
                  <a:pos x="connsiteX0" y="connsiteY0"/>
                </a:cxn>
                <a:cxn ang="0">
                  <a:pos x="connsiteX1" y="connsiteY1"/>
                </a:cxn>
              </a:cxnLst>
              <a:rect l="l" t="t" r="r" b="b"/>
              <a:pathLst>
                <a:path w="4930" h="2375129">
                  <a:moveTo>
                    <a:pt x="0" y="0"/>
                  </a:moveTo>
                  <a:lnTo>
                    <a:pt x="0" y="2375130"/>
                  </a:lnTo>
                </a:path>
              </a:pathLst>
            </a:custGeom>
            <a:noFill/>
            <a:ln w="9855" cap="rnd">
              <a:solidFill>
                <a:srgbClr val="000000">
                  <a:alpha val="99000"/>
                </a:srgbClr>
              </a:solidFill>
              <a:prstDash val="solid"/>
              <a:miter/>
            </a:ln>
          </p:spPr>
          <p:txBody>
            <a:bodyPr rtlCol="0" anchor="ctr"/>
            <a:lstStyle/>
            <a:p>
              <a:endParaRPr lang="en-US"/>
            </a:p>
          </p:txBody>
        </p:sp>
        <p:sp>
          <p:nvSpPr>
            <p:cNvPr id="14" name="Figura a mano libera: forma 13">
              <a:extLst>
                <a:ext uri="{FF2B5EF4-FFF2-40B4-BE49-F238E27FC236}">
                  <a16:creationId xmlns:a16="http://schemas.microsoft.com/office/drawing/2014/main" id="{F1C0E95B-8BE7-4174-9B30-D303242AF949}"/>
                </a:ext>
              </a:extLst>
            </p:cNvPr>
            <p:cNvSpPr/>
            <p:nvPr/>
          </p:nvSpPr>
          <p:spPr>
            <a:xfrm>
              <a:off x="1986069" y="3757580"/>
              <a:ext cx="4203214" cy="4930"/>
            </a:xfrm>
            <a:custGeom>
              <a:avLst/>
              <a:gdLst>
                <a:gd name="connsiteX0" fmla="*/ 0 w 4203214"/>
                <a:gd name="connsiteY0" fmla="*/ 0 h 4930"/>
                <a:gd name="connsiteX1" fmla="*/ 4203215 w 4203214"/>
                <a:gd name="connsiteY1" fmla="*/ 0 h 4930"/>
              </a:gdLst>
              <a:ahLst/>
              <a:cxnLst>
                <a:cxn ang="0">
                  <a:pos x="connsiteX0" y="connsiteY0"/>
                </a:cxn>
                <a:cxn ang="0">
                  <a:pos x="connsiteX1" y="connsiteY1"/>
                </a:cxn>
              </a:cxnLst>
              <a:rect l="l" t="t" r="r" b="b"/>
              <a:pathLst>
                <a:path w="4203214" h="4930">
                  <a:moveTo>
                    <a:pt x="0" y="0"/>
                  </a:moveTo>
                  <a:lnTo>
                    <a:pt x="4203215" y="0"/>
                  </a:lnTo>
                </a:path>
              </a:pathLst>
            </a:custGeom>
            <a:noFill/>
            <a:ln w="9855" cap="rnd">
              <a:solidFill>
                <a:srgbClr val="000000">
                  <a:alpha val="99000"/>
                </a:srgbClr>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FB257E90-07D6-4BC1-B0C1-DF4FCE3732CF}"/>
                </a:ext>
              </a:extLst>
            </p:cNvPr>
            <p:cNvSpPr/>
            <p:nvPr/>
          </p:nvSpPr>
          <p:spPr>
            <a:xfrm rot="10800000" flipV="1">
              <a:off x="2452934" y="1706023"/>
              <a:ext cx="68091" cy="70301"/>
            </a:xfrm>
            <a:custGeom>
              <a:avLst/>
              <a:gdLst>
                <a:gd name="connsiteX0" fmla="*/ 68259 w 68091"/>
                <a:gd name="connsiteY0" fmla="*/ 70194 h 70301"/>
                <a:gd name="connsiteX1" fmla="*/ 167 w 68091"/>
                <a:gd name="connsiteY1" fmla="*/ 70194 h 70301"/>
                <a:gd name="connsiteX2" fmla="*/ 34213 w 68091"/>
                <a:gd name="connsiteY2" fmla="*/ -108 h 70301"/>
              </a:gdLst>
              <a:ahLst/>
              <a:cxnLst>
                <a:cxn ang="0">
                  <a:pos x="connsiteX0" y="connsiteY0"/>
                </a:cxn>
                <a:cxn ang="0">
                  <a:pos x="connsiteX1" y="connsiteY1"/>
                </a:cxn>
                <a:cxn ang="0">
                  <a:pos x="connsiteX2" y="connsiteY2"/>
                </a:cxn>
              </a:cxnLst>
              <a:rect l="l" t="t" r="r" b="b"/>
              <a:pathLst>
                <a:path w="68091" h="70301">
                  <a:moveTo>
                    <a:pt x="68259" y="70194"/>
                  </a:moveTo>
                  <a:lnTo>
                    <a:pt x="167" y="70194"/>
                  </a:lnTo>
                  <a:lnTo>
                    <a:pt x="34213" y="-108"/>
                  </a:lnTo>
                  <a:close/>
                </a:path>
              </a:pathLst>
            </a:custGeom>
            <a:solidFill>
              <a:srgbClr val="2B1100"/>
            </a:solidFill>
            <a:ln w="9893" cap="flat">
              <a:solidFill>
                <a:srgbClr val="000000"/>
              </a:solidFill>
              <a:prstDash val="solid"/>
              <a:miter/>
            </a:ln>
          </p:spPr>
          <p:txBody>
            <a:bodyPr rtlCol="0" anchor="ctr"/>
            <a:lstStyle/>
            <a:p>
              <a:endParaRPr lang="en-US"/>
            </a:p>
          </p:txBody>
        </p:sp>
        <p:sp>
          <p:nvSpPr>
            <p:cNvPr id="16" name="Figura a mano libera: forma 15">
              <a:extLst>
                <a:ext uri="{FF2B5EF4-FFF2-40B4-BE49-F238E27FC236}">
                  <a16:creationId xmlns:a16="http://schemas.microsoft.com/office/drawing/2014/main" id="{997174CE-041A-4C7D-89C8-52718EF946BF}"/>
                </a:ext>
              </a:extLst>
            </p:cNvPr>
            <p:cNvSpPr/>
            <p:nvPr/>
          </p:nvSpPr>
          <p:spPr>
            <a:xfrm rot="5400000">
              <a:off x="6165686" y="3726609"/>
              <a:ext cx="77283" cy="61940"/>
            </a:xfrm>
            <a:custGeom>
              <a:avLst/>
              <a:gdLst>
                <a:gd name="connsiteX0" fmla="*/ 78205 w 77283"/>
                <a:gd name="connsiteY0" fmla="*/ 62242 h 61940"/>
                <a:gd name="connsiteX1" fmla="*/ 921 w 77283"/>
                <a:gd name="connsiteY1" fmla="*/ 62242 h 61940"/>
                <a:gd name="connsiteX2" fmla="*/ 39563 w 77283"/>
                <a:gd name="connsiteY2" fmla="*/ 301 h 61940"/>
              </a:gdLst>
              <a:ahLst/>
              <a:cxnLst>
                <a:cxn ang="0">
                  <a:pos x="connsiteX0" y="connsiteY0"/>
                </a:cxn>
                <a:cxn ang="0">
                  <a:pos x="connsiteX1" y="connsiteY1"/>
                </a:cxn>
                <a:cxn ang="0">
                  <a:pos x="connsiteX2" y="connsiteY2"/>
                </a:cxn>
              </a:cxnLst>
              <a:rect l="l" t="t" r="r" b="b"/>
              <a:pathLst>
                <a:path w="77283" h="61940">
                  <a:moveTo>
                    <a:pt x="78205" y="62242"/>
                  </a:moveTo>
                  <a:lnTo>
                    <a:pt x="921" y="62242"/>
                  </a:lnTo>
                  <a:lnTo>
                    <a:pt x="39563" y="301"/>
                  </a:lnTo>
                  <a:close/>
                </a:path>
              </a:pathLst>
            </a:custGeom>
            <a:solidFill>
              <a:srgbClr val="2B1100"/>
            </a:solidFill>
            <a:ln w="9862" cap="flat">
              <a:solidFill>
                <a:srgbClr val="000000"/>
              </a:solidFill>
              <a:prstDash val="solid"/>
              <a:miter/>
            </a:ln>
          </p:spPr>
          <p:txBody>
            <a:bodyPr rtlCol="0" anchor="ctr"/>
            <a:lstStyle/>
            <a:p>
              <a:endParaRPr lang="en-US"/>
            </a:p>
          </p:txBody>
        </p:sp>
        <p:sp>
          <p:nvSpPr>
            <p:cNvPr id="17" name="Figura a mano libera: forma 16">
              <a:extLst>
                <a:ext uri="{FF2B5EF4-FFF2-40B4-BE49-F238E27FC236}">
                  <a16:creationId xmlns:a16="http://schemas.microsoft.com/office/drawing/2014/main" id="{02E7A76D-08DF-49B0-936C-6D536D69E4D5}"/>
                </a:ext>
              </a:extLst>
            </p:cNvPr>
            <p:cNvSpPr/>
            <p:nvPr/>
          </p:nvSpPr>
          <p:spPr>
            <a:xfrm>
              <a:off x="2497871" y="4384387"/>
              <a:ext cx="4930" cy="1645158"/>
            </a:xfrm>
            <a:custGeom>
              <a:avLst/>
              <a:gdLst>
                <a:gd name="connsiteX0" fmla="*/ 0 w 4930"/>
                <a:gd name="connsiteY0" fmla="*/ 0 h 1645158"/>
                <a:gd name="connsiteX1" fmla="*/ 0 w 4930"/>
                <a:gd name="connsiteY1" fmla="*/ 1645159 h 1645158"/>
              </a:gdLst>
              <a:ahLst/>
              <a:cxnLst>
                <a:cxn ang="0">
                  <a:pos x="connsiteX0" y="connsiteY0"/>
                </a:cxn>
                <a:cxn ang="0">
                  <a:pos x="connsiteX1" y="connsiteY1"/>
                </a:cxn>
              </a:cxnLst>
              <a:rect l="l" t="t" r="r" b="b"/>
              <a:pathLst>
                <a:path w="4930" h="1645158">
                  <a:moveTo>
                    <a:pt x="0" y="0"/>
                  </a:moveTo>
                  <a:lnTo>
                    <a:pt x="0" y="1645159"/>
                  </a:lnTo>
                </a:path>
              </a:pathLst>
            </a:custGeom>
            <a:noFill/>
            <a:ln w="9855" cap="rnd">
              <a:solidFill>
                <a:srgbClr val="000000">
                  <a:alpha val="99000"/>
                </a:srgbClr>
              </a:solidFill>
              <a:prstDash val="solid"/>
              <a:miter/>
            </a:ln>
          </p:spPr>
          <p:txBody>
            <a:bodyPr rtlCol="0" anchor="ctr"/>
            <a:lstStyle/>
            <a:p>
              <a:endParaRPr lang="en-US"/>
            </a:p>
          </p:txBody>
        </p:sp>
        <p:sp>
          <p:nvSpPr>
            <p:cNvPr id="18" name="Figura a mano libera: forma 17">
              <a:extLst>
                <a:ext uri="{FF2B5EF4-FFF2-40B4-BE49-F238E27FC236}">
                  <a16:creationId xmlns:a16="http://schemas.microsoft.com/office/drawing/2014/main" id="{9D4F8DFC-6C2A-459B-B1CF-A33727725F94}"/>
                </a:ext>
              </a:extLst>
            </p:cNvPr>
            <p:cNvSpPr/>
            <p:nvPr/>
          </p:nvSpPr>
          <p:spPr>
            <a:xfrm>
              <a:off x="2030932" y="5769464"/>
              <a:ext cx="4140650" cy="4930"/>
            </a:xfrm>
            <a:custGeom>
              <a:avLst/>
              <a:gdLst>
                <a:gd name="connsiteX0" fmla="*/ 0 w 4140650"/>
                <a:gd name="connsiteY0" fmla="*/ 0 h 4930"/>
                <a:gd name="connsiteX1" fmla="*/ 4140651 w 4140650"/>
                <a:gd name="connsiteY1" fmla="*/ 0 h 4930"/>
              </a:gdLst>
              <a:ahLst/>
              <a:cxnLst>
                <a:cxn ang="0">
                  <a:pos x="connsiteX0" y="connsiteY0"/>
                </a:cxn>
                <a:cxn ang="0">
                  <a:pos x="connsiteX1" y="connsiteY1"/>
                </a:cxn>
              </a:cxnLst>
              <a:rect l="l" t="t" r="r" b="b"/>
              <a:pathLst>
                <a:path w="4140650" h="4930">
                  <a:moveTo>
                    <a:pt x="0" y="0"/>
                  </a:moveTo>
                  <a:lnTo>
                    <a:pt x="4140651" y="0"/>
                  </a:lnTo>
                </a:path>
              </a:pathLst>
            </a:custGeom>
            <a:noFill/>
            <a:ln w="9855" cap="rnd">
              <a:solidFill>
                <a:srgbClr val="000000">
                  <a:alpha val="99000"/>
                </a:srgbClr>
              </a:solidFill>
              <a:prstDash val="solid"/>
              <a:miter/>
            </a:ln>
          </p:spPr>
          <p:txBody>
            <a:bodyPr rtlCol="0" anchor="ctr"/>
            <a:lstStyle/>
            <a:p>
              <a:endParaRPr lang="en-US"/>
            </a:p>
          </p:txBody>
        </p:sp>
        <p:sp>
          <p:nvSpPr>
            <p:cNvPr id="19" name="Figura a mano libera: forma 18">
              <a:extLst>
                <a:ext uri="{FF2B5EF4-FFF2-40B4-BE49-F238E27FC236}">
                  <a16:creationId xmlns:a16="http://schemas.microsoft.com/office/drawing/2014/main" id="{370F15DA-3308-4110-BBEE-0AB6451B4BEC}"/>
                </a:ext>
              </a:extLst>
            </p:cNvPr>
            <p:cNvSpPr/>
            <p:nvPr/>
          </p:nvSpPr>
          <p:spPr>
            <a:xfrm rot="10800000" flipV="1">
              <a:off x="2463831" y="4337525"/>
              <a:ext cx="68091" cy="70301"/>
            </a:xfrm>
            <a:custGeom>
              <a:avLst/>
              <a:gdLst>
                <a:gd name="connsiteX0" fmla="*/ 68261 w 68091"/>
                <a:gd name="connsiteY0" fmla="*/ 70727 h 70301"/>
                <a:gd name="connsiteX1" fmla="*/ 169 w 68091"/>
                <a:gd name="connsiteY1" fmla="*/ 70727 h 70301"/>
                <a:gd name="connsiteX2" fmla="*/ 34215 w 68091"/>
                <a:gd name="connsiteY2" fmla="*/ 426 h 70301"/>
              </a:gdLst>
              <a:ahLst/>
              <a:cxnLst>
                <a:cxn ang="0">
                  <a:pos x="connsiteX0" y="connsiteY0"/>
                </a:cxn>
                <a:cxn ang="0">
                  <a:pos x="connsiteX1" y="connsiteY1"/>
                </a:cxn>
                <a:cxn ang="0">
                  <a:pos x="connsiteX2" y="connsiteY2"/>
                </a:cxn>
              </a:cxnLst>
              <a:rect l="l" t="t" r="r" b="b"/>
              <a:pathLst>
                <a:path w="68091" h="70301">
                  <a:moveTo>
                    <a:pt x="68261" y="70727"/>
                  </a:moveTo>
                  <a:lnTo>
                    <a:pt x="169" y="70727"/>
                  </a:lnTo>
                  <a:lnTo>
                    <a:pt x="34215" y="426"/>
                  </a:lnTo>
                  <a:close/>
                </a:path>
              </a:pathLst>
            </a:custGeom>
            <a:solidFill>
              <a:srgbClr val="2B1100"/>
            </a:solidFill>
            <a:ln w="9893" cap="flat">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FFEE5464-2B4F-4715-A872-90BF7B93F2C4}"/>
                </a:ext>
              </a:extLst>
            </p:cNvPr>
            <p:cNvSpPr/>
            <p:nvPr/>
          </p:nvSpPr>
          <p:spPr>
            <a:xfrm rot="5400000">
              <a:off x="6143252" y="5738492"/>
              <a:ext cx="77283" cy="61940"/>
            </a:xfrm>
            <a:custGeom>
              <a:avLst/>
              <a:gdLst>
                <a:gd name="connsiteX0" fmla="*/ 78200 w 77283"/>
                <a:gd name="connsiteY0" fmla="*/ 62650 h 61940"/>
                <a:gd name="connsiteX1" fmla="*/ 917 w 77283"/>
                <a:gd name="connsiteY1" fmla="*/ 62650 h 61940"/>
                <a:gd name="connsiteX2" fmla="*/ 39558 w 77283"/>
                <a:gd name="connsiteY2" fmla="*/ 709 h 61940"/>
              </a:gdLst>
              <a:ahLst/>
              <a:cxnLst>
                <a:cxn ang="0">
                  <a:pos x="connsiteX0" y="connsiteY0"/>
                </a:cxn>
                <a:cxn ang="0">
                  <a:pos x="connsiteX1" y="connsiteY1"/>
                </a:cxn>
                <a:cxn ang="0">
                  <a:pos x="connsiteX2" y="connsiteY2"/>
                </a:cxn>
              </a:cxnLst>
              <a:rect l="l" t="t" r="r" b="b"/>
              <a:pathLst>
                <a:path w="77283" h="61940">
                  <a:moveTo>
                    <a:pt x="78200" y="62650"/>
                  </a:moveTo>
                  <a:lnTo>
                    <a:pt x="917" y="62650"/>
                  </a:lnTo>
                  <a:lnTo>
                    <a:pt x="39558" y="709"/>
                  </a:lnTo>
                  <a:close/>
                </a:path>
              </a:pathLst>
            </a:custGeom>
            <a:solidFill>
              <a:srgbClr val="2B1100"/>
            </a:solidFill>
            <a:ln w="9862" cap="flat">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83D8E1B5-317F-462B-88E3-74A518DEF426}"/>
                </a:ext>
              </a:extLst>
            </p:cNvPr>
            <p:cNvSpPr/>
            <p:nvPr/>
          </p:nvSpPr>
          <p:spPr>
            <a:xfrm>
              <a:off x="2279970" y="1992574"/>
              <a:ext cx="3595380" cy="2544004"/>
            </a:xfrm>
            <a:custGeom>
              <a:avLst/>
              <a:gdLst>
                <a:gd name="connsiteX0" fmla="*/ 0 w 3595380"/>
                <a:gd name="connsiteY0" fmla="*/ 0 h 2544004"/>
                <a:gd name="connsiteX1" fmla="*/ 893397 w 3595380"/>
                <a:gd name="connsiteY1" fmla="*/ 0 h 2544004"/>
                <a:gd name="connsiteX2" fmla="*/ 3257633 w 3595380"/>
                <a:gd name="connsiteY2" fmla="*/ 2015592 h 2544004"/>
                <a:gd name="connsiteX3" fmla="*/ 3595381 w 3595380"/>
                <a:gd name="connsiteY3" fmla="*/ 2544005 h 2544004"/>
              </a:gdLst>
              <a:ahLst/>
              <a:cxnLst>
                <a:cxn ang="0">
                  <a:pos x="connsiteX0" y="connsiteY0"/>
                </a:cxn>
                <a:cxn ang="0">
                  <a:pos x="connsiteX1" y="connsiteY1"/>
                </a:cxn>
                <a:cxn ang="0">
                  <a:pos x="connsiteX2" y="connsiteY2"/>
                </a:cxn>
                <a:cxn ang="0">
                  <a:pos x="connsiteX3" y="connsiteY3"/>
                </a:cxn>
              </a:cxnLst>
              <a:rect l="l" t="t" r="r" b="b"/>
              <a:pathLst>
                <a:path w="3595380" h="2544004">
                  <a:moveTo>
                    <a:pt x="0" y="0"/>
                  </a:moveTo>
                  <a:lnTo>
                    <a:pt x="893397" y="0"/>
                  </a:lnTo>
                  <a:lnTo>
                    <a:pt x="3257633" y="2015592"/>
                  </a:lnTo>
                  <a:lnTo>
                    <a:pt x="3595381" y="2544005"/>
                  </a:lnTo>
                </a:path>
              </a:pathLst>
            </a:custGeom>
            <a:noFill/>
            <a:ln w="20486" cap="rnd">
              <a:solidFill>
                <a:srgbClr val="FF0000">
                  <a:alpha val="99000"/>
                </a:srgbClr>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150A8070-335D-4EE6-8C9A-B351DCA4B852}"/>
                </a:ext>
              </a:extLst>
            </p:cNvPr>
            <p:cNvSpPr/>
            <p:nvPr/>
          </p:nvSpPr>
          <p:spPr>
            <a:xfrm>
              <a:off x="3181630" y="1779228"/>
              <a:ext cx="4930" cy="4096637"/>
            </a:xfrm>
            <a:custGeom>
              <a:avLst/>
              <a:gdLst>
                <a:gd name="connsiteX0" fmla="*/ 0 w 4930"/>
                <a:gd name="connsiteY0" fmla="*/ 0 h 4096637"/>
                <a:gd name="connsiteX1" fmla="*/ 0 w 4930"/>
                <a:gd name="connsiteY1" fmla="*/ 4096638 h 4096637"/>
              </a:gdLst>
              <a:ahLst/>
              <a:cxnLst>
                <a:cxn ang="0">
                  <a:pos x="connsiteX0" y="connsiteY0"/>
                </a:cxn>
                <a:cxn ang="0">
                  <a:pos x="connsiteX1" y="connsiteY1"/>
                </a:cxn>
              </a:cxnLst>
              <a:rect l="l" t="t" r="r" b="b"/>
              <a:pathLst>
                <a:path w="4930" h="4096637">
                  <a:moveTo>
                    <a:pt x="0" y="0"/>
                  </a:moveTo>
                  <a:lnTo>
                    <a:pt x="0" y="4096638"/>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3" name="Figura a mano libera: forma 22">
              <a:extLst>
                <a:ext uri="{FF2B5EF4-FFF2-40B4-BE49-F238E27FC236}">
                  <a16:creationId xmlns:a16="http://schemas.microsoft.com/office/drawing/2014/main" id="{25C978E9-8F6A-4711-874F-C78E6F1D3956}"/>
                </a:ext>
              </a:extLst>
            </p:cNvPr>
            <p:cNvSpPr/>
            <p:nvPr/>
          </p:nvSpPr>
          <p:spPr>
            <a:xfrm>
              <a:off x="5540699" y="3602618"/>
              <a:ext cx="4930" cy="2274663"/>
            </a:xfrm>
            <a:custGeom>
              <a:avLst/>
              <a:gdLst>
                <a:gd name="connsiteX0" fmla="*/ 0 w 4930"/>
                <a:gd name="connsiteY0" fmla="*/ 0 h 2274663"/>
                <a:gd name="connsiteX1" fmla="*/ 0 w 4930"/>
                <a:gd name="connsiteY1" fmla="*/ 2274663 h 2274663"/>
              </a:gdLst>
              <a:ahLst/>
              <a:cxnLst>
                <a:cxn ang="0">
                  <a:pos x="connsiteX0" y="connsiteY0"/>
                </a:cxn>
                <a:cxn ang="0">
                  <a:pos x="connsiteX1" y="connsiteY1"/>
                </a:cxn>
              </a:cxnLst>
              <a:rect l="l" t="t" r="r" b="b"/>
              <a:pathLst>
                <a:path w="4930" h="2274663">
                  <a:moveTo>
                    <a:pt x="0" y="0"/>
                  </a:moveTo>
                  <a:lnTo>
                    <a:pt x="0" y="2274663"/>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4" name="Figura a mano libera: forma 23">
              <a:extLst>
                <a:ext uri="{FF2B5EF4-FFF2-40B4-BE49-F238E27FC236}">
                  <a16:creationId xmlns:a16="http://schemas.microsoft.com/office/drawing/2014/main" id="{70B4E131-2426-4D43-8444-4838C9142998}"/>
                </a:ext>
              </a:extLst>
            </p:cNvPr>
            <p:cNvSpPr/>
            <p:nvPr/>
          </p:nvSpPr>
          <p:spPr>
            <a:xfrm>
              <a:off x="2078571" y="5486495"/>
              <a:ext cx="4014665" cy="4930"/>
            </a:xfrm>
            <a:custGeom>
              <a:avLst/>
              <a:gdLst>
                <a:gd name="connsiteX0" fmla="*/ 0 w 4014665"/>
                <a:gd name="connsiteY0" fmla="*/ 0 h 4930"/>
                <a:gd name="connsiteX1" fmla="*/ 4014665 w 4014665"/>
                <a:gd name="connsiteY1" fmla="*/ 0 h 4930"/>
              </a:gdLst>
              <a:ahLst/>
              <a:cxnLst>
                <a:cxn ang="0">
                  <a:pos x="connsiteX0" y="connsiteY0"/>
                </a:cxn>
                <a:cxn ang="0">
                  <a:pos x="connsiteX1" y="connsiteY1"/>
                </a:cxn>
              </a:cxnLst>
              <a:rect l="l" t="t" r="r" b="b"/>
              <a:pathLst>
                <a:path w="4014665" h="4930">
                  <a:moveTo>
                    <a:pt x="0" y="0"/>
                  </a:moveTo>
                  <a:lnTo>
                    <a:pt x="4014665"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5" name="Figura a mano libera: forma 24">
              <a:extLst>
                <a:ext uri="{FF2B5EF4-FFF2-40B4-BE49-F238E27FC236}">
                  <a16:creationId xmlns:a16="http://schemas.microsoft.com/office/drawing/2014/main" id="{9847EE7E-D3A0-448D-9F15-B186FBE29933}"/>
                </a:ext>
              </a:extLst>
            </p:cNvPr>
            <p:cNvSpPr/>
            <p:nvPr/>
          </p:nvSpPr>
          <p:spPr>
            <a:xfrm>
              <a:off x="2070870" y="4683391"/>
              <a:ext cx="4022366" cy="4930"/>
            </a:xfrm>
            <a:custGeom>
              <a:avLst/>
              <a:gdLst>
                <a:gd name="connsiteX0" fmla="*/ 0 w 4022366"/>
                <a:gd name="connsiteY0" fmla="*/ 0 h 4930"/>
                <a:gd name="connsiteX1" fmla="*/ 4022367 w 4022366"/>
                <a:gd name="connsiteY1" fmla="*/ 0 h 4930"/>
              </a:gdLst>
              <a:ahLst/>
              <a:cxnLst>
                <a:cxn ang="0">
                  <a:pos x="connsiteX0" y="connsiteY0"/>
                </a:cxn>
                <a:cxn ang="0">
                  <a:pos x="connsiteX1" y="connsiteY1"/>
                </a:cxn>
              </a:cxnLst>
              <a:rect l="l" t="t" r="r" b="b"/>
              <a:pathLst>
                <a:path w="4022366" h="4930">
                  <a:moveTo>
                    <a:pt x="0" y="0"/>
                  </a:moveTo>
                  <a:lnTo>
                    <a:pt x="402236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6" name="Figura a mano libera: forma 25">
              <a:extLst>
                <a:ext uri="{FF2B5EF4-FFF2-40B4-BE49-F238E27FC236}">
                  <a16:creationId xmlns:a16="http://schemas.microsoft.com/office/drawing/2014/main" id="{A3AC477F-7908-412E-AC56-45EA4E7D77E1}"/>
                </a:ext>
              </a:extLst>
            </p:cNvPr>
            <p:cNvSpPr/>
            <p:nvPr/>
          </p:nvSpPr>
          <p:spPr>
            <a:xfrm>
              <a:off x="2072531" y="5206967"/>
              <a:ext cx="4020606" cy="4930"/>
            </a:xfrm>
            <a:custGeom>
              <a:avLst/>
              <a:gdLst>
                <a:gd name="connsiteX0" fmla="*/ 0 w 4020606"/>
                <a:gd name="connsiteY0" fmla="*/ 0 h 4930"/>
                <a:gd name="connsiteX1" fmla="*/ 4020607 w 4020606"/>
                <a:gd name="connsiteY1" fmla="*/ 0 h 4930"/>
              </a:gdLst>
              <a:ahLst/>
              <a:cxnLst>
                <a:cxn ang="0">
                  <a:pos x="connsiteX0" y="connsiteY0"/>
                </a:cxn>
                <a:cxn ang="0">
                  <a:pos x="connsiteX1" y="connsiteY1"/>
                </a:cxn>
              </a:cxnLst>
              <a:rect l="l" t="t" r="r" b="b"/>
              <a:pathLst>
                <a:path w="4020606" h="4930">
                  <a:moveTo>
                    <a:pt x="0" y="0"/>
                  </a:moveTo>
                  <a:lnTo>
                    <a:pt x="402060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7" name="Figura a mano libera: forma 26">
              <a:extLst>
                <a:ext uri="{FF2B5EF4-FFF2-40B4-BE49-F238E27FC236}">
                  <a16:creationId xmlns:a16="http://schemas.microsoft.com/office/drawing/2014/main" id="{6876B625-DAFB-4411-A725-FF3DA9FCA16C}"/>
                </a:ext>
              </a:extLst>
            </p:cNvPr>
            <p:cNvSpPr/>
            <p:nvPr/>
          </p:nvSpPr>
          <p:spPr>
            <a:xfrm>
              <a:off x="2124090" y="4677800"/>
              <a:ext cx="4018106" cy="1175631"/>
            </a:xfrm>
            <a:custGeom>
              <a:avLst/>
              <a:gdLst>
                <a:gd name="connsiteX0" fmla="*/ 0 w 4018106"/>
                <a:gd name="connsiteY0" fmla="*/ 0 h 1175631"/>
                <a:gd name="connsiteX1" fmla="*/ 234300 w 4018106"/>
                <a:gd name="connsiteY1" fmla="*/ 11572 h 1175631"/>
                <a:gd name="connsiteX2" fmla="*/ 402097 w 4018106"/>
                <a:gd name="connsiteY2" fmla="*/ 27947 h 1175631"/>
                <a:gd name="connsiteX3" fmla="*/ 675171 w 4018106"/>
                <a:gd name="connsiteY3" fmla="*/ 84130 h 1175631"/>
                <a:gd name="connsiteX4" fmla="*/ 1146142 w 4018106"/>
                <a:gd name="connsiteY4" fmla="*/ 294581 h 1175631"/>
                <a:gd name="connsiteX5" fmla="*/ 1507355 w 4018106"/>
                <a:gd name="connsiteY5" fmla="*/ 479083 h 1175631"/>
                <a:gd name="connsiteX6" fmla="*/ 1897638 w 4018106"/>
                <a:gd name="connsiteY6" fmla="*/ 533782 h 1175631"/>
                <a:gd name="connsiteX7" fmla="*/ 2361238 w 4018106"/>
                <a:gd name="connsiteY7" fmla="*/ 527678 h 1175631"/>
                <a:gd name="connsiteX8" fmla="*/ 2881777 w 4018106"/>
                <a:gd name="connsiteY8" fmla="*/ 558622 h 1175631"/>
                <a:gd name="connsiteX9" fmla="*/ 3220570 w 4018106"/>
                <a:gd name="connsiteY9" fmla="*/ 702821 h 1175631"/>
                <a:gd name="connsiteX10" fmla="*/ 3489216 w 4018106"/>
                <a:gd name="connsiteY10" fmla="*/ 865515 h 1175631"/>
                <a:gd name="connsiteX11" fmla="*/ 3725010 w 4018106"/>
                <a:gd name="connsiteY11" fmla="*/ 1029042 h 1175631"/>
                <a:gd name="connsiteX12" fmla="*/ 3895829 w 4018106"/>
                <a:gd name="connsiteY12" fmla="*/ 1116727 h 1175631"/>
                <a:gd name="connsiteX13" fmla="*/ 4018107 w 4018106"/>
                <a:gd name="connsiteY13" fmla="*/ 1175632 h 117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106" h="1175631">
                  <a:moveTo>
                    <a:pt x="0" y="0"/>
                  </a:moveTo>
                  <a:cubicBezTo>
                    <a:pt x="85096" y="3397"/>
                    <a:pt x="170183" y="6794"/>
                    <a:pt x="234300" y="11572"/>
                  </a:cubicBezTo>
                  <a:cubicBezTo>
                    <a:pt x="298412" y="16345"/>
                    <a:pt x="341530" y="22493"/>
                    <a:pt x="402097" y="27947"/>
                  </a:cubicBezTo>
                  <a:cubicBezTo>
                    <a:pt x="462664" y="33405"/>
                    <a:pt x="540631" y="38158"/>
                    <a:pt x="675171" y="84130"/>
                  </a:cubicBezTo>
                  <a:cubicBezTo>
                    <a:pt x="809716" y="130103"/>
                    <a:pt x="1000804" y="217280"/>
                    <a:pt x="1146142" y="294581"/>
                  </a:cubicBezTo>
                  <a:cubicBezTo>
                    <a:pt x="1291480" y="371878"/>
                    <a:pt x="1391053" y="439288"/>
                    <a:pt x="1507355" y="479083"/>
                  </a:cubicBezTo>
                  <a:cubicBezTo>
                    <a:pt x="1623662" y="518872"/>
                    <a:pt x="1756688" y="531051"/>
                    <a:pt x="1897638" y="533782"/>
                  </a:cubicBezTo>
                  <a:cubicBezTo>
                    <a:pt x="2038588" y="536514"/>
                    <a:pt x="2187446" y="529808"/>
                    <a:pt x="2361238" y="527678"/>
                  </a:cubicBezTo>
                  <a:cubicBezTo>
                    <a:pt x="2535035" y="525553"/>
                    <a:pt x="2733751" y="528004"/>
                    <a:pt x="2881777" y="558622"/>
                  </a:cubicBezTo>
                  <a:cubicBezTo>
                    <a:pt x="3029802" y="589236"/>
                    <a:pt x="3127116" y="648008"/>
                    <a:pt x="3220570" y="702821"/>
                  </a:cubicBezTo>
                  <a:cubicBezTo>
                    <a:pt x="3314024" y="757630"/>
                    <a:pt x="3403612" y="808473"/>
                    <a:pt x="3489216" y="865515"/>
                  </a:cubicBezTo>
                  <a:cubicBezTo>
                    <a:pt x="3574816" y="922552"/>
                    <a:pt x="3656426" y="985771"/>
                    <a:pt x="3725010" y="1029042"/>
                  </a:cubicBezTo>
                  <a:cubicBezTo>
                    <a:pt x="3793594" y="1072307"/>
                    <a:pt x="3849137" y="1095619"/>
                    <a:pt x="3895829" y="1116727"/>
                  </a:cubicBezTo>
                  <a:cubicBezTo>
                    <a:pt x="3942522" y="1137835"/>
                    <a:pt x="3980289" y="1156733"/>
                    <a:pt x="4018107" y="1175632"/>
                  </a:cubicBezTo>
                </a:path>
              </a:pathLst>
            </a:custGeom>
            <a:noFill/>
            <a:ln w="19710" cap="rnd">
              <a:solidFill>
                <a:srgbClr val="0000FF">
                  <a:alpha val="99000"/>
                </a:srgbClr>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DC2674C9-C70E-4D4A-9565-F444D5B29986}"/>
                </a:ext>
              </a:extLst>
            </p:cNvPr>
            <p:cNvSpPr/>
            <p:nvPr/>
          </p:nvSpPr>
          <p:spPr>
            <a:xfrm>
              <a:off x="2058499" y="5766363"/>
              <a:ext cx="3991102" cy="4930"/>
            </a:xfrm>
            <a:custGeom>
              <a:avLst/>
              <a:gdLst>
                <a:gd name="connsiteX0" fmla="*/ 0 w 3991102"/>
                <a:gd name="connsiteY0" fmla="*/ 0 h 4930"/>
                <a:gd name="connsiteX1" fmla="*/ 3991102 w 3991102"/>
                <a:gd name="connsiteY1" fmla="*/ 0 h 4930"/>
              </a:gdLst>
              <a:ahLst/>
              <a:cxnLst>
                <a:cxn ang="0">
                  <a:pos x="connsiteX0" y="connsiteY0"/>
                </a:cxn>
                <a:cxn ang="0">
                  <a:pos x="connsiteX1" y="connsiteY1"/>
                </a:cxn>
              </a:cxnLst>
              <a:rect l="l" t="t" r="r" b="b"/>
              <a:pathLst>
                <a:path w="3991102" h="4930">
                  <a:moveTo>
                    <a:pt x="0" y="0"/>
                  </a:moveTo>
                  <a:lnTo>
                    <a:pt x="3991102"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9" name="CasellaDiTesto 28">
              <a:extLst>
                <a:ext uri="{FF2B5EF4-FFF2-40B4-BE49-F238E27FC236}">
                  <a16:creationId xmlns:a16="http://schemas.microsoft.com/office/drawing/2014/main" id="{57E1CAC8-CA31-4AA0-B213-C8F7A94763CA}"/>
                </a:ext>
              </a:extLst>
            </p:cNvPr>
            <p:cNvSpPr txBox="1"/>
            <p:nvPr/>
          </p:nvSpPr>
          <p:spPr>
            <a:xfrm>
              <a:off x="1366340" y="4524027"/>
              <a:ext cx="675935"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180°</a:t>
              </a:r>
            </a:p>
          </p:txBody>
        </p:sp>
        <p:sp>
          <p:nvSpPr>
            <p:cNvPr id="30" name="CasellaDiTesto 29">
              <a:extLst>
                <a:ext uri="{FF2B5EF4-FFF2-40B4-BE49-F238E27FC236}">
                  <a16:creationId xmlns:a16="http://schemas.microsoft.com/office/drawing/2014/main" id="{9BF4B240-3C06-4A0B-9C11-F5C19CDF9567}"/>
                </a:ext>
              </a:extLst>
            </p:cNvPr>
            <p:cNvSpPr txBox="1"/>
            <p:nvPr/>
          </p:nvSpPr>
          <p:spPr>
            <a:xfrm>
              <a:off x="1532943" y="5074750"/>
              <a:ext cx="542810"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90°</a:t>
              </a:r>
            </a:p>
          </p:txBody>
        </p:sp>
        <p:sp>
          <p:nvSpPr>
            <p:cNvPr id="31" name="CasellaDiTesto 30">
              <a:extLst>
                <a:ext uri="{FF2B5EF4-FFF2-40B4-BE49-F238E27FC236}">
                  <a16:creationId xmlns:a16="http://schemas.microsoft.com/office/drawing/2014/main" id="{DE22EF76-37B5-4DA0-9CA6-9E2D772FBF76}"/>
                </a:ext>
              </a:extLst>
            </p:cNvPr>
            <p:cNvSpPr txBox="1"/>
            <p:nvPr/>
          </p:nvSpPr>
          <p:spPr>
            <a:xfrm>
              <a:off x="2870962" y="375962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p</a:t>
              </a:r>
            </a:p>
          </p:txBody>
        </p:sp>
        <p:sp>
          <p:nvSpPr>
            <p:cNvPr id="32" name="Figura a mano libera: forma 31">
              <a:extLst>
                <a:ext uri="{FF2B5EF4-FFF2-40B4-BE49-F238E27FC236}">
                  <a16:creationId xmlns:a16="http://schemas.microsoft.com/office/drawing/2014/main" id="{F0F167D5-D88A-4173-8505-C6B2406BFCDB}"/>
                </a:ext>
              </a:extLst>
            </p:cNvPr>
            <p:cNvSpPr/>
            <p:nvPr/>
          </p:nvSpPr>
          <p:spPr>
            <a:xfrm>
              <a:off x="5251980" y="3592155"/>
              <a:ext cx="4930" cy="2285125"/>
            </a:xfrm>
            <a:custGeom>
              <a:avLst/>
              <a:gdLst>
                <a:gd name="connsiteX0" fmla="*/ 0 w 4930"/>
                <a:gd name="connsiteY0" fmla="*/ 0 h 2285125"/>
                <a:gd name="connsiteX1" fmla="*/ 0 w 4930"/>
                <a:gd name="connsiteY1" fmla="*/ 2285126 h 2285125"/>
              </a:gdLst>
              <a:ahLst/>
              <a:cxnLst>
                <a:cxn ang="0">
                  <a:pos x="connsiteX0" y="connsiteY0"/>
                </a:cxn>
                <a:cxn ang="0">
                  <a:pos x="connsiteX1" y="connsiteY1"/>
                </a:cxn>
              </a:cxnLst>
              <a:rect l="l" t="t" r="r" b="b"/>
              <a:pathLst>
                <a:path w="4930" h="2285125">
                  <a:moveTo>
                    <a:pt x="0" y="0"/>
                  </a:moveTo>
                  <a:lnTo>
                    <a:pt x="0" y="2285126"/>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33" name="CasellaDiTesto 32">
              <a:extLst>
                <a:ext uri="{FF2B5EF4-FFF2-40B4-BE49-F238E27FC236}">
                  <a16:creationId xmlns:a16="http://schemas.microsoft.com/office/drawing/2014/main" id="{8E9C5768-75CB-46B8-858B-BE3B802BCFE5}"/>
                </a:ext>
              </a:extLst>
            </p:cNvPr>
            <p:cNvSpPr txBox="1"/>
            <p:nvPr/>
          </p:nvSpPr>
          <p:spPr>
            <a:xfrm>
              <a:off x="5492624" y="3720836"/>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2</a:t>
              </a:r>
            </a:p>
          </p:txBody>
        </p:sp>
        <p:sp>
          <p:nvSpPr>
            <p:cNvPr id="34" name="Figura a mano libera: forma 33">
              <a:extLst>
                <a:ext uri="{FF2B5EF4-FFF2-40B4-BE49-F238E27FC236}">
                  <a16:creationId xmlns:a16="http://schemas.microsoft.com/office/drawing/2014/main" id="{1AA57F01-4B30-4EF1-A0DF-6DFDC52E9173}"/>
                </a:ext>
              </a:extLst>
            </p:cNvPr>
            <p:cNvSpPr/>
            <p:nvPr/>
          </p:nvSpPr>
          <p:spPr>
            <a:xfrm rot="10800000" flipV="1">
              <a:off x="5219681" y="5329020"/>
              <a:ext cx="68091" cy="70301"/>
            </a:xfrm>
            <a:custGeom>
              <a:avLst/>
              <a:gdLst>
                <a:gd name="connsiteX0" fmla="*/ 68820 w 68091"/>
                <a:gd name="connsiteY0" fmla="*/ 70928 h 70301"/>
                <a:gd name="connsiteX1" fmla="*/ 728 w 68091"/>
                <a:gd name="connsiteY1" fmla="*/ 70928 h 70301"/>
                <a:gd name="connsiteX2" fmla="*/ 34774 w 68091"/>
                <a:gd name="connsiteY2" fmla="*/ 627 h 70301"/>
              </a:gdLst>
              <a:ahLst/>
              <a:cxnLst>
                <a:cxn ang="0">
                  <a:pos x="connsiteX0" y="connsiteY0"/>
                </a:cxn>
                <a:cxn ang="0">
                  <a:pos x="connsiteX1" y="connsiteY1"/>
                </a:cxn>
                <a:cxn ang="0">
                  <a:pos x="connsiteX2" y="connsiteY2"/>
                </a:cxn>
              </a:cxnLst>
              <a:rect l="l" t="t" r="r" b="b"/>
              <a:pathLst>
                <a:path w="68091" h="70301">
                  <a:moveTo>
                    <a:pt x="68820" y="70928"/>
                  </a:moveTo>
                  <a:lnTo>
                    <a:pt x="728" y="70928"/>
                  </a:lnTo>
                  <a:lnTo>
                    <a:pt x="34774" y="627"/>
                  </a:lnTo>
                  <a:close/>
                </a:path>
              </a:pathLst>
            </a:custGeom>
            <a:solidFill>
              <a:srgbClr val="FF0000"/>
            </a:solidFill>
            <a:ln w="9893" cap="flat">
              <a:solidFill>
                <a:srgbClr val="FF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CB4D8564-FA74-44FC-927F-4C11BACCBDA0}"/>
                </a:ext>
              </a:extLst>
            </p:cNvPr>
            <p:cNvSpPr/>
            <p:nvPr/>
          </p:nvSpPr>
          <p:spPr>
            <a:xfrm rot="10800000">
              <a:off x="5219804" y="5699230"/>
              <a:ext cx="68091" cy="70301"/>
            </a:xfrm>
            <a:custGeom>
              <a:avLst/>
              <a:gdLst>
                <a:gd name="connsiteX0" fmla="*/ 68820 w 68091"/>
                <a:gd name="connsiteY0" fmla="*/ 71003 h 70301"/>
                <a:gd name="connsiteX1" fmla="*/ 728 w 68091"/>
                <a:gd name="connsiteY1" fmla="*/ 71003 h 70301"/>
                <a:gd name="connsiteX2" fmla="*/ 34774 w 68091"/>
                <a:gd name="connsiteY2" fmla="*/ 702 h 70301"/>
              </a:gdLst>
              <a:ahLst/>
              <a:cxnLst>
                <a:cxn ang="0">
                  <a:pos x="connsiteX0" y="connsiteY0"/>
                </a:cxn>
                <a:cxn ang="0">
                  <a:pos x="connsiteX1" y="connsiteY1"/>
                </a:cxn>
                <a:cxn ang="0">
                  <a:pos x="connsiteX2" y="connsiteY2"/>
                </a:cxn>
              </a:cxnLst>
              <a:rect l="l" t="t" r="r" b="b"/>
              <a:pathLst>
                <a:path w="68091" h="70301">
                  <a:moveTo>
                    <a:pt x="68820" y="71003"/>
                  </a:moveTo>
                  <a:lnTo>
                    <a:pt x="728" y="71003"/>
                  </a:lnTo>
                  <a:lnTo>
                    <a:pt x="34774" y="702"/>
                  </a:lnTo>
                  <a:close/>
                </a:path>
              </a:pathLst>
            </a:custGeom>
            <a:solidFill>
              <a:srgbClr val="FF0000"/>
            </a:solidFill>
            <a:ln w="9893" cap="flat">
              <a:solidFill>
                <a:srgbClr val="FF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8E0E0F0E-362A-4396-AA02-8C1341B49C7F}"/>
                </a:ext>
              </a:extLst>
            </p:cNvPr>
            <p:cNvSpPr/>
            <p:nvPr/>
          </p:nvSpPr>
          <p:spPr>
            <a:xfrm>
              <a:off x="5253173" y="5367935"/>
              <a:ext cx="4930" cy="356863"/>
            </a:xfrm>
            <a:custGeom>
              <a:avLst/>
              <a:gdLst>
                <a:gd name="connsiteX0" fmla="*/ 0 w 4930"/>
                <a:gd name="connsiteY0" fmla="*/ 0 h 356863"/>
                <a:gd name="connsiteX1" fmla="*/ 0 w 4930"/>
                <a:gd name="connsiteY1" fmla="*/ 356864 h 356863"/>
              </a:gdLst>
              <a:ahLst/>
              <a:cxnLst>
                <a:cxn ang="0">
                  <a:pos x="connsiteX0" y="connsiteY0"/>
                </a:cxn>
                <a:cxn ang="0">
                  <a:pos x="connsiteX1" y="connsiteY1"/>
                </a:cxn>
              </a:cxnLst>
              <a:rect l="l" t="t" r="r" b="b"/>
              <a:pathLst>
                <a:path w="4930" h="356863">
                  <a:moveTo>
                    <a:pt x="0" y="0"/>
                  </a:moveTo>
                  <a:lnTo>
                    <a:pt x="0" y="356864"/>
                  </a:lnTo>
                </a:path>
              </a:pathLst>
            </a:custGeom>
            <a:noFill/>
            <a:ln w="19710" cap="rnd">
              <a:solidFill>
                <a:srgbClr val="FF0000"/>
              </a:solidFill>
              <a:prstDash val="solid"/>
              <a:miter/>
            </a:ln>
          </p:spPr>
          <p:txBody>
            <a:bodyPr rtlCol="0" anchor="ctr"/>
            <a:lstStyle/>
            <a:p>
              <a:endParaRPr lang="en-US"/>
            </a:p>
          </p:txBody>
        </p:sp>
        <p:sp>
          <p:nvSpPr>
            <p:cNvPr id="37" name="CasellaDiTesto 36">
              <a:extLst>
                <a:ext uri="{FF2B5EF4-FFF2-40B4-BE49-F238E27FC236}">
                  <a16:creationId xmlns:a16="http://schemas.microsoft.com/office/drawing/2014/main" id="{98714FE0-478A-4F43-ABF4-86101D0889E9}"/>
                </a:ext>
              </a:extLst>
            </p:cNvPr>
            <p:cNvSpPr txBox="1"/>
            <p:nvPr/>
          </p:nvSpPr>
          <p:spPr>
            <a:xfrm>
              <a:off x="4834586" y="5379039"/>
              <a:ext cx="424477" cy="448905"/>
            </a:xfrm>
            <a:prstGeom prst="rect">
              <a:avLst/>
            </a:prstGeom>
            <a:noFill/>
          </p:spPr>
          <p:txBody>
            <a:bodyPr wrap="none" rtlCol="0" anchor="t">
              <a:spAutoFit/>
            </a:bodyPr>
            <a:lstStyle/>
            <a:p>
              <a:pPr algn="l"/>
              <a:r>
                <a:rPr lang="en-US" sz="1864" i="1" spc="0" baseline="0" dirty="0">
                  <a:solidFill>
                    <a:srgbClr val="FF0000"/>
                  </a:solidFill>
                  <a:latin typeface="Symbol"/>
                  <a:cs typeface="Arial" panose="020B0604020202020204" pitchFamily="34" charset="0"/>
                  <a:sym typeface="Symbol"/>
                  <a:rtl val="0"/>
                </a:rPr>
                <a:t>f</a:t>
              </a:r>
              <a:r>
                <a:rPr lang="en-US" sz="1806" i="1" spc="0" baseline="-72674" dirty="0">
                  <a:solidFill>
                    <a:srgbClr val="FF0000"/>
                  </a:solidFill>
                  <a:latin typeface="Arial"/>
                  <a:cs typeface="Arial"/>
                  <a:sym typeface="Arial"/>
                  <a:rtl val="0"/>
                </a:rPr>
                <a:t>m</a:t>
              </a:r>
            </a:p>
          </p:txBody>
        </p:sp>
        <p:sp>
          <p:nvSpPr>
            <p:cNvPr id="38" name="CasellaDiTesto 37">
              <a:extLst>
                <a:ext uri="{FF2B5EF4-FFF2-40B4-BE49-F238E27FC236}">
                  <a16:creationId xmlns:a16="http://schemas.microsoft.com/office/drawing/2014/main" id="{F86D7AB9-93C2-4489-A189-294B472AD4D1}"/>
                </a:ext>
              </a:extLst>
            </p:cNvPr>
            <p:cNvSpPr txBox="1"/>
            <p:nvPr/>
          </p:nvSpPr>
          <p:spPr>
            <a:xfrm>
              <a:off x="1629814" y="5642267"/>
              <a:ext cx="409685"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0°</a:t>
              </a:r>
            </a:p>
          </p:txBody>
        </p:sp>
        <p:sp>
          <p:nvSpPr>
            <p:cNvPr id="39" name="CasellaDiTesto 38">
              <a:extLst>
                <a:ext uri="{FF2B5EF4-FFF2-40B4-BE49-F238E27FC236}">
                  <a16:creationId xmlns:a16="http://schemas.microsoft.com/office/drawing/2014/main" id="{A8149938-E3D7-445F-BAE8-F5A9CF290D2C}"/>
                </a:ext>
              </a:extLst>
            </p:cNvPr>
            <p:cNvSpPr txBox="1"/>
            <p:nvPr/>
          </p:nvSpPr>
          <p:spPr>
            <a:xfrm>
              <a:off x="1717632" y="1192447"/>
              <a:ext cx="713992" cy="454829"/>
            </a:xfrm>
            <a:prstGeom prst="rect">
              <a:avLst/>
            </a:prstGeom>
            <a:noFill/>
          </p:spPr>
          <p:txBody>
            <a:bodyPr wrap="none" rtlCol="0">
              <a:spAutoFit/>
            </a:bodyPr>
            <a:lstStyle/>
            <a:p>
              <a:pPr algn="l"/>
              <a:r>
                <a:rPr lang="en-US" sz="2421" spc="0" baseline="0" dirty="0">
                  <a:solidFill>
                    <a:srgbClr val="000000"/>
                  </a:solidFill>
                  <a:latin typeface="Arial"/>
                  <a:cs typeface="Arial"/>
                  <a:sym typeface="Arial"/>
                  <a:rtl val="0"/>
                </a:rPr>
                <a:t>|</a:t>
              </a:r>
              <a:r>
                <a:rPr lang="en-US" sz="2421" spc="0" baseline="0" dirty="0">
                  <a:solidFill>
                    <a:srgbClr val="000000"/>
                  </a:solidFill>
                  <a:latin typeface="Symbol"/>
                  <a:cs typeface="Arial"/>
                  <a:sym typeface="Symbol"/>
                  <a:rtl val="0"/>
                </a:rPr>
                <a:t>b</a:t>
              </a:r>
              <a:r>
                <a:rPr lang="en-US" sz="2421" spc="0" baseline="0" dirty="0">
                  <a:solidFill>
                    <a:srgbClr val="000000"/>
                  </a:solidFill>
                  <a:latin typeface="Arial"/>
                  <a:cs typeface="Arial"/>
                  <a:sym typeface="Arial"/>
                  <a:rtl val="0"/>
                </a:rPr>
                <a:t>A|</a:t>
              </a:r>
            </a:p>
          </p:txBody>
        </p:sp>
        <p:sp>
          <p:nvSpPr>
            <p:cNvPr id="40" name="Figura a mano libera: forma 39">
              <a:extLst>
                <a:ext uri="{FF2B5EF4-FFF2-40B4-BE49-F238E27FC236}">
                  <a16:creationId xmlns:a16="http://schemas.microsoft.com/office/drawing/2014/main" id="{F9660194-20DE-422E-88B6-EE13A435CDBE}"/>
                </a:ext>
              </a:extLst>
            </p:cNvPr>
            <p:cNvSpPr/>
            <p:nvPr/>
          </p:nvSpPr>
          <p:spPr>
            <a:xfrm>
              <a:off x="1516996" y="4074452"/>
              <a:ext cx="654008" cy="452048"/>
            </a:xfrm>
            <a:custGeom>
              <a:avLst/>
              <a:gdLst>
                <a:gd name="connsiteX0" fmla="*/ 654009 w 654008"/>
                <a:gd name="connsiteY0" fmla="*/ 452048 h 452048"/>
                <a:gd name="connsiteX1" fmla="*/ 599506 w 654008"/>
                <a:gd name="connsiteY1" fmla="*/ 452048 h 452048"/>
                <a:gd name="connsiteX2" fmla="*/ 0 w 654008"/>
                <a:gd name="connsiteY2" fmla="*/ 452048 h 452048"/>
                <a:gd name="connsiteX3" fmla="*/ 414206 w 654008"/>
                <a:gd name="connsiteY3" fmla="*/ 0 h 452048"/>
              </a:gdLst>
              <a:ahLst/>
              <a:cxnLst>
                <a:cxn ang="0">
                  <a:pos x="connsiteX0" y="connsiteY0"/>
                </a:cxn>
                <a:cxn ang="0">
                  <a:pos x="connsiteX1" y="connsiteY1"/>
                </a:cxn>
                <a:cxn ang="0">
                  <a:pos x="connsiteX2" y="connsiteY2"/>
                </a:cxn>
                <a:cxn ang="0">
                  <a:pos x="connsiteX3" y="connsiteY3"/>
                </a:cxn>
              </a:cxnLst>
              <a:rect l="l" t="t" r="r" b="b"/>
              <a:pathLst>
                <a:path w="654008" h="452048">
                  <a:moveTo>
                    <a:pt x="654009" y="452048"/>
                  </a:moveTo>
                  <a:lnTo>
                    <a:pt x="599506" y="452048"/>
                  </a:lnTo>
                  <a:lnTo>
                    <a:pt x="0" y="452048"/>
                  </a:lnTo>
                  <a:lnTo>
                    <a:pt x="414206" y="0"/>
                  </a:lnTo>
                </a:path>
              </a:pathLst>
            </a:custGeom>
            <a:noFill/>
            <a:ln w="9855" cap="rnd">
              <a:solidFill>
                <a:srgbClr val="000000"/>
              </a:solidFill>
              <a:prstDash val="solid"/>
              <a:miter/>
            </a:ln>
          </p:spPr>
          <p:txBody>
            <a:bodyPr rtlCol="0" anchor="ctr"/>
            <a:lstStyle/>
            <a:p>
              <a:endParaRPr lang="en-US"/>
            </a:p>
          </p:txBody>
        </p:sp>
        <p:sp>
          <p:nvSpPr>
            <p:cNvPr id="41" name="CasellaDiTesto 40">
              <a:extLst>
                <a:ext uri="{FF2B5EF4-FFF2-40B4-BE49-F238E27FC236}">
                  <a16:creationId xmlns:a16="http://schemas.microsoft.com/office/drawing/2014/main" id="{B6C74676-B792-4D69-85E1-049C43630B07}"/>
                </a:ext>
              </a:extLst>
            </p:cNvPr>
            <p:cNvSpPr txBox="1"/>
            <p:nvPr/>
          </p:nvSpPr>
          <p:spPr>
            <a:xfrm>
              <a:off x="902068" y="1710155"/>
              <a:ext cx="1496684" cy="454829"/>
            </a:xfrm>
            <a:prstGeom prst="rect">
              <a:avLst/>
            </a:prstGeom>
            <a:noFill/>
          </p:spPr>
          <p:txBody>
            <a:bodyPr wrap="none" rtlCol="0">
              <a:spAutoFit/>
            </a:bodyPr>
            <a:lstStyle/>
            <a:p>
              <a:pPr algn="l"/>
              <a:r>
                <a:rPr lang="en-US" sz="2421" spc="0" baseline="0" dirty="0">
                  <a:solidFill>
                    <a:srgbClr val="FF0000"/>
                  </a:solidFill>
                  <a:latin typeface="Arial"/>
                  <a:cs typeface="Arial"/>
                  <a:sym typeface="Arial"/>
                  <a:rtl val="0"/>
                </a:rPr>
                <a:t>|</a:t>
              </a:r>
              <a:r>
                <a:rPr lang="en-US" sz="2421" spc="0" baseline="0" dirty="0">
                  <a:solidFill>
                    <a:srgbClr val="FF0000"/>
                  </a:solidFill>
                  <a:latin typeface="Symbol"/>
                  <a:cs typeface="Arial"/>
                  <a:sym typeface="Symbol"/>
                  <a:rtl val="0"/>
                </a:rPr>
                <a:t>b</a:t>
              </a:r>
              <a:r>
                <a:rPr lang="en-US" sz="2421" spc="0" baseline="0" dirty="0">
                  <a:solidFill>
                    <a:srgbClr val="FF0000"/>
                  </a:solidFill>
                  <a:latin typeface="Arial"/>
                  <a:cs typeface="Arial"/>
                  <a:sym typeface="Arial"/>
                  <a:rtl val="0"/>
                </a:rPr>
                <a:t>(0)A(0)|</a:t>
              </a:r>
            </a:p>
          </p:txBody>
        </p:sp>
        <p:sp>
          <p:nvSpPr>
            <p:cNvPr id="42" name="CasellaDiTesto 41">
              <a:extLst>
                <a:ext uri="{FF2B5EF4-FFF2-40B4-BE49-F238E27FC236}">
                  <a16:creationId xmlns:a16="http://schemas.microsoft.com/office/drawing/2014/main" id="{E75C9E32-2A58-4EB8-A1A6-660ECFBDF9B8}"/>
                </a:ext>
              </a:extLst>
            </p:cNvPr>
            <p:cNvSpPr txBox="1"/>
            <p:nvPr/>
          </p:nvSpPr>
          <p:spPr>
            <a:xfrm>
              <a:off x="1752491" y="4044379"/>
              <a:ext cx="602179" cy="454829"/>
            </a:xfrm>
            <a:prstGeom prst="rect">
              <a:avLst/>
            </a:prstGeom>
            <a:noFill/>
          </p:spPr>
          <p:txBody>
            <a:bodyPr wrap="none" rtlCol="0">
              <a:spAutoFit/>
            </a:bodyPr>
            <a:lstStyle/>
            <a:p>
              <a:pPr algn="l"/>
              <a:r>
                <a:rPr lang="en-US" sz="2421" spc="0" baseline="0" dirty="0">
                  <a:solidFill>
                    <a:srgbClr val="000000"/>
                  </a:solidFill>
                  <a:latin typeface="Symbol"/>
                  <a:cs typeface="Arial" panose="020B0604020202020204" pitchFamily="34" charset="0"/>
                  <a:sym typeface="Symbol"/>
                  <a:rtl val="0"/>
                </a:rPr>
                <a:t>b</a:t>
              </a:r>
              <a:r>
                <a:rPr lang="en-US" sz="2421" spc="0" baseline="0" dirty="0">
                  <a:solidFill>
                    <a:srgbClr val="000000"/>
                  </a:solidFill>
                  <a:latin typeface="Arial"/>
                  <a:cs typeface="Arial"/>
                  <a:sym typeface="Arial"/>
                  <a:rtl val="0"/>
                </a:rPr>
                <a:t>A</a:t>
              </a:r>
            </a:p>
          </p:txBody>
        </p:sp>
        <p:sp>
          <p:nvSpPr>
            <p:cNvPr id="43" name="Figura a mano libera: forma 42">
              <a:extLst>
                <a:ext uri="{FF2B5EF4-FFF2-40B4-BE49-F238E27FC236}">
                  <a16:creationId xmlns:a16="http://schemas.microsoft.com/office/drawing/2014/main" id="{A58BE3A9-890F-4AAD-9BA3-7360F7BEACD0}"/>
                </a:ext>
              </a:extLst>
            </p:cNvPr>
            <p:cNvSpPr/>
            <p:nvPr/>
          </p:nvSpPr>
          <p:spPr>
            <a:xfrm>
              <a:off x="2070870" y="4941387"/>
              <a:ext cx="4022366" cy="4930"/>
            </a:xfrm>
            <a:custGeom>
              <a:avLst/>
              <a:gdLst>
                <a:gd name="connsiteX0" fmla="*/ 0 w 4022366"/>
                <a:gd name="connsiteY0" fmla="*/ 0 h 4930"/>
                <a:gd name="connsiteX1" fmla="*/ 4022367 w 4022366"/>
                <a:gd name="connsiteY1" fmla="*/ 0 h 4930"/>
              </a:gdLst>
              <a:ahLst/>
              <a:cxnLst>
                <a:cxn ang="0">
                  <a:pos x="connsiteX0" y="connsiteY0"/>
                </a:cxn>
                <a:cxn ang="0">
                  <a:pos x="connsiteX1" y="connsiteY1"/>
                </a:cxn>
              </a:cxnLst>
              <a:rect l="l" t="t" r="r" b="b"/>
              <a:pathLst>
                <a:path w="4022366" h="4930">
                  <a:moveTo>
                    <a:pt x="0" y="0"/>
                  </a:moveTo>
                  <a:lnTo>
                    <a:pt x="402236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44" name="CasellaDiTesto 43">
              <a:extLst>
                <a:ext uri="{FF2B5EF4-FFF2-40B4-BE49-F238E27FC236}">
                  <a16:creationId xmlns:a16="http://schemas.microsoft.com/office/drawing/2014/main" id="{A6004146-3AF4-41AF-B0C2-9C8EF4837AE6}"/>
                </a:ext>
              </a:extLst>
            </p:cNvPr>
            <p:cNvSpPr txBox="1"/>
            <p:nvPr/>
          </p:nvSpPr>
          <p:spPr>
            <a:xfrm>
              <a:off x="4652747" y="3747069"/>
              <a:ext cx="611838" cy="520398"/>
            </a:xfrm>
            <a:prstGeom prst="rect">
              <a:avLst/>
            </a:prstGeom>
            <a:noFill/>
          </p:spPr>
          <p:txBody>
            <a:bodyPr wrap="none" rtlCol="0" anchor="t">
              <a:spAutoFit/>
            </a:bodyPr>
            <a:lstStyle/>
            <a:p>
              <a:pPr algn="l"/>
              <a:r>
                <a:rPr lang="en-US" sz="2330" i="1" spc="0" baseline="0" dirty="0">
                  <a:solidFill>
                    <a:srgbClr val="FF0000"/>
                  </a:solidFill>
                  <a:latin typeface="Arial"/>
                  <a:cs typeface="Arial"/>
                  <a:sym typeface="Arial"/>
                  <a:rtl val="0"/>
                </a:rPr>
                <a:t>f</a:t>
              </a:r>
              <a:r>
                <a:rPr lang="en-US" sz="2271" i="1" spc="0" baseline="-71004" dirty="0">
                  <a:solidFill>
                    <a:srgbClr val="FF0000"/>
                  </a:solidFill>
                  <a:latin typeface="Arial"/>
                  <a:cs typeface="Arial"/>
                  <a:sym typeface="Arial"/>
                  <a:rtl val="0"/>
                </a:rPr>
                <a:t>0</a:t>
              </a:r>
              <a:r>
                <a:rPr lang="en-US" sz="2271" i="1" spc="0" baseline="-79260" dirty="0">
                  <a:solidFill>
                    <a:srgbClr val="FF0000"/>
                  </a:solidFill>
                  <a:latin typeface="Symbol"/>
                  <a:cs typeface="Arial"/>
                  <a:sym typeface="Symbol"/>
                  <a:rtl val="0"/>
                </a:rPr>
                <a:t>b</a:t>
              </a:r>
              <a:r>
                <a:rPr lang="en-US" sz="2271" i="1" spc="0" baseline="-71004" dirty="0">
                  <a:solidFill>
                    <a:srgbClr val="FF0000"/>
                  </a:solidFill>
                  <a:latin typeface="Arial"/>
                  <a:cs typeface="Arial"/>
                  <a:sym typeface="Arial"/>
                  <a:rtl val="0"/>
                </a:rPr>
                <a:t>A</a:t>
              </a:r>
            </a:p>
          </p:txBody>
        </p:sp>
        <p:sp>
          <p:nvSpPr>
            <p:cNvPr id="45" name="CasellaDiTesto 44">
              <a:extLst>
                <a:ext uri="{FF2B5EF4-FFF2-40B4-BE49-F238E27FC236}">
                  <a16:creationId xmlns:a16="http://schemas.microsoft.com/office/drawing/2014/main" id="{CAF542E7-527F-4E8D-A17A-631333260057}"/>
                </a:ext>
              </a:extLst>
            </p:cNvPr>
            <p:cNvSpPr txBox="1"/>
            <p:nvPr/>
          </p:nvSpPr>
          <p:spPr>
            <a:xfrm>
              <a:off x="5914186" y="378246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3</a:t>
              </a:r>
            </a:p>
          </p:txBody>
        </p:sp>
        <p:sp>
          <p:nvSpPr>
            <p:cNvPr id="46" name="Figura a mano libera: forma 45">
              <a:extLst>
                <a:ext uri="{FF2B5EF4-FFF2-40B4-BE49-F238E27FC236}">
                  <a16:creationId xmlns:a16="http://schemas.microsoft.com/office/drawing/2014/main" id="{3CC21124-4DA5-464F-A400-0B37A8C4BD88}"/>
                </a:ext>
              </a:extLst>
            </p:cNvPr>
            <p:cNvSpPr/>
            <p:nvPr/>
          </p:nvSpPr>
          <p:spPr>
            <a:xfrm>
              <a:off x="5875351" y="4536579"/>
              <a:ext cx="451051" cy="699004"/>
            </a:xfrm>
            <a:custGeom>
              <a:avLst/>
              <a:gdLst>
                <a:gd name="connsiteX0" fmla="*/ 0 w 451051"/>
                <a:gd name="connsiteY0" fmla="*/ 0 h 699004"/>
                <a:gd name="connsiteX1" fmla="*/ 112865 w 451051"/>
                <a:gd name="connsiteY1" fmla="*/ 247065 h 699004"/>
                <a:gd name="connsiteX2" fmla="*/ 212709 w 451051"/>
                <a:gd name="connsiteY2" fmla="*/ 479600 h 699004"/>
                <a:gd name="connsiteX3" fmla="*/ 451052 w 451051"/>
                <a:gd name="connsiteY3" fmla="*/ 699005 h 699004"/>
              </a:gdLst>
              <a:ahLst/>
              <a:cxnLst>
                <a:cxn ang="0">
                  <a:pos x="connsiteX0" y="connsiteY0"/>
                </a:cxn>
                <a:cxn ang="0">
                  <a:pos x="connsiteX1" y="connsiteY1"/>
                </a:cxn>
                <a:cxn ang="0">
                  <a:pos x="connsiteX2" y="connsiteY2"/>
                </a:cxn>
                <a:cxn ang="0">
                  <a:pos x="connsiteX3" y="connsiteY3"/>
                </a:cxn>
              </a:cxnLst>
              <a:rect l="l" t="t" r="r" b="b"/>
              <a:pathLst>
                <a:path w="451051" h="699004">
                  <a:moveTo>
                    <a:pt x="0" y="0"/>
                  </a:moveTo>
                  <a:cubicBezTo>
                    <a:pt x="41875" y="83450"/>
                    <a:pt x="83726" y="166889"/>
                    <a:pt x="112865" y="247065"/>
                  </a:cubicBezTo>
                  <a:cubicBezTo>
                    <a:pt x="142005" y="327241"/>
                    <a:pt x="158473" y="404823"/>
                    <a:pt x="212709" y="479600"/>
                  </a:cubicBezTo>
                  <a:cubicBezTo>
                    <a:pt x="266945" y="554382"/>
                    <a:pt x="358998" y="626694"/>
                    <a:pt x="451052" y="699005"/>
                  </a:cubicBezTo>
                </a:path>
              </a:pathLst>
            </a:custGeom>
            <a:noFill/>
            <a:ln w="20486" cap="rnd">
              <a:solidFill>
                <a:srgbClr val="FF0000">
                  <a:alpha val="99000"/>
                </a:srgbClr>
              </a:solidFill>
              <a:prstDash val="solid"/>
              <a:miter/>
            </a:ln>
          </p:spPr>
          <p:txBody>
            <a:bodyPr rtlCol="0" anchor="ctr"/>
            <a:lstStyle/>
            <a:p>
              <a:endParaRPr lang="en-US"/>
            </a:p>
          </p:txBody>
        </p:sp>
        <p:sp>
          <p:nvSpPr>
            <p:cNvPr id="47" name="CasellaDiTesto 46">
              <a:extLst>
                <a:ext uri="{FF2B5EF4-FFF2-40B4-BE49-F238E27FC236}">
                  <a16:creationId xmlns:a16="http://schemas.microsoft.com/office/drawing/2014/main" id="{DDBABD0C-E242-4EE1-9BF0-510258153C1A}"/>
                </a:ext>
              </a:extLst>
            </p:cNvPr>
            <p:cNvSpPr txBox="1"/>
            <p:nvPr/>
          </p:nvSpPr>
          <p:spPr>
            <a:xfrm>
              <a:off x="6172202" y="378246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4</a:t>
              </a:r>
            </a:p>
          </p:txBody>
        </p:sp>
        <p:sp>
          <p:nvSpPr>
            <p:cNvPr id="48" name="Figura a mano libera: forma 47">
              <a:extLst>
                <a:ext uri="{FF2B5EF4-FFF2-40B4-BE49-F238E27FC236}">
                  <a16:creationId xmlns:a16="http://schemas.microsoft.com/office/drawing/2014/main" id="{3098E165-39A3-402C-80C9-40FE563C9E69}"/>
                </a:ext>
              </a:extLst>
            </p:cNvPr>
            <p:cNvSpPr/>
            <p:nvPr/>
          </p:nvSpPr>
          <p:spPr>
            <a:xfrm>
              <a:off x="6489185"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288E3D35-0498-49F5-BEB5-829B640FDBAC}"/>
                </a:ext>
              </a:extLst>
            </p:cNvPr>
            <p:cNvSpPr/>
            <p:nvPr/>
          </p:nvSpPr>
          <p:spPr>
            <a:xfrm>
              <a:off x="6582323"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F4763A80-8B77-4BCC-8A15-56215A2C6D6A}"/>
                </a:ext>
              </a:extLst>
            </p:cNvPr>
            <p:cNvSpPr/>
            <p:nvPr/>
          </p:nvSpPr>
          <p:spPr>
            <a:xfrm>
              <a:off x="6675511"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grpSp>
      <p:sp>
        <p:nvSpPr>
          <p:cNvPr id="8" name="CasellaDiTesto 7">
            <a:extLst>
              <a:ext uri="{FF2B5EF4-FFF2-40B4-BE49-F238E27FC236}">
                <a16:creationId xmlns:a16="http://schemas.microsoft.com/office/drawing/2014/main" id="{58B2C95D-CBF3-425F-95B3-DE50860A173B}"/>
              </a:ext>
            </a:extLst>
          </p:cNvPr>
          <p:cNvSpPr txBox="1"/>
          <p:nvPr/>
        </p:nvSpPr>
        <p:spPr>
          <a:xfrm>
            <a:off x="4522715" y="1041878"/>
            <a:ext cx="409302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phase margin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the main stability indicator</a:t>
            </a:r>
          </a:p>
        </p:txBody>
      </p:sp>
      <p:sp>
        <p:nvSpPr>
          <p:cNvPr id="9" name="CasellaDiTesto 8">
            <a:extLst>
              <a:ext uri="{FF2B5EF4-FFF2-40B4-BE49-F238E27FC236}">
                <a16:creationId xmlns:a16="http://schemas.microsoft.com/office/drawing/2014/main" id="{8CC11B7E-C0CF-46D9-ABD2-0653788C7D73}"/>
              </a:ext>
            </a:extLst>
          </p:cNvPr>
          <p:cNvSpPr txBox="1"/>
          <p:nvPr/>
        </p:nvSpPr>
        <p:spPr>
          <a:xfrm>
            <a:off x="4992614" y="1968782"/>
            <a:ext cx="43037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closed loop configuration is stable for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&gt;0</a:t>
            </a:r>
          </a:p>
        </p:txBody>
      </p:sp>
      <p:sp>
        <p:nvSpPr>
          <p:cNvPr id="10" name="CasellaDiTesto 9">
            <a:extLst>
              <a:ext uri="{FF2B5EF4-FFF2-40B4-BE49-F238E27FC236}">
                <a16:creationId xmlns:a16="http://schemas.microsoft.com/office/drawing/2014/main" id="{99D83D6F-0F69-4D1E-94B9-BFAD8A5BDD41}"/>
              </a:ext>
            </a:extLst>
          </p:cNvPr>
          <p:cNvSpPr txBox="1"/>
          <p:nvPr/>
        </p:nvSpPr>
        <p:spPr>
          <a:xfrm>
            <a:off x="7778146" y="2647491"/>
            <a:ext cx="430378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However,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must be significantly greater than 0 to guarantee:</a:t>
            </a:r>
          </a:p>
        </p:txBody>
      </p:sp>
      <p:sp>
        <p:nvSpPr>
          <p:cNvPr id="11" name="CasellaDiTesto 10">
            <a:extLst>
              <a:ext uri="{FF2B5EF4-FFF2-40B4-BE49-F238E27FC236}">
                <a16:creationId xmlns:a16="http://schemas.microsoft.com/office/drawing/2014/main" id="{63C02827-0EEB-4DBA-953A-3BC6EDEC0EC1}"/>
              </a:ext>
            </a:extLst>
          </p:cNvPr>
          <p:cNvSpPr txBox="1"/>
          <p:nvPr/>
        </p:nvSpPr>
        <p:spPr>
          <a:xfrm>
            <a:off x="7583411" y="3818539"/>
            <a:ext cx="469325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Stability even against all possible PVT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step response with reduced ringing and overshoot</a:t>
            </a:r>
          </a:p>
        </p:txBody>
      </p:sp>
      <p:sp>
        <p:nvSpPr>
          <p:cNvPr id="12" name="CasellaDiTesto 11">
            <a:extLst>
              <a:ext uri="{FF2B5EF4-FFF2-40B4-BE49-F238E27FC236}">
                <a16:creationId xmlns:a16="http://schemas.microsoft.com/office/drawing/2014/main" id="{950F23B8-1D2A-4CFC-A3EF-95940895ECA6}"/>
              </a:ext>
            </a:extLst>
          </p:cNvPr>
          <p:cNvSpPr txBox="1"/>
          <p:nvPr/>
        </p:nvSpPr>
        <p:spPr>
          <a:xfrm>
            <a:off x="7050014" y="5479219"/>
            <a:ext cx="4303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Typically, we require: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&gt;70°</a:t>
            </a:r>
          </a:p>
        </p:txBody>
      </p:sp>
    </p:spTree>
    <p:extLst>
      <p:ext uri="{BB962C8B-B14F-4D97-AF65-F5344CB8AC3E}">
        <p14:creationId xmlns:p14="http://schemas.microsoft.com/office/powerpoint/2010/main" val="11820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E5A121-24FE-4EA5-A1D5-F6C83D6CB03E}"/>
              </a:ext>
            </a:extLst>
          </p:cNvPr>
          <p:cNvSpPr>
            <a:spLocks noGrp="1"/>
          </p:cNvSpPr>
          <p:nvPr>
            <p:ph type="title"/>
          </p:nvPr>
        </p:nvSpPr>
        <p:spPr>
          <a:xfrm>
            <a:off x="838200" y="238125"/>
            <a:ext cx="10515600" cy="662397"/>
          </a:xfrm>
        </p:spPr>
        <p:txBody>
          <a:bodyPr/>
          <a:lstStyle/>
          <a:p>
            <a:r>
              <a:rPr lang="en-US" dirty="0"/>
              <a:t>Amplifier gain and loop gain: role of the </a:t>
            </a:r>
            <a:r>
              <a:rPr lang="en-US" dirty="0">
                <a:latin typeface="Symbol" panose="05050102010706020507" pitchFamily="18" charset="2"/>
              </a:rPr>
              <a:t>b</a:t>
            </a:r>
            <a:r>
              <a:rPr lang="en-US" dirty="0"/>
              <a:t> factor </a:t>
            </a:r>
          </a:p>
        </p:txBody>
      </p:sp>
      <p:sp>
        <p:nvSpPr>
          <p:cNvPr id="3" name="Segnaposto piè di pagina 2">
            <a:extLst>
              <a:ext uri="{FF2B5EF4-FFF2-40B4-BE49-F238E27FC236}">
                <a16:creationId xmlns:a16="http://schemas.microsoft.com/office/drawing/2014/main" id="{4CDDA9BE-6BCA-435B-A379-47F1FB5D99C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8B92CF6-77CC-46A4-87A4-9552911AFC59}"/>
              </a:ext>
            </a:extLst>
          </p:cNvPr>
          <p:cNvSpPr>
            <a:spLocks noGrp="1"/>
          </p:cNvSpPr>
          <p:nvPr>
            <p:ph type="sldNum" sz="quarter" idx="12"/>
          </p:nvPr>
        </p:nvSpPr>
        <p:spPr/>
        <p:txBody>
          <a:bodyPr/>
          <a:lstStyle/>
          <a:p>
            <a:fld id="{02055017-B6DE-4C35-A63B-40EADAC97849}" type="slidenum">
              <a:rPr lang="en-US" smtClean="0"/>
              <a:t>15</a:t>
            </a:fld>
            <a:endParaRPr lang="en-US" dirty="0"/>
          </a:p>
        </p:txBody>
      </p:sp>
      <p:grpSp>
        <p:nvGrpSpPr>
          <p:cNvPr id="45" name="Gruppo 44">
            <a:extLst>
              <a:ext uri="{FF2B5EF4-FFF2-40B4-BE49-F238E27FC236}">
                <a16:creationId xmlns:a16="http://schemas.microsoft.com/office/drawing/2014/main" id="{73BA2608-3694-786A-251B-A2616EE8C236}"/>
              </a:ext>
            </a:extLst>
          </p:cNvPr>
          <p:cNvGrpSpPr/>
          <p:nvPr/>
        </p:nvGrpSpPr>
        <p:grpSpPr>
          <a:xfrm>
            <a:off x="1494509" y="1279020"/>
            <a:ext cx="4706107" cy="4697785"/>
            <a:chOff x="1494509" y="1279020"/>
            <a:chExt cx="4706107" cy="4697785"/>
          </a:xfrm>
        </p:grpSpPr>
        <p:sp>
          <p:nvSpPr>
            <p:cNvPr id="6" name="Figura a mano libera: forma 5">
              <a:extLst>
                <a:ext uri="{FF2B5EF4-FFF2-40B4-BE49-F238E27FC236}">
                  <a16:creationId xmlns:a16="http://schemas.microsoft.com/office/drawing/2014/main" id="{0337E48A-2F21-4720-FADD-3F6511ED6D87}"/>
                </a:ext>
              </a:extLst>
            </p:cNvPr>
            <p:cNvSpPr/>
            <p:nvPr/>
          </p:nvSpPr>
          <p:spPr>
            <a:xfrm>
              <a:off x="2380113" y="2238023"/>
              <a:ext cx="3472834" cy="2457293"/>
            </a:xfrm>
            <a:custGeom>
              <a:avLst/>
              <a:gdLst>
                <a:gd name="connsiteX0" fmla="*/ 0 w 3472834"/>
                <a:gd name="connsiteY0" fmla="*/ 0 h 2457293"/>
                <a:gd name="connsiteX1" fmla="*/ 862951 w 3472834"/>
                <a:gd name="connsiteY1" fmla="*/ 0 h 2457293"/>
                <a:gd name="connsiteX2" fmla="*/ 3146598 w 3472834"/>
                <a:gd name="connsiteY2" fmla="*/ 1946891 h 2457293"/>
                <a:gd name="connsiteX3" fmla="*/ 3472834 w 3472834"/>
                <a:gd name="connsiteY3" fmla="*/ 2457293 h 2457293"/>
              </a:gdLst>
              <a:ahLst/>
              <a:cxnLst>
                <a:cxn ang="0">
                  <a:pos x="connsiteX0" y="connsiteY0"/>
                </a:cxn>
                <a:cxn ang="0">
                  <a:pos x="connsiteX1" y="connsiteY1"/>
                </a:cxn>
                <a:cxn ang="0">
                  <a:pos x="connsiteX2" y="connsiteY2"/>
                </a:cxn>
                <a:cxn ang="0">
                  <a:pos x="connsiteX3" y="connsiteY3"/>
                </a:cxn>
              </a:cxnLst>
              <a:rect l="l" t="t" r="r" b="b"/>
              <a:pathLst>
                <a:path w="3472834" h="2457293">
                  <a:moveTo>
                    <a:pt x="0" y="0"/>
                  </a:moveTo>
                  <a:lnTo>
                    <a:pt x="862951" y="0"/>
                  </a:lnTo>
                  <a:lnTo>
                    <a:pt x="3146598" y="1946891"/>
                  </a:lnTo>
                  <a:lnTo>
                    <a:pt x="3472834" y="2457293"/>
                  </a:lnTo>
                </a:path>
              </a:pathLst>
            </a:custGeom>
            <a:noFill/>
            <a:ln w="19800" cap="rnd">
              <a:solidFill>
                <a:srgbClr val="FF0000">
                  <a:alpha val="99000"/>
                </a:srgbClr>
              </a:solidFill>
              <a:prstDash val="solid"/>
              <a:miter/>
            </a:ln>
          </p:spPr>
          <p:txBody>
            <a:bodyPr rtlCol="0" anchor="ctr"/>
            <a:lstStyle/>
            <a:p>
              <a:endParaRPr lang="en-US"/>
            </a:p>
          </p:txBody>
        </p:sp>
        <p:sp>
          <p:nvSpPr>
            <p:cNvPr id="7" name="Figura a mano libera: forma 6">
              <a:extLst>
                <a:ext uri="{FF2B5EF4-FFF2-40B4-BE49-F238E27FC236}">
                  <a16:creationId xmlns:a16="http://schemas.microsoft.com/office/drawing/2014/main" id="{51C805F2-D703-BAA2-0252-54CF4D5B05C7}"/>
                </a:ext>
              </a:extLst>
            </p:cNvPr>
            <p:cNvSpPr/>
            <p:nvPr/>
          </p:nvSpPr>
          <p:spPr>
            <a:xfrm>
              <a:off x="2580066" y="1324284"/>
              <a:ext cx="4762" cy="2671592"/>
            </a:xfrm>
            <a:custGeom>
              <a:avLst/>
              <a:gdLst>
                <a:gd name="connsiteX0" fmla="*/ 0 w 4762"/>
                <a:gd name="connsiteY0" fmla="*/ 0 h 2671592"/>
                <a:gd name="connsiteX1" fmla="*/ 0 w 4762"/>
                <a:gd name="connsiteY1" fmla="*/ 2671592 h 2671592"/>
              </a:gdLst>
              <a:ahLst/>
              <a:cxnLst>
                <a:cxn ang="0">
                  <a:pos x="connsiteX0" y="connsiteY0"/>
                </a:cxn>
                <a:cxn ang="0">
                  <a:pos x="connsiteX1" y="connsiteY1"/>
                </a:cxn>
              </a:cxnLst>
              <a:rect l="l" t="t" r="r" b="b"/>
              <a:pathLst>
                <a:path w="4762" h="2671592">
                  <a:moveTo>
                    <a:pt x="0" y="0"/>
                  </a:moveTo>
                  <a:lnTo>
                    <a:pt x="0" y="2671592"/>
                  </a:lnTo>
                </a:path>
              </a:pathLst>
            </a:custGeom>
            <a:noFill/>
            <a:ln w="9525" cap="rnd">
              <a:solidFill>
                <a:srgbClr val="000000">
                  <a:alpha val="99000"/>
                </a:srgbClr>
              </a:solidFill>
              <a:prstDash val="solid"/>
              <a:miter/>
            </a:ln>
          </p:spPr>
          <p:txBody>
            <a:bodyPr rtlCol="0" anchor="ctr"/>
            <a:lstStyle/>
            <a:p>
              <a:endParaRPr lang="en-US"/>
            </a:p>
          </p:txBody>
        </p:sp>
        <p:sp>
          <p:nvSpPr>
            <p:cNvPr id="12" name="Figura a mano libera: forma 11">
              <a:extLst>
                <a:ext uri="{FF2B5EF4-FFF2-40B4-BE49-F238E27FC236}">
                  <a16:creationId xmlns:a16="http://schemas.microsoft.com/office/drawing/2014/main" id="{B7157862-56AD-76FB-43D5-D84007D2AB46}"/>
                </a:ext>
              </a:extLst>
            </p:cNvPr>
            <p:cNvSpPr/>
            <p:nvPr/>
          </p:nvSpPr>
          <p:spPr>
            <a:xfrm>
              <a:off x="2096230" y="3638070"/>
              <a:ext cx="4059964" cy="4762"/>
            </a:xfrm>
            <a:custGeom>
              <a:avLst/>
              <a:gdLst>
                <a:gd name="connsiteX0" fmla="*/ 0 w 4059964"/>
                <a:gd name="connsiteY0" fmla="*/ 0 h 4762"/>
                <a:gd name="connsiteX1" fmla="*/ 4059965 w 4059964"/>
                <a:gd name="connsiteY1" fmla="*/ 0 h 4762"/>
              </a:gdLst>
              <a:ahLst/>
              <a:cxnLst>
                <a:cxn ang="0">
                  <a:pos x="connsiteX0" y="connsiteY0"/>
                </a:cxn>
                <a:cxn ang="0">
                  <a:pos x="connsiteX1" y="connsiteY1"/>
                </a:cxn>
              </a:cxnLst>
              <a:rect l="l" t="t" r="r" b="b"/>
              <a:pathLst>
                <a:path w="4059964" h="4762">
                  <a:moveTo>
                    <a:pt x="0" y="0"/>
                  </a:moveTo>
                  <a:lnTo>
                    <a:pt x="4059965" y="0"/>
                  </a:lnTo>
                </a:path>
              </a:pathLst>
            </a:custGeom>
            <a:noFill/>
            <a:ln w="9525" cap="rnd">
              <a:solidFill>
                <a:srgbClr val="000000">
                  <a:alpha val="99000"/>
                </a:srgbClr>
              </a:solidFill>
              <a:prstDash val="solid"/>
              <a:miter/>
            </a:ln>
          </p:spPr>
          <p:txBody>
            <a:bodyPr rtlCol="0" anchor="ctr"/>
            <a:lstStyle/>
            <a:p>
              <a:endParaRPr lang="en-US"/>
            </a:p>
          </p:txBody>
        </p:sp>
        <p:sp>
          <p:nvSpPr>
            <p:cNvPr id="14" name="Figura a mano libera: forma 13">
              <a:extLst>
                <a:ext uri="{FF2B5EF4-FFF2-40B4-BE49-F238E27FC236}">
                  <a16:creationId xmlns:a16="http://schemas.microsoft.com/office/drawing/2014/main" id="{900176E1-D2FD-039B-B7AA-FA9FF61DDE6E}"/>
                </a:ext>
              </a:extLst>
            </p:cNvPr>
            <p:cNvSpPr/>
            <p:nvPr/>
          </p:nvSpPr>
          <p:spPr>
            <a:xfrm rot="10800000" flipV="1">
              <a:off x="2547182" y="1279020"/>
              <a:ext cx="65771" cy="67905"/>
            </a:xfrm>
            <a:custGeom>
              <a:avLst/>
              <a:gdLst>
                <a:gd name="connsiteX0" fmla="*/ 65844 w 65771"/>
                <a:gd name="connsiteY0" fmla="*/ 67721 h 67905"/>
                <a:gd name="connsiteX1" fmla="*/ 73 w 65771"/>
                <a:gd name="connsiteY1" fmla="*/ 67721 h 67905"/>
                <a:gd name="connsiteX2" fmla="*/ 32959 w 65771"/>
                <a:gd name="connsiteY2" fmla="*/ -184 h 67905"/>
              </a:gdLst>
              <a:ahLst/>
              <a:cxnLst>
                <a:cxn ang="0">
                  <a:pos x="connsiteX0" y="connsiteY0"/>
                </a:cxn>
                <a:cxn ang="0">
                  <a:pos x="connsiteX1" y="connsiteY1"/>
                </a:cxn>
                <a:cxn ang="0">
                  <a:pos x="connsiteX2" y="connsiteY2"/>
                </a:cxn>
              </a:cxnLst>
              <a:rect l="l" t="t" r="r" b="b"/>
              <a:pathLst>
                <a:path w="65771" h="67905">
                  <a:moveTo>
                    <a:pt x="65844" y="67721"/>
                  </a:moveTo>
                  <a:lnTo>
                    <a:pt x="73" y="67721"/>
                  </a:lnTo>
                  <a:lnTo>
                    <a:pt x="32959" y="-184"/>
                  </a:lnTo>
                  <a:close/>
                </a:path>
              </a:pathLst>
            </a:custGeom>
            <a:solidFill>
              <a:srgbClr val="2B1100"/>
            </a:solidFill>
            <a:ln w="9562" cap="flat">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8A4DC069-3406-915C-06EE-0B94A0F3BB99}"/>
                </a:ext>
              </a:extLst>
            </p:cNvPr>
            <p:cNvSpPr/>
            <p:nvPr/>
          </p:nvSpPr>
          <p:spPr>
            <a:xfrm rot="5400000">
              <a:off x="6133377" y="3608154"/>
              <a:ext cx="74649" cy="59829"/>
            </a:xfrm>
            <a:custGeom>
              <a:avLst/>
              <a:gdLst>
                <a:gd name="connsiteX0" fmla="*/ 75477 w 74649"/>
                <a:gd name="connsiteY0" fmla="*/ 60134 h 59829"/>
                <a:gd name="connsiteX1" fmla="*/ 827 w 74649"/>
                <a:gd name="connsiteY1" fmla="*/ 60134 h 59829"/>
                <a:gd name="connsiteX2" fmla="*/ 38152 w 74649"/>
                <a:gd name="connsiteY2" fmla="*/ 305 h 59829"/>
              </a:gdLst>
              <a:ahLst/>
              <a:cxnLst>
                <a:cxn ang="0">
                  <a:pos x="connsiteX0" y="connsiteY0"/>
                </a:cxn>
                <a:cxn ang="0">
                  <a:pos x="connsiteX1" y="connsiteY1"/>
                </a:cxn>
                <a:cxn ang="0">
                  <a:pos x="connsiteX2" y="connsiteY2"/>
                </a:cxn>
              </a:cxnLst>
              <a:rect l="l" t="t" r="r" b="b"/>
              <a:pathLst>
                <a:path w="74649" h="59829">
                  <a:moveTo>
                    <a:pt x="75477" y="60134"/>
                  </a:moveTo>
                  <a:lnTo>
                    <a:pt x="827" y="60134"/>
                  </a:lnTo>
                  <a:lnTo>
                    <a:pt x="38152" y="305"/>
                  </a:lnTo>
                  <a:close/>
                </a:path>
              </a:pathLst>
            </a:custGeom>
            <a:solidFill>
              <a:srgbClr val="2B1100"/>
            </a:solidFill>
            <a:ln w="9532" cap="flat">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62261586-514F-175C-4721-FA1557011309}"/>
                </a:ext>
              </a:extLst>
            </p:cNvPr>
            <p:cNvSpPr/>
            <p:nvPr/>
          </p:nvSpPr>
          <p:spPr>
            <a:xfrm>
              <a:off x="2590592" y="4243513"/>
              <a:ext cx="4762" cy="1589084"/>
            </a:xfrm>
            <a:custGeom>
              <a:avLst/>
              <a:gdLst>
                <a:gd name="connsiteX0" fmla="*/ 0 w 4762"/>
                <a:gd name="connsiteY0" fmla="*/ 0 h 1589084"/>
                <a:gd name="connsiteX1" fmla="*/ 0 w 4762"/>
                <a:gd name="connsiteY1" fmla="*/ 1589084 h 1589084"/>
              </a:gdLst>
              <a:ahLst/>
              <a:cxnLst>
                <a:cxn ang="0">
                  <a:pos x="connsiteX0" y="connsiteY0"/>
                </a:cxn>
                <a:cxn ang="0">
                  <a:pos x="connsiteX1" y="connsiteY1"/>
                </a:cxn>
              </a:cxnLst>
              <a:rect l="l" t="t" r="r" b="b"/>
              <a:pathLst>
                <a:path w="4762" h="1589084">
                  <a:moveTo>
                    <a:pt x="0" y="0"/>
                  </a:moveTo>
                  <a:lnTo>
                    <a:pt x="0" y="1589084"/>
                  </a:lnTo>
                </a:path>
              </a:pathLst>
            </a:custGeom>
            <a:noFill/>
            <a:ln w="9525" cap="rnd">
              <a:solidFill>
                <a:srgbClr val="000000">
                  <a:alpha val="99000"/>
                </a:srgbClr>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015F3572-3D7B-3B05-CFC5-2F789753CCE0}"/>
                </a:ext>
              </a:extLst>
            </p:cNvPr>
            <p:cNvSpPr/>
            <p:nvPr/>
          </p:nvSpPr>
          <p:spPr>
            <a:xfrm>
              <a:off x="2139568" y="5581380"/>
              <a:ext cx="3999495" cy="4762"/>
            </a:xfrm>
            <a:custGeom>
              <a:avLst/>
              <a:gdLst>
                <a:gd name="connsiteX0" fmla="*/ 0 w 3999495"/>
                <a:gd name="connsiteY0" fmla="*/ 0 h 4762"/>
                <a:gd name="connsiteX1" fmla="*/ 3999495 w 3999495"/>
                <a:gd name="connsiteY1" fmla="*/ 0 h 4762"/>
              </a:gdLst>
              <a:ahLst/>
              <a:cxnLst>
                <a:cxn ang="0">
                  <a:pos x="connsiteX0" y="connsiteY0"/>
                </a:cxn>
                <a:cxn ang="0">
                  <a:pos x="connsiteX1" y="connsiteY1"/>
                </a:cxn>
              </a:cxnLst>
              <a:rect l="l" t="t" r="r" b="b"/>
              <a:pathLst>
                <a:path w="3999495" h="4762">
                  <a:moveTo>
                    <a:pt x="0" y="0"/>
                  </a:moveTo>
                  <a:lnTo>
                    <a:pt x="3999495" y="0"/>
                  </a:lnTo>
                </a:path>
              </a:pathLst>
            </a:custGeom>
            <a:noFill/>
            <a:ln w="9525" cap="rnd">
              <a:solidFill>
                <a:srgbClr val="000000">
                  <a:alpha val="99000"/>
                </a:srgbClr>
              </a:solidFill>
              <a:prstDash val="solid"/>
              <a:miter/>
            </a:ln>
          </p:spPr>
          <p:txBody>
            <a:bodyPr rtlCol="0" anchor="ctr"/>
            <a:lstStyle/>
            <a:p>
              <a:endParaRPr lang="en-US"/>
            </a:p>
          </p:txBody>
        </p:sp>
        <p:sp>
          <p:nvSpPr>
            <p:cNvPr id="23" name="Figura a mano libera: forma 22">
              <a:extLst>
                <a:ext uri="{FF2B5EF4-FFF2-40B4-BE49-F238E27FC236}">
                  <a16:creationId xmlns:a16="http://schemas.microsoft.com/office/drawing/2014/main" id="{C6AEF57D-F31E-47F4-8BDA-D7FE3EE57DF5}"/>
                </a:ext>
              </a:extLst>
            </p:cNvPr>
            <p:cNvSpPr/>
            <p:nvPr/>
          </p:nvSpPr>
          <p:spPr>
            <a:xfrm rot="10800000" flipV="1">
              <a:off x="2557707" y="4198247"/>
              <a:ext cx="65771" cy="67905"/>
            </a:xfrm>
            <a:custGeom>
              <a:avLst/>
              <a:gdLst>
                <a:gd name="connsiteX0" fmla="*/ 65847 w 65771"/>
                <a:gd name="connsiteY0" fmla="*/ 68334 h 67905"/>
                <a:gd name="connsiteX1" fmla="*/ 76 w 65771"/>
                <a:gd name="connsiteY1" fmla="*/ 68334 h 67905"/>
                <a:gd name="connsiteX2" fmla="*/ 32961 w 65771"/>
                <a:gd name="connsiteY2" fmla="*/ 429 h 67905"/>
              </a:gdLst>
              <a:ahLst/>
              <a:cxnLst>
                <a:cxn ang="0">
                  <a:pos x="connsiteX0" y="connsiteY0"/>
                </a:cxn>
                <a:cxn ang="0">
                  <a:pos x="connsiteX1" y="connsiteY1"/>
                </a:cxn>
                <a:cxn ang="0">
                  <a:pos x="connsiteX2" y="connsiteY2"/>
                </a:cxn>
              </a:cxnLst>
              <a:rect l="l" t="t" r="r" b="b"/>
              <a:pathLst>
                <a:path w="65771" h="67905">
                  <a:moveTo>
                    <a:pt x="65847" y="68334"/>
                  </a:moveTo>
                  <a:lnTo>
                    <a:pt x="76" y="68334"/>
                  </a:lnTo>
                  <a:lnTo>
                    <a:pt x="32961" y="429"/>
                  </a:lnTo>
                  <a:close/>
                </a:path>
              </a:pathLst>
            </a:custGeom>
            <a:solidFill>
              <a:srgbClr val="2B1100"/>
            </a:solidFill>
            <a:ln w="9562" cap="flat">
              <a:solidFill>
                <a:srgbClr val="000000"/>
              </a:solidFill>
              <a:prstDash val="solid"/>
              <a:miter/>
            </a:ln>
          </p:spPr>
          <p:txBody>
            <a:bodyPr rtlCol="0" anchor="ctr"/>
            <a:lstStyle/>
            <a:p>
              <a:endParaRPr lang="en-US"/>
            </a:p>
          </p:txBody>
        </p:sp>
        <p:sp>
          <p:nvSpPr>
            <p:cNvPr id="24" name="Figura a mano libera: forma 23">
              <a:extLst>
                <a:ext uri="{FF2B5EF4-FFF2-40B4-BE49-F238E27FC236}">
                  <a16:creationId xmlns:a16="http://schemas.microsoft.com/office/drawing/2014/main" id="{0D8F4C73-D950-2E90-EA63-898CC7B70C70}"/>
                </a:ext>
              </a:extLst>
            </p:cNvPr>
            <p:cNvSpPr/>
            <p:nvPr/>
          </p:nvSpPr>
          <p:spPr>
            <a:xfrm rot="5400000">
              <a:off x="6111708" y="5551464"/>
              <a:ext cx="74649" cy="59829"/>
            </a:xfrm>
            <a:custGeom>
              <a:avLst/>
              <a:gdLst>
                <a:gd name="connsiteX0" fmla="*/ 75472 w 74649"/>
                <a:gd name="connsiteY0" fmla="*/ 60542 h 59829"/>
                <a:gd name="connsiteX1" fmla="*/ 823 w 74649"/>
                <a:gd name="connsiteY1" fmla="*/ 60542 h 59829"/>
                <a:gd name="connsiteX2" fmla="*/ 38147 w 74649"/>
                <a:gd name="connsiteY2" fmla="*/ 713 h 59829"/>
              </a:gdLst>
              <a:ahLst/>
              <a:cxnLst>
                <a:cxn ang="0">
                  <a:pos x="connsiteX0" y="connsiteY0"/>
                </a:cxn>
                <a:cxn ang="0">
                  <a:pos x="connsiteX1" y="connsiteY1"/>
                </a:cxn>
                <a:cxn ang="0">
                  <a:pos x="connsiteX2" y="connsiteY2"/>
                </a:cxn>
              </a:cxnLst>
              <a:rect l="l" t="t" r="r" b="b"/>
              <a:pathLst>
                <a:path w="74649" h="59829">
                  <a:moveTo>
                    <a:pt x="75472" y="60542"/>
                  </a:moveTo>
                  <a:lnTo>
                    <a:pt x="823" y="60542"/>
                  </a:lnTo>
                  <a:lnTo>
                    <a:pt x="38147" y="713"/>
                  </a:lnTo>
                  <a:close/>
                </a:path>
              </a:pathLst>
            </a:custGeom>
            <a:solidFill>
              <a:srgbClr val="2B1100"/>
            </a:solidFill>
            <a:ln w="9532" cap="flat">
              <a:solidFill>
                <a:srgbClr val="000000"/>
              </a:solidFill>
              <a:prstDash val="solid"/>
              <a:miter/>
            </a:ln>
          </p:spPr>
          <p:txBody>
            <a:bodyPr rtlCol="0" anchor="ctr"/>
            <a:lstStyle/>
            <a:p>
              <a:endParaRPr lang="en-US"/>
            </a:p>
          </p:txBody>
        </p:sp>
        <p:sp>
          <p:nvSpPr>
            <p:cNvPr id="25" name="Figura a mano libera: forma 24">
              <a:extLst>
                <a:ext uri="{FF2B5EF4-FFF2-40B4-BE49-F238E27FC236}">
                  <a16:creationId xmlns:a16="http://schemas.microsoft.com/office/drawing/2014/main" id="{500C93E4-F454-54E7-28F0-DAD46F0320FD}"/>
                </a:ext>
              </a:extLst>
            </p:cNvPr>
            <p:cNvSpPr/>
            <p:nvPr/>
          </p:nvSpPr>
          <p:spPr>
            <a:xfrm>
              <a:off x="3251045" y="1727148"/>
              <a:ext cx="4762" cy="3957006"/>
            </a:xfrm>
            <a:custGeom>
              <a:avLst/>
              <a:gdLst>
                <a:gd name="connsiteX0" fmla="*/ 0 w 4762"/>
                <a:gd name="connsiteY0" fmla="*/ 0 h 3957006"/>
                <a:gd name="connsiteX1" fmla="*/ 0 w 4762"/>
                <a:gd name="connsiteY1" fmla="*/ 3957007 h 3957006"/>
              </a:gdLst>
              <a:ahLst/>
              <a:cxnLst>
                <a:cxn ang="0">
                  <a:pos x="connsiteX0" y="connsiteY0"/>
                </a:cxn>
                <a:cxn ang="0">
                  <a:pos x="connsiteX1" y="connsiteY1"/>
                </a:cxn>
              </a:cxnLst>
              <a:rect l="l" t="t" r="r" b="b"/>
              <a:pathLst>
                <a:path w="4762" h="3957006">
                  <a:moveTo>
                    <a:pt x="0" y="0"/>
                  </a:moveTo>
                  <a:lnTo>
                    <a:pt x="0" y="3957007"/>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26" name="Figura a mano libera: forma 25">
              <a:extLst>
                <a:ext uri="{FF2B5EF4-FFF2-40B4-BE49-F238E27FC236}">
                  <a16:creationId xmlns:a16="http://schemas.microsoft.com/office/drawing/2014/main" id="{8FB53557-497E-C73E-9A9B-DB8AD0A2DCB7}"/>
                </a:ext>
              </a:extLst>
            </p:cNvPr>
            <p:cNvSpPr/>
            <p:nvPr/>
          </p:nvSpPr>
          <p:spPr>
            <a:xfrm>
              <a:off x="2185579" y="5308055"/>
              <a:ext cx="3877846" cy="4762"/>
            </a:xfrm>
            <a:custGeom>
              <a:avLst/>
              <a:gdLst>
                <a:gd name="connsiteX0" fmla="*/ 0 w 3877846"/>
                <a:gd name="connsiteY0" fmla="*/ 0 h 4762"/>
                <a:gd name="connsiteX1" fmla="*/ 3877847 w 3877846"/>
                <a:gd name="connsiteY1" fmla="*/ 0 h 4762"/>
              </a:gdLst>
              <a:ahLst/>
              <a:cxnLst>
                <a:cxn ang="0">
                  <a:pos x="connsiteX0" y="connsiteY0"/>
                </a:cxn>
                <a:cxn ang="0">
                  <a:pos x="connsiteX1" y="connsiteY1"/>
                </a:cxn>
              </a:cxnLst>
              <a:rect l="l" t="t" r="r" b="b"/>
              <a:pathLst>
                <a:path w="3877846" h="4762">
                  <a:moveTo>
                    <a:pt x="0" y="0"/>
                  </a:moveTo>
                  <a:lnTo>
                    <a:pt x="3877847" y="0"/>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27" name="Figura a mano libera: forma 26">
              <a:extLst>
                <a:ext uri="{FF2B5EF4-FFF2-40B4-BE49-F238E27FC236}">
                  <a16:creationId xmlns:a16="http://schemas.microsoft.com/office/drawing/2014/main" id="{070E7832-3C1A-DE33-3724-29AC287AE7AC}"/>
                </a:ext>
              </a:extLst>
            </p:cNvPr>
            <p:cNvSpPr/>
            <p:nvPr/>
          </p:nvSpPr>
          <p:spPr>
            <a:xfrm>
              <a:off x="2178140" y="4532320"/>
              <a:ext cx="3885285" cy="4762"/>
            </a:xfrm>
            <a:custGeom>
              <a:avLst/>
              <a:gdLst>
                <a:gd name="connsiteX0" fmla="*/ 0 w 3885285"/>
                <a:gd name="connsiteY0" fmla="*/ 0 h 4762"/>
                <a:gd name="connsiteX1" fmla="*/ 3885286 w 3885285"/>
                <a:gd name="connsiteY1" fmla="*/ 0 h 4762"/>
              </a:gdLst>
              <a:ahLst/>
              <a:cxnLst>
                <a:cxn ang="0">
                  <a:pos x="connsiteX0" y="connsiteY0"/>
                </a:cxn>
                <a:cxn ang="0">
                  <a:pos x="connsiteX1" y="connsiteY1"/>
                </a:cxn>
              </a:cxnLst>
              <a:rect l="l" t="t" r="r" b="b"/>
              <a:pathLst>
                <a:path w="3885285" h="4762">
                  <a:moveTo>
                    <a:pt x="0" y="0"/>
                  </a:moveTo>
                  <a:lnTo>
                    <a:pt x="3885286" y="0"/>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28" name="Figura a mano libera: forma 27">
              <a:extLst>
                <a:ext uri="{FF2B5EF4-FFF2-40B4-BE49-F238E27FC236}">
                  <a16:creationId xmlns:a16="http://schemas.microsoft.com/office/drawing/2014/main" id="{CA7F29A4-310B-CFBA-FC5F-37B32AF0EE86}"/>
                </a:ext>
              </a:extLst>
            </p:cNvPr>
            <p:cNvSpPr/>
            <p:nvPr/>
          </p:nvSpPr>
          <p:spPr>
            <a:xfrm>
              <a:off x="2179745" y="5038055"/>
              <a:ext cx="3883556" cy="4762"/>
            </a:xfrm>
            <a:custGeom>
              <a:avLst/>
              <a:gdLst>
                <a:gd name="connsiteX0" fmla="*/ 0 w 3883556"/>
                <a:gd name="connsiteY0" fmla="*/ 0 h 4762"/>
                <a:gd name="connsiteX1" fmla="*/ 3883557 w 3883556"/>
                <a:gd name="connsiteY1" fmla="*/ 0 h 4762"/>
              </a:gdLst>
              <a:ahLst/>
              <a:cxnLst>
                <a:cxn ang="0">
                  <a:pos x="connsiteX0" y="connsiteY0"/>
                </a:cxn>
                <a:cxn ang="0">
                  <a:pos x="connsiteX1" y="connsiteY1"/>
                </a:cxn>
              </a:cxnLst>
              <a:rect l="l" t="t" r="r" b="b"/>
              <a:pathLst>
                <a:path w="3883556" h="4762">
                  <a:moveTo>
                    <a:pt x="0" y="0"/>
                  </a:moveTo>
                  <a:lnTo>
                    <a:pt x="3883557" y="0"/>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29" name="Figura a mano libera: forma 28">
              <a:extLst>
                <a:ext uri="{FF2B5EF4-FFF2-40B4-BE49-F238E27FC236}">
                  <a16:creationId xmlns:a16="http://schemas.microsoft.com/office/drawing/2014/main" id="{0A5961E9-BDC6-8524-F548-EBBAA7CF701D}"/>
                </a:ext>
              </a:extLst>
            </p:cNvPr>
            <p:cNvSpPr/>
            <p:nvPr/>
          </p:nvSpPr>
          <p:spPr>
            <a:xfrm>
              <a:off x="2229551" y="4526924"/>
              <a:ext cx="3705467" cy="1449881"/>
            </a:xfrm>
            <a:custGeom>
              <a:avLst/>
              <a:gdLst>
                <a:gd name="connsiteX0" fmla="*/ 0 w 3705467"/>
                <a:gd name="connsiteY0" fmla="*/ 0 h 1449881"/>
                <a:gd name="connsiteX1" fmla="*/ 195296 w 3705467"/>
                <a:gd name="connsiteY1" fmla="*/ 11173 h 1449881"/>
                <a:gd name="connsiteX2" fmla="*/ 335166 w 3705467"/>
                <a:gd name="connsiteY2" fmla="*/ 26994 h 1449881"/>
                <a:gd name="connsiteX3" fmla="*/ 562789 w 3705467"/>
                <a:gd name="connsiteY3" fmla="*/ 81262 h 1449881"/>
                <a:gd name="connsiteX4" fmla="*/ 955367 w 3705467"/>
                <a:gd name="connsiteY4" fmla="*/ 284541 h 1449881"/>
                <a:gd name="connsiteX5" fmla="*/ 1256462 w 3705467"/>
                <a:gd name="connsiteY5" fmla="*/ 462748 h 1449881"/>
                <a:gd name="connsiteX6" fmla="*/ 1581779 w 3705467"/>
                <a:gd name="connsiteY6" fmla="*/ 515588 h 1449881"/>
                <a:gd name="connsiteX7" fmla="*/ 1968218 w 3705467"/>
                <a:gd name="connsiteY7" fmla="*/ 509693 h 1449881"/>
                <a:gd name="connsiteX8" fmla="*/ 2402115 w 3705467"/>
                <a:gd name="connsiteY8" fmla="*/ 539582 h 1449881"/>
                <a:gd name="connsiteX9" fmla="*/ 2684517 w 3705467"/>
                <a:gd name="connsiteY9" fmla="*/ 678866 h 1449881"/>
                <a:gd name="connsiteX10" fmla="*/ 2908445 w 3705467"/>
                <a:gd name="connsiteY10" fmla="*/ 836009 h 1449881"/>
                <a:gd name="connsiteX11" fmla="*/ 3104993 w 3705467"/>
                <a:gd name="connsiteY11" fmla="*/ 993967 h 1449881"/>
                <a:gd name="connsiteX12" fmla="*/ 3306732 w 3705467"/>
                <a:gd name="connsiteY12" fmla="*/ 1131051 h 1449881"/>
                <a:gd name="connsiteX13" fmla="*/ 3705468 w 3705467"/>
                <a:gd name="connsiteY13" fmla="*/ 1449881 h 144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5467" h="1449881">
                  <a:moveTo>
                    <a:pt x="0" y="0"/>
                  </a:moveTo>
                  <a:cubicBezTo>
                    <a:pt x="70928" y="3281"/>
                    <a:pt x="141856" y="6563"/>
                    <a:pt x="195296" y="11173"/>
                  </a:cubicBezTo>
                  <a:cubicBezTo>
                    <a:pt x="248741" y="15788"/>
                    <a:pt x="284683" y="21727"/>
                    <a:pt x="335166" y="26994"/>
                  </a:cubicBezTo>
                  <a:cubicBezTo>
                    <a:pt x="385653" y="32261"/>
                    <a:pt x="450642" y="36857"/>
                    <a:pt x="562789" y="81262"/>
                  </a:cubicBezTo>
                  <a:cubicBezTo>
                    <a:pt x="674937" y="125663"/>
                    <a:pt x="834223" y="209874"/>
                    <a:pt x="955367" y="284541"/>
                  </a:cubicBezTo>
                  <a:cubicBezTo>
                    <a:pt x="1076516" y="359202"/>
                    <a:pt x="1159512" y="424315"/>
                    <a:pt x="1256462" y="462748"/>
                  </a:cubicBezTo>
                  <a:cubicBezTo>
                    <a:pt x="1353407" y="501187"/>
                    <a:pt x="1464293" y="512945"/>
                    <a:pt x="1581779" y="515588"/>
                  </a:cubicBezTo>
                  <a:cubicBezTo>
                    <a:pt x="1699270" y="518227"/>
                    <a:pt x="1823347" y="511745"/>
                    <a:pt x="1968218" y="509693"/>
                  </a:cubicBezTo>
                  <a:cubicBezTo>
                    <a:pt x="2113088" y="507640"/>
                    <a:pt x="2278728" y="510007"/>
                    <a:pt x="2402115" y="539582"/>
                  </a:cubicBezTo>
                  <a:cubicBezTo>
                    <a:pt x="2525497" y="569152"/>
                    <a:pt x="2606616" y="625921"/>
                    <a:pt x="2684517" y="678866"/>
                  </a:cubicBezTo>
                  <a:cubicBezTo>
                    <a:pt x="2762417" y="731806"/>
                    <a:pt x="2837088" y="780917"/>
                    <a:pt x="2908445" y="836009"/>
                  </a:cubicBezTo>
                  <a:cubicBezTo>
                    <a:pt x="2979796" y="891102"/>
                    <a:pt x="3047824" y="952172"/>
                    <a:pt x="3104993" y="993967"/>
                  </a:cubicBezTo>
                  <a:cubicBezTo>
                    <a:pt x="3162162" y="1035758"/>
                    <a:pt x="3208463" y="1058275"/>
                    <a:pt x="3306732" y="1131051"/>
                  </a:cubicBezTo>
                  <a:cubicBezTo>
                    <a:pt x="3405002" y="1203827"/>
                    <a:pt x="3555230" y="1326852"/>
                    <a:pt x="3705468" y="1449881"/>
                  </a:cubicBezTo>
                </a:path>
              </a:pathLst>
            </a:custGeom>
            <a:noFill/>
            <a:ln w="19050" cap="rnd">
              <a:solidFill>
                <a:srgbClr val="0000FF">
                  <a:alpha val="99000"/>
                </a:srgbClr>
              </a:solidFill>
              <a:prstDash val="solid"/>
              <a:miter/>
            </a:ln>
          </p:spPr>
          <p:txBody>
            <a:bodyPr rtlCol="0" anchor="ctr"/>
            <a:lstStyle/>
            <a:p>
              <a:endParaRPr lang="en-US"/>
            </a:p>
          </p:txBody>
        </p:sp>
        <p:sp>
          <p:nvSpPr>
            <p:cNvPr id="30" name="Figura a mano libera: forma 29">
              <a:extLst>
                <a:ext uri="{FF2B5EF4-FFF2-40B4-BE49-F238E27FC236}">
                  <a16:creationId xmlns:a16="http://schemas.microsoft.com/office/drawing/2014/main" id="{BE317C9E-C421-055E-53A4-E75F49367AD6}"/>
                </a:ext>
              </a:extLst>
            </p:cNvPr>
            <p:cNvSpPr/>
            <p:nvPr/>
          </p:nvSpPr>
          <p:spPr>
            <a:xfrm>
              <a:off x="2166191" y="5578379"/>
              <a:ext cx="3855053" cy="4762"/>
            </a:xfrm>
            <a:custGeom>
              <a:avLst/>
              <a:gdLst>
                <a:gd name="connsiteX0" fmla="*/ 0 w 3855053"/>
                <a:gd name="connsiteY0" fmla="*/ 0 h 4762"/>
                <a:gd name="connsiteX1" fmla="*/ 3855053 w 3855053"/>
                <a:gd name="connsiteY1" fmla="*/ 0 h 4762"/>
              </a:gdLst>
              <a:ahLst/>
              <a:cxnLst>
                <a:cxn ang="0">
                  <a:pos x="connsiteX0" y="connsiteY0"/>
                </a:cxn>
                <a:cxn ang="0">
                  <a:pos x="connsiteX1" y="connsiteY1"/>
                </a:cxn>
              </a:cxnLst>
              <a:rect l="l" t="t" r="r" b="b"/>
              <a:pathLst>
                <a:path w="3855053" h="4762">
                  <a:moveTo>
                    <a:pt x="0" y="0"/>
                  </a:moveTo>
                  <a:lnTo>
                    <a:pt x="3855053" y="0"/>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31" name="CasellaDiTesto 30">
              <a:extLst>
                <a:ext uri="{FF2B5EF4-FFF2-40B4-BE49-F238E27FC236}">
                  <a16:creationId xmlns:a16="http://schemas.microsoft.com/office/drawing/2014/main" id="{A0A920E0-D290-8DCE-0DBD-B72CE4D2FFC2}"/>
                </a:ext>
              </a:extLst>
            </p:cNvPr>
            <p:cNvSpPr txBox="1"/>
            <p:nvPr/>
          </p:nvSpPr>
          <p:spPr>
            <a:xfrm>
              <a:off x="1494509" y="4376834"/>
              <a:ext cx="659129" cy="343852"/>
            </a:xfrm>
            <a:prstGeom prst="rect">
              <a:avLst/>
            </a:prstGeom>
            <a:noFill/>
          </p:spPr>
          <p:txBody>
            <a:bodyPr wrap="none" rtlCol="0">
              <a:spAutoFit/>
            </a:bodyPr>
            <a:lstStyle/>
            <a:p>
              <a:pPr algn="l"/>
              <a:r>
                <a:rPr lang="en-US" sz="1800" spc="0" baseline="0" dirty="0">
                  <a:ln/>
                  <a:solidFill>
                    <a:srgbClr val="000000"/>
                  </a:solidFill>
                  <a:latin typeface="Arial"/>
                  <a:cs typeface="Arial"/>
                  <a:sym typeface="Arial"/>
                  <a:rtl val="0"/>
                </a:rPr>
                <a:t>180°</a:t>
              </a:r>
            </a:p>
          </p:txBody>
        </p:sp>
        <p:sp>
          <p:nvSpPr>
            <p:cNvPr id="32" name="CasellaDiTesto 31">
              <a:extLst>
                <a:ext uri="{FF2B5EF4-FFF2-40B4-BE49-F238E27FC236}">
                  <a16:creationId xmlns:a16="http://schemas.microsoft.com/office/drawing/2014/main" id="{284ABFB1-6417-6F7E-C615-A33E4728FF5E}"/>
                </a:ext>
              </a:extLst>
            </p:cNvPr>
            <p:cNvSpPr txBox="1"/>
            <p:nvPr/>
          </p:nvSpPr>
          <p:spPr>
            <a:xfrm>
              <a:off x="1655433" y="4908786"/>
              <a:ext cx="530542" cy="343852"/>
            </a:xfrm>
            <a:prstGeom prst="rect">
              <a:avLst/>
            </a:prstGeom>
            <a:noFill/>
          </p:spPr>
          <p:txBody>
            <a:bodyPr wrap="none" rtlCol="0">
              <a:spAutoFit/>
            </a:bodyPr>
            <a:lstStyle/>
            <a:p>
              <a:pPr algn="l"/>
              <a:r>
                <a:rPr lang="en-US" sz="1800" spc="0" baseline="0" dirty="0">
                  <a:ln/>
                  <a:solidFill>
                    <a:srgbClr val="000000"/>
                  </a:solidFill>
                  <a:latin typeface="Arial"/>
                  <a:cs typeface="Arial"/>
                  <a:sym typeface="Arial"/>
                  <a:rtl val="0"/>
                </a:rPr>
                <a:t>90°</a:t>
              </a:r>
            </a:p>
          </p:txBody>
        </p:sp>
        <p:sp>
          <p:nvSpPr>
            <p:cNvPr id="33" name="CasellaDiTesto 32">
              <a:extLst>
                <a:ext uri="{FF2B5EF4-FFF2-40B4-BE49-F238E27FC236}">
                  <a16:creationId xmlns:a16="http://schemas.microsoft.com/office/drawing/2014/main" id="{6D6B85BA-C9C1-1F54-2184-C86C44F2AD82}"/>
                </a:ext>
              </a:extLst>
            </p:cNvPr>
            <p:cNvSpPr txBox="1"/>
            <p:nvPr/>
          </p:nvSpPr>
          <p:spPr>
            <a:xfrm>
              <a:off x="2947835" y="3638490"/>
              <a:ext cx="317882" cy="388443"/>
            </a:xfrm>
            <a:prstGeom prst="rect">
              <a:avLst/>
            </a:prstGeom>
            <a:noFill/>
          </p:spPr>
          <p:txBody>
            <a:bodyPr wrap="none" rtlCol="0" anchor="t">
              <a:spAutoFit/>
            </a:bodyPr>
            <a:lstStyle/>
            <a:p>
              <a:pPr algn="l"/>
              <a:r>
                <a:rPr lang="en-US" sz="1701" i="1" spc="0" baseline="0" dirty="0">
                  <a:ln/>
                  <a:solidFill>
                    <a:srgbClr val="000000"/>
                  </a:solidFill>
                  <a:latin typeface="Arial"/>
                  <a:cs typeface="Arial"/>
                  <a:sym typeface="Arial"/>
                  <a:rtl val="0"/>
                </a:rPr>
                <a:t>f</a:t>
              </a:r>
              <a:r>
                <a:rPr lang="en-US" sz="1914" i="1" spc="0" baseline="-11755" dirty="0">
                  <a:ln/>
                  <a:solidFill>
                    <a:srgbClr val="000000"/>
                  </a:solidFill>
                  <a:latin typeface="Arial"/>
                  <a:cs typeface="Arial"/>
                  <a:sym typeface="Arial"/>
                  <a:rtl val="0"/>
                </a:rPr>
                <a:t>p</a:t>
              </a:r>
            </a:p>
          </p:txBody>
        </p:sp>
        <p:sp>
          <p:nvSpPr>
            <p:cNvPr id="34" name="Figura a mano libera: forma 33">
              <a:extLst>
                <a:ext uri="{FF2B5EF4-FFF2-40B4-BE49-F238E27FC236}">
                  <a16:creationId xmlns:a16="http://schemas.microsoft.com/office/drawing/2014/main" id="{2F80CE2B-19E0-DAEE-C2A2-F77414463397}"/>
                </a:ext>
              </a:extLst>
            </p:cNvPr>
            <p:cNvSpPr/>
            <p:nvPr/>
          </p:nvSpPr>
          <p:spPr>
            <a:xfrm>
              <a:off x="4914068" y="3428706"/>
              <a:ext cx="4762" cy="2207233"/>
            </a:xfrm>
            <a:custGeom>
              <a:avLst/>
              <a:gdLst>
                <a:gd name="connsiteX0" fmla="*/ 0 w 4762"/>
                <a:gd name="connsiteY0" fmla="*/ 0 h 2207233"/>
                <a:gd name="connsiteX1" fmla="*/ 0 w 4762"/>
                <a:gd name="connsiteY1" fmla="*/ 2207233 h 2207233"/>
              </a:gdLst>
              <a:ahLst/>
              <a:cxnLst>
                <a:cxn ang="0">
                  <a:pos x="connsiteX0" y="connsiteY0"/>
                </a:cxn>
                <a:cxn ang="0">
                  <a:pos x="connsiteX1" y="connsiteY1"/>
                </a:cxn>
              </a:cxnLst>
              <a:rect l="l" t="t" r="r" b="b"/>
              <a:pathLst>
                <a:path w="4762" h="2207233">
                  <a:moveTo>
                    <a:pt x="0" y="0"/>
                  </a:moveTo>
                  <a:lnTo>
                    <a:pt x="0" y="2207233"/>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35" name="Figura a mano libera: forma 34">
              <a:extLst>
                <a:ext uri="{FF2B5EF4-FFF2-40B4-BE49-F238E27FC236}">
                  <a16:creationId xmlns:a16="http://schemas.microsoft.com/office/drawing/2014/main" id="{4760AD29-C8D8-DD62-CA85-A38C47C43C50}"/>
                </a:ext>
              </a:extLst>
            </p:cNvPr>
            <p:cNvSpPr/>
            <p:nvPr/>
          </p:nvSpPr>
          <p:spPr>
            <a:xfrm rot="10800000" flipV="1">
              <a:off x="4881064" y="5229095"/>
              <a:ext cx="65771" cy="67905"/>
            </a:xfrm>
            <a:custGeom>
              <a:avLst/>
              <a:gdLst>
                <a:gd name="connsiteX0" fmla="*/ 66334 w 65771"/>
                <a:gd name="connsiteY0" fmla="*/ 68551 h 67905"/>
                <a:gd name="connsiteX1" fmla="*/ 563 w 65771"/>
                <a:gd name="connsiteY1" fmla="*/ 68551 h 67905"/>
                <a:gd name="connsiteX2" fmla="*/ 33449 w 65771"/>
                <a:gd name="connsiteY2" fmla="*/ 646 h 67905"/>
              </a:gdLst>
              <a:ahLst/>
              <a:cxnLst>
                <a:cxn ang="0">
                  <a:pos x="connsiteX0" y="connsiteY0"/>
                </a:cxn>
                <a:cxn ang="0">
                  <a:pos x="connsiteX1" y="connsiteY1"/>
                </a:cxn>
                <a:cxn ang="0">
                  <a:pos x="connsiteX2" y="connsiteY2"/>
                </a:cxn>
              </a:cxnLst>
              <a:rect l="l" t="t" r="r" b="b"/>
              <a:pathLst>
                <a:path w="65771" h="67905">
                  <a:moveTo>
                    <a:pt x="66334" y="68551"/>
                  </a:moveTo>
                  <a:lnTo>
                    <a:pt x="563" y="68551"/>
                  </a:lnTo>
                  <a:lnTo>
                    <a:pt x="33449" y="646"/>
                  </a:lnTo>
                  <a:close/>
                </a:path>
              </a:pathLst>
            </a:custGeom>
            <a:solidFill>
              <a:srgbClr val="FF0000"/>
            </a:solidFill>
            <a:ln w="9562" cap="flat">
              <a:solidFill>
                <a:srgbClr val="FF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22B95230-8794-62F1-E726-28F06A29CC1E}"/>
                </a:ext>
              </a:extLst>
            </p:cNvPr>
            <p:cNvSpPr/>
            <p:nvPr/>
          </p:nvSpPr>
          <p:spPr>
            <a:xfrm rot="10800000">
              <a:off x="4881183" y="5510491"/>
              <a:ext cx="65771" cy="67905"/>
            </a:xfrm>
            <a:custGeom>
              <a:avLst/>
              <a:gdLst>
                <a:gd name="connsiteX0" fmla="*/ 66335 w 65771"/>
                <a:gd name="connsiteY0" fmla="*/ 68610 h 67905"/>
                <a:gd name="connsiteX1" fmla="*/ 563 w 65771"/>
                <a:gd name="connsiteY1" fmla="*/ 68610 h 67905"/>
                <a:gd name="connsiteX2" fmla="*/ 33449 w 65771"/>
                <a:gd name="connsiteY2" fmla="*/ 705 h 67905"/>
              </a:gdLst>
              <a:ahLst/>
              <a:cxnLst>
                <a:cxn ang="0">
                  <a:pos x="connsiteX0" y="connsiteY0"/>
                </a:cxn>
                <a:cxn ang="0">
                  <a:pos x="connsiteX1" y="connsiteY1"/>
                </a:cxn>
                <a:cxn ang="0">
                  <a:pos x="connsiteX2" y="connsiteY2"/>
                </a:cxn>
              </a:cxnLst>
              <a:rect l="l" t="t" r="r" b="b"/>
              <a:pathLst>
                <a:path w="65771" h="67905">
                  <a:moveTo>
                    <a:pt x="66335" y="68610"/>
                  </a:moveTo>
                  <a:lnTo>
                    <a:pt x="563" y="68610"/>
                  </a:lnTo>
                  <a:lnTo>
                    <a:pt x="33449" y="705"/>
                  </a:lnTo>
                  <a:close/>
                </a:path>
              </a:pathLst>
            </a:custGeom>
            <a:solidFill>
              <a:srgbClr val="FF0000"/>
            </a:solidFill>
            <a:ln w="9562" cap="flat">
              <a:solidFill>
                <a:srgbClr val="FF0000"/>
              </a:solidFill>
              <a:prstDash val="solid"/>
              <a:miter/>
            </a:ln>
          </p:spPr>
          <p:txBody>
            <a:bodyPr rtlCol="0" anchor="ctr"/>
            <a:lstStyle/>
            <a:p>
              <a:endParaRPr lang="en-US"/>
            </a:p>
          </p:txBody>
        </p:sp>
        <p:sp>
          <p:nvSpPr>
            <p:cNvPr id="37" name="CasellaDiTesto 36">
              <a:extLst>
                <a:ext uri="{FF2B5EF4-FFF2-40B4-BE49-F238E27FC236}">
                  <a16:creationId xmlns:a16="http://schemas.microsoft.com/office/drawing/2014/main" id="{3A81E36C-AF5D-DE5D-2515-1F8898BCA9B6}"/>
                </a:ext>
              </a:extLst>
            </p:cNvPr>
            <p:cNvSpPr txBox="1"/>
            <p:nvPr/>
          </p:nvSpPr>
          <p:spPr>
            <a:xfrm>
              <a:off x="4522542" y="5189598"/>
              <a:ext cx="416242" cy="436721"/>
            </a:xfrm>
            <a:prstGeom prst="rect">
              <a:avLst/>
            </a:prstGeom>
            <a:noFill/>
          </p:spPr>
          <p:txBody>
            <a:bodyPr wrap="none" rtlCol="0" anchor="t">
              <a:spAutoFit/>
            </a:bodyPr>
            <a:lstStyle/>
            <a:p>
              <a:pPr algn="l"/>
              <a:r>
                <a:rPr lang="en-US" sz="1800" i="1" spc="0" baseline="0" dirty="0">
                  <a:ln/>
                  <a:solidFill>
                    <a:srgbClr val="FF0000"/>
                  </a:solidFill>
                  <a:latin typeface="Symbol"/>
                  <a:cs typeface="Arial" panose="020B0604020202020204" pitchFamily="34" charset="0"/>
                  <a:sym typeface="Symbol"/>
                  <a:rtl val="0"/>
                </a:rPr>
                <a:t>f</a:t>
              </a:r>
              <a:r>
                <a:rPr lang="en-US" sz="1745" i="1" spc="0" baseline="-75236" dirty="0">
                  <a:ln/>
                  <a:solidFill>
                    <a:srgbClr val="FF0000"/>
                  </a:solidFill>
                  <a:latin typeface="Arial"/>
                  <a:cs typeface="Arial"/>
                  <a:sym typeface="Arial"/>
                  <a:rtl val="0"/>
                </a:rPr>
                <a:t>m</a:t>
              </a:r>
            </a:p>
          </p:txBody>
        </p:sp>
        <p:sp>
          <p:nvSpPr>
            <p:cNvPr id="38" name="CasellaDiTesto 37">
              <a:extLst>
                <a:ext uri="{FF2B5EF4-FFF2-40B4-BE49-F238E27FC236}">
                  <a16:creationId xmlns:a16="http://schemas.microsoft.com/office/drawing/2014/main" id="{5026310A-3922-E0CF-026D-F190D2C7E48C}"/>
                </a:ext>
              </a:extLst>
            </p:cNvPr>
            <p:cNvSpPr txBox="1"/>
            <p:nvPr/>
          </p:nvSpPr>
          <p:spPr>
            <a:xfrm>
              <a:off x="1749005" y="5456959"/>
              <a:ext cx="401955" cy="343852"/>
            </a:xfrm>
            <a:prstGeom prst="rect">
              <a:avLst/>
            </a:prstGeom>
            <a:noFill/>
          </p:spPr>
          <p:txBody>
            <a:bodyPr wrap="none" rtlCol="0">
              <a:spAutoFit/>
            </a:bodyPr>
            <a:lstStyle/>
            <a:p>
              <a:pPr algn="l"/>
              <a:r>
                <a:rPr lang="en-US" sz="1800" spc="0" baseline="0" dirty="0">
                  <a:ln/>
                  <a:solidFill>
                    <a:srgbClr val="000000"/>
                  </a:solidFill>
                  <a:latin typeface="Arial"/>
                  <a:cs typeface="Arial"/>
                  <a:sym typeface="Arial"/>
                  <a:rtl val="0"/>
                </a:rPr>
                <a:t>0°</a:t>
              </a:r>
            </a:p>
          </p:txBody>
        </p:sp>
        <p:sp>
          <p:nvSpPr>
            <p:cNvPr id="39" name="CasellaDiTesto 38">
              <a:extLst>
                <a:ext uri="{FF2B5EF4-FFF2-40B4-BE49-F238E27FC236}">
                  <a16:creationId xmlns:a16="http://schemas.microsoft.com/office/drawing/2014/main" id="{219319AA-B01A-E4B1-73E2-28E8B744DA4B}"/>
                </a:ext>
              </a:extLst>
            </p:cNvPr>
            <p:cNvSpPr txBox="1"/>
            <p:nvPr/>
          </p:nvSpPr>
          <p:spPr>
            <a:xfrm>
              <a:off x="1814766" y="1301685"/>
              <a:ext cx="695889" cy="442443"/>
            </a:xfrm>
            <a:prstGeom prst="rect">
              <a:avLst/>
            </a:prstGeom>
            <a:noFill/>
          </p:spPr>
          <p:txBody>
            <a:bodyPr wrap="none" rtlCol="0">
              <a:spAutoFit/>
            </a:bodyPr>
            <a:lstStyle/>
            <a:p>
              <a:pPr algn="l"/>
              <a:r>
                <a:rPr lang="en-US" sz="2339" spc="0" baseline="0" dirty="0">
                  <a:ln/>
                  <a:solidFill>
                    <a:srgbClr val="000000"/>
                  </a:solidFill>
                  <a:latin typeface="Arial"/>
                  <a:cs typeface="Arial"/>
                  <a:sym typeface="Arial"/>
                  <a:rtl val="0"/>
                </a:rPr>
                <a:t>|</a:t>
              </a:r>
              <a:r>
                <a:rPr lang="en-US" sz="2339" spc="0" baseline="0" dirty="0">
                  <a:ln/>
                  <a:solidFill>
                    <a:srgbClr val="000000"/>
                  </a:solidFill>
                  <a:latin typeface="Symbol"/>
                  <a:cs typeface="Arial"/>
                  <a:sym typeface="Symbol"/>
                  <a:rtl val="0"/>
                </a:rPr>
                <a:t>b</a:t>
              </a:r>
              <a:r>
                <a:rPr lang="en-US" sz="2339" spc="0" baseline="0" dirty="0">
                  <a:ln/>
                  <a:solidFill>
                    <a:srgbClr val="000000"/>
                  </a:solidFill>
                  <a:latin typeface="Arial"/>
                  <a:cs typeface="Arial"/>
                  <a:sym typeface="Arial"/>
                  <a:rtl val="0"/>
                </a:rPr>
                <a:t>A|</a:t>
              </a:r>
            </a:p>
          </p:txBody>
        </p:sp>
        <p:sp>
          <p:nvSpPr>
            <p:cNvPr id="40" name="Figura a mano libera: forma 39">
              <a:extLst>
                <a:ext uri="{FF2B5EF4-FFF2-40B4-BE49-F238E27FC236}">
                  <a16:creationId xmlns:a16="http://schemas.microsoft.com/office/drawing/2014/main" id="{968BFE48-6CE0-278D-DF48-AA517ACDC438}"/>
                </a:ext>
              </a:extLst>
            </p:cNvPr>
            <p:cNvSpPr/>
            <p:nvPr/>
          </p:nvSpPr>
          <p:spPr>
            <a:xfrm>
              <a:off x="1643148" y="3944142"/>
              <a:ext cx="631713" cy="436640"/>
            </a:xfrm>
            <a:custGeom>
              <a:avLst/>
              <a:gdLst>
                <a:gd name="connsiteX0" fmla="*/ 631713 w 631713"/>
                <a:gd name="connsiteY0" fmla="*/ 436641 h 436640"/>
                <a:gd name="connsiteX1" fmla="*/ 579073 w 631713"/>
                <a:gd name="connsiteY1" fmla="*/ 436641 h 436640"/>
                <a:gd name="connsiteX2" fmla="*/ 0 w 631713"/>
                <a:gd name="connsiteY2" fmla="*/ 436641 h 436640"/>
                <a:gd name="connsiteX3" fmla="*/ 400086 w 631713"/>
                <a:gd name="connsiteY3" fmla="*/ 0 h 436640"/>
              </a:gdLst>
              <a:ahLst/>
              <a:cxnLst>
                <a:cxn ang="0">
                  <a:pos x="connsiteX0" y="connsiteY0"/>
                </a:cxn>
                <a:cxn ang="0">
                  <a:pos x="connsiteX1" y="connsiteY1"/>
                </a:cxn>
                <a:cxn ang="0">
                  <a:pos x="connsiteX2" y="connsiteY2"/>
                </a:cxn>
                <a:cxn ang="0">
                  <a:pos x="connsiteX3" y="connsiteY3"/>
                </a:cxn>
              </a:cxnLst>
              <a:rect l="l" t="t" r="r" b="b"/>
              <a:pathLst>
                <a:path w="631713" h="436640">
                  <a:moveTo>
                    <a:pt x="631713" y="436641"/>
                  </a:moveTo>
                  <a:lnTo>
                    <a:pt x="579073" y="436641"/>
                  </a:lnTo>
                  <a:lnTo>
                    <a:pt x="0" y="436641"/>
                  </a:lnTo>
                  <a:lnTo>
                    <a:pt x="400086" y="0"/>
                  </a:lnTo>
                </a:path>
              </a:pathLst>
            </a:custGeom>
            <a:noFill/>
            <a:ln w="9525" cap="rnd">
              <a:solidFill>
                <a:srgbClr val="000000"/>
              </a:solidFill>
              <a:prstDash val="solid"/>
              <a:miter/>
            </a:ln>
          </p:spPr>
          <p:txBody>
            <a:bodyPr rtlCol="0" anchor="ctr"/>
            <a:lstStyle/>
            <a:p>
              <a:endParaRPr lang="en-US"/>
            </a:p>
          </p:txBody>
        </p:sp>
        <p:sp>
          <p:nvSpPr>
            <p:cNvPr id="41" name="CasellaDiTesto 40">
              <a:extLst>
                <a:ext uri="{FF2B5EF4-FFF2-40B4-BE49-F238E27FC236}">
                  <a16:creationId xmlns:a16="http://schemas.microsoft.com/office/drawing/2014/main" id="{9645B90B-2500-1A79-7F27-210A9C8980CD}"/>
                </a:ext>
              </a:extLst>
            </p:cNvPr>
            <p:cNvSpPr txBox="1"/>
            <p:nvPr/>
          </p:nvSpPr>
          <p:spPr>
            <a:xfrm>
              <a:off x="1867534" y="3913535"/>
              <a:ext cx="587887" cy="442443"/>
            </a:xfrm>
            <a:prstGeom prst="rect">
              <a:avLst/>
            </a:prstGeom>
            <a:noFill/>
          </p:spPr>
          <p:txBody>
            <a:bodyPr wrap="none" rtlCol="0">
              <a:spAutoFit/>
            </a:bodyPr>
            <a:lstStyle/>
            <a:p>
              <a:pPr algn="l"/>
              <a:r>
                <a:rPr lang="en-US" sz="2339" spc="0" baseline="0" dirty="0">
                  <a:ln/>
                  <a:solidFill>
                    <a:srgbClr val="000000"/>
                  </a:solidFill>
                  <a:latin typeface="Symbol"/>
                  <a:cs typeface="Arial" panose="020B0604020202020204" pitchFamily="34" charset="0"/>
                  <a:sym typeface="Symbol"/>
                  <a:rtl val="0"/>
                </a:rPr>
                <a:t>b</a:t>
              </a:r>
              <a:r>
                <a:rPr lang="en-US" sz="2339" spc="0" baseline="0" dirty="0">
                  <a:ln/>
                  <a:solidFill>
                    <a:srgbClr val="000000"/>
                  </a:solidFill>
                  <a:latin typeface="Arial"/>
                  <a:cs typeface="Arial"/>
                  <a:sym typeface="Arial"/>
                  <a:rtl val="0"/>
                </a:rPr>
                <a:t>A</a:t>
              </a:r>
            </a:p>
          </p:txBody>
        </p:sp>
        <p:sp>
          <p:nvSpPr>
            <p:cNvPr id="42" name="Figura a mano libera: forma 41">
              <a:extLst>
                <a:ext uri="{FF2B5EF4-FFF2-40B4-BE49-F238E27FC236}">
                  <a16:creationId xmlns:a16="http://schemas.microsoft.com/office/drawing/2014/main" id="{EA14E18E-AC96-5FC8-B2B6-B2E4179953A0}"/>
                </a:ext>
              </a:extLst>
            </p:cNvPr>
            <p:cNvSpPr/>
            <p:nvPr/>
          </p:nvSpPr>
          <p:spPr>
            <a:xfrm>
              <a:off x="2178140" y="4781523"/>
              <a:ext cx="3885285" cy="4762"/>
            </a:xfrm>
            <a:custGeom>
              <a:avLst/>
              <a:gdLst>
                <a:gd name="connsiteX0" fmla="*/ 0 w 3885285"/>
                <a:gd name="connsiteY0" fmla="*/ 0 h 4762"/>
                <a:gd name="connsiteX1" fmla="*/ 3885286 w 3885285"/>
                <a:gd name="connsiteY1" fmla="*/ 0 h 4762"/>
              </a:gdLst>
              <a:ahLst/>
              <a:cxnLst>
                <a:cxn ang="0">
                  <a:pos x="connsiteX0" y="connsiteY0"/>
                </a:cxn>
                <a:cxn ang="0">
                  <a:pos x="connsiteX1" y="connsiteY1"/>
                </a:cxn>
              </a:cxnLst>
              <a:rect l="l" t="t" r="r" b="b"/>
              <a:pathLst>
                <a:path w="3885285" h="4762">
                  <a:moveTo>
                    <a:pt x="0" y="0"/>
                  </a:moveTo>
                  <a:lnTo>
                    <a:pt x="3885286" y="0"/>
                  </a:lnTo>
                </a:path>
              </a:pathLst>
            </a:custGeom>
            <a:noFill/>
            <a:ln w="9522" cap="rnd">
              <a:solidFill>
                <a:srgbClr val="000000">
                  <a:alpha val="99000"/>
                </a:srgbClr>
              </a:solidFill>
              <a:custDash>
                <a:ds d="899715" sp="899715"/>
              </a:custDash>
              <a:miter/>
            </a:ln>
          </p:spPr>
          <p:txBody>
            <a:bodyPr rtlCol="0" anchor="ctr"/>
            <a:lstStyle/>
            <a:p>
              <a:endParaRPr lang="en-US"/>
            </a:p>
          </p:txBody>
        </p:sp>
        <p:sp>
          <p:nvSpPr>
            <p:cNvPr id="43" name="CasellaDiTesto 42">
              <a:extLst>
                <a:ext uri="{FF2B5EF4-FFF2-40B4-BE49-F238E27FC236}">
                  <a16:creationId xmlns:a16="http://schemas.microsoft.com/office/drawing/2014/main" id="{966E9E9D-A746-9F4C-FB27-9826B55349AF}"/>
                </a:ext>
              </a:extLst>
            </p:cNvPr>
            <p:cNvSpPr txBox="1"/>
            <p:nvPr/>
          </p:nvSpPr>
          <p:spPr>
            <a:xfrm>
              <a:off x="4298467" y="3660039"/>
              <a:ext cx="597217" cy="505777"/>
            </a:xfrm>
            <a:prstGeom prst="rect">
              <a:avLst/>
            </a:prstGeom>
            <a:noFill/>
          </p:spPr>
          <p:txBody>
            <a:bodyPr wrap="none" rtlCol="0" anchor="t">
              <a:spAutoFit/>
            </a:bodyPr>
            <a:lstStyle/>
            <a:p>
              <a:pPr algn="l"/>
              <a:r>
                <a:rPr lang="en-US" sz="2250" i="1" spc="0" baseline="0" dirty="0">
                  <a:ln/>
                  <a:solidFill>
                    <a:srgbClr val="FF0000"/>
                  </a:solidFill>
                  <a:latin typeface="Arial"/>
                  <a:cs typeface="Arial"/>
                  <a:sym typeface="Arial"/>
                  <a:rtl val="0"/>
                </a:rPr>
                <a:t>f</a:t>
              </a:r>
              <a:r>
                <a:rPr lang="en-US" sz="2195" i="1" spc="0" baseline="-73479" dirty="0">
                  <a:ln/>
                  <a:solidFill>
                    <a:srgbClr val="FF0000"/>
                  </a:solidFill>
                  <a:latin typeface="Arial"/>
                  <a:cs typeface="Arial"/>
                  <a:sym typeface="Arial"/>
                  <a:rtl val="0"/>
                </a:rPr>
                <a:t>0</a:t>
              </a:r>
              <a:r>
                <a:rPr lang="en-US" sz="2195" i="1" spc="0" baseline="-82023" dirty="0">
                  <a:ln/>
                  <a:solidFill>
                    <a:srgbClr val="FF0000"/>
                  </a:solidFill>
                  <a:latin typeface="Symbol"/>
                  <a:cs typeface="Arial"/>
                  <a:sym typeface="Symbol"/>
                  <a:rtl val="0"/>
                </a:rPr>
                <a:t>b</a:t>
              </a:r>
              <a:r>
                <a:rPr lang="en-US" sz="2195" i="1" spc="0" baseline="-73479" dirty="0">
                  <a:ln/>
                  <a:solidFill>
                    <a:srgbClr val="FF0000"/>
                  </a:solidFill>
                  <a:latin typeface="Arial"/>
                  <a:cs typeface="Arial"/>
                  <a:sym typeface="Arial"/>
                  <a:rtl val="0"/>
                </a:rPr>
                <a:t>A</a:t>
              </a:r>
            </a:p>
          </p:txBody>
        </p:sp>
        <p:sp>
          <p:nvSpPr>
            <p:cNvPr id="44" name="Figura a mano libera: forma 43">
              <a:extLst>
                <a:ext uri="{FF2B5EF4-FFF2-40B4-BE49-F238E27FC236}">
                  <a16:creationId xmlns:a16="http://schemas.microsoft.com/office/drawing/2014/main" id="{987501BF-7BEB-D1D9-06A3-2D487CA82F25}"/>
                </a:ext>
              </a:extLst>
            </p:cNvPr>
            <p:cNvSpPr/>
            <p:nvPr/>
          </p:nvSpPr>
          <p:spPr>
            <a:xfrm>
              <a:off x="4914068" y="5296992"/>
              <a:ext cx="4762" cy="236119"/>
            </a:xfrm>
            <a:custGeom>
              <a:avLst/>
              <a:gdLst>
                <a:gd name="connsiteX0" fmla="*/ 0 w 4762"/>
                <a:gd name="connsiteY0" fmla="*/ 236120 h 236119"/>
                <a:gd name="connsiteX1" fmla="*/ 0 w 4762"/>
                <a:gd name="connsiteY1" fmla="*/ 0 h 236119"/>
              </a:gdLst>
              <a:ahLst/>
              <a:cxnLst>
                <a:cxn ang="0">
                  <a:pos x="connsiteX0" y="connsiteY0"/>
                </a:cxn>
                <a:cxn ang="0">
                  <a:pos x="connsiteX1" y="connsiteY1"/>
                </a:cxn>
              </a:cxnLst>
              <a:rect l="l" t="t" r="r" b="b"/>
              <a:pathLst>
                <a:path w="4762" h="236119">
                  <a:moveTo>
                    <a:pt x="0" y="236120"/>
                  </a:moveTo>
                  <a:cubicBezTo>
                    <a:pt x="0" y="157419"/>
                    <a:pt x="0" y="78710"/>
                    <a:pt x="0" y="0"/>
                  </a:cubicBezTo>
                </a:path>
              </a:pathLst>
            </a:custGeom>
            <a:solidFill>
              <a:srgbClr val="FF0000">
                <a:alpha val="99000"/>
              </a:srgbClr>
            </a:solidFill>
            <a:ln w="19800" cap="rnd">
              <a:solidFill>
                <a:srgbClr val="FF0000">
                  <a:alpha val="99000"/>
                </a:srgbClr>
              </a:solidFill>
              <a:prstDash val="solid"/>
              <a:miter/>
            </a:ln>
          </p:spPr>
          <p:txBody>
            <a:bodyPr rtlCol="0" anchor="ctr"/>
            <a:lstStyle/>
            <a:p>
              <a:endParaRPr lang="en-US"/>
            </a:p>
          </p:txBody>
        </p:sp>
      </p:grpSp>
      <p:graphicFrame>
        <p:nvGraphicFramePr>
          <p:cNvPr id="9" name="Oggetto 8">
            <a:extLst>
              <a:ext uri="{FF2B5EF4-FFF2-40B4-BE49-F238E27FC236}">
                <a16:creationId xmlns:a16="http://schemas.microsoft.com/office/drawing/2014/main" id="{9A46668F-DE29-4D23-9B39-087CC0614C2A}"/>
              </a:ext>
            </a:extLst>
          </p:cNvPr>
          <p:cNvGraphicFramePr>
            <a:graphicFrameLocks noChangeAspect="1"/>
          </p:cNvGraphicFramePr>
          <p:nvPr>
            <p:extLst>
              <p:ext uri="{D42A27DB-BD31-4B8C-83A1-F6EECF244321}">
                <p14:modId xmlns:p14="http://schemas.microsoft.com/office/powerpoint/2010/main" val="210442383"/>
              </p:ext>
            </p:extLst>
          </p:nvPr>
        </p:nvGraphicFramePr>
        <p:xfrm>
          <a:off x="6005411" y="1010617"/>
          <a:ext cx="2961288" cy="446688"/>
        </p:xfrm>
        <a:graphic>
          <a:graphicData uri="http://schemas.openxmlformats.org/presentationml/2006/ole">
            <mc:AlternateContent xmlns:mc="http://schemas.openxmlformats.org/markup-compatibility/2006">
              <mc:Choice xmlns:v="urn:schemas-microsoft-com:vml" Requires="v">
                <p:oleObj name="Equation" r:id="rId2" imgW="1346040" imgH="203040" progId="Equation.DSMT4">
                  <p:embed/>
                </p:oleObj>
              </mc:Choice>
              <mc:Fallback>
                <p:oleObj name="Equation" r:id="rId2" imgW="1346040" imgH="203040" progId="Equation.DSMT4">
                  <p:embed/>
                  <p:pic>
                    <p:nvPicPr>
                      <p:cNvPr id="7" name="Oggetto 6">
                        <a:extLst>
                          <a:ext uri="{FF2B5EF4-FFF2-40B4-BE49-F238E27FC236}">
                            <a16:creationId xmlns:a16="http://schemas.microsoft.com/office/drawing/2014/main" id="{C7CD7057-8AEB-4371-B788-D46E557685ED}"/>
                          </a:ext>
                        </a:extLst>
                      </p:cNvPr>
                      <p:cNvPicPr>
                        <a:picLocks noChangeAspect="1" noChangeArrowheads="1"/>
                      </p:cNvPicPr>
                      <p:nvPr/>
                    </p:nvPicPr>
                    <p:blipFill>
                      <a:blip r:embed="rId3"/>
                      <a:srcRect/>
                      <a:stretch>
                        <a:fillRect/>
                      </a:stretch>
                    </p:blipFill>
                    <p:spPr bwMode="auto">
                      <a:xfrm>
                        <a:off x="6005411" y="1010617"/>
                        <a:ext cx="2961288" cy="44668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6C296CCC-52B5-4060-97E7-F9ECB87DA2E9}"/>
              </a:ext>
            </a:extLst>
          </p:cNvPr>
          <p:cNvGraphicFramePr>
            <a:graphicFrameLocks noChangeAspect="1"/>
          </p:cNvGraphicFramePr>
          <p:nvPr>
            <p:extLst>
              <p:ext uri="{D42A27DB-BD31-4B8C-83A1-F6EECF244321}">
                <p14:modId xmlns:p14="http://schemas.microsoft.com/office/powerpoint/2010/main" val="4094748308"/>
              </p:ext>
            </p:extLst>
          </p:nvPr>
        </p:nvGraphicFramePr>
        <p:xfrm>
          <a:off x="9743988" y="943217"/>
          <a:ext cx="1284624" cy="558360"/>
        </p:xfrm>
        <a:graphic>
          <a:graphicData uri="http://schemas.openxmlformats.org/presentationml/2006/ole">
            <mc:AlternateContent xmlns:mc="http://schemas.openxmlformats.org/markup-compatibility/2006">
              <mc:Choice xmlns:v="urn:schemas-microsoft-com:vml" Requires="v">
                <p:oleObj name="Equation" r:id="rId4" imgW="583920" imgH="253800" progId="Equation.DSMT4">
                  <p:embed/>
                </p:oleObj>
              </mc:Choice>
              <mc:Fallback>
                <p:oleObj name="Equation" r:id="rId4" imgW="58392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5"/>
                      <a:srcRect/>
                      <a:stretch>
                        <a:fillRect/>
                      </a:stretch>
                    </p:blipFill>
                    <p:spPr bwMode="auto">
                      <a:xfrm>
                        <a:off x="9743988" y="943217"/>
                        <a:ext cx="1284624" cy="55836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121399AD-569A-4DA7-A305-B85C3D67DC7E}"/>
              </a:ext>
            </a:extLst>
          </p:cNvPr>
          <p:cNvGraphicFramePr>
            <a:graphicFrameLocks noChangeAspect="1"/>
          </p:cNvGraphicFramePr>
          <p:nvPr>
            <p:extLst>
              <p:ext uri="{D42A27DB-BD31-4B8C-83A1-F6EECF244321}">
                <p14:modId xmlns:p14="http://schemas.microsoft.com/office/powerpoint/2010/main" val="591390445"/>
              </p:ext>
            </p:extLst>
          </p:nvPr>
        </p:nvGraphicFramePr>
        <p:xfrm>
          <a:off x="6750549" y="2475478"/>
          <a:ext cx="2216150" cy="727075"/>
        </p:xfrm>
        <a:graphic>
          <a:graphicData uri="http://schemas.openxmlformats.org/presentationml/2006/ole">
            <mc:AlternateContent xmlns:mc="http://schemas.openxmlformats.org/markup-compatibility/2006">
              <mc:Choice xmlns:v="urn:schemas-microsoft-com:vml" Requires="v">
                <p:oleObj name="Equation" r:id="rId6" imgW="774360" imgH="253800" progId="Equation.DSMT4">
                  <p:embed/>
                </p:oleObj>
              </mc:Choice>
              <mc:Fallback>
                <p:oleObj name="Equation" r:id="rId6" imgW="774360" imgH="253800" progId="Equation.DSMT4">
                  <p:embed/>
                  <p:pic>
                    <p:nvPicPr>
                      <p:cNvPr id="10" name="Oggetto 9">
                        <a:extLst>
                          <a:ext uri="{FF2B5EF4-FFF2-40B4-BE49-F238E27FC236}">
                            <a16:creationId xmlns:a16="http://schemas.microsoft.com/office/drawing/2014/main" id="{6C296CCC-52B5-4060-97E7-F9ECB87DA2E9}"/>
                          </a:ext>
                        </a:extLst>
                      </p:cNvPr>
                      <p:cNvPicPr>
                        <a:picLocks noChangeAspect="1" noChangeArrowheads="1"/>
                      </p:cNvPicPr>
                      <p:nvPr/>
                    </p:nvPicPr>
                    <p:blipFill>
                      <a:blip r:embed="rId7"/>
                      <a:srcRect/>
                      <a:stretch>
                        <a:fillRect/>
                      </a:stretch>
                    </p:blipFill>
                    <p:spPr bwMode="auto">
                      <a:xfrm>
                        <a:off x="6750549" y="2475478"/>
                        <a:ext cx="2216150" cy="727075"/>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E4FC85F9-F16B-438E-8525-1CC2BCB84A40}"/>
              </a:ext>
            </a:extLst>
          </p:cNvPr>
          <p:cNvSpPr txBox="1"/>
          <p:nvPr/>
        </p:nvSpPr>
        <p:spPr>
          <a:xfrm>
            <a:off x="6662100" y="4729303"/>
            <a:ext cx="5180822"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case, </a:t>
            </a:r>
            <a:r>
              <a:rPr lang="en-US" sz="2800" b="1" i="1" dirty="0">
                <a:latin typeface="Arial" panose="020B0604020202020204" pitchFamily="34" charset="0"/>
                <a:cs typeface="Arial" panose="020B0604020202020204" pitchFamily="34" charset="0"/>
              </a:rPr>
              <a:t>f</a:t>
            </a:r>
            <a:r>
              <a:rPr lang="en-US" sz="2800" b="1" i="1" baseline="-25000" dirty="0">
                <a:latin typeface="Arial" panose="020B0604020202020204" pitchFamily="34" charset="0"/>
                <a:cs typeface="Arial" panose="020B0604020202020204" pitchFamily="34" charset="0"/>
              </a:rPr>
              <a:t>0bA</a:t>
            </a:r>
            <a:r>
              <a:rPr lang="en-US" sz="2400" dirty="0">
                <a:latin typeface="Arial" panose="020B0604020202020204" pitchFamily="34" charset="0"/>
                <a:cs typeface="Arial" panose="020B0604020202020204" pitchFamily="34" charset="0"/>
              </a:rPr>
              <a:t> represents the -3dB upper band limit of the closed loop transfer function.</a:t>
            </a:r>
          </a:p>
        </p:txBody>
      </p:sp>
      <p:sp>
        <p:nvSpPr>
          <p:cNvPr id="15" name="CasellaDiTesto 14">
            <a:extLst>
              <a:ext uri="{FF2B5EF4-FFF2-40B4-BE49-F238E27FC236}">
                <a16:creationId xmlns:a16="http://schemas.microsoft.com/office/drawing/2014/main" id="{E6043148-4492-4BF7-ABF9-8A84184D7727}"/>
              </a:ext>
            </a:extLst>
          </p:cNvPr>
          <p:cNvSpPr txBox="1"/>
          <p:nvPr/>
        </p:nvSpPr>
        <p:spPr>
          <a:xfrm>
            <a:off x="6662100" y="3121703"/>
            <a:ext cx="5180822" cy="1692771"/>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f</a:t>
            </a:r>
            <a:r>
              <a:rPr lang="en-US" sz="32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the unity gain frequency of the amplifier, equal to GBW (Gain-</a:t>
            </a:r>
            <a:r>
              <a:rPr lang="en-US" sz="2400" dirty="0" err="1">
                <a:latin typeface="Arial" panose="020B0604020202020204" pitchFamily="34" charset="0"/>
                <a:cs typeface="Arial" panose="020B0604020202020204" pitchFamily="34" charset="0"/>
              </a:rPr>
              <a:t>BandWidth</a:t>
            </a:r>
            <a:r>
              <a:rPr lang="en-US" sz="2400" dirty="0">
                <a:latin typeface="Arial" panose="020B0604020202020204" pitchFamily="34" charset="0"/>
                <a:cs typeface="Arial" panose="020B0604020202020204" pitchFamily="34" charset="0"/>
              </a:rPr>
              <a:t> for a dominant pole response</a:t>
            </a:r>
          </a:p>
        </p:txBody>
      </p:sp>
      <p:graphicFrame>
        <p:nvGraphicFramePr>
          <p:cNvPr id="16" name="Oggetto 15">
            <a:extLst>
              <a:ext uri="{FF2B5EF4-FFF2-40B4-BE49-F238E27FC236}">
                <a16:creationId xmlns:a16="http://schemas.microsoft.com/office/drawing/2014/main" id="{3D146026-488D-457B-86CD-9C21DBFF24CB}"/>
              </a:ext>
            </a:extLst>
          </p:cNvPr>
          <p:cNvGraphicFramePr>
            <a:graphicFrameLocks noChangeAspect="1"/>
          </p:cNvGraphicFramePr>
          <p:nvPr>
            <p:extLst>
              <p:ext uri="{D42A27DB-BD31-4B8C-83A1-F6EECF244321}">
                <p14:modId xmlns:p14="http://schemas.microsoft.com/office/powerpoint/2010/main" val="3538908975"/>
              </p:ext>
            </p:extLst>
          </p:nvPr>
        </p:nvGraphicFramePr>
        <p:xfrm>
          <a:off x="8601908" y="1694760"/>
          <a:ext cx="893376" cy="558360"/>
        </p:xfrm>
        <a:graphic>
          <a:graphicData uri="http://schemas.openxmlformats.org/presentationml/2006/ole">
            <mc:AlternateContent xmlns:mc="http://schemas.openxmlformats.org/markup-compatibility/2006">
              <mc:Choice xmlns:v="urn:schemas-microsoft-com:vml" Requires="v">
                <p:oleObj name="Equation" r:id="rId8" imgW="406080" imgH="253800" progId="Equation.DSMT4">
                  <p:embed/>
                </p:oleObj>
              </mc:Choice>
              <mc:Fallback>
                <p:oleObj name="Equation" r:id="rId8" imgW="40608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9"/>
                      <a:srcRect/>
                      <a:stretch>
                        <a:fillRect/>
                      </a:stretch>
                    </p:blipFill>
                    <p:spPr bwMode="auto">
                      <a:xfrm>
                        <a:off x="8601908" y="1694760"/>
                        <a:ext cx="893376" cy="558360"/>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A3E74957-5276-4D23-B791-651D515F35B7}"/>
              </a:ext>
            </a:extLst>
          </p:cNvPr>
          <p:cNvSpPr txBox="1"/>
          <p:nvPr/>
        </p:nvSpPr>
        <p:spPr>
          <a:xfrm>
            <a:off x="3807476" y="1679709"/>
            <a:ext cx="419658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resistor-only or capacitor-only feedback networks </a:t>
            </a:r>
          </a:p>
        </p:txBody>
      </p:sp>
      <p:sp>
        <p:nvSpPr>
          <p:cNvPr id="18" name="Freccia a destra 17">
            <a:extLst>
              <a:ext uri="{FF2B5EF4-FFF2-40B4-BE49-F238E27FC236}">
                <a16:creationId xmlns:a16="http://schemas.microsoft.com/office/drawing/2014/main" id="{1DE3C0E5-E9EE-49DF-8196-78B5B32F4FC9}"/>
              </a:ext>
            </a:extLst>
          </p:cNvPr>
          <p:cNvSpPr/>
          <p:nvPr/>
        </p:nvSpPr>
        <p:spPr>
          <a:xfrm>
            <a:off x="9147113" y="974218"/>
            <a:ext cx="464821" cy="47170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a:extLst>
              <a:ext uri="{FF2B5EF4-FFF2-40B4-BE49-F238E27FC236}">
                <a16:creationId xmlns:a16="http://schemas.microsoft.com/office/drawing/2014/main" id="{8A70F0B4-4E9C-4A77-8DD9-05826983A696}"/>
              </a:ext>
            </a:extLst>
          </p:cNvPr>
          <p:cNvSpPr/>
          <p:nvPr/>
        </p:nvSpPr>
        <p:spPr>
          <a:xfrm>
            <a:off x="8020559" y="1766314"/>
            <a:ext cx="464821" cy="47170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sellaDiTesto 45">
            <a:extLst>
              <a:ext uri="{FF2B5EF4-FFF2-40B4-BE49-F238E27FC236}">
                <a16:creationId xmlns:a16="http://schemas.microsoft.com/office/drawing/2014/main" id="{B4E6F2D2-7ECE-4A29-A720-81249BC96735}"/>
              </a:ext>
            </a:extLst>
          </p:cNvPr>
          <p:cNvSpPr txBox="1"/>
          <p:nvPr/>
        </p:nvSpPr>
        <p:spPr>
          <a:xfrm>
            <a:off x="2842366" y="958882"/>
            <a:ext cx="31630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 consider the case:</a:t>
            </a:r>
          </a:p>
        </p:txBody>
      </p:sp>
      <p:sp>
        <p:nvSpPr>
          <p:cNvPr id="47" name="CasellaDiTesto 46">
            <a:extLst>
              <a:ext uri="{FF2B5EF4-FFF2-40B4-BE49-F238E27FC236}">
                <a16:creationId xmlns:a16="http://schemas.microsoft.com/office/drawing/2014/main" id="{DB835F39-9D06-59E6-50E6-E522812DC3FB}"/>
              </a:ext>
            </a:extLst>
          </p:cNvPr>
          <p:cNvSpPr txBox="1"/>
          <p:nvPr/>
        </p:nvSpPr>
        <p:spPr>
          <a:xfrm>
            <a:off x="9728462" y="1381317"/>
            <a:ext cx="252665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t>
            </a:r>
            <a:r>
              <a:rPr lang="en-US" sz="2400" dirty="0" err="1">
                <a:latin typeface="Arial" panose="020B0604020202020204" pitchFamily="34" charset="0"/>
                <a:cs typeface="Arial" panose="020B0604020202020204" pitchFamily="34" charset="0"/>
              </a:rPr>
              <a:t>d.c.</a:t>
            </a:r>
            <a:r>
              <a:rPr lang="en-US" sz="2400" dirty="0">
                <a:latin typeface="Arial" panose="020B0604020202020204" pitchFamily="34" charset="0"/>
                <a:cs typeface="Arial" panose="020B0604020202020204" pitchFamily="34" charset="0"/>
              </a:rPr>
              <a:t> stability) </a:t>
            </a:r>
          </a:p>
        </p:txBody>
      </p:sp>
    </p:spTree>
    <p:extLst>
      <p:ext uri="{BB962C8B-B14F-4D97-AF65-F5344CB8AC3E}">
        <p14:creationId xmlns:p14="http://schemas.microsoft.com/office/powerpoint/2010/main" val="1907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animBg="1"/>
      <p:bldP spid="19"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lemento grafico 21">
            <a:extLst>
              <a:ext uri="{FF2B5EF4-FFF2-40B4-BE49-F238E27FC236}">
                <a16:creationId xmlns:a16="http://schemas.microsoft.com/office/drawing/2014/main" id="{68AAE3EB-B7DF-46A0-A51A-000676896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3329" y="884484"/>
            <a:ext cx="4600575" cy="4719638"/>
          </a:xfrm>
          <a:prstGeom prst="rect">
            <a:avLst/>
          </a:prstGeom>
        </p:spPr>
      </p:pic>
      <p:sp>
        <p:nvSpPr>
          <p:cNvPr id="3" name="Segnaposto piè di pagina 2">
            <a:extLst>
              <a:ext uri="{FF2B5EF4-FFF2-40B4-BE49-F238E27FC236}">
                <a16:creationId xmlns:a16="http://schemas.microsoft.com/office/drawing/2014/main" id="{CB42CD6E-57EC-4746-8BE1-491CF51993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39F4863-1C9F-4C73-BCA6-ABFA1985A709}"/>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16A7719B-0F1A-432B-922A-3B52ED779D6B}"/>
              </a:ext>
            </a:extLst>
          </p:cNvPr>
          <p:cNvSpPr txBox="1">
            <a:spLocks/>
          </p:cNvSpPr>
          <p:nvPr/>
        </p:nvSpPr>
        <p:spPr>
          <a:xfrm>
            <a:off x="838200" y="2381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Amplifier gain and loop gain: role of the </a:t>
            </a:r>
            <a:r>
              <a:rPr lang="en-US">
                <a:latin typeface="Symbol" panose="05050102010706020507" pitchFamily="18" charset="2"/>
              </a:rPr>
              <a:t>b</a:t>
            </a:r>
            <a:r>
              <a:rPr lang="en-US"/>
              <a:t> factor </a:t>
            </a:r>
            <a:endParaRPr lang="en-US" dirty="0"/>
          </a:p>
        </p:txBody>
      </p:sp>
      <p:sp>
        <p:nvSpPr>
          <p:cNvPr id="9" name="Elemento grafico 7">
            <a:extLst>
              <a:ext uri="{FF2B5EF4-FFF2-40B4-BE49-F238E27FC236}">
                <a16:creationId xmlns:a16="http://schemas.microsoft.com/office/drawing/2014/main" id="{AEF569C5-1F22-4CB8-B7EE-411C414AA95F}"/>
              </a:ext>
            </a:extLst>
          </p:cNvPr>
          <p:cNvSpPr/>
          <p:nvPr/>
        </p:nvSpPr>
        <p:spPr>
          <a:xfrm>
            <a:off x="2067300" y="2587999"/>
            <a:ext cx="3472835" cy="2457294"/>
          </a:xfrm>
          <a:custGeom>
            <a:avLst/>
            <a:gdLst>
              <a:gd name="connsiteX0" fmla="*/ 0 w 3472835"/>
              <a:gd name="connsiteY0" fmla="*/ 0 h 2457294"/>
              <a:gd name="connsiteX1" fmla="*/ 862947 w 3472835"/>
              <a:gd name="connsiteY1" fmla="*/ 0 h 2457294"/>
              <a:gd name="connsiteX2" fmla="*/ 3146600 w 3472835"/>
              <a:gd name="connsiteY2" fmla="*/ 1946892 h 2457294"/>
              <a:gd name="connsiteX3" fmla="*/ 3472836 w 3472835"/>
              <a:gd name="connsiteY3" fmla="*/ 2457294 h 2457294"/>
            </a:gdLst>
            <a:ahLst/>
            <a:cxnLst>
              <a:cxn ang="0">
                <a:pos x="connsiteX0" y="connsiteY0"/>
              </a:cxn>
              <a:cxn ang="0">
                <a:pos x="connsiteX1" y="connsiteY1"/>
              </a:cxn>
              <a:cxn ang="0">
                <a:pos x="connsiteX2" y="connsiteY2"/>
              </a:cxn>
              <a:cxn ang="0">
                <a:pos x="connsiteX3" y="connsiteY3"/>
              </a:cxn>
            </a:cxnLst>
            <a:rect l="l" t="t" r="r" b="b"/>
            <a:pathLst>
              <a:path w="3472835" h="2457294">
                <a:moveTo>
                  <a:pt x="0" y="0"/>
                </a:moveTo>
                <a:lnTo>
                  <a:pt x="862947" y="0"/>
                </a:lnTo>
                <a:lnTo>
                  <a:pt x="3146600" y="1946892"/>
                </a:lnTo>
                <a:lnTo>
                  <a:pt x="3472836" y="2457294"/>
                </a:lnTo>
              </a:path>
            </a:pathLst>
          </a:custGeom>
          <a:noFill/>
          <a:ln w="19773" cap="rnd">
            <a:solidFill>
              <a:schemeClr val="accent6">
                <a:lumMod val="75000"/>
                <a:alpha val="99000"/>
              </a:schemeClr>
            </a:solidFill>
            <a:prstDash val="solid"/>
            <a:miter/>
          </a:ln>
        </p:spPr>
        <p:txBody>
          <a:bodyPr rtlCol="0" anchor="ctr"/>
          <a:lstStyle/>
          <a:p>
            <a:endParaRPr lang="en-US"/>
          </a:p>
        </p:txBody>
      </p:sp>
      <p:cxnSp>
        <p:nvCxnSpPr>
          <p:cNvPr id="11" name="Connettore diritto 10">
            <a:extLst>
              <a:ext uri="{FF2B5EF4-FFF2-40B4-BE49-F238E27FC236}">
                <a16:creationId xmlns:a16="http://schemas.microsoft.com/office/drawing/2014/main" id="{2917B294-80B6-46AA-8C53-BC84F825151E}"/>
              </a:ext>
            </a:extLst>
          </p:cNvPr>
          <p:cNvCxnSpPr>
            <a:cxnSpLocks/>
          </p:cNvCxnSpPr>
          <p:nvPr/>
        </p:nvCxnSpPr>
        <p:spPr>
          <a:xfrm>
            <a:off x="3723898" y="2997875"/>
            <a:ext cx="0" cy="2622285"/>
          </a:xfrm>
          <a:prstGeom prst="line">
            <a:avLst/>
          </a:prstGeom>
          <a:ln w="2222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20" name="Gruppo 19">
            <a:extLst>
              <a:ext uri="{FF2B5EF4-FFF2-40B4-BE49-F238E27FC236}">
                <a16:creationId xmlns:a16="http://schemas.microsoft.com/office/drawing/2014/main" id="{DFF75A6C-993B-46D6-BAB9-0B06D7D56D79}"/>
              </a:ext>
            </a:extLst>
          </p:cNvPr>
          <p:cNvGrpSpPr/>
          <p:nvPr/>
        </p:nvGrpSpPr>
        <p:grpSpPr>
          <a:xfrm>
            <a:off x="2946021" y="3244303"/>
            <a:ext cx="827471" cy="627585"/>
            <a:chOff x="6096000" y="2126334"/>
            <a:chExt cx="827471" cy="627585"/>
          </a:xfrm>
        </p:grpSpPr>
        <p:sp>
          <p:nvSpPr>
            <p:cNvPr id="12" name="CasellaDiTesto 11">
              <a:extLst>
                <a:ext uri="{FF2B5EF4-FFF2-40B4-BE49-F238E27FC236}">
                  <a16:creationId xmlns:a16="http://schemas.microsoft.com/office/drawing/2014/main" id="{87D441FA-34AB-4096-8A13-30BE1218FA52}"/>
                </a:ext>
              </a:extLst>
            </p:cNvPr>
            <p:cNvSpPr txBox="1"/>
            <p:nvPr/>
          </p:nvSpPr>
          <p:spPr>
            <a:xfrm>
              <a:off x="6096000" y="2126334"/>
              <a:ext cx="827471" cy="523220"/>
            </a:xfrm>
            <a:prstGeom prst="rect">
              <a:avLst/>
            </a:prstGeom>
            <a:noFill/>
          </p:spPr>
          <p:txBody>
            <a:bodyPr wrap="none" rtlCol="0">
              <a:spAutoFit/>
            </a:bodyPr>
            <a:lstStyle/>
            <a:p>
              <a:r>
                <a:rPr lang="en-US" sz="2800" i="1" dirty="0">
                  <a:solidFill>
                    <a:srgbClr val="00B050"/>
                  </a:solidFill>
                  <a:latin typeface="Arial" panose="020B0604020202020204" pitchFamily="34" charset="0"/>
                  <a:cs typeface="Arial" panose="020B0604020202020204" pitchFamily="34" charset="0"/>
                </a:rPr>
                <a:t>f</a:t>
              </a:r>
              <a:r>
                <a:rPr lang="en-US" sz="2800" i="1" baseline="-25000" dirty="0">
                  <a:solidFill>
                    <a:srgbClr val="00B050"/>
                  </a:solidFill>
                  <a:latin typeface="Arial" panose="020B0604020202020204" pitchFamily="34" charset="0"/>
                  <a:cs typeface="Arial" panose="020B0604020202020204" pitchFamily="34" charset="0"/>
                </a:rPr>
                <a:t>0</a:t>
              </a:r>
              <a:r>
                <a:rPr lang="en-US" sz="2800" i="1" baseline="-25000" dirty="0">
                  <a:solidFill>
                    <a:srgbClr val="00B050"/>
                  </a:solidFill>
                  <a:latin typeface="Symbol" panose="05050102010706020507" pitchFamily="18" charset="2"/>
                  <a:cs typeface="Arial" panose="020B0604020202020204" pitchFamily="34" charset="0"/>
                </a:rPr>
                <a:t>b  </a:t>
              </a:r>
              <a:r>
                <a:rPr lang="en-US" sz="2800" i="1" baseline="-25000" dirty="0">
                  <a:solidFill>
                    <a:srgbClr val="00B050"/>
                  </a:solidFill>
                  <a:latin typeface="Arial" panose="020B0604020202020204" pitchFamily="34" charset="0"/>
                  <a:cs typeface="Arial" panose="020B0604020202020204" pitchFamily="34" charset="0"/>
                </a:rPr>
                <a:t>A</a:t>
              </a:r>
            </a:p>
          </p:txBody>
        </p:sp>
        <p:sp>
          <p:nvSpPr>
            <p:cNvPr id="19" name="CasellaDiTesto 18">
              <a:extLst>
                <a:ext uri="{FF2B5EF4-FFF2-40B4-BE49-F238E27FC236}">
                  <a16:creationId xmlns:a16="http://schemas.microsoft.com/office/drawing/2014/main" id="{036D5569-568B-4BDD-B352-4D3C8C520AA3}"/>
                </a:ext>
              </a:extLst>
            </p:cNvPr>
            <p:cNvSpPr txBox="1"/>
            <p:nvPr/>
          </p:nvSpPr>
          <p:spPr>
            <a:xfrm>
              <a:off x="6447323" y="2446142"/>
              <a:ext cx="284052" cy="307777"/>
            </a:xfrm>
            <a:prstGeom prst="rect">
              <a:avLst/>
            </a:prstGeom>
            <a:noFill/>
          </p:spPr>
          <p:txBody>
            <a:bodyPr wrap="none" rtlCol="0">
              <a:spAutoFit/>
            </a:bodyPr>
            <a:lstStyle/>
            <a:p>
              <a:r>
                <a:rPr lang="en-US" sz="1400" i="1" dirty="0">
                  <a:solidFill>
                    <a:srgbClr val="00B050"/>
                  </a:solidFill>
                  <a:latin typeface="Arial" panose="020B0604020202020204" pitchFamily="34" charset="0"/>
                  <a:cs typeface="Arial" panose="020B0604020202020204" pitchFamily="34" charset="0"/>
                </a:rPr>
                <a:t>2</a:t>
              </a:r>
              <a:endParaRPr lang="en-US" sz="1400" i="1" baseline="-25000" dirty="0">
                <a:solidFill>
                  <a:srgbClr val="00B050"/>
                </a:solidFill>
                <a:latin typeface="Arial" panose="020B0604020202020204" pitchFamily="34" charset="0"/>
                <a:cs typeface="Arial" panose="020B0604020202020204" pitchFamily="34" charset="0"/>
              </a:endParaRPr>
            </a:p>
          </p:txBody>
        </p:sp>
      </p:grpSp>
      <p:grpSp>
        <p:nvGrpSpPr>
          <p:cNvPr id="26" name="Gruppo 25">
            <a:extLst>
              <a:ext uri="{FF2B5EF4-FFF2-40B4-BE49-F238E27FC236}">
                <a16:creationId xmlns:a16="http://schemas.microsoft.com/office/drawing/2014/main" id="{01791D46-B9FD-43C8-BF56-2F18143C967A}"/>
              </a:ext>
            </a:extLst>
          </p:cNvPr>
          <p:cNvGrpSpPr/>
          <p:nvPr/>
        </p:nvGrpSpPr>
        <p:grpSpPr>
          <a:xfrm>
            <a:off x="3986430" y="3139938"/>
            <a:ext cx="827471" cy="627585"/>
            <a:chOff x="7567061" y="2274206"/>
            <a:chExt cx="827471" cy="627585"/>
          </a:xfrm>
        </p:grpSpPr>
        <p:sp>
          <p:nvSpPr>
            <p:cNvPr id="24" name="CasellaDiTesto 23">
              <a:extLst>
                <a:ext uri="{FF2B5EF4-FFF2-40B4-BE49-F238E27FC236}">
                  <a16:creationId xmlns:a16="http://schemas.microsoft.com/office/drawing/2014/main" id="{BE58CB4B-5460-4626-83F0-53561F21C4D3}"/>
                </a:ext>
              </a:extLst>
            </p:cNvPr>
            <p:cNvSpPr txBox="1"/>
            <p:nvPr/>
          </p:nvSpPr>
          <p:spPr>
            <a:xfrm>
              <a:off x="7567061" y="2274206"/>
              <a:ext cx="827471" cy="523220"/>
            </a:xfrm>
            <a:prstGeom prst="rect">
              <a:avLst/>
            </a:prstGeom>
            <a:noFill/>
          </p:spPr>
          <p:txBody>
            <a:bodyPr wrap="none" rtlCol="0">
              <a:spAutoFit/>
            </a:bodyPr>
            <a:lstStyle/>
            <a:p>
              <a:r>
                <a:rPr lang="en-US" sz="2800" i="1" dirty="0">
                  <a:solidFill>
                    <a:srgbClr val="FF0000"/>
                  </a:solidFill>
                  <a:latin typeface="Arial" panose="020B0604020202020204" pitchFamily="34" charset="0"/>
                  <a:cs typeface="Arial" panose="020B0604020202020204" pitchFamily="34" charset="0"/>
                </a:rPr>
                <a:t>f</a:t>
              </a:r>
              <a:r>
                <a:rPr lang="en-US" sz="2800" i="1" baseline="-25000" dirty="0">
                  <a:solidFill>
                    <a:srgbClr val="FF0000"/>
                  </a:solidFill>
                  <a:latin typeface="Arial" panose="020B0604020202020204" pitchFamily="34" charset="0"/>
                  <a:cs typeface="Arial" panose="020B0604020202020204" pitchFamily="34" charset="0"/>
                </a:rPr>
                <a:t>0</a:t>
              </a:r>
              <a:r>
                <a:rPr lang="en-US" sz="2800" i="1" baseline="-25000" dirty="0">
                  <a:solidFill>
                    <a:srgbClr val="FF0000"/>
                  </a:solidFill>
                  <a:latin typeface="Symbol" panose="05050102010706020507" pitchFamily="18" charset="2"/>
                  <a:cs typeface="Arial" panose="020B0604020202020204" pitchFamily="34" charset="0"/>
                </a:rPr>
                <a:t>b  </a:t>
              </a:r>
              <a:r>
                <a:rPr lang="en-US" sz="2800" i="1" baseline="-25000" dirty="0">
                  <a:solidFill>
                    <a:srgbClr val="FF0000"/>
                  </a:solidFill>
                  <a:latin typeface="Arial" panose="020B0604020202020204" pitchFamily="34" charset="0"/>
                  <a:cs typeface="Arial" panose="020B0604020202020204" pitchFamily="34" charset="0"/>
                </a:rPr>
                <a:t>A</a:t>
              </a:r>
            </a:p>
          </p:txBody>
        </p:sp>
        <p:sp>
          <p:nvSpPr>
            <p:cNvPr id="25" name="CasellaDiTesto 24">
              <a:extLst>
                <a:ext uri="{FF2B5EF4-FFF2-40B4-BE49-F238E27FC236}">
                  <a16:creationId xmlns:a16="http://schemas.microsoft.com/office/drawing/2014/main" id="{8D7E337B-FBCD-406A-B22C-9E23B2F2E9FD}"/>
                </a:ext>
              </a:extLst>
            </p:cNvPr>
            <p:cNvSpPr txBox="1"/>
            <p:nvPr/>
          </p:nvSpPr>
          <p:spPr>
            <a:xfrm>
              <a:off x="7918384" y="2594014"/>
              <a:ext cx="284052" cy="307777"/>
            </a:xfrm>
            <a:prstGeom prst="rect">
              <a:avLst/>
            </a:prstGeom>
            <a:noFill/>
          </p:spPr>
          <p:txBody>
            <a:bodyPr wrap="none" rtlCol="0">
              <a:spAutoFit/>
            </a:bodyPr>
            <a:lstStyle/>
            <a:p>
              <a:r>
                <a:rPr lang="en-US" sz="1400" i="1" dirty="0">
                  <a:solidFill>
                    <a:srgbClr val="FF0000"/>
                  </a:solidFill>
                  <a:latin typeface="Arial" panose="020B0604020202020204" pitchFamily="34" charset="0"/>
                  <a:cs typeface="Arial" panose="020B0604020202020204" pitchFamily="34" charset="0"/>
                </a:rPr>
                <a:t>1</a:t>
              </a:r>
              <a:endParaRPr lang="en-US" sz="1400" i="1" baseline="-25000" dirty="0">
                <a:solidFill>
                  <a:srgbClr val="FF0000"/>
                </a:solidFill>
                <a:latin typeface="Arial" panose="020B0604020202020204" pitchFamily="34" charset="0"/>
                <a:cs typeface="Arial" panose="020B0604020202020204" pitchFamily="34" charset="0"/>
              </a:endParaRPr>
            </a:p>
          </p:txBody>
        </p:sp>
      </p:grpSp>
      <p:sp>
        <p:nvSpPr>
          <p:cNvPr id="27" name="CasellaDiTesto 26">
            <a:extLst>
              <a:ext uri="{FF2B5EF4-FFF2-40B4-BE49-F238E27FC236}">
                <a16:creationId xmlns:a16="http://schemas.microsoft.com/office/drawing/2014/main" id="{D0618827-DDE2-49FB-A5ED-154F0A6C63CC}"/>
              </a:ext>
            </a:extLst>
          </p:cNvPr>
          <p:cNvSpPr txBox="1"/>
          <p:nvPr/>
        </p:nvSpPr>
        <p:spPr>
          <a:xfrm>
            <a:off x="2286000" y="1414904"/>
            <a:ext cx="470000"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b</a:t>
            </a:r>
            <a:r>
              <a:rPr lang="en-US" sz="2400" baseline="-25000" dirty="0">
                <a:solidFill>
                  <a:srgbClr val="FF0000"/>
                </a:solidFill>
                <a:latin typeface="Arial" panose="020B0604020202020204" pitchFamily="34" charset="0"/>
                <a:cs typeface="Arial" panose="020B0604020202020204" pitchFamily="34" charset="0"/>
              </a:rPr>
              <a:t>1</a:t>
            </a:r>
          </a:p>
        </p:txBody>
      </p:sp>
      <p:sp>
        <p:nvSpPr>
          <p:cNvPr id="28" name="CasellaDiTesto 27">
            <a:extLst>
              <a:ext uri="{FF2B5EF4-FFF2-40B4-BE49-F238E27FC236}">
                <a16:creationId xmlns:a16="http://schemas.microsoft.com/office/drawing/2014/main" id="{3D325B67-25E0-4CBB-AD1A-9149A674BE2D}"/>
              </a:ext>
            </a:extLst>
          </p:cNvPr>
          <p:cNvSpPr txBox="1"/>
          <p:nvPr/>
        </p:nvSpPr>
        <p:spPr>
          <a:xfrm>
            <a:off x="2315826" y="2096529"/>
            <a:ext cx="466794" cy="461665"/>
          </a:xfrm>
          <a:prstGeom prst="rect">
            <a:avLst/>
          </a:prstGeom>
          <a:noFill/>
        </p:spPr>
        <p:txBody>
          <a:bodyPr wrap="none" rtlCol="0">
            <a:spAutoFit/>
          </a:bodyPr>
          <a:lstStyle/>
          <a:p>
            <a:r>
              <a:rPr lang="en-US" sz="2400" dirty="0">
                <a:solidFill>
                  <a:srgbClr val="00B050"/>
                </a:solidFill>
                <a:latin typeface="Symbol" panose="05050102010706020507" pitchFamily="18" charset="2"/>
                <a:cs typeface="Arial" panose="020B0604020202020204" pitchFamily="34" charset="0"/>
              </a:rPr>
              <a:t>b</a:t>
            </a:r>
            <a:r>
              <a:rPr lang="en-US" sz="2400" baseline="-25000" dirty="0">
                <a:solidFill>
                  <a:srgbClr val="00B050"/>
                </a:solidFill>
                <a:latin typeface="Arial" panose="020B0604020202020204" pitchFamily="34" charset="0"/>
                <a:cs typeface="Arial" panose="020B0604020202020204" pitchFamily="34" charset="0"/>
              </a:rPr>
              <a:t>2</a:t>
            </a:r>
          </a:p>
        </p:txBody>
      </p:sp>
      <p:sp>
        <p:nvSpPr>
          <p:cNvPr id="29" name="Elemento grafico 7">
            <a:extLst>
              <a:ext uri="{FF2B5EF4-FFF2-40B4-BE49-F238E27FC236}">
                <a16:creationId xmlns:a16="http://schemas.microsoft.com/office/drawing/2014/main" id="{64B02F10-F11B-4877-BBEC-7C9A1A3013FD}"/>
              </a:ext>
            </a:extLst>
          </p:cNvPr>
          <p:cNvSpPr/>
          <p:nvPr/>
        </p:nvSpPr>
        <p:spPr>
          <a:xfrm>
            <a:off x="2067300" y="1495279"/>
            <a:ext cx="3472835" cy="2457294"/>
          </a:xfrm>
          <a:custGeom>
            <a:avLst/>
            <a:gdLst>
              <a:gd name="connsiteX0" fmla="*/ 0 w 3472835"/>
              <a:gd name="connsiteY0" fmla="*/ 0 h 2457294"/>
              <a:gd name="connsiteX1" fmla="*/ 862947 w 3472835"/>
              <a:gd name="connsiteY1" fmla="*/ 0 h 2457294"/>
              <a:gd name="connsiteX2" fmla="*/ 3146600 w 3472835"/>
              <a:gd name="connsiteY2" fmla="*/ 1946892 h 2457294"/>
              <a:gd name="connsiteX3" fmla="*/ 3472836 w 3472835"/>
              <a:gd name="connsiteY3" fmla="*/ 2457294 h 2457294"/>
            </a:gdLst>
            <a:ahLst/>
            <a:cxnLst>
              <a:cxn ang="0">
                <a:pos x="connsiteX0" y="connsiteY0"/>
              </a:cxn>
              <a:cxn ang="0">
                <a:pos x="connsiteX1" y="connsiteY1"/>
              </a:cxn>
              <a:cxn ang="0">
                <a:pos x="connsiteX2" y="connsiteY2"/>
              </a:cxn>
              <a:cxn ang="0">
                <a:pos x="connsiteX3" y="connsiteY3"/>
              </a:cxn>
            </a:cxnLst>
            <a:rect l="l" t="t" r="r" b="b"/>
            <a:pathLst>
              <a:path w="3472835" h="2457294">
                <a:moveTo>
                  <a:pt x="0" y="0"/>
                </a:moveTo>
                <a:lnTo>
                  <a:pt x="862947" y="0"/>
                </a:lnTo>
                <a:lnTo>
                  <a:pt x="3146600" y="1946892"/>
                </a:lnTo>
                <a:lnTo>
                  <a:pt x="3472836" y="2457294"/>
                </a:lnTo>
              </a:path>
            </a:pathLst>
          </a:custGeom>
          <a:noFill/>
          <a:ln w="19773" cap="rnd">
            <a:solidFill>
              <a:srgbClr val="7030A0">
                <a:alpha val="99000"/>
              </a:srgbClr>
            </a:solidFill>
            <a:prstDash val="solid"/>
            <a:miter/>
          </a:ln>
        </p:spPr>
        <p:txBody>
          <a:bodyPr rtlCol="0" anchor="ctr"/>
          <a:lstStyle/>
          <a:p>
            <a:endParaRPr lang="en-US"/>
          </a:p>
        </p:txBody>
      </p:sp>
      <p:cxnSp>
        <p:nvCxnSpPr>
          <p:cNvPr id="30" name="Connettore diritto 29">
            <a:extLst>
              <a:ext uri="{FF2B5EF4-FFF2-40B4-BE49-F238E27FC236}">
                <a16:creationId xmlns:a16="http://schemas.microsoft.com/office/drawing/2014/main" id="{7EBB2ABD-784C-407D-862E-5F6DC4898F4A}"/>
              </a:ext>
            </a:extLst>
          </p:cNvPr>
          <p:cNvCxnSpPr>
            <a:cxnSpLocks/>
          </p:cNvCxnSpPr>
          <p:nvPr/>
        </p:nvCxnSpPr>
        <p:spPr>
          <a:xfrm>
            <a:off x="5026730" y="2981837"/>
            <a:ext cx="0" cy="2622285"/>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E3CCD42-BF1B-4FC6-8EEA-2B58B1D8C506}"/>
              </a:ext>
            </a:extLst>
          </p:cNvPr>
          <p:cNvCxnSpPr/>
          <p:nvPr/>
        </p:nvCxnSpPr>
        <p:spPr>
          <a:xfrm>
            <a:off x="3723898" y="4665133"/>
            <a:ext cx="0" cy="516467"/>
          </a:xfrm>
          <a:prstGeom prst="line">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B6D8937-D9A0-4738-8B7E-CA670A9B8DB1}"/>
              </a:ext>
            </a:extLst>
          </p:cNvPr>
          <p:cNvSpPr txBox="1"/>
          <p:nvPr/>
        </p:nvSpPr>
        <p:spPr>
          <a:xfrm>
            <a:off x="3131052" y="4719935"/>
            <a:ext cx="516488" cy="461665"/>
          </a:xfrm>
          <a:prstGeom prst="rect">
            <a:avLst/>
          </a:prstGeom>
          <a:noFill/>
        </p:spPr>
        <p:txBody>
          <a:bodyPr wrap="none" rtlCol="0">
            <a:spAutoFit/>
          </a:bodyPr>
          <a:lstStyle/>
          <a:p>
            <a:r>
              <a:rPr lang="en-US" sz="2400" dirty="0" err="1">
                <a:solidFill>
                  <a:srgbClr val="00B050"/>
                </a:solidFill>
                <a:latin typeface="Symbol" panose="05050102010706020507" pitchFamily="18" charset="2"/>
                <a:cs typeface="Arial" panose="020B0604020202020204" pitchFamily="34" charset="0"/>
              </a:rPr>
              <a:t>f</a:t>
            </a:r>
            <a:r>
              <a:rPr lang="en-US" sz="2400" baseline="-25000" dirty="0" err="1">
                <a:solidFill>
                  <a:srgbClr val="00B050"/>
                </a:solidFill>
                <a:latin typeface="Arial" panose="020B0604020202020204" pitchFamily="34" charset="0"/>
                <a:cs typeface="Arial" panose="020B0604020202020204" pitchFamily="34" charset="0"/>
              </a:rPr>
              <a:t>m</a:t>
            </a:r>
            <a:endParaRPr lang="en-US" sz="2400" baseline="-25000" dirty="0">
              <a:solidFill>
                <a:srgbClr val="00B050"/>
              </a:solidFill>
              <a:latin typeface="Arial" panose="020B0604020202020204" pitchFamily="34" charset="0"/>
              <a:cs typeface="Arial" panose="020B0604020202020204" pitchFamily="34" charset="0"/>
            </a:endParaRPr>
          </a:p>
        </p:txBody>
      </p:sp>
      <p:pic>
        <p:nvPicPr>
          <p:cNvPr id="35" name="Elemento grafico 34">
            <a:extLst>
              <a:ext uri="{FF2B5EF4-FFF2-40B4-BE49-F238E27FC236}">
                <a16:creationId xmlns:a16="http://schemas.microsoft.com/office/drawing/2014/main" id="{9D619AAD-9068-411F-917C-24CD2C04FA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7238" y="4490195"/>
            <a:ext cx="1666443" cy="1219768"/>
          </a:xfrm>
          <a:prstGeom prst="rect">
            <a:avLst/>
          </a:prstGeom>
        </p:spPr>
      </p:pic>
      <p:sp>
        <p:nvSpPr>
          <p:cNvPr id="36" name="CasellaDiTesto 35">
            <a:extLst>
              <a:ext uri="{FF2B5EF4-FFF2-40B4-BE49-F238E27FC236}">
                <a16:creationId xmlns:a16="http://schemas.microsoft.com/office/drawing/2014/main" id="{581BE2E6-C8AF-49E0-A188-275B547EED7D}"/>
              </a:ext>
            </a:extLst>
          </p:cNvPr>
          <p:cNvSpPr txBox="1"/>
          <p:nvPr/>
        </p:nvSpPr>
        <p:spPr>
          <a:xfrm>
            <a:off x="6238502" y="3537074"/>
            <a:ext cx="344440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Worst case for stability: </a:t>
            </a:r>
          </a:p>
          <a:p>
            <a:r>
              <a:rPr lang="en-US" sz="2400" dirty="0">
                <a:latin typeface="Arial" panose="020B0604020202020204" pitchFamily="34" charset="0"/>
                <a:cs typeface="Arial" panose="020B0604020202020204" pitchFamily="34" charset="0"/>
              </a:rPr>
              <a:t>maximum |</a:t>
            </a:r>
            <a:r>
              <a:rPr lang="en-US" sz="2400" dirty="0">
                <a:latin typeface="Symbol" panose="05050102010706020507" pitchFamily="18" charset="2"/>
                <a:cs typeface="Arial" panose="020B0604020202020204" pitchFamily="34" charset="0"/>
              </a:rPr>
              <a:t>b</a:t>
            </a:r>
            <a:r>
              <a:rPr lang="en-US" sz="2400" dirty="0">
                <a:latin typeface="Arial" panose="020B0604020202020204" pitchFamily="34" charset="0"/>
                <a:cs typeface="Arial" panose="020B0604020202020204" pitchFamily="34" charset="0"/>
              </a:rPr>
              <a:t>|:   </a:t>
            </a:r>
            <a:r>
              <a:rPr lang="en-US" sz="2400" dirty="0">
                <a:latin typeface="Symbol" panose="05050102010706020507" pitchFamily="18" charset="2"/>
                <a:cs typeface="Arial" panose="020B0604020202020204" pitchFamily="34" charset="0"/>
              </a:rPr>
              <a:t>b</a:t>
            </a:r>
            <a:r>
              <a:rPr lang="en-US" sz="2400" dirty="0">
                <a:latin typeface="Arial" panose="020B0604020202020204" pitchFamily="34" charset="0"/>
                <a:cs typeface="Arial" panose="020B0604020202020204" pitchFamily="34" charset="0"/>
              </a:rPr>
              <a:t>= -1 </a:t>
            </a:r>
          </a:p>
        </p:txBody>
      </p:sp>
      <p:sp>
        <p:nvSpPr>
          <p:cNvPr id="37" name="CasellaDiTesto 36">
            <a:extLst>
              <a:ext uri="{FF2B5EF4-FFF2-40B4-BE49-F238E27FC236}">
                <a16:creationId xmlns:a16="http://schemas.microsoft.com/office/drawing/2014/main" id="{95B2B9FA-B319-4CC5-9D4C-0F0FE3CBF6A6}"/>
              </a:ext>
            </a:extLst>
          </p:cNvPr>
          <p:cNvSpPr txBox="1"/>
          <p:nvPr/>
        </p:nvSpPr>
        <p:spPr>
          <a:xfrm>
            <a:off x="3074175" y="1185393"/>
            <a:ext cx="891591" cy="461665"/>
          </a:xfrm>
          <a:prstGeom prst="rect">
            <a:avLst/>
          </a:prstGeom>
          <a:noFill/>
        </p:spPr>
        <p:txBody>
          <a:bodyPr wrap="none" rtlCol="0">
            <a:spAutoFit/>
          </a:bodyPr>
          <a:lstStyle/>
          <a:p>
            <a:r>
              <a:rPr lang="en-US" sz="2400" dirty="0">
                <a:solidFill>
                  <a:srgbClr val="7030A0"/>
                </a:solidFill>
                <a:latin typeface="Symbol" panose="05050102010706020507" pitchFamily="18" charset="2"/>
                <a:cs typeface="Arial" panose="020B0604020202020204" pitchFamily="34" charset="0"/>
              </a:rPr>
              <a:t>b</a:t>
            </a:r>
            <a:r>
              <a:rPr lang="en-US" sz="2400" dirty="0">
                <a:solidFill>
                  <a:srgbClr val="7030A0"/>
                </a:solidFill>
                <a:latin typeface="Arial" panose="020B0604020202020204" pitchFamily="34" charset="0"/>
                <a:cs typeface="Arial" panose="020B0604020202020204" pitchFamily="34" charset="0"/>
              </a:rPr>
              <a:t>= -1</a:t>
            </a:r>
          </a:p>
        </p:txBody>
      </p:sp>
      <p:graphicFrame>
        <p:nvGraphicFramePr>
          <p:cNvPr id="38" name="Oggetto 37">
            <a:extLst>
              <a:ext uri="{FF2B5EF4-FFF2-40B4-BE49-F238E27FC236}">
                <a16:creationId xmlns:a16="http://schemas.microsoft.com/office/drawing/2014/main" id="{90171D83-7301-45D4-A057-746B9BFDB24C}"/>
              </a:ext>
            </a:extLst>
          </p:cNvPr>
          <p:cNvGraphicFramePr>
            <a:graphicFrameLocks noChangeAspect="1"/>
          </p:cNvGraphicFramePr>
          <p:nvPr>
            <p:extLst>
              <p:ext uri="{D42A27DB-BD31-4B8C-83A1-F6EECF244321}">
                <p14:modId xmlns:p14="http://schemas.microsoft.com/office/powerpoint/2010/main" val="1799947381"/>
              </p:ext>
            </p:extLst>
          </p:nvPr>
        </p:nvGraphicFramePr>
        <p:xfrm>
          <a:off x="7110456" y="1289212"/>
          <a:ext cx="1673225" cy="727075"/>
        </p:xfrm>
        <a:graphic>
          <a:graphicData uri="http://schemas.openxmlformats.org/presentationml/2006/ole">
            <mc:AlternateContent xmlns:mc="http://schemas.openxmlformats.org/markup-compatibility/2006">
              <mc:Choice xmlns:v="urn:schemas-microsoft-com:vml" Requires="v">
                <p:oleObj name="Equation" r:id="rId7" imgW="583920" imgH="253800" progId="Equation.DSMT4">
                  <p:embed/>
                </p:oleObj>
              </mc:Choice>
              <mc:Fallback>
                <p:oleObj name="Equation" r:id="rId7" imgW="58392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8"/>
                      <a:srcRect/>
                      <a:stretch>
                        <a:fillRect/>
                      </a:stretch>
                    </p:blipFill>
                    <p:spPr bwMode="auto">
                      <a:xfrm>
                        <a:off x="7110456" y="1289212"/>
                        <a:ext cx="1673225" cy="727075"/>
                      </a:xfrm>
                      <a:prstGeom prst="rect">
                        <a:avLst/>
                      </a:prstGeom>
                      <a:noFill/>
                    </p:spPr>
                  </p:pic>
                </p:oleObj>
              </mc:Fallback>
            </mc:AlternateContent>
          </a:graphicData>
        </a:graphic>
      </p:graphicFrame>
      <p:sp>
        <p:nvSpPr>
          <p:cNvPr id="39" name="CasellaDiTesto 38">
            <a:extLst>
              <a:ext uri="{FF2B5EF4-FFF2-40B4-BE49-F238E27FC236}">
                <a16:creationId xmlns:a16="http://schemas.microsoft.com/office/drawing/2014/main" id="{3FDA1E66-9610-4395-8CC9-33503F762850}"/>
              </a:ext>
            </a:extLst>
          </p:cNvPr>
          <p:cNvSpPr txBox="1"/>
          <p:nvPr/>
        </p:nvSpPr>
        <p:spPr>
          <a:xfrm>
            <a:off x="6255034" y="1988707"/>
            <a:ext cx="5191207" cy="892552"/>
          </a:xfrm>
          <a:prstGeom prst="rect">
            <a:avLst/>
          </a:prstGeom>
          <a:noFill/>
        </p:spPr>
        <p:txBody>
          <a:bodyPr wrap="square" rtlCol="0">
            <a:spAutoFit/>
          </a:bodyPr>
          <a:lstStyle/>
          <a:p>
            <a:r>
              <a:rPr lang="en-US" sz="2800" b="1" i="1" dirty="0">
                <a:latin typeface="Arial" panose="020B0604020202020204" pitchFamily="34" charset="0"/>
                <a:cs typeface="Arial" panose="020B0604020202020204" pitchFamily="34" charset="0"/>
              </a:rPr>
              <a:t>f</a:t>
            </a:r>
            <a:r>
              <a:rPr lang="en-US" sz="2800" b="1" i="1" baseline="-25000" dirty="0">
                <a:latin typeface="Arial" panose="020B0604020202020204" pitchFamily="34" charset="0"/>
                <a:cs typeface="Arial" panose="020B0604020202020204" pitchFamily="34" charset="0"/>
              </a:rPr>
              <a:t>0</a:t>
            </a:r>
            <a:r>
              <a:rPr lang="en-US" sz="2800" b="1" i="1" baseline="-25000" dirty="0">
                <a:latin typeface="Symbol" panose="05050102010706020507" pitchFamily="18" charset="2"/>
                <a:cs typeface="Arial" panose="020B0604020202020204" pitchFamily="34" charset="0"/>
              </a:rPr>
              <a:t>b</a:t>
            </a:r>
            <a:r>
              <a:rPr lang="en-US" sz="2800" b="1" i="1"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gets lower: smaller bandwidth for the closed loop transfer function.</a:t>
            </a:r>
          </a:p>
        </p:txBody>
      </p:sp>
      <p:sp>
        <p:nvSpPr>
          <p:cNvPr id="40" name="CasellaDiTesto 39">
            <a:extLst>
              <a:ext uri="{FF2B5EF4-FFF2-40B4-BE49-F238E27FC236}">
                <a16:creationId xmlns:a16="http://schemas.microsoft.com/office/drawing/2014/main" id="{53DCA1EE-62B7-409C-8D0A-F97CD99AC7C9}"/>
              </a:ext>
            </a:extLst>
          </p:cNvPr>
          <p:cNvSpPr txBox="1"/>
          <p:nvPr/>
        </p:nvSpPr>
        <p:spPr>
          <a:xfrm>
            <a:off x="6194061" y="2856207"/>
            <a:ext cx="5191207" cy="523220"/>
          </a:xfrm>
          <a:prstGeom prst="rect">
            <a:avLst/>
          </a:prstGeom>
          <a:noFill/>
        </p:spPr>
        <p:txBody>
          <a:bodyPr wrap="square" rtlCol="0">
            <a:spAutoFit/>
          </a:bodyPr>
          <a:lstStyle/>
          <a:p>
            <a:r>
              <a:rPr lang="en-US" sz="2800" b="1" i="1" dirty="0" err="1">
                <a:latin typeface="Symbol" panose="05050102010706020507" pitchFamily="18" charset="2"/>
                <a:cs typeface="Arial" panose="020B0604020202020204" pitchFamily="34" charset="0"/>
              </a:rPr>
              <a:t>f</a:t>
            </a:r>
            <a:r>
              <a:rPr lang="en-US" sz="2800" b="1" i="1"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increases: greater stability</a:t>
            </a:r>
          </a:p>
        </p:txBody>
      </p:sp>
      <p:sp>
        <p:nvSpPr>
          <p:cNvPr id="41" name="CasellaDiTesto 40">
            <a:extLst>
              <a:ext uri="{FF2B5EF4-FFF2-40B4-BE49-F238E27FC236}">
                <a16:creationId xmlns:a16="http://schemas.microsoft.com/office/drawing/2014/main" id="{9E45F6E2-B564-446D-A93B-3DBAC5D47E90}"/>
              </a:ext>
            </a:extLst>
          </p:cNvPr>
          <p:cNvSpPr txBox="1"/>
          <p:nvPr/>
        </p:nvSpPr>
        <p:spPr>
          <a:xfrm>
            <a:off x="1731653" y="5619717"/>
            <a:ext cx="331853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Smallest phase margin</a:t>
            </a:r>
          </a:p>
        </p:txBody>
      </p:sp>
      <p:cxnSp>
        <p:nvCxnSpPr>
          <p:cNvPr id="43" name="Connettore 2 42">
            <a:extLst>
              <a:ext uri="{FF2B5EF4-FFF2-40B4-BE49-F238E27FC236}">
                <a16:creationId xmlns:a16="http://schemas.microsoft.com/office/drawing/2014/main" id="{32E01900-0DE7-49C6-A3AA-42FA35CCBB31}"/>
              </a:ext>
            </a:extLst>
          </p:cNvPr>
          <p:cNvCxnSpPr/>
          <p:nvPr/>
        </p:nvCxnSpPr>
        <p:spPr>
          <a:xfrm flipV="1">
            <a:off x="4621805" y="5276335"/>
            <a:ext cx="364894" cy="43362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0235D80C-2B53-4643-BD86-63C415660B41}"/>
              </a:ext>
            </a:extLst>
          </p:cNvPr>
          <p:cNvSpPr txBox="1"/>
          <p:nvPr/>
        </p:nvSpPr>
        <p:spPr>
          <a:xfrm>
            <a:off x="8324473" y="5495310"/>
            <a:ext cx="34900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Unity gain configuration </a:t>
            </a:r>
          </a:p>
        </p:txBody>
      </p:sp>
      <p:sp>
        <p:nvSpPr>
          <p:cNvPr id="2" name="Rettangolo con angoli arrotondati 1">
            <a:extLst>
              <a:ext uri="{FF2B5EF4-FFF2-40B4-BE49-F238E27FC236}">
                <a16:creationId xmlns:a16="http://schemas.microsoft.com/office/drawing/2014/main" id="{EF1EC2A8-9522-AEAF-A3AB-CE807848E5F4}"/>
              </a:ext>
            </a:extLst>
          </p:cNvPr>
          <p:cNvSpPr/>
          <p:nvPr/>
        </p:nvSpPr>
        <p:spPr>
          <a:xfrm>
            <a:off x="6147062" y="3564111"/>
            <a:ext cx="5576025" cy="2517271"/>
          </a:xfrm>
          <a:prstGeom prst="roundRect">
            <a:avLst>
              <a:gd name="adj" fmla="val 940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animBg="1"/>
      <p:bldP spid="33" grpId="0"/>
      <p:bldP spid="36" grpId="0"/>
      <p:bldP spid="37" grpId="0"/>
      <p:bldP spid="39" grpId="0"/>
      <p:bldP spid="40" grpId="0"/>
      <p:bldP spid="41" grpId="0"/>
      <p:bldP spid="4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D1857-6104-4B1C-ACCB-9DF4403111C8}"/>
              </a:ext>
            </a:extLst>
          </p:cNvPr>
          <p:cNvSpPr>
            <a:spLocks noGrp="1"/>
          </p:cNvSpPr>
          <p:nvPr>
            <p:ph type="title"/>
          </p:nvPr>
        </p:nvSpPr>
        <p:spPr>
          <a:xfrm>
            <a:off x="838200" y="22846"/>
            <a:ext cx="10515600" cy="662397"/>
          </a:xfrm>
        </p:spPr>
        <p:txBody>
          <a:bodyPr/>
          <a:lstStyle/>
          <a:p>
            <a:r>
              <a:rPr lang="en-US" dirty="0"/>
              <a:t>Example of non-unity-gain stable op-amp</a:t>
            </a:r>
          </a:p>
        </p:txBody>
      </p:sp>
      <p:sp>
        <p:nvSpPr>
          <p:cNvPr id="3" name="Segnaposto piè di pagina 2">
            <a:extLst>
              <a:ext uri="{FF2B5EF4-FFF2-40B4-BE49-F238E27FC236}">
                <a16:creationId xmlns:a16="http://schemas.microsoft.com/office/drawing/2014/main" id="{9CE6B311-6A94-4435-A44D-B3411179752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52E5DAF-FE87-4A1F-A222-2879B9D555C0}"/>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a:extLst>
              <a:ext uri="{FF2B5EF4-FFF2-40B4-BE49-F238E27FC236}">
                <a16:creationId xmlns:a16="http://schemas.microsoft.com/office/drawing/2014/main" id="{FC7A17E9-635E-42D0-B1D2-9058F34F6EB1}"/>
              </a:ext>
            </a:extLst>
          </p:cNvPr>
          <p:cNvPicPr>
            <a:picLocks noChangeAspect="1"/>
          </p:cNvPicPr>
          <p:nvPr/>
        </p:nvPicPr>
        <p:blipFill>
          <a:blip r:embed="rId2"/>
          <a:stretch>
            <a:fillRect/>
          </a:stretch>
        </p:blipFill>
        <p:spPr>
          <a:xfrm>
            <a:off x="1514779" y="1622329"/>
            <a:ext cx="9289168" cy="4226153"/>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BA0F30F-1513-4429-8B05-C240CEBFC9AE}"/>
                  </a:ext>
                </a:extLst>
              </p:cNvPr>
              <p:cNvSpPr txBox="1"/>
              <p:nvPr/>
            </p:nvSpPr>
            <p:spPr>
              <a:xfrm>
                <a:off x="1388053" y="603582"/>
                <a:ext cx="9415894" cy="616194"/>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Stability for gains </a:t>
                </a:r>
                <a14:m>
                  <m:oMath xmlns:m="http://schemas.openxmlformats.org/officeDocument/2006/math">
                    <m:r>
                      <a:rPr lang="it-IT"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𝛽</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den>
                    </m:f>
                  </m:oMath>
                </a14:m>
                <a:r>
                  <a:rPr lang="en-US" sz="2400" dirty="0">
                    <a:solidFill>
                      <a:srgbClr val="FF0000"/>
                    </a:solidFill>
                    <a:latin typeface="Arial" panose="020B0604020202020204" pitchFamily="34" charset="0"/>
                    <a:cs typeface="Arial" panose="020B0604020202020204" pitchFamily="34" charset="0"/>
                  </a:rPr>
                  <a:t> for non-inverting amplifiers config.</a:t>
                </a:r>
              </a:p>
            </p:txBody>
          </p:sp>
        </mc:Choice>
        <mc:Fallback xmlns="">
          <p:sp>
            <p:nvSpPr>
              <p:cNvPr id="6" name="CasellaDiTesto 5">
                <a:extLst>
                  <a:ext uri="{FF2B5EF4-FFF2-40B4-BE49-F238E27FC236}">
                    <a16:creationId xmlns:a16="http://schemas.microsoft.com/office/drawing/2014/main" id="{BBA0F30F-1513-4429-8B05-C240CEBFC9AE}"/>
                  </a:ext>
                </a:extLst>
              </p:cNvPr>
              <p:cNvSpPr txBox="1">
                <a:spLocks noRot="1" noChangeAspect="1" noMove="1" noResize="1" noEditPoints="1" noAdjustHandles="1" noChangeArrowheads="1" noChangeShapeType="1" noTextEdit="1"/>
              </p:cNvSpPr>
              <p:nvPr/>
            </p:nvSpPr>
            <p:spPr>
              <a:xfrm>
                <a:off x="1388053" y="603582"/>
                <a:ext cx="9415894" cy="616194"/>
              </a:xfrm>
              <a:prstGeom prst="rect">
                <a:avLst/>
              </a:prstGeom>
              <a:blipFill>
                <a:blip r:embed="rId3"/>
                <a:stretch>
                  <a:fillRect l="-1036" b="-8911"/>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D597D622-705A-47E2-8AF9-76BF55CCAD2A}"/>
              </a:ext>
            </a:extLst>
          </p:cNvPr>
          <p:cNvSpPr txBox="1"/>
          <p:nvPr/>
        </p:nvSpPr>
        <p:spPr>
          <a:xfrm>
            <a:off x="4038600" y="1265979"/>
            <a:ext cx="4484915"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advantage is a large GBW</a:t>
            </a:r>
          </a:p>
        </p:txBody>
      </p:sp>
      <p:sp>
        <p:nvSpPr>
          <p:cNvPr id="9" name="Figura a mano libera: forma 8">
            <a:extLst>
              <a:ext uri="{FF2B5EF4-FFF2-40B4-BE49-F238E27FC236}">
                <a16:creationId xmlns:a16="http://schemas.microsoft.com/office/drawing/2014/main" id="{44B1BA8E-B279-4ED2-A3EA-B601D3B1240D}"/>
              </a:ext>
            </a:extLst>
          </p:cNvPr>
          <p:cNvSpPr/>
          <p:nvPr/>
        </p:nvSpPr>
        <p:spPr>
          <a:xfrm>
            <a:off x="1100936" y="899886"/>
            <a:ext cx="1134264" cy="4088715"/>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264" h="4088715">
                <a:moveTo>
                  <a:pt x="321464" y="0"/>
                </a:moveTo>
                <a:cubicBezTo>
                  <a:pt x="244054" y="48380"/>
                  <a:pt x="166645" y="96761"/>
                  <a:pt x="118264" y="174171"/>
                </a:cubicBezTo>
                <a:cubicBezTo>
                  <a:pt x="69883" y="251581"/>
                  <a:pt x="45692" y="237067"/>
                  <a:pt x="31178" y="464457"/>
                </a:cubicBezTo>
                <a:cubicBezTo>
                  <a:pt x="16664" y="691847"/>
                  <a:pt x="31178" y="1538514"/>
                  <a:pt x="31178" y="1538514"/>
                </a:cubicBezTo>
                <a:cubicBezTo>
                  <a:pt x="31178" y="2041676"/>
                  <a:pt x="-38974" y="3069771"/>
                  <a:pt x="31178" y="3483428"/>
                </a:cubicBezTo>
                <a:cubicBezTo>
                  <a:pt x="101330" y="3897085"/>
                  <a:pt x="268245" y="3923695"/>
                  <a:pt x="452093" y="4020457"/>
                </a:cubicBezTo>
                <a:cubicBezTo>
                  <a:pt x="635941" y="4117219"/>
                  <a:pt x="885102" y="4090609"/>
                  <a:pt x="1134264" y="4064000"/>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igura a mano libera: forma 9">
            <a:extLst>
              <a:ext uri="{FF2B5EF4-FFF2-40B4-BE49-F238E27FC236}">
                <a16:creationId xmlns:a16="http://schemas.microsoft.com/office/drawing/2014/main" id="{4D910D29-157E-4FFB-8A86-95A43A2111FD}"/>
              </a:ext>
            </a:extLst>
          </p:cNvPr>
          <p:cNvSpPr/>
          <p:nvPr/>
        </p:nvSpPr>
        <p:spPr>
          <a:xfrm>
            <a:off x="1381902" y="1548883"/>
            <a:ext cx="2719376" cy="1883396"/>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 name="connsiteX0" fmla="*/ 902743 w 1134264"/>
              <a:gd name="connsiteY0" fmla="*/ 0 h 4117485"/>
              <a:gd name="connsiteX1" fmla="*/ 118264 w 1134264"/>
              <a:gd name="connsiteY1" fmla="*/ 202941 h 4117485"/>
              <a:gd name="connsiteX2" fmla="*/ 31178 w 1134264"/>
              <a:gd name="connsiteY2" fmla="*/ 493227 h 4117485"/>
              <a:gd name="connsiteX3" fmla="*/ 31178 w 1134264"/>
              <a:gd name="connsiteY3" fmla="*/ 1567284 h 4117485"/>
              <a:gd name="connsiteX4" fmla="*/ 31178 w 1134264"/>
              <a:gd name="connsiteY4" fmla="*/ 3512198 h 4117485"/>
              <a:gd name="connsiteX5" fmla="*/ 452093 w 1134264"/>
              <a:gd name="connsiteY5" fmla="*/ 4049227 h 4117485"/>
              <a:gd name="connsiteX6" fmla="*/ 1134264 w 1134264"/>
              <a:gd name="connsiteY6" fmla="*/ 4092770 h 4117485"/>
              <a:gd name="connsiteX0" fmla="*/ 879949 w 1111470"/>
              <a:gd name="connsiteY0" fmla="*/ 0 h 4248159"/>
              <a:gd name="connsiteX1" fmla="*/ 95470 w 1111470"/>
              <a:gd name="connsiteY1" fmla="*/ 202941 h 4248159"/>
              <a:gd name="connsiteX2" fmla="*/ 8384 w 1111470"/>
              <a:gd name="connsiteY2" fmla="*/ 493227 h 4248159"/>
              <a:gd name="connsiteX3" fmla="*/ 8384 w 1111470"/>
              <a:gd name="connsiteY3" fmla="*/ 1567284 h 4248159"/>
              <a:gd name="connsiteX4" fmla="*/ 8384 w 1111470"/>
              <a:gd name="connsiteY4" fmla="*/ 3512198 h 4248159"/>
              <a:gd name="connsiteX5" fmla="*/ 121563 w 1111470"/>
              <a:gd name="connsiteY5" fmla="*/ 4221842 h 4248159"/>
              <a:gd name="connsiteX6" fmla="*/ 1111470 w 1111470"/>
              <a:gd name="connsiteY6" fmla="*/ 4092770 h 4248159"/>
              <a:gd name="connsiteX0" fmla="*/ 961321 w 1192842"/>
              <a:gd name="connsiteY0" fmla="*/ 0 h 4248159"/>
              <a:gd name="connsiteX1" fmla="*/ 176842 w 1192842"/>
              <a:gd name="connsiteY1" fmla="*/ 202941 h 4248159"/>
              <a:gd name="connsiteX2" fmla="*/ 89756 w 1192842"/>
              <a:gd name="connsiteY2" fmla="*/ 493227 h 4248159"/>
              <a:gd name="connsiteX3" fmla="*/ 0 w 1192842"/>
              <a:gd name="connsiteY3" fmla="*/ 1653593 h 4248159"/>
              <a:gd name="connsiteX4" fmla="*/ 89756 w 1192842"/>
              <a:gd name="connsiteY4" fmla="*/ 3512198 h 4248159"/>
              <a:gd name="connsiteX5" fmla="*/ 202935 w 1192842"/>
              <a:gd name="connsiteY5" fmla="*/ 4221842 h 4248159"/>
              <a:gd name="connsiteX6" fmla="*/ 1192842 w 1192842"/>
              <a:gd name="connsiteY6" fmla="*/ 4092770 h 4248159"/>
              <a:gd name="connsiteX0" fmla="*/ 977438 w 1208959"/>
              <a:gd name="connsiteY0" fmla="*/ 0 h 4248159"/>
              <a:gd name="connsiteX1" fmla="*/ 192959 w 1208959"/>
              <a:gd name="connsiteY1" fmla="*/ 202941 h 4248159"/>
              <a:gd name="connsiteX2" fmla="*/ 105873 w 1208959"/>
              <a:gd name="connsiteY2" fmla="*/ 493227 h 4248159"/>
              <a:gd name="connsiteX3" fmla="*/ 16117 w 1208959"/>
              <a:gd name="connsiteY3" fmla="*/ 1653593 h 4248159"/>
              <a:gd name="connsiteX4" fmla="*/ 20391 w 1208959"/>
              <a:gd name="connsiteY4" fmla="*/ 3483431 h 4248159"/>
              <a:gd name="connsiteX5" fmla="*/ 219052 w 1208959"/>
              <a:gd name="connsiteY5" fmla="*/ 4221842 h 4248159"/>
              <a:gd name="connsiteX6" fmla="*/ 1208959 w 1208959"/>
              <a:gd name="connsiteY6" fmla="*/ 4092770 h 4248159"/>
              <a:gd name="connsiteX0" fmla="*/ 974405 w 1205926"/>
              <a:gd name="connsiteY0" fmla="*/ 0 h 4248159"/>
              <a:gd name="connsiteX1" fmla="*/ 189926 w 1205926"/>
              <a:gd name="connsiteY1" fmla="*/ 202941 h 4248159"/>
              <a:gd name="connsiteX2" fmla="*/ 43003 w 1205926"/>
              <a:gd name="connsiteY2" fmla="*/ 608303 h 4248159"/>
              <a:gd name="connsiteX3" fmla="*/ 13084 w 1205926"/>
              <a:gd name="connsiteY3" fmla="*/ 1653593 h 4248159"/>
              <a:gd name="connsiteX4" fmla="*/ 17358 w 1205926"/>
              <a:gd name="connsiteY4" fmla="*/ 3483431 h 4248159"/>
              <a:gd name="connsiteX5" fmla="*/ 216019 w 1205926"/>
              <a:gd name="connsiteY5" fmla="*/ 4221842 h 4248159"/>
              <a:gd name="connsiteX6" fmla="*/ 1205926 w 1205926"/>
              <a:gd name="connsiteY6" fmla="*/ 4092770 h 4248159"/>
              <a:gd name="connsiteX0" fmla="*/ 974405 w 974405"/>
              <a:gd name="connsiteY0" fmla="*/ 0 h 4554973"/>
              <a:gd name="connsiteX1" fmla="*/ 189926 w 974405"/>
              <a:gd name="connsiteY1" fmla="*/ 202941 h 4554973"/>
              <a:gd name="connsiteX2" fmla="*/ 43003 w 974405"/>
              <a:gd name="connsiteY2" fmla="*/ 608303 h 4554973"/>
              <a:gd name="connsiteX3" fmla="*/ 13084 w 974405"/>
              <a:gd name="connsiteY3" fmla="*/ 1653593 h 4554973"/>
              <a:gd name="connsiteX4" fmla="*/ 17358 w 974405"/>
              <a:gd name="connsiteY4" fmla="*/ 3483431 h 4554973"/>
              <a:gd name="connsiteX5" fmla="*/ 216019 w 974405"/>
              <a:gd name="connsiteY5" fmla="*/ 4221842 h 4554973"/>
              <a:gd name="connsiteX6" fmla="*/ 428038 w 974405"/>
              <a:gd name="connsiteY6" fmla="*/ 4553079 h 4554973"/>
              <a:gd name="connsiteX0" fmla="*/ 968208 w 968208"/>
              <a:gd name="connsiteY0" fmla="*/ 0 h 4556864"/>
              <a:gd name="connsiteX1" fmla="*/ 183729 w 968208"/>
              <a:gd name="connsiteY1" fmla="*/ 202941 h 4556864"/>
              <a:gd name="connsiteX2" fmla="*/ 36806 w 968208"/>
              <a:gd name="connsiteY2" fmla="*/ 608303 h 4556864"/>
              <a:gd name="connsiteX3" fmla="*/ 6887 w 968208"/>
              <a:gd name="connsiteY3" fmla="*/ 1653593 h 4556864"/>
              <a:gd name="connsiteX4" fmla="*/ 11161 w 968208"/>
              <a:gd name="connsiteY4" fmla="*/ 3483431 h 4556864"/>
              <a:gd name="connsiteX5" fmla="*/ 123063 w 968208"/>
              <a:gd name="connsiteY5" fmla="*/ 4363891 h 4556864"/>
              <a:gd name="connsiteX6" fmla="*/ 421841 w 968208"/>
              <a:gd name="connsiteY6" fmla="*/ 4553079 h 4556864"/>
              <a:gd name="connsiteX0" fmla="*/ 1030772 w 1030772"/>
              <a:gd name="connsiteY0" fmla="*/ 0 h 4556864"/>
              <a:gd name="connsiteX1" fmla="*/ 246293 w 1030772"/>
              <a:gd name="connsiteY1" fmla="*/ 202941 h 4556864"/>
              <a:gd name="connsiteX2" fmla="*/ 99370 w 1030772"/>
              <a:gd name="connsiteY2" fmla="*/ 608303 h 4556864"/>
              <a:gd name="connsiteX3" fmla="*/ 69451 w 1030772"/>
              <a:gd name="connsiteY3" fmla="*/ 1653593 h 4556864"/>
              <a:gd name="connsiteX4" fmla="*/ 3380 w 1030772"/>
              <a:gd name="connsiteY4" fmla="*/ 3436082 h 4556864"/>
              <a:gd name="connsiteX5" fmla="*/ 185627 w 1030772"/>
              <a:gd name="connsiteY5" fmla="*/ 4363891 h 4556864"/>
              <a:gd name="connsiteX6" fmla="*/ 484405 w 1030772"/>
              <a:gd name="connsiteY6" fmla="*/ 4553079 h 4556864"/>
              <a:gd name="connsiteX0" fmla="*/ 1028994 w 1028994"/>
              <a:gd name="connsiteY0" fmla="*/ 0 h 4556864"/>
              <a:gd name="connsiteX1" fmla="*/ 244515 w 1028994"/>
              <a:gd name="connsiteY1" fmla="*/ 202941 h 4556864"/>
              <a:gd name="connsiteX2" fmla="*/ 97592 w 1028994"/>
              <a:gd name="connsiteY2" fmla="*/ 608303 h 4556864"/>
              <a:gd name="connsiteX3" fmla="*/ 67673 w 1028994"/>
              <a:gd name="connsiteY3" fmla="*/ 1653593 h 4556864"/>
              <a:gd name="connsiteX4" fmla="*/ 1602 w 1028994"/>
              <a:gd name="connsiteY4" fmla="*/ 3436082 h 4556864"/>
              <a:gd name="connsiteX5" fmla="*/ 141642 w 1028994"/>
              <a:gd name="connsiteY5" fmla="*/ 4363890 h 4556864"/>
              <a:gd name="connsiteX6" fmla="*/ 482627 w 1028994"/>
              <a:gd name="connsiteY6" fmla="*/ 4553079 h 4556864"/>
              <a:gd name="connsiteX0" fmla="*/ 1028994 w 1028994"/>
              <a:gd name="connsiteY0" fmla="*/ 0 h 4822699"/>
              <a:gd name="connsiteX1" fmla="*/ 244515 w 1028994"/>
              <a:gd name="connsiteY1" fmla="*/ 202941 h 4822699"/>
              <a:gd name="connsiteX2" fmla="*/ 97592 w 1028994"/>
              <a:gd name="connsiteY2" fmla="*/ 608303 h 4822699"/>
              <a:gd name="connsiteX3" fmla="*/ 67673 w 1028994"/>
              <a:gd name="connsiteY3" fmla="*/ 1653593 h 4822699"/>
              <a:gd name="connsiteX4" fmla="*/ 1602 w 1028994"/>
              <a:gd name="connsiteY4" fmla="*/ 3436082 h 4822699"/>
              <a:gd name="connsiteX5" fmla="*/ 141642 w 1028994"/>
              <a:gd name="connsiteY5" fmla="*/ 4363890 h 4822699"/>
              <a:gd name="connsiteX6" fmla="*/ 302076 w 1028994"/>
              <a:gd name="connsiteY6" fmla="*/ 4821391 h 4822699"/>
              <a:gd name="connsiteX0" fmla="*/ 1041684 w 1041684"/>
              <a:gd name="connsiteY0" fmla="*/ 0 h 4823283"/>
              <a:gd name="connsiteX1" fmla="*/ 257205 w 1041684"/>
              <a:gd name="connsiteY1" fmla="*/ 202941 h 4823283"/>
              <a:gd name="connsiteX2" fmla="*/ 110282 w 1041684"/>
              <a:gd name="connsiteY2" fmla="*/ 608303 h 4823283"/>
              <a:gd name="connsiteX3" fmla="*/ 80363 w 1041684"/>
              <a:gd name="connsiteY3" fmla="*/ 1653593 h 4823283"/>
              <a:gd name="connsiteX4" fmla="*/ 14292 w 1041684"/>
              <a:gd name="connsiteY4" fmla="*/ 3436082 h 4823283"/>
              <a:gd name="connsiteX5" fmla="*/ 119159 w 1041684"/>
              <a:gd name="connsiteY5" fmla="*/ 4490155 h 4823283"/>
              <a:gd name="connsiteX6" fmla="*/ 314766 w 1041684"/>
              <a:gd name="connsiteY6" fmla="*/ 4821391 h 4823283"/>
              <a:gd name="connsiteX0" fmla="*/ 1004167 w 1004167"/>
              <a:gd name="connsiteY0" fmla="*/ 0 h 4681235"/>
              <a:gd name="connsiteX1" fmla="*/ 257205 w 1004167"/>
              <a:gd name="connsiteY1" fmla="*/ 60893 h 4681235"/>
              <a:gd name="connsiteX2" fmla="*/ 110282 w 1004167"/>
              <a:gd name="connsiteY2" fmla="*/ 466255 h 4681235"/>
              <a:gd name="connsiteX3" fmla="*/ 80363 w 1004167"/>
              <a:gd name="connsiteY3" fmla="*/ 1511545 h 4681235"/>
              <a:gd name="connsiteX4" fmla="*/ 14292 w 1004167"/>
              <a:gd name="connsiteY4" fmla="*/ 3294034 h 4681235"/>
              <a:gd name="connsiteX5" fmla="*/ 119159 w 1004167"/>
              <a:gd name="connsiteY5" fmla="*/ 4348107 h 4681235"/>
              <a:gd name="connsiteX6" fmla="*/ 314766 w 1004167"/>
              <a:gd name="connsiteY6" fmla="*/ 4679343 h 468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167" h="4681235">
                <a:moveTo>
                  <a:pt x="1004167" y="0"/>
                </a:moveTo>
                <a:cubicBezTo>
                  <a:pt x="926757" y="48380"/>
                  <a:pt x="406186" y="-16816"/>
                  <a:pt x="257205" y="60893"/>
                </a:cubicBezTo>
                <a:cubicBezTo>
                  <a:pt x="108224" y="138602"/>
                  <a:pt x="139756" y="224480"/>
                  <a:pt x="110282" y="466255"/>
                </a:cubicBezTo>
                <a:cubicBezTo>
                  <a:pt x="80808" y="708030"/>
                  <a:pt x="96361" y="1040249"/>
                  <a:pt x="80363" y="1511545"/>
                </a:cubicBezTo>
                <a:cubicBezTo>
                  <a:pt x="64365" y="1982841"/>
                  <a:pt x="7826" y="2821274"/>
                  <a:pt x="14292" y="3294034"/>
                </a:cubicBezTo>
                <a:cubicBezTo>
                  <a:pt x="20758" y="3766794"/>
                  <a:pt x="-64689" y="4251345"/>
                  <a:pt x="119159" y="4348107"/>
                </a:cubicBezTo>
                <a:cubicBezTo>
                  <a:pt x="303007" y="4444869"/>
                  <a:pt x="65604" y="4705952"/>
                  <a:pt x="314766" y="4679343"/>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0A0B-E3B3-4555-81F9-E3CD2F0992E1}"/>
              </a:ext>
            </a:extLst>
          </p:cNvPr>
          <p:cNvSpPr>
            <a:spLocks noGrp="1"/>
          </p:cNvSpPr>
          <p:nvPr>
            <p:ph type="title"/>
          </p:nvPr>
        </p:nvSpPr>
        <p:spPr>
          <a:xfrm>
            <a:off x="527957" y="-8134"/>
            <a:ext cx="10515600" cy="662397"/>
          </a:xfrm>
        </p:spPr>
        <p:txBody>
          <a:bodyPr/>
          <a:lstStyle/>
          <a:p>
            <a:r>
              <a:rPr lang="en-US" dirty="0"/>
              <a:t>Single non-dominant pole case</a:t>
            </a:r>
          </a:p>
        </p:txBody>
      </p:sp>
      <p:sp>
        <p:nvSpPr>
          <p:cNvPr id="3" name="Segnaposto piè di pagina 2">
            <a:extLst>
              <a:ext uri="{FF2B5EF4-FFF2-40B4-BE49-F238E27FC236}">
                <a16:creationId xmlns:a16="http://schemas.microsoft.com/office/drawing/2014/main" id="{6D920A93-3C4D-423E-A237-9849A5DF7C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16F6BFE-DBE7-45FB-87EC-C3E975AED73C}"/>
              </a:ext>
            </a:extLst>
          </p:cNvPr>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6" name="Oggetto 5">
            <a:extLst>
              <a:ext uri="{FF2B5EF4-FFF2-40B4-BE49-F238E27FC236}">
                <a16:creationId xmlns:a16="http://schemas.microsoft.com/office/drawing/2014/main" id="{1A06F707-CA77-47F4-ACB0-5B14E93B0CD8}"/>
              </a:ext>
            </a:extLst>
          </p:cNvPr>
          <p:cNvGraphicFramePr>
            <a:graphicFrameLocks noChangeAspect="1"/>
          </p:cNvGraphicFramePr>
          <p:nvPr>
            <p:extLst>
              <p:ext uri="{D42A27DB-BD31-4B8C-83A1-F6EECF244321}">
                <p14:modId xmlns:p14="http://schemas.microsoft.com/office/powerpoint/2010/main" val="1812228306"/>
              </p:ext>
            </p:extLst>
          </p:nvPr>
        </p:nvGraphicFramePr>
        <p:xfrm>
          <a:off x="5823438" y="571894"/>
          <a:ext cx="3429000" cy="1065212"/>
        </p:xfrm>
        <a:graphic>
          <a:graphicData uri="http://schemas.openxmlformats.org/presentationml/2006/ole">
            <mc:AlternateContent xmlns:mc="http://schemas.openxmlformats.org/markup-compatibility/2006">
              <mc:Choice xmlns:v="urn:schemas-microsoft-com:vml" Requires="v">
                <p:oleObj name="Equation" r:id="rId2" imgW="1562040" imgH="482400" progId="Equation.DSMT4">
                  <p:embed/>
                </p:oleObj>
              </mc:Choice>
              <mc:Fallback>
                <p:oleObj name="Equation" r:id="rId2" imgW="1562040" imgH="482400" progId="Equation.DSMT4">
                  <p:embed/>
                  <p:pic>
                    <p:nvPicPr>
                      <p:cNvPr id="0" name="Object 1"/>
                      <p:cNvPicPr>
                        <a:picLocks noChangeAspect="1" noChangeArrowheads="1"/>
                      </p:cNvPicPr>
                      <p:nvPr/>
                    </p:nvPicPr>
                    <p:blipFill>
                      <a:blip r:embed="rId3"/>
                      <a:srcRect/>
                      <a:stretch>
                        <a:fillRect/>
                      </a:stretch>
                    </p:blipFill>
                    <p:spPr bwMode="auto">
                      <a:xfrm>
                        <a:off x="5823438" y="571894"/>
                        <a:ext cx="3429000" cy="1065212"/>
                      </a:xfrm>
                      <a:prstGeom prst="rect">
                        <a:avLst/>
                      </a:prstGeom>
                      <a:noFill/>
                    </p:spPr>
                  </p:pic>
                </p:oleObj>
              </mc:Fallback>
            </mc:AlternateContent>
          </a:graphicData>
        </a:graphic>
      </p:graphicFrame>
      <p:graphicFrame>
        <p:nvGraphicFramePr>
          <p:cNvPr id="8" name="Tabella 7">
            <a:extLst>
              <a:ext uri="{FF2B5EF4-FFF2-40B4-BE49-F238E27FC236}">
                <a16:creationId xmlns:a16="http://schemas.microsoft.com/office/drawing/2014/main" id="{084793CB-EB65-4549-B03C-807622EE002E}"/>
              </a:ext>
            </a:extLst>
          </p:cNvPr>
          <p:cNvGraphicFramePr>
            <a:graphicFrameLocks noGrp="1"/>
          </p:cNvGraphicFramePr>
          <p:nvPr>
            <p:extLst>
              <p:ext uri="{D42A27DB-BD31-4B8C-83A1-F6EECF244321}">
                <p14:modId xmlns:p14="http://schemas.microsoft.com/office/powerpoint/2010/main" val="1903184471"/>
              </p:ext>
            </p:extLst>
          </p:nvPr>
        </p:nvGraphicFramePr>
        <p:xfrm>
          <a:off x="6883531" y="4553384"/>
          <a:ext cx="4847862" cy="913470"/>
        </p:xfrm>
        <a:graphic>
          <a:graphicData uri="http://schemas.openxmlformats.org/drawingml/2006/table">
            <a:tbl>
              <a:tblPr firstRow="1" firstCol="1" lastRow="1" lastCol="1" bandRow="1" bandCol="1"/>
              <a:tblGrid>
                <a:gridCol w="807977">
                  <a:extLst>
                    <a:ext uri="{9D8B030D-6E8A-4147-A177-3AD203B41FA5}">
                      <a16:colId xmlns:a16="http://schemas.microsoft.com/office/drawing/2014/main" val="1588437696"/>
                    </a:ext>
                  </a:extLst>
                </a:gridCol>
                <a:gridCol w="807977">
                  <a:extLst>
                    <a:ext uri="{9D8B030D-6E8A-4147-A177-3AD203B41FA5}">
                      <a16:colId xmlns:a16="http://schemas.microsoft.com/office/drawing/2014/main" val="2634998831"/>
                    </a:ext>
                  </a:extLst>
                </a:gridCol>
                <a:gridCol w="807977">
                  <a:extLst>
                    <a:ext uri="{9D8B030D-6E8A-4147-A177-3AD203B41FA5}">
                      <a16:colId xmlns:a16="http://schemas.microsoft.com/office/drawing/2014/main" val="1295740839"/>
                    </a:ext>
                  </a:extLst>
                </a:gridCol>
                <a:gridCol w="807977">
                  <a:extLst>
                    <a:ext uri="{9D8B030D-6E8A-4147-A177-3AD203B41FA5}">
                      <a16:colId xmlns:a16="http://schemas.microsoft.com/office/drawing/2014/main" val="2685298649"/>
                    </a:ext>
                  </a:extLst>
                </a:gridCol>
                <a:gridCol w="807977">
                  <a:extLst>
                    <a:ext uri="{9D8B030D-6E8A-4147-A177-3AD203B41FA5}">
                      <a16:colId xmlns:a16="http://schemas.microsoft.com/office/drawing/2014/main" val="3259856637"/>
                    </a:ext>
                  </a:extLst>
                </a:gridCol>
                <a:gridCol w="807977">
                  <a:extLst>
                    <a:ext uri="{9D8B030D-6E8A-4147-A177-3AD203B41FA5}">
                      <a16:colId xmlns:a16="http://schemas.microsoft.com/office/drawing/2014/main" val="91404266"/>
                    </a:ext>
                  </a:extLst>
                </a:gridCol>
              </a:tblGrid>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s</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922624"/>
                  </a:ext>
                </a:extLst>
              </a:tr>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f</a:t>
                      </a:r>
                      <a:r>
                        <a:rPr lang="en-US" sz="2400" baseline="-25000">
                          <a:effectLst/>
                          <a:latin typeface="Times New Roman" panose="02020603050405020304" pitchFamily="18" charset="0"/>
                          <a:ea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63.4°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78.7°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758443"/>
                  </a:ext>
                </a:extLst>
              </a:tr>
            </a:tbl>
          </a:graphicData>
        </a:graphic>
      </p:graphicFrame>
      <p:graphicFrame>
        <p:nvGraphicFramePr>
          <p:cNvPr id="10" name="Oggetto 9">
            <a:extLst>
              <a:ext uri="{FF2B5EF4-FFF2-40B4-BE49-F238E27FC236}">
                <a16:creationId xmlns:a16="http://schemas.microsoft.com/office/drawing/2014/main" id="{3799A909-4471-4661-939A-9C174E3B250C}"/>
              </a:ext>
            </a:extLst>
          </p:cNvPr>
          <p:cNvGraphicFramePr>
            <a:graphicFrameLocks noChangeAspect="1"/>
          </p:cNvGraphicFramePr>
          <p:nvPr>
            <p:extLst>
              <p:ext uri="{D42A27DB-BD31-4B8C-83A1-F6EECF244321}">
                <p14:modId xmlns:p14="http://schemas.microsoft.com/office/powerpoint/2010/main" val="1368186851"/>
              </p:ext>
            </p:extLst>
          </p:nvPr>
        </p:nvGraphicFramePr>
        <p:xfrm>
          <a:off x="7048839" y="3187638"/>
          <a:ext cx="1030288" cy="952500"/>
        </p:xfrm>
        <a:graphic>
          <a:graphicData uri="http://schemas.openxmlformats.org/presentationml/2006/ole">
            <mc:AlternateContent xmlns:mc="http://schemas.openxmlformats.org/markup-compatibility/2006">
              <mc:Choice xmlns:v="urn:schemas-microsoft-com:vml" Requires="v">
                <p:oleObj name="Equation" r:id="rId4" imgW="469800" imgH="431640" progId="Equation.DSMT4">
                  <p:embed/>
                </p:oleObj>
              </mc:Choice>
              <mc:Fallback>
                <p:oleObj name="Equation" r:id="rId4" imgW="469800" imgH="43164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5"/>
                      <a:srcRect/>
                      <a:stretch>
                        <a:fillRect/>
                      </a:stretch>
                    </p:blipFill>
                    <p:spPr bwMode="auto">
                      <a:xfrm>
                        <a:off x="7048839" y="3187638"/>
                        <a:ext cx="1030288" cy="9525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67835DB-B0C0-4B4B-A253-8928BE263CAD}"/>
              </a:ext>
            </a:extLst>
          </p:cNvPr>
          <p:cNvGraphicFramePr>
            <a:graphicFrameLocks noChangeAspect="1"/>
          </p:cNvGraphicFramePr>
          <p:nvPr>
            <p:extLst>
              <p:ext uri="{D42A27DB-BD31-4B8C-83A1-F6EECF244321}">
                <p14:modId xmlns:p14="http://schemas.microsoft.com/office/powerpoint/2010/main" val="2719443710"/>
              </p:ext>
            </p:extLst>
          </p:nvPr>
        </p:nvGraphicFramePr>
        <p:xfrm>
          <a:off x="9182781" y="571894"/>
          <a:ext cx="2481262" cy="1065213"/>
        </p:xfrm>
        <a:graphic>
          <a:graphicData uri="http://schemas.openxmlformats.org/presentationml/2006/ole">
            <mc:AlternateContent xmlns:mc="http://schemas.openxmlformats.org/markup-compatibility/2006">
              <mc:Choice xmlns:v="urn:schemas-microsoft-com:vml" Requires="v">
                <p:oleObj name="Equation" r:id="rId6" imgW="1130040" imgH="482400" progId="Equation.DSMT4">
                  <p:embed/>
                </p:oleObj>
              </mc:Choice>
              <mc:Fallback>
                <p:oleObj name="Equation" r:id="rId6" imgW="1130040" imgH="48240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7"/>
                      <a:srcRect/>
                      <a:stretch>
                        <a:fillRect/>
                      </a:stretch>
                    </p:blipFill>
                    <p:spPr bwMode="auto">
                      <a:xfrm>
                        <a:off x="9182781" y="571894"/>
                        <a:ext cx="2481262" cy="1065213"/>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AEE7B03-85D2-4282-8695-778C7DD4140B}"/>
              </a:ext>
            </a:extLst>
          </p:cNvPr>
          <p:cNvGraphicFramePr>
            <a:graphicFrameLocks noChangeAspect="1"/>
          </p:cNvGraphicFramePr>
          <p:nvPr>
            <p:extLst>
              <p:ext uri="{D42A27DB-BD31-4B8C-83A1-F6EECF244321}">
                <p14:modId xmlns:p14="http://schemas.microsoft.com/office/powerpoint/2010/main" val="2513338782"/>
              </p:ext>
            </p:extLst>
          </p:nvPr>
        </p:nvGraphicFramePr>
        <p:xfrm>
          <a:off x="7964928" y="1836840"/>
          <a:ext cx="2508250" cy="1065212"/>
        </p:xfrm>
        <a:graphic>
          <a:graphicData uri="http://schemas.openxmlformats.org/presentationml/2006/ole">
            <mc:AlternateContent xmlns:mc="http://schemas.openxmlformats.org/markup-compatibility/2006">
              <mc:Choice xmlns:v="urn:schemas-microsoft-com:vml" Requires="v">
                <p:oleObj name="Equation" r:id="rId8" imgW="1143000" imgH="482400" progId="Equation.DSMT4">
                  <p:embed/>
                </p:oleObj>
              </mc:Choice>
              <mc:Fallback>
                <p:oleObj name="Equation" r:id="rId8" imgW="1143000" imgH="482400" progId="Equation.DSMT4">
                  <p:embed/>
                  <p:pic>
                    <p:nvPicPr>
                      <p:cNvPr id="11" name="Oggetto 10">
                        <a:extLst>
                          <a:ext uri="{FF2B5EF4-FFF2-40B4-BE49-F238E27FC236}">
                            <a16:creationId xmlns:a16="http://schemas.microsoft.com/office/drawing/2014/main" id="{567835DB-B0C0-4B4B-A253-8928BE263CAD}"/>
                          </a:ext>
                        </a:extLst>
                      </p:cNvPr>
                      <p:cNvPicPr>
                        <a:picLocks noChangeAspect="1" noChangeArrowheads="1"/>
                      </p:cNvPicPr>
                      <p:nvPr/>
                    </p:nvPicPr>
                    <p:blipFill>
                      <a:blip r:embed="rId9"/>
                      <a:srcRect/>
                      <a:stretch>
                        <a:fillRect/>
                      </a:stretch>
                    </p:blipFill>
                    <p:spPr bwMode="auto">
                      <a:xfrm>
                        <a:off x="7964928" y="1836840"/>
                        <a:ext cx="2508250" cy="10652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6183F18E-CC83-4F1E-A2FA-11629E01BF38}"/>
              </a:ext>
            </a:extLst>
          </p:cNvPr>
          <p:cNvSpPr txBox="1"/>
          <p:nvPr/>
        </p:nvSpPr>
        <p:spPr>
          <a:xfrm>
            <a:off x="8425543" y="3352290"/>
            <a:ext cx="2618014" cy="830997"/>
          </a:xfrm>
          <a:prstGeom prst="rect">
            <a:avLst/>
          </a:prstGeom>
          <a:noFill/>
        </p:spPr>
        <p:txBody>
          <a:bodyPr wrap="square" rtlCol="0">
            <a:spAutoFit/>
          </a:bodyPr>
          <a:lstStyle/>
          <a:p>
            <a:r>
              <a:rPr lang="en-US" sz="2400" dirty="0">
                <a:solidFill>
                  <a:srgbClr val="FF0000"/>
                </a:solidFill>
                <a:latin typeface="Symbol" panose="05050102010706020507" pitchFamily="18" charset="2"/>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an important design parameter</a:t>
            </a:r>
          </a:p>
        </p:txBody>
      </p:sp>
      <p:sp>
        <p:nvSpPr>
          <p:cNvPr id="13" name="Rettangolo con angoli arrotondati 12">
            <a:extLst>
              <a:ext uri="{FF2B5EF4-FFF2-40B4-BE49-F238E27FC236}">
                <a16:creationId xmlns:a16="http://schemas.microsoft.com/office/drawing/2014/main" id="{A5AA837A-218D-4BCD-810B-13834695F156}"/>
              </a:ext>
            </a:extLst>
          </p:cNvPr>
          <p:cNvSpPr/>
          <p:nvPr/>
        </p:nvSpPr>
        <p:spPr>
          <a:xfrm>
            <a:off x="10128739" y="4553383"/>
            <a:ext cx="756138" cy="913471"/>
          </a:xfrm>
          <a:prstGeom prst="roundRect">
            <a:avLst/>
          </a:prstGeom>
          <a:solidFill>
            <a:schemeClr val="accent4">
              <a:lumMod val="20000"/>
              <a:lumOff val="80000"/>
              <a:alpha val="53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5715274E-F8EF-409D-AAC3-0CBE339E6EAA}"/>
              </a:ext>
            </a:extLst>
          </p:cNvPr>
          <p:cNvSpPr txBox="1"/>
          <p:nvPr/>
        </p:nvSpPr>
        <p:spPr>
          <a:xfrm>
            <a:off x="4106171" y="1586089"/>
            <a:ext cx="2428870"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design for</a:t>
            </a:r>
          </a:p>
          <a:p>
            <a:r>
              <a:rPr lang="en-US" sz="2400">
                <a:latin typeface="Arial" panose="020B0604020202020204" pitchFamily="34" charset="0"/>
                <a:cs typeface="Arial" panose="020B0604020202020204" pitchFamily="34" charset="0"/>
              </a:rPr>
              <a:t>unity-gain stable</a:t>
            </a:r>
          </a:p>
          <a:p>
            <a:r>
              <a:rPr lang="en-US" sz="2400">
                <a:latin typeface="Arial" panose="020B0604020202020204" pitchFamily="34" charset="0"/>
                <a:cs typeface="Arial" panose="020B0604020202020204" pitchFamily="34" charset="0"/>
              </a:rPr>
              <a:t>op-amps</a:t>
            </a:r>
          </a:p>
        </p:txBody>
      </p:sp>
      <p:sp>
        <p:nvSpPr>
          <p:cNvPr id="17" name="CasellaDiTesto 16">
            <a:extLst>
              <a:ext uri="{FF2B5EF4-FFF2-40B4-BE49-F238E27FC236}">
                <a16:creationId xmlns:a16="http://schemas.microsoft.com/office/drawing/2014/main" id="{50D437A4-54EF-440D-93AE-3D0CBD3DF4CA}"/>
              </a:ext>
            </a:extLst>
          </p:cNvPr>
          <p:cNvSpPr txBox="1"/>
          <p:nvPr/>
        </p:nvSpPr>
        <p:spPr>
          <a:xfrm>
            <a:off x="8983233" y="5572089"/>
            <a:ext cx="2291012" cy="461665"/>
          </a:xfrm>
          <a:prstGeom prst="rect">
            <a:avLst/>
          </a:prstGeom>
          <a:noFill/>
        </p:spPr>
        <p:txBody>
          <a:bodyPr wrap="none" rtlCol="0">
            <a:spAutoFit/>
          </a:bodyPr>
          <a:lstStyle/>
          <a:p>
            <a:r>
              <a:rPr lang="en-US" sz="2400">
                <a:solidFill>
                  <a:srgbClr val="FF0000"/>
                </a:solidFill>
                <a:latin typeface="Arial" panose="020B0604020202020204" pitchFamily="34" charset="0"/>
                <a:cs typeface="Arial" panose="020B0604020202020204" pitchFamily="34" charset="0"/>
              </a:rPr>
              <a:t>frequent choice</a:t>
            </a:r>
          </a:p>
        </p:txBody>
      </p:sp>
      <p:pic>
        <p:nvPicPr>
          <p:cNvPr id="15" name="Immagine 14">
            <a:extLst>
              <a:ext uri="{FF2B5EF4-FFF2-40B4-BE49-F238E27FC236}">
                <a16:creationId xmlns:a16="http://schemas.microsoft.com/office/drawing/2014/main" id="{D19C04A1-18DF-48B8-BA9A-3580FD2094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837" y="1122173"/>
            <a:ext cx="5591697" cy="5072879"/>
          </a:xfrm>
          <a:prstGeom prst="rect">
            <a:avLst/>
          </a:prstGeom>
        </p:spPr>
      </p:pic>
    </p:spTree>
    <p:extLst>
      <p:ext uri="{BB962C8B-B14F-4D97-AF65-F5344CB8AC3E}">
        <p14:creationId xmlns:p14="http://schemas.microsoft.com/office/powerpoint/2010/main" val="19108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B67ED-717B-4D66-82CB-52575A78E783}"/>
              </a:ext>
            </a:extLst>
          </p:cNvPr>
          <p:cNvSpPr>
            <a:spLocks noGrp="1"/>
          </p:cNvSpPr>
          <p:nvPr>
            <p:ph type="title"/>
          </p:nvPr>
        </p:nvSpPr>
        <p:spPr/>
        <p:txBody>
          <a:bodyPr/>
          <a:lstStyle/>
          <a:p>
            <a:r>
              <a:rPr lang="en-US" dirty="0"/>
              <a:t>Design specifications for the amplifier response speed </a:t>
            </a:r>
          </a:p>
        </p:txBody>
      </p:sp>
      <p:sp>
        <p:nvSpPr>
          <p:cNvPr id="3" name="Segnaposto piè di pagina 2">
            <a:extLst>
              <a:ext uri="{FF2B5EF4-FFF2-40B4-BE49-F238E27FC236}">
                <a16:creationId xmlns:a16="http://schemas.microsoft.com/office/drawing/2014/main" id="{C645D958-B5FB-4845-8CFF-EA59B3B7985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E2B495B-FA49-4365-8950-5668B51473C7}"/>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CasellaDiTesto 4">
            <a:extLst>
              <a:ext uri="{FF2B5EF4-FFF2-40B4-BE49-F238E27FC236}">
                <a16:creationId xmlns:a16="http://schemas.microsoft.com/office/drawing/2014/main" id="{B74DDF71-4124-45AC-B381-0A075ED0C67D}"/>
              </a:ext>
            </a:extLst>
          </p:cNvPr>
          <p:cNvSpPr txBox="1"/>
          <p:nvPr/>
        </p:nvSpPr>
        <p:spPr>
          <a:xfrm>
            <a:off x="394398" y="1106071"/>
            <a:ext cx="525350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Gain-</a:t>
            </a:r>
            <a:r>
              <a:rPr lang="en-US" sz="2400" dirty="0" err="1">
                <a:latin typeface="Arial" panose="020B0604020202020204" pitchFamily="34" charset="0"/>
                <a:cs typeface="Arial" panose="020B0604020202020204" pitchFamily="34" charset="0"/>
              </a:rPr>
              <a:t>BandWidth</a:t>
            </a:r>
            <a:r>
              <a:rPr lang="en-US" sz="2400" dirty="0">
                <a:latin typeface="Arial" panose="020B0604020202020204" pitchFamily="34" charset="0"/>
                <a:cs typeface="Arial" panose="020B0604020202020204" pitchFamily="34" charset="0"/>
              </a:rPr>
              <a:t> product (GBW)</a:t>
            </a:r>
          </a:p>
        </p:txBody>
      </p:sp>
      <p:sp>
        <p:nvSpPr>
          <p:cNvPr id="6" name="CasellaDiTesto 5">
            <a:extLst>
              <a:ext uri="{FF2B5EF4-FFF2-40B4-BE49-F238E27FC236}">
                <a16:creationId xmlns:a16="http://schemas.microsoft.com/office/drawing/2014/main" id="{058FB6C1-CECC-48F2-BE66-21410274D4E3}"/>
              </a:ext>
            </a:extLst>
          </p:cNvPr>
          <p:cNvSpPr txBox="1"/>
          <p:nvPr/>
        </p:nvSpPr>
        <p:spPr>
          <a:xfrm>
            <a:off x="691768" y="1648045"/>
            <a:ext cx="54232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a:t>
            </a:r>
            <a:r>
              <a:rPr lang="en-US" sz="2400" u="sng" dirty="0">
                <a:latin typeface="Arial" panose="020B0604020202020204" pitchFamily="34" charset="0"/>
                <a:cs typeface="Arial" panose="020B0604020202020204" pitchFamily="34" charset="0"/>
              </a:rPr>
              <a:t> single pole </a:t>
            </a:r>
            <a:r>
              <a:rPr lang="en-US" sz="2400" dirty="0">
                <a:latin typeface="Arial" panose="020B0604020202020204" pitchFamily="34" charset="0"/>
                <a:cs typeface="Arial" panose="020B0604020202020204" pitchFamily="34" charset="0"/>
              </a:rPr>
              <a:t>frequency response: </a:t>
            </a:r>
          </a:p>
        </p:txBody>
      </p:sp>
      <p:graphicFrame>
        <p:nvGraphicFramePr>
          <p:cNvPr id="7" name="Oggetto 6">
            <a:extLst>
              <a:ext uri="{FF2B5EF4-FFF2-40B4-BE49-F238E27FC236}">
                <a16:creationId xmlns:a16="http://schemas.microsoft.com/office/drawing/2014/main" id="{9126EFD2-4601-4881-82F5-61F77663B6B2}"/>
              </a:ext>
            </a:extLst>
          </p:cNvPr>
          <p:cNvGraphicFramePr>
            <a:graphicFrameLocks noChangeAspect="1"/>
          </p:cNvGraphicFramePr>
          <p:nvPr>
            <p:extLst>
              <p:ext uri="{D42A27DB-BD31-4B8C-83A1-F6EECF244321}">
                <p14:modId xmlns:p14="http://schemas.microsoft.com/office/powerpoint/2010/main" val="2350002481"/>
              </p:ext>
            </p:extLst>
          </p:nvPr>
        </p:nvGraphicFramePr>
        <p:xfrm>
          <a:off x="1358365" y="2129147"/>
          <a:ext cx="1476375" cy="504825"/>
        </p:xfrm>
        <a:graphic>
          <a:graphicData uri="http://schemas.openxmlformats.org/presentationml/2006/ole">
            <mc:AlternateContent xmlns:mc="http://schemas.openxmlformats.org/markup-compatibility/2006">
              <mc:Choice xmlns:v="urn:schemas-microsoft-com:vml" Requires="v">
                <p:oleObj name="Equation" r:id="rId2" imgW="672840" imgH="228600" progId="Equation.DSMT4">
                  <p:embed/>
                </p:oleObj>
              </mc:Choice>
              <mc:Fallback>
                <p:oleObj name="Equation" r:id="rId2" imgW="672840" imgH="228600" progId="Equation.DSMT4">
                  <p:embed/>
                  <p:pic>
                    <p:nvPicPr>
                      <p:cNvPr id="12" name="Oggetto 11">
                        <a:extLst>
                          <a:ext uri="{FF2B5EF4-FFF2-40B4-BE49-F238E27FC236}">
                            <a16:creationId xmlns:a16="http://schemas.microsoft.com/office/drawing/2014/main" id="{BAEE7B03-85D2-4282-8695-778C7DD4140B}"/>
                          </a:ext>
                        </a:extLst>
                      </p:cNvPr>
                      <p:cNvPicPr>
                        <a:picLocks noChangeAspect="1" noChangeArrowheads="1"/>
                      </p:cNvPicPr>
                      <p:nvPr/>
                    </p:nvPicPr>
                    <p:blipFill>
                      <a:blip r:embed="rId3"/>
                      <a:srcRect/>
                      <a:stretch>
                        <a:fillRect/>
                      </a:stretch>
                    </p:blipFill>
                    <p:spPr bwMode="auto">
                      <a:xfrm>
                        <a:off x="1358365" y="2129147"/>
                        <a:ext cx="1476375" cy="504825"/>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F43FB303-155A-4A50-9072-ACC360C603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4163" y="2735389"/>
            <a:ext cx="2739323" cy="1387221"/>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14B3FD2-3AB0-4E69-9B42-89178F1F31F7}"/>
                  </a:ext>
                </a:extLst>
              </p:cNvPr>
              <p:cNvSpPr txBox="1"/>
              <p:nvPr/>
            </p:nvSpPr>
            <p:spPr>
              <a:xfrm>
                <a:off x="1358365" y="2633972"/>
                <a:ext cx="566373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a closed loop configuration, the upper</a:t>
                </a:r>
              </a:p>
              <a:p>
                <a:r>
                  <a:rPr lang="en-US" sz="2400" dirty="0">
                    <a:latin typeface="Arial" panose="020B0604020202020204" pitchFamily="34" charset="0"/>
                    <a:cs typeface="Arial" panose="020B0604020202020204" pitchFamily="34" charset="0"/>
                  </a:rPr>
                  <a:t>band limit is given by: </a:t>
                </a:r>
                <a14:m>
                  <m:oMath xmlns:m="http://schemas.openxmlformats.org/officeDocument/2006/math">
                    <m:sSub>
                      <m:sSubPr>
                        <m:ctrlPr>
                          <a:rPr lang="it-IT" sz="2400" b="0" i="1" smtClean="0">
                            <a:latin typeface="Cambria Math" panose="02040503050406030204" pitchFamily="18" charset="0"/>
                            <a:cs typeface="Arial" panose="020B0604020202020204" pitchFamily="34" charset="0"/>
                          </a:rPr>
                        </m:ctrlPr>
                      </m:sSubPr>
                      <m:e>
                        <m:r>
                          <a:rPr lang="it-IT" sz="2400" b="0" i="1" smtClean="0">
                            <a:latin typeface="Cambria Math" panose="02040503050406030204" pitchFamily="18" charset="0"/>
                            <a:cs typeface="Arial" panose="020B0604020202020204" pitchFamily="34" charset="0"/>
                          </a:rPr>
                          <m:t>𝑓</m:t>
                        </m:r>
                      </m:e>
                      <m:sub>
                        <m:r>
                          <a:rPr lang="it-IT" sz="2400" b="0" i="1" smtClean="0">
                            <a:latin typeface="Cambria Math" panose="02040503050406030204" pitchFamily="18" charset="0"/>
                            <a:cs typeface="Arial" panose="020B0604020202020204" pitchFamily="34" charset="0"/>
                          </a:rPr>
                          <m:t>𝐻</m:t>
                        </m:r>
                      </m:sub>
                    </m:sSub>
                    <m:r>
                      <a:rPr lang="it-IT" sz="2400" b="0" i="0" smtClean="0">
                        <a:latin typeface="Cambria Math" panose="02040503050406030204" pitchFamily="18" charset="0"/>
                        <a:cs typeface="Arial" panose="020B0604020202020204" pitchFamily="34" charset="0"/>
                      </a:rPr>
                      <m:t>=</m:t>
                    </m:r>
                    <m:r>
                      <a:rPr lang="it-IT" sz="2400" b="0" i="1" smtClean="0">
                        <a:latin typeface="Cambria Math" panose="02040503050406030204" pitchFamily="18" charset="0"/>
                        <a:cs typeface="Arial" panose="020B0604020202020204" pitchFamily="34" charset="0"/>
                      </a:rPr>
                      <m:t>𝐺𝐵𝑊</m:t>
                    </m:r>
                    <m:r>
                      <a:rPr lang="it-IT" sz="24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it-IT" sz="2400" b="0" i="1" smtClean="0">
                            <a:latin typeface="Cambria Math" panose="02040503050406030204" pitchFamily="18" charset="0"/>
                            <a:ea typeface="Cambria Math" panose="02040503050406030204" pitchFamily="18" charset="0"/>
                            <a:cs typeface="Arial" panose="020B0604020202020204" pitchFamily="34" charset="0"/>
                          </a:rPr>
                        </m:ctrlPr>
                      </m:dPr>
                      <m:e>
                        <m:r>
                          <a:rPr lang="it-IT" sz="2400" b="0" i="1" smtClean="0">
                            <a:latin typeface="Cambria Math" panose="02040503050406030204" pitchFamily="18" charset="0"/>
                            <a:ea typeface="Cambria Math" panose="02040503050406030204" pitchFamily="18" charset="0"/>
                            <a:cs typeface="Arial" panose="020B0604020202020204" pitchFamily="34" charset="0"/>
                          </a:rPr>
                          <m:t>𝛽</m:t>
                        </m:r>
                      </m:e>
                    </m:d>
                  </m:oMath>
                </a14:m>
                <a:endParaRPr lang="en-US" sz="2400" dirty="0">
                  <a:latin typeface="Arial" panose="020B0604020202020204" pitchFamily="34" charset="0"/>
                  <a:cs typeface="Arial" panose="020B0604020202020204" pitchFamily="34" charset="0"/>
                </a:endParaRPr>
              </a:p>
            </p:txBody>
          </p:sp>
        </mc:Choice>
        <mc:Fallback xmlns="">
          <p:sp>
            <p:nvSpPr>
              <p:cNvPr id="11" name="CasellaDiTesto 10">
                <a:extLst>
                  <a:ext uri="{FF2B5EF4-FFF2-40B4-BE49-F238E27FC236}">
                    <a16:creationId xmlns:a16="http://schemas.microsoft.com/office/drawing/2014/main" id="{D14B3FD2-3AB0-4E69-9B42-89178F1F31F7}"/>
                  </a:ext>
                </a:extLst>
              </p:cNvPr>
              <p:cNvSpPr txBox="1">
                <a:spLocks noRot="1" noChangeAspect="1" noMove="1" noResize="1" noEditPoints="1" noAdjustHandles="1" noChangeArrowheads="1" noChangeShapeType="1" noTextEdit="1"/>
              </p:cNvSpPr>
              <p:nvPr/>
            </p:nvSpPr>
            <p:spPr>
              <a:xfrm>
                <a:off x="1358365" y="2633972"/>
                <a:ext cx="5663730" cy="830997"/>
              </a:xfrm>
              <a:prstGeom prst="rect">
                <a:avLst/>
              </a:prstGeom>
              <a:blipFill>
                <a:blip r:embed="rId7"/>
                <a:stretch>
                  <a:fillRect l="-1722" t="-5147" r="-753" b="-16912"/>
                </a:stretch>
              </a:blipFill>
            </p:spPr>
            <p:txBody>
              <a:bodyPr/>
              <a:lstStyle/>
              <a:p>
                <a:r>
                  <a:rPr lang="en-US">
                    <a:noFill/>
                  </a:rPr>
                  <a:t> </a:t>
                </a:r>
              </a:p>
            </p:txBody>
          </p:sp>
        </mc:Fallback>
      </mc:AlternateContent>
      <p:graphicFrame>
        <p:nvGraphicFramePr>
          <p:cNvPr id="12" name="Oggetto 11">
            <a:extLst>
              <a:ext uri="{FF2B5EF4-FFF2-40B4-BE49-F238E27FC236}">
                <a16:creationId xmlns:a16="http://schemas.microsoft.com/office/drawing/2014/main" id="{346701FD-DDD2-4B5C-9AA8-4D264BF390B2}"/>
              </a:ext>
            </a:extLst>
          </p:cNvPr>
          <p:cNvGraphicFramePr>
            <a:graphicFrameLocks noChangeAspect="1"/>
          </p:cNvGraphicFramePr>
          <p:nvPr>
            <p:extLst>
              <p:ext uri="{D42A27DB-BD31-4B8C-83A1-F6EECF244321}">
                <p14:modId xmlns:p14="http://schemas.microsoft.com/office/powerpoint/2010/main" val="2498318234"/>
              </p:ext>
            </p:extLst>
          </p:nvPr>
        </p:nvGraphicFramePr>
        <p:xfrm>
          <a:off x="10698955" y="3140888"/>
          <a:ext cx="1309688" cy="925512"/>
        </p:xfrm>
        <a:graphic>
          <a:graphicData uri="http://schemas.openxmlformats.org/presentationml/2006/ole">
            <mc:AlternateContent xmlns:mc="http://schemas.openxmlformats.org/markup-compatibility/2006">
              <mc:Choice xmlns:v="urn:schemas-microsoft-com:vml" Requires="v">
                <p:oleObj name="Equation" r:id="rId8" imgW="596880" imgH="419040" progId="Equation.DSMT4">
                  <p:embed/>
                </p:oleObj>
              </mc:Choice>
              <mc:Fallback>
                <p:oleObj name="Equation" r:id="rId8" imgW="596880" imgH="4190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9"/>
                      <a:srcRect/>
                      <a:stretch>
                        <a:fillRect/>
                      </a:stretch>
                    </p:blipFill>
                    <p:spPr bwMode="auto">
                      <a:xfrm>
                        <a:off x="10698955" y="3140888"/>
                        <a:ext cx="1309688" cy="925512"/>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156EE2D0-649C-4C0C-B23A-0399A3E65DBA}"/>
              </a:ext>
            </a:extLst>
          </p:cNvPr>
          <p:cNvSpPr txBox="1"/>
          <p:nvPr/>
        </p:nvSpPr>
        <p:spPr>
          <a:xfrm>
            <a:off x="1358365" y="3603644"/>
            <a:ext cx="45143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the non-inverting amplifier:  </a:t>
            </a:r>
          </a:p>
        </p:txBody>
      </p:sp>
      <p:graphicFrame>
        <p:nvGraphicFramePr>
          <p:cNvPr id="14" name="Oggetto 13">
            <a:extLst>
              <a:ext uri="{FF2B5EF4-FFF2-40B4-BE49-F238E27FC236}">
                <a16:creationId xmlns:a16="http://schemas.microsoft.com/office/drawing/2014/main" id="{25FBDE09-31DE-44B6-8F29-686F0A353B01}"/>
              </a:ext>
            </a:extLst>
          </p:cNvPr>
          <p:cNvGraphicFramePr>
            <a:graphicFrameLocks noChangeAspect="1"/>
          </p:cNvGraphicFramePr>
          <p:nvPr>
            <p:extLst>
              <p:ext uri="{D42A27DB-BD31-4B8C-83A1-F6EECF244321}">
                <p14:modId xmlns:p14="http://schemas.microsoft.com/office/powerpoint/2010/main" val="1914485144"/>
              </p:ext>
            </p:extLst>
          </p:nvPr>
        </p:nvGraphicFramePr>
        <p:xfrm>
          <a:off x="5813898" y="3394059"/>
          <a:ext cx="1643063" cy="952500"/>
        </p:xfrm>
        <a:graphic>
          <a:graphicData uri="http://schemas.openxmlformats.org/presentationml/2006/ole">
            <mc:AlternateContent xmlns:mc="http://schemas.openxmlformats.org/markup-compatibility/2006">
              <mc:Choice xmlns:v="urn:schemas-microsoft-com:vml" Requires="v">
                <p:oleObj name="Equation" r:id="rId10" imgW="749160" imgH="431640" progId="Equation.DSMT4">
                  <p:embed/>
                </p:oleObj>
              </mc:Choice>
              <mc:Fallback>
                <p:oleObj name="Equation" r:id="rId10" imgW="749160" imgH="4316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11"/>
                      <a:srcRect/>
                      <a:stretch>
                        <a:fillRect/>
                      </a:stretch>
                    </p:blipFill>
                    <p:spPr bwMode="auto">
                      <a:xfrm>
                        <a:off x="5813898" y="3394059"/>
                        <a:ext cx="1643063" cy="9525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F2875ED1-8066-4370-8EB0-9768FCB89500}"/>
              </a:ext>
            </a:extLst>
          </p:cNvPr>
          <p:cNvSpPr txBox="1"/>
          <p:nvPr/>
        </p:nvSpPr>
        <p:spPr>
          <a:xfrm>
            <a:off x="706440" y="4275649"/>
            <a:ext cx="902202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same relationships are approximately valid for </a:t>
            </a:r>
            <a:r>
              <a:rPr lang="en-US" sz="2400" u="sng" dirty="0">
                <a:latin typeface="Arial" panose="020B0604020202020204" pitchFamily="34" charset="0"/>
                <a:cs typeface="Arial" panose="020B0604020202020204" pitchFamily="34" charset="0"/>
              </a:rPr>
              <a:t>dominant-pole</a:t>
            </a:r>
          </a:p>
          <a:p>
            <a:r>
              <a:rPr lang="en-US" sz="2400" dirty="0">
                <a:latin typeface="Arial" panose="020B0604020202020204" pitchFamily="34" charset="0"/>
                <a:cs typeface="Arial" panose="020B0604020202020204" pitchFamily="34" charset="0"/>
              </a:rPr>
              <a:t>frequency responses </a:t>
            </a:r>
          </a:p>
        </p:txBody>
      </p:sp>
      <p:sp>
        <p:nvSpPr>
          <p:cNvPr id="16" name="CasellaDiTesto 15">
            <a:extLst>
              <a:ext uri="{FF2B5EF4-FFF2-40B4-BE49-F238E27FC236}">
                <a16:creationId xmlns:a16="http://schemas.microsoft.com/office/drawing/2014/main" id="{19E9063E-5BB6-47D2-BAA4-0AB924D395A7}"/>
              </a:ext>
            </a:extLst>
          </p:cNvPr>
          <p:cNvSpPr txBox="1"/>
          <p:nvPr/>
        </p:nvSpPr>
        <p:spPr>
          <a:xfrm>
            <a:off x="394398" y="5283210"/>
            <a:ext cx="110544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this is the maximum slope that can be obtained from the output voltage. The slew rate affects the behavior for large and fast input transients</a:t>
            </a:r>
          </a:p>
        </p:txBody>
      </p:sp>
      <p:sp>
        <p:nvSpPr>
          <p:cNvPr id="8" name="CasellaDiTesto 7">
            <a:extLst>
              <a:ext uri="{FF2B5EF4-FFF2-40B4-BE49-F238E27FC236}">
                <a16:creationId xmlns:a16="http://schemas.microsoft.com/office/drawing/2014/main" id="{01B3AA99-C1CD-469D-9426-C33EEA218483}"/>
              </a:ext>
            </a:extLst>
          </p:cNvPr>
          <p:cNvSpPr txBox="1"/>
          <p:nvPr/>
        </p:nvSpPr>
        <p:spPr>
          <a:xfrm>
            <a:off x="848411" y="2106566"/>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1.</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AE5A113-E603-4684-81EA-FDAF4CA8BC68}"/>
              </a:ext>
            </a:extLst>
          </p:cNvPr>
          <p:cNvSpPr txBox="1"/>
          <p:nvPr/>
        </p:nvSpPr>
        <p:spPr>
          <a:xfrm>
            <a:off x="848411" y="2625844"/>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2.</a:t>
            </a:r>
            <a:endParaRPr lang="en-US" sz="2400" dirty="0">
              <a:solidFill>
                <a:srgbClr val="FF0000"/>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9835A774-D1C1-4FAD-9796-7DBC30FBA1F0}"/>
              </a:ext>
            </a:extLst>
          </p:cNvPr>
          <p:cNvSpPr txBox="1"/>
          <p:nvPr/>
        </p:nvSpPr>
        <p:spPr>
          <a:xfrm>
            <a:off x="863347" y="3595397"/>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3.</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6" grpId="0"/>
      <p:bldP spid="8"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Typical op-amp-based negative feedback loop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774C6162-0F6F-40A3-B537-8417CEC4F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260" y="1224859"/>
            <a:ext cx="4630086" cy="2552078"/>
          </a:xfrm>
          <a:prstGeom prst="rect">
            <a:avLst/>
          </a:prstGeom>
        </p:spPr>
      </p:pic>
      <p:pic>
        <p:nvPicPr>
          <p:cNvPr id="6" name="Elemento grafico 5">
            <a:extLst>
              <a:ext uri="{FF2B5EF4-FFF2-40B4-BE49-F238E27FC236}">
                <a16:creationId xmlns:a16="http://schemas.microsoft.com/office/drawing/2014/main" id="{FC76D2E1-8BEF-4BD1-B161-4F7BEDD596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6920" y="1158895"/>
            <a:ext cx="5076568" cy="2946539"/>
          </a:xfrm>
          <a:prstGeom prst="rect">
            <a:avLst/>
          </a:prstGeom>
        </p:spPr>
      </p:pic>
      <p:graphicFrame>
        <p:nvGraphicFramePr>
          <p:cNvPr id="9" name="Oggetto 8">
            <a:extLst>
              <a:ext uri="{FF2B5EF4-FFF2-40B4-BE49-F238E27FC236}">
                <a16:creationId xmlns:a16="http://schemas.microsoft.com/office/drawing/2014/main" id="{13454C37-4424-49FD-97E6-608CD60B066E}"/>
              </a:ext>
            </a:extLst>
          </p:cNvPr>
          <p:cNvGraphicFramePr>
            <a:graphicFrameLocks noChangeAspect="1"/>
          </p:cNvGraphicFramePr>
          <p:nvPr>
            <p:extLst>
              <p:ext uri="{D42A27DB-BD31-4B8C-83A1-F6EECF244321}">
                <p14:modId xmlns:p14="http://schemas.microsoft.com/office/powerpoint/2010/main" val="819813431"/>
              </p:ext>
            </p:extLst>
          </p:nvPr>
        </p:nvGraphicFramePr>
        <p:xfrm>
          <a:off x="1031364" y="4204229"/>
          <a:ext cx="2352675" cy="920750"/>
        </p:xfrm>
        <a:graphic>
          <a:graphicData uri="http://schemas.openxmlformats.org/presentationml/2006/ole">
            <mc:AlternateContent xmlns:mc="http://schemas.openxmlformats.org/markup-compatibility/2006">
              <mc:Choice xmlns:v="urn:schemas-microsoft-com:vml" Requires="v">
                <p:oleObj name="Equation" r:id="rId6" imgW="1180800" imgH="457200" progId="Equation.DSMT4">
                  <p:embed/>
                </p:oleObj>
              </mc:Choice>
              <mc:Fallback>
                <p:oleObj name="Equation" r:id="rId6" imgW="1180800" imgH="45720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7"/>
                      <a:srcRect/>
                      <a:stretch>
                        <a:fillRect/>
                      </a:stretch>
                    </p:blipFill>
                    <p:spPr bwMode="auto">
                      <a:xfrm>
                        <a:off x="1031364" y="4204229"/>
                        <a:ext cx="2352675" cy="92075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BC0896EA-EB89-4206-88BF-F0F58693D952}"/>
              </a:ext>
            </a:extLst>
          </p:cNvPr>
          <p:cNvGraphicFramePr>
            <a:graphicFrameLocks noChangeAspect="1"/>
          </p:cNvGraphicFramePr>
          <p:nvPr>
            <p:extLst>
              <p:ext uri="{D42A27DB-BD31-4B8C-83A1-F6EECF244321}">
                <p14:modId xmlns:p14="http://schemas.microsoft.com/office/powerpoint/2010/main" val="2451560809"/>
              </p:ext>
            </p:extLst>
          </p:nvPr>
        </p:nvGraphicFramePr>
        <p:xfrm>
          <a:off x="8684494" y="4542775"/>
          <a:ext cx="2863850" cy="936625"/>
        </p:xfrm>
        <a:graphic>
          <a:graphicData uri="http://schemas.openxmlformats.org/presentationml/2006/ole">
            <mc:AlternateContent xmlns:mc="http://schemas.openxmlformats.org/markup-compatibility/2006">
              <mc:Choice xmlns:v="urn:schemas-microsoft-com:vml" Requires="v">
                <p:oleObj name="Equation" r:id="rId8" imgW="1422360" imgH="469800" progId="Equation.DSMT4">
                  <p:embed/>
                </p:oleObj>
              </mc:Choice>
              <mc:Fallback>
                <p:oleObj name="Equation" r:id="rId8" imgW="1422360" imgH="469800" progId="Equation.DSMT4">
                  <p:embed/>
                  <p:pic>
                    <p:nvPicPr>
                      <p:cNvPr id="0" name="Object 5"/>
                      <p:cNvPicPr>
                        <a:picLocks noChangeAspect="1" noChangeArrowheads="1"/>
                      </p:cNvPicPr>
                      <p:nvPr/>
                    </p:nvPicPr>
                    <p:blipFill>
                      <a:blip r:embed="rId9"/>
                      <a:srcRect/>
                      <a:stretch>
                        <a:fillRect/>
                      </a:stretch>
                    </p:blipFill>
                    <p:spPr bwMode="auto">
                      <a:xfrm>
                        <a:off x="8684494" y="4542775"/>
                        <a:ext cx="2863850" cy="9366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ADB3006-0955-4F76-9A2B-9FDC904DB1E9}"/>
              </a:ext>
            </a:extLst>
          </p:cNvPr>
          <p:cNvGraphicFramePr>
            <a:graphicFrameLocks noChangeAspect="1"/>
          </p:cNvGraphicFramePr>
          <p:nvPr>
            <p:extLst>
              <p:ext uri="{D42A27DB-BD31-4B8C-83A1-F6EECF244321}">
                <p14:modId xmlns:p14="http://schemas.microsoft.com/office/powerpoint/2010/main" val="1978913335"/>
              </p:ext>
            </p:extLst>
          </p:nvPr>
        </p:nvGraphicFramePr>
        <p:xfrm>
          <a:off x="3891619" y="4167878"/>
          <a:ext cx="4021137" cy="996950"/>
        </p:xfrm>
        <a:graphic>
          <a:graphicData uri="http://schemas.openxmlformats.org/presentationml/2006/ole">
            <mc:AlternateContent xmlns:mc="http://schemas.openxmlformats.org/markup-compatibility/2006">
              <mc:Choice xmlns:v="urn:schemas-microsoft-com:vml" Requires="v">
                <p:oleObj name="Equation" r:id="rId10" imgW="2095200" imgH="520560" progId="Equation.DSMT4">
                  <p:embed/>
                </p:oleObj>
              </mc:Choice>
              <mc:Fallback>
                <p:oleObj name="Equation" r:id="rId10" imgW="2095200" imgH="520560" progId="Equation.DSMT4">
                  <p:embed/>
                  <p:pic>
                    <p:nvPicPr>
                      <p:cNvPr id="0" name="Object 7"/>
                      <p:cNvPicPr>
                        <a:picLocks noChangeAspect="1" noChangeArrowheads="1"/>
                      </p:cNvPicPr>
                      <p:nvPr/>
                    </p:nvPicPr>
                    <p:blipFill>
                      <a:blip r:embed="rId11"/>
                      <a:srcRect/>
                      <a:stretch>
                        <a:fillRect/>
                      </a:stretch>
                    </p:blipFill>
                    <p:spPr bwMode="auto">
                      <a:xfrm>
                        <a:off x="3891619" y="4167878"/>
                        <a:ext cx="4021137" cy="996950"/>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2B8397EE-EBA0-4A0F-9196-89526D5791CE}"/>
              </a:ext>
            </a:extLst>
          </p:cNvPr>
          <p:cNvSpPr txBox="1"/>
          <p:nvPr/>
        </p:nvSpPr>
        <p:spPr>
          <a:xfrm>
            <a:off x="4468376" y="5324936"/>
            <a:ext cx="41056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is a design specification</a:t>
            </a:r>
          </a:p>
        </p:txBody>
      </p:sp>
      <p:sp>
        <p:nvSpPr>
          <p:cNvPr id="7" name="Freccia a sinistra 6">
            <a:extLst>
              <a:ext uri="{FF2B5EF4-FFF2-40B4-BE49-F238E27FC236}">
                <a16:creationId xmlns:a16="http://schemas.microsoft.com/office/drawing/2014/main" id="{CA8B89FF-B1BF-4157-AE75-F8BEEAAB6C8C}"/>
              </a:ext>
            </a:extLst>
          </p:cNvPr>
          <p:cNvSpPr/>
          <p:nvPr/>
        </p:nvSpPr>
        <p:spPr>
          <a:xfrm rot="5400000">
            <a:off x="7201583" y="4979683"/>
            <a:ext cx="302314" cy="36512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91598-5EB0-4800-9AB4-019CEC044AB3}"/>
              </a:ext>
            </a:extLst>
          </p:cNvPr>
          <p:cNvSpPr>
            <a:spLocks noGrp="1"/>
          </p:cNvSpPr>
          <p:nvPr>
            <p:ph type="title"/>
          </p:nvPr>
        </p:nvSpPr>
        <p:spPr>
          <a:xfrm>
            <a:off x="838200" y="136525"/>
            <a:ext cx="10515600" cy="662397"/>
          </a:xfrm>
        </p:spPr>
        <p:txBody>
          <a:bodyPr/>
          <a:lstStyle/>
          <a:p>
            <a:r>
              <a:rPr lang="en-US" dirty="0"/>
              <a:t>A possible set of specification for design of a CMOS op-amp</a:t>
            </a:r>
          </a:p>
        </p:txBody>
      </p:sp>
      <p:sp>
        <p:nvSpPr>
          <p:cNvPr id="3" name="Segnaposto piè di pagina 2">
            <a:extLst>
              <a:ext uri="{FF2B5EF4-FFF2-40B4-BE49-F238E27FC236}">
                <a16:creationId xmlns:a16="http://schemas.microsoft.com/office/drawing/2014/main" id="{23F785E3-0043-4104-B9B3-95DBEF667C9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BFEFDAE-DDE1-425E-9088-0A0397164A90}"/>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CasellaDiTesto 4">
            <a:extLst>
              <a:ext uri="{FF2B5EF4-FFF2-40B4-BE49-F238E27FC236}">
                <a16:creationId xmlns:a16="http://schemas.microsoft.com/office/drawing/2014/main" id="{82F0349D-497B-40EF-9525-D7EAC680A483}"/>
              </a:ext>
            </a:extLst>
          </p:cNvPr>
          <p:cNvSpPr txBox="1"/>
          <p:nvPr/>
        </p:nvSpPr>
        <p:spPr>
          <a:xfrm>
            <a:off x="539015" y="981777"/>
            <a:ext cx="10900610" cy="48474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dc gain A</a:t>
            </a:r>
            <a:r>
              <a:rPr lang="en-US" sz="2400" baseline="-25000" dirty="0">
                <a:latin typeface="Arial" panose="020B0604020202020204" pitchFamily="34" charset="0"/>
                <a:cs typeface="Arial" panose="020B0604020202020204" pitchFamily="34" charset="0"/>
              </a:rPr>
              <a:t>0</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Speed: Gain-Band-Width product (</a:t>
            </a:r>
            <a:r>
              <a:rPr lang="en-US" sz="2400" i="1" dirty="0">
                <a:latin typeface="Arial" panose="020B0604020202020204" pitchFamily="34" charset="0"/>
                <a:cs typeface="Arial" panose="020B0604020202020204" pitchFamily="34" charset="0"/>
              </a:rPr>
              <a:t>GBW</a:t>
            </a:r>
            <a:r>
              <a:rPr lang="en-US" sz="2400" dirty="0">
                <a:latin typeface="Arial" panose="020B0604020202020204" pitchFamily="34" charset="0"/>
                <a:cs typeface="Arial" panose="020B0604020202020204" pitchFamily="34" charset="0"/>
              </a:rPr>
              <a:t>) and 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Closed loop stability: e.g. phase margin in unity gain configuration and with a maximum capacitive load (C</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Input referred voltage noise: Thermal :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vT</a:t>
            </a:r>
            <a:r>
              <a:rPr lang="en-US" sz="2400" dirty="0">
                <a:latin typeface="Arial" panose="020B0604020202020204" pitchFamily="34" charset="0"/>
                <a:cs typeface="Arial" panose="020B0604020202020204" pitchFamily="34" charset="0"/>
              </a:rPr>
              <a:t>,  Flicker: </a:t>
            </a:r>
            <a:r>
              <a:rPr lang="en-US" sz="2400" dirty="0" err="1">
                <a:latin typeface="Arial" panose="020B0604020202020204" pitchFamily="34" charset="0"/>
                <a:cs typeface="Arial" panose="020B0604020202020204" pitchFamily="34" charset="0"/>
              </a:rPr>
              <a:t>k</a:t>
            </a:r>
            <a:r>
              <a:rPr lang="en-US" sz="2400" baseline="-25000" dirty="0" err="1">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f</a:t>
            </a:r>
            <a:r>
              <a:rPr lang="en-US" sz="2400" dirty="0" err="1">
                <a:latin typeface="Arial" panose="020B0604020202020204" pitchFamily="34" charset="0"/>
                <a:cs typeface="Arial" panose="020B0604020202020204" pitchFamily="34" charset="0"/>
              </a:rPr>
              <a:t>S</a:t>
            </a:r>
            <a:r>
              <a:rPr lang="en-US" sz="2400" baseline="-25000" dirty="0" err="1">
                <a:latin typeface="Arial" panose="020B0604020202020204" pitchFamily="34" charset="0"/>
                <a:cs typeface="Arial" panose="020B0604020202020204" pitchFamily="34" charset="0"/>
              </a:rPr>
              <a:t>vF</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Offset (Input offset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Static power consumption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supply</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minimum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Maximum output current</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OP-max</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ON-max</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Ranges: Input common mode range (</a:t>
            </a:r>
            <a:r>
              <a:rPr lang="en-US" sz="2400" i="1" dirty="0">
                <a:latin typeface="Arial" panose="020B0604020202020204" pitchFamily="34" charset="0"/>
                <a:cs typeface="Arial" panose="020B0604020202020204" pitchFamily="34" charset="0"/>
              </a:rPr>
              <a:t>CMR</a:t>
            </a:r>
            <a:r>
              <a:rPr lang="en-US" sz="2400" dirty="0">
                <a:latin typeface="Arial" panose="020B0604020202020204" pitchFamily="34" charset="0"/>
                <a:cs typeface="Arial" panose="020B0604020202020204" pitchFamily="34" charset="0"/>
              </a:rPr>
              <a:t>), output swing. </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CMRR</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PSRR</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Area </a:t>
            </a:r>
          </a:p>
        </p:txBody>
      </p:sp>
    </p:spTree>
    <p:extLst>
      <p:ext uri="{BB962C8B-B14F-4D97-AF65-F5344CB8AC3E}">
        <p14:creationId xmlns:p14="http://schemas.microsoft.com/office/powerpoint/2010/main" val="4027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64561-0D8B-4E4E-BC35-263AB1E6721F}"/>
              </a:ext>
            </a:extLst>
          </p:cNvPr>
          <p:cNvSpPr>
            <a:spLocks noGrp="1"/>
          </p:cNvSpPr>
          <p:nvPr>
            <p:ph type="title"/>
          </p:nvPr>
        </p:nvSpPr>
        <p:spPr/>
        <p:txBody>
          <a:bodyPr/>
          <a:lstStyle/>
          <a:p>
            <a:r>
              <a:rPr lang="en-US"/>
              <a:t>Design of an anolog cell: phases</a:t>
            </a:r>
          </a:p>
        </p:txBody>
      </p:sp>
      <p:sp>
        <p:nvSpPr>
          <p:cNvPr id="3" name="Segnaposto piè di pagina 2">
            <a:extLst>
              <a:ext uri="{FF2B5EF4-FFF2-40B4-BE49-F238E27FC236}">
                <a16:creationId xmlns:a16="http://schemas.microsoft.com/office/drawing/2014/main" id="{EBD2C7EF-CAAB-4717-9993-DF11BA9A7BF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7A80C2B-DB48-4896-B243-495685B9E0B6}"/>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5" name="Rettangolo con angoli arrotondati 4">
            <a:extLst>
              <a:ext uri="{FF2B5EF4-FFF2-40B4-BE49-F238E27FC236}">
                <a16:creationId xmlns:a16="http://schemas.microsoft.com/office/drawing/2014/main" id="{4C66FC4A-8670-4AEF-A542-BBBC08C75DFB}"/>
              </a:ext>
            </a:extLst>
          </p:cNvPr>
          <p:cNvSpPr/>
          <p:nvPr/>
        </p:nvSpPr>
        <p:spPr>
          <a:xfrm>
            <a:off x="4459356" y="1417311"/>
            <a:ext cx="2557670" cy="1013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Specifications</a:t>
            </a:r>
          </a:p>
        </p:txBody>
      </p:sp>
      <p:sp>
        <p:nvSpPr>
          <p:cNvPr id="6" name="Rettangolo con angoli arrotondati 5">
            <a:extLst>
              <a:ext uri="{FF2B5EF4-FFF2-40B4-BE49-F238E27FC236}">
                <a16:creationId xmlns:a16="http://schemas.microsoft.com/office/drawing/2014/main" id="{2E7D3B15-C938-4F14-8EB9-E9D6B33CF416}"/>
              </a:ext>
            </a:extLst>
          </p:cNvPr>
          <p:cNvSpPr/>
          <p:nvPr/>
        </p:nvSpPr>
        <p:spPr>
          <a:xfrm>
            <a:off x="4459356" y="3028268"/>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Choice of the topology</a:t>
            </a:r>
          </a:p>
        </p:txBody>
      </p:sp>
      <p:sp>
        <p:nvSpPr>
          <p:cNvPr id="7" name="Rettangolo con angoli arrotondati 6">
            <a:extLst>
              <a:ext uri="{FF2B5EF4-FFF2-40B4-BE49-F238E27FC236}">
                <a16:creationId xmlns:a16="http://schemas.microsoft.com/office/drawing/2014/main" id="{9833DE4E-7B62-4CDA-A52C-F35CFB45912E}"/>
              </a:ext>
            </a:extLst>
          </p:cNvPr>
          <p:cNvSpPr/>
          <p:nvPr/>
        </p:nvSpPr>
        <p:spPr>
          <a:xfrm>
            <a:off x="4459356" y="4639226"/>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Device sizing</a:t>
            </a:r>
          </a:p>
        </p:txBody>
      </p:sp>
      <p:sp>
        <p:nvSpPr>
          <p:cNvPr id="8" name="CasellaDiTesto 7">
            <a:extLst>
              <a:ext uri="{FF2B5EF4-FFF2-40B4-BE49-F238E27FC236}">
                <a16:creationId xmlns:a16="http://schemas.microsoft.com/office/drawing/2014/main" id="{3D784661-EFCA-489A-A8FB-CC91B502B739}"/>
              </a:ext>
            </a:extLst>
          </p:cNvPr>
          <p:cNvSpPr txBox="1"/>
          <p:nvPr/>
        </p:nvSpPr>
        <p:spPr>
          <a:xfrm>
            <a:off x="7474548" y="2969283"/>
            <a:ext cx="3438939" cy="120032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Number of stages, use of cascodes, amplifier class ... </a:t>
            </a:r>
          </a:p>
        </p:txBody>
      </p:sp>
      <p:sp>
        <p:nvSpPr>
          <p:cNvPr id="9" name="CasellaDiTesto 8">
            <a:extLst>
              <a:ext uri="{FF2B5EF4-FFF2-40B4-BE49-F238E27FC236}">
                <a16:creationId xmlns:a16="http://schemas.microsoft.com/office/drawing/2014/main" id="{71ADBAC5-B6B8-4308-9F6E-467BA1DB0DF1}"/>
              </a:ext>
            </a:extLst>
          </p:cNvPr>
          <p:cNvSpPr txBox="1"/>
          <p:nvPr/>
        </p:nvSpPr>
        <p:spPr>
          <a:xfrm>
            <a:off x="7398348" y="4478151"/>
            <a:ext cx="407927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set the values of the Degrees of Freedom (DOFs): W, L, </a:t>
            </a:r>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bias</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a:t>
            </a:r>
          </a:p>
        </p:txBody>
      </p:sp>
      <p:sp>
        <p:nvSpPr>
          <p:cNvPr id="10" name="Freccia in giù 9">
            <a:extLst>
              <a:ext uri="{FF2B5EF4-FFF2-40B4-BE49-F238E27FC236}">
                <a16:creationId xmlns:a16="http://schemas.microsoft.com/office/drawing/2014/main" id="{93A4CBA6-3016-4A69-B208-D198765CB40D}"/>
              </a:ext>
            </a:extLst>
          </p:cNvPr>
          <p:cNvSpPr/>
          <p:nvPr/>
        </p:nvSpPr>
        <p:spPr>
          <a:xfrm>
            <a:off x="5524499" y="2477739"/>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653352D5-1864-4AB5-9672-7AC50290C3F2}"/>
              </a:ext>
            </a:extLst>
          </p:cNvPr>
          <p:cNvSpPr/>
          <p:nvPr/>
        </p:nvSpPr>
        <p:spPr>
          <a:xfrm>
            <a:off x="5524499" y="4088695"/>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8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9DF5E1BF-DF19-4D1D-8114-173B96FFBAE3}"/>
              </a:ext>
            </a:extLst>
          </p:cNvPr>
          <p:cNvSpPr/>
          <p:nvPr/>
        </p:nvSpPr>
        <p:spPr>
          <a:xfrm>
            <a:off x="8350671" y="2263964"/>
            <a:ext cx="1836938" cy="11299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AB5B3670-08C1-4566-BEEB-5D781D1581D5}"/>
              </a:ext>
            </a:extLst>
          </p:cNvPr>
          <p:cNvSpPr/>
          <p:nvPr/>
        </p:nvSpPr>
        <p:spPr>
          <a:xfrm>
            <a:off x="8350671" y="3463731"/>
            <a:ext cx="1836938" cy="7212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94C8BB-B22D-4E93-AE3D-40E6CCDC71E5}"/>
              </a:ext>
            </a:extLst>
          </p:cNvPr>
          <p:cNvSpPr>
            <a:spLocks noGrp="1"/>
          </p:cNvSpPr>
          <p:nvPr>
            <p:ph type="title"/>
          </p:nvPr>
        </p:nvSpPr>
        <p:spPr>
          <a:xfrm>
            <a:off x="838199" y="265734"/>
            <a:ext cx="10515600" cy="662397"/>
          </a:xfrm>
        </p:spPr>
        <p:txBody>
          <a:bodyPr/>
          <a:lstStyle/>
          <a:p>
            <a:r>
              <a:rPr lang="en-US"/>
              <a:t>Operational amplifiers: number of stages</a:t>
            </a:r>
          </a:p>
        </p:txBody>
      </p:sp>
      <p:sp>
        <p:nvSpPr>
          <p:cNvPr id="3" name="Segnaposto piè di pagina 2">
            <a:extLst>
              <a:ext uri="{FF2B5EF4-FFF2-40B4-BE49-F238E27FC236}">
                <a16:creationId xmlns:a16="http://schemas.microsoft.com/office/drawing/2014/main" id="{FD7C4681-4C30-46BF-A3A5-88776CD2622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F89C370-5D42-4442-BEEC-F31D5B94E204}"/>
              </a:ext>
            </a:extLst>
          </p:cNvPr>
          <p:cNvSpPr>
            <a:spLocks noGrp="1"/>
          </p:cNvSpPr>
          <p:nvPr>
            <p:ph type="sldNum" sz="quarter" idx="12"/>
          </p:nvPr>
        </p:nvSpPr>
        <p:spPr/>
        <p:txBody>
          <a:bodyPr/>
          <a:lstStyle/>
          <a:p>
            <a:fld id="{02055017-B6DE-4C35-A63B-40EADAC97849}" type="slidenum">
              <a:rPr lang="en-US" smtClean="0"/>
              <a:t>22</a:t>
            </a:fld>
            <a:endParaRPr lang="en-US" dirty="0"/>
          </a:p>
        </p:txBody>
      </p:sp>
      <p:sp>
        <p:nvSpPr>
          <p:cNvPr id="6" name="CasellaDiTesto 5">
            <a:extLst>
              <a:ext uri="{FF2B5EF4-FFF2-40B4-BE49-F238E27FC236}">
                <a16:creationId xmlns:a16="http://schemas.microsoft.com/office/drawing/2014/main" id="{37B2F6F3-6870-48BF-BDDF-9CB5359794C2}"/>
              </a:ext>
            </a:extLst>
          </p:cNvPr>
          <p:cNvSpPr txBox="1"/>
          <p:nvPr/>
        </p:nvSpPr>
        <p:spPr>
          <a:xfrm>
            <a:off x="655983" y="1246235"/>
            <a:ext cx="992919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op-amp design terminology, the number of stages refer only to gain stages. </a:t>
            </a:r>
          </a:p>
        </p:txBody>
      </p:sp>
      <p:sp>
        <p:nvSpPr>
          <p:cNvPr id="7" name="CasellaDiTesto 6">
            <a:extLst>
              <a:ext uri="{FF2B5EF4-FFF2-40B4-BE49-F238E27FC236}">
                <a16:creationId xmlns:a16="http://schemas.microsoft.com/office/drawing/2014/main" id="{2C0B340C-8C40-47F1-9996-3E9D05E3E204}"/>
              </a:ext>
            </a:extLst>
          </p:cNvPr>
          <p:cNvSpPr txBox="1"/>
          <p:nvPr/>
        </p:nvSpPr>
        <p:spPr>
          <a:xfrm>
            <a:off x="655983" y="2354278"/>
            <a:ext cx="567524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gain stage is formed by a V-to-I converter and a network I-to-I that brings the output current(s) of the V-to-I converter to the output port. </a:t>
            </a:r>
          </a:p>
        </p:txBody>
      </p:sp>
      <p:pic>
        <p:nvPicPr>
          <p:cNvPr id="8" name="Elemento grafico 7">
            <a:extLst>
              <a:ext uri="{FF2B5EF4-FFF2-40B4-BE49-F238E27FC236}">
                <a16:creationId xmlns:a16="http://schemas.microsoft.com/office/drawing/2014/main" id="{019FC119-270E-4FE9-BA69-DF6B339703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6655" y="4184950"/>
            <a:ext cx="5816876" cy="1524021"/>
          </a:xfrm>
          <a:prstGeom prst="rect">
            <a:avLst/>
          </a:prstGeom>
        </p:spPr>
      </p:pic>
      <p:pic>
        <p:nvPicPr>
          <p:cNvPr id="9" name="Elemento grafico 8">
            <a:extLst>
              <a:ext uri="{FF2B5EF4-FFF2-40B4-BE49-F238E27FC236}">
                <a16:creationId xmlns:a16="http://schemas.microsoft.com/office/drawing/2014/main" id="{43CC8E29-11AC-43DD-8E64-7E5943C92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8697" y="2169974"/>
            <a:ext cx="2825197" cy="2901260"/>
          </a:xfrm>
          <a:prstGeom prst="rect">
            <a:avLst/>
          </a:prstGeom>
        </p:spPr>
      </p:pic>
      <p:sp>
        <p:nvSpPr>
          <p:cNvPr id="12" name="CasellaDiTesto 11">
            <a:extLst>
              <a:ext uri="{FF2B5EF4-FFF2-40B4-BE49-F238E27FC236}">
                <a16:creationId xmlns:a16="http://schemas.microsoft.com/office/drawing/2014/main" id="{C6734040-8ECB-4463-ACEF-7A178CA59AC7}"/>
              </a:ext>
            </a:extLst>
          </p:cNvPr>
          <p:cNvSpPr txBox="1"/>
          <p:nvPr/>
        </p:nvSpPr>
        <p:spPr>
          <a:xfrm>
            <a:off x="7337148" y="5139312"/>
            <a:ext cx="408829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V-to-I : two inputs  n=2</a:t>
            </a:r>
          </a:p>
          <a:p>
            <a:r>
              <a:rPr lang="en-US" sz="2400" dirty="0">
                <a:latin typeface="Arial" panose="020B0604020202020204" pitchFamily="34" charset="0"/>
                <a:cs typeface="Arial" panose="020B0604020202020204" pitchFamily="34" charset="0"/>
              </a:rPr>
              <a:t>            two outputs  m=2 </a:t>
            </a:r>
          </a:p>
        </p:txBody>
      </p:sp>
      <p:sp>
        <p:nvSpPr>
          <p:cNvPr id="13" name="CasellaDiTesto 12">
            <a:extLst>
              <a:ext uri="{FF2B5EF4-FFF2-40B4-BE49-F238E27FC236}">
                <a16:creationId xmlns:a16="http://schemas.microsoft.com/office/drawing/2014/main" id="{D8717D95-0190-4DF0-8CA5-8A35EA8B97A0}"/>
              </a:ext>
            </a:extLst>
          </p:cNvPr>
          <p:cNvSpPr txBox="1"/>
          <p:nvPr/>
        </p:nvSpPr>
        <p:spPr>
          <a:xfrm>
            <a:off x="7433787" y="2415161"/>
            <a:ext cx="94285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I-to-I</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0E611948-3C36-4BE1-994A-44E7ACE12E64}"/>
              </a:ext>
            </a:extLst>
          </p:cNvPr>
          <p:cNvSpPr txBox="1"/>
          <p:nvPr/>
        </p:nvSpPr>
        <p:spPr>
          <a:xfrm>
            <a:off x="10739909" y="2788250"/>
            <a:ext cx="1139151"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single output: </a:t>
            </a:r>
          </a:p>
          <a:p>
            <a:r>
              <a:rPr lang="it-IT" sz="2400" dirty="0">
                <a:latin typeface="Arial" panose="020B0604020202020204" pitchFamily="34" charset="0"/>
                <a:cs typeface="Arial" panose="020B0604020202020204" pitchFamily="34" charset="0"/>
              </a:rPr>
              <a:t>k=1 </a:t>
            </a:r>
            <a:endParaRPr lang="en-US" sz="2400" dirty="0">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0376D708-340D-486A-AC2A-4F56C83A2650}"/>
              </a:ext>
            </a:extLst>
          </p:cNvPr>
          <p:cNvCxnSpPr>
            <a:stCxn id="13" idx="2"/>
          </p:cNvCxnSpPr>
          <p:nvPr/>
        </p:nvCxnSpPr>
        <p:spPr>
          <a:xfrm>
            <a:off x="7905212" y="2876826"/>
            <a:ext cx="471425" cy="174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BA6FF1F-16C5-4694-89F8-81323437E8F3}"/>
              </a:ext>
            </a:extLst>
          </p:cNvPr>
          <p:cNvCxnSpPr>
            <a:cxnSpLocks/>
          </p:cNvCxnSpPr>
          <p:nvPr/>
        </p:nvCxnSpPr>
        <p:spPr>
          <a:xfrm flipV="1">
            <a:off x="7905212" y="4181266"/>
            <a:ext cx="672258" cy="1020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04955E76-4EF5-4459-A941-28E6BED324F0}"/>
              </a:ext>
            </a:extLst>
          </p:cNvPr>
          <p:cNvSpPr txBox="1"/>
          <p:nvPr/>
        </p:nvSpPr>
        <p:spPr>
          <a:xfrm>
            <a:off x="8615564" y="1802300"/>
            <a:ext cx="14239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9622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12" grpId="0"/>
      <p:bldP spid="13" grpId="0"/>
      <p:bldP spid="14"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B9DBDE9B-F764-4255-B324-8B06DBD21A58}"/>
              </a:ext>
            </a:extLst>
          </p:cNvPr>
          <p:cNvSpPr/>
          <p:nvPr/>
        </p:nvSpPr>
        <p:spPr>
          <a:xfrm>
            <a:off x="1314449" y="3826565"/>
            <a:ext cx="3178038" cy="1948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 name="Titolo 1">
            <a:extLst>
              <a:ext uri="{FF2B5EF4-FFF2-40B4-BE49-F238E27FC236}">
                <a16:creationId xmlns:a16="http://schemas.microsoft.com/office/drawing/2014/main" id="{B8F91A50-7574-456A-B656-261C3A1D0951}"/>
              </a:ext>
            </a:extLst>
          </p:cNvPr>
          <p:cNvSpPr>
            <a:spLocks noGrp="1"/>
          </p:cNvSpPr>
          <p:nvPr>
            <p:ph type="title"/>
          </p:nvPr>
        </p:nvSpPr>
        <p:spPr>
          <a:xfrm>
            <a:off x="838199" y="147221"/>
            <a:ext cx="10515600" cy="662397"/>
          </a:xfrm>
        </p:spPr>
        <p:txBody>
          <a:bodyPr/>
          <a:lstStyle/>
          <a:p>
            <a:r>
              <a:rPr lang="en-US" dirty="0"/>
              <a:t>Single stage op-amps</a:t>
            </a:r>
          </a:p>
        </p:txBody>
      </p:sp>
      <p:sp>
        <p:nvSpPr>
          <p:cNvPr id="3" name="Segnaposto piè di pagina 2">
            <a:extLst>
              <a:ext uri="{FF2B5EF4-FFF2-40B4-BE49-F238E27FC236}">
                <a16:creationId xmlns:a16="http://schemas.microsoft.com/office/drawing/2014/main" id="{5513CDDC-1ACE-48DB-9A41-A400C2823DB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66E2424-8A69-4998-B92F-EC823AE89D15}"/>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32AE81BE-CB04-489C-AC4F-FA00A3B731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4449" y="1454217"/>
            <a:ext cx="2957684" cy="2123869"/>
          </a:xfrm>
          <a:prstGeom prst="rect">
            <a:avLst/>
          </a:prstGeom>
        </p:spPr>
      </p:pic>
      <p:pic>
        <p:nvPicPr>
          <p:cNvPr id="6" name="Elemento grafico 5">
            <a:extLst>
              <a:ext uri="{FF2B5EF4-FFF2-40B4-BE49-F238E27FC236}">
                <a16:creationId xmlns:a16="http://schemas.microsoft.com/office/drawing/2014/main" id="{D353D7C4-D66A-4B4F-BA19-DC3678050F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0638" y="3933409"/>
            <a:ext cx="2929446" cy="1741833"/>
          </a:xfrm>
          <a:prstGeom prst="rect">
            <a:avLst/>
          </a:prstGeom>
        </p:spPr>
      </p:pic>
      <p:cxnSp>
        <p:nvCxnSpPr>
          <p:cNvPr id="9" name="Connettore diritto 8">
            <a:extLst>
              <a:ext uri="{FF2B5EF4-FFF2-40B4-BE49-F238E27FC236}">
                <a16:creationId xmlns:a16="http://schemas.microsoft.com/office/drawing/2014/main" id="{4C76DC54-1FEC-4050-BB35-615F384C59F9}"/>
              </a:ext>
            </a:extLst>
          </p:cNvPr>
          <p:cNvCxnSpPr>
            <a:cxnSpLocks/>
          </p:cNvCxnSpPr>
          <p:nvPr/>
        </p:nvCxnSpPr>
        <p:spPr>
          <a:xfrm>
            <a:off x="3419061" y="3127100"/>
            <a:ext cx="1022225" cy="8063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3CE7202-B66F-487E-B5E7-CCABF5238F20}"/>
              </a:ext>
            </a:extLst>
          </p:cNvPr>
          <p:cNvCxnSpPr>
            <a:cxnSpLocks/>
          </p:cNvCxnSpPr>
          <p:nvPr/>
        </p:nvCxnSpPr>
        <p:spPr>
          <a:xfrm flipH="1">
            <a:off x="1314449" y="3244850"/>
            <a:ext cx="1051065" cy="7599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85F57183-FC17-4825-A567-F3686C82C621}"/>
              </a:ext>
            </a:extLst>
          </p:cNvPr>
          <p:cNvGraphicFramePr>
            <a:graphicFrameLocks noChangeAspect="1"/>
          </p:cNvGraphicFramePr>
          <p:nvPr>
            <p:extLst>
              <p:ext uri="{D42A27DB-BD31-4B8C-83A1-F6EECF244321}">
                <p14:modId xmlns:p14="http://schemas.microsoft.com/office/powerpoint/2010/main" val="2463672968"/>
              </p:ext>
            </p:extLst>
          </p:nvPr>
        </p:nvGraphicFramePr>
        <p:xfrm>
          <a:off x="5611219" y="1841606"/>
          <a:ext cx="2544624" cy="585437"/>
        </p:xfrm>
        <a:graphic>
          <a:graphicData uri="http://schemas.openxmlformats.org/presentationml/2006/ole">
            <mc:AlternateContent xmlns:mc="http://schemas.openxmlformats.org/markup-compatibility/2006">
              <mc:Choice xmlns:v="urn:schemas-microsoft-com:vml" Requires="v">
                <p:oleObj name="Equation" r:id="rId6" imgW="990360" imgH="228600" progId="Equation.DSMT4">
                  <p:embed/>
                </p:oleObj>
              </mc:Choice>
              <mc:Fallback>
                <p:oleObj name="Equation" r:id="rId6" imgW="990360" imgH="2286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7"/>
                      <a:srcRect/>
                      <a:stretch>
                        <a:fillRect/>
                      </a:stretch>
                    </p:blipFill>
                    <p:spPr bwMode="auto">
                      <a:xfrm>
                        <a:off x="5611219" y="1841606"/>
                        <a:ext cx="2544624" cy="585437"/>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5599E90F-B700-4E20-9E16-7F33AF52917A}"/>
              </a:ext>
            </a:extLst>
          </p:cNvPr>
          <p:cNvSpPr txBox="1"/>
          <p:nvPr/>
        </p:nvSpPr>
        <p:spPr>
          <a:xfrm>
            <a:off x="5834305" y="2494227"/>
            <a:ext cx="55989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very large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ou</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values, gains up to 100 dB can be obtained (cascode and regulated cascode architectures) </a:t>
            </a:r>
          </a:p>
        </p:txBody>
      </p:sp>
      <p:graphicFrame>
        <p:nvGraphicFramePr>
          <p:cNvPr id="19" name="Oggetto 18">
            <a:extLst>
              <a:ext uri="{FF2B5EF4-FFF2-40B4-BE49-F238E27FC236}">
                <a16:creationId xmlns:a16="http://schemas.microsoft.com/office/drawing/2014/main" id="{15DE54C1-DBE9-45E0-A8D9-1500063137BA}"/>
              </a:ext>
            </a:extLst>
          </p:cNvPr>
          <p:cNvGraphicFramePr>
            <a:graphicFrameLocks noChangeAspect="1"/>
          </p:cNvGraphicFramePr>
          <p:nvPr>
            <p:extLst>
              <p:ext uri="{D42A27DB-BD31-4B8C-83A1-F6EECF244321}">
                <p14:modId xmlns:p14="http://schemas.microsoft.com/office/powerpoint/2010/main" val="1329047653"/>
              </p:ext>
            </p:extLst>
          </p:nvPr>
        </p:nvGraphicFramePr>
        <p:xfrm>
          <a:off x="5431857" y="5120098"/>
          <a:ext cx="3952775" cy="616212"/>
        </p:xfrm>
        <a:graphic>
          <a:graphicData uri="http://schemas.openxmlformats.org/presentationml/2006/ole">
            <mc:AlternateContent xmlns:mc="http://schemas.openxmlformats.org/markup-compatibility/2006">
              <mc:Choice xmlns:v="urn:schemas-microsoft-com:vml" Requires="v">
                <p:oleObj name="Equation" r:id="rId8" imgW="1625400" imgH="253800" progId="Equation.DSMT4">
                  <p:embed/>
                </p:oleObj>
              </mc:Choice>
              <mc:Fallback>
                <p:oleObj name="Equation" r:id="rId8" imgW="1625400" imgH="253800" progId="Equation.DSMT4">
                  <p:embed/>
                  <p:pic>
                    <p:nvPicPr>
                      <p:cNvPr id="17" name="Oggetto 16">
                        <a:extLst>
                          <a:ext uri="{FF2B5EF4-FFF2-40B4-BE49-F238E27FC236}">
                            <a16:creationId xmlns:a16="http://schemas.microsoft.com/office/drawing/2014/main" id="{85F57183-FC17-4825-A567-F3686C82C621}"/>
                          </a:ext>
                        </a:extLst>
                      </p:cNvPr>
                      <p:cNvPicPr>
                        <a:picLocks noChangeAspect="1" noChangeArrowheads="1"/>
                      </p:cNvPicPr>
                      <p:nvPr/>
                    </p:nvPicPr>
                    <p:blipFill>
                      <a:blip r:embed="rId9"/>
                      <a:srcRect/>
                      <a:stretch>
                        <a:fillRect/>
                      </a:stretch>
                    </p:blipFill>
                    <p:spPr bwMode="auto">
                      <a:xfrm>
                        <a:off x="5431857" y="5120098"/>
                        <a:ext cx="3952775" cy="616212"/>
                      </a:xfrm>
                      <a:prstGeom prst="rect">
                        <a:avLst/>
                      </a:prstGeom>
                      <a:noFill/>
                    </p:spPr>
                  </p:pic>
                </p:oleObj>
              </mc:Fallback>
            </mc:AlternateContent>
          </a:graphicData>
        </a:graphic>
      </p:graphicFrame>
      <p:pic>
        <p:nvPicPr>
          <p:cNvPr id="20" name="Elemento grafico 19">
            <a:extLst>
              <a:ext uri="{FF2B5EF4-FFF2-40B4-BE49-F238E27FC236}">
                <a16:creationId xmlns:a16="http://schemas.microsoft.com/office/drawing/2014/main" id="{6EDF5EC0-1452-4861-9D4C-6B14C61D59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08851" y="2500299"/>
            <a:ext cx="1336426" cy="1336426"/>
          </a:xfrm>
          <a:prstGeom prst="rect">
            <a:avLst/>
          </a:prstGeom>
        </p:spPr>
      </p:pic>
      <p:sp>
        <p:nvSpPr>
          <p:cNvPr id="21" name="CasellaDiTesto 20">
            <a:extLst>
              <a:ext uri="{FF2B5EF4-FFF2-40B4-BE49-F238E27FC236}">
                <a16:creationId xmlns:a16="http://schemas.microsoft.com/office/drawing/2014/main" id="{6BD7C92F-1A76-47C4-9E91-CE895792FD6F}"/>
              </a:ext>
            </a:extLst>
          </p:cNvPr>
          <p:cNvSpPr txBox="1"/>
          <p:nvPr/>
        </p:nvSpPr>
        <p:spPr>
          <a:xfrm>
            <a:off x="5754859" y="3933409"/>
            <a:ext cx="5598940"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 the case of resistive loads, the gain </a:t>
            </a:r>
            <a:r>
              <a:rPr lang="it-IT" sz="2400" dirty="0" err="1">
                <a:latin typeface="Arial" panose="020B0604020202020204" pitchFamily="34" charset="0"/>
                <a:cs typeface="Arial" panose="020B0604020202020204" pitchFamily="34" charset="0"/>
              </a:rPr>
              <a:t>falls</a:t>
            </a:r>
            <a:r>
              <a:rPr lang="it-IT" sz="2400" dirty="0">
                <a:latin typeface="Arial" panose="020B0604020202020204" pitchFamily="34" charset="0"/>
                <a:cs typeface="Arial" panose="020B0604020202020204" pitchFamily="34" charset="0"/>
              </a:rPr>
              <a:t> down to</a:t>
            </a:r>
            <a:endParaRPr lang="en-US" sz="2400"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D988F205-0AEF-40F3-A25B-8F60E90CF1ED}"/>
              </a:ext>
            </a:extLst>
          </p:cNvPr>
          <p:cNvSpPr txBox="1"/>
          <p:nvPr/>
        </p:nvSpPr>
        <p:spPr>
          <a:xfrm>
            <a:off x="4878441" y="987532"/>
            <a:ext cx="655480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no resistive load (only capacitive load, as in switched-cap. circuits:</a:t>
            </a:r>
          </a:p>
        </p:txBody>
      </p:sp>
      <p:cxnSp>
        <p:nvCxnSpPr>
          <p:cNvPr id="25" name="Connettore 2 24">
            <a:extLst>
              <a:ext uri="{FF2B5EF4-FFF2-40B4-BE49-F238E27FC236}">
                <a16:creationId xmlns:a16="http://schemas.microsoft.com/office/drawing/2014/main" id="{D09BA588-BCEA-4A57-BADB-5D49724CA67F}"/>
              </a:ext>
            </a:extLst>
          </p:cNvPr>
          <p:cNvCxnSpPr>
            <a:cxnSpLocks/>
          </p:cNvCxnSpPr>
          <p:nvPr/>
        </p:nvCxnSpPr>
        <p:spPr>
          <a:xfrm flipH="1">
            <a:off x="8633775" y="4764406"/>
            <a:ext cx="1203245" cy="5220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135AD9B9-C2E7-4DB2-B35E-38AB1B08985F}"/>
              </a:ext>
            </a:extLst>
          </p:cNvPr>
          <p:cNvSpPr txBox="1"/>
          <p:nvPr/>
        </p:nvSpPr>
        <p:spPr>
          <a:xfrm>
            <a:off x="9796828" y="4643374"/>
            <a:ext cx="24667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Includes the load brought by the feedback network</a:t>
            </a:r>
          </a:p>
        </p:txBody>
      </p:sp>
    </p:spTree>
    <p:extLst>
      <p:ext uri="{BB962C8B-B14F-4D97-AF65-F5344CB8AC3E}">
        <p14:creationId xmlns:p14="http://schemas.microsoft.com/office/powerpoint/2010/main" val="3463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1" grpId="0"/>
      <p:bldP spid="24"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07FB57B-13A8-4EA5-B983-600C6EEBBE5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253C73C-4176-49A9-9D12-DCF2F53D6874}"/>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Titolo 1">
            <a:extLst>
              <a:ext uri="{FF2B5EF4-FFF2-40B4-BE49-F238E27FC236}">
                <a16:creationId xmlns:a16="http://schemas.microsoft.com/office/drawing/2014/main" id="{946C0F13-4AC4-4E58-B178-874CCD8D84EC}"/>
              </a:ext>
            </a:extLst>
          </p:cNvPr>
          <p:cNvSpPr>
            <a:spLocks noGrp="1"/>
          </p:cNvSpPr>
          <p:nvPr>
            <p:ph type="title"/>
          </p:nvPr>
        </p:nvSpPr>
        <p:spPr>
          <a:xfrm>
            <a:off x="645695" y="239997"/>
            <a:ext cx="10515600" cy="662397"/>
          </a:xfrm>
        </p:spPr>
        <p:txBody>
          <a:bodyPr/>
          <a:lstStyle/>
          <a:p>
            <a:r>
              <a:rPr lang="it-IT" dirty="0"/>
              <a:t>Single stage op-</a:t>
            </a:r>
            <a:r>
              <a:rPr lang="it-IT" dirty="0" err="1"/>
              <a:t>amps</a:t>
            </a:r>
            <a:r>
              <a:rPr lang="it-IT" dirty="0"/>
              <a:t> with resistive load</a:t>
            </a:r>
            <a:endParaRPr lang="en-US" dirty="0"/>
          </a:p>
        </p:txBody>
      </p:sp>
      <p:pic>
        <p:nvPicPr>
          <p:cNvPr id="6" name="Elemento grafico 5">
            <a:extLst>
              <a:ext uri="{FF2B5EF4-FFF2-40B4-BE49-F238E27FC236}">
                <a16:creationId xmlns:a16="http://schemas.microsoft.com/office/drawing/2014/main" id="{93ECC100-54F5-4646-A3EB-9EF563ADD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816" y="1454217"/>
            <a:ext cx="2957684" cy="2123869"/>
          </a:xfrm>
          <a:prstGeom prst="rect">
            <a:avLst/>
          </a:prstGeom>
        </p:spPr>
      </p:pic>
      <p:pic>
        <p:nvPicPr>
          <p:cNvPr id="7" name="Elemento grafico 6">
            <a:extLst>
              <a:ext uri="{FF2B5EF4-FFF2-40B4-BE49-F238E27FC236}">
                <a16:creationId xmlns:a16="http://schemas.microsoft.com/office/drawing/2014/main" id="{BE51D06B-3F9F-4AAB-9C6B-444A1CDE96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1218" y="2500299"/>
            <a:ext cx="1336426" cy="1336426"/>
          </a:xfrm>
          <a:prstGeom prst="rect">
            <a:avLst/>
          </a:prstGeom>
        </p:spPr>
      </p:pic>
      <p:graphicFrame>
        <p:nvGraphicFramePr>
          <p:cNvPr id="8" name="Oggetto 7">
            <a:extLst>
              <a:ext uri="{FF2B5EF4-FFF2-40B4-BE49-F238E27FC236}">
                <a16:creationId xmlns:a16="http://schemas.microsoft.com/office/drawing/2014/main" id="{9DD26644-2F68-4E6A-B5F9-D49D4D14ACC3}"/>
              </a:ext>
            </a:extLst>
          </p:cNvPr>
          <p:cNvGraphicFramePr>
            <a:graphicFrameLocks noChangeAspect="1"/>
          </p:cNvGraphicFramePr>
          <p:nvPr>
            <p:extLst>
              <p:ext uri="{D42A27DB-BD31-4B8C-83A1-F6EECF244321}">
                <p14:modId xmlns:p14="http://schemas.microsoft.com/office/powerpoint/2010/main" val="47953659"/>
              </p:ext>
            </p:extLst>
          </p:nvPr>
        </p:nvGraphicFramePr>
        <p:xfrm>
          <a:off x="5446468" y="1091877"/>
          <a:ext cx="3952775" cy="616212"/>
        </p:xfrm>
        <a:graphic>
          <a:graphicData uri="http://schemas.openxmlformats.org/presentationml/2006/ole">
            <mc:AlternateContent xmlns:mc="http://schemas.openxmlformats.org/markup-compatibility/2006">
              <mc:Choice xmlns:v="urn:schemas-microsoft-com:vml" Requires="v">
                <p:oleObj name="Equation" r:id="rId6" imgW="1625400" imgH="253800" progId="Equation.DSMT4">
                  <p:embed/>
                </p:oleObj>
              </mc:Choice>
              <mc:Fallback>
                <p:oleObj name="Equation" r:id="rId6" imgW="1625400" imgH="253800" progId="Equation.DSMT4">
                  <p:embed/>
                  <p:pic>
                    <p:nvPicPr>
                      <p:cNvPr id="19" name="Oggetto 18">
                        <a:extLst>
                          <a:ext uri="{FF2B5EF4-FFF2-40B4-BE49-F238E27FC236}">
                            <a16:creationId xmlns:a16="http://schemas.microsoft.com/office/drawing/2014/main" id="{15DE54C1-DBE9-45E0-A8D9-1500063137BA}"/>
                          </a:ext>
                        </a:extLst>
                      </p:cNvPr>
                      <p:cNvPicPr>
                        <a:picLocks noChangeAspect="1" noChangeArrowheads="1"/>
                      </p:cNvPicPr>
                      <p:nvPr/>
                    </p:nvPicPr>
                    <p:blipFill>
                      <a:blip r:embed="rId7"/>
                      <a:srcRect/>
                      <a:stretch>
                        <a:fillRect/>
                      </a:stretch>
                    </p:blipFill>
                    <p:spPr bwMode="auto">
                      <a:xfrm>
                        <a:off x="5446468" y="1091877"/>
                        <a:ext cx="3952775" cy="6162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DD4FCD7-0DC5-4201-984B-4DDD43D93C72}"/>
              </a:ext>
            </a:extLst>
          </p:cNvPr>
          <p:cNvGraphicFramePr>
            <a:graphicFrameLocks noChangeAspect="1"/>
          </p:cNvGraphicFramePr>
          <p:nvPr>
            <p:extLst>
              <p:ext uri="{D42A27DB-BD31-4B8C-83A1-F6EECF244321}">
                <p14:modId xmlns:p14="http://schemas.microsoft.com/office/powerpoint/2010/main" val="3884322218"/>
              </p:ext>
            </p:extLst>
          </p:nvPr>
        </p:nvGraphicFramePr>
        <p:xfrm>
          <a:off x="5538542" y="1787148"/>
          <a:ext cx="2532063" cy="554038"/>
        </p:xfrm>
        <a:graphic>
          <a:graphicData uri="http://schemas.openxmlformats.org/presentationml/2006/ole">
            <mc:AlternateContent xmlns:mc="http://schemas.openxmlformats.org/markup-compatibility/2006">
              <mc:Choice xmlns:v="urn:schemas-microsoft-com:vml" Requires="v">
                <p:oleObj name="Equation" r:id="rId8" imgW="1041120" imgH="228600" progId="Equation.DSMT4">
                  <p:embed/>
                </p:oleObj>
              </mc:Choice>
              <mc:Fallback>
                <p:oleObj name="Equation" r:id="rId8" imgW="1041120" imgH="228600" progId="Equation.DSMT4">
                  <p:embed/>
                  <p:pic>
                    <p:nvPicPr>
                      <p:cNvPr id="22" name="Oggetto 21">
                        <a:extLst>
                          <a:ext uri="{FF2B5EF4-FFF2-40B4-BE49-F238E27FC236}">
                            <a16:creationId xmlns:a16="http://schemas.microsoft.com/office/drawing/2014/main" id="{9082FC5B-8D28-4851-89B4-3933D7160C65}"/>
                          </a:ext>
                        </a:extLst>
                      </p:cNvPr>
                      <p:cNvPicPr>
                        <a:picLocks noChangeAspect="1" noChangeArrowheads="1"/>
                      </p:cNvPicPr>
                      <p:nvPr/>
                    </p:nvPicPr>
                    <p:blipFill>
                      <a:blip r:embed="rId9"/>
                      <a:srcRect/>
                      <a:stretch>
                        <a:fillRect/>
                      </a:stretch>
                    </p:blipFill>
                    <p:spPr bwMode="auto">
                      <a:xfrm>
                        <a:off x="5538542" y="1787148"/>
                        <a:ext cx="2532063" cy="5540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FFB096A-1C93-4457-8E80-2766EDF130BB}"/>
              </a:ext>
            </a:extLst>
          </p:cNvPr>
          <p:cNvGraphicFramePr>
            <a:graphicFrameLocks noChangeAspect="1"/>
          </p:cNvGraphicFramePr>
          <p:nvPr>
            <p:extLst>
              <p:ext uri="{D42A27DB-BD31-4B8C-83A1-F6EECF244321}">
                <p14:modId xmlns:p14="http://schemas.microsoft.com/office/powerpoint/2010/main" val="3884917342"/>
              </p:ext>
            </p:extLst>
          </p:nvPr>
        </p:nvGraphicFramePr>
        <p:xfrm>
          <a:off x="5446468" y="2396105"/>
          <a:ext cx="2624137" cy="554038"/>
        </p:xfrm>
        <a:graphic>
          <a:graphicData uri="http://schemas.openxmlformats.org/presentationml/2006/ole">
            <mc:AlternateContent xmlns:mc="http://schemas.openxmlformats.org/markup-compatibility/2006">
              <mc:Choice xmlns:v="urn:schemas-microsoft-com:vml" Requires="v">
                <p:oleObj name="Equation" r:id="rId10" imgW="1079280" imgH="228600" progId="Equation.DSMT4">
                  <p:embed/>
                </p:oleObj>
              </mc:Choice>
              <mc:Fallback>
                <p:oleObj name="Equation" r:id="rId10" imgW="1079280" imgH="228600" progId="Equation.DSMT4">
                  <p:embed/>
                  <p:pic>
                    <p:nvPicPr>
                      <p:cNvPr id="23" name="Oggetto 22">
                        <a:extLst>
                          <a:ext uri="{FF2B5EF4-FFF2-40B4-BE49-F238E27FC236}">
                            <a16:creationId xmlns:a16="http://schemas.microsoft.com/office/drawing/2014/main" id="{B2BDBB7F-B201-4F54-B7F2-965843C29557}"/>
                          </a:ext>
                        </a:extLst>
                      </p:cNvPr>
                      <p:cNvPicPr>
                        <a:picLocks noChangeAspect="1" noChangeArrowheads="1"/>
                      </p:cNvPicPr>
                      <p:nvPr/>
                    </p:nvPicPr>
                    <p:blipFill>
                      <a:blip r:embed="rId11"/>
                      <a:srcRect/>
                      <a:stretch>
                        <a:fillRect/>
                      </a:stretch>
                    </p:blipFill>
                    <p:spPr bwMode="auto">
                      <a:xfrm>
                        <a:off x="5446468" y="2396105"/>
                        <a:ext cx="2624137" cy="554038"/>
                      </a:xfrm>
                      <a:prstGeom prst="rect">
                        <a:avLst/>
                      </a:prstGeom>
                      <a:noFill/>
                    </p:spPr>
                  </p:pic>
                </p:oleObj>
              </mc:Fallback>
            </mc:AlternateContent>
          </a:graphicData>
        </a:graphic>
      </p:graphicFrame>
      <p:cxnSp>
        <p:nvCxnSpPr>
          <p:cNvPr id="13" name="Connettore 2 12">
            <a:extLst>
              <a:ext uri="{FF2B5EF4-FFF2-40B4-BE49-F238E27FC236}">
                <a16:creationId xmlns:a16="http://schemas.microsoft.com/office/drawing/2014/main" id="{16CB4798-8E10-4A26-B356-E8FD11E014F8}"/>
              </a:ext>
            </a:extLst>
          </p:cNvPr>
          <p:cNvCxnSpPr>
            <a:cxnSpLocks/>
          </p:cNvCxnSpPr>
          <p:nvPr/>
        </p:nvCxnSpPr>
        <p:spPr>
          <a:xfrm flipV="1">
            <a:off x="6548902" y="2833249"/>
            <a:ext cx="352412" cy="45238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8914553-6A9D-4327-AFFE-C97B3372F36F}"/>
              </a:ext>
            </a:extLst>
          </p:cNvPr>
          <p:cNvSpPr txBox="1"/>
          <p:nvPr/>
        </p:nvSpPr>
        <p:spPr>
          <a:xfrm>
            <a:off x="5446468" y="3171932"/>
            <a:ext cx="63926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single gain stages,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coincides with the transconductance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of a single device or is a linear combination of device transconductances </a:t>
            </a:r>
          </a:p>
        </p:txBody>
      </p:sp>
      <p:cxnSp>
        <p:nvCxnSpPr>
          <p:cNvPr id="17" name="Connettore 2 16">
            <a:extLst>
              <a:ext uri="{FF2B5EF4-FFF2-40B4-BE49-F238E27FC236}">
                <a16:creationId xmlns:a16="http://schemas.microsoft.com/office/drawing/2014/main" id="{23C467FB-FD39-4898-8F37-098266A5C97C}"/>
              </a:ext>
            </a:extLst>
          </p:cNvPr>
          <p:cNvCxnSpPr>
            <a:cxnSpLocks/>
          </p:cNvCxnSpPr>
          <p:nvPr/>
        </p:nvCxnSpPr>
        <p:spPr>
          <a:xfrm flipH="1">
            <a:off x="7835957" y="2341186"/>
            <a:ext cx="753472" cy="2953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C84A3F91-1D41-4AF3-82F0-36882480C90B}"/>
              </a:ext>
            </a:extLst>
          </p:cNvPr>
          <p:cNvSpPr txBox="1"/>
          <p:nvPr/>
        </p:nvSpPr>
        <p:spPr>
          <a:xfrm>
            <a:off x="8936097" y="1758552"/>
            <a:ext cx="24667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be as low as several tens of k</a:t>
            </a:r>
            <a:r>
              <a:rPr lang="en-US" sz="2400" dirty="0">
                <a:latin typeface="Symbol" panose="05050102010706020507" pitchFamily="18" charset="2"/>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BBD4CF76-BB4F-4783-A6A0-0AECA253EFD1}"/>
              </a:ext>
            </a:extLst>
          </p:cNvPr>
          <p:cNvSpPr txBox="1"/>
          <p:nvPr/>
        </p:nvSpPr>
        <p:spPr>
          <a:xfrm>
            <a:off x="490091" y="4786320"/>
            <a:ext cx="100969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most practical cases, loading a single stage op-amp with an even </a:t>
            </a:r>
            <a:r>
              <a:rPr lang="en-US" sz="2400" b="1" u="sng" dirty="0">
                <a:latin typeface="Arial" panose="020B0604020202020204" pitchFamily="34" charset="0"/>
                <a:cs typeface="Arial" panose="020B0604020202020204" pitchFamily="34" charset="0"/>
              </a:rPr>
              <a:t>moderate resistive loads</a:t>
            </a:r>
            <a:r>
              <a:rPr lang="en-US" sz="2400" dirty="0">
                <a:latin typeface="Arial" panose="020B0604020202020204" pitchFamily="34" charset="0"/>
                <a:cs typeface="Arial" panose="020B0604020202020204" pitchFamily="34" charset="0"/>
              </a:rPr>
              <a:t> means reducing the gain </a:t>
            </a:r>
            <a:r>
              <a:rPr lang="en-US" sz="2400" b="1" u="sng" dirty="0">
                <a:latin typeface="Arial" panose="020B0604020202020204" pitchFamily="34" charset="0"/>
                <a:cs typeface="Arial" panose="020B0604020202020204" pitchFamily="34" charset="0"/>
              </a:rPr>
              <a:t>to very small values</a:t>
            </a:r>
            <a:r>
              <a:rPr lang="en-US" sz="2400" dirty="0">
                <a:latin typeface="Arial" panose="020B0604020202020204" pitchFamily="34" charset="0"/>
                <a:cs typeface="Arial" panose="020B0604020202020204" pitchFamily="34" charset="0"/>
              </a:rPr>
              <a:t>, not suitable for op-amp closed loop applications.</a:t>
            </a:r>
          </a:p>
        </p:txBody>
      </p:sp>
    </p:spTree>
    <p:extLst>
      <p:ext uri="{BB962C8B-B14F-4D97-AF65-F5344CB8AC3E}">
        <p14:creationId xmlns:p14="http://schemas.microsoft.com/office/powerpoint/2010/main" val="25137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40F68-1964-4642-9681-F326BE3EEA5B}"/>
              </a:ext>
            </a:extLst>
          </p:cNvPr>
          <p:cNvSpPr>
            <a:spLocks noGrp="1"/>
          </p:cNvSpPr>
          <p:nvPr>
            <p:ph type="title"/>
          </p:nvPr>
        </p:nvSpPr>
        <p:spPr>
          <a:xfrm>
            <a:off x="741948" y="220746"/>
            <a:ext cx="10515600" cy="662397"/>
          </a:xfrm>
        </p:spPr>
        <p:txBody>
          <a:bodyPr/>
          <a:lstStyle/>
          <a:p>
            <a:r>
              <a:rPr lang="it-IT" dirty="0"/>
              <a:t>Two-stage op-</a:t>
            </a:r>
            <a:r>
              <a:rPr lang="it-IT" dirty="0" err="1"/>
              <a:t>amps</a:t>
            </a:r>
            <a:endParaRPr lang="en-US" dirty="0"/>
          </a:p>
        </p:txBody>
      </p:sp>
      <p:sp>
        <p:nvSpPr>
          <p:cNvPr id="3" name="Segnaposto piè di pagina 2">
            <a:extLst>
              <a:ext uri="{FF2B5EF4-FFF2-40B4-BE49-F238E27FC236}">
                <a16:creationId xmlns:a16="http://schemas.microsoft.com/office/drawing/2014/main" id="{AEFEBEC4-A46B-49D4-A267-17B6FF4EC98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9AC19E0-7CDA-4CD9-947C-401EA64DCD82}"/>
              </a:ext>
            </a:extLst>
          </p:cNvPr>
          <p:cNvSpPr>
            <a:spLocks noGrp="1"/>
          </p:cNvSpPr>
          <p:nvPr>
            <p:ph type="sldNum" sz="quarter" idx="12"/>
          </p:nvPr>
        </p:nvSpPr>
        <p:spPr/>
        <p:txBody>
          <a:bodyPr/>
          <a:lstStyle/>
          <a:p>
            <a:fld id="{02055017-B6DE-4C35-A63B-40EADAC97849}" type="slidenum">
              <a:rPr lang="en-US" smtClean="0"/>
              <a:t>25</a:t>
            </a:fld>
            <a:endParaRPr lang="en-US" dirty="0"/>
          </a:p>
        </p:txBody>
      </p:sp>
      <p:pic>
        <p:nvPicPr>
          <p:cNvPr id="5" name="Elemento grafico 4">
            <a:extLst>
              <a:ext uri="{FF2B5EF4-FFF2-40B4-BE49-F238E27FC236}">
                <a16:creationId xmlns:a16="http://schemas.microsoft.com/office/drawing/2014/main" id="{7E239976-C250-4C76-8556-93C8581EB7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1300" y="1690934"/>
            <a:ext cx="1257300" cy="1285875"/>
          </a:xfrm>
          <a:prstGeom prst="rect">
            <a:avLst/>
          </a:prstGeom>
        </p:spPr>
      </p:pic>
      <p:pic>
        <p:nvPicPr>
          <p:cNvPr id="6" name="Elemento grafico 5">
            <a:extLst>
              <a:ext uri="{FF2B5EF4-FFF2-40B4-BE49-F238E27FC236}">
                <a16:creationId xmlns:a16="http://schemas.microsoft.com/office/drawing/2014/main" id="{C5D388BA-961F-4F9D-A7D2-811B0BE798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75" y="1690934"/>
            <a:ext cx="1733550" cy="1285875"/>
          </a:xfrm>
          <a:prstGeom prst="rect">
            <a:avLst/>
          </a:prstGeom>
        </p:spPr>
      </p:pic>
      <p:graphicFrame>
        <p:nvGraphicFramePr>
          <p:cNvPr id="7" name="Oggetto 6">
            <a:extLst>
              <a:ext uri="{FF2B5EF4-FFF2-40B4-BE49-F238E27FC236}">
                <a16:creationId xmlns:a16="http://schemas.microsoft.com/office/drawing/2014/main" id="{93B02F52-F66D-4F96-9531-FC9E18EE7FB8}"/>
              </a:ext>
            </a:extLst>
          </p:cNvPr>
          <p:cNvGraphicFramePr>
            <a:graphicFrameLocks noChangeAspect="1"/>
          </p:cNvGraphicFramePr>
          <p:nvPr>
            <p:extLst>
              <p:ext uri="{D42A27DB-BD31-4B8C-83A1-F6EECF244321}">
                <p14:modId xmlns:p14="http://schemas.microsoft.com/office/powerpoint/2010/main" val="3600116957"/>
              </p:ext>
            </p:extLst>
          </p:nvPr>
        </p:nvGraphicFramePr>
        <p:xfrm>
          <a:off x="1129954" y="3667013"/>
          <a:ext cx="1506537" cy="474104"/>
        </p:xfrm>
        <a:graphic>
          <a:graphicData uri="http://schemas.openxmlformats.org/presentationml/2006/ole">
            <mc:AlternateContent xmlns:mc="http://schemas.openxmlformats.org/markup-compatibility/2006">
              <mc:Choice xmlns:v="urn:schemas-microsoft-com:vml" Requires="v">
                <p:oleObj name="Equation" r:id="rId6" imgW="723600" imgH="228600" progId="Equation.DSMT4">
                  <p:embed/>
                </p:oleObj>
              </mc:Choice>
              <mc:Fallback>
                <p:oleObj name="Equation" r:id="rId6" imgW="723600" imgH="228600" progId="Equation.DSMT4">
                  <p:embed/>
                  <p:pic>
                    <p:nvPicPr>
                      <p:cNvPr id="9" name="Oggetto 8">
                        <a:extLst>
                          <a:ext uri="{FF2B5EF4-FFF2-40B4-BE49-F238E27FC236}">
                            <a16:creationId xmlns:a16="http://schemas.microsoft.com/office/drawing/2014/main" id="{7DD4FCD7-0DC5-4201-984B-4DDD43D93C72}"/>
                          </a:ext>
                        </a:extLst>
                      </p:cNvPr>
                      <p:cNvPicPr>
                        <a:picLocks noChangeAspect="1" noChangeArrowheads="1"/>
                      </p:cNvPicPr>
                      <p:nvPr/>
                    </p:nvPicPr>
                    <p:blipFill>
                      <a:blip r:embed="rId7"/>
                      <a:srcRect/>
                      <a:stretch>
                        <a:fillRect/>
                      </a:stretch>
                    </p:blipFill>
                    <p:spPr bwMode="auto">
                      <a:xfrm>
                        <a:off x="1129954" y="3667013"/>
                        <a:ext cx="1506537" cy="47410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8BC4E3-6ACA-44C0-A64C-12D6BB53FBE3}"/>
              </a:ext>
            </a:extLst>
          </p:cNvPr>
          <p:cNvGraphicFramePr>
            <a:graphicFrameLocks noChangeAspect="1"/>
          </p:cNvGraphicFramePr>
          <p:nvPr>
            <p:extLst>
              <p:ext uri="{D42A27DB-BD31-4B8C-83A1-F6EECF244321}">
                <p14:modId xmlns:p14="http://schemas.microsoft.com/office/powerpoint/2010/main" val="2482768398"/>
              </p:ext>
            </p:extLst>
          </p:nvPr>
        </p:nvGraphicFramePr>
        <p:xfrm>
          <a:off x="1106487" y="4141117"/>
          <a:ext cx="2959100" cy="525462"/>
        </p:xfrm>
        <a:graphic>
          <a:graphicData uri="http://schemas.openxmlformats.org/presentationml/2006/ole">
            <mc:AlternateContent xmlns:mc="http://schemas.openxmlformats.org/markup-compatibility/2006">
              <mc:Choice xmlns:v="urn:schemas-microsoft-com:vml" Requires="v">
                <p:oleObj name="Equation" r:id="rId8" imgW="1422360" imgH="253800" progId="Equation.DSMT4">
                  <p:embed/>
                </p:oleObj>
              </mc:Choice>
              <mc:Fallback>
                <p:oleObj name="Equation" r:id="rId8" imgW="1422360" imgH="2538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9"/>
                      <a:srcRect/>
                      <a:stretch>
                        <a:fillRect/>
                      </a:stretch>
                    </p:blipFill>
                    <p:spPr bwMode="auto">
                      <a:xfrm>
                        <a:off x="1106487" y="4141117"/>
                        <a:ext cx="2959100" cy="5254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6A0A6D4-2DD7-487A-9CAE-2C91A94E94B5}"/>
              </a:ext>
            </a:extLst>
          </p:cNvPr>
          <p:cNvGraphicFramePr>
            <a:graphicFrameLocks noChangeAspect="1"/>
          </p:cNvGraphicFramePr>
          <p:nvPr>
            <p:extLst>
              <p:ext uri="{D42A27DB-BD31-4B8C-83A1-F6EECF244321}">
                <p14:modId xmlns:p14="http://schemas.microsoft.com/office/powerpoint/2010/main" val="2185621504"/>
              </p:ext>
            </p:extLst>
          </p:nvPr>
        </p:nvGraphicFramePr>
        <p:xfrm>
          <a:off x="2051050" y="2849350"/>
          <a:ext cx="342900" cy="473075"/>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11"/>
                      <a:srcRect/>
                      <a:stretch>
                        <a:fillRect/>
                      </a:stretch>
                    </p:blipFill>
                    <p:spPr bwMode="auto">
                      <a:xfrm>
                        <a:off x="2051050" y="2849350"/>
                        <a:ext cx="342900" cy="47307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0B161F10-6ED4-4E93-9BDF-78FD85AD0AB2}"/>
              </a:ext>
            </a:extLst>
          </p:cNvPr>
          <p:cNvGraphicFramePr>
            <a:graphicFrameLocks noChangeAspect="1"/>
          </p:cNvGraphicFramePr>
          <p:nvPr>
            <p:extLst>
              <p:ext uri="{D42A27DB-BD31-4B8C-83A1-F6EECF244321}">
                <p14:modId xmlns:p14="http://schemas.microsoft.com/office/powerpoint/2010/main" val="91177396"/>
              </p:ext>
            </p:extLst>
          </p:nvPr>
        </p:nvGraphicFramePr>
        <p:xfrm>
          <a:off x="3106737" y="2977838"/>
          <a:ext cx="396875" cy="473075"/>
        </p:xfrm>
        <a:graphic>
          <a:graphicData uri="http://schemas.openxmlformats.org/presentationml/2006/ole">
            <mc:AlternateContent xmlns:mc="http://schemas.openxmlformats.org/markup-compatibility/2006">
              <mc:Choice xmlns:v="urn:schemas-microsoft-com:vml" Requires="v">
                <p:oleObj name="Equation" r:id="rId12" imgW="190440" imgH="228600" progId="Equation.DSMT4">
                  <p:embed/>
                </p:oleObj>
              </mc:Choice>
              <mc:Fallback>
                <p:oleObj name="Equation" r:id="rId12" imgW="190440" imgH="2286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3"/>
                      <a:srcRect/>
                      <a:stretch>
                        <a:fillRect/>
                      </a:stretch>
                    </p:blipFill>
                    <p:spPr bwMode="auto">
                      <a:xfrm>
                        <a:off x="3106737" y="2977838"/>
                        <a:ext cx="396875" cy="4730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BEC44F4-7D3B-4759-B92F-9E3DE1953781}"/>
              </a:ext>
            </a:extLst>
          </p:cNvPr>
          <p:cNvGraphicFramePr>
            <a:graphicFrameLocks noChangeAspect="1"/>
          </p:cNvGraphicFramePr>
          <p:nvPr>
            <p:extLst>
              <p:ext uri="{D42A27DB-BD31-4B8C-83A1-F6EECF244321}">
                <p14:modId xmlns:p14="http://schemas.microsoft.com/office/powerpoint/2010/main" val="1376809280"/>
              </p:ext>
            </p:extLst>
          </p:nvPr>
        </p:nvGraphicFramePr>
        <p:xfrm>
          <a:off x="1106487" y="4666579"/>
          <a:ext cx="2033587" cy="525463"/>
        </p:xfrm>
        <a:graphic>
          <a:graphicData uri="http://schemas.openxmlformats.org/presentationml/2006/ole">
            <mc:AlternateContent xmlns:mc="http://schemas.openxmlformats.org/markup-compatibility/2006">
              <mc:Choice xmlns:v="urn:schemas-microsoft-com:vml" Requires="v">
                <p:oleObj name="Equation" r:id="rId14" imgW="977760" imgH="253800" progId="Equation.DSMT4">
                  <p:embed/>
                </p:oleObj>
              </mc:Choice>
              <mc:Fallback>
                <p:oleObj name="Equation" r:id="rId14" imgW="977760" imgH="2538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5"/>
                      <a:srcRect/>
                      <a:stretch>
                        <a:fillRect/>
                      </a:stretch>
                    </p:blipFill>
                    <p:spPr bwMode="auto">
                      <a:xfrm>
                        <a:off x="1106487" y="4666579"/>
                        <a:ext cx="2033587" cy="525463"/>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5CFD7713-1BDE-4905-AC92-46F52E85E39C}"/>
              </a:ext>
            </a:extLst>
          </p:cNvPr>
          <p:cNvSpPr txBox="1"/>
          <p:nvPr/>
        </p:nvSpPr>
        <p:spPr>
          <a:xfrm>
            <a:off x="2781300" y="3650359"/>
            <a:ext cx="244329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(40 dB - 100 dB)</a:t>
            </a:r>
            <a:endParaRPr lang="en-US" sz="2400" dirty="0">
              <a:latin typeface="Arial" panose="020B0604020202020204" pitchFamily="34" charset="0"/>
              <a:cs typeface="Arial" panose="020B0604020202020204" pitchFamily="34" charset="0"/>
            </a:endParaRPr>
          </a:p>
        </p:txBody>
      </p:sp>
      <p:pic>
        <p:nvPicPr>
          <p:cNvPr id="13" name="Elemento grafico 12">
            <a:extLst>
              <a:ext uri="{FF2B5EF4-FFF2-40B4-BE49-F238E27FC236}">
                <a16:creationId xmlns:a16="http://schemas.microsoft.com/office/drawing/2014/main" id="{80D1FC19-29D6-47E3-83F8-AC73AFD8A7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41724" y="2324566"/>
            <a:ext cx="1010559" cy="1010559"/>
          </a:xfrm>
          <a:prstGeom prst="rect">
            <a:avLst/>
          </a:prstGeom>
        </p:spPr>
      </p:pic>
      <p:sp>
        <p:nvSpPr>
          <p:cNvPr id="14" name="CasellaDiTesto 13">
            <a:extLst>
              <a:ext uri="{FF2B5EF4-FFF2-40B4-BE49-F238E27FC236}">
                <a16:creationId xmlns:a16="http://schemas.microsoft.com/office/drawing/2014/main" id="{F9581108-30C5-48C7-B99D-9C6C04B2EEFA}"/>
              </a:ext>
            </a:extLst>
          </p:cNvPr>
          <p:cNvSpPr txBox="1"/>
          <p:nvPr/>
        </p:nvSpPr>
        <p:spPr>
          <a:xfrm>
            <a:off x="5662612" y="1306351"/>
            <a:ext cx="593207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resistive loads affects only the gain of the second 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Even in the case that the gain of the second stage falls down to a few units, the total dc gain remains as large as to be suitable for most closed-loop configurations.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second stage is the output stage and must be designed to provide the required current and voltage ranges to the load. </a:t>
            </a:r>
          </a:p>
        </p:txBody>
      </p:sp>
    </p:spTree>
    <p:extLst>
      <p:ext uri="{BB962C8B-B14F-4D97-AF65-F5344CB8AC3E}">
        <p14:creationId xmlns:p14="http://schemas.microsoft.com/office/powerpoint/2010/main" val="42248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F9342-66CC-4D3A-B511-AC9917103F9C}"/>
              </a:ext>
            </a:extLst>
          </p:cNvPr>
          <p:cNvSpPr>
            <a:spLocks noGrp="1"/>
          </p:cNvSpPr>
          <p:nvPr>
            <p:ph type="title"/>
          </p:nvPr>
        </p:nvSpPr>
        <p:spPr>
          <a:xfrm>
            <a:off x="838199" y="250825"/>
            <a:ext cx="10515600" cy="662397"/>
          </a:xfrm>
        </p:spPr>
        <p:txBody>
          <a:bodyPr/>
          <a:lstStyle/>
          <a:p>
            <a:r>
              <a:rPr lang="en-US"/>
              <a:t>Considerations on the op-amp number of stages</a:t>
            </a:r>
          </a:p>
        </p:txBody>
      </p:sp>
      <p:sp>
        <p:nvSpPr>
          <p:cNvPr id="3" name="Segnaposto piè di pagina 2">
            <a:extLst>
              <a:ext uri="{FF2B5EF4-FFF2-40B4-BE49-F238E27FC236}">
                <a16:creationId xmlns:a16="http://schemas.microsoft.com/office/drawing/2014/main" id="{71883996-7DF2-4612-8FDA-56A83984BE8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783EB8C-CA99-42C2-8206-70F92DF980C3}"/>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CasellaDiTesto 4">
            <a:extLst>
              <a:ext uri="{FF2B5EF4-FFF2-40B4-BE49-F238E27FC236}">
                <a16:creationId xmlns:a16="http://schemas.microsoft.com/office/drawing/2014/main" id="{B9FEBA92-2D1D-47BF-AFD3-01477BA7F42D}"/>
              </a:ext>
            </a:extLst>
          </p:cNvPr>
          <p:cNvSpPr txBox="1"/>
          <p:nvPr/>
        </p:nvSpPr>
        <p:spPr>
          <a:xfrm>
            <a:off x="647699" y="913222"/>
            <a:ext cx="10420351" cy="50167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Single stage op-amps:</a:t>
            </a:r>
            <a:r>
              <a:rPr lang="en-US" sz="2000" dirty="0">
                <a:latin typeface="Arial" panose="020B0604020202020204" pitchFamily="34" charset="0"/>
                <a:cs typeface="Arial" panose="020B0604020202020204" pitchFamily="34" charset="0"/>
              </a:rPr>
              <a:t> they can be designed to provide enough gain for a large variety of applications only in the case that the load and the feedback networks are capacitive (switched capacitor circuits). Their advantage is their simple frequency compensation and their power efficiency. Their stability increases with large capacitive loads.</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Two-stage amplifiers:</a:t>
            </a:r>
            <a:r>
              <a:rPr lang="en-US" sz="2000" dirty="0">
                <a:latin typeface="Arial" panose="020B0604020202020204" pitchFamily="34" charset="0"/>
                <a:cs typeface="Arial" panose="020B0604020202020204" pitchFamily="34" charset="0"/>
              </a:rPr>
              <a:t> they are the most popular options for general purpose op-amps since they are suitable for both capacitive and resistive loads and can be designed to provide very large dc gains. Their stability decreases with large capacitive loads. </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Three-stage amplifiers:</a:t>
            </a:r>
            <a:r>
              <a:rPr lang="en-US" sz="2000" dirty="0">
                <a:latin typeface="Arial" panose="020B0604020202020204" pitchFamily="34" charset="0"/>
                <a:cs typeface="Arial" panose="020B0604020202020204" pitchFamily="34" charset="0"/>
              </a:rPr>
              <a:t> this option is necessary when two-stage amplifiers cannot provide enough gain. This is the case, for example of very low supply voltages that prevent the use of cascodes. The gain of two-stage amplifiers can be too low also in the case of very fast op-amps, where the gain of each single stage is limited by the necessity to use short-length MOSFETs.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Three stage amplifiers requires complicated frequency compensation strategies, such as the nested-Miller compensation combined with feed-forward paths (multi-path architectures)</a:t>
            </a:r>
          </a:p>
        </p:txBody>
      </p:sp>
    </p:spTree>
    <p:extLst>
      <p:ext uri="{BB962C8B-B14F-4D97-AF65-F5344CB8AC3E}">
        <p14:creationId xmlns:p14="http://schemas.microsoft.com/office/powerpoint/2010/main" val="11430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C86E0-F4A7-46D9-8FEC-E77B7E811EF9}"/>
              </a:ext>
            </a:extLst>
          </p:cNvPr>
          <p:cNvSpPr>
            <a:spLocks noGrp="1"/>
          </p:cNvSpPr>
          <p:nvPr>
            <p:ph type="title"/>
          </p:nvPr>
        </p:nvSpPr>
        <p:spPr/>
        <p:txBody>
          <a:bodyPr/>
          <a:lstStyle/>
          <a:p>
            <a:r>
              <a:rPr lang="en-US" dirty="0"/>
              <a:t>Requirement on the </a:t>
            </a:r>
            <a:r>
              <a:rPr lang="en-US" u="sng" dirty="0"/>
              <a:t>output impedance</a:t>
            </a:r>
          </a:p>
        </p:txBody>
      </p:sp>
      <p:sp>
        <p:nvSpPr>
          <p:cNvPr id="3" name="Segnaposto piè di pagina 2">
            <a:extLst>
              <a:ext uri="{FF2B5EF4-FFF2-40B4-BE49-F238E27FC236}">
                <a16:creationId xmlns:a16="http://schemas.microsoft.com/office/drawing/2014/main" id="{566616A9-ADF6-4311-86F8-5F680E981CC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38B31D-0167-44D9-A3C5-B4D51216392B}"/>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5" name="Oggetto 4">
            <a:extLst>
              <a:ext uri="{FF2B5EF4-FFF2-40B4-BE49-F238E27FC236}">
                <a16:creationId xmlns:a16="http://schemas.microsoft.com/office/drawing/2014/main" id="{FBC06304-0A11-4CCD-B318-8E21BCB5AF27}"/>
              </a:ext>
            </a:extLst>
          </p:cNvPr>
          <p:cNvGraphicFramePr>
            <a:graphicFrameLocks noChangeAspect="1"/>
          </p:cNvGraphicFramePr>
          <p:nvPr>
            <p:extLst>
              <p:ext uri="{D42A27DB-BD31-4B8C-83A1-F6EECF244321}">
                <p14:modId xmlns:p14="http://schemas.microsoft.com/office/powerpoint/2010/main" val="3402126350"/>
              </p:ext>
            </p:extLst>
          </p:nvPr>
        </p:nvGraphicFramePr>
        <p:xfrm>
          <a:off x="6262818" y="1334338"/>
          <a:ext cx="3311525" cy="1084263"/>
        </p:xfrm>
        <a:graphic>
          <a:graphicData uri="http://schemas.openxmlformats.org/presentationml/2006/ole">
            <mc:AlternateContent xmlns:mc="http://schemas.openxmlformats.org/markup-compatibility/2006">
              <mc:Choice xmlns:v="urn:schemas-microsoft-com:vml" Requires="v">
                <p:oleObj name="Equation" r:id="rId2" imgW="1422360" imgH="469800" progId="Equation.DSMT4">
                  <p:embed/>
                </p:oleObj>
              </mc:Choice>
              <mc:Fallback>
                <p:oleObj name="Equation" r:id="rId2" imgW="1422360" imgH="469800" progId="Equation.DSMT4">
                  <p:embed/>
                  <p:pic>
                    <p:nvPicPr>
                      <p:cNvPr id="11" name="Oggetto 10">
                        <a:extLst>
                          <a:ext uri="{FF2B5EF4-FFF2-40B4-BE49-F238E27FC236}">
                            <a16:creationId xmlns:a16="http://schemas.microsoft.com/office/drawing/2014/main" id="{BC0896EA-EB89-4206-88BF-F0F58693D952}"/>
                          </a:ext>
                        </a:extLst>
                      </p:cNvPr>
                      <p:cNvPicPr>
                        <a:picLocks noChangeAspect="1" noChangeArrowheads="1"/>
                      </p:cNvPicPr>
                      <p:nvPr/>
                    </p:nvPicPr>
                    <p:blipFill>
                      <a:blip r:embed="rId3"/>
                      <a:srcRect/>
                      <a:stretch>
                        <a:fillRect/>
                      </a:stretch>
                    </p:blipFill>
                    <p:spPr bwMode="auto">
                      <a:xfrm>
                        <a:off x="6262818" y="1334338"/>
                        <a:ext cx="3311525" cy="1084263"/>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9C673E6A-9304-4A0C-AC8A-5EA67D414C80}"/>
              </a:ext>
            </a:extLst>
          </p:cNvPr>
          <p:cNvGraphicFramePr>
            <a:graphicFrameLocks noChangeAspect="1"/>
          </p:cNvGraphicFramePr>
          <p:nvPr>
            <p:extLst>
              <p:ext uri="{D42A27DB-BD31-4B8C-83A1-F6EECF244321}">
                <p14:modId xmlns:p14="http://schemas.microsoft.com/office/powerpoint/2010/main" val="3240725403"/>
              </p:ext>
            </p:extLst>
          </p:nvPr>
        </p:nvGraphicFramePr>
        <p:xfrm>
          <a:off x="1104791" y="1257700"/>
          <a:ext cx="3546475" cy="1082675"/>
        </p:xfrm>
        <a:graphic>
          <a:graphicData uri="http://schemas.openxmlformats.org/presentationml/2006/ole">
            <mc:AlternateContent xmlns:mc="http://schemas.openxmlformats.org/markup-compatibility/2006">
              <mc:Choice xmlns:v="urn:schemas-microsoft-com:vml" Requires="v">
                <p:oleObj name="Equation" r:id="rId4" imgW="1701720" imgH="520560" progId="Equation.DSMT4">
                  <p:embed/>
                </p:oleObj>
              </mc:Choice>
              <mc:Fallback>
                <p:oleObj name="Equation" r:id="rId4" imgW="1701720" imgH="520560" progId="Equation.DSMT4">
                  <p:embed/>
                  <p:pic>
                    <p:nvPicPr>
                      <p:cNvPr id="13" name="Oggetto 12">
                        <a:extLst>
                          <a:ext uri="{FF2B5EF4-FFF2-40B4-BE49-F238E27FC236}">
                            <a16:creationId xmlns:a16="http://schemas.microsoft.com/office/drawing/2014/main" id="{3ADB3006-0955-4F76-9A2B-9FDC904DB1E9}"/>
                          </a:ext>
                        </a:extLst>
                      </p:cNvPr>
                      <p:cNvPicPr>
                        <a:picLocks noChangeAspect="1" noChangeArrowheads="1"/>
                      </p:cNvPicPr>
                      <p:nvPr/>
                    </p:nvPicPr>
                    <p:blipFill>
                      <a:blip r:embed="rId5"/>
                      <a:srcRect/>
                      <a:stretch>
                        <a:fillRect/>
                      </a:stretch>
                    </p:blipFill>
                    <p:spPr bwMode="auto">
                      <a:xfrm>
                        <a:off x="1104791" y="1257700"/>
                        <a:ext cx="3546475" cy="1082675"/>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3CEACB9F-FCAB-4F4B-9A53-E3F1A23B5BEC}"/>
              </a:ext>
            </a:extLst>
          </p:cNvPr>
          <p:cNvSpPr txBox="1"/>
          <p:nvPr/>
        </p:nvSpPr>
        <p:spPr>
          <a:xfrm>
            <a:off x="924339" y="2743200"/>
            <a:ext cx="9621078" cy="1200329"/>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Z</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should be low enough to guarantee that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large enough to maintain the relative error below the maximum value allowed in all the expected load conditions</a:t>
            </a:r>
          </a:p>
        </p:txBody>
      </p:sp>
      <p:pic>
        <p:nvPicPr>
          <p:cNvPr id="8" name="Elemento grafico 7">
            <a:extLst>
              <a:ext uri="{FF2B5EF4-FFF2-40B4-BE49-F238E27FC236}">
                <a16:creationId xmlns:a16="http://schemas.microsoft.com/office/drawing/2014/main" id="{F8E69E3D-E99A-41BA-B8F1-7102920146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4791" y="4228647"/>
            <a:ext cx="3190983" cy="1758852"/>
          </a:xfrm>
          <a:prstGeom prst="rect">
            <a:avLst/>
          </a:prstGeom>
        </p:spPr>
      </p:pic>
      <p:graphicFrame>
        <p:nvGraphicFramePr>
          <p:cNvPr id="9" name="Oggetto 8">
            <a:extLst>
              <a:ext uri="{FF2B5EF4-FFF2-40B4-BE49-F238E27FC236}">
                <a16:creationId xmlns:a16="http://schemas.microsoft.com/office/drawing/2014/main" id="{F607A3FE-02B9-4440-BA73-622BE73E02C7}"/>
              </a:ext>
            </a:extLst>
          </p:cNvPr>
          <p:cNvGraphicFramePr>
            <a:graphicFrameLocks noChangeAspect="1"/>
          </p:cNvGraphicFramePr>
          <p:nvPr>
            <p:extLst>
              <p:ext uri="{D42A27DB-BD31-4B8C-83A1-F6EECF244321}">
                <p14:modId xmlns:p14="http://schemas.microsoft.com/office/powerpoint/2010/main" val="2347463162"/>
              </p:ext>
            </p:extLst>
          </p:nvPr>
        </p:nvGraphicFramePr>
        <p:xfrm>
          <a:off x="6605235" y="4682179"/>
          <a:ext cx="2070100" cy="557212"/>
        </p:xfrm>
        <a:graphic>
          <a:graphicData uri="http://schemas.openxmlformats.org/presentationml/2006/ole">
            <mc:AlternateContent xmlns:mc="http://schemas.openxmlformats.org/markup-compatibility/2006">
              <mc:Choice xmlns:v="urn:schemas-microsoft-com:vml" Requires="v">
                <p:oleObj name="Equation" r:id="rId8" imgW="888840" imgH="241200" progId="Equation.DSMT4">
                  <p:embed/>
                </p:oleObj>
              </mc:Choice>
              <mc:Fallback>
                <p:oleObj name="Equation" r:id="rId8" imgW="888840" imgH="241200" progId="Equation.DSMT4">
                  <p:embed/>
                  <p:pic>
                    <p:nvPicPr>
                      <p:cNvPr id="5" name="Oggetto 4">
                        <a:extLst>
                          <a:ext uri="{FF2B5EF4-FFF2-40B4-BE49-F238E27FC236}">
                            <a16:creationId xmlns:a16="http://schemas.microsoft.com/office/drawing/2014/main" id="{FBC06304-0A11-4CCD-B318-8E21BCB5AF27}"/>
                          </a:ext>
                        </a:extLst>
                      </p:cNvPr>
                      <p:cNvPicPr>
                        <a:picLocks noChangeAspect="1" noChangeArrowheads="1"/>
                      </p:cNvPicPr>
                      <p:nvPr/>
                    </p:nvPicPr>
                    <p:blipFill>
                      <a:blip r:embed="rId9"/>
                      <a:srcRect/>
                      <a:stretch>
                        <a:fillRect/>
                      </a:stretch>
                    </p:blipFill>
                    <p:spPr bwMode="auto">
                      <a:xfrm>
                        <a:off x="6605235" y="4682179"/>
                        <a:ext cx="2070100" cy="557212"/>
                      </a:xfrm>
                      <a:prstGeom prst="rect">
                        <a:avLst/>
                      </a:prstGeom>
                      <a:noFill/>
                    </p:spPr>
                  </p:pic>
                </p:oleObj>
              </mc:Fallback>
            </mc:AlternateContent>
          </a:graphicData>
        </a:graphic>
      </p:graphicFrame>
    </p:spTree>
    <p:extLst>
      <p:ext uri="{BB962C8B-B14F-4D97-AF65-F5344CB8AC3E}">
        <p14:creationId xmlns:p14="http://schemas.microsoft.com/office/powerpoint/2010/main" val="368879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2380D-17E8-4509-98D0-89EBD17DDB6D}"/>
              </a:ext>
            </a:extLst>
          </p:cNvPr>
          <p:cNvSpPr>
            <a:spLocks noGrp="1"/>
          </p:cNvSpPr>
          <p:nvPr>
            <p:ph type="title"/>
          </p:nvPr>
        </p:nvSpPr>
        <p:spPr>
          <a:xfrm>
            <a:off x="701040" y="111463"/>
            <a:ext cx="10515600" cy="662397"/>
          </a:xfrm>
        </p:spPr>
        <p:txBody>
          <a:bodyPr/>
          <a:lstStyle/>
          <a:p>
            <a:r>
              <a:rPr lang="it-IT" dirty="0" err="1"/>
              <a:t>Example</a:t>
            </a:r>
            <a:r>
              <a:rPr lang="it-IT" dirty="0"/>
              <a:t> ADA4628 (</a:t>
            </a:r>
            <a:r>
              <a:rPr lang="it-IT" dirty="0" err="1"/>
              <a:t>Analog</a:t>
            </a:r>
            <a:r>
              <a:rPr lang="it-IT" dirty="0"/>
              <a:t> Devices)</a:t>
            </a:r>
            <a:endParaRPr lang="en-US" dirty="0"/>
          </a:p>
        </p:txBody>
      </p:sp>
      <p:sp>
        <p:nvSpPr>
          <p:cNvPr id="3" name="Segnaposto piè di pagina 2">
            <a:extLst>
              <a:ext uri="{FF2B5EF4-FFF2-40B4-BE49-F238E27FC236}">
                <a16:creationId xmlns:a16="http://schemas.microsoft.com/office/drawing/2014/main" id="{03D551BA-F061-4E92-B8F8-CC5D39A464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32BD73-5A7E-4C76-9605-8CABE3D6AD15}"/>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Immagine 4">
            <a:extLst>
              <a:ext uri="{FF2B5EF4-FFF2-40B4-BE49-F238E27FC236}">
                <a16:creationId xmlns:a16="http://schemas.microsoft.com/office/drawing/2014/main" id="{8F0CBE44-3B5F-4772-A303-322B382A386C}"/>
              </a:ext>
            </a:extLst>
          </p:cNvPr>
          <p:cNvPicPr>
            <a:picLocks noChangeAspect="1"/>
          </p:cNvPicPr>
          <p:nvPr/>
        </p:nvPicPr>
        <p:blipFill>
          <a:blip r:embed="rId2"/>
          <a:stretch>
            <a:fillRect/>
          </a:stretch>
        </p:blipFill>
        <p:spPr>
          <a:xfrm>
            <a:off x="237842" y="1251401"/>
            <a:ext cx="11816182" cy="1791243"/>
          </a:xfrm>
          <a:prstGeom prst="rect">
            <a:avLst/>
          </a:prstGeom>
        </p:spPr>
      </p:pic>
      <p:sp>
        <p:nvSpPr>
          <p:cNvPr id="6" name="CasellaDiTesto 5">
            <a:extLst>
              <a:ext uri="{FF2B5EF4-FFF2-40B4-BE49-F238E27FC236}">
                <a16:creationId xmlns:a16="http://schemas.microsoft.com/office/drawing/2014/main" id="{23CE8ADA-E639-4EDE-BDA3-D519FA8CAEC1}"/>
              </a:ext>
            </a:extLst>
          </p:cNvPr>
          <p:cNvSpPr txBox="1"/>
          <p:nvPr/>
        </p:nvSpPr>
        <p:spPr>
          <a:xfrm>
            <a:off x="701040" y="3429000"/>
            <a:ext cx="10896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=10k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to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=2 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the amplifier looses around 8 dB</a:t>
            </a:r>
          </a:p>
        </p:txBody>
      </p:sp>
      <p:sp>
        <p:nvSpPr>
          <p:cNvPr id="7" name="CasellaDiTesto 6">
            <a:extLst>
              <a:ext uri="{FF2B5EF4-FFF2-40B4-BE49-F238E27FC236}">
                <a16:creationId xmlns:a16="http://schemas.microsoft.com/office/drawing/2014/main" id="{BC6C43B7-A25C-419E-B6A1-13A7C46EF01E}"/>
              </a:ext>
            </a:extLst>
          </p:cNvPr>
          <p:cNvSpPr txBox="1"/>
          <p:nvPr/>
        </p:nvSpPr>
        <p:spPr>
          <a:xfrm>
            <a:off x="10232636" y="749024"/>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23FB51A-9FEC-4A77-B2F7-453EE47287AE}"/>
              </a:ext>
            </a:extLst>
          </p:cNvPr>
          <p:cNvSpPr txBox="1"/>
          <p:nvPr/>
        </p:nvSpPr>
        <p:spPr>
          <a:xfrm>
            <a:off x="10629992" y="1594588"/>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2</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39F6355F-CD1E-4715-B15D-3D7F00C1E9D0}"/>
              </a:ext>
            </a:extLst>
          </p:cNvPr>
          <p:cNvGraphicFramePr>
            <a:graphicFrameLocks noChangeAspect="1"/>
          </p:cNvGraphicFramePr>
          <p:nvPr>
            <p:extLst>
              <p:ext uri="{D42A27DB-BD31-4B8C-83A1-F6EECF244321}">
                <p14:modId xmlns:p14="http://schemas.microsoft.com/office/powerpoint/2010/main" val="1712566708"/>
              </p:ext>
            </p:extLst>
          </p:nvPr>
        </p:nvGraphicFramePr>
        <p:xfrm>
          <a:off x="1195333" y="3938265"/>
          <a:ext cx="2525712" cy="1900238"/>
        </p:xfrm>
        <a:graphic>
          <a:graphicData uri="http://schemas.openxmlformats.org/presentationml/2006/ole">
            <mc:AlternateContent xmlns:mc="http://schemas.openxmlformats.org/markup-compatibility/2006">
              <mc:Choice xmlns:v="urn:schemas-microsoft-com:vml" Requires="v">
                <p:oleObj name="Equation" r:id="rId3" imgW="1193760" imgH="888840" progId="Equation.DSMT4">
                  <p:embed/>
                </p:oleObj>
              </mc:Choice>
              <mc:Fallback>
                <p:oleObj name="Equation" r:id="rId3" imgW="1193760" imgH="88884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4"/>
                      <a:srcRect/>
                      <a:stretch>
                        <a:fillRect/>
                      </a:stretch>
                    </p:blipFill>
                    <p:spPr bwMode="auto">
                      <a:xfrm>
                        <a:off x="1195333" y="3938265"/>
                        <a:ext cx="2525712" cy="1900238"/>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D0E2AD30-724F-4CEE-8EEB-0256D9CB6B44}"/>
              </a:ext>
            </a:extLst>
          </p:cNvPr>
          <p:cNvSpPr txBox="1"/>
          <p:nvPr/>
        </p:nvSpPr>
        <p:spPr>
          <a:xfrm>
            <a:off x="4058150" y="614255"/>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91FA009B-E7A9-4E40-B9A5-B0B6D1B4253D}"/>
              </a:ext>
            </a:extLst>
          </p:cNvPr>
          <p:cNvSpPr txBox="1"/>
          <p:nvPr/>
        </p:nvSpPr>
        <p:spPr>
          <a:xfrm>
            <a:off x="3721045" y="2147022"/>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L2</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12" name="Connettore diritto 11">
            <a:extLst>
              <a:ext uri="{FF2B5EF4-FFF2-40B4-BE49-F238E27FC236}">
                <a16:creationId xmlns:a16="http://schemas.microsoft.com/office/drawing/2014/main" id="{9179B435-F6A1-4958-997E-C4097FB93DF6}"/>
              </a:ext>
            </a:extLst>
          </p:cNvPr>
          <p:cNvCxnSpPr>
            <a:cxnSpLocks/>
          </p:cNvCxnSpPr>
          <p:nvPr/>
        </p:nvCxnSpPr>
        <p:spPr>
          <a:xfrm>
            <a:off x="4576310" y="1124319"/>
            <a:ext cx="573591" cy="280660"/>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212D546-43DA-4D7B-BE43-3E66F1784E48}"/>
              </a:ext>
            </a:extLst>
          </p:cNvPr>
          <p:cNvCxnSpPr>
            <a:cxnSpLocks/>
          </p:cNvCxnSpPr>
          <p:nvPr/>
        </p:nvCxnSpPr>
        <p:spPr>
          <a:xfrm flipV="1">
            <a:off x="4385416" y="2123842"/>
            <a:ext cx="764485" cy="28882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E884F12-4233-42AB-9BEF-ED43E3BE9D2E}"/>
              </a:ext>
            </a:extLst>
          </p:cNvPr>
          <p:cNvCxnSpPr>
            <a:cxnSpLocks/>
          </p:cNvCxnSpPr>
          <p:nvPr/>
        </p:nvCxnSpPr>
        <p:spPr>
          <a:xfrm flipH="1">
            <a:off x="10058400" y="1121881"/>
            <a:ext cx="289560" cy="207528"/>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1B94672-8D28-440D-A0B8-1EDDF02E3084}"/>
              </a:ext>
            </a:extLst>
          </p:cNvPr>
          <p:cNvCxnSpPr>
            <a:cxnSpLocks/>
          </p:cNvCxnSpPr>
          <p:nvPr/>
        </p:nvCxnSpPr>
        <p:spPr>
          <a:xfrm flipH="1">
            <a:off x="10232636" y="1898890"/>
            <a:ext cx="397356" cy="101522"/>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4" name="Oggetto 23">
            <a:extLst>
              <a:ext uri="{FF2B5EF4-FFF2-40B4-BE49-F238E27FC236}">
                <a16:creationId xmlns:a16="http://schemas.microsoft.com/office/drawing/2014/main" id="{DC93F445-843E-4258-9233-3D2428CFB8F6}"/>
              </a:ext>
            </a:extLst>
          </p:cNvPr>
          <p:cNvGraphicFramePr>
            <a:graphicFrameLocks noChangeAspect="1"/>
          </p:cNvGraphicFramePr>
          <p:nvPr>
            <p:extLst>
              <p:ext uri="{D42A27DB-BD31-4B8C-83A1-F6EECF244321}">
                <p14:modId xmlns:p14="http://schemas.microsoft.com/office/powerpoint/2010/main" val="3712771728"/>
              </p:ext>
            </p:extLst>
          </p:nvPr>
        </p:nvGraphicFramePr>
        <p:xfrm>
          <a:off x="5032375" y="4633878"/>
          <a:ext cx="1584325" cy="488950"/>
        </p:xfrm>
        <a:graphic>
          <a:graphicData uri="http://schemas.openxmlformats.org/presentationml/2006/ole">
            <mc:AlternateContent xmlns:mc="http://schemas.openxmlformats.org/markup-compatibility/2006">
              <mc:Choice xmlns:v="urn:schemas-microsoft-com:vml" Requires="v">
                <p:oleObj name="Equation" r:id="rId5" imgW="749160" imgH="228600" progId="Equation.DSMT4">
                  <p:embed/>
                </p:oleObj>
              </mc:Choice>
              <mc:Fallback>
                <p:oleObj name="Equation" r:id="rId5" imgW="749160" imgH="228600" progId="Equation.DSMT4">
                  <p:embed/>
                  <p:pic>
                    <p:nvPicPr>
                      <p:cNvPr id="9" name="Oggetto 8">
                        <a:extLst>
                          <a:ext uri="{FF2B5EF4-FFF2-40B4-BE49-F238E27FC236}">
                            <a16:creationId xmlns:a16="http://schemas.microsoft.com/office/drawing/2014/main" id="{39F6355F-CD1E-4715-B15D-3D7F00C1E9D0}"/>
                          </a:ext>
                        </a:extLst>
                      </p:cNvPr>
                      <p:cNvPicPr>
                        <a:picLocks noChangeAspect="1" noChangeArrowheads="1"/>
                      </p:cNvPicPr>
                      <p:nvPr/>
                    </p:nvPicPr>
                    <p:blipFill>
                      <a:blip r:embed="rId6"/>
                      <a:srcRect/>
                      <a:stretch>
                        <a:fillRect/>
                      </a:stretch>
                    </p:blipFill>
                    <p:spPr bwMode="auto">
                      <a:xfrm>
                        <a:off x="5032375" y="4633878"/>
                        <a:ext cx="1584325" cy="488950"/>
                      </a:xfrm>
                      <a:prstGeom prst="rect">
                        <a:avLst/>
                      </a:prstGeom>
                      <a:noFill/>
                    </p:spPr>
                  </p:pic>
                </p:oleObj>
              </mc:Fallback>
            </mc:AlternateContent>
          </a:graphicData>
        </a:graphic>
      </p:graphicFrame>
      <p:sp>
        <p:nvSpPr>
          <p:cNvPr id="25" name="Parentesi graffa aperta 24">
            <a:extLst>
              <a:ext uri="{FF2B5EF4-FFF2-40B4-BE49-F238E27FC236}">
                <a16:creationId xmlns:a16="http://schemas.microsoft.com/office/drawing/2014/main" id="{7C6A8053-4BED-4C15-8020-7D3555480319}"/>
              </a:ext>
            </a:extLst>
          </p:cNvPr>
          <p:cNvSpPr/>
          <p:nvPr/>
        </p:nvSpPr>
        <p:spPr>
          <a:xfrm>
            <a:off x="701040" y="4031011"/>
            <a:ext cx="494293" cy="1575588"/>
          </a:xfrm>
          <a:prstGeom prst="leftBrace">
            <a:avLst>
              <a:gd name="adj1" fmla="val 263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ccia a destra 25">
            <a:extLst>
              <a:ext uri="{FF2B5EF4-FFF2-40B4-BE49-F238E27FC236}">
                <a16:creationId xmlns:a16="http://schemas.microsoft.com/office/drawing/2014/main" id="{8D2179C6-1783-429A-8306-D981DD4C5431}"/>
              </a:ext>
            </a:extLst>
          </p:cNvPr>
          <p:cNvSpPr/>
          <p:nvPr/>
        </p:nvSpPr>
        <p:spPr>
          <a:xfrm>
            <a:off x="4058150" y="4633878"/>
            <a:ext cx="518160" cy="4404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14C1AA79-DF95-417E-962D-385A7F19C06B}"/>
              </a:ext>
            </a:extLst>
          </p:cNvPr>
          <p:cNvPicPr>
            <a:picLocks noChangeAspect="1"/>
          </p:cNvPicPr>
          <p:nvPr/>
        </p:nvPicPr>
        <p:blipFill>
          <a:blip r:embed="rId2"/>
          <a:stretch>
            <a:fillRect/>
          </a:stretch>
        </p:blipFill>
        <p:spPr>
          <a:xfrm>
            <a:off x="745346" y="3542927"/>
            <a:ext cx="3673056" cy="2659905"/>
          </a:xfrm>
          <a:prstGeom prst="rect">
            <a:avLst/>
          </a:prstGeom>
        </p:spPr>
      </p:pic>
      <p:sp>
        <p:nvSpPr>
          <p:cNvPr id="3" name="Segnaposto piè di pagina 2">
            <a:extLst>
              <a:ext uri="{FF2B5EF4-FFF2-40B4-BE49-F238E27FC236}">
                <a16:creationId xmlns:a16="http://schemas.microsoft.com/office/drawing/2014/main" id="{3C63F249-86DB-4CF5-BAFA-9326C482004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A1CA9FB-F012-4FA3-9E8E-BA97B6B902E7}"/>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Titolo 1">
            <a:extLst>
              <a:ext uri="{FF2B5EF4-FFF2-40B4-BE49-F238E27FC236}">
                <a16:creationId xmlns:a16="http://schemas.microsoft.com/office/drawing/2014/main" id="{EB68863B-0357-4F06-B896-4D1FD931B750}"/>
              </a:ext>
            </a:extLst>
          </p:cNvPr>
          <p:cNvSpPr>
            <a:spLocks noGrp="1"/>
          </p:cNvSpPr>
          <p:nvPr>
            <p:ph type="title"/>
          </p:nvPr>
        </p:nvSpPr>
        <p:spPr>
          <a:xfrm>
            <a:off x="745346" y="127064"/>
            <a:ext cx="10515600" cy="662397"/>
          </a:xfrm>
        </p:spPr>
        <p:txBody>
          <a:bodyPr/>
          <a:lstStyle/>
          <a:p>
            <a:r>
              <a:rPr lang="it-IT" dirty="0"/>
              <a:t>Output stages - </a:t>
            </a:r>
            <a:r>
              <a:rPr lang="it-IT" dirty="0" err="1"/>
              <a:t>specifications</a:t>
            </a:r>
            <a:endParaRPr lang="en-US" dirty="0"/>
          </a:p>
        </p:txBody>
      </p:sp>
      <p:graphicFrame>
        <p:nvGraphicFramePr>
          <p:cNvPr id="6" name="Oggetto 5">
            <a:extLst>
              <a:ext uri="{FF2B5EF4-FFF2-40B4-BE49-F238E27FC236}">
                <a16:creationId xmlns:a16="http://schemas.microsoft.com/office/drawing/2014/main" id="{D027EF9D-75EE-4507-A0BB-70A5B1B85630}"/>
              </a:ext>
            </a:extLst>
          </p:cNvPr>
          <p:cNvGraphicFramePr>
            <a:graphicFrameLocks noChangeAspect="1"/>
          </p:cNvGraphicFramePr>
          <p:nvPr>
            <p:extLst>
              <p:ext uri="{D42A27DB-BD31-4B8C-83A1-F6EECF244321}">
                <p14:modId xmlns:p14="http://schemas.microsoft.com/office/powerpoint/2010/main" val="725093911"/>
              </p:ext>
            </p:extLst>
          </p:nvPr>
        </p:nvGraphicFramePr>
        <p:xfrm>
          <a:off x="529378" y="863191"/>
          <a:ext cx="4398962" cy="692150"/>
        </p:xfrm>
        <a:graphic>
          <a:graphicData uri="http://schemas.openxmlformats.org/presentationml/2006/ole">
            <mc:AlternateContent xmlns:mc="http://schemas.openxmlformats.org/markup-compatibility/2006">
              <mc:Choice xmlns:v="urn:schemas-microsoft-com:vml" Requires="v">
                <p:oleObj name="Equation" r:id="rId3" imgW="1447560" imgH="228600" progId="Equation.DSMT4">
                  <p:embed/>
                </p:oleObj>
              </mc:Choice>
              <mc:Fallback>
                <p:oleObj name="Equation" r:id="rId3" imgW="1447560" imgH="228600" progId="Equation.DSMT4">
                  <p:embed/>
                  <p:pic>
                    <p:nvPicPr>
                      <p:cNvPr id="9" name="Oggetto 8"/>
                      <p:cNvPicPr>
                        <a:picLocks noChangeAspect="1" noChangeArrowheads="1"/>
                      </p:cNvPicPr>
                      <p:nvPr/>
                    </p:nvPicPr>
                    <p:blipFill>
                      <a:blip r:embed="rId4"/>
                      <a:srcRect/>
                      <a:stretch>
                        <a:fillRect/>
                      </a:stretch>
                    </p:blipFill>
                    <p:spPr bwMode="auto">
                      <a:xfrm>
                        <a:off x="529378" y="863191"/>
                        <a:ext cx="4398962" cy="69215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CD7D4C0-5C8A-46D4-AFE3-1524276D3786}"/>
              </a:ext>
            </a:extLst>
          </p:cNvPr>
          <p:cNvGraphicFramePr>
            <a:graphicFrameLocks noChangeAspect="1"/>
          </p:cNvGraphicFramePr>
          <p:nvPr>
            <p:extLst>
              <p:ext uri="{D42A27DB-BD31-4B8C-83A1-F6EECF244321}">
                <p14:modId xmlns:p14="http://schemas.microsoft.com/office/powerpoint/2010/main" val="837833779"/>
              </p:ext>
            </p:extLst>
          </p:nvPr>
        </p:nvGraphicFramePr>
        <p:xfrm>
          <a:off x="745346" y="2000623"/>
          <a:ext cx="3573462" cy="1314450"/>
        </p:xfrm>
        <a:graphic>
          <a:graphicData uri="http://schemas.openxmlformats.org/presentationml/2006/ole">
            <mc:AlternateContent xmlns:mc="http://schemas.openxmlformats.org/markup-compatibility/2006">
              <mc:Choice xmlns:v="urn:schemas-microsoft-com:vml" Requires="v">
                <p:oleObj name="Equation" r:id="rId5" imgW="1244520" imgH="457200" progId="Equation.DSMT4">
                  <p:embed/>
                </p:oleObj>
              </mc:Choice>
              <mc:Fallback>
                <p:oleObj name="Equation" r:id="rId5" imgW="1244520" imgH="457200" progId="Equation.DSMT4">
                  <p:embed/>
                  <p:pic>
                    <p:nvPicPr>
                      <p:cNvPr id="11" name="Oggetto 10"/>
                      <p:cNvPicPr>
                        <a:picLocks noChangeAspect="1" noChangeArrowheads="1"/>
                      </p:cNvPicPr>
                      <p:nvPr/>
                    </p:nvPicPr>
                    <p:blipFill>
                      <a:blip r:embed="rId6"/>
                      <a:srcRect/>
                      <a:stretch>
                        <a:fillRect/>
                      </a:stretch>
                    </p:blipFill>
                    <p:spPr bwMode="auto">
                      <a:xfrm>
                        <a:off x="745346" y="2000623"/>
                        <a:ext cx="3573462" cy="131445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8029A8D3-0BEC-4C74-8999-CDEBBC8DFB74}"/>
              </a:ext>
            </a:extLst>
          </p:cNvPr>
          <p:cNvSpPr txBox="1"/>
          <p:nvPr/>
        </p:nvSpPr>
        <p:spPr>
          <a:xfrm>
            <a:off x="3598874" y="1425031"/>
            <a:ext cx="1160895"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Source</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182BDCA-6E28-454A-8EB3-EE55E7583C72}"/>
              </a:ext>
            </a:extLst>
          </p:cNvPr>
          <p:cNvSpPr txBox="1"/>
          <p:nvPr/>
        </p:nvSpPr>
        <p:spPr>
          <a:xfrm>
            <a:off x="915437" y="1481994"/>
            <a:ext cx="784189" cy="461665"/>
          </a:xfrm>
          <a:prstGeom prst="rect">
            <a:avLst/>
          </a:prstGeom>
          <a:noFill/>
        </p:spPr>
        <p:txBody>
          <a:bodyPr wrap="none" rtlCol="0">
            <a:spAutoFit/>
          </a:bodyPr>
          <a:lstStyle/>
          <a:p>
            <a:r>
              <a:rPr lang="it-IT" sz="2400" i="1" dirty="0" err="1">
                <a:solidFill>
                  <a:srgbClr val="0070C0"/>
                </a:solidFill>
                <a:latin typeface="Arial" panose="020B0604020202020204" pitchFamily="34" charset="0"/>
                <a:cs typeface="Arial" panose="020B0604020202020204" pitchFamily="34" charset="0"/>
              </a:rPr>
              <a:t>Sink</a:t>
            </a:r>
            <a:endParaRPr lang="en-US" sz="2400" i="1" baseline="-25000" dirty="0">
              <a:solidFill>
                <a:srgbClr val="0070C0"/>
              </a:solidFill>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93A95933-E475-40F3-A04D-C0EE634C3C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3146" y="863191"/>
            <a:ext cx="4881322" cy="5060531"/>
          </a:xfrm>
          <a:prstGeom prst="rect">
            <a:avLst/>
          </a:prstGeom>
        </p:spPr>
      </p:pic>
    </p:spTree>
    <p:extLst>
      <p:ext uri="{BB962C8B-B14F-4D97-AF65-F5344CB8AC3E}">
        <p14:creationId xmlns:p14="http://schemas.microsoft.com/office/powerpoint/2010/main" val="35260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C0605C1-4567-48B7-9648-E55396C6E3C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5856D5-7BD3-4A38-AC7E-A5B7B9ECB847}"/>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Titolo 1">
            <a:extLst>
              <a:ext uri="{FF2B5EF4-FFF2-40B4-BE49-F238E27FC236}">
                <a16:creationId xmlns:a16="http://schemas.microsoft.com/office/drawing/2014/main" id="{C0F4B78C-FC31-4201-B865-585071728CD8}"/>
              </a:ext>
            </a:extLst>
          </p:cNvPr>
          <p:cNvSpPr txBox="1">
            <a:spLocks/>
          </p:cNvSpPr>
          <p:nvPr/>
        </p:nvSpPr>
        <p:spPr>
          <a:xfrm>
            <a:off x="602434" y="127316"/>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it-IT"/>
              <a:t>Single supply case</a:t>
            </a:r>
            <a:endParaRPr lang="en-US" dirty="0"/>
          </a:p>
        </p:txBody>
      </p:sp>
      <p:pic>
        <p:nvPicPr>
          <p:cNvPr id="6" name="Immagine 5">
            <a:extLst>
              <a:ext uri="{FF2B5EF4-FFF2-40B4-BE49-F238E27FC236}">
                <a16:creationId xmlns:a16="http://schemas.microsoft.com/office/drawing/2014/main" id="{980C2689-5F1D-44DA-8831-97891B338B8C}"/>
              </a:ext>
            </a:extLst>
          </p:cNvPr>
          <p:cNvPicPr>
            <a:picLocks noChangeAspect="1"/>
          </p:cNvPicPr>
          <p:nvPr/>
        </p:nvPicPr>
        <p:blipFill>
          <a:blip r:embed="rId2"/>
          <a:stretch>
            <a:fillRect/>
          </a:stretch>
        </p:blipFill>
        <p:spPr>
          <a:xfrm>
            <a:off x="358594" y="1282329"/>
            <a:ext cx="6253556" cy="4752703"/>
          </a:xfrm>
          <a:prstGeom prst="rect">
            <a:avLst/>
          </a:prstGeom>
        </p:spPr>
      </p:pic>
      <p:sp>
        <p:nvSpPr>
          <p:cNvPr id="7" name="CasellaDiTesto 6">
            <a:extLst>
              <a:ext uri="{FF2B5EF4-FFF2-40B4-BE49-F238E27FC236}">
                <a16:creationId xmlns:a16="http://schemas.microsoft.com/office/drawing/2014/main" id="{5DDD8FDE-C477-45F9-A104-08664B19308E}"/>
              </a:ext>
            </a:extLst>
          </p:cNvPr>
          <p:cNvSpPr txBox="1"/>
          <p:nvPr/>
        </p:nvSpPr>
        <p:spPr>
          <a:xfrm>
            <a:off x="6883531" y="883322"/>
            <a:ext cx="5221256" cy="4678204"/>
          </a:xfrm>
          <a:prstGeom prst="rect">
            <a:avLst/>
          </a:prstGeom>
          <a:noFill/>
        </p:spPr>
        <p:txBody>
          <a:bodyPr wrap="square" rtlCol="0">
            <a:spAutoFit/>
          </a:bodyPr>
          <a:lstStyle/>
          <a:p>
            <a:pPr>
              <a:spcAft>
                <a:spcPts val="600"/>
              </a:spcAft>
            </a:pPr>
            <a:r>
              <a:rPr lang="it-IT" sz="24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n a single supply voltage circuit, the load cannot be connected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(or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if we want a to impose both positive and negative voltages across it. </a:t>
            </a:r>
          </a:p>
          <a:p>
            <a:pPr>
              <a:spcAft>
                <a:spcPts val="600"/>
              </a:spcAft>
            </a:pPr>
            <a:r>
              <a:rPr lang="en-US" sz="2400" dirty="0">
                <a:latin typeface="Arial" panose="020B0604020202020204" pitchFamily="34" charset="0"/>
                <a:cs typeface="Arial" panose="020B0604020202020204" pitchFamily="34" charset="0"/>
              </a:rPr>
              <a:t>To achieve this result, the load should be applied across the amplifier output port and a proper constant voltage, typically equal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/2. </a:t>
            </a:r>
          </a:p>
          <a:p>
            <a:pPr>
              <a:spcAft>
                <a:spcPts val="600"/>
              </a:spcAft>
            </a:pPr>
            <a:r>
              <a:rPr lang="en-US" sz="2400" dirty="0">
                <a:latin typeface="Arial" panose="020B0604020202020204" pitchFamily="34" charset="0"/>
                <a:cs typeface="Arial" panose="020B0604020202020204" pitchFamily="34" charset="0"/>
              </a:rPr>
              <a:t>This voltage must be generated by a proper cell, starting from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045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F879201-5FF0-4976-A606-7F90E16575D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28537F9-7CE8-4640-9EE6-21539F906001}"/>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a:extLst>
              <a:ext uri="{FF2B5EF4-FFF2-40B4-BE49-F238E27FC236}">
                <a16:creationId xmlns:a16="http://schemas.microsoft.com/office/drawing/2014/main" id="{1DC73836-7A73-4899-8DF1-023AC84C9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5563" y="990600"/>
            <a:ext cx="8487615" cy="5034618"/>
          </a:xfrm>
          <a:prstGeom prst="rect">
            <a:avLst/>
          </a:prstGeom>
        </p:spPr>
      </p:pic>
      <p:sp>
        <p:nvSpPr>
          <p:cNvPr id="6" name="Titolo 1">
            <a:extLst>
              <a:ext uri="{FF2B5EF4-FFF2-40B4-BE49-F238E27FC236}">
                <a16:creationId xmlns:a16="http://schemas.microsoft.com/office/drawing/2014/main" id="{280DE4D2-F92F-4125-97D0-34630B5C2304}"/>
              </a:ext>
            </a:extLst>
          </p:cNvPr>
          <p:cNvSpPr>
            <a:spLocks noGrp="1"/>
          </p:cNvSpPr>
          <p:nvPr>
            <p:ph type="title"/>
          </p:nvPr>
        </p:nvSpPr>
        <p:spPr>
          <a:xfrm>
            <a:off x="693057" y="197962"/>
            <a:ext cx="10515600" cy="662397"/>
          </a:xfrm>
        </p:spPr>
        <p:txBody>
          <a:bodyPr/>
          <a:lstStyle/>
          <a:p>
            <a:r>
              <a:rPr lang="it-IT" dirty="0" err="1"/>
              <a:t>Oputput</a:t>
            </a:r>
            <a:r>
              <a:rPr lang="it-IT" dirty="0"/>
              <a:t> stage </a:t>
            </a:r>
            <a:r>
              <a:rPr lang="it-IT" dirty="0" err="1"/>
              <a:t>classes</a:t>
            </a:r>
            <a:r>
              <a:rPr lang="it-IT" dirty="0"/>
              <a:t> </a:t>
            </a:r>
            <a:endParaRPr lang="en-US" dirty="0"/>
          </a:p>
        </p:txBody>
      </p:sp>
      <p:sp>
        <p:nvSpPr>
          <p:cNvPr id="7" name="CasellaDiTesto 6">
            <a:extLst>
              <a:ext uri="{FF2B5EF4-FFF2-40B4-BE49-F238E27FC236}">
                <a16:creationId xmlns:a16="http://schemas.microsoft.com/office/drawing/2014/main" id="{1E4454CE-9A98-482D-AA19-B9F74C5DEBFA}"/>
              </a:ext>
            </a:extLst>
          </p:cNvPr>
          <p:cNvSpPr txBox="1"/>
          <p:nvPr/>
        </p:nvSpPr>
        <p:spPr>
          <a:xfrm>
            <a:off x="390849" y="3477398"/>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By subtracting two unipolar</a:t>
            </a:r>
          </a:p>
          <a:p>
            <a:r>
              <a:rPr lang="en-US" sz="2400" dirty="0">
                <a:latin typeface="Arial" panose="020B0604020202020204" pitchFamily="34" charset="0"/>
                <a:cs typeface="Arial" panose="020B0604020202020204" pitchFamily="34" charset="0"/>
              </a:rPr>
              <a:t>currents, we obtain a bi-directional output current</a:t>
            </a:r>
          </a:p>
        </p:txBody>
      </p:sp>
      <p:sp>
        <p:nvSpPr>
          <p:cNvPr id="2" name="CasellaDiTesto 1">
            <a:extLst>
              <a:ext uri="{FF2B5EF4-FFF2-40B4-BE49-F238E27FC236}">
                <a16:creationId xmlns:a16="http://schemas.microsoft.com/office/drawing/2014/main" id="{3187682C-64A9-456B-88E3-DF6A307FFCB0}"/>
              </a:ext>
            </a:extLst>
          </p:cNvPr>
          <p:cNvSpPr txBox="1"/>
          <p:nvPr/>
        </p:nvSpPr>
        <p:spPr>
          <a:xfrm>
            <a:off x="10105495" y="2967335"/>
            <a:ext cx="196239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constant</a:t>
            </a:r>
            <a:r>
              <a:rPr lang="it-IT" sz="2400" dirty="0">
                <a:solidFill>
                  <a:srgbClr val="FF0000"/>
                </a:solidFill>
                <a:latin typeface="Arial" panose="020B0604020202020204" pitchFamily="34" charset="0"/>
                <a:cs typeface="Arial" panose="020B0604020202020204" pitchFamily="34" charset="0"/>
              </a:rPr>
              <a:t> </a:t>
            </a:r>
            <a:r>
              <a:rPr lang="it-IT" sz="2400" i="1" dirty="0">
                <a:solidFill>
                  <a:srgbClr val="FF0000"/>
                </a:solidFill>
                <a:latin typeface="Arial" panose="020B0604020202020204" pitchFamily="34" charset="0"/>
                <a:cs typeface="Arial" panose="020B0604020202020204" pitchFamily="34" charset="0"/>
              </a:rPr>
              <a:t>I</a:t>
            </a:r>
            <a:r>
              <a:rPr lang="it-IT" sz="2400" i="1" baseline="-25000" dirty="0">
                <a:solidFill>
                  <a:srgbClr val="FF0000"/>
                </a:solidFill>
                <a:latin typeface="Arial" panose="020B0604020202020204" pitchFamily="34" charset="0"/>
                <a:cs typeface="Arial" panose="020B0604020202020204" pitchFamily="34" charset="0"/>
              </a:rPr>
              <a:t>dev2</a:t>
            </a:r>
            <a:endParaRPr lang="en-US" sz="2400" i="1" baseline="-25000" dirty="0">
              <a:solidFill>
                <a:srgbClr val="FF0000"/>
              </a:solidFill>
              <a:latin typeface="Arial" panose="020B060402020202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1AC94D14-9876-4BD9-B814-95E8843420AB}"/>
              </a:ext>
            </a:extLst>
          </p:cNvPr>
          <p:cNvCxnSpPr>
            <a:cxnSpLocks/>
          </p:cNvCxnSpPr>
          <p:nvPr/>
        </p:nvCxnSpPr>
        <p:spPr>
          <a:xfrm flipH="1">
            <a:off x="10473178" y="3429000"/>
            <a:ext cx="440310" cy="50618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7516BCF0-9D97-4BAF-B9CF-FAC2CB14385D}"/>
              </a:ext>
            </a:extLst>
          </p:cNvPr>
          <p:cNvGraphicFramePr>
            <a:graphicFrameLocks noChangeAspect="1"/>
          </p:cNvGraphicFramePr>
          <p:nvPr>
            <p:extLst>
              <p:ext uri="{D42A27DB-BD31-4B8C-83A1-F6EECF244321}">
                <p14:modId xmlns:p14="http://schemas.microsoft.com/office/powerpoint/2010/main" val="3576198375"/>
              </p:ext>
            </p:extLst>
          </p:nvPr>
        </p:nvGraphicFramePr>
        <p:xfrm>
          <a:off x="858838" y="4959350"/>
          <a:ext cx="2916237" cy="657225"/>
        </p:xfrm>
        <a:graphic>
          <a:graphicData uri="http://schemas.openxmlformats.org/presentationml/2006/ole">
            <mc:AlternateContent xmlns:mc="http://schemas.openxmlformats.org/markup-compatibility/2006">
              <mc:Choice xmlns:v="urn:schemas-microsoft-com:vml" Requires="v">
                <p:oleObj name="Equation" r:id="rId3" imgW="1015920" imgH="228600" progId="Equation.DSMT4">
                  <p:embed/>
                </p:oleObj>
              </mc:Choice>
              <mc:Fallback>
                <p:oleObj name="Equation" r:id="rId3" imgW="1015920" imgH="228600" progId="Equation.DSMT4">
                  <p:embed/>
                  <p:pic>
                    <p:nvPicPr>
                      <p:cNvPr id="7" name="Oggetto 6">
                        <a:extLst>
                          <a:ext uri="{FF2B5EF4-FFF2-40B4-BE49-F238E27FC236}">
                            <a16:creationId xmlns:a16="http://schemas.microsoft.com/office/drawing/2014/main" id="{6CD7D4C0-5C8A-46D4-AFE3-1524276D3786}"/>
                          </a:ext>
                        </a:extLst>
                      </p:cNvPr>
                      <p:cNvPicPr>
                        <a:picLocks noChangeAspect="1" noChangeArrowheads="1"/>
                      </p:cNvPicPr>
                      <p:nvPr/>
                    </p:nvPicPr>
                    <p:blipFill>
                      <a:blip r:embed="rId4"/>
                      <a:srcRect/>
                      <a:stretch>
                        <a:fillRect/>
                      </a:stretch>
                    </p:blipFill>
                    <p:spPr bwMode="auto">
                      <a:xfrm>
                        <a:off x="858838" y="4959350"/>
                        <a:ext cx="2916237" cy="657225"/>
                      </a:xfrm>
                      <a:prstGeom prst="rect">
                        <a:avLst/>
                      </a:prstGeom>
                      <a:noFill/>
                    </p:spPr>
                  </p:pic>
                </p:oleObj>
              </mc:Fallback>
            </mc:AlternateContent>
          </a:graphicData>
        </a:graphic>
      </p:graphicFrame>
    </p:spTree>
    <p:extLst>
      <p:ext uri="{BB962C8B-B14F-4D97-AF65-F5344CB8AC3E}">
        <p14:creationId xmlns:p14="http://schemas.microsoft.com/office/powerpoint/2010/main" val="33520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26232F7-9314-4EDC-8789-BA2388CD484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FA6D7C4-1A80-4A57-934A-1B369B4C219E}"/>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Titolo 1">
            <a:extLst>
              <a:ext uri="{FF2B5EF4-FFF2-40B4-BE49-F238E27FC236}">
                <a16:creationId xmlns:a16="http://schemas.microsoft.com/office/drawing/2014/main" id="{8B55EC41-F534-4532-945C-CE9445512941}"/>
              </a:ext>
            </a:extLst>
          </p:cNvPr>
          <p:cNvSpPr>
            <a:spLocks noGrp="1"/>
          </p:cNvSpPr>
          <p:nvPr>
            <p:ph type="title"/>
          </p:nvPr>
        </p:nvSpPr>
        <p:spPr>
          <a:xfrm>
            <a:off x="259080" y="167526"/>
            <a:ext cx="10515600" cy="662397"/>
          </a:xfrm>
        </p:spPr>
        <p:txBody>
          <a:bodyPr/>
          <a:lstStyle/>
          <a:p>
            <a:r>
              <a:rPr lang="it-IT" u="sng" dirty="0"/>
              <a:t>Common source</a:t>
            </a:r>
            <a:r>
              <a:rPr lang="it-IT" dirty="0"/>
              <a:t> output stages: class-A case</a:t>
            </a:r>
            <a:endParaRPr lang="en-US" dirty="0"/>
          </a:p>
        </p:txBody>
      </p:sp>
      <p:graphicFrame>
        <p:nvGraphicFramePr>
          <p:cNvPr id="7" name="Oggetto 6">
            <a:extLst>
              <a:ext uri="{FF2B5EF4-FFF2-40B4-BE49-F238E27FC236}">
                <a16:creationId xmlns:a16="http://schemas.microsoft.com/office/drawing/2014/main" id="{D848EE9D-0D12-4A14-886F-04751FB0DA29}"/>
              </a:ext>
            </a:extLst>
          </p:cNvPr>
          <p:cNvGraphicFramePr>
            <a:graphicFrameLocks noChangeAspect="1"/>
          </p:cNvGraphicFramePr>
          <p:nvPr>
            <p:extLst>
              <p:ext uri="{D42A27DB-BD31-4B8C-83A1-F6EECF244321}">
                <p14:modId xmlns:p14="http://schemas.microsoft.com/office/powerpoint/2010/main" val="1150749870"/>
              </p:ext>
            </p:extLst>
          </p:nvPr>
        </p:nvGraphicFramePr>
        <p:xfrm>
          <a:off x="3628359" y="5297899"/>
          <a:ext cx="6227763" cy="890587"/>
        </p:xfrm>
        <a:graphic>
          <a:graphicData uri="http://schemas.openxmlformats.org/presentationml/2006/ole">
            <mc:AlternateContent xmlns:mc="http://schemas.openxmlformats.org/markup-compatibility/2006">
              <mc:Choice xmlns:v="urn:schemas-microsoft-com:vml" Requires="v">
                <p:oleObj name="Equation" r:id="rId2" imgW="1942920" imgH="279360" progId="Equation.DSMT4">
                  <p:embed/>
                </p:oleObj>
              </mc:Choice>
              <mc:Fallback>
                <p:oleObj name="Equation" r:id="rId2" imgW="1942920" imgH="279360" progId="Equation.DSMT4">
                  <p:embed/>
                  <p:pic>
                    <p:nvPicPr>
                      <p:cNvPr id="6" name="Oggetto 5"/>
                      <p:cNvPicPr>
                        <a:picLocks noChangeAspect="1" noChangeArrowheads="1"/>
                      </p:cNvPicPr>
                      <p:nvPr/>
                    </p:nvPicPr>
                    <p:blipFill>
                      <a:blip r:embed="rId3"/>
                      <a:srcRect/>
                      <a:stretch>
                        <a:fillRect/>
                      </a:stretch>
                    </p:blipFill>
                    <p:spPr bwMode="auto">
                      <a:xfrm>
                        <a:off x="3628359" y="5297899"/>
                        <a:ext cx="6227763" cy="890587"/>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4C758FB5-0090-4EB9-8A24-8AAFF8AF8765}"/>
              </a:ext>
            </a:extLst>
          </p:cNvPr>
          <p:cNvSpPr txBox="1"/>
          <p:nvPr/>
        </p:nvSpPr>
        <p:spPr>
          <a:xfrm>
            <a:off x="7099809" y="1566887"/>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Margins to the rails are now only a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which is much smaller than a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t>
            </a:r>
          </a:p>
        </p:txBody>
      </p:sp>
      <p:cxnSp>
        <p:nvCxnSpPr>
          <p:cNvPr id="9" name="Connettore 2 8">
            <a:extLst>
              <a:ext uri="{FF2B5EF4-FFF2-40B4-BE49-F238E27FC236}">
                <a16:creationId xmlns:a16="http://schemas.microsoft.com/office/drawing/2014/main" id="{AC5A0F1E-CF3D-445E-A067-D57AD99887D4}"/>
              </a:ext>
            </a:extLst>
          </p:cNvPr>
          <p:cNvCxnSpPr>
            <a:cxnSpLocks/>
          </p:cNvCxnSpPr>
          <p:nvPr/>
        </p:nvCxnSpPr>
        <p:spPr>
          <a:xfrm>
            <a:off x="7611615" y="3121369"/>
            <a:ext cx="675394" cy="21765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D74F7D0F-F4B8-4F51-A3C0-C7EB591373FC}"/>
              </a:ext>
            </a:extLst>
          </p:cNvPr>
          <p:cNvCxnSpPr>
            <a:cxnSpLocks/>
          </p:cNvCxnSpPr>
          <p:nvPr/>
        </p:nvCxnSpPr>
        <p:spPr>
          <a:xfrm flipH="1">
            <a:off x="5103341" y="3091278"/>
            <a:ext cx="2371516" cy="228721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4873C8D4-BA8F-4686-AECD-7FEB30039816}"/>
              </a:ext>
            </a:extLst>
          </p:cNvPr>
          <p:cNvSpPr txBox="1"/>
          <p:nvPr/>
        </p:nvSpPr>
        <p:spPr>
          <a:xfrm>
            <a:off x="8193205" y="3006453"/>
            <a:ext cx="3851348"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common source output stage has a practically rail-to-rail output swing</a:t>
            </a:r>
          </a:p>
        </p:txBody>
      </p:sp>
      <p:pic>
        <p:nvPicPr>
          <p:cNvPr id="12" name="Elemento grafico 11">
            <a:extLst>
              <a:ext uri="{FF2B5EF4-FFF2-40B4-BE49-F238E27FC236}">
                <a16:creationId xmlns:a16="http://schemas.microsoft.com/office/drawing/2014/main" id="{0E7DFD98-0745-4CEC-8A33-5069DB3AE1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348" y="973658"/>
            <a:ext cx="2600325" cy="3587115"/>
          </a:xfrm>
          <a:prstGeom prst="rect">
            <a:avLst/>
          </a:prstGeom>
        </p:spPr>
      </p:pic>
      <p:pic>
        <p:nvPicPr>
          <p:cNvPr id="14" name="Elemento grafico 13">
            <a:extLst>
              <a:ext uri="{FF2B5EF4-FFF2-40B4-BE49-F238E27FC236}">
                <a16:creationId xmlns:a16="http://schemas.microsoft.com/office/drawing/2014/main" id="{454E1E92-BF06-4F7A-98AD-79B5A6FCD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8359" y="1018094"/>
            <a:ext cx="2600325" cy="3480435"/>
          </a:xfrm>
          <a:prstGeom prst="rect">
            <a:avLst/>
          </a:prstGeom>
        </p:spPr>
      </p:pic>
      <p:sp>
        <p:nvSpPr>
          <p:cNvPr id="15" name="Freccia a destra 14">
            <a:extLst>
              <a:ext uri="{FF2B5EF4-FFF2-40B4-BE49-F238E27FC236}">
                <a16:creationId xmlns:a16="http://schemas.microsoft.com/office/drawing/2014/main" id="{01CA89C8-C402-44A5-943E-022D726E7827}"/>
              </a:ext>
            </a:extLst>
          </p:cNvPr>
          <p:cNvSpPr/>
          <p:nvPr/>
        </p:nvSpPr>
        <p:spPr>
          <a:xfrm>
            <a:off x="2948940" y="1885950"/>
            <a:ext cx="670076" cy="43434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5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D26A1-BF0B-4D26-A070-2C1D43CC8C5E}"/>
              </a:ext>
            </a:extLst>
          </p:cNvPr>
          <p:cNvSpPr>
            <a:spLocks noGrp="1"/>
          </p:cNvSpPr>
          <p:nvPr>
            <p:ph type="title"/>
          </p:nvPr>
        </p:nvSpPr>
        <p:spPr>
          <a:xfrm>
            <a:off x="838200" y="-19520"/>
            <a:ext cx="10515600" cy="662397"/>
          </a:xfrm>
        </p:spPr>
        <p:txBody>
          <a:bodyPr/>
          <a:lstStyle/>
          <a:p>
            <a:r>
              <a:rPr lang="it-IT"/>
              <a:t>Other info on the class-A common source</a:t>
            </a:r>
          </a:p>
        </p:txBody>
      </p:sp>
      <p:sp>
        <p:nvSpPr>
          <p:cNvPr id="3" name="Segnaposto piè di pagina 2">
            <a:extLst>
              <a:ext uri="{FF2B5EF4-FFF2-40B4-BE49-F238E27FC236}">
                <a16:creationId xmlns:a16="http://schemas.microsoft.com/office/drawing/2014/main" id="{FD7D71BF-304F-482F-A759-569F0BB14A5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47868DA-5764-4110-8DD7-A1DD83F33997}"/>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6" name="CasellaDiTesto 5">
            <a:extLst>
              <a:ext uri="{FF2B5EF4-FFF2-40B4-BE49-F238E27FC236}">
                <a16:creationId xmlns:a16="http://schemas.microsoft.com/office/drawing/2014/main" id="{2E26BAAF-6B9D-4060-B87B-A6BDF1A23C98}"/>
              </a:ext>
            </a:extLst>
          </p:cNvPr>
          <p:cNvSpPr txBox="1"/>
          <p:nvPr/>
        </p:nvSpPr>
        <p:spPr>
          <a:xfrm>
            <a:off x="599181" y="5094848"/>
            <a:ext cx="73171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input voltage is invariant to the supply voltages when it is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  the preceding stage should provide an output with the same property</a:t>
            </a:r>
          </a:p>
        </p:txBody>
      </p:sp>
      <p:pic>
        <p:nvPicPr>
          <p:cNvPr id="11" name="Elemento grafico 10">
            <a:extLst>
              <a:ext uri="{FF2B5EF4-FFF2-40B4-BE49-F238E27FC236}">
                <a16:creationId xmlns:a16="http://schemas.microsoft.com/office/drawing/2014/main" id="{AE7A155B-FD05-44CD-9658-FF829FD1F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835" y="1538287"/>
            <a:ext cx="2579688" cy="3452813"/>
          </a:xfrm>
          <a:prstGeom prst="rect">
            <a:avLst/>
          </a:prstGeom>
        </p:spPr>
      </p:pic>
      <p:grpSp>
        <p:nvGrpSpPr>
          <p:cNvPr id="8" name="Gruppo 7">
            <a:extLst>
              <a:ext uri="{FF2B5EF4-FFF2-40B4-BE49-F238E27FC236}">
                <a16:creationId xmlns:a16="http://schemas.microsoft.com/office/drawing/2014/main" id="{CDB6C736-288D-4AF4-8C65-308FB856EA63}"/>
              </a:ext>
            </a:extLst>
          </p:cNvPr>
          <p:cNvGrpSpPr/>
          <p:nvPr/>
        </p:nvGrpSpPr>
        <p:grpSpPr>
          <a:xfrm>
            <a:off x="1390650" y="4035485"/>
            <a:ext cx="285750" cy="285750"/>
            <a:chOff x="1390650" y="4035485"/>
            <a:chExt cx="285750" cy="285750"/>
          </a:xfrm>
        </p:grpSpPr>
        <p:cxnSp>
          <p:nvCxnSpPr>
            <p:cNvPr id="13" name="Connettore diritto 12">
              <a:extLst>
                <a:ext uri="{FF2B5EF4-FFF2-40B4-BE49-F238E27FC236}">
                  <a16:creationId xmlns:a16="http://schemas.microsoft.com/office/drawing/2014/main" id="{D7DE4DE4-7A19-46C7-85B4-6D2C2E1DB331}"/>
                </a:ext>
              </a:extLst>
            </p:cNvPr>
            <p:cNvCxnSpPr/>
            <p:nvPr/>
          </p:nvCxnSpPr>
          <p:spPr>
            <a:xfrm>
              <a:off x="1533525" y="40354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D9AC9A6-748A-4138-A6E3-18D2FDF372B0}"/>
                </a:ext>
              </a:extLst>
            </p:cNvPr>
            <p:cNvCxnSpPr>
              <a:cxnSpLocks/>
            </p:cNvCxnSpPr>
            <p:nvPr/>
          </p:nvCxnSpPr>
          <p:spPr>
            <a:xfrm rot="16200000">
              <a:off x="1533525" y="402439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Connettore diritto 14">
            <a:extLst>
              <a:ext uri="{FF2B5EF4-FFF2-40B4-BE49-F238E27FC236}">
                <a16:creationId xmlns:a16="http://schemas.microsoft.com/office/drawing/2014/main" id="{A451F7D6-74DD-48B4-8F00-55AAD29F4E40}"/>
              </a:ext>
            </a:extLst>
          </p:cNvPr>
          <p:cNvCxnSpPr>
            <a:cxnSpLocks/>
          </p:cNvCxnSpPr>
          <p:nvPr/>
        </p:nvCxnSpPr>
        <p:spPr>
          <a:xfrm rot="16200000">
            <a:off x="2001679" y="457200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Elemento grafico 16">
            <a:extLst>
              <a:ext uri="{FF2B5EF4-FFF2-40B4-BE49-F238E27FC236}">
                <a16:creationId xmlns:a16="http://schemas.microsoft.com/office/drawing/2014/main" id="{69E8DEAE-F328-4AD2-81B6-641BB51DF0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781" y="1266646"/>
            <a:ext cx="2579686" cy="3525120"/>
          </a:xfrm>
          <a:prstGeom prst="rect">
            <a:avLst/>
          </a:prstGeom>
        </p:spPr>
      </p:pic>
      <p:cxnSp>
        <p:nvCxnSpPr>
          <p:cNvPr id="18" name="Connettore diritto 17">
            <a:extLst>
              <a:ext uri="{FF2B5EF4-FFF2-40B4-BE49-F238E27FC236}">
                <a16:creationId xmlns:a16="http://schemas.microsoft.com/office/drawing/2014/main" id="{2C946975-CC5E-4FD8-BFE7-1676181F77E3}"/>
              </a:ext>
            </a:extLst>
          </p:cNvPr>
          <p:cNvCxnSpPr/>
          <p:nvPr/>
        </p:nvCxnSpPr>
        <p:spPr>
          <a:xfrm>
            <a:off x="9101623" y="1448427"/>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E4C1B-1B7C-427D-82B7-6CEE6AD35090}"/>
              </a:ext>
            </a:extLst>
          </p:cNvPr>
          <p:cNvCxnSpPr>
            <a:cxnSpLocks/>
          </p:cNvCxnSpPr>
          <p:nvPr/>
        </p:nvCxnSpPr>
        <p:spPr>
          <a:xfrm rot="16200000">
            <a:off x="9101623" y="1448427"/>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71DB90F1-1715-410A-BACF-657FA343AC43}"/>
              </a:ext>
            </a:extLst>
          </p:cNvPr>
          <p:cNvCxnSpPr>
            <a:cxnSpLocks/>
          </p:cNvCxnSpPr>
          <p:nvPr/>
        </p:nvCxnSpPr>
        <p:spPr>
          <a:xfrm rot="16200000">
            <a:off x="8639764" y="1953793"/>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2DA26F96-3DED-483A-8D33-D00403F63EB8}"/>
              </a:ext>
            </a:extLst>
          </p:cNvPr>
          <p:cNvSpPr txBox="1"/>
          <p:nvPr/>
        </p:nvSpPr>
        <p:spPr>
          <a:xfrm flipH="1">
            <a:off x="956309" y="4321235"/>
            <a:ext cx="868681" cy="461665"/>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GSn</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E3147C9E-6C5D-4088-BD1D-77D04F0878A6}"/>
              </a:ext>
            </a:extLst>
          </p:cNvPr>
          <p:cNvSpPr txBox="1"/>
          <p:nvPr/>
        </p:nvSpPr>
        <p:spPr>
          <a:xfrm flipH="1">
            <a:off x="7954654" y="1273451"/>
            <a:ext cx="112919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GSp</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4" name="Connettore diritto 23">
            <a:extLst>
              <a:ext uri="{FF2B5EF4-FFF2-40B4-BE49-F238E27FC236}">
                <a16:creationId xmlns:a16="http://schemas.microsoft.com/office/drawing/2014/main" id="{54E888D4-B43A-408A-A605-D04789B86654}"/>
              </a:ext>
            </a:extLst>
          </p:cNvPr>
          <p:cNvCxnSpPr>
            <a:cxnSpLocks/>
          </p:cNvCxnSpPr>
          <p:nvPr/>
        </p:nvCxnSpPr>
        <p:spPr>
          <a:xfrm>
            <a:off x="2373154" y="2060635"/>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420C8CD-A5F0-4927-8056-E9DA676F7FC1}"/>
              </a:ext>
            </a:extLst>
          </p:cNvPr>
          <p:cNvSpPr txBox="1"/>
          <p:nvPr/>
        </p:nvSpPr>
        <p:spPr>
          <a:xfrm flipH="1">
            <a:off x="2415384" y="2625137"/>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sp>
        <p:nvSpPr>
          <p:cNvPr id="29" name="CasellaDiTesto 28">
            <a:extLst>
              <a:ext uri="{FF2B5EF4-FFF2-40B4-BE49-F238E27FC236}">
                <a16:creationId xmlns:a16="http://schemas.microsoft.com/office/drawing/2014/main" id="{470A37C1-0C98-47E6-B66F-C12F2F68F250}"/>
              </a:ext>
            </a:extLst>
          </p:cNvPr>
          <p:cNvSpPr txBox="1"/>
          <p:nvPr/>
        </p:nvSpPr>
        <p:spPr>
          <a:xfrm flipH="1">
            <a:off x="9551000" y="3705601"/>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cxnSp>
        <p:nvCxnSpPr>
          <p:cNvPr id="30" name="Connettore diritto 29">
            <a:extLst>
              <a:ext uri="{FF2B5EF4-FFF2-40B4-BE49-F238E27FC236}">
                <a16:creationId xmlns:a16="http://schemas.microsoft.com/office/drawing/2014/main" id="{8F058DB8-0B94-4E84-BB3D-9AEB56BB7014}"/>
              </a:ext>
            </a:extLst>
          </p:cNvPr>
          <p:cNvCxnSpPr>
            <a:cxnSpLocks/>
          </p:cNvCxnSpPr>
          <p:nvPr/>
        </p:nvCxnSpPr>
        <p:spPr>
          <a:xfrm>
            <a:off x="9493658" y="3289044"/>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90C7AB1-540D-4DE2-A9CB-28C1EB0EBFD3}"/>
              </a:ext>
            </a:extLst>
          </p:cNvPr>
          <p:cNvSpPr txBox="1"/>
          <p:nvPr/>
        </p:nvSpPr>
        <p:spPr>
          <a:xfrm>
            <a:off x="8250891" y="4858262"/>
            <a:ext cx="391896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p-version:</a:t>
            </a:r>
          </a:p>
          <a:p>
            <a:r>
              <a:rPr lang="en-US" sz="2400" dirty="0">
                <a:latin typeface="Arial" panose="020B0604020202020204" pitchFamily="34" charset="0"/>
                <a:cs typeface="Arial" panose="020B0604020202020204" pitchFamily="34" charset="0"/>
              </a:rPr>
              <a:t>(the input signal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graphicFrame>
        <p:nvGraphicFramePr>
          <p:cNvPr id="32" name="Oggetto 31">
            <a:extLst>
              <a:ext uri="{FF2B5EF4-FFF2-40B4-BE49-F238E27FC236}">
                <a16:creationId xmlns:a16="http://schemas.microsoft.com/office/drawing/2014/main" id="{66B738CF-8A2F-48B2-ADE0-7D1A8B469472}"/>
              </a:ext>
            </a:extLst>
          </p:cNvPr>
          <p:cNvGraphicFramePr>
            <a:graphicFrameLocks noChangeAspect="1"/>
          </p:cNvGraphicFramePr>
          <p:nvPr>
            <p:extLst>
              <p:ext uri="{D42A27DB-BD31-4B8C-83A1-F6EECF244321}">
                <p14:modId xmlns:p14="http://schemas.microsoft.com/office/powerpoint/2010/main" val="3125523349"/>
              </p:ext>
            </p:extLst>
          </p:nvPr>
        </p:nvGraphicFramePr>
        <p:xfrm>
          <a:off x="4237189" y="1152834"/>
          <a:ext cx="2412900" cy="571500"/>
        </p:xfrm>
        <a:graphic>
          <a:graphicData uri="http://schemas.openxmlformats.org/presentationml/2006/ole">
            <mc:AlternateContent xmlns:mc="http://schemas.openxmlformats.org/markup-compatibility/2006">
              <mc:Choice xmlns:v="urn:schemas-microsoft-com:vml" Requires="v">
                <p:oleObj name="Equation" r:id="rId7" imgW="965160" imgH="228600" progId="Equation.DSMT4">
                  <p:embed/>
                </p:oleObj>
              </mc:Choice>
              <mc:Fallback>
                <p:oleObj name="Equation" r:id="rId7" imgW="965160" imgH="228600" progId="Equation.DSMT4">
                  <p:embed/>
                  <p:pic>
                    <p:nvPicPr>
                      <p:cNvPr id="9" name="Oggetto 8">
                        <a:extLst>
                          <a:ext uri="{FF2B5EF4-FFF2-40B4-BE49-F238E27FC236}">
                            <a16:creationId xmlns:a16="http://schemas.microsoft.com/office/drawing/2014/main" id="{A545B7C5-9938-42F6-B787-1BB7CF5CDC35}"/>
                          </a:ext>
                        </a:extLst>
                      </p:cNvPr>
                      <p:cNvPicPr>
                        <a:picLocks noChangeAspect="1" noChangeArrowheads="1"/>
                      </p:cNvPicPr>
                      <p:nvPr/>
                    </p:nvPicPr>
                    <p:blipFill>
                      <a:blip r:embed="rId8"/>
                      <a:srcRect/>
                      <a:stretch>
                        <a:fillRect/>
                      </a:stretch>
                    </p:blipFill>
                    <p:spPr bwMode="auto">
                      <a:xfrm>
                        <a:off x="4237189" y="1152834"/>
                        <a:ext cx="2412900" cy="571500"/>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621597DC-1930-4008-8A40-8BA9EDA4337C}"/>
              </a:ext>
            </a:extLst>
          </p:cNvPr>
          <p:cNvGraphicFramePr>
            <a:graphicFrameLocks noChangeAspect="1"/>
          </p:cNvGraphicFramePr>
          <p:nvPr>
            <p:extLst>
              <p:ext uri="{D42A27DB-BD31-4B8C-83A1-F6EECF244321}">
                <p14:modId xmlns:p14="http://schemas.microsoft.com/office/powerpoint/2010/main" val="3794125120"/>
              </p:ext>
            </p:extLst>
          </p:nvPr>
        </p:nvGraphicFramePr>
        <p:xfrm>
          <a:off x="4279435" y="2470150"/>
          <a:ext cx="2825100" cy="603000"/>
        </p:xfrm>
        <a:graphic>
          <a:graphicData uri="http://schemas.openxmlformats.org/presentationml/2006/ole">
            <mc:AlternateContent xmlns:mc="http://schemas.openxmlformats.org/markup-compatibility/2006">
              <mc:Choice xmlns:v="urn:schemas-microsoft-com:vml" Requires="v">
                <p:oleObj name="Equation" r:id="rId9" imgW="1130040" imgH="241200" progId="Equation.DSMT4">
                  <p:embed/>
                </p:oleObj>
              </mc:Choice>
              <mc:Fallback>
                <p:oleObj name="Equation" r:id="rId9" imgW="113004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10"/>
                      <a:srcRect/>
                      <a:stretch>
                        <a:fillRect/>
                      </a:stretch>
                    </p:blipFill>
                    <p:spPr bwMode="auto">
                      <a:xfrm>
                        <a:off x="4279435" y="2470150"/>
                        <a:ext cx="2825100" cy="603000"/>
                      </a:xfrm>
                      <a:prstGeom prst="rect">
                        <a:avLst/>
                      </a:prstGeom>
                      <a:noFill/>
                    </p:spPr>
                  </p:pic>
                </p:oleObj>
              </mc:Fallback>
            </mc:AlternateContent>
          </a:graphicData>
        </a:graphic>
      </p:graphicFrame>
      <p:pic>
        <p:nvPicPr>
          <p:cNvPr id="34" name="Elemento grafico 33">
            <a:extLst>
              <a:ext uri="{FF2B5EF4-FFF2-40B4-BE49-F238E27FC236}">
                <a16:creationId xmlns:a16="http://schemas.microsoft.com/office/drawing/2014/main" id="{A9E100B2-F507-4C17-8B95-C68AD7A63B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81712" y="3196909"/>
            <a:ext cx="991073" cy="1269812"/>
          </a:xfrm>
          <a:prstGeom prst="rect">
            <a:avLst/>
          </a:prstGeom>
        </p:spPr>
      </p:pic>
      <p:sp>
        <p:nvSpPr>
          <p:cNvPr id="5" name="CasellaDiTesto 4">
            <a:extLst>
              <a:ext uri="{FF2B5EF4-FFF2-40B4-BE49-F238E27FC236}">
                <a16:creationId xmlns:a16="http://schemas.microsoft.com/office/drawing/2014/main" id="{780D5C5D-267C-4A86-92D6-0332BCEB3C68}"/>
              </a:ext>
            </a:extLst>
          </p:cNvPr>
          <p:cNvSpPr txBox="1"/>
          <p:nvPr/>
        </p:nvSpPr>
        <p:spPr>
          <a:xfrm>
            <a:off x="667944" y="963201"/>
            <a:ext cx="145264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dirty="0" err="1">
                <a:latin typeface="Arial" panose="020B0604020202020204" pitchFamily="34" charset="0"/>
                <a:cs typeface="Arial" panose="020B0604020202020204" pitchFamily="34" charset="0"/>
              </a:rPr>
              <a:t>version</a:t>
            </a:r>
            <a:endParaRPr lang="en-US" sz="2400" dirty="0">
              <a:latin typeface="Arial" panose="020B0604020202020204" pitchFamily="34" charset="0"/>
              <a:cs typeface="Arial" panose="020B0604020202020204" pitchFamily="34" charset="0"/>
            </a:endParaRPr>
          </a:p>
        </p:txBody>
      </p:sp>
      <p:graphicFrame>
        <p:nvGraphicFramePr>
          <p:cNvPr id="26" name="Oggetto 25">
            <a:extLst>
              <a:ext uri="{FF2B5EF4-FFF2-40B4-BE49-F238E27FC236}">
                <a16:creationId xmlns:a16="http://schemas.microsoft.com/office/drawing/2014/main" id="{6161E2F1-C104-4363-B13F-CBC6E2BBA0CF}"/>
              </a:ext>
            </a:extLst>
          </p:cNvPr>
          <p:cNvGraphicFramePr>
            <a:graphicFrameLocks noChangeAspect="1"/>
          </p:cNvGraphicFramePr>
          <p:nvPr>
            <p:extLst>
              <p:ext uri="{D42A27DB-BD31-4B8C-83A1-F6EECF244321}">
                <p14:modId xmlns:p14="http://schemas.microsoft.com/office/powerpoint/2010/main" val="1677389264"/>
              </p:ext>
            </p:extLst>
          </p:nvPr>
        </p:nvGraphicFramePr>
        <p:xfrm>
          <a:off x="4200728" y="1779133"/>
          <a:ext cx="2253600" cy="603000"/>
        </p:xfrm>
        <a:graphic>
          <a:graphicData uri="http://schemas.openxmlformats.org/presentationml/2006/ole">
            <mc:AlternateContent xmlns:mc="http://schemas.openxmlformats.org/markup-compatibility/2006">
              <mc:Choice xmlns:v="urn:schemas-microsoft-com:vml" Requires="v">
                <p:oleObj name="Equation" r:id="rId13" imgW="901440" imgH="241200" progId="Equation.DSMT4">
                  <p:embed/>
                </p:oleObj>
              </mc:Choice>
              <mc:Fallback>
                <p:oleObj name="Equation" r:id="rId13" imgW="90144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14"/>
                      <a:srcRect/>
                      <a:stretch>
                        <a:fillRect/>
                      </a:stretch>
                    </p:blipFill>
                    <p:spPr bwMode="auto">
                      <a:xfrm>
                        <a:off x="4200728" y="1779133"/>
                        <a:ext cx="2253600" cy="603000"/>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D79E8B5E-D284-4FA7-A7C5-9BE991A37F5D}"/>
              </a:ext>
            </a:extLst>
          </p:cNvPr>
          <p:cNvGraphicFramePr>
            <a:graphicFrameLocks noChangeAspect="1"/>
          </p:cNvGraphicFramePr>
          <p:nvPr>
            <p:extLst>
              <p:ext uri="{D42A27DB-BD31-4B8C-83A1-F6EECF244321}">
                <p14:modId xmlns:p14="http://schemas.microsoft.com/office/powerpoint/2010/main" val="2202641453"/>
              </p:ext>
            </p:extLst>
          </p:nvPr>
        </p:nvGraphicFramePr>
        <p:xfrm>
          <a:off x="4200728" y="3242478"/>
          <a:ext cx="2984400" cy="603000"/>
        </p:xfrm>
        <a:graphic>
          <a:graphicData uri="http://schemas.openxmlformats.org/presentationml/2006/ole">
            <mc:AlternateContent xmlns:mc="http://schemas.openxmlformats.org/markup-compatibility/2006">
              <mc:Choice xmlns:v="urn:schemas-microsoft-com:vml" Requires="v">
                <p:oleObj name="Equation" r:id="rId15" imgW="1193760" imgH="241200" progId="Equation.DSMT4">
                  <p:embed/>
                </p:oleObj>
              </mc:Choice>
              <mc:Fallback>
                <p:oleObj name="Equation" r:id="rId15" imgW="1193760" imgH="241200" progId="Equation.DSMT4">
                  <p:embed/>
                  <p:pic>
                    <p:nvPicPr>
                      <p:cNvPr id="33" name="Oggetto 32">
                        <a:extLst>
                          <a:ext uri="{FF2B5EF4-FFF2-40B4-BE49-F238E27FC236}">
                            <a16:creationId xmlns:a16="http://schemas.microsoft.com/office/drawing/2014/main" id="{621597DC-1930-4008-8A40-8BA9EDA4337C}"/>
                          </a:ext>
                        </a:extLst>
                      </p:cNvPr>
                      <p:cNvPicPr>
                        <a:picLocks noChangeAspect="1" noChangeArrowheads="1"/>
                      </p:cNvPicPr>
                      <p:nvPr/>
                    </p:nvPicPr>
                    <p:blipFill>
                      <a:blip r:embed="rId16"/>
                      <a:srcRect/>
                      <a:stretch>
                        <a:fillRect/>
                      </a:stretch>
                    </p:blipFill>
                    <p:spPr bwMode="auto">
                      <a:xfrm>
                        <a:off x="4200728" y="3242478"/>
                        <a:ext cx="2984400" cy="603000"/>
                      </a:xfrm>
                      <a:prstGeom prst="rect">
                        <a:avLst/>
                      </a:prstGeom>
                      <a:noFill/>
                    </p:spPr>
                  </p:pic>
                </p:oleObj>
              </mc:Fallback>
            </mc:AlternateContent>
          </a:graphicData>
        </a:graphic>
      </p:graphicFrame>
      <p:graphicFrame>
        <p:nvGraphicFramePr>
          <p:cNvPr id="35" name="Oggetto 34">
            <a:extLst>
              <a:ext uri="{FF2B5EF4-FFF2-40B4-BE49-F238E27FC236}">
                <a16:creationId xmlns:a16="http://schemas.microsoft.com/office/drawing/2014/main" id="{0AD4035C-F70B-4BF2-A66B-EB5C955CF1E8}"/>
              </a:ext>
            </a:extLst>
          </p:cNvPr>
          <p:cNvGraphicFramePr>
            <a:graphicFrameLocks noChangeAspect="1"/>
          </p:cNvGraphicFramePr>
          <p:nvPr>
            <p:extLst>
              <p:ext uri="{D42A27DB-BD31-4B8C-83A1-F6EECF244321}">
                <p14:modId xmlns:p14="http://schemas.microsoft.com/office/powerpoint/2010/main" val="3958472618"/>
              </p:ext>
            </p:extLst>
          </p:nvPr>
        </p:nvGraphicFramePr>
        <p:xfrm>
          <a:off x="4200728" y="4035201"/>
          <a:ext cx="1904400" cy="571500"/>
        </p:xfrm>
        <a:graphic>
          <a:graphicData uri="http://schemas.openxmlformats.org/presentationml/2006/ole">
            <mc:AlternateContent xmlns:mc="http://schemas.openxmlformats.org/markup-compatibility/2006">
              <mc:Choice xmlns:v="urn:schemas-microsoft-com:vml" Requires="v">
                <p:oleObj name="Equation" r:id="rId17" imgW="761760" imgH="228600" progId="Equation.DSMT4">
                  <p:embed/>
                </p:oleObj>
              </mc:Choice>
              <mc:Fallback>
                <p:oleObj name="Equation" r:id="rId17" imgW="761760" imgH="228600" progId="Equation.DSMT4">
                  <p:embed/>
                  <p:pic>
                    <p:nvPicPr>
                      <p:cNvPr id="27" name="Oggetto 26">
                        <a:extLst>
                          <a:ext uri="{FF2B5EF4-FFF2-40B4-BE49-F238E27FC236}">
                            <a16:creationId xmlns:a16="http://schemas.microsoft.com/office/drawing/2014/main" id="{D79E8B5E-D284-4FA7-A7C5-9BE991A37F5D}"/>
                          </a:ext>
                        </a:extLst>
                      </p:cNvPr>
                      <p:cNvPicPr>
                        <a:picLocks noChangeAspect="1" noChangeArrowheads="1"/>
                      </p:cNvPicPr>
                      <p:nvPr/>
                    </p:nvPicPr>
                    <p:blipFill>
                      <a:blip r:embed="rId18"/>
                      <a:srcRect/>
                      <a:stretch>
                        <a:fillRect/>
                      </a:stretch>
                    </p:blipFill>
                    <p:spPr bwMode="auto">
                      <a:xfrm>
                        <a:off x="4200728" y="4035201"/>
                        <a:ext cx="1904400" cy="571500"/>
                      </a:xfrm>
                      <a:prstGeom prst="rect">
                        <a:avLst/>
                      </a:prstGeom>
                      <a:noFill/>
                    </p:spPr>
                  </p:pic>
                </p:oleObj>
              </mc:Fallback>
            </mc:AlternateContent>
          </a:graphicData>
        </a:graphic>
      </p:graphicFrame>
      <p:graphicFrame>
        <p:nvGraphicFramePr>
          <p:cNvPr id="36" name="Oggetto 35">
            <a:extLst>
              <a:ext uri="{FF2B5EF4-FFF2-40B4-BE49-F238E27FC236}">
                <a16:creationId xmlns:a16="http://schemas.microsoft.com/office/drawing/2014/main" id="{47D30AB3-9867-4EC9-82C8-DFED70B449FD}"/>
              </a:ext>
            </a:extLst>
          </p:cNvPr>
          <p:cNvGraphicFramePr>
            <a:graphicFrameLocks noChangeAspect="1"/>
          </p:cNvGraphicFramePr>
          <p:nvPr>
            <p:extLst>
              <p:ext uri="{D42A27DB-BD31-4B8C-83A1-F6EECF244321}">
                <p14:modId xmlns:p14="http://schemas.microsoft.com/office/powerpoint/2010/main" val="1296965323"/>
              </p:ext>
            </p:extLst>
          </p:nvPr>
        </p:nvGraphicFramePr>
        <p:xfrm>
          <a:off x="10110200" y="3772097"/>
          <a:ext cx="1935900" cy="571500"/>
        </p:xfrm>
        <a:graphic>
          <a:graphicData uri="http://schemas.openxmlformats.org/presentationml/2006/ole">
            <mc:AlternateContent xmlns:mc="http://schemas.openxmlformats.org/markup-compatibility/2006">
              <mc:Choice xmlns:v="urn:schemas-microsoft-com:vml" Requires="v">
                <p:oleObj name="Equation" r:id="rId19" imgW="774360" imgH="228600" progId="Equation.DSMT4">
                  <p:embed/>
                </p:oleObj>
              </mc:Choice>
              <mc:Fallback>
                <p:oleObj name="Equation" r:id="rId19" imgW="774360" imgH="228600" progId="Equation.DSMT4">
                  <p:embed/>
                  <p:pic>
                    <p:nvPicPr>
                      <p:cNvPr id="35" name="Oggetto 34">
                        <a:extLst>
                          <a:ext uri="{FF2B5EF4-FFF2-40B4-BE49-F238E27FC236}">
                            <a16:creationId xmlns:a16="http://schemas.microsoft.com/office/drawing/2014/main" id="{0AD4035C-F70B-4BF2-A66B-EB5C955CF1E8}"/>
                          </a:ext>
                        </a:extLst>
                      </p:cNvPr>
                      <p:cNvPicPr>
                        <a:picLocks noChangeAspect="1" noChangeArrowheads="1"/>
                      </p:cNvPicPr>
                      <p:nvPr/>
                    </p:nvPicPr>
                    <p:blipFill>
                      <a:blip r:embed="rId20"/>
                      <a:srcRect/>
                      <a:stretch>
                        <a:fillRect/>
                      </a:stretch>
                    </p:blipFill>
                    <p:spPr bwMode="auto">
                      <a:xfrm>
                        <a:off x="10110200" y="3772097"/>
                        <a:ext cx="1935900" cy="571500"/>
                      </a:xfrm>
                      <a:prstGeom prst="rect">
                        <a:avLst/>
                      </a:prstGeom>
                      <a:noFill/>
                    </p:spPr>
                  </p:pic>
                </p:oleObj>
              </mc:Fallback>
            </mc:AlternateContent>
          </a:graphicData>
        </a:graphic>
      </p:graphicFrame>
      <p:sp>
        <p:nvSpPr>
          <p:cNvPr id="7" name="Rettangolo con angoli arrotondati 6">
            <a:extLst>
              <a:ext uri="{FF2B5EF4-FFF2-40B4-BE49-F238E27FC236}">
                <a16:creationId xmlns:a16="http://schemas.microsoft.com/office/drawing/2014/main" id="{84C3C1E2-0C55-4C97-9770-A80ACDE65BCB}"/>
              </a:ext>
            </a:extLst>
          </p:cNvPr>
          <p:cNvSpPr/>
          <p:nvPr/>
        </p:nvSpPr>
        <p:spPr>
          <a:xfrm>
            <a:off x="4076891" y="3936433"/>
            <a:ext cx="2253600" cy="70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con angoli arrotondati 36">
            <a:extLst>
              <a:ext uri="{FF2B5EF4-FFF2-40B4-BE49-F238E27FC236}">
                <a16:creationId xmlns:a16="http://schemas.microsoft.com/office/drawing/2014/main" id="{305CD84D-F705-41F0-A52C-416240CF11A9}"/>
              </a:ext>
            </a:extLst>
          </p:cNvPr>
          <p:cNvSpPr/>
          <p:nvPr/>
        </p:nvSpPr>
        <p:spPr>
          <a:xfrm>
            <a:off x="10024110" y="3657431"/>
            <a:ext cx="2031717" cy="70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po 38">
            <a:extLst>
              <a:ext uri="{FF2B5EF4-FFF2-40B4-BE49-F238E27FC236}">
                <a16:creationId xmlns:a16="http://schemas.microsoft.com/office/drawing/2014/main" id="{3C60AE90-004A-4720-86C0-CB5D88018FDD}"/>
              </a:ext>
            </a:extLst>
          </p:cNvPr>
          <p:cNvGrpSpPr/>
          <p:nvPr/>
        </p:nvGrpSpPr>
        <p:grpSpPr>
          <a:xfrm>
            <a:off x="7434475" y="704050"/>
            <a:ext cx="593426" cy="5361393"/>
            <a:chOff x="7467514" y="704050"/>
            <a:chExt cx="593426" cy="5361393"/>
          </a:xfrm>
        </p:grpSpPr>
        <p:cxnSp>
          <p:nvCxnSpPr>
            <p:cNvPr id="10" name="Connettore diritto 9">
              <a:extLst>
                <a:ext uri="{FF2B5EF4-FFF2-40B4-BE49-F238E27FC236}">
                  <a16:creationId xmlns:a16="http://schemas.microsoft.com/office/drawing/2014/main" id="{E4B48BDC-FA45-490B-AD8E-030388CE0D9C}"/>
                </a:ext>
              </a:extLst>
            </p:cNvPr>
            <p:cNvCxnSpPr>
              <a:cxnSpLocks/>
            </p:cNvCxnSpPr>
            <p:nvPr/>
          </p:nvCxnSpPr>
          <p:spPr>
            <a:xfrm>
              <a:off x="7467514" y="704050"/>
              <a:ext cx="13346" cy="407199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E4221D28-F1F2-454E-B13A-FD2704D0748F}"/>
                </a:ext>
              </a:extLst>
            </p:cNvPr>
            <p:cNvCxnSpPr/>
            <p:nvPr/>
          </p:nvCxnSpPr>
          <p:spPr>
            <a:xfrm>
              <a:off x="7470732" y="4782900"/>
              <a:ext cx="590208" cy="886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118AB22E-E631-44B2-9DDE-F082111EADDB}"/>
                </a:ext>
              </a:extLst>
            </p:cNvPr>
            <p:cNvCxnSpPr/>
            <p:nvPr/>
          </p:nvCxnSpPr>
          <p:spPr>
            <a:xfrm>
              <a:off x="8052694" y="4782900"/>
              <a:ext cx="0" cy="12825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CasellaDiTesto 39">
            <a:extLst>
              <a:ext uri="{FF2B5EF4-FFF2-40B4-BE49-F238E27FC236}">
                <a16:creationId xmlns:a16="http://schemas.microsoft.com/office/drawing/2014/main" id="{1D571553-CDD4-4262-B8AC-C83997C67AF9}"/>
              </a:ext>
            </a:extLst>
          </p:cNvPr>
          <p:cNvSpPr txBox="1"/>
          <p:nvPr/>
        </p:nvSpPr>
        <p:spPr>
          <a:xfrm>
            <a:off x="4613045" y="4633183"/>
            <a:ext cx="119455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class-A</a:t>
            </a:r>
          </a:p>
        </p:txBody>
      </p:sp>
      <p:sp>
        <p:nvSpPr>
          <p:cNvPr id="41" name="CasellaDiTesto 40">
            <a:extLst>
              <a:ext uri="{FF2B5EF4-FFF2-40B4-BE49-F238E27FC236}">
                <a16:creationId xmlns:a16="http://schemas.microsoft.com/office/drawing/2014/main" id="{30379F65-315F-4FDE-A173-225EE3504A5B}"/>
              </a:ext>
            </a:extLst>
          </p:cNvPr>
          <p:cNvSpPr txBox="1"/>
          <p:nvPr/>
        </p:nvSpPr>
        <p:spPr>
          <a:xfrm>
            <a:off x="10239953" y="4455020"/>
            <a:ext cx="119455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class-A</a:t>
            </a:r>
          </a:p>
        </p:txBody>
      </p:sp>
    </p:spTree>
    <p:extLst>
      <p:ext uri="{BB962C8B-B14F-4D97-AF65-F5344CB8AC3E}">
        <p14:creationId xmlns:p14="http://schemas.microsoft.com/office/powerpoint/2010/main" val="20071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8" grpId="0"/>
      <p:bldP spid="29" grpId="0"/>
      <p:bldP spid="31" grpId="0"/>
      <p:bldP spid="7" grpId="0" animBg="1"/>
      <p:bldP spid="37" grpId="0" animBg="1"/>
      <p:bldP spid="40" grpId="0"/>
      <p:bldP spid="4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Widescreen</PresentationFormat>
  <Paragraphs>238</Paragraphs>
  <Slides>26</Slides>
  <Notes>2</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3" baseType="lpstr">
      <vt:lpstr>Arial</vt:lpstr>
      <vt:lpstr>Calibri</vt:lpstr>
      <vt:lpstr>Cambria Math</vt:lpstr>
      <vt:lpstr>Symbol</vt:lpstr>
      <vt:lpstr>Times New Roman</vt:lpstr>
      <vt:lpstr>Tema di Office</vt:lpstr>
      <vt:lpstr>Equation</vt:lpstr>
      <vt:lpstr>Single-Ended operational amplifiers</vt:lpstr>
      <vt:lpstr>Typical op-amp-based negative feedback loop </vt:lpstr>
      <vt:lpstr>Requirement on the output impedance</vt:lpstr>
      <vt:lpstr>Example ADA4628 (Analog Devices)</vt:lpstr>
      <vt:lpstr>Output stages - specifications</vt:lpstr>
      <vt:lpstr>Presentazione standard di PowerPoint</vt:lpstr>
      <vt:lpstr>Oputput stage classes </vt:lpstr>
      <vt:lpstr>Common source output stages: class-A case</vt:lpstr>
      <vt:lpstr>Other info on the class-A common source</vt:lpstr>
      <vt:lpstr>Small signal properties of the class-A common source stage</vt:lpstr>
      <vt:lpstr>Class-AB common source: principle of operation</vt:lpstr>
      <vt:lpstr>Class-AB common-source output stages: maximum output currents</vt:lpstr>
      <vt:lpstr>Class-AB common-source output stages: quiescent current</vt:lpstr>
      <vt:lpstr>Frequency response requirements: closed loop gain (bA)</vt:lpstr>
      <vt:lpstr>Amplifier gain and loop gain: role of the b factor </vt:lpstr>
      <vt:lpstr>Presentazione standard di PowerPoint</vt:lpstr>
      <vt:lpstr>Example of non-unity-gain stable op-amp</vt:lpstr>
      <vt:lpstr>Single non-dominant pole case</vt:lpstr>
      <vt:lpstr>Design specifications for the amplifier response speed </vt:lpstr>
      <vt:lpstr>A possible set of specification for design of a CMOS op-amp</vt:lpstr>
      <vt:lpstr>Design of an anolog cell: phases</vt:lpstr>
      <vt:lpstr>Operational amplifiers: number of stages</vt:lpstr>
      <vt:lpstr>Single stage op-amps</vt:lpstr>
      <vt:lpstr>Single stage op-amps with resistive load</vt:lpstr>
      <vt:lpstr>Two-stage op-amps</vt:lpstr>
      <vt:lpstr>Considerations on the op-amp number of stages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529</cp:revision>
  <dcterms:created xsi:type="dcterms:W3CDTF">2015-02-03T16:10:37Z</dcterms:created>
  <dcterms:modified xsi:type="dcterms:W3CDTF">2022-10-30T19:46:44Z</dcterms:modified>
</cp:coreProperties>
</file>