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96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10/15/2022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10/15/2022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10/15/2022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10/15/2022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45.bin"/><Relationship Id="rId3" Type="http://schemas.openxmlformats.org/officeDocument/2006/relationships/image" Target="../media/image49.wmf"/><Relationship Id="rId21" Type="http://schemas.openxmlformats.org/officeDocument/2006/relationships/image" Target="../media/image59.wmf"/><Relationship Id="rId7" Type="http://schemas.openxmlformats.org/officeDocument/2006/relationships/image" Target="../media/image52.svg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57.wmf"/><Relationship Id="rId2" Type="http://schemas.openxmlformats.org/officeDocument/2006/relationships/oleObject" Target="../embeddings/oleObject39.bin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4.wmf"/><Relationship Id="rId5" Type="http://schemas.openxmlformats.org/officeDocument/2006/relationships/image" Target="../media/image11.svg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58.wmf"/><Relationship Id="rId4" Type="http://schemas.openxmlformats.org/officeDocument/2006/relationships/image" Target="../media/image10.png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54.bin"/><Relationship Id="rId3" Type="http://schemas.openxmlformats.org/officeDocument/2006/relationships/image" Target="../media/image61.svg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8.wmf"/><Relationship Id="rId2" Type="http://schemas.openxmlformats.org/officeDocument/2006/relationships/image" Target="../media/image60.png"/><Relationship Id="rId16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svg"/><Relationship Id="rId2" Type="http://schemas.openxmlformats.org/officeDocument/2006/relationships/oleObject" Target="../embeddings/oleObject1.bin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9.sv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8.wmf"/><Relationship Id="rId3" Type="http://schemas.openxmlformats.org/officeDocument/2006/relationships/image" Target="../media/image15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0.wmf"/><Relationship Id="rId2" Type="http://schemas.openxmlformats.org/officeDocument/2006/relationships/oleObject" Target="../embeddings/oleObject10.bin"/><Relationship Id="rId16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3.wmf"/><Relationship Id="rId5" Type="http://schemas.openxmlformats.org/officeDocument/2006/relationships/image" Target="../media/image12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9.wmf"/><Relationship Id="rId3" Type="http://schemas.openxmlformats.org/officeDocument/2006/relationships/image" Target="../media/image22.svg"/><Relationship Id="rId7" Type="http://schemas.openxmlformats.org/officeDocument/2006/relationships/image" Target="../media/image24.svg"/><Relationship Id="rId12" Type="http://schemas.openxmlformats.org/officeDocument/2006/relationships/oleObject" Target="../embeddings/oleObject18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svg"/><Relationship Id="rId5" Type="http://schemas.openxmlformats.org/officeDocument/2006/relationships/image" Target="../media/image11.svg"/><Relationship Id="rId15" Type="http://schemas.openxmlformats.org/officeDocument/2006/relationships/image" Target="../media/image30.wmf"/><Relationship Id="rId10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26.svg"/><Relationship Id="rId1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7.wmf"/><Relationship Id="rId3" Type="http://schemas.openxmlformats.org/officeDocument/2006/relationships/image" Target="../media/image11.svg"/><Relationship Id="rId7" Type="http://schemas.openxmlformats.org/officeDocument/2006/relationships/image" Target="../media/image34.svg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9.wmf"/><Relationship Id="rId2" Type="http://schemas.openxmlformats.org/officeDocument/2006/relationships/image" Target="../media/image10.png"/><Relationship Id="rId16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6.wmf"/><Relationship Id="rId5" Type="http://schemas.openxmlformats.org/officeDocument/2006/relationships/image" Target="../media/image32.svg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31.png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42.wmf"/><Relationship Id="rId3" Type="http://schemas.openxmlformats.org/officeDocument/2006/relationships/image" Target="../media/image11.sv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8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41.wmf"/><Relationship Id="rId5" Type="http://schemas.openxmlformats.org/officeDocument/2006/relationships/image" Target="../media/image32.svg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31.png"/><Relationship Id="rId9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12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7.w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2.wmf"/><Relationship Id="rId5" Type="http://schemas.openxmlformats.org/officeDocument/2006/relationships/image" Target="../media/image43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 in active devices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7C5BE04-4FCA-4446-AEAE-0D22645B7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175" y="2276623"/>
            <a:ext cx="4696004" cy="201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941E06-C4A0-45D4-B768-E0A0B755AC80}"/>
              </a:ext>
            </a:extLst>
          </p:cNvPr>
          <p:cNvSpPr txBox="1"/>
          <p:nvPr/>
        </p:nvSpPr>
        <p:spPr>
          <a:xfrm>
            <a:off x="1018095" y="1214098"/>
            <a:ext cx="1614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MOSFETs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B699E92-CEF0-43FA-8FAB-8890348301FB}"/>
              </a:ext>
            </a:extLst>
          </p:cNvPr>
          <p:cNvSpPr txBox="1"/>
          <p:nvPr/>
        </p:nvSpPr>
        <p:spPr>
          <a:xfrm>
            <a:off x="7418895" y="1819373"/>
            <a:ext cx="43174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noise schematization is valid up to a frequency that depends on the process and device length.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Generally, for integrated MOSFETs, it is possible to use this single-source model up to frequencies of several hundred MHz 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C863F0-98E9-469F-AD0B-953FD31C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004"/>
            <a:ext cx="10515600" cy="662397"/>
          </a:xfrm>
        </p:spPr>
        <p:txBody>
          <a:bodyPr/>
          <a:lstStyle/>
          <a:p>
            <a:r>
              <a:rPr lang="it-IT" dirty="0"/>
              <a:t>MOSFET vs BJT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B828CBB-363C-4A8E-9773-FCCF697E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AC5DDF-BC08-4CB8-B825-E25D8423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550839AD-3258-4F01-9066-B83BCA9DE2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433341"/>
              </p:ext>
            </p:extLst>
          </p:nvPr>
        </p:nvGraphicFramePr>
        <p:xfrm>
          <a:off x="7242895" y="3510676"/>
          <a:ext cx="1692061" cy="53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586" imgH="228501" progId="Equation.DSMT4">
                  <p:embed/>
                </p:oleObj>
              </mc:Choice>
              <mc:Fallback>
                <p:oleObj name="Equation" r:id="rId2" imgW="723586" imgH="228501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69C3F78-8ED1-43AD-AC01-F6F8DA22B4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895" y="3510676"/>
                        <a:ext cx="1692061" cy="534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9E34E4F2-3C97-4FFF-B782-DDEA8B53D4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001" y="1004189"/>
            <a:ext cx="2093185" cy="173177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1D8847EF-FD8E-4DC0-BAB9-029EED3136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03357" y="796802"/>
            <a:ext cx="2257080" cy="238094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32D423F-B92C-4500-A391-7BD89CEB74A4}"/>
              </a:ext>
            </a:extLst>
          </p:cNvPr>
          <p:cNvSpPr txBox="1"/>
          <p:nvPr/>
        </p:nvSpPr>
        <p:spPr>
          <a:xfrm>
            <a:off x="3591612" y="1225485"/>
            <a:ext cx="3478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Let us consider only the drain (</a:t>
            </a: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) and collector (</a:t>
            </a: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) noise sources. </a:t>
            </a:r>
          </a:p>
        </p:txBody>
      </p:sp>
      <p:sp>
        <p:nvSpPr>
          <p:cNvPr id="9" name="Freccia a sinistra 8">
            <a:extLst>
              <a:ext uri="{FF2B5EF4-FFF2-40B4-BE49-F238E27FC236}">
                <a16:creationId xmlns:a16="http://schemas.microsoft.com/office/drawing/2014/main" id="{FF48F844-D65C-40A8-96BC-302F613BE2F7}"/>
              </a:ext>
            </a:extLst>
          </p:cNvPr>
          <p:cNvSpPr/>
          <p:nvPr/>
        </p:nvSpPr>
        <p:spPr>
          <a:xfrm>
            <a:off x="9728462" y="1781666"/>
            <a:ext cx="386499" cy="226243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5B741DC-F59F-48A1-BD35-A6DABBA94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73390"/>
              </p:ext>
            </p:extLst>
          </p:nvPr>
        </p:nvGraphicFramePr>
        <p:xfrm>
          <a:off x="514350" y="3298825"/>
          <a:ext cx="37274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73120" imgH="228600" progId="Equation.DSMT4">
                  <p:embed/>
                </p:oleObj>
              </mc:Choice>
              <mc:Fallback>
                <p:oleObj name="Equation" r:id="rId8" imgW="147312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13B2995-4302-4458-85DC-3A9FB8A8AF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98825"/>
                        <a:ext cx="3727450" cy="579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3519048-9D4F-45BD-9209-95E4FA0F4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278691"/>
              </p:ext>
            </p:extLst>
          </p:nvPr>
        </p:nvGraphicFramePr>
        <p:xfrm>
          <a:off x="514350" y="3906838"/>
          <a:ext cx="25701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15920" imgH="393480" progId="Equation.DSMT4">
                  <p:embed/>
                </p:oleObj>
              </mc:Choice>
              <mc:Fallback>
                <p:oleObj name="Equation" r:id="rId10" imgW="1015920" imgH="39348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A10DBD57-AFA2-4D82-AB7A-E648E1E454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906838"/>
                        <a:ext cx="2570163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4ED403F3-37AC-413E-8B0C-23045C71C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825287"/>
              </p:ext>
            </p:extLst>
          </p:nvPr>
        </p:nvGraphicFramePr>
        <p:xfrm>
          <a:off x="7242895" y="4045011"/>
          <a:ext cx="12763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45760" imgH="431640" progId="Equation.DSMT4">
                  <p:embed/>
                </p:oleObj>
              </mc:Choice>
              <mc:Fallback>
                <p:oleObj name="Equation" r:id="rId12" imgW="54576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50839AD-3258-4F01-9066-B83BCA9DE2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895" y="4045011"/>
                        <a:ext cx="1276350" cy="1011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74E9AEB4-BC6C-4841-832A-863047C233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649177"/>
              </p:ext>
            </p:extLst>
          </p:nvPr>
        </p:nvGraphicFramePr>
        <p:xfrm>
          <a:off x="8858544" y="4011464"/>
          <a:ext cx="279082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93760" imgH="419040" progId="Equation.DSMT4">
                  <p:embed/>
                </p:oleObj>
              </mc:Choice>
              <mc:Fallback>
                <p:oleObj name="Equation" r:id="rId14" imgW="1193760" imgH="4190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ED403F3-37AC-413E-8B0C-23045C71C9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544" y="4011464"/>
                        <a:ext cx="2790825" cy="982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6B8D3276-D40D-4277-BFBB-FCB1A919C0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726061"/>
              </p:ext>
            </p:extLst>
          </p:nvPr>
        </p:nvGraphicFramePr>
        <p:xfrm>
          <a:off x="7242895" y="4942052"/>
          <a:ext cx="35321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11280" imgH="419040" progId="Equation.DSMT4">
                  <p:embed/>
                </p:oleObj>
              </mc:Choice>
              <mc:Fallback>
                <p:oleObj name="Equation" r:id="rId16" imgW="1511280" imgH="4190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50839AD-3258-4F01-9066-B83BCA9DE2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895" y="4942052"/>
                        <a:ext cx="3532188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E17FBCB-B7A3-4757-B5A2-D6500CA07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10122"/>
              </p:ext>
            </p:extLst>
          </p:nvPr>
        </p:nvGraphicFramePr>
        <p:xfrm>
          <a:off x="596900" y="5307013"/>
          <a:ext cx="350202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84200" imgH="228600" progId="Equation.DSMT4">
                  <p:embed/>
                </p:oleObj>
              </mc:Choice>
              <mc:Fallback>
                <p:oleObj name="Equation" r:id="rId18" imgW="138420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5B741DC-F59F-48A1-BD35-A6DABBA949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5307013"/>
                        <a:ext cx="3502025" cy="579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C9194DD2-5816-4500-83A2-0E8A7818B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455166"/>
              </p:ext>
            </p:extLst>
          </p:nvPr>
        </p:nvGraphicFramePr>
        <p:xfrm>
          <a:off x="4457700" y="5005960"/>
          <a:ext cx="163830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47640" imgH="393480" progId="Equation.DSMT4">
                  <p:embed/>
                </p:oleObj>
              </mc:Choice>
              <mc:Fallback>
                <p:oleObj name="Equation" r:id="rId20" imgW="647640" imgH="3934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5E17FBCB-B7A3-4757-B5A2-D6500CA078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5005960"/>
                        <a:ext cx="1638300" cy="998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igura a mano libera 16"/>
          <p:cNvSpPr/>
          <p:nvPr/>
        </p:nvSpPr>
        <p:spPr>
          <a:xfrm>
            <a:off x="410547" y="737118"/>
            <a:ext cx="4086808" cy="4208106"/>
          </a:xfrm>
          <a:custGeom>
            <a:avLst/>
            <a:gdLst>
              <a:gd name="connsiteX0" fmla="*/ 18661 w 4086808"/>
              <a:gd name="connsiteY0" fmla="*/ 4208106 h 4208106"/>
              <a:gd name="connsiteX1" fmla="*/ 4058816 w 4086808"/>
              <a:gd name="connsiteY1" fmla="*/ 4180115 h 4208106"/>
              <a:gd name="connsiteX2" fmla="*/ 4086808 w 4086808"/>
              <a:gd name="connsiteY2" fmla="*/ 2258009 h 4208106"/>
              <a:gd name="connsiteX3" fmla="*/ 3051110 w 4086808"/>
              <a:gd name="connsiteY3" fmla="*/ 1716833 h 4208106"/>
              <a:gd name="connsiteX4" fmla="*/ 3079102 w 4086808"/>
              <a:gd name="connsiteY4" fmla="*/ 9331 h 4208106"/>
              <a:gd name="connsiteX5" fmla="*/ 0 w 4086808"/>
              <a:gd name="connsiteY5" fmla="*/ 0 h 4208106"/>
              <a:gd name="connsiteX6" fmla="*/ 18661 w 4086808"/>
              <a:gd name="connsiteY6" fmla="*/ 4208106 h 420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6808" h="4208106">
                <a:moveTo>
                  <a:pt x="18661" y="4208106"/>
                </a:moveTo>
                <a:lnTo>
                  <a:pt x="4058816" y="4180115"/>
                </a:lnTo>
                <a:lnTo>
                  <a:pt x="4086808" y="2258009"/>
                </a:lnTo>
                <a:lnTo>
                  <a:pt x="3051110" y="1716833"/>
                </a:lnTo>
                <a:lnTo>
                  <a:pt x="3079102" y="9331"/>
                </a:lnTo>
                <a:lnTo>
                  <a:pt x="0" y="0"/>
                </a:lnTo>
                <a:cubicBezTo>
                  <a:pt x="6220" y="1402702"/>
                  <a:pt x="12441" y="2805404"/>
                  <a:pt x="18661" y="4208106"/>
                </a:cubicBezTo>
                <a:close/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ccia a destra 17"/>
          <p:cNvSpPr/>
          <p:nvPr/>
        </p:nvSpPr>
        <p:spPr>
          <a:xfrm>
            <a:off x="8519245" y="4405313"/>
            <a:ext cx="339299" cy="2506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igura a mano libera 19"/>
          <p:cNvSpPr/>
          <p:nvPr/>
        </p:nvSpPr>
        <p:spPr>
          <a:xfrm>
            <a:off x="3517641" y="5626359"/>
            <a:ext cx="6652726" cy="507597"/>
          </a:xfrm>
          <a:custGeom>
            <a:avLst/>
            <a:gdLst>
              <a:gd name="connsiteX0" fmla="*/ 6652726 w 6652726"/>
              <a:gd name="connsiteY0" fmla="*/ 0 h 507597"/>
              <a:gd name="connsiteX1" fmla="*/ 6186196 w 6652726"/>
              <a:gd name="connsiteY1" fmla="*/ 354563 h 507597"/>
              <a:gd name="connsiteX2" fmla="*/ 5551714 w 6652726"/>
              <a:gd name="connsiteY2" fmla="*/ 447870 h 507597"/>
              <a:gd name="connsiteX3" fmla="*/ 2332653 w 6652726"/>
              <a:gd name="connsiteY3" fmla="*/ 485192 h 507597"/>
              <a:gd name="connsiteX4" fmla="*/ 783771 w 6652726"/>
              <a:gd name="connsiteY4" fmla="*/ 503853 h 507597"/>
              <a:gd name="connsiteX5" fmla="*/ 391886 w 6652726"/>
              <a:gd name="connsiteY5" fmla="*/ 410547 h 507597"/>
              <a:gd name="connsiteX6" fmla="*/ 0 w 6652726"/>
              <a:gd name="connsiteY6" fmla="*/ 233265 h 507597"/>
              <a:gd name="connsiteX7" fmla="*/ 0 w 6652726"/>
              <a:gd name="connsiteY7" fmla="*/ 233265 h 50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2726" h="507597">
                <a:moveTo>
                  <a:pt x="6652726" y="0"/>
                </a:moveTo>
                <a:cubicBezTo>
                  <a:pt x="6511212" y="139959"/>
                  <a:pt x="6369698" y="279918"/>
                  <a:pt x="6186196" y="354563"/>
                </a:cubicBezTo>
                <a:cubicBezTo>
                  <a:pt x="6002694" y="429208"/>
                  <a:pt x="6193971" y="426099"/>
                  <a:pt x="5551714" y="447870"/>
                </a:cubicBezTo>
                <a:cubicBezTo>
                  <a:pt x="4909457" y="469642"/>
                  <a:pt x="2332653" y="485192"/>
                  <a:pt x="2332653" y="485192"/>
                </a:cubicBezTo>
                <a:cubicBezTo>
                  <a:pt x="1537996" y="494522"/>
                  <a:pt x="1107232" y="516294"/>
                  <a:pt x="783771" y="503853"/>
                </a:cubicBezTo>
                <a:cubicBezTo>
                  <a:pt x="460310" y="491412"/>
                  <a:pt x="522515" y="455645"/>
                  <a:pt x="391886" y="410547"/>
                </a:cubicBezTo>
                <a:cubicBezTo>
                  <a:pt x="261257" y="365449"/>
                  <a:pt x="0" y="233265"/>
                  <a:pt x="0" y="233265"/>
                </a:cubicBezTo>
                <a:lnTo>
                  <a:pt x="0" y="233265"/>
                </a:ln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4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2FD84-0F34-4B6B-A0F6-630CCC25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285"/>
            <a:ext cx="10515600" cy="662397"/>
          </a:xfrm>
        </p:spPr>
        <p:txBody>
          <a:bodyPr/>
          <a:lstStyle/>
          <a:p>
            <a:r>
              <a:rPr lang="it-IT" dirty="0"/>
              <a:t>BJT input </a:t>
            </a:r>
            <a:r>
              <a:rPr lang="it-IT" dirty="0" err="1"/>
              <a:t>referred</a:t>
            </a:r>
            <a:r>
              <a:rPr lang="it-IT" dirty="0"/>
              <a:t> </a:t>
            </a:r>
            <a:r>
              <a:rPr lang="it-IT" dirty="0" err="1"/>
              <a:t>noise</a:t>
            </a:r>
            <a:r>
              <a:rPr lang="it-IT" dirty="0"/>
              <a:t> </a:t>
            </a:r>
            <a:r>
              <a:rPr lang="it-IT" dirty="0" err="1"/>
              <a:t>voltage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5A1C86-224F-48AF-A9D4-B1742206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E0C4F9-781D-49A7-810B-C7E0C497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B986F742-26C7-44FD-B403-74F6EE557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987" y="1001236"/>
            <a:ext cx="4373982" cy="258928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C7F8F31-EEAC-48CD-9658-E24DE7AF3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169593"/>
              </p:ext>
            </p:extLst>
          </p:nvPr>
        </p:nvGraphicFramePr>
        <p:xfrm>
          <a:off x="5974930" y="1931007"/>
          <a:ext cx="16637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431640" progId="Equation.DSMT4">
                  <p:embed/>
                </p:oleObj>
              </mc:Choice>
              <mc:Fallback>
                <p:oleObj name="Equation" r:id="rId4" imgW="72360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79AEADF3-C6AA-4784-9AC9-F1DAFDA458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930" y="1931007"/>
                        <a:ext cx="1663700" cy="99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55CE7D6E-31B3-4168-AE12-A48F8191A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373492"/>
              </p:ext>
            </p:extLst>
          </p:nvPr>
        </p:nvGraphicFramePr>
        <p:xfrm>
          <a:off x="5956355" y="964382"/>
          <a:ext cx="1196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431640" progId="Equation.DSMT4">
                  <p:embed/>
                </p:oleObj>
              </mc:Choice>
              <mc:Fallback>
                <p:oleObj name="Equation" r:id="rId6" imgW="5205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B5715EE8-0216-4D4E-9496-2D7FE3B92D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55" y="964382"/>
                        <a:ext cx="1196975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8914D09-CEE0-4558-92DC-89A8CDABC2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267011"/>
              </p:ext>
            </p:extLst>
          </p:nvPr>
        </p:nvGraphicFramePr>
        <p:xfrm>
          <a:off x="8367392" y="1485984"/>
          <a:ext cx="2303462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960" imgH="431640" progId="Equation.DSMT4">
                  <p:embed/>
                </p:oleObj>
              </mc:Choice>
              <mc:Fallback>
                <p:oleObj name="Equation" r:id="rId8" imgW="100296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C7F8F31-EEAC-48CD-9658-E24DE7AF3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7392" y="1485984"/>
                        <a:ext cx="2303462" cy="99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664A7A4-288F-4CAA-9661-9D46ADD00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957452"/>
              </p:ext>
            </p:extLst>
          </p:nvPr>
        </p:nvGraphicFramePr>
        <p:xfrm>
          <a:off x="6089232" y="3089930"/>
          <a:ext cx="17811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0" imgH="253800" progId="Equation.DSMT4">
                  <p:embed/>
                </p:oleObj>
              </mc:Choice>
              <mc:Fallback>
                <p:oleObj name="Equation" r:id="rId10" imgW="774360" imgH="253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C7F8F31-EEAC-48CD-9658-E24DE7AF3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232" y="3089930"/>
                        <a:ext cx="1781175" cy="58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DFD98DC-31F9-4961-B758-17A1837F7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497384"/>
              </p:ext>
            </p:extLst>
          </p:nvPr>
        </p:nvGraphicFramePr>
        <p:xfrm>
          <a:off x="8169716" y="3073539"/>
          <a:ext cx="1722438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49160" imgH="228600" progId="Equation.DSMT4">
                  <p:embed/>
                </p:oleObj>
              </mc:Choice>
              <mc:Fallback>
                <p:oleObj name="Equation" r:id="rId12" imgW="74916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7664A7A4-288F-4CAA-9661-9D46ADD00C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716" y="3073539"/>
                        <a:ext cx="1722438" cy="525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E265AE7-5F76-4C35-A3C2-8995246A4268}"/>
              </a:ext>
            </a:extLst>
          </p:cNvPr>
          <p:cNvSpPr txBox="1"/>
          <p:nvPr/>
        </p:nvSpPr>
        <p:spPr>
          <a:xfrm>
            <a:off x="6089232" y="3868002"/>
            <a:ext cx="5375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case, the noise voltage source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only significant contribution to the input referred noise</a:t>
            </a: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DB71278B-D9B7-4348-99A0-CC66402C50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30597"/>
              </p:ext>
            </p:extLst>
          </p:nvPr>
        </p:nvGraphicFramePr>
        <p:xfrm>
          <a:off x="1795301" y="4062380"/>
          <a:ext cx="18510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50680" imgH="431640" progId="Equation.DSMT4">
                  <p:embed/>
                </p:oleObj>
              </mc:Choice>
              <mc:Fallback>
                <p:oleObj name="Equation" r:id="rId14" imgW="85068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301" y="4062380"/>
                        <a:ext cx="1851025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497961D-9934-4DDA-8B2A-79CD1C838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247245"/>
              </p:ext>
            </p:extLst>
          </p:nvPr>
        </p:nvGraphicFramePr>
        <p:xfrm>
          <a:off x="3733015" y="3965902"/>
          <a:ext cx="1630363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49160" imgH="482400" progId="Equation.DSMT4">
                  <p:embed/>
                </p:oleObj>
              </mc:Choice>
              <mc:Fallback>
                <p:oleObj name="Equation" r:id="rId16" imgW="749160" imgH="4824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DB71278B-D9B7-4348-99A0-CC66402C50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015" y="3965902"/>
                        <a:ext cx="1630363" cy="1049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AC4056DE-B49F-4B31-89B3-F395ED33B8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019221"/>
              </p:ext>
            </p:extLst>
          </p:nvPr>
        </p:nvGraphicFramePr>
        <p:xfrm>
          <a:off x="1872251" y="5265559"/>
          <a:ext cx="32591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98320" imgH="431640" progId="Equation.DSMT4">
                  <p:embed/>
                </p:oleObj>
              </mc:Choice>
              <mc:Fallback>
                <p:oleObj name="Equation" r:id="rId18" imgW="1498320" imgH="4316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DB71278B-D9B7-4348-99A0-CC66402C50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251" y="5265559"/>
                        <a:ext cx="3259138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F0AC0D7-EC69-4699-A860-78AFF4320499}"/>
              </a:ext>
            </a:extLst>
          </p:cNvPr>
          <p:cNvSpPr txBox="1"/>
          <p:nvPr/>
        </p:nvSpPr>
        <p:spPr>
          <a:xfrm>
            <a:off x="417455" y="4295173"/>
            <a:ext cx="782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BJT: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E308547-9548-4955-8A2C-62D13887FD5F}"/>
              </a:ext>
            </a:extLst>
          </p:cNvPr>
          <p:cNvSpPr txBox="1"/>
          <p:nvPr/>
        </p:nvSpPr>
        <p:spPr>
          <a:xfrm>
            <a:off x="303942" y="5504626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MOSFET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FF65DD3-A2CD-4630-A15D-86585CE0AACA}"/>
              </a:ext>
            </a:extLst>
          </p:cNvPr>
          <p:cNvSpPr txBox="1"/>
          <p:nvPr/>
        </p:nvSpPr>
        <p:spPr>
          <a:xfrm>
            <a:off x="6243039" y="5235777"/>
            <a:ext cx="4427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Much more noise for the same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static current consumption!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025B0816-F387-4F06-B073-0B61265663A0}"/>
              </a:ext>
            </a:extLst>
          </p:cNvPr>
          <p:cNvCxnSpPr>
            <a:cxnSpLocks/>
          </p:cNvCxnSpPr>
          <p:nvPr/>
        </p:nvCxnSpPr>
        <p:spPr>
          <a:xfrm flipH="1">
            <a:off x="4939969" y="5226201"/>
            <a:ext cx="382840" cy="211052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1B489295-8942-451D-996F-32A2C71D8F5F}"/>
              </a:ext>
            </a:extLst>
          </p:cNvPr>
          <p:cNvCxnSpPr>
            <a:cxnSpLocks/>
          </p:cNvCxnSpPr>
          <p:nvPr/>
        </p:nvCxnSpPr>
        <p:spPr>
          <a:xfrm>
            <a:off x="3872845" y="5226201"/>
            <a:ext cx="169683" cy="322685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arrotondato 4"/>
          <p:cNvSpPr/>
          <p:nvPr/>
        </p:nvSpPr>
        <p:spPr>
          <a:xfrm>
            <a:off x="2407298" y="2112701"/>
            <a:ext cx="578498" cy="96083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ttangolo arrotondato 24"/>
          <p:cNvSpPr/>
          <p:nvPr/>
        </p:nvSpPr>
        <p:spPr>
          <a:xfrm>
            <a:off x="3417913" y="1610550"/>
            <a:ext cx="736398" cy="681094"/>
          </a:xfrm>
          <a:prstGeom prst="roundRect">
            <a:avLst>
              <a:gd name="adj" fmla="val 24954"/>
            </a:avLst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025B0816-F387-4F06-B073-0B61265663A0}"/>
              </a:ext>
            </a:extLst>
          </p:cNvPr>
          <p:cNvCxnSpPr>
            <a:cxnSpLocks/>
          </p:cNvCxnSpPr>
          <p:nvPr/>
        </p:nvCxnSpPr>
        <p:spPr>
          <a:xfrm flipH="1" flipV="1">
            <a:off x="4444267" y="2626358"/>
            <a:ext cx="801901" cy="192876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72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1" grpId="0"/>
      <p:bldP spid="5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0B288-4B4A-436F-AF91-4927C6DEA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6751"/>
            <a:ext cx="10515600" cy="662397"/>
          </a:xfrm>
        </p:spPr>
        <p:txBody>
          <a:bodyPr/>
          <a:lstStyle/>
          <a:p>
            <a:r>
              <a:rPr lang="en-US"/>
              <a:t>The Noise Efficiency Factor (NEF)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B54B038-99EE-4F09-A9D9-166DB1CBB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DA5A8A3-EDFC-4FD1-BA43-76F41D7D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8267E0-0509-4FFA-A7C1-0EBE8F384C91}"/>
              </a:ext>
            </a:extLst>
          </p:cNvPr>
          <p:cNvSpPr txBox="1"/>
          <p:nvPr/>
        </p:nvSpPr>
        <p:spPr>
          <a:xfrm>
            <a:off x="693624" y="922945"/>
            <a:ext cx="10898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Since the single-BJT amplifier offers an excellent trade-off between noise and power consumption, in 1987 M.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Steyaert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(KU Leuven University) proposed a FOM (figure of merit) called NEF to characterize all voltage amplifiers in terms of noise efficiency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0991D5C-BD84-4CEF-97C5-16A9ED3EB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246649"/>
              </p:ext>
            </p:extLst>
          </p:nvPr>
        </p:nvGraphicFramePr>
        <p:xfrm>
          <a:off x="1984441" y="2842103"/>
          <a:ext cx="3485177" cy="156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700" imgH="749300" progId="Equation.DSMT4">
                  <p:embed/>
                </p:oleObj>
              </mc:Choice>
              <mc:Fallback>
                <p:oleObj name="Equation" r:id="rId2" imgW="1663700" imgH="749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441" y="2842103"/>
                        <a:ext cx="3485177" cy="15696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8F84375A-E532-46B0-89F3-BEBBF2E043EC}"/>
              </a:ext>
            </a:extLst>
          </p:cNvPr>
          <p:cNvSpPr/>
          <p:nvPr/>
        </p:nvSpPr>
        <p:spPr>
          <a:xfrm>
            <a:off x="4172115" y="2592674"/>
            <a:ext cx="2384982" cy="397768"/>
          </a:xfrm>
          <a:custGeom>
            <a:avLst/>
            <a:gdLst>
              <a:gd name="connsiteX0" fmla="*/ 2384982 w 2384982"/>
              <a:gd name="connsiteY0" fmla="*/ 11269 h 397768"/>
              <a:gd name="connsiteX1" fmla="*/ 1640264 w 2384982"/>
              <a:gd name="connsiteY1" fmla="*/ 1842 h 397768"/>
              <a:gd name="connsiteX2" fmla="*/ 688157 w 2384982"/>
              <a:gd name="connsiteY2" fmla="*/ 20695 h 397768"/>
              <a:gd name="connsiteX3" fmla="*/ 226243 w 2384982"/>
              <a:gd name="connsiteY3" fmla="*/ 190378 h 397768"/>
              <a:gd name="connsiteX4" fmla="*/ 0 w 2384982"/>
              <a:gd name="connsiteY4" fmla="*/ 397768 h 39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4982" h="397768">
                <a:moveTo>
                  <a:pt x="2384982" y="11269"/>
                </a:moveTo>
                <a:cubicBezTo>
                  <a:pt x="2150097" y="6555"/>
                  <a:pt x="1923068" y="271"/>
                  <a:pt x="1640264" y="1842"/>
                </a:cubicBezTo>
                <a:cubicBezTo>
                  <a:pt x="1357460" y="3413"/>
                  <a:pt x="923827" y="-10728"/>
                  <a:pt x="688157" y="20695"/>
                </a:cubicBezTo>
                <a:cubicBezTo>
                  <a:pt x="452487" y="52118"/>
                  <a:pt x="340936" y="127533"/>
                  <a:pt x="226243" y="190378"/>
                </a:cubicBezTo>
                <a:cubicBezTo>
                  <a:pt x="111550" y="253223"/>
                  <a:pt x="55775" y="325495"/>
                  <a:pt x="0" y="39776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8F70282-4190-4ED2-84F4-D31BB1AF5FA3}"/>
              </a:ext>
            </a:extLst>
          </p:cNvPr>
          <p:cNvSpPr txBox="1"/>
          <p:nvPr/>
        </p:nvSpPr>
        <p:spPr>
          <a:xfrm>
            <a:off x="6858754" y="2604591"/>
            <a:ext cx="4360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rms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noise of the amplifier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under consideration</a:t>
            </a: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A8236F98-12EF-4077-9F9E-9BCEAD8BC99C}"/>
              </a:ext>
            </a:extLst>
          </p:cNvPr>
          <p:cNvSpPr/>
          <p:nvPr/>
        </p:nvSpPr>
        <p:spPr>
          <a:xfrm flipV="1">
            <a:off x="5087999" y="4278168"/>
            <a:ext cx="2384982" cy="397768"/>
          </a:xfrm>
          <a:custGeom>
            <a:avLst/>
            <a:gdLst>
              <a:gd name="connsiteX0" fmla="*/ 2384982 w 2384982"/>
              <a:gd name="connsiteY0" fmla="*/ 11269 h 397768"/>
              <a:gd name="connsiteX1" fmla="*/ 1640264 w 2384982"/>
              <a:gd name="connsiteY1" fmla="*/ 1842 h 397768"/>
              <a:gd name="connsiteX2" fmla="*/ 688157 w 2384982"/>
              <a:gd name="connsiteY2" fmla="*/ 20695 h 397768"/>
              <a:gd name="connsiteX3" fmla="*/ 226243 w 2384982"/>
              <a:gd name="connsiteY3" fmla="*/ 190378 h 397768"/>
              <a:gd name="connsiteX4" fmla="*/ 0 w 2384982"/>
              <a:gd name="connsiteY4" fmla="*/ 397768 h 39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4982" h="397768">
                <a:moveTo>
                  <a:pt x="2384982" y="11269"/>
                </a:moveTo>
                <a:cubicBezTo>
                  <a:pt x="2150097" y="6555"/>
                  <a:pt x="1923068" y="271"/>
                  <a:pt x="1640264" y="1842"/>
                </a:cubicBezTo>
                <a:cubicBezTo>
                  <a:pt x="1357460" y="3413"/>
                  <a:pt x="923827" y="-10728"/>
                  <a:pt x="688157" y="20695"/>
                </a:cubicBezTo>
                <a:cubicBezTo>
                  <a:pt x="452487" y="52118"/>
                  <a:pt x="340936" y="127533"/>
                  <a:pt x="226243" y="190378"/>
                </a:cubicBezTo>
                <a:cubicBezTo>
                  <a:pt x="111550" y="253223"/>
                  <a:pt x="55775" y="325495"/>
                  <a:pt x="0" y="39776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808F25BB-E8A1-400E-AE3C-FA0B69E63C95}"/>
              </a:ext>
            </a:extLst>
          </p:cNvPr>
          <p:cNvSpPr/>
          <p:nvPr/>
        </p:nvSpPr>
        <p:spPr>
          <a:xfrm flipV="1">
            <a:off x="4426637" y="4345468"/>
            <a:ext cx="3046343" cy="397768"/>
          </a:xfrm>
          <a:custGeom>
            <a:avLst/>
            <a:gdLst>
              <a:gd name="connsiteX0" fmla="*/ 2384982 w 2384982"/>
              <a:gd name="connsiteY0" fmla="*/ 11269 h 397768"/>
              <a:gd name="connsiteX1" fmla="*/ 1640264 w 2384982"/>
              <a:gd name="connsiteY1" fmla="*/ 1842 h 397768"/>
              <a:gd name="connsiteX2" fmla="*/ 688157 w 2384982"/>
              <a:gd name="connsiteY2" fmla="*/ 20695 h 397768"/>
              <a:gd name="connsiteX3" fmla="*/ 226243 w 2384982"/>
              <a:gd name="connsiteY3" fmla="*/ 190378 h 397768"/>
              <a:gd name="connsiteX4" fmla="*/ 0 w 2384982"/>
              <a:gd name="connsiteY4" fmla="*/ 397768 h 39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4982" h="397768">
                <a:moveTo>
                  <a:pt x="2384982" y="11269"/>
                </a:moveTo>
                <a:cubicBezTo>
                  <a:pt x="2150097" y="6555"/>
                  <a:pt x="1923068" y="271"/>
                  <a:pt x="1640264" y="1842"/>
                </a:cubicBezTo>
                <a:cubicBezTo>
                  <a:pt x="1357460" y="3413"/>
                  <a:pt x="923827" y="-10728"/>
                  <a:pt x="688157" y="20695"/>
                </a:cubicBezTo>
                <a:cubicBezTo>
                  <a:pt x="452487" y="52118"/>
                  <a:pt x="340936" y="127533"/>
                  <a:pt x="226243" y="190378"/>
                </a:cubicBezTo>
                <a:cubicBezTo>
                  <a:pt x="111550" y="253223"/>
                  <a:pt x="55775" y="325495"/>
                  <a:pt x="0" y="39776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C9871B5-89A1-4E0E-8359-955B68D14ED5}"/>
              </a:ext>
            </a:extLst>
          </p:cNvPr>
          <p:cNvSpPr txBox="1"/>
          <p:nvPr/>
        </p:nvSpPr>
        <p:spPr>
          <a:xfrm>
            <a:off x="7447127" y="3798258"/>
            <a:ext cx="45817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Effective noise bandwidth and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current consumption of the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amplifier under consideration 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2B5A53A0-5737-4984-A89C-C222BDC8A5F4}"/>
              </a:ext>
            </a:extLst>
          </p:cNvPr>
          <p:cNvSpPr/>
          <p:nvPr/>
        </p:nvSpPr>
        <p:spPr>
          <a:xfrm>
            <a:off x="4737723" y="3435588"/>
            <a:ext cx="731895" cy="8309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FECAF58-74AB-485B-BEAA-568E7F94DBA8}"/>
              </a:ext>
            </a:extLst>
          </p:cNvPr>
          <p:cNvSpPr txBox="1"/>
          <p:nvPr/>
        </p:nvSpPr>
        <p:spPr>
          <a:xfrm>
            <a:off x="588906" y="4848006"/>
            <a:ext cx="229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Denominator =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7B343477-E9A1-4911-BAB4-D96510E71D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317395"/>
              </p:ext>
            </p:extLst>
          </p:nvPr>
        </p:nvGraphicFramePr>
        <p:xfrm>
          <a:off x="2762415" y="4841023"/>
          <a:ext cx="1409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266400" progId="Equation.DSMT4">
                  <p:embed/>
                </p:oleObj>
              </mc:Choice>
              <mc:Fallback>
                <p:oleObj name="Equation" r:id="rId4" imgW="672840" imgH="2664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0991D5C-BD84-4CEF-97C5-16A9ED3EB5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415" y="4841023"/>
                        <a:ext cx="1409700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6BDA361-F443-4BFE-9A06-DE275B2F08E3}"/>
              </a:ext>
            </a:extLst>
          </p:cNvPr>
          <p:cNvSpPr txBox="1"/>
          <p:nvPr/>
        </p:nvSpPr>
        <p:spPr>
          <a:xfrm>
            <a:off x="556181" y="5665663"/>
            <a:ext cx="9654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voltage of a BJT with same current and BW of the amplifier 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25B0816-F387-4F06-B073-0B61265663A0}"/>
              </a:ext>
            </a:extLst>
          </p:cNvPr>
          <p:cNvCxnSpPr>
            <a:cxnSpLocks/>
          </p:cNvCxnSpPr>
          <p:nvPr/>
        </p:nvCxnSpPr>
        <p:spPr>
          <a:xfrm flipV="1">
            <a:off x="3635022" y="5382141"/>
            <a:ext cx="42078" cy="283522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82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699" y="136527"/>
            <a:ext cx="10515600" cy="662397"/>
          </a:xfrm>
        </p:spPr>
        <p:txBody>
          <a:bodyPr/>
          <a:lstStyle/>
          <a:p>
            <a:r>
              <a:rPr lang="en-US"/>
              <a:t>Mosfet Thermal noise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1077EE94-6E6E-4366-AEDA-80A587C2C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89030"/>
              </p:ext>
            </p:extLst>
          </p:nvPr>
        </p:nvGraphicFramePr>
        <p:xfrm>
          <a:off x="3978896" y="1210683"/>
          <a:ext cx="3194165" cy="95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227" imgH="393529" progId="Equation.DSMT4">
                  <p:embed/>
                </p:oleObj>
              </mc:Choice>
              <mc:Fallback>
                <p:oleObj name="Equation" r:id="rId2" imgW="1320227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896" y="1210683"/>
                        <a:ext cx="3194165" cy="952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84C7A8D-8EAB-4EAB-9F6E-C9595C452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173849"/>
              </p:ext>
            </p:extLst>
          </p:nvPr>
        </p:nvGraphicFramePr>
        <p:xfrm>
          <a:off x="4038600" y="2055577"/>
          <a:ext cx="1811338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431640" progId="Equation.DSMT4">
                  <p:embed/>
                </p:oleObj>
              </mc:Choice>
              <mc:Fallback>
                <p:oleObj name="Equation" r:id="rId4" imgW="74916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1077EE94-6E6E-4366-AEDA-80A587C2C4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055577"/>
                        <a:ext cx="1811338" cy="1042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3123092-18C6-446D-8814-6AC8886507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740077"/>
              </p:ext>
            </p:extLst>
          </p:nvPr>
        </p:nvGraphicFramePr>
        <p:xfrm>
          <a:off x="8255081" y="2070218"/>
          <a:ext cx="16271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177480" progId="Equation.DSMT4">
                  <p:embed/>
                </p:oleObj>
              </mc:Choice>
              <mc:Fallback>
                <p:oleObj name="Equation" r:id="rId6" imgW="672840" imgH="177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884C7A8D-8EAB-4EAB-9F6E-C9595C452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81" y="2070218"/>
                        <a:ext cx="1627187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9472A3E-7A28-4B20-A0F5-8C6DA204F3F1}"/>
              </a:ext>
            </a:extLst>
          </p:cNvPr>
          <p:cNvSpPr txBox="1"/>
          <p:nvPr/>
        </p:nvSpPr>
        <p:spPr>
          <a:xfrm>
            <a:off x="8276782" y="1476943"/>
            <a:ext cx="1451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13B2995-4302-4458-85DC-3A9FB8A8AF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50520"/>
              </p:ext>
            </p:extLst>
          </p:nvPr>
        </p:nvGraphicFramePr>
        <p:xfrm>
          <a:off x="4000826" y="4297338"/>
          <a:ext cx="3116907" cy="578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31366" imgH="228501" progId="Equation.DSMT4">
                  <p:embed/>
                </p:oleObj>
              </mc:Choice>
              <mc:Fallback>
                <p:oleObj name="Equation" r:id="rId8" imgW="1231366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826" y="4297338"/>
                        <a:ext cx="3116907" cy="578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6AF28D1D-7CBE-4E44-A643-3376C7F2FF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009500"/>
              </p:ext>
            </p:extLst>
          </p:nvPr>
        </p:nvGraphicFramePr>
        <p:xfrm>
          <a:off x="7977449" y="4909821"/>
          <a:ext cx="35020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84200" imgH="393480" progId="Equation.DSMT4">
                  <p:embed/>
                </p:oleObj>
              </mc:Choice>
              <mc:Fallback>
                <p:oleObj name="Equation" r:id="rId10" imgW="1384200" imgH="39348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13B2995-4302-4458-85DC-3A9FB8A8AF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449" y="4909821"/>
                        <a:ext cx="3502025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6012722-29C3-4A95-AF4D-DBAB0DD03021}"/>
              </a:ext>
            </a:extLst>
          </p:cNvPr>
          <p:cNvCxnSpPr/>
          <p:nvPr/>
        </p:nvCxnSpPr>
        <p:spPr>
          <a:xfrm>
            <a:off x="6146348" y="4875733"/>
            <a:ext cx="867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DF40784D-495D-4892-AAD5-FA112C2A8ED4}"/>
              </a:ext>
            </a:extLst>
          </p:cNvPr>
          <p:cNvCxnSpPr/>
          <p:nvPr/>
        </p:nvCxnSpPr>
        <p:spPr>
          <a:xfrm>
            <a:off x="10567428" y="5641133"/>
            <a:ext cx="867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A10DBD57-AFA2-4D82-AB7A-E648E1E454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95014"/>
              </p:ext>
            </p:extLst>
          </p:nvPr>
        </p:nvGraphicFramePr>
        <p:xfrm>
          <a:off x="4048936" y="4952851"/>
          <a:ext cx="19605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4360" imgH="393480" progId="Equation.DSMT4">
                  <p:embed/>
                </p:oleObj>
              </mc:Choice>
              <mc:Fallback>
                <p:oleObj name="Equation" r:id="rId12" imgW="774360" imgH="39348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13B2995-4302-4458-85DC-3A9FB8A8AF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936" y="4952851"/>
                        <a:ext cx="1960563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999C7C69-BCCF-409A-8A38-74A3A1821CDD}"/>
              </a:ext>
            </a:extLst>
          </p:cNvPr>
          <p:cNvSpPr/>
          <p:nvPr/>
        </p:nvSpPr>
        <p:spPr>
          <a:xfrm>
            <a:off x="3459637" y="1084082"/>
            <a:ext cx="4276185" cy="20604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Elemento grafico 23">
            <a:extLst>
              <a:ext uri="{FF2B5EF4-FFF2-40B4-BE49-F238E27FC236}">
                <a16:creationId xmlns:a16="http://schemas.microsoft.com/office/drawing/2014/main" id="{DF5EFF67-587D-4B40-B55F-FB211ECCAF1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489180" y="3156743"/>
            <a:ext cx="1776610" cy="1615100"/>
          </a:xfrm>
          <a:prstGeom prst="rect">
            <a:avLst/>
          </a:prstGeom>
        </p:spPr>
      </p:pic>
      <p:pic>
        <p:nvPicPr>
          <p:cNvPr id="25" name="Elemento grafico 24">
            <a:extLst>
              <a:ext uri="{FF2B5EF4-FFF2-40B4-BE49-F238E27FC236}">
                <a16:creationId xmlns:a16="http://schemas.microsoft.com/office/drawing/2014/main" id="{0D4028A4-B9B1-42A1-AF0D-0BEBBFDC909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9193" y="762374"/>
            <a:ext cx="2093185" cy="1731772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3EF8BA0-6F1C-45CA-89E0-CE65C17D4CF8}"/>
              </a:ext>
            </a:extLst>
          </p:cNvPr>
          <p:cNvSpPr txBox="1"/>
          <p:nvPr/>
        </p:nvSpPr>
        <p:spPr>
          <a:xfrm>
            <a:off x="494469" y="2810131"/>
            <a:ext cx="27903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Being frequency independent, thermal noise is the origin of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broad-band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noise in MOSFETs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694076" y="3758555"/>
            <a:ext cx="426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 more general expression:</a:t>
            </a:r>
          </a:p>
        </p:txBody>
      </p:sp>
      <p:sp>
        <p:nvSpPr>
          <p:cNvPr id="6" name="Figura a mano libera 5"/>
          <p:cNvSpPr/>
          <p:nvPr/>
        </p:nvSpPr>
        <p:spPr>
          <a:xfrm>
            <a:off x="3140104" y="1629988"/>
            <a:ext cx="879635" cy="3875918"/>
          </a:xfrm>
          <a:custGeom>
            <a:avLst/>
            <a:gdLst>
              <a:gd name="connsiteX0" fmla="*/ 780046 w 879635"/>
              <a:gd name="connsiteY0" fmla="*/ 26796 h 3875918"/>
              <a:gd name="connsiteX1" fmla="*/ 218732 w 879635"/>
              <a:gd name="connsiteY1" fmla="*/ 72063 h 3875918"/>
              <a:gd name="connsiteX2" fmla="*/ 37662 w 879635"/>
              <a:gd name="connsiteY2" fmla="*/ 642432 h 3875918"/>
              <a:gd name="connsiteX3" fmla="*/ 1448 w 879635"/>
              <a:gd name="connsiteY3" fmla="*/ 1692634 h 3875918"/>
              <a:gd name="connsiteX4" fmla="*/ 64823 w 879635"/>
              <a:gd name="connsiteY4" fmla="*/ 3322258 h 3875918"/>
              <a:gd name="connsiteX5" fmla="*/ 309266 w 879635"/>
              <a:gd name="connsiteY5" fmla="*/ 3756824 h 3875918"/>
              <a:gd name="connsiteX6" fmla="*/ 662351 w 879635"/>
              <a:gd name="connsiteY6" fmla="*/ 3865465 h 3875918"/>
              <a:gd name="connsiteX7" fmla="*/ 879635 w 879635"/>
              <a:gd name="connsiteY7" fmla="*/ 3865465 h 387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635" h="3875918">
                <a:moveTo>
                  <a:pt x="780046" y="26796"/>
                </a:moveTo>
                <a:cubicBezTo>
                  <a:pt x="561254" y="-1874"/>
                  <a:pt x="342463" y="-30543"/>
                  <a:pt x="218732" y="72063"/>
                </a:cubicBezTo>
                <a:cubicBezTo>
                  <a:pt x="95001" y="174669"/>
                  <a:pt x="73876" y="372337"/>
                  <a:pt x="37662" y="642432"/>
                </a:cubicBezTo>
                <a:cubicBezTo>
                  <a:pt x="1448" y="912527"/>
                  <a:pt x="-3079" y="1245996"/>
                  <a:pt x="1448" y="1692634"/>
                </a:cubicBezTo>
                <a:cubicBezTo>
                  <a:pt x="5975" y="2139272"/>
                  <a:pt x="13520" y="2978226"/>
                  <a:pt x="64823" y="3322258"/>
                </a:cubicBezTo>
                <a:cubicBezTo>
                  <a:pt x="116126" y="3666290"/>
                  <a:pt x="209678" y="3666290"/>
                  <a:pt x="309266" y="3756824"/>
                </a:cubicBezTo>
                <a:cubicBezTo>
                  <a:pt x="408854" y="3847358"/>
                  <a:pt x="567289" y="3847358"/>
                  <a:pt x="662351" y="3865465"/>
                </a:cubicBezTo>
                <a:cubicBezTo>
                  <a:pt x="757412" y="3883572"/>
                  <a:pt x="818523" y="3874518"/>
                  <a:pt x="879635" y="3865465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043D3F-32A9-4DA5-940D-E7B5F28DA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58" y="-14217"/>
            <a:ext cx="10515600" cy="662397"/>
          </a:xfrm>
        </p:spPr>
        <p:txBody>
          <a:bodyPr/>
          <a:lstStyle/>
          <a:p>
            <a:r>
              <a:rPr lang="en-US" dirty="0" err="1"/>
              <a:t>Mosfet</a:t>
            </a:r>
            <a:r>
              <a:rPr lang="en-US" dirty="0"/>
              <a:t> flicker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1DF987-FC0F-4638-A5E0-A686D73B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E70D3D-B5A4-41E1-BAF9-6112E883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60845CF-8480-4A57-ABA0-589B6A30A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980715"/>
              </p:ext>
            </p:extLst>
          </p:nvPr>
        </p:nvGraphicFramePr>
        <p:xfrm>
          <a:off x="3516196" y="1262908"/>
          <a:ext cx="3535053" cy="117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500" imgH="444500" progId="Equation.DSMT4">
                  <p:embed/>
                </p:oleObj>
              </mc:Choice>
              <mc:Fallback>
                <p:oleObj name="Equation" r:id="rId2" imgW="13335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196" y="1262908"/>
                        <a:ext cx="3535053" cy="1178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10DE37B8-92B5-4D62-81B3-64AB8E870C10}"/>
              </a:ext>
            </a:extLst>
          </p:cNvPr>
          <p:cNvSpPr txBox="1"/>
          <p:nvPr/>
        </p:nvSpPr>
        <p:spPr>
          <a:xfrm>
            <a:off x="7614480" y="1276313"/>
            <a:ext cx="3374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Frequently used by designers of analog integrated circuits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92C09DEF-9FCC-4F32-A0C3-706D611CD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030064"/>
              </p:ext>
            </p:extLst>
          </p:nvPr>
        </p:nvGraphicFramePr>
        <p:xfrm>
          <a:off x="1447030" y="4343598"/>
          <a:ext cx="3559407" cy="122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482400" progId="Equation.DSMT4">
                  <p:embed/>
                </p:oleObj>
              </mc:Choice>
              <mc:Fallback>
                <p:oleObj name="Equation" r:id="rId4" imgW="139680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030" y="4343598"/>
                        <a:ext cx="3559407" cy="1229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D3A2214-FD2B-4C42-8362-4AB28AE762DB}"/>
              </a:ext>
            </a:extLst>
          </p:cNvPr>
          <p:cNvSpPr txBox="1"/>
          <p:nvPr/>
        </p:nvSpPr>
        <p:spPr>
          <a:xfrm>
            <a:off x="5615999" y="4450869"/>
            <a:ext cx="5373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more general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expression of the flicker PSD (can be used in SPICE) 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5252BB6-099D-4BB8-8128-4C435461B13A}"/>
              </a:ext>
            </a:extLst>
          </p:cNvPr>
          <p:cNvSpPr/>
          <p:nvPr/>
        </p:nvSpPr>
        <p:spPr>
          <a:xfrm>
            <a:off x="3355941" y="1176185"/>
            <a:ext cx="3883845" cy="140988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2494C8-3F93-486A-8EE1-E2FF2BBCAFEC}"/>
              </a:ext>
            </a:extLst>
          </p:cNvPr>
          <p:cNvSpPr txBox="1"/>
          <p:nvPr/>
        </p:nvSpPr>
        <p:spPr>
          <a:xfrm>
            <a:off x="2170033" y="2733639"/>
            <a:ext cx="8465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 parameter that depends on the process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N-MOS: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P-MOS: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4A774DC-A084-4D9B-A370-05EB9F45A52B}"/>
              </a:ext>
            </a:extLst>
          </p:cNvPr>
          <p:cNvSpPr txBox="1"/>
          <p:nvPr/>
        </p:nvSpPr>
        <p:spPr>
          <a:xfrm>
            <a:off x="5537055" y="3287636"/>
            <a:ext cx="3693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Dimensions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are: 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C483797F-6F71-4B88-85DB-A05B1BC611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588790"/>
              </p:ext>
            </p:extLst>
          </p:nvPr>
        </p:nvGraphicFramePr>
        <p:xfrm>
          <a:off x="8652598" y="3247633"/>
          <a:ext cx="1714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92C09DEF-9FCC-4F32-A0C3-706D611CD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2598" y="3247633"/>
                        <a:ext cx="1714500" cy="58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A66AF4E7-9710-4173-ACD3-7C5B48132F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4623" y="785185"/>
            <a:ext cx="2093185" cy="173177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A8CD36-41BB-07CE-220E-B6D49DFB46F1}"/>
              </a:ext>
            </a:extLst>
          </p:cNvPr>
          <p:cNvSpPr txBox="1"/>
          <p:nvPr/>
        </p:nvSpPr>
        <p:spPr>
          <a:xfrm>
            <a:off x="3355941" y="708910"/>
            <a:ext cx="405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"design friendly expression"</a:t>
            </a:r>
          </a:p>
        </p:txBody>
      </p:sp>
    </p:spTree>
    <p:extLst>
      <p:ext uri="{BB962C8B-B14F-4D97-AF65-F5344CB8AC3E}">
        <p14:creationId xmlns:p14="http://schemas.microsoft.com/office/powerpoint/2010/main" val="119342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C2046-E7AE-4B50-80F2-4EDF47BF7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0983"/>
            <a:ext cx="10515600" cy="662397"/>
          </a:xfrm>
        </p:spPr>
        <p:txBody>
          <a:bodyPr/>
          <a:lstStyle/>
          <a:p>
            <a:r>
              <a:rPr lang="en-US" dirty="0"/>
              <a:t>Relationship between the two noise expressions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843517-8E9B-4C0F-A742-863A9CF4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08B35AB-5E42-4DF2-A42B-AD3A4E98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F6ABDF01-1AAC-4A23-84CB-D0A4B2B693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64616"/>
              </p:ext>
            </p:extLst>
          </p:nvPr>
        </p:nvGraphicFramePr>
        <p:xfrm>
          <a:off x="1623057" y="2774106"/>
          <a:ext cx="461962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444240" progId="Equation.DSMT4">
                  <p:embed/>
                </p:oleObj>
              </mc:Choice>
              <mc:Fallback>
                <p:oleObj name="Equation" r:id="rId2" imgW="1866600" imgH="4442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7C27DFEF-B1A5-46E2-AA37-9CB1B638E9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057" y="2774106"/>
                        <a:ext cx="4619625" cy="1100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8433F68-5010-4104-8E51-F93BA21943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06767"/>
              </p:ext>
            </p:extLst>
          </p:nvPr>
        </p:nvGraphicFramePr>
        <p:xfrm>
          <a:off x="1695484" y="1139207"/>
          <a:ext cx="3535053" cy="117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500" imgH="444500" progId="Equation.DSMT4">
                  <p:embed/>
                </p:oleObj>
              </mc:Choice>
              <mc:Fallback>
                <p:oleObj name="Equation" r:id="rId4" imgW="1333500" imgH="4445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60845CF-8480-4A57-ABA0-589B6A30AE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84" y="1139207"/>
                        <a:ext cx="3535053" cy="1178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83E42DB-DD18-47E7-94D0-2C5A121E51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057759"/>
              </p:ext>
            </p:extLst>
          </p:nvPr>
        </p:nvGraphicFramePr>
        <p:xfrm>
          <a:off x="6095999" y="1310852"/>
          <a:ext cx="232251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266400" progId="Equation.DSMT4">
                  <p:embed/>
                </p:oleObj>
              </mc:Choice>
              <mc:Fallback>
                <p:oleObj name="Equation" r:id="rId6" imgW="876240" imgH="2664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8433F68-5010-4104-8E51-F93BA21943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9" y="1310852"/>
                        <a:ext cx="2322513" cy="706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3F8CF97-4B43-4EE0-9C99-66EF5DE8A7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842697"/>
              </p:ext>
            </p:extLst>
          </p:nvPr>
        </p:nvGraphicFramePr>
        <p:xfrm>
          <a:off x="6516688" y="2774106"/>
          <a:ext cx="2954337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760" imgH="444240" progId="Equation.DSMT4">
                  <p:embed/>
                </p:oleObj>
              </mc:Choice>
              <mc:Fallback>
                <p:oleObj name="Equation" r:id="rId8" imgW="1193760" imgH="4442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F6ABDF01-1AAC-4A23-84CB-D0A4B2B69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774106"/>
                        <a:ext cx="2954337" cy="110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C044AE1F-C458-40F0-8D5E-9DD0838FF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880762"/>
              </p:ext>
            </p:extLst>
          </p:nvPr>
        </p:nvGraphicFramePr>
        <p:xfrm>
          <a:off x="1283640" y="4450355"/>
          <a:ext cx="3559407" cy="122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6800" imgH="482400" progId="Equation.DSMT4">
                  <p:embed/>
                </p:oleObj>
              </mc:Choice>
              <mc:Fallback>
                <p:oleObj name="Equation" r:id="rId10" imgW="139680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92C09DEF-9FCC-4F32-A0C3-706D611CD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640" y="4450355"/>
                        <a:ext cx="3559407" cy="1229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2C9C29E-DABA-4EF8-A3CB-F15A76ED2D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917600"/>
              </p:ext>
            </p:extLst>
          </p:nvPr>
        </p:nvGraphicFramePr>
        <p:xfrm>
          <a:off x="5982494" y="4498992"/>
          <a:ext cx="1068388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1640" imgH="457200" progId="Equation.DSMT4">
                  <p:embed/>
                </p:oleObj>
              </mc:Choice>
              <mc:Fallback>
                <p:oleObj name="Equation" r:id="rId12" imgW="43164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3F8CF97-4B43-4EE0-9C99-66EF5DE8A7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2494" y="4498992"/>
                        <a:ext cx="1068388" cy="1131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015D48EE-031E-4C6B-8643-17D5B55D60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73300"/>
              </p:ext>
            </p:extLst>
          </p:nvPr>
        </p:nvGraphicFramePr>
        <p:xfrm>
          <a:off x="7584093" y="4423438"/>
          <a:ext cx="19812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99920" imgH="457200" progId="Equation.DSMT4">
                  <p:embed/>
                </p:oleObj>
              </mc:Choice>
              <mc:Fallback>
                <p:oleObj name="Equation" r:id="rId14" imgW="79992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3F8CF97-4B43-4EE0-9C99-66EF5DE8A7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4093" y="4423438"/>
                        <a:ext cx="1981200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DD940CC1-5055-4385-B33C-EDC69F4D168F}"/>
              </a:ext>
            </a:extLst>
          </p:cNvPr>
          <p:cNvSpPr/>
          <p:nvPr/>
        </p:nvSpPr>
        <p:spPr>
          <a:xfrm>
            <a:off x="5901179" y="4349631"/>
            <a:ext cx="3987538" cy="143060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BE7D4DA6-9CC0-4340-F1F0-D3B283FA5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248761"/>
              </p:ext>
            </p:extLst>
          </p:nvPr>
        </p:nvGraphicFramePr>
        <p:xfrm>
          <a:off x="8870375" y="1177502"/>
          <a:ext cx="204311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25480" imgH="393480" progId="Equation.DSMT4">
                  <p:embed/>
                </p:oleObj>
              </mc:Choice>
              <mc:Fallback>
                <p:oleObj name="Equation" r:id="rId16" imgW="825480" imgH="39348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F6ABDF01-1AAC-4A23-84CB-D0A4B2B69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0375" y="1177502"/>
                        <a:ext cx="2043113" cy="973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863ECB4-4485-733B-0F2F-BE05BFEA3ADA}"/>
              </a:ext>
            </a:extLst>
          </p:cNvPr>
          <p:cNvSpPr txBox="1"/>
          <p:nvPr/>
        </p:nvSpPr>
        <p:spPr>
          <a:xfrm>
            <a:off x="9970032" y="4019092"/>
            <a:ext cx="2043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this choice, the general expression is equivalent to the design-friendly one</a:t>
            </a:r>
          </a:p>
        </p:txBody>
      </p:sp>
    </p:spTree>
    <p:extLst>
      <p:ext uri="{BB962C8B-B14F-4D97-AF65-F5344CB8AC3E}">
        <p14:creationId xmlns:p14="http://schemas.microsoft.com/office/powerpoint/2010/main" val="13614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C3560-67E2-4382-8A4A-1A2F10C2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31"/>
            <a:ext cx="10515600" cy="662397"/>
          </a:xfrm>
        </p:spPr>
        <p:txBody>
          <a:bodyPr/>
          <a:lstStyle/>
          <a:p>
            <a:r>
              <a:rPr lang="en-US"/>
              <a:t>Equivalent gate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ED99A18-D7A8-4291-85C6-9F05F5E0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623FD9-598E-4AB5-BA23-0DEF0D44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F0385786-19BB-447D-B23B-466DF221D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1906" y="1407833"/>
            <a:ext cx="1724094" cy="1344794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E799632-F1BF-4F7B-8C96-12CD57D35A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3987" y="1288296"/>
            <a:ext cx="2093185" cy="1731772"/>
          </a:xfrm>
          <a:prstGeom prst="rect">
            <a:avLst/>
          </a:prstGeom>
        </p:spPr>
      </p:pic>
      <p:sp>
        <p:nvSpPr>
          <p:cNvPr id="7" name="Freccia bidirezionale orizzontale 6">
            <a:extLst>
              <a:ext uri="{FF2B5EF4-FFF2-40B4-BE49-F238E27FC236}">
                <a16:creationId xmlns:a16="http://schemas.microsoft.com/office/drawing/2014/main" id="{1EC444E4-7ACE-4659-BF5D-25B5F82E0E42}"/>
              </a:ext>
            </a:extLst>
          </p:cNvPr>
          <p:cNvSpPr/>
          <p:nvPr/>
        </p:nvSpPr>
        <p:spPr>
          <a:xfrm>
            <a:off x="3087172" y="1885361"/>
            <a:ext cx="951428" cy="490194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31F469B-19A0-4B2B-960F-845C0FB21AAB}"/>
              </a:ext>
            </a:extLst>
          </p:cNvPr>
          <p:cNvSpPr txBox="1"/>
          <p:nvPr/>
        </p:nvSpPr>
        <p:spPr>
          <a:xfrm>
            <a:off x="3322051" y="128829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CCAA5BEC-02AE-4B29-B5D5-6A3899370A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60285" y="916174"/>
            <a:ext cx="2058367" cy="2160015"/>
          </a:xfrm>
          <a:prstGeom prst="rect">
            <a:avLst/>
          </a:prstGeom>
        </p:spPr>
      </p:pic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190B482-3BD4-46A9-A686-F8ADCCCED9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80576" y="3248340"/>
            <a:ext cx="2276475" cy="1762125"/>
          </a:xfrm>
          <a:prstGeom prst="rect">
            <a:avLst/>
          </a:prstGeom>
        </p:spPr>
      </p:pic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FCCC797B-8E02-42CA-8C66-48C64F33CF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8527" y="3184522"/>
            <a:ext cx="2252369" cy="1839963"/>
          </a:xfrm>
          <a:prstGeom prst="rect">
            <a:avLst/>
          </a:prstGeom>
        </p:spPr>
      </p:pic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CAF3FAAB-44D0-435E-B5F4-02225E767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457261"/>
              </p:ext>
            </p:extLst>
          </p:nvPr>
        </p:nvGraphicFramePr>
        <p:xfrm>
          <a:off x="1484954" y="5276825"/>
          <a:ext cx="11112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19040" imgH="228600" progId="Equation.DSMT4">
                  <p:embed/>
                </p:oleObj>
              </mc:Choice>
              <mc:Fallback>
                <p:oleObj name="Equation" r:id="rId12" imgW="41904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83E42DB-DD18-47E7-94D0-2C5A121E51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954" y="5276825"/>
                        <a:ext cx="1111250" cy="606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DF1B2CE3-8B02-4917-9471-355AF7C449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677"/>
              </p:ext>
            </p:extLst>
          </p:nvPr>
        </p:nvGraphicFramePr>
        <p:xfrm>
          <a:off x="3293197" y="5064896"/>
          <a:ext cx="471487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7680" imgH="444240" progId="Equation.DSMT4">
                  <p:embed/>
                </p:oleObj>
              </mc:Choice>
              <mc:Fallback>
                <p:oleObj name="Equation" r:id="rId14" imgW="1777680" imgH="444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CAF3FAAB-44D0-435E-B5F4-02225E7670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197" y="5064896"/>
                        <a:ext cx="4714875" cy="1179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56FB28C-C22B-4626-BF36-C0F6717FD277}"/>
              </a:ext>
            </a:extLst>
          </p:cNvPr>
          <p:cNvSpPr txBox="1"/>
          <p:nvPr/>
        </p:nvSpPr>
        <p:spPr>
          <a:xfrm>
            <a:off x="8157172" y="3271713"/>
            <a:ext cx="378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Substituting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a single voltage source in series with the gate gives a contribution that depends on the resistance (R) seen by the gate. </a:t>
            </a:r>
          </a:p>
        </p:txBody>
      </p:sp>
    </p:spTree>
    <p:extLst>
      <p:ext uri="{BB962C8B-B14F-4D97-AF65-F5344CB8AC3E}">
        <p14:creationId xmlns:p14="http://schemas.microsoft.com/office/powerpoint/2010/main" val="60280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10306E-0FEB-42D4-BB0A-015C1FB3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785" y="107496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Equivalence between the output referred and input referred noise models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94DC758-762B-46BE-AE2A-B0B358AF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BB6E98-2CC2-47D3-8052-BFF5895E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08C2507-61F7-4D09-92DF-9F0B3FEC9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4104" y="856647"/>
            <a:ext cx="2093185" cy="1731772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8D415CE6-6218-408C-9601-8F238D9778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54238" y="856647"/>
            <a:ext cx="2023081" cy="1968770"/>
          </a:xfrm>
          <a:prstGeom prst="rect">
            <a:avLst/>
          </a:prstGeom>
        </p:spPr>
      </p:pic>
      <p:sp>
        <p:nvSpPr>
          <p:cNvPr id="7" name="Freccia bidirezionale orizzontale 6">
            <a:extLst>
              <a:ext uri="{FF2B5EF4-FFF2-40B4-BE49-F238E27FC236}">
                <a16:creationId xmlns:a16="http://schemas.microsoft.com/office/drawing/2014/main" id="{A481717B-88CB-4333-ACC1-573E284EE915}"/>
              </a:ext>
            </a:extLst>
          </p:cNvPr>
          <p:cNvSpPr/>
          <p:nvPr/>
        </p:nvSpPr>
        <p:spPr>
          <a:xfrm>
            <a:off x="3176371" y="1477436"/>
            <a:ext cx="951428" cy="490194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20F35060-3D5C-4738-B14F-C1A00D547A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8383" y="1243956"/>
            <a:ext cx="2680158" cy="2189425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860F09A0-F5D6-4712-8D34-FB1899FF4F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427003"/>
              </p:ext>
            </p:extLst>
          </p:nvPr>
        </p:nvGraphicFramePr>
        <p:xfrm>
          <a:off x="842963" y="3429000"/>
          <a:ext cx="580548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27200" imgH="507960" progId="Equation.DSMT4">
                  <p:embed/>
                </p:oleObj>
              </mc:Choice>
              <mc:Fallback>
                <p:oleObj name="Equation" r:id="rId8" imgW="252720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DF1B2CE3-8B02-4917-9471-355AF7C449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429000"/>
                        <a:ext cx="5805487" cy="116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7536DCB-90E1-483B-BBCC-CAC530EAD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325692"/>
              </p:ext>
            </p:extLst>
          </p:nvPr>
        </p:nvGraphicFramePr>
        <p:xfrm>
          <a:off x="6589336" y="3368316"/>
          <a:ext cx="26543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5600" imgH="507960" progId="Equation.DSMT4">
                  <p:embed/>
                </p:oleObj>
              </mc:Choice>
              <mc:Fallback>
                <p:oleObj name="Equation" r:id="rId10" imgW="1155600" imgH="50796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60F09A0-F5D6-4712-8D34-FB1899FF4F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336" y="3368316"/>
                        <a:ext cx="2654300" cy="1166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9702A15E-F919-4D74-A155-FD21C994B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420439"/>
              </p:ext>
            </p:extLst>
          </p:nvPr>
        </p:nvGraphicFramePr>
        <p:xfrm>
          <a:off x="1074222" y="5432192"/>
          <a:ext cx="20129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76240" imgH="241200" progId="Equation.DSMT4">
                  <p:embed/>
                </p:oleObj>
              </mc:Choice>
              <mc:Fallback>
                <p:oleObj name="Equation" r:id="rId12" imgW="876240" imgH="241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7536DCB-90E1-483B-BBCC-CAC530EAD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222" y="5432192"/>
                        <a:ext cx="2012950" cy="554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D909CC8-4676-46C7-8786-E95B2FF99221}"/>
              </a:ext>
            </a:extLst>
          </p:cNvPr>
          <p:cNvSpPr txBox="1"/>
          <p:nvPr/>
        </p:nvSpPr>
        <p:spPr>
          <a:xfrm>
            <a:off x="1230100" y="4909516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By setting: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706763B6-5104-4566-94A8-2C0B039746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552098"/>
              </p:ext>
            </p:extLst>
          </p:nvPr>
        </p:nvGraphicFramePr>
        <p:xfrm>
          <a:off x="3570233" y="5462238"/>
          <a:ext cx="1643700" cy="616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09480" imgH="228600" progId="Equation.DSMT4">
                  <p:embed/>
                </p:oleObj>
              </mc:Choice>
              <mc:Fallback>
                <p:oleObj name="Equation" r:id="rId14" imgW="60948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9702A15E-F919-4D74-A155-FD21C994B8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33" y="5462238"/>
                        <a:ext cx="1643700" cy="616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C477A59-033B-46B7-A6E1-B557D38433E6}"/>
              </a:ext>
            </a:extLst>
          </p:cNvPr>
          <p:cNvSpPr txBox="1"/>
          <p:nvPr/>
        </p:nvSpPr>
        <p:spPr>
          <a:xfrm>
            <a:off x="5696995" y="4734033"/>
            <a:ext cx="6091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Independent of R, as required for the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equivalence with the output referred model,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results in: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DB2F31E-7A6F-43D9-B5A3-F959710A6962}"/>
              </a:ext>
            </a:extLst>
          </p:cNvPr>
          <p:cNvSpPr txBox="1"/>
          <p:nvPr/>
        </p:nvSpPr>
        <p:spPr>
          <a:xfrm>
            <a:off x="293144" y="2743725"/>
            <a:ext cx="2632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output referred model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7D32C8F-687A-47CF-AB14-8E246C697071}"/>
              </a:ext>
            </a:extLst>
          </p:cNvPr>
          <p:cNvSpPr txBox="1"/>
          <p:nvPr/>
        </p:nvSpPr>
        <p:spPr>
          <a:xfrm>
            <a:off x="3652085" y="2727098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input referred model</a:t>
            </a: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2190EE74-397E-4890-86B5-B26418A6B3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41437"/>
              </p:ext>
            </p:extLst>
          </p:nvPr>
        </p:nvGraphicFramePr>
        <p:xfrm>
          <a:off x="8388383" y="5538913"/>
          <a:ext cx="1087018" cy="59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19040" imgH="228600" progId="Equation.DSMT4">
                  <p:embed/>
                </p:oleObj>
              </mc:Choice>
              <mc:Fallback>
                <p:oleObj name="Equation" r:id="rId16" imgW="41904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706763B6-5104-4566-94A8-2C0B039746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83" y="5538913"/>
                        <a:ext cx="1087018" cy="593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6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476A494-B401-4481-9B06-22A80B7E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7439C6-D25E-4FEF-AB90-93425589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0EE42B0-5199-48B5-9119-2905DC804645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Equivalence between the output referred and input referred noise models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FAE19514-80E8-488D-916F-AD13EF9E1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2337" y="1487616"/>
            <a:ext cx="2093185" cy="173177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F68EF300-377E-4292-8BAC-39D7EB90AF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44605" y="1369117"/>
            <a:ext cx="2023081" cy="196877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79AEADF3-C6AA-4784-9AC9-F1DAFDA45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954238"/>
              </p:ext>
            </p:extLst>
          </p:nvPr>
        </p:nvGraphicFramePr>
        <p:xfrm>
          <a:off x="5922556" y="4311025"/>
          <a:ext cx="20129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241200" progId="Equation.DSMT4">
                  <p:embed/>
                </p:oleObj>
              </mc:Choice>
              <mc:Fallback>
                <p:oleObj name="Equation" r:id="rId6" imgW="876240" imgH="2412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9702A15E-F919-4D74-A155-FD21C994B8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556" y="4311025"/>
                        <a:ext cx="2012950" cy="554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5715EE8-0216-4D4E-9496-2D7FE3B92D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841747"/>
              </p:ext>
            </p:extLst>
          </p:nvPr>
        </p:nvGraphicFramePr>
        <p:xfrm>
          <a:off x="5922556" y="3322325"/>
          <a:ext cx="1196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20560" imgH="431640" progId="Equation.DSMT4">
                  <p:embed/>
                </p:oleObj>
              </mc:Choice>
              <mc:Fallback>
                <p:oleObj name="Equation" r:id="rId8" imgW="52056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79AEADF3-C6AA-4784-9AC9-F1DAFDA458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556" y="3322325"/>
                        <a:ext cx="1196975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D01D8EE-219F-4CAE-94BE-FB0C156660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709388"/>
              </p:ext>
            </p:extLst>
          </p:nvPr>
        </p:nvGraphicFramePr>
        <p:xfrm>
          <a:off x="2707754" y="4518638"/>
          <a:ext cx="16065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98400" imgH="253800" progId="Equation.DSMT4">
                  <p:embed/>
                </p:oleObj>
              </mc:Choice>
              <mc:Fallback>
                <p:oleObj name="Equation" r:id="rId10" imgW="698400" imgH="2538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B5715EE8-0216-4D4E-9496-2D7FE3B92D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754" y="4518638"/>
                        <a:ext cx="1606550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3042E776-0712-409E-A0F6-1E9A5FDEBAD8}"/>
              </a:ext>
            </a:extLst>
          </p:cNvPr>
          <p:cNvSpPr/>
          <p:nvPr/>
        </p:nvSpPr>
        <p:spPr>
          <a:xfrm>
            <a:off x="5664477" y="3520114"/>
            <a:ext cx="160255" cy="1383048"/>
          </a:xfrm>
          <a:prstGeom prst="leftBrace">
            <a:avLst>
              <a:gd name="adj1" fmla="val 4795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704CECA-21CE-47B3-A755-2F9DE5201F81}"/>
              </a:ext>
            </a:extLst>
          </p:cNvPr>
          <p:cNvSpPr txBox="1"/>
          <p:nvPr/>
        </p:nvSpPr>
        <p:spPr>
          <a:xfrm>
            <a:off x="5579972" y="5100566"/>
            <a:ext cx="3738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 that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gn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dependent on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0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(they are correlated stochastic processes) </a:t>
            </a: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12D8D689-90D9-05ED-4DB5-D5EA1722D4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887433"/>
              </p:ext>
            </p:extLst>
          </p:nvPr>
        </p:nvGraphicFramePr>
        <p:xfrm>
          <a:off x="3218929" y="3949700"/>
          <a:ext cx="2921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228600" progId="Equation.DSMT4">
                  <p:embed/>
                </p:oleObj>
              </mc:Choice>
              <mc:Fallback>
                <p:oleObj name="Equation" r:id="rId12" imgW="12672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AD01D8EE-219F-4CAE-94BE-FB0C156660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929" y="3949700"/>
                        <a:ext cx="292100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95CBB9D9-64A1-CFEE-9031-6364EE775A41}"/>
              </a:ext>
            </a:extLst>
          </p:cNvPr>
          <p:cNvCxnSpPr/>
          <p:nvPr/>
        </p:nvCxnSpPr>
        <p:spPr>
          <a:xfrm>
            <a:off x="3774032" y="4211638"/>
            <a:ext cx="18059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F733A026-DB7D-47DF-D3D7-25E15549F5AF}"/>
              </a:ext>
            </a:extLst>
          </p:cNvPr>
          <p:cNvSpPr/>
          <p:nvPr/>
        </p:nvSpPr>
        <p:spPr>
          <a:xfrm>
            <a:off x="4583430" y="2263140"/>
            <a:ext cx="594360" cy="38321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824E50-43B1-47C2-85AF-40E7DA24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Transformations between drain noise current and gate noise voltage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7651528-D1C2-42A7-95C1-CB118B3B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17BAB9-86C1-45E1-B9CA-5CC8E7EE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1AD9405-76D8-46F2-89AA-D2AC69B2B4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6960"/>
              </p:ext>
            </p:extLst>
          </p:nvPr>
        </p:nvGraphicFramePr>
        <p:xfrm>
          <a:off x="1601196" y="1228532"/>
          <a:ext cx="1196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0560" imgH="431640" progId="Equation.DSMT4">
                  <p:embed/>
                </p:oleObj>
              </mc:Choice>
              <mc:Fallback>
                <p:oleObj name="Equation" r:id="rId2" imgW="5205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B5715EE8-0216-4D4E-9496-2D7FE3B92D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196" y="1228532"/>
                        <a:ext cx="1196975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E211C0CC-A495-4531-9BF0-243423234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442201"/>
              </p:ext>
            </p:extLst>
          </p:nvPr>
        </p:nvGraphicFramePr>
        <p:xfrm>
          <a:off x="4190803" y="1406106"/>
          <a:ext cx="13144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228600" progId="Equation.DSMT4">
                  <p:embed/>
                </p:oleObj>
              </mc:Choice>
              <mc:Fallback>
                <p:oleObj name="Equation" r:id="rId4" imgW="57132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AD01D8EE-219F-4CAE-94BE-FB0C156660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0803" y="1406106"/>
                        <a:ext cx="1314450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48118DB-F6F7-4CAD-BE7F-0AC3774E4A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168049"/>
              </p:ext>
            </p:extLst>
          </p:nvPr>
        </p:nvGraphicFramePr>
        <p:xfrm>
          <a:off x="959052" y="2507291"/>
          <a:ext cx="2481262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280" imgH="457200" progId="Equation.DSMT4">
                  <p:embed/>
                </p:oleObj>
              </mc:Choice>
              <mc:Fallback>
                <p:oleObj name="Equation" r:id="rId6" imgW="1079280" imgH="457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1AD9405-76D8-46F2-89AA-D2AC69B2B4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052" y="2507291"/>
                        <a:ext cx="2481262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710D232-8F08-4CF9-BAB9-73B567B4FE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556667"/>
              </p:ext>
            </p:extLst>
          </p:nvPr>
        </p:nvGraphicFramePr>
        <p:xfrm>
          <a:off x="3956654" y="2740654"/>
          <a:ext cx="280193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18960" imgH="253800" progId="Equation.DSMT4">
                  <p:embed/>
                </p:oleObj>
              </mc:Choice>
              <mc:Fallback>
                <p:oleObj name="Equation" r:id="rId8" imgW="1218960" imgH="2538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48118DB-F6F7-4CAD-BE7F-0AC3774E4A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654" y="2740654"/>
                        <a:ext cx="2801937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3D4409D-BF31-4D63-8CD2-2C46C4C8AB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600737"/>
              </p:ext>
            </p:extLst>
          </p:nvPr>
        </p:nvGraphicFramePr>
        <p:xfrm>
          <a:off x="3598435" y="3794176"/>
          <a:ext cx="3194165" cy="95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20227" imgH="393529" progId="Equation.DSMT4">
                  <p:embed/>
                </p:oleObj>
              </mc:Choice>
              <mc:Fallback>
                <p:oleObj name="Equation" r:id="rId10" imgW="1320227" imgH="393529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1077EE94-6E6E-4366-AEDA-80A587C2C4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435" y="3794176"/>
                        <a:ext cx="3194165" cy="952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5F9A8BD-D329-4CB0-8B87-E3C8F7E7DE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182764"/>
              </p:ext>
            </p:extLst>
          </p:nvPr>
        </p:nvGraphicFramePr>
        <p:xfrm>
          <a:off x="3653644" y="4780929"/>
          <a:ext cx="3194165" cy="1064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33500" imgH="444500" progId="Equation.DSMT4">
                  <p:embed/>
                </p:oleObj>
              </mc:Choice>
              <mc:Fallback>
                <p:oleObj name="Equation" r:id="rId12" imgW="1333500" imgH="4445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60845CF-8480-4A57-ABA0-589B6A30AE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644" y="4780929"/>
                        <a:ext cx="3194165" cy="1064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6D3157B5-EEA4-42DE-AC15-209892B10D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869966"/>
              </p:ext>
            </p:extLst>
          </p:nvPr>
        </p:nvGraphicFramePr>
        <p:xfrm>
          <a:off x="7630720" y="3701708"/>
          <a:ext cx="316388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07880" imgH="431640" progId="Equation.DSMT4">
                  <p:embed/>
                </p:oleObj>
              </mc:Choice>
              <mc:Fallback>
                <p:oleObj name="Equation" r:id="rId14" imgW="13078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3D4409D-BF31-4D63-8CD2-2C46C4C8AB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0720" y="3701708"/>
                        <a:ext cx="3163887" cy="104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0684E765-AB8C-486E-A1C6-956B999780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962108"/>
              </p:ext>
            </p:extLst>
          </p:nvPr>
        </p:nvGraphicFramePr>
        <p:xfrm>
          <a:off x="7616825" y="4724400"/>
          <a:ext cx="2646363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04840" imgH="444240" progId="Equation.DSMT4">
                  <p:embed/>
                </p:oleObj>
              </mc:Choice>
              <mc:Fallback>
                <p:oleObj name="Equation" r:id="rId16" imgW="1104840" imgH="4442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05F9A8BD-D329-4CB0-8B87-E3C8F7E7DE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25" y="4724400"/>
                        <a:ext cx="2646363" cy="1065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F0B001-475E-4A16-9561-83EA8977DCAB}"/>
              </a:ext>
            </a:extLst>
          </p:cNvPr>
          <p:cNvSpPr txBox="1"/>
          <p:nvPr/>
        </p:nvSpPr>
        <p:spPr>
          <a:xfrm>
            <a:off x="468858" y="4105385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1320D22-B8B3-45FC-ABF4-882014CDF96F}"/>
              </a:ext>
            </a:extLst>
          </p:cNvPr>
          <p:cNvSpPr txBox="1"/>
          <p:nvPr/>
        </p:nvSpPr>
        <p:spPr>
          <a:xfrm>
            <a:off x="481464" y="5142167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0819104A-FA99-4B60-8995-52A83436C38F}"/>
              </a:ext>
            </a:extLst>
          </p:cNvPr>
          <p:cNvSpPr/>
          <p:nvPr/>
        </p:nvSpPr>
        <p:spPr>
          <a:xfrm>
            <a:off x="6936959" y="4105385"/>
            <a:ext cx="480298" cy="37212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0DE995B3-B62D-404C-A5F1-36E79CCA9DCE}"/>
              </a:ext>
            </a:extLst>
          </p:cNvPr>
          <p:cNvSpPr/>
          <p:nvPr/>
        </p:nvSpPr>
        <p:spPr>
          <a:xfrm>
            <a:off x="6936959" y="5151369"/>
            <a:ext cx="480298" cy="37212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4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9483B-7720-49D2-B130-F134E987B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 in BJTs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7A8F9A-A797-4427-9561-1FD563DB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1BC2D2-1340-458A-9B14-CC6F0653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933C18C4-C3DE-4CCC-806E-7759E08D1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84" y="1244921"/>
            <a:ext cx="6382783" cy="213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6F2563-314C-4317-B546-4C4C739DD1CB}"/>
              </a:ext>
            </a:extLst>
          </p:cNvPr>
          <p:cNvSpPr txBox="1"/>
          <p:nvPr/>
        </p:nvSpPr>
        <p:spPr>
          <a:xfrm>
            <a:off x="4757394" y="3374802"/>
            <a:ext cx="2677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Simplified BJT noise model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C053474-ABAD-49A3-BBD0-41472F6E3740}"/>
              </a:ext>
            </a:extLst>
          </p:cNvPr>
          <p:cNvSpPr txBox="1"/>
          <p:nvPr/>
        </p:nvSpPr>
        <p:spPr>
          <a:xfrm>
            <a:off x="7938812" y="989704"/>
            <a:ext cx="32899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Since the BJT has a non negligible base current, it is necessary to use two distinct current noise sources for the base and the collector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69C3F78-8ED1-43AD-AC01-F6F8DA22B4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096064"/>
              </p:ext>
            </p:extLst>
          </p:nvPr>
        </p:nvGraphicFramePr>
        <p:xfrm>
          <a:off x="2134435" y="4451012"/>
          <a:ext cx="1692061" cy="53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3586" imgH="228501" progId="Equation.DSMT4">
                  <p:embed/>
                </p:oleObj>
              </mc:Choice>
              <mc:Fallback>
                <p:oleObj name="Equation" r:id="rId3" imgW="723586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435" y="4451012"/>
                        <a:ext cx="1692061" cy="534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38B91E30-590E-4CC8-9C65-04F689711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641466"/>
              </p:ext>
            </p:extLst>
          </p:nvPr>
        </p:nvGraphicFramePr>
        <p:xfrm>
          <a:off x="6348216" y="4559004"/>
          <a:ext cx="2981685" cy="1054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6755" imgH="444307" progId="Equation.DSMT4">
                  <p:embed/>
                </p:oleObj>
              </mc:Choice>
              <mc:Fallback>
                <p:oleObj name="Equation" r:id="rId5" imgW="1256755" imgH="44430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216" y="4559004"/>
                        <a:ext cx="2981685" cy="1054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DA1E7A4-67C2-40BA-AE57-B27142CE4727}"/>
              </a:ext>
            </a:extLst>
          </p:cNvPr>
          <p:cNvSpPr txBox="1"/>
          <p:nvPr/>
        </p:nvSpPr>
        <p:spPr>
          <a:xfrm>
            <a:off x="670784" y="5352497"/>
            <a:ext cx="438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shot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broad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-band)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3B447C9-F8E9-49C9-8F16-C4A3ED18DFD8}"/>
              </a:ext>
            </a:extLst>
          </p:cNvPr>
          <p:cNvSpPr txBox="1"/>
          <p:nvPr/>
        </p:nvSpPr>
        <p:spPr>
          <a:xfrm>
            <a:off x="6776142" y="5720135"/>
            <a:ext cx="438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 shot noise (broad-band)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FA51187-8DF5-4C9F-944D-CB8FDAB67A4A}"/>
              </a:ext>
            </a:extLst>
          </p:cNvPr>
          <p:cNvSpPr txBox="1"/>
          <p:nvPr/>
        </p:nvSpPr>
        <p:spPr>
          <a:xfrm>
            <a:off x="8335860" y="3896311"/>
            <a:ext cx="278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 flicker noise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56E89DC5-0CE5-41FA-8427-B3C704944CCC}"/>
              </a:ext>
            </a:extLst>
          </p:cNvPr>
          <p:cNvCxnSpPr>
            <a:stCxn id="12" idx="0"/>
          </p:cNvCxnSpPr>
          <p:nvPr/>
        </p:nvCxnSpPr>
        <p:spPr>
          <a:xfrm flipV="1">
            <a:off x="2862099" y="4901938"/>
            <a:ext cx="343014" cy="450559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01AB690-9C0F-4543-B1EF-5CEC909717E3}"/>
              </a:ext>
            </a:extLst>
          </p:cNvPr>
          <p:cNvCxnSpPr/>
          <p:nvPr/>
        </p:nvCxnSpPr>
        <p:spPr>
          <a:xfrm flipV="1">
            <a:off x="7244728" y="5337126"/>
            <a:ext cx="343014" cy="450559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18740C83-CE0C-4214-A7A1-901D0846F276}"/>
              </a:ext>
            </a:extLst>
          </p:cNvPr>
          <p:cNvCxnSpPr>
            <a:cxnSpLocks/>
          </p:cNvCxnSpPr>
          <p:nvPr/>
        </p:nvCxnSpPr>
        <p:spPr>
          <a:xfrm flipH="1">
            <a:off x="9329901" y="4354214"/>
            <a:ext cx="507779" cy="54595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493D9C2-EEA5-4E8C-8D30-3F078BF45842}"/>
              </a:ext>
            </a:extLst>
          </p:cNvPr>
          <p:cNvSpPr txBox="1"/>
          <p:nvPr/>
        </p:nvSpPr>
        <p:spPr>
          <a:xfrm>
            <a:off x="570185" y="3813148"/>
            <a:ext cx="3468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Collector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4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Tema di Office</vt:lpstr>
      <vt:lpstr>Equation</vt:lpstr>
      <vt:lpstr>MathType 6.0 Equation</vt:lpstr>
      <vt:lpstr>Noise in active devices</vt:lpstr>
      <vt:lpstr>Mosfet Thermal noise</vt:lpstr>
      <vt:lpstr>Mosfet flicker noise</vt:lpstr>
      <vt:lpstr>Relationship between the two noise expressions</vt:lpstr>
      <vt:lpstr>Equivalent gate noise</vt:lpstr>
      <vt:lpstr>Equivalence between the output referred and input referred noise models</vt:lpstr>
      <vt:lpstr>Presentazione standard di PowerPoint</vt:lpstr>
      <vt:lpstr>Transformations between drain noise current and gate noise voltage</vt:lpstr>
      <vt:lpstr>Noise in BJTs</vt:lpstr>
      <vt:lpstr>MOSFET vs BJT</vt:lpstr>
      <vt:lpstr>BJT input referred noise voltage</vt:lpstr>
      <vt:lpstr>The Noise Efficiency Factor (NEF)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454</cp:revision>
  <dcterms:created xsi:type="dcterms:W3CDTF">2015-02-03T16:10:37Z</dcterms:created>
  <dcterms:modified xsi:type="dcterms:W3CDTF">2022-10-15T19:16:19Z</dcterms:modified>
</cp:coreProperties>
</file>