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309" r:id="rId4"/>
    <p:sldId id="258" r:id="rId5"/>
    <p:sldId id="259" r:id="rId6"/>
    <p:sldId id="260" r:id="rId7"/>
    <p:sldId id="305" r:id="rId8"/>
    <p:sldId id="262" r:id="rId9"/>
    <p:sldId id="263" r:id="rId10"/>
    <p:sldId id="264" r:id="rId11"/>
    <p:sldId id="265" r:id="rId12"/>
    <p:sldId id="266" r:id="rId13"/>
    <p:sldId id="267" r:id="rId14"/>
    <p:sldId id="310" r:id="rId15"/>
    <p:sldId id="268" r:id="rId16"/>
    <p:sldId id="269" r:id="rId17"/>
    <p:sldId id="28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312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6" r:id="rId37"/>
    <p:sldId id="288" r:id="rId38"/>
    <p:sldId id="290" r:id="rId39"/>
    <p:sldId id="291" r:id="rId40"/>
    <p:sldId id="297" r:id="rId41"/>
    <p:sldId id="292" r:id="rId42"/>
    <p:sldId id="295" r:id="rId43"/>
    <p:sldId id="293" r:id="rId44"/>
    <p:sldId id="294" r:id="rId45"/>
    <p:sldId id="298" r:id="rId46"/>
    <p:sldId id="299" r:id="rId47"/>
    <p:sldId id="300" r:id="rId48"/>
    <p:sldId id="296" r:id="rId49"/>
    <p:sldId id="301" r:id="rId50"/>
    <p:sldId id="304" r:id="rId51"/>
    <p:sldId id="314" r:id="rId52"/>
    <p:sldId id="302" r:id="rId53"/>
    <p:sldId id="317" r:id="rId54"/>
    <p:sldId id="303" r:id="rId55"/>
    <p:sldId id="306" r:id="rId56"/>
    <p:sldId id="311" r:id="rId5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01"/>
    <a:srgbClr val="FF0000"/>
    <a:srgbClr val="D6E6F4"/>
    <a:srgbClr val="FF9999"/>
    <a:srgbClr val="C45CBD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5" autoAdjust="0"/>
    <p:restoredTop sz="94151" autoAdjust="0"/>
  </p:normalViewPr>
  <p:slideViewPr>
    <p:cSldViewPr snapToGrid="0">
      <p:cViewPr varScale="1">
        <p:scale>
          <a:sx n="104" d="100"/>
          <a:sy n="104" d="100"/>
        </p:scale>
        <p:origin x="40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9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2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33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4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7.svg"/><Relationship Id="rId3" Type="http://schemas.openxmlformats.org/officeDocument/2006/relationships/image" Target="../media/image18.wmf"/><Relationship Id="rId7" Type="http://schemas.openxmlformats.org/officeDocument/2006/relationships/image" Target="../media/image22.svg"/><Relationship Id="rId12" Type="http://schemas.openxmlformats.org/officeDocument/2006/relationships/image" Target="../media/image26.png"/><Relationship Id="rId17" Type="http://schemas.openxmlformats.org/officeDocument/2006/relationships/image" Target="../media/image17.wmf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svg"/><Relationship Id="rId5" Type="http://schemas.openxmlformats.org/officeDocument/2006/relationships/image" Target="../media/image20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wmf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40.sv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37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48.e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55.png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60.e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66.wmf"/><Relationship Id="rId3" Type="http://schemas.openxmlformats.org/officeDocument/2006/relationships/image" Target="../media/image60.e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46.bin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5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72.svg"/><Relationship Id="rId18" Type="http://schemas.openxmlformats.org/officeDocument/2006/relationships/oleObject" Target="../embeddings/oleObject54.bin"/><Relationship Id="rId3" Type="http://schemas.openxmlformats.org/officeDocument/2006/relationships/image" Target="../media/image60.emf"/><Relationship Id="rId7" Type="http://schemas.openxmlformats.org/officeDocument/2006/relationships/image" Target="../media/image68.wmf"/><Relationship Id="rId12" Type="http://schemas.openxmlformats.org/officeDocument/2006/relationships/image" Target="../media/image71.png"/><Relationship Id="rId17" Type="http://schemas.openxmlformats.org/officeDocument/2006/relationships/image" Target="../media/image74.wmf"/><Relationship Id="rId2" Type="http://schemas.openxmlformats.org/officeDocument/2006/relationships/oleObject" Target="../embeddings/oleObject47.bin"/><Relationship Id="rId16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5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77.svg"/><Relationship Id="rId7" Type="http://schemas.openxmlformats.org/officeDocument/2006/relationships/image" Target="../media/image78.w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7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7.wmf"/><Relationship Id="rId3" Type="http://schemas.openxmlformats.org/officeDocument/2006/relationships/image" Target="../media/image60.emf"/><Relationship Id="rId7" Type="http://schemas.openxmlformats.org/officeDocument/2006/relationships/image" Target="../media/image83.svg"/><Relationship Id="rId12" Type="http://schemas.openxmlformats.org/officeDocument/2006/relationships/oleObject" Target="../embeddings/oleObject60.bin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6.wmf"/><Relationship Id="rId5" Type="http://schemas.openxmlformats.org/officeDocument/2006/relationships/image" Target="../media/image81.svg"/><Relationship Id="rId15" Type="http://schemas.openxmlformats.org/officeDocument/2006/relationships/image" Target="../media/image88.wmf"/><Relationship Id="rId10" Type="http://schemas.openxmlformats.org/officeDocument/2006/relationships/oleObject" Target="../embeddings/oleObject59.bin"/><Relationship Id="rId4" Type="http://schemas.openxmlformats.org/officeDocument/2006/relationships/image" Target="../media/image80.png"/><Relationship Id="rId9" Type="http://schemas.openxmlformats.org/officeDocument/2006/relationships/image" Target="../media/image85.svg"/><Relationship Id="rId14" Type="http://schemas.openxmlformats.org/officeDocument/2006/relationships/oleObject" Target="../embeddings/oleObject6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94.wmf"/><Relationship Id="rId3" Type="http://schemas.openxmlformats.org/officeDocument/2006/relationships/image" Target="../media/image82.png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67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3.wmf"/><Relationship Id="rId20" Type="http://schemas.openxmlformats.org/officeDocument/2006/relationships/image" Target="../media/image9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svg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84.png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83.svg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9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.wmf"/><Relationship Id="rId7" Type="http://schemas.openxmlformats.org/officeDocument/2006/relationships/image" Target="../media/image9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7" Type="http://schemas.openxmlformats.org/officeDocument/2006/relationships/image" Target="../media/image106.svg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svg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svg"/><Relationship Id="rId7" Type="http://schemas.openxmlformats.org/officeDocument/2006/relationships/image" Target="../media/image112.sv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svg"/><Relationship Id="rId4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sv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svg"/><Relationship Id="rId4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svg"/><Relationship Id="rId3" Type="http://schemas.openxmlformats.org/officeDocument/2006/relationships/image" Target="../media/image114.svg"/><Relationship Id="rId7" Type="http://schemas.openxmlformats.org/officeDocument/2006/relationships/image" Target="../media/image117.wmf"/><Relationship Id="rId12" Type="http://schemas.openxmlformats.org/officeDocument/2006/relationships/image" Target="../media/image122.png"/><Relationship Id="rId17" Type="http://schemas.openxmlformats.org/officeDocument/2006/relationships/image" Target="../media/image125.wmf"/><Relationship Id="rId2" Type="http://schemas.openxmlformats.org/officeDocument/2006/relationships/image" Target="../media/image113.png"/><Relationship Id="rId16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121.svg"/><Relationship Id="rId5" Type="http://schemas.openxmlformats.org/officeDocument/2006/relationships/image" Target="../media/image116.wmf"/><Relationship Id="rId15" Type="http://schemas.openxmlformats.org/officeDocument/2006/relationships/image" Target="../media/image124.wmf"/><Relationship Id="rId10" Type="http://schemas.openxmlformats.org/officeDocument/2006/relationships/image" Target="../media/image120.png"/><Relationship Id="rId4" Type="http://schemas.openxmlformats.org/officeDocument/2006/relationships/oleObject" Target="../embeddings/oleObject71.bin"/><Relationship Id="rId9" Type="http://schemas.openxmlformats.org/officeDocument/2006/relationships/image" Target="../media/image119.svg"/><Relationship Id="rId14" Type="http://schemas.openxmlformats.org/officeDocument/2006/relationships/oleObject" Target="../embeddings/oleObject7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7" Type="http://schemas.openxmlformats.org/officeDocument/2006/relationships/image" Target="../media/image129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128.svg"/><Relationship Id="rId4" Type="http://schemas.openxmlformats.org/officeDocument/2006/relationships/image" Target="../media/image1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svg"/><Relationship Id="rId13" Type="http://schemas.openxmlformats.org/officeDocument/2006/relationships/image" Target="../media/image140.png"/><Relationship Id="rId18" Type="http://schemas.openxmlformats.org/officeDocument/2006/relationships/image" Target="../media/image145.svg"/><Relationship Id="rId3" Type="http://schemas.openxmlformats.org/officeDocument/2006/relationships/image" Target="../media/image130.png"/><Relationship Id="rId21" Type="http://schemas.openxmlformats.org/officeDocument/2006/relationships/oleObject" Target="../embeddings/oleObject78.bin"/><Relationship Id="rId7" Type="http://schemas.openxmlformats.org/officeDocument/2006/relationships/image" Target="../media/image134.png"/><Relationship Id="rId12" Type="http://schemas.openxmlformats.org/officeDocument/2006/relationships/image" Target="../media/image139.svg"/><Relationship Id="rId17" Type="http://schemas.openxmlformats.org/officeDocument/2006/relationships/image" Target="../media/image14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3.svg"/><Relationship Id="rId20" Type="http://schemas.openxmlformats.org/officeDocument/2006/relationships/image" Target="../media/image1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sv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10" Type="http://schemas.openxmlformats.org/officeDocument/2006/relationships/image" Target="../media/image137.svg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131.svg"/><Relationship Id="rId9" Type="http://schemas.openxmlformats.org/officeDocument/2006/relationships/image" Target="../media/image136.png"/><Relationship Id="rId14" Type="http://schemas.openxmlformats.org/officeDocument/2006/relationships/image" Target="../media/image141.svg"/><Relationship Id="rId22" Type="http://schemas.openxmlformats.org/officeDocument/2006/relationships/image" Target="../media/image14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image" Target="../media/image148.wmf"/><Relationship Id="rId7" Type="http://schemas.openxmlformats.org/officeDocument/2006/relationships/image" Target="../media/image149.w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110.svg"/><Relationship Id="rId4" Type="http://schemas.openxmlformats.org/officeDocument/2006/relationships/image" Target="../media/image109.png"/><Relationship Id="rId9" Type="http://schemas.openxmlformats.org/officeDocument/2006/relationships/image" Target="../media/image15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46.wmf"/><Relationship Id="rId18" Type="http://schemas.openxmlformats.org/officeDocument/2006/relationships/oleObject" Target="../embeddings/oleObject86.bin"/><Relationship Id="rId26" Type="http://schemas.openxmlformats.org/officeDocument/2006/relationships/oleObject" Target="../embeddings/oleObject90.bin"/><Relationship Id="rId3" Type="http://schemas.openxmlformats.org/officeDocument/2006/relationships/image" Target="../media/image152.svg"/><Relationship Id="rId21" Type="http://schemas.openxmlformats.org/officeDocument/2006/relationships/image" Target="../media/image163.wmf"/><Relationship Id="rId7" Type="http://schemas.openxmlformats.org/officeDocument/2006/relationships/image" Target="../media/image154.w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161.svg"/><Relationship Id="rId25" Type="http://schemas.openxmlformats.org/officeDocument/2006/relationships/image" Target="../media/image165.wmf"/><Relationship Id="rId2" Type="http://schemas.openxmlformats.org/officeDocument/2006/relationships/image" Target="../media/image151.png"/><Relationship Id="rId16" Type="http://schemas.openxmlformats.org/officeDocument/2006/relationships/image" Target="../media/image160.png"/><Relationship Id="rId20" Type="http://schemas.openxmlformats.org/officeDocument/2006/relationships/oleObject" Target="../embeddings/oleObject87.bin"/><Relationship Id="rId29" Type="http://schemas.openxmlformats.org/officeDocument/2006/relationships/image" Target="../media/image121.sv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158.svg"/><Relationship Id="rId24" Type="http://schemas.openxmlformats.org/officeDocument/2006/relationships/oleObject" Target="../embeddings/oleObject89.bin"/><Relationship Id="rId5" Type="http://schemas.openxmlformats.org/officeDocument/2006/relationships/image" Target="../media/image153.wmf"/><Relationship Id="rId15" Type="http://schemas.openxmlformats.org/officeDocument/2006/relationships/image" Target="../media/image159.wmf"/><Relationship Id="rId23" Type="http://schemas.openxmlformats.org/officeDocument/2006/relationships/image" Target="../media/image164.wmf"/><Relationship Id="rId28" Type="http://schemas.openxmlformats.org/officeDocument/2006/relationships/image" Target="../media/image120.png"/><Relationship Id="rId10" Type="http://schemas.openxmlformats.org/officeDocument/2006/relationships/image" Target="../media/image157.png"/><Relationship Id="rId19" Type="http://schemas.openxmlformats.org/officeDocument/2006/relationships/image" Target="../media/image162.wmf"/><Relationship Id="rId31" Type="http://schemas.openxmlformats.org/officeDocument/2006/relationships/image" Target="../media/image119.svg"/><Relationship Id="rId4" Type="http://schemas.openxmlformats.org/officeDocument/2006/relationships/oleObject" Target="../embeddings/oleObject82.bin"/><Relationship Id="rId9" Type="http://schemas.openxmlformats.org/officeDocument/2006/relationships/image" Target="../media/image156.svg"/><Relationship Id="rId14" Type="http://schemas.openxmlformats.org/officeDocument/2006/relationships/oleObject" Target="../embeddings/oleObject85.bin"/><Relationship Id="rId22" Type="http://schemas.openxmlformats.org/officeDocument/2006/relationships/oleObject" Target="../embeddings/oleObject88.bin"/><Relationship Id="rId27" Type="http://schemas.openxmlformats.org/officeDocument/2006/relationships/image" Target="../media/image166.wmf"/><Relationship Id="rId30" Type="http://schemas.openxmlformats.org/officeDocument/2006/relationships/image" Target="../media/image1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7" Type="http://schemas.openxmlformats.org/officeDocument/2006/relationships/image" Target="../media/image169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168.wmf"/><Relationship Id="rId4" Type="http://schemas.openxmlformats.org/officeDocument/2006/relationships/oleObject" Target="../embeddings/oleObject9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0.wmf"/><Relationship Id="rId18" Type="http://schemas.openxmlformats.org/officeDocument/2006/relationships/oleObject" Target="../embeddings/oleObject97.bin"/><Relationship Id="rId3" Type="http://schemas.openxmlformats.org/officeDocument/2006/relationships/image" Target="../media/image171.svg"/><Relationship Id="rId21" Type="http://schemas.openxmlformats.org/officeDocument/2006/relationships/image" Target="../media/image184.svg"/><Relationship Id="rId7" Type="http://schemas.openxmlformats.org/officeDocument/2006/relationships/image" Target="../media/image175.svg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182.wmf"/><Relationship Id="rId2" Type="http://schemas.openxmlformats.org/officeDocument/2006/relationships/image" Target="../media/image170.png"/><Relationship Id="rId16" Type="http://schemas.openxmlformats.org/officeDocument/2006/relationships/oleObject" Target="../embeddings/oleObject96.bin"/><Relationship Id="rId20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9.svg"/><Relationship Id="rId5" Type="http://schemas.openxmlformats.org/officeDocument/2006/relationships/image" Target="../media/image173.svg"/><Relationship Id="rId15" Type="http://schemas.openxmlformats.org/officeDocument/2006/relationships/image" Target="../media/image181.wmf"/><Relationship Id="rId10" Type="http://schemas.openxmlformats.org/officeDocument/2006/relationships/image" Target="../media/image178.png"/><Relationship Id="rId19" Type="http://schemas.openxmlformats.org/officeDocument/2006/relationships/image" Target="../media/image183.wmf"/><Relationship Id="rId4" Type="http://schemas.openxmlformats.org/officeDocument/2006/relationships/image" Target="../media/image172.png"/><Relationship Id="rId9" Type="http://schemas.openxmlformats.org/officeDocument/2006/relationships/image" Target="../media/image177.svg"/><Relationship Id="rId14" Type="http://schemas.openxmlformats.org/officeDocument/2006/relationships/oleObject" Target="../embeddings/oleObject95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191.wmf"/><Relationship Id="rId3" Type="http://schemas.openxmlformats.org/officeDocument/2006/relationships/image" Target="../media/image186.svg"/><Relationship Id="rId7" Type="http://schemas.openxmlformats.org/officeDocument/2006/relationships/image" Target="../media/image188.wmf"/><Relationship Id="rId12" Type="http://schemas.openxmlformats.org/officeDocument/2006/relationships/oleObject" Target="../embeddings/oleObject102.bin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90.wmf"/><Relationship Id="rId5" Type="http://schemas.openxmlformats.org/officeDocument/2006/relationships/image" Target="../media/image187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18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svg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201.wmf"/><Relationship Id="rId3" Type="http://schemas.openxmlformats.org/officeDocument/2006/relationships/image" Target="../media/image192.png"/><Relationship Id="rId7" Type="http://schemas.openxmlformats.org/officeDocument/2006/relationships/image" Target="../media/image195.png"/><Relationship Id="rId12" Type="http://schemas.openxmlformats.org/officeDocument/2006/relationships/image" Target="../media/image198.wmf"/><Relationship Id="rId17" Type="http://schemas.openxmlformats.org/officeDocument/2006/relationships/oleObject" Target="../embeddings/oleObject108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197.wmf"/><Relationship Id="rId4" Type="http://schemas.openxmlformats.org/officeDocument/2006/relationships/image" Target="../media/image193.svg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9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1.wmf"/><Relationship Id="rId18" Type="http://schemas.openxmlformats.org/officeDocument/2006/relationships/oleObject" Target="../embeddings/oleObject112.bin"/><Relationship Id="rId26" Type="http://schemas.openxmlformats.org/officeDocument/2006/relationships/oleObject" Target="../embeddings/oleObject116.bin"/><Relationship Id="rId3" Type="http://schemas.openxmlformats.org/officeDocument/2006/relationships/image" Target="../media/image203.svg"/><Relationship Id="rId21" Type="http://schemas.openxmlformats.org/officeDocument/2006/relationships/image" Target="../media/image216.wmf"/><Relationship Id="rId7" Type="http://schemas.openxmlformats.org/officeDocument/2006/relationships/image" Target="../media/image207.svg"/><Relationship Id="rId12" Type="http://schemas.openxmlformats.org/officeDocument/2006/relationships/oleObject" Target="../embeddings/oleObject110.bin"/><Relationship Id="rId17" Type="http://schemas.openxmlformats.org/officeDocument/2006/relationships/image" Target="../media/image214.wmf"/><Relationship Id="rId25" Type="http://schemas.openxmlformats.org/officeDocument/2006/relationships/image" Target="../media/image218.wmf"/><Relationship Id="rId2" Type="http://schemas.openxmlformats.org/officeDocument/2006/relationships/image" Target="../media/image202.png"/><Relationship Id="rId16" Type="http://schemas.openxmlformats.org/officeDocument/2006/relationships/oleObject" Target="../embeddings/oleObject111.bin"/><Relationship Id="rId20" Type="http://schemas.openxmlformats.org/officeDocument/2006/relationships/oleObject" Target="../embeddings/oleObject113.bin"/><Relationship Id="rId29" Type="http://schemas.openxmlformats.org/officeDocument/2006/relationships/image" Target="../media/image2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0.wmf"/><Relationship Id="rId24" Type="http://schemas.openxmlformats.org/officeDocument/2006/relationships/oleObject" Target="../embeddings/oleObject115.bin"/><Relationship Id="rId5" Type="http://schemas.openxmlformats.org/officeDocument/2006/relationships/image" Target="../media/image205.svg"/><Relationship Id="rId15" Type="http://schemas.openxmlformats.org/officeDocument/2006/relationships/image" Target="../media/image213.svg"/><Relationship Id="rId23" Type="http://schemas.openxmlformats.org/officeDocument/2006/relationships/image" Target="../media/image217.wmf"/><Relationship Id="rId28" Type="http://schemas.openxmlformats.org/officeDocument/2006/relationships/image" Target="../media/image220.png"/><Relationship Id="rId10" Type="http://schemas.openxmlformats.org/officeDocument/2006/relationships/oleObject" Target="../embeddings/oleObject109.bin"/><Relationship Id="rId19" Type="http://schemas.openxmlformats.org/officeDocument/2006/relationships/image" Target="../media/image215.wmf"/><Relationship Id="rId4" Type="http://schemas.openxmlformats.org/officeDocument/2006/relationships/image" Target="../media/image204.png"/><Relationship Id="rId9" Type="http://schemas.openxmlformats.org/officeDocument/2006/relationships/image" Target="../media/image209.svg"/><Relationship Id="rId14" Type="http://schemas.openxmlformats.org/officeDocument/2006/relationships/image" Target="../media/image212.png"/><Relationship Id="rId22" Type="http://schemas.openxmlformats.org/officeDocument/2006/relationships/oleObject" Target="../embeddings/oleObject114.bin"/><Relationship Id="rId27" Type="http://schemas.openxmlformats.org/officeDocument/2006/relationships/image" Target="../media/image219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svg"/><Relationship Id="rId3" Type="http://schemas.openxmlformats.org/officeDocument/2006/relationships/image" Target="../media/image223.svg"/><Relationship Id="rId7" Type="http://schemas.openxmlformats.org/officeDocument/2006/relationships/image" Target="../media/image227.svg"/><Relationship Id="rId12" Type="http://schemas.openxmlformats.org/officeDocument/2006/relationships/image" Target="../media/image232.png"/><Relationship Id="rId17" Type="http://schemas.openxmlformats.org/officeDocument/2006/relationships/image" Target="../media/image191.wmf"/><Relationship Id="rId2" Type="http://schemas.openxmlformats.org/officeDocument/2006/relationships/image" Target="../media/image222.png"/><Relationship Id="rId16" Type="http://schemas.openxmlformats.org/officeDocument/2006/relationships/oleObject" Target="../embeddings/oleObject11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231.svg"/><Relationship Id="rId5" Type="http://schemas.openxmlformats.org/officeDocument/2006/relationships/image" Target="../media/image225.svg"/><Relationship Id="rId15" Type="http://schemas.openxmlformats.org/officeDocument/2006/relationships/image" Target="../media/image234.wmf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svg"/><Relationship Id="rId14" Type="http://schemas.openxmlformats.org/officeDocument/2006/relationships/oleObject" Target="../embeddings/oleObject11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svg"/><Relationship Id="rId3" Type="http://schemas.openxmlformats.org/officeDocument/2006/relationships/image" Target="../media/image236.svg"/><Relationship Id="rId7" Type="http://schemas.openxmlformats.org/officeDocument/2006/relationships/image" Target="../media/image240.svg"/><Relationship Id="rId12" Type="http://schemas.openxmlformats.org/officeDocument/2006/relationships/image" Target="../media/image245.png"/><Relationship Id="rId17" Type="http://schemas.openxmlformats.org/officeDocument/2006/relationships/image" Target="../media/image247.wmf"/><Relationship Id="rId2" Type="http://schemas.openxmlformats.org/officeDocument/2006/relationships/image" Target="../media/image235.png"/><Relationship Id="rId16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11" Type="http://schemas.openxmlformats.org/officeDocument/2006/relationships/image" Target="../media/image244.svg"/><Relationship Id="rId5" Type="http://schemas.openxmlformats.org/officeDocument/2006/relationships/image" Target="../media/image238.svg"/><Relationship Id="rId15" Type="http://schemas.openxmlformats.org/officeDocument/2006/relationships/image" Target="../media/image187.wmf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svg"/><Relationship Id="rId14" Type="http://schemas.openxmlformats.org/officeDocument/2006/relationships/oleObject" Target="../embeddings/oleObject98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187.wmf"/><Relationship Id="rId3" Type="http://schemas.openxmlformats.org/officeDocument/2006/relationships/image" Target="../media/image191.wmf"/><Relationship Id="rId7" Type="http://schemas.openxmlformats.org/officeDocument/2006/relationships/image" Target="../media/image249.wmf"/><Relationship Id="rId12" Type="http://schemas.openxmlformats.org/officeDocument/2006/relationships/oleObject" Target="../embeddings/oleObject98.bin"/><Relationship Id="rId2" Type="http://schemas.openxmlformats.org/officeDocument/2006/relationships/oleObject" Target="../embeddings/oleObject102.bin"/><Relationship Id="rId16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89.wmf"/><Relationship Id="rId5" Type="http://schemas.openxmlformats.org/officeDocument/2006/relationships/image" Target="../media/image248.wmf"/><Relationship Id="rId15" Type="http://schemas.openxmlformats.org/officeDocument/2006/relationships/image" Target="../media/image251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250.wmf"/><Relationship Id="rId14" Type="http://schemas.openxmlformats.org/officeDocument/2006/relationships/oleObject" Target="../embeddings/oleObject12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wmf"/><Relationship Id="rId7" Type="http://schemas.openxmlformats.org/officeDocument/2006/relationships/image" Target="../media/image254.wmf"/><Relationship Id="rId2" Type="http://schemas.openxmlformats.org/officeDocument/2006/relationships/oleObject" Target="../embeddings/oleObject1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253.wmf"/><Relationship Id="rId4" Type="http://schemas.openxmlformats.org/officeDocument/2006/relationships/oleObject" Target="../embeddings/oleObject125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258.wmf"/><Relationship Id="rId3" Type="http://schemas.openxmlformats.org/officeDocument/2006/relationships/image" Target="../media/image15.emf"/><Relationship Id="rId7" Type="http://schemas.openxmlformats.org/officeDocument/2006/relationships/image" Target="../media/image255.wmf"/><Relationship Id="rId12" Type="http://schemas.openxmlformats.org/officeDocument/2006/relationships/oleObject" Target="../embeddings/oleObject130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257.wmf"/><Relationship Id="rId5" Type="http://schemas.openxmlformats.org/officeDocument/2006/relationships/image" Target="../media/image16.wmf"/><Relationship Id="rId15" Type="http://schemas.openxmlformats.org/officeDocument/2006/relationships/image" Target="../media/image259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6.wmf"/><Relationship Id="rId14" Type="http://schemas.openxmlformats.org/officeDocument/2006/relationships/oleObject" Target="../embeddings/oleObject131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wmf"/><Relationship Id="rId13" Type="http://schemas.openxmlformats.org/officeDocument/2006/relationships/oleObject" Target="../embeddings/oleObject137.bin"/><Relationship Id="rId18" Type="http://schemas.openxmlformats.org/officeDocument/2006/relationships/image" Target="../media/image267.wmf"/><Relationship Id="rId3" Type="http://schemas.openxmlformats.org/officeDocument/2006/relationships/image" Target="../media/image261.svg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256.wmf"/><Relationship Id="rId17" Type="http://schemas.openxmlformats.org/officeDocument/2006/relationships/oleObject" Target="../embeddings/oleObject139.bin"/><Relationship Id="rId2" Type="http://schemas.openxmlformats.org/officeDocument/2006/relationships/image" Target="../media/image260.png"/><Relationship Id="rId16" Type="http://schemas.openxmlformats.org/officeDocument/2006/relationships/image" Target="../media/image26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3.bin"/><Relationship Id="rId11" Type="http://schemas.openxmlformats.org/officeDocument/2006/relationships/oleObject" Target="../embeddings/oleObject136.bin"/><Relationship Id="rId5" Type="http://schemas.openxmlformats.org/officeDocument/2006/relationships/image" Target="../media/image262.wmf"/><Relationship Id="rId15" Type="http://schemas.openxmlformats.org/officeDocument/2006/relationships/oleObject" Target="../embeddings/oleObject138.bin"/><Relationship Id="rId10" Type="http://schemas.openxmlformats.org/officeDocument/2006/relationships/image" Target="../media/image264.wmf"/><Relationship Id="rId4" Type="http://schemas.openxmlformats.org/officeDocument/2006/relationships/oleObject" Target="../embeddings/oleObject132.bin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26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wmf"/><Relationship Id="rId2" Type="http://schemas.openxmlformats.org/officeDocument/2006/relationships/oleObject" Target="../embeddings/oleObject14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2.wmf"/><Relationship Id="rId4" Type="http://schemas.openxmlformats.org/officeDocument/2006/relationships/oleObject" Target="../embeddings/oleObject14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emf"/><Relationship Id="rId2" Type="http://schemas.openxmlformats.org/officeDocument/2006/relationships/oleObject" Target="../embeddings/oleObject14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70.emf"/><Relationship Id="rId4" Type="http://schemas.openxmlformats.org/officeDocument/2006/relationships/oleObject" Target="../embeddings/oleObject14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wmf"/><Relationship Id="rId7" Type="http://schemas.openxmlformats.org/officeDocument/2006/relationships/image" Target="../media/image4.sv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png"/><Relationship Id="rId5" Type="http://schemas.openxmlformats.org/officeDocument/2006/relationships/image" Target="../media/image275.svg"/><Relationship Id="rId4" Type="http://schemas.openxmlformats.org/officeDocument/2006/relationships/image" Target="../media/image27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69.emf"/><Relationship Id="rId7" Type="http://schemas.openxmlformats.org/officeDocument/2006/relationships/image" Target="../media/image279.svg"/><Relationship Id="rId2" Type="http://schemas.openxmlformats.org/officeDocument/2006/relationships/oleObject" Target="../embeddings/oleObject14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5" Type="http://schemas.openxmlformats.org/officeDocument/2006/relationships/image" Target="../media/image277.svg"/><Relationship Id="rId4" Type="http://schemas.openxmlformats.org/officeDocument/2006/relationships/image" Target="../media/image24.png"/><Relationship Id="rId9" Type="http://schemas.openxmlformats.org/officeDocument/2006/relationships/image" Target="../media/image28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77.svg"/><Relationship Id="rId7" Type="http://schemas.openxmlformats.org/officeDocument/2006/relationships/image" Target="../media/image28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279.svg"/><Relationship Id="rId4" Type="http://schemas.openxmlformats.org/officeDocument/2006/relationships/image" Target="../media/image278.png"/><Relationship Id="rId9" Type="http://schemas.openxmlformats.org/officeDocument/2006/relationships/image" Target="../media/image2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emf"/><Relationship Id="rId2" Type="http://schemas.openxmlformats.org/officeDocument/2006/relationships/oleObject" Target="../embeddings/oleObject145.bin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13" Type="http://schemas.openxmlformats.org/officeDocument/2006/relationships/image" Target="../media/image290.wmf"/><Relationship Id="rId3" Type="http://schemas.openxmlformats.org/officeDocument/2006/relationships/image" Target="../media/image285.png"/><Relationship Id="rId7" Type="http://schemas.openxmlformats.org/officeDocument/2006/relationships/image" Target="../media/image287.wmf"/><Relationship Id="rId12" Type="http://schemas.openxmlformats.org/officeDocument/2006/relationships/oleObject" Target="../embeddings/oleObject150.bin"/><Relationship Id="rId17" Type="http://schemas.openxmlformats.org/officeDocument/2006/relationships/image" Target="../media/image292.wmf"/><Relationship Id="rId2" Type="http://schemas.openxmlformats.org/officeDocument/2006/relationships/image" Target="../media/image284.png"/><Relationship Id="rId16" Type="http://schemas.openxmlformats.org/officeDocument/2006/relationships/oleObject" Target="../embeddings/oleObject1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7.bin"/><Relationship Id="rId11" Type="http://schemas.openxmlformats.org/officeDocument/2006/relationships/oleObject" Target="../embeddings/oleObject149.bin"/><Relationship Id="rId5" Type="http://schemas.openxmlformats.org/officeDocument/2006/relationships/image" Target="../media/image286.wmf"/><Relationship Id="rId15" Type="http://schemas.openxmlformats.org/officeDocument/2006/relationships/image" Target="../media/image291.wmf"/><Relationship Id="rId10" Type="http://schemas.openxmlformats.org/officeDocument/2006/relationships/image" Target="../media/image289.wmf"/><Relationship Id="rId4" Type="http://schemas.openxmlformats.org/officeDocument/2006/relationships/oleObject" Target="../embeddings/oleObject146.bin"/><Relationship Id="rId9" Type="http://schemas.openxmlformats.org/officeDocument/2006/relationships/oleObject" Target="../embeddings/oleObject148.bin"/><Relationship Id="rId14" Type="http://schemas.openxmlformats.org/officeDocument/2006/relationships/oleObject" Target="../embeddings/oleObject151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13" Type="http://schemas.openxmlformats.org/officeDocument/2006/relationships/image" Target="../media/image302.png"/><Relationship Id="rId3" Type="http://schemas.openxmlformats.org/officeDocument/2006/relationships/image" Target="../media/image283.emf"/><Relationship Id="rId7" Type="http://schemas.openxmlformats.org/officeDocument/2006/relationships/image" Target="../media/image296.svg"/><Relationship Id="rId12" Type="http://schemas.openxmlformats.org/officeDocument/2006/relationships/image" Target="../media/image301.svg"/><Relationship Id="rId2" Type="http://schemas.openxmlformats.org/officeDocument/2006/relationships/oleObject" Target="../embeddings/oleObject14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00.png"/><Relationship Id="rId5" Type="http://schemas.openxmlformats.org/officeDocument/2006/relationships/image" Target="../media/image294.svg"/><Relationship Id="rId10" Type="http://schemas.openxmlformats.org/officeDocument/2006/relationships/image" Target="../media/image299.svg"/><Relationship Id="rId4" Type="http://schemas.openxmlformats.org/officeDocument/2006/relationships/image" Target="../media/image293.png"/><Relationship Id="rId9" Type="http://schemas.openxmlformats.org/officeDocument/2006/relationships/image" Target="../media/image298.png"/><Relationship Id="rId14" Type="http://schemas.openxmlformats.org/officeDocument/2006/relationships/image" Target="../media/image30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4.wmf"/><Relationship Id="rId3" Type="http://schemas.openxmlformats.org/officeDocument/2006/relationships/image" Target="../media/image9.sv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8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frequency disturbances: offset and flicker noise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A5006A-FADA-486A-90B7-30FFA8CEE662}"/>
              </a:ext>
            </a:extLst>
          </p:cNvPr>
          <p:cNvSpPr txBox="1"/>
          <p:nvPr/>
        </p:nvSpPr>
        <p:spPr>
          <a:xfrm>
            <a:off x="1291770" y="1320801"/>
            <a:ext cx="92891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offset strongly affects the accuracy of most sensor interfaces and their detection limit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quantity estimation require integration operations, such as dead reckoning (position from acceleration or speed), the offset result in a drift of the final quantity. 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flicker noise, with its power accumulation at low frequency, make the problem worse, reducing resolution.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7CB0E89-BF47-490E-BF16-6F9BBE772631}"/>
              </a:ext>
            </a:extLst>
          </p:cNvPr>
          <p:cNvSpPr/>
          <p:nvPr/>
        </p:nvSpPr>
        <p:spPr>
          <a:xfrm>
            <a:off x="745118" y="1332161"/>
            <a:ext cx="546652" cy="3776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2D36611-CF90-41D8-A2D8-BD1C6179C9C2}"/>
              </a:ext>
            </a:extLst>
          </p:cNvPr>
          <p:cNvSpPr/>
          <p:nvPr/>
        </p:nvSpPr>
        <p:spPr>
          <a:xfrm>
            <a:off x="745118" y="2392174"/>
            <a:ext cx="546652" cy="3776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058DA5A-E32F-40F4-B876-8439212CA1D8}"/>
              </a:ext>
            </a:extLst>
          </p:cNvPr>
          <p:cNvSpPr/>
          <p:nvPr/>
        </p:nvSpPr>
        <p:spPr>
          <a:xfrm>
            <a:off x="745118" y="3826722"/>
            <a:ext cx="546652" cy="3776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A64E2E-E549-4451-8397-8EE4E932B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48" y="65797"/>
            <a:ext cx="10515600" cy="662397"/>
          </a:xfrm>
        </p:spPr>
        <p:txBody>
          <a:bodyPr/>
          <a:lstStyle/>
          <a:p>
            <a:r>
              <a:rPr lang="en-US" dirty="0"/>
              <a:t>Calculation of the spectrum of the residual noise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baseline="-25000" dirty="0"/>
              <a:t>-eff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31A167-5C47-4A2D-97E2-72715B03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9010" y="6443731"/>
            <a:ext cx="5689862" cy="365125"/>
          </a:xfrm>
        </p:spPr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11A9C1-B89C-4897-BF50-950F60FF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E44C02CF-56EE-4E3C-972D-77B56E113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22631"/>
              </p:ext>
            </p:extLst>
          </p:nvPr>
        </p:nvGraphicFramePr>
        <p:xfrm>
          <a:off x="2009834" y="5472327"/>
          <a:ext cx="15875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720" imgH="241200" progId="Equation.DSMT4">
                  <p:embed/>
                </p:oleObj>
              </mc:Choice>
              <mc:Fallback>
                <p:oleObj name="Equation" r:id="rId2" imgW="558720" imgH="241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880FB842-97F0-4020-BB92-AA45038F0C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09834" y="5472327"/>
                        <a:ext cx="1587500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D11BE6-8DC1-4586-82FF-4EBF84D24CDD}"/>
              </a:ext>
            </a:extLst>
          </p:cNvPr>
          <p:cNvSpPr txBox="1"/>
          <p:nvPr/>
        </p:nvSpPr>
        <p:spPr>
          <a:xfrm>
            <a:off x="1832310" y="670483"/>
            <a:ext cx="8500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consider a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single realization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noise random process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8C0EB87-A943-458D-8027-74FB48EF6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2616" y="1992475"/>
            <a:ext cx="3024791" cy="169590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C0EE22-9A02-4620-B886-E31A2CE4EBD1}"/>
              </a:ext>
            </a:extLst>
          </p:cNvPr>
          <p:cNvSpPr txBox="1"/>
          <p:nvPr/>
        </p:nvSpPr>
        <p:spPr>
          <a:xfrm>
            <a:off x="1744717" y="2060970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BED925-16F3-4204-ACBC-2E7095AC3B07}"/>
              </a:ext>
            </a:extLst>
          </p:cNvPr>
          <p:cNvSpPr txBox="1"/>
          <p:nvPr/>
        </p:nvSpPr>
        <p:spPr>
          <a:xfrm>
            <a:off x="3155652" y="2323042"/>
            <a:ext cx="2631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Fourier Transform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9C113AA0-EF53-41A5-9415-9F6FA9C37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4624" y="1846364"/>
            <a:ext cx="3024791" cy="1695908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40813092-F1E8-407B-99E1-7F7C476EF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9030" y="3206715"/>
            <a:ext cx="2078776" cy="963335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B7F87A4-20C4-430B-A712-71C88695C842}"/>
              </a:ext>
            </a:extLst>
          </p:cNvPr>
          <p:cNvCxnSpPr/>
          <p:nvPr/>
        </p:nvCxnSpPr>
        <p:spPr>
          <a:xfrm>
            <a:off x="8507411" y="1943100"/>
            <a:ext cx="0" cy="36131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10547EC0-98F9-45DE-B3C4-3A7C0630D88D}"/>
              </a:ext>
            </a:extLst>
          </p:cNvPr>
          <p:cNvCxnSpPr/>
          <p:nvPr/>
        </p:nvCxnSpPr>
        <p:spPr>
          <a:xfrm>
            <a:off x="7854252" y="1920875"/>
            <a:ext cx="0" cy="36131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23D78B1F-3626-4E1A-8433-DA8BE48FA54A}"/>
              </a:ext>
            </a:extLst>
          </p:cNvPr>
          <p:cNvCxnSpPr/>
          <p:nvPr/>
        </p:nvCxnSpPr>
        <p:spPr>
          <a:xfrm>
            <a:off x="7517722" y="1943100"/>
            <a:ext cx="0" cy="36131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B827F56-9715-45A9-B4D0-BE6E0BA426BC}"/>
              </a:ext>
            </a:extLst>
          </p:cNvPr>
          <p:cNvCxnSpPr/>
          <p:nvPr/>
        </p:nvCxnSpPr>
        <p:spPr>
          <a:xfrm>
            <a:off x="8812211" y="1943100"/>
            <a:ext cx="0" cy="36131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3466BD96-A94A-458F-97AF-82B56C9F2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14864" y="3493866"/>
            <a:ext cx="2078776" cy="963335"/>
          </a:xfrm>
          <a:prstGeom prst="rect">
            <a:avLst/>
          </a:prstGeom>
        </p:spPr>
      </p:pic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C205DBA5-2A7B-4D69-83C1-0C310C140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8334" y="4050757"/>
            <a:ext cx="2078776" cy="963335"/>
          </a:xfrm>
          <a:prstGeom prst="rect">
            <a:avLst/>
          </a:prstGeom>
        </p:spPr>
      </p:pic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5868517E-2CD2-46F2-8D75-1A343142C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75511" y="4359511"/>
            <a:ext cx="2078776" cy="963335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B25CD01-3E85-4B24-9526-5EF5ACE28970}"/>
              </a:ext>
            </a:extLst>
          </p:cNvPr>
          <p:cNvSpPr txBox="1"/>
          <p:nvPr/>
        </p:nvSpPr>
        <p:spPr>
          <a:xfrm>
            <a:off x="8281954" y="1411066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D46C59C-41E6-4BF3-ACA0-F3E83BCD4ADC}"/>
              </a:ext>
            </a:extLst>
          </p:cNvPr>
          <p:cNvSpPr txBox="1"/>
          <p:nvPr/>
        </p:nvSpPr>
        <p:spPr>
          <a:xfrm>
            <a:off x="8649525" y="158028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EC429A9-D4B0-4516-B63F-CE2C7FC63099}"/>
              </a:ext>
            </a:extLst>
          </p:cNvPr>
          <p:cNvSpPr txBox="1"/>
          <p:nvPr/>
        </p:nvSpPr>
        <p:spPr>
          <a:xfrm>
            <a:off x="6911767" y="1776453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-2f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5174A96-521C-43C8-B35F-58CD34E56553}"/>
              </a:ext>
            </a:extLst>
          </p:cNvPr>
          <p:cNvSpPr txBox="1"/>
          <p:nvPr/>
        </p:nvSpPr>
        <p:spPr>
          <a:xfrm>
            <a:off x="7527099" y="1467385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4AC2EBC-A97D-40D1-8D3C-0F60FD4D0560}"/>
              </a:ext>
            </a:extLst>
          </p:cNvPr>
          <p:cNvSpPr txBox="1"/>
          <p:nvPr/>
        </p:nvSpPr>
        <p:spPr>
          <a:xfrm>
            <a:off x="7877045" y="13557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D4F8645C-2AF0-4A7A-BDF5-19FC139DA6CD}"/>
              </a:ext>
            </a:extLst>
          </p:cNvPr>
          <p:cNvCxnSpPr/>
          <p:nvPr/>
        </p:nvCxnSpPr>
        <p:spPr>
          <a:xfrm>
            <a:off x="8183502" y="1496597"/>
            <a:ext cx="0" cy="36131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ggetto 33">
            <a:extLst>
              <a:ext uri="{FF2B5EF4-FFF2-40B4-BE49-F238E27FC236}">
                <a16:creationId xmlns:a16="http://schemas.microsoft.com/office/drawing/2014/main" id="{DDEBEF08-4B95-40C8-81CE-97C74291E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48650"/>
              </p:ext>
            </p:extLst>
          </p:nvPr>
        </p:nvGraphicFramePr>
        <p:xfrm>
          <a:off x="3979010" y="5637427"/>
          <a:ext cx="21034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253800" progId="Equation.DSMT4">
                  <p:embed/>
                </p:oleObj>
              </mc:Choice>
              <mc:Fallback>
                <p:oleObj name="Equation" r:id="rId8" imgW="102852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E3B629EC-260B-4AB3-BFCD-2BC871B91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010" y="5637427"/>
                        <a:ext cx="2103438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F721169C-EBB7-49E7-AD66-8B4316EDC227}"/>
              </a:ext>
            </a:extLst>
          </p:cNvPr>
          <p:cNvSpPr txBox="1"/>
          <p:nvPr/>
        </p:nvSpPr>
        <p:spPr>
          <a:xfrm>
            <a:off x="2265264" y="4063792"/>
            <a:ext cx="37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arentesi graffa aperta 36">
            <a:extLst>
              <a:ext uri="{FF2B5EF4-FFF2-40B4-BE49-F238E27FC236}">
                <a16:creationId xmlns:a16="http://schemas.microsoft.com/office/drawing/2014/main" id="{930C395E-CC75-45FD-93CF-A6ADB88CDBBC}"/>
              </a:ext>
            </a:extLst>
          </p:cNvPr>
          <p:cNvSpPr/>
          <p:nvPr/>
        </p:nvSpPr>
        <p:spPr>
          <a:xfrm rot="16200000">
            <a:off x="8059056" y="3587956"/>
            <a:ext cx="248893" cy="3649980"/>
          </a:xfrm>
          <a:prstGeom prst="leftBrace">
            <a:avLst>
              <a:gd name="adj1" fmla="val 39918"/>
              <a:gd name="adj2" fmla="val 5044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Elemento grafico 37">
            <a:extLst>
              <a:ext uri="{FF2B5EF4-FFF2-40B4-BE49-F238E27FC236}">
                <a16:creationId xmlns:a16="http://schemas.microsoft.com/office/drawing/2014/main" id="{F27DB9FB-25A0-4961-B5D8-EEFA8AAB2F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4665246" y="4681028"/>
            <a:ext cx="1238574" cy="963335"/>
          </a:xfrm>
          <a:prstGeom prst="rect">
            <a:avLst/>
          </a:prstGeom>
        </p:spPr>
      </p:pic>
      <p:pic>
        <p:nvPicPr>
          <p:cNvPr id="39" name="Elemento grafico 38">
            <a:extLst>
              <a:ext uri="{FF2B5EF4-FFF2-40B4-BE49-F238E27FC236}">
                <a16:creationId xmlns:a16="http://schemas.microsoft.com/office/drawing/2014/main" id="{80AB719E-F398-46DD-AE9B-DBFAB65CE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 flipH="1">
            <a:off x="2476075" y="4318748"/>
            <a:ext cx="977181" cy="977181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2583B04-CF1A-49AD-93E1-27943C527B03}"/>
              </a:ext>
            </a:extLst>
          </p:cNvPr>
          <p:cNvSpPr txBox="1"/>
          <p:nvPr/>
        </p:nvSpPr>
        <p:spPr>
          <a:xfrm>
            <a:off x="3185054" y="4244651"/>
            <a:ext cx="49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endParaRPr lang="en-US" sz="4400" b="1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pic>
        <p:nvPicPr>
          <p:cNvPr id="42" name="Elemento grafico 41">
            <a:extLst>
              <a:ext uri="{FF2B5EF4-FFF2-40B4-BE49-F238E27FC236}">
                <a16:creationId xmlns:a16="http://schemas.microsoft.com/office/drawing/2014/main" id="{694B99CD-9D3A-46FD-BB27-4199F76814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23945" y="5667429"/>
            <a:ext cx="519113" cy="519113"/>
          </a:xfrm>
          <a:prstGeom prst="rect">
            <a:avLst/>
          </a:prstGeom>
        </p:spPr>
      </p:pic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076C1B48-D6C6-4678-8E14-DB618393C634}"/>
              </a:ext>
            </a:extLst>
          </p:cNvPr>
          <p:cNvSpPr/>
          <p:nvPr/>
        </p:nvSpPr>
        <p:spPr>
          <a:xfrm>
            <a:off x="5831680" y="4962564"/>
            <a:ext cx="2067719" cy="981036"/>
          </a:xfrm>
          <a:custGeom>
            <a:avLst/>
            <a:gdLst>
              <a:gd name="connsiteX0" fmla="*/ 2032000 w 2032000"/>
              <a:gd name="connsiteY0" fmla="*/ 980976 h 980976"/>
              <a:gd name="connsiteX1" fmla="*/ 1727200 w 2032000"/>
              <a:gd name="connsiteY1" fmla="*/ 904776 h 980976"/>
              <a:gd name="connsiteX2" fmla="*/ 800100 w 2032000"/>
              <a:gd name="connsiteY2" fmla="*/ 930176 h 980976"/>
              <a:gd name="connsiteX3" fmla="*/ 304800 w 2032000"/>
              <a:gd name="connsiteY3" fmla="*/ 638076 h 980976"/>
              <a:gd name="connsiteX4" fmla="*/ 330200 w 2032000"/>
              <a:gd name="connsiteY4" fmla="*/ 193576 h 980976"/>
              <a:gd name="connsiteX5" fmla="*/ 317500 w 2032000"/>
              <a:gd name="connsiteY5" fmla="*/ 66576 h 980976"/>
              <a:gd name="connsiteX6" fmla="*/ 152400 w 2032000"/>
              <a:gd name="connsiteY6" fmla="*/ 3076 h 980976"/>
              <a:gd name="connsiteX7" fmla="*/ 0 w 2032000"/>
              <a:gd name="connsiteY7" fmla="*/ 15776 h 980976"/>
              <a:gd name="connsiteX0" fmla="*/ 2051050 w 2051050"/>
              <a:gd name="connsiteY0" fmla="*/ 987497 h 987497"/>
              <a:gd name="connsiteX1" fmla="*/ 1746250 w 2051050"/>
              <a:gd name="connsiteY1" fmla="*/ 911297 h 987497"/>
              <a:gd name="connsiteX2" fmla="*/ 819150 w 2051050"/>
              <a:gd name="connsiteY2" fmla="*/ 936697 h 987497"/>
              <a:gd name="connsiteX3" fmla="*/ 323850 w 2051050"/>
              <a:gd name="connsiteY3" fmla="*/ 644597 h 987497"/>
              <a:gd name="connsiteX4" fmla="*/ 349250 w 2051050"/>
              <a:gd name="connsiteY4" fmla="*/ 200097 h 987497"/>
              <a:gd name="connsiteX5" fmla="*/ 336550 w 2051050"/>
              <a:gd name="connsiteY5" fmla="*/ 73097 h 987497"/>
              <a:gd name="connsiteX6" fmla="*/ 171450 w 2051050"/>
              <a:gd name="connsiteY6" fmla="*/ 9597 h 987497"/>
              <a:gd name="connsiteX7" fmla="*/ 0 w 2051050"/>
              <a:gd name="connsiteY7" fmla="*/ 5628 h 987497"/>
              <a:gd name="connsiteX0" fmla="*/ 2051050 w 2051050"/>
              <a:gd name="connsiteY0" fmla="*/ 985112 h 985112"/>
              <a:gd name="connsiteX1" fmla="*/ 1746250 w 2051050"/>
              <a:gd name="connsiteY1" fmla="*/ 908912 h 985112"/>
              <a:gd name="connsiteX2" fmla="*/ 819150 w 2051050"/>
              <a:gd name="connsiteY2" fmla="*/ 934312 h 985112"/>
              <a:gd name="connsiteX3" fmla="*/ 323850 w 2051050"/>
              <a:gd name="connsiteY3" fmla="*/ 642212 h 985112"/>
              <a:gd name="connsiteX4" fmla="*/ 349250 w 2051050"/>
              <a:gd name="connsiteY4" fmla="*/ 197712 h 985112"/>
              <a:gd name="connsiteX5" fmla="*/ 336550 w 2051050"/>
              <a:gd name="connsiteY5" fmla="*/ 70712 h 985112"/>
              <a:gd name="connsiteX6" fmla="*/ 223837 w 2051050"/>
              <a:gd name="connsiteY6" fmla="*/ 19119 h 985112"/>
              <a:gd name="connsiteX7" fmla="*/ 0 w 2051050"/>
              <a:gd name="connsiteY7" fmla="*/ 3243 h 985112"/>
              <a:gd name="connsiteX0" fmla="*/ 2067719 w 2067719"/>
              <a:gd name="connsiteY0" fmla="*/ 981036 h 981036"/>
              <a:gd name="connsiteX1" fmla="*/ 1762919 w 2067719"/>
              <a:gd name="connsiteY1" fmla="*/ 904836 h 981036"/>
              <a:gd name="connsiteX2" fmla="*/ 835819 w 2067719"/>
              <a:gd name="connsiteY2" fmla="*/ 930236 h 981036"/>
              <a:gd name="connsiteX3" fmla="*/ 340519 w 2067719"/>
              <a:gd name="connsiteY3" fmla="*/ 638136 h 981036"/>
              <a:gd name="connsiteX4" fmla="*/ 365919 w 2067719"/>
              <a:gd name="connsiteY4" fmla="*/ 193636 h 981036"/>
              <a:gd name="connsiteX5" fmla="*/ 353219 w 2067719"/>
              <a:gd name="connsiteY5" fmla="*/ 66636 h 981036"/>
              <a:gd name="connsiteX6" fmla="*/ 240506 w 2067719"/>
              <a:gd name="connsiteY6" fmla="*/ 15043 h 981036"/>
              <a:gd name="connsiteX7" fmla="*/ 0 w 2067719"/>
              <a:gd name="connsiteY7" fmla="*/ 3929 h 98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7719" h="981036">
                <a:moveTo>
                  <a:pt x="2067719" y="981036"/>
                </a:moveTo>
                <a:cubicBezTo>
                  <a:pt x="2017977" y="947169"/>
                  <a:pt x="1968236" y="913303"/>
                  <a:pt x="1762919" y="904836"/>
                </a:cubicBezTo>
                <a:cubicBezTo>
                  <a:pt x="1557602" y="896369"/>
                  <a:pt x="1072886" y="974686"/>
                  <a:pt x="835819" y="930236"/>
                </a:cubicBezTo>
                <a:cubicBezTo>
                  <a:pt x="598752" y="885786"/>
                  <a:pt x="418836" y="760903"/>
                  <a:pt x="340519" y="638136"/>
                </a:cubicBezTo>
                <a:cubicBezTo>
                  <a:pt x="262202" y="515369"/>
                  <a:pt x="363802" y="288886"/>
                  <a:pt x="365919" y="193636"/>
                </a:cubicBezTo>
                <a:cubicBezTo>
                  <a:pt x="368036" y="98386"/>
                  <a:pt x="374121" y="96402"/>
                  <a:pt x="353219" y="66636"/>
                </a:cubicBezTo>
                <a:cubicBezTo>
                  <a:pt x="332317" y="36871"/>
                  <a:pt x="293423" y="23510"/>
                  <a:pt x="240506" y="15043"/>
                </a:cubicBezTo>
                <a:cubicBezTo>
                  <a:pt x="187589" y="6576"/>
                  <a:pt x="49741" y="-6655"/>
                  <a:pt x="0" y="392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igura a mano libera: forma 43">
            <a:extLst>
              <a:ext uri="{FF2B5EF4-FFF2-40B4-BE49-F238E27FC236}">
                <a16:creationId xmlns:a16="http://schemas.microsoft.com/office/drawing/2014/main" id="{2BAA4DD5-5F5E-4EF6-83F0-3B327EE79C57}"/>
              </a:ext>
            </a:extLst>
          </p:cNvPr>
          <p:cNvSpPr/>
          <p:nvPr/>
        </p:nvSpPr>
        <p:spPr>
          <a:xfrm>
            <a:off x="3365500" y="4964076"/>
            <a:ext cx="1352988" cy="45719"/>
          </a:xfrm>
          <a:custGeom>
            <a:avLst/>
            <a:gdLst>
              <a:gd name="connsiteX0" fmla="*/ 1308100 w 1308100"/>
              <a:gd name="connsiteY0" fmla="*/ 0 h 40922"/>
              <a:gd name="connsiteX1" fmla="*/ 457200 w 1308100"/>
              <a:gd name="connsiteY1" fmla="*/ 38100 h 40922"/>
              <a:gd name="connsiteX2" fmla="*/ 0 w 1308100"/>
              <a:gd name="connsiteY2" fmla="*/ 38100 h 40922"/>
              <a:gd name="connsiteX3" fmla="*/ 0 w 1308100"/>
              <a:gd name="connsiteY3" fmla="*/ 38100 h 4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100" h="40922">
                <a:moveTo>
                  <a:pt x="1308100" y="0"/>
                </a:moveTo>
                <a:lnTo>
                  <a:pt x="457200" y="38100"/>
                </a:lnTo>
                <a:cubicBezTo>
                  <a:pt x="239183" y="44450"/>
                  <a:pt x="0" y="38100"/>
                  <a:pt x="0" y="38100"/>
                </a:cubicBezTo>
                <a:lnTo>
                  <a:pt x="0" y="381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88A494D3-50A2-42E9-9E7F-3125086894CD}"/>
              </a:ext>
            </a:extLst>
          </p:cNvPr>
          <p:cNvCxnSpPr>
            <a:cxnSpLocks/>
          </p:cNvCxnSpPr>
          <p:nvPr/>
        </p:nvCxnSpPr>
        <p:spPr>
          <a:xfrm flipH="1">
            <a:off x="2753446" y="3846408"/>
            <a:ext cx="15685" cy="632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ccia in giù 52">
            <a:extLst>
              <a:ext uri="{FF2B5EF4-FFF2-40B4-BE49-F238E27FC236}">
                <a16:creationId xmlns:a16="http://schemas.microsoft.com/office/drawing/2014/main" id="{EEEEB79C-7C8B-4E08-91E2-4508027FA1DB}"/>
              </a:ext>
            </a:extLst>
          </p:cNvPr>
          <p:cNvSpPr/>
          <p:nvPr/>
        </p:nvSpPr>
        <p:spPr>
          <a:xfrm>
            <a:off x="2623779" y="5350013"/>
            <a:ext cx="244205" cy="22448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Oggetto 53">
            <a:extLst>
              <a:ext uri="{FF2B5EF4-FFF2-40B4-BE49-F238E27FC236}">
                <a16:creationId xmlns:a16="http://schemas.microsoft.com/office/drawing/2014/main" id="{9BDAA1D2-4242-4AF9-B7BF-70E0E4F2EB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011"/>
              </p:ext>
            </p:extLst>
          </p:nvPr>
        </p:nvGraphicFramePr>
        <p:xfrm>
          <a:off x="2019073" y="1179667"/>
          <a:ext cx="41830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73120" imgH="241200" progId="Equation.DSMT4">
                  <p:embed/>
                </p:oleObj>
              </mc:Choice>
              <mc:Fallback>
                <p:oleObj name="Equation" r:id="rId16" imgW="1473120" imgH="241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880FB842-97F0-4020-BB92-AA45038F0C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19073" y="1179667"/>
                        <a:ext cx="4183063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1B419AA7-DFBD-4575-95F1-C99D521DE8FE}"/>
              </a:ext>
            </a:extLst>
          </p:cNvPr>
          <p:cNvCxnSpPr>
            <a:cxnSpLocks/>
          </p:cNvCxnSpPr>
          <p:nvPr/>
        </p:nvCxnSpPr>
        <p:spPr>
          <a:xfrm flipH="1">
            <a:off x="3057201" y="1776453"/>
            <a:ext cx="921809" cy="55320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9515D0E0-D602-4FA1-932E-9661F3529CFF}"/>
              </a:ext>
            </a:extLst>
          </p:cNvPr>
          <p:cNvCxnSpPr>
            <a:cxnSpLocks/>
          </p:cNvCxnSpPr>
          <p:nvPr/>
        </p:nvCxnSpPr>
        <p:spPr>
          <a:xfrm>
            <a:off x="5404334" y="1753142"/>
            <a:ext cx="985575" cy="64328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2CB21B-C7C3-494C-ACB7-9C00B826AFD6}"/>
              </a:ext>
            </a:extLst>
          </p:cNvPr>
          <p:cNvCxnSpPr/>
          <p:nvPr/>
        </p:nvCxnSpPr>
        <p:spPr>
          <a:xfrm flipH="1">
            <a:off x="4477407" y="4962564"/>
            <a:ext cx="241081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6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8" grpId="0"/>
      <p:bldP spid="29" grpId="0"/>
      <p:bldP spid="30" grpId="0"/>
      <p:bldP spid="31" grpId="0"/>
      <p:bldP spid="32" grpId="0"/>
      <p:bldP spid="36" grpId="0"/>
      <p:bldP spid="37" grpId="0" animBg="1"/>
      <p:bldP spid="40" grpId="0"/>
      <p:bldP spid="43" grpId="0" animBg="1"/>
      <p:bldP spid="44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8571C-6214-4E84-8710-39732340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the spectrum of the residual noise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baseline="-25000" dirty="0"/>
              <a:t>-eff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FAE699-DB47-42A5-8CFA-8909C6C6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F18BFB-EBDE-4784-B85E-3F334123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876AB631-7506-4F5C-B6D6-93B84CB07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483708"/>
              </p:ext>
            </p:extLst>
          </p:nvPr>
        </p:nvGraphicFramePr>
        <p:xfrm>
          <a:off x="868363" y="1327570"/>
          <a:ext cx="7783824" cy="115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86100" imgH="457200" progId="Equation.DSMT4">
                  <p:embed/>
                </p:oleObj>
              </mc:Choice>
              <mc:Fallback>
                <p:oleObj name="Equation" r:id="rId2" imgW="30861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327570"/>
                        <a:ext cx="7783824" cy="1153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AD33F69-04D9-406E-9A41-9B511FE93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75028"/>
              </p:ext>
            </p:extLst>
          </p:nvPr>
        </p:nvGraphicFramePr>
        <p:xfrm>
          <a:off x="868363" y="2780777"/>
          <a:ext cx="10707414" cy="1445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89160" imgH="660240" progId="Equation.DSMT4">
                  <p:embed/>
                </p:oleObj>
              </mc:Choice>
              <mc:Fallback>
                <p:oleObj name="Equation" r:id="rId4" imgW="4889160" imgH="6602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876AB631-7506-4F5C-B6D6-93B84CB07B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780777"/>
                        <a:ext cx="10707414" cy="1445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5B8CFC7-A519-4D9E-A3DD-684660371E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776574"/>
              </p:ext>
            </p:extLst>
          </p:nvPr>
        </p:nvGraphicFramePr>
        <p:xfrm>
          <a:off x="868363" y="4454525"/>
          <a:ext cx="10263187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86120" imgH="660240" progId="Equation.DSMT4">
                  <p:embed/>
                </p:oleObj>
              </mc:Choice>
              <mc:Fallback>
                <p:oleObj name="Equation" r:id="rId6" imgW="4686120" imgH="6602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AD33F69-04D9-406E-9A41-9B511FE93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454525"/>
                        <a:ext cx="10263187" cy="1446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95FB40-2277-4A57-AA7F-00BEBF6D31C1}"/>
              </a:ext>
            </a:extLst>
          </p:cNvPr>
          <p:cNvSpPr txBox="1"/>
          <p:nvPr/>
        </p:nvSpPr>
        <p:spPr>
          <a:xfrm>
            <a:off x="3632879" y="5530430"/>
            <a:ext cx="101983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t-IT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1E7B792-3EEC-4697-9701-2868B12CABA4}"/>
              </a:ext>
            </a:extLst>
          </p:cNvPr>
          <p:cNvSpPr txBox="1"/>
          <p:nvPr/>
        </p:nvSpPr>
        <p:spPr>
          <a:xfrm>
            <a:off x="7382214" y="5530430"/>
            <a:ext cx="101983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t-IT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D03C89E-6DDD-4336-A754-BD19226C1CAD}"/>
              </a:ext>
            </a:extLst>
          </p:cNvPr>
          <p:cNvCxnSpPr>
            <a:cxnSpLocks/>
          </p:cNvCxnSpPr>
          <p:nvPr/>
        </p:nvCxnSpPr>
        <p:spPr>
          <a:xfrm>
            <a:off x="2551868" y="5552241"/>
            <a:ext cx="26192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D025E12-587B-417E-B0CF-D72DC04A550C}"/>
              </a:ext>
            </a:extLst>
          </p:cNvPr>
          <p:cNvCxnSpPr>
            <a:cxnSpLocks/>
          </p:cNvCxnSpPr>
          <p:nvPr/>
        </p:nvCxnSpPr>
        <p:spPr>
          <a:xfrm>
            <a:off x="6495393" y="5527954"/>
            <a:ext cx="21567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CC64B8C-F1C7-4E6D-8407-9473460C8A04}"/>
              </a:ext>
            </a:extLst>
          </p:cNvPr>
          <p:cNvSpPr txBox="1"/>
          <p:nvPr/>
        </p:nvSpPr>
        <p:spPr>
          <a:xfrm>
            <a:off x="1534138" y="2566310"/>
            <a:ext cx="584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Zero-order replica extracted from the sum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38C9BDF-333E-4DDC-93B8-A15CF54CED0E}"/>
              </a:ext>
            </a:extLst>
          </p:cNvPr>
          <p:cNvSpPr/>
          <p:nvPr/>
        </p:nvSpPr>
        <p:spPr>
          <a:xfrm>
            <a:off x="5029200" y="3027975"/>
            <a:ext cx="266700" cy="22780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02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02942B3-4B76-4752-9F66-0BBAB89A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C3B9A7-F4FA-4818-964D-F73AED44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B984233-2A45-48AE-8712-1C385F00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988"/>
          </a:xfrm>
        </p:spPr>
        <p:txBody>
          <a:bodyPr/>
          <a:lstStyle/>
          <a:p>
            <a:r>
              <a:rPr lang="en-US" dirty="0"/>
              <a:t>Calculation of the spectrum of the residual noise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baseline="-25000" dirty="0"/>
              <a:t>-eff</a:t>
            </a:r>
            <a:endParaRPr lang="en-US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C8307CF-0AA7-48FE-AE67-FC40DD96F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529919"/>
              </p:ext>
            </p:extLst>
          </p:nvPr>
        </p:nvGraphicFramePr>
        <p:xfrm>
          <a:off x="2829583" y="954438"/>
          <a:ext cx="5595983" cy="118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2000" imgH="431800" progId="Equation.DSMT4">
                  <p:embed/>
                </p:oleObj>
              </mc:Choice>
              <mc:Fallback>
                <p:oleObj name="Equation" r:id="rId2" imgW="20320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583" y="954438"/>
                        <a:ext cx="5595983" cy="118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0BE304B-6DAE-4DE1-A639-87FE10746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616599"/>
              </p:ext>
            </p:extLst>
          </p:nvPr>
        </p:nvGraphicFramePr>
        <p:xfrm>
          <a:off x="1988344" y="2151195"/>
          <a:ext cx="8215312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62240" imgH="507960" progId="Equation.DSMT4">
                  <p:embed/>
                </p:oleObj>
              </mc:Choice>
              <mc:Fallback>
                <p:oleObj name="Equation" r:id="rId4" imgW="316224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344" y="2151195"/>
                        <a:ext cx="8215312" cy="1330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6309C05-F120-43D5-88AA-3523975687E6}"/>
              </a:ext>
            </a:extLst>
          </p:cNvPr>
          <p:cNvSpPr txBox="1"/>
          <p:nvPr/>
        </p:nvSpPr>
        <p:spPr>
          <a:xfrm>
            <a:off x="2554014" y="3672439"/>
            <a:ext cx="780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Now, remember that this transformation is applied to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rendom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process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with spectral density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0EF5B5A9-E919-4E41-9BF9-C9F056A18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886122"/>
              </p:ext>
            </p:extLst>
          </p:nvPr>
        </p:nvGraphicFramePr>
        <p:xfrm>
          <a:off x="3231929" y="4782014"/>
          <a:ext cx="6341619" cy="1209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5200" imgH="431800" progId="Equation.DSMT4">
                  <p:embed/>
                </p:oleObj>
              </mc:Choice>
              <mc:Fallback>
                <p:oleObj name="Equation" r:id="rId6" imgW="22352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929" y="4782014"/>
                        <a:ext cx="6341619" cy="1209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6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12A12C-2DA9-472D-8800-CD05FEE8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9CD41B-0D10-446D-AE14-C36D4297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0558E90-957E-45F3-AE96-C01987A3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988"/>
          </a:xfrm>
        </p:spPr>
        <p:txBody>
          <a:bodyPr/>
          <a:lstStyle/>
          <a:p>
            <a:r>
              <a:rPr lang="en-US" dirty="0"/>
              <a:t>Calculation of the spectrum of the residual noise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baseline="-25000" dirty="0"/>
              <a:t>-eff</a:t>
            </a:r>
            <a:endParaRPr lang="en-US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F41F6E27-522B-4772-8C10-5569D9BFD3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394683"/>
              </p:ext>
            </p:extLst>
          </p:nvPr>
        </p:nvGraphicFramePr>
        <p:xfrm>
          <a:off x="5606816" y="1578795"/>
          <a:ext cx="7393439" cy="477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133088" imgH="2901696" progId="Origin50.Graph">
                  <p:embed/>
                </p:oleObj>
              </mc:Choice>
              <mc:Fallback>
                <p:oleObj name="Graph" r:id="rId2" imgW="4133088" imgH="2901696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722"/>
                      <a:stretch>
                        <a:fillRect/>
                      </a:stretch>
                    </p:blipFill>
                    <p:spPr bwMode="auto">
                      <a:xfrm>
                        <a:off x="5606816" y="1578795"/>
                        <a:ext cx="7393439" cy="47775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8">
            <a:extLst>
              <a:ext uri="{FF2B5EF4-FFF2-40B4-BE49-F238E27FC236}">
                <a16:creationId xmlns:a16="http://schemas.microsoft.com/office/drawing/2014/main" id="{4BA6AFBD-E247-4509-A9AF-19F02DAA6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53070"/>
              </p:ext>
            </p:extLst>
          </p:nvPr>
        </p:nvGraphicFramePr>
        <p:xfrm>
          <a:off x="1224043" y="3119860"/>
          <a:ext cx="4263036" cy="61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253800" progId="Equation.DSMT4">
                  <p:embed/>
                </p:oleObj>
              </mc:Choice>
              <mc:Fallback>
                <p:oleObj name="Equation" r:id="rId4" imgW="176508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0BE304B-6DAE-4DE1-A639-87FE107465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043" y="3119860"/>
                        <a:ext cx="4263036" cy="618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8">
            <a:extLst>
              <a:ext uri="{FF2B5EF4-FFF2-40B4-BE49-F238E27FC236}">
                <a16:creationId xmlns:a16="http://schemas.microsoft.com/office/drawing/2014/main" id="{C8E04152-0BA4-47E6-AA0A-4B65CBEA1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925051"/>
              </p:ext>
            </p:extLst>
          </p:nvPr>
        </p:nvGraphicFramePr>
        <p:xfrm>
          <a:off x="1315531" y="3951594"/>
          <a:ext cx="4080060" cy="61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253800" progId="Equation.DSMT4">
                  <p:embed/>
                </p:oleObj>
              </mc:Choice>
              <mc:Fallback>
                <p:oleObj name="Equation" r:id="rId6" imgW="1688760" imgH="253800" progId="Equation.DSMT4">
                  <p:embed/>
                  <p:pic>
                    <p:nvPicPr>
                      <p:cNvPr id="15" name="Oggetto 8">
                        <a:extLst>
                          <a:ext uri="{FF2B5EF4-FFF2-40B4-BE49-F238E27FC236}">
                            <a16:creationId xmlns:a16="http://schemas.microsoft.com/office/drawing/2014/main" id="{4BA6AFBD-E247-4509-A9AF-19F02DAA62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5531" y="3951594"/>
                        <a:ext cx="4080060" cy="618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1F50477C-8F13-E6D7-65D9-D5FBD2C57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679105"/>
              </p:ext>
            </p:extLst>
          </p:nvPr>
        </p:nvGraphicFramePr>
        <p:xfrm>
          <a:off x="184752" y="1078918"/>
          <a:ext cx="6341619" cy="1209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35200" imgH="431800" progId="Equation.DSMT4">
                  <p:embed/>
                </p:oleObj>
              </mc:Choice>
              <mc:Fallback>
                <p:oleObj name="Equation" r:id="rId8" imgW="2235200" imgH="431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0EF5B5A9-E919-4E41-9BF9-C9F056A18C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" y="1078918"/>
                        <a:ext cx="6341619" cy="1209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63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12A12C-2DA9-472D-8800-CD05FEE8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9CD41B-0D10-446D-AE14-C36D4297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0558E90-957E-45F3-AE96-C01987A3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988"/>
          </a:xfrm>
        </p:spPr>
        <p:txBody>
          <a:bodyPr/>
          <a:lstStyle/>
          <a:p>
            <a:r>
              <a:rPr lang="it-IT" dirty="0" err="1"/>
              <a:t>Contribution</a:t>
            </a:r>
            <a:r>
              <a:rPr lang="it-IT" dirty="0"/>
              <a:t> of 0-th replica</a:t>
            </a:r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7E7B2DA4-E884-4BDD-9BB3-8EE3DEE69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66" y="2484438"/>
            <a:ext cx="5448088" cy="270937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8F60D2-9E07-4F04-9F1D-6791612362A3}"/>
              </a:ext>
            </a:extLst>
          </p:cNvPr>
          <p:cNvSpPr txBox="1"/>
          <p:nvPr/>
        </p:nvSpPr>
        <p:spPr>
          <a:xfrm>
            <a:off x="3851832" y="3130063"/>
            <a:ext cx="13869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|H</a:t>
            </a:r>
            <a:r>
              <a:rPr lang="it-IT" sz="32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(f)|</a:t>
            </a:r>
            <a:r>
              <a:rPr lang="it-IT" sz="32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DB0CC81-0300-4732-832F-C599F50A937E}"/>
              </a:ext>
            </a:extLst>
          </p:cNvPr>
          <p:cNvSpPr txBox="1"/>
          <p:nvPr/>
        </p:nvSpPr>
        <p:spPr>
          <a:xfrm>
            <a:off x="6250889" y="1471618"/>
            <a:ext cx="530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0-th replica is weighted by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(f):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D1E8F7C-533F-4391-8574-247D54957880}"/>
              </a:ext>
            </a:extLst>
          </p:cNvPr>
          <p:cNvSpPr txBox="1"/>
          <p:nvPr/>
        </p:nvSpPr>
        <p:spPr>
          <a:xfrm>
            <a:off x="6365188" y="2007770"/>
            <a:ext cx="5465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offset is cancelled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flicker noise is strongly reduced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f&gt;&gt;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the spectrum is nearly unchanged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AEC6F18-EDA1-452F-ACC1-E4FDC7ED535A}"/>
              </a:ext>
            </a:extLst>
          </p:cNvPr>
          <p:cNvSpPr txBox="1"/>
          <p:nvPr/>
        </p:nvSpPr>
        <p:spPr>
          <a:xfrm>
            <a:off x="3689494" y="2484438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DC469D6-BAB6-4353-9C43-32D7B4B0D0A9}"/>
              </a:ext>
            </a:extLst>
          </p:cNvPr>
          <p:cNvSpPr txBox="1"/>
          <p:nvPr/>
        </p:nvSpPr>
        <p:spPr>
          <a:xfrm>
            <a:off x="1931001" y="2415775"/>
            <a:ext cx="50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ggetto 8">
            <a:extLst>
              <a:ext uri="{FF2B5EF4-FFF2-40B4-BE49-F238E27FC236}">
                <a16:creationId xmlns:a16="http://schemas.microsoft.com/office/drawing/2014/main" id="{4BA6AFBD-E247-4509-A9AF-19F02DAA6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468310"/>
              </p:ext>
            </p:extLst>
          </p:nvPr>
        </p:nvGraphicFramePr>
        <p:xfrm>
          <a:off x="974725" y="1446213"/>
          <a:ext cx="42640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253800" progId="Equation.DSMT4">
                  <p:embed/>
                </p:oleObj>
              </mc:Choice>
              <mc:Fallback>
                <p:oleObj name="Equation" r:id="rId4" imgW="1765080" imgH="253800" progId="Equation.DSMT4">
                  <p:embed/>
                  <p:pic>
                    <p:nvPicPr>
                      <p:cNvPr id="15" name="Oggetto 8">
                        <a:extLst>
                          <a:ext uri="{FF2B5EF4-FFF2-40B4-BE49-F238E27FC236}">
                            <a16:creationId xmlns:a16="http://schemas.microsoft.com/office/drawing/2014/main" id="{4BA6AFBD-E247-4509-A9AF-19F02DAA62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446213"/>
                        <a:ext cx="4264025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B9C56133-EE37-D588-7CEC-398C01ADD505}"/>
              </a:ext>
            </a:extLst>
          </p:cNvPr>
          <p:cNvSpPr/>
          <p:nvPr/>
        </p:nvSpPr>
        <p:spPr>
          <a:xfrm>
            <a:off x="2908489" y="2877268"/>
            <a:ext cx="163236" cy="2316542"/>
          </a:xfrm>
          <a:prstGeom prst="rect">
            <a:avLst/>
          </a:prstGeom>
          <a:solidFill>
            <a:schemeClr val="accent1">
              <a:lumMod val="40000"/>
              <a:lumOff val="6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4C9A831-B9BD-1277-8B91-831DAEF89A81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600770" y="5307060"/>
            <a:ext cx="778673" cy="33716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0F1919E-FECB-825F-0A2F-B6D467EABF82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145556" y="3844141"/>
            <a:ext cx="2993231" cy="561694"/>
          </a:xfrm>
          <a:prstGeom prst="rect">
            <a:avLst/>
          </a:prstGeom>
        </p:spPr>
      </p:pic>
      <p:graphicFrame>
        <p:nvGraphicFramePr>
          <p:cNvPr id="6" name="Oggetto 9">
            <a:extLst>
              <a:ext uri="{FF2B5EF4-FFF2-40B4-BE49-F238E27FC236}">
                <a16:creationId xmlns:a16="http://schemas.microsoft.com/office/drawing/2014/main" id="{C6F2C06F-4CD6-E0B1-9D57-5BC166A31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14043"/>
              </p:ext>
            </p:extLst>
          </p:nvPr>
        </p:nvGraphicFramePr>
        <p:xfrm>
          <a:off x="9599713" y="4752243"/>
          <a:ext cx="6842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49" name="Oggetto 9">
                        <a:extLst>
                          <a:ext uri="{FF2B5EF4-FFF2-40B4-BE49-F238E27FC236}">
                            <a16:creationId xmlns:a16="http://schemas.microsoft.com/office/drawing/2014/main" id="{EF003E4E-28EC-45E2-802F-A0A004C320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9713" y="4752243"/>
                        <a:ext cx="684213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F1B6C135-109F-FF4B-8D22-9B88F10A5288}"/>
              </a:ext>
            </a:extLst>
          </p:cNvPr>
          <p:cNvSpPr/>
          <p:nvPr/>
        </p:nvSpPr>
        <p:spPr>
          <a:xfrm>
            <a:off x="6752252" y="3770999"/>
            <a:ext cx="262558" cy="151476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rrow: Right 2">
            <a:extLst>
              <a:ext uri="{FF2B5EF4-FFF2-40B4-BE49-F238E27FC236}">
                <a16:creationId xmlns:a16="http://schemas.microsoft.com/office/drawing/2014/main" id="{6703712D-65BC-5566-FE3B-68A60968245D}"/>
              </a:ext>
            </a:extLst>
          </p:cNvPr>
          <p:cNvSpPr/>
          <p:nvPr/>
        </p:nvSpPr>
        <p:spPr>
          <a:xfrm>
            <a:off x="5977563" y="5711952"/>
            <a:ext cx="546652" cy="3776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88B2977F-CDCC-0C69-8304-634D5785FF41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145556" y="4552047"/>
            <a:ext cx="1932887" cy="71485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10B414BC-2481-DDD2-822F-3B463B6523DB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883531" y="5711952"/>
            <a:ext cx="3400395" cy="4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uiExpand="1" build="p"/>
      <p:bldP spid="13" grpId="0"/>
      <p:bldP spid="14" grpId="0"/>
      <p:bldP spid="9" grpId="0" animBg="1"/>
      <p:bldP spid="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0A2A8A-95CF-4B87-96FA-01C6E15B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8915"/>
            <a:ext cx="10515600" cy="662397"/>
          </a:xfrm>
        </p:spPr>
        <p:txBody>
          <a:bodyPr/>
          <a:lstStyle/>
          <a:p>
            <a:r>
              <a:rPr lang="it-IT" dirty="0" err="1"/>
              <a:t>Contribution</a:t>
            </a:r>
            <a:r>
              <a:rPr lang="it-IT" dirty="0"/>
              <a:t> of </a:t>
            </a:r>
            <a:r>
              <a:rPr lang="it-IT" dirty="0" err="1"/>
              <a:t>replicas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0-th one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AA223DC-D218-4561-A072-727F7991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5F9C92-BD13-4DC4-82BF-350A5C06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700BCFE-42BC-4767-9590-14F1DD199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410" y="1516057"/>
            <a:ext cx="7976038" cy="429244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311B605-060D-4002-BD9E-719889E59775}"/>
              </a:ext>
            </a:extLst>
          </p:cNvPr>
          <p:cNvSpPr/>
          <p:nvPr/>
        </p:nvSpPr>
        <p:spPr>
          <a:xfrm>
            <a:off x="3513739" y="1189900"/>
            <a:ext cx="1655379" cy="4944762"/>
          </a:xfrm>
          <a:prstGeom prst="rect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6493B5-BF3E-4805-A6BB-1C9721158AE3}"/>
              </a:ext>
            </a:extLst>
          </p:cNvPr>
          <p:cNvSpPr txBox="1"/>
          <p:nvPr/>
        </p:nvSpPr>
        <p:spPr>
          <a:xfrm>
            <a:off x="8329448" y="1256728"/>
            <a:ext cx="3862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f&lt;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several contribution equal to 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VBB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added together. For f&lt;&lt;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leaves the sum unchanged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A6FB04B-0045-40F3-A0DC-153A72105FEC}"/>
              </a:ext>
            </a:extLst>
          </p:cNvPr>
          <p:cNvSpPr txBox="1"/>
          <p:nvPr/>
        </p:nvSpPr>
        <p:spPr>
          <a:xfrm>
            <a:off x="8329448" y="3256949"/>
            <a:ext cx="3862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offset delta functions and the flicker regions of each replica fall over one of the zeros (at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of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are deleted or strongly reduced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EA9F43E-515A-4429-A6C2-D3CA0D2C9FB8}"/>
              </a:ext>
            </a:extLst>
          </p:cNvPr>
          <p:cNvCxnSpPr>
            <a:cxnSpLocks/>
          </p:cNvCxnSpPr>
          <p:nvPr/>
        </p:nvCxnSpPr>
        <p:spPr>
          <a:xfrm>
            <a:off x="5603212" y="1286851"/>
            <a:ext cx="177505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2DF563B-DD5D-48E6-9FB3-E6449AAFD651}"/>
              </a:ext>
            </a:extLst>
          </p:cNvPr>
          <p:cNvSpPr txBox="1"/>
          <p:nvPr/>
        </p:nvSpPr>
        <p:spPr>
          <a:xfrm>
            <a:off x="6364612" y="1286851"/>
            <a:ext cx="1775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f&gt;&gt;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fck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large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attenuation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4948FB95-64A8-43D7-89B8-3A6AE51FB3AA}"/>
              </a:ext>
            </a:extLst>
          </p:cNvPr>
          <p:cNvCxnSpPr>
            <a:cxnSpLocks/>
          </p:cNvCxnSpPr>
          <p:nvPr/>
        </p:nvCxnSpPr>
        <p:spPr>
          <a:xfrm flipH="1">
            <a:off x="6095999" y="3986797"/>
            <a:ext cx="2043662" cy="72709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ggetto 8">
            <a:extLst>
              <a:ext uri="{FF2B5EF4-FFF2-40B4-BE49-F238E27FC236}">
                <a16:creationId xmlns:a16="http://schemas.microsoft.com/office/drawing/2014/main" id="{A58E2F32-D997-4E94-EB4D-E52F5F38C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793074"/>
              </p:ext>
            </p:extLst>
          </p:nvPr>
        </p:nvGraphicFramePr>
        <p:xfrm>
          <a:off x="149629" y="968029"/>
          <a:ext cx="2890264" cy="437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8760" imgH="253800" progId="Equation.DSMT4">
                  <p:embed/>
                </p:oleObj>
              </mc:Choice>
              <mc:Fallback>
                <p:oleObj name="Equation" r:id="rId4" imgW="1688760" imgH="253800" progId="Equation.DSMT4">
                  <p:embed/>
                  <p:pic>
                    <p:nvPicPr>
                      <p:cNvPr id="16" name="Oggetto 8">
                        <a:extLst>
                          <a:ext uri="{FF2B5EF4-FFF2-40B4-BE49-F238E27FC236}">
                            <a16:creationId xmlns:a16="http://schemas.microsoft.com/office/drawing/2014/main" id="{C8E04152-0BA4-47E6-AA0A-4B65CBEA17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29" y="968029"/>
                        <a:ext cx="2890264" cy="4379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5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0DE21-939B-4295-A014-5E2373F3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71" y="136525"/>
            <a:ext cx="10515600" cy="662397"/>
          </a:xfrm>
        </p:spPr>
        <p:txBody>
          <a:bodyPr/>
          <a:lstStyle/>
          <a:p>
            <a:r>
              <a:rPr lang="en-US"/>
              <a:t>In Summary: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C9FD70-9272-45B7-8802-8A368A00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E9426-0840-49C8-BCF2-5060D97C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45ED8E8D-0AE5-4815-9736-7EC4610675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5135"/>
              </p:ext>
            </p:extLst>
          </p:nvPr>
        </p:nvGraphicFramePr>
        <p:xfrm>
          <a:off x="593140" y="1583782"/>
          <a:ext cx="5448986" cy="3812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5063040" imgH="3538440" progId="CorelDESIGNER.Graphic.12">
                  <p:embed/>
                </p:oleObj>
              </mc:Choice>
              <mc:Fallback>
                <p:oleObj name="Corel DESIGNER" r:id="rId2" imgW="5063040" imgH="353844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40" y="1583782"/>
                        <a:ext cx="5448986" cy="3812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9987022-8A3A-4E87-8AD1-F9C3F4643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124032"/>
              </p:ext>
            </p:extLst>
          </p:nvPr>
        </p:nvGraphicFramePr>
        <p:xfrm>
          <a:off x="6849254" y="924778"/>
          <a:ext cx="4504545" cy="2504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4" imgW="3755520" imgH="2084040" progId="CorelDESIGNER.Graphic.12">
                  <p:embed/>
                </p:oleObj>
              </mc:Choice>
              <mc:Fallback>
                <p:oleObj name="Corel DESIGNER" r:id="rId4" imgW="3755520" imgH="2084040" progId="CorelDESIGNER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9254" y="924778"/>
                        <a:ext cx="4504545" cy="2504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274429-CCBB-482D-999F-BCB159B44AA8}"/>
              </a:ext>
            </a:extLst>
          </p:cNvPr>
          <p:cNvSpPr txBox="1"/>
          <p:nvPr/>
        </p:nvSpPr>
        <p:spPr>
          <a:xfrm>
            <a:off x="353103" y="863461"/>
            <a:ext cx="5929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Contribution of replicas different from 0-th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&lt;&lt;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B80750C-0E21-4AD9-9C81-0FD32669C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253933"/>
              </p:ext>
            </p:extLst>
          </p:nvPr>
        </p:nvGraphicFramePr>
        <p:xfrm>
          <a:off x="6537216" y="5011624"/>
          <a:ext cx="4504545" cy="974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200" imgH="431800" progId="Equation.DSMT4">
                  <p:embed/>
                </p:oleObj>
              </mc:Choice>
              <mc:Fallback>
                <p:oleObj name="Equation" r:id="rId6" imgW="19812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216" y="5011624"/>
                        <a:ext cx="4504545" cy="9745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7D757B7-C00B-4C70-BB39-60A40D2928D6}"/>
              </a:ext>
            </a:extLst>
          </p:cNvPr>
          <p:cNvSpPr/>
          <p:nvPr/>
        </p:nvSpPr>
        <p:spPr>
          <a:xfrm>
            <a:off x="3035664" y="2479328"/>
            <a:ext cx="197963" cy="2809188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030FD-1652-485A-A6EE-DFB3E5E484EE}"/>
              </a:ext>
            </a:extLst>
          </p:cNvPr>
          <p:cNvSpPr txBox="1"/>
          <p:nvPr/>
        </p:nvSpPr>
        <p:spPr>
          <a:xfrm>
            <a:off x="1874520" y="5524500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&lt;&lt;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560C10-E5F5-4A6E-88E7-5CB3917C465B}"/>
              </a:ext>
            </a:extLst>
          </p:cNvPr>
          <p:cNvCxnSpPr>
            <a:cxnSpLocks/>
          </p:cNvCxnSpPr>
          <p:nvPr/>
        </p:nvCxnSpPr>
        <p:spPr>
          <a:xfrm flipV="1">
            <a:off x="2540574" y="5097780"/>
            <a:ext cx="594071" cy="507213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17400B-3857-4F08-B044-E4E65C1ADDF3}"/>
              </a:ext>
            </a:extLst>
          </p:cNvPr>
          <p:cNvCxnSpPr>
            <a:stCxn id="7" idx="3"/>
          </p:cNvCxnSpPr>
          <p:nvPr/>
        </p:nvCxnSpPr>
        <p:spPr>
          <a:xfrm flipV="1">
            <a:off x="3856153" y="5498894"/>
            <a:ext cx="2563697" cy="256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8">
            <a:extLst>
              <a:ext uri="{FF2B5EF4-FFF2-40B4-BE49-F238E27FC236}">
                <a16:creationId xmlns:a16="http://schemas.microsoft.com/office/drawing/2014/main" id="{832B9101-0F8D-4F04-A41F-AE328FF4890C}"/>
              </a:ext>
            </a:extLst>
          </p:cNvPr>
          <p:cNvSpPr txBox="1"/>
          <p:nvPr/>
        </p:nvSpPr>
        <p:spPr>
          <a:xfrm>
            <a:off x="7034601" y="3468423"/>
            <a:ext cx="413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Approximate effective noise PSD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10">
            <a:extLst>
              <a:ext uri="{FF2B5EF4-FFF2-40B4-BE49-F238E27FC236}">
                <a16:creationId xmlns:a16="http://schemas.microsoft.com/office/drawing/2014/main" id="{6F93FE8A-05FD-43B2-B17B-5EE455020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699729"/>
              </p:ext>
            </p:extLst>
          </p:nvPr>
        </p:nvGraphicFramePr>
        <p:xfrm>
          <a:off x="9216291" y="996542"/>
          <a:ext cx="1309715" cy="514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480" imgH="241200" progId="Equation.DSMT4">
                  <p:embed/>
                </p:oleObj>
              </mc:Choice>
              <mc:Fallback>
                <p:oleObj name="Equation" r:id="rId8" imgW="609480" imgH="2412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BB80750C-0E21-4AD9-9C81-0FD32669C0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6291" y="996542"/>
                        <a:ext cx="1309715" cy="514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5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LTC 1051, a commercial auto-zero operational amplifier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9" y="961905"/>
            <a:ext cx="4374910" cy="32671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03" y="4495800"/>
            <a:ext cx="10164713" cy="13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05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D5553-93BA-413C-8403-0D04214D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89" y="136525"/>
            <a:ext cx="10515600" cy="662397"/>
          </a:xfrm>
        </p:spPr>
        <p:txBody>
          <a:bodyPr/>
          <a:lstStyle/>
          <a:p>
            <a:r>
              <a:rPr lang="en-US"/>
              <a:t>Correlated Double Sampling (CDS)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86326E-A605-4A76-98E0-7CB6DAFA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6DFA24-C745-41F3-ABBD-7A68DC27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3A577F-E4D8-4635-872D-2C21DC216BA6}"/>
              </a:ext>
            </a:extLst>
          </p:cNvPr>
          <p:cNvSpPr txBox="1"/>
          <p:nvPr/>
        </p:nvSpPr>
        <p:spPr>
          <a:xfrm>
            <a:off x="591902" y="699352"/>
            <a:ext cx="9644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CDS is a sampled data approach. Both the signal and the noise are discrete-time signals.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involves two clock phases: phase 1 and phase 2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E7CB8B8A-72F9-4145-9146-983CC805B072}"/>
              </a:ext>
            </a:extLst>
          </p:cNvPr>
          <p:cNvSpPr/>
          <p:nvPr/>
        </p:nvSpPr>
        <p:spPr>
          <a:xfrm>
            <a:off x="2779900" y="2654482"/>
            <a:ext cx="1201728" cy="1211305"/>
          </a:xfrm>
          <a:custGeom>
            <a:avLst/>
            <a:gdLst>
              <a:gd name="connsiteX0" fmla="*/ 0 w 1201728"/>
              <a:gd name="connsiteY0" fmla="*/ 1211306 h 1211305"/>
              <a:gd name="connsiteX1" fmla="*/ 19151 w 1201728"/>
              <a:gd name="connsiteY1" fmla="*/ 1211306 h 1211305"/>
              <a:gd name="connsiteX2" fmla="*/ 1201728 w 1201728"/>
              <a:gd name="connsiteY2" fmla="*/ 1211306 h 1211305"/>
              <a:gd name="connsiteX3" fmla="*/ 1201728 w 1201728"/>
              <a:gd name="connsiteY3" fmla="*/ 0 h 12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728" h="1211305">
                <a:moveTo>
                  <a:pt x="0" y="1211306"/>
                </a:moveTo>
                <a:lnTo>
                  <a:pt x="19151" y="1211306"/>
                </a:lnTo>
                <a:lnTo>
                  <a:pt x="1201728" y="1211306"/>
                </a:lnTo>
                <a:lnTo>
                  <a:pt x="1201728" y="0"/>
                </a:lnTo>
              </a:path>
            </a:pathLst>
          </a:custGeom>
          <a:noFill/>
          <a:ln w="28575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BBB67FB6-FA40-4D1B-908D-0CFF554C38F1}"/>
              </a:ext>
            </a:extLst>
          </p:cNvPr>
          <p:cNvSpPr/>
          <p:nvPr/>
        </p:nvSpPr>
        <p:spPr>
          <a:xfrm>
            <a:off x="3981629" y="2654482"/>
            <a:ext cx="1201727" cy="1211305"/>
          </a:xfrm>
          <a:custGeom>
            <a:avLst/>
            <a:gdLst>
              <a:gd name="connsiteX0" fmla="*/ 0 w 1201727"/>
              <a:gd name="connsiteY0" fmla="*/ 0 h 1211305"/>
              <a:gd name="connsiteX1" fmla="*/ 19151 w 1201727"/>
              <a:gd name="connsiteY1" fmla="*/ 0 h 1211305"/>
              <a:gd name="connsiteX2" fmla="*/ 1201728 w 1201727"/>
              <a:gd name="connsiteY2" fmla="*/ 0 h 1211305"/>
              <a:gd name="connsiteX3" fmla="*/ 1201728 w 1201727"/>
              <a:gd name="connsiteY3" fmla="*/ 1211306 h 12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727" h="1211305">
                <a:moveTo>
                  <a:pt x="0" y="0"/>
                </a:moveTo>
                <a:lnTo>
                  <a:pt x="19151" y="0"/>
                </a:lnTo>
                <a:lnTo>
                  <a:pt x="1201728" y="0"/>
                </a:lnTo>
                <a:lnTo>
                  <a:pt x="1201728" y="1211306"/>
                </a:lnTo>
              </a:path>
            </a:pathLst>
          </a:custGeom>
          <a:noFill/>
          <a:ln w="28575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01984120-0DD9-4C8B-8ACD-D48D666D35D0}"/>
              </a:ext>
            </a:extLst>
          </p:cNvPr>
          <p:cNvSpPr/>
          <p:nvPr/>
        </p:nvSpPr>
        <p:spPr>
          <a:xfrm>
            <a:off x="5183356" y="2654482"/>
            <a:ext cx="1201728" cy="1211305"/>
          </a:xfrm>
          <a:custGeom>
            <a:avLst/>
            <a:gdLst>
              <a:gd name="connsiteX0" fmla="*/ 0 w 1201728"/>
              <a:gd name="connsiteY0" fmla="*/ 1211306 h 1211305"/>
              <a:gd name="connsiteX1" fmla="*/ 19151 w 1201728"/>
              <a:gd name="connsiteY1" fmla="*/ 1211306 h 1211305"/>
              <a:gd name="connsiteX2" fmla="*/ 1201728 w 1201728"/>
              <a:gd name="connsiteY2" fmla="*/ 1211306 h 1211305"/>
              <a:gd name="connsiteX3" fmla="*/ 1201728 w 1201728"/>
              <a:gd name="connsiteY3" fmla="*/ 0 h 12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728" h="1211305">
                <a:moveTo>
                  <a:pt x="0" y="1211306"/>
                </a:moveTo>
                <a:lnTo>
                  <a:pt x="19151" y="1211306"/>
                </a:lnTo>
                <a:lnTo>
                  <a:pt x="1201728" y="1211306"/>
                </a:lnTo>
                <a:lnTo>
                  <a:pt x="1201728" y="0"/>
                </a:lnTo>
              </a:path>
            </a:pathLst>
          </a:custGeom>
          <a:noFill/>
          <a:ln w="28575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26E21C81-3507-4AF6-AD8B-654428C1C7AB}"/>
              </a:ext>
            </a:extLst>
          </p:cNvPr>
          <p:cNvSpPr/>
          <p:nvPr/>
        </p:nvSpPr>
        <p:spPr>
          <a:xfrm>
            <a:off x="6385085" y="2654482"/>
            <a:ext cx="1201732" cy="1211305"/>
          </a:xfrm>
          <a:custGeom>
            <a:avLst/>
            <a:gdLst>
              <a:gd name="connsiteX0" fmla="*/ 0 w 1201732"/>
              <a:gd name="connsiteY0" fmla="*/ 0 h 1211305"/>
              <a:gd name="connsiteX1" fmla="*/ 19156 w 1201732"/>
              <a:gd name="connsiteY1" fmla="*/ 0 h 1211305"/>
              <a:gd name="connsiteX2" fmla="*/ 1201733 w 1201732"/>
              <a:gd name="connsiteY2" fmla="*/ 0 h 1211305"/>
              <a:gd name="connsiteX3" fmla="*/ 1201733 w 1201732"/>
              <a:gd name="connsiteY3" fmla="*/ 1211306 h 12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732" h="1211305">
                <a:moveTo>
                  <a:pt x="0" y="0"/>
                </a:moveTo>
                <a:lnTo>
                  <a:pt x="19156" y="0"/>
                </a:lnTo>
                <a:lnTo>
                  <a:pt x="1201733" y="0"/>
                </a:lnTo>
                <a:lnTo>
                  <a:pt x="1201733" y="1211306"/>
                </a:lnTo>
              </a:path>
            </a:pathLst>
          </a:custGeom>
          <a:noFill/>
          <a:ln w="28575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6144F4A2-3DC3-4A93-A700-FB7A1B1F41C3}"/>
              </a:ext>
            </a:extLst>
          </p:cNvPr>
          <p:cNvSpPr/>
          <p:nvPr/>
        </p:nvSpPr>
        <p:spPr>
          <a:xfrm>
            <a:off x="7586817" y="3865788"/>
            <a:ext cx="363881" cy="4504"/>
          </a:xfrm>
          <a:custGeom>
            <a:avLst/>
            <a:gdLst>
              <a:gd name="connsiteX0" fmla="*/ 0 w 363881"/>
              <a:gd name="connsiteY0" fmla="*/ 0 h 4504"/>
              <a:gd name="connsiteX1" fmla="*/ 0 w 363881"/>
              <a:gd name="connsiteY1" fmla="*/ 0 h 4504"/>
              <a:gd name="connsiteX2" fmla="*/ 363882 w 363881"/>
              <a:gd name="connsiteY2" fmla="*/ 0 h 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881" h="4504">
                <a:moveTo>
                  <a:pt x="0" y="0"/>
                </a:moveTo>
                <a:lnTo>
                  <a:pt x="0" y="0"/>
                </a:lnTo>
                <a:lnTo>
                  <a:pt x="363882" y="0"/>
                </a:lnTo>
              </a:path>
            </a:pathLst>
          </a:custGeom>
          <a:noFill/>
          <a:ln w="28575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779CF048-DEBE-4822-8674-5BCDCB78FBD7}"/>
              </a:ext>
            </a:extLst>
          </p:cNvPr>
          <p:cNvSpPr/>
          <p:nvPr/>
        </p:nvSpPr>
        <p:spPr>
          <a:xfrm>
            <a:off x="7950699" y="3865788"/>
            <a:ext cx="502696" cy="4504"/>
          </a:xfrm>
          <a:custGeom>
            <a:avLst/>
            <a:gdLst>
              <a:gd name="connsiteX0" fmla="*/ 0 w 502696"/>
              <a:gd name="connsiteY0" fmla="*/ 0 h 4504"/>
              <a:gd name="connsiteX1" fmla="*/ 502696 w 502696"/>
              <a:gd name="connsiteY1" fmla="*/ 0 h 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2696" h="4504">
                <a:moveTo>
                  <a:pt x="0" y="0"/>
                </a:moveTo>
                <a:lnTo>
                  <a:pt x="502696" y="0"/>
                </a:lnTo>
              </a:path>
            </a:pathLst>
          </a:custGeom>
          <a:noFill/>
          <a:ln w="19050" cap="rnd">
            <a:solidFill>
              <a:srgbClr val="FF0000"/>
            </a:solidFill>
            <a:prstDash val="dash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E2BB5516-2784-4E58-ABD8-4FED1E8EBA8C}"/>
              </a:ext>
            </a:extLst>
          </p:cNvPr>
          <p:cNvSpPr/>
          <p:nvPr/>
        </p:nvSpPr>
        <p:spPr>
          <a:xfrm>
            <a:off x="2779900" y="3363069"/>
            <a:ext cx="4504" cy="502718"/>
          </a:xfrm>
          <a:custGeom>
            <a:avLst/>
            <a:gdLst>
              <a:gd name="connsiteX0" fmla="*/ 0 w 4504"/>
              <a:gd name="connsiteY0" fmla="*/ 502719 h 502718"/>
              <a:gd name="connsiteX1" fmla="*/ 0 w 4504"/>
              <a:gd name="connsiteY1" fmla="*/ 0 h 5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04" h="502718">
                <a:moveTo>
                  <a:pt x="0" y="502719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prstDash val="dash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2E8C4AC-DDCD-4AC8-A9AA-C6D49F79E2ED}"/>
              </a:ext>
            </a:extLst>
          </p:cNvPr>
          <p:cNvSpPr txBox="1"/>
          <p:nvPr/>
        </p:nvSpPr>
        <p:spPr>
          <a:xfrm>
            <a:off x="2951555" y="3029185"/>
            <a:ext cx="808941" cy="28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19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phase 1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F4C1445-1C4A-4311-80B7-1EF110A851F4}"/>
              </a:ext>
            </a:extLst>
          </p:cNvPr>
          <p:cNvSpPr txBox="1"/>
          <p:nvPr/>
        </p:nvSpPr>
        <p:spPr>
          <a:xfrm>
            <a:off x="4162674" y="3023924"/>
            <a:ext cx="808941" cy="28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19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phase 2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43ED3F4-2F1A-4774-88EF-27E5947AC43A}"/>
              </a:ext>
            </a:extLst>
          </p:cNvPr>
          <p:cNvSpPr txBox="1"/>
          <p:nvPr/>
        </p:nvSpPr>
        <p:spPr>
          <a:xfrm>
            <a:off x="2419202" y="4163078"/>
            <a:ext cx="679994" cy="310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19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(n-1)T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20A320A-283D-4905-8218-8D0E94101BF8}"/>
              </a:ext>
            </a:extLst>
          </p:cNvPr>
          <p:cNvSpPr txBox="1"/>
          <p:nvPr/>
        </p:nvSpPr>
        <p:spPr>
          <a:xfrm>
            <a:off x="7223288" y="4134351"/>
            <a:ext cx="724878" cy="310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19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(n+1)T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AEFF8A6-537B-4FFA-BE4C-9034F0A62462}"/>
              </a:ext>
            </a:extLst>
          </p:cNvPr>
          <p:cNvSpPr txBox="1"/>
          <p:nvPr/>
        </p:nvSpPr>
        <p:spPr>
          <a:xfrm>
            <a:off x="4951062" y="4056533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nT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B001C13-3504-4D48-A877-EE6D6F02855C}"/>
              </a:ext>
            </a:extLst>
          </p:cNvPr>
          <p:cNvSpPr txBox="1"/>
          <p:nvPr/>
        </p:nvSpPr>
        <p:spPr>
          <a:xfrm>
            <a:off x="3683303" y="4100111"/>
            <a:ext cx="710964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000" i="1" spc="0" baseline="0" dirty="0" err="1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nT</a:t>
            </a:r>
            <a:r>
              <a:rPr lang="en-US" sz="2000" i="1" spc="0" baseline="0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-t</a:t>
            </a:r>
            <a:r>
              <a:rPr lang="en-US" sz="2000" i="1" spc="0" baseline="-25000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d</a:t>
            </a:r>
          </a:p>
        </p:txBody>
      </p:sp>
      <p:grpSp>
        <p:nvGrpSpPr>
          <p:cNvPr id="26" name="Elemento grafico 7">
            <a:extLst>
              <a:ext uri="{FF2B5EF4-FFF2-40B4-BE49-F238E27FC236}">
                <a16:creationId xmlns:a16="http://schemas.microsoft.com/office/drawing/2014/main" id="{CA6D983D-30E7-416C-9117-8C827E7C8F04}"/>
              </a:ext>
            </a:extLst>
          </p:cNvPr>
          <p:cNvGrpSpPr/>
          <p:nvPr/>
        </p:nvGrpSpPr>
        <p:grpSpPr>
          <a:xfrm>
            <a:off x="2745224" y="3974280"/>
            <a:ext cx="63286" cy="133327"/>
            <a:chOff x="2831852" y="3747481"/>
            <a:chExt cx="63286" cy="133327"/>
          </a:xfrm>
          <a:noFill/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C7C7CADA-6FBF-4598-91D3-0CB623AE6DDB}"/>
                </a:ext>
              </a:extLst>
            </p:cNvPr>
            <p:cNvSpPr/>
            <p:nvPr/>
          </p:nvSpPr>
          <p:spPr>
            <a:xfrm flipV="1">
              <a:off x="2863495" y="3747481"/>
              <a:ext cx="4504" cy="133327"/>
            </a:xfrm>
            <a:custGeom>
              <a:avLst/>
              <a:gdLst>
                <a:gd name="connsiteX0" fmla="*/ 134 w 4504"/>
                <a:gd name="connsiteY0" fmla="*/ 133648 h 133327"/>
                <a:gd name="connsiteX1" fmla="*/ 134 w 4504"/>
                <a:gd name="connsiteY1" fmla="*/ 320 h 13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04" h="133327">
                  <a:moveTo>
                    <a:pt x="134" y="133648"/>
                  </a:moveTo>
                  <a:lnTo>
                    <a:pt x="134" y="320"/>
                  </a:lnTo>
                </a:path>
              </a:pathLst>
            </a:custGeom>
            <a:noFill/>
            <a:ln w="8999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16DB10CD-0E47-4A7E-90A7-02D34C294B28}"/>
                </a:ext>
              </a:extLst>
            </p:cNvPr>
            <p:cNvSpPr/>
            <p:nvPr/>
          </p:nvSpPr>
          <p:spPr>
            <a:xfrm flipV="1">
              <a:off x="2863495" y="3747481"/>
              <a:ext cx="31643" cy="41213"/>
            </a:xfrm>
            <a:custGeom>
              <a:avLst/>
              <a:gdLst>
                <a:gd name="connsiteX0" fmla="*/ 136 w 31643"/>
                <a:gd name="connsiteY0" fmla="*/ 41521 h 41213"/>
                <a:gd name="connsiteX1" fmla="*/ 31779 w 31643"/>
                <a:gd name="connsiteY1" fmla="*/ 307 h 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3" h="41213">
                  <a:moveTo>
                    <a:pt x="136" y="41521"/>
                  </a:moveTo>
                  <a:lnTo>
                    <a:pt x="31779" y="307"/>
                  </a:lnTo>
                </a:path>
              </a:pathLst>
            </a:custGeom>
            <a:noFill/>
            <a:ln w="8999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1318044B-EC6C-4C9D-A374-55B1D7C9782F}"/>
                </a:ext>
              </a:extLst>
            </p:cNvPr>
            <p:cNvSpPr/>
            <p:nvPr/>
          </p:nvSpPr>
          <p:spPr>
            <a:xfrm flipV="1">
              <a:off x="2831852" y="3747481"/>
              <a:ext cx="31642" cy="41213"/>
            </a:xfrm>
            <a:custGeom>
              <a:avLst/>
              <a:gdLst>
                <a:gd name="connsiteX0" fmla="*/ 31774 w 31642"/>
                <a:gd name="connsiteY0" fmla="*/ 41521 h 41213"/>
                <a:gd name="connsiteX1" fmla="*/ 131 w 31642"/>
                <a:gd name="connsiteY1" fmla="*/ 307 h 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2" h="41213">
                  <a:moveTo>
                    <a:pt x="31774" y="41521"/>
                  </a:moveTo>
                  <a:lnTo>
                    <a:pt x="131" y="307"/>
                  </a:lnTo>
                </a:path>
              </a:pathLst>
            </a:custGeom>
            <a:noFill/>
            <a:ln w="8999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Elemento grafico 7">
            <a:extLst>
              <a:ext uri="{FF2B5EF4-FFF2-40B4-BE49-F238E27FC236}">
                <a16:creationId xmlns:a16="http://schemas.microsoft.com/office/drawing/2014/main" id="{919C4AD6-CE45-4AF0-8320-83602BED6875}"/>
              </a:ext>
            </a:extLst>
          </p:cNvPr>
          <p:cNvGrpSpPr/>
          <p:nvPr/>
        </p:nvGrpSpPr>
        <p:grpSpPr>
          <a:xfrm>
            <a:off x="3964351" y="3966695"/>
            <a:ext cx="63286" cy="133327"/>
            <a:chOff x="4050979" y="3739896"/>
            <a:chExt cx="63286" cy="133327"/>
          </a:xfrm>
          <a:noFill/>
        </p:grpSpPr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241DE8C5-4C37-4554-A9E1-8C6CFEC9C604}"/>
                </a:ext>
              </a:extLst>
            </p:cNvPr>
            <p:cNvSpPr/>
            <p:nvPr/>
          </p:nvSpPr>
          <p:spPr>
            <a:xfrm flipV="1">
              <a:off x="4082622" y="3739896"/>
              <a:ext cx="4504" cy="133327"/>
            </a:xfrm>
            <a:custGeom>
              <a:avLst/>
              <a:gdLst>
                <a:gd name="connsiteX0" fmla="*/ 404 w 4504"/>
                <a:gd name="connsiteY0" fmla="*/ 133646 h 133327"/>
                <a:gd name="connsiteX1" fmla="*/ 404 w 4504"/>
                <a:gd name="connsiteY1" fmla="*/ 319 h 13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04" h="133327">
                  <a:moveTo>
                    <a:pt x="404" y="133646"/>
                  </a:moveTo>
                  <a:lnTo>
                    <a:pt x="404" y="319"/>
                  </a:lnTo>
                </a:path>
              </a:pathLst>
            </a:custGeom>
            <a:noFill/>
            <a:ln w="19050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6260F8FE-CCF5-4277-A21F-1E3C0EB33FB8}"/>
                </a:ext>
              </a:extLst>
            </p:cNvPr>
            <p:cNvSpPr/>
            <p:nvPr/>
          </p:nvSpPr>
          <p:spPr>
            <a:xfrm flipV="1">
              <a:off x="4082622" y="3739896"/>
              <a:ext cx="31643" cy="41213"/>
            </a:xfrm>
            <a:custGeom>
              <a:avLst/>
              <a:gdLst>
                <a:gd name="connsiteX0" fmla="*/ 407 w 31643"/>
                <a:gd name="connsiteY0" fmla="*/ 41519 h 41213"/>
                <a:gd name="connsiteX1" fmla="*/ 32050 w 31643"/>
                <a:gd name="connsiteY1" fmla="*/ 306 h 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3" h="41213">
                  <a:moveTo>
                    <a:pt x="407" y="41519"/>
                  </a:moveTo>
                  <a:lnTo>
                    <a:pt x="32050" y="306"/>
                  </a:lnTo>
                </a:path>
              </a:pathLst>
            </a:custGeom>
            <a:noFill/>
            <a:ln w="19050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EB44302A-B199-4FB4-A03B-60AEDA8F6980}"/>
                </a:ext>
              </a:extLst>
            </p:cNvPr>
            <p:cNvSpPr/>
            <p:nvPr/>
          </p:nvSpPr>
          <p:spPr>
            <a:xfrm flipV="1">
              <a:off x="4050979" y="3739896"/>
              <a:ext cx="31642" cy="41213"/>
            </a:xfrm>
            <a:custGeom>
              <a:avLst/>
              <a:gdLst>
                <a:gd name="connsiteX0" fmla="*/ 32045 w 31642"/>
                <a:gd name="connsiteY0" fmla="*/ 41519 h 41213"/>
                <a:gd name="connsiteX1" fmla="*/ 402 w 31642"/>
                <a:gd name="connsiteY1" fmla="*/ 306 h 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2" h="41213">
                  <a:moveTo>
                    <a:pt x="32045" y="41519"/>
                  </a:moveTo>
                  <a:lnTo>
                    <a:pt x="402" y="306"/>
                  </a:lnTo>
                </a:path>
              </a:pathLst>
            </a:custGeom>
            <a:noFill/>
            <a:ln w="19050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Elemento grafico 7">
            <a:extLst>
              <a:ext uri="{FF2B5EF4-FFF2-40B4-BE49-F238E27FC236}">
                <a16:creationId xmlns:a16="http://schemas.microsoft.com/office/drawing/2014/main" id="{6468AF0E-CE75-489A-9194-2EB2B70582EB}"/>
              </a:ext>
            </a:extLst>
          </p:cNvPr>
          <p:cNvGrpSpPr/>
          <p:nvPr/>
        </p:nvGrpSpPr>
        <p:grpSpPr>
          <a:xfrm>
            <a:off x="5161291" y="3966695"/>
            <a:ext cx="63286" cy="133327"/>
            <a:chOff x="5247919" y="3739896"/>
            <a:chExt cx="63286" cy="133327"/>
          </a:xfrm>
          <a:noFill/>
        </p:grpSpPr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D8CF35D7-9E4D-4C66-9D3C-3B526553E6E7}"/>
                </a:ext>
              </a:extLst>
            </p:cNvPr>
            <p:cNvSpPr/>
            <p:nvPr/>
          </p:nvSpPr>
          <p:spPr>
            <a:xfrm flipV="1">
              <a:off x="5279562" y="3739896"/>
              <a:ext cx="4504" cy="133327"/>
            </a:xfrm>
            <a:custGeom>
              <a:avLst/>
              <a:gdLst>
                <a:gd name="connsiteX0" fmla="*/ 670 w 4504"/>
                <a:gd name="connsiteY0" fmla="*/ 133646 h 133327"/>
                <a:gd name="connsiteX1" fmla="*/ 670 w 4504"/>
                <a:gd name="connsiteY1" fmla="*/ 319 h 13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04" h="133327">
                  <a:moveTo>
                    <a:pt x="670" y="133646"/>
                  </a:moveTo>
                  <a:lnTo>
                    <a:pt x="670" y="319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1F4B6FEC-ADAC-4997-86D8-140C2758C78B}"/>
                </a:ext>
              </a:extLst>
            </p:cNvPr>
            <p:cNvSpPr/>
            <p:nvPr/>
          </p:nvSpPr>
          <p:spPr>
            <a:xfrm flipV="1">
              <a:off x="5279562" y="3739896"/>
              <a:ext cx="31643" cy="41213"/>
            </a:xfrm>
            <a:custGeom>
              <a:avLst/>
              <a:gdLst>
                <a:gd name="connsiteX0" fmla="*/ 673 w 31643"/>
                <a:gd name="connsiteY0" fmla="*/ 41519 h 41213"/>
                <a:gd name="connsiteX1" fmla="*/ 32316 w 31643"/>
                <a:gd name="connsiteY1" fmla="*/ 306 h 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3" h="41213">
                  <a:moveTo>
                    <a:pt x="673" y="41519"/>
                  </a:moveTo>
                  <a:lnTo>
                    <a:pt x="32316" y="306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E4E8562E-474A-4F45-B16C-B50A38C54D78}"/>
                </a:ext>
              </a:extLst>
            </p:cNvPr>
            <p:cNvSpPr/>
            <p:nvPr/>
          </p:nvSpPr>
          <p:spPr>
            <a:xfrm flipV="1">
              <a:off x="5247919" y="3739896"/>
              <a:ext cx="31642" cy="41213"/>
            </a:xfrm>
            <a:custGeom>
              <a:avLst/>
              <a:gdLst>
                <a:gd name="connsiteX0" fmla="*/ 32311 w 31642"/>
                <a:gd name="connsiteY0" fmla="*/ 41519 h 41213"/>
                <a:gd name="connsiteX1" fmla="*/ 668 w 31642"/>
                <a:gd name="connsiteY1" fmla="*/ 306 h 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2" h="41213">
                  <a:moveTo>
                    <a:pt x="32311" y="41519"/>
                  </a:moveTo>
                  <a:lnTo>
                    <a:pt x="668" y="306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Elemento grafico 7">
            <a:extLst>
              <a:ext uri="{FF2B5EF4-FFF2-40B4-BE49-F238E27FC236}">
                <a16:creationId xmlns:a16="http://schemas.microsoft.com/office/drawing/2014/main" id="{5C9220A5-F8BE-4A1B-9C3B-245071CF7759}"/>
              </a:ext>
            </a:extLst>
          </p:cNvPr>
          <p:cNvGrpSpPr/>
          <p:nvPr/>
        </p:nvGrpSpPr>
        <p:grpSpPr>
          <a:xfrm>
            <a:off x="7564734" y="3966695"/>
            <a:ext cx="63286" cy="133327"/>
            <a:chOff x="7651362" y="3739896"/>
            <a:chExt cx="63286" cy="133327"/>
          </a:xfrm>
          <a:noFill/>
        </p:grpSpPr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4200C0EE-8D5C-4CD8-AAAA-C26E36527BF3}"/>
                </a:ext>
              </a:extLst>
            </p:cNvPr>
            <p:cNvSpPr/>
            <p:nvPr/>
          </p:nvSpPr>
          <p:spPr>
            <a:xfrm flipV="1">
              <a:off x="7683005" y="3739896"/>
              <a:ext cx="4504" cy="133327"/>
            </a:xfrm>
            <a:custGeom>
              <a:avLst/>
              <a:gdLst>
                <a:gd name="connsiteX0" fmla="*/ 1204 w 4504"/>
                <a:gd name="connsiteY0" fmla="*/ 133646 h 133327"/>
                <a:gd name="connsiteX1" fmla="*/ 1204 w 4504"/>
                <a:gd name="connsiteY1" fmla="*/ 319 h 13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04" h="133327">
                  <a:moveTo>
                    <a:pt x="1204" y="133646"/>
                  </a:moveTo>
                  <a:lnTo>
                    <a:pt x="1204" y="319"/>
                  </a:lnTo>
                </a:path>
              </a:pathLst>
            </a:custGeom>
            <a:noFill/>
            <a:ln w="8999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9F86F4BE-4D00-453B-B5BD-6B361C8C8DC8}"/>
                </a:ext>
              </a:extLst>
            </p:cNvPr>
            <p:cNvSpPr/>
            <p:nvPr/>
          </p:nvSpPr>
          <p:spPr>
            <a:xfrm flipV="1">
              <a:off x="7683005" y="3739896"/>
              <a:ext cx="31643" cy="41213"/>
            </a:xfrm>
            <a:custGeom>
              <a:avLst/>
              <a:gdLst>
                <a:gd name="connsiteX0" fmla="*/ 1206 w 31643"/>
                <a:gd name="connsiteY0" fmla="*/ 41519 h 41213"/>
                <a:gd name="connsiteX1" fmla="*/ 32850 w 31643"/>
                <a:gd name="connsiteY1" fmla="*/ 306 h 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3" h="41213">
                  <a:moveTo>
                    <a:pt x="1206" y="41519"/>
                  </a:moveTo>
                  <a:lnTo>
                    <a:pt x="32850" y="306"/>
                  </a:lnTo>
                </a:path>
              </a:pathLst>
            </a:custGeom>
            <a:noFill/>
            <a:ln w="8999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CAD1FC65-C472-40F1-A0B7-219B30883215}"/>
                </a:ext>
              </a:extLst>
            </p:cNvPr>
            <p:cNvSpPr/>
            <p:nvPr/>
          </p:nvSpPr>
          <p:spPr>
            <a:xfrm flipV="1">
              <a:off x="7651362" y="3739896"/>
              <a:ext cx="31642" cy="41213"/>
            </a:xfrm>
            <a:custGeom>
              <a:avLst/>
              <a:gdLst>
                <a:gd name="connsiteX0" fmla="*/ 32844 w 31642"/>
                <a:gd name="connsiteY0" fmla="*/ 41519 h 41213"/>
                <a:gd name="connsiteX1" fmla="*/ 1201 w 31642"/>
                <a:gd name="connsiteY1" fmla="*/ 306 h 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2" h="41213">
                  <a:moveTo>
                    <a:pt x="32844" y="41519"/>
                  </a:moveTo>
                  <a:lnTo>
                    <a:pt x="1201" y="306"/>
                  </a:lnTo>
                </a:path>
              </a:pathLst>
            </a:custGeom>
            <a:noFill/>
            <a:ln w="8999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B21E7C-045C-437E-80B7-870BA83F079E}"/>
              </a:ext>
            </a:extLst>
          </p:cNvPr>
          <p:cNvSpPr txBox="1"/>
          <p:nvPr/>
        </p:nvSpPr>
        <p:spPr>
          <a:xfrm>
            <a:off x="6465860" y="4533595"/>
            <a:ext cx="3926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signal is sampled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(together with noise/offset 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07E1254-4F2D-4664-93A8-46DD31521E92}"/>
              </a:ext>
            </a:extLst>
          </p:cNvPr>
          <p:cNvSpPr txBox="1"/>
          <p:nvPr/>
        </p:nvSpPr>
        <p:spPr>
          <a:xfrm>
            <a:off x="855721" y="4518984"/>
            <a:ext cx="4423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nT-t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signal is removed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the noise/offset is sampled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08BCFF6-AB75-46B8-ACB3-29751C8AD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767945"/>
              </p:ext>
            </p:extLst>
          </p:nvPr>
        </p:nvGraphicFramePr>
        <p:xfrm>
          <a:off x="6471144" y="5382801"/>
          <a:ext cx="4002034" cy="66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253800" progId="Equation.DSMT4">
                  <p:embed/>
                </p:oleObj>
              </mc:Choice>
              <mc:Fallback>
                <p:oleObj name="Equation" r:id="rId2" imgW="153648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231129F-D09A-475B-9336-792CEAE09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71144" y="5382801"/>
                        <a:ext cx="4002034" cy="662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B76DB99-383B-4CAB-AEFC-66ADAC7D1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535556"/>
              </p:ext>
            </p:extLst>
          </p:nvPr>
        </p:nvGraphicFramePr>
        <p:xfrm>
          <a:off x="1367339" y="5419211"/>
          <a:ext cx="33416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680" imgH="253800" progId="Equation.DSMT4">
                  <p:embed/>
                </p:oleObj>
              </mc:Choice>
              <mc:Fallback>
                <p:oleObj name="Equation" r:id="rId4" imgW="128268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C08BCFF6-AB75-46B8-ACB3-29751C8AD2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7339" y="5419211"/>
                        <a:ext cx="3341687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79615F8-13FB-49B0-92CC-541A06D3B500}"/>
              </a:ext>
            </a:extLst>
          </p:cNvPr>
          <p:cNvCxnSpPr>
            <a:cxnSpLocks/>
            <a:endCxn id="24" idx="3"/>
          </p:cNvCxnSpPr>
          <p:nvPr/>
        </p:nvCxnSpPr>
        <p:spPr>
          <a:xfrm flipH="1" flipV="1">
            <a:off x="5435490" y="4256588"/>
            <a:ext cx="943742" cy="66966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rentesi graffa chiusa 42">
            <a:extLst>
              <a:ext uri="{FF2B5EF4-FFF2-40B4-BE49-F238E27FC236}">
                <a16:creationId xmlns:a16="http://schemas.microsoft.com/office/drawing/2014/main" id="{867D37EE-61F5-4F87-8AF2-D98E2BA14F0C}"/>
              </a:ext>
            </a:extLst>
          </p:cNvPr>
          <p:cNvSpPr/>
          <p:nvPr/>
        </p:nvSpPr>
        <p:spPr>
          <a:xfrm rot="16200000">
            <a:off x="3870629" y="1216903"/>
            <a:ext cx="335943" cy="2416066"/>
          </a:xfrm>
          <a:prstGeom prst="rightBrace">
            <a:avLst>
              <a:gd name="adj1" fmla="val 26464"/>
              <a:gd name="adj2" fmla="val 50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8CFFA02-6E4D-4F5E-BE77-EBEF57C11A00}"/>
              </a:ext>
            </a:extLst>
          </p:cNvPr>
          <p:cNvSpPr txBox="1"/>
          <p:nvPr/>
        </p:nvSpPr>
        <p:spPr>
          <a:xfrm>
            <a:off x="3380764" y="1876971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 cycle</a:t>
            </a: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EC9EEB46-D46F-4DA8-BFE5-43AA62CBE861}"/>
              </a:ext>
            </a:extLst>
          </p:cNvPr>
          <p:cNvCxnSpPr>
            <a:cxnSpLocks/>
          </p:cNvCxnSpPr>
          <p:nvPr/>
        </p:nvCxnSpPr>
        <p:spPr>
          <a:xfrm flipV="1">
            <a:off x="3287439" y="4083614"/>
            <a:ext cx="419068" cy="52397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0122E9-8904-4643-A26C-C50C05A2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Correlated Double Sampling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0D00F00-F7C1-4B82-A1CC-BC676BF2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642397-9F4D-4CC1-8278-1A34A8EF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D3A12AC-CE72-4D75-8B93-F48EE7DAB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250319"/>
              </p:ext>
            </p:extLst>
          </p:nvPr>
        </p:nvGraphicFramePr>
        <p:xfrm>
          <a:off x="573088" y="2389188"/>
          <a:ext cx="95297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57600" imgH="279360" progId="Equation.DSMT4">
                  <p:embed/>
                </p:oleObj>
              </mc:Choice>
              <mc:Fallback>
                <p:oleObj name="Equation" r:id="rId2" imgW="3657600" imgH="2793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B76DB99-383B-4CAB-AEFC-66ADAC7D1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3088" y="2389188"/>
                        <a:ext cx="9529762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60471D-ACAE-4477-A1B7-F357E1F467CC}"/>
              </a:ext>
            </a:extLst>
          </p:cNvPr>
          <p:cNvSpPr txBox="1"/>
          <p:nvPr/>
        </p:nvSpPr>
        <p:spPr>
          <a:xfrm>
            <a:off x="838200" y="1309036"/>
            <a:ext cx="8678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output voltage at instant NT of the system that adopts the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CDS technique is the difference between the two samples: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60E7FF1-9A7A-4B12-A455-2FDF94278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86967"/>
              </p:ext>
            </p:extLst>
          </p:nvPr>
        </p:nvGraphicFramePr>
        <p:xfrm>
          <a:off x="1797050" y="3314402"/>
          <a:ext cx="708183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7640" imgH="253800" progId="Equation.DSMT4">
                  <p:embed/>
                </p:oleObj>
              </mc:Choice>
              <mc:Fallback>
                <p:oleObj name="Equation" r:id="rId4" imgW="271764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D3A12AC-CE72-4D75-8B93-F48EE7DABC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7050" y="3314402"/>
                        <a:ext cx="7081838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F994193-393F-475D-973A-A87314EBC1B5}"/>
              </a:ext>
            </a:extLst>
          </p:cNvPr>
          <p:cNvCxnSpPr/>
          <p:nvPr/>
        </p:nvCxnSpPr>
        <p:spPr>
          <a:xfrm>
            <a:off x="5337969" y="3976390"/>
            <a:ext cx="32573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FF800AC-3061-4B44-B89C-28CFB5AC09A7}"/>
              </a:ext>
            </a:extLst>
          </p:cNvPr>
          <p:cNvSpPr txBox="1"/>
          <p:nvPr/>
        </p:nvSpPr>
        <p:spPr>
          <a:xfrm>
            <a:off x="5337969" y="4300338"/>
            <a:ext cx="6266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have the subtraction of two samples (hence "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Sampling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").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sample are similar ("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") they cancel each other effectively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EB6C063-8989-4FE6-8E76-57D02F1A7E91}"/>
              </a:ext>
            </a:extLst>
          </p:cNvPr>
          <p:cNvSpPr txBox="1"/>
          <p:nvPr/>
        </p:nvSpPr>
        <p:spPr>
          <a:xfrm>
            <a:off x="703446" y="4115672"/>
            <a:ext cx="4176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Differently from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autozero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also the signal is sampled.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Then, all limitation coming from the Shannon theorem applies </a:t>
            </a:r>
          </a:p>
        </p:txBody>
      </p:sp>
    </p:spTree>
    <p:extLst>
      <p:ext uri="{BB962C8B-B14F-4D97-AF65-F5344CB8AC3E}">
        <p14:creationId xmlns:p14="http://schemas.microsoft.com/office/powerpoint/2010/main" val="4579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art of amplifier offset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AD15DC-8B48-436E-B48A-04E0120DDA49}"/>
              </a:ext>
            </a:extLst>
          </p:cNvPr>
          <p:cNvSpPr txBox="1"/>
          <p:nvPr/>
        </p:nvSpPr>
        <p:spPr>
          <a:xfrm>
            <a:off x="1132114" y="1219200"/>
            <a:ext cx="1022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best amplifiers use BJTs and resistor trimming, to achieve offsets as low as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2400" u="sng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V with 0.1 </a:t>
            </a:r>
            <a:r>
              <a:rPr lang="en-US" sz="2400" u="sng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V/°C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drift (typical) and low frequency noise &lt; 0.5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 pp in the 0.1-10 Hz frequency band.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E77F15-1F0D-46E2-A404-3424752577D3}"/>
              </a:ext>
            </a:extLst>
          </p:cNvPr>
          <p:cNvSpPr txBox="1"/>
          <p:nvPr/>
        </p:nvSpPr>
        <p:spPr>
          <a:xfrm>
            <a:off x="838200" y="3110066"/>
            <a:ext cx="108095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obtained with very large area and a non-CMOS technology, resulting non suitable for modern SoCs.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Trimming of the individual amplifiers is required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many examples of sensor interfacing, offsets as low as 1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 are required.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35037-441C-4D33-B20E-95633C1AADA5}"/>
              </a:ext>
            </a:extLst>
          </p:cNvPr>
          <p:cNvSpPr txBox="1"/>
          <p:nvPr/>
        </p:nvSpPr>
        <p:spPr>
          <a:xfrm>
            <a:off x="3051313" y="2501202"/>
            <a:ext cx="6917635" cy="47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This option is often not convenient: </a:t>
            </a:r>
          </a:p>
        </p:txBody>
      </p:sp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BF344-BB2D-41B7-B407-95D118B6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CDS: effective noise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D33CBD-88FA-4195-AF5E-507B48DF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004E2B-DFBF-48DA-8C09-9A1F9461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D857C75-956F-45B1-BA73-0CAB8E997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124014"/>
              </p:ext>
            </p:extLst>
          </p:nvPr>
        </p:nvGraphicFramePr>
        <p:xfrm>
          <a:off x="3206199" y="1145640"/>
          <a:ext cx="52276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241200" progId="Equation.DSMT4">
                  <p:embed/>
                </p:oleObj>
              </mc:Choice>
              <mc:Fallback>
                <p:oleObj name="Equation" r:id="rId2" imgW="200628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60E7FF1-9A7A-4B12-A455-2FDF94278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6199" y="1145640"/>
                        <a:ext cx="5227637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6DA360F-63D9-49DE-AB03-07FAD943A1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335812"/>
              </p:ext>
            </p:extLst>
          </p:nvPr>
        </p:nvGraphicFramePr>
        <p:xfrm>
          <a:off x="3239536" y="2527032"/>
          <a:ext cx="51943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393480" progId="Equation.DSMT4">
                  <p:embed/>
                </p:oleObj>
              </mc:Choice>
              <mc:Fallback>
                <p:oleObj name="Equation" r:id="rId4" imgW="1993680" imgH="39348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D857C75-956F-45B1-BA73-0CAB8E997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9536" y="2527032"/>
                        <a:ext cx="5194300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117C35D-2EF3-4F3C-BB24-DFDBEAE0E8AF}"/>
                  </a:ext>
                </a:extLst>
              </p:cNvPr>
              <p:cNvSpPr txBox="1"/>
              <p:nvPr/>
            </p:nvSpPr>
            <p:spPr>
              <a:xfrm>
                <a:off x="1819174" y="1851834"/>
                <a:ext cx="8200315" cy="789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Generally,  </a:t>
                </a:r>
                <a:r>
                  <a:rPr lang="en-US" sz="2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4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num>
                      <m:den>
                        <m:r>
                          <a:rPr lang="it-IT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thus: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117C35D-2EF3-4F3C-BB24-DFDBEAE0E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174" y="1851834"/>
                <a:ext cx="8200315" cy="789062"/>
              </a:xfrm>
              <a:prstGeom prst="rect">
                <a:avLst/>
              </a:prstGeom>
              <a:blipFill>
                <a:blip r:embed="rId7"/>
                <a:stretch>
                  <a:fillRect l="-1114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667EFEE9-4C79-43B8-B7CF-48880FAC2318}"/>
              </a:ext>
            </a:extLst>
          </p:cNvPr>
          <p:cNvSpPr txBox="1"/>
          <p:nvPr/>
        </p:nvSpPr>
        <p:spPr>
          <a:xfrm>
            <a:off x="1241659" y="3552557"/>
            <a:ext cx="990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operation applied to the noise involve sampled data and should be analyzed using the typical approaches of this domain, such as the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Z-transform.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445818-144B-4408-B870-F8E547EC71FA}"/>
              </a:ext>
            </a:extLst>
          </p:cNvPr>
          <p:cNvSpPr txBox="1"/>
          <p:nvPr/>
        </p:nvSpPr>
        <p:spPr>
          <a:xfrm>
            <a:off x="1241659" y="5092952"/>
            <a:ext cx="962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Problem: not all samples are sampled at instants that are multiple of T</a:t>
            </a:r>
          </a:p>
        </p:txBody>
      </p:sp>
    </p:spTree>
    <p:extLst>
      <p:ext uri="{BB962C8B-B14F-4D97-AF65-F5344CB8AC3E}">
        <p14:creationId xmlns:p14="http://schemas.microsoft.com/office/powerpoint/2010/main" val="29447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DA64AE-7772-40E5-B8EE-1C4952AE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1AECAD-CDE3-4DE8-8AC6-3F621A14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266D43-D243-4715-860C-AE2B5D5F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164"/>
            <a:ext cx="10515600" cy="662397"/>
          </a:xfrm>
        </p:spPr>
        <p:txBody>
          <a:bodyPr/>
          <a:lstStyle/>
          <a:p>
            <a:r>
              <a:rPr lang="en-US" dirty="0"/>
              <a:t>CDS: effective noise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5CCA05-9819-4BC7-BC24-6132E67975F9}"/>
              </a:ext>
            </a:extLst>
          </p:cNvPr>
          <p:cNvSpPr txBox="1"/>
          <p:nvPr/>
        </p:nvSpPr>
        <p:spPr>
          <a:xfrm>
            <a:off x="768461" y="858562"/>
            <a:ext cx="10145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then preferred to use a mixed continuous-time / discrete-time approach, that does not represent the actual operations but that gives the same final result. 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E6E66F2-553C-4E59-AC42-8E2259C27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244296"/>
              </p:ext>
            </p:extLst>
          </p:nvPr>
        </p:nvGraphicFramePr>
        <p:xfrm>
          <a:off x="499981" y="2491602"/>
          <a:ext cx="5430307" cy="1968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5973120" imgH="2184480" progId="CorelDESIGNER.Graphic.12">
                  <p:embed/>
                </p:oleObj>
              </mc:Choice>
              <mc:Fallback>
                <p:oleObj name="Corel DESIGNER" r:id="rId2" imgW="5973120" imgH="218448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81" y="2491602"/>
                        <a:ext cx="5430307" cy="1968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6E7FF8F5-A458-461A-A8E4-49D78864262E}"/>
              </a:ext>
            </a:extLst>
          </p:cNvPr>
          <p:cNvSpPr txBox="1"/>
          <p:nvPr/>
        </p:nvSpPr>
        <p:spPr>
          <a:xfrm>
            <a:off x="689034" y="4860896"/>
            <a:ext cx="5322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Equivalent model of the operations applied to the original noise by the CDS approach.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0527651-411C-472C-84DE-AFA24EC00B40}"/>
              </a:ext>
            </a:extLst>
          </p:cNvPr>
          <p:cNvCxnSpPr/>
          <p:nvPr/>
        </p:nvCxnSpPr>
        <p:spPr>
          <a:xfrm>
            <a:off x="4658628" y="2275999"/>
            <a:ext cx="0" cy="24000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6189831-DBDD-480F-AA60-00D40B46B9FD}"/>
              </a:ext>
            </a:extLst>
          </p:cNvPr>
          <p:cNvCxnSpPr>
            <a:cxnSpLocks/>
          </p:cNvCxnSpPr>
          <p:nvPr/>
        </p:nvCxnSpPr>
        <p:spPr>
          <a:xfrm>
            <a:off x="4766897" y="2312094"/>
            <a:ext cx="116339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79615F8-13FB-49B0-92CC-541A06D3B500}"/>
              </a:ext>
            </a:extLst>
          </p:cNvPr>
          <p:cNvCxnSpPr>
            <a:cxnSpLocks/>
          </p:cNvCxnSpPr>
          <p:nvPr/>
        </p:nvCxnSpPr>
        <p:spPr>
          <a:xfrm flipH="1">
            <a:off x="3404536" y="2307024"/>
            <a:ext cx="116339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4CC351-B019-444B-BC6C-005CCF38A598}"/>
              </a:ext>
            </a:extLst>
          </p:cNvPr>
          <p:cNvSpPr txBox="1"/>
          <p:nvPr/>
        </p:nvSpPr>
        <p:spPr>
          <a:xfrm>
            <a:off x="3986232" y="184305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B5105C-3708-4F3F-BE61-5EC0506B8EB5}"/>
              </a:ext>
            </a:extLst>
          </p:cNvPr>
          <p:cNvSpPr txBox="1"/>
          <p:nvPr/>
        </p:nvSpPr>
        <p:spPr>
          <a:xfrm>
            <a:off x="4968759" y="186035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3F0D3A7-99DF-4426-97DE-BBD552283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243430"/>
              </p:ext>
            </p:extLst>
          </p:nvPr>
        </p:nvGraphicFramePr>
        <p:xfrm>
          <a:off x="6924473" y="1945447"/>
          <a:ext cx="3504832" cy="953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393480" progId="Equation.DSMT4">
                  <p:embed/>
                </p:oleObj>
              </mc:Choice>
              <mc:Fallback>
                <p:oleObj name="Equation" r:id="rId4" imgW="144756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6DA360F-63D9-49DE-AB03-07FAD943A1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24473" y="1945447"/>
                        <a:ext cx="3504832" cy="953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8CFD605-3B60-4F79-AA04-BA47F304C3CF}"/>
              </a:ext>
            </a:extLst>
          </p:cNvPr>
          <p:cNvSpPr txBox="1"/>
          <p:nvPr/>
        </p:nvSpPr>
        <p:spPr>
          <a:xfrm>
            <a:off x="7795436" y="3660567"/>
            <a:ext cx="3978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Sampling at intervals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obtain the CDS effective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92021724-E9C8-472D-A35F-8406DC21D3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12795"/>
              </p:ext>
            </p:extLst>
          </p:nvPr>
        </p:nvGraphicFramePr>
        <p:xfrm>
          <a:off x="6843562" y="5021265"/>
          <a:ext cx="4659404" cy="919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93680" imgH="393480" progId="Equation.DSMT4">
                  <p:embed/>
                </p:oleObj>
              </mc:Choice>
              <mc:Fallback>
                <p:oleObj name="Equation" r:id="rId6" imgW="199368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6DA360F-63D9-49DE-AB03-07FAD943A1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43562" y="5021265"/>
                        <a:ext cx="4659404" cy="919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22F2BD1-217A-4AF3-9516-DE6222C482B8}"/>
              </a:ext>
            </a:extLst>
          </p:cNvPr>
          <p:cNvSpPr txBox="1"/>
          <p:nvPr/>
        </p:nvSpPr>
        <p:spPr>
          <a:xfrm>
            <a:off x="8405020" y="318153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A20E9BD-A808-4134-BE70-BC4605B1C700}"/>
              </a:ext>
            </a:extLst>
          </p:cNvPr>
          <p:cNvSpPr txBox="1"/>
          <p:nvPr/>
        </p:nvSpPr>
        <p:spPr>
          <a:xfrm>
            <a:off x="9456592" y="316126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BAE6F8C7-50FF-478F-BE59-41AEE17E7176}"/>
              </a:ext>
            </a:extLst>
          </p:cNvPr>
          <p:cNvCxnSpPr>
            <a:cxnSpLocks/>
          </p:cNvCxnSpPr>
          <p:nvPr/>
        </p:nvCxnSpPr>
        <p:spPr>
          <a:xfrm flipV="1">
            <a:off x="8676890" y="2712166"/>
            <a:ext cx="1" cy="40507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FF2C52BB-D574-4CD9-BD8D-AB5196E1E8D8}"/>
              </a:ext>
            </a:extLst>
          </p:cNvPr>
          <p:cNvCxnSpPr>
            <a:cxnSpLocks/>
          </p:cNvCxnSpPr>
          <p:nvPr/>
        </p:nvCxnSpPr>
        <p:spPr>
          <a:xfrm flipV="1">
            <a:off x="9633432" y="2754346"/>
            <a:ext cx="1" cy="40507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8EDACF5-90B5-4919-9274-12AD5D3134DF}"/>
              </a:ext>
            </a:extLst>
          </p:cNvPr>
          <p:cNvCxnSpPr>
            <a:cxnSpLocks/>
          </p:cNvCxnSpPr>
          <p:nvPr/>
        </p:nvCxnSpPr>
        <p:spPr>
          <a:xfrm flipV="1">
            <a:off x="955484" y="4365747"/>
            <a:ext cx="266451" cy="4951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1E0CE424-D33E-430F-A3F0-7B9927C839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18437"/>
              </p:ext>
            </p:extLst>
          </p:nvPr>
        </p:nvGraphicFramePr>
        <p:xfrm>
          <a:off x="5930288" y="3282028"/>
          <a:ext cx="175101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9160" imgH="241200" progId="Equation.DSMT4">
                  <p:embed/>
                </p:oleObj>
              </mc:Choice>
              <mc:Fallback>
                <p:oleObj name="Equation" r:id="rId8" imgW="749160" imgH="2412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92021724-E9C8-472D-A35F-8406DC21D3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30288" y="3282028"/>
                        <a:ext cx="1751012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8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8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DF46D8-E98E-40AA-BE24-5DFCAF42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8D2EBA-7881-46DA-9679-8B0C612D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1C63F7C-5F21-4BD0-8491-8741329B1EB1}"/>
              </a:ext>
            </a:extLst>
          </p:cNvPr>
          <p:cNvSpPr txBox="1">
            <a:spLocks/>
          </p:cNvSpPr>
          <p:nvPr/>
        </p:nvSpPr>
        <p:spPr>
          <a:xfrm>
            <a:off x="906463" y="25878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CDS: effective noise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533FDEB-ED4B-40B2-851D-3077D8C94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670832"/>
              </p:ext>
            </p:extLst>
          </p:nvPr>
        </p:nvGraphicFramePr>
        <p:xfrm>
          <a:off x="615484" y="2151241"/>
          <a:ext cx="4782175" cy="17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5973120" imgH="2184480" progId="CorelDESIGNER.Graphic.12">
                  <p:embed/>
                </p:oleObj>
              </mc:Choice>
              <mc:Fallback>
                <p:oleObj name="Corel DESIGNER" r:id="rId2" imgW="5973120" imgH="2184480" progId="CorelDESIGNER.Graphic.12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E6E66F2-553C-4E59-AC42-8E2259C27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84" y="2151241"/>
                        <a:ext cx="4782175" cy="1733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EBA79E1-A5F8-48DF-BD62-056ACF945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243412"/>
              </p:ext>
            </p:extLst>
          </p:nvPr>
        </p:nvGraphicFramePr>
        <p:xfrm>
          <a:off x="2123896" y="1094988"/>
          <a:ext cx="3253871" cy="885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393480" progId="Equation.DSMT4">
                  <p:embed/>
                </p:oleObj>
              </mc:Choice>
              <mc:Fallback>
                <p:oleObj name="Equation" r:id="rId4" imgW="1447560" imgH="3934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33F0D3A7-99DF-4426-97DE-BBD552283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896" y="1094988"/>
                        <a:ext cx="3253871" cy="885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F95C7C5-18EA-4BC1-BF94-E3E9D2EB11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630480"/>
              </p:ext>
            </p:extLst>
          </p:nvPr>
        </p:nvGraphicFramePr>
        <p:xfrm>
          <a:off x="7248650" y="2312270"/>
          <a:ext cx="41100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800" imgH="342720" progId="Equation.DSMT4">
                  <p:embed/>
                </p:oleObj>
              </mc:Choice>
              <mc:Fallback>
                <p:oleObj name="Equation" r:id="rId6" imgW="1828800" imgH="34272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EBA79E1-A5F8-48DF-BD62-056ACF94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48650" y="2312270"/>
                        <a:ext cx="4110037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E30F57B-3E91-411E-A483-42FD388A5630}"/>
              </a:ext>
            </a:extLst>
          </p:cNvPr>
          <p:cNvCxnSpPr>
            <a:cxnSpLocks/>
          </p:cNvCxnSpPr>
          <p:nvPr/>
        </p:nvCxnSpPr>
        <p:spPr>
          <a:xfrm>
            <a:off x="3941662" y="1980041"/>
            <a:ext cx="1" cy="5362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831AF28-FC0D-4C5C-B16C-8F056C448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474809"/>
              </p:ext>
            </p:extLst>
          </p:nvPr>
        </p:nvGraphicFramePr>
        <p:xfrm>
          <a:off x="7295308" y="3169090"/>
          <a:ext cx="37957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88760" imgH="482400" progId="Equation.DSMT4">
                  <p:embed/>
                </p:oleObj>
              </mc:Choice>
              <mc:Fallback>
                <p:oleObj name="Equation" r:id="rId8" imgW="1688760" imgH="4824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F95C7C5-18EA-4BC1-BF94-E3E9D2EB11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5308" y="3169090"/>
                        <a:ext cx="3795712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EEA6A1-6C31-414A-82CD-411A85296146}"/>
              </a:ext>
            </a:extLst>
          </p:cNvPr>
          <p:cNvSpPr txBox="1"/>
          <p:nvPr/>
        </p:nvSpPr>
        <p:spPr>
          <a:xfrm>
            <a:off x="9819200" y="445813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H(f)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C0A39CDD-C7FA-4012-BEF8-841BD3C40779}"/>
              </a:ext>
            </a:extLst>
          </p:cNvPr>
          <p:cNvSpPr/>
          <p:nvPr/>
        </p:nvSpPr>
        <p:spPr>
          <a:xfrm rot="16200000">
            <a:off x="10099700" y="3519364"/>
            <a:ext cx="183673" cy="1654823"/>
          </a:xfrm>
          <a:prstGeom prst="leftBrace">
            <a:avLst>
              <a:gd name="adj1" fmla="val 24327"/>
              <a:gd name="adj2" fmla="val 4914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992484B-17F8-4E91-A0F6-2656E339A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858764"/>
              </p:ext>
            </p:extLst>
          </p:nvPr>
        </p:nvGraphicFramePr>
        <p:xfrm>
          <a:off x="1738313" y="4877959"/>
          <a:ext cx="44259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68480" imgH="482400" progId="Equation.DSMT4">
                  <p:embed/>
                </p:oleObj>
              </mc:Choice>
              <mc:Fallback>
                <p:oleObj name="Equation" r:id="rId10" imgW="196848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831AF28-FC0D-4C5C-B16C-8F056C448E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38313" y="4877959"/>
                        <a:ext cx="442595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BAEE533-5D3B-4C4A-AAA4-9116C1BF59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336254"/>
              </p:ext>
            </p:extLst>
          </p:nvPr>
        </p:nvGraphicFramePr>
        <p:xfrm>
          <a:off x="6323806" y="4877959"/>
          <a:ext cx="33401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85720" imgH="444240" progId="Equation.DSMT4">
                  <p:embed/>
                </p:oleObj>
              </mc:Choice>
              <mc:Fallback>
                <p:oleObj name="Equation" r:id="rId12" imgW="1485720" imgH="4442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992484B-17F8-4E91-A0F6-2656E339A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23806" y="4877959"/>
                        <a:ext cx="334010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5B5DC2F-A44D-4BEB-A50F-F4D796490E16}"/>
              </a:ext>
            </a:extLst>
          </p:cNvPr>
          <p:cNvSpPr txBox="1"/>
          <p:nvPr/>
        </p:nvSpPr>
        <p:spPr>
          <a:xfrm>
            <a:off x="6465510" y="793636"/>
            <a:ext cx="5226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interested in the transfer function from the input of the model to the input of the sampler. In the frequency domain: </a:t>
            </a:r>
          </a:p>
        </p:txBody>
      </p:sp>
    </p:spTree>
    <p:extLst>
      <p:ext uri="{BB962C8B-B14F-4D97-AF65-F5344CB8AC3E}">
        <p14:creationId xmlns:p14="http://schemas.microsoft.com/office/powerpoint/2010/main" val="41468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C15873-33CD-44A6-997A-427CFB1A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A0CF0B-AC16-4E79-B979-3665B7B6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D3815FE-CE7F-4202-9426-9E355C45E7FE}"/>
              </a:ext>
            </a:extLst>
          </p:cNvPr>
          <p:cNvSpPr txBox="1">
            <a:spLocks/>
          </p:cNvSpPr>
          <p:nvPr/>
        </p:nvSpPr>
        <p:spPr>
          <a:xfrm>
            <a:off x="906463" y="25878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CDS: effective noise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04C2E9-4A58-4017-A66C-4D8546806C9B}"/>
              </a:ext>
            </a:extLst>
          </p:cNvPr>
          <p:cNvSpPr txBox="1"/>
          <p:nvPr/>
        </p:nvSpPr>
        <p:spPr>
          <a:xfrm>
            <a:off x="7259637" y="810173"/>
            <a:ext cx="3260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Noise spectral density: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AD5C37B-3519-48C5-8129-65324AE35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721089"/>
              </p:ext>
            </p:extLst>
          </p:nvPr>
        </p:nvGraphicFramePr>
        <p:xfrm>
          <a:off x="824945" y="752444"/>
          <a:ext cx="5346241" cy="1938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5973120" imgH="2184480" progId="CorelDESIGNER.Graphic.12">
                  <p:embed/>
                </p:oleObj>
              </mc:Choice>
              <mc:Fallback>
                <p:oleObj name="Corel DESIGNER" r:id="rId2" imgW="5973120" imgH="2184480" progId="CorelDESIGNER.Graphic.1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533FDEB-ED4B-40B2-851D-3077D8C94D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945" y="752444"/>
                        <a:ext cx="5346241" cy="1938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AADEB27-C6D7-4F3A-8A48-5C89790B6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267880"/>
              </p:ext>
            </p:extLst>
          </p:nvPr>
        </p:nvGraphicFramePr>
        <p:xfrm>
          <a:off x="7350806" y="3198176"/>
          <a:ext cx="3676109" cy="67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279360" progId="Equation.DSMT4">
                  <p:embed/>
                </p:oleObj>
              </mc:Choice>
              <mc:Fallback>
                <p:oleObj name="Equation" r:id="rId4" imgW="1523880" imgH="2793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992484B-17F8-4E91-A0F6-2656E339A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50806" y="3198176"/>
                        <a:ext cx="3676109" cy="674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596B256-60F2-455D-AC20-FC395D739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606724"/>
              </p:ext>
            </p:extLst>
          </p:nvPr>
        </p:nvGraphicFramePr>
        <p:xfrm>
          <a:off x="7350806" y="2124604"/>
          <a:ext cx="42529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92160" imgH="444240" progId="Equation.DSMT4">
                  <p:embed/>
                </p:oleObj>
              </mc:Choice>
              <mc:Fallback>
                <p:oleObj name="Equation" r:id="rId6" imgW="1892160" imgH="4442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4BAEE533-5D3B-4C4A-AAA4-9116C1BF59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50806" y="2124604"/>
                        <a:ext cx="4252913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0D807D4-7570-42A6-9CC8-D5F549FDBA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75386"/>
              </p:ext>
            </p:extLst>
          </p:nvPr>
        </p:nvGraphicFramePr>
        <p:xfrm>
          <a:off x="7356972" y="1418354"/>
          <a:ext cx="29098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280" imgH="253800" progId="Equation.DSMT4">
                  <p:embed/>
                </p:oleObj>
              </mc:Choice>
              <mc:Fallback>
                <p:oleObj name="Equation" r:id="rId8" imgW="129528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831AF28-FC0D-4C5C-B16C-8F056C448E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56972" y="1418354"/>
                        <a:ext cx="2909888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984490D-806B-4996-AECA-FDCB917D2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694744"/>
              </p:ext>
            </p:extLst>
          </p:nvPr>
        </p:nvGraphicFramePr>
        <p:xfrm>
          <a:off x="7259637" y="4074549"/>
          <a:ext cx="34528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36480" imgH="431640" progId="Equation.DSMT4">
                  <p:embed/>
                </p:oleObj>
              </mc:Choice>
              <mc:Fallback>
                <p:oleObj name="Equation" r:id="rId10" imgW="153648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596B256-60F2-455D-AC20-FC395D739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9637" y="4074549"/>
                        <a:ext cx="3452813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>
            <a:extLst>
              <a:ext uri="{FF2B5EF4-FFF2-40B4-BE49-F238E27FC236}">
                <a16:creationId xmlns:a16="http://schemas.microsoft.com/office/drawing/2014/main" id="{55C4FFB5-CEC3-4666-A725-BE2F45A90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0" y="3434632"/>
            <a:ext cx="15321332" cy="5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EFC7E27F-B01B-466E-987D-1DBCBFA2D2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6295" y="3198176"/>
            <a:ext cx="6188311" cy="2478997"/>
          </a:xfrm>
          <a:prstGeom prst="rect">
            <a:avLst/>
          </a:prstGeom>
        </p:spPr>
      </p:pic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3D630A8B-8EDB-4007-B8FE-349C15A8FA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116720"/>
              </p:ext>
            </p:extLst>
          </p:nvPr>
        </p:nvGraphicFramePr>
        <p:xfrm>
          <a:off x="6647363" y="5134248"/>
          <a:ext cx="111283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95000" imgH="431640" progId="Equation.DSMT4">
                  <p:embed/>
                </p:oleObj>
              </mc:Choice>
              <mc:Fallback>
                <p:oleObj name="Equation" r:id="rId14" imgW="49500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984490D-806B-4996-AECA-FDCB917D2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47363" y="5134248"/>
                        <a:ext cx="1112838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07857CAC-9265-4971-BF90-9579055AE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871178"/>
              </p:ext>
            </p:extLst>
          </p:nvPr>
        </p:nvGraphicFramePr>
        <p:xfrm>
          <a:off x="3389313" y="3067846"/>
          <a:ext cx="838712" cy="49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304560" progId="Equation.DSMT4">
                  <p:embed/>
                </p:oleObj>
              </mc:Choice>
              <mc:Fallback>
                <p:oleObj name="Equation" r:id="rId16" imgW="520560" imgH="30456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984490D-806B-4996-AECA-FDCB917D2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89313" y="3067846"/>
                        <a:ext cx="838712" cy="49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208FA81-24F9-441A-A8AB-D5EA61F3D841}"/>
              </a:ext>
            </a:extLst>
          </p:cNvPr>
          <p:cNvSpPr txBox="1"/>
          <p:nvPr/>
        </p:nvSpPr>
        <p:spPr>
          <a:xfrm>
            <a:off x="5611321" y="337013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420083E3-214B-4459-93FF-067D3299D43D}"/>
              </a:ext>
            </a:extLst>
          </p:cNvPr>
          <p:cNvCxnSpPr>
            <a:cxnSpLocks/>
          </p:cNvCxnSpPr>
          <p:nvPr/>
        </p:nvCxnSpPr>
        <p:spPr>
          <a:xfrm flipH="1">
            <a:off x="558801" y="3747732"/>
            <a:ext cx="5537198" cy="5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9D43DE6-0757-465C-A8F4-69F078D6459B}"/>
              </a:ext>
            </a:extLst>
          </p:cNvPr>
          <p:cNvSpPr txBox="1"/>
          <p:nvPr/>
        </p:nvSpPr>
        <p:spPr>
          <a:xfrm>
            <a:off x="3389313" y="561143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C00E5C7-EDE6-47E4-99FC-4A5B9BAECFAC}"/>
              </a:ext>
            </a:extLst>
          </p:cNvPr>
          <p:cNvSpPr txBox="1"/>
          <p:nvPr/>
        </p:nvSpPr>
        <p:spPr>
          <a:xfrm>
            <a:off x="3904859" y="573984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7C3ABEE5-3A88-4A69-9127-A8DC72A6DB3B}"/>
              </a:ext>
            </a:extLst>
          </p:cNvPr>
          <p:cNvCxnSpPr/>
          <p:nvPr/>
        </p:nvCxnSpPr>
        <p:spPr>
          <a:xfrm>
            <a:off x="3677518" y="3600966"/>
            <a:ext cx="0" cy="20846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FAF4EFA6-196C-4C11-A85D-547F78C4530D}"/>
              </a:ext>
            </a:extLst>
          </p:cNvPr>
          <p:cNvCxnSpPr/>
          <p:nvPr/>
        </p:nvCxnSpPr>
        <p:spPr>
          <a:xfrm>
            <a:off x="4139124" y="3667849"/>
            <a:ext cx="0" cy="20846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084C2A2-9E4C-4452-92AC-157A26C673A0}"/>
              </a:ext>
            </a:extLst>
          </p:cNvPr>
          <p:cNvCxnSpPr>
            <a:cxnSpLocks/>
          </p:cNvCxnSpPr>
          <p:nvPr/>
        </p:nvCxnSpPr>
        <p:spPr>
          <a:xfrm flipV="1">
            <a:off x="4384424" y="1637236"/>
            <a:ext cx="91323" cy="6443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C2CE60D8-1D06-42C7-BF2D-931BB445A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56419"/>
              </p:ext>
            </p:extLst>
          </p:nvPr>
        </p:nvGraphicFramePr>
        <p:xfrm>
          <a:off x="7829748" y="5077098"/>
          <a:ext cx="388143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26920" imgH="482400" progId="Equation.DSMT4">
                  <p:embed/>
                </p:oleObj>
              </mc:Choice>
              <mc:Fallback>
                <p:oleObj name="Equation" r:id="rId18" imgW="1726920" imgH="4824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3D630A8B-8EDB-4007-B8FE-349C15A8FA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829748" y="5077098"/>
                        <a:ext cx="3881438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4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448E3A4-F3D7-4A90-B127-77C64E112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6670C3-BD17-4514-90B7-4AAD6A69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5ACC04C-8988-4EDF-BDDA-99113EB693D8}"/>
              </a:ext>
            </a:extLst>
          </p:cNvPr>
          <p:cNvSpPr txBox="1">
            <a:spLocks/>
          </p:cNvSpPr>
          <p:nvPr/>
        </p:nvSpPr>
        <p:spPr>
          <a:xfrm>
            <a:off x="906463" y="25878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CDS: effective noise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25CA3E53-D6D6-419D-8A4F-01A073B1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1665" y="688275"/>
            <a:ext cx="4481513" cy="5328703"/>
          </a:xfrm>
          <a:prstGeom prst="rect">
            <a:avLst/>
          </a:prstGeom>
        </p:spPr>
      </p:pic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038FCAC9-066B-4DC2-A73D-6F837CFF4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980843"/>
              </p:ext>
            </p:extLst>
          </p:nvPr>
        </p:nvGraphicFramePr>
        <p:xfrm>
          <a:off x="304245" y="892144"/>
          <a:ext cx="5194855" cy="1883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4" imgW="5973120" imgH="2184480" progId="CorelDESIGNER.Graphic.12">
                  <p:embed/>
                </p:oleObj>
              </mc:Choice>
              <mc:Fallback>
                <p:oleObj name="Corel DESIGNER" r:id="rId4" imgW="5973120" imgH="2184480" progId="CorelDESIGNER.Graphic.1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1AD5C37B-3519-48C5-8129-65324AE351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45" y="892144"/>
                        <a:ext cx="5194855" cy="1883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ccia circolare a destra 16">
            <a:extLst>
              <a:ext uri="{FF2B5EF4-FFF2-40B4-BE49-F238E27FC236}">
                <a16:creationId xmlns:a16="http://schemas.microsoft.com/office/drawing/2014/main" id="{539CC239-D8C6-4184-B43F-C80C32498B3F}"/>
              </a:ext>
            </a:extLst>
          </p:cNvPr>
          <p:cNvSpPr/>
          <p:nvPr/>
        </p:nvSpPr>
        <p:spPr>
          <a:xfrm>
            <a:off x="5499100" y="2133600"/>
            <a:ext cx="292100" cy="1447800"/>
          </a:xfrm>
          <a:prstGeom prst="curvedRightArrow">
            <a:avLst>
              <a:gd name="adj1" fmla="val 29488"/>
              <a:gd name="adj2" fmla="val 59938"/>
              <a:gd name="adj3" fmla="val 347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ccia circolare a destra 17">
            <a:extLst>
              <a:ext uri="{FF2B5EF4-FFF2-40B4-BE49-F238E27FC236}">
                <a16:creationId xmlns:a16="http://schemas.microsoft.com/office/drawing/2014/main" id="{954C7152-B85D-4A50-B933-16B1D52B9451}"/>
              </a:ext>
            </a:extLst>
          </p:cNvPr>
          <p:cNvSpPr/>
          <p:nvPr/>
        </p:nvSpPr>
        <p:spPr>
          <a:xfrm>
            <a:off x="5481418" y="3733800"/>
            <a:ext cx="292100" cy="1447800"/>
          </a:xfrm>
          <a:prstGeom prst="curvedRightArrow">
            <a:avLst>
              <a:gd name="adj1" fmla="val 29488"/>
              <a:gd name="adj2" fmla="val 59938"/>
              <a:gd name="adj3" fmla="val 347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0CB8426-206D-44DE-B9DB-54FBD8286D5F}"/>
              </a:ext>
            </a:extLst>
          </p:cNvPr>
          <p:cNvSpPr txBox="1"/>
          <p:nvPr/>
        </p:nvSpPr>
        <p:spPr>
          <a:xfrm>
            <a:off x="5281075" y="40694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E974DB7-E08F-4386-9414-EC9F79DC5787}"/>
              </a:ext>
            </a:extLst>
          </p:cNvPr>
          <p:cNvSpPr txBox="1"/>
          <p:nvPr/>
        </p:nvSpPr>
        <p:spPr>
          <a:xfrm>
            <a:off x="5252878" y="2442928"/>
            <a:ext cx="4924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05F089B6-6BB5-44CA-96BE-C1D72DEC619A}"/>
              </a:ext>
            </a:extLst>
          </p:cNvPr>
          <p:cNvCxnSpPr>
            <a:cxnSpLocks/>
          </p:cNvCxnSpPr>
          <p:nvPr/>
        </p:nvCxnSpPr>
        <p:spPr>
          <a:xfrm rot="5400000" flipH="1">
            <a:off x="7468538" y="1684724"/>
            <a:ext cx="116339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B58CB715-B688-4576-A025-516C6168C10D}"/>
              </a:ext>
            </a:extLst>
          </p:cNvPr>
          <p:cNvSpPr/>
          <p:nvPr/>
        </p:nvSpPr>
        <p:spPr>
          <a:xfrm>
            <a:off x="7942283" y="828322"/>
            <a:ext cx="215900" cy="4886678"/>
          </a:xfrm>
          <a:prstGeom prst="rect">
            <a:avLst/>
          </a:prstGeom>
          <a:solidFill>
            <a:schemeClr val="accent1">
              <a:lumMod val="40000"/>
              <a:lumOff val="6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E73A86F2-0E32-499B-8438-8101F2709BC3}"/>
              </a:ext>
            </a:extLst>
          </p:cNvPr>
          <p:cNvSpPr/>
          <p:nvPr/>
        </p:nvSpPr>
        <p:spPr>
          <a:xfrm>
            <a:off x="3663513" y="1785257"/>
            <a:ext cx="2563116" cy="3559026"/>
          </a:xfrm>
          <a:custGeom>
            <a:avLst/>
            <a:gdLst>
              <a:gd name="connsiteX0" fmla="*/ 2563116 w 2563116"/>
              <a:gd name="connsiteY0" fmla="*/ 3454400 h 3559026"/>
              <a:gd name="connsiteX1" fmla="*/ 1808373 w 2563116"/>
              <a:gd name="connsiteY1" fmla="*/ 3541486 h 3559026"/>
              <a:gd name="connsiteX2" fmla="*/ 966544 w 2563116"/>
              <a:gd name="connsiteY2" fmla="*/ 3149600 h 3559026"/>
              <a:gd name="connsiteX3" fmla="*/ 66658 w 2563116"/>
              <a:gd name="connsiteY3" fmla="*/ 1045029 h 3559026"/>
              <a:gd name="connsiteX4" fmla="*/ 66658 w 2563116"/>
              <a:gd name="connsiteY4" fmla="*/ 0 h 3559026"/>
              <a:gd name="connsiteX5" fmla="*/ 66658 w 2563116"/>
              <a:gd name="connsiteY5" fmla="*/ 0 h 355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3116" h="3559026">
                <a:moveTo>
                  <a:pt x="2563116" y="3454400"/>
                </a:moveTo>
                <a:cubicBezTo>
                  <a:pt x="2318792" y="3523343"/>
                  <a:pt x="2074468" y="3592286"/>
                  <a:pt x="1808373" y="3541486"/>
                </a:cubicBezTo>
                <a:cubicBezTo>
                  <a:pt x="1542278" y="3490686"/>
                  <a:pt x="1256830" y="3565676"/>
                  <a:pt x="966544" y="3149600"/>
                </a:cubicBezTo>
                <a:cubicBezTo>
                  <a:pt x="676258" y="2733524"/>
                  <a:pt x="216639" y="1569962"/>
                  <a:pt x="66658" y="1045029"/>
                </a:cubicBezTo>
                <a:cubicBezTo>
                  <a:pt x="-83323" y="520096"/>
                  <a:pt x="66658" y="0"/>
                  <a:pt x="66658" y="0"/>
                </a:cubicBezTo>
                <a:lnTo>
                  <a:pt x="66658" y="0"/>
                </a:lnTo>
              </a:path>
            </a:pathLst>
          </a:custGeom>
          <a:noFill/>
          <a:ln w="2857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E278693-B090-4C42-BD55-E8F3469F6897}"/>
              </a:ext>
            </a:extLst>
          </p:cNvPr>
          <p:cNvSpPr/>
          <p:nvPr/>
        </p:nvSpPr>
        <p:spPr>
          <a:xfrm>
            <a:off x="193587" y="3429000"/>
            <a:ext cx="5049015" cy="25879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538B389-39DB-47B1-956F-EB34575DB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27932"/>
              </p:ext>
            </p:extLst>
          </p:nvPr>
        </p:nvGraphicFramePr>
        <p:xfrm>
          <a:off x="193587" y="4433283"/>
          <a:ext cx="498923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69920" imgH="685800" progId="Equation.DSMT4">
                  <p:embed/>
                </p:oleObj>
              </mc:Choice>
              <mc:Fallback>
                <p:oleObj name="Equation" r:id="rId6" imgW="2869920" imgH="685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87" y="4433283"/>
                        <a:ext cx="4989235" cy="119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EFE62E7D-8F51-44E7-9CD4-B57FEC288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437448"/>
              </p:ext>
            </p:extLst>
          </p:nvPr>
        </p:nvGraphicFramePr>
        <p:xfrm>
          <a:off x="1885602" y="3707191"/>
          <a:ext cx="11334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800" imgH="228600" progId="Equation.DSMT4">
                  <p:embed/>
                </p:oleObj>
              </mc:Choice>
              <mc:Fallback>
                <p:oleObj name="Equation" r:id="rId8" imgW="4698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AADEB27-C6D7-4F3A-8A48-5C89790B64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85602" y="3707191"/>
                        <a:ext cx="11334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3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D896A9-D0E5-4BAF-9F9F-5FBD5C7B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299"/>
            <a:ext cx="10515600" cy="662397"/>
          </a:xfrm>
        </p:spPr>
        <p:txBody>
          <a:bodyPr/>
          <a:lstStyle/>
          <a:p>
            <a:r>
              <a:rPr lang="en-US"/>
              <a:t>Effect of sampler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4CB3BE-F176-4AAC-B24B-42F8ECAD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5D0169-41CA-4C32-9F3C-13D8FFB3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E25A603C-AA6C-4703-944B-C8008D0222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165460"/>
              </p:ext>
            </p:extLst>
          </p:nvPr>
        </p:nvGraphicFramePr>
        <p:xfrm>
          <a:off x="241375" y="1374745"/>
          <a:ext cx="4596502" cy="1666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5973120" imgH="2184480" progId="CorelDESIGNER.Graphic.12">
                  <p:embed/>
                </p:oleObj>
              </mc:Choice>
              <mc:Fallback>
                <p:oleObj name="Corel DESIGNER" r:id="rId2" imgW="5973120" imgH="2184480" progId="CorelDESIGNER.Graphic.1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E232550-EBF1-4045-83B9-DCE586338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75" y="1374745"/>
                        <a:ext cx="4596502" cy="1666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E7CC3C6C-CE9D-4F4F-B100-00785F0E4EF2}"/>
              </a:ext>
            </a:extLst>
          </p:cNvPr>
          <p:cNvSpPr/>
          <p:nvPr/>
        </p:nvSpPr>
        <p:spPr>
          <a:xfrm>
            <a:off x="3455030" y="1428628"/>
            <a:ext cx="1511300" cy="1454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C0668C8C-E6D7-49E6-AEDA-72C257421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4025" y="1520857"/>
            <a:ext cx="4892744" cy="2109715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B32B3ED5-BAB6-4AB2-A27C-06104E9C9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0201" y="3160559"/>
            <a:ext cx="4232053" cy="1046798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F96F820-CD64-4B0D-838B-728F12452B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29082" y="4357360"/>
            <a:ext cx="3753517" cy="1046798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A210B93-9BD0-4AF2-B500-E82807695A1F}"/>
              </a:ext>
            </a:extLst>
          </p:cNvPr>
          <p:cNvCxnSpPr>
            <a:cxnSpLocks/>
          </p:cNvCxnSpPr>
          <p:nvPr/>
        </p:nvCxnSpPr>
        <p:spPr>
          <a:xfrm>
            <a:off x="6383011" y="3683958"/>
            <a:ext cx="70202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CB71C41-688C-408E-A810-ECA5D95F8899}"/>
              </a:ext>
            </a:extLst>
          </p:cNvPr>
          <p:cNvCxnSpPr>
            <a:cxnSpLocks/>
          </p:cNvCxnSpPr>
          <p:nvPr/>
        </p:nvCxnSpPr>
        <p:spPr>
          <a:xfrm>
            <a:off x="6630053" y="4889715"/>
            <a:ext cx="70202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96DCEBE-9F9C-470C-AE69-10AA48343405}"/>
              </a:ext>
            </a:extLst>
          </p:cNvPr>
          <p:cNvSpPr txBox="1"/>
          <p:nvPr/>
        </p:nvSpPr>
        <p:spPr>
          <a:xfrm>
            <a:off x="5961237" y="3542704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32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32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DCA5F96-80B7-4B27-B9DB-092FD15D544B}"/>
              </a:ext>
            </a:extLst>
          </p:cNvPr>
          <p:cNvSpPr txBox="1"/>
          <p:nvPr/>
        </p:nvSpPr>
        <p:spPr>
          <a:xfrm>
            <a:off x="6066852" y="4745871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r>
              <a:rPr lang="it-IT" sz="3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32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E1811978-E10A-431D-B1DD-AAA65F502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434162"/>
              </p:ext>
            </p:extLst>
          </p:nvPr>
        </p:nvGraphicFramePr>
        <p:xfrm>
          <a:off x="335918" y="3428999"/>
          <a:ext cx="5499900" cy="104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27120" imgH="634680" progId="Equation.DSMT4">
                  <p:embed/>
                </p:oleObj>
              </mc:Choice>
              <mc:Fallback>
                <p:oleObj name="Equation" r:id="rId10" imgW="3327120" imgH="6346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8" y="3428999"/>
                        <a:ext cx="5499900" cy="1046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E7165629-39B8-48B9-A20C-17838CF96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01271"/>
              </p:ext>
            </p:extLst>
          </p:nvPr>
        </p:nvGraphicFramePr>
        <p:xfrm>
          <a:off x="308929" y="4747393"/>
          <a:ext cx="5573537" cy="104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65280" imgH="634680" progId="Equation.DSMT4">
                  <p:embed/>
                </p:oleObj>
              </mc:Choice>
              <mc:Fallback>
                <p:oleObj name="Equation" r:id="rId12" imgW="3365280" imgH="6346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1811978-E10A-431D-B1DD-AAA65F502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9" y="4747393"/>
                        <a:ext cx="5573537" cy="1046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C6E94695-DCFE-492C-87B4-291B5DFA9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985981"/>
              </p:ext>
            </p:extLst>
          </p:nvPr>
        </p:nvGraphicFramePr>
        <p:xfrm>
          <a:off x="9062463" y="1098242"/>
          <a:ext cx="18510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17440" imgH="431640" progId="Equation.DSMT4">
                  <p:embed/>
                </p:oleObj>
              </mc:Choice>
              <mc:Fallback>
                <p:oleObj name="Equation" r:id="rId14" imgW="1117440" imgH="43164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E7165629-39B8-48B9-A20C-17838CF96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2463" y="1098242"/>
                        <a:ext cx="1851025" cy="7112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75150B1-9AB4-42A6-AFFE-20828BCD3BC3}"/>
              </a:ext>
            </a:extLst>
          </p:cNvPr>
          <p:cNvSpPr txBox="1"/>
          <p:nvPr/>
        </p:nvSpPr>
        <p:spPr>
          <a:xfrm>
            <a:off x="4919437" y="3941861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180D51F-4DA8-4F48-9A32-BB699F97230C}"/>
              </a:ext>
            </a:extLst>
          </p:cNvPr>
          <p:cNvSpPr txBox="1"/>
          <p:nvPr/>
        </p:nvSpPr>
        <p:spPr>
          <a:xfrm>
            <a:off x="4747915" y="5442790"/>
            <a:ext cx="88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1D6E9E-D1BA-463D-95AA-0D411926B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662397"/>
          </a:xfrm>
        </p:spPr>
        <p:txBody>
          <a:bodyPr/>
          <a:lstStyle/>
          <a:p>
            <a:r>
              <a:rPr lang="en-US" dirty="0"/>
              <a:t>CDS: Residual noise in the DT frequency domain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AF82CF-8C2D-4737-9856-7826E2CF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A4D086-1FF8-4B22-A6F5-420F819D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6B25FCB-2BCE-4774-865D-F1DE22FB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9433" y="1346749"/>
            <a:ext cx="4232053" cy="1046798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F92627AF-337A-4B00-BF77-EBFEC232F2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8314" y="2543550"/>
            <a:ext cx="3753517" cy="1046798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A7C6D7E-9F13-47AF-A09A-EC4AB963FC45}"/>
              </a:ext>
            </a:extLst>
          </p:cNvPr>
          <p:cNvCxnSpPr>
            <a:cxnSpLocks/>
          </p:cNvCxnSpPr>
          <p:nvPr/>
        </p:nvCxnSpPr>
        <p:spPr>
          <a:xfrm>
            <a:off x="737777" y="2134313"/>
            <a:ext cx="702027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C13BCF-2432-4A4B-9CEC-089EBA98819F}"/>
              </a:ext>
            </a:extLst>
          </p:cNvPr>
          <p:cNvSpPr txBox="1"/>
          <p:nvPr/>
        </p:nvSpPr>
        <p:spPr>
          <a:xfrm>
            <a:off x="715180" y="2464786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>
                <a:latin typeface="Arial" panose="020B0604020202020204" pitchFamily="34" charset="0"/>
                <a:cs typeface="Arial" panose="020B0604020202020204" pitchFamily="34" charset="0"/>
              </a:rPr>
              <a:t>2kf</a:t>
            </a:r>
            <a:r>
              <a:rPr lang="it-IT" sz="3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32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1418C77-2ECF-457C-A5E4-5DE367A85B1C}"/>
              </a:ext>
            </a:extLst>
          </p:cNvPr>
          <p:cNvSpPr txBox="1"/>
          <p:nvPr/>
        </p:nvSpPr>
        <p:spPr>
          <a:xfrm>
            <a:off x="216597" y="1342565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>
                <a:latin typeface="Arial" panose="020B0604020202020204" pitchFamily="34" charset="0"/>
                <a:cs typeface="Arial" panose="020B0604020202020204" pitchFamily="34" charset="0"/>
              </a:rPr>
              <a:t>(2k+1)</a:t>
            </a:r>
            <a:r>
              <a:rPr lang="it-IT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32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32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184EE0D-307B-4B67-B4D2-FD6A148A934C}"/>
              </a:ext>
            </a:extLst>
          </p:cNvPr>
          <p:cNvCxnSpPr>
            <a:cxnSpLocks/>
          </p:cNvCxnSpPr>
          <p:nvPr/>
        </p:nvCxnSpPr>
        <p:spPr>
          <a:xfrm flipV="1">
            <a:off x="4109915" y="3717561"/>
            <a:ext cx="0" cy="169388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0500487-D92C-4CBD-84C8-604A6E32D165}"/>
              </a:ext>
            </a:extLst>
          </p:cNvPr>
          <p:cNvCxnSpPr>
            <a:cxnSpLocks/>
          </p:cNvCxnSpPr>
          <p:nvPr/>
        </p:nvCxnSpPr>
        <p:spPr>
          <a:xfrm>
            <a:off x="1884009" y="5256693"/>
            <a:ext cx="44171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79571FE8-8F14-430C-A666-A0D5CE3F84BC}"/>
              </a:ext>
            </a:extLst>
          </p:cNvPr>
          <p:cNvCxnSpPr/>
          <p:nvPr/>
        </p:nvCxnSpPr>
        <p:spPr>
          <a:xfrm>
            <a:off x="4287211" y="1141791"/>
            <a:ext cx="0" cy="45337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DA756DB-875E-4900-B5B1-D4EE48A22D21}"/>
              </a:ext>
            </a:extLst>
          </p:cNvPr>
          <p:cNvCxnSpPr/>
          <p:nvPr/>
        </p:nvCxnSpPr>
        <p:spPr>
          <a:xfrm>
            <a:off x="3919339" y="1136531"/>
            <a:ext cx="0" cy="45337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62CEC386-82C7-4165-A114-BFFA2DBB4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772671"/>
              </p:ext>
            </p:extLst>
          </p:nvPr>
        </p:nvGraphicFramePr>
        <p:xfrm>
          <a:off x="4479021" y="5338879"/>
          <a:ext cx="42068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00" imgH="393480" progId="Equation.DSMT4">
                  <p:embed/>
                </p:oleObj>
              </mc:Choice>
              <mc:Fallback>
                <p:oleObj name="Equation" r:id="rId7" imgW="253800" imgH="3934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1811978-E10A-431D-B1DD-AAA65F502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021" y="5338879"/>
                        <a:ext cx="420688" cy="649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04A5E255-DB42-4FCB-8516-7B2D70411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823467"/>
              </p:ext>
            </p:extLst>
          </p:nvPr>
        </p:nvGraphicFramePr>
        <p:xfrm>
          <a:off x="3240071" y="5341568"/>
          <a:ext cx="5889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393480" progId="Equation.DSMT4">
                  <p:embed/>
                </p:oleObj>
              </mc:Choice>
              <mc:Fallback>
                <p:oleObj name="Equation" r:id="rId9" imgW="355320" imgH="39348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62CEC386-82C7-4165-A114-BFFA2DBB49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71" y="5341568"/>
                        <a:ext cx="588963" cy="649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ttangolo 28">
            <a:extLst>
              <a:ext uri="{FF2B5EF4-FFF2-40B4-BE49-F238E27FC236}">
                <a16:creationId xmlns:a16="http://schemas.microsoft.com/office/drawing/2014/main" id="{4FACE157-4196-487C-958B-B15A8916C9B0}"/>
              </a:ext>
            </a:extLst>
          </p:cNvPr>
          <p:cNvSpPr/>
          <p:nvPr/>
        </p:nvSpPr>
        <p:spPr>
          <a:xfrm>
            <a:off x="3919339" y="4470400"/>
            <a:ext cx="367855" cy="786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EE72357E-6D6D-4352-9E66-C096DC13AE8D}"/>
              </a:ext>
            </a:extLst>
          </p:cNvPr>
          <p:cNvCxnSpPr/>
          <p:nvPr/>
        </p:nvCxnSpPr>
        <p:spPr>
          <a:xfrm>
            <a:off x="3919339" y="4470400"/>
            <a:ext cx="36785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1B52DC57-ABAA-42CF-B53A-43E830775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637570"/>
              </p:ext>
            </p:extLst>
          </p:nvPr>
        </p:nvGraphicFramePr>
        <p:xfrm>
          <a:off x="4477769" y="4159417"/>
          <a:ext cx="954632" cy="66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120" imgH="228600" progId="Equation.DSMT4">
                  <p:embed/>
                </p:oleObj>
              </mc:Choice>
              <mc:Fallback>
                <p:oleObj name="Equation" r:id="rId11" imgW="33012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1811978-E10A-431D-B1DD-AAA65F502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7769" y="4159417"/>
                        <a:ext cx="954632" cy="662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85D3E487-53F1-47C7-AEEC-DDEB049D9F63}"/>
              </a:ext>
            </a:extLst>
          </p:cNvPr>
          <p:cNvCxnSpPr>
            <a:cxnSpLocks/>
          </p:cNvCxnSpPr>
          <p:nvPr/>
        </p:nvCxnSpPr>
        <p:spPr>
          <a:xfrm flipV="1">
            <a:off x="9090005" y="1097908"/>
            <a:ext cx="0" cy="169388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05E59200-4957-42C4-8EDB-70F12F90978B}"/>
              </a:ext>
            </a:extLst>
          </p:cNvPr>
          <p:cNvCxnSpPr>
            <a:cxnSpLocks/>
          </p:cNvCxnSpPr>
          <p:nvPr/>
        </p:nvCxnSpPr>
        <p:spPr>
          <a:xfrm>
            <a:off x="6936669" y="2680582"/>
            <a:ext cx="44171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>
            <a:extLst>
              <a:ext uri="{FF2B5EF4-FFF2-40B4-BE49-F238E27FC236}">
                <a16:creationId xmlns:a16="http://schemas.microsoft.com/office/drawing/2014/main" id="{9B6230F7-F08E-4632-8439-42A255F316DF}"/>
              </a:ext>
            </a:extLst>
          </p:cNvPr>
          <p:cNvSpPr/>
          <p:nvPr/>
        </p:nvSpPr>
        <p:spPr>
          <a:xfrm>
            <a:off x="7924800" y="2393547"/>
            <a:ext cx="2403252" cy="287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5FCA8056-9DEB-4062-ACB7-6CA394DC6F4E}"/>
              </a:ext>
            </a:extLst>
          </p:cNvPr>
          <p:cNvSpPr/>
          <p:nvPr/>
        </p:nvSpPr>
        <p:spPr>
          <a:xfrm>
            <a:off x="8381996" y="2102235"/>
            <a:ext cx="2403252" cy="287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9F8CA6D1-338F-463F-B3D6-13A217FC8D12}"/>
              </a:ext>
            </a:extLst>
          </p:cNvPr>
          <p:cNvSpPr/>
          <p:nvPr/>
        </p:nvSpPr>
        <p:spPr>
          <a:xfrm>
            <a:off x="8853716" y="1805668"/>
            <a:ext cx="2403252" cy="287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CE80325-B767-4614-A259-2E1E41D9DDF9}"/>
              </a:ext>
            </a:extLst>
          </p:cNvPr>
          <p:cNvSpPr txBox="1"/>
          <p:nvPr/>
        </p:nvSpPr>
        <p:spPr>
          <a:xfrm>
            <a:off x="7370493" y="2912043"/>
            <a:ext cx="4527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Every two replicas (an odd and an even replica) we have a contribution equal to 4S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6ABC829-3DC2-477F-B1EA-2923C411466A}"/>
              </a:ext>
            </a:extLst>
          </p:cNvPr>
          <p:cNvSpPr txBox="1"/>
          <p:nvPr/>
        </p:nvSpPr>
        <p:spPr>
          <a:xfrm>
            <a:off x="6168078" y="2872422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BF76D65-4C1E-4F01-9BAD-887E8851E1A0}"/>
              </a:ext>
            </a:extLst>
          </p:cNvPr>
          <p:cNvSpPr txBox="1"/>
          <p:nvPr/>
        </p:nvSpPr>
        <p:spPr>
          <a:xfrm>
            <a:off x="5851204" y="151914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969E6A02-2706-4382-8692-F73E6FD4B6AB}"/>
              </a:ext>
            </a:extLst>
          </p:cNvPr>
          <p:cNvCxnSpPr>
            <a:cxnSpLocks/>
          </p:cNvCxnSpPr>
          <p:nvPr/>
        </p:nvCxnSpPr>
        <p:spPr>
          <a:xfrm>
            <a:off x="781539" y="3132996"/>
            <a:ext cx="702027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ggetto 42">
            <a:extLst>
              <a:ext uri="{FF2B5EF4-FFF2-40B4-BE49-F238E27FC236}">
                <a16:creationId xmlns:a16="http://schemas.microsoft.com/office/drawing/2014/main" id="{CFADCC66-F5A6-45CC-9806-0F23EBE9F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106275"/>
              </p:ext>
            </p:extLst>
          </p:nvPr>
        </p:nvGraphicFramePr>
        <p:xfrm>
          <a:off x="5821839" y="5393285"/>
          <a:ext cx="395018" cy="524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280" imgH="203040" progId="Equation.DSMT4">
                  <p:embed/>
                </p:oleObj>
              </mc:Choice>
              <mc:Fallback>
                <p:oleObj name="Equation" r:id="rId13" imgW="152280" imgH="20304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62CEC386-82C7-4165-A114-BFFA2DBB49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839" y="5393285"/>
                        <a:ext cx="395018" cy="524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0D86B74-4296-48C1-BA43-752ADE0083E5}"/>
              </a:ext>
            </a:extLst>
          </p:cNvPr>
          <p:cNvSpPr txBox="1"/>
          <p:nvPr/>
        </p:nvSpPr>
        <p:spPr>
          <a:xfrm>
            <a:off x="1345320" y="5655388"/>
            <a:ext cx="168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domain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B524BB6C-240C-432C-8E2D-3050E221196D}"/>
              </a:ext>
            </a:extLst>
          </p:cNvPr>
          <p:cNvSpPr/>
          <p:nvPr/>
        </p:nvSpPr>
        <p:spPr>
          <a:xfrm>
            <a:off x="2965450" y="5594350"/>
            <a:ext cx="1155700" cy="574716"/>
          </a:xfrm>
          <a:custGeom>
            <a:avLst/>
            <a:gdLst>
              <a:gd name="connsiteX0" fmla="*/ 0 w 1155700"/>
              <a:gd name="connsiteY0" fmla="*/ 346075 h 574716"/>
              <a:gd name="connsiteX1" fmla="*/ 196850 w 1155700"/>
              <a:gd name="connsiteY1" fmla="*/ 495300 h 574716"/>
              <a:gd name="connsiteX2" fmla="*/ 454025 w 1155700"/>
              <a:gd name="connsiteY2" fmla="*/ 542925 h 574716"/>
              <a:gd name="connsiteX3" fmla="*/ 879475 w 1155700"/>
              <a:gd name="connsiteY3" fmla="*/ 574675 h 574716"/>
              <a:gd name="connsiteX4" fmla="*/ 1047750 w 1155700"/>
              <a:gd name="connsiteY4" fmla="*/ 536575 h 574716"/>
              <a:gd name="connsiteX5" fmla="*/ 1114425 w 1155700"/>
              <a:gd name="connsiteY5" fmla="*/ 384175 h 574716"/>
              <a:gd name="connsiteX6" fmla="*/ 1143000 w 1155700"/>
              <a:gd name="connsiteY6" fmla="*/ 184150 h 574716"/>
              <a:gd name="connsiteX7" fmla="*/ 1152525 w 1155700"/>
              <a:gd name="connsiteY7" fmla="*/ 69850 h 574716"/>
              <a:gd name="connsiteX8" fmla="*/ 1152525 w 1155700"/>
              <a:gd name="connsiteY8" fmla="*/ 73025 h 574716"/>
              <a:gd name="connsiteX9" fmla="*/ 1155700 w 1155700"/>
              <a:gd name="connsiteY9" fmla="*/ 0 h 5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5700" h="574716">
                <a:moveTo>
                  <a:pt x="0" y="346075"/>
                </a:moveTo>
                <a:cubicBezTo>
                  <a:pt x="60589" y="404283"/>
                  <a:pt x="121179" y="462492"/>
                  <a:pt x="196850" y="495300"/>
                </a:cubicBezTo>
                <a:cubicBezTo>
                  <a:pt x="272521" y="528108"/>
                  <a:pt x="340254" y="529696"/>
                  <a:pt x="454025" y="542925"/>
                </a:cubicBezTo>
                <a:cubicBezTo>
                  <a:pt x="567796" y="556154"/>
                  <a:pt x="780521" y="575733"/>
                  <a:pt x="879475" y="574675"/>
                </a:cubicBezTo>
                <a:cubicBezTo>
                  <a:pt x="978429" y="573617"/>
                  <a:pt x="1008592" y="568325"/>
                  <a:pt x="1047750" y="536575"/>
                </a:cubicBezTo>
                <a:cubicBezTo>
                  <a:pt x="1086908" y="504825"/>
                  <a:pt x="1098550" y="442912"/>
                  <a:pt x="1114425" y="384175"/>
                </a:cubicBezTo>
                <a:cubicBezTo>
                  <a:pt x="1130300" y="325438"/>
                  <a:pt x="1136650" y="236537"/>
                  <a:pt x="1143000" y="184150"/>
                </a:cubicBezTo>
                <a:cubicBezTo>
                  <a:pt x="1149350" y="131763"/>
                  <a:pt x="1152525" y="69850"/>
                  <a:pt x="1152525" y="69850"/>
                </a:cubicBezTo>
                <a:cubicBezTo>
                  <a:pt x="1154112" y="51329"/>
                  <a:pt x="1151996" y="84667"/>
                  <a:pt x="1152525" y="73025"/>
                </a:cubicBezTo>
                <a:cubicBezTo>
                  <a:pt x="1153054" y="61383"/>
                  <a:pt x="1154377" y="30691"/>
                  <a:pt x="1155700" y="0"/>
                </a:cubicBezTo>
              </a:path>
            </a:pathLst>
          </a:custGeom>
          <a:noFill/>
          <a:ln w="28575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CA2DE7A3-7B59-4C74-B570-7B494B4CF375}"/>
              </a:ext>
            </a:extLst>
          </p:cNvPr>
          <p:cNvCxnSpPr>
            <a:cxnSpLocks/>
          </p:cNvCxnSpPr>
          <p:nvPr/>
        </p:nvCxnSpPr>
        <p:spPr>
          <a:xfrm flipV="1">
            <a:off x="8381996" y="1342565"/>
            <a:ext cx="0" cy="104668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B9C9B5DD-F230-415B-B751-6D1617E55A02}"/>
              </a:ext>
            </a:extLst>
          </p:cNvPr>
          <p:cNvCxnSpPr>
            <a:cxnSpLocks/>
          </p:cNvCxnSpPr>
          <p:nvPr/>
        </p:nvCxnSpPr>
        <p:spPr>
          <a:xfrm flipV="1">
            <a:off x="7924800" y="1342565"/>
            <a:ext cx="0" cy="104668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70CDA907-34CB-421B-920E-3123E2716E5F}"/>
              </a:ext>
            </a:extLst>
          </p:cNvPr>
          <p:cNvCxnSpPr/>
          <p:nvPr/>
        </p:nvCxnSpPr>
        <p:spPr>
          <a:xfrm>
            <a:off x="7924800" y="1519144"/>
            <a:ext cx="457196" cy="0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ggetto 52">
            <a:extLst>
              <a:ext uri="{FF2B5EF4-FFF2-40B4-BE49-F238E27FC236}">
                <a16:creationId xmlns:a16="http://schemas.microsoft.com/office/drawing/2014/main" id="{8CCACCCE-B9CA-4614-A871-206FA9C0F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696171"/>
              </p:ext>
            </p:extLst>
          </p:nvPr>
        </p:nvGraphicFramePr>
        <p:xfrm>
          <a:off x="7505674" y="898346"/>
          <a:ext cx="692569" cy="542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228600" progId="Equation.DSMT4">
                  <p:embed/>
                </p:oleObj>
              </mc:Choice>
              <mc:Fallback>
                <p:oleObj name="Equation" r:id="rId15" imgW="29196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62CEC386-82C7-4165-A114-BFFA2DBB49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674" y="898346"/>
                        <a:ext cx="692569" cy="542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B069C79E-81DA-43A5-8D04-983098997FD6}"/>
              </a:ext>
            </a:extLst>
          </p:cNvPr>
          <p:cNvSpPr txBox="1"/>
          <p:nvPr/>
        </p:nvSpPr>
        <p:spPr>
          <a:xfrm>
            <a:off x="9273758" y="1061937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replica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0AE705AB-D970-4136-828D-03F7353E6B80}"/>
              </a:ext>
            </a:extLst>
          </p:cNvPr>
          <p:cNvCxnSpPr>
            <a:stCxn id="54" idx="2"/>
          </p:cNvCxnSpPr>
          <p:nvPr/>
        </p:nvCxnSpPr>
        <p:spPr>
          <a:xfrm flipH="1">
            <a:off x="10328052" y="1523602"/>
            <a:ext cx="301206" cy="403738"/>
          </a:xfrm>
          <a:prstGeom prst="line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EFEC349-31BD-44B5-95C1-C0705CBD238C}"/>
              </a:ext>
            </a:extLst>
          </p:cNvPr>
          <p:cNvSpPr txBox="1"/>
          <p:nvPr/>
        </p:nvSpPr>
        <p:spPr>
          <a:xfrm>
            <a:off x="6594637" y="4343832"/>
            <a:ext cx="427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number of replica pairs:</a:t>
            </a:r>
          </a:p>
        </p:txBody>
      </p:sp>
      <p:graphicFrame>
        <p:nvGraphicFramePr>
          <p:cNvPr id="58" name="Oggetto 57">
            <a:extLst>
              <a:ext uri="{FF2B5EF4-FFF2-40B4-BE49-F238E27FC236}">
                <a16:creationId xmlns:a16="http://schemas.microsoft.com/office/drawing/2014/main" id="{8654C1A3-8121-4D9E-8EC4-A3B6D9A362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984212"/>
              </p:ext>
            </p:extLst>
          </p:nvPr>
        </p:nvGraphicFramePr>
        <p:xfrm>
          <a:off x="10910888" y="4079875"/>
          <a:ext cx="6016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53800" imgH="431640" progId="Equation.DSMT4">
                  <p:embed/>
                </p:oleObj>
              </mc:Choice>
              <mc:Fallback>
                <p:oleObj name="Equation" r:id="rId17" imgW="253800" imgH="431640" progId="Equation.DSMT4">
                  <p:embed/>
                  <p:pic>
                    <p:nvPicPr>
                      <p:cNvPr id="53" name="Oggetto 52">
                        <a:extLst>
                          <a:ext uri="{FF2B5EF4-FFF2-40B4-BE49-F238E27FC236}">
                            <a16:creationId xmlns:a16="http://schemas.microsoft.com/office/drawing/2014/main" id="{8CCACCCE-B9CA-4614-A871-206FA9C0F8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0888" y="4079875"/>
                        <a:ext cx="601662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ggetto 58">
            <a:extLst>
              <a:ext uri="{FF2B5EF4-FFF2-40B4-BE49-F238E27FC236}">
                <a16:creationId xmlns:a16="http://schemas.microsoft.com/office/drawing/2014/main" id="{C2207C3B-802D-4B24-8E28-735571456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053187"/>
              </p:ext>
            </p:extLst>
          </p:nvPr>
        </p:nvGraphicFramePr>
        <p:xfrm>
          <a:off x="9126426" y="5105400"/>
          <a:ext cx="25273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66680" imgH="431640" progId="Equation.DSMT4">
                  <p:embed/>
                </p:oleObj>
              </mc:Choice>
              <mc:Fallback>
                <p:oleObj name="Equation" r:id="rId19" imgW="1066680" imgH="431640" progId="Equation.DSMT4">
                  <p:embed/>
                  <p:pic>
                    <p:nvPicPr>
                      <p:cNvPr id="58" name="Oggetto 57">
                        <a:extLst>
                          <a:ext uri="{FF2B5EF4-FFF2-40B4-BE49-F238E27FC236}">
                            <a16:creationId xmlns:a16="http://schemas.microsoft.com/office/drawing/2014/main" id="{8654C1A3-8121-4D9E-8EC4-A3B6D9A362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6426" y="5105400"/>
                        <a:ext cx="2527300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A6F6F255-FDBD-4D42-8502-38C54120070B}"/>
              </a:ext>
            </a:extLst>
          </p:cNvPr>
          <p:cNvSpPr txBox="1"/>
          <p:nvPr/>
        </p:nvSpPr>
        <p:spPr>
          <a:xfrm>
            <a:off x="6842596" y="5178851"/>
            <a:ext cx="2283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Total PSD in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DT domain: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/>
      <p:bldP spid="54" grpId="0"/>
      <p:bldP spid="57" grpId="0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3ED8CE-C0D0-4A2C-97F0-C090852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5008"/>
            <a:ext cx="10515600" cy="662397"/>
          </a:xfrm>
        </p:spPr>
        <p:txBody>
          <a:bodyPr/>
          <a:lstStyle/>
          <a:p>
            <a:r>
              <a:rPr lang="en-US" dirty="0"/>
              <a:t>Chopper modulation: basic principle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990E4A-7CA6-4486-88B2-88AFA5C2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8D4E37-E132-4648-B6D4-1C9FEF9C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791E3782-C920-CFEE-B906-7BDCEB2C3E0D}"/>
              </a:ext>
            </a:extLst>
          </p:cNvPr>
          <p:cNvSpPr/>
          <p:nvPr/>
        </p:nvSpPr>
        <p:spPr>
          <a:xfrm rot="5400000">
            <a:off x="1438996" y="1799798"/>
            <a:ext cx="840510" cy="66239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0EB8F17-DF2C-4BD3-D5A3-9A68B7A8269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190450" y="2127250"/>
            <a:ext cx="796134" cy="37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89CFE8D-04D1-A0C8-70F8-C2B046EE4884}"/>
              </a:ext>
            </a:extLst>
          </p:cNvPr>
          <p:cNvCxnSpPr>
            <a:cxnSpLocks/>
          </p:cNvCxnSpPr>
          <p:nvPr/>
        </p:nvCxnSpPr>
        <p:spPr>
          <a:xfrm>
            <a:off x="594302" y="2127250"/>
            <a:ext cx="3962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e 26">
            <a:extLst>
              <a:ext uri="{FF2B5EF4-FFF2-40B4-BE49-F238E27FC236}">
                <a16:creationId xmlns:a16="http://schemas.microsoft.com/office/drawing/2014/main" id="{0569ADB1-15C0-D694-9907-0E18FE623B73}"/>
              </a:ext>
            </a:extLst>
          </p:cNvPr>
          <p:cNvSpPr/>
          <p:nvPr/>
        </p:nvSpPr>
        <p:spPr>
          <a:xfrm>
            <a:off x="1000246" y="1995488"/>
            <a:ext cx="259080" cy="2635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98BF692B-9A7F-F666-E242-C0F0F99A2908}"/>
              </a:ext>
            </a:extLst>
          </p:cNvPr>
          <p:cNvCxnSpPr>
            <a:cxnSpLocks/>
            <a:endCxn id="8" idx="3"/>
          </p:cNvCxnSpPr>
          <p:nvPr/>
        </p:nvCxnSpPr>
        <p:spPr>
          <a:xfrm>
            <a:off x="1259326" y="2127250"/>
            <a:ext cx="268727" cy="37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ggetto 34">
            <a:extLst>
              <a:ext uri="{FF2B5EF4-FFF2-40B4-BE49-F238E27FC236}">
                <a16:creationId xmlns:a16="http://schemas.microsoft.com/office/drawing/2014/main" id="{8B741DF3-3422-F805-A6B4-B3B2B74C1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149267"/>
              </p:ext>
            </p:extLst>
          </p:nvPr>
        </p:nvGraphicFramePr>
        <p:xfrm>
          <a:off x="2329181" y="1554092"/>
          <a:ext cx="2769618" cy="61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253800" progId="Equation.DSMT4">
                  <p:embed/>
                </p:oleObj>
              </mc:Choice>
              <mc:Fallback>
                <p:oleObj name="Equation" r:id="rId2" imgW="106668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231129F-D09A-475B-9336-792CEAE09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29181" y="1554092"/>
                        <a:ext cx="2769618" cy="617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Immagine 36">
            <a:extLst>
              <a:ext uri="{FF2B5EF4-FFF2-40B4-BE49-F238E27FC236}">
                <a16:creationId xmlns:a16="http://schemas.microsoft.com/office/drawing/2014/main" id="{4FBA11BB-92D6-4FFA-1B45-B0771B18A26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620" y="1786866"/>
            <a:ext cx="463167" cy="365125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04EC36C9-BBBD-7F32-95A5-B12B8DC4453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66243" y="1670096"/>
            <a:ext cx="293083" cy="26352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1ACA68B4-4514-6D2E-384B-EDA2881BC93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638058" y="2011402"/>
            <a:ext cx="268727" cy="231696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D54807F-798E-AC5F-FC38-B0049A4C987A}"/>
              </a:ext>
            </a:extLst>
          </p:cNvPr>
          <p:cNvSpPr txBox="1"/>
          <p:nvPr/>
        </p:nvSpPr>
        <p:spPr>
          <a:xfrm>
            <a:off x="7149567" y="855122"/>
            <a:ext cx="468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Ex.: A=10,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=10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86CC892-4E70-CFF1-BBF6-2DAEC82FB6BB}"/>
              </a:ext>
            </a:extLst>
          </p:cNvPr>
          <p:cNvSpPr txBox="1"/>
          <p:nvPr/>
        </p:nvSpPr>
        <p:spPr>
          <a:xfrm>
            <a:off x="536947" y="2899963"/>
            <a:ext cx="4440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in1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it-I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= 100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V</a:t>
            </a:r>
            <a:r>
              <a:rPr lang="it-IT" sz="20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o1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900mV</a:t>
            </a:r>
          </a:p>
        </p:txBody>
      </p:sp>
      <p:sp>
        <p:nvSpPr>
          <p:cNvPr id="42" name="Arrow: Right 2">
            <a:extLst>
              <a:ext uri="{FF2B5EF4-FFF2-40B4-BE49-F238E27FC236}">
                <a16:creationId xmlns:a16="http://schemas.microsoft.com/office/drawing/2014/main" id="{D0AC6389-E8FC-A771-6922-FFE7CE369B6A}"/>
              </a:ext>
            </a:extLst>
          </p:cNvPr>
          <p:cNvSpPr/>
          <p:nvPr/>
        </p:nvSpPr>
        <p:spPr>
          <a:xfrm>
            <a:off x="5142427" y="5353447"/>
            <a:ext cx="546652" cy="3776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A02289B2-BFE4-A9C6-7D73-C68B2CA838D2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197932" y="3044665"/>
            <a:ext cx="1722302" cy="706588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58A3436F-5FFC-4E56-56D2-853A17BFC473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167010" y="1565745"/>
            <a:ext cx="1577672" cy="359110"/>
          </a:xfrm>
          <a:prstGeom prst="rect">
            <a:avLst/>
          </a:prstGeom>
        </p:spPr>
      </p:pic>
      <p:sp>
        <p:nvSpPr>
          <p:cNvPr id="45" name="Arrow: Right 2">
            <a:extLst>
              <a:ext uri="{FF2B5EF4-FFF2-40B4-BE49-F238E27FC236}">
                <a16:creationId xmlns:a16="http://schemas.microsoft.com/office/drawing/2014/main" id="{C241511E-A4AB-112A-EE7F-9CF058E24626}"/>
              </a:ext>
            </a:extLst>
          </p:cNvPr>
          <p:cNvSpPr/>
          <p:nvPr/>
        </p:nvSpPr>
        <p:spPr>
          <a:xfrm>
            <a:off x="5283948" y="3210168"/>
            <a:ext cx="1480537" cy="3776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6B5ADB92-B23F-FBF0-F8A8-9F34700509D5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9608871" y="1554092"/>
            <a:ext cx="1660991" cy="331915"/>
          </a:xfrm>
          <a:prstGeom prst="rect">
            <a:avLst/>
          </a:prstGeom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ACCCFF19-B771-89A3-0B4A-EBD63A2FE7DC}"/>
              </a:ext>
            </a:extLst>
          </p:cNvPr>
          <p:cNvSpPr txBox="1"/>
          <p:nvPr/>
        </p:nvSpPr>
        <p:spPr>
          <a:xfrm>
            <a:off x="8687471" y="2349995"/>
            <a:ext cx="376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offset): 1V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21D8486-84B9-9866-3EC7-7D743CC25DA6}"/>
              </a:ext>
            </a:extLst>
          </p:cNvPr>
          <p:cNvSpPr txBox="1"/>
          <p:nvPr/>
        </p:nvSpPr>
        <p:spPr>
          <a:xfrm>
            <a:off x="5153161" y="2635897"/>
            <a:ext cx="188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V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o1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–V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o2</a:t>
            </a:r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8016A661-D627-782C-DF44-E3A729B5660D}"/>
              </a:ext>
            </a:extLst>
          </p:cNvPr>
          <p:cNvGrpSpPr/>
          <p:nvPr/>
        </p:nvGrpSpPr>
        <p:grpSpPr>
          <a:xfrm>
            <a:off x="2517072" y="5383442"/>
            <a:ext cx="2238320" cy="156142"/>
            <a:chOff x="101952" y="4689411"/>
            <a:chExt cx="3530635" cy="1402774"/>
          </a:xfrm>
        </p:grpSpPr>
        <p:cxnSp>
          <p:nvCxnSpPr>
            <p:cNvPr id="50" name="Connettore a gomito 49">
              <a:extLst>
                <a:ext uri="{FF2B5EF4-FFF2-40B4-BE49-F238E27FC236}">
                  <a16:creationId xmlns:a16="http://schemas.microsoft.com/office/drawing/2014/main" id="{F0784CF7-B688-C70B-196D-265D518414F3}"/>
                </a:ext>
              </a:extLst>
            </p:cNvPr>
            <p:cNvCxnSpPr>
              <a:cxnSpLocks/>
            </p:cNvCxnSpPr>
            <p:nvPr/>
          </p:nvCxnSpPr>
          <p:spPr>
            <a:xfrm>
              <a:off x="101952" y="4689412"/>
              <a:ext cx="1724303" cy="140277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a gomito 54">
              <a:extLst>
                <a:ext uri="{FF2B5EF4-FFF2-40B4-BE49-F238E27FC236}">
                  <a16:creationId xmlns:a16="http://schemas.microsoft.com/office/drawing/2014/main" id="{C5BC7A39-E560-162B-BED0-B62C1622D6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118" y="4689412"/>
              <a:ext cx="1724303" cy="140277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a gomito 55">
              <a:extLst>
                <a:ext uri="{FF2B5EF4-FFF2-40B4-BE49-F238E27FC236}">
                  <a16:creationId xmlns:a16="http://schemas.microsoft.com/office/drawing/2014/main" id="{31294B6A-86FE-4E61-E791-1DB3AE9681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8284" y="4689411"/>
              <a:ext cx="1724303" cy="140277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C935F39-7AE3-786B-15C1-6CD33BE09A4E}"/>
              </a:ext>
            </a:extLst>
          </p:cNvPr>
          <p:cNvSpPr txBox="1"/>
          <p:nvPr/>
        </p:nvSpPr>
        <p:spPr>
          <a:xfrm>
            <a:off x="465604" y="5003238"/>
            <a:ext cx="586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it-IT" dirty="0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6845872-364B-704D-0B71-F72A1E82EDBD}"/>
              </a:ext>
            </a:extLst>
          </p:cNvPr>
          <p:cNvSpPr txBox="1"/>
          <p:nvPr/>
        </p:nvSpPr>
        <p:spPr>
          <a:xfrm>
            <a:off x="3125643" y="5529363"/>
            <a:ext cx="586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in2</a:t>
            </a:r>
            <a:endParaRPr lang="it-IT" dirty="0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0BCDF5A6-3FA0-192D-168F-C3E1F1517CDF}"/>
              </a:ext>
            </a:extLst>
          </p:cNvPr>
          <p:cNvSpPr txBox="1"/>
          <p:nvPr/>
        </p:nvSpPr>
        <p:spPr>
          <a:xfrm>
            <a:off x="3680705" y="5007780"/>
            <a:ext cx="586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in1</a:t>
            </a:r>
            <a:endParaRPr lang="it-IT" dirty="0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382DA62-5FDB-8205-20F7-C06D93170A90}"/>
              </a:ext>
            </a:extLst>
          </p:cNvPr>
          <p:cNvSpPr txBox="1"/>
          <p:nvPr/>
        </p:nvSpPr>
        <p:spPr>
          <a:xfrm>
            <a:off x="4236027" y="5511185"/>
            <a:ext cx="586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in2</a:t>
            </a:r>
            <a:endParaRPr lang="it-IT" dirty="0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01A5F0EA-FF65-B8A8-E352-D75F7378BFE0}"/>
              </a:ext>
            </a:extLst>
          </p:cNvPr>
          <p:cNvSpPr txBox="1"/>
          <p:nvPr/>
        </p:nvSpPr>
        <p:spPr>
          <a:xfrm>
            <a:off x="5802372" y="4529531"/>
            <a:ext cx="586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t-IT" dirty="0"/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F841FE4-0F08-68A8-6735-DE40C0075C4B}"/>
              </a:ext>
            </a:extLst>
          </p:cNvPr>
          <p:cNvSpPr txBox="1"/>
          <p:nvPr/>
        </p:nvSpPr>
        <p:spPr>
          <a:xfrm>
            <a:off x="6444590" y="5685112"/>
            <a:ext cx="586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o2</a:t>
            </a:r>
            <a:endParaRPr lang="it-IT" dirty="0"/>
          </a:p>
        </p:txBody>
      </p:sp>
      <p:sp>
        <p:nvSpPr>
          <p:cNvPr id="69" name="Arrow: Right 2">
            <a:extLst>
              <a:ext uri="{FF2B5EF4-FFF2-40B4-BE49-F238E27FC236}">
                <a16:creationId xmlns:a16="http://schemas.microsoft.com/office/drawing/2014/main" id="{F14BAD70-215D-BDA1-05F7-AB6A2F9EAA28}"/>
              </a:ext>
            </a:extLst>
          </p:cNvPr>
          <p:cNvSpPr/>
          <p:nvPr/>
        </p:nvSpPr>
        <p:spPr>
          <a:xfrm rot="19837950">
            <a:off x="8286402" y="5270831"/>
            <a:ext cx="546652" cy="3776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24B42DB7-9F58-1680-DF3A-1BECD67FAD5F}"/>
              </a:ext>
            </a:extLst>
          </p:cNvPr>
          <p:cNvSpPr txBox="1"/>
          <p:nvPr/>
        </p:nvSpPr>
        <p:spPr>
          <a:xfrm>
            <a:off x="7006098" y="4524440"/>
            <a:ext cx="586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t-IT" dirty="0"/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F8393D12-C3F1-E268-D51A-9BF0E90BF5B6}"/>
              </a:ext>
            </a:extLst>
          </p:cNvPr>
          <p:cNvSpPr txBox="1"/>
          <p:nvPr/>
        </p:nvSpPr>
        <p:spPr>
          <a:xfrm>
            <a:off x="7597990" y="5706347"/>
            <a:ext cx="586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o2</a:t>
            </a:r>
            <a:endParaRPr lang="it-IT" dirty="0"/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44478BAC-AA8D-DE8C-A50C-8ABD875F2C3D}"/>
              </a:ext>
            </a:extLst>
          </p:cNvPr>
          <p:cNvSpPr txBox="1"/>
          <p:nvPr/>
        </p:nvSpPr>
        <p:spPr>
          <a:xfrm>
            <a:off x="8981796" y="4874745"/>
            <a:ext cx="586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t-IT" dirty="0"/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85A83DA1-FB26-4931-8F60-0A4A55F517D2}"/>
              </a:ext>
            </a:extLst>
          </p:cNvPr>
          <p:cNvSpPr txBox="1"/>
          <p:nvPr/>
        </p:nvSpPr>
        <p:spPr>
          <a:xfrm>
            <a:off x="9510266" y="4232424"/>
            <a:ext cx="586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o2</a:t>
            </a:r>
            <a:endParaRPr lang="it-IT" dirty="0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050352F1-46F2-E3F7-305A-BEEF3CCF3139}"/>
              </a:ext>
            </a:extLst>
          </p:cNvPr>
          <p:cNvSpPr txBox="1"/>
          <p:nvPr/>
        </p:nvSpPr>
        <p:spPr>
          <a:xfrm>
            <a:off x="10192920" y="4883914"/>
            <a:ext cx="586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t-IT" dirty="0"/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251C39DA-E867-06C9-53FE-BC7F8F998726}"/>
              </a:ext>
            </a:extLst>
          </p:cNvPr>
          <p:cNvSpPr txBox="1"/>
          <p:nvPr/>
        </p:nvSpPr>
        <p:spPr>
          <a:xfrm>
            <a:off x="10604156" y="4214049"/>
            <a:ext cx="586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o2</a:t>
            </a:r>
            <a:endParaRPr lang="it-IT" dirty="0"/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8AEE210B-75DB-5094-A529-F127D14D7673}"/>
              </a:ext>
            </a:extLst>
          </p:cNvPr>
          <p:cNvCxnSpPr>
            <a:cxnSpLocks/>
          </p:cNvCxnSpPr>
          <p:nvPr/>
        </p:nvCxnSpPr>
        <p:spPr>
          <a:xfrm>
            <a:off x="8926736" y="4746319"/>
            <a:ext cx="2415609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2 96">
            <a:extLst>
              <a:ext uri="{FF2B5EF4-FFF2-40B4-BE49-F238E27FC236}">
                <a16:creationId xmlns:a16="http://schemas.microsoft.com/office/drawing/2014/main" id="{F4C12BE1-E988-B165-3249-9DAF2D4BA30D}"/>
              </a:ext>
            </a:extLst>
          </p:cNvPr>
          <p:cNvCxnSpPr>
            <a:cxnSpLocks/>
          </p:cNvCxnSpPr>
          <p:nvPr/>
        </p:nvCxnSpPr>
        <p:spPr>
          <a:xfrm flipH="1" flipV="1">
            <a:off x="11044683" y="4776464"/>
            <a:ext cx="274360" cy="5842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4796A3F4-11BB-E825-70A6-DE06786923B1}"/>
              </a:ext>
            </a:extLst>
          </p:cNvPr>
          <p:cNvSpPr txBox="1"/>
          <p:nvPr/>
        </p:nvSpPr>
        <p:spPr>
          <a:xfrm>
            <a:off x="11227074" y="5368361"/>
            <a:ext cx="773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it-IT" sz="20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it-IT" sz="2000" dirty="0">
              <a:solidFill>
                <a:srgbClr val="FF0000"/>
              </a:solidFill>
            </a:endParaRPr>
          </a:p>
        </p:txBody>
      </p: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397BF443-E34D-555E-DFEB-54B06E5BB765}"/>
              </a:ext>
            </a:extLst>
          </p:cNvPr>
          <p:cNvCxnSpPr>
            <a:cxnSpLocks/>
          </p:cNvCxnSpPr>
          <p:nvPr/>
        </p:nvCxnSpPr>
        <p:spPr>
          <a:xfrm>
            <a:off x="271431" y="5383442"/>
            <a:ext cx="1253252" cy="116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32EB2AC5-2F56-7827-CA36-D7C034E33F33}"/>
              </a:ext>
            </a:extLst>
          </p:cNvPr>
          <p:cNvSpPr txBox="1"/>
          <p:nvPr/>
        </p:nvSpPr>
        <p:spPr>
          <a:xfrm>
            <a:off x="2453051" y="4999029"/>
            <a:ext cx="586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in1</a:t>
            </a:r>
            <a:endParaRPr lang="it-IT" dirty="0"/>
          </a:p>
        </p:txBody>
      </p:sp>
      <p:sp>
        <p:nvSpPr>
          <p:cNvPr id="116" name="Arrow: Right 2">
            <a:extLst>
              <a:ext uri="{FF2B5EF4-FFF2-40B4-BE49-F238E27FC236}">
                <a16:creationId xmlns:a16="http://schemas.microsoft.com/office/drawing/2014/main" id="{3E31D291-9566-B0B2-6727-E4B2D6B22BB0}"/>
              </a:ext>
            </a:extLst>
          </p:cNvPr>
          <p:cNvSpPr/>
          <p:nvPr/>
        </p:nvSpPr>
        <p:spPr>
          <a:xfrm>
            <a:off x="1755350" y="5336342"/>
            <a:ext cx="546652" cy="3776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8" name="Arrow: Right 2">
            <a:extLst>
              <a:ext uri="{FF2B5EF4-FFF2-40B4-BE49-F238E27FC236}">
                <a16:creationId xmlns:a16="http://schemas.microsoft.com/office/drawing/2014/main" id="{A1BAF418-DBE5-5DF1-7399-944A9B9F74D7}"/>
              </a:ext>
            </a:extLst>
          </p:cNvPr>
          <p:cNvSpPr/>
          <p:nvPr/>
        </p:nvSpPr>
        <p:spPr>
          <a:xfrm>
            <a:off x="8449463" y="1532461"/>
            <a:ext cx="546652" cy="3776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9" name="Arrow: Right 2">
            <a:extLst>
              <a:ext uri="{FF2B5EF4-FFF2-40B4-BE49-F238E27FC236}">
                <a16:creationId xmlns:a16="http://schemas.microsoft.com/office/drawing/2014/main" id="{1F997ABF-964B-0B77-EECF-8D82989B0181}"/>
              </a:ext>
            </a:extLst>
          </p:cNvPr>
          <p:cNvSpPr/>
          <p:nvPr/>
        </p:nvSpPr>
        <p:spPr>
          <a:xfrm rot="1917044">
            <a:off x="8176138" y="2166350"/>
            <a:ext cx="546652" cy="3776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72D331A0-0F42-A7AE-C631-E0628317A8CB}"/>
              </a:ext>
            </a:extLst>
          </p:cNvPr>
          <p:cNvSpPr txBox="1"/>
          <p:nvPr/>
        </p:nvSpPr>
        <p:spPr>
          <a:xfrm>
            <a:off x="518787" y="3482531"/>
            <a:ext cx="4477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</a:t>
            </a:r>
            <a:r>
              <a:rPr lang="it-IT" sz="20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in2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=-V</a:t>
            </a:r>
            <a:r>
              <a:rPr lang="it-IT" sz="20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-100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mV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  V</a:t>
            </a:r>
            <a:r>
              <a:rPr lang="it-IT" sz="20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o2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-1.1V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Parentesi graffa chiusa 121">
            <a:extLst>
              <a:ext uri="{FF2B5EF4-FFF2-40B4-BE49-F238E27FC236}">
                <a16:creationId xmlns:a16="http://schemas.microsoft.com/office/drawing/2014/main" id="{C2CB40E7-999E-BD86-6C00-50BAFC812153}"/>
              </a:ext>
            </a:extLst>
          </p:cNvPr>
          <p:cNvSpPr/>
          <p:nvPr/>
        </p:nvSpPr>
        <p:spPr>
          <a:xfrm>
            <a:off x="4804098" y="2855732"/>
            <a:ext cx="293399" cy="10394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8545AA37-7B96-3455-B40D-996211B3E0A6}"/>
              </a:ext>
            </a:extLst>
          </p:cNvPr>
          <p:cNvSpPr txBox="1"/>
          <p:nvPr/>
        </p:nvSpPr>
        <p:spPr>
          <a:xfrm>
            <a:off x="9281147" y="3201245"/>
            <a:ext cx="169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uppo 137">
            <a:extLst>
              <a:ext uri="{FF2B5EF4-FFF2-40B4-BE49-F238E27FC236}">
                <a16:creationId xmlns:a16="http://schemas.microsoft.com/office/drawing/2014/main" id="{AB8F16AE-403C-DBEF-510E-8A680E227629}"/>
              </a:ext>
            </a:extLst>
          </p:cNvPr>
          <p:cNvGrpSpPr/>
          <p:nvPr/>
        </p:nvGrpSpPr>
        <p:grpSpPr>
          <a:xfrm>
            <a:off x="5833378" y="4864907"/>
            <a:ext cx="2238320" cy="1189538"/>
            <a:chOff x="101952" y="4689411"/>
            <a:chExt cx="3530635" cy="1402774"/>
          </a:xfrm>
        </p:grpSpPr>
        <p:cxnSp>
          <p:nvCxnSpPr>
            <p:cNvPr id="139" name="Connettore a gomito 138">
              <a:extLst>
                <a:ext uri="{FF2B5EF4-FFF2-40B4-BE49-F238E27FC236}">
                  <a16:creationId xmlns:a16="http://schemas.microsoft.com/office/drawing/2014/main" id="{FD41252E-D88C-A42A-BB53-D035934108D0}"/>
                </a:ext>
              </a:extLst>
            </p:cNvPr>
            <p:cNvCxnSpPr>
              <a:cxnSpLocks/>
            </p:cNvCxnSpPr>
            <p:nvPr/>
          </p:nvCxnSpPr>
          <p:spPr>
            <a:xfrm>
              <a:off x="101952" y="4689412"/>
              <a:ext cx="1724303" cy="140277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a gomito 139">
              <a:extLst>
                <a:ext uri="{FF2B5EF4-FFF2-40B4-BE49-F238E27FC236}">
                  <a16:creationId xmlns:a16="http://schemas.microsoft.com/office/drawing/2014/main" id="{8FF73DA1-5A8C-4175-0EEF-18F1B1AC90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118" y="4689412"/>
              <a:ext cx="1724303" cy="140277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a gomito 140">
              <a:extLst>
                <a:ext uri="{FF2B5EF4-FFF2-40B4-BE49-F238E27FC236}">
                  <a16:creationId xmlns:a16="http://schemas.microsoft.com/office/drawing/2014/main" id="{9117ADEE-BF19-57A2-6DB6-73B300CA8D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8284" y="4689411"/>
              <a:ext cx="1724303" cy="140277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uppo 141">
            <a:extLst>
              <a:ext uri="{FF2B5EF4-FFF2-40B4-BE49-F238E27FC236}">
                <a16:creationId xmlns:a16="http://schemas.microsoft.com/office/drawing/2014/main" id="{0E872F9A-6F93-343B-99B8-DF8199F8F9E9}"/>
              </a:ext>
            </a:extLst>
          </p:cNvPr>
          <p:cNvGrpSpPr/>
          <p:nvPr/>
        </p:nvGrpSpPr>
        <p:grpSpPr>
          <a:xfrm flipV="1">
            <a:off x="8981796" y="4602772"/>
            <a:ext cx="2238320" cy="287095"/>
            <a:chOff x="101952" y="4689411"/>
            <a:chExt cx="3530635" cy="1402774"/>
          </a:xfrm>
        </p:grpSpPr>
        <p:cxnSp>
          <p:nvCxnSpPr>
            <p:cNvPr id="143" name="Connettore a gomito 142">
              <a:extLst>
                <a:ext uri="{FF2B5EF4-FFF2-40B4-BE49-F238E27FC236}">
                  <a16:creationId xmlns:a16="http://schemas.microsoft.com/office/drawing/2014/main" id="{E0BF833A-ECE6-ECDB-A225-D5EC1BE31712}"/>
                </a:ext>
              </a:extLst>
            </p:cNvPr>
            <p:cNvCxnSpPr>
              <a:cxnSpLocks/>
            </p:cNvCxnSpPr>
            <p:nvPr/>
          </p:nvCxnSpPr>
          <p:spPr>
            <a:xfrm>
              <a:off x="101952" y="4689412"/>
              <a:ext cx="1724303" cy="140277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a gomito 143">
              <a:extLst>
                <a:ext uri="{FF2B5EF4-FFF2-40B4-BE49-F238E27FC236}">
                  <a16:creationId xmlns:a16="http://schemas.microsoft.com/office/drawing/2014/main" id="{E4BB3DE7-710D-054E-9BAA-83E1666596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118" y="4689412"/>
              <a:ext cx="1724303" cy="140277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a gomito 144">
              <a:extLst>
                <a:ext uri="{FF2B5EF4-FFF2-40B4-BE49-F238E27FC236}">
                  <a16:creationId xmlns:a16="http://schemas.microsoft.com/office/drawing/2014/main" id="{B181A20A-20A5-46C8-10D8-A39744FF2E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8284" y="4689411"/>
              <a:ext cx="1724303" cy="140277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8F53F4-7E7C-3716-B6F5-64A2170E267F}"/>
              </a:ext>
            </a:extLst>
          </p:cNvPr>
          <p:cNvSpPr txBox="1"/>
          <p:nvPr/>
        </p:nvSpPr>
        <p:spPr>
          <a:xfrm>
            <a:off x="899314" y="5695365"/>
            <a:ext cx="208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Modulation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67A0AB-56C7-89A9-FF25-DC924C19B41E}"/>
              </a:ext>
            </a:extLst>
          </p:cNvPr>
          <p:cNvSpPr txBox="1"/>
          <p:nvPr/>
        </p:nvSpPr>
        <p:spPr>
          <a:xfrm>
            <a:off x="4838517" y="5729418"/>
            <a:ext cx="208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Amplification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A5D4CAE-488F-D0FE-42C0-43B0ED259DDD}"/>
              </a:ext>
            </a:extLst>
          </p:cNvPr>
          <p:cNvSpPr txBox="1"/>
          <p:nvPr/>
        </p:nvSpPr>
        <p:spPr>
          <a:xfrm>
            <a:off x="8051863" y="5641880"/>
            <a:ext cx="2809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Demodulation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+ Low-Pass Filtering</a:t>
            </a:r>
          </a:p>
        </p:txBody>
      </p:sp>
    </p:spTree>
    <p:extLst>
      <p:ext uri="{BB962C8B-B14F-4D97-AF65-F5344CB8AC3E}">
        <p14:creationId xmlns:p14="http://schemas.microsoft.com/office/powerpoint/2010/main" val="12964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 animBg="1"/>
      <p:bldP spid="45" grpId="0" animBg="1"/>
      <p:bldP spid="47" grpId="0"/>
      <p:bldP spid="48" grpId="0"/>
      <p:bldP spid="58" grpId="0"/>
      <p:bldP spid="59" grpId="0"/>
      <p:bldP spid="60" grpId="0"/>
      <p:bldP spid="61" grpId="0"/>
      <p:bldP spid="67" grpId="0"/>
      <p:bldP spid="68" grpId="0"/>
      <p:bldP spid="69" grpId="0" animBg="1"/>
      <p:bldP spid="79" grpId="0"/>
      <p:bldP spid="80" grpId="0"/>
      <p:bldP spid="81" grpId="0"/>
      <p:bldP spid="82" grpId="0"/>
      <p:bldP spid="83" grpId="0"/>
      <p:bldP spid="84" grpId="0"/>
      <p:bldP spid="104" grpId="0"/>
      <p:bldP spid="107" grpId="0"/>
      <p:bldP spid="116" grpId="0" animBg="1"/>
      <p:bldP spid="118" grpId="0" animBg="1"/>
      <p:bldP spid="119" grpId="0" animBg="1"/>
      <p:bldP spid="121" grpId="0"/>
      <p:bldP spid="122" grpId="0" animBg="1"/>
      <p:bldP spid="123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3ED8CE-C0D0-4A2C-97F0-C090852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5008"/>
            <a:ext cx="10515600" cy="662397"/>
          </a:xfrm>
        </p:spPr>
        <p:txBody>
          <a:bodyPr>
            <a:normAutofit/>
          </a:bodyPr>
          <a:lstStyle/>
          <a:p>
            <a:r>
              <a:rPr lang="en-US" dirty="0"/>
              <a:t>Sinusoidal modulation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990E4A-7CA6-4486-88B2-88AFA5C2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8D4E37-E132-4648-B6D4-1C9FEF9C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0540684-226B-4ED5-A278-AEB7AB51C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687100"/>
              </p:ext>
            </p:extLst>
          </p:nvPr>
        </p:nvGraphicFramePr>
        <p:xfrm>
          <a:off x="150813" y="1628775"/>
          <a:ext cx="6034087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4899240" imgH="1883520" progId="CorelDESIGNER.Graphic.12">
                  <p:embed/>
                </p:oleObj>
              </mc:Choice>
              <mc:Fallback>
                <p:oleObj name="Corel DESIGNER" r:id="rId2" imgW="4899240" imgH="1883520" progId="CorelDESIGNER.Graphic.1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0540684-226B-4ED5-A278-AEB7AB51CC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628775"/>
                        <a:ext cx="6034087" cy="2300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B9602C60-BB23-4586-BC9F-F72C6B817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5245" y="1056775"/>
            <a:ext cx="1504950" cy="1162050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9C72004-E222-43BC-B9E0-60491C07593F}"/>
              </a:ext>
            </a:extLst>
          </p:cNvPr>
          <p:cNvSpPr txBox="1"/>
          <p:nvPr/>
        </p:nvSpPr>
        <p:spPr>
          <a:xfrm>
            <a:off x="4513936" y="4813046"/>
            <a:ext cx="2553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Signal Demodulation</a:t>
            </a: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13DF1F4A-77D9-DF3B-F4D0-5420663DF6FE}"/>
              </a:ext>
            </a:extLst>
          </p:cNvPr>
          <p:cNvGrpSpPr/>
          <p:nvPr/>
        </p:nvGrpSpPr>
        <p:grpSpPr>
          <a:xfrm>
            <a:off x="7341685" y="2470440"/>
            <a:ext cx="3733081" cy="1820252"/>
            <a:chOff x="1428565" y="2783590"/>
            <a:chExt cx="3733081" cy="1820252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9692CBE4-616B-4C06-859B-81C4597C6CB3}"/>
                </a:ext>
              </a:extLst>
            </p:cNvPr>
            <p:cNvGrpSpPr/>
            <p:nvPr/>
          </p:nvGrpSpPr>
          <p:grpSpPr>
            <a:xfrm>
              <a:off x="3515036" y="3654319"/>
              <a:ext cx="586240" cy="472440"/>
              <a:chOff x="4399684" y="1992160"/>
              <a:chExt cx="586240" cy="472440"/>
            </a:xfrm>
          </p:grpSpPr>
          <p:cxnSp>
            <p:nvCxnSpPr>
              <p:cNvPr id="15" name="Connettore diritto 14">
                <a:extLst>
                  <a:ext uri="{FF2B5EF4-FFF2-40B4-BE49-F238E27FC236}">
                    <a16:creationId xmlns:a16="http://schemas.microsoft.com/office/drawing/2014/main" id="{5D614200-35F8-4D2F-B195-2E0767487B40}"/>
                  </a:ext>
                </a:extLst>
              </p:cNvPr>
              <p:cNvCxnSpPr/>
              <p:nvPr/>
            </p:nvCxnSpPr>
            <p:spPr>
              <a:xfrm>
                <a:off x="4693885" y="1992160"/>
                <a:ext cx="292039" cy="47244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diritto 15">
                <a:extLst>
                  <a:ext uri="{FF2B5EF4-FFF2-40B4-BE49-F238E27FC236}">
                    <a16:creationId xmlns:a16="http://schemas.microsoft.com/office/drawing/2014/main" id="{C4A4F706-2BD3-4A5B-9D16-A881086D7C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9684" y="1992160"/>
                <a:ext cx="292039" cy="47244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C2D8056B-3239-4747-947B-CA17DE461178}"/>
                </a:ext>
              </a:extLst>
            </p:cNvPr>
            <p:cNvGrpSpPr/>
            <p:nvPr/>
          </p:nvGrpSpPr>
          <p:grpSpPr>
            <a:xfrm>
              <a:off x="1943480" y="3655021"/>
              <a:ext cx="586240" cy="472440"/>
              <a:chOff x="4399684" y="1992160"/>
              <a:chExt cx="586240" cy="472440"/>
            </a:xfrm>
          </p:grpSpPr>
          <p:cxnSp>
            <p:nvCxnSpPr>
              <p:cNvPr id="19" name="Connettore diritto 18">
                <a:extLst>
                  <a:ext uri="{FF2B5EF4-FFF2-40B4-BE49-F238E27FC236}">
                    <a16:creationId xmlns:a16="http://schemas.microsoft.com/office/drawing/2014/main" id="{CEDA5362-488A-40D4-836F-EC4C7C3A7056}"/>
                  </a:ext>
                </a:extLst>
              </p:cNvPr>
              <p:cNvCxnSpPr/>
              <p:nvPr/>
            </p:nvCxnSpPr>
            <p:spPr>
              <a:xfrm>
                <a:off x="4693885" y="1992160"/>
                <a:ext cx="292039" cy="47244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diritto 19">
                <a:extLst>
                  <a:ext uri="{FF2B5EF4-FFF2-40B4-BE49-F238E27FC236}">
                    <a16:creationId xmlns:a16="http://schemas.microsoft.com/office/drawing/2014/main" id="{B1F99944-984E-43B9-AF17-75A26DEA55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9684" y="1992160"/>
                <a:ext cx="292039" cy="47244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Connettore 2 47">
              <a:extLst>
                <a:ext uri="{FF2B5EF4-FFF2-40B4-BE49-F238E27FC236}">
                  <a16:creationId xmlns:a16="http://schemas.microsoft.com/office/drawing/2014/main" id="{895E3673-164B-45D1-B56F-39FA97905E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8565" y="4130185"/>
              <a:ext cx="3733081" cy="7162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>
              <a:extLst>
                <a:ext uri="{FF2B5EF4-FFF2-40B4-BE49-F238E27FC236}">
                  <a16:creationId xmlns:a16="http://schemas.microsoft.com/office/drawing/2014/main" id="{6F052D0F-A82A-1FF7-84F6-AD00D56228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5681" y="2783590"/>
              <a:ext cx="0" cy="145390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C64BD65C-7F81-0193-C81B-80DAC46908E7}"/>
                </a:ext>
              </a:extLst>
            </p:cNvPr>
            <p:cNvSpPr txBox="1"/>
            <p:nvPr/>
          </p:nvSpPr>
          <p:spPr>
            <a:xfrm>
              <a:off x="2039540" y="4142177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-f</a:t>
              </a:r>
              <a:r>
                <a:rPr lang="it-IT" sz="24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05601686-EDAA-995C-2093-86CD57A82D37}"/>
                </a:ext>
              </a:extLst>
            </p:cNvPr>
            <p:cNvSpPr txBox="1"/>
            <p:nvPr/>
          </p:nvSpPr>
          <p:spPr>
            <a:xfrm>
              <a:off x="3642022" y="4142177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it-IT" sz="24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Gruppo 94">
            <a:extLst>
              <a:ext uri="{FF2B5EF4-FFF2-40B4-BE49-F238E27FC236}">
                <a16:creationId xmlns:a16="http://schemas.microsoft.com/office/drawing/2014/main" id="{1190FD0F-65D0-B3C6-35CE-4BE255AEB3FC}"/>
              </a:ext>
            </a:extLst>
          </p:cNvPr>
          <p:cNvGrpSpPr/>
          <p:nvPr/>
        </p:nvGrpSpPr>
        <p:grpSpPr>
          <a:xfrm>
            <a:off x="6931606" y="4300292"/>
            <a:ext cx="4613315" cy="1995382"/>
            <a:chOff x="6931606" y="4300292"/>
            <a:chExt cx="4613315" cy="1995382"/>
          </a:xfrm>
        </p:grpSpPr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63372DB6-459A-5F97-CF37-9177A1379FE4}"/>
                </a:ext>
              </a:extLst>
            </p:cNvPr>
            <p:cNvGrpSpPr/>
            <p:nvPr/>
          </p:nvGrpSpPr>
          <p:grpSpPr>
            <a:xfrm>
              <a:off x="6931606" y="4300292"/>
              <a:ext cx="4613315" cy="1941286"/>
              <a:chOff x="7028680" y="4220304"/>
              <a:chExt cx="4613315" cy="1832564"/>
            </a:xfrm>
          </p:grpSpPr>
          <p:grpSp>
            <p:nvGrpSpPr>
              <p:cNvPr id="37" name="Gruppo 36">
                <a:extLst>
                  <a:ext uri="{FF2B5EF4-FFF2-40B4-BE49-F238E27FC236}">
                    <a16:creationId xmlns:a16="http://schemas.microsoft.com/office/drawing/2014/main" id="{E378C56C-1781-A013-37E6-8A230C7A18B2}"/>
                  </a:ext>
                </a:extLst>
              </p:cNvPr>
              <p:cNvGrpSpPr/>
              <p:nvPr/>
            </p:nvGrpSpPr>
            <p:grpSpPr>
              <a:xfrm>
                <a:off x="7028680" y="4220304"/>
                <a:ext cx="4267945" cy="1832564"/>
                <a:chOff x="6608198" y="4220304"/>
                <a:chExt cx="4267945" cy="1832564"/>
              </a:xfrm>
            </p:grpSpPr>
            <p:pic>
              <p:nvPicPr>
                <p:cNvPr id="40" name="Elemento grafico 39">
                  <a:extLst>
                    <a:ext uri="{FF2B5EF4-FFF2-40B4-BE49-F238E27FC236}">
                      <a16:creationId xmlns:a16="http://schemas.microsoft.com/office/drawing/2014/main" id="{C2749B7D-FF19-E9F8-58CB-C0A56B5A17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08198" y="4220304"/>
                  <a:ext cx="4267945" cy="1832564"/>
                </a:xfrm>
                <a:prstGeom prst="rect">
                  <a:avLst/>
                </a:prstGeom>
              </p:spPr>
            </p:pic>
            <p:grpSp>
              <p:nvGrpSpPr>
                <p:cNvPr id="41" name="Gruppo 40">
                  <a:extLst>
                    <a:ext uri="{FF2B5EF4-FFF2-40B4-BE49-F238E27FC236}">
                      <a16:creationId xmlns:a16="http://schemas.microsoft.com/office/drawing/2014/main" id="{22E445F6-0B3D-9806-C811-F9FC238CC1C4}"/>
                    </a:ext>
                  </a:extLst>
                </p:cNvPr>
                <p:cNvGrpSpPr/>
                <p:nvPr/>
              </p:nvGrpSpPr>
              <p:grpSpPr>
                <a:xfrm>
                  <a:off x="9115120" y="5062689"/>
                  <a:ext cx="586240" cy="690116"/>
                  <a:chOff x="4399684" y="1992160"/>
                  <a:chExt cx="586240" cy="472440"/>
                </a:xfrm>
              </p:grpSpPr>
              <p:cxnSp>
                <p:nvCxnSpPr>
                  <p:cNvPr id="45" name="Connettore diritto 44">
                    <a:extLst>
                      <a:ext uri="{FF2B5EF4-FFF2-40B4-BE49-F238E27FC236}">
                        <a16:creationId xmlns:a16="http://schemas.microsoft.com/office/drawing/2014/main" id="{5EB508E2-CFD6-A721-CEDA-4D6473A2D021}"/>
                      </a:ext>
                    </a:extLst>
                  </p:cNvPr>
                  <p:cNvCxnSpPr/>
                  <p:nvPr/>
                </p:nvCxnSpPr>
                <p:spPr>
                  <a:xfrm>
                    <a:off x="4693885" y="1992160"/>
                    <a:ext cx="292039" cy="47244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nettore diritto 45">
                    <a:extLst>
                      <a:ext uri="{FF2B5EF4-FFF2-40B4-BE49-F238E27FC236}">
                        <a16:creationId xmlns:a16="http://schemas.microsoft.com/office/drawing/2014/main" id="{D173BD02-72DA-351C-A53B-84888ED721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99684" y="1992160"/>
                    <a:ext cx="292039" cy="47244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uppo 41">
                  <a:extLst>
                    <a:ext uri="{FF2B5EF4-FFF2-40B4-BE49-F238E27FC236}">
                      <a16:creationId xmlns:a16="http://schemas.microsoft.com/office/drawing/2014/main" id="{A470A75F-1A5F-D399-4D9A-1E811064EB55}"/>
                    </a:ext>
                  </a:extLst>
                </p:cNvPr>
                <p:cNvGrpSpPr/>
                <p:nvPr/>
              </p:nvGrpSpPr>
              <p:grpSpPr>
                <a:xfrm>
                  <a:off x="7543564" y="5063391"/>
                  <a:ext cx="586240" cy="690116"/>
                  <a:chOff x="4399684" y="1992160"/>
                  <a:chExt cx="586240" cy="472440"/>
                </a:xfrm>
              </p:grpSpPr>
              <p:cxnSp>
                <p:nvCxnSpPr>
                  <p:cNvPr id="43" name="Connettore diritto 42">
                    <a:extLst>
                      <a:ext uri="{FF2B5EF4-FFF2-40B4-BE49-F238E27FC236}">
                        <a16:creationId xmlns:a16="http://schemas.microsoft.com/office/drawing/2014/main" id="{F13F2FED-1E13-DCFA-E5CD-8C28EBFBFE08}"/>
                      </a:ext>
                    </a:extLst>
                  </p:cNvPr>
                  <p:cNvCxnSpPr/>
                  <p:nvPr/>
                </p:nvCxnSpPr>
                <p:spPr>
                  <a:xfrm>
                    <a:off x="4693885" y="1992160"/>
                    <a:ext cx="292039" cy="47244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nettore diritto 43">
                    <a:extLst>
                      <a:ext uri="{FF2B5EF4-FFF2-40B4-BE49-F238E27FC236}">
                        <a16:creationId xmlns:a16="http://schemas.microsoft.com/office/drawing/2014/main" id="{D9E6DEEC-EAA0-7E30-B5B4-D9B24C170F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99684" y="1992160"/>
                    <a:ext cx="292039" cy="47244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5C85C14D-D9BB-5CD5-FAEB-9061B3F74A9E}"/>
                  </a:ext>
                </a:extLst>
              </p:cNvPr>
              <p:cNvSpPr txBox="1"/>
              <p:nvPr/>
            </p:nvSpPr>
            <p:spPr>
              <a:xfrm>
                <a:off x="8049570" y="4528144"/>
                <a:ext cx="1069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it-IT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285DCE9E-DA14-8B00-F962-96D7F9FD8F36}"/>
                  </a:ext>
                </a:extLst>
              </p:cNvPr>
              <p:cNvSpPr txBox="1"/>
              <p:nvPr/>
            </p:nvSpPr>
            <p:spPr>
              <a:xfrm>
                <a:off x="10572320" y="5177039"/>
                <a:ext cx="1069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it-IT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3C3EB5BE-2FB5-39A1-C7E6-832ED76F0333}"/>
                </a:ext>
              </a:extLst>
            </p:cNvPr>
            <p:cNvSpPr txBox="1"/>
            <p:nvPr/>
          </p:nvSpPr>
          <p:spPr>
            <a:xfrm>
              <a:off x="7956189" y="5834009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-f</a:t>
              </a:r>
              <a:r>
                <a:rPr lang="it-IT" sz="24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3CADB07F-28AA-31FC-78E5-BE3F52D3115E}"/>
                </a:ext>
              </a:extLst>
            </p:cNvPr>
            <p:cNvSpPr txBox="1"/>
            <p:nvPr/>
          </p:nvSpPr>
          <p:spPr>
            <a:xfrm>
              <a:off x="9564062" y="5818047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it-IT" sz="24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Gruppo 93">
            <a:extLst>
              <a:ext uri="{FF2B5EF4-FFF2-40B4-BE49-F238E27FC236}">
                <a16:creationId xmlns:a16="http://schemas.microsoft.com/office/drawing/2014/main" id="{B1F87CB8-AE02-9EC3-0322-C3C7E2335BB4}"/>
              </a:ext>
            </a:extLst>
          </p:cNvPr>
          <p:cNvGrpSpPr/>
          <p:nvPr/>
        </p:nvGrpSpPr>
        <p:grpSpPr>
          <a:xfrm>
            <a:off x="555021" y="4447980"/>
            <a:ext cx="4088099" cy="1874504"/>
            <a:chOff x="555021" y="4447980"/>
            <a:chExt cx="4088099" cy="1874504"/>
          </a:xfrm>
        </p:grpSpPr>
        <p:cxnSp>
          <p:nvCxnSpPr>
            <p:cNvPr id="56" name="Connettore 2 55">
              <a:extLst>
                <a:ext uri="{FF2B5EF4-FFF2-40B4-BE49-F238E27FC236}">
                  <a16:creationId xmlns:a16="http://schemas.microsoft.com/office/drawing/2014/main" id="{9A128CA3-1EF5-4A35-8FF2-9616694A34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0000" y="4447980"/>
              <a:ext cx="0" cy="16265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2 58">
              <a:extLst>
                <a:ext uri="{FF2B5EF4-FFF2-40B4-BE49-F238E27FC236}">
                  <a16:creationId xmlns:a16="http://schemas.microsoft.com/office/drawing/2014/main" id="{2E96F182-EDCB-94EB-C7E9-4BA1B09A6332}"/>
                </a:ext>
              </a:extLst>
            </p:cNvPr>
            <p:cNvCxnSpPr/>
            <p:nvPr/>
          </p:nvCxnSpPr>
          <p:spPr>
            <a:xfrm>
              <a:off x="660400" y="5921180"/>
              <a:ext cx="39827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diritto 59">
              <a:extLst>
                <a:ext uri="{FF2B5EF4-FFF2-40B4-BE49-F238E27FC236}">
                  <a16:creationId xmlns:a16="http://schemas.microsoft.com/office/drawing/2014/main" id="{5FACB77C-FCCA-A8A3-E22B-39776DF41FFC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5129594"/>
              <a:ext cx="292039" cy="78539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BF1613BC-7556-7775-E468-D1018B39C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5799" y="5129594"/>
              <a:ext cx="294201" cy="78539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AF2F3BD0-D715-16CC-A799-028B545F0D4B}"/>
                </a:ext>
              </a:extLst>
            </p:cNvPr>
            <p:cNvSpPr txBox="1"/>
            <p:nvPr/>
          </p:nvSpPr>
          <p:spPr>
            <a:xfrm>
              <a:off x="3569285" y="5841684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it-IT" sz="24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46079754-2372-B24C-4902-3270FE63C616}"/>
                </a:ext>
              </a:extLst>
            </p:cNvPr>
            <p:cNvSpPr txBox="1"/>
            <p:nvPr/>
          </p:nvSpPr>
          <p:spPr>
            <a:xfrm>
              <a:off x="948210" y="5852645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-f</a:t>
              </a:r>
              <a:r>
                <a:rPr lang="it-IT" sz="24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9" name="Gruppo 78">
              <a:extLst>
                <a:ext uri="{FF2B5EF4-FFF2-40B4-BE49-F238E27FC236}">
                  <a16:creationId xmlns:a16="http://schemas.microsoft.com/office/drawing/2014/main" id="{1AEF25ED-83AA-0902-5823-0A425C2F967D}"/>
                </a:ext>
              </a:extLst>
            </p:cNvPr>
            <p:cNvGrpSpPr/>
            <p:nvPr/>
          </p:nvGrpSpPr>
          <p:grpSpPr>
            <a:xfrm>
              <a:off x="555021" y="4690856"/>
              <a:ext cx="2612951" cy="1224132"/>
              <a:chOff x="555021" y="4753916"/>
              <a:chExt cx="2612951" cy="1224132"/>
            </a:xfrm>
          </p:grpSpPr>
          <p:cxnSp>
            <p:nvCxnSpPr>
              <p:cNvPr id="30" name="Connettore diritto 29">
                <a:extLst>
                  <a:ext uri="{FF2B5EF4-FFF2-40B4-BE49-F238E27FC236}">
                    <a16:creationId xmlns:a16="http://schemas.microsoft.com/office/drawing/2014/main" id="{C2F7732B-EFFF-4246-9092-B434F55EDB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4651" y="5698840"/>
                <a:ext cx="179332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ttore diritto 73">
                <a:extLst>
                  <a:ext uri="{FF2B5EF4-FFF2-40B4-BE49-F238E27FC236}">
                    <a16:creationId xmlns:a16="http://schemas.microsoft.com/office/drawing/2014/main" id="{BD16225B-0055-9DCF-2E3A-2EF464BB9402}"/>
                  </a:ext>
                </a:extLst>
              </p:cNvPr>
              <p:cNvCxnSpPr/>
              <p:nvPr/>
            </p:nvCxnSpPr>
            <p:spPr>
              <a:xfrm>
                <a:off x="1240419" y="5017639"/>
                <a:ext cx="134232" cy="68739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diritto 74">
                <a:extLst>
                  <a:ext uri="{FF2B5EF4-FFF2-40B4-BE49-F238E27FC236}">
                    <a16:creationId xmlns:a16="http://schemas.microsoft.com/office/drawing/2014/main" id="{EBA43352-334D-E946-3F1F-9861A6E2FE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4829" y="5011447"/>
                <a:ext cx="134232" cy="68739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ttore 2 69">
                <a:extLst>
                  <a:ext uri="{FF2B5EF4-FFF2-40B4-BE49-F238E27FC236}">
                    <a16:creationId xmlns:a16="http://schemas.microsoft.com/office/drawing/2014/main" id="{C7D71502-FFB3-E57C-441E-8630FE005C33}"/>
                  </a:ext>
                </a:extLst>
              </p:cNvPr>
              <p:cNvCxnSpPr/>
              <p:nvPr/>
            </p:nvCxnSpPr>
            <p:spPr>
              <a:xfrm flipV="1">
                <a:off x="1249061" y="4753916"/>
                <a:ext cx="0" cy="122413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diritto 76">
                <a:extLst>
                  <a:ext uri="{FF2B5EF4-FFF2-40B4-BE49-F238E27FC236}">
                    <a16:creationId xmlns:a16="http://schemas.microsoft.com/office/drawing/2014/main" id="{99F0EA1C-293E-D62D-F564-8A42A06F47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021" y="5677600"/>
                <a:ext cx="55574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uppo 79">
              <a:extLst>
                <a:ext uri="{FF2B5EF4-FFF2-40B4-BE49-F238E27FC236}">
                  <a16:creationId xmlns:a16="http://schemas.microsoft.com/office/drawing/2014/main" id="{524A8440-6658-C4FE-5E6C-25C6B87DA52C}"/>
                </a:ext>
              </a:extLst>
            </p:cNvPr>
            <p:cNvGrpSpPr/>
            <p:nvPr/>
          </p:nvGrpSpPr>
          <p:grpSpPr>
            <a:xfrm flipH="1">
              <a:off x="1884718" y="4690856"/>
              <a:ext cx="2612951" cy="1224132"/>
              <a:chOff x="555021" y="4753916"/>
              <a:chExt cx="2612951" cy="1224132"/>
            </a:xfrm>
          </p:grpSpPr>
          <p:cxnSp>
            <p:nvCxnSpPr>
              <p:cNvPr id="81" name="Connettore diritto 80">
                <a:extLst>
                  <a:ext uri="{FF2B5EF4-FFF2-40B4-BE49-F238E27FC236}">
                    <a16:creationId xmlns:a16="http://schemas.microsoft.com/office/drawing/2014/main" id="{700CAF25-167A-BADE-28AF-8FDCAE846C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4651" y="5698840"/>
                <a:ext cx="179332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ttore diritto 81">
                <a:extLst>
                  <a:ext uri="{FF2B5EF4-FFF2-40B4-BE49-F238E27FC236}">
                    <a16:creationId xmlns:a16="http://schemas.microsoft.com/office/drawing/2014/main" id="{04F026D1-B689-0E39-844D-B63B32FE9E54}"/>
                  </a:ext>
                </a:extLst>
              </p:cNvPr>
              <p:cNvCxnSpPr/>
              <p:nvPr/>
            </p:nvCxnSpPr>
            <p:spPr>
              <a:xfrm>
                <a:off x="1240419" y="5017639"/>
                <a:ext cx="134232" cy="68739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ttore diritto 82">
                <a:extLst>
                  <a:ext uri="{FF2B5EF4-FFF2-40B4-BE49-F238E27FC236}">
                    <a16:creationId xmlns:a16="http://schemas.microsoft.com/office/drawing/2014/main" id="{01392B34-24E8-5863-2DAF-8F6E30D017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4829" y="5011447"/>
                <a:ext cx="134232" cy="68739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ttore 2 83">
                <a:extLst>
                  <a:ext uri="{FF2B5EF4-FFF2-40B4-BE49-F238E27FC236}">
                    <a16:creationId xmlns:a16="http://schemas.microsoft.com/office/drawing/2014/main" id="{F83DA46C-D32C-5EF1-5441-7778E3B4D9B0}"/>
                  </a:ext>
                </a:extLst>
              </p:cNvPr>
              <p:cNvCxnSpPr/>
              <p:nvPr/>
            </p:nvCxnSpPr>
            <p:spPr>
              <a:xfrm flipV="1">
                <a:off x="1249061" y="4753916"/>
                <a:ext cx="0" cy="122413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ttore diritto 84">
                <a:extLst>
                  <a:ext uri="{FF2B5EF4-FFF2-40B4-BE49-F238E27FC236}">
                    <a16:creationId xmlns:a16="http://schemas.microsoft.com/office/drawing/2014/main" id="{5904BC25-D9FB-DC0B-F2DB-9BCA166BEC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021" y="5677600"/>
                <a:ext cx="55574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CasellaDiTesto 85">
              <a:extLst>
                <a:ext uri="{FF2B5EF4-FFF2-40B4-BE49-F238E27FC236}">
                  <a16:creationId xmlns:a16="http://schemas.microsoft.com/office/drawing/2014/main" id="{8D35F86E-20F6-EFE7-3375-1FF0BF5F1745}"/>
                </a:ext>
              </a:extLst>
            </p:cNvPr>
            <p:cNvSpPr txBox="1"/>
            <p:nvPr/>
          </p:nvSpPr>
          <p:spPr>
            <a:xfrm>
              <a:off x="2599589" y="5860819"/>
              <a:ext cx="5261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it-IT" sz="24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CasellaDiTesto 86">
              <a:extLst>
                <a:ext uri="{FF2B5EF4-FFF2-40B4-BE49-F238E27FC236}">
                  <a16:creationId xmlns:a16="http://schemas.microsoft.com/office/drawing/2014/main" id="{4B74C52A-3FE3-D791-BC2F-D67D03EE2C05}"/>
                </a:ext>
              </a:extLst>
            </p:cNvPr>
            <p:cNvSpPr txBox="1"/>
            <p:nvPr/>
          </p:nvSpPr>
          <p:spPr>
            <a:xfrm>
              <a:off x="1849603" y="5852645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-B</a:t>
              </a:r>
              <a:r>
                <a:rPr lang="it-IT" sz="24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Freccia circolare 87">
            <a:extLst>
              <a:ext uri="{FF2B5EF4-FFF2-40B4-BE49-F238E27FC236}">
                <a16:creationId xmlns:a16="http://schemas.microsoft.com/office/drawing/2014/main" id="{3A96FF9B-A74D-C90A-B5A0-D5CE6E54C506}"/>
              </a:ext>
            </a:extLst>
          </p:cNvPr>
          <p:cNvSpPr/>
          <p:nvPr/>
        </p:nvSpPr>
        <p:spPr>
          <a:xfrm rot="5232944">
            <a:off x="9472757" y="2041987"/>
            <a:ext cx="1292930" cy="1187515"/>
          </a:xfrm>
          <a:prstGeom prst="circular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9" name="Freccia circolare 88">
            <a:extLst>
              <a:ext uri="{FF2B5EF4-FFF2-40B4-BE49-F238E27FC236}">
                <a16:creationId xmlns:a16="http://schemas.microsoft.com/office/drawing/2014/main" id="{E0903E57-209D-EBE4-6632-5C6BA2013C8A}"/>
              </a:ext>
            </a:extLst>
          </p:cNvPr>
          <p:cNvSpPr/>
          <p:nvPr/>
        </p:nvSpPr>
        <p:spPr>
          <a:xfrm rot="16367056" flipH="1">
            <a:off x="6643336" y="3620352"/>
            <a:ext cx="1115161" cy="1187515"/>
          </a:xfrm>
          <a:prstGeom prst="circular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0" name="Freccia a destra 89">
            <a:extLst>
              <a:ext uri="{FF2B5EF4-FFF2-40B4-BE49-F238E27FC236}">
                <a16:creationId xmlns:a16="http://schemas.microsoft.com/office/drawing/2014/main" id="{D84E2843-B0BE-F4CA-E007-BFA0E94B3432}"/>
              </a:ext>
            </a:extLst>
          </p:cNvPr>
          <p:cNvSpPr/>
          <p:nvPr/>
        </p:nvSpPr>
        <p:spPr>
          <a:xfrm rot="10800000">
            <a:off x="4983791" y="5446149"/>
            <a:ext cx="1523592" cy="5099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8735B93-C190-4E99-81B0-8597008E35B4}"/>
              </a:ext>
            </a:extLst>
          </p:cNvPr>
          <p:cNvSpPr txBox="1"/>
          <p:nvPr/>
        </p:nvSpPr>
        <p:spPr>
          <a:xfrm>
            <a:off x="5068523" y="3712399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Amplification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6D86AECA-9600-629A-3AAB-4DDD522C78D9}"/>
              </a:ext>
            </a:extLst>
          </p:cNvPr>
          <p:cNvSpPr txBox="1"/>
          <p:nvPr/>
        </p:nvSpPr>
        <p:spPr>
          <a:xfrm>
            <a:off x="10024768" y="1625787"/>
            <a:ext cx="2218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Signal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odulation</a:t>
            </a:r>
          </a:p>
        </p:txBody>
      </p:sp>
      <p:sp>
        <p:nvSpPr>
          <p:cNvPr id="102" name="Figura a mano libera: forma 101">
            <a:extLst>
              <a:ext uri="{FF2B5EF4-FFF2-40B4-BE49-F238E27FC236}">
                <a16:creationId xmlns:a16="http://schemas.microsoft.com/office/drawing/2014/main" id="{D01D58B8-A4EB-74D4-63F0-17F0CE1AF638}"/>
              </a:ext>
            </a:extLst>
          </p:cNvPr>
          <p:cNvSpPr/>
          <p:nvPr/>
        </p:nvSpPr>
        <p:spPr>
          <a:xfrm>
            <a:off x="550284" y="4604454"/>
            <a:ext cx="3888369" cy="1663337"/>
          </a:xfrm>
          <a:custGeom>
            <a:avLst/>
            <a:gdLst>
              <a:gd name="connsiteX0" fmla="*/ 1034613 w 3110450"/>
              <a:gd name="connsiteY0" fmla="*/ 20931 h 1482140"/>
              <a:gd name="connsiteX1" fmla="*/ 724315 w 3110450"/>
              <a:gd name="connsiteY1" fmla="*/ 1462633 h 1482140"/>
              <a:gd name="connsiteX2" fmla="*/ 2474737 w 3110450"/>
              <a:gd name="connsiteY2" fmla="*/ 1462633 h 1482140"/>
              <a:gd name="connsiteX3" fmla="*/ 2164439 w 3110450"/>
              <a:gd name="connsiteY3" fmla="*/ 20931 h 1482140"/>
              <a:gd name="connsiteX4" fmla="*/ 0 w 3110450"/>
              <a:gd name="connsiteY4" fmla="*/ 0 h 1482140"/>
              <a:gd name="connsiteX5" fmla="*/ 3110450 w 3110450"/>
              <a:gd name="connsiteY5" fmla="*/ 0 h 1482140"/>
              <a:gd name="connsiteX6" fmla="*/ 3110450 w 3110450"/>
              <a:gd name="connsiteY6" fmla="*/ 1482140 h 1482140"/>
              <a:gd name="connsiteX7" fmla="*/ 0 w 3110450"/>
              <a:gd name="connsiteY7" fmla="*/ 1482140 h 1482140"/>
              <a:gd name="connsiteX0" fmla="*/ 1034613 w 3110450"/>
              <a:gd name="connsiteY0" fmla="*/ 20931 h 1482140"/>
              <a:gd name="connsiteX1" fmla="*/ 724315 w 3110450"/>
              <a:gd name="connsiteY1" fmla="*/ 1462633 h 1482140"/>
              <a:gd name="connsiteX2" fmla="*/ 2474737 w 3110450"/>
              <a:gd name="connsiteY2" fmla="*/ 1462633 h 1482140"/>
              <a:gd name="connsiteX3" fmla="*/ 2164439 w 3110450"/>
              <a:gd name="connsiteY3" fmla="*/ 20931 h 1482140"/>
              <a:gd name="connsiteX4" fmla="*/ 1034613 w 3110450"/>
              <a:gd name="connsiteY4" fmla="*/ 20931 h 1482140"/>
              <a:gd name="connsiteX5" fmla="*/ 0 w 3110450"/>
              <a:gd name="connsiteY5" fmla="*/ 24302 h 1482140"/>
              <a:gd name="connsiteX6" fmla="*/ 3110450 w 3110450"/>
              <a:gd name="connsiteY6" fmla="*/ 0 h 1482140"/>
              <a:gd name="connsiteX7" fmla="*/ 3110450 w 3110450"/>
              <a:gd name="connsiteY7" fmla="*/ 1482140 h 1482140"/>
              <a:gd name="connsiteX8" fmla="*/ 0 w 3110450"/>
              <a:gd name="connsiteY8" fmla="*/ 1482140 h 1482140"/>
              <a:gd name="connsiteX9" fmla="*/ 0 w 3110450"/>
              <a:gd name="connsiteY9" fmla="*/ 24302 h 1482140"/>
              <a:gd name="connsiteX0" fmla="*/ 1034613 w 3117234"/>
              <a:gd name="connsiteY0" fmla="*/ 101 h 1461310"/>
              <a:gd name="connsiteX1" fmla="*/ 724315 w 3117234"/>
              <a:gd name="connsiteY1" fmla="*/ 1441803 h 1461310"/>
              <a:gd name="connsiteX2" fmla="*/ 2474737 w 3117234"/>
              <a:gd name="connsiteY2" fmla="*/ 1441803 h 1461310"/>
              <a:gd name="connsiteX3" fmla="*/ 2164439 w 3117234"/>
              <a:gd name="connsiteY3" fmla="*/ 101 h 1461310"/>
              <a:gd name="connsiteX4" fmla="*/ 1034613 w 3117234"/>
              <a:gd name="connsiteY4" fmla="*/ 101 h 1461310"/>
              <a:gd name="connsiteX5" fmla="*/ 0 w 3117234"/>
              <a:gd name="connsiteY5" fmla="*/ 3472 h 1461310"/>
              <a:gd name="connsiteX6" fmla="*/ 3117234 w 3117234"/>
              <a:gd name="connsiteY6" fmla="*/ 0 h 1461310"/>
              <a:gd name="connsiteX7" fmla="*/ 3110450 w 3117234"/>
              <a:gd name="connsiteY7" fmla="*/ 1461310 h 1461310"/>
              <a:gd name="connsiteX8" fmla="*/ 0 w 3117234"/>
              <a:gd name="connsiteY8" fmla="*/ 1461310 h 1461310"/>
              <a:gd name="connsiteX9" fmla="*/ 0 w 3117234"/>
              <a:gd name="connsiteY9" fmla="*/ 3472 h 1461310"/>
              <a:gd name="connsiteX0" fmla="*/ 1036309 w 3117234"/>
              <a:gd name="connsiteY0" fmla="*/ 1837 h 1461310"/>
              <a:gd name="connsiteX1" fmla="*/ 724315 w 3117234"/>
              <a:gd name="connsiteY1" fmla="*/ 1441803 h 1461310"/>
              <a:gd name="connsiteX2" fmla="*/ 2474737 w 3117234"/>
              <a:gd name="connsiteY2" fmla="*/ 1441803 h 1461310"/>
              <a:gd name="connsiteX3" fmla="*/ 2164439 w 3117234"/>
              <a:gd name="connsiteY3" fmla="*/ 101 h 1461310"/>
              <a:gd name="connsiteX4" fmla="*/ 1036309 w 3117234"/>
              <a:gd name="connsiteY4" fmla="*/ 1837 h 1461310"/>
              <a:gd name="connsiteX5" fmla="*/ 0 w 3117234"/>
              <a:gd name="connsiteY5" fmla="*/ 3472 h 1461310"/>
              <a:gd name="connsiteX6" fmla="*/ 3117234 w 3117234"/>
              <a:gd name="connsiteY6" fmla="*/ 0 h 1461310"/>
              <a:gd name="connsiteX7" fmla="*/ 3110450 w 3117234"/>
              <a:gd name="connsiteY7" fmla="*/ 1461310 h 1461310"/>
              <a:gd name="connsiteX8" fmla="*/ 0 w 3117234"/>
              <a:gd name="connsiteY8" fmla="*/ 1461310 h 1461310"/>
              <a:gd name="connsiteX9" fmla="*/ 0 w 3117234"/>
              <a:gd name="connsiteY9" fmla="*/ 3472 h 1461310"/>
              <a:gd name="connsiteX0" fmla="*/ 1036309 w 3117234"/>
              <a:gd name="connsiteY0" fmla="*/ 1837 h 1465298"/>
              <a:gd name="connsiteX1" fmla="*/ 716679 w 3117234"/>
              <a:gd name="connsiteY1" fmla="*/ 1465298 h 1465298"/>
              <a:gd name="connsiteX2" fmla="*/ 2474737 w 3117234"/>
              <a:gd name="connsiteY2" fmla="*/ 1441803 h 1465298"/>
              <a:gd name="connsiteX3" fmla="*/ 2164439 w 3117234"/>
              <a:gd name="connsiteY3" fmla="*/ 101 h 1465298"/>
              <a:gd name="connsiteX4" fmla="*/ 1036309 w 3117234"/>
              <a:gd name="connsiteY4" fmla="*/ 1837 h 1465298"/>
              <a:gd name="connsiteX5" fmla="*/ 0 w 3117234"/>
              <a:gd name="connsiteY5" fmla="*/ 3472 h 1465298"/>
              <a:gd name="connsiteX6" fmla="*/ 3117234 w 3117234"/>
              <a:gd name="connsiteY6" fmla="*/ 0 h 1465298"/>
              <a:gd name="connsiteX7" fmla="*/ 3110450 w 3117234"/>
              <a:gd name="connsiteY7" fmla="*/ 1461310 h 1465298"/>
              <a:gd name="connsiteX8" fmla="*/ 0 w 3117234"/>
              <a:gd name="connsiteY8" fmla="*/ 1461310 h 1465298"/>
              <a:gd name="connsiteX9" fmla="*/ 0 w 3117234"/>
              <a:gd name="connsiteY9" fmla="*/ 3472 h 1465298"/>
              <a:gd name="connsiteX0" fmla="*/ 1036309 w 3117234"/>
              <a:gd name="connsiteY0" fmla="*/ 1837 h 1465298"/>
              <a:gd name="connsiteX1" fmla="*/ 716679 w 3117234"/>
              <a:gd name="connsiteY1" fmla="*/ 1465298 h 1465298"/>
              <a:gd name="connsiteX2" fmla="*/ 2474737 w 3117234"/>
              <a:gd name="connsiteY2" fmla="*/ 1464179 h 1465298"/>
              <a:gd name="connsiteX3" fmla="*/ 2164439 w 3117234"/>
              <a:gd name="connsiteY3" fmla="*/ 101 h 1465298"/>
              <a:gd name="connsiteX4" fmla="*/ 1036309 w 3117234"/>
              <a:gd name="connsiteY4" fmla="*/ 1837 h 1465298"/>
              <a:gd name="connsiteX5" fmla="*/ 0 w 3117234"/>
              <a:gd name="connsiteY5" fmla="*/ 3472 h 1465298"/>
              <a:gd name="connsiteX6" fmla="*/ 3117234 w 3117234"/>
              <a:gd name="connsiteY6" fmla="*/ 0 h 1465298"/>
              <a:gd name="connsiteX7" fmla="*/ 3110450 w 3117234"/>
              <a:gd name="connsiteY7" fmla="*/ 1461310 h 1465298"/>
              <a:gd name="connsiteX8" fmla="*/ 0 w 3117234"/>
              <a:gd name="connsiteY8" fmla="*/ 1461310 h 1465298"/>
              <a:gd name="connsiteX9" fmla="*/ 0 w 3117234"/>
              <a:gd name="connsiteY9" fmla="*/ 3472 h 146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7234" h="1465298">
                <a:moveTo>
                  <a:pt x="1036309" y="1837"/>
                </a:moveTo>
                <a:lnTo>
                  <a:pt x="716679" y="1465298"/>
                </a:lnTo>
                <a:lnTo>
                  <a:pt x="2474737" y="1464179"/>
                </a:lnTo>
                <a:lnTo>
                  <a:pt x="2164439" y="101"/>
                </a:lnTo>
                <a:lnTo>
                  <a:pt x="1036309" y="1837"/>
                </a:lnTo>
                <a:close/>
                <a:moveTo>
                  <a:pt x="0" y="3472"/>
                </a:moveTo>
                <a:lnTo>
                  <a:pt x="3117234" y="0"/>
                </a:lnTo>
                <a:cubicBezTo>
                  <a:pt x="3114973" y="487103"/>
                  <a:pt x="3112711" y="974207"/>
                  <a:pt x="3110450" y="1461310"/>
                </a:cubicBezTo>
                <a:lnTo>
                  <a:pt x="0" y="1461310"/>
                </a:lnTo>
                <a:lnTo>
                  <a:pt x="0" y="34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D530686F-4C32-5D93-4747-60B57C35D565}"/>
              </a:ext>
            </a:extLst>
          </p:cNvPr>
          <p:cNvSpPr txBox="1"/>
          <p:nvPr/>
        </p:nvSpPr>
        <p:spPr>
          <a:xfrm>
            <a:off x="4536372" y="5122440"/>
            <a:ext cx="6123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Low-Pass Filtering</a:t>
            </a:r>
          </a:p>
        </p:txBody>
      </p:sp>
      <p:sp>
        <p:nvSpPr>
          <p:cNvPr id="105" name="Rettangolo 104">
            <a:extLst>
              <a:ext uri="{FF2B5EF4-FFF2-40B4-BE49-F238E27FC236}">
                <a16:creationId xmlns:a16="http://schemas.microsoft.com/office/drawing/2014/main" id="{1D92B0F1-4CDB-BFA0-551F-807389524984}"/>
              </a:ext>
            </a:extLst>
          </p:cNvPr>
          <p:cNvSpPr/>
          <p:nvPr/>
        </p:nvSpPr>
        <p:spPr>
          <a:xfrm>
            <a:off x="948210" y="1596283"/>
            <a:ext cx="753401" cy="1267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Rettangolo 105">
            <a:extLst>
              <a:ext uri="{FF2B5EF4-FFF2-40B4-BE49-F238E27FC236}">
                <a16:creationId xmlns:a16="http://schemas.microsoft.com/office/drawing/2014/main" id="{FAC991CD-1576-C5D6-F0BD-E9446130E73A}"/>
              </a:ext>
            </a:extLst>
          </p:cNvPr>
          <p:cNvSpPr/>
          <p:nvPr/>
        </p:nvSpPr>
        <p:spPr>
          <a:xfrm>
            <a:off x="1751038" y="1596283"/>
            <a:ext cx="1218202" cy="1077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Rettangolo 106">
            <a:extLst>
              <a:ext uri="{FF2B5EF4-FFF2-40B4-BE49-F238E27FC236}">
                <a16:creationId xmlns:a16="http://schemas.microsoft.com/office/drawing/2014/main" id="{BC07A747-68BF-1094-EF9F-119886EF19E3}"/>
              </a:ext>
            </a:extLst>
          </p:cNvPr>
          <p:cNvSpPr/>
          <p:nvPr/>
        </p:nvSpPr>
        <p:spPr>
          <a:xfrm>
            <a:off x="3018666" y="1596283"/>
            <a:ext cx="934058" cy="1077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>
            <a:extLst>
              <a:ext uri="{FF2B5EF4-FFF2-40B4-BE49-F238E27FC236}">
                <a16:creationId xmlns:a16="http://schemas.microsoft.com/office/drawing/2014/main" id="{6C3D10E4-7417-5999-1B37-A8DAA56E2B3D}"/>
              </a:ext>
            </a:extLst>
          </p:cNvPr>
          <p:cNvSpPr/>
          <p:nvPr/>
        </p:nvSpPr>
        <p:spPr>
          <a:xfrm>
            <a:off x="3998379" y="1596283"/>
            <a:ext cx="1271992" cy="1162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EA0038-9594-31F7-FA4A-B08BC649533A}"/>
              </a:ext>
            </a:extLst>
          </p:cNvPr>
          <p:cNvSpPr txBox="1"/>
          <p:nvPr/>
        </p:nvSpPr>
        <p:spPr>
          <a:xfrm>
            <a:off x="8253140" y="633988"/>
            <a:ext cx="230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8" grpId="0" animBg="1"/>
      <p:bldP spid="89" grpId="0" animBg="1"/>
      <p:bldP spid="90" grpId="0" animBg="1"/>
      <p:bldP spid="23" grpId="0"/>
      <p:bldP spid="92" grpId="0"/>
      <p:bldP spid="102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B60873-4E8D-4E6D-8FA7-8544F8E6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the sinusoidal modulation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55F118-6540-40E2-AB57-865CEA82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B696A4-F10E-40D3-A9DB-505DBAE0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7D35825-39C1-431D-8523-82D11CF15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47484"/>
              </p:ext>
            </p:extLst>
          </p:nvPr>
        </p:nvGraphicFramePr>
        <p:xfrm>
          <a:off x="6546638" y="1879321"/>
          <a:ext cx="4807161" cy="183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4899240" imgH="1883520" progId="CorelDESIGNER.Graphic.12">
                  <p:embed/>
                </p:oleObj>
              </mc:Choice>
              <mc:Fallback>
                <p:oleObj name="Corel DESIGNER" r:id="rId2" imgW="4899240" imgH="1883520" progId="CorelDESIGNER.Graphic.1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0540684-226B-4ED5-A278-AEB7AB51CC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638" y="1879321"/>
                        <a:ext cx="4807161" cy="1832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895FED-2DD6-4E4C-B2A0-377533369DE9}"/>
              </a:ext>
            </a:extLst>
          </p:cNvPr>
          <p:cNvSpPr txBox="1"/>
          <p:nvPr/>
        </p:nvSpPr>
        <p:spPr>
          <a:xfrm>
            <a:off x="718627" y="1531203"/>
            <a:ext cx="4986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Sinusoidal modulation requires a real analog multiplier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Gilbert Cell), that is marked by a very large equivalent input offset and noise.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D3AC5FE-02AD-495F-9527-095C197D6D92}"/>
              </a:ext>
            </a:extLst>
          </p:cNvPr>
          <p:cNvSpPr/>
          <p:nvPr/>
        </p:nvSpPr>
        <p:spPr>
          <a:xfrm>
            <a:off x="739365" y="3663934"/>
            <a:ext cx="5161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Generation of sinusoidal waveform with precise magnitude is not simple using only on-chip components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54D48B9-1DDD-41E3-88DB-36F3010E35BF}"/>
              </a:ext>
            </a:extLst>
          </p:cNvPr>
          <p:cNvCxnSpPr>
            <a:cxnSpLocks/>
          </p:cNvCxnSpPr>
          <p:nvPr/>
        </p:nvCxnSpPr>
        <p:spPr>
          <a:xfrm>
            <a:off x="7437525" y="1513949"/>
            <a:ext cx="1" cy="5362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BAA7ABD-5973-418F-B6E4-D1F2FE189AA6}"/>
              </a:ext>
            </a:extLst>
          </p:cNvPr>
          <p:cNvCxnSpPr>
            <a:cxnSpLocks/>
          </p:cNvCxnSpPr>
          <p:nvPr/>
        </p:nvCxnSpPr>
        <p:spPr>
          <a:xfrm>
            <a:off x="9320930" y="1481346"/>
            <a:ext cx="1" cy="5362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3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Calibration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AD15DC-8B48-436E-B48A-04E0120DDA49}"/>
              </a:ext>
            </a:extLst>
          </p:cNvPr>
          <p:cNvSpPr txBox="1"/>
          <p:nvPr/>
        </p:nvSpPr>
        <p:spPr>
          <a:xfrm>
            <a:off x="1132114" y="1219200"/>
            <a:ext cx="1022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One-time calibration is typically performed at the start-up to the whole DAS, providing a reference input (e.g.: 0 V) and storing the result in a digital memory, then subtracted in the digital domain.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E77F15-1F0D-46E2-A404-3424752577D3}"/>
              </a:ext>
            </a:extLst>
          </p:cNvPr>
          <p:cNvSpPr txBox="1"/>
          <p:nvPr/>
        </p:nvSpPr>
        <p:spPr>
          <a:xfrm>
            <a:off x="2005080" y="2966182"/>
            <a:ext cx="789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Not effective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against offset drift and low-frequency noise.</a:t>
            </a:r>
          </a:p>
        </p:txBody>
      </p:sp>
      <p:sp>
        <p:nvSpPr>
          <p:cNvPr id="8" name="Arrow: Right 2">
            <a:extLst>
              <a:ext uri="{FF2B5EF4-FFF2-40B4-BE49-F238E27FC236}">
                <a16:creationId xmlns:a16="http://schemas.microsoft.com/office/drawing/2014/main" id="{D9C81CDF-4E16-91A0-4453-E3FB28F732F0}"/>
              </a:ext>
            </a:extLst>
          </p:cNvPr>
          <p:cNvSpPr/>
          <p:nvPr/>
        </p:nvSpPr>
        <p:spPr>
          <a:xfrm rot="5400000">
            <a:off x="5492611" y="2504012"/>
            <a:ext cx="546652" cy="3776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BC5233-2AF1-75FA-590A-274E7653B4D4}"/>
              </a:ext>
            </a:extLst>
          </p:cNvPr>
          <p:cNvSpPr txBox="1"/>
          <p:nvPr/>
        </p:nvSpPr>
        <p:spPr>
          <a:xfrm>
            <a:off x="1132114" y="3987152"/>
            <a:ext cx="984596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repeated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track the offset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data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routine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rejects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offset of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system,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low-frequency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17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40CF3E-847B-43C0-AFED-ABC9F0E6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Chopper modulation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2B880F-3483-4C17-B8A3-744C58D3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FCC48F-38B1-4B18-86A3-6FAD36AE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30</a:t>
            </a:fld>
            <a:endParaRPr lang="en-US" dirty="0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0EA6AC7A-6B01-4EE1-8530-6A789DFB3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5461" y="2118627"/>
            <a:ext cx="4848225" cy="1857375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77D660F0-EA64-40F4-BF3E-B59A1BAE5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3112" y="4447982"/>
            <a:ext cx="3990975" cy="123825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7D8A1E0-0C53-49DC-880B-F2FF67777DE5}"/>
              </a:ext>
            </a:extLst>
          </p:cNvPr>
          <p:cNvSpPr txBox="1"/>
          <p:nvPr/>
        </p:nvSpPr>
        <p:spPr>
          <a:xfrm>
            <a:off x="6953057" y="4195146"/>
            <a:ext cx="4637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Dimensionless square waveform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unity magnitude and strictly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50 % duty-cycle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8C7D816-57DE-4C65-A264-7E3273344F28}"/>
              </a:ext>
            </a:extLst>
          </p:cNvPr>
          <p:cNvSpPr txBox="1"/>
          <p:nvPr/>
        </p:nvSpPr>
        <p:spPr>
          <a:xfrm>
            <a:off x="6953056" y="1795331"/>
            <a:ext cx="4637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Modulator and demodulator can be implemented by switch matrices: virtually free from 1/f noise and offset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9D36EAD-58DA-4679-82C8-847CC33107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784" y="1003501"/>
            <a:ext cx="1353532" cy="1115126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4B8312-12D0-415D-9AD2-D441FC284A7C}"/>
              </a:ext>
            </a:extLst>
          </p:cNvPr>
          <p:cNvSpPr/>
          <p:nvPr/>
        </p:nvSpPr>
        <p:spPr>
          <a:xfrm>
            <a:off x="1866507" y="1615061"/>
            <a:ext cx="707011" cy="562531"/>
          </a:xfrm>
          <a:custGeom>
            <a:avLst/>
            <a:gdLst>
              <a:gd name="connsiteX0" fmla="*/ 0 w 707011"/>
              <a:gd name="connsiteY0" fmla="*/ 6349 h 562531"/>
              <a:gd name="connsiteX1" fmla="*/ 197963 w 707011"/>
              <a:gd name="connsiteY1" fmla="*/ 6349 h 562531"/>
              <a:gd name="connsiteX2" fmla="*/ 480767 w 707011"/>
              <a:gd name="connsiteY2" fmla="*/ 72337 h 562531"/>
              <a:gd name="connsiteX3" fmla="*/ 707011 w 707011"/>
              <a:gd name="connsiteY3" fmla="*/ 562531 h 56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011" h="562531">
                <a:moveTo>
                  <a:pt x="0" y="6349"/>
                </a:moveTo>
                <a:cubicBezTo>
                  <a:pt x="58917" y="850"/>
                  <a:pt x="117835" y="-4649"/>
                  <a:pt x="197963" y="6349"/>
                </a:cubicBezTo>
                <a:cubicBezTo>
                  <a:pt x="278091" y="17347"/>
                  <a:pt x="395926" y="-20360"/>
                  <a:pt x="480767" y="72337"/>
                </a:cubicBezTo>
                <a:cubicBezTo>
                  <a:pt x="565608" y="165034"/>
                  <a:pt x="636309" y="363782"/>
                  <a:pt x="707011" y="562531"/>
                </a:cubicBezTo>
              </a:path>
            </a:pathLst>
          </a:custGeom>
          <a:noFill/>
          <a:ln w="190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A8C41F-BF07-409E-BE45-65D8A43FCF33}"/>
              </a:ext>
            </a:extLst>
          </p:cNvPr>
          <p:cNvSpPr/>
          <p:nvPr/>
        </p:nvSpPr>
        <p:spPr>
          <a:xfrm>
            <a:off x="2036190" y="1578829"/>
            <a:ext cx="2444906" cy="645897"/>
          </a:xfrm>
          <a:custGeom>
            <a:avLst/>
            <a:gdLst>
              <a:gd name="connsiteX0" fmla="*/ 0 w 2444906"/>
              <a:gd name="connsiteY0" fmla="*/ 33155 h 645897"/>
              <a:gd name="connsiteX1" fmla="*/ 1036948 w 2444906"/>
              <a:gd name="connsiteY1" fmla="*/ 14301 h 645897"/>
              <a:gd name="connsiteX2" fmla="*/ 1734532 w 2444906"/>
              <a:gd name="connsiteY2" fmla="*/ 33155 h 645897"/>
              <a:gd name="connsiteX3" fmla="*/ 2337847 w 2444906"/>
              <a:gd name="connsiteY3" fmla="*/ 381946 h 645897"/>
              <a:gd name="connsiteX4" fmla="*/ 2441542 w 2444906"/>
              <a:gd name="connsiteY4" fmla="*/ 645897 h 64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906" h="645897">
                <a:moveTo>
                  <a:pt x="0" y="33155"/>
                </a:moveTo>
                <a:lnTo>
                  <a:pt x="1036948" y="14301"/>
                </a:lnTo>
                <a:cubicBezTo>
                  <a:pt x="1326037" y="14301"/>
                  <a:pt x="1517716" y="-28119"/>
                  <a:pt x="1734532" y="33155"/>
                </a:cubicBezTo>
                <a:cubicBezTo>
                  <a:pt x="1951349" y="94429"/>
                  <a:pt x="2220012" y="279822"/>
                  <a:pt x="2337847" y="381946"/>
                </a:cubicBezTo>
                <a:cubicBezTo>
                  <a:pt x="2455682" y="484070"/>
                  <a:pt x="2448612" y="564983"/>
                  <a:pt x="2441542" y="645897"/>
                </a:cubicBezTo>
              </a:path>
            </a:pathLst>
          </a:custGeom>
          <a:noFill/>
          <a:ln w="190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07F57D-76A0-653D-2DC4-31FB1D62227B}"/>
              </a:ext>
            </a:extLst>
          </p:cNvPr>
          <p:cNvSpPr txBox="1"/>
          <p:nvPr/>
        </p:nvSpPr>
        <p:spPr>
          <a:xfrm>
            <a:off x="821629" y="3948134"/>
            <a:ext cx="6061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Modulation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4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5EEC4-26A7-4A15-802D-491BFAF8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117617"/>
            <a:ext cx="10515600" cy="662397"/>
          </a:xfrm>
        </p:spPr>
        <p:txBody>
          <a:bodyPr/>
          <a:lstStyle/>
          <a:p>
            <a:r>
              <a:rPr lang="en-US"/>
              <a:t>A simplified analysis in the time domain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F67342-51FB-4AB4-961C-F53F6DB1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2DDB03-9DAE-4202-914B-98942CB6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DC7E9AE-BA83-4F61-9031-D0FC43D2F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189" y="1435019"/>
            <a:ext cx="4848225" cy="1857375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594F282-E637-4A05-A040-20189EAA5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5288" y="964906"/>
            <a:ext cx="2115686" cy="682479"/>
          </a:xfrm>
          <a:prstGeom prst="rect">
            <a:avLst/>
          </a:prstGeom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id="{EDB1C04D-7556-4D43-94E7-06D50395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15" y="1578471"/>
            <a:ext cx="5313764" cy="42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1A8091-418F-4D10-8E99-FD6E9A2C4A75}"/>
              </a:ext>
            </a:extLst>
          </p:cNvPr>
          <p:cNvSpPr txBox="1"/>
          <p:nvPr/>
        </p:nvSpPr>
        <p:spPr>
          <a:xfrm>
            <a:off x="606391" y="3429000"/>
            <a:ext cx="421586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Hypothesis: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amplifier has infinite bandwidth and zero delay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input signal (V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is constant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70367C-8F50-4692-BCCC-BE61DC11ED34}"/>
              </a:ext>
            </a:extLst>
          </p:cNvPr>
          <p:cNvSpPr txBox="1"/>
          <p:nvPr/>
        </p:nvSpPr>
        <p:spPr>
          <a:xfrm>
            <a:off x="627368" y="5524901"/>
            <a:ext cx="42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noise and offset</a:t>
            </a:r>
          </a:p>
        </p:txBody>
      </p:sp>
    </p:spTree>
    <p:extLst>
      <p:ext uri="{BB962C8B-B14F-4D97-AF65-F5344CB8AC3E}">
        <p14:creationId xmlns:p14="http://schemas.microsoft.com/office/powerpoint/2010/main" val="3765953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0219F1-DF17-4B91-9CA3-FC6FD91D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41" y="211120"/>
            <a:ext cx="10515600" cy="662397"/>
          </a:xfrm>
        </p:spPr>
        <p:txBody>
          <a:bodyPr/>
          <a:lstStyle/>
          <a:p>
            <a:r>
              <a:rPr lang="en-US"/>
              <a:t>Simplified time-domain analysis: how the offset is processed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E53A35-68D5-42B6-917D-9DBA421F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850326-F431-4C6C-8445-B50F175E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15630ECD-0F07-45ED-AD66-A8D180464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9613" y="1433404"/>
            <a:ext cx="2599766" cy="838634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D71A365-A06A-4345-B44C-5DC8979DA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56752"/>
              </p:ext>
            </p:extLst>
          </p:nvPr>
        </p:nvGraphicFramePr>
        <p:xfrm>
          <a:off x="6428066" y="985525"/>
          <a:ext cx="2701200" cy="600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228600" progId="Equation.DSMT4">
                  <p:embed/>
                </p:oleObj>
              </mc:Choice>
              <mc:Fallback>
                <p:oleObj name="Equation" r:id="rId4" imgW="102852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1811978-E10A-431D-B1DD-AAA65F502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066" y="985525"/>
                        <a:ext cx="2701200" cy="600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18C1FCC-C481-4357-9986-8EA07D549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75409"/>
              </p:ext>
            </p:extLst>
          </p:nvPr>
        </p:nvGraphicFramePr>
        <p:xfrm>
          <a:off x="6428065" y="1591246"/>
          <a:ext cx="3350579" cy="54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09400" imgH="228600" progId="Equation.DSMT4">
                  <p:embed/>
                </p:oleObj>
              </mc:Choice>
              <mc:Fallback>
                <p:oleObj name="Equation" r:id="rId6" imgW="14094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D71A365-A06A-4345-B44C-5DC8979DA8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065" y="1591246"/>
                        <a:ext cx="3350579" cy="543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56158DE-6A96-4F72-AE55-67C74BBF1047}"/>
              </a:ext>
            </a:extLst>
          </p:cNvPr>
          <p:cNvSpPr txBox="1"/>
          <p:nvPr/>
        </p:nvSpPr>
        <p:spPr>
          <a:xfrm>
            <a:off x="10473178" y="1206390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36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36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14BC02-1EA8-4DE1-973A-CAE2DF95D454}"/>
              </a:ext>
            </a:extLst>
          </p:cNvPr>
          <p:cNvSpPr txBox="1"/>
          <p:nvPr/>
        </p:nvSpPr>
        <p:spPr>
          <a:xfrm>
            <a:off x="6619626" y="3981004"/>
            <a:ext cx="4830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 RIPPLE: frequency =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49610D9-210D-4859-A0B0-85D1C6DE7152}"/>
              </a:ext>
            </a:extLst>
          </p:cNvPr>
          <p:cNvSpPr txBox="1"/>
          <p:nvPr/>
        </p:nvSpPr>
        <p:spPr>
          <a:xfrm>
            <a:off x="4204818" y="128003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36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36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936781C7-EE1C-4EED-A284-0FCDF69911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057" y="2418061"/>
            <a:ext cx="685800" cy="571500"/>
          </a:xfrm>
          <a:prstGeom prst="rect">
            <a:avLst/>
          </a:prstGeom>
        </p:spPr>
      </p:pic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CDEE5B98-B483-4351-9069-5FC572CC76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2375" y="1936125"/>
            <a:ext cx="5148897" cy="213624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F3527FE-C2DC-4182-9CAC-892F9DCD58C4}"/>
              </a:ext>
            </a:extLst>
          </p:cNvPr>
          <p:cNvSpPr txBox="1"/>
          <p:nvPr/>
        </p:nvSpPr>
        <p:spPr>
          <a:xfrm>
            <a:off x="2725477" y="4724513"/>
            <a:ext cx="60608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offset ripple is completely deleted if: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LPF: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&lt;m(t)&gt;=0  (requires duty-cycle=50%)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3D46AFA0-2851-41F0-9F0A-CDCF5DC73765}"/>
              </a:ext>
            </a:extLst>
          </p:cNvPr>
          <p:cNvSpPr/>
          <p:nvPr/>
        </p:nvSpPr>
        <p:spPr>
          <a:xfrm rot="5400000">
            <a:off x="10431772" y="1974324"/>
            <a:ext cx="592913" cy="37051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CDA7E668-B571-4370-AFD9-F355A30701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69812" y="2529091"/>
            <a:ext cx="4580629" cy="1394661"/>
          </a:xfrm>
          <a:prstGeom prst="rect">
            <a:avLst/>
          </a:prstGeom>
        </p:spPr>
      </p:pic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6F8EAC03-A9D4-4607-B3CE-D8550A710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256631"/>
              </p:ext>
            </p:extLst>
          </p:nvPr>
        </p:nvGraphicFramePr>
        <p:xfrm>
          <a:off x="6255299" y="2405228"/>
          <a:ext cx="9334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320" imgH="228600" progId="Equation.DSMT4">
                  <p:embed/>
                </p:oleObj>
              </mc:Choice>
              <mc:Fallback>
                <p:oleObj name="Equation" r:id="rId14" imgW="3553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D71A365-A06A-4345-B44C-5DC8979DA8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299" y="2405228"/>
                        <a:ext cx="933450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202FC6D8-2621-42B6-BA83-9BDA7E63C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444539"/>
              </p:ext>
            </p:extLst>
          </p:nvPr>
        </p:nvGraphicFramePr>
        <p:xfrm>
          <a:off x="5671893" y="3447549"/>
          <a:ext cx="11668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44240" imgH="228600" progId="Equation.DSMT4">
                  <p:embed/>
                </p:oleObj>
              </mc:Choice>
              <mc:Fallback>
                <p:oleObj name="Equation" r:id="rId16" imgW="44424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6F8EAC03-A9D4-4607-B3CE-D8550A710D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893" y="3447549"/>
                        <a:ext cx="1166813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9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160A4C-8213-4526-A51E-DF6E6C48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10" y="14545"/>
            <a:ext cx="10515600" cy="662397"/>
          </a:xfrm>
        </p:spPr>
        <p:txBody>
          <a:bodyPr/>
          <a:lstStyle/>
          <a:p>
            <a:r>
              <a:rPr lang="en-US" dirty="0"/>
              <a:t>Chopper modulation: analysis in the frequency domain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1FCE8D-6C4E-4E55-BD47-03240185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221291-3947-49D1-9EEE-9FEBC54C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4B3D1E-7731-41A6-971C-D942C055EFD9}"/>
              </a:ext>
            </a:extLst>
          </p:cNvPr>
          <p:cNvSpPr txBox="1"/>
          <p:nvPr/>
        </p:nvSpPr>
        <p:spPr>
          <a:xfrm>
            <a:off x="1598951" y="878910"/>
            <a:ext cx="8994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simplified analysis in the time domain is useful to gain an intuitive understanding of the CHS principle of operation but can give quantitative prediction for non-constant signal and noise components 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34A226-1A8A-41DF-815A-A256E9AAF3A7}"/>
              </a:ext>
            </a:extLst>
          </p:cNvPr>
          <p:cNvSpPr txBox="1"/>
          <p:nvPr/>
        </p:nvSpPr>
        <p:spPr>
          <a:xfrm>
            <a:off x="1598951" y="2532059"/>
            <a:ext cx="899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model the effect on non-constant signal and noise components it is necessary to perform the analysis in the frequency domain.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4658B31-2C4B-4A2F-89A3-1E2875751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65069"/>
              </p:ext>
            </p:extLst>
          </p:nvPr>
        </p:nvGraphicFramePr>
        <p:xfrm>
          <a:off x="761430" y="4606011"/>
          <a:ext cx="7916658" cy="1373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17900" imgH="609600" progId="Equation.DSMT4">
                  <p:embed/>
                </p:oleObj>
              </mc:Choice>
              <mc:Fallback>
                <p:oleObj name="Equation" r:id="rId2" imgW="3517900" imgH="60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430" y="4606011"/>
                        <a:ext cx="7916658" cy="13730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B610B0-23AE-44C5-96C5-2A5F69DBCFBA}"/>
              </a:ext>
            </a:extLst>
          </p:cNvPr>
          <p:cNvSpPr txBox="1"/>
          <p:nvPr/>
        </p:nvSpPr>
        <p:spPr>
          <a:xfrm>
            <a:off x="3179057" y="3880968"/>
            <a:ext cx="5110506" cy="45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Fourier series of the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m(t)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waveform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AFA2EE2-10B1-446C-B78E-8A6B57F44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9588" y="3879826"/>
            <a:ext cx="2447179" cy="1937868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CF72C2C-6BF7-4DD4-BFBB-E3A9B8035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836499"/>
              </p:ext>
            </p:extLst>
          </p:nvPr>
        </p:nvGraphicFramePr>
        <p:xfrm>
          <a:off x="8678088" y="3984500"/>
          <a:ext cx="5715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00" imgH="253800" progId="Equation.DSMT4">
                  <p:embed/>
                </p:oleObj>
              </mc:Choice>
              <mc:Fallback>
                <p:oleObj name="Equation" r:id="rId6" imgW="25380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24658B31-2C4B-4A2F-89A3-1E28757514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088" y="3984500"/>
                        <a:ext cx="571500" cy="573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50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A0B097-4CC9-43C7-A062-79B8EC15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8893"/>
            <a:ext cx="4129986" cy="662397"/>
          </a:xfrm>
        </p:spPr>
        <p:txBody>
          <a:bodyPr>
            <a:normAutofit fontScale="90000"/>
          </a:bodyPr>
          <a:lstStyle/>
          <a:p>
            <a:r>
              <a:rPr lang="en-US"/>
              <a:t>Effect of modulation </a:t>
            </a:r>
            <a:br>
              <a:rPr lang="en-US"/>
            </a:br>
            <a:r>
              <a:rPr lang="en-US"/>
              <a:t>on the signal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FFF007-0477-4B6A-96DB-B200A181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5EEA2A-0BA9-4846-A202-5E7C7729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43A13EA-320A-48B9-A065-2ACB69284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7690" y="336282"/>
            <a:ext cx="1986109" cy="5288014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CCA24DD-F4F3-46AE-9288-459AEC008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0038" y="201076"/>
            <a:ext cx="2149287" cy="82571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1970F9-E94E-4BFC-987E-01D2A1BFE642}"/>
              </a:ext>
            </a:extLst>
          </p:cNvPr>
          <p:cNvSpPr txBox="1"/>
          <p:nvPr/>
        </p:nvSpPr>
        <p:spPr>
          <a:xfrm>
            <a:off x="5168079" y="291333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B68D5280-C145-48E2-8C62-1D7B277D10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33482" y="1081289"/>
            <a:ext cx="6780848" cy="174879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086C7B4E-C837-4ED8-96A9-BDDF7A609F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67757" y="1614133"/>
            <a:ext cx="1038225" cy="41910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7675FFB8-95C0-45FE-A71E-BAAFC07D0B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3481" y="3120496"/>
            <a:ext cx="6780848" cy="1423035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A8E365DF-14FE-4227-B2CF-BD60CBBBC8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55744" y="3307733"/>
            <a:ext cx="1905000" cy="4191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DBF0DB3B-8BF9-42EE-8349-922639C101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00001" y="4543531"/>
            <a:ext cx="6309360" cy="1765935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8081E0C0-58EB-4307-8230-0085FEDD43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60461" y="5205196"/>
            <a:ext cx="1914525" cy="419100"/>
          </a:xfrm>
          <a:prstGeom prst="rect">
            <a:avLst/>
          </a:prstGeom>
        </p:spPr>
      </p:pic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6115BD7F-64E6-4D34-947C-AFFDCBCD92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339598"/>
              </p:ext>
            </p:extLst>
          </p:nvPr>
        </p:nvGraphicFramePr>
        <p:xfrm>
          <a:off x="10824368" y="2920471"/>
          <a:ext cx="10588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9800" imgH="177480" progId="Equation.DSMT4">
                  <p:embed/>
                </p:oleObj>
              </mc:Choice>
              <mc:Fallback>
                <p:oleObj name="Equation" r:id="rId19" imgW="469800" imgH="177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47C40A9-58F2-47AA-8C6F-58E89CA470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4368" y="2920471"/>
                        <a:ext cx="1058862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igura a mano libera 14"/>
          <p:cNvSpPr/>
          <p:nvPr/>
        </p:nvSpPr>
        <p:spPr>
          <a:xfrm>
            <a:off x="5033727" y="1113576"/>
            <a:ext cx="1528580" cy="4988460"/>
          </a:xfrm>
          <a:custGeom>
            <a:avLst/>
            <a:gdLst>
              <a:gd name="connsiteX0" fmla="*/ 0 w 1528580"/>
              <a:gd name="connsiteY0" fmla="*/ 0 h 4988460"/>
              <a:gd name="connsiteX1" fmla="*/ 1358020 w 1528580"/>
              <a:gd name="connsiteY1" fmla="*/ 1041149 h 4988460"/>
              <a:gd name="connsiteX2" fmla="*/ 1412340 w 1528580"/>
              <a:gd name="connsiteY2" fmla="*/ 1195058 h 4988460"/>
              <a:gd name="connsiteX3" fmla="*/ 1421394 w 1528580"/>
              <a:gd name="connsiteY3" fmla="*/ 1801640 h 4988460"/>
              <a:gd name="connsiteX4" fmla="*/ 1421394 w 1528580"/>
              <a:gd name="connsiteY4" fmla="*/ 2444436 h 4988460"/>
              <a:gd name="connsiteX5" fmla="*/ 1421394 w 1528580"/>
              <a:gd name="connsiteY5" fmla="*/ 3213980 h 4988460"/>
              <a:gd name="connsiteX6" fmla="*/ 1484768 w 1528580"/>
              <a:gd name="connsiteY6" fmla="*/ 4128380 h 4988460"/>
              <a:gd name="connsiteX7" fmla="*/ 679010 w 1528580"/>
              <a:gd name="connsiteY7" fmla="*/ 4716856 h 4988460"/>
              <a:gd name="connsiteX8" fmla="*/ 27160 w 1528580"/>
              <a:gd name="connsiteY8" fmla="*/ 4988460 h 498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580" h="4988460">
                <a:moveTo>
                  <a:pt x="0" y="0"/>
                </a:moveTo>
                <a:cubicBezTo>
                  <a:pt x="561315" y="420986"/>
                  <a:pt x="1122630" y="841973"/>
                  <a:pt x="1358020" y="1041149"/>
                </a:cubicBezTo>
                <a:cubicBezTo>
                  <a:pt x="1593410" y="1240325"/>
                  <a:pt x="1401778" y="1068310"/>
                  <a:pt x="1412340" y="1195058"/>
                </a:cubicBezTo>
                <a:cubicBezTo>
                  <a:pt x="1422902" y="1321806"/>
                  <a:pt x="1419885" y="1593410"/>
                  <a:pt x="1421394" y="1801640"/>
                </a:cubicBezTo>
                <a:cubicBezTo>
                  <a:pt x="1422903" y="2009870"/>
                  <a:pt x="1421394" y="2444436"/>
                  <a:pt x="1421394" y="2444436"/>
                </a:cubicBezTo>
                <a:cubicBezTo>
                  <a:pt x="1421394" y="2679826"/>
                  <a:pt x="1410832" y="2933323"/>
                  <a:pt x="1421394" y="3213980"/>
                </a:cubicBezTo>
                <a:cubicBezTo>
                  <a:pt x="1431956" y="3494637"/>
                  <a:pt x="1608499" y="3877901"/>
                  <a:pt x="1484768" y="4128380"/>
                </a:cubicBezTo>
                <a:cubicBezTo>
                  <a:pt x="1361037" y="4378859"/>
                  <a:pt x="921945" y="4573509"/>
                  <a:pt x="679010" y="4716856"/>
                </a:cubicBezTo>
                <a:cubicBezTo>
                  <a:pt x="436075" y="4860203"/>
                  <a:pt x="231617" y="4924331"/>
                  <a:pt x="27160" y="498846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24658B31-2C4B-4A2F-89A3-1E2875751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950246"/>
              </p:ext>
            </p:extLst>
          </p:nvPr>
        </p:nvGraphicFramePr>
        <p:xfrm>
          <a:off x="5743481" y="5425326"/>
          <a:ext cx="23161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28520" imgH="279360" progId="Equation.DSMT4">
                  <p:embed/>
                </p:oleObj>
              </mc:Choice>
              <mc:Fallback>
                <p:oleObj name="Equation" r:id="rId21" imgW="1028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481" y="5425326"/>
                        <a:ext cx="2316162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tangolo 18"/>
          <p:cNvSpPr/>
          <p:nvPr/>
        </p:nvSpPr>
        <p:spPr>
          <a:xfrm>
            <a:off x="4504296" y="4852657"/>
            <a:ext cx="709754" cy="1376127"/>
          </a:xfrm>
          <a:prstGeom prst="rect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/>
          <p:cNvSpPr txBox="1"/>
          <p:nvPr/>
        </p:nvSpPr>
        <p:spPr>
          <a:xfrm>
            <a:off x="4535834" y="4492028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LPF</a:t>
            </a:r>
          </a:p>
        </p:txBody>
      </p:sp>
    </p:spTree>
    <p:extLst>
      <p:ext uri="{BB962C8B-B14F-4D97-AF65-F5344CB8AC3E}">
        <p14:creationId xmlns:p14="http://schemas.microsoft.com/office/powerpoint/2010/main" val="16255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Effect of modulation on the signal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4658B31-2C4B-4A2F-89A3-1E2875751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614860"/>
              </p:ext>
            </p:extLst>
          </p:nvPr>
        </p:nvGraphicFramePr>
        <p:xfrm>
          <a:off x="1973483" y="1146543"/>
          <a:ext cx="7031037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24080" imgH="457200" progId="Equation.DSMT4">
                  <p:embed/>
                </p:oleObj>
              </mc:Choice>
              <mc:Fallback>
                <p:oleObj name="Equation" r:id="rId2" imgW="3124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483" y="1146543"/>
                        <a:ext cx="7031037" cy="1030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11">
            <a:extLst>
              <a:ext uri="{FF2B5EF4-FFF2-40B4-BE49-F238E27FC236}">
                <a16:creationId xmlns:a16="http://schemas.microsoft.com/office/drawing/2014/main" id="{77D660F0-EA64-40F4-BF3E-B59A1BAE5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1920" y="2609353"/>
            <a:ext cx="3990975" cy="1238250"/>
          </a:xfrm>
          <a:prstGeom prst="rect">
            <a:avLst/>
          </a:prstGeom>
        </p:spPr>
      </p:pic>
      <p:sp>
        <p:nvSpPr>
          <p:cNvPr id="8" name="Parentesi graffa aperta 7"/>
          <p:cNvSpPr/>
          <p:nvPr/>
        </p:nvSpPr>
        <p:spPr>
          <a:xfrm rot="16200000">
            <a:off x="8135342" y="1605029"/>
            <a:ext cx="208229" cy="1453931"/>
          </a:xfrm>
          <a:prstGeom prst="leftBrace">
            <a:avLst>
              <a:gd name="adj1" fmla="val 3120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6715784" y="2682869"/>
            <a:ext cx="3532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Power of the modulating waveform m(t)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79339" y="3922345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Power =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4658B31-2C4B-4A2F-89A3-1E2875751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56242"/>
              </p:ext>
            </p:extLst>
          </p:nvPr>
        </p:nvGraphicFramePr>
        <p:xfrm>
          <a:off x="3187097" y="3891055"/>
          <a:ext cx="157162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279360" progId="Equation.DSMT4">
                  <p:embed/>
                </p:oleObj>
              </mc:Choice>
              <mc:Fallback>
                <p:oleObj name="Equation" r:id="rId6" imgW="698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097" y="3891055"/>
                        <a:ext cx="1571625" cy="630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4658B31-2C4B-4A2F-89A3-1E2875751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490443"/>
              </p:ext>
            </p:extLst>
          </p:nvPr>
        </p:nvGraphicFramePr>
        <p:xfrm>
          <a:off x="7079707" y="4237676"/>
          <a:ext cx="26003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253800" progId="Equation.DSMT4">
                  <p:embed/>
                </p:oleObj>
              </mc:Choice>
              <mc:Fallback>
                <p:oleObj name="Equation" r:id="rId8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9707" y="4237676"/>
                        <a:ext cx="2600325" cy="573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6799153" y="3922345"/>
            <a:ext cx="3105339" cy="12221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1044048" y="4552582"/>
            <a:ext cx="5755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 of chopper modulation in the case of INFINITE bandwidth and null delay does not alter the function and gain of the original amplifier</a:t>
            </a:r>
          </a:p>
        </p:txBody>
      </p:sp>
    </p:spTree>
    <p:extLst>
      <p:ext uri="{BB962C8B-B14F-4D97-AF65-F5344CB8AC3E}">
        <p14:creationId xmlns:p14="http://schemas.microsoft.com/office/powerpoint/2010/main" val="11339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>
            <a:extLst>
              <a:ext uri="{FF2B5EF4-FFF2-40B4-BE49-F238E27FC236}">
                <a16:creationId xmlns:a16="http://schemas.microsoft.com/office/drawing/2014/main" id="{2F15D6DA-DC3C-4E36-9A9C-86A268AB7143}"/>
              </a:ext>
            </a:extLst>
          </p:cNvPr>
          <p:cNvGrpSpPr/>
          <p:nvPr/>
        </p:nvGrpSpPr>
        <p:grpSpPr>
          <a:xfrm>
            <a:off x="3139532" y="2790450"/>
            <a:ext cx="4972050" cy="1323975"/>
            <a:chOff x="2667907" y="2790450"/>
            <a:chExt cx="4972050" cy="1323975"/>
          </a:xfrm>
        </p:grpSpPr>
        <p:pic>
          <p:nvPicPr>
            <p:cNvPr id="22" name="Elemento grafico 21">
              <a:extLst>
                <a:ext uri="{FF2B5EF4-FFF2-40B4-BE49-F238E27FC236}">
                  <a16:creationId xmlns:a16="http://schemas.microsoft.com/office/drawing/2014/main" id="{C7A8BCFC-CC7B-4435-944D-3E91A9A68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2667907" y="2790450"/>
              <a:ext cx="4972050" cy="1323975"/>
            </a:xfrm>
            <a:prstGeom prst="rect">
              <a:avLst/>
            </a:prstGeom>
          </p:spPr>
        </p:pic>
        <p:graphicFrame>
          <p:nvGraphicFramePr>
            <p:cNvPr id="24" name="Oggetto 23">
              <a:extLst>
                <a:ext uri="{FF2B5EF4-FFF2-40B4-BE49-F238E27FC236}">
                  <a16:creationId xmlns:a16="http://schemas.microsoft.com/office/drawing/2014/main" id="{99665537-9C2C-41CF-BD1F-0AF737E990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3303115"/>
                </p:ext>
              </p:extLst>
            </p:nvPr>
          </p:nvGraphicFramePr>
          <p:xfrm>
            <a:off x="4200072" y="3081325"/>
            <a:ext cx="80010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55320" imgH="279360" progId="Equation.DSMT4">
                    <p:embed/>
                  </p:oleObj>
                </mc:Choice>
                <mc:Fallback>
                  <p:oleObj name="Equation" r:id="rId4" imgW="355320" imgH="279360" progId="Equation.DSMT4">
                    <p:embed/>
                    <p:pic>
                      <p:nvPicPr>
                        <p:cNvPr id="23" name="Oggetto 22">
                          <a:extLst>
                            <a:ext uri="{FF2B5EF4-FFF2-40B4-BE49-F238E27FC236}">
                              <a16:creationId xmlns:a16="http://schemas.microsoft.com/office/drawing/2014/main" id="{894266BC-A51C-4E23-968F-20D8B289D0D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0072" y="3081325"/>
                          <a:ext cx="800100" cy="6286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F9F5C313-90CC-4F49-A2A3-F448FDC616BF}"/>
              </a:ext>
            </a:extLst>
          </p:cNvPr>
          <p:cNvGrpSpPr/>
          <p:nvPr/>
        </p:nvGrpSpPr>
        <p:grpSpPr>
          <a:xfrm>
            <a:off x="5367475" y="2780406"/>
            <a:ext cx="4972050" cy="1323975"/>
            <a:chOff x="4895850" y="2780406"/>
            <a:chExt cx="4972050" cy="1323975"/>
          </a:xfrm>
        </p:grpSpPr>
        <p:pic>
          <p:nvPicPr>
            <p:cNvPr id="21" name="Elemento grafico 20">
              <a:extLst>
                <a:ext uri="{FF2B5EF4-FFF2-40B4-BE49-F238E27FC236}">
                  <a16:creationId xmlns:a16="http://schemas.microsoft.com/office/drawing/2014/main" id="{58C76DAB-BD42-42C7-A595-22384905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95850" y="2780406"/>
              <a:ext cx="4972050" cy="1323975"/>
            </a:xfrm>
            <a:prstGeom prst="rect">
              <a:avLst/>
            </a:prstGeom>
          </p:spPr>
        </p:pic>
        <p:graphicFrame>
          <p:nvGraphicFramePr>
            <p:cNvPr id="23" name="Oggetto 22">
              <a:extLst>
                <a:ext uri="{FF2B5EF4-FFF2-40B4-BE49-F238E27FC236}">
                  <a16:creationId xmlns:a16="http://schemas.microsoft.com/office/drawing/2014/main" id="{894266BC-A51C-4E23-968F-20D8B289D0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5845713"/>
                </p:ext>
              </p:extLst>
            </p:nvPr>
          </p:nvGraphicFramePr>
          <p:xfrm>
            <a:off x="7544707" y="3022976"/>
            <a:ext cx="68580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04560" imgH="279360" progId="Equation.DSMT4">
                    <p:embed/>
                  </p:oleObj>
                </mc:Choice>
                <mc:Fallback>
                  <p:oleObj name="Equation" r:id="rId6" imgW="304560" imgH="279360" progId="Equation.DSMT4">
                    <p:embed/>
                    <p:pic>
                      <p:nvPicPr>
                        <p:cNvPr id="14" name="Oggetto 13">
                          <a:extLst>
                            <a:ext uri="{FF2B5EF4-FFF2-40B4-BE49-F238E27FC236}">
                              <a16:creationId xmlns:a16="http://schemas.microsoft.com/office/drawing/2014/main" id="{DE00A17A-845F-4DCC-99A6-8D07E67209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4707" y="3022976"/>
                          <a:ext cx="685800" cy="6286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30E49F6-4CB4-4838-BDBF-85089F86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5292"/>
            <a:ext cx="10515600" cy="662397"/>
          </a:xfrm>
        </p:spPr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CHS on the </a:t>
            </a:r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 err="1"/>
              <a:t>spectrum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BCEC5F-E832-4BE9-BCD0-29800DF5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C2A903-C8DB-43D0-9754-AEFC7EFA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36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07D2B00-6BA9-408E-9CA7-5CCC0E81C9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9125" y="3226228"/>
            <a:ext cx="7010400" cy="1590675"/>
          </a:xfrm>
          <a:prstGeom prst="rect">
            <a:avLst/>
          </a:prstGeom>
        </p:spPr>
      </p:pic>
      <p:grpSp>
        <p:nvGrpSpPr>
          <p:cNvPr id="28" name="Gruppo 27">
            <a:extLst>
              <a:ext uri="{FF2B5EF4-FFF2-40B4-BE49-F238E27FC236}">
                <a16:creationId xmlns:a16="http://schemas.microsoft.com/office/drawing/2014/main" id="{FD07A850-BED9-4D45-BC6C-6E4CD0EF26C0}"/>
              </a:ext>
            </a:extLst>
          </p:cNvPr>
          <p:cNvGrpSpPr/>
          <p:nvPr/>
        </p:nvGrpSpPr>
        <p:grpSpPr>
          <a:xfrm>
            <a:off x="3485495" y="1291798"/>
            <a:ext cx="6329360" cy="1295400"/>
            <a:chOff x="3013870" y="1291798"/>
            <a:chExt cx="6329360" cy="1295400"/>
          </a:xfrm>
        </p:grpSpPr>
        <p:pic>
          <p:nvPicPr>
            <p:cNvPr id="5" name="Elemento grafico 4">
              <a:extLst>
                <a:ext uri="{FF2B5EF4-FFF2-40B4-BE49-F238E27FC236}">
                  <a16:creationId xmlns:a16="http://schemas.microsoft.com/office/drawing/2014/main" id="{08903AA8-488B-411A-9E7E-9B8199DD3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45000" y="1291798"/>
              <a:ext cx="3667125" cy="1295400"/>
            </a:xfrm>
            <a:prstGeom prst="rect">
              <a:avLst/>
            </a:prstGeom>
          </p:spPr>
        </p:pic>
        <p:graphicFrame>
          <p:nvGraphicFramePr>
            <p:cNvPr id="14" name="Oggetto 13">
              <a:extLst>
                <a:ext uri="{FF2B5EF4-FFF2-40B4-BE49-F238E27FC236}">
                  <a16:creationId xmlns:a16="http://schemas.microsoft.com/office/drawing/2014/main" id="{DE00A17A-845F-4DCC-99A6-8D07E67209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9615255"/>
                </p:ext>
              </p:extLst>
            </p:nvPr>
          </p:nvGraphicFramePr>
          <p:xfrm>
            <a:off x="8284368" y="1982788"/>
            <a:ext cx="1058862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69800" imgH="177480" progId="Equation.DSMT4">
                    <p:embed/>
                  </p:oleObj>
                </mc:Choice>
                <mc:Fallback>
                  <p:oleObj name="Equation" r:id="rId12" imgW="469800" imgH="177480" progId="Equation.DSMT4">
                    <p:embed/>
                    <p:pic>
                      <p:nvPicPr>
                        <p:cNvPr id="16" name="Oggetto 15">
                          <a:extLst>
                            <a:ext uri="{FF2B5EF4-FFF2-40B4-BE49-F238E27FC236}">
                              <a16:creationId xmlns:a16="http://schemas.microsoft.com/office/drawing/2014/main" id="{6115BD7F-64E6-4D34-947C-AFFDCBCD92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4368" y="1982788"/>
                          <a:ext cx="1058862" cy="4000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ggetto 14">
              <a:extLst>
                <a:ext uri="{FF2B5EF4-FFF2-40B4-BE49-F238E27FC236}">
                  <a16:creationId xmlns:a16="http://schemas.microsoft.com/office/drawing/2014/main" id="{5E262298-3109-44E9-9BC9-696A94CA4C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6490125"/>
                </p:ext>
              </p:extLst>
            </p:nvPr>
          </p:nvGraphicFramePr>
          <p:xfrm>
            <a:off x="3013870" y="1988711"/>
            <a:ext cx="125888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558720" imgH="177480" progId="Equation.DSMT4">
                    <p:embed/>
                  </p:oleObj>
                </mc:Choice>
                <mc:Fallback>
                  <p:oleObj name="Equation" r:id="rId14" imgW="558720" imgH="177480" progId="Equation.DSMT4">
                    <p:embed/>
                    <p:pic>
                      <p:nvPicPr>
                        <p:cNvPr id="14" name="Oggetto 13">
                          <a:extLst>
                            <a:ext uri="{FF2B5EF4-FFF2-40B4-BE49-F238E27FC236}">
                              <a16:creationId xmlns:a16="http://schemas.microsoft.com/office/drawing/2014/main" id="{DE00A17A-845F-4DCC-99A6-8D07E67209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3870" y="1988711"/>
                          <a:ext cx="1258887" cy="4000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CF235E06-5F4F-47E8-8291-19C3C2050F48}"/>
              </a:ext>
            </a:extLst>
          </p:cNvPr>
          <p:cNvGrpSpPr/>
          <p:nvPr/>
        </p:nvGrpSpPr>
        <p:grpSpPr>
          <a:xfrm>
            <a:off x="5491300" y="2752084"/>
            <a:ext cx="3667125" cy="1209675"/>
            <a:chOff x="5019675" y="2752084"/>
            <a:chExt cx="3667125" cy="1209675"/>
          </a:xfrm>
        </p:grpSpPr>
        <p:pic>
          <p:nvPicPr>
            <p:cNvPr id="13" name="Elemento grafico 12">
              <a:extLst>
                <a:ext uri="{FF2B5EF4-FFF2-40B4-BE49-F238E27FC236}">
                  <a16:creationId xmlns:a16="http://schemas.microsoft.com/office/drawing/2014/main" id="{222549FF-F258-4BA2-B17C-68697E8AE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019675" y="2752084"/>
              <a:ext cx="3667125" cy="1209675"/>
            </a:xfrm>
            <a:prstGeom prst="rect">
              <a:avLst/>
            </a:prstGeom>
          </p:spPr>
        </p:pic>
        <p:graphicFrame>
          <p:nvGraphicFramePr>
            <p:cNvPr id="16" name="Oggetto 15">
              <a:extLst>
                <a:ext uri="{FF2B5EF4-FFF2-40B4-BE49-F238E27FC236}">
                  <a16:creationId xmlns:a16="http://schemas.microsoft.com/office/drawing/2014/main" id="{77E84D75-FED1-4F4C-BD49-D75C9383ED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0590256"/>
                </p:ext>
              </p:extLst>
            </p:nvPr>
          </p:nvGraphicFramePr>
          <p:xfrm>
            <a:off x="6726692" y="2851474"/>
            <a:ext cx="65722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291960" imgH="279360" progId="Equation.DSMT4">
                    <p:embed/>
                  </p:oleObj>
                </mc:Choice>
                <mc:Fallback>
                  <p:oleObj name="Equation" r:id="rId18" imgW="291960" imgH="279360" progId="Equation.DSMT4">
                    <p:embed/>
                    <p:pic>
                      <p:nvPicPr>
                        <p:cNvPr id="15" name="Oggetto 14">
                          <a:extLst>
                            <a:ext uri="{FF2B5EF4-FFF2-40B4-BE49-F238E27FC236}">
                              <a16:creationId xmlns:a16="http://schemas.microsoft.com/office/drawing/2014/main" id="{5E262298-3109-44E9-9BC9-696A94CA4C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6692" y="2851474"/>
                          <a:ext cx="657225" cy="6286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73D32A29-2C76-486D-A2D1-913AD80BDD8F}"/>
              </a:ext>
            </a:extLst>
          </p:cNvPr>
          <p:cNvGrpSpPr/>
          <p:nvPr/>
        </p:nvGrpSpPr>
        <p:grpSpPr>
          <a:xfrm>
            <a:off x="4310200" y="2762343"/>
            <a:ext cx="3667125" cy="1209675"/>
            <a:chOff x="3838575" y="2762343"/>
            <a:chExt cx="3667125" cy="1209675"/>
          </a:xfrm>
        </p:grpSpPr>
        <p:pic>
          <p:nvPicPr>
            <p:cNvPr id="17" name="Elemento grafico 16">
              <a:extLst>
                <a:ext uri="{FF2B5EF4-FFF2-40B4-BE49-F238E27FC236}">
                  <a16:creationId xmlns:a16="http://schemas.microsoft.com/office/drawing/2014/main" id="{6672D211-D5D4-4098-9E26-35DA52466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3838575" y="2762343"/>
              <a:ext cx="3667125" cy="1209675"/>
            </a:xfrm>
            <a:prstGeom prst="rect">
              <a:avLst/>
            </a:prstGeom>
          </p:spPr>
        </p:pic>
        <p:graphicFrame>
          <p:nvGraphicFramePr>
            <p:cNvPr id="18" name="Oggetto 17">
              <a:extLst>
                <a:ext uri="{FF2B5EF4-FFF2-40B4-BE49-F238E27FC236}">
                  <a16:creationId xmlns:a16="http://schemas.microsoft.com/office/drawing/2014/main" id="{8C8E6AF8-1A2A-4F49-9810-4E5A126378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292373"/>
                </p:ext>
              </p:extLst>
            </p:nvPr>
          </p:nvGraphicFramePr>
          <p:xfrm>
            <a:off x="5019675" y="2851474"/>
            <a:ext cx="77152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342720" imgH="279360" progId="Equation.DSMT4">
                    <p:embed/>
                  </p:oleObj>
                </mc:Choice>
                <mc:Fallback>
                  <p:oleObj name="Equation" r:id="rId20" imgW="342720" imgH="279360" progId="Equation.DSMT4">
                    <p:embed/>
                    <p:pic>
                      <p:nvPicPr>
                        <p:cNvPr id="16" name="Oggetto 15">
                          <a:extLst>
                            <a:ext uri="{FF2B5EF4-FFF2-40B4-BE49-F238E27FC236}">
                              <a16:creationId xmlns:a16="http://schemas.microsoft.com/office/drawing/2014/main" id="{77E84D75-FED1-4F4C-BD49-D75C9383ED9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9675" y="2851474"/>
                          <a:ext cx="771525" cy="6286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0F1722AD-2362-4F80-B7B3-9D282B9F2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14611" y="4560247"/>
            <a:ext cx="7010400" cy="1590675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55E61875-7B6B-47F3-9DD4-3F208B14C9BC}"/>
              </a:ext>
            </a:extLst>
          </p:cNvPr>
          <p:cNvSpPr/>
          <p:nvPr/>
        </p:nvSpPr>
        <p:spPr>
          <a:xfrm>
            <a:off x="6502539" y="3442393"/>
            <a:ext cx="456064" cy="806891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1C96D5BD-C27E-4885-BDD5-630290F39E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333725"/>
              </p:ext>
            </p:extLst>
          </p:nvPr>
        </p:nvGraphicFramePr>
        <p:xfrm>
          <a:off x="1919724" y="811310"/>
          <a:ext cx="285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9720" imgH="253800" progId="Equation.DSMT4">
                  <p:embed/>
                </p:oleObj>
              </mc:Choice>
              <mc:Fallback>
                <p:oleObj name="Equation" r:id="rId22" imgW="126972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F203006D-DBCE-4ADA-B332-7E91D64FB8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724" y="811310"/>
                        <a:ext cx="2859087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22A6FE85-1D8E-4D7B-AE43-56A5BEDBE6D4}"/>
              </a:ext>
            </a:extLst>
          </p:cNvPr>
          <p:cNvCxnSpPr/>
          <p:nvPr/>
        </p:nvCxnSpPr>
        <p:spPr>
          <a:xfrm>
            <a:off x="6502539" y="5146596"/>
            <a:ext cx="45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FF319F6-286E-4A2B-BD13-E104DB5D3A47}"/>
              </a:ext>
            </a:extLst>
          </p:cNvPr>
          <p:cNvCxnSpPr/>
          <p:nvPr/>
        </p:nvCxnSpPr>
        <p:spPr>
          <a:xfrm>
            <a:off x="6502539" y="5146596"/>
            <a:ext cx="0" cy="484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2AF770A-6D0A-4AEB-9E20-AD471BF6487E}"/>
              </a:ext>
            </a:extLst>
          </p:cNvPr>
          <p:cNvCxnSpPr/>
          <p:nvPr/>
        </p:nvCxnSpPr>
        <p:spPr>
          <a:xfrm>
            <a:off x="6958603" y="5146596"/>
            <a:ext cx="0" cy="484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3F99D5A4-74D5-486E-9AE5-F6F911192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512810"/>
              </p:ext>
            </p:extLst>
          </p:nvPr>
        </p:nvGraphicFramePr>
        <p:xfrm>
          <a:off x="10063324" y="2791691"/>
          <a:ext cx="12287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45760" imgH="253800" progId="Equation.DSMT4">
                  <p:embed/>
                </p:oleObj>
              </mc:Choice>
              <mc:Fallback>
                <p:oleObj name="Equation" r:id="rId24" imgW="545760" imgH="2538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1C96D5BD-C27E-4885-BDD5-630290F39E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3324" y="2791691"/>
                        <a:ext cx="1228725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23F8A7E-04BD-4F4B-8656-528CC98EC229}"/>
              </a:ext>
            </a:extLst>
          </p:cNvPr>
          <p:cNvSpPr txBox="1"/>
          <p:nvPr/>
        </p:nvSpPr>
        <p:spPr>
          <a:xfrm>
            <a:off x="6354597" y="3081325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LPF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Oggetto 39">
            <a:extLst>
              <a:ext uri="{FF2B5EF4-FFF2-40B4-BE49-F238E27FC236}">
                <a16:creationId xmlns:a16="http://schemas.microsoft.com/office/drawing/2014/main" id="{6B2F1F3A-2CF7-42A0-AE4E-E728BBC6C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070626"/>
              </p:ext>
            </p:extLst>
          </p:nvPr>
        </p:nvGraphicFramePr>
        <p:xfrm>
          <a:off x="7198317" y="5185667"/>
          <a:ext cx="4620815" cy="95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070000" imgH="431640" progId="Equation.DSMT4">
                  <p:embed/>
                </p:oleObj>
              </mc:Choice>
              <mc:Fallback>
                <p:oleObj name="Equation" r:id="rId26" imgW="207000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8317" y="5185667"/>
                        <a:ext cx="4620815" cy="95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Elemento grafico 16">
            <a:extLst>
              <a:ext uri="{FF2B5EF4-FFF2-40B4-BE49-F238E27FC236}">
                <a16:creationId xmlns:a16="http://schemas.microsoft.com/office/drawing/2014/main" id="{CDEE5B98-B483-4351-9069-5FC572CC764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64985" y="1456431"/>
            <a:ext cx="3109478" cy="1290103"/>
          </a:xfrm>
          <a:prstGeom prst="rect">
            <a:avLst/>
          </a:prstGeom>
        </p:spPr>
      </p:pic>
      <p:pic>
        <p:nvPicPr>
          <p:cNvPr id="39" name="Elemento grafico 15">
            <a:extLst>
              <a:ext uri="{FF2B5EF4-FFF2-40B4-BE49-F238E27FC236}">
                <a16:creationId xmlns:a16="http://schemas.microsoft.com/office/drawing/2014/main" id="{936781C7-EE1C-4EED-A284-0FCDF699114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46854" y="1753759"/>
            <a:ext cx="394168" cy="328473"/>
          </a:xfrm>
          <a:prstGeom prst="rect">
            <a:avLst/>
          </a:prstGeom>
        </p:spPr>
      </p:pic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554D48B9-1DDD-41E3-88DB-36F3010E35BF}"/>
              </a:ext>
            </a:extLst>
          </p:cNvPr>
          <p:cNvCxnSpPr>
            <a:cxnSpLocks/>
          </p:cNvCxnSpPr>
          <p:nvPr/>
        </p:nvCxnSpPr>
        <p:spPr>
          <a:xfrm>
            <a:off x="1718967" y="1144373"/>
            <a:ext cx="1" cy="5362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83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noise PSD referred to the input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6B2F1F3A-2CF7-42A0-AE4E-E728BBC6C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3636"/>
              </p:ext>
            </p:extLst>
          </p:nvPr>
        </p:nvGraphicFramePr>
        <p:xfrm>
          <a:off x="4631441" y="2295961"/>
          <a:ext cx="2552722" cy="116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419040" progId="Equation.DSMT4">
                  <p:embed/>
                </p:oleObj>
              </mc:Choice>
              <mc:Fallback>
                <p:oleObj name="Equation" r:id="rId2" imgW="914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441" y="2295961"/>
                        <a:ext cx="2552722" cy="11621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B2F1F3A-2CF7-42A0-AE4E-E728BBC6C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384451"/>
              </p:ext>
            </p:extLst>
          </p:nvPr>
        </p:nvGraphicFramePr>
        <p:xfrm>
          <a:off x="1420821" y="1084673"/>
          <a:ext cx="2364771" cy="11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393480" progId="Equation.DSMT4">
                  <p:embed/>
                </p:oleObj>
              </mc:Choice>
              <mc:Fallback>
                <p:oleObj name="Equation" r:id="rId4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21" y="1084673"/>
                        <a:ext cx="2364771" cy="1138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B2F1F3A-2CF7-42A0-AE4E-E728BBC6C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317772"/>
              </p:ext>
            </p:extLst>
          </p:nvPr>
        </p:nvGraphicFramePr>
        <p:xfrm>
          <a:off x="1298575" y="2384425"/>
          <a:ext cx="34544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120" imgH="393480" progId="Equation.DSMT4">
                  <p:embed/>
                </p:oleObj>
              </mc:Choice>
              <mc:Fallback>
                <p:oleObj name="Equation" r:id="rId6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2384425"/>
                        <a:ext cx="3454400" cy="1073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838200" y="3552168"/>
            <a:ext cx="10197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 of chopper modulation in the case of INFINITE bandwidth result in cancellation of the flicker noise and in a residual noise in the signal bandwidth just equal to the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broadband noise PSD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original amplifier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134479" y="5215901"/>
            <a:ext cx="404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Noise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foldover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occurs!</a:t>
            </a:r>
          </a:p>
        </p:txBody>
      </p:sp>
    </p:spTree>
    <p:extLst>
      <p:ext uri="{BB962C8B-B14F-4D97-AF65-F5344CB8AC3E}">
        <p14:creationId xmlns:p14="http://schemas.microsoft.com/office/powerpoint/2010/main" val="15812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385F6E27-BC68-4987-BDA6-D6B578D77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3938" y="4578561"/>
            <a:ext cx="7010400" cy="1638300"/>
          </a:xfrm>
          <a:prstGeom prst="rect">
            <a:avLst/>
          </a:prstGeom>
        </p:spPr>
      </p:pic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96496216-EC71-4217-8ACD-130550FF9082}"/>
              </a:ext>
            </a:extLst>
          </p:cNvPr>
          <p:cNvSpPr/>
          <p:nvPr/>
        </p:nvSpPr>
        <p:spPr>
          <a:xfrm flipH="1">
            <a:off x="5545775" y="4158943"/>
            <a:ext cx="896149" cy="1630680"/>
          </a:xfrm>
          <a:custGeom>
            <a:avLst/>
            <a:gdLst>
              <a:gd name="connsiteX0" fmla="*/ 0 w 502920"/>
              <a:gd name="connsiteY0" fmla="*/ 0 h 1318260"/>
              <a:gd name="connsiteX1" fmla="*/ 45720 w 502920"/>
              <a:gd name="connsiteY1" fmla="*/ 441960 h 1318260"/>
              <a:gd name="connsiteX2" fmla="*/ 114300 w 502920"/>
              <a:gd name="connsiteY2" fmla="*/ 800100 h 1318260"/>
              <a:gd name="connsiteX3" fmla="*/ 419100 w 502920"/>
              <a:gd name="connsiteY3" fmla="*/ 1196340 h 1318260"/>
              <a:gd name="connsiteX4" fmla="*/ 502920 w 502920"/>
              <a:gd name="connsiteY4" fmla="*/ 1318260 h 131826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114300 w 891540"/>
              <a:gd name="connsiteY2" fmla="*/ 800100 h 1630680"/>
              <a:gd name="connsiteX3" fmla="*/ 419100 w 891540"/>
              <a:gd name="connsiteY3" fmla="*/ 1196340 h 1630680"/>
              <a:gd name="connsiteX4" fmla="*/ 891540 w 891540"/>
              <a:gd name="connsiteY4" fmla="*/ 1630680 h 163068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114300 w 891540"/>
              <a:gd name="connsiteY2" fmla="*/ 800100 h 1630680"/>
              <a:gd name="connsiteX3" fmla="*/ 350520 w 891540"/>
              <a:gd name="connsiteY3" fmla="*/ 1234440 h 1630680"/>
              <a:gd name="connsiteX4" fmla="*/ 891540 w 891540"/>
              <a:gd name="connsiteY4" fmla="*/ 1630680 h 163068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91440 w 891540"/>
              <a:gd name="connsiteY2" fmla="*/ 822960 h 1630680"/>
              <a:gd name="connsiteX3" fmla="*/ 350520 w 891540"/>
              <a:gd name="connsiteY3" fmla="*/ 1234440 h 1630680"/>
              <a:gd name="connsiteX4" fmla="*/ 891540 w 891540"/>
              <a:gd name="connsiteY4" fmla="*/ 1630680 h 1630680"/>
              <a:gd name="connsiteX0" fmla="*/ 4609 w 896149"/>
              <a:gd name="connsiteY0" fmla="*/ 0 h 1630680"/>
              <a:gd name="connsiteX1" fmla="*/ 4609 w 896149"/>
              <a:gd name="connsiteY1" fmla="*/ 426720 h 1630680"/>
              <a:gd name="connsiteX2" fmla="*/ 96049 w 896149"/>
              <a:gd name="connsiteY2" fmla="*/ 822960 h 1630680"/>
              <a:gd name="connsiteX3" fmla="*/ 355129 w 896149"/>
              <a:gd name="connsiteY3" fmla="*/ 1234440 h 1630680"/>
              <a:gd name="connsiteX4" fmla="*/ 896149 w 896149"/>
              <a:gd name="connsiteY4" fmla="*/ 1630680 h 163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149" h="1630680">
                <a:moveTo>
                  <a:pt x="4609" y="0"/>
                </a:moveTo>
                <a:cubicBezTo>
                  <a:pt x="17944" y="154305"/>
                  <a:pt x="-10631" y="289560"/>
                  <a:pt x="4609" y="426720"/>
                </a:cubicBezTo>
                <a:cubicBezTo>
                  <a:pt x="19849" y="563880"/>
                  <a:pt x="37629" y="688340"/>
                  <a:pt x="96049" y="822960"/>
                </a:cubicBezTo>
                <a:cubicBezTo>
                  <a:pt x="154469" y="957580"/>
                  <a:pt x="290359" y="1148080"/>
                  <a:pt x="355129" y="1234440"/>
                </a:cubicBezTo>
                <a:cubicBezTo>
                  <a:pt x="419899" y="1320800"/>
                  <a:pt x="886624" y="1612900"/>
                  <a:pt x="896149" y="163068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7030D4-CCD0-4640-89F8-643EEFAA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0"/>
            <a:ext cx="10515600" cy="662397"/>
          </a:xfrm>
        </p:spPr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finite </a:t>
            </a:r>
            <a:r>
              <a:rPr lang="it-IT" dirty="0" err="1"/>
              <a:t>amplifier</a:t>
            </a:r>
            <a:r>
              <a:rPr lang="it-IT" dirty="0"/>
              <a:t> </a:t>
            </a:r>
            <a:r>
              <a:rPr lang="it-IT" dirty="0" err="1"/>
              <a:t>bandwidth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3EAEFD0-B49A-4744-AC0D-9A12C97E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565D0E-04A9-412B-83EC-CB901FAF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38</a:t>
            </a:fld>
            <a:endParaRPr lang="en-US" dirty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29257EDC-2961-482E-902A-FE6906740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187" y="930485"/>
            <a:ext cx="7534275" cy="3619500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4CAC7BB-F8A0-41FD-A854-D0C0C5E9BF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9627" y="2901950"/>
            <a:ext cx="7267575" cy="118110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C6A8A463-1772-441B-A724-96F8E79F8D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70061" y="3670300"/>
            <a:ext cx="6467475" cy="400050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ED06BF41-1892-4EA0-8188-A9CF0C788F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59174" y="334583"/>
            <a:ext cx="3067050" cy="5286375"/>
          </a:xfrm>
          <a:prstGeom prst="rect">
            <a:avLst/>
          </a:prstGeom>
        </p:spPr>
      </p:pic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C82AAF58-C394-40F7-8A9E-F4CD55843577}"/>
              </a:ext>
            </a:extLst>
          </p:cNvPr>
          <p:cNvSpPr/>
          <p:nvPr/>
        </p:nvSpPr>
        <p:spPr>
          <a:xfrm>
            <a:off x="4130040" y="4145280"/>
            <a:ext cx="502920" cy="1318260"/>
          </a:xfrm>
          <a:custGeom>
            <a:avLst/>
            <a:gdLst>
              <a:gd name="connsiteX0" fmla="*/ 0 w 502920"/>
              <a:gd name="connsiteY0" fmla="*/ 0 h 1318260"/>
              <a:gd name="connsiteX1" fmla="*/ 45720 w 502920"/>
              <a:gd name="connsiteY1" fmla="*/ 441960 h 1318260"/>
              <a:gd name="connsiteX2" fmla="*/ 114300 w 502920"/>
              <a:gd name="connsiteY2" fmla="*/ 800100 h 1318260"/>
              <a:gd name="connsiteX3" fmla="*/ 419100 w 502920"/>
              <a:gd name="connsiteY3" fmla="*/ 1196340 h 1318260"/>
              <a:gd name="connsiteX4" fmla="*/ 502920 w 502920"/>
              <a:gd name="connsiteY4" fmla="*/ 1318260 h 13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20" h="1318260">
                <a:moveTo>
                  <a:pt x="0" y="0"/>
                </a:moveTo>
                <a:cubicBezTo>
                  <a:pt x="13335" y="154305"/>
                  <a:pt x="26670" y="308610"/>
                  <a:pt x="45720" y="441960"/>
                </a:cubicBezTo>
                <a:cubicBezTo>
                  <a:pt x="64770" y="575310"/>
                  <a:pt x="52070" y="674370"/>
                  <a:pt x="114300" y="800100"/>
                </a:cubicBezTo>
                <a:cubicBezTo>
                  <a:pt x="176530" y="925830"/>
                  <a:pt x="354330" y="1109980"/>
                  <a:pt x="419100" y="1196340"/>
                </a:cubicBezTo>
                <a:cubicBezTo>
                  <a:pt x="483870" y="1282700"/>
                  <a:pt x="493395" y="1300480"/>
                  <a:pt x="502920" y="131826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1F0EB2A0-4B4F-47E1-A71E-BE84035FD73F}"/>
              </a:ext>
            </a:extLst>
          </p:cNvPr>
          <p:cNvSpPr/>
          <p:nvPr/>
        </p:nvSpPr>
        <p:spPr>
          <a:xfrm>
            <a:off x="3985260" y="4771073"/>
            <a:ext cx="556260" cy="522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FA23B744-4FF2-438A-93FD-C60A307F6B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446969"/>
              </p:ext>
            </p:extLst>
          </p:nvPr>
        </p:nvGraphicFramePr>
        <p:xfrm>
          <a:off x="4062986" y="4778948"/>
          <a:ext cx="4016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480" imgH="228600" progId="Equation.DSMT4">
                  <p:embed/>
                </p:oleObj>
              </mc:Choice>
              <mc:Fallback>
                <p:oleObj name="Equation" r:id="rId12" imgW="17748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205E2601-5EB9-4BE9-A5E9-7B26661598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986" y="4778948"/>
                        <a:ext cx="401638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E320594B-76E5-4593-8574-03D6E5978145}"/>
              </a:ext>
            </a:extLst>
          </p:cNvPr>
          <p:cNvSpPr/>
          <p:nvPr/>
        </p:nvSpPr>
        <p:spPr>
          <a:xfrm flipH="1">
            <a:off x="5156742" y="4111943"/>
            <a:ext cx="502920" cy="1318260"/>
          </a:xfrm>
          <a:custGeom>
            <a:avLst/>
            <a:gdLst>
              <a:gd name="connsiteX0" fmla="*/ 0 w 502920"/>
              <a:gd name="connsiteY0" fmla="*/ 0 h 1318260"/>
              <a:gd name="connsiteX1" fmla="*/ 45720 w 502920"/>
              <a:gd name="connsiteY1" fmla="*/ 441960 h 1318260"/>
              <a:gd name="connsiteX2" fmla="*/ 114300 w 502920"/>
              <a:gd name="connsiteY2" fmla="*/ 800100 h 1318260"/>
              <a:gd name="connsiteX3" fmla="*/ 419100 w 502920"/>
              <a:gd name="connsiteY3" fmla="*/ 1196340 h 1318260"/>
              <a:gd name="connsiteX4" fmla="*/ 502920 w 502920"/>
              <a:gd name="connsiteY4" fmla="*/ 1318260 h 13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20" h="1318260">
                <a:moveTo>
                  <a:pt x="0" y="0"/>
                </a:moveTo>
                <a:cubicBezTo>
                  <a:pt x="13335" y="154305"/>
                  <a:pt x="26670" y="308610"/>
                  <a:pt x="45720" y="441960"/>
                </a:cubicBezTo>
                <a:cubicBezTo>
                  <a:pt x="64770" y="575310"/>
                  <a:pt x="52070" y="674370"/>
                  <a:pt x="114300" y="800100"/>
                </a:cubicBezTo>
                <a:cubicBezTo>
                  <a:pt x="176530" y="925830"/>
                  <a:pt x="354330" y="1109980"/>
                  <a:pt x="419100" y="1196340"/>
                </a:cubicBezTo>
                <a:cubicBezTo>
                  <a:pt x="483870" y="1282700"/>
                  <a:pt x="493395" y="1300480"/>
                  <a:pt x="502920" y="131826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C56E4F81-5DC1-4B83-AFF6-CEB82824B5A0}"/>
              </a:ext>
            </a:extLst>
          </p:cNvPr>
          <p:cNvSpPr/>
          <p:nvPr/>
        </p:nvSpPr>
        <p:spPr>
          <a:xfrm flipH="1">
            <a:off x="5233530" y="4804410"/>
            <a:ext cx="556260" cy="522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205E2601-5EB9-4BE9-A5E9-7B2666159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273417"/>
              </p:ext>
            </p:extLst>
          </p:nvPr>
        </p:nvGraphicFramePr>
        <p:xfrm>
          <a:off x="5233371" y="4804410"/>
          <a:ext cx="5159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600" imgH="228600" progId="Equation.DSMT4">
                  <p:embed/>
                </p:oleObj>
              </mc:Choice>
              <mc:Fallback>
                <p:oleObj name="Equation" r:id="rId14" imgW="22860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47035EE0-59BC-498F-ACA9-3F8BE968BE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371" y="4804410"/>
                        <a:ext cx="515937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e 24">
            <a:extLst>
              <a:ext uri="{FF2B5EF4-FFF2-40B4-BE49-F238E27FC236}">
                <a16:creationId xmlns:a16="http://schemas.microsoft.com/office/drawing/2014/main" id="{FAFC07A0-A9D7-4606-848D-1AB6364BC25A}"/>
              </a:ext>
            </a:extLst>
          </p:cNvPr>
          <p:cNvSpPr/>
          <p:nvPr/>
        </p:nvSpPr>
        <p:spPr>
          <a:xfrm flipH="1">
            <a:off x="6016217" y="4840307"/>
            <a:ext cx="556260" cy="522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47035EE0-59BC-498F-ACA9-3F8BE968B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226814"/>
              </p:ext>
            </p:extLst>
          </p:nvPr>
        </p:nvGraphicFramePr>
        <p:xfrm>
          <a:off x="6017448" y="4843989"/>
          <a:ext cx="54451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200" imgH="228600" progId="Equation.DSMT4">
                  <p:embed/>
                </p:oleObj>
              </mc:Choice>
              <mc:Fallback>
                <p:oleObj name="Equation" r:id="rId16" imgW="24120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24658B31-2C4B-4A2F-89A3-1E28757514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448" y="4843989"/>
                        <a:ext cx="544512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A46A9072-CAF0-4531-B5B2-2FE673D285EC}"/>
              </a:ext>
            </a:extLst>
          </p:cNvPr>
          <p:cNvSpPr/>
          <p:nvPr/>
        </p:nvSpPr>
        <p:spPr>
          <a:xfrm>
            <a:off x="3373038" y="4158943"/>
            <a:ext cx="896149" cy="1630680"/>
          </a:xfrm>
          <a:custGeom>
            <a:avLst/>
            <a:gdLst>
              <a:gd name="connsiteX0" fmla="*/ 0 w 502920"/>
              <a:gd name="connsiteY0" fmla="*/ 0 h 1318260"/>
              <a:gd name="connsiteX1" fmla="*/ 45720 w 502920"/>
              <a:gd name="connsiteY1" fmla="*/ 441960 h 1318260"/>
              <a:gd name="connsiteX2" fmla="*/ 114300 w 502920"/>
              <a:gd name="connsiteY2" fmla="*/ 800100 h 1318260"/>
              <a:gd name="connsiteX3" fmla="*/ 419100 w 502920"/>
              <a:gd name="connsiteY3" fmla="*/ 1196340 h 1318260"/>
              <a:gd name="connsiteX4" fmla="*/ 502920 w 502920"/>
              <a:gd name="connsiteY4" fmla="*/ 1318260 h 131826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114300 w 891540"/>
              <a:gd name="connsiteY2" fmla="*/ 800100 h 1630680"/>
              <a:gd name="connsiteX3" fmla="*/ 419100 w 891540"/>
              <a:gd name="connsiteY3" fmla="*/ 1196340 h 1630680"/>
              <a:gd name="connsiteX4" fmla="*/ 891540 w 891540"/>
              <a:gd name="connsiteY4" fmla="*/ 1630680 h 163068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114300 w 891540"/>
              <a:gd name="connsiteY2" fmla="*/ 800100 h 1630680"/>
              <a:gd name="connsiteX3" fmla="*/ 350520 w 891540"/>
              <a:gd name="connsiteY3" fmla="*/ 1234440 h 1630680"/>
              <a:gd name="connsiteX4" fmla="*/ 891540 w 891540"/>
              <a:gd name="connsiteY4" fmla="*/ 1630680 h 163068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91440 w 891540"/>
              <a:gd name="connsiteY2" fmla="*/ 822960 h 1630680"/>
              <a:gd name="connsiteX3" fmla="*/ 350520 w 891540"/>
              <a:gd name="connsiteY3" fmla="*/ 1234440 h 1630680"/>
              <a:gd name="connsiteX4" fmla="*/ 891540 w 891540"/>
              <a:gd name="connsiteY4" fmla="*/ 1630680 h 1630680"/>
              <a:gd name="connsiteX0" fmla="*/ 4609 w 896149"/>
              <a:gd name="connsiteY0" fmla="*/ 0 h 1630680"/>
              <a:gd name="connsiteX1" fmla="*/ 4609 w 896149"/>
              <a:gd name="connsiteY1" fmla="*/ 426720 h 1630680"/>
              <a:gd name="connsiteX2" fmla="*/ 96049 w 896149"/>
              <a:gd name="connsiteY2" fmla="*/ 822960 h 1630680"/>
              <a:gd name="connsiteX3" fmla="*/ 355129 w 896149"/>
              <a:gd name="connsiteY3" fmla="*/ 1234440 h 1630680"/>
              <a:gd name="connsiteX4" fmla="*/ 896149 w 896149"/>
              <a:gd name="connsiteY4" fmla="*/ 1630680 h 163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149" h="1630680">
                <a:moveTo>
                  <a:pt x="4609" y="0"/>
                </a:moveTo>
                <a:cubicBezTo>
                  <a:pt x="17944" y="154305"/>
                  <a:pt x="-10631" y="289560"/>
                  <a:pt x="4609" y="426720"/>
                </a:cubicBezTo>
                <a:cubicBezTo>
                  <a:pt x="19849" y="563880"/>
                  <a:pt x="37629" y="688340"/>
                  <a:pt x="96049" y="822960"/>
                </a:cubicBezTo>
                <a:cubicBezTo>
                  <a:pt x="154469" y="957580"/>
                  <a:pt x="290359" y="1148080"/>
                  <a:pt x="355129" y="1234440"/>
                </a:cubicBezTo>
                <a:cubicBezTo>
                  <a:pt x="419899" y="1320800"/>
                  <a:pt x="886624" y="1612900"/>
                  <a:pt x="896149" y="163068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BC745D4A-FB12-424D-A007-20C1975B31B8}"/>
              </a:ext>
            </a:extLst>
          </p:cNvPr>
          <p:cNvSpPr/>
          <p:nvPr/>
        </p:nvSpPr>
        <p:spPr>
          <a:xfrm flipH="1">
            <a:off x="3208931" y="4795030"/>
            <a:ext cx="556260" cy="522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BCDFC088-6FBD-4CFF-B83A-A36F1C4077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544987"/>
              </p:ext>
            </p:extLst>
          </p:nvPr>
        </p:nvGraphicFramePr>
        <p:xfrm>
          <a:off x="3254272" y="4817303"/>
          <a:ext cx="4302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440" imgH="228600" progId="Equation.DSMT4">
                  <p:embed/>
                </p:oleObj>
              </mc:Choice>
              <mc:Fallback>
                <p:oleObj name="Equation" r:id="rId18" imgW="19044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47035EE0-59BC-498F-ACA9-3F8BE968BE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272" y="4817303"/>
                        <a:ext cx="430213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C9F9FC89-E694-4C94-9779-78BA7B6075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829393" y="5065522"/>
            <a:ext cx="19145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FA0CA10E-3D8D-4B7C-ADE7-F68AE0518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992" y="2142727"/>
            <a:ext cx="5044821" cy="257764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225138F-A228-4B35-92C6-E20F413F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/>
              <a:t>Effect of finite amplifier bandwidth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B7FF68-2866-4251-A3EC-E1AA1ED6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4E6B98-F61A-48FA-AA59-5C4864B2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AE0BAF01-B1C6-427D-A657-43C1F7D9E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653115"/>
              </p:ext>
            </p:extLst>
          </p:nvPr>
        </p:nvGraphicFramePr>
        <p:xfrm>
          <a:off x="6179012" y="3307628"/>
          <a:ext cx="1592927" cy="117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482400" progId="Equation.DSMT4">
                  <p:embed/>
                </p:oleObj>
              </mc:Choice>
              <mc:Fallback>
                <p:oleObj name="Equation" r:id="rId4" imgW="66024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7BAC0E3-8B88-4923-B380-70D46199CA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9012" y="3307628"/>
                        <a:ext cx="1592927" cy="117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2B09BBF-C759-4D90-A400-3091B01CF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842935"/>
              </p:ext>
            </p:extLst>
          </p:nvPr>
        </p:nvGraphicFramePr>
        <p:xfrm>
          <a:off x="3495675" y="900522"/>
          <a:ext cx="4530726" cy="117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457200" progId="Equation.DSMT4">
                  <p:embed/>
                </p:oleObj>
              </mc:Choice>
              <mc:Fallback>
                <p:oleObj name="Equation" r:id="rId6" imgW="1777680" imgH="4572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AE0BAF01-B1C6-427D-A657-43C1F7D9E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900522"/>
                        <a:ext cx="4530726" cy="117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A4D3257-DFAB-47DD-B5F7-D28949ECB8B2}"/>
              </a:ext>
            </a:extLst>
          </p:cNvPr>
          <p:cNvCxnSpPr>
            <a:cxnSpLocks/>
          </p:cNvCxnSpPr>
          <p:nvPr/>
        </p:nvCxnSpPr>
        <p:spPr>
          <a:xfrm flipH="1">
            <a:off x="6000750" y="724925"/>
            <a:ext cx="356525" cy="29425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D59E6EA-B197-4DB4-BECF-E58D95FBE7A6}"/>
              </a:ext>
            </a:extLst>
          </p:cNvPr>
          <p:cNvCxnSpPr>
            <a:cxnSpLocks/>
          </p:cNvCxnSpPr>
          <p:nvPr/>
        </p:nvCxnSpPr>
        <p:spPr>
          <a:xfrm flipH="1" flipV="1">
            <a:off x="5661952" y="1989929"/>
            <a:ext cx="314323" cy="30559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0FA8D15-53E6-426D-A5A9-8F8DEFA06B8B}"/>
              </a:ext>
            </a:extLst>
          </p:cNvPr>
          <p:cNvSpPr txBox="1"/>
          <p:nvPr/>
        </p:nvSpPr>
        <p:spPr>
          <a:xfrm>
            <a:off x="8273143" y="872050"/>
            <a:ext cx="3000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Summation is now limited to a finite number of terms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7ED9EA5-EA77-4DB1-9F47-22ED4678D0B1}"/>
              </a:ext>
            </a:extLst>
          </p:cNvPr>
          <p:cNvSpPr txBox="1"/>
          <p:nvPr/>
        </p:nvSpPr>
        <p:spPr>
          <a:xfrm>
            <a:off x="1268180" y="2130481"/>
            <a:ext cx="371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Let us consider only positive vaules of index k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1177F9E-447F-4E94-989A-4814D4DBD80B}"/>
              </a:ext>
            </a:extLst>
          </p:cNvPr>
          <p:cNvSpPr/>
          <p:nvPr/>
        </p:nvSpPr>
        <p:spPr>
          <a:xfrm>
            <a:off x="1023259" y="3599543"/>
            <a:ext cx="2931885" cy="296981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F145170-6B20-4D67-9D1A-7D525E38A234}"/>
              </a:ext>
            </a:extLst>
          </p:cNvPr>
          <p:cNvSpPr txBox="1"/>
          <p:nvPr/>
        </p:nvSpPr>
        <p:spPr>
          <a:xfrm>
            <a:off x="3760219" y="313787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B467ADFA-CA21-40D3-B8BF-0AED4A28DCF4}"/>
              </a:ext>
            </a:extLst>
          </p:cNvPr>
          <p:cNvSpPr/>
          <p:nvPr/>
        </p:nvSpPr>
        <p:spPr>
          <a:xfrm>
            <a:off x="5363030" y="3713961"/>
            <a:ext cx="732970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1B671EFB-33F9-4E84-8567-2D6347956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748623"/>
              </p:ext>
            </p:extLst>
          </p:nvPr>
        </p:nvGraphicFramePr>
        <p:xfrm>
          <a:off x="5212810" y="5025188"/>
          <a:ext cx="2712123" cy="107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8200" imgH="457200" progId="Equation.DSMT4">
                  <p:embed/>
                </p:oleObj>
              </mc:Choice>
              <mc:Fallback>
                <p:oleObj name="Equation" r:id="rId8" imgW="116820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2B09BBF-C759-4D90-A400-3091B01CF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810" y="5025188"/>
                        <a:ext cx="2712123" cy="1072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AA3BE267-F7B3-4ED2-BFC8-9657DC1C5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559691"/>
              </p:ext>
            </p:extLst>
          </p:nvPr>
        </p:nvGraphicFramePr>
        <p:xfrm>
          <a:off x="1494972" y="5243880"/>
          <a:ext cx="31718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44520" imgH="228600" progId="Equation.DSMT4">
                  <p:embed/>
                </p:oleObj>
              </mc:Choice>
              <mc:Fallback>
                <p:oleObj name="Equation" r:id="rId10" imgW="12445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2B09BBF-C759-4D90-A400-3091B01CF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72" y="5243880"/>
                        <a:ext cx="3171825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07B734BB-818E-4A9F-907B-506E9D576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868516"/>
              </p:ext>
            </p:extLst>
          </p:nvPr>
        </p:nvGraphicFramePr>
        <p:xfrm>
          <a:off x="8470946" y="5210542"/>
          <a:ext cx="22336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240" imgH="241200" progId="Equation.DSMT4">
                  <p:embed/>
                </p:oleObj>
              </mc:Choice>
              <mc:Fallback>
                <p:oleObj name="Equation" r:id="rId12" imgW="876240" imgH="2412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AA3BE267-F7B3-4ED2-BFC8-9657DC1C57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0946" y="5210542"/>
                        <a:ext cx="2233613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ABEEA1-F56B-4A79-BECB-F80BBA05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techniques for the offset and noise flicker reduction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54C2C02-5898-41CA-84C4-2A22F5AF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0FB2C4-19C5-4DD5-A1D3-7D6B0D8B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AD1448-1E5A-47AC-A4C1-20B3907ED65E}"/>
              </a:ext>
            </a:extLst>
          </p:cNvPr>
          <p:cNvSpPr txBox="1"/>
          <p:nvPr/>
        </p:nvSpPr>
        <p:spPr>
          <a:xfrm>
            <a:off x="1428749" y="1818441"/>
            <a:ext cx="90444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Auto-zero (AZ)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Correlated Double Sampling (CDS)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Chopper modulation (CHS = Chopper stabilization)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22AB09-6C92-4FBA-8393-47FE73227E9B}"/>
              </a:ext>
            </a:extLst>
          </p:cNvPr>
          <p:cNvSpPr txBox="1"/>
          <p:nvPr/>
        </p:nvSpPr>
        <p:spPr>
          <a:xfrm>
            <a:off x="4291695" y="1193475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main techniques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C8A3C5-78F3-41AC-B6D8-CF4C24BFCDAC}"/>
              </a:ext>
            </a:extLst>
          </p:cNvPr>
          <p:cNvSpPr txBox="1"/>
          <p:nvPr/>
        </p:nvSpPr>
        <p:spPr>
          <a:xfrm>
            <a:off x="1195827" y="3429000"/>
            <a:ext cx="927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 are interested in understanding the principle of operation, the residual noise spectrum and possible limitations of the various techniques.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11205B-D836-4B60-88DE-E017DD983D19}"/>
              </a:ext>
            </a:extLst>
          </p:cNvPr>
          <p:cNvSpPr txBox="1"/>
          <p:nvPr/>
        </p:nvSpPr>
        <p:spPr>
          <a:xfrm>
            <a:off x="1195827" y="4706767"/>
            <a:ext cx="9586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three techniques are not limited to pure electronic circuits, but can in general be applied to other physical systems and, in particular, in a DAS, may involve also the sensor. </a:t>
            </a:r>
          </a:p>
        </p:txBody>
      </p:sp>
    </p:spTree>
    <p:extLst>
      <p:ext uri="{BB962C8B-B14F-4D97-AF65-F5344CB8AC3E}">
        <p14:creationId xmlns:p14="http://schemas.microsoft.com/office/powerpoint/2010/main" val="16260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8FE0275-1F3E-4963-93C8-6ED69DB2B170}"/>
              </a:ext>
            </a:extLst>
          </p:cNvPr>
          <p:cNvSpPr/>
          <p:nvPr/>
        </p:nvSpPr>
        <p:spPr>
          <a:xfrm>
            <a:off x="4627756" y="3119059"/>
            <a:ext cx="2553629" cy="22329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46BA8F-9374-44A8-BE47-59975E81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872"/>
            <a:ext cx="10515600" cy="662397"/>
          </a:xfrm>
        </p:spPr>
        <p:txBody>
          <a:bodyPr/>
          <a:lstStyle/>
          <a:p>
            <a:r>
              <a:rPr lang="en-US"/>
              <a:t>Minimum amplifier bandwidth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779F7A6-8CAD-499C-8F1B-44FB905B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DF40E6-360B-4ECE-82A5-D73C33B6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B83493E-CDA8-4C50-8AD1-CC0D3490A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3503" y="3119059"/>
            <a:ext cx="6764993" cy="2871188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53A5590-D3AE-498E-A98B-4879B6D620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677687"/>
              </p:ext>
            </p:extLst>
          </p:nvPr>
        </p:nvGraphicFramePr>
        <p:xfrm>
          <a:off x="6165417" y="1121589"/>
          <a:ext cx="1658903" cy="72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160" imgH="228600" progId="Equation.DSMT4">
                  <p:embed/>
                </p:oleObj>
              </mc:Choice>
              <mc:Fallback>
                <p:oleObj name="Equation" r:id="rId5" imgW="53316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AE0BAF01-B1C6-427D-A657-43C1F7D9E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417" y="1121589"/>
                        <a:ext cx="1658903" cy="720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56E4CB3-7D7D-44A5-986C-CAA105F0068B}"/>
              </a:ext>
            </a:extLst>
          </p:cNvPr>
          <p:cNvCxnSpPr>
            <a:cxnSpLocks/>
          </p:cNvCxnSpPr>
          <p:nvPr/>
        </p:nvCxnSpPr>
        <p:spPr>
          <a:xfrm flipH="1">
            <a:off x="7181384" y="1893494"/>
            <a:ext cx="1" cy="112356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895AF169-2679-43A2-9655-047FD03278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652" y="1222450"/>
            <a:ext cx="2741574" cy="1587941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C927539-17E8-4C47-A404-BB0F5E228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223422"/>
              </p:ext>
            </p:extLst>
          </p:nvPr>
        </p:nvGraphicFramePr>
        <p:xfrm>
          <a:off x="2085169" y="2712141"/>
          <a:ext cx="4587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53A5590-D3AE-498E-A98B-4879B6D620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169" y="2712141"/>
                        <a:ext cx="458787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C6B48C91-C31D-4485-85A9-C538B9ED09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567033"/>
              </p:ext>
            </p:extLst>
          </p:nvPr>
        </p:nvGraphicFramePr>
        <p:xfrm>
          <a:off x="687492" y="2644578"/>
          <a:ext cx="673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360" imgH="228600" progId="Equation.DSMT4">
                  <p:embed/>
                </p:oleObj>
              </mc:Choice>
              <mc:Fallback>
                <p:oleObj name="Equation" r:id="rId11" imgW="27936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C927539-17E8-4C47-A404-BB0F5E228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492" y="2644578"/>
                        <a:ext cx="673100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6DB2A43-056B-4AA8-92D2-63512909A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499883"/>
              </p:ext>
            </p:extLst>
          </p:nvPr>
        </p:nvGraphicFramePr>
        <p:xfrm>
          <a:off x="2177340" y="1005847"/>
          <a:ext cx="10398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31640" imgH="253800" progId="Equation.DSMT4">
                  <p:embed/>
                </p:oleObj>
              </mc:Choice>
              <mc:Fallback>
                <p:oleObj name="Equation" r:id="rId13" imgW="43164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C927539-17E8-4C47-A404-BB0F5E228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340" y="1005847"/>
                        <a:ext cx="1039812" cy="620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0E198A00-6B58-4810-9203-1145992B2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057894"/>
              </p:ext>
            </p:extLst>
          </p:nvPr>
        </p:nvGraphicFramePr>
        <p:xfrm>
          <a:off x="2697246" y="2712141"/>
          <a:ext cx="366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280" imgH="203040" progId="Equation.DSMT4">
                  <p:embed/>
                </p:oleObj>
              </mc:Choice>
              <mc:Fallback>
                <p:oleObj name="Equation" r:id="rId15" imgW="152280" imgH="2030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C927539-17E8-4C47-A404-BB0F5E228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246" y="2712141"/>
                        <a:ext cx="366712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BBB91861-6128-4306-AB68-6485A3763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586365"/>
              </p:ext>
            </p:extLst>
          </p:nvPr>
        </p:nvGraphicFramePr>
        <p:xfrm>
          <a:off x="9150828" y="5493360"/>
          <a:ext cx="366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2280" imgH="203040" progId="Equation.DSMT4">
                  <p:embed/>
                </p:oleObj>
              </mc:Choice>
              <mc:Fallback>
                <p:oleObj name="Equation" r:id="rId17" imgW="152280" imgH="2030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0E198A00-6B58-4810-9203-1145992B28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0828" y="5493360"/>
                        <a:ext cx="366712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F0D9A5F-55E2-4A64-AE17-22ED8CA4AE60}"/>
              </a:ext>
            </a:extLst>
          </p:cNvPr>
          <p:cNvSpPr txBox="1"/>
          <p:nvPr/>
        </p:nvSpPr>
        <p:spPr>
          <a:xfrm>
            <a:off x="8947119" y="863269"/>
            <a:ext cx="2905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Minimum amplifier bandwidth to amplify at least one signal replica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Case N=1</a:t>
            </a:r>
          </a:p>
        </p:txBody>
      </p:sp>
      <p:sp>
        <p:nvSpPr>
          <p:cNvPr id="18" name="Freccia a sinistra 17">
            <a:extLst>
              <a:ext uri="{FF2B5EF4-FFF2-40B4-BE49-F238E27FC236}">
                <a16:creationId xmlns:a16="http://schemas.microsoft.com/office/drawing/2014/main" id="{9C6749A4-B62F-4570-A3DB-B8CED94D8601}"/>
              </a:ext>
            </a:extLst>
          </p:cNvPr>
          <p:cNvSpPr/>
          <p:nvPr/>
        </p:nvSpPr>
        <p:spPr>
          <a:xfrm>
            <a:off x="8109514" y="1302247"/>
            <a:ext cx="552410" cy="404327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993ABCA-A2AD-4E31-A9C9-38CB285DBA83}"/>
              </a:ext>
            </a:extLst>
          </p:cNvPr>
          <p:cNvSpPr txBox="1"/>
          <p:nvPr/>
        </p:nvSpPr>
        <p:spPr>
          <a:xfrm>
            <a:off x="7824320" y="3710910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amplifier frequency response</a:t>
            </a:r>
          </a:p>
        </p:txBody>
      </p:sp>
    </p:spTree>
    <p:extLst>
      <p:ext uri="{BB962C8B-B14F-4D97-AF65-F5344CB8AC3E}">
        <p14:creationId xmlns:p14="http://schemas.microsoft.com/office/powerpoint/2010/main" val="3032691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883A3A-7007-48DE-AC9A-D31C6336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77" y="-7287"/>
            <a:ext cx="10515600" cy="662397"/>
          </a:xfrm>
        </p:spPr>
        <p:txBody>
          <a:bodyPr/>
          <a:lstStyle/>
          <a:p>
            <a:r>
              <a:rPr lang="en-US"/>
              <a:t>Effect of phase delays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6AF707A-3678-4C80-88DB-FE83468B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87CBDD-243C-4988-99B0-6291156E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0C3E2CA-A17B-4346-ADFB-42FF2A0C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954" y="882272"/>
            <a:ext cx="4048763" cy="216331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3865D6-56D7-4744-B7F3-9856C828C529}"/>
              </a:ext>
            </a:extLst>
          </p:cNvPr>
          <p:cNvSpPr txBox="1"/>
          <p:nvPr/>
        </p:nvSpPr>
        <p:spPr>
          <a:xfrm>
            <a:off x="2012196" y="2982923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delay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0A4209-6D28-4F59-8085-911376254871}"/>
              </a:ext>
            </a:extLst>
          </p:cNvPr>
          <p:cNvSpPr txBox="1"/>
          <p:nvPr/>
        </p:nvSpPr>
        <p:spPr>
          <a:xfrm>
            <a:off x="3782862" y="1178669"/>
            <a:ext cx="2393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typical amplifier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phase response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A87407B-629F-4AC0-ACC8-550ECE4FC5DF}"/>
              </a:ext>
            </a:extLst>
          </p:cNvPr>
          <p:cNvCxnSpPr/>
          <p:nvPr/>
        </p:nvCxnSpPr>
        <p:spPr>
          <a:xfrm flipV="1">
            <a:off x="3706460" y="2624667"/>
            <a:ext cx="204013" cy="420915"/>
          </a:xfrm>
          <a:prstGeom prst="line">
            <a:avLst/>
          </a:prstGeom>
          <a:ln w="28575">
            <a:solidFill>
              <a:srgbClr val="01FF0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606BEA8E-662B-4CB3-93DF-D4146CA955E4}"/>
              </a:ext>
            </a:extLst>
          </p:cNvPr>
          <p:cNvCxnSpPr>
            <a:cxnSpLocks/>
          </p:cNvCxnSpPr>
          <p:nvPr/>
        </p:nvCxnSpPr>
        <p:spPr>
          <a:xfrm flipH="1">
            <a:off x="4331306" y="1982302"/>
            <a:ext cx="1103087" cy="55836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40EAB0F2-6B37-4B3A-B16B-F68F7F561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1956" y="1485057"/>
            <a:ext cx="3076575" cy="1114425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89E49290-39B3-4D86-9BEF-F04CB70195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09131" y="3265921"/>
            <a:ext cx="3076575" cy="1114425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CAB66D28-8C51-4098-8476-41E87646B1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1956" y="4801946"/>
            <a:ext cx="3076575" cy="1114425"/>
          </a:xfrm>
          <a:prstGeom prst="rect">
            <a:avLst/>
          </a:prstGeom>
        </p:spPr>
      </p:pic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93C8A64E-0DBF-4B40-8B26-B3C54241C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83257"/>
              </p:ext>
            </p:extLst>
          </p:nvPr>
        </p:nvGraphicFramePr>
        <p:xfrm>
          <a:off x="10237702" y="2837938"/>
          <a:ext cx="971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80" imgH="203040" progId="Equation.DSMT4">
                  <p:embed/>
                </p:oleObj>
              </mc:Choice>
              <mc:Fallback>
                <p:oleObj name="Equation" r:id="rId10" imgW="380880" imgH="20304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07B734BB-818E-4A9F-907B-506E9D576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7702" y="2837938"/>
                        <a:ext cx="971550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D8D5F5D-1852-400D-8614-BA4A51BA3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515630"/>
              </p:ext>
            </p:extLst>
          </p:nvPr>
        </p:nvGraphicFramePr>
        <p:xfrm>
          <a:off x="8531207" y="2837939"/>
          <a:ext cx="809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17160" imgH="203040" progId="Equation.DSMT4">
                  <p:embed/>
                </p:oleObj>
              </mc:Choice>
              <mc:Fallback>
                <p:oleObj name="Equation" r:id="rId12" imgW="317160" imgH="2030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93C8A64E-0DBF-4B40-8B26-B3C54241CA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207" y="2837939"/>
                        <a:ext cx="809625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74C439BC-7A41-409A-867A-2C0576FA5C6E}"/>
              </a:ext>
            </a:extLst>
          </p:cNvPr>
          <p:cNvSpPr/>
          <p:nvPr/>
        </p:nvSpPr>
        <p:spPr>
          <a:xfrm>
            <a:off x="8731969" y="2599482"/>
            <a:ext cx="246088" cy="2544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EC9FDD16-DB78-49AD-B8A0-A4C41019CFC8}"/>
              </a:ext>
            </a:extLst>
          </p:cNvPr>
          <p:cNvSpPr/>
          <p:nvPr/>
        </p:nvSpPr>
        <p:spPr>
          <a:xfrm>
            <a:off x="10462220" y="2616256"/>
            <a:ext cx="246088" cy="2544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6FB8EFF9-8263-4020-8F7F-C8409F8DECC2}"/>
              </a:ext>
            </a:extLst>
          </p:cNvPr>
          <p:cNvSpPr/>
          <p:nvPr/>
        </p:nvSpPr>
        <p:spPr>
          <a:xfrm>
            <a:off x="8731969" y="3405104"/>
            <a:ext cx="246088" cy="2544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7CA9B0C2-1859-4288-9E32-F40B9BACEEF9}"/>
              </a:ext>
            </a:extLst>
          </p:cNvPr>
          <p:cNvSpPr/>
          <p:nvPr/>
        </p:nvSpPr>
        <p:spPr>
          <a:xfrm>
            <a:off x="10462220" y="3421878"/>
            <a:ext cx="246088" cy="2544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55495432-26C4-4803-9FDB-692BF9F08A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21956" y="317004"/>
            <a:ext cx="3076575" cy="1114425"/>
          </a:xfrm>
          <a:prstGeom prst="rect">
            <a:avLst/>
          </a:prstGeom>
        </p:spPr>
      </p:pic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2668520F-13CB-4375-844B-73E41D63F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763692"/>
              </p:ext>
            </p:extLst>
          </p:nvPr>
        </p:nvGraphicFramePr>
        <p:xfrm>
          <a:off x="10219332" y="1348630"/>
          <a:ext cx="4857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40" imgH="228600" progId="Equation.DSMT4">
                  <p:embed/>
                </p:oleObj>
              </mc:Choice>
              <mc:Fallback>
                <p:oleObj name="Equation" r:id="rId16" imgW="19044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3D8D5F5D-1852-400D-8614-BA4A51BA3A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9332" y="1348630"/>
                        <a:ext cx="485775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E53440E6-A7FD-4EE6-90B2-58EA40670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55041"/>
              </p:ext>
            </p:extLst>
          </p:nvPr>
        </p:nvGraphicFramePr>
        <p:xfrm>
          <a:off x="8494867" y="1406057"/>
          <a:ext cx="6477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3800" imgH="228600" progId="Equation.DSMT4">
                  <p:embed/>
                </p:oleObj>
              </mc:Choice>
              <mc:Fallback>
                <p:oleObj name="Equation" r:id="rId18" imgW="253800" imgH="2286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2668520F-13CB-4375-844B-73E41D63FE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4867" y="1406057"/>
                        <a:ext cx="647700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990BC80E-6B9F-4771-A0B8-DC849CFC9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659529"/>
              </p:ext>
            </p:extLst>
          </p:nvPr>
        </p:nvGraphicFramePr>
        <p:xfrm>
          <a:off x="8693754" y="4551158"/>
          <a:ext cx="4857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40" imgH="228600" progId="Equation.DSMT4">
                  <p:embed/>
                </p:oleObj>
              </mc:Choice>
              <mc:Fallback>
                <p:oleObj name="Equation" r:id="rId20" imgW="190440" imgH="2286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2668520F-13CB-4375-844B-73E41D63FE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3754" y="4551158"/>
                        <a:ext cx="485775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DCB8E479-38D9-48A9-A343-3235F0BDF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800494"/>
              </p:ext>
            </p:extLst>
          </p:nvPr>
        </p:nvGraphicFramePr>
        <p:xfrm>
          <a:off x="10259352" y="4581998"/>
          <a:ext cx="6477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53800" imgH="228600" progId="Equation.DSMT4">
                  <p:embed/>
                </p:oleObj>
              </mc:Choice>
              <mc:Fallback>
                <p:oleObj name="Equation" r:id="rId22" imgW="253800" imgH="2286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E53440E6-A7FD-4EE6-90B2-58EA40670E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9352" y="4581998"/>
                        <a:ext cx="647700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B4B04D25-CD21-46BA-83B6-9B53753B36DE}"/>
              </a:ext>
            </a:extLst>
          </p:cNvPr>
          <p:cNvSpPr/>
          <p:nvPr/>
        </p:nvSpPr>
        <p:spPr>
          <a:xfrm>
            <a:off x="9020552" y="1368990"/>
            <a:ext cx="478971" cy="769257"/>
          </a:xfrm>
          <a:custGeom>
            <a:avLst/>
            <a:gdLst>
              <a:gd name="connsiteX0" fmla="*/ 478971 w 478971"/>
              <a:gd name="connsiteY0" fmla="*/ 0 h 769257"/>
              <a:gd name="connsiteX1" fmla="*/ 203200 w 478971"/>
              <a:gd name="connsiteY1" fmla="*/ 333828 h 769257"/>
              <a:gd name="connsiteX2" fmla="*/ 0 w 478971"/>
              <a:gd name="connsiteY2" fmla="*/ 769257 h 769257"/>
              <a:gd name="connsiteX3" fmla="*/ 0 w 478971"/>
              <a:gd name="connsiteY3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" h="769257">
                <a:moveTo>
                  <a:pt x="478971" y="0"/>
                </a:moveTo>
                <a:cubicBezTo>
                  <a:pt x="380999" y="102809"/>
                  <a:pt x="283028" y="205619"/>
                  <a:pt x="203200" y="333828"/>
                </a:cubicBezTo>
                <a:cubicBezTo>
                  <a:pt x="123371" y="462038"/>
                  <a:pt x="0" y="769257"/>
                  <a:pt x="0" y="769257"/>
                </a:cubicBezTo>
                <a:lnTo>
                  <a:pt x="0" y="769257"/>
                </a:ln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439ECABF-EF44-449C-AED3-C0FF8815AB65}"/>
              </a:ext>
            </a:extLst>
          </p:cNvPr>
          <p:cNvSpPr/>
          <p:nvPr/>
        </p:nvSpPr>
        <p:spPr>
          <a:xfrm flipH="1">
            <a:off x="9903194" y="1368990"/>
            <a:ext cx="478971" cy="769257"/>
          </a:xfrm>
          <a:custGeom>
            <a:avLst/>
            <a:gdLst>
              <a:gd name="connsiteX0" fmla="*/ 478971 w 478971"/>
              <a:gd name="connsiteY0" fmla="*/ 0 h 769257"/>
              <a:gd name="connsiteX1" fmla="*/ 203200 w 478971"/>
              <a:gd name="connsiteY1" fmla="*/ 333828 h 769257"/>
              <a:gd name="connsiteX2" fmla="*/ 0 w 478971"/>
              <a:gd name="connsiteY2" fmla="*/ 769257 h 769257"/>
              <a:gd name="connsiteX3" fmla="*/ 0 w 478971"/>
              <a:gd name="connsiteY3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" h="769257">
                <a:moveTo>
                  <a:pt x="478971" y="0"/>
                </a:moveTo>
                <a:cubicBezTo>
                  <a:pt x="380999" y="102809"/>
                  <a:pt x="283028" y="205619"/>
                  <a:pt x="203200" y="333828"/>
                </a:cubicBezTo>
                <a:cubicBezTo>
                  <a:pt x="123371" y="462038"/>
                  <a:pt x="0" y="769257"/>
                  <a:pt x="0" y="769257"/>
                </a:cubicBezTo>
                <a:lnTo>
                  <a:pt x="0" y="769257"/>
                </a:ln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6F797D7A-BB7A-4947-B1BE-C2C3E1EC6596}"/>
              </a:ext>
            </a:extLst>
          </p:cNvPr>
          <p:cNvSpPr/>
          <p:nvPr/>
        </p:nvSpPr>
        <p:spPr>
          <a:xfrm flipV="1">
            <a:off x="9020552" y="4401703"/>
            <a:ext cx="478971" cy="769257"/>
          </a:xfrm>
          <a:custGeom>
            <a:avLst/>
            <a:gdLst>
              <a:gd name="connsiteX0" fmla="*/ 478971 w 478971"/>
              <a:gd name="connsiteY0" fmla="*/ 0 h 769257"/>
              <a:gd name="connsiteX1" fmla="*/ 203200 w 478971"/>
              <a:gd name="connsiteY1" fmla="*/ 333828 h 769257"/>
              <a:gd name="connsiteX2" fmla="*/ 0 w 478971"/>
              <a:gd name="connsiteY2" fmla="*/ 769257 h 769257"/>
              <a:gd name="connsiteX3" fmla="*/ 0 w 478971"/>
              <a:gd name="connsiteY3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" h="769257">
                <a:moveTo>
                  <a:pt x="478971" y="0"/>
                </a:moveTo>
                <a:cubicBezTo>
                  <a:pt x="380999" y="102809"/>
                  <a:pt x="283028" y="205619"/>
                  <a:pt x="203200" y="333828"/>
                </a:cubicBezTo>
                <a:cubicBezTo>
                  <a:pt x="123371" y="462038"/>
                  <a:pt x="0" y="769257"/>
                  <a:pt x="0" y="769257"/>
                </a:cubicBezTo>
                <a:lnTo>
                  <a:pt x="0" y="769257"/>
                </a:lnTo>
              </a:path>
            </a:pathLst>
          </a:custGeom>
          <a:noFill/>
          <a:ln w="38100"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8510CEAE-EDB1-47CE-9FE2-F3162B4AD961}"/>
              </a:ext>
            </a:extLst>
          </p:cNvPr>
          <p:cNvSpPr/>
          <p:nvPr/>
        </p:nvSpPr>
        <p:spPr>
          <a:xfrm flipH="1" flipV="1">
            <a:off x="9903194" y="4401703"/>
            <a:ext cx="478971" cy="769257"/>
          </a:xfrm>
          <a:custGeom>
            <a:avLst/>
            <a:gdLst>
              <a:gd name="connsiteX0" fmla="*/ 478971 w 478971"/>
              <a:gd name="connsiteY0" fmla="*/ 0 h 769257"/>
              <a:gd name="connsiteX1" fmla="*/ 203200 w 478971"/>
              <a:gd name="connsiteY1" fmla="*/ 333828 h 769257"/>
              <a:gd name="connsiteX2" fmla="*/ 0 w 478971"/>
              <a:gd name="connsiteY2" fmla="*/ 769257 h 769257"/>
              <a:gd name="connsiteX3" fmla="*/ 0 w 478971"/>
              <a:gd name="connsiteY3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" h="769257">
                <a:moveTo>
                  <a:pt x="478971" y="0"/>
                </a:moveTo>
                <a:cubicBezTo>
                  <a:pt x="380999" y="102809"/>
                  <a:pt x="283028" y="205619"/>
                  <a:pt x="203200" y="333828"/>
                </a:cubicBezTo>
                <a:cubicBezTo>
                  <a:pt x="123371" y="462038"/>
                  <a:pt x="0" y="769257"/>
                  <a:pt x="0" y="769257"/>
                </a:cubicBezTo>
                <a:lnTo>
                  <a:pt x="0" y="769257"/>
                </a:lnTo>
              </a:path>
            </a:pathLst>
          </a:custGeom>
          <a:noFill/>
          <a:ln w="38100"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E29A2DE0-9131-411E-91EB-B816A2C18E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778662"/>
              </p:ext>
            </p:extLst>
          </p:nvPr>
        </p:nvGraphicFramePr>
        <p:xfrm>
          <a:off x="422420" y="3490896"/>
          <a:ext cx="3822700" cy="67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63560" imgH="291960" progId="Equation.DSMT4">
                  <p:embed/>
                </p:oleObj>
              </mc:Choice>
              <mc:Fallback>
                <p:oleObj name="Equation" r:id="rId24" imgW="1663560" imgH="29196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07B734BB-818E-4A9F-907B-506E9D576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20" y="3490896"/>
                        <a:ext cx="3822700" cy="679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ggetto 33">
            <a:extLst>
              <a:ext uri="{FF2B5EF4-FFF2-40B4-BE49-F238E27FC236}">
                <a16:creationId xmlns:a16="http://schemas.microsoft.com/office/drawing/2014/main" id="{62ABDC05-3AA9-4A04-864E-F228059928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864959"/>
              </p:ext>
            </p:extLst>
          </p:nvPr>
        </p:nvGraphicFramePr>
        <p:xfrm>
          <a:off x="4339336" y="3444588"/>
          <a:ext cx="3513327" cy="66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498320" imgH="279360" progId="Equation.DSMT4">
                  <p:embed/>
                </p:oleObj>
              </mc:Choice>
              <mc:Fallback>
                <p:oleObj name="Equation" r:id="rId26" imgW="1498320" imgH="279360" progId="Equation.DSMT4">
                  <p:embed/>
                  <p:pic>
                    <p:nvPicPr>
                      <p:cNvPr id="33" name="Oggetto 32">
                        <a:extLst>
                          <a:ext uri="{FF2B5EF4-FFF2-40B4-BE49-F238E27FC236}">
                            <a16:creationId xmlns:a16="http://schemas.microsoft.com/office/drawing/2014/main" id="{E29A2DE0-9131-411E-91EB-B816A2C18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336" y="3444588"/>
                        <a:ext cx="3513327" cy="662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A78EAF0-23EE-4661-B439-59EC19B2D78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42687" y="2117120"/>
            <a:ext cx="3637294" cy="25111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87D6345-9B91-44BE-B9E2-3ED8786F44A9}"/>
              </a:ext>
            </a:extLst>
          </p:cNvPr>
          <p:cNvSpPr txBox="1"/>
          <p:nvPr/>
        </p:nvSpPr>
        <p:spPr>
          <a:xfrm>
            <a:off x="330619" y="4295074"/>
            <a:ext cx="783618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Replicas that undergo a phase shift are attenuated when they are brought back to baseband.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=90°           total cancellation of the contribution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=180°        the sign of the contribution is reversed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0C624BBC-4ED0-4B50-9F4E-3BA6B89C26B1}"/>
              </a:ext>
            </a:extLst>
          </p:cNvPr>
          <p:cNvSpPr/>
          <p:nvPr/>
        </p:nvSpPr>
        <p:spPr>
          <a:xfrm>
            <a:off x="2145234" y="5170960"/>
            <a:ext cx="377072" cy="30205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4494B84C-4853-4DB9-93BE-2FE037C703ED}"/>
              </a:ext>
            </a:extLst>
          </p:cNvPr>
          <p:cNvSpPr/>
          <p:nvPr/>
        </p:nvSpPr>
        <p:spPr>
          <a:xfrm>
            <a:off x="2145234" y="5730339"/>
            <a:ext cx="377072" cy="30205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8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B318F-3F67-43FE-BE3E-E0A30C8C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704"/>
            <a:ext cx="10515600" cy="662397"/>
          </a:xfrm>
        </p:spPr>
        <p:txBody>
          <a:bodyPr/>
          <a:lstStyle/>
          <a:p>
            <a:r>
              <a:rPr lang="en-US"/>
              <a:t>Time domain analysis with finite aplifier bandwidth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FD16B7-DAF6-4F61-BA8C-489658AD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9DF01A-6960-45D9-AF12-ABD9145C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110BBDA-0145-499D-B49C-C5C8CF534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526" y="1379544"/>
            <a:ext cx="3530346" cy="1569911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AE40C50-3FAA-4D03-AC61-198B31AA1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7191" y="1439464"/>
            <a:ext cx="2577465" cy="4350449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5AF70CEF-071B-4C2A-A98D-A6C6379C0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243" y="3009375"/>
            <a:ext cx="3538157" cy="1265301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F78391B6-11A1-41F0-8509-C4C12C4D5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299" y="4338335"/>
            <a:ext cx="3616262" cy="1265301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CCF8348-B4A2-4999-ACD1-84D647469B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7191" y="4639317"/>
            <a:ext cx="2843022" cy="23432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BDE7FF0B-DB46-4D5C-8857-D76D1DE21F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29563" y="1115690"/>
            <a:ext cx="1387616" cy="4487946"/>
          </a:xfrm>
          <a:prstGeom prst="rect">
            <a:avLst/>
          </a:prstGeom>
        </p:spPr>
      </p:pic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8A134471-461E-4758-9B39-C816715F6731}"/>
              </a:ext>
            </a:extLst>
          </p:cNvPr>
          <p:cNvSpPr/>
          <p:nvPr/>
        </p:nvSpPr>
        <p:spPr>
          <a:xfrm>
            <a:off x="7416800" y="1115690"/>
            <a:ext cx="364067" cy="26385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919589FA-4153-4770-A16E-0CED6606148E}"/>
              </a:ext>
            </a:extLst>
          </p:cNvPr>
          <p:cNvSpPr/>
          <p:nvPr/>
        </p:nvSpPr>
        <p:spPr>
          <a:xfrm>
            <a:off x="7416800" y="2000331"/>
            <a:ext cx="364067" cy="26385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D19517A6-252F-491E-8E20-0312AE48D459}"/>
              </a:ext>
            </a:extLst>
          </p:cNvPr>
          <p:cNvSpPr/>
          <p:nvPr/>
        </p:nvSpPr>
        <p:spPr>
          <a:xfrm>
            <a:off x="7416800" y="3285067"/>
            <a:ext cx="364067" cy="26385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E094A22B-4942-4253-8A31-A76EE347D225}"/>
              </a:ext>
            </a:extLst>
          </p:cNvPr>
          <p:cNvSpPr/>
          <p:nvPr/>
        </p:nvSpPr>
        <p:spPr>
          <a:xfrm>
            <a:off x="7416800" y="4145862"/>
            <a:ext cx="364067" cy="263854"/>
          </a:xfrm>
          <a:prstGeom prst="rightArrow">
            <a:avLst/>
          </a:prstGeom>
          <a:solidFill>
            <a:srgbClr val="C45C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B8081018-5A8D-4F10-9540-35207D73904C}"/>
              </a:ext>
            </a:extLst>
          </p:cNvPr>
          <p:cNvSpPr/>
          <p:nvPr/>
        </p:nvSpPr>
        <p:spPr>
          <a:xfrm>
            <a:off x="7416800" y="5248990"/>
            <a:ext cx="364067" cy="2638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2445B861-5157-4CB1-A708-96E6E32EF0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012383"/>
              </p:ext>
            </p:extLst>
          </p:nvPr>
        </p:nvGraphicFramePr>
        <p:xfrm>
          <a:off x="4521983" y="4338335"/>
          <a:ext cx="151765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60240" imgH="228600" progId="Equation.DSMT4">
                  <p:embed/>
                </p:oleObj>
              </mc:Choice>
              <mc:Fallback>
                <p:oleObj name="Equation" r:id="rId14" imgW="660240" imgH="228600" progId="Equation.DSMT4">
                  <p:embed/>
                  <p:pic>
                    <p:nvPicPr>
                      <p:cNvPr id="33" name="Oggetto 32">
                        <a:extLst>
                          <a:ext uri="{FF2B5EF4-FFF2-40B4-BE49-F238E27FC236}">
                            <a16:creationId xmlns:a16="http://schemas.microsoft.com/office/drawing/2014/main" id="{E29A2DE0-9131-411E-91EB-B816A2C18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983" y="4338335"/>
                        <a:ext cx="1517650" cy="531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DCA338A3-8ED7-434D-AF2B-DCCE96D9C9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605424"/>
              </p:ext>
            </p:extLst>
          </p:nvPr>
        </p:nvGraphicFramePr>
        <p:xfrm>
          <a:off x="4297433" y="5167613"/>
          <a:ext cx="22336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76240" imgH="241200" progId="Equation.DSMT4">
                  <p:embed/>
                </p:oleObj>
              </mc:Choice>
              <mc:Fallback>
                <p:oleObj name="Equation" r:id="rId16" imgW="876240" imgH="2412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07B734BB-818E-4A9F-907B-506E9D576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433" y="5167613"/>
                        <a:ext cx="2233613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1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4C3486-4BB9-4E77-AB2A-D394CBF6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19" y="181771"/>
            <a:ext cx="10515600" cy="662397"/>
          </a:xfrm>
        </p:spPr>
        <p:txBody>
          <a:bodyPr/>
          <a:lstStyle/>
          <a:p>
            <a:r>
              <a:rPr lang="en-US"/>
              <a:t>Effect of the amplifier finite bandwidth on the output noise PSD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D3F0397-57CA-442E-8299-687F94ED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09C6A4-EC75-40DF-8E63-A773DE11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43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5274E672-3B4B-47CA-8FB3-29CB5DD5A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0085" y="972943"/>
            <a:ext cx="5457825" cy="148590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7B6C7434-00C6-48B5-A4BC-9F5089A17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7059" y="874607"/>
            <a:ext cx="1245834" cy="4680295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7BC27AFA-9B6C-4A2D-804C-B0B1D2EB6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8109" y="2719324"/>
            <a:ext cx="6581775" cy="158115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D62D729-639A-4892-A775-6B2B19B07005}"/>
              </a:ext>
            </a:extLst>
          </p:cNvPr>
          <p:cNvSpPr/>
          <p:nvPr/>
        </p:nvSpPr>
        <p:spPr>
          <a:xfrm>
            <a:off x="3901727" y="2861713"/>
            <a:ext cx="456064" cy="806891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B2703D-DEE4-4564-92AB-0DAF5A2DB900}"/>
              </a:ext>
            </a:extLst>
          </p:cNvPr>
          <p:cNvSpPr txBox="1"/>
          <p:nvPr/>
        </p:nvSpPr>
        <p:spPr>
          <a:xfrm>
            <a:off x="3755297" y="2412373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LPF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58EFEA2B-1CFA-4920-B982-B00E814AF8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30741" y="2845045"/>
            <a:ext cx="5172075" cy="812189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F1D1F709-0429-4FA4-B706-08F2E401FD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94017" y="3046490"/>
            <a:ext cx="5172075" cy="618343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01466EA8-7AF0-4805-B2E6-BE7688759E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42139" y="3191281"/>
            <a:ext cx="4295775" cy="475438"/>
          </a:xfrm>
          <a:prstGeom prst="rect">
            <a:avLst/>
          </a:prstGeom>
        </p:spPr>
      </p:pic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7AFC4D1C-F626-4385-A8BE-73777CC3A3D8}"/>
              </a:ext>
            </a:extLst>
          </p:cNvPr>
          <p:cNvSpPr/>
          <p:nvPr/>
        </p:nvSpPr>
        <p:spPr>
          <a:xfrm>
            <a:off x="7979833" y="1927822"/>
            <a:ext cx="2184400" cy="1583266"/>
          </a:xfrm>
          <a:custGeom>
            <a:avLst/>
            <a:gdLst>
              <a:gd name="connsiteX0" fmla="*/ 2184400 w 2184400"/>
              <a:gd name="connsiteY0" fmla="*/ 1583266 h 1583266"/>
              <a:gd name="connsiteX1" fmla="*/ 1710267 w 2184400"/>
              <a:gd name="connsiteY1" fmla="*/ 1295400 h 1583266"/>
              <a:gd name="connsiteX2" fmla="*/ 1413934 w 2184400"/>
              <a:gd name="connsiteY2" fmla="*/ 677333 h 1583266"/>
              <a:gd name="connsiteX3" fmla="*/ 1083734 w 2184400"/>
              <a:gd name="connsiteY3" fmla="*/ 313266 h 1583266"/>
              <a:gd name="connsiteX4" fmla="*/ 753534 w 2184400"/>
              <a:gd name="connsiteY4" fmla="*/ 76200 h 1583266"/>
              <a:gd name="connsiteX5" fmla="*/ 262467 w 2184400"/>
              <a:gd name="connsiteY5" fmla="*/ 16933 h 1583266"/>
              <a:gd name="connsiteX6" fmla="*/ 0 w 2184400"/>
              <a:gd name="connsiteY6" fmla="*/ 0 h 158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400" h="1583266">
                <a:moveTo>
                  <a:pt x="2184400" y="1583266"/>
                </a:moveTo>
                <a:cubicBezTo>
                  <a:pt x="2011539" y="1514827"/>
                  <a:pt x="1838678" y="1446389"/>
                  <a:pt x="1710267" y="1295400"/>
                </a:cubicBezTo>
                <a:cubicBezTo>
                  <a:pt x="1581856" y="1144411"/>
                  <a:pt x="1518356" y="841022"/>
                  <a:pt x="1413934" y="677333"/>
                </a:cubicBezTo>
                <a:cubicBezTo>
                  <a:pt x="1309512" y="513644"/>
                  <a:pt x="1193801" y="413455"/>
                  <a:pt x="1083734" y="313266"/>
                </a:cubicBezTo>
                <a:cubicBezTo>
                  <a:pt x="973667" y="213077"/>
                  <a:pt x="890412" y="125589"/>
                  <a:pt x="753534" y="76200"/>
                </a:cubicBezTo>
                <a:cubicBezTo>
                  <a:pt x="616656" y="26811"/>
                  <a:pt x="388056" y="29633"/>
                  <a:pt x="262467" y="16933"/>
                </a:cubicBezTo>
                <a:cubicBezTo>
                  <a:pt x="136878" y="4233"/>
                  <a:pt x="68439" y="2116"/>
                  <a:pt x="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4F13A1B-690A-46C4-B4E3-C0234D024681}"/>
              </a:ext>
            </a:extLst>
          </p:cNvPr>
          <p:cNvSpPr/>
          <p:nvPr/>
        </p:nvSpPr>
        <p:spPr>
          <a:xfrm>
            <a:off x="8366273" y="3214754"/>
            <a:ext cx="1696534" cy="1921934"/>
          </a:xfrm>
          <a:custGeom>
            <a:avLst/>
            <a:gdLst>
              <a:gd name="connsiteX0" fmla="*/ 2184400 w 2184400"/>
              <a:gd name="connsiteY0" fmla="*/ 1583266 h 1583266"/>
              <a:gd name="connsiteX1" fmla="*/ 1710267 w 2184400"/>
              <a:gd name="connsiteY1" fmla="*/ 1295400 h 1583266"/>
              <a:gd name="connsiteX2" fmla="*/ 1413934 w 2184400"/>
              <a:gd name="connsiteY2" fmla="*/ 677333 h 1583266"/>
              <a:gd name="connsiteX3" fmla="*/ 1083734 w 2184400"/>
              <a:gd name="connsiteY3" fmla="*/ 313266 h 1583266"/>
              <a:gd name="connsiteX4" fmla="*/ 753534 w 2184400"/>
              <a:gd name="connsiteY4" fmla="*/ 76200 h 1583266"/>
              <a:gd name="connsiteX5" fmla="*/ 262467 w 2184400"/>
              <a:gd name="connsiteY5" fmla="*/ 16933 h 1583266"/>
              <a:gd name="connsiteX6" fmla="*/ 0 w 2184400"/>
              <a:gd name="connsiteY6" fmla="*/ 0 h 158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400" h="1583266">
                <a:moveTo>
                  <a:pt x="2184400" y="1583266"/>
                </a:moveTo>
                <a:cubicBezTo>
                  <a:pt x="2011539" y="1514827"/>
                  <a:pt x="1838678" y="1446389"/>
                  <a:pt x="1710267" y="1295400"/>
                </a:cubicBezTo>
                <a:cubicBezTo>
                  <a:pt x="1581856" y="1144411"/>
                  <a:pt x="1518356" y="841022"/>
                  <a:pt x="1413934" y="677333"/>
                </a:cubicBezTo>
                <a:cubicBezTo>
                  <a:pt x="1309512" y="513644"/>
                  <a:pt x="1193801" y="413455"/>
                  <a:pt x="1083734" y="313266"/>
                </a:cubicBezTo>
                <a:cubicBezTo>
                  <a:pt x="973667" y="213077"/>
                  <a:pt x="890412" y="125589"/>
                  <a:pt x="753534" y="76200"/>
                </a:cubicBezTo>
                <a:cubicBezTo>
                  <a:pt x="616656" y="26811"/>
                  <a:pt x="388056" y="29633"/>
                  <a:pt x="262467" y="16933"/>
                </a:cubicBezTo>
                <a:cubicBezTo>
                  <a:pt x="136878" y="4233"/>
                  <a:pt x="68439" y="2116"/>
                  <a:pt x="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60C7897-CDEC-4B19-833C-2E38360625A5}"/>
              </a:ext>
            </a:extLst>
          </p:cNvPr>
          <p:cNvSpPr txBox="1"/>
          <p:nvPr/>
        </p:nvSpPr>
        <p:spPr>
          <a:xfrm>
            <a:off x="892755" y="4360403"/>
            <a:ext cx="5319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Maximum order of replica that still gives a contribution in the baseband:  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551F17C8-AD99-4A06-A401-82AE5F159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75165"/>
              </p:ext>
            </p:extLst>
          </p:nvPr>
        </p:nvGraphicFramePr>
        <p:xfrm>
          <a:off x="6060347" y="4325710"/>
          <a:ext cx="1342932" cy="992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60240" imgH="482400" progId="Equation.DSMT4">
                  <p:embed/>
                </p:oleObj>
              </mc:Choice>
              <mc:Fallback>
                <p:oleObj name="Equation" r:id="rId14" imgW="660240" imgH="482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AE0BAF01-B1C6-427D-A657-43C1F7D9E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347" y="4325710"/>
                        <a:ext cx="1342932" cy="992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6B7DDCA0-348B-4350-B33C-54D42CA47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040999"/>
              </p:ext>
            </p:extLst>
          </p:nvPr>
        </p:nvGraphicFramePr>
        <p:xfrm>
          <a:off x="1457325" y="5148263"/>
          <a:ext cx="561022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74560" imgH="457200" progId="Equation.DSMT4">
                  <p:embed/>
                </p:oleObj>
              </mc:Choice>
              <mc:Fallback>
                <p:oleObj name="Equation" r:id="rId16" imgW="237456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2B09BBF-C759-4D90-A400-3091B01CF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5148263"/>
                        <a:ext cx="5610225" cy="1090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33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928FFD-2AA2-47A9-B714-A000D3D5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Finite bandwidth: effective input referred noise density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D187072-198E-42AC-ACDF-912A26B6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A4F0A4-320B-4B49-826C-3D744462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0DED03-C1DE-4348-8C8F-ACB622FBEF82}"/>
              </a:ext>
            </a:extLst>
          </p:cNvPr>
          <p:cNvSpPr txBox="1"/>
          <p:nvPr/>
        </p:nvSpPr>
        <p:spPr>
          <a:xfrm>
            <a:off x="914400" y="1562100"/>
            <a:ext cx="344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Amplifier effective gain: 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F6F3E03-23E8-43D2-84CA-92996F74CD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976991"/>
              </p:ext>
            </p:extLst>
          </p:nvPr>
        </p:nvGraphicFramePr>
        <p:xfrm>
          <a:off x="4649918" y="1510911"/>
          <a:ext cx="22336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241200" progId="Equation.DSMT4">
                  <p:embed/>
                </p:oleObj>
              </mc:Choice>
              <mc:Fallback>
                <p:oleObj name="Equation" r:id="rId2" imgW="876240" imgH="2412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07B734BB-818E-4A9F-907B-506E9D576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918" y="1510911"/>
                        <a:ext cx="2233613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FEA00F5B-E37D-40DE-9241-F77ADC08E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217815"/>
              </p:ext>
            </p:extLst>
          </p:nvPr>
        </p:nvGraphicFramePr>
        <p:xfrm>
          <a:off x="4786200" y="3266368"/>
          <a:ext cx="2943225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495000" progId="Equation.DSMT4">
                  <p:embed/>
                </p:oleObj>
              </mc:Choice>
              <mc:Fallback>
                <p:oleObj name="Equation" r:id="rId4" imgW="1054080" imgH="4950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6B2F1F3A-2CF7-42A0-AE4E-E728BBC6CF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200" y="3266368"/>
                        <a:ext cx="2943225" cy="1373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B98AE84-86E3-41DD-9507-5D175AC84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114043"/>
              </p:ext>
            </p:extLst>
          </p:nvPr>
        </p:nvGraphicFramePr>
        <p:xfrm>
          <a:off x="1082487" y="3386152"/>
          <a:ext cx="345440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120" imgH="444240" progId="Equation.DSMT4">
                  <p:embed/>
                </p:oleObj>
              </mc:Choice>
              <mc:Fallback>
                <p:oleObj name="Equation" r:id="rId6" imgW="1257120" imgH="4442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B2F1F3A-2CF7-42A0-AE4E-E728BBC6CF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487" y="3386152"/>
                        <a:ext cx="3454400" cy="1211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DD54486-B5C6-4822-9931-4E7A194CDA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493973"/>
              </p:ext>
            </p:extLst>
          </p:nvPr>
        </p:nvGraphicFramePr>
        <p:xfrm>
          <a:off x="4582020" y="2257820"/>
          <a:ext cx="27606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8200" imgH="253800" progId="Equation.DSMT4">
                  <p:embed/>
                </p:oleObj>
              </mc:Choice>
              <mc:Fallback>
                <p:oleObj name="Equation" r:id="rId8" imgW="116820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6B7DDCA0-348B-4350-B33C-54D42CA47E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2020" y="2257820"/>
                        <a:ext cx="2760663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AD25DEE-ECD3-471D-87C2-F05E7B7EE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600886"/>
              </p:ext>
            </p:extLst>
          </p:nvPr>
        </p:nvGraphicFramePr>
        <p:xfrm>
          <a:off x="9015801" y="1336897"/>
          <a:ext cx="2712123" cy="107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68200" imgH="457200" progId="Equation.DSMT4">
                  <p:embed/>
                </p:oleObj>
              </mc:Choice>
              <mc:Fallback>
                <p:oleObj name="Equation" r:id="rId10" imgW="1168200" imgH="4572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1B671EFB-33F9-4E84-8567-2D63479562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5801" y="1336897"/>
                        <a:ext cx="2712123" cy="1072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E2B5415-9E4C-438C-880B-CD187088F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18163"/>
              </p:ext>
            </p:extLst>
          </p:nvPr>
        </p:nvGraphicFramePr>
        <p:xfrm>
          <a:off x="9096375" y="2465843"/>
          <a:ext cx="1342932" cy="992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482400" progId="Equation.DSMT4">
                  <p:embed/>
                </p:oleObj>
              </mc:Choice>
              <mc:Fallback>
                <p:oleObj name="Equation" r:id="rId12" imgW="660240" imgH="4824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551F17C8-AD99-4A06-A401-82AE5F159A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75" y="2465843"/>
                        <a:ext cx="1342932" cy="992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C51AADE5-62C0-43DE-8453-77DBB727D33C}"/>
              </a:ext>
            </a:extLst>
          </p:cNvPr>
          <p:cNvSpPr/>
          <p:nvPr/>
        </p:nvSpPr>
        <p:spPr>
          <a:xfrm>
            <a:off x="8851900" y="1181100"/>
            <a:ext cx="3000375" cy="2413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9D43644-E999-435E-99D6-C617CDA4C5E0}"/>
              </a:ext>
            </a:extLst>
          </p:cNvPr>
          <p:cNvSpPr txBox="1"/>
          <p:nvPr/>
        </p:nvSpPr>
        <p:spPr>
          <a:xfrm>
            <a:off x="1442966" y="2327510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Output noise PSD: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A0D80360-6A15-4338-A807-7220775D4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304332"/>
              </p:ext>
            </p:extLst>
          </p:nvPr>
        </p:nvGraphicFramePr>
        <p:xfrm>
          <a:off x="7776312" y="3555058"/>
          <a:ext cx="1028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280" imgH="228600" progId="Equation.DSMT4">
                  <p:embed/>
                </p:oleObj>
              </mc:Choice>
              <mc:Fallback>
                <p:oleObj name="Equation" r:id="rId14" imgW="3682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FEA00F5B-E37D-40DE-9241-F77ADC08E0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6312" y="3555058"/>
                        <a:ext cx="1028700" cy="63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ella 16">
                <a:extLst>
                  <a:ext uri="{FF2B5EF4-FFF2-40B4-BE49-F238E27FC236}">
                    <a16:creationId xmlns:a16="http://schemas.microsoft.com/office/drawing/2014/main" id="{3776FA2C-ADF7-4216-9F0B-18A743AA54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589747"/>
                  </p:ext>
                </p:extLst>
              </p:nvPr>
            </p:nvGraphicFramePr>
            <p:xfrm>
              <a:off x="2193812" y="5004772"/>
              <a:ext cx="8128000" cy="1102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415222093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7319082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47286086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8897544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7649233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15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216402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0.8106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0.9006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0.9331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0.9747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5171239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/>
                            <a:t>1/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1.110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44660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ella 16">
                <a:extLst>
                  <a:ext uri="{FF2B5EF4-FFF2-40B4-BE49-F238E27FC236}">
                    <a16:creationId xmlns:a16="http://schemas.microsoft.com/office/drawing/2014/main" id="{3776FA2C-ADF7-4216-9F0B-18A743AA54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589747"/>
                  </p:ext>
                </p:extLst>
              </p:nvPr>
            </p:nvGraphicFramePr>
            <p:xfrm>
              <a:off x="2193812" y="5004772"/>
              <a:ext cx="8128000" cy="1102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415222093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7319082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47286086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8897544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7649233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15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2164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6"/>
                          <a:stretch>
                            <a:fillRect l="-375" t="-108197" r="-40149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0.8106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0.9006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0.9331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0.9747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517123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6"/>
                          <a:stretch>
                            <a:fillRect l="-375" t="-211667" r="-401498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1.110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44660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402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0E52448-2CC5-460B-A499-2ED4ACAB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DE86F3-0F96-4F08-A0EF-A5DB32C4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1CD05F0-8CA3-45CD-A87A-0423CBFE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988"/>
          </a:xfrm>
        </p:spPr>
        <p:txBody>
          <a:bodyPr/>
          <a:lstStyle/>
          <a:p>
            <a:r>
              <a:rPr lang="en-US" dirty="0"/>
              <a:t>AZ, CDS and CHS compared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BCC12F-1D3A-4AEB-9C1A-F9FF6B660708}"/>
              </a:ext>
            </a:extLst>
          </p:cNvPr>
          <p:cNvSpPr txBox="1"/>
          <p:nvPr/>
        </p:nvSpPr>
        <p:spPr>
          <a:xfrm>
            <a:off x="1118717" y="1424367"/>
            <a:ext cx="4860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Residual noise at low frequencies 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CD91439-2A69-4FFD-97B2-00600A461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000036"/>
              </p:ext>
            </p:extLst>
          </p:nvPr>
        </p:nvGraphicFramePr>
        <p:xfrm>
          <a:off x="3129145" y="3489316"/>
          <a:ext cx="1294682" cy="117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696" imgH="431613" progId="Equation.DSMT4">
                  <p:embed/>
                </p:oleObj>
              </mc:Choice>
              <mc:Fallback>
                <p:oleObj name="Equation" r:id="rId2" imgW="469696" imgH="431613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22A58F6-4D35-4A11-AC68-AAF34A451E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145" y="3489316"/>
                        <a:ext cx="1294682" cy="1172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A84877C-3318-4E4F-ABD4-719681FD1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112237"/>
              </p:ext>
            </p:extLst>
          </p:nvPr>
        </p:nvGraphicFramePr>
        <p:xfrm>
          <a:off x="3129145" y="2079307"/>
          <a:ext cx="1294682" cy="117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800" imgH="431640" progId="Equation.DSMT4">
                  <p:embed/>
                </p:oleObj>
              </mc:Choice>
              <mc:Fallback>
                <p:oleObj name="Equation" r:id="rId4" imgW="46980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CD91439-2A69-4FFD-97B2-00600A461D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145" y="2079307"/>
                        <a:ext cx="1294682" cy="1172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E95B7B0-1FCC-4CFB-B1DE-F478E4E383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003873"/>
              </p:ext>
            </p:extLst>
          </p:nvPr>
        </p:nvGraphicFramePr>
        <p:xfrm>
          <a:off x="3146126" y="5019564"/>
          <a:ext cx="1016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228600" progId="Equation.DSMT4">
                  <p:embed/>
                </p:oleObj>
              </mc:Choice>
              <mc:Fallback>
                <p:oleObj name="Equation" r:id="rId6" imgW="3682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CD91439-2A69-4FFD-97B2-00600A461D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126" y="5019564"/>
                        <a:ext cx="1016000" cy="62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F94B165-E3C4-4565-A985-CE4A4A75C836}"/>
              </a:ext>
            </a:extLst>
          </p:cNvPr>
          <p:cNvSpPr txBox="1"/>
          <p:nvPr/>
        </p:nvSpPr>
        <p:spPr>
          <a:xfrm>
            <a:off x="2010182" y="2352977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AZ: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A89652C-9EF0-4C4A-BEC0-22737CA2D9BF}"/>
              </a:ext>
            </a:extLst>
          </p:cNvPr>
          <p:cNvSpPr txBox="1"/>
          <p:nvPr/>
        </p:nvSpPr>
        <p:spPr>
          <a:xfrm>
            <a:off x="1667139" y="3777648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CDS: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CDF8A6-8D76-4620-B2B3-C1438AED5A8F}"/>
              </a:ext>
            </a:extLst>
          </p:cNvPr>
          <p:cNvSpPr txBox="1"/>
          <p:nvPr/>
        </p:nvSpPr>
        <p:spPr>
          <a:xfrm>
            <a:off x="1667139" y="5019564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CHS: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87B0BBA-44BA-41BC-A885-F5468194423B}"/>
              </a:ext>
            </a:extLst>
          </p:cNvPr>
          <p:cNvSpPr txBox="1"/>
          <p:nvPr/>
        </p:nvSpPr>
        <p:spPr>
          <a:xfrm>
            <a:off x="6722488" y="1319344"/>
            <a:ext cx="4152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CHS technique gives the lower residual noise in the signal bandwidth, for the same broadband 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original amplifier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FCB5B34-B229-45FC-8974-B58503EDB45F}"/>
              </a:ext>
            </a:extLst>
          </p:cNvPr>
          <p:cNvSpPr txBox="1"/>
          <p:nvPr/>
        </p:nvSpPr>
        <p:spPr>
          <a:xfrm>
            <a:off x="6722488" y="3547706"/>
            <a:ext cx="41529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AZ and CDS techniques suffer from noise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foldover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is represented by the ratio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B/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The minimum value of this ratio is not the same for the two techniques</a:t>
            </a:r>
          </a:p>
        </p:txBody>
      </p:sp>
    </p:spTree>
    <p:extLst>
      <p:ext uri="{BB962C8B-B14F-4D97-AF65-F5344CB8AC3E}">
        <p14:creationId xmlns:p14="http://schemas.microsoft.com/office/powerpoint/2010/main" val="22010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0106DF-A739-446C-95B7-D58A0432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917" y="229599"/>
            <a:ext cx="10515600" cy="662397"/>
          </a:xfrm>
        </p:spPr>
        <p:txBody>
          <a:bodyPr/>
          <a:lstStyle/>
          <a:p>
            <a:r>
              <a:rPr lang="en-US" sz="3200" b="1" i="1"/>
              <a:t>B/f</a:t>
            </a:r>
            <a:r>
              <a:rPr lang="en-US" sz="3200" b="1" i="1" baseline="-25000"/>
              <a:t>ck</a:t>
            </a:r>
            <a:r>
              <a:rPr lang="en-US"/>
              <a:t> ratio requirements  for AZ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5CC90D-FAE6-4958-94D3-7BDDE2AF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05CFD3-AE23-40CD-95FB-CC4C1231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6E766CB-3506-4B30-9D31-1AEC421DE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937006"/>
              </p:ext>
            </p:extLst>
          </p:nvPr>
        </p:nvGraphicFramePr>
        <p:xfrm>
          <a:off x="722917" y="1679796"/>
          <a:ext cx="4902319" cy="3258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4272480" imgH="2827440" progId="CorelDESIGNER.Graphic.12">
                  <p:embed/>
                </p:oleObj>
              </mc:Choice>
              <mc:Fallback>
                <p:oleObj name="Corel DESIGNER" r:id="rId2" imgW="4272480" imgH="2827440" progId="CorelDESIGNER.Graphic.1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73DEA11-66CD-4BDC-BC29-9CCEAAFCC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17" y="1679796"/>
                        <a:ext cx="4902319" cy="3258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44980959-969C-4BF4-9D57-821F80E40F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001604"/>
              </p:ext>
            </p:extLst>
          </p:nvPr>
        </p:nvGraphicFramePr>
        <p:xfrm>
          <a:off x="722917" y="891996"/>
          <a:ext cx="1804383" cy="73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228600" progId="Equation.DSMT4">
                  <p:embed/>
                </p:oleObj>
              </mc:Choice>
              <mc:Fallback>
                <p:oleObj name="Equation" r:id="rId4" imgW="5587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59A81A1-E01D-4494-AC26-96174AC5F5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2917" y="891996"/>
                        <a:ext cx="1804383" cy="73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36DC73-86E9-4AB8-9F22-5F600C8D85EB}"/>
              </a:ext>
            </a:extLst>
          </p:cNvPr>
          <p:cNvSpPr txBox="1"/>
          <p:nvPr/>
        </p:nvSpPr>
        <p:spPr>
          <a:xfrm>
            <a:off x="6090347" y="796620"/>
            <a:ext cx="5373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AZ phase the amplifier passes from full output signal to a small value (-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At the end of the AZ phase, the residual error should be small, otherwise part of the output signal is sampled together with the noise/offset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61C231A-CB96-42B9-BD1A-33AB69AF2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978924"/>
              </p:ext>
            </p:extLst>
          </p:nvPr>
        </p:nvGraphicFramePr>
        <p:xfrm>
          <a:off x="6096000" y="3210122"/>
          <a:ext cx="27892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228600" progId="Equation.DSMT4">
                  <p:embed/>
                </p:oleObj>
              </mc:Choice>
              <mc:Fallback>
                <p:oleObj name="Equation" r:id="rId6" imgW="8632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44980959-969C-4BF4-9D57-821F80E40F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3210122"/>
                        <a:ext cx="2789237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F183539B-197C-422A-AF38-703A8BB62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425743"/>
              </p:ext>
            </p:extLst>
          </p:nvPr>
        </p:nvGraphicFramePr>
        <p:xfrm>
          <a:off x="2672218" y="5044771"/>
          <a:ext cx="1420812" cy="112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00" imgH="393480" progId="Equation.DSMT4">
                  <p:embed/>
                </p:oleObj>
              </mc:Choice>
              <mc:Fallback>
                <p:oleObj name="Equation" r:id="rId8" imgW="495000" imgH="393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61C231A-CB96-42B9-BD1A-33AB69AF2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2218" y="5044771"/>
                        <a:ext cx="1420812" cy="1126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FA491438-623A-4CB5-8018-9ABAC64704AC}"/>
              </a:ext>
            </a:extLst>
          </p:cNvPr>
          <p:cNvSpPr/>
          <p:nvPr/>
        </p:nvSpPr>
        <p:spPr>
          <a:xfrm>
            <a:off x="2948863" y="1066800"/>
            <a:ext cx="3003201" cy="1231900"/>
          </a:xfrm>
          <a:custGeom>
            <a:avLst/>
            <a:gdLst>
              <a:gd name="connsiteX0" fmla="*/ 3022600 w 3022600"/>
              <a:gd name="connsiteY0" fmla="*/ 101600 h 1079500"/>
              <a:gd name="connsiteX1" fmla="*/ 1866900 w 3022600"/>
              <a:gd name="connsiteY1" fmla="*/ 0 h 1079500"/>
              <a:gd name="connsiteX2" fmla="*/ 520700 w 3022600"/>
              <a:gd name="connsiteY2" fmla="*/ 101600 h 1079500"/>
              <a:gd name="connsiteX3" fmla="*/ 114300 w 3022600"/>
              <a:gd name="connsiteY3" fmla="*/ 482600 h 1079500"/>
              <a:gd name="connsiteX4" fmla="*/ 0 w 3022600"/>
              <a:gd name="connsiteY4" fmla="*/ 1079500 h 1079500"/>
              <a:gd name="connsiteX0" fmla="*/ 2997200 w 2997200"/>
              <a:gd name="connsiteY0" fmla="*/ 101600 h 1231900"/>
              <a:gd name="connsiteX1" fmla="*/ 1841500 w 2997200"/>
              <a:gd name="connsiteY1" fmla="*/ 0 h 1231900"/>
              <a:gd name="connsiteX2" fmla="*/ 495300 w 2997200"/>
              <a:gd name="connsiteY2" fmla="*/ 101600 h 1231900"/>
              <a:gd name="connsiteX3" fmla="*/ 88900 w 2997200"/>
              <a:gd name="connsiteY3" fmla="*/ 482600 h 1231900"/>
              <a:gd name="connsiteX4" fmla="*/ 0 w 2997200"/>
              <a:gd name="connsiteY4" fmla="*/ 1231900 h 1231900"/>
              <a:gd name="connsiteX0" fmla="*/ 3003201 w 3003201"/>
              <a:gd name="connsiteY0" fmla="*/ 101600 h 1231900"/>
              <a:gd name="connsiteX1" fmla="*/ 1847501 w 3003201"/>
              <a:gd name="connsiteY1" fmla="*/ 0 h 1231900"/>
              <a:gd name="connsiteX2" fmla="*/ 501301 w 3003201"/>
              <a:gd name="connsiteY2" fmla="*/ 101600 h 1231900"/>
              <a:gd name="connsiteX3" fmla="*/ 94901 w 3003201"/>
              <a:gd name="connsiteY3" fmla="*/ 482600 h 1231900"/>
              <a:gd name="connsiteX4" fmla="*/ 6001 w 3003201"/>
              <a:gd name="connsiteY4" fmla="*/ 651933 h 1231900"/>
              <a:gd name="connsiteX5" fmla="*/ 6001 w 3003201"/>
              <a:gd name="connsiteY5" fmla="*/ 1231900 h 1231900"/>
              <a:gd name="connsiteX0" fmla="*/ 3003201 w 3003201"/>
              <a:gd name="connsiteY0" fmla="*/ 101600 h 1231900"/>
              <a:gd name="connsiteX1" fmla="*/ 1847501 w 3003201"/>
              <a:gd name="connsiteY1" fmla="*/ 0 h 1231900"/>
              <a:gd name="connsiteX2" fmla="*/ 501301 w 3003201"/>
              <a:gd name="connsiteY2" fmla="*/ 101600 h 1231900"/>
              <a:gd name="connsiteX3" fmla="*/ 94901 w 3003201"/>
              <a:gd name="connsiteY3" fmla="*/ 296333 h 1231900"/>
              <a:gd name="connsiteX4" fmla="*/ 6001 w 3003201"/>
              <a:gd name="connsiteY4" fmla="*/ 651933 h 1231900"/>
              <a:gd name="connsiteX5" fmla="*/ 6001 w 3003201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3201" h="1231900">
                <a:moveTo>
                  <a:pt x="3003201" y="101600"/>
                </a:moveTo>
                <a:cubicBezTo>
                  <a:pt x="2633842" y="50800"/>
                  <a:pt x="2264484" y="0"/>
                  <a:pt x="1847501" y="0"/>
                </a:cubicBezTo>
                <a:cubicBezTo>
                  <a:pt x="1430518" y="0"/>
                  <a:pt x="793401" y="52211"/>
                  <a:pt x="501301" y="101600"/>
                </a:cubicBezTo>
                <a:cubicBezTo>
                  <a:pt x="209201" y="150989"/>
                  <a:pt x="174629" y="194733"/>
                  <a:pt x="94901" y="296333"/>
                </a:cubicBezTo>
                <a:cubicBezTo>
                  <a:pt x="15173" y="397933"/>
                  <a:pt x="20818" y="527050"/>
                  <a:pt x="6001" y="651933"/>
                </a:cubicBezTo>
                <a:cubicBezTo>
                  <a:pt x="-8816" y="776816"/>
                  <a:pt x="8823" y="1145117"/>
                  <a:pt x="6001" y="12319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DF9FFBC0-D7DB-4194-8143-5407713E4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918975"/>
              </p:ext>
            </p:extLst>
          </p:nvPr>
        </p:nvGraphicFramePr>
        <p:xfrm>
          <a:off x="6087965" y="3912351"/>
          <a:ext cx="2522538" cy="120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01440" imgH="431640" progId="Equation.DSMT4">
                  <p:embed/>
                </p:oleObj>
              </mc:Choice>
              <mc:Fallback>
                <p:oleObj name="Equation" r:id="rId10" imgW="90144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61C231A-CB96-42B9-BD1A-33AB69AF2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87965" y="3912351"/>
                        <a:ext cx="2522538" cy="1206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A0FF069C-7B3F-41D7-B6C9-3A18294A6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9061"/>
              </p:ext>
            </p:extLst>
          </p:nvPr>
        </p:nvGraphicFramePr>
        <p:xfrm>
          <a:off x="5952064" y="5306408"/>
          <a:ext cx="15271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F9FFBC0-D7DB-4194-8143-5407713E42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52064" y="5306408"/>
                        <a:ext cx="1527175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0F821341-56C1-4536-AEC5-E46BF6DE0C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40593"/>
              </p:ext>
            </p:extLst>
          </p:nvPr>
        </p:nvGraphicFramePr>
        <p:xfrm>
          <a:off x="9073232" y="5098819"/>
          <a:ext cx="2916238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41120" imgH="431640" progId="Equation.DSMT4">
                  <p:embed/>
                </p:oleObj>
              </mc:Choice>
              <mc:Fallback>
                <p:oleObj name="Equation" r:id="rId14" imgW="1041120" imgH="4316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A0FF069C-7B3F-41D7-B6C9-3A18294A66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073232" y="5098819"/>
                        <a:ext cx="2916238" cy="120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5CC6AB-30BC-442D-0031-E1F94831A29E}"/>
              </a:ext>
            </a:extLst>
          </p:cNvPr>
          <p:cNvSpPr txBox="1"/>
          <p:nvPr/>
        </p:nvSpPr>
        <p:spPr>
          <a:xfrm>
            <a:off x="8157144" y="5391414"/>
            <a:ext cx="84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E.g.:</a:t>
            </a:r>
          </a:p>
        </p:txBody>
      </p:sp>
    </p:spTree>
    <p:extLst>
      <p:ext uri="{BB962C8B-B14F-4D97-AF65-F5344CB8AC3E}">
        <p14:creationId xmlns:p14="http://schemas.microsoft.com/office/powerpoint/2010/main" val="25312943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C3F5DE-D039-4CD3-B027-EC8B93B8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/>
              <a:t>B/</a:t>
            </a:r>
            <a:r>
              <a:rPr lang="en-US" sz="3200" b="1" i="1" dirty="0" err="1"/>
              <a:t>f</a:t>
            </a:r>
            <a:r>
              <a:rPr lang="en-US" sz="3200" b="1" i="1" baseline="-25000" dirty="0" err="1"/>
              <a:t>ck</a:t>
            </a:r>
            <a:r>
              <a:rPr lang="en-US" dirty="0"/>
              <a:t> ratio requirements  for CDS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32FFD96-53A4-48A2-B2FA-EF6553CB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7D0C1-04F5-441A-A7CE-E64B0B8A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B6D0EA1-D47A-4704-93B5-D74AFA8B7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161" y="1657020"/>
            <a:ext cx="5100506" cy="1307306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E6E73A6-C814-4F44-A794-8EAC94613F14}"/>
              </a:ext>
            </a:extLst>
          </p:cNvPr>
          <p:cNvCxnSpPr/>
          <p:nvPr/>
        </p:nvCxnSpPr>
        <p:spPr>
          <a:xfrm>
            <a:off x="445161" y="3062354"/>
            <a:ext cx="1129639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3A43CC8-19BC-45E6-A7A9-7B4F3C44D0AB}"/>
              </a:ext>
            </a:extLst>
          </p:cNvPr>
          <p:cNvCxnSpPr/>
          <p:nvPr/>
        </p:nvCxnSpPr>
        <p:spPr>
          <a:xfrm>
            <a:off x="1574800" y="3299420"/>
            <a:ext cx="1129639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F1D9D34A-92F8-4EFF-B587-4D93876F0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558085"/>
              </p:ext>
            </p:extLst>
          </p:nvPr>
        </p:nvGraphicFramePr>
        <p:xfrm>
          <a:off x="782173" y="3160383"/>
          <a:ext cx="4556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393480" progId="Equation.DSMT4">
                  <p:embed/>
                </p:oleObj>
              </mc:Choice>
              <mc:Fallback>
                <p:oleObj name="Equation" r:id="rId4" imgW="16488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E95B7B0-1FCC-4CFB-B1DE-F478E4E383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73" y="3160383"/>
                        <a:ext cx="455613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E312300-5D5B-4450-93C7-034FA5BF9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403201"/>
              </p:ext>
            </p:extLst>
          </p:nvPr>
        </p:nvGraphicFramePr>
        <p:xfrm>
          <a:off x="1806639" y="3408627"/>
          <a:ext cx="4556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393480" progId="Equation.DSMT4">
                  <p:embed/>
                </p:oleObj>
              </mc:Choice>
              <mc:Fallback>
                <p:oleObj name="Equation" r:id="rId6" imgW="16488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F1D9D34A-92F8-4EFF-B587-4D93876F0D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639" y="3408627"/>
                        <a:ext cx="455613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22A575-20DC-431B-93A5-F5060EA34ADC}"/>
              </a:ext>
            </a:extLst>
          </p:cNvPr>
          <p:cNvSpPr txBox="1"/>
          <p:nvPr/>
        </p:nvSpPr>
        <p:spPr>
          <a:xfrm>
            <a:off x="5808664" y="1229139"/>
            <a:ext cx="5292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CDS the amplifier must settle to the final value in a period equal to half the clock cycle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/2). 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4288FA5-7054-4343-9E87-186889D74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25593"/>
              </p:ext>
            </p:extLst>
          </p:nvPr>
        </p:nvGraphicFramePr>
        <p:xfrm>
          <a:off x="5917682" y="2674766"/>
          <a:ext cx="1222903" cy="996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400" imgH="393480" progId="Equation.DSMT4">
                  <p:embed/>
                </p:oleObj>
              </mc:Choice>
              <mc:Fallback>
                <p:oleObj name="Equation" r:id="rId7" imgW="482400" imgH="393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61C231A-CB96-42B9-BD1A-33AB69AF2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17682" y="2674766"/>
                        <a:ext cx="1222903" cy="996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6F8F2B3B-19DA-40C8-8412-F65F46AB5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0632"/>
              </p:ext>
            </p:extLst>
          </p:nvPr>
        </p:nvGraphicFramePr>
        <p:xfrm>
          <a:off x="5103914" y="3828875"/>
          <a:ext cx="22875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01440" imgH="431640" progId="Equation.DSMT4">
                  <p:embed/>
                </p:oleObj>
              </mc:Choice>
              <mc:Fallback>
                <p:oleObj name="Equation" r:id="rId9" imgW="901440" imgH="4316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14288FA5-7054-4343-9E87-186889D740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3914" y="3828875"/>
                        <a:ext cx="2287587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6C9A0221-0026-40CD-8F48-D0BCD7007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104114"/>
              </p:ext>
            </p:extLst>
          </p:nvPr>
        </p:nvGraphicFramePr>
        <p:xfrm>
          <a:off x="3109498" y="3856436"/>
          <a:ext cx="1420812" cy="112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5000" imgH="393480" progId="Equation.DSMT4">
                  <p:embed/>
                </p:oleObj>
              </mc:Choice>
              <mc:Fallback>
                <p:oleObj name="Equation" r:id="rId11" imgW="49500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F183539B-197C-422A-AF38-703A8BB62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09498" y="3856436"/>
                        <a:ext cx="1420812" cy="1126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654285A-8602-4935-A26E-53CAEACE1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424594"/>
              </p:ext>
            </p:extLst>
          </p:nvPr>
        </p:nvGraphicFramePr>
        <p:xfrm>
          <a:off x="4531795" y="5437468"/>
          <a:ext cx="13858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6F8F2B3B-19DA-40C8-8412-F65F46AB5F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31795" y="5437468"/>
                        <a:ext cx="1385887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A35B5DD5-0283-40B5-B49F-7407B7766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82867"/>
              </p:ext>
            </p:extLst>
          </p:nvPr>
        </p:nvGraphicFramePr>
        <p:xfrm>
          <a:off x="6493326" y="5084691"/>
          <a:ext cx="1129639" cy="100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82400" imgH="431640" progId="Equation.DSMT4">
                  <p:embed/>
                </p:oleObj>
              </mc:Choice>
              <mc:Fallback>
                <p:oleObj name="Equation" r:id="rId15" imgW="48240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0F821341-56C1-4536-AEC5-E46BF6DE0C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93326" y="5084691"/>
                        <a:ext cx="1129639" cy="1007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B33386-3E5F-4C7F-AC4E-07AAB4201ABA}"/>
              </a:ext>
            </a:extLst>
          </p:cNvPr>
          <p:cNvSpPr txBox="1"/>
          <p:nvPr/>
        </p:nvSpPr>
        <p:spPr>
          <a:xfrm>
            <a:off x="7763516" y="2519411"/>
            <a:ext cx="4453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practice, the requirement for small residual error (high accuracy) and the occurrence of the slew rate phenomenon impose larger value for B/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Generally: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78028DB9-3095-459B-B6C9-61110C3F6B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857978"/>
              </p:ext>
            </p:extLst>
          </p:nvPr>
        </p:nvGraphicFramePr>
        <p:xfrm>
          <a:off x="9021763" y="5011794"/>
          <a:ext cx="20796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88840" imgH="482400" progId="Equation.DSMT4">
                  <p:embed/>
                </p:oleObj>
              </mc:Choice>
              <mc:Fallback>
                <p:oleObj name="Equation" r:id="rId17" imgW="888840" imgH="4824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A35B5DD5-0283-40B5-B49F-7407B7766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021763" y="5011794"/>
                        <a:ext cx="2079625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B2049041-19DC-4F0B-B6C1-690487903687}"/>
              </a:ext>
            </a:extLst>
          </p:cNvPr>
          <p:cNvSpPr/>
          <p:nvPr/>
        </p:nvSpPr>
        <p:spPr>
          <a:xfrm>
            <a:off x="5972859" y="2519411"/>
            <a:ext cx="442229" cy="44491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E369BA1F-1543-4A49-B8B0-852626938E95}"/>
              </a:ext>
            </a:extLst>
          </p:cNvPr>
          <p:cNvSpPr/>
          <p:nvPr/>
        </p:nvSpPr>
        <p:spPr>
          <a:xfrm>
            <a:off x="6251123" y="3513168"/>
            <a:ext cx="442229" cy="44491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1BF31749-D28F-4240-BCEF-49E189AE7E23}"/>
              </a:ext>
            </a:extLst>
          </p:cNvPr>
          <p:cNvSpPr/>
          <p:nvPr/>
        </p:nvSpPr>
        <p:spPr>
          <a:xfrm>
            <a:off x="5406390" y="4954404"/>
            <a:ext cx="442229" cy="44491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C9C8E98-7101-48A8-B056-C97384550A58}"/>
              </a:ext>
            </a:extLst>
          </p:cNvPr>
          <p:cNvSpPr/>
          <p:nvPr/>
        </p:nvSpPr>
        <p:spPr>
          <a:xfrm>
            <a:off x="8772525" y="4827735"/>
            <a:ext cx="2581274" cy="1373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20" grpId="0" animBg="1"/>
      <p:bldP spid="21" grpId="0" animBg="1"/>
      <p:bldP spid="22" grpId="0" animBg="1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C5043-B995-4C9B-8A02-000AAAF5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571" y="136525"/>
            <a:ext cx="10515600" cy="662397"/>
          </a:xfrm>
        </p:spPr>
        <p:txBody>
          <a:bodyPr/>
          <a:lstStyle/>
          <a:p>
            <a:r>
              <a:rPr lang="en-US" dirty="0"/>
              <a:t>AZ, CDS and CHS compared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6A86C3D-76E7-48EB-94F3-C50787DE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874446-4546-4044-AC52-D7E1E312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48</a:t>
            </a:fld>
            <a:endParaRPr lang="en-US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5B69E96-3F2B-4F35-A2CC-A973DB8BF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108907"/>
              </p:ext>
            </p:extLst>
          </p:nvPr>
        </p:nvGraphicFramePr>
        <p:xfrm>
          <a:off x="1616926" y="854201"/>
          <a:ext cx="8856251" cy="51495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29606">
                  <a:extLst>
                    <a:ext uri="{9D8B030D-6E8A-4147-A177-3AD203B41FA5}">
                      <a16:colId xmlns:a16="http://schemas.microsoft.com/office/drawing/2014/main" val="3838607749"/>
                    </a:ext>
                  </a:extLst>
                </a:gridCol>
                <a:gridCol w="1631555">
                  <a:extLst>
                    <a:ext uri="{9D8B030D-6E8A-4147-A177-3AD203B41FA5}">
                      <a16:colId xmlns:a16="http://schemas.microsoft.com/office/drawing/2014/main" val="47198456"/>
                    </a:ext>
                  </a:extLst>
                </a:gridCol>
                <a:gridCol w="2102079">
                  <a:extLst>
                    <a:ext uri="{9D8B030D-6E8A-4147-A177-3AD203B41FA5}">
                      <a16:colId xmlns:a16="http://schemas.microsoft.com/office/drawing/2014/main" val="687834489"/>
                    </a:ext>
                  </a:extLst>
                </a:gridCol>
                <a:gridCol w="1503901">
                  <a:extLst>
                    <a:ext uri="{9D8B030D-6E8A-4147-A177-3AD203B41FA5}">
                      <a16:colId xmlns:a16="http://schemas.microsoft.com/office/drawing/2014/main" val="3271312599"/>
                    </a:ext>
                  </a:extLst>
                </a:gridCol>
                <a:gridCol w="2489110">
                  <a:extLst>
                    <a:ext uri="{9D8B030D-6E8A-4147-A177-3AD203B41FA5}">
                      <a16:colId xmlns:a16="http://schemas.microsoft.com/office/drawing/2014/main" val="1151770240"/>
                    </a:ext>
                  </a:extLst>
                </a:gridCol>
              </a:tblGrid>
              <a:tr h="6530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Method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Signal bandwidth (</a:t>
                      </a:r>
                      <a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Residual baseband noise (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/2)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constraints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Particular characteristics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284689"/>
                  </a:ext>
                </a:extLst>
              </a:tr>
              <a:tr h="95058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AZ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&lt;&lt;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Maintains the original time continuous frequency response of the amplifier. 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950902"/>
                  </a:ext>
                </a:extLst>
              </a:tr>
              <a:tr h="35543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CDS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/2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/3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Fully sampled data system.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010099"/>
                  </a:ext>
                </a:extLst>
              </a:tr>
              <a:tr h="124815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CHS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+B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endParaRPr lang="en-US" sz="24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Requires fully-differential architecture and the presence of an effective low pass filter. 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536894"/>
                  </a:ext>
                </a:extLst>
              </a:tr>
            </a:tbl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12C4DFD-42F3-4F55-8A1F-F792D3E3D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7635"/>
              </p:ext>
            </p:extLst>
          </p:nvPr>
        </p:nvGraphicFramePr>
        <p:xfrm>
          <a:off x="5049967" y="2157303"/>
          <a:ext cx="916850" cy="83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696" imgH="431613" progId="Equation.DSMT4">
                  <p:embed/>
                </p:oleObj>
              </mc:Choice>
              <mc:Fallback>
                <p:oleObj name="Equation" r:id="rId2" imgW="469696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967" y="2157303"/>
                        <a:ext cx="916850" cy="830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22A58F6-4D35-4A11-AC68-AAF34A451E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00885"/>
              </p:ext>
            </p:extLst>
          </p:nvPr>
        </p:nvGraphicFramePr>
        <p:xfrm>
          <a:off x="5049965" y="3460406"/>
          <a:ext cx="916849" cy="83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696" imgH="431613" progId="Equation.DSMT4">
                  <p:embed/>
                </p:oleObj>
              </mc:Choice>
              <mc:Fallback>
                <p:oleObj name="Equation" r:id="rId4" imgW="469696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965" y="3460406"/>
                        <a:ext cx="916849" cy="83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4002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0D30DF-73FA-4C2B-87F2-02FFB8DF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110" y="192702"/>
            <a:ext cx="10515600" cy="662397"/>
          </a:xfrm>
        </p:spPr>
        <p:txBody>
          <a:bodyPr>
            <a:noAutofit/>
          </a:bodyPr>
          <a:lstStyle/>
          <a:p>
            <a:r>
              <a:rPr lang="en-US" dirty="0"/>
              <a:t>Simple example of circuital implementations: </a:t>
            </a:r>
            <a:br>
              <a:rPr lang="en-US" dirty="0"/>
            </a:br>
            <a:r>
              <a:rPr lang="en-US" u="sng" dirty="0"/>
              <a:t>Open-Loop Offset Compensation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0822A3-83AE-4274-BDA8-39039B93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A1A2A1-D966-4713-BB3F-2C3B691B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49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3CA9B06-680C-49E7-825C-F2FC2D4A8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174832"/>
              </p:ext>
            </p:extLst>
          </p:nvPr>
        </p:nvGraphicFramePr>
        <p:xfrm>
          <a:off x="520700" y="2129833"/>
          <a:ext cx="5146096" cy="188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4257000" imgH="1558440" progId="CorelDESIGNER.Graphic.12">
                  <p:embed/>
                </p:oleObj>
              </mc:Choice>
              <mc:Fallback>
                <p:oleObj name="Corel DESIGNER" r:id="rId2" imgW="4257000" imgH="155844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129833"/>
                        <a:ext cx="5146096" cy="1889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75080E-216B-4C01-A537-4AAE720ACCF0}"/>
              </a:ext>
            </a:extLst>
          </p:cNvPr>
          <p:cNvSpPr txBox="1"/>
          <p:nvPr/>
        </p:nvSpPr>
        <p:spPr>
          <a:xfrm>
            <a:off x="520700" y="1230856"/>
            <a:ext cx="388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AZ Amplifier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DF141F4-E814-466B-B7B1-871EE0E58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240400"/>
              </p:ext>
            </p:extLst>
          </p:nvPr>
        </p:nvGraphicFramePr>
        <p:xfrm>
          <a:off x="5805059" y="1551072"/>
          <a:ext cx="5731966" cy="3281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4" imgW="5559840" imgH="3189240" progId="CorelDESIGNER.Graphic.12">
                  <p:embed/>
                </p:oleObj>
              </mc:Choice>
              <mc:Fallback>
                <p:oleObj name="Corel DESIGNER" r:id="rId4" imgW="5559840" imgH="3189240" progId="CorelDESIGNER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059" y="1551072"/>
                        <a:ext cx="5731966" cy="3281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92DCA713-E023-4745-03E5-D65247AFDA7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630485" y="5338011"/>
            <a:ext cx="4469315" cy="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A0285F-DAE0-4435-A697-670717F4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98" y="161837"/>
            <a:ext cx="10515600" cy="662397"/>
          </a:xfrm>
        </p:spPr>
        <p:txBody>
          <a:bodyPr/>
          <a:lstStyle/>
          <a:p>
            <a:r>
              <a:rPr lang="it-IT" dirty="0"/>
              <a:t>Premise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1937B3-34D9-410D-BCB7-B1371752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614677-0698-4EB5-8875-8A00BD88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BBB214-73A0-42BF-8C63-92A79C8F8149}"/>
              </a:ext>
            </a:extLst>
          </p:cNvPr>
          <p:cNvSpPr txBox="1"/>
          <p:nvPr/>
        </p:nvSpPr>
        <p:spPr>
          <a:xfrm>
            <a:off x="1192842" y="845091"/>
            <a:ext cx="992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all cases, in order to simplify the formalism, we will refer to the case of a voltage amplifier: 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231129F-D09A-475B-9336-792CEAE09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850952"/>
              </p:ext>
            </p:extLst>
          </p:nvPr>
        </p:nvGraphicFramePr>
        <p:xfrm>
          <a:off x="4527770" y="1521874"/>
          <a:ext cx="3028951" cy="721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253800" progId="Equation.DSMT4">
                  <p:embed/>
                </p:oleObj>
              </mc:Choice>
              <mc:Fallback>
                <p:oleObj name="Equation" r:id="rId2" imgW="1066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27770" y="1521874"/>
                        <a:ext cx="3028951" cy="721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C4F5A3-4CD6-4512-B1A5-E08907445C2F}"/>
              </a:ext>
            </a:extLst>
          </p:cNvPr>
          <p:cNvSpPr txBox="1"/>
          <p:nvPr/>
        </p:nvSpPr>
        <p:spPr>
          <a:xfrm>
            <a:off x="1192841" y="2368168"/>
            <a:ext cx="969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includes both the input referred noise and offset voltage.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0C04BEA-DB29-4833-9E8B-C26CA9CA4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267098"/>
              </p:ext>
            </p:extLst>
          </p:nvPr>
        </p:nvGraphicFramePr>
        <p:xfrm>
          <a:off x="4748653" y="3619159"/>
          <a:ext cx="20193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228600" progId="Equation.DSMT4">
                  <p:embed/>
                </p:oleObj>
              </mc:Choice>
              <mc:Fallback>
                <p:oleObj name="Equation" r:id="rId4" imgW="71100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231129F-D09A-475B-9336-792CEAE09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8653" y="3619159"/>
                        <a:ext cx="2019300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3A527A-766B-4893-A319-73401A584CDB}"/>
              </a:ext>
            </a:extLst>
          </p:cNvPr>
          <p:cNvSpPr txBox="1"/>
          <p:nvPr/>
        </p:nvSpPr>
        <p:spPr>
          <a:xfrm>
            <a:off x="1190625" y="3014595"/>
            <a:ext cx="944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we remove the signal from the amplifier input, the output becomes: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02C042B4-4AE8-4755-A9EA-09F720CED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0625" y="4268447"/>
            <a:ext cx="2847975" cy="154305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DE0728DC-6D01-4F80-A9FB-F14B12D475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99058" y="4178237"/>
            <a:ext cx="3028950" cy="154305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0A19C0-7499-4753-AFE1-53939887F049}"/>
              </a:ext>
            </a:extLst>
          </p:cNvPr>
          <p:cNvSpPr txBox="1"/>
          <p:nvPr/>
        </p:nvSpPr>
        <p:spPr>
          <a:xfrm>
            <a:off x="2705492" y="5587559"/>
            <a:ext cx="2153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Voltage - input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F765A7E-05BB-4F19-9903-68585AD6B0B2}"/>
              </a:ext>
            </a:extLst>
          </p:cNvPr>
          <p:cNvSpPr txBox="1"/>
          <p:nvPr/>
        </p:nvSpPr>
        <p:spPr>
          <a:xfrm>
            <a:off x="8651564" y="5435788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- input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A1065C-BE8A-44C0-BDCB-738F768D889C}"/>
              </a:ext>
            </a:extLst>
          </p:cNvPr>
          <p:cNvSpPr txBox="1"/>
          <p:nvPr/>
        </p:nvSpPr>
        <p:spPr>
          <a:xfrm>
            <a:off x="4748653" y="4387021"/>
            <a:ext cx="239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Nulling the input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signal in:</a:t>
            </a:r>
          </a:p>
        </p:txBody>
      </p:sp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D5E1F71B-3BCB-4B0D-A578-2F95411B7437}"/>
              </a:ext>
            </a:extLst>
          </p:cNvPr>
          <p:cNvSpPr/>
          <p:nvPr/>
        </p:nvSpPr>
        <p:spPr>
          <a:xfrm>
            <a:off x="4213781" y="4656841"/>
            <a:ext cx="455924" cy="28429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1FB4D319-D9EC-4897-AFA6-72C84A24D482}"/>
              </a:ext>
            </a:extLst>
          </p:cNvPr>
          <p:cNvSpPr/>
          <p:nvPr/>
        </p:nvSpPr>
        <p:spPr>
          <a:xfrm>
            <a:off x="6693031" y="4941132"/>
            <a:ext cx="529777" cy="2768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DD9E9-218B-4551-9C0C-88C8ACAE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ping-pong</a:t>
            </a:r>
            <a:r>
              <a:rPr lang="en-US" dirty="0"/>
              <a:t> approach to reduce the </a:t>
            </a:r>
            <a:r>
              <a:rPr lang="en-US" b="1" i="1" dirty="0"/>
              <a:t>B/</a:t>
            </a:r>
            <a:r>
              <a:rPr lang="en-US" b="1" i="1" dirty="0" err="1"/>
              <a:t>f</a:t>
            </a:r>
            <a:r>
              <a:rPr lang="en-US" b="1" i="1" baseline="-25000" dirty="0" err="1"/>
              <a:t>ck</a:t>
            </a:r>
            <a:r>
              <a:rPr lang="en-US" dirty="0"/>
              <a:t> ratio in AZ systems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8CDF31-CFB5-485D-863F-EE4E86CD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43FD60-159E-47D1-9DE0-E98F7919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50</a:t>
            </a:fld>
            <a:endParaRPr lang="en-US" dirty="0"/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C1A86D82-753B-4B72-8821-0EF2C2AAB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67" y="1113182"/>
            <a:ext cx="9438323" cy="478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7700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0D30DF-73FA-4C2B-87F2-02FFB8DF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110" y="192702"/>
            <a:ext cx="10515600" cy="662397"/>
          </a:xfrm>
        </p:spPr>
        <p:txBody>
          <a:bodyPr>
            <a:noAutofit/>
          </a:bodyPr>
          <a:lstStyle/>
          <a:p>
            <a:r>
              <a:rPr lang="en-US" dirty="0"/>
              <a:t>Simple example of circuital implementations: </a:t>
            </a:r>
            <a:br>
              <a:rPr lang="en-US" dirty="0"/>
            </a:br>
            <a:r>
              <a:rPr lang="en-US" u="sng" dirty="0"/>
              <a:t>Closed-Loop Offset Compensation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0822A3-83AE-4274-BDA8-39039B93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A1A2A1-D966-4713-BB3F-2C3B691B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51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75080E-216B-4C01-A537-4AAE720ACCF0}"/>
              </a:ext>
            </a:extLst>
          </p:cNvPr>
          <p:cNvSpPr txBox="1"/>
          <p:nvPr/>
        </p:nvSpPr>
        <p:spPr>
          <a:xfrm>
            <a:off x="605544" y="1276411"/>
            <a:ext cx="363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AZ Amplifier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6B755C6-4F72-9B04-5839-8F75046CE935}"/>
              </a:ext>
            </a:extLst>
          </p:cNvPr>
          <p:cNvSpPr txBox="1"/>
          <p:nvPr/>
        </p:nvSpPr>
        <p:spPr>
          <a:xfrm>
            <a:off x="6210910" y="1761243"/>
            <a:ext cx="27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D725C5E-1236-B635-FFE9-B4D95E2FF3F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83531" y="2553319"/>
            <a:ext cx="2098932" cy="36512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3BDBF46-F0B4-46B2-9EF4-E5F74482B7CD}"/>
              </a:ext>
            </a:extLst>
          </p:cNvPr>
          <p:cNvSpPr txBox="1"/>
          <p:nvPr/>
        </p:nvSpPr>
        <p:spPr>
          <a:xfrm>
            <a:off x="6229481" y="3312645"/>
            <a:ext cx="27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EC55EFA-383F-C2CB-3663-D93C79089D7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699923" y="5179834"/>
            <a:ext cx="4469315" cy="513060"/>
          </a:xfrm>
          <a:prstGeom prst="rect">
            <a:avLst/>
          </a:prstGeom>
        </p:spPr>
      </p:pic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12EF7897-C293-41B5-CFB9-F176788A2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110" y="2131359"/>
            <a:ext cx="4605077" cy="203870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1749D9F-3C51-F5CE-56CC-33EFE00795FB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699923" y="4208904"/>
            <a:ext cx="4102100" cy="4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7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D1B83F-D7CA-43FA-928F-E79145E1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BA008E-AF43-4DF7-B756-3B14D636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431503-8722-4DE7-8CDC-B313715A8F11}"/>
              </a:ext>
            </a:extLst>
          </p:cNvPr>
          <p:cNvSpPr txBox="1"/>
          <p:nvPr/>
        </p:nvSpPr>
        <p:spPr>
          <a:xfrm>
            <a:off x="728840" y="1347039"/>
            <a:ext cx="308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CDS Amplifier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0D2083CB-5DDC-4656-98F8-F04F21ECB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996754"/>
              </p:ext>
            </p:extLst>
          </p:nvPr>
        </p:nvGraphicFramePr>
        <p:xfrm>
          <a:off x="949904" y="2362200"/>
          <a:ext cx="51531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4257000" imgH="1558440" progId="CorelDESIGNER.Graphic.12">
                  <p:embed/>
                </p:oleObj>
              </mc:Choice>
              <mc:Fallback>
                <p:oleObj name="Corel DESIGNER" r:id="rId2" imgW="4257000" imgH="155844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904" y="2362200"/>
                        <a:ext cx="5153138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o 11">
            <a:extLst>
              <a:ext uri="{FF2B5EF4-FFF2-40B4-BE49-F238E27FC236}">
                <a16:creationId xmlns:a16="http://schemas.microsoft.com/office/drawing/2014/main" id="{AA59C91E-EFA7-425D-A457-62B360C2F086}"/>
              </a:ext>
            </a:extLst>
          </p:cNvPr>
          <p:cNvGrpSpPr/>
          <p:nvPr/>
        </p:nvGrpSpPr>
        <p:grpSpPr>
          <a:xfrm>
            <a:off x="5111691" y="2646583"/>
            <a:ext cx="1047446" cy="1063385"/>
            <a:chOff x="8566585" y="1459557"/>
            <a:chExt cx="1047446" cy="1063385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50D66F14-B030-41A5-861B-9E91653813DA}"/>
                </a:ext>
              </a:extLst>
            </p:cNvPr>
            <p:cNvSpPr/>
            <p:nvPr/>
          </p:nvSpPr>
          <p:spPr>
            <a:xfrm>
              <a:off x="8566585" y="1459557"/>
              <a:ext cx="1047446" cy="10633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Elemento grafico 8">
              <a:extLst>
                <a:ext uri="{FF2B5EF4-FFF2-40B4-BE49-F238E27FC236}">
                  <a16:creationId xmlns:a16="http://schemas.microsoft.com/office/drawing/2014/main" id="{70948225-C578-41F8-A37D-A36589F97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66585" y="1708262"/>
              <a:ext cx="1047446" cy="814680"/>
            </a:xfrm>
            <a:prstGeom prst="rect">
              <a:avLst/>
            </a:prstGeom>
          </p:spPr>
        </p:pic>
      </p:grp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D9F2EBF-66C7-4C58-AE74-EA339DC63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2138" y="1369537"/>
            <a:ext cx="4179858" cy="1531235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E3AB7AD3-0727-4D5F-BD91-E653F9185A10}"/>
              </a:ext>
            </a:extLst>
          </p:cNvPr>
          <p:cNvCxnSpPr>
            <a:cxnSpLocks/>
          </p:cNvCxnSpPr>
          <p:nvPr/>
        </p:nvCxnSpPr>
        <p:spPr>
          <a:xfrm>
            <a:off x="7064375" y="3635792"/>
            <a:ext cx="1492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25A3B40-24EF-4C13-BFB5-7A52864FF9C9}"/>
              </a:ext>
            </a:extLst>
          </p:cNvPr>
          <p:cNvCxnSpPr>
            <a:cxnSpLocks/>
          </p:cNvCxnSpPr>
          <p:nvPr/>
        </p:nvCxnSpPr>
        <p:spPr>
          <a:xfrm flipV="1">
            <a:off x="8556625" y="2819817"/>
            <a:ext cx="0" cy="815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6348956-8019-4B5C-B2B1-D435FDB62786}"/>
              </a:ext>
            </a:extLst>
          </p:cNvPr>
          <p:cNvCxnSpPr>
            <a:cxnSpLocks/>
          </p:cNvCxnSpPr>
          <p:nvPr/>
        </p:nvCxnSpPr>
        <p:spPr>
          <a:xfrm flipV="1">
            <a:off x="8639175" y="2819817"/>
            <a:ext cx="0" cy="815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479DA197-78D3-4179-B360-3A5F0E333B16}"/>
              </a:ext>
            </a:extLst>
          </p:cNvPr>
          <p:cNvCxnSpPr/>
          <p:nvPr/>
        </p:nvCxnSpPr>
        <p:spPr>
          <a:xfrm>
            <a:off x="8556625" y="2819817"/>
            <a:ext cx="82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143B1E1-5E61-4728-8D00-407D753BA04E}"/>
              </a:ext>
            </a:extLst>
          </p:cNvPr>
          <p:cNvCxnSpPr>
            <a:cxnSpLocks/>
          </p:cNvCxnSpPr>
          <p:nvPr/>
        </p:nvCxnSpPr>
        <p:spPr>
          <a:xfrm>
            <a:off x="8639175" y="3635792"/>
            <a:ext cx="1492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45A29986-A09E-4D14-8E1B-0154FC7A145F}"/>
              </a:ext>
            </a:extLst>
          </p:cNvPr>
          <p:cNvCxnSpPr>
            <a:cxnSpLocks/>
          </p:cNvCxnSpPr>
          <p:nvPr/>
        </p:nvCxnSpPr>
        <p:spPr>
          <a:xfrm flipV="1">
            <a:off x="10131425" y="2812436"/>
            <a:ext cx="0" cy="815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A95492A-9139-4CC3-89B0-B9C1D5B0338E}"/>
              </a:ext>
            </a:extLst>
          </p:cNvPr>
          <p:cNvCxnSpPr>
            <a:cxnSpLocks/>
          </p:cNvCxnSpPr>
          <p:nvPr/>
        </p:nvCxnSpPr>
        <p:spPr>
          <a:xfrm flipV="1">
            <a:off x="10213975" y="2812435"/>
            <a:ext cx="0" cy="815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BDAD8B0B-9DB3-46E4-A00D-E3AD1661F833}"/>
              </a:ext>
            </a:extLst>
          </p:cNvPr>
          <p:cNvCxnSpPr/>
          <p:nvPr/>
        </p:nvCxnSpPr>
        <p:spPr>
          <a:xfrm>
            <a:off x="10131425" y="2819817"/>
            <a:ext cx="82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3FEF846B-9080-4FBF-8E93-DC359947EF0B}"/>
              </a:ext>
            </a:extLst>
          </p:cNvPr>
          <p:cNvCxnSpPr/>
          <p:nvPr/>
        </p:nvCxnSpPr>
        <p:spPr>
          <a:xfrm>
            <a:off x="10213975" y="3635792"/>
            <a:ext cx="415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31D4E1-1DF3-4517-A331-C8A47EC97078}"/>
              </a:ext>
            </a:extLst>
          </p:cNvPr>
          <p:cNvSpPr txBox="1"/>
          <p:nvPr/>
        </p:nvSpPr>
        <p:spPr>
          <a:xfrm>
            <a:off x="5493175" y="3694162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it-IT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2-S</a:t>
            </a:r>
            <a:endParaRPr lang="en-US" sz="3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D5586A8-76CB-4DC0-AFB4-2E18D13C751E}"/>
              </a:ext>
            </a:extLst>
          </p:cNvPr>
          <p:cNvSpPr txBox="1"/>
          <p:nvPr/>
        </p:nvSpPr>
        <p:spPr>
          <a:xfrm>
            <a:off x="6033944" y="2673936"/>
            <a:ext cx="658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56E0617-042B-4F9D-9759-C225F59E2FAA}"/>
              </a:ext>
            </a:extLst>
          </p:cNvPr>
          <p:cNvSpPr txBox="1"/>
          <p:nvPr/>
        </p:nvSpPr>
        <p:spPr>
          <a:xfrm>
            <a:off x="8950015" y="2812436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it-IT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2-S</a:t>
            </a:r>
            <a:endParaRPr lang="en-US" sz="3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EB3AAC9-0ED2-6C5E-33BF-1BE043E5BE0A}"/>
              </a:ext>
            </a:extLst>
          </p:cNvPr>
          <p:cNvSpPr txBox="1">
            <a:spLocks/>
          </p:cNvSpPr>
          <p:nvPr/>
        </p:nvSpPr>
        <p:spPr>
          <a:xfrm>
            <a:off x="953110" y="192702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Simple example of circuital implementations: </a:t>
            </a:r>
            <a:br>
              <a:rPr lang="en-US" dirty="0"/>
            </a:br>
            <a:r>
              <a:rPr lang="en-US" u="sng" dirty="0"/>
              <a:t>Open-Loop Offset Compensation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7C6FB8D-7BAC-3B53-3B1D-3790197D3693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28840" y="4677025"/>
            <a:ext cx="4469315" cy="51306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65E6DB5-BDE7-1C91-B909-0321C59A7320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191936" y="4677025"/>
            <a:ext cx="3898117" cy="513060"/>
          </a:xfrm>
          <a:prstGeom prst="rect">
            <a:avLst/>
          </a:prstGeom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09E4AC9-2A07-E28D-AEEA-F57598001E0F}"/>
              </a:ext>
            </a:extLst>
          </p:cNvPr>
          <p:cNvCxnSpPr>
            <a:cxnSpLocks/>
          </p:cNvCxnSpPr>
          <p:nvPr/>
        </p:nvCxnSpPr>
        <p:spPr>
          <a:xfrm flipV="1">
            <a:off x="8615588" y="3733469"/>
            <a:ext cx="0" cy="3863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D55F59ED-F95B-FCAF-04B0-187915083439}"/>
              </a:ext>
            </a:extLst>
          </p:cNvPr>
          <p:cNvCxnSpPr>
            <a:cxnSpLocks/>
          </p:cNvCxnSpPr>
          <p:nvPr/>
        </p:nvCxnSpPr>
        <p:spPr>
          <a:xfrm flipH="1" flipV="1">
            <a:off x="10199703" y="3733469"/>
            <a:ext cx="3141" cy="3863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ccia in giù 29">
            <a:extLst>
              <a:ext uri="{FF2B5EF4-FFF2-40B4-BE49-F238E27FC236}">
                <a16:creationId xmlns:a16="http://schemas.microsoft.com/office/drawing/2014/main" id="{1578EB75-6342-C7B0-859B-9B1AA5232F93}"/>
              </a:ext>
            </a:extLst>
          </p:cNvPr>
          <p:cNvSpPr/>
          <p:nvPr/>
        </p:nvSpPr>
        <p:spPr>
          <a:xfrm rot="16200000">
            <a:off x="6020682" y="4539404"/>
            <a:ext cx="442229" cy="75445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7" grpId="0"/>
      <p:bldP spid="3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D1B83F-D7CA-43FA-928F-E79145E1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BA008E-AF43-4DF7-B756-3B14D636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53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431503-8722-4DE7-8CDC-B313715A8F11}"/>
              </a:ext>
            </a:extLst>
          </p:cNvPr>
          <p:cNvSpPr txBox="1"/>
          <p:nvPr/>
        </p:nvSpPr>
        <p:spPr>
          <a:xfrm>
            <a:off x="730574" y="1263870"/>
            <a:ext cx="308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CDS Amplifier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AA59C91E-EFA7-425D-A457-62B360C2F086}"/>
              </a:ext>
            </a:extLst>
          </p:cNvPr>
          <p:cNvGrpSpPr/>
          <p:nvPr/>
        </p:nvGrpSpPr>
        <p:grpSpPr>
          <a:xfrm>
            <a:off x="5163308" y="2403035"/>
            <a:ext cx="1047446" cy="1063385"/>
            <a:chOff x="8566585" y="1459557"/>
            <a:chExt cx="1047446" cy="1063385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50D66F14-B030-41A5-861B-9E91653813DA}"/>
                </a:ext>
              </a:extLst>
            </p:cNvPr>
            <p:cNvSpPr/>
            <p:nvPr/>
          </p:nvSpPr>
          <p:spPr>
            <a:xfrm>
              <a:off x="8566585" y="1459557"/>
              <a:ext cx="1047446" cy="10633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Elemento grafico 8">
              <a:extLst>
                <a:ext uri="{FF2B5EF4-FFF2-40B4-BE49-F238E27FC236}">
                  <a16:creationId xmlns:a16="http://schemas.microsoft.com/office/drawing/2014/main" id="{70948225-C578-41F8-A37D-A36589F97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6585" y="1708262"/>
              <a:ext cx="1047446" cy="814680"/>
            </a:xfrm>
            <a:prstGeom prst="rect">
              <a:avLst/>
            </a:prstGeom>
          </p:spPr>
        </p:pic>
      </p:grp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D9F2EBF-66C7-4C58-AE74-EA339DC63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2138" y="1369537"/>
            <a:ext cx="4179858" cy="1531235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E3AB7AD3-0727-4D5F-BD91-E653F9185A10}"/>
              </a:ext>
            </a:extLst>
          </p:cNvPr>
          <p:cNvCxnSpPr>
            <a:cxnSpLocks/>
          </p:cNvCxnSpPr>
          <p:nvPr/>
        </p:nvCxnSpPr>
        <p:spPr>
          <a:xfrm>
            <a:off x="7064375" y="3635792"/>
            <a:ext cx="1492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25A3B40-24EF-4C13-BFB5-7A52864FF9C9}"/>
              </a:ext>
            </a:extLst>
          </p:cNvPr>
          <p:cNvCxnSpPr>
            <a:cxnSpLocks/>
          </p:cNvCxnSpPr>
          <p:nvPr/>
        </p:nvCxnSpPr>
        <p:spPr>
          <a:xfrm flipV="1">
            <a:off x="8556625" y="2819817"/>
            <a:ext cx="0" cy="815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6348956-8019-4B5C-B2B1-D435FDB62786}"/>
              </a:ext>
            </a:extLst>
          </p:cNvPr>
          <p:cNvCxnSpPr>
            <a:cxnSpLocks/>
          </p:cNvCxnSpPr>
          <p:nvPr/>
        </p:nvCxnSpPr>
        <p:spPr>
          <a:xfrm flipV="1">
            <a:off x="8639175" y="2819817"/>
            <a:ext cx="0" cy="815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479DA197-78D3-4179-B360-3A5F0E333B16}"/>
              </a:ext>
            </a:extLst>
          </p:cNvPr>
          <p:cNvCxnSpPr/>
          <p:nvPr/>
        </p:nvCxnSpPr>
        <p:spPr>
          <a:xfrm>
            <a:off x="8556625" y="2819817"/>
            <a:ext cx="82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143B1E1-5E61-4728-8D00-407D753BA04E}"/>
              </a:ext>
            </a:extLst>
          </p:cNvPr>
          <p:cNvCxnSpPr>
            <a:cxnSpLocks/>
          </p:cNvCxnSpPr>
          <p:nvPr/>
        </p:nvCxnSpPr>
        <p:spPr>
          <a:xfrm>
            <a:off x="8639175" y="3635792"/>
            <a:ext cx="1492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45A29986-A09E-4D14-8E1B-0154FC7A145F}"/>
              </a:ext>
            </a:extLst>
          </p:cNvPr>
          <p:cNvCxnSpPr>
            <a:cxnSpLocks/>
          </p:cNvCxnSpPr>
          <p:nvPr/>
        </p:nvCxnSpPr>
        <p:spPr>
          <a:xfrm flipV="1">
            <a:off x="10131425" y="2819817"/>
            <a:ext cx="0" cy="815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A95492A-9139-4CC3-89B0-B9C1D5B0338E}"/>
              </a:ext>
            </a:extLst>
          </p:cNvPr>
          <p:cNvCxnSpPr>
            <a:cxnSpLocks/>
          </p:cNvCxnSpPr>
          <p:nvPr/>
        </p:nvCxnSpPr>
        <p:spPr>
          <a:xfrm flipV="1">
            <a:off x="10213975" y="2819817"/>
            <a:ext cx="0" cy="815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BDAD8B0B-9DB3-46E4-A00D-E3AD1661F833}"/>
              </a:ext>
            </a:extLst>
          </p:cNvPr>
          <p:cNvCxnSpPr/>
          <p:nvPr/>
        </p:nvCxnSpPr>
        <p:spPr>
          <a:xfrm>
            <a:off x="10131425" y="2819817"/>
            <a:ext cx="82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CBED23DD-A0C9-46A0-A42D-1E2FA5DBDE26}"/>
              </a:ext>
            </a:extLst>
          </p:cNvPr>
          <p:cNvCxnSpPr/>
          <p:nvPr/>
        </p:nvCxnSpPr>
        <p:spPr>
          <a:xfrm>
            <a:off x="10213975" y="3635792"/>
            <a:ext cx="3175" cy="6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3FEF846B-9080-4FBF-8E93-DC359947EF0B}"/>
              </a:ext>
            </a:extLst>
          </p:cNvPr>
          <p:cNvCxnSpPr/>
          <p:nvPr/>
        </p:nvCxnSpPr>
        <p:spPr>
          <a:xfrm>
            <a:off x="10213974" y="3632618"/>
            <a:ext cx="415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31D4E1-1DF3-4517-A331-C8A47EC97078}"/>
              </a:ext>
            </a:extLst>
          </p:cNvPr>
          <p:cNvSpPr txBox="1"/>
          <p:nvPr/>
        </p:nvSpPr>
        <p:spPr>
          <a:xfrm>
            <a:off x="5456948" y="3541465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it-IT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2-S</a:t>
            </a:r>
            <a:endParaRPr lang="en-US" sz="3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D5586A8-76CB-4DC0-AFB4-2E18D13C751E}"/>
              </a:ext>
            </a:extLst>
          </p:cNvPr>
          <p:cNvSpPr txBox="1"/>
          <p:nvPr/>
        </p:nvSpPr>
        <p:spPr>
          <a:xfrm>
            <a:off x="6120197" y="2574197"/>
            <a:ext cx="658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56E0617-042B-4F9D-9759-C225F59E2FAA}"/>
              </a:ext>
            </a:extLst>
          </p:cNvPr>
          <p:cNvSpPr txBox="1"/>
          <p:nvPr/>
        </p:nvSpPr>
        <p:spPr>
          <a:xfrm>
            <a:off x="8950015" y="2812436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it-IT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2-S</a:t>
            </a:r>
            <a:endParaRPr lang="en-US" sz="3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EB3AAC9-0ED2-6C5E-33BF-1BE043E5BE0A}"/>
              </a:ext>
            </a:extLst>
          </p:cNvPr>
          <p:cNvSpPr txBox="1">
            <a:spLocks/>
          </p:cNvSpPr>
          <p:nvPr/>
        </p:nvSpPr>
        <p:spPr>
          <a:xfrm>
            <a:off x="953110" y="192702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Simple example of circuital implementations: </a:t>
            </a:r>
            <a:br>
              <a:rPr lang="en-US" dirty="0"/>
            </a:br>
            <a:r>
              <a:rPr lang="en-US" u="sng" dirty="0"/>
              <a:t>Closed-Loop Offset Compensation 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AB608146-CAF7-5F0F-E25A-5F7976284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0565" y="2195862"/>
            <a:ext cx="4089324" cy="199193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1F33023-64ED-82FD-0F54-B624EC597A71}"/>
              </a:ext>
            </a:extLst>
          </p:cNvPr>
          <p:cNvSpPr txBox="1"/>
          <p:nvPr/>
        </p:nvSpPr>
        <p:spPr>
          <a:xfrm>
            <a:off x="4725242" y="2374259"/>
            <a:ext cx="658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405F5FE-729A-6809-B3D3-0BE59E32AE76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30574" y="4714577"/>
            <a:ext cx="4469315" cy="51306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E29C8BE-9DCA-D47E-5809-5D5CBA717D5F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064375" y="4709089"/>
            <a:ext cx="3898117" cy="513060"/>
          </a:xfrm>
          <a:prstGeom prst="rect">
            <a:avLst/>
          </a:prstGeom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ABCEFE19-1DE7-BBC5-AC4D-18D0A8395B02}"/>
              </a:ext>
            </a:extLst>
          </p:cNvPr>
          <p:cNvCxnSpPr>
            <a:cxnSpLocks/>
          </p:cNvCxnSpPr>
          <p:nvPr/>
        </p:nvCxnSpPr>
        <p:spPr>
          <a:xfrm flipV="1">
            <a:off x="8608606" y="3745041"/>
            <a:ext cx="0" cy="3863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A51CDE53-B8BC-3D79-97E5-D34500185D90}"/>
              </a:ext>
            </a:extLst>
          </p:cNvPr>
          <p:cNvCxnSpPr>
            <a:cxnSpLocks/>
          </p:cNvCxnSpPr>
          <p:nvPr/>
        </p:nvCxnSpPr>
        <p:spPr>
          <a:xfrm flipH="1" flipV="1">
            <a:off x="10192721" y="3745041"/>
            <a:ext cx="3141" cy="3863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C76DFFD3-CC1B-8464-1479-715A7FE375C8}"/>
              </a:ext>
            </a:extLst>
          </p:cNvPr>
          <p:cNvSpPr/>
          <p:nvPr/>
        </p:nvSpPr>
        <p:spPr>
          <a:xfrm rot="16200000">
            <a:off x="5983556" y="4561024"/>
            <a:ext cx="442229" cy="75445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7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7" grpId="0"/>
      <p:bldP spid="13" grpId="0"/>
      <p:bldP spid="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F7B506-727C-4834-B029-2F98CFA1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314" y="0"/>
            <a:ext cx="10515600" cy="662397"/>
          </a:xfrm>
        </p:spPr>
        <p:txBody>
          <a:bodyPr/>
          <a:lstStyle/>
          <a:p>
            <a:r>
              <a:rPr lang="en-US" dirty="0"/>
              <a:t>Simple example of circuital implementations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0E790F-C8FB-42A7-8226-BB0BE5C1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597F63-0105-4D48-AF28-9214A8E0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54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74FA87D9-82A0-4764-BC6A-21247544C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21874"/>
              </p:ext>
            </p:extLst>
          </p:nvPr>
        </p:nvGraphicFramePr>
        <p:xfrm>
          <a:off x="467086" y="1489116"/>
          <a:ext cx="10006092" cy="2264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8821440" imgH="1985400" progId="CorelDESIGNER.Graphic.12">
                  <p:embed/>
                </p:oleObj>
              </mc:Choice>
              <mc:Fallback>
                <p:oleObj name="Corel DESIGNER" r:id="rId2" imgW="8821440" imgH="198540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86" y="1489116"/>
                        <a:ext cx="10006092" cy="2264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265514-8284-4F79-8080-3F2A13B40226}"/>
              </a:ext>
            </a:extLst>
          </p:cNvPr>
          <p:cNvSpPr txBox="1"/>
          <p:nvPr/>
        </p:nvSpPr>
        <p:spPr>
          <a:xfrm>
            <a:off x="467086" y="764265"/>
            <a:ext cx="495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Chopper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E2EFA0-6CE0-4FAF-A562-AA3E277389B9}"/>
              </a:ext>
            </a:extLst>
          </p:cNvPr>
          <p:cNvSpPr txBox="1"/>
          <p:nvPr/>
        </p:nvSpPr>
        <p:spPr>
          <a:xfrm>
            <a:off x="725714" y="3955692"/>
            <a:ext cx="1013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differential input and differential output facilitate the implementation of the modulator and demodulator, respectively (fully-differential amplifier)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DE7565-5302-46AE-8001-6C8442551525}"/>
              </a:ext>
            </a:extLst>
          </p:cNvPr>
          <p:cNvSpPr txBox="1"/>
          <p:nvPr/>
        </p:nvSpPr>
        <p:spPr>
          <a:xfrm>
            <a:off x="725714" y="5156021"/>
            <a:ext cx="10130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amplifier gain cannot be arbitrarily high, otherwise the amplified offset could saturate the amplifier.  Typical values of A are &lt; 1000</a:t>
            </a:r>
          </a:p>
        </p:txBody>
      </p:sp>
    </p:spTree>
    <p:extLst>
      <p:ext uri="{BB962C8B-B14F-4D97-AF65-F5344CB8AC3E}">
        <p14:creationId xmlns:p14="http://schemas.microsoft.com/office/powerpoint/2010/main" val="38356520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4935" y="135866"/>
            <a:ext cx="10515600" cy="662397"/>
          </a:xfrm>
        </p:spPr>
        <p:txBody>
          <a:bodyPr>
            <a:normAutofit/>
          </a:bodyPr>
          <a:lstStyle/>
          <a:p>
            <a:r>
              <a:rPr lang="en-US" dirty="0"/>
              <a:t>Finite input resistance of chopper amplifiers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</a:t>
            </a:r>
            <a:r>
              <a:rPr lang="en-US" dirty="0" err="1"/>
              <a:t>Bruschi</a:t>
            </a:r>
            <a:r>
              <a:rPr lang="en-US" dirty="0"/>
              <a:t> – Mixed Signal Design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55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7" y="1421575"/>
            <a:ext cx="4486901" cy="286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79" y="1421575"/>
            <a:ext cx="4486901" cy="281979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04935" y="95633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Input modulator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15297" y="84739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Amplifier input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capacitance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303699" y="1325665"/>
            <a:ext cx="1412341" cy="140848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3467477" y="1493721"/>
            <a:ext cx="244444" cy="389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095470" y="414253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 us start from phase 1 …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364785" y="245396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409863" y="42817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1 again </a:t>
            </a:r>
          </a:p>
        </p:txBody>
      </p:sp>
      <p:sp>
        <p:nvSpPr>
          <p:cNvPr id="17" name="Freccia a destra 16"/>
          <p:cNvSpPr/>
          <p:nvPr/>
        </p:nvSpPr>
        <p:spPr>
          <a:xfrm rot="19742596">
            <a:off x="5153382" y="2668588"/>
            <a:ext cx="687872" cy="22859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/>
        </p:nvGraphicFramePr>
        <p:xfrm>
          <a:off x="6022164" y="1023954"/>
          <a:ext cx="2685242" cy="322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190440" progId="Equation.DSMT4">
                  <p:embed/>
                </p:oleObj>
              </mc:Choice>
              <mc:Fallback>
                <p:oleObj name="Equation" r:id="rId4" imgW="1587240" imgH="190440" progId="Equation.DSMT4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22164" y="1023954"/>
                        <a:ext cx="2685242" cy="322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ttore 2 18"/>
          <p:cNvCxnSpPr/>
          <p:nvPr/>
        </p:nvCxnSpPr>
        <p:spPr>
          <a:xfrm>
            <a:off x="6303840" y="1421575"/>
            <a:ext cx="57969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 flipV="1">
            <a:off x="6319684" y="2609373"/>
            <a:ext cx="434076" cy="7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ggetto 24"/>
          <p:cNvGraphicFramePr>
            <a:graphicFrameLocks noChangeAspect="1"/>
          </p:cNvGraphicFramePr>
          <p:nvPr/>
        </p:nvGraphicFramePr>
        <p:xfrm>
          <a:off x="6743700" y="2782888"/>
          <a:ext cx="11588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190440" progId="Equation.DSMT4">
                  <p:embed/>
                </p:oleObj>
              </mc:Choice>
              <mc:Fallback>
                <p:oleObj name="Equation" r:id="rId6" imgW="685800" imgH="190440" progId="Equation.DSMT4">
                  <p:embed/>
                  <p:pic>
                    <p:nvPicPr>
                      <p:cNvPr id="25" name="Oggetto 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3700" y="2782888"/>
                        <a:ext cx="1158875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Immagin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60" y="4553039"/>
            <a:ext cx="2162477" cy="1000265"/>
          </a:xfrm>
          <a:prstGeom prst="rect">
            <a:avLst/>
          </a:prstGeom>
        </p:spPr>
      </p:pic>
      <p:graphicFrame>
        <p:nvGraphicFramePr>
          <p:cNvPr id="27" name="Oggetto 26"/>
          <p:cNvGraphicFramePr>
            <a:graphicFrameLocks noChangeAspect="1"/>
          </p:cNvGraphicFramePr>
          <p:nvPr/>
        </p:nvGraphicFramePr>
        <p:xfrm>
          <a:off x="2969806" y="5692240"/>
          <a:ext cx="11588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85800" imgH="190440" progId="Equation.DSMT4">
                  <p:embed/>
                </p:oleObj>
              </mc:Choice>
              <mc:Fallback>
                <p:oleObj name="Equation" r:id="rId9" imgW="685800" imgH="190440" progId="Equation.DSMT4">
                  <p:embed/>
                  <p:pic>
                    <p:nvPicPr>
                      <p:cNvPr id="27" name="Oggetto 2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69806" y="5692240"/>
                        <a:ext cx="1158875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ggetto 27"/>
          <p:cNvGraphicFramePr>
            <a:graphicFrameLocks noChangeAspect="1"/>
          </p:cNvGraphicFramePr>
          <p:nvPr/>
        </p:nvGraphicFramePr>
        <p:xfrm>
          <a:off x="4644626" y="5700947"/>
          <a:ext cx="11588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85800" imgH="190440" progId="Equation.DSMT4">
                  <p:embed/>
                </p:oleObj>
              </mc:Choice>
              <mc:Fallback>
                <p:oleObj name="Equation" r:id="rId11" imgW="685800" imgH="190440" progId="Equation.DSMT4">
                  <p:embed/>
                  <p:pic>
                    <p:nvPicPr>
                      <p:cNvPr id="28" name="Oggetto 2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4626" y="5700947"/>
                        <a:ext cx="1158875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/>
          <p:cNvGraphicFramePr>
            <a:graphicFrameLocks noChangeAspect="1"/>
          </p:cNvGraphicFramePr>
          <p:nvPr/>
        </p:nvGraphicFramePr>
        <p:xfrm>
          <a:off x="5542442" y="4834226"/>
          <a:ext cx="13096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0" imgH="190440" progId="Equation.DSMT4">
                  <p:embed/>
                </p:oleObj>
              </mc:Choice>
              <mc:Fallback>
                <p:oleObj name="Equation" r:id="rId12" imgW="774360" imgH="190440" progId="Equation.DSMT4">
                  <p:embed/>
                  <p:pic>
                    <p:nvPicPr>
                      <p:cNvPr id="29" name="Oggetto 2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42442" y="4834226"/>
                        <a:ext cx="1309688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/>
          <p:cNvGraphicFramePr>
            <a:graphicFrameLocks noChangeAspect="1"/>
          </p:cNvGraphicFramePr>
          <p:nvPr/>
        </p:nvGraphicFramePr>
        <p:xfrm>
          <a:off x="7007230" y="5461770"/>
          <a:ext cx="2190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95280" imgH="342720" progId="Equation.DSMT4">
                  <p:embed/>
                </p:oleObj>
              </mc:Choice>
              <mc:Fallback>
                <p:oleObj name="Equation" r:id="rId14" imgW="1295280" imgH="342720" progId="Equation.DSMT4">
                  <p:embed/>
                  <p:pic>
                    <p:nvPicPr>
                      <p:cNvPr id="30" name="Oggetto 2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07230" y="5461770"/>
                        <a:ext cx="219075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/>
          <p:cNvGraphicFramePr>
            <a:graphicFrameLocks noChangeAspect="1"/>
          </p:cNvGraphicFramePr>
          <p:nvPr/>
        </p:nvGraphicFramePr>
        <p:xfrm>
          <a:off x="8997950" y="4694593"/>
          <a:ext cx="17192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15920" imgH="393480" progId="Equation.DSMT4">
                  <p:embed/>
                </p:oleObj>
              </mc:Choice>
              <mc:Fallback>
                <p:oleObj name="Equation" r:id="rId16" imgW="1015920" imgH="393480" progId="Equation.DSMT4">
                  <p:embed/>
                  <p:pic>
                    <p:nvPicPr>
                      <p:cNvPr id="31" name="Oggetto 3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997950" y="4694593"/>
                        <a:ext cx="1719263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onnettore 2 32"/>
          <p:cNvCxnSpPr/>
          <p:nvPr/>
        </p:nvCxnSpPr>
        <p:spPr>
          <a:xfrm flipV="1">
            <a:off x="3721084" y="5553304"/>
            <a:ext cx="199176" cy="1389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H="1" flipV="1">
            <a:off x="4600402" y="5545323"/>
            <a:ext cx="163694" cy="1556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ccia in giù 36"/>
          <p:cNvSpPr/>
          <p:nvPr/>
        </p:nvSpPr>
        <p:spPr>
          <a:xfrm rot="10800000">
            <a:off x="9857581" y="5459240"/>
            <a:ext cx="372835" cy="5069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/>
          <p:cNvSpPr txBox="1"/>
          <p:nvPr/>
        </p:nvSpPr>
        <p:spPr>
          <a:xfrm>
            <a:off x="6888062" y="480831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(one period)</a:t>
            </a:r>
          </a:p>
        </p:txBody>
      </p:sp>
      <p:cxnSp>
        <p:nvCxnSpPr>
          <p:cNvPr id="39" name="Connettore 2 38"/>
          <p:cNvCxnSpPr/>
          <p:nvPr/>
        </p:nvCxnSpPr>
        <p:spPr>
          <a:xfrm>
            <a:off x="6781205" y="5224313"/>
            <a:ext cx="434407" cy="3210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V="1">
            <a:off x="8868314" y="5306531"/>
            <a:ext cx="329666" cy="1886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ccia a destra 42"/>
          <p:cNvSpPr/>
          <p:nvPr/>
        </p:nvSpPr>
        <p:spPr>
          <a:xfrm rot="5400000">
            <a:off x="8815098" y="2696897"/>
            <a:ext cx="403645" cy="22859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5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 animBg="1"/>
      <p:bldP spid="37" grpId="0" animBg="1"/>
      <p:bldP spid="38" grpId="0"/>
      <p:bldP spid="4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4935" y="135866"/>
            <a:ext cx="10515600" cy="662397"/>
          </a:xfrm>
        </p:spPr>
        <p:txBody>
          <a:bodyPr>
            <a:normAutofit/>
          </a:bodyPr>
          <a:lstStyle/>
          <a:p>
            <a:r>
              <a:rPr lang="en-US" dirty="0"/>
              <a:t>Residual offset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</a:t>
            </a:r>
            <a:r>
              <a:rPr lang="en-US" dirty="0" err="1"/>
              <a:t>Bruschi</a:t>
            </a:r>
            <a:r>
              <a:rPr lang="en-US" dirty="0"/>
              <a:t> – Mixed Signal Design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56</a:t>
            </a:fld>
            <a:endParaRPr lang="en-US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0C86E0A-4215-8382-E9D7-318C59E5F7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203803"/>
              </p:ext>
            </p:extLst>
          </p:nvPr>
        </p:nvGraphicFramePr>
        <p:xfrm>
          <a:off x="1947679" y="969574"/>
          <a:ext cx="8965809" cy="2029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8821440" imgH="1985400" progId="CorelDESIGNER.Graphic.12">
                  <p:embed/>
                </p:oleObj>
              </mc:Choice>
              <mc:Fallback>
                <p:oleObj name="Corel DESIGNER" r:id="rId2" imgW="8821440" imgH="1985400" progId="CorelDESIGNER.Graphic.1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74FA87D9-82A0-4764-BC6A-21247544C3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679" y="969574"/>
                        <a:ext cx="8965809" cy="2029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1BD055D-0819-D96B-F5A5-5C34CB35D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897" y="3098204"/>
            <a:ext cx="2800350" cy="3095625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A693C395-C738-740C-707E-889B1DF3A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897" y="3098204"/>
            <a:ext cx="2867025" cy="31242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1D2E1A4-1B66-F345-7698-88A1A80D588A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110922" y="4348692"/>
            <a:ext cx="1500964" cy="73749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6B66C5DA-D54B-F9EF-F398-5ED3FA2338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89082" y="3452285"/>
            <a:ext cx="3254571" cy="2238375"/>
          </a:xfrm>
          <a:prstGeom prst="rect">
            <a:avLst/>
          </a:prstGeom>
        </p:spPr>
      </p:pic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76EBA7BE-A1EF-6183-00FA-B91F14B09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10895" y="3323846"/>
            <a:ext cx="3652160" cy="1762336"/>
          </a:xfrm>
          <a:prstGeom prst="rect">
            <a:avLst/>
          </a:prstGeom>
        </p:spPr>
      </p:pic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46E65461-7B11-E90E-EAFB-8A42A23B4093}"/>
              </a:ext>
            </a:extLst>
          </p:cNvPr>
          <p:cNvCxnSpPr>
            <a:cxnSpLocks/>
          </p:cNvCxnSpPr>
          <p:nvPr/>
        </p:nvCxnSpPr>
        <p:spPr>
          <a:xfrm flipV="1">
            <a:off x="9080205" y="4560408"/>
            <a:ext cx="2519916" cy="1106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AFD55F7D-8313-76D7-FAB6-26B741A9A445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5962944" y="3249579"/>
            <a:ext cx="720648" cy="733158"/>
          </a:xfrm>
          <a:prstGeom prst="rect">
            <a:avLst/>
          </a:prstGeom>
        </p:spPr>
      </p:pic>
      <p:sp>
        <p:nvSpPr>
          <p:cNvPr id="34" name="Freccia curva 33">
            <a:extLst>
              <a:ext uri="{FF2B5EF4-FFF2-40B4-BE49-F238E27FC236}">
                <a16:creationId xmlns:a16="http://schemas.microsoft.com/office/drawing/2014/main" id="{78C861E3-15EE-8DF0-18DE-6B50C3CC5408}"/>
              </a:ext>
            </a:extLst>
          </p:cNvPr>
          <p:cNvSpPr/>
          <p:nvPr/>
        </p:nvSpPr>
        <p:spPr>
          <a:xfrm rot="16440110">
            <a:off x="4382260" y="2584667"/>
            <a:ext cx="777548" cy="1101080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Freccia curva 34">
            <a:extLst>
              <a:ext uri="{FF2B5EF4-FFF2-40B4-BE49-F238E27FC236}">
                <a16:creationId xmlns:a16="http://schemas.microsoft.com/office/drawing/2014/main" id="{E60F398A-7FB9-6FBB-B1BE-65C31FA779D9}"/>
              </a:ext>
            </a:extLst>
          </p:cNvPr>
          <p:cNvSpPr/>
          <p:nvPr/>
        </p:nvSpPr>
        <p:spPr>
          <a:xfrm rot="16440110">
            <a:off x="8170840" y="2556225"/>
            <a:ext cx="673344" cy="1101080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37" name="Connettore curvo 36">
            <a:extLst>
              <a:ext uri="{FF2B5EF4-FFF2-40B4-BE49-F238E27FC236}">
                <a16:creationId xmlns:a16="http://schemas.microsoft.com/office/drawing/2014/main" id="{EA5FFDEA-664B-83A1-314F-FCED2E9C4DC7}"/>
              </a:ext>
            </a:extLst>
          </p:cNvPr>
          <p:cNvCxnSpPr>
            <a:cxnSpLocks/>
          </p:cNvCxnSpPr>
          <p:nvPr/>
        </p:nvCxnSpPr>
        <p:spPr>
          <a:xfrm rot="5400000">
            <a:off x="5622063" y="4149256"/>
            <a:ext cx="361508" cy="27132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curvo 40">
            <a:extLst>
              <a:ext uri="{FF2B5EF4-FFF2-40B4-BE49-F238E27FC236}">
                <a16:creationId xmlns:a16="http://schemas.microsoft.com/office/drawing/2014/main" id="{74CC8BF9-448A-6006-C1E5-2B321A6247E8}"/>
              </a:ext>
            </a:extLst>
          </p:cNvPr>
          <p:cNvCxnSpPr>
            <a:cxnSpLocks/>
          </p:cNvCxnSpPr>
          <p:nvPr/>
        </p:nvCxnSpPr>
        <p:spPr>
          <a:xfrm rot="5400000">
            <a:off x="10936560" y="3878314"/>
            <a:ext cx="872320" cy="3024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42">
            <a:extLst>
              <a:ext uri="{FF2B5EF4-FFF2-40B4-BE49-F238E27FC236}">
                <a16:creationId xmlns:a16="http://schemas.microsoft.com/office/drawing/2014/main" id="{832BF148-D273-B421-F416-7D01C3AD0C84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10680440" y="3108857"/>
            <a:ext cx="1384560" cy="553906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C13376C-7256-C1FE-1928-01D3958866C9}"/>
              </a:ext>
            </a:extLst>
          </p:cNvPr>
          <p:cNvSpPr txBox="1"/>
          <p:nvPr/>
        </p:nvSpPr>
        <p:spPr>
          <a:xfrm>
            <a:off x="8616978" y="5415995"/>
            <a:ext cx="1353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offset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4F843E7-E488-198C-C753-A981D8815EBD}"/>
              </a:ext>
            </a:extLst>
          </p:cNvPr>
          <p:cNvSpPr txBox="1"/>
          <p:nvPr/>
        </p:nvSpPr>
        <p:spPr>
          <a:xfrm>
            <a:off x="9990372" y="5429050"/>
            <a:ext cx="184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2f</a:t>
            </a:r>
            <a:r>
              <a:rPr lang="it-IT" sz="2800" i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ck</a:t>
            </a:r>
            <a:r>
              <a:rPr lang="it-IT" sz="2800" i="1" dirty="0">
                <a:latin typeface="Symbol" panose="05050102010706020507" pitchFamily="18" charset="2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it-IT" sz="28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lang="it-IT" sz="2800" i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spike</a:t>
            </a:r>
          </a:p>
        </p:txBody>
      </p:sp>
      <p:sp>
        <p:nvSpPr>
          <p:cNvPr id="47" name="Freccia curva 46">
            <a:extLst>
              <a:ext uri="{FF2B5EF4-FFF2-40B4-BE49-F238E27FC236}">
                <a16:creationId xmlns:a16="http://schemas.microsoft.com/office/drawing/2014/main" id="{ABC8FDAB-22AE-B2B0-C14A-D1911B371C81}"/>
              </a:ext>
            </a:extLst>
          </p:cNvPr>
          <p:cNvSpPr/>
          <p:nvPr/>
        </p:nvSpPr>
        <p:spPr>
          <a:xfrm rot="16440110">
            <a:off x="9829027" y="2663614"/>
            <a:ext cx="673344" cy="780504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4" grpId="0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1CBE8-8D8B-403E-B4D9-6811A25C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59"/>
            <a:ext cx="10515600" cy="662397"/>
          </a:xfrm>
        </p:spPr>
        <p:txBody>
          <a:bodyPr/>
          <a:lstStyle/>
          <a:p>
            <a:r>
              <a:rPr lang="it-IT" dirty="0"/>
              <a:t>Auto – Zero (AZ)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20C740-5D70-4D57-A563-222F99BA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F997AE-01D5-4414-A64B-EC782AB3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C5968C-8AD8-43B3-929A-24E6426D7510}"/>
              </a:ext>
            </a:extLst>
          </p:cNvPr>
          <p:cNvSpPr txBox="1"/>
          <p:nvPr/>
        </p:nvSpPr>
        <p:spPr>
          <a:xfrm>
            <a:off x="1036948" y="792946"/>
            <a:ext cx="679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Two phases: AZ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NO (Normal operation)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5AEE7F-E342-4928-A12F-578B3C23CF22}"/>
              </a:ext>
            </a:extLst>
          </p:cNvPr>
          <p:cNvSpPr txBox="1"/>
          <p:nvPr/>
        </p:nvSpPr>
        <p:spPr>
          <a:xfrm>
            <a:off x="1036948" y="1404219"/>
            <a:ext cx="10586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Principle: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AZ phase the signal is removed and the effect of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(noise/offset) is stored in a memory (typically an analog memory, i.e. a capacitor)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NO phase, the signal is connected and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 stored in previous phase is subtracted. 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B6A7501-9361-4DA8-841F-7F45314054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20918"/>
              </p:ext>
            </p:extLst>
          </p:nvPr>
        </p:nvGraphicFramePr>
        <p:xfrm>
          <a:off x="4000499" y="3342222"/>
          <a:ext cx="5083866" cy="280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7248240" imgH="4023000" progId="CorelDESIGNER.Graphic.12">
                  <p:embed/>
                </p:oleObj>
              </mc:Choice>
              <mc:Fallback>
                <p:oleObj name="Corel DESIGNER" r:id="rId2" imgW="7248240" imgH="402300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9" y="3342222"/>
                        <a:ext cx="5083866" cy="2800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121D3A1-10B1-4F56-AAA1-7DA0B284E9EF}"/>
              </a:ext>
            </a:extLst>
          </p:cNvPr>
          <p:cNvSpPr txBox="1"/>
          <p:nvPr/>
        </p:nvSpPr>
        <p:spPr>
          <a:xfrm>
            <a:off x="1036948" y="3919772"/>
            <a:ext cx="261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Example, for an amplifier with voltage input</a:t>
            </a:r>
          </a:p>
        </p:txBody>
      </p:sp>
    </p:spTree>
    <p:extLst>
      <p:ext uri="{BB962C8B-B14F-4D97-AF65-F5344CB8AC3E}">
        <p14:creationId xmlns:p14="http://schemas.microsoft.com/office/powerpoint/2010/main" val="25213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011C-8116-428F-9BE4-F118D9FD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526"/>
            <a:ext cx="10515600" cy="662397"/>
          </a:xfrm>
        </p:spPr>
        <p:txBody>
          <a:bodyPr/>
          <a:lstStyle/>
          <a:p>
            <a:r>
              <a:rPr lang="it-IT" dirty="0"/>
              <a:t>Signals and noise during the AZ cycle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BEFE7-6A94-41CC-A72B-A779F54E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14799-59DB-40C4-B57F-0B131A75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21C4C0-F86D-4777-8FED-750BCDB56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4380" y="1648466"/>
            <a:ext cx="5734496" cy="1540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BCD2BE-49EF-49B7-A65C-BF07BDCD4989}"/>
              </a:ext>
            </a:extLst>
          </p:cNvPr>
          <p:cNvSpPr txBox="1"/>
          <p:nvPr/>
        </p:nvSpPr>
        <p:spPr>
          <a:xfrm>
            <a:off x="1030989" y="1648466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6A91D-F633-46AD-87A1-429360FBEFE9}"/>
              </a:ext>
            </a:extLst>
          </p:cNvPr>
          <p:cNvSpPr txBox="1"/>
          <p:nvPr/>
        </p:nvSpPr>
        <p:spPr>
          <a:xfrm>
            <a:off x="2948402" y="350975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1BF940-0CEC-44FA-AF51-C42F34D41C63}"/>
              </a:ext>
            </a:extLst>
          </p:cNvPr>
          <p:cNvCxnSpPr/>
          <p:nvPr/>
        </p:nvCxnSpPr>
        <p:spPr>
          <a:xfrm flipV="1">
            <a:off x="3086100" y="3224212"/>
            <a:ext cx="0" cy="328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FD28871-9B31-49BB-BCE5-7C35B1AB2ED2}"/>
              </a:ext>
            </a:extLst>
          </p:cNvPr>
          <p:cNvSpPr/>
          <p:nvPr/>
        </p:nvSpPr>
        <p:spPr>
          <a:xfrm>
            <a:off x="2886075" y="1139214"/>
            <a:ext cx="200025" cy="39431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CD03BF-7375-4D4E-A9BA-21FEFF5ADA4D}"/>
              </a:ext>
            </a:extLst>
          </p:cNvPr>
          <p:cNvSpPr/>
          <p:nvPr/>
        </p:nvSpPr>
        <p:spPr>
          <a:xfrm>
            <a:off x="3086100" y="1143000"/>
            <a:ext cx="1555750" cy="394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19CAF-2989-4DFC-8E23-E272E9B745C2}"/>
              </a:ext>
            </a:extLst>
          </p:cNvPr>
          <p:cNvSpPr txBox="1"/>
          <p:nvPr/>
        </p:nvSpPr>
        <p:spPr>
          <a:xfrm>
            <a:off x="2371000" y="69632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B71D6-71EF-411F-A4B5-449F91D3BECD}"/>
              </a:ext>
            </a:extLst>
          </p:cNvPr>
          <p:cNvSpPr txBox="1"/>
          <p:nvPr/>
        </p:nvSpPr>
        <p:spPr>
          <a:xfrm>
            <a:off x="3424876" y="112933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443265-5F13-4D7A-B1AE-473C93EE1324}"/>
              </a:ext>
            </a:extLst>
          </p:cNvPr>
          <p:cNvCxnSpPr>
            <a:cxnSpLocks/>
          </p:cNvCxnSpPr>
          <p:nvPr/>
        </p:nvCxnSpPr>
        <p:spPr>
          <a:xfrm>
            <a:off x="2594125" y="1134683"/>
            <a:ext cx="426399" cy="17838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ggetto 4">
            <a:extLst>
              <a:ext uri="{FF2B5EF4-FFF2-40B4-BE49-F238E27FC236}">
                <a16:creationId xmlns:a16="http://schemas.microsoft.com/office/drawing/2014/main" id="{B51529D2-85A8-4388-9627-9779C4BE3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152577"/>
              </p:ext>
            </p:extLst>
          </p:nvPr>
        </p:nvGraphicFramePr>
        <p:xfrm>
          <a:off x="609885" y="4173608"/>
          <a:ext cx="2615770" cy="57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228600" progId="Equation.DSMT4">
                  <p:embed/>
                </p:oleObj>
              </mc:Choice>
              <mc:Fallback>
                <p:oleObj name="Equation" r:id="rId4" imgW="104112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5AF58FE-F162-4BCD-A552-5FC63120B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885" y="4173608"/>
                        <a:ext cx="2615770" cy="574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8">
            <a:extLst>
              <a:ext uri="{FF2B5EF4-FFF2-40B4-BE49-F238E27FC236}">
                <a16:creationId xmlns:a16="http://schemas.microsoft.com/office/drawing/2014/main" id="{79F773D6-7E20-420E-B90C-A4E332CCA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019759"/>
              </p:ext>
            </p:extLst>
          </p:nvPr>
        </p:nvGraphicFramePr>
        <p:xfrm>
          <a:off x="4862511" y="3308290"/>
          <a:ext cx="6491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0" imgH="253800" progId="Equation.DSMT4">
                  <p:embed/>
                </p:oleObj>
              </mc:Choice>
              <mc:Fallback>
                <p:oleObj name="Equation" r:id="rId6" imgW="228600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153F7399-397A-43F7-BA71-F57549694E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2511" y="3308290"/>
                        <a:ext cx="6491288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8AABE3-6536-4488-86E3-907FCBF54B57}"/>
              </a:ext>
            </a:extLst>
          </p:cNvPr>
          <p:cNvCxnSpPr>
            <a:cxnSpLocks/>
          </p:cNvCxnSpPr>
          <p:nvPr/>
        </p:nvCxnSpPr>
        <p:spPr>
          <a:xfrm flipH="1" flipV="1">
            <a:off x="3891250" y="2657094"/>
            <a:ext cx="635150" cy="117945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C5EFBD-4760-4A21-95F0-791B28DCF415}"/>
              </a:ext>
            </a:extLst>
          </p:cNvPr>
          <p:cNvCxnSpPr>
            <a:cxnSpLocks/>
          </p:cNvCxnSpPr>
          <p:nvPr/>
        </p:nvCxnSpPr>
        <p:spPr>
          <a:xfrm flipV="1">
            <a:off x="2371000" y="2985133"/>
            <a:ext cx="649524" cy="127111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ggetto 10">
            <a:extLst>
              <a:ext uri="{FF2B5EF4-FFF2-40B4-BE49-F238E27FC236}">
                <a16:creationId xmlns:a16="http://schemas.microsoft.com/office/drawing/2014/main" id="{8EC9C306-1272-4907-9C27-3634CDF862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100877"/>
              </p:ext>
            </p:extLst>
          </p:nvPr>
        </p:nvGraphicFramePr>
        <p:xfrm>
          <a:off x="4862511" y="3971420"/>
          <a:ext cx="56610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93680" imgH="253800" progId="Equation.DSMT4">
                  <p:embed/>
                </p:oleObj>
              </mc:Choice>
              <mc:Fallback>
                <p:oleObj name="Equation" r:id="rId8" imgW="199368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C07BA56C-7CA5-4668-8E28-6183B4951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62511" y="3971420"/>
                        <a:ext cx="566102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10">
            <a:extLst>
              <a:ext uri="{FF2B5EF4-FFF2-40B4-BE49-F238E27FC236}">
                <a16:creationId xmlns:a16="http://schemas.microsoft.com/office/drawing/2014/main" id="{B61DE874-1714-4D11-BF1D-839E92878D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151395"/>
              </p:ext>
            </p:extLst>
          </p:nvPr>
        </p:nvGraphicFramePr>
        <p:xfrm>
          <a:off x="4862511" y="4612963"/>
          <a:ext cx="48688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14320" imgH="279360" progId="Equation.DSMT4">
                  <p:embed/>
                </p:oleObj>
              </mc:Choice>
              <mc:Fallback>
                <p:oleObj name="Equation" r:id="rId10" imgW="1714320" imgH="279360" progId="Equation.DSMT4">
                  <p:embed/>
                  <p:pic>
                    <p:nvPicPr>
                      <p:cNvPr id="25" name="Oggetto 10">
                        <a:extLst>
                          <a:ext uri="{FF2B5EF4-FFF2-40B4-BE49-F238E27FC236}">
                            <a16:creationId xmlns:a16="http://schemas.microsoft.com/office/drawing/2014/main" id="{8EC9C306-1272-4907-9C27-3634CDF86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62511" y="4612963"/>
                        <a:ext cx="4868863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11">
            <a:extLst>
              <a:ext uri="{FF2B5EF4-FFF2-40B4-BE49-F238E27FC236}">
                <a16:creationId xmlns:a16="http://schemas.microsoft.com/office/drawing/2014/main" id="{C294C763-182C-4B05-AF80-A3F45309E5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706102"/>
              </p:ext>
            </p:extLst>
          </p:nvPr>
        </p:nvGraphicFramePr>
        <p:xfrm>
          <a:off x="4881693" y="5367047"/>
          <a:ext cx="40036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09400" imgH="241200" progId="Equation.DSMT4">
                  <p:embed/>
                </p:oleObj>
              </mc:Choice>
              <mc:Fallback>
                <p:oleObj name="Equation" r:id="rId12" imgW="1409400" imgH="2412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6E3E5F4-2778-4566-8BE0-93A3BDF5F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81693" y="5367047"/>
                        <a:ext cx="4003675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eft Brace 27">
            <a:extLst>
              <a:ext uri="{FF2B5EF4-FFF2-40B4-BE49-F238E27FC236}">
                <a16:creationId xmlns:a16="http://schemas.microsoft.com/office/drawing/2014/main" id="{3778B045-FE40-4C97-8A70-241B727F8787}"/>
              </a:ext>
            </a:extLst>
          </p:cNvPr>
          <p:cNvSpPr/>
          <p:nvPr/>
        </p:nvSpPr>
        <p:spPr>
          <a:xfrm>
            <a:off x="4518307" y="3429000"/>
            <a:ext cx="344204" cy="2352675"/>
          </a:xfrm>
          <a:prstGeom prst="leftBrace">
            <a:avLst>
              <a:gd name="adj1" fmla="val 8333"/>
              <a:gd name="adj2" fmla="val 1720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con angoli arrotondati 12">
            <a:extLst>
              <a:ext uri="{FF2B5EF4-FFF2-40B4-BE49-F238E27FC236}">
                <a16:creationId xmlns:a16="http://schemas.microsoft.com/office/drawing/2014/main" id="{148E2310-B25A-4BE3-B9B3-746777C1BA1D}"/>
              </a:ext>
            </a:extLst>
          </p:cNvPr>
          <p:cNvSpPr/>
          <p:nvPr/>
        </p:nvSpPr>
        <p:spPr>
          <a:xfrm>
            <a:off x="4881693" y="5355275"/>
            <a:ext cx="4003675" cy="6868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8B49D-C011-40B4-8EFF-FF883609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55" y="231891"/>
            <a:ext cx="10515600" cy="662397"/>
          </a:xfrm>
        </p:spPr>
        <p:txBody>
          <a:bodyPr/>
          <a:lstStyle/>
          <a:p>
            <a:r>
              <a:rPr lang="en-US"/>
              <a:t>Auto-Zero: phases and signal diagrams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FF5981-4ED1-4602-A394-AADF8D96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55B28E-25F9-42E8-89C4-4EB573F5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AB9688-18A2-4FC0-8110-C1E9535FB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76" y="1225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73DEA11-66CD-4BDC-BC29-9CCEAAFCC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575943"/>
              </p:ext>
            </p:extLst>
          </p:nvPr>
        </p:nvGraphicFramePr>
        <p:xfrm>
          <a:off x="2720365" y="1392809"/>
          <a:ext cx="5689862" cy="378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4272480" imgH="2827440" progId="CorelDESIGNER.Graphic.12">
                  <p:embed/>
                </p:oleObj>
              </mc:Choice>
              <mc:Fallback>
                <p:oleObj name="Corel DESIGNER" r:id="rId2" imgW="4272480" imgH="282744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365" y="1392809"/>
                        <a:ext cx="5689862" cy="3781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1160D9-57F5-48F7-8289-F940C3769C47}"/>
              </a:ext>
            </a:extLst>
          </p:cNvPr>
          <p:cNvSpPr txBox="1"/>
          <p:nvPr/>
        </p:nvSpPr>
        <p:spPr>
          <a:xfrm>
            <a:off x="3277097" y="522716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EB9452-AB94-48D2-8B7C-75478B03C49D}"/>
              </a:ext>
            </a:extLst>
          </p:cNvPr>
          <p:cNvSpPr txBox="1"/>
          <p:nvPr/>
        </p:nvSpPr>
        <p:spPr>
          <a:xfrm>
            <a:off x="4074529" y="523435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8DB95D9-F104-4B7F-8EB4-A961B802BE6B}"/>
              </a:ext>
            </a:extLst>
          </p:cNvPr>
          <p:cNvSpPr/>
          <p:nvPr/>
        </p:nvSpPr>
        <p:spPr>
          <a:xfrm>
            <a:off x="3261674" y="1630837"/>
            <a:ext cx="970961" cy="3384223"/>
          </a:xfrm>
          <a:prstGeom prst="rect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A412A28-6134-4219-ADB6-23386FD45F6C}"/>
              </a:ext>
            </a:extLst>
          </p:cNvPr>
          <p:cNvSpPr/>
          <p:nvPr/>
        </p:nvSpPr>
        <p:spPr>
          <a:xfrm>
            <a:off x="4246294" y="1630837"/>
            <a:ext cx="116936" cy="3384223"/>
          </a:xfrm>
          <a:prstGeom prst="rect">
            <a:avLst/>
          </a:prstGeom>
          <a:solidFill>
            <a:srgbClr val="FFC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59A81A1-E01D-4494-AC26-96174AC5F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96907"/>
              </p:ext>
            </p:extLst>
          </p:nvPr>
        </p:nvGraphicFramePr>
        <p:xfrm>
          <a:off x="9085098" y="2535654"/>
          <a:ext cx="2189571" cy="893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228600" progId="Equation.DSMT4">
                  <p:embed/>
                </p:oleObj>
              </mc:Choice>
              <mc:Fallback>
                <p:oleObj name="Equation" r:id="rId4" imgW="55872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6E3E5F4-2778-4566-8BE0-93A3BDF5F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5098" y="2535654"/>
                        <a:ext cx="2189571" cy="893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0094FA-A343-486C-A27F-B785DE41351A}"/>
              </a:ext>
            </a:extLst>
          </p:cNvPr>
          <p:cNvCxnSpPr>
            <a:cxnSpLocks/>
          </p:cNvCxnSpPr>
          <p:nvPr/>
        </p:nvCxnSpPr>
        <p:spPr>
          <a:xfrm>
            <a:off x="4178152" y="4152837"/>
            <a:ext cx="301773" cy="381063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2F61D7-B91B-4ADC-8749-FB2CEE92D2F6}"/>
              </a:ext>
            </a:extLst>
          </p:cNvPr>
          <p:cNvCxnSpPr>
            <a:cxnSpLocks/>
          </p:cNvCxnSpPr>
          <p:nvPr/>
        </p:nvCxnSpPr>
        <p:spPr>
          <a:xfrm flipV="1">
            <a:off x="5263523" y="4279106"/>
            <a:ext cx="277646" cy="153132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D81B60-9666-4C33-98AF-9B16B3B91867}"/>
              </a:ext>
            </a:extLst>
          </p:cNvPr>
          <p:cNvCxnSpPr>
            <a:cxnSpLocks/>
          </p:cNvCxnSpPr>
          <p:nvPr/>
        </p:nvCxnSpPr>
        <p:spPr>
          <a:xfrm flipV="1">
            <a:off x="3571423" y="4889500"/>
            <a:ext cx="102794" cy="34485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108E46-DB31-4DEC-8ED0-435E50B8604C}"/>
              </a:ext>
            </a:extLst>
          </p:cNvPr>
          <p:cNvCxnSpPr>
            <a:cxnSpLocks/>
          </p:cNvCxnSpPr>
          <p:nvPr/>
        </p:nvCxnSpPr>
        <p:spPr>
          <a:xfrm flipH="1" flipV="1">
            <a:off x="4304762" y="4889500"/>
            <a:ext cx="88379" cy="432955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64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AA625-03F3-43C5-866D-0B9B04EA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74"/>
            <a:ext cx="10515600" cy="662397"/>
          </a:xfrm>
        </p:spPr>
        <p:txBody>
          <a:bodyPr/>
          <a:lstStyle/>
          <a:p>
            <a:r>
              <a:rPr lang="en-US" dirty="0"/>
              <a:t>Auto-Zero simplified noise model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722142-AE82-4323-BCC1-D05F358C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DE68EC-B668-42F4-BCDE-E0A0371C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6B5D35-0E0E-4341-A08D-43F7659A49BD}"/>
              </a:ext>
            </a:extLst>
          </p:cNvPr>
          <p:cNvSpPr txBox="1"/>
          <p:nvPr/>
        </p:nvSpPr>
        <p:spPr>
          <a:xfrm>
            <a:off x="552747" y="831926"/>
            <a:ext cx="5255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consider that the duration of the AZ phase is negligible (ideally zero), then the amplifier is in NO phase during the whole period.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73CAD3A-08F4-4E3E-B075-64C793196A5F}"/>
              </a:ext>
            </a:extLst>
          </p:cNvPr>
          <p:cNvSpPr/>
          <p:nvPr/>
        </p:nvSpPr>
        <p:spPr>
          <a:xfrm>
            <a:off x="2970937" y="3129973"/>
            <a:ext cx="10395" cy="2652180"/>
          </a:xfrm>
          <a:custGeom>
            <a:avLst/>
            <a:gdLst>
              <a:gd name="connsiteX0" fmla="*/ 0 w 10395"/>
              <a:gd name="connsiteY0" fmla="*/ 0 h 2652180"/>
              <a:gd name="connsiteX1" fmla="*/ 0 w 10395"/>
              <a:gd name="connsiteY1" fmla="*/ 2652181 h 265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95" h="2652180">
                <a:moveTo>
                  <a:pt x="0" y="0"/>
                </a:moveTo>
                <a:lnTo>
                  <a:pt x="0" y="2652181"/>
                </a:lnTo>
              </a:path>
            </a:pathLst>
          </a:custGeom>
          <a:noFill/>
          <a:ln w="20782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918FCA-417E-4431-9E92-2225C34D1589}"/>
              </a:ext>
            </a:extLst>
          </p:cNvPr>
          <p:cNvSpPr/>
          <p:nvPr/>
        </p:nvSpPr>
        <p:spPr>
          <a:xfrm>
            <a:off x="1965319" y="5141206"/>
            <a:ext cx="4840231" cy="10395"/>
          </a:xfrm>
          <a:custGeom>
            <a:avLst/>
            <a:gdLst>
              <a:gd name="connsiteX0" fmla="*/ 0 w 4840231"/>
              <a:gd name="connsiteY0" fmla="*/ 0 h 10395"/>
              <a:gd name="connsiteX1" fmla="*/ 4840231 w 4840231"/>
              <a:gd name="connsiteY1" fmla="*/ 0 h 1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40231" h="10395">
                <a:moveTo>
                  <a:pt x="0" y="0"/>
                </a:moveTo>
                <a:lnTo>
                  <a:pt x="4840231" y="0"/>
                </a:lnTo>
              </a:path>
            </a:pathLst>
          </a:custGeom>
          <a:noFill/>
          <a:ln w="20782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5886EB4-BBF0-468E-8AF5-2E78C22B425A}"/>
              </a:ext>
            </a:extLst>
          </p:cNvPr>
          <p:cNvSpPr/>
          <p:nvPr/>
        </p:nvSpPr>
        <p:spPr>
          <a:xfrm rot="10800000" flipV="1">
            <a:off x="2899162" y="3031169"/>
            <a:ext cx="143569" cy="148227"/>
          </a:xfrm>
          <a:custGeom>
            <a:avLst/>
            <a:gdLst>
              <a:gd name="connsiteX0" fmla="*/ 143537 w 143569"/>
              <a:gd name="connsiteY0" fmla="*/ 148044 h 148227"/>
              <a:gd name="connsiteX1" fmla="*/ -32 w 143569"/>
              <a:gd name="connsiteY1" fmla="*/ 148044 h 148227"/>
              <a:gd name="connsiteX2" fmla="*/ 71752 w 143569"/>
              <a:gd name="connsiteY2" fmla="*/ -184 h 14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69" h="148227">
                <a:moveTo>
                  <a:pt x="143537" y="148044"/>
                </a:moveTo>
                <a:lnTo>
                  <a:pt x="-32" y="148044"/>
                </a:lnTo>
                <a:lnTo>
                  <a:pt x="71752" y="-184"/>
                </a:lnTo>
                <a:close/>
              </a:path>
            </a:pathLst>
          </a:custGeom>
          <a:solidFill>
            <a:srgbClr val="2B1100"/>
          </a:solidFill>
          <a:ln w="20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4FE335D-D899-4923-900E-B0A5133870CD}"/>
              </a:ext>
            </a:extLst>
          </p:cNvPr>
          <p:cNvSpPr/>
          <p:nvPr/>
        </p:nvSpPr>
        <p:spPr>
          <a:xfrm rot="16200000" flipV="1">
            <a:off x="6758449" y="5067105"/>
            <a:ext cx="143569" cy="148227"/>
          </a:xfrm>
          <a:custGeom>
            <a:avLst/>
            <a:gdLst>
              <a:gd name="connsiteX0" fmla="*/ 143908 w 143569"/>
              <a:gd name="connsiteY0" fmla="*/ 148240 h 148227"/>
              <a:gd name="connsiteX1" fmla="*/ 339 w 143569"/>
              <a:gd name="connsiteY1" fmla="*/ 148240 h 148227"/>
              <a:gd name="connsiteX2" fmla="*/ 72123 w 143569"/>
              <a:gd name="connsiteY2" fmla="*/ 12 h 14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69" h="148227">
                <a:moveTo>
                  <a:pt x="143908" y="148240"/>
                </a:moveTo>
                <a:lnTo>
                  <a:pt x="339" y="148240"/>
                </a:lnTo>
                <a:lnTo>
                  <a:pt x="72123" y="12"/>
                </a:lnTo>
                <a:close/>
              </a:path>
            </a:pathLst>
          </a:custGeom>
          <a:solidFill>
            <a:srgbClr val="2B1100"/>
          </a:solidFill>
          <a:ln w="20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98D6792-E781-41AE-8005-6D3A25B402C3}"/>
              </a:ext>
            </a:extLst>
          </p:cNvPr>
          <p:cNvSpPr/>
          <p:nvPr/>
        </p:nvSpPr>
        <p:spPr>
          <a:xfrm>
            <a:off x="3480904" y="3172342"/>
            <a:ext cx="10395" cy="2594269"/>
          </a:xfrm>
          <a:custGeom>
            <a:avLst/>
            <a:gdLst>
              <a:gd name="connsiteX0" fmla="*/ 0 w 10395"/>
              <a:gd name="connsiteY0" fmla="*/ 0 h 2594269"/>
              <a:gd name="connsiteX1" fmla="*/ 0 w 10395"/>
              <a:gd name="connsiteY1" fmla="*/ 2594270 h 259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95" h="2594269">
                <a:moveTo>
                  <a:pt x="0" y="0"/>
                </a:moveTo>
                <a:lnTo>
                  <a:pt x="0" y="2594270"/>
                </a:lnTo>
              </a:path>
            </a:pathLst>
          </a:custGeom>
          <a:noFill/>
          <a:ln w="13855" cap="rnd">
            <a:solidFill>
              <a:srgbClr val="000000"/>
            </a:solidFill>
            <a:custDash>
              <a:ds d="400000" sp="800003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F6EB27D-DF2F-4075-B3C7-0471B49231E9}"/>
              </a:ext>
            </a:extLst>
          </p:cNvPr>
          <p:cNvSpPr/>
          <p:nvPr/>
        </p:nvSpPr>
        <p:spPr>
          <a:xfrm>
            <a:off x="3969282" y="3160180"/>
            <a:ext cx="10395" cy="2594268"/>
          </a:xfrm>
          <a:custGeom>
            <a:avLst/>
            <a:gdLst>
              <a:gd name="connsiteX0" fmla="*/ 0 w 10395"/>
              <a:gd name="connsiteY0" fmla="*/ 0 h 2594268"/>
              <a:gd name="connsiteX1" fmla="*/ 0 w 10395"/>
              <a:gd name="connsiteY1" fmla="*/ 2594269 h 25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95" h="2594268">
                <a:moveTo>
                  <a:pt x="0" y="0"/>
                </a:moveTo>
                <a:lnTo>
                  <a:pt x="0" y="2594269"/>
                </a:lnTo>
              </a:path>
            </a:pathLst>
          </a:custGeom>
          <a:noFill/>
          <a:ln w="13855" cap="rnd">
            <a:solidFill>
              <a:srgbClr val="000000"/>
            </a:solidFill>
            <a:custDash>
              <a:ds d="400000" sp="800003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D709448-D257-4E08-B586-81D0CB844003}"/>
              </a:ext>
            </a:extLst>
          </p:cNvPr>
          <p:cNvSpPr/>
          <p:nvPr/>
        </p:nvSpPr>
        <p:spPr>
          <a:xfrm>
            <a:off x="4457660" y="3160180"/>
            <a:ext cx="10395" cy="2594268"/>
          </a:xfrm>
          <a:custGeom>
            <a:avLst/>
            <a:gdLst>
              <a:gd name="connsiteX0" fmla="*/ 0 w 10395"/>
              <a:gd name="connsiteY0" fmla="*/ 0 h 2594268"/>
              <a:gd name="connsiteX1" fmla="*/ 0 w 10395"/>
              <a:gd name="connsiteY1" fmla="*/ 2594269 h 25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95" h="2594268">
                <a:moveTo>
                  <a:pt x="0" y="0"/>
                </a:moveTo>
                <a:lnTo>
                  <a:pt x="0" y="2594269"/>
                </a:lnTo>
              </a:path>
            </a:pathLst>
          </a:custGeom>
          <a:noFill/>
          <a:ln w="13855" cap="rnd">
            <a:solidFill>
              <a:srgbClr val="000000"/>
            </a:solidFill>
            <a:custDash>
              <a:ds d="400000" sp="800003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7ED838C-A7DE-44F3-B9DE-A8AE5DADF2E8}"/>
              </a:ext>
            </a:extLst>
          </p:cNvPr>
          <p:cNvSpPr/>
          <p:nvPr/>
        </p:nvSpPr>
        <p:spPr>
          <a:xfrm>
            <a:off x="5699002" y="3187970"/>
            <a:ext cx="10395" cy="2594266"/>
          </a:xfrm>
          <a:custGeom>
            <a:avLst/>
            <a:gdLst>
              <a:gd name="connsiteX0" fmla="*/ 0 w 10395"/>
              <a:gd name="connsiteY0" fmla="*/ 0 h 2594266"/>
              <a:gd name="connsiteX1" fmla="*/ 0 w 10395"/>
              <a:gd name="connsiteY1" fmla="*/ 2594267 h 259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95" h="2594266">
                <a:moveTo>
                  <a:pt x="0" y="0"/>
                </a:moveTo>
                <a:lnTo>
                  <a:pt x="0" y="2594267"/>
                </a:lnTo>
              </a:path>
            </a:pathLst>
          </a:custGeom>
          <a:noFill/>
          <a:ln w="13855" cap="rnd">
            <a:solidFill>
              <a:srgbClr val="000000"/>
            </a:solidFill>
            <a:custDash>
              <a:ds d="400000" sp="800003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327708A-9812-4868-B898-777662D6B181}"/>
              </a:ext>
            </a:extLst>
          </p:cNvPr>
          <p:cNvSpPr/>
          <p:nvPr/>
        </p:nvSpPr>
        <p:spPr>
          <a:xfrm>
            <a:off x="6187380" y="3175808"/>
            <a:ext cx="10395" cy="2594265"/>
          </a:xfrm>
          <a:custGeom>
            <a:avLst/>
            <a:gdLst>
              <a:gd name="connsiteX0" fmla="*/ 0 w 10395"/>
              <a:gd name="connsiteY0" fmla="*/ 0 h 2594265"/>
              <a:gd name="connsiteX1" fmla="*/ 0 w 10395"/>
              <a:gd name="connsiteY1" fmla="*/ 2594265 h 259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95" h="2594265">
                <a:moveTo>
                  <a:pt x="0" y="0"/>
                </a:moveTo>
                <a:lnTo>
                  <a:pt x="0" y="2594265"/>
                </a:lnTo>
              </a:path>
            </a:pathLst>
          </a:custGeom>
          <a:noFill/>
          <a:ln w="13855" cap="rnd">
            <a:solidFill>
              <a:srgbClr val="000000"/>
            </a:solidFill>
            <a:custDash>
              <a:ds d="400000" sp="800003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A026365-346B-4A07-9AEC-D23C9DF46416}"/>
              </a:ext>
            </a:extLst>
          </p:cNvPr>
          <p:cNvSpPr/>
          <p:nvPr/>
        </p:nvSpPr>
        <p:spPr>
          <a:xfrm>
            <a:off x="2160330" y="4703871"/>
            <a:ext cx="2533057" cy="922872"/>
          </a:xfrm>
          <a:custGeom>
            <a:avLst/>
            <a:gdLst>
              <a:gd name="connsiteX0" fmla="*/ 0 w 2533057"/>
              <a:gd name="connsiteY0" fmla="*/ 820507 h 922872"/>
              <a:gd name="connsiteX1" fmla="*/ 362052 w 2533057"/>
              <a:gd name="connsiteY1" fmla="*/ 597806 h 922872"/>
              <a:gd name="connsiteX2" fmla="*/ 552103 w 2533057"/>
              <a:gd name="connsiteY2" fmla="*/ 248608 h 922872"/>
              <a:gd name="connsiteX3" fmla="*/ 832856 w 2533057"/>
              <a:gd name="connsiteY3" fmla="*/ 9929 h 922872"/>
              <a:gd name="connsiteX4" fmla="*/ 1255122 w 2533057"/>
              <a:gd name="connsiteY4" fmla="*/ 134181 h 922872"/>
              <a:gd name="connsiteX5" fmla="*/ 1452124 w 2533057"/>
              <a:gd name="connsiteY5" fmla="*/ 543113 h 922872"/>
              <a:gd name="connsiteX6" fmla="*/ 1644199 w 2533057"/>
              <a:gd name="connsiteY6" fmla="*/ 715997 h 922872"/>
              <a:gd name="connsiteX7" fmla="*/ 1816188 w 2533057"/>
              <a:gd name="connsiteY7" fmla="*/ 747954 h 922872"/>
              <a:gd name="connsiteX8" fmla="*/ 2039326 w 2533057"/>
              <a:gd name="connsiteY8" fmla="*/ 920286 h 922872"/>
              <a:gd name="connsiteX9" fmla="*/ 2292123 w 2533057"/>
              <a:gd name="connsiteY9" fmla="*/ 726736 h 922872"/>
              <a:gd name="connsiteX10" fmla="*/ 2497888 w 2533057"/>
              <a:gd name="connsiteY10" fmla="*/ 240967 h 922872"/>
              <a:gd name="connsiteX11" fmla="*/ 2531758 w 2533057"/>
              <a:gd name="connsiteY11" fmla="*/ 140678 h 92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3057" h="922872">
                <a:moveTo>
                  <a:pt x="0" y="820507"/>
                </a:moveTo>
                <a:cubicBezTo>
                  <a:pt x="138053" y="757986"/>
                  <a:pt x="276101" y="695475"/>
                  <a:pt x="362052" y="597806"/>
                </a:cubicBezTo>
                <a:cubicBezTo>
                  <a:pt x="448004" y="500126"/>
                  <a:pt x="481865" y="367298"/>
                  <a:pt x="552103" y="248608"/>
                </a:cubicBezTo>
                <a:cubicBezTo>
                  <a:pt x="622340" y="129918"/>
                  <a:pt x="712315" y="41699"/>
                  <a:pt x="832856" y="9929"/>
                </a:cubicBezTo>
                <a:cubicBezTo>
                  <a:pt x="953403" y="-21851"/>
                  <a:pt x="1150602" y="23475"/>
                  <a:pt x="1255122" y="134181"/>
                </a:cubicBezTo>
                <a:cubicBezTo>
                  <a:pt x="1359653" y="244887"/>
                  <a:pt x="1398721" y="427210"/>
                  <a:pt x="1452124" y="543113"/>
                </a:cubicBezTo>
                <a:cubicBezTo>
                  <a:pt x="1505518" y="659017"/>
                  <a:pt x="1573237" y="708512"/>
                  <a:pt x="1644199" y="715997"/>
                </a:cubicBezTo>
                <a:cubicBezTo>
                  <a:pt x="1715161" y="723472"/>
                  <a:pt x="1752961" y="705892"/>
                  <a:pt x="1816188" y="747954"/>
                </a:cubicBezTo>
                <a:cubicBezTo>
                  <a:pt x="1879406" y="790016"/>
                  <a:pt x="1952219" y="903861"/>
                  <a:pt x="2039326" y="920286"/>
                </a:cubicBezTo>
                <a:cubicBezTo>
                  <a:pt x="2126443" y="936712"/>
                  <a:pt x="2206169" y="875200"/>
                  <a:pt x="2292123" y="726736"/>
                </a:cubicBezTo>
                <a:cubicBezTo>
                  <a:pt x="2378076" y="578272"/>
                  <a:pt x="2458821" y="351663"/>
                  <a:pt x="2497888" y="240967"/>
                </a:cubicBezTo>
                <a:cubicBezTo>
                  <a:pt x="2536967" y="130262"/>
                  <a:pt x="2534357" y="135470"/>
                  <a:pt x="2531758" y="140678"/>
                </a:cubicBezTo>
              </a:path>
            </a:pathLst>
          </a:custGeom>
          <a:noFill/>
          <a:ln w="20782" cap="rnd">
            <a:solidFill>
              <a:srgbClr val="008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651E088-F0A2-4648-8C43-30BD5843678A}"/>
              </a:ext>
            </a:extLst>
          </p:cNvPr>
          <p:cNvSpPr/>
          <p:nvPr/>
        </p:nvSpPr>
        <p:spPr>
          <a:xfrm>
            <a:off x="5550538" y="4782038"/>
            <a:ext cx="922052" cy="711078"/>
          </a:xfrm>
          <a:custGeom>
            <a:avLst/>
            <a:gdLst>
              <a:gd name="connsiteX0" fmla="*/ 0 w 922052"/>
              <a:gd name="connsiteY0" fmla="*/ 0 h 711078"/>
              <a:gd name="connsiteX1" fmla="*/ 257870 w 922052"/>
              <a:gd name="connsiteY1" fmla="*/ 136758 h 711078"/>
              <a:gd name="connsiteX2" fmla="*/ 520949 w 922052"/>
              <a:gd name="connsiteY2" fmla="*/ 489688 h 711078"/>
              <a:gd name="connsiteX3" fmla="*/ 922053 w 922052"/>
              <a:gd name="connsiteY3" fmla="*/ 711079 h 71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52" h="711078">
                <a:moveTo>
                  <a:pt x="0" y="0"/>
                </a:moveTo>
                <a:cubicBezTo>
                  <a:pt x="88573" y="23443"/>
                  <a:pt x="177125" y="46885"/>
                  <a:pt x="257870" y="136758"/>
                </a:cubicBezTo>
                <a:cubicBezTo>
                  <a:pt x="338615" y="226620"/>
                  <a:pt x="411542" y="382901"/>
                  <a:pt x="520949" y="489688"/>
                </a:cubicBezTo>
                <a:cubicBezTo>
                  <a:pt x="630344" y="596474"/>
                  <a:pt x="776209" y="653777"/>
                  <a:pt x="922053" y="711079"/>
                </a:cubicBezTo>
              </a:path>
            </a:pathLst>
          </a:custGeom>
          <a:noFill/>
          <a:ln w="20782" cap="rnd">
            <a:solidFill>
              <a:srgbClr val="008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FB29D2A-05B5-4E35-A224-CC8352184441}"/>
              </a:ext>
            </a:extLst>
          </p:cNvPr>
          <p:cNvSpPr/>
          <p:nvPr/>
        </p:nvSpPr>
        <p:spPr>
          <a:xfrm>
            <a:off x="4692088" y="4543713"/>
            <a:ext cx="207065" cy="300836"/>
          </a:xfrm>
          <a:custGeom>
            <a:avLst/>
            <a:gdLst>
              <a:gd name="connsiteX0" fmla="*/ 0 w 207065"/>
              <a:gd name="connsiteY0" fmla="*/ 300836 h 300836"/>
              <a:gd name="connsiteX1" fmla="*/ 73582 w 207065"/>
              <a:gd name="connsiteY1" fmla="*/ 138702 h 300836"/>
              <a:gd name="connsiteX2" fmla="*/ 207065 w 207065"/>
              <a:gd name="connsiteY2" fmla="*/ 0 h 30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65" h="300836">
                <a:moveTo>
                  <a:pt x="0" y="300836"/>
                </a:moveTo>
                <a:cubicBezTo>
                  <a:pt x="19534" y="244844"/>
                  <a:pt x="39068" y="188841"/>
                  <a:pt x="73582" y="138702"/>
                </a:cubicBezTo>
                <a:cubicBezTo>
                  <a:pt x="108097" y="88552"/>
                  <a:pt x="157581" y="44276"/>
                  <a:pt x="207065" y="0"/>
                </a:cubicBezTo>
              </a:path>
            </a:pathLst>
          </a:custGeom>
          <a:noFill/>
          <a:ln w="20782" cap="rnd">
            <a:solidFill>
              <a:srgbClr val="008000"/>
            </a:solidFill>
            <a:custDash>
              <a:ds d="299999" sp="600001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A78B4D9-2028-41F1-B093-301729054157}"/>
              </a:ext>
            </a:extLst>
          </p:cNvPr>
          <p:cNvSpPr/>
          <p:nvPr/>
        </p:nvSpPr>
        <p:spPr>
          <a:xfrm>
            <a:off x="5215625" y="4742970"/>
            <a:ext cx="334913" cy="40128"/>
          </a:xfrm>
          <a:custGeom>
            <a:avLst/>
            <a:gdLst>
              <a:gd name="connsiteX0" fmla="*/ 334914 w 334913"/>
              <a:gd name="connsiteY0" fmla="*/ 39068 h 40128"/>
              <a:gd name="connsiteX1" fmla="*/ 139180 w 334913"/>
              <a:gd name="connsiteY1" fmla="*/ 35159 h 40128"/>
              <a:gd name="connsiteX2" fmla="*/ 0 w 334913"/>
              <a:gd name="connsiteY2" fmla="*/ 0 h 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913" h="40128">
                <a:moveTo>
                  <a:pt x="334914" y="39068"/>
                </a:moveTo>
                <a:cubicBezTo>
                  <a:pt x="264960" y="40367"/>
                  <a:pt x="194996" y="41667"/>
                  <a:pt x="139180" y="35159"/>
                </a:cubicBezTo>
                <a:cubicBezTo>
                  <a:pt x="83364" y="28651"/>
                  <a:pt x="41687" y="14326"/>
                  <a:pt x="0" y="0"/>
                </a:cubicBezTo>
              </a:path>
            </a:pathLst>
          </a:custGeom>
          <a:noFill/>
          <a:ln w="20782" cap="rnd">
            <a:solidFill>
              <a:srgbClr val="008000"/>
            </a:solidFill>
            <a:custDash>
              <a:ds d="299999" sp="600001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B21A197-DC87-4D3D-BE53-E5D064CEC524}"/>
              </a:ext>
            </a:extLst>
          </p:cNvPr>
          <p:cNvSpPr/>
          <p:nvPr/>
        </p:nvSpPr>
        <p:spPr>
          <a:xfrm>
            <a:off x="4898747" y="5429671"/>
            <a:ext cx="90964" cy="90964"/>
          </a:xfrm>
          <a:custGeom>
            <a:avLst/>
            <a:gdLst>
              <a:gd name="connsiteX0" fmla="*/ 90964 w 90964"/>
              <a:gd name="connsiteY0" fmla="*/ 45482 h 90964"/>
              <a:gd name="connsiteX1" fmla="*/ 45482 w 90964"/>
              <a:gd name="connsiteY1" fmla="*/ 90964 h 90964"/>
              <a:gd name="connsiteX2" fmla="*/ 0 w 90964"/>
              <a:gd name="connsiteY2" fmla="*/ 45482 h 90964"/>
              <a:gd name="connsiteX3" fmla="*/ 45482 w 90964"/>
              <a:gd name="connsiteY3" fmla="*/ 0 h 90964"/>
              <a:gd name="connsiteX4" fmla="*/ 90964 w 90964"/>
              <a:gd name="connsiteY4" fmla="*/ 45482 h 9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64" h="90964">
                <a:moveTo>
                  <a:pt x="90964" y="45482"/>
                </a:moveTo>
                <a:cubicBezTo>
                  <a:pt x="90964" y="70601"/>
                  <a:pt x="70601" y="90964"/>
                  <a:pt x="45482" y="90964"/>
                </a:cubicBezTo>
                <a:cubicBezTo>
                  <a:pt x="20363" y="90964"/>
                  <a:pt x="0" y="70601"/>
                  <a:pt x="0" y="45482"/>
                </a:cubicBezTo>
                <a:cubicBezTo>
                  <a:pt x="0" y="20363"/>
                  <a:pt x="20363" y="0"/>
                  <a:pt x="45482" y="0"/>
                </a:cubicBezTo>
                <a:cubicBezTo>
                  <a:pt x="70601" y="0"/>
                  <a:pt x="90964" y="20363"/>
                  <a:pt x="90964" y="45482"/>
                </a:cubicBezTo>
                <a:close/>
              </a:path>
            </a:pathLst>
          </a:custGeom>
          <a:solidFill>
            <a:srgbClr val="000000"/>
          </a:solidFill>
          <a:ln w="36368" cap="rnd">
            <a:noFill/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8042EB1-C780-44AF-9EB8-30293C4B683F}"/>
              </a:ext>
            </a:extLst>
          </p:cNvPr>
          <p:cNvSpPr/>
          <p:nvPr/>
        </p:nvSpPr>
        <p:spPr>
          <a:xfrm>
            <a:off x="5127457" y="5429671"/>
            <a:ext cx="90964" cy="90964"/>
          </a:xfrm>
          <a:custGeom>
            <a:avLst/>
            <a:gdLst>
              <a:gd name="connsiteX0" fmla="*/ 90964 w 90964"/>
              <a:gd name="connsiteY0" fmla="*/ 45482 h 90964"/>
              <a:gd name="connsiteX1" fmla="*/ 45482 w 90964"/>
              <a:gd name="connsiteY1" fmla="*/ 90964 h 90964"/>
              <a:gd name="connsiteX2" fmla="*/ 0 w 90964"/>
              <a:gd name="connsiteY2" fmla="*/ 45482 h 90964"/>
              <a:gd name="connsiteX3" fmla="*/ 45482 w 90964"/>
              <a:gd name="connsiteY3" fmla="*/ 0 h 90964"/>
              <a:gd name="connsiteX4" fmla="*/ 90964 w 90964"/>
              <a:gd name="connsiteY4" fmla="*/ 45482 h 9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64" h="90964">
                <a:moveTo>
                  <a:pt x="90964" y="45482"/>
                </a:moveTo>
                <a:cubicBezTo>
                  <a:pt x="90964" y="70601"/>
                  <a:pt x="70601" y="90964"/>
                  <a:pt x="45482" y="90964"/>
                </a:cubicBezTo>
                <a:cubicBezTo>
                  <a:pt x="20363" y="90964"/>
                  <a:pt x="0" y="70601"/>
                  <a:pt x="0" y="45482"/>
                </a:cubicBezTo>
                <a:cubicBezTo>
                  <a:pt x="0" y="20363"/>
                  <a:pt x="20363" y="0"/>
                  <a:pt x="45482" y="0"/>
                </a:cubicBezTo>
                <a:cubicBezTo>
                  <a:pt x="70601" y="0"/>
                  <a:pt x="90964" y="20363"/>
                  <a:pt x="90964" y="45482"/>
                </a:cubicBezTo>
                <a:close/>
              </a:path>
            </a:pathLst>
          </a:custGeom>
          <a:solidFill>
            <a:srgbClr val="000000"/>
          </a:solidFill>
          <a:ln w="36368" cap="rnd">
            <a:noFill/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7986253-82BB-4E9A-999F-EE1539564572}"/>
              </a:ext>
            </a:extLst>
          </p:cNvPr>
          <p:cNvSpPr/>
          <p:nvPr/>
        </p:nvSpPr>
        <p:spPr>
          <a:xfrm>
            <a:off x="5356166" y="5429671"/>
            <a:ext cx="90964" cy="90964"/>
          </a:xfrm>
          <a:custGeom>
            <a:avLst/>
            <a:gdLst>
              <a:gd name="connsiteX0" fmla="*/ 90964 w 90964"/>
              <a:gd name="connsiteY0" fmla="*/ 45482 h 90964"/>
              <a:gd name="connsiteX1" fmla="*/ 45482 w 90964"/>
              <a:gd name="connsiteY1" fmla="*/ 90964 h 90964"/>
              <a:gd name="connsiteX2" fmla="*/ 0 w 90964"/>
              <a:gd name="connsiteY2" fmla="*/ 45482 h 90964"/>
              <a:gd name="connsiteX3" fmla="*/ 45482 w 90964"/>
              <a:gd name="connsiteY3" fmla="*/ 0 h 90964"/>
              <a:gd name="connsiteX4" fmla="*/ 90964 w 90964"/>
              <a:gd name="connsiteY4" fmla="*/ 45482 h 9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64" h="90964">
                <a:moveTo>
                  <a:pt x="90964" y="45482"/>
                </a:moveTo>
                <a:cubicBezTo>
                  <a:pt x="90964" y="70601"/>
                  <a:pt x="70601" y="90964"/>
                  <a:pt x="45482" y="90964"/>
                </a:cubicBezTo>
                <a:cubicBezTo>
                  <a:pt x="20363" y="90964"/>
                  <a:pt x="0" y="70601"/>
                  <a:pt x="0" y="45482"/>
                </a:cubicBezTo>
                <a:cubicBezTo>
                  <a:pt x="0" y="20363"/>
                  <a:pt x="20363" y="0"/>
                  <a:pt x="45482" y="0"/>
                </a:cubicBezTo>
                <a:cubicBezTo>
                  <a:pt x="70601" y="0"/>
                  <a:pt x="90964" y="20363"/>
                  <a:pt x="90964" y="45482"/>
                </a:cubicBezTo>
                <a:close/>
              </a:path>
            </a:pathLst>
          </a:custGeom>
          <a:solidFill>
            <a:srgbClr val="000000"/>
          </a:solidFill>
          <a:ln w="36368" cap="rnd">
            <a:noFill/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C5D692B-1E6D-49DE-99B8-C3604E60AC1E}"/>
              </a:ext>
            </a:extLst>
          </p:cNvPr>
          <p:cNvSpPr/>
          <p:nvPr/>
        </p:nvSpPr>
        <p:spPr>
          <a:xfrm>
            <a:off x="2970937" y="4720411"/>
            <a:ext cx="1635508" cy="726797"/>
          </a:xfrm>
          <a:custGeom>
            <a:avLst/>
            <a:gdLst>
              <a:gd name="connsiteX0" fmla="*/ 0 w 1635508"/>
              <a:gd name="connsiteY0" fmla="*/ 0 h 726797"/>
              <a:gd name="connsiteX1" fmla="*/ 509967 w 1635508"/>
              <a:gd name="connsiteY1" fmla="*/ 0 h 726797"/>
              <a:gd name="connsiteX2" fmla="*/ 509967 w 1635508"/>
              <a:gd name="connsiteY2" fmla="*/ 208521 h 726797"/>
              <a:gd name="connsiteX3" fmla="*/ 998345 w 1635508"/>
              <a:gd name="connsiteY3" fmla="*/ 208521 h 726797"/>
              <a:gd name="connsiteX4" fmla="*/ 998345 w 1635508"/>
              <a:gd name="connsiteY4" fmla="*/ 726797 h 726797"/>
              <a:gd name="connsiteX5" fmla="*/ 1471711 w 1635508"/>
              <a:gd name="connsiteY5" fmla="*/ 726797 h 726797"/>
              <a:gd name="connsiteX6" fmla="*/ 1486723 w 1635508"/>
              <a:gd name="connsiteY6" fmla="*/ 701088 h 726797"/>
              <a:gd name="connsiteX7" fmla="*/ 1635509 w 1635508"/>
              <a:gd name="connsiteY7" fmla="*/ 701088 h 7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5508" h="726797">
                <a:moveTo>
                  <a:pt x="0" y="0"/>
                </a:moveTo>
                <a:lnTo>
                  <a:pt x="509967" y="0"/>
                </a:lnTo>
                <a:lnTo>
                  <a:pt x="509967" y="208521"/>
                </a:lnTo>
                <a:lnTo>
                  <a:pt x="998345" y="208521"/>
                </a:lnTo>
                <a:lnTo>
                  <a:pt x="998345" y="726797"/>
                </a:lnTo>
                <a:lnTo>
                  <a:pt x="1471711" y="726797"/>
                </a:lnTo>
                <a:lnTo>
                  <a:pt x="1486723" y="701088"/>
                </a:lnTo>
                <a:lnTo>
                  <a:pt x="1635509" y="701088"/>
                </a:lnTo>
              </a:path>
            </a:pathLst>
          </a:custGeom>
          <a:noFill/>
          <a:ln w="27709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9493C09-2BC8-44A6-8E65-7350220E0C8E}"/>
              </a:ext>
            </a:extLst>
          </p:cNvPr>
          <p:cNvSpPr/>
          <p:nvPr/>
        </p:nvSpPr>
        <p:spPr>
          <a:xfrm>
            <a:off x="5699002" y="4831783"/>
            <a:ext cx="863430" cy="535970"/>
          </a:xfrm>
          <a:custGeom>
            <a:avLst/>
            <a:gdLst>
              <a:gd name="connsiteX0" fmla="*/ 0 w 863430"/>
              <a:gd name="connsiteY0" fmla="*/ 1850 h 535970"/>
              <a:gd name="connsiteX1" fmla="*/ 123025 w 863430"/>
              <a:gd name="connsiteY1" fmla="*/ 0 h 535970"/>
              <a:gd name="connsiteX2" fmla="*/ 488378 w 863430"/>
              <a:gd name="connsiteY2" fmla="*/ 0 h 535970"/>
              <a:gd name="connsiteX3" fmla="*/ 488378 w 863430"/>
              <a:gd name="connsiteY3" fmla="*/ 529421 h 535970"/>
              <a:gd name="connsiteX4" fmla="*/ 863430 w 863430"/>
              <a:gd name="connsiteY4" fmla="*/ 535970 h 53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430" h="535970">
                <a:moveTo>
                  <a:pt x="0" y="1850"/>
                </a:moveTo>
                <a:lnTo>
                  <a:pt x="123025" y="0"/>
                </a:lnTo>
                <a:lnTo>
                  <a:pt x="488378" y="0"/>
                </a:lnTo>
                <a:lnTo>
                  <a:pt x="488378" y="529421"/>
                </a:lnTo>
                <a:lnTo>
                  <a:pt x="863430" y="535970"/>
                </a:lnTo>
              </a:path>
            </a:pathLst>
          </a:custGeom>
          <a:noFill/>
          <a:ln w="27709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E851AF-0376-44EA-9775-9E59F38EAB65}"/>
              </a:ext>
            </a:extLst>
          </p:cNvPr>
          <p:cNvSpPr txBox="1"/>
          <p:nvPr/>
        </p:nvSpPr>
        <p:spPr>
          <a:xfrm>
            <a:off x="3255222" y="5711224"/>
            <a:ext cx="390797" cy="465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619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1DBCCC-910D-4D84-B980-1C0E9807ECA0}"/>
              </a:ext>
            </a:extLst>
          </p:cNvPr>
          <p:cNvSpPr txBox="1"/>
          <p:nvPr/>
        </p:nvSpPr>
        <p:spPr>
          <a:xfrm>
            <a:off x="3746979" y="5694642"/>
            <a:ext cx="577923" cy="465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619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2</a:t>
            </a:r>
            <a:r>
              <a:rPr lang="it-IT" sz="2619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21B35B-ABC4-459C-AC21-547292AD2E5A}"/>
              </a:ext>
            </a:extLst>
          </p:cNvPr>
          <p:cNvSpPr txBox="1"/>
          <p:nvPr/>
        </p:nvSpPr>
        <p:spPr>
          <a:xfrm>
            <a:off x="4282939" y="5711224"/>
            <a:ext cx="577923" cy="465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619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3T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FA281A-0CF7-4467-B681-66B351F04D96}"/>
              </a:ext>
            </a:extLst>
          </p:cNvPr>
          <p:cNvSpPr txBox="1"/>
          <p:nvPr/>
        </p:nvSpPr>
        <p:spPr>
          <a:xfrm>
            <a:off x="5376971" y="5733325"/>
            <a:ext cx="577923" cy="465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619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2585FD-875A-4B85-A745-8088FB55A4BE}"/>
              </a:ext>
            </a:extLst>
          </p:cNvPr>
          <p:cNvSpPr txBox="1"/>
          <p:nvPr/>
        </p:nvSpPr>
        <p:spPr>
          <a:xfrm>
            <a:off x="6111835" y="5700173"/>
            <a:ext cx="1191280" cy="465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619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(n+1)T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EED13DA-AD5A-4591-868D-0417DFDD7431}"/>
              </a:ext>
            </a:extLst>
          </p:cNvPr>
          <p:cNvSpPr/>
          <p:nvPr/>
        </p:nvSpPr>
        <p:spPr>
          <a:xfrm>
            <a:off x="4898747" y="4954485"/>
            <a:ext cx="90964" cy="90964"/>
          </a:xfrm>
          <a:custGeom>
            <a:avLst/>
            <a:gdLst>
              <a:gd name="connsiteX0" fmla="*/ 90964 w 90964"/>
              <a:gd name="connsiteY0" fmla="*/ 45482 h 90964"/>
              <a:gd name="connsiteX1" fmla="*/ 45482 w 90964"/>
              <a:gd name="connsiteY1" fmla="*/ 90964 h 90964"/>
              <a:gd name="connsiteX2" fmla="*/ 0 w 90964"/>
              <a:gd name="connsiteY2" fmla="*/ 45482 h 90964"/>
              <a:gd name="connsiteX3" fmla="*/ 45482 w 90964"/>
              <a:gd name="connsiteY3" fmla="*/ 0 h 90964"/>
              <a:gd name="connsiteX4" fmla="*/ 90964 w 90964"/>
              <a:gd name="connsiteY4" fmla="*/ 45482 h 9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64" h="90964">
                <a:moveTo>
                  <a:pt x="90964" y="45482"/>
                </a:moveTo>
                <a:cubicBezTo>
                  <a:pt x="90964" y="70601"/>
                  <a:pt x="70601" y="90964"/>
                  <a:pt x="45482" y="90964"/>
                </a:cubicBezTo>
                <a:cubicBezTo>
                  <a:pt x="20363" y="90964"/>
                  <a:pt x="0" y="70601"/>
                  <a:pt x="0" y="45482"/>
                </a:cubicBezTo>
                <a:cubicBezTo>
                  <a:pt x="0" y="20363"/>
                  <a:pt x="20363" y="0"/>
                  <a:pt x="45482" y="0"/>
                </a:cubicBezTo>
                <a:cubicBezTo>
                  <a:pt x="70601" y="0"/>
                  <a:pt x="90964" y="20363"/>
                  <a:pt x="90964" y="45482"/>
                </a:cubicBezTo>
                <a:close/>
              </a:path>
            </a:pathLst>
          </a:custGeom>
          <a:solidFill>
            <a:srgbClr val="000000"/>
          </a:solidFill>
          <a:ln w="36368" cap="rnd">
            <a:noFill/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04233C9-F371-4FFD-A835-4CB4C6991EE0}"/>
              </a:ext>
            </a:extLst>
          </p:cNvPr>
          <p:cNvSpPr/>
          <p:nvPr/>
        </p:nvSpPr>
        <p:spPr>
          <a:xfrm>
            <a:off x="5127457" y="4954485"/>
            <a:ext cx="90964" cy="90964"/>
          </a:xfrm>
          <a:custGeom>
            <a:avLst/>
            <a:gdLst>
              <a:gd name="connsiteX0" fmla="*/ 90964 w 90964"/>
              <a:gd name="connsiteY0" fmla="*/ 45482 h 90964"/>
              <a:gd name="connsiteX1" fmla="*/ 45482 w 90964"/>
              <a:gd name="connsiteY1" fmla="*/ 90964 h 90964"/>
              <a:gd name="connsiteX2" fmla="*/ 0 w 90964"/>
              <a:gd name="connsiteY2" fmla="*/ 45482 h 90964"/>
              <a:gd name="connsiteX3" fmla="*/ 45482 w 90964"/>
              <a:gd name="connsiteY3" fmla="*/ 0 h 90964"/>
              <a:gd name="connsiteX4" fmla="*/ 90964 w 90964"/>
              <a:gd name="connsiteY4" fmla="*/ 45482 h 9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64" h="90964">
                <a:moveTo>
                  <a:pt x="90964" y="45482"/>
                </a:moveTo>
                <a:cubicBezTo>
                  <a:pt x="90964" y="70601"/>
                  <a:pt x="70601" y="90964"/>
                  <a:pt x="45482" y="90964"/>
                </a:cubicBezTo>
                <a:cubicBezTo>
                  <a:pt x="20363" y="90964"/>
                  <a:pt x="0" y="70601"/>
                  <a:pt x="0" y="45482"/>
                </a:cubicBezTo>
                <a:cubicBezTo>
                  <a:pt x="0" y="20363"/>
                  <a:pt x="20363" y="0"/>
                  <a:pt x="45482" y="0"/>
                </a:cubicBezTo>
                <a:cubicBezTo>
                  <a:pt x="70601" y="0"/>
                  <a:pt x="90964" y="20363"/>
                  <a:pt x="90964" y="45482"/>
                </a:cubicBezTo>
                <a:close/>
              </a:path>
            </a:pathLst>
          </a:custGeom>
          <a:solidFill>
            <a:srgbClr val="000000"/>
          </a:solidFill>
          <a:ln w="36368" cap="rnd">
            <a:noFill/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5D6EECE-33A4-4AE4-8C08-3D45ACF0A0CB}"/>
              </a:ext>
            </a:extLst>
          </p:cNvPr>
          <p:cNvSpPr/>
          <p:nvPr/>
        </p:nvSpPr>
        <p:spPr>
          <a:xfrm>
            <a:off x="5356166" y="4954485"/>
            <a:ext cx="90964" cy="90964"/>
          </a:xfrm>
          <a:custGeom>
            <a:avLst/>
            <a:gdLst>
              <a:gd name="connsiteX0" fmla="*/ 90964 w 90964"/>
              <a:gd name="connsiteY0" fmla="*/ 45482 h 90964"/>
              <a:gd name="connsiteX1" fmla="*/ 45482 w 90964"/>
              <a:gd name="connsiteY1" fmla="*/ 90964 h 90964"/>
              <a:gd name="connsiteX2" fmla="*/ 0 w 90964"/>
              <a:gd name="connsiteY2" fmla="*/ 45482 h 90964"/>
              <a:gd name="connsiteX3" fmla="*/ 45482 w 90964"/>
              <a:gd name="connsiteY3" fmla="*/ 0 h 90964"/>
              <a:gd name="connsiteX4" fmla="*/ 90964 w 90964"/>
              <a:gd name="connsiteY4" fmla="*/ 45482 h 9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64" h="90964">
                <a:moveTo>
                  <a:pt x="90964" y="45482"/>
                </a:moveTo>
                <a:cubicBezTo>
                  <a:pt x="90964" y="70601"/>
                  <a:pt x="70601" y="90964"/>
                  <a:pt x="45482" y="90964"/>
                </a:cubicBezTo>
                <a:cubicBezTo>
                  <a:pt x="20363" y="90964"/>
                  <a:pt x="0" y="70601"/>
                  <a:pt x="0" y="45482"/>
                </a:cubicBezTo>
                <a:cubicBezTo>
                  <a:pt x="0" y="20363"/>
                  <a:pt x="20363" y="0"/>
                  <a:pt x="45482" y="0"/>
                </a:cubicBezTo>
                <a:cubicBezTo>
                  <a:pt x="70601" y="0"/>
                  <a:pt x="90964" y="20363"/>
                  <a:pt x="90964" y="45482"/>
                </a:cubicBezTo>
                <a:close/>
              </a:path>
            </a:pathLst>
          </a:custGeom>
          <a:solidFill>
            <a:srgbClr val="000000"/>
          </a:solidFill>
          <a:ln w="36368" cap="rnd">
            <a:noFill/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2C0BAE4-9961-4FF1-8B52-49402519F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152682"/>
              </p:ext>
            </p:extLst>
          </p:nvPr>
        </p:nvGraphicFramePr>
        <p:xfrm>
          <a:off x="6983751" y="1038660"/>
          <a:ext cx="40036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400" imgH="241200" progId="Equation.DSMT4">
                  <p:embed/>
                </p:oleObj>
              </mc:Choice>
              <mc:Fallback>
                <p:oleObj name="Equation" r:id="rId2" imgW="1409400" imgH="2412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6E3E5F4-2778-4566-8BE0-93A3BDF5F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83751" y="1038660"/>
                        <a:ext cx="4003675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880FB842-97F0-4020-BB92-AA45038F0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374413"/>
              </p:ext>
            </p:extLst>
          </p:nvPr>
        </p:nvGraphicFramePr>
        <p:xfrm>
          <a:off x="7062222" y="4159189"/>
          <a:ext cx="41830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241200" progId="Equation.DSMT4">
                  <p:embed/>
                </p:oleObj>
              </mc:Choice>
              <mc:Fallback>
                <p:oleObj name="Equation" r:id="rId4" imgW="147312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2C0BAE4-9961-4FF1-8B52-49402519F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62222" y="4159189"/>
                        <a:ext cx="4183063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DA8F89-C49B-470D-AC9B-57AE3BED09D7}"/>
              </a:ext>
            </a:extLst>
          </p:cNvPr>
          <p:cNvSpPr txBox="1"/>
          <p:nvPr/>
        </p:nvSpPr>
        <p:spPr>
          <a:xfrm>
            <a:off x="1576551" y="5532054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3200" baseline="-25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BA8B8B9-335C-4FB5-97C6-1CFA281FEA79}"/>
              </a:ext>
            </a:extLst>
          </p:cNvPr>
          <p:cNvSpPr txBox="1"/>
          <p:nvPr/>
        </p:nvSpPr>
        <p:spPr>
          <a:xfrm>
            <a:off x="6883531" y="1688369"/>
            <a:ext cx="398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each clock cycle,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coincides with the beginning of the cycle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AC8EF2E-4BCD-414E-80F8-976A9837DE0B}"/>
              </a:ext>
            </a:extLst>
          </p:cNvPr>
          <p:cNvSpPr txBox="1"/>
          <p:nvPr/>
        </p:nvSpPr>
        <p:spPr>
          <a:xfrm>
            <a:off x="6983751" y="2982226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instants form a discrete set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 sequence 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F49CEE-0174-4556-BDAD-3C35EBC23399}"/>
              </a:ext>
            </a:extLst>
          </p:cNvPr>
          <p:cNvSpPr txBox="1"/>
          <p:nvPr/>
        </p:nvSpPr>
        <p:spPr>
          <a:xfrm>
            <a:off x="3180334" y="255830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9AABC8-BFBE-416F-824E-D6DD923CB962}"/>
              </a:ext>
            </a:extLst>
          </p:cNvPr>
          <p:cNvSpPr txBox="1"/>
          <p:nvPr/>
        </p:nvSpPr>
        <p:spPr>
          <a:xfrm>
            <a:off x="4145972" y="2561421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CE00A4-5406-4BAE-B144-FCF7B5441990}"/>
              </a:ext>
            </a:extLst>
          </p:cNvPr>
          <p:cNvSpPr txBox="1"/>
          <p:nvPr/>
        </p:nvSpPr>
        <p:spPr>
          <a:xfrm>
            <a:off x="3645945" y="255577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D9E752-0688-46F0-9596-28DFB2A2901E}"/>
              </a:ext>
            </a:extLst>
          </p:cNvPr>
          <p:cNvCxnSpPr>
            <a:cxnSpLocks/>
          </p:cNvCxnSpPr>
          <p:nvPr/>
        </p:nvCxnSpPr>
        <p:spPr>
          <a:xfrm>
            <a:off x="3479800" y="2955884"/>
            <a:ext cx="0" cy="328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35C698-46C8-4FBE-AA91-C7AD2B963383}"/>
              </a:ext>
            </a:extLst>
          </p:cNvPr>
          <p:cNvCxnSpPr>
            <a:cxnSpLocks/>
          </p:cNvCxnSpPr>
          <p:nvPr/>
        </p:nvCxnSpPr>
        <p:spPr>
          <a:xfrm>
            <a:off x="3956050" y="2955884"/>
            <a:ext cx="0" cy="328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14279A-DDCD-49DC-BDF8-6E18E35F1809}"/>
              </a:ext>
            </a:extLst>
          </p:cNvPr>
          <p:cNvCxnSpPr>
            <a:cxnSpLocks/>
          </p:cNvCxnSpPr>
          <p:nvPr/>
        </p:nvCxnSpPr>
        <p:spPr>
          <a:xfrm>
            <a:off x="4451350" y="2955884"/>
            <a:ext cx="0" cy="328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8B55632-5C29-440D-A09D-51546D7E55F5}"/>
              </a:ext>
            </a:extLst>
          </p:cNvPr>
          <p:cNvSpPr txBox="1"/>
          <p:nvPr/>
        </p:nvSpPr>
        <p:spPr>
          <a:xfrm>
            <a:off x="5443456" y="258211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5EBA4C-D43B-48D6-80F5-0FF1F14588DE}"/>
              </a:ext>
            </a:extLst>
          </p:cNvPr>
          <p:cNvSpPr txBox="1"/>
          <p:nvPr/>
        </p:nvSpPr>
        <p:spPr>
          <a:xfrm>
            <a:off x="5960328" y="258554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6ADC2E-C15D-440E-AB84-1C6DD7ECD39C}"/>
              </a:ext>
            </a:extLst>
          </p:cNvPr>
          <p:cNvCxnSpPr>
            <a:cxnSpLocks/>
          </p:cNvCxnSpPr>
          <p:nvPr/>
        </p:nvCxnSpPr>
        <p:spPr>
          <a:xfrm>
            <a:off x="5700097" y="3008459"/>
            <a:ext cx="0" cy="328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A57FDC-C581-4B17-A848-3F194BB87077}"/>
              </a:ext>
            </a:extLst>
          </p:cNvPr>
          <p:cNvCxnSpPr>
            <a:cxnSpLocks/>
          </p:cNvCxnSpPr>
          <p:nvPr/>
        </p:nvCxnSpPr>
        <p:spPr>
          <a:xfrm>
            <a:off x="6186844" y="3008459"/>
            <a:ext cx="0" cy="328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9B532C8-8E9F-4F25-AC9D-EFF3E374D9F8}"/>
              </a:ext>
            </a:extLst>
          </p:cNvPr>
          <p:cNvSpPr/>
          <p:nvPr/>
        </p:nvSpPr>
        <p:spPr>
          <a:xfrm>
            <a:off x="6696075" y="4733925"/>
            <a:ext cx="3947030" cy="628650"/>
          </a:xfrm>
          <a:custGeom>
            <a:avLst/>
            <a:gdLst>
              <a:gd name="connsiteX0" fmla="*/ 3943350 w 3947030"/>
              <a:gd name="connsiteY0" fmla="*/ 0 h 628650"/>
              <a:gd name="connsiteX1" fmla="*/ 3819525 w 3947030"/>
              <a:gd name="connsiteY1" fmla="*/ 352425 h 628650"/>
              <a:gd name="connsiteX2" fmla="*/ 3105150 w 3947030"/>
              <a:gd name="connsiteY2" fmla="*/ 561975 h 628650"/>
              <a:gd name="connsiteX3" fmla="*/ 1885950 w 3947030"/>
              <a:gd name="connsiteY3" fmla="*/ 523875 h 628650"/>
              <a:gd name="connsiteX4" fmla="*/ 0 w 3947030"/>
              <a:gd name="connsiteY4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7030" h="628650">
                <a:moveTo>
                  <a:pt x="3943350" y="0"/>
                </a:moveTo>
                <a:cubicBezTo>
                  <a:pt x="3951287" y="129381"/>
                  <a:pt x="3959225" y="258763"/>
                  <a:pt x="3819525" y="352425"/>
                </a:cubicBezTo>
                <a:cubicBezTo>
                  <a:pt x="3679825" y="446087"/>
                  <a:pt x="3427412" y="533400"/>
                  <a:pt x="3105150" y="561975"/>
                </a:cubicBezTo>
                <a:cubicBezTo>
                  <a:pt x="2782888" y="590550"/>
                  <a:pt x="2403475" y="512763"/>
                  <a:pt x="1885950" y="523875"/>
                </a:cubicBezTo>
                <a:cubicBezTo>
                  <a:pt x="1368425" y="534988"/>
                  <a:pt x="684212" y="581819"/>
                  <a:pt x="0" y="628650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D072967-5D26-4F3A-AAD8-8F7E3893782C}"/>
              </a:ext>
            </a:extLst>
          </p:cNvPr>
          <p:cNvCxnSpPr/>
          <p:nvPr/>
        </p:nvCxnSpPr>
        <p:spPr>
          <a:xfrm>
            <a:off x="10028583" y="4742970"/>
            <a:ext cx="1140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3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E3479AD-E640-42C5-B0C6-AFADB2D955FC}">
  <we:reference id="wa104381909" version="3.1.0.0" store="en-US" storeType="OMEX"/>
  <we:alternateReferences>
    <we:reference id="wa104381909" version="3.1.0.0" store="en-US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sub&gt;&lt;mi&gt;H&lt;/mi&gt;&lt;mn&gt;0&lt;/mn&gt;&lt;/msub&gt;&lt;mfenced&gt;&lt;mi&gt;f&lt;/mi&gt;&lt;/mfenced&gt;&lt;munder&gt;&lt;mo&gt;&amp;#x2192;&lt;/mo&gt;&lt;mrow&gt;&lt;mi&gt;x&lt;/mi&gt;&lt;mo&gt;&amp;#x2192;&lt;/mo&gt;&lt;mn&gt;0&lt;/mn&gt;&lt;/mrow&gt;&lt;/munder&gt;&lt;mn&gt;1&lt;/mn&gt;&lt;mo&gt;-&lt;/mo&gt;&lt;mfrac&gt;&lt;msup&gt;&lt;mi&gt;x&lt;/mi&gt;&lt;mn&gt;2&lt;/mn&gt;&lt;/msup&gt;&lt;mn&gt;6&lt;/mn&gt;&lt;/mfrac&gt;&lt;/mstyle&gt;&lt;/math&gt;\&quot;,\&quot;base64Image\&quot;:\&quot;iVBORw0KGgoAAAANSUhEUgAAA4kAAADyCAYAAADgI4DKAAAACXBIWXMAAA7EAAAOxAGVKw4bAAAABGJhU0UAAACa0P7oxAAAKAJJREFUeNrt3Q/kVef/APBHkiSRZJIZk0xmRmZmkkiSJJFJkomZTDJjZiZJTCYziSSTJJIkmchkJhOTZJKRSSaJZJIkvt/z7N7Pup/7uefP/XzOPffec14vHr/vb93P+fM+595z3ud5zvsJAQAAgOl6K2lfJu1c0v5M2rOkvUja86T9k7RrSfsxaduSNl+4AAAA6mldOwH8Xx8tJo9Hk7ZU+AAAAOphYdLO9pkcdrenSftUKAEAAMbbkqTdmWGC2NmOCSkAAMB4Wpy0uyUmiBPtiNACAACMn58HkCBOtJ3CCwAAMD729kjsfm//9/eTNqfjs3OTtippn7c/UyRJfJK0RcIMAAAw+l4LraksJhK6h0nb1MffrwnF3mM8INQAAACj73BHIvd30t6YxjLi/Ig/5SSJj5I2S7gBAABGV0zunreTuPh/353BsuIw1Lzhp6uFHAAAYHTt6UjgvixheW8l7WVGkviFkAMAAIyuX9rJ2+1Q3lDQHzOSxJNCDgAAMJoWdCRvm0tc7tqMJPGcsAMAAIymLe3E7WbJy409ki8liQAAAOPl+zC4ie5vpySJp4UdAABgNO0IrZ69QUxLcTElSTwk7AAAAM1zPiVJ3Co0AAAAzXMpJUlcKjQAAADNc71HgnhTWAAAAJrpeY8k8XNhAQAAaJ5FPRLEF0lbLDQAAADNs6VHkviDsAAAADTT8TC1F1HBGgAAgAaKcy4+7EoS9wsLAABAM23qShD/StpcYQEAAGimX7qSxNVCAgAA0EwfdCWI3wkJAABAc93oSBB/S9psIQEAAGimTzoSxFi45jUhAQAAaKbXk/ZPO0F8lrT3hAQAAKCZ4pQXv4VXvYibhAQAAKC5DnckiDuFAwAAoLm2dySInwsHAABAc30YWu8fxgRxv3AAAAA011tJe9ROEI8IBwAAQHMtTdrf7QTxlHAAAAA0V5z78K92gnhROAAAAJprUdJutRPEn5M2W0gAAACaaUHSrrcTxGtJmy8kAAAA6eKE8quTti9p55J2P7Qqf75I2pWkvTHD5cdln0na4/YyH4bW/ISLKti3uUn7pZ0g3kzaQocbAABgqjjccks7eXsaXs0X2KvF9/im0/sW3wH8KWO5f7STuEHu4+WOfVhc8vJj7NY4lQAAgHG2Kmknwqs5Aou2r/tcz8rQ6jHMW+7eAe7rhfY6YjXTpSUve1d72cudUgAAwDjamrS7PZK05wWTxHt9rOuDpD0puNzTA9rf0+3lPxxAIvd2O8n+1WkFAACMq52h9T5g7F37LGnvh9a7iFEcSnqgQEL3foH1xInqH4fiPZSDSBKPtZcdE9WVJS97RdIetJe/y2kFAACMq1gkJm/ah7M5Cd2+nL+P7/zdC/0NY91d8n5+115u7OlbVdIy54RW8Z1D4VXPa1z+XKcVAABQZ+/mJHRXMv429kpe7frsG+3/HnsgT/RY3o2SE619fSaoM2nHnC4AAEAT/JmRGD0Pr4aodvsu5A8hjUNRvw+taTa+CuXOV7inwgQxtg+cKgAAQBMcyUmO3u3xN+s7/v3iELZ5Z8UJ4h9OEwAAoCm25CRI27o+H99DfNiRPM0fse0dRPvcaQIAADTFgpwE6ceuz19q//enofo5AzeEVsXWKhPEl+3EGAAAoDHuZCRJNzo+1znMcxjTQVwJ1fciXnB6AAAATXMqZPekxak0loRX8yH+JGQAAAD1tSNk96atDa+Gmf6TtKVCBgAAUF9vh/z5Eif+92fCBQAAUH/PQv77eTeECQAAoBkuFEgS3xUmAACAZvgmJ0E8LkQAAADNsSEnSdwkRAAAAM0xJ7Smu0hLEj8RIgAAgGa5mZEknhQeAACAZjmekSTeEh4AAIBm+Shkv5e4QIgAAACa49OgeA0AAACJ15P2T06SeFiYAAAAmuFaToL4v/ZnAAAAqLlvOhLBrGkw4r/NFi4AAID6eq8jMYzDTXeE7N7E9UIGAABQT/OS9mdHArgtabOS9iIjSdwnbAAAAPV0oiP5O97x3y9nJImXhQ0AAKB+Nnckfn8kbW7Hv32TkSQ+D63eRgAAAGritaQ9aid9T5O2vOvf14Ts9xI/FEIAAID6uNKR8O3o8e+xgmnWe4mfCyEAAEA97O1I9k5nfO6XjCTxXMF1LQutQjdzhR0AAGD0vB1a7xTGRC9WNZ2f8dmDGUniswLrmpO0m+3PbxZ6AACA0RJ7826HV8Vn3sn5/IaQ/V5i3t8fDfm9lQAAAAzJyY4E79MCn4/vJb7MSBL3ZPzttvZn7idtgdADAABUY2HS1iftrZzPfd2R3J3tY/m/ZiSJ11L+ZmVoDUeNn1njEAEAAFRjd5hcgTQOJf2kx+c+7/jMX6G/nr3vQvaQ0/e7Ph8L1Txo/9tBhwgAAKAaH2YkbneS9kXSNiXtTMd//ye0Ctf0Y21OkngvaSvan92StIft/37VIQIAAKjOjznJW6+2YRrrmZW0x32uJ/ZWLnKIAAAAqnO6z8Rt+wzWdbiP9cSexDcdHgAAgGp9XjBpi+8sbpvhupYm7WmBdcV3Ed9xaAAAAKoX5zz8LeS/L7iqpPVty1lXrIK6xGEBAAAYnjiPYexRjFNRxCknnodWcZoroTWH4ZyS1xcrmV5or2NiXedCq0AOAAAAAAAAAFBbcSJVwwNGx0LHA6BWv+kHknZMKAAYF3Gy01iBKla8alqZ4jVJO5S0y6E178/zdhxi1a4boTXv0MbQmheoSnGMf3zx+2JoVREDYPzEB7D7wqtKkP8ICQCjLk5sei68qkT1c2g97ay7mPDFF7j/CsXn+bnXThar8kXHup+EmZerBqA685P2Tfv3u/NaIkkEhu6f0N+kmjNpa0ds2/wI54vH7GFHzOIkrLMbsN+xEtedrvPlbtJ2h1elmmP1r69Szq2vKtzW9V3fldirOdepCzCy5iXt69AameL+BBhJJ0JrqFrsLXk5gEQsDp24lLQzSVsxzW27N4Dtijf8Jx3+TAe7YnakIfv9SY/vwqmUxGt2xjm2usJtfrcrmb+VtNedwgAjJV5H4giQR8FDbGCMzGrfbMa5U+7MIAG7HVrD9Mp8by0+ddsaWnO6THe7LrSXMc+hzhSHl/7cFbvDDdn3b3qcNycyPv95xvn2U8Xb/nrXA5WYNH7odAYYujnt68WDYKQTUIMftF/7TMJetJPDQdvX53bFm+X3HdJCYmLf/Q7edw3Z9709zp3fQ/bw2rsZ592zIezDkq5EMRbYUf0UYDhmt68tRZNDSSIwFrb08YMWh+etq3Db+ikmojelmPfD5CGLsR1vyL6vSzmn84ZI/2/EksSJRPHvrm1R0AagOnFk1mdJux/UTABqaG0fP2j7Kt628wW365zDWMiaMLVQ0PmG7PviHslxbN8X+NusnsSLQ9ynt8LUd14+cpoDDDw5/DS8GtERHzbGUVnxgWsclVP0lRlJIjDS1ofiwzmrrqZ4seC2rXIYc8UCK0+74nY9NKdC5oXQe+j0awX+dm/KeReHea4Y8n59GKYW4NnodAcYmNvh1asK8fWbxT0+c0KSCIy7bQUTsW+HsG1PCmzX3w5hrvfD1B7EhwUTpDrYlHLuHOtjGYd7nHdrRmT/Pg1Th8CudNoDDEQcVZX3gPA1SSIw7o4WTBKrLgqzrOB2HXcIM70Rpg6zjD1PTel9jcOC0oaLvjuNWMbKuRvC6M0jeaZr32IBhSVOf2DI4tRCCxu677clicA4K1Ld9PEQtmtXwSRxs0OYKl6Y/+wRs/0NisGnKefNrRoe6+5CNtdHMJkFmiX+FsXCLmsauO8XJInAuIo3kC8LJGJnhrBt50KxaqtzHcZUvd7pvNGg/Y+9iPdSzp0va7i/G8P0CvMADDJJ7Pw9atI1O6/4niQRGFkbQrHeuu1DuLl/WmC7fnEIU30ZpjfdQ51kvW/7Zk33udeT63W+DsAIJImxxSGYTXlnWpIIjK3DBZPEqt9tWl1wu75xCHt6J/TuIW5ar1JaGfI/arzPy3oc+zgMdYGvBTACSeLEA8tY/GWWJBFgNN0qkIjdHMJ2HQyjWUxnHMxqJ0HdsYo9s4saFIe3M86bwzXf92NhZpVcAQaZJE60OIXEckkiwGgpUp45tkND2LYbBbbriUPY076UeB1sWByyesk31Hzfl6fs93u+HsAIJYkT883ukSQCjI6i8yNW/T7TkoLbdcYhnOL19gV3upPG10XsTX2Qct7EWDSh4ufl0OyiRcB4JIkT7UrSlkoSAYbvTIEf7Weh+ncGik59sd0hnOJkSqxONywOazPOm18bEoPtvjfAGCWJE9Nt7ZAkAgzXkwI/2OeHsF1Fpr6IbalDOMmKjFitb1gsjmXE4ruGxGBOaPWadu//3VD/YhHAeCaJE+1sqMc79JJEYOy8V/CH+tOKtyvevD4rsF1/OIRTpPUMP21gUvAo49zZ3KA4pE3k/ImvC1CROH/r39NIFB+G8X9/XJIIjJ2vC/5IV111bE3B7TJB+GRvBu9uTsibPmVxg2KRNnT7T18ZoEJxCp5jYXq9iseTNl+SCFCNqwV+mO8OYbu+K3jR2OAQFo7bzobFIquq6UMPDxrZowqMhtXte4t+E8X4Nx9KEgEGK1Z2fFngR/noELatyLyNTalO2c/xzBpe+WbD4vFXRizONfD8SKvy+ouvDjAEc0PxB8K9pnIap+u/JBEYK5sL/hhX3dNQdOqLSw7hJFsyYvWoYbFYmXPu7Gvg+XE2jM5wcoDO3+vb00gU48PktyWJAOU7WuBHOPY0zql4u4pOfbHXISx8EapTz9m9ML0nz9Ntb9QkblnvHx/09QGGKBZV2xeKjW7qHlH0pSQRoFx/FvgBvjqE7So69cUKh/A/s0PvaQ4m2rc12c+ivcxltac1OkeyRg78VYP9+5+maSPfnne1p+0EaaK9mOZyr4XRfqVCkgiMjWUFf3irfkI3q+BF4qFDOMmmnHh9VJP9/KjiG5oLNTpHlubs63uSRE3TxrjFRGuXJBFgZj4p+KO7suLtWltwu046hJP8kBOvVQ2KxbaQX0a9qbKGcu2XJGqaVoMW6xW8JkkEmJ4iQzqHUezkcMGLwEcO4SQ3c+I1p0GxOOrcSZVVcv53SaKmaTVp8f5liyQRoD9xSOezMf7xj70hCx3G/8wJ2T1EzxsWj2uhGYVopuNCzvdqriRR0zRJoiQRaKZVY/7j/5tDOEneEN37DXsA8jKYCiTNyZxzZaMkUdO0MP7DTReP2O+TJBEYC/vH/AJwwCGcJG/KkIsNisUHObE42/Bz5dtQ3/kj3RxrmsI1CtcAzMD1Mb8QrHYIJ8nrHWpSYpRXkKnpc2vuzInPOM+n6SZZ05rbfg2j/SqBJBEYeQsK/uBWfTMd5/krMolufJdylsM4ycWcmP3YoFicDqq8ZtkaDE0GRtPudrLUT3IYp8z6cgz2TZIIjLyi88y9XfF2bS64Xecdwinu5cTsaINicSfnZqLpDxg2hvyiUB7CAFVaEVq1BvrtPbw1hHsVSSLDYsRAs1slfiywIcMo7vFDwSB96ndiiuc5MTvckDjMy4nDVadKWF/gO7ZMmIAKxBFE34TWA7x+b5ji+9Xj9EBLkogkURv5JPFBgQ05M4ST/07BILmBnWxWgZjtakgs8nrJvnO6hDUFzpf1wgQMWCwydnsaN0p32387biSJSBK1kU4S3yq4IdsrPvGX9HFxYLJ5BeK2syGx+CYnDpucLoW+a1uECRiQ+aH4yKHudqx9zRtH45gkHq/5TfccSaImSXxlb8ENWVrxib+j4HY16d26ohYWiNuOhsQi7yK80Ony7w3aqD0kApohjva4P42bozgCakPNr0+SREmiJFEbapJ4qcBG/DmEE/9MwQBtdo2dYpUk8T9PRuy8Htck8WNhAkbkJjdOy7OoBvsuSZQkShK1kU0S4wviRV4OH0Zv3aMC2/VyDL/QVVgrSfzX6zkxOOVU+VeR4cm7hAkY8k3u41CvUQ2SREkijKz1YTR7694tuF0qU/ZWpBBJE5LEvPn/djpV/jWnwPlyQJiAISaJP4fqX3uRJEoSobEOh2K9dVW/FP5FwS/zNw5hTyskif/6PicGK5wq/5ob9CQCo5kkPkvaZzXdd0miJBFG1q0CX5hrQ9iuywW/zO87hD0VecesCb1oV3NuPCh+vngnEag6Sfw9actrvO+SREkijKTXCn5hqh5mVvQ9yccOYWYMm94zNCvnPDrnNOkrSVTdFKgqSYwjmPa1f8frzDyJwEjaVjBJXFPxdhV9T/KMQ5jpZU78jtR8/1fm7P/XTpH/FJkyxTyJQBVJ4p3QqkvQBJJEYCQVmWLieaj+SV6R9yT1bOR7GPInIK6zj3P2f51T5D9FpkxZL0zAgJPE+B55k4b7SRKBkfSkwI3hxSFs182CSeIShzBT3vyXP9Z8/0+F7GJMs50i/1lX4Pu2TJiAASWJ95K2uoH7LkkERs57BROxvRVvV9H3JG85hLlO5sTwbM33P6so03WnxyQbQ36F41nCBAzoWrWwofsuSQRGztcFk7F3Kt6ujwpu1/cOYa49OTH8qcb7Pidkv5N51OkxSd58kg+FCECSCNTf1QKJ2KMhbNfpgkmi96PybciJ4d813ve84keKsEy2Myde54UIQJII1Ft8Fyuv8uWwqoc+KLBdcVoDQ9/yzQv5RYnq6ovgfdZ+7M+J12EhApAkAvW2OYxm9dAVBbfrkkNY2O3QzEljz4Vm9qBOV977q1uFCECSCNTb0YLJ2NKKt2tPGM1iOuPsWBitOTCrktUjfdppMcWFoOcVQJIINNqfBRKxP0fwRnWirXAIC9uSE8uParjPeRVydzstpvgrI153hQdAkgjU27KCiVjV1R/jO4YvCmzXA4ewL3Nz4vptAxPj95wWU757KsECSBKBBvukYJK4ueLtWltwu046hH27FJpVtfLbkF2sR9GjyfIeHK0TIgBJIlBvFwskYrFXYX7F23WoYJI4TsMjZ7eT7RNJ+7X9Yx+TlBft/32lvd8fDng7sqY3eFTDc/ynjP297Cdgii05NyiSaoDh3JNJEoFKzAvFhnTeHMK2FXlPMrbXxyDOC5J2MGlPCu7TRMw3Dum4L63Zef48Y18P+BmY4mBGvI4LD8DA3JEkAqPg04IJS9VDEFf1kUyNuk1hamXNOOVCnLfvg9DqoX0rtKYX+TX0nptywQC260RoRvGat3POn41+BqbIGo78gfAADER8gJs3Z3X8d6M5gIHLmzNvol2oeLuu1yRJ/LrH9p4L2UN3d4SpPV9/hPKnHFiZEdMfa3SOb8+52M72MzDJrJDe83pTeAAGZlfB+541QgUMUtE5CKue/uJgH9sV21sjGt8DM0i216Ucg8Ulb+Nvof4VY7N6TH/zMzDFhxnx+lh4AAYiPjy+W/C+54pwAYMSC1MUeRexs+2q4AfyeJ/bFFssSjJ3xOK7u8d23gv9DRv9pscy4nDUMoeZbMqI67s1Odd/D82a7mOm9qfE6n4wxAlgEOJcvr/0ee9zxG8yUKb3k3ZqGolYZyXIOHyvzB6tOEdd7D18NIPtut++uY3TZgx7+GBaT8y2PpcTf/x7Fe85VPL23krZ3oM1ON/juZD1foepHIqfD3uEBqA0C0PrnfiY7D2d5r3PX0nb176WzRFSoF9ftJO7ZzNIwtIqbMVevL19bk9M5M4m7VrIrjo53RaTgoehVUb6WMWxji+d9xoucmeay0t7P6HMXr7NGYn3uFuTcZ48C57Cdnsn40ZErACmLz5Ajq9yPB7Qvc/EvL+P2+vZKuRAnksD+jGabuXT3QPenmGWit4Xyu2FiT1hvXpYfy95u9MKBY175c/PMs6NM34apvg+JVZbhAZgRtZWeO8T2w4hBxgNcQhur6eDsWdz0QyW+0PKBWBzidv+bso6ro75MTmbcQHd7pSdJL4v22vI089CAwAA03NgQIlW2pDJGyVvf1rRoPfH+JjcS9mnWLRpvlN2kl694DFpfFNoAACgf/F9rYcpCclXJSw7rRLteyXuw6KUffhlTI/JwpDei3jRKTvJ4tC7F3G30AAAwPRszEhI1paw/Mspyz5e8n6kTYmxaQyPyeZgqGlRvXqRLwkLAABMX9qE7fF9xDKm5DiUsvxYxazsqpO9EoZY3XLchmd+G9KLGc12yv6n15QtcZjuIqEBAIDpu5+SkNwuafkfhfResdUl70ucxqPXXHlHxuyYpE1M/IPT9T/z2w8AuqcGeUdoAABg+paGwU+z8EHGOvYPYJ9isZJeU2+sHZNjEnsKX6bEa4VT9j+nQ/2mPQEAgKHbmpHAldX7NidjHZcHtF+xh7K7YE4sbPPaGByTtPcRTefwSq/5SncJCwAAzNy3oZrJbJ+lrOPZAPet1zDX38Lov9OXNp3Haqfrv+K0Kt09rV8ICwAAlON8RpJY5oT3tzLWs2SA+/dpGNww2kGIhXwepSS3tIbbPu6KzefCAgAA5bmRkbytK3E9FzPWs2HA+/hJj3UerCC280P/VVXXpcToQ6dqeCNpD4IhpgAAMFDPMpK3MqtEns1Yz7YK9jOuo6ohijGhu92xnvt97GOvOJ1zmobXk/Z3mDxMeZOwAABAuWZlJG6xzStxXScz1rOvov2N77J1D1XcW/I6VmQk3nmVN5f0SGTjvIhLJYiTpmmJvYkrfX0BAKB883KSxDklrut4xnqOV7jPy5N2p2v9X5a4/KxhtVdz/vZQULGzV9LdOcQ0zh+52FcXAAAGY0lOklimoxnrOVXxfsf3BLt7Nr8radlZw3cfZ/xd7C183vX58w0/P1eHyT2/+31lAQBg8DfhVSWJRzLWM6xqox91JSFxO2bae5qVJJ7O+LtzXZ+9GfovelMncfqViXku7wXTfwAAQCXWVpgkfjuCSWL0Wnv9E+//LZvh8q5k7Od7KX/TPU3H3fZ2NVV8V3ai8M/RhifLAABQqTUVJom7RzRJ7IzFxhKWk5V4z+7x+Y+7PvN7wxPEzjia9gMAACr2RoVJ4uERTxLLdCBlP39I2tzQ6imLwyfPh6kFfOY6LQEAmKH4CtUSYWA65ofReCfxVA1jG9+pe5AT34n2W2j1ZAIAQFGx4yFOCxbrbMRXu2LHS6xrMVEM8YwQMR2zc5KX2SWu61gYjSkwqhSf4Oxsf0Fj8ZVn7S9tfPcxvrt4KJjvDwCAYuIrSVvb99XXwqsif50tzrl9K7Q6YTYLGdP1IiN5K3Po44mM9exzGAAAYIr3Q6uX8I+Me+kH7cQxJoXzhIwy3M844V4vcT2nMtazzWEAAIB/xbohcX7oexn3z7GjJ47GU+iPgbiYcfKV+Z7c+Yz1bHAYAABouLdC6zWllxn3zQ+T9nXSFgkXg3Qy4yTcWOJ6fspYjykfAABoqpjwHctJDv9pJ4eGk1KJXaGaYaCPU9bxzCEAAKChdmTcJ0+0s8F0FlRsVcYJeaCkdcTyvGlPRn5yCAAAaJjYe3guJzmMyeNWoWIYYgKXVuH0ZEnreDPj5N/vEAAA0CDvhOyiNLFdT9pSoWKYrqacnNdKWv7mUE1xHAAAGGXxvvhpToJ4OrTm24ah+iLlBH0+4OXHL8gs4QcAoAE+yUkOYzssTIyKZRkn6jslLD9tvPVJoQegh9mh9bT9RNJ+Da2qfvHB5Yv2/76StEPB/GDA+PiqQIJ4SJgYNddTTtZPSlj2k5RlrxN2ADosSNrBjOtGr3YzlDtlE0DZvi7wW3ZMmBhFu1NO2DMzXO7KlOXeF3IAOmxK2oOua8XfofXKwgdJmx9aE01vD63exV7XqwXCCIyYPQUSxEvCxKiKE3P+E3q/lzh7Bss9kPJl+FLIAWjr9ZT9XDsxTLOjfY3q/Js/grnEgNGxtUCC+GfwgIsRl5bQ7ZjBMnuV933iywBAxrXnQsG/XZdyw7VYWIEhezdpz3ISxPig622hYtQtDK1JO7tP4N+muby0qS/0IgIQ9XrVIT5c7OdB4jc9lhGHo6qeDQzznjpvHsTYvhAqxsXHKSfx2mks61aP5fzhwg1AaFUm7XW92dbncuI15c+gSiAwOi6EYkW3YKyc7nEi307a3D6W0esl3Tgvoi51AOJ78Hd7XCfuTHN5u1Juwt4VaqBiO0KxyszvCRXjJiaDV8P0K53GKnTdY7BfBlNeANCyL+Wmac80lxcLrD3qsbzfhRqo0KLQ+9Wt7nZeqBjnRPFSj5P6bMiuNhdLmHdXSY3//3ohBSC0iso873F9edm+wZquH1JuxjYLOVCRo6FYL6KRdYy9r5L2ouvEftD+76vbCeObSduStMs9vgQ3krZcGAFoS6ukfXWGy12TstwbQg5UIN7vviyQIF4WKupiWdJOFTzxJ1p812SX0AHQIRaZeZhy3fiqhGW/CN79AYbjdMF7ZKPrqJ1F7cQvfgli5dJYiOZ5u8Xx13F4aqwmt0qoAOhhY8aN09oSln85ZdnHhR4YoOUFE8S/hQoAYLITKTdOcaTK7BKWfyhl+fFBpumXgEH5oWCSeFioAAAmu59y43S7pOV/lHFztlr4gQGID7ieFkwS00bbxUI2n4fWTAITo/VetFv83/dCqyJqTEZjHZB5wg4A1MHSjBunMyWt44OMdex3CIABKDov4rOuv4szCexN2h+heM2PiRaTx4vBwy8AYMxtzbjhOVLSOuYEFQWBap0vmNid6/ib3aE1W8D/SmjXgik1AIA+rQutJ9WLh7wd32bc5OwocT3PQrGn+AAzFYeaviiYzH0RWtPGXS8pOex+r/tzhwOApngjaR+H1jQ8N9s3+rGi8i9Je62P5cSnrCeT9qR9Qb8TWu+vNcGd9k3E76E1t+2wZD1tL3PC+1sZ61niKwWUaH0fidyxpP0zgASxs51ySACoqzin3cGO5CatXSm4vP0Zy/iwAfF8P7ya5/bn0HoPZhhuZByHdSWu52LGejb4egElOhim3/MXh8B/FlrFbDoL0cRKzPGBVnx49l3S/upz2acdFgDqZGHS/gyv5pKKPU8Tld7SLobv5izzTM7F9NuGxHZvxz7/FMqZbqJfzzKOwzslrudsxnq2+ZoBJbo4jQTxaNJe73M9saLp3T7Wsc+hAaBO4hDQXkMCz6VcCA9kLOtkgQvpRw2KbWc8LlacKM7KOQ7zBrSfbpyAQXrWR+IWC9XMpBpp/J0828f6PnR4AKi7ZSkXwespn/+q/e+xYMtboVX1Mj6J7Rzy+EsYTo/asMR9vRom9yhWNfR0Xs7NzJwS13U8Yz3HfZWAkszvI2F72L6ODfo3rnv+2VkOEwB11+udtpc9Er21HQniwh7LiUNUm/qENd7U/N6VKFdRzGZJzs1MmY4GRR2AweunaM2mktd9teB6P3OYAKi7QyG/6EmsePqw3ZYKWU8xcb7ZEb+bYfBVP1dXmCQeyVjPGYcfKMnWUHwew7LFdxqfF1j3Xw4TAHW3KeUiuLfjMz8HVSyLiHMmdhYEioWCVg5wfWsrTBK/lSQCFfi4YJK4c0DrP1Bw/WsdKgDqLO39j7Ptf98TXs1FRb44qfPLjjjGp9K7BrSuNRUmibsliUAFDhVM0hYPaP2Lu37D09oJhwqAuus1d+L9dsLzrP2/5wtTYf+kJFILS17PGxUmiYcliUAFihSQ+WfA23ChwDY8cqgAqLtTIf2dj0EUB6irmEgfy7ip+LvkWOZVASxT1juJCtcAVSaJPw94G7aFYr2ZyxwuAOos6x2QS0Papkuh/8mUx6XF+RSXlxCj2TnrKXMqkqzk1xQYQJVJ4vkBb8Pigr/lWx0uAOrs3ZQLYHwvY1hPSuucJE7E9ngJ8X2RsY4y52s8kbGefb5CQI2SxOhege3Y73ABUHe9yn5fHOL21D1J7GwfzCBO9zOW+3qJx+NUxnq2+foAJfl+RJLEcwW246TDBUDd/RRGay6oJiSJsTjCTKfIuJix/DUlHo/zGesxNQpQliJTYFyoYDsOF9iOcw4XAHV3MPQeEjlHklh6ux5aQ3zLcDJjPRsH/BBhor3m6wOU5KMCv6FVvCu/c0S2AwCGalMFiUbdzcq5sXgcyp8zcVeoZhjo45R1PHPYgRJtKJCc3axgO7ZIEgEghO1BUZKy9Hq/80oYTI/bqowbmAMlJr9pk0v/5HADJSpSWfTJiCSrkkQAam1JSO8puiw8felVKfaLAa4vJnBpFU7LKqrwZlDdD6jO85BfHXrQ1oVi0xkBQG1dzrgIPm8nIuRbmLQ/OmL3KJRbPCbN1ZRjd62k5W8O1RTHAYiuFEjQFgx4G9YW2IazDhUAdfVZ+2L3MGlfpVwI3xemXPOT9ltHzO4m7Y2K1v1FRoI/yOU/9QABGIAilUXXjkCSeNyhAqCOlodW4ZGJAjVvpVwI9whVptlJ+7kjXjFZXFTh+pdl3MS8U8Ly0+YLM0cYMAibCyRog56ftchw070OFQB1E3uAfm9f6L7v+O9PgiE1/eqcQzAO3Z03hG24nnIT80kJy36Ssux1Dj0wAPHB24ucBO3YgLehSOGaTQ4VAHWzL7wqJT6747/36jV6LFypDoXJlT6HNa/k7pSbmDMzXO7KlOXed+iBAcqbK/eXAa9/a4EkcbHDBECdvBdevVO2vOvf9qRcDJfnLHN2A+O4sytBHGYMYu/lP6H3e4kz2a4DKefDl75GQEW/r73aiwH/5u7OWf8dhwiAOonJxJ/ti9zOjASyu23PWOan7WXObVAcV4ZXZdp/HpF9T0vodsxgmfdC7znKFvgqAQO+VuVNhbFhgOs/kbPu7x0iAOrkWMgehjgr5cKcVqRkRfvzBxsUw/j0+m47LjdGKGGKU3D0mu/yt2kuL614hF5EoApHw/Cqi17NWbeq3wDUxvb2xe2vnMTmYo8L4l89PhenfYhDbm6HZvUiRp+0YzJq76R8HMorF3+rx3L+CKa9AKrxVk6i9nhAv0dxmVmFc/5waAAYF7F36+ukXQitYirdc/StDq3pLl6G/CegX6dcGD/s+tyl9vJWNjTmo5osne5x7PpN5Hu9mxrfYX3bVw2o0MWcRHH7ANa5JmedOx0WAMbFD10XsZi8HQmtdzb2hFfzIX5eYFmrUi6MsWfptdDqPbvQx/KoVkwGew2VKlrp9IOO86XzfDLlBVC1d3ISthsDWOf3QcEaAGoi7wX/2E4XXFbsIXtUYHnnhX2kE8VeJeTjnJfzM/4uzvvVXSU1/v/rhRQYkuM516LNJa4rTmP0JGNdHpYBUKsk8Uror1z4oZzlXQvDmTSe/nwVpr5b86D931e3E8Y3k7YlaZdD76f0y4URGKI4euVhxvUoFhIr6734PRnrOeFQADBusobHnJvGBXRRxkX555DdG8VoWZa0U6E1ZPR/BVu86doldMCI2JTzm3WkhHXECtEPQvrrFh6MAjCWvgmt9yVir2J8p+yXpG2bwfJiD9PF9rJiuyZxGGuL2sfvdPuG52n7XIktVgmMw1NjD/IqoQJG0P6cRPGTGS7/dMpyY+K4VPgBAABGz7GcRPGzaS73q4wE0ZB7AACAEfZtTqIYKzkvKbis+CrGkZA+H+Ibwg0AADD6tobWMPm0RPF5O/lbG3rPaRuTyFik5q+Uv48VVb2DCAAAMEZi1dOjIb8oV/z3WIjtp6T9GqZO89PZbgbvZQMAAIy1OCQ0DkH9OxSv4NzZ4jRBF5K2RigBAADqZWXSPk3aydCaHzgOSY3VuScqOceqzvFdw/OhVc05Tq0xW9ha/g8R8OR1v7VSFAAAAUB0RVh0TWF0aE1MADxtYXRoIHhtbG5zPSJodHRwOi8vd3d3LnczLm9yZy8xOTk4L01hdGgvTWF0aE1MIj48bXN0eWxlIG1hdGhzaXplPSIxNnB4Ij48bXN1Yj48bWk+SDwvbWk+PG1uPjA8L21uPjwvbXN1Yj48bWZlbmNlZD48bWk+ZjwvbWk+PC9tZmVuY2VkPjxtdW5kZXI+PG1vPiYjeDIxOTI7PC9tbz48bXJvdz48bWk+eDwvbWk+PG1vPiYjeDIxOTI7PC9tbz48bW4+MDwvbW4+PC9tcm93PjwvbXVuZGVyPjxtbj4xPC9tbj48bW8+LTwvbW8+PG1mcmFjPjxtc3VwPjxtaT54PC9taT48bW4+MjwvbW4+PC9tc3VwPjxtbj42PC9tbj48L21mcmFjPjwvbXN0eWxlPjwvbWF0aD4sqqlnAAAAAElFTkSuQmCC\&quot;,\&quot;slideId\&quot;:310,\&quot;accessibleText\&quot;:\&quot;H subscript 0 open parentheses f close parentheses rightwards arrow for x rightwards arrow 0 of 1 minus x squared over 6\&quot;,\&quot;imageHeight\&quot;:26.16216216216216},{\&quot;mathml\&quot;:\&quot;&lt;math style=\\\&quot;font-family:stix;font-size:16px;\\\&quot; xmlns=\\\&quot;http://www.w3.org/1998/Math/MathML\\\&quot;&gt;&lt;mstyle mathsize=\\\&quot;16px\\\&quot;&gt;&lt;mi&gt;sinc&lt;/mi&gt;&lt;mfenced&gt;&lt;mi&gt;x&lt;/mi&gt;&lt;/mfenced&gt;&lt;munder&gt;&lt;mo&gt;&amp;#x2192;&lt;/mo&gt;&lt;mrow&gt;&lt;mi&gt;x&lt;/mi&gt;&lt;mo&gt;&amp;#x2192;&lt;/mo&gt;&lt;mn&gt;0&lt;/mn&gt;&lt;/mrow&gt;&lt;/munder&gt;&lt;mn&gt;1&lt;/mn&gt;&lt;mo&gt;-&lt;/mo&gt;&lt;mfrac&gt;&lt;msup&gt;&lt;mi&gt;x&lt;/mi&gt;&lt;mn&gt;2&lt;/mn&gt;&lt;/msup&gt;&lt;mn&gt;6&lt;/mn&gt;&lt;/mfrac&gt;&lt;mo&gt;+&lt;/mo&gt;&lt;mo&gt;.&lt;/mo&gt;&lt;mo&gt;.&lt;/mo&gt;&lt;mo&gt;.&lt;/mo&gt;&lt;/mstyle&gt;&lt;/math&gt;\&quot;,\&quot;base64Image\&quot;:\&quot;iVBORw0KGgoAAAANSUhEUgAABH8AAADyCAYAAADUSmmXAAAACXBIWXMAAA7EAAAOxAGVKw4bAAAABGJhU0UAAACa0P7oxAAALFZJREFUeNrt3Q/EVff/APC3JJlEkiQTSTKTyMxkJjKTJJHJJF8xmclkzMwkEzMzMzOSmZlEMsnMyMxMJmYymRkzmUlGZpJk7Hc+zn1+z+3pnj/3Puf+Ofe+Xrx99326z+ec8z733Oec9/38iQAAAGASbcnitSwuZPFrFnezuJ/FvSz+yeJKFp9kcTCLFdIFAAAA0A7PRl7Y+a+PSEWhj7JYL30AAAAAk2lVFuejv6LPwriTxVGpBAAAAJgs67L4JRZX+OmO01IKAAAAMBnWZPFbNFf4mYsPpRYAAABg/L6O5gs/c3FYegEAAADG55V4uGDzQ+fnT2axrOu1y7N4OovjndfUKf78ncVqaQYAAAAYvbWRL9k+V6i5lcXePn5/Z9SbJ+gtqQYAAAAYvfdivkDzZxYbBmhjRRZfRnnx568slkg3AAAAwOikos29yIsz6X+3LaKtNBysahjYM1IOAAAAMDrHYr4w81oD7W3J4t8oLv68KuUAAAAAo/Nt5EWZn6O5IVmfRHHx51MpBwAAABiNlTFflNnXYLu7orj4c0HaAQAAAEZjf+QFmWsNt5t6EBUN/VL8AQAAABiR9yMvyBweQts/R+/iz1lpBwAAABiNQ5H3xBnG8uuXonfx5x1pBwAAAGi/z6N38eeA1AAAAAC03xfRu/izXmoAAAAA2u9qPFz4uSYtAAAAANPhXjxc/DkuLQAAAADttzoeLvzcz2KN1AAAAAC03/54uPjzgbQAAAAATIcz8XCvHxM9AwAAAEyBJVncigeLPyelBQAAAGA67I0HCz+/Z7FcWgAAAACmw7fxYPHnGSkBAAAAmA5PxYOFn3elBAAAAGB6/BjzhZ/vs1gqJQAAAADT4cWYL/ykCZ/XSgkAAADAdHg0i38iL/zczeIJKQEAAACYDmlp9zTEa67Xz14pAQAAAJge78V84eewdAAAAABMjxdivvBzXDoAAAAApseOyOf3SYWfk9IBAAAAMD22ZPFX5IWfD6UDAAAAYHqsz+LPyAs/n0kHAAAAwPRYm8XvkRd+LkkHAAAAwPRYncVPkRd+vs5iqZQAAAAATIeVWVyNvPBzJYsVUgIAAADMkiVZPJPFiSwuZPFH5Cth3c/ichYbFtl+avtcFrc7bd7K4r3Ie+MM2/Isvo288HMti1VONwAAADAL0rCn/ZEXZe5EXhwpijRPziC9ZdIcO1+WtHs98uLMMI/xq65jWNNw+yl3O72VAAAAgEnydBYfR96z578+4o0+t7M98h4+Ve2+MsRjvdjZRlrda33DbR/ptL3ZWwoAAACYBAey+C0eLr7ci3rFnxt9bOupLP6u2e7ZIR3v2U77qQDVdIHm8ciLZ995WwEAAACT4nDk8+2k3jAvZ/Fk5HP9JGlI11tRXah5ssZ2tkQ+t0/dHkXDKP6c7rSdClDbG277sSxudto/4m0FAAAATIo0uXLV8ubno7xQc6Li99OcOjeiv+FkLzV8nO922k09c55uqM1lkU9a/U7M95RK7S/3tgIAAADaZFuUF2oul/xu6kX0zYLXbuj8PPUY+rhHez9GswWUE9Ff4WkxcdrbBQAAAGijX6O44JF6vSwp+L13o3ooVxoS9n7ky8m/HoOtIFbkWIyu8JPiKW8VAAAAoI0+jPKix7Yev/Nc179fGsM+H47RFn6ue5sAAAAAbbU/ygsfBxe8Ps3zM7ekeyqKrJiw/R1GHPc2AQAAANpqZZQXPj5Z8PovOj+/E80vqV5ld+QrmI2y8PNv5AUvAAAAgNb6JYqLHz92va57uNU4lj2/HKPv9XPR2wMAAABou8+ivOdLWjJ+XRa3Oz/7UsoAAAAA2uNQlPd+2RXzw73+yWK9lAEAAAC0x+NRXvzpHm71snQBAAAAtM/dqJ7/5kdpAgAAAGinNLFxVfFnmzQBAAAAtNObUV74OSNFAAAAAO21O8qLP3ulCAAAAKC9lkW+rHtR8edFKQIAAABot2tRXPz5VHoAAAAA2i3N61NU/PlJegAAAADa7fkon/dnpRQBAAAAtNfRMOkzAAAAwFR6NIt/orz48540AQAAALTTlSgv/PzXeQ0AAAAALfNmzBd4ypZ7T/+2VLoAAAAA2uOJmC/4pGFfh6K8989zUgYAAADQDo9k8WvMF3YOZrEki/tRXPw5IW0AAAAA7fBxzBd1znT9/KsoLv58JW0AAAAAk29fzBd0rmexvOvfuucAWhj3Iu8dBAAAAMCEWpvFX5EXc+5ksXnBv++M8nl/dkghAAAAwOS6HPOFnEM9/j2t6FU2789xKQQAAACYTK/EfBHnbMnrvo3i4s+FmtvaFPkE0culHQAAAGD4Ho98zp5UwEmrfK0oee2pKC7+3K2xrWVZXOu8fp/UAwAAAAxX6n3zc8xP2ry14vW7o3zen6rf/yiqexcBAAAA0JBPY75wc7TG69O8P/9GcfHnWMnvHuy85o8sVko9AAAAwGBWZfFcFlsqXvdGzBdtzvfR/ndRXPy5UvA72yMfFpZes9MpAgAAABjMS/HgilxpSNeLPV53vOs1v0d/PXHejfKhX08ueH2a4Plm599OOUUAAAAAg9kRxQWZX7J4NYu9WZzr+vk/kU/43I9dUV78uZHFY53X7s/iVufn3zhFAAAAAIP7JMqLMr1i9wDbWZLF7T63k3oXrXaKAAAAAAaXVtDqpyDzwiK29V4f20k9fzY6PQAAAACL0z2PT1mkOYEOLnJb67O4U2Nbaa6frU4NAAAAwOItz+L7qJ6P5+mGtnewYltpVbB1TgsAAABAc5ZG3gMoLbmella/F/mkzpezOJbFsoa3l1b2utjZxty2LkQ+sTQAAAAAAAAAAAAAjTqSxdXIu22mrqLfhG6bVFvpfTIUq+QVYKo+09/K4rRUAADj9HkUT9j2tvRQYH/kKzmklSMs49msi53r71Lkq2oA0D7pC5ITMb8y0j9SAgCMy4moXqpRDwS6rY58Qr+598fXkX+rSXNe7crv37H4ZVkBGJ0VWbzZ+fzuvp9S/AEAxmJJ50akqvjzrVTRsSuLW13vjbORry5B855bcH1+EvlSrgBMpkeyeCOL2wX3U4o/AMBYbInqwk+Ku1JF5tSC98WHUjJ02+LBYttPWTwqLQATJRXmU4/NvyrupxR/AICxeCwUf6iWhnl9veA98Z60jEwq9tzoyn0qBu2QFoCxW5bF8cjnv6tzP6X4AwCMRRr2da/Gzcp3UjWz0kTOvy94P7wrLSO3Lh4sAKXr1lxcAOORhju/EvWLPoo/AMDYvVPjZuWANM2kJ+PBIUcpzkjL2KQC0J8LzoeJoAFGJ31p9nIWf0R/RR/FHwBg7NI49a/DUu88aGc8PBn459IydmmeroVzSjwvLQBDlYo+R2O+B+a/kfeKTl+IpN6wV0LxBwBoyU1NmqgwTSZ7P/I5fr7MYrfUzKRnsriz4Ib1alhpalLs6Dx4dJ+fPdICMDQ/dz5rf8jiWBZrerzm41D8AQCgJZ6Mh3v8pKFfa6VmohyNhydl3y4tAENxIvJFMsqsDcUfAABaYEM8PMdP6mHytNRMpHMLzlWaeHSdtABj9lkWq2b02H8OxR8AACZYulH/tceN6kmpmehztnAC6DQ8b6nUAGOUPovShMg7Z/DYL4biDwAAE+xSj5vUH6Vl4u3pcd7elxZgjBZ+Hs3SfHGfh+IPQJK+jPywIKwkDTAmr/W4QU3DvR6Tmlbo9U3zs9ICjMnCz6M0FGpW5iRT/AHILSv5LPxQegBGb2s8vHKU3iPtsqnHOUzDwVZKDTAGvW7002dUmjR5yZQfu+IPQE7xB2CCpJvw6z0+kNMy76ulp1VO9ziPp6UFGIOy4kdaKn3zFB+74g9ATvEHYIKcKPhAPiU1rbO54Fw+ITXAiFUtd34vi2NTeuyKPwA5xR+ACfFo5wZ84Yfx/SzWSk8rfRUm7QbG77+acTmL9VN27Io/ADnFH4AJ8WnBh/FZqWmtFwrO6QtSA4zQf33E7SwOTdGxK/4A5BR/ACbAYyUfxs9JT6v/yN7vcU5/i+mfZBWYHP8NEOdjOuaaU/wBmL8vVfwBGLNzBR/EdxQJWu9iwbl9UWqAEdkT+YqD/RaAbmWxu+XHrvgDkFP8gY70gL0ri3c6NwrpJulu5N/a3+88hP8S+Tdhx7PYOKb93JbF21l8OYLtfJDF1SyW1sxf6qGSVjP6oZOv+50c3sjiQhZHs1g1Aec6zZ9zMItPsvgmi78jn2vnfud/0///LovPOg/oW4a8PxtLPojPuTRb70jBuf1VaoARWhm9VyGsE2eyWNHS41b8Acgp/jDz0s3MmzHYN2JpjpZNXW0d7Pz8kYb3cXNnH38e8s3KmshX+7i24DiXlfxOKgwd7yN/qbhysqLNYUjFqTSHwTcD3vj+lMXLWSwfwr69W7Ldwy7R1isr7u2THmDEnol86Gm/fwfT7+xo4fEq/gDkFH+Yaamnys2CC+DfLP6IfOWL7zo3B0UXSyoonO38Tvr/TYyRT6ttpKLKD0O+WUkfAqlo9UXX/i+MZSU3kL/HYMWUtOLRuhGd5xdK9vNe54Y2necrFef5v8775WiD+5aKZ3+VbG/jjFyLSzrvp7TU/YXOtTfX8y6dmw0NPOykXlS3O22moQzvxejmsyj6nPnWxzAwBumLjHcH/Pt9Kur1CJ4Uij8A8899ij/MpOMFb/y0NPOeghubFZ1CwpWKG4mnB9ynNCQqDTOq0ztlMTcr6dj2dR6G79XYVq/iz9sD3jR2x88x3GFgmzoP1wu3m4ahvRH50LZe8+lsjuI5eLoLfk0sv76/ZBt/Tfk1uLRz/CnXdyry/XsMNuQgnaMvS9q9HsPpzbXQ+ZJ92OzjGBiT7fFgr+J+esM+3pJjVPwByCn+MJN6zcGRegP0s/zygSjuJbKrj3bSg2cajnQpinveNHGzkrZzMOoXfIqKP+kB/HIsvvAzFxeHdI4P9igopJylYW11J1A+W7Hvfzbw4F52U3phSq+/VBz9OPKePf28V94Y4KHmVo12XxnBMb8R5d+iA4xL+pt4os97kLn7ptdacHyKPwA5xR9mzpaC4scgK+88Eb0LQHWX5j4XvZeBHkbx59AiCjRzxZ/US+f7aK7wMxd7Gj7Hp6J3L6NNfbazrsb5SQWgQXsALa1o/+0pu/ZSwbTXPBN1i5E3+tjWU5FP3F2n3bMjOPZ9Ud6rqe3+E0JMfNxbEHc69xJzMej9SOoNPclDlBV/ABR/mFG9ll2+vsgH2oXt1V0WdW4OmXRjklaeSr0hrg6p+LOjU2SZK+SkuU7e6qP4s6JH4edWp41nutpN3yA+lsWrkc/bUnf+n6acLij8rBmwvc9q7P+lAdveW9Hu81N27R3uPFykazBNnv1kzPfCWlHz/fhkzQLv7T4eXEZR/FlfsQ9PKP4IIVoc6Z7kiOIPgOIPTIoNBW/2txbZ7qUYbAWfolUz6syn09TNyrka20pDxrqHeqUH+DejesWuFT1yUxTbGziWXpNX3uo8eA9qf839H+Th/YMYztxRkyoVHKsmCT1fkZMTFb+finw3+nxoeWlEx182pOKk4o8QYgoiLR6xdsI+nxR/ABR/mEHHCt7s+xfZ7uYF7R1o4MKsGgrT1M1KneLGhXhwqdetfbSfHvZ/qLGNxQ5x+l8MZyntFVFvHoT3Bmj7WvQ/0fa021aRk8slv5t6EX2z4LUbOj9PPYY+jt69zpaP6NjKllb+QfFHCDEl8VcD91WKPwCKP7AoRb1cdjfQ9hdd7R1soL2qHjNN3axs6uOGLq2cNcjqXNtrtP39Io7hsYJi2aWGclRnnqN+t7Wsoqh0b4av018r8lI0YXd3z6+ioVxpSNj7nYLm6zHYCmKDulhyXP+OsAil+COEUPxR/AEUfxR/mGpF8+k0UazZ1dXeoQba+3RENytLa97MXYzF9US5EtWrhiwZsO0fC9p8rKEcvRn1uroP+n7pFX/M8HX6YUVutvX4neeGUPRrWtU1vafF58wDrxBi7m/hmgn7fFL8AVD8YQYVrf5zvqH2b3baa2LSw6oH4CZvVqpu5prIz2s1trNlgHaPFLT1dYP5eTSqV0H5oKH9nvQCxihUDUVcWKxNDxpzS7qnydtXTOhxVc3ldaLF58xDrxAmfDbhM4DiD0x88Sc92K9voP25laaaWKK7qrfJKIs/TfRk2l1jO/0Ov0s9hW4McZ+7nYzyLu79vn+qeoGcn+HrdGVFbj5Z8Pq5IZdp2eLNE3xch6N6bi3FHyFE2+K7yOdXm1SKPwCKP8yg74f8sL2vwYvnpSkr/qytsZ1+5wg4FMXzp6wcwvvnTPReRn7rAG1Vzen0yYxfq7+U5ObHgoLKkQk/pgNhqB8wmV7q3Ff0U/RJX5y91oJjU/wByCn+MFM+qbgBeGWR7S/tFB7ONHQjNk3FnyU1tvN8n20WzSN0dYjvoVToSSuLvRh5T6VB5ymqWo78oxm/Vj+L8smR07W2LovbnZ992YJj2lNxzv9dxPsJYBBpbrw6ixosjJ+yeLwlx6j4w7Dvk8V0h+IPtNSeGhf4yQnZ12kr/jS9nUej3b1m7kXzS8dPk0MV+UkTZn/RdS2sb8ExPVfjGtjkYxoYgVRAT8PLq+az6xVpaHubCtWKPyj+CMUfxR9mUNkcMQuHlWxT/Jno4s/RknZebsH7sCoXR2b8Wn28Ij+XW3S+5+yscd6f8zENDNlTkQ9Z7vcB6LfO77aN4g+KP0LxR/GHGXWoj4s9Db1ZrfgzkcWfCyXt7Jvw9+AjNXJx2KUad6NeobYt1kXz814B1JVWQvxgwIef052/XW3UxuLPmSl/mF6m+CMUfx6wa4byeSZgxL7q4w2a5hQ5qvgzcdu5Ge3tPbFqhDlvs4s18rStRcezosbxvOC0A0OQhr3/McBNevpbu7vlx674o/ij+CMUfxR/mGFrot7wr3EOBVP8KbYsqueDmWRPK/7U8uaU/fGoU/z5n9MOTMjDa+phu3oKjl3xR/FH8Uco/ij+MOO2ZHFrwDfsKG6GFH+KPdvy4s+uUPypY3dFjva27HjqDPc74rQDY354TT2ep6kXouKP4g9MOsUfGFEB6M8B3rSjGAqm+FPsQMuLPztD8aeOdHP4b0mOXmzh8VSd97ecdmCMxZ+vox2rJyr+KP6A4o/iD/QtTcJ6dcA377UsnlD8Gfl2Dle0M+nzEzym+FPbtZIcfdqyY1keev4Ak1n8SRPsvzylx674o/gDij+KP/D/0h+hjxbxJk6rZ6xQ/BnZdo5UtHNgwt9vdeZ+sdpX9Q3wTy07FnP+AJNY/Pkhi81TfOyKP4o/oPij+AMPST1G/hzwjfx7Fk8q/oxkO0cr2jk+4e+zpaEHSF3PV+Rp5ZQVf6z2BYyq+JOG1Z7IYsmUH3sbiz8Aw1A2BcGH0sMsSg9o70b5XCP/ldxINTUXkOJPsRcr2vmsBe+zqveXD+BcVaGvTZM+r6pxDex3yoEhWPhZ80uMdgXTcVL8Acgp/kCBNBn0FzFYL6C3G9i+4k+x/0X1XEyTrmqludMuwXi08z4vy9N7LTqep2tcA8857cAQdH/OvB+zNexG8Qcgp/gDNR7Yfoz+C0CvL3K7ij/FDkZ1D6xJHw5UVVj8xKUXV2q8Z6606HierXE8m5x2YAjS58uNLJ6ZwWNX/AHIKf5AHwWH36O/AtBiulQr/hTbE+2fO+XTiv0/P+PX25vxYDGvrNC3tCXHVPW+TceyJACG8zdn1Yweu+IPQE7xB/qQHjJfzeJ21Cv+fLeIbSn+FNtYo60vJvy9dKxi/7+c4evsiZgv+PzTeV9Mw1CpAxXHcctHLEDjFH8Acoo/zJRUELjZQDvrsvg66hWAtgy4DcWfcveiuhfFhhG+t9L8NI/08frdFfv/54xeoymHv3blIfW4S71h7pfk6kRLju1wxTn/3Ec0QOMUfwByij/MlLl5VjY21N7HNQoaxwZsW/Gn3Fc12hvVZMCpOHE18mGBy/socpTt+70ZvUa7r6kzNc/3Vy05tpMxPZNXA7SF4g9ATvGHmTJX/HlxCG0WxacDtqv4U+7NGu2l3j+jmED37c72zvb5ez9X7P+yGbs+93Ud+/V4sJBWdr5ToawNc+VUzfN0wEc0QOMUfwByij/MlLlCzaUG20xDwO6WXEiDbkvxp9y2qDfs7tshv6fmJvFNw5L67VF2umLfd87Qtbk2i786x30ni80L/n1nRa52tOAYL1Ycwzof0QCNU/wByCn+MFO+6HpQf6TBdsse4gedeFjxp9pPUa8A9OaQ3k9bO+chbeOdAX5/f8V+Pz9D1+blivfB0iif9+d4C46xbLXA33w8AwyF4g9ATvGHmdI9ROtIg+2WPcQP2vPn5VD8qfJS1Cv+DGNITZpM+mbMT868YoA2llcUNN6ekevyla5jLhs6921Jri7U3FYaBngi6s/N1JQ0LK1syfqPfDwDDIXiD0BO8YeZ0l38+bHBdp+N5uf8+TAUf+p8gN2M+gWggw0dRxqS9GdXu/saek/O4upPj8f8ym1pla+yItqpklzdrfl+udbAORvEpor35rM+ngGGQvEHYP5eWPFn8dZ38nWj8xyTpq5II4E22rfJ2reFD9pNzalSVvwZtIfRRxU3K3cbzMsoij9LhrSdo1G/+DM3PGsxEynvzeJ2V3vnF5mXsuW//5ryD87U+2Zu0uv0AbC14vW7K87t1prX1NkxHOv+igePJQHAMFwKxR+ACMWfJuxY8Cy48O/JLvs2Ofu2sPjzQ0PtHozi1abWDNhm1cpA/zX0wLg0RlP8WTPE7fwQ/RWAfov+ewGl3j7nF7TzRxarF5mXNPdU2dCv9VP84dn9Hj9a871aNnTqWI1rNJ2zlWM41rJeS2f8HQUYml9C8QcgUfxZnHUlBYzuvykb7dtk7FuvITYvN9DuhSE81FV1U/6voQRtrLGdww1sZ3cMb2LmzTE/8XI/kQoB70feKyPN4dNdTEu9UlIFMs1H02uumVSEeKqh9+XHMT2TPq/K4rkstlS87o0YrPfUdyW5ulLwO9tjfkW+ca2gVja876kAYBgeifIvDeb+nut9CcwCxZ/FqZqWZbHTvti3ETyA3e08HA5qS8GNxd+xuF4bt2skaH8DOdlfYztNTDx8vMZ2PhvycTQZ/2vwfbm9ZDuftOgDMU3A3d2LKQ3perHivZBWwOqnJ867FeflyQWvT3PtzM0LdWpMeUkPFfcK9veav6MAQ3Ok5t/0nVIFzADFn8X5s+bflLv2bTL2rejb91uRTzzbr5UxP4HswljMhLJbY3TVsY9qbOe7BrZzpcZ2bixyG8diNIWfN4ZwUXxfsK2bLfkw3FGSr9Tl/tXI50s6Fw927+v3uttV4z30WOe1+zvXdvr5NxOam/8FAMOQFhD4rebf9cvSBSj+UOF+H8+Ly+zb+PetbOhFehA92kdbG0sKP68scj+/qpmc1OPo6UVsJw11ulNzW4uZhKmfXjmLnV9o2AWgo0O6KPaWbHNbCz4MPxkgl7sH2E7qRXO7z+2k3kWrx5ibk1E87NBQA4DmrY3eQ7b/q3jw8ZkMKP5QpO4zyDiGE9u3Pos/c/FT5MNXHi1oIw3RSUNP7hfs8KDf5G/o/O5Pfd6s/Nt58E4P0kv72N6BqN8Fa64b1uuRz+lS1/LO7/zb5/Gc7Ny4DSrl4q+Giz4pV08P+cIoOvenWvBheLbPfL6wiG2918d2Us+fcS9tWHRej/kbCtCYdH+yp/MAU/eLrV5fFpyIfBXXZVIKKP7Qpe6X3Zft22Ts2xfR301Aunm43vm99AB3L8qHtjzZZ/ElDen5O/rrClVVOEnDXtKypgt7i6Ri1unIJ5K+s8htpNW10pCzt3ocV9rOmU7O7i9yO1c729kzwLlOxaNzDeU0LQ+/YgQXxr4o7iEy6Y7XzGd6Txxc5LbW13wPp+tr65jzsrXkAcM3zACD29H5nL9dcX+2mLjXaf9m574NQPFndqW5RO/WeHbcZt8mY9/6Lf7UiRudB99+H+QOxXCHJy0cUrNrCNvotTzq7iFsZzEfRunh++wAhahUXPgg8h5Zo3S1YH/2TPiHYerl9X2Na6Wp3lMHo3qeqnUTkJf3Y3iTtQPMsmHc1wxzWDqA4k/7PRfFX0LfHfM9vn2rIQ2VSpPOpl4Xr0Xe0+RS50H1787O3OuK9LMvIx/6ZXWI9nik86Y63Tl/t7vObfrfNDzoYue8pgLWuHplbCu4KL5pQY7TtZQKoVe6cpsKhKkL37Fovgv9k51z9k/Xti5EPn/SJFhZ8CH3tcsRAIARU/xpxsbOM+WtzjNI+t808mWTfWvtvsHYnIl6y5gz2U5E7x5lG6UGAIARU/wBmDBpZapbPT6Uv5Wa1lgTvXv9vCQ1AACMgeIPwAQqWvp9r9S0Qq/eW19ICwAAY5KKP/cK4n3pARifXgWEtErUCqmZaDui92TXq6UGAAAA6JYmqf4pdMtsk1SY+z0ensF+q9QAAAAAvaTJgf+KhwtAu6RmIp3tca72SAsAAABQ5pks7seDBYU0IfRaqZkoL8XDhZ8j0gIAAADU8Xw8XFj4PoulUjMRdmbx74Lz86q0AAAAAP04Gg8XgM5Jy9g9lsXtBefluLQAAAAAg3gxHi4AnZKWsdmQxc0w1AsAAABo0MEwxGgSPJrFn/Hgql57pQUAAABoQppjZuFQo1ekZWRS4eePrtyn3j/bpQUAAABo0uYsfokHC0CvScvQpTl+uod6fZvFGmkBAAAAhmFFFp/GgwWgd6VlaJ6JB3tcnZQSAAAAYBTSUvDdRYm0CtgyaWnUoSzud/J7I/JCEAAAAMDIrI286JOKE/9ksUlKGrMki587uf0o8h5XAAAAAGORJoPeIw2N25XFDmkAAAAAAACAB6UpCdZJAwAAAEB7paHy2yOfj/LtyKckuJbFvZiflxIAAACAlkhzTh7I4nQWV2J+cYzu+DeLn7L4LIt9UgYAAAAw2Z6MvFfP9Xi40DMXNyMvCKVizyNSBgAAADDZNmRxMosbUVzwSb1+zoQFMgAAAABaY0vk8/SkoVtFRZ9bWbyRxWrpAgAAAGiHVMhJw7bKij7/RF70MawLAAAAoEUOZXE7ios+Kc6HZdsBAAAAWiX19rkQ5UWfVBQ6IFUAAAAA7bI1yidzTnE1i/VSBQAAANAuaTn2O1Fe+DmbxTKpAgAAAGiXF6O86JPiPWkCAABmwdLIvx3/OIvvIl/l5l4W9zv/fTmLd7LYIVVAS7we1YWfd6QJAACYdiuzOJXF3zUekubiWhZ7pA6YYG/U+Cw7LU0AAMC025vFzQUPQ39m8WoWT2WxIostWbwQeW+ghQ9O5yIvHgFMkmNRXfj5QpoAAIBp1+tb8bQE8oqS3zkU+VCw7t+5nsU66QQmxIGoLvz8GgrXAADAlHurx8PQxZq/+2zBg9QaaQXGbFsWd6O88JMK2I9LFQAAMM1e6vEwdCP6+xb8zR5tpGFhS6QXGJNVnc+yql4/r0oVAAAwzXYUPAwd7LOdVOT5NayaA0yOi1FvsnoAAICp9UgWv/V4GPplwPaOFDxcbZNqYMQORb2VCp+QKgAAYJqdKHgYOjZge0uz+KtHez9INTBCq7O4HdWFn8+lCgAAmGZpMuZ7PR6G/u08OA3qg4KHrH1SDozIR1Gv149JngEAgKn2VsHD0DeLbHdnQbs/SjkwApsjL2JXFX6+kioAAGCapcmZbxU8EL3eQNv3w9wawHicjXq9fp6TKgAAYJrtKXkg2tVA+18VtH1G6oEh2hz1Cj9/ShUAADDtPi54IEpDJZY20P47Be2nCViXSD8wJEVzji2M96QKAACYdn8UPBD93FD7z5c8dD0j/cAQpML1nahX/Hm6oI00AfTxLM5l8VOnvfudSP99I/IVwlKRaX8Wj0g7AAAwidaXPBCda2gbT5Vs46RTAAzBoahX+Lm74PeWZ/FKFtdr/n53pKLQpVDUBgAAJsyBkgeZDxvaxrKwwg4wWp9HvYLNha7feSmLm9F/0adXXAlLxwMAwMx7NvJvlteMeT/eLnl4OdTgdu5GvW/dARYrDfm6H/WKNK9msTGLq9FM0WfhvGnHnQ4AANpqQxb/y+KzLK51HuDvZfFtFmv7aCd9K/ppFn93btR/iXx+mFnwS+fh4IcsVoxxP8q+Hd/X4HZ+KtnOOpcU0KDnon6B5nQW/0TzhZ/u+MwpAQCgLZ7I4lTMFy2K4nLN9k6WtLFjBvL5ZOTfCqfj/TryeSbG4ceS8/Bsg9u5VLKd3S4voEGnYvCeOmko6suRTwLdPYFzWpkwFapTUfzdLH7vs+2zTgsAAJNsVRa/dm5e/4y8p8jcyidFN7nbKto8V3GT/PaM5PaVrmP+MppZVr1fd0vOw9YGt3O+ZDsHXWZAgy5F/4Wfj7J4tM/tpBW+futjGyecGgAAJlkaitVraM6Fghvct0ra+rTGDfLzM5Tb7nykB5ZRFoCWVJyHR4Z0nB6IgGG6G/ULMmmC58WszpU+J8/3sb0dTg8AAG2zqeDm9mrB61/v/Hua6HhL5KtApW9Ou4cepXmDls5QDtOxfhMP9gAa1RCwRyoeUpY1uK0zJds541ICGrIi6hdibnX+jg37M647fo688A4AAK3Sa86YNG/CwgLOrpgv/Kzq0U4aKjar34imh5Uf4sEC2CgmgV5X8ZDSpI/CZKjA8PUz2fPehrf9Tc3tvuw0AQDQNu9E9WTBaQWwW51YL2U9pYLYta78pf8e9ipYz8Toij8flmznnNMPNORA1CvAXBnCttOcQfdqbPt3pwkAgLbZW3Bz+0rXa74OqzrVsSYenEg7TbC9fYjb2xWjK/68HYo/wPD9L+oVfw4Paftv1dz+LqcKAIA2KZpf4Xzn3491/v9pqaplY8wvAZ8ifYt8ZEjb2hmjK/68FIo/wPC9E/WKL2uGtP01Cz7Di+JjpwoAgLb5pceN7R+RFzLudv57hTTV9k/0LpCsang7G2J0xZ/3QvEHGL46Ey//M+R9uFhjH/5yqgAAaJvPonhOhWFMqjmtUoHsdMnDwp8N57JqVZwmlc35Y8JnoCl1ij9fD3kfDka93kebnC4AANqkbI6FL8a0T19E/RVf2haXstjcQI6WVmxnaYPno6yoZal3oCl1ij+fD3kf1tT8LD/gdAEA0CbbCm5s07wH4/pmc5qLP3O5PdNAfu+XbGN5g+fj45LtnHAJAQ2ZhOJPcqPGfpx0ugAAaJtey9teGuP+THvxpzueWkSe/ihp99EGz8dnJds56PIBGvJ+TEbx50KN/fjU6QIAoG2+7HFj+/sY92cWij9pUtHFLgV/qaT9nQ2ej89LtrPb5QM0pM5S7xdHsB/v1diPC04XAABtcyp6D01aNqb9mebiz9XIh9o14dOS7exp8Hx8WbKdtS4foCHP1/gMHcVcdIcnZD8AAKBRe0dQQJh2SyoeGG5ncaThbR6J0QzHul2wjbtOO9Cg3VFddLk2gv3YH4o/AABMoRfCZL5N6TV/0uUYTg+Zp0seTN5qaBupqPVvwTa+dLqBBtVZaevvEexHnSKU4g8AAK2yLop7dnwlPX3ptXLaq0PcXirMFK341dRkpBvDajfA6NyL6tUSh+3ZqC7+XHKqAABok69Kbm7vdQoMVFuVxfWu3P0VzU66XOSbgnN3paH298VoJpUGSC5HdeFl5ZD3YVeNfTjvVAEA0BYvd25ib2XxesEN7pPSVGlFFt935ey3LDaMaNuvRnHhbpjt3wmFQaB5dVba2jXkfahT/DnjVAEA0AabI5+wd25i5y0FN7jHpKrU0iy+7spXKgKtHuH2N5U8nGxtoP0LMdxhZQDdynobDmNC+17qDPt6xakCAGDSpR4bP3RuYN/v+vnfoWt7vz6PB+dIemQM+3C14OHkxQba/rug7WedemAIUkG9aC6zuTg95H2oM+HzXqcKAIBJdyLml8xd2vXzXr08bktXoXfiwZWvlo1pP14qeDg5t8h2txe0+4dTDwzRF1FeePl2yNs/ENXFnzVOEwAAk+yJmJ+zZfOCfztWcJO7uaLNpTOYx8PxYOFnnDlIvY3+id7z/ixmv94qeD+85jICRvT52ivuD/kz96WK7f/iFAEAMMlSkeDXzs3r4R7//kTBje4LJW0e7bS5fIbymHrEzC1H/PWEHHtRoebQItq80aO9NAxspUsJGPLfqqol33cPcfsfV2z7facIAIBJdjrKhwMtKbjhLprc97HO60/NUA7Tt82/dfLyY0xOISQtNX+7x7n7fsD2iiZd1esHGIWPYnyrbX1TsW2rYAIAMLFe6Ny0/h7lBYtLPW50f+/xurS8eer6/nPMVq+f5MVOTiZtzof/RXPLIv/Uo53rYXl3YDSKVqDsno9uGJ9Hqc2yCaevOzUAAIxL6o3yRhYXI5+EeMOCf38m8mXd/43qbyzfKLjh3bHgdV902ts+ozmf1CLI2R7nrt8CXa+5n9IcUY+71IARuhTlBaAXhrDNnRXbPOy0AAAwLh8suDlNRZkPI58TIT3I3+38/HiNtp4uuOFNPUHWRt7b5WIf7TFaqcjTa8hC3ZW/nup6v3S/nyztDoza1igvxPw4hG2+HyZ6BgBgQlVNjJnibM22Uo+Wv2q097m0T6xUAOq1VPL5yIfrFdkbD68alv7/c1IKjMmZir9F+xrc1rLIJ7Uv2pYiOAAAY1VV/Lkc/S2L+05Fe1ciX42FyfZ6PDx3xc3Oz9NQwFQI2pjF/iy+it7fqm+WRmCMUm/TWyV/j9IE/E3NO3esZDsfOxUAAIxbWTf1CwPcGK8uudn+Osp7jzBZNmXxWeRDt/6rGelh6ojUARNib8Vn1ocNbCOtmHgzioc9+8IDAICJ8Gbk8xGkXkBpzpZvszi4iPZSj5BLnbZSXFEQaLXVnfN3tvMgc6fzXkmRVs1Jw8RSj6+npQqYQCejvAD04iLbP1vQbioIrZd+AAAAgOE7HeUFoJcHbPf1KC78GPoKAAAAMEJvR3kBKK1suK5mW2lI9IcF7VzPYoN0AwAAAIzegciHqxYVgNJw1lTU2RX5CpYLpeJQmtz594LfTyuMmeMHAAAAYIzSKmAfRfVk9unf0wIGX2bxXRb/lLz2Wpj3DAAAAGCipKFZaSjYn1F/RcPuuJ/FxSx2SiUAAADAZNuexdEsPs3icuRDw9JqlXMrG6ZVDtNcPp9HvrphWkJ+qbQB4/R/LJ62ukrqzI4AAAFUdEVYdE1hdGhNTAA8bWF0aCB4bWxucz0iaHR0cDovL3d3dy53My5vcmcvMTk5OC9NYXRoL01hdGhNTCI+PG1zdHlsZSBtYXRoc2l6ZT0iMTZweCI+PG1pPnNpbmM8L21pPjxtZmVuY2VkPjxtaT54PC9taT48L21mZW5jZWQ+PG11bmRlcj48bW8+JiN4MjE5Mjs8L21vPjxtcm93PjxtaT54PC9taT48bW8+JiN4MjE5Mjs8L21vPjxtbj4wPC9tbj48L21yb3c+PC9tdW5kZXI+PG1uPjE8L21uPjxtbz4tPC9tbz48bWZyYWM+PG1zdXA+PG1pPng8L21pPjxtbj4yPC9tbj48L21zdXA+PG1uPjY8L21uPjwvbWZyYWM+PG1vPis8L21vPjxtbz4uPC9tbz48bW8+LjwvbW8+PG1vPi48L21vPjwvbXN0eWxlPjwvbWF0aD6i6p88AAAAAElFTkSuQmCC\&quot;,\&quot;slideId\&quot;:310,\&quot;accessibleText\&quot;:\&quot;sinc open parentheses x close parentheses rightwards arrow for x rightwards arrow 0 of 1 minus x squared over 6 plus...\&quot;,\&quot;imageHeight\&quot;:26.16216216216216},{\&quot;mathml\&quot;:\&quot;&lt;math style=\\\&quot;font-family:stix;font-size:16px;\\\&quot; xmlns=\\\&quot;http://www.w3.org/1998/Math/MathML\\\&quot;&gt;&lt;mstyle mathsize=\\\&quot;16px\\\&quot;&gt;&lt;mi&gt;f&lt;/mi&gt;&lt;mo&gt;&amp;#x226A;&lt;/mo&gt;&lt;msub&gt;&lt;mi&gt;f&lt;/mi&gt;&lt;mi&gt;s&lt;/mi&gt;&lt;/msub&gt;&lt;/mstyle&gt;&lt;/math&gt;\&quot;,\&quot;base64Image\&quot;:\&quot;iVBORw0KGgoAAAANSUhEUgAAATwAAABuCAYAAAC6NK9OAAAACXBIWXMAAA7EAAAOxAGVKw4bAAAABGJhU0UAAABDL/GCtAAACz5JREFUeNrtnXGEVlkfx4+RJImxkrESea2VkUiStcYw8hpJIhnJSIyMtZJIsrLyMpKstWIlSUZkJBmJjKyVxEgyRmKskbVG5JWMkZfe83vvfezz3u49557z3LnPved+Pvz+mXnu3PH7Pd/vvefec35HqfoxqOOSjoc63ulY0fFRxwcdz3Xc0LFfR48CaA7oIiCkSN/r+EPHp5yxGBcYAF2gi9qwR8erRNEWdIzr6Is/s1bHuYwCnyOFgC7QRR0Y0/GfRKFu6ViX8tk1hqvaAKkEdIEuqswPKQW6bvj8aUNhH5BOQBfooqqcSinObHy1ymLBUNhlUgroAl1UkX0phZHb9+2W4z5RWEAX6KJObNKxlFKYn3Ica7qS3Se1gC7QRdW4l1IUmUu02fN2X2Ilx1UQAF1AqRzIKMyvDn/jSuLYP1U0IRMAXaCLytBjuPXe6fi3tuo4rGNYmR/mAqAL6AonM4r6ktQAukAXoV3FFjMKe5b0ALpAFyExorLfIm0jPbVjbQWMAl1AZXmSUdQ5UlMrZFnTGR1/den8sn70so676AKqSr/hKnaF9NSCjSpa7vS2rXZlIg/jZT7ax/jc0+gCqsoVQ2GHSU+l+ULHjzr+nVK7MpBhnUzNSC6in0YXUEV64uFPWlHlas2r82oik10nVLQsKUuUq8nXOiZTjC4Uw0MXgTJkEMzvpKdyfJkYOn4q2fB26JjKce5pdAFV5FdDYS+TnsrQGjrmMbrVMLzdsYnlPfc0uoAq8tZQ2IOkp+vI0PGGYeiYFrJ/wr8KOv83Oh47nLu1ZOoouoCqMWD54m4iRV1DFpTfcTSa9zou6ugtaEj3xPH8MkFX9nZYgy6gipjeQi2Rnq6wS0XtglyN7seCjE4Wyc96GN24CudBProIFNMuS1Okp1T26njkYXQXVDQHr1OOqGhtqMv55fsj60x70AXU4U7C9GW+QIpKQdoD/e5oNLLfqUwy3tDhucWoRtXnu27ZQjqHjKkw91ZFFzVk0fEL3GlsJeXOyMTVpx5Gd74goxtX5i68afFax4kaGx26CJC+kov6gZQ7cUjHC8ccL8VGt77Dc0tDAXmp8Mbx/K/iO8EedIEuqsaRkgt7j5Tn4piOeQ+jO1uA0a2L/85fHkZ3FF2gi7ozYinWNVJUCD3xs67XjmIRYzqjOm/xlNZQIE/Mx98RdIEuguCqpbBHSFHHQ8fvPJ4ZyYTd0wUYXauhwHvH88811OjQReDYJpTysNV/6Hg6Ni5XoztVgNHlaSiQ1ar8MOVDF6EOs0zLlN6SImfkrel5j6FjUSsTtqj8DQXaQ16esEwKXQTNXosI7pCi3PSq7F50ZaxM8Gko0DK6A5QPXTSBMUthT5GiXENHWZz/QbmvTBhXnU/vkIYCN5VbQwGJ54rGleiiYUxaCvstKcpEetFd9rij+kMVszKhX7k3FJB4pmMf5UMXTcS0jOijCnO5UKds9Rw6FrUyQZY7TSt3o5OVHEOUD100lfUWgTwmRZ8NHa97DB2LWpkgvehmPIxO3jYOUj500XT2WwpLJ9cI6UV329PoiliZ4NNQoNV6fIDyoQuI+MFS2Ka/udup3HvRFbkyQYT3zOP8v8V3g4AuoI27lsL2NjQve3Q88DCaolYmyKTfFx7nl6HWXr7W6ALSMc0Xe93AfHwb3x25Go2sTDhUwPl9etFJzGB06ALMbLGI6FbD8nHCw2jkbV1R6ylveZx/Kb4bBXQBOYZNpsKONiwfskrBNvcqq5NJEQv85e7S58XEvGIRO7oAKz9ZCru9oXn5SkVz7FzfyBZlfDI0dd0GEeNDF2DBJKpl0vO/ycW/KPfJxUUZn89uZRgfuoAUeixCZiemv5FW4LJN30qXjG+HiuYAYnzoAjq4ezCJ5Twp+gzZbFk2tXZtEFCU8ckqj1seQ+05jA9dNJ3jlsKysDwbmYMlW/O5toAqyvha63gxPnQBOTFNgRAhrSFFVlpNPpe6ZHxb4qG26zNGjA9dNA7TjvLPSI8Tvm3cizI+6cV3yWOojfGhi0aw1jIcukqKvJCrv89GPUUZn2zUI88YfTbqwfjQRbD80yKAQ6SoI+RNn6za8NmKsQjjk6G2z1aMTTc+dBEoZyyF7SNFhSGtoVw32y7K+NbHtXbdbFuM7zC6QBehMKXM2wNC8cjdwfMuGZ8c/73HULtpWzWii0AxXfEnSc+qIhvmPO2S8clQWzYMWsD40EVT2Gz5co+TolKQLsSujQKKNL5jyr0NVcjGhy4CHlqZCrubFJWKNAp42CXjU7GBvcT40EWoTBiKuqLYialbyJKme100PmklP9tg40MXgWJqW/6Q9HSd1mZBLsbzZ4HGN+Qx1A7B+NBFoJg6flwkPZVBevLdUG7rZYs0PmlG6tqTr87Ghy4CpN/yhd1PiiqHT0++Io1vl3LfzKhuxocuAuWoYmF0XWk1CnDpyVek8UlPvqlAjQ9dBMp1Q2Gfkp5aID35XBsFFGl8Pj35qm586CJQTG/hJkhPrWj15HNpFFDkaoF/KPeefDfRBZTFGsuXk8aG9cS1UcBqDLV/VvmeMU6jCyiLQWXemIR5RvVGevLlaRSwWvTFQ+3lmhkeugiU7wyFvU16gsHWKGC1ae378b4mhocuAuWOobBHSU9wyJ3JmPq8J19ZbEwZak+jCyiLrCu+PHvZQHqCRhoFzJVseO1D7bPxUHsaXUAZ9BquYvdJT2PoZsdeGWoPogsog4PctgOgi6aQ1QlCHiwzixzQBboIit8yCvszqQF0gS5CwjSxcjvpAXSBLkIi6znFDKkBdIEuQuNaRmEHSA2gC3QREjL5NG2NJR0gAF2gi06QpYQyv/KujncqalsmcxffqGiHt2GVvizvenyxsbJBuU+E3JdxFfuGekEgoItykWefEypfs4g38WeH4zvnc/HPj5tOIEWYT/yRkZz/XNqymSlqBgGALspHVs3MJPK2pKJei9va7uikg46sUc5axZLZQVreFi0rv7bTcsuZfAsl84u+pG5Qc9BFd7iZyNtinE/T3fdMSo2+yjrgvuF28bHln7uUcswJagYBgC7KZ2dK3o7kOK43vvtub5mf2XLL1FvsneEkcrVK7n1wl5pBIKCL8rmakuu8q1FGE48evAo7aTguudnKC0XnB2iG4aGL1WFe+fdWbH8rbrzAPDIUdnfGMScTn1vQsZl6QUCgi/JJ2y1vh8Pxred/xikpQ4bCpt1OHk98ZpaiQoCgi/JJm4Zy2eH4EZXzeelFlb3AeV18uzgQ3yq2//5a/HuAEEEX5ZI2xUTu+rblPH63ctjUXDrW2jZnaZ8tPkh9oAGgi/K4bchrno2OpAHsLyra3jMXcsBofGJx2+XYYd/HzzTkdfsu6gINA12UwwHDxeQa6QGAkJC7uDcG0ztDigAgJE5bHhuMkSIACAV5A75gMb2DpAkAQmG/xfDkGeoe0gQAoTBpMT15c848RwAIAmkIsGgxvUekCQBCoV9FU39MpneMNAFAKAwre8fjHtIEAKFwwWJ6o6QIAELimcHwaJ0PAJVFluLNOh7Tr/wasgIAdBVZkyytoFyfvd3JMLwVUgoAVeWBMjdSzSLrBcYyKQWAqtKaauLaDGBthuG9JKUAUEV62ozqicfxaYZ3g7QCQBXZljCrrx2O3ZhheEOkFQCqSLIxwG2HY4+lmN1zUgoAVSXNtPblHArPJY6TDbfpNA0AleWSSp9Ht9dwzDqVvt/FCOkEgCqTtVGP3K1NqP9/pieb8YzreJ34rLzlpQkoAFSeB20GJ8b1UeXbEa51jGzm00caAaAOvFVRc88NbT/7QschFU0vkTl1rV3hPuh4paIVFid1bOr05P8FBDZ48emsC7wAAACcdEVYdE1hdGhNTAA8bWF0aCB4bWxucz0iaHR0cDovL3d3dy53My5vcmcvMTk5OC9NYXRoL01hdGhNTCI+PG1zdHlsZSBtYXRoc2l6ZT0iMTZweCI+PG1pPmY8L21pPjxtbz4mI3gyMjZBOzwvbW8+PG1zdWI+PG1pPmY8L21pPjxtaT5zPC9taT48L21zdWI+PC9tc3R5bGU+PC9tYXRoPqfKHecAAAAASUVORK5CYII=\&quot;,\&quot;slideId\&quot;:310,\&quot;accessibleText\&quot;:\&quot;f much less-than f subscript s\&quot;,\&quot;imageHeight\&quot;:11.891891891891891},{\&quot;mathml\&quot;:\&quot;&lt;math style=\\\&quot;font-family:stix;font-size:16px;\\\&quot; xmlns=\\\&quot;http://www.w3.org/1998/Math/MathML\\\&quot;&gt;&lt;mstyle mathsize=\\\&quot;16px\\\&quot;&gt;&lt;msup&gt;&lt;mfenced open=\\\&quot;|\\\&quot; close=\\\&quot;|\\\&quot;&gt;&lt;mrow&gt;&lt;msub&gt;&lt;mi&gt;H&lt;/mi&gt;&lt;mn&gt;0&lt;/mn&gt;&lt;/msub&gt;&lt;mfenced&gt;&lt;mi&gt;f&lt;/mi&gt;&lt;/mfenced&gt;&lt;/mrow&gt;&lt;/mfenced&gt;&lt;mn&gt;2&lt;/mn&gt;&lt;/msup&gt;&lt;munder&gt;&lt;mo&gt;&amp;#x2192;&lt;/mo&gt;&lt;mrow&gt;&lt;mi&gt;f&lt;/mi&gt;&lt;mo&gt;&amp;#x2192;&lt;/mo&gt;&lt;mn&gt;0&lt;/mn&gt;&lt;/mrow&gt;&lt;/munder&gt;&lt;mfrac&gt;&lt;msup&gt;&lt;mi&gt;x&lt;/mi&gt;&lt;mn&gt;4&lt;/mn&gt;&lt;/msup&gt;&lt;mn&gt;36&lt;/mn&gt;&lt;/mfrac&gt;&lt;mo&gt;+&lt;/mo&gt;&lt;mo&gt;.&lt;/mo&gt;&lt;mo&gt;.&lt;/mo&gt;&lt;mo&gt;.&lt;/mo&gt;&lt;/mstyle&gt;&lt;/math&gt;\&quot;,\&quot;base64Image\&quot;:\&quot;iVBORw0KGgoAAAANSUhEUgAABEcAAAD8CAYAAACVZMorAAAACXBIWXMAAA7EAAAOxAGVKw4bAAAABGJhU0UAAACbp/nYUgAAMNxJREFUeNrt3Q/kVef/APBHkiQjmUlmTGYyE5mZmYkkkyQymWRiJl+TGTMzmcTMJDORZDKJJEkmMpmZiZkkkzGZzCSSJEn8fufZvZ997ud+zjn33M8999x7znm9eHz3/fT5nD/Pee5zn/u+z/N+QgAAAGiupUm5kZT/65YLqgQAAABok8NhNjAiOAIAAAC0ysYwNzAiOAIAAAC0xoqk3AqCIwAAAEBLnQzzAyOCIwAAAEAr7AjpgRHBEQAAAKDxViXlbhAcAQAAAFrqYsgOjAiOAAAAAI22N8wGQQ4EwREAAACgRdYk5WHoBECuJGVJEBwBAAAAWmJR6AREYvDjQVJeCIIjAAAAQIvsD7PBj/91fyY4AgAAALTCuqQ8CZ3Ax6WenwuOAAAAAI23NCk3QifoEbfvXdXzb4IjAAAAQOMdDrNBj7f7/k1wBAAAAGi0jWE24HEq5d8FRwAAAIDGWpGUv0Mn2BH/d2XK7wiOAAAAAI11MswGOzZn/I7gCAAAANBIO8JsoOObnN8THAEAAAAaJ+5GE3eliUGOP0Jnt5osgiMAAABA41wMnQDHk6S8OuB3BUcAAACARtkbZgMcBwr8vuAIAAAA0BhrkvIwdIIbV5OyqMDfCI4AAAAAjRADIVdCJ7DxKClrC/6d4AgAAADQCPvDbGBj3xB/JzgCAAAA1N760Em+GoMaPw75t4IjAAAAQK3FbXpvhE5A415Snh3y7wVHAAAAgFo7HGYDGrsX8PeCIwAAAEBtbQyzwYyzCzyG4AgAAABQSyuS8nfoBDJuJ2XlAo8jOAIAAADU0qkwG8jYMsJxBEcAAACA2tkRZoMYx0c8luAIAAAAUCurknI3dAIYN5OyfMTjCY4AAAAAtXIxzAYw3ijheIIjAAAAQG1kBTImUfZ4HAAAAEDVBEcAAACAVhMcAQAAAFpNcAQAAABoNcERAAAAgJLZrQYAAABabFFS3kzK/qScScqtpDxMyuOkXErKcyMePx77VFLudo95OymHkrJyiupAcAQAAABaZnFStodO0OJByF86cjMpyxdwjmeS8n3Oca8nZemU1IfgCAAAALTEG0k5HjozQ4bJrfHpkOdZHzozRAYdd9+U1IvgCAAAADTcjqT8mfLh/1EoFhz5a4hzvZaUewWPe3JK6kdwBAAAABpud+jk+ziXlP8l5dXQyTUSxSUzB8LgQMarBc7zYujkFik6I0VwBAAAAKhETH66eMDvnA75gYz9A/7+6dCZYTLMcp29U1I/giMAAABAWBfyAxmXcv42zkK53Pe7z3V/HmecHE853m9BQlYAAABgyvwRsoMjMT/Jooy/+yoMXioTl9wcDp3tgj8JC9sBZ1wERwAAAIB/fRPyZ4+sS/mbzT3/fr6m9y04AgAAAPxre8gPjuzs+/2YZ2Rmy97rYbpmgwxDcAQAAAD411MhPzjybd/vX+j+/EFSXqjxfQuOAAAAAP+5EbKDI7/1/N7unp/vqfk9C44AAAAA//kuZAdHnoTOlsCrknK3+7PvVRkAAADQJLtC/tKajWF2Oc39pKxWZQAAAECTvBTygyOXev77f6oLAAAAaKKHIT9A0p9/BAAAAKBRzoXBwZF1qgkAAABoqs9CfmDkmCoCAAAAmuytkB8c2aqKAAAAgCZbEjrb9mYFR95TRQAAAEDTXQ3ZwZETqgcAAABouphXJCs4ck31AAAAAE33dsjPO/KUKgIAAACa7P0gKSsAAADQUs8m5X7ID44cUk0AAABAU/0c8gMj/9f9HQAAAIDG+SzMBkDytvON/7ZYdQEAAABN8kqYDYjEZTW7Qv7skc2qDAAAAGiKZUn5I8wGPnYmZVFSHofs4Mh+1QYAAAA0xfEwG/Q41vPziyE7OHJRtQEAAABNsC3MBjyuJ2Vpz7/15iDpL49CZ3YJAAAAQG09k5Q7oRPseJCUF/r+fUPIzzvyuioEAIDhvZiUj5NyJnTWtz8MnTXt8RvImAAwbg/5beisd1+uugDG6lKYDXTsSvn3xSE/78iHqhAAAIrbFDqBj/8bosQB+ZGkrFZ9AKXb19Pfnsz5vR9z+ukzBc+1JnQSuC5V7QAAtNGKpJwOwwVF+kuc6v2+qgQozUuhM2Mv9rFxFl/eTL2DOf3zwwLnWpKUq93f36bqAQBom1VJuRFGC4z0lqOqFGBkcfbG72E2qerLA37/rQF986C/PxIGz04BAIBGejopf4byAiMz5RtVCzCSEz19apFZeTHvyJOcfvmDnL/d2f2dW0l5StUDANA2P4TyAyMzZbfqBZgjLmHcHDpJr/N82tOXnh7i+D/l9Mk/Z/zN+tBZdhN/Z4NHBABA2+xLGTz/2v35q6Gz/nxGnN79RujsePBrKBYcuZeUlaoZ4F97w9wdZeKSmfdSfu/Dnt+5GYabyfHVgH751b7fjwlY/+n+20GPCACAtnkmdLbknRkw307K1iH+Pn67WCRPyQFVDRBez+knY1/6UbcPPtXz89hHvzTkeTYO6JP/Ssra7u9u7/b98eeXPSIAANroUM9g+e+kPLeAY8RdE74fMBC/k5RFqhtouW/D8EsT31rAeWJ/e3fI88TZKWb5AfQY1HEC0Iz+NgY1ZraGjP+7boRjxeU2g5bZvOmRAy13MgwXsHhnhHMdGuI8cebI8x4PwHQN1gH0t9X0tx/0nOvjEo4XEwvm7ZDwkUcOtNyHoViwIuYk2TniuVYn5UGBc8VcIy97NADTN1gH0N9W09/+GGaTAZa15CVvyvgJjxxouTjL7pcwOB/IGyWdb+eAc8VdbVZ5LADTOVgH0N+Ov799quc820o8bl4SwDMeOUBYHDozSOKWunHr3LisMSZdvRQ6M/qWlHy+uDPNue45Zs4V++OtHgXA9A7WAfS31fS327vnuFryceMMlKylNYIjAAAYrAMwNf3t4e45do/h2L9n3M9JjxwAAIN1GK+4TMAU0emxwvOY6v52V+jM5BjH9rrnM+7nS48cAACDdRifuEQgZluP2d3bthXdhu6HzotJuRs664ljPcQM9b+FToLMLWP6EJznXLfPiB+UV2uirepvz2bczw6PHAAAg3Uo38rQ+fZ7pn3+EDozFpouBjpi0rabodiWgDPZ77dUeI0f9Zz7Xhh9S0L9bX1cyLgfQTIAAAzWF+D+EB/8Ri0bp+za7muKA8VndjvMzWewuAX3HbPO3+hrL38mZW+Y3Y4vZrr/JKNtfVLhtW7ue63EWSxLNd3GB0eupNzLVY8bAACD9YU5HjpT8uO340/GEICIyw7iN5ynkrJ2gdf21xiuK37QPaEp5jrYV2fftOS+30t5LXyXEXBYnNPG3qzwmteFuUGsa0l5VhNudHDkUcq9fOhxAwBgsD66Rd0PWXGAfWOEwEPcRSEuRygzL8Wy0FlL//MI13Wue4xlmmCuuIzmh766O9SSe/8spd0cz/n9D3Pa2/cVX3sMhvQGEmOw5HXNuZHBkZUp9xFz4DztcQMAYLBerrhk4Kchgw9xcP5BBde2f8jrih8SX9XsCokBrf4cG1+15N73pbSdX0P+MqI/c9rdwwncQ1zy0xsgibML2r6bTRODI9tT7uNr3RcAAAbr1Q3As0pchrCpwmsbJkmmb8+LiQGk2311d6wl974po02vHeG1/HBC9xIDJH/3XUubE7U2MThyLMwPTEvECgCAwfqYbBwiALG/4ms7W/C6zmhuhcStavsT4J5tyb3HpQi3U9rO4QJ/mzdz5PwE7+nFpNzpu5639beNCI4sSmmvn+vCAAAwWB+fzaH4spWqd8c4X/Da3tDcBoqJQx/01duV0J4dT86F9CVizxT4230Z7S4uZ1k74fuKM6b6E8tuaWH7blpwZGvf9d8MdicCAMBgfax2FgxAfDGBa7tX4Lr+1tQGiktp+meM3C4YGGiCrRlt5+gQxziU0u42TMn9vR/mL/VZr7+tdXDkxzC5XZEAAKCVg/UjoVhwpOpkp2sKXtcxTS3Xc2H+9Pw406Ats23i8oSsZTHrFlCXcSekt0J+AtdJONV3b/+ETl4S/W39giOvhXYmSwayxa3mV6gGAAzWx6vIbjV3J3Bde0Kx4Mg2TS1THEj9kVJnbcpd8H5Gu7nWwGfdn6A1Lpta3JLn3KTgyG891/1Li54hkN/H3QrTM2MRABo3WI+D7icFrvXUBK7tTCi2e451+NnScrb81qL7j7NG/spoOx838H63hIUlnNXfTo/3QjuXvgHF+7jDxj4w1eLnq28yyg7Vgzey6R2svxWKzc54ZwIfah8UuK4fNbNMH4eFbVvbJHn5dJ5v6D2nJZ7d1IJn3YTgyLNhNjdQzBvzim4MyOjjfg/tyy0FdbEkZzzyjerBG9n0DtYPhWLBkapzF7xZ8Lo+08xSvRzSZwQdblk9/JzRbq43+J7XpDz7uNzmKf3tVIsB4V96rnerbgwY0MfFvn5/t/8ApofgCNR0sH6twHVencB1HQzTmSS2DhZ1P/z311WcibOyRfXwUk67OdTwez8aRtuZR39bvd5A9W7dGDBEH/drUl5QRTA1BEeghoP1ZwoGIL6cwLX9VuC67mliqfZn1NfBltVD3qyotxp+7y9k3HeTl2nUOTjyTs91fqgLAxbQxz1KygeqCaaC4AjUcLC+MxQLjlSdr2BVwes6pYnN82x3gNRfV49DuxI7xtkz/2S0m1gXbdj942JoVzLeugZHXg+d/CJt20UKKLePmymXkrJadcFECY5ADQfrpwpc48NQ/VrWolv4vqOJzXMio65OtqweNua0m59aUgfvtOx1U8fgyItJuWOwBJTQx/WWu0nZpcpgYgRHoIaD9XsFrvHsBK6ryBa+sfhmZK61OXW1uWV1cTSnLr5q0Rvz45T7/zM0M3lf3YIjsf/6u3tt3+m+gBH7uLRyOrQr1xhM0xhMcARqNFh/peAb6/sVX1f80PawwHVd17zmyZoJ9CC0L5P9nZy2s61F9XAuow7e099OVFzidrN7Xed1XUABW8JsQHWYcjs0P88WTBvBEajZYP3Tgm+qVWc/31Dwug5rXnM8H+RmmTFoG+inW1QXWUvU/tDfTkz8Fndml7AfQjvy3wDliFuyHw0Lm0VyLCnLVSFUQnAEajZYv1zg+v6cwHV9VfBN3rcgxeutbduC5u1Sc7tldZEXNGvaDJo6BEfiB5sr3ev52QcVYIHe7I7Rhg2QxL95XfXB2AmOQI0G6/GbyicFru/IBK7tWoHrastuI8M8z7xlJM+3rD5u5tTFmRa2j6xde37U31ZqabfO47VcTcoKXRcwYp9S9Aul/nLQOArGSnAEajRY31bwzbPqb5aLbuF7QdOaY3tOXd1pWV2sH9B29rewfZwO07Nsro39beh+CJnZWjkG78pe2hWXzm3QFUIrxfe938PwAZL4ZdRLqg/GQnAEajRYP1Lg2p50X9hVKrqF7z5Na46zoR0zJf4KC/uGbKHluYbUW15+oYP620rMJMaNyRTL3mVrpt9sUqALGE5Mur4/FJsV3D8T92PVB4Ij0ObB+h8Fru3yBK6r6Ba+azWt/ywO6du1zpQvGnKfRWcVlVUeNKiN5M0Uu6m/HbuTYTbfTdkBjPitb9zd66cK6k9RlMmXR30lvlfd7ymPF3jcmAOpbUtwQXAEDNbDmoJvlFV/k7Co4Jv6bc1qjq0D6uvthtzn2xUPQM81qI2sHnCvr+hvx2ZmV4l7oTP1vUwxSDyTT2aP4IiiKCOW+yX1JYDgCNRmsP5ewTfJ9RVf18aC13VCs5rj6wH19UaL6mJnGLyNYVvlTbX+XH87FjOJEh+W+DqMg624S8WXofOt8czxlwqOKIpSUol53Z4xvALBEWhDcKTI0pVJJPE8VPBN+23Nao6rA+prSYvq4oi2kylvy8df9bel21/hB5mjFdWfoijtKXEcuN0QCwRHoMnBkbh05WGN36zjt9+2v5zb8ebNCHjUsvr4ObQjwepCnBvwulragHuclv72g4r7xdcERxRFERwBwREwWB/OGzV/s/5Fk5pj0FKkWy2qi0UDAkV3Wt5WTgxoK1v0t6XYXXGfeL3C+lMUpT3Lap4OgOAINDw48nnN37APaFJzDNr6+HyL6uK1AXVxuuVt5YsB9bNffzuy7RPoEz8UHFEUpaQiISsIjkCrgiNXav7G/aYmNceg2QBtCggMSjS8r+VtZdCMhjP625G8FRa+heYoywyfrrD+FEVpbonbgT8XAMERaElw5KmCb5BVf4hcHPKXQ8yUmCtlkSY1x/kBdfZti+riZLBrT54doflLsCbZ316awIeZcwFg1t7Qmf0xTD8Sg7ofqzoQHIG2BUfeLvhG+VLF17Wt4HWd1Zzm+WtAnR1pUV3cGDD4a3tgbUsYPAuh7nU0jbuDAYzb2tDJyTZsgPXaBMZ8w/TZSvuK4AgIjlTm2wLXM4mklV8X7DDf15zmeTSgzg61pB6WDaiHy5pK2FzgNbZGfwtQG3Hm7WdhYUv6Yh6qSQfEBQMUwREQHJlYJ/BPges5NYE6ulGww1yjOc2xqECdtSWx2qBZEV9pLmFDgfayWX8LUAsxCfnvC/jw+Wcob/tvwRFFcERwBGo5WH+xYKf0TsX1s2qIN3PmWlag3na3pC4+G1APWzWXQq+17fpbgKm2PBSfcdtfjnbHDnXpsxXBkXHY2KL6PKbLxGA93b6CL6LVFdfProLXdURTmmdFgXrb1ZK6ODugHlZoLv8OqKctOCo4AlBcnCV5awEfkOLM4bdq2GcrgiOCI4IjCI6MxYUC1/LHBOrnVMEX9zZNaZ43BEf+c2/K2nVdgyPv6m8BatvHZW3TvrJB96MIjgiOCI5gsD6SmLCrSLKuSczOuFPguuIuGks0pQV17m0Ijjw7oA6+01T+VWQZVt1z1AiOAIIjnXI31H82IAiOCI4gOFK6zWE6Z2esK3hddhpJVyTBZhuCIzuCvCtFLCnQXg7obwFqHxz5IVS/TBoERwRHoBaD9UOh2OyMqpN0fVTwhf2ZZpRqreDIvw4PqIO1msq/lgYzRwCa3Mc9TMr/VBMIjgiOYLCe7VqB6/h5AnVzseAL+1XNKFWRHBJtmDVxecBAkeLtRc4RgHr2cb8m5QVVBIIjgiMYrGd7puCLp+rp9EXzoNzVhHLrsOkzAQZZNKAdndFMhgqO2K0GoF59XJz5u7/7fghMj7zlzN+oHryRTWawvjMUC45sqLheiuZBOaUJ5XoyoP6a3vmuH3D/n2oi/ymy9fN2/S1Abfq4G6GTvw2YPoIjMIWD9SJb5T4K1X/jUCQPShO+yR632wPq72jD7//dAfe/SRP5T5GtnzfrbwFq0ccdDnbyg2kmOAJTOFi/V+Aazk+gXq6GYsGRVZpQrgsD6u/bht//dyE/yfBiTeQ/mwq83tbobwGmuo/7KylvqgqYeoIjMGWD9VcKBiD2VVwnRfOgXNN8BjoxoA5PN/z+85INX9E85tgSBu9YVfc164IjQNPf81eoBqgFwRGYssH6pwWDEC9XXCdvF7yuw5rPQB8MqMPvG/6mk5dz5YjmMceOAW3ltv4WAKC0cargCEzRYP1ygfPfmUCdnAzFgiObNZ+B3hpQh383+N4HJfXdrnnMsXtAfZ3V3wIAlEJwBKZosB5zLTwJ07kbzD8Frituz2pbusGWhcHJdpvqoyBfzTA+H1Bfh/S3AAClEByBKRqsbwvTuRvM2oLXdUHTKez3AXXZ1Gz2Z0I7Z8ws1KD8NDv0twAApRAcgSkarB8pGIRYXXF9fBCmM0lsnR0dUJcbGnrfeTOQTmoW85wLzZ9pIzgCAEwDwRGYosH6HwXO/ccUfkCbKWs1ncK2D6jLtxt4z4N2PNqrWcxzM6e+/tTfAgCURnAEpmSwvqZgAKLq3TxiDpHHBa7rH81mKEsH1OsXDbznQQGhVzSLea+9NuzsIzgCAEwDwRGYksH6e6FYcGRbxXWxseB1ndBshnYhNHsXkn5fhPwktJL5zjUoYLpJfwsAUBrBkXKs7tbXX90xftxpNaYUeN611fPaJjFYP1/gvPFb5OUV18WXoVhwpE7LQOKuQDHIdDwpPyXlfrcBPu7+96Xufb8+5uvI26b1Tmie73Pu96L3kXnyZtrEdtqUYJLgCAAgONIM8fPT3Zzx60bXVrtrq3ywviwUW7pydQJ1USQPSizP1uDF+lRSDiblXsF7mqnzLWO6nkHPfXVolkc593rAe8k8B3Pq61iD7lNwBAAQHKm/VTkf8Hs/6D/v2mpzbRMZrL9f8IN61Ust3hgiiDDttob5O6XErWM/SsproTMj58XQ2Sb5p5T7O9UNrpTteGhHUtaXBrSfLYF+ecuuXhMcAQAQHJki34TpTcfg2mo0WP+9YIWcq7gerjQkOPJpyvWeCflLlHaF+TMdrofyt05dn1On3zaos3wn5C8XW+z9ZI5FIXumzdWG3avgCAAgOFJ/fxf83PjQtdXm2iofrH8wRACiym18Dw5xXbG8OKUv0gNh4UGmTRnP4OmSr/GX0PwdgPJmyPzivWSe13Pq613BEQAAwZEpUyRNxExZ4tpqcW2VDta3D1kZsewZ873H2RTHhrymWGKyzaVT9gLdm3KdMfvvMMtjPks5Rlx2U2YyzK059bquIZ3lr6Fd2xaP6vOMuroVmrerj+AIACA4Un+D8mb0zhpf5NpqcW2VDNZfTcp3CwhA9O7sEZcplDmD4ZXQmS1yZ4TrutX9UBez6U56mUTWN+87hzxObIBpSWm/LPl6r2Vc78EGdJSLuy/mpm9JW0V7+KCB9yo4AgAIjtTftwU/M15ybbW5trEN1j/qBjUejhB8yMpcG2dt7BvyemIA43RSfg75u4gstMQPw7dDZ4vioxU/v7gLzJ8p13RjgcfbE8Y/q2NbyA441d2GkL92rmkzIUb1ckZd3WxoXQmOAACCI/W3psBn3SdhMjPjXduUDdYvjCEAMcpONnvHfD39AZwq7Q/lfuseZz6kzaj5teTrzkqAW/edXP6X0zZOeR+Z53BGXW1v6P0KjgAAgiPNsDkpD0L2l6LbXVvtrs1gvcbiUqO0mTAx2rZyhON+ndEWtpV47esyznG55s/kdM5r6R1Ndo6nMjrGHxp8z/pbAGAaCI6U4/nQWTlwu/u5LP5vzGm5xrXV89oM1uvrwJgCDFlLQ34r+fqzkuG+WuNn8lfGPcVkxMs12TnSZj096HaWTaW/BQCmgeAIGKw3RszHcDvjmX1SwrGzdhZ6pcR7WJlxDz/W9JmsyHkdnddk54izntJmjezV3wIAjJ3gCBisN8aWnGe2sYTjX8w49rGS7yNra9+tNXwm24IlNUWlzRq6oL8FAKhEDI48yiiHVQ9tZbBeT8dDdnbfMrYW/jLj+HFv6rJ3EUn7oBx3K6nbMpQvQnaS3sWa7H/Stp6Oy5FWtuDe9bcAAGCwToluZTyv30s6/ts5beLNku8lbkd8LdR/St+PGfX1teb6nxjwuhnmZ6V+WX+rvwUAAIN1hrE6jH+72NdyzvH5GO4pJuFM20J4Y02eSZwZ8iSjvtZqsv85GZq3fbP+FgAADNaZgB1h/AmU8pI0XRzTfcUZKf2JYGPC1mdq8Eyy8o38oLn+Z29K/ezR3+pvAQDAYJ2F+CLnee0q8TwPM87xcIz3lrac55cw/Tk7srYlflNz/VfcHrp/Zs1H+lv9LQAAGKyzUGdznte2Es9zLec8q8Z4f++H8S0XGoeYoDZtSdAvmuq/4rKiu31186H+Vn8LAAAG64zit5zntanE85zPOc9bY77H91LOebCCul0eht8lZ1NGHb2uqYbnkvJPaPdSGv0tAAAYrDMGD3OeV5m7fpzOOc/OCu4znqOqpRgxkPF7z3luDXGPafV0RjMNzybl7zB3OdZW/a3+FgAADNYZ1aIBz2tZiec6kXOe/RXdb8xV0b8kY1/J51gbsgNOg3ZSicuL+gM490NnR6E2i4GR3u2m4+yR9V6++lsAADBYpwzLBjyvJSWe61jOeY5VeM8vJOVG3/k/LvH4ecuHLg/42y+DHVj6xWBT71KaH5PytJeu/hYAAAzWKcuqCp/XkZzzfFfxfcc8IP0zWb4q6dh5y5Tu5vxdnB3yqO/3z7a8fb4Z5s70+dxLVn8LAAAG64zjw2dVz+ubnPNMaveYt/s+fMfrGHW2TF5w5GTO353p+92rYfhkrk0St5F+3K2Lv4JtjPW3AABgsM6YbKzweX0Rpi84Ej3TPf9Mfo81Ix7vUs59vpLxN/3bDf/Zva62irlwZhLaxhlHy71U9bcAAGCwzrhsqPB57Q3TGRzprYstJRwnL+C0OOX33+37nV9DuwMjvfVo+2L9LQAAGKwzds9V+LwOhekOjpTpQMZ9fp2UpaEzMyIuEzkb5iemXapZor8FgKkQl1uvUg2AwXrzLQ/TkXPkuwbWbcyZ8U+B10Qsv4TOzBXQ3wJAteKXVutDJxddXAYev7SLud9mEuWfUkWAwXrzLR7wvBaXeK6jYTq28q1S/LZhd/dNNSYVfdh9o425TWJuki+7b8agvwWgqrHflu4YJM5gvZmUB93xyePuWCV+uXMudL7Y2hZGT1Y/beLy5R3dsenPYTYBfG95kpRrofMF3jbNBjBYb4fHOc+rzCUex3POs99jAP0tAGOzNnS+jHoUis1q7S1xrHgiKS/X+P5fDZ1ZIddz7jMGhWLAJAZDlmkygMF6+9zKeV7Plnie73LOs9NjAP0tAKVbHWZ35SujfJuUlTW595hb7/PQmb2bF/iJQSNJ4AGDdcL5nOdVZh6MsznnectjAP0tAKWKMyDuhfICIzMlfrE2zcuCXwydgNCTnHu4nZRPQ30CPYDBOhU4kfO8tpR4nu9zzmPrWtDfAlCeT0L5QZHeEvOnvTZl9xwDHXFZzJMB1x2DIpbNAAbrzLMnVLPc5W7GOR56BKC/BaA0n4fxBkZmShzbPTcl97wrZ6w5U04H2/ICBuvkeCPneR0o6Rxxi7SsKP73HgHobwEoxd6M94Q4DrvQ/fc446N3B5r433EpStzKNs4ofhCKB0iuTPh+42yRM2FwEGeHpgEYrFMkcJG1Y82Jks7xfE6b+NwjAP0tACN7PaQHRb4KncSsRcUlJ3EnwaI727w9ofuNu+f8FQYHb1ZrGoDBOkVdznheP5d0/G2hmqSvoL/V3wK00fKUQEEMDLw4wjHXhc72toPeb36dwP3GseWgGS4nw9wZMgAG6wz0UcbzejTm48c3tUWqH/S3AIzk6773gGMljbHWhmLLbNZUeK/vFbieQ5oEYLDOQqzJeWYvl3D8rLWgJ1Q96G+ZCjFJ4cehkwcq7uYQg+MxYfZP3Z8/pYoaY3HofOt+vPt8Z5734+5/X0rKl6GzRIN6WBvGkzNuxkcF3nPeqehei+zC86UmARisM4orGc/svRKOfS/j2JtUO+hvmag4Ff+rkJ17aqbcTsqbqqvWYoDrYM57clq5mpQtqm7qne15Zt+M4fhLCrSbYxXc56cF2uxRzQEwWGdUWdnNT4143PUZx72lykF/y0TFZNl/9LSZP5Pybphdo78hzN96fa1qq6WtYX7uiL9DZ0ZA3LkkBslibor47f9PGWMBs4em0ws9z+nSGM9zIgzO7zFOHxR437ugOQAG65QhZia/H9Lzjiwe4bgHMtrCx6oc9LdMTFwyebunvfzY/YCc9aFrppxVdbWT9m37mZTn3WtXmL9TyfXQWX7FdDkUZoNdK8d4nl0D3nNOjfHcOwq858VArwAeYLBOabICGbtGOGbaFmv3vIGB/paJeTbMDYzEDxUrUn7veEq7eqj6av++fq7g327K+AD6tGqdGjHh6p3us9k85nNtCZOZObKu2+/knTsG8l7SHACDdcoUB8d3U57bLws8XtYWvmaNgP6WyYhLZq72tZWsXCLnQ3pwm3pIWy4bv7AY5suJz1KO8VOw09y0mAlYnK7gXBtD9UlQV4T0L9n6y0eaAmCwzji8m/HsNi7gWNdSjnPdoAr0t0zM4VB8jX7acoyvVGEtvJ7RL+wc8jjx/fqPYDeQaRWXRm0P1Sx3GhQc2T6Gc54LxZIGAxisMzYnU57d70lZOsQx0hJnPQimPYL+lklZl9JOXsn5/djn9+6CcWbI9wEmI+YQ+zPlWd9Y4PH2ZPQx61R1q+Qtq4m7Xa0o+XyDcpwU6cMADNYZWRz8Xg4LT7YVM9/3rw99EmzdC/pbJumXvjZyreDfxV1t5Jmoj/0ZfcIHCzxeTMp+J+V4v6rqVskLVpS9rCcmlr1b4H1OgmjAYJ1KxADJhYw3wLwM93G7wP5db+L/36xKQX/LxGxOaSMfqpbGiUGsRynP+kkYbSeTrzP6mW2qvDWO5LzfvFzhuXqL2ciAwTqV+iR0pkv2Psd/uj+PSfxioCR+qxjXml5Meea/hc52kID+lsn5MaWNrFYtjZO169zlEY+7IeO4v6ny1riR0QaOlXyeOGZ8UuA97qJHAhisMwlrkvJdwTermRLXO+9RdaC/ZeJeCpZEtEFMnno7oz/4pIRjPw5yPrTV+oxnH5P1Li/5XCcLjjPNSAYM1pmoOCV3T/eNK65VjwlWH3VLXBsal+HEDPZvqCrQ3zI1Dqe0jwOqpXHyEmZuLOH4F0M1MweYPmkBixiIe77k87wQigVG/vZIAIN1APS3DCN+439nTB+WmS7HM/qCOOtzcQnH/zLj+He77YxmSps1EgMj49it6OtQLDhyyGMBDNYB0N8yjLTZBI99mG2kWxl9we8lHf/tnP7mTdXfSHHJTH+ukbiUZs0YzhUDeA9CseBI1gzluIQwJpqOuyvOzHB+3C3xv/8KnR1uYhAm5spb5hEDBusA+lva4UQoPzkn02d1Tl9wqqRzvJZzjs89gkbq37UwLq9ZPqZz7QrFAiMP+/4u7q64LynXQ/G8eL2B4vNBcA8wWAfQ39JocXbI/ZS28ZWqaZwdOX3BNyWdY0mwc0hbxIDDuTA3x8eOMZ/zbCgW0DjT8zd7Q2cHxf8rofwcbA0MGKwD6G9ppE0ZbWO7qim1juM31k9P+Dq+yOkLdpV4noeh2Lf51NezSbnS93zjkq2Pw/hmjcQlNY9DsSDGR6GTCPZKKCco0p+f50NNADBYB9Df0ixHM9rGGlVTmpl8DL+O8YNjEXnfum8r8TzXcs6zSnOovTgT437OM47Jd2OQZEnJ5908RADj6IBrLKN8pykABusA+lvqIy6bKZrAcJgiSWFxr4bOt82x3n4IneUIk/BbzvPcVOJ5zuec5y3NobZi4uZrQ/QRN0tuVwfDwmd6xCVd/wudJK3L+vrHGLCLwcGvutc8zLFPahaAwTqA/pb6fDAvOzByXbUObV9P/X0fytk2d1gPc57pyyWe53TOeXZqCrUS2+mepFwdob84FsqZRXJ+Aec+EjpLgIYRlxT+OcQ59msmgME6gP6Wejuc0S7eVTVj0bsr0PlQbYBkUahuJtAJHyRrb323f7gbyktkOmrOnYdDnC8mYB1ld5n4ejg9xPle12QAg3UA/S31dSmMfxYBs2Iw5HKYO4OkqiU2ywb0BWXmhzgW8mcRML3iLJE/wnhydMTZJysWeF3LhzjP7VBezqRjBc/5e+gEIAEM1gH0t9RMHMg/CnYUqVr8kPdrT33/GKpJ0rqqwr7gSJDEsq5iDo2YyPRBRv8wajm3wOsaJhnr1pLr5HLB8/5P8wEM1gH0t9TPyxlt4oKqGbv47XlvDoerYfy7uLxZYV/wTc55Tnn8tRNnFb0QOsl045bPcdnUsIlLR902ekcovnynbDFnSZFA0U1NBTBYB9DfUj/vBDkhJinmX+jd+ePv0MnzMC4bK+wLvgiCI20Q2+uhMPyWuTEfyLDLyd4teOzdY7rXAwXPv1GzAAzWAfS31Mu3GW1ii6qpzPNhdovfWOK303vGdK4NFfYFe4PgSJs8FTrb7D4JxQMkHw55ji8LHvfpMd3j0wXv77jmABisA+hvqZdfU9pDHPwvVTWVup8RQFhR8nmeq7AvOBQER9ropVB8C9zfhzx2kcSo98d8f+cKXMMdzQAwWAfQ31IfcdeUtG9Br6uaysQkrEdzXptxmc3Wks83DTlHJGRttpVhbj6dvPLSEMctEhz5Ycz3trPgfa3RDAAAoB6yknN+W9P7uRDGs/XoNJTzoZMMc1SLB5xncYnPIy/oYyvf5nsmdPKKlLm0pkhw5OyY7+vpgq/ZHZoAAADUw/8yBvU7BUemsjzpfjgc9RvpxznnKHM51fGc80j42w4bC7Tr0zULjkR/FbiOzz1+AACoh5MZg/oXano/TQ+O9JbXRqinWznHfbbE5/Fdznl2evm1xvkBbXmYZXyHpyQ4cqbAdZzw6AEAoB7Skiber/H9tCE4EpNBjrrVb96H1Q0lPo+zOed5y8uvNV4f0KYfDXGsdwu+RsbtUIHrOOPRAwDA9FvWwAF9k4MjV5KyrqR6OpFznjK3cP4+5zzPeAm2ys0B7XtRweO8XeC1cqGC+9k9JdcBAACMaEvGgP4TVVOpRQM+aN1Nyp6Sz7knVLPc5W7GOR567K1zfEAgYUnB47xVIChxtYL72R4ERwAAoBE+zRjQb1I1E/Eo5VlcCuOZYfFGzge6AyWdIwZ9nmSc43uPu3XeCeUER4rsFHOvgvspEqQRHAEAgBpISygYP8wuVjWVW5fyLD4a4/li4CJrx5qykkg+H+ziwazNoZxlNdGjMHhXp3HbFIptvw0AAEy5tCUPV1RL5VaEzm4dM8/gTig3KWqWyxkf6H4u6fjbQjVJX6mH1aGchKzRpTA4MPHUmO+n7C2KAQCACViVMZg/qmoqtTwpv/TUf9w96LmKzv1RSR9Uhz3+gzDcLAGa09bL2Mo3KrJTzMYx30+R4Mgxjx0AAKZbVjLBHaqmMnH50g89dR+DJCsrPP+anA91L5dw/DNhvMt2qJdlOe3t1JDHypuVNI7EwmmKLKvZ57EDAMB0+zJjMP+sqqnM2Z56v9j98Fi1Kxnt4L0Sjn0vSPjLrLxlNR8OeawYWHwc8gMT454FVyQh61aPHQAAptv3KQP526qlMr3BqfgslkzoOvaGcr7J77c+47i3PPrWygsmvLqA410I+YGJH8d8PzvC4ODI0x47AABMt7TdHiQPrMbuMDcwMsndgeJslfshPe/IKNd1IOPD4scef2vtCuUGzHaH/MDE4zG/tvYOOP8NjxwAAKbb2ozB/AeqZuzWh9nAVMw3snQKrikrkLFrhGP+lXK8uMzmKU2gtb7LaGcHF3i8ZWHwlr5vjfF+jg8492GPHAAAptvOjMH866pmrOK32H926/q3KQoUxK2E07Z1/mWBx8tKlmnWSLv9k9ImnoTRdmc6Eia3W8zlAed+1SMHAIDplvaNZ5yCbnvV8YuJTm+G6ctF8G4obzvUayF9q1btq72ytr0dNXjxYsgPUNwdU7tbFPITwl73yAEAYPql7VDyg2qpzLQGCU6mtIvfw3BLfz5IOcaDpLzksbda2iyLmOtmVQnHPh/yAyTvjOF+Ngw4526PHAAApv+D+ZOUwfznqqb1lmZ8iC26c81rSXkY5i+bsHVvu23OCCD8r6TjvxzyAxW/jeGeDgeJWAEAoNZeyxjQb1A1hE6AJG2L1LiT0fKcv9sa5u96c7/7wZjp80ZSvkjK0dBJvLt6TOeJ+WzSkvNeKPk8x0J+gGRbieeK227fyzmXYCAAANTAeymD+fhtv3wQ9PokzM+p8E/352+GTqDk+aRsT8rFkP5t/QuqcerEpMBnQnpi1LOhs5NVmdICbTHnzsqSzxNz+NwO2QGLmAi5rJ2hPsg5z3FNDAAA6iEtr8Qp1UKKNaGz/eqTkP+tfP+H0D2qbmp9NuD5xWf9ZejMjhjViZTj/x06QbVx2Drg3r4p4RxxJsw/GcePiYiXaWIAAFAPN0I1CQtpjvgtfwx4nOx+AIwJVh91S9wN5EL3A/Ubqmrq/R6KBbni7725wHPELarTkqT+EUbbtreIzwfc13sjHv9kxnFjwGS15gUAAPWwJKRv4btc1UAr3A3FZwHFEoMc64c4/ttJuZVynLiUZ0VF93h0wD0tNBHsJyE7MGIJGQAA1MiWlIH9OdUCrXE2DBcc6c0h83HoJBvtXXIT/zsm3T0QOkuq0pbR7JzAfX4x4H7iUsKi2wjHXCXfZBznehj/bBgAAKBkaVPOt6kWaI3NYWHBkWFLTI76aZhsDo4dIX+mTFwWFoMeG0N6QuoYPInJV29m/P2xIMcIAADU0o9h/re6dqmBdhmUlHWUcjkpu0NnV5xpEHexORIGJxWO/x4DOt8n5acwf1vq3nI1yK8DAAC1tTzlA8J+1QKtFGeQ/BZGD4bEIELMJxIT9j4zxfcbl77EpTZ/L/A+Y26muARxg6YDAAD1trNvsP8wdHYhAdrrxaS8Hzrb7sZZE3fC3N2IHnX/f0w6GpOzxlwdMb/I9tDZ6rmO1vfc86XQWXrzsO9+Yy6RmJ8l7sIUtwherKkAAMB0ix9Qnirwe/Fbz97gyBeqDgAAAKizOOsjru/v3Soz69vNuO6+d0nN3WDWCAAAAFBzR8P8dfEfZvzu/r7fe1/1AQAAAHUX18X3B0e+S/m9uOSmdzvLy6oOAAAAaIK04Mi+lN871vPvManiM6oOAAAAaILTYX5wZHnf77wf5m65uV61AQAAAE2xNnS2n+wNjuzo/ttzSfk6zJ0xIjACAAAANM6mMDefSFqJM0wspQEAAAAaa1VSDiblWujMJHnY/e84c8RsEQCAivw/UBDWPoMNuBoAAAGfdEVYdE1hdGhNTAA8bWF0aCB4bWxucz0iaHR0cDovL3d3dy53My5vcmcvMTk5OC9NYXRoL01hdGhNTCI+PG1zdHlsZSBtYXRoc2l6ZT0iMTZweCI+PG1zdXA+PG1mZW5jZWQgY2xvc2U9InwiIG9wZW49InwiPjxtcm93Pjxtc3ViPjxtaT5IPC9taT48bW4+MDwvbW4+PC9tc3ViPjxtZmVuY2VkPjxtaT5mPC9taT48L21mZW5jZWQ+PC9tcm93PjwvbWZlbmNlZD48bW4+MjwvbW4+PC9tc3VwPjxtdW5kZXI+PG1vPiYjeDIxOTI7PC9tbz48bXJvdz48bWk+ZjwvbWk+PG1vPiYjeDIxOTI7PC9tbz48bW4+MDwvbW4+PC9tcm93PjwvbXVuZGVyPjxtZnJhYz48bXN1cD48bWk+eDwvbWk+PG1uPjQ8L21uPjwvbXN1cD48bW4+MzY8L21uPjwvbWZyYWM+PG1vPis8L21vPjxtbz4uPC9tbz48bW8+LjwvbW8+PG1vPi48L21vPjwvbXN0eWxlPjwvbWF0aD6EYwD4AAAAAElFTkSuQmCC\&quot;,\&quot;slideId\&quot;:310,\&quot;accessibleText\&quot;:\&quot;open vertical bar H subscript 0 open parentheses f close parentheses close vertical bar squared rightwards arrow for f rightwards arrow 0 of x to the power of 4 over 36 plus...\&quot;,\&quot;imageHeight\&quot;:27.243243243243242},{\&quot;mathml\&quot;:\&quot;&lt;math style=\\\&quot;font-family:stix;font-size:16px;\\\&quot; xmlns=\\\&quot;http://www.w3.org/1998/Math/MathML\\\&quot;&gt;&lt;mstyle mathsize=\\\&quot;16px\\\&quot;&gt;&lt;msup&gt;&lt;mfenced open=\\\&quot;|\\\&quot; close=\\\&quot;|\\\&quot;&gt;&lt;mrow&gt;&lt;msub&gt;&lt;mi&gt;H&lt;/mi&gt;&lt;mn&gt;0&lt;/mn&gt;&lt;/msub&gt;&lt;mfenced&gt;&lt;mi&gt;f&lt;/mi&gt;&lt;/mfenced&gt;&lt;/mrow&gt;&lt;/mfenced&gt;&lt;mn&gt;2&lt;/mn&gt;&lt;/msup&gt;&lt;munder&gt;&lt;mo&gt;&amp;#x2192;&lt;/mo&gt;&lt;mrow&gt;&lt;mi&gt;f&lt;/mi&gt;&lt;mo&gt;&amp;#x2192;&lt;/mo&gt;&lt;mn&gt;0&lt;/mn&gt;&lt;/mrow&gt;&lt;/munder&gt;&lt;mfrac&gt;&lt;msup&gt;&lt;mi&gt;f&lt;/mi&gt;&lt;mn&gt;4&lt;/mn&gt;&lt;/msup&gt;&lt;mn&gt;36&lt;/mn&gt;&lt;/mfrac&gt;&lt;mo&gt;+&lt;/mo&gt;&lt;mo&gt;.&lt;/mo&gt;&lt;mo&gt;.&lt;/mo&gt;&lt;mo&gt;.&lt;/mo&gt;&lt;/mstyle&gt;&lt;/math&gt;\&quot;,\&quot;base64Image\&quot;:\&quot;iVBORw0KGgoAAAANSUhEUgAABFAAAAD8CAYAAABQFlC6AAAACXBIWXMAAA7EAAAOxAGVKw4bAAAABGJhU0UAAACbp/nYUgAAMNdJREFUeNrt3Q/kVef/APBHkiQjySQzJjOZGZmZmUSSJIkkM5mYyVcyY2Ymk0gmmYkkkySSJJmYycxMzCSTjCTJJJLkI4nf7z6797Pu537OOffczz333HvOeb14fPfdPp/z5znP57nPed/neT8hAAAAEC1slZut8n+dckmVAAAAAMx0JLwIngigAAAAAPRYF2YGTwRQAAAAALosaZW7QQAFAAAAINXpMDt4IoACAAAA0LEtJAdPBFAAAAAAWpa3ysMggAIAAACQ6nJID54IoAAAAACNtzu8CJTsDwIoAAAAADOsbJWp0A6SXG2VBUEABQAAAOA/80I7aBIDJE9a5fUggAIAAAAww77wIkDyv86/E0ABAAAA6Hi7VZ6HdnDkp65/L4ACAAAA0LKwVW6GdmAkbl28vOu/CaAAAAAAtBwJLwIj23v+mwAKAAAA0HjrwougyJmE/y6AAgAAADTakla5F9oBkfi/SxN+RgAFAAAAyG1tqxxqlcuhnSfkaas8C+3tfv9slR9aZVNobwVcFafDi4DIhpSfEUABAAAAMsVgyJ5WuR2SgwhJ5U5oB1Im3baua/4+4+cEUAAAAIBU74YXO9NMl1utsju82KUmBhe+DMkBhi8n+N7i9T/sXOffob0LTxoBFAAAACDRJ63yPMwMGJwKyYGG+SF9NsqaCb2/y53ri/f4bp+fFUABAAAAZvk6zA4WnMj4+c9CegDlxwm8v91d17c/x88LoAAAAAAz7A2zAwV/hPYskzS3QnoAZWrC7m9l55ritV0L+RLeCqAAAAAA/1kfZgcJ4hKXVX1+Lyuh7CQFUGKw5Grnup7muK9pAigAAADAv5a1yv0wO0hwJMfvZs1AuThB97iv67r2DvB7AigAAADAvy6E2QGCZ63yco7fTVr2M+gsj1FbHV4kxf1lwN8VQAEAAADC5pAcIDg2wDEO9/zuvVZZOyH3F3cOmt6O+VGrvDLg7wugAAAAQMPFvCBpS3DeHvBYr7bKtlbZGLKTzpbtSNc97ZzD7wugAAAAQMN9GpKDA9drcn/ruu7p/ByPIYACAAAADRZnn9wJycGBL2pwf0tCeylRvJ+YIHfpHI8jgAIAAAANtiOk757zWg3u70zX/Wwa4jgCKAAAANBgv4XkwMBfNbi3bV33c2LIYwmgAAAAQEO9GdJnnxyu+L0tb5WHnXu53SqLhzyeAAoAAAA01OGQHkDZWPF7u9x1Lx8UcDwBFAAAAGigmDz2n5SgwLMwWVsQDyot2DGOsktTAwAAgOpal/HS/2vF700ABQAAACjEsYyX/m8rfm8CKAAAAEAhHmS89G+p+L0JoAAAAABDW9PnpX9Zxe9PAAUAAAAYWtbuO/dVTyK78AAAAEDD3A7pAZRzqieRAAoAAAA0yOqQveRknypKJIACAAAANXEnlJvf49UG1a0ACgAAANTA8lBu8ORJw+pXAAUAAABqYHsoN4ByoWH1K4ACAAAADbEjZAdFjquiVAIoAAAA0BBHQ3YAZbsqSiWAAgAAAA3xW5AUdq4EUAAAAKAB5rXK85AePHmgijIJoAAAAEADvBeyZ5+cVUWZBFAAAACgAT4J2QGUvaookwAKAAAANMDpkB1A+UAVZRJAAQAAgAa4GdKDJ89CO0cKAAAAQGMtCtmzT66oIgAAAKDpNoXsAMq3qggAAABouq9DdgBlsyoCAAAAmu58yA6gLFFFAAAAQNM9CunBk79VDwAAANB0r4Ts2SenVBEAAADQdNtCdgBlpyoCAAAAmu5IyA6grFJFAAAAQNNdCenBkynVAwAAADTdvFZ5FtIDKOdUEQAAANB0q0P28p2vVBEAAADQdB+H7ADKelUEAAAANF3cojgtePK8VearIgAAAKDprof0AMpV1QMAAAA03YLQnmWSFkA5qooAAACAptsQsvOfbFVFAAAAQNN9HrIDKMtVEQAAANB050J68OSe6gEAAAAI4Z+QHkA5rXoAAGByvdEqX4T2t6J/t8pUqzxrlaet8rhVfmuVH1plR6ssVl0Ac/ZyyF6+s1sVAQDA5Fkf2sGR/xugxMBK3CFiheoDGNjWPn3sO6oIAAAmx5JWORsGC5z0liet8qmqBBjIwYx+Nc76m6eKAABgMsTdHW6G4YIn3eWYKgXI7ceM/vSy6gEAgMmwrFVuheKCJ9Ple1ULkMvTjL50v+oBAIDJ8HMoPngyXXaqXoBMb/bpRzepIgAAGL+9CYP1Pzr//t1WWdD1swtb5YNW+azzM3kCKI9aZalqBkj1YUYf+rxV5qsiAAAYr7ht5uOugfr9Vtk8wO+vDfnypph+DpDuREb/+bvqAQCA8TvcNUi/1yqvzuEYi0N28sNYHgQ7SACkyZrRd1D1AEyuft8iAlCP/jYGPqaTFsb/fXuIYy0M/Zf0rPHIAWaJy3OeZ/Sd61URgAE9gP52vP3tnq5zfVHA8d7o8xLwuUcOMMvajH5zKpi9B2BAD8DY+9tfOue5UeAA/YeM+znpkQPM8r+MfvOM6gEwoAdgvP3tS13n2VLgcddl3M85jxxglrMZ/eaHqgfAgB6A8fa3WzvnuFbwceNMlrRlPAIoALPdSekzn4V2rioADOgB9Ldj7G+PdM6xcwTHvpFyP6c9coAZlmR8BlxUPQAG9DAqcUnCZtUwUYNCz2Ny+9uPQntGyCiSE15MuZ9DHjnADFuC5TsABvRQsrgc4Z/Qnu76WsPufW3nxfRyqzwM7e1oYz08aZU/Qzup56ZQfhb/C+HFN2grNNFG9bfnU+5nm0cOMMPBlP7ycWhvbwyAAT0UZmlof4s+3T5/Du2ZD3UXgyFxC9rbOf5mp0tcY72pxGv8vOvcj1plh+bamP72Usr9CKQBzPRLSn/5naoBMKAf1OMBXg6HLesm7Noea4p9xWd2P8zMr9CEb2vebZWbPe3lVqvsbpXlnZ9Z0CpfprStL0u81g09fytxNsxCTbf2AZSrCfdyzeMGmCGOWdKSbq9SPQAG9IM6EdrT/29nfMAMU+ISh/hN6Zk5fFBNX9udEVxXfBk+qSlmOtBTZ9835L4/SfhbOJUSlJif0cbWlHjNb4eZga7rrfKKJlzrAMrThHv5zOMGmCEt/8nPqgbAgH5Y8zovYnEQfnOI4ETcHSIufSgyT8ai0F7b/9sQ13Whc4xFmmCmpZ2BRXfdHW7IvX+d0G5OZPz8Zxnt7ceSrz0GTLqDjTGg8r7mXMsAytKQvBXnMo8bYIbjYfxfcgDQgAF9XJ7w64ABijiA31PCte0b8Lrii+S7ml0uMejVm/Pj24bc+96EtvNHyF6ydCuj3U2N4R7i8qLuIEqcpdD0XXrqGEDZGqzlB+gnfjH4IKG//F3VABjQlzVITytxycP6Eq9tkMSevoXPJwaZ7vfU3fGG3Pv6lDa9aoi/5akx3UsMotzruZYmJ5etYwCl9xvVGLyWPBaos8WdMuxnu3EhgAH9yKwbIEixr+RrO5/zus5pbrnEbXp7k/aeb8i9x2UP9xPazpEcv5s1A+XiGO/pjTD7W7ft+ttaBFDmJbTXb3RhQE3FYMeNrv7ubsj/pcBZ40IAA/oybQj5l8iUvevHxZzX9oHm1ldcB/ykp96uhubs5HIhJC9HeznH7+5NaXdx6cy4s/vHQWdvMtxNDWzfdQugbO65/tvBrktAPcXP0amUvrvf59nyhM/A+EWR2XoABvQjsyNnkOLgGK7tUY7ruqep9fVumD3z5H7O4EEdbE5pO8cGOMbhhHa3dkLu79Mwe1nRav1tpQMovwSJEIFmyPqy7Eqf3z2U8Du7VCmAAf0oHQ35AihlJ2hdmfO6jmtqmV4Ns5cCxG9rmjJrJy6FSFuC8/Yc6jLu8LQxZCedHYczPff2T2h/M6e/rV4A5b3QzATPQLpTrbKkpvc2ldF3P8z4vTjLpHer9/OaCoAB/ajl2YXn4Riua1fIF0DZoqmlioOtvxPqrEm5FD5NaTfXa/ise5PKxiVa8xvynOsUQPkzzNxFYn4AjCnbeUHW1vDesgIopzN+71zPz14LgyegBcCAfiBxYP48x7WeGcO1nQv5dgWSFyBd0rTYPxt0/3H2yZ2UtvNFDe93U5hbklz97eT4JDRzmR2Qv487UrOxz08Zffc7Kb/T++XILf0lFRPfwb5PKdtUDz7sJndAvzHkm+Xx4RhefJ/kuK5fNLNUX4S5bdlbJ1n5fV6r6T0nJctd34BnXYcAyivhRa6iqYwXB8CYMu5YU5dcV1m7QSbNwPu452f+CIInVM+CjHb/verBh93kDugPh3wBlLJzKazJeV1fa2aJ3grJM4uONKwefktpN3/V+J5XJjz7uLTnJf3tRItB49+7rnezbgzo08fFvn5fp/+ouv0p9/hdaM+2mdcZG54Ps/PgmYlMFQmgQEUH9NdzXOe1MVzXgTCZiW2rYF4nQNBbV3FGz9IG1cObGe3mcM3v/VgYbsch/W35uoPZO3VjwAB9XJyB8XoN7vGj0E6Anmf8FwPOazULKkwABSo4oH8554fUoTFc2585ruuRJpZoX0p9HWhYPWTNrtpY83t/PQy2llx/O14fdl3nZ7owYA59XNyNZk9NXipjEDnm3os5zKY69xaXN/7UGZOu1hyoSVsXQIGKDeh3hHwBlLLzJyzPeV1nNLFZXgmzt/SL5Vlo1vrgOAsn7VusWBdN2NXkcmhWAuGqBlDeDy92oGjS7lhAsX3cdIlBhhWqCyaeAApUcEB/Jsc1ToXy19bm3b74Q01slpNh8G0A6ygrId2vDamDDxv2d1PFAMobrfLAYAkooI/rLg9DezkMMLkEUKCCA/pHOa7x/BiuK8/2xbH4hmWmVRl1taFhdXEsoy6+bdAH87OE+49bPc6r4f1WLYAS+697nWs7pfsChuzjksrZ0KzcZ1C1cZoAClRoQP9Ozg/fT0u+rvhiN5Xjuv7SvGZJm1H0pKYvzFkeZLSdLQ2qhwspdfCJ/nas4nK6253ruqjrAnLYFF4EXQcp90P9835BFQmgQMUG9F/l/OAtO6v72pzXdUTzmuG1IFfMtH5bYC9rUF2kLYf7W387NvHb4Ondz34OzcjHAxQjbkd/LMxtNkrc7nexKoSJIYACFRvQX8lxfbfGcF3f5hwI+DYlf701bUvUrN137jesLrICa3WbiVOFAEp8+bnauZ7fvMwAc7SmM0YbNIgSf+d91QcTQQAFKjSgj994Ps9xfUfHcG3Xc1xXU3ZRGeR5Zi1Zea1h9XE7oy7ONbB9pO1G9Iv+tlQLO3Uer+VaqyzRdQFD9il5v3TqLQeMo2DsBFCgQgP6LTk/YMv+hjrv9sWXNK0ZtmbU1YOG1cXqPm1nXwPbx9kwOUv0mtjfhs6LyvS20jHAV/QysrhMb62uEBopfu7dCIMHUeIXVm+qPhgbARSo0ID+aI5re975wy5T3u2L92paM5wPzZhxcSfM7Zu2uZZXa1JvWfmODuhvSzGdzDcmgCx697DpfrNOwTBgMDFR/L6Qb3Zx74zeL1QfCKCAAX22v3Nc25UxXFfe7YtXaVr/mR+St6qdLgdrcp95ZycVVZ7UqI1kzTi7rb8dudPhRf6dooMc8dvjuGvZryXUn6Io4y9Pe0r8rHrcVZ7N8bgxJ1PTlvuCAAoY0OeyMueHadnfSMzL+cF/X7OaYXOf+tpek/vcXvIg9UKN2siKPvf6jv52ZKZ3y3gU2tPsixQDydP5bXYJoCiKMmR5XFBfAgigQK0G9J/k/CBdXfJ1rct5XSc1qxm+61NfHzSoLnaE/ls4NlXWtO5v9LcjMZ3ccarAv8M42Iq7bxwK7W+fp4+/UABFUZSCSswz97LhFQiggAF9W55lMuNIPHo45wf7ds1qhmt96mtBg+riqLaTKmu7yz/0t4XbV+LLzrGS6k9RlOaUOA7caogFAijQ9ABKXCYzVeEP9Pgtuq0/Z3a8WTMLnjasPn4LzUgKOxcX+vxdLazBPU5Kf7un5H7xPQEURVEEUEAABQRQivdBxT/Qf9ekZui37Olug+piXp9g0oOGt5WTfdrKJv1tIXaW3Cf+VWL9KYrSnCU8ywIggAICKP/mOqjyh/p+TWqGfts+X2xQXbzXpy7ONrytHOxTP/v0t0PbOoY+8TMBFEVRCiqSyIIACgig9Lha8Q/3NZrUDP1mFTQpaNAvOfLehreVfjMjzulvh7IxzH370GGWNC4rsf4URalviVuhvxoAARQQQPnPSzk/RMt+0ZwfspdeTJeYu2WeJjXDxT519kOD6uJ0sBtRlm2h/su9xtnf/jSGF54LAeCF3aE9i2SQfiQGfr9QdSCAAgb0s23P+WH6ZsnXtSXndZ3XnGa506fOjjaoLm72GSA2Pfi2KfSfzVD1OprEXc8ARm1VaOeIGzQIe30MY75B+mxFqftnuQAKTPiA/occ1zOORJvf5ewwP9WcZnnap84ON6QeFvWphyuaStiQ429spf4WoDLiDN6vw9yWD8a8WOMOmgsGKAIoAigw0QP6f3Jcz5kx1NHNnB3mSs1phnk56qwpyeD6za74VnMJa3O0lw36W4BKiInTb8zh5fNWKG7rcwEURQBFAAVqO6B/I2en9GHJ9bN8gA98ZlqUo952NqQuvu5TD5s1l1x/a1v1twATbXHIP3O3txzrjB2q0mcryrg+y9c1qD6P61YxoE+2N+cf0YqS6+ejnNd1VFOaZUmOevuoIXVxvk89LNFc/h10T1oAVQAFIL842/LuHF6Q4gzkjRXssxVFAEUABQGUsQ3oL+W4lr/HUD9ncv5xb9GUZvlAAOU/jyasXVc1gPKx/hagsn1c2hb1S2t0P4oigCKAggDKyMUkY3kSjI1jlseDHNcVdwdZoCnNqXNvQgDllT51cEpT+VeeJV9Vz5kjgAIIoLTLw1D9WYUwyWNsARSo8YB+Q5jMWR5v57wuO6gky5MUtAkBlG1BHpg8FuRoL/v1twCVD6D8HMpfkg0CKAIoUJsB/eGQb5ZH2YnFPs/5h/21ZpRolQDKv470qYNVmsq/FgYzUADq3MdNtcr/VBMIoAigYEA/nOs5ruO3MdTN5Zx/2O9qRony5LRowuyLK30Gk+RvL3KgAFSzj/ujVV5XRSCAIoCCAMpwXs75x1P21P28eVkeakKZdVj3GQX9zOvTjs5pJgMFUOzCA1CtPi7OIN7X+TwEqiVrefX3qgcfduMZ0O8I+QIoa0uul7x5Wc5oQpme96m/une+q/vc/1eayH/ybHu9VX8LUJk+7mZo55MDqkkABSZwQJ9nm+CnofxvLvLkZanDN+Kjdr9P/R2r+f1/3Of+12si/8mz7fUG/S1AJfq4I8EOhVB1AigwgQP6Rzmu4eIY6uVayBdAWa4JZbrUp/5+qPn9nwrZiZHnayL/WZ/j722l/hZgovu4O62yRlVALQigwIQN6N/JGaTYW3Kd5M3Lcl3z6etknzo8W/P7z0qQfFXzmGFT6L8TV9XX0AugAHX/zF+iGqA2BFBgwgb0X+UMVLxVcp1sz3ldRzSfvvb0qcMfa/6hk5UD5qjmMcO2Pm3lvv4WAKDUsawACkzQgP5KjvM/GEOdnA75AigbNJ++Nvapw3s1vvd+iYi3ah4z7OxTX+f1twAApRFAgQka0MfcD8/DZO5y80+O64pb09qSr79FoX+C4Lr6PMifM4hv+tTXYf0tAEBpBFBgggb0W8Jk7nKzKud1XdJ0crvRpy7rmqX/XGjmzJu56pcvZ5v+FgCgNAIoMEED+qM5AxUrSq6PPWEyE9tW2bE+dbm2pvedNZPptGYxy4VQ/xk7AigAQFUIoMAEDej/znHuvyfwJW66rNJ0ctvapy631/Ce++3ktFuzmOV2Rn3d0t8CAJRKAAUmZEC/MmeQouxdSmJOk2c5rusfzWYgC/vU68Ea3nO/oNE7msWsv70m7FgkgAIAVIUACkzIgP6TkC+AsqXkuliX87pOajYDuxTqvbtKr4MhO3GuBMQz9QuqrtffAgCUSgClGCs69XWn8x4Qd5mNKQ5ec23VvLZxDOgv5jhv/DZ6ccl1cSjkC6BUaclJ3O0oBqJOtMqvrfK40wCfdf75p859vz/i68jaovZBqJ8fM+73ss+RWbJm7MR2WpeAkwAKAFAVAijDi+9YDzPGuOtcW+WurfQB/aKQb5nMtTHURZ68LLG8UoE/1pda5UCrPMp5T9N1vmlE19Pvua8I9fI04173+yyZ5UBGfR2v0X0KoAAAAijNsDwjCNAdDHjNtVXm2sYyoP8058t82cs6Phgg0DDpNofZO8DEbXM/b5X3QntmzxuhvUX0rwn3d6YTgCnaidCMRLJv9mk/mwK9spZ4vSeAAgAggFIx34fJTQ/h2io0oL+Rs0IulFwPV2sSQPkq4XrPhezlUB+F2TMm/grFbxu7OqNOf6hRZ/lhyF6aNt/nyQzzQvqMnWs1u1cBFABAAKUZ7uV8t5xybZW5ttIH9HsGCFKUuYXxgQGuK5Y3JvSPdH+YeyBqfcozWFbwNf4e6r+zUdZMm999lszyfkZ9fSyAAgAggFJBedJWTJcFrq0S11bqgH7rgJURy64R33uclXF8wGuKJSYIXThhf6C7E64zZiweZCnO1wnHiEt8ikzguTmjXt+uSWf5R2jWls3D+ialru6G+u1WJIACAAigNEO/PB7dM9TnubZKXFspA/p3W+XUHIIU3TuWxCURRc6EeCe0Z508GOK67nZe/GIG4HEvyUj7Bn/HgMeJDTApke6hgq/3esr1HqhBRzm/88dc9+14y2gPe2p4rwIoAIAASjP8kPO98ifXVplrG9mA/vNO4GNqiABFWrbdOPtj74DXE4McZ1vlt5C9O8pcS3xhvh/a2zMfK/n5xd1tbiVc0805Hm9XGP3skC0hPShVdWtD9jq9us2oGNZbKXV1u6Z1JYACAAigNMPKHO/Dz8N4ZuG7tgkb0F8aQZBimB16do/4enqDPGXaF4r99j7OoEiamfNHwdedlrS36jvU/C+jbZzxOTLLkZS62lrT+xVAAQAEUJpjQ6s8Celfrm51bZW7NgP6CovLmpJm1MSI3NIhjvtdSlvYUuC1v51yjisVfyZnM/6WPtRkZ3gppWP8ucb3rL8FAKpCAKUYr4X2KoX7nXe3+L8xD+dK11bNazOgr679IwpCpC1D+bPg609L4PtuhZ/JnZR7igmUF2uyMyTNnnrS6SzrSn8LAFSFAAoY0NdGzA9xP+WZfVnAsdN2THqnwHtYmnIPv1T0mSzJ+Du6qMnOEGdPJc0+2a2/BQCYCAIoYEBfG5syntm6Ao5/OeXYxwu+j7RtjTdX8JlsCZbv5JU0++iS/hYAYGLEAMrTlHJE9dBUBvTVdCKkZyQuYlvlQynHj/tyF707StLLdNyFpWpLXg6G9MTC8zXZ/yRtux2XPi1twL3rbwEAwICekt1NeV43Cjr+9ow2sabge4lbMV8P1Z8a+EtKfX2nuf4nBsVuh9mZtN/S3+pvAQDAgJ6irQij3yr3vYxzfDOCe4qJQ5O2T15XkWcSZ5g8T6mvVZrsf06H+m1drb8FAAADegP6CbUtjD6hU1bSqMsjuq84s6U3eW1MMvtyBZ5JWv6TnzXX/+xOqJ9d+lv9LQAAGNAzKgczntdHBZ5nKuUcUyO8t6SlQ7+Hyc8hkrYl8xrN9V9xa+zeGTqf62/1twAAYEDPKJ3PeF5bCjzP9YzzLB/h/X0aRrc0aRRiUt2k5Ue/a6r/ikuYHvbUzWf6W/0tAAAY0DNqf2Y8r/UFnudixnk2jvgeP0k454ES6nZxGHz3n/UpdfS+phpebZV/QrOX7ehvAQDAgJ4xmcp4XkXuZnI24zw7SrjPeI6yln3EYMeNrvPcHeAek+rpnGYaXmmVe2Hm0q/N+lv9LQAAGNBThnl9nteiAs91MuM8+0q635g7o3f5x96Cz7EqpAel+u0QE5cy9QZ5Hof2TklNFoMn3Vttx1koq/356m8BAMCAnrIs6vO8FhR4ruMZ5zle4j2/3io3e87/RYHHz1qqdKXP7x4KdpbpFQNS3ct2fmmVZf509bcAAGBAT5mWl/i8jmac51TJ9x3zkvTOiPm2oGNnLYl6mPF7cZbJ056fP9/w9rkmzJwx9I0/Wf0tAAAY0DOuF9Syntf3GecZ164423te0ON1DDvrJiuAcjrj9871/Oy1MHgC2jqJW2g/69TFnWALZ/0tAAAY0DNG60p8XgfD5AVQopc755/ON7JyyOP9lHGf76T8Tu9Wy7c619VUMTfPdBLeOHNpsT9V/S0AABjQM05rS3xeu8NkBlC662JTAcfJCkrNT/j5j3t+5o/Q7OBJdz3aull/CwAABvRMhFdLfF6Hw2QHUIq0P+U+v2uVhaE9wyIuSTkfZifTXahZor8FgIkVl3svVw2AAX3zLA6TkQPlVA3rNubw+CfH30Qsv4f2DBjQ3wLA+MUvu1aHdr68uAw9ftkX89NNJ/w/o4oAA/rmmd/nec0v8FzHwmRsY1ym+A3Fzs6HbEyEOtX54I25VmKulEOdD2fQ3wIwzvHgps64JM6Ovd0qTzpjlmed8Uv8UuhCaH8htiUMn3R/0sTl09s649XfwotE9t3leatcD+0v/rZoNoABfTM9y3heRS4nOZFxnn0eA+hvASjVqtD+EutpyDdjtrvE8ePJVnmrwvf/bmjPLvkr4z5j4CgGVWLAZJEmAxjQczfjeb1S4HlOZZxnh8cA+lsASrEivNiBsIjyQ6ssrci9x/x/34T2zOCs4FAMLElmDxjQM8vFjOdVZF6O8xnn2egxgP4WgJGLMykeheKCJ9MlfiE3ycuS3wjtoNHzjHu43ypfheoEgwADesbgZMbz2lTgeX7MOI9te0F/C8BofRmKD5x0l5jj7b0Ju+cYDIlLcJ73ue4YOLFEBzCgp69doZylNQ9TzjHlEYD+FoCR+iaMNngyXeJ479UJueePMsaf0+VssCUxYEDPAD7IeF77CzpH3AouLfL/o0cA+lsARmZ3yudEHJtd6vz3OHOke2ed+M9x2UvcxjfOVn4S8gdRro75fuOsk3Ohf6Bnm6YBGNAzqBjcSNuJ52RB53gto0184xGA/haAkXg/JAdOvg3tZLJ5xeUtcdfEvDv2bB/T/cZdge6E/gGeFZoGYEDPXF1JeV6/FXT8LaGcRLWgv9XfAtC2OCGYEIMHbwxxzLdDe2vffp9Bf4zhfuN4s99MmdNh5kwbAAN6BvZ5yvN6OuLjxw+5eaof9LcAFO67ns+F4wWNu1aFfEt6VpZ4r5/kuJ7DmgRgQE8RVmY8s7cKOH7aOtSTqh70t0yEmETxi9DOSxV3pIgB9Jjk+9fOv39JFdXG/ND+pv5E5/lOP+9nnX/+qVUOhfbSD6prVRhNXrtpn+f4HPqwpHvNs7vQIU0CMKCnSFdTntknBRz7Ucqx16t20N8yVnGK/7chPRfWdLnfKmtUV6XFINiBjM/kpHKtVTapuko63/Ucvx/B8RfkaEvHS7jPr3K042OaA2BAT9HSMrSfGfK4q1OOe1eVg/6WsYoJvv/uajO3WuXj8CI/wNowe9v5VaqtkjaH2Xkr7oX2LIK4+0oMpMW8GHHGwK8pYwGzkKrj9a5n99MIz3My9M83Mkp7cnwWXtIcAAN6RiFmV38ckvOgzB/iuPtT2sIXqhz0t4xNXJ55v6u9/NJ5iU57CZsu51Vd5SR9Q38u4Xl3+yjM3m3lr9Be6sXkOxxeBMmWjvA8H/X5HDozwnNvy/E5GAPEAn+AAT0jkxbs+GiIYyZtJffIBxrobxmbV8LM4El8yViS8HMnEtrVlOqr/Of6hZy/uz7lhXSZap1oMUnsg87z2jDic20K45mB8nanL8o6dwwAvqk5AAb0jFIcQD9MeG6/z/F4adsXm30C+lvGIy7PudbTVtJym1wMyQFwqiFpaW78UmOQLzC+TjjGr8EOepNsOqhxtoRzrQvlJ25dEpK/nOstn2sKgAE9Zfg45dmtm8Oxricc5y8DL9DfMjZHQv78AElLP75VhZXwfkq/sGPA48TP67+DHU2qJC7N2hrKWW7VL4CydQTnvBDyJT8GMKCnNKcTnt2NVlk4wDGSEns9CaZTgv6WcXk7oZ28k/Hzsc/v3snj3ICfA4xHzGl2K+FZ35zj8Xal9DFvq+rGy1rCE3f2WlLw+frlXMnTrwEY0FO4OEC+EuaeDCxm9O9dm/o82LYY9LeM0+89beR6zt+Lu/XIe1Ed+1L6hD1zPF5MJP8g4Xh/qOrGywpoFL2EKCbDfZjjs0+ia8CAnrGIQZRLKR+IWZn741aJvbv5xP+/QZWC/pax2ZDQRj5TLbUTA11PE5718zDcbizfpfQzW1R5ox3N+Ax6q8RzdRcznQEDesbqy9Cehtn9HP/p/PuYeDAGU+K3k3Gd6+WEZ/5naG+FCehvGZ9fEtrICtVSO2m76V0Z8rhrU477pypvtJsp7eJ4weeJ48jnOT73LnskgAE9k2Blq5zK+eE1XeL6612qDvS3jN2bwfKLJogJX++n9AdfFnDsZ0G+CV5YndIeYtLhxQWf63TOsafZzoABPRMlTv/d1fkgi2vnY1LYp50S16XGJT8xM/8Hqgr0t0yMIwntY79qqZ2shJ7rCjj+5VDObAOqISmoEQN4rxV8ntdDvuDJPY8EMKAHQH/LMOLMgQcjeqFmspxI6Qvi7NH5BRz/UMrxH3baGc2RNPskBk9GsTPTdyFfAOWwxwIY0AOgv2UYSbMSnnnhraW7KX3BjYKOvz2jv1mj+hsjLs/pzX0Sl+2sHMG5YuDvScgXQEmb/RyXMMaE2XEnyenZ0886Jf7zndDeuScGamI+v0UeMWBAD6C/pZlOhuITijJ5VmT0BWcKOsd7Gef4xiNojN4dGuNSnsUjOtdHIV/wZKrn9+JOkntb5a+QP3dfd4D5YhAUBAzoAfS3NEqcZfI4oW18q2pqZ1tGX/B9QedYEOx+0mQxKHEhzMw5sm3E5zwf8gU9znX9zu7Q3i3y/woovwXbIgMG9AD6WxphfUrb2KpqCq3j+C33sjFfx8GMvuCjAs8zFfLNAKBeXmmVqz3PPC4Z+yKMbvZJXL7zLOQLdHwe2slrr4ZiAie9OYQ+0wQAA3oA/S31diylbaxUNYWZzgXxxwhfJPPI+qZ+S4HnuZ5xnuWaQy3FGR2PM557TCIcAykLCj7vhpA/yHGszzUWUU5pCoABPYD+luqKS3TyJlgcpEiimN+7of0Nday3n0N7mcM4/JnxPNcXeJ6LGefZqDnUSkxAfX2AfuN2wW3tQJj7jJG4pOx/oZ1YdlFPnxkDfTGo+G3nmgc59mnNAjCgB9DfUt2X96KDJ3+p1oHt7aq/H0MxWwYPairjmb5V4HnOZpxnh6ZQebHt7mqVa0P0IcdDMbNRLs7h3EdDe7nRIOKSxlsDnGOfZgIY0APob6mXIynt4mNVMxLdux1dDOUGUeaF8mYUnfRiWUurO33Gw1Bc8tVh8wJNDXC+mDR2mF1z4t/I2QHO974mAxjQA+hvqY+fwuhnI/BCDJhcCTNnopS1nGdRn76gyNwUx0P2zAOqJc42+TuMJmdInMWyZI7XtXiA89wPxeV1Op7znDdCO3AJYEAPoL+l4uLA/mmwU0rZ4kvfH131/UsoJ7Hs8hL7gqNBks06iTk9YvLVJyl9xrDlwhyva5AEspsLrpMrOc/7P80HMKAH0N9SfW+ltIlLqmbk4jfu3fkjroXR706zpsS+4PuM85zx+Gshzlh6PbSTAsctsOOyrUGTrQ67jfa2kH+pUNFiDpU8waTbmgpgQA+gv6X6PgxyVIxTzP3QvXvJvdDOMTEq60rsCw4GAZSmim34cBh8u+CYn2TQ5Wwf5zz2zhHd6/6c51+nWQAG9AD6W6rth5Q2sUnVlOa18GJ741jiN9q7RnSutSX2BbuDAErTvRTaWww/D/mDKJ8NeI5DOY+7bET3uCzn/Z3QHAADegD9LdX2R0J7iC8DC1VNqR6nBBmWFHyeV0vsCw4HARTa3gz5t/+9MeCx8yRzfTzi+7uQ4xoeaAaAAT2A/pbqirvBJH1z+peqKU1MHHss428zLunZXPD5JiEHiiSyzbM0zMz5k1XeHOC4eQIoP4/43nbkvK+VmgEAAFRTWkLRHyp6P5fCaLZYnYRyMbSTdQ5rfp/zzC/weWQFhmxj3Ewvh3aekyKX8eQJoJwf8X0ty/l3vE0TAACAavpfyiB/hwDKRJbnnZfFYb/FfpZxjiKXbp3IOI8kxc21LkdbP1uxAEp0J8d1fOPxAwBANZ1OGeS/XtH7qXsApbu8N0Q93c047isFPo9TGefZ4c+v0S72ad+DLCM8MiEBlHM5ruOkRw8AANWUlNTxcYXvpwkBlJiscthtjrNeXtcW+DzOZ5xnoz+/Rnu/Tzt/OsCxPs75dzNqh3NcxzmPHgAAqmdRDQf4dQ6gXG2Vtwuqp5MZ5yly++ofM87zsj/Bxrvdp83Py3mc7Tn+fi6VcD87J+Q6AACAgm1KGeB/qWpKNa/Pi9fDVtlV8Dl3hXKW1jxMOceUx07IzpETy4Kcx9kY+gcurpVwP1uDAAoAANTSVykD/PWqZiyeJjyLn8JoZmp8kPGCt7+gc8TA0POUc/zocdPyYSgmgJJnB5xHJdxPnkCOAAoAAFRQUsLD+MI7X9WU7u2EZ/H5CM8XgxtpO/EUleTytWAnErJtCMUs4Ymehv47WI3a+pBvO3IAAKBikpZXXFUtpVsS2juOTD+DB6HYRK5prqS84P1W0PG3hHIS1VJdK0IxSWSjn0L/4MVLI76fordnBgAAJsDylMH9MVVTqsWt8ntX/cddkV4t6dyfF/TiOujxn4TBZhZQ7/ZfxDbGUZ4dcNaN+H7yBFCOe+wAAFAtackOt6ma0sSlUj931X0MpCwt8fwrM17y3irg+OfCaJcIUX2LMtrgmQGPlTXjaRQJkpPkWcKz12MHAIBqOZQyuH9F1ZTmfFe9X+68TJbtako7+KSAYz8KkhSTLWsJz2cDHisGJJ+F7ODFqGfY5Ukiu9ljBwCAavkxYWB/X7WUpjuAFZ/FgjFdx+5QzLf/vVanHPeuR0+XrIDDu3M43qWQHbz4ZcT3sy30D6As89gBAKBaknaskNywHDvDzODJOHc9irNeHofkPCjDXNf+lJfHLzx+unwUig207QzZwYtnI/57293n/Dc9cgAAqJZVKYP7Papm5OLMjOngVcx/snACrikt2PHREMe8k3C8uKTnJU2ALqdS2t6BOR5vUei/nfHGEd7PiT7nPuKRAwBAtexIGdy/r2pGKn7zfatT139OUDAhbqOctKX173M8XloyT7NP6PVPQjt5HobbiepoGN8uOFf6nPtdjxwAAKol6VvSOLXd1rKjF5Oz3g6Tlwfh41Dctq/XQ/KWtNoX3dK2/B02wPFGyA5iPBxRW5wXspPY/uWRAwBA9STtvPKzainNpAYSTie0ixthsGVGexKO8aRV3vTY6ZE0WyPm41lewLEvhuwgyocjuJ+1fc650yMHAIDqvbw/Txjcf6NqGm9hyktt3h153muVqTB7OYZti+m1ISQHGf5X0PHfCtnBjD9HcE9HguSxAABQK++lDPDXqhpCO4iStBVs3KFpccbvbQ6zd/N53HlRpho+aJWDrXIstBMIrxjReWLOnaQkw5cKPs/xkB1E2VLgueI25I8yziWICAAAFfRJwuA+zhqQn4JuX4bZ+Rz+6fz7NaEdTHmtVba2yuWQ/A3/66qxEmJy43MhOZnr+dDetatISQG6mBdoacHniXmG7of0oEZM6FzULlh7Ms5zQhMDAIBqSspzcUa1kGBlaG8z+zxkf5Pf+1K6S9VVytd9nml8/odCe5bFsE4mHP9eaAfjRmFzn3v7voBzxBk1/6QcPyZUXqSJAQBANd0M5SRUpD7izIAYFDndeSGMSWGfdkrc0eRS5wX7A1VVSTdCvuBY/Lk1czxH3LI7KbHr32G4LYvz+KbPfX0y5PFPpxw3BlVWaF4AAFBNC0Ly9sWLVQ001sOQf4ZRLDEQsnqA429vlbsJx4nLhpaUdI/H+tzTXJPXfhnSgyeWsAEAQIVtShjoX1At0Gjnw2ABlO48N1+EdoLU7uU98Z9j8uD9ob2kK2nJzo4x3OfBPvcTlzLm3UI55k75PuU4f4XRz6oBAABGLGkq+xbVAo2WtqVw0SUmdP0qjDcnyLaQPeMmLkuLgZF1ITmxdgywxISxt1N+/3iQ8wQAAGrhlzD7m2C77wD9EskOU660ys7Q3u1nEsTdeY6G/smR43+PQZ8fW+XXMHub7u5yLcgBBAAAtbE44YVhn2oBOuJMlD/D8AGTGGiI+U1i4uGXJ/h+4zKbuKzn3hzvM+aPiksg12o6AABQLzt6Bv9Tob27CkC3N1rl09DecjjOvngQZu689LTz/2Oi1JhQNuYOiflOtob21tdVtLrrnn8K7WU+Uz33G3ObxHwxccepuD3yfE0FAACqJb6wvJTj5+I3pd0BlIOqDgAAAKi7OHsk5hbo3hI07RvRuOa/e/nOw2D2CQAAANAAx8LsNfmfpfzsvp6f+1T1AQAAAE0Q1+T3BlBOJfxcXN7TvW3nFVUHAAAANEVSAGVvws8d7/rvMenjy6oOAAAAaIqzYXYAZXHPz3waZm4tulq1AQAAAE2yKrS32ewOoGzr/LdXW+W7MHPmieAJAAAA0Ejrw8z8JkklzlSxbAcAAABotOWtcqBVrof2jJSpzj/HGShmnQAATJD/BzGTyr7qd2jAAAABn3RFWHRNYXRoTUwAPG1hdGggeG1sbnM9Imh0dHA6Ly93d3cudzMub3JnLzE5OTgvTWF0aC9NYXRoTUwiPjxtc3R5bGUgbWF0aHNpemU9IjE2cHgiPjxtc3VwPjxtZmVuY2VkIGNsb3NlPSJ8IiBvcGVuPSJ8Ij48bXJvdz48bXN1Yj48bWk+SDwvbWk+PG1uPjA8L21uPjwvbXN1Yj48bWZlbmNlZD48bWk+ZjwvbWk+PC9tZmVuY2VkPjwvbXJvdz48L21mZW5jZWQ+PG1uPjI8L21uPjwvbXN1cD48bXVuZGVyPjxtbz4mI3gyMTkyOzwvbW8+PG1yb3c+PG1pPmY8L21pPjxtbz4mI3gyMTkyOzwvbW8+PG1uPjA8L21uPjwvbXJvdz48L211bmRlcj48bWZyYWM+PG1zdXA+PG1pPmY8L21pPjxtbj40PC9tbj48L21zdXA+PG1uPjM2PC9tbj48L21mcmFjPjxtbz4rPC9tbz48bW8+LjwvbW8+PG1vPi48L21vPjxtbz4uPC9tbz48L21zdHlsZT48L21hdGg+262VRAAAAABJRU5ErkJggg==\&quot;,\&quot;slideId\&quot;:310,\&quot;accessibleText\&quot;:\&quot;open vertical bar H subscript 0 open parentheses f close parentheses close vertical bar squared rightwards arrow for f rightwards arrow 0 of f to the power of 4 over 36 plus...\&quot;,\&quot;imageHeight\&quot;:27.243243243243242},{\&quot;mathml\&quot;:\&quot;&lt;math style=\\\&quot;font-family:stix;font-size:16px;\\\&quot; xmlns=\\\&quot;http://www.w3.org/1998/Math/MathML\\\&quot;&gt;&lt;mstyle mathsize=\\\&quot;16px\\\&quot;&gt;&lt;msup&gt;&lt;mfenced open=\\\&quot;|\\\&quot; close=\\\&quot;|\\\&quot;&gt;&lt;mrow&gt;&lt;msub&gt;&lt;mi&gt;H&lt;/mi&gt;&lt;mn&gt;0&lt;/mn&gt;&lt;/msub&gt;&lt;mfenced&gt;&lt;mi&gt;f&lt;/mi&gt;&lt;/mfenced&gt;&lt;/mrow&gt;&lt;/mfenced&gt;&lt;mn&gt;2&lt;/mn&gt;&lt;/msup&gt;&lt;munder&gt;&lt;mo&gt;&amp;#x2192;&lt;/mo&gt;&lt;mrow&gt;&lt;mi&gt;f&lt;/mi&gt;&lt;mo&gt;&amp;#x2192;&lt;/mo&gt;&lt;mn&gt;0&lt;/mn&gt;&lt;/mrow&gt;&lt;/munder&gt;&lt;msup&gt;&lt;mi&gt;f&lt;/mi&gt;&lt;mn&gt;2&lt;/mn&gt;&lt;/msup&gt;&lt;mo&gt;+&lt;/mo&gt;&lt;mo&gt;.&lt;/mo&gt;&lt;mo&gt;.&lt;/mo&gt;&lt;mo&gt;.&lt;/mo&gt;&lt;/mstyle&gt;&lt;/math&gt;\&quot;,\&quot;base64Image\&quot;:\&quot;iVBORw0KGgoAAAANSUhEUgAABBoAAAC0CAYAAAA6hU/SAAAACXBIWXMAAA7EAAAOxAGVKw4bAAAABGJhU0UAAABTMkaS0AAAIypJREFUeNrt3QHEVtf/APAjSZKRZJIZyUxmRmYyk0gySWImMzMxk59kRmYmSSSTzESSSRJJkkzMZGYSmSTJyCSTRJIkif//nr3P297nee+9z33e9z73ee69nw/H//f//d7uPffc85xz7veee04IAFCON5O0K0lnkvRXkp4m6XmSniXpcZL+SNJPSdqapIWKC0Cfoc8AACDN+s6A8P8GSHEweThJyxQfgD5DnwEAQLQoSacHHCz2pidJ+lJRAugz9BkAAO22NEm3ZjlgnJqOKFIAfYY+AwCgnZYk6XaJA8bJ9KOiBdBn6DMAANrn1yEMGCfTZ4oXQJ+hzwAAaI+dKQO9q53//r0kzZvyt/OT9EGSvur8TZFB46MkLVbMAPoMfQYAQPO9Gia2HJsc4N1P0qYB/v3aUOwb3b2KGkCfoc8AAGi+g1MGdv8k6fUZHCPuhf5zn0HjgyTNUdwA+gx9BrRTvwgjAM1ob+Ng71nnXPH/vjOLY8Xpsf2mxa5xywFqS58BCDQAaG/72jHlXLtKON6bSXqRcz1fu+UAtaXPAAQaALS3ff3WOc/NUN4U1Z9yrue4Ww5QW/oMQKABQHub65Up59lc4nHX5VzPGbccoJb0GYBAA4D2tq8tnXNcK/m48S3XC4NGgEbRZwACDQDa274Odc7x2RCOfTPjek665QC1pM8ABBporTitb5NiGBuL3I+xbm8/DRNvi4axfdj5jOs54JYD1JI+AxBooJXilL57SXqepOUtu/a1nc74YpIehoktp2I5PEnSn2FioaWNofr9qM912ow4gFimiraqvT2bcT0fueUAY99/6zMAA19ab3GYiLBP1s9fw8Sb9KaLg464zdTfBX6zk+lOZ8BSla+nnPtRkraqrq1pby9kXI+AE9B2dei/9RlA4we+jwdohGeb1o1Z3h6rin3Fe3Y/dH/LN7cF1/1ekm711JfbSdqepKWdv5mXpG8y6tY3FeZ1Q89vJb6dma/qNj7QcCXlWq653UDL1an/1mcAjR74HgsT065j1PfFEB7m49S0GEU9laSVM8zbnSHkK3Y69g7Ot6+nzH5syXV/kfJbOJHx8D43p46tqTDP74TugND1JL2mCjc60PAs5Vq+cruBFqtj/63PAFox8J3TeWCJDc+tWTzEx5Vt45S1Mr/jXxAmviP7Yxb5Otc5xgJVMFf8VOLXnrI72JJr/y6l3hzL+fuvcurbzxXnPQYWpgblYuDhfdW5kYGGxSnXEb85XuJ2Ay1V5/5bnwG0auAbp5X9PuCD/PNOgGHYdg+Yr/jA9Z5qV0gMDvV+0/h9S659Z0rduRryPxW5nVPvno7gGpb2BBviG4y270rRxEDDlpTr+EHzBbRUE/pvfQbQqoHvlgEe5uNUtfUV5m2QBX681S0mBmPu95Td0ZZc+/qMOr1yFr/lUQ1UYrDhn568tHmRyCYGGo6G6UFeC3oBbdSk/lufAbRm4LtugIf53RXn7WzBfJ1R3QqJ2z/1Lr55tiXXHqcO3k+pO4cK/Nu8NyLnR3hNbybpQU9+PtbeNiLQMCelvu7RhAEt1MT+W58BtGLguyEU/zSh6lXuzxfM2weqW19x0aMnPeV2JbRn54JzIf0zoFcL/NudGfUufrKwcsTXFWfy9C6KtbGF9btpgYZNPfn/O9hlBGinpvbf+gyg8QPfrQUf5vePIG+PCuTrH1Wtr/i5RO9MhvsFO+kmdsCT6cgAxziYUu/Wjsn1fRmmTwddpb2tdaDht9D81dEB2t5/6zOARg98DxcMNFS90OKKgvk6qqrlej1Mn04X34C3ZRZInE6YNXXynRmUZdzR5MOQv/jUKJzqubZ74b+9xLW39bI6tHOhViBb3L5xUcuuuS39tz4DaOzAt8iuEw9HkK9tBQMNm1W1THFQ8ldKmbXpu70vM+rN9Qbe697FIa80cEDVhkDDn1PyfblF9xDIb+Puhua9idd/6zOAhg58Y2P0okBeT40gb2dCsV0wfIOWLW2Niz9bdP3xbcidjLqzq4HXuzHMbLEs7e34+CK08/MmoHgbd6gFY5+29d/6jPxnlR8z0keqADqF8R34fhiKzRr4ZAQdzJMC+fpNNcu0K8xsK6gmyVt/ZHlDrzlt0az1LbjXTQg0vBb+W0slrrPxrmYMyGjjboZmr8XTxv5bn5FuXk5d+FE1QKcwvgPfgwUDDVV/672mYL6+U81SvR3SZ6ocalk5/JFRb240+JpXpNz7+EnFK9rbsRaDq5en5HeTZgzo08bFtn53p/3Qf7dLm/oMgQao6cD3eoF8XhtBvvaF8Vygsi6dz42UsoozRBa3qBzeyqk3Bxt+7UfC7Fbo1t5Wb2rQ9zPNGDBAG3c1SW/ov1ulTX2GQAPUcOD7asGH+QMjyNufBfL1SBVLtTujvPa1uBPuTR82/NrfyLjuJk/Fr3Og4ZMp+fxKEwbMoI17lqQd+u9WaFufIdAANRz4bi0YaKj6++6lBfN1ShWb5rXOYKO3rJ6Hdi0qF2d13MuoN7Es2rAi88XQroVA6xpoeD9MfFvbtt1ggHLbuMn0S5KW6b8bq419hkAD1HDge6pAHp+G6r/9K7qt5Seq2DTHM8rqZMvKYV1Ovfm9JWXwSct+N3UMNLyZpAcGS0CJgYbJLck/1X83Tlv7DIEGqOHA91GBPJ4dQb6KbGsZ0zJVrMvKnLLa0LKyOJJTFt+3qGN+nnL9t0MzFw6rW6Ahtl//dPJ2QvMFlBhomEynQ/3WZtJ/6zMEGqDmA993C3ZSX1acr/gA9LRAvqw6PF3WDJUnDX2wzPMgp+5sblE5nMsogy+0tyMVP2P6u5Ov85ouoICNUx40B0n3Q73WNdB/6zMEGqDmA99vC3ZQVa9ivLZgvg6pXl2WB2tZTOq3NeqSFpVF1mdIf2lvRya+XZzc7efX4HtjoLi4TfGRMLPZDUeTtFD/XTv6DIEGqN3A91KB/N0eQb6+L9hhWnW4eLm1bau8vNWq77esLPICUE17M1SHQEN8SLjSyc8fNRj0A+P7QH57BsGG+G/e13/Xhj5DoAFqN/CN0dAXBfJ3eAR5u14gX1Ydnn4/86YaLm9ZefydUxZnWlg/slbv/k17W6n5nTKPebmWpEWaLmCWbUrRlzNp212P4zhK/63PEGiAmg98NxfsiKp+41l0W8sLqlaXLTll9aBlZbGqT93Z3cL6cTqMz6dRbQ00xAH95HajcSBd9vTf+HnUWk0htFLs927OINgQX+y8pf8eS/oMgQao7cD3cIG8vej8sKtUdFvLnapWl7OhHW8A7oSZvbmZaXq9IeWWtx7LPu1tJSYX5YwLuZW9W85ku9mkoBEwmDmdB/Eis1V7Z4ju0n+PHX2GQAPUduD7V4G8XRpBvopua7lS1XppbkjfwnAy7W/IdRad7VJWetKgOpI3g+lv7e3QnQz/fV9c9sAuvo2Mu/T8XkH5SZI0+vSsJ8W+6vGU9HyGx43f/w/rM0v9dzP7DIEGMPCdZkXBhnpXxfmaU7CDvK9addnUp7w+bsh1flzxQOVcg+rIsj7X+q72dmgmV4d/FCamBZcpBlwn19/YJtAgSdIs0+OS2hL9dzv6DIEGMPCd5ouCDfWqivO1rmC+jqtWXX7oU14ftKgstob+W3u1Vd502j3a26GYXKTtaYm/wzjYiqvNHwgTbzMnjz9foEGSpJJSXAfrVf23PkOgAQx8B1Xk84RRLCB4sGAH+LFq1eVan/Ka16KyOKzuZMrbBu2q9rZ0uyt8KDhSUflJktSeFMeBW/Tf+gyBBjDwLWpOJ5JZ144vvpW1JVx3w5v3pvpZy8rjj9COxR1n4lyf39X8BlzjuLS3OypuF1cLNEiSVPNAQ5v777r2GQINYODb5YOad3yXVaku/T43uduispjTJ+jyoOV15XifurJRe1uKzypuE29UWH6SJLXn04klFbbdbe6/69xnCDSAgW+XPTXv/PaqUl36bQd6vkVlsbpPWZxueV3ZH5q/P/mo29stI2gTvxJokCSppDSsxSD1383sMwQaQKChy5Wad4JrVKku/d5St+nhut8ipztbXlf6vTU5o72dlQ/DzLeVm82nZEsqLD9Jkpqb4naHo/o8oY39dxP6DIEGEGh46ZWCDVHVDfrckD9lbjLFtSXmqFJdzvcps59aVBYng9038nwUmv+ZzSjb219G8GBwLgD8Z3uYmJUwSDsSH3Z3jTjfbey/9RkCDdCoQEPRfYzfqjhfmwvm66zqNM2dPmV2uEVlcavPQKrtQaqNof+bjrqX0Tju8gMwbCvDxBpWgz54Xh/BmE//jUADNHDg+1OB/IxiwZ0fCnaIX6pO0zzrU2YHW1IOC/qUwyVVJWwo8Btbob0FqI04I/S7MLMp+PvH5AFe/41AAzRg4HuvQH5OjaCMbhXsFFeoTl3mFCizbS0pi35v679XXcLaAvVlg/YWoBbiAoo3ZxBguB3Ga3tD/TcCDVDzge+bBTugTyoun6UDdIx0W1Cg3D5rSVl816ccNqkuhX5rW2p+jQINQNMtDMVngvamI52xg/6bsqwL7Vkw9ajbjYFvup0Ff0TLKi6fTwvm67CqNM2iAuX2aUvK4myfclikuvw7OB23QKNAA0Bx8e3/3Rk8IMUZrR/qvxFoEGhAoGEYLhTIy18jKJ9TBX/cm1WlaT4QaHjp0ZjV67oGGj7X3gLUto3L2rp4sf4bgQaBBgQahiEuFlRkoaBRzBp4EIrt+ztPVZpR496GQMNrfcrghKryryKf2tR9TQ+BBkCgYSI9DOM/S03/LdAg0AA1H/huCOM5a+Cdgvmy4nC6Iov7tSHQ8FGwTkUR8wrUl73aW4DaBxp+DdV/Cqv/FmgQaIAWDnwPhmKzBqpeIOjrgj/s71SjVCsFGv51qE8ZrFRV/jU/mNEA0OQ27mmS/qf/RqBBoAGdQlUD3+sF8vHHCMrmYsEf9nuqUaoi39y34W3ApT6DLorXF2s0ANSzjbuapDf03wg0CDSgU6hq4PtqwR9P1VOmi64b8VAVyi3Dpr+h7mdOn3p0RjUZKNBg1wmAerVxcUbq7k5/qP+mqfI+//xR8aBTGM3Ad2vBQMPaisul6LoRp1ShXC/6lF/TG99Vfa7/W1XkpSLboW7R3gLUpo27FSbWu9J/I9AAOoXKB75Fto98FqqPhBdZN6IJb1iH7X6f8jvS8Ov/vM/1r1dFXiqyHeoG7S1ALdq4Q6HeO3LpvxFogJoPfB8VyMP5EZTLtYKBhqWqUK4Lfcrvp4Zf/4mQv8DpXFXkpfUFfm8rtLcAY93G3UnSGv03Ag0CDTDKge+7BR/md1ZcJkXXjbiu+vR1vE8Znm749ectdHpF9eiyMfTfeWZOza9RoAFoep+/SP+NQINAA4x64PttwQf6tysuk48L5uuQ6tPXjj5l+HPDO528NSoOqx5d+u1Xfl97C4D+G4EGMPDt51KB8z8YQZmcLBho2KD69PVhnzL8p8HX3m9B0S2qR5fP+pTXWe0tAPpvBBrAwDdP/LbtRRjPXR3uFchX3PJojurT14LQf6HPpvo6WN9jEHv6lNdB7S0A+m8EGsDAN8/mMJ67OqwsmK8Lqk5hN/uU5byGXveZ0M6ZHDPVbz2Pj7S3AOi/EWgAA988hws+0C+ruDx2hPFcoLLOjvQpy7UNve68mTEnVYtpzoXmv0ESaADQfyPQAAINQzzvXwXO/dcYPuxMppWqTmFb+pTlxw285n47l2xXLab5O6e8bmtvAdB/I9AABr55VhR8mK96Vd+45sLzAvm6p9oMZH6fct3fwGvuF1x5V7WY9ttrwwrfAg0A+m8EGkCgYUjn/KJgoGFzxWWxrmC+jqs2A7sQmr2bQK/9IX8BTAuJdusXfFyvvQVA/41AQ6Mt65TXnc7vLe4+GD/BXi5v9czbKAa+5wucN77dXFhxWRwoGGio01T/uLtHDNgcS9LvSXrcqYDPO//5l851vz/kfORtXfggNM/POdd7UT8yTd4bpMcNGtgJNADovxFoYLr4LPIwZyy4Tt5ql7fKB74LQrHPE66NoCyKrBsR02s1+LG+kqR9SXpU8Jomy3zjkPLT774vC83yLOda9+pLptmXU15HG3SdAg0A+m8EGui2NOdheepD83J5q03eRjLw/bLgQ2/V0+k/GOCBfNxtCtNXTI7bMcV9oVeHiZkib4aJrUN/T7m+U51ARdmOhXYsCPlWn/qzMdAr79Oa1QINAOi/EWhorB/D+H6+Lm81GvjeLFgg5youhysNCTR8m5LfMyH/M5RPw/QI/o1Q/naCq3LK9KcGNZafhPxPgubqT7rMCdlvkK417FoFGgD03wg00O2fgs9gT+WtNnmrfOC7Y4CH+Sq3ttw3QL5ienNMf6R7ZxGwWZ9xD5aUnMfLofk7eeTN3LisL5nm/Zzy+lygAQD9NwINjVbks/rJNE/eapG3Sge+WwYsjJi2Dfna41v+owPmKaa4UND8MfuBbk/JZ1x5dJBPIL5LOUb8tKLMhfg25ZTrOw1pLK+Gdm3lOVt7Msrqbmje6t4CDQD6bwQa6NZvnYGpM4vmyFst8lbJwPe9JJ2YwcP81BV+41S2Mt+sxz2Q4yyGB7PI193OA1JcyXPUU+my3ghvHfA4sQKmLYh5oOT8Xs/I774GNJRzOz/mpm/TWEV92NHAaxVoANB/I9BAt58KPn/9Im+1ydvQBr5fdwIET2fxIJ+1amacTbBzwPzEYMDpJP0R8lcTnmmKHdP9MLFt55GK71/czeF2Sp5uzfB428LwZxtszgne1N3akP99lP23u72dUVZ/N7SsBBoA9N8INNBtRYHnxhdhNLOf5W3MBr4XhvAwP5sdKbYPOT+9wZAq7Q7lvg2OEf20mR5XS8531uKbdV/R+X85deOUfmSaQxlltaWh1yvQAKD/RqCB6TYk6UnIDvZtkbfa5c3At8bi5yRpMzRi5GrxLI77Q0Zd2Fxi3t/JOMelmt+T0zm/pU9U2S6vZDSMvzb4mrW3APpvBBpItzxMzA6/33nGif83rqe3Qt7qmTcD3/raO6SH9azpg3+WnP+shTjfq/E9uZNxTXEh1IWqbJe02ThPOo2lQAMA+m8EGsDAl4rFbwXvZ9yzb0o4dtYOIe+WeA2LM67ht5rek0U5v6PzqmyXJSF9NsN27S0A+m8EGsDAl9HYmHPP1pVw/IsZxz5a8nVkbXe5qYb3ZHMw7bKotNksF7S3AOi/qWmg4VlGOqR4EGgw8K2TYyF7ZdEytts8kHH8uF9r2Ssvpz10xl0H6jZVcX/IXiB0rir7Utp2rHHK6uIWXLv2FkD/DSDQoHjG1t2M+3WzpON/nFMn1pR8LXGLzuuh/lPNfssorx9U15di8OjvMH1F3Le1t9pbAP03gIEvo7MsDH8LptU559gzhGuKCwCmbau5rib3JL7xeJFRXitV2ZdOhuZtaaq9Bagv/TeAgS8dH4XhLziTt6jNxSFdV5wp0bsIZVws8tUa3JOs7zt/VV1f2p5SPtu0t9pbAP03gIEvo7c/5359WuJ5nmac4+kQry3tk43LYfy/kczaqnON6vqvuGVq7xujr7W32lsA/TeAgS/j4WzO/dpc4nmu55xn6RCv78swvE9ChiEujpn22cdlVfVfcerpw56y+Up7q70F0H8DGPgyPv7MuV/rSzzP+ZzzfDjka/wi5Zz7KijbhWHw3S7WZ5TR+6pqeD1J90K7P5fQ3gLovwEMfA18x97TnPtV5ur9p3POs7WC64znqGq6fRxU3JxynrsDXGNaOZ1RTcNrSfondH9ys0l7q70F0H8DGPgyXub0uV8LSjzX8Zzz7K7oeuO3/b3T7neWfI6VITt4029HhPgJSW8wJO67vUyQoWsL1jirYZWfr/YWQP8NYOBr4Dt+FvS5X/NKPNfRnPMcrfCa30jSrZ7z7yrx+HmfiFzq828PBDsppA38pn4uEfcnX+Knq70FKJn+G8DAl5IsrfB+Hc45z4mKrzt+d9k7w+L7ko6d9ynKw5x/F996POv5+7Mtr59rQvcMlD1+stpbgCHRfwMY+FLig1xV9+vHnPOMaheIj3seZGM+ZjuLI2+gcjLn353p+dtrYfCFqJokbq36vFMWd4KtwbS3AKMLNOi/AQx8GcC6Cu/X/jEMNESvds4/+T3lilke75ec63w349/0bsF5u5Ovtoprh0wuxnXYgE17C1AB/TeAgS8lWVvh/do+poGGqWWxsYTj5AVv5qb8/ec9f3PVIOVlOdoSTHsLUGW/o/8GMPClBK9XeL8OjnmgoUx7M67zhyTNDxNv7OOnAGfD9EUx56uWaG8B9N8AGPjW1cIwHms0nGhg2cY1Bu4V+E3EdDlMzKgA7S2A/hsAA99am9vnfs0t8VxHwnhsb1mluLDkZ2FixkZc0DAuNBVXpo5rQcRvQeN2WKtUQ7S3APpvAAx8m+R5zv0qcxrgsZzz7HYbQHsLAAAGvs1wN+d+vVbieU7knGer2wDaWwAAMPBthvM596vM7w7P5pznQ7cBtLcAAGDg2wzHc+7XxhLP83POeWwHBdpbAAAw8G2IbaGaTxoeZpzjqVsA2lsAADDwbY4Pcu7X3pLOEfedfpFxjp/dAtDeAgCAgW9zxCBA1s4Tx0s6x/KcOrHHLQDtLQAAGPg2y6WM+/VHScffHKpZcBK0t9pbAAAMfBkDX2fcr2dDPv6TMDGjAtDeAgCAgW+DrMi5Z2+XcPwzYbifZoD2VnvL7CxN0q4wsW7O4zARaI6L9f7e+e9fUUSNMTdMzDQ81rm/k/f7eec//5KkA0l6X1EBYODLbF3JuGdflHDsRxnHXq/YQXvLSC1M0vche62eyXQ/SWsUV63FYNG+nD45LV0L5W51DQAGvi2zPeOenZrlcVdlHPeuIgftLSMVF+r9a0qduZ2kz5M0r/O/rw3TtyNeqdhqaVOS7vXcz3/CxKeNq8NEwOnNJH0SJmY5pI0FzGoBwMCXgS0IE1Mm09ZpmDuL4+7NqAu7FDlobxmZ+Fnc/Sn15bfOw+ZUb6TUq7OKrna+TbmPZ1Lu91Sfdvr/qf/mRpj4xAYADHwpJSjw6SyOeSfleHHapjcjoL1lNF7rCTLEWQ2LUv7uWEq9eqr4at+vnyv4b9en/NtYV5YoVgAMfBlEHGg+TLlvl2d4vKxtLc1mAO0toxE/i7jWU1ey1l44H9IDxdRD2ieRMfg/SKD/u5RjxE8r7BgFgIEvA/k8496tm8Gxrqcc54YBCmhvGZlDPfXkQs7fpk25/14R1sL7Ge3C1gGPE/vrv1KOc0ARA2Dgy6BOpty7m0maP8AxdqQc40mS3lK8oL1lJN5JqSfv5vx9bPPPhu7v+ucrxrEX11y6nXKvb83weNsy2ph3FDUABr4MIg4kL4WZ70ARV7B+2vNvXwTbWYL2llG63FNHrhf8d3F3Ct/l18fujDZhxwyPFxeEfpByvKuKGgADX2YSbLiQcg9Ph/yVquMWWr27V8T/f4MiBe0tI7MhpY58pVgaJwaEnqXc6xjsXzyL4/6Q0c5sVuQAGPgyE98k6XnPfbzX+e/XdIIO8W3XliRdTLnnf4aJLdIA7S2j81tKHVmmWBona/eoS7M87tqM4/6pyAEw8GWmViTpRJh4I/J/BVP8PnSbogPtLSP3VjDtvQ3iwo33M9qDb0o49vOMY7+r6AEw8GU2FneCB3GxyPhtb1zc8VknxW0x46cWcSXqDxQVaG8ZG4dS6sdexdI4G3Pag3UlHP9ixrGPKnoADHwBtLe0R3wT/WBID56Ml2MZbUGcjTi3hOMfyDj+w2DbagAMfAG0t7RG2lvu5x4MG+luRltws6Tjf5zT3qxR/AAY+AJob2mH46H8hQEZP8ty2oJTJZ1jdc459rgFABj4Amhvab44a+FxSt34XtE0zkc5bcGPJZ1jXs45LroFABj4Amhvab71GXVji6IptYxvJGnJiPOxP6ct+LTE8zzNOMdTVQEAA18A7S3NdySjbqxQNKW5Ff7bLnThCPNxNqct2Fziea7nnGep6gCAgS+A9pZ6i59GPClQFwZNCxRtYe+FiV0dYrn9mqT5I8rHnzn3c32J5zmfc54PVQcADHwBtLfU/yG37CDDDcU6sJ1Tyu/nUM5WkoN6mnNP3y7xPKdzzrNVVQDAwBdAe0tzHcqoF58rmqGYurvH+YqDDXNCdTNUjuecZ7dqAICBL4D2lub6JQz/7Tb/iYGFS6F7ZkNVn1Es6NMWzCvxXEdzznNUNQDAwBdAe0szxTfcz4KdAaoWF4O8OqW8fwvVLBC5tMK24HDOeU6oAgAY+AJob2mmtzPqxAVFM3SLknRtSplfC8PfjWFNhW3BjznnOeX2A2DgC6C9pZk+Cb6hH6UloXsbyH+StGqI51tXYVuwX6ABAANfAO0t7fNTRp3YqGgqszz8t+1lTPFTlm1DOtfaCtuC7QINABj4AmhvaZ+rKfUhPvTOVzSVepzxML6o5PO8XmFbcFCgAQADXwDtLe0yN3S/SZ9MNxRNZeICkEdyfpvxU4pNJZ9vHNZosBgkAABAA2UtDPhTTa/nQugfVKtrOp+kN0ooo7l9zjO3xPuRF0CxvSUAAEAD/S/jIXCrQMNYphedB/QVsyyn5znnKPOTmWM557HYKAAAQAOdzHgIfKOm19P0QMPUtHoW5XQ357ivlXg/TuScZ6ufHwAAQPPcTnkAfFzj62lDoOFcmP32l+dzjr+2xPtxNuc8H/r5AQAANMuCjAfAMwINY5muJOmdksrpeM55ytzW9Oec87zqJwgAANAsGzMeAL9RNJWak6TPch7IHyZpW8nn3Baq+aThYcY5nrrtAAAAzfNtxkPgekUzEs9S7sUvYThv/j8I2YGGvSWdIwZQXmSc42e3GwAAoHnOhPRdDeYqmsq9k3Ivvh7i+WIQIGvnieMlnWN5yA5m7HHLAQAAmidtWvsVxVK5RUm6MeUePAjlLsiY5VJGEOCPko6/OVSz4CQAAABjYGnGA+ARRVOphUm6PKX84y4gr1d07q8z6sCzIR//SZiYUQEAAECDbMl4CPxI0VQmfqLy65SyjwGHxRWef0XInnHwdgnHPxOG+2kGAAAAY+RAxkPga4qmMmenlPvFMLHdaNWuZNSDL0o49qNgsVEAAIDW+DnlAfC+YqnM1EBPvBfzRpSP7RnBgFOzPO6qjOPedesBAACaKW0rxdOKpRKfhe4gwyh3+YizKB6H9HUaZpOvvSE90LDL7QcAAGielRkPgTsUzdCtCv8FeeL6DPPHIE9ZQYFPZ3HMOynHi59SvKIKAAAANM/WjAfL9xXNUMUZArc7Zf3nGD10x+0107Y6vTzD42Vta2k2AwAAQEMdS3kIfB5sOViFuMji30laMmb5+jwjOLBuBse6nnKcG+oXAABAc6XtNPCrYqnMuD5wn0ypFzfDYJ937Eg5xpMkveW2AwAANPch90XKw+AeRdN6MaBwKcx8B4rVSXra829jXbOdJQAAQIOtDulT5NcqGsJEsOFCSN+RZGHOv9sUpu9eEf//DYoUAACg2b5IeYiMb6F9P89U34SJdTum1pN7nf9+TZgIOixP0pYkXUypU3GxyzcUIwAAQPOlfYd/SrGQYkWSToT0T22yUtxVY5uiAwAAaI9bKQ+HnygWciwOE8GDGKSKO0rExR2fdVLcFjN+anEgSR8oKgAAgHaZF9K3tVyoaAAAAIBBbQzTAw3nFAsAAAAwE3ELy95Aw2bFAgAAAMzEb6E7yPBPsNsEAAAAMANxHYbe3QN2KxYAAABgJraG7iDD0zCxmwAAAADASyuS9EqBv4uLPk4NNOxXdAAAAMCkOBvhUvgvcHAmSXMz/nZJ6P5s4mEwmwEAAACY4kiYvoPEVxl/u7vn775UfAAAAMBUT8L0QMOJlL+Ln1U8nPI3lxQdAAAA0Cst0LAz5e+OTvnf7yXpVUUHAAAA9DodpgcaFvb8zZdT/rfHSVql2AAAAIA0K8PEFpVTAw0fdf6315P0Q+ieySDIAAAAAORaH7rXX0hLceaDzyUAAACAQpYmaV+SroeJGQ5PO/85zmgwiwEAqKX/BzFdIwGuCwtjAAABhXRFWHRNYXRoTUwAPG1hdGggeG1sbnM9Imh0dHA6Ly93d3cudzMub3JnLzE5OTgvTWF0aC9NYXRoTUwiPjxtc3R5bGUgbWF0aHNpemU9IjE2cHgiPjxtc3VwPjxtZmVuY2VkIGNsb3NlPSJ8IiBvcGVuPSJ8Ij48bXJvdz48bXN1Yj48bWk+SDwvbWk+PG1uPjA8L21uPjwvbXN1Yj48bWZlbmNlZD48bWk+ZjwvbWk+PC9tZmVuY2VkPjwvbXJvdz48L21mZW5jZWQ+PG1uPjI8L21uPjwvbXN1cD48bXVuZGVyPjxtbz4mI3gyMTkyOzwvbW8+PG1yb3c+PG1pPmY8L21pPjxtbz4mI3gyMTkyOzwvbW8+PG1uPjA8L21uPjwvbXJvdz48L211bmRlcj48bXN1cD48bWk+ZjwvbWk+PG1uPjI8L21uPjwvbXN1cD48bW8+KzwvbW8+PG1vPi48L21vPjxtbz4uPC9tbz48bW8+LjwvbW8+PC9tc3R5bGU+PC9tYXRoPrKZGHEAAAAASUVORK5CYII=\&quot;,\&quot;slideId\&quot;:310,\&quot;accessibleText\&quot;:\&quot;open vertical bar H subscript 0 open parentheses f close parentheses close vertical bar squared rightwards arrow for f rightwards arrow 0 of f squared plus...\&quot;,\&quot;imageHeight\&quot;:19.45945945945946},{\&quot;mathml\&quot;:\&quot;&lt;math style=\\\&quot;font-family:stix;font-size:16px;\\\&quot; xmlns=\\\&quot;http://www.w3.org/1998/Math/MathML\\\&quot;&gt;&lt;mstyle mathsize=\\\&quot;16px\\\&quot;&gt;&lt;msub&gt;&lt;mi&gt;S&lt;/mi&gt;&lt;mrow&gt;&lt;mi&gt;X&lt;/mi&gt;&lt;mi&gt;F&lt;/mi&gt;&lt;/mrow&gt;&lt;/msub&gt;&lt;mfenced&gt;&lt;mi&gt;f&lt;/mi&gt;&lt;/mfenced&gt;&lt;msup&gt;&lt;mfenced open=\\\&quot;|\\\&quot; close=\\\&quot;|\\\&quot;&gt;&lt;mrow&gt;&lt;msub&gt;&lt;mi&gt;H&lt;/mi&gt;&lt;mn&gt;0&lt;/mn&gt;&lt;/msub&gt;&lt;mfenced&gt;&lt;mi&gt;f&lt;/mi&gt;&lt;/mfenced&gt;&lt;/mrow&gt;&lt;/mfenced&gt;&lt;mn&gt;2&lt;/mn&gt;&lt;/msup&gt;&lt;munder&gt;&lt;mo&gt;&amp;#x2192;&lt;/mo&gt;&lt;mrow&gt;&lt;mi&gt;f&lt;/mi&gt;&lt;mo&gt;&amp;#x2192;&lt;/mo&gt;&lt;mn&gt;0&lt;/mn&gt;&lt;/mrow&gt;&lt;/munder&gt;&lt;mi&gt;f&lt;/mi&gt;&lt;mo&gt;+&lt;/mo&gt;&lt;mo&gt;.&lt;/mo&gt;&lt;mo&gt;.&lt;/mo&gt;&lt;mo&gt;.&lt;/mo&gt;&lt;/mstyle&gt;&lt;/math&gt;\&quot;,\&quot;base64Image\&quot;:\&quot;iVBORw0KGgoAAAANSUhEUgAABUgAAAC0CAYAAABG6sZnAAAACXBIWXMAAA7EAAAOxAGVKw4bAAAABGJhU0UAAABTMkaS0AAAL1ZJREFUeNrt3Q/kVef/APBHkiQjk0lmTGYyMzKZSSKZSRKTJDMxM1+TGTMzSUZmJjORzCQTkyRJTDIzM2YmkxmZZCaRJEni9zvPPvez3e7n/Lv3nnvuOfe8Xjy++273c85znvPc9znPc58/IQAAAG3xbJLeT9KpJP2RpHtJepCk+0m6k6QfkvRVknYlabniAgAAAABmwZYw1/n5f0Ok2HF6JEmrFR8AAAAA0EYrkvRNGK5jdDDdTdJbihIAAAAAaJNVSfo9jNc52p+OKlIAAAAAoA1WJulqqK5zdD59oWgBAAAAgKa7GKrvHJ1PryteAAAAAKCp9oWFnZo/9/79+iQt6fvs0iRtSNK7vc+U6SC9naTHFTMAAAAA0DRPJOlO+K8z80aStg3x95tCuXVLDypqAAAAAKBpPgv/dWL+laSnRjjG8iSdD/kdpDeTtEhxAwAA0AZFo4AAmI14Gzs27/fOFf/3hTGOFafeF0253+iWAwAAoMEOQFPi7Tt953q/guM9m6SHOdfznlsOAACABjsATYm33/XOcyVUN/39q5zrOe6WAwAAoMEOQBPi7WN959le4XE351zPKbccAAAADXYAmhBvd/TO8WvFx40jUbOm2esgBQAAQIMdgEbE28O9c7w+gWNfybier91yAADopjiFbZtiaIwV7kejG+wg3oq34m098XZPmBvRuWgCxz6bcT2fuOUAANA9cfra30l6kKSnO3btm3oNoQtJupWk+71yuJukX8LcJg5bJ9Qwy3Om10iLjbfVqmjjGuwg3oq34m374+3pjOt5zS0HaPzzGwAq83iYG5Ux3yC4GOZG0sy6+PB+J0l/lmj0zadrvQd/Xd7rO/ftJO1SXTvTYEe8FW/FW/G2HucyrkdHOdB1bXh+AzMivnjtDnO/tvT/EvOw97/x15g/wtwv20eStHOIl7UVfYHsmKImQ9y99UZ4dL2txR247vVJ+n3gYX41SW8naVXvM0uS9EHGg/+DGvP6SpLu9J07xoulqm4jG+x3hnh5HDdtblje7qiK4q14K9621E8p1/Kr2w10XJue30BLxSDyVpJ+HKMh+n2YW6R+ecY54r+/0Pd5oyBI8/FAvfqiI9f9Zli4Y+2JjEbw4pzv4cYa8/xCeLRj5XKSnlSFG9dg/zLMTc/9M2TvijxOij+axZFOJ5O0dsS8XZtAvuLL8nFVUbwVb8Xblrqfci3vut1Ah7Xx+Q20MND8XWGjNK758W2SDoW5xetj+jRJ1wc+97yip0+c4nlxoI581pFr/yjle/Rlzuffzfn+na8577GB3t+5FRvwL6vOjW2wxylJL/Tq0O9jxPm4u3Kc2lTlOpXLwtzaej+Mka8zvWMsUwXFW/FWvA3t7SB9POP9eqXbDXRUm5/fQAs8kaTvCl4qb4a5qfBx44Y14dHFjeOo07W9xuix3mfLNmLvK376xE6WwTVkPu3Ite9L+X78HPKnuF7N+W7dm8I1rBpotMfvd9d3XW5Dgz3G8O/D8D+AvVND3vYPma/YUbReKBVvxVvxNsxGB+mOlOv4XPgCOmoWnt9Agw1O1Upbt+29XgO6rPnFkm+VeFm96BbQsz6lLnZlfdotKd+NOG2kaJry/zXwgR8b7X8N5KXLy2i0pcG+I5TvhHzYq7N1GWbhfaPoxFvxVrydpQ7SY2Hhj1M2ZwK6aJae30ADxWCS14kZRyasGeP4cQrYlYKg9IXbQGJTWLhJy+mOXPvKkP4jxeESf5v3i+jZKV7Ts2HhSPKdGuyNbrBvDuU7IffXnLfTJfN1SigVb8Vb8TbMTgfpopT6ekAIAzpoFp/fQIPEXeTzNsOIL9tVLPofp+/nrWv6mlvReXFx7LsD9SLu2NqVnXnPhPTpy0+U+Nt9IXvpirVTvq44km9w8fStGuyNbbC/EspPYa/7u3m2ZN42CKfirXgr3obZ6SDdNpD/Pzv0XQXowvMbaIgTBS+RVU7R2ppznjVuRafFaZ6DI5lulHzYzYJtGd+Lo0Mc47OBv43TLTc15PreCgunsazTYG9kg31XKNcJeWgKebtdIl9/CafirXgr3obZ6iAd3B/AbstAF8368xtoQCOpaFfiqqVtAGLNj257KiycKhFHwHRlFFicOpc15eOFEcoyjsZ+NeQvUj4NJweuLY4oX6XB3rgG+5FQroO07g2Q1pTM17GAeCveirez00H6UujmBmpAtjjAaUXHrrkrz29gis4XvEC+P4Fzpo1OsuZHd8WH+x8pdaJLa2u9lfH9uzyD93pwE5GfOvRi0pYGe5ld7G9NIV97Q7kO0u3Cqngr3oq3YXY6SH/py/ePGvNALx5cD90a+diV5zcwJatKvEBOYgpPfLF7MHCeT9yOzkpbU/CXDl1//DU0aw3g92fwetOW2TjckXvdhgZ7jM8PS+T15BTydqpEvmLercsn3oq34u2sdJC+Gbq5DAZQPsYd7sC7T9ee33W+93+RkewPQ+eUGY2zZELnvjhwnh1uRye9n9HB0aVFsvPWe3x6Rq85bXH1LRrsjfBqKDdKc/cUXozvlsjXd8KqeCveirdhNjpI4wap82sFx6WoXhTGgIwYF5fFm+W1prv4/K7Dkpxy/ULx0DVfT/EFcnCNu1VuR+c8H9JHqh3uWDn8kPHd+22Gr3lNyr2PU0Ef02Cfus9CuQ7SumP2xpL5+khoFW/FW/E2tL+DNP4o9GNffrcJY0BBjIuxfn8vfnh+U4YOUujz0xRfIPeE6a5lx/Rf/H9LqW9xhNjjHSqH53K+e5/N+LUfDePtQKnBPhmXS+Tz1ynk6+PQzI2jxFvxVrwVbyeh/8eq14UxYIgY93OSnvH8pgQdpNCnzHTFSf0Cta3vHKfcis7Zn1HfPu5YOeSN1nt1xq/9mYzrnuUphE1vsD8RynVCTmPN6F9K5Ou20CreirfibUvibZ7dffl8VwgDRohx95P0juc3BXSQQp8HJYLrpNb02Nx3jv1uRac82XtoD9a1WB+7tPlA/PHh74zvXSyLLuxSeyF0a8OYpjfYd4VyHaR1r1+4qmS+TgbEW/FWvG1HvM3ycphbbzTm8YAQBowY4+bTt0la7flNBh2k0KdMB+nOCZ27f6TSVreiU45n1LWvO1YOm3O+d993pAx2h2ZsAKTBPudkiTzeC/WvbVVmQ8FZrjfirXgr3s5evE3zbJJuapgCFcS4/hSXs9vj+U0KHaTQ516JgHpmQude3neOFW5FZ6zNqWuvdKwsjuaUxacdeiin/VBzNczmAvNNb7DfLpHH01PI16mSDYDVAfFWvBVv2xFvB8X49VcvbyeEL2DMGJeWvgntW3vc83vy7wY6SKHnSolAGnfDm8Qiz8vCfzup0h1ZI9TuzmgDLc/NnO/d9g6Vw5mMMnhTg71WL5Z8uX6r5nzFuFDmxzy7mIq34q1425Z4OyjOqvqzl6+zQhdQwtbw348qw6QboV3rdnp+T5YOUuhTdlTOtxM6fwzOG92Gzng6WDtw3saC79zKDpVF1vTpPzTYa/VhyedB3buibiqZr8NCrHgr3oq3LYm3/eJorsu9PF0M1tMDynss5I+wzEvHwtyMTs/vbtNBCn3eGSKI/k9xMaZPc+rX6x0ri7zdGG90rCzyOnJm7ZfhJjfYL5XI39WGxQ27mIq34q1428Z429+58VMvPz+0oLMCaKaNvXe0YTtJ49+87PndaTpIoc9TQwTQuG7VS4qMEcUREXlTJJ7uWHn8mVMWpzpYP7J2p/xOg7227+fDEvk7MoW8XS75fDLqSrwVb8XbNsTbeUt7ZR7z8muwHj8wfkwp+6PyYPq4oe9Rnt+Tp4MUBpwPw61Z8qQiYwQ7curVzY6VxbqC79n+DtaPb0JzpnR3scG+veQzoO4RZqtK5uucECveirfibUvibeh1RFzo5SN2AFQ9TTQuo7FJKIROis+9MvuMDKb4g/Rznt+do4MUBrwwZPD8PbRv9zum73Toxi+A18Jov9yOmp6akXLLW//yYw32iTsSym3Yt6TmfO0t+T3YJ8SKt+KteNuSeBvNb5YVN1hZPaG4OUud3cBw4kaM+0O52UGDM3Le9/zuFB2kkGLYxZ2tk8QwFvceuFn16dCMXOeqUO/D/u4M1ZG8EYx/arBP3B8l8nZpCvkqu5HgWmFWvBVvxduWxNuvw3+zsqruxIyjv+4l6fsayk+SpOmn+wMpPqvu9KUHIx43tvUntRyP57cOUmi85SF/jY+0dCFY841ythXUpZ0zcp07a37gn5mhOrK64Fpf1GCfmDUl69v7NedrUckXe4v0i7firXjblng7PyDhdpibPlql+EPR/Pqye3WQSpI0ZrpTUSzx/NZBCq0Up9rfE3CYgM8L6tGGDpXFroKyONbhepI3DeiABvvEvFky3q+rOV+bS+bruBAr3oq34m0L4u385in3KvwexoZt3L36kzA3emz++EtrKD9JkrqR4jrvT3h+zywdpJBjlF90Tio2CvxaUIeWdKgsitZ63NnhenI1p1x+1mCfmDLT2Kexsc9nJZ9BXf7OiLfirXjbjni7v8bOjKM1lZ8kSd1J8T1wh+f3TNJBCgU+HCFofqnYyAm6eSNV7nesPH4IFhHPcibkbxC0dAausWkdpHEa+7AzB5qUYr1YIcyKt+KteNvgePtOzXHxJR2kkiS1vIPU81sHKTRK0RQ9naSUVTRN9nqHymJRQefFzY7XleMFdWWrBnvlNrT8hf1HIVa8FW/F2wbH29drjom/1Vh+kiR1Z4r9Ss9vHaTQdSdGCKBHFRsD9hbUmbMdKouXCsrim47XlUMF5bNfg71yB1r+0n5QiBVvxVvxtqHxdscUYuK7OkglSaooTWqTJs9vHaTQWl+PEEw/VWz0KRql0qWHXNFmOPs6XleKRtqc0mCv3E8tf3nfKMSKt+KteNvAePtqkh7UHA/jiKuVNZafJEmzm74P05vG7vmtgxQa7ewIQfUjxUbJ+vNVh8qi6AeHDR2vK6+F2Z8e3KQO0sdKxvO6X0QXh/ypVfMprp26SIgVb8Vb8baB8fbbKXRonBECgT5vh7lRoMPEkfjDzvue352igxSGFBfqL1ooOS3tVXQkrhXUkyMdKovfC15Iut7ZszUUj45pexk1qYN0Z8lY/lzN+dpeMl+nhVfxVrwVb1sSbwHqsjbMrdE+bNv98hTe+Ty/p08HKYwgTtm5OkKg3azoOu9+QR35rCPlsKygHC6pKuGVEjFljQZ7Zb4qkZ9pLIRfdpPAt3xlxFvxVrxtSbwFmLQ4AyfO4hxleY+4LnUTOh49v+ungxRGFNchuTFksL2VpKcVXWctCkYazysarWPt3hA2lagvr2iwV+bvEvk5OYUy+r3k82WNr4x4K96Kty2JtwCTFDc2uhKG7xi92vtbz+/u0kEKY1gXhl/L5NfeF4/uWVaifrzekbL4qKActqkuYVWJ+rJDg70Sz5aM37sbWAfmX+gRb8Vb8bYN8RZgUpaH8jNvBtPR3ruD53czbQ7d2RTsmK8ybf+yDjt0/3PF1kkrStSNPR0pi9MF5bBCdfnnJa9pHXaz2mDfVzJ2r665fPaUzNcRXxfxVrwVb1sSbwEmIY62vB6G74yKM4he9fxuRZ+LDlJoiZ0jVPyXFFvnbNBg/9ftnDL4Q1Up3WB/Q4O9EudK5GUa9fJkyefJdl8X8Va8FW9bEm8BphHj0tKpJD3u+d0KOkihZfaF4afaI7B3scH+ZEEZnFBV/lFminDb11BsQoM9LuJfZhbANEZp3iyRr7i7tmVbxFvxVrxtQ7wFmFaMG9wXpOmzAjy/h3+v00EKDXNkyMq/W5F1SplNILrQYH8tWBewjCUl6stBDfaxldm9ehqjNF8omS87mIq34q1425Z4CzCtGDefLob6l0zy/B6fDlJoobhr7ndDVP4fFVmnrNVg/8fhgjJYq6r8Y2kwoqkOn4VyozTrXrj/vZLPkY98VcRb8Va8bUm8BZhWjLuXpP95freWDlJoqSdCuWmR8+lZRdYZZdY468KvgZcKXl4oX1+siTe+yyXy8cMUyuZCyWfIel8V8Va8FW9bEm8BphHjfk7SM57fraaDFFrstSG+APsUV2csDrM/QqVIHGWdt97jKdVkqAa7XZXH80TJOH1wCrGizLqot3xNxFvxVrxtSbwFqDvGxRlA+3vPQ89vyshbcucLxQOju1iy4f2NouqUhwX1YdYD77qC6/9QFfnXihLxY4cG+1h2lYzTm2oul7Lrop70NRFvxVvxtiXxFqDOGPd7mFvP3fObYeggpVOVPQ5Hv1LT+V4s2cD9za3plBsF9eHojF//GwXXv0UV+deGEvHjFQ32sZwskYf7of6RB2XWRbXRn3gr3oq3bYq3AHXFuMO9tr/nN8PSQUrnXn4v13jOn0u8kN51azrlXEF9+GrGr/9EyN8IZ7Eq8q8tJeLHGg32sdwukYezUyiXX0O5DtJVvibirXgr3rYk3gJMOsZdS9JGz2/GoIOUzpifSvltjed8P5QbnUR3HA/dXnIhb0Ocn1SPR2wNxTurL2r5NU6zwV52lH/d60SXXRf1sq+IeCveirctibcAdTzzV3h+MyYdpHTG/JTFazWes8w6cg/cmk55p6A+nJ/xB07emoBHVI9HFG32dmMGrnGaDfYPQ7mOyOdrLpOdJfN12FdEvBVvxduWxFsAPL/bUv46SOmE072KfbvGcy4LptjzqFcL6sNfM3ztRT8Y7FA9HvF6QXmd1mAfy6US5785hTL5OpTrIH3FV0S8FW/F25bEWwA8v9tABymd8UeYzjSpohfSP92aTinqNJ/lJRfeC9ZTHMaBgvL6TIN9ZItD8Q7n09ol/u9QbubBIl8R8Va8FW9bEG8B8PxuCx2kdMKigcZwnVMmi15IT7s9nXOloE4smdHrPhW6OZJrVEXrJ76mwT6y7aGZu8SvLZmvc74e4q14K962JN4C4PndFjpI6YRnBir3GzWdd1GJF9IDbk/nHC2oE5tm9LrzRsZ9rVoscCbM/i/I02qwHwnlOiJX11we74Rmbhwl3oq34q14C4Dn96zTQUonDI4Wqmva5NMlXkg3uz2ds6OgTuycwWsu2pn7bdVigT9zyuvqjFzjtBrsf5Q49x9TKI8zoVwH6VpfD/FWvBVvWxJvAfD8bgsdpHTCu2HhumNLG9AwuxWsI9dFse49yKkXhzrYSfGiavGIwWVBZnUHy2k02NeEcp2QR6Zwzx+UyNffvh7irXgr3rYk3gLg+d0mOkjphLS1per4BeaLgiD3qVvTWedCt9alPRTyN0rxQ8Gjijrxtmiwj+zNUK6DdHvNZbG5ZL6O+3qIt+KteNuSeAuA53eb6CCtxupeeV3r1d2bYW7Zq6flrRl5u5RSwa9NOMjEY+etIRJHKzzlu9NZr+fUjZszeL3nc673guqwQN4vyHdm6AVpGg32syXOG+Pz8prL4pNQroO0TVPCF4e5juYvk/R9r+7Gh/2D3j9/27vul8Vb8Va8ncl4C4Dnd5voIB1ffK+/lfNetVnepp+3+xkn+mhKDbKYPvPd6bRlIX/a5+oZu977Odd6UHVY4OOc8jo2Q9dZd4O96Hs3n36dQlmUWRc1pidbcF8f69Xh2yWvab7Mt4q34q14OzPxFgDP77bRQTqeuKnlrYL3jdjZ97S8TS9vj4X8oerPT6gxdj3nvNd7+arTq0M0VMukPQXn2zPm8YtGb92p+HqqSMNOw/sydGPjkOcKym1rYFDelOCXNNhH9lbJ73Ld0643DBFnmm5bWDh74q8kvderuzG2P5uk3WFuVOng9Z2c0PNRvBVvxVsdpACe3+TRQTqeoiUmp7lkmLz1FHUMxs7KVRVf4PGQP3Vz4xQK/fleo/9aGK8T8F6vMbGh4HxxiPCpUH5U1OBIojKbaC3rNV7i9LhjIX+ThUmneO7FQ96TdTnH+2qGAuXuistt1sXpnPdDc0Y2zlKD/UrJ7/OZmsvhpzAbHaQfpuQ3PgfyfvDak1Lff5vAc1m8FW/FWx2kAJ7f5NFBOp6/Qvk+JXmbUt7KjGSMnXhVTVs8WHCuNxpQceO1Hgj5w/gHg/KnvQbmKOJooYslzhNHE20Y47reLnGO2BGxvaDBHgNj7HyN0y639D7/TpK+Dtnryl4eMc8/htnfqTpv5NaPniMLvNzw+NHWBvs7oXwn5B81lsHHYbgfY55t6L1Me/aV7WjeknEPVlacR/EW8VYHKYDnN3n9ADpIR1dmKbP5tETeppO3oyVPFDdq2DHGeWKH2/GCc7zdsAq8rnfdRWXzVgXniiNC72UcP663sKuCcxTtAn09jL/xShxt8npKuY06AmlbTn5fmJFA+XPONR7yHFngQE79nbXdK+tqsO8Y8sET094JX3uMRcfC8KPVz4dyI+zrlPbjVJytMMxU+Y9C+o9mVdZ58RbxVgcpgOc3WXSQjqdoHc3+AXiL5G06eTs9ZOMzTh8fZqRkzGAcpfpnyF9Q9bWGVuIya5Muq+hcadP74xS2qkbvbim4jsMVltuLA8fePcaxLmfk9+MZCJKLQ/7SB1sCZevDOzN4rZNusK9P0okw+tIZF3rf7ZUVx4743b45Rr6u9zp2NofpT7nKGoE37I9e8VmatiTLJzV9v8Rb8Va8BcDzu9t0kI7nq5JtmW/lbXp5uz5iA/SXJO0Pcx2Ijw804p4Kc9OuY4db0XoBcQTMmoZX5KLp71VM6Xw65biXwvgjOvvtCNVuolSkf2OH58Y4zvacTpC22xTy19CYtRE643o+o6z+nNGymkSDPW4GdCFkj1gfNcUfuuLozX1D5id2Yn6TpB9C+WVNhl3/+EaSzoa5GRN1ij+eXU3J0+8jHm9vmPzoTvEW8VYHKYDnN2l0kI5nTYk22MMwnZlb8tYLJvMHjA3IOFV8Zd9/iyNF4yiBi6H6DX5io3FPSyrypjD5KfaDu8TG3u+qp4nuz7mGBxN4uHwQqlssN2uTlrbvWPi/nHty0jNkgcMZZbVjRq93Eg32c2GyG7INu8P926G+zeLu1Hz/smLuqKPv4giKtJG1P1ecb/EW8VYHKYDnN4N0kI7vlSTdDdkd/jvkbXp5W9874O0wN4IxT+ysiyNL4vDWP0dsnD7oNc63tbAiX825rktjHntwja8fwmTW0Dufcw1nJ3C+XeG/NQHH9cKEyn7avsm5J7sD/R7LCIoXZ/iaNdjbK/7YmDYiNv7Y+PgYx/08oy5srzDv4i3irXgL4PnNIB2k1Yh9b3Fm241eeyH+b9x7YY28TTdvL4W50T6jbLYRdzB/rfdFiMe42nuZvt9L8Z9/7/23uEbatlD/bldVeq/gxXnUm/LGwHGuJGnFBPIfRx7lbcIyiQ2ydoZq167L2rBlfYvr1bWQ/WPC8kC/tNF4d0Pxjzsa7EzDwTCZTsasGQ2/VJx/8Va8FW/FWwDPb/rpIAX+sSLkdzB+OsIxBzeAiuu1rppQ/l8pePF/ZgLnfL137KpGDMdRVzdS8v5di+tUnSN622xlSB/N9PaMX7cGezstyohVMX1QwbGznkUvVngN4q14K96KtwCe3/TTQQr861hOQLgVhtsted1AAyT+/doJ5v2zkL8e7CQc6h2/yhGx2zKuoY3LNmwPpouM890714Hr1mBvp60592xzBce/kHHsYxVfh3gr3oq34i2A5zfzYgfp/Yx0WPFAt6wreHl+o+RxngqPjsyJAWXDhPN+OSffRyZ43knsKpjWeIvr4rZtisWhkL2RzGJft3+9nFJGcarN4x24dg32dvoyZO+uWMV3+5OQ/UNd1TFXvBVvxVvxFsDzG4AFfsl5ef6xxN/HqWuDGz5tn3CeVxW89G9v2T1YFtI7fNs2rP+7jPvxua/Zv2InzOCmcHGXuuc7cv0a7O10PeN+Xano+Dtz6sRG8Va8FW/FW4AZ4fkN0GBvFrxAv1DQ0Pxp4PP7asjzGzn5jWvZtfHXt7hRxM0wmemrdYhl/jDjnqz1NfvX1ynls7VD16/B3j6rc+7XyYrO8VLOOQ6It+KteCveAswAz2+AhovrbtwJo01XPz/w2c9qyvPJnPx+O+Ix40jY95P0xBTvRRwpNbhZyY0p56msrPV0LvqK/evtlPLZ27Ey0GBvn9fC5Bevz1sg/4J4K96Kt+ItwAzw/AZogU9zXqDjdLS0tdkG13E7WWN+8zp03xujDB42oHGcNtU0LnXQ9FGxWRt+bfT1+semsPAX4/c6WA4a7O1zKOd+7anwPPdynkHirXgr3oq3AG3n+Q3QAs8WvET/b+DzH4WFv3rV1aBcX5DXUaYnxDVN48ZS3zXkfrwVJjeVdRLiJio3w2hr2HZBrJO3Bsrm3Y6WhQZ7+5wO9az3nLfx3irxVrwVb8VbgBbz/AZokUs5L9GX+z43uP7nr0l6rMZ87s/J57URjzm/Ttm+Bt2PtLVhP67hvMvD8Ls5b8m4Hy/7WoWnkvR36PY0Tw32dsvbyG9Lhec5m3OeV8Vb8Va8FW8BGsLzG2DG7Sh4kX45JbD/Feqfkv59Th6/GuF4/WvBPNmwe7Ir1DdNMN7fK33nud47fxnfpNyLU75S/9Snv8KjU4W3dbxMNNjb517O/apyN/Bvcs6zq4brFG/FW/EWAM9vAP4Z9n8950U6Dv/vX/szTmGre7e95SF7579Rpnu+kqS7vb/9paH3ZVNYOF2w6pGua3M6QYp2/F2Vck9iPVmtsf7I9ymOalonzGiwt/C5kHe/llV4ruM559kv3oq34q14CzBFnt8AHbO/xAt1THG9zg1TyF/ebsrxobO0xDHiZ2JH6pmBv3+/wfflmST9PsH85k1tvVTwt58EOwWnvUD1T/OMa9uuFF402FtoWcH9WlLhuY7lnOeYeCveirfiLcAUeX4DdEz8FethiZfq7VPK35c5ebrTa0Qf630ujkaKa4vG6QyxM/SH8OgI2MH0TMPvzfKwcITVpxUdO28K7a2C+nJ/4POnO/4d2hgeHYF2QFjRYG+xVTXeryM55zkh3oq34q14CzBFnt8AHXSm4IV6mhsZ/RXKjXAdNl1u0f3ZOdAgjLstjzuKK++B/3XO350KCzfsWt7h786eJD0I/20YtlE40WBvuY013q8vcs4zrV3lxVvxVrwFwPMbQIN44rsWD+PZgnzd7WssDZvaNurkiV5DfX7k7Joxj/dtTtm8mPE3bw187mqof8OuJolrNc4v2n7Ei48G+4zYXOP9OhSa10Eq3oq34i0Ant8AHfZ7zgPg3JTytC/kd472iyN8lvYaTTE9lqT1SdrR19DtT8+19D7FDUW2VnCcvE6QxSmff2PgMz972P9bji8rBg32GbKpxvv1dmhmB6l4K96KtwB4fgN0VN5acHGN0ienkKfzFTaeP+772z/c7n8czCjbz8NcZ3McsRNHF58OCzdPWar40GCfSU/VeL8+C83uIBVvEW8BtJc8vwE6ZGto3pT0+Ktc3vT5YXcB7N945JBb/q+4ptvfodyyBD+GuRFVoME+u5aHZqxBemIGy1a8RbwF8PwGoKFeCvkLUM+n62HuF7K6vFKQn9VjNBzWu+2PiMsTvB7mRmxd69WHuPNiXHsvrr3zSZLWKSY02DthccH9WlzhuY7mnOeYeAviLYDnNwB1iFMpb/S9ON8ueLHeVmPe8qZe/jbC8Zb2/vYvtx002MmVN3q/yuliX+acZ7/bAOItAABM2sowt6ve/Etz/BVsQ5K+z3mxvlBj/q7k5OPwCMdbO8bfAhrsXXI9535VuR71iZzz7HIbQLwFAIBJilMEBjtC50eH7i54uX6qhvytKsjDqyMcc0fvb60JAxrs5Dubc7+qjKGnK47zIN6KtwAAMHKj9M2+/xbXGb2R83L9cQ35eyPn/HHq5yhr4B3sXRegwU6+4zn3a2uF5zmfc54n3AYQbwEAYFI+DcW70x/MebmOnYyT3qzpZM75z414zNipauFs0GCn2N5Qz9T3WxnnuOcWgHgLAACT8vbAi/KXGZ+La8w9DNNZGy52vt7NOfc+txE02JmoDTn362CFsT7rOXPeLQDxFgAAJmFrGG4kZt4adJem1DCPaa1bCRrsTFTsvMzayf54Red4OqdOHHALQLwFAICqrQ9zUxbnX5B/SNLSgr/ZVPCS/cyE8ro/55x/u5WgwU4tLmXcrx8qOv72UM9GUCDeircAAPDPrvP9my79nqTHS/7t1ZyX7E8nlN8fcs553O0EDXZq8V7G/bo/4ePHJVYWKX4QbwEAoCorw6OdnH8laXUFDdiY4uYaiyvO72Mhf+3T19xS0GCnFmty7tnzFRz/VPBDGIi3NNmqJL0f5taFvhPmfiCLM9K+7/37xxTRzIhtujiz48ve/Z2/3w96//xtkj5J0suKCoA2Wpakn/peim8n6bkhj/FYyF6HLqY3Ks7zzpxzxY7TFW4raLBTm58y7tmbFRz7dsaxtyh2EG+ZquVhbqbYg4L6FGeobVRcrRbbeh/nPJPT0q9hbm8LAGiFOD3xQnh0SuSGEY91LOcB+X3F+f4q51w/uq2gwU6t3s64ZyfHPO66jONeV+Qg3jJVcQO9P/rqTJyJFgdELOn998E9CuKIUhuottO2MLe/Q//9jLMN4wzCl8JcR/mzSdrda/OlvQsYRQxA43098ADbPoGG7CR2lf875zwH3VbQYKdWcSbCnZC+Duk4S6wczKgL7ytyEG+Zmrh8Sv++Bd+FuU6yfs+k1KvTiq51Pky5j6dS7ne/Pb3nf//f/BbmlmIAgEb6YuDB9W4Fx/w552X7cEX5XlvwUr/erQUNdmqX1Zm5Z4xjXks5XpzeZyQKiLdMx5Ph0c7ROIo0bWmrL1Pq1T3F1/rn+pmSf7sl5W9jXVmpWAFomk8GHljnKjruvpyX7bjj8PIKzpG3IZQXL9BgZzpiA/lWqG7Zk+3B6FEQb2mSOH3+14G6krW26NmQ/gMX7ZC2dE780XKYHyg/CunLri1SvAA0xaGUh9WzFR27aHTnBxWc49ec45u6AxrsTM8bGfdu8wjHupxynN80rEC8ZWoOh/IDLNKmZn+qCFvh5Yy4sGvI48Tn9R8px/lEEQPQBGnTXW5WePxFBS/c8ZfjJ8Y4/ksFxz/pFoMGO1P1dcq9u5KkpUMc452QPgvhOcUL4i1T8UJKPXkx5/Mx5p8Oj65buVQxNl5cU/xqyr3+fcTj7c2IMS8oagCmZXWYW0A9a+p7VSNynivx0v1Tkh4f4dhxev7lgmNf8/IFGuxMVYzBl8LoP2DFH8LuDfztwzC3nhkg3jIdPw7Ukcsl/y7udm/dyfbYnxET3hnxeHGjxpspx/tZUQNQt7hOTJzWfqfgRfhYGH990A0hfRpFWoq70Me1RJ8a4ti/lTx2nIK/PYy3czKgwc7oYifpuZR7+E3Bs2ZbyvMq/v9XFCmIt0zNKyl15F3FMnNiR/b9lHsdf6R8fIzjfp4RZ7YrcgDqsCZJF5L0IJTrVPy/3me/TdKJUO5XwvhiFKdSng3FHbB56VbvGLsHjh/Xv4lTc26MeNz4MP+11yB/WZUADXZq90HKc+jv3r+PG3vEztI4umhH75k1eM9/SdIzihHEW6YqbRbaasUycw5mxINLYx53U8Zxf1HkANRhQxi9w7LsrvbnxjzHYPpi4Ph7Kjz2HlUCNNiZiviDXfzh7eEQMTuuf7ZX0YF4y9SlLZ9levTsicutZQ1K+aCCY2cN2nlR0QMAgAZ7l8TpebHTM848iGvXxfWv7/dSnEkQf3SLO9tuUFQg3tIYh1Pqx0HFMnO25sSDzRUc/0LIXuYNAADQYAcQb2mkOPIvbYOdzYpm5nwZspcsq2Jfh09C9lJrixQ/AABosAOItzRR2qjCOFVah9bsuZ4RC65UdPydOfFmo+IHAAANdgDxliY6HqrfsIfmWZ0TC05WdI6Xcs5xwC0AAAANdgDxlqaJo0TvpNSNTxXNzHktlN9Ed1RLcs5xwS0AAAANdgDxlqbZklE3diiaSsv4tyStnHI+DuXEgj0VnudexjnuqQoAAKDBDiDe0jRHM+rGGkVTmd97ZfpzkpZPMR+nc2LB9grPcznnPKtUBwAA0GAHEG+pU5xCf7dEXRg2LVO0pa0Pc7vEx3K7mKSlU8rHLzn3c0uF5zmbc55XVQcAANBgBxBvqdP6UH3n6G+KdWj7+srvfJIWTyEP93Lu6fMVnuebnPPsUhUAAECDHUC8pSkOZ9SLNxTNRBzvK+M4yrLOTtJFob4RwcdzzrNfNQAAAA12APGWpvg2TH40If+JHaKXwqMjSeuabr+sIBYsqfBcx3LOc0w1AAAADXYA8ZYmiCMK7wc7jdctbtL0c195fxfq2bhpVY2x4EjOeU6oAgAAoMEOIN7SBM9n1IlzimbiViTp174yj/886d3dN9YYC77IOc9Jtx8AADTYAcRbmmB3sEbkNK1M0uW+cv8rSesmeL7NNcaCQ0EHKQAAaLADiLc03FcZdWKroqnN00l62Ff2ccmDvRM616YaY8HbQQcpAABosAOItzTczyn1IXbWLVU0tboT0jsRV1R8nqdqjAWfBR2kAACgwQ4g3tJgcTf1hyn14TdFU5u4MdPRnO9mnHK/reLzNWENUps0AQAAADB1WRv2fNXS6zkXin8MaGs6m6RnKiijxQXnWVzh/cjr+D3m6wcAAADAtP0vpHde7Wrp9cxyB+n80gexY3HNmOX0IOccVS6t8GXOeWwCBgAAAMDUfR3SO6+eaen1zHoHaX96aYxyup5z3CcrvB8ncs6zy9cPAAAAgGm7GhZ2XN1p8fV0oYP0TJLWjVlOZ3OOv6nC+3E65zyv+voBAAAAME3LQnrH1akWX9Msd5D+lKQXKiqn4znn2Vrh/Tifc54nfAUBAAAAmKbYEZbWcfWBoqnVoiS9HrI7Em8laW/F59wb6pn6fivjHPfcdgAAAACm7cOQ3nm1RdFMxf2Ue/FtmMxIyw0hu4P0YEXniB2/DzPOcd7tBgAAAGDa4lT6tF3SFyua2r2Qci/em+D5Yudl1k72xys6x9MhuxP2gFsOAAAAwLSlTX/+SbHUbkWSfuu7BzdDtRslZbkU0jsvf6jo+NtDPRtBAQAAAMDQVoX0jqujiqZWy5P0Y1/5X03SUzWd+72MOnB/wse/G+ZGsAIAAADA1OwI6Z1Xryma2sSlDC72lX3sKH28xvOvCdkjPJ+v4PinwmSn8AMAAADAyD4J6Z1XTyqa2pzuK/cLSVo2hTz8lFEP3qzg2LeDTcAAAAAAaKi4i/hgx9UNxVKb/g7qeC+WTCkfb4f0TsyTYx53XcZxr7v1AAAAADRBXGdysPPqG8VSi9fDo52ji6eYlzhq9U5IX4d0nHwdDOkdpO+7/QAAAABM29qQ3nn1jqKZuDiycr5zOq4/urQBecrqzNwzxjGvpRwvTrl/TBUAAAAAYNp2hfQOsZcVzUTFEZlXe2X9S2hOZ+GKJN1KqQ8/jni87cHoUQAAAAAa7MuwsPPqQZIWKZqJi5sf/ZmklQ3L1xshvVNz8wjHupxynN/ULwAAAACaIm3n8ouKpTZN7Sj8OqVeXAnDLQPwTsox7ibpObcdAAAAgCaInXMPw8JOrAOKpvNiR+ilMPqO9i8l6d7A38a6tkXRAgAAANAUsRMrbSr1JkVDmOskPZdSP75J0vKcv9uWpDsDfxP//yuKFAAAAIAmiWtgDnZ+xVF/1oek3wdhbl3a/nryd+/fbwxznaVPJ2lHki6k1Km4CdUzihEAAACApklbZ/KkYiHFmiSdCOlLMmSlq0naq+gAAAAAaKrfw8JOrd2KhRyPh7lOz9i5Hneoj5su3e+lW2FuSv4nSdqgqAAAAABosiVhYedonEa9XNEAAAAAALNua1jYQXpGsQAAAAAAXXAgLOwg3a5YAAAAAIAu+C482jn6V7B7PQAAAADQAXGd0cHdyPcrFgAAAACgC3aFRztH74W53ckBAAAAAFprTZIeK/G5uBlTfwfpIUUHAAAAALRVHP15KfzX4XkqSYszPrsyPDq9/lYwehQAAAAAaLGjYeGO9O9mfHb/wOfeUnwAAAAAQJvdDQs7SE+kfC5Ov7/V95lLig4AAAAAaLu0DtJ9KZ871vff/07SE4oOAAAAAGi7b8LCDtLlA595q++/3UnSOsUGAAAAAMyCtUm6Fx7tIH2t99+eStLn4dGRozpHAQAAAICZsiU8ur5oWoojTU2rBwAAAABm0qokfZyky2FuROm93j/HEaRGjQIA4f8BwK/bl0lazgcAAAHDdEVYdE1hdGhNTAA8bWF0aCB4bWxucz0iaHR0cDovL3d3dy53My5vcmcvMTk5OC9NYXRoL01hdGhNTCI+PG1zdHlsZSBtYXRoc2l6ZT0iMTZweCI+PG1zdWI+PG1pPlM8L21pPjxtcm93PjxtaT5YPC9taT48bWk+RjwvbWk+PC9tcm93PjwvbXN1Yj48bWZlbmNlZD48bWk+ZjwvbWk+PC9tZmVuY2VkPjxtc3VwPjxtZmVuY2VkIGNsb3NlPSJ8IiBvcGVuPSJ8Ij48bXJvdz48bXN1Yj48bWk+SDwvbWk+PG1uPjA8L21uPjwvbXN1Yj48bWZlbmNlZD48bWk+ZjwvbWk+PC9tZmVuY2VkPjwvbXJvdz48L21mZW5jZWQ+PG1uPjI8L21uPjwvbXN1cD48bXVuZGVyPjxtbz4mI3gyMTkyOzwvbW8+PG1yb3c+PG1pPmY8L21pPjxtbz4mI3gyMTkyOzwvbW8+PG1uPjA8L21uPjwvbXJvdz48L211bmRlcj48bWk+ZjwvbWk+PG1vPis8L21vPjxtbz4uPC9tbz48bW8+LjwvbW8+PG1vPi48L21vPjwvbXN0eWxlPjwvbWF0aD7UPadZAAAAAElFTkSuQmCC\&quot;,\&quot;slideId\&quot;:310,\&quot;accessibleText\&quot;:\&quot;S subscript X F end subscript open parentheses f close parentheses open vertical bar H subscript 0 open parentheses f close parentheses close vertical bar squared rightwards arrow for f rightwards arrow 0 of f plus...\&quot;,\&quot;imageHeight\&quot;:19.45945945945946},{\&quot;mathml\&quot;:\&quot;&lt;math style=\\\&quot;font-family:stix;font-size:16px;\\\&quot; xmlns=\\\&quot;http://www.w3.org/1998/Math/MathML\\\&quot;&gt;&lt;mstyle mathsize=\\\&quot;16px\\\&quot;&gt;&lt;msub&gt;&lt;mi&gt;S&lt;/mi&gt;&lt;mrow&gt;&lt;mi&gt;v&lt;/mi&gt;&lt;mi&gt;n&lt;/mi&gt;&lt;mo&gt;-&lt;/mo&gt;&lt;mi&gt;F&lt;/mi&gt;&lt;/mrow&gt;&lt;/msub&gt;&lt;mfenced&gt;&lt;mi&gt;f&lt;/mi&gt;&lt;/mfenced&gt;&lt;mo&gt;=&lt;/mo&gt;&lt;mfrac&gt;&lt;msub&gt;&lt;mi&gt;k&lt;/mi&gt;&lt;mi&gt;F&lt;/mi&gt;&lt;/msub&gt;&lt;msup&gt;&lt;mi&gt;f&lt;/mi&gt;&lt;mi&gt;&amp;#x3B3;&lt;/mi&gt;&lt;/msup&gt;&lt;/mfrac&gt;&lt;/mstyle&gt;&lt;/math&gt;\&quot;,\&quot;base64Image\&quot;:\&quot;iVBORw0KGgoAAAANSUhEUgAAAsAAAAESCAYAAADzMWNWAAAACXBIWXMAAA7EAAAOxAGVKw4bAAAABGJhU0UAAACu8UoccQAAJElJREFUeNrt3Q+EVtkbwPHHGCMZS1bGWFmSZCSRJEkiGRkZQ0aSZPlJsrIiayVJZCVJIllJMmRkJFmSJElkJUkiGUlGJMkYY9jfPb13tnfu3POce++8f8499/vh2NW897zvfe65933ec889RwQAAAALsTIqSwgDAAAAQrQsKoNRORWVsah8jcq/UblAaAAAAFBmvVHZEZX9UbkclbtRmYyT3bSym5ABAACgTEyiezMqr6IypSS6ttJLCAEAAFAmlwskvbPlFeEDAABAmXVE5SepDWt4liEBvkjIAAAAEIruqEw4EuBBwgQAAICQjCnJ70ycJAMAAADB0IZBPCY8AAAACM20kgCfJjwAAAAIyUrRx/9uJ0QAAAAIyS4l+TU9wx2ECAAAACE5ryTAdwkPAAAAQvNYSYCPEh4AAACEpFNq05zZEuCNhAgAAAAhGVSS30nCAwAAgNBo439vEB4AAACE5rmSAB8gPAAAAAhJj+jz/64iRAAAAAjJsJL8ThAeAAAAhOa6kgBfJTwAAAAIzQclAd5NeAAAABCSVaKP/+0lRAAAAAjJISX5fUV4AAAAEJqbSgJ8kfAAAAAgJB1SW+XNlgAPEiIAAACEZLOS/M5Epdux/fGo3G5A6eRQAAAAoBWOKwnw44zbmwT2WVSmRH+YzlZMD3QXhwIAAACt8EBJTE/nrMsMpzBTpk07El7z9ytSG16xiEMAAACAVjHDDmaURLW/YL1jYh9ScV5qyy4DAAAALTcoei9tR4E6zVCGiZT6nkdlDSEHAABAO51XEuC7Bes8mVLXmYLJNAAAANBQL5QE+GiB+nYk6vgU/xsAAADQdj2iP6i2MWd95vVf6rY3s0L8TJgBAADgi2HRpyXLY0NUPtdtPxqVxYQYAAAAPhlREuDRHPVsTiS/JwgtAAAAfPRBSYAPZKxjp3xfRtnMGjFMWAEAAOCjVaKP/12VoY5Dda//GJVNhBUAAAC+OqQkvxMZtr9Q9/o3UVlBSAEAAOCzm0oCfE3ZbonU5geefe3jqCwlnAAAAPCZWZBiSkmAd1u2M8MiXte97lZUFhFOAAAA+G6z6ON/e1O2MUsm18/xe5EwAgAAoCyOK8nvq5TXn0m85ndCCAAAgDJ5oCTA9T27PSmvvUP4AAAAUCZdUZlREuDB+HVbpDYbRPLvM3FiDAAAAJTCoJL8muS2Oyq/OZLk44QRAAAAZXFeSWxfRmVM9AfkTHkvtZkkAAAAAO+9ypDgmjLl+PseQgkAAADf9WZMfu9FZVlUppXXPCScAAAA8N3uDMnv6brXX3W8dg0hBQAAgM9GlGT2a1R2JV6/xZEAsxgGAAAAvDahJLPnLNu8UbYxQyR+IKwAAADw0WrRe3MHLNv97tjuCKEFAACAj34VvSe307LdUtEfhhsntAAAAPCRNr/vPce2rofhBgkvAAAAfGIWrdB6cY85tt/gSICZEg0AAABecc3msDFDHU8ddawnzAAAAPDFCSVxncxYh2sO4THCDAAAAF88VBLX0Yx1mGEU444keHWOz3RSag/YAQAAAA21OCozStJ6IEddv0ljeoEHhF5jAAAANMmgI2ldlaOuRVH56KhvnaOOLvm+uMY6Dg8AAAAa7YKSrL4vUN8xRwL81LH98fh11zg0AAAAaIZXSrJ6tUB93aIvqWzKIcu2ZoywGY7xOSo9LYzBF8fnbUfZTtMEAABovF5HEjZcsF7XWGAzs8TaxDZLovI6/vvBNsTCjIU2070NReWy6OOim13Me3fSPAEAABpvjyMR+7FgvWZGiJeOuk0vcX/8epN4voj//YEnsTmYIVF9IrUx1N1KPV1xcv2T1Hp1zevNstPXo/LBUu9zmiYAAEBzjCjJ3UKTsG2Sv+fzU5wo+sD1+d85Et+sPxT2yfwHB6/QNAEAAJpDG6t7rgH1X5Tyjnvd7vis5xr4XusTde+haQIAADTeGkeCN9CA9zDTormWSPY16RtqcbJ+W4otGAIAAICMfpXWPIS11JEEm9v/OzyMz3HlM09LbfhCI/0u+ZaeBgAAgMdMMn1Eag+6TcVJ3tM4yfzR0898R0mAbzXh/XbHdd+huQAAAKAdCfu0kgA3Y5q24bjuU4QfAAAArdYv+vjflU14z31x3TsJPwAAAFrtrJL8vmnSe56O619C+AEAANBqz5UE+GIT37eD0AMAAKDVXMtDDxIiAAAAhGS/6NOfdRIiAAAAhERbHvpuwTrNXMhHo9JDeAEAAOCbL0oCfKRgnWektrgICTAAAAC8skH08b99Beo0Y4rN4h8PCC8AAAB8oy1/PF6wzuvx9ocJLwAAAHzzUEmArxSob7Bu+2WEFwAAAD7plto43UZNf2ZWk/sab/sP4QUAAIBvdinJr0mMF2WoY1GcKI8ltj9KeAEAAOCbv5QE2MwMcTku5nVXpTa290ac7D4SffaIlYQXAAAAvnkv+gwQRctzQgsAAADfrHIksWYs73TBBPgE4QUAAIBvDjuS33pdUhvr2x2XH6Q2f/CQpK8it5rwAgAAwDd3lAR4JGddp+q2fU1oAQAA4JtO0Yc3/JKzvt66bU8TXgAAAPimX/QxvD8VqHN22w2EFwAAAL45qyS/LwrUtyje9j2hBQAAgI9eKgnwuQL19S1gWwAAAKCpekUf/rCjQJ1D8bZbCS8AAAB8s19Jfs2DcZ0F6jwZlQlCCwAAAB+NKAnw7YJ1mqR5HaEFAACAbzqktsiFLQE+TIgAAAAQks2ij//tI0QAAAAIyXEl+f1AeAAAABCaR0oCfJXwAAAAICQ/RGVGSYB3ESIAAACEZFhJfk1ivIQQAQAAICRXlAT4MeEBAABAaD4oCfBJwgMAAICQ9Ik+/dkGQgQAAICQHFGS30nCAwAAgNA8UxLgm4QHAPxipu3ZSRi8sYTjAZTORtGHP4wQIgDwx5DUHtqYjsryiu371qj8GZW/o/IpKlNxHL5G5R+pPc09EJWOFn+usfgL81ZUfqKJAt7rjspzRwI8HpVFhAoA2uvHqIzWXZzvSTXmpzTJ7K9Reev4skp+cQ208DPWjyP8HJXdNFfAW5uj8iLjtcQMkRiMSidhazzTW7BHaj0X9b0aM/F/Tc/Ga6mNRbkotQmbs/YwLKn70rhMqIHS2haVibqL8vWKXJDNE9ivEl9Ib6JyMCq98Wu6ovK75cvr9xZ+1v6ofKl7b3NNp/cI8MOmOI+ayPFDOrkghkmGb8R1oSBzwT4gtQmW/y1YHkZln9S68dN0xwn17OvpkQDK6VTi3L9Qkf3+n8xfnvSaJansVK6VW1r4mdcmvmDNLdZlNGGg7fYuIN9Klr2Es/hF/UMDD4QZ/3Y3Kqfjg2LKmai8S7xuDaEHSsUMebiXOI/PVmTfj6Vc6/5SXv+bco280+LPbhLe8br3NwkxPUYAKqsnKg8cyexHqQ1VMA+5rJC5D3KYXmMzYfOu+DUfcyTJU4QfKBXzcFtyzOuZiuz74ZRr2FPRh3y8Eb/m8uxNJMHmGswsEQAqJ3lbLFnMuLEjcZKb1eyDIZ8yJMD3OARAaWxIuV5UZQz/dkkfe9fn2O5f8W8ye5MEv098FoaiAaiMPkeSanoJViygfnO77aXjC+AChwEoha0y90GqKk3GvtTSUXAuw7ZaD/CtNu7TKpl/t26YZg4gdEtk7m2wtCEPjXhAwgyv0MYV7+JQAN4zD2t9TZy7T6Q6MwmMSfozDj0Ztj0s9uFffW3eLzP+N/kw3wDNHUDIroneM9vI22EDyvus4FAAXjPDHpI9vxMZk78Q7LRcuy7lqONsYlsz/GCrJ/t3QOYPy1hHswcQ6healvy+bMJ7PhR/xr8ByOZnmX/r3/QYbq7I/pvnGWxDGNYWiKW547VD/JsneSSxb+auXS/NH0Bo7jgS4KNNeM/d4tf4NwA6M0zqdcp5e6JCMThguUY+D/BYJx+KeyKsMAUgIL3inpmhGZOzmwvpdOJ9/uRwAN66lXJt+KdC+296f8db2EnQbmlD1c5xGgAIxS8ZEuCuJr13cuL8IQ4H4KWjUmzKr5DsVq6RywPd57SH/bZzOgAIwfUMCXCzXEy8D2PMAP+skfkzA1SxN/CR5fr4IuB9XpFy7M3QiB84LQCU3ZM2JsD1611/4lAA3umIE7zkNcFMgfZjheKwWrk+hr7k8yVZ2IwXAOClrxkS4I4mvXf9dEKjHArAO8ct14RTFYvDWeX6uCPwfV9p2e/1nB4Aymw6QwLcrPFt2+re4ziHAvCKWfhmSoov+BAK0wFgW7zHxKIKMyP8LdV+ABJARRPgZi2H2SOsNgT46qrlenC9YnHYplwbH1YkBnss+7+H0wRAWU1mSIDHmvTe3XXvsYRDAXijT7ke9FcsFpeUWJypSAzMTEBpnSVmUZAOThcAZfQyQwJsngJe2YT3XizfnyoG4I8Ry7XgawUTno/KtXGwQnEYs8Tgf5wuAMpoNEMCbMrdJr2/eYBkC4cB8MZy5TowUrFYbHFcF5dWKBa2OeNfc8oAKKNfMybAphwiXEDwzijXgH0Vi4U2+8MEP4wq2RMOIBA/50iAzRiwjYQMCJaZ0UC75b+8YvF4q8SiilM32mbDeMCpA6CM7uRIgk2vxzJCBgRpSDn3P1YsFusc18IqTt14Q4nHSk4fAGWzNkcCbMorqdYqUEBV3JRq9HiO57zmLbT8HEjc/lD28RSnD4AyupTzgv5IatOYAQiDGf6gzQt+OpD97G1x8vs1oDYyqOznW04hAGXULfp4t7Tyt1RjFSSgCnZKexbEabXhFifAYwG1kZ8c+8ryyABKyQyFyLIwRqgXd6DKzjvO9c0VisVuRywuV7idzChxORHIPm5r8Y+kdpabXPqA4r0jI4QNKL1njvO8q0KxuCjV6A0v4o0Sl6ckwCTAQJn9UeAk+ouwAaVlklutZ2+qYvF4JNV4qK2IMdFXDV1EAkwCDJTZeSEJBqrC9YX/rkKx6HD8GPhY8bZy1dFWBkiASYCBsrtW4GS6RNiA0vnFcV7fqlAsNjpicaPibeW0hD8/MgkwALle4IQ6Q9iAUnH16lUp6fufIxaHK95W9jniE8J80STAAL65VeCkOkbYgGDO8Sv86K/kbBhpdkn4w2VIgAF8Yx5qeFTgxPqF0AGl4FoZ7WKFYvFKiYNZKKSj4m1lwNFWZogRLP6lUHIUbywVffobW9nGOQ94b8pxHp+tSBwWO+Jwn6Yi/Rmu+ysIE0iAKaEkwIaZ+mci5w58ispyznvAWx3C3ZxZrt5Nnm8Q2ZqhvfQTJpAAU0JKgI11UfmScyfMBPtdnPuAlxZnOIf3VSQWxxxx2Elzkd4M7WWIMIEEmBJaAmyYYQ3TOXfkPOc+4KUlGc7fvRWJxU1HHJbQXKQ7Q3vZQ5hAAkwJMQE2iiyZvJHzH/DOZhLg/3xWYvCappI5Ad5PmEACTAk1ATYOS/6hEAD8kmXKpyokwMscMbhGU/kmy5AZZgACELyLOZNgbo0BfsnyUFMVEmDX/Lb7aCrfdGVoLycJE4DQmSfIH+RIgB8TMsArfSTA35xzxKCPpvLNIqEHGAC+6YnKxxxJ8CpCBngjy5jOKvR+3lf2f5Jmkqu9MAYYQGW4bh/Wl8OEC/BGp9CjZ+5kaTPbjNJMciXADHUDUCn3MibANwgV4JUZxzl7IfD9X+fY/z9oIv/JMm0e8wADaCvzsIK5dfeyRe+3PmMC/IJDA3jFtcLjpcD3f79j/7fTRP6TZdo8VoID4MWF6nkL3/NphovjVw4N4JXbjnP2SuD7f03Zd9M73kkT+c/2DNf4FSXfxyxTA4ZSbtKkEaLdcQO/28L3PJrhhJvi0ABeuSrVHrb0XNn3JzSPOQYcbcX8YOggASYBBtrpbNzAx1v4nv0ZTrhpDg3glV8d5+ydgPe9S/Qx0BdpHnO4HnieCGAfSYCBkptd1/5zC98zyypBDIEA/LLDcc6+D3jfXT/aeaBrrn0VSKhIgIGSey3tuSXlOuHecmgAr7h+uIY8bOmIY997aR5znHDE6ywJMAkw0E4dMve23hqPEmBOOMA/Lx3nbVeg+z0q1ez5Lso1XnwXCTAJMNBOK6U9K/N0ZDjhTnB4AO9ccpy3WwPd7w/KPl+nWcwzJuH3mJMAAyU2mGjkIy163+UZTrhtHB7AO0OO83Y4wH3ucezzQZrFPG+VeL0hPADa7TeZP4ZvkQdfop+k/FPkACEy1wdtOeDTFUz619Ms5kgOrWPGDADeSRun1YrejAuOL5QzHBrAW9qCGCHeKj0t+oN//Fifa4WwYh4Az91PuTiNN/mCburWxtOZnoOfOTSAt7Qprj4GuL93lP39m+Ywj9Zj/oUfDAB8MGW5SB1r05dnKNPjACEz06FpwyB+qsh10pSTNId5Tinxukx4ALTbD6Lf1mvGlGjmi/Od8r7v4s8FhOyL+PeUd97b0n9JNR6EW+2I2wDNeR5tiMxGwgOg3VyrOplktNFT1WhzQ5qhD1s4LKiIxXEyYG4XXxb9oaFmF/PenTk//zqlvisBHac9DY5b6DrE3mP+jPAA8MHeDF+MZpW4ZQ16v5OO99rPIUGFHcxwPj6R2tSF3Uo9XXFybYYhbI9f/6vU5qq1jb1/XvAzP7bU9yGg46L1dD+m2c6ziWs8AN+5JrSvf6hlIevcmy9r16pAzKOJqnNNqv/OkfhmYXrn9sXndCN6bHcqn3dtIMflqVRryreFOqG0Xx5+A+CFm5LvNqkZ17Uu55et6WXWJkQ3YyF3cSiAb7212vl3roHvtT5R954F1PXc8nlPBXBMzPAGbWgK03llbw+/EhoAvngnxcYL/hOV41IbQ/xjIuE105cNxl/W7x31PJTafJEA3IstNDrZqn9QafUC6hkUe49f2W1Vjsek0KOZtMYSq7fECoAvOuouThNRORCVpXV/Wxf/Yr8njX84xyyDuZdDAMxxXDlnppuQQPxel8gt1BMJc4aEQ8oxGaHJznPOEqshQgPAFxviC9PnqCx3vNYsfWp6ea6IPpzhX8cXuOlx2knogVTaYgu3mvB+u+O67zSgrrWWz32/5MfkhnJM9tBk5zDTV35NidM9QgPAJ2b6JTMG+JcC25qny8243QtxHW/iC99UXMz/v4r/9mec9HYRcsCqU/SFJZrxkOiwNHas7mXLZ99Q4uMyrvyg76bZzpF2B8N8FywnNAAAIE2/6HdQVjbhPWdXZGzUXRnzPMBEymd/UNJjskRa2yNfZkslvfeX2X0AAIDVWdHHzDfD6bj+JQ2s0zYtWhmHPg0Kwx+ySuv9v01YAACA5rmSbF1s4vs248n8tGTIPDtQtiEDp8U+dSOrv32XtvCFGTryI6EBAAA2vaIPfxgs2f4stiT0F0q2Hw8sx+M8TfY/3TL/wWgzq8gaQgMAADT7RZ89pYy9jebBp48p+7OtJJ9fWwCjjyb7n+sS3tR3AACgBUaUBPhuwTrNQ0lHo9LTxv3aIvNntpho82fKyjb+lym9vjuYEp9fCAsAAMjii5IAHylY5xmp9WC2O9kcTtmnx+J/r7ZtSrctNNdvtsr8HvIjhAUAysvMj3wiKq+ltrpVEWae5L+lNieyeYL/0AI+j1kqeihOaEydWXoETdJzLCqPpDYebzren5PC3KW+2SD6+N8it9t747bny/RjB6Rcq6iZBwM/WhJ31Nrkp0RsfiMsAFAe5ovOPMFslnw2Kz6lzWNZZIqop1LswRnzxWIWGLkYJ7uTKfX84difY5btZssLkmCvaMsfjxesc3Zc5mGP9vN/Kft3qgXv212gvW+3HI9NNFf5OSofhGEPAFBKZuzaP2J/yGUhT+CvVOrqT3m9mU/UjCuckmxLStt6BE2v85OMdZymCXjjoXKcrhSor37s6jLP9nW3tO62uUlWX9a9z7v4/bNIW/54lKb6rT29l7mzPbC0PQCUyDqpPam8I04YzitJyLGcda9R6kp7gMb0noxJbWjDV0fialsQYbXM75UpUg9aq9vxIyzvj6/+ujb0j6f7bMaOJm+fN7qnuk/sd0FcMxT0phyTL/EPzKonv+/qYvIhvo4CSL/O/Sm1O7nmemc6uKbj6/M/ceeGuRZ1ECr44IDlC/NGgbpeW+qaynji2B6KOmdJuGfHK5r3NVNqmXlYO5XEfprD7YVdSvJrkrBFGepYFCfKY4ntj3q83+Yuyasmft5bSlzvO7b9U5jZIO0HRf0PbDO2fCmnLzCHSWbNcMq3kr0zalyYNhCeeJXSQN8XqMc8SJfWAzWZcfsblpNla+J1ZjzeRPy3S1HpSvy921LPJIfaC38pF0bzI+hyXMzrrkptbO+NONl9JPrsESs93/fueJ/qP/OZBtWtjYH/pGz3k8wfinSz4m10i8ztsT/BaQvMsyElfzB3Ws1wy974Neb7+XfLdel3Qoh2sz2Q1FWgrs0pCcqzjNuOWRKi+tslS+t+af6m/CJN25/XHGovvM/RU5CnPC9RDIYTCdZIwfMtawJ8XdluNOV8rfIDo3vl+zzO48IUcEAa84BvctjUNUm/g9epXJs4v9D23o60hrm9YH3JyfQvZtimQ9J79q4lXvNA3NMPLS2QBKA1VjmS2K8yfxGJrKVsvXQ98n0xENP2VyywvrtKbNZbtjmQ0nvTU+H2aa4xL+uuW8wcA8x3LOUa85fy+t+Ua9Mdwol2X/TTHko6uIA68y4Da5sXtv6BqHPxv5111DVgqesgh7rtDjuS33pdcW/C7JReP8TtZEjSV5FbXdKYbJXGjIfbpsQ2bQGO5FLUTyue/NbHkanfgOzX8KeiL/LzRrk2+TI00Yz5vy214WCT8f+vKViXeR5pr1Lgmeei977msUTmTsOURdowjGn5flt49sGp2xnqOmI50VZxmNvujnIhzLtIxClheEvSSUtsz8c/JsyPXXPH52bi75cl28OHAKorba7wGXEvXPSv5wnwNkmfjcokw5sL1HdK2d+TNCP/pPWoFZ1Sqn4Z2KxPuafNCzub7JqpiD7FvyJ/yFDXaEpdbznEbdcp+vCGvLMO9ApzPKcxPQxZpwc0q7xtJWQAHMzQwgnJNktTktYDfKvN+2WGnmkPVr8uUJ9tms+nwhRwXrL1wBYx+zCbmaYsyxg627ywB+qSY/NLLOvtiLTlXP9q0q/Gf0tQLnvSxvodn7PInLOz227gFJ7D3DnZF/+wHY97WabiC70ZK2ymPWM+WwB5v9eTOUKWYVO2oW/mmtTX5v26n+E7tD9Hfba7nKaHeSXNyE/DloOWd1WtZXXJbNbVroYs7216+I4mkmEX24Icg02IGQlwPmdFX6o6r0VSfMo+AEA2Oy3X7UsLuP6b63a77z4NZPwOPb/AODGvuudsM0HkfThntpGb2wadGbdJmxfWLG+8Kv6FeTvH+6eN/826uAIJcHO9VD7juQL19S1gWwCAm7llbxvCsDZnXWYOf/M8z44c+UEzPZHvwz3X1n2vJ4d6ZMlBupQ4jdGM/LbIcuDyPLFoemxnJ9TPM4Va2rywf0htvIxpiHlWX7on+VfBIgFuvl7HZ9xRoM7ZOweMYQWA5rCtFvu85Pu1Tr6Py00O1Uz2DH/KUJ9tPQWTw/xIM/LflBTv+jdme3LzzLdrmxd2drWsoRx1mV+UaWOJm7U8LglwdvuVzzddsDfgZHxxAQA0nun9Hbdct4+WfN8uxDnPcsvf61e4c81UsdySP+UdP4w2SmvoWadCW1vw184hSR+yYBrcaM7PP2hpgDzs034jSgJ8u2CdnRxbAGia3cp1e3nJE3vzsLw2Jdk5yT4hwJgsbOwwPHBLik1RYhrT7DzCO3O+p63hmF9TeWcFuJRSz0cOqxcXm6/KhfQwIQIA7zySxj207JMtcVKrDa8czpgA77DEyDzzwtzqJXLdchBdZse+5J1qTJsX9lSBz582AP0qh7XtNos+RKOPEAGAV1Yr1+yzJd83c7fYNUvVJpnbIWfLYV5L+rC+NTShcknrQf3s2Mbcgp6JG0F3zvezjaF1/TJLs9JS124Oa9sdVy6kHwgPAHhHm7ZyRwX2f3GGPOgPS3yO0HzK54DkWwyjO0588yxSUe+MLHxuwVmHLHXx9GX7PVIupPTQA4BfOsS+mmTRh5bLplP0IR9miGba0L4HNJ9ysg14tzX22SWH/1fw/Z5J4x5aSxtL/JRD2nZm6eoZJQHeRYgAwCvaDEcPKxQHbR7ftCGjn6TYiqbwgG0Vk7ShDbMrtBVdYrhHGje43jaW+CSHtO2GlQupSYyXECIA8Mol5bp9poIJcHI2LNvCYcM0nfLabjmomxOvm51u7LEUvxVi620+VqCufktdWzikbXdFuZA+JjwA4J2PynV7sIIJ8J91/2aGh6StanqNZlNutgfJ6ld1M8mwmaP3neR/UK2ebV7YVQXqSltKeTJuqEnd8S/YxRzulvigXEjpoQcAv2wRfdaepRWKxew+76n7tyMpMTFrKPxA0ym3xaI/8blBak9DmrLQqas+S7Ep15JMD3TaQPQRy+tvxu+9jMPddH2OC+kGQgQAXtFmf6jSyptdKTlQb1S+pMRlE82m/DrEfsvDrPRmBnibcZvbF/g+66Vxc//axi0fSHntSWFqtFY6olxIJwkPAHjnrXLdHq1QHLplfq/3NeFOZtDSGv2J+Jef+f+hBryHbe68jQXqumqpa3XidXuFabda7ZlyIb1JeADAK+tEv2t3vEKxWCtzF8HYJOkzTXXQbMIxpTT+/Q16j/vSuCWL31s+a73ZXuIXkn+xDhSz0XEhHSFEANAy445rcqPLzyWPV7/MnZnqRWL/zNDLlTSrsExK9iEFRZi1sdPmhb1SsD7bUspbpTaGZ7a3+TONtWXMj4znjovjuLBOOgC0Qm+Lk9+vAcRsSL7frfy1iTkRPJI2wPtwA+sflMZOrfI5w8nYiHHLyGZzyi9lW3kWH/dOwgYATTPc4gR4LICY7a9LgD8l9u8WTaoaCfDBBtd/WdKXVizaGziS4WRktbHm2hRfJCYKXixn4mT4hvA0LQC0w27HdfpyxeJxXr4Pz0zOhPEjzSXsBHhamjNbwpuUE+vuAupbK/ZhEKbhbuOQNt3eBvYc7CWcANByFx3X5qqtcmbrXOunqYTrb6mt0LW2RJ/ZPHBl1iefjIt5MtOsKMcyuwAAuD2SsB9qy+t2Sgwu0EwAAADCYKbymlGS348VjElyOKhZqIsHtwEAAALhmrbyRsV/EJj/X0MzAQAACMf/HAnw4YrFI7la7VGaCAAAQFiuOxLgzRWLx1jdvj+geQAAAITnlZL8mlmWqrTc75rE/u+heQAAAIRlsei9v/crFo/k7A9DNBEAAICwDDgS4DMVikXaw4A7aCIAAABhOeZIgHdWKBaPU/Z/K00EAAAgLDcdCXBVFpTaVfH9BwAAqIzPSvL7uiIx6Ij3NS0GHTQRAACAcCwTvff3WkXicMCy/19oIgAAAGHZ5UiA91UgBp1ReWfZ/8c0EQAAgLCccyTAfRWIwSFl/0doIgAAAGG5ryR/kxXYfzO+960SA5ZABgAACCz5m1aSv9EKxGBI9B7wAZoJAABAONY5kr8/KhCD28r+z0RlEc0EAAAgHPsdCfD2wPe/M05ybfv/iCYCAAAQlmui9352Br7/Oxw/ABj/CwAAEJjnSvL3pAL7P6zsvxkb3UsTAQAACEeX6Lf/L1YgBoPK/p+liQAAAISlX/Tb/0MViMFSy4+Al1HppokAAACE5YgjAa7K7f/fEvt9Nyo9NA8AAIDwjCrJ7/uKxWJlVHZGZQ3NAgAAIFwflAT4OuEBAABASHpEH/5wkBABAAAgJK7lf9cTIgAAAITktJL8TkWlgxABAAAgJHeUBPhvwgMAAIDQTCkJ8EnCAwAAgJCsFn387wAhAgAAQEj2KMmvWRWtkxABAAAgJH8pCfBjwgMAAIDQPFUS4NOEBwAAACExwxtmlAR4OyECAABASLYqye+kMP8vAAAAAnNISYBHCA8AAABCc0NJgPcQHgAAAIRm3JL8Tkelm/AAAAAgJEvE3vt7i/AAAAAgNIPC8AcAAABUyGlL8vtFWP0NAAAAAXpgSYDPExoAAACERlsAo4/wAAAAIDS28b/3CA0AAABCdNmSAG8hNAAAAAiNWd74Y0ry+5jQAAAAwHfdkn/Biu2S3vu7iXACAADAVyZZfVmXvL6Lyu6M26YtfzxKSAEAAOArM0vDpKT34g44tu2V+bM/mHl/fyKsAAAA8NUtsa/gdt+x7Z8p2/xCSAEAAOCzSSUB/qRsZ3p5pxKvv0k4AQAAUOYE+Lqy3Wjitc8k/wN0AAAAQMvdVRLg9ZZtDiRe9yYqPYQSAAAAZbBNSYA7U16/P/GapyS/AAAAKJuTlgT4fFQWSW2xC7Oq283E3y/HfwcAAABKZ29UPoi9Nzi5yttWQgYAAICy64rKvqiMRGVcag/ImZkezNy+ZqywmfZsHWFCmv8DH542s7jJFjQAAAEqdEVYdE1hdGhNTAA8bWF0aCB4bWxucz0iaHR0cDovL3d3dy53My5vcmcvMTk5OC9NYXRoL01hdGhNTCI+PG1zdHlsZSBtYXRoc2l6ZT0iMTZweCI+PG1zdWI+PG1pPlM8L21pPjxtcm93PjxtaT52PC9taT48bWk+bjwvbWk+PG1vPi08L21vPjxtaT5GPC9taT48L21yb3c+PC9tc3ViPjxtZmVuY2VkPjxtaT5mPC9taT48L21mZW5jZWQ+PG1vPj08L21vPjxtZnJhYz48bXN1Yj48bWk+azwvbWk+PG1pPkY8L21pPjwvbXN1Yj48bXN1cD48bWk+ZjwvbWk+PG1pPiYjeDNCMzs8L21pPjwvbXN1cD48L21mcmFjPjwvbXN0eWxlPjwvbWF0aD7jiiHkAAAAAElFTkSuQmCC\&quot;,\&quot;slideId\&quot;:310,\&quot;accessibleText\&quot;:\&quot;S subscript v n minus F end subscript open parentheses f close parentheses equals k subscript F over f to the power of gamma\&quot;,\&quot;imageHeight\&quot;:29.62162162162162},{\&quot;mathml\&quot;:\&quot;&lt;math style=\\\&quot;font-family:stix;font-size:16px;\\\&quot; xmlns=\\\&quot;http://www.w3.org/1998/Math/MathML\\\&quot;&gt;&lt;mstyle mathsize=\\\&quot;16px\\\&quot;&gt;&lt;msub&gt;&lt;mi&gt;S&lt;/mi&gt;&lt;mrow&gt;&lt;mi&gt;v&lt;/mi&gt;&lt;mi&gt;n&lt;/mi&gt;&lt;mo&gt;-&lt;/mo&gt;&lt;mi&gt;F&lt;/mi&gt;&lt;/mrow&gt;&lt;/msub&gt;&lt;mfenced&gt;&lt;mi&gt;f&lt;/mi&gt;&lt;/mfenced&gt;&lt;msup&gt;&lt;mfenced open=\\\&quot;|\\\&quot; close=\\\&quot;|\\\&quot;&gt;&lt;mrow&gt;&lt;msub&gt;&lt;mi&gt;H&lt;/mi&gt;&lt;mn&gt;0&lt;/mn&gt;&lt;/msub&gt;&lt;mfenced&gt;&lt;mi&gt;f&lt;/mi&gt;&lt;/mfenced&gt;&lt;/mrow&gt;&lt;/mfenced&gt;&lt;mn&gt;2&lt;/mn&gt;&lt;/msup&gt;&lt;munder&gt;&lt;mo&gt;&amp;#x2192;&lt;/mo&gt;&lt;mrow&gt;&lt;mi&gt;f&lt;/mi&gt;&lt;mo&gt;&amp;#x2192;&lt;/mo&gt;&lt;mn&gt;0&lt;/mn&gt;&lt;/mrow&gt;&lt;/munder&gt;&lt;mi&gt;f&lt;/mi&gt;&lt;mo&gt;+&lt;/mo&gt;&lt;mo&gt;.&lt;/mo&gt;&lt;mo&gt;.&lt;/mo&gt;&lt;mo&gt;.&lt;/mo&gt;&lt;/mstyle&gt;&lt;/math&gt;\&quot;,\&quot;base64Image\&quot;:\&quot;iVBORw0KGgoAAAANSUhEUgAABbEAAAC0CAYAAACqs2E0AAAACXBIWXMAAA7EAAAOxAGVKw4bAAAABGJhU0UAAABTMkaS0AAAMfxJREFUeNrt3Q/kVef/APBHkiQjk0lmTGYyM2ZmJokkkyQmmczETL4yMzIzmYzMTGYimUkSSZJMzGRmJmYmk4nMTJLIJEni9zvP7v1st/s559xz7+fcc8+f14vHd9/tfs6f5zznfc55n+c8TwgAAACU5dmk7EvK6aRcTcq9pDxIyv2k3EnKj0n5Oik7k7JcdQEAAAAAUIVNoZeg/r8xSkxuH07KatUHAAAAAMA0rEjKqTBe8nq43E3KO6oSAAAAAIAyrUrK72FhCezBckSVAgAAAABQhpVJuRbKS2DPlS9VLQAAAAAAC/VdKD+BPVfeVL0AAAAAAEzq3TA/8fxz/9+/nJQlA79dmpR1SXmv/5siSey/k/K4agYAAAAAYFxPJOVO+C/hfDMpW8f4+w2h2DjaB1Q1AAAAAADj+jz8l2i+npSnJljG8qR8E/KT2LeSskh1AwAAAGUY1ZsOgHbE25h8vt9fV/zfFxawrDjMyKjhRdY75AAAAEAZJLEBuhFv9w6sa18Jy3s2KQ9z9ud9hxwAAAAogyQ2QDfi7ff99VwJ5Q318XXO/hxzyAEAAIAySGIDtD/ePjawnm0lLndjzv6cdsgBAACAMkhiA7Q/3m7vr+PXkpcbe3RnDSkiiQ0AAACUQhIboP3x9lB/HW9OYdlXMvbnhEMOAABQT/Fz3a2qoTZWOB4jSWIj3iLetj/e7gq9ntGLprDscxn786lDDgAAUD/xU90bSXmQlKc7tu8b+g+rF5JyOyn3+/VwNym/hN7ET1um9PCc52z/QTo+YK/WRFNJYiPeirfirXi7EGcy9ud1hxyg9tdvAKBDHg+93k1zD23fhV6PtLaLN1h7k/JHgQfzufJn/+asKu8PrPvvpOzUXOeRxEa8FW/FW/F2Ic5n7I+XGUDXNeH6DbREvPF6I/TeiA2+LXvY/9/4xuxq6PU+OJyUHWPcrK0YCGRHVTU01sak3AyPjv+4uAP7/XJSfh+64bqWlD1JWdX/zZKkfJBxc/ZBhdu6OSl3BtYdY/pSTfdfdUqq3BnjBn+hZWPNtu2OpijeirfibUNdStmXXx1uoOOadP0GGioGkXeS8tMCHkR/CL1JU5ZnrCP++wsDv9dTBZrpk6Fz/8uO7Pfbofcyb3Dfj2ckKhbnxMr1FW7zC+HR5NflpDypCf+jTkmVr0JvKII/UtpYGSW+fI49Bk8mZe2E2/bnFLYrPtAc0xTFW/FWvG2o+yn78p7DDXRYE6/fQAMDzY0SH0rj+EbfJuVg6E2mEstnSflr6HfPq3polPg5+3dD5/HnHdn3j1Ji3Vc5v38vJ0Z+U/G2xyTKYAIyJlle1Zxrm1SJn1++0G9Dvy/gWnwl9D7jLHPc5GWhN9brjwvYrrP9ZSzTBMVb8Va8Dc1NYj+e8Qy00uEGOqrJ12+gAZ5Iyvcjbipvhd6wH3EioTXh0cH2Y+/ttf2H0aP93xZ9iL2v+qFRYiJseEyzzzqy7++mxLCfQ/7n/Ndy4t+9GexD/HTvz6EYvLXjbboJSZV4nf0hjP8ieW8F27Z/zO2KybyXhVLxVrwVb0M7ktjbU/bjC+EL6Kg2XL+BGhv+5DFtjMr3+w/QRc0N3n+7wM3qdw4BNMbLKfGiK2Pab0qJX/ETuVFDMvxfDW/KYmLl+tC2dHlYp6YkVbaH4onih/02W5VxJuvRG1W8FW/F2zYlsY+G+S8QTegIdFGbrt9ADcVgkpdojr1H1ixg+fFTyisjgtKXDgM0woYwf2K3Mx3Z9/hJcNrLvkMF/javZ8G5Ge7Ts2H+VzM7Otq2m5JU2RiKJ4r3V7xtZwpu12mhVLwVb8Xb0J4k9qKU9vqxEAZ0UBuv30CNrAj5kzPFm+0yJqGJQ5XkjbP9ukMBtRcn1Lg7dO5eCukTc7TR2ZA+VMMTBf723ZA9lNLaGe9X7BE7POHKlg6276YkVTaH4sN1VH1uniu4beuEU/FWvBVvQ3uS2FuHtv+PDp2rAF24fgM1cXzETWSZnzpuyVnPGocCai1+0j7cI/BmwRuSNtiaEbuOjLGMz4f+Nn5avqEm+/dOmP/J3osda+NNSarsDMUSxQdnsG1/F9iu68KpeCveirehXUns4TmF1gtjQAe1/foN1OAhKe8G8soU1pk2IZXxjaDengrzPwuLPcm60psyfiac9XnbCxPUZfzy5LWQP7HJLJwc2rf49cyqDrXzpiRVDodiSeyqJ01cU3C7jgbEW/FWvG1PEvuV0M1JV4FssaPgio7tc1eu38AMfTPiBnLfFNaZ1oPM+EZQX/EG7GrKedulsR7fyYiRl1t4rIcnHrvUoZvHpiRVfiiwrbdnsF27Q7Ek9jZhVbwVb8Xb0J4k9i8D2/1TkHABevHgr9CtHsRduX4DM7KqwA3kND6Fizd2D4bW86nDAbWVNsbtLx3a/9irIGvegH0t3N+0YZ8OdeRYNyGpEq+hDwts68kZbNvpAtsVt904seKteCvetiWJ/Xbo5pA/QPEYd6gD9z5du35Xed//ZUYxpxydU6TH1JIprfu7ofVsdziglvaF9CRUlybWyBt/+OmW7nPahCybOvbAUdekymuhWG/nN2bw8HK3wHZ9L6yKt+KteBvakcSOE9/PjV0fh0Z8SRgDMmJcHKa1zXMfdPH6XYUlOfX6peqha07M8AZyeDzPVQ4H1M7zIb3H56GO1cOPGfHxtxbv85qUYx8/e3+sYw8cdUyqfB6KJbGrvq6uL7hdHwmt4q14K96G5iex44u7nwa2d6swBoyIcTHW7+/HD9dvipDEhgGXZngDuSvMdtxOYPTD2W8pMSH2tHy8Q/XwXE58/Lzl+34kLGxm8bY8cNQtqXK5wHb+OoPt+iTUc7JJ8Va8FW/F22kYfKH4pjAGjBHjfk7KM67fFCCJDQOKfPY7rbeEWwfWcdqhgNrZnxETPulYPeT1en2t5fv+TMZ+t/lz6bonVZ4IxRLFs5hn4pcC2/W30CreirfibUPibZ43BrbzPSEMmCDG3U/KXtdvRpDEhgEPCgTXaY1ftHFgHfsdCqiVJ/s3VsPxIMaMLk1YFF/i3ciIjbEuFnegDi6Ebk0yV/ekys5QLIld9Xi6qwpu18mAeCveirfNiLdZXg298a/jNn4shAETxri58m1SVrt+k0ESGwYUSWLvmNK6B3uTbXEooFaOZcSDEx2rh405sfGHjtTBG6EekwbW5YFj1k4W2MZ7ofqxFotMFN3mdiPeirfibfvibZpnk3JL8gAoIcYNlji86i7Xb1JIYsOAewUC6tkprXv5wDpWOBRQG2tz4sHmjtXFkZy6+KxDN05pLzyvhXZOSlP3pMrfBbbxzAy263TBh7TVAfFWvBVvmxFvh8X4db2/bceFL2CBMS6tnArNmwvD9Xv69waS2NB3pUAgjTPoTmPSgWXhv9nXgfrI6ul5t6UP0Xlu5cTGbR2qh7MZdfB2Bx84Zumlgg9A71S8XTEuFHkpbnZ68Va8FW+bEm+HxS9I/+hv1zmhCyhgS/jvxdc45WZo1jjSrt/TJYkNA4r2nPp2SuuPwXm9wwC18XQwlu2c9SPi4soO1UXWUBFXW7ivdU6qfFjwml31bPcbCm7XISFWvBVvxduGxNtBsVfk5f42fReM7woU91jI76mcV46G3tfrrt/dJokNA/aOEUT/p7qg9T7LiQFvdqwu8mbZvtmxushLtrWth0WdkyoXC2zftZrFDbPTi7firXjbxHg7JyagLvW358dQ/4QSUE/r+/do4yay49+86vrdaZLYMOCpMQJoHKPvFVUGrRV7FuV9DvZ0x+rjj5y6ON3B9pE16/j3LdvPuiZV4vn5sMD2HZ7Btl0ueA+h96J4K96Kt02It3OW9us8bsuvwRw+wMJjStEX/8Plk5reR7l+T58kNgz5Jow3PtOTqgxaaXvOuX+rY3Xx4ohYuL+D7eNUqM/wFdNU16TKtoLX6ap7aq4quF3nhVjxVrwVbxsSb6OYLLrQ346YpCn7k/g4ZNAGoRA6KV73isxNNlxip4HnXL87RxIbhrwwZvD8PTRvxlxgtDOhG2/S/wyT9YCYtDzVknrLG4/5kxa1j7omVQ6HYhMxL6l4u3YXPA/eFWLFW/FWvG1IvI3mJtiMk7KtnlLcbNMLCWA8cfLm/aHYV3bDX7btc/3uFElsSDHuZAPGhIN2Wdy/Kco65w+2ZD+L9hotq9xtURvJ6wn8h6TK1F0tsG0XZ7BdRSeIXivMirfirXjbkHh7Ivz3BWrZiebYi/JeUn6ooP4URZl9uT9U4rXqzkB5MOFyYz5mWkOPuX7XiyQ2pFge8sczSisXgvEtoS22jjjfd7RkP3dUfFN2tkVtZPWIfX1JUmVq1hRsb/sq3q5FBR++TOwj3oq34m1T4u1cx56/Q+9T+TLFl3lz453vrqD+FEVpd7lTUixx/a43SWzIEIcVuSfgQCd9MeJcX9ehutg5oi6Odrid5H3y+LGkytS8XfCa/GLF27Wx4HYdE2LFW/FWvG1AvJ2bcO1eiedhTD6sT8qnodcLc275SyuoP0VRulHivCNPuH63liQ25JjkrdtJ1QaN9+uI83xJh+pi1NjDOzrcTq7l1MvPkipTU2TIjllMBvh5wfuELp8z4q14K942I97uD9UlnI5UVH+KonSnxPvA7a7frSSJDSN8OEHQ/Eq1QaMvjHk9vu53rD5+DCYeyXI25E8quLQF+1i3JHYcsmPcr6TqVGK7WCHMirfirXhb43i7t+K4+EpF9acoiiS263c77h0lsWGEUZ+6SmRDe4waEuCvDtXFohEJplsdbyvHRrSVLZIqpVvX8Ieqn4RY8Va8FW9rHG/frDgm/lZh/SmK0p3hRFa6freWJDYUdHyCAHpEtUHj7B5xXp/rUF28MqIuTnW8rRwcUT/7JVVK93HDH6wOCLHirXgr3tY03m6fQUx8r8L6UxTFxI6u380niQ1jODFBMP1MtUGjjOrt1aUbkVET6L3b8bYyqsfaaUmV0l1q+APWeiFWvBVvxdsaxtvXkvKg4ngYey6urLD+FEVpb/khzG7IDtfvakliw5jOTRBUP1Jt0Jpz/OsO1cWoF3frOt5WXg/tHwqhTknsxwpec6t+WFgc8j8jnStxLO9FQqx4K96KtzWMt9+G6pNOZ4VAYMCe0OtNPU4ciS/f9rl+d4okNowpThwzauD+tLJb1UEj/DniXD7cobr4fcRNY9cTclvC6F5mTa+jOiWxdxS83j5X8XZtK7hdZ4RX8Va8FW8bEm8BqrI29OYMGTe/cnkG93yu37MniQ0TiJ++XZsg0G5UdVB790ecx593pB6WjaiHi5pK2Fwg7q9p+D7WKanydYHtmcXkOUUnf37HKSPeirfibUPiLcC0xS/Z4hfrkwxlFOdJqENy2PW7epLYMKE45tLNMYPt7aQ8reqgthYFX1XMGdXrzXj/IWwo0F42N3wf65RUuVFge07OoI5+L3gPsMYpI96Kt+JtQ+ItwDTFyRCvhPGT19f6f+v63V2S2LAAL4bxx236tX/iAfWzrMA5/GZH6uKjEfWwVXMJqwq0l+0N38e6JFWeLXiNfaOGbWDuoQvxVrwVb5sQbwGmZXko/gXbcDnSv3dw/a6njaE7E4kedSrT9JN13E9gvlBtUEsrCpy/uzpSF2dG1MMKzeWfG/G6JVXbmlR5t+D1dXXF9bOr4HYddrqIt+KteNuQeAswDbHX8l9h/IRh/BLvNdfv2pPEhgbZMUHDf0W1Qe2sk1T51985dXBVUymcVHlLUqUU5wtsyyza5cmC1/xtThfxVrwVbxsSbwFmEePSyumkPO763QiS2NAw74bxhxUBmnfx7UJS5ckRdXBcU/lHkeEQmj6mbx2SKnHinyJfPM2it/OtAtv1MBhGTLwVb8XbZsRbgFnFuOG5xOr+dY3r9/j3dZLYUDOHx2z8b6gyqJUiE0d1IanyejBObRFLCrSXA5IqC7Y51LO38wsFt8vM9OKteCveNiXeAswqxs2V70L1w8O5fi+cJDY00KKkfD9G4/9JlUGtrJVU+cehEXWwVlP5x9KgZ2AVPg/FejtXPdnP+wWv9R85VcRb8Va8bUi8BZhVjLuXlP+5fjeWJDY01BOh2OfFc+VZVQa1UWTMzS68Vb844gaT4u3FGK0Ld7nAdvw4g7q5UPA6/7JTRbwVb8XbhsRbgFnEuJ+T8ozrd6NJYkODvT7GCfCu6oLaWBza39NrlPhFSd74w6c1k7GSKk0fNmrWSZUnCl5LD8wgVhQZp/u200S8FW/F24bEW4CqY1z8km5//3ro+k0RecOLfal6YHLfFXzwPqWqoFYejjhn235xfHHE/n+oifxrRYEYv72FDxxVJlV2FryWbqi4XoqO033SaSLeirfibUPiLUCVMe730JtfxPWbcUhi06nGHj/ruFLR+l4q+ID7m0MDtXJzxDl7pOX7/9aI/d+kifxrXYEYv7llDxxVJ1VOFtiG+6H6HjxFxuk2gbN4K96Kt02KtwBVxbg4nvQS128mIIlN525+L1e4zp8L3JDedWigVs6POGe/bvn+Hw/5k+ct1kT+talAjF/TogeOWSRV/i6wDedmUC+/hmJJ7FVOE/FWvBVvGxJvAaYd4/5MynrXbxZAEpvOmPsk+dsK17kvFOtBBtTHsdDtIYDyJtG7pHk8YsuIthJvYhc1fB9nmVQp+kVT1XNLFB2n+7JTRLwVb8XbhsRbgCqu+Stcv1kgSWw6Y+7T3z8rXGeRMTMfODRQK3tHnLPftPymIG+M2sOaxyNGTeJ7swX7OMukyoehWLL4+YrrZEfB7TrkFBFvxVvxtiHxFgDX76bUvyQ2nXCm37D/rnCdy4LhRKBpXhtxzl5v8b6PevG2XfN4xJsj6utMC/ZxlkmViwXWf2sGdXIiFEtib3aKiLfirXjbkHgLgOt3E0hi0xlXw2w+Nxx1Q/qHQwO1MurlU5uHAHo/GN93HB+PqK/PW7CPs0qqLA75vVzmyskZ1MmNUOwrq0VOEfFWvBVvGxBvAXD9bgpJbDph0dDDcJWfHo+6IT3j8EDtXBlx3i5p6X6fDt3sETmpUeP5vt6CfZxVUmVbKNbb+Y2K62Ntwe067/QQb8Vb8bYh8RYA1++mkMSmE54ZatxvVbTeRQVuSD92eKB2jow4bze0dL/zepie0CzmORva3xNjVkmVw6FYsnh1xfWxN9RzsknxVrwVb8VbAFy/204Sm04Y7tFV1efHTxe4Id3o8EDtbB9x3u5o4T4/MWKf92gW8/yRU1/XWrKPs0qqXC2w7qszqI+zoVgSe63TQ7wVb8XbhsRbAFy/m0ISm054L8wfY3FpDR7MbgdjZkIdxfjwIOfcPdjCfR4Vr17SLB4xPExVW2cmn0VSZU0olig+PINj/qDAdt1weoi34q1425B4C4Drd5NIYtMJaePoVfGW7MsRQe4zhwZq63zo1lj2B0P+5GpeuD1qVKJ1U0v2cxZJlbdDsST2torrYmPB7Trm9BBvxVvxtiHxFgDX7yaRxC7H6n59/dlvu7dCb4i/p21bPbbtYkoD/3PKQSYuO2+8pNij5CnnDtTWmznn760W7u83Oft7QXOYJ68nxp0W3cTOIqlyrsB64zV0ecV18WkolsRu0vAXi0PvZcBXSfmh33bjDdmD/j9/29/vV8Vb8Va8bWW8BcD1u0kksRcu3tffzrmv2mjbZr9t9zNW9NGMHshi+dy5A7W2LOR/4r66Zft7P2dfD2gO83ySU19HW7SfVSdVRp13c+XXGdRFkXG6Y3myAcf1sX4b/rvgPs3V+RbxVrwVb1sTbwFw/W4aSeyFiRNh3x5xvxETsk/bttlt22Mh/5OP56f0MPZXznr/6m8XtNmdMZIjVZVxPzn+KnRjsrHnRtTbFs15nrzhD16RVJnYOwXP5aqHmFg3Rpypu61h/pdi15Pyfr/txh7uzybljdDrnT28fyendA8j3oq34q0kNoDrN3kksRdm1JDHsxwe0bb1vTZiJTGhvKrkHTwW8j+BXu/coSOW9R8w46fAR0P+xEzTLnHdi8fc/hdzlvd1i47TGyXXW9vFT9ezemL82rJ9rTqpcqXg+Xy24nq4FNqRxP4wZXtPh/yhWXaltPffpnDvJN6Kt+KtJDaA6zd5JLEX5nrB55l7tm1227arwIriJ8Jlff57YMS63nLe0GF7CpyPMVm0bURSJV68YoI8fmK+qf/7vUk5EbLHor884Tb/lLG8Gy06Lnk9IH/SbOd5tUMxvsqkyt5QPFF8tcI6+CSM98Ls2Zoey7T7k6IvAzZlHIOVJW+jeIt4K4kN4PpNXh5AEntyRYZtnCtLbNtstu1IwRXFiYO2L2A9MeF2bMQ69jhn6LiNYfSXEQudrC322nqzf06X0ZNva872vtCS4/Jzzj4e1Gzn+Tin/bZtVvKqkirbx7w5iGX3lPc9xqKjYfyvPuKkP0trdhzTXiDGCa7HGRbko5Rl/FBymxdvEW8lsQFcv8kiib0wo8Z1Hvy6YJFtm822nRnz4TOOu/fiGMuPGxh7e/8R8gf4ft35Aqm9+QbLoRLX9dLQst9YwLIuZ2zvJy04JotD/jAvmzTbwu1hbwv3ddpJlZeTcjxMPkzQhf65vbLk2BHP7VsL2K6YYIvJt41h9p+XZvVk3TnmcuL9Ttrklp9WdH6Jt+KteAuA63e3SWIvzNcFn2W+tW2z27a/JnwA/SUp+0NvTO3Hhx7ingq94Qtiwm3U2Cixl9Ia5wr8Y3sod+LFUQYng3puAcvZFrITVU23IeSP6bRIs33E8xl19UdL62oaSZU4geCFfvsqc9z7+MI49oJ+d8ztiYnmU0n5MeTPOr+Q8fhvJuVc6H0dVqU47NK1lG36fcLl7Q7T7yUt3iLeSmIDuH6TRhJ7YdYUeAZ7GGbzBaRt6weTuQXGB8h3wn+9teJ/iz2uY0+O70L5E87Fh8ZdzhF4xP6cc+bBFG4APgjlDbCfNbFb02ei/l/OMTmpyc5zKKOutrd0f6eRVDkfpjuJ65kxt2dPqG6C2Ts1ibmT9mKNPZHSeqj/XPJ2i7eIt5LYAK7fDJPEXrjNSbkbsl/KbLdts9u2l/sL/DspT4/4bRy/Mvb+id3E/5jw4fRB/+F8q/MCUn2Tc/6cm8L6dob/xqhdqBcytvtiw4/JqZxj8oYm+4jHMi5c37V4nyVVmiu+tE/rWR5f2j++gOV+kdEWtpW47eIt4q14C+D6zTBJ7HLE/Gj8QvRm/3kh/m+cC2iNbZvttr0Sej2yJpn8aXXojWP9ZX8Z1/o30/f7Jf7z7/3/FseD3BqqnyETmiT24MubuG0aE5/uCOWOpZo1ydvLDT4uf4bsl3LLNdtHpPVqvRtGvyRtMkmV5joQppMIzvqk9peSt1+8FW/FW/EWwPWbQZLYAFRi84iHs2emsM43+8su6+uI2HvxZsq2f9/QY7IiVNszvslir9a0XoF7Wr7fkirNtCgjVsXyQQnLznoh+VKJ+yDeirfirXgL4PrNIElsACrxecgfQ34aDvaXv6LEZW7N2IcmDiO0Lfg0rqi0XqHnO7DfkirNtCXnmG0sYfkXMpZ9tOT9EG/FW/FWvAVw/WZOTGLfzyiHVA8AZbmccwNweIrrncZs0WkP2HEs/aZ9TnYwZE8+t1iT/derKXUUPyt8vAP7LqnSTF+F7Fmzyzi3P81Y/u0pxFzxVrwVb8VbANdvAKASq0Y8mG1r2P4sC+lJ+aZ9wvR9xvH4QpP9V0yUDU/2G2cffr4j+y+p0kx/ZRyvKyUtf0dOm1gv3oq34q14C9ASrt8A0DFv5TyUxbFVm/gWO04udStM51P9KsQ6f5hxTNZqsv86kVI/Wzq0/5IqzbM653idLGkdr+Ss42PxVrwVb8VbgBZw/QaADjqZ81D27YTLjBM/7UvKEzPcr9jjcHiCs5sz3qaissZ3+05z/deelPrZ3bE6kFRpntfD9Ce8yZtU54J4K96Kt+ItQAu4fgNAB93JeSh7f8JlfhZ6b8ZnncBI+6z+p1D/3uVHQzVDATTVhjC/58X7HawHSZXmOZhzvHaVuJ57Geu4J96Kt+KteAvQAq7fADUQPwOOn/teTcqlCZcRP1eOva3iLLDXkvK/BWzPmqRsD72kZFxmkZ65MXH5UVJ+7D8wP+jvz4HQvMme2u7lEQ9lk3yKtarf9r6vyT6+E6b32f40xInX0j7N/0lz/Udsk7eH6ua9jtaFpErznAnVzD+QN1nvKvFWvBVvxVuABnP9BphR8I0zve9Nyqmk3E0JxCsmWO7PYbLJDeLDSvzU+XDoJazTenJ9OGJ/PgrZPcBi+S1IZNfJ/pxj9eeEy5wbN/PdGu3n2yn790kF610+QXvflHE8XtVcw1NJuRG6/Un7IEmV5vkl53htKnE953LW85p4K96Kt+ItQE24fgPU3J7+g+zDAjfF4/bMeiZnWZtTfv9G6I0bdb/AtuT1zI29vy8VXMZBTaA2fsg5Tl9PsLzBscmerNm+7gzVfRIdb6CuDKznr/76iziVcixOa6r/tKfr4dFhEbZ2vE4kVZon7yXv8yWu51TOenZWsJ/irXgr3gLg+g3QAi+G3ozusTdUTPp9kXNT/NGYy34+Z1lpkxzEXjVnQ2+YkLsjbtCvZazzuTC/t84ky6Fay0P+i5RxX6BsHmhDv9R0n+PYnsOfRpfdY3xtyE5UbRnxt6tSjkkcs3x1x9vqk/0b27k6udGPo10nqdIsi0Ycr2UlrutYznr2i7firXgr3gLMkOs3QMO9kxHET02wrKsZy7pf8KEza6K/Qym/j0nzufGo4nrf6j+Ix4mcspLzDxzuWng952Es3hgsLbCM+JuY7D479Pf7arzf8WuF36e4vXmf8V8c8befpvzN7o6303iTO/iSLI61vtLp+w9JlWZZNuJ4LSlxXUdz1nNUvBVvxVvxFmCGXL8BWuD3lIB8fYLlxMkh095s3iv491mfIW8Y+l0cL/Fm/78dSXkAX56xnHsOdS18lXPzcKef6Dja/13s1Xei3zZiwvrHkP2y4//6iYs6Wx7m91T8rKRl5w0XcDvn72LvgeFhfc50vI2uD4/25PzYafsISZVmWVXh8Tqcs57j4q14K96KtwAz5PoN0AJZk+xN0jtrXZifZPy14N+eDelJzUUDv4k9c/4I+TPVZ306fdWhroXrofgQMOOUyw2qgx1DD+0nw8J7Q+bdlJ3I+bvTKedrlydB3RV6X23MTTK63ik7j6RKs6yv8Hh9mbOek+KteCveircAM+T6DdDiB9xNEy5v29ByDhf4m5h4Tuthe3zoN9+H/AR2tHKCCxPVeHbEw9jdgQfacUvTem89EXrJlLmXNWsWuLxvc+rmpYy/GR5O6Fp/u7oqxpgrA3HLzWk6SZVm2Vjh8ToY6pfEFm/FW/EWANdvgBY9SKRNtLenpJvujQV+/3IYPcnfof6/+3zEsrZkLGuPQz1z74b8BPag2FNuaf/BNpbH+u1k+0AyYrA819A62RBGTyRSRF6ianHK798a+s3Pbsj+rcdXVUPh+C6p0owYU9Xx2hPqmcQWb8Vb8RYA12+Alrgcyhu/csXAMv4q+DdpQ5rEHrlzn/zOTQZ4vsCy3s+4MD3rMM/cNyUmOD4JhooZdiCjbuNkp/GFQHxhFb+8OBPmT7i2VPVRkKRKszxV4fH6PNQ7iS3eIt4CeF5y/QZouLSerb9MuKwdA8vYV/BvfkhZ/1zC+snQG88yfrrzWIFlnU5Z1h8O8czFt9t5Q4WMO7vz4GRlB1Xvv+IYozdCsSFYfgrzJ06FUSRVmmV5qMeY2MdbWLfiLeItgOs3ABXL6gk9ibkJGm+FYmMcxt+kDWfyTv+/xwR3nA34+YLrv5WyrK+mUGejxhmtSzlakza2ecR2rl7Aw93LTuFHxC8Y3gy9l1Nxsqx7/XMojgUbx4L7NCkvqiYmJKnSLItHHK/FJa7rSAOuReIt4i0Art8ADbYj4+b4yTGXE38/l5B+v+DfbM9Yd+xpuy88mtAe5fkwemztskhijyfvM/PfJlje0v7fXnf6QqUkVZon7yuYMj+N/SpnPfsdBhBvAQBgodZn3ByPOwHSXKIyjlFctHdX2kPvpdAbwzo+eJ8fY/1p42E/DNMZv0oSezxXcrbx0ATLW7uAvwUmJ6nSPH/lHK8nS1zP8Zz17HQYQLwFAICFWppxc7xrjGXEntP3+3+3aYy/u56y3g9Db/bfm0lZOcayvktZ1sUp1Zkk9nhtI28bX5tgmXM9+I1RBtWSVGmecznHq8wYeqbkOA/irXgLAADz3A/ps/QWNdej+sQYf/Nsxk35sf7/bh9jWbHnd9rY2vumVF+S2MW9lbN9D8JkY7LGmaVvOm2hcpIqzXMs53htKXE93+Ss5wmHAcRbAAAow58pN8fHC/7tC/3fx6Ti42Os838hffiPOLHC6TG3f1vGDb4JGWbvZM4D2PkJl7nYsYWZkFRpnt2hmmE+bmes455DAOItAACUJe1z43MF/m5RUi73f791zHWezbgpj73CV4+5rCMpy7nlsM5cbB93cx7A3lVF0CiSKs2zLud4HSgx1j/MWMc3DgGItwAAUJYTKTfHVwr83f7+b78ac32xJ+2DjJvyTybY/mshfVgSZmvdiAewtaoIGkVSpXkW5Vxvy7pOPp3TJj52CEC8BQCAsqT1ZP57xN/E4Rxiz6urSVk+5vqyxpSOD9orx1zWM2H6n0kzmf05D183VA80jqRKM13MOF4/lrT8baGaySNBvBVvAQDouHdCekI5S0xax+R1HPrj+QnW91nGDfmRCZb1v4xlPe6wztyPOQ9fespD80iqNNP7IXv4rmkuPw4ntUj1g3gLAABl2Zlxg7w44/en+//97QnX92sobyLGtLG1f3ZIZ+6xkD1GaiyvqyJoHEmVZlqTc8yeL2H5p4OXlSDeUmerkrIv9OYpuBN6LzHjxLs/9P/9Y6qoNeLze/xC6qv+8Z073g/6//xtUj5NyquqCoCm2ppxg5w2TMi+MNk42HOeyFjXbxNepNPG+jzgkM7cjpwHr5jcXqGKoHEkVZrrUsYxe7uEZf+dsexNqh3EW2YqPst9FrLnRpgrN5OyXnU1WnwR8UnONTmtxI5lW1QdAE2zKePCtm7od3PjXv4Usntpj5LV6/ujCZa1OWNZbsJm7+ucG6afVA80kqRKc+3JOGYnF7jcFzOW+5cqB/GWmYqT7l4daDPXkvJWUpb0//uGoTYVe2abdL2ZYoe0G0PH83roDff1Sui9zHg2KW+EXu/stHsBvfEBaIysyREHe1Gt69/cxAfTlQtY18mMdT07wbK+SllO3Ma0MTjneiIsc7grcSPnwUtPeWgmSZXmite+OyF9XOzFC1jugYy2sE+Vg3jLzMShom4OtJfvw/wvbNOe/86ousb5MOU4ng7pX1TP2dW//g9/Fb1KdQLQlIfbtBvk1/r//eXQ+zQploW+oU/7xOnKBMuJD913Q/FeZWf6637S4Z66tSMevF5WRdBIkirNlpVw3rWAZf6Zsrx4rdWjC8RbZiM+6wwmsGNv7LRh/LI6A9Hs6/rZgn+b9iV2bCsrVSsAdbco4wY5Dh/yQlJuh944xgsd3/KljPV8MsGyssbxfifnAr/Toa7E+zkPXW6OobkkVZptRf96XtYQT9uCXtgg3lIncaiQX0OxYRbPhfSXkDRD2jBh8cXyOC+RP0pZxg8h/atmAKj9zfLH4b83+dtLWMeHGet5ZYJlHctY1nNDv9vV//fHHOLK/Jrz0OUzRWjXdUJSpVneyjh2GydY1uWQPkmzh18Qb5mNQ0Pt5PyYz2WfqcJGeDUjLozbYSter6+mLOdTVQxA3d3PuVF+q6R1XExZ9q0Jl3W9wE391oGH6uUOcSVeGfHQdVIVQWNJqrTDiZA+rNfSMZaxN2UZcYiv51QviLfMxAsp7eSlnN/HmH8mPDqO8lLVWHtxGNBrKcf69wmXtzsjxrygqgGos3uh+PAck4g3RQ9Tlv/1hMt7kLG9cabt+CndXO+C+FncMw5vJeKLgssjHrr+dIMMjSWp0g4xBqe9VC76kvGVlHuGMoYcA8RbJvfTUBu5XPDvng7GQW6S/RkxYe+Ey4vzTN1KWd7PqhqAOruTcvF6t8TlZ42duW3C5f1d4AbfQ3V11oVej/f/K1B+7R/3xaoNGkVSpT1iIvt8yjE8FfK/XNqacr8Q//9mVQriLTOzOaWNvKdaWie+bLif8cz7+AKW+0XJz+kAMHXDD6V7Sl7+0ZQL44Mwea/ckwVu8F93WKcqjscWP0O8GYolr9NuuGJC+1R/WUC9Saq0zwdh/pdNN/r/Pk4GFhPasZdenBfjQsox/yX42gnEW2bt+5Q2slq1tM6BjHhwcYHL3ZCx3F9UOQB1NZfEjg+zO6ew/LSxu75dwPJeCNlDisRPojY6pFO3K0yWvE4ru1Qn1J6kSjutScrxkD7kV1aJ1/Tdqg7EW2buuWAoiC6IkzBmdRz6oIRlZz1Xv6TqAaij2MMqjqXWpEkc4ricP4Te2Jz3+jdsHyVlhcMJUDpJlXaLnyLHxHSc+DGOpRonarzfL7dDb/iRT0Nv+ChAvKUeDqW0jwOqpXW25MSDMjpvXchY9lFVDwAANI2kCoB4S33EHrRpk/L5IrV9vgrZwzOWMc/QpxnLv91vZwAAAI0hqQIg3lIfab1z47AQko7t81dGLLhS0vJ35MSb9aofAABoEkkVAPGW+jgWyp/kj/pZnRMLTpa0jldy1vGxQwAAADSJpAqAeEs9xN7Wd1LaxmeqpnVez4kFX5a0jiU567jgEAAAAE0iqQIg3lIPmzLaxnZVU2od/5aUlTPejoM5sWBXieu5l7GOe5oCAADQJJIqAOIt9XAko22sUTWl+b1fpz8nZfkMt+NMTizYVuJ6LuesZ5XmAAAANIWkCoB4SzXicCF3C7SFccsyVVvYy0l52K+375KydEbb8UvO8dxU4nrO5aznNc0BAABoCkkVAPGWarwcyk9g/6Zax/buQP19k5TFM9iGeznH9PkS13MqZz07NQUAAKApJFUAxFtm71BGu3hL1UzFsYE6jr2Vq0xkLwrV9aw/lrOe/ZoBAADQFJIqAOIts/dtmH6vXP4Tk9YXw6M9sqsaWmTZiFiwpMR1Hc1Zz1HNAAAAaApJFQDxltmKPXPvp7SJe6pmquLEjj8P1Pf3oZrJHldVGAsO56znuCYAAAA0haQKgHjLbD2f0SbOq5qpW5GUXwfqPP7zqimvc32FseDLnPWcdPgBAICmkFQBEG+ZrTeCMYtnaWVSLg/U+/WkvDjF9W2sMBYcDJLYAABAC0iqAIi3zNbXGW1ii6qpzNNJeThQ93F4l91TWteGCmPBniCJDQAAtICkCoB4y2z9nNIeYkJ1qaqp1J2QnuhdUfJ6nqowFnweJLEBAIAWkFQBEG+ZncXh0R7Ac+U3VVOZOJnjkZxzMw4vsrXk9dVhTGwTOwIAAAAAI2VN8vd1Q/fnfBj9wqap5VxSnimhjhaPWM/iEo9HXnL+qNMPAAAAABjlfyE9wbizofvT5iT23DAvMfm7ZoH19CBnHWUOI/NVznpMHAoAAAAAjHQipCcYn2no/rQ9iT1YXllAPf2Vs9wnSzwex3PWs9PpBwAAAACMci3MTy7eafD+dCGJfTYpLy6wns7lLH9DicfjTM56XnP6AQAAAAB5loX05OLpBu9Tm5PYl5LyQkn1dCxnPVtKPB7f5KznCacgAAAAAJAnJivTkosfqJpKLUrKmyE72Xs7KbtLXufuUM0wH7cz1nHPYQcAAAAARvkwpCcYN6mambifciy+DdPpsbwuZCexD5S0jpicf5ixjm8cbgAAAABglDhsyHByMSYdF6uayr2Qcizen+L6YoL5QUhPMB8raR1Ph+xE+ccOOQAAAAAwStpQD5dUS+VWJOW3gWNwK5Q7uWKWiyE9wfxjScvfFqqZPBIAAAAAaKFVIT25eETVVGp5Un4aqP9rSXmqonW/n9EG7k95+XdDryc4AAAAAECm7SE9wfi6qqlMHLblu4G6j8nsxytc/5qQ3VP6+RKWfzpMd7gSAAAAAKDFPg3pCcYnVU1lzgzU+4WkLJvBNlzKaAdvl7Dsv4OJQwEAAACACX0T5icXb6qWygy+RIjHYsmMtmNPSE80n1zgcl/MWO5fDj0AAAAAUEQc93g4wXhKtVTizfBoAnvxDLcl9v6+E9LHxV7Idh0I6UnsfQ4/AAAAADDK2pCeYNyraqYu9lCee4EQx8NeWoNtyko471rAMv9MWV4cXuQxTQAAAAAAGGVnSE9avqpqpir2bL7Wr+tfQn0SuiuScjulPfw04fK2Bb2wAQAAAIAF+CrMTzA+SMoiVTN1ccLEP5Kysmbb9VZITzxvnGBZl1OW85v2BQAAAAAUdSnMTzJ+p1oqU9dk7omUdnEljDfkyd6UZdxNynMOOwAAAABQREygPgzzE40fq5rOi8nqiylt42TBv38lKfeG/ja2tU2qFgAAAAAoKiYa04aN2KBqCL1E9vmU9nEqKctz/m5rUu4M/U38/5tVKQAAAAAwjjgm83CCMvaeNV4xgz4IvXHSB9vJjf6/Xx96Ce2nk7I9KRdS2lScuPIZ1QgAAAAAjCtt3OOTqoUUa5JyPKQPP5NVriVlt6oDAAAAACb1e5ifeHxDtZDj8dBLTMcXIJdDb6LG+/1yO/SGH/k0KetUFQAAAACwEEvC/AR2HDJiuaoBAAAAAGDWtoT5SeyzqgUAAAAAgDr4OMxPYm9TLQAAAAAA1MH34dEE9vWkLFItAAAAAADMWhz3+mF4NIm9X7UAAAAAAFAHO8OjCex7SXlctQAAAAAAME1rkvJYgd/FCRwHk9gHVR0AAAAAANMSe1FfDP8lpU8nZXHGb1eGR4cSuR30wgYAAAAAYIqOhEd7VsfyXsZv9w/97h3VBwAAAADANN0N85PYx1N+F4cauT3wm4uqDgAAAACAaUtLYr+b8rujA//9RlKeUHUAAAAAAEzbqTA/ib186DfvDPy3O0l5UbUBAAAAAFCFtUm5Fx5NYr/e/29PJeWL8GgPbAlsAAAAAAAqtSk8Ot51Wok9tg0hAgAAAADATKxKyidJuRx6PbPv9f859sTW+xoACP8PxXjkBQxGuuMAAAHXdEVYdE1hdGhNTAA8bWF0aCB4bWxucz0iaHR0cDovL3d3dy53My5vcmcvMTk5OC9NYXRoL01hdGhNTCI+PG1zdHlsZSBtYXRoc2l6ZT0iMTZweCI+PG1zdWI+PG1pPlM8L21pPjxtcm93PjxtaT52PC9taT48bWk+bjwvbWk+PG1vPi08L21vPjxtaT5GPC9taT48L21yb3c+PC9tc3ViPjxtZmVuY2VkPjxtaT5mPC9taT48L21mZW5jZWQ+PG1zdXA+PG1mZW5jZWQgY2xvc2U9InwiIG9wZW49InwiPjxtcm93Pjxtc3ViPjxtaT5IPC9taT48bW4+MDwvbW4+PC9tc3ViPjxtZmVuY2VkPjxtaT5mPC9taT48L21mZW5jZWQ+PC9tcm93PjwvbWZlbmNlZD48bW4+MjwvbW4+PC9tc3VwPjxtdW5kZXI+PG1vPiYjeDIxOTI7PC9tbz48bXJvdz48bWk+ZjwvbWk+PG1vPiYjeDIxOTI7PC9tbz48bW4+MDwvbW4+PC9tcm93PjwvbXVuZGVyPjxtaT5mPC9taT48bW8+KzwvbW8+PG1vPi48L21vPjxtbz4uPC9tbz48bW8+LjwvbW8+PC9tc3R5bGU+PC9tYXRoPtg8uw4AAAAASUVORK5CYII=\&quot;,\&quot;slideId\&quot;:310,\&quot;accessibleText\&quot;:\&quot;S subscript v n minus F end subscript open parentheses f close parentheses open vertical bar H subscript 0 open parentheses f close parentheses close vertical bar squared rightwards arrow for f rightwards arrow 0 of f plus...\&quot;,\&quot;imageHeight\&quot;:19.45945945945946},{\&quot;mathml\&quot;:\&quot;&lt;math style=\\\&quot;font-family:stix;font-size:16px;\\\&quot; xmlns=\\\&quot;http://www.w3.org/1998/Math/MathML\\\&quot;&gt;&lt;mstyle mathsize=\\\&quot;16px\\\&quot;&gt;&lt;msub&gt;&lt;mi&gt;V&lt;/mi&gt;&lt;mrow&gt;&lt;mi&gt;i&lt;/mi&gt;&lt;mi&gt;n&lt;/mi&gt;&lt;/mrow&gt;&lt;/msub&gt;&lt;/mstyle&gt;&lt;/math&gt;\&quot;,\&quot;base64Image\&quot;:\&quot;iVBORw0KGgoAAAANSUhEUgAAAIkAAABsCAYAAABerZH4AAAACXBIWXMAAA7EAAAOxAGVKw4bAAAABGJhU0UAAABBwf/jmAAAB7pJREFUeNrtnXGEV1kUx49kJGMYayUrw0p+1hiRJMkYkiRjRJI1VmKNNVYSSTKS2D+SjBUjGSNjyBojSYwkWStGRpIVIytJYoyRMRLtO+b99OvOPe933v3dd9/7/d73w9U/v8477jnz3j333nMOUTKD0fiS4bhJ/pj2pNM9AqnYF0/+W8/O8V80ZqJxyqOup6NxPxofG9DraTTOwuzubI/GmOPkr8b/90g02gLoWonGSDQWlfrNReMnmNgfV1I6yJvYwfJgazTe1dHvYTQ2wax+2RB/LrROciJnff+s89nrhEmz4WIKJ2nLWdfRBN36YMpsv/laJ8mbe4JekzBj9rxvAifhtcYni05L0dgCE2bPHaWTbM1Rx5OCTsMwXxjOKJ3kcI46zln0mYfpwnFY6SS/5KTfHkGf3TBdODZT+K33NNwtkC6lZknhJNM56NVj0YN3X7+DyYoTXpobVqG5b9FjCObKB81Zzmda26UNxX6yH9yBnNBeJagE1Gne4qQ4vGuCCGcgkD6/Wp59HWbKlzalk/weQBc+qPtgPJdPgDtgpvxZVjjJRAA9rlLxTqBBigjnbsY6VOK1h3lPBBSEcYWTLGasw0PLYrUC0xSHk8p1SVZhcL/lWZdhluaMcHZmtHBeMJ7zmnAdsXB05hgGj1ie0w+TFJMVhZOc8/zMH2h9+gRyZgrMbA5h8CStT9v4EaYoLhMKJ5n1+Lx9FvkXYYZiM6xwkmWPz3tuyP43GhthhtaIcHykVwxZ5B6ACYrPFqWT9HqIpMzzmTuY/uZhVeEkxxt8xjVD3sc4ygFNwhOFk1xpQD7fCfmccVgNMua2wkmmGpD/yJD1ksLeeAMeOE26+h8uHLXI2o8pbz4GSFenJC0cEb025IxjupuTLmWEk7bUg3k+w2kc32O6WzvCOZRC3jZafy6EPN4mZ478FrWZIuTxthxTCie5ppRly5/ZiSlufs55DINfGP9vDNNbngjnuUKOeWDIBXOQx9si7PAQBnP0Y5bWHMTUtg68A/qZGqt+ZFZLfIJpbT3myb36UTchjxcRTp3Px2Pjd1cxna3JJXKrfnTC+A3Xs2/HdLYmxyh99SPOk3lDyOMtDd2UvvqReT6DPF5EON9UP+qib898uDjvdkxj6/OK9NWPzGZGlzB95eAv0qV99hLyeEuLpicO32Qzz2eQx1sijpMuWQt5vCVmD6Vvv9aFaUOEkzSQx1tStC3YkMdbYrR9epHHW2KuUbbJWqAFOFHHQcqSx8vpH5zUzrf+F6jxfOiWYh+FLY9V1AX8M0IRYpGkkuJlSY2Qypfy9UzsLMdIHT/L0uIs6QLWMbiHHOGUqcVZUkl1ZCLG3KBytzibxJukPmbTpLK1ODsoOMgbrEm+0lczMc9KOgfn6dsjCg6DkQFgRDir8ShzHi8XHuRrEL2E6kwAAAAAAAAAAAAoJ7xPxDfvTtFa7dnzDcrjzEYufMzVFh6QrocQ79HwHeK/ae1OC2dIcvIcN7NEQn4geHOMb/pzzRU+hhiltYNN7m5ubsencRLeleXznRuxQ9ha2F2oo9dFSm599wKOkj0PKF3qyK468n6mtWT5VaU8aXufb/w9Vcr4A2bMFjY6Fy8+Ehs4qQnDB4U8/izNxJ+Rj3WMuyDI6BbeYmnlgAx5RP4uffMB6bIg77rl9z30tWkUrzv4ZtxmWktZGRXkfILJwiNdNHK913pHkNdn/I7XRdWbgGO0vpVduyBnBSYLj7RQdL1sNUP2POra02S+kV/t5HEmYSFr0+sVTBaWHsEQrndpNgifm9vGbx7XcZCqI9l0m4TZwnKW/LaVkxLvB2p+c510NfuPCLJ+g9mKsWjtc5Q3Iiw0q+uNahHDew04cAVmC0cH2SsprJD7bTRb88uqQ3AvoMU4hO1QyLJVn3oNs4VFKtwz7SivXXC6oRoHWo3XQRo+WGTdgtnCIiViuWYIHCW5Lv+5lLJ7FGsbkDFSFPKF3Cs43SJ7N9RKvC5JUz7Mth7htxTSOgLSm8EexFuyH+hxC7v3lK5Z5UOLrEcwW1iuCk4y6iivIsibiP89mkLWRmFtg+7sgXkhGNW15Oiw8HlYiaOUNEjdzHbBbOHYRvLBmWstuBmSq1SmLfwzRm4n0sAjQ4JBZx3lbYwdzNfO7YLw2QIBuSsY9KyjvAMJb6a0ndWlnoiotBSQpL/6bs+LYJeWt8Pk90QaOCAtCt83IHPe40LTtraZg9nCcjMhVHVhC8kXln295S7DbGGR+vq4luGUypq6lFU/JMjqhdnyD315P6PT8nveuq+3gSWd/7gc59u29aUT6fZ4LbQZZvWL9Ff/T8J+xWL8SZFYssh76fipsd22ly5jT8fP3gaz+mWc9EWMq3spgwnydnvcG+kn/Yn0ZYTF2fFEGYVUrw3O1JF3QZC310G3CWVYPkjYXMsUKXlqg/EXzRHGO8XehO3qo+v2+VtBN9vbBqmeGSJlxPEFn46a1zgvZPfXkbWJ7Ce14466SRt8fNe2reatxeuQHTBldiyTLo3ylEKWtCnnenNsSaEXO+VBmDFbZhSGOKOUZduU+0TuN8emFLqhInUAehMMsJTSCLaT2tkGdNuZ8MnhdQ66lQWEa5JUi8Pw4HORESrGAdreOAKr1Y13bjvTCvof4zN1pkNhX6cAAACYdEVYdE1hdGhNTAA8bWF0aCB4bWxucz0iaHR0cDovL3d3dy53My5vcmcvMTk5OC9NYXRoL01hdGhNTCI+PG1zdHlsZSBtYXRoc2l6ZT0iMTZweCI+PG1zdWI+PG1pPlY8L21pPjxtcm93PjxtaT5pPC9taT48bWk+bjwvbWk+PC9tcm93PjwvbXN1Yj48L21zdHlsZT48L21hdGg+WZ9R9wAAAABJRU5ErkJggg==\&quot;,\&quot;slideId\&quot;:279,\&quot;accessibleText\&quot;:\&quot;V subscript i n end subscript\&quot;,\&quot;imageHeight\&quot;:11.675675675675675},{\&quot;mathml\&quot;:\&quot;&lt;math style=\\\&quot;font-family:stix;font-size:16px;\\\&quot; xmlns=\\\&quot;http://www.w3.org/1998/Math/MathML\\\&quot;&gt;&lt;mstyle mathsize=\\\&quot;16px\\\&quot;&gt;&lt;msub&gt;&lt;mi&gt;v&lt;/mi&gt;&lt;mi&gt;n&lt;/mi&gt;&lt;/msub&gt;&lt;/mstyle&gt;&lt;/math&gt;\&quot;,\&quot;base64Image\&quot;:\&quot;iVBORw0KGgoAAAANSUhEUgAAAGMAAABXCAYAAAAQ0PsuAAAACXBIWXMAAA7EAAAOxAGVKw4bAAAABGJhU0UAAAAs8vz+fQAABUZJREFUeNrtXWFkllEUPmYmmUhmkkSSJBlJkiSSZCYjSZJEkvQjsR+TfszYj0mSMZMkGZlJJjFJJonJfqQfMZNMEvlMMhN1j+++vnffd8+9533f+63P9jwcG/vec3mevffce+655yPKhnZj3cYGjc0YWzR2muKg2dhtY1+MLRmbMzZgbCMBtMMS329s3NgPY38dNhZpvDHBP4uzda2Rf8jYY2Pv7X/8X6X9ijD2rsAYH421rCUxThqbsG/BuP39l1KQHRHGDo1xba1PVU3GriqIKho3dirGeIvIUUZPgKjBCGO8C4zxGzJU3pCvHqJeRBhjt7EFzxiLkKGC/hX4rz3qiVPzkGD5ass3jcRafh4U3pAxSLB8qvIteU9FHOuyw38PJFiOSY8YfZGFr/bfAfqX475HjLE6ivEZ1NfirEeM7xHH2Vfl+xaor8XhQBBfF2mcGymfnDRsB/W1aAmIcTLSOG9TPh+Adhm+jdn5CP6rk4a7QLmMCY8YI5EXCaOg248nHjHGC/puS+1l/lDxbPCqR59HjE8RUy53QHWx5W2RZN5mKue42M83YxtAdRidgRVV3hO5kcgLgTWB0BFpnrRFR+r516A43l6jM4fPD1Q5T98OirPBl709k9HXdcI5dyHMecS4lMHPdqocJr0ErfnwwiPGUAY/U/YZrslC/iknnnrEeKj00Zt6pguU5scDjxhPFc8fsDts/vxd0Blvp1xtzxUpjy/2s1y92Aw6i+GCR4xQIH5FlcOozaCyOE5TvhO/u1RJAh4FjfVPiZSEZ9IVH9dBYTwcp2zJws4cqy1AiVChcho8HSXZ2CkE7PhYT7rMbbo6kHftm0BdfDQHxGi1e4lSKqgjAVhH+MTg84if9nd+M/aDrvpiySPGUiqYHwdV9Yfm3h9yTiuEhYAQF0BRY4iB8v0GEWMA1DSGGEOgpTHEQIHyf8QMofqvYTBgUxxnQAUAAAAAAAAAAEAQSX9G7qPFdWCTime4VpibB/C1aT7z5zMd7uzA1+5aQakO3OeK68CGLPFJ8UTaej3PN1kRXM+leyxCEAHnqFzZqG2MuVvws4XKJaoaH8hmC+A7JM/s9BNqijkr+NhD5Yug2i6ns6BdB67tks5nXFXye6nS55fjwkUqly9x1cw9kusCACWkOyfVNcHbqFx6xH8bptrbva2EhpeF8cxB4IIN0An4OkNyhe6GJ6C7xEDPLCWahGnqcdVn3gSESARzifEENOtwgMJ9F5PrDKGDNKlC/ypo1uG2EHCTeJDcR5lQ+LopiIFWTUpMOchLiOcWsT/t0lTTz8T1bQdzoFgHXv38cRB4JSXUol3OauD6agsUayjRLUwrfN+wp0qYEPZS/Xv+rmq4rlG/t3P8kjJO+OIFv3XrQLMO8+RODE7bzV1bBl+vHL7QJUgJqV3TI/uzO4OvZiH2oO5YiWvCtPKbsnewPiUIuw8050+BJJd8tmT0Nezw8wMU66cV6fZVfw5/s8J0ByhwjORUd1tGX9JV7LOgWYdBgcDhSLGHDVetlZiJGHBdsWcaFOvQTnLhQKzY0weadZAaJef5no4Tgq8joFmHUYqX5nalU3if0uT4bKuNVeshQQUlitPHnacoV3WJ9O0G43bsrZCgjP0R9xZdgi9XlrcPy91a9AoEHszh65Hga0/V585jE+jG64hpi3kK99vqIpR4OsHnCq7Mat7ucFI6hWutWlJvYcnu0oEUpMxq3pO4EoXLOll8dBZyYITcuai8J3GjVP/vSl+1cGVWJwv46/BMVRyHjoHylQWvwqbsRo9t2u7kN2Z19A97v6w8L+AjpQAAAIF0RVh0TWF0aE1MADxtYXRoIHhtbG5zPSJodHRwOi8vd3d3LnczLm9yZy8xOTk4L01hdGgvTWF0aE1MIj48bXN0eWxlIG1hdGhzaXplPSIxNnB4Ij48bXN1Yj48bWk+djwvbWk+PG1pPm48L21pPjwvbXN1Yj48L21zdHlsZT48L21hdGg+LHus0wAAAABJRU5ErkJggg==\&quot;,\&quot;slideId\&quot;:279,\&quot;accessibleText\&quot;:\&quot;v subscript n\&quot;,\&quot;imageHeight\&quot;:9.405405405405405},{\&quot;mathml\&quot;:\&quot;&lt;math style=\\\&quot;font-family:stix;font-size:16px;\\\&quot; xmlns=\\\&quot;http://www.w3.org/1998/Math/MathML\\\&quot;&gt;&lt;mstyle mathsize=\\\&quot;16px\\\&quot;&gt;&lt;mi&gt;A&lt;/mi&gt;&lt;/mstyle&gt;&lt;/math&gt;\&quot;,\&quot;base64Image\&quot;:\&quot;iVBORw0KGgoAAAANSUhEUgAAAEkAAABCCAYAAAAbtPsfAAAACXBIWXMAAA7EAAAOxAGVKw4bAAAABGJhU0UAAABBwf/jmAAAA5ZJREFUeNrtm09kHFEcx5+IVdVL1B5qD2H1FFG5RFVFLhUROUSpiFi1SuXQQ+VSFRErQtTKqUJFVMQKUTlUVImK6qGXiBU9RIkc9hArVEWsiNDOT2aZ/WV29zu7b+a9NzM/vqeZee/3Pjv7/vx+vxHCHJuz9M/WGxHbDUtZqjggbcRIbtqGAxCpGCOptUEGiHRlqSNGc20E4pcLJFJPjOfapusAIj2N8QiRtPS3AaT5GJEQqw0AkTajDqivCSDS76hD2gcgRXqFewkAqqo/ioC6LJ16gDQeRUhLHgCR3kUNUI89z1QBXAKQtqIG6btj8CeWZgFIpSgBmmCDz1oaBf9ynVEAdNt+I6qD3nNM4gikgShAWmCD7nNcOwcgTYQdUJpN0Cvs+jYAaTnskJwQ6DB7l11fjvoKxyfmVy73TAKQ/oQVEK1IR46BHtS57xE4eSfCCInvgQYbwLwCIA2HDVCKrVqFJvcfApCehw1SwTG4cxtaI9sEIK2ECdAAGxySZJwDIH0NCyCe+TgUWNBsDIB0FhZIPPMxBD7XDa5wXaYDStr7meqAtj0+fwFAGjEd0gqLE6U9Pv8NgDRlMiCe+ci10MZHANKayZCcmY9jS7daaCMLQNo1FdALISc1PQxAujAREK02ZccgdtpoKwGucPdMg5QXtYnEdqtATgBIoyYB4pmPvIQ2twBI0yZB2hW1mY87EtpcBCCtmwKIZz4yktp9BkDaMwEQz3z8lNh2b1hWuHnhLU3th+7rDCgNnrH81pjOkD5rAIg0oyugEU0AaVsIzzMflz7OCzkAkpaF8DPMySUf+xoXBpYJ0lnJmflwy8LKtH7wL6dVIXxBeA/st2MdICRtCuF55qMkgsmklgBICzoAcvvmIxtQ38hBV4tC+NfMqYMA+0YqTY5UA3L75mMowP4zJqxwPCgfdGwZ3bg+VAXIrRTmgYJIg7aF8G6Ttao0DlJLmVfh2FvmBB0/uhVB2hEalgkSjApz4oPCeXENgHSqwy/XqxBSDpyXkkE5NOXS+b7ibUhWaHQ8oZDHmUvni4ohZUBIq0EstUVND5CzIKSy35vKRtX4quPIPwQeqfTlTEmJxGbxapUHSC+fn1bfppSszum1pFLfY7DzTyK4b2DJtyd2n63Evcv2G9XyZ1+ddueVFh2g3e8XOwA3KQkK+bRubwiLAvuKEhG1Q1leShY89uJQQsjLVLyXBEmmT/WUEbHJs/8wHboFI6hz/wAAAGp0RVh0TWF0aE1MADxtYXRoIHhtbG5zPSJodHRwOi8vd3d3LnczLm9yZy8xOTk4L01hdGgvTWF0aE1MIj48bXN0eWxlIG1hdGhzaXplPSIxNnB4Ij48bWk+QTwvbWk+PC9tc3R5bGU+PC9tYXRoPqGjjGwAAAAASUVORK5CYII=\&quot;,\&quot;slideId\&quot;:279,\&quot;accessibleText\&quot;:\&quot;A\&quot;,\&quot;imageHeight\&quot;:7.135135135135135},{\&quot;mathml\&quot;:\&quot;&lt;math style=\\\&quot;font-family:stix;font-size:16px;\\\&quot; xmlns=\\\&quot;http://www.w3.org/1998/Math/MathML\\\&quot;&gt;&lt;mstyle mathsize=\\\&quot;16px\\\&quot;&gt;&lt;mfrac&gt;&lt;mrow&gt;&lt;msub&gt;&lt;mi&gt;V&lt;/mi&gt;&lt;mrow&gt;&lt;mi&gt;o&lt;/mi&gt;&lt;mn&gt;1&lt;/mn&gt;&lt;/mrow&gt;&lt;/msub&gt;&lt;mo&gt;-&lt;/mo&gt;&lt;msub&gt;&lt;mi&gt;V&lt;/mi&gt;&lt;mrow&gt;&lt;mi&gt;o&lt;/mi&gt;&lt;mn&gt;2&lt;/mn&gt;&lt;/mrow&gt;&lt;/msub&gt;&lt;/mrow&gt;&lt;mn&gt;2&lt;/mn&gt;&lt;/mfrac&gt;&lt;mo&gt;=&lt;/mo&gt;&lt;mn&gt;1&lt;/mn&gt;&lt;mi&gt;V&lt;/mi&gt;&lt;/mstyle&gt;&lt;/math&gt;\&quot;,\&quot;base64Image\&quot;:\&quot;iVBORw0KGgoAAAANSUhEUgAAAqQAAAEECAYAAAD+sibaAAAACXBIWXMAAA7EAAAOxAGVKw4bAAAABGJhU0UAAACtaENNywAAFxJJREFUeNrt3QGklef/APBHcmVmXFeSTEwmmYmZmSSR+ckkMclkMpKfTPIjf39JJv5+kpmMZJJJZJJkRvKTmbnMJJOMJJMkkiRXYv/ncc79/c7v7T3nPufe877nved8Pnxta/c873Oe573f99s57/M+ITTH7hh/VRinB9jXiwPq05UAyAVyAUBjbGgn9/sDvvjci3EpxucD7OuBGD/EeLaAfk3H+IdpB7lALgBopjUxTs0zuc+0X/txjIka+ro2xpEYjzP792uMdaYY5AK5AGBxONbnBejP9gVsGFbGeDBH/67FWGZaQS6QCwAWjyWh9TVb7kVo15D7ezL0/rpw0pSCXCAXACw+h/u4CE0Mua9f9+jbZlMJcoFcALA4re3jIjRsV7r065xpBLlALgBY3B4ugotQuh/sRUmfnsRYYQpBLpALABa3C5kXoZVD7OOeLn3ab/pALpALABa/g5kXoa1D7OOvJf25YepALpALAEbD1syL0GdD6t8HXfrzvqkDuUAuABgNr4X6twTsx+UG9QXkArkAgIo8ybgIXRxCv94t6UfaqWXKlIFcIBcAjJYrIW+v6rr9UNKPfaYL5AK5AGD05Oxn/TK0dnSpy8aSPkybKpAL5AKA0bQ75N07trbGPt0ouQiuM1UgF8gFAKMpd3Xt9pr6s7fk2F+ZJpAL5AKA0TWReRH6ooa+TMZ4VDjugxhvmCaQC+QCgNH2NOMidLaGfhwvOe4u0wNygVwAMPpyVtderrgP6b60l4VjXjM1IBfIBQDj4UzGRehxxX24Fl5dvLDW1IBcIBcAjIc9Ie/esaoe97Kt5FhfmhaQC+QCgPGRu7p2fQXHTgsp7hSOczfGMtMCcoFcADA+JsPwHvdypOQ420wJyAVyAcD4eZ5xETo04GOuivGscIwrpgLkArkAYDxdDfU/7uVcof2ZGG+ZCpAL5AKA8XQ24yJ0dYDH21DS/mHTAHKBXAAwvvZnXISeDvB4Nwtt346x1DSAXCAXAIyv3NW1EwM41r6SdreYApAL5AKA8bYi8yK0aYHHKduj+oLhB7lALgAgmcm4CO1c4DFOFNpLK2tXGXqQC+QCAJKfMi5CxxbQ/rrw6h7Vhww7yAVyAQCzvsu4CJ1fQPv/KrR1K1S3BSEgFwCwCB3IuAhNz7PtHSVtbTTkIBfIBQB02p5xEZqZR7tpNe7dQjtnDDfIBXIBAEWrQ97q2sk+2y3uUf0kxnLDDXKBXABAmZzVtX/ro703w6t7Y+83zGPndGaBs1hjQi6QCwAYnF8zLkK7+mjvfOG1NwyxglRBKhfIBQD0c9EoixOZbW0see16Q6wgVZDKBXIBAL0cCoN73MvvhdedMrwKUgWpXCAXADCXnNW1NzPa2V94zcMYU4ZXQaoglQvkAgDm8nZY+ONe0srbx4XX7Da0ClIFqVwgFwCQI+2W8jLjQrSyRxsnCz/7k2FVkCpI5QK5AIB+3Mi4CG3t8tp3Cj+XLmjrDCnIBXIBAP3IWV3b7Wu364WfO244QS6QCwDo19GMi9DpktftKvzM/RivG06QC+QCAPr1ScZF6GLhNcti/Bnm/9BsQC4AgH97J+MidK/wmuIe1dcMI8gFcgEA85WzuvZl++eS1eG/971+EWONYQS5QC4AYCH+CHN/MrK2/bMXC39+1PCBXCAXALBQ32dchNJOLpsKf3Y3tO4hA+QCuQCABTmWcRE6EF7do3qboQO5QC4AYBB2ZlyEnhb++4phA7lALgBgUD4I/W2dmBYyrDZsIBfIBQAMSu4+1rNx2JCBXCAXADBo9zIvQLdjLDVcjfV2sEsOcgEAi9TFzIvQFkPVSFMxTobWp1u7DQdywUhLj946FFpPRUiP6noeWs+BTbdQpHt8f45xJrR2zfIXVGBROZFxATpvmBpnafvC9KRjnhSkyAWj6aN2sdnPfb6pUP0mxirDBywGu+ZIas8ktMbZEVrPfyzOlYIUuWC0TMa40GchWjZv+wwl0HQb5khmhwxRY7wXen9KoiBFLhgdK0Prft2/BhSnDCnQZBM9EtgNw9MI6VOpMxkXHAUpcsFoWB7jzgCL0dk4aWiBJnvYJXm9b2iGKm3JeCS0Fi7kXGwUpMgFo+FaBcXobHxmeIGmKltde9qwDNWeGPdDaxHJ5tB6TuSa0FpZqyBFLhhdB0rm4Nf2n6cNDCYKf2ndGONg+2dyCtK0EHLKMANN9E0hYT2WsIbqVLswWFfy/3YqSJELRtaK8N9btKZPrLf18fr0l9ec+06/NNRAE+0uJCsrMoerVwEwqSBFLhhZnY/eSt+QzGd71vT80R/mKEgfhda3LgCNsrkjUf1mOBpPQYpcMHpSITnTHvv0z/ULaCt9lT/XV/ibDDnQNBPtBLjQJIiCFLmA+fkiDPYRW2lXp5c98sU/DDkAClKg0/X27/GtMLiv03s9Lu6sIQdAQQrMeqPj93j7ANvd0iNffG/YAVCQArN2hGo2IEiftL5UkAKgIAXm8lWo7qH1t7rki3OGHQAFKTAr/e6mTyyreBTT5S754p+GHQAFKVCHi13yxSeGBgAFKVCHK13yxSpDA7A4vBfjcGh9lXYvxvMYL9r//D3Gd6G1IrbuHU8UpCAX5JouyRU3TClAs6UdTtIDqm+FufeDno10gdqhIAW5oOZckGOmpJ8HTS9Ac+2J8aAjaadEfirG1tDawSa0/7mz/QlDMcl/pSAFuaDGXDCXqZK+pU92l5tigObZGONmIWlfiLGyx2uWhvLVq3WsXFWQglyQY0dJv742zQDNkr6S+6YkYf898/WTMR6VvH6rghTkghpywVxOh1c/HbWYCaBBUlIu+6qt3237vixp4w8FKcgFNeSCXtICq4eF/hw13QDN8W5Jok7x6Tza2tylONysIAW5oOJc0Mu2Qj/uhtYnwQA0wPoYj0suGsfn2d6yLhehbxSkIBdUnAt6uV7oxyZTDtAMq0P5pyHTFRSI0xW+DwUpyAW9fDigIhuAAXstlD9PMD3OZU0FF6GnClKQCyrOBd381nH8X0LrSQAANMDZLheLwwtsd2mXdl8oSEEuqDgXlNnbcez0KfAKUw7QDB93uVDcGcAnB292aXtGQQpyQcW5oKwPT9vHTduavm/KAZohLTT4s8uF4tMBtL+1S9uPFaQgF1ScCzqlxzz90nHcbaYcoDn+t8tF4vaA2t/bpf0fFKQgF1ScCzqd6DjmZ6YboDnSXtMPu1wk/j6gY3zXpf3TClKQCyrOBbM+7TjeQdMN0CzdPrF42r5ADcLtLsfYoSAFuaDiXJBsCK37Re3EBNBQP4VqH1S9skv7L0Nrb2sFKcgFVeaCtTEetY910jQDNM+KHoXboLby29el/SsVvzcFKcgFq2Lcbx/nO9MM0Ew7u1wg0ldbSwZ0jOtdjrFdQQpyQYW5IBXZd9vHuGyKAZrr2y4XiO8H1P5bXdq/V8N7U5DC+OaCqRg328e4FuzCBNBoV7pcJA4NqP1/hmpX7CpIQS4oeiPGdLv9n2O8bnoBmu1JqO4rtHQReBrKn2e4pIb3piCF8csF6cH+s7cG3AjVLpYCYEBedLkIrRtA20e6tL2lpvemIIXxygXpa/kf222ne0eXD7j982FwC7wA6PCyy4Viofdbpce7PAvDefi1ghTGMxdcaredVtWvGnDbn7fbftupAjB4z7tchBbq+1D+9dxrClKQCyrIBefabT+soGh8pz0+PzlNAKpxo4KL0Kcl7T2Osabm96YghfHIBafabaf7YN8bcNvploUH7fY/d5oAVONcGOzXdGlHlOLihfTJwsaa39cSBSmMRS44XkHbaZvUTaH1ZICZjvaXOU0AqtHtYdjzSexpAcGdQjvp3rEtQ3hfvXad+cy0w0jkgiM9fs8HHaecIgDVSZ9+PCxJvl/22U56CHXxK7/U7gcNu7imOG7aYdHngi9qLEZTfOgUAajW3lB+n1fuI1PejPF74fW/hMGvcu3H9R4XltumHBZ1Lvis5mL0d6cGQD0ulSThtKJ0rodK72pfsGZfkx4dczTU8+D7bv6ZcYH5Zsh9BLlgfnbUXIymOOi0AKhHuln/YkkiTs/zS1+Nre742fTvabXpb4Wf/SG0FjLUKX2N9lFo7Sbzf6H1MOzci0z62ePtC1xqI90rZ4tB5ILm5oKtofsD/KuKVFgvd1pQkfQXvXRbjHuUoSBdXB70kazTxeG7MPhHreSYquDic9IpAI3NBVdD/Z+OXnIqUIE3QmtR3uymEU8NCbwqfcW2Lca3MX5u/6LMtCM95+/H9t/m0ieLE4YL5AK5ALKkb+EOt39/Ov/ioyAFAKBSaWey/w3/fZ/1MAvS3aHabxYGuTXwxQH16YrTEAAYR+me7H/EeDRHsVR3QbqhXejdH3Ahei+0bnMZ5K5mB0LrvvRnC+jXdHseAADGRrqFJT2dIfc+7GF+ZZ+28j01z0Jvpv3aj0M9t+2kxZLp3tvHmf37NbS2/wUAGBtpg4kDob8FgU25h/RYn33+s13MDsPKjDG+Fmz3CwCMkbQAcH+7SJvPJ41PG/Ie7vXR511D7u/J0PvWgUmnJQAwLoXovo5CLj23Nm0kkRb1pOdc/7yICtLkcB8F6bCfrPF1j75tdmoCAOPiVvjPvYpp44iyTRS+XUQF6do+CtJhu9KlX+eclgDAOEkLbOZaNLNiERWkycNFUJCme0PLdm170h5vAAAKbi2igvRCZkG6coh93NOlT/udagAA5S4tooL0YGZBunWIffy1pD83nGYAAN3NtdtQkwrSrZkF6WdD6t8HXfrzvtMMAGA0CtLXQv3bg/bjcoP6AgCgIK3Ik4yC9OIQ+vVuST/Srk1TTjEAgNEqSK+EvH3r6/ZDST/2Ob0AAEavIM3Z2z5tArCkxj5tLOnDtFMLAGA0C9LdIe8+0rU19ulGSUG8zqkFADCaBWnuSvvtNfVnb8mxv3JaAQCMbkE6kVmQflFDXyZjPCoc90GMN5xWAACjW5CGdp/mKkjP1tCP4yXH3eWUAgAY/YI0Z6X95Yr7kO5RfVk45jWnEwDAeBSkZzIK0scV9+FaeHUh01qnEwDAeBSke0LefaRVPfppW8mxvnQqAQCMT0Gau9J+fQXHTouq7hSOczfGMqcSAMD4FKSTYXiPfjpScpxtTiMAgPEqSJPnGQXpoQEfc1WMZ4VjXHEKAQCMZ0F6NdT/6KdzhfZnYrzlFAKAxW1LyPvqdRTiooJ0oM5mjPnVAR5vQ0n7h/0KA4CCVEE6vgXp/owxH2Tfbxbavh1jqV9hAFCQKkjHtyDNXWk/MYBj7Stpd4tfXwBQkCpIx7sgXZE57psWeJyy/eov+NUFAAWpglRBmsxkjPvOBR7jRKG9tMp+lV9dAFCQKkgVpMlPGeN+bAHtrwuv7ld/yK8tAChIFaQK0lnfZYz7+QW0/69CW7dCdduRZvtLCCGEGJNgfCzmgvRAxrk8Pc+2d5S0tbEJb1qCEkIIoSBFQdoc2zPO5Zl5tJtW5t8ttHOmKW9aghJCCKEgRUHaHKszz+fJPtst7lf/JMZyBakQQgihIEVBWiZnpf3f+mjvzRjPC6/f36Q3LEEJIYRQkKIgbZZfM87nXX20d77w2htNe8MSlBBCCAUpCtJmOZ9xPp/IbGtjyWvXO0UAABSkvRzKKEhzH/30e+F1p5weAAAK0rnkrLS/mdHO/sJrHsaYcnoAAChI5/J2RkE616Of0ir8x4XX7HZqAAAoSHOknZNeZhSlK3u0cbLwsz85LQAAFKT9uJFRkG7t8tp3Cj+Xitt1TgsAAAVpP3JW2nf7Cv564eeOOyUAABSk/TqaUZCeLnndrsLP3I/xulMCAMbLljA+z3a9qCCtzCfzGP9lMf4M83+APgCgIFWQKkj/7Z2M8b9XeE1xv/prfh0BQEGqIFWQzlfOSvuX7Z9LVofWo6Bm/9+LGGv8OgKAglRBqiBdiD8y5mBtl/d81K8iAChIFaQK0oX6PmMO0q5Omwp/dje07icFABSkClIF6YIcy5iDA+HV/eq3+TUEAAWpglRBOgg7M+bgaeG/r/gVBABQkA7KB33+BSEtalpt+gEAFKSDkrun/WwcNvUAAArSQbuXWYzejrHU1AMANMPlESpI5yquZ2OLaQcAaI7bI1SQnsgoRs+bcgCA5ngt9LfDUdPtmuO9PIuxyrQDADTH5yHvK+7Ni+T9bJjjfRwy5QAAzfF6jDuZBenVRfKeJnq8hxumHACgOVbEuB76e27nybA4vrp/2KX/75t2AIDhmozxcbuwfBbmt9tU2vf9SIyPQuvTyCYqW2l/2vQDANQv3U/5IMbj0NqVqIrtUGfa7afjfNKQ9/1NoY+pf1NOBwCA+m2pqAjtFrsb8r53F/q1z6kAAECdNncUo78ZDgAA6pbubZ1px3rDAQAAAAAAAAAAAAAAAAAAAAAAAAAAAAAAAAAAAAAAAAAAAAAAAAAAAAAAAAAAAAAAjL73YnwR41yMf8V4HON5jBcxZmI8i3EnxsUYx2NsjzFh2AAAWIhVMY7G+DPGX/OIF+0CdZOhBACgH2+E1qecL+ZZiJbFzzHWG1oAAOaSPs2c7yeic8XLGEcMMQAA3expF41/VRyXYywz3AAAdPp7DYVoZ/wYY6lhBwAg2VZzMTobZw09AABrYjztUjD+EeNYaD3CaUWMJR2vS490WhdjR4yvY9ydZ1G6xxQAAIy36ZIi8fcYW+bRVloQ9UufBWl6numUaQAAGE/7SgrE9GnnkgG0+7yPovS4qQAAGD+vxXhUKAy/HGD7H4bWp585BWkqXl83JQAA4+V/CkXh+QqOsTnkP0bqc1MCADA+0lfynQ+/TwuSqvqE8khmQfq9aQEAGB/Fxzx9VOGx0mr8exkF6VPTAgAwPi52FIKXajjewZD3KemEqQEAGH1pd6QX4T97y6+t4ZjLQ969pJtNDwDA6NsehrNT0nRGQbrV9AAAjL4THQXg2hqP+62CFACA5Hq7+Pux5uPuzShI/2Z6AABG35kYd0K1K+vLfJJRkL5jegAAqMr2OYrRtOhpiWECAGBYBektQwQAQJV2zFGQnjVEAABUafccBelOQwQAQJW+7FGMpgf1LzNEAABU6XyPgvSc4QEAoGq3ehSkmwwPAABVer1HMfqb4QEAoGq9VthvNzwAAFTtTJdidNrQAABQtaUxnnYpSN83PAAAVO2zLsXot4YGAIA6/FJSjD6MMWVoAACo2oZQ/unox4YGAIA6/FxSjJ4yLAAA1GF7KH/m6IShAQCgaq/FuFsoRh/FWG1oAACow/FCMfoyxmbDAgBAHcoWMn1uWAAAqMNkjHuFYvSoYQEAoC6XCsXoaUMCAEBdDheK0QuGBACAunxcKEYvGxIAAOryXoynHcXojzGWGhYAAOqQniv6oKMY/SnGMsMCAEAdlse401GM/hLjdcMCAEAd0uOdbnQUo+nfpwwLAAB1SJ+C/txRjN4OrU9LAQCgchMxrnYUo+kh+CsNCwAAdVgSWo9zmi1G78d407AAAFCX8x3F6MMYbxsSAADqcrqjGH0c411DAgBAXY53FKPpAfgf1HTcdG/q7tC6VQAAgDF1pKMYfR5jY43HvtA+7numAQBgPB3oKEZfxPioxmN/0j7uTdMAADCe9nQUoym21Xjst0LrPtV03C9MBQDA+NlRKEZ31Xjszu1I06eyk6YDAGC8bI3xsqMY3Vvjsd/tKEZTnDcdAADjZXNoLVyaLQgPVny8tHp+TYydMS4VCuEUW0wJAMD4+DC0Hun0V0PirikBABgf6avyxw0qRlMcNi0AAOMhfWX+sGHFaIrVpgYAYPStinG/gcXoVVMDADD6Oh+v1LTYaXoAAEbbVGjtgNTEYjTdy2rvegCAEZaKvemGFqMpvjJFAACjbaLBxWiKd0wRAE31/1cBNWFqOn4JAAABHnRFWHRNYXRoTUwAPG1hdGggeG1sbnM9Imh0dHA6Ly93d3cudzMub3JnLzE5OTgvTWF0aC9NYXRoTUwiPjxtc3R5bGUgbWF0aHNpemU9IjE2cHgiPjxtZnJhYz48bXJvdz48bXN1Yj48bWk+VjwvbWk+PG1yb3c+PG1pPm88L21pPjxtbj4xPC9tbj48L21yb3c+PC9tc3ViPjxtbz4tPC9tbz48bXN1Yj48bWk+VjwvbWk+PG1yb3c+PG1pPm88L21pPjxtbj4yPC9tbj48L21yb3c+PC9tc3ViPjwvbXJvdz48bW4+MjwvbW4+PC9tZnJhYz48bW8+PTwvbW8+PG1uPjE8L21uPjxtaT5WPC9taT48L21zdHlsZT48L21hdGg+n8TsCQAAAABJRU5ErkJggg==\&quot;,\&quot;slideId\&quot;:279,\&quot;accessibleText\&quot;:\&quot;fraction numerator V subscript o 1 end subscript minus V subscript o 2 end subscript over denominator 2 end fraction equals 1 V\&quot;,\&quot;imageHeight\&quot;:28.10810810810811},{\&quot;mathml\&quot;:\&quot;&lt;math style=\\\&quot;font-family:stix;font-size:16px;\\\&quot; xmlns=\\\&quot;http://www.w3.org/1998/Math/MathML\\\&quot;&gt;&lt;mstyle mathsize=\\\&quot;16px\\\&quot;&gt;&lt;msub&gt;&lt;mi&gt;V&lt;/mi&gt;&lt;mrow&gt;&lt;mi&gt;i&lt;/mi&gt;&lt;mi&gt;n&lt;/mi&gt;&lt;/mrow&gt;&lt;/msub&gt;&lt;mo&gt;=&lt;/mo&gt;&lt;mn&gt;100&lt;/mn&gt;&lt;mo&gt;&amp;#xA0;&lt;/mo&gt;&lt;mi&gt;mV&lt;/mi&gt;&lt;/mstyle&gt;&lt;/math&gt;\&quot;,\&quot;base64Image\&quot;:\&quot;iVBORw0KGgoAAAANSUhEUgAAAikAAABvCAYAAAApDVBGAAAACXBIWXMAAA7EAAAOxAGVKw4bAAAABGJhU0UAAABEsZUXFwAAFXZJREFUeNrtnQ9kl1sYxx8zMzMxmZkkksxkIrmSZCRJMjGZK8nIXJMkJtdMEkmSJJJkMiPJZBJJMrkiM8mVSK4kiUkyk0v3ffze6XffnfO+z3l/75/znvP9cFy3/X7n3/v+zvmec57zPEQAAF/pCNK5IN1AVwAAAADABtYEaSJI34P0M0jfLK9vb5BOBGkqSC+D9DVIy0H6EaSlIH0O0v0gXQzSniA1oR0AAABAtWgP0ng4Of6sSzaKFBZSY0F6E6mrJH0J0vkgdaMdoCIcSfF+pE0tOdT/fsZ1vG9Lx920sJNm8XsBjtEWpD+DtKh5520TKWMKIVWf+G+Pw92I5ZjPLYWirAntAJbzO9V21PKYZ3+E79e3MOUhUu5mXOe70oJ3hpP/x4wr8E+QZoI0nGEnnQzSQ/q1hZ0mvQjSafxegCO0hu/zl4T33haRsjlIC5o6fgrb0qX4Xl+QLsVM9PNB2oh2gArAu50DVDsS/LeBuexDkI5Rze6sKJrC8vYHaTRIzw3quxS++zsbEeObqGZgl6bDlsPvHshJxUXpodqZ+6KwfryS6cXvAzgC/8ZOhROi5P23QaTsC+uhqt8D4WC7MVxoqPLgsWAX2gEqxPaUGwQsbjZY0oZBQX1fZV3f8ykU3aaSOqhbMFA/CVecAFSdZqrtKH4y/I2WLVIOx6waJ1PsHj2KWa31ox2gQvDi2fR04IVlbXgaU9e3QVqbx5bOPwYdNlRyB12j+GOnDvwOQMXh3+RouCBIs9NZpkgZiKnXs5R5toerM11bt6EdoEIcT7ExYBPXY3Z8cnuHx6lcS2ITrsbUDasRUHVxMlK3aOAf/RzVDNL5fFd6JlyWSNkR7gqo6sSrx3UN5M1HvjpDRN5C70Q7QIV4YShUbLoRdlFTx8t5Ftpj0FllM6up1xTee1Bx/qZfNlUnNBPWLUtFCtc17lhqLIMyzsXk/wjtABVim6FIGbGo7pMa8b4274I/V0CktGpWIXz1rwvvPag4bByeZPDdZalImY2pzyfKxk6sneKvAB9HO0CFMHGz8dSies8r6nexiIKl96LL3HY6pqnTKN534OGOiy0iZSihPhMZlnUhppzFBldzrrQDVINew90UG274sDPDqDE5///6Igo/Jeyo/SV20EtFfRbwrgPPmLFIpPDOQpyBLw9g6zIsb0NC22943g7g1m+5Pp2zoL4qIT9TVOH7hR11tKTO+U1Tn+14z4FnJG0TFylSzlCyS4CseZYgJjZ73A5QLUxsU9iwumwvxSpRtbeowtuoeNf3JjywqC4AQKTU/Lgk2bLlYfA3mvEY5Uo7QDWZMxAqgyXWs5NWH/UUfj36K2UYKChD+gjntgDYJlKOCcaLdTmUu4mSY5t0edgOUE2kpxg/Q0FTFicV9RkvuhKzJIvTUzQPye4rWQD4KFKSVoDvciw7yQHluIftANXFJKp2WU7/ogb7hRnM1iOJ5cMVK/JcbBfZ7yYYAN9EynrBWDGZY/lTCWW/9awdoNr8YSBSbpVQv52Kejwso6OOCDupp8A6LShEEoIHAoiUckXKKJVrZC9xLb7do3aAasOe3L+QbP4t4xjwtqIeA2V0lPRsrKjKqX7AV/A+A4iU0kXKA8E4sTPH8vspmyubrrQDVJ+zBrspZwusVwetdqJa2k2jFmEHnSioY6LKkj0+rsG7DCBSShUpPDgtU7nHwpKx6qUn7QBu0EX6uE7RxLfRmguql8pg9nyZHfWNyj2jXeES2ReBGQCIlFoAPolPh7xJuo3IAqPdg3YAd5DE5io6fMJrRdkby+wkyQ2fBznXoYdW38d+gvcXACtEyh8WjBHSseqgB+2wCR67OXwAG/yeFn6Hr3cPB+kO1XaNOFjdcrirwO/yY6odb2Th3I536A9TzcbieZj/jzCxWHwUlrWpxP6TipQivK2rhHzpcYRuCzpnMec6PFGsJHoIAGCDSJkiO3Zb71Bj9hyutKNsesOJPbriTnJGdyCc8Ezi1/DzSOMfi42P75H8OOVnOBeW4YvrsUEdd5ews/N72S/cMWHn5HVOe5BgOAaAzSLlL8H4MFFAP1ygxpxPutKOouGxnw1+L1PNh4ypx9zecBfjZ8r0wWBXhct62EBZ76n4wH57DOqX5zXgdoWoW6TyXfOLb/hszaHsFsVLzy9JKwEAbBEpy4LxoYjVlsRlwgcP2lEEa8O+mKbacUzaECrHhf0usRVKuoY7brhzEtf3nQX3998G9cvraEp1Pf+yDQNgB5V3DXmCqnsWC4APIkUa46uI3+0hSu980pV25A3fIFlIOblHRcoNalww1Kdnmjp3UXzwxjRppuB+HzGoW15uOV4pyrLGR9mSoGPGMi5znUKhz2I+AsAqkbJbOHDuK6AfpLu+PQ63I29WrkjPU80ehO00XhuKFM4j6o/mRzjx82TMxpkru+UsxDhW2yVafXlClY5E6tsb7rLUH09cC4VgV53Qawo/O2rQnj0Fi8PPwnrxfJ21a47fFOX8ZdMgKDHcydqgLGrExluCGwkAYJNIGRAOnLsK6IdGhIYr7cgbnsxVR/vXhCKFBcoj+v/xPd+qklyp3kXJR0v1YQN2hKJkZefpbLhjJuG8oD1F32qZMNhNOZ1x2TcVZQzbNAhOCjrlcYblqeICILCWnZgYdVU93bf0GZQpUn4X9l0Rfj3WCOsy6HA7yqJFICD4ZsjDutX+aTI/sjoq3OHYQb98fH2hdF6Cb1J59h8qOkluU/MPZXcc2Ear7YaWyDLbUEk8iywHwujZ1xsqzpsegEiBSJEzLOy7lgL6oVVYl6MOt6NM7gnrzZ7CtzRQTpIR6bO6HRT+b1/Kcjoo2dThdMF9fN1gvDqcUZkq/0HXbBsE9xf4Ax6hcs/+AEQKRIqcy1Sui4Loal5Sl3MOt6NMrgjqzA7SGjW2PCXsHz7i6W+wrCQ/YUXbSZo4d3ueUZkqQ+mttg2CXVSMIxlVfJ670AEQKRAp1oqUm8K+KwpJXa473I4ykfjUyuJ21GZh/5zJoKxBSjZSLRoTPy/bGixrmyLPeVsnI8ld9ka3l6KrGT7jXAcdAJECkQKRkuHkftPhdpTJkQL7L2k+epVRORsEbSp6jtplMGZNNViW6pr4H7ZORnOCDmkkEmIvrb5iNkYAIgUiBSIFIgUi5f8keajN8hgm6erz/hL6ep7kR17rU5bRRqttcthw19rglpJ4EtMN5B+N2cDGUU0EIFIgUiBSIFIgUv5PkpFuliIlKSr1kKV93ajtkso+9JbNk9FJQWe8SJm3ysPiLgIA2C5SpF5DbZ/cXWmHLyIlyS1GliLlRUJZJ0roa17AfxC+J2znmeZSy0tFXjttHgglzo6WU+TLnfeeVkebBADYL1IkTrxsm9yvOdwOX0RKkbduHlr6HMYMdlNM7UhUBrN/2z4QbhB2RodhvlEvery11kkAgCqIlOMVnNwnHG6HLyIl6XguS5Eya+mOFjv9WxK+K28M81b5YzlVhcFQcsPHxFXzekUnj2LOAaAyIkV6Nl6EEzSpf5GjDrcDIsUfkcJcIfluyl5hnuxMMOo9+EdVNg9eCjrCxIhoOvLdBcw3AFRKpEgi9nJqK6AfpJGMBx1uB0SKXyJFesLB6ZEwT9Wu4nRVBsNpQUdcFualuuu9lQAAVRIp+4QD5OYC+qFTWJd9DrcDIsUvkcJIwxFII2erDIX7qzIYSgx1pIorGg77BuYaAConUjoo263mRugX1mWjw+2ASPFPpOw0EClJXor7FN95X6XBUHLDR+LpLxqw8HOQ1mKuAaByIoX5VzAuHCigHw6QzLlVk+PtgEjxS6QwElMMiW2J6pbbn1UaDCUxE5KuIfOKZTHynSOYZwCorEh5LRgXDhfQD4OCevzjQTsgUvwTKUMGuyk60cEG298VYri7SoNhk3C10W2g1OYwxwBQaZEisVUrIt7HsKAe9zxoB0SKfyKlKRSuEpHygdS7cMM592NhLAg6QRfLYItCpfUSAKDKImWC7PCOKnFtf9aDdkCk+CdSmNMGuymq0wtVPKR9VRwQp1N2APMs8rlLmF8AqLxIkdhQTFvQD0k2Ja60AyLFT5HCgf++C0XKfOS7KoPZj1UdEM+mXG0MKTqgnQAAVRcp7SkGxTxIMh7knds2D9oBkeKnSGEuGuym1MfhUTmFO1vVAVFi1BWNFsse7KLBkIYIuACiIEOkMK8o+7hepiR5xJ73qB0QKX6KlPUksxvldDf8TnM4RkT/vqGqk9IWMrc8j571PsHcDpECkeKUSLlM5fr12Cgo/4JH7YBI8VOkMFPC8ezfUIgcU/ztcZUnJckNn/o7/BsiKwO+p70JcztECkSKUyJlt6D/DuVYvmSHd4dH7YBI8VekbDMY09guVGUwO0gV562g8T2aAfQsAYgUiBTXRAovSr4IBsS8SAq09tGzdkCk+CtSmDnhmKaKovyF7HMUaIwkVsCAYlXC7nVbMa9DpECkOCdSmKsJ9XiWY9l/ZSgsXGkHRIq/IuVgA+PcRRcmpvOChp6k1R4cD2JOh0iBSHFWpGyl5GPglhzKbafkI+heD9sBkeKvSGHephznNpMDHBY09FuOLw2ASIFIsU+kMPOUvMNa9Hg053E7IFL8FSmjKcY4ZzzA/2bYcDac3UAAANdFytGEukyW0P5DHrcDIsVfkcKmFYuGc/UxVwZFaQyflTSOeQQAL0QKjw0fKN5QL8ujEo6e/iOmvDeetwMixV+Rwkicr9aPEy3kENJgRvzjasY8AoAXIoUZSajPSIZlJcUrGUI7IFI8FindBhsKV30bGFfSHswhAOTKA8tECu9CLBSwK9CcsFh6gXY4K1JuJZSTZZ89qrBIYW4L5+qtrg2MEs+M0wQAyJs3lokUCge8uBVcFmffcbsPfHTSi3YUynCBImUyoZzFDMv6kFDWLcufy1bBc3lBDjKU0GiOxrjOgwmik2oxEPiM+h3VLPQBKIo2MvMAXSQnY+r0mWp2GGnpJnW8kXoXCGhHsSQdwWQpUu4W+M4nxVKaqsCzeZbQhuMuDo47Exo95sEEwT8C1VVFBE8ENq1eOfWXVL+4reYHDfzunha8snWlHXnyUPAedmVU1nNBWdszKKeb3Li2u5/ib9866WS1JabRC55MEMdIv9UIz7ogb9j51zuhSCkzYFjcqvdGivymY/K7h3aUQtLtpCwXcM3CsrIIxCjxNcJ1WVOBZ/Qmw3e3MnzOUcFWgbhBZpAAyA9ekSZt4UbTNSovJsfVhAm5Q9jmRwntQzvKYVL4Di5ksIA7KSyLTQ76GiiHA+F+Mvht2c6Ij/O16obPTfKHuKtpo5hHQcbwBHggHBC/UzqvuRw/ayJIe6l4nwi8iv6qqRcHNTsTpPWK720M66z7Ltt0/I52FA7bQ7Hn3TnDd3AhbGeHQVksrjm6L4dkMfHRtRTuqGwTCvTW8Dd2Q7hbU5/4uOsg2buL3qzYWHjl+qB5nVYfc6wlf5jCTgrIkZ3hSo5/V0nGe2nTcpj/p4Le2W7Bqpsn66dh+kbJNwjLMNB3pR2mDIYT3feM3r+lUNjdiSnrq6EwiTOmXXnXo+wRPCPTsr6GosomJiL1POH6IBq9Fz9CfrFX84J+INikgMYpOi7SkQLb1hMuctJMDEvhSneLBc/IlXakHfOzSrMFlqW6ZbQ/p3JsOwbqrNshqootTUP01z2MeU8nkjMRlc+GjL0EAJDQFIp9XnHy8fHbcJW+HKbv4W+K/3Yh/GwT2gFAalZOQO740NiWuh/hVo8fOhvC8Vnkbgw8AAAALIbtpXiXCkF/AQAAAAAAAAAAAAAAAAAAAAAAAAAAAAAAAAAAAAAAAAAAAAAAAMAv2E8MewUdploo9zMN5scBrQ4F6RLVApBJIteyj5ZxqoUuZw+W7EWQHUmdo1qUXAAAAAA4CjtnY6c37DaZHeBwFFT2GqmKjmkiUtgrLcemuB4KkiVFfn8m1Gtc872V9BpCBQAAAHCTuHDqqrQtIT+O/PmE5MHidO71ORDZC2EeF/AYAQAAAPdg0bGPaqG7WWDciREDXwT58bHQDNWOcZKiiL7T5MHByD4ZCKd3eIwAAACAHzwlfah1UzhAoy566hXF5/tCMcR/Z7uTY0FqC1Iz1Y6hVPn8wCMDAAAA/GBWIwaGUuZ3V5Nff+RzbBfzOfwbh3dvify9nfTh4AEAAADgATpD1bUp85tR5MW7K/XRlDuD9D782ylNPk2aer3FIwMAAADcp08jBOZT5tdE6uOeO5HPPEsQKCtCRlW3KTw2AAAAwH1Oa4TA+ZT5/abJb6DuM1fCf7uckNcBTV5/4LEBAAAA7qMzmu1Pmd8EqQ1dV+xNBsN/m21AQPXgsQEAAABusyZI/5LaMLUpZZ5zivxWBMn6IC1S7QrxGkFe9xR5vcdjAwAAANznMKl3Ku6nzK9dI3pG6gQMO33rE+b3RZHXLTw2AAAAwH2mNSJlJGV+hzT5dQdpzDBvnUHvAB4bAAAA4Da6WzicNqTM85YiL3Z1zzYkbJcya5CXyh6Fd2la8egAAAAAt9lN2fsg+UjqgIIvqea0rdMgryeKvJ7isQEAAADuc0kjUq6mzK9Hk99k+N9DBnmxS3yVbcsYHhsAAADgPq81ouJgyvxGSX08wzeF7hnmNUDpIjIDAAAAoOKsJ33gvuaUec5o8uTbPOsM87pB6SIyAwAAAKDijGgExeOU+TWHAicrz7XvSH1sBAAAAADHeaARFKdT5reH9DsznYZ5baZsIzIDAAAAoCLE7XpsSZmnzgj3Roq8RinbiMwAAAAAqAg6o9TPDeS5QNkZuqpsW17isQEAAADuc5P0V4XT0KXJ73WKvHS7POfw2AAAAAD3easRFYdT5jekyW88RV77NHntxmMDAAAA3EZ39Zj9mXQoPs+u85McqOni//SkqJ/Krb4uIjMHM2RbmDY8VgAAAKD66HY9/tJ8ng1fF6l2pKPjqyK/v1PUjY96vivymtZ8/n5Y9no8VgAAAKD63NaIFNVuyYovlSMx+W2n7HyjHCR5ROZzhGvJAAAAgFPMkewWzoHw32cS8vtTk9+OFHWbJNm16CME524AAACAc3zXCIF6mw/e0eAbNp8o2TfJU8rOff1HTd0oUreVm0PteJwAAACAO/zUpL4graFfxyhsSLsrIa9WUkcqvp2ybjoHc/1BaqFfuzZsh7IZjxIAAABwi28xQqU+DQvy0jmFG0hZt6+CerEo2ovHCAAAALjHjEAInBLmpXIKx7shrSnrNi2o2yAeIQAAAOAmu2MEwFdDEaCKVPy4gbptJf2RD9u57MHjAwAAANxmf5CeU81JGieOizNBdgTw41tBc5G6sefaDjw2AAAAVeA/QhqOtFXxpVEAAADIdEVYdE1hdGhNTAA8bWF0aCB4bWxucz0iaHR0cDovL3d3dy53My5vcmcvMTk5OC9NYXRoL01hdGhNTCI+PG1zdHlsZSBtYXRoc2l6ZT0iMTZweCI+PG1zdWI+PG1pPlY8L21pPjxtcm93PjxtaT5pPC9taT48bWk+bjwvbWk+PC9tcm93PjwvbXN1Yj48bW8+PTwvbW8+PG1uPjEwMDwvbW4+PG1vPiYjeEEwOzwvbW8+PG1pPm1WPC9taT48L21zdHlsZT48L21hdGg+B1FrqgAAAABJRU5ErkJggg==\&quot;,\&quot;slideId\&quot;:279,\&quot;accessibleText\&quot;:\&quot;V subscript i n end subscript equals 100 space mV\&quot;,\&quot;imageHeight\&quot;:12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o&gt;=&lt;/mo&gt;&lt;mn&gt;900&lt;/mn&gt;&lt;mo&gt;&amp;#xA0;&lt;/mo&gt;&lt;mi&gt;mV&lt;/mi&gt;&lt;/mstyle&gt;&lt;/math&gt;\&quot;,\&quot;base64Image\&quot;:\&quot;iVBORw0KGgoAAAANSUhEUgAAAk4AAABuCAYAAADRapzqAAAACXBIWXMAAA7EAAAOxAGVKw4bAAAABGJhU0UAAABDL/GCtAAAGfpJREFUeNrtnQ9kV98bxx+TyUxMZiYZSWaSSJJMIkmSRDJJJpIkSSRfk0kkSZLIJMmMJJlJJEmSkUmSiSRJEpPJTKLffX4706e7c+55zr3n/n+/OL59a/ec85zde+77Puc5zyECAID0aQ7K7qBcCcqDoHwNykxQfgVlNijTQZkIykhQTgZlfcHt6QnK8aAMB+VVUH4oO34pu74F5X5QLgZla1CaYAcAAAAAbLAAuqNexH8cy6egDAalvSC2LAnK6aBMxrDle1DOB6UTdoCScCDG/RG3NKfQ//ue+3i/KAM3VMBBGsPzAkBiVgblYcRzxp6NJ0F5HJSpoPyO+NkZJaAW52jPadXnKHseK6/NrMWWgRw9N1WxA6TP/pgfPJLS6GmeTkk43fXc57vShjcpQfLFcwf4S5Ld9Yc8DtIJNVH/TNCv8aCcwvMCQCJOGibc10E5GJRWzTXzS3lRYutDUDZkbMsq1W9df76q+aJDc92aoFyKEB+8LLkCdoAS0KqezWHLB46tfA5Kf1DaMux7k2pvR1COBeWFQ39n1L2/KckHAn9B3og5YLPq2p0pKcsw3UE5q75kJf3jr6sePB8AJII9QvcMz9hxh3o2BuW9oZ7fnj+4otiuvoZ1/RgVvgBWqA8yXR08P/XCDlAi1sd0pPBz21UQG/YK+vvGd3/Px1CZK3MaoE71NRXVvyeU7xIAAFX5Kn1ueMZ2xaiPX+bPIp7bgZTt2RfxdX07hqB8FPFVuwV2gBLBTgbXlZ3xgtnwNKKv/NG21HeD7LL65DBgfTkP0DWKXjJsw3MAQCKaI0TOYEIx9ibi+T2Zkj27I9p8loIt7A1aBztAiTgcw4FSJK6T2TOW2j08QPlGy7twNaJv+EICIDm3Dc/Xx6AsSlj3SuXNMD3Dez3bsjGiPf7KXpagbg4hMAXb8vJHO+wAJWLcUTwVaSfmRUMfL6fZaLfDYOXNmKFfw7jvAUjMoYhn/5inNs5EtDFN/kIB+IUftbR/2kMb5yLqfwQ7QIlY5yicjhT8Y48/KJam3fC3EginxYYvI95y24H7HoBErIjwavBz1+qpnWaLEPAVPzEW0cZX8hML2UrR6QAOww5QIlzSAD0tUL8nNP27mEXD0hwJebrn+lP+EgagzkS9oO95bssWHpA03qnPUv9Zj7ZciGhnKuFXb1XsAOWgh9y8TkXYWccJYMMbJvj/l2fR+EnhQO3IcYBekT6XDAAgGb2W5953yoBOis4h8yPBi5o9MJ8peiv1Mo+2dFnG7kbN7QDl4oGDcDpXgP7qPi4eZNX4DuFAHcxpcDYY+rMe9zkAiXlmee7TSEHyNKVJ+QzZU5ZkOX4scFbV2A5QLlxinXjzQN7Z5nVCb1tWjbdQ9sequDBaoL4AUCVsm0N+ptTuCUG7rnFVvOvPFq+ZRlDrMc/zZlXsAOXkuYN42ptjP9tpoec681QJP8jjwXgeWUNYcwcgLS7k9MyvFsw3xx3r7BfUuSwFW1aS/SyvjhraAcqJdAXqjxJZeaH7+BrIuhNjJDuXLmseUrG3QgJQZt7n6GWYsbQ94flL+UOKttgSCQ/U0A5QXiYdxFNeiVLfUU5B4Y1Izq7jjmW5pqkLWh3HPQ2AF1YInvkDGX8UhYs0rma5oK7bKdoybGn7fc3sAOXmqINwuplD/zZp+vEwj4E6IByk7gz79Foj3HCALwB+6BM877tz/liTpiY4RvlubpEcW7G+RnaAcsP51r4LNUEeS7i3Mp6rjEjXNbPqnO4BvoL7GQBvXBM879tz/lgbE9Y1KqhrU4q2bCE/27erYgcoP4Mk9zoNZtivNlqYDDu3HX7NwgE6ntHAhNUuZ8ldgnsZAG9IMgVvTbH9nYL2ZwUTYpP6uTzDDCTz56ua2AGqQQeZzzEMF94FuiijfumCws/nOVDTlO/6+jyXNO324T4GwCtvchZO0nMy11jq2UiynDNpY9uZzKKntQZ2gOpwk+Rep6yO5nmraXtFnoMk2Vk3mnIfumlhboYnuH8B8M7PnIWT1Mu9z1KPJJB1NIPxlMyfu2pgR5Hg9wkfTcNB7aeE13CqB86Wf4fmvGv8nMwq7ws7Fx7T3NKUj4Sgber+5pidF6r+X6qwgH2k2lqZ4/hJhVMWJ3noPi5yPzfvlmBwplLuwxPN1003AQB8M0v5xjgRRR+9Io2fGKZieMrvULL4oKrYkTc96p4JeyZsqTV2kj2jve73ESenIAfY3yP5Utgf9X7OI3/hY4c+bs7BA7Y/7xuuXzg4aa2x7yIEIgKQFZJnPW3PgsTrZRMLLwV1nM1gPC9QsiTCVbEja/h9xEHtl2kux5VrTrIe5e35E7N8dvA+cVsPE7T1kbI/XHerQ//STAnQqhGaU5T/sS/inXVrU2i7WXPT802yGO83AFJB8rWbdmzhlKAPtkM7JZ6zLL5KJbsEP9fAjixYqsZiRCi+TcLpsHDcJbFnti35A44epqixb894vN859C+tZUVdqo7LRZhI2yi/lARnqbzr6ACUkRnKf0nmi6APjyOul56zmcVcsofiJxGuih1pwzu3XscUHGHhdIOSi5jG8szQ5w6yH6TtWh5kPO5HHPqWVtog3WaWnjJNpqc9t7lM89UwRgCANPkkeNZHUu6DJH7iW8T1m4WT+fYMxlPqse+usB1pM7+hgI/j4SVcjvt56yicuI5wvqxfSoywQOAA5PmVDhaHvKvzEsni8cKZ9ntCHwfsYb2mxGlHg/hsUj97zMGerRmOu+Tg6fnCGsJ36qANmnZeFmkylUxkvgMUw0GR7DpdQQCANJEkW3xTgPnme8T1u4WTeW8G45lE/FTFjrRhgaELFZEkcx1SoukR/RsOwrsZJekVesm+LNh4JM1G+rsUzaJrUHkWJZwX2JP1brKzDl6nU57bHtK0cahIk+ltSuY6d0V35gwOkgRSXAIXy158B+RKdtH+pnQT20kCZX9EXL9fOHZZ5B1aIuzL3grbkRfNAlFzs+F+m1Evd9flxoNCTxCLpukG4R8n2/sQ5RdPpKOd5DFan8jfUm4LLYxDm6GCxT9Lzkqa9theeN1ykrLLQAognOosnKQv6zSPWZLkDIryOB0S2tCcwb24WNiXgxW2I0/uCfvNp1CsTtCOLVD6WYOnif+7JmY7bWQPnTmV8Rhfd5iv9nlqU5ff7FrRXkQ7MnyAj1C+67YAwqnOwkma3G4oxd+fRDhFxThdpnxTqIS9HpK+nKuwHXlyRei9TBpQfFI4Puyt3ZKwLZtXOOtYYJeEmC88tanbDLC2YPfe/wPWskh0pTuP7i50AIBwyjR3zgdBu2nmSpEIp2cR1w8Jxy4rJH25XmE78kSSh9DHrsRVwvE546GtvWQPxM4alzxU6xK2tU5T50RRX0aSvBZJ3XDhLyxen14GHQAgnDIVTueFbfen9Pt7JGh7tGLCaajCduTJgQzHz/aO9LWpoktgU9bvzV6HOWs4YVu6lBFHi/oyei4YkCSnEffQwq2dpwkACKeshVOXsO3JlH5/XxNOvhBOEE55CCdbpnGfS2i2NAg7chjrCZIvVy6P2UYLLYzx4uD0wh4wLTmrKEl+l/B5QBxs10QAQDjlcczFsLB931960niJKxBOEE4FE062QHSfwukH5ZvdP+5YJ42F08VA3yzyy+iEYDDGY9aty0rbSwCAvOCcaZLleV5O97n9+a5w4j0QUYc0+3PRBUdV7KiLcLKl7fEpnMYtbR3PYazZ0fFZeJ9wLHOczWSvNHVtogIjScY2G6NeHryPtPDEZwBAvvwnnAQ5q3Gbh/ZOO3yxbouo5xqVT3Bcq7AddRFOWe52e1jQ34PLM+zqrdYFhb8r+iQqjXtwnUDDmUfZBdlOAIAi8ET43L9M8NwuJVmSXWnqk8MlFBxnK2xHXYSTbWnVp3Cy7TzNy/PHiVJnKJ0YSV2+qJNlmEQlrnuXlPvLNYN8DO8qAArDUjXBSU9od9nazcuBl0JzgOTsq/ceXpZZJY6U5j86WGE7IJzqI5yYK+THc9wIJ2ANZ4H/VRYnyyvBQLgEpY2Ern2N9xQAhaOT7JmRwzlV2A3P2ZEbDyzlfHA7ae74pBeG6/YK6redi7lH2M+WDMauRdiXvRW2A8KpXsKpy2GueCSsU+d9HSnLBDoiGIjLwrp0eR/WEgCgiPASvEuSO9dyQXk1JIeG2j7OtgvbXJXBuLUL+7K9wnZAONVLODH3HJ79bkF9umD4LWWZPCWBX1IV+DZ03Q28mwAoPLwdeMqjYOIXQONxFxKv9lKByPO5TJCELcK+rKiwHRBO9RNOmxzmAFu2+TWaaz6WadKU7KyTZEcNHxr8TTAZAgCK431iz5B067HuQNUrtPB8sOWCa6VnXf0W1LUzg7HaSbKEgE0VtwPCqV7CSfoRJIlV0u0u/a9ME6bkPJ5ZwaQb/mI9gHcRAKVkI83FLHEiTg4in1ET4W/1Z37WOY6BE+hy3FPUOVUSj7Z0F81bQV37MhgfSczWpxrYAeFUP+HU5/AxZRJCvHz/UyPQO8s0STYJv4A6HdTjc7x7AAA05622eTQ6hHVJ4jGzON/qkKAf92pgB4RT/YRTkxLT0h25TcL7bqyMk9trwSCYzslZrZkIe/C+AACeK5LFQ0mRBJln8XKRHJsyWAM7IJzqJ5yYUw5eJ93Kk2737fYyTnAjMQeAeRb6uUt4XwAASHY23maH+iQxOVlsZ75PyWKUqmIHhFM9hRMfvvuT5GlMGtEFhX8p6wQ3GPMLqE8zAK0EAKg7nPfFFgLgmuOtNcZEnQa2AFm2u6UGdkA41VM4MRcdvE6N587pEmkOlnWSkwQJhk9s56yf4R04fQRAOmyl9PINFa3cr8Dv67rAzj0x6rXFTM1mYJvttIWJGtkB4VRP4bScZLHRXO6qaxYFZVrz711lneRWk/vuivA6/RO82wGEE4QTze3UtU2q4zHrvkz55h1aQbLEn3WxA8KpnsKJGRbOZ7+VOOrX/NvjMk90kp11jfk8ukJfK7xVeSXe7QDCCcIpYFRg4/qYdW9OyZMlReKd31gjOyCc6iuc1jnMaRz7rAsK31vyue7/h2xK06iHgwoHCQAIJwgnWeDz9QT188fbd8EknRa2w06/1MwOCKf6CifmuXBOm9H83XcqXnJVZyTn0OzWfClxmvTFeK8DCKfaCycOerZlHucl/yUJ27lqaeNZija+9Ch2qmIHhFN9hdOuBPPcxSq8mM4LDD1BC7Pe7sI7HUA4QTiRPeaBl/s3eWhnraCd5pSEoS2koaeGdkA41Vc4Me9jznOrqALsExg6neJNAwCEU3mFU7/AruMe25sgu3c86znyeY3tgHCqr3A6FmOOq8zpIhscDefg8C4CANQdDvSescwXNz23edDS3u0U7LQljNxTYzsgnOornDhUZ8pRP/RXZfKTnlk3XwbwvgCg9nA+l6+WuWI0pfkqKp6KhZzPZa6lNLd72NTeZM3tgHCqr3BiJEm0G1eumqs0CUoP7+OHaxHeGQDUmvagfBC8WNKaK45Y2j7isS3b+Vx9sAPCqcbCqdPB8XK1ahPhfaHhW/HOAKDWdKgPqKh54g6lu92Y636dgfdkkeWjchx2VFY43aR0ErnqeFRi4cTcEuqHtVWbDCXZbEcIAFBnOOv0R8s8kVVut7WWL10fsRRRXhpe9uqBHZlyKEPhdNvSzpTHtmypPG4W/PeyVvB7GacK0mcxmk9EXob3BgC1ZQtFJ27kmJysswGfiOjPN5qL64kLL0FMU3SKFtiRLbblM5/C6S7JT9RIiu3swOES/G6eWWw4XMVJcZPF6NN4bwBQW05ZvCKTOXotopYJ4gan8wvxacYegKrYkSYPBcKpw1NbLwRtrffQTidVYwv/DoreiV/JZNnNEUa/xnsDgFqyzPLinY+/aMm5n1HegRsx6huJqO8e7MgF265An0Hui4Rt+TgMWZILifuypAS/o0mP925p+JaiqgYAlAf2VLCX+WfEZM676oq0WeSqRSS0Cepgb0VUoO412JEbtpijxg/9pN6NE8K2+PlYk6CdlWRP6VGm39mROmqI+1S+aH4AgF/2U3SqAX5ZnKVi5mNhb8MPQ785PusMzeWfCrNC2WS6dlqNC+zIFvZkcgZ16YGyjeJpv1BkNn4srKO5I8hc8hpybN8Fda0k5olF3U7lhfnlaBcvVe6i4i57LdI4YN5UfcK8Tgt3DSwlAEDV4Yn4KEWfPcVxCrz7trPgtnQKvBMsIJ6qMk323cTLYEdm7FUv35/k5xijGSU270S09cNRLEUFjE8pL1KYrYLfkWtbP5TQKxJnKb3jlgpJOEfGEQIAVJUmNZnfpOhjU/hw71OOX+9FoFt9DMZ5Wc0oj8Bq2JH7e8hXGcuwLd3uvh0ptVO0Jbz2Bk9aWWKzErGl4ZcxgfcKAJWDd74dUt6HqC96fv7PUTUS1rFA3Ka+zDkc4b2yfVYV/vMH9W8X1M82wQ4AYjO/enWnDsY2NzyEa/G7B0I4roK37m7EUBSWbWTOFcMuf/Yq8Xb4fVT8pTgAQLHh+Dv25nVhKADQfwWPqxcwhFNx2UB/45Q4UR3HzhxTgqoZwwMAAABkww36u9MKFBfe7dKGYQAAAADy4zThHEMAAAAAACvhBHGHMSQAAAAAAAsZpIUBxggCBAAAAABogPNx3CP90RsAAAAAAECxOSgfqYYHOAIAAADADT6DaIDmvC2faC4b7y/1X85/w0m++Dwl38nm2MOzh+by60zGrIMzBg9pivRgSs7nFXVi+x9lOwAAAABqDJ/dxWfsvCN56vtPSujEZbm6ns8De0n/np00GrPOK6RPeBiVBp/jlfgYjq+U7CgAbH8HAAAAakB/SDRw0kBejuKzhuaTBfJ/Ocvya41guCJsh08450SEfEDnjEWEnIxhB3vAvmvqGrdc94CSn580hdsIAAAAqDa9QXkTEgC8TBV1BAUnFhzVCIeLgvb4Z3jZ7JYST1FCZH0Me3YZ6roYo64NhroO4LYBAAAA6gUvy13XiIKjwut5SUrn2dnh2I9DZD7hPA6jhvq2x6jrtKGu5bh9AAAAgPqwjPTLba4Bz+c0dbyPIeB04uReDLva6d8YqfnCQe2LYtT3iJCGAAAAAKg1vLPsm0YQ7I9R1xaD6NniUMd2Qx3HY/TH5CF6HKOuRUpwhesawi0EAAAA1APeZj+lEQOXYtZn8hZdd6jjlKGONTH6Y9oNeCZGXVsNde3BbQQAAABUH95ur/M0jSes90/COu+Tn91pvWQOMt8Yo77z5J7SAAAAAAAVoIX03hhOObAyBeE0LbyWUwfoUhKMxOjHHfIbZP5CU9cEbiUAAACg+tw2iIqBhPUuMtT7S3j9RsP1Rxz7wakTfpO/IPMWQ30XcSsBAAAA1WanQVB8oHg7zRpZbqh7Vnj9f4brux37MUjmZbojMezaY6hrB24nAAAAoLpw8PZngwjY76H+HZQsg/YTzbXfHfvQQvqA97gijLlG/lIaAAAAAKAkmDw6k57qP2yo/6HgWhYhuuWwEU82cvkW0663mrqe4HYCAAAAqksz6XfRuWQHt2EKyJbkOjJ5q/od2l8alB8Rwul2DJs6KJ14MAAAAAAUGJM3aJr+HtqblEmKn+vosuFal11+V+nvMpqurr4YNu0jfykNAAAAAFASnlPy5JRRdBrq5+W3NsH1uiNfPju0v1Zd89FQ1x+KPqjYhM6LNoPbCQAAAKgupuUm1+NQojhiqH9McG0bJVta4/xPb+ivV0lX17uYdn0hPykNAAAAAFASTMtNM0p0+OCZoY3dCfonXVobUD9/K0I4xfGsrSJ/KQ0AAAAAUBJukr9kkDpWGOr/JLz+luH6ZYJrOb0AxzR9pbng8JEEAi6MKS6sB7cUAAAAUF3GDALgtKf6L1Ky3XqfSJ+QU8KrBmHE3rNp0sdZtcSw6y75S2kAAAAAgJJg2qK/20PdrQaxMkmyZUCTt0oS33SG/s31ZDqy5UVM23R23cHtBAAAAFQb0/Z8H0tOZw11bxVe32+4fp/lutX07xIdY0p+eT6GXevJX0oDAAAAAJQI04G3SY8M4e39Pylewst5TDFJ7RHX8NEx8zmjtjf8/aOEIq6Rk+QvpQEAAAAASsSMQQQk5R7pl+hc4ol02cxtqQNuq5+71vB3vCyo86yZdg6y5+h5RBsPSX40DWc9H8ZtBgAAAFSD1ykIp/2kP8zXJdN3t6FfNyKumc8XxefHLW74+00k3znYowTVoKENkwjTpTToUnYfxW0GAAAAVINh8rtUx4InHDjNQqTXsR5TfJPpiJZt9PeYmFWhfztKsp19nGyTd+y9i7C/l2TB9K1KlD7FLQYAAABUB1OCyd4YdbUr4dFYD8c5xYkjMh0K3GYQMz8jhJVJHK5t+BkWSk9oLuZrXUS/zpA+pUFr6OfGVJ+6cIsBAAAA1YEFgy6W6JxjPbx7Lbzsx/VuiNmvCYPYCccksVCaj9MaMNT1SlDXfF6mQUu/Hmjq+R76mSH19wdwewEAAADVQ5cFm2Nz2oXXL6e5uKLG61+SLLu3iVmD2Dms/p2XBG+T7NgUUwA8L+mxR2h+x91zQb90+Ztm1Fi1Nwiwm7itAAAAgOqi86SwkGizXNenRFbjshV7bZKec2fKL6UrNpHyW1AHH9jbYamnRdgfTqrZjFsKAAAAqC68C+2+QVAcp39jdfjPh2jhchpv0+/21J8JoUgZFNT12lIHLylKEn5KhNO4QGwCAAAAoCKwIPpKcm8Pe4Y4kHud534csLTLQehbPdT1nhbuwoviRURdnN6gFbcQAAAAUC94mW0XzS2BsVDguJ5ZVfhsO44J4nxKHJid5pIULwNyrNSMavubEif7yX0pkOt6o+rh+ngZ8kSM/nMc01DDmLDI5AznvbhtAAAAlI3/AT5onK3iEuRFAAAA0nRFWHRNYXRoTUwAPG1hdGggeG1sbnM9Imh0dHA6Ly93d3cudzMub3JnLzE5OTgvTWF0aC9NYXRoTUwiPjxtc3R5bGUgbWF0aHNpemU9IjE2cHgiPjxtc3ViPjxtaT5WPC9taT48bXJvdz48bWk+bzwvbWk+PG1pPnU8L21pPjxtaT50PC9taT48L21yb3c+PC9tc3ViPjxtbz49PC9tbz48bW4+OTAwPC9tbj48bW8+JiN4QTA7PC9tbz48bWk+bVY8L21pPjwvbXN0eWxlPjwvbWF0aD64cuCpAAAAAElFTkSuQmCC\&quot;,\&quot;slideId\&quot;:279,\&quot;accessibleText\&quot;:\&quot;V subscript o u t end subscript equals 900 space mV\&quot;,\&quot;imageHeight\&quot;:11.891891891891891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o&gt;=&lt;/mo&gt;&lt;mi&gt;A&lt;/mi&gt;&lt;msub&gt;&lt;mi&gt;V&lt;/mi&gt;&lt;mrow&gt;&lt;mi&gt;i&lt;/mi&gt;&lt;mn&gt;1&lt;/mn&gt;&lt;/mrow&gt;&lt;/msub&gt;&lt;mo&gt;+&lt;/mo&gt;&lt;mi&gt;B&lt;/mi&gt;&lt;msub&gt;&lt;mi&gt;V&lt;/mi&gt;&lt;mrow&gt;&lt;mi&gt;i&lt;/mi&gt;&lt;mn&gt;2&lt;/mn&gt;&lt;/mrow&gt;&lt;/msub&gt;&lt;/mstyle&gt;&lt;/math&gt;\&quot;,\&quot;base64Image\&quot;:\&quot;iVBORw0KGgoAAAANSUhEUgAAAwEAAABsCAYAAAAynb4MAAAACXBIWXMAAA7EAAAOxAGVKw4bAAAABGJhU0UAAABBwf/jmAAAGfhJREFUeNrtnQ+EVtkbx48xRpIYSZLEyhpJYiXJSCRjJBkyRpJExspKYqyVkcRKslZijCTJkCQjiSRJViRJkkiSlURWMkaG3+99vGf0zu2e933uvefee+77fj4cv5923nPOveec7z3P+fM8xjRnfy39L8c0afxxw1OdbhkACJnxhvE6VkL56CJA+/O/AtJcLc3W0tda+lRLd2tpqpb+rqWRWtqAhqFhZbLVNsC/njvIu1q6WUuHPNb1aC3dtoMpbb0e19Jxmh0gWFbV0kzDmJ1CF9FFgBy4WkvTtfTGTtb/V1L6anVuqJa60DA0rCzW1tJEygaYtb/dVUs9BdS1z9RXCz8r6/ekltbRxADBMxUZu8/QRXQRoADW2Qnp2xINgg+1dKKWFqFhaFhZnE7YSd7bTlYGK+2gaVa/e54HFADkwzYTv53eFUDd0EWAzmBJLb1ION7vW/2KTpRFu5bW0mAtHTH1IytzSv3YiYahYWUgnfZdgo4yUnJ9z5vmW1e9NClAJXTH9eFdF0j90EWAzmA0wVh/nXAyusLU7wRo8v4DDUPDyuBEgo7SU3Jdmw2m7TQlQCU41mQcD6GL6CJAgexJMNaPpCxjRy19UeR/Cg1Dw4qmL0FHKZtbjnpdpRkBKsHyWvqvoI8guggArRhKMNZXZShnQFnGMBqGhhXNxwp0FNmC+xZTJ5lQrKAJASrBxRYacw1dRBcBCuSAcpz7cFxwUVGOuBf1dfwFDQMV15QdZWWJdTxo/G7PAUCxbDS6M7foIroIEMrCxHw646GstcqyxtEwNKxIjik7ymCJdXySk2UOAMXw1OgC7nQFUl90EaD9ua8c5ztyHLNx7kPRMCiMQWVHOVBS/TY76rOJpgOoBIeN/nxqKOMaXYSQ6DZ1LypxaS+vJxWy4PBNMcZnPC5OTCp1ZQsaBkWx2BQfPjoJ0wHVBQCSIedbPyUwAoYDqTe6CCHR06QPnuf1pKJfOcZveCxzv7LMo2gYFMl/BQ8ELRti6iER5pbRZACV4JxJFrjmTEB1RxcBI6B9OanUpFGPZWq9EV1Gw6BIbik6yrsS6nU75wEJAPkhwb8ao2Zqtt5vBFR/dBEwAtqXx8oJ+WqPZWrjEtxEw6BIJkx4l/bituoe01QAleGBWXjZTRPA5j26iC4CRkDOLDX6KME+0RoBt9AwKBLtObW+Auv0LKajrqOpACrBSGT8iiu4XUqd6UYX0UXACMiRYeXY/itnXczbCEDDQIX2FvmegupzuIDBCAD5IBfS3jeM3Sf233uVOtOPLqKLgBGQI5eVY3vAc7knlOVeR8MgFIFpTL8VUJc4byJylGApzQRQCU5Hxu/Ghv/2VaEzI+giuggYATnyQTGu5Q6T72My2gBe59AwKJovprgb6804G/CkAACa85NZeAE46vJNc1HtArqILgJGQE5oopdLms6hbK27ZJ8r82gYqLhV0qBoRM6lzUXKvEfTAFRSR8Q9XdTl2wXTfh6C0EXACKgOx5UT8V89l7tdWe6MbW80DArlkqKjfM65DvfMjxdG+mgagEoQvfh7JOZv9gWgM+giYAR0LvdMOZdlp5XlnkXDoAwOKjtoXq6kdseUdYpmAagE4tHnTcPYfe74uy1KnekJ5LnQRcAIaC+dmlOM5zeey92q1BHZPV2OhkEZaG+Rb8xJ4N5EynlbS4toFoBKEPV6sS3jR3ggkOdCFwEjoH3Q+un3eS9pianHG9CUuw8Ng7LQuu/Lw5XUeEw5u2kSgEqwyiz0+nO1xd+/UujMAXQRXQSMAM+cL3g8y6LHHWWZZ9AwKJsZRUcZy3kC4TNQBgDkz9WGsfvVjulmaNzkTaKL6CJgBHhGsyL/zfgJWCiT77slGwBoGCRC02F9u5K6Gsl/1tTdDAJA+PSn+JCMK3TmDrqILgJGgEfWKifktz2UJcch3xqdJ6Aidj3RMFChiaJ312N5cZdlTtAMoGSHUtTbId0I8P3LRbIXDXV8ZXSXyzTncr+gi+giYAR45LBSa49mKOOXWrqZwNgoalKMhoGKIwV/nJ9H8pZJRDfNABgBlTACjkXquFP5uzXKZ+5FF9FFwAjwxA2l7qxLmK+4upTYA0+U+Yu7zG1oGISI9ha5D/d9ozH57qAJACOgEkaAuLH7bNKf9ZxVPPMguoguAkaAB2SH8ptiDP9r6t58omm9HYcSC2W/qfvyvx7RwGZJDARZCS/rOAwaBipWKDtKVitWVvii4bOv8foBI6AyRsCkWXiRLunHTROwZxRdRBcBI8AD2mi9PpK4QH5s22Wv+TFqOhoGQaNZoRvOWMa5SH4ajyIAGAFhsDFSt5Mp8tBEsbwc0DOji4ARUF1OF6jVj0z9+M2ywN4BGgYqHio6yukM+a8zPwYLGuO1A0ZAZYyApyZ74BdNFMv76CIARoBnzSoqfbOLHX1oGFSJK4qOMpUh//uRvF6a/MJVA0YARoBfDkXqNZQynwHFM8+iiwAYARnRHoW5Zt9zj13YWGIn8OLwQO4CyCq5OEOQHcp7RreyPp8umvJ3BtAwUHFU0VEep8x7KCavfl45QCWQ854fjR+Xcj3Kj+dKdBEAIyADI0qtOZgw3y67EKWNCPzR6D2ooWFQGhof3mlW6ETEosEzLvG6ASrDWbPw8tu6jPl9UGjNLnQRACMgA1PKSfrqDGXIBeAvynJ+Q8MgZPLy4R2NEvqfqbsZBIDwiZ73POshT43f7mPoIgBGQAY0bjxfeyhni6lHANboxGE0DEJGc9ZtIEF+q2MGxxFeM0BlaDzvKSv4Szzk+adCZ66gixAwnXQvabKC7bNJ+WwXPJW3P8H77EfDIFQ0ke9GEuQX3Y57xisGqAzRM7X7PeW71+iC7KCLgBGAEZCGP5TPtsdjmfeUZcoRmh40DEJEc4bunDKv/pjfbuQVA1SCxbX0vmHs/uMx7/WmWh6C0EXACKgW940uuNcij2VuSvBOj6NhECJjxp8rqReR303wegEqw6kAJh9r0UXACMAISLGAMad4rgc5lP1M+U7fo2EQIppb5M8V+RwxP7rIWsbrBagEP5lkvrDzSnsCeR/oImAEVIch5XON51D2eIL3ug0Ng9D42WTfppcb5tFb+ft5tQCVYTqQyccf6CJgBGAEJGTSlHdBdyDBez2JhkFoSBAMzTZas0A+5yN/+5DXClAZBgOafEwF8k7QRcAIqA5vFM80Y/KJatuT4L3eQMMgRDRn2gYdv41e+PMRWAgAiqE78gH9ZvI7l39SoTMheZxAF6EMiBOQjD7lBPx6jnX4pqxD0fqGhoEKzS1y1xbQg8jfneV1AlSGqFu9czmWNWx03ju6Ank36CJgBITPEeUEfDTHOmgjCH9GwyBENCt0cduDUZ/i/xo/gYUAIH9kG/irWRj9Mc8LX1p3eqGsNqGLgBEQPtr7TH0daASgYaBCE8gnepZNfO2+N+kDTwAkoZPO4xZ1bvRqpNyxnMvrUj7/ELoIGAEYAQrkOKPmKE7e7jlnTJhuQtEwUKEJ5PMu8puoW6x7vEbACKiMEdAf83EqIqLle8Xzn0YXASMAI0CB1jPP5QAWNyRNo2EQIppb5I1nddeYhT7F87xMCIAR4H+8R4O/HCyoHW8onv8auggYARgBCs4pNXU4xzpoLybnbYygYZCJ10Z/pi76IT/J6wOMgMoYAUdN8oAxvrigeP436CJgBGAEKHiu1NTeHOswbPTaPlrCO0LDQMV1RUeRCHTbIv/21tTPkAFgBIRvBCw39QvAjeXtLLAd95tqeQhCFwEjIExWKvX0ac71uJhA2zegYRAqpxUdRVYQo8cIdvPqACOgMkbApUhZ9wtuR21gss3oImAEYAQ04aBSS87kWAdZrPikrMdbNAxCRrOlFXWDdYvXBhgBlTECtgSwMrXYlH+GF10EjIDqM6XUkoEc6zCSQNdPoGEQMpsTTlTk8sgaXhtAJYi7DHy5pLp8VehLKIFp0EXACAhTzzS++eVia3eO9dDeSRDNW1bSu0LDQD2o5kz4Vi0AJOf3mI9jWUJ/14QTKwFdBIyA6rFVOR7v5liHXxPowh9oGFSBd8pO8ipn6xoA/CGT/Wgwm4kS63NZoTGf0EWI4WfT/pFLMQJaM64ck+M5lS9Rzb8q6/DClO/oAA0DFTeUHWUHrwqgMsStvK8vsT6aUPaSlqOLYFlmJ8CyorkfI6Djeawck4M5lC1eid4ry/9sDVc0rDMQV6tjpu6RSVyzyuKb7LrLESs5vvbI1J1zjIS6mKEJvDFFOwNUhlFTvMu8Vmi9egyhix1Pt/2oNrq1xQjobLSuQfOID/CTqXv50d4D6EfDOoKddoKf5O6FGAcSN2dVSA8youjUq2hvgEqw1sRfnvuz5HppYgVIuoguBoXszEg0Z1ndkoBueXtwGnJMuDACOpvjCSZaP3vWgf+MfgdgC3O7ttewXptfFm+A8u5HQ3lBrS7bjKE/AJVAXHE+M2GusJ9QiuNHE0bQMHSx3g5PY559JIeyfjHNV9UwAjqXLjt5006wfvdQ5sZaup2gTNHdnwJ7b2iYfw2THalXxp9r8InQxecZ8yqAynDLNI8OWSYPEwjjQXQxCFxHuGTF01dUUVmJvKToExgBnUuSXQBJsuKb5l7AItvP7ptkrjXHTTjRztGw/DRseUJjVJuCGN8fHZXbxLwKIHjkstF0C6G5VmL9DicUxY8mjG3qTtfFZoGZ9mbMe5GdPM0o+wRGQGciO5jfUk6u7tTSPlO/uNk4SZf/L7umciFWjoZIfJJ7Ccv5ZttldeDvDw3zp2H3TH7BQg+U/aLibpFPMrcCCJouKx7aS2vXCxT/LvuRvZ5SFD/aVZwyXdd1ui4221k6kiFfadd/7Qd6u+0rcpflNUYARoDtDzuN3rtNkUlWguVo48qKvEs0zI+GHY35/RP775vt+G1c4JDL4cfs32j6ldw7WVbmi7pgftwqWWYAIES67eRau4oadylJzrteNfWVMl91umI/OrLVnHb1Lm7F7YmdMG5FFwvlqvG/EzBh+8i6mP82jBHQ0UbAcTvWfWmHL/2RFWDZtfqlgu8UDcuuYSvMQmcbskC1O0EdZKFDc4/gVJkvKuq5Y9QAQBUnDGWdR/RZp1Amgp2uizsd7SD+0tPeCWg2AenFCOhoI+BWwRP8WZtkFfalqR+plMWGP61BKpP+roq/UzQsu4Y1ulqVHcw1KeohR3ZbXTT/VGZ/227C8ScOABAC6GLd08qcWXgcYl2O5WEEcBwI0LBQNGyJNRTnjcaNGeohRker40HbyhSgWQ8PCZ2FuEQTt35beBXQphMzdLG+Hb7bfqDyXqnCCMAIADQsFA37zfh1qdoXMUii6ThdFqqCDKT5MO4YAQCAEYARANBOPLBj8KXxtwDSzCXyZV45VIUJ8/2SKQAARkA2I2DWkf6iWwAUzlKTT5ydHaa5Bz+A4Blr6LRTvA4AwAgAgDZiyOQTWE12FOYwAqCqRP3lHuaVAABGAAC0EX+Z/AJ5vXTo3FVeO4TMyZhOu4bXAgAYAQDQRojmyMp8Hs4Qph06d4bXDiGy1MRHfn3DqwEAjAAAADWuaNh7eTUQGuJS662jw07wegAAIwAAQI0rMN4qXk1YSMTAE6a+Cv6ulmZMPYy4/O+LWrpi6rfGfW8Xycq7XEoRV1KvUuaxvpYmY9IG5e/Fp/A10zywxR66CEDbIh5rxJPFIatFv2MEAAAalpnHMRr3jOYKA4nqJgEiXhp9+PF3dtKeltX29xKe+h+z8Ob4dMo8/4qp55w1MFzI+f6LtfTBZAvH3ks3AqgEXXbcD9qJ9t+mvlUdpwEYAQCAhmVnNqZux2jK8jkY6TjSUBO2c/U0WJbD1mqLNqLWn7N0RAkKcd/UdxWaTaiPpRwUn2LyetzidzczTv4lfaYbAVSCOwnH9i8YAQCAhmViWUy95ITJcpqzPPpr6XmkUeQozMomv+k28Te8Nbe75W/kaM4lawg067SbUjzPbuPv5vlmPsoAbYl8EAdqaVct7TP1440uHfpUUJ0wAgCgyhrWiqGYuv1NU5aDHP25ENMgvyp/32viV9wHE9bjkKPTzqR8Lpf7qYEUeY058lpN9wFoO1yLEkUFBcQIAIAqa1grJs2PuwBcCC4BeelxR3qSXnY9FZPH6xTGiK/ocbKlFBeNTjpad4r84rbbcA0K0J64vFaMYAQAABqWCTmq/TFSr5M0WfFsiGkISftS5LXd0eG2J8hjwJHHbynq41q5v5sir25rPETzmqQLAbQlrjtKyzACAAANy0T0qLa4X19EkxWLuL78HNNBzqbMz7WKfyFBHscdeWxIUR+XV6M0t+J3OPIaohsBtOXiSNx4f1pgHTACAKDKGtaMB5F6baPJikXcSMXtADzOmO//MuYZFz0ujZed/iYf0S0p8jttkrsZBYBq4lqMOI0RAABoWCa2GD8Lz5CSxSZ+lVzcgK7N4cP1RflbOSMWt32V5hKL62Z82gvGjwK2qAHAL64LddsLrANGAABUWcNcPG2oj8SD6qa5iuWyo3OcyJhvtyPfbymtw/k0mrAe4s50zvi7YLzYkd8ZuhJA27HUMd5njP+I6BgBANCuGhbH4Yb6yGmUFTRXsexyfFjeeLDGVjvynlX+/g/H7/sS1uNkkw/oaIrnGnLkNUh3Amg7hh3j/UbB9cAIAIAqa1jcHPFLg0GyiaYqFrm4+97ROfZ5yH/QZIuce89kD2qx2MRfdk5rUAjnjT83owAQNlMeFxAwAgCgUzWsEdmB+KehLrtppuJxrbS/8pT/YUf+txW/lQl13PbVlKdnnN96SsOLmLzu0Z0A2g75UH1x6McajAAAQMNSca6hHgdopuLpMfHegJJEBW6F6zKuxpe+axfhYILyxfftf00+npdTPNMKk8/9CQAIj22O8f66hLpgBABAlTVsnn0N9ThGE5WDa5X+izUQfPDKpPelf87x2yTeiv4234/q+IqS5zpbt4UuBdB2nHWM978xAgAADUvMVvPd6yMRgUvkockeyKsZKx35yxGfXsXvn8X89n2C8jea71HnnjnqsjLFc8XtbszQnQDakhcO7Sjj/CpGAABUWcPkDuYnW/55mqY8VjT5oPjyGTvqyP+W4re9JtvxHTkD99x8X+2Py+tlyuf61/hxMwoAYePyblaWEwCMAACoqoatapg/XaFpysV1pMWnz9gHjjL2ZKif9vjOCfv3l5oYAWl2PH424d2wB4B8cC1k3C2pPhgBAFBFDZOF57e27GmapXwuGn+Bs+L4yZH/O+XvLzl+v0rx2z5r5X4w9YvBUxmMkSiuexTr6FIAbce0Y7wfxwgAADRMhczD5k9miBdFXKkHwC1HxxjzlP8Zk83r0DsTH7xMw5OGSb7LNZbcS1ic4rmuGX9uRgEgXLqN26HAeowAAEDDWiKRih/bMh/V0hKaJQxcbjP3eMh7iWPi/crojhq5dhE09wF+NwtjCWxx5PUo5bPFPRdn2wDajz3Gb2wRjAAA6CQNk2C088fCxTlLL00SDi7r0MexlnFH3juUvz/o+P1wi9+tNwuPAQmuQGGnUzzXJuPPzSgAhM2k8RdbBCMAADpJw2QX4o757qFxuef8ZaF3O02cnjlH58h6Vktcbn416YKDNTZuXN2Wt7A452MSDDT8+52MBkkjx4w/N6MAEDavUy5GYAQAQKdr2E1blngDWuU570M2759p4vTMODpHVq6b+GNASc7fx0UxbuXO87L50e+sHD2K2/FweUCSFf2HTcq47Xi2OCTa8VW6GUAlcbnVc8U4ET0ZK6BeGAEAELqGXTXfjx35nqivt3O4hzRxNp7lYATsi8nvs0kW4bfPUa+JJr+Zd4ElATEWNfz7VqP3gLTOdixX9DqXQRHnZnSNfe5f6WYAlcTlVvgfx99P2DG/AiMAADpYwyZsOXLv9BfPzyTztA82/0M0sR9LzddxIJm8Ry/NyqS6P2E+rvsAQ46/32n/+5cYi/NXo/NQJFaxeB562eT5+43uIvUSa2Ddp4sBVBaXi+KxJosQeU/EuzACACBgDTubYe7noqeWtpm6x8nZhvwX0cTZcAXjStNwy+0kujEfuReQ5tz9FUe9eh0T869NjASXobOx4W9k0i9+a+daWK2/m/httai7q1u2TmvoYgCV5aFDO6Iascv++80C6tQsyvsBmgwAStSw8Sb65DtN0LzZkclv3Nn7UwnzES880aNFku/mlPV66mj06Bn+IfP9XsMJR15PFHnN+/0/2aJeN2Py+RT5m0nDqhxAO/BVoR27zY/eyMpYuJF0liYDgJI07LcCDQBJW2heP8RFv5UzYVpXTnLx5IX58bxZlpvgs45GP2z/uxw7umyan8mfx3X5WY4NyUr9vOcgzQWTuPgAM/ZdLW8wJi7SrQAqj+vjs8HUg9+cMt93A/sLqtODJvV6RZMBQAkadqBgA+AFTeuXuBVumRS3CuowYg2GxqMxJ40uGFgzviXoDK0m3HOKPMR9VauLMIuV9ZEAZD10KYDK80U55ou6nHZGUZcLHvQXANAwLUMFGwCSjtG0fpHLFTcck2PZ4mk8277GdpjokR1xndnnqT5PlR3hpCKvZy3ykGNLmuBoGiPgsSEaHkA7L44U9TGSrW5xeCBOB/409UA72g+k/O1Z+3GWPGSFbwnNCYCGedYwcYOeZNHWR5KF3eU0bT7I5P5DgsaQxpdLvL5dQO1vUa5cQN7hIS8JopHEf+2jJnld50ML0FZsazLexfXd3pzKXZbDh/M8zQmAhnnWsLum+F2AmzRrvshWslwUuWgnvbKdNGuTdBo5Qy+3smWVKc9jL3LUSO4WzNiyP9qJ9j6TfLtb8npu85kPMHE0Rf3F+pxseCdiMElk4366DUBbMmh1cMYmcTQwboq5BAwAgIYp+T8HvFIrW8+bPgAAATp0RVh0TWF0aE1MADxtYXRoIHhtbG5zPSJodHRwOi8vd3d3LnczLm9yZy8xOTk4L01hdGgvTWF0aE1MIj48bXN0eWxlIG1hdGhzaXplPSIxNnB4Ij48bXN1Yj48bWk+VjwvbWk+PG1yb3c+PG1pPm88L21pPjxtaT51PC9taT48bWk+dDwvbWk+PC9tcm93PjwvbXN1Yj48bW8+PTwvbW8+PG1pPkE8L21pPjxtc3ViPjxtaT5WPC9taT48bXJvdz48bWk+aTwvbWk+PG1uPjE8L21uPjwvbXJvdz48L21zdWI+PG1vPis8L21vPjxtaT5CPC9taT48bXN1Yj48bWk+VjwvbWk+PG1yb3c+PG1pPmk8L21pPjxtbj4yPC9tbj48L21yb3c+PC9tc3ViPjwvbXN0eWxlPjwvbWF0aD4dUoqXAAAAAElFTkSuQmCC\&quot;,\&quot;slideId\&quot;:315,\&quot;accessibleText\&quot;:\&quot;V subscript o u t end subscript equals A V subscript i 1 end subscript plus B V subscript i 2 end subscript\&quot;,\&quot;imageHeight\&quot;:11.675675675675675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fenced&gt;&lt;mi&gt;t&lt;/mi&gt;&lt;/mfenced&gt;&lt;mo&gt;=&lt;/mo&gt;&lt;mo&gt;-&lt;/mo&gt;&lt;mi&gt;A&lt;/mi&gt;&lt;msub&gt;&lt;mi&gt;v&lt;/mi&gt;&lt;mi&gt;n&lt;/mi&gt;&lt;/msub&gt;&lt;mfenced&gt;&lt;mi&gt;t&lt;/mi&gt;&lt;/mfenced&gt;&lt;mo&gt;-&lt;/mo&gt;&lt;mi&gt;B&lt;/mi&gt;&lt;msub&gt;&lt;mi&gt;V&lt;/mi&gt;&lt;mrow&gt;&lt;mi&gt;o&lt;/mi&gt;&lt;mi&gt;u&lt;/mi&gt;&lt;mi&gt;t&lt;/mi&gt;&lt;/mrow&gt;&lt;/msub&gt;&lt;mfenced&gt;&lt;mi&gt;t&lt;/mi&gt;&lt;/mfenced&gt;&lt;/mstyle&gt;&lt;/math&gt;\&quot;,\&quot;base64Image\&quot;:\&quot;iVBORw0KGgoAAAANSUhEUgAABUIAAABvCAYAAAApMbpCAAAACXBIWXMAAA7EAAAOxAGVKw4bAAAABGJhU0UAAABEsZUXFwAAJYNJREFUeNrtnQ+EFlsbwB8rK0msrCSJJGslS5JkXZFkJWtJkpVcspIkkStZyXIlySeRlSRZspKsRFaSXJEkSSLJSlYkKyuJvjneWTs7nTPzzLzz733f34/ju9/2zjlnzpx5/pw553lEACAJy7yyh2H4gw7GBQAAsAWwBRgGAABAl6PLAaA5GPDKZ6/89MpahmMBd73y2yv3vLKK4QAAAGwBbAEAAAB0ObocABqP5V4Z9wWCKZNS+1IC85wMjM83r+xnSAAAAFsAWwAAAABdji5vJAYDg5BHGc2wr3cy6tMEcx8C7PDKdGB+3PLKIobFyi6vzATG6rpXFjMsAFAgwwEZdIrhAGwBbAGABPwuoPzyyg+vfPfKF6889MqYV/7nLzhsxK/Hrwd0Obq8XLb5guhTxoLyo9S23P6dYV+Pe+W+r1TS9uuZ1FbAAQwjoflxmSGJpSekYF55ZTXDAgAFYI7vzAbkzxhDAtgC2AIACTALI+Y46HupLVj+Lql893WYOb7bhl+PXw/ocnR5eazzytWUguiHf+1ur7QX0Ncuqe0K+ars33OvdDPXwcdsmZ8MzZGLDIua1b5RNDd2077xBQCQJ2Mhuf2SIQFsAWwBgDow/qFZlPsg5S2KmjiGZyTb3Vj49YAuB3R5QkYSCsspX9iWwUpfeUT1b1I4sgPzrLUYOxcYllTv3seQ0UT2OQDIi7/EfvywjaEBbAFsAYA6WeqV1wl94Ee+bgovFhq9ZLJV93nlqNSOb2t2nxqfeid+PX49oMvR5eXQFhqIuFJ2cNXLEr2Vn+C4MMcWWbj9O+t4N60oND9VTB4AQHPaJS4HlV0hgC2ALQCQBUMJ/N93kmxBboXUYoRq6j6NX49fD+hydHk5nEkgMNtL7muUUtnOnAYfMxdmQvPjDsNSN+Y4y5fQuO5jWAAgQ05E6PkBhgewBbAFADKgP4H/ezRlGzssMshWzuHX49cDuhxdXs4gaAVm2Uw4+nWLuQw+5thKOBi3CbDN0YpsMHFEwkd+djMsAJABnV75VpCzCNgCgC0ArctAAv93VR3t7FK2kdUCBH49oMsBXZ6A6QYQmGbC/7T0yThNK5jHILVt8+EvRtPMj8wJHycymZ03MSwAUCfXYmyQ2wwRYAtgCwBkwEGl75tFor5rinbMzqysjoLj1wO6HNDlSm4rBebKEvt4SLI9rgDNxRqL4jdfOHoZmlwIZ3T+XLJ8AIDGpkd0cdoAsAWwBQDqRbM4acr5DNpap2xrGL8evx7Q5ejyYjmhFJh9JfbxueTzlQ4anw7fQQ7Pj7MMTa5jHg6ybI4qLGJoACAFLxQ2CJnjAVsAWwAgCx4pfd8dOfqxvy2LD/j1gF5Bl6PLC6RPKTAPltS/LY7+bGbegsc9y9x40cLjYeKp3JX8v5rttoz7JaYjACTksOhjmqH3AVsAWwCgHswHtZ8KfTMr2X18G1XquK349YAuR5ejy4tjiVJgjlbohRhFToDHKbHvGupu0fFYLfPJRoYKaO+uZfx3Mi0BQIn5Cv1F9AuhZKcGbAFsAYB66FXqmywzUw8q2zyOXw/ocnQ5urxYvhWsELRstPTjq1eWIytano3yZ6azVt6JYL5aPw2Mw4YC2lxneQZma/0ypicAKLgo+kXQrOK1AbYAtgC2ALQuZ5X6JsuFB22W+hv49YAuR5ejy4tlQiEwP5bQr/s5KyZoXOHw2jI3vrewMr0qC7PqldHuXLnKFAWAGLpDBpfmqOIdhg2wBbAFAOrgmegWJVdn2Ga/ss27+PWALkeXo8vLG+yqJCqwHV14hqwAqWVWtM3RkRYdj5OSzxdlDeuFWD8AkJzHsjBJxBmFHTLFsAG2ALYAQEqWiW5B8l3G7WoXQifw6wFdji5HlxeLNnZJV4F9einEiIA/MV9of1jmptlNtKIFx+OIlB9H74EQ2BoA9OwPyYtDYg/UbitkpAZsAWwBgDTsU+qZrI/j7pdiF0Lx6wFdji5HlyvRZpjrL6g/h4UYEWDnhmNu3mrBsTjhGIuijxEccPTjANMVAEKYRA5TATnx3P97h9IO6WUIAVsAWwAgQ7kRLrsybveMst1x/HrgnUSXo8uLpV0pMI8V0BdbFllzbI6g69BdoNFSdVxJRl6UJD9s8f3eS7HHbgCg+oyE5ERP4N++K+yQ/QwhtgC2ALYAQAo+K3TMzxzm622ln30Rvx7Q5ehydHnxzEhx2eyiuIDjAw7GHPPyewsZ2cagiAqCXlZW5buO/hxm2gKAz9qQcTUa+ndNgocrDCO2ALYAtgBAQnpEtzh4L4e2v0jxOzTx6wFdji5HlyvROCD3cu6DiVXyK9TmJHICfAfaNS/HWmQMtnrlQ8w7urOkvv0txQScB4DmsDO+yZ/Hfa4ImeMBWwBbACB7TopuMfJIxu1uV7Y7K7WdWPj1gC5Hl6PLC+a6QmB+zbkPk/JnIOUuZAWI/YviXDnY5Pe+VNxb5vM+zpOFQutn+gK0POFkSEctvzlQATsEsAWwBbAFoPmYlHISCN1TtnsBvx7Q5ehydHk5HFIK6rweyB5LW+eQEyC1LMFRx0rWNul9d3rllOiP1Nwrub+u2EuPmcIALS/D3wdkwivH77YqZV17CfdgspcO+Ma7yX5rspzuzXB8hr3y0Td8zQ6Bf6V2ZAqwBbAFAOqXHb8U7877jNvdpnxnv/nvOX49oMvR5ejyEtBmmOvJoe32kJP023cEFiMrwHc+XfPxSxMKSWMoPFcabUnK2Zz7HhUMfj3TGKBlCWfM/atOZzXvIPrrfL1jEjvdiTBas8rwO+6o3yyMrmb6YAtgCwDURb/y3cgyBrXZ9fVO2W4e2Zjx6wFdji5HlyvpkOIDOc8xbGlnD3ICfO5EzMfxJrpP4/BOZywki9zKfjqi7RGmMUBLskoWZoO/FfP7twpZlvWxKbNr56ZXnkltp6dWpn7PoO2umDZeSzk7YLEFsAWwBaBZuFzwu2E+6j1QtplXMhT8ekCXo8vR5QmYVQz6qZydJFMmkBEQMCZ+RszHf5voXvfnKCxN6c65/1Ff3D8wlQFakluycOFwVczvbytk2WjGfezz7Y47fpmw2CWusi6DtuPaOMo0whbAFgBIjWZn5k9fztSLWYB8KOUuguLXA7ocXY4uT4hGcN/I0UkyxezGWIucAJ89MfNxXwuNRVRMkUsV6N+qmGe1mekM0FL0pnC4hhV2yIMC+m7iph1R9KXeOKHrFW08ZSphC2ALAKRinXJR4X4Gbf0l8Vmg5zLEF5EQBr8e0OXocnS5khsKgfkww/ZsQaTPICMgwP9i5mNvi4zDxphx2F2RfkbFPznbJM9ih+T7ha9K5Q4iCFJiFhJfB+bSW9ElZdDEcpsp8D5OSf6Zfv9TOM3YAtgC2AIAyTmstHeO19HGJq/cFf2Ca1ELg/j1gC5Hl6PLlRwt2AF5FarbOEqLkBEQ4KVUL3twGRyLGINfFXpv3kf083mTPAsWQgHiORGaSzuV161Rzs2iMqqbxdspyXcXUbdvW7na+MF0whbAFgBIxR3J55ipie980p/PmvonxZ0oEL8e0OXocnR5yWgzzGUxSYcs9e5APkCAdon+EtFKzmGUIfeoQv28GyPYmyFjJAuhANGYLJlfJX18ME3Cor4C72dE8t+tuV3ccUk/YQtgC2ALACTGfMj6qdAnRsYutZQNvs1ndmcNSu0EwHhIv/2OWSgwOyLLOhqOXw/ocnQ5ulzJCqXArPeLltnJEY6LcBv5AAkXnKZayJCLCng+XKG+xh3D2d0C85KFUGh1RmVhAoqkTuCkYm4OFXg/22L6sjqjdraKfWfoeIvPJ2wBbAGANGwv0F4yiwLPpJah3sSOXo5fD4AuR5c3FpqdGPUGsr0Yqk+TSRZaj79j5uG9FhmH3pwNmCz5N6avw03wPFgIBXDTI/XHELouxSd4iDNao2yj/gzbssWzO9XicwpbAFsAIA0jBdpLJqmdOYq+vGJjgF8P6HJ0ObpcyROFwBypo34Tg+UXRj4oiPsK0SpfG09L9LHMtgr19WDMM2uGnU0shAK4eRGYPyZ7bppjM4cUc7Poo0NR2XfPZdhOm6X+HmwBbAFsAYC69FFRxZyCMB/zuvDrAdDl6PLG4qZCYI7VUf+jUF1vKvbAoTrci5mH11tkHKKOiVZtoWqvNP+xBxZCAeyEv/YPpKxnl2JuFh1L6nJBhmB4IfQd0wpbAFsAIDHaY+Fm8aXdL+bDnYkNahYxTYI/c+zT7JY84S/iTIpuh+VcuSbl7xDFrwd0ObocXa7kuEJgPktZ94Clrl7kAjj4GDMPr7TAGJiscVGB3o9XrL+7JT6GEgYSQPNhYoRNB971h3XU1a50MlcWeH/7I/oxnWE7m0J1n2FqYQtgCwBkKrOD5VDCes28NR/EHyjrN/phJ349ALocXV59+iWfnRjGsfkgrbnyD+mI++p6sQXGIG5n1IYG668p65jaAE3HhZBh1F1nfZ8VsqTIIO1xMZ2yypx5QhYesVzB1MIWwBYASMyY6BYq60l2Z3ZLzSjbOYZfD+hydDm6vNqsUQr0joT1Doeu/+aVTmQCOGhTzMG/W2AcooIUf6lgfzUZOncxvQGainCMsAsZ1HlHIUtOFHiPcbtU+zJq56ksPFaJLYAtgC0AkJyvijmYReiRrRKdATpYDuPXA7ocXY4urzY/Mr7p1RYlcRSZABEsUczBgy0wDs8kn5g+ebFS8dwGmN6QgFFp7jis7U3wjIIxwsxOzqU5G4tz5WbB9xm182cwg/q7QnV28fpjC2ALoJ/QT4nZrLy/rI7iDiYY0zKOjuPXA7ocXY4uV/JccdP7E9QXPp7wEnkAMXQo5uBgk4+BWUz41WAKY6niuR1gegOOZtMshO7PSS7vVYzd84LvdSKiL6MZ1H+54gYxtgC2ALYA+qkROK28v/4M25xUtvmhhHHFrwd0ObocXZ5SwNUTx8EWV6sHeQAp5k2rCcwByS+uUZkC8xDTG3A0m2Ih1Hzhnwrcy38Z1r1Bqpc5/pbkl+mzU+Z37RhDmfiJ2ALYAugn9FM6HinuzcjZxRm2uTnBuJ7Erwd0ObocXV5NTiluWrtb4XXouqvIAlCwA4G5YHdQuLyv8MIIMWAAR7M1FkLPVWD81lXkft/UWfeItFbCAGwBbIFmsAXQT9Wce78U9/Y4h7ZfKsd1Cr8e0OXocnR5NdFkmHulqOdo6JppryxHFoACTXDeZheYbyXfY5h50K54bueY3oCj2fALoWtFF3cs79Jf4D3vl3x2p5oYTHPx1kyM1WW89tgC2ALoJ/RTKgaU9zacQ9vDCcb2L/x6QJejy9Hl1WO91H8kzcSC+NpiExyyo7vFBeYKaczAxIuFHaGAo9kKC6H3KjJ+pwu85905PctR7CRsAWwB9BP6qdBnkkfSol0JxvYsfj2gy9Hl6PLq0Sa6YwUrI+oIb/99ggyABGhiUjRzdrl9Eh3XqKOBnxsxQgFHs7Edzb4KjV+RSYW6YvqSJk5aT+D6R7zu2ALYAugn9FNdvFfc16zv62ZNe4KxvVPgmODXA7ocXY4uT4Amzkmf49oNlgfcjQyABCyS1t5ZeDPivl80uKIjazxAY8vmoKP5U/KL03lWIU+KzFYb5+TuTlHnC//a71ILNwDYAtgCAOnoEt0i5HiOffip7EPRmdbx6wFdji5HlyvRZJhzbWF+HPrdBd5/SEHc18vLTXzvnyPu+3yF+92hkBsDTG2AhuW0pMs0m4Z9Cnli9ERbgfcfFRd1X8K6jgWuPcrUwhbAFgCoi6OiW4QcyrEPM8o+fMWvB3Q5uhxdXk00OzFsgV3DyQQ+SW01GSAp0zHzr1kzFcbF8tld4b73KuTGLqY2QENijs19D7zL3yTfRAmblQ5lkTtTPkg2uxnWBsbyAVMLWwBbAKButLGru3LsQ1UXQvHrAV2OLkeXK9kryeObmICqU6Hf7Oe9h5RMxMy/601634cj7tkcuVlU4b7vVMiNdQ3+fHZIc8cEKyuGFVSfW6H5cSrn9tqU87TIr9H3I/pxJUE9T/xrvkgtiD5gC2ALAKRnkeiOpU/l3I9Zpd6aKnh88OsBXY4uR5cr2aC48Y+ha4ZD/z7JOw91cCNm/t1u0vu+HXHPVX+n4rIqF32MNQ9YCIVWpNfixBWRSGNKMU9HKiKftUZ8MLzAHqYWtgC2AEDdaDO238ixD9qPd6bcw68HdDm6HF1eTTQZ5oI3v0YWxs7KM4ECtAbHYubf/Sa976hjNWcq3ve4L87TTfB8WAiFVsPo+ddSTpbIO4p5WqTxfK3OfmwJ2FaXmFrYAtgCAJlwUWnX7MuxD9pkTXkvyOLXA7ocXY4ur5N3oo+zEnZWzvK+Q530xcy9T014z3Ex8bZWvP8HpfkX1lgIhVbjeGhevCqw7SuKefq+wP6MSPodPp1S23FjfvtMqn0cClsAWwBbABqJV0q7piPHPuwTvX01VMIY4dcDuhxdji5XMq4QmP1e+Sv0N5NMYDHvO9TJkpi596MJ7/lExP2auENV334eF4z9YhM8IxZCoZUwi3ffQvNiZ4HtD0q1MsdHGYVxSY8mZf4L+kqmFrYAtgBAJqxU2jQvcu7HtQT21Ub8ekCXo8vR5dVlRCEwzU6R8JE5Yl5BVryJmX/tTXa/UYGkG2FRKi7+y94meEYshEIrcT00Jx4V3H6fcq5uKag/UceEoo4IXZL5RdvtTCtsAWwBgMw4pNQT53Psg1nQ+KLsxwf8ekCXo8vR5dVGs8U/HPdggnccMuRqzPxrJofSGFFRGS+PNsA93I15Xs2wC4qFUGgVtkr5u1iWSPlx34JEBY7/5rgmmDH0GNMKWwBbgB3RkCljSj2xK8c+7E9gW5UVFxC/HtDl6HJ0uZItCZ1ms6V5De84ZMhARZzfItgec6/dEdcuk1qQ6Z0l38MHqUYcPwCo34AL7wq5UVJfvivsjwsF9WWnJDvWFVw4vc60whbAFsAWgMx11YxCR5gFiTzjMmtjlBp9thy/HtDl6HJ0efWVS1yGuUbKfAWNx2KJ/prybxPda1QcjrisbHNfbDZVWF5cYToDNAz/WJzIshyih1Kd3cvrY/oRNoJn/b8/EZIjYQtgC2ALQNZsU/qoD3Psw5EEvvJp/HpAl6PL0eWNwUelsHyLkQ850ejxNbQ8jrjPW4oFi5GS+78uRkbsZCoDNARmwXM29P5eLbE/cTGKTPlSUF/ijurPxbcyYQXmdimZL+rLmVbYAtgC2AKQOcNKP3U4p/bNrq7vyj68lvKTo+DXA7ocXY4uV3JHKTB38F5DThysgPObN8bYiPrqcsBx3VwikTdSfoDpqOMOM1L9zHgAUMO2A3NDif2Jy1o5VzoLktVRfVgqteOH32T+q/9aphS2ALYAtgDkwjOlfujLoW0TH29K2f5XqZ0owK8HdDm6HF3eIFxUCMsx3mnIEbMDJ2ob/aomuMddMe+Y7R43+ILICNqNFbiHqGyUo0xjgIZgyPL+vii5T9qMwAMF9SeqD4O+wztnKG5mSmELYAtgC0AurBT9Me+OjNs2H7g+iD4uaC9+PQC6HF3eWMRlwfveJBMWqs01ae7AymckWSZiY/x98v/9REXuIeqow1amMEDlWSf2pBNlx2waVDqb1wrqT5QBP/dvJskER4CxBbAFsAUgP06KfiE0y92Y+2V+179mJ2iV5j1+PaDL0eXociVxQahP8S5DAWyKmIPNkIk3Stg8sgjLt/6/TVSk/22+42/r/0umL0DlWeK/q2XutExjUIaDzxdxVOeHoi97mFLYAtgC2AKQ61x7L/qF0H8yaLNHapmctW2aOV+10Cj49YAuR5ejy5W0xwh4gKL4zzEPPzfBvc1GvGdGEK33hdJe/35/+wZgR0X6H2VYHWLqAjS00dZfct+eJHA8i5A3MzF9OMh0whbAFsAWgFxJshv0t/9upYkTarJcD/qLF9q2zLs6LNWMoYdfD+hydDm6PAHTjoEg9hUUyZ6Il7Knge+rM6ExNxdMukpfmV3JTKaExAgAVcYk97kXI29ul9i/wwllo7FX8j7WF7UQym4abAFsAWwByBdzSuFnivfFlAdSS1TSFZqT5r/NyQiTJMgczb3glcmE7ZjfXvbKavx6AHQ5urw5sGWYI+A5lMErx4s50sD3tCWhsPxaQWPF9VyOMWUBKokxZMzORW2yh/EC5U6b74yOp3R0jZNnvlgvyql/roXQf5lW2ALYAtgCkJte2Cn6rOdFFrOTy4RwWYlfD4AuR5c3F1csD2w57y6UQL+4v1A0KsZZn1UKy49e6a5Y/zc6+vpB2AECUEV5M55A5tgSKZgYabektqsmqz7d9J0zczQv7U4f2+6c51LLgLstwzG0LYReYWphC2ALYAtA5pz05XhWeiEr3WJ2i5rj75vw6wHQ5ejy5iWcsXWI9xZK5JnjBd3dwPd0VHQZkTsq2PdLUs0EKwDwJ+0ZOoOXK9gnVxnMcAxnpJxs9YAtgC0ArcaEFLvI+cMvJrPzG6mFjjEf08yOf3NkflMTLAbg1wO6HF2OLleyPTAIL3hfoWR6RJeFrdHY7Rt8M74RZnZemSQh5nhAV0X7vMzvZ/hZTDJNAaBJeRmQdRcZDmwBbAFsAQD8egB0Obq8+WiX+S9kPbyvoMQE/X3qla051D3qEJpbGPZCGRb70dm1DA0ANClmZ5A5IrSPoSgdbAFsAQDArwf8ekCXA1QCc2xkbqt7HgLTxLKxZT18zNAXRqfYvxodYWgAAKAAsAWwBQAAAL8e0OUAleCqzH9FyIs9Yv96tIfhLwTb17sJhgUAAAoEWwBbAAAA8OsBXQ5QKqcCL9BYCS+tObK4lMeQK9vEnvmOrJMAAFAFAx5bAFsAAADw6wFdDpA7x0Mv0eGc21vilVeSXzZj+JOlvlIKjvesVzYyNAAAUALYAtgCAACAXw/ocoDCOWsRXGsKaNcE8P1iaXsHjyQXblnGejfDAgAAJYItgC0AAAD49YAuByiEZV4Zt7xE7wvsw19e+Rlq3wRdXsHjyZQjluf8N8MCAAAVAFsAWwAAAPDrAV0OkLug+iD24MZXC+7LPksf/vPKIh5TJmz3yq/Q+J5kWAAAoEJgC2ALAAAAfj2gyyEnNnnljNS+mpiAsiaewk//f1975aZX+r3SlnG75kvNgFeue+Vtyjo2SC0gcbho40H0eOW2Q1DOlf4SnsmQpR9jTNW66fbK19C4nmBYAACainW+fXHBKw+88lBxzQrfFnoasIPeeeWclJfgAFsAWwAAAL8evx7Q5ZARi71yzCtvYoRFOOvWQB1trvavvyi1LyHB1ft7Keu8ZOnnL18YuzBxQa555XOCe7eVjpyf0WFLmyNM3dSssTxzts0DADS+IbzXK1ektug5a9GdpyOub/OdxtkIfW+cx7IWQ7EFsAUAAPDr8esBXQ51cig0cX5IbZt4n1fa/d+Y/zVbuV9aXtpLynb+8coNrzyKcTDSrt4b58UWhPhZzHV36xSUpnwt6FntF7Z7Z4FR1p9kYRa5PQwLAEBDcsArk779otHZ3Y56Vvk2g6aOf0u8X2wBbAEAAPx6/HpAl0MKer3yKvTyme3jKyOuMfEr7lkExnlFe+Y3Zjv7dV9oRgmgzSnuZ4+jrvMp6triqGuwAs9tu/y57fs40zmRsJwKjJ0xFjYxLAAADcvfvvNjjrx/j7EvXIkRNkiyHSTvS75nbAFsAQAA/Hr8enQ5uhyUmO3yVyzC4IjyerNV3PaFpi+F42ITSrMp7+ueo75dKeo65ahrdUWe4XqpxVsJ9u0UUzuW7pCj+9grnQwLAEBTYRyLGYcet+122Riwa0wcULOjZonvJP7PUc9PbAFsAQAA/Hr8enQ5uhyqjzn2ZdsGnzRQ8DlLHe9SCG6bUBpPcV9m0v9yOCppsrA9kOrt/ghj4pPdCPXxAlPcickYGPzidpYhAQBoWlwJEraHfmfiSk3LfPbYdouuzdK5wxbAFgAAwK/Hr0eXo8uhIDYGjP1gOZCiru1KByOKXY46jqXoj+tLz8MUdS3yBW24rtGKPtd9IUEwZnHkWp3BwDP96AtPAABoXmxxwswu0baQs/VBomOYtTnsi3cVu19sAWwBAMCvx6/Hr0eXAwTokT/jT9TzpcH11edKgjpOOurYmKI/rqx4/6Soa4ejroEKP98VvqCcc/TWMeUXOLFvAvNzKUMCAND0ct92NP5m6DePJT6RQ6fDJriFLYAtAACAX49fjy5Hl0M1CR77SpJ1LY7fddZ5R7LJ0tYr7uDMW1PUN2Kpx2zPX9YAz9p8udvNlLcqwW0MAwBAS+BKjBA8LnjJ/9vFmLp2O+o6UuH7xxbAFgAA/Hr8evx6dDm0LCbYv+2ryg+p/+uCTUDNKK81q/mzluvHUvTjpmQbv+uppa4XTCUAAICGYFjsscXmjpft9f82oajLtculi2EGAAD8evx6AKgeNxzC5Eyd9S6S+rKobnVcP5SwHyvFHkw5bXDmJY76zjOVAAAAGoInFj0+t+hpssSaXSomUYJmR8i4pa4PDDEAAODX49cDQPVwHed6L+kyrgVZ7aj7h/L605LNDouz4t4+P5TivgYcdfUxnQAAACrPUofjM2cTPPFtFW3csi+Wuq4xzAAAgF+PXw8A1cIEPZ5yvPwHMqi/z1G3NhbIpOXaLwn7sETsgaLrObZ2WexfwxYxpQAAACqPy/ExO01OJXSoNkp8rFEAAAD8evx6AKgAri8zbzOq/7Cj/vuKa43wse3WGMvoHk2ZTnlfry11TTKdAAAAGoJrYk/40OU7QBMJ6rLFB/3lO6UAAAD49fj1AFAR2sWeTS7LLKeuQMajimtdX50OJWh/uVe+RQjMGynuaYXkE3cFAAAAiuGTRY8bB+u5bxt1JqjLtsvlEUMMAAD49fj1AFAtXF91ZmQ+Y2q9vHW0MaC49qLj2iTZ7v4n89vbbXXtT3FP+xx1bWVKAQAAVJ6uCCdKa6PM4drlcophBgAA/Hr8egCoFk8cL/6VjOpf6ajfOAwdiutfWq6dStB+j8xnbX0p7lhgSbF9DZtlOgEAADQERx22idHlSTPO9jvsi00MMwAA4Nfj1wNAdXBtAzdle0ZtDDnq18Td6pD6try3eeWVzH8dstX1JuV92Y7TjTOlAAAAGoK74s58uyphXVel/uQPAAAA+PX49QCQM65t4LO+sMmCx5I+i6qrf9ot72f831+PEJhpvpCtd9Q1xJQCAACoPOYou+tY3UiK+t5LNnHKAAAA8Ovx6wEgR645XvysvoCsddT/UXn9dcf1mp0acxlfP0stqPJYHYI7jCv+SjdTCgAAoPLscOhxYzd0JqxrvWQXpwwAAAC/Hr8eAHJkwvHiZxXc/7zUl7Xuo+Xa98prnwcEovkKNiP2eCZLUtzXbUtd00wnAACAhuCCwz65mqKuo466ljPMAACAX49fDwDV4ptk9zUlzFKHkHoruu35rq9OmqNm//i/HfP//1ZHXU9T3pvtvm4ynQAAABoCV5KFNMmNbLFGnzPEAACAX49fDwDVwxUfK4ut4MOOuncorz/kuH5fzHUbZOHWecNpyS4O2GbhCBwAAECj4koo8TpFXa5Yo+cYZgAAwK/HrweA6vHL8fIvqrPelV75bql3NEEdrtgfUbG7Fkvty5T53a7A3x/UKbyDnHDUtZLpBAAAUHlcSRbOpKhrl6OuvxhmAADAr8evB4DqMet4+etlXOxb55PE7Zi21PEm5pob/u8uB/5mtuvbvpC5MugZB+lJRBv3Hfdmo88rt5hmAAAAlcHlkHWlqOtaAvvCHC28IOlimAEAAODX49cDQAa8zEFgHrDU99Ur6xLU0SXJkxgMyfzRtsWBv28TfQa9bl+QnnW04RK+Vyy/XePf9xGmGQAAQGX4lsIhs2F22dh2yYw5fn/Hb3s1jwAAAPDr8esBoBxuSbZb6I2gCwccNgKoN2E9rjgiA47f7/T/3bS9PvRvR0SX4a5Dapnr3kTcf6/oglAv9ZXRI6YYAABAZXDFA0sTW2yPo64hy2/PCXHHAAAAvx6/HgBKZ59DAPSmqKvTFzjBesxOiTTxOm46+tXhEGLfIwSqSyn0BH5jBOSk1GKrRGWM/cdSzy9fQAaZ8Pu0hikGAABQGVxJFramqOuGo64Nod8Nij47LgAAAH49fj0A5IgRFLaYHUmznZosbuHt+KbeLSn79cIh5MKxP4yAnIuH4kpy8FxR123/b2dj+nXXUs+X0G9G/b8PMr0AAAAqxSOFHtfySeKPIc7tGn1tca4AAADw6/HrAaAEDos99ken8vrVvoEfvP4/r6yqo08/HELusP/vZqt+cCfGlYi6XIGjzVZ782VnLvPcE0W/ZsQenLnTL3OC9xrTCgAAoFKYOGO2rLrXU9b302FfbPdKu8zvPv0mfx7vAwAAwK/HrweAErF9ETECpCPmuv2+cA1uJzdfX9rq7I/LubCVOOH0S1GH2dWxIqaeJcr+PPUdIAAAAKgO/aKLB6blm8ImMDbIToYeAADw6/HrAaBamF0SdxyC5JgsjIlh/vtv+XOb+32pfdHJghdK4XRWUdfLmDrMVv9uRT0agflMoWQAAACgeEYtevunLMxIm4QxhV2wl2EHAAD8evx6AKguRhB+Fv1XG+NAmADImzLux2BMuyZ4844M6nonyY6rPY2oa1yI/wUAAFBV3lt098M66usR906XL5IuqQQAAAB+PX49ABSM2f5ugvtf8wWEiZ/xwy/mGJiJvXFVagGN89wqbrbnm5gks37b075QOiDJt+ibul759Zj6zPGA4yn6b+KFjAbGxCgXsyOkl2kDAADQcmz1bYpZv5hEDibJA7tIAAAAvx6/HiB3/g9pLHXVlPk4uAAAAY50RVh0TWF0aE1MADxtYXRoIHhtbG5zPSJodHRwOi8vd3d3LnczLm9yZy8xOTk4L01hdGgvTWF0aE1MIj48bXN0eWxlIG1hdGhzaXplPSIxNnB4Ij48bXN1Yj48bWk+VjwvbWk+PG1yb3c+PG1pPm88L21pPjxtaT51PC9taT48bWk+dDwvbWk+PC9tcm93PjwvbXN1Yj48bWZlbmNlZD48bWk+dDwvbWk+PC9tZmVuY2VkPjxtbz49PC9tbz48bW8+LTwvbW8+PG1pPkE8L21pPjxtc3ViPjxtaT52PC9taT48bWk+bjwvbWk+PC9tc3ViPjxtZmVuY2VkPjxtaT50PC9taT48L21mZW5jZWQ+PG1vPi08L21vPjxtaT5CPC9taT48bXN1Yj48bWk+VjwvbWk+PG1yb3c+PG1pPm88L21pPjxtaT51PC9taT48bWk+dDwvbWk+PC9tcm93PjwvbXN1Yj48bWZlbmNlZD48bWk+dDwvbWk+PC9tZmVuY2VkPjwvbXN0eWxlPjwvbWF0aD4g0180AAAAAElFTkSuQmCC\&quot;,\&quot;slideId\&quot;:315,\&quot;accessibleText\&quot;:\&quot;V subscript o u t end subscript open parentheses t close parentheses equals negative A v subscript n open parentheses t close parentheses minus B V subscript o u t end subscript open parentheses t close parentheses\&quot;,\&quot;imageHeight\&quot;:12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fenced&gt;&lt;mi&gt;t&lt;/mi&gt;&lt;/mfenced&gt;&lt;mo&gt;=&lt;/mo&gt;&lt;mo&gt;-&lt;/mo&gt;&lt;mfrac&gt;&lt;mi&gt;A&lt;/mi&gt;&lt;mrow&gt;&lt;mn&gt;1&lt;/mn&gt;&lt;mo&gt;+&lt;/mo&gt;&lt;mi&gt;A&lt;/mi&gt;&lt;/mrow&gt;&lt;/mfrac&gt;&lt;msub&gt;&lt;mi&gt;v&lt;/mi&gt;&lt;mi&gt;n&lt;/mi&gt;&lt;/msub&gt;&lt;mfenced&gt;&lt;mi&gt;t&lt;/mi&gt;&lt;/mfenced&gt;&lt;/mstyle&gt;&lt;/math&gt;\&quot;,\&quot;base64Image\&quot;:\&quot;iVBORw0KGgoAAAANSUhEUgAABCcAAADjCAYAAAC2A34VAAAACXBIWXMAAA7EAAAOxAGVKw4bAAAABGJhU0UAAACII0eZjAAAJ2tJREFUeNrt3Q/kVef/APBHkiRfMkkykUySiclkMpEkmcQkyWQkMzP5kpkkEzPJfCWSJJPIZJIZk0xmRpLJZCTJJJFJksR+5/l97kf3c+75d+/n3H/nvl48Np/ufc45z3nuue/zvs95nhAAAGAwDifl31Y5qDkAAACAQVqWlOfhdXLigiYBAAAABikmI/5tK7c0CQAAADAo74eZiYlYXiVljqYBAAAA+i0mIG6HzuRELKs1DwAAANBvB0J2YiKWHZoHAAAA6KfFSfkn5CcnvtJEAAAAQD+dCfmJiVguaiIAAACgX9aG4sRELH9pJgAAAKBfboby5IQVOwAAAIC+2BfKExPTZZ3mAgAAAOq0KCmPQ/XkxE5NBgAAANTpeKiemIjlG00GAAAA1GV1mJpHYjrx8DKUJycuaTYAAACgLr+E10mHh0k5FMqTEw80GwAAAFCHXWFm0mFvUraFao92zNV8AAAAwGwsCFMjIKaTDTdaf18UqiUnNmhCAAAAYDaOhpnJhrVt//YslCcndmlCAAAAoFcrwsyJL0+n/v1KKE9OnNSMAAAAQK/akw//JOWN1L+fDFbsAAAAAPokPeHlpxmv2R3KkxNPNCUAAADQrbjCxt3wOsHwR87r1odqk2LO06QAAABANw6FmcmF93NeF5MYr0J5cmKLJgUAAACqWhZmrsJxvuT1d0J5cuIjzQoAAABUFZMR00mFmKRYVvL6i6E8OXFaswIAAABVbAgzkwoHK7zncChPTvykaQEAAIAyc5JyO7xOKNxp/a3M9lCenHiqeQEAAIAyB8LMhMLmiu9bHqqt2LFIEwMAAAB5FiflSXidSLjS5ftfhPLkxFbNDAAAAOSJE1ZOJxFeJmVFl++/GsqTE/s1MwAAAJBlbZiZRDjSQx1nQ3ly4pymBgAAALLcDK8TCPeSMr+HOvaG8uTENU0NAAAApH0cZiYQdvRYz5ZQnpx4obkBAACAdnH1jEfhdfLg51nUNS9UW7FjqWYHAAAAph0Lr5MGr5Kyepb1PQzlyYltmh0AAACIYiIiJiSmkwbHaqjzUihPThzQ9AAAAEAUJ6ecThjEEQ8La6jz61CenPhO0wMAAAC7wsyEwZ6a6v0wlCcnbmh+AAAAmGwLkvIgvE4W/FZj3WuCFTsAAACAEl+Faqtq9LOsdBoAAABgMq0IUyMXhp2c2O5UAAAAwGS6HIafmIjlS6cCAAAAJs/WMBqJiVguOB0AAAAwWeYm5W54nRx4Gfo378ORUJ6cuOWUAAAAwGSJj1G0JweO93FbO0N5cuJVUuY4LQAAADAZliblWXidGPgnKW/0cXvrQrVHO1Y7NQAAADAZzoeZSYGDfd7enFAtObHDqQEAAIDm2xBmJgQeJGXeALb7IJQnJ446PQAAANBscQTD7VRCYO+Atn0plCcnLjpFAAAA0Gyfp5IBfwxw2ydDeXLirlMEAAAAzbU4TE182Z4M2DzA7e8JVuwAAACAiXY2lQi4NuDtbw3VJsV816kCAACA5lmfkQR4e8D7sCBUS07sdLoAAACgWbImwTw3pH15FsqTE8ecMgAAAGiWL1I3/y+TsnxI+/JzKE9OXHLKAAAAoDliEuJ56ub/1BD351woT048dtoAAACgObJGKqwZ4v4cCdXmnVjs1AEAAMD4259x039zyPu0N1RLTuxw+gAAAGC8rUzK04yb/q+HvF97QrXkxBmnEAAAAMZXXLLzVhjNEQmHQrXkxKMwtcoIAAAAMIauFNz0bx/yvl0P1ZITsex1KgEAAGC8LEzK5ZIb/otD3L99oXpiYnr0xDKnFQAAAEZffPzho6Tcq3jT/31S1g1w3za1tvlvDyUmKOIIirlOMwAAAIyeua2b/uc93vg/S8qPSTmflN017tN3SbkUpua9eNnjvqVLrOdGUi4k5T2nHgAAAEbDvJpu/GM5MYL7lFf2OPUAAAAAAAAAAAAAAAAAAAzIf5LygWbosEi7AAAg1hZrA/23IykPw9Qs4Ss0xww/hKmJyS4H69ADACDWFmsDtXsjzFyT/WqYyl7y2n/b2uefpOzSJAAAiLXF2nXZE/q7/NPpGvf1Uk37dEXfp82mpDxq6x9x/fe5miXTlqQ8bWurs0mZr1kAABBri7Vn673WTf/fNScl7oepoSkf17ivnyflx6Q8m8V+/R6mslIQHQ39Wfe9ydamvmD+SMqbmgUAALG2WLsuK5Nyqseb/het925LyrwB7OuqpBxOypOK+3cjKav1dVri0LKrqT5yXLNUFi+Q99vaLl5A39MsAACItcXadTraZWLiQZhKbAzD0jA1qUrR/sUPhqHnTIuT79xL9ZFjmqWnz177RTMmKM0wDAAg1hZri7VrMyfVEGVl2JN1nAjFj5eYbIVp74aZw6TqnhdlEi+af4/Y9QAAALG2WLtBDoXqyYl5Q97X/xXs20Z9mpbYF56m+sclzTJr8RGrx6l23alZAADE2ppFrF1XI1RNTgzblZz9Oq8v0/J+6JxINU6O6nGfesRn4F6l2nebZgEAEGsj1q7DozD6yYnY4V9m7FNcG3aJfkyYGl6WzuI+0j9qtz/Vxs+T8o5mAQAQayPWnq2LoVpyYukQ93Fvzj59qv+SWB46k2wx67hB0/TFhVRbPxzy9QEAALG2WLsBDoRqyYmtQ9zHGxn7c0u/JUxNhPpXRv84omn62ubpSXvikL65mgYAQKyNWLtXW0O15MRHQ9q/d3P2Z51+S+JyRt+4OcHtEZ8F/CH0P5O9LaPdv9UdAQDE2mJtsXavFoRqyYnTI/SBsFQN0cGMvhGHmK2e0PZ4M0zNwxLbYf8AtvdDRvtv1i0BAMTaYm2xdq/+CeXJiWEsEfN2xn48ScobrhUT7+3QOZvtJP96Pycpv7a1w5oBbHNlxjmIQ9D+o3sCAIi1xdpi7V5cqZCcuD+E/foxYz/2u1ZMvHhxuJ3RN+LSRpOauDoVZs6cPIztTpdTuigAgFhbrC3Wruugs4bwzBngPm3I2IffXStIHM7po0cntD3+m2qHcwPc9lvBnDAAAGJtsbZYuyZ7QrV5J1YNcJ9uBc830Sk+6/Uio2++DJO5zvInGW2xc8D78FMwURIAgFhbrC3WrkHVFTu2D2h/9gXPN5HtXE7fPD+BbZG3DPCgh9vtztmP3borAIBYW6wt1u7GvIrJic8GsC9xXdfHqe0+DCbZY2rkTF7f3DJhbXE8px1uDun68TJjX+6GwT4KBgCAWFus3QBPKyQnBvF8zbGM7e5yrSBxIadfPpugm+CYvCuawPabIe3XDzn7s0+3BQAQa4u1xdrdqLJix+U+70Oc0yK9XMpV1wkSKwr65YUJaYP1SblX8hkd1trHH+fsz1+6LgCAWFusLdbuxtkKyYknfd6Hq6FzEsxVrhWE7BE10+Wjhh/7wpA/tCw9UdGwstpFX2jbdV8AALG2WFusXdXeUG3eiX6dkA8ytvWV6wSJuaFzHpL2sqKhx704KQdLjn2QI5vKPMzZr190YQAgR1wBYkfr5jiu1hdXiviwxhgyLot5v3VjGX8V/zpMDd1HrC3WHmFVV+xY24dtx0k+7qa2Ey8e810raH1h5fXHxw28SMak3I3Q+YjTbMuRPu/7xYJtv6UbA8DEW9mK644m5VLBTeH3NW3v+5z6Y7LiTadDrC3WHl2LwvCWEz2csZ0PXCdouVTQH79v0HHGL8lHNV8kBznk68uCbR/VjQFg4ryXlO+S8nuYGhFRNWZ5VsO2V5Vs43aY+oEUsbZYe0Q9r9DoB2ve5rLWBah9G1dcI2iJw8xeFvTHrxt0rLv6eLGMZXWf9397wbbv6coAMHG2tuL6S61yJSPuzysra9h22TY+dYrE2mLt0fVzGPxyoudT9ces6grXCVo+KOmPOyeoLYqeh/t2BPZvWcm5Wqc7A8DEi/PXfVLhnmO28068VWEbvzodYm2x9ug6V+FD/HON23svo/5DrhG0+V9Jf9wwIe3wdkk7bBuR/Sx6du9IQ87FptDfrPsolUsuQQD0ycGS76BjNWzjt5JtPHcaxNpi7dH1aYVg9WmN2/sjVfedMDW0CKbdKumPk/Ks4GcFbfBqhD43dwv284bkhOQEALTEERQPCr6DfqxhG6tb9y5523jhNIi1xdqjq+qKHXV00v0Z9W5yfaDNvFCcHZykL5SiiYqujdB+/lByYW/CCjySEwBQj6Oh/6MaNob8eS7+FmuLtcXao2tJxYD1/VluJ64Mkn6m56LrM13eBD6YkHaYE4onqz08Qvta9mjYtgnol5ITAFDNeyXfQ3Ut97k+ZI+g+H7C21+sLdYeeVWW+ZntxCjHQ+dyQctcn0n5uKQfXp6QdtgQ+pssrNPXJft6uAHnQ3ICAOq7KSy696hzacZ9of+rEIq1xdpi7ZpdrxCwzmYd1fjs1ysXBiooywxOymibojWNn7e+2EfFRyXnrAm/UEhOAEB9ilYL/KrmREi6/rVibbG2WHu0fVchYL0wi/qvper6c8ROOKPjckk/PDsh7XB1jG4ePwzNHx4oOQEA9TkxoButdHLiL00v1hZrj77PKwSsv/dY944wucvT0L37Jf3w5AS0QZwZ+GVBG3w+Yvu7reScvQqSkTDO/lUUZWJLv+wq2OajGrfzTqruQy7pYm2x9ujbXuHi1MvMrXE22HsTmo2jN2XznxyfgDbYUtIGa8Zsf2NZqWuD5ISiKJITLWXP+9e1+sCBtjrjzegSl3Sxtlh79C2veIFa1GW9h1Pv/ycpi10TyDGnQh/8eALaoWjSm8cjuL8bK5y3Lbo3SE4oiiI50TKvZLtba9rOr211nnE5F2uLtZuTRev2oOMyQOnlWT51TaDAggp98KMJaIffQ3/mfumXpRXO2w7dmy6cbniwP09yQlGUCU9ORE8LtrunhvpXpepc5etVrC3WHh83Khz0ri7qu5B67y3XA0osqtAH9zS8DRaGzpVtRv0LY2GF87Zb90ZyQnJCURTJiTZXCrZ7uob6T4z4DadYW6wt1u4imTCbZ5CyniNb63pAD/1m0i6YO0qO/80xvWDu1b2RnJCcUBRFcqLN+dC/1RLiY+TTo8Ljjai5r8TaYu0xc7DCQVfNOt5Ove+UawEVVFmusekXzKKlte6O6D5XGSL4se6N5MTYJicA+uGrguvkn7Os+2iYrAkexdpi7cbF2lVW7PijQj2fhs7lgN5wLaCCKpO9NP2CeSf0d4hjP8yrcN6+0r2RnJCcAGhTtJzoi1nUG5/Pn5737mFS/qOpxdpi7fHzVoWDLrtQxOeYnkxYB6c+qyf8grkkjOdEN/ODkRNITkhOAHRnW5+ulafdh4i1xdrjLy4t86rCgS8tqCM9TOa6awBdqPI8VZNnEN5ZcNzxs7lojM+bOSeQnJCcAGi3quRa2ct8dWvb3n9NE4u1xdrj7VaFA89bd3hNxgle7RpAF+aGyf4F/ruC47455l90VusAANqVDVXf1kOdN1vvfZaUFZpYrC3WHm9VVuzIG+rzS+p1x3z+6UHZ6J0TDT72hwXH/c0I73eVZal26NoAQMqLgthhZ5d1fdb23k81rVhbrD3+jlQ48KyJQtIT2vwdpjI80K1HJf2vqSu/lM35sm2E973KslRbdG0AIOVeqOcX/DhK4lnrfT9pVrG2WLsZPqxw4Ol1h+MEHQ9Sr9nlc0+PrpT0v7MNPe59Bcf8MkwNwxtVmytcN8Z9ffEqS281pVxyGQJgQH4s+D462UU911vveRymJj1ErC3WboA1FQ78fuo9h1P/ftVnnlk4V9L/Ljb0uC8WHPOof6bKZtuOwwfnSE5ITgBAF/FP1ZvkL9ve84EmFWuLtZujyood7Qe/PMx8VuxlU7M2DMxnJf3vx4Ye99OCYz404vteNuLqUQPOj+QEANTvzCxvkt9tu3f5VnOKtcXazfNXheB1Veu1l1J/P+LzzixtLel7fzfwmNeVHPP6Ed//jybgZldyAgDqd7Tg++hyyXsXh6kR3fG1v4fRHpYv1hZri7V79H2F4HV7Ut5P/S1OaDPf551ZWlDS91408JgPFBzv8zD6w7TKJtI9LjkhOQEAXd50lU1seTW8/tV4qaYUa4u1m+loheD186TcTv3NM17U5c+S/jevYcd7ZcxvFMueXfxQckJyAgAyFA1XLxqq/m14/bj5Rs0o1hZrN9fOCsFr+pmdKz7j1OhUSf9r0pdQzNS+LDjWcVin+4eS89WEXzMkJwCgfkUT/f2T8572VRc+04RibbF2s0cOvdtlIBuH/iz3GadGO0r63M4GHevGkmNdXfDe/4SpSYs2D/kYitYov6s7AwA5NofuHi9oT2ac1XxibbF282PtKit2jNPspoyfOHdJUYbz6wYda9EzZGUz705nUd8Z4evFSd0ZAMjxVsl9Rvom83nr79eDCTDF2mLtiYm171dMTNxxYaBPxv3ZsKp+KTjO8wXv+6L1mqND3v+VJdeIzboyAJCjbHLG6bkP4moK04+Vx1+R39B0Ym2x9uTE2pcqJic2+VzTJ0WzNz9uyDHGxF5RJnR3zvuml4D6Mwx/wqKiYYExiJijKwMABbFQ0b3GwjD1yPk/4fUv3Ss0m1hbrD1ZsfbxComJCz7T9FHMpBcNN1vWgGPcUvIZyzrGNa0LUbzQvj0Cx1C0us9p3RgAKFEUC+1JypO2G7F1mkusLdaevFh7V8mJfNaQDstoOxOaPVHPodDdDNVxJt6/W/9+YESOoWhI4HpdGAAoUXSDPP1vcXJMj4qKtcXaExprv1eSnDjos8wAvFPQB5swQ3PRxeZaxsXyThitpXvntIKFrP2/pfsCABW8COUjtj/QTGJtsfbkxtrzCk6kmw4G6becfviwAcf2PBQvn/VW66L0Yet4p5cLWjQi+1+UxNyr6wIAFTwtSUx8pInE2mJtsfajnIbwrBeD9EHBh3LtGB/X4lB9ud72yYlGaRKovKWZHgQTYQIAs09OGK0t1hZri7X/X9aKHSa4Yxj+yPlgHh3jY3q3y4tlnAxq3Zicl890WQBglsmJrzWNWFusLdaedjLjhFlTmGHYHvKzhuMqLm30vOLF8n5SVo/Y/r+ds69x7XGjJgCA2SQnTmoWsbZYW6zdbk+qIfb73DJEv+d8QLeN8TF9WuFiGWdRXjSC+/5tzv7u0FUBgFkkJ85oErG2WFusnbaxrRFu+rwyZGtDtZl2x0284F9pfTHHiXniMr3Xw9QwulUjus//ae1n+lxc1U0BgC7daosljmsOsbZYW6ydZV7rBL4I4z0ZCoMVJ5H5NfRn3d3TORfNdzX7QB3OOAfPwmhNIAQAjIc4t0Qcqr5TUwydWFusDY0Rn3+aHhLWj+REnPMkaxWZXzT9wCwO2ZncTzQNAMBYE2uLtaExToXXmb1+yVvu6APNPxBZGfUrmgUAoBHE2mJtGHsH2z5AF4bwoY3DARc6DX31Xsie3dgqPgAAzb5BFmuLtWEsfJ76EO3r8/YWhOx1f084FX2zsPWl1N7ecXmmtzUNAECjiLXF2jCWjmRcuJYPYLtxQpjHGdve5JT0xfnQrKWlAAAQa4u1oQHiEjffZ3yI7g5wH95PysvU9uMkPkucnlp9knGeP9YsAACNJtYWa8NYXKjuhezJck4NeF92ZuzDb0mZ6zTVYmNSXqXa97+aBQBgIoi1xdqMsHeScihMjRqIE5TEZ4Fetv57OynfJWV7mFpWs05xpMKOpJxNyp0e61gTpia4SZeqzzKtTcrFnKTEdNk+hHOyP2M/Luiqs7Y6KU9S7XpAswAAVLKyFb8fS8pPSfm5wnuWtO41fm27z/grKV+F4U1IKdYWazNC5ifls6T8WXJjnp5Zdccstvlm6/3Hw1R2sj2jdrnHOr/N2M9XrcRHnjh/xJmkPOzi2LPKoj6fo30Z2zyq6/ZsecY5N7wMACD/RvPDpJxsJSKeZ8SmXxa8f04rKfG8IJ6+PcQEhVhbrM0I2JvqOC/C1KMLW5Myr/Wa+N845OlWxof224rb+SIp55JyreSi1GtGLV7wsia1+b3kfT/MMikRy5MBnatdwbCoOsTE2N9h5kzB1rYGAJhpd1Kutu4PqsTEq3PqWdaKyavU8fUQj1esLdZmSDaEziV04iMNSwveE5+9upxxEfmmwvbia+IjFmdbCYqii9K6Ho7ng5y6vumhrndz6tozAudtY+gcHvW57tzVxfJBW9vFxNw7mgUAoEP8pTv+kBcf13hWEr/nTRq/JnQ3QvnukI9ZrC3WZoDiIxwnMy4En1R8f3x8IWuEwtYeLnZZF6TnPR7X5Zz6tvRQ18Gcut4ckXP4Vpial6N93w7q2qVWp74cf0nKYs0CAFD5xv1pTpycNZr67bb7hjivRByxvSBM/eD5v5x6Xoq1xdpMhjikKuvRjG4nefwqo46/uqxjfs4F6fsejit2+lc5F7deZtr9KYxeFjctPo93LrWPx3TxXHEFlvYs+BFNAgDQtbzJ4zemXhfnHHgUXq92Ny8jlq3zh0qxtlibMfJ22wWivezuoa6NFS9KRbbk1PFZD/uTN9Lh5x7qmhs61zuO5fSIntedqQvBhYyL/6Tb03ZO77cungAAdC9rvrY4mqJ9Jb/4w+G9UDyX3Jyc+P2vETtesbZYm5qtDZ3PTs0m+5c36uFkF3X8N6eOt3vYn7xVRr7ooa5NOXXtGOHzu6R1oZz+clipy8/44vuzrX8u1CQAAD3HVVmPdXyXes0voXyS+8U5Mfd5sbZYm+ZqH1LVzSoWZf6dZZ2XQj2rXmwI+RPqrO+hvqOh++VIR0UcubJNl+8QE07vaQYAgFnJmzS+/RHxb1t/O15S17acuj4Z4eMXa4u1mYU44UzWqIK4HNBsM35ZF5OnFd8bM2xZy4le6GE/vgv1Pq/2a0ZdN3UlAAAm3OGQPcfb9GMOH7b+dqVCXXmjqFdpZmimczkf+kOzrHdumN3suutz3r+/y/2Iy56+CvVNrLkgp75vdCUARkRcNStOTH1KUwADdj0jTp5ORMRV7eIo6DiJfJURx99n1HVPE0Mz5Q2Vuht6W8Gi3Zs5db+o+P4vQz2Z0iMh/5GO/T0c146curbqTgAMWQz246+Wz0J3oxUB6hDnEnhVEHNfb90LVJ0/7nFGXWc0MzRPnLDyQc6N9u4a6t+aU3fVOSOuZrz3cZf7sCBkT/I5myFhJ0J9y5ECQF03BHHE4z+ht0cpAeqQ9yNeHMl8MHT34+DboXzuCqAh8kYm3Kmp/n059f9Y4b3xRj8r63qhpmOM5VGPx3U7o66ruhMAQ7Cg9V2Xl4iXnGBUtM9DcFBzNNaZkD0ZfvxBMP6Yd6WLurLmm4j3B/M1MzTLvJC9Okeds9/mTUJ5usJ780Zd7O1i+2+Ezl+Q2su5Ho5pSejP/BwA0I35rcD9ccH3nOQEo2JZmDnJ+QVN0lh/Z1yHYgL1RuveY3EXdWWNor6miaF59hUEMfNq2sadnG3sqPDe4znv7Wb1kP+F149cZNW1q4dj2hnqW44UALoVv6MPJOVhSVJCcoJRciHVL29pkkZaFfJ/EKx6DzAtbxS1UTfQQNdzLh4na6p/aU798SKzqML7b2W890EX218bXs/meyvkP/vWrazRIM91JwD6LAbqn3eRlJCcYFS8nxMPztE0jfNpzrmOsXK3K+Rtz7mmvaOZoVmWFAQxG2vaxv6c+qs8Z7YozO4xjPhl90d4PToiq64/ezyurKFq3+tSAPTJnFbA/6DLpITkBKPSf2/n9M3Vmqdxfgj5K/Ut67KuU2H2E+MDYyDv0YTnob4s9i+h99l18/av6mMYh1qvP1uQnOhlhMhbob7lSAGg7KYufr/cD69/fYyjHuO8TceS8qvkBGPgQEHf3KF5GiWO7sp7lPpoD/XdDfXMFweMuDM5F466RgCsyKn/fsX3n815f5WM6/RMwHHYa5wQ80KobwmivHk6ZP4BqNufre+YOIncZyF7ErkzkhOMsNhniyYm/0oTNcqmnPP8MnQ3CWaU94PgLs0MzXMl5wNf1wQz34TZrQJyP+O9dyu+90Zb8mFOKyjLevZtQQ/HdTHUtxwpABSJyy6WJb+XSE4wwsqSZxc1UaMcyznPp3qo69Ocut7QzNA8eVns7TXUvTAnIXAnVHtkJG/URZVhXF+EmctTrc+p69cejy3ruL7TnQAYoj8lJxhBa0N54uwvzdQoeRPQ9zKBZdbcFTc0MTRT3vNgdTyecDin7k0V37835/07S963Jsx8nCP6MtT33Nu6YHgZAKPnB8kJRtDNCskJK3Y0R94orts91JU3d4XHgKChXuVcQObOst64NOezjHpPd1FH3hwRRc+qzQ9TIzPi67a0/f2nMLtESbu8CZ2W6k4ADNElyYnMm5sTOeVDXabv9oXqq8ms01yNkDcB/aEe6tqSU9f7mhma6XnOh362vg/Zj3N0M7/Do9D9sp/nWq870fa3mInPyrrmrUgSL6rXC7bxY86xZdmalPO6GQCSE0Mxr6A9TugyfRWXg3/cRXJipyZrhLwfF1f1UNeZLuL3+Dj5sdDbXHLAiLjVh+TE7oz6niRlZRd1rArdT6SzP7weNja/7e/vheorkqxuXfSO5GwjL9GRtRzp8tZxf6KbASA5ITkxYY53kZiI5RtN1ghZ89n92UM9cdRT1ijsCwXXv7jtN50CGF/nQ72PdawKnZNFxpv9DV3WkzffRN462JvbAq+3Uv/2Sai2YkjM8N9tXUDzjn9DqDaBaMzexsTPNV0MAMkJyYkJE3/saX90+GWF5MQlzTb28uZl62WOtw9y6tqf8dqvgvnfoBF25nzwN/RQ1+LWzX17PTHj2cu8Dt/l7NeinITBs4LkRV4CZm3ba2Iy4mrri7RoJuEvQvYkTgtTr7vS2qfluhgAkhOSExPml7Z2jhOUH6qQnHig2cZe3gT063uo61xOXWtSr9sTqq/mB4y4eFOeNbdDt7PgxlUx0o+IxHrf7XG/8mZ2Tj9jFpMR0/Nm5E20c6NCXRdbfztSsl9ZM6E/Tr3mdOvve3QvACQnJCcmTHpCxDgadluo9mjHXM031q5ViJOr+juUP3o+PboiPtK9UPNDM2TNpBznSlhc8f1vti4K7e//LSnLZrFPL3IuSPta/x4fH2nPqJ4sqCtv0s/4+Ecc2TC9ksf1Cvv1NGRPzLO4VaaTHGd0KwAkJyQnJkycjPBBWxvfaP19UcXkxAZNOLbifG9ZqwCe7bG+vEeBNrY+19OjNP4JnY90A2Mua0TA9ZD9GEW7Xa1ERvsjDnH0wWzXqq7ybOK/FRMBryrUEbOzSyp84VbZn19bF00AkJyQnJgkR0P+I7TPKsRQ5gwYX9tDtXnZqvqnQn+JMf5mTQ/NMz8nqIk37Z+FmXMnxP//OHQ+ehGX2FxV0/7crJgIOFKhrlsldcTHT1ZXqKdKcuL3UJ7QAQDJCcmJplkRZv64dDr171cqxFEnNePYOp1xPl+GmSvodeNChf7yoWaHZotJh4eh+qiFeNGJk1e+U/N+7CnZbpx4c1MNdf0VuhsK9mtBXXFpUs+7ASA5ITkxidqTD/FX7zdS/34yWLGjye5mnM+fZ1Hf2pA/kvpx6G3CfWAMxUcy4gQzZ1o34zGYedEq8csmztFwKkxNRtnPxxfi0L44d8Xz1rYftRIAu0P3j43Euv5o1RPri4+sfN7D/sd5JU63tUlM5MTMrmckAZCckJyYVOkJLz/NeM3uCsmJJ5qSNutbMfvzVolzmMQJ8I1SBgCAESY50Ulyov/iChvtv5r/UXCjWWVUrnm7AAAAxpjkRCfJif47lGrX93NeF5MYVSYp36JJAQAAxpfkRCfJif6Ky8a3r8JxvuT1d0J5cuIjzQoAADC+JCc6SU701/m29oxJimUlr78YypMTpzUrAADA+JKc6CQ50T8bUu15sMJ7Dofy5MRPmhYAAGB8SU50kpzoj7hq2u22trwTqq2ktj2UJyeeal4AAIDxJTnRSXKiPw6k2nJzxfctD9VW7LBUJAAAwJiSnOgkOVG/xUl50taOV7p8/4tQnpzYqpkBAADGk+REJ8mJ+p1ua8OXSVnR5fuvhvLkxH7NDAAAMJ4kJzpJTtRrbaoNj/RQx9lQnpw4p6kBAADGk+REJ8mJet1sa797SZnfQx17Q3ly4pqmBgAAGE+SE50kJ+rzcar9dvRYz5ZQnpx4obkBAADGk+REJ8mJesTVMx61td3PfTon7WWpZgcAABg/khPd3QhLTlR3rK3dXiVl9SzrexjKkxPbNDsAAMD4kZzoJDkxezER8aqt3Y4NoK/GckDTAwAAjJ9xSk5sCtWG9jehnB7zfnWt7VjiiIeFNdT5dYV2+85HGgAAQHJCckJyYlfqWPbUVO+HFdrtho80AACA5ITkxGQnJxYk5UHbcfxWY91rghU7AAAAJCckJyQnSnw1Am230scaAABAckJyYjKTEyvC1MiFYbfddh9rAAAAyQnJiclMTlwekbb70scaAABAckJyYvKSE1tHqO0u+FgDAABIToy7eQXtcUKX6TA3KXfb2uhl6N+8D0dCeXLillMCAAAwXiQnOklOdOfLVBsd7+O2doby5MSrpMxxWgAAAMaH5EQnyYnqliblWVv7/JOUN/q4vXWh2qMdq50aAACA8SE50UlyorrzqfY52OftzQnVkhM7nBoAAIDxITnRSXKimg2ptnnQart+exDKkxNHnR4AAIDxITnRSXKiXBzBcDvVNntHpM/GctEpAgAAGB+SE50kJ8p9nmqXPwa47ZOhPDlx1ykCAAAYH5ITnSQnii0OUxNftrfL5gFuf0+wYgcAAECjSE50kpwodjbVJtcGvP2todqkmO86VQAAAONBcqKT5ES+9Rlt8vaA92FBqJac2OnjDQAAMB4kJzpJTmTLmgTz3JD25VkoT04c8/EGAAAYD5ITnSQnsn2RaouXSVk+pH35OZQnJy75eAMAAIwHyYlOkhOdYhLieaotTg1xf86F8uTEYx9vAACA8XA5SE6kSU50yhqpsGaI+3MkVJt3YrGPOAAAwOi7EyQn0iQnZtqf0Q43h7xPe0O15MQOH3EAAIDRFlc9eFVycxf/fc6EtYvkxGsrw1SCKt0OXw95v/aEasmJMz7mAAAAo+3jijd4GyesXSQnpsTk1a0wmiMSDlXsu4/C5CXXAAAAxsbCpNyteIP384S1jeTElCsF7bB9yPt2vWLfjWWvjzsAAMDoWZKUX7q4uZu+KZ+UX6AnPTkRE1dlE6VeHOL+7euy78bRE8t87AEAAIZvUVK2tW6un3V5czdd7iXlcFI2t27gJSeaJSafPmqd5yr94fukrBvgvm1qbbOXvhsTFHEExVyXAgAAgMF5LykPk/IkKS96vKErKy9a9cftfCg5Mbbmtm76n/fYD2Ky68eknE/K7hr36bukXApT8168rKnPxnpuJOVC6zMCAABAH23qU0Iir+yRnGjk8XZbTozgPk1CnwUAAGCCbtZPaB4AAACg3yQnAAAAgKGSnAAAAACGKiYnXuSUbzUPAP3yf72jWnMRUKBvAAABVXRFWHRNYXRoTUwAPG1hdGggeG1sbnM9Imh0dHA6Ly93d3cudzMub3JnLzE5OTgvTWF0aC9NYXRoTUwiPjxtc3R5bGUgbWF0aHNpemU9IjE2cHgiPjxtc3ViPjxtaT5WPC9taT48bXJvdz48bWk+bzwvbWk+PG1pPnU8L21pPjxtaT50PC9taT48L21yb3c+PC9tc3ViPjxtZmVuY2VkPjxtaT50PC9taT48L21mZW5jZWQ+PG1vPj08L21vPjxtbz4tPC9tbz48bWZyYWM+PG1pPkE8L21pPjxtcm93Pjxtbj4xPC9tbj48bW8+KzwvbW8+PG1pPkE8L21pPjwvbXJvdz48L21mcmFjPjxtc3ViPjxtaT52PC9taT48bWk+bjwvbWk+PC9tc3ViPjxtZmVuY2VkPjxtaT50PC9taT48L21mZW5jZWQ+PC9tc3R5bGU+PC9tYXRoPphXY+IAAAAASUVORK5CYII=\&quot;,\&quot;slideId\&quot;:315,\&quot;accessibleText\&quot;:\&quot;V subscript o u t end subscript open parentheses t close parentheses equals negative fraction numerator A over denominator 1 plus A end fraction v subscript n open parentheses t close parentheses\&quot;,\&quot;imageHeight\&quot;:24.54054054054054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fenced&gt;&lt;mi&gt;t&lt;/mi&gt;&lt;/mfenced&gt;&lt;mo&gt;=&lt;/mo&gt;&lt;mo&gt;-&lt;/mo&gt;&lt;mfrac&gt;&lt;mi&gt;A&lt;/mi&gt;&lt;mrow&gt;&lt;mn&gt;1&lt;/mn&gt;&lt;mo&gt;+&lt;/mo&gt;&lt;mi&gt;B&lt;/mi&gt;&lt;/mrow&gt;&lt;/mfrac&gt;&lt;msub&gt;&lt;mi&gt;v&lt;/mi&gt;&lt;mi&gt;n&lt;/mi&gt;&lt;/msub&gt;&lt;mfenced&gt;&lt;mi&gt;t&lt;/mi&gt;&lt;/mfenced&gt;&lt;/mstyle&gt;&lt;/math&gt;\&quot;,\&quot;base64Image\&quot;:\&quot;iVBORw0KGgoAAAANSUhEUgAABCcAAADjCAYAAAC2A34VAAAACXBIWXMAAA7EAAAOxAGVKw4bAAAABGJhU0UAAACII0eZjAAAKFxJREFUeNrt3QHkVWf/APBHkiQvmWRmxswkMzEzSSYySSaRJJmMZDIzIzNJJmaSeSUmSWYiySQzJpmZ10gymRnJZJLIJEli//P87/3pdn/n3PPce8+999xzPx8e795f9z7nnOc899zv+d7nPE8IAAAwHgez8m+77NccAAAAwDi9kJWH4Wly4owmAQAAAMYpJiP+7SjXNAkAAAAwLm+HZxMTsTzJygJNAwAAAIxaTEBcD/OTE7Gs0jwAAADAqH0c8hMTsWzVPAAAAMAoLc/KP6E4OfG5JgIAAABG6WQoTkzEclYTAQAAAKOyOvROTMTyp2YCAAAARuVqKE9OWLEDAAAAGIk9oTwxMVfe1FwAAABAlZZl5W5IT05s12QAAABAlY6G9MRELF9qMgAAAKAqq0JrHom5xMPjUJ6cOK/ZAAAAgKr8FJ4mHW5n5UAoT07c0mwAAABAFXaEZ5MOu7OyOaQ92rFQ8wEAAADDWBJaIyDmkg1X2n9fFtKSE+s0IQAAADCMw+HZZMPqjn97EMqTEzs0IQAAADCol8OzE1+e6Pr3i6E8OXFcMwIAAACD6kw+/JOV57r+/XiwYgcAAAAwIt0TXu7Lec3OUJ6cuKcpAQAAgH7FFTZuhKcJht8KXrcmpE2KuUiTAgAAAP04EJ5NLrxd8LqYxHgSypMTGzUpAAAAkOqF8OwqHN+WvP6PUJ6ceE+zAgAAAKliMmIuqRCTFC+UvP5sKE9OnNCsAAAAQIp14dmkwv6E9xwM5cmJHzQtAAAAUGZBVq6HpwmFP9p/K7MllCcn7mteAAAAoMzH4dmEwjuJ73sppK3YsUwTAwAAAEWWZ+VeeJpIuNjn+x+F8uTEJs0MAAAAFIkTVs4lER5n5eU+338plCcn9mpmAAAAIM/q8GwS4dAAdZwK5cmJ05oaAAAAyHM1PE0g3MzK4gHq2B3KkxOXNTUAAADQ7f3wbAJh64D1bAzlyYlHmhsAAADoFFfPuBOeJg9+HKKuRSFtxY7nNTsAAAAw50h4mjR4kpVVQ9Z3O5QnJzZrdgAAACCKiYiYkJhLGhypoM7zoTw58bGmBwAAAKI4OeVcwiCOeFhaQZ1fhPLkxDeaHgAAANgRnk0Y7Kqo3m2hPDlxRfMDAADAbFuSlVvhabLgfxXW/VqwYgcAAABQ4vOQtqrGKMsrTgMAAADMppdDa+TCpJMTW5wKAAAAmE0XwuQTE7F85lQAAADA7NkU6pGYiOWM0wEAAACzZWFWboSnyYHHYXTzPhwK5cmJa04JAAAAzJb4GEVncuDoCLe1PZQnJ55kZYHTAgAAALPh+aw8CE8TA/9k5bkRbu/NkPZoxyqnBgAAAGbDt+HZpMD+EW9vQUhLTmx1agAAAKD51oVnEwK3srJoDNu9FcqTE4edHgAAAGi2OILheldCYPeYtn0+lCcnzjpFAAAA0GwfdSUDfhvjto+H8uTEDacIAAAAmmt5aE182ZkMeGeM298VrNgBAAAAM+1UVyLg8pi3vymkTYr5llMFAAAAzbMmJwnw+pj3YUlIS05sd7oAAACgWfImwTw9oX15EMqTE0ecMgAAAGiWT7tu/h9n5aUJ7cuPoTw5cd4pAwAAgOaISYiHXTf/X09wf06H8uTEXacNAAAAmiNvpMJrE9yfQyFt3onlTh0AAABMv705N/1XJ7xPu0NacmKr0wcAAADT7ZWs3M+56f9iwvu1K6QlJ046hQAAADC94pKd10I9RyQcCGnJiTuhtcoIAAAAMIUu9rjp3zLhffs5pCUnYtntVAIAAMB0WZqVCyU3/GcnuH97QnpiYm70xAtOKwAAANRffPzhvazcTLzpP5eVN8e4bxva2/x3gBITFHEExUKnGQAAAOpnYfum/+GAN/4PsvJ9Vr7Nys4K9+mbrJwPrXkvHg+4b90l1nMlK2eystapBwAAgHpYVNGNfyzHarhPRWWXUw8AAAAAAAAAAAAAAAAAwJj8JyvvaoZ5lmkXAADE2mJtYPS2ZuV2aM0S/rLmeMZ3oTUx2YVgHXoAAMTaYm2gcs+FZ9dkvxRa2Uue+qSjff7Jyg5NAgCAWFusXZVdYbTLP52ocF/PV7RPF/V9OmzIyp2O/hHXf1+oWXJtzMr9jrY6lZXFmgUAALG2WHtYa9s3/X9XnJT4K7SGprxf4b5+lJXvs/JgiP36NbSyUhAdDqNZ973JVnd9wfyWlRc1CwAAYm2xdlVeycrXA970P2q/d3NWFo1hX1dm5WBW7iXu35WsrNLXaYtDyy519ZGjmiVZvED+1dF28QK6VrMAACDWFmtX6XCfiYlboZXYmITnQ2tSlV77Fz8Yhp4zJ06+c7OrjxzRLAN99jovmjFBaYZhAACxtlhbrF2ZBV0NUVYmPVnHsdD78RKTrTDnrfDsMKmq50WZxYvm3zW7HgAAINYWazfIgZCenFg04X39b499W69P0xb7wv2u/nFeswwtPmJ1t6tdt2sWAACxtmYRa1fVCKnJiUm7WLBf3+rLtL0d5k+kGidH9bhPNeIzcE+62nezZgEAEGsj1q7CnVD/5ETs8I9z9imuDbtCPya0hpd1Z3Hv6B+V29vVxg+z8oZmAQAQayPWHtbZkJaceH6C+7i7YJ/26b9kXgrzk2wx67hO04zEma62vj3h6wMAAGJtsXYDfBzSkhObJriPV3L255p+S2hNhPpnTv84pGlG2ubdk/bEIX0LNQ0AgFgbsfagNoW05MR7E9q/twr25039lsyFnL5xdYbbIz4L+F0YfSZ7c067f6U7AgCItcXaYu1BLQlpyYkTNfpAWKqGaH9O34hDzFbNaHu8GFrzsMR22DuG7X2X0/7v6JYAAGJtsbZYe1D/hPLkxCSWiHk9Zz/uZeU514qZ93qYP5vtLP96vyArv3S0w2tj2OYrOecgDkH7j+4JACDWFmuLtQdxMSE58dcE9uv7nP3Y61ox8+LF4XpO34hLG81q4urr8OzMyZPY7lz5WhcFABBri7XF2lUddN4QngVj3Kd1Ofvwq2sFmYMFffTwjLbHJ13tcHqM2341mBMGAECsLdYWa1dkV0ibd2LlGPfpWvB8E/PFZ70e5fTNx2E211n+IKctto95H34IJkoCABBri7XF2hVIXbFjy5j2Z0/wfBP5Thf0zW9nsC2KlgEe93C7nQX7sVN3BQAQa4u1xdr9WJSYnPhwDPsS13W927Xd28Eke7RGzhT1zY0z1hZHC9rh6oSuH49z9uVGGO+jYAAAiLXF2g1wPyE5MY7na47kbHeHawWZMwX98sEM3QTH5F2vCWy/nNB+fVewP3t0WwAAsbZYW6zdj5QVOy6MeB/inBbdy6Vccp0g83KPfnlmRtpgTVZulnxGJ7X28fsF+/OnrgsAINYWa4u1+3EqITlxb8T7cCnMnwRzpWsFIX9EzVx5r+HHvjQUDy3rnqhoUlntXl9oW3RfAACxtlhbrJ1qd0ibd2JUJ+TdnG197jpBZmGYPw9JZ3m5oce9PCv7S459nCObytwu2K+fdGEAoEBcAWJr++Y4rtYXV4rYVmEMGZfF/Kt9Yxl/Ff8itIbuI9YWa9dY6oodq0ew7TjJx42u7cSLx2LXCtpfWEX98W4DL5IxKXclzH/EadhyaMT7frbHtl/VjQFg5r3SjusOZ+V8j5vCcxVt71xB/TFZ8aLTIdYWa9fXsjC55UQP5mznXdcJ2s736I/nGnSc8UvyTsUXyXEO+fqsx7YP68YAMHPWZuWbrPwaWiMiUmOWBxVse2XJNq6H1g+kiLXF2jX1MKHR91e8zRfaF6DObVx0jaAtDjN73KM/ftGgY90xwotlLKtGvP9bemz7pq4MADNnUzuuP98uF3Pi/qLySgXbLtvGPqdIrC3Wrq8fw/iXE/22q/6YVX3ZdYK2d0v64/YZaotez8N9VYP9e6HkXL2pOwPAzIvz132QcM8x7LwTryZs4xenQ6wt1q6v0wkf4h8r3N7anPoPuEbQ4b8l/XHdjLTD6yXtsLkm+9nr2b1DDTkXG8Jos+51KuddggAYkf0l30FHKtjG/0q28dBpEGuLtetrX0Kwer/C7f3WVfcfoTW0COZcK+mPs/Ks4Ic92uBJjT43N3rs5xXJCckJAGiLIyhu9fgO+r6Cbaxq37sUbeOR0yDWFmvXV+qKHVV00r059W5wfaDDotA7OzhLXyi9Jiq6XKP9/K7kwt6EFXgkJwCgGofD6Ec1rA/F81z8LdYWa4u162tFYsD69pDbiSuDdD/Tc9b1mT5vAm/NSDssCL0nqz1Yo30tezRs8wz0S8kJAEiztuR7qKrlPteE/BEU52a8/cXaYu3aS1nmZ9iJUY6G+csFveD6TJf3S/rhhRlph3VhtMnCKn1Rsq8HG3A+JCcAoLqbwl73HlUuzbgnjH4VQrG2WFusXbGfEwLWYdZRjc9+PXFhIEFZZnBWRtv0WtP4YfuLvS7eKzlnTfiFQnICAKrTa7XAzytOhHTXv1qsLdYWa9fbNwkB65kh6r/cVdfvNTvh1MeFkn54akba4dIU3TxuC80fHig5AQDVOTamG63u5MSfml6sLdauv48SAtZfB6x7a5jd5Wno318l/fD4DLRBnBn4cY82+Khm+7u55Jw9CZKRMM3+VRRlZsuo7OixzTsVbueNrroPuKSLtcXa9bcl4eI0yMytcTbYmzOajWMwZfOfHJ2BNthY0gavTdn+xvKKrg2SE4qiSE60lT3vX9XqAx931BlvRle4pIu1xdr191LiBWpZn/Ue7Hr/P1lZ7ppAgQUJffD9GWiHXpPe3K3h/q5POG8bdW+QnFAURXKibVHJdjdVtJ1fOuo86XIu1hZrNyeL1u9Bx2WAupdn2eeaQA9LEvrgezPQDr+G0cz9MirPJ5y3rbo3fTjR8GB/keSEoigznpyI7vfY7q4K6l/ZVedKX69ibbH29LiScNA7+qjvTNd7r7keUGJZQh/c1fA2WBrmr2xT9y+MpQnnbafujeSE5ISiKJITHS722O6JCuo/VvMbTrG2WFus3UcyYZhnkPKeI1vtesAA/WbWLphbS47/xSm9YO7WvZGckJxQFEVyosO3YXSrJcTHyOdGhccbUXNfibXF2lNmf8JBp2Ydr3e972vXAhKkLNfY9Atmr6W1btR0n1OGCL6veyM5MbXJCYBR+LzHdfL3Ies+HGZrgkextli7cbF2yoodvyXUsy/MXw7oOdcCEqRM9tL0C+YfYbRDHEdhUcJ5+1z3RnJCcgKgQ6/lRB8NUW98Pn9u3rvbWfmPphZri7Wnz6sJB112oYjPMd2bsQ5OdVbN+AVzRZjOiW4WByMnkJyQnADoz+YRXStPuA8Ra4u1p19cWuZJwoE/36OO7mEyP7sG0IeU56maPIPw9h7HHT+by6b4vJlzAskJyQmATitLrpWDzFe3uuP9lzWxWFusPd2uJRx40brDr+Wc4FWuAfRhYZjtX+C/6XHcV6f8i85qHQBAp7Kh6psHqPNq+70PsvKyJhZri7WnW8qKHUVDfX7qet0Rn38GUDZ651iDj/12j+P+ssb7nbIs1VZdGwDo8qhH7LC9z7o+7HjvPk0r1hZrT79DCQeeN1FI94Q2f4dWhgf6daek/zV15ZeyOV8213jfU5al2qhrAwBdboZqfsGPoyQetN/3g2YVa4u1m2FbwoF3rzscJ+i41fWaHT73DOhiSf871dDj3tPjmB+H1jC8unon4box7euLpyy91ZRy3mUIgDH5vsf30fE+6vm5/Z67oTXpIWJtsXYDvJZw4H91vedg179f8plnCKdL+t/Zhh732R7HXPfPVNls23H44ALJCckJAOgj/km9Sf6s4z3valKxtli7OVJW7Og8+JfCs8+KPW5q1oax+bCk/33f0OO+3+OYD9R838tGXN1pwPmRnACA6p0c8ib5rY57l680p1hbrN08fyYEryvbrz3f9fdDPu8MaVNJ3/u7gcf8Zskxr6n5/r83Aze7khMAUL3DPb6PLpS8d3lojeiOr/011HtYvlhbrC3WHtC5hOB1S1be7vpbnNBmsc87Q1pS0vceNfCYP+5xvA9D/YdplU2ke1RyQnICAPq86Sqb2PJSePqr8fOaUqwt1m6mwwnB60dZud71N894UZXfS/rfooYd78Upv1Ese3Zxm+SE5AQA5Og1XL3XUPWvwtPHzddrRrG2WLu5ticEr93P7Fz0GadCX5f0vyZ9CcVM7eMexzoN63R/V3K+mvBrhuQEAFSv10R//xS8p3PVhQ81oVhbrN3skUNv9RnIxqE/L/mMU6GtJX1ue4OOdX3Jsa7q8d7/hNakRe9M+Bh6rVF+Q3cGAAq8E/p7vKAzmXFK84m1xdrNj7VTVuyYptlNmT5x7pJeGc4vGnSsvZ4hK5t5dy6L+kaNrxfHdWcAoMCrJfcZ3TeZD9t//zmYAFOsLdaemVj7r8TExB8uDIzItD8bluqnHsf5bY/3fdp+zeEJ7/8rJdeId3RlAKBA2eSMc3MfxNUU5h4rj78iP6fpxNpi7dmJtc8nJic2+FwzIr1mb77bkGOMib1emdCdBe+bWwLq9zD5CYt6DQuMQcQCXRkA6BEL9brXWBpaj5z/E57+0v2yZhNri7VnK9Y+mpCYOOMzzQjFTHqv4WYvNOAYN5Z8xvKO8bX2hSheaF+vwTH0Wt3nhG4MAJToFQvtysq9jhuxNzWXWFusPXux9o6SE/mgIR2WejsZmj1Rz4HQ3wzVcSbev9v//nFNjqHXkMA1ujAAUKLXDfLcv8XJMT0qKtYWa89orL22JDmx32eZMXijRx9swgzNvS42l3Muln+Eei3du6AdLOTt/zXdFwBI8CiUj9h+VzOJtcXasxtrL+pxIt10ME7/K+iHtxtwbA9D7+WzXm1flLa1j3duuaBlNdn/XknM3bouAJDgfkli4j1NJNYWa4u17xQ0hGe9GKd3e3woV0/xcS0P6cv1dk5OVKdJoIqWZroVTIQJAAyfnDBaW6wt1hZr/7+8FTtMcMck/FbwwTw8xcf0Vp8XyzgZ1JtTcl4+1GUBgCGTE19oGrG2WFusPed4zgmzpjCTsCUUZw2nVVza6GHixfKvrKyq2f6/XrCvce1xoyYAgGGSE8c1i1hbrC3W7rSrqyH2+twyQb8WfEA3T/Ex7Uu4WMZZlJfVcN+/KtjfrboqADBEcuKkJhFri7XF2t3WdzTCVZ9XJmx1SJtpd9rEC/7F9hdznJgnLtP7c2gNo1tZ033+T3s/u8/FJd0UAOjTtY5Y4qjmEGuLtcXaeRa1T+CjMN2ToTBecRKZX8Jo1t09UXDRfEuzj9XBnHPwINRrAiEAYDrEuSXiUPXtmmLixNpibWiM+PzT3JCwUSQn4pwneavI/KTpx2Z5yM/kfqBpAACmmlhbrA2N8XV4mtkblaLljt7V/GORl1G/qFkAABpBrC3Whqm3v+MDdGYCH9o4HHCp0zBSa0P+7MZW8QEAaPYNslhbrA1T4aOuD9GeEW9vSchf9/eYUzEyS9tfSp3tHZdnel3TAAA0ilhbrA1T6VDOheulMWw3TghzN2fbG5ySkfg2NGtpKQAAxNpibWiAuMTNuZwP0Y0x7sPbWXnctf04ic8Kp6dSH+Sc5/c1CwBAo4m1xdowFReqmyF/spyvx7wv23P24X9ZWeg0VWJ9Vp50te8nmgUAYCaItcXa1NgbWTkQWqMG4gQl8Vmgx+3/vZ6Vb7KyJbSW1axSHKmwNSunsvLHgHW8FloT3HSX1GeZVmflbEFSYq5smcA52ZuzH2d01aGtysq9rnb9WLMAACR5pR2/H8nKD1n5MeE9K9r3Gr903Gf8mZXPw+QmpBRri7WpkcVZ+TArv5fcmHfPrLp1iG2+2H7/0dDKTnZm1C4MWOdXOfv5pJ34KBLnjziZldt9HHteWTbic7QnZ5uHdd2BvZRzzg0vAwAovtHclpXj7UTEw5zY9LMe71/QTko87BFPX59ggkKsLdamBnZ3dZxHofXowqasLGq/Jv5vHPJ0LedD+1Xidj7NyumsXC65KA2aUYsXvLxJbX4ted93QyYlYrk3pnO1IxgWVYWYGPs7PDtTsLWtAQCetTMrl9r3Bykx8aqCel5ox+QpdXwxweMVa4u1mZB1Yf4SOvGRhud7vCc+e3Uh5yLyZcL24mviIxan2gmKXhelNwc4nncL6vpygLreKqhrVw3O2/owf3jUR7pzXxfLWx1tFxNzb2gWAIB54i/d8Ye8+LjGg5L4vWjS+NdCfyOUb0z4mMXaYm3GKD7CcTznQvBB4vvj4wt5IxQ2DXCxy7sgPRzwuC4U1LdxgLr2F9T1Yk3O4auhNS9H577t17VLrer6cvwpK8s1CwBA8o37/YI4OW809esd9w1xXok4YntJaP3g+d+Ceh6LtcXazIY4pCrv0Yx+J3n8PKeOP/usY3HBBencAMcVO/2TgovbIDPt/hDql8XtFp/HO921j0d08UJxBZbOLPghTQIA0LeiyePXd70uzjlwJzxd7W5RTixb5Q+VYm2xNlPk9Y4LRGfZOUBd6xMvSr1sLKjjwwH2p2ikw48D1LUwzF/vOJYTNT2v27suBGdyLv6zblfHOf2rffEEAKB/efO1xdEUnSv5xR8Ob4bec8ktKIjf/6zZ8Yq1xdpUbHWY/+zUMNm/olEPx/uo45OCOl4fYH+KVhn5dIC6NhTUtbXG53dF+0I59+Xwii7/zBff7x39c6kmAQAYOK7Ke6zjm67X/BTKJ7lfXhBzfyvWFmvTXJ1DqvpZxaLMv0PWeT5Us+rFulA8oc6aAeo7HPpfjrQu4siVzbr8PDHhtFYzAAAMpWjS+M5HxL9q/+1oSV2bC+r6oMbHL9YWazOEOOFM3qiCuBzQsBm/vIvJ/cT3xgxb3nKiZwbYj29Ctc+r/ZJT11VdCQCAGXcw5M/xNveYw7b23y4m1FU0inqlZoZmOl3woT8wZL0Lw3Cz664peP/ePvcjLnv6JFQ3seaSgvq+1JUAqIm4alacmPprTQGM2c85cfJcIiKuahdHQcdJ5FNGHJ/LqeumJoZmKhoqdSMMtoJFpxcL6n6U+P7PQjWZ0kOh+JGOvQMc19aCujbpTgBMWAz246+WD0J/oxUBqhDnEnjSI+b+uX0vkDp/3N2cuk5qZmieOGHlrYIb7Z0V1L+poO7UOSMu5bz3bp/7sCTkT/I5zJCwY6G65UgBoKobgjji8Z8w2KOUAFUo+hEvjmTeH/r7cfD1UD53BdAQRSMT/qio/j0F9X+f8N54o5+XdT1T0THGcmfA47qeU9cl3QmACVjS/q4rSsRLTtCPf8dQYnwXfzmPo3vij04/tuO7/2ZlRxhsRTbq42TInww//iAYf8y72EddnxT0n8WaGZplUchfnaPK2W+LJqE8kfDeolEXu/vY/nNh/i9IneX0AMe0Ioxmfg4A6MfiduB+t+RGUHKCfsTlGS+E1uO9T8aUrMgrD9oJi/gr/AKnZar8nXM+YwL1SvveY3kfdeWNor6siaF59vQIYhZVtI0/CraxNeG9Rwve28/qIf8NTx+5yKtrxwDHtD1UtxwpAPQrfkd/nJXbiTd5khMMY1VWPgqtCQgnlaiIfT3+COTX8vpbGYp/EEy9B5hTNIp6v2aG5vm54OJxvKL6nw/FQ/mWJbz/Ws57b/Wx/dXh6Wy+10Lxs2/9yhsN8lB3AmDEFrZvElOTEpITVCnOaXK9z74Xf+F+O8z/0SuOhIgTt8ZRsvtCa5h/yiiNGAe+41TU2r6C2D/Gyv2ukLeloB+8oZmhWVb0uPCvr2gbewvqT3nObFkY7jGM+KX3W3g6OiKvrt8HPK68oWrndCkARmRBO+C/FQb71Vlygqrs7aPf/Rn6G+kQY9P/Jtb9mVNRW9+F4pX6Xuizrq/D8BPjA1Og6NGEh6G65/p+CoPPrlu0f6mPYRxov/5Uj+TEICNEXg3VLUcKAGVJifj98ld4+utjHPUY5206kpVfJCcYsy19JCf2DbiNDe0+W1b/505H7cTRXUWPUh8eoL4boZr54oCaO1lw4ahqBMDLBfX/lfj+UwXvT8m4zs0EHIe9xgkxz4TqliAqmqdjlS4FQMV+b3/HxEnkPgz5k8idlJxgjLb2kZx4YYjtbEzcxnanpFY2FJynx6G/STCjoh8Ed2hmaJ6LBR/4qiaY+TIMtwrIXznvvZH43isdyYcFIT/7Hn99WjLAcZ0N1S1HCgC9HAzlye8VkhOM0XuJSYNrFWwrJfEWh/gvc1pq40jBefp6gLr2FdT1nGaG5ilaXnNLBXUvLUgI/BHSHhkpGnWRMozr0/Zrz7T//5qCun4Z8Njyjusb3QmACfpdcoIxSUkYxPJlBdt6JXFbB52W2iiagH6QCSzz5q64oomhmYqeB6vi8YSDBXVvSHz/7jDY0L3XwrOPc0Sfheqee3szGF4GQP18JznBmFxOTBhsqGh7V0LaMqNMXtEorusD1FU0d4V5RqChipZrWjhkvXFpzgc59Z7oo46iOSJ6PasWZ4P+o/26jR1//6HCL82PQ3XLkQJAVc5LTuTe3BwrKNt0mYEsCMU/bo1qcvUTicmQNU7PxBVNQH9ggLqK5hx5WzNDMz0s+NAP61zIf5yjn/kd7oT+l/083X7dsYQv0aIvzXhR/bnHNr4vOLY8cd3ub3UzACQnJmJRj/Y4pssMZF1iouB8hdvclbjNj5yeiSv6cXHlAHWd7CN+j4+THwmDzSUH1MS1ESQndubUdy+0nhlMtTL0P5HO3JrbcdhY53raa0P6iiSr2he9QwXbKEp05C1H+lL7uD/QzQCQnJCcaIhDiYmCKpdXT10dxPKSk5c3n93vA9QTRz3ljcI+0+P6F7f9olMA0+vbUO1jHSvD/Mki483+uj7rKZpvYmvB69/pCLxe7fq3D0LaiiFxlucb7Qto0fEX/VrQPYFozN7GxM9lXQwAyQnJiQb5NTFRUOVN4pbEbX7n9ExU0bxsg8zx9m5IT3p9Hsz/Bo2wveCDv26Aupa3b+4764kZz0HmdfimYL+WFSQMHvRIXhQlYFZ3vCYmIy6F1hwcvWYS/jTkL0e6tOt1F9v79JIuBoDkhOREQ/wnMUnwZ8XbTU1OXHSKJqpoAvpB5gI5XVDXa12vm3vkx6gZaIB4U543t0O/s+DGVTG6HxGJ9b414H5dLbggdT9jFpMRc/NmFE20cyWhrrPtvx0q2a+8mdDvdr1mbtKmXboXAJITkhMNsj0xSfBVxdvdITkxFS4nxMmp/g7lj57Pja6Ij3Qv1fzQDHtC/hwRyxPf/2L7otD5/v9l5YUh9ulRwQVpT/vf4+MjnRnV4z3qKpr0Mz7+EUc2zK3k8XPCft0P+RPzLG+XuSTHSd0KAMkJyYmGOZ2YJNhY8XYPJG73nFM0MXG+t7xVAE8NWF/RijDr25/ruVEa/4T5j3QDUy5vREC8WV9W8r4d7URG5yMOcfTBsEtHpSxR9W9iIuBJQh0xO7uipJ4lifvzS/uiCQCSE5ITTXI7IQ56HKpbQnTO2cQY7KhTNDFFj95sGbC+fxLOd4zx39H00DyLC4KaeNP+YXh27oT43++H+Y9exCU2V1a0P1cTv4QOJdR1raSO+PjJqoR6UpITcZKoZboTAJITkhMNszoxNrswgm3fTdz2FqdpYk6E/ETV4gHrO5Nwvrdpdmi2mHRIyYp3XnTi5JVvVLwfZetZx4k3N1RQV5ywqZ+hYL+E3kMJPe8GgOSE5EQTfZIYG1a9hPr6xO0+DEauTtKNnHPy4xD1rQ7FI6nvhsEm3AemUByKFyeYOdm+GY/BzKN2iUOs4hwNX4fWZJSj/BKIj4z8r/1lE7d9p50A2Bn6Hy4Y6/qtXU+sLz6y8tEA+x/nlTjR0SYxkRMzu+t0GwAkJyQnGuxSYpJgZcXbvZC43SNOUeOsacfsD9slTnIf5x8xShkAAGpMcmI+yYlqxNXdUubwulHxdteGtMRE/PFsudMEAAAweZIT80lOVGNLYpLgeIXbjI/K/pm43Z1OEQAAQD1ITswnOVGNY2G8E1LGkRo/JG7zS6cHAACgPiQn5pOcqEbKCIbH7aTCsOJ8Aj8GiQkAAICpJDkxn+TE8F5JTBR8X8G23s7KzZC2Msd7Tg0AAED9SE7MJzkxvD0hLTnx0RDbiEvSfxfSkyAvOy0AAAD1JDkxn+TE6PvVXFnVZ71xydFPQmt5yJT641KmbzsdAAAA030TKTkhOdGvBaE1l0RZ4uDv0Fpdo7u8lpUNWdmclV1ZOZKVc1m5l5iQiImLA8FICQAAgKkhOTGf5MRw1icmEaooT7Lya/u8bMvKc5ofAABg+khOzCc5MZzDYXzJiV+ysi9ISgAAAEw1yYn5JCeGczWMLznRuSTpqdCakwIAAIApIzkxn+TE4FYkJhPOtts5lsWhNddETCy8E1pzTWzPysdZOR1ak1o+CumJipPBSAoAAICpIjkxn+TE4HYkJhB291lvnGQzTpL5Q2L9d0Ir0QEAAMAUkJyYT3JicGcSkwcvDrGNbe1+mbKdD50SAACA+pOcmE9yYnApy33+WcF21mTlYUhLUOxxWgAAAOptmpITG8L4J1qcVDkxhX3pzcRjO17R9nb10Z7rfNQBAAAkJyQnmp+c+Czx2LZUuM1Lidu8GVojYgAAAJCckJxocHLicsJxPQmt1Tmq8mYfbfqJjzsAAIDkhOREc5MTS9qJh7Lj+mkE276W2Ka3fNwBAAAkJyQnmpuc2Jp4XAdHsO2DfbTr2z7yAAAAkhOSE81MTpwIk5uYcmMf7XrIRx4AAEByQnKimcmJGwnHFJf+XDCCbS/qo13P+8gDAABITkyDXje7x3SZeVYmJgbOjXAfHifuwzWnCwAAoH4kJ+aTnOjPvsTEwN4R7sP9xH2453QBAADUj+TEfJIT/bmQmBhYOcJ9kJwAAACYYpIT80lOpFsY0h6pGPUyng+D5UQBAACmluTEfJIT6VJXyjg9wn1YENInxLzglAEAANSP5MR8khPpjiYmBbaPcB9SJ+QcdZIEAACAAUlOzCc5ke63xKTAshHuw/aQnpzY65QBAADUj+TEfJITaZ5PTAhcHfF+nAzpyYnXnTYAAID6kZyYT3Iize7EhMCXI9yHON/E3cT9uOmUAQAA1JPkxHySE2nOJCYFNo5wH3aE9FETB5wyAACAepKcmE9yotyCdt8oSwjEZUYXjnA/Uue8eJCV55w2AACAepKcmE9yotzaxKTAjyPchw9C+qiJz5wyAACA+pKcmE9yotzBxKTAwRFtf1VojYZI2YfroTXSAwAAgJq6ECQnuklOlPs1MTGwaQTbjquE3Erc/r2svOp0AQAA1NsfQXKim+REeXIg9XGKZRVv++XQWnUjdZ6JdU4XAABAvS3JypOSG7z477M2JF5yordPQnpyospRC3Fljn9C+oiJNU4VAABA/b2feKO3fsbaRXKiWExU3QjpyYlPK9jm6qx838c2r4XWCAsAAABqbmkfN5k/zljbSE4U62fURCwPw2DzTizOyq6sXO5jW49CawJOk18CAABMgRVZ+anPm8xjM3TTJzmRb2tWHvfZb+bKD1nZmZWVXf0o/nd8vGhDVrZn5UhWLvW5ncft8/KijzYAAEC9xYkJN7dv4lKXYOwucSLC+Mv0O+0beMmJ5lvQPt/nB+wzoyxx5M+B0JqgEwAAgBpam5XboTUx4KMR3Rw+atcft7NNcqJR4uMbV8LgIyVGUeK+xFEVMUH2ho84AABA/W0Y843jLsmJRrk45v7zqF3iahy/Z+VCVs5k5YvQetwjJiPMJQEAAMDMkJwAAAAAJkpyAgAAAJgoyQkAAABgomJy4lFB+UrzADAq/wdPDVtgCdJxIQAAAVV0RVh0TWF0aE1MADxtYXRoIHhtbG5zPSJodHRwOi8vd3d3LnczLm9yZy8xOTk4L01hdGgvTWF0aE1MIj48bXN0eWxlIG1hdGhzaXplPSIxNnB4Ij48bXN1Yj48bWk+VjwvbWk+PG1yb3c+PG1pPm88L21pPjxtaT51PC9taT48bWk+dDwvbWk+PC9tcm93PjwvbXN1Yj48bWZlbmNlZD48bWk+dDwvbWk+PC9tZmVuY2VkPjxtbz49PC9tbz48bW8+LTwvbW8+PG1mcmFjPjxtaT5BPC9taT48bXJvdz48bW4+MTwvbW4+PG1vPis8L21vPjxtaT5CPC9taT48L21yb3c+PC9tZnJhYz48bXN1Yj48bWk+djwvbWk+PG1pPm48L21pPjwvbXN1Yj48bWZlbmNlZD48bWk+dDwvbWk+PC9tZmVuY2VkPjwvbXN0eWxlPjwvbWF0aD5ciWflAAAAAElFTkSuQmCC\&quot;,\&quot;slideId\&quot;:315,\&quot;accessibleText\&quot;:\&quot;V subscript o u t end subscript open parentheses t close parentheses equals negative fraction numerator A over denominator 1 plus B end fraction v subscript n open parentheses t close parentheses\&quot;,\&quot;imageHeight\&quot;:24.54054054054054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fenced&gt;&lt;mi&gt;t&lt;/mi&gt;&lt;/mfenced&gt;&lt;mo&gt;=&lt;/mo&gt;&lt;mi&gt;A&lt;/mi&gt;&lt;mfenced&gt;&lt;mrow&gt;&lt;msubsup&gt;&lt;mi&gt;V&lt;/mi&gt;&lt;mrow&gt;&lt;mi&gt;i&lt;/mi&gt;&lt;mi&gt;n&lt;/mi&gt;&lt;/mrow&gt;&lt;mo&gt;+&lt;/mo&gt;&lt;/msubsup&gt;&lt;mo&gt;-&lt;/mo&gt;&lt;msubsup&gt;&lt;mi&gt;V&lt;/mi&gt;&lt;mrow&gt;&lt;mi&gt;i&lt;/mi&gt;&lt;mi&gt;n&lt;/mi&gt;&lt;/mrow&gt;&lt;mo&gt;-&lt;/mo&gt;&lt;/msubsup&gt;&lt;mo&gt;-&lt;/mo&gt;&lt;msub&gt;&lt;mi&gt;v&lt;/mi&gt;&lt;mi&gt;n&lt;/mi&gt;&lt;/msub&gt;&lt;/mrow&gt;&lt;/mfenced&gt;&lt;mo&gt;-&lt;/mo&gt;&lt;mi&gt;B&lt;/mi&gt;&lt;msubsup&gt;&lt;mi&gt;V&lt;/mi&gt;&lt;msub&gt;&lt;mi&gt;C&lt;/mi&gt;&lt;mi&gt;H&lt;/mi&gt;&lt;/msub&gt;&lt;mfenced&gt;&lt;mn&gt;1&lt;/mn&gt;&lt;/mfenced&gt;&lt;/msubsup&gt;&lt;mo&gt;=&lt;/mo&gt;&lt;mi&gt;A&lt;/mi&gt;&lt;mfenced&gt;&lt;mrow&gt;&lt;msubsup&gt;&lt;mi&gt;V&lt;/mi&gt;&lt;mrow&gt;&lt;mi&gt;i&lt;/mi&gt;&lt;mi&gt;n&lt;/mi&gt;&lt;/mrow&gt;&lt;mo&gt;+&lt;/mo&gt;&lt;/msubsup&gt;&lt;mo&gt;-&lt;/mo&gt;&lt;msubsup&gt;&lt;mi&gt;V&lt;/mi&gt;&lt;mrow&gt;&lt;mi&gt;i&lt;/mi&gt;&lt;mi&gt;n&lt;/mi&gt;&lt;/mrow&gt;&lt;mo&gt;-&lt;/mo&gt;&lt;/msubsup&gt;&lt;mo&gt;-&lt;/mo&gt;&lt;msub&gt;&lt;mi&gt;v&lt;/mi&gt;&lt;mi&gt;n&lt;/mi&gt;&lt;/msub&gt;&lt;/mrow&gt;&lt;/mfenced&gt;&lt;mo&gt;+&lt;/mo&gt;&lt;mfrac&gt;&lt;mi&gt;B&lt;/mi&gt;&lt;mrow&gt;&lt;mn&gt;1&lt;/mn&gt;&lt;mo&gt;+&lt;/mo&gt;&lt;mi&gt;B&lt;/mi&gt;&lt;/mrow&gt;&lt;/mfrac&gt;&lt;mi&gt;A&lt;/mi&gt;&lt;msubsup&gt;&lt;mi&gt;v&lt;/mi&gt;&lt;mi&gt;n&lt;/mi&gt;&lt;mfenced&gt;&lt;mn&gt;1&lt;/mn&gt;&lt;/mfenced&gt;&lt;/msubsup&gt;&lt;mo&gt;&amp;#x2243;&lt;/mo&gt;&lt;mi&gt;A&lt;/mi&gt;&lt;mfenced&gt;&lt;mrow&gt;&lt;msubsup&gt;&lt;mi&gt;V&lt;/mi&gt;&lt;mrow&gt;&lt;mi&gt;i&lt;/mi&gt;&lt;mi&gt;n&lt;/mi&gt;&lt;/mrow&gt;&lt;mo&gt;+&lt;/mo&gt;&lt;/msubsup&gt;&lt;mo&gt;-&lt;/mo&gt;&lt;msubsup&gt;&lt;mi&gt;V&lt;/mi&gt;&lt;mrow&gt;&lt;mi&gt;i&lt;/mi&gt;&lt;mi&gt;n&lt;/mi&gt;&lt;/mrow&gt;&lt;mo&gt;-&lt;/mo&gt;&lt;/msubsup&gt;&lt;/mrow&gt;&lt;/mfenced&gt;&lt;mo&gt;+&lt;/mo&gt;&lt;mi&gt;A&lt;/mi&gt;&lt;mfenced&gt;&lt;mrow&gt;&lt;msub&gt;&lt;mi&gt;v&lt;/mi&gt;&lt;mi&gt;n&lt;/mi&gt;&lt;/msub&gt;&lt;mo&gt;-&lt;/mo&gt;&lt;msubsup&gt;&lt;mi&gt;v&lt;/mi&gt;&lt;mi&gt;n&lt;/mi&gt;&lt;mfenced&gt;&lt;mn&gt;1&lt;/mn&gt;&lt;/mfenced&gt;&lt;/msubsup&gt;&lt;/mrow&gt;&lt;/mfenced&gt;&lt;/mstyle&gt;&lt;/math&gt;\&quot;,\&quot;base64Image\&quot;:\&quot;iVBORw0KGgoAAAANSUhEUgAABcIAAABNCAYAAACFUBd+AAAACXBIWXMAAA7EAAAOxAGVKw4bAAAABGJhU0UAAAAuHPKfUQAAHDJJREFUeNrtnQ+EVtkbx4+RkSQykiSRrGQkssZaK7GSjDEiIyMrsZIkiSRJEmtljSRWkpEMyUqSSMZaayzJGslYVpIkQ5KMJPZ3n999rve8t/e+c9/73nvfe879fDh2u/fcO/c+5zzne97nnj/GAAAAAAAAgMvsD9JUkF4E6b+E9DFI74M0HaQLQdqI2QAAAAAAAAAAAADANZYH6bNpBL9ng7RCzy0J0o4gzeg5yXcckwEAAAAAAAAAAACAS/SZ5kD4qRZ5lgbpuZVnBLMBAAAAAAAAAAAAgCsMmublULYl5Juw8kxjNgAAAAAAAAAAAABwhWOmEeCeb5PvgJVvAbMBAAAAAAAAAAAAgCvcN40A92SbfGcMgXAAAAAAAAAAAAAAcAzZDPOTaQS4x9rkfWTle4DpAAAAAAAAAAAAAMAFdptGcFs2zFyZkG97LN8QpgMAAAAAAAAAAAAAF7A3wJxJyDMapLea512QhjEbAAAAAAAAAAAAALjCnGkEwm8H6fsg7TRh8PtskGb13Kz+ewCTAQAAAAAAAAAAAIArrDWNILikeROO/F6IHb8ZpC2YCwAAAAAAAAAAAABc46BpBLvfxM71B2lPkF5aeX7CZAAAAAAAAAAAAADgErIUShTknkzIsyFIH618pzEbAAAAAAAAAAAAALhAn2leAmVfm7zXrHwSFO/HfAAAAAAA1eWcdt6PYQqAjjiuvnMWUwCgNwDojTfsMM3rgLfbBHM8lnc35gM0HgBdwxcBHwSoJj9p5T+CKQAycVR96DymAEBvANAbL7hgGoHt2UXyjpnmQPgI5gM0HgBdwxcBHwSoHocNm/sA5MHP6kuHMAUAegOA3jjPY9MIbE+k/BEZpSHMB2g8ALqGLwI+CFAthrSyT2MKgFwQX/rMD2AA9AYAvXGaVaY5sD28SP4HVt55zAdoPAC6hi8CPghQLZYF6XmQ3gVpDeYAyAXxpffqW0sxhxdsC9J2zIDeAKA3tcJe6kR+FC5pk3fINAfNT2A+tByNB0DX8EVwTMfwQfAe1o0CKIZoejTT0arJHrP4yD5hbZBuaFkebJNPNk/7mc4CegOA3njFlGkEtufa5JMg+Bsr721Mh5aj8QDoGr4IjuoYPgjessGEo1ueYQqA3OnTH82fgrQec1SKS0E6s0ge6TyMa0fifYpOh7A1SPdNOJUe0BsA9MZtNqlN7RHhe9Xewgr98Tqp5yTP2yAdw3RoORoPgK7hi+CwjuGD4C2/qiONO/r8m4N02YTTQwCqyLj62K+YojLcDNKVFPmWW/9/K2WnQ/gmSE9N+DUe0BsA9MZNf5eR4AumeamTeJIfhx+CNGPCUVqyjEo/5kPL0Xg0HtA1fBE80DF8ELxjtQm/Fr5w+B12q2OOUZxQUfrUxz6pz0FvkS/uMkJiSYfXTXXQ6RDOmvArPKA3AOgNAFqOxqPxgK7hi+CajuGDOSFfI64HaWMB95Zpid9i4tScVic64/A70GkBV4RO6ukpTNFTtmg5jGS4ttNOh0xhk6lr+zE7egOA3gCg5Wg8Gg/oGr4IDupYVz44aprXmLOTfLW53ubaZ6b1VLxdjhW4DM2XXUeHC7q/rH/zuGaN5J9BOp7x2jmtS92u99PLuu1Tp4U2wl/Wm8U32XKJ/SrCL0zydPGPKrrTQbpgkj9+llnv75lw9/S+Ejodwk3VvD5Pyh29QW/QG/QGoBstyAO0HI1H4+ul8XXTtSr4IqBjufqgROP/iDUsshZVmrXkvjKNnchfmXARfJcY0cDISMF/Z2WQngRpogYOdFDrw80M10ZfoWZyepZe1W3fvt7XuY3wncdaNps9eqflprE5mKRZE24cJsg0rx3axkQd7+M9rPfrNM+tjO+apdMRrak2it6gN+gNoDdQcy3IA7QcjUfj66nxddG1KvkioGO5+uBorEHqZImQ53rNTscKe0Sf+0hJf2+1Nt5nPXYgWWJmXu36d4brT+i153J8pl7UbR+nsdWxjagD57RsTnj0TvJV2Q6En0roiD+38oz0qN5HHcufS+x07NRrptAb9Aa9AQ/1ZrsGVg5j8lrQrRbkAVqOxqPx9dT4OuhaFX0R0LHcfLA/FjhIO83kG9Pdl4NeMWjCHdfz3GjkSgq7jZjs6+64wFXTPF2p02kO9/Xa7Tk+Uy/qto+dlrq1EXVhh5aPT5suDcY62NsS8k1YeaZ7VO8nNV/W9dGydDpW6DWv0Rv0Br0BD/XmsP6de5i8FnSrBXmAlqPxaHw9Nb4OulZFXwR0LFcf/Neq5OMpr7kbpA9BWutQIYvzPtMGOK/NMQ9pw5Bmd1VZX0lGhg945jyRONnCNtjhPT7q9Xl3Youq2zdMODUrnt7q33qbcN7VtcSKsuN32nh2mg6gWV2zRH1uwaN3OmbV0/k2+Q5Y+RZ6pI139b57S+x0LLHex9W1RdEb9Aa9QW+qGDAA97QgD9ByNB6Nr6fG+65rVfZFQMdy88Hb1oOkWcv6O8170rFCjqZn3Mnpfsf1fg9T5h/T/Jc8chypuE+13sxZ9agTR9qk1zwp4PmKqtv3TPKmfO3Se0fLuSg77s9ox8toVi74tr7dfauOTLbJd8akC4QXqY1RG5J1bbQsnQ5jvc8y9Aa9QW/QG8/0hkB4PchDC/ICLUfj0fj6aryvulZ1XwR0LDcfvGA9yG8pHeOZcevrjkzFidY42tPlvdarnSKbpV2XJvpqIWmdJ44jHwNkSsMKywkk/dTBPfbqNTcKeL6y67aP09jq0kbUkZs5tYlVQNpXe0f6dj74yMr3oEf1/l6Xtq/jj2f0Br1Bb9CbqgUMwE0tyDuAUEctFw36AY1H42us8b7qWtV9EdCx3HxwzHqQuRSOIfm+c6yAf7DecUXGe0gDPGOSvyh+THGP3zXveQ+cZo0Jv0ZHXwdPdCBsNtHozNMFPGPZddvXTksd2oiikJ3Nf1SRSfIL2Q39ldquTE5rWZ3xwM67rToqHxtXJuTbHss31KN6H3UaxjO+b5ZOR7/13q4FDdEb9Aa9QW+qGDAAt7Qgbx9xWctlYJfMnvugv2FlkMCuDq6X9ZovovFofI013kddq6ovVrl/43pfz2Ud69oHh2KBgSRWBeldkK47WGGiEdzvcrrfDZNtgfdoMfp/u/z7UnkGckzLM1Z6e3H6YasevcpgkyKEvuy67WunpQ5tRN5Io35Z24pofbWkZTiiNatf9qgzOumBve0NMGcS8siUr7eWFgz3sN5HHcuzJXY61qb84YHeoDfoDXrjot4QCPefrFpQlI+4pOU2g1Z/KJ7uaPu6WJvz3mSfSo/Go/E+aLyPulY1X3Shf+N6X89VHcvFB/tM80L4XyXku6ai6eJmjws5NyIv9H43MzZm3a4nNWayrYOVlKY6/Ps7TTh6YIN1bCB2z/6U94oW6N9VUINRZt32tdNShzaiSOw1qdckiMEbk25WSZ7sMvnum9BL7DXsZP3B77WdGlVhn9Vzs/rvgR7X+60ZNSTiVoZOR9Q+XUVv0Bv0Br3xUG8IhPtNXlqQp4+4pOURYqN/TLic3Bl9h+3Ws/yn798uyD2u1y+tULmi8Wh82fima1X3xar2b1zv67moY7n64AvLmCMtzn+t5w45WFE2dPED3CRUrOh+ne40vNe6dl8Xz9DLwIQ0gDKivdVUl3fWPXekvN8Tzb+poPIvs2772mnxvY0oms2W7Ubb5Cn7C/agPtNfjtt3baw9m9fO80LsuAj8lgrV+1n9MdopK7Wu/KcdzbREX/y/RW/QG/QGvfFQbwiE+0ueWpC3j7ii5RHRchN7EnTljWUfCVIsb/Hc0kZfqVi5ovFofNn4pGsu+GJV+zc+9PVc07FcfdDe/PFIQmV2dddXe0pHHtNr7KDAV108y2VH7SmjKZM2rbDrUdoNVKLGdWlBz1tm3fa50+JzG1EGH037aUfyQ2Oq5Gdaps/01nHbHjTNo5jiHbs9lkh3utlLkfU+2ruik9lBsrlnPMAv75ZmM5ppk7xsDHqD3qA36E2V9SbNEk0n9W88NMUs0WRMvh8FSb3Tgjx9xDUtlxl07YJqq0xj8zRJz00YkBzSgItsXijriq9F49H4mmu8L7rmki9WsX/jQ1/P1d+kucQyLpnkYPEhPb7V0Upij8K+msP9rpvGqMOsotbN9INeskGdLmnTiovW+11Lec/IgYravK3Mur1L7bM3p/stN/mty+uSHfOmCnaMNtpNEiTZ9GJ/yXZZos/0wXHb3rbq5uQibVeU73RF6v1fOenSYsgzylTUQfQGvUFv0BsH9SbvmSlZ15MkeF1+ILwILcjbR1zR8mgG3fcp8h40zSNB7bQHjUfjiTt5o2su+WJV+jc+9vVc/E2aRyzj/8t0RBXc/koshSMR9gnjLnYjk0fh/mOyL7NiB8Jd/Fr1oIPG+GHKe340nY0KqVPdfpijOC7Hjj21Y7SRRNIIBzm+tAe2+c90t5Zar23bZ5q/RrdbcuqalU/eub8C9X6j3uebgjvqf5vO1m5Db2gn0Rv0pkp6U5WAAfihBXn7iCtaLstQvO8g/xoNgskmeZ80ULKjwuWKxqPx6JrfvliV/o2PfT1Xf5N2G8v4/xegqDBsgZT1v14HaYXDHag9Jr9A+GrrXj9muN7lEeFjWhfaOZS9E/RCyvt+LrjT4nLdrlKnBTt2Z8dfTfIXSxn9cKGHHbhPDtt2R+we7b6sj8fy7q5IvZcOh0xVXltQGYvWHEdv0Bv0Br1xXG8WgzXC/aMoLSjCR1zQcglsf43Go01oPLrmqC9WpX/ja1/Pxd+kXftgv/lyR9hoB9H9xm12mfxGgNjLrGRZ/N8OhF/tsrwGckyLOaCcl9EARzusR2sq0GnxuW6XCXbsjgOW7expYiI0f5jejM4rowNXNBcsu86m6OzZdXikQvVe1mR7FKT1Od5zif6oGMnB99Eb2kn0Br2pe8AAyqVILSjKR6qs5XUoVzQejUfX/PbFqvZvfOrruaZjufjgvGVM2cHziRrRB8GN3ut2l/e6arKvDy7Yo9OPdvEceU+lWWyZFtlc7rlJt86TvZ5cmspe9DQ2n+t22WDH7Ngf0ZbpMfGn+6a36zZ3PZ2oxzy27LrYVMqjsXZvqGL1XjosG3O838qUnVX0hnYSvUFvfNAbAuF+UaQWFOkjVdXyOpQrGo/Go2t++2JV+ze+9fVc0rFcfNDeEVaG+8uXnM2eVJQX+l5/dnmfp6a79b33Wzbe6UhgYoPWhbRfaO2dxk+kyF/0xia+1+0ywY7ZGbZsF9nskuntbvC5bDDRQ1bF2rHhRfLba+DNU+/RG9pJ9Aa98UpvCIT7Q9FaUEUfKYOyZ3ih8eCzHV3WNVd9sa5tN7Yo2AevxH6snvfISNEaOt18LVhhvlwfXDoBBzq4R7RL8qeCRTpPRJz+6SD/pOlsHfToC2ORU1l8rttlgh2zY69lLR/BTgbpXI+faZk+z1tHbWoHaD+rGCYxFKu7J6j36A3tJHqD3nilNwTC0YK0WlBFHym731TGDC80Hny2o8u65qov1rXtxhYF+6A9Wvm58WuNHXtThq8y3sNe1iT66iINwUAH97ij199yxG4H9XkvZRS2VynyP9O86wt8D5/rdplgx+yst2z3wHS/X0Gez/TMUZtOWTada5NPguBvTPYlsqj36A31Bb1Bb6qvNwTC0YK0WlBFHymDXgbC0XjwzY6u6prLvljXthtbFOyD9qaSIx4aKnLIQxmvn7Dss1QbhPEOrpcR4NE0ke0O2GvUNNZ3umPSjWCXxfmfxjpJhxe55q7pfqmYXtVt2fVWlt0ZqEljgx2zY+9VcLdi5XnXQXvKZsWfTPOI8L1WOyUzeIa1UxBt2CJfi49VWBt36Y/Kl/puohdzqj179F1We+of6A3tJHZEb6oYMAA/taCKPkK5ovFovFt2dFHXXPdF2m5sUYgP9nvegdyn7zed8fpbsQbgaofX79TrfnfAVtfMl1/9JShzqo0jSvDms2k9YuC1SV60PxrVOVrg+xRVt1/qfQ/WpLHBjt2L1V+mOqMeolkuNx2y42ZtMxZM+1FKEkiW9cJmgnTDhKOg+iuqjbJJ0Ky2n5dNOII96phuU81yeS139IZ2EjuiN2XoDYFwtCCtFlTRRyhXNB6Nd8uOrumaD75I240tCvNBqdAbHDXErykCHX+qsbZkuL98rZT1jmSK/ekM109rcIYNNZq5qGVypOC/U0TdlhGaEpz6ukblhR2zd/j+NuEGj1XhkPreBM1Qz7TxvJbBv206k9K5mTMEd9Ab9AY7ojeL/Q0Z6XaHpg4c9BFA49F4t+yIrpXvi7Td2KJsH6w8Z0w48m8xNgbpfZD+KPn5RkoSZheJ1gi7iikASiUaGTCOKXpCtN7eXIpOjAj9L5gMvQFAbwAA0HhA1/BFwAfr64MSPIh2sf0p5TXDmv9ESc+4xoSjyK9QV1sS7Xh7H1MAlMo99b0dmKJ0jqjtZZRHmg2cZRbTLsyG3gCgNwAAaDyga/gi4IPV90FZ71QCzzLy7ZP+dywhnwSqZefT+Fo3Mup7Xs8LMkKu1ZpFadYiGjflbAoqgXrZXIAgeDLRGmGurX+7RuvikHVMNuuTL5+/mXBH5U3WcdmsVYJekxQ5dsxAETZZ0DZ0CdWwVNaZxhrnFzAHekM7iR3RG4Da+wig8WiTW3ZE19zzRfzKL1tU3ge/M+FGYGeDtFIf9LL5Mmj9jQk3NftP88d5oedWxo5L3k8ZDLDbhCO1ixplJ0HwJ0E6Slu4KM+0bNc78KxST69onWv14SVaBueZ/vuoinK0ocFHihs7ZiRPm2zQa55SFUsn0j9JazEHekM7iR3RG4Ba+wig8WiTW3ZE19z1RfzKD1tU3gfPmdYjr5fp8b9jx1ea1usJfZ+Qf0CPT2d8PnHMRyYcoZc3slvuNtrAVETr++xz5Hn7tGEQwY3PXIjWxDqv7xNt1hE1KI8pbuyYkTxtMm5Yu61Xdf6d2n4Gc6A3tJPYEb0BqL2PABqPNrllR3TNXV/Er/ywRaV98JRl2Fa0+sqwR4/vjR2/q8fjm4WN6fGztDVOs1fL8YYjzxute/WoxbkpPfdDrOEfTajDdQY7dkaeNonutYdqWCrbTGM0OJ1n9IZ2EjuiN/Vg0Hw5oxXwEUDj0SY37YiuueuL+JUftqisD27WB3tpWi9ZsknPv4kdj74crW1xL0nDsfzX9fh22hqnkRkC8gX3rQm/6FadCa13x1qce6P1/kzs+CW9ZjfFjR0zkpdNolHJrUZNQLGMWHp2DHOgN7ST2BG98Zr1prHs43e4IT4CaDza5Lwd+R3lti/iV+7botI+GAW0TyWcP6Tn45tIvtLCsPlNX7LVOuD/mnCR9D4DruPSzsvRevWbYse36nFp8Adi5+ZMtrXsfQY7pidPm0RLTd2lCpaOHQg/iDnQG9pJ7IjeeInY7RfTWLPW5UC4TJ2esnyoVZIZvu9NuFSlbAK9ER+h/UXj0SZP7cjvKHd9Eb/ywxaV9sHX+nCDCedlre/PscYqGiV+0zomQ/SjoHp8HfD1evwObYwXRNNnrlf8OaOlDf5tce64nrsYO75Wjz+kmLFjRvK0STSTZoxqWDr2DKfLmAO9oZ3EjuiNV8gIuJP62+WqaQ4Wuz4ifLn+doveZzZIK/TcEg10zOi5z1qP8BFA49Em3+zI7yh3fRG/8sMWlfbBaAREq5HaB/Tcidjxo3r8R/23dK5uWYV0NuE+TC/3A6krr7TuDFT4Oc9qvZtocS766rk1dvygHj9JMWPHjORlk1XqYy8NM2l6xT8m/WaZS1IEE7414cwoO+AiZTxq3eNdi/Mr0Bv0Br3BjuhNrqyKtSlPTLGBcFkaUj6qHi6p3bQD4a1m/coU5edWnhF8BNB4tMkjO/I7ym1fxK/ct0XlffCZGrA/dnzIhFPnfm5xzW96zRb9t3Ts5IvEHT0uP/bXmXCKnjBl5V9jvtxgE9zjjJbp6Qo/4+/6jDtNGGDaazX0kVPGieqw7MQrmyUdoaixY4ediLxsctYBH/Od4ZRBgnVavptS3veBacyeWt5GY2cMaxqiN+gNdkRvyvyhWVQg/LDe+14J7zJomj+obkvIN2HlmcZHAI1HmzyyI7rmri/iV37YovI+uN801gDv1yRGlCVT9iVcE41ok7znrQ7jBz2+2jR/6ZOvSzIyQb4unaON8QKZUjpvwtGLVR2t+FHrozzfZdP4uhmtVXStzTXRmpHLKWrs2AF52WSl+tZr9TXoHT9qB+SjdhDXWR2TLappd1T30jKtdeH7hPN39fwo5kdv0BvsiN6Ugk+B8GPWu8y3yXfAyreAjwAajzZ5Ykd0zW1fxK/ct4UzPviDCUeGy499CVrL+jNr2uT/04SB7b9M8yiD6PjNWEE814KSYDuj2/wh2kj1YkWfb1rr4/1Yfb5gkoNMD/UaCWytooixY4fkZZOLep9DVL9K8JV2MGZVy6QcZfdume20s8N7RWu3yofjVtPElpjGptP9mB69QW+wI3pTCj4Fwu9b7zLZJt8Z43cgnHYDjUeb6mlHdM1tX8Sv3LcFPgje85c64CCmAMiFQdP40Aj+MWa+3GzaJtqs5gGmQm8A0JvS8CUQHn1Mjd6l3QZVj6x8aA6g8YCuAb4I+CBACjaacC35p4bR/gDdslR96b36FvhHtGdG0l4ZNw2bS6M3AOhN2fgSCN9tvYf8EF2ZkG97LN8QVQDQeEDXAF8EfBAgHdEIx2uYAqArJtWX9mAKb3ljmjcxS0qbMBV6A4DelIYvgXB7A8yZhDwyxfqt5pE1PIcpfkDjAV0DfBHwQYDOOKmV/gymAMhEtLPycUzhLUOmfXBim57/B1OhNwDoTan4Egifs97jtgk32pK9LEa13Gf13Kz+e4CiBzQe0DXAFwEfBMiGNJIfqfwAmToa4junMUUtOgjn2rShcn4CU6E3AOhNqfgQCF9rmmcWzZtw5PdC7LgswbWFIgc0HtA1wBcBHwQAAICieGzCIETSWqx/6PmdmAoAoFS6CYT3m3BkdbsUjax7mCLv8ozvcNB6hzctnlGmKr+08vxEsQMAAAAAAABA3qw2jRF6rVip52XkXh/mAgAolW4C4WMm3d4PadNkxne4neIeG0w4aivKx+gtAAAAAAAAAMiVA6Z9cGJcz09hKgCA0nE9EC4fUO0lUPa1yXvNyidB8X6KHwAAAAAAAADyYGmQnpgw6HCjxflVprGB2W3MBQBQOq6vEb7DNAfT222COR7Lu5viBwAAAAAAAIBuGTRfblT2yjovm9B8jp3/EKStmA4AoDRcD4RfsJ5/dpG88RHsIxQ/AAAAAAAAAAAAgP+4Hgh/bD3/xCJ5j5rmQPgQxQ8AAAAAAAAAAADgPy4HwleZ5sD28CL5H1h55yl6AAAAAAAAAAAAgHrgciDcXupEltpa0ibvkGkOmp+g6AEAAAAAAAAAAADqwWvTCA7vLOD+RQbCp6xnn2uTT4Lgb6y8bM4MAAAAAAAAAAAAUAMGgvSLaR4l/ShIm3L+O0UFwuU5P5nmEeF7g9Sn51eYcKmUSdPYmPltkI5R9AAAAAAAAAAAAAD+88E0B8DjKQoq50HegfDNJhwJvrDIO3zS95wJ0g0TLqPST9EDAAAAAAAAAAAAQN4cCtLHIN3BFAAAAABf8j/XDEX42nHhvAAABTR0RVh0TWF0aE1MADxtYXRoIHhtbG5zPSJodHRwOi8vd3d3LnczLm9yZy8xOTk4L01hdGgvTWF0aE1MIj48bXN0eWxlIG1hdGhzaXplPSIxNnB4Ij48bXN1Yj48bWk+VjwvbWk+PG1yb3c+PG1pPm88L21pPjxtaT51PC9taT48bWk+dDwvbWk+PC9tcm93PjwvbXN1Yj48bWZlbmNlZD48bWk+dDwvbWk+PC9tZmVuY2VkPjxtbz49PC9tbz48bWk+QTwvbWk+PG1mZW5jZWQ+PG1yb3c+PG1zdWJzdXA+PG1pPlY8L21pPjxtcm93PjxtaT5pPC9taT48bWk+bjwvbWk+PC9tcm93Pjxtbz4rPC9tbz48L21zdWJzdXA+PG1vPi08L21vPjxtc3Vic3VwPjxtaT5WPC9taT48bXJvdz48bWk+aTwvbWk+PG1pPm48L21pPjwvbXJvdz48bW8+LTwvbW8+PC9tc3Vic3VwPjxtbz4tPC9tbz48bXN1Yj48bWk+djwvbWk+PG1pPm48L21pPjwvbXN1Yj48L21yb3c+PC9tZmVuY2VkPjxtbz4tPC9tbz48bWk+QjwvbWk+PG1zdWJzdXA+PG1pPlY8L21pPjxtc3ViPjxtaT5DPC9taT48bWk+SDwvbWk+PC9tc3ViPjxtZmVuY2VkPjxtbj4xPC9tbj48L21mZW5jZWQ+PC9tc3Vic3VwPjxtbz49PC9tbz48bWk+QTwvbWk+PG1mZW5jZWQ+PG1yb3c+PG1zdWJzdXA+PG1pPlY8L21pPjxtcm93PjxtaT5pPC9taT48bWk+bjwvbWk+PC9tcm93Pjxtbz4rPC9tbz48L21zdWJzdXA+PG1vPi08L21vPjxtc3Vic3VwPjxtaT5WPC9taT48bXJvdz48bWk+aTwvbWk+PG1pPm48L21pPjwvbXJvdz48bW8+LTwvbW8+PC9tc3Vic3VwPjxtbz4tPC9tbz48bXN1Yj48bWk+djwvbWk+PG1pPm48L21pPjwvbXN1Yj48L21yb3c+PC9tZmVuY2VkPjxtbz4rPC9tbz48bWZyYWM+PG1pPkI8L21pPjxtcm93Pjxtbj4xPC9tbj48bW8+KzwvbW8+PG1pPkI8L21pPjwvbXJvdz48L21mcmFjPjxtaT5BPC9taT48bXN1YnN1cD48bWk+djwvbWk+PG1pPm48L21pPjxtZmVuY2VkPjxtbj4xPC9tbj48L21mZW5jZWQ+PC9tc3Vic3VwPjxtbz4mI3gyMjQzOzwvbW8+PG1pPkE8L21pPjxtZmVuY2VkPjxtcm93Pjxtc3Vic3VwPjxtaT5WPC9taT48bXJvdz48bWk+aTwvbWk+PG1pPm48L21pPjwvbXJvdz48bW8+KzwvbW8+PC9tc3Vic3VwPjxtbz4tPC9tbz48bXN1YnN1cD48bWk+VjwvbWk+PG1yb3c+PG1pPmk8L21pPjxtaT5uPC9taT48L21yb3c+PG1vPi08L21vPjwvbXN1YnN1cD48L21yb3c+PC9tZmVuY2VkPjxtbz4rPC9tbz48bWk+QTwvbWk+PG1mZW5jZWQ+PG1yb3c+PG1zdWI+PG1pPnY8L21pPjxtaT5uPC9taT48L21zdWI+PG1vPi08L21vPjxtc3Vic3VwPjxtaT52PC9taT48bWk+bjwvbWk+PG1mZW5jZWQ+PG1uPjE8L21uPjwvbWZlbmNlZD48L21zdWJzdXA+PC9tcm93PjwvbWZlbmNlZD48L21zdHlsZT48L21hdGg+BWc3FQAAAABJRU5ErkJggg==\&quot;,\&quot;slideId\&quot;:315,\&quot;accessibleText\&quot;:\&quot;V subscript o u t end subscript open parentheses t close parentheses equals A open parentheses V subscript i n end subscript superscript plus minus V subscript i n end subscript superscript minus minus v subscript n close parentheses minus B V subscript C subscript H end subscript superscript open parentheses 1 close parentheses end superscript equals A open parentheses V subscript i n end subscript superscript plus minus V subscript i n end subscript superscript minus minus v subscript n close parentheses plus fraction numerator B over denominator 1 plus B end fraction A v subscript n superscript open parentheses 1 close parentheses end superscript asymptotically equal to A open parentheses V subscript i n end subscript superscript plus minus V subscript i n end subscript superscript minus close parentheses plus A open parentheses v subscript n minus v subscript n superscript open parentheses 1 close parentheses end superscript close parentheses\&quot;,\&quot;imageHeight\&quot;:14.95436839176405},{\&quot;mathml\&quot;:\&quot;&lt;math style=\\\&quot;font-family:stix;font-size:16px;\\\&quot; xmlns=\\\&quot;http://www.w3.org/1998/Math/MathML\\\&quot;&gt;&lt;mstyle mathsize=\\\&quot;16px\\\&quot;&gt;&lt;mi&gt;asda&lt;/mi&gt;&lt;/mstyle&gt;&lt;/math&gt;\&quot;,\&quot;base64Image\&quot;:\&quot;iVBORw0KGgoAAAANSUhEUgAAALIAAABGCAYAAABoic5nAAAACXBIWXMAAA7EAAAOxAGVKw4bAAAABGJhU0UAAABFxpIngQAACMJJREFUeNrtnQ9kV10Yxx/zM5O8ZCaZRJLJ6xWTTJIxmUlmTCZJRjKTSbyS5PUakySZmEmSicnMTCKTTBKvZPLKS5KZzJhJZmbsPc/9nd/cfrvnnOf8ufd3z2/nyyNiz33uuZ97z3Oe8+cHELTT1MKsMTRDkK/w3mM2z2yT2YXQJEE+qMCsk9kos0UOb9wCyEG51WFmfcymma0nwBtADsql9jDrYvaY2VcFuAHkoNxqWhPeAHJQLjXAbJjZLWYPmT0npBQB5CAvtI/Z5wByUDXoYgA5qBp0IIAcVA2qCSAHVYsCyEEB5KCgAHJQUAA5KCiAHBRADgoKIAcFBZCDggLIQQHk0ERBAeSgoAByPoXbys9BcZPjFLPvzH5CcYE32iqzZWavmD2B4hLDrLei4yKaNmZ3mE0wW+BxlWLEeHEN7ziza8wOVrhNMd4OKO56nmS2FIsX/51j9pRZD7PaHILsAxOR6qC4yfEdmG+1ec2sPeU4d0Nx98SCQXzYwIdivnr4/+9KMd4DHN4VjTgRkCFm9RUG2RcmtnSVv2GiYJb4mzbLG1kV/Etme1OIs10S5wYUz3coxflD0bhj/G82E4BxBcEgiLcpbfCXEeN9K2hXhP9yhUD2hYlIuNX8o+DCc7x72J3wd028S1+TBL7A/bvSNUkDnYHimQ9JX+/zHBRZI5903K7NzP4TXGuMv5AFwfO4mQAQpiJ7MgLZJyYinZZ8tQY1bvqbInAXb2Fvgu91DilV3ZL7bXPYrl2Ch4lwHCH6wFTnQdnfZ7FnzycmIp2SvDkjmr728yRfFPg7y1ibBLFeNvB1TPCgXOVwvYI2mOSphq4uQHbHAfjERCTMBxclF2kw8NmvaOB+i3gnE/x9svDXneCvw0G7nhPc+ytesTDVpQxA9o2JSPckzn9YlJZko/J5ixF/kr+/Ldtgqsxfp6W/E4JB3XdHA8nHKYPsExORCooR5pqF72eKRm4xHDkn+epyMKCJ++u28NUgGd13ghvVEysDF3YAE5FaCY3xu6HvAYXfKw4bwkUqED+aqsfCz4QgxlnHg/MHKYHsGxOReghBmz7UboXfUQOf7x3HGFebgy5Zds+uJwE6UgLZNybIQZsm4Z0Kv2MGPkU51rgjOEopQa9hlywqM30F96qrIMh5YiJSc4pvn+qLMekQZBxYuZjHH+H+hhx3m0OQjtIA2TcmtvROMZKsSynoacexuvgql74YwwYjclnR/5RHIPvGxJYaIfkAaexm/0gxhzMJWlV2GrAEA9ODDYNc7YwkpnWwqxtXAmSfmPhFOFd+k4+48fzdG5A8f17poM8QHt5fkL0mJPG8TfG6ac7s+cJE6kojaFUXXrIPzI5mdJ8FkB+8/cRTkH1hIlVhKetFSkHrrDfAE97rU75XVS8xGEBOnQmnOsgf2jwRMpugX2rAjItVrqR430MVhCnvIGfJhHW3iutRX5cFtArqNb82QTcQU4ws0g3Vj9V07TCQK8WE8Zt2F7YvzZvhjVfIIB/C5ZyLoL/VZtRxuvFDcb2zOwTkPDBB1qmEbh0f5B3Yvpkzi6ARZpO9eq7SjVrCtTqqHOS8MSEV7rwo3+6CAF0H8UbNrILGXzh6D2YbIfGejllc+zDhGtX6Rc4zE9uEU5Hle81wid8tEG9Rr0TQtbxCYbqz94FhjfQ0wXdnlYHsCxORTkLyhkPMd/bnuGbYYZhqlBb2HHdcF3W1Mi8PIHvFBH6VRgQXue34IafVjezmg44NA5g3NHNnCsjXPQfZOyYwMf/ssEEqndg3gfnvOA85BHnUY5C9YwIHPEvgdu1CXkotJ3kNWRfmG45y5AlPQfaOicOSgD9Y5qt5Kn73QPKKLpmpJlAovz667CHI3jGxC+QHfZytIpBRBZ6zLhNBVu2zqyH6afQIZC+ZuAPys7wgZ0Hj33x3VHueIULYpPBFeSnOewSyb0xEJRPZyH48pyBvgrsjYR8RYLiq8DFB8DHuCcg+MhEdaqJaAplXkC87hEFV2VCtJ75FAArXK//mAcg+MiE8HbJkw5ZBn00R5CmHMGCasSqJU3WtY8QU5boHIHvHBGUrue3bdy5FkNfB7WHcI5ZxUpaUfgP3e/dcguwlE5T65zPLoActKwKqNKDXIRBdFl9k4HVVylf5zxyD7CUTlBkpm+oAfnm+pFBfnXZUz9R5iJQ9d6pBUnxxzQFHMVMO+h6odiY6iF8Q0wOv7wJtXUONBchorRmATP3yDxPb9D2Ynwuh2ws8qnYmjhKD/hf0lzfeB/rMWaslyP84ArlH0rDUs4DrgT7RgifqFCzibSVeZ67amagB+uqwWeLDxImDN2VfHsqvKiWpHZKnh5NKZf0OQH4Obhb86OzwfsXTA10d13hhdEqVvjKxbXOgKne5zUtNNbEbx9/AuJgA2AteVaAOgArcX3vMVxsRZCydNVtA3CR4gHjOnMnU8mONdl0A+nplbB/8AaC1WBWEep1PHJCHPAUaFvQIPjKh/XsUVHsZywG/WvihgoyGm1BNzuzFSQrRLxaZ7uzABzCjea9feM7bXlZWrOVd7e2ytvypkQqIrLZKmIg05zjgp2Vv+qihnzeCpF82C4cbHnUWxR+UQGx7hlwd6J29oWOrsQe6afDCYAlMdn6bb0xsdavLDoLF7i5pTUKzga+PIN6uT1kojw+iD8Tbb5r5CHpdMLi75GgAWaNRyaAa9jwtGnXk0umZd4G+ydY3Jn4ZPCxaBPwa5CvEnmn4mlEMgHR3fPzk+eE0B1z244WfQX/PHkXthPop9RSevcQJEaz34obaE4Yx+8TEL2rgg4FNzQtQSiUYhOqEGUwLKGsRplPoqr/xQVRaR7+Wvs59ht32rCQ3LB+cjvBn4uJefGFCmDfiiBGXJi7xL9ga/7LhTNoYL+fsM3iQ/TzPWeU+V3jZqw/sVoYV+ECvk8eOjT/FAV2JXW8tdt0XvLtthex1hN/zGC9HrZS1M8I+zrvlQwpf87xKcjrFFzFXTPwPRwywZ3ME/FsAAABtdEVYdE1hdGhNTAA8bWF0aCB4bWxucz0iaHR0cDovL3d3dy53My5vcmcvMTk5OC9NYXRoL01hdGhNTCI+PG1zdHlsZSBtYXRoc2l6ZT0iMTZweCI+PG1pPmFzZGE8L21pPjwvbXN0eWxlPjwvbWF0aD4LgkpwAAAAAElFTkSuQmCC\&quot;,\&quot;slideId\&quot;:315,\&quot;accessibleText\&quot;:\&quot;asda\&quot;,\&quot;imageHeight\&quot;:7.5675675675675675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fenced&gt;&lt;mi&gt;t&lt;/mi&gt;&lt;/mfenced&gt;&lt;mo&gt;=&lt;/mo&gt;&lt;mi&gt;A&lt;/mi&gt;&lt;mfenced&gt;&lt;mrow&gt;&lt;msubsup&gt;&lt;mi&gt;V&lt;/mi&gt;&lt;mrow&gt;&lt;mi&gt;i&lt;/mi&gt;&lt;mi&gt;n&lt;/mi&gt;&lt;/mrow&gt;&lt;mo&gt;+&lt;/mo&gt;&lt;/msubsup&gt;&lt;mo&gt;-&lt;/mo&gt;&lt;msubsup&gt;&lt;mi&gt;V&lt;/mi&gt;&lt;mrow&gt;&lt;mi&gt;i&lt;/mi&gt;&lt;mi&gt;n&lt;/mi&gt;&lt;/mrow&gt;&lt;mo&gt;-&lt;/mo&gt;&lt;/msubsup&gt;&lt;mo&gt;-&lt;/mo&gt;&lt;msub&gt;&lt;mi&gt;v&lt;/mi&gt;&lt;mi&gt;n&lt;/mi&gt;&lt;/msub&gt;&lt;/mrow&gt;&lt;/mfenced&gt;&lt;mo&gt;-&lt;/mo&gt;&lt;mi&gt;B&lt;/mi&gt;&lt;msubsup&gt;&lt;mi&gt;V&lt;/mi&gt;&lt;msub&gt;&lt;mi&gt;C&lt;/mi&gt;&lt;mi&gt;H&lt;/mi&gt;&lt;/msub&gt;&lt;mfenced&gt;&lt;mn&gt;1&lt;/mn&gt;&lt;/mfenced&gt;&lt;/msubsup&gt;&lt;/mstyle&gt;&lt;/math&gt;\&quot;,\&quot;base64Image\&quot;:\&quot;iVBORw0KGgoAAAANSUhEUgAABeYAAACmCAYAAAC/ZV+VAAAACXBIWXMAAA7EAAAOxAGVKw4bAAAABGJhU0UAAABeTPfubQAAOTdJREFUeNrt3Q+EVksfwPGftVaSSJIkkZUkiSRJEkmykkiSXIkkV5LIlawkkiRJJEmSJVnJSiRJrkSSXEmsJEkiSZLEfZ/f3bNvT2dn5pnnnDn/vx+O973t7pxz5sycM2fOzG9EAABAFR1pbf9atkNkDwAAQGIHHe2sI2QPAAAAADSTq1P+INkDAACQGp3zAAAAAID/O+B4SRwkewAAAIIZdLS7DpA9AAAAANAM2xwvhxfJHgAAgOAuOtpf28keAAAAAKi3ta3th+Wl8BbZAwAAkJkRSxvsZ2tbQ/YAAAAAQD31t7ZPlhfCf1rbFLIIAAAgM9rWem5pi32K2moAAAAAgJq9CL50vAjOJYsAAAAyN1fsAyVeCgMlAAAAAKBWbog9rul6sgcAACA3GxztshtkDwAAAADUwy7Hy98ZsgcAACB3pxztsz1kDwAAAABU2/zW9s3y0qcxTnvJIgAAgNz1ij3e/LeoDQcAAAAAqKjHlhe+n61tEdkDAABQmEVRm8zUVntM9gAAAABANR0S+xTpI2QPAABA4Y442muHyB4AAAAAqJZ5Yg9h80IIYQMAAFAGPVHbzNRm+x616QAAAAAAFTEi9tFXq8keAACA0ljtaLeNkD0AAAAAUA0bHC9318keAACA0rnhaL8NkD0AAAAAUG46Hfql5aXuR2ubSxYBAACUztyorWZqw72M2ngAULRlrW1tBY5zaWtbGCgtXah7I5ceAAB0slfso61OkT0AAAClddLRjttL9gAo0KTWdjq6Hw2V+Dj75dcMpHOB0rwqv2afz6AoAAAAk77W9s7yMve1tU0niwAAAEpretRmM7Xl3kVtPQDIm44+fxXdi26W9F6k90/9uNk+8yhUx3xva7scpfmhta2hSAAAgLgDYh9ldYzsAQAAKL1jjvbcAbIHQM50ts7P6B50pYTHp2G+Dra2T4Z75rnA+xpsS/sgRQMAAIzTr/i20fLfhdHyAAAAVTAjaruZ2nRvhVjzAPJ7v7zYdv+5UMJj3NraXov9Y+a5DPa5vy39ixQTAACg9jgaJKfJHgAAgMo4LcSaB1Ccya3tTtt9p2wx5Ze3tseO+2SWHfPqQInzBgAAFOCFpTGi0w7nkT0AAACVMVfsHU0vyR4AGZrS2h623XPuytjo+TLQhV2HZSzOu4bV0Y+Y7yT/jnmR3z+gXqXYAADQXOscjZFhsgcAAKByhh3tu3VkD4AMTGptD9ruNbrg67SSHNvp6Hh2ye8hvXQQ2k/Jv2Ne3RVmqQMA0Hi3HS9uq8keAACAylntaN/dJnsAZKD9g6CudbG4RMemoVtta2w8kGI65nUdt/dt+9tFEQIAoFnmOF7aXpE96GBv1GBt3wAAQDm8FHuowrlkD4CABmP3mT8rdOxDUkzHvNog5f2YAQAAMnZE7B3zf5E96GDEUG4AAEA5HHK08wbJHgCBrI/dXx5X7PiL7JhX7TMNdHDcJIoUAADNMCr2kVSzyR50QMc8AADlNUvssZNfkz0AAtAY8u9j95eqjfouumO+P3avJt48AAANsErso6jukj3wQMc8AADldsfR3ltF9gBI6UrsvnKjgudQdMe8uhbb9xKKFlC83ta2kWz4zxwajkBw5x0vajvJHnigYx4AgHL7w9HeO0/2AEhhueG+sqyC51GGjvl4Xv5N8QKKpZ3Q44v1NP1Lma6c/SjKi0utbSrFAwhSrz5aGiA/WtsUsgge6JgHAKDcpkRtO1Ob72PUJgSAJP6O3VOeV/Q8ytAxr17F9r+ZIgbkb1JU+ccr4sPWNoNs+W2F73etbTVZAqSyWuyjp26TPfBExzwAANV8Xo9va8geAAmsMdxPDlf0XMrSMX9KSvqh44rjIZJ2Gwp0jGsDHc8wdbvRdIGM9i9kN4XVmNvp18JvbfkzSJagIto/tpUlPNVpx7NoT43ynjZE/i/6APWVNj+ActntuB+dIXuQwtYMn93ts3m/t7Yvre1ta7slY/G4j7W2TZLNQEbaJJ3dM6S1uKLluCwd86ZruqEMGaQdBDp671vAivAhqsx/BjrGhVFhfiH2Vc87bToyej/39UY3lr63lYerZInRCvk9/IYuUDmNbEGJLY7d6w+U5LheOZ5Hs2uU/7QhskXHPKivtPkBlN8sxz1plOxBChoX+3r0Xv5Fsu+kt20aBvh4a1tAmySXNkm/Ia0vFS7HZemY7zVcy/tlyyyNu/1Ekn+V0q9pkzM+Rk1fvxo+9jyux1GFQjNpxbscKxMXyRanBdFDbTy/tINxLtmCknoUq99l+Og23/FMelbja0EbIjw65kF9pc0PoBqeOu5PC8geBHw26jN4WIrrpNeOzJALkNImmeiYIc0bFS63ZemYVw8Nx9FftgzT0B7Pu6gIOgp5Tcku7vh2TwhV0mTTDZXuMtniRTsW2zvn9f8vIVtQMjsN9/2nJTiuPx3PpZM1vya0IcKiYx7UV9r8AKrhhOMetY/sQQYGpfsO9ZUyNnixnf63zvrQkB4aw/xvz/S0b2UKbZJM2iSm2ddHK1xWy9Qxf9lwHKUM47ymiwpxtsDjdMV80thY07lXN5Y+WF7EysR1sqUr+oX3U1v+6f9fTragJDTE0gdLI61orhEs6xtwbWhDhEPHPKivtPkBVMN6Yd0L5MsUlsO2vZHuOou1L+CeR7ra5zKLNknQNolt9vWmCpfVMnXMmwb3vSxrxr3yrBBFFg7Xw28d9+nGmhM9eOJfh3vJmq5pzPn2uG/aOb+YbEEJnJJyThfuEXusxB8Nug/RhgiDjnlQX2nzA6iG3qitZ7pPfYvaiEBovnHn/0qY/lGPtF9LuAViaZOI7LWkvazC5bRMHfMDlmOZX7VOj7KsYLtPsl2FGdWjX2vfxsqD3txZwDS5LTJxUZV5ZAsKtLDEDbVljuN60KBrRBsiDDrmQX2lzQ+gOh447qHMPEYWfBdPTdPpeNEj/Xu0SYK1Sa5b0u+rcDktU8d8v+VYdpcx4wak/F+q7huO52trm839uZH0K238C+sXKemXr4q/tI8K08ZRnIcdnktFxt9rcnx52hDh0TEP6ittfgDVQZx55KnP8/k9mnI/Gkf+g8d+ttMmCWJUyhmuNY0ydcz3WI7lWpUr+Z6Cjm+u5XgOcX9uJI2X9shQHraRNcFuXvEVyO+RLSjAdo/nUpEjKK87jmsjLwq0IbpExzyor7T5AVTHRsc9lPXOEJpvTPYQnZ/HPPbzijZJZuf/seJltUwd88o00+R1WTPvpUeFuFjQsZ00HMsz7s2NZaroV8iWoDR8zXdp7ghgFE9Ha7zLqVGYlOv4mhZSizZEenTMg/pKmx9AdUx13EPfkz0IbJf4dWIPBNjXUs99raJNkspyy/nerXhZLVvH/EepULigIY8KUcQK45PFvMjFMkETmWJ8vYsaRk2yMYc6cMSQ12spgsiJb8zBn1LMAlvTHcf0toHXizZEenTMg/pKmx9Atbxx3EdnkD0I6JrHs1sXJO4NsK8esS9u3L6dok2SyibL+d6saTuzqI75O1KhtUAOeFSIIr78/iXl+WKGYi2yPCC2NCwfDkfnfSvj/egDOR7zTOPNEW8eWdMFX3+KX8d8UZ02m4Tpy7QhwqJjHtRX2vwAqsUV1nAT2YOA3ns8u0cC7m/UY38hRnY3uU1iC9t6o+JltWwd8yNVukdvkvKNTNRQBvFpB5+EjsEm0mkmLwxl8u+G5cPKtnM/nsP+tklFFspArTwQ/0553bYWcIyHHcdzpIHXrKltiHNdltWithFuK6C+/mdryevqMMUTqBTag8jDYs9nyP6A+7ztsb8vtElS2S3lW0MthLJ1zA9LdgsYBzfTs7IvzvGYBqU8Cz+gWEct5XFlg/JA62j7l/I1Oe3XFPdtHUUSGYl/DPIZHVLE+geMkKINIULHPKivVWvz0zEPICRmUCIPBz2fIQsC7nNE/DrMaZMkd9ZyrlVfP7FsHfM3LMezq6wZ+N2jQuTV4TCrtX2N7fsp9+RGWiDmsBZNGi2vX22ftJ27riyd11fjvYa8fyHFxPVG/cv5u9g9f3tJOzJeOY5ndkOvXxPbEHTMg/parTY/HfMAQprtqM+vyB4Ecs/j+fE68D7veD63aJOEf4+gY77ex9PRI48KcTCnY7li2PcS7smNdEvKE76iCJNa230pbkEQ7Sw1xfY/QNFEYCdlYuz4FR7PpbwXW9WPUrYY+N8bfP2a2IagYx7U12q1+emYBxCarVMx7/AbqKde8Vt7K3T884+Sz4j5JrdJ6Jhv5vF0dNWjQuRRSJYY9nuGe3IjrbKUw08Naehop7jpC/neEtzM9BpMpYgikPjMmEtdNkb7cjzWRY7jeNzga9jENgQd86C+VqvNT8c8gNBcnYqLyR6k5BODPfSIct/3r3e0SVI5JsSYL/J4BsuagT4rIt/J4TieysQYw3QANtNDSzm80IBzn+Fo6C3I+VhsL7IsaoRQ2meFfJaxeIPjRj2eTatL0kAeavA1pA2RjimWJ0B9BYByGxLWHUJ2Lng8r3V2e8hBSmvE72PADdokqeyUeq5PUZXFX3eWNQN9vsZ9yfgYdhn2uYP7cSO5Qlisr/m56+iKN1KOsB1KR+6bvpprB+pkiipSii/4eij28+sez6Y8V1Xf7ziO4w2+jrQh0qFjHtRX2vwAqueoFB9+A/X1yuN5fS/wPk+IX8d8qAVRm9omsQ1+vFnxMluVjvltZc3Afs8KmFXIAO38+xDb10PuxY1lq9D6Rbi3xuf9p7gXQCkq5tgDGpzIgH7YaV/w1bSw8KDHcynPWTRXHMextcHXkjZEOnTMg/oKANWztYTvbaiH+Z7P6pDv4z2G57Np+ybhRpM3tU2yXuoZgrJsHfMjluMZKHMm/vCoEKsy2nd84T8dobuQ+3EjzRJ7XLO7NX5J9llxfUtBx3fccjyjFFekEB+RscbwOz6jKPIcWXBLmjubhzZEvo1GgPoKNIt2xOkoPu3Q1TAKugDjlEBpH47a7Vr330b1cDpZntr6krRPUT97xK/DOuTzc5/nPkPPEm5im2Sa5TxfV7zclq1j/mEO9Sa4Jx4VIosRgfGF/3Q7xb24sf6S5oSK0Ab4WfFbYOVndAMvwkbHca2lyCLAfd8Wp3CeFD+9sd0bx3HMaPg1pQ2RHB3zoL4CzaKdAlui8q/PgG+S3aCcs5a0tU0zl0uRynTHPfQt2YMUbno8p98H3N/s1vbJY5/6gS90ONumtklM9/2vFS+3ZeuYN5VpveY9VczE9u1YBvu9IxNXeJ4iaKpnUu9FdPQBcF7Gvob+G3DLcrrkNMd+hymySKB9wVcN3zTH8bvfPcp/Xusd2I6l9A942hClRsc8qK9AvS1vbddkbIFBn3ZNqHB9feIeAPRKsgsR0QQ9jvz9TvYgRbnyGUV+OdD+9D3Kp3NcB0Mtpk2Safv/34q/U5atY95Uj16UPROPeFSIocD7HDDsYzP34sbqFEttVg0a5d00xrvZDmR87J/FHvefRWDRjXg8zsEOv//Ao/xvyOG4+6Qco/ZpQ9SvDUHHPKivQL1puL7hqF4NRf//vUc9TBvreGYJ3iHq7ovkHxcb9bbW8/0/xKBFjRXvE1JXy3lW4WSa2iaxLR69oMJlt0wd87Z396tlz0SfWL6PA+5PF/EcjaV/h/twox1wlL06jDo4Ldl0yucxm2DEse/tFF140o84b+X3OHqTOvzNFY/yvzuHY1/i2P/fXFraEIHvrwD1Fai/TjGd077/+Iy8fcJlSMU1gGQZ2YMETolfmNtJKfezVMZmzXTal/7OItokwdk+wGyscNktU8f8csux/FH2TFzgUSFCdo7Gv4xpo6Gf+3CjuTp/697xtdlx7p9KcHyXJL8v2GXrnKj6VqbV3U8kaHjskvymcroMCCGdaEPk9+wDqK9AM5zoUBfTho64lGNdb6JhR94OkD1I4LnHM/p+ivR1bYnznu+R+ntZh3dpaptEP5x+NZzr/gqX3TJ1zNv6eeaUPRNdMdJCx/KdZSiEg4Im6xF3mJehmp//xZKf+17H8X2V6sZCo2M+346g9meM78iEDR7neC+H498qxazxUKV7OG2IZOiYB/UVaK4pHd6BtqVMXxcodS1e/41LkIprZudWsgcJnpk+73eHuky3L3rvvenx/NefX5ds4snTJul8/7ha4fJbpo75w4bjeFaVjPzHo0KsD7CfazJxdWdisDXbsg7l7lzNz39Uyh0qplMH9oqK5jsd8/m5G2vw+cbP6/M4xzxeKneKezQJaEMkRcc8qK9Asw1l3MbQEYJvLem/JvtTcY083kn2IOD7Rvu21PL3Gt5moYwNbNohYwtI/y1+Hd8a1uqwFDOiuKltElM4m5cVLr+2GURF9OVdl/QftErZKAj15XdlRpUM1bajQ7n7o8bn3t/h3GeX4Bg7LUJT1SlXdMwXk8+nuvz7Dx7nOTPjczjp2Pc+buG0IVKgYx7UV6DZXLPy7gbah44UfSfNm5WctT2Oa3eG7EEGz+ZQ2wsZG7G9NYf3KNokdqYZTdMrWn5ti5oXMbs8/rzTj1Ozq5KRxzwqxOmU+3gWS+8691/IWIxoV7nbXONzd8XQ/qckxzilw/Wpaj2mYz57OnKjfZTWe+k+VuGwx3lmHcfTFaOVBZBpQ6RBxzyor0CzzZF8ZgWaBtrsIftT2e64dpfIHnRBQ7p8yen9UMOlrKFNUgqHJHwIsyK4BnK+lnxDH8+VivdXbfWoEGm+qse/KGt8p9kCuBd+1W1Djc/9uuO8z5aoofBvh5ttFdExn39Da0eCNE56nOeBjM/jmjTzwyFtiGKefwD1FWgWV4fc3ID7yTLtJtrsuG7XyB50YXkB74kayuWgjA2kok1SjKkyMe591WYyzRd7uLQiwtmYZjItrVKGLvGoEM8Tpj2ttX2Uisb4QeY+dyh3a2p87q6G+KYSHec3cS8S00MxRsw8GVvpfrycPMqwsZb1QjmuUfsbuNS0IVKgYx7UVwDDObwPxNfteUS2pzbguG43yB50YVD81tWaFNVlnYGsnboaU35dVBZ1pLWGmNXQIfdi72GuTWc07yjw3JveJokPZPsu5V2PR/NztYyFAdIyc72Lcqbx849HzzQtsysyOs97sf3eqtrNwGdF5O8J0z4tE2Na0ZEH33I3q6bn7lr09mfJbsidPp4spSgjJt7huCRhOovFb8GiPM+lfVvHpaYNEbhsAdRXoFnOOeri8UD7WBdLdxfZHjxPy7bOE6rjocf7znCCZ/16z7R1u9PaZtAmyZ1+YPlUkfvzXgk7a2Nr4OOLh4bTcrWwijeEUQm/yN5CQ0Vbzb0XkSkeZW5STc/9sOOc75fsWF92uEabKMposzFWPi6WtLHm665j36u43LQhUqBjHtRXADsk+5HXx9vS1BGkfWR7aq5BVg/IHnia6vGuk3ZNCO3o9RnZrCFq59AmyV28w/s51SKRU7F8PFXVE/FZZK/bafv3hXhrsFvpUeZ6a3ru9xznfKRkx3qnwzXaQVFGpC9q1I2XDR0BkHZ1+ace94n+DM/pnWO/07jktCFSoGMe1FcAGxz18E2gfbR3fA2S5UFMdVy3D2QPPPmE7dRtQcr9DHjuR997ZuacB7RJJr7vso5ZdzTKxve2/HslFR7ge8KjQnTTARdfXPFzAZUc1W2I1rmTQj82uL6MryjZ8XZaoPcoRRmReIzEPwOkec3jPpHlrI1Pjv1O5pLThkhBp8Hvim0A9RVolkmS7VpOq2J1cypZHsRkx3X7RPbA02XxG8mexXuabct7DQraJCKLZGLHci/VI1F/gT43l1f5ZHy+1vmGJIiPmgzVQYN62SjN7Jh3fZD4WsLjvdXhGl2gKEPGFnxtb1CEmoa33+M+keUsE9cizUwFpw0BuxEJG4uyLNta6iv1lfpKfQ3su+McFgW8tkco6sH0Oa7ZF+o99d7Te4/zuRxoX/qR76VnHu6nTZK7fVLuKApltTaWb3urfkIrJNyiE/Gvcc8oLzDYJM3smD/tON+hEh5vp+lllynKMDTuQ8Xx85l6mWW9+ebYL4sa0oYAL/zUV+or9ZX6mpYrbF+aWYEL2tJ5K/Vdu6sIvVKtgVbU+/JZ7Hk+IcOa7PTc58cc7xe0SX4Zkt9Hfi/lVuukCxa3f9y6WIeT6vWoED5x7uYYOjKWUWZg0NSO+eeO891dwuPt1DF/haLceL5xC7PaXmR4bt8bdn+iDQFe+OvfMU99BfW1Om3tNO8G19vS2U4xD852zb5T76n3Hg54nIt2zoYMP9Xb4d2miH4J2iS/aIisx/J7SBvWNLNrX7fxVp1O7I3HjaHTCMEhSTbtBM3TxI75mR3Od27FXhbomIdOGRwtuAEeIgarDR3ztCHAC3/dOuapr6C+lstFCR8ycklbGg8p4pmgY556n8Y9j3PJIt77Dc98zLOjkzbJLzoKvD3k0F1utR2fm7elZjH5fVZEdq0IvUomLnwynTIDiybGmHfFUBut6H2Bjvlm811IKOttSUbn91PomKcNAV7469cxT30F9bU8/pTw4foeRH//o7XNp4hngo556n1SvR3eMca3Yxnse79nPn6jTVKYWTI2I5yBD537H25KDRfKPetRIVxx7v6J/e4eygwc1kvzOuavSfUWUe30oORB0VzxBV+vZbSfKx73iq05v3TRMU8bArzwU1+pr9RX6msIroE7SUatbhMWEMyDa3Qv9Z5677LJ81zWFLhv3WbRJimMjpx/1HZOJ7nl/udQW56cq+tJbvOoEPssfxv/0v+YMoMOlniUt76anfP7hA+bMjfazlKUG+tm7CWkP6P9HPS4V2TVWKFjnjYEQH2lvgJZcg1WettlWhqP+p38WviQheqzU/WOeRTnnPiNWM+i/q4T/475dbRJCqUL8LaH6Dnd8HozPlJeBwbuqvOJrvKoEKawFTpN5FPsYbSQ+y08bjSdytvkGp3vgg4NuCklPe5OHfM7KcqNtCFWDrL8Yu0zsmM4o30TyoY2BEB9pb4CWZor4cJJXJBfIWyom9mqeigbFOdVge82q8W/Y34DbZJS2Cu/Zqk3NVrBeEx5rTuL636yfZJsEYjzsd9p+pcc+OsUW21Jjc7VFT/y7xIfd6eFabZQjBsnvuCrNhSynOq40OPZ9DajfbP4K20IgPpKfQWKrI++o2bXtv3NQbI1c3TMI4l+8esU35fR/tdK+TrmaZP4vQ8/kWZ2zo+HtdXrPbkpJ/2pQ4X4HPv9RbGfa6iOqdxv4WlUyjF9Kg83Hed5tMTH/bHDNVpfwWvRTWy9qm4jGeZffMHX4xlfL30h9VkgKYuFX+iYpw0BUF+pr0DWfki6GcTT5FcIm/tkZy7omEcSezzf5bIa+b2hi/fJVbRJSkdHzy9vWJ3ZlHNZLIWbHhW0/av9g9jPtnGvRRc6LSy6sSbn2dOhwb26xMf+tcM1mlHRmzsd88nMkd87qz/n1Ah6U1Dj8ZukH8FGG4I2BEB9BeDi6pRa1kV9/tDaZpKdmet1XK+vZA9SPns/ZLj/rV28T/aVLF9ok6AxLnhUiKXR78YXabhH9qFLxzuUte01Oc81kv/CLqG4RipXdUQIHfPJXYvt53BO12zY45yzaJB9keYsTk0bAqC+Ul+BYrhCR3aaQby37XfXkpW5cIXe+EL2wKLTYD1XPPVQTnq+S36mTQIUZ4dHhdBOLZ1S97bt3/QG00/2oUubO5S1wZqc51HJf2GXrBudVV71nI75ZFbKxCmDk0rUWDufwX5dI9gaE+OONgRAfaW+AplyjRYdcPzdMvnV0XeUbMzNZMf1+kT2wMI3vvvWDI/hgecx3KBNAhTHJ+bUIZkYY5iGAJKYJcV9Lc7TQ8c57inxcS/ocH0uV/R60DGfzNPYPv4sWWMti49c7xz7m8YtnDYEQH0FEMA1Rz3cYvmbGW3tlNtkYa6mSjFhSFBtpzzf46ZntH99d/npeQy7aZMAxfFZEflv+T3G8GvJb9Qk6scVO3q4Buc3ucMDcEGJj31A6hlqiI757sUXKnol+YZg8mmsZTF1+K6UY0Ek2hAAqK9AfV1y1MMdht/XeviorV5OJwtztcxxvR6QPbB45vHcfZbh/vd7vkfqKPS8ByDRJgFivkh3HUAbyTJk1BB9W4Pzc4XredPhbxe3ttkFHnunUcpMG2sGbZh9lGIX2Jnu+TwK3TgbkeQxX2lD0IYAqK8AfLjiPptm146vvaN1eCHZl7t1kv86T6i2mZ7P2TMZ7V8HVL32PIYLtEmA4o1I8QsMojlco5d/SrkXRvVxUZKFgtEwPzoV8mFJXxJeU3Qb43zs2j8v6Di+ezyTNgTe53CO+6INAYD6CjTTTkfdOxf73fZ1dwbIukK4ZhXfIHvQZR3/N4c6fUj8R8vPpU0CFO+SZ2XQTpJ5ZBdS6hX36uQrK35+Lx3nttnyNzqV63FUx+YXeOzXHcd+lqLbCEsM135nQcfyyOO5FDru/bUE9Zc2BG0IgPoKoBvbxW/06vG2fz9AthXGNSP6GtkDgyGPZ+3PqB8gNJ1V883zef8XbRKgHP7wrBBHyCoEclO6i6tYFTM7PHindXhw7yv4+F85jn8Nxbb2dLbK89h1/yjFzWK54fFcuppjA3E7RYQ2BEB9BRDAFuk8w/ZI279dJMsK5fqQconsgeGdyidMy9MM9q2LRPuGsLlPmwQoD59F9nQUcC9ZhUA2S7JwL2W3NcGDd7AkD0b9Wm9btPY9RbYRDkvn6dR5uurxbBoNvE9XOKd9FBHaEAD1FUAAG8U9AvtA23/fIrsKt0fyjxGO6lojfh3OVwLvV9eqe+W5738k/wVfaZMADtM8KsRasgkB6Vfkj46HRFW5RtuaRrqMx57T2PIzCz72tY5jP0GRrb1FYg4xVeQiO5c9G5YhF0x2xYM8TzGhDQFQXwEE4OqQ+tD2/+9J+IXu0b3zjuu1k+xBzAXPd5iQM38HYvcO1/ZExkbW0yYBSsYVg+o62YMMuEamzqjoOb1wnNOu2O/uaPvZuhIc+1+OY59Pca21KWJfG6HID0bXPRuX+wPu0zXr5QpFhTaEgZY/nTL8I6pHvKCD+kp9BTpZK35hLqaSVaVwxXGdtpI9aKOdzV8932HeSvoY8/1dvDONz8iZTJuksvSZoAPnjslYOOSHre1TlI8/ou17VAY16sFIdP86ED13TCFqV0W/e5jsLd5dS2XQCzqb7EEGdPVvW+iUKsZy7uvwENQRLzoNa3prOy3li5l2x3LcdyiqtTfiKLdTCjom16ya+PZKwsXBH3DsZ5iiQhsiZpfksygxQH2lvqJeOnXM6wekGWRTaQw7rtUA2YM2Z8S/k1y3Iem+c17fezZG5fKn5370vaqMa/nRD9mZ5sMhGeuE/9ll+Ypv2nH/SMY+emjZe9D2s01kdfFsX4EPkTXI0FXHA6pq1iW4MZblPHvFHMZEt5UU09rSqdE3Jb/R6N0422VdOh5ov0sc+/ibIkMbIuaBsC4HqK/UV6B7rhjUGo5iDllUifuHbsvIHkT2SLLOUv0Qp7PXdeRyn+F9Td9PtNNUB/RpZ/y3LtLWDm4dXT2tpHlGP6TditZ2W+yd8fqxRUMpb4vKSF+s3OgHYF3PcNSzrMwly4u313BhNCxHD1mDDC0Q+5e8voqdy0CXD2C9yZZlIRNb+I4HFNFa0vv65i4e0kclnxELelwbOrz8uLZLARoUrpkvXyg6tCFiXLM6+igWoL5SXwGLVZayqCEJFpE9pfOF+wcs9H1eR6/fk3QjmUNvum6fDrCaUvL8ox9yooVij2Yw3kcz0GUe6UcjV4ilr1TlcjAtQLOKbEEOhiw3hz8qdh6zunhQXpFyrS5uGzXNCJD6udbh5cK1vZGxURpXA5Xf3igtTfO5pJ+a1x6vUdPcl/C4vlvS/Sl8rKYN8bt7NG5BfaW+AgmsspTFFWRN6fQ42qjfyZ7GOihji6iGen9Ju+nARg0Lo3HCq/Rxj37I39+NjzvKlH5sSbMY7mKxLxB8mypdDjNiF+YyWYKc9FtuPg8reC6dYsrpaK2yfXCYacn/IYpmLX0P1PgLMTqoT7JtoCaNCf9G6rcwNW2IbPwp2YZWAqiv1FfUU7xjXkNTrCFbSmm6uAeDoJlGJN9Od32H+xK9p9yO3tVPydjM96VS3cFD9EOO0dnpT8Q9gz3ENdaBl6a+nzNU6fJ12HyKHkBAXk5YbkBLK3guu2Xso8K3qE59bm03ZGyaVhmnkh0Vc8iOWRRLNNQtR6NoPdlDGyImHhtTZ6X0UhxAfaW+Ag5T5PfwNcxUL6/1jnbhTbIHoE2Skq7pZxvJrgM7Q3+0HTTsZwvFsDzuR5ViD1kBB50+E3qapTZO3xpuELfI7kxNlbEPB/F8/5OsQYNdcbyAbSV7aEMY6Hopm6L/Baiv1FfAx/OoLvaTFaW2VdzhSQHQJklKP/zZFvPV/rF5GexTF4aNfwigTQRUyPi0yyymutgWT11KtmfGNFPhPtmChtvveAEj5AEAAEBzHHW0Cw+SPQAS0vj6P8S+tluWEQyOC2tlAJWk8b/eR5V3U0b7MI1UfULWZ2K+4UGgX05nkjVouE2OFzDWXgAAAGiOIUe7cBPZAyCB1WJf+037ZOZlvP+FwsBMoHI01Mz4YhS6WERfhvsxLbxIeKXwHhryeS3ZAsgixwvYY7IHAACgMR452oWLyR4AXdLwZZ8s9xTta8trzZHxcDYXuSRA+Wln+QPJ74uahq6Jfz3UOOhzuBTBHBCmYgI2PWJerZ6pfgAAAM1iG9X6M2ozAoCvya3thdg/9v2V47Fcj/a5jcsClJuuiv137GZxOIf9/mG4ST3gcgSxTCaGsOErKfC7V44G02yyBwAAoPZmO9qDr8geAF26JOWZmT0Y7XcJlwUoL52a99pww1ie0/5NC5Oy8GI6uk5APFTQTbIFmOC6EE8UAACgyVzrDl0newB0YcBxP9FtYc7Hs7K1jQgzf4DS0lAnpml7X3M+DtNisJu5PIlMkolx5W+3tl6yBpjgiKPRdITsAQAAqL3DtAcBBKB9Ma8d95PLZBEw0bTWtr21XW1tT2WsQ1rDf2hntY441tXZNdxKiEVQZ7W2Da1tR2u70NqGW9u71rY1QVpzor+Lb742trZnjhvGUAHXYlgmfhxYRhHt2s1YPt4SOuUBG0ZIwceU6PmtH7OvtbY1CdPRkSo6amVPlM6odF74aaqMrQ2i4ea+RW0UnVZ/LDouANRXIG91qx/MoAQQwqDjXqLrVcwli4BfFslYZ/wPcU8zGd90JeNdXaSviznoKHDtFH0r9gUGdetPcPznDOk86/A32sl9I2oI/ZtwW5nxdblqyPf5FFdv8ZkHV8kSwGmG4373luxpHB3lop14+qH7pIx9MP5oKBtLPTstNCTcThkbHfPU0Bb43CGNvdHv2MroP1FHB0B9pb4CWWlC/XjjOLYZFAEAHnTdxi9SrsGvQCnpqPX4Qgy62KiOmp8Z/U5v1NC/b6lMPqOP9QXhYtR4ue+onO8TnEOvpWFzpsPffZTkHfJ5rkh/JrZfnVUwh6Lb0YVYvg2SJYCXd4773jSypzF+ej4LP3VIR2fZaTgxnw//to+nOnLwlufxnOTSgfpKfQUy0JT6MTXwuzqAZhrscI9bQRah6bRDWWPHfYs9aDd0+DvTaspXEux/l4T7arbdktZAgrQuG9K5X4LrtSf20qUdZ0z7sWufaaAhgLaQJYA31/TljWRPY6yN2gQ6+vacJB/tos+vm9GztNMMNdP0eB2Z91T8P5q/5tKB+kp9BTJ6H2tC/SCsIYC0dPDsB8e95CVZhKbTUCjxeOoPxW9amlawUUPF2t7lMUyyVNDdCc7nnphHsyeJI26atleWkdarYjc3/ZCykOI8oVy1x5TXOI2LyBagK38Koxsx0R1LmdjZZTq7LenoCMQ+QyfGc/kVym2fjI3k08EFZxzpANRX6iuQtbrWjxOOduA+LjsAD9vF/eHxKFmEJtNR5PE4T9qxPamLNA6KOfZwN2Fd1lsqaLcdzXMs6SQZ5d5vSWt1ia6fNupuy+9TkldSrP+fNw/l9xW+WVgM6N4yRyPqAdnTWLap90lCq301pDMS+53Jre1xWzslPnjA9oH/G5cKoL4COalj/XjgaAcu55IDSNEO6Wa9G6CWTF/19ct9twvLLLVUrq1dpGHq3P+S4JyOWo4lySj3nZYGUU9Jr+V4XH0dTbGs4WVbr9Fr+TUKZTPVHUhVn2xTtPV+00sWNZJpLZfRhOXLFA97T+z3RqJ/v+koc6Yy+pRLBVBfgZzaS3WrH71ij6Ff1vdiAOXiuo/4rHcD1NZeS4WYm7CimSrYtS7SGJb0Meu0YfBWwo1yHzKkc7PE13R2lGePaCT9R/NCY8tPJyuA1G44GlMbyJ7GmW8pC+cTpLXKktbstt85Fv3bXUcnxgxLOme4XKC+Ul+BHNSxfqx3tP+GueQAPLjWqWCtCjTWFkuF2JYiTVN6/3j+rW00Zrcx6wYk7Nf8T4a09lfg+tIpTz4AoRFnHu12iv/idp0MintU4EBbm8IVjmyDMM0eoL4Cxalj/SC+PIC0zoi7Y/4QWYSmWSzmTvCRlOmmiYO3QsLEmbov4b7mL7aktZgiBKCBFjgaU8/Insa5JuZF1pOs4/FQ7AtAafzrj+I3o2+/IZ03XCqA+grkpI7146mj/beASw7Awx1xd8xvJIvQJLqQzEsxxwiemzLdNCvHH5b0i9sslLBf8/cJsa8AoN2o4z47i+xplHeGMvB3gnS0Y9AUj3d8nZQHXTTYrxvSucylAqivQA7qWD9mOtp9r7nkADx9FXfHfD9ZhCY5ZakIx1OmaxtJ6du5fk/Sj3K/6qjoixKckynm/RBFCECDuaYh7iF7GmOepQwcS5DWZkM676KfjS8Kf84zLVPn4yYuF6iv1FcgB3WsH7sd7T7WgwDgo0/cnfK6EYIYjaEjyk1f8fXr1dSUadsWcxj1+Ntey3Ed7GL/8y1p6PYxwfnYYt7vpBgBaLDVjgbVbbKnMbZZysCaBGldMqRzQcY+qOusO53lN8mzHRAqVAdAfaW+AtSPsVC3/wa8hwBonnni7pT/ShahSYYtFeFEgLQPW9K+4fG3tsVtVnax/yFHRU8yyn2VJa05FCMADaYfLT+KPXQZnSrNYJqhlnSRdVN4JG0XPIs6InzXmjGN6nvApQKor0BO6lY/pop94NsHLjcAT2vF3THP/QSNYQs1ow/bEJ3NNyzpH/b429OGv/vexQvDEvnVKWQ6hh0Jzsf0oYE4egAgct7RsGJWUTO8MVz7WwnSMY0K1A7DI9J9mD1TO+QIlwqgvgI5qGP92Olo753jkgPwtEHcHfMvyCI0hS0u8Eig9L9Y0l/u8bfPDH93p4t9P41eOp5bjmF2gvMxxbxnQSoAsM8o6vbejWqaLeEWWd9jSOeJjH2c1yn/fZ7p6If8rwnbIAD1lfoKpFXH+nHH0d5bxSUH4KnTiPm7ZBGawBV6YHuA9JdZ0n7r8bfTLH/rOyrgUPT7uyR5jPs4jXlvGn2/maIEAP95LfZZWLPInlrbarn2CxOkNexopK/uIh3Tx6JPXCqA+grkpG71Y5bYw9gwixxANxaKu2P+OVmEJlgj9g6UyQHSP25J32fKnu2FYa3H32p4Hh2FoAsO2ha2upDgfNZb0ppGUQKA/xxxNK7+Intq7YqEiQ3ZEz3DTWVoOEB5HOJSAdRXIAd1rB+HHO28QS45gC70ibtjno/zaISjlgrwMFD6poVufGPXXxbzAoI+8eXHpwfOE/vir0lGuZ8wpPOMYgQA/zdH7COpXpE9tfbKcM2vJEjHNWhgQZdp3Teks41LBVBfgRzUsX6MSrbr0wFoFlvo6/H+P6D2bFPrTmXYELno+femBanue/zdfvm1uGyPpaJrw2FqgnN6bEjrDMUIAH5zW8JM20Z1zLRc7ySdBrbZdte7TKdXzB+JpnO5QH2lvgI5qFv9WO1o393mcgNIYETco+ZnkEWouzeWwr8lowqmo9h9vqTPsxzXiQ5/N1fGFsXR1Zu1U36FJZ3HCc5niqVBNEAxAoDfuBbyuUn21JIt/NzMBGk9saS1rMt0NhnSeMqlAqivQE7qVj9uOdp3a7jcABJwhUHVbSNZhLr7Jtmspm5bxME37txOy9936gR/GP3e0ui/D1vSOZngnDaLeeR9L8UIACZ4IfapzvPIntq5KGEWbJoq4RZ/OivJ1rgBqK/UVyCtutWPuWLvOHvJ5QaQ0GJxd8yfzPl4+oVR+siZrfBPSpnuLUsjxLcT2xQXvlMn+AFDxb1jOb91Cc7pnCQLrQMATbTH8YwhBFj9PA90nW0jeQ8kSMv0cYgRfQD1FchD3erHaUe7bi+XG0Dgdsn4Nprjccxvbe9b22thAC5yZFslPo0NhvS+RoXc1wdDGo8cv69f2XRhCP1aP/5RoSf6N98FZLUTaZNjH/+I/wwAHcEwi+IFoMH0PvtW7Av5MBKhPiZJslluJpctac3uMp1ZhjS+WZ7/Gr5jJZcR1FfqKxBQnerHDEe/wVvLsQCArz/EPWp+VQ7HoH2K4/2Qu7gkyNNrCdsxP03Mces3d5HGAssxnXbsU7+i6Yj6pW3/vtKSzi1DGuML2ay37MO2SJZpEUONg6+jGvjCBqDp9jsaWIQoqI8BMX98MT0HdXqoax2b94a0HiY4JlP4uWHD7/XJ2Lozz7iMoL5SX4GA6lQ/jjnacwe41ABS0o97/zjuMw8z3r/OQPoc7etghvvRwRHvxP6h07Xp34yKO7qJzn78kiDtz5I+agpSuG65MEm/et8M8LC2xZe3LfpwO/r54di/77Wksz/2ezpqQb+MXXAc0xbxG6kw/nsrKFoA8F9HzzvLvVjvodPJolr4S/xCvU2KOgxsCwDbPsz/meCYzojfVPsrUWO0n8sI6iv1FQikTvVDR8t/Ffto+T4uN4AAbANrx7cdGe1X76c/xdynmCXthzwg9nU/x7erMrZgeDd9tDPFvt7m+PYp2v9sil7xdlsu0uIEaZku/KEE6Vy1HNNUw+9ein52z/Cza5Z0lrf9zhQZW9H+H3F/IbognUfeL40aLacoVgDwf65Y89wv68G0LsxBS6fBh6ixaLLPUk7mJDimEUM6S2K/M95BOcAlBPWV+goEVKf6ccrRjtvDpQYQ0FHH/Ub72pYH3Nf0WJtoX0HnfDnDe6zt/v3T8BxBgaaI+Qt4iFHuSeMyPZXOo/h72grwGzGPunzSIR39uq+Lw+pUj07x702LUZxv+7muUq/TFTt18ANA0+g994XYY83PI4sq76lHp8H4x/uNjnRMC8c/TXhMpmmc7cYHJhzh8oH6Sn0FAqtL/dA22k9LG+4FlxlABmxRPf6N7ofrA+xju/wKN6Yj1rcUeL7nLed6O0Dattj91yhm5XPEcKE09rxvB3N8RMDH1rY2xfHY4i1tj36uU1zGO911ut5CSzq2KSH90fZA3HHlx/VZGiTjsf30XDVUQ7cL3AJAU2xwNLBukD2VZ3re9hjaCa4ZEhr2yLRge9Ippaa0dJSNDkg4Ef33JS4dqK/UVyCwOtWPG472G7NXAGTlirjDsFyUscGx3dC2jvYptg+6fSn2/sS82CJ9hPgAYev030gRKx8toA/F3PHsWsBUR6nHw87clfQxin6I3wIF2hG+KmU62z2OZ5Xn8WymKAGA1S3H/XMN2VNppmuqjVyNS3su+u+RDmmss6SzKOExvZPO8RoB6iv1FQitLvVjtWOfI1xmABnTNTlci6Tq4FkdVa4x4nWwbHxg8aToHVP7/LTzOz776JSUI9qFKTqH9mX2BEj7qSXtXopXOU2TXyPI2zctJH9EP5eocOjCpsfl16rF/0YNhp2BjuWpdO4E/yidF1h1fWXThQ58v/Kv9DievRQhAHDSUQ22mUwvaSBU2ocOz0htX0zukIYpBuJoimM67jieQS4ZqK/UVyAjdagfOmPcFoZQB8cRhhBAHvRec0P8Bsr6btqZv6gk5zfFcoy3AqQ9zZL2XYpV+enCMV+6KNQaU32fhF2NfUeHfepCrz4L5+jXL53ep2F59Guafhl6HjVuZnZxPD1RGrYYV1soNgDg5aDQ+VJHZ8U91dSnjfDM8LdnUhyTfug5HXUgaBtA40heLlFDHKC+Ul9RT3WoH4OO+8RBLjGAnC2QsVl9nyRZZ7z2212Q8i14utlyvPsDpL3VkvYhilM1aIe2TvfQaXHPo0aATiHRkY660Kp+sfor40K9rbU9ivap+34rYysmry4oT/RL3a3oeHTTDxInW9ssigsAdOWx2Kcj0glTTZOjxvLntme2tiGWkzUA9RVApSwS+4Kvj8keAAXTyBn6gVD7Bx+2tWfGN/3vp9HPtd9S+xB7Snoul8QeYjCtIUvaSylCAAA0my6+bQtpox89CWkDAACQP50x81zsIWzmk0UAEMyo4V77IVDaptCFn8hyAACgdol9quEZsgcAACB3px3ts91kDwAEM99yr70SIO2llrSHyHYAADBuyPHyN0D2AAAA5GbA0S6jMwcAwtptud9uDZD2YUva28l2AAAwTlehf2lpNOg0u7lkEQAAQObmin1RxZdRmw0AEM4Nyz13eoC071vSnk22AwCAdv2OF8F/eBEEAADI1JSozWUbKDGPLAKAoHQx2q+Ge+6zAGnrem0/Le/WAAAAE6xubT8sL4S3yR4AAIDMjFjaYNo2W0P2AEBwqyz33ZMB0t5kSfss2Q4AAGy2iT2u6UWyBwAAILiLjvbXNrIHADIxaLnvrg+Q9gVhDTcAAJDAfsfL4VGyBwAAIJhBR7vrANkDAJl5IOZZSj0B0h61pN1LtgMAgE4OO14SD5E9AAAAqR1ytLcOkz0AkJnJYo4Bn+V2n2wHAAC+9IXwu2Wjcx4AACC5vxztLDrlASBbthjwWW7c2wEAAAAAAAAAjXVe8u+YX062AwAAAAAAAACa6pVkFwPelPZXshwAAAAAAAAA0FRzxDyifSRA2vMtaQ+R7QAAAAAAAACAptol5s7zgwHS3mNJexfZDgAAAAAAAABoKh29buo8XxQg7ZuWtOeQ7QAAAAAAAACApvoiEzvOPwRIt0fG4tTH035FlgMAAAAAAAAAmmq5mEe0XwmQ9lpL2ufJdgAAAAAAAABAUx0Wc+f51gBpn7akvYlsBwAAAAAAAAA01X0xd55PC5D2c0O6P1tbH9kOAAAAAAAAAGiiXhnrKI93nj8NkPYsMXf4PyDbAQAAAAAAAABNpSFlTJ3nxwOkvdOS9hGyHQAAAAAAAADQVGfF3Hm+JkDaQ5a0V5DtAAAAAAAAAICmeikTO86/tbaelOnq33+xpA0AAAAAAAAAQCPZYsAPB0h7lSXtIbIdAAAAAAAAANBUu8Tceb4nQNpHLWnvJtsBAAAAAAAAAE11S8yd5wsCpP3EknY/2Q4AAAAAAAAAaKLZre2nmDvP01pmSfdfsh0AAAAAAAAA0FRXxN55PjNFutNa2zNH2jPIegAAAAAAAABAk2gomUti7zjX7XFrW9/aertIVzvkNWb9a4+0N7a2SVwKAAAAAAAAAECdaWf4F3F3msc3DXXzvrUtcaR7MkG645v+3ekiMuN/sf4JWmbDP/YAAAIndEVYdE1hdGhNTAA8bWF0aCB4bWxucz0iaHR0cDovL3d3dy53My5vcmcvMTk5OC9NYXRoL01hdGhNTCI+PG1zdHlsZSBtYXRoc2l6ZT0iMTZweCI+PG1zdWI+PG1pPlY8L21pPjxtcm93PjxtaT5vPC9taT48bWk+dTwvbWk+PG1pPnQ8L21pPjwvbXJvdz48L21zdWI+PG1mZW5jZWQ+PG1pPnQ8L21pPjwvbWZlbmNlZD48bW8+PTwvbW8+PG1pPkE8L21pPjxtZmVuY2VkPjxtcm93Pjxtc3Vic3VwPjxtaT5WPC9taT48bXJvdz48bWk+aTwvbWk+PG1pPm48L21pPjwvbXJvdz48bW8+KzwvbW8+PC9tc3Vic3VwPjxtbz4tPC9tbz48bXN1YnN1cD48bWk+VjwvbWk+PG1yb3c+PG1pPmk8L21pPjxtaT5uPC9taT48L21yb3c+PG1vPi08L21vPjwvbXN1YnN1cD48bW8+LTwvbW8+PG1zdWI+PG1pPnY8L21pPjxtaT5uPC9taT48L21zdWI+PC9tcm93PjwvbWZlbmNlZD48bW8+LTwvbW8+PG1pPkI8L21pPjxtc3Vic3VwPjxtaT5WPC9taT48bXN1Yj48bWk+QzwvbWk+PG1pPkg8L21pPjwvbXN1Yj48bWZlbmNlZD48bW4+MTwvbW4+PC9tZmVuY2VkPjwvbXN1YnN1cD48L21zdHlsZT48L21hdGg+KBCuaQAAAABJRU5ErkJggg==\&quot;,\&quot;slideId\&quot;:315,\&quot;accessibleText\&quot;:\&quot;V subscript o u t end subscript open parentheses t close parentheses equals A open parentheses V subscript i n end subscript superscript plus minus V subscript i n end subscript superscript minus minus v subscript n close parentheses minus B V subscript C subscript H end subscript superscript open parentheses 1 close parentheses end superscript\&quot;,\&quot;imageHeight\&quot;:18.296296296296298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o&gt;=&lt;/mo&gt;&lt;mi&gt;A&lt;/mi&gt;&lt;mfenced&gt;&lt;mrow&gt;&lt;msub&gt;&lt;mi&gt;V&lt;/mi&gt;&lt;mrow&gt;&lt;mi&gt;i&lt;/mi&gt;&lt;mn&gt;1&lt;/mn&gt;&lt;/mrow&gt;&lt;/msub&gt;&lt;mo&gt;-&lt;/mo&gt;&lt;msub&gt;&lt;mi&gt;v&lt;/mi&gt;&lt;mi&gt;n&lt;/mi&gt;&lt;/msub&gt;&lt;/mrow&gt;&lt;/mfenced&gt;&lt;mo&gt;+&lt;/mo&gt;&lt;mi&gt;B&lt;/mi&gt;&lt;msub&gt;&lt;mi&gt;V&lt;/mi&gt;&lt;mrow&gt;&lt;mi&gt;i&lt;/mi&gt;&lt;mn&gt;2&lt;/mn&gt;&lt;/mrow&gt;&lt;/msub&gt;&lt;/mstyle&gt;&lt;/math&gt;\&quot;,\&quot;base64Image\&quot;:\&quot;iVBORw0KGgoAAAANSUhEUgAABE4AAACWCAYAAADAHs3dAAAACXBIWXMAAA7EAAAOxAGVKw4bAAAABGJhU0UAAABd1f6/1wAAKZhJREFUeNrt3Q9kVt8fwPFjkmRiMpMkkswkkWSSxCQzyUgmSSKTSRKTZJJIkiSRSZIZySTzFZkkSSRJkphkkkQymcz4/Z6P5z56drvnPOfe59z/7xfX76fvnnvvc86995znc8/5HKUAAFlzrrL9T7OdpngAoBBOG5715ygeAAAAINhFQ0d6iOIBgEI5YXjmX6B4AAAAgMVMI02GKR4AKKSzhmf/WYoHAAAAqBoydJwvUTwAUGhXDG3AIMUDAACAsttn6DDfo3gAoBTuGdqCfRQPAAAAymprZZvTdJSfVbYlFBEAlII8759r2gNpJ7ZQRAAAACib9sr2TdNJnqlsKykiAChduzCjaRe+ef8dAAAAKIUWpX+z+EfxZhEAymqr1w7oRiK2UEQAAAAoAxIBAgB0jhvaiMsUDwAAAIqux9AhfkjxAAC89kDXVvRQPAAAACiqNqXPa/JdkdcEAFDV7rULQe3FV689AQAAAApnXLHcJADATp+hzRineAAAAEAHGABQdqaAex/FAwAAgKJYrvRLTP6qbB0UEQAgQIfXTgS1H1+89gUAAADIvYtK/8bwFMUDADA4ZWhDLlA8AAAAyLt1lW1B0+H9QPEAABpoqWzvNe3IfGVbTxEBAAAgzx4o/ZvCPRQPAMCCKU/WfYoHAAAAebXN0NF9RvEAAEJ4bmhTtlA8AAAAyKMpQye3m+IBAITQbWhTpigeAAAA0MEFAJQdAXkAAAAUxhND53Y7xQMAiGC7oW15QvEAAAAgL7YYOrbPKR4AQBPIdQIAAIDcGzN0avdSPACAJuw1tDFjFA8AAACybnVlW9B0aD9TPAAAB6Y17Yy0P2soHgAAAGTZiNK/CRymeAAADgwb2poRigcAAABZ1VLZZjQd2fnK1k4RAQAcaPfalaD2ZsZrjwAAAIDM6VP6N4DjFA8AwKEHhjZnD8UDAACALHpo6MTupngAAA7tMbQ5ExQPACTjkOFh7GIbdXiuE47OaZJqBzKtPn9I1vKFtCl9UthvtBG0EQDgWIvXvuimh7ZRREjA/xLYpH/1p7L9rmw/KtsTVR3Je72yDVS2TfR16OukabtXAV8dXyBfVPWt7FGH53qysv3n3UxRz+tVZTtNtQOZJavVzKnsTn05ani+XKeNoI0AgBhcNzy3jlE8SIAsgf1IVVd6WkgokBK0/fb6hv3KXY4f+joIbX1luxWxAv54n5W5/0sTONdOVX0r/dPy/F5Xti6qGMi8cd+9+zZj5/fU8Jzppo2gjQCAGHQbnl9TFA9S0OX9iP+cYhBFRmKdq2zL6OvQ10nLxZAXyYx3kaVhldIPX6xvUJZRrUDm7VTBwzazsmpA2abp0EYAQHbonmULiuk6SE9rZXsfsl/w1Ovz+YML0t9bUdl6K9uQqk4nsRndIv0M1znm6OvAily0X0JcKAMpn+8NZR4iRWMC5OO5o2t4sxIdP2J41tygjaCNAIAYmd6CH6Z4kKLBEH2CTyF/wHco81S1+u0sfR36Omk4F+JCWZryuZpupl1UJZALpwz3cX9GztG0JGQvbQRtBADEaK/hWTZO8SBF+0L0CYYiHqOnss1a7P8CfR36OknrDHGhpG1Sc15jVCOQC+2V7VdCjWBU8uZhXulXNWgpWZ3RRgBAspYY2qG5ErZDyI7+EH2C1U0cZ4/lMQ7Q16Gvk7TvObhQlmkaEfkR1kEVArlwu8Ez5n4GzrHHcH6PaCNoIwAgAY8Mz9oeigcpOWzZH3CR8P+2xXFkKWNXU1Po68DKfcsLZVWK56jLOTBE9QG5sFnZzYdNmylJ2EnaCNoIAEjACcOz9hLFg5TYBDNku+zgWOstjzVCX4e+TpJOWV4oac7tf63iiWYCSMYbi2dMFlbWeWU4v420EbQRAJCAjYZn7SuKByl5atkfcDUq6rWyW6qYvg4S02t5oaSVyXub5ny2UnVALhxT9nNH07yvJeGXbjm8WdoI2ggASNBvpX/JsITiMZLyuaHZ9lM8kZhywMWVh2fUsv/RTV8HSVlueaGMpnR+jzJ0LgDCkbmnP0IETg6keK59hvN6QBtBGwEACTKt8NZH8RgtNZTdDYonkh2WfYEJh8c8ZHlMF1Op6evA2q+EbwRbmwLO42dlW0mVAblwNUTQxNW82KjIb0IbAQBZYZo6cIHiIXCSsPOW/bhBh8e0XcXnLn0dJGnS4kL5ksJ5/RfzDQkgPl1q8dQXmyGeEymer+k5WPZVDGgjACBZuwzP20mKh8BJwl5ZBjHWODzmPstjPqSvgyTdUtlL3Bg0JIyEWEB+PFOLk3eds3jOzKR4vnOK+eS0EQCQDUuUPu/WHMVD4CRBKywDGK5XR7QNnLgKJNLXgRXbOWSdCZ7T24ALtYuqAnJhwHf/yhJqfZbPmTSCFBsM50PGctoIAEjDO8PzdgPFQ+AkIQcs+wDXYu5Lxh04oa8DK7aZhPcldD7HErgZAcRDEmzN1N27r71/b7N8zuxI4Zz3G87nHlVKGwEAKbhneN6yOgyBk6TctewD7HF83HOWx3WVwJ++Dpp+wNRvJxI4l6BVOGSY/wqqCcgFf5LVzXX/7bfFc2YghXO+ppJJdEYbQRsBALaOG563VygeAicJ+WbR/kseO9dTWO5b9j2u0tdB0mZVclmLTa5k5IcUgPDWqcVJYP1Lpdkk3rqZwnlPGM6nl2qljQCAFJjegE9QPAROErDZMpjwKIZj/1DJjwChrwMrkyndFPVkzpg/EdYUVQPk8jkiy7r5l0q7qbK5ss53w/m0Uq20EQCQAlNSzm8UD4GTBJy2DF4cd3zcXZbHnfPqm74OEnXH4kL5GfM5TKl/E+B0UjVALviTvw4F/M3BDDxnwnSwZqlW2ggASJHpDfhSiofAScLtblIJUx9ZHtf1lDX6OrByxPICjWsJpr0Bx7pAtQC5ICvhTNfdu+80f9dt+ZxJsjNoOici/LQRQN51VLZ+7weGrNDwR7lLLCrP/pHK9kVVp2l+rmyXVHV+Ptx4Ynjebqd4CJzE3LdbsGj3px0fd7tlf0NGNrfT10EabDMJb47pATftO440vsuoFiAX/JnPdzbZCO9J8NxNy+zdpWppI4AcWe8FSSRJt0x71OUIcLUKxQPN/iWQsobqcMK0oskBiofASYz2Wbb7LnPTyfToT5bHPUhfB2mxXSo0jiWYRgKOs5cqAXJhtVq8Ws5Yg7//aPGcOZzg+ZuWuztL9dJGABkmb2ZlydpXqjqS5H+W228Hx+5scIz3iqkkLpwxlPEIxUPgJEY3Em735eXaY8tjXqavg7TNWVwowzH/6JJtkqoAcmPM1xlf3eDvbZaXG03w/HmbRxsB5FWvdz9MeNukslv2Xbb1Do7d6BhDVFHTGBVJ4CQtNiM/5r2Ah4uAxZOUgyb0dRCKzQXr+iE95tu/vDFZR1UAubAjQkMyYvGceZzgdzBlUO+himkjgJyRuffHLe7VZvOcbLA4xguqo2k9hvLlhxWBk7istwxi/OfgWDK9+7OyW0EniRHJ9HVg5a7FhfLE4fGCkv+coxrgoDNRtG0ig+UvnfP3def4Udkly7KZM5vkajZfDedBgkPaCCCvhlX8q1G8tPihg+a0Gsr3O8VD4CQmxyz7pyebOMaWyvYwRIAmqUACfR1YGUr4B807377lh9cSqgEETnIRODnlO8fdlp9ba/mdkwpa6JLVLnCL0UYAOSaB7BkV75viLmVeLvcP1RBrOzVP0RA4icmEZV+tK+R+JTfS6cr22nL/srrhTvo6yCLbTMIukn0NKobFg8BJXgMnsvzbTxV9uLBNEsPeBL7HcsPxf3KL0UYAOXdRxT8aZJfS51X5ShU48ctQj6y4QeDENQm6zlu09XJ/twZsG732uq+yHVLV0W0PfP1G0yZBFRlxkdZUFfo6sNJheaE0G/mTN8n+JfLuU/wgcJKbwMmoWvzGK2zjNmXxnQcT+B7dyvyWA7QRQJ5tb3CvuloyWJ6lQSNPHlAFTjw11OE2iofAiWO7EuzfymiqV169SN6llfR1kCc2b4KbXWniqvp3WbzVFD0InOQicLLZd27nI+zjjko+8VaQPsPx6fDTRgB519LgnnW5pGZQToRhqsAJ07SJPoqHwIljFxPs30oC6aGMBEzo6yC05xYXysUm9i9z4RZoWEHgJLeBkzd15yVZ0KMMEz5i8Z2fJvBdBgzHv8MtRhsBFIBphYgLjoM0/v1vpviduBvjjzcCJzD185La5r1+Vyd9HeTJPYsLZbyJ/fuHG35QditxAARO0nfUd179Efezx+I7J5FU0BTAucktRhsBFMANlczIOn/g5BNF78xNQx0eoXgInDhkO03lvlfOsskLtFYv6CELBcgoKAnoySICEvSbUnYjOGrbbZX+CBT6OrBy0uJCeRVx3/0B+9pBkQO5IHMxvys3S7EttWw8V8X8na4Zjn2MKqeNAArANLLO5XK2WxTLacZl0FCH1ygeAicJPS+aCdhJUEBeeD623P93Zb9aI30dpGafiudNsDzEPiuGwgN5dUUtTubV1eT+vlk8a+Keu23KtTJAldNGAAWwo8H96mpVlvol6mXYfQdF78xBZX47DwInroxbBjaaSSwtSWBnLY9zgr4Osmyt5YXcFnK/I77Py9Jq7RQ3kAv+uZhXHOxzwuI5cyrFDsI+qp02Aij4j0iXS7+/4Md8bPoN9TdG8RA4cchmyWAX0/BkJa45y/5EGiOA6evAms08tD0h9rcm4OYYopiB3KifiykjRVod7POSxXPmXszf62ECPyZoI2gjymRUFTvf1NKc1ovp7e4hB/vv9O2zk1vBqV6Vj+TxjZQpN91oDq+zrZbfzVUOuEMhyjONqSz0dWDltcWFEmYYu/+t7luKGMiNgRg62WK/xXPmdczfbdJw7B6qnjYCBE4KEjiZjPkHXn0C2nFuA+d2G+pvksAJgRNHzlp+N5cjcqcsj/k5hecvfR1Eqtig7arlvoLm1rI8HZAPyyvbTN29+9Lhvjeq9FfWMS3TSaIu2ggQOClK4GRMxTdioV39fTMrUzrXcxs4t81Qf08JnBA4ceSpxfeSe3yZw2NuDVGmp+nrIIuGlbslmN77PneL4gVy40IGOh9xdsK/G467guqnjQCBk4IETkzP8g9N7vtihB8RCKfNUH/fCJwQOHFguVqcy063PYvh2G8ty3SGvg6yyCaT8DuL/Qypf5eWWknxArmwTtnN74x7izNJ6y8V/0oTtBG0EQROCJykzbTEaDMj+2TJ+Lm6H/AEnOPRaqi/HwROCJw40G/5vUZiOPZIiHLdSV8HWbNBNT+EXqLj/szMhyhaIDceZaTzcTbG7zhbwB9ItBEgcELgxK8vpu81yv2bCNMqMbMETgicJPjsjmMa854Q5Xqevg6ypkXZDddaZdjHDd/fPqdYgdzozVDnI85Eg6al8Fq4DGgjQOCkIIGTzgbfK8pc+80qn3k2CJwQOCFw8q9pi+80F1PfaGmIck1yFSn6OrBmM99Mt1ynP+mjXHRdFCmQC0t8Dei8ii/PyHmL50ycWcdNU5FAGwGU4Ye3bH0R9vnG++xvVZ3aiXillUS9aNf7DYrnH40Cq7XtQYznMG95DkmvRENfB1ZsMgnrhho98/3dFYoTyA3/cnRxJvs7oOwyuMc1+oPACW0EUBam592BkPs6UffZIYqWwAmBk1wbsgxaDMZ4DrOW5/CTvg6yyOZNcNAwNH8Csq+qmtQKQPbJcMPfdfevJE+NM4GV7TJ0cUXoFwic0EYAJfHZcK8eDbGfdXXtxGOKlcAJgZPcs81p11nCwAl9HVjZr8LPM5NVKGZ8fzNAUSImZZorm9SczjHfcYdjPl6L5ffvT7gjSuCENgIomv8M9+rNEPt5rv6u5tJBsaYeOFmgaAicNEGmZ9tMk4l7KeA5y/5g0ksS09eBlY0WF8oX32f8y0lNUYwgcJKbwMmOgMYpiUSIMxbf/yKBE9oIAE25b7hX71juo34q516KlMAJgZPcs13R5m6M52D7Ek22R/R1kEU2mYTrcw+sVYvnz8aZUBIgcOL+fn/vO+aRhOpxwuL734/p2EzVoY0AyuJ2k8/YbXX3/DWKMzOBE6bqEDhpxlXLfuiBGM/BNjlt3AEc+jpoyidlP9/N/+PnPMUHAie5CZyc9B3vXYL1eNPi+0/HdGySw9JGAGVxUUV/i9uuqm9V5W9fqerwfhA4IXCSf+8s+6FtMZ7DAWXfHx5MoYzo68DKA4sLZV9l2+n7N0lAtoziA4GTXAROpEP8y3e83QnW4yGV3so6BE5oI4CyOGy4TxsleZ3y/u67qiYRB4ETAif5t8qyD/om5vO4HaI/vIm+DrLqosWFIm+q/UP8mfcKAif5CZzc8R3racL12GtZBttiOLYpGVkLtxhtBFAgpiSH3w2fu6b+BrB3UYyZCwTMUjwETiI6Ytn/uhzjOUhf64fleXymr4Mssxk65V8+apJiA4GT3AROulX60fzlKr35tabl75Zyi9FGAAXSZ7hPf2k+c6zub05QhAROCJwUyrhl/2tPjOcwEKIvfI6+DrJsW8gfdzJccC3FBuRCUELYuymdy2+L58uVGI77y3A8hlfSRgBFsluFm+5RH2i5Q/GlqtVQdz8oHgInEfuAsxbttiQ3jTOnkW2OFeknrqSvg6zfVAsq+5FAAOGdCWgc03rQP1HpjLr5bjjeCi4R2gigQDYo+yXYZUpObSrjc0Uy2LS1GertG8VD4CSC7Zbt9pMYz+F4iP7DWfo6yIMvlhfJRxpWIDfWqn/ze9xK8XzuWjxj4nirZgrY7OAyoY3I4Q/jVooBGo2mRdamJ8oUztqbaMkpsJKiS53pjfdTiofASQQjlm33SEzH71J2o41le6/SzztHXwdWJiwvlB6KCsiNoIDBxhTP57zlc6bd8XEneabRRhTASu/HgLwRO0RxQGNJg3u01fuBXpvCKCPy1lFsmWCaZkUuBQInUbyybLt7Yzi2rOYzY3n8n6r6UoC+TjnIss7DqrqSkSwDLS95ZUS8TH+SgP4LVZ06OqAy+qLoqsVFMk49A7kxqJJfaq4R28zu/Y6P+zDhzkIR0Uak+0N4WC3O1UPgBCam+/SQ9yOlluhwK8WVGabV5yYoHgInEQIXttNO2hwfW4Kxn5V9XpOsjP6lrxOv3V5QJEwuGQmo3Kxsq7P0RQYsLurV1DeQC+tVcDKwSymf1yHLh+Rtx8c1ZZTfx+VCGxGCjIa6r6pvR6ZVPKtA1evXdD4JnMBkvkEntJbYcDdFlSn9hnobo3gInIR0OsSPU5ejPaS/8EvZjzTppq9T+L5Om7e/ZlYelbIfzEoBNUoeNMzzB8gFmd/+ViUzkiOsc5YPRxk67nKe6x3DsQa4ZGgjLMk1+Saha2iLMr+VIXACkz8Wz9m9FFPmHFTJvVAgcFL89mo6xI/SMw6Oubmy/RfimNJXzdo0Qfo67vs6MvLpY5NBk6zkarR6+Lzl2QzkhimfR9qjK56HeDAecXjca4bjHOOSoY2wpJtqJm/MXC1rLW+y7ljcHwROYNJo+dHDFFEmDRrq7BrFQ+AkhDCjTWSTkQVRpi4v89qjpyrcMr4jKv1EsPR14u/ryMiVaeUuaJKp+1u3ZCfzX4Hsk+RJjxo8aO6neH7HQj4Uvyt3wyFNuVVucunQRlgyTfna3+S+l3kdyTnL+4PACaIGThhBnF03VTIvEwicFJuMLp6P+IP0saqOfOr0BTbk/8uIZkmKKtM2rlS2qZDHmffqZQ19ndL0daZiCJpk5gVAUCbhUZ7LQKa1eA8P2yRcDxJ8+Ld4jeyDiA/F715nsdkl3w4YjnGXS4g2wpJpNNdQE/uVa/yr11nZ5d03kqfoE4ETOA6cXKJoMu2u4Z4/QPEQOGnQ39qt7FeFSXKTEQcyVXsVfZ1S9XVOBnz+tffv27z7t0ZeHkmC4FPe39hcV5JHZ2WaBeWPdP9M+4QAaC3xAhK2b6iDkizJXFRJOHfQ4Tnd8xodGdIY9Y1H0FuK194Py+0RzquvQSAJtBE2xpT7ESe3vPulK+C/HSBwAoeBE0bX5fMHW23ro3gInAQ47fWPXPW3XPXZZKSBjKLcQl+nlH2dDl87JC9Cw+TVkpdINnlRLqRZUP4VLwYVgDx2GNKaK+jynFz+YOw27G+KS4k2wtJuzTU0o6LnODF1xtoInMBR4ITEovlgyhOxjeIhcBJgMuGgyB9vk7f9H1R1iri81JLRbAe8QElLzsuUvk7zfZ36ZZ1lRO3aCOchKQgaJRv+keb1tqvuRN7wPAZQEMuVeSk80EbYkpUHFtTiIchdMR6PwAmiqF9Z7SrFkRumJVyXUTwETkBfJwd9HQl41FZ2k//d3MR5yHOv0dSdnWk+gP44+JIoF1lKTJbN7KYokGELmgfuAkVDGxGSDEHd6zXWcb/pIHCCKOTtr+S9Ii9GMdqpeYpG2yYROAF9nWz1dU4ot8nIOw3PRtlOc8kiL+RGeuVduAROkGVfDQ/dNooHGUXgBCiHVmVOlI7gH7gEToBseebdgx+Uu5dLdxSLPKAAbqm/iUaBLDPNA+6heJBRBE6ActhtuN8fUTyB6kcG+LdrFA+QuBV1z619Dvfbo1jkATk3XHfRjlMcyDiWeUQeETgBysG0ihZvVAHkQb/3zHrreL8yckU3XYfACTLPvzb3MYoEGXfO0Ck9R/EgowicAOVwxnC/j1A8AHLgmvfMOhzDvj9ono9jFDuy7HzARbuWYkHG8TYPeUTgBCgHRkUCyDvpm8gIkDgS5z/SPB8vU+zIohXezeC/YKcpGuRAt6FTOkXxIKMInADl8Nhwv++geACU3ITm+bifokHWyFJUnzUX7C2KBzlgyr4/S/EgowicAOUwa7jfl1I8AEpOt8jDaoomW7aoag4EGW3xpbLNVbZ573/fV7Z7qpo52PWwJBnhIUl2ZAmmjxH3sbGyjQZsmyw/L+uX3zc05q6zJgNx+m64jlspHjQgP14ks/tR77l8JoFjEjgBFlvv9Y2uqOoojScWn+nw+nEv6vpwnyrbhYw8+1cY7vVvVDmAgvd1bLwKeD6+pbqyYVllO6H0iWiCti9eYx7VGu/zVyvbS7U4e3DUpeiuBZzngtdI60i+ktteY/2/JrY2LiNkzITheu2leKCqAfC13vUgwYnr3nUT9DwkcALEq0tVh2Hf9IIkcwH3wtkG9/M5zedq2/sMBE96Dec3wWUAoOB9HRt/As7tFFWZviO+C0cq6pZ3cdWGS8r/SrKutwGVaLt2vFyIkgzsaYNGPeqFITfFj4B9vWrwuYdNBkxk+8llhAy6ZrhmByme0nsc8jm3hcAJ4NxBVc079cfyPuzS7Ge1Cn5DGbRdSvk7Hzec2xUuCQAF7+s0sjLgvGTkYDvVmR5JvvXOVykyTWWV4TNLVHCWX5sMv/I3Mm3mjhc8MV20WyN8n73KXfbhbXTeUQD7DffYPYqn9KRzsKey9Xk/3u4ZrpcfCZ0TgROUjQwPlxc4MgXnd4O+kS45vUxTDjNqNu0k92OGc+vnkgBQ8L5OI/0B53adqkyHTMu5GVAhxy0/36aCR3aEHfp/VHPRzkX8Xrplm/ZE2NewZl9ruHyQI+sNjcM7igcBdEHtcQInQCJ2KX3i1KARvpvq+mSSx0RGES9X1Rdd1zX7mU/5O74z3OsbuAQAFLyv08howDObpLApkEIPmm4TNuHphYB9fAq5j2Wai/ZBhO8lQ5cWNJ2DJRH2FzSsi2WIkUe6aXELEe8NFJsui/tAQscncALok9Tv8v2dzNmvJQGXKdb+1WhaldsXVC4s0fTX0j4vAPR1BjJwbi3q38UdzlNlydukglfZOBhhX7ssG3WTPZp9nIhwProRIk8i7Esa9fmAfY1yCaFAjYNsPRQPfHSBtpUJHZ/ACRCce21WLV7NUF4YfVbmvHAtmvvpU4rfbZfhPp+k6gGUoK9j4k89Ic/5ZVRZsmSZ3Z/KXRIu3WiRmyH2cVqzj00Rzke3GlCUzMg9inm3KI6Lhk7qSYoHdTZprpM3CZ4DgROUnQQ7gqbq3PP9zTPVOJl+u+Z+Gkvx+5003OcXqX4AJejrmDzznddOqixZ9UM5w6w2E6WDG2afQUulRlmdZoehEe529EOz0ZLGQFb1Ge6PBxQP6pzOwI8ZAicoO11y+vop1bUV065GfP4fT/H7PTDc531UP4AS9HV0uhWrjKVKEoQFjcaQZe/Wx9DBnbX8rLwtCRomFSUpjy47ctS5si9UdqOQQFgy532hyfsV5aBLlrYrwXMgcIKyG1HB+dpq+Utqq6XZTGvR/UDoTPH76VYOIu8WgLL0dXTe1J3PS56JyburuTjONbnfJaq5TO3dms8PhjyPVYYfhVHepi/X7O8ylxJy7KXhB+kmigeqOqIu6NknAeiWBM+DwAnK7rnS5/6Qlf1kZO60shsFGzS643OK322T4R5/SdUDKElfJ8ixuvORmSIdVFeydEM0p1XzEaw1mn3/sfz8WeXmLch5QyM8GOF79Wv21cvlhBy7ZLhPTlA8qDiguT4mEj4PAicos1ZNp77Wn3nu9bNsA94/AvZ1O8Xvd8Jwj1+i+gGUpK8T9Lu6lttKgjhbqapkSfLWGc3FcdDB/ns1+7bNUTIV8NkfIc9huQpOeNvMUNQbyt2SxkBW7DbcJw8pHqjqNElXAehmEDhBmele3sjo2uGQ96RudMe+FL/fQ8M9vpvqB1CSvk49GelSPzJ8L9WUPN2Ijo+O9n9Ms///LD4rQYigNyrjjr5jbYhTFO8D9jXF5YSck4fyvNJPr2uhiEp/fcxqro+1CZ8LgROU2W0VnHS/03tWh1muNyi/ifS90lrWcomhHcrCMHkA9HXScLXuPA5TTclbqoJX0XGZSV2XkHXU4rO60SpHQhxf1tn+Zehk343wnTpUPPlggCwwrWTAVLRy26m5Lj6lcC4ETlBmXwOufXlJ9Nrr17WH2FfQyN6nKX63vYb7e5yqB1Civk7NwbrzOEUVpUM3GkSibEsdHeOj5hj9Fp+9qvlsmFV+rqu/b8uD9jUQ4Tvp5r11c0mhAI4YOq03KJ5Su6K5Lq6ncC4ETlBWnUr/Isi2f1WjG9k7nOL3u2W4v3nLCqBMfR2xXf1dYfY81ZOe55oL46aj/a9S+qXk2iw+/zbgszMhjr9Z/c0M/1bp5wOHFTSKZo7LCQXRpvQrUH2jeErtvea6SGOeLYETlNWQpl8l/ZCwqwTu09xHW1L8ft+a7DsCQFH6OhIoryXv5uVlijoMHU9X61MPavZvM/e2TTU3tUbmp71Tf0eVBO3rQ8TvFTRE9gGXFApkyvB8YGRVOelWSEsrKTaBE5SVLnGqrKKzOuS+gkZ3/Ejxu2033NvkkQNQpr7O6rrfnPeomnTpppu4TLz1TEXP1K47P9upNee8v7+j9IGTKCNrNqjsZVkGXDtm6Lxep3hKSRcIf5LS+RA4QRmZEqdejLC/aeUm95sr1wz39jGqH0BJ+joywOGzd+xHVEv6bmsuDFcjJ9Zp9v/F8vN3NJ+3eZtSyyovwz0lOaxuSakoS+3pflB2cUmhQJiuA79HmuvhdErnQ+AEZdSj9G9D20PuS/ciaCCl79ai9NN05hXTdACUo68jv11rsyZkpN0SqiV9k5oLw1VCsMuqudV6vgR8dtrys6/V38CIbkkp+VG4PML3uq/cLWkMZNlDw4/T3RRPqZjecm9M6ZwInKCMdEkLb0XY15BmXytT+m57DPf1BFUPoAR9nRWqurS8HPNFZWulWrJBt0TvPgf7btUEKz4qu2lAutEqNsNHz6jFS9Z1a/b1IuJ3C/pezDtDEZmWhByjeEpFl0AyzaAxgROUkS7RfZRkrkHB8dcpfrf7hvu6l6oHUPC+zjL1N82FPOsZZZchuoiaiyknI5p991h+Xrcc6oEGn9uoFk/REWeVu7nAW1W2hrUCcZIg54xyNywc+TWqmkvWHQcCJygbXVL/9xH2pXuzeiGl79Zu6JfOKHe59wAgi30deSY/Vn9Xg3Xdx5YBBbuo4uh0+QuanUcly/v+DtjvaMjKDTo300UkUbqP3t/tqfv3x6q5IE69U8rdksZAHowYfqAOUzyl8UlFC2bHicAJykaX6P5chH3ppsXsTOm7DRvu6RGqHkDB+zq1EYCyis5qx/s+6u17A1Uc3Zzm4mjWAxU8RSdMPpHvKvzSwXfVv2tcyxuKoDcYupWDpFPy3HCM/zTfLYgMK2U6A/JOHt66IOtniqcUdEvzyXURNIy0RSUTVCNwgrLRvVTqjLCv2yH6RjL9+oqKlhfO1mfDc2Y1VQ+gwH2dMfV3SpDr4MZG79n+nCpuztsYAicHA/b3s7KtD7GPThU+8Vlt6SgZrrqs7t+3K/uVg7q8C+u85hi6IEzQksZrve99nMsMBXDX8CO1n+IpPN1b7peav7/lPf86CJwATgXlpvsQYT8ysjhoZPC45u8nvGOviel79RvuZ3LIAShyX+eWdxx5xm5x/J3kt21tpbKjVHFzxpTbqToS8PAnTpVAxI6Q+zkS8gfabu+/y7H9Ubrjym5lH4kkTnsdEN3336HskunKmxkJSj3lEkNBbDZ0al9QPIWnWxo+6E3LYELBixYCJygZXY61KPnadIm/BwP+9oKKP5fbS8P9vImqB1DQvs6VJn4v6yxV1SmXsrrtn7r9L6OKm3NAc4FEqbh2L/BQvx95mxElj8g9zXm1aYIZvw2BFV1waHPd30igRNbIlqFYpkjfGRU8fMu/TNSkd05rucRQII8NHdvtFE+hPVd2q3j0ef/+MIFz6jBcj4epMhSQLtF9d4R96UYR+pfbPKTiT4y4w3AvP6baARS0r2PKIeh6u0X1Nk8CBkG5RMJmVJfVa/zTfmS/2yKe1xtNpfvn3UqgpJanRZcY7bXFvmrL351vcF5By/b98P1NLRszbzxRNN2GB/IUxVNovy2eo/IG27+iWZwOGK7HK1QZCuipRR/E1lfVeKp2bVSKTIFuTfh7NRMUAoCs93VOJBg04Vnq0DEVnJPEdgmkNV6j6p8L1kwirz+aSj/m/XeZElT/tuSmYV+6BLgypUdGhNTeotskzJlVwYnU2r2tFoC5zWWFgprioVxKpiH0K9TfofwyAm9HQuf0zHBeH6kyFMwyFZyk+07E/emW/ZWlKmWYd210yy8V7yoMpoD8E6odQAH7OocTDpq8p2rdChpJIYGEtgafG/CCLPXTVmTURkuT5zMf4mJoFKRYsNiHvHlplNhnueX5vPA6HUARbTVc+88onsKatXz+JZV47LLFudx00BYBWbFP2eVYs/XL4h6S/tPumL/XC8PxN1PtAArW1+lPOGgi2ymq1i15kzGhCSjIUKL6XB1rvQvGP51GluntdHQ+bywvhPMW+3rbYB8ypajLYj82gZNXqnGwCci7+4Z7oI/iKaSHKTbM3d6PN/mBeEnplyzVLZd9xeuoyD7kDVEr1YkcGg24vudV9GR/4xb3z/6Yv1Of4dj3qXIABevr9KpwgwNcbBIAb6dq4yEBkW8hKkMqXxK5ul466VCD40oS2h4H+/qkwg1BNb0ZeUCHHCWxzvDgl1WpeMtfPDsNz75fMf7AWhlDJ+IG1YkcmlZup7JsNjzHf6hoif3DaPHaC13fch1VDqBgfZ0nKvnRJg+p1vgbM0l8c9sLFMiwpT/eJheN5ASRzLzyBi/OKSkyDUhypcx5x/7uBScORvhhJvt65+1H9ifTkE5GOH+J2I3WlYkEmeStzQ4uG5SMKRP4MMVTSL1emzDnba+962AlRQPkUrfXH6q/pyXRfhIjZ0+p5kYTAwB9HQBA5snw8C+aTq8EFjsoIgBAgFVKn0vgs4o+/QgAAADInD3KPHUNAAA/U56sXooHAAAARXPX0AHup3gAAHVMK0rco3gAAABQRDIX/qvSr1jFnFAAgGj32oWg9uKrYlVCAAAAFFiPIps3AMDMtNRnD8UDAACAorts6BAfp3gAoNSGDG3EJYoHAAAAZSBLhD/VdIpl6e5tFBEAlNLWyjavaR+eUTwAAAAoE5m//k3TOZ7x/jsAoFztgi4P1lfaBQAAAJTRlso2p+kkv6hsSygiACiFpZXtuaY9+O21FwAAAEAp9Sn9XPZxigcASmHM0BbspXgAAABQdkcNHearFA8AFNpVQxtwlOIBAAAAqs4YOs5nKR4AKKRzhmf/GYoHAAAAWOy8oQN9kuIBgEI5ZXjmj1A8AAAAQDB5+/hHs52meACgEIYNz3pGGQJAhvwfVUyj++JB9P8AAAGFdEVYdE1hdGhNTAA8bWF0aCB4bWxucz0iaHR0cDovL3d3dy53My5vcmcvMTk5OC9NYXRoL01hdGhNTCI+PG1zdHlsZSBtYXRoc2l6ZT0iMTZweCI+PG1zdWI+PG1pPlY8L21pPjxtcm93PjxtaT5vPC9taT48bWk+dTwvbWk+PG1pPnQ8L21pPjwvbXJvdz48L21zdWI+PG1vPj08L21vPjxtaT5BPC9taT48bWZlbmNlZD48bXJvdz48bXN1Yj48bWk+VjwvbWk+PG1yb3c+PG1pPmk8L21pPjxtbj4xPC9tbj48L21yb3c+PC9tc3ViPjxtbz4tPC9tbz48bXN1Yj48bWk+djwvbWk+PG1pPm48L21pPjwvbXN1Yj48L21yb3c+PC9tZmVuY2VkPjxtbz4rPC9tbz48bWk+QjwvbWk+PG1zdWI+PG1pPlY8L21pPjxtcm93PjxtaT5pPC9taT48bW4+MjwvbW4+PC9tcm93PjwvbXN1Yj48L21zdHlsZT48L21hdGg+Y+PqFwAAAABJRU5ErkJggg==\&quot;,\&quot;slideId\&quot;:315,\&quot;accessibleText\&quot;:\&quot;V subscript o u t end subscript equals A open parentheses V subscript i 1 end subscript minus v subscript n close parentheses plus B V subscript i 2 end subscript\&quot;,\&quot;imageHeight\&quot;:16.216216216216218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fenced&gt;&lt;mi&gt;t&lt;/mi&gt;&lt;/mfenced&gt;&lt;mo&gt;=&lt;/mo&gt;&lt;mi&gt;A&lt;/mi&gt;&lt;mfenced&gt;&lt;mrow&gt;&lt;msubsup&gt;&lt;mi&gt;V&lt;/mi&gt;&lt;mrow&gt;&lt;mi&gt;i&lt;/mi&gt;&lt;mi&gt;n&lt;/mi&gt;&lt;/mrow&gt;&lt;mo&gt;+&lt;/mo&gt;&lt;/msubsup&gt;&lt;mo&gt;-&lt;/mo&gt;&lt;msubsup&gt;&lt;mi&gt;V&lt;/mi&gt;&lt;mrow&gt;&lt;mi&gt;i&lt;/mi&gt;&lt;mi&gt;n&lt;/mi&gt;&lt;/mrow&gt;&lt;mo&gt;-&lt;/mo&gt;&lt;/msubsup&gt;&lt;/mrow&gt;&lt;/mfenced&gt;&lt;mo&gt;-&lt;/mo&gt;&lt;mi&gt;A&lt;/mi&gt;&lt;mfenced&gt;&lt;mrow&gt;&lt;msub&gt;&lt;mi&gt;v&lt;/mi&gt;&lt;mi&gt;n&lt;/mi&gt;&lt;/msub&gt;&lt;mfenced&gt;&lt;mi&gt;t&lt;/mi&gt;&lt;/mfenced&gt;&lt;mo&gt;-&lt;/mo&gt;&lt;msup&gt;&lt;msub&gt;&lt;mi&gt;v&lt;/mi&gt;&lt;mi&gt;n&lt;/mi&gt;&lt;/msub&gt;&lt;mfenced&gt;&lt;mn&gt;1&lt;/mn&gt;&lt;/mfenced&gt;&lt;/msup&gt;&lt;/mrow&gt;&lt;/mfenced&gt;&lt;/mstyle&gt;&lt;/math&gt;\&quot;,\&quot;base64Image\&quot;:\&quot;iVBORw0KGgoAAAANSUhEUgAABfAAAAB6CAYAAADwKXJuAAAACXBIWXMAAA7EAAAOxAGVKw4bAAAABGJhU0UAAABPJkfOnwAAKoxJREFUeNrtnQ9kV9//x19mJpnIJMlEkkkyko8kiSSZTCRJkkiSZCJJkokkSTI+kszMSCaZiXwkSSKZJIlkkiQymcyM7+8e77tfd3fn3Pe97/f9c869jwfH5/tt73vPuefP6zxf568IAABAcVzywv804TxZAwAQm/MGW3qRrAFAhwAAAAB6GQAAoBEu0IECAGRuUy+RNQDoEAAAAEAvAwAAJOGUoeO8TtYAADTMdYNtPUXWAKBDAAAAAL0MAAAQhx5DhzlC1gAANM2wwcbuI2sA0CEAAACAXgYAAIii2wt/NB3lKy+0kj0AAE2jbOkLjZ1Vtncz2QPoEHQIAAAAehm9DAAAoGOFFyY1neQPL6wkewAAUkPZ1O8ae6tscAfZA+gQdAgAAAB6Gb0MAAAQ5qnot6ltJ2sAAFJnh8HmPiVrAB2CDgEAAAD0MgAAQJBzho7xClkDAJAZVwy2t4+sAXQIOgQAAADQywAAAIqNXpjTdIhvyRoAgExp8W1t2P7OemED2QPoEAAAAEAvo5cBAAAmNJ3hHJ0hAEAudIl+8HKCrAF0CAAAAAB6GQAAqk2fsGUdAKBoTFuDz5E1gA4BAAAAQC8DAEA1WeWF35oO8IsXlpA9AAC50ebb3rA9nvZtNQA6BAAAANDL6GUAAKgYg6KfwT5A1gAA5M5+g00eJGsAHQIAAACAXgYAgGqx0dDxvSZrAAAK443BNnMWOKBDAAAAiqdsO8SWoZcBAADsZdzQ6W0nawAACmOnwTY/JmsAHQIAAFAou6V2hIsNO8VOeOFbk/3mUi/89MKAF9rRywAAAHaxxdDhPSdrAAAK57nBRm8hawAdAgAAkDtq1f2A31cNeaGlwLTs9cKHQN+5q8n39UrtPpovjmlN9DIAAJSex4bObidZAwBQODsMNnqcrAF0CAAAQK6s88J7v5+6VWA6Nnnhmabv3JXCu9Wg9w8vzHrhKHoZAACgeLoMHd1bsgYAwBreGmx1F1kD6BAAAIBcUBPLv6TYwfs1Xhg29J1pDeAr1N00P/x3XkYvAwAAFMuAoZM7RtYAAFjDEYOtHiBrAB0CAACQOfuktiJd9VH3CohfXS57PZCGrAfwFZuldpzO//y40csAAAAFoC6mmdF0cOrimhayBwDAGpRN/qGx17O+QweADgEAAMiG3kAf9SznuFu9cM4LE17o88JKL7R5YUSyH8BX7Am8+yJ6GQAAIH/OGjr9q2QNAIB1XDPY7DNkDaBDAAAAMkEdmzO/6v2rFzpyjl+ddX9KFk9sr5N8BvAVlwPvP4BeBgAAyJd3hs5tPVkDAGAd6w02+x1ZA+gQAACA1FGD5L/E3svV8xrAV7zx3z/thQ3oZQAAgHzYZOjYXpE1paBDFh9HAADu89Jgu7vJGkCHAAAApIY6pmYi0D/dtTCNeQ7gdwfieO/nD3oZAAAgY24YOrVTZE0pYAAfoJycMtjuG2QNoEMAAABSI3gUy7Tkf3ROHPIcwFcEz93vRy8DuIeaebtsqUFL8xv7S/6NUC0mNR3anNQuxQH3YQAfoJys8G112H5/JWsAHQL4oPigAJAKG0J665ql6cx7AL871GevQy8DuMNWL3z0G8PJEn/nCf8b1Y3WByh2cJwths7+OVlTGhjABygvzww2/B+yBtAhgA+KDwoATfM01D+tsTSdeQ/gK4LHCj1CLzfGN0PiGgnNnO20t4l4R7ETzqBuwA5uKeqvwDefC3zvkBfaqQbQBOf9ujRTQNz9Bhvc51D+0edFwwB+9aBNVIc+Q/71kzWADgF8UHxQAGiKraG+6YXFaS1iAP+CuHGuvNV6ecALb0W/TSBuUOc6jXnheBPp2OQ7YN8Txq0uQTiLrXCCTvl7A3XVzqrc5zs66rs/eGEt1QEaYJUXfgfaUFfO8b812OEuh/KQPi8aBvCrB22iOnQZ8nCCrAF0COCD4oMCQFOMhfqm8xantYgB/O5QfA/Ry42zwnfi4jpMajtWn98hps16MV9QNB+mvNCLjXCGnX6dmS+/oxXNg3mn55cXtlMtICFDITuYpw1cZbDFnx3NS/o8PQzgVxfaRDX4bMjPVWQNoEMAHxQfFAAaolPTP221OL1FDOAr/sjCs/BtPWLIGb08GtNpy+OioPOG+NUs8jZshDMcloUr+45XOC+2BQSUqsc9VA9IUHfCtvBSjvEfMtjje47nK33eQhjAB9pEublnyNNDZA2gQwAfFB8UAFLRrLNSO7rLVooawH8civMyerk5NsRw3O7klBbTeaicc+gOfZTdInaHxCQrCCEOExpbOJJj/MMGe7zf8Xylz1sIA/hAmyg3Bwx5OkTWADoE8EHxQQGgId6IW8cTFjWAfycU5yf0cvN8qOO45bX1TLfSgnM63eFiQQ6/CxyRhbOzu8kSiOCkmM9+zotJQxpWlCB/6fP+wgA+0CbKzQpDmX4lawAdAvig+KAAkJhlUuwEdyMUNYB/RBPvBvRyc9yp47idyCkdI5q4t2AfnOBUqNyekSWLuBXIH7WlcTNZAhqWS20QVWeL1SqaPLbmrTTE/6UkeUyf9xcG8IE2UX44Bx/QIYAPig+KDwqQDvs1/dMty9Nc1AC+bnftGfRycxyo47jdzSENahZrtoB4oXl6ZfFZuayOWYxyeN4G8umb5HOmMLhFvYG0jQWJEhWGS5LH9Hl/YQAfaBPlh6NIAB0C+KD4oPigAOlwVYrbrdooRQ3gr9PE+xC93Bxr6gi10RzScC4U5y9/YAHsZpMsvFlahT0l+TZ12U/aqw67pHaREKtEQMdGqX8W9YEc0nHTEPepkuQzfd5fGMAH2kT5MR2HcpOsAXQI4IPigwJAIkbFvUURRQ3gt2ni/Y5ebp6ZCKGW9bk/rX4cCDS3aJfaVtZgud0rybft8L/nRQbvvhzKs0tUJfB5EcNxvppDOsYNce8oUV7T59VgAB9oE+Vnp6Fcx8kaQIcAPig+KAAkQnfJ+17L01zUAL5iThN3G3q5OZ5GCLWszzs8LVxY5iKDoXKbknKsllNbL7/739SfwfuXSG3rYrB9baI6VZ5DMZzmvLac/TH0A60lym/6vBoM4ANtovy0Gcp1mqwBdAjgg+KDAkDTfdQuy9Nc5AD+tLhxx5VTenmwjljryjCTvoXi4mIV++nR1JEyzOIrYRNcfbQzo3jOMlgBAZaG7OD3CFuc9QVupovjJkvu/FW1z2MAH2gT1eCLoVw5BxnQIYAPig8KAPFxcYdYkQP4vzVx96CXm+NEHcetN6N4LwoXlrkoMMIVW81KtTv+XWpVz5PAN6mZ1ZYM8zA8E3mGqlVZrsnClW0DUtxK2H1S3Io7+rzktEm8FZN5hTGaM23CAh1oS7uwaUJs1JDGvVR9QIcAPig+KADEbq+6Pmq75ekucgD/p7hzZ4AzenlvHSckC8O+ShbOxnBhmRtc1tSPWyUQhOHzNrO+tO+OLL6wbxnVq3Kslb/nwqkzqDu9cLiOPd6aYXpOGeK8UbJ8L0ufxwA+0CbsbRc2DeDfyLFcAR2CDgF8UHxQgDJi0pgM4JvRDeAftDSfnNHLK+oItcEM4hwKxXESe2A9y0W/Babb4W9Sdf+l5ptOZxzvDk2c/VSxyjEWKP/L/r9tq2OPs+zwBguIkz4vfRHJAD5UWQcygL+YgzmWK6BD0CGAD4oPClBGGMBPjksD+E7p5ZkcnfItofe/wRY4gW7lw2eHv+cfL3w11PkNOcQ/JYu3gbILpToEz/H8In9vY1db8+Yi7HGWq40eG+LcXcL8L0OfxwA+0CbsbRc2DeDvMaTxMdUeHYIOAXxQfFB8UIDY6NrtTgfTzBE6juvlFxFC7XfKcb2V8syeV4VWQ+MbcPRbLkU4J99ySseIJu7LVLXKtKfPgXLfF/r75wh7nOXWWpMzUUZRT5/HJbZAm6gKywzl+p2sQYegQwAfFB8UHxQgNn/EvUnmIgfwp8SdS2yd0suDEr2SKK3LVMIXpd3CBjjBcUO92O/QNyjRdMwLnyT/owJ0HNPE/UOyvRwM7CB4ceMTzd8fRtTPrDqQFoNDMVPSMqDPYwAfaBNVYlb0F5ICOgQdkj3qzo9DUhs4nfbzv1E2e+GV36Y/+T4aPig+KD4oYIvyYULcGZCep8gB/Glx68ghZ/TyWcn+wqJ2v3MIdhRcmuIGppV5yx1Iu1rZ90CijweIE6ZSTtdGQzwHqG6lF07Tgc5gneY3V+rUxbYM0lW1FZr0eQzgA22iSnxzWMcBOsQ1NnnhiNQGZHW7GV43+F51bvovzfuu4IPig+KDArYoFx462HaKHMCfy0lDVE4v99bpOHpTiON66J1HsKlOsNphQa06rVlJ5zzb8ZTT1mIQdONUuVIzHCjra4bf7K9TF3dkkK7dUq0zkunzGMAH2kSVGCvYgQN0SNl1yDmpDYbFGaydk8ZWOx+WbCdZ8UHxQcF9sEXZ0q/55mOWp7ko/dcq2R/LWVm9vKZO477Y5Pu7ZOHsy0tsqzOclPzPwEyLY5LehXRZbGt8ZehIWRFXTrbLwnMu2w2/W1enLh7OIG0mZ324pGVBn8cAPtAmqsSIZDcxA+gQdEjNuT/ih6MRba6ZQa4ov2a0hPUVHxQfFLBFtrFP883/Wp7mogakO8W9SXmn9PJMhh3Hf6HOYYOAKzwy1IkBh7/ptBR79mA9A3GYaldK3ico4yh7nIVIOJpjXPR5dsAAPtAmqsNdQ7myCwIdgg7Jjn2S7iRIt+R32Tg+KD4olAdsUXq0y+JjYUYsT3NRA/h7xb1jlpzSy28iGuJ/KRqMm9hQZ2iJEPAuO32my7kO5pyOS4Z02N4JtEt6q0qKCHcLyLMzgfhfxPj9q4j0P8ogfabzbs+V2L5Vvc9jAB9oE9XBdMfBVbKmMqBDimHU8F33GnzfkOF9s/ig+KAV8EEBW2QDz0Pf/MHy9BY1gH9E8jmCr7J6OWp7TaMzaeqCguCFGerMOi4sc4eo2dUeR79JCcI/hm/qyDkthwzp+GV5HjKAn4wO+XvRT9yVp4OS78qGe1K9lThV7/MYwAfaRHU4nLLjDm6BDimOPZLupOgSqZ1VHn7fD3xQfNAK+KCALbKB8CBvo3cJ5EVRA/i3HbQvTunlSxI96NWWwjvZqlsOh0+FbY5+01bD90wUkJaeiPxdb3EeMoCfjIFA3LdiPnOyzjcsSTmNw4Z49pfYvlW9z2MAH2gT1aFq95wAOsQW1KCO7jLTmSbeqS4GfBJ630N8UHzQCviggC2ygVWy+BidnZamtc3QznfnEHf4Qtg76OV06a0j1HY2ULGnJdl2TbCLOxH1Yamj33TR8D23CkjLpoj8PWBxHjKAH5/gCiI16xx3hc3eOt+wN+V0PsopHvo8e2AAH2gT1cHUp4ySNaUHHVI8TwzftqaJd4YvByzbkYf4oPiggC2ymfDugwuWptM0IJ317jbdjqNu9HK6dNURaknPZguupODCMjcZjagPLY5+01OxZzvm0oj8vW5xHjKAH5/gGbInU6obKhxLOZ1jUtz2Ovq8YmAAH2gT1WG3oUzHyJrSgw4pnpuGb+ttcnCkzKum8UHxQQFbZDPbQ9/9zMI0qp1ybw1lrv69NcO4wzuOXFnE45RebpHFW0GC4VqCd20LPXsDe+kk76Rcl5O0in7r2FzGBixuh1e17WdlJ7j9t5Htsb8i6kfa57C9NMTTXeLyqXqfxwA+0Caqw3qx5+gGQIdUTYccNHxbfxPv3BB4zyt8UHxQfFDAFuXOq1BbXmmJllcLctQk+3uJnohXg/hH/d+nPTF6VdycjHdOL3+MKOAkt5IHO91vUluxC+4xbagL045+j+nyliJnTGcjDCq4S7tv++bLc0sD74haffQ05fT+NMRTdttd5T6PAXygTVSrT9KVKe0eHYIOyR7T2efNDJQG7yg4VsL6iw+KDwrYItvZEcrH8wWnZ0yaP6kgDdRkwGTgnU/Qy9nxIKIw3zTQiFU4hK10FtNKPFdvqL9m+J7LBabpjyFNv6l+ThOsa42uUrsdYY/TdmB+S3qXVrpElfs8BvCBNlEdlhjKdIqsQYegQzLHdIngZBPvnN+x8E3cPVIGHxQfFLBFrhO8v+VrRfMgTHD3n7okeR16OTuuRgi1ODdUL5eFKyj+o/46S2tEXXB1oOe14Xu2F5gmk8MySxV0lq6A46GMfaPb6Q5K9Az5ihTTbFrp1Frysqpyn+f6AP5Tce/+jb20CbDMaf9Nuy5lu0aH2MeU6I9PaWSwJ3hkRR8+KD5oxXxQ+glskU2sDrWlMxXXm6oeBXfznncs/a7o5dhCraPO8zeFC8vKwpKSiad20a/m+CPFzpRGnS8KbjKeUqe1OUcxOFPROljlPq/DL/f58M2xssOBo01AMhqdlKFdu9eu0SH2YTraYGMD77onf1d7lnGnJD4oPij9BLbIJY7Kwl1CHRXOi/OS3VF76GUN/zRhfDaEOqd+AZdpL5l42m/4ltGC0/UzIp/bqIbOsS9HMXgax5k+r8LgwNEmoHwOCe0aHVJWHTJs+L7ehO9ZG7CzR/BB8UEr6IPST2CLbLfxwxXNg65AX/5F3J3IcGoAv6WO8YlqnM9k4flPS2nHTrO0ZOLp3xycjyqJJ1iMKq/POYrBwRTTPivVHMCnz3MXHDjaBJTPIaFdo0PKqkOuN2BTdYz4z73GB8UHragPSj+BLbKRJbLwqKyq3f+kJl4/+N/+Q2oTPOjlnJiMMD53DM+EZ5b304adp2znD340fEvR2/ujxBO4xeWcxeDzjDuqqtRB+jw3wYGjTUDzdn6Odl2qdo0OsZcjhu+7neAd26Qax5Phg+KD0k9gi1xkRaC9q3tdNlfo2+eP7lOD95vQy/kyGmF8dFu91Aztl8BvntB2S8OclON2+lWG7/hhQdqmXDQSsIhOqZ1l2cw5gjoGpbkLJXGc6fMAaBPgpEMC6JASlY/paKOhBO947z9zFR8UHxQfFLBFVqIujQ+uRO+swDcP+d+r7lPrQi/nz+0IEfVe8/vgag+1/XEd7bY0mG6n/+PYdxw2fMewxXk8TfVzipFA2d1P8b1nJHpFx+qU4qnqETr0eQC0iarg3JZgQIeUqHy2Gr7vUcznzwdscCs+KD4oPihgi6xFnf3+3M+nyRT7SRu563/nG6lNXqCXLepodDMPnbLw0qErtNdS8VrKMTM/YviOwxakzXRp1yeqnzPsCDkWaXbSvXUc596M62EVoM8DoE1UAQbw0SHokOIwnese5/zo9X65qkmOTRWp0/ig+KCALXIZNbkxvyDmq593Zfu+B/73qUH8Jejl4tgu8VdaPAj8+5eSFRwsLN9wcGnG9btku2oobQNhOqbAFtrFvbMHg+FuinmhLnx8L9kNXq2t8y3ncJzp8wBoE1BGhwTQIRVog79ilO8b/7d9+KD4oBX3QQFb5Bo9vh1Qx+mU5Uz8ZV54IbV7NA6gl4unTeJdwhF28PbRPkvHVcl+y2zWdBnS/9Hytnbf4jxlAP8vfYH3fvfzJm1mI75lKKU4pkvgJNHnAdAmIFmZ/iZrnAcd4g66b6x3JMx1/3dj+KD4oPiggC1ykuVeuCnlOWJGca1k3+O8Xp6KMOrHZPFqDxpyOTkQUQ92O/INpw3pH7Agbasj8vekxXnKAH6NVbLw/MisyuxtxLe8TSkO0zmYbRWxdfR5ALSJMrPEUJZTZI3ToEPc4rMk22XQI3+PX+jAB8UHxQcFbBEAelnHmEQPfgU7JLUqYy1lXUo6I+rBfke+4aFke2ZnM+xxVJwygF9jOPDODxnm90jEt6S1neun4f3tFbF19HkAtIkys8xQlj/IGqdBh7jFuOEbdUePqcvAf/n5+w8+KD4oPihgiwDQyybuRhj1F34jnv//lynnUvPNUA/OOJB2tULwj+gvQLLBITCtLlHps3nLMAP4Cy+MCx4pkQVX6nxPVwpxvDS8u7sido4+D4A2UWbWG8pygqxxFnSIe5gGdFeEfqeOW/jo/+0IPig+KD4oYIsA0MtRHJF4A2HqwrI2yrnUDBvKftCBtG81pP1lxDN53qhu2lr5impnNW0BMaPC84zjO1jHDqexkse02nZXRcqUPg+ANlFmdhvKj6OP0CHokPwYMnzjzlDZPvf//TY+KD4oPihgiwDQy/XYG9Nx48Ky8mMS7f85kPaLhrRfNfz+kNSOAujKKX2DhvT1U+2sJrwSbUvG8f1Txw6nUV8eSfRllWWHPg+ANlHF8hwla9Ah6JDcMO1s2qPJh6dUc3xQfFDAFgGgl+MQ54gMVu1Ug6W+oEh6U7kNPJH4Z/tt9L/pkgXp43w5e1H1ZE4WHiWRNa11bHEaHYppldP+ipQrfR4AbaLM7DeU4TBZgw5Bh+TGDcM39vh/n79rYEKqcwcRPig+KGCLANDLKTAt0RcWdVK+lcF0Tto6i9PcYhB9s/7fgqjz3ia98EbztyzRnY04SXWzuk69C5XX0Zzinomwx79TeP89w7sPV6h86fMAaBNl5bChHO+RNegQdEhuHBfzJMVQwA9YSVXHB8UHBWwRAHo5CU8ihNolyrZS7HVQVO8wpHk89Dt1vtsLf6BifY7pW2tI3xWqm7XoVissyynuqIG0NFbMmC6oO1eh8i1bn6ds4ITvMCrHcAtNGGgTlW0TZyXZcQ6ADkGHpI/pbpHP/n9/iN0D0/ig+KCALQJAL1uK6Ww0dWkSt5NXj0lx6xKhC1J/9kzV4/nz3fK+WV03u6e2RK+hqlnJPk15TecU91JZuF1eF242GcdRw3v/rVAZl6nPU9tdp2TxCsnVNGWgTVSyTZjOuz1CNUeHoENyI+oyYGWPNlPN8UHxQQFbBIBeboRTEv/sNig/5zR14YfF6TVtuVQrHdQWRTWr/LxA52BEk7aHVDMrUTZPt9VUreJcnkP8l6T+WdQz0txKCc5HLlef12v4lrM0Z6BNVLJNjBi+v5dqjg5Bh+SGadBsFv8aHxQfFLBFAOjlZtBtWXtAmVYWtXrtl7hz2c1kDGdDt50xD5R4m9KkpZtqZhVqW7raThq16uxlhuWmtrjejlmPVfjahOjabXjn4wqVd5n6vAPC9migTdAm/jJm+P5dVHN0CDokN0yDZoeo6vig+KCALQJALzfDClm8TZPt99VGtwLntsPiSZ3vu6SAtO3SpOUR1csalviiejaB0/rdC6PS3Eoa5aAM+XXhZ4K4dVvqVVpOJRwkMH1XVShTn6fSrRvw4Rx8oE1Us018M9j45VRzdAg6JDd0g2bnqO74oPiggC0CQC+nwUwg0ecpz8qz1BfSwcqsVkS0WZjWKxGiSTnx1wpM24gmPVwUYw/tTTitv5uIt6OJeHVhJGH8usGt2YqVfZn6vPAlPPThQJuobpuYM2ghQIegQ/IjPGh2k6qOD4oPCtgiAPRyWrz0E/1BaluuwF3S6pyPayr1aUu/uU9ql+2pAQh1duiE30EVKVQ6NYahn+oJFvDV4Gx0VCgPytbnKVunLj7kYjKgTVS3TbDDCtAhdhC8iHiA4sYHxQcFbBEAejlN7vsdzw7K02muS7qX/bwMVepJYYInLgOhvPskxWyhBAjz2NBp7alQHtDnAdAmysYe4Y4TQIfYwEqprRpnRxw+KD4oYIsA0MsAi+iRxraxRtElC7fVc25aPDbIwpUP6n9zJjXYwqCh0zpI1gAAOMshg22/T9YAOgQcAx8UHxQAAL0MpUR1zL/9inc45XefCVVsdaP9SrI8kvCqkbNkCVjEKUOndYOsAQBwlusG236GrAF0CDgIPig+KAAAehlKhRq8/xWoeKsziOORcIt9XPpCeTVEloBl7DN0Wg/JGgAAZxk12Pa9ZA2gQ8BR8EHxQQEA0MtQCtSxOb8Dle59RvGoix4+hir4SbJ/EWoyJbht8YUX2sgWsIyVhk7rC1kDAOAsXwy2nRWrgA4BV8EHxQcFAEAvg9O0euGaptLdyjDONVK7IHc+LnUu4WaK4v9Z4YVvgfx564XlZAtYyh+N/ZjzbQsAALhFm8EZmSZrAB0CjoMPig8KAIBergAbvXBRalsyv/picdb/74QXbkvjF7t0Sm0LqDorSV3G9NwLrzP+nhYvHPDCB0PF68k4/m5ZeFyPEgvMVIks9cKbQL5M+GIKwFbGDDZkJ1njBC1+36Uu/LsjtS3lajfWjgaeH/DCuG+3THR44ZJv52b8PvSF3x8B0CaKbxM7DTZ9nKoB6BAogd3DB8UHBWwRfgmgl0vKvkBnpmZT+qV2K7tCzbocl4Uz+Q+k/ky1GqRX5yWpiYA5Q8EPJEznk9Dz7wy/Ux3xPf9b/pcgzGSQt+Ez99Us/7IK17XWUDm+FFY9gP3cNNiMU2SNlQz4fdCjiD7ojy+Aw6g+T53pd84Lw1KbANY9f9MQ91GpXRxn6meOUDxAmyi8TXApKKBDIIoy2D18UHxQwBbhlwB6uUR0yMLLbtQgfqfht90hYzFRp9PrldqsoFpx/8lQ8L0J0rpa4h+Bc0OSDdwHvykL1GRIcKue2n2wtKLCKbiC6LEXltAMwQH2G2zGMFljJepiMrWq+J4sXGkV5/K/dt9OqTtSZiP6C92qx7sx+pkPFA/QJgpvE8OGtOynqgA6BEpk9/BB8UEBW4RfAujlErA51KG/9A1EFAOhghuJGdc60Z/bmGQVwEXNO/bFfHaZ5tmLOee32rb4OhD/sxj5XSaUSBoPfP8VmiA4xCpD5/WZrHEC3YBlnEvd1Gpk3YTwlOa3o4HBlPkdbKc1z85SHECbKLxNmBaWrKZqADoESmb38EHxQQFbhF8C6GWH2SW1s07nC0AVTJwtZHs1hRfnUhzdAP6bJiuPmgCIe1v8AU38WwvIdzX7H5wJfSW1XRBlR33jS/+b1VbOfTRBcJBJQwfG2Zn280JTbl0xn9Wd/TcU+s2wL4APa4Q2l/4AbcKuNrHCYMu/Ui0AHQIltXv4oPiggC3CLwH0soOoges/snDWbVPMZ5dI/GNsgugG0K8nSPM2zfPPEzx/Txaf81ok6uig+TsFPnphTYnr21r5O/nyn3CBErjLkKET4wIgu2mRxVtOJxM8rzu2IHj8m1rJpSaUewxxh599QZEAbaLQNnHQYMsHqRqADoGSawF8UABsEX4JoJcdQXXSP0MFcCnhO8IF+DbGMwOa53oSxHlf83yS7W/h1fsPLSiLjsB37SpxnTsmtd0eXLIFZe3E7pM1VrOryTK7LYu3ms7v/trn/9txw7MbhUt/gDZhW5u4Z7Dlh6gagA6BCmgBfFAAbBF+CaCXLUc17IlQ5quB7daE7wkXYJzV7OF45xLEu1z0F3bsjPm87szIkxaVS2cF6t4qmh+UpB5z/qx73JLmLt75GHp2LGC71XbsOxHP6naf7aBIgDZRaJv4bLDlaBVAh0CVtAA+KAC2CL8E0MuW0i/Nb7lsleQXX+gukE1y/M05zfMzUtsCFIfDmuc3UB0AoAHeGjqyLrLGWnT3pyyP+WzUBLA6P/aNRE9GhwdK/yTouwBoE+mz3mDDJ6gWgA4BtAAAYIsA0Ms2FMBcKPPfNfAe3UUG9Vbg62b6+mPGpwyK7sKmxwnSPBJ69gfVAQAapN/QmfWRNc6Ij7cJnj+meX61Fy5I7dKntXWefx56dpQiAdpEoW2iz2DD+6kagA4BtAAAYIsA0MtFM6rJ/OMNvGevJL+F+K7mmbjn7R02VJyzCdL8XaJv6QYAiMsWg016TtZYyVlNWV1L8Hx4AlgNdKpVjnMx+tA2WTxxfpIiAdpEoW3imcGG/0PVAHQIoAUAAFsEgF4ukg2ajFfnY7U28C7drF+9mbvwOV3qyJ04W3VaNM/Oh+6Y6e0SLl0AgHTR7QpSgmglWWMd/2nKaneC56dk8eXpanvqkxjP9gpHHABtwqY2sULjvMZZiAKADqk2aAEAwBZBVUAvF8yAJvNvN/iuIc27LkX8fqXm909ixqVmBKdFP/kgCd6h22YEANAoN0Q/sXiKrLEK3UqTuBPICt0qx2Ev/I7Zj9wOPTtJkQBtotA2ccpgu29QNQAdAmgBAMAWAaCXi0Q5ZVOazN/e4Ps+aN61LeL3BzW/vxAjng4v/JTardrh50cSpPdh6NmPVAkAaJJuQ6f2kqyxiv3S3P0p52Xx6kYlkuOeM/w+9Px9igRoE4W2iZfS3K5OAHRI9UALAAC2CKoEerlAdmkyfrrBd+luvf5e55lBzTNbY8SlVvqrc5dGNM8fS5Dm8Ar+AaoEAKTAO0PHto6ssYZ70tz9KbqjRj7EfFa3++wARQK0icLaxDqDzX5HtQB0CKAFAABbBIBeLpqrmsx/2OC7Tkjyi8++hH7/J0Y86nyuGb/y/NDE2RkzvbptRr1UCQBIgbOGzu0qWWMN3zXlszHms+qOmFnN8/tjPq/bfbacIgHaRGFt4prBZp+hWgA6BNACAIAtAkAvF82oJvPPNfiu8E3EatvOmojfr5HkF96qCxPUoL3aIqTbHvolQXrPadK7jCoBACnQLrWJxrCNUkd/tZA9haObwP2R4PkezfOfEjwf3j32liIB2kRhbaLFt83h9M/6thwAHQJoAQDAFkGVQS9bwKSmAHoaeI9uMP5unWeOSfKZm7GAQenTPJ/krK7x0LOvqA4AkCK6C8KTHvMF2XBZUy5DCZ6/pXm+L8Hz4ZXO1ygSoE0U1iaOGWw1xyoCOgTQAgCALQJAL1uBbmXG+gbecz30DvXeerdd686v3xTx+zP+e+fT91ga3yakZo9mMVQAkCFdhk6OVQ3F80JTLocSPB8+W1jt4FrRRL3YTZEAbaKwNvHWYKu7qBaADgG0AABgiwDQyzYwpymA1oTv6JDFl8FeiPFceKbvV8RvN0ttwH3+MjU1AP9HY6jintW1U/Pde6gOAJAyjwwd3S6ypjCWGvq+lTGf1130NJ4g/tOyeNshxxkAbaKYNrHLYKMfUS0AHQJoAQDAFgGgl23hj6YQkhJefR/nKJq1mnhHDL9Vs4eTIUO0WfO8Lt4bop9BvBLDUP0jXMYAAM2x2dDZvSBrCqNXUx7vNL/b4YUDmn8/pHn+eIL4X4eeHdP8RsV7mKIC2kTmbeKlwUZ3Uy0AHQIRoAUAAFsEVQG9bAnvpLkB/I2ycNWWuvCsM8ZzhzXxntD8rs0Lz6W2Wj+4DeiE5vl+jTFT6enQvPd56Nmnob+ruL55YStVBACaZMzQ4e0gawrhhqYsboZ+s9Lvd3THsoWPf5sz9DM6Nkj9i+PVb3574RRFBbSJTNvEToNtfkyVAHQI1AEtAADYIqgC6GWLuKcpiLaYz6rfBScA1Gr+7TGfHZR4Zyc98o1QeCB9SKKPwNnsp0fnaLbK4q3iwSN/1Er8F75DCwDQLBsNnd5rsqYQxiX6rMclXnjjhQeG53+Enn2eIO6rmriD/aY6Bu6TsB0RaBN5tAnTWZ4bqBKADoE6oAUAAFsEVQC9bBHNnAV/XxYeQbOnyUoQRJ3HOn9JrW67zhsxTzyoHQDf/fTp0J3ftDfw92H//a1UDwBIibuGju8QWZM7v8V894v67xMvfBX96pVuqb9SJQrdrrf549uW+HF/lvj3uQDQJhrjoMEm36c6ADoE6oAWAABsEVQB9LKFhI+T+TfGM5dk4eWzSbdgzoh+tZcyGGow/WMdA6Q7u19t71bn1qujb977RkfHBc2zqmIuk9oWJPU9a6gWAJAiq0Q/SPYlwlZBNuhEiJr4XSe13VdqQtp0fFqfxNs9ZmJW9KsXOv2+eEpYzQC0iazbhLK5k5p4f/u2GgAdAlGgBQAAWwRlB71sKaulNugdPDdrm+G3aoD9piy8AKmzgThnDA5jMJxp8Pl65/APRzyb5BggAIBmRZbu/g7Ill91+p6DEc8+Cf32Y8K4v0fEq/q13RQP0CYybxP9hvj6qAqADoEYoAUAAFsEZQe9bDFqBuU/WTircl7+Xhzb7oWj8nebzQdpbsvlgwhjoVaC1FvRP2p4Vs0Q1Zt1vC7mgf9tVAUAyBDd8V9q0pTVDflx29AHqH7vQMRz6iiR8EqVpHelXDPE/VNqR9oB0CaybRMbZPE9SP/zbTMAOgTqgRYAAGwRlB30siOoAew7UrvUaFpqM28qqNVZ6vIKNQvzTwrxqImBu75zOOP/V80gnpR4l+iqc1gHA2lUs41XpDbRUI92P+7gs1cl/m3dAACN0iX67YoTZE1uLPX7ufn+54v//1fnJLaVuJ7y41bnSt6Uv5PlALSJ7NpEi29rdavMuqgGgA6BnEALAAC2CGwFvQwAAOBj2sJ+hawBAMiMK8JWYAB0CAAAAKCXAQAAYvDU0DHuIGsAAFJnh8HmjpM1gA5BhwAAAAB6GQAAIMxy0d/qru7iWEn2AACkxkrfturuTeL4RECHoEMAAADQy+hlAAAALZukduZ0uJN85YUlZA8AQNOoe5Vea+zstG+DAdAh6BAAAAD0MnoZAADASI/ot6mNkDUAAE0zYrCxPWQNADoEAAAA0MsAAABxOGnoMG+QNQAADXPDYFtPkDUA6BAAAABALwMAACThvKHjvETWAAAk5pLBpl4gawDQIQAAAIBeBgAAaATVUc5owkWyBgAAWwpA2wEAAICq9/n/B9qezhCuFQOwAAACVHRFWHRNYXRoTUwAPG1hdGggeG1sbnM9Imh0dHA6Ly93d3cudzMub3JnLzE5OTgvTWF0aC9NYXRoTUwiPjxtc3R5bGUgbWF0aHNpemU9IjE2cHgiPjxtc3ViPjxtaT5WPC9taT48bXJvdz48bWk+bzwvbWk+PG1pPnU8L21pPjxtaT50PC9taT48L21yb3c+PC9tc3ViPjxtZmVuY2VkPjxtaT50PC9taT48L21mZW5jZWQ+PG1vPj08L21vPjxtaT5BPC9taT48bWZlbmNlZD48bXJvdz48bXN1YnN1cD48bWk+VjwvbWk+PG1yb3c+PG1pPmk8L21pPjxtaT5uPC9taT48L21yb3c+PG1vPis8L21vPjwvbXN1YnN1cD48bW8+LTwvbW8+PG1zdWJzdXA+PG1pPlY8L21pPjxtcm93PjxtaT5pPC9taT48bWk+bjwvbWk+PC9tcm93Pjxtbz4tPC9tbz48L21zdWJzdXA+PC9tcm93PjwvbWZlbmNlZD48bW8+LTwvbW8+PG1pPkE8L21pPjxtZmVuY2VkPjxtcm93Pjxtc3ViPjxtaT52PC9taT48bWk+bjwvbWk+PC9tc3ViPjxtZmVuY2VkPjxtaT50PC9taT48L21mZW5jZWQ+PG1vPi08L21vPjxtc3VwPjxtc3ViPjxtaT52PC9taT48bWk+bjwvbWk+PC9tc3ViPjxtZmVuY2VkPjxtbj4xPC9tbj48L21mZW5jZWQ+PC9tc3VwPjwvbXJvdz48L21mZW5jZWQ+PC9tc3R5bGU+PC9tYXRoPoVZcgQAAAAASUVORK5CYII=\&quot;,\&quot;slideId\&quot;:315,\&quot;accessibleText\&quot;:\&quot;V subscript o u t end subscript open parentheses t close parentheses equals A open parentheses V subscript i n end subscript superscript plus minus V subscript i n end subscript superscript minus close parentheses minus A open parentheses v subscript n open parentheses t close parentheses minus v subscript n to the power of open parentheses 1 close parentheses end exponent close parentheses\&quot;,\&quot;imageHeight\&quot;:15.057934508816121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fenced&gt;&lt;mi&gt;t&lt;/mi&gt;&lt;/mfenced&gt;&lt;mo&gt;=&lt;/mo&gt;&lt;msub&gt;&lt;mi&gt;A&lt;/mi&gt;&lt;mn&gt;1&lt;/mn&gt;&lt;/msub&gt;&lt;mfenced&gt;&lt;mrow&gt;&lt;msub&gt;&lt;mi&gt;V&lt;/mi&gt;&lt;mi&gt;s&lt;/mi&gt;&lt;/msub&gt;&lt;mo&gt;-&lt;/mo&gt;&lt;mi&gt;&amp;#x3B2;&lt;/mi&gt;&lt;msub&gt;&lt;mi&gt;V&lt;/mi&gt;&lt;mrow&gt;&lt;mi&gt;o&lt;/mi&gt;&lt;mi&gt;u&lt;/mi&gt;&lt;mi&gt;t&lt;/mi&gt;&lt;/mrow&gt;&lt;/msub&gt;&lt;mo&gt;-&lt;/mo&gt;&lt;msub&gt;&lt;mi&gt;v&lt;/mi&gt;&lt;mi&gt;n&lt;/mi&gt;&lt;/msub&gt;&lt;/mrow&gt;&lt;/mfenced&gt;&lt;mo&gt;+&lt;/mo&gt;&lt;msub&gt;&lt;mi&gt;B&lt;/mi&gt;&lt;mn&gt;1&lt;/mn&gt;&lt;/msub&gt;&lt;msub&gt;&lt;mi&gt;A&lt;/mi&gt;&lt;mn&gt;2&lt;/mn&gt;&lt;/msub&gt;&lt;mfenced&gt;&lt;mrow&gt;&lt;msub&gt;&lt;mi&gt;V&lt;/mi&gt;&lt;mi&gt;s&lt;/mi&gt;&lt;/msub&gt;&lt;mo&gt;-&lt;/mo&gt;&lt;mi&gt;&amp;#x3B2;&lt;/mi&gt;&lt;msub&gt;&lt;mi&gt;V&lt;/mi&gt;&lt;mrow&gt;&lt;mi&gt;o&lt;/mi&gt;&lt;mi&gt;u&lt;/mi&gt;&lt;mi&gt;t&lt;/mi&gt;&lt;/mrow&gt;&lt;/msub&gt;&lt;/mrow&gt;&lt;/mfenced&gt;&lt;/mstyle&gt;&lt;/math&gt;\&quot;,\&quot;base64Image\&quot;:\&quot;iVBORw0KGgoAAAANSUhEUgAABdoAAABoCAYAAADmSELnAAAACXBIWXMAAA7EAAAOxAGVKw4bAAAABGJhU0UAAABCWPayIgAAKS9JREFUeNrtnQGkFsv7x8dxJEkkSY5EkhxJJLmSxJUjSSJJkkRy5UoiV3IklytJkkiSJJEkSSJJ8pPIkSSJI7mSRK4kyaH/+/zPvM6eOTP77u47u+/O7OfD6t56d97dZ553nu/OzjyPUgAA0GSOtY5fxnEEswAAAHTkqCWGHsUsAIBmBwBAfwEAQLM4YglQxzALAABAZoYtsfQQZgEANDsAAPoLAACawR5LYDqDWQAAAHJzxhJT92AWAECzAwCgvwAAIG5+twSkO5gFAACgMHctsXU9ZgEANDsAAPoLAADiZGHr+GIEojetYyamAQAAKIzE0bdGfJV4uwDTAACaHQAA/QUAAHExrXW8MILQt9axBNMAAAB0zdLW8d2IsyOtox/TAACaHQAA/QUAAPFwSk3dVrUfswAAAHhjnyXWnsYsAIBmBwBAfwEAQByssQSe+5gFAADAO/ctMXcNZgEANDsAAPoLAADCRrafjqqp208HMA0AAIB3BnScTcbdUR2PAQDQ7AAA6C8AAAiUYTX1ze4RzAIAAFAahy2x9zhmAQA0OwAA+gsAAMJEqm3/MAKNVOXuwzQAAAClIXH2jRF/JR4vxDQAgGYHAEB/AQBAeFxRU9/obsUsAAAApbPVEoOvYBYAQLMDAKC/AAAgLAYtAeY5ZgEAAKiMEUssXopZAADNDgCA/gIAgHC4bgkumzALAABAZWyyxOLrmAUA0OwAAOgvAAAIgyWWwPICswAAAFTOS0tMXoJZAADNDgCA/gIAgPpz3hJU9mAWAACAytlricnnMQsAoNkBANBfAABQb2aq8crayYDyWY1X4AYAAIBqkfj7yYjLP1vHLEwDgGZHswMAoL8AAKC+/Kmmvrn9B7MAAAD0jH8ssflPzAKAZkezAwCgvwAAoL68UOQiAwAAqBODltj8HLMAoNnR7AAA6C9oNotax8ZAr31d61hJF0LELLcEkqeYBQAAoOc8t8ToQcwCgGZHswMAoL+gmRxS43nk7gd6/Q/0j+pU65hGd0KEnLAEkUOYBWASkhN1d+u41jpetY7vajxfn8S3D63jZuv4o3XMxVQA4JGDlhj9N2YBQLOj2QHQ7BC3/rqgphblyHrIeRcLfOfq1vElx/fID2wT/lIZA63jsbb9fT3ghcj01nFL34cM1GzNawb9rWNU9/vGyO/1jWW8XFCj6yO+QC+Z0zrOaIH+rHVsax0zEkJ+T+v4aPjCUfwZADzqafM3+haz1JpfHo4xPeZ/bR2v9bPIOR2D5mBiNDuaHY0DaHb8uTn66zc1PhnZySHkM7tax3wP3ymrjLc7Ak/b+fYpKnFXyYbEAHFbC6DQOaPv52sDRBwo9VdiDNkX8X0utYyZIzW9VuILVM2ORCxLK4Aj6dG+Gb5xEX8GAE+MWH6vSzFLbZGJHUk9KZM8p1vHZ+Vn8j05Cf+wdQxhajQ7mh2NA2h2aIb+WqjG3yK5HPC9mniz5JMFju/bin9USrIS+s3I7i25XW8vXR0t840AfDniez1sGTOP1/h6iS9QFWcS/bwjw+dPW/xjI/4MAB44bvm9HsYswSDpCb6q9Aka6ePk7l+ZPJHVmbJSUdJXulY4SorLeWh2NDuaHY2DZkezQ/z660aKE5YVAPst33UR36iUUwnb31dxrGRPG5jJiRcnV41x5GHE9/rQMm7+VvNrJr5A2VxS+XPxbbL4yB38GQA8sFbZJ1ghHG6njPXPMpw/W40vYLKdLzmHF6HZ0exodjQOmh3NDnHrr+0pTliWY/xufI9s0yOHXXWcV5O3sc2M+F6Tg+x+uj4qVin71qwYkcD903Kvdd+CRnyBMknuXHqR4/cw0+KPX/FnAPBAn47Pyd/tTxXngpZYuZMy1v+Ro517jjYkb+yMhtkUzY5mR+Og2dHs0Cj9NZDihNdK+s4Lxvfswy8q45+E3T/p/o8ZKZCazNNFAYp4GHGMWzFWJR+y3OetAK6b+AJlsdXo5zU5z/9lEWL4MwD44JZljCBHdziMpoz1efK9SvqCMUc7J9DsaHY0OxoHzY5mh7j1138OJ3xcwnfJG/xkfrZn+ENl7Guo6BdR3K5CLW9AB3GF6Hw5T962EDlmuc+/Arl24gv4RvK8JnPg3ivQRpHVMfgzAGThqGWMOIZZgkBWvrkmx98VaO+hoy2JYU0pjIdmR7OjcdDsaHZopP5y5aL7WsJ3JYuDiJBZhj9UwhpDOJ4L6Nqne2gjWeX+jac2oTfIFrJPKaL9QIT3bBujhwK+duIL+PSptQXGENMfH+HPAOCJUFe0duK6mrotPjY2pOjLSwXaO5XS3no0O5odzY7GQbOj2SFe/XUuJQBO8/g90tbHRNtn8IVKkKI8/ybsLn0wK5Brl609Hzy0I6tG3iZscB63CJaTKeOVHFcivGcz35gE8FDyvRJfwCfrDR96WaANW2GlE/gzAHj8/Zrjw7cI7qsJE+3HU8b4LQXa253SXhNqR6HZ0exoHDQ7mh0aq792qGretieX8oc02Rs6V1SYqwf26+u97qm9naq7N6rQe5aqiZ0Z3xxj1qPI7tmWY+5tQNdPfAGfvDB86JCniZRB/BkAPPLWMkaEXhepCRPtTx3j+5gqNjGzKyVmxL7oB82OZkfjoNnR7NBo/bU2xQm3e/oOqbj7NdHuLnygEtYZ/Smrw0PICSiDX7ti+15Pbcp9J1f2v8I9guO+7rvXanI6oOTxI7J73mK5x+sBXT/xBXyx0ZNwet3Fgz7+DABZuKH8rIiuE7FPtMvkiCs/e9EJ4bQV7RfQ7Gh2NDsaB82OZod49de0FCf829N3nE+0+YT+r4xXRn8OB3DNq9Xk4hULPLZ9wrDHH7hIMCS3jg05xGz7mB/RfduKKh0N6PqJL+CLJ4b/jBRoY5XFD1fgzwDgmeHAY7eN2Cfat6eM70cKtnk2pc3hiP0fzY5mR+Og2dHsgP7SYsnmhD7ewi5Tk7feDdL/lWDbLrO45tcsK9mTbwV9b7dbpqau8J+Gq9QeyW04qiZXK1+cEjw3RXTv11X4q+KIL9AtKy3+c7JAOzeNNs7gzwBQAqGvbM2iR2KbaL+coitXFmzzYUqbm9HsaHY0O6DZ0ewQt/665XDCZx7aftzljwyK8VJ1X4CiSvapqVs2z5XwPR9U/BXvY+OoI4j9cIxbByO6d1u+0OWB3QPxBbrlgodJihVq6uqa6fgzAJTAspLGiF4S+0T7R8fY/qlge3OVOxWNFMyMdaEPmh3NjsZBs6PZAf2lOa/KyZ22VU1ePTyTvq8EW06qulZAnqPsKwDKWgVwVYVbpKaJyJbSdhEls3DUM4ffXIno/m0PJn2B3QPxBbqhX9kLqc3K2Uby5bPU65iHPwNASfSp+PJRxzzRPqjcK66LasoTKW3+g2ZHs6PZAc2OZof49VdaVfTpBduUN/WjiXa20u+VccXSj3WzvwxIUn36k8PvxlQ5qz1svv47LlNb2i9GvqmpeRyvOXznaST3bsst9zXA+yC+QDfY0qC9ydnGJUOwL8CfAVL9cZ0az1ktE4IywfpaP6gsydmWLPx4oc/9osZXug00xI5fLWNEyKuYY55oP6T8Fs1bptwruEcjnpRBs6PZ0ThodjQ7oL8SDKU44YaCbSYLgtynvytD3gJ+V/UtNiOr1GWrzc8Un0s7ul3lbssbdgO3qSWrE310zPLvB1U5b6nrwhrLvT0M8D6IL9ANtm2fVyxxb6MW+FsSonyhcb4UKpqLPwNMQXz3gePhpJt0e++UPRXH4gbY9L7l3tcGfD8xT7TfV+5FP7NztiXx54Nyp6FZEqm/o9nR7GgcQLMD+ssgrSpvkTf5ya1jPxsiqOvCZmXPBVgHpqtik+s+C7r2qak5E3/qQR/qxYiaeJtte+u8JcVPFkRw/7EUUyO+QFH6lf2l7M7EZ2Yo+2SeeZzGnwGcSMyU3X3r9APwOYePX8vZrqsQ2YMG2PSGiqsAZqwT7a44U2S1teg2107dV2p8IgnNjmZHswOaHc0ODdJfrlUsRZL7J/NgH6evK8X2cPQ4wEF5UYnf+V7Vtyr8ddX9y4gyj6pWnuxLfOdux2cGVHk7H+qAbbvbxUDvhfgCvh5c5VhijAM/Mo5fkv5iB/4MkAlbbtP3Ods4qdzFIGPnUocJh9CIdaJ9Y0rMyDomy0uqh442ZFJmWMVb/BTNjmZH4wCaHdBfKdx1OGHet7HJ1Bzyxmo6fV0pL1RYb9RtW3relfydd2oshphoH9+m214F96LDZ13B+nAEv+Vhy30dCfReiC/gSyjZcp4uV+OrXw5qod9OlSZ/nihhvMefoQnIA/GYxc9n5GhDfPqJiiN3cV4OW+77RMD3E+tE+5kUzfub8dl+/buQyfl9etLFtYL9uY5JcyL3czQ7mh2NA2h2QH/l/HHIMZKznREVxxbJEOlzPBRdqPE1/6Oqr0B/Vdm3dNbxQaaJE+3JFXCd8mk9UX62t4ciWHZGdC/EF+jEqMVnbnqKM8fwZ4CO2GLsppxtSOHHx6p5qWN2Wmx3KeD7iXWi/Y0nffxOTwhJOoJ5DRoj0OxodjQOoNkB/ZXCbtX9xFpy29Rd+rhyVjv68GCNr/mp8pMzKw+21SvygqIOedqbPtG+VE28LLqd4fNXPAXPOhJTflfiC+RlvsNnDhVoa9DSjqQsW4g/A6RiS/1SZJWmmTbiaANst1XFNaEY40T7gGeN/EiP7X0NGR/Q7Gh2NA6g2QH91YG0HHVZtr3JVtIPCcddRB9XznZH/+2o6fXOUPYV+GVvs9zjsNPaGtik6RPt7RyX4hdZCoz8qXqbS75MbCmOhgK9F+IL+Ipn6wq01ae6y7+LPwMPKxPHjS5/g2Mq7qKQaePE7YDvJ8aJ9r0pY7msoJTc6xt0X8qkqaySO6of2F+mnDuqmrHiEc2OZkfjAJod0F8dmJ3ihBsznP+38rO9A4pz0NF/WwN6gHtZwffuVP6qT4M/Nqv81cY3pYxboVcCv2e5p/WB3gvxBfJyWdlXtBRdKWjzvSf4M0AqS1T3BVGFFSqOyeY8rLfY7l7A9xPjRLtrcYtMHM/KcL6svHyYEg/Oo9nR7Gh2QLOj2QH99d3hhLs6nCdvdtoFTiTXXT/92xMuOPpvU02v95zlWs9W8L3bHHb6CxfqGdPURG63/1T2XQ1zU4LnlsBt8t5yT3MDvh/iC+ThrcVXHhdsy7U65hv+DNDxt2PuPCySai9ZKHBFQ2w3yzI+fAz4fmKbaO/TMcA2jj/N2dalFC0a44slNDuaHY0DaHZAf+XggcMJz3Q473bis7/Ttz3jqir+tq4XvOqR0NrssNNFXKhnHFPF87/+cPRn6Dlgv1juaUbA90N8Seeiqme6qA89sMU8x7WcKtie6+H+J/4M/A47YisWuSZnG+1JuesN8qWZFrv1YnK67ikJezVhvzblmv4uMDE0ktJebDUJ0OxodjQ7WgHNDuivHLiKlKQJ43Wqu7yNUL6YruNEu21QllVS0yr4bleurqu4UE+QAirtVUXvVP63xQ8KjFshYFtpFfKbdOILoj0rrlyPRXPeusb87/gz8DvsyC3L9WzLcX47XYTEtIEG+dI0i92+1ujZoOkT7cMp17ShQHtpE/cyubwAzY5mR7OjFdDsaHZojP6axAGHE7ryZssb/FcNFdB1JKSJdtug/L+KvntjpCIvVK4VfHjvFDxfBG4X26qfkCG+INqzctlxLbMKtveHo70R/Bn4HXbElhYjT6q9F/qcww3zpT7PEwW+nw2aPtH+RLlXTRbNK/xG+Vslj2ZHs6PZ0QpodjQ7hKu/JuGagPyRwWmP0Kc9J6SJdtugfKLHfs5Ee/WsKVFsdPOwVAd+RibaiS+I9qzYcj2+KSE2XsGfgd9hoQfUyxnPbdfEedZQf8o6PvTi2aDJE+0yATTmuJ67XbR7LuU+30Tgz2h2NDsaB62AZgf0VwHmpfxw5xmfna3Fkfzb68CDYyyElKPdVjRmQ0XfTeqY+jBSsuBYGlGACF20E18Q7d34STcC+5OjzZ34M/A77IhtB+KtDOe1CybKw81iHvSYaFf1mWjfnnI9B0tq91cEYz+aHc2OxkEroNkB/VUQV5ESc7L2dOLf1tGXteCC8psjqywWq96uZNjksNMlXKhS9iVsv72LdmanBM8tAdsnNtFOfIFuJiqKCuxVjvbG9NiBPwOkM2Tx8ScZzjuumpkyJi2OjwV8L+aE/eeA7+Vyim5cXsLzRftYgmZHs6PZAc2OZodm6q//OZxwV+Izg2piy901+rE2uPJPbavZde6xXOO9Cr9/q8NOJ3Chyki+LX5eohg8jmivFcQX6MRFzxMUpxzt3cafATIxYPHxLx3OWa79/jEPeky015CPqpzV9a4ds+1jLZodzY5mBzQ7mh2aqb9c6UcuJD7Trhj+n5q63QJ6h++3ilWJ9arzX+2osZ3qvsXX17abZCBd76E9V1GrkPPuxyjaiS/QidfKX6X4vpQJlbX4M0Am+nNqAUkZI0XEZDJ+AQ969du67EmfhjrRvjRF43arGbd00NBzArUZmh3NjsYBNDugv7rkoMMJ2/kYk9viDtCHtWKlo++O1ew6P1uucVWF379H1TeXfRMm2uUhp/22+IEnu11zXO/rgH/PsRVWIr5AJ+Y4/ONmwfZcL1Wf4s8AXccjV7q/dkHILZiNifaAdIiPBTd7UtoeU2Hm+kWzo9nROIBmB/SXB1xv40e1QBjV//+C/qsdfQkxlDwu1ugal1uu73vF1zCs6rvSpAkT7Q+Vn1yYSY5E9mCjlH1rbegQXyCNbQ7/OFSwPVfhtjX4M0Auvlj8fIblc+2dlWcw2f+PAb3Wu2Xq01An2u+laNyBLtu+mtL2SKD2QrOj2dE4gGYH9JcHFqYEv2RgXEUf1hLbdrwbNbq+AzW4vivKf17Gsh5kYptoTwY5n7nP0rbrLgv0t/zNci/9gY9PxBdIw1XQu0gxIleu3Gv4M0BuHqvORSMl1n7Vn+3DZP+fQsfXlvo66tMQJ9pFQ/10jNtvPLT/MUWL/hOgvdDsaHY0DqDZAf3lEVeRknYQuUj/1ZaTln6r05u5W5br21+Da6jLy4iYJ9qnt473up2fOuD5YjDlmrcF+lvOuoIwNIgv4OKlxS9krMg7aSeft+WN/KT871zCn6EJ3LH4+O+Jf5/bOv5tHR8UeU3bzFT1XdThQ5+GeC9DKVrxXJdtdyqEujQwW6HZ0exoHECzA/rLM89TAuAXFW4xlyawXtU3J6QMpN8zik9ZKTVQ0nW8Ub2f7G8ixxP2PlOCb405xqy/e3zfs1Sx6uvvLfcyNwI/IL6A63di84knBdo66mhrA/4MUIgbyl3XZrYaX9Ah+m4lpkod0z4GfD8xTLSfThmvt3bZ9ogqr8hq1fqzKZpdJvwl3ZXk1v9L/7lFj2lodjQOoNkB/VW6mGJCMhxEvPxn6bfFNbi235T9baXJXP1j2FiSfWzibgGuUyrJYkrytruMFW/vlN+iLD587ZAO3EVWStnyiK6PwBeIL2Bjq8MnThV4cLatWDmGPwMUxpZyTyakZNXQU0XxUxu2hS/3IordIU60v04Zr2d10e6wSp+8Gaj4PrvVnzFrdrGNFEV8q9IL197Xz61odjQOoNkB/eUN15ulEfotCGw5s+qwFe8vy3VdtQggeRt6qaRrWKbKq2YNbpK1Ay6X9B13HOPWpx7cr/zeRlV3W5Jt9zMUgS8QX8DGOYdf5Jm8k0k/246l6/gzQFdctPj4bjWRu/1PTDQFWyqR2wHfT+gT7QPKPcHyvot296j0CduqdZsP/RmrZhcfeKXypcw808X9oNkBzY5mB/TXJFxFSlbQb0FgWzl+oQbXZcuNvsP4jFznWz34lsEuxRvMqjlo2HtTSd9zI0UoV7VjQSqjP1N+cn/a7mdzBP5AfAEbLx1+kXULt7ykta0ou4U/A5TyUP1Z/3kc81ixrfi7FvD9hD7RfiRFIxaZZJFia2dS2vyqytmZW7b+jFWzz1fjNSSK1Ke6UfB+0OyAZkezA/prEktV8Te6UA/MXIFva3BNtvzsyxP/fkx/ZnmJ13DN+H75vpm4S2lI5W5zS9i0kr7rdopIPljyfS5W9hdJ3Uy0X7K0szMCnyC+gIkr12PWuNWvxrebd9oxhT8DFOO0KqeAZMzstNjrUsD3E/JEu8SIdyp9MnVVxrZkgkhWsY+mtCWTUIMV3ZtP/RmrZu8znovlJYhMjJ9X4znhZceOpIr52cU1odkBzY5mB/RXpoCUzGP9UXWXuw7q4WC9zNPuqjAvqz2ksv0pVU2Oz4+qu1xikJ1FFnuXVRxornJXEv+lH7Cml/C9s3WAFnGwWv/dIU+TEbacn0ci8AviC5i4cj1mWUUmhYseWM49jD8DeOMPy2/sCmZJ5bDFZicCvp+QJ9ovqc6rlmXyVVJcLtPjehvRjpLvdbe2wbeUNv5tHQeM88vCt/6MWbMnU5fKf/enXJfrpeK3DrZAswOaHc0O6K9MJLeE7KK/ggyMZqGXYz28nm0ZRO6+kq9hjZq6mn0eruIdEbCSjueLo58fKX9btOS7tqv0okbJ7/W9wki2ty7pEMSLTrTb0hxdjMRHiC+Q5GzKpMX0DnHFnBh4nZh0wJ8B/LBXMcmel9hWuIY00S6rsNep8Ynnl6pYupCsh6yClgmmzaqaCXbf+jN2zS67lr+qfPXKXOklDqPZ0TiAZgf0ly9B9YS+qoVgLII5uT3aw3tYlSKmRNxtreAazhvfO4xreeeoSt96mTxkNYsUQfmtwPc81n4zVuChSFal/K9kO3xV3U+024T+9Uj8hPgCSV6k/F6f6DGiPYEh2z5lda2ZHu2V/vt+/Bm9BN5JTrSfxxyZiC1nc0gT7eeU/8l00Y4yQSxFL6/oeLNOVTu57lt/NkGzt3POn8153inLtTxAswOg2aH2mr32+ksmIWXF7yA+0FNOqmxbcVw8UcWrQftGtl2+1GJNfOu59rM5FXy3uU1xlAdyqMmDjos1liDxMBL7EF+gzUyHWL+t49VlLeq/6zFcjv/0g7fU3DhQAz/Cn+PQS+BGHlCkkOAeTJGZ+5ZxbW3A9xN6MVT0ZzORZ82PKn89Lnk2NV9CfEWzA5odzQ611+yx6S8o6cGm26IwMogkVxC8bPCPmR8bhPSgM03Zc4gCxIQr1+M+TAMV6yWAMnVAmYUlq4CJ9uboz1hoF208VPD8u2rqzgY0O6DZ0exQb80em/4Cz8hE8HftGN2+cTtqONruhtlysZq8KuEf3AsCedCxFYvqw7wQEa5cj/MxDfRALwH4oE/ZU2+EzFU1sUJRjg90c9T6MwZkha2knilaWPWCmlrbC80OaHY0O9RXs8eov8AjQ2qiqv1HT20+SjjbJ1VNupa6kEyf8xD3goAedJ5agsVyzAsR8dzi4yOYBXqolwC6ZdAyrj3HLBCQ/owByf/cTSHXfWpq4UY0O6DZ0exQX82O/gInxwzHuOKp3blqcqXnWw2x53DinqWI0RxcDAJ60LluCRZbMC9EwgxlL452AtNAD/USQLfEXBgRmqE/YaKQavu4imYHNDuaHWqt2dFfJbNC/+glt5oUYJDtApI65F3ruKjyvd2W7QfLWsc2NV6BXJLrZ52k/ksLnPaRtn1MtlHY3hJu92iXlYYA+zNyPxhK3KtscR3gpwGBPegcs4wJRzFv5extHY/V+FY3OaSoz2kdzOXl3SI1XvxnKabqWgzJsRrToJd6rJeg/vRpXSsFWmUC7I2yb0OWzx3QPiO+/UWVn0Jw2OKff9FlEJD+hPEYmLTlDjQ7mh3NjmZHs9das6O/SmKtHkx/acEt4rtdZVzE98OEwU+ltDOoHe29sr+5G85wLQPGOa4ipPv1j+NXxqPbN+Pr1UReJLm3DREPRG2xKZPsC/h5QIAPOryV7S2ztFjPMjaPKXJx5uWMxY4U2EMv1UUvQb2QnZlSiE1yxD5Sk2vv/NI+aLKkdbxy+Mdwidd6A3+EwPUnjMe2th0l3UGnYnpodjQ7mh3Q7L3V7Ogvz0zXQqJtzMuOYDjNENzHHe31a+ddrOxFH37PcE1HjHPOOr7nV85jhQd7bUgIMflzVWT+IA9Wn9REPj0KdECoDzoDljHgLeatjPsJu79LjJUSS3Ynxhk5/sNcuXlm8W/Sf6CX6qSXoD781jru6bHW1t+m36xR46vXXf7xb4nX+tbyfeyqhJD0J0weP/5Gs6PZ0exodjR77TU7+ssjsgUoWXzkfIfP71aT32YuzeDgyY6SFTRZ3oCaK2g2Zzhng3HO5RLttjIRcORtZCzFWpYm7kve7s3mJwKBP+h8U1NXYUzDxKWz2bD7Osd40+6fe5gsF9OUfTXFNkyDXqqZXoL6scIyfiR3aP6m47AsthjSfrjJ4p9ljW3muPaNLoMA9WeTWZWw4VeVvcYXmh3NjmYHNHtvNDv6y7MDvkwY8lGGc+YZxj/d4fPrjc8/yBmc8wTZk8Z5W0u237zED1je2oeeY0vs3p5kP8nPAyJ50LllCRobMXHp3DZs7hIfxxWrOopg22ItsXImpkEv1VAvQf34kej/74kxeqHWgrf1g2SSpM98Lem6hixj2y26CwLUn00muYr0EJodzY5mR7Oj2Wuv2dFfnpBOfZIw4hftYFlIGn+kw2cPqPy5i84Z5zzOeF3PDcedVYEdJRCdSDx0DAXqD7JS6Zt+uBri5wERPejYiitR1KP6PnSJ9kUqfZse2Llq8euHmAW9VGO9BPVhqbLnQZ6hH05ltWK/cc4s45ynJV3bUcvYdowugwD1Z1OZoyZWPj9Ds6PZAc2OZg9Cs6O/PGF29P4c5ybP+97hs2ZC/fUdPt9vGeyzDOazjXP+V7E9ZRuuVOC+Fqg/PNbXPoefBkT2oMPb2d5gbpFMy1snuX63Y7LMyCrTHxa/3odp0EsB6CXoPX8aPrBT//01rWVtq+w2GueUpXdvW8a2DXQZBKg/m8ppNZHHeyGaHc2OZkezo9mD0OzoLw+sU9mq3bqcJE+Oxk8qX+6ifZYOXp/hurYb55zokW1nBOoT5L+DWB90+vXYYwbPPsxcKq9zPCjdIJDnYr+y59CbgWnQSwHpJegdd9Tk1VHyICeT7bLyyzUxdsjwm10lXFefjs/m76afLoMA9WcTWa4mJm03odnR7IBmR7MHodnRX554qYrn+VmksifIN7emPihwbT8yBtfLqnMRDwBo5oPOA0twW4OZS+W4xea/YRYvvLHY9m/Mgl5CL0HGh8nkRJbsaFyg425aUa6bht/ML+Ha1lrGtgd0GQSsP5uELNpqT9geRrOj2QHNjmYPRrOjvzxgvhV5m/N8s5jDi5TP7lX5cvxstHTwnYzX9VHx5huABx07hy1jC/kFy2W+msjRmYw3FP7pjtk6jpsHObbRS+glyIKZmkHio+SKvZByjrnS6UVJ12ab7DlMl0HA+rNJXNI2O4NmR7MDmh3NHpRmR3954EmXBjST5KflaLyu8m2PEIc2t4sdzHBN5lulm3QzAA86KWNEliIn0D1HLHa/jlkAvYRegp5x2vABmRR712FCZb1xzsmSrm3EEjOW0mUQsP5sCn9oe1310BaaHc0OgGavVrOjv7pkocWAAznbuGOcvzfls3lyF+3VTvjRaH9lhmsyq/7up6sBeNAxsG3dW4CpS0XG/OeKCuaAXkIvQV1Ibl/+puNtp4fEv1X2QnlFGbD85t7SXRCB/oydTdpWdz22iWZHswOg2avR7OgvD5jFGJ7mPN9WoMSVozFP7qI5reNz69hjnPMl43WZFXIX0dUAPOh0mCjI+jYZumOBIUjItwnoJfQS9IZ5lrH4Wobznqnyty4fslwbhXohBv0ZM/KSTnINS/qp6R7bRbOj2QHQ7NVodvSXB8xtDqdynr/JOP9+ymfz5C6S67rYOv5U+bcr9Rk/jFG6GYAHHQvLLUHkKaauhA3K/qac3NCAXkIvQXWYD3tjanwlWBqzjHNulXRttpWUg3QZRKA/Y2W1tpf8dn3n8kazo9kB0OzVaHb0lwdeqOKVeIWbxvlDORzeVSF3sxrfSjHb0v7eDNdk5o08TzcD8KCTcQyUYwnmroSLFtvvwSyAXkIvQc8eRrM87JkFxsrYujxoiQ/P6S6ISH/GhqzqlJWar1vH3IriMJodzQ6AZkd/1ZLvhhGX5ThXcveM5eiALLmL5urPbXVcX5ZcbObWsi10MwAPOg4OWILJScxdCbJ97pth+4eYBdBL6CXoWWxdm+Gcy6r8PMmnLLH5D7oLItKfMSG7YGQC6YNyp1dIQ1JYFclPjGZHswOg2dFftWTMMGJ/F52QlqtrkfHZe47Pyd/f0P+9wjjH3B7hyvuWzBs5pvzmhwOAuB50ZGvrD6Ptz4rtkD54leGBy4wj3zEboJfQS1AJqw2/+ZDxvGQBrzKKY/XrOGzGhpl0GUSkP2NBdN57NT6JtLhgG7K6cxeaHc0OgGbvqWZHf3nEfJuSFXGqZI6gTlsXdhjfc9TymWM6SM/R/79PpW+PkGJNu42/M/NGPjb+XbZykMgfgAedJOfU1De3ezF518jDUKeteqsMu//EbIBeQi9BJQwbPnA6wznmmH3W+HfJa9rtCtN9lph8lu6CCPVn6EgMkgna/9T45FERpKCpFALMOhGGZkezA6DZy9Hs6C+PvC7ohA8T54yozm9ULqn0rantggPJ/EdXlXt7hGxfsL0x2qrcxQhkW5usvBmg2wGC46cqLy/ZEktQeYnJu2JmxgfSPsPu/2I6QC+hl6ASHqnsq7banErxNdma/V51LqbaiZeKPMzQDP0Zus6TFZbfVbaUUyaDamLSPM9EDpodzQ6AZi9Hs6O/PGIWtpiX4ZyjavI20yy52J4Z35Pc4rVBB2mzGvBT45xZ+u+H9MA+N8P9rNd/P1c74G66HCA4VlkG/Zuev+O65Ts2YfrCDCViRKctvUmbX8J0gF5CL0HpzFCTt1Z/KvgQ1n4Ina99bUOX17XJEouv010Qsf4MkWlqfEXlL09H3tXwaHY0OwCa3a9mR395ZqXKVz062QGSTyjrqhUzn9py7VTDWujft5xjbvmQCr3yNuezchdMeWn5nsX676/R3QDBIb/7J5aBX8aNdR6/hwrbftmusm3pHezyYQsAvYRegvxsLThhYq7ulQJespL9nacHvReWWLyU7oKI9WeI3FX+JtmLaG00O5odAM3uV7Ojv0og+YZEtlm4kt3vSgjs29opVEEnNHMMzbCc89XyWcnhtj7le8Yc3zHi+A4AqB8y1kiOVyka8q2DQH+kxzDJ8djt1qYrlva30h2FOKYmr5Rc5Pjc2cTnyAcN6CX0ElTvy+bW5TReW3xGfN3HJPtWS9tX6CpogP4MiWvK3yS7HPvR7Gh2ADR7TzU7+qsk+o1g9Vx3dJ8+JGfjLf1vbwoGsUcO57iW4hwi+ke1Y4nzyWqbBR2+54Oyv+GeSzcDBMPngmK922JICywB863qvI0S3A9A3/UYLsJ9X0LkLNAPs+3VYUcxGaCX0EtQGaNq8kR51kKEq9X4qqcx/bAoE5KDHq6nT8fbpD/+yODHADHoz1DYofxOsv9U7skvNDuaHQDNXr5mR39VwCrd0a/0QPtDi2hxoDOqWKGTNrK14YluU1YIyJazoRLuYYN23B/aYeQN7XS6FgAyMmwJZEcwS25uJwRLnx6br+qH2B86xoxo4b4QcwF6Cb0EjeaIJfYOYxYAQLOj2QHQ7KVpdvQXAACUzjQ1eaXfLx04BzANAACAdwbU1DQdozoeAwCg2QEA0F8AABAwa9TUN7v3MQsAAIB3Hlhi7hrMAgBodgAA9BcAAMTBKeWvYBMAAABM5Q9LrD2JWQAAzQ4AgP4CAIB4kByFI2pqYZClmAYAAKBrpIjqdzW1uFc/pgEANDsAAPoLAADiQqptfzGCkBQgmYlpAAAACjNTx9NkfP2i4y4AAJodAAD9BQAAEbJeTd1WdRezAAAAFOauEVfHdLwFAECzAwCgvwAAIGL2WIT7WcwCAACQm/OWmLoTswAAmh0AAP0FAADN4LAlMB3DLAAAAJkZtsTSQ5gFANDsAADoLwAAaBZ/qfHiSsnjKGYBAAAghgIA4w0AAONhdv4Ph3uOK3cScr0AAAKbdEVYdE1hdGhNTAA8bWF0aCB4bWxucz0iaHR0cDovL3d3dy53My5vcmcvMTk5OC9NYXRoL01hdGhNTCI+PG1zdHlsZSBtYXRoc2l6ZT0iMTZweCI+PG1zdWI+PG1pPlY8L21pPjxtcm93PjxtaT5vPC9taT48bWk+dTwvbWk+PG1pPnQ8L21pPjwvbXJvdz48L21zdWI+PG1mZW5jZWQ+PG1pPnQ8L21pPjwvbWZlbmNlZD48bW8+PTwvbW8+PG1zdWI+PG1pPkE8L21pPjxtbj4xPC9tbj48L21zdWI+PG1mZW5jZWQ+PG1yb3c+PG1zdWI+PG1pPlY8L21pPjxtaT5zPC9taT48L21zdWI+PG1vPi08L21vPjxtaT4mI3gzQjI7PC9taT48bXN1Yj48bWk+VjwvbWk+PG1yb3c+PG1pPm88L21pPjxtaT51PC9taT48bWk+dDwvbWk+PC9tcm93PjwvbXN1Yj48bW8+LTwvbW8+PG1zdWI+PG1pPnY8L21pPjxtaT5uPC9taT48L21zdWI+PC9tcm93PjwvbWZlbmNlZD48bW8+KzwvbW8+PG1zdWI+PG1pPkI8L21pPjxtbj4xPC9tbj48L21zdWI+PG1zdWI+PG1pPkE8L21pPjxtbj4yPC9tbj48L21zdWI+PG1mZW5jZWQ+PG1yb3c+PG1zdWI+PG1pPlY8L21pPjxtaT5zPC9taT48L21zdWI+PG1vPi08L21vPjxtaT4mI3gzQjI7PC9taT48bXN1Yj48bWk+VjwvbWk+PG1yb3c+PG1pPm88L21pPjxtaT51PC9taT48bWk+dDwvbWk+PC9tcm93PjwvbXN1Yj48L21yb3c+PC9tZmVuY2VkPjwvbXN0eWxlPjwvbWF0aD5ZiplxAAAAAElFTkSuQmCC\&quot;,\&quot;slideId\&quot;:316,\&quot;accessibleText\&quot;:\&quot;V subscript o u t end subscript open parentheses t close parentheses equals A subscript 1 open parentheses V subscript s minus beta V subscript o u t end subscript minus v subscript n close parentheses plus B subscript 1 A subscript 2 open parentheses V subscript s minus beta V subscript o u t end subscript close parentheses\&quot;,\&quot;imageHeight\&quot;:14.129541864139021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fenced&gt;&lt;mi&gt;t&lt;/mi&gt;&lt;/mfenced&gt;&lt;mo&gt;&amp;#x2243;&lt;/mo&gt;&lt;mfrac&gt;&lt;msub&gt;&lt;mi&gt;V&lt;/mi&gt;&lt;mi&gt;s&lt;/mi&gt;&lt;/msub&gt;&lt;mi&gt;&amp;#x3B2;&lt;/mi&gt;&lt;/mfrac&gt;&lt;mo&gt;-&lt;/mo&gt;&lt;mfrac&gt;&lt;mrow&gt;&lt;msub&gt;&lt;mi&gt;v&lt;/mi&gt;&lt;mi&gt;n&lt;/mi&gt;&lt;/msub&gt;&lt;msub&gt;&lt;mi&gt;A&lt;/mi&gt;&lt;mn&gt;1&lt;/mn&gt;&lt;/msub&gt;&lt;/mrow&gt;&lt;mrow&gt;&lt;mi&gt;&amp;#x3B2;&lt;/mi&gt;&lt;mfenced&gt;&lt;mrow&gt;&lt;msub&gt;&lt;mi&gt;A&lt;/mi&gt;&lt;mn&gt;1&lt;/mn&gt;&lt;/msub&gt;&lt;mo&gt;+&lt;/mo&gt;&lt;msub&gt;&lt;mi&gt;B&lt;/mi&gt;&lt;mn&gt;1&lt;/mn&gt;&lt;/msub&gt;&lt;msub&gt;&lt;mi&gt;A&lt;/mi&gt;&lt;mn&gt;2&lt;/mn&gt;&lt;/msub&gt;&lt;/mrow&gt;&lt;/mfenced&gt;&lt;/mrow&gt;&lt;/mfrac&gt;&lt;/mstyle&gt;&lt;/math&gt;\&quot;,\&quot;base64Image\&quot;:\&quot;iVBORw0KGgoAAAANSUhEUgAABWcAAAE9CAYAAABndNCeAAAACXBIWXMAAA7EAAAOxAGVKw4bAAAABGJhU0UAAACtaENNywAATVdJREFUeNrt3Q/k1df/OPAjSSYjkyQzJpPMxGQymZGZJIlJZjIjmcxkZCbJxExmZiKZJIkkSWZMMjMTmUxmRjKZJJIkSXx+r/O79/3tdnu9zj333tf9/3hwfL+f9b7n9Xo9z+vv83Ve54QAAAAAMHn2FeV/zbJHOAAAAAAABm95UR6EJ8nZk0ICAAAAADB4MRn7v5ZyRUgAAIAqH7Q9QNRdjtS4rmdqWqfzmh0AGIC3Su47HhdlntAAAABl3gyNpOd/od6k7L9FOVuUj2pc10+L8mNR7vexXpeK8plmBwBqFhOwVyvuP1YJDwAA0MmKohwOvSU9HzZ/u7EoC4awritDY7KNO5nrd9mDEQAwQLsT9yFbhAcAAMh1IHSXmL0RGondUVhWlJsd1u9CURZqVgBgQJYU5W7iXuRLIQIAAHLFz/L+DfnJ2W0jXt/vQ3p4hcWaFAAYoB863CudEiIAAKAbe0N+cnbBiNf1u8S6va0pAYABWp1xr/SPMAEAAN1YGfKTs6N2vmK9TmhGAGDA/si4V3ocGl8mAQAAZLsVxj85G8eSfVSyTnHct6WaEAAYoB0h/2X2GuECAAC6cSrzYWPZCNfxw4p12qX5AIABimPa3w75ydmtQgYAAHRjd+bDxoYRruPlkvW5oukAgAH7JuQnZmP5WsgAAIBubMh82Ng+ovV7I/hsEAAYvlWhMY7s3L3Ho4z7pTPCBgAAdOO5kJecPTKi9Ts3RusCAMyOX1ruPW4WZW/G/dINYQMAALp1N4xnT5DXStbjTlFe0GQAwABta7v/iOPfbwx5L7TnCx8AANCN8xkPGv+OYL1+LFmPnZoLABig+FXRjZZ7j8vN/7445CVn1wkhAADQjcMZDxpxzLV5Q1yndSXrcElTAQADdqDt/mN1y7/dz7hn2iaEAABANz4IeT1BVg5xna6EZ5PDqzQVADBAL4enJ/5qH+c+52ujQ8IIAAB0Y0PIS85uHtL67ChZ9reaCQAYsNbkaxyTv32c+0NhPMfpBwAAJtiCkJec/WQI6xLHc7vdttw4Q/LzmgkAGKD2Cb92lfzN+xn3S3eEEgAA6Na9jIeNY0NYj4PB2G0ATKalRdnSvJbF4XkeFuW9muqeX5R9oTFBZ/zs/npRvgqNl5rUE99rLfcef1b83dqQ90J7gZACAADdyBlD7dyA1yGOafu4bZkXNA0AY2hFaCRi4+RR8TP22xXXztM1Le90Rf0xWfui5ujb3ra4vlXxd/NL7lXKyrtCCgAAdONoGP1nehfCs5OArdQ0AIyBN4tyvCiXQqNH7P8yy/0alr2ywzKuBj01+7G82U5z8TzR4e//zmj37cIKAAB048PMh8x5A1r+ppJlfalZABgTcfLM+JXJmWaJ///9zGvnihqW3WkZuzRRz06Ep5Ppyzv8/amM9jgirAAAQN0PfrGsHsCyY2+fa23LiWPpLdQsAIyx+MLy44xrZ7/jzr6SsYzfNEdP1rXFcU/Gb/ZltMdPQgsAAHRjcchLzm4ewLLLHnI2aRIAJsSeDtfOgzUs4/cOy3igGboWk+tXW2L4d8j7Qmhzxv3SPeEFAAC69SDjYWNPzctsH+ctlvOaAoAJEhN6NxLXzh9rWMaq0Ej4VS3joWbo2u62GL6T+buXQt4L7cVCDAAAdOPnjAeNYzUv80TJw+XLmgKACXMgDL5X69uhepzb/zRBV5aExkSnvb4YzpkUboMwAwAA3TiW8aDxc43Le7Ok/r2aAYAJ9GaH6+eLNS1nbSjvQXtaE3TlSEvsHoXuXwxfyLhn2inMAABAN3aF4Y6h9mdb3XGst/maAYAJFIc2SPWmrHPM9h1h8MMOTbPVbbHb30MdR8PwvzYCAACm3IaQN4baghqWtbOk3vWaAIAJlhoe6MsalzOvpP7Vwp/tj5a4XS/Kwh7q+DDjfumiUAMAAN1YGvKSs2/1uZw4QcbttjpPCT8AE+77xLWzzmEH2pOz/wh9to/aYrelx3rezbhfMkkbAADQtZwJLrb2uYxv2uqLk5ssF3oAJty2xLXzVo3LeT0Yr70Xi5vtUMc4+gtC3gvtZcIOAAB049eMB40DfdS/qiiPg3HyAJg+6zpcPxfWtJzd4enJrJYKfZaDLXF73Lwn6cfNjHumjcIOAAB043jGg8bJPuq/2FbXX6HxeSYATLpOvSk31LSc31rq/EHYs7S/HD5YQ51nMu6Zdgs9AADQjU8zHjQu9Vj3lpK61gk5AFPkXuL6+UEN9a9sq3OlkGdpfTkce7wuqqHOrzLumY4LPQAA0I3NYTATXMTeRNfb6jkq3ABMmfOJ6+eRGupvnXTspHBnaR8L+IOa6n0v457psvADAADdeCnkTXCxuMt697X9/m5Rlgg3AFPmROLaeabPuuN1c27izviJ/grh7ui5otxoaYPfa6z71TCYF9oAAMCMe5jxsPFuF/W9WJQHbb/fJcwATKEvE9fOv/qs+0BLXd8Idd/tMawiiQ4AAHTlcsaDxrYu6jvZ9tsrQgzAlNoWBtOLcll48qIzjpn6vFB39HLIe+E86LJZUwAAAN04mfGgkdtjZ13Jb1cLMQBTamOH6+eCHus9EuofM3XanQujT8zG8oWmAAAAurEn40EjdxKSq22/Oyy8AEyxlR2un728oFzd8vuLQpxlQxiPxKyJ2wAAgK5tznjQ+DOjnl1tv7lVlBeEF4AptqDD9XNjD3X+0fzt/dD4VJ+0+UW51hLzR2Fw477uz7hnMpwTAADQlVdC/7MPLy7Knbbf+AwTgFmQGud0a5d1fRJMptmtL0JvQzH1YmvGPdPjoszTLAAAQK55zQeJTg8byxJ1fN/2t78KKwAz4nri2vlRF/XEXrL3m7/7SVizLGuJWSx3w2C/2lkT8oY2WKVpAACAblzJeNDYUPHbV8OzPUY8lAAwK35MXDsPdVHPr83f3C7KUmHNcqIt3nsGvLx5IS85u0XTAAAA3TiZ8aBRNUzBL21/d1A4AZghpxLXzqOZdbR+mr9JSLOsa4v1jdAYA3jQbmTcMx3QPAAAQDdyJrg4UvK7bW1/819RFgknADPkh8S181TG798IT4YX+lY4s8QerFfbYv3hkJZ9JuOe6ZQmAgAAuvFexoPGmbbfLAzP9h7ZJpQAzJgDiWvnuQ6/XVKUf5t/e6ko84Uzy6dtcf5ziMs+lHHPdE0TAQAA3Xg140Hj37bf7Gv79wvCCMAM2p64dnaa2OtC8+9uhfTEmzwRE9p32+L8zhCX/0HGPVPsCT1PUwEAALnmhSefVOY8aLxUlIct//aoKCuEEYAZlPr65Fbid9+2XF/fFsZsR9tifHHIy98Q8iYFe0NTAQAA3fgn40FjZfNv28db2y98AMyojYnr5t2K3+xo+ZtPhDDb2pIYvzbkdXgu5CVnt2ouAACgG6czHjQ2F+Wttv92PTTGnwWAWfRO4rr5sOTvW5O5R4UvW9kkYMdGtC73M+6ZDmoyAACgGwcyHjQ+LXkw2iR0AMywVzpcO1vF4QseNP/7r8EEYN34vC2ucUill0a0Lj+H7idSBQAASNqa8aBxr+1/nxc2AGZcp8/cFzT/bm3LdTR+dfKC0GWLSdgHbXE9PML1OZZxz3R7guMdXzgsstsBAMBwvRHyxlBr/VTzJWEDYMbN73C9XNS8xt4NTyYJe1nYulLWU/XVEa7P/sx7pSUTFuf4wuD70Jik7gO7HQAADNe85s14bnJ2r5ABwP+Xul7GJNed8OQLlDXC1ZWdJTH9Y8Tr9GHmvdKWCYlxfMGwJzx5gTC33wIAAEP2b+bDxt/BOHkAMOdR4po592/xi5N3hKorK8KzQyrF8tWI1+uDzPulHyYgxjGBfD2Uv1QAAACG7Ezmw8Z6oQKA//Mw49ppAs3uxLF8r4Tx7JG6N/N+KQ5hMW9M4/t6UX4L6R7fAADAkH2T8aBxUpgA4Cn3Olw7twtR184n4rl5xOv2a8gfBurDMYvr8qIczVhvyVkAABiBbR1u1O83b+oBgCdSydk9wtOVOIHauQ73I6dGuH47QncTqN4ak3unhUXZV5QHmestOQsAACPwZocbdQ+YAPCsquTsV0KTLX7+H3sYXw95ycPTYXiTq8V1W99c5v96KDFBG3vQjmq8/rjs/0Lj66e3m9sTx/P9J0jOAgDAWFmQuEm/IjwAUKosOXtIWLLEhGVMeub26Cz7qufHopwoyvs1rtPx0BiLP97/POpx3comh7scGknSN4cU38PN7VhV8m9bg+QsAACMnVsVN+lrhAYASrUnZ38QkmypF8Pdlu/HcJ1Gnfx8IfFvi4PkLAAAjJ0zJTfoR4QFACpdablmfiMcTBDJWQAAGDOH2m7O74R0rwsAmHVxbNk4VupWoWDCSM4CAMCY+aDt5nynkAAATCXJWQAAGDNvt9yY/yEcAABTS3IWAADGTJwE42GzrBYOAICpJTkLAAAAADACkrMAAAAAACMgOQsAAAAAMAKSswAAAAAAIyA5CwAAAABjakVRthTlYFF+KsrPGb9ZWpS9RfmtKA+K8qgo/xTly6IsEtKxIjkLAAAAAGNgVVHeK8qh0EjExsRqe9Lui8Tv54VGUrbsd3PlapCgHSeSswAAAAAwIu8X5UJRHobqRF1rWVVRz/KiXMqs4ythHxuSswAAwNhYVpQ9RTlTlDvNB9X4KeaNopwoyobQ6BXU7oeiHBE+ACbQR0U5GxrDFdwP6aTqtYo6Xi3KzZCXmE3Vw/BJzgIAACM3PzR68TzKeKC80fzbmKh9qyifN//7h8IIwBR4uyj3Kq6B35b8/WtFud3893+a18PnmtfW7yrqeSTMY0NyFgAAGKmFofE5Z+sDya2i7C7Ky+FJT9kXi7KrKP9WPMRsFEoApsSpimvd221/91Lzmhn/7XBRFrT9+6KKeh4I8diQnAUAAEbqWNvDSEy+Lkv8fXzQvFDyEPOKUAIwJc6WXOdib9rWoX2WFOV68992V9QzL5Qn/v4R4rEhOQsAAIzM6pKHka0Zv1scGsMbzP3mcSgfixYAJk28npUNa3C87W9+CenEbLQklCf+Tgjz2JCcBQAARuZQycPI/Mzfbg9Pj0MLANPgjVCerNvc8jffNv/bNx3q2lhR18fCPDYkZwEAgJH5q+RhJFfsNTQ3AcoZoQRgSuwL5RN4zY0n+17zv53PqOuzUJ74WynMY0NyFgAAGJmHJQ8jr3Xx+7nxao8IJQBT4teSa+NcIjZOjnmnKNeK8nxGXadL6rouxGNFchYAABiZRyUPIwe7+P225m8+EkoApkCc9PJxybVxZ/PfY+I2vtjMfZF5u6SuH4R5rEjOAgAAI/NvycNIfOh8OfP3a5q/2SiUAEyBLaE8UbesKHvC04naTl4LnceuZfQkZwEAgJE5WfFA8ntojCnbSRx/7/uirBBKAKbADyXXxEuhMUZs/NrkfBd1lY03G3vlLhTmsSI5CwAAjMymxEOJcWQBmDX/lVwPvyjK5aLcKsqSLuq6UFLXRSEeO5KzAADAyMTesTcSDyafCREAM2JlxbVwbvLLLV3UNT+Uj127R5jHjuQsAAAwUrsTDyax7BAiAGbArlA+DMGDopzusq7NFdfU14V57EjOAgAAIxV791wL6QStyUsAmHZnK66BcaLM5V3WdbiknttCPJYkZwEAgJHbGNLJ2dhr6A1hAmBKxReVjyqugQd6qK/specxYR5LkrMAAMBYOBHSCdqbRVkqTABMofUV176YsF3SZV2vVNS1TZjHkuQsAAAwFhYX5d+QTtD+LEwATKGDFde9wz3UtauirheEeSxJzgIAAGPj1aLcC+kErYcVAKbNlVDfBF5lY9deFuKx5X4HAAAYKxtCOjl7oyjzhAmAKbG04np3tYe6qsau/VKYx5bkLAAAMHb2hXSCdrsQATAltlVc6/b2UNe7FXW9JcxjS3IWAAAYS5cSDyynhQeAKXGy4lq3soe6fiip50Eo/+JkUWiMdfucJhgpyVkAAGDgvg7dj3f3auKB5Y6QAjAl7pZc5/7qoZ44pMH9krpOVvz9meayX9QEIyU5CwAADFx8MIxj4HU7VuypigeWh0IKwBRYU3GdO9BDXZsq6tpZ8rdfNv9tmyYYqXlBchYAABiCH5sPGmu6/F3V5GAPhBSAKfBFxXVubQ91Hauo69W2v/ug+d+PCf/IVU0GZ3x9AACgVveaDxqfdfm7BRUPLH8KKQBT4GLJNe52j3X9V3HNbDXXu/ZqaIw5y2htDdXJ2YPCAwAA1KH1k73fevh92QPLUWEFYMItLMrjGq9xjyqumW+HxsvOuV66cZzZV4R/LPwSqpOzfwsPAABQh5dD77NPP1/xwLJeWAGYcJsrrnGbe6zvbqhO9M2VmAx+R+jHwtcZ7XUodD9ePwBMjZgQ2CQMz1gsLkCXNoa8WaPLfFDyoPKHkAIwBY6UXONi79eFPdZ3MnRO9r0n7CMRxxCOSfGYeP+qKNcz2mquxL+NQxxsadaxLhiSAoAZEC98N5s3Ry8Lx1PONm8SzhVluXAAGcoSrDm9dmJPkavh2R4/rwspAFPgWsn18ec+6lsdqoc2iOPY+upkNF4I+YnY3PK9sAIwzRfO0y0XvQuh0VOUJz5riU/8dGqbkAAdlH22dyekZ6KOvYbKegA55wBAtXht/bUoD5rlclH2eqYBmAxlvVrqLEdqXNczNa3Tec1Oi/gm+VbL/nGiKPOFpdS74cnM63OTFiwUFqBC1WeWsRds/LSvdQzaFUX5uCj/tP1tPOdsFkoAAGBavRkaSc//Qr1J2X9D4zPoj2pc10+L8mNR7vexXpdCowcgRAeCz0S6FT+bak1m/1mUF4UFKPFjeJKMjUnWR11cr+Nv4gveZcIIAADMithr5XDoLen5sPnbOPnHgiGsa+xtsy80Po/MWb/4WccqTUxTHMbgQts+8o2wZIvJ2H9bYheTtW8KC9AmjnMXv0ZY1Hb+jeN7x5738eXOg+Y9RHzx+ndRThVlZ1GWCB8AADCr2nsTdio3QiOxOwqxR83NDusXk3A+vWZOnOirfZbMg8LS07HXmqCNyZVNwgIAAADQnzhLcmvSpVMZ9SQd34f08AoGQWfOG+HpT/LrHhd51sQE7X/BpD0AAAAAtYozO+YmZxeMeF2/S6zb25qSprgv3GvbP84IS9/iECO32+K6VVgAAAAAehcTLrnJ2VE7X7FeJzQjTW+FZyeSi5PDGe6iHnG82cdt8d0oLAAAAAC9a//8exyTszG5Vjb7892iLNWEhMZQBu09Zm/ZP2q3sy3GcZKf14UFAAAAoDdxxuSc5OyyEa7jhxXrtEvzUXgpPPuSIfbwXCc0A3GyLdY3R3x+AAAAAJhYu0NecnbDCNfxcsn6XNF0hMZEcP+U7B/7hWagMW+fICwOHzFfaAAAAAC6E5OuOcnZ7SNavzcq1meNpqNwrmTf+GOG4xHH3T0bBt9reGNJ3L+1OwIAAAB057mQl5w9MqL1OzdG68J42VOyb8ThDFbNaDxeDI1xmGMcdg5heWdL4v+O3RIAAACgO3MJnVQ5M4L1eq1kPe4U5QVNNvPivvE46L05Z15RfmuJw6tDWOaKkjaIwx08b/cEAAAAyHc+dE7O/juC9fqxZD12aq6ZFxORV0v2jfthdhP3h1vicGtEy50rh+2iAAAAAPnKEixln4vPG+I6rStZh0uaisK+in30wIzG47O2OBwb4rJfCcaEBgAAAOjLByFv3NmVQ1ynK8FYojwrjqv6sGTffFSUpTMYj49LYrF1yOvwUzApGwAAAEDPNoS85OzmIa3PjmAsUcodq9g3T8xgLHZXxGLYQzu8X7Ee79tdAQAAADpbEPKSs58MYV0WF+V223JvBpMM0eg5XbVvvjtjsfimIg5/jOj88ahkXa6F4Q6FAgAAADCx7oXOydlhjGV5sGS52zQPhZMV+2WcCGxWkoDx5UVqAr+vR7ReZyvWZ4fdFgAAAKCzVMJnrpwb8DrEMW0fty3zgqah8HJivzw5IzFYW5TrHY7Rd0a0bh9VrM8/dl0AAACAzo6GzsnZOwNehwvh2UnAVmoaQnmP6rmyfcq3fVGoHsagfVK0UfUgTiXPN9t9J87pMNvjOQMAAMDQfRjyxp0dVPJnU8myvtQsFOaHZ8chbi0vT+l2LynKng7bPsye7Z3crFivX+zC4fXm+ezHotwtysPQSKbH//9MUfaGxpjK4+JOS/sd1nwAAAAweBtCXgJo9QCWHScUuta2nPj59kLNQmFLYn+8PWXbGhOyMYl3OTw7xEe/Zf+A1/1UYtmvzOi++3azLXPbKE7oFnuCj3IM5VfDbPVMBwAAgLGwOOQlDwbxifK+kuVs0iQ0nUnsj6enaDtfLMqtUG9CdpjDC3yRWPaBGdtn44ulH/poq/iyalQTIX7Wti4bnIIAAABgOB6EzkmDPTUvc3lR7rct47ymoCkOafAosT9+NUXbui0MLjEby6A/m9+cWPb1GdpnY+/nyzW12a9h+MMdtK577L29wGkIAAAAhuPnjGTBsZqXeaKt/jgW48uagqZNHfbHrTMUi9TYs9+Owfot79BWa2agjeIXCH+GepPqMUH6dVGeG8L6r2hb9iWnIAAAABieYxmJgp9rXN6bJfXv1Qy0+K7D/rhuRuLwWoc4bByT9UyNk7t/BtrpxzC4ns/Xh9DOB4NJGQEAAGBkdmUkCO7VuLz2HmZ/h8Zn7DDnSof9cVY+uf4kpHtWjstxcy2xnpenvI32hMEOSzFXThZl6QDW/4Xw7BAzrzsFAQAAwPBsyEwO1JEQ21lS73pNQIu4n6V6Yj6coVikJkW7OEbreTakk8gLp7R9Xmnuj1XbfqEoHzb/bl7zNzEZurXZto9DdwnaO0XZUfM2fNO2jKtOQQAAADBcSzMTA2/1uZw4LmP7+JmnhJ826zvshzdmJA4xmZearG/fGK1rp6FRNk5pG/1Usb3xa4C1Gb9/qShHQve9aGNivo4xuteU1P2pUxAAAAAM38OMhEC/kzC199CKn9IuF3rafNRhPzw3I3FYFwb7sqROX3VY131T2D5vherxuRd1WdeqovwWukvQxvPnJ32s/5Ki/NtW590e1h0AAACowa8ZyYADfdQfkw/tn/DuEXZKdOqFOSu9rb9IxCD2qJ03Ruu6vUObnZ7C9vmlZDsvhf6GcIjJ1vuhuyTt783zazfi1xJl4zqbmBEAAABG5HjIm5CmVxfb6vorjFdyifFxrsN+eHRG4nAhEYMzY7au74XZGopiVck2xl6nL9VQd6zj59D9UAc/ZC7/nWZ7tP/+ZtBrFgAAAEbm04yH/0s91r2lpK51Qk6Ffzvsh4dmIAbzi/IoEYNxGxd0Y4c2i73mp+llzLcl27iz5mXEicTuhO4StDHO8eXGttDoHRuacV/ZrC/1hcSHU9Au/1OULgqzy/6vKIqiKIqijOXzwuaMFXvYQ70LinI9zGbPR3rTafzjb2YgBu92iMGrE7a+sayYovb5r23b/hzQcmKC9eQQLjoXJVwUN1tIziqKoiiKoijKaJ8XXspcucVd1rsvPPvp7xLPBVSYl7EPfjQDcUhNsHV7DNf37Yx2e3dK2mZ1ybZtHELy+/qALjixd+6LEi6Kmy0kZxVFURRFURRl9M8LD0O9CZb4wP+g7fe7PBOQ8FzGPrh9BuJwKQxm7OdBWZbRblumpG12tW3X1SEtN0409mV4dmLFfsqjZmJdwkVxszVYR6Y8lgucKxRFURRFURTPC/W4nLFy27qor/1z3Ctyj3SwOGMf/GDKY7CoQwJu+5iuc6d2e39K2udU23Z9MuTlx8nIfq0pMbt5yo4dNxCK5KzkrHOFoiiKoiiKMtHJ2ZyxDXPH+1xX8tvVco/0sN/MWnJ2S4ftH8dP0HOSsx9OSftcbdmmmER/YUTrsbUo13q8yNwM0zkpoxsIRXJWcta5QlEURVEURZno5OyejJXL/aT6atvvDss7kmG95Gz4PrHt18Z0nXOGo5iWsYJbezX/NOJ1iWM0x57UlzIvLnHdvw3djx0OSM5OU3IWAADG1uaMG/CcWcnbx2S8FUbXu4zJkjOx1LQnZ/9ObPuRMV3nBRnt9uUUtE17EvqTMVq3ONzBF0U5FxoTL8ZEbBy6IE4gd6YonwaTMcKoSM4CAABZXsm4AX/YoY7YI+tOmK1kGvVZFWY7Obs0TOakWgvDbPScjfvnvZbymkMWyCA5CwAAZImfyObMBL4sUUf7J9m/CitdyBm7dPsUb//WkP4kffEEt9uHdm9gRknOAgAA2a5k3IRvqPjtq+HZZNIqIaUL88PsjF1a5nhiu/8Y4/XOSc6+b/cGAAAASIsTfvX6WfkvbX93UDjpQafe299P8bbfTGz312O83oszzhtb7NoAAAAAaftD5yRL2aRE29r+5r/Q6E0H3brVYf87PKXb3WnM541jvO7rMs4b79q1AQAAANLeC52TLGfafhMnA7rR9jfbhJIene+w/x2d0u3ekdjmR6Ex5MO4eifjvLHCrg0AAACQ1j5ubFn5t+03+9r+/YIw0odjHfa/U1O63acS2zzux9TGDm0Wh6qYZ9cGAAAASIsJlE5jfrYmWl4qysPwdA8/PeToxycd9r8fp3S77yW2ee+Yr3unHve37NYAAAAAef4JnXvPrmz+7Zm2/75f+OjThg773n9TuM1rOmzz2jFf/+2hu6FQAAAAAKhwOnROzm4uyltt/+16aIw/C/14rsO+93AKt3l3YnsfhPEfEqDTRILf2K0BAAAA8hwInZOznxblatt/2yR01OSvDvvfginb3tQkaJPQ67TTOMHv2aUBAAAA8mwNnZOz7eNjnhc2anS4w/739hRta+wV+yixrbsmYBvOdmivZVPSVuszzo3TUgxFAQAAACPyRpcP8fEz85eEjRpt6bDPbZ2ibX27w7auSvz2+dCYIO2dEW/D9cT6X5uitpKcBQAAAAYu9uR73MVD/F4ho2Zx7OJUb9KvpmhbU+O13urw27keq6+P8fni0BS1leQsAAAAMBT/Zj7A/12U+cLFAEz6OKy5fkls54nE7z5v/s2BEa//ig7niHemqK0kZwEAAIChOJP5AL9eqBiQ7Yn97vaUbGN8sZHqdfp+xe82NP89Tpw26snRUkNQxLGp503RPik5CwAAAAzFNxkP7yeFiQF6LqSHNlg+Bdv4bodjrGwbXw2NpGdM6r42BttwILH+R6Zsn5ScBQAAAIZiW4cH9/thOpJjjLcfwnRPCrY3sX13S/5+WVH+a/777jHZhtTwE2unbH+UnAUAAACG4s0OD+57hIgheD2xDx6dgu1LJTYvtv1tTMz+3fy382Oy/nHIgocV63/F7gsAJKReUn8mPABQq88S1929wjOeFiQaTdKFYfq9Yj+8OQXb9iBxnMWk5yuhkQB9r7m98b9fK8riMVn/1EucD+26AECF1LBIu4QHAAbik8T190vhGU+3KhpsjdAwRJsSJ4/VE7xdS0L3n5rHidBeHqNt2F+xnjfCdE0EBgDUJ9Vj1td5ADBYXySuw18Iz/g5E6Z/gh8mw58VJ44DE7xNb4TuErN3wvi9GKlql0/ssgBAiV2Je52vhAcAhuJg4nq8U3jGy6HwbHLoBWFhBDaH6h6ak2p+SA9r0Fr+LcqqMVv/1yrW9XrQaxYAyL+fi+W48ADAUB1PXJc3C8/4+CDInjM+LlWcNDZO8Daleo/MlR/C+Iwx2+rbivXdYlcFANrEr3+qXkr/EhovrQGA4YnX3l8rrs3xmv26EI2Ht1sa5g/hYMRWV5w0Lk74dsXk8vmi3AuNScDuN0+QcciGlWO6zs8317O9LS7YTQGANnGc/Zuh+isoX+YBwOiu0TdC9STsS4Ro9BaERrIoltXCQaY4YdVvRVk7gLqPVJw03hD2odpX0gb3w3hNVgYAjF4c6qiqV058xtArBwBGa03zmlz1dYthC2ECb8Dnhh8YRHI29qy4VXHCYDjim7OyXrMfCw0A0MaEIwAw/j5OXK+/Fh6YLIfDk16Ug7Kp4oSxSfiHoqz38nlhAQDarE886J0VHgAYK2cT1+31wgOTYU/LgXtywMsqSxBeL8oizTBQb5bE/d9grDgA4GlxMtOqcWZvuXcAgLGzJJR/qRzLf2E8JyoHWnzaduDuGPDynivKnyUnjO81xcDExPf18OwMjq8JDUykV5vn7vgyLU76OTcp4aPQ+PrhSlFONM/ny4QL6NLJUN37ZrPwAMBY2pi4fp8UHhhf+0sO2peGsNw4+dTtoLv9sJwoifVGYYGJEl+y7C7K34mbrrLyuChnirJKCAEPdgAw1VIvWOUAYMw8X5TTJQfrtSGuw1uh0cur/VO5pZqnVmWDg38kLDAx4mSNceiZu+HpIUm+CI2Z0udmYF0QGsOXHAqNhGxZkvYL4QQS4tdNNyoe6O66RwOAsbe07bmhfVjD54QIxkNMil6vOFgPD3ldtpasw+9Fma+ZavF2eDZJ85mwwMSIwxdcaTuG4xcPCzr8bl1oDHVQdp4/JKxAhQOhurfNbuEBgImwO3E9/1J4GAexl9He0Og1Gt8axHE3HzX/79WiHA+NsbTm1bzc2FN1S1GOhsYnqb0+pB8pKbnjhq4uyqmQ/vx1FOOI7Qw+mxuE+AnzHQ9WMLHeb16b5o7fmGztZuiXDxPn+h3CC7SJQ049rjhn/CU8ADAxYj7rasU1Pea/VggRo7CwKJ80byxzx+iLidstfSzzxebvvwmNnqCtN7vneqzz21D+merzid/E8WN/CNUz7uaWQc/st6NkmQfsuj17qaTNDWUAk+OztuM3TvK1tod6rlWc0+OLm0XCDLQ4nbgPfFd4AGCipMaQPyU8DFvsOdSapIqzWcdP9zeEJ5+Fxv8bP6+/UrLTfpu5nM+LcqwoF8PTPZ3q+iwsvvkom0DrUoffnQ39JWXnHuKHYVvwCX4d4ouB/1piGPfHTcICE+PzUN/g/alPlD8WaqDpjcS54hfhAYCJ9Gvi+v668DAMcby9P8OzbweWJX4Txzk9V7LTfp2xvPg3cYiBOGzBxZBOdq7pYXs2VdT1dQ91Vd2AfzAG7RbHSG3/FP9Tu3O2mJhtncjjppMuTJSyoQgO9lFf6o35aeEGmi4kzhVrhQcAJtLaxPX9gvAwSHEIg0Oh9x5C8fP9sh6qG7pcj48qDoAHPW7XuVDfZ2Z7Kup6cUza8JXQGJe3dd322LU7imPMtvYSjz1dlggLTIz4UrH964F4LlzQR50vJm7Ibgs54MENAKaaF7AM3fJQPjRBt5NcfVlSxz9d1rEw1NdTaUkon6AhDuQ8v4f6fiqp69qYtWUcC/FYqK/32LR7Kzzd43i/kMBEief5WyXn5rf7rHd+4mbsobADhZ8T54k3hQcAJtqbiev8z8JD3V6reLB9v4e63q7Ycbt5SH63oo5PelifPTUeSPFB/VFJXUfGtF3jWMCtSceTob9eZNPog5Y2jRPZvSUkMHHOl5yXf6qpbslZoMrriXPEr8IDAFPB2LMMxerw7Dil/fS0rOr1eqiLOj6rqOO1Htbnr4q6Pu+hrvUVdW0Z4/ZdGhpJ2bie94qywi7/f+a17B9x/zT7Okye7QO+Uaq6Ebsr9DDzTiTOESYTBYDpsClxvT8hPNThpVDeY/bSAB5mu6nzTMnv7/SwHutCveODlM3cHYdMeH4C2jr2XN5ol39GTLj77BAmU9U45xdrqn9BMJYkUG55KB82K5brwgMAU+VaxTU/3gu8KDz047lQ3qs0fqrZb+/Ksp32XuZvY2/GByW/P9nDehwP9U4s9ltJXX/YlQBG4ruKc3xdL6JSE/0cFn6YafsS5wcTsQLAdNmTuO7vEx76caxix9rbZ71VE6g86vNheGeX67EsVPdo6GVisecq6vvargQwdK9UnJNv1LiM9xM3YZs1Acysec1zTdX97hIhAoCpsiSUzz809/wxT4joxcaKnSp21Z7fZ90vhv4mT/mi4vcru1yP/YmH6p09bNeWiro22J0Ahq5qrMcDNS7jZKhOvphcEUbn1aJ82jxG4xdM95r3mfHYvF+UK81zxI7QeFk/rPvoXr/0AgDG3+nE9f9d4aFbccKuqrf979dQ/4aKunPHjL1Q8tvbXa7Dc6F8krNeE73R9xUP6PPtUgBD9UrN5/cqtyqWcUQTwNDFSTt3F+XvxPFfNRZcnMtgVY3rcjaxvHc0FQBMpXcT1/8zwkO3qnqm/l1T/Tsq6v8x47fzQ/lnqidr2sb/NR+2e3E1mBAGYBz8UHF+v1rjMt5KXEde0wQwNPEzwTjO292WY/Df5r3e6+HJZ4SxN3uc4PNQxb3k4+Zv+rU4VA+bdVNz1aJ1PF/j9zLL/jeEEs9n8cuD+NVB7BD1c/PZO47rv809j/Mkz9yT3AzVX9YtFiJyxRvXqp5AH9e0jKpJuHJ6GlX1uv2wi+W/0HYD316O9bBNS8NgxucFoPvzcVVi5Ksal3MkeCsOoxaHL7jSdgzuD52HFVkXGkMdlB3Dh/pcp48S95jfabK+LQ9PTwxsmAhmWRye5VxoDD34OAwnWVtW7jePxTjMn3E1nSdn3XeJY2WH8JCrqlfrvVDf+HlVn5ttyfjtNxW/XdHDwVI1WPO2HrZpa0Vda+1SAEOVmiF9fU3LiG+9H4bysdNf1gQwFO+3PXze6/IY/3BAD08XE/W6L+xf+1jfV4QE/k8cniWOt309jC5RG3sNxg5KCzWH8+SMWps4PnxZTbZfw2B6EcxZFqo/l8jp4n0l9Dfz9urmb65X1PW/0NvEEGW9gR/YnQCGqtOnRHX15qhKAH+qCWAoPgvP9trqJfF5LVTPg7Coh/oMaTBYb1U8Q+ipB0+L56+robuk6sXmMbag5N7q+dD4gnVXUc6HvF668RndGNvOk7Oq6nkkN+/FjFuaOLm+XdMydlbUfz7zhrefYQjiCenP8KR3bFldf/W4Xf+V1HXaLgUwVKkZ0n+saRnxWnRngPUDaZ+XHH8be6zrQOKc0ctwXqneuN9rur7E+/iqZNMq4YHs5+6y8k/orqdrzBt8l1n3F5rCeXIGHU4cE9uFh06qPs1/EOp70/JLxTI297F+ucMQ7G3+/dFQnZztpYdw1azgO+1SAEN1dggPB2UPI7H33QvCDwNXlvw82Ed9qRc6vbxkP52ob4Pm68vuRGy3CA88Y3PIT87u6nEZcSiZexn1f6k5nCdnzKZEWxgDmI5+qPHmtMzLFfX/m/n7oxW/X57x25Wh8UnrzeYD9MnQe5K4XdU4vd5OAQxP6nPiWNbVsIw3S+q9FYwzC8OwruQYj/MY9DMnwouJc8btLuuaF6rnM6hzWJVZtCSkJ/OV+IFnbQn5ydnlfSzn3cxlbNUkzpMzZH7inqDOzo9MqfMVO8+emur/OvT32di/oby3Uo7L4UnyNR4IZW/44g3/cz1s16mKh3UAhif1+d7DGm6C4njk7eNHxf+9UuhhKA+dt0L9w27N73De6Mb6RF3nNGFffgjppM8pIYJnbA95SdMrQzhG5154GWvTeXKWnAuDn6SYKVX1pmVzDXXHQcnLEqJ/Zz4wV/W6zRlvdm5ssrnu41Wz5/3W47aVbddxuxPAUF0cYGIkjq3WPoZX/N/LhR2GoqwDwU811V1XcjY1fq3JAnu3OuSNlwk8LSdhGsvXNSxrReay9mkW58kZ8kmiPb4SHlKqul3X8Xl+1czWuW8MqiZY6PR5xKvh6eEMoi8q6jrQw3atCf2NgwtA/2KvutSQBlVfgMQXh+81H0yOhMbY5PGF5Euh8eIwTo4Rh65p77F3IvQ2kzvQvareX6/XVH/VeeNul/VcStT1qmbs2R8ZSQczkcOzLoa8hGldPfguZyzrpmZxnpwhryba45LwkFL1YDu/z3rjp6D3S+o90kUdVWPELkn8Jj5U/938u3db/vtPNV6YqgbdXmZ3AhiajzrckK4t+U1M7NwO+eOxzQ2ls1G4YWgWVxynF2uqf0HieL/QZT1V99H3NGPPdnRxfl4jXBMrPmt+X1HeE56epMbAHtTYl0cyj9W1msd5cobcD9XJ8vnCQ5UHFTtOv8pmro1J027Gdy0bZ+yvDr851vy77zMuVFUXptgD9tfEMn6s2LYycZbeE3YzgNqd7eHB40ToLjE7NzxC/MpitZDDUHxXcSzW9ZJkbeJ4P9xFPRsT9ZzWjD2pSsybbGj6pF6SfC88PVmXedycqXGZH2Qu0zAvzpOz5HSiPXT4oNKVUH9y9v2S+u6Exrg0uVb2cNM8NzFMHBNwYct/f7OLG+dVzYf6/RXLqEr0Hir525ea2/2x3QygVqnZUFMPHh+H7pOzreXnorwi/DAw8fgq6416o8ZlvJ84xruZc8F4s/X7pstz8tdCNrEkZ+u3P/O42VnjMrdkLvOY5nGenCG7E+3xpfBQpaoXUa/drWNStX2yrJjsXNdlPVXjzW6p+Pt3wpPPyF7JfBhvT5rGt1Dx89W/Etu/LvNmPo5LGBPfF+1iALXb1OFGdHfit7EHQXw5F3vEHg2N4RHiVw5zQ+YsbV4fqnol3G8uHxjefemBGpdRNWxWfOGzoIt6zgczMtcpdpB43NYew+wByHBJztbvUshL1r1Y4zI3Zy7zrOZxnpwhbyfa47zwkHpILdtp1vVQV3ywvVbyENvLDerxivVaXPK368KTcT22dHGj3/qJakzGXmie7FKTTXweyscOWVRywx7X6SW7GEDtvguDH19rVageMyoWCVqo1yuJ421ljcu5VbGMI13WUzU0mDHlevNLeHoCob0ZSYcbwjaxJGfr9XzIS5L+U/Nyc5OzElLOk7Nkfqgek/6B8JDaccpuUrvtbv1CeHaIhFjvGz2uV9Xsg+1jCG5puTneW1HX5Yy6TjX/2/4O61U2xuHttr+ZGxj9A7sXwEBcDenxZuvyVWI58UuNlzUF1OaHimPtao3LeCtxTL/WRT2pRPIVTdm1bW0xjF/QbQx5SR+J8MkkOVuvrZnHy7cDPnYlZ50nafgz0R6GSKNS2Wx/cazUJZm/f7HkQfn3oizvY50eVuzIO5r/HntQHAvpMV/nPEgcFLFn60/N//1rxnrdq0gELGmWuSTvD3YrgIFY2uEGtM6JeN4MPtODYR3XVb1MvqpxOVUzi3f72ed7ifPCcc3ZlThZ8I2W+F1u/vfFmUmHdUI4kSRn63Us83h5t+bl7s1crkkSnSdnzfFEe7wnPKSU9Qj9NZQPI9AqvsG5E57+lCv2Pp3X5/rkjJ8yVzolQh9n1PFf88Gg00kxZ31+C92NWQZAvk69Q+qciGdBxjnf22/o374w+PFb4z1t2cv/+N+67QX/bRjOZDuzoH1itdZhx+5nnIO3CeFEkpyt182MY+VRDc/o7U5lPh9/o4mcJ2dMahLig8JDysLQ6DVQlrT8JDw9dmr8/+MEKu1DD/wY6hsT7I/ME/3+jLqudKgjDr+wKqOenOTspdA5oQ1A7050OA+/XvPyOp3392kS6Mu8RGKhzmRCVQK4lxc6ZxLnhA2aNNvL4ekOGe3j/p7POAcfEsaJJDlbn9WZz83nBrDs25nL3qyZnCdnzIZgkjb69FHIe/PWetN8fAAPwx90WG6ceGx9DXXFQdG76fX0W0h/rrHILgQwUKlr1CAG2R/Fww7MktSYeT/WtIz44vxOjfXfSqyze8F8rUmFu6Exh0WrQ8FM5NNKcrY+n2U+t39c83Lfzlzug+CrUufJ2ZOapO+m8JAr9lCIs1DH4QJiMjKOs/qwWeIJIY7Rejg0JuMa5Ik2dr//vXlCf9i8EY4J0PdD970oYl1/NuuJ9cUhGz7tYf3juLJHWmISD6yTwTguAMOwMgx3TLP5GTe8dzUL9OVs4vj6oqZlfBfKX/S/0ENdqaTSPc2ZrT0pv6vkb97POAffEcqJJDlbnwshL0m6sublnstcrk+4nSdn1b1Em3hhAQBMrF0dbj531by85Rk3vA81C/Qs9mhNzQ1Qx8vvson94gv/l3usb21ifS9o0izxxde1lrj92UOsPeRONsnZ+o6lnPlVrtW83Dczj834AnuJZnKenFE/J9rjTeEBACbVmQ43nq/VvLwNQXIWBmlnh2Or3/Fml4Vnh0KJ/7ufHmSpSQmPadIs7TO8v5VITuQknt4V0okjOVuPzSEvMVfnmKNx6JZ/Mpf7viZynpxhxxLtsVV4AIBJFJM0D8JwPyfuNP65YQ2gPxfD4MZzXlqUq211xv+9vOYH5kEMwzDNYvxbZxc/0eHv/844D28X1okjOVuP78NwJ+SKicCfMpf5teZxnpxxnwcTCgMAU2Zdh5vOkwNY5g8ZN7sXNQ30JH7qmurts6fid7HX1nvNB/84D8DeZuLhpdB4ibOwKDvCs5N2nQj1TNalJ0x/TrTE637onCw/lXEePiKsE0dyth45PVjjBN7za1hWHIbm5yAx6zxJLl/aAABTZ1+Hm86dA1jm7xk3u0c1DfTkow7H1tqS37xelNuZyYHWsRY31rje5xPLWq9Zk9pfsu2p4dwfy09CO3EkZ/u3IvMc+GMNy4qf1F/PWFb8wkkPTedJGtYn2uO88AAAk+iXDjedqwbw4JgzhpeectCbsx0e8MvGmz0RukvMzg2PcKAoq2ta7/8Sy1qsWSvF9mwdZuLvkDemcM6YmveEd+JIzvZvR+Y58NM+lvF6h3N1exL4Zc3iPMn/WZRoj1vCAwBMmk6THdwZwDJzJ9lYpnmgp2P6UeK4OlPxu49D98nZ1hI/yX2lz3WvOhc91qxJu9vi9U7m717KbFuJ8ckiOdu/M5nHRrcvr+OEiZ8V5XJm/RdC9WRVOE/Ouqp7hkdCAwBMmk6J0kGMN3s04yb3V00DPdnU4djanfht7K1+OjR6xMbjNA6PsCE0xrCN4kRgMYlbNfzB/ebye/FcGO5LommxpBmfXj/nfJhxPt4gzBNFcrY/sTflo4zjIvb0X1RSXg2NT67jkC9x8tODzfPqnZCX5IuJ2zjet56yzpOk3U20x0LhAQAmyXcdbjZ3DOCh527GTe5HmgYGckyvqWEZsbfY/cQyeknQrg3p3mOUOxKe7i3UbULnQsb5eKcwTxTJ2f68Hfr7iqCbEnv+XWq2S5yM8QXhd54k28VEe7whPADAJPmzw83mypqX16lXXyyxV5433tCbqyE93mxdvgrp8fe6ffjdmKjvtGYttbotTvt7qCPnSwYzX08Wydn+HAjDS87+VpRdQVLWeZJepIYf2Sg8AMCkWBo6J0nr9mPGDe5+TQMDOabrTHK+2WFZZ7usb1uirqOattQfLTGKs7338lLrw4xz8kWhniiSs/UdV8Mqj5rnuZXC7zxJtmPBpMIAwBTYGoY73uyKjJvbOOSBSRVgMMf0pzUua0HG8dzNBGGph99DmvYZH7XFaEuP9byb0Y4PhXuiSM72bmnIS6aeasY5lpjsi2PNxsRqnGRqY/NcHMf3jsmjCyFvzNK58kPQk9Z5khyHEu3xofAAAJPiRBjuuK/fZ9zc7tEsMLBj+vWal9fpeN7XRV3fhuGNfT3p4gusWy3x+bmPunKS7LEsE/aJITnbu22Zx0O3iZ843n6cJOynzPrj8f2O5nCeJGlnoi2+FR4AYFLcDPX1euvkxdB59uO/izJfs8BAjukHA1hepwfVc13UlRrTb5umfcrB8PSEQqsGfC0wft9kkZzt3cmQl4R7sY9lxIm/7mUu5xNN4jxJpfdDugc6AMDYW9nhBvNmzcs7knFTu06zwMCO6bon1Zof8oYpyZVKimzWvP9nVTPRMBebgzXUeSajLXcL/cSQnO3dnYxj4Z8alrM2NF6Y5SRofTngPEm5LYm2OCE8AMAk2NXhBrPOm5pVGTe0Pj+CwR7Tu2pe3vJQ7xh8ZxP1bNC8/+diePol2qIa6vwqoy2PC33f1ofhTzQ1qnJkAttnTea21TUG9gddxNPLa+dJnrUh0RZnhAcAmASdegBsr3FZv3VY1tXQ2+y5QP4x/doQH4p6Sc6eT9SzXvP+f+3jYX5QU73vZbTlZeHvm+TsePsic9vq7Ml/IXOZ10OjRzTOkzzxTqItzgsPADDu4sQUnT6ne7mmZe3osJw7NS4LHNPl5d4AlpnT66ubYQ1+DnqNpTxXlBstMfm9xrpfDWYiHwbJ2fF2MWO74qfydb5MXtNFTD9zCDlP8pQ3Em1xUXgAgHG3rsPN5Y2alrMidJ704l3NAQM/pk8OYJk/ZDyodvNwdCtRz/OaOHwZRp9wW6EZ+iI5O75iUu9xxnb9MoBlX8mM6Q2HkPMkT1kchjd3BgBA7faFwY+ZtSDjgeMjTQFDOaZ3DmCZv2c8pB7tor67iXpmfdiT+HXBwzFIOpiYrT+Ss+NrS+Z27RvB+bu1vOUwcp7k/yxKtMNt4QEAxl2nT/e21bCM48HneTAsv3Q43lbVvLz48iWnl9nWLupM9bKf9bEWz4XxSLh94VDri+Ts+DoSRjcx17tdxHW/w8h5kqfuRYY5nBMAQG3mZyRVXuxzGZ0+K9ujGWBox/SdASxzc+ZD6rIu6kyNmTtvhtt3QxifhNtJh1tfJGfH17WMbXowoHPRgi7iagZ650nyjh3JWQBgrHVKqlzvs/49wVAGME7H9CAeFI9mPKD+2mWdqc9RZ1VMvLcmjR6FwY1nuD+jTa843CY+YfG98DxjZchLup0e4Do8ylwHx6DzJE8zORsAMJG+63BTeayPur8K6d57Jv+C4R/TO2peXuw5djfjAbXbFzGSs8/6oi0O3wxwWVtD3kz18xxyY09ytju7Ql5idOcA1+Fe5jrc0VzOkzxFchYAmEh/drip3N5DnXEm9dMh3YvA7LUwmmN6Zc3L25TxcBon4uh2Eq/U0AyzKA4Jcb8lBjEh/sIAl7cm5CWHVjnkxp7kbHdyxypdOcB1kJx1nqQ3krMAwMRZGuofJy6OoXc9UV/sTasHAYzmmB7EbMU/hsFMWpOqbxadCMMdq3teZtJhi8Nu7EnO5oufxOcMKXBjwOvxIPP4u6HJnCfJund4LDQAwLjK/RwrZzbi14tyNlFPnD3+VSGHkR7TdY83uyLjHBJ7Li2u8QFrFpOz68KzCZkFQ1jujYz2PeCwG3uSs/neDXnJtmMDXIfchF8s5zSZ8yRZ9w6SswDA2DqeefMfe5F8HRoJ2HktD3tvF+Wzovye+O3l0Jg1Fxi8E2G4E/B9n3H+6LXnkmENGuI592rb9n84pGWfyWjfUw67sSc5m++bzPuirQNch9wJyQadJHaedJ6cRIY1AAAmzs3QeeKgy108JLR+On24KGuFGMbqmH6lxmW9GDp//vt3aHwm3AsTgjV82rbtfw5x2YcyzvfXHHZjT3I2358h7z5n8QDXYWvIv9/aqcmcJ3mK5CwAMFE69cy40vK3cSKDOGZkHFvyXvMGJ5Y46cJ/ofFZ3bHmQ8IaoYWxPKZv1ry8IxkPpOv6qF9yNoQloTEsROu2vzPE5X8QzEQ+DSRn8ywLeQnRPwa8Hj+E/OTsa5rNeZKnSM4CABNlV4cbya+ECKbqmD5R47JWZTyMftvnMlIT4szKQ+7Rtu2+OOTlbwh5CaI3HH5jTXI2z4eZ+/vXA1yHeG67nbke1zWZ8yTZ57p7wgMAjKPTHW4i1wsRTJRO495tr3FZv3VYVhz7b2Gfy7iXqH/BDLTn2jD6XnLPhdGPv8lgExaSs0+czNzf3x3gOmwL+b1m92oy50myz3WSswDA2Ik9M1K90h4En1/BNB3Tsbxc07J2dFjOnZqWdTexjIUz0J7tk9uMauKf+xlJh4MOwYlNWEjOPjnm7oW8CVLnD3A9cse8jcflC9rMeZKnLArp+TAAAMbKug43kKeFCKbqmL5R03JWZCQw6upVdiuxjOenvD0/D88mhF4a0br8nJF0OOMQHGuSs529GfKSoj8PcB0+Dvm9Zr/QZM6TPGNxGN64+wAAfdvX4QZyhxDBVB3Tx2tYRkzwXOmwnI+G9LC7borbMiYX2ntBHx7h+hzLSDpMco+kV0Kjt9U0k5zt/xw6V/YNaPlxHO/7mesQe4vOm/HjzHmSMm8k4n9ReACAcXOxww3ki0IEU3VMb6thGcc7LOOzmrfpfJjNMbHLktKvjnB99oe8hNGSCYtz/CQ8JibjLOofTPn5QXK2s0uZ+/mGASx7WWh83ZCz/DhszCuOM+fJGq0syp7Q+Grun9BIesdeyA9D40uZOMb80eZ9xLi/yHonEfvzTnMAwDiZ37xJTvXIAKbnmK7jhcuXHerfM4DtOhuGmyAZBztLtvWPEa9T7gz2WyboeIn7a+uYxpKzs21ZyB9OYHHNy47jc18P+ePMrnOcOU/WJCYyf+ti358bOuJQUZaP6X63IRhWAgCYEJs73Hh9K0QwVcf09T7r3xOGN5RBq9TM6ZunsB2rxvP9asTr9UHmQ/sPExDjLaE8ESY5O9s+C/nJqTp7rcaeiHdDfo/ZtRMSz0EeZ86T/YsvGE6F7pKyZS8Kdo7pvle1ziec6gCAcfJthxuud4QIJsp3HY7pfmav/qpDsuDdAW7X0TDYYRrGyXOhejzfUfe02pv5sB4ncBvXcTBfD+keYpKzsyvus9dCflLq8xqWubooP3axzHhueHkCYjno48x5sn+xl/jfob/E7LiM81vm/TDZLxABgBnyZ0h/rjRPiGBqjulYtvdQ5/OhMf5cKlmwYsDblXqRNG2TFqbG1x11L+Ffu3hQ/3DM4ho/vT2asd6Ss7Orm16zscTxOHsZVmVhcz+72MWy4pif+ybgvmxYx5nzZH/ieLfXQn2J2XE8h+wMvgwEACbACx1usM4JEUyUpRkPTke6rDNOtpUaA/GrISULUmP4HZqS9lvUPO+m2u/UCNdvR5cP6bFX2DiMRRgTYTGp9SBzvSVnZ1Psbfko9JaQ+ik0eumtbDsfxv//ueZ5dGtRDhblQpfLedRsl3GfnHVYx5nzZD0uhPoTs/28BB6EQ2FyXh4CADNsW4ebq51CBBNla8ZDU5wsLGcSmfhJamoSrl/CcGfDTm3bsQlvt3nNh9nciYBiL+Y1Q1y39SHdc7pT4iE+BM8fUWzjsv8LjTGL325uT+zl/U+QnJWcbewPcfimM2FwiapeS+zVGD+PXzYBcRzGceY8WZ9PS9bhcvO/v9E8R8xZ2Lxn2N38m5ztiWMnvzAG++WxxDpudcsIAIyLkx1urlYIEUyU4yG/J9bXoZGAndeSsIkP1fGz3t8Tv40PZxtGsG0bOzyET6L5zXXP7WlWNglLHKsyTmzyfo3rFPejmKy6EnrvSVi2z11uXnfeHFJ8Dze3Y1XJv6WS/ZKz0++z5v5Y1/5d1zESezPua56bJ8WgjzPnyXrFL2xaJ1GLieFNXfw+3ifkjFP75Rjsm6mXLhvdMgIA45IUeJi4aflTiGDi3OzwsLQj5Pd8aS23mw/go5wdfG1i/S5MaHstCOM3zl+d6zTq5Geq59biIDk7y8nZ82G4ideHzRJ7FP4VGp/lxwRcHBYmJjBbX5RNmkEfZ86T9fqmZRmxt/NLPdQRh5boNInd7THYp1NjOr/hlhEAGAedPn/eK0QwUVaGzjN8z4k9nPY3H67utSQO7jcf1mLiIH4OGIc2WTMm2/dcYtvuaH56IDlrWAMcZ7NkUXjSMSP+39V91BWHO+j0svetEW/v3cS6LbQ7AADjoFOvEUMawGTZ1eGY/moKtvFxqB5HF7olOSs5i+NslnzSEv89NdS3MnFdjuWzMb1neGRXAADGwUsdbqYuChFMnE4Tkayfgm38L7F9i+0CdElyVnIWx9ks+aUZ+zi0Rl1DDhwN4zlZ56KQnoANAGDkvgzpJI5B8mGyxIes1GQpD8LkjmfYKtXjf73dgC7NcnL2YUX51m6B42wqPd8S+8011rs+jOdkne8k1uuc3QEAGIebs9QYTJeFCCbOupB+4XJ6SrbzWGIbt9oN6JKkETjOZsWW8Oz483WIL34fj+G9R2pujWN2BwBg1F5s3rBUlZeFCCbOvpBOzu6Yku3cG0xiSH0kjcBxNiu+bcZ9+wDq/quijU+McHs/T+x7++wOAABA3S6GdHL2xSnZTj1hqJOkETjOZkWMd+zJOoghjs5VtPHXI9xeX9oAAABDMz+kJ/i7OkXbujaxnRfsCnRJ0ggcZ/TvTEUbvzfCdfopse+t02QAAECdNod0r9lpmuAnNcv8PbsCXZI0AscZ/auarHP5CNfpXmLfW6DJAACAOn0b0snZd6Zse28ltnWR3YEuSBqB44z+XSpp3ysjXJ/nE/vdTc0FAADU7c/EQ8ijMJjx5UbpTGJ7N9gd6IKkETjO6N/DkvbdPcL12ZDY785oLgAAoE4vhHSv2XNTuM2pnsI77RJ0QdIIHGfUfx8SXwwvGeE6fZzY7w5qMgAAoE7bQjo5O43JyvcS23vcLkEXJI3AcUZ/tpS07XcjXqcTif1uiyYDAADqdDKkk7MrpnCbVyS290+7BF2QNALHGf05Ep7tNbt8xOuUGu7pFU0GAADUZX4oH+dtFhKVDyq2+XEzLpBD0ggcZ/QujmnfPknn/jG4N3pcsc890GQAAECdtoZ0r9m9U7zt5xPbvd6uQSZJI3Cc0btNbW16vSgLR7xObyf2ufOaDAAAqFMqQTmtQxrMOZDY7k/tGmSSNALHGb37pa1N3xqDdfo0sc8d0GQAAEBdXgrVn+3FcnHKt39jYttP2z3IJGkEjjN6s7atPQ+OyXqdTuxzGzUbAABQly9DutfstD+ALAjVyel7dg8ySRqB44ze/NHSlr+H8Rnv/X4wJj0AADBgzxflbuKB9/KMxOH3RAxes5uQQdIIHGd0b0dLO8YJwZaOyXq9ltjfftdsAABAXV4MjcnAqsrLMxKHrxIPYZ/YTcggaQSOM7q/B7nXbMMHRVkzRuv2SWJ/+0rTAQAA1OudxEPYWeEhg6QROM7INy88/dXKpjFbv7OJ/e0dzQcAAFD/Q+KjioewR81/hxRJI3Ccke+blvbbPmbrNj9xT/DAPQEAAMBgpGZl3iA8dCBpBI4z8rzf0na7x3D9NiX2tZOaDwAAYDA+TDyMfS88dCBpBI4zOnszNHqfxnbbP6breDixr23XhAAAAIOxuCiPKx7GbgoPHUgageOMtJVFuR3G/6XnzYr97HHzXgEAAIABuZB4+F8rPCRIGoHjjGrLi/Jfs72Oj/F6vpnYzy5oRgAAgMHakXgo+054SJA0AscZ5ZYW5Xqzrc6N+bp+m9jPdmhKAACAwTK0Ab2SNALHGc96oSh/hic9T+eP8brOC9VDGjwKhjQAAAAYirOJBMA7wkMFSSNwnPG054tyqdlGvxVl0Ziv77uJfeyM5gQAABiOTYmHsxPCQwVJI3Cc8cTCovzSbJ8rYTJ6nZ5K7GMbNCkAAMBwxM8ab4TqzxqXCBElJI3AcUZDHLrgp2bbXB/AdfNkUd6uuc4lzWt82f51o3lvAAAAwJDsSyQB9ggPJSSNwHFGw9zwQP8VZXnNdX/UrPuVmuvdk9i/9mlSAACA4YoPk1UTg10XHkpIGoHjjMbwP7FNboX6E6ivFuVBUX4dwHpfr9i3Hof6E8wAAABkOJZIBGwRHtpIGoHjbNYdbrbH3aK8XnPdq4pys1n/RzXXvSWxbx3XrAAAAKOxOvGw9pvw0GJekDQCx9lsO9hsi9izdV1NdS4oyltF+booD1vqX1jzuv+e2Lde07QAAACj81Pige1N4aFpaWI/2S484Dibcqlx2usuh2te93WJZf2kaQEAAEZrbeKh7YLw0LQ1sZ8cFB5wnE2xT8LwErP/a16X63RxiMsCAACgBxc8uNHBL4l95G/hAcfZlNoehpuYvVrz+qdewP6seQEAAMbDmsTD2y/CM/O+Dp0TCodCY7xMwHE2LbaE4SZmY9ld8zb8lljWak0MAAAwPk4lHuA2Cs/MiL2s3inK5qJ8VZTrXSQV4t/GT6+3NOuI4xwuElJwnE2gDUV5FIabmH1clCU1bsPGxLJOaWIAAIDx8nLiQfSvoLfWLHhhAMmG74UVHGcT6Ocw/F6zZ2tc/3nNa3fZch41r/kAAACMmdRs1HuEBwAmwu7E9Xy/8AAAAIynhUX5t+Jh7l5RlgoRAIy1Zc1rdtWwGAuFCAAAYHy9G6p725wWHgAYa6kx5DcIDwAAwPg7lniw2yI8ADCWtiSu38eFBwAAYDIsLsp/FQ93t0JjQhsAYHwsaV6jy67d/zWv7QAAAEyI9WE4M0oDAP07m7hurxceAACAyfN14kHvY+EBgLGwK3G9/kp4AAAAJtO8olyseNh7WJQ3hAgARmpNUR5VXKt/ER4AAIDJFsewu1nx0Hej+e8AwGiu0VVjxP/nGg0AADAdXi/Kg4qHv9+KMl+IAGCoFhTl14pr8/3mtRsAAIApsTFUj2d3UngAYKhOJK7Lm4QHAABg+nyUeBD8RngAYCi+SVyPPxIeAACA6fV54oHwC+EBgIHam7gOfy48AAAA029/4sHwU+EBgIHYnbj+7hMeAACA2RF77jysKJ8JDwDUak/iuuvLlT78P+yBUlyRUGmGAAACInRFWHRNYXRoTUwAPG1hdGggeG1sbnM9Imh0dHA6Ly93d3cudzMub3JnLzE5OTgvTWF0aC9NYXRoTUwiPjxtc3R5bGUgbWF0aHNpemU9IjE2cHgiPjxtc3ViPjxtaT5WPC9taT48bXJvdz48bWk+bzwvbWk+PG1pPnU8L21pPjxtaT50PC9taT48L21yb3c+PC9tc3ViPjxtZmVuY2VkPjxtaT50PC9taT48L21mZW5jZWQ+PG1vPiYjeDIyNDM7PC9tbz48bWZyYWM+PG1zdWI+PG1pPlY8L21pPjxtaT5zPC9taT48L21zdWI+PG1pPiYjeDNCMjs8L21pPjwvbWZyYWM+PG1vPi08L21vPjxtZnJhYz48bXJvdz48bXN1Yj48bWk+djwvbWk+PG1pPm48L21pPjwvbXN1Yj48bXN1Yj48bWk+QTwvbWk+PG1uPjE8L21uPjwvbXN1Yj48L21yb3c+PG1yb3c+PG1pPiYjeDNCMjs8L21pPjxtZmVuY2VkPjxtcm93Pjxtc3ViPjxtaT5BPC9taT48bW4+MTwvbW4+PC9tc3ViPjxtbz4rPC9tbz48bXN1Yj48bWk+QjwvbWk+PG1uPjE8L21uPjwvbXN1Yj48bXN1Yj48bWk+QTwvbWk+PG1uPjI8L21uPjwvbXN1Yj48L21yb3c+PC9tZmVuY2VkPjwvbXJvdz48L21mcmFjPjwvbXN0eWxlPjwvbWF0aD6qla0IAAAAAElFTkSuQmCC\&quot;,\&quot;slideId\&quot;:316,\&quot;accessibleText\&quot;:\&quot;V subscript o u t end subscript open parentheses t close parentheses asymptotically equal to V subscript s over beta minus fraction numerator v subscript n A subscript 1 over denominator beta open parentheses A subscript 1 plus B subscript 1 A subscript 2 close parentheses end fraction\&quot;,\&quot;imageHeight\&quot;:34.270270270270274},{\&quot;mathml\&quot;:\&quot;&lt;math style=\\\&quot;font-family:stix;font-size:16px;\\\&quot; xmlns=\\\&quot;http://www.w3.org/1998/Math/MathML\\\&quot;&gt;&lt;mstyle mathsize=\\\&quot;16px\\\&quot;&gt;&lt;msub&gt;&lt;mi&gt;v&lt;/mi&gt;&lt;mrow&gt;&lt;mi&gt;n&lt;/mi&gt;&lt;mo&gt;-&lt;/mo&gt;&lt;mi&gt;r&lt;/mi&gt;&lt;mi&gt;t&lt;/mi&gt;&lt;mi&gt;i&lt;/mi&gt;&lt;/mrow&gt;&lt;/msub&gt;&lt;mfenced&gt;&lt;mi&gt;t&lt;/mi&gt;&lt;/mfenced&gt;&lt;/mstyle&gt;&lt;/math&gt;\&quot;,\&quot;base64Image\&quot;:\&quot;iVBORw0KGgoAAAANSUhEUgAAAZoAAABvCAYAAADVLgZ9AAAACXBIWXMAAA7EAAAOxAGVKw4bAAAABGJhU0UAAABEsZUXFwAAEa5JREFUeNrtnX9kV/sfx1+SmWTMlUkSM0kykSRJRpJMZsxMJlfMJEkiuZLMmCvJlZhJkozMTCZxTXLNFUmuyRWTZGbiK5mZxP1+XnaOnZ29X+/3+Xw+533O+33O88Fbf7TP+8frfd6/Xz+IAADAPk2VdBZi2EQz5AIAAPXTXUmLlfSjklohjg1MVdJ/lfS8knZBHAAAUB2/VNJEMJFymgl28GCdaxH5fKukPogEAACScbKSliKT6NNK2gqxKDldSd8jsnpUSY0QCwAAyAxHJk1O9yESIwdjC/M/lbQbYgEAgI3wVdlMbJG5C7EkhheWzxHZ8cJzDGIBAIA1+JH/U2yRuQOxVM3O2GKzStBKAwAAOkIbr304jUEsdS02CzF5QkkAAFBaOmjjQzanSYilbvZV0teYXHshFgBA2ThRScuxyfANQWMqLfh95mdMvp0QCwCgLBxRnGT4+qwFokmVwZiMVyrpEMQCACg6e2jzmwzvvI9DNFYYj8mavSzshFgAAEWFLfs/xiY+TrchGqsyjysH8BUlDGABAIXkuWKReVdiefA71VQGp7lOhdzv4XMEABSN64rJjq/M9pdUHmxg+S2Qw2AG5U0p5H8KnyUAoCi002YNqDLvqrdU0mxEDgcyKLNN0Qd8pdaEzxMAUIRJdU6xyLBq8y8llckobdS2y6PcMI3iEwUA+M4txeTGabik8rgWk8PjDMveK/TFYXymAABf4XeIVcXExkHMymgzc1Ehi6wt9l8SFDIAAAXisbCDflpCWVwVZJH19eE5oR7n8LkCAHxjvzChcTpdMlncFeSQx0miIThRxusyT2vvaQAA4A3jwuS6XKIJjY0lpzUL7u851WtKqM8APlsAgC+0aibX8ZLI4ChtjrHjih3LBaE+H/HpAgB84Y5mcj1f8LZvJ/mqLK4QkdfJTrcR6PK9A1jLpDv4CN/TmjZKT0p5s98eVqP8HHQg7yRGgqMrACA7eCx+1UxkrQVt9w5a837wNcEiw+l5zvVdFOr12iehtwWLCuvKT2qEP5FSeRNC/rzw7MbYByAzujWT69cCLi5DlfSW1J4P6km2HY0+05S911WBc5CdJ7TmFXS1CmEup1D2PkMZbJXcgPEPQCZMasbiRIHayRvYpZQXlyyvsH7TlO2sMe0ZWtOumAzSNG2OnielthTKNpVxCeMfAOvwtdkPzTgcKVBb+ywuMpxsOxvt0pT9yaeO4IeuiwkEWu87zd4EZcxiDgDAOmcN47BMcet1bzUuOBPdZegr79zSXDc06E4KZfxtKGMFcwAA1vnDMA7LEkWz3SCHTkfqqXtX8i4YHZ9svmga9CKFMviY+V1TxirmAACs894wwZblrfSyRgY8ubsS3XJeU8+3Pgp+OIPTRgfJ70ILmAMAsEqDYYdcps2eTiHilUP1nDIsiI2+Cf6YYaeTlgryUeFkM4F5AACrnDSM8S8lkcOWYPMsyeGWQ3V9TH5c8VUlfJ3ac5qqfAOK/K9jHgDAKhfIbQPFrDhukMMJh+o6YqjrLR874E9Ng4ZSXtTi+R/EPABArrvjZyWRg84+ZYXccih63tBnXt4E3c+oQfGFBo7iALDPc8Ok9agkcpjRyGDSsbr2UAGvO3UGTmnGzT4Uy/sm5gAArPPZMGk9KIEMTAarVxyrb6ehz36ShyEdTHeXaWk4RCPZlTVkLABZY3I9dbcEMjhtkMEBz+qbhueWzGkwNOhMSuXMRvJ8iPEPgHW2JJiwLpRADrrHdRcdinYk6Dcvo6HqjCr7U8g/7mBzH+YAAKyzLcGEdb4EcnhDfgV825mg37p97AhdWNOxFPK/T+WL5AdA3jQnmLD6Cy4DDnj207OFdnuCfjvnY2c8JXsaGRwbIrwn5g5vw/gHIBNM769lWGi6KRuj9KwXml997IwhTYM+1Jl31M3NXYx9ADLD5BWgDAuNznxj3tE6J7ny9PJtTafiXI8vJL5rDN0+cIjSJox9ADIjyaNy0Reaf8nus4ANGhL025CPnWHS267Vu+tYiT5oAFxjf8kXmhby80G9sagnGlPY5VpcxRwkNz2jAlAWktz1F1nrrJf0Ro/NHvebl280pqNaLd5C3wW/5RABrRjzAGTOViq3Hc0TTbvfeb5BOOdrp+gsiKsN9RoNMHQJ4x2A3PhpmLDuF7jti5p2/+5wvZOopXf72imfUtr1tNJ6oLOXGOcA5MqSYcIaLWi795K/MV2SqKWf9rVjXlA6jvf+onXXDvBnBkC+TFM5vTcPaNrMvha3Olz3U1RAX2chz1L4GKMxH85ijAOQO2WNR6Obz2Ycr3shvTeHPKzzYzxC6/fB9zC+AXCCy4ZJ60VB263z3+h6iBJTPJolnztmmGoP98puZsK4F28cP5YCUCbOGCathQK2+bChzUcdr78pwuakz52ja5zpUX8mstLuxNgGwBlM7kxWC9jmq+RP2GYVt6nAMYR6ajyq3aP1e8MOjGsAnOMD2fH84SrTnp8GTO9qPT53ju4B6pvwm6hmx2WMZwCcZNQwcRVpg8inFV3YZh/s+qYM/eX1rdGpKo/X0YXpEcYyAM5icpXfW6C2mhyJ7tf8lp3+vgjmwjzR2TTO+95BJgOneGeGXpnZbgaP/wC4S6Nhlz9SoLbq3jdM2lrhSeJQzicynTeHB753kOnRMLzHZY2NUHWQV95fMI4BcB7f3y2S8lrTzqea390I/mY45/q3GebhU753kMkBHzt6Y1uZb5HdAZxlAuAHOq3SrwVp41bDaUByRBmqgH+g/BUjdNec38ljQ80oprgV/4s0+DDGLgBe3Vjors92FaCNpw1zmKqNB4L5jBeodgfaoLNnHCvKx6j7EMP/Wy3C8Q0Ah2EDaPbGwe+g/Pib1mO9zvtHERQCblJ1mrOsvbUQ/P9VR9qgu+I8WpQPfJXMztzgwwwAe/DVyDvFuOtLIe9DVGznmrpJ+pVikQnDPE871PfSHPy+SB/5dypvND4AXOBXYezxtXVjCvn/LeS/WADZrZDeRGNvMJn30HqsGj4xuhJp8xgVLKJmLQvNdcwBAFhnnOxahJ+ldEO2u8IOMt/GqJQgXFJoklSzv1BBlABMC80Ixj8AmaC7/knLqv0fIf9hj+V2pMpFhk+Irik0Sf1SOK8rqoXmAcY+AJnxlOz7uOrS7Jx9hVWbVxIuMuxpfr9j9W8X6vqpaKcZ1ULzEOMegEw5pVkEGlMs5w35F+LYxKUEiwzPac0O1v2eUN/uIn7k76kgrqgB8Bi2Uo8aHs5b2IEfpGTaWb7BC+V0sGlmBYBlWnOTxdeC+xytc1NQT98igdbMSHBU68VYB6Aq+FF5ltKzdWihtYf7E2Tv6mRMWGyOoDsz5ZaiD5YJnlcAABF4IQivonwyqmM/hUuKSe41ujQzdginmYsQDQAgymhkF+obkrozDLOzQXWqnIZYAABRrkcmiPECTXZ8hb4d3WsVlYHmZ4JHfABAhCuxSWLA03aww02VDcd9dLE1ttPmAGesnt0O0QAAQlRW3Hs8bg8/PH9VtOkkutoKKnupTogFAMCwKuoEFTDELq1puMU9uLOyQAu6PVUuKr6fCxALACCciKV47qMFaWOvom3siBPh2tOhgzYHZ7sGsRQHDpHKVrZ3KullJf2Z4De8k+MYF2wfsRLs9j5W0hDhodQlWL2YbT8GgysJPl0cM/yG31fYTTwb9bE67wHN37Jx4zPSW5x3pdQWjvB4Mtjhsuv+GznIc1DRvnF8ZnXDRrf/i8n1KsTid4eyX6gHwaKi8oH0m2Hiukl630lzWGxyY3ewafiD1qy+49c9qyQbOfI7iireC79P7Ir9HbsrWaTqvQJHU7PwfXH+HEK4P2jHpFDWjZxkPEDFcrqZN3sU/YvrMg/heOAzlCx4238ku/TgyeZNwjzg1To7+MQwQeoH63h6LuTBxpRLmt9F3S5N1bnAhB6C47ysMo9DOcq8D9c8qW2MFmijdhnslDzlQjA58JXYsmHwSg+3B6rcwc5D7Jle5zwOTqls9zFL1cVO6kjwXcwZ6iC5ou+voh28cHBs+85gc/SE9PFS8qZDcd1zBZ9jVYvMF9oYYO4QxFIceIBI8XXuKf6+PbJb5ncYjmjH9gVbg6sNVT4/IOZceUDJYqsfJXP0WOkEEuW68LvddbbjlZCvK+8iHJnyX0IgxGrZH9u48lvgDoileEgPuB2xv9sTuVJh7aGG2P9vF/JZgYhzpSdBn7RFNhBPgiuLv4T+NLn+eGnpVCsFO+tzSNbbgxNltH538AmKnIidBG9DJMVFdc/OO9voQzHvMEKVVUkDZIswEXyEiHOlT9EnE5H/bw76KP620CqccHT35ltps9IBp7EU2iEpnbjoiqQ3NoGOKzZmZac/8q18DhYdUFC2CJPJk9jfvCazmqEUj/wpxJwrI4o+uaLYaPyu+G1n5PvgtxtTmOSTZCcwlRRZ8Z3Dcm8JFphw49aGT3HDnPKB1qMTQzO14EgPt1F7hzCqnSnIW6eQF1x558trkrW0LpM5kBefUpooWbyXYUVZP4Pf18M14dvyQZW4g+A2RdqUHIMYyoEqmNCPyDE/vN+frmMy2Acx58ZW2qx6+z34P368ZjV3vuLZlVJ5s5ZOHZIiQAe6GAD3UT34hovK7mASmk+4I1X5tvoEEedKF8laWuFJpz+lsrYpFjXpSq4amoR8V8heVE0AQEpsFwbwYGQR4h1vUpfcKiPBh5aO3P95kMYc6OP7Qv+GCgJpxlvvFuRwps58e4V8JzGEAXAfaWLYSeu2EIMJ85Iea7ss1BsLTXI+KurFfcXGcXxFmuYDtWpR4zLqdTQ5Lsh3EEMYAPd5qBi87FZmXzBBVBMqVfU+w6elRiw0udFGaiv6MBDZUMrlzSnKq/fEJGlF+h7XBoDSsEBqJ5pvac0wsxrr3BlFXq8s1RsLTTJU3oXZOJdtFtgSO02V0hZBBjfrzPcEwTYLAG/ZJwzg0Kq5GrsHlWaTTfcbWGiSMSWcWPnfyymXJb2jHK0z3ztCvn9gCAPgPpdIfdXFmjwTVebVRe551C07fOWkstD/EZxo0tbWUjm9TMP10JzwbcGrLwAeILl3Zy2zam0qRslNj7plRnfqu2ShPNU17ESdee4m2UkrIlkC4DiSP6paLa3nSX0FB/JDunLiDUDaPrf2kh2tsEEh3z/RvQD4u9vlxada99zSJNMHMefKP5Sdy5YBqi5oXlKeC/kiqBgAHu92R2vI6xL541G3LOwk+dqs1UJ5qjATSxZP3QfQxQC4z3tK7/Fe9dbzFiLOlV+F/rWlbm7y/l0LkoLJEroXAPeR7B3mashL2nUOQcy5IlnSD1go6zDZuTodI1n9HgDgOH2UnmHdaSEvBDDKD8mSnjcENmJ+XCXZjVE9fBTy7UUXA+DvbrcWV/4qFzaSR12e5PhtaBu6wCrHqbbwy7XyQlHWv8LfsnPNJEHwJLVmtvNqFhbX6+h6ANzhm2IAf6ghH742WybZBX2cyaDs3egCq9wWJunzlk5PqqvTB4q/Zb9kHHIiSRA86dT9t/D3o0HeLeh+APJHuk+vReX1LCW3nRgiqDxnxRuyE+GymtNTl+I0ywooSZURHgn5qk4toa1NP7oeADf4jdLzR/WYkqme9hMecbOiSeiTF5bKuyEsavG3oOng9JvU2/JflEwrMgwdPoWuB8AdVOFwa3UVsyBMBqpTzxzZeYgGG+mlbOO2TCX4nsZqOHEsC+3YEvu2+NqOvVDDZgsAR2gktYflRzXmJxnTcQz3hsjpid9l9kL8mSBdOe2yVJ5Ku42VQXYEKTTkrDbKqmRs2h6c2oYip6fj6HYA3EEygKs1AuY3MrvJ54ngFESfGYuKPnhnqaxtlCxUwixV71vte8K8L6DLAXALlQHcD6o9AuZ4gomgB2LPjINCH9gynk2y0LBiQnMNeU8lyPsquhwA91B5WK7HC+5Bkq/P+J7+JESeKdeEvjhiscxZzULAIQJqfZc7ocn3GzYwAJQL1lZjDaGVILGPs5s17mKBf+wITsp81cVxjBaDk24a7yZngoUs+m3dIjz8A8/4P2XtrYHAmfUKAAAA03RFWHRNYXRoTUwAPG1hdGggeG1sbnM9Imh0dHA6Ly93d3cudzMub3JnLzE5OTgvTWF0aC9NYXRoTUwiPjxtc3R5bGUgbWF0aHNpemU9IjE2cHgiPjxtc3ViPjxtaT52PC9taT48bXJvdz48bWk+bjwvbWk+PG1vPi08L21vPjxtaT5yPC9taT48bWk+dDwvbWk+PG1pPmk8L21pPjwvbXJvdz48L21zdWI+PG1mZW5jZWQ+PG1pPnQ8L21pPjwvbWZlbmNlZD48L21zdHlsZT48L21hdGg+Q7mMzQAAAABJRU5ErkJggg==\&quot;,\&quot;slideId\&quot;:315,\&quot;accessibleText\&quot;:\&quot;v subscript n minus r t i end subscript open parentheses t close parentheses\&quot;,\&quot;imageHeight\&quot;:12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fenced&gt;&lt;mi&gt;t&lt;/mi&gt;&lt;/mfenced&gt;&lt;mo&gt;=&lt;/mo&gt;&lt;msub&gt;&lt;mi&gt;A&lt;/mi&gt;&lt;mn&gt;1&lt;/mn&gt;&lt;/msub&gt;&lt;mfenced&gt;&lt;mrow&gt;&lt;msub&gt;&lt;mi&gt;V&lt;/mi&gt;&lt;mi&gt;s&lt;/mi&gt;&lt;/msub&gt;&lt;mo&gt;-&lt;/mo&gt;&lt;mi&gt;&amp;#x3B2;&lt;/mi&gt;&lt;msub&gt;&lt;mi&gt;V&lt;/mi&gt;&lt;mrow&gt;&lt;mi&gt;o&lt;/mi&gt;&lt;mi&gt;u&lt;/mi&gt;&lt;mi&gt;t&lt;/mi&gt;&lt;/mrow&gt;&lt;/msub&gt;&lt;mo&gt;-&lt;/mo&gt;&lt;msub&gt;&lt;mi&gt;v&lt;/mi&gt;&lt;mi&gt;n&lt;/mi&gt;&lt;/msub&gt;&lt;/mrow&gt;&lt;/mfenced&gt;&lt;mo&gt;+&lt;/mo&gt;&lt;msub&gt;&lt;mi&gt;B&lt;/mi&gt;&lt;mn&gt;1&lt;/mn&gt;&lt;/msub&gt;&lt;msub&gt;&lt;mi&gt;A&lt;/mi&gt;&lt;mn&gt;2&lt;/mn&gt;&lt;/msub&gt;&lt;msubsup&gt;&lt;mi&gt;V&lt;/mi&gt;&lt;msub&gt;&lt;mi&gt;C&lt;/mi&gt;&lt;mi&gt;H&lt;/mi&gt;&lt;/msub&gt;&lt;mfenced&gt;&lt;mn&gt;1&lt;/mn&gt;&lt;/mfenced&gt;&lt;/msubsup&gt;&lt;/mstyle&gt;&lt;/math&gt;\&quot;,\&quot;base64Image\&quot;:\&quot;iVBORw0KGgoAAAANSUhEUgAABe0AAACMCAYAAADhsoIyAAAACXBIWXMAAA7EAAAOxAGVKw4bAAAABGJhU0UAAABOUUD+CQAAN+tJREFUeNrtnQ2EVlv3wJeRkStDkiSJJEkSSZIkkiQZkSRJIkmSRK5kZESS5EokyUiGJBlJJCNJIkmuJJIkSSTJGIn7f9b7nOc/Z87sfT6e833278d237d5zj7nrLM/1lp777VEAAAAoFtOtcp/hnIc0QAAAEDFOWbRYwYQDQAAAAAAANSR0xZD9yiiAQAAgJpw1KLPnEY0AAAAAAAAUCeOCzvTAAAAoBkMWPSaE4gGAAAAAAAA6sA+i2F7CdEAAABATbls0W/2IBoAAAAAAACoMutb5Y/BoL2PaAAAAKDm3DfoOKr3bEA0AAAAAAAAUEUWtMp3gzH7tlVmIB4AAACoOarPvDPoOqr/zEc8AAAAAAAAUCWmt8orgxH7s1UWIx4AAABoCIs9/Sao87zy9CEAAAAAAACASkCcVwAAAHCFXRa95yqiAQAAAAAAgCrQbzFcbyIaAAAAaCjDFv1nG6IBAAAAAACAMpndKl8NBuvnVpmJeAAAAKChzPT0naAOpHrRLMQDAAAVo7dVjrfKbkQBAADQfG6KeZdZP6IBAACAhrNNOG0IAAB2DrbK0ZKfoadVDrXKJ2+OupSyvqFW2cKnBQAAqC4bLYbqCKIBAAAAR7hr0Yc2IhoAAGeZ3yqjrfK7VXaW+Byag+VdYH5K47Sf1irXvXr0vzP41AAAANWixzD5axn3FBQAAAAAF1jo6T9BneiNpy8BAIBb6Cms760y1iqbSnoG3Qn/WsyLypcyqP+kV5f6BBbxyQEAAKrDcYsCcBrRAAAAgGMMWvSiY4gGAMApznrj/69WWVfC/de2yjPLnJSl01456NWnCxTr+fQAAADlM8ObmIOT/zfheBwAAAC4qRt9NehGqi/1IR4AgMajYWOGvbFfQ+IUvcN+eas88GzyG61yrlU+SL5Oe6XjuNcTZ5tpBgAAAOVy2jL5H0c0AAAA4CjHLPrRIKIBAGg06rC/7xv3i45hrwvHj1qlXyaHZVsk+TvtRSZOm5WxWAEAAAAeM6V91C848X9plV7EAwAAAI7S6+lDQR1J9aZZiAcAoLH4E5Kfq9izfZT8nfZ+GfyU9q5/AAAAKJgBMa/Wn0A0AAAA4DgnLHrSAKIBAGgkF3xj/ZMKPt99KcZpr5v7Pnv1fxIWqwEAAApFd5B9E/MOMmLZAwAAgOvMEPOJxG/CiUQAgKaxyzfOj7XKggo+4z0pxmmvbPPd4x7NAwAAoDgOinn32AVEAwAAAPA/zlv0pUOIBgCgMSyUdiiYzhh/qqLPWaTTXnnsu88BmgkAAEAxvLYYoYsRDQAAAMD/sCX+e41oAAAawyOZnN9tekWfs2in/TrffX60yhyaCkCbHkQAADmxxmKAjiIaAAAAgEk8suhNaxENAEDt2SH1yVtStNNe8W/2u0JzAddRZ70exXne8Pec1yrvpR2iAwCK5arF+NyNaABqySyv/95olRfSPt77u1XGW+V7q9z1dAtO0gAAJGeXRW+6hmgAAGqN+t/eB8b2BRV+3jKc9sGk7EtoNuAqy1vlX68jqNHd1+B3Xec5EvRdNU7WfD4/QCFo4rQxw2SvTr5piAegdnrDcKv8EbNDyVRU2cd5DwAQn2kyOdZxp4wLCWkBAOrM7sC4XvXNs2U47ZcE7jdcxosPJzB24pSNKZ5lS8p7z6Df1ZK/fUb3g1b5y4F31mQfnVVNdeBvoxlAhnSOMj9CFKGKSadcrdE7MGeD6/TJ1BMzN1tlq0zE4FRH0gZp77IPtjtduNtFPwMAiM014ZQitOey/3Io497crDbxQ28OPunN62yqwUbEtspP53sZuH6w4t+qDKe98sV3P/VbFn4a4bC0d/v+TtE49MHftcqdVlma4lmWe3V8Tnj/b61yS6qbMAHMzPIm5s531G/oUjz72a3ytEaDJNSDfpnsnIIJRnJQrpizmbOhOFa2ykdfW9J2vCLimvOWdriVfgYAEAubs3YE0TjFUm9eeSzmk6t5lN9eO9uO+LERsa0y1fmWJ9SNq0BZTvtbgXueKUsAuivpeMLGoULTHcJ5rIDqTuTT0l55DXuGC8LRvLpO+h9k8i45F9HV0FGZvHBBe4Y04/iHwBhJlvM20y3KmGaC76npt2bOBpfYEnASPGuVmTGu0/791tAWv0p0KD76GQBAexz9IWaHKguD7rJI2vGev0sxDvx3wul0bERsq6x0vnOGuqo+npfltD8WuOfnsgVxImYDPVvQ8+wLeQZ2JteTDQHF77bj8tDB8bFPHnpcjePs0A0DUr8V86LYaZlHbtT8vZizwQXUYe9fdFMn/MwE19uMsOP0MwCAWAxZxpydiMZ5VsacI796dkmvwRZeLe3QdcMSveNZQ+QRNgcbEdsqnc4X3NDyowbfpiynfb/hvuvKFESPN6BGHf8oahVmhuUZRhlPaomuRPpXCx8y6f5/O38ZaN/sXIEkLBDzSvxRRPM/bPEK637cljkbms4qmbzD/pckTya7PmW7pJ8BgOvssIw7NxENyNRd3Gl07jkSHWccHwI2IrZV98yReoY7K8tpv8hw33NlC+NSRCP9VeCzbBDzUbyFjCe1o18mEs5qeSPRR9NdYq5MTnLxQNyK8Q/puCPN3EmeFd8tClcTEl8zZ0NTmR2YF7s1Mqdn0DfoZwDgMjMCdpw/ljLAU4mOuZ2UCxK94x6wEbGtkmNahB2qwXcpy2nfY7jvy7KFsb1CjXTQcP8BxpHasUEmH3VTB9oCxDKF1QGF+DoigRisDxmvXyCe/yWqNMnmaUPejzkbmkpQOX+doi5bgjv6GQBAPJ5Yxr+ViMZ5fkbMkd06BJ9H1LsB0WMjYlsl5oyhzss1tAuKctqL982Dm/9KPe3TJ9HHm4pKcPUxcN/3QnKturFMpiYvIomMnWActSOIBELQld9/Q8bqcUQ0JXlM02I/M2dDE9lraMdbUtSX1uiinwGA65yWdPlBoJn0xpgfu819sDGi3ieIHxsR2yoxptMXB2rwXcp02r+XisW1NzWOYFlTwDNsMdx3E2NIrZhpaEvXGvR+Gmv3bqssz7he/64CXcVbTVMCC8diKBWLHJeR7Vjo5ga9I3M2NE13+BZoS69ycCg8pp8BAKQaf7TcRjROE+VYV1u225C46ngei6h/CZ8AGxHbKhHPDPXursE3KdNpf18qmIj9lmSTSCQNwSN4txg7asfdwDf8Is2JY69Ohc/ee2XtVF8akNtHIf4/TEXjPUcdR9XS77icxiwGRJMSWDFnQ5MwxbHdm6K+dZZ+cZF+BgAQm2lijms/5pAMdlrG/xkOt4uTEXPj45T134uo/xBdExsR2yoRPwzvs6MG36RMp/1dqWBoytMRjfRUzvdfK1OPMM9j7KgVhzM2uqs6aOQV0+xqQHbEt4cg12IoY/95yrSrLLfI5FnD3pM5G5qC5rsJOoU0D06axOxHLP1iHf0MACARzyzj33JH3h+n/VRGI+bGEynrvyH5xMvHRnTbRnRZ5/st9VzAKdNpb1rEKT2CSFTyhbwHx6cZD/ZQvNEdTNbwukHv598FOFyg44JkO9BhRUxlLM82Wgf2WGRypWHvyZwNTeFKDgr5Q0Odb+lnAACJuWwZ//Y68v447SczQ8ynL7Jc0IlyQI/QLbERsa0SUddTF2U67YcN975RtkCWSL7HnMLoD9zrjaTbYQXFYzo+sqch7xY8AnigwMGBvgAdXsrkhKphCvNrh+V03SKTXQ17T+ZsaALzLWNZmgXr2ZY699HPAAASs8sy/rlyIhin/WSiHJtfMrhHlNP+Ht0SGxHbKhE47ZNjctqXvujVE9HBf+Z0X42VF8zMu54xo1aYktF8bohxOWB4t/kFy/IoTcx59vvaw6dWmR5Q0Ezx21117tiOca9o2HsyZ0MTGDS03R8p6zxuqPMF/QwAoCtsu3ifOvL+OO0nE+VQz2IxZ1jYaY+NiG2VJTjtsxmHKnFS5d+IAbI3h3ueCtzjJuNF7XhlaCtnGzBom5SS9wXc+4tM3bEwnWbmLGoUfJWpWctvRozXyxxVtkwx+343VEFlzoY6My0wtmWhEGudH2VqTNDF9DMAgK51K5Mja9yR98dpH26n5uEIfB1xjxt0S2xEbKtEjEk5iXXTUjWnfSXyaUStam7M+H5zZXIc9J/ev0F92GxpK6tr/E7aBh9b3utyAfc3LRYQx9ZdzvnawRPfvx+NGK93OCirxRZZvGro+zJnQ52xhVxIE8rquGQfGot+BgCu88oy/i1x4N1x2k+wPGI+1E0yaZ2afRIdM/8gXRIbEdsqEZ+lnqFjy3Ta35ZyfIGRDEY00p0Z3y+4CniMcaJ2mJzb32r8PhqH/7vku3sgClOsQN3VMI3m5hxLfIqr/nep729bI8brMw7Kq1/cSrrEnA115pGl3XZrrMw1zN/H6WcAAKkZlvqGV0gLTvsJjkfMh48yuMfBiHuoPTSfLomNiG2VCJPzuw7JxMt02o8Y7n2gCkLZGdFIz2V4r7Xixk7IJrPM0k7qeIx7k0zN2G1SEooIU9Nnuf9empxzjPq+/z+Bv82OaK+3HJTX3xZZDDhmSDJnQ9WZK9mfigkuAhylnwE0Bg3RssGbz7Vf/PD0oG5ZI+1cF7oz+C06diSnLePfcQfeHae92S7Joz30eP2R0DjYiNhW2TIk9QxnXabT/oFUdKF6ZUQjzXK3YjBe1CrGiNpxQep9ZG2RtEPRfI9o93HKyYyfzaSwPKPJOYV/17i20VmG34yFtMkPDspsSIrZFVEVmLOhrtiObp/vsr6rMvlo8Q76GUCtme3pQepUeCjmfDXd9nPdpfurAF2+SdgcWUMOv7trTvu/JDpszdKU9/g7on61h+bRHbERsa0Ss1/ySRqdN2U67b/nMMZlQlTG5JcZ3edQoN6rjA+15LOlnaytwbOrwv5D0jvrizoq1SmLaXZO0OspVJ3vftjyu/sSfjKkxzG53bPIYkND35c5G+qK7WTbZsNv+zwDdZ+0Q9htlImYuSuk7dDrXP9c2gvy9DOA+rG+Ve5Ie+Etju59pcv7nAypcwWfwfptTPK678C747Rvsz2iP6Z1BG+W6Hj5m+iK2IjYVl2xyvAud2pq2xfltB+XCidf/xDSSLN4UF0J9K9a2FYHodqsqfkkEKV4JC1ZOwVtuxAHaXpOMCDxjspdjWiXaxyTm83Q723wOzNnQ92YE2KQB/UHTWofZ4H9o7R3EdHPAOqL7nDsLM7t9QzzbyF973GX97kghN5IynSLvH448O447dtci5iHL6eU8XhI3arfb6EbYiNiW3WN6tfBE2Z1OHFRltO+13DfB1USzJ2IDj47Zf2XhezfTcAW2/BTzd9ridgXI4p0/NkSar6l6TWeBQHFdX3Ib/dIsSdAqkxPjspVlWHOhrpxwNJW7xl+e1PiLZzflfZus+n0M4BGoX3rXcbz+xYJdw6CmXFxc8cuTvs2nyPmwW5iPWt+m6GIel9LRUJSYCM6Q1N1vuEajt9lOe3XGu57okqCORvRSNOsci6XfI6XQPE8sbSPOzV/r8OW93pa8HMsCumD82sgx/9qXr5VRFGIShS0LuI9Ljo0Jtl27zY9biNzNtSNu5a2akoceyTh2K1OhY30M4BGsSmk73UbNtJmx/xG3FZsu0/nNPy9cdq3neZRoWumJahPQ3VcFnOuik754ukFhHHBRsS2yoZdhndZWfFv8UjKcdqbZFWpxcOojMl7UtQdVJCIG1hPwmJ9Xa/5u92WaoSl6Qnpg/trIEec9t3hjxmqCYSiki31RrzHHYfGJVsszBFHjUnmbKgi00KM9KUhirPuxLvg/e913tinu+oHpJgdZPQzgHKxOYy3d1mf7pR8I26Ge+mWEYmfi8QFPcslp/2xiDnwXog9q5vN1Mmpu4k1/NQXCXf+a117JdkigAtgI2JbpaVXpiYorrpfyRT69nIB970kU0/8VIo1kk/Sn+BqBat79SWsjQzU+L1Msb46ZWMJz2OLz32zBrLEad9d+3vTRV/6KOG7VFxhe437C3M2uIJtce1rijpvWQz/FfQzgMZwydL3zqeoUx33/4p7iVW7xRaubHvD3xunvXm3azDMxnig/I5hb+nvNJn8uVbZJjjqsRGxrYqeS4cr/B1skSeK2JD3NHDPw1UTTh6rcn/J5DhoOkj0MR7Ult0h7WN3jd9rtcRPjlcEzy3P864GssRpnxz/LpYPEj+Hwu2Id+l1ZFzam7FiVReYs6FOXLS006EUddriU7+knwE0hu2Sz27RZVLuydo6ccXyDfY2/L1dd9qrI/1PTvaW7l49JfUI/Vom2IjYVlmxWKoTEjgK2+kuHY9W5XjfvsCY972q431YopFu4gOfkeyOlED5XAppH3XebXFCkh35K3OgqvpOBJz2ydB4oP6TFdsSXDsY8S4bHBmXzkn8ONlNgzkb6sJbyT6cTZhxtY5+BtAI5ln63veMddbViNrKIcs3uNDw93bdad8fYWfo/Kdhb4a9cseznV+J/QS7ybbVa5fQzbARsa1yZ7ii7UD9W7qQrgvBLyPa7i9PprpxZ6Zku8E2mMT5VFUb6Z2IQTUJC2XySsUTxoDaE7Zqu6XG73Xf8k7HS3qeWyFyXkszbBTXfN/2YcJrt0dMarsdkeF1y/vvcuDdmbOhDiwMaaczU9Ztq/cy/QygMYxb+l+a3YpzxZ3E9WmxnbS+1vD3dt1pfzXCzjgdcb060zTZ5T6xb0jzz6W6CYcwOdiI2Fb5sTjwPEMVkPewpN90mdVCiD8cmJ6ImF7VRnopQiCLE9Q1EmjgSxkDas+DkLaxsabvpAqFLfbeqpKeaShEzv00w8awIuUYuSRivL7qiBxti1zbHHh35myoAwckvzA2trb/in4G0BgeSvYbhvwO2VOIOBRXcwe57rT/FDH3rUlYnzrw30fUqSFiZ9PlsBGxrXLjvEwOBT2PT/4/lkp2J4FzZ3dEI90as55gnNHztING8F2KOYpeJBvFfvSmLMJ2NhygGTaGlynHyLAFpzLDOxXNXWne6R/mbHChj55JWe/0kLY/Rj8DaAy2zSxHMhiXVI+ag4gTjV1Z5RWoOi477aOcvt3OsaYk0MGif5/peJ/DRsS2ygsdv/whgP7hk0+xVSo/t62PaKQHYw4S/lXUz+JWlvUmMxbSNmbV9J1sMd/KzKgdtsJ7mWbYCPZLNglpnoe0lZ+OyPKeNOv0D3M2NIkwwzFtH10c0vZ/088AGsNRyTaRtToO/6BXx2aTuOn4c9lpfyxi3ktjJy+K8CloGcFGxEbEtipkTOfU52R5fJQa+DWjMibHOUrzt9ToaAEkIiyDfF0VmCdSvR3t/4TI+TrNsPZoX/maUVu7ETFmu2BYPLW8+woH3p05O1+yiLNYRrlUIRnaTrONSfrkUWFJ8sboZ8AY0ogxJKyv3++yvgGZWNxbQDONxLZA+qpCz/hfzUvVFkAeRDxvWjv5dAyZbMdGxEbEtsqNszI5XGWPo99bT/V0Th5opI2VdXnwHyGN9G7EtXNlcrbwR/T7RtG0gV+T3dgWIsrMYn8oRM5DNMPacz5Dg+dIRL90IUTMN8eVUebs/MDhlp4LXbbNOBwNkcE7+hkwhjTGab9WststqrpBJ9wnIariy8wk/281sVFx2ie3j39HPO/8lPeYLeGbAau2KISN6Bau6Hz3JbuQlXXFf2J/a10fPFi+RFx7UyYfTV5En28UTXPa23bufCr5ucKc9sM0w1qzJIaSmmVxIQfCT8u79zqobDBnZwsOt/S8sTzjoQzqvhUig1v0M2AMaYzT3rbzUfWppLsDT3nXquN+Fk00Frb8IT9qYqPitM/GPs56UfxeDLm4FLYDGxHbqmj+apVn4u7pFv8i2Y66PXxYEsww5Si4C+I0/b1xNC08zkWp5m52dto3l9GCjQAXwin9srz7NEfaFHN2fuBwS8e8kGfM4jRb2E6oo/QzYAxpjNNeGbc8a5Iksv4dkIdpnrGxLZpUKS42TvvsuBLxrFklrjwZQy5HHOpn2IjYVmWg4WE6oWY1tOQ6R75xJ2+H6hbb6vgCeyI6+HLLda99v/kg7VV5aBZhSWPquHPsleVdyo47dooJtpFE7VzJo7gQhsFmyLsCc3Z+4HBLxwHL833IoO5VUuzuPPoZMIaUy0fLs25KUEcnxvMLmmZiTLIfr/jz4bTvjvcRz5qVg2t7DLm4slkNGxHbqkx0x30nVM53T8duMp3QUZo/Ym1dX2JLRCPtN1xzMKfBHKrF95B2sb5m79IX8i6zS362SyHPdoVmWEt6Awbn3xnW/UGKScZYVVx32jNnQ1W5LfktPp8NafOv6WcAjWMkQd8zsU4mHM1LEWdiqu60z4Od4l7OpCURc52G+8jqJGvUvPqfp0dgI2IjYlsVwxmZcNyvaei37WyO1cX7+XV+kb8iGunxwO/1SIU/EeA9+nljuR/SLjbV7F12WN7j3wo8W9ixxBM0w1oyIJNX3rOMt34nYsye03DZ2pJluQJzNlQRPTpsW1DLImbmx5A2f4x+BtA4bKcW9sS4VnWu95a+CvHAae+G0z4qeelohveK47S/g42IjYhtVSgbW+WztBd1tjbsu3bCHp2T5PlwKslPiX9M6Z/A5L2Qfu6cwvxfDTv1Nck3Tl8ez1aF0D2QnAUy2Xm1K+P6L0QoFlscNCT/c6yNMWdDFZV+WyzQvpzq1vIrR4cK/QygfGM7WAZiXNvJYfUYMWaqa/1p+Du76LR/EGFTZLl5bKtEO+1vNbyNYSNiW1WRPm/ebFJOCT0hpIspq5vUSMN2VD/0/W5Z4G+n6N+NJuw4et0yLr+TdMds8+RmjSfXuseU/JaDTO766n9aoFGRV0LGurQ5l2DOhqpx3tIesxgDw5wKg/QzgEZyVLoLG7leJo77z0OMmepaOO2bhTq1fkfYFCsLtF+0XG14G8NGxLYC6JqhkEbqzxT/2PfvbyW7GGdQL+VFy74avce8EOWztwLPd1vqe4wNp/1kNuWo7HZYK24ncXI9PA5zNlSR15b2eDplvUtD2ro65froZwCNZLel790IuUZzVH0Rckrkpd8THqdZbCvYRjofwy7b2+D2hY2IbQWQigMRHVwdm7sC/7YRsTWeMGP5co3ew5YR/GlFns+2sluHhDE47Sfwx1CNMizT3ifsnZ43fFxyPREtczZUjbmSX9L6uyF1H6SfATQWm0MxLFHlqPeb84gvF/0ep32zuBQxxw1nfL8nMeyy5Q2VNTYithVAaqISg2xulU/iTrwxmGCsoIk8T2yx+Qcr8nzfLc/3oKZKvatO+9MyecElz2PZX0PeqelGFU575myoFvvFvvCcJvFT2I6xp/QzgEaz2dLvRiy/J459/vo9Tvtm8S5ijtud4b3mx7DJPjS4bWEjYlsBpGZWRCP9VyYn/SJGoDvYspCP1ugdvljeYUNFnu+P5fnO1VSpd9FpvyTwHQdK6ped0uQkiLZEQb3iDszZUCVsId7SGDQ9gXYcPKa8kH4G0GgWW/rdM8Nv93l/+yjtEDmQjl6JDhHRRFxy2i+OYSPNzfB+gzHud7Kh7QobEdsKIDPGJZ6T6wSicorDNVfcllie/7fYdwDqUaeijufNlPAVXagHT33f7XOrTM/5fpcjxun+Bsv6h+WdpzvW5pizoQroPGo7kZcmfM3JkDa9i34G0Hj+knibLTq7I9WJsgKxZcJ0i+x/NPy9XXLaH5ZoB2VWzPX6Z9j98s5Rg43oho2IzgeNZzRGA30j6Y46Q/1YGNIe6jC5HrI8+z3L7xd5ikNRmcBtR7F0UYHEJvVUfA8VcM89EWP1QIPl/U3cOr7MnA1VZkNI+1vQZZ2rxH4C7Sz9DMAJeiR609A6mVg03ILIMqPPIvuvDX9vl5z2IxHz2pUM7/Uwxjx6qKFtChsR2wogU4ZiNNJ1iMlJXlraw9YaPLvt2P5xw291V8/rVnlV4PPZYgHfodnVggUyOVzLp4Im8qi4e7cbLPPHlndexZzNnA2Fc9bS9t53WZ+Gtvgo1cmlQz8DKI/fYo/JvNqnfx1DVJmy1DLWvWj4e7vitJ9m6Vv+sj2je0Uluw3bSIeNiI2IzgcQ4EhEA72BiJzluKVNnKrBs9uSvK40/Pa2ZwwsrcDksItmVwueBL7bmYLuGxWLsqpHmHu98SRNcqt7lnfeyJzNnA2FY1vUv9xFXbpw/tRS310pZ2cT/QygPGyht5b79PsLiClzNolbztUOrjjtt0u0YzJt3jddGLge4z6qQ1Tx5H4W9go2orld7PT8H6+8Mf6P53/57ul6p7x3wLYCMNAf0bnnICJnmSvmo+ojFX9u206RX4bfdhLkHCz4GV+J+egvoXGqz4CUt/reF0MRrtLOc3W26ZHQT96zXUpRly3BkmtH45mzoWzmSHYxUzXG6wNLXTelvKPI9DOA8rDlsPkq5Z2+cYGt4uYOXVec9vdj2BBp4p6vFXsieX9Rp/bMiskmK3sFG3EqR31jd5yifqaik+ai80HlmRfSSA8jHue5ZWgXY1LtmF77QpQEP0dKUkZ1V6FpMYRdQ/U1aKaXfP8qtiM9NfIu8GxpnPY3Jd+jvMzZAOnmWJ3XehPUoyFxbDvsT9PPAJzlW0j/00U+Nrjkg20n9s2Gv7cLTvvlEs9hquFikzjU1R+wWeyL7/8Z7ICq9d+s7BVsxMloOxqV+M76oK+pSPsOnQ9qgSlj8ivEAi3WSP1CUtwQe4Z6dRLoSvRFmUgqUrRStt3i7FhIc6s0myT8yHYR3Iuh6Oh4vrhEOW3xlH6bst4t1yx17nawLTJnQ5kMh4w9cRf0Vbf4JOadtFvoZwBOY3PaP5P2xhfIh72Sf3LSKtJ0p/1sz96N6zDVuVnzRawMzOn6v+d5c/QhTxf4EbNOnTvXVkwuWdor2IiTmSHmqAJJS5Fhg9H52gtquvijkShuef3jlyebTjgj/f+6yKUn4M9L+5RCcMOOztOai+6yQKY8F5L7gZ0nhvbxT4Wf91HMieCzp3wUjSnWH7HSqq3sno1oS5p8cUOOz6CKbtxdLFq+SLojrt0+4zOJ3mHTLacsdf7NnM2cDYXR4ynstj4eFWpO59yrYo8ZOpt+BuA8ny161mxEkyu2XGaDDX/vpjrtdafzIc8m+K+k8rQEe6RIewUb0czdjNqPJk5egc6Xu16/zftmv7v8TurQV3+hLuTd8s3hnFLImGDYgauIBHystwz4VQ2REydmn+4iWFDSwPjDMNAtoplVDs2NMCrmUEa28strf+p8WpLi3ru9iU8XoMZSKDtj3vPk6dhe7imL37z3PtcqHyR7p/0eS50uzlfM2VAlfSBYzgTGP82Ps0PaoehMBsHzAo0y+hlA9Qk67b+WpLO7hm1BdU/D37tpTntdPH+Z0H7Jqvzx5vSBCtq2Wdor2Ih29svUhZu9Xnvo+I50Z7ae5NATHVGnQIra7e6azqffQp3qHy1yH/W+j0bX8Id4mu7923kJD2WnZRPTarackMkhRGYhEgjwUOoTS/qQRCc4KWu3zi7D81ykeVWSjSkV1zQhpC5lrEQ/zElGMzylsV8mL+Itkuyd9rYkQS4mpGPOhrI4Y+mHanQNSvgu/KBhf6/iCj39DKAc3srkJIDLEUkh2EKf9Tf8vZvmtB+SfJ3ynRAZbz2bWu+neeI0rEZvRWWStb2CjWhGw6J0HLm6SWNvAt/NeMgzbkXnyxSV5zsxh0/Sxaz5CfrVVckmzxUkdIbsRxxgYKlMXU1+WuHn1XasuwzGvAFIVxE1LM26kp8reBxPTyzMpHlBA/ko2TrtN1iUgnvM2QCF8dLSDzuLz5oz5qhnBHbiYI55BpDu6NLYyDu839HPAMBE58SsjhurEUfhcq9THrMscCERLRRnr7jM39L95k6182zhWYrYoOWCzqdj2nWLjPU07Nwu6x001PeO7pA9izzD6imiaBzqpM4qjI0pZts6RJxoMqrLaQWAPIy/NErwDIuS8Y05G6AQ5oh9F9Rm+hk4qhtD9qi9oSERliGKQrGFOmh68l+c9tgrOO2zobMA0m3uw7/FHsoHnS8dmoD4nUW2WST8DSZCHqY7AMSjE1MsqziQGsPqfaBDvkTMsQlmqCf5LDSZezkowabYkX8QNUAh7BZ7orBpiAcc1Y0BmsIfy/jedHDaY6/gtE/PWpmIItBt3+kRe+LkPkTcNbpR4buYc1RmFX5uUWAOOY7YAaLR5B66cvYh43pXGzr8QcQdyTGZemQIZRBQgpNhS5YzB3ED5I4t3vE9RAOO68YAdWe2ZXz/6MC7L5T2Yl6wsBiNvQLxOefJ7kjKei5axqINiLgrNog5YfEnyX7zwl1f/VsQPUA4mjyis0p5LYf6TwQ6va7c4TSzsygwWGpSrcWIBVCCE3PHosihGADki+5++mnpf8cQD6AbA9SaLZbx/Q6iAewViIHm7fsq6ZOPbhec9lmxRswOew2FtiiH++0Qd8KqAaRCdwt8kvxjpt+W/DKPNwmduF7J5FAeGxELoAR3hS1D/R7EDZAr68Qez56404BuDFBv9ljG96uIBrBXIALd2KE+jtMZ1LXcMhbNRcyJ0I0KX6XYBZBO/rnPiB/AztpA59TBM6/4X7p69jwwAAzwCaYQzNC9C5EASnDX7LMoH5cRN0CunLb0va+IBtCNAWrPJcsYvw/RAPYKxEA3Jc7LoJ4Z4mZujSwJbhr1l9M531vzX97iEwCYOS5TEwjlnf1a4x++DdxzK5/i/zmB4gsowZkqwRzfBiiHF5a+N4RoAN0YoPYQfhCwV3DaVwGT0/4JYknEect4/kbyz9UxKG0fGAD40FXNslbSlDneANC5569WWcVnmXTMVA1GdtgDSnB6JbjPMtZ9QdwAuTFL7KFxdiIeQDcGqD22MAozEA1gr0CBrGDezlx+nbIZ8UDVmeEZlxqbT+OvazLQcWkft9EEDRrq5YJ0H5tVY3ktaZV+aYeJ0WMhHyVZ3Ew9wrsnUGzvopPJ95BOaSt57JjQHff+XXjfxO0Yt/4kHJq4bxPdD1CCM1OCbePedERea1Z58/M7b07+7c3TI96cutWba2Z6yvsDRFYYu0J0ilmIB90Y3RgcR0MRrJf2iVpNcjzaKjdDfj/L6w8vvP6mfe2JZz+U9fymfvGDTwvYK1Aw/YbvsRixxOa5ZTx/hmigymhm5OueAaINVnfe7PUZmuoAOCJt56r/uHecnQX6u7vSTrbwx9JBZiZ41neBa19ZfneyC4OkU2bnaPiNyOQ4t0scbG+7fTL40CpL6YKAEpypEswR7mahiy03fN/xu6ew93hltef8ICxLeQxb+txLRINujG4MjqExm3XR6aynj3yxtKm9lusPSftUsq0t7inhnQg9CNgrOO2rQjC8MKFx4rMtZG7Zhnigiqixf8pnkGg5GvL7tYGG/TyGcaKOhZ2eYfNOzHGj4rLGcP2FBNcHdxaVlQDCn6xOHfcrHWpzR33vfi+hUQqAEhyPQYsycgyRN6KdHLL87iTfuzRd6qelzw0iHnRjdGNwDD09e1/CF6X034OnkKZ77S9qAelNCe901PIsZ/jcgL0CBRPcnEXEgvjY8k99QjRQRTTO+jNfQx2L2eGHAg38RoJ7LjJ0kOsJrr9iuD5uUtflhmsPlij/Dd7g0AkPs9GBNnfBe1895oozCSA/JbjfopDgjKkfOwzfsS/k9499v+tHfIWwWezOJfLXoBujG4PLqGN+1NDOHgd+91erPPL+pqGoOieRDxuu/V3Ce9gWE9iZCdgrUCTTZPKmAhLHx2dViL5+FvFA1dBwJJ+lu6QLWw2NfHkKwyRugjYdoH4ZlLa42Z1NSl/ZYVn6PMW047hvcrzp/TJxZJtwOAD5KsEko20OI4bvGMYG3++WIb5CuGnpb+8RDboxujHA/+LYB9vZ8UA7fuC15aATvMdw7XgJ72BLQtvH5wXsFSiQvV3qGtBuszan/RrEA1ViiUHxOJng+r8MjfxizGtNOwYXdDlAaRlN8Ny3A9d+q9A3WSPN36mhCZyO0v0AClOC31iUkgWIvVaY4vr2Rlyj89sfz9kB+aIOm9+WvnYC8aAboxsDGB0l/qSJQ95ct85wbRWc9gstY/y/fFrAXoGC8Yd3OY84EvHZMpaPIRqoEppE6pOkT1wRbOgvYl53OXDd1wT3fGS476kUjo9hmgMANFgJviLVSeAG3WOKB7wh4ppbnmIK+XPc0s/GhcSd6MboxgDKa7HHpO/EiredallmGWOLPJ28x/IMV/i0gL0CBeIPx6iLhr2IJDa2uUTLbcQDVSIYU1B3hy3KwDCJuzr1qkvjYJGlg62Lef1Kw7UHaA4A0GAleLtl3MQpUy8+SvIdvJrs/A6iyx0N6fBJSE6IboxuDGBjTsj4uFraC9Nhp5J2WNr5lgLfYdjyDNv5vIC9AgWhp47+9WSvC+6LEUkibIuvWgYQD1SFvyWbhAvTpLuEQKYYy4di3vO8xRiKe/T/qOH6JTQJAGiwEjxDzLu0CX9QL0wnJn5JeBxdPcq/FtHlzjSvn5nKNMSDboxuDCC7DO1MnfUzpb0oHbXAfNHSt4ocY03x7P8I8ewBewWK46SwYJiG62J32vcjHqgCasCPBxqnJj6d1UVd86S73USmnRIrY1w3w3vW4LVJdhHeEZIxAoB7SvBji3KyCtHXhpWWbziIaADQjdGNoeIEd6l3wj9pGDc9qTQz4vrnhnb+qAJz8BM+LWCvQEFoaJdO/qRTiKMrRsTutN+IeKCKCpOW013WtcVQ16cY112V7o4N2+LFHol5fY93L/+1N2gSAOCAEnxCOAbYVEVTnY0LEQ0AujG6MVSYH4F2pm2+s1gVFcrJdmKwyCTfA0KicQCc9uWh4+Bb3/gJ3fFW7E77GYgHymaJmI/0zemyvkPS3c6eYEe5F+Oav8R8JFHLspjPu0ZIxAgAbirBSyzj50tEXytMO4K1PJVik/EBoBujGwPEZZWhne2Vdpi+8zGut+XmKfK04EvLMxBKCrBXoAhGJPlJOpjKd7E77XsQD5TNRUl3fDaIaWdS1DGdOV1co+juhl+SLiazaafpfJoFADiiBL+xKCjs0q4XR4TEwgDoxujGUB9OytSTJDelvVgVZ8H5mqGdfi/w+Rda5t1/+bSAvYLTvgDOyERIMHIlpeOH2J32AKXSY2mgaZItfDHUtybimp2SPHZUZ2fhaEonxf3AtR9oFgDgkBJ8yqKg/I34a8ddy7c8jGgA0I3RjaFiBNvpJ++/62Ne/17KXag+aZlziSkN2Cs47fOmc4LvhRC+JQs+Ck57qCgbDY1Sk1h0u1K31FDf5xjXDcnUI8hRz/CgVV6JefdS3CO8PTKRtKNThmgWAOCQErzIoqC8Rvy1Q5V208kJdeJxVB8A3RjdGKrCNDHHo4/rdF9s0V12F/gOry3PsIjPC9grOO1zpLOor6eSZiOO3NpwpxBqFErljKFR3k9RnykZz5kY132QqXF4w9jr/W6lmON2xj3Cu85w7U6aBQA4pgQ/lvLjwkI2rLF8y1FEA4BujG4MFaFfzHkj4jq8D1jmunkFPf9Ky/2f8GkBewWnfY5slvbC+ucCxzsXGBK70x57GErljmR7pO+dQfmKMhIWGJ4hLPnQLGnH5dTs2CsM175P8LymY41zaRYA4JgSvM+ipFzmE9SSW5bvuQ7RAKAboxtDBbhiaGe3Elx/W8qNJX/ZMs/u49MC9gpO+5zQjTlj3ny/FHFkyh6xO+23Ix4oE1Pspm5jdpp25lyNcZ3JWbQt5PeadOirZ6Ac6/KeHR4Ern1LkwAAB5XgaZ4CGLyXKobESawfSyxK5zVEA4BujG4MFeCdoZ2ujXmthnAyJVu+WNCzz/D0I1OyZ5JBAvYKTvs8WCbtRNs69q3OwO6DySwQu9P+IuKBMhk3NMpuV+2CSat0QIlzZMcUd7PP8ttOnNFOvMIR6X4lzBSzE4cGALiqBJ8TkphWnf0SP17vQ8O3/IgIAdCN0Y2hZEy5dN4luH6dRV/ZWtDzH7Xc/wyfFrBXcNrngDqUv3jz86aUdek8r6eSCPkyleeWsT3vzQunPbuN2PlgxJQAqJuVN1Ncv2Mxr/0i8Y42zvAcDiO+ASe4y+FPiFFjM3I4+gIAKMHtcA1/UhrSkC/qyLsZ87f7xZxMEwDQjdGNoUxM8egHElx/SrJNFp2UD2KOx098acBewWmfNXNk4gRgFvlldJPWJ8RqZK/Yd9vnFWL0glf/hQzrXC7tk19/Qt4nWHTDyvOQOl+IeVOLrdDGMsR0tK8bnkp3Ce8WGu5/3fLbG9I+EjQnxBh6aukIBw3/ftpw/azAb3RnFQmFAMAVJdiWhGcHn6IS6NwaNza1aX4dQ4QA6MboxlAypnj0SxJcf9Nw/UPD79ZLssWAOOyy6ElX+ayAvYLTPmNmtsprT54HM6ivE7d9ANEa0Y0Pb6SYJOO6q75zqvJKju+zytM/bc51PRG6JkGdGprppaUuXTw/4dNJISNeZ2CYHA5c/znBh9ptuL9pBXGf4W+mXRqDgev09z/EvPMhGLMzuItJdy/pDlN2GAFAWTwqWAlebJmEX/EpKsFP73vE2c3XY/iOrxEhALoxujGU7BQZk3QJZE0hoE4EfqOnBzXPw0AB40PSRQcA7BWI4i+ZWPxPM47pmKv5Qq76vs1CxGtlrdgd3Ecyuscib94rasF3o+V9hjOW0TGaTz5cMwi7N8H1ywKKlxoBKxNcb9rVuSDwm06W7GCDvmG4dqPv78s9B8dey+AVjNl52aAQDtNEAKBEfhrGucs539O22x4nTbn0+r7F0ZjXkEgJAN0Y3RiqxAaJXliK4pWEhy6Y7v1mNONn77foRzf4rIC9Uri90mQ01NcDiR+KJEkZRbyRnAyR356Udatju5NI/VxB77NJzLviZ3dZ32oxn+bupenkw3qDwLfEvFY/8kffdd8l2dEKxXS0ws8qr94XMjUxw4sQo0p3V3wOMSxMq0P+nUrnpR2HaRZNBABKYpFFWRjJ+b66+8IUA+8Nn6RUlkmyhEgzDd9wBWIEQDdGN4YSGTS0s6QJEX8Z6ujx/qbOrnteW52d8bObwib8EXatAvZKGfZKk7kt+TjstexDvLG4FCJD3TCRJASMzk97fHOIxobfW+C77Mq4f+6R7HbtQ0wedSFwVYL8uxw0xm43xwJNyQzWewrXEU8psx0pNsUcnSvtlR+9Ro/v2hJvHTZce8gzfi56z7WapgEAJTJiURT+dGHgJuWc5d6H+CylEdzhFxXbckfg99cQIQC6MboxlMzzQBv70kUdpo0FmmtBQz499PrByoyf+5BFLzrHJwXsldLslSZyRfJz2Kv+wG7o+ITtuNed6ppfZac3//T4rlN9bblni6n99U0mb4JbXvB7XM3Yph821Lef5pIvcz1FPu6OouWeIdL5rQ4sM7q8d1QGYt0lsaCLazWGYdiuh+sR991JswCAgtEJXndT68r7yxhK1xlvrJ4ZUBSyYGZAwfAb1318qlLYL1OPIa4PaUv+NvRYpu7IBQB0Y3RjKJI+Q7vqJgHflwhHypaMn9umE31FJwLslVLtlaZxWvJz2BOyqDv0FOK/ks2CieYmKGPR5K1km4flq6G++TSV/NHdQfdl8srooO9j6gC7xlOs/nhlWNKvEt0KadgPJfxY4x3LdXoseWnEfW2rZhqPrZ/mAAAFM5yBMrAn42fab7kPcdHLobNLYlwmQgP88YyhZb65WpXLx76/nxd21QCgG6MbQ/nsNLSvTV3Uc9bSVr93WV8U/whhJgCqaq80hTWSr8O+m1BkMMFumXpSLE7RReYByT5cW1zmGp7pc4r6Vhnqe0fzKJYVnoE/6inp41754TXSG95Am1U8y9meI6Jzr5+ewbE1xrX6DEOe80Kv1RUkXZ2Ms+NBdxxe8t1Xd0epI2oeTQAA4P8ZRemrDLe8+dIft1cdade8+W/MN4+OevPhAsQGgG6MbgwNY5rXJ3/42uoFzzmRNauEZI4AANBGbav9nu73xDcPjXu22AdPZ9NNHusq8Lz7DPPXUIr6/jbU9w/NAgAAoBw0lIIp4ZvG42P3NgAAADSVXjEnn/0lJJ8FAIDqYzodkybc4SNDfdsQMwAAQHkcEPMuswuIBgAAABrKBYv+cwDRAABADfhpmMO6PRmqp9yCieB/e/8OAAAAJWKLk7wZ0QAAAEDD2GTRe+4gGgAAqAGm8G6vUtTXb6jvEWIGAAAon5nSjhkbnKg1ezzxjgEAAKApzPf0G1OyvZmIBwAAasBJwzx2LkV9lwz1nUDMAAAA1WCpmI/YvZB2AkMAAACAOjPd02uCus5PTw8CAACoA6OGuWxLivreGepbiZgBAACqw1YxHxcfRjQAAABQc25Z9JwtiAYAAGpC1vHn5xvmxe+IGQAAoHqQmBYAAACaxnmLfnMQ0QAAQI3ot8xnWRY27QEAAFSUAcvkfQzRAAAAQM04ZtFrBhANAADUjEuSv9N+N2IGAACoLoOWCfwIogEAAICacMSizwwiGgAAqCFvDXPavC7rMoXa0TIXMQMAAFSbU60ybijsuAcAAICqc8yix7DDHgAA6og654MO9rcp6jOF2nmNmAEAAAAAAAAAAAAAotkvU53sl1PUZwq1cxExAwAAAAAAAAAAAABEowlig072/hT1mULtbEHMAAAAAAAAAAAAAADh9LTKL5nsYNd49NO7rM8Uaue3tOPcAwAAAAAAAAAAAABACKtlqpP9aYr6TKF2HiBmAAAAAAAAAAAAAIBoNIl60Mk+mKI+U6id44gZAAAAAAAAAAAAACCaxzLVyb4+RX0/DfUtQ8wAAAAAAAAAAAAAAOH8Je349X4H+5i049x3gynUzlfEDAAAAAAAAAAAAAAQzXaZ6mS/k6K+U4b6hhAzAAAAAAAAAAAAAEA0V2Wqk/1IivpGDfXtQswAAAAAAAAAAAAAANG8k6lO9qVd1jVdpoba0TILMQMAAAAAAAAAAAAAhLNYso0/32+o7yViBgAAAAAAAAAAAACI5qRkG89+2FDfDcQMAAAAAAAAAAAAABDOjFb5LFOd7CNd1rfWUBdOewAAAAAAAAAAAACACJa1ylMxO9k1Jv1RiR+HXn93vFV+Weobb5XDrTIXsQMAAAAAAAAAAAAATLClVX6K2bluKvrbdZa6jiWsS4s69i8W8aL/B53tX7xCg1x+AAACWXRFWHRNYXRoTUwAPG1hdGggeG1sbnM9Imh0dHA6Ly93d3cudzMub3JnLzE5OTgvTWF0aC9NYXRoTUwiPjxtc3R5bGUgbWF0aHNpemU9IjE2cHgiPjxtc3ViPjxtaT5WPC9taT48bXJvdz48bWk+bzwvbWk+PG1pPnU8L21pPjxtaT50PC9taT48L21yb3c+PC9tc3ViPjxtZmVuY2VkPjxtaT50PC9taT48L21mZW5jZWQ+PG1vPj08L21vPjxtc3ViPjxtaT5BPC9taT48bW4+MTwvbW4+PC9tc3ViPjxtZmVuY2VkPjxtcm93Pjxtc3ViPjxtaT5WPC9taT48bWk+czwvbWk+PC9tc3ViPjxtbz4tPC9tbz48bWk+JiN4M0IyOzwvbWk+PG1zdWI+PG1pPlY8L21pPjxtcm93PjxtaT5vPC9taT48bWk+dTwvbWk+PG1pPnQ8L21pPjwvbXJvdz48L21zdWI+PG1vPi08L21vPjxtc3ViPjxtaT52PC9taT48bWk+bjwvbWk+PC9tc3ViPjwvbXJvdz48L21mZW5jZWQ+PG1vPis8L21vPjxtc3ViPjxtaT5CPC9taT48bW4+MTwvbW4+PC9tc3ViPjxtc3ViPjxtaT5BPC9taT48bW4+MjwvbW4+PC9tc3ViPjxtc3Vic3VwPjxtaT5WPC9taT48bXN1Yj48bWk+QzwvbWk+PG1pPkg8L21pPjwvbXN1Yj48bWZlbmNlZD48bW4+MTwvbW4+PC9tZmVuY2VkPjwvbXN1YnN1cD48L21zdHlsZT48L21hdGg+D3OM0gAAAABJRU5ErkJggg==\&quot;,\&quot;slideId\&quot;:316,\&quot;accessibleText\&quot;:\&quot;V subscript o u t end subscript open parentheses t close parentheses equals A subscript 1 open parentheses V subscript s minus beta V subscript o u t end subscript minus v subscript n close parentheses plus B subscript 1 A subscript 2 V subscript C subscript H end subscript superscript open parentheses 1 close parentheses end superscript\&quot;,\&quot;imageHeight\&quot;:17.055837563451778},{\&quot;mathml\&quot;:\&quot;&lt;math style=\\\&quot;font-family:stix;font-size:16px;\\\&quot; xmlns=\\\&quot;http://www.w3.org/1998/Math/MathML\\\&quot;&gt;&lt;mstyle mathsize=\\\&quot;16px\\\&quot;&gt;&lt;msub&gt;&lt;mi&gt;v&lt;/mi&gt;&lt;mrow&gt;&lt;mi&gt;n&lt;/mi&gt;&lt;mo&gt;-&lt;/mo&gt;&lt;mi&gt;R&lt;/mi&gt;&lt;mi&gt;T&lt;/mi&gt;&lt;mi&gt;I&lt;/mi&gt;&lt;/mrow&gt;&lt;/msub&gt;&lt;mo&gt;&amp;#x2243;&lt;/mo&gt;&lt;msub&gt;&lt;mi&gt;v&lt;/mi&gt;&lt;mi&gt;n&lt;/mi&gt;&lt;/msub&gt;&lt;mfrac&gt;&lt;msub&gt;&lt;mi&gt;A&lt;/mi&gt;&lt;mn&gt;1&lt;/mn&gt;&lt;/msub&gt;&lt;mrow&gt;&lt;msub&gt;&lt;mi&gt;B&lt;/mi&gt;&lt;mn&gt;1&lt;/mn&gt;&lt;/msub&gt;&lt;msub&gt;&lt;mi&gt;A&lt;/mi&gt;&lt;mn&gt;2&lt;/mn&gt;&lt;/msub&gt;&lt;/mrow&gt;&lt;/mfrac&gt;&lt;/mstyle&gt;&lt;/math&gt;\&quot;,\&quot;base64Image\&quot;:\&quot;iVBORw0KGgoAAAANSUhEUgAAAwwAAAEfCAYAAADsokFnAAAACXBIWXMAAA7EAAAOxAGVKw4bAAAABGJhU0UAAACtaENNywAAI3ZJREFUeNrt3Q/kVff/OPCXtyTJSJJkRibJTEwmk8QkmUkkmSQj+cgkMR9JkkiS+UhMMplEkiQzkmQmMcnkIyP5yEwimSSJ/c7re8/7t9vdvee87r3nnvvn/Xjw4mO97+uc+3zdz3m9nuec1+sVAgAA4+BQVv7Ky9fCAQAATFuSlZdNCcMFIQEAAKZdaEoWYrknJAAAQLS2JVmI5U1WpoQGAABmtpgU3G+TMMSyQngAAGBm29chWYhls/AAAMDMtTArzwsShiNCBAAAM9fZgmQhlotCBAAAM9PKkmQhlt+ECQAAZqa7CQmDlZIAAGAG2pWQLEyXVcIFAAAzx/ysPO0iYdgqZAAAMHOc7CJZiOW4kAEAwMwQN2J705QMvE5IGC4LGwAAzAy3mhKBP7JyMCFheCxsAAAw+ba1JAI7s/JZSHstaZbwAQDA5JobGk8KphOAX/L/Pj8xYVgjhAAAMLmOtiQAK5v+7UVCwrBNCAEAYDItDW9Pbj7T8u/XEhKG08IIAACTqTkheJ6VBS3/fjpYKQkAAGak1knNe9r8zRcJCcMzoQQAgMkSVzZ62DTo/7XD360OaROfZwspAABMjtY9FtYWJBZvEhKGDUIKAACTYUl4e/Wj8yV//yAhYdghrAAAMBnONw30X+QJRJGLCQnDGWEFAIDxt6ZloP91wmcOJSQMPwotAACMt6ms3G8a5D/I/1uZTQkJw5/CCwAA421fyyB/feLn3gtpKyXNF2IAABhPC0Njv4Tpwf21Lj//KiFh2CjMAAAwns40DexfZ2Vpl5+/kZAw7BZmAAAYPytbBvaHe6jju4SE4ZxQAwDA+LnbNKh/lJU5PdSxMyFhuCnUAAAwXr5sGdRv7rGeDQkJwyvhBgCA8RFXLXrSNKC/3kdds0PaSkmLhR0AAMbDiaaB/JusrOizvj8SEobPhB0AAEbfijxJmB7In6igzssJCcM+oQcAgNF3s2kQH58MzKugzmMJCcP3Qg8AAKNtW8sgfntF9W5JSBh+EX4AABhdc7PyuGkAf7vCuj8IVkoCAICxdiSkrWY0yPK+ZgAAgNGzNDTu8A87YdikKQAAYPRcHYFkIZYDmgIAAEbLxhFJFmK5oDkAAGB0zMrKw6YB++swuHkEhxMShnuaBAAARseBlgH7yQEea2tCwhA3jJvSLAAAMHyLs/KiabD+PCsLBni8VSHttaQVmgYAAIbvfMtA/esBH28qMWHYrGkAAGC41rQM0uOGbbNrOO7jhIThqOYBAIDhiXf677cM0nfWdOzLCQnDRU0EAADDs7dlgP5rjcc+nZAwPNREAAAwHAtDY3Jz8wB9fY3H3x6slAQAACPru5bB+c2aj5+6SdzHmgoAAOq1us3A/MOaz2FuYsKwVXMBAEB92k10Pjekc3mRkDCc0GQAAFCff7cMyF9n5b0hncv1hIThsiYDAIB6xMTgZcuA/Nshns+5hITh6RjHe1lW5vnZAQAwLtrd0f9giOdzOKTNY1g4ZnFekJVTobHK03Y/OwAAxsHuNgPxu0M+p52JCcPmMYnxrKx8Hd5erlbCAADAyHs/K3+2GYgfG/J5pezFEMvZMYhxTGoetTl3CQMAACMtLl96L4zmnfuDiQnDkzC6G7h9lJWfC85dwgAAwEi7VjCY3TTkc/spMWGIZeeIxXVJ+OfmdxIGAADGRlyd52rJYPbiEM9vVxfJwvRThiUjENc5WTkU/rnalIQBAICxEF/d2RHav0/frlzKyqoaz+3T/Jh/9VBi0hCfNMwaUmzjsX/PyoWsrMu/T5wf8puEAQCAUTcrH4in3vluLXHX5R+ycj4rX1R4Tt+HxuZrcR7F6x7PrbXEen7JB+6f1BTfb/PvsaLNv22VMAAAMOpmVzQYj+XUCJ7TsAfkCwr+bb6EAQAAKCJhAAAAJAwAAICEAQAAkDAAAAASBgAAQMIAAABIGAAAAAkDAAAgYQAAACQMAACAhEHCAAAASBgAAAAJAwAAIGEAAAAkDAAAgIQBAACQMAAAABIGAABAwgAAAEgYAAAACYOEAQAAkDAAAAASBgAAQMIAAABIGAAAAAkDAAAgYQAAACQMAACAhAEAAJAwAAAAEgYJAwAAIGEAAAAkDAAAgIQBAACQMAAAAAM3JWEAAAA6WVSQMOwQHgAAmNm2FiQMJ4QHAABmtlsFCcMD4QEAgJnreEGyMF1Oh8Y8BwAAYIKtzsr6rGzKyrGsPEpIFqZL/Nv4etLmvI41WZknpAAAMBkWdJEcpJZTwgoAAAAAAAAAAAAAAAAAAAAAAAAAAAAAAAAAAAAAAAAAAAAAAAAAAAAAAAAAAAAAAAAAAAAAAAAAAAAAAAAAAAAAUOJSVv7Ky3nhAGDULMrK5qycyMq9rLzKypaK6p6VlUNZ+V9WXmflUVaOZWW+sAMD9FFWjmTlh6w8z69rr/P/fTkrB7OyYoTO91lTwvCtvkRfAjBM7+cX9KN5p/m0qZNqLpcqOt6lDvXHi/67mgOo2Lqs/NLhutOu3M3KjqxMDfGcP2g5px36En0JQJ0+ycr3WbkTGnd7UjvRFxUce3nJMe5nZbYmAiowJytnu7jGtZaHWdk2pHPf33IuG/Ul+hKAOsWO51po3AG6nP/vF4kX+vcrOHbZMfZoIqBPC0N3TxWKyk+h/leVms/9zYgOfvUlADNMfPT+r4QLcL/vni5LOMbPmgPoQ3yH/deKkoXmQfvxrMyt4fzfbzn2HX2JvgRglHxdcgE+UcExbpcc46VmAPrwQ8XJQnOJE2s/G/D5n2g55hF9ib4EYJTEu0OPCy7AP1RwjPho/8+CY7zSDMCABqpVlQuhsQJQ1RaEf77W85G+RF8CMGqOhsHfsVkXOr/r+rsmAHqwLBRPvr2RlZ353001DdC3hsY7+G+6TBrisqe7Kv4OJ8M/J+/qS/QlACPnk5JOsqrl6laH9neHLmkCoAc/drhmPcivN2Xey8qZ0P3ThptZWVrB+a9qU/defYm+BGAUxTtvRXfpNlV4rF1t6v9aEwBdWtvhenU9K/O6rCu+6vJzl0lDvMv9VR/nH1d1+l9Lnc97OHd9ib4EoDbXCy7yVU7Am2pT/0rhB7p0q821JK4uNKePOr8K6cuETpfbofslWONciHtt6jqoL9GXAIyyUwUX+Sof87Ze5H8TeqBLK9pcp+Ld+fcqqPu9kkFvp3I28fjrQ/vJwX+E8X66oC8BmAG2FVzkn1R4nI/C5N1RA+r1TZvr1O6KjxEnSz8L3e/dcDW/ni5qGtguz+v7qeCzO/Ul+pIK/aUoyowuA7Om5MBzKjrOvqY6X4fBLFMITLbfW65Pvw7oOPH6dKGGC/vNCWobfYmEQVGUCU4YZpcceGNFx2meWHjWNR3o0so216dBb6y2ITQ2cBvERT0+xXh3gtpHXyJhUBRlghOGqGhDnO0V1L+8pc7lrulAl/aE4exbEO+Mx0m73e7dUFTinfF1E9hG+hIJg6IoE5wwXCs48JkK6m+eDHfB9RzowcWWa9NXNR8/Trj+qaJkYdOEtpG+RMKgKMoEJwznCw58uc+645rj0+tzxzt077ueAz24H96eZLxgSOcRd4t+2OOFPK6ItGaC20hfImFQFGWCE4YjBQf+b591H22q66RrOdCj5leCfhzyucQVkHaExv4PqasoxRWe5k94G+lLACZY0XJ4r/qod3FWXjbdWXtHqIEezA3DfR2pSHxV6UBoLKv6PE8O4mtHT0Pjrvre0Lg7ri/RlwCMtc9C8d2x2T3WeyZUO+ENmJnioPzPpvKhkOhLAKjX8pKL/Moe6mxeAvGmEAPoS/QlAOOrbP3sXtY6v5t/9kVWlgoxgL5EXwIw3l4VXOS3dlnXV02f3SO0APoSfQnA+CvazfTLLuqJd4BehNFYyQQAfQkAFfmh4CJ/uot6pjc2iiuELBJWAH2JvgRgMlwsuMh/l1jHgabPfC6kAPoSfQnA5DhbcJG/mPD5j8PfGyt9I5wA+hJ9CcBkOVpwkb9a8tm4KdH/8r+NO5/OEk4AfYm+BGCy7Ci4yJdNOLuR/92T0NiREwB9ib4EYMJsKbjIPyn43Df538RHyOuEEUBfoi8BmEyfFVzkn3f4zK6mv/lKCIEB+TQUbwg2SeWyvgSAUbW+4CL/qqRT+E74AAmDhEFfAjDZlpV0Ys3i4+KX+X+Pa2WbmAZIGCQM+hKACTe35CI/O/+71Vn5M/9vcUfPBUIHSBgkDPoSgMk3q+QiPy801sd+Hv6evLZU2AAJg4RBXwIwcxRd5Ldn5Vn+v+NdoVXCBUgYJAz6EoCZ5XXBRX763+KktfVCxZDNrniQFn/fL/OBzPWsnM/K/qyszcpUBed7csQHqZvanPPliuq+JmGYcQmDvgRggr1K6Mw+FyZGxLtZ2RgaSzJWNbhtV+Jd0NNZWdHHuT4Y4QHqm/D3e+XN9mblSlb+6KPee1n5t5+qvkRfAjA5/iy5wO8QIkbYloRBShzIHM4H/9NPDuI71x9k5cvw906znUpc9rHbyZlLCur7LSvf58eOA6g4EfSdNgP4QyUD8zltjhu/36KsbM7K2dD5ru/NhO8QV74510WCtTf/HuhL9CUAM+gi/7XwMAZ+KxmofJZQx8qs3C+o43FWPuzinHa1qeNi6O7d7ZsF53MrsY73snK7z/9vXwzlTxU+8TPUl+hLAGbeRf6Y0DAmfiwYqDzsop64ksvPBXXFlV3eTazrSnj77nu3r2LMygfinc7lYBd1zc/j0Pz5lV18vuwpzlk/QfQlADPvIn9aWJiAgUovv+XFJfXdSagjvhY0/SpQnFT9cQ/faVPJIL3bOne0JD7d2FrxuaAvAWDML/LuFjJOFoTuVwIqczj094rThtD/e9unCo7/rIf6mp9YnOvys0cLzuV3P0H0JQCT717TBf6kcDBmNofipRxn91DnspKE4WLJ56eXU+1nadGiFZYu9Fjn9KZZm7v8XNGkcINC9CUAM0B8v/RRaLx2AOPm24LB7I0+6n0RilcEKhvsv8kTj14sLklYvuix3qf5eXWzklHZXIpNfoLoSwCAUVa0QlI/K7PcLhm0z+rwuaX5v5/p49g7S469uI8k6KcuP1M0l6LTXg4AADAS3i8ZWH/UR93XSuruNFCeXk51eR/HvlBw3Ht91BsH+Ie6/EzRE5ybfoIAAIyyXaF4CdR+3A3Fd9Y7iU8e1vZ57OcFxz7eY53xvM71kEQVPcHZ7ycIAMAou1QwmD3XZ92vCup+MMDv9FEofrLxaY3xLXuCs8JPEACAURX3OnhZMJjtZ+LlipKB8iDXlt9fcNyX+feuy+5gOVUAAMbU2lD8ytD8Puou24fhkwF+r6Jdqy/XHOPLwXKqQGd/1VDi9Tw+8Y2LNsSV3q6Hxjyv/2RlW1Y+1Awj6VCoZgESgL4cKehgbvdR79zQmP8wiLrLxHkGrwuOvbvG+E6VnIvlVIHzWbmalYehePnlQZcXeRKxOdT7FJb2loS33wC4ICSMuvfzC8iJ0Lhzez3hM4uycjArP+c/+Dho+i0foM4T0pFxp6DzONJHvSfD4FZeKrOh5NjLaozvumA5VdCXdCe+zrk3NPbjGFby8Ece9zl+tkPTutLfPSFh1C5UW0Lj/fIfQ/v32w8UfH4qv8gUvRd/X9IwEuaXdBi9rlL0RUm9hwb8vYqSlYc1x/hosJwq+hJ9SW/m5d+xm4H+zfzaPbtNPONmkxuzsic0lrxOeZrxOCvr/Zxr1+514TfBkx+GLA7w4m6+rxIvSJ1WdYmPz+4k1nFM2Idua6h+YvC/Str9+xq+170wnInW7RQtK2s5VfQl+pIyu7tIFuKTl26eCMSnN/9JrPuAn3dtpgoSRavqMVRfZuVKaDweflFy0eh0h/aD0HiEmXpheyjsQ3euoH26fVdyef77KWrz4zV8p4Ul51DnnIFFwXKq6Ev0Jf3Z1EUs9vR4jLjM9J8J9R/xE6/FvoI22Cw8jJJ1BRePb9r8fVxd4WnTHY6doTHpdVbB3YvXwjx0RZ3yroTPx8fb8Y7ij6H8kfbGmr5T0VOT+Jurc85A0blYThV9ib4kxeYuEoYlfRxnQ+IxtvpZD1S86fVc0sY4udjhx7qu5e/eC3+vhvNtmwHZvND5lReG58OSTiFOMIxPIOI7xNvzEifhxVd64tOH+Li07P3XOGFvf82D9O8LzudGzTG+ECynCvqS/uxIHMhXMSH2bMJxYkI33896YMra4KIQMWqutPmhxjtFUy2Z8PQqDvs61DMVOr9ryfDsC4NZWSO+HnAq9D5hul9FT03qXsO6aFlZy6miL9GXVDWIr+qVz/cTj3XIz3ogVoa0eSowMqZC+8fI37f8za2SC/x0R9DuR39emIeq6DWibtcBj+8rx41/3h3yd1oehreUa6tVwXKqoC/p383E6/CnFR3vl5C25CrVuxvSNuCzUhIj4+NQflf0m/y/nSyp67MOdf1LmIembGOz5fkFKb4CEHdj3liSYIzK6zVfFZzjk5rP5UCwnCroS/pPuF4nDCJ7XdWunTOJCcpqP+9K7QrpN+lWCRej4lAonjC6Jf9v1xLq2l8wKGU4Pg/dT8Yt2oAsLqE4dwS+15WCczxX87kU3RW0nCr6En1JijWJA8jLFR5ze+Ix9/p5VybOCXnaRcJg4jkj46c2P9DpC3p87eRZaLyr/k5CXZdC+8mwDM9/ehxY/y/0t6rSIJXdiavzAhuf4BS91mU5VfQl+pIUhxMHkLsrPGbqqkzn/LwrczJ09xrwcSFjFMzrMNjZ3dQBxDvKHybW1y5rHsQrLJ+GwUzirbqcGYE2flBwflsKPnckFK+qNExFT0DehHpX9ShaN91yquhLRrsvGSWpm9dVOX8sdd+HK37ilVjR8v+TlFfQLgsbo6DT3YXFobHKTDd3Mzot3TmIFWIkDGmW9DGwLltBY9kQv9fRgvO6U/O5FL0DbDlV9CWj3ZeMindC+u7Odd3waPekiP7cCm9PJj+YEPvHwsYoONthwLU8z3y7uUjs7zAonTOA85YwpPmy4NzuJnz+54LPHx3i97odRmejm4fBcqowrn3JqNia2Kd8U/Fxt0kYatMa67hR4WeJ8Z8lfAzb721+mHHFl7jUWlxpZmEXdd0I9a0QI2FIc6nPAX/RSg7xtzOM5d46vfowXercE2JZsJwqjHNfMirOJfYpGyo+7sHE417yE+9LXCjkcVM8f8n/+/zE+K8RQoap0zr20xeuzV3U1Wni56A2z5IwlIuD+Rehv3W84+D8dY2dV4qiSXpVLjeYYnewnCqMc18yKv5I6E9eD+D6djGxLzvpZ96X1tdoVzb924uE+G8TQoZpT2h/V/RlD3cTOr0H+ZEwD03REn2vuuh4iu58DWMyVtFOqBdqPpeipV0tp4q+RF+SImXH31iuDuDYqct7er2yd0vD2zfeWm8kXkuI/2lhZJiuFAwml3RZ17dt6nkqxEN1uKKOp+hpTrwILqz5exXNGahzudeypV0tp4q+RF+SYn/ioL3qTevWJR43Jn5er+xdc0LwPCsLWv79dLBSEiOsaPffXiazthvEWbd5uIomLH/VZV2Pw2hs6FO2ctO7NZ5LUSJlOVX0JfqSVDcSB+5Vb1p3NfG4J/zMe9Y6qXlPm7/5IqENngklw9JpsNPLHeNOEz+9czc8cYm+KjcTK1rG9Ncav1fRJOzfao7xsWA5VdCX9J9wvUkYMD6s+LifJCYLz0P9T5EnqW0fJvSVqxPbwlMehuJEhx/ktz3UtadDXQuEeWiKlujr5e73spIL2cqavlfRqk/f1Bzju8H7vqAv6U/qPghVvsM+L7/BknLcL/zEe9a6AtXaPpPGDULKMNwL1U0sa/f+6i9CPFTfFVx0en28X/SK039q+E5lqz59VmN8FwXLqYK+pH+nQr2TjuPg9MfEYx738+7Zkpb+6nzJ3z9IaI8dwkrdOg127vd48Wn3/uoRYR6qoiX6tvZYZ9HrQM/C4DeWKXps+zrUu7FN0WZHllNFX6IvSZVyp7+q61tc8/+6ZKEW55ti+SKUT/5PWd72jLBSt06DnYM91LUhDH/zLN62vOSiM7/Hesv2ZBj0e8ZFGwz9UHOMLwTLqYK+pD9lizhUeX2LcXwU0lZEcie7P61LmqfsIXIooW1+FFrq1mmw08sKDGdD+uZZccAZ33edqwkGam/BBeduhXdNWsv1AX+vm6G6VZ/6VbR2+Yd+guhL9CUJdiUmDP2sRBdfDbvSRWKy1M+6L/H3er8ppg9C2p5HKXNZ/hRe6va8zQ/xvz3UEx+RtnunvNPmWZfzY7+rCQaq6P3UficGrw/F7+6/N6DvNDsUTwqrc5C+quA8Xvj5oS/RlyS6nDiQ73ZVu5iwxSedvyTWH5d19VZANfa1xHZ94ufeS2yr+ULMsAc7vayX/XmHuna3+dsjwVKrdZhbMrDeUsExiuZHHB7Q9yqaM/Cq5hgXvRplcx30JfqSFGUbPzavajevTfkgNJa0jYs9bA+NJy5xFblniQPPX/JrmScK1VnYEv9rXX7+VUK7bRRm6nKgw49wdQ91netQ1wctf7c92MitLrtLLjbrKzhG0f4D8VWdOQP4XkVPTere0OZeMCkN9CX9Sd1luYoSbyLdCY0VmeJNI0ueD8aZ8PZE9W6TsZQN/HYLM3W52WGQ14vfO/ygm03fObqf3xVhcOIdq7IVN6pYx3lFyTEOVfy9Pg2j815n2bmc8jNEX6IvSXC0xoQhLom9R6IwUCtD/0/bv0toSzdeqcWc0P51le96rK/T49R45yS+cz59Byq+a7pM+Gu9uzHoV4buhOK7WZ9UdJx4tzLlEfv7NcR3cVb+V3IeV/wM0ZfoSxLcrTFhaL7rHdtouZ/wQNvzUejtSfvOhDa0bDe16DQLv9cNYZ6HtEeh64V+oOIqGKkb8Uyva76kz2PuCeV3/Xvd72EqTzjOhrTdL2N5mB9vEHce43upcQLhk8RzOaFDRl+iLymwKPFacjFPmGbnA9B5+bUlxuGz/JoXJ9nGu87xdZZXIb0fiNdXTxyq8WVLbDf3WM+GhHZ7JdzU4UyHOw69vnN+IeHHvUXYB+b7kLaudqcSPxsnyfWywtD8kDZh71H+O/mipL45+d/d6bLT65Ss3M6/Wz8rf8RO4Nc+ziMuCRmXmt3rp4q+RF/SZFviNWRnDzdbPu3iBtKT4IZev+a33EzqZ3nx2YnttljYGbSHodq181cWDBqf5hcuBqffgXW/qy5c7OIYZe/2zwuDeQT/ZcWDol6KlZPQl+hLuk2QYuln2dgt+c2TlON85SfdsxPh7adgK/qs74+E9vpM2BlH8R3zn0Ljbmos00u1WSsYAH3JP6XMy/qtopi+TEwadvkJdm1FePu12RMV1JmyN8c+oQcAmFyrEgfwpys63vaQ/jR0jebpSvNKYfHJQBVz6I4ltNP3Qg8AMLkOJA7eN1V4zBshfV7bbE2UpHUeyvaK6t0S0jbdAwBgQt0MaStCVbkBZupTjVj2a6JSc7PyuClmtyus+4NgpSQAgBk90ExZKvrWAI59LzFheKyZSh0J9e+hMYy9hwAAqNnmxMHgoQEc+1AXg9G1mqqjpaG6FQr7KZs0BQDA5EldqnkQk483hPTB6GFN1dHVEUgWYjmgKQAAJs/DkLbh49QAjp26KZi9YzrbOCLJQiwXNAcAwGRZnjgQvDTAc3ideA73NNc/zGpJ+GIsBzWP4LA2AgCYefYkDtZ3D/AcUnd+fqa5/qF1OdyTAzzW1pC2ktaUZgEAmByp774vlzCMnMVZedEUn+dZWTDA46Uug7tC0wAATIb4OkvK60CDXtL0ZbC0ai/Ot8Tn6wEfbyqxnTZrGgCAyZC6QtG5ERiExnJVk/1/a9okU3Xshv04oZ2Oah4AgMlwMnGgvnWA55A66XrQics4iUnW/ZbY7Kzp2JcT2umiJgIAmAy/Jg7U5w/wHLaG9IRhtyb7P3tb4vJrjcc+ndBODzURAMD4W5w4SL874PM420XC8KFmCwtDY3Jzc1zW13j87cFKSQAAM8LOxEH68QGeQxxUPk08j0ea7P981xKXmzUfP3WTuI81FQDAeLuQOPDbMMBz2BbSny4c1GRhdRj+U5e5YfjzXgAAGLB4Zz9l74O45OqsAZ5H6hyKuNfAAm32j4nOw5oE/iKhzU74vxkAwPj6JHGgfn2A5/CvkP504YAmC/9uk8y9N6RzuZ7QZpc1GQDA+DqUOFA/NKDjx52AXySeQ7yrPm4TaJdlZV6F9cXEoHVzu2+H+P3OJbTbU/83AwAYX3cSB+sbB3DsuDrT48TjP8sH3+MivjZ1KjRWCdpeYb3t7uh/MMTveTix/RaOYBvFfT/ijtiXsvJbnojFpzWvQuM1vZ9DY2L5toqTPgCAsZG6nOog9l9YGhqrHaXOW1gzJjGdlQ9Cm5c7rSph2B3qX+q2TOoKW5tHqI3W58nAX12UmEjEfSeWuGwAADPJ/i4GTFXe3d8W/rl/QNGThdVjEs/NHZKgKhKG90P7yenHhvydtye249kRaJ+Y9F7sMlFol7zaNBAAmBHiXICHXQyU/l3BMVdm5YcujnkvNJ5EjLqPQvEd634Thrl5LEbxzv3BxLZ8EoY7/yQ+TXvQZ7IwKvNGAABq0c3ThVji+929zGOYkw+Yb3ZxrPgO+aEw+hOc4+sp3yV8n34ThmsFdW8acgx+6qJddw7pHBd2mRynllMuIwDApIp3pV/3OEj6MStfhMaE0eYBffzf8U74p6GxUVdce/9Gl8d5nQ/C3h3x+M3JE5qXid+r14QhTrS9WlL3xSHGYVeXv50nYThzAG4MIFmYLjtcTgCASREH9HGy5+UBDp56LfHub3y1ZfEYxDHeJf89NHbHXpfHNc4v+K3ChGEqH4imTgqPq/ysqvF39Gl+zF7a+kkew1k1ne/eNufwS/7fP87K7JZEME6u35f/Tcr3iXNxFri8AADjbH8++On1icIgSjyXeNc33qX/aIxi+W2ecK1o829bK0gYZuUD8Zeh9wm5cY7I+dB4ClSFeE7f59/7XoW/o9f57zImXp8MqL0Whbcnisdk5fMuPh8TwpR5D0dcZgCAcXat5mTgVV7indf/hsYrNXFQeCwfVMcEYWpMY1l0J3l+BQnD7DB679fPruE3s31A7XWy6RjxqVAvu2HPC+UT9Z+O8W8aAIAa1T0gpnig/6opiV3ZR13xVaWyV5TWCjkAABKG8fFVU/y/rqC+OMn/TUEb7xdyAAAkDOPjVh77+FpcVa8LFS2he07IAQCQMIyHd8Jg9qn4NBSvVAUAABKGMbA5/L1TeJXik4o3EgYAACQM4+2bMLhN1f7boY3PCzsAABKG8RDjHe/4D2Kp0047bx8XdgAAJAx02il9i9AAACBhoNNGiEuEBgAACQN32rTvPWEBAEDCQPSqTfvuExYAACQMLGjTtq+zslBoAACQMLC5Tdv+R1gAAJAwEJ0J/3y6YLIzAAASBv5vT4cnLe16WFgAAJAwEH3e0qaPsjJHWAAAkDAQ3Wpp07VCAgCAhIFodUt7nhASAAAkDEy729SWt7MyS0gAAJAwEO1qasc46XmRkAAAIGEgejcrf+Zt+DIrq4QEAAAJA1FcRvV2Uxt+LiQAAEgYmHayqf12CAcAABIGpn3R1Hb7hAMAAAkD0z4JjfkKdnIGAEDCwFuWZ+Vp3manhAMAAAkD05Zk5fe8vb4XDgAAJAxMi3srPMrb6qpwAAAgYWDagqz8mrfTjWAXZwAAJAzk3snKnbyNfs7KPCEBAEDCQDQnK7fy9rmXlflCAgCAhIEovnb0Y942ce7Cworrv5CVdcIMAICEYTxdydslroq0pOK6v8zrXibMAABIGMbP+bxNngxgUP9BaGz69pMwAwAgYRg/3+bt8TwrH1Vc94qs/JHX/6VQAwDQakrCMNJO5G0RnwCsqajO2VlZm5XjWXnVVP8c4QYAoNWigoRhh/AM1aGCtqm6fCvcAAC0s7VgEHlCeIbmqxqThVhWCzkAAO3cKhhEPhCeodhRc7JwX8gBAGjneMJg8nRozHOgHptrThZi2SfsAADEV07WZ2VTVo6FxsZfqQPK+Lcn8sFsrCNOvp0npJXbmJXXNScLb0L1G8ABADBmFgxgoHlKWCt3PdT/dOHKKHzx/wdIWkJXr/R5ewAAAWd0RVh0TWF0aE1MADxtYXRoIHhtbG5zPSJodHRwOi8vd3d3LnczLm9yZy8xOTk4L01hdGgvTWF0aE1MIj48bXN0eWxlIG1hdGhzaXplPSIxNnB4Ij48bXN1Yj48bWk+djwvbWk+PG1yb3c+PG1pPm48L21pPjxtbz4tPC9tbz48bWk+UjwvbWk+PG1pPlQ8L21pPjxtaT5JPC9taT48L21yb3c+PC9tc3ViPjxtbz4mI3gyMjQzOzwvbW8+PG1zdWI+PG1pPnY8L21pPjxtaT5uPC9taT48L21zdWI+PG1mcmFjPjxtc3ViPjxtaT5BPC9taT48bW4+MTwvbW4+PC9tc3ViPjxtcm93Pjxtc3ViPjxtaT5CPC9taT48bW4+MTwvbW4+PC9tc3ViPjxtc3ViPjxtaT5BPC9taT48bW4+MjwvbW4+PC9tc3ViPjwvbXJvdz48L21mcmFjPjwvbXN0eWxlPjwvbWF0aD6TvsYjAAAAAElFTkSuQmCC\&quot;,\&quot;slideId\&quot;:316,\&quot;accessibleText\&quot;:\&quot;v subscript n minus R T I end subscript asymptotically equal to v subscript n fraction numerator A subscript 1 over denominator B subscript 1 A subscript 2 end fraction\&quot;,\&quot;imageHeight\&quot;:31.027027027027028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fenced&gt;&lt;mi&gt;t&lt;/mi&gt;&lt;/mfenced&gt;&lt;mo&gt;&amp;#x2243;&lt;/mo&gt;&lt;mfrac&gt;&lt;msub&gt;&lt;mi&gt;V&lt;/mi&gt;&lt;mi&gt;s&lt;/mi&gt;&lt;/msub&gt;&lt;mi&gt;&amp;#x3B2;&lt;/mi&gt;&lt;/mfrac&gt;&lt;mo&gt;-&lt;/mo&gt;&lt;msub&gt;&lt;mi&gt;A&lt;/mi&gt;&lt;mn&gt;1&lt;/mn&gt;&lt;/msub&gt;&lt;mfenced&gt;&lt;mrow&gt;&lt;msub&gt;&lt;mi&gt;v&lt;/mi&gt;&lt;mi&gt;n&lt;/mi&gt;&lt;/msub&gt;&lt;mo&gt;-&lt;/mo&gt;&lt;msubsup&gt;&lt;mi&gt;v&lt;/mi&gt;&lt;mi&gt;n&lt;/mi&gt;&lt;mfenced&gt;&lt;mn&gt;1&lt;/mn&gt;&lt;/mfenced&gt;&lt;/msubsup&gt;&lt;/mrow&gt;&lt;/mfenced&gt;&lt;/mstyle&gt;&lt;/math&gt;\&quot;,\&quot;base64Image\&quot;:\&quot;iVBORw0KGgoAAAANSUhEUgAABTgAAAEHCAYAAACKiimQAAAACXBIWXMAAA7EAAAOxAGVKw4bAAAABGJhU0UAAACq9ifYaAAAPj5JREFUeNrt3Q3kVuffAPBLksyMJMlkJJPMxGQymUgmSWKSmclIJjMzMpNkYmZmZiKZJIkkk8yYZGZmzGQyMyZJkkgySeJ57qvf/ft3d3fOdc59/+6X8/L5cHme//rd5+V7znVevud6CQEAmIS3O+X/xliOjnBbz45om8477AAAAADQDK+FmcTh9TDaxObVTvmuU94d4bZ+0Cnfd8p/c9iu3zrlI4cdAAAAAJpnZaccCcMlDu93f7ulUxZMYFtXdcqBTrldcvt+75TVDjEAAAAANN+hMFhy81qYSY5Ow7JOuVGwfRc6ZaHDCgAAAADtMC/MdDEvm+DcOeXt/Saku8ovckgBAAAAoF32h/IJzgVT3tavE9u2waEEAAAAgPaJY1yWTXBO2/mc7TrpMAIAAABAe90M1U9wxrE1H2Rs051OWeoQAgAAAEB7nQ7lEpzLpriNu3K2aa/DBwAAAADt9mEol+DcPMVt/D1jey45dAAAAABATFyWSXC+M6XtezVne9Y6dAAAAADAM6FcgvPolLbvXIW2BQAAAACooDhZT1GC8+wUtuvljO243SmLHTIAAAAAYNb5UJzgvDqF7fo+Yzv2OFwAAAAAQK8joTjB+bBT5k1wm9ZnbMNvDhUAAAAA0O/tUG4czlUT3KZL4ekE62qHCgAAAADoV3Ym9W0T2p7dGev+ymECAAAAALIsCOUSnO9PYFsWdcqtvvXe6JTnHCYAAAAAIM/dUJzgPD6B7fgiY707HR4AAAAAIKXMTOrnxrwNcYzPh33rvODQAAAAAABFjoXiBOftMW/DhfD0xEKrHBoAAAAAoMiuUG4cznljWv/WjHV96rAAAAAAAGWUnUl9zRjWHSc5+rdvPVc6ZaHDAgAAAACUEWcvL5Pg3DaGdR/IWM9WhwQAAAAAGMS9UJzg3DfidT7fKf/1reO8QwEAAAAADOrHUJzgPD7idZ7sW/79TlnhUAAAAAAAg4rJy6IE548jXN9rGcvf7zAAAAAAAMPYG4oTnHdHuL4/+5b9d6fMdxgAAAAAgGGUnUl9wQjWtSdjuRsdAgAAAABgWEtDuQTn63NcT5yx/VbfMk8LPwAAAAAwV3GSn6IE5445ruPLvuXFWdSfF3oAAAAAYK5+DsUJzkNzWP7qTnnYt7x9wg4AAAAAjMKJUJzgPDWH5V/sW9ZfnTJP2AEAAACAUfggFCc4fxty2dszlrVeyAEAAACAUdkWihOc94dYbpx5/Urfco4JNwAAAAAwSi+EcjOpLxpwuQf6fn+nU5YINwAAAAAwamVmUn9jgOUt75R7fb/fK8wAAAAAwDj8HooTnDsHWN6pvt9eEmIAAAAAYFz6E5JZ5cuSy1qf8ds1QgwAAAAAjMu+UJzgPFVyWZf7fndEeAEAAACAcSozk/qfJZazt+83NztlsfACAAAAAOP0YihOcN4vWEacZf1232/eFloAAAAAYNzmdcrDUJzkXJZYxjd9f/uzsAIAAAAAkxJnOi9KcG7O+e1LfX8Xk6WrhRQAAAAAmJQyM6nndTn/qe/vvhBOAAAAAGCSDobiBOfRjN/t7Pub653yrHACAAAAAJP0ZihOcJ7t+83CTrnW9zc7hRIAAAAAmLT+cTSzytW+3xzo+/cLwggAAAAATEOZmdQfdv8ueqFT7vf824NOWSmMAAAAAMC0/BOKW3Gu6v7t2b7/flD4AAAAAIBpOhOKE5zbOuX1vv92JcyMxwkAAAAAMDWHQnGC84NOudz337YKHQAAAAAwbTtCcYLzbt//Pi9sAAAAAEAVvBqKE5y9JU4y9IKwAQAAAABVUGYm9d6yX8gAAAAAgCq5GsolN//ulPnCBQAAAABUydlQLsG5UagAAAAAgKr5MhQnN08JEwAAAABQRTtDOrn5X6c8L0wAAAAAQBW9FtIJzn1CBAAAAABU1YKQn9y8JDwAAAAAQNXdDNkJzrVCAwAAAABUXdZM6keFBQAAAACog8PhyeTm7U5ZLCwAAAAAQB28HZ5McO4REgAAAACgLjaEx8nNP4QDAAAAAKiTOJP6/W5ZIxwAAAAAAAAAAAAAAAAAAAAAAAAAAAAAAAAAAAAAAAAAAAAAAAAATM/+Tvm/nPKR8ABQIR8l7ln7hQcAYLKWdcq+TjnbKbc75X6nPOiUa51yslM2d8q8jN992ylHhQ8YkUOJF8W9wgNABb2fuHd9KjwAAOM3v1M+CzPJzP8rKNe6fxuTna93ysfd/75LGIERSLXc3Cc8AFTYJ4l72CfCAwAwPgs75ULfA9jNTvmwU1aExy02l4eZllNXcx7atgglMEd7Ey+GnwkPADXwReJetkd4AADG43jfg1dMYC5L/P2z4emEaCwvCiUwB9sSL4QnhAeAGjmRuKdtEx4AgNFak/HQtaPE7xaFma7qs795GLLH5gQoY22n3Mt5EfwpzAyjAQB1Ee9bP+fc1+L97hUhAgAYncMZD11lEwnvhCfH5QQYxpJOuRHyx/xdLEQA1PT+di3n/naj++8AAIzAXxkPXGXFFpu3ur85K5TAEOJ1JK+Fy/2ghQsA9ba2ez/L66GgBxQAwAhkPXC9PMDvZ8fvPCqUwBBMxABA072XuNd9LjwAAHP3IONB64sBfr+z+5t3hRIY0MbEC993wgNAg3yXuOdtFB4AgLm5GrK7ha4o+fu13d9sEUpgAHGisrxxN28G424C0CxLuve3rPve9e59EQCAIZ3KedD6NZQbE2hBp3zTKSuFEhjBtSeWbcIDQANtSdz7TgkPAMDwtiYetIyrCXjBA4DRSX3g0yMKAGBIsZXmtcSD1kdCBIzQM4lrzp1OWSpEALX0Yqc8KwyFlnbvd1n3wavd+yQAAEP4MOQnOGPZLUTAiBxKXGs+FB6A/4m9bF6pwXbGMZPjcEUPO+XtES53eafsbeGz96dOfQCA4czvlH9DOslpTDxgrlZ0X4CzrjF/CQ/AI7GF32w35m8q/vy4LzzZGnGUCc6vu8v8Lcy0Dm2S2IPqcs798EEwtj0AwNBSY+LFcq9TXhUmYA7OJK4xbwgPwKNWm7MzbR8P5SZ8nIbtnXIl41r+9ojX81V3uf91yrstevY+rSoAAAzvZEgnOW8E4+MBw3k1cW35SXgA/pfMi+WLim5j7DL/S+J6/vYY1vlBz/K/DTMtR5vi50QsX1ElAACGsyjMDG6eSnL+KEzAEC4krivrhAdoscV918gqjsH4fKccK3hGHFeCM3qrZx0XO+W5hhz7dYlYXlA1AACG91Kn3J3SwyvQTF7gALLFxOHfPdfELyu2fQs75UCYGaro/8L0EpxRb5Lz905Z0pBzwAdAAIAx2Vzw8HotVHdMKKB6fkxcT14THqClXuiU6z3Xw1MV275d3e2L27Wh++wXJ7/5J0zvI3hvd/VLYab3Ud29FvScAgAYmwMhneR8R4iAEl5JXEd+Fh6gpZaHJ5Ob8XpYpbElj3TK2U5ZnfFvO8J0e/kc64vbwgacD8biBAAYo98SD1tnhAcoITV52VbhAVoodq3+t+daGGdNr9okjosT/7YoTDfBGRPBf4RmzTi+NRHTk6oMAMBjn4eZ8YoG8VLiYeu2kAIF4thyD3OuIVeEB2ih2M27v7Xephrux7THaX+xU+73rPfDBpwb/+bENN5Hl6s6AAAz4vhJD8LgY2eeznnYui+kQIHUUBf7hAdooa/6roVHa7ofVZiI8pPwZBLw1ZqfG/sScT2g6gAAzPi++4C0dsDf5U04dE9IgYT4MeVazvUjfmxZIkRAy2wJT/eGWVzTfalCgjN2Vb/Ss+44+VGdx+Nc0r0/muATACDhbvcB6aMBf7cg50HrTyEFBniR7y2nhAdomThu5Y2+a+FHNd6fKiQ4oz196/+05ufJmURs31CNAIC2m9fzcPTLiB5ijwkrkPBd4iVtk/AALXO47zp4K9S7tWFVEpzxGfdmeLKr+os1jusbidieVY0AgLZb0feAtGqA3z6X85C1UViBHItC/uRCN4QHaJnVGdfCz2q+T1VJcEZf9G3D+RrHdV54uqVv7/Aui1QnqKf4Ur1VGDJfGsQFGER/V9FBuoe+nfGA9YeQAgnvJl5+vxYeoGXOZVwLV9d8n6qU4FybsR3rahzbrxPx3a06Qf1sDzNfLuJXihXC8YTZLl/xRvm8cAAlZCUpy3QRjV+RL/f9LrbKekVIgYSLiZezdcIDtMhLGdfBfxqwX1VKcIbwdKvHizWO7bpEfC+oUlAfcRa5M30VWDPsJ33UE587nbJTSIACn2c8IN0uSDTEcaFOZfzONQdI0T0d4LEjoZkt2auW4DyZsS0v1Ti+ed3UH4aa5EfeTpwkoyhHR7itZ0e0TecDPBbHc+sdIDhepOYLS6Y4+PDd8ORkHwuFBchxKvGQFMeA6h2Tc2WnvBdmWhf0/m285mwTShrqQM+5vk845mRX4tn/G+EBWuTZMNMjsf9auL0B+1a1BGdWPu1IjeN7JBHjd+qwA6+FmcTh9TDaxObVMNOl9d0RbusHnfJ9p/w3h+36Lcy0RIPokAfgga0JTyaE/+yU5cICZPg+PE5o3s152M4r8TfxI+kyYaSh4nAv98JwY9TytDOJ68lm4QFaJO+Dz5IG7FvVEpxrMrblfqhvI6CtiRjX7jkltp44EoZLHN7v/jZOKLBgAtsaW33Er963S27f76H+A+oyOrFL+oW+c+RLYSktJjSv9sQuJjxfExagz60w0yr+2b7rb2xBEFuAxw8k97rPEPHj5d+dcrpT9jTkIRxS+ls4XxKSocVxe/M+oDzo/jtAW2RNLnSnIftWtQRnvL88rND2zNX8xP30Xl3vp4fCYMnNa2EmOToNsWXHjYLti4ks3WiZFScPutJ3jnwhLEPVvd4kZ0xQmGUdAIq9HrJbLUvEDWdj4j3gnPAALZKXoGrKtbBqCc7ocsb2fFfjGJ9LxHljHXcoPlxdDeUTnNMe+P+bkO4qb7IYZr0anuxePepxYtsmJjmvBxOBAMAgz9mXc55b9TYaTqpxxgfCA7TI5pxr4fGG7F8VE5xZc8XUuffA+4k4f1bXE2d/KJ/gXDDlbf06sW0bXOPoiufC3b7z46ywzFkcLuJWX1x3CAsAZPow8dy6XXiG8lsipi8JD9AiB3OuhU2Zh6SKCc6joUGtHbv3zdScNrW0KpRPcE7b+ZztOun6RlfsCvZfRuU0dMFoxPE3+8ce2SIsAPCEOLbsncQz9adCNLAFIXv8s1juCg/QMmdzrodNaYBSxQTnnpxt2l/jOOdN7B3vt/PrulM3Q/UTnDFBlTXGRHx4XOr6Rpjplt7fcvOm82PsF/Y4CPErwgIA//NtwTP1aSEa2JZEPM8ID9Ay13Ouh01pfFLFBOebDbwHnUnEurbn0ulQLsG5bIrbuCtnm/a6ttHxQng6UR+/OqwXmrHonxH2xpSvDwBQFWtKPFP/I0wDM/4mwIx5oflD91UxwZn3oe1ajeOcGk7n0ybuVG/ZPMVt/D1jey65thFmJpf6J+P8OCg0Y415/1fDOBTAfKEBoOX+KPFMbSb1wZ0PDZvtFWBIKxLXwxUN2ccqJjg3NfCeviER6/N1PXk2h3IJznemtH2v5mzPWtc2Os5lnBt/tDgecRzS78L4W69mfcH6yukIQIvtDuXHtvccO5h7oYHjhAEM4Y3EveWZhuxjFROcqflrVtU0zvND/vjW9+p68jxT8kHs6JS271yFtoVq2ZfzoLu6pfFYHh5ParBnAuv7LiP+m5yWALRQ7N1wK5RPcO4QstJeTMRRjy6gbbYlrokLGrKPVUxwPpvYrjdqHOs/E/v1Yl136k6JB7GzU9iulzO243anLHZda714bmR9bWhrK8LYLP6Xnji8NIF1rsw4BrHr+nNOTwBa5stQPrkZy+dCVtqbiTieEB6gZXYkrolNGf6kbgnOrTWO9YnEfr1Z1506X+JB7OoUtuv7jO3YE2i7eOG+nHFu/Bfam/w+Ep6cPX4a650tR5yiALRI7DnS+8HvQahmw4G6+ioRR+8FQNu8lbgmNkUVE5wLQgMTgR3vJfbri7ru1JFQvQHR12dsw2+uZ3QcyDlHD7U0Hh/1xeH4BNed123M2GIAtMVPPfe/G52yv8Rz9TVhK+1sqOYkqADTIME5HakEZ52HnUnNyVPbj7Fvh3LdaSY5eOqlYGxFnhbHmbyfcW7G1hJLWxiP9ypwgf0hmOgJgHba2Xf/2xWyJ+LLKibHKedmIobPCg/QMjtacF/RgnNynkvs14267lTZmdS3TWh7smahNEMz0fGcc/NkC2PxYU4sJt1NP+8r4ltOVwAaLE7Uea3nvvd7978vKvlcvV4I5/RCeVd4gBYyydD07vnTzpONy92mnVMLSj6IvT+BbcmahTJmjk1cwurQzJnLhpE3mcEfU7p+ZI039m9ozkDXANDvUN99b03Pv/1X4rl6pxAWWpeI3wXhAVrojdD8Vu1mUZ+sHxP79lpdd+puiQexSYzt94UHQHKcyjkv40tEWxJp8QNAalKwac3K+l3O9ux22gLQQCvCkx/3jvb9e5kJPA8LY6EdU34vAaia5Ynr4ksN2ccqJjiXJLZrTc3jfTw0cHzRMg9i58a8DXGMz4fB11myXyTyzstTLYlBbMVwpaCObprStr2bsz3/OHUBaKDe5+Y74enhYQ4HM6mPQmrCpk+EB2ih2LDnYcXeBUetignODaG5QwN8nNi3A3XdqWMlHsRuj3kbLoSnJxZaFSC7Ze9seafh+x6bw39Zon4+CNNryZpKQG9z+tbOmdDu8W0BUvonEdqb8TdvVeC5ugka2aoEYI7+zbkubm3I/lUxwZk3b00TxoNuZG+JXaHcOJzjSqBszVjXp65dhJnZ4G4lzskVDd3v2Ax+X8G+T7KFdZEbOdv1k1M4vNK9nn0fZlr63A8zCen4/8cWPLGFyuoKbe/tnuN3xOEDeOKZpPfF8s+cv1tX8t69QEiTUj3MNrY0Jks7ZXuY+fh/qftM8eYIz+/YWudq9zkl9hz6LMwMkQTqTHXqzOnQ7Eleq5jg3B6aOx70xkTMz9d1p8rOpD6O8QUWhKe/QsSLw0LXYxIXk1huNWxfY1IzJsLiTKwPS9bJsuXglG60sbzY0nN3Q/dYlj1GcZKo2CJ5mmPKvhTa1UIaYBD9XaZfT7z0lrmPvyGkSdcTsWtD0m1l9zk4Tmh1NuR/9D4zovWdyVl+TN4sdzqizlSmzuzLWe9nDTmOVUxwvpOzTUcbEO/UBEo367pTi0q+gI+ju+mB0Nzm1czd2cT5eKZB+7m8ewH5vzGVcXcV/ySx7kMtO2fjx5lv53Cs4gefaU2u9lHftmx2CQJ45Pnw5OzoRUN4/F3ieu8jUlpekvhhQ/c3zlZ7olN+CzOtzMo+N/w3gnWvKljH5aDFMepMVerM+tDsydeqmODMGzKuKcOl5N1vH9R5p+6VuBjsG/PDYq2bwTJy88OTs5Q29StVtDOML7kZy7i7QG9LrPtKi87Z2Ar39xEds5/D5Luu/973AullBmDGyb6X4+cL/v50iev8UWHN9Uxo3/ilm7vvQWe75XzGe1JeWTmCdRetY6/TEnWmEnVmXs5+XmzIca1igvNUzjY935CY30nEvbY9q38sUUlH/VXgZN/y45eXpo6pyOC2FpyPbRpgPjUW51cV2L7nC47V2hYco9gS/s8w2sR0TDJ+3n3RG7eVfev+zSUI4JH+1jJlPvgfKHGN/0Foc6XGMb3QojjERMZ7Jc6luY4p+GKJdfzitESdqUydyUq43WvIMaxigvO3jO251KB6czER91frulPHS1TSH0e4vtcylr/fNZkeXxecj+tbEoeXC+KwpSLbmRpv7GALjtP3YXwtcK9M4Dh/EUz0BpD1sny559r4dyg3VvK2Etf2u8Kba0toxxBFZe0rOJe+GME6fi1Yxz2nJepMZepM3j1mZc2P27xQzQTn/Ya/356tQa5hYHsn/CDW39IpPjDOdy2mx6Vg9tHo/ZBu4VeVevNvYjt/b/lD1KhK/Fq7dAzbvzg83dXlFZcggPBh37VxU8nfvVDyum6G6mypoXuOtTAe8aX/WiIm349gHau773p567jvtESdqUydifuX1cPvzZoft6WheuNWrw7Nn0g31dixtr1my86kPoqk0p6M5W50HaZHPM8eesh6JPVFpUpjrXwX0onYhQ09Pi+G9MDmsSvdru7fzbb6Wdy9WZwN5Wba7R97bPeI96F/4OzLLkEAj8ZVvh2GHye+zKQXJnPLtisRs8MtjcmhMP6WYhtC/hiG152WqDOVqjNfhOZ9ANoRxtvqdhhvheYP2XE4Efdddd2ppSVfrl+f43ril+r+rw2nXX/ps7HgPLzWkjjMC+kJwA5UaFuLhrnY0tBj9EPO/sZW6etK/D628jkaBm/NGZPboxizeG3Gsj9wCQJ44tr8YIhr7oUS1/I9wpzpq0TMdrc0Jq8VnEvLR7Se+OyS1SrtjNMSdaZSdWZlxjr/rfkx+ylxvP6e0jadDNXqLj8Oe0K15/sYWpkvzXNtotrfUqjMTJS0z7sF5+G5lsRhfRjvB4dR+qxgWw808Pi8HvLHK352wGXF7g+/hMGSnPH6+f4ctj+2Trrat8w7Q2w7QNOsCXMfa+tYmPwEnk2Rit3OlsZkXsG72rYRrmt3xvL3OS1RZypXZ85krHd1TY/X5yXumYdDuXGwR+lmaFYSOctbiZh/W+cd+7nESXVoDsuPle2hmyUlFLUGbEur309CumvFvApt6zsFx6yJX/6zvjLGWfbm0h0/Jiz/C4MlOn8d4mEmttrPGufWZG8AIfwRnpzobZjr+q5QrjU+Tzs1oaRE3fyYiMsoJwfMmuhjjdMSdaZydSZrfMg6TH4TW71u6l7PP+veZweZfDV2V9/eXUZsEDSuxhlZjVneaWA92Z6I98k679iJUG6Si2H1Tz//V8USNFTHuYLzsC0DzKe6t52t2La+Gdo1rEDWA0Vs/fjCCJb9QsEDWeoLW5n1bwrZA6/fCFpvAvT3Itk+5HLeKHHdNnFLttS43m0et/SbMJkPyf3Jmn+ckqgzla0zxzPeuaqcY1kcRj8R6zdj2tb+YcQuNbSebK5RzmEgH5Q4eX4bctlZWeH1rrnkuBqKm6c3XZwd/UEiBlUbJ3FLwTF7GJr1QSNrfLBRj6UWW//cHvAGH+McPxDELnxLex66VnWXl2qpv6sBx+X/FGWAAv3iWPG93dF+nMOyFpQ8D5cJ+1POJ+LV5olJU7PL3xzhel4JenegztSlzsTh/vp7f73t0M/Zsox38bUN3ddNiXpyvs47ti2M50tzfMDrb3Z8TJ0hoWg82C9bEIOilh8v1Wx7Y1nZoONzvW/f/hzTemKS8lQYf6KnKd0kJe0UCU7mondW2vjBaK5jmd0ocR5uEfanpHoxtLmBRNHY7AtHtJ4Pw5MTbC11SqLOVLrOfBSe7inL3PTPHfNFg/f11aa+I75Q8oVg0YDLPRCe7sa5RJ0hx7wS5+C7LYhDatKeWxXc3g0ljtsbDTk2a6bwghpjN8j4NIOU2Ep0eUOOjaSdIsHJsPrHih/Fy8zZEufhh0L/lJuJeD3X4rgUtQoeVff93kkPv3U6os7Uos781rdv7zn8Q3ux73ngcvdcaqpFiTpyo+47V2Ym9UGSFPGl+V7f7/eqMyQ8U+IcfKcFcfgtjGcs3HFZVuK4bW/Isdnbt1+XJ7Te+JX50/D0ZG1zKfEr84YG1RtJO6WqCc6jDY9lEx78L4bRj0n8WYnYnfDo95Q7YfwtrurqbiI2o+iWuqpvmaucjq7zNb/Ot6XOrOzb19iAYbFqOZTeIb1iTF9s+P4+G+rVsGogv5e4uO0cYHn9XSsvqS8UWFTiHGz6uCLPFiSx3qnoNhcdt7cacnxO9+3X+xNe/+qQHktzkORm02ajlbRTJDi9+A5j55ieM94sEbvfPfoNlJBY0PLYpMYnPTqC5fdOynLKqeg634C616Y6syM0aIKYKenv7t+Gie1SLZ3v1n3nyoz1Vnb8w6wxL9aoMwxx3rQtwbm9YP+r2J24TIJzV0OOz+Xw5Bht0/o6Gh9i/h3yIfVGaOY4ZpJ2igSnF99BxZ4j13r25dcRLvulErEzk/rT7iXiNa/lsTkZxjfb7ZLwuDdffL5Z6VR0nW/Adb5tdeZgGO8kqE3PQ/Q2Mnq3Jfvd6ATnvhIXt7JfJi73/e6IOkMJG4ME5zeJff+3wi+IbRk7tffG98OUtyW+6MUWvb+VfDiN2x5ngF/kUgNefL34PvJpBeInkfSk1JBZbZc6X+c6scih0K4JPV3n23Gdb2OdORGe/Ii2TvUsFOej6R3/+YOW7X9jP8KWmUm9zGzB/WPUxZPFGBCUUWaymqYnOP8O4+1KMQ4LShy3TxtwbPoTue9XaNti1/VPOuVcmBm/LCYzYzf0OHbK2e6N2gRv4MXXi+9jK0K58efHXbapIk+Q4My3c0wvonEs9dmWs7GXx3NC7TrfkOt8W+vMmb5czApVNFd8P/ontDe5GUKDE5wvhrl3pYktg263LCHFaJM0bU5wLg31nKhnYWhHC854ft7tKS+rsoAX39q++J6rSPw+UUWekBqHvO22jKkuHvXe5jrf0Ot8m+vMtz3beKX7nsmTYu7qUng8P8HOlsahsQnOeaHcDL3LEsvo7177s3rDAMqM5djkWdR3hHT34kU1Pm67nN6AF18vvhWxuULxM5lLuRctCc6nZ2wexXwHa3p+f1GIXedDsxKcba8z+3u2NfYSlOR8LLbcnE1uxlaur7nvZuYfau9SiQtc3mxSL2UEZLW6wwDmh/aM5ZjlRGK//6jwdrdpFnUA6v+s0TtJW2y1Ma5xMA+WuD9eckhKvWhJcBYPCbRliGX+0f3tf0E3VtSZJtaZuI+zPWyvhpnxJtvuhZ7ngDi54DL33eYmOMvMpJ7XDPunvr/7Qt1hCEWtiL9p8L7fSOz35xXe7kUlrhvbndoAVMAnffencU4OsSOUmwBunsNS6jmQ9BilOwZc1vs9v90rtKgzja0zy8PjXE1833ylxefDq2GmxWa81xx0/32ksV3UQyj3pTlropP+AXyvh5lWXTComwXn35GG7nfRGLhbKrzt60tcN95wagMwZbGVxn8996Y4Kds4J8JcG8p1/9TjqVwygpmx9EbRy2lFT134QVhRZ1pRZ/aEmdacH7b4fIgfNePE2a+oGv/T6ATnmyUews72/SZOMHKt7292Ok8Y0vmC8+9YQ/d7d2KfY/e5+RXe9k0lrhsrndoATNnJvnvTvjGvb14ol+DUy+ExCc607xPxOTzAcn7u/uZWMC4f6kyb6szilp8Pi4JWm/0aneB8qcRD2NW+3xzo+/cLzhHm4HjB+Xe6oft9OrHPVa9TRTMU6n4HwLT19zaIH+cnMXHGtRLP1occnv+5l4iTZ4n082LZRgC9wzRsFVLUGXWG1kqNU3u3CTtYZib13mRFHKC190vrOAdqpx3eLzj/vm/oft9N7PP+im97Ucvvm05rAKb8fHu57960a0LrPhuKE5ynHaJSz0MLhCd8O8fz6NWed72vhBN1Rp2h1Rqf4Iz+KfEgtirnoe2gc4Q52lxw7l1v4D4XjdG1ruLb/04YbFgLAJikD/ruS39OcN2HSzxX/+sQ/c+dRJwWCs+j1r558TlX8NslYaYnXvzb30K1hz8CdQbG79lE/bjVlJ08U+JBbFunvN7336548GAEnik49+43cJ8/TOxv7KpV9S5ZRZOTfem0BmBK4gtqf9Js0wTX/3Ywk/ogUpNNPic8yY/KRROfXAiPe9YsE0rUGXWG1luUqB83mrKTh0o8iMUv4f1dfYxHwaj8VXD+Na2LUmpipTq0fiwaN/VNpzQAU3Ks7550ccLrL+qZMltedage+TERo/XCkxwWKDUk0FfhcTJ9gzCizqgz0H32yKsfF5uykztKPIT1j49z3rnBCB0pOP+adJOJLTYeJPZ1bw324buC49WUL54bS76kNqEYVgBognUZ17eXJ7wNRT1TZssOh+uR1EffjcKTnNjxTs5vdvf8zftCiDqjzkDXpkT9aEyO79UBX4Rjl+EXnBuM0PYWvQRsKNjX1Ynfxq5a34fJdrXLciW0Y1wxCU6A+siaWOj4lLblvxLX3S8cskdSH003C0/yZTRrGKfe5M4x4UOdUWegx+Y2vA+WmUm9TjM8Uz9xLNdUq8bPGrSvqfEri2Yfn30JeKXC14vDDTpWEpwA9fFx33UtPldM64P8j667pZ0K6TkA2u7FgvOoV/yIfq/7338OJkhBnVFn4EmphmUnm7SjV0u+BP+t4jMmdR+XsqyfhryozL64HZry9q8suEZsatCxkuAEqIcXel5SZ8uRKW5P0VjVdZ+tNCYQnh3Rso4lYrTTqV045MHsOPVxeIbZIcViT5vFQoc6o85An7cSdePbJu3o2ZIvwcbCYVzeaehLQK/4cSDV+vGtnN/NNiX/K0x/wqXUV5/4kNCkWWElOAHqIavF5EtT3J6DJa+9S2oW55gA+Kb7LPP2iJb5VSI+u53aj54dU+dQTDTH4cbuhMe9gVYIG+qMOgMZ9iTqxldN2tEvSzyEnXI+MEbxa1uqm/rzDdjHNwrqWNY+xhe0u92XiZcrsA+HEtt/tGHnpAQnQD0f1v+Y8jbtKnnt3V6jhMG+noRALG9PIFaHnd6PpM6heBxuh8cfmtcKF6gzkONwom7satKO7iy4EPwXmpFgotq+Dc2eaGh/GGxWvzgb+fXuv39YkX1IDSWwrmHnowQnQLWtDI+7GFZp7O63S15769AdLCZhr+QkCUZhRyI+x53ij6QaAMz+W5w8ZZNQgToDCcdDOyZ2Dq8VPIDtcy4wAa8kzsEmzGqXSg5e7PvbmNz8u/tv5yuy/fO6DwNZ23/J6QvABD3TvfdUsWXk/lAuwXkzVHdol/hM9ktIt4IahS2JdZxxmj9yv8S5tFWYQJ2BAqmhKbc0aUcXJHZU4oJJ+jXnPLzRgH27l6hn8Ub8YvdF583u/sb//m+nLKrI9qc+hOxy6gIwQamPhtOeffvnUL4FfdXun7HH1rES2z2qBOe6xDouOM0fuVtwLN4RIlBnoISLiXrxatN29mbOjhqXgknamqh0a2q8X0vC4N2G4+RKVRr0Om/ShGuhWZMLAVBdcYKIcwX3z9NT3L7dA97r4/N3FYaBWtgpB0L6Y+w4EpypGY9vO90fSSVr9LIDdQbKupOoGwubtrNZzVWPOgeYgj9zKt2hGu/TqwO+8MSH+rU1OS7vO2UBGLP4IS22urlS8j56ZoL30bhtG7vrHGYc5JjkjC05508ptnHdcczvOKHohu7+xPFN/wnjT3BGD3PW8dBp/0hesuYzoQF1BkZwv33QxJ3tn1EpJlgWOweYgm0hv6VgXcWXlrKtIq52yuqKbf/LOdt6JWi9CcB4759nBriHZk2U+X2nnOyUt0a4TSfCTOOASyE9ocUgJS7n9zCTaHxtQvE90t2PrOeO1ARAo0xwXk+sZ5EqkJmsMcM8qDMwiGdD+kNr4/TP+LjHOcAU/RaaN/jt3lBuRtUqPsx/Fao5kQMAzbYgjCZ5GMs3FdymSSQQU1KNGRZNaPtS46luVAWeStZ8KySgzsCANiXuteeauMMbenbwD8efKVsTys02Xjdbug/y8cYbJxaKLUviZASx+/2qim7zc93tNPg/ALTLJBKcxxPr2eEQPGolPBuPL4UD1BkYQqpXxvEm7nD8Gn2/W9Y4/pQUJ8H5JczMgjlqR0NLZviquAMhu8vfCqEBgEabRIJzf2I9+x2CR+MGXgmSvaDOwPA+TtxrDwgPzIy9ONuVfBwJztht6mZGBfxJ6Ccmzv6e1XrzPaEBgMabRIKzda1KAGDC9JaAAkfC49Z847I1pxJuFf6JyGpFe15YAKAVJpHgXJdYj+FwAGDufkjca9cLD223r6dCnBrzurKSbLHbwbMOw1i9FrJneF8sNADQCpNIcKYmbbrrEADAnN1N3GsXCA9t9kFfhdg95vU90yl/hvHNhsrTYvL4Sl+873XKy0IDtfRS99odP0j9ER5PdPYgzLTCjwPyn+xez5cJF9A1qVnebybW5YM2AAzvucQ99obw0GYHMyrFCxNYb5zQ5lbGujc6JGNxMiPWW4QFaiUmBT7slL8TDzVZ5WGnnO2U1UIIrTepBOfZxLo2OwwAMLTNiXvsWeGhjWLW/0xGhfh3gtvwephpbdS7/vjFf6nDM1LvZRznd4UFaiNOABeHEbkTnhxe4pNOeaX771HsjhKHojgcZpKaWYnOT4QTWm1SCc6vEuva4zAAwEjf72fLF8JD28TE4pWcCnFkwtuSNdPmr50y32EaiQ3h6UTHR8ICtRG7ol/qq8Ox5X3R2DpxcPG8sXkOCyu01qQSnG8m1nXCYQCAoZ1M3GO3C0+7xNYu+8NM68XYAiaOQ/ig+38vdx+6toXHLWJG5bnuyXYszHQvHPZF92hGKTuO4ppOOR3SXRm3TeGY7MnYjlNO1TmL3VFv98X1Q2GB2nire2/qnZxjkGE8diWu9buFF1ppUgnOlYl1/ekwNNbK7vtObEEUZ/j9scRvlnbfzX7peS/7p1M+DcZrRZ1RZ8jyZ+Ie+6LwNN/CTnm/U/4K5ccsuxrmlv1e3v39l2GmRWJvK7pzQy4zq7tPXO5zid/E8TS/DTODzf7fHMqiMR+j3RnrPOTUHdoLGcdct3Soj4/66m+cOGjdEMv5N+eafttDMLTSpBKcITz5gab/2VVPnfqLH9JjS93YK+CHnOOdGhYlNibZnzhPYrnsXoU6o87whPkheyiq2UmEabjYgqU30RNnmY3dsOPArLNd/OL/jV2lL2WcJF+VXM/HnXK8Uy4WXHSGbUUXL2hZk/L8VvC778LcEpuzL8KTsDPoTj0KMbl+ve9Ct1VYoDY+DqObFOxQ4tr+nlBD60wywXk+sT6TStZT7Flwofs+VeYdIm9yu+e77zBllvGZsKPOqDP8z4bEsT8vPM0Vxx/rb7obu2cvS/wmZsPPZZwon5dYX/yb2F08dkG/WHDRWTvE/mzNWdbnQyzr1Qk+3A5TYfu7VX/gdC4tJjev9cQuJvdfERaojaxu5XMZLHxL4l50RrihdSaZ4Ex9YPFsV0+xN1BsPBG70f5X8L6TN3HpS2GwnmX/CjvqjDrD/3yQOPZ6wDZQ7I5+OAzfUiV2xc5qKbl5iIvZKJsNn8tZ3htDLGtfzrKWV+QYxnEj/u7btn1O7UKr+25+P3XKEmGB2ogf5vpbscdr4YI5LHN54iHolpBD60wywekDS/PFhgl5E9pl9YJ7uec9K44ZGD/qPRNmGpl8nbOcB8KMOqPO8D9nEvfWLcLTLLHpdlY380Enzvk0Yxn/DLiMhSN8oFsSssdZeBCGG8Poh1D9Lz1x7JDjYXStmJru9fBky9eDQgK1Eq/zNzOuzRvmuNz5iYeg+8IOrTPJBOeCkD9O2F2HojHyJjDtv3+90HOfOxKe/nj3bDCmHOqMOkORvJbAxrdumJdzXg7fGmJZG0pedFLeyFnG+0NsT16Lyx+HWFY86R9kLOtoRY9rHBu1N3F3KsytNVMTvd1zTOPkWK8LCdRO1lh1P4w5oSHBCe0zyQRn9GtinS87HI2QNd5/TGDP6/mb+BHvSkjPRTAv5zz5R4hRZ9QZHnk5cU/9VXiaY014etzGubT4y2t9eXiAZXw0woe5vNnfPx5iWRtzlrW9wsd3aZhJbM5e/Fc65Z+4sf3Vc36aNQ/q552c6/Koxs/NexC6I/TQOpNOcH6WWOf7DkcjnkOzutue6Pubn0LxRKtLcs6Tk8KMOqPO8Mj7weRSjdfbdHuQ2cWHeQAcZJlnw2hmI1+fOInXDbG8rAHfY3Pm52pwrGMLWuNKPC0mrV8TBqilvHGfL45o+QsS95ALwg+tM+kE56bEOr9zOGovb+LS3uHBvur+ty8LlpU3Zut7wow6o87wyHeJe+om4am/OMBuVuvG2O1urq385jJeUPzqci/j96eG2I4TYbRja/ySsaw/nEoAU5E3QPyoPuasSzwIHRF+aJ1JJzjjM/GDkD8RxjyHpNYO5BzX2eGk3uz+t/MllpXX+22VMKPOqDPkDjU4mxtyP22A4zkHeP8ITp65zEiW90K5Z8DtWBbyB2cfZrKiZ3KW97lTCWDiXsy5Jl8b4TreSiQ0tjkE0DqTTnCGkJ7xdbNDUms/ZxzT2cTM8jDTey1OZPrckOfJFSFGnVFneGRr4l56SnjqL69JdrwgzHX2qOVhbhMyfBJG8zXlYOIk3jPEfm33cAlQGSdzrsmHRriOUyH/g50J26B9ppHg3JVY7zcOSW3Fcd8fJt5Rfu6+O5WdfyBruJZvhRl1Rp3hkSOJe+k7wlNvcRKgazkH960RLH9zzrLLjqF5IeO3twbchmdC9sRJc2l6/k3OS+58pxTARL044ut7nps56zjqEEArTSPBuSjk90i64ZDUVl7DidgDbV8YrEFG3szAehqgzqgzzLiRc8wfdu+z1FheC8m/R7T83TnL/77Eb+fnPMSdGtE+/l/3hXUYl4NJJgCq4Nuc6/vlEa7j9cR95GWHAFppGgnOELI//s9l0kyqeR+LE7LGj3SxAcX5AZb1Uc5L+0JhRp1RZ3g0obBJQxsqdqnLa5EyqhnD8ib2KdPiJa/1564B1r+4U+4kTuLjQ+zT0jCe8UoBGPx6nNea6bMRrudozjrOOgTQWtNKcO5OrPtrh6WWrmccy9hA4/fuu9qSAZaVlQC/KMSoM+oMj3yVuIfuFp56y3tAijOcj2o8sb9z1rG9xG+/zPntILO6z86qmzdL1s4h9mlH8NUcoAoOJB5SNo5oHbGryv2QPZb0CocAWmtaCU7d1JtlVchvhFH2nWlWXu+3fcKMOqPO8Gh29Lzu6Q+C7um193POwT08ouUvC3Mb2+BSmNuMuGvC4xnQLoX8cToGldUq9Z7TCaBSDynzRrSevCTqBw4BtNq0EpzRd4n1b3JoamVvzrtSfLc4M+CytuWcE68IM+qMOkN4I3Hv1Cur5pYmDu6GEa1jT87yy4yJsSjMrUt5fLH9MzxupZm1rL+G3K+sJvFnnFIAE7UlcR/7fkTriPei22NcPlBf00xwbk2s/6RDUyt5yerYS+D5AZeVNTPwLSFGnVFneOR04t65WXjqLa+bdfzyMapWLz+F4Wcky9u+sl3K93f//ljIT3AO01I1b7bePU4pgEo84M6OwzQKX2cs+98wM74z0G7TTHDGZ/VrIb8F+xKHpxbmh/xhtA4Nsbx/w2jmGwB1hqZZkjh3roXR5cCYkrxZZ0fVEnFFzvKvlvz9sZzfl/kqMzt72o3uS+ipMHyitV/euKWrnVIAE5Magy6W9SNYR9YsizeDcTeBGdNMcEapMYiNH1cPG8PoktR5jTB2CjPqjDrDo/ti3j3zgPDU3/kxPxB9HuY2O/vVkN1qpozfw+MEZszE3w3Z43Q8M8R+nc554QVgcvYkHlLuh7l/hY3jM/eP7xn/9yqhB7qmneB8PuR/6Lni8NTCFznH78gQy9qbsyw9DlBn1Blm7ot588M8Lzz1dyeMrlVjv2dDdlLx75IvnXmtP8s0F/+4+7enuv97Xc6yfhly37L264TTCWCiLiaSC+fmuOw4RvXlvmVe9vAD9Jl2gjOEx7MGZ5XtDlHl5U2COswEJ1nDtvwuxKgz6gyP7od590q5nIbIG39gFF2t87rMbCz5+105v99R8LuXwpNd06NPwujG6FgbNGMHmLbYBSnVPT2vJ0L8+PZmmOlhcDTMjNUcP+q9EGY+vi0MM8OQ3AxPT9jxrLADfaqQ4FyT2I5fHKJKy5vw9fIQy8obl/BTYUadUWcIvybulS8LTzPkvRzOn+NyY7e+/zKWe3SAZeSNmZkaVyO+mP7d/bs3ev77D2FuydZeH+Ysa5nTCWBi3k08pMSyLuM38cv+rYLfZQ2LskW4gRxVSHCmnnVjec1hqqy8SVD3D7GsN3KW9bowo86oMy23PnGP/EF4muNezkGeqzMhu2v6IONd3sxYxl8Fv5ntovNNz3+LLXKyvszkzRQfL5o/J9bxfc6+ZdkcZlr9ADBaqdnT867vJ8Ngyc3Zru6xtf8aIQcyVCXBuS6xLRccpsrKa9AxzFjP3w5wP4w9Er4Iw81FAOoMdZMa1mqd8DRH3vgVc/FWxvJud8rKAZaxKgw+cPDsZBOxefrCnv/+Wig/U/zq7kXtYM468pKlhzP+9oXufr/nNAMYqbwuRbPlbM7v3guDJzh7y49hZrZNgFlVSXBGF7zA1U7WfAh/DbGceF/M6j13Kufvz3bXvdwhQJ1RZxpuXcGzPQ2S15pl2C7qMTHZPwFPTBiuH3A5eeNv5g2Uvqn773czXj7zXmj7E4+LwkxXxL8S+5/XtLl/Uqb4hScmjy86xQBGbmtIJyI/TPw2juMcP3DFlpnHwkxX99jafnb4k6Xd+0NeV/b/uusHmBeqleBcm9ienxyuysk7XsPMEZB3X9yT8befBvMHoM6oM+3xS+LeqIdWw+zIOdDrh1hWfDn8N+NFcJhxLk/kbNeijL9dHx5/fclKgJ4scTLHhGb86h3HJE3NvvZxxnLib/onnjjf3aYXnGIAI/d1SCc4145gHatD9pf92SLJCSxNXCPemdI2nU5sk/GEqyVvEtRhWtsez1nWS31/93b3vx8XftQZdaYFtiTuiaeFp3liYi9rrMtBZw6Ls5X3d3ePy311yO36I+ck7B8PIyY0Z8cRzRtY+PcSy5p9GDxYsF1ZY77d6vubo2F6X+4B2uBySI+/OSqfJdYTewyscCig1XYkrhFfTGmb4nUpbwiPv0L22HJMx8US7xVlXQ/Fw47NtliL99BnhR91Rp1puHnd+17WcX7gOb65dofsMTOXlPz98oyXzV875fk5bNP9nBNxd/ffY1f43q8uhxPLyptIKXZljy0sZ2ed/LnEdt3NeZle0i2zidJvnVYAY5FqMZU3vvKwXitY13cOB7TaT4nrw99T3K4Die3a57BVQpwv4GHG8Tk25PLyktobOmVBeNzy7U4wljTqjDrTDh8m7oUHhafZslomxoTfooLfxXEobocnu2vHk2WuX4cfhPKTPhQlEx+WWMb17ktzyjMlt+eX7kURgNHbUXAN/mCE61pQ4prvoRfa6fMS14fDYTotJmMi4GrIb32+1OGbum2h3Lj+Zd0pcT7Gd6JNQo86o860wLKQ3TgtlivhyUmpaaB4gM+G7MTf++HJsSTj/x8nZejvRv59mGlZOQp/hHLJxDKZ90sFy4hd6VeXWE6ZBOdvoTgpDMDwThZch18Z8fqKrvsHHBJovHXdl9z4Iv1Z9+Wo7If4+Lexu/r27jLi2PGT6Or4RphMS3eGczRkd5kc9qX7VIlz8U1hR51RZ1oiNR71ZuFpj5i4vDHAQ1u8qJwYwwvl2wXrjZMZbRzBsv4Jg7W++aXgYdHYHADjlbpH3RvD+orug+ccEmi0xQM8F5ct30xo248ntmG7QztV/2Yckx/nsLw1Ib8H3K0w3KSvoM5QR9sT974TwtM+sStNHFA3dv2OCb3YtPd+t8Sm3HHMyiPdE2ecXbFj9/dfuy+scd2xpWVMIr4VBu/uE5f1Z3c5cXmx+/0HQ2x/HGfzaE9M4ot2/Pqz3mkDMHarwuTG34zml0hU3HFYgIqKvYryJtKIz9WLhahR1nXfce51S5xodX/QuwzUmfZYErIn0Z7tnezYAgCVsDekk417R7y+50NxgvO+wwJU2MZgojQA2uG7xD1Pq1wAoDLOhnSy8eURr29zkOAE6i81IdJ7wgNAA6QaQnwmPABAVcShSe4lHlzujmGdReNB66IO1OX6eTHkf6R5VYgAqLG1IX9M1Z+EBwCokvUhnWg8NYZ1fhuKE5wXHRqgBuK4ZHmTtF3r/jsA1PH+ljfe9HX3NwCgag6EdKJxzxjW+WsoTnAec2iAmngl5LeEjxOLzhciAGokThr9c8597b/ufQ8AoFJ+CulE4+oxPDA9DMUJzh0ODVAjW8JkW8IDwLicTNzTtgoPAFA1sVVRKtl4ewzr3BaKk5uxLHN4gJp5N3FN+1J4AKiBLxP3sneFBwCooqJk4zhaHR0LxcnNnx0aoKY+TlzbPhEeACpsf+Ie9rHwAABV9XVIJxp3j3h9ccbhO6E4wenrMFBnBxPXtw+EB4AK+jBx7zogPABAlf0Z0onGVSNe39ZQnNy81SkLHRqg5mIrmPs55SPhAaBC9iXuWXofAACVtjQUJxpH7ftQnOA86NAAAAAAAEXiLOWTHH9zZShObsbu64scGgAAAACgyMkw2XEwvwnFCc59DgsAAAAAUMaNkE42vjjCdS3vlAcF6/u7U+Y7LAAAAABAkTh5UCrZeGPE6zsailtvrndYAAAAAIAy9oZ0svHkCNe1OhQnN79ySAAAAACAss6GdMLxnRGu65eCdV3ulIUOCQAAAABQxrxOuRfSSccVI1rX7oL13B7hugAAAACAFohjXaaSjtdGtJ6VnXK3YF1vOBwAAAAAwCAOhHTS8cQI1rGgUy4VrOddhwIAAAAAGNTFkE487hzBOk4UrOMjhwEAAAAAGNT8TnkY0snH5XNcx6cFy9/nMAAAAAAAw9gW0snHK3Nc/r6gWzoAAAAAMCZfh3QC8vgclv1ZSM+WbkIhAAAAAGBO/gzpBOc7QyzzuU45k1hmnGxopdADAAAAAHOxNKSTm7EcHXCZG8NMt/a85cVWnfOEHgAAAACYqx2hOMEZJyBaX2JZr3TKd4nl/NQpLwk5AAAAADAqJ0JxgjOWB53yeZhJYs62vlzQKRs65aNO+TXx2987ZbNQAwAAAACjdiOkE5u7w0yC8v8GLLc65UinrBNiAAAAAGAcVoV0kvJSz9+u7pSDnfJ9p9ztlPvd8l+nXO+Uc2FmtvU9nbJWaAEAAACAcdsb0gnOz4QIAAAAAKiqMyGd4NwoRAAAAABAFcWJgu6F/OTmvfB4MiEAAAAAgEpZH9KtN88IEQAAAABQVQdC8ezpAAAAAACVdDGkE5zLhQgAAAAAqKL5nfIw5Cc3LwsRAAAAAFBV20K69eZXQgQAAAAAVFVMYKYSnJuECAAAAACoqj9DfnLzQafMEyIAAAAAoIoWh3TrzXNCBAAAAABU1c6QTnDuESIAAAAAoKpOhXSCc6UQAQAAAABVNL9T7of85OafQgQAAAAAVNWOkG69uV+IAAAAAICqOh90TwcAAAAAauiFTnkY8pObF4UIAAAAAKiqT0O69eYWIQIAAAAAqui5TrkT8pObvwsRAAAAAFBVy8PMBEN5ZYUQAQAAbfX/if2EtFGhxbYAAAHKdEVYdE1hdGhNTAA8bWF0aCB4bWxucz0iaHR0cDovL3d3dy53My5vcmcvMTk5OC9NYXRoL01hdGhNTCI+PG1zdHlsZSBtYXRoc2l6ZT0iMTZweCI+PG1zdWI+PG1pPlY8L21pPjxtcm93PjxtaT5vPC9taT48bWk+dTwvbWk+PG1pPnQ8L21pPjwvbXJvdz48L21zdWI+PG1mZW5jZWQ+PG1pPnQ8L21pPjwvbWZlbmNlZD48bW8+JiN4MjI0Mzs8L21vPjxtZnJhYz48bXN1Yj48bWk+VjwvbWk+PG1pPnM8L21pPjwvbXN1Yj48bWk+JiN4M0IyOzwvbWk+PC9tZnJhYz48bW8+LTwvbW8+PG1zdWI+PG1pPkE8L21pPjxtbj4xPC9tbj48L21zdWI+PG1mZW5jZWQ+PG1yb3c+PG1zdWI+PG1pPnY8L21pPjxtaT5uPC9taT48L21zdWI+PG1vPi08L21vPjxtc3Vic3VwPjxtaT52PC9taT48bWk+bjwvbWk+PG1mZW5jZWQ+PG1uPjE8L21uPjwvbWZlbmNlZD48L21zdWJzdXA+PC9tcm93PjwvbWZlbmNlZD48L21zdHlsZT48L21hdGg+M3YR8gAAAABJRU5ErkJggg==\&quot;,\&quot;slideId\&quot;:316,\&quot;accessibleText\&quot;:\&quot;V subscript o u t end subscript open parentheses t close parentheses asymptotically equal to V subscript s over beta minus A subscript 1 open parentheses v subscript n minus v subscript n superscript open parentheses 1 close parentheses end superscript close parentheses\&quot;,\&quot;imageHeight\&quot;:28.43243243243243},{\&quot;mathml\&quot;:\&quot;&lt;math style=\\\&quot;font-family:stix;font-size:16px;\\\&quot; xmlns=\\\&quot;http://www.w3.org/1998/Math/MathML\\\&quot;&gt;&lt;mstyle mathsize=\\\&quot;16px\\\&quot;&gt;&lt;msub&gt;&lt;mi&gt;V&lt;/mi&gt;&lt;msub&gt;&lt;mi&gt;C&lt;/mi&gt;&lt;mi&gt;H&lt;/mi&gt;&lt;/msub&gt;&lt;/msub&gt;&lt;mfenced&gt;&lt;mi&gt;t&lt;/mi&gt;&lt;/mfenced&gt;&lt;mo&gt;=&lt;/mo&gt;&lt;msub&gt;&lt;mi&gt;V&lt;/mi&gt;&lt;mrow&gt;&lt;mi&gt;o&lt;/mi&gt;&lt;mi&gt;u&lt;/mi&gt;&lt;mi&gt;t&lt;/mi&gt;&lt;/mrow&gt;&lt;/msub&gt;&lt;mfenced&gt;&lt;mi&gt;t&lt;/mi&gt;&lt;/mfenced&gt;&lt;/mstyle&gt;&lt;/math&gt;\&quot;,\&quot;base64Image\&quot;:\&quot;iVBORw0KGgoAAAANSUhEUgAAAvsAAACNCAYAAAApZbW7AAAACXBIWXMAAA7EAAAOxAGVKw4bAAAABGJhU0UAAABEsZUXFwAAGuFJREFUeNrtnQ2EVVsbxx/JSBIjSZJIkiSRJNdIJMnIiCsjyYgkSRK5riRXXEmSRHJlJEMykpFLRpJckSRJLkmSjCEZGRnDfc/j7Hk7s2d9nX3219nn92Pp3jp77bWe/ez1X3t9PEsEANJkcS3txQxz6MYuAABoE9oEAO3Mvlr6UktTtbQac8zifi39V0sPamkF5gAAQJvQJgBoF5bU0r2owdA0Go0WwE9ON9jnWy31YxIAALQJbSqegw1GyCLdTLGswymVaQTfhybYWUtjDf5zp5bmYxYju2tposFWt2ppAWYBtAvtArQJbSqOX6KG6HPKDeVHqU+dHE6xrCdr6WEtfW+hXM+jrzyAEC7E/OcaJvGyKSZAr2tpJWYBtAvtArQJbSqeNbV0I2FD9CO6treWunIo67paOldLXwPL96KW1uPrEIhOjY7GfOgyZglmZdRpmrHdWNQ5A0C70C5Am9CmEn4x+tKnqLEtguVS35TiKp++GCwlgFB0c9OHmA9dwiyJ3s2PsU4VEREA7UK7AG1Cm0rAvJghfKnozQ7XxD0ly2YVCGWrzJ7mS3vtbic2qp9L1l4A2oV2AdqENqFNNc420WB2FVzWq46y7cCnIRD1lYmY/wxjlpbRZQvjMbvuxyyAdqFdgDahTcUbIbTBLJoRS7nu4MsQyHaZu3lON8QxhZ4OuiZyOmbfXswCaBfaBWgT2lQsY23QYKrDTxnKpLFUl+HHEIBOj8ZHTcbwn9Q5GrPxZC1txiyAdqFdgDahTcVxN7DBXF5gGQcsZTqO/0IAqwwdA/3K78E0mTAUs/WXgtsPQLvQLkCboKO16VRgg7mnwDK+MJTnFX4LAejmt38N/nMe02Rq8/imKJ2S5iAYQLvQLkCb0KYC2BPYYB4qqHxbLeXZgt9CAA8MvvOyg+2ha0P1MKGsR456DXa/gjsC2oV2AdqENuXPQsn/WPFWXwhCUUEIZwy+o1OknXp4jR408i2yw9Ec7nffYP9duCWgXYA2oU1oU/58C2gwiwgBtdFQDj2RcAltBQT4zrQwujyDxiZ/1mCHDTncc43hGegU6mLcE9AuQJvQJrQpX0YCGsyPBZTroaEcR2krIKDxeGPwne8dLLY3ZHakhyLuO5Nu4KKAdgHahDahTcUZ25amI0fNix5DGZ7TVkAA5yw+fKFD7XE6ZofBHO+9Vli3DGgX2gVoE9pUOAclbO3juhzL9EpYzwbNo2v/fhh8V2Ndd2Lc4mMGW+R9euDfwkY0QLsAbUKb0KZCCY1q0JdTeY4I69kgGYPCaZUz2EIT5j1dfMBSjgO4K6BdgDahTWhTPnQFNpgnciiLxkEdl7kHH7CpD3ysd/ju7g6zxWWLHV4W1L6YThF9L/kurwC0C+0CtAlt6mhtmghoMPNYT3XJcN9+2goIYMjit987qFOpHQ7XpsWLBZXrvqU8R3BbQLsAbUKb0KZ8CIlq8CDjMui6yng4pFHaCQhgtcNvhzrEBttq6YPnHS4qlvBhS3n+xXUB7QK0CW1Cm/LhVkCD+TXjMozK3I1N62grIIBLUr4TNPNikdinRuMbwYoaRXIJXh/uC2gXoE1oE9qUPQMStvYxqwey13CvP2gnIID5MnetbGNaXdF6L5X6SYzjge/ug4LL+8VSrie4MKBdgDahTWhT9oRGNdiUwb11k8T72H10ymcBbQUEsM/hr+MVbES1I/FCzKcwtpLOZ1z2u457r8WNAe0CtAltQpuypVuKC2FmOmhiL+0EBDLs8Nd7FaqnxmkeS7kRzXPK8nfHvS/gxoB2AdqENqFN2TMZYPQzKd9zhdR3pDfeY4Q2AgLRadIph7/+WaG69mfYmGrK+uCfPse9P+DKgHYB2oQ2oU3Z80jyD2F2J5a/njC3mnYCAtnr8df9HWQL1/rIMhzss8LzrLbgzoB2AdqENqFN2TIY0GA+SvF+vxjyP0sbAU1w1eOvPR1ih40eO/SWpJyutZznK/Isdkq2o1xlSsNoF9oFaBPa1F4cD2gwJ1K83+tY3u+kPvUFEMorj792dYgdTjhsMF2i9+q9o5wv6OzT2Ue7AG1Cm9CmbAmNapCGkx415LuT9gGaoMvzNf6jg2zh2gj2uETlvO9p+KsQxYTOPtoFaBPahDaVlmWBDeb2Fu+j0RPia7ju0j5Ayp2qTx1iB40f7tqgeK5EZfUtt+jtAL+ks492AdqENqFNhfIjoMFsdWNJ/EQ1jWiwgvYBmuSwlPugjrzoybiDkyZ/esp6rgLPg84+2gVoE9qENpWapwENZitxRzWEUnx66wxtA2TwJd4pI26uGMGTUtwx5CYOeZ5ZFWJP09lHuwBtQpvQplJzO6DBHGoh/8exvN6W7IFD+/DA46e3OsQOo23SGVN+lepPb9PZR7sAbUKb0KZSczKgwXyeMG/T0dE9tAuQkI8eP73eATbwHdxysmTl7fU8s2k6UIB2AdqENqFN2dIX0GAm2Umuu9M/dOjXLWSDb43u5Q6wwW6PDTa0WXk1rcG1Ae0CtAltQpuyY5WETd92N5nvudj132ppKW0CJGRegI8e7gA7uDYVjZewvDsCnttu3BvQLkCb0Ca0qdiv0mYrvVLmhl86TpsALbAwwEcPdYAdnks265OzYnnAc9uHewPaBWgT2oQ2ZcuLgEr3N5HfUOzaV7QH0CLdAT56sOI2WCTug1sOlbTMvud2APcGtAvQJrQJbcqWoYBKh645M8VZ3UR7AC3SIzSo+zz1X9mmDeoA7g1oF6BNaBPalC1nJL0QZm9i192gLYAUCAlvWPUG9Zqj7u9LWuaQKe7DuDegXYA2oU1oU7aERDV4HZDP8dg1Y7W0hLYAUiBkM03VG9R3jrrfLGmZuwKe2x+4N6BdgDahTWhTtqyV1kOY6bq1rx3m4JAf6zu8QV0m7bmRaIEwsg9oF6BNaBPaVDgaOmo6oOLLHXnEp3Ge0gZAioSsr6tyxIP94j78o7uNnxtr9gHtArQJbUKbcuBVQMX3WK7dYHjA62kDIEXmS2ePEN921Ptlmwsh0XgA7QK0CW1Cm3IgJKqBbSrqSex3l3j/IQN8I3jXKlz3L456XyxxuUPC0hFnH9AuQJvQJrQpB84HVNy00aI/9pvP0RcTQNqMefyzqtEzfOuSe0tc9pCwdJygC2gXoE1oE9qUA78GVHw4do1ucPgkyQ8wAWiGEY9/3qpovY846jwl9WnksrIroF1Z0+bPJyT0XlXSMNoFgDahTe3LhoCKf4xdcy7276O885Ahgx7/vFvRet911Lns71yv55np9Pc8Ovt09tEuQJvQJrQpe0KiGjRWfpXUQ5o1fsWt4Z2HDDnh8c+HFa33hKPOZ0tedt+o61gFng+dfbQL0Ca0CW1qG/4NaOzXRb8djv39ed53yJg9Ht/8XME6b/HUeVvJy3+oDTuPdPbb73mhXYA2oU1oUyD3AhpMPbFwe+zvPkh9DSRAlviOt/5RwTqfctR3Uso/zejbPHmZzj6dfbQL0Ca0CW3KjwsBDebJWnoT+7u9vOuQE289/tlVsfqOtPnIg28t66909unso12ANqFNaFN+7A9oMONrtEZ4xyFHbnj8c0eF6qojI1OOuh5vgzrcl+Qnm9LZp7OPdgHahDahTSmztcmGX6emVvGOQ47s8/jk/grVdYenrq6TPhdLfVPYroLr8MFR/ve4M6BdgDahTWhT/l9rvqgG7bTbGqrHAs+Iwp8VqqtrTaEvUsDMqMXmErcn13FnQLsAbUKb0Kb8+RjYWL6Tch+YANWl3dcKhvLEUc87jut+i35zoeDyr/G0IbtwZUC7AG1Cm9Cm/BkObDB38l5DQbhCZo1XpI7zPSMPByzXzYSA081iRW8Ic01rT0hFDywBtAvQJrQJbSo7lwMayyHeaSgQDXPmmi5dUYE67va8g6Y6bogaKm2IN5agDq4IKTdxY0C7AG1Cm9CmYuj3PMjvFXHYrL54dfpH489qWCed0huLbDZzYqP+qTFov9XSa6mPRt2MRgRsa9h6aulLLV3BxP/nL6n2Rqizjvp9M/xeIwd8jv79VEnq4JrS3oYLA9oFaBPahDYVwy+eBvMM7/Islkn9qOzHni/60KQfAo+kPgKl6WnDv/Vj7v+z2WHDWxWon6sxemxoTN9JucIJzmv4wI2nV7gvoF2ANqFNaFNxdDkeJCL9Ez0qWk9ttK1dm46cW+PN6lq1xTFnWxt95d9r4iNhC2afxT8WO32pQN0mxR02cG3kR79G9Z0JF9bdBh2vAVwX0C5Am9AmtKlYxuhsWtH4sY8czqIRIU416dgrxb+5bFrY0Bhnr8Nem9q4Xkul+Rkh3fy1ukR1sIVm+4QfA9oFaBPahDYVj6nj2ekb6jSG7iWxj+R/lfpx7K04yznHC/OS9tPIa4u9LrRxnZo9IOhrCTsztudyApcFtAvQJrQJbSqe64YHtqSDX1qdlnrjcOj70RdvGly03GOQttNIn+MrvV3Rjd6TgY2pziStL1n5N1rK+kEY1Qe0C9AmtAltKgUHY4Y42sEvrIaZmnA4dNpfg+pwrwz3OULbaeW55dn0tnGdjgc0phr1obuEZb9iKe8+XBXQLkCb0Ca0qRzsEJaPKAPiPnghq1PWthvut51208omCYsM0G6oIIxEvqYbnzR0oEZn0mngdSUt8+KonPFnMYqbAtoFaBPahDaVh67oAf6Q9t5M0grHxB1LNutYrI0jArpPgOPd3dy0PKutmCZXTPtOtIFdjWkA7YKSou3Ts4x0HW1Cm6CkuEb0VUR6cijD0YZ7vuWReNF1uaZIHE8wTW4sFfPIyTFMAwAlRZfOzgyuZdHZR5vQJighO8W9Fi2vE/BWNNzzDo8lCFu4s72YJhdMI1gjmAUASswN+TnKizahTdABrJF69AZbR/9KzuX5GN33JI+mpZdad9ovwjSZYjqoRP2XSCgAUFbONLRXQ2gT2gTVR9d6vnJ09DX0Zt7r5u9G997D4wlmoZjj6F7DNJmxKBKtRntreLaNmAYASspJyTfiHdqENkEJ+FPcy3eKOBjiUnTvBTyeptANN+OGZ7gT02TCHalWaDkAqDamU1RXoU1oE1SbTZ6O/q2CyqXr9lnTlwwNVToVe466SWoZpkkVU9Sqw5gFAEqIhl+8Z2iz3qNNaBNUn5eOjv5U1OmG9mO/4Xn+I4QxTQuNaT4ds+9pzAIAJUQ72R8sOn8DbUKboNr0i3tU/wYmamuOGp7pEGZpGT0GPb6Z/RRmASglm2vprNRHtXVzoq5bnor+1P1ot2upT+phKNNER9L1dFKdHX+XMI8NUt/cGk+h66515v6uR+f70Ca0CarNO08jsA4TtT1HDM/1AmZJjK5t/SJMjwKUGd3rdULq57T8F5g+Rp3zpKyMrr8s9ZHqxtHVBwnzvGIo53T0IeFqo/4ytFPNpm60CW2C9mev50V/jIkqQ78wrZcGKuafZXZkA/aVAJSLgVinRw+D1FlqjezWFf1G/9TlJKYodKFhpn+rpcFIKyc9eppkdFVnGkwbWp97rrvfYidf01e0CW2CavDE87IPYKJKsUPmTu9xhkFzjemnBttpZ2IzZgEoDXq6ezy8oy5hWe64RteJPzDo38WA++lvdEnNrajDn3ZEO9uA3MUEeW215HUQbUKboLqs8TRM+qXdjZkqx1qZu3TrDGbxsl5mjxTqh/JSzAJQCnTJznWDjh0LvF61zjSC3uwZL4ctejqZsF4PLPntTpDXGUteK9EmtAmqyzlPZ38UE1UWPWhjMPa8L2EWKxrFonHU6TwmASgNGi3OtBSn2U2nfxjy+DfBR4dJT+8lqJd22KbFHCEvSdSav6XYkJtoE9oEBfDC09n/DRNVnv2xhkIjIXRhllkclJ8xoT9GjSsAlAONSDNm0K8DCfLaYdHCHU3ksduSx4kE5bGNxD9KkNd8mRvbXtNNtAltguqyRPybczjRrjNYFjWk+swnpL68C+ro5riZSB66RGARJgEoDZtk7jrvVkaCbaPy15vI47Qlj40JymOLIpRkIG6nJa99JX6+aBPaBC2yT/zr9TncorPQ0SuO0TaL5C+YAaBUaIhB04j+8xbz/a/FPIclnag2PQ593pYgvwvSfPhOtAltgjbnT09n/x0mAgCAErJQzKPeGl6z1dFfkx5OBF6ro62m8JtJDoq6Lelu9H1myOslrgRQbYY9nf1hTAQAACVk0KJbZ1vMd74l36nA67dZrj/aZDk0TOi0pLfRd6Elv4u4EkC1ee3p7N/ERAAAUDJ6LZr1XlpferrSkvePwOt/l3ROoT/v0OajCeplW7a7B3cCqDa+k/44vQ4AAMqEbqD9ZNGsAynkv0daO0l21HDteJNlWCjmTcdJPxyUa5Je+E4AaCN8kXgOYCIAACgRtpHztPaYHbHk/zDgWu04m5bKDKVUR01jCev1RjhHB4DOviHtx0QAAFASusQcfaeZU3J92DbFhixrtc0KDDRxfw2J/c2hy4MJ6rRMstnfAAAV6Ozvw0QAAFASbKPuE5LeYUvvWtDDy5Zrm4kOdFV+LrEx5dWfoE77Jb3wnQDQZkzT2QcAgDbhqbR+4JWL5WI/c6Y74PpXhms/NXH/TdE1Hyx5/ReVsVlMsxWTuBNAZzDh6ez3YyIAACgByxxatSOlexy15D8ScG23tLbsRuPzv27QXlNebxPW67OkE74TANqQR57O/glMBAAAJcC2FGUy6iinwRPLPfpaKF/ooNnZ6Pe3HJ39JDMYayW98J0A0IYMCnH2AQCg/Pwl6R0wZWK1Jf+Pgdffsly/IuBaDaWpa/S/SH2D7lALHx1xbPsc1uNSAJ3BQU9nfwQTAQBACRix6NSZlPK/KK1F+fko5kO+QnjR0JnXWQrTElvdN7AwQb3uSnrhOwGgDVnh6eyzgQcAAMqALRxlXwp5L7J0sN9J2BIh26xAyHr932R2LP5tlryeJaybqV63cSeAzuK5p8O/tYAy6Ul/m3k0AAAQYQtFmcZylHOWvHcGXj8gyc6q2SCzl+8otgO1LiSo1xYh+AYAiD36wEy6nGNZ9PTB4ei+D3g0AAAQYQsVPb/FfDWU5Xdpbc+abY39Usc1C+RnTP/dDX//d4sfHo2ckvTCdwJAG6MHkXx2dPa/SrJ1gs2i93gY3fNlLS3O8F7/WBr3kPRD6rMhLi6JP6ypLZbzNVwSAGAOk5Z2s1XuiXn5TjO6ZzrV1xcmcyZARmObr0uGTDMYtohDOkL/1HGPh5a6mdDTf+/gZgDVZcDTCT2X8f2XRR3wmYZoaY4fOr1iP7yk8XRGDYu2psn89YPlWPTB5MpfR4W2S3rh4wAAqsarDDr7B8Q8wNVMW7/OUq4bjmtmZtTfSH2Ef4ZfJDzi0ProI+C85R62DwdT+M5VUb2P4WYA1cYVc18bjI0Z3Vf3BHxu6OgvK6DuGxx1H4sawqw+phjJBwDwc0fSXcajnfT4DKx2nntSat9tJ9Dvkp+DSGtj/3ZMwiIC6QFeGunnraP+PRK2oXlR9CH1GBcDqD5Lxb2cR4/8Tnudn4ZMm1mH+VzyG9GPs9hR730p5L/H8RHVjesBAHixHVrVkyCvpVFnuTEfXdqZZF38bUu5ui0d8O8ObbF90Gxq+I127kcj7XQFsvhNzEtFF8V+NxKVaRUuBtAZ6LTgmKfDn0aUnM0ye0pWpygXFljvXdLaYSo+bKch3sXlAACCmG/Rpz+azGeJzF0SpPkmjTz30tK+x5dlaud+Zt/BWUteLwLymombf95TrvuGfMZjv7kZ/f1B3Augs9CpzQ/i3kR6RZItt9F16Y0bhnRk+1QJ6myLSHQ9pfxtkRpoYAEAwjGdBqtrzUNnhVdKfZ184/W6X2xFC2X6YWnfjzRo6mCgrtg2IetyHx15n4nU8zSgXKYgEZORrZY2fDT8hVsBdCbdYj51L97p1+k/XUu4Q2ZvMpLo/3WzkU696jHi8SVCOhqyoST1tdW1L6X8xyX5MeoAAPAT04j1U/EvieyX2cESVMN0dLzVwAhTEh5xzdexng7IQ7XUN9i2MLA8elBXFy4F0NlopJrXkixEpS39K+Ub0TaNgGgDPj+FvG2HmrzBvQAAmkYHkoYtneATMnvtuf73YZm71EZnmNelVJ6Xgdp3PiAvX2Q4XW4UcohYSGf/ubBnDAAa2BU1rs2MYJhmAfaWsG62zvijlPK3ncx4BbcCAEiMduK/NKFDql+6mTbt09kPeu6rG4F3ppCXDpStbaJczxx56T65RbgQAJjQke7dUQd2KBoZ+Cb1NYszSf//ddSYXIg6+GWeJrQdTX46pfyfW/LvxZ0AAFpiXqQxf0Wd24mYFukad413vy9jHdIlQrr2fzK691ikgQek+WVC/ZGG/ojy0yVKJxOUX9fl32ywyZdIt3twGwDoNEYtnfE09hN0i32EaT6mBwAAAADIDu1wmzZEjaWUvy0u9CNMDwAAAACQLX2WzvhgSvnbQm6ewfQAAAAAANlyVbI7NVf5Zsl/M6YHAAAAAMiWd2KOHLQ4hby3WTr645gdAAAAACBblov9kJE0OG/JfwjTAwAAAABky4AkP/gkhBeW/A9gegAAAACAbLFtns06Lcf0AAAAAADZMlFAR/81ZgcAAAAAyJYtUsyo/hVMDwAAAACQLb9LtvHvX1vy34PpAQAAAACyZdTSGd+aQt62KD9TUj+xFwAAAAAAMkI73NOGzvj3lPI/YOns/43pAQAAAACypU+yjX9vi/JzGtMDAAAAAGTLVUtn/EhK+X+z5L8R0wMAAAAAZMs7S2d8ZQp526L8jGN2AAAAAIBssW2efZ9S/rYoP7cxPQAAAABAtgxYOuM3UsrfFuWnH9MDAAAAAGSLbfNsXwp526L8aFqC6QEAAAAAsmXC0BHXDvqiFPK2Rfl5hdkBAAAAALLFtnn2WUr526L8XMT0AAAAAADZYts8+0dK+dui/OzC9AAAAAAA2WLbPLsjhbxXWPKeqqV5mB4AAAAAIDtsm2cnU+qMH7Z09kcwPQAAAABAttg2zw6nlL8tys9JTA8AAAAAkC23LJ3xUynkrbMGE5b8t2J6AAAAAIDs0LCak5bO+P4U8j9myVvTAswPAAAAAJAdVx2d8TMt5r22lsYd+TOyDwAAAACQAatr6bqjI65Jl9/ouvqVCfI+J/blOzPpfS0dqqWlPA4AAAAAgNbZG9AJN6UftXTJk/cLsS8JCsn/LY8HAAAAIJz/AQzbTz2Dg5DRAAABHnRFWHRNYXRoTUwAPG1hdGggeG1sbnM9Imh0dHA6Ly93d3cudzMub3JnLzE5OTgvTWF0aC9NYXRoTUwiPjxtc3R5bGUgbWF0aHNpemU9IjE2cHgiPjxtc3ViPjxtaT5WPC9taT48bXN1Yj48bWk+QzwvbWk+PG1pPkg8L21pPjwvbXN1Yj48L21zdWI+PG1mZW5jZWQ+PG1pPnQ8L21pPjwvbWZlbmNlZD48bW8+PTwvbW8+PG1zdWI+PG1pPlY8L21pPjxtcm93PjxtaT5vPC9taT48bWk+dTwvbWk+PG1pPnQ8L21pPjwvbXJvdz48L21zdWI+PG1mZW5jZWQ+PG1pPnQ8L21pPjwvbWZlbmNlZD48L21zdHlsZT48L21hdGg+NO8BUgAAAABJRU5ErkJggg==\&quot;,\&quot;slideId\&quot;:315,\&quot;accessibleText\&quot;:\&quot;V subscript C subscript H end subscript open parentheses t close parentheses equals V subscript o u t end subscript open parentheses t close parentheses\&quot;,\&quot;imageHeight\&quot;:15.243243243243244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fenced&gt;&lt;mi&gt;t&lt;/mi&gt;&lt;/mfenced&gt;&lt;mo&gt;=&lt;/mo&gt;&lt;mi&gt;A&lt;/mi&gt;&lt;mfenced&gt;&lt;mrow&gt;&lt;msubsup&gt;&lt;mi&gt;V&lt;/mi&gt;&lt;mrow&gt;&lt;mi&gt;i&lt;/mi&gt;&lt;mi&gt;n&lt;/mi&gt;&lt;/mrow&gt;&lt;mo&gt;+&lt;/mo&gt;&lt;/msubsup&gt;&lt;mfenced&gt;&lt;mi&gt;t&lt;/mi&gt;&lt;/mfenced&gt;&lt;mo&gt;-&lt;/mo&gt;&lt;msubsup&gt;&lt;mi&gt;V&lt;/mi&gt;&lt;mrow&gt;&lt;mi&gt;i&lt;/mi&gt;&lt;mi&gt;n&lt;/mi&gt;&lt;/mrow&gt;&lt;mo&gt;-&lt;/mo&gt;&lt;/msubsup&gt;&lt;mfenced&gt;&lt;mi&gt;t&lt;/mi&gt;&lt;/mfenced&gt;&lt;mo&gt;-&lt;/mo&gt;&lt;msub&gt;&lt;mi&gt;v&lt;/mi&gt;&lt;mi&gt;n&lt;/mi&gt;&lt;/msub&gt;&lt;mfenced&gt;&lt;mi&gt;t&lt;/mi&gt;&lt;/mfenced&gt;&lt;/mrow&gt;&lt;/mfenced&gt;&lt;mo&gt;-&lt;/mo&gt;&lt;mi&gt;B&lt;/mi&gt;&lt;msubsup&gt;&lt;mi&gt;V&lt;/mi&gt;&lt;msub&gt;&lt;mi&gt;C&lt;/mi&gt;&lt;mi&gt;H&lt;/mi&gt;&lt;/msub&gt;&lt;mfenced&gt;&lt;mn&gt;1&lt;/mn&gt;&lt;/mfenced&gt;&lt;/msubsup&gt;&lt;/mstyle&gt;&lt;/math&gt;\&quot;,\&quot;base64Image\&quot;:\&quot;iVBORw0KGgoAAAANSUhEUgAABekAAACACAYAAACfm+IzAAAACXBIWXMAAA7EAAAOxAGVKw4bAAAABGJhU0UAAABJzyRrqgAALndJREFUeNrtnQGkFdv3x5crSRJJkiSeJ1eSSPIkiSRJEkmSJ5E8SRJJkuTxJEkSSZIkkiRJJEmePJIkSSRPkkRyJbkuv/9Zzpz/m7vvmjlz5szM2Xvm82F7v9/tzN4ze/Z8995r772WCAAANJGjrfQ/Jx2iWgAAAAAAwAMOGvOVo1QLAAAAANSFY8aA9wDVAgAAAAAAHnHAmLcco1oAAAAAIHT2GwPd41QLAAAAAAB4yHFj/rKfagEAAACAUNlqDHAvUS0AAAAAAOAxl4x5zFaqBQAAAABCY3kr/XAGto9baRJVAwAAAAAAHjMUzV3ic5mfrbSMqgEAAACAUJjVSp+cQe2HVppJ1QAAAAAAQCBzmg/OnOZT9HcAAAAAAO955Axmx6S9sx4AAAAAACAUlkdzmfjc5hHVAgAAAAC+c1Qm+m88TLUAAAAAAECAHDLmN0eoFgAAAADwlcUycafJU6oFAAAAAAAC5h+ZeFJ4EdUCAAAAAL6hwZVeOIPX0VZaSNUAAAAAAEDADEdzm/hc50U0BwIAAAAA8IYDMvEY6HGqBQAAAAAAasAxY75ziGoBAAAAAF+Y00ojzoD1fStNoWoAAAAAAKAG6NzmX2fOMxLNhQCg2UyjCgAAwAcuysRdJduoFgAAAAAAqBHbjXnPBaoFYKAsa6VTAyp7bSs9a6W7Oa+f0UqXW2k+rxEAAPplgTFQfUm1AAAAAABADXlpzH+GqRaAypkkbeO8foOHKy57VSs9jWlAP0b6e630vZV28koBAKAfrhuD1A1UCwAAAAAA1JBNxvznGtUCUCm68/xZ9P3tqLDc31rpsaEBd/vMt+OdQHfVT+L1AgBArwwbndMLqgUAAAAAAGoMu+kBBsfKVvoafXdbKypzSSs9ML77ooz0ypkoL10EmMFrBgCAXrhgdE47qBYAAAAAAKgx+KYHGAwbW2k0+ub2VFDe4la6I+2g0Vda6WQrfZZyjPRKZ0e9utLBUA8AAJmYFescO+lDKw1RNQAAAAAAUGN0zvOvMxfSudFsqgagNNa30lj0vVUVKHZvK612/mYt0t0tsMyHUZ5PWmkKrx0AALpx1OiYjlAtAAAAAADQAI4Y86GjVAtAKagv+B/ynzuYQTJDyjXSz2ylT1G+V3n1AADQDXfniK5os3PEf3a30rlYAgAAAACA3pkl/+3qjZ8sBoBiUTtDx2g90krzBnw/k6VcI72yMZb3HpoAAAAkscbolO5QLUFwy3lvAAAAAACQj9vGvGgt1QJQKA9j39cBD+6nCiO9ci/KW08QLKAZAACAxVWjU9pEtQQBRnoAAAAAgGLYZMyLcE8BUBx7Yt+Wnub3IQZeVUb6ZbH8H9EUIET0SMjSmjyLHuHZyysFz9AOyQ0YOyIEjA2Fuhrp0X4AQKfQKQC0Aq2omqFoLuQGkJ1MUwboG/X9/jX2bR305L6qMtIrz2JlbKZJQCioj6rrUcOti5/ls9Hz/CMcbQF/2Gp0SFeolmCom5Ee7QcAdAqdAkAr0IpBctmYH22jSQP0zV8yPgbeLE/uq0oj/YFYGW+resD1xgPmSbcqLv8i34wX6G6Dz/KfsbBOO3rPRM/1vZV28arB4bZUbyS/LmG5uqF/GU+djPRoP9QFdIoxKjoFgFagFWG/P7ePvE6zbvy4rJN+StunuO4IfxS1jaNROZMYPyYyLdKNznWPPWojVRrpFzjl7KjiARdHDeN7H43+QSvt77P8bz2U+YwBqVedvqZTNX3G/bFnvNSnkEN9WBdrF08qKnPI0OlRz9sk/ct46mKkR/uhTqBTjFHRKQC0Aq0Il0ky0R3oD8EdaKjoe5veSmtaaUsrnZS2L/T/lZC03VxrpRWMH1N1Q9Mxj9pIlUZ65WOsnKdVP6weCxrJ+ILPS9uRfpGo/7c7KWVqA9yIbg2cmTI+wvOJmj/vdhkfMGI6TaDxA4e3TgdbBasr7ozoX4ondCM92g91B51ijIpOAaAVaEV4WH3nGpp5bZjSSi8zjM2OR9+2e60a4f9opb9TrtV59WzGj//PMyePDR61h6qN9DecspZU/cC/Z2hYZQcMeGqUqT6QVqFPA2duK72JvZfTDXnu+MBGBWsWTaGxHDb0aX4F5f5llLsvsLprev8SspEe7Uf7mwLjYMao6BQAWoFWhMVeo988SVOvFUe7jM0eZcxHT8R/TshD/57XgF6n8eN8Ix+fFvaqNtIf80FbPnRpXNNKLv+qUeYJdGng6McaP+rRNF9v8SM/L6Qd7RqaxRyxj7RV4Rf+mVHuwgDrsMn9S6hGerQf7W8ajIMZo6JTAGgFWhEOC8V27QH1YV+XsdnvPeQ1LMk739VQP6/h48ddMtE1j09UbaTf6pT1dhAPfaFL4yqbl0YlTEaXBso8Z0Cjfrib6PvyslMHU2gajeJagiYeqqAjGnPKHAm0Dpvcv4RopEf70f4mwjiYMSo6BYBWoBVh4frmHkMHa8XFLmOzOT3mdyAlr4cNHz+6No/nnrWFqo30ltvheVU/9OYujavMicKvgj8x39CjcO9k/Ori7IbWxaRIpDp1cYPm0RhWpWhi2btwNhplhtr2mty/hGakR/vR/qbCOJgxKjoFgFagFWFx0+g/N9D0a0Oaz/UXOfLTsdxoSp55gsnWZfz42snnlmdtoWoj/TSjvC1VP/ScLo3rtxLLPinVGr8gHQ2S+cR5J2sbXicLpH3kp1MfB2gmjfgOXhU8MOiF41K9Tzv6l+IJyUiP9qP9TYZxMGNUdAoArUArwuKQ0V8fo/nXhh8p47K8PsLTDP8XGzp+VL10T/Bf9awtVG2kHzLKOzOIB/+e0rjK8r88tZW+yvgoxLPRo4FypgCx8oFfpB3NuyhhPCLjj9Itp6nUmgNdOtyxSLzLwhpArAu4Ppvav4RkpEf70f6mwziYMSo6BYBWoBXhsM7or2/R/GvB4i5z8byLbmkudN40dPw4Q4pZsCiTqo30yk8ftOVuSuM6WlKZR5xy/kCPBsoG533ohz8zwOdQ4+k/UuzqpR4TfC/j/X3h866eaAc3It2jtZcZxNXq7EP2T9zU/iUUIz3aj/YD42DGqOgUAFqBVoSEZbj7zidQC/anjMlGJf9mub2SvgmviePHtcZ9nwvgWy/bSO/agwYSmPp8SuO6UkJ502T86s9ztGig6AraJ6mHe40LJXXSe6T/yNngP1elu4Fe0+aSyp9tlPVv4HUacv+yKWN7KDNdKfHdoP1oP9RjHLxjgBpV9kQJnUKnANAKtMLinfQfUBT8417KmONOH/nukuJ9yIc+flwvGOktvjjlfRvEg6cN7h+VUN4JGb9qtQgt8mpyqo0yxJX1uG+6ov266ortZ6fdLqDp1IrfYu/3o9gBiTrpz5LuwTIKhx7gKeT+pe5GerQf7Yd6jIPrbKRHp9ApALQCrbCw5mob+RSCRk98pAV47WfX+Ckp3kgf+vjRmutipJ9opB8ZxIOvTmlcRd+Q+leL+/g5jRYNlIXGO/8rwOdwj0XtLqGMUxWLA1TLy9i73d5KO1N08UZF7bjMBQH6l3wDl7oY6dF+tB/qMw6uq5EenUKnANAKtCKJE8Z7J4B22KzrMuYY7iPva1K8u5vQx48bBSO9hRdG+slS/KpSErdl/G7VaWjRQLGCVC4M7BmOG88wv4Rylkm1UbuhOv6IvdO/MwwS3pd0H1eMsrYGXrch9y91NtKj/Wg/1GccXFcjPTqFTgGgFWhFElul2hOoUD6nS5x/v03J+0VDx4+4u7HxwkivfE1pXGsKKsMNTLAJHRooi4x3/Tag+58u9jG3dyWW6fo6fEQzCp6Zjv4tztDp6mr7UAn3YvngW1WDOm5i/+Jz4Fi0H+0HdIoxKjoFgFagFSFrxUqj3u7zSQTNi5Sx2KU+8l0o6cb0fuIzhDx+XG7c8wXP2sQgjPTuO/08qIe/ndK4itjJqQat18IxTJ+4YLzrs4Hcuxou3ye01zKFxTomRUyF+nwHbtv5nKKLZew6GZFyV+DpX6rDZyM92o/2AzrFGBWdAkAr0IqQtcIy3o3wSQTLbEk3pPdjmD4n6Zvv+jm1EvL40fqGLgfwnZc9hv4unrgFS4tMfLKA/A/G8vshbZ9KMDj0eIwVlGOz5/e9RNr+wMsS8G7sEP9XG6G39hSP2j3T+fdbJXe6bgfslvGzJvXcxP7FVyM92o/2AzrFGBWdgjDQDSHqBkV3hv+TM4+50t5drGNK3Z29F61AK2qkFT+NZxlCOoJkm6Qb0vMGgl4UXZ+Ud7/x30IfP7oG6RuetYtBGOnd9nJtUA+f5s+y38jiuioW3yF6GA0aOElBMWd5eK+6sqnHmz5Jf35TZxQ0qLIMqVNoUkHyPPYe9xn/fjKlPRW9S+dXo4yXNannJvYvvhrp0X60H9ApxqjoFPiHGhZXROPRG4bhJG87eSbh7jRHK9CKbljuUYaRkyC5ntLuH+fMU7XgXUq+j6T/RZ3Qx4+uu13fTnpWbaSfZJQ3sHF7WmTi533mfTmW12thddMHrAA73zy919vSf2CzrwUOoK2V2B00qeDY5eiSxdaUNnWr4PtZX0EZ9C/V4auRHu1H+wGdYoyKToE//BFpzFiGttLr7uoFKXmtQyvQihpohXXqeT2yEiRpbmbzGEnnyXg3MW56KMUEXw19/Pinc89fPGsXVRvprY2TG3x6+CJcLrgrtSvRn4Gjq0PW0cA7AT3D8oS2WsXg4pVR7m2aVVDMkPFRu1cn/G5xii4W3YFZCwJXalLfTexffDTSo/1oP6BTjFHRKfCLpZEBQA2LaoQ/m6JFR3vMO20c+xCtQCtqoBVXpHyXpFA+SyR9gWp5D3mpIXu/tBfsklznHJfiDN6hjx/XGPXj02aSqo30G4z6GGiMwG8pDSzvsbG4O4lL6I8XrE94xyEZBA8lPMO8Csq2VuxHxb+dcTuk/x0bVaYqj1bFJ0A3unTyaTubihTsPUb+Z2qkO03rX3w00qP9zdB+QKcYo6JT6FTY7EloQ3l8Bb8twXiEVqAVvnDGeI7dSEhwHJT+T5ComyNdyPwg6SfhFzJ+nGDvGJH8iyJlU7WR3rWhPR50BaQdw8pzbGiX83HNRH+84HjCOz4Y0DPcN+7/XUVlX0yovzWe1RFGeptFzgSl20D4Zco9F/nOLxj5/14j3Wla/+KjkR7tb4b2AzrFGBWdQqfC543xHj/myEeDz/4w8vqBVqAVNdAKKy7BeeQjOO6njL/+jsZg8aTBobdLO36cLl4mxXrQzXYadPuIFB9wtU7jx0vir+uraVKt3eiyU9a+QVfAhZTGtSNHZcb9Su1Ee7zhVsI7DuVoWNLxxosVlZ+0u+WoZ/WEkd7m71iZxzL8/nqBupjGVSP/LTXSnab1Lz4a6dH+Zmg/oFOMUdEpdCp8jklxpzjVTYK7U/IFWoFW1EArthnPcBn5CIqkb6GfpG1gYytNZfyYiRXi74mkDVK8r/804sHWtV0OPBB5mlHvQo95nYpd+wTt8YqPCe94QyD3vybh/jdXVP6WhPJvelZPGOknsj1W3vtWmpLhmgMp91zkQPpmwN8k/Uv3ySPaj/YDOgXoFDoFWVmV8C7X5sxvk9RrtzFagVYoG6UYt1Dg1zvsN+kO+gcV6kEdxo9x9zqfPGof9xLqtQy3RdNkvKvjiz5UwBpJ99+UleHYw42VVIGQj6GUd7w6kGf4M0GIp1dU/oaE+vsQkLGhiUb6ac6APusgeFPKPd8v8P7uFjgRC2kyUtf+xTcjPdrfHO0HdIoxKjqFTtXje7DiIv3RR551cYGEVqAVHdZJ2MGDwY4rEDdS60mgVZFmqesYNerrxjs9baQn3l93sTGo8XkJ48euuAt3g/RLPxRpeZobIbXrqFug2QWWu93R42EfPpC0yMTve8jnUey6E+iOV/yS8o5/CeQZ/pZqj7y4rJXkFVsCc/nLSckXAGR2yjczUuD9Wb74Vtao/pvWv/hmpEf70X5ApxijolMQFlZcpKs585oh9Vm0QSvQig7LxDbsQjikGdmPZMzj11a6Juk768v0LV6X8WO8zzk7gPJ1E+V36X2z52hkl5ncZ/kPJP8JiFL51qdgb5Le3UlAdaxLadxTA7j/qWLvKjlZ4T0Mp9ThME3MS/pdlf6R8s5nFHSPn428p9fsPTSpf/HNSI/2o/2ATjFGRacgLKy4SHkNuVtjeRxCK9CKmmjFdOP+PyMdwTBH0o2vv/WY3x9d8ivT8F2H8eNKGR9cfGaD2mJcE7/49uxpRwoWdLl2ctSgOr/fiO54R5rrjskB3P9mKS5qdl6mpdThOpqYl8RXpU/nuP6BFBuxPWvHXjfjTpP6F9+M9Gh/c7R/jYTh4uwiOgXoFDqFTqViBY8d7VPbvkTtBK1AK+own51q3P9X9C2YcdjOlPv7kTPPU12eezvjx1Quxu7jrwaNQePvb4tvN5cWmbhbY4kPJAjY4SdbU95vCEfbziUMVid5MqhhQu4f22T8zoo8u9MvpbzzvQXd50igEw36l+QB+q5YQvvRfiaHYRjpGQejU+gUOuWLTiV9E/N6zEd/39m5fRCtQCtqNJ+13IyMoG/BjMOup9xf3nGUbnL7mJKvbowrY5d0XcaPqg3vY7rUhLhK632fn+zIaYya30o/o9+pH6G5zDW8ZHvK+w2BV8Z9P/RgMODtqlvD0d0VH2LvZ08JuniloHv9Geg3Sf+C9qP9fmk/k0N0Cp1Cp9CpeujUqoT72tBjPqej695KtYZgtAKtqAL3/n+ib8GMw76l3N+ePvI9LNW7vanT+HGp/Ofu95nUO6bNrFb6JP/FLfSyj1yT80OOH+0/KMCgpniSAnge9WhQs5Um5hV/VjDAeVzQvTbBSE//gvaj/UwOfTfSo1PoFDqFTvmiU1MS7mtHD3nMiY0x16IVaEUN57MY6cPUt2Vd7q+f2AgLuuT9oeL3HuL4cWPsvs7UdNypiw8dt8gvpLhYg5UK9p2Ea+Kr/C+YY3hN2vHASYHe+28efSPspPcHjfI+VsEAp6iB4KjU30hP/4L2o/1MDn030qNT6BQ6hU75pFPWJo6zPVzfcdl4Da1AK2o6n8VIH6a+HZFyjegjXZ7/V8aPXfk9dn+7pH5ck/8Css/y/WaTjp1YkbJ19SF+ZGsZcwyvCTnQzlUpLqBIP0xNqcNNNDFvuBd7LysLyO/flPc+r4D8Qz2yS/+C9qP9aD86hU6hU+gUlIM1/rya8dolMe2aiVagFTXVCvf+x5CNIHgk5bqTvSvpRvoy2nkdx48a32+0huOITgyBBxJIMPU7CY1rTCb6IzoQ+/dzaI33rEsRKt8bpxUA5OYA7iMt0M46mpgXxI9n3Ssoz1sld/JNMdLTv6D9aD+gU4BOoVOQX4/uZLhOteqlhBcIFK1AK/qdQ2Gk959Jkn7ivQiXSzck3Ui/jfFjZlZIe6FB73VzDdrf5ehZTod002mRiZfEfqdHAr5Gf1dn+9PRG++Zl/JuF3l830l+xfYM4F5mZfw+YDDoDpp3sQ6xqIjk51LeexH+45rg7ob+Be1H+wGdAnQKnYLsXDPe5esM1x2LfnsJrUAraq4Vvrm7ge6knYbRNKeAMq53KWM748ee0Hga96N73hdou9PFST1hoQsOG0K7+bTIxJsSGuF2tCYIdAUvadXS52BCuxPueeEA7mW1hHHEcoeE4Q+vk+4W9NzHpBxfe2n1WYSfzyYEjqV/QfvRfkCnAJ1Cp6A/o8+3Ltcsjb6ltxLIMX60Aq3oA4z04ZG2+e1VQWXc7mJ7KCP2QhPGj/qMoQaS1QVedTkWpPu3tdJ9x+iS2N8eojNB8S7h3fp8FNI6rvR5QPeyPqH+RgIyMtTVSD9f/jN263/nVvDeiwr00hQjPf0L2o/2AzoF6BQ6BdnYY7zP0ZTfq1H+bTSuXIxWoBU114oh8cPHP/TG25Rx1tmCynjZxfZQhlsnxo9QGmmRiTtBHJ7FBgm/UmVBkeSfy+dVPCs699UB3cvmhPrzTWSbaKSPr5ifKLg+p6Tc+6hM9DNXRBuv4643+he0H+0HdArQKXQKsrEt4Z1OSvj9zejfd6MVaEUDtMLqr1mU9Ju5Un5A124+78dKmmczfoRSSYpMrNFv48a/Y1RVcBxKeLd/eXq/y6S6YB9Z+D3hfi56Vm9NM9LHd4R8kXJ8u42k3H+/R1W/GnlOpX8BtB/tB3QKnUKn0KnGslGyB0jtfD+X0Aq0oiFaMdV4hq/IhtfskvKN5+u72B2eM36EEEmKTPxd/otK/kbwbxgiKyV9dc83Dkh5AUXycFrKi0JeJE0y0seDxWraX1Kd3k+5/34jnX808pxB/wJoP9oP6BQ6hU6hU40lyX3CSud3nUCMTyV5lz1agVbUTSumiz8uhCAbN1Lm048LKuNKF7vDAcaPECIXpLtRbQ3VFCRDkUi47/ORp/d7z7jXNwm/1VXTayXfT1Kk8Lk0rYFxPPYe3kv/rmfydPj9utexFgBW0b8A2o/2AzqFTqFT6FRjWSDdA6SqwVr9cH9opVloBVrRIK1YIfaOZQjruy3SXa0GB01zdaM73aeX+IyMH6E0uu3CvUYVBY3VMfsYZEWFfNS41/PGbzVoqB5v+6Pke/pHygkcCvkYdjriMt//vhRNvNln3taq+7qavjP6F7Qf7Qd0CtApdAq6MzVBg9ZH/75c2kYnTQvRCrSiYVqxzniOO8iGt/wm5QdzvSuD20XP+BFKJS0ysQ4CZlNFQbMp4d36Frwi6SijG1BkWjSwqGL3xE/jfo7TpAbGs9h70HdT5tGxzSm62K//w5tGnhvoXwDtR/sBnUKn0Cl0qrEMpbSzJdH4c0zG76xHK9CKpmiFFbPhBrLhLcck3R99v666Dkq6gbyKUxaMH6E00iIT/0H11GLA98V4t1s8u8/DCQLuBkvSFVM9OjW/5PtZmPBNLKBJDYQjznu4PqDJQBHBYy+LP8Gk6F+yDQI/R4Oto2g/2g/oFDqFTqFTUBLWez0efd9FxEViPotWhKoV24znuIxkeMuzlLHVhz7z3ifdg8VWEe+tSXbUmdKOY6EBp9V1ry4a6wLgaPRf1bMXkY1GTzAsMurqsZR/uqFWfJNqIyFDtZwKoFO7bdzjF+c3F6O/76jgfrYb9/M3TWkgrDLeRdlGiG1dOv9+orSfNfLbRf8STNsLadCF9qP9gE6hU+gUhMPPlLHnTuazaEWDtWK38SxnkQwvGe4yjx7Jma8aiq92yfuhlOuHvk7jx24MRRqidTom3f3vu0njB+ppFzXcvxP7VBGk4Ppz0pewiGqpDb8aH807z+5xRGxfg7Oi1IkOfqmi+7lm3M8OmlLlLJX2Sq37Ls6UXO6TLp3Ol2igkIedks1XJf3L4DktYQepQvvRfkCn0Cl0CsLhR8K4cw9Vg1Y0XCusIJ2/81l4yWXpbsDd3kN+6jbmaIJNoJN0J/dBxo+FoYtiHxI09y9pu+qNL4ZMkXb8lHOSvtg8h88jv+idokpqh+UH25egQ1Ml22qcrvxPruiePns+CKw7unK7L2Gwq2k06jyGCi5XO9U7Gdvjs5yd8BYjr6v0L17yp/Gu7qP9aD+gU+gUOoVOQQlY4979VAtagVaYCw6b+SS8Y6dk32mtY6+1zvegvup/kbbBVw3zGrchbRe3GoR1896gjL91s6OqbeNFgt0ja7BfdeNlBaz+zufRG/HIxB9lot80CB/LJ50vQWOyDGr0Q59R0f1YR8dZqa+OY5JsnLd2p6gxQo3cU3KUNSm6Vg3zX6X3Y1ydAa8e41qcscx1Rh536F+8ZImEf9wc7Uf7AZ1Cp9ApCAN3/Et8OLQCrWhjbaJayycxcNTAvjLSqieSby7da9LNerqDfVf03TF+LAb1F+8uiGiftDtHXloPz5287vK59EbcaISfoPpyRSYG7Rjy5N7+ThHimxUL3kWn/Bc0nUp5kLPDztNGJhc4YFifscwZxrUf6V+8ZXM0qXrVSnvRfrQf0Cl0Cp1Cp6AkOkZ6NUJtozrQCrTi//nXqNNZfA4D56KUY4jXHfLq7/2ltGM96Hevbr908WkS48dC0Y2ON4x3oGPKX/vIV2MTxI3+5/hcemNy9CHcoSq8ZbnkW8WKM1fax0x89Es3KxL5kagtfpL27uSVFd/HnGhgHK+jZTQ/KBh3lXqM/gVKBO1H+wGdQqfQKfAfPR36VNonZACtQCuaOXcCxo9VoQuHj2WigV7/VkQA3rg7oK00F6gTs6JOvogI5gedD/A11TsONwAb8RmgDKzdILOpFigRtB/tB0Cn0CkAtAKtCI2ZxrzpA68ZoC/UVZBloNcTQUWd+lkRy3cxVQ51QY+fdPx7bSwoTzeQA/4O2yyQ8av0esRnMtUCJXBL8rvLAUD70X4AdAqdQqcArUArmqAV64150y1eNUBfWHEedCPhzILL0bh/erJniCqHOqAd6j3570hXUf631LdUPDDR1xI+xhCJBzsZiQY5AGVwwegUd1AtUDJoP9oPgE6hUwBoBVoREjuMedNFXjVAbo4a35TaG5eXUJYuqD2jyqEOaHDJh7GP5lHB+W8VVqPjuMcm2dUMDDahjqD9aD8AOoVOAaAVaEUoWMFJt9P8AXKxTOxgvWW5xVKX3Veodgidpa30zvlojpZQznGnjD0NrW8N5hM/FriLJggVtDm3Y7xPtUBFoP1oPwA6hU4BoBVoRQjcM+ZNq2j6AD2jLmdeG9+Txr+cVnK50FDUf/s2aa/UPJd25Hf1f6QRl99Ff1+TM+/hVtos7RUmNaZlXalXFzWTYymtgWok9jMyMXq5pt9KqrOrsTJ+lliOr8xvpc+xOtjPZwQVMMn4zn9QLd6gWr06muBclnYAnes9XL9Q2ru7zkv7FNT5lHJUc55G+qttQI8pb6ngGdF+tB/QKXQKnQKog2agFfXWih8y0S3HJD5JgJ45IPYu+kNUDRSNuoY5FRPw29JeXR2Kkk5i3sQaoUYxntslz+FosvNS2oZ+tyGfzHhvr5zrNhu/WRENXsYSPhorHSuw/m7G8tUO/peGtJtZrfSWyQ8MCGsVez7VMhBU76+10l0Z79/0fxn0Qa/VxeGLkY7/NK7dYFynPv/epWj8zgqeG+1H+wGdQqfQKYA6aAZaUU+t+MVoR6/4RAF6ZrKMX8yLbxScRvVAkWyINTZtYFtSOrDPPXTeavhfF+VvRT7emOHeFhvXzTB+91yyG+c7aWvB9Xgplvf7Vppd83aj7+FF9Lyj0UAUoEquGd/1ZqplYBOcTZEOnE7Q3EUJ1+6TdvyQJKOZ6ou720fL6bYo+6aiZ0f7AdApdAqdAqiDZqAV9WOL0Y6u8okC5NJ1S5cvUDVQJH/J+BWglV1+f9hpkFmjDM8wGvP0Hu9P0/OM5bl+16paET/qDKLqOrCZFRvQ6GLNCj4lGAC7DV05S7V4wQPnvXzOeN0q453edH6zPfr731GfNRRNqqwJcFWg/QDoFDqFTgHUQTPQinpxTgZzigugbrwS20i/mqqBorjuNK4sfu6WSLajei7Dkm8XwAfp3UXOkEx0r7O4wnrV+vgalfuv1M/9hj5P5xim+kqcw6cEA2KRoUf/UC1e8K/k37HjHgmPB+5aH/3tjHGd2xa+VfzMaD8AOoVOoVMAddAMtKI+PDPa0UI+SYCeWCq2gV43OhPUFQrBdRNxPuN1Q0bDzBJkyz1mdSXDNdaug/UZrlvjXPNlAPU7T9p++zuRnpfWpN2on0TdaaBHMY8jSOAB32RiIKQpVMtAmWlod9bjw7ONazs7uHSxV4+Nnzaumyx+HOVF+wHQKXQKnQKog2agFeEzWSa6UBrhkwTomWNiG+lvUjVQRgP7KL0FOvifcX03zjrXbM9wzSXp7rvP4k/pfRGhLPZIexfCgZq0HR1AvqzRIA3C57qhSZuoloGy1Xgnc3Je2zkZoX2UBvW6lXDdb0aZS9B+tB8AnUKnADzTm9A0A60Il02Sb4MlAIznvthG+iNUDfTLOqNh/d5jHu71PzNc88i5ZkGX3+uq7w/nmocZ7++J9L4gUCYza9R+NLYAO5PAJ3YamnSeahko7gLryx6udRddjkZ/19NfryR5QXm7c91jD+oB7QdAp9ApdAqgDpqBVoSJ5Y9+F58kQM/8FNtIz+ZA6LtD+tTHpESZKr0b6V0f8VmOWO2SfKtUen/uka65vHqA2jLH0Ip3VMtAeeu8jzM9XPtZJsYT2RL1M2n+My8nTIABANApABgkaAYMineS/9QYALSZJraBXtMiqgf64aTk97/ZwTp21y2AzQrp3W+TFeDktwzXuUe63vLaAWoPAZH8wVo02ZDxWjcwubpSmyXtuCJ7u1z7Jkd/AQDoFDoFAGWCZsCgGDb6uudUC0DPrJFkI/0kqgfyooFfRp0G9UF6P+pl+fC82+Wavc7vD3b5vbUQ8CPj/blHunB7AVB/DhuacYxqGQhuH5E1lohywLn2grQXdR90uW5uzv4CANApdAoAygTNgEFhBbo8TLUA9Mx6sQ30Y1QN9IO1i/7PHPmcMfL5q8s1N5zfr+7y+3sy0edT1qjJrwQfUQBN41dDl15SLQPhiuSLJaK4AXnUZ/R36e6yzI1LQEAsAECnAMAH0AwYFC+N+dECqgWgZ5KM9D+pGsiL7pb/JsW4g3hi5LOqyzVxP3yjkr57f7m0j/Z9dMrYk+HeZsvEla3pvH6ARvCP4CPOB1zfl1kj3k+Siae9tB84mOFaNyDbbl4DAKBTADBg0AwYFIuNedFTqgUgF+vENtKPUjVQZKPKE1hRAya4QVk/dLlmnvP7J11+r37S9hv3O5zh/rbSEQE0lr2GbpykWiplnvEOlvfRT72WbC7ZvjrX/cKrAAB0CgA8nIOjGVAFp4y29wfVAlDY2LGThqgeyMNpozFdyZHPNiOfblHmXcP56ZTf7mqlx0Y5HzPe31Xp350PAISJLiK6u5W+0HFWiqvd3/vsp7ZkuM4NyPae1wAA6BQAeDoHRzOgbHTu81km7vjFwwBA/m9qVGwj/VyqB/Jwz2hMOwrIRyc2M7tcc965ZnPC72ZGnYm64HGN7VkXFFwXOWt59QCN4qKhdduplsq4Jvn9p7p+M7Oe9nIDsl3iNQAAOgUAHoBmwCDYbsyHLlItAH3xWGwjPTEwIRcjRmNa02MeesTDdXVzNMN1rp/oJKO+GubPR//7jXPN1gzlLJCJq8XsoAVoFksMrfubaqmMD5LPf+ps470dznitG5BtM68BANApABgwaAYMCiuG4FKqBaAvjoptpC/Lve4qqrze/DQa07Qe8zjpXP+2lSZ3uUaD5cQN+0lH9TRasrqlUAP+VONeZ2e4v93ONXd57QCNxFrlXka1lI7lq29exmu3Sr6jg25ANoKFAwA6BQA+gGbAIFhmtLvHVAtA38wX20j/roSyOrbNDVR7fbH8J/Wyy3xOK/1wBgtZgmytcsq8avxmRit9kv/c72x0rnlpXLPe+NtN57qDRjkE3AGoP2sMvbtNtVQ+GbUGLAsTrr0uvQUY77BWup+aWMKrAQB0CgAqBs2AQXBb+vegAADZdL0MlzedHfvHCspP+56fkhz41vVG8jQhn0Nie2ixkrpFn0JzSeebUXG94PqI35fxur3OdTsTOpJHsf9/xLnmjPP742Ib3NwG4x7p0p31+KYGaAb/GJq3iGopFTf+yHnn33Vnj8YdmWpc6wa32p+xzMPOdSecf18TDRJm8XoAAJ0CgApBM6BqFhvzn6dUC0Bh6KZfy+Ctmz6m9Zm3jj07cZNOl3Dvw9K2iVpGdXU3rhuhs2zkVjfj9xPyuSPJm13A4abk30m/wbnubA/lusG5Fjv/rgZ5Na7Pj/3NXZ2KH/HQXfa64OC6v3H9UH91/v1E1GAAoBmsTug0oDzczjq+o0AnkhrY21ooteIIZHU/4fZt62L/Nj/qC/bwagAAnQKACkEzYBDcMdrdaqoFoFD2i22g1jFm3t3jusH4dZTPqRLvfa1x3x+l90XfBWIb+okJ2gO7jEpcnOE6HUx8kXR3NWm8kOTd+zujv+1w/v7cuabT0NW9zkjC5Gmfc80NpxzdyTCbZgDQKB4YureCaikN9zRTJ2bJjEjXk1wOHXCue9FDmW4AyEnR32dGA52bvBYAQKcAoGLQDKiaFWIbDQGgeC6JbahXV92Le8jnFyev/SXf93rjnvflyGehkc9BmkVvaOf+zqnEo12u0YHAq9jvz+Uo1z0KsiyaCP2VkucPmRg0VncQ6K6Bawnl3BB7x2zH3c5amgBA49DOY8zRhudUS2m4dT0regevownnzITr3J2tJ/ooUwc6w9EASYObE2gNANApAKgaNAOqxt3oOCa4nQAok4uS7JNd+wDdKK3uduO7y3VzyEpp2ykfxPReNxVXETtij+Q/5RVnh5HPME2id9RAHt9BpEbvOQm/1aN0HQP9SNTA8pAWoCDJ9cSoJK9KJfl5eptSzgFePUBjOWVoAkeEyyEpkIz+fWnCNZMMzV9eQJmfhUDhAIBOAUD1oBlQNZbh7RTVAlA66rXjq2QLppqUdCNyVTFGXNfi7wrK51+aQn706MVrGe9/SFdBOsd9f5V2FGENRqOrOhpQa04f5T1KaIh6pGOoh2t0wSDNXU1S4AIM9ADNZmrUacR14Zvg/qqKTr+zGJzmYmidMQHtBeuo4Sfp7ZghAKBT6BQAFAWaAVUyRyYaCd9L/0EsASAbegrzZGRj6MU4r0Fcl1d8r25A88sDzgecwcMVaRu/1b3Mz+i/r6IJzG5JPvLbC2r0fxLl/z1qiN2OcegOgX+ia/To8V8ZOpl4Obr74JYk74gCgGaxxugUb1MtpUwSHkc6rB23LvLOLblM3XVwP1bmOaluJwIAoFPoFACgGTBIbhvznDVUC0Dl6Cbkja10JtLwr5GOd2yh6hlEd83vlv42QufFCmi+OUc+iwvKBwAAGswZozPZRbUAAAAAAECA7DLmN2eoFgAwOGDoxYwC8hnLmQ8AADQYden1wulQdEV7AVUDAAAAAAABoXOYH87cRuc6k6gaADC4b+hFHu45+TylagEAIA8aENv12fhG8NkIAAAAAABhoHOXtzIxvso8qgYADKyA5mcKyucE1QsAAHmx/NPfoVoAAAAAACAA7spEdxOrqRYASGC9TLSBbMyRz1ojH7QHAAD6YqfRuZylWgAAAAAAwGNOC3G2AKA/3dCFvck58jnp5KMut4aoXgAA6JcjxgD3MNUCAAAAAACBzF+OUC0A0IWXjm48yZnPMyefW1QtAAAUxXFjoLufagEAAAAAAI/YZ8xb8AUNAN2YbWhHUWkP1QsAAEVytJV+OukA1QIAAAAAAB5wwJivHKNaACAD26Q8I/0w1QsAAAAAAAAAAAAAkMx1GW9Y/15QPv9StQAAAAAAAAAAAAAA6XyR8cb16znz+ebkc5mqBQAAAAAAAAAAAABIZqlMdFGzI0c+y4x8NlO9AAAAAAAAAAAAAADJHJSJxvU5OfI55uQx1krTqV4AAAAAAAAAAAAAgGQeynjj+suc+Txx8nlK1QIAAAAAAAAAAAAAJDNJ2jve48b10znymWbkc4LqBQAAAAAAAAAAAABIZqNMdHWzNkc+m418VlG9AAAAAAAAAAAAAADJnJXxhvXRVhrKkc8lJ58fOfMBAAAAAAAAAAAAAGgMb2S8cf1Oznw+OfncomoBAAAAAAAAAAAAAJKZIxNd1PyRI5+FRj57qF4AAAAAAAAAAAAAgGR2yUTj+nCOfA4UlA8AAAAAAAAAAAAAQGO4J+MN6yM583lSUD4AAAAAAAAAAAAAAI1Ad7q7u98/58hnjZHPF6oXAAAAAAAAAAAAAMBmaSu9lYnGdU37W2lahjymt9I+ae+at/I51EqzqGoAAAAAAAAAAAAAgDarJdmo7qaPrTTFyOM3ae+4H8uYj5Z3pKwH+j+4wmPA5wzZSAAAAn50RVh0TWF0aE1MADxtYXRoIHhtbG5zPSJodHRwOi8vd3d3LnczLm9yZy8xOTk4L01hdGgvTWF0aE1MIj48bXN0eWxlIG1hdGhzaXplPSIxNnB4Ij48bXN1Yj48bWk+VjwvbWk+PG1yb3c+PG1pPm88L21pPjxtaT51PC9taT48bWk+dDwvbWk+PC9tcm93PjwvbXN1Yj48bWZlbmNlZD48bWk+dDwvbWk+PC9tZmVuY2VkPjxtbz49PC9tbz48bWk+QTwvbWk+PG1mZW5jZWQ+PG1yb3c+PG1zdWJzdXA+PG1pPlY8L21pPjxtcm93PjxtaT5pPC9taT48bWk+bjwvbWk+PC9tcm93Pjxtbz4rPC9tbz48L21zdWJzdXA+PG1mZW5jZWQ+PG1pPnQ8L21pPjwvbWZlbmNlZD48bW8+LTwvbW8+PG1zdWJzdXA+PG1pPlY8L21pPjxtcm93PjxtaT5pPC9taT48bWk+bjwvbWk+PC9tcm93Pjxtbz4tPC9tbz48L21zdWJzdXA+PG1mZW5jZWQ+PG1pPnQ8L21pPjwvbWZlbmNlZD48bW8+LTwvbW8+PG1zdWI+PG1pPnY8L21pPjxtaT5uPC9taT48L21zdWI+PG1mZW5jZWQ+PG1pPnQ8L21pPjwvbWZlbmNlZD48L21yb3c+PC9tZmVuY2VkPjxtbz4tPC9tbz48bWk+QjwvbWk+PG1zdWJzdXA+PG1pPlY8L21pPjxtc3ViPjxtaT5DPC9taT48bWk+SDwvbWk+PC9tc3ViPjxtZmVuY2VkPjxtbj4xPC9tbj48L21mZW5jZWQ+PC9tc3Vic3VwPjwvbXN0eWxlPjwvbWF0aD6WEiboAAAAAElFTkSuQmCC\&quot;,\&quot;slideId\&quot;:315,\&quot;accessibleText\&quot;:\&quot;V subscript o u t end subscript open parentheses t close parentheses equals A open parentheses V subscript i n end subscript superscript plus open parentheses t close parentheses minus V subscript i n end subscript superscript minus open parentheses t close parentheses minus v subscript n open parentheses t close parentheses close parentheses minus B V subscript C subscript H end subscript superscript open parentheses 1 close parentheses end superscript\&quot;,\&quot;imageHeight\&quot;:16.522875816993462},{\&quot;mathml\&quot;:\&quot;&lt;math style=\\\&quot;font-family:stix;font-size:16px;\\\&quot; xmlns=\\\&quot;http://www.w3.org/1998/Math/MathML\\\&quot;&gt;&lt;mstyle mathsize=\\\&quot;16px\\\&quot;&gt;&lt;msub&gt;&lt;mi&gt;v&lt;/mi&gt;&lt;mrow&gt;&lt;mi&gt;n&lt;/mi&gt;&lt;mo&gt;-&lt;/mo&gt;&lt;mi&gt;e&lt;/mi&gt;&lt;mi&gt;f&lt;/mi&gt;&lt;mi&gt;f&lt;/mi&gt;&lt;/mrow&gt;&lt;/msub&gt;&lt;mfenced&gt;&lt;mi&gt;t&lt;/mi&gt;&lt;/mfenced&gt;&lt;/mstyle&gt;&lt;/math&gt;\&quot;,\&quot;base64Image\&quot;:\&quot;iVBORw0KGgoAAAANSUhEUgAAAckAAAB+CAYAAABPh+oIAAAACXBIWXMAAA7EAAAOxAGVKw4bAAAABGJhU0UAAABEsZUXFwAAEthJREFUeNrtnX+EV1kUwI8xRjKGZCRZS0YykshK1kokSZLISFbWkqyslSUrK0lkjWQlkmRkDBljZGRJkpUVWSsriayskUSSjJHY/R7zvubNm/vjfb/f99733fc+H+4/Nd/3zjv3vXvuPffcc0QAAMDFQKPtRw3LWIVeAADqzcFGe9VoHxttPepYwnSj/ddotxttHeoAAKgPqxttMjIC2u5FKydY5MeYft412mFUAgBQfXY12uuYARhvtF7UYmRPo72P6epGo61ALQAA1eR8bMDXdhmVeNmSmFQ8abTPUAsAQHVQ9+q9hIG8iFpSo0bxZUx3ajS/RC0AAOGjATn/JAzkKGppmbUJQzkvRL8CAATNNlnqKtR2DbV0ZChnE/okoAcAIEB2ytKgE21TqKVjNjbam4ReR1ALAEA47Gi0D4mB/JEQmZkVuh/5KaHffagFAKD8bDOsINXlugbVZMrxhI7nGm0ragEAKC+fy/I9SF3xfIVqcmEioWvNXrQWtQAAlA/NmPM8MWhrO4tqctV5MpBH3dokZwAAKBm3DQbyzxrrQ/dlpwtYRe8z6P0SryMAQHk4ZRio1c06XFN96OH/d5Eejhdwv2mD/nfzWgIAdJ/NsjzSss6rmZ5GexjTw6YC7jlk6AN1ww7wegIAdNcg/G0wkHr8Y3VNdXJVlkb1duO+zXaVVxQAoHucMQzM2s7XVB8/JvQwVuC9N1j64gteUwCA4tF9t3nDoKwFlOt4JvI7gy6KzoTzmxA8BQBQCsYsK5fxGuripEUXRbucj1jkOMLrCgBQHMOWwVjbnprp4qJFD91YwfVFK/mkLC9kYf8YAAAKYMJiGD7UaDDWg/wzjsnCL12Sa9oizzFeWwCA/FnvMAwTNdHBdlleI7Ms5xS/tcjznFcXACB/Rh2G4WjFn71f7O7VZPBSt1bUrknMgdA7QCPCDkYv4V+yEDl2KKNray4/Ddd+GXWgzoIuRC4DAIC048gbxyC8vqLPPSgLWYXepDCQ2m53Wd5XFrkehKT0ocgg6nmiKYfyJzO636Tl+mo0P+PbB4AUHHQYhjcVNIznGu2xmDMKddLyTvp+y3HvDWVVuBbJvCkLGdrnW1DmhwzuvdFzD82Y0cf3DwAephzjyGSFnlMXDq8zNoxFuj1PO+5d2kQPe2UhEmoqajOyvHK3rQ1lcG/fPU7w/QOAA3W1fnSMIRcq9KyHczSQ2vJO/H7Ace9/QuoI3dj9LoVCO92X3JDiHg8ZAwDAwX7PGDJSI1249ibLkNh9naevgktVd8rzQKMZ3OMPzz3mGAMAwMGvnjHkq5roYbNHD/tKIqdrHzW4Qti6ovzX8UB3MriHLu/fO+4xzxgAAA7+8hiHusQ1fO/QgRqm3pLI+cIh5+MQFX++gFXeTrHvg84yBgCAhT7PyqROk2xX8NL9Esk57THmK0JT/JeeWVpWxzS2W1aUk4wDAGBhl2d8+rcmeuiJFi02PZwpkaxjEoZbuCXlu46GZBkyfMxw/VOMAwBg4Vsp9+H5ovjKo4cdJZL1gkfWMyF2wF3HA53L2CAnr7+FcQAA2lyV3KqJHlznD+ekXMndj3r6LEjv4eWCHihpJEl8CwAubnsG3Bs10cM9hw6mSibrIamgi9x1gPV1hvfZmrj2z4wBAODgpWfAvVIDHfiSKfxQMnn3efrskwRY1szn784qGileRVs7fQ1jAAA48KXSvFgDHezx6GBTYPJmkc2tcPo8D7Q3o/s8jF3zOt8/ADjoSTHYflsDPbgCYcqY3H1nin7bE2JHuA78f53B9ZPJzjcyBgCAg5UpBtujNdDDIwmr2PTaFP12MMSOmHE80LUMrn9Z6ldFHADaZ1WKwfbriutAiy1/CmyS0J+i346E2Bnjkl/0lNZHa+4taIcP8f0DgAdfrEQdjORBKSbZS9FG8psQO+Oc44GednjteOq7i3z7AJACX7adOhhJ1/G8FyWVOY2bPMi9ZNcxkE7yI6p/uplO6VWjDfDtA0AK0gSAVN1IPpN8t8HyoC9Fv50LsTN8Z1vazbR/rUYvNABkx3DNjeQaCTP4ZUVVV5IbPQ/VTvq4LVLOLPUAUH7S7G1VObp1RNwH8lcF3G9B7kn6lsjtZG7/M/qtlslazzcPAC3QK/U+J3nT8dx/Bj65ORJqp7iyW4y0eK14gdATfO8A0AafPIPt5Qo/+yvHc/9SYrnTHN05GGqn/JPRjG29LBZZ/o3vHADa5LVnsL1a0efeIOHWZExzdGdPqB1zR7JJJPy7LKZMIj8rALTLjNSzCsgxxzNr3uveEsu+WyqYu7XJrQxexnjds/184wDQAXWtJ+kai++VXPZKVgFpcr3Dl3GbLO4hXOL7BoAO+d4z4N6p6HO7cmmXvcSgr57k65A75rzjwW57fqup55q13x6V3B0AAGGw1zPgzlbwmb/wPPP2kst/1CP/VMid43o4XwDOvdgsYS3fNgBkgC/F2XwFn/mk43k1e1nZXZVnpcI1QA+1uUS+JIu+5p181wCQIU8ln2xgZWUm8FWYbx/5UMid49pwfWf5TTwK63u+ZwDImKueQbdKE3NdJX50PGsIZ86nPf0VtKdxd4tujbhRvcG3DAA54CsXNVKhZ/UldR92/FaLR9yJxvFu4jpv/yL0DvIdYE12ZrO6h56LJFAHAPJghWd1daFCz+raz/NFhTZXcFu7vBJ2ZUm6EnoH+TbJm75/ja5qhijrrGE13zEA5Ejo+3RpeeB4znHH736K/uZ8l+Uf8tiQ3aF3kC+hsCau1bOQ72IzGxKXA7SG7smckgXXmE42dStDvTK/R/8+gKzLcEXev6nIe9HrWYXZkoI3j8k8le4HMblc4+8l4CQCcXy1297GHvgLxjuA1Ogkc1TcrsPm5HMHsi5hpUeWdRV4P/Z4dG16xk3RWKzGdXMJnsF11v5aVT5k14vY/L/5KiybAQpEPS7PZWkAwzexmX8yYENXa8PIugRXRrAqBO/8LK2dLtBV/mz0/ydL8gwut/j2qnzM8+JPTktOVoD0bJal1SweRCu1OKaguSlkXcJWqXaic5eBuW8wkM+i/5spifw9DvvxV5U+6PdS30rgAFnzWcLo6AptVcpV0hyyLuMPy7j0qgLvypy4j+BtiAzRIVmsNfnC0kfd4EuH/N/UxUieYswDSE1fNIOOf0O2/bvbkj6BR51l3e8Yn7YE/K4Mit+DZwpYKlPgpO34yr9SkYAdn5Gs0lkkgCK4lPiGXG6x04ZvbhRZjTyxjFHnA35XtrVoIDWAsmyBk7Z+qVwmNpORvCIA0ApbDN+Ra1DTA/NTsb+djP4NWZdzwLFiCRU9/jGX0kBqtaXhksm/2SLrP1VbRZqM5HXGO4CWSe6dPUn5O3WfDSKrl0eWQXlfwO/MiRQGUsfjVSWU/ZJF3oNV/Ljj+xIXBQBaxXTe7SSy5r76NUWBhoYa+RlZTNzwQRYSN6greWNJZR6I5Ez2xb2qfuAXoiXyiABAO5hSi61D1sy5ZjGU23gFC+WMoQ8+CNnYAMDAJsOA8RhZc0FzRr82PMMDXsPCGLSsIr9DNQBgwrQ3cw5Zc8N2JISEJ91bzc+gFgAwoVF8bwyDxi5kLXyg1i2jfl7JXDElD3gpVIUCAAv7xJzvuAdZc0WTn5vO6F3mlcyNflleXFmPsGxGNQBgY0zCibYMSdY0rK/QyjgExqVax28AIGd0BWZKxDGKrIWxQ5ZXMdLAnjW8npnyneHd+Ra1AICL3RLOYeqQZG2VEcNzabKEXl7RTNAyacnC0D+iluowFA0EOmP+rdHupviNzkK1zttDWfC560xVqyNoFCCBAWGwLprpqovoz2gV9THqT93Luhi9G51w1WJ4hkqoj5BkbYfjhmeb4DPoGE2F91bCSzwBjg7VkjJXIoNoyot42vH7nsg4uvIp/o2hLDU6Ibov6fJhzos7gYa+Dx+k9UoNvrYyh+cOSda8OCbVSoDebT6XxfJcuFgD5ogspEKaT/nRDztWHo9SXoPqKOVDE2A/S/TTo+j96I95FZLZZtSNZCu31GqVhjTt75yePyRZ8+Sw4BrMAq0zOitLo1g5hxooOrOZlgU3qm8m/cJyjU2GGVM714Hi0cnNnUT/qGv1qMPbkOzP8Tbua0vuXMZCsyHJmgW6h5Z0Ef7Ap9KSgfxXlha33opaqvWB2OpjXjL8vZ7xaYaRP48GDnUx6ab/r5brfETNpWC/YTCcFX9Jof8MRrVV7lrejTKeGQtJ1qzYYPAsUEDez3BiwaCel0HUUj1uWQaFnYm/U597Mw+kBjb0Jf6/33KdOVTcdUwV0WejWbCLngwmPXqN+UDei5BkzRr9fpNnQ0f5dKzsSEw6z6KS6jJtWS3EM4vo7KiZPeJkCwNqc8UJ3eO6mCsQpHEJbc5gJWkrNlvG/JUhyZoXI4nBf8IwIa47X8viedOXkcGEimI7NH0z8TcPxB/OPGgZYMZRc9cYs/TJ4ZS/P2347WSLMhyxyHCmhPoKSdY8WRMZx+akaIhPacl4+DTSzRUher/y2KL8DsT+phnI4Cswvc9yLUrCdIdfOpy09Eaz5OTvj7Yoxw2LHGVM0RWSrEWwU0ilZkJT+X2JGuqBqRiouhGa7pVDkt7d9KNlgNmImgvnqKUvdE85bQWCn8Qcqdxqgu/HhuvosYMVJdRbSLICQAH8Lvb9Fw3qeBsNjAMprjUp5nI8UCwacTfX4ape9+ZMASytJsPuleXn8Mp6pjAkWQGgAPotg8LxmAGdl/Sh76YKA9dzcnX8F0C71oU+7YkGdVsAVZpVoO4tm9ysp9uQZ4dFlhsl/B5CkhUACuCgZVBYKwtnpOIGM83Kw7e3iZHMnzMOedKkyNK+f2b4bbvh7Seks8ChIglJVgAoANPRAE1NpnuIui/ZSti7aT8yr70cjKTdwNncrG9SrCK3y/JMSupJONqBTOMWeTaU8HsISVYAKIBZMbvUNHhBAzxayRxxT4orUIuRNHNR2sufqxOZ87Lc9f5YOg+6eiHZZOwpgpBkBYCc2WgZTJvn6lqpm2cLeMgrrRVGcjmD4k5ab1oNDUR9lFw96n5kFtULVlpkmSzh9xCSrABQAKb9FzV0c20MDAcsAwxJfovjlMNAPkxMaLS/1LWYrFCvdSTVtdqTkUy2c7M/lVB/IckKAAUwLfaagetavJapQO0bVFwofzuMpLphtarDjMEwvoj+f0sOMp22yLO7hPoLSVYAyJlew2DZSdFV017OGGoujI2S3gWsJX1uRZ6EvJM8TFq8Fb0l1GFIsgJAztj29NRwtlrmZYMQNt9tjjuM4hNZSMa8Vxb23YrkrZijp8tISLICQM6MWgbUq21cy3a2bDVqLoxxh5E80iWZ1mb4jiErABTKX5JdoI1pb/MxKi6UP6S1qNYisCWqOFRC/YUkKwDkzBrLgNBOfkrb3uY51Fwo7x1GsqdLMtkqkHxWQv2FJCsA5Mxhy4DwcxvX2mO5FgVIi+Wjw0h2iztirkBSRkKSFQByZkKyK2dlSms3Z1m9aDJ13QtdSRfUwkiaEhvcKqn+QpIVAHLmnWFAeNrGddTV+sFwrQnL309F98aFlT0ud+tgBtfXg/at7G0OW2T5voS6C0lWAMiZLyS7s5H7LdcyVQ05JxwLyZPbDiPZafDJ2TbeEZtLv4yV3EOSFQByxpZVZHsb1xqzXGtT4u++FpIL5M1PDiN5r81r6hGemegat1v8rckNry7hnhLqLiRZASBn7kt26eNmxb8H1lxtauRsP+rPDXVhf3IYylZX8Ltj/atBLX0t/v5RhsY6b0KSFQByZIVlIG236rotWGRnNKg2V626D0k9vvwZdRjJjykN5bqEh2CsjRVVj+U9O1tCnYUkKwDkjK1Sx4E2r/dO/HlCPwkJooucBD329Mf9yFiuif1uMHoHxmITH432bDdwZbtj8lQ2QpIVAHLmmmWFsaLN602kMJJkLCkWNXh/SGc1MNXV2Eni82OS/lhQtwlJVgDIGVOljrsdXG+L2F2uus+5C5V3BR3g1dX9vgXDqCt+3Xv8KoP7m/LITpRUVyHJCgABou6q36PZtzZ192nmnlWopuuoh0BdqzdlIXBK+2c+am+jCZLuR49k3F/PpDxJ1qskKwAABE6fmF36/cgKAAB1Z5/B8EwjKwAAwGJ2niyip5EVAAAqxYOE0dGEBD3ICgAAdUf38pIH888gKwAAwPJE4RpNuxpZAQCgygw12kCKv5tOGJ4LyAoAAFVFV1bxhPiTslBD1IRm+om7L98WvDILSVYAAKgAV2V59OdJy9+eEX9NUWQFAIDK8MFgeG4a/m4gWo3Fk6gjKwAA1M5I/mD4u3ji/FeytMIIsgIAQCW5ZTA8yZRtx2P/pwnVtyIrAADUgWFZOBphKn32eaP9mliVbUVWAACoE1ow+624y2zpKm4NsgIAQB1Z22jnG+2JLJZEexKtzrYiK0B1+R8Q019y8t0RJQAAANN0RVh0TWF0aE1MADxtYXRoIHhtbG5zPSJodHRwOi8vd3d3LnczLm9yZy8xOTk4L01hdGgvTWF0aE1MIj48bXN0eWxlIG1hdGhzaXplPSIxNnB4Ij48bXN1Yj48bWk+djwvbWk+PG1yb3c+PG1pPm48L21pPjxtbz4tPC9tbz48bWk+ZTwvbWk+PG1pPmY8L21pPjxtaT5mPC9taT48L21yb3c+PC9tc3ViPjxtZmVuY2VkPjxtaT50PC9taT48L21mZW5jZWQ+PC9tc3R5bGU+PC9tYXRoPsf5pT4AAAAASUVORK5CYII=\&quot;,\&quot;slideId\&quot;:315,\&quot;accessibleText\&quot;:\&quot;v subscript n minus e f f end subscript open parentheses t close parentheses\&quot;,\&quot;imageHeight\&quot;:13.621621621621621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fenced&gt;&lt;mi&gt;t&lt;/mi&gt;&lt;/mfenced&gt;&lt;mo&gt;&amp;#x2243;&lt;/mo&gt;&lt;mi&gt;A&lt;/mi&gt;&lt;mfenced&gt;&lt;mrow&gt;&lt;msubsup&gt;&lt;mi&gt;V&lt;/mi&gt;&lt;mrow&gt;&lt;mi&gt;i&lt;/mi&gt;&lt;mi&gt;n&lt;/mi&gt;&lt;/mrow&gt;&lt;mo&gt;+&lt;/mo&gt;&lt;/msubsup&gt;&lt;mfenced&gt;&lt;mi&gt;t&lt;/mi&gt;&lt;/mfenced&gt;&lt;mo&gt;-&lt;/mo&gt;&lt;msubsup&gt;&lt;mi&gt;V&lt;/mi&gt;&lt;mrow&gt;&lt;mi&gt;i&lt;/mi&gt;&lt;mi&gt;n&lt;/mi&gt;&lt;/mrow&gt;&lt;mo&gt;-&lt;/mo&gt;&lt;/msubsup&gt;&lt;mfenced&gt;&lt;mi&gt;t&lt;/mi&gt;&lt;/mfenced&gt;&lt;mo&gt;-&lt;/mo&gt;&lt;mfenced&gt;&lt;mrow&gt;&lt;msub&gt;&lt;mi&gt;v&lt;/mi&gt;&lt;mi&gt;n&lt;/mi&gt;&lt;/msub&gt;&lt;mfenced&gt;&lt;mi&gt;t&lt;/mi&gt;&lt;/mfenced&gt;&lt;mo&gt;-&lt;/mo&gt;&lt;msubsup&gt;&lt;mi&gt;v&lt;/mi&gt;&lt;mi&gt;n&lt;/mi&gt;&lt;mfenced&gt;&lt;mn&gt;1&lt;/mn&gt;&lt;/mfenced&gt;&lt;/msubsup&gt;&lt;/mrow&gt;&lt;/mfenced&gt;&lt;/mrow&gt;&lt;/mfenced&gt;&lt;/mstyle&gt;&lt;/math&gt;\&quot;,\&quot;base64Image\&quot;:\&quot;iVBORw0KGgoAAAANSUhEUgAABg8AAABvCAYAAADbl1BTAAAACXBIWXMAAA7EAAAOxAGVKw4bAAAABGJhU0UAAABHKJxGrQAAKSRJREFUeNrtnQGEVVv7/5dkJCOSJEkkGUkiyZVkyJWRjEhGxpVIkiSR15UkkSS5EkmSjCFXkiRyJUkiyTWSSJKRxEiSMYb7P8//7Pm1Z51n77PPOXvvs9banw/L+97m7L2es9Y63+fZe631LGMAAADSOVUr/1nlGM0CAAAAQOwHAADQRY4pPusUNgMAAJTDGcWpHaFZAAAAAIj9AAAAHOCI4rvOYDMAAECxnFSc2QmaBQAAAIDYDwAAwCHYgQAAAFAi+xUndpFmAQAAACD2AwAAcJCLii/bj80AAAD5sk1xXvdoFgAAAABiPwAAAIe5b/mz6Vrpx2YAAIB8WFkrE5bjelMrvTQNAAAAALEfAACAw/RGfizu1yYif4fNAAAAHdBTK68th/WjVlbTNAAAAADEfgAAAB6wOvJncf/2OvJ72AwAANAmf5nGLev7aBYAAAAAYj8AAACP2Kf4uL+wGQAAoD20XLd3aRYAAAAAYj8AAAAPuav4um3YDAAA0BqSX++jacyvt4SmAQAAACD2AwAA8JAlpvFcn4/G7XN9fLQZAAAC54JpnNk+SLMAAAAAEPsBAAB4zEHF513AZgAAgGysqZVpyym9olkAAAAAiP0AAKBU5nlq91zH7Xtl+b3pyB9iMwAAQBMemcYZ7c00CwAAAACxHwAAlMKKWnlYK6e7VP/vtbKqzWv7TD3NzrDD7btZ8X2PHB8TPtoMAACB0a84o3s0CwAAAACxHwAAlIK8dP9u6pMHZee131ArTyJ/0MnL/wPRPe7UykJH2/me4gP7HR8bPtoMAAAB8VJxRGyDAwAAACD2AwCAYpFUP9cjLb5ryk390xfVGfcHne4cGKiVn7XyrlZWOtjeaxQf+NLxMeKjzQAAEAi/K07oDs0CAAAAQOwHAACFIqvzZ1b836+VOSXVK+mRbpjGs2/ymDyY8TVTtfKlVtY72O53le+9zfGx4qPNAAAQAE8UB7SRZgEAAAAg9gMAgMJYZH4dhvvclHNIstR50dRf7P+XUPI6s2BXdD85B2GtY22/QfneTx0fLz7aDAAAnrNecT7PaBYAAAAAYj8AACgMOdPgRaTDn2tlSQl1njD1l837ovrjkxdFTB4Ip6N7jtfKUsf64Kny3Tc4Pm58tBkAADzmmuJ49tIsAAAAAMR+AABQGA9iOry1pDo3Kf+21xQ7eSA8j+4rkyVzHeoD7btfc3zc+GgzAAB4ygLTuFVR8hHOoWmcJt5fN2kOAAAAIPYDAPCKUzEdvtRlW3aY4icP5LDfmbMVLjrUD3MiPxj/7lORv3QVH20GAABPOawECedpFudh8gAAAACI/QAA/GRjTIO/me6/9B0wxU8eCFdj99/sUH+cV77/YcfHkI82AyQiOTUlf9rKQL7PUK08DOj7QLV5oTictTSL84Q4eYCvAAA0Co0CYj9A39A3qAJjMQ0+5YA9ZU0e9MXuP+ZQf6xVvv8Lx8eQjzYDNCA5zM6a+rak8UgkQmB/9J1+1MoBuhk8ZpXibP6lWbwgpMkDfAUAoFFoFBD7AfqGvkFV2B/TYBmrSxywqazJAyF+2K9Lv9F/lTZY7fhYcsrmbbXyXTEoa5mOrt/WZv2yrWWyxfqYbekuq2OD+K1x7zT1TumvlYno+9029RPqATphaUxn+0uq809FP0863Eb4ol+EMnmAr4CQQKOIZ9EocB3fYj9A39A3CA3JVf8xpsGPHbGrzMmDY7E6Php3ztw5pbTBCcfHk5M2L0wIOLQiDz+na+W3HAfC8lo53uTBTF6iLEaPuspgrI9eB9wfskVo5oCSN7Wygq6HDrhVgpO2ealo6BoP2gpfFMbkAb4CQgWNIp5Fo8BVfI39AH1D3yAU9lgafNwRu8qcPFhbUj2t0qe0wSvHx5PTNp/J8DC0qcD6hxPqvI4OdZ2Tsf6QQGRR4N9XVmyMR99XApP1DAFog42Wll0roc6lioa+96zdquyLfJ88wFdAFSBeJp5Fo8AlQoj9AH1D38B3Hlk6vMURu8qcPBB+xup57lD/vFfawfWdWc7aLCuqplIehIo+9OJ3pU6ZSe5Bh7rKlVh/fDDVWdHWZ36taJgo+EUAhMkrS8/ulVDnPkVHr3jWblX2RT5PHuAr8BVVgXiZeBaNApcIIfYD9A19A99jw2kzO4WkKyl7yp48eGjcPFvgstIO+x0fV07b/CDlYeh+FwKfrehQV4mnXBHHvLJi31/SDUzGApJ1DAnIyAGjp7EomlGl3kEP26+qvsjXyQN8Bb6iahAvE8+iUeAKocR+gL6hb+Ardsqijw7ZVvbkwU2rrj8daYdBpR1GHR9XTtt8IuVh6FnBdd+36htBg7rKVTN75rS/ou0QTw8gWyOXMjSgCbLy4GuCjs4ruG47F7b8dn1cjVpVX+Tj5AG+Al9RRYiXiWfRKHCFUGI/QN/QN/CVW5YO33HItrInDw5ZdT1xpB3mmdm7Q6R8c3xcOW3zQMrD0GSB9S63GkUaZAka5MxD8f8q3h7x2dOXpvgXwOA3F1J0dKDAetcq9b3wtA2r6ot8mzzAV+ArqgrxMvEsGgUuEFLsB+gb+ga+Mubwc1zZkwe7TeOEtispnF4qbbHG8bHlrM09Jv0AuKJWMZy16jmM/nSNHcbNmcJuIivJx025B9+Cn6wxjbPD8bKvwLr3K/Vd9rQdq+qLfJo8wFfgK6oM8TLxLBoFLhBS7AfoG/oGPjJHef536dyZsicPtiv1bXakLa4otv3h+Phy2uYvKQ9D2woS+vh2y9foT9eQFW0Tsb6QAwFXefpdNtbK7VqZm9P9hqzfwm6GCyg8NukvlK4XWPeIUt8uj9uyir7Il8kDfAW+AoiXiWfRKOg+ocV+gL6hb+Aby0y5CwZbpezJgw1KfXscaYvdim23HB9fTtt8J+VhqIhOP2PVsR796RpPrb447+n3kAfsT1EwlecWqVdm9oFUixgyEGOXSZ84kPKowPrfKPWt8Lg9q+iLfJk8wFfgK4B4mXgWjYLuE1rsB+gb+ga+oa20H3bIvrInDxYo9Z1xpC1WKraNOT6+nLb5csrDUN7OSQ6z+Wnc3N5TNQ5aff3TY2f7wBTzonan8WuWEspDUlR8NL9Wg04maOiPguqXFTvTym/YZ3z1RXtM80mkIstkwf2Cr8BXgP/x8v4uatQiNAqNAmI/QN/QNwiEQSXWGXLIvrInD+aZcrMvtMpP03gmw1zHx5izNu9NCfhHc67rqpk9M7wQ7ekK0u4TVl9f9PS7xMfUiQLu/8lqpw0MH6hxKjYm+k39sLoyX5xsUep56Hmb+uqLQp48wFfgKyCMeDnUyQM0Co2qEiHGfoC+oW/gG1pamT0O2Vf25IF2LtiIQ+3xQLFvq+NjzFmbt6QE/K9yrGe9cXdrT9W4oPT1Wg+/x8USAoVzVh3PGD6VR7aHz+w0uBv920iKjg4UYMOwUo/vB4X56otCnjzAV+ArIIx4OdTJAzQKjaoSIcZ+gL6hb+AbTB7MRps8GHWoPa4p9u11fIw5a3NPSS8lnsXu+xTN6RqLTWOKlX89/B7Xre/wtaB6Nhn/ZiqhWGbyXsv2sdXRvx1L0dFDBdhw1bida7FKvijUyQN8Bb4CwomXQ5w8QKPQqKoRYuwH6Bv6Br5B2qLm8bFL6cN8nHh32uaJgoP+ITM7X9MaNKdrnFb6+JxH9st4fGzKnd38btX1mGFUWbbGxsGlJkFEkQfhagd3DgTQvlXzRS4fmIyvwFcAGkU8i0aBO4Qa+wH6hr6BT3Bg8mxcP/NAa487jo8xp22+a4pLuTHfzM5DdwG96RpzTD13rt3HOzyxX+wcTxinRW7j+Vupbx3DqSP2xdpynke/n7HI5m9m9ouiZSkaWkTw+kGpZ0kA46JqvsjVyQN8Bb4C0CjiWTQK3CLU2A/QN/QNfGK1MtYOOGRf2ZMHvUp9Zx1qj0WKfZ8cH2NO23w15WGo04EWP1h0PBpc0B12Kv3rw2njG2vlvknfFr+0wPqPKvVd9ngc9EWCLukQftTKlKmv1nhi6qta1pdgw6gpPl973sRTE2mHfU2a8tLKTFt1TAWiUVXzRa5OHuAr8BWARhHPolHgFj7HfrLIRl5o/WHqqRfuRC9Cfpj2dm1JzvG3UYwtqXCumHAmUtA39K3K+KAVcxQ9vuJQG5Y9ebDWuJ3GSfOf0x76fGdsHk4R+b86uG/8YFEpu9DDrjKq9O8bR22VGV3JlTZh2s+z+7JAAf4eOQ6fWBS1aZa2e27qqXiKQNrtW859VDSLYzbLyq8e5TPPSgqWFyr3Hw9Eo6rmi1ydPMBXVNtXABpFPItGgVv4FvvJim956fdReQHS6UGjvQn3/Fwry9E39A198wpftWLM4ee4sicPtDRO2xwbZx8VGxc7/ttw1ubtKT/STnIrxXMzPkQbu4o4zh/G7ZPQ47wwnR/Sl5eIz0+4/06P+l9mhD+1GdBtKFBvrnjSfvHVpkkz6TdT2nFHQe03U+4FolNV80UuBp34imr7CkCjiGfRKPBDe1yO/ZZE42ogioFl9+6XhPF3tcV7L0/5rfyNvqFv6JtX+KoV9nP/XYfatOzJg13G/Z1S95Q2+d3x34azNvek/LDG2rznFjN7W+UqtLGrbE3oX58OX9qT8B3KOFBQS0lzw5N2W5XihLOWEZPf6vn7ngV062P2vkj53JGU9juaoz27lfvfCkSnquaLXJw8wFdU11cAGkU8i0aBm4QQ+61KGH/P2rjXmCkvVSj6hr4BWtFsnLuUQ7/syYNDppjdRHkyorSJ67t8nbb5e84/rPgP9RQa2HX+NPls/+omWsqdzyXV/dz4mSpGDiN+azpfFSJFVsJIrv9Otn/Gc+L5spX0ZczmzSmf22GKX1Uj7FPufyUgraqSL3Jx8gBfUU1fAWgU8SwaBe4SSux3SfkeU208D2xI0OKf6Bv6hr4FgetaIank4imRXFptX/bkgb0L44yD40k7s+wPx38DTtucdsBNqyuO47NP742eHxzK5e+Evh3w6Dt8NsW+lG2n/VxfIXjB6KsjD5p6jmUTOeH1kdBn2aEgeTfbzWMXD+oueTDm4vmtm6WkWJzSZi9ytOkv5f77A9KqKvkiFycP8BXV9BWARhHPolHgLqHEflsSxt+mNu4lC3rsl4Kv0Tf0DX0LAh+04pF1z62OtJ126HqRkwd2O2xwcDwdMPmeVVZ5m6+nPAy14rBkFu6r8SeXVFVIeim80RP7+0x3V2LcSKh/t8Nttkax93STa+TFxXGT7eCr0RZflJwzs2fnVzo+5uSQpXHTWiqJSVP8NmptLA4FpFVV8kUuTh7gK6rnKwCNIp5Fo9Aotwkl9puTECu3OxEyaMLaiYu+oW/gj1YMWfc87kjbaamUj5fUT/86Op6GjH8pzZy2eTjlYaiVmaqLsetuo3tOMDelb+d58h0OJ9i/qKT6TyXUf9nhNhvtwGlIu14zzScQZBb/RJNxJOPPXjF11YMxF5/sOJ/xmn9S2mpFTnZpq2p2BKRXVfJFrk0e4Cuq6SsAjSKeRaPQKLcJKfZ7ZPJdmR6/zzaP+xh9Q9/AL62QF+efYve874iO/Ku0W1HnEPxm1XPI0bGk7cZwPfZ22uaBFId1LeM9ZKXzTO4vyY++DM1zgjUpfTvHk+9wR7G9zK2p+xLa746j7bXczM7D93cHDuFf03wSQVZPnjX1rYRzYjaIA3lnfVZ2NSxxfLz1xdpvooWg92ZKGw3mZNs95d7bA9KrKvki1yYP8BXV8xWARhHPolFolPuEFPtdUb7LqzbvtdC4eWAp+oa+QTW04riZfSZDb5faSiYNZAfr0xQdeWDqKZzy1JMzVru6mn5zu9Ie9xwf/07b3Jsy0LIKbnzV7Qn0zhmSDnKd9sR+Ebifiv3nS7RhKKEN3zraZvEDt2R3QKcv64+abKmMspQ/PBhzD2L2HmvhuoMp3zsvTXyo3HtrQHpVJV/k2uQBvqJ6vgLQKOJZNAqNcp+QYr/hhN9wOy+09gSkpegb+gb+aYW8LB833Vt5L+db/mjxXcx0dE0eKXDex+57wOGxtFlph0eOj3/nbU4aeB8zXBvfVvHG+DNDXgV2m+LzsBdJ0oE52x1ow5+Otll81vlkTveU1fdXTWcTB9c9C97ftahlaStSR3Kyb1y598LANKsqvsi1yQN8RfV8BaBRxLNoFBrlPiHFfkmx8po27jWz0l12QPd63sfoG/oGfmpFfNKqShNVu2Lf+4Xjti5QxtEXbO6MByZ5dirt4Ua2ycRnnbagdU6RlJ/3uyf2a/kLp6JxVxaDJvmlsGvMNb/SIUg75Z1ncl2tPDGtTxyMeDDWeiwt29Xi9QtTvn9e23a/GX9zoeKLZjMZKy5MrOErquMrBkw+O8mKLJNoFKBRaBQaFVzst8Dkk95zWex55zj6hr6hb8HFYD5pRfx8hn0VicnGzK/JudWO2zpfGUcT2NwZN1IEJG1A/M/4c2p1FdnneTCivague8tOmpOf61h7xQ+uGS2wHllJ8tRkO1T5iCdj7WTM7mdt3iNpRepUTjZ+V+7dY8ICX4SvwFfw4DqJRgEahUahUUHGfpPK92n1pd756Lr3Dj6LoW/oG/pWLa2QCYqZFM+fTX3iI2ROGL9SUvd4qK3O27w/RUB2JFyzNPayTFZFLObZxjn2exyMyI9mOgenUaSTdy14j2/ZHCyhPtmJcDoKGmXmeSrShH+ifvJFE+JaJmVDm/d5mDJW+goKoqqiWfgifAW+ggdXNAqNQqPQqKppVGix35jyfVqZUF0S09Md6Bv6hr4FG4P5pBXxA25HTLisi/mki57YPMf4l87MeZvThCzp8I+bsc8c5rnGSf7wOBhJ2n64waHfhmuTB/21cj8qvQz/zIyUEIjlMZlThckDfBG+Al/Bg+skGgVoFBqFRgUZ+90x7R84L/xlit9hjb6hb+gbWtEqR4wfBwi3i6TD/hB9v1ue2e7jeTJO27woRUCuKZ9fb/LP5w35s9f4e3jQZeNGrq8dKb8NDjv0n80lBWKnc7B1yoQ/eYAvwlfgK3hwnUSjAI1Co9CoIGO/m8r3eZXxWjksVVa5fzH5n+uGvqFv6JtbMZiPWvGn+XUOVn9AGiU5+J8ZPycOjGHyoBB+JgiINsP3Kvb39TzTOEvSaoApD2x/q9g96lAbTjO8gmAs9ptYUWBAmMfY9eHQbnwRvgJfga8IHTQKjUKjoFsvEHyP/U6a9lfYz7y82o2+oW/oW/D4qhWHYrZuCqAf5pl6Smr5TmcD8aPT2Nw5jxJE97P1ueHY3y6ha07Tb5JfZrrM0gSb93bBlt0JtnxjeHnPoVh/XsjJuSb93t7wAIkvwlfgKwCNAjQKjYIKx37Dbb4UmUkJMhpgH6Nv6BuEpRVyBsJENP5+87gPFpr6RIxMhAwF5EeZPMiBmyZ5xnZmu5fkUR831TlN3Hd6U4KReQ7bnbR9c5lDtjxneHnNwsipz6wMyGtL448MOtouVTjzAF+Er8BXABoFaBQaBWHGfoNt/I5Xm/qOr09R/I6+oW/oW/j4rhXLa+VxZI+Ph7vL71gyNLyolVWejyXSFhXA4RTHtTb6zLnYvw2jad4GnfE+dZFRxd63XbJlnykuDQ10jyuxvjyZ430fpejo+gJ+yyGCL8JX4CsAjQI0Co2C8GK/3xPG4cqEz8tht3JejEzObkbf0Df0rTKEohUSA/q4+0AWVh4PZCwxeVAAafm6B6Mf6syhTU/RM29Iepm53WGbvyj2/tUlWy4ktN85hpa3rDWz00zkuarnZoqOdpp3sSqTB/gifAW+AtAoQKPQKAgv9ktKdbMt4fNXo78fQ9/QN/StUqAVkAdzjH+H0Xth8+KUh6GjtXLP/NqWvYZx6A0XE/p0j6P2rkt5IO8GSS+DdzG0vOVJrB8P5Xzvoyk62ukhQ9+Ve/YE2D/4InwFvgLQKECj0CgIL/abmzAOB5TP/hH97S76hr6hb5UDrYA86DHtH7yNzU1I2jL33uR7sCiUx66EPv2fo/ZqL1+nuxgo3zXu5HOEzhmK9eE70/k5BDZJ+Rml/N3hvSeUe84PtJ/wRfgKfAWgUYBGoVFVJ8TYb9o0f8kraUdkB5ekwanCmTHoG/oGaAXkz3xlDE1gcz48NckvvqTI4W+9jEGv6E0Q3puO2qs5/ycJn91pil/h8E6x54Ojbbe/ye/XtdLbhd/CuMkvjZDG6pTv2+m4+aDcc0mguoUvwlfgKwCNAjQKjao6IcZ+P5TvNBT7e1+tfI1elqxE39A39K2yoBXQKQuVMfQZm/PhZpOHoUHGn5c8VvryhYN2yirwKcVW7UBbyVsv23eKPr1eC+SuOtrPTB6kE8+H+bLAMTyd8H2nTWc7HR4o9+wPVLPwRfgKfAWgUYBGoVFVJ8TY76vynf6I/rbc1CdfpwOOcdE39A3QCiiHfmUMPcDmfDiS8iB0n7HnLYeV/pwy+ads6ZStCWPPPqFe8g1/rJWRgu1JWkW+zdF+ZvIgGTs3Z5E5MN+lfOffOrjvPePXQWr4InwFvgJCBY1Co9AoKIMQYz/tcGBJz7M0+j3If+9F39A39K3yoBXQKQPKGLqLzfmQlK9bcruyFchfxHlrM/IbHbPzpGl+srjkUpRtkZ9qZVHB9uxW7PnqYBA3A5MHOtJfr015277upXznTg5ovq3cb2egmoUvwlfgKwCNAjQKjao6IcZ+95XvJN9zZvHNCfQNfUPfAK2AHNDOkxnB5nxYlvAwdIpx5z2jSr8eccxGbWtufIvOXPMrx+LWEuz5S7HnvMN9zOSBzhlTbv7QOynfebSD+94w6XkfQ8J3X/SnqW/TlomqQ561Pb4ifF8BaBQahUahUX4QYux3NyVOPsfzOvqGvgFaATmxVxk717E5PyYtQ9+b+uwx+M0W4/7W+knFxje1Mq9WVphfuSDLejh/bRpz1rOi0C+2meRciUWRdpCmjPH5bd73nHK/owH3na++SNtq6FOKAXwFvgLQKDQKjQI3CDH2S1pkc5nuRt/QN0ArIEeOKuPnLDbnxwvL0N8Zc8Fg9+2UQw+6i0221eqjJdmzpIt1Qz5I7s1vptyVoWsyjOHTbd57WLnXtQrplS++6LrST7fwFfgKQKPQKDQKjQJiPzUVE4fbom/oG6AVkDfXlDE0jM35MWJm5xSDcNju8EBcniEQkS2Rc0uyxz60SlYx9DGEvEACW5kgmEwYR5KXU7YAL8ixTsnnKakfvmQMqs9EdrbCYMUCZF990QXj3/ZIfAW+AtAoNAqNAvcIMfazU/Nco5vRN/QN0AooYQz9F/lVbM6JY5GBP0w9pyuExRNrID5xyLZXKYGIbE8r8+Cjl1b9Vxg6XnDD6IeNJZUJU99e2w6ytfitqeeNbvfcB9kZca6F+uzrHwXcl776onWmccXYenwFvgLQKDQKjUKjoI1YM7TYL/5i5CxdjL6hb4BWQEFoZ7T0Y3N+7DT1FbvHGWtOIqlYVndw/VplMK5z5LvJ1kM5zPZ7NAY/mvpquPVdaON4+8hq8kUMPegy840++REqPvsiedi/HZVNnrY/vgJfAWgUGoVGAbFf3kj6TjkjZpDuRd/QN0AroEC0RZ492AxVQPKpS8qVPR3ex96yfo+mnYW92mM3TQKOYKdikl0Wc2gWKAh8Bb4CAI1Co4DYD9A39A0AfGKOaXwJP4nNUAVkJv19NIA6nVWfH7vXTNlKE/9/dhq/DxGEsHmpOJQ1NAsUBL4CXwGARqFRQOwH6Bv6BgA+0af4ztfYDKGzsFae5zx4ZJt6PDf8G8MqFjlA91OsTcZqpZfhBw7h46E/4Df4CnwFABqFRgGxH6Bv6BsA+MKg4jtHsRlCRg7hex0bPOdzvPcRa2Ceq3hbj5jZeRNXMPzAMc4oDuUYzQIFg6/AVwCgUWgUEPsB+oa+AYAPHFV851lshlDZFjnF+ODZnnMdN6z7b6toW++PtYEcUrKJ4QcOsktxKCM0C5QAvgJfAYBGoVFA7AfoG/oGAK4zovjOXdgMobFSCRKkTJlitirej9XxNaq/SvSbX1tC5UBq8kmCq6w25MHzhVW1sjGw74SvwFcAGoVGoVFA7AfoG/oGAC7zWvGdq7EZbCTv3VCt3KyVV7Xyw9RfvMtJ1R9NPW9UOyv4ZVuc5KE6WSu3o3tlzTl5Jqp3pmgPbLKKQDsUK61syaG9emrlQeyeb03nhzL7wvpamTC/VjBs4ecDjjNpaYAE0nNolq6xpFYGamVfrVyvlcexPsq6tXy5qa8qOB9p8b2Ez82rlRNRYDEVPTyWuZURX4GvADQKjUKjgNgvVFzWOvQNfQO0ArIx18w+L2Zm0hGb4f8QB3opFmDJS/qtUXAlRWasx8zsVRurUu63plbuRNfYQdtM4NaT8cHNHgiasx83rU0c/Jex/qyD9XbsvnJAc+iHD60zv9JCjUeBCYDrPFJ0YDPNUjriW2YmppP0+XfluoWmPuksL+3uRvewrzuiXCd9/DGhnpMlBzb4CgA0Co1Co4DYz2d81Dr0DX0DtAKas0Vp84fYDDMMm18z0hMJD0SCvLT/FOsQ+ezahM8uiDpR7qWlEXqS0Tb7oKOsW03fWdf1l9CO52L1PYvaIEQ2xAKRF6Y+wQPgA+cVLTpMs3SVPtM4+ZuUZk52nT2w/JBd7K3ospNuOuXzH7vwnfEVAGgUGoVGAbGfr/isdegbAFoByRxW2vw8NoOsvL9pZucAXNfkGvtl/lvTfOvnPKUzT2W08YV13aUM1yy1rpk05W1PlS1Y32KOenFgY0bSQ32P9cVcfkbgEYOKFo3SLF3nH6tP7mXU+Q8mfXJ5OPZwuCXyA7tN40vAboCvAECj0Cg0Coj9fMdHrUPfANAK0Lmt+Myd2FxtZJb9qZmdRijLFs4+pWMONLlmk2nvvAHtkKsdGa4bauMhL0/kfIcnUd3vTTiHMg1HYi2rGAb4CYGH9JrGlQxfaZauIkGhndruaMZr/7auOxP7247o3y4q17mSDxFfAYBGoVFoFBD7+Y6PWoe+AaAV0MiEaUw3Px+bq4s05HOrgU+08BBlv9Bv9nJ+r/KDz7IT4IxpnGXMMnM+Yl13rEvtfNDU0yeFsk1QdovcMtU5YArCRDtYfQ3N0jU2ddAf763rNkX/LtfLiqsLyjU91jUTDrQBvgIAjUKj0Cgg9vMVn7UOfQNAK6COtlD8FTZXm/umvXMEZrA753uTz9+yPn8nYz32ISmPM1732bpuA12eC3NoAgiAs4qGHaVZusafVl98bjNQmLmuN3oITEpJsN267hNdgK8AQKPQKCD2g7ZA69A3ALQiDI4qvvIsNleXE0rjtvJyXdt5MNnkmjHr8wcz1PO7ae+cBDvV0Xe6HABibFW05SHN0jUeWn1xM+N19vk716J/l51nstpgXsJ1h6zrRugCAECjAIj9oC3QOgBAK8LgkWkv3Tw2B4hsB7JzPv7d4j0WKp2TlnesV/l8X4Z6HrQ5CPYbDsQCgHTIi+cGkoZuyuqLPRmvvWddJ3ldJc+rTBivSLlu1LpuiG4AADQKgNgP2gKtAwC0wn/mmcZ3xd+wubo8MZ3nexxQ7vEu5fO7rM+OZ6hDOyg56zkJ9knbB+h2ALC4pmjMXpqldLYr/bAww3X2C72fUdD5PUM/frfqIycsAKBRAMR+0DpoHQCgFWEwpPjI69hcTbQ0QI/buM9B5T5pq/svmNa3e99Q6sh6ToItLn10PQBk0MO7NEvp2DmIsx5utF3xQY9M851mGw2HKQEAGgVA7EfslwdoHQCgFWFwR/GR27G5mmi7DobbuM+ocp+01f1PTWvbvWUnhMxKjlvXHclg23rT+i4HAKgesovJPlhddGchTVMqz60+OJfxukumcSL8i2m+EsU++PQMXQAAaBQAsR+0BVoHAGiF/ywwjWk6vxi3D2D30WYvWGkaX/hLQ/e0cS876JIcU0sSPjvXNOagaiYQIiRnlevWZrDNPoTlJl0PAAlcVHTxIM1SGvMVnd+W8dq3pr3UA4+ta7bSDQCARgEQ+0FboHUAgFb4j5Zd5iI2V5MjSsPea+M+G01r2z3t7Un/Nrm/5KyS8xMGreu+ZrTP3rbCYSoAkMQaRc9e0iylYZ+HIxPaWVYKLFP67XmG6+zJ7Kzn6AAAGoVGARD7AVoHAGhFiLw0nZ+Ni82BcFtp2D/buI+2WmNTyudPWp+9lPJZ2b0gkwQym3jOZD9TYYY5kaDEr1tK1wNACk8VTdtAs5TCZdPehPZ+pc+yrAYebMOvAAAahUYBEPsBWgcAaEWIbFD65yk2V5f3SuPuaPEeMvP31brH/SbX3G+hzoe1cjX6//b5DFnOZthiXfOWbgeAJuxRtPEGzVIKY6b1c22Ev9vUevtF4AG6AADQKABiP2K/tkDrAACt8J/rik8cwubqMqk07vIW73HIuv6HqZ+lkLVe2e49N+Fz8kD2ydQPvdDOSchiq32YyhW6HQCaIDuWPpjG1BTLaJpCWWTa22ao7TA7lrHOd9Z19DEAoFEAxH7Efu21IVoHAGiF38h7Vvvd6ztsrjbTykNQK/nC5GDlj6a1w6XWW5//J+FzmyP7+qP/7reuG1Ou0VIlPbSu22X9XSY6FjAUAMBCOxPmHM1SKHYu8XHlM4uUf+tX+ipLerqVGfxKL90CAGgUALEfNAWtAwC0wn/OK/1zGJurzXelgVvhlHXtzQzX2LnNTiqfEeH4bAVrdjB3SRksdv2yW2Eqdo1MRsQnChbWyhvDARoA0Ijox7ilO7JCYhFNUxiXTHq6AJkg/qBcd9a67knG+vY18Su/mfoEOYdwAQAaBUDsB+mgdQCAVvjNYtOYoeaT423qo83eYa/Kb2XyYJ2ZvXPhH5OcfijOLau+36y/S3AmM4jPrc4esa7bGfvb7lr5ogR226xrXlh/l7MXTjIMACCBA4pGXqRZCuOB1daDsb/NTCrvUq57aV13NGN9tl+Jn7+zPPIre+gWAECjAIj9oCloHQCgFX5zUfGBB7AZjimNvCrDdbJiP55r7HGtzM9Y5yuTnCZpSa38Gz18LWkiMDP1yeTDz4SHtZPWNVdjf7sQ3ZPZKABIQvTBPhxzKqNOQut8T9D5RZFvGFGuWWLaP7vnvXVdT8zHSb9fo0sAAI0CIPYj9msKWgcAaIXfSFooO7X9G2wGQfKBfTatHVQiD0pPYp+XU9LntVCnvZ1kUxSkyRakL9GD2QblOvtAFRGdgVr5liISd0zjtiYRmIvRdQSBANCMbUqAc5dmKQTb8csWRNnl9tbUU4EsVK4Zsq551UF9Erj2RcHn6xZ9GwCgUWgUALFfVUHrAACt8Jt7iu/rx2aYQRo2fi7Al+hhSENe2D+LPieTAMfbqG9S6dyZMmEa0xjNMJVwzcsUkfiSUtd2uh4AMjKqaMhOmiV3vifotfz7uox9cyqH+sR3LKM7AACNAiD2I/Zrq73QOgBAK/xhQGnX29gMNrL6P74FSA4ZkRnBmW1AK2rlhKm/3JfZPjm3YGWbdT1O+MHLbGFfi9fJFvHFKdc8Va6RyYtddDkAtMDSSP/iWiKrTHtpmsIf1L+a5Ell4Zv1+bUt1Hddqe9zE18EAGgUGgVA7AdoHQCgFSEgfu2jaVzYvQSbIQl5qS75WuVFvqQJmoz+dyx6YJJDJxZ3WIekCnoau7cctHzQND97QCYrXkTXycnZ5zIEb7IK7GV0jYjUjVpZTTcDQBsMK8HKFZol9wf1J5FmywqSywUHAOLPHkb1SeApKe0W0Q0AgEYBALFfaaB1AIBWdI8riq8bxmYAAID2uK04qR00CwAAAACxHwAAgEeQrggAACBn5DDMD6Yxx+JSmgYAAACA2A8AAMADlpvGc2LfRX4PmwEAADpA8jL+tByWpFSbS9MAAAAAEPsBAAA4TE/kx+J+7Ydp7QwKbAYAAEhht2ncKneDZgEAAAAg9gMAAHCYW4pPG8RmAACAfDmqOK/TNAsAAAAAsR8AAICDnFZ82VFsBgAAwIkBAAAAALEfAABUkyOKDzuDzQAAAMVyXnFmB2kWAAAAAGI/AAAABzio+K7z2AwAAFAOp2pl0irHaBYAAAAAYj8AAIAuckzxWaewOT/+H0cqRXOzg9O7AAAChHRFWHRNYXRoTUwAPG1hdGggeG1sbnM9Imh0dHA6Ly93d3cudzMub3JnLzE5OTgvTWF0aC9NYXRoTUwiPjxtc3R5bGUgbWF0aHNpemU9IjE2cHgiPjxtc3ViPjxtaT5WPC9taT48bXJvdz48bWk+bzwvbWk+PG1pPnU8L21pPjxtaT50PC9taT48L21yb3c+PC9tc3ViPjxtZmVuY2VkPjxtaT50PC9taT48L21mZW5jZWQ+PG1vPiYjeDIyNDM7PC9tbz48bWk+QTwvbWk+PG1mZW5jZWQ+PG1yb3c+PG1zdWJzdXA+PG1pPlY8L21pPjxtcm93PjxtaT5pPC9taT48bWk+bjwvbWk+PC9tcm93Pjxtbz4rPC9tbz48L21zdWJzdXA+PG1mZW5jZWQ+PG1pPnQ8L21pPjwvbWZlbmNlZD48bW8+LTwvbW8+PG1zdWJzdXA+PG1pPlY8L21pPjxtcm93PjxtaT5pPC9taT48bWk+bjwvbWk+PC9tcm93Pjxtbz4tPC9tbz48L21zdWJzdXA+PG1mZW5jZWQ+PG1pPnQ8L21pPjwvbWZlbmNlZD48bW8+LTwvbW8+PG1mZW5jZWQ+PG1yb3c+PG1zdWI+PG1pPnY8L21pPjxtaT5uPC9taT48L21zdWI+PG1mZW5jZWQ+PG1pPnQ8L21pPjwvbWZlbmNlZD48bW8+LTwvbW8+PG1zdWJzdXA+PG1pPnY8L21pPjxtaT5uPC9taT48bWZlbmNlZD48bW4+MTwvbW4+PC9tZmVuY2VkPjwvbXN1YnN1cD48L21yb3c+PC9tZmVuY2VkPjwvbXJvdz48L21mZW5jZWQ+PC9tc3R5bGU+PC9tYXRoPm0q0yYAAAAASUVORK5CYII=\&quot;,\&quot;slideId\&quot;:315,\&quot;accessibleText\&quot;:\&quot;V subscript o u t end subscript open parentheses t close parentheses asymptotically equal to A open parentheses V subscript i n end subscript superscript plus open parentheses t close parentheses minus V subscript i n end subscript superscript minus open parentheses t close parentheses minus open parentheses v subscript n open parentheses t close parentheses minus v subscript n superscript open parentheses 1 close parentheses end superscript close parentheses close parentheses\&quot;,\&quot;imageHeight\&quot;:14.548543689320388},{\&quot;mathml\&quot;:\&quot;&lt;math style=\\\&quot;font-family:stix;font-size:16px;\\\&quot; xmlns=\\\&quot;http://www.w3.org/1998/Math/MathML\\\&quot;&gt;&lt;mstyle mathsize=\\\&quot;16px\\\&quot;&gt;&lt;msub&gt;&lt;mi&gt;V&lt;/mi&gt;&lt;mrow&gt;&lt;mi&gt;s&lt;/mi&gt;&lt;mi&gt;p&lt;/mi&gt;&lt;mi&gt;i&lt;/mi&gt;&lt;mi&gt;k&lt;/mi&gt;&lt;mi&gt;e&lt;/mi&gt;&lt;/mrow&gt;&lt;/msub&gt;&lt;mo&gt;=&lt;/mo&gt;&lt;mfrac&gt;&lt;mrow&gt;&lt;mi&gt;&amp;#x394;&lt;/mi&gt;&lt;msub&gt;&lt;mi&gt;Q&lt;/mi&gt;&lt;mrow&gt;&lt;mi&gt;i&lt;/mi&gt;&lt;mi&gt;n&lt;/mi&gt;&lt;mi&gt;j&lt;/mi&gt;&lt;/mrow&gt;&lt;/msub&gt;&lt;/mrow&gt;&lt;msub&gt;&lt;mi&gt;C&lt;/mi&gt;&lt;mrow&gt;&lt;mi&gt;i&lt;/mi&gt;&lt;mi&gt;n&lt;/mi&gt;&lt;/mrow&gt;&lt;/msub&gt;&lt;/mfrac&gt;&lt;/mstyle&gt;&lt;/math&gt;\&quot;,\&quot;base64Image\&quot;:\&quot;iVBORw0KGgoAAAANSUhEUgAAAmAAAAEdCAYAAACrP9tSAAAACXBIWXMAAA7EAAAOxAGVKw4bAAAABGJhU0UAAACq9ifYaAAAKoJJREFUeNrt3QGEFd37wPHHylpJJCtJIkmSFUmSrFhJkrUkK0nitZIksZKVJJIkSSRJspZkraxEkqwkkvVKEitJkkjWWivx/uf537m/brPnzJwzd+69M/d+Pxy////t3nPPnJmd+9xzzjxHBAAAkbNB+S8sZ1vw+BcHZU9QBoNyNygPg/I1KDNBmQvKr/B/fwbldVBGwn7S9yzg8gEAAL5Wh8FFOQB70CLHvT0ol4Pyb8WxpykanI0FpTcobVxOAADAxeNIQPG9iY91bVAuBuVLlUGXrXwKylECMQAAEKffEkh0NtlxbjcEmtGiU446/XggfH1Hxfs1oFoqpSnHC0GZSqjrXVC2cXkBAICoRWIfCeptkmPcEpSJhGBpPCg9KereEwZacXUPcZkBAIBKl2MCh/MFP7ZlQRlOCI6eB6Wrys/RBfjXEz7ngbBQHwAABDYmBA2jBT62I1J6WtF2bNPha7J0NqE/HxGEAQCANwkBw3QBj0nXaI0lHNeHoKyp0effSfjse1x2AAC0rqPi9kTfigId06agfJbkKcclNWzDIoc2HOfyAwCg9SyX+Om5ytJXkGPSBwZmE47lifz9VGOtHEpoh+ZbW8tlCABAa0lamF5ZLhXgeP5xOI4XdQq+lKarcBmJAwAALWKH+CUVfZjz4zntcAy65mtpndt12aFdu7gcAQBofu1hMOITgM0UPPjSqdY1DWhbt7iNygEAgCaXlCbBVlbl8FhcHyLY26D26TTkb4f2dXFZAgDQvKKbbevI0EUp5kL8/Y7tvt7gdk46tPEylyYAAM0rugfiMSmtQXIJZPIUJGyV5Kcdy+u+Ohrc1lGHdk5xaQIA0Jyim21Phv9d14S5TJM9yslx6NZCXx2Dxu05aO89Ke4ULwAAqIJps+3NFf+etJG0ltkcHIeuqXrhGNDcyUnf33Fs734uUwAAmks0HcKtyL+7jtKsafBxuK5X07VtnTnp+7uObb7KZQoAQPOIbrb9Q+bnw3JJYqplXwOPY5u4P7F5Jkf97xqA3edSBQCgeUQ32x4wvGarY5BwrUHHoOvUphzbqOvDOnLU/w8c2/2YSxUAgOYQzZP1yvI613xVTxt0HBfEffTrRM7Owbhju79xuQIAUHymzbY3xLz+tUOQMNeA41jrGBxq0QcNFuTsPHxybPsPLlkAAIovutl20iJv16f11tf5OB6K++jXYA7Pg2vwSAAGAEDBRTfb1nVRixPec0Dyly5hi0fwNetwjPW2zKP9TEECAFBgps22Dzq8b6NjoHCjjsfyzCOAyWMah70e7WcRPgAABRbdbHvC8X26EP+XQ6DwrE7HsUn8Ngtfl8NzccKj/Q+4dAEAKKboZtu6/shnzdZzyc9C/GGP4GUip+djxOMYbnH5AgBQTNHNtn030L7hGCx01fg4OsV98bqWwzk9Hx89juEoly8AAMUT3WxbUzIsqrIOW+mv8bGc8ghcdNq0I4fnw2cBvpbdXMIAABSLabPtvhT1rJV8TJdNegQuIzk9J/s9A7DFXMYAABRLdLPtJ1XUNSuNXXO1zjNw6cvpObntcQzvuYQBACiWaPoInZJbU0V9j8Rt2q+tRsdzUvymH9tzel6+eBzHDS5jAACKJbrZ9rkq67vkGDRsrtHxPPYIXB7m9Jx0id8oXi+XMQAAxRHdbFufuqt2QXqfY9BwsAbH45qLrFwGcnpeznocg6b1WMClDABAMZg2296bQb0rHAOHOzU4Jp+th/KafFW98TiGYS5lAACKI5qodDzDuqcdAofXNTimgx6By/ecnpe14hdE7uRSBgCgGKKbbes01uoM6x+VxizEv+kRuNzP6bnxmX78zKUMAEAxmDbbHsr4M845BhBbMv7cUXEPXk7k9Px88jiGM1zOAAAUQ3SERXNIZb2Iu9cxgDiU8ef6rJ3KY+b4HR7t13xrS7icAQDIv+hm21p6avA5S6QxC/F/egQwi3J4fnxG8C5zOQMAUAzRHFm1XAflkkj0TcafOecYvEzn8Nzo06OuG4jPSGmvSAAAkHP9hi/xFTX8vPsOgYQGHFkuxHcNYCZyeH5cE9hmkSwXAADUgWmz7cEaf+agYzCxLcPPdE3Cej+H52da3J987OCSBgAg/6Kbbb+T2u3FWLZb6p+N3nUK8k7Ozs8ZYdshAACaykbDl3h3HT633TGguJfhZ7ouwr+eo/Ojo18/HNs9xuUMAEAxRFMz1HPrmvcOQcXbDD9vooABmGvONA3SWHgPAEABRDfb/lnnL/FhcVuIn1UespGCBWC6H+eMMPUIAEDTMG22fazObTjmGFxklYvsQsECsGHH9l7lcgYAoBiiX+6TDWiDa2b3rALDfVKcRfjbHdv6XLLfqQAAANQp8NncgHZo4OCSmyurdWnLHIOa0QafH00jMeXQzo9B6eRyBgAg/0ybbd9qYHsmHQKN9xl+3luHz/vS4HN01aGN34OyhssZAIBiiG62rU/PLW1ge+6J20L89ow+z/WpwsUN6o894rZV0mYuZQAAisG02fZAg9t02DEg2pnR561x/Ly+Bp2fpJxfGnxt41IGAKA4opttv8lBm7Y4BkTHa9gPtVx35mqJJE+PanC2lcsYAIDi6Dd8oW/MQbt0yyOXPRqzDIi2Onyetqle05C66P65JK9LW8dlDABAcZg22y5amcq4T0YdPvN0Hc7NwqA8SWjHKyHLPQAAhXO54MFXuXRk2CeaiNZlvVUtAx99+OFFQhv0CdV2LmEAAIplY5MEX1p2Z9w3fdK4Da67pJTHKy7462+C60/zlN0PyqyURjH3N/Hf2qqg3JXS9lF6vPeEkUsAaFlvmigAO1WD/jnj8LnnMv5Mzew/F/N5umn46ia49tos119/E/6d6dO138S8do9kuQDQYgaaKPj6LxxJqQWXPSLPZ/A5m4LyWuKTqx5pouvPlmJEp347muxv7X7Meb3BrQgAWscySV7jVLTyuYb9dVSSt0XSxfJpRqZ066e41Bf6uVeklIqimYzEHPO+JjvWuBHNn9yOAKB1DDdZ8FUui2rYZ5qTLGkPRk1PoZt17xL7Jtg65dQrpS2FPicEXnekOaYbTcal9husFyEAm+N2BACtobtJgy8te2rcd/rE4ZCUFsG7bJGk04aPwvI14Yu4XHSRto54rWrhHwHNNgI2FnOs49ySAKD56ajMuyYOwE7XqR91OnBQ4p9U9CkarOkUpq7x6miRa3Gn2KeSm60P1op5yv9n+G8AAMCTTk3qInzN2eWStV+DrU9BeRC+b4/Ypyub3Wn5e22dTvGub9Jj1UBL173pCKeOhI4RfAEAUD1N3hp9ilFTRmhahb1B6ZH6bV9UJMvC/tGp8Ta6AwAAuNIUEtHtnF5KbR8KAAAAaFmagT+6KF8TjOY1bYQGhd2cNgAAUFTHZf4ar0nJb3ZzDQonpL4PLAAAAGTmhiH4ep/j4EvbVV6jpk/kreQUAgCAotBRpKeG4EtTUuR1c2XddL0y6WsPpxEAABSFbqr8QdxSTcyGQdlDKWW0170PNUN+e53brNsoVSaAPcJpBAAARaGL7X9KNolXNd/VcBgcbZPapF/QfFoTkc89xWkEAABFcU5qm8FfE7g+Dj8nbh9JF7q596jhM07mrE91JFCnQnVETkcIq30oQEcn+4JyOezLJw7v0Slj3VpKk+jOhudBRzg1QW5WKUTawmC4N6x3JPyMvfxZAQBgpgvXn0n9t1TSKUzNI3YrKAfCQGWRIYDRhfQ6MvdP+MX+zVLX4Qb1nwYfq8I2HgzKtTA4/CrVbSOlAY3uF3kjDLZmDfWdSWjXkOV95fLWIwjTc7FBSrsa6Pm6Ep6Pt/J3pv/KsoI/LwAA5uuxBDRFKvq0444G9d9jz7ZuSqhPAxt9+GHOsT7blkYa+LxyrOOi47FeF/8paAAAEBkduSTF35hcg4xGpprQgEqnU8ujQvdi2vrdoT6dqtT9E3VqcSZlgKOjVF9rECjp5uGLwqJTofvD99rqvcOfGQAAf+jmyG/EPI2nObR0WkmnvYbCgOBCUG5LaVrtR04Cr7mwfXncV9E2nTuSoi4d2Zu21HfV8PquMNDTf9c1WDotu1BK6+2uiX1tXlpdMedoH39qAAD8GWGpHFn5Gn6R+yyKXx6OftyVxkxfjoUjMHk1bml3f8r67lvqi067rqo4HzdlfiqQRZZ6Zqs41vaY89TJnxsAACUv5c8+jjpllsUI0vYwiJuS2i7Y10CkqwB9bFv0vjRlfWOGuqYj506DnY8S/yRom6VdH6o41nViX9wPAABCGsDUMjXAaik9raj5vz5LNk9Jal6vZQXqX9OxvElZX5uYpyDvRV7zXJLTcHRa2jZcxfHus9R5gz81AAAaR7c00gXquqG3TlnqOrL3YVAxV1E0+etk+O/6VF5f+N6iOWUJSC6krG+Lpb7eitdcDf/blYS69ljqOlrF8V6x1NnHpQ8AAOrFtgA/bZqMs2JeNF9e31UegRqvIjhcV8XxPrfUuZhLAQAA1IMGHaaEpLomLO1auwlDfeVgS9Nv6FOpU44BzwMxb66e1gLL8U5yKQAAgHrZL+bRoNGU9S2yBDgDFcGZTt+6Ppjw3VDX7SqOd4e4p8cAAACoiRFLQDKQsr4+S32aBmTQs27bwwG9VRzvkKVO9n8EAAB1YXtaUcuqlHXeFnPmf12zpevAxj3qMq3/0tG1jiqO+ZGlznYuBwAAUA/dkn2OrS9i3nxbdyvQhKs+iU6fGup6VmXA+ctQ5wsuBQAAUC+XLQHYtZT12RKc3hX/NA+2xfKDVRzvNqluY28AAICqvZVs10MdE/P0nj5R+cCzrl5L2zZVcbwnLXXu4VIAAAD1sFLsm1wvSFnnmNg3IV/hWddNQz3fqzzmBxkfLwAAgJcBS7D0JGV9C8S8viptRn3THp13qzzmGcl2TRkAAICXh5Zg6VTK+nrEPqLW6VnXWktd/VUc70ZLnWe5FAAAQD3EjVZtSFmnbUH/zRR1HbPUtbSKY7aN+O3gcgAAAPVgW+D+rYo6JyW7RfOmtWSvqzzm+2IenWvjcgAAAPVwS+zpItJYZqnvbYq6bKNz56s8ZtOWRk+4FAAAQL18sARM+1PW12+pbyhFXbssdXVXcby2NWVnuBQAAEA92NJPaL6uJYbX6xRdUvJT236S61K0z7SV0ayYpwp1429de7Ywoc5DlvZt5XIAAAD1YButeml5vS6i/yGlaUabn4b63qVom04/mlJFjFhePxp+9sqEeoc9gjoAAIDM3bEEYKZRrvKTgwdj6tss2eX+2mupa8Dw2vPinprik6HOMS4FAABQLxPi9rTiHsdA5YxkN713V9xSYxwU94cGVljqPMGlAAAA6mXGEpBUTsfpSJQ+ifhVknNvPZPstgz6YmmbRNpWfsJykUOd+y11buZSAAAA9fKfpXQFZbH8mdrTRfnbE+rqCF8XretOyrbZksNqstR2+TPapuu+1jrWaZpyneUyAAAA9TQdE4RVliMOddkSuvambNtPh3ZpwLfTo853hjruN8OJPOh4ItOWWxm2dTSjNo3z9wsAKKgxh++5k451mRK66ihWR8q2jTi0bZ9HfUvFfVF/4WwLA5svGQden8KL5EiGbdUFd4/EPv/tUl5J+o1KAQBotO6Y77ifngHOlGSbXX6j2KchdV1Zj2d9fZJdfrJcWyOlfCFpApu58L361EV7Hdqqna87oP9wbJ/uQbWev1sAQBPYHZQXUloLNRt+x+l34tIctE2fnpyItE0z6i9JUdd1MQ/wNK0LnsHX5zB4a4TlUnrKI659TyX9cCoAAGgM0wbht5r5gNvEnPTMVvob3N7rEj8VuoRrGACAQlls+V7f1ewHPuQRgLU3uK3XYtq2g2sYAIDCMa3/0mVHTb/90DqPAKzRxi3tGub6BQCgkExPaF5vlYP/VoAATNd2mZ640CdBlnH9AgBQSKbsDC2T/f6+YwC2vIFtPGxp0zGuXQAACmmD4Xv9TSt1wEnHAGx3A9v42tCeSa5dAABySZc46UhW3Fqus4bv9gOt1Em7HQOwQw1q3xZhg04AAIpAn2p8WvFd/VHsCVXfR77X37VaZy2U+m835OOhtFh+EAAACsqUMmrU8LqthtftacUOc9lYc7QB7eoS8+OpS7nGAQDIHdMm4t8NrxvJQYyRC+Pitu9jvT2SJt2cEwCAJjQryQM40cX3+iRkZ6t2mMvekL+lvonRtot5k20AAJBPjw3f3asr/l3TSv1b8W86YraplTvsoLitA6vnzuSThgCQjbYBAMgv09qucoClD8+9rPjv38LXtzTXJyF769SefwyffZXrGgCA3NOsCXMJ8YQufVpJV5X2eXQJwI7XoS26qfb3yOd+ldKjrQAAIP/WSumJyKkwGNO1YTr1qFkMSCMVMe0QgN2tQzsuGz63n9MDAACakcuTkA9r3AZdY/Y78plPOTUAAKBZ3XEIwH7UuA1PZf7C+3WcGgAA0KwOi9s6sFqlothr+KzznBYAANDMXJ+E3FiDz9aHAKYin6P7R3VwWgAAQDNbIo1LRWHaEX0vpwQAALSCWYcAbDDjz1wRlBmZnx8EAACgJTyR+qeiGI7Ur/lCVnMqAABAq7jrEIA9yfDzthnqH+I0APP0iNsSgWYoo5xuAK3mmMPNcTrDz/s3Uvf7oCzgNAAEYADQSlyfhGzP4LMGDPX2cAoAAjBON4BWs8zxBtld5eeY9nu8T/cDBGAEYABaVdIO5lr2V/kZVyL16VOQK+h6gACMAAxAq5pwuEFeqKL+9TJ/v8dBuh0gACMAA9DK7jncIEeqqP9ZpK53UrvtjQACMAIwACiEEw43yFcp6+4z1LWdLgfQIP9RKBSKoTREr0PD5lLUq09OfozUc4f7PwACMAqFQgAmssqxcUs8643u9/gzKJ3c/wEQgFEoFAKwEpcnIXd51LdS5u8zeYx7PwACMAqFQgD2x2uHxvV71DcSee8k930ABGAUCoUALD5gMpUrjnVtN7x3I/d9AARgFAqFAOxvgw6Nc01F8Tbyvpvc8wEAAOZzeRLyX4d6opt7fwvKUroXAABgvrUOAVhSKgp9SvJH5D0H6VoAAAAzzUz/2yEIWx5Tx/XIayfoVgAAgHiTDgHYbst7N0Rep8HceroUAAAgnsuTkLYpxeeR112mOwEAAJKdcwjAbhne1x95zZegLKI7AQAAku1zCMBGI+/pCMpnSZ+wFYBZj7RO/p1RTjeAVrbB4Ub5KfKe6H6PT+lGgACMAAwA3Lk8Cfk7fJ3STbwr95D8FZQ1dCNAAEYABgB+PjjcLNeFrx2N/PdzdB9AAEYABgD+HjjcLDVrfnfkv32U0nowAARgBGAA4OmCw83yhMzf73EvXQcQgBGAAUA6+x1ultOR/3+cbgMIwAjAACC9LZ43Tl2Ev4puAwAASM91T8hyGaLLAAAAqvfJMfh6H5QFdBcy0C6lfUZPB+UG3QEAaEWjjgFYD10FTzrC2iWlJ2k1bcl9KT1BW3ldTdJNAIBWdMUh+Bqhm+BIA64nMv/hDVu5QpcBAFpRf8IX5ExQVtBNLaVTSqNVs0GZktLTsq5WBuVoUM4H5WZQHiVcX3vobgBAK9qW8AU5SBe1FJ02fGO4DqrZdH2v5drS7axYVwgAaEntMcEX63Naz2HLtfBD0u9+YLvGntHdAIBW9s3yBbmZrmk5IzEB+b6Uda631HeW7gYAtDLTk5C36JaWNB4TgB1LWec+S33ddDcAoJXdkPnTTUvplpY0LNmPgF0y1KUL/NvobgBAKzsY+XIcoEta1k5L8PVZ0q8BeyrsBwgAwDw7Kr4Y39AdLU8z1FduUaWpKNanrEtHuX4ZArATdDMAoNXpU2pzYdlIdyCwTErpI7qluqnCHWIeUeuiiwEAAGrjvCH4+k63AAAA1M6EsLUVAABA3SyUv9eSlcthugYAAKA2esW8/mslXQMAAFAb1w3B10e6BQAAoHbeGgKwO3QL0LJ0WcLuoJwKyl0p7byhD+XMSOkp/P/C/9VEzZoQ/GVQHgTlWlD6g7LW47N2hfVfp9sBtJJlYp5+7KNrgJaiKWfOhcHUb7HvtOFavkpp95btCfefT8JDP0CuLQ/KoJQys/8If31p4lDN/D4c/loz5cG6LX77Zeovv56g7A/KUMWvP/3MKzE3kRPhL8BvFW2bllJ2eb2prcq4P9rDdh6R0mjV6ZT17LfcPJdYXn8p7E+fcjCjY14RHq+e7zdh//4Kf4X/G56fNfypAM707/xk+PfzXw3Lp4p7QW/4A+9ceL8sv2aQ0wHky4KgXBRzlnbTNjwXw2CsOwxK4p7mWxveFEbDG9BcQv29hoDgluOvxd9h8LLA49jbwsBtd3jjuha29auh/rQB2D1DXZMxr78UBnyjjuckiw3j9Wb9zPGz5sKgEoCd3leuevwN16Ps4bQA+dEh8/cn/Bb+Ylstf0a89Gm9Y/JnKNv1D3tTGBzoKNlI5NdYtPyKBE8HgvIzxU3mkbhlrH/sWe+mlH1sCuauOL53bUx7dFuks2HwuDxl2zTgfR+p91XY94vC1+iI13NDsMtOEcB8nVJaa+UzxfgmfI/+sNkqpVmCSuVZA92b+KGkn77s5PQA+XFX5g9jx32ZLxLzhtKuC0LbYwKf8YrXXa74otfpsF3he9XSoByV0oJV243mnENbNoX17gkDjnsx9aXNWL+uyl+ipvd/keqnHFeEgWplvTrdeMjy+vWGdgzz5wP8j/7o0ym+GcdgSGcEjqf88aSBlO6sMSfuwdc0pwjIj42GP1KXqSVd0/A5Mhris0div+UGcTT893LKhpdhACIxQYHtBvQr5a892zRc2sWr/4h5qtR1mjQa7GrAvLjK8677Wv4wBHVJm4xzQwfsP+beOgZCeo/ZntHn6izFK8fPfchpAvLjhuGP1DUwOCR/rwvzccJyg9CprnPyZ02TS1B3PeaGczxFn4xb6upP2ccPLDdgF5cq3jNbRRsqnRPziFpSQtg2S5ALtLpz4jYl+E5K04hZaw+Dq6TPJwUFkCPvDH+krvQLuTwFOOr5uSOGz/0gpZEZ/b+vedS1J+aG8yBFn8xa6lqaoi7tI9N0xFmH9w7J39PCGzI437cNbZkRt7VtXcIIGFBJp/FfiNvDQUPiN0vgS384P09oBw/OADlimr7r8nh/ef2Y7xN4poX85dQXY551LZH4HDk+usS+QDaNLZb6uhPed7HitU/Fnq5CUpyrtCN7ZzIKcIFmsEPiHyiq/PG0qU5tWibzlxZUFh6aAXLE9Hj0ZY/3l9dyHfF4z0qxLxDVm5Xv+qY2iU+X4OOUpZ4LKfv3tKGu2YRfwpWjVHcy+tV8yXJcrovoF1iC5kP8CaEFacodlynHxxn9ePJxROxrYts4dUB+fLIELasd379Z/HPLHIi5Ye1NeRxxaS182Bbg70jZLtPTnrYRPg08n0j2CRMPWY5Jf727TquaAskpbuhoQWfFbcH77Qa28b1kN4oPoEZGLDePl45frrr4Uxd2rsnoM9Oy3QRnPepYbPlVOyvpAo0FYh5hPGF47eqKm6a+J6u1GuvFvqbtqGMdXWKequ7hzwct5pJj8HW1we0cMLTpLqcPyJe9UrvM6ja2dRNpg472mGP45lGPbbug0ZTt2mWpr8vwuvK6Df3frB5P16DR9lj8B8egUtN4mEZJz/CngxZz2TH4ysOThgsNP/6OcgqBfNEv4c8xN5NTGX+ebZH7D0k/nbVassl7YxuZG0jZrouW46xUmRJCz8O6DPs6bqrEZc2eJoc0TWWc488GLeaEY/CVp42uo/ez3ZxGIH9OJtxU/snws45L9qNtcWkobngEotOWOtJu8P0q5gata68q8419lPRbCdmCJ9vU43eHYFe3Qolun6TTkCy6R6vZ5xh86d97R47afTjSvnZOJZA/ulZpSvw2yE5rTLJd5K4GYtq9z7GObrFP1aWh2zWZ1pPpTVEfSY9O683Kn30Xs3Alpk8uxrxPv0AuGNr+WrIdnQOKoCvmh0x0ZHtFztpeuYfsV04lkF97Em4wehPaUuVn6KiLaTH39yrrHY5pt+tTfrb1HddStqlP7OksbFsnncjoXHZK/P5wpj079QGEQZk/6qWB4hH+PNCC9G/io7iNfvXm9BjK9wHy9QE5N5xwk9Ev52VV1L9davO49iep/qlK22L1tGkxbkp8agzTjf19RudxMOazX1S8bkH4xTEs8xfs6iPrh4Q0E2hd9x2DrzxvSP9MqstjCKBOlsQEM+XypIr6z9bg1+O6mLa6Lp5fGRMoLUjZrg8xQexWsefm6s7gPMZtCKxTkzrSNm4IuqbCfydbNlqd67qvn5Jui7J6/6ju5ZQC+af7DU4n3HQOpqz7ecZBjjpjaaPub+i6pmog42BzudhHn8ojiO1i3iNyvMrzt87xi6P81KX+yj8mrO8CyjSg+u74N3SyAMezLOdBIoAKux2+uH2npjTIMi1Kf1hlW22jPZc86ngo2abgOGipL7q7wA0xb9q7qor+iHsg4d+wbXp+F3KZA0Y3HYOvj8IUPYAaSNpuwzcdQa9km2NL2daU6chSp0dg+MtSz4aU7TLlE/tkeJ0tJ1o16zXi1vEd4LIGYnWJ+wgyD6cAqJlXMTcf36dqrkq2ObbUI0udPlnabYHhtyraZcr0b9sG5KWYH2lPm7Pnpfg9/Qjgj6fiPn3P6BcAJzol99rzPRskPu+Nj3/FPISf1iZLu96J35qyW5Z60u6btl78tlmyTVem3TYkbv0eXxiA3VZxH/0apLsAuNJpsV8pvoRtj2LPedSxLOMgR5kW9P8OAzMfHyTbfSmPWeqzZbnX8/FVsktJ8SvmSwOA3SPH4Ev/xjrpLgC+N5fNnu+zLcif9ahjf8ZBTr9kk8jUln5CA7kllmAp6ZfvaIpgasjSjj4CMKAufJ4eHqW7APgoT035PtnXLvYn6lzdsdSRZusO/eVpekQ8zWiaLZCzJXDVp6N06tWWjLZNzNuW3Exoh2bcnknRxz1SSrTYZjjPppLFr3bdMYG1ZGg2Vz0CsD66C4CrNjFnQndlugnd8Xj/F8lukfsTQ106upcml5gtMDSNcpXTO8TlQNtexQ37vOW9/THn9F147JUeSvX7YtqcE7Jqoznvjz8dg685qS5vIYAWszpyE/FJurnYciPqcXz/WsnmKUplSo3xWEobSKcxYWlbdB1ZeZ/MsYT6bFOJSxzaoqNTpunDj5bj05FMnSpdH/nvp2O+PJ6m7CdN4jgu2eRtA/Jmr7iPfrGnIgAv0Y22Rzzea3pK743H+/+RbHJdmaYL70p1T/bNSPLTgnvDwOirJGeTNj3CPunRnuvitiG4Pp2qU52XDXWsFHPC26QRNZud8mcEU0fb2vlzQpO55xGA/UN3AfBhCqJ2OrxPA5FopnnfJw0fZBAI7DO04UQG/WK7yWoyRh35O1/xedsT6rJl+r/q0Z6VYl9EfyY8H9vCgEjzENm2Wros8U9wufT9ijDAzSrYBfLKdfpRy3q6C4CPS2LO47U15j067TWSwQiKbZTJdT/J6JTa2zBAykLSnpc+Ga9tT4vuzeBcmcqOhHP3OuH9z8JzWflAgU6D9obBVjkQ1DUvx/kTQpPa7BF8zdBdAHyNiD3dwkX5e03YGiklAY3mx5oOv5x9bIm5mb1MeK+2qXJKTxftn8h4FGZMstts94qlf32n7HRU61NCm4Yc6umU+Kz4LuWpsEk3mtsxIf0EgBp6VBEQTEt8rihTEKHZ4pen+NzTCXU/CYO0clC1MhyVGZe/M9tr4FWLzaO7Y9qm0xI+Tw1OGup4kbJdm8Q+OnfRox7t1zPiPtJXPt96vWznzwYt/OO02r89APh/mjdrWP5eM6QLyjU9gqZi0HxTuqhbp5t0mF0Th2oG/AGpLnfUE7Gv/9JUD7o+7EvFZ+v/ToX/XYOuDXXom91hoDQbFp26OyvJC+5rbV3Yf+V2PQoDxjQ6wj7XxcZvK/pby4/wc/Q60MS4S/hzQQt55xGA7ae7ABSBLko3jbT9oGsA5ICOEP/2CMB66DIARbDLchMboWsA5MBy8VsTuZAuA1AEFyX9E4UA0Kgfiba1kQBQCLY0CKvoGgA54JMBnxQUAArBtn3RFF0DICf2ewRg3+guAEXQJ9Vv4A0AtXTAIwB7QncBKILblptYH10DICf6PQKwcboLQBF8sNzEltI1AHJiHwEYgGaywnIDe0vXAMiRPR4B2Bu6C0DeHRbWfwHIv60eARgJpAHkXtz2QwCQF+0eAdgs3QWgqL8oWYAPIG9+egRh7XQXgLwGX19ibl7PhI2eAeTLqEcAto3uApAXG4PyICjvHW9gujn386DcD8o9ug9Agw16BGAsowCQG+uDcj1luUr3AWiwTR4B2G26CwAAIBsfHQOwDzk+hk4pba0EAABQCEPiPgq2PqfB17uwfZc5nQAAoAiWSWl9qksAlrcAZ7n8vQb3CKcTAAAUxTXHAEzTVizKSZvXBOVzRdtOcxoBAECR6CjYtGMQdjYH7d0upez85TZd5BQCAIAiOuYYgM0FZW0D26nTjL8lv9OiAAAAXp46BmGTUv+pyIVSSoWRt9E4AACAqugThZ8cg7BHUr/tiTRf2YfI5x8tQF9q0m3dR3NKSJMBAABirA7KN8cgbCIMNGpFt2+7GvlMXau2O+d92BaUN8JuAgAAwIOu8frsGIRpsJb16I5Ob+o2ST8in6UpJ9YUoP8OW/pKj6eDywsAANjoyNaEuCdp1RGfg0FZUMVnbpVSSowZQ/3XCxS8jMT00z4uLQAAEEen0nSh+2+PQEyfktS1T8elNFW40hCU6f+/Lvz3Y2HA8t1Sn2a5316wfhuP6Z9jXFYAAMCFBkuPPIKwLIpObZ4Ig8CiGRZGwAAAQEb0aUQd3fIZEfMtus5Ln3BsL3A/7bQcm66rYw0YAABIpTMMkh6L+z6ScUVTTFwJyuYm6qPTkUBVU1Gs59IBAABZ0CnCHUEZCMrdoDyU0iiWpouYqyiaD0ufAtRkr7rmS7cP6pPShtrNSrd42huUbinmVCoAAAAAAAAAAAAAAAAAAAAAAAAAAAAAAAAAAABQJJrFvycoR4JyR0pJWauxRko50y5LKfntE4f3aA6yoaC8kFIONk2YqwlvzwdlEacIAAAUkSZWXSWlDcUPBuVaUEaD8lXmZ/r3CcA0W77uF3kjDLZmDfWdSWjXkOV95fKWIAwAABTNY/HbamlTQn0HpLRDwJxjfbYtjVYE5ZVjHRc5jQAAoEg0oNoVlD1h8HQvJtD57lCfTlWOSWlqcSYhcJqy1LFBzKNvvvUAAAAUxjNLoDOSoi7dW3PaUt9Vw+u7wkCvvLH54aAsDMoCKU2Nmur5xSkDAABFN24JdPpT1nffUt+OyOt0Hdq38N9uSukBgEqLLPXMcsoAAEDR2Ra9L01Z35ihLh0Va6t4TWdQPob/dtJST5ulXR84ZQAAoMi6LEHOm5T1tYl5CvJe5DXPE4KvcpBmatswpw0AABTZKUuQcyFlfVss9fVWvOZq+N+uJNS1x1LXUU4bAAAoMtsC/B0p6zsr5kXz5fVd+8L/Nl5FcLiO0wYAAIpqcVB+i3mRe1vKOicM9ZWDrZVB+SGlNBKLHep6YKjrI6cNAAAU2X4xjzCNpqxvkSWgG6gIzjRha5djfd8Ndd3mtAEAgCIbsQRgAynr67PUtzwog5512x4O6OW0AQCAorI9rahlVco6bxvq0u2FdM2WrgMb96jLtP5LR9c6OHUAAKCouiX7HFtfxLz59mspJVzt9KjrqaGuZ5w2AABQZJctAdi1lPWts9R3N/zfPo+6dBsi01qyQU4bAAAosreWgGlvyvqOiXnKUJ+ofOBZV6+lbZs4bQAAoKhWin2T6wUp6xyz1KlPPa7wrOumoZ7vnDYAAFBkA5Zg6UnK+haEwVtWGfWnxDyVCQAAUFgPLcHSqZT19Yh9RK3Ts661lrr6OW0AAKCo4karNqSs07ag/2aKuo5Z6lrKqQMAAEVlW+D+rYo6JyW7RfOmtWSvOW0AAKDIbok9XUQayyz1vU1Rl2107jynDQAAFNkHS8C0P2V9/Zb6hlLUtctSVzenDQAAFJUt/YTm61pieL1uV5SU/NS2n+S6FO0zbWU0G7YjSjf+1rVnCzmtAAAgz2yjVS8tr9dF9D+kNM1o89NQ37sUbdPpxxlDXSOW14+Gn72S0woAAPLsjiUAM41ylXOFHYypb7Nkl/trr6WuAcNrzwupKQAAQEFMiNvTinvC/z6WUN8ZS31bU7TtrrilxjgoJGYFAAAFMmMJcirXWOlIlD6J+FWSc289k+y2DPpiaZtE2lZ+wnIRpxMAABTBf5bSFZTF8mdqTxflb0+oqyN8XbSuOynbZksOuyMo7fJntE3Xfa3lVAIAgKKYjgnCKssRh7psCV17U7btp0O7NODbyWkEAABFMuYQ5Jx0rMuU0FVHsTpStm3EoW37OIUAAKBoumOCm5+eAc6UoY4nVbRto9inIXVdWQ+nDwAAFNXuoLyQUoJTLbrP4lnJx2bX+vTkRKRtmlF/CactG/8HnQTlhd1oH/IAAAFmdEVYdE1hdGhNTAA8bWF0aCB4bWxucz0iaHR0cDovL3d3dy53My5vcmcvMTk5OC9NYXRoL01hdGhNTCI+PG1zdHlsZSBtYXRoc2l6ZT0iMTZweCI+PG1zdWI+PG1pPlY8L21pPjxtcm93PjxtaT5zPC9taT48bWk+cDwvbWk+PG1pPmk8L21pPjxtaT5rPC9taT48bWk+ZTwvbWk+PC9tcm93PjwvbXN1Yj48bW8+PTwvbW8+PG1mcmFjPjxtcm93PjxtaT4mI3gzOTQ7PC9taT48bXN1Yj48bWk+UTwvbWk+PG1yb3c+PG1pPmk8L21pPjxtaT5uPC9taT48bWk+ajwvbWk+PC9tcm93PjwvbXN1Yj48L21yb3c+PG1zdWI+PG1pPkM8L21pPjxtcm93PjxtaT5pPC9taT48bWk+bjwvbWk+PC9tcm93PjwvbXN1Yj48L21mcmFjPjwvbXN0eWxlPjwvbWF0aD4WeeDCAAAAAElFTkSuQmCC\&quot;,\&quot;slideId\&quot;:311,\&quot;accessibleText\&quot;:\&quot;V subscript s p i k e end subscript equals fraction numerator capital delta Q subscript i n j end subscript over denominator C subscript i n end subscript end fraction\&quot;,\&quot;imageHeight\&quot;:30.81081081081081},{\&quot;mathml\&quot;:\&quot;&lt;math style=\\\&quot;font-family:stix;font-size:16px;\\\&quot; xmlns=\\\&quot;http://www.w3.org/1998/Math/MathML\\\&quot;&gt;&lt;mstyle mathsize=\\\&quot;16px\\\&quot;&gt;&lt;msup&gt;&lt;mi&gt;e&lt;/mi&gt;&lt;mrow&gt;&lt;mo&gt;-&lt;/mo&gt;&lt;mfrac&gt;&lt;mi&gt;t&lt;/mi&gt;&lt;mi&gt;&amp;#x3C4;&lt;/mi&gt;&lt;/mfrac&gt;&lt;/mrow&gt;&lt;/msup&gt;&lt;/mstyle&gt;&lt;/math&gt;\&quot;,\&quot;base64Image\&quot;:\&quot;iVBORw0KGgoAAAANSUhEUgAAAMcAAACyCAYAAAD26tu0AAAACXBIWXMAAA7EAAAOxAGVKw4bAAAABGJhU0UAAACxfEIRhAAABxpJREFUeNrt3X+EVWkcx/GvkbEyIhlJMmSNZGUZSX+MsYyskWRIkmRFspKsGGv1x0isJGMkkiRjDBkZSWKtZI01rGSNjCXJSkaMJGOMoX2+znN1O/Oc5z73zh17n/O8X3z/2b335Hzv+cx5zq/niACtZ6epaVP7aQXwWZupGVOfCAfwpZs2GB9pBfDZkA2G1gTtADLnq4KhdZqWACLDuWBoddEWpGyTqUlHMF7SGqSsz9QrRzA+2YNyIDnfmrpXEIpKHaZNSIUeP9w29bZGKGrVZlqJsplaYyi0FmgjUrGvIAQnaA1SN1QQjh20Bql7LJzCBVbZYGrZEY5btAap6y8YUg3SGqTusiMYK5JdMQeSNu0IxzPagtRttHuJfDiu0BqkbrDgeGOA1iB11x3B0DNXG2gNUjfrCMfvtAWp21owpLpIa5C6owXhYJYRJG/MEYxF2gKIvHGEY5K2IHXdBUOqM7QGqTtdEI7dtAapcz03Pk9bAJEPjnCM0Rakbm/BkOoYrUHqfioIxzZag9Q9cgRjruCzegPiOC1DCvR9G65HYm84PqvzW+kUPD/SNqSgV8JmNeww9dzUE1qGVPws7kdiO3KfeyjZC2uYXR3JcM12+C73mVvChG5IkOv6ht5s2GmrcnHwNq1CSjZK2Dy4OuFCO+0C4fiy9M2xzJ6OJE17gjHpODAHktFpD7j12GNJsnd06Jtie2kNAAAAAAAAAAAAAAAAAAAAAAAAAAAAAAAAAAAAAAAAAMDhU2IFEA7CAcJBOJqiP5If8BbhIByEg3AQDsJBOAgH4YgtHADhAAAAAAAAAAAAAAAAAAAAAAAAAAAAAAAAAAAAAAAAAAAAAAAAAAAAAAAAAAAAAACrx9Q1U09NfTS1Imt7R/sELUUZQjG9xiC46jStRazaTF1dh1BU6mtajBhtssOn9QrGK1qMWIMxs47B0LpLmxHjUOrpOgdD6witRmxuVm3AekZqxNSAqXbHZzvsZyqfX7R7HaB0jlRt6DdMba7x+aHc3mCUFqKMtph6Z//6Hw4cfr3JhWMXbURZh1NLpvoCP/9DLhhPaCHKaLfdwI/X8Z3nuXAM0kaUkd7GMV7H5/tywZi3wyygdI7bY45QD3LhuEILAZEdsvqaxR7aAohcygVjlpYA2XHF21w4LtEWQOSgY0i1j7aIbDd1zNQdU49NLUh2XnxZsgtH/5qaNHXWVCftKqWpXDAWUm6GbuQXZPU57VqlofmFbalUNtk/hMk/ybdTsium+WY8tXuPymk/vRntlKkPBSG5yTZVGiccv++5lBqgG70+I5x/Nvil+G8rOOfZixxguyrlkEprIJWV1zsy5x0N0OOIjhrf3eoJxz22q+i1OUYRWpvLvuI6lhwv2LCv17GconB8YNuKXn/Bb+ujQ+7XUt/9Wi2l29RcE4LhC8cy21b0LjYQjl8lO4v5VYwr3CvZqTjXSk/VuaztnnAssm1F737Bb1s03K5cD7kW48p+bzda1wrPBhxj5B31hOMZ21b0Xhb8tqccnx2w25aOGLpiDMayFF+f6G5gmZOecPDoZPyK/pDO2+MRsUEYkYjv1N3vWVGtCw0sU4dUvmkhe9m2otfInFQdMa2gJvudZ4WeN7jc0XVYJuLYc7hK/1BGdb/VRnss4VupngaW+02NvUY/21Up1DOP1bHYVu5OjRUab2CZeh77b88yb7NNlcZQQCj0ODa6axpHAnaDjUzoe9ezzL8k0vPbcNLjhxee3/uFRHjrul7efyvNf0fCsGd5/0h2OwnKpXLfnV711rOaeueDnqXUGxKjnFxhNGB3WO+xxmXPsmYJBmKwS2q/eefPOpanw6Qxz7KmJLLTd0jX/YC9xqnAZfVI8dkunUj4LO1GTHuNkLMLtQ6adZw54tkD6d6ii3YjJjcCwjHm+b4+Caivu1r0DMe48o3otEvYFc38E3p6ZksnB37i+c4jQoGYnQwIxpuq4ZceL/zmGTrpHZnDDJ9QBlMB4dBpdF6L/yLesDR2SwnQkoqe9a01jY7eO6NP/uk08ry2CqXUFxCG96bOS/b2nm5h6ngk4nxAOJhLCkmaCAgHb+BBkkLuu+elhkjS+4BwbKBNSNFSQDiAJK0QDoA9B9D0Y471ehhJ7+A9xE+AVvVQ/p9TufqS91d2+X38DGhFVwPC0exZQXRvUXl5jd7Ry9kwtKTvJOwhp21N+veqnyfXOXG5Lwst7XVAQNb6LjedAvSPquXp/FW8JBMtL+T+Kq1GX2h5JnfgP0MwEIs28c9EWF06MduWOoZsz3LffyDMOILI6AyGC4EB0dlDdH6rg7kNvd0GYsgRthX734Eo7asjIPWU7j320F7ErsseEzQjFDrN50lairLRjXqugUDoaV99Jv2Q8MQgSm6vZG8G1dkQdZIFncJnydZ7e2yh/++SPQbhgh6i9R+FruR23f/kUgAAALd0RVh0TWF0aE1MADxtYXRoIHhtbG5zPSJodHRwOi8vd3d3LnczLm9yZy8xOTk4L01hdGgvTWF0aE1MIj48bXN0eWxlIG1hdGhzaXplPSIxNnB4Ij48bXN1cD48bWk+ZTwvbWk+PG1yb3c+PG1vPi08L21vPjxtZnJhYz48bWk+dDwvbWk+PG1pPiYjeDNDNDs8L21pPjwvbWZyYWM+PC9tcm93PjwvbXN1cD48L21zdHlsZT48L21hdGg+X6g0lAAAAABJRU5ErkJggg==\&quot;,\&quot;slideId\&quot;:311,\&quot;accessibleText\&quot;:\&quot;e to the power of negative t over tau end exponent\&quot;,\&quot;imageHeight\&quot;:19.243243243243242},{\&quot;mathml\&quot;:\&quot;&lt;math style=\\\&quot;font-family:stix;font-size:16px;\\\&quot; xmlns=\\\&quot;http://www.w3.org/1998/Math/MathML\\\&quot;&gt;&lt;mstyle mathsize=\\\&quot;16px\\\&quot;&gt;&lt;mn&gt;2&lt;/mn&gt;&lt;mi&gt;A&lt;/mi&gt;&lt;msub&gt;&lt;mi&gt;V&lt;/mi&gt;&lt;mrow&gt;&lt;mi&gt;s&lt;/mi&gt;&lt;mi&gt;p&lt;/mi&gt;&lt;mi&gt;i&lt;/mi&gt;&lt;mi&gt;k&lt;/mi&gt;&lt;mi&gt;e&lt;/mi&gt;&lt;/mrow&gt;&lt;/msub&gt;&lt;mfrac&gt;&lt;mi&gt;&amp;#x3C4;&lt;/mi&gt;&lt;msub&gt;&lt;mi&gt;T&lt;/mi&gt;&lt;mrow&gt;&lt;mi&gt;c&lt;/mi&gt;&lt;mi&gt;k&lt;/mi&gt;&lt;/mrow&gt;&lt;/msub&gt;&lt;/mfrac&gt;&lt;/mstyle&gt;&lt;/math&gt;\&quot;,\&quot;base64Image\&quot;:\&quot;iVBORw0KGgoAAAANSUhEUgAAAhkAAADlCAYAAAD+1eXAAAAACXBIWXMAAA7EAAAOxAGVKw4bAAAABGJhU0UAAAByfi+CjgAAIVhJREFUeNrt3Q+EFd3/wPGPrJUkVpIkkSQriTySrBV5JMlakvVIEkmS5CFJksRKkiSSZGUtyUpWIskjSSQrSWKtJEmsrKwknt98fnfu95mdzpl75s+9c2bv+8Xxfb7Pc2fu2TP3zvncM+d8jggAANW0PCiHgjIclDdBmQnKr6D824SyleYGAGDu0w7/YZOCCVOZpskBAJjbVgflUQuDi3oZpukBAJi79LHIjxICDC17aH4AAOaejqAMlRRcaNE5Hou4DAAAzC3zg/KgxABDyxMuAwAAc28Eo5WTO23lOJcCAIC55bahw38clINB2RCUzoRjrxmOfUaTAgCAv2MBwr2grHU8dnFQfhqCjL9oVgAA2tumSGAwFZT+lMefNgQYn4Iyj6YFAKB96UTPiTAw0P9dmfL4eWFAEQ8yztK0AAC0t8EwKJgMytIMx+8V8xLUlTQtAADta00YEHwNyoqM53hpCDLGaFoAANrb3TAo2J7x+M1iXoLaT9MCANC+1oUBwbUc5zAtedWJo0z4BACgjV0KylvJnr57iZi3eL9C0wIAgDxOiflRySaaBgAA5DFpCDAmaBYAAJDHVjGPYgzSNAAAII87wqMSAABQsC4x71PyhaYBAAB5HBbzKMYtmgYAAOTxTEjABQAACrbKEmBoWUzzAACArE5YAoy3NA0AAMjjpSXIuE3TAACArJaL/VHJIZoHAABkdTAhyNhB8wAAgKzuJgQZy2keAACQ1feEIMN1a/cVUtsK/gLNCQAA1MaEAOPfFOcZCl/fQ5MCAAC1t4AgY3v42kmaEwAA1N1qEGQsbXC8ztn4Er72BM0JAADqxhoEGXsSjl0SlHfh674FZSHNCQAA6j41CDJeWI5bI7XHI/XXnaIpAQBA1I8GQYaWe2FQofTxyLnYcRpszKcpAQBA1C+HIKNRIWEXAAD4zUzOAOMGTQgAAEwmcwQYOl+DxyQAAMDoTsYAQ4OTpTQfAACw2ZchwHgflGU0HQAASDIvDBpcA4yHQemi2QAAgItu+S9rp618DsoBmgoAAKS1OChngvJSaitONA+GJurSbeD1kUoHTQQAAAAAAAAAAIA5YmNQjgZlOChPgjIltWdkP6X2nOx7UCaCMhqUi0HpC0onzQYAAEx005mzQfko2RKj/AyDjl6aEgAAqEVSG434Kfk3qamXZ0HZMMfa6Uzk7ztRwvvvLfD6NDv//2hBdRrj6wkA1dWbY+SiUfkVdsxzgY7yRDfxGSmhDlvCzvtTwdfpg9S2US5y/fmxoDyQ2mO1PHsS/M1XFACqab8Us8Vuo3Jfqr+BzUjsbxovuT6rg3I94/X4ER67U1ozj2ZtGGxOOdZP18h38/UEgOo63ILgIp4GtqqJVHotozTzPKjb+ZTX4WMYoJRB9xn43KB+j4UdFQGg0na1OMCol6EKtpUGEm8sf0+3J/X7kOIaDJRc36uS/NiG/QgAoML0V+y02He101/Guhx1aeyXemfYqfYH5YrUttjNEmjsr1h7HU/4W/o9qePpFO1f9jLjKwl128rXEwCq7YXh5q6/1LdlOJc+RnieMsjQ5/KLK9JWS4LyLeFvOedJPdemaP+yjVnqNcxXEwCq7ZDh5n5F8s8t0PPOpOjoLlakvW42+DvueFTXL+J/kKFzLUzLpDWQW8rXEwCqa0FQvjbxl/hmcV89oAHJQs/ba4PD3/Heo/recWz7ZSXWcb+lTkf4egJAtZ2M3dibkedBn6m7Lok94Hl7vRK3PCDzPKnvccd231FiHV8a6jPOVxMAqk07wmjCrckmjiSccezs7nrcXgfF/dHPH57UeYdjffeVVL9NnrcfACCj+JLVP5v4Xrp6wWVJ5bSnbaVLKL+mCDL2eFLvBdL61OFp3PeoLgCAAkX3kbjXgvdzHbr3cdfWS5JutcwFj+r+zaG+oyXUa71Ue5URAMBCs2zWZ/TrHIK1LXjPJeI2N8O3vAjdsXq7bBg36lH9x8Rtn5JWe2CoxyG+mgBQfX1STsbNF+L3JESTfyJ10/TXLkmuPnpUf5e9TFo9WbVHzBufAQDmgOjw/9oWvm+jHBO+BRkD8ntm0p3i9sjElz1ZXLeCb+XnYNwQ5LD5GQDMEfVf5w9b/L4uKzS2e9JGC2T26puX4b/vcuy0ezz5O1xXmPSV+Bm4zFcSAOaOW0GZkOauKDHZ7dDZrfOkjeI7mW6I/Lfv4v+mY3WdjkHG0RbUxbRKRx9BLeIrCQDIq0+qkchqlcye4BlfVukymfKaR+0+LX7shnvR42AMADDHg4y3ntQzGkToEtD4ssprMvdWmNxvch3Wyu+rix7zlQAAFKXfg1/TjcQndpr20PhL3HaW9cUtD+r7WH4ftVrLVwIAUJRGKx3KzpSpK0ImIvV5bXndZqlWYrH9jvVt1qOqXYb3OsfXAQBQpHMJHZzOgZhfcv3iOTB6E4IRl8RivqyUcV1hsqEJ790ZC9zq++TM5+sAACjSSEIHN1xy3ZbL7FUjjerzTvzdeCzOddltM5axmjbH28VXAQBQtLcJHVxvyXUbjtTlexh0JLkj/m48ZjLjUN8TTQ7ctIzxNQAAFG1hQuf2quS69WTobF22r3/oUfs/ktYvYx2Onf+H1JYHAwBQqKSVJX0l1ksnO76J1OWduE2AbLQc17et64cc6vuowPfbYjj/ab4GAIBmsC2jLHtjrPgW9K5ZUFeK2zyHLk/a/0iLg6LXsXNr8NbB1wAAULQOsWed/KPEeun281OSfb7AD6nOhm+uK0yKWHZ7yHDebXwNAADNsM/Sod0suV43ZPYS2rTzBR47dNqHPLkGSx2DjLwTcE37k9zhKwAAaJbnhs7si/yerruVNsTqczbDOVwyaQ55dB1cRl7yJkS7FDufy0odAAAy2WLpzHaWXK9Xkj85lEsmzSceXYunDvU9n+P83fJ7krITfAUAAM3yzNCRXS+5Tgdi9enPeJ7tDp32D4+uxW2H+o7kOP8T+X3Du3l8BQAAzWBa5qkjCGXu6aFzBr5IMcs2O8VtnsMyT67HMYe6Zl3tY1qi3MNXAJjlXwqlQsVrC6T2GCJaYZ0QuLLkel2U2TuBduc832eHC7XTk2viktsjy8hLp+Fa36I/AQgyKAQZrejM6x361pLrFJ8zcLGAc446XKjjnlyTZuX2iGc//Sa15cEACDIoBBmFM032POBBvaJzBnQEYmEB5xx0uFC3Pbo2LitM0uweu0J+3xflCH0JQJBBIchoBv0V/EHyLw8t2kCsTnsLOu9uhwv10qPr89KhvgMpzhffWXecfgQgyKAQZDTLPfFvJ1KdH/IxUqfnBZ57nVRrhcmIQ30vOZ6rx3DsBvoRgCCDQpDRDKfFz0yP5zy4WKs9aYsTDnV1Xcb6RvxamgwAmKN2xjqc+57Ua5W4zUNodunzpD1cVpi8djhPfMO1sjO4AgDmqI0yewO0h+LPjpv3xY9hp1OetMcayf94R+fdTElz5rgAAPA/uiwymitCU1fP96RurjuPtqKMeNImmoHzl0N9kxKIXY299ilfAwBA0TQXwoTMnlC50JO6dcTqprusNmtexFmHTtunVRfjDvW1bVEfn+haREIzAABm6Yp1VvrPPj2TPyXZVkxksceh0/4l/uzj4bLCxPb445/Y6y7yVQAAFElHK6Ibn70TvzI86lD/d5mdgbKZAdAf4vbIxJdf/C4jL6alx/FcI5/En5ErAMAcoPtUPIp0NB/Enw3A6oaltduNz3MMMvo9aR+XBGKjsWN0ns1HyZ60CwCAhp3p/dgv2RWe1TGeIOqjtGbX148OHfd5T9rIJYHYh9gx8f1JHvN1AAAUKfosX/MirPEwCIoniNrfovd22Sjtjkft1GiFSXQOia4giuYaaeYkWgBAG7oR6WQ0R8J6D+t4TNInlSrKNYcgY8KjtnrvUN+1lgDqLF8HAEBRotu2a9KtTS16X53rsVfcVmXoxNNvsc7wzxa20V6p1gqTu+KWpbQ39u8mxZ88KACAios+i9ctvXta+N53wvfd6PDaW7HO8EmL28k18dcmT67reYe66shQ/PHTLr4SAIAiRB8//GzxyEB9BYTLI4/Nhg6y1Y9zFjgGGXs8ubYuuT2mY/9/jK8EAKAI+0v8BaubmtX3xjja4LWmyZ5DJbXZd4eO25fkVZskXVp0nfi5kq8FACCvfikvH0I0VbmOnnQ1eP3JWF1/ltgZPpL0+SfK4rqHSb2c5msBAMhrR6zzOdjC914vs/cbabSpmAYTM7HO8HqJbTfk0Fl/9ehaf3AMMDSjawdfDRSgM7zH6I+DazQH0F62xjrt4y34Na35FnR+wD3DL+ttGUYO1pXYfi7purX4koJ91LG+2/hqIMN3W3809IXfC53EPSn+bhoIoMl08uS0+LM1+mSD+h4yHPOq5DbcL9VKL35JqrNFPfy3Pgz8Xe8jl2gyoH1uDlMeBRiN5gCsttzIBktux72Of9tNT677QIN66kTW5Xw92sqScNRBRzT10WWa1VC6xcDhoJyT2mPLBw0+XztpbmDu0w77i2cBhhbb5E1dKjru6QjBace/Tdvbh6RcWxrU8wRfj7ain8lXhs9BnonfuyyfLZ2gzTwfYI7TX6mfPAwwHiXUeUySM1SW6WmKv3G/B9e/M6F+PC9vP7bHfTrKOb/gz9gTmhuY26JLRX0rpiHahTJ7B1jfNiA7mPJv/CJ+PIqwjWL9wVek7YwkfF53Zzxnt+V8Z2huYO5aLLVMmj4GGPqrKfooQf95n/w+M91W7rawg9S6bRO3fUBsgYb+eixz2Ni0wuQGX5G2lDRKeCTjOXdbztdLcwNzk3aMLzwNMLRcDuvZEXbeMxnPo5MWdeLZcFD+KqjttE63w45ZHyf8LOhv1vO8DH9Jbmnx5+GaIchbzNekLQ03YSTjguFcM+LPRoEACtbpcYARzXNRZD2vVqjt9rb48xBfEXOIr0jb+tPymfwo2edkPBZ/s94CAJpsq/iTZwTl00yc0aR4Om+rO+O5dLTCNNp3jGYGgPagozM/wrKB5kBgqdSWnvZKvscaW8U8MrKeJgYAAHmcE7/37gEAABVlyhtDmnoAAJCLZub9JX4moQMAABXWJ+b5GCtoGgAAkMdVSb+zMgAAQENvDEHGLZqlZTRxoOlxVdXLai4tALS3peLnLsntpG8OBhgTXFYAVbJMatvZawZKTaeuuUI0eZRmuNQU2zvEnCfipqTb30UnQeoeN7rx3+mgDEltnxB9z0sJHbUmrdLU+l8idZuWWhbNs0FZWXB7dIb1PBCOOpzMeJ49lk6iy/L6C2F7pilFZcZdHv69er1fhe2r7aypz1+H16eKv56vz8Eg4zq3LABVoEPJg+K298zH8LUacPSGHW/SKok1YSc4GnZSPxqcv8/Q6enxLkPdv8IOOs0Ge/PC4GRH2FFfCev62XD+rEHGbcO5xhNefyEMakbFfT+gvJv46ajKE8f3+iHmnaF99t7x8/NPGPQeCdtku9S2dlgYBp3xIPuWY5sda/AZXBh+BvV1Tx3P2cetC4Dv5svv+2noSMHxoKyK3FRXhDfeD5Yb3k7L+TeGHaCOdoyE507aGC8aIOhGft8y/MJ7IG6ZOR+mPO/GjG1sClguOR67RpKHy8+EndOyjHXTjupd7LwvwrZfGL5mddj5xjvkqmTEXSONd6reJdl2f/7s+NlJm4peX/+8QUA0n9sXAN8NxW5eHxp0WAvFvMnXGsf360zo3Mcir7sYuZkOh78oO8P/prviHpZatkzbTfisQ102hufdGXaqtxPOlzUz59qUQZnL8Z8k/+OR5WEwFj2vPhrZl9DpxesxXJHP+CHLNXiY4nOb5tr+a/hOFfX9rJd/uHUB8N0Gw83LZRhc5xJ8jP2qSrOnx4Dlxnk4/O/15Z7Pwxt50q+9HwmjIksytIntkUHWzJwHLb9CXX81xwM67XQW5bzu+qt9yhC4NPq1/a8hKKmCUUPd/y7gvEccg4y8q4hMj09Oc/sC4LtrhpuXa+e3T2bP00jjmNiX452V/+YYuAQuVxNu7kcztMmY5VwDGdv4ruFcTxyPvRA5ZiZHHaLOWkZGGiUFm2cJ5Hxn2vn2QBODl2asItpoOOdmbl8AfPfWcPNKc/OuP64YTfm+I4b3fR/+wtZ/vpLiXDsl+Vl7WjOWcy3O2MF9N5zrjMOxp2X2cPu6Aq73TUNdvovbXJP1FR3J2Bar84UCg5dGk5jro1aLCni/d7FrBgDeM90k02w7PiTZVjaYJo/Wl83eS3muroQb/OeU51pvOc+rjO27yXK+3gbHDUZe+1jsS10lw7XKOkJzqqAgrtWibTle4Hm3Oo5iFDV3Inr92FQPQCWYlkdeTHF8fW5FmuHnFZab8XQYfKT91TdPkpdapvG35TznM7bvScO5ZiT5MVB0tOGWpJvrYnPB8ne5TtzssASG+yrwGX8l2Vd4JDnrGGQUNXci+ljwALcuAFXwwdIxr3I8/g9Jt1JC/ZVwQ96V8e9IWhKbhm3S59aM9TKtorGN1Ghw9SjyuhMFXeN9lr9JlxK7PgIyBUsTBQVAzRTNtHqt4HO75rLY1ISgZjm3LgBVMGK5MT537EA6w19Yqwt6z6xsN/iZFOfQTv5XhpGHpF//ppEiU1ImDereRQKjohJddYt9jslhx3OsF/NjtW0V+HwPRNq0yI55obglhytyzkp9JOMdty0AVbFLmpdB0saWjCtrx9qZ8Dd8SXEeW+rv0Yz12m4533rD6+rLSfV/ewpqZw2M3ljq8N4xcNIlwKbRrlMVC6IvF3zefsdRjCLnTtQfo13htgWgKrSj+Zhwk/y74PezTayckuxD76sS6n+/gBGWQxnrNWj5O6OiQ+B6HdYW2NZnEtrF5Zn+Mvk9E6hrkjNffA1HHIre0+aGY5DxVxMCpp3ctgBUyfEGN8qDBb7X0SaMmiQtYXV9Dq8BzrTlHFk7qBcJv2x1LkQ0H8ekZE8LbgsQbI9JvjoEdJqDIZ4uWx+Z7KvYZ1uX/f7ZhPNOOAYZRV7Tc2GQ2sEtC0CVdDjcNIvaiOmeFDuxUsSeMlrLbsdz9Ir9sUIWtmf2uomc5qSIP4KYkf/2CSnCpYQ2GUw4TvfCOG+o+8uCR1mqbLVjgDFOUwFA49GAeieYd5a8LXnR15znHU6ot+vqiYuW47M+/7Y9sz8v9gROxwq6lkskOUmUaa8OnfR6wjB6ocEQyyVnO+AYZFygqQDArbOuJ7ZamuP8PZbz3sxZb9uusGlWq9gmSGZdUntdkpfVThr+fVGrBk4kvPezyOt0BKsvvO7xVTCaW2Kf+L9EtQx3HIOMP2kqAPhPV0KHXS+PcpzfNhExz6OYpF0wXSdsrhC3befTeJ8QqG0We+6K3gKu45uENrkUjpiMGQKLifC/b+CrYGVLE2/67BCgAUCMTpSbbnADzbrF+D8Fd+TqlKWO2hG4znE4VHBAtSxhFKE+EtRp6azGcl4/163H66tZ9Ff5EWG+hatNjm17n6YCALMdDp1T2l9pGkj8asLN2ParPc3z8PtS7PLdvZbzxbOomnbAzbvcMmkS7Ouwbnp9F/AxLzSozZroDADa0pkGN9G0Sxn7pNgcFKonYRRjSYrg56flPFl3PTXl2/hgeJ0tZ8j5HG2SNK/mLz7WuT1xDDIYGQKABl5IcVuoX5Zic1CoB5ZzpslGaQt+vuSolymj6ZDltc/FnLCrM+N7P5d0q0rgzjYaFy+TNBWAdqOPD16mPGZdwo10KuW5Xhd8M95oqddbSTfHw5a5cShjvbolXcp026OVrMPtSfNpmIiYT5/jKMZNmgpAu9Eh/Cwz3m3L9dJsob604I5cmSaR/gqDjzTeS7H7qByRdJkf9Xp8luKWs/5M6PyQzxXHIKOPpgLQbuqPFv5IeZxtEmia3U33FNyRD0gxyaxsS1c1WOmyBASNtl8fzRAwnLbUo58gwytvHQIM/ezMp6kAtJv6MHraFRO2HU5fpzjHLcs5smy9rRM6vxY0KmILVmxJvDTB1pTYE5LNE/N+Idcb1EOzbX7P0Ma61foTmT06lfS4ZEkBnyPNDNuOczuWOY5i/MOtBkC7mSfmjI+uTDfTWymO/yTFTax8ZDiXjtJkybVhC35MoxX1paFJOUJ6coxInLMcO5BwTd+Gf3vUfcm/j4tNfcfY8234HdrrGGSc5nYDoN3Et0JPs7xukeVmus3x+DVSzOoUZVpW+1CyD08/tdRto+HXu/77ew3OZ3vs0eU4QmN61DFp+ft0REqH5rtj//5kQgf4OGM7RXeMbdckUyOOQcYmbjcA2k1887ORnL/gXqU4/qAUkwvC9GhjSPKtmLClh46ec1fY+X+WxputPZZ8O3FeFbdN2nTVjz6WuWg4xwpJXmY5kLKNdP+NT5ERo842/Q59dQgwprjVAGhHpkDBZfMm7WzjGTXTruC4W0Bnt9tQhyJ2LLV1FuvDEZxzkffraXAuWw6Fyynqs0LsEzdPhddjS9jpa9ZVW9r0i5K8p4ZL2y8Pg7iiAroq2+A4ijHCrQZAO7pg+dW1OeGY+WIeIk77S9g2WuC6/0l8+P9NGAQUodEeLfXistW5bRXOrgKulalsbXDtXjY4/kl4LaOTWPWRTV8YUNSDHV2qfLTNvz/HHa/JALcaAO3I9jxZf3kPyuw5Gqullggqnj9iWtKv/0/aTKrRNuxap+jjhy/h6EWRv6bvOXQcxx3PdcnSvmkfL+joRKOdcF0mFy6R5OyfLuWxkB5bPXRsr8U0FYB29CDS6U1Lci4FU0epWTGXZXjfk9J42/hNkcBhRfhrcExmZ/DU4KIZG3r1JtTtm6RbjTEu5l1Xs9iYMMoymOI82q6nUozY1K+3fl56+Nr8vw7H78s4TQWgXemktWGZ/Qxff3Xp0kpdxqn5GHQioQ6N6+MNTR6lmT4PSb7cCo/EPqysy0R1vsanyHvr/06E/14Di3UtaJsdYTAwExZ9zHDGg1+la8P2q9frQRgUZTE/bPPbUnvcVG9vLVPh++jnQJOjdfF1mWW7Y3A2SFMBQPm/AJmBjyq56BhkbKOpAKD8X4DMwEeVvHIIMHRkiM3nAKCFBiX7Sg3AB4vFbRRjlKYCgNayLaFcSdOgIvY4BhmHaCoAaB1bKvIJmgYVMuQYZKyhqQCgdfol/6ZqQNk+OwQYBM4A0GI3JftupIAP1orbKMY1mgoAWuu9kBER1XbEMcjoo6kAoHWWW27Gb2gaVIhLyvksaeMBADnsF+ZjoNo054VLKvEnNBUAtFZSKnGgCraK26OSEzQVALTO5oQbMpM+URXnHIOMjTQVALQuwPgkyUPLbL6FKnjuEGB8pZkAoLk2SG3H1HeOv/z0Ofc/Utvh9TbNBw/pTsW/HD7LQzQVADRXd1CuZiyXaT54qN8xYGaOEQAASOWGY5BBzhcAAJDKhEOA8YJmAgAAaawWt1GMszQVAABI46BjkLGZpgIAAGncdQgwZmimltK07TuCclLYjA4AUFGaSvy7Q5Bxn6ZqWvuvl9qGc/o4Spe5T8bafpxmAgBU0S5xe1Ryg6YqjAYVug3BtGPbX6LJAABV9Mixo7tKUxVmRVAOSy2N+/WgPGjQ9jtpMgBA1WxzDDC0MC+guWwjSpotuIPmAQBU7df05xRBxl2arKk6xb73EQAAlfrV/CVFgKFF9zVh99Xm6ba0+xmaBgBQhU5M5wG8TBlcRIuuQhkMSq8whF+03ZY276VpAAC+0fkWd8Kg4keOwCKp6OqIV0G5F5Rhqa2aQDYXxJybZB5NAwDwzeEmBRZJZQfNntljQ3uO0iwAACAPHa34aQgyjtE0AAAgj61iHhni8RMAAMjlnCHA+EqzAACAvJ4agowRmgUAAOSxQGo5SOJBxn6aBgAA5NEn5vkYK2gaAACQx1VDgDFJswAAgLzeGIKMWzQLAADIY6mYH5X00zQAAMxt86U2Z0IfaTwIyjeppWjXxFmaUv1hUI4HZXHG8++xBBldltdr6vEbKcteLiMAAP7QTclGxJyF07aHS5bO/LbhXOMJr9cgQx+ljKao2w0uJwAA5ftTft+l9n1QzgZlZ1AWRl67OijXJV8a8M+GoOCS47FrEgKLCaltEa97ySzjsgIAUJ5VUnscEu2o30jjDd86JHsq8LWWAGFnjuM/CY9HAADwxlGpbake7ax15MJli/V+Q0c/5Pi+Bw3H/goDFxePDe+7iMsJAED5dFLnHUMn35fiHHcNgcK3HMc+cTz2QuQYDZAGuJwAAPhB51aY9gtJE2BoOnDT5MsfDsfqKMl3w7FnHI49HXn9h6Cs43ICAOAHHcF4Zujgj6c8j23i5bjDsZssx/Y2OG4w8lp9XNLF5QQAwB/3DJ373YznMmXr3OVw3EnDcfrYI2keyE2ZnRF0HpcSAAB/nDJ07l8kezKt5WHQonkyXoj745aHhnrcs7xWJ3M+irzuBJcRAAC/bBTzI4q/WlwPXT1imsthyrGhS2vfhf9dj9nDZQQAwC/6aMH0aONlCXXZbgl21hteNxX+N/3fHi4jAAD+OWLp2HeUUJdBQz2mYq85G/lvH6WWeAsAAHhGH098MnTs70qqzwtDXUbC/6ZzQ8Yi/35SSAsOAIC39ot5FON4CXXR/By/DHXROuqckQ/y+4qThVxCAAD89NQSZCwvoS79lrqcl1oSL9N/O8YlBADAP0stHffrkupzXew7p+rqkUnx57EOAABIMGDp0K+XVJ/3lvrolu+bg7JPsmUCBQAALXbT0mmXkW9imaUumuJ8afiaTjHvaTLGpQQAwC8PLR371hLqstdSl1Wx110T8xbwK7mcAAD445ulY59fQl1GDPX4YHjderFPDgUAAJ6wrdgowxdDPYYsr30u5oRdnVxSAAD88K8nQUa3pJsbYnu0cphLCgCAH3wZybClNbdl89S9Vj4Ly1kBAPDWR0vnvqTF9RjNEDCcttS9n8sKAED5Ri0d9c4Czr0gKA+kNkqRREclZiR9ro5FYl7O2iiR2LagPAnfFwAANIltNOBKzvPqRmbPwiDgjwav7ZHsIxLnLMcOJAQ0b8PgBwAANNEaSyc9HY4UZKFLTCfD0QmXfBu2QKfL4Vh9rPPTcKy+v2kZ7t9Sy6nRzaUHAKD57lk6+RsZznVQaqMXU+EIhYvHhvceT/GeV8VtNGZdGPhc5JIDANAaK8KgwNRRXxa3uQu6Dfuz8Jg3QVnt+N4dYt7a/XLK+v+01P9UWP8tQfkktYmubA0PAEALbUkINDRoOCSz03Z3hsfoNuv1xFgaLJyXdAmxdljec1fK+l8Qe86PstOlAwDQ9pYH5a5jZx0t+njkajiikNYlMe9DkjZzp45OfGhQz9NcYgAAyqUjFsfDgKM+gVM7/p/hP2tnrktfL4YjDh053mtczLuuZqGPbKYtAcYglxUAAOSxNiiPwmBIiy5V7fWxov8HHoEsMvXz34cAAAEhdEVYdE1hdGhNTAA8bWF0aCB4bWxucz0iaHR0cDovL3d3dy53My5vcmcvMTk5OC9NYXRoL01hdGhNTCI+PG1zdHlsZSBtYXRoc2l6ZT0iMTZweCI+PG1uPjI8L21uPjxtaT5BPC9taT48bXN1Yj48bWk+VjwvbWk+PG1yb3c+PG1pPnM8L21pPjxtaT5wPC9taT48bWk+aTwvbWk+PG1pPms8L21pPjxtaT5lPC9taT48L21yb3c+PC9tc3ViPjxtZnJhYz48bWk+JiN4M0M0OzwvbWk+PG1zdWI+PG1pPlQ8L21pPjxtcm93PjxtaT5jPC9taT48bWk+azwvbWk+PC9tcm93PjwvbXN1Yj48L21mcmFjPjwvbXN0eWxlPjwvbWF0aD6RCzxwAAAAAElFTkSuQmCC\&quot;,\&quot;slideId\&quot;:311,\&quot;accessibleText\&quot;:\&quot;2 A V subscript s p i k e end subscript tau over T subscript c k end subscript\&quot;,\&quot;imageHeight\&quot;:24.756756756756758},{\&quot;mathml\&quot;:\&quot;&lt;math style=\\\&quot;font-family:stix;font-size:16px;\\\&quot; xmlns=\\\&quot;http://www.w3.org/1998/Math/MathML\\\&quot;&gt;&lt;mstyle mathsize=\\\&quot;16px\\\&quot;&gt;&lt;mn&gt;2&lt;/mn&gt;&lt;mi&gt;&amp;#x3C4;&lt;/mi&gt;&lt;msub&gt;&lt;mi&gt;f&lt;/mi&gt;&lt;mrow&gt;&lt;mi&gt;c&lt;/mi&gt;&lt;mi&gt;k&lt;/mi&gt;&lt;/mrow&gt;&lt;/msub&gt;&lt;msub&gt;&lt;mi&gt;V&lt;/mi&gt;&lt;mrow&gt;&lt;mi&gt;s&lt;/mi&gt;&lt;mi&gt;p&lt;/mi&gt;&lt;mi&gt;i&lt;/mi&gt;&lt;mi&gt;k&lt;/mi&gt;&lt;mi&gt;e&lt;/mi&gt;&lt;/mrow&gt;&lt;/msub&gt;&lt;/mstyle&gt;&lt;/math&gt;\&quot;,\&quot;base64Image\&quot;:\&quot;iVBORw0KGgoAAAANSUhEUgAAAdEAAAB9CAYAAAD9alm6AAAACXBIWXMAAA7EAAAOxAGVKw4bAAAABGJhU0UAAABDL/GCtAAAGWRJREFUeNrtnQ9kV98bxx+TmSTmayYzkWRmEpMkM5FkJjOSJJnIJElikkwSyUySSCbJjGRmJjEzSRKTmSQxkyQTk8lMRr/7/HY+urufc849595z/+3zfnF8f7/v93PvPTvnPOc5f54/RG5o9colrwx7ZdorS15Z8cofr6x65bdX5r0y6pUBr3R5pZpAWhz2yl2vvBJ9syr6hvvlg1eeeKXTK1VoKgAASIcGr9z0yjev/I1Q/gil2o6mTIQqsbBZsOiTr0KZAgAASIjtYjf5J6LylJW3XtmHpnXGAa98DrQxnwRc8MoO8Rs+Cbim6I9raMJCcMahDMrKY4d1HXVUpwl0Oygy7TF2nmFlzSv9aOLYnBdt6W/bZ16pkfx2i6Y/cEKQfw4J5fTdsSzyicSYV845rOtlr7yk9SuEqPV675Wr6HZQVHokk3MSZVwx4YNwbkjac0jz+yuafniJ5iwUu73yKKLMrYpnOykdW4UmsWBeMqzfjFea0cWgyFxIQXn6yyuxSwJ2K33Z5KNrx3lNH6ygSQvJbUtZ+yYUcBbw1cKPkPpNYVENis7xlBVoqTxF0xtzlOTH42Gr979QopsONij7aiFnpzKu7wPSHyvXoktBkeEV6rJigH8Rq152V6mnje4R1WIC7/bKfbKzEPWXHnRBKHVeWZS03T2DZ3U70XE0bWG5YSFjWbua3dfU7TC6EhSd95KB/dErRyK8iw1V3lkqUb4z+Q/doGWM5O5D9QbPXib1HRnuoIpLk4WMZc2Eol7D6EZQdHolA/s+xXfI5/euWAj5ALpCieqo/ZHFOwYDz37HDmBTsFgAJVpDcle5X4aLQAByy1av/AwM7FsO33+QzC3zWOFuQ5eUwYsZ1XGsrc/tTq+c8EoHwaBrs/DcUL52ZFjHHkWdLqL7QNEJOuGPJPAN3u2YusycQ5cYnRRwmUPTANK7L/lLR4Z1nJHUZxZdBzbDDscfUGEhwZ1gv6Ggv0C3lPWRygKzD80DhHI0ka2zGdXvgKI++9F1oOgE79mOJvitajIzx19Gt2zglKatdqF5AK1fyaQd2s+G8RzVBQCn+GNcjqXwPdNjJ2R9+cdbRRt9RNMAH78M5Go0g3rtJVjig00KG5WUrOX4vrIphW/WkdndKCxG12nRtNEgmgf4mCCzOLlp81JSj150F9gMdFE2EYPeU74NIPLEINoIGGISS5cXsGnmkW0jeWB5ADbdBN2U4neHoESN4MlOFWv0D8E9BWzENFVamrI+S/bhKQEoDK/pXwD4NDlvIOjH0D3/jxSlap83aB4QwNRCtytDOb+HbgKbiSe07sB/NOXvnjAQ9BZ0j/Z4DpGdQJBqQyV6KYW6cCD5YAAXPlXZjm4CID5dlK97m7zyMwe7CVAslikfGZMGKH8ZZACoGCX6CU30/wD+ujaqQxMBCSYWukln7Gmicgv8KXQNAO7oJuQWDUNnlbuI5gEKnpBZtqQkmaLyk6UmdA0A7gizIjyJJtLmZEVYRKCih8zuRZO6LpFlGrqFbgHALbc0ws2uGzUJf7+B1p29OYchR/1ZIfPg+LYlStCI1pB39mMIAQWmFrr7Evg2GzYFMw0tpCDPAFQcIxrhTjI5Lyu0VwkpS9MYwF9T/D6XnRhuFUUtZefmIkswcRxdAoB7PmmEuz2B7+32ymTKyku2INiR8vd/Y6hVJCsGY8N19p8GMd7835hAVwDgnm0awf6QwPf42HY1AwUqu9s9mfL3xzDcKhKTBaNr473hwPtZ5pBhCIAE0Fnmujxi2iImir8ZFb5jjeJYforymcoKFAeTcT/p8HuHJO+/gW4AIBlUJvgug1KzIcPLDBUol+mIdX9IsFwG8bhI6ebsnQu8+zMhrjMAibCF1BFV9jv8RprGQ6pyJWL93xIMhUA8TC10XeTs7ZW89wi6AIBkOKsQ5iGH33gmeT87f3Mw7H0hE4dsF/g2xfZh3z2dq81PDCFgQL2hEo1rxCeLj/sczQ9AcrwjefQdVxnur1K5YY1ppBSuwx9J/U6n2D4HQyY9TFDAFBNjurhXA8GoWmyd24CmByAZDikEudPR+w/QxrBm3ZbP35DU7TulGwg/LEXcZQwjYMgbAyV6O8b7myWnJn1odgCSQ3bX98jRu9mQqBQphf9pe29YJRRmsH43U26j4ZBJrw3DCBjyzECJjsR4/zSVJ41A5iUAEkKWtYV9Qqsdvf8O/QsxVh/heVks3zVK34jnM+nDIWKSAqZcNlCiUS3iu7HAAyA9tlJ5MPWfDhXUHqHw+J2NEd8xI5kUJjJopyRcZgAWrqqyGuG91RJ5foLmBiA5BiQ7vMMO3/9CvPdYxOdVxjzdKbdTZ8iEN4ChBCzYSWYWurWW7w3Gx/1FyG0LQGLIjInOOXx/i3jnwxjvkN0dsWFS2kenN0ImOwTyBraYWOjaLD75pCcYl/cimhmAZOAVbjBjiWtDHTaxZ4OG7RGfryO5X+b9DNpr1PGOAYAZAyV6yuJ9wexLs2hiAJJjjPIf8/W6YmI5kEFdfmkmui8YTiACIwZKdNDwXW2UTk5SAACVH03mNUjAgmRimM+gHo0hE90zDCkQgT5y5+bykZJxTwMABAgayIzntJ6HFZPKnQzqciJkojuLYQUiYGKhO2fwnmBAe5dRxgAAPlppY4B5DgSf12wOzyk/R7n3Qia6ZgwtEIE9FN/Nhe/ilwLPnEHTAuAeNqn/4RM0DjtWk9O68sQgi5O7mFF9pjWT3AqGFohIWEKDUtmheceDwG/foFkBcA9buc77BI0DzW/LcX0vKCaTLJzGqxQKvVReYHiBGMwaKNEOxbMtVO7jjVMRABLY1fkFlf933u9LVDk7uzOoS2vIBHcdQwzEwMRCV3U8+5oQ8AOARNkWUEifKf/RS3ZpJpMslH9PyAR3FMMMxOCmgRKVuZ+dovKMRtvQnAC4g2NoTvqEjAMr7ChAvVVm/58yqo8u2wYfn23BUAMxCLP85jIaeIZtGb5R9KAMAIAQ+B5vPLBKbSxI3VVRXLLyxZwj91k2ACjRYqBEvwaeCcbHnUIzAuAW/z0LW7TuKUi9GzQTSW9Gu3md9eRDDDXgYMEbZqG7Rv9iRbOVvT/mLhu97UYzAuCOx7QxUPveAtX9PNlbKCbJsZDJrRvDDTjgi8FutEn8NhjD+SaaDwB3+NOacVCFtAIT8F3rGYqfWeWFZhJpyKA9r1J0/z0AXIz7UuHoRu2Bf8dhMWvQfAC4wX9PwgEA0sxkX4ou1BrzPb81k4ipgm4UO/C7CU9u3zHkgCNuGyjRy1QeHxfp9wBwxGXaeEeSpttFybpwLuZ7wvwxTXkqfu9iEfFDU59hDDvgiJMGSnQ58P8n0GwAuKEnw9XpLvoXt/NSzHedcaBES3eYCw7+tvqQ+lzA0AOOOGCgRIPxdHei2QCITzdl5yvmDyXIu9+4SamfhEwc9SHP853povhtXwJtGyz7MfyAI0xj6JbKDTQZAPHpCAje+RS/vZc2xuIdcfDOiZCJ42SIQv8sfsfJs11EbrkTshOowhDMPdVCTq5R/t2RvhoqUB7nCPABKk0+nMO5Nld8gnUlhZXybqHIxiSr5iMOvvE9ZPJQBTZgH1h/8m5XsWxfauryCvKXu50cL+zYgpVdPp5TeUL32Zz/DaOGSvQIuhtUoHw45SCVGxlkWRYc/V2rBt8ao3+BI/j49lbgOZcm/7r63IJcZg5PCpMWsjCY879n0OBvGEG3gwqVD6cNs5QjBeryfmbNQV1cBWQIC8XWCRnNHHZluiAWNI9CTg6K0GenQur/m7LxlQbZUSd2jXzqyNdnJytYPpzAx6mLOVOgXFxZCa7ErMdjh219mhB0vogcV/TZnwL02aGQ8d2H7q0o+Aj2g2QcnKpQ+YgNr0DD7gyzKJMO/8aFGPXg+1KXkVuGNN96B/nOLdWKPpsucN0r7r4K/B9VCsalGHNdkeUj9pZ+PocKNMxi1pbnFP1Ott5xm89ovncH8p1bmhV91l+Q+qtOmuBOVXnokrWfqFD5iAQnoZ7LqQJdIrduHmcj1IEDd7uOX8vHGrr7WSThzi+q3JztBam/zEL3Mbq1ItG5/F2sUPmwhhXU+5wqUC73Evh7v1h8n91MahNo98Oab64Q/EPzzN2C99lDyUL1P3RrRTKcwE606PJhTXWOFSiXlgT+5mYKN57ieLbnEmz3iwQXg6IyJemz0QLVPxj6shddWrEcVcxB3yj6nWjR5QMYwitvPqOfEask9tdkoyrOqMJHvklbkenuZk+je3J9cvOH5NlPioL/FOQDurTi4UhC/qulebHRqFT5AAVBFX6NB+A2NE8hFJC/FCkpfbVYNHLZhy4FtG40ya4p7RTv2HUzyAcoALWaXeg4mifX3JL02U80CwCQD5AeXYSj3KLyhnCHDQDkA2SKKnMLx59ElKL8spXkbkk9aBoAIB8gPV4rlOh9NE0hTxAa0TQAQD5AOuiCLDSjeXLNA0ouuxAAkA8AYqzWptA0ueejpN+eoFkAgHyA9HhMFRYSa5NQr+i3bjQNAJAPkA7sf/WTkLElCWrELp+PlDin4S9a94Nkv1s22OLwjVcoeni7k4pJQhUS8q5YMNmUM+jGxOEY2JzujSPoLPnGCEfo4RB4HST3kxwiu/jCbGRzRIwbzoX8lNbj1PI3BzWKiIMScMCXxcD45ZOqm+QuJWSJalHPc2LXeK0C5KNB/L3c3x9E+3I7c9CdOdE/uyEqybON7IMiqEJsHUJzRoZ38CMkj5KisoCOIozPyC512F0xKY1a1A1B4JODbRHuGPbFN/HbDjG+rpHeynSP6LtRMQmvhry/SzKp8/NrBnVbE2PLxoq/SijfDjH274u6/pC8P6oSLYJ88K542vBbq+Q2exjwwQrvU0DgTBPYykL9vUCTRoIXJMFUcl/Ear0zsMDhVeUjiheGTDbhDBo+u0cjrBxirV9McDvQrYmdUgTjuS6Kk4ldvp0nW5FyTGtVNLFOxftbxQQ/JBZ0urjcwcTUp8WpiW1M8ZdkFlnoleV7WyO2cZ7lgxctn6k8N/Rp3zzBc8RryYIFEb0c0yy2/DYC5j9GWpPsihrQrFbsEhOIvx0/CiEL24lEDUXWFLHPdc9/JxzfpsXTQNt/DZmQt5E8iPoew+9Va5TXhO93A77Jmo8Wj4lnGb52uEDy659SuWlQl1bx3k6hNJ5p3hc1slBe5aNBMlfwnHtWM78H6zEM8XHLuGYAhmVtl6UHOocmteKSZBFz03BF3i1p/6eG3z2vOFYzPVKbknx3O7ozFfZJ+s7kmK5WnDL5+9smpuwpxTxxQfz3kjvIO6FEdAv3Vc2uti5Cm6iONKNGFsqjfHAc4CWJYg5zI5Rd/wCHrJA+ebhuRRQUBKQGsjuOey4R0i6Ld7yQ9NmvGM9OGz7rXzytkPnRP3DDQ0nfmU7uZ2njtY0NlxXzxG6x8Cvd8Zko5geaeedShDZRJeKOOjbzJh83FTvbsKAPVYqFCkhJiQ5bDLJZQqYWU7idZPE4bRToVpIbL6waPMuC9VvybL/Bszdo4xFiC7ozdT5J+s4UvzW97aJ3RPLdL2KHZBudrFMz70SxqVDNY1Es1/MmH0OSunD9TO5692InmjyTmsG8X/FML5VflNejKY13oG8lbX3F8j0qw4VZg2cPUDS/Xn98ZD6uqkV3ZoLsKNQmLddTimYZKjNOKrnVjFm+S5f16Yflu/Yq3hM1r2ye5ONpzB32dYLhZ+Ic0Qxm2RFRT+A3M1CgVow5HNSyaCrHDZ67JnluhfTHcP7V8BOKl58RxEN2AjFg8XzpbtPGfqGR1O5VrFxt7/uqSO+KYcNVxXtuR2zfvMjHXbI/IfSzRbHwOQsRcs8tUgePrxEDol2sOoM+TjVoPmNkq8JFih4soUEoZZ7I2Lzd9DhYZmWp2klsD5xW9KEbM+erQvHsMnx+P9lZmjKnNUrveMS/Q+cyY4PKqOhwxHrlQT7OKv4mm/lCthiYxwI4Oc6Q3C9KVt7FGKCVSivlI9fqFsVORuZjypPyZ9/EBkftfDCikUuTCZJdTtiwZ7ejb0ZFNb+sWLyDldhahJ1jnuVD53Z4wfAde0l+7H8E4pMs1WIFNCJWuyuiI5bFausuRXdcrmRYmGVHrzMZ1OWYQjj3Sn5XMqfnf7ahG3PDcUo/QpQq2MLJGHPNX81uyxRVaL7RgsqHaq4oGXGZLAzqFKcV1yE6oKhcVAhFRwZ1kSVPD7oy+c3p2Q2iCV2Yu0XZN40Suur4eyrDnSWKfjS4S1P/cQc75N6Cyke/pl1M7rB3UHkkI9MgFgDkEj4e+i4Z1J8zqs97Ujuk812L399ugRC2L69cIf2Vy3mH37qUwK5X5+Ly0GIxsax4x84Cyge/S3WM+9NgwXKQyq/k+CQRhkSg0PQohOJKBnVh/1TZ/RHXsVVyBLRC8P3N8+JsnuyCwkdljNwa7hCVu8n5ywnDd7ST+tiziPIxqGmTO5rn2LjztqTuMzhFApuBNwqhyCK+cDepXQFUYdguowtzS2eIEuVJ/kDMb1QpxsbPmO8d1tTb1Pp0gNReBUWTjzrSZ8qRxThmo6o+ye6TlT3Cr4JNgSqp71xG9XlEereCBcrPsTOIr4xKgQvi+HG3Kd47FLPeqqwyNta+KgOc4wWUjz7Nt98GTiC6RL8HrYg5uMRZggsL2ESoAnY/yqg+XzQT7UFS+6a1oytzS61GIZXKZIz3qwxd4hwVN2nqamoQ1EhmadmKIh8fNW0yKHa8ExLFOS/+O9KbgU3JELl1C4jDDs0qt7RTYbcDWczQCXRlruH4rMshijRqCq7XjhUVc11RRx57pneMvY4XDFnKRxOZ50Zla2BOXHGRcN8JKgBV/sUsAlWcUdQlGOVGliGEDRZ2ojtzTYfB5Gt7zLeF5IY24zHrqtp13bV4hyqF49UCyofOyGpO1I37dyuGOag0fikEI4tQiTJ/uq+S36l8Am+jO3NPf4gitXV16CK3PphMm2YXappHVBVV6C9Fz5qSpXzo7rVPY1iDSkZlbZcFsogzqgTe70jucF6NLs0978ldirF75NYHk3mpeKdNNB2Vcl8sqHy8IzurXAAqhr85UaLNZHc3qzrauoAuTRU+3rQNDdmiGXdLlu+ak7xjIcbfo4of/Yns7lgfK97ztKDyobvPhqUtwE40B0pUFXZQFW2FBVeWjADuLunCR4x/Ikykzyl+irF6x4qKkRkprZF9PO4v5NZgL2v5+JOjBTcAuUIV37Qu5XqMRhD4G4q6d6NbU6N09Lnf8jmVkZFNdpSTjhWVyt3LNliByrWFlXGtQuH15Vw+oEQBsBBO2zyOKraKSfZiyO+qSB6PM8xXlaOhyMz5wwJFcKqlacIxlAtKx3y2FqeqDCk2QT6ekLtIW7xo/OloV6tSxqogDTzOl0gdcCIP8qE7znWx4Ob5BneroJCoVqv3Y76Xw6K9FUIctktpi7FiViVrP6WZkD4J5Q7iUUXyiDWmyPrticXzsqQJUQ13JiXv4jESxddUpdxlu82S68iZnMvHOMWPI6yilHEG1vWgkOxRCMayWMlGgU3sF8Tq2cTfVKXIaw13ELKjJv6+zE2Hd0x8rNaMro9NMFWYjWP9dkWfH4k5bl9E+DtkbjevKLqblyoWdatk98X/fqwA8nFNo0SnYiy0SxlnxiFOoMioMmBESSN1Xuw+bZIAT0m+PWvxzQeGu+kWodgH0OVOCAaXH7F4VmY9+sFynLnwhZQdvT6leEf9vyncivW4UG4/KDyYfR7ko5HkQS3CdrYqjvpOEnjXC9c0UGgahdKTCcc9wwmFV9lvxTMc7WW34bdVEWfuWdZfZfhwXdT/kBBaNqRC6jQ3yBThUYPnqqg8IpCtBewLB5P5CUkdXGQ8USmavWIHfsv3vbYCyccA6YPfm7R9g1ikuFqwAJAbDmkUKU94fHfjd2CvFs/wpPPONynctlxVqqw0bbNc3CWzuJ6H0dXOkLU5j6GDmmdqSB55x3Yno9rtmcbfvSYZ43sdtcuy4Vg8VzD54L6bCXl+WvSl30iKj5S7hMIsKXN2ZboEEQKbjQbNCl9Xfosjo8YI35Ql+V2LcLzDq+ewTCE30MVOGSG1KwcnaPbfkfLJBDv6B/0nl8k+28oBTR+HpSnjOvmPRxfFQtDlbmjMQGauFFQ+6kgfvcikTBEC04NNzk4h5KxQSwZCa2IVuSKEcVQc7xyneNkyZkmfm9CGVs0u4A661TkvfZP6Mul9CWWKgO/cd0T47jUKT6t2wKcYG8XuaII2RiBi5ZlEwPR2Td04VvWJgssHt+t1ix13qb95vLRBbADIN01iEl0R5SUh12hSsF/lMG28Q2MjGXa9YDePOdEHq+K0goMDcKSiXornWzhJ6vvQPrH4++77Nv9zXvx7VpwtKbRNh1B2pXHIx6D9FG5EVCT5qBFt/ozWj8NL7c1lSXyHxwEHv6iFuAAAQPaosqMsoWkAAAAAPccUu9ARNA0AAACg5w5Ft3QFAAAAKhqVi8VONA0AAACgRhUqcB5NAwAAAOjppvhB6wEAAICKZIiQPxYAAACIxBeFEv0PTQMAAACoaSB1XGcAAAAAaOgh3IcCAAAAkdCF+gMAAACAgoOkDmwOoyIAAABAo0C/kz5/JYKbAwAAAIJ9tJ5x5TOZpdnigPSvaT1DzDM0HwAAgEqmmdaTvEcp99B8m5v/AeH71+k9ph42AAABCHRFWHRNYXRoTUwAPG1hdGggeG1sbnM9Imh0dHA6Ly93d3cudzMub3JnLzE5OTgvTWF0aC9NYXRoTUwiPjxtc3R5bGUgbWF0aHNpemU9IjE2cHgiPjxtbj4yPC9tbj48bWk+JiN4M0M0OzwvbWk+PG1zdWI+PG1pPmY8L21pPjxtcm93PjxtaT5jPC9taT48bWk+azwvbWk+PC9tcm93PjwvbXN1Yj48bXN1Yj48bWk+VjwvbWk+PG1yb3c+PG1pPnM8L21pPjxtaT5wPC9taT48bWk+aTwvbWk+PG1pPms8L21pPjxtaT5lPC9taT48L21yb3c+PC9tc3ViPjwvbXN0eWxlPjwvbWF0aD7tBUFWAAAAAElFTkSuQmCC\&quot;,\&quot;slideId\&quot;:311,\&quot;accessibleText\&quot;:\&quot;2 tau f subscript c k end subscript V subscript s p i k e end subscript\&quot;,\&quot;imageHeight\&quot;:13.513513513513514},{\&quot;mathml\&quot;:\&quot;&lt;math style=\\\&quot;font-family:stix;font-size:16px;\\\&quot; xmlns=\\\&quot;http://www.w3.org/1998/Math/MathML\\\&quot;&gt;&lt;mstyle mathsize=\\\&quot;16px\\\&quot;&gt;&lt;msub&gt;&lt;mi&gt;v&lt;/mi&gt;&lt;mrow&gt;&lt;mi&gt;n&lt;/mi&gt;&lt;mo&gt;-&lt;/mo&gt;&lt;mi&gt;e&lt;/mi&gt;&lt;mi&gt;f&lt;/mi&gt;&lt;mi&gt;f&lt;/mi&gt;&lt;/mrow&gt;&lt;/msub&gt;&lt;mfenced&gt;&lt;mi&gt;t&lt;/mi&gt;&lt;/mfenced&gt;&lt;mo&gt;&amp;#x2243;&lt;/mo&gt;&lt;mfrac&gt;&lt;mrow&gt;&lt;msub&gt;&lt;mi&gt;v&lt;/mi&gt;&lt;mi&gt;n&lt;/mi&gt;&lt;/msub&gt;&lt;mfenced&gt;&lt;mi&gt;t&lt;/mi&gt;&lt;/mfenced&gt;&lt;msub&gt;&lt;mi&gt;A&lt;/mi&gt;&lt;mn&gt;1&lt;/mn&gt;&lt;/msub&gt;&lt;/mrow&gt;&lt;mrow&gt;&lt;msub&gt;&lt;mi&gt;B&lt;/mi&gt;&lt;mn&gt;1&lt;/mn&gt;&lt;/msub&gt;&lt;msub&gt;&lt;mi&gt;A&lt;/mi&gt;&lt;mn&gt;2&lt;/mn&gt;&lt;/msub&gt;&lt;/mrow&gt;&lt;/mfrac&gt;&lt;/mstyle&gt;&lt;/math&gt;\&quot;,\&quot;base64Image\&quot;:\&quot;iVBORw0KGgoAAAANSUhEUgAAA94AAAEiCAYAAAAPogpgAAAACXBIWXMAAA7EAAAOxAGVKw4bAAAABGJhU0UAAACwC0UhEgAANwpJREFUeNrt3Q9kVu3/wPGPmUkmZiZJIkkmGUmSZCRJkpFJMokkySMxjyTJSCZ5JJJkMiOZSRKZJEkkSR6JmSSZSDIzE8/vfL73uX/dOzvnOte573POff68X1y+X0/bOdf5XPfOfT7n+icCAAAAoF4rnHKAMCzRQVwAAAAAAI3qc8o3pyw4ZR3hWGTCKf855aFTVhMOAAAAAEAUnU554CaWWial0sOLP87VxOenUw4TEgAAAACAjd1OmalJKked0kpYfO11yq+aWN11yjLCkqiLNfEeJBwAAAAA8maoJqnRcoOQhOqRxS8q3jtlDWFJhA7pn6uJ9RghAQAAAJAXOrR80pN0XyMs1jTR/lwTO03EdxCW2I15PqPvCAkAAACAPNBF06Y9Cc0wYYlslSf5nhdWPY/TLs9nVMtvp7QQGgAAAABZtk0WD5PWcpuwNJR8f/XEk0XXGqfJ9QefxFtLN+EBAAAAkFW9snhhMC3jhKVhG53y3RPXfsLSkLMBSbeWPsIDAAAAIIt02O6sJ4F5LazIHRed3/3bE9/9hKUuXVLZri0o8b5MiAAAAABkjQ4v9/Z063DzlYQmVic9MdbVuLcQlsjuGJJuLfcJEQAAAIAsWStL53Rrz+xOQpMI7yrc36QyDxx2ekKSbi2fCBMAAACArOhwkxRv4nKJ0CQac+9iazqkv5XQWHlrkXizsjkAAACAzHjok7S8LXE8dJ77hCTf27/fJ+7X+TiGOmGRdFfLVsIFAAAAoNkGxb+nsKxbMa2RPwt2nUzhfBM+8d/DxzKQjhT4HiHxZtV4AAAAAE21WZausF3mXlcdlvyyJg6bUjjnep820CHoK/h4+roWIenWcpWQAQAAAGhmkvnBJ1HRrcQ6SxqTW7J4NfdmnLdabvERXUJHYdS+pFiwSLzZfx4AAABA01wMSFSGShqPc544jKR47g3C/GQbz2XxKvAXLBLvL4QNAAAAQDPoPOZ5nyRFexDLuGf3KWn+3OAnwgJ3Joc9sTkm/ovT+RVWigcAAACQupGABGW0hLE4GxCLtIfbHwmoxxE+rrJcKj3X1Zi8cf97h2XizV70AAAAAFLVbUhQ9pYsFkELdTWjp7lN/OcsTwl7UQ95YtJT82+zFon3Yf7sAQAAAKRpLCA5mS1Rgqc9pY8keythTwTU50SJP6/rZPELiduef39kkXjf5M8eAAAAQJpJTFByMlaSGGx3ynRIotasfbSPB9TnU4k/s7WJte6v7p0CcFNY2RwAAABAhgwbkpOBgl97u9jtAa29q83q+Te9GDlYws+rd/G00z4/c8SiTX/wpw8AAIAy0JWy+9zE751UVtQ+FNOxdcVi3Rrrs5s0aW/mFakMJ8biOH03JCfrCnrdXU4ZDLn22vKwyfX9FlCv5yX8vE7VXP/7gJ/bbtmubdwCAAAAUCTr3SRbF0QaNyQ8D2I634OA42sivobm+H99hqTkewGT7ctSWf36t2ViZlsuJVz3+4ZzbyjR59W7R/cuQ4Ju08Z7uQUAAAAgz3Y45Z5TXov/3tBBZTaGc28MOccHoaeratwQpwcFuk592TITc7Kd5pDv84ZzD5Xks7paFq9WHrbN3UeLdhvgFgAAAIA82yeVBZDG3fJI7Lb40bI+hnOHneM0TfS/XsEFQ4yuFOhaDyeYdGvpTrj+Bw3nni7J53VUFr+gWx3y8/ct2u02twEAAAAUjS5OdcriYbjRed4bLM7xkuaQAyEx6i9RLExzva9noH6rQ9pqa8HbZ6fnegctfueixX3gCbcBAAAAFNVgyMPwcAzneBVyjjmaQf4JidHOksRhc0gc9meknqY5y5cK3D76wu5DzbV+FLsV5g9aJN6/uA0AAACgyA/SXwwPw49jOEe3+1AddI55muF/K8mz4rPIGUMMNNltzUg9pwz1fFPg9jkr9e2nvlbspgmw0wEAAAAKa0iS743uleB55V9LHv82MfeglunFhGmBuWcZqudEyAuCZQVsG12J/kfNdT6K+Ps2Czvu43YMAACAotoR8jAc15Zfup+vX8/3g5LHf3dI/L+UJA46+mLOEIeLGarriORjSHycbtdcny4EGHVf+UmLxPskt2MAAAAUOeEx9UbFuT3TCZ/jD5Y8/sdDkpGHJYnDzpA47MpQXa+E1PViwdqmRxqfx37XIvEe4XYMAACAIntqeBi+HHOS7z1+T8ljH9Z7er8kcTDtjz0ndot4pWUgpM2KNorjrSzeMq2eofTHLBLvZwIAAAAU2I2Ukghv4v2J0P+vR9uUjNwtSRxMQ5HHM1bXQ1Ke6QHeERl9dR5nr0XizUKLAAAAKLTDhofhmRjPs8Vz7AuEXj6HJCM3SxADXa18wRCDvzJW3/0hbaYLrLUUoF063L//6nU9beBYbWK3svkqbgkAAAAoqrD5tXGt0ly7HZEmWisJfehqz9dKEIOw3tBNOauvlvUFaJdhz8uE7gaP980ibvu5JQAAAKCownqj4trm52XNMe8Qdt85795yvARxMC1W9j2D9e21aLe9OW+Tblm8zd1wDMcct4jbWW4LAAAAKLJfhofhozEcf6PnmBsJuSy3SEQGShCH14brH8tgfVdZtFtfztvkWc21aE91ewzHvGIRt3vcFgAAAFBkjwwPw7djOP6NjCdTzdBhkYgcLXgMNKH7nbMXD+0W7XYkx21yOKHP4CGLuL3htgAAAIAiG5XkVpXukj9zmTXJWk+4/ydsbn0ZEu++kOtfk9PE+1hO20NHYXypuY5XMR57k7CyOQAAAErusuFh+N8Gjz0k5VoszNZuEm/jVnZTGU5Oizo3/7LYrT6eZOHFHAAAAArLtKVYI71QOh92Tv7MFV1BqP+fzSJdRU+8P0qyUxySYLM11uUctsU6CV9lP41ykFsDAAAAiipsb+K2Oo97u0RJZFTdJU+8V0o+FyhbJsXs8X6YgaRby3luDQAAACiqjSEPwz11HLOn5vefEeIlbOYKF3lV837DdetaAB05bre8zfHel5Gkm8UXAQAAUGhhw2f313HMt+7vzkplGCsWa5Vy7+N9z3DdbzNc76Ktaq6fw6maui9IcvOsL1nE7h23BgAAABSZaX5nf8Rjnan53dOENtDvkCTkRoGv/Zvhuq9muN4228DlaR/v8566J7kAYr9F7PRvooVbAwAAAIpqWuLpedXe7Vn3954QVqOZkCTkVkGve4PEP8IiLTbbwO3NSTusqvlb1fLTKZ0Jnm+r2A037+bWAAAAgKJ6bHgQvhnhOC/c3/kulQW0EOxRSAJyt6DXfcJwzTrUuTXDdd8jxdkSa9RT78GEz9dimXj3cWsAAABAUd2PIQGsHbZ6gJCGGglJQO6X8LM2mfG6h+0AkJeh0t6e+y9S/+4FUXyxSLyHuDUAAACgqO40mABukz9zlq8TTitnQhKQxwW97l+Ga76Q8bofCmmzmRzEX18MfJDmrMQ+bpF43+fWAAAAgKIaMjwIPwz53S6nfHZ/9rVke6hwloRt4/S1gNccNs93e8brPxBS//EctMFfnjq/T/HcNy0S7yluDQAAACgqU0IRtkjapPzp7VtFKK0tD0lA5gt4zWcN1zsn2R+mHbYl1rWM119fkv301HlPiuc/KqxsDgAAgBIzDaE1DZ+9XvOw3EsYI/s3JAlpK9j1mhaUy0Nvcdi8/EMZr/9dT32fpXz+sFEe1bKNWwMAAACKyLRo1M+A36ldnfoMIazLrZAEpEgvM7QXc8FwrXnY830ipL2yPOJju099N6dch7BRHtXSz60BAAAARWTaJmk+JFG/S/jq1leiBKRX6t+/eYVUFpvb0+RrMO13n+W5yX4Lqo00qS6zFon3MLcGAAAAFNGGkAdhbwI15/533bebxdTqt0zMvcBXCnStpvnRYauBV3uatzQ5ef0t8ex3n7a/Zel+6WubVJenFon3OLcGAAAAFFHYENDqXGMdrlrdDkp7/zoJXcPyPu/Z1nPDdY5aJI3N3t95fcjfyJ6Mxl0T7DlPXW81sT5h8+S1fM/x51xfYrZzWwMAAICf1pAHYX2Q1AWPqisiaw/lOsIWi4GCJiDez5ept/hIwO9VF+PSReiavdCcaVqAvozK6krcfj3Mm5pYn7CV4aulK2efcX0JecP9nB/ltgYAAIAgpodgfZD8UZNkbCVcsdHRBqbh5qsLcI17Qz5ffte4yf2saSKzOQPXYNrr/nZG437Sp65vm1ynY5aJd19OPtv6UmlQFm/TRuINAACAQKbkr/pvutDaHkIVuztS7AXWLki0VfN1dfCv7r+fzcg1mKYEbM9gzNfLn2khWVo3wGYv7//cv4ms05cDfgvukXgDAAAg0LzFw/ABwpSILYaYF2HVeFPS+swn6f7o/tujjNS/xfD38S6D8V7u1iuLPckXLBPvGcnu8H39e30p5hFCAAAAgK9fIQ/CA4QoUa8C4v6tANc2J+bt6ja4SdYh93qr23N1ZKT+Owz1P5azFx0Hm1y3F5aJdxZjq1Mi7lrUm8QbAAAAdSXeg4QncQcM8e/J8XV1RUi0aheVy9LifUELgn2RbPXK6iKID0Nie7+J9TsR8XMwI9lY40C3/bso5hdIJN4AAABoKPG+QmhS8z6gDYZyfE3bIiZbuojf1py0y5mM1E+Tfx2RMm0Z4wcpxljrtts95391FE2+tee7tUmx1XPregNjTul1r0fnz38i8QYAAEBcifdNwpKqgxLcs5pXmjDZ9hR+dkp3xuq/OaCu09L83u5WN6G1ja+3zDrlsVT2UT8SY53uSWUPep1nvlBn3fwWeHzjJsA7UorvLfc6/D6T/STeAAAAiCPxvkNImuJ1wMP8/hxf02mxW8W6I4N1vy7Z3e6qLaakVsuNDNap2Yltp+HfOki8AQAAUI/aVZCvEY6m6RG71b/zRl8c6KJf+oJHF1TT3lZdaEuH0W/MaJ1XuPX0tsUkH1OQeAMAAKAeOpdbh8/2E4qmux3wQL+N0KTqovgPz15HaEDiDQAAAOSbDnGd8Xmgf05oUtMl/r3dpwgNSLwBAACAYgjaXuwAoUmF36iDR4QFJN4AAABA8ZM/nQ7QTmgStUP8V1zvJDQg8QYAAACKZbn47yF9g9AkRl9qePfD1u26NhMakHgDAAAAxaQLeX33ebjfTWgSMSrF2soNJN4AAAAALOxyyoLn4V4XX1tJaGJ1yieJOk5YQOINAAAAlEO/zwP+K6e0EppY9Drltye+5wgLSLwBAAAAO+ud0ueUYac8ccpTi9/R3uQLTnkplTm+2uP8ySmXpXmLm530ecgfo3kb1u2UH564niUsIPEGAAAAgpOoQ0656SbZcz4PxucNv9/iJtxzhgfrD01Mvk/41GeIZq/bWqd8E4aXg8QbAAAAMDrilEmnzBsehmtLd8BxVjvlteUxrjTxeg8Lw6LjsMYpX2Xx6uXskw4SbwAAAMCH9lBOSGUI+WxIwjwVcIxNsrTns57jpEXnJHuHR//FRyFS0v2lJnba9lsIC0i8AQAAAPuk9FfAQ/F1n5/XPZqrW3bpPO5jUtlDWxcu+yfgOAsZuM4NTvnoqdcgzR+qWxa/ZHnulC7CAhJvAAAAIJr7AQ/FvZ6f0zm+M+6/3XJKm+ff2wOOM5eR69T6jXjqNkzzB9Kt2WpHClwiJCDxBgAAAOoz4fNArL3gLTU/o72c02Jexbol4OH6U8aut9+TUI75vEQoO02Iqvuhf3aTcIDEGwAAAKhDi/gPNb/n+ZnnEr51VFfAw/VoBq97pZtwV18yrOejsKi9/3VjoyvetxMSkHgDAAAA9dsW8EB8sOZnrrv/7VrIsfYHHOtUhq+/1603FtvtlB2EASTeAAAAQOMuiv9iaNWh14fc//bI4ljnAh6uNxJmgMSbxBsAAABl9cLnYbiaZOs2UjoXWrcDW2FxrAc+x5omxACJN4k3AAAAykrn7v72eRg+WZOUz0tlCzEb332OdYcwAyTeJN4AAAAoq76Ah+FVUtnjujYJD7NZwueKAyDxJvEGAABAqdzxeRB+LZU52TrP+1GEY/nN79be9GWEGSDxJvEGAABAWX31eRA+75Q3TpmRyvZgtiZ9jvWMEAMg8QYAAEBZbQx4EB5x/7cvwrFaxX+u+CBhBkDiDQAAgLI6Lf5Dw+eksjp5FAcDHqq3EGYAJN4AAAAoq4mAB2FdxXx1xGPd8jnOd0IMgMQbAAAAZaVDwxcCHoSH6jjelPgPWQcAEm8AAACU0u6Ah2BNxrsiHmtDwLEOE2YAJN4AAAAoq+GAh+BbdRzrdMCxOgkzABJvAAAAlNU7iW8xNL+54m8IMQASbwAAAJTVyoAH4A91HCtorvhlwgyAxBsAAABldTjgAfhCHcfaG3CsXYQZAIk3AAAAymos4AF4Yx3HuuNzHN0HvMXnZ9ulMrd8OU0AkHiTeAMAAKDIfvo8/P5bx3F0mPmsz7HGAn5+3D33GpoAIPEm8QYAAEBRbZX49u4+EHCskz4/e1nYYgwoqxYSbwAAAJTJ+YCH3+11HGsk4FibPD931P3vI4QfKKWVhsR7gPAAAACgaJ75PPh+r/NYXwMepGtVe8V1xfR2wg+UUr8h8R4mPAAAACiSZU757fPge7fO4y0EPEj3OqVN/vSu67zuDYQfKK3nhsT7I+EBAABAkRwMePA9WOfxfhoepqtFE/09hB4orasW94mb4r8TAgAgR1ZIZagjFusgLkDp3PZ54NVe62V1Hm/M4oH6EGEHSkPXitAXbfoy74pTpi3uEdWiP6vDzvvcY+wUpqcAQG7ozfub+2C5jnAsMuF+0T10ymrCAZTClM/D7tMGjtcjwcPNdd74bkIOlEZnhCTbttwgrACQ/Zv/g5ob96RUenjxx7ma+OhwUbb4AVAP7eF64ZQ5t7xxygXuuQAAAMWmPSwzNUnlqFNaCYuvvU75JYsXWFpGWAAAAAAAQYaEIUpR6VDR2hcV752yhrAAAAAAAGrp0PJJT9J9jbBY00T7c03sNBHfQVgAAAAAAEoXTfOumjlMWCJb5Um+54VVzwEAAACg9LbJ4mHSWm4TloaS76+eeLLoGgAAAACUVK8sXhhMyzhhadhGqWwDVBvXfsICAAAAAOWyyymznuTwtbAid1x0fvdvT3z3ExYAAAAAKAcdXu7t6dbh5isJTaxOemKs+/NuISwAAAAAUGxrZemcbu2Z3UloEjHmifU3qcwDBwAAAAAUUIdTPnkSQS2XCE2iMfcutqZD+lsJDQAAAAAUz0OfpPttieOh89wnJPne/v0+cb/OxxEAAAAAimXQJ/nTIebdJY3HGqf8dONwMoXzTfjEfw8fSwAAAAAohs2ydIXtMve6tjjlZU0cNqVwzvU+baBD0Ffw8QQAAACA/CeZH3ySbt1KrLOkMbkli1dzb8Z5q+UWH1EAAAAAyLeLPsmelqGSxuOcJw4jKZ57Q0BbbOVjCgAAAAD5pPOY530SvQUp557dp3xi0Z9yHZ4IC9wBAAAAQGGMiH8P62gJY3E2IBZpD7c/ElCPI3xcAQAAACBfugMSPC17SxaLawFxaEZPc5tURhx46zIllfn4AAAAAICcGAtINmdLlOB1OOWRBL+AuNqkek0E1OcEH1sAAAAAyId1hmRzrCQx2O6UaUMcmrmP9vGA+nziowsAAAAA+TBsSDYHCn7t7RI8tNy7wFyzev5NL0YO8vHNnQdS7vUTAABIhK4E3Oc+2L6TyorBh2I6dqtUtv757D4Uam/NFakMlwQA2/vId0Nit66g193llMGQa68tD5tc328B9XrOR1i2OOWyUx475af7Pbvg/v9xp1yQyhoGWfFD2JcdAICGrHeT7CH3yz7oge5BTOd7EHB8TcTX0BwALPQZks3vBUy2NUF745Tflgm3bbmUcN3vG869oaSf3V63LW3bSBfH0xEczVyzYJOUa0QJAACx2OGUe055Lf573waV2RjOvTHkHB+kshouAJiMG+4jDwp0nfoycibmZDvNId/nDeceKtlndplT7jTQVroi/OEm1f2cpy77uAUBABBOvzAfuQ+u4+7/n7X84l8fw7nDznGaJgJgoMPMFwz3kCsFutbDCSbdWpIeynzQcO7pEn1mddTCm5ja7IWkPwS9tu466oIX5AAA1EmHsJ2y+MJvdJ73BotzvKQ5ABgcCLmH9JcoFqa53tczUL/VIW21tQRtpOuXvI/5hYkmv7pN3PIU6r/ec+7X3IIAAGjcYMiX/XAM53gVco45mgGAwT8h95CdJYnD5pA47M9IPU3z0i+VoJ0eS3IjFqZTaGfv7gGXuQUBANA47fn+YviSfxzDOXSI3C/DOeZpBgAG70KSkbIMgz0j5h7R1ozUc8pQzzcFb6Owl9lxFd23fmUC9e+UpVPRtnALAgAgHkOSfG90rwTPK/9KEwAI0CbmHtQyvbgzLTD3LEP1nAh5QbCsoO2zQcwLmE465Zj7cy01iW6/27ZRV7DX7b5OxHwN3r3iP3ALAgAgPjtCvtzj2vJru/j3fD+gCQAE2B1yf/pSkjhoojZniMPFDNV1RPIxJD5uTwKu96P7/RdmrVNuS/Teb33pEsc+9lt9jv0XtyAAAOJ9oDO9pY9z+5kTPscfpAkABDgeknQ8LEkcdobEYVeG6nolpK4XC9g+uwKu9alT2iMeS6dnvYyYfOuIsjMN1F9XYf/sOebPOuoOAABCPDV8oce5sEqLz/F7CD+AAGG9p/dLEgfT/thz8mfochYMhLRZEUc5Pfe5Tl0NvJFh9WfEfuvPankl0bce07nifusoXOD2AwBA/G6k9JDkTbw/EXoABg9DEo27JYnDpCEG4xmr6yEp1/SAbp9r1N7itTEcW4/xVKIPP79jef494r/A6jehtxsAgEQcNnyBz8R4ni3CG3UA9j6HJBg3SxADXa18wRCDrM3D3S/he1K3FKh9rvtc48mYz6GLsv2Q6Ht/P3S/36sroGvcN7rHe2H43WMFaJf/KBQKhUJpoCQmbP5gXKvQnq055oIksx0KgOKYD7k3XStBDPaGxGBTzuqrZX2B2uer59reJ3Qe/b4cS+FB41lB2oWHRgqFQqFkMvFuCznxvpjOU7tgzB1yCgAGLRY3xeMliINpsbLvGaxvr0W77S1I2/RI+qu2a+ymE3rI0F71NQVpGx4aKRQKhZLJxFv9Mpz4aAzH3+g55kbyCgAGyy1uigMliMNrw/WPZbC+qyzara8gbXNamrPvtY5C04VPo+79bSoL7kuTouChkUKhUCiZTbwfGU58O4bj38j4wyKAbOmwuCkeLXgM2kOSq4GM1jms3Y4UpH3ue67rTMrn14XdXsSUdB8s2N8OD40UCoVCyWziPSrJrZqre4RW52rqQ+R6AQCzsLUnypB494VcfxaHBdsk3scK0j4fZPFiZp1Nqke/U6bqfLD45v6tFQ0PjRQKhULJbOJ92XDifxs89pCUazEkAI3bTeJt3OpxKqN1tpkiUJS5+bWjEZ40uS66JoKOgHht+UChddcV2Tu41QAAkC7TlmLzDRxX5/vNyZ836ysINQALNot0FT3x/ijJTgFKQptFu10uQNt4XzCcyVDddAj6ealsJ/bTTbJ1OLkuxqcj2HQLui5uMQAANEfY3qttdR73dokekgHEmzyUOfFeKflcoGyZlKPHWz+fv2rKZv5kAQCAjY0hD0o9dRyzdquVZ4QYQAQ2c4WLvKp5v5iHCXfkuN2O8fEGAABlFTY8sJ69Sd+6vzvrlHWEGEAErVKeucJ+7hmu+22G612mVc0BAADqMm94UOqPeKwzNb97mtACqEPYPsU3Cnzt3wzXfTXD9bbZBq6PjzYAACizaYmnZ0l7t2clGyu9AsivmZAE7lZBr3uDxD8CKS0228Dt5aMNAADK7LHhQelmhOO8cH9HV1BdSVgB1OlRSAJ3t6DXfcJwzbo6dWuG677HIvFez0cbAACU2f0YHnDP1/zOAUIKoAEjIQnc/RLeiyczXvewHTJ0+kALH20AAFBmdxp8wN0mf+ZkXiecABp0JiSJe1zQ6/5luOYLGa/7oZA2m+FjDQAAym7I8LD0MOR3u5zy2f3Z15LtoZAA8mFfSBL3tYDXvDXkmrdnvP4DIfUf52MNAADKzvTAFLZI2qT86c1YRSgBxGB5SBI3X8BrPmu43jnJ/jDtSyFtdo2PNQAAKDvTEEHT8MDr8mfuXi9hBBCjf0MSubaCXa9pQbk89BaHzcs/xEcaAACUnWlRnJ8Bv1O7+u4ZQgggZrdCErkivezT3uwFw7WezsE1TIS0V1FGRO2W8NXbi1KYHgAAQMxM28DMhyTqdwkfgAT0hSQF/QW61t6Qa+02/O4KqSw2t6fJ1zBtqP9UgdqKxBsAANRtQ8iXr/cBcc7977pvN4upAUjCMjH3Al8p0LWa5keHrQZe7Wne0sT6a4/9b8M13CTxJvEGAADhCxlV51LqqrrV7W60d6OT0AFIUN7nPdt6brjOUcPv/e3+zFCT678+5DtkT4HaisQbAADUrTXky7ddKnt1/5Q/PTDrCBsQic5xHZTKsGB9gaXTOHT0yAv3v6+grkuYdlz4XqD7r6m3+EjA71W3XNNF6Jq90JxpWoB+floK9HdM4g0AABpi+vI96pQfNQ9RWwkXYE1fXA2Ledh09YXWLuq6yPKQuqwuwOdjb0is/a5xk3sv1oR9cwauYchQ/9sF+3sm8QYAAA0xPdxW/017vfYQKsCajgz5JIsXmTomf3oovYtqaa9yN3Vd5I4Ue4G1CxJtVwkdjfDV/fezGbkG05SA7STeJN4AAOCPeYsv4QOECbCmPZEzNX8/Oo+33fMzGzLysJvlum4x3JOKsKuCKWl95pN0f3T/7VFG6t9i+P54x20AAABgsV8hSfcAIQKsrfEkstqT3OHzc369uXPUdYlXAfelbwX4rMyJeTvHDW5ye8i93upohI6M1H+Hof7HuBUAAADYJ96DhAewpkOz33n+hoLmQz8Uu+HFZa/rAcP9qSfHn5UuiT78VxeVy9LilkFboX2RYi2qBgAAkGjifYXQAJFc9/wNmYYEn/f5mxumrr7eB9yjhnL8WdkWMenWRS6ztrhlULuc4VYAAABgl3jfJCxAJD0+f0emRGmZVOZJV3/2gfvfqOtSByW4ZzWvdCuxOcuk+7M0b+G9IJsD6jot9HYDAABYJd53CAkQmXcu8nvL39Ohw13UNdTrgERvf44/M6ctkm69H3dksO7XA+rbx60AAADAX+08z2uEA4jMbz/ms9Q1Vj1it/p33uiLAx3mry9AdUG1Wae8kMow+o0ZrfMKt57etpjkVgAAABBM53Lr8MB+QgHU5blPErKausbudkDyvY2PYKou+rSBJuLrCA0AAACAJGzySULeUNdEdMri7c9q9x5HOrrEv7f7FKEBAAAAkBS/ua6XqWtigrYXO8BHMRV+ow4eERYAAAAASdHVm7/7JCK7qWvqyZ9Ol2nnI5moHeK/4nonoQEAAACQlP0+iciCZHM7pTzVNcxy8d9D+gYfycToS41pT7x1O7TNhAYAAABAkkYkP6ts56muNnQhr6L04OfBqBRrKzcAAAAAOaA9xb98kpFh6pqaXVLpta+9Jl18bSUfz1id8vnsHCcsACz9l0L5LX+2ZNSXsk+dMuaUf5xyWBidk1W1u2QMEg4AgJ89AV/+fdQ1Vf0+1/XKKa18RGPR6z7Q1sb3HGEBEIGOmHnolCmf+0maZdZNxvW7r4VmaTrdynSupn3GCAmQb+vdG6z27D2RyhvQMNpbdsEpL90bgvaofZLK6s8s3pSfm/lx98v+rVR6exfc9tS5wdfcz0YjbgV8sa/PYDzyVNd6nPS5Nr7AG9ftlB+euJ4lLABiuLf8JUvXjUizfHOf9ZbRHE0z5mmTd4QEyNeN/JBTbrpJ9pzPjfa84fdb3JvwnOFG/YHkO9P0Jcszyy9dHZLWH/J5mE3gy355Atedp7om5YRP/Yf4k6jbWvfBlOHlAJLS7j5XRfle0u94nWbU5vM9uMIp+5xyWirbHNr0rn+RyqgwpGuX+E8XYCQCkGFHnDLpJlE2N+zugONoD+lry2NcIeyZc9ApHz3t9Nr9fFRflGjv7nOfm3xPwDG3JZDIfkjo+vNU1yQdFoZFx2GNU77K4tXL2ScdQBJORvhe0tGHUXqodQTjP5bHPk9TpKbF8MKlm/AA2aU9MBNSGUIe1uM3FXCMTbK0Z6ee4yB9+sLksad9dFj5QMDPd/u052gd570e8Nk4lsEY5amucdA5yd7h0X/xpxIp6f4ii4djbiEsABJyMMLz1+k6z7Fb/BcY9ZbLNEcqzhraoI/wAPl66A66uV73+Xld5bK6JdEnNxnR4bW6MFPQW9IFwpwJB3wSrK8S/rb0P59EPaqnAZ+NLK6amqe6xmWDLB0BwWqp4bpl8UtIHSHSRVgAJKgvQuK9uoHz7LU8Rz9Nkij9TvnJyw+gOO4H/DH3en5O5zDOuP+mi0955wu1BxxnjhA33SWfdtGke03I77VI4y9S9BjzOflc5KmucdO/X+/e5cP86QTS+Xa1L7IuERIAKRiwTIjjWHjrjsV5tDOmg2ZJTFgb3CdEQL5MiH+vZu2CDfrGrbqa5tkISVq1ZxzZumnrNAOb4bCbpfEe780Bn4tHGYxVnuqalH5PQqmrqLbxZ7TIUfmzH/pnNwkHgCwkYtVyNYZzrbc810WaJRE9YjePH0BOtIj/UPN7np95LuFb43QF3BRGCXPTjAS0yWHL3z/v87sPItbhSI6+qPNU1yStlD/blvyS4myjFtc98183NrojBLs2AEiT7U4ku2M63xux22oM8XtrEXtWNgdyJGh154M1P1NdbOpayLH2BxzrFGFuiqsNvgjRefuffX5/IGI97gbUY38GY5anuqaht8TXbqIPtDsIA4CUaYK1YJGMzcWYjN22TPS30zyxOiH2c/m3Ei4gHy6K/xze6tDSQ2I/1PZcwA1hI2FOXdAcMJ2j32l5jL/Ff4X6qF/mfm/L9Q3tsgzGLU91BQCUy07LRGw8xnMetTwnu2HER+fMf4+QeLPAHZATLyR4PqsuvPXDTbZWWBzrgc+xpglx6nSl5TlpbPSBznX2W2Qs6tC1Vlm6T3RW97zOU10BAOVzyTIROxnjOW1XUR+heWJzLULSHdd8fgAJaw9INE7WJOXzYr+Nkt/buTsJ1Ht3xBtSs8rtJrRpi5soBi3AYdNbrXP1/YaYn6+jPrsC6nI3g38PeaorAKB8Xls+f6yJ8Zy2+4ZP0Dyx6PY8m9tMLRgnbED2Bb3FXCWVPXyjvDUNWg36IIl3qi4a6nPc4ve17T/6/G69WyWdlsYWd0tTnuoKACiXFZbPHnGvcm2beD+iiWLxXBYvWnfBIvZfCBuQfX5bUujbVJ2TvRDxJuo3vzupubEk3sFJc9AQcx2NENbbvd29ydf+no54GGigTqMB9dmQwb+HPNUVAFAu/ZbPHtdjPu9hEu/UeGN9TIIXLvaWVsIHZNtX8R9OrAtM6SJcXRGONelzrGcJ1ZvE259pTtAVw+/py5EhWTrt4I00vjDelDS+D3ha8lRXAEC5jFg+e+yN+bwXLM/7gCZqyHKp9FzXPoOpDsv47ySEQHZtlODFMfR/+yIcK2hRqkES79ToS5J5Q138em1XuG3k7eXW+d3HY6jT8hx9OeeprgCA8vlm8dyhoxXj3tP5vuUzzzWaqCFDnnj21PzbrEX8mRYHZJjffFZNnufqSDaC5v9sIcypGTTcjF96XpJoe43K0gU73kplWHlcX9pBw6P+zmD88lRXAEC59Fgmvw8TOLfttlYHaaa6rfM8k3k7bh5ZxP8mYQSyayLgD1d7TVdHPNYt8Z9TjPR8EPNb6L/cG7c32Z5y/70ngTqdD6jPngzGL091BQCUyznL5PdUzOfttTyvdtq00Ux1q02sfzql0/PvN4WVzYHcapXg7QmG6jie39xY9nNMz0axH/6u84d02NhpaXz+dhi/fd1/SzYXAMlTXQEA5TJp+R0f9/f6Q8vzDtNEdfOOuDvt8zNHLNrgB6EEsilojrQm410Rj7VBmGvSbCcNN+L3TjnqlH1Smcecph/iv2p+FuWprgCA8ghaR8dbpmI+7w7LpPtnHc+O+NO2U55nNj/bLduCUQdABg0H/MHequNYQXsfdxLm1IwabsJHmlSnVTF+xqgrAKCsbPfRjnOOb7tU9gO3Oe8Rmqhu3hXjdxkSdJuXL3sJKZA97yS+xdD85oq/IcSpeiXRVjNPQ19AfQ5lMH55qisAoFxuSLqLm2mS98TynFdpnrrpekq1q5WPhvz8R4v2GCCsQLasDPhj/VDnzdlvrvhlwpyqX4abcEuT6nQ1oD5rMhi/PNUVAFAuNj3PCxLPmiS6Z/RTku5U1I5WnJXwhY1ttnW7TViBbDkc8Md6oY5j7Q041i7CnKoFw024WR771GUmo/HLU10BAOWx3jIJfhzDufTZbVrsVjCnZ7UxOz0xHbT4nYsWbfOE0ALZMibxrYR5J+CG7NfLqvOFdG75cpqgFIn3vE9d7mc0fnmqKwCgPE5YJt5/NXAOnWY4ESHBX0ezNESfkWu3gP0odqMTbeb6/yK8QLb89PlD/beO4+iQplmfY40F/Py4e26G78bPNNQ8jpVGdauLKHPFuwPqciaDsctTXQEA5TJumRB3Rzyudrbo3uBvLI+v25kxmjEeZz2x3WP5e2st26qDEAPZsFXi27v7QMCxTvr87GVhi7EkmfbZbHSBsEt1fEaCpjPsyGDs8lRXAEB5aC/ogkWi9VUqowq9ZZNUto/Vl+e6raiOOnwg/ttn+hVNynUaIj3c8enyxP9RxN+ft2i3fYQZyIbzAX+k2+s41kjAsTZ5fu6o+99HCH9i/hbzW+p6dLpfCP+5iX0UflMQFqR5C70Vpa4AgPLotUyQ4yi6VdVrqaygfkjYEjYptz3PGlFfakxatOVJwgxkwzOfP9DvdR7rq4TPKa72iutclnbCn5g1Yt7fMepIgz017avzudoi/v7rGF8AJC1PdQUAlMdQion3S6ecJuFOVI8n5pfqOMZdi7akowvIgGUBydndOo8XNPyp103Uqr3rOq97A+FP3LCYtxmxSb5Xy+KRDPr/o/b8tgR8zi5lMGZ5qisAoFzepph41z4v6HPhRsKfaHtOu8/lUR2zaMNnhBpovqDVEA/WebyfYjd0aQ+hT4XewMMWSXnmJuAra36vy/0MjNS8TNE5RPUuLrZdgl/IZE2e6goAKI+Vlomy7sDR5hZ9Dmh3k2Z99tK53f1SWcxLv+MnxW6OcLXoVCx6wONx3BPbvjqPs9ei3eYJN9B8t8X/zeayOo83ZvHHf4iwp0qT6FfS2NvuSWnsTbff1idBW8w1W57qCgAoj8OW39nHIh5Xv990wbUnlsefETpQGtXhxrEa06cNHKvNst1WEXaguaZ8/jAb+ePvkeDh5t/dGzvSp1+qOsz/l0RbVEXncu+M4fyjYr/FXLPlqa4AgPKw6dzQ0sgWrYciPCuwxWb9hj3PW90NHu+bRXvtJ+xA8ehQ3RdS6SXUUt16gj0Em09HMugb83tSWdxO22feLbqVhb500Xlc/TG310efL4AjGY1RnuoKACgPmy2/PsX0HDdnmXyfoFki65bFa8kMx3BMm73dzxJ6ACg2vyFQOiqinboCAGBlq2UifDOm8x0V+xFyO2meSGp3E/oW0zPGFYt2ukfoAaDY9vvc/CeoKwAA1s5bJsEHYzznpOU5dTXuNprIinee/tGYjnvIop3eEH4AKLZLCT8YlLWuAIDyeCZ2a7Msi/Gctr3sWs7RRKGWO+VLTcxexXjsTcLK5gBQes89N/6vkt0VwvNUVwBAeRK23xaJ1fMEzv3OMvH+QjOFuizp78HuLetpBgAopnafh4WL1BUAAGt9lklVEt9ZFyMkdbtoqkDrJNp+6UkVRvEBQEF55zLpKqmd1BUAAGu3pXmLnO2NkNRdoqkCPcxA0q3lPE0BAPmiQ5VWWPzchOeGf4W6AgAQyZRFQqUvi5OYGtUWIakbp6l87ctI0q1ljOYAgHzQHuDaBV4eOKU14Ge7ZPHQ7R+Sbg9ynuoKAICfjZYJ1YME67BgWYd3NNcSrZ4XJxrLpOZZX6KNAKA4bvncxM8G/Kx3XthJ6goAQCSnLZPeJL+3flnW4QfNtYR3G7hrCZ6rX+xWvmfRWADIgVmfm/g9n59b4X4BV3/mGXUFACAy27nBG0m8M2eV51nkpyQ7ms52+7dumgYA8pl4/+Xzc7ULwXxzykrqCgBAJDpM2WaYd9Jbec0JW4rVY9QTn8GEz9di2U59NA0AZN99nxt4u+dnTtb8m74l30JdAQCIzHZF8ZEMJHNaHtJk/2+nz0uJthTO+8WinYZoHgDIPh2e5H3zfcj9t7VO+UcW9x5voa4AANTlmmXC259gHWwXd0v6BUCe6MuKD57YHEvp3OMW7XSfJgKAfNgji+dEB93UV1JXAADq9t4y4e1IsA79Yp94szBpxV+euLxP8dw3LdppiiYCgPzQBUOG3C+TObfo/9de5C3UFQCAhr+7bJLdtwnX406ExHszzfa/7Ul/euKyJ8XzHxVWNgcAAAAAK8csk92rCdZBk7PvlvWYpsn+564nLmnvlLLPsr220VQAAAAAym7MMoHam2AdDot9b/cFmky2S/NHASyX5q8LAAAAAACZpz3NNntn61ZjrQnWw3aOuW7f2UmbLVlQrVmLzc1atNkwf2YAAAAAymyHZcL7NME6nBL73u7zNJn8LUtfiqxtUl2eWrTZOE0GAAAAoMwuWia8FxM6v27HOWtZB+3lzdtCXRuc0h7j8TTB9m5fequJ1zdi0W7f+TMDAAAAUGavLZPefQmcW1dT/2J5/h9uEpsXOhz+hlRW9T4a43H9epg3NfE6L1m2X1cG20j3jR90ygOnfJLKCw0dPTAvlekXL6WygJ2uP9DOrQIAAABAvYmv7RDvuPfvXieV1clt53XvzElMW91krnabr7gS75OS/hZvYWxXxO/LUBvtcZPq/yIUTch13/LV3DYAAAAARHEuQuIRZ2/zYVm6/7Spp3t7TuLZF/AyIY7Ee734L4J3pcnXfNSyHe9koH305dH9iAm330ugk9w6AAAAANjQudJTERKOv2M4Z49THkc45zup9Ixn3RYx96A2mngvd2ORxZ7kC5ZtOSPNnZ+vozs+Nph0Z2VePQAAAICciNLbrUXnv9Yzz3uZm3g+i3AunWN7UbK/kJoOO75rcT2NJt6PDMc+2OQYvIjQrseaVEedXz4l8SXd1XKD2wgAAACAINpLulBnsvHEKUeksjBVbWKs/197Znc7pV8qezdPRjzPgpvMrMl4/Ja5LwbmLK+r3sRbF/R6GHLs+02Mw4mIn50Zac4c6ckEku5qGeB2AgAAAKA2MdZFpcYTTELqLdobqUOWV+Ugjtpr+9UpY07pdeOq868/xZh4t7gJne3ic7oq99YUP0e73XPW09YzbgxbU6rvXz51eOP+921OafO8UNFF/M66P2NzPbpWQSe3FwAAAKDczrlJRL093EkUrYv2Qmqv8ZYcxfKW++Ki2+ff+mNIvFvdhHZO6l/4S+fQj0plVEIctE733Ot+F+PnaMH9XOoLjB0JtddKWbwgnSb9ByL8vr5YsZkXfpnbDAAAAFBuj1JOqufdoj2B/0plqLQmV1fc5FQT7ZacxtLUs9kRQ+LdJtmbf9yWwmfmaELtda3mHDpKYW0dx2iX8AUBv+f4Mw0AAAAAuZJ2Yglzwjwvf14G9TRwLB2CHjb0fBchBwAAAAAS7zI5UxP/wRiOp4sJ/ja08TlCDgAAAAAk3mXy3I29TneIaxi4aeu4EUIOAAAAACTeZbFCktnnfLeYV5YHAAAAAJB4l0KfG/d3MR9Xe85/k3gDAAAAAIl32V134z6QwLH/DWjjUcIOAAAAACTeZaHx1h7oJLb4ehjQxlcJOwAAAACQeKNx4wFtfIjQAAAAAACJNxr3KKCNVxMaAAAAACDxRuNe+7TvO8ICAAAAACTeiMe8T/ueJSwAAAAAQOKNxnX6tO2CU7oIDQAAAACQeKNxfT5t+w9hAQAAAAASb8Tjtizt7WZRNQAAAAAg8UYMdE/wGU+7XiIsAAAAAEDijXgc8LTptFOWERYAAAAAIPFGPJ572nQXIQEAAAAAEm/EY7unPYcJCQAAAACQeCM+b2va8pVTWgkJAAAAAJB4Ix4natpRF1dbSUgAAAAAgMQb8VjjlF9uG845ZSshAQAAAAASb8RDtw97VdOGBwgJAAAAAJB4Iz7XatpvgHAAAAAAAIk34nOkpu3OEg4AAAAAIPFGfHZIZT63ttslwgEAAAAAJN6Iz0anfHfb7AbhAAAAAAASb8RntVO+uu11j3AAAAAAAIk34qN7c0+7bfWQcAAAAAAAiTfi0+mU9247TTqllZAAAAAAAIk34rHCKa/dNnrplHZCAgAAAAAk3ojHMqc8d9vnnVM6CAkAAAAAkHgjHjqc/InbNjq3uyvm4485pZcwAwAAAACJd1lNuO2iq5ivjvnYx91jbyDMAAAAAEDiXUajbpvMJJAcb3LKnFNeEGYAAAAAIPEuo1tue/x0ypaYj93tlG/u8Y8TagAAAACIXwuJd6YNu22hPdI7Yzpmm1N2OeWqU+Zrjr+McAMAAABA/FYaEu8BwtNUFw1tE3e5RbgBAAAAIBn9hmRsmPA0zZkUk24t2wk5AAAAACTjuSEZ+0h4mmIg5aT7AyEHAAAAgGRctUjKbkplHjjS0Zdy0q3lLGEHAAAAgMbpUOI9TjnolCtOmY6QmOnPDrtJoR5DF/lqJ6Sx2+eUhZST7t9O6SL0AAAAANCYzgQSthuENXZPJf3e7gnCnn3/B9rlxtcoxHqLAAABrnRFWHRNYXRoTUwAPG1hdGggeG1sbnM9Imh0dHA6Ly93d3cudzMub3JnLzE5OTgvTWF0aC9NYXRoTUwiPjxtc3R5bGUgbWF0aHNpemU9IjE2cHgiPjxtc3ViPjxtaT52PC9taT48bXJvdz48bWk+bjwvbWk+PG1vPi08L21vPjxtaT5lPC9taT48bWk+ZjwvbWk+PG1pPmY8L21pPjwvbXJvdz48L21zdWI+PG1mZW5jZWQ+PG1pPnQ8L21pPjwvbWZlbmNlZD48bW8+JiN4MjI0Mzs8L21vPjxtZnJhYz48bXJvdz48bXN1Yj48bWk+djwvbWk+PG1pPm48L21pPjwvbXN1Yj48bWZlbmNlZD48bWk+dDwvbWk+PC9tZmVuY2VkPjxtc3ViPjxtaT5BPC9taT48bW4+MTwvbW4+PC9tc3ViPjwvbXJvdz48bXJvdz48bXN1Yj48bWk+QjwvbWk+PG1uPjE8L21uPjwvbXN1Yj48bXN1Yj48bWk+QTwvbWk+PG1uPjI8L21uPjwvbXN1Yj48L21yb3c+PC9tZnJhYz48L21zdHlsZT48L21hdGg+YV2lmwAAAABJRU5ErkJggg==\&quot;,\&quot;slideId\&quot;:316,\&quot;accessibleText\&quot;:\&quot;v subscript n minus e f f end subscript open parentheses t close parentheses asymptotically equal to fraction numerator v subscript n open parentheses t close parentheses A subscript 1 over denominator B subscript 1 A subscript 2 end fraction\&quot;,\&quot;imageHeight\&quot;:31.35135135135135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fenced&gt;&lt;mi&gt;t&lt;/mi&gt;&lt;/mfenced&gt;&lt;mo&gt;&amp;#x2243;&lt;/mo&gt;&lt;mfrac&gt;&lt;msub&gt;&lt;mi&gt;V&lt;/mi&gt;&lt;mi&gt;S&lt;/mi&gt;&lt;/msub&gt;&lt;mi&gt;&amp;#x3B2;&lt;/mi&gt;&lt;/mfrac&gt;&lt;mo&gt;-&lt;/mo&gt;&lt;msub&gt;&lt;mi&gt;A&lt;/mi&gt;&lt;mn&gt;1&lt;/mn&gt;&lt;/msub&gt;&lt;mfenced&gt;&lt;mrow&gt;&lt;msub&gt;&lt;mi&gt;v&lt;/mi&gt;&lt;mi&gt;n&lt;/mi&gt;&lt;/msub&gt;&lt;mfenced&gt;&lt;mi&gt;t&lt;/mi&gt;&lt;/mfenced&gt;&lt;mo&gt;-&lt;/mo&gt;&lt;msubsup&gt;&lt;mi&gt;v&lt;/mi&gt;&lt;mi&gt;n&lt;/mi&gt;&lt;mfenced&gt;&lt;mn&gt;1&lt;/mn&gt;&lt;/mfenced&gt;&lt;/msubsup&gt;&lt;/mrow&gt;&lt;/mfenced&gt;&lt;/mstyle&gt;&lt;/math&gt;\&quot;,\&quot;base64Image\&quot;:\&quot;iVBORw0KGgoAAAANSUhEUgAABd8AAAEHCAYAAABftD+YAAAACXBIWXMAAA7EAAAOxAGVKw4bAAAABGJhU0UAAACq9ifYaAAAQWVJREFUeNrt3Q/kV9f/OPAjyUxGksxkTJJMYiaZfEQySRKTTCYjmczMyEySiZmZzEQySRJJJpkxk5mZkclkZkySSSJJksT3d8/er/evV6/uPfe+Xu/Xn3vv6/Hg+H4/6/26f573vs495/k695wQAIBx2JWV/xthOT7EYz0/pGO66LIDAAAAADBKb4SZpPa/YbhJ9+tZ+TYr7w7xWD/IyndZuT+H4/otKx+57AAAAAAAjMvyrBwLgyW1H3Y+uyUrC8ZwrCuzcjArdyoe3+WsrHKJAQAAAACYlMOhv8T7jTCTuJ+EF7Nys+T4fszKcy4rAAAAAACTNC/MTBtTNfm+c8LH+3VIT3+zyCUFAAAAAKAODoTqyfcFEz7WrxLHtsGlBAAAAACgLuKc6lWT75N2seC4TruMAAAAAADUza1Q/+R7nMv9Uc4x3c3KUpcQAAAAAIC6ORuqJd9fnOAx7i44pn0uHwAAAAAAdfRhqJZ83zzBY7ycczxXXDoAAAAAAOoqJtWrJN/fmdDxrS04ntddOgAAAAAA6ur5UC35fnxCx3ehRscCAAAAAACVxYVLy5Lv5ydwXKtzjuNOVha7ZAAAAAAA1N3FUJ58vz6B4/ou5zj2ulwAAAAAADTBsVCefH+clXljPKb1Ocfwm0sFAAAAAEBT7ArV5n1fOcZjuhKeTf6vcqkAAAAAAGiKzaFa8n3bmI5nT86+j7hMAAAAAAA0yYJQLfn+/hiOZVFWbvfs92ZWXnCZAAAAAABomnuhPPl+cgzH8UXOfne6PAAAAAAANNHFUJ58vzDiY4hzyj/u2eePLg0AAAAAAE11IpQn3++M+Bh+DM8usrrSpQEAAAAAoKl2h2rzvs8b0f635uzrU5cFAAAAAIAm2xyqJd/XjGDfccHXf3r2cy0rz7ksAAAAAAA02aJQLfm+bQT7Ppizn60uCQAAAAAAbfAglCff9w95ny9l5X7PPi66FAAAAAAAtMUPoTz5fnLI+zzds/2HWXnFpQAAAAAAoC1iYr0s+f7DEPf3Rs72D7gMAAAAAAC0yb5Qnny/N8T9/dGz7b+yMt9lAAAAAACgTTaHaouuLhjCvvbmbHejSwAAAAAAQNssDdWS7/+b434WZeV2zzbPCj8AAAAAAG0VFzwtS77vmOM+vuzZ3v2svCT0AAAAAAC01c+hPPl+eA7bX5WVxz3b2y/sAAAAAAC02alQnnw/M4ftX+rZ1p9ZmSfsAAAAAAC02QehPPn+24Db3p6zrfVCDgAAAABA220L5cn3hwNsd0FWrvVs54RwAwAAAAAwDV4O5cn3WBb1ud2DPZ+/m5Ulwg0AAAAAwLSII9vLku9v9rG9ZVl50PP5fcIMAAAAAMA0uRzKk+87+9jemZ7PXhFiAAAAAACmTW+yPK98WXFb63M+u0aIAQAAAACYNvtDefL9TMVtXe353DHhBQAAAABgGm0L5cn3PypsZ1/PZ25lZbHwAgAAAAAwjVaE8uT7w5JtLMrKnZ7P7BJaAAAAAACm1bysPA7lCfgXE9v4uudvfxZWAAAAAACm3ZVQnnzfXPDZV3v+LibyVwkpAAAAAADTLi6oWpZ8L5pG5qeev/tCOAEAAAAAIIRDoTz5fjznczt7/ubfrCwUTgAAAAAACOGtUJ58P9/zmeeycqPnb3YKJQAAAAAAzOidtz2vXO/5zMGef/9RGAEAAAAA4Il5YWah1FTy/XHn76KXs/Kw698eZWW5MAIAAAAAwNP+DuWj31d2/vZ8z38/JHwAAAAAAPCsc6E8+b4tK//r+W/Xwsz87wAAAAAAQI/DoTz5/kFWrvb8t61CBwAAAAAA+XaE8uT7vZ7/fVHYAAAAAACg2NpQnnzvLnHB1ZeFDQAAAAAAis3LyuNQPfl+QMgAAAAAAKDc9VAt8f5XVuYLFwAAAAAAlDsfqiXfNwoVAAAAAABU82UoT7yfESYAAAAAAKhuZ0gn3u9n5aUpjEsc6f95Vr7Nyq0ws9js487/vZOVH8LMDxfrS7azuhPHs241AAAAAIDp8UZIJ9/3T1EsFoaZRWX/DdUXoY3lclY25Wzvhaxc6fzNB241AAAAAIDpsSAUJ5WvTFEctmTlZk4M7mXlSOffF3b9fVx89tWs7MrKd52/vR1mRrgfz8rJrNzo2s4mtxoAAAAAwHSJ06rkJd9fn5Lz/7jg/M9lZXHFbazJyt8F24nT1cx3mwEAAAAATJfz4dmE8fEpOff3w/AWmV0U8hPwV91iAAAAAADT52h4OlkcFxRdPAXnvSbkJ97j9DMLB9zm6pztnXKLAQAAAABMnzhveXeyeO+UnPevIT/5fmCO2+19k2CPWwwAAAAAYPpsCE8Sxb9PyTmvC8ULzc51rvttPdtb6xYDAAAAAJg+C7LysFPWTMk5fxmKk+/zhhDP2W09GsL2AAAAAACgEX4Kxcn3Ybje2dYvQg0AAAAAwLS4H0abfP+2s63jQg0AAAAAwLR4HIqT70uHsP3TnW3tFGoAAAAAAKZFKvk+jIT5N51tvSrUAAAAAABMi7uhOPk+jHna43QzD4QZAAAAAIBpciEUJ99j2T7H7a/KykZhBgAAAABgmuwP6eT77awsEyagZg4k6q2PhAcAmHIfJdpKB4QHAGA8Xgrped9juZyV54QKqInDifpqn/AAAPzn/USb6VPhAQAYjy9DOvkeywVhAmogNeJ9v/AAADzlk0Tb6RPhAQAYvYVZuR7KE/AnhAqYoH2J+ukz4QEAyPVFog21V3gAAEZvbVYehfIE/JdCBUzAtkS9dEp4AACSTiXaUtuEBwBg9HaG8uR7LAeFChij17PyoKA++ikr84UIACAptpd+LmhPxXbWa0IEADB6H4ZqCXjzAwLjsCQrNwvqoRtZWSxEAACV21U3CtpVNzv/DgDAiB0M1RLwB4QKGKF5oXiE1sNghBYAQL9e77Sjit4onCdEAACjdygYAQ9MlsXBAACG771EG+tz4QEAGI8vQ7UE/PtCBQzZxkSd863wAADMybeJttZG4QEAGI/zoVoCfptQAUOyKBTP834rmOcdAGCulnTaVXntrX877TEAAEZsQZiZ+68s+f4gmH8ZGI4zwQ99AACjtiXR5jojPAAA4xFHPVwN5Qn468GIVEAnEACgKVKDHrYIDwDAeLwYZl4/LEvAS44Bg3o+KzcK6pa7WVkqRABARSuyslAYSi3ttLOKBlc9L0QAAOOxKit3QnkCfpNQAQM4nKhXPhQeAJioraEZ00zGN3G/zsrjrOwa4naXZWVfS6/th4k22KdufQCA8dkQypPvV4QJ6NMrnU5yXp3yp/AAwMTEkdGzU5N8XePjnJ+V/eHpUdzDTL5/1dnmb2FmVH2bzAvF04w+yspyXwMAgPH5OJQn4N8QJqAP5xL1yZvCAwATEUe73+o8j0+GmSRtHW3PyrWcNsSuIe/nSGe797PybsuudWrdnbO+CgAA4/VLSCffjwgRUNHaRF3yk/AAwEQc6Xoef1HTY3ytpF+yawT7/KBr+9+EmRH3bfFzIpav+UoAABSLIxleHuL2Vod08v2SkAMV/ZioS9YJDwCM1eKeZ3Md5/x+KSsnQvnbuLtGtP+3e/o9L7Tk2q9LxPJHXw0AgOIG9Cgan98nGmf3hB3QyQOARolJ7b+6nsVf1uz4nsvKwaw8COWJ91Em36PuBPzlrCxpyT1gUAQAQJ82dxpLO0bY4MxbmAegzA/B2hEAUAfxLdl/u57DZ2p2fLs7xxePa0OYmX8+LgT6d5hM8j3qnoLmSlYWteA+eCMRzx98TQAAnrWr01jaOeTtLg+S78DgXkvUIT8LDwCMzbLwdOI9PofrNJf5saycz8qqnH/bESaXfI9O9MTtuRbcD+Z+BwDow/FOQ+mDIW93XjDtDDC404k6ZKvwAMBYxOlS/ul6Bt/KytKaHePixL8tCpNNvscfKX7v2ufZFtwTWxMxPe0rAwDwtAudhtLJEWy7qFH2k7ADCXFO2ccF9cc14QGAsYiDaXpHOW9q4HlMMvkercjKw679ftiCe+OfgpjG9tsyXx0AgCfudBpKV0fQWC9q6B4VdiDhYKL+2C88ADAWR3qewccbeh6TTr5Hn4SnE9RrG35v7E/E9aCvDgDAjAU9DaWXh7jtVYkG2SahBwrEH+5uhOL1IpYIEQCM3JaeZ3AcsLO4oedSh+R7nH7mWte+40KwTZ7/fUmnXZYX1xud9hwAwNRb19NQOjTEbe9JNMYAqnb2u8sZ4QGAkYvzpN/seQZ/1ODzqUPyPdrbs/9PG36fnEvE9k1fIwCAEHaEZxdCHdaIlp8KGmIfCDuQ8G3w1gwATNLRnufv7dDsUdp1Sb7H0eC3wtPTz6xocFzfTMT2vK8RAEAIh3MaSqeGsN31BY2wK0IOJCwKxQut3hQeABi5vKkjP2v4OdUl+R590XMMFxsc13nh2TckuqcKXOTrBM30Qla2CkNuZ1VcgH6dLWgsvTeHbS4MM3MY9m4zzhO5XMiBhHcTHeSvhAf9F/0XYOQu5DyDVzX8nOqUfH895zjWNTi2XyXiu8fXCZpne5j5VS3+gvaKcDxl9hXt+KB8STiAiv5MNJY+HGB7MfH+Y8624nQ264UbKHEpUSetEx70X/RfgJF6Nef5+3cLzqtOyfcQnh0tfqnBsV2XiO+PvlLQHHH+4XM9X2Cvrzzto6743M3KTiEBSsTXBB8nGkuzHeKqo9XXhfwR77Fx+bpwAyVMOYP+i/4LMFnHQjvfPKtb8v10zrG82uD4Fk0987gpz75dJZ3iuZbjQzzW80M6posBntgYnl6QIlZS84UlV1zs4l5XrE6EZi+KAozW8orP5dhoutDpFK8MM0n70Pm/sZEYXycsWlz1hGQDLXew637fLxxzsjtRD30tPOi/6L8AIxXfYH2U8wze3oJzq1vyPS/Xe6zB8T2WiPE7TTiBN8JMUvvfMNyk+/Uw85rXu0M81g+y8l1W7s/huH4LM7+AQ3RYx6tva3oa+39kZZmwADm2deqJX8PMqPV5nbIizCTBzvTUJ1VLbLTHRVtXCzEtF6dJeNB1758Rkjk5l6hXNgsP+i/6L8BIFf0IvqQF51a35PuanGN5GJr74+PWRIwb1z6OI9SOhcGS2g87n92SlQVjONY4Mi6OBLpT8fguh+Yv4MDwxNc0e+cM/lJYKouN1etdsYuN2TeEBchpYP8VZhaCS4lz1L6VlaNhZkDAjTCTcHzYKfFZ/32nnbE9GLHG9DjT01a5IiQDiz/8PQrFP+jNEyL0X/RfgJHKW2j1bkvOrW7J96LpP3c1NL7zE+24B01txx0O/SXeYyd5+YSO9cVQPPdP9/x3OurMikmeaz33yBfCMtB3r7sBGxNkW4UFAIbifyF/iiZJ4sFsDOm1J0D/Rf8FGJ2i5GlbnsF1S75HV3OO59sGx/hCIs4bm3hC83oeSmVl0guXfB3S09+YC5ZZa8OzUxwcF5Y5NWD/rVl9AABNN6+gwxSLNzkHkxpc9IHwoP+i/wKM1OaCZ/DJlpxfHZPveetmNvltv/cTcf6sqTfOgVA9+b5gwsf6VeLYNqjj6Ij3wr2e++O8sMxZnALqdk9cdwgLAAzsw0TbdrvwDOS3RExfFR70X/RfhAVG6lDBM7gtazLWMfl+PLRolHinvZZa37OxD6SqyfdJu1hwXKfVb3TEV7fv53w5TUc0HHG+xN75xLYICwD0LS46djfR7v5UiPq2IOTPexrLPeFB/0X/Rf8FRu58wXO4LT981TH5vrfgmA40OM73C84p1ufzm3pSt0L9k++x8ZE3b1TstCxVvxFmXtXsHTFyy/0x8oo9LnrxmrAAQF++KWl3nxWivm1JxPOc8KD/ov+i/wIj92/Bc7gtP3rVMfn+VgvbPucSsW7svXQ2VEu+vzjBY9xdcEz71G1kXg7P/ogUfxFbLzQjcaYn1jcnXD8AQJOsqdDu/luY+ma+d/Rf0H+ByZkX2j9VdB2T70WDD240OM6pqRk/beNJdZfNEzzGyznHc0XdRphZaPfvnPvjkNCMNOa9v2jH12PnCw0AlPq9Qrv7cWjuQlmTcjERz43Cg/6L/ov+C4zUK4nn8CstOcc6Jt83tbAtuSER64tNvXk2h2rJ93cmdHxrC47ndXUbmQs598bvUxyPOG/kt2H0o2byfl094nYEgKQ9ofp6S9q6/XkQWjg/KPov+i/6L9AQbybaNM+35BzrmHxPreW5sqFxnh+K1/F50NSb5/mKHYDjNWqcHA8Qwv6CDtaqKY3HsvBk8ba9Y9jftznx3+S2BIBcceTl7VA9+b5DyCpbkYijt2XRf9F/0X+B0duWeBYvaMk51jH5vjBxXG82ONZ/JM5rRVNP6m6FDsD5CRzX6pzjuJOVxeq1qbc65P8SNq2jF+LrRL90xeHVMexzec41iK9zvuD2BIBnfBmqJ95j+VzIKnsrEcdTwoP+i/6L/guM3I7Es7gtU+k1Lfm+tcGxPpU4r7eaelIXK3QArk/guL7LOY69gWkXK+6rOffG/TC9P8wc64rDrQntd7Ycc4sCwFPiqNbuhM+jUM+BL011JBFHfQf0X/Rf9F9g9N5OPIvboo7J9wWhhUnqzHuJ8/qiDQ++uiz8tD7nGH5Tn5E5WHCPHp7SeHzUE4eTY9x30Wve5qkFgCd+6npG3szKgQpt7xvCVtn5RBw3Cw/6L/ov+i8wcpLvk5FKvjd5CsPU+qSNHaCyK1R7/XWck/VfCebC41lxXsCHOfdmHEG2dArj8V4NKtjvg0WjAKDIzp5n5O6Qv/BfXrFQaDW3EjFcKDzov+i/6L/AyO2YgvaMke/j80LivG429aQ2V+wAbBvT8ewJ5sIj38mCe/P0FMbiw4JYjPvV1aJfuN92uwIw5Z4PMyPYZ5+Nlzv/fVHFtvd6IZxTp/Oe8KD/ov+i/wJjYcHVybU1J53DHZV7bbunFlTsALw/hmOJnZHb4dlfNSyCwqrQzlWcB1G0aNvvE6o/8uau/Se0Z2EVABjE4Z5n45quf7tfoe29UwhLrUvE70fhQf9F/0X/BcbizdD+t9CatuBq058zPyTO7Y2mntS9Ch2AcczF9oWOBwXOFNyX96eokRR/nEotkPz5hI7r24Lj2eO2BWBKvRKeTu4c7/n3ixXa3keFsdSOCfddQP9F/wWYmWKr6Hv+akvOsY7J9yWJ41rT8HifDC2cz75KB+DCiI8hzin/OBixQn4Htui+PDMlMYgju66VfEc3TejY3i04nr/dugBMqe629d3w7LQKRyu0vc8LY6nU4rWfCA/6L/ov+i8wFvEHxcc1+54PWx2T7xtCe6f7+ThxbgebelInKnQA7oz4GH4Mzy6yujJA/hsRs+Wdlp97fI3oywrfz0dhciNoUp2LbW7fxjkXpns+UoC56l1QdV/O37xdg7Z3G7RyVBT6L/ov+i/QQP8UfKe2tuT86ph8L1rDsw3r3rTy7cbdodq876N6OG7N2den6i7CzMrYtxP35CstPe/4+tD+knMf55spZW4WHNdPbuHwWqc++y7MjH582OlsxP8/jmqMo/ZW1eh473Rdv2MuH0Df7ZbuzucfBX+3ruLzfYGQJqXe3t04pTFZmpXtYSb5e6XT7nhriPd3HG12vdOWiaOaPwszU4ug/6L/AtNdV58N7V7MuI7J9+2hvevebEzE/GJTT2pzxQfkKOYMWhCe/YUsVg7PqY9JVCb/12nYta3BGpO0l0PxK1uDlkMTetDGsmJK790NnWtZ9RrFBafiSKhJzgH6apiukVkAw9Y7Dcr/Eh3jKs/6N4U06d9E7KYhIby801aOi/ueD8VJz3ND2t+5gu3HBM8yt6P+i/4LTHVdvb9gv5+15DrWMfn+TsExHW9BvFOLyd5q6kktqvgAHMUrWAdDe19LYe7OJ+7Hcy06z2WdCuT/RlRG/frkJ4l9H56yezb+cPjNHK5V/DFyUgtNf9RzLJtVQQCVvRRmFlKsOnXXXxWeCX4ETStK9j1u6fm+kZVTWfktzIySrNq2uD+Efa8s2cfV4E0N/Rf9F5jmunp9aPcC6HVMvhdN8dWWqfeK2nmPmnxSDypUBvtH3Elp9OsDDN38zpeq6H78rEXnunOEDddYRj2tybbEvq9N0T0bR/9cHtI1+zmMfzqayz2JC51ogOpO93SgXyr5+7MVngXHhbXQ82H65svf3Okrne+Uizl9qaKyfAj7LtvHPrel/ov+C0xtXT2v4DwvteS61jH5fqbgmF5qSczvJuLe2NlSfqjwJR32L1ane7YffxVs6xx49G9ryf04TQtppeZOPFKD43up5Fq9PgXXKL5B9MeQOx0xAf55J8Ewast79v2bKgigst7RXlUGrBys8Bz4XmgLpebN/3GK4hCTHe9VuJfmOpfwigr7+MVtqf+i/wJTXVfnJYMftOQa1jH5/lvO8Vxp0ffmUiLua5t6UicrfEl/GOL+3sjZ/gF1Ml2+Krkf109JHFaXxGFLTY4zNc/joSm4Tt+F0Y38uTaG6/xFsOg1wKAd6qtd9edfodr6Hdsq1P/3hLfQljAdU3tUtb/kXvpiCPv4tWQfD9yW+i/6LzDVdXVR22Z5w6/bvFDP5PvDltdd5xvwHOnbvjF3AHpHiMaOynx1MV2ulNyP0zIlxvshPTK6Lt+bfxLHeXnKG1HDKnEkwdIRHP/i8Owrgq+pggAq+bCn/txU8XMvV6z7FwlxrtSUFyemMB4xMXAjEZPvhrCPVZ3+YNE+Hrot9V/0X2Cq6+p4fnlvvbzV8Ou2NNRvfZ5Vof0LRqcGiTf2TbIqc0MNq8GwN2e7G9XDdFkQ0iMRpqlxn/q1r07zp31b0sh+rqXXZ0VIL6QTX33f3fm72ZGQizsPi/Ml93nRPLZ7hnwOvQu1XFUFAVSypFMvD7p2UZWF2Cx+nW93ImZHpzQmh8PoRzpuCMVzF/+r/6L/ov8CU19XfxHa96P4jjDatxUG8XZo//RvRxNx393Uk1oaqiV+/jfH/cTRO72/hJ1V/9JjY8l9eGNK4jAvpBdDPlijYy2bumpLS6/R9wXnG9/mWVfh83Hk4/HQ/yj42HEZxhoZr+ds+wNVEEAl3fX3owHq5R8r1Pd7hTnXkUTM9kxpTN4ouZeWDWk/sX2TN6ry3JTfk/ov+i+grn52LbFY/mn4Nfspcb3+mtAxnQ71mgJnFPaGeq8dMrAqo2/mOrS/d4Rl/DXupQBPe7fkPrwwJXFYH0b7Y9gwfVZyrAdbeH3+F4rXx1jY57bia2O/hP4S8LH+fH8Oxx9HbF7v2ebdAY4dYBqtCXOfY/NEhbr+pFD3HbudUxqTeSX9uW1D3NeenO3vn/J7Uv9F/wXU1TPO5ex3VUOv1+cV2mpHQ7X1fobpVmjXDxx53k7E/Jsmn9jPFW6qw3PYfvyyPdZIo4KyUQjT8rbEJyH9Stq8Gh3rOyXXrI2jofJ+AY8rjs/lFdWYTL8f+kvC/zpAYya+7ZQ3L6mFrwGq+T08vTD2IHX/7lDtTSeedWZMiYum+SERl2Eupp63+Nwa/Rf9F/0XUFeH/PnIm7AQaHxbYFOnHfFZp31XtU8e/zZOQbO9s434Q+SoBrXlDQJ8p4Xfk+2JeJ9u8omdCtUW/BvUpZ5t/Vmzhy/1caHkPpyWhbRSr6Ofr9mxvhWm61XbvAZFHDX+8hC2/XJJgyz162+V/W8K+Qv93AxGvQNU0TvCdfuA23mzQt1uEct8qbmap3me/K/DeBKJvQmdv92S+i/6L6Cu7nIy5/tU5/zf4gH632Xl6xEda++0tVda+j3Z3KDnSV8+qHDz/DbgtvN+sVivzqXA9VD+Wk/bzQ8z88cWxaBu83JvKblmj0O7fmzLm2t22PPyxhGRd/p8wD/udP7iK/dLuxpdKzvbS73htLsF1+X/FGXIBXrF9Yu6X/X9YQ7bWlDxPnxR2J9xMRGvjVMcl52JuNwa4n5eC96c03/RfwF1dbE4vXTvG927XPo5ezGnnn29pee6KfE9udjkE9sWRjP6JnYsel/XOOE7Q0LZ+gNfTkEMykbDvdqw441leYuuz7895/bHiPYTE+hnwugTjG2Z1kCyWJF8Z9S+6EnMzHUO05sV7kOL/j0r9YbYNA/wKZtv+7kh7efD8PRiw0vdkvov+i+gru7xUXh29gvmpncdzS9afK5r25q/eLliR3RRn9s9GJ6dmmGJ7wwF5lW4B9+dgjikFgC6XcPj3VDhur3ZkmuzZgKJkRi7fuac66fE0fXLWnJtJIsVyXdGqXf9omF0eM5XuA8/FPpn3ErE64UpjkvZ2xTDmpKne5H4b9yO+i/6L6CuLvBbz7m95/IPbEVPO/Rq515qq0WJ78jNpp9c2S/2/T6AYkLnQc/n9/nOkPB8hXvwnSmIw29hNGsvjMqLFa7b9pZcm30953V1TPuNIyA+Dc8uXD2X8qjT8WgLyWKlycn34y2PZRs6B5fC8NfJ+KxC7E5pHj7jbhj9iMGmupeIzTBe+V/Zs82Vbkf9F/2XWtO+UFdPsq5e3nOuceDXYo+NgXRPIRtjuqLl57swNOsH3b5crlC57exje73TJVzxfaHEogr3YNvnCouVzOOGNd4XVrhub7fk+pztOa/3x7z/VSE9d3s/ifdtLfvuSBYrku86x6Oyc0RtkbcqxO6y5mFfSYsFUx6b1Hz4x4ew/e6FAs+4FfVf9F9qT/tCXT3punpHaNFimRPSO4XPNCwun3pD5F7TT67K3MJV56vLm8dqje8MA9w309Z43V5y/nWcIqRK43V3S67P1fD0fL+T+uU+NmL+GbCRejO0c05cyWJF8l3neBTiqNYbXefy6xC3/WqF2D0M9HqQiNe0L5B4OhGbuSY8loQnb0rHNpD5sPVf9F/qT/tCXV2HuvpQzznu9ejo6xnT/ePmu1Ny3q1Ovu+vULlV/dXsas/njvnOUMFGjdenfqXuLf/UODExLXNddj/4vp/wscQEQxxJ9FvFxmk89iOh/7U7AJ3jaU6+f1qD+ElyPi01Vea0S92vc13s7nCYrgVE9V/0X9rQf9G+UFfXxanw9MCCdR4fpeLanN3r3HwwZeff2oEp2ypUbn9U2E7vnMjxZjGvE1VUWfim7Y3Xv8JoX0EbhQUVrtunLbg2vY3092t0bHE6mk+yciHMzIUbE+1xapk4H9r5zoPaYtegc6xz3J9XQrU1kUZdtvmKPEXyvdjOEXVW4/zYs28cxDfoXhBq/Rf9F+0L7Qt1dZ/OhafzhK94hBSKffe/w/Qm3kNocfJ9RZj7q69xROWdKWtsMDyrprzxujQ0c9Gf58J0jByJ9+e9rrLaVxbQOW515/hCTeL3ia/IU1JzS0+7LSP6Lh7Xt9N/0X/RvtC+UFcPwTddx3itU4fwtJhXvRKerNW2c0rj0Nrk+7ySxuxseTGxjd5Xzn72vaEPVebee6fF578jpKcMWdTg67bb7Q2gc9wgm2sUPwtbVuuMSb6HsLIkPoOswbWm6/OXhFj/Rf9F+0L7Ql09Rwe6jjW+OSMB/0Qc8T6beI9vB7yhvZf7bGm8KxUquKKVdV/NCcgq3x36MD9Mz9zheU4lzvv3hnc63nZ7A9Cg9kj3otZx1NGo5l0/VOEZesUlqdQZk3wvn0pjywDb/L3z2fvBFAH6L/ovoK4ejniOs7NmXA8z85tPu5e72p+/hvTA52lu77Ui+X4mDP7a3E89f/eF7w4DKHv74usWn/vNxHl/XuPjXlSh3tju1gagIT7peYaNcsGyHRWeobFtNM9lqdRWJD0n/o4+t/V+12f3Ca3+i/4LqKuHaFl4kkeMdclrU3w/rA0zI93j8+SQdt9/WjvtTAjVRt/kLZrSu2DEv2Hm12To162S++9YS8+7bM2FLTU+9vUV6o033doANEAcZXS/6/kVF7FePML9vR6qvVrvbdJqCQtm5tAdxgjsV7q+C98Lq/6L/guoq0dkb5gZBf/hFN8PcaDHH2G6f4Do1erk+1sVHkLnez4TFyu50fM3O90nDOhiyf13oqXnvSdxzvF19/k1PvZNFeqN5W5tABrgdM/za/+I9zcvVEu+G4H5hOR72neJ+BztYzs/dz5zO5iPV/9F/wXU1aO1eMrvh0XBaPderU6+v1rhIXS95zMHe/79R/cIc3Cy5P4729LzPps457p/p8pWa/e6PABN0DsSMg4uGcdibjcqtL8Puzz/34NEnLQ30m3Kqkng7qmXtgqp/ov+C6irYYxS6yLca8MJzgvlc9Z1P4jiggDdo09GuSAV0+H9kvvvu5ae973EOR+o+bGXvTFzy20NQAPawFd7nl+7x7Tv86E8+X7WJarUZlogPOGbOd5Ha7v6g0eEU/9F/wXU1TBmrU++R39X6ACsLOgsHHKPMEebS+69f1t4zmXzva6r+fG/E/qbqgoA6uaDnmfXH2Pc99EKbe9/XKL/724iTs8Jz39vSRTF50LJZ5eEmbec49/+Fuo9bYj+i/6L/gvqanU17bQw8f243ZaTPFehA7AtK//r+W/XNHgZgudL7r2HLTznDxPnG1+trvsrj2ULNX/ptgagxmIntjehu2mM+99Voe1tCoQnUotbviA8yaRi2WJ8P4Yno35fFEr9F/0XUFfDBCxKfD9utuUkD1foAMTRQb2v5ppjimH5s+T+a9srxalFmpow6qJsnsu33NIA1NiJnufWpTHvv2zU7GxZ61L954dEjNYLT3I6jdRUGkfCkx96Ngij/ov+C6irYULWJr4fl9pykjsqNP5753e76N5giI6V3H9tesjEUSGPEue6rwHn8G3J9WrLr/EbKyZH2lC8agtMi3U5deDqMR9D2ajZ2bLD5fpPKum3UXiSC0neLfjMnq6/eV8I9V/0X4wmRl0NE7Qp8f1oTf55begvSRNfo3vZvcEQbZ+izueGknNdlfhsfLX6uzDeV+PzXAvTMUet5DtAu+QtsnpyQsdyv0Ld/IVL9p9U0myz8CQ7rHnTn3QngE4In/6L/os1NlBXw4RtnoZcReyIPA7VkzQH3BcMWVw7IDWa4rMWnWtqvsFbFTufr9W4vjjaomsl+Q7QLh/31H2x7TGpASU/qJsrOxPS61JNuxUl91G3mER90PnvPweL9um/6L+0rf+CuhqaKPWD9uk2nej1UC1B85cvPiPS9HkEq/ppwEplNmFweMLHv7ykjtjUomsl+Q7QHi93dWRny7EJHk/Z/MOx3G54kmHhkLZ1IhGjnW7t0mmMZucej1MuzU4lGkcBLxY6/Rf9l9b1X1BXQxO9nfhufNOmEz0fqiVozKvIqLzT0s5nt/jDVWrUxdsFn5t9BefPMPnFm1K/SMZGwrwW3ZOS7wDtkTfS/NUJHs+hivXzkobFOSYJvu60d3YNaZtHEvHZ49b+r32ZuofijyBxmtG74clI5VeETf9F/6WV/RfU1dBEexPfjSNtOtEvKzT+z7gfGKH4S3Dq1c2XWnCOb5Z8x/LO8dVOozA2elfX4BwOJ47/eMvuScl3gPY26H+f8DHtrlg/b29QUmF/V9Igll1jiJXpImak7qF4He6EJ4nG14VL/0X/pbX9F9TV0ERHE9+N3W060Z0lFcH9ljQeqLdvQrsXLToQ+lvh/MWs/Nv59w9rcg6p12vXtex+lHwHaL7l4cnr23Waj3lXxfq5Ca/axh8IrhUkEoZhRyI+J93i/0klgGf/LS7oZ3oN/Rf9l3b3X1BXQxOdDNOxgHl4o6Thv9+9wBi8lrgH27DCd6rhdymn4fpX598u1uT453UaA3nHf8XtC0DNPN95PtVxRPmBUC35fivUd0qE2G77JaRH8Q3DlsQ+zrnN//Owwr20VZj0X/Rf9F9QV0MNpaZC39KmE12QOFEPJcbp14L78GYLzu1B4nsWH8QrOg3EtzrnG//7P1lZVJPjT/1It9utC0DNpJJG2yZ8bD+H6m8n1e0ZG9+GPVHhuIeVfF+X2MePbvP/3Cu5Fu8Ikf6L/ov+C+pqqKlLie/F2rad7K2CEzXXFOO0NfGlW9Pg81oS+p8KJC7UVKdFVooWh7sRLFQEQH3ERcsulDxjz07w+Pb02R6IbfQ6TP/4XFYOhnQybhTJ9+cT+7jjdv9PKqHjDWb9F/0X/RfU1VBndxPfjefadrJ5w/wtQMIk/FHwpTvc4HNa22fDNXYmX2/IdXnfLQtADcREShw1dq3is/bcGJ+18dg2dvY5yNocMQEfR2nOn1Bs477jPM5nsrKhcz5xPv2/w+iT79Hjgn08dtv/pyih85nQ6L/ov+i/oK6Gmitq5z1q48kezXl4LnYPMAHbQvEIhaaKneWqI8WuZ2VVzY5/dcGxXgtGjQAw+WfsuT6es73lfla+y8rprLw9xGM6FWYGt1wJ6UXW+ilxO5fDTBL8jTHF91jnPPLaJqnFUIeZfP83sZ9FvgK5CZ2jwqL/ov+i/4K6GmpuYUgPPmmdXT0nudc9wAT9Ftq32MK+Cg3Xb2raiTwS6rlgHQAsCMNJbMfydQ2PaRzJ7ZTUYJxFYzq+1Pz9G30FnknofCMk+i/6L/ovqKuhATYlni8X2njCG7pO8HfXnwlbU/Dlu9Tw89rS6UDGB29cpCiOtouLrsVXUlfW9Jhf6BynRc4AgF7jSL6fTOxnh0vw39sVs/H4Ujj0X/Rf9F9QV0NDpN6iPNnGE17QeZg+DM1eGIbxigvq/JKVdSPY9vEwJasd19zBkP+K/itCAwBTbxzJ9wOJ/RxwCf6bL/ha8ENEHei/6L+Auhqq+zjRxjsoPDAzV97s65WjSL7H15xv5XwBfxL6sVkS8keNvCc0AEAYT/J96kZF0Vj6L/ovAFTn7UYocSw8GUUwKlsLvoRbhX8s8kbvXBQWAKBjHMn3dYn9mEaCutF/0X8BoJrvE2289cLDtNvf9YU4M4EGVHxda6HLMFJv5MT9ekgvvAYATJdxJN9TC9jecwmoIf0X/RcAyt1LtPEWCA/T7IOeL8SeEe/v+az8kfNF/NqlGJmFnQ5Cd7wfZGW10EArvNqpy+OPp7+HJ4uoPQozbzPFBaFOd+r3F4ULSBhH8j26ldiXhCZ1o/+i/wJA2guJtt1N4WGaHcr5Urw8hv3GxXFu5+x7o0syEqdzYr1FWKDxndIPs/JXopGTVx5n5XxWVgkhkGNcyffziX1tdhmoIf0X/RcAim1OtO3OCw/TKP4idS7nC/HPGI/hf2FmVGb3/uMoqKUuz1C9l3Od3xUWaKy4OHacKuxuePoV7E+y8lrn36P4Wl98XftomEm45yXhPxFOoMe4ku9HEvva6zJQU/ov+i8AVK+7Z8sXwsM0NhqvFXwhjo35WHbkHMOvWZnvMg3FhvBs0u0jYYHGitPLXOn5Tsc3mMrmz4uL2xTNv3dUWIEu40q+v5XY1ymXgRrTf9F/AeBZpxNtu+3CM13iqMADYWbUdxwpGOeNe9T5v1c7jf1t4cnIwWF5oXOznQgzUwQMIiZdjueUqvPercnK2ZCejmDbBK7J3pzjOONWnbM4pcSdnrh+KCzQWG93nlXdixL286r77kTdv0d4gY5xJd+XJ/b1h8vQWss7faI4Au77rPxQ4TNLO/23X7r6bn9n5dMwufUB9F/0X0BdXf+6mvH6I9G2WyE87fdcVt7Pyp+h+py418PcfplZ1vn8l2FmJET3r/cXBtxm3uu5cbsvJD4T52//JswsbvB/cyiLRnyN9uTs87Bbd2Av51xzr2pCc33U832Oi6iuG2A7/xTU8Xc0ioGOcSXfQ3j6B8Xe9q1RxM0XE6nxDYf4htX3Bdc7Nf1ZHAx1IHGfxHJ1gs8v/Rf9F1BX17+uZjzmh/ypTmcXy6bldvc8xB+GmalV4kIAs6/px/8bXx+8knOTHKm4n4+zcjIrl0oqnUF/vY8VWt4CP7+VfO7bMLek+2xSZhx2Bq8YDkP84effnopuq7BAY30chrfg2OFEXf+eUANhvMn3i4n9WcSymeJbWj92+lxV+hlFi3+/1OnnVNnGZxM8X/0X/RdQV9e/rmb0NiSu/UXhaa84v23vKw9xypUXE5+Jv9RcyLlRPq+wv/g3cQqYOK3MpZJK5/UBzmdrwbY+H2Bba8fYqRrkC9v7quEHbue+Gq43umIXf3h6TVigsfKmipnLYjVbEs+mc8INhPEm31M/CGr/NVMcqRwH/8QpCu6X9In+KdjGq6G/t3b/0X/RfwHU1UzUB4lr762wFopTzBwNg4/oi9Or5I0w3zxAZTbM1y0uFGzvzQG2tb9gW8tqcg3jXFB/9Rzbfrd2qVU9D7+fsrJEWKCx4o/IvaPpYt24YA7bXJZoFN0WciCMN/nuB8H2i4npogW/894wXt3VF4tzBccfoZ8PM4OkvirYziP9F/0XQF3NRJ1LtOm2CE+7xFde8qaO6XcR0U9ztvF3n9t4bogdidgAeVxQeQ0yH+b3of6/Qsb5wE6G4Y32bLv/hadH3BwSEmi0WO/fyqmrN8xxu/MTjaKHwg6E8SbfF4Ti+UHvuRStcbbgGvc+017uevYdC8/+2Lww1HsuWf0X/RdQV9e/rmY0it6gsI5Py6wuSFS8PcC2NlSsdFLeLNjG+wMcT9FI9R8G2Fa86R/lbOt4Ta/rjp5G2Zkwt1GfbbSr65pe7zRkgWbLmwf5+yFtW/IdGKSOGNX0hL8m9rna5WiFvDWo4o8r87r+Jv7ofC2k18eaV3Cf/F2z89V/0X8BdXX962qGZ3WiLfer8LTHmvDsPHtzGWlQNGr9aB/b+GiInYg/C7b18QDb2liwre01vr5LO43W2cp/uVv+qQfbn133pxXEofneKainhzX/aVHD6K7QA2H8yffPEvt83+VoRVs1byqDUz1/81NIJ3OiJQX3yWn9F/0XQF3NxLwfLLTbet2vvHSX30bQ8ehnm+dzPn9ngONYn7iJ1w2wvbyFreJrIC804FrHNw/MFfWs+IPKG8IArVC07silIW1/QeKZ8qPwA2H8yfdNiX1+63I03tqCa9s9LeiRzn/7smRbRWsEvFfj89d/0X8BdXX962rm5ttEW26T8DRfXNAhb1R4fHV+rqML5jL3ZPxF8EHO588McBynwnDny/olZ1u/u5UAaqFogaJhddzXJRpGx4QfCONPvsd286NQvDjbPJek0Q4WXNfZaVje6vy3ixW2VfRm8UphBlBXMxHzE+24B9px7XCy4AIfGMLNM5fVmYuSG3v7PI4XQ/EiVIMs3Pp8wfY+dysBTNyKgjr6xhD38XYoTqxtcwmAMP7ke+i0a4v2u9klabSfc67pbPJmWZh5M/ifUO0t3Lz75JoQA6irmZitiTbcGeFpvqJXWWKFMNeVdJeFuS1G90kYzi99hxI38d4Bzmu7Tg1AbZ0uqKMPD3EfZ0Lxj8sWgwNCmEzyfXdiv1+7JI0V5/J+nOjH/NzpX1VdEytvWrZvhBlAXc3EHEu04d4RnmaLC6LeKLi4bw9h+5sLtl11zvYfcz57u89jeD7kLyI7l1d2vg75CZf5bimAiVox5Pq+yK2CfRx3CYCOSSTfF4Xitz1vuiSNVTTwJ77duz/0N6BodfDWFoC6mrq5WXDNH3fadzRY0cjyv4a0/T0F2/+uwmfnF3QezgzpHGO5NeB5XQ0W2AOoo28K6vurQ9zH/xLPldUuAdAxieR7CPmDV2bLOpelNc+238LMj8pxANDFPrb1UUHH/jlhBlBXMxFvJNpuco0NF1+LLxq5N6zVk4sWOa0yMrBo1PzuPva/OCt3EzfxyQHOaWkYzfz4AMzN0lA84vOzIe7neME+zrsEQJdJJd/3JPb9lcvSSP/mXMs4wOhypz+3pI9t5f04c0mIAdTVTMyRRNttj/A0W1HD/F4Y3ny1fxXsY3uFz35Z8Nnlfez/q/BkSpi8be0c4Jx2BCOJAOroYKLRsnFI+4iv/D0M+WuZvOISAF0mlXw39Uy7rAzFg4iq9qtmFb1ZvF+YAdTVTMS8UDzlzKNgypnG+7ng4h4d0vZfDHObr+hKzmdv9LH/NeHJatBXQvHcW/3KG83/wO0EUOtGy7wh7acowf+BSwD0mFTyPfo2sf9NLk2j7CvoT8X+x7k+t7Wt4J54TZgB1NVMxJuJNps3qxtuaeLibhjSPvYWbL/KPFeLwtymiYlJlj/Ck9Htedv6c8DzynuV6JxbCmCitiSea98NaR/x2XRnhNsH2mWSyfetif2fdmkapeiHlPjG1Ut9butYznZuCzGAupqJOZtos20WnmYrmjol/io3rNGBP4XBV2cuOr6q08Qc6Pz9iVCcfB9khP+Kgm3tdUsB1LLBOzvX4jB8lbPtf8LM+iIAvSaZfI/t+Ruh+G2gJS5PI8wPxdNnHh5ge/+E4ayBBYC6mrlbkrh3boTh5WeZkG8KLu6wRnC/UrD96xU/f6Lg81V+MZxdSTpOPxATImfC4D8C9CqaJ3+VWwpgYlLzG8eyfgj7yFuB/lYwzztQbJLJ9yi1DoZ5Y5thYxjeDyhFg4h2CjOAupqJ2J9oqx0Unua7OOKG+OcF23+v4uevh/zRhVVcDk+S6/FXonshf+6t5wc4r7zXQW65nQAmam+i0fIwzH3EQFwfpHc++fi/Vwo9kDDp5PtLofiHyWsuTyN8UXD9jg2wrX0F2/L2FoC6msm4ForXynxJeJrvbhjeaPBeC0N+wvuvUC0BUjRqvsprNh93/vZM53+vK9jWLwOeW955nXI7AUzUpVCc5Lowx23HNVKu9mzzqsYQUMGkk++h034uOo7tLlHtXQnDW3Qvb3q2y0IMoK5mIrYn2mjyjC1RNKfQMKZPKXrFdWPFz+8u+PyOks+9Gp6ebib6JAxv3q3Xg9d/AOomvsqZmnKm6I2u+EPxW2HmTa3jYWatkPgD9Mth5ofi58LMVGO3wrMLFS4UdqCCOiTf1ySO4xeXqNaWFly3qwNsq2g+4k+FGUBdzUT8mmijrRaedihKVMyf43bjq/n3c7Z7vI9tFM3RnporKyZJ/ur83Ztd//37MLcfArp9WLCtF91OABPzbqLREsu6nM/EUSi3Sz6XN/XZFuEG+lCH5HuqPRzLGy5Tbe0suGYHBtjWmwXb+p8wA6irGbv1ibbZ98LTHg8KLvJcnQv50830M7/6rZxt/FnymdlXar/u+m9x5GLer4YPQv70N7HS/Dmxj+8Kzi3P5jAzOhKA0fo20XApqu9Ph/4S77PT18S3ptYIOVBRXZLv6xLH8qPLVFtFA5IGWW/kmz6ekfHtri/CYOtjAair1dWUS02buk542qNoTqq5eDtne3eysryPbawM/S9UMbvQXnyt57mu//5GwbbO5WxjVadSO1Swj6JE/tGcv325c97vuc0ARqro1czZcr7gc++F/pPv3eWHrKwQfqBEXZLv0Y86eY2Tt0bXnwNsJz4r895MPlPw9+c7+17mEgCoqxm6dSX9TFqkaNTfoNPOxKR572KkMZm9vs/tFM33XrQg1KbOv8d99yZCipIrvUnxRWFmOoE/E+df9EpI7wK18dfH+MPGJbcYwMhtDekk+YeJz8Z1ROKPsXFE+4kwM31NfGtpdoqzpZ3nRdH0NPc7+wfIMy/UK/n+euJ4fnK5aqfoeg2yblXRs3Jvzt9+GqxpBaCuZpR+SbTJvGXdMjsKLvT6AbYVExX/5CQlBplX/VTBcS3K+dv14ckvg3nJ+dMVbuaYbI8jgeIc+KmVqD/O2U78TO+iexc7x/SyWwxg5L4K6eT760PYx6qQPwpltkjAA3mWJuqNdyZ0TGcTx2RNi3r5JAzvLYWTBdt6tefvdnX++0nhB1BXMxJbEm2xs8LTPjHpnDe3er+rKC8Oz05hE7e7dsDj+r3gJuyd4yom22fnrS9ayOJyhW3NdkIOlRxX3pzCt3v+5niY3GgmgGl0NaTnex+WzxL7iW9eveJSAD12JOqNLyZ0TLGuKpqq68+QP6csk3GpQt+jqn9D+XSjsyMu43N1ofADqKsZunmd9lbedX6kT9lee0L+HO1LKn5+WU7i49esvDSHY3pYcCPu6fx7nN6m+xfBo4ltFS0qG6eniSPTv+/8758rHNe9kJ/YWdIps0n8b9xWAGORGlVatL7HoN4o2de3LgfQ46dEnfHXBI/rYOK49rtstRDXsHqcc31ODLi9oh9cNmRlQXgycvNusJ4JgLqaUfkw0QY7JDztljeiOyajF5V8Ls4tdSc8PQVLvFnmOmLmUai+4F1ZovtxhW3EXxeXlmzn+YrH80unUgRg9HaU1MkfDHFfCyo8AzSCgVmfV6gzjobJjDSPyYLrofhNnqUu38RtC9XWmqrqboX7MfabNgk9gLqakXgx5A/qjeVap31Gi8ULfD7kJ6XfD0/PXR7//7ggXe/UMN+FmRHpw/B7qJborvKr0JWSbcTpcVZV2E6V5PtvofwHCwCG53RJvfzakPdX9hw46JLAVFrX6QjHzvZnnQ5U1YEk8W/jFDTbO9uI6xmN4zXyN8N43hpiMMdD/uvog3bMz1S4F98SdgB1NSOTWndns/BMj5hUv9lHZyFWKqdGkNzYVbLfuLDrxiFs6+/Q3yjFX0o6KebbAhiv1DPrwQj2V/ZcvOCSwNRZ3EfbuWr5ekzHfjJxDNtd2on6J+ea/DCH7a0JxW8X3+6jbwWAupr+bU+0uU4Jz/SJr77GBRzidC4x2RxfiXjYKfEVmDhH+rHOjTPK6VXilDZx7vgHnX3HEeoxwf126P/13LitPzrbiduLU+p8MMDxx3ndj3fFJCZ94i+T6902AGO3MoxvvvdofihPmN11WYAGiW9sFi3uFtvei4WoVdZ1+kEPOuVyVg4Eb+4CqKsZpSWddlXRNNiuLQBQS/tCOhG+b8j7eymUJ98fuixAw2wMFpIGABiVbxNtLW8zAAC1dT6kE+Grh7y/zUHyHWin1OKw7wkPAMBAUgPGPhMeAKCu4vRjDxINmXsj2GfZeiSmnQGaXKdeCsU/Kq4VIgCAvrweiufw/0l4AIA6Wx/SSfAzI9jnN6E8+X7JpQEaKs5HWrSI9Y3OvwMAUK1dVbSuzr/aVQBA3R0M6ST43hHs89dQnnw/4dIADfZaKH6r6Jcws/A0AADFFoSZRXPz2lP3O+0tAIBa+ymkk+CrRtCAehzKk+87XBqg4baE8b5VBADQJqcTbamtwgMA1F0ceZlKhN8ZwT63hfLEeywvujxAC7ybqOe+FB4AgFxfJtpQ7woPANAEZYnwUYzMPBHKE+8/uzRAi3ycqO8+ER4AgKccSLSdPhYeAKApvgrpJPieIe9vXlbuhvLku5EMQNscStR5HwgPAMB/Pky0mQ4KDwDQJH+EdBJ85ZD3tzWUJ95vZ+U5lwZooTiK62FB+Uh4AIAptz/RVvK2IADQKEtDeRJ82L4L5cn3Qy4NAAAAAABNtSOMd7735aE88R6npFnk0gAAAAAA0FSnw3jnXf86lCff97ssAAAAAAA02c2QToSvGOK+lmXlUcn+/srKfJcFAAAAAICmigupphLhN4e8v+OhfNT7epcFAAAAAIAm2xfSifDTQ9zXqlCeeD/ikgAAAAAA0HTnQzoZ/s4Q9/VLyb6uZuU5lwQAAAAAgCabl5UHIZ0Qf2VI+9pTsp87Q9wXAAAAAABMTJxbPZUQvzGk/SzPyr2Sfb3pcgAAAAAA0AYHQzohfmoI+1iQlSsl+3nXpQAAAAAAoC0uhXRSfOcQ9nGqZB8fuQwAAAAAALTF/Kw8DunE+LI57uPTku3vdxkAAAAAAGiTbSGdGL82x+3vD6aaAQAAAABgynwV0snxk3PY9meJ7d4JFlcFAAAAAKCl/gjp5Ps7A2zzhaycS2wzLry6XOgBAAAAAGijpSGdeI/leJ/b3Bhmpqop2l4cDT9P6AEAAAAAaKsdoTz5HhdjXV9hW69l5dvEdn7KyqtCDgAAAABA250K5cn3WB5l5fMwk2CfHbW+ICsbsvJRVn5NfPZyVjYLNQAAAAAA0+JmSCfd94SZ5Pn/9VluZ+VYVtYJMQAAAAAA02RlSCfQr3T97aqsHMrKd1m5l5WHnXI/K/9m5UJWTmZlb1ZeF1oAAAAAAKbVvpBOvn8mRAAAAAAA0J9zIZ183yhEAAAAAABQXVw09UEoTrw/CE8WVgUAAAAAACpYH9Kj3s8JEQAAAAAA9OdgSCff9wgRAAAAAAD051JIJ9+XCREAAAAAAFQ3PyuPQ3Hi/aoQAQAAAABAf7aF9Kj3I0IEAAAAAAD9icn1VPJ9kxABAAAAAEB//gjFifdHWZknRAAAAAAAUN3ikB71fkGIAAAAAACgPztDOvm+V4gAAAAAAKA/Z0I6+b5ciAAAAAAAoLr5WXkYihPvfwgRAAAAAAD0Z0dIj3o/IEQAAAAAANCfi8GUMwAAAAAAMDQvZ+VxKE68XxIiAAAAAADoz6chPep9ixABAAAAAEB1L2TlbihOvF8WIgAAAAAA6M+yMLPYalF5RYgAAABgsv4fSwuhA7ZPjKkAAAHndEVYdE1hdGhNTAA8bWF0aCB4bWxucz0iaHR0cDovL3d3dy53My5vcmcvMTk5OC9NYXRoL01hdGhNTCI+PG1zdHlsZSBtYXRoc2l6ZT0iMTZweCI+PG1zdWI+PG1pPlY8L21pPjxtcm93PjxtaT5vPC9taT48bWk+dTwvbWk+PG1pPnQ8L21pPjwvbXJvdz48L21zdWI+PG1mZW5jZWQ+PG1pPnQ8L21pPjwvbWZlbmNlZD48bW8+JiN4MjI0Mzs8L21vPjxtZnJhYz48bXN1Yj48bWk+VjwvbWk+PG1pPlM8L21pPjwvbXN1Yj48bWk+JiN4M0IyOzwvbWk+PC9tZnJhYz48bW8+LTwvbW8+PG1zdWI+PG1pPkE8L21pPjxtbj4xPC9tbj48L21zdWI+PG1mZW5jZWQ+PG1yb3c+PG1zdWI+PG1pPnY8L21pPjxtaT5uPC9taT48L21zdWI+PG1mZW5jZWQ+PG1pPnQ8L21pPjwvbWZlbmNlZD48bW8+LTwvbW8+PG1zdWJzdXA+PG1pPnY8L21pPjxtaT5uPC9taT48bWZlbmNlZD48bW4+MTwvbW4+PC9tZmVuY2VkPjwvbXN1YnN1cD48L21yb3c+PC9tZmVuY2VkPjwvbXN0eWxlPjwvbWF0aD6svtxUAAAAAElFTkSuQmCC\&quot;,\&quot;slideId\&quot;:316,\&quot;accessibleText\&quot;:\&quot;V subscript o u t end subscript open parentheses t close parentheses asymptotically equal to V subscript S over beta minus A subscript 1 open parentheses v subscript n open parentheses t close parentheses minus v subscript n superscript open parentheses 1 close parentheses end superscript close parentheses\&quot;,\&quot;imageHeight\&quot;:28.43243243243243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fenced&gt;&lt;mi&gt;t&lt;/mi&gt;&lt;/mfenced&gt;&lt;mo&gt;=&lt;/mo&gt;&lt;mi&gt;A&lt;/mi&gt;&lt;mfenced open=\\\&quot;[\\\&quot; close=\\\&quot;]\\\&quot;&gt;&lt;mrow&gt;&lt;msub&gt;&lt;mi&gt;v&lt;/mi&gt;&lt;mi&gt;s&lt;/mi&gt;&lt;/msub&gt;&lt;mfenced&gt;&lt;mi&gt;t&lt;/mi&gt;&lt;/mfenced&gt;&lt;mo&gt;-&lt;/mo&gt;&lt;mfenced&gt;&lt;mrow&gt;&lt;msub&gt;&lt;mi&gt;v&lt;/mi&gt;&lt;mi&gt;n&lt;/mi&gt;&lt;/msub&gt;&lt;mfenced&gt;&lt;mi&gt;t&lt;/mi&gt;&lt;/mfenced&gt;&lt;mo&gt;-&lt;/mo&gt;&lt;msubsup&gt;&lt;mi&gt;v&lt;/mi&gt;&lt;mi&gt;n&lt;/mi&gt;&lt;mfenced&gt;&lt;mn&gt;1&lt;/mn&gt;&lt;/mfenced&gt;&lt;/msubsup&gt;&lt;/mrow&gt;&lt;/mfenced&gt;&lt;/mrow&gt;&lt;/mfenced&gt;&lt;/mstyle&gt;&lt;/math&gt;\&quot;,\&quot;base64Image\&quot;:\&quot;iVBORw0KGgoAAAANSUhEUgAABfoAAACgCAYAAABUrt3uAAAACXBIWXMAAA7EAAAOxAGVKw4bAAAABGJhU0UAAABkivs33wAAM6xJREFUeNrt3Q+kFVv/x/GvHEkSSZLkkCRJ4sqVJJEkSSJJciWSJMklV5IkkiS54kqS5JAcSRJJkiSSJEkkOZJEruQ4Es+z13PmPO0zZ601a+89f9af94vxe363s2fPrFl7fWbWzKwlAgAA6vSfihcAAAAAAMA1PwAAIPQBAAAAAADX/AAAgNAHAAAAAIBrfq75AQAg9Al9AAAAAAC45gcAAIQ+AAAAAADgmh8AABD6AAAAAACAa34AAAh9Qh8AYHbU0s4fpngAAIDH/rScxxzlmp9rfgAACH1CHwBSYOvk/5PiAQAAAUi5s59rfgAAEkFoAwBMDlny4RjFAwAAAnLMcl5ziOKhzwAAAEIbABCj7ZZsuEjxAACAAF20nN/soHjoMwAAgNAGAMRkbWv5YciFWxQPAAAI2G3DOc7P1rKG4qHPAAAAQhsAEIMFreWrIRNetZZpFBEAAAiYOpd5aTjX+ZqdC4E+AwAACG0AQNAXvm8sF779FBEAAIhAv5gfbHgjPNhAnwEAAIQ2ACBgNyx5sJ7iAQAAEdlgOe+5QfHQZwAAAKENAAjRbksWnKN4AABAhM5Yzn/2Ujz0GQAAQGgDAEKysLUMG3JAjWHbRxEBAIAI9Yl5vP7h7ByJPgP6DAAAILQBAEF4asiAn61lCcUDAAAitiQ759GdCz2leOgzAACA0AYAhOCwJQOOUjwAACABRy3nQ4fpM6DPAAAAQhsA4LP5Yh6y57UwZA8AAEjDpOzcR3dONJKdM9FnQJ8BAACENgDAS7ct7f9qigcAgOhwE99steW86DZ9BvQZAABAaAMAfLTB0vZfp3gAAOhIv+fbt6K1PG4t90pc55TWMjOy43jDcn60kT4D+gwAACC0AQA+Ua+nvzG0+z/E/84KAAB8Mbe13GotX2W049s3i7PtG8v5Mjv6/8n2e2dEx7M/OxfSnSO9yc6h6DOgzwAAAEIbAOCFfZZ2/wzFAwCAkx2t5d8sP/d4tm2qw/qyJufL7OhXNxHeZ+sdbC0zIjmupy3nSfvoM6DPAAAAQhsA4IPJreWjoc3/LvG9gg8AQNmmtpar8utNuM0ebdus1nJWzE+l3yv5+9R5w+Ns3R9ay9IIju/M7JxIV34fs3Mp+gzoMwAAgNAGADTqkKXNP0HxAABgNa+1vMxyc7i1rPNku6a1luNi7qCuqqNfUTc+7raVSQxj2Z+wlOEh+gzoMwAAgNAGADSpT8xP848IT/MDAGCzvLV8znLzZ2tZ78E2qafLVcfzF4dru6o6+hU1P8Hdtu/ZFfixnpWdG+nKcEjSGqufPgMAAAhtAIBn9lra+7MUDwAARqtay7e23NzuwTb9IaPD5TyX0bHj1cTAqgN6p9Tf0a+ozv7Hbd+1O/BjflYYq58+AwAACG0AgIdeG9p69VTifIoHAACtNTI6JM1Ybh71ZLsutJYVhn+7J/V39CvqSfgPbd+3OeDj3m+5Tn5DnwF9BgAAENoAgCass7T1gxQPAABaanLZbwFm5klppqNf+U1+TQashr9ZEfDxH7ScP61L5DdAnwEAAIQ2AMAjdyxt/WqKBwCACdTT6Z/a8lI9qT4jkG3fLc119CuH277zU1aWIVptOX+6Q58BfQYAABDaAIA6zbO0828pHgAAJlBj3T+WcJ/gbrqjX3ne9r0PAq4Lb8Q89GE/fQYAAIDQBgDU5ailnf+L4gEAYIITubwcCGz7fejo/z333QcDrQuHLedRx+gzAAAAhDYAoC7vxPwk2lyKBwCAcZZK+E9u+9DRr7QPHfi9tcwPsD7MyeqArjzf02cAAAAIbQBAHVZZ2vh7FA8AABM8z+XlPwHugy8d/fkx7m8FWifuWs6nVtFnAKATfa1lE8XwP/MSaEQBQhvkFXkFlOWCpY3fRfGATCFTAIyj6yBfFsl+NHWTP/9m4doAy/MPy/nUBfoMALhSJ3RvAg6XMqnJcJ5kZXGptUynegCENsgr8gqw1sUvhvb9R2uZRhGBTCFTAPyfusH4IZeXLwPdF586+k/mtuFZgOU5LTt30pXpl6ytps8AgNGU1vJ32w/nUWuZRbH8b6KTsTL5KKOvgQEgtEFekVfARKst7fsdigdkCpkCYJy9mrw8Hui++NTRv1KzHSE+1X/bcl61hj6Dzl1xWHm3S1mzZ68taXsGaV+TpiZ+edtWH25mJ70YtaW1DEtas5wjDu0Xrr68ik5HP8gr8grxOmtp3/dSPCBTyBQA47zS5OXKQPfFp47+Sbn2Sy0PAyzTPZbzqnMR/y4q6zNQJ6N3NJWjl+WzjE4Esb+knV8so530r8U8I3PRop5aOEj7mizVcIy01YerFInWChn/KroKqxkUCzy/eG1v6w/FHtogr0BeoXFvLe37XIoHZAqZAmDc7yuflapdCnVIFp86+pVbmm1ZFFiZzrGcV72L+LdRS5+BGrPvmXT/9P7m1jK14oJQ69/WWp46bpf6u8W0rclSY8FdztWJixSLlQqFz23lpS5m+ykWeOpJ7vftywUsHf0gr8grxGmhpW1/QfGATCFTAIzztyYvHwS8P7519J/QbMvpAMv1ueX8alGkv43a+gzUa3wvxb2DX92Ja2rMpIGCbbsvvJaYspky+iZHe524TLE4X8S2n+iq/72MYoFndmna/eephTbIK/KKvEKt9lva9tMUD8gUMgXAOJ80eRnyjUffOvo3a7blU4DlespyfnUg0t9GrX0Ga8S9o/98g4ViG7t/KDvJQZrUqz+vc3XiOsXSEfUmzNe28lP/+3eKBZ6YkbsQa7/5nFxog7wir8gr1GbQ0ravp3hAppApAP7vN0Ne/hHwPvnW0b/YsD2rAivX9ZLefKu19xm8FbeO/s2eVoR1tKnJmtdaPsjEV8P6KJqOqfH0hnMnukspFnjgjPj9ah8d/SCvyCvERzfp3djyg98uyBQyBcA4BwyZuTHgffKto3+SYXtOBVaufdm5lG5fhiXcOR286jM4I24d/Rs8bDQGaE+TpZ5iGcrVB3XTismUurdVJk62PZ9iQYMWi783oBsLbZBXIK9QueWWdv0hxQMyhUwBMM51Q2aGPI+mbx39yjfN9jwOsGwfWs6zYnyzqvY+g43i/xP9DzTb8721zKU9TdIsmfgmimrwFlI0Pcvf+FMznzM0FpryqCCXjqcY2iCvQF6hcozPDzKFTCFTAHdDhswM+U0jHzv6ddfHPyW8p+BTG6e/9j6DyeLW0b+3oQLpN2zPYdrSJKlJl59o6sN2iqYUKiCeysTJroG67XDIJR/e6qKjH+QVeYX4XLe065soHpApZAqA/zP1Kf4IfL987Oi/KXGM07/Jcp4V43wzjfQZvHH44qZmyz6t2ZYXtKXJGtDUhysUS6nUq6ojwtNraM601vLRIZfephraIK9AXqFStgxiiBSQKWQKgF+WGvLyW+D75WNH/zXDNm0LrGynW86zPkX4G2mkz2DA4YubmP14qujHoFpOW5ok3VwNH7NGIiWbavgNHNWU9VqqIGriOneMD68p0tEP8oq8QlxmWtr0IYoHZAqZAmAc03DgnwPfLx87+i9JPMMKfrCcb82K7DfSSJ/BIYcvbuKuyl/iz5sFaNYS0c/MvTWxcjiS7fetir9HdZ6+0wQ1Y1WiamrCpp/i1tHvw41fOvpBXpFXiMtmSet1cpApZAqZAvRiuyEzXwa+Xz529F8wbNPVAMvXNkzi5sh+I430GWwW/56cVEM3fMltw1dCNklqzLfXEsfs4r1Y2bbvJxsK7GtUR1Tsobh38vvwmiId/SCvyCvE5YilTT9K8YBMIVMAjLPLkJl3At8vHzv6TZPY3uR8y2uN9BnMFrcOlaU1FsQx8WdCYDTruKE+rkyoDNRv9FPbvq+p6Xt183eso0qipgurTw651PRrinT0g7wirxCXlJ4wA5lCppApQK9MHeK3I92vJjv690RU1im9QdlYn8GIw5fXdXI7p7V8z333c9rPJC0S/TAeKT3Jot5ueda278NS39s1+zRl/1qaHxcdcdbzj7k2f4f4OX+MF6EN8oq8Iq9QibeWNn0uxQMyhUwBUPh7oaO/3m0K8e2JuZbzrbeR/UYa6zN44vDlf9ZUCFc0372M9jNJtySOWcW7NaW1PJDmXstSJ9i6cUEPUTVRstMycez9FQ651PTEiHT0g7wirxAP1YlnmidmhOIBmUKmUDWBCWJ6yrwdHf3VMz1wXvfQ8dH2GVx1+PIrNRTAMs33nqPtTNIqQz38Kmk8TaFOMO9r9n9fzdsxYDgG06miKEn+qbVL2X/vE7eJeSenGNogr8gr8gqlW2Jpz59SPCBTyBQyBZjANEb/3cD3K6SO/lBvqtgeOF8a0W+ksT6DQw5fXscP9blMHKOZME3TI0M9/CeBfZ9lafQW1bwt24QJ6VCt9ie2/pXR8VjHvHPIptUphjbIK/KKvELpbOPFDlA8IFPIFDIFmGC74bfyPvD98rGj/y+JZzJeEf0N1RjnRWqsz2Czw5d/a+CHtJN2M0m2ITvWR77v6s7lB/FnmBL1VI3uqWrVITuVqoqSTwwP5/79ukM27UgxtEFekVfkFUp30PJ7PknxgEwhU8gUYIKNYn4LKWQ+dvT/bdima4GW8XFpfuj4qPsMFjh8eZVDJKgg/Zz7rke0mcky3dlTYyX2Rbzf+8U+MfaVhrbrYQKNL+qnLpLaJ+DVTXJ2zCGXmnzCjY5+kFfkFeJxxVKnt1E8IFPIFDIFmGCx4XfyPfD98rGj/6LE9cbXNg/b/ej6DH44bMCqir47PxHjz6zBQHrmiHlc7nuR7rO60Xbf4fe3taHtO2nYnndUV/TgVK4+rdH8jcvbZk2+qhhCR/9CGX1zQp0sqeHwvsjozfUyHMnaAXX+MJRl+UzyirwirxCoW5Lu09RkBplCppApoK3thmki+5+BHyMfO/pNc6v+EWgZr/f0Gj+qPoNnDhtQxdMsizQNwxna/mT9Jem8Nq0C/ry4TTiq/mZGQ9u5ybJda6myKKHdv2H4u/nS/LBy3oa2xuLsYlhlqJqUabjCC+bzhnWr1+77ySvyirxCgD5Y6s+sCPeXzCBTyBQyBbS1ZXhr+N6Qh7nysaP/hmGbNgRaxjMtbexQRG1Ao30GAw4bcKKC772b+w41lMM0QapeSNwTcqgOzgsyOjnNf0pcqny1aYblewepsuhC+wS86lXteZa/HXGo/02dRDbd0f+7jI7J+NyxnMp6vXNywcX5W6luqD/yirwir1AVUzuq2rtJEewfmUGmkClkCmhrq3DN8J2rAz6OPnb03zFs04xAy3iSpc6ORNQmNNpncNRhAwZK/k7dxB1byIZkLSyof3MiCP1Owr6T5VDF2/6vmMcMZUIqdCI/Ft+xgr9/6FD/m3qKoemO/jXZheZAtqj//clhu3qdA2e2B20SeUVekVco02Tx880xMoNrIDKFTAFtre9tralTPOSblD529H+R+J58/yb1zxGbVJ+By1jIT0v8PjWh0Lvc+u+SC0k7ZKl7MdzRO1vRCW4dIXrb8t07qLpwNDU7GRmrO+qprikFn7niUP/3pBjaFgcKtqvX9nSSFM/r84y8Iq/IKwRkmaXePI5838kMMoVMIVNAW9sL083KkG/i+tbRb3r6/VrgvwvbQ33LI/ntN9pnsMhhA8o80ci/QaAapQW0/0m7nfBF1hbLvn/1YPsuSX1v+tTJ5QZn6Mttj8o7PwHvph5OstqXyymGdodlnV+WVtgmxPa6JXlFXiF+GyXtITrIDDKFTCFTQFvbC904/VcDPla+dfQvMGzP9sB/E4OW+roxkt99o30GtvGRyh4LWb1++F06G74BcZsk9lc6Yz+Ruuj5vu+zbN93CXfsWjr665OfgNf1Da4NDvt4P8XQLjCtoE3t9aRQTZ5km7hymLwir8grBGSbNDMGuC/IDDKFTCFTQFvbi5Oa73se8LHyraNf12/R5GTlZbG9vb8tkt99430Grxw2Yn0J35OfrEMN4cMkTGlbXlDv/o58/9+J36+FFnWIrwi03Onor8+93EnJIsfPTXbYx6Y6CHzu6JfsAtm0bRdKWL+aRHnIsP735BV5RV4hILsqbi9DQGaQKWQKmQLa2m4tEX1HdF+gx8k05NjLhrZHN6fqnQh+Dxcsv4ddkfzmG+8zGHDYiF7vqqyUam4eIGw7C+rdHxHv+4KCfZ/rwTauLdjGg4GWPR39zZTzmQ4//9lhP2enGNoFbE+olvU0inpD76Ok9QQieUVeIT6nLXXmQCJlQGaQKWQKmQLa2l48lXj6+u6K+U2eJtzUbMvWCH4Pey2/h3OR/OYb7zM44bARZ3v8jhe59V2nrYeMjrFtq3dbIt532xjkrzzZxmkFxyfU3zEd/dVTk+22P1XyKatPnRh02M8mxvDzvaN/ntTzFoTuIngveUVekVcIiG1c41Qm3CQzyBQyhUwBbW0vdDcuTwV4jOaLfVjzuieJnZTVjfZtGJI4hg7bYSnnS5H85hvvM9jmsBG93AXM361Rd8PmCmCfhEotGyLe9+uW/T7vyTZOKjg+ob5yTUd/9fI3kHd2sY7TDvt5KMXQdvDNsn39FZZFv8SLvCKvEJ9rkmZHK5lBppApZApoa8v8veTnCHgV2LFRb4k/K/jdv5HRtybqstqTa98q2CZkvxbJPjbeZ7DMYSO6HZNKTRLxJbeuw7TxyPxbUO/WJBr0mz3azmHLdv4UJqPCROppiB9t9eRJl+txuQl9NcXQdjBYQ/uSn0fhSeT1mrwirxAfW1u5gXIgM8gUMoVMAW2tk/2afVri6XFQb+ysai3rZHQi5CsFv/f82xdXs8+p4YlUZ3xVQ8mey323ekN+SiS/hY2WMr4RyT423mcwSeyvqKhlpMt15yezeE0oooN6NyfSfV9ecOLo0yTVRRciv1GVkZN/Sm1Zl+tZ6hCQz1IMbQd/W7bvZEnfsS633t3kFXlFXiHwvGpf1iVUDmQGmUKmkCmgre21XctPsn3W0+Pg8jBZ02/Sq8mM8w9M74rot7BO/J5rMJo+g3dS/qSHizUnMatp35GZ5lDnpkS670cs+/zAs219U3CMNlOV0WZTrn5crPhCeKSBfQyho982yV9ZT0mcbFvnF88uzskr8oq8got7lvqyKqFyIDPIFDKFTAFtbdnXgWrI7ukc9q7khz+P7S04203fh5Hsoxd9Bi6THnb6CusDiXOsJZRjpUOd64t03+9b9vmoZ9t6t+AY7aQqI6NOJN+31Y2vrWVmj+t87tBOLEgxtAtssGzfh5K+o/0BgWPkFXlFXiFAHy31ZUZC5UBmkClkCpkC2toy3PL8dx2C/NsR6sG2hZHt43TLb+FzJPvoRZ/BKYcN6STM8pNdqlffZvObhWPQ+dRhVjZ14m57SnmFZ9tbNFnYcaoyMsdydWN/Ceu85tBO1P1EVQjt1hSpdlzZVbl8j/1pHfKKvEKcvlrqy9SEyoHMIFPIFDIFtLVlmJPLVvVU/1wOfUcOV3BN7Zuplt/C10j20YucdxmnynUIhvxTnbFWTvRmU6InubaT++8ebu+tgmP0D1UZMjoB74j0PoF73kGHdqLuJ0VCabdGLNvY6+RYtyWtJ3XIK/KqSbel3LFkfVnWelC2tklBUxtahswgU8gUMoVMoa0tw9bcfl2n2e/omvp7AmU32fI7+BbJPnqR8yscNmTQcV35pzpf8HuFxuZET3LPWvZ3wMPtLRrW6zJVGZqLhrLmY9no0E7U/bsJpd2yDXvUy1sQi9rWMyTxjiNMXpFXdMrE3ykzbNm+SZIWMoNMIVPIFDKFtrYs53P7tp2mv5A673jSVmbPIs7MPgnrxm+wfQZ9DhviMm7YPM1J83J+s+Ak9/9eWvZ3T4AnuVeoyslz6YyvcnmdYmj3+Nvtpa253raeHeQVeUVe0SkTcKfMSGK/aTKDTCFTyBQyhba2Lu3zXKihhObT/Fv93VZeaoSUWZHvr+l3MBL5/tWe8x8KNsRl3LAB6W64H3CSm8JJ7uyC/e3nJBeBUa/dvWv4xL6MMS2DDO0CF6X8182Xta3jEXlFXpFXdMoIHf2xIDPIFDKFTCFTaGvLNE3GP6GuHs5KfY4Wk90y/gHrOQnsMx39noSZWhZZPr9KJk6iMJPfLAxSHJ/SNhfGO0+3mY5+2Bzz5OR+WYqhXWC/lP+K/MPs8z9ay0Lyirwir+iUCbxT5qfQ0U9mkClkCplCptDWVmWGjO/svyejo4lAnwlvJI1Ofts1NR39JTvvsDG2ccNe5f52L79ZWKxP8CT3moQ3oVPRSS5v7aQrPwHvtYq+54pDW7EtxdDu4aL6Vhfr2y7pTqZIXpFXdMrE2SmT2tApZAaZQqaQKWQKbW3d1FP899u28wYxMC4PfsivtzFSelDa9rZ+zPtXe85vd9iYA4bP5u9MPuU3iwLLHOrb5Mj2+ZNUM/lOkyeD56nKybqZC+QFFX3Pnw5txekUQ7uHjoShLk7QP2affSHpTVJJXpFXSOsiM8WOfjKDTCFTyBTQ1lZFPcXfPmzRANkgW+RXJ/8lSe9NBzr6a7LKYWN0r6ipu05fcwdmMW04CkxxqG9TI9rfRQWN2bRAT3J3UZWTtCFXD/6u8LtcxrIdTDG0C/RbtnG4w3X9I79eCU4x38kr8gpxYugeMoNMIVPIFNDW1keNRf892+47kbV1ndiXlcH3hNsShu6pyWSHjdG9TnQh9zdnab9RwgVW3eNuV802Ht9jj7f7fsEx2ko1Tk5+Al4VxlWOJbjYIZuGatz/UDr6izLd9SmatW2f+ZO8Iq/IK0SEyXjJDDKFTCFTQFtbLzWPwNNs259Jek+yn5Rfo6AsSPi3QEd/jb4WbMy/ub9fkvt39VoeM2nD1buC+rYuon29adnP4x5v95eCY7Q+wGPh8oR46MvtCssvPwHvyYqP1ySHC+L/1HiSGNK4uj+kt6cF1QRaY68EPyCvyCvyCpGho5/MIFPIFDIFtLXNUHN6nknw+Kun+Q/xM6Cj35cg1t1lfJj7t+3UV3SgaJKjTZHs56SCQF/t8bZ/LzhGswI8HnT0d29ermNE3fyt4+buB4d9XpViaBew3bxf3sE5wefWMpu8Iq/IK0RmWHp/qjImZAaZQqaQKaCtBarWZ/kNfI9kH73qM/jHYYN+y/42P3nvfeorOnSyoK7tiGQ/14h9LD6fLyZtT1KHereVjv7uXct9zxFPLojrvNEcUke/7bXzoqcF97X97VriirwirxChb5LOZKhkBplCppApoK0FfGAbwupbJPvoVZ/BTocNUp1k6pWiobb/pu7UL6C+okNbCurasUj287j4MYlomQ3w2LhyIaKjvzsrZeJQbVNqOmYuN6EvpBjaBWxv6W20fG65/HoC77iAvCKvECfbU5UpThBIZpApZAqZAtpaoGpTLb+Br5Hso1d9BhscNuiwTByjmYYG3ZhTUNeuRLKfjyz7uNfj7V5UcHwuB3o86OjvzvPcd+yv8Zi53ISu64IxpI7+a9L5JHLqVfSxcT/vEFPkFXmFiH201JkZCZYHmUGmkClkCmhrgapNt/wGPkeyj171GUx22KDHMn6M5vdS31OdiI9t7O3BCPZP3a20vfq5yONt3yhxvlZMR3/n9ubW/1bqfd3a5SZ0Xa/5hdTRf8mynTs1f6+y/Elbts8kosgr8goRuyfNz/tCZpApZAqZAtpa2lqkZLnlN/Awkn30rs/gm3TWobSJeoqKgm4ogv2zvZr7oeCzS1vL3Aa3vegpaobrSoN6qvGLNDvx+kzHPKrjpnNIHf2npbMn6cbmQlDnAYup+uQVeYXI3Zbux0mOEZlBppApZApoa4GqrZP65xqsm3d9Brel+QkfkQ7b09XqKZBJge/fRenutU/1Sq96bemRpych76m6ybiQO/YvG9qOEYdM2pBiaFvssmzn37m/bZ8HYSPVnrwir5CAwYbzxDdkBplCppApoK0FqmZ7a+pGJPvoXZ/BJXHr5FedLvOpo+hRn/yaVEa3rAx8/95Y9m2L4TNqCK2n2W9sYYPbft2y7eepuklYpjn2uxralicOuVTHvAEhdfTvsGznP21/d7Ltvx+i2pNX5BUSca2LOh8zMoNMIVPIFNDWAlWzvfF1LZJ99K7P4A9x6+g/Sv1ESWwzz+8MeL9mi/1JHdNEbwPZ3xxoePvfWrZ/DdU2eupJspe54/5FmnvC7IZDLl1NMbQttkrx03RH2/7bRao9eUVeISG2h5tSHIObzCBTyBQyBbS1QNVsN7suRbKP3vUZuEx6qO7Q91E/UZIt0t2rnb7bZtmv54bPHMv+/UHD2z5ZzBNofaLKJuGIFL9OWqerDtn0LsXQttgk9qclDrX9/7eo8uQVeYXE2IbnOJBgeZAZZAqZQqaAthao2l7Lb+BcJPvoXZ/BDIeNWkvdRInUE8JfDHXtVcD7ZXtSTHdnfmy8PjUu5eyGt32tZdtPUWWjt0T0r5M3Ofn6ZXF726zqydtC6ui33bj/3Pa/70s9ExmTV+QVeQWf2MZJvpBgeZAZZAqZQqaAthao2gXLb2BXJPvoZZ/BsGWDrlMvUQHbU1WzAt2n15Z92p37251t/7bOg23/y7LtC6muUZsm5nFVm7z4ui5uHf0HUwztLi5W25+sm061J6/IKyTI9tTxlQTLg8wgU8gUMgW0tUDVrljq/rZI9tHLPoN7ho35LtU/LYk09Yv5NckQx0mdXPDDVnfo1fBXM1vLWfFv7ou7hu2+S1WN3m1LvZ3W0DbZnnjLL2+l2nkEYurofx9wJwJ5RV6RV+jVRku9H0ywPMgMMoVMIVNAWwtUbdBS/zdGso9e9hmY7rAcpk6iQqYxuAcC3Jd14tYp6eN+qpPvH4ZtXEk1jZZ6NfSmNPu0vMn5Dn9LJ1MLbYM1Yn81eB7Vnrwir5CwZZY6/jjB8iAzyBQyhUwBbS1QtYeW38DySPbRyz6DfZoNUa/gTaJOokKLDD8CdcI1ObB92djhCe4d8WeCa9Or7A+polFS7bqaDO6dY109LvW82aW2a0PBiYBtUePD9qcS2garDNv4VUbnYQB5RV4hZbYnj78lWB5kBplCppApoK0FqvbNkgmTI9lHL/sMdBOErKI+ogYDhh/CH4Htx5wOTnCveHSCq5ie6l5O9YzOtYKgtS0fZPS1u6sl1d++bF1qnS/F/Bp7p8tQts4DMYd2BxcSagi+FVR98oq8Av5nxFCHVAal9oATmUGmkClkCmhrgSpNslznj0S0n172GczKbcRl6iNqssDww38U4L6cK/hxf/Hw5H22ofwHqJpJdXB0upRx531ySdtS9XjLIXf0D8vo68Igr8grYNQHiW8iVDKDTCFTyBTQ1gI+min2B/Ri4W2fwVgH0NfsYAB1OWX4MfwW4L7syU7Qh7Pf1L+t5YaMDo81zcPtPS7619fnUC0Bv0NbY5qMfx2YN/PIK/IKGO+WpT1fn1hZkBlkCplCpoC2FqjSest51036DKr3IAvlvdRFWKi7z0crCL8hzY/hFsVdqenZSXi+3PdTNID/oW3wMsvzBRy6yi7WyCvyCuG6YmnPtyVYHmQGmUKmkCmgrQWqsk3sw7nRZwA0TAWTekrjSQXrNk3k9BvFXhndU0QPKBaA0AZ5RV4hUgct7flJigdkCpkCACjNcct515/0GQDNUk+cvMwq6YmKvkP3lNUzir4SC1vLj1xZf5bR8SoBENogr8grxGizpT1nbG6QKWQKAKA8A5bzrs30GQDNUTNl322rpFVNHqNuJugmSWM4qfI90pTzWooFILRBXpFXiNgSS3v+lOIBmUKmAABK88Ry3rWUPgOgGaqTf1DGzxI/qcLvU6+pjuR+FGoMxXkcitIckrhfmwIIbdSBvCKvEOZ57U9Dez5C8YBMIVMAAKUZMZxz/ZRq+xXpMwAM1NMld3MVdLCG7/1D88N4yOEoxXKZ+LrqRYoFILRBXpFXSMRbS5s+l+IBmUKmAAB6NtdyvvWWPgOgfv3ya0z+9mVfTd+vmySJSdJ6M0smvhZ8k2IBCG2QV+QVEnJd0hgvFmQKyBQAaIptXqTr9BkA9dolo6+K6iroohq3Qzcx1RYOT1emyMQxKe+0lj6KBiC0QV6RV0jIUUubfpTiAZlCpgAAenYkofMt+gwCMKO17GgtV1vL89byXUZf9VPjS6mnAdTM0erVysklfNec1rKhtexsLf/I6NA4H1vLti7Wtbq13NYsrmNfqUl2H1sq54cGjsVgbhvUsVhOFe3YzVw53uIEFyC0A7OqtVyS0Vc9h7Nc/je7YFedIvuyPJ2TXdirTHzXWg6QV+QV0CalJ8xSNDnLgj+z4/lJRocjtZmZdUg8bssXlTUnHD5LppApAG1tuG0tqpPSG5T0GXhsiYx27v9wOFBq+dxadnew/r+yzgh1gjEk5snA1LKgi+2/pVnPc4d9Vjcuvjnus245UfFxuaop94VUV2f5p4KuUiQAoR0Q9cr97R4yqs4TSfKKvEIYbYqpvRiieILS3tF0TUZv7uaP6aOCdajPfrfUiVetZXpD+0emkCkAbS1C9cFyvGfRZ4Cqqaf/LsnEiY/UU/2zs79Rd/7VE+8PNAdtQNyeDDgto5P+XDasZ2z51OVFi+7GwZmCz73tofOkzk6Uc7nvVG89zKPqFvonV27HKBKA0A7ILM3FhOr0V081jr2tprJgn+GiQy1Lat5m8oq8gv8+Wtr1GRSP99T11GvH65TDhnXMLLgea19ON7ivZAqZAtDWIjTTpdz+TvoM4Ex1EqhXh4ZzlW5DwecuaQ7clS6+f7ehEgx0sa4/Deva2MW6dGNpDYv7EEBV2Svjb2aoE91+qrFR+1NA6u75VooEILQDc08mdvKbqFd+7+T+/mdD2UVekVfwm+118k0UTxBthhqS5bnY35A2zS82Vzp72Ok910BkCkBbG31bi/KkNkwifQaeUK89vpCJrxu5vEKint7XPTm4o8NtmGKoBHu62J9XmvX8kO7GILyvWdcNT46bGqP5s4y/MbOY6jyhXrWPR6nCdQnFAhDagVmlKe+i8Ymn5fL5U8PbT16RV/DTfuGJwlhMFf1DWGNtSp56Gn7sjQ71f/dl2aFuCp83rOcH10BkCkBbm0Rbi3KcspxnHYhwf+kz8IB6yj0/Jv397OTAle4J+iHp7MnB9YZK0OlJ2wrDeu53UTZ9op+jYK9Hx0/djGl/avNra1lJtf5/2TxqK5vLwsQ2AKEdpsua8nbJ2O0yftI98oq8AvKWW9r1hxRPcFYbjuUZTbszdjNYvSGWHw/a9BDWMNdAZAqAZNpa9O6h5Tzrd/oMULY9mkJ/KZ1P/PGb4QBu62AdupsF37rYp4uGbTnaxbo2iPurWD4cy3/l193f5YnXbdUB9l5+Tda1hZ87QGgH7H2X5a3awk/S/bB65BV5hTTq4LCYnyjso4iCYrp+ae8EVx1Lz7L/frHD3H/ONRCZAiC5thbdMT087MuQ4PQZRGafpsDVkxD9XVZe3QG81sE6BqX38arUkwojhm1Z0cV+ndGs56PHx3RuVmZPIm0wOqXKQo2lN5OiAAjtwOlOEF1fwR97tdinV0PJK/IKfrlhads3UDxB0c0v9iX3NwMO12qzDPXhAtdAZAqAJNtadG695fxqkD4DlGmrocC3l3wwXzl+1vQkUaedEgel3Dtlz6SciYbrxgku5QAQ2nHRdfQfc/zs2PA9m2mnySvAgHH64/FAcwwva66X1FACtrc1Nhrqw1raUjIFQNJtLdylNj4/fQYNWSr6TvXbFRxM13HFTOPq/9bhNrwxrKebyXOnS+/DEQEAoY0yvNCUtxqSx2XM3d+lszcAAKRnkaVtf0HxBENNEPlTcww3t+WB+vcPUvy0t+4Bqu8UMQDQ1sLZc8v51aJI95k+g5qpMcJ0neHqScH+Htfby0zhuteeOp18ZIOlIu3rYp9Mbz3MohoBSBSh3Zyz4jbhl05flpE84QfA5p2lfZ9D8QRhi5jnWVAPMalOJ9X55DL533XNugYoYgCgrYWT2Zbzqvf0GaAsZwwFfbLH9ZqeAnLtrL8vvY9X9chSkRZ3sU+XRD9RMQCkitBuzjJLua+geACU4JylndlL8QThoubY3cz+7Vr2/x9yXNdnzbp2UMQAQFsLJ3ss51Xn6DNAGVRnt+71IvVa0PQe173ZcADfOXy2z7Bdf3bw/Sstlehzl/uke6rpPNUIQMII7WaZbmgPCW+bAejdakv7fofiCYLu+uUP+fWm8j3H9Zge4uLNDgCgrYWb25bzqjX0GaAMg4ZCPlXCuo9I92Pjm4bcWdnB9z+xVKKrXezPfMO6NlGNACSM0G7W75ayVxOCTaGIAPRADe/1RczDcU6jiLy2UHPc1MNUi7Lj+lVGhxFwcUCYqwEAaGvRremif6C5l4eR6TPAOKY7harizSth/TcM6z/i8FnduMMj4j6W8Na2CxDdNmzvYn92GcpqMlUJQMII7eZds5T/LYoHQI8uWNqYXRSP1/ZrjtnDtuu0Tq6Jbko1D4cBAG0tbW0KdlnOp/6mzwBlMI25ebuk9X8zrN9l8pEXms/ddfxeNdu5GrJATXbyUsp77WnA0HgDQMoI7eapIXo+J3ziCKBaqyzty12Kx2u3NMfsqYwfO9qFethK9wDVWooYAGhr4eSu5XxqFX0G6JXtNdwyJvlYLuYxg4vMMHz2qON3j93A2G1Yz5su9+lfzbqOUZUAJI7Q9sOmguOwnSIC0IP3Yn4TmHGD/aTmPDO93azmY5vbwbrWaNYxLO5vWwMAbS1tbcrmiHnYnvf0GaAMaywn61NLWP9Jw/pPOnx2m+GzLncxx544upN1aujWc6GL/Vkmad51AwBCOxznLMdBvWU3jyIC0KWjlvblL4rHS+stx+xwCdd2AxQxANDWwslhSz1J4QFi+gxqcNxQuI9KWr9uxnHXsf8vi36yr6K7mJOz71Vj+c8X/VA7atncxf4cEu6sAgCh7TeVgy8tx+ImRQSgS/PE/CTaW4rHS2fF/IZ1p3OMPdWsZw9FDAC0tXDyTqqdI5U+A8igoXDPlLBu09sCFx0//0Hz2QcOnxu7eaEm+1Ud8N+kvDcWbmvWNUg1AgBC2zNLC47HbxQRgC7dsbQtqyke75hu/B7qcD3TDevhLTEAoK1FsdWW86c79BnQZ1CWD4bC3VrCunWd4iOODdR8w3YVzTK+REY78V/LaCf/CsN6HnexP6YJUfZTjQCA0PaQbQifCxQPgC6tFd4YCsUcMY8XPa3DdW3VrOcVRQwAtLVwcsty/rSGPgP6DMoyLNWMOb9Yehtzapfh8xstn1Ed8S9k/JOKR6T7OQJcL2oWU40AgNCugbp5famDv58l5knBGGIDQC9ei/nV8/kUjzdM11R/d7GuS5r1nKOIAYC2FoX6LdfJb+gzoM+gjkKe0uN6dXeq1KtMfY6fHzBcONg+fyz7u9Nt/+2uYf/WdbFPJzTr+UwVAgBCuyYHHLIw76LhePygOAH0YK+lvadDwh+mucpWdLGu9yVdUwEAbS1tbWrOWs6b9tFnQJ9BmUYqKNwNon9laWEH6/isWccTy9//Lr/uhI3dpDANtTMi+slzD2SLySPNuq4a/latZynVCwChTWiXaGyS+rU9ZvJYFgJAt9S59JCYbyTOooi8OEa6ucredbGuhR1cU80Q+1vYAEBbS1ubklli7nsdMhxf+gzQtfclF65qbHTj/m/pYB2LDNt0tuA71VOO7ZMLrjSs55ZmHb9nFyXbDN8xOVt/fl3bNX+r9lXd2OC1ZQApIbSrN5iV5dEOPjPZcDw+UJwAenTQ0uafpHgaZ7oWOtHFurY7XlMpakJBNTzcFA4BANpa2lpoRwfpdrJm+gxQ6LqhcLu9o3SzhIprGt9sk+Hv72f/fiT33/cZ1nMw93fq7tqn1nLNsk2bDOuak/s7NRmwupt7gKoFgNAmtEs2Nib28xKOzQDFCaBHahixj4Y2Rs0DNpMiatQxw7FZ1sW6LmjWs1/zd+rBLPXAE282A6Ctpa3FaH/jdzE/zT+ZPgP6DMq2x1C43TQYuolvD3exnquGbZqu+dsr2b/d1/zbNcN6lrf9jbr7+VRGX6uabtmmM1I88/ms7If6kGoFIEGEdvXaX/lc4viZPsPx2EFxAiiBbaz+MxRPox5LOUNJKLp5z/KdWGMPa22n6AHQ1tLW4n/OWM6T9tJnQJ9BFaaJ/u5SGU/h7+5ym55L8VsG6n+PzUauhh/QPTH0rGA9qvNDvYEwIsV3W4vG51fDB71oLV9byzyqFQBCm9Au2RTp7on8VZpj8V7SGgsSQHVUW/JazGP1M5RlM9QDTLphR892ub5vBbm+Nftvpyh6ALS1tLX4n/mG+vGf7NyJPgP6DCpz1NAJ4DrW14HcZ79IZxMF5pkmqRh7+lDNXD7Wif9va1lsWM+wYT0Lsx/cw+z/3+pwAaP7cT7K/k29/fBK7MMLAQChjV6s1pSpS9ZeFPeh8ACgGxssbf8NiqcR2wzHY2WX6/uhWdfv2fXicWFIOAC0tbS1yLthOT9KdSJl+gxqojqrdU+sq0n/+iyfU0/R54fZudda5va4PT8cDr5a1JsIq3pcj8urMosdt+coVQlAwgjtam3RlOnX7OTfZL0wQSaAetyytP9rKJ7aXdYch889rO9jQcZzQwcAbS1tLX5ZbTmOt+kzoM+gDmromYeaQn7ZWv7I/l1RNwVWZB0F/7b9nWqQdpW0Lc8dDv6XbDtsrlg+r16J2uq4PS4d/eepQgASR2hXa7+Yh8Y4Jb/ebht70+ycTHwbjRvSAKrSL+a3ad+I/eEhlO+T5jhc6mF9Jyz5zg1kALS1tLX4RU2waxrWUD2wnPKwhvQZNOAv0Y8LZlrUkDUHpNyZoncWfKeaeNdlHPwpWefH+6yzQ3WGvMz+25wOt+mNYVvUev+k2gAAoV2xSzL+ZvVIB1mt5pBZQRECqNiflnboGMVTm6WGY9DLsG3qRs2ZrINCXf+oJ1YvZ98FALS1tLX45ZjlfCj1/kP6DBqiOsjVePhqWJ6XWSOjOhTUUzpq4lv1upC6IbCswm1QM4g/yb5TffeQjI5FtrqhMpmb7fdYWbyV0af4F1BdAIDQrsH11vJAxt+oVm/bqSF9LmV5PZaZ37IMVU/1r6ToANToqZgfjllC8QAAgIgtEfMEvE8pHvoMAAAgtAEAoVAPwZiG8FFvAjOEDwAAiJEa6eSlmIfsWUgR0WcAAAChDQAIyW5LFpyjeAAAQITOWs5/9lA89BkAAEBoAwBCNGDJg40UDwAAiMhGy3nPAMVDnwEAAIQ2ACBU01rLG0MefG0t/RQRAACIQH92bqM753mTnROBPgMAAAhtAECwFlgufF9x4QsAAAI3LTunMT3YMJ8ios8AAABCGwAQg9Wt5YchF+5QPAAAIGC3Dec46txnDcVDnwEAAIQ2ACAm2y3ZcJHiAQAAAbpoOb/ZTvHQZwAAAKENAIjRQUs+HKd4AABAQI5ZzmsOUTz0GQAAQGgDAGJ2xJIRhykeAAAQgMOW85kjFA99BgAAENoAgBSoC+ARw0JnPwAA8NlflvMYOvnpMwAAIJnQ7nUBAAAAAABc8wMAAEIfAAAAAABwzQ8AAAh9AAAAAAC45ueaHwAAQp/QBwAAAACAa34AAEDoAwAAAAAArvkBAAChDwAAAAAAuOYHAIDQJ/QBAAAAAOCan2t+AAAIfUIfAAAAAACu+f8LHF5yZo6n/PsAAAH6dEVYdE1hdGhNTAA8bWF0aCB4bWxucz0iaHR0cDovL3d3dy53My5vcmcvMTk5OC9NYXRoL01hdGhNTCI+PG1zdHlsZSBtYXRoc2l6ZT0iMTZweCI+PG1zdWI+PG1pPlY8L21pPjxtcm93PjxtaT5vPC9taT48bWk+dTwvbWk+PG1pPnQ8L21pPjwvbXJvdz48L21zdWI+PG1mZW5jZWQ+PG1pPnQ8L21pPjwvbWZlbmNlZD48bW8+PTwvbW8+PG1pPkE8L21pPjxtZmVuY2VkIGNsb3NlPSJdIiBvcGVuPSJbIj48bXJvdz48bXN1Yj48bWk+djwvbWk+PG1pPnM8L21pPjwvbXN1Yj48bWZlbmNlZD48bWk+dDwvbWk+PC9tZmVuY2VkPjxtbz4tPC9tbz48bWZlbmNlZD48bXJvdz48bXN1Yj48bWk+djwvbWk+PG1pPm48L21pPjwvbXN1Yj48bWZlbmNlZD48bWk+dDwvbWk+PC9tZmVuY2VkPjxtbz4tPC9tbz48bXN1YnN1cD48bWk+djwvbWk+PG1pPm48L21pPjxtZmVuY2VkPjxtbj4xPC9tbj48L21mZW5jZWQ+PC9tc3Vic3VwPjwvbXJvdz48L21mZW5jZWQ+PC9tcm93PjwvbWZlbmNlZD48L21zdHlsZT48L21hdGg+sOg29QAAAABJRU5ErkJggg==\&quot;,\&quot;slideId\&quot;:301,\&quot;accessibleText\&quot;:\&quot;V subscript o u t end subscript open parentheses t close parentheses equals A open square brackets v subscript s open parentheses t close parentheses minus open parentheses v subscript n open parentheses t close parentheses minus v subscript n superscript open parentheses 1 close parentheses end superscript close parentheses close square brackets\&quot;,\&quot;imageHeight\&quot;:17.539149888143175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fenced&gt;&lt;mi&gt;t&lt;/mi&gt;&lt;/mfenced&gt;&lt;mo&gt;=&lt;/mo&gt;&lt;mi&gt;A&lt;/mi&gt;&lt;mfenced open=\\\&quot;[\\\&quot; close=\\\&quot;]\\\&quot;&gt;&lt;mrow&gt;&lt;msub&gt;&lt;mi&gt;V&lt;/mi&gt;&lt;mi&gt;s&lt;/mi&gt;&lt;/msub&gt;&lt;mfenced&gt;&lt;mi&gt;t&lt;/mi&gt;&lt;/mfenced&gt;&lt;mo&gt;-&lt;/mo&gt;&lt;mfenced&gt;&lt;mrow&gt;&lt;msub&gt;&lt;mi&gt;v&lt;/mi&gt;&lt;mi&gt;n&lt;/mi&gt;&lt;/msub&gt;&lt;mfenced&gt;&lt;mi&gt;t&lt;/mi&gt;&lt;/mfenced&gt;&lt;mo&gt;-&lt;/mo&gt;&lt;msubsup&gt;&lt;mi&gt;v&lt;/mi&gt;&lt;mi&gt;n&lt;/mi&gt;&lt;mfenced&gt;&lt;mn&gt;1&lt;/mn&gt;&lt;/mfenced&gt;&lt;/msubsup&gt;&lt;/mrow&gt;&lt;/mfenced&gt;&lt;/mrow&gt;&lt;/mfenced&gt;&lt;/mstyle&gt;&lt;/math&gt;\&quot;,\&quot;base64Image\&quot;:\&quot;iVBORw0KGgoAAAANSUhEUgAABgEAAACgCAYAAAAl4MyBAAAACXBIWXMAAA7EAAAOxAGVKw4bAAAABGJhU0UAAABkivs33wAAM1tJREFUeNrt3Q+EVc//x/G3tVaSSJIkkSRJIllZK5EkK4kkSRJJvpJEPpIkkWTlI5EkSSJZST4iSfKRSLKSRJIkiXystVbi872z9+ynu2dn5px77vkzZ+b54Pj9Pt/2nnvO3LnzOnfOnBkRAABQhn8L3gAAAAAAAH0DAACAoAcAAAAAAPQNAAAAgh4AAAAAANA3AAAACHoAAAAAAEDfAAAABD1BDwAAAAAAfQP0DQAAQNAT9AAAAAAA0DdA3wAAAAQ9AAAAAACgbwAAABD0AAAAAACAvgEAAFBm0AMAkNVJS74cp3gAAIBjjlmuXU5SPFb0LQAAQFADAAJz2pItRygeAADgqMOWa5gzFI8RfQsAABDUAICAnLDkyh8UDwAAcNwfwhMB7aJvAQAAghoAEIj9lkwZpHgAAEBNXLBc0xygeKahbwEAAIIaABCAAUue3KZ4AABAzdy2XNsMUDxT0LcAAABBDQDw3KrGNmLIkueNbQZFBAAAakZdv7wwXN+MRNc/aKJvAQAAghoA4LF5je2TIUe+Nbb5FBEAAKgpdR3z1XCd8ym6DgJ9CwAAENQAAK89NmTIr8a2juIBAAA11xdd1+iudx5TPBPoWwAAgKAGAHjqpCVDjlM8AADAE8cs1zynKB76FgAAIKgBAD7qteTHE4oHAAB45rHl2if0px/pWwAAgKAGAHhmZmP7YMiOfxrbQooIAAB4ZpE0FwTWXf+8l+ZCwqGibwEAAIIaAOCZC5bsOEjxAAAATx2wXAMNBlwu9C0AAEBQAwA8stqSG88oHgAA4LmnlmuhNYGWCX0LAAAQ1AAAj7wyZMavxraC4gEAAJ5bHl336K6HXgdaJvQtAABAUAMAPHHQkhkXKB4AABKtbWwba3CcakR7Xjf3Vza2rZ59juct10SHAqzX9C0AAEBQAwA8MKuxfTfkxY/GNpsiAgDASC0aOxjl5m2Hj3NpY7sbHeelnPZ5M9rfncY2z5PPc7bluuh7gNdF9C0AAEBQAwA8cMaSF0cpHgAAjNSo+vdRZt5rbD0OHuNcaY5u/9mS73ndBOhubNejfX5rbBs8+VyPWq6NztC3QN8CAAAENQCgTuY3tnFDVnxubF0UEQAAWmpqmMn54284eHwqw49J86m+eMZfyvm9TrXs+5gHn626ufHJcH00Fl0/0bdA3wIAAAQ1AKAWBoV5bwEAaIfqIL7akpdXHDzGnY3toyXjLxXwnkda9n/Vg8/5kKX8BulboG8BAACCGgBQB2ruXp4CAAAgvZmN7WFLXrq2BkBvY3uR4vfgpYLe/6jDZdOuruh6SFd+P8WfNRDoWwAAgKAGAHiMtQAAAEhvVmN71pKVj6T5VIAL1KK/Q9Kcl19NTaRGqn+R8m8CiEx9yvBmzT/zY5YyPE3fAn0LAAAQ1AAAl6mFC38YMmJUmh0dAACgaUZje9qSlWox4DmOHNtgdDz7ZepTfEvk95oFZd4EUB6JH1PnqCc/Rgxl+COqF/QtAAAAghoA4CTbPLcXKB4AAKYYaslJNZXeKoeO7aCYp/B7KtXcBJjb2L62vN/+Gn/25y3XTP+jbwEAABDUAABXvbVkxBKKBwCA/5yS+nb83pZqbgIoW8TdGyftWGy5ZnpL3wIAACCoAQAu6rfkw0OKBwCA/2yO5eSLmh1/lTcBlNYnKNSURXWdPueR5dqpj74FAABAUAMAXHPdkg87KR4AACaoOf+/xnKybqPZq74JoBYsbl2XoK7rA2y3XDvdoG8BAAAQ1AAAl6gF7n6KeYG7LooIAIAJN2I5ebeG51D1TQDlVuy9V9ewHLui6yRdWf6Mrq/oWwBgtaexHaYYJuxobGckjNXVAYIaZBwZB1RhryUbLlM8IE/IEwATejU5ubaG5+HCTYB4Wf5d0zpx2XINtY++BQAmasG1J9EXZrSx9QReHur8J++qqnni+qgiAEENMo6MA3Jnm9O2n+IBeUKeAJjwdywjh2t6Hi7cBJCozWp9/+01LMtQ11QqpG9hKMWOs27bcjrxvI4RYTsYXcROPna9niKZsK6xfWv5npwVHklHPcxqbF9avtPeBrUjGUrOk3FkHJCNmtv4l6Hd+krxgDwhTwBM2KDJyRM1PRdXbgJcED9uqnw1lKe6vprr6fehkN++R6Q5MmU8px/g6gN4F/2gX5PTiatjVHd3xjIe08foC4gwqQbhXuzH1gqKZYqFje2NTH1MbD7FAsedi7X1LoxSc7GTmpwn48g4Mg7V2mdpvy5RPCBPyBMAEx5rcnJVTc/FlZsAGzXHsKWG5XnJci2139PvQ6F9C+ou9maZ/qhImm1EmitNr5fi74arDofzYl5Yq3X7p7Htoh0Nmlr45FNLnVD//2KKRUuNUnsau/BfQ7HAUctl+qjKTb4HNTlPzpNxZBxq6Z6lHdtE8YA8IU8AyFLDb5C6cuUmQLfmd/OTGpbnRsu11H1PvxOl9C3Mk9/TK6QdfbewgsLoT9ExsFoQsp0ydVSpuphdQLFYqYWuWuesVeU3QLHAQbpRIntDCWpynpwn48g41Ib68W26qanqINOJgDwhTwA0F96O5+TdGp+PKzcBlGea41has/LsEvNT4z+j6y3flNa3cLCNzoGdFRbIMyl+nmLU04lYfVAdXgsplkwXta50rgKTthra/ashBTU5H3TOk3FkHOqfWf8K05WCPCFPAEzSPa18usbn49JNgOua4zhVwzK9Y7mm8vFGbGl9C2pe5TSP4attToUF8pwLamhcjNUHtYDTMoqlLWrB1b8ljHnWUC8qnz4a2v6HIQU1OU/GkXFkHGrhT0v7eoDiAXlCngCYaHt8G/Tj0k0A3dpE72pYpvst11R/evi9KLVv4W7KzoGq6Oa1mpwzjMV5wnU5Vh/UQph9FEsmasqQeGfrTooFFTsl9nnrgwpqcp6MI+PIODhv2NK+LqV4QJ6QJwDkkCEn19b4nFy6CTBgOJa63fhdarmmeuPh96LU3+lppwroqagwthmO5xjtZ7AGNfWBhaE7s0KaHW6T5ak65FjADlVZHP1ItWXS7JCCmpwn42gWyDg4ba6lbf1M8YA8IU8ATLjj2O+QPLh0E8DUeV7HJxI/W66t5nn2vSi1b6E3ZedAVSMG7muOZZi2M1h/aOrDRYolF7tk+ijcFRQLKnAvRSZtCSmoyXkyDmQcnLbd0rbeonhAnpAnACZ80LRN4zU/J5duAnR5dC1yy3Jttd2z70WpfQuqkvxK8aY7KiiIRYZj4xHGMO3Q1IWX4ufq4FWJLySjHnmdQ7GgRJskXYf1wZCCmpwn40DGwWmXLG0r84aDPCFPADRH++ty8nvNz8ulmwDKmOZYPtawXPdZrq0ue/bdKL1v4WWKNz1ZQUGc1xzHddrOIK3SNGbqjnFoi1qp0c9zC9y/mmLlS6yc71H9UBLVWf1O0t0EuBFaUJPzZBwZR8bBWX9b2tbVFA/IE/IEgPHp5Ec1Py/XbgJ8Fz+mXFptubb627PvRul9CzfFvQ4XdSd9JHYM/wiLAYdoVmN7L250WFVp8nt6ouD32SXujbpGGI5LuhsAansSWlCT82QcGUfGwUm2p63GKR6QJ+QJgAmmdcDqfgPNtZsADw3H01vDsjWtE/gruv7yRel9C4dTvOnjkgvhtOYY/ke7GaQbmrrwwbMvfTsXmdtKeL/nsfIebWxLqIoo0AKZ3iFs28ZCC2pynowj48g4OKnP0q4+onhAnpAnACbsNmTl3Zqfl2s3AR4YjmdbDcv2oeUaq9+j70bpfQtbUrzpSIkFMC8K0Nb3f02bGaQBcWfu6qqslN+P9ao7nmU8xtUv7o28ht9aF/5R9f1bilyqcsR43W4CkPNkHBlHxqEYIc1ZC/KEPCFPgKwOGNqp2zU/L9duAgwZjmd3DcvWtubSPo++G6X3LcyTdCMvy5pD6k/Ne6+lzQzOzMb2WVMXhgMqgwWxMijzovKlJ8EB98VHUZ6yXLy0bgMhBTU5T8aRcWQcnHTD0qbupHhAnpAnAIzX/y6s9dYp124C3DUcz/4alu0uyzWWT+vIVdK3MJ7ijTeUcPLLZfq8mtdoL4N0Tvy/42ejOu3eSHVzeupGtn2JfmgAeRpuqWMfG9sM0S8YG9+OhBbU5DwZR8aRcXDOU0ub2kvxgDwhTwBMMI3q5iaA38fTiV5xd43A2vct/J3ijcsYzRKf80ktEjiX9jI4i0TfYfVDwpjXUncxW/aPSTUieExYXAzFOhSrX9uj/32nuLeQbeVBTc6TcWQcGQfnhLJoHcgT8oQ8ATrBTYAwj6cTXTJ98NjkNu7Rd6OSvoWbKd74bMEnrpvLkMWAw3TFUAevBHDuajGpj5pzH3UkQNRxcGMOeZgb/UidrFtPW/5tVYpMehFaUJPzZBwZR8bBKfMt7eknigfkCXlCFQX+c0ZYE6DK4zlV0/L9YLnWWuDJd6OSvoUjKd64yC+nusPzXlgkEM0RLaa7fZs8P/eNMrVTtOpwNI3GPkM1RQ4uy9QRkytimfArIZOqvPtfx5sA5DwZR8aRcciXbdH1IYoH5Al5QjUF/rPP8D25U/PzqsvCwHWdIs62VuAWT74blfQtbJNqR10eFxYJRNMFQ/1Tj1n6/Fjr6YTvXxULucwy/LgYif4NyGp1rE5d1PzNcIpcWhxSUJPzZBwZR8bBKXssdfoKxQPyhDwhT4D/mG6W3av5edXlJsCumpbvZUt7v9eT70YlfQtLU7xxUaMu50cB2fpeV2kjg9SjqQu+j6hSnaGvU3z/FlV0fM8Nx3OU6ooOvJSp89bObeOCqnXbFlJQk/NkHBlHxsEpVy11eg/FA/KEPCFPgP9sNnxHHtT8vFy7CfDAcDwDNS1f24ALX35PVta38DPFmxexyn38AtrUIQT/7bfUPd8uoNSF7K0U3zm1va/wOC85eEyot/ijoIcMf3c0xXfjeGhBTc6TcWQcGQdn2B5RHwikDNTCrNulOSr9TZQzeS3Kejz6Lqp9fo7eg9+I5Al5gtD40s7OMXxHPtb883HtJsAzw/GsqGn5Doj/Uy9W1rfwKsWbby4g1OPvcYh2PlhPLHVvowfnpxY7vRYF7L85bkWOht5hed9+qizapB6J/irp5oRPM31NVQtJ1fUmADlPxpFxZBzKaVOXe3i+86If46rTSM3h/MVw7hdzeK+zhn2r9mUJVY88IU/gKd/b2TFxYzHvPLl2E0C3Xoqarqyu08TZnmYf9uR7X1nfQpqpF3bm/J4vhEUC0TQ/oe511/z8NuZ8EVvWXd1llve9RrVFm8638aNofoq6X1Vm1PUmADlPxpFxZByK7cyY3HyYk121S9cb2yMxTz1TxPoyquxsT66pUasz+M1EnpAnoJ2tXTv7wMPMdO0mgO5zfVvj8u2y1NMxT9qByvoWTqV48/M5vt8uYZFA/GZ7rPWzB+d3vaCL2TLu6pouEEbF74XHkK/lMnXRtDSj+McT6v/PiupgXW8CkPNkHBlHxiG/jpt/LXXHl3NUI1FvNrYb0f99WsL3dqa4Ox0geUKekCegnc3OtLB3nZ+ec+kmQI/hWG7W/HsyKv7e+K60b2G7lDf1wkyZ/ngfiwGH7Y74P9eXyRHLubuwUI7tcfctVF2k1ProurprvzDFax5JtaO6nAtqcp6MI+PIODghhMfTTVZI8jQt6zp8j6QRsSE/PU6ekCfwn6/trOlJn601/qxcugnQaziWvTX/Prx0rC/Am76FFVLe1Avx0YgsBgxbCPnecXTPcu7HHA42tV2m6iKFeOfzqZSvSzMabHtIQU3Ok3FkHBkHJ2y21Jt7AZz/moQs2dPh/s9K8pOA5Al5Qp6AdrZe7ax6ekE3qvtIjT8nl24CmNbUW1Tz78J9KW89uypU1regvpC/Et58PIf3WSzTp3g4SBsftJUJ9c7n+pE0H98aB47xkuX4PtS47HdKcXOOurK50Omq5pNsHcnyUZqPKqaxN8U5ngkpqMl5Mo6MI+PgBNsioDcDKYO/LGVwPYdrB9vIv7FA6x15Qp4gLD62szc8y02XbgKcED+fnLslbg0I9Kpv4X2KA5jX4Xvcje3vFW178HYn1LltHp/7Bst5/3DkGJM6YhfUtOy5CVCOUx18nzdLedPX1CaoyXkyjowj4+B0vbkSSBnsspTBsxz2r65hnkuYUy6RJ+QJ4Gs7q5sS6F2NP6MhcecmgG66OB/W0Lli+R7s9eD8Ku1buJviADqZz65fs7/VtO3Bu5pQ5zZ5fO5nxK3OTZ2kecTreveVmwDFWyJTR4Q/afP1PSnO8X1oQU3Ok3FkHBmHytkWWg9l0drZYn66bDyn95gl+pGqNwOtd+QJeYKw+NrOfhI3B69l8dXw+dyo4Fi+yPQFpBd68D2wrQdz1oPzq7Rv4VyKA+hk7rE3wiKBmO5BQp1b4vG5P5Pi5vnLS9Jo7HM1LXtuAhTvfuwiJMvCPd8SzlHttyukoCbnyTgyjoxD5a5Z6szugMrhtRS/WN/KwMuYPCFPEDYf29njmvfbVcPPZqPls/lY8m/UxZpjuOPJd8D2FNw1D86v0r6FNJ1iWRe1OSgsEgi9pJXpZ3h63jPFPj+3K3dtlyR8PkM1LX9uAhRrS+xYBjPuZyjFeZY9D2ydbwKQ82QcGRdGxqFYvs9Pm9Z1SznsKCh3VbsyhzwhT8gT0M7Wtp1VTzjEFwi+XbPPZZlMXfeu6imBDoqba6Xkwfd1mCrtW1iX4gCyhJdqQL4LiwRiui6pd4daJ2yPjL536DhnJnw+n2pa/twEKE63TJ17/lt0sZfFYIrz3BlSUJPzZBwZR8ahcrap1QYCKoe9JXR+zI3t9z55Qp6QJ6CdrX07G5/iS01v1OPoZ6B+56yX5tM+6skjNcL+Z8rf42q9AzVljVqzZVP0W6yI83zscVYOWMr3rgfnV2m2p5l/+U0OnTgvacsRmZ9Q38Y9PvdLkv9I3Cp+dPyiGiPmD8mvMzjNzZrzIQU1OU/GkXFkHCpnm5ZlU0DlsMVSDn/l9B7xDuCN5Al5Qp6Adrb27awaIPYj9r77Hf0MDkm+A/XyHsC2SNPWrPDoO7DJUpYPPDi/yvsWviQcwM8297dcpj++x2LASPOFVtuIx+f+znLe2xw71l8Jn9NMqjIiC2Tq452vO9zfGilm5Hqtg5qcJ+PIODIOlXpoqS/rAyqHGSW0b63rLwyTJ+QJeYLA+NzOxjvXh/m4M7kQK8cLnp1fn+U78MiD86u8byHN/MvtzLv3KPbaP/mOosVAQl374el5LxD7KBHX5vQcT/icNlCVEYnPk7yuw/11pfhBVfbj1XW/CUDOk3FkHBmHznyy1Jd5gZXFqKUsZnW47+7Y/vcEXOfIE/IE4fK5nX0l4a6rk1cb2druvBf/1oeZY6n/Xz04v8r7Fi6lOIgtGS9W1LzQLBKIVtsT6tp3T8/btsL5UwePdySnNgF+64/Vi1s57XdYkh+v7g4pqMl5Mo6MI+NS+C7+rXVzw5Gy/SGM9J30uMDvzoGWfb0lT8gT8oQ88TBPQm9nV8r0TuxuQVq3Yr+Jez08R9t6Kz7cAK+8b2FPioPYm2I/avTmh9jr9vEdRUzSfN++XtDetpzz6Rpe0G6lKgdPtflvWuqEGlGysITvy+TWF1JQk/NkHBlHxtFp42yd6QmsnbN93zsdUfq2ZV+byRPyhDwhTyTMmwC+t7OHY+d0kp8QqWyMldshT8/TtqadD1PhVd63sDHFQVxNsZ/jsde84DsKLmj/803qNZds0gXtNqpy8I5WfCG/K6SgJufJODKOjKPTplJjlmPsCqydO2cpi4s5tZ9/CcgT8oQ8CfcmQAjtbOuNDjWifQ3NvpWaevBrm7/d6qrbUv9HPTi/yvsWeqTzRRgXaAJwJd9TcEE7YaXlfMcc/fHITQDYqOlfflR8IX8ppKAm58k4Mo6Mo9OmUuM1zoC82Z4uu51xn6qdmFwMVi1Wv5Q4IU/IE/JEwr0JEEI7q6Z8eSFTpwWaQ9Nv1DpF1P0AztdU/8c9PrdSryuTwitpEcZrkt/dSfhtR4AXtIcle8cbF7Rw0RUHLuTL/O7U/SYAOU/GkXF02tBp0xluAvxmW7D2YcZ9/k+YFoI8IU/IE24ChNbOqtHt71qO6xFNv9ZVmfoERwhrKHAToGAPJHkRRtOd99UyfbXm2XxPYbA1oa798PCc71nO9381vaAdoCoHK97mF3ER2RXljis/fn24CUDOk3FknP8ZR6dNcX4JNwEmLc85m+e01N03Et70SuQJeUKecBMg5HZWPW3cuk6Bz9PcZHGqpWxUGxnKIsrcBCjYtRQHstzw2heS70Il8NvmhHo24tn5dol99NiKml7QbqYqB+tV7CJ0VkHv8zFFLpW1GKMPNwHIeTKOjCPjUEwOhMY2xdzPDPu7LL9vRq+mqpEn5AkQXDurngh43nKO56kCE1rXY7sU2LnbBq75fE1Z2nXl3hQHonuUbXfsb/7me4oEyxPq2bhn59tvOdevDh/3WMLntI6qHKT9sXpwrMD3GkqRSxtCCmpynowj48g4OPmDLUS2ztp2btD3tbzuNNWMPCFPgGDb2RkydbHgwcA//1Mtbf1+rru4CZC3LSkOJP4InlrI40vsw1ghgF2P+NGh1m7jXbdHEpOmYplJVQ5O62OkavssxY7Ev5yirShrRLoPbRY5T8aRcWQciqkzIbI9rbcs5T7U9+xD9JqXwjRA5Al5AtDOihyS3zdAQp0aaHINALVY8qpAy4DpgAo2J8WBXE0IahYJRFpJj032eHSuTy3nudPRY+6S5LnDEZ4LsXpwqOD325Mhl7wOanKejCPjyDhUhoWBp7pvKY9NKfdxKfr7UUnfoUWekCfkCWhn/W9n1aCjlxLmjYAb0XmrAXEh30TkJkDFF7dqG2r52yWxv2eRQLTjcUJdW+rJefaIfXTIXEePe0bC5/O5pp/HTvFvgauy6tSKWF1+L8WPJEkzcv2v0IKanCfjyDgyDs61nyG6bSmPrW1mPOvMkCfkCUA7q6MGnfUG9rmr6Vn7qf7cBHDhIqN1Lr74XM1cvKEdNySMBZS2Wc7xtcPHvVjSdxTWCTcBsnsUe5/dJXxeaUaul7Uoni83Ach5Mo6M8zfjUCzbvN8hTmNjW2x+V8JrF8rv6QWvUbXIE/IEoJ0FWnRb6v6oB+fnTN9C0kXGr+giN75ozzPqKNp0IKGubffkPP+0nKPL02psTvh86rpIDzcBshmIvcdwiZ/ZeIpznhVSUJPzZBwZR8ahErZpWXoCLA/b/O37En7YP2+5nphB1SJPyBOAdhZoYVsTZ8SD83Omb+FwioNZ2djeCIsEojNrE+rZAU/O843lHAccPu7tCZ/Pjpp+HtwEaJ/qEH5fYd19nuKct4QU1OQ8GUfGkXGoxA9h4c9Wey3lccHyusnFDlV5LqZakSfkCUA7C8TMtNT9Hx6cnzN9C9tSHMyTNhofwER1LNpG+Pqw+Mt8y/n9lOYdelftEz/nH+UmQPuOxfb/vOTP7HaKcy7jB7AvNwHIeTKOjPM341CsT5Y6My/A8tiRoY1rvRG9iSpFnpAnAO0soGGbFvirB+fnTN/CQmmvs4lFAtGJe+L3/Im2DufHCa/tk3KmODG57Gmjy02A9n+Uxac/KHuRolMpzvl6SEFNzpNxZBwZh0o8tNSb9QGWx4ClPG4k/P0xqhN5Qp4AtLOAwboOcqEOnOpbSDP/MosEIg+HLHXrkwfnd8tyficSLmbV9BvnKzz2Icux36TqBiNeh5869sOwzAsBX24CkPNkHBlHxiGbB5Z6E+Joy02W8rgT+9sN8nth5etUJfKEPAFoZ4GMdf+BB+fnVN/Ci5QdAywSiE7ZRqSqC7rump/fV8v59Rpes6CxfWtsH6XaBXzeWY59F1U3CP3ixkjHdSnyaCy0oCbnyTgyjoxD6e5KPecsL8oSS3nca/k71R5MPlX4xIO2jzwhT8gT0M4CxbI9BXPXg/Nzqm8hzfzLLBKIvNgW/eyr8Xkts5zXqOE16gL2pVQz5Uqrrug7bpqXcwbV1nvqwvFt7LP/UNGxzJB0HdZFz7nq000Acp6MI+PIOLTPNlp5e4DlYVu0b3KU3mr5vaCyuq6YQzUiT8gTgHYWSGBbD8OHp6yc6ls4nuKAWCQQeTliqWeHanxetkWibhteM+TI92uNpBtxAH+d1nz2px0OSbXtDCmoyXkyjowj41C6a5a6szvA8uixlMfrxraqsX2P/vuLNEezgzwhTwDaWSDJbkvdv+bB+TnVt7At4WBU4zKLOomczBPzCIrbNT4v20jb/2n+fjD6t2Gp/vG9vZZj30aV9d5qw3dyg8MhaVocy9ugJufJODKOjEPpTlvqTqgLMNqm6fsW/f/q/y6l+pAn5AlAOwukZLvxfc7j73UlfQvLEw6Gue2Qt5uGuva9xuf0RdI/Mn42+t9HHAlv0+Pu6py6qK5em93Y3hs+/56KjqlH0t0E+FFw/fTpJgA5T8aRcWQc2mfr8LsSaJn8TMiTf6Q5WhrkCXkC0M4CaV2x1Pm9HpyfU30LtrntWCQQRbA9Srm6huczN+ELfSX6ni2SqaNfXBkxYlqc6wRV1Xt/WeptVT9mdki6mwBq2xdKUJPzZBwZR8bBqTy6GWiZjFvKRP1bP9WGPCFPANpZoE2+r8PkXN/CG2GRQJTrmaHyn6rhuQxI+k7Lye2kI8duGiGsHjdkkSF/qYXL7iXU0T0VHJd69P19G98j9WNsQShBTc6TcWQcGYdSbRbm/44bE/Pi8luoMuQJeQLQzgIZ3LfkwGYPzs+5vgXd3HwsEogibTRU/uEanks7I5fVdtGhYz9pOMazVFFvqdFUaTra1UiTP6Q5aqtoqiP/sNgfETdtn6S5SHDeTy74dhOAnCfjyDgyDu1ZJvYFGkM0IkwrR56QJ+QJaGeBfL2yZMFyD87Pub6FM8IigSjfc/Hj8dblkv5i1rVRO7rRwWqudUa0+OeaNOeQ/TfD9q6xDTW2qzkdS680H/lTd/y/ZTwm3U2Lx9F+Z/gY1OQ8GUfGkXEoVbelro8GWia6zqlDVBXyhDwBaGeBDoxa8qDbg/Nzrm9hZ+wAdlIHUYJ1hi/A5Rqeyw1JHq28pSblf5Sq6aWsNwDiHe1FZE7eWx6d277dBCDnyTgyjoxD+8bEvbVzqhTvnDpCFSFPyBOAdhboQJclE8Y8OUfn+hbWtrz5Y+ogSqRbAER1NM6t4bmo6UxeRg2VOgc1X/ndxrbf0R+KdzRl/ybQH7WA80FNzpNxZBwZh9L5/nh6uz62nP8Bqgd5Qp4AtLNAh5ZarrWGPTlH5/oWuqIQVtsy6iAM1JyU63Lep5oLXPfI22mKu1ArDI3PGooGcDOoyflaIuPIONTbkCUHBgIsDzVHu5oicANVgzwhTwDaWSAHtkXjh+hbAKrRL8Ut0HRY9HOtzqfYC3OfHxEAQY1SkHFkHOrrqiUH9lA8IE/IEwBAR/ZYrrWuenKO9C2gVuZJ8zFNVTm3FfQeTzRfhGsUfSE2acpaLTjGI60AQQ0yjowD0v0wvULxgDwhTwAAHblsudbaS98CUC61wObLqGL+amw9Bb3PQtEvXNrHR5D75/kxVsbfGtsiigYgqFEYMo6MQz1tEf8fUQd5AvIEAKpim3pxiyfnSN8CanPx87SlYj4p+P02a74M7xvbTD6K3MQfa//Z2NZTLABBjcKRcWQc6me+JQc+UjwgT8gTAEBHPliutRbQtwCUY25j+ztWMU+U8L4nxN95wKq2S1O2uykWgKBGacg4Mg71M27IAfWELNOCgDwhTwAA2XRF11O666xx+haAcqyS6Y8/qq23pPe/yYVXIZ/paKxMj1IsAEGN0pFxZBzq5aklC3opHpAn5AkAIJO1lmusp/QtAMVTFzm6EU+jJR6Duhv4UKbfBVzLx5OJepT9i5T/VAdAUANkHBmHurthyYKdFA/IE/IEAJDJLss11nX6FlCGOdIcQaFGVrySZuf3z+iC6lNjuy3NFarzWCBXzW+lFrrY09iuSHNBjC8Zf1Asil4X39La2theWyrl7ZI/hxmN7bFMX4xpIVW07fr8KlaOxygWgKAOgMqL41G2/ohyXOW5etLtTmM72dgGoixWmbMpyvk9ZBwZB7TYa8mCyxRPralOdLWg7sHGdkua8xL3J7xmdtTOqGlTx6JcUfPxn5HmemplI0/IE4B2FnV1yXKNtY++BRRppTQ7/n+m+IAmL672t7H/P6Q5kuh+Y/ss5nmv1LY0py/P64TXqFEid6OG9d+MW1/BF7UPYu/3rrHNo7qmMkumr+uwn2IBCGrPqewYTMhZ27alxOMk48g4uK/P0l48onhqQ3VE9UadCmp04StNTvyTsI9D0d+Y6sMbaXZeVZF75Al5AtDOom4eWj7rfo/Ok74Fh6gRgNdk+txT6mmA+dHfdDe2DY3tiehHyHeneJ/z0lys6bphP5Pb1wzn0G1oKC8mvO67ZO/8L3NBtPhj2OrmxlyqbuLFbGs9G2lsmykWgKD2nBrJ9zz2Wakb7wejvJ/8gbJe02Eyuc0v+ZjJODIO7ndqhLBona/UkxzPJN1Ar5uWNud+yt9H5ys8V/KEPAFoZ1En41JtXyN9C4Fd0Ks5/lpHwasO+KQRgNc0H9iNDO+/X/Kbdme3YV8DGfZ1XbOfJw58Xsc1F7WMbtFTnWCto1nUo3PLKRaAoA7A3djn9DahA+ScuNGhR8aRcXDbc0serKJ4nKZuAt+Lfs8kPf28TfN61Ra/kvSDpD7ym4k8AWhnvW5nkY9Vls/4OX0LyNMymT7//bOUF0hq1P0HzYe2u81jmGH48A9kOJ/Hor9z1p1hX580+zrlyOem5mv+JlMfc11AdZ5ClcebljJSHWI8LgcQ1CHQTdmRZjTfC5n6iDEZR8YBcbY5a5k2pF4OGD5HNYI1vuab+m04LL+ngj0ctTlqMNlFy374zUSeALSzfrez6Nw+CWfNJfoWKqRGx4/EClx1os9oYx/HNB/aZ2nvcZXNhg9/RZvns8iwnyyj95ca9rXeoc9PTdPwqOXY1ELKK6nWE1ZG5aHKZVSy3VACQFDXle5JtjS5vL7l74fIODIO0NhuyYNbFE/tjGo+xwexv5kpv28Sq9+K8cFipgFdY/xmIk8ABNHOojO3LNdW2+lbQB50dyTVXcd27/qvMXxwO9vYh+5GwkiGczptOJYso/f3GRpYF+fiUo+c/dNyUTsj8Lo9U37f3FKPtS7h6w4Q1IH5KNluAiifo7+/QsaRcYDGXEsefKZ4asW0xsPB2N9NrhujprjobuNa4RW/mcgTgHY2qHYW2Xy2XFv5tp4NfQsVOKQp6B+NbXGGfXVL5yOBhjSvv5OhcTV9cbKM3r+t2c89hz/ThVGZ76Z6TxiM6jkAgjpEusXI+lK+dvIpgj1kHBkHGAxbMmEZxVMb/YbPcGHL35yJ/rdHYu6YmmfYz0V+M5EnAO1scO0s2rPUck31xsPzpW+hZDsMBb0r5w8xbWVVnfe6BVMOt3kMA2J+PCrL6P0fmn0dofoACBBBXT+6mwBpb67viv5+C8UIwOCiJROYTqQ+Tol9VOlAy++6WZb9bDHUhV6KGADtLO0srPZbrqn+pG8BnVArTus63B8U8CGmnZtsneH1a9o8hieG/QxlLCfdvlZRhQAEiKCun9eS/cm4yUWFWTgRgMmAJRPuUDy18Uzz+Z2O/k2ttfZd0j0tfkSzn08ULwDQziLRXcs1lY+DsuhbKIma8/Cd6FcTX9zhfjtZpfyEdL64yQpLBTqc4ZwOi366JAAIEUFdP4OGz0rNgTwv4bXdwlMAAJLbiZ+S71O4KJcacaqbp3pt9O9Po//emmJfdzT7uU4RA6CdpZ2FlWlmlMk+1W76FpDVBUMBn+1wv8ulsycBHkvno/dvWirQygznpFuj4DZVCECgCOr6WW35vNTifzMoIgAdum9pZzZSPM7bLvobxcqx6L8vpdzXF82+tlHEAGhnaWdhtdFyLXWfvgVkpUbK6+5Ajja22R3ue5vhg/uQ4rXdhuM61sb7LzPsQ23fM5yP6U7cPqoRgEAR1PX0zPKZPRBG6gLozD5LG3OJ4nHeNc3ndkWaA6jU6EP1BHmaG8bLNPtRv81mUcQAaGdpZ2F12XIt5WsfJH0LJRgyFO65HPZ9wrDvuylea1rcpK+N979tqTxZRu+bVm9fRDUCECiCup56Ez63mxQRgA7MEfNAnK8Uj/M+iH7u4dfR55p2fbYDmv08pXgBgHYWib4arqNU/ZhL3wKyWG6pVHl0bJsWsTiR4rW6OYvHJf3oxMnpDkxzku7JcD66mxofqUYAAkZQ19ethM/uIEUEoAMPLe1LP8XjLN2oUvUk9Elpf7pY3W/BkxQxANpZ2llYrbdcQz2kbwFZXRTzVAB5GDHsvzfFa193WNlfSXNF9GHDMSzMcD66NQpYcAVAyAjq+lKLAH+zfHbqxvtyiglARnst7ctlisdZBzWf18soE9T0FD0p96MGbo1m/B0IALSztLMhC3EqIPoWCqYajO+Ggt2dw/7XGvb9OcVr5xhem/aO5vHo7/dL9jUJ4tQaBbqnCrZTlQAEjKCut60Jn98LighARjPF/ETuD2HtEVcNWTJhfRv76Td87gBAO0s7CzNbX626rvJ5vQf6Fgq0QcxTAc3MYf9nDftP82jTTsNrN6Z4rRq1qO6g/tXYdhn2cyXD+Ww27GsOVQlAwAjq+juX8Bnup4gAZHTd0rbsoHic7HgYN3xeQ23u66TksyYbANDO0s6GZIfl2sn3mUjoWyjQaUOhPstp/7qFTtKuNaD7wfBT0o0YmnyMaomYFwbOMnpf10nymmoEIHAEtR9uWj7DT8KIXQDZ9FnalkcUj3Nsg8TanR7uiWY/uyhiALSztLOwemy5duqjbwFZmR5BulBgw3Y15es/aV77JMXrjsjvhYdVh8WIoXGdneGcXmj2dZFqBCBwBLUfug05x9R3ADr1xtK2LKF4nGJ6kvtOhkz5pdnPXIoYAO0s7SyMllqumYbpW0AnPklxj+Y+EP0Cg2meAlhiOK5zCa9bLM1FUd5K8wbAOslvfuNZhgZ2gGoEIHAEtT8WSnMeUd3nyKPFALI6ZMmICxSPU14aPqe1be5nm2YfryheAKCdhdV5yzXT/+hbQCfGDIXa3+F+Vxj2eyrl6/cZXp/U4f4s+rs10X+fMOznfIZz2i76Jwq6qUYAAkdQu0vl4Y02X7NHzFMCAUAWPWK+wagG8MyiiJwwW/IbefinZFsXDgBoZ2lnQ6XWZh0x1BF1HTWDvgUUUbidVqz7hkYtbYe5bh7/pA73ozK9g/+h4fw2ZTinS5JteiIAIKhRlV2S7bHg16JflwcAsjpjyYmjFI8Tdub4+bzV7GcDRQyAdpZ2FkbHLNdKp+lboG+hU+MFFOoW0Y/wWdbGPr5p9vHc8veros6Jd/L7BkZX9L+lXVz4oDQfpzLRzWVqerJB3X1dQPUCQFAT1BU7Ldmmrtsr+in9ACCreZbfHp+FxcddcN3w+Sxscz8LNPsYM3zG88X/RQ4BgHYWSbqi66F/Db/D5tG3QN9Cpz7mXKhzRL/OQDuLCS43HNOg5T0/SPNJgTUt/3ufYT/3NftYH/3bZsN7zDfsa73mb9W6BeqOLNMEAQgFQe2uG5JtGry5ms/xG8UJoEMXJOx5bl33VfO5PMuwH900qkOav1PTRKm12l5T9ABoZ2lnA2dbP2mQvgX6FvJwx1CoWUfi3JPOH2syrQew1fD3f0X/fiLlF+hI7O8WRh0bVyzHtEPS3WWd/Lt1VC0ABDVB7YAH0WfwLofP9S7FCaBDahTbqJifBuihiCpjGoiV5ebMRc1+Dmn+Tt2o/qexLaX4AdDO0s4GTA0i/mSoH6rvcT59C/Qt5OGAoVBXZdiXbhHe4xn2c9NwTLM1f3st+rfHmn+7ZdhPb8vfqEXI1Orpaqof2zoIVyT5iYI10Y+aC1QrAIEhqN31peVzWNvG63qEUboAisHaAG46bPhMFmXY1wPNflbH/uYPyTZdHQDQztLO+uao5droDH0L9C3kRXWCj0oxo/f3ZzymV5L8dIL6/yfnUlN3y3QLHr5M2I/q4FALB6uVt5PWKxjW7Odyy78vluZjXUk3EwCAoEaZfol9OjyTbTJ9Hsq5FCeAnH5/fDfkxQ/RD/xB8e5rPo9XGfc1knAtMDkQ7STFDoB2lnY2cLOj6x/dddG36LqJvgX6FnJzUlOoaq2AtJ3Z8buZ6qJ+YwfHY1owbHf072qu/8kOfvVY0wrDfsYM+1kabU/Fvg7AJHWz4JeY51tT56pGWra7+DEAENQokm5e/7QjgeI30k9TnABydNCSGTxVWz41DcFPzWdxIuP+dPvqjToyzkX/fY1iB0A7SzsL63pJB+lboG8hb2pk/DPRd3J3J3QuxKfueSTtr2qepjHTbarTvb/D/exOcTz9KY9nO1UJQKAIajdtFv0o276EHyjXYq/5W7KvFQQAJqanf9XgmxUUT6k2GT6LlRn39yXhuuAmRQ6AdpZ2FhPXO78Mn2GoiznTt1CCOfJ7ZHzrpqbB2Rv9u0SdAGrR27PSHIU/+XeqAdpX8A+C+NMGSYvv3rC8XnWCpB0N2ZfieA5RhQAEjKB2004xd7Cdj/3oUNPaqceG38b+9mnLNQAA5Gm1JTeeUTyl0o1C/NDB/s5aPttTFDcA2lnaWUx4Zvkc19C3QN9C0dTCISOSbuS72tQc+Go6oJ4cj2FPwnuqRYDTLJyipjNSj0F9jDo81JMBw1Fj2c7K2l3RPnTHospqB9UGQOAIajedkKlPz423ke8q345RhAAq6BQJ+RH4qrzWlP/FDvanniobjLJH/Q5Ta6ep9dxWUtQAaGdpZzHhgOUaaJC+BfoWyqI6z9U0OerxoeGWjgM1x75ahPeuNG8WrC7wGHY1tufRe6r3/tzYbje29RWVyRJpLuIyFm3q5ocaRbmA6gIABLWj1LQ+L2TqjXO18NT26N+GW3J2NPrvW9E1QA/FB6Ck3x3vxXwzchFFBAAAPLNIzAOw30v6NVrpWwAAAAQ1AKAW1lry4ynFAwAAPPNEzNO29gZeNvQtAABAUAMAPHXSkiF/UDwAAMATJyzXPCcpHvoWAAAgqAEAPnss5lFxfRQPAACoub7ousa0/inoWwAAgKAGAHhtnjTXH9PlyLfGNp8iAgAANaWuY74arnPU9c9cimgCfQsAABDUAADPrRLzQnnPJeyF8gAAQD2p65cXhuubkej6B030LQAAQFADAAIwYMmT2xQPAAComTuWa5stFM8U9C0AAEBQAwACsd+SKYMUDwAAqIlByzXNfopnGvoWAAAgqAEAATluyZWTFA8AAHDcCcu1zAmKR4u+BQAACGoAQGBOW7LlCMUDAAAcddhyDXOG4jGibwEAAIIaABAgNep/3LAdo3gAAIBjjlquXXia0Y6+BQAAahzUnW4AAAAAAIC+AQAAQNADAAAAAAD6BgAAAEEPAAAAAADoGwAAAAQ9AAAAAACgbwAAAIKeoAcAAAAAgL4B+gYAACDoCXoAAAAAAOgboG8AAACCHgAAAAAA0DcAAAAIegAAAAAAEErfwP8BpcUrba8Zm1IAAAH6dEVYdE1hdGhNTAA8bWF0aCB4bWxucz0iaHR0cDovL3d3dy53My5vcmcvMTk5OC9NYXRoL01hdGhNTCI+PG1zdHlsZSBtYXRoc2l6ZT0iMTZweCI+PG1zdWI+PG1pPlY8L21pPjxtcm93PjxtaT5vPC9taT48bWk+dTwvbWk+PG1pPnQ8L21pPjwvbXJvdz48L21zdWI+PG1mZW5jZWQ+PG1pPnQ8L21pPjwvbWZlbmNlZD48bW8+PTwvbW8+PG1pPkE8L21pPjxtZmVuY2VkIGNsb3NlPSJdIiBvcGVuPSJbIj48bXJvdz48bXN1Yj48bWk+VjwvbWk+PG1pPnM8L21pPjwvbXN1Yj48bWZlbmNlZD48bWk+dDwvbWk+PC9tZmVuY2VkPjxtbz4tPC9tbz48bWZlbmNlZD48bXJvdz48bXN1Yj48bWk+djwvbWk+PG1pPm48L21pPjwvbXN1Yj48bWZlbmNlZD48bWk+dDwvbWk+PC9tZmVuY2VkPjxtbz4tPC9tbz48bXN1YnN1cD48bWk+djwvbWk+PG1pPm48L21pPjxtZmVuY2VkPjxtbj4xPC9tbj48L21mZW5jZWQ+PC9tc3Vic3VwPjwvbXJvdz48L21mZW5jZWQ+PC9tcm93PjwvbWZlbmNlZD48L21zdHlsZT48L21hdGg+rvTEpAAAAABJRU5ErkJggg==\&quot;,\&quot;slideId\&quot;:301,\&quot;accessibleText\&quot;:\&quot;V subscript o u t end subscript open parentheses t close parentheses equals A open square brackets V subscript s open parentheses t close parentheses minus open parentheses v subscript n open parentheses t close parentheses minus v subscript n superscript open parentheses 1 close parentheses end superscript close parentheses close square brackets\&quot;,\&quot;imageHeight\&quot;:17.68270944741533},{\&quot;mathml\&quot;:\&quot;&lt;math style=\\\&quot;font-family:stix;font-size:16px;\\\&quot; xmlns=\\\&quot;http://www.w3.org/1998/Math/MathML\\\&quot;&gt;&lt;mstyle mathsize=\\\&quot;16px\\\&quot;&gt;&lt;msub&gt;&lt;mi&gt;V&lt;/mi&gt;&lt;mi&gt;C&lt;/mi&gt;&lt;/msub&gt;&lt;mfenced&gt;&lt;mi&gt;t&lt;/mi&gt;&lt;/mfenced&gt;&lt;mo&gt;=&lt;/mo&gt;&lt;msub&gt;&lt;mi&gt;v&lt;/mi&gt;&lt;mi&gt;n&lt;/mi&gt;&lt;/msub&gt;&lt;mfenced&gt;&lt;mi&gt;t&lt;/mi&gt;&lt;/mfenced&gt;&lt;/mstyle&gt;&lt;/math&gt;\&quot;,\&quot;base64Image\&quot;:\&quot;iVBORw0KGgoAAAANSUhEUgAAAnoAAABvCAYAAAB7Lm0NAAAACXBIWXMAAA7EAAAOxAGVKw4bAAAABGJhU0UAAABEsZUXFwAAFclJREFUeNrtnQ+EVksfx8fKWldiJUkSSVaSyJUrSSTJSiIrSRJZSZJLXkmuLLmSXIkkyZUlWSsrl6wk1xVJkiSSlWRFkqxked/ze5/z3M6e5szM8zxz/jxzPh/G6+3uMzPnN3O+Z/785jdKAZTDgijtxAw/0I9dAAC9RW8BupndUXofpW9RWoE55jAepf9G6U6UlmIOAEBv0VuAbmFhlG7HL5akyXhGBd/5NWGfT1Hai0kAAL1Fb/Nif8IIeaSrHus65qlOE/T9XNgapemEnW9GaR5m0bI9Sp8TtroepT7MAgDoLXrrm43xAOqd5wHelGosmR7yWNfjUbobpS8d1OtRPMIHv4yk7HwJk1hZlxLqZ1FahlkAAL1Fb/NiZZSutDmA+hr/djBKvQXUdSBKZ6L00bF+j6O0mr7uHdk6mEzZ+gJmcWZZPClq2m46nnwBAKC36G1hswVbehsPEstgiWo4oZrqJy8G22L+EaffNylbn8csbfXhqdSkiVNiAIDeore50ZMyhC2V7dx4SZm3kHFO9c8GNXcZ3Lc/Zh3F513F3isAQG/R24A53cJAr7fkuv5hqNsW+rR3xKafU3YewywdI+4IH1J2HcIsAOgteove5mUE14Fe2Uxk1Osmfdk7m9WPh2HkgAtb434Qf5HZlH0HMQsAeoveord5MN0FAz3p8N80dZJ4OYvpx17ZoJlZTmNn7wynbDwTpfWYBQC9RW/RW9/cchzoLSmxjgcz6nSU/uuV5ZqBv8yENmGaXBhN2fp9ye8ZAKC36G2AnHAc6O0osY6PNfV5Sr/1ihxmeaWx82+YJlebp52FZcuGgKgA6C2gt97Y4TjQO1BS/TZk1Odn+q1X7mhs/KTG9hC/mfECZteDGrtfpDsCoLfoLXrri59U8decdfpCcOTcLyc1NpYthLoGn5aAm59iOwwXUN64xv7b6JYA6C16i9764pPDQK+Mo95rNfWQWzIWohVebTyrWFVqIvEl/07YYU0BZa7UtIFsMSygewKgt+gteuuDCeV2r23R3NXUYxit8PqSPdfY+EuNB9PJ6wGnSyq3ma7QRQHQW/QWvc3roXVLyz0F1mmTpg6P0AqvnMlo65Ga2uPXlB1uFFj2KoUvKgB6i96itzmxX7n56Q0UWKenCh+GPBG/iK+aNpZ4hXWM4XREY4uiI6j/pXDQBkBv0Vv0NgdcT97uKqg+hxU+DHlzQ3HTSJOsEENFb6fsy6jHProrAHqL3qK3ndDrONA7VkBdJNZN+m46CWyIY7o/VhvaeHvNbHEhww5PSnoPdTfAvFbFuk0AAHqL3gbIZ4eBXhF76Oc15e5FK7wymtG+X2o0oJAJhekQ0u8l1Ws8oz6H6bYA6C16i952gsvJ2zs510F8ANPHnifRCa+sMLTvaE1s8EuU3lj6ellxlQ5l1OcVXRcAvUVv0dtOuO4w0PuYcx0m1Y8HMAbQCq+cV9W7/aQo5qvsrYO0g3RZM23Th2EX3RcAvUVv0dt2Oajc/PTyapCdmrLOohNekTv9PhjadkWgz71INaLRf3Ds43dKru/7jHo9oAuDI3KSc3c80JAIBnLic49HHZFQIVPxR1pWa86pxvYcoLfobYVxPXm7LoeyxSnydaocEY8+tMIruw3t+iFAsZGJwmOlj0TfScr74vFbhrJX0Y0hxcr43ZZ4bGOGD+xtT+XdVtlB9ZfRHOgteltd+lV5IVZ0gSR3ohPeGTO06+2AnlM+NtOexabIJf1ThrJH6Ma1Z2OU/lSNAPJfW+i3XzyUPWAp43k8cQf0Fr2tKDMORj/pucylsQAly5hAI7wj2wjfDO16LqBn3Zuj6EjKO3D3LkPZb+jKtWdHrJFjcZrQaGhWWumhbFsZR2ki9Ba9rS73VPEhVm6m8pcZ6gp0wjs7Le06VCNbmHxHqhCYe6mlrbgWDdKI7/QRB/3u1E9vlUMZf9Mc6C16W11uOLzE9zyWt1GT/2k0Ihf+sLTrpprYYa3FDoMVqafJz+W3QNpia84rAVVKYwXZ9KSlHuc9lPGPpYwZ5Ba9RW+ry1EHwfrssbxnqbxfqsaSN/jnqaVd6+JXc8xgg9kK9b/Xhno+ZqDHQC8DWdl7a6jHXQ9lrFbmAPtfkVv0Fr2tLq4nb3100mFNvlvRh1zotcxY6iTMJgfp+xWq57hFIEM4kc5ALx9GVP6rbVtUtl/gO/QWvUVvq8tiR9Ha3GE5uvtsbzEeK+2D+rYmduhR5gNHZypUV5sbxWAN+iUDvfbYaKmLrxAocuOBbmXvtqo36C16W3lcjut36kiajpYtM8OljMdy45CqdsDKotiU8wTGJ+csdT0TQHsw0MvvA2vScZ/hKg6r/CMzoLfoLXrrmYcOotVJbBnx75hFGCo1W6nLaqopXtKMqtYF4wcsbRbCqgkDvfwwRVDweeNQjyomqD56i96itx7500G0OrmM+X4qrxcVa/AQuWNpz+s1scNkhT7ENvao8Ld/GOjlx6WCPlrpgd4rBegtelt5jjuI1qM289ZdCbMJXcidKUt7Xq6BDWwBTI9XrL6DljabZYIEBkxBbKc9lrNeER4LvUVvu45dDgO9dk4NyUmkNzWd2ZSNze/yQg1ssN1igzVdVl8ftxxAuNj8o3ydIjyRyFM+7IsxPXqL3laf5cptK6K/xXzT99l+Uo2LkCFfehza8lAN7GBytq3iBeNbHNptO90bDBNrU9/Z4amcvxN5XsPs6C16G86MpNWHluP86WPW3IdYDD85tOWBGtjhkcrH5zQvlji02266NxgwBTXe7yH/gVSeA5gcvUVvu4fHDg+9t4X8RlO/fYoeFEa/Q1vuD9wG85U5gOmBitbZ1m776N5gYMLQd656yP9SxT/e6C16i962MDDrxM9A5yuyDj0ojE0Ij/YQUB4BZIsWnoN0bzBwU+V36lHcbpo7P/JRx18UvUVvu4yTyl+Ileep311BCwplK8JjDDXxuqJ1dtkCOkT3BgNnDX3nRYd5j6h6HS5Ab9Hb4PTW5eTtM4d8jqofj/UvRAsKZQvCo16qfLew8qDXod3O0r3BgCnESif3rYo/U9Pn+n2UFmBq9Ba97T5Wqc5DrIivwseadfAqsrrmwmO7v7mqDrZ9ihU96AxbbLDeNvO9iqajt+ht9yNHxGcdHnyJIY/08u1DNKAUXHwPQj4FNqTMQTD7u7jd8NEDEwOW/tOOr/S6xO/vY2L0Fr3tbp46PHhWLKY1mgZejQaUwjxV75Uh05V+T7r8g8GpWzBh244abCPPJ/Fvv0RpBSZGb9Hb7sbl5G3WEvSD1N+d5/0vFdvq7KWAn/294bl/r3C9XcI0EEcPbJhiog61mNcxRRxU9Ba9DYrfHB5c51iZdgB+F4+WoTymLe0Y6klom6/pYIXr7hKmgZsxwMYb5WdlSVbvvsS/+wuzorfobRjscXjwdCwmcWh8q9oPrAz5MGFpx1DvHD5seGa5l3Neheu+TYV/96JLKIpQ0lhJNr5rqNPlFvJ5qL5fX8V9tugtehsIaxwefCr1m/R9tpO885XghqUdbwX63LcMz1z1vmk7MSnbQz0M9BjodfAOuA44TiV+sxM5RW/R23BwOXmbfPjlaq4/yDdFtPSqcMzSjncDfW7TXZ+nK15324r6dADtw0Avf651OODYkPgOXERK0Vv0NjxeOQhY8yLrsdS//8b7Xhl2WNrwXYDP/LPlmX+peP0PVHTgwECvuwZ6I4Y63bH8Vq45m4r/Vi6pn6cAvUVvg+O2g4DJLRqbU/8mDsB9vO+VwXa9y9cAn/mE4Xklqn/Vl+Fth6FCuHaKgV65HzDboYrJxGrGEmQUvUVvw2TEQcCOqx/vs8WPo3q8UPlEya8qE10+O7P5+exhoMdAzwHTlpRpO+qi+u6eswX5RG/R23AZchCw9L78BO94JbliaceQxFxmj98Mz9oNMcDGVfu30jDQY6DXxORk/injN8nTk8eQTvQWvQ17RXtDi2ImS9LLeccryW5L2w0F9Ky2i8VNt7TIBe3iLL2t5GcwxT97TXcGR7ap1rYQkwPD65gPvUVvw9db1ztvu+VkTZ3ps8y6zgX0rCZ/C9vpqebMbn2F37vLdGdwxBbENv3BnlHf7ybn8AV6i97WRG+nHAd5LxGGytPtfhSuPDA8503D7/4T/81IyfVfaXnXttGVwRHbwYCmr5icimy64cjqxkJMh96it/XR2zHHgd5W3uvKYzqB9yGQZ5xnmZ1lXUzdDInwQpXvKG3a9vmsAg3cCbm9DybdluspxUXnU2IFZgVmQ2/R23rp7QWHQd4o73TXzO5N2wlLA3jG7Za+qnvGNfELLYK1tgLPYDrtfpVuDC1ieh/2R+lj4qP2M+ZCb9Hb+untXktDfgmkw+Y125FlX4kxJMe3J+IZs9iseYuI/O9MPKN+phorqFfj2WCW34JcwPxetRep3hQpPwQH4dOqtVOGcprqXfzfT1TkGUxbPr/wWkGLmAYb3xI6hEuAf9Bb9LYr2GgZ6J3kXZ6DXPgtIQnuWwTWNckg8J5qrJpKepj4b3vbqN96FfZl26aX9r5GdF6qaoUF6lFzrxJMpqe8XtAGXx10htin+YDeorddQa+hIfnwfEe2POQmkSx/hdm4c0tMIfFPWJDqbKviGd7tFgaI7W6z/JOR3/sA2mFGmcNJrIrtvSd+3ubx+f4umFgd5DWDNvhs0ZEDmChX0Fv0tiuY9jzQCAmJEXTP0Fnk1PKJFjv2MmU/BDOr2ncS3WnId10Xt8Ui1fqKqThFV8n5PCtUwVvFIQzwP9BjRyZ/0Fv0tivQDTrq7hQucZLOq+wVPHFwPt5hZzljeGGedFj/Zxn5jnRxm7Qa4PtjBScrWe3CDQXge6B3DtOU/l6jt+htZbisabA6x1mS5ejnhg49Hs92fPB7Rhk3Osx3l2Em063I4ZcZR9GRldbVFav/2oy6vlGs5oHfgR5Bt4sFvUVvK8/+lCGGa/zCblfmrRDfMwHpcE815Rz2kPejjGcY7OL2OeogOnISrr+Cdb+YUd/dfCfB40DvGiYpBfQWva00ybvsntT4RT2ozIEV8wpPsFlT3mYP+a5Tbqelug0Rzom4TcQhWMLZyGll2SYZqGidF8T1TLfFJN9H6JDkRPEC5igN9Ba9rTS9cQN+Vd3tPNoJR5Q5XlDe8XaSs0HxC/R13dzVjGfagC4Xis4fU4SIWwqgU8QXT7ajhjBF6aC36C1UFNNKngx+NxVQh+FEmS885iu+lrpT1Q9o9sJYlDG7PIJpAIICvUVvoYJsVWb/g6JmyUuV20XR7ZB1/J8gquXN8icwC0CQoLfoLVSIler7PZC6dLHg+kzF5R4vqPPLds98ukGu6AJ2Tql6n2oHqONgA71Fb6FgxC/xqWGQJ+FV5hVcp1tx2TtyyFsu4NbFFLpEV8iN+bG4p6+8W4tpAIIGvUVvoQKcU/lcP9YJ5+Oy+3LKXxxRP2iedSvdIRduqrBCLQAAeoveQlewzjLIK+syavHTy9uPQ8K2pO/aFefhxXQLr+hOcR/CLAC1Ar1Fb6EknhgGed/iAVfIDGmeWy7mnkfX8ILEpUxfnfcrZgGoJegtegsFs1eZV/Ou1MQOw5pnH6V7dIxcA5Q+4HMCswC0hRyYk5sMxK3lryjdc/iNrJadjtLfquGjJZP3V1E6q8o7DIHeordQIC8tA72BGtnisArrEu6yWR6l94rtA4B2P9p7VOOe3r+U/p7VU4bf98QDPNP9rM9LHOyht+gtFMBOyyDvfg1tIiucLHt3zrIovVNzT3sRNwvAzD7VuJbqq7LfqfrfeDCoQ9xtHjnmcQ69RW8hXB5YBOBgTe0iPg7p5e/jdJeWROdtwnYyy1yPWQCsyArMuGpsyX6x6PPrjDzWqB9XdtrJB71Fb6HLWWl5+WWW1V9j+6xSP25rn6TbWFmd+sjIZGIRZgFoexD0WbkHsJcYac0QJq/iybrEsJODDn+o7AN36C16CwFyxjLQm8RE//dduZGyy3nMksnm1Mz8N0wC0DG3MjR6S+rvxEerea+sHKLr1eiZLp8Z9Ba9hTB5bBno/QcT/ctQ6oUa1Yho3dmvvsfHmopFCAA6Z1yjz7LK15P4G1nFad6CkHXKsidD61+ht+gthMdCZffbIFr5XBbHgtMU2ZWYZM4H5EVsm8uK+ysBfL5buq3bP1N/80DZQ2ksytD6m+gtegvhsVvZ/fMIXqlHtku4RuZHZGKwETMAeGVDhkbvSvzNxfjfLljyGszI6wh6i95CeNjutX2JiQAASkfnSy1bds2tzD3xv0045PWrIlYqQG0Yswz0xjARAEDpPNToc3NQJ2E1xJdNwqMscMjrtiavN5gYIEyeWQZ6VzERAECpiO/VrEafhxODQAmsvNYxvw+avK5hZoAwmbEM9IhMDgBQLlm+1EtUI8ZcctBnY62y+/oBQEDYTtzuw0QAAKVyTaPNcq2Z+NSJn95EC3np/PNktbAPMwPUc6A3hIkAAErlnUabT6lGDFQJjNzKDQiTirvMARjoJdJuTAQAUBoDGdp8ow2NllBZOl8/rhgDCJhZBnoAAJXlqNJvtYp/9e0W89qVofNcfA8QMJ8tA729mAgAoDTGM7RZTtkubTGvK5p8PmBigLC5ZxnoHcNEAAClIFut3zK0eaSN/F4r/RYwAATMDUUcPQCAKrI1Q5dl8LeoxbxWKXZtAGrJfstAbwITAQCUwvkMXb7SRl5HM/JaiJkBwmapZaA3g4kAAErhqfJ3eELn6/cYEwPUg0eWwd6GEup0SXESDADqy+IMPX7eRl5Zvn5nMTNAPRi2DPQuFFgXEaSxuNw7NA0A1JS9GXp8uo28tmfktRkzA9SDXqWPvN5MH6P0UwH1kDLuxmU+idICmgYAaspohh4PtJGX7go1ccvp0fztfNXwDfyJJgAIi4PKvKp3JufyZZvin7isl6r1E2UAACHxSaPDL9rIR3ZJvmjyGs34+7G47GU0AUB4mGLqiX/H2pzKFR/Ad4lB3mKaAgBqzM/KX+y8nRl5DWv+9qwi5ApA0CxS5i3ct1Fa4rlMuWOxeQ3bI8VKHgDAqQwN/qWNvLJipa5J/V0z1BYBlAECZ3WUpi2DPR+nYSWPZOgAubMRnxAAAKXuK39XlWVN3pM0V/3kRO98zA8QPuLs+8Yw2JMVuIuqvS1WOeV1V83dEj6ByQEA/k+f+r7LkUzX28wv6wq1LapxEK+5eih+easwP0B96I/SLWU+oCFiJDdnHIlFo08jWBujNBSLVHpmKSdr12BqAIB/2ZWht7vazO+TRcebWr4N0wPUk8EoPXMQilbSK9XwBwEAgLlcVfrDcH1t5jfqoMl7MDsAyGxvTGVvA7jMGGX1byemBADI5LVGP+91kN86g26L399WTA4ASSQmk0RZPxPPFOWkrGwNfE0k+f+yCigHLEbiwV0vpgMAKAU5rftQNYIkS5I7buWGjX5MA93A/wClG66lA5PINQAAAOZ0RVh0TWF0aE1MADxtYXRoIHhtbG5zPSJodHRwOi8vd3d3LnczLm9yZy8xOTk4L01hdGgvTWF0aE1MIj48bXN0eWxlIG1hdGhzaXplPSIxNnB4Ij48bXN1Yj48bWk+VjwvbWk+PG1pPkM8L21pPjwvbXN1Yj48bWZlbmNlZD48bWk+dDwvbWk+PC9tZmVuY2VkPjxtbz49PC9tbz48bXN1Yj48bWk+djwvbWk+PG1pPm48L21pPjwvbXN1Yj48bWZlbmNlZD48bWk+dDwvbWk+PC9tZmVuY2VkPjwvbXN0eWxlPjwvbWF0aD7cYk+HAAAAAElFTkSuQmCC\&quot;,\&quot;slideId\&quot;:314,\&quot;accessibleText\&quot;:\&quot;V subscript C open parentheses t close parentheses equals v subscript n open parentheses t close parentheses\&quot;,\&quot;imageHeight\&quot;:12},{\&quot;mathml\&quot;:\&quot;&lt;math style=\\\&quot;font-family:stix;font-size:16px;\\\&quot; xmlns=\\\&quot;http://www.w3.org/1998/Math/MathML\\\&quot;&gt;&lt;mstyle mathsize=\\\&quot;16px\\\&quot;&gt;&lt;msub&gt;&lt;mi&gt;V&lt;/mi&gt;&lt;mrow&gt;&lt;mi&gt;o&lt;/mi&gt;&lt;mi&gt;u&lt;/mi&gt;&lt;mi&gt;t&lt;/mi&gt;&lt;/mrow&gt;&lt;/msub&gt;&lt;mfenced&gt;&lt;mi&gt;t&lt;/mi&gt;&lt;/mfenced&gt;&lt;mo&gt;=&lt;/mo&gt;&lt;mi&gt;A&lt;/mi&gt;&lt;mfenced open=\\\&quot;[\\\&quot; close=\\\&quot;]\\\&quot;&gt;&lt;mrow&gt;&lt;msub&gt;&lt;mi&gt;V&lt;/mi&gt;&lt;mi&gt;S&lt;/mi&gt;&lt;/msub&gt;&lt;mfenced&gt;&lt;mi&gt;t&lt;/mi&gt;&lt;/mfenced&gt;&lt;mo&gt;-&lt;/mo&gt;&lt;msub&gt;&lt;mi&gt;v&lt;/mi&gt;&lt;mi&gt;n&lt;/mi&gt;&lt;/msub&gt;&lt;mfenced&gt;&lt;mi&gt;t&lt;/mi&gt;&lt;/mfenced&gt;&lt;mo&gt;-&lt;/mo&gt;&lt;msubsup&gt;&lt;mi&gt;V&lt;/mi&gt;&lt;mi&gt;C&lt;/mi&gt;&lt;mfenced&gt;&lt;mn&gt;1&lt;/mn&gt;&lt;/mfenced&gt;&lt;/msubsup&gt;&lt;/mrow&gt;&lt;/mfenced&gt;&lt;/mstyle&gt;&lt;/math&gt;\&quot;,\&quot;base64Image\&quot;:\&quot;iVBORw0KGgoAAAANSUhEUgAABesAAAClCAYAAADMD6aLAAAACXBIWXMAAA7EAAAOxAGVKw4bAAAABGJhU0UAAABog0179AAAMT5JREFUeNrt3Q/kVff/OPCXtySTkSSTjMkkScxMJjOSTJKYJJmMycxMRj4mycRMko+JZJJJJJlkxmRm5iMymZkZycxMRjKTJH6/+/q9z/vX7XT+3XvPvffccx4Pju/3s973/Hmd132+nq/XPef1CgEAmFX/ZwIbAAAA6GfrZwMAkggAAADQzwYAJBEAAACgn62fDQBIIgAAAEA/GwCQRAAAAIB+tn42ACCJAAAAAP1sAEASAQAAAPrZ+tkAgCQCAAAA9LMBgNlKIgAAAAB9dQBAAgAAAAD66vrqACABAAAAAPTVAQAJAAAAAOir66sDgAQAAAAA0FcHACQAAAAAoK+ueABAAgAAAADoqwMAEgAAAADQVwcAJAAAAACAvjoAIAEAAAAAfXUAQAIAAAAA6KsDABIAAAAA0FcHACQAAAAAdNuLvW2pYtBXBwAkAAAAAG2yo7e9NAPnuby3fdbbHvW2fTXud3Vve0810FcHAAmABAAAAGAaVva2C0kf7LMGn+ei3naot93r6zPWOVj/32Sf18P8U/v66vrqACABkAAAAABMRHya/k7S/zrX2+Yaep67etvtjD7jvpqPczLZ77+97W19dX11AJAASAAAAADG7WRf3+t4Q88xTsvzQ0Gfcd8YjvlB3/4/D/NP9Our66sDgAQAAACAWsU536/19bs+buA5ruptZyv0GfeN6fh7+47xbW97Vl9dXx0AJAAAAADUJQ6C/9rX5zrRsPNb0tuO9Lb7FfqL4xysj/oH7G/0thX66vrqACABAAAAYFTP97Y/+/pbFxp2fvuT84vn9XqYnz9/TW/7LUxnsD7qnxLnZm9bpq+urw4AEgAAAACGtTo8OVD/fWjWXOyne9vl3rYu4992h+kN1kdnU+W2RF8dAJAAAAAAMKg4fcutvn7Wnd62smHnuLzg35aF6Q7Wxx81fuw75kV9dQBAAgAAAMAg4lQy36f6WVtb1HfcN6Hjv9jbHvQd96C+OgAgAQAAAKCqk6k+1pmW9R33TfAcPuo77qPe9oq+OgAgAQAAAKDM9lT/6m4onm5mFvuOkxysj9Ph3O47dlz4tq3z1+urA0AHSQAAAADqF+d5/yvVv/qwhX3HfRM+jwOp43+srw4ASAAAAADIcyrVt/o7zPZT4E0ZrI9rANwJT06H86K+OgAgAQAAACBtXUbf6pOW9h33TeFcjqfO4aq+OjCsZ3vbDsXwlGXKBSQAoG3VtgJitVgNtMCVjL7Vupb2HacxWP9yxnls0lcHBrUrzM9X9rC3vaA4nvBlEmxig7ZKcYAEALSt2lZArBargRm0PqNf9VuL+477pnQ+6fUAvtVXB6qKK31f6vtCXQvzT1Dw2Id95XOvt+1RJCABAG2rthUQq8VqYMaczuhX/bfFfcdpDdafzziX9frq5fZV2Pko25kaC+FyTed0VVyiz5bw5MIXMZgsUiyZtvW2f/rK6myY7cVXoN+Rvrp9qAsJQA3kEGhbta2AWC1WQzPIzatZGubfIkrva1cL6kDTBuuz6uTpFn3nxtZXfzX5kvxZ85f49zD/utjbNRbCB73tq9727wjndT3M/zIO0bFU/fhMkZTamErqf+ptqxULMy6+0ny/r15f6EICUAM5BNpWbSsgVovV0Axy82r25+xvRQvqQNMG6zdmnMuD0J4fOyfSV18Tsl8FqbI9SD67vbctnkCBrA3zT0HerXh+N8LsLxRBfeLrntdSdeSEYqlsddJgL5TdnSQxgFl1IRUPbnYtAZBDyCG0rdpWQKxGrKY15Ob5shaWvdeS+960wfq53vaoQecz0331YwN+kf9IAsE0PBeeXrAgvcVkxCtqLIgLJt1O1ZHjimWo797vqQZ9h2JhBr2W0W48ShKLziUAcgg5hLZV2wqI1YjVtIbc/Elxqq+sKXCutOR+N22wPvo543y+bHl5j6WvPpdqfMq2aS+w8lkofl3HAjkseCU8+epi3fOudTFR/bNh8QAGbe9+zmk/mvIk9awN1sshtK3aVm0rIFaL1SA3b2Ju/kbOvs+15H43cbA+a32Ch6E5D8fNVF/98ABf5sVTLpz/Fpzb62IziVgX/knVj8uKZWTxlbW/U+W6W7EwIw4WtB9NWWBo1gbr5RDaVm2rthUQq8VqkJs3MTc/mrPvtqxL1cTB+jM557SlxeU9tr762gG+zNN2Nee8zovJJOI0F+mFS+JiJKY2qEecpzE9D9l2xULDxQWE7hW0bR93NQGQQ8ghtK3aVkCsRqymNeTmj13O2X9bfmhr4mD9gZxzOtzi8h7r9+nODHyZY5KRNd9UHIBZKSYT5l/5TD9Jckf9GHsAvt/bXlIsNNjnJW3bxS4nAHIIbYS2VdsKiNWI1bSG3HzenznX3ZYf2Zo4WP9mzjldanF5j/X7dLHil/m5KRbM/pxzek8spuf5jEYpPvmwWdGMxYVUWf815fgAeTZWaNt+63ICIIdA26ptBcRqxGpaQ24+P0d626e/bOJg/faQv5hxW8t7rH31gxW/zG9MsWBuZJzPTXGYML/wyG8Z9eOoohlrmad/qY6v2S5SNDTMjxXatkehGYvezOpgvRxC24q2FRCrxWqQmzclN3+h4LpfaMl9buJg/daG97dnrq/+RsUv81tTKpRXcs7nZXGYnisZdePHDpdHnK/yyzD+p2myfjU9qTrSIO+E6nM2NqE9mdXBejmEtlXbqm0FxGqxGuTmTcnNtxVc9zMtuc9NHKwvWjNhbUvLe6x99WcqfpnPNCgJORMghEMh+1e7dR0tj9Xh8UKaByZwvC8zyn+rakkDxKee/g7VB+ubsNDQrA7WyyG0rdpWbSsgVovVYjVy86bk5jsLrntxS+5zEwfrlxac17aWlvfY++r3Khz88hQKZEPGedztbcvF4M7bkCSknmqYF18r+qGvHNZP4JhrMu5BfC30WdWTKTsRqg/Ux+3TLicAcgi0rdpWQKwWq8VqWqPrufnuguuea8k9nrXB+h0tLe+x99WvVjj471MokK8yzuNAoOtigP05o278G7o7CHO6rxzuTOm4C9tpVZQpWpfqPD1saLLamARADoG2VdsKiNVitVhNa3Q9N987o32qOvqO0xysX1xwXm+2tLzHXq9Oh+Ytwrc54xyui7v0HMmpo8c6Wh4fpsrh3ASP/WIwHzTN8l1fPfyrtx2u0L41YYX6WR6sl0NoW7Wt2lZArBarxWrk5k3IzQ3WT0fRYP3ulpb32OvVvlBtqoBJLgpwM5iDj6fF+QgfZNTN+PTsyg6Wx7sNCIRfB4tb0Qx7UvVwf8heBCxrW9TVBEAOgbZV2wqI1WK1WE1rdD03393gPt+4+46erG9ZX73qitE7J1QQ7wRz8JHtXE7dPN/BsjiYUxaTfgU275frvaorExQXU/qjr/7dSP77sort2+auJgByCLSt2lZArBarxWpao+u5uQVmp9cfn3Zda11ffXHFL/P7EyiEOLDyd+q4cSoDi7WwLrR3delB5S2gOY0nOWL8yJoX/FZozwIuNN+xVP3b2Pdv/1Zo3/Z0NQGQQ2hbta3aVkCsFqvFalqj67n5toJrXtqSezxrC8xua2l5T6Sv/k+FE5jEHHDHGziIQjNcyKmX/3YoGYqNXdGCMZ9O6by+zDmfd1RbJuCFVEfpTOrfqyyydKrLCYAcQtuqbdW2AmK1WC1W0xpdzs1XF1zz+pbc3yYO1q8oOK+NLS3vifTVqwxmXBnzOcQ5sx6ljnlNnCXMD8bl1csLHSmDTb3tdsl3dOuUzu3tnPP5TdVlAvrbr3vh6VegT1Vo3y53OQGQQ2hbta3aVkCsFqvFalrZP+pabj6Xcdxpx4lJ9R2nOVj/emjv9ENT7aufrXACd8d8DtfC04tOrA2Q/YvswvZWy689vk50osL382GY3pM1RZ2InaovY5ReQPa9jL/Z24D2rdEJgBxC26pt1bYCYrVYLVbTGl3PzW/lXPOOltzfJg7W562V8E+Ly3siffX9odq8VuNqBHdkHOtjMZYwv2L33wV18oWWXnd8jehQybVP8pfxMn/lnNd3qjBjjA39idhPOX+3qeJ3aJq/+M/6YL0cQtuqbdW20j4re9uuMD9YfLO3Pehtb9YYg470tt/D/EBrfGr6kzA/1QlitVgNcvNRXAztXvy5iYP1u3LO6VqLy3siffWqK0aPY66hxeHpX75iwrZEjKXgS/9/kgSubYlpbMRuhPxXt4bdjk6pQYzbi6oxY3A4Vc9eK+joVvk+TXPhm1kfrJdDaFu1rdpWZtuaJC7EBdsvh/xB0ks1He9Szv7j4P1qt0OsFqtBbj6CQznX+0lL7m8TB+vfyjmnMy0u74n01ZdV/DKP41WuI6G9r6cwussF9fFSi64zdkzu1JyYTvI1zI8Kjn1MNaZmq8L8omoLdex8yd//WuE7Ms1XyWd9sF4OoW3VtmpbmS2v9rYvetv1MP/EfNU6/28Nx15bcoyfw+zPbytWi9ViNXLz6eXmm8P0FtWdZt9xmoP1eVOW7W5xeU+sr36/wkkcGvOAS9yuiq0k4hOxDwvq4yctutY9Y0xQ47ZuzOe/s+DYt1VlanY+NXCwquTvL1b4jkzzV/9ZH6yXQ2hbta3aVmbLG0m8vJxsVzPiad62poZjlx3jPbdIrBarQW4+pLmcNu3bltzbJg7WX8g5p1UtLu+J9dW/qXASdf8SdT61//hkR1vn3mNwO0rq4+4OlUXRnI0nG3B+q0ru1cuqMzXZPESSeaRC+/Z1lxMAOYS2VduqbaXz4uDGuxVi+ajz1r9Y4Rg/uB1itVgNcvMRZA0e32/JvW3iYP31jPO52fLynlhf/VyFk/imxuO9mrH/w2Iqff5bUh83d6QcNpSUw/aGnGfR/JJHW3IvtoTxPvnTpO1yQwcSfu47x19DtYWRdla43mmuVN+GwXo5hLZV26ptpR0OlXw3jtdwjP+VHOO+2yBWi9UgNx9BXv9vzYzf17nQzMH6By2OfVPvq7834cGMn1L7joMui8RU+twsqY9dmc/y/YIyeNSg782tgvO80ZJ7YbB+ug6mznFrxc89X/Gal3U1AZBDaFu1rdpW6BsI+KOg3n1VwzHWJW1C3jEeuA1itVgNcvMR27Kst3LenPH7ujI0bw22daHdC2xPva9edcXoOhKDAxn73SKe0mdxKH5CoUtJfNHiUk2ad+3LkmR6SQvuhcH66VnR2+6G4ec/rLKA3htdTQDkENpWbau2FfocC+N/6v31kD9P/p9itVgtVoPcfETHM87r7Izf191hvG++DWNvaPd0dlPvq6+s+GV+bcTjxCcX079wXRRLSSkbFP2jI+UwF4oXhznSoHMte9VuewfqpcH68TnTd25xwbVB5z+8VuGaD3Q1AZBDaFu1rdpW6PNqSb1bXdNxNoXsJ+wvidVitVgNcvMRrcm43lszfl+/K7iXv07pnM6HZk3J08q+epUnD0ddzOZEan/xiYpVAZ70dkk9vNKRctg85sa1Tp+UnOuRFtwPg/XTsTGMPv/d2TD5RZZmKgGQQ2hbta3aVkjMlcT0nTUe652M/R/qePmL1WI1yM3rcSnjmtfN6P38tML9PBWqrelWpzuhXT+INLKv/n2FEzk2wv7jl+KRZIwKyp5O6MqTlB+F4teQ5xp0rm+V3LM2PCVlsH46fuw7r9thuFeJ91e45mm9Tt2WwXo5hLZV26ptpT2+Kah3H9d4nKzF8jaK1WK1WA1y8xpkzac+CwufxjfP4vps8cfxT5I+cNV+fPzbOCXOrmQf8YfPpWM6z9dCc+bOb3Vf/YsKJ3JhhP1/m9rXLw1rZGmOKyX18GxHyqFo6o6mTVPyZmj/K7sG6ycv/XTZriH3s63CNU9rDti2DNbLIbSt2lZtK+3xWZjMwGN6sP43RS9Wi9UgN6/RuYzvY5P7EMvH0Lf/bEzneiZ1nJst/B41oq/+QYUTuT7kvndl7Guz+EmO30P56z1tF1dPf1hQBh807Hy3l9yzR8HAGoOJcyD2v1b3zQj7WlwxkXmuqwmAHELbqm3VtkKfPQX17k6Nx3kpte/Dil6sFqtBbl6jOC1PekHzfarHyJ7LiNMvt/A6G9FX3xnG8+RhHCRJv7ZxVt2mQNn8aic6UAZlTwKvn7HzjdsaVZsBHE91ckadX/CvCnV0GguAtWWwXg6hbdW2altpj7L5wpfUdJyD4ckF5FcqerFarAa5ec0+DE+/BcBo0usVHG/pdTair/58qPbk4bIB93sk9fl7vW2Fuk2OuQp18O0OlEPRQkV/N/B8X69w37ap3lSUngOxjsb/coU6erCrCYAcQtuqbdW2QmowpqjevVHTcX7o2+fnil2sFqtBbj4m11Pn/a4qMrQXU331n5O8oY0a01evsmL0IA3N6jC/AEz/599TtynwTIU6+FYHyuF6GM/ccuPyXIX7tkv1pqL+ORDjE/F1LIrzSYU6+kWXEwA5hLZV26ptnZIzod3rwMxqB/afgmuqYwqBtal9rhWqxWqxWqwWq+XmY7Im1a7dDfPzwzO4/sWLY5m+2OJrbUxf/UaFk9kzwP4uhPYvOEC9llWog22fYywOTD6asSR9aYX7tlf1poI9Y/q+v1mhjt7ocgIgh9C2alu1rQaADAD1uVpwTWdq2H//IrYXAmK1WC1Wi9Vy8/HaHZq9WPUsSE8p9EbLr7cxffULFU6m6jx5WXMdblS3GaLedC1J3VVy/atnNEndr3pTIj5R9kdfnflfjfteH8Yzb2NrEgA5hLZV26ptNQBkAKjP+YJrGnWAY0V4/MRnHJg1n7dYLVaL1WK13HwSjqau4YCmZ6A2qv/H1C5My9aYvvqhCidT9cmHn1OfO61uU8EWSeoTTxqlt1sNPecqr+2+rXpT4uMGJOqTHjBo02C9HELbqm3VthoAas8AUFGbPOrifMeGGCgSq8VqsVqsFqvl5nX4Ijz5sNYmzU+puAbCnb5y+6Aj192YvnqVFaN/qrCf91KfiTfVfFBUUWWBnrYnqb+G8b52PA6LK9y3j1VvCrwQqs2rOO5tZ1cTADmEtlXbqm01AGQAqM+eMJ430eL83gtzHsd1aZ4VosVqsVqsFqvl5hN2KXU9L2iCcsW34X4L3Ruob1Rf/cUw+jQBca69ux1LKqjPuo4nqSvDbC5OtCR4sp7RXGlIov5RVxMAOYS2VduqbTUAZACoz/YxXdcZ8V2sFqvFarFabt4An/dd0+0kBvH0/b+ZlNHDMNgaB23QmL76XChe0GVhe65gH+lX175XvxlAlTn/3mrx9e8uuO5HSbCc1ftmznryvNGgRH3Si9y1abBeDqFt1bZqWw0AtWcAaG3JdQ0zV/HGvs9/KzSL1WK1WC1Wy82n7HDftcU3ewzYPxafqF8YqI9vH7zawTJoVF/9ZoUTylvxd31Go7pOHWcAi0K3n9D+ouC6f5zxzsVe1Zuc7/ytvnoSf7Ef17zxRyvU05tdTgDkENpWbau2FRJlU3tsH2KfPyaf/TeYckCsFqtBbt4MsT1beHvg9zA/P3vXPd/XR/9fKP5Bp80a1VevsmJ03msv36X+7rg6zhDKfv39rMXX/lfBdX/a4PNeViFu7FK1yfBRqp6Mc6G53RXqaYw/c11NAOQQ2lZtq7YV+hStJbN7wH293/fZ9xStWC1Wg9y8QVb3XW+MRS91uM68EuafpI/t0dEJ942bplF99SpPHmYt7pJehOjPMP8rMwzqTkn9O93S6y6bU257g899c4W4sU3VJiX+Qv9vXx25F8a7WNHLodprsJN8YqRtg/VyCG2rtlXbSnvcDvU84f1CX3v/tWIVq8VqkJs31IEw/5T9wQ7XmfjwXFx4+CVfn2b11d+scEKXU5+Ji6r8kfqbPe4rQ7paUv/OtvS63ym45jg1yKIGn/vWCnFjzYzfny2h3fM0FsX4cTmfOu6hMR9vruL1T/Lpp7YN1sshtK3aVm0r7fFVQd07NcB+vk8+83cwH7BYLVaD3LzZlne8ziwL3X6avrF99fUVTuj31GeOpP79mnvKCM6V1L+LLb3uiwXX3PTv1PbQrKlFxsFgfb3STyHFhHASCzv9UeH6j3U1AZBDaFu1rdpWqPj9qTpo3D/d3Q5FKlaL1SA3hxnRqL56lRWj+xucuPBA/3yG41wckG54v6T+fdXS6/6n4JoPN/zcy36xv9OC+2Owvt525ufUMfdP6D5ernD9k+wIt22wXg6hbdW2altpj89HbCtf6WsTTipOsVqsBrk5zJDG9dV/q3BSa3MGPo66n4zojZK692cLr7lsLu1NDT//t0IzplUZJ4P19fkgdbyfJngfT1W4/ltdTgDkENpWbau2FRLHCurflZLPrgjzT2vGv70emj2NiVgtVovVtJncHFrSV79U4aR29rbXUv8tLkK0xP1kRM+U1L0HLbzmgwXXez80/9XJsoVrTrTgHhmsr0fsvN9LHW/rBO/jvgrXP8nXlds4WC+H0LZqW7WttEPRIGTZQrHXwuOnip9TlGK1WA1yc5gxjeurH6twUvHJyPQ0BuYhpC6/lNS/xS273qLFpGbhaYyy+TXfbME9Mlhfj7OpY3074fv4RsUyeKWrCYAcQtuqbdW2QqJoeo+iqT1Ohsc/fr+uGMVqsRrk5jCDGtdX313hpNLzyl11H6nR6ZL616bEPz4t8rDgWt+bgWv4suR+teGJKoP1o9uUcawNE76Pz1Qsg91dTQDkENpWbau2FRJFC2fey/nMO31/874iFKvFarEauTnMqMb11V8Jgw3sxNfxnncfqdGu0IyBtEl4veRa1xV89tkwv9DU1ilfw+3QjPm/aXZnLP20xrkpncu/Fdq1411NAOQQ2lZtq7YVElvDYNOx9A/un1V8YrVYLVYjN4cZ1ri+epUVo2dphXZmT5wbregpi09adK1F8xzeKfnswpMcL03x/MvixSnVmZ7/pOrFwykmgd+E6S+y29gEQA6hbdW2alsh8eIAbVQcdL2f/PfvgwVlxWqxWqxGbg6zrZF99d8rfpF/lYwxJrM+f2FV3xVc5/mCzy0Mfh6b8vmvKYkRW1Xlznu+rwO/sJ2e4vmUzS0at7+7nADIIbSt2lZtK4TyqeMW5k6P09wtTKEQnzJerujEarFarEZuDjOukX31yxW/zFvcP8bkrTD9gbRxiw1h0a/ce3M+t7BI5i9h+otMFb2qGztuc6py52U9yb5+iudztGL7tqKrCYAcQtuqbdW2QvJdKorhS8P89Ar3wuMnoV9QbGK1WC1WIzeHFmhkX/1EhRO74N4xRvFpnqJXQFe14Bq3lXzHsq5xfZL8xeR2QwOuoWh1+TOqcecdyKgXP075nPZXTFZ3dTUBkENoW7Wt2lao0E7t6213w+OByZcVl1gtVovVyM2hAznQ1Prqe0pO6t+WJAk02+eh3YsrHS64vnsZf/9cb/sz+feDDbmGotd0N6nCnbYmPH4tvklzre4L1QbrP+9qAiCHGJv4tNKnYX6e3fgE6oNkwCH+3zjg9U3Smdpcsp8NSTle1LZqW2HMigaMF/4txjDTfegHidViNXLzNlqUtHEx7pxLvvd3kjJ70NcO3k9i109h/k2G+INdfEsqb12NmO//1dtOKuLGamRf/dWSkzrkvjEBLxXUwbMtuL6iBO/bjAT11+Tfrjbk/Of6Gqj0dlP17bRnkjowrSfWh+0cphc2G/fry20drJdDPLY0qXN/huoLe8XtRsge/Hq277v1gbZV2wpj9qBCvNqhmPSDxGqxGrl5i6zsbe8nsejhgDl81hYH8uNDOReS7fu+f9ujuBurkX31xQUnpPFhkv6XUw//asG13S/4nsXk78UkEXwzud7432/1tmUz0OjvV3U7ragDtnPK5/b9AInVuOtxWwfr5RDztvfF7vQ8tieTf1/a9/fxyZ34in98++Or8Hhu4vgEfXw6Jz7N80eoZ+E6bau2Far4p6SdeksR6QeJ1WI1cvOWiNO5XQr562k8Svq574X59TOe7fvsXBK3dif7qDrIbwq55mpsX/2OykQD7Cj4cmyc4etaEQb/RTYO2jRp4a68hTr/CBZU6qo48HilpB5fnOL5vTPgdy62g+N8JbStg/VyiBD+k3P9MXlfXnEfsY37raCzsEjbqm2FMSsarPckpn6QWC1WIzdvg3Vh/sn3vPjze5ifBmeQHwtXh/KFfR+JF43W2L56VsWyUArT8FPOl+PYDF/TKwMmqHcb2JDm3Zf3VdnOiUlGfLrudsX6fGmC9Tme25bkmMO8thgT2/iE1KIxnFubB+u7nEO8H+pbuCt2CrIG7H/WtmpbYQLyBus/UTT6QWK1WI3cfMYt6W3HQ/6T9DH2fBBGG1A/UhDbflQtG62xffVTGRV1ufvFFOwM+U8uzKo48He/YoIaf8ld17Dz35BzrreDX4e7JNbjSwPU5azFjOJ0H+d7294az+mLJCGNr3XWMc/gwkJ6cR7xOOD6atsTADnE0DaG/CkLltYYb7/QtmpbYQKyButPKRb9ILFarEZuPuPilDU/F8SeL8P8W0B1+DTnGOdUy0ZrbF99X+pEDrhXTNH1nC/I9hm+pvcqBIDPQ3PmZux3MjRz8VAma3GoZyA8bp818Jzytn1tTwDkEEPLm1/48Ij7TT8N9Y62VdsKE/BPxncH/SCxWqxGbj7LtoXiad7qfkMm/oh3M+M476iWjdbYvvrrwesZNEfe04rfzvh1xST7atJYxMWU4pPGcQHM+Grr2oae87PJeabvxTXVFNqRAMghhrIpjG/xqPSTla9oW7WtMAH9gwsnFId+kFgtViM3n3H7C/L1GIu2jum4r2Uc7zXVUl99GIuTRvNBmO0FbJisuPDPD8mgRd3O5HxJXlHsE5U179q/oVmLPoEEYLq6mEOcKLiXczWUZ/+UTHW+Zq9t1bZCnjg3fZzaY7eimDqxWqwGuflo3i3I1e+F8Yxh9et/SyrOk79ItdRXh0mY6wtA4wh0cU61rFXMv1P0E7MiZD9N8q6iAQlAx3035nv5e7KvH7St2lagc8RqsRoYXtET9fEHjM0TOIcDfcf8xS3RV4dJOR0eP10wLjtyvig7FP9EZD3Vc1WxgASAzA58nffyy2RfZ7St2lagk8RqsRoY3JaSPtek3h5b1XfM826LvjpMwqG+SnthColSfEV3qdswVq9mlHt80nO5ogEJAP/vdda8e7myhv2fT/a1R9uqbQU6S6wWq4Hq1vS2uwU5+skJn8/Cm7IfuDX66jBuH4TJrmr9TG/7KePL8plbMTZLk45Af3nf720bFA1IAPh/igbr6xhg/zzZ13ptq7YV6CyxWqwGqonz9N8syM9/DpOfN/5icuw33B59dRinoxmV9vkJHDcu4vN3xrG3uCVjcT6jrLcrFpAA8P/dK7iXdcwzfyYZHNC2aluBbhOrxWqg3Cclfa2Xp3BOx5NjL3F79NVhHJ7tbZcyKuytCZ7Da73tYer4ceGllW5PrbJWTX9bsYAEgCdcKbmfu0bc/7owmYEYbau2FWg+sVqsBvJtLMnLz07pvOK89dYZ0VeHsSWHt3Mq7OkJn8vujHP4X5j860xt9Xp4emqHDxULSAB4yqGS+xmfglw9I9eibdW2AmK1WC1Ww6z6sSAnjz90rlJE6Ku3y0u97XCYf6o8Lg5xP/myx/8b57z6orft7G1zNR83Psken8qLvwD+OuQ+4jy3ZzK2qvPtxV8nL5ZU2J1TuCcHMs7jgqo6svgUZ3oxloOKBSQAZFoViuetj9uNMDuvvWpbta3QZmuSvlWckuDr3vZNhc+sTPqBP/T1AX/rbR+H6S3wKlaL1cCT9pTk46cVEfrq7RA71u/3tl8q3LD+1eFHeeV9dfL5E2H+CYn+AYArQ+7zZMZ5xv0+W/CZOP98XNTurwGuPWtbNuZ79E7GMY+pukN7PuOee+UTJAAUO1Hhvl6ZoevRtmpboQ3iwOubve1UmB+Yv58R2z4q+Hx8COtwzuf6Fyqc1oC9WC1WA4/9WpKLr1VE6KvPvv2pxvpBmP8lLq7evDj5m/h/42uIWStNn6x4nP/0tnO97duSRHDYX/Vjkpm1ENH1ks99GUYbpI/b3Qndq/gLqlcVRxd/KPqzrwxjfTSvGkgAKBcHan6vcG/PztA1aVu1rTCL9va2a0nfrUp/ZV3OflYl/aUq+/hErBarganaURKnv1VE6KvPts297afUzYhTwDxX8Jk4P2DWAnOfVjhe/JszSQf+21D/qtV5QevTIfb1Ss6+9jXgvsW5BdOvLH6gOg+UoP7RV3bxh6qXFAtIABiojXxY4f6emKFr0rZqW2HWxCeh40NHcXqbf0vi8a2cfawPg71dfEusFquBqfquJE7vV0Toq8+mOOXNqYwb8W7Fz8fpXrKeYH9jiAQzq0LcH/K6ruTsb9sQ+8pbRK8pC+e9GJ5+9emQql1qXapDEhu6FYoFJAAMbE+oNrBzZIauSduqbYVZFgey/8mJxVlvQm/o69PFeenjAM8zYf7hrP+G/EULxWqxGpiONSV5d3z7aJliQl999sTXHLOmshl00dSPM/bx24D7WJJTIS4NcV0rQvaidw+ThHNQX4fmPUmSFqciOJc6x+OqeK7XwpNP4hxVJCABYCQHQ7UB+49m6Jq0rdpWmGUXc+Lw66m/i3OW3wmPFyJcnBEL63yoSqwWq4HRHSnJua8pIvTVZ8+GvqSsf9s7xL5er5gIFtmWs4/3hzifvCfhvxliX3FwP+v1/jMNva+7U8nXhYyEu+v29d3T35OEFZAAMP5Ow8J2eMauS9uqbYVZlLUWV3zafq7vb+JDTrdD8Tphczmx/LeGXa9YLVZDl9woybf/o4jQV58tG8PT8/uN8gRC3lPxpwbYx4c5+9gwxPn8UmOw2pKzr10Nvr8rk+R0ISFfo8o/0dn4pa9+LlUkIAGgVkdD+56w17ZqW2EWv5dZ0+B8kfqbhfmODxbsa0VOHD8vVovVwFQsr5Brb1FM6KvPjv7XHPu362O4sYPs83LG5+8OcR6bCyrXpiH2dyxkz/317Azc6/hmw3ZV/imx0XpVMYAEgLE5EaoN2L8/g9embdW2wix4JSfu9k93ejJUWwB8e86+3m3w9YvVYjW02a5QPl/9IsWEvvpsiIsEZT11/iCM/tRB1s38p+Jn46/89zM+f2GI8/gi1Dun4g8Z+/pRVQKQAFDocqg2YL9TUQHULmtasjj9ycK0MG8m/+1qhX3lvQG9VjEDTMUnJfn1r4oIffXZcS6MZ+7YRTn7fVjx85tyPn9gwPN4LmQvLDvsQrXP5OzvU1UJQAJAoTgg9F2F+x5/TH9JcQHU6vuMeLswML86zL/BfCtUe1v4Usa+bitigKkpeyjmsiJCX3025L2+GJO0UV+PWZ2z7wcVP/9RqOdpjaJ5cg8McV15rxa9oToBSAAotay3/Vzh3sdF7pYrLoBaxLnIHxX0h75P+mlV1wb7O2NfnytmgKn5qSS3PqOI0FdvvrgA7B85Bb63hv2/kbPvqnPOX8v47N8DnsMzIXvR3FFe0/wsZL8tYO4vAAkA1cS33v6scP8vKCqAWuQ9cBTj8aEw2INMG4IpzACa5n5JXv2hIkJfvfnynlyvax6rd3L2/1WFz8aB70c1dNo/KqhUd4a8rqynAa+pTgASAAayLhT/oL6wbVVUACP7PCO+Xg/zDy/FB4+uDrCvrPnqY99tiWIGaGy/aq8iQl+92eKcsXdyCvvdmo6Rt6hrlVdv8p7K3z/A8eOr8/cKKtW5Ia5pZRjP/P4AEgAJQBe9XqEO3FRMACPLepspPth0I+kXrhhgX1lvQH+riAEa3a/arYjQV2+2vKfe/wnzA/l1+DXnGLsqfPZEzmfXDHD8/4bHU9Rk7WvPENe0O2dfm1QpAAkAQ/lPhXrwqmICGNrakP/wUtX+2YK8N6APKWaARverdiki9NWb7fucgj5V0/6fy9l/TOyWVfj8zYzP/jHA8Tcmn7mds6+F+RkHlfW2wH3VCUACwEh+KKkHJxURwNDey+mXxX7MpQH3tTMnTr+kmAGm6lEwWI+++sxaWVDQr9d0jAM5+68yF+KyMNq0NXPh8SrYe3L29cuQ15X1+uglVQpAAtAx23vb8zXub0NJPTC9AsDwvsyJrQ9626oB93U6Yz9/K2KAqfunJJ/eo4jQV2+uvKlc4pMVczUd47ucY+wc4fyqBpbDyd+fDfmD9cO8QfBizr4OqFIAEoAOWZ7cm3017/frgnrwj2IHGEqctiZvWtBjQ+zvVqhnLTAA6vVNSb/qfUWEvnpzfZ5TyHU9If5Czv5/r/j5szmfr/LUx9okGf0rGUy4EIb/0SAtb57/daoUgASgQxYWga97kaq9BfXgoWIHGMqWgri6YsB95T285GlNgOk7V9KvOqOI0Fdvrqs5hVzXokCf5uz/3Yqf/z3js7cqfvZGeDwYH98SyHoNKM7j9cwQ13UxY193VCcACUDH7AvjGZxZEwzWA9TteE5cPT3Evt7L2ddyxQzQmBw9b7uqiNBXb657ob6nzdOWhuwB8l9DtSl28p7Kr/Jq5X+Sv72Q/O9NOfv6Ychry7quL1QnAAlAx5xJ7s0HNe93LpgGB6BuN0N9C8JmzX1/QxEDNMKqkn7VfUWEvnpz5c1ZWMd0Lkdy9r2l4uf353y+7FX79eHJ6W+ij0J9czO+HLzyCSABILoSxjdHcV49+E6xAwxsZU5M/XmIfeXNff+xYgZojOslfatXpnBOn4XhfiBGX71THuUU8qIR9/tcb/s3jDYvVt4c80XzKS4J80/ux7/b1vff8xaq2zLEtR3M2ddzqhOABKBj7obhB3uKFD1Zf0qxAwxsT05MPTzEvrbl7Os1xQzQGAdK+lYnJngucYzxcnLcK26NvjrF7o+pkC+F7OlvBpkf/k7GPn4p+czCIhqfpTr8WU9+3A/Z0/HERPb7gmN8lXNtWeLCe+dVMwAJQAstTt2f52vc97qCerBV0QMMLO9BqLVD7OvzAfpWcWrU42G4dcIAGC1X/7Mgp747odgcj7EwjvZjb3vWrdFXp9jNMRTy3pwgsGaAfawNgy9+tPCrYXy6b0nff381Z1+XcgYHYqJ5NOcYeQP/WU/5PZ9c97uqGYAEoIXS68EcrXHf7+TUgT8UO8BQstYq+2WI/cSnI7PeoL6Q8/eXk2OvdgsAJm5/Sf/qyJiPH6dg+194/JDrCrdEX51y50O90+DEQfb04qtx8HtzTQFlV87fbw2PF517MfVv7+bsKz2Ivqy33UqS1rzr3xyqLcgbnyCJP4R8q4oBSABaand4euHX5TXt+7ucOvCBYgcYWN6aW8Os37UjZ18HMv7242BtL4Bp+6agfxUfRt0wpuPGOfEXnuyPA/Ur3Qp9dYbraC9sm4fYV/yF7FZqP/Gpi2Hmhf8i57yWZfzt5vD46Y6swfy8HyQ29v1NHJy/Fubn8C9a7OI/GfuJn1ma+ruryTk9r4oBSABa6ljGPfqihv3m/TB+U5EDDOWjnLi6aYh9ncvZ1/rU3+0L41uAHIDq4lhd0XQ48c3VutdgPBQer5F5PXiiXl+dgcRB6qy54T8ecD/Lw9NT6sT9Dru69I85Nz89D2IcnF+Ydz9vcaQbFfZ1MVR7hf/LjP38nfqbM8l/36d6AUgAWuxiqPbm2iDij9+/hdGn0wPgsW8r9GGq+rNCG73w9P3P4emHmgCYvDjl851QPGD/Ug3HifvoHxuM009bs0RfnSG8k9MprvrL1+okEev/fJyTatUI5/Qg5+a/k/x7nG6n/6mOUwX7yltEN06XE598/zr5399XOK9/QvZiSiuSbWHg4nPVCkAC0HK/FNyrg0PsLw7oXMvYV2x7NytugKHEtbweZcTWs0Pu72FO3H89zC9muPAU/73w9PSkAExPHEe7XZC/x7biZBhuuprXwuNFZBem1zmoyPXVGU3WE+Nx8HpZyefi/IN3U1/u+HT63Ijn87BCRVjYygbGH1XYx58VAtIzFc/nhyRRBUAC0FZzFdrXK6H60/BxKoasJ+r/CvNzLQMwnJ2h2ppbVd2r0F7H9mGrogdonDjGd7FCDI9TO8e3ZeMPsUtS+4j/+9UwP612/OE3/cZVnCljvaLWV2d08ct2OWQPYr8fnpx7Pf7/b4enp6qJv6Ktrel8fgzVBsaPVtjXzZJ9xFeB1lXYT5XB+uuh/AcOACQAs25NxXY6Jvtx0H5PkiMs/Jg/lyTx8Y25vMVkz2pTAUZ2JmQvKLhkyP1dqBD731TsAI22vbf9FKo/JFtliw/emA5aX50xiIPwfw3wZYyJXlxM7qWaz2NfyXHjQrZbathXDCaDvJ75Q8G+4lxc5mQEkAB0wcKTmnHau/hU/FyyxTZ1f5gfzLkzRJK/kFdsUMQAtbiVEWu/GWF/G0P+W9B/D9BHA2D64ltQl8Ngs1tkPYW/Q1HqqzNec8kXLU4vEwen41yxD5ItvvYY53g/HeYXdx3ndC97kkGA+8mxY6c/DojvDYNPsxP39VOyn7i/OMXPB0Ocf5yX/kxfmfyVDEiYSxdAAtAlcUD+1972bMnfvRDmn7A8lXQE/uhr1+N2N5VXLFG0AI23KelP3U+2G73tcPA2FMCsWtTbtvW2I2F+jCvOGnGvL2dfGA+M42pxXO5YmB83NAW0vrq+OgBIAAAAAAB9dQBAAgAAAAD66vrqACABAAAAAPTVAQAJAAAAAOirAwASAAAAAEBfHQCQAAAAAIC+OgAgAQAAAAD01QEACQAAAADoqwMAEgAAAABAXx0AkAAAAACAvjoA0JEEoI4NAAAA9LP1swEASQQAAADoZwMAkggAAADQz9bPBgAkEQAAAKCfDQBIIgAAAEA/Wz8bAJBEAAAAgH42ACCJAAAAAP1s/WwAQBIBAAAA7exn/181hkKfMnncQAAAAdp0RVh0TWF0aE1MADxtYXRoIHhtbG5zPSJodHRwOi8vd3d3LnczLm9yZy8xOTk4L01hdGgvTWF0aE1MIj48bXN0eWxlIG1hdGhzaXplPSIxNnB4Ij48bXN1Yj48bWk+VjwvbWk+PG1yb3c+PG1pPm88L21pPjxtaT51PC9taT48bWk+dDwvbWk+PC9tcm93PjwvbXN1Yj48bWZlbmNlZD48bWk+dDwvbWk+PC9tZmVuY2VkPjxtbz49PC9tbz48bWk+QTwvbWk+PG1mZW5jZWQgY2xvc2U9Il0iIG9wZW49IlsiPjxtcm93Pjxtc3ViPjxtaT5WPC9taT48bWk+UzwvbWk+PC9tc3ViPjxtZmVuY2VkPjxtaT50PC9taT48L21mZW5jZWQ+PG1vPi08L21vPjxtc3ViPjxtaT52PC9taT48bWk+bjwvbWk+PC9tc3ViPjxtZmVuY2VkPjxtaT50PC9taT48L21mZW5jZWQ+PG1vPi08L21vPjxtc3Vic3VwPjxtaT5WPC9taT48bWk+QzwvbWk+PG1mZW5jZWQ+PG1uPjE8L21uPjwvbWZlbmNlZD48L21zdWJzdXA+PC9tcm93PjwvbWZlbmNlZD48L21zdHlsZT48L21hdGg+TL/1tgAAAABJRU5ErkJggg==\&quot;,\&quot;slideId\&quot;:314,\&quot;accessibleText\&quot;:\&quot;V subscript o u t end subscript open parentheses t close parentheses equals A open square brackets V subscript S open parentheses t close parentheses minus v subscript n open parentheses t close parentheses minus V subscript C superscript open parentheses 1 close parentheses end superscript close square brackets\&quot;,\&quot;imageHeight\&quot;:17.83783783783784},{\&quot;mathml\&quot;:\&quot;&lt;math style=\\\&quot;font-family:stix;font-size:16px;\\\&quot; xmlns=\\\&quot;http://www.w3.org/1998/Math/MathML\\\&quot;&gt;&lt;mstyle mathsize=\\\&quot;16px\\\&quot;&gt;&lt;msubsup&gt;&lt;mi&gt;V&lt;/mi&gt;&lt;mrow&gt;&lt;mi&gt;o&lt;/mi&gt;&lt;mi&gt;u&lt;/mi&gt;&lt;mi&gt;t&lt;/mi&gt;&lt;/mrow&gt;&lt;mfenced&gt;&lt;mn&gt;2&lt;/mn&gt;&lt;/mfenced&gt;&lt;/msubsup&gt;&lt;mo&gt;=&lt;/mo&gt;&lt;mi&gt;A&lt;/mi&gt;&lt;mfenced open=\\\&quot;[\\\&quot; close=\\\&quot;]\\\&quot;&gt;&lt;mrow&gt;&lt;msubsup&gt;&lt;mi&gt;V&lt;/mi&gt;&lt;mi&gt;S&lt;/mi&gt;&lt;mfenced&gt;&lt;mn&gt;2&lt;/mn&gt;&lt;/mfenced&gt;&lt;/msubsup&gt;&lt;mo&gt;-&lt;/mo&gt;&lt;mfenced&gt;&lt;mrow&gt;&lt;msubsup&gt;&lt;mi&gt;v&lt;/mi&gt;&lt;mi&gt;n&lt;/mi&gt;&lt;mfenced&gt;&lt;mn&gt;2&lt;/mn&gt;&lt;/mfenced&gt;&lt;/msubsup&gt;&lt;mo&gt;-&lt;/mo&gt;&lt;msubsup&gt;&lt;mi&gt;v&lt;/mi&gt;&lt;mi&gt;n&lt;/mi&gt;&lt;mfenced&gt;&lt;mn&gt;1&lt;/mn&gt;&lt;/mfenced&gt;&lt;/msubsup&gt;&lt;/mrow&gt;&lt;/mfenced&gt;&lt;/mrow&gt;&lt;/mfenced&gt;&lt;/mstyle&gt;&lt;/math&gt;\&quot;,\&quot;base64Image\&quot;:\&quot;iVBORw0KGgoAAAANSUhEUgAABUoAAAClCAYAAACKlcdkAAAACXBIWXMAAA7EAAAOxAGVKw4bAAAABGJhU0UAAABog0179AAAMSlJREFUeNrtnQGEVsv7x8dKksTKSpJIkiSRJMkVK8nKiiRZSWQlSS4rSZJIklyJrCRZS9ZK1nVJVpJErpUkkWQlK5KVtbL8fmfunrWn05l55z3vnHPmzHw+jN//f9t3zpznzPk+88yZeUYIAACoM/8roQAAAAAAAAAQ4wIAAE4EAAAAAAAAgBgXAABwIgAAAAAAAADEuAAAgBMBAAAAAAAAIMYFAACcCAAAAAAAAAAxLgAA4EQAAAAAAAAAiHEBAAAnAgAAAAAAAECMCwAAOBEAALDIeY3u/ol5AAAAguJPzbjgPDEuMS4AANhxIgAA4B6XNbp9EvMAAAAEySnN+OAS5iFOBgAAHAAAgG/oVpL2YR4AAICgOacZJ5zDPMTJAACAAwAA8IWTGr2+gnkAAAAg4ppmvNCLeYiTAQAABwAAUHe6NVp9H/MAAABAgvuacUM35iFOBgAAHAAAQF3ZGpUphU4/jcoCTAQAAAAJ5NjgmWLsIMcUWzARcTIAAOAAAADqRkdUvig0ejwqyzARAAAAKMYQ44oxxJf434E4GQAAcAAAALWgTahXg0wLVoMAAACAnq3xmEG1K6UNExEnAwAADgAAoA5wGAMAAAC0ygnNeOIq5iFOBgAAHAAAgOt0arT5IeYBAACAJnioGVd0Yh7iZAAAwAEAALhKu1DnJZ0Q5CUFAACA5uiIxxBZY4vP8dgDiJMBAHAAOAAAAOcY1OhyN+YBAACAHHRpxheDmIc4GQAAcAAAAAQxAAAAEAq6j7FdmIc4GQAAB4ADAABwhcVRGVfo8feoLMdEAAAAmayLyhLM0JDl8Zgia6zxKR6LAHFy7dkXlS2OtGV9VPqiMhSV91GZisrPqExHZTIqz6NyNyqHLIrYqqicpBsA4AAAH4IPgZpzWaPHZzAPWowWA0CguqRD5u2+GZWZqPRYrNdnXTqjGW9cousTJ9cZ+SVgbtn0zYrbsjseNP2viSIHXLeisrLFa/8V1/dSzH5FAgAcAOBD8CFQN9bEQV5Wf3+LedBitBgAAtQlHQvE7Eed5OpImxOlPutSW1TeaHR9La8BcXIdkV935k4suxd39CqQJ6M9aHJAlS4/otLbYjtuJOo6RvcAwAEAPgQfAjVjSNPP92AetBgtBoCAdKkR+6PyMUOLeixfx2dd0uVEf8CrQJxcN24kHs61CtuxIirvWhxUJcvtFttzOlHXHTH7hQkAcACAD8GHgOts0/Ttp5gHLUaLASAgXdIhUwHoVr73FHBNn3XpmcaWWwJ/H4iTa4LMvfFEuJE7oiMqHywOquZKq0v7DyfqGo3KUroNAA4A8CH4EHCcJ5p+vR3zoMVoMQAEoksqZHqPuwb601PQ9X3Vpe0aWz4hTiZOdh0pDMmvvdcdHtC3Wo5YFLFX8SAQAHAA+BB8CD4ECFIALUaLAcBdXUqzKCoXxOyhciba01NgW3zVJT7WEifXktVR+Zx4IIMVt+d0Rid5Ff93uXVsYUrYdorZU9VeGYqbTMa8zGIbx8Rs7iUAwAHgQ/Ah+BBwjcea/rwD86DFaDFaDBCILqU5GrdPtmuXmM2XKg8Zei+qmSj1VZd2aOz5mDiZONlFVqXES+aQqDInhjwBbzLRHpnoeV8Tv5cCZ5IHycZy/7spuy2iOwHgAPAh+BB8CDjEFk0/foZ50GK0GC0GCESX0sh8x8NR2ZDxbwdFdROlvuoSuUqJk2tDOm/QRDywqZLrifZIYV2do44lUfm7Qaf7Klo/YU8K/b+Ck9sAcAD4EHwIPgTcZEDTj/dhHrQYLUaLAQLRpTS6FentotqJUh91aZ/GpgPEycTJriAHFelZ/d0Vt0kOiKbjtsj/3dxCXfKrS6OtO39YaPO6RJtlOUPXAsAB4EPwIfgQcACZF25G0X8/Yh60GC1GiwEC0SWbMUxPSdf3UZdUh/vJscoq4mTiZBe4kXoI/Q606VSiPX0W6luvCRBk+dNSu8+lXvJtdC8AHAA+BB+CD4GKuaDpv32YBy1Gi9FigEB0yWYM01NiG3zTpT6NXS8QJxMnV01X6gF8E60nQ7fB07g9b0Xr22jmuKvpePcsXUMujf+YqFcmfya/EQAOAB+CD8GHQFXId2Bc0Xd/Ck74RovRYrQYIBxdshnDlDlR6psudcRjkCy7jlv0GcTJ0DQy38YXUcyX2FZYmmhPt8V6OzUdb8jidXqF/eTyADgAwIfgQwBsBKvJMoh50GK0GC0GCESXbMcwPSW3wzddGtLYdg9xMnFyVdwSvydBd+GrxP64PWOW65VfJWZKGFjJ60yIX5fGr6O7AeAA8CH4EHwIVMBDje7uxjxoMVqMFgMEoku2Y5iyJ0p906U9GtsOEycTJ1fBhgzjX3GkbXO5TI4UUPdbUc7patdS9Y/Q5QBwAPgQfAg+BEqmXagnlb5gHrQYLUaLAQLSJdsxTE8FbfFJl9rE7yuPk6mB2omTiZPL5lGG8Tc40jYpOEOimLwUjxQd76rl62zNuMZ2uh0EDg4AH4IPwYdAuRzTaO5fmActRovRYoCAdMl2DFPFRKlvuvSXxr7HiZOJk8tkY4bh3wdy78OKjneggGulv46M0vUgcHAA+BB8CD4EymVUo7lM+KDFaDFaDIAu5Y9heipqj0+6tF1j3yfEycTJZXJbhLuqYETR8VYWcK2BjOtspPtBwOAA8CH4EHwIlAfb7tFitBgtBkCXiothqpoo9U2XVNvvZ0Q42+8Li5N7DCpvpfRbNMKwpTblyUexRMzme0jXtT+QDvgy497HCrpWVp+8jf+EEriQ6HN9ITiAgt5XfAg+BB8Cdeao5v2/iXlqDVqMFgOgS9XHMFVNlPqmS7c1Nj4SyPtTWJy8Iw4eP1sObj+J2dNCj1k0wumo/B2VHy20Sw4Q/rQ4aO4IpANOZ9z7mYKutTnjWvL6iwRAccjVFFOJPjcYggOwAD4EH4IPAd8Y0mjAXsxTa9BitBgAXao+hqlqotQ3XdqnsfFgIO9PKXHyWqGfldaV6fi3XVFZWIJB1ovZ1V/fDNv3SrSWDDkrufL3QDrfMpF9mlpR4i2T1884JKgQBoOinBUWzjoAfAg+BB8C8F//+SnUJ8m2YaJagxajxQDoUvUxTFU64JsuLdCMWaYCGbOUGidfbjLAHY8D5CpYIdS5GZLJbBcV0AEfBSLe+0X5OVPeZFzzIX4UCuIPkZ3bxRXnUrccpfgQfAg+BOpKp0YLHmGeWoMWo8UA6JIbMUyVE5O+6dIjjZ07A3iHSo2T5eTApyaC3EMVG+em0G/fbDWR7V5F3fcCEfB+8fvX55UFXzMrlyArOaAI2hQOU5YNjrSxbhOl+BB8CD4E6oruQ89pzFNr0GK0GABdciOGqXKi1DddOqWx85UA3qHS4+TzTQS5Cys2zl+atu2yUP9FRd1/BtDxpGBMpO77YgWDuZC+ikC5nNHohytJ1Ot46j0+BB+CD4E68lKjB5zYXW/QYrQYAF1yI4apcqLUN13aKPRnK/hO6XHy+iaC3KoZUbRrwFL9qpOSDwbQ8dIJgj+KcpId9ypsfh5/ChaRebm+a7TtUqgOAB+CD8GHQIDIjzYzir4ziXlqD1qMFgOgS27EMFVOlPqoS6qDauWYZoHn71AlceZEDYJc6eSz8nrIyY/llq6hOs25KwDxfpq65z9Kuu4Bhc2H8KdgkTsNtO1ByA4AH4IPwYdAYHRpdIq+U3/QYrQYAF1yI4apcqLUR10a0tjadx9XSZz5wDDIXVGhYY4q2nTSUv1totgtmS6zPXW/1xwIVsbxp2CJzQba9j5kB4APwYfgQyAwyE/qL2gxWgyALrkTw1Q5UeqjLulSyV3y/D2qJE4+Yxjk7q3QMK8y2jNmsf41mvte43mn+zdxry9Eucu2dwv18nESwIPt/v0/x/tbXSdK8SH4EHwI1IkREfbJsT6DFqPFAOiSOzFMlROlPurSLo2tRzx/jyqJk/caBrlHKjLKNkV7tlq8xh7NfS/2uMMdT9yn3D67vOTr6/IbrsevgsX+3ahsdaC9dZ0oxYfgQ/AhUCemRLg5vnwHLUaLAdAld2KYKidKfdSlBUKdY33K8/eokjh5sWGQ21+RUR6V0JZu4e5JzUWxSsweWjD3YlUxUbREY/c9+FVogfaofBXmE6UuJFOv60QpPgQfgg+BurBO02fGME/tQYvRYgB0yZ0YpsqJUl916bXmvtZ5/B5VFid/N7j4cAUG2ZTRjm9RWWb5Ogc19+3jlhF5Ty8S97jPQQHbJwDyc12YT5LKcjVkB4APwYfgQyAQDmj6zH3MU3vQYrQYAF1yJ4ZxdaK0zrp0X3NfBzx+jyqLk0cMLv6pAoP8ndGO3gKuc7imkxN5SU4iHamwHQsDfdGhWDaIX7cl/BRuTuI54wDwIfgQfAgEwg1Nn+nFPLUHLUaLAdAld2KYKidKfdWlE5r7uubxe1RZnHxbuHfgyc6MNrxEwKze65mK26ITsIMCIB9PE/3oS1TOG+ibCycg1nmiFB+CD8GHQB0YFm4eOAdoMVoMgC7VlbpNlNZZl3RnQwx7/B5VFif3CLPtqWUmvh3LCLI3FHQt3ZJ4nxL77xDzhxhcdKA9fIEG2xxK9aOjUeky1Leq3/U6T5TiQ/Ah+BCoAxOaPrME89QetBgtBkCX3IlhWFFqn6Wa+/ri8XtUWZxsempxd0mGyDqt+kaB1wshybKcoJg73OamI21a7EBfA3+Q/Wk80Ydexf+93VDfdobqAPAh+BB8CASALmiaxDxegBajxQDokjsxTJUTpT7r0qQI7+DCyuLkhYZB7qkSjJB1WrWcHV9a4DX3CL9XGKyMymfh3mEFnJIJNrmc6kObE//2w0DfDoXqAPAh+BB8CATAdk1/eYJ5vAAtRosB0CV3YhhOvS+Gx5p72+Hpe1RpnDxp0IB7JRjhWgUTGKs097yx5p1qeVQ+xvfyyLG2dWjsvhm/Ck2wRvx6aFN/6t9NDhu6FbIDwIfgQ/Ah4DkHK9YmKB60GC0GQJfciWGqnCj1WZfuifDyQlcaJ5tMJBTtmOV2khlR/lf+tozrzpXdNe5Qy6LyOmFH1/Kg7BLhLRuH4vXre9z3k9wy0LeqE2DXfaIUH4IPwYeAy+gO9juHebwALUaLAdAld2KYKidKfdals5p7u+Dpe1RpnHzXoAHfCm7DE/H74RtlHf7xQXHP+2rameQ205fxPTwXbi7tV+U1JFcYNEP6sKaTGX9z2AF9c9oB4EPwIfgQ8JwQV2CECFqMFgOgS27EMFVOlPqsSyHukKk0Tj4qzHLMtRV0/X0Z17pUovEfKO73cA070qKoPI3bL09+bne0nfsFucKgNRakBh+vFX+33VDfqvzCWPeJUnwIPgQfAi6jW/XeGahNlsfv0bX4XZ8W9k4Dlv5Zrmz5JGZT48ht41dK0BO0GC0GdAldciOGqXKi1Gdd6tTYfMRTXag0TjY9tbiInA4Lxe9fWj7GA4Sy6FPc75WadSLpAP5J2LDDcv2DYnYpuw2OKGzezxgBDElvpfxD817MGOhblcm96z5Rig/Bh+BDwGU+a3SpPYD7XxsHjvLgQ5lq5qvCFkOWrjekqF9OUKxCi9FiAHSpdrrUbAxT5USpz7qkO6hqwlOtqDRObjcMcrsLuPYFUf1S9J3Cj+XLD+N2y4BgpeW6j8V1r7NU33XBFjjIj+zfydPsBxr8/TsDfTsSqgPAh+BD8CHgOaqPZTOe3q88+VaejC63bU8b6vP/Yr/aKusbXOONKG4HB1qMFgO6hC65EcNUOVHquy6pxjQ/PdWOyuPkKYNG9BU82VHVkuG2jHbIMlqjDjQg5r8krLNc98a4fzyzWOegoo+tFADm/X1uANWo3zww0LcqvzLWfaIUH4IPwYeAqywW7uanLoq9sRYOx2VEoVFZZa2Faze6xkm0GC2G4ECX6qtLeWKYKidKfdel7xq7L/JQOyqPkx8bNML2l4+BVP3y69Iah16oqZp0ntti/sTvLZbr3hCVL3H9xyzW+zLD3mOMIcCA9JdZk8m3Cwb69k/IDgAfgg/Bh4Cn6PJUh5RHUQbrJwx0utV8gOsMrvEcLUaLAdAlL3BxotR3XRrV2H2bhzpReZx8z6ARjy1eb0dG/ecrfADdopgvWEVzLSG2Oy3VKbceyHyPV8X81ghZv80vFFlbLi7W4EXtFOZbRepehh0dUL1JtPGdMDsgqNvgfqs8CdGHiVJ8CD4EHwIu0qXRpKEA7dHXQKevWbjGiwbXKHKCAC1GiwFdQpfKi8tcnCj1XZeGNXbv8lAfKo+TT5Y8kfA6Vbec8FhQ8YuelUT6gMOdxmSVnK1y22K7Nyiusa4GLyoTpdVyJtXG3Ya/W214z1Ud6uHDRCk+BB+CDwEXOaTpl3cDtIfUqnGNTf629I5Oaq4xjRajxQDoktO6ZMJy4d7ZDyHokm5xio/5oSuPk01PLbaR6Lg3o95OBx7CtRoNok+JcifNtlts+2FR7nYHmzBRWh3y1NdvIn8uSpPE8XtDdQD4EHwIPgQ85aimX94K1CaXRfGrquSp6qr8g5/RYrQYAF2q/ce6g6LYVcDoUja3NHY/6qE2VB4nLzd0sH+0eB25Yiv9ReWBIw9hbcb9fnCwsxwpeVD1xnL7B4Rby/ObgYnS6ugXv57q12wuyicG99wbqgPAh+BD8CHgKTc0ffN4oDbZ0eCdXWXpOnJSLmsFV9EpD9BitBjQJXSpeJ5qnte7itoUgi71aux+w0NtcCJONllx1epy3uup+kxOrC6ToYx73uBQ+/aL8ifMzli+h4kaOwkmSqths2g9z8xdg3u+V9H9+TBRig/Bh+BDwEV02n8oUJu0NdDrbovXOp5Rf18J94gWo8WALqFLxXHVQHNuCbOzJNCl5jissfkdD+/XiTj5mUFDLrdQvxSCmQpEqdk2upr8V25t/VnyoEo+rw6L9/CHcCeHSR6YKK2GfxPt+ijyHURw1OCeR0N2APgQfAg+BDxksKTAu2481tjlkuXJj3T9m9FitBgAXarNIUNyFe7u2GdeiWMxU+2Rfyu34e+P65CH1S0pqJ2h6JLuQ9uAh/frRJx836Ahgy3UP5qq660o/yuDCekEueOOtPOxKH+y7KHle+hP1T9WsxeVidLyOZZq1/6c9ewxuOfpiu7Rl4lSfAg+BB8CrvFQuJeX2gVuauxicwtqekLiPVqMFgOgS87pkoplBejRzYLaGoou7RX1SZ3nTZx82qAhL3PWnTXzvdPRhyG3caYTPZNzp3VWiN+/oG/FLKBB5qNMbqF43EJdCw2d94pQHQA+BB+CDwEPGdHoUWfAdjmkscuExetsSdV9Hi1GiwHQJXQJXcrNbs17MuLh/ToRJ3eLYlZcyQmK9BJt1095+1P8vnIJWiOdW/AaJoEGJE+IlNvGWs3j88VA47pCdQD4EHwIPgQ8RLd6b2fAdtnZQKsXWbrOGfHrQYzL0WK0GABdQpfQpdxsE+6lkfM+Tl4tzFZctTdZ74XU778Lu3lyiuJlqt0n0KDcrBO/5hZ8E09+AKhI56O04fCGRfmHHdTGAeBD8CH4EPCQCY0WLQ3YLo12WdhKS/BcVH/IBFqMFgO6hC6hS77QrnlHvnh4v87EySanFu9por5VUZlK/f5kTR7K2qhMJtr9Tczm6YDmSR7yMhkLGoCO0ZTo20j8fcVA3+6H7ADwIfgQfEjh9Au/81u7Fpx8F8WvTqorkxrb2NgKuj5V53q0GC1Gi4PVYnQJXUKX7LBE84589fB+nYmTXxk05lAT9aVPG61bUt2Dwv8EuUWT3l6wF5NAAw6JYnL3HDDQt1chOwB8CD4EH0Jw7llwPunhRIItdPlb+y3UnzyYZbDie0WL0WK0GF1Cl9AlH9CtvJ708H6diZMHDRpz3bCurDwjm2v4cC6m7qEXTTJG9oHkUvhjmAQasFjMngA512deWKx7oygmh6Y3DgAfgg/BhxCcexacT2na2hb4+zUgijs5t0PM7zCQ7/BatBgtRouZKEWX0CV0qWWYKK0oTu4zaIzp15c3qd/drvEDup+aSNmONjVE5itM5gY7jUnAgEsODC7LHjj5NFGKD8GH4EMIzl1i2hNtLdvftnq4yGXR/McxtBgtRouZKEWX0CXmGfLHjtMB3WvpYzmTU4tfG9RzMvUb2ZHrnndjKHU/a9AoJfKL3XvBJCk0xxphluOy6NIdqgPAh+BD8CEE54KJ0lA4VFCwtULMr+SVOcZdOzQLLUaL0WJ0CV1Cl+oME6UVjOXWida3psqTuL6JYnIMVs2dxD19jMpytCrz+Y/FNvopmstHCGHzyJHB5blQHQA+BB+CDyE49yw4nxFMlKroKuhZ9tdAu9FitBgtRpfQJXSprjBRWsFYrq3BoHKurNDUcTP1t888e1jnE/f2DhH7hY6EeMmvYTswCRiy16HBZdnJ3X2aKMWH4EPwIQTndRlgh876BvbJkxN6c+L3o2gxWowWo8XoErqELpU2tpkJ6F4rGcuNGTRIdaLYxoyHtcHDBya/ds2tePokZvNkhI60wQcxfwDPCkwChixI9J25L4RF5Qm9aKBvZZ+s7tNEKT4EH4IPgboMsENnYQP7dOWo89/4tz9EPbaOosVoMaBL6BK65MvYhonSgjE5tVi1ZP1p6u+uedxBVyXuV+Y62RLwy7pNzH7ZkS+nnIgK/SRZaI5zIt+p6Hk4aKBvMyX3Yd8mSvEh+BB8CLgCW+/16HK4HmyyrlOJ355Ei9FiAHQJXUKXSo0d2XpfMCYrrvozfpdOvvw5KksC6Ki9Yvarz5mAX1Y5sfU6cBGHfMgvgj8SuvFdFHtoz1ZhtmWpzFWMvk2U4kPwIfgQqEPADbN58FT2OdZEPWsSvvwftBgtBkCX0CV0qfTYkYnSgjlg0KDh1G8WRWU89TchJdddFvjLKhMrh/B1p1P4nc9I944XxUDqun0FX6/N8P73h+oA8CH4EHwIeAQTpXr+1tjnVhP1PIt/81XUO6ceWowWA7qELqFLrsNEaUVjuY0GDfqU+s2F1L8/of+ChzBRapedqWvKibIyks+PG9z/5VAdAD4EADxiSqNDBF5CPNDY565hHcn0OfswKQCgSwCFocvjO+nh/ToVJ5ucWpzM4SeT6ya/2Bd5EAtAlTBRaldn3qSuebSk5zhscP8PQnUA+BAA8IhJ4d+p0Da506If3JbQ+xuYEwDQJYBCYaK04jj5vUGj1ismHS7Sf8FTmCi1x+nU9V6X+BxvGdz/h5AdAD4EADzhu0aDFmGe/3ZPqOzzqMFvO8Ts7gD5ty+jsgBzAgC6BFAoSzTvx1cP79e5OHnIoFHdUfkj9d8+MvAEj2Gi1A4dGcHr7hKfY4/B/SdXPAbnAPAhAOAJExoNWop5xBGNfRodfvIk/jtp4xWYEgDQJYDCade8H188vF/n4uTLBo2SK8LSW2fJAQI+w0SpHe6mrjVa8nPca2iDbaE6AHwIAHjCY40G7cQ82sP3JjS/uyHmPyruwowAgC4BlMI2zfsx6uH9OhcnHzRoVDrv0wj9FjyHidLW2Z5xrU0lP8fFhjY4GKoDwIcAgCeMaDSoE/OILo19vit+czzxN6cwIQCgSwClsVvzfvgYSzkXJ28TzU2qyIM4VtNvAUBD1gFO9ypqyw8DXbsWqgPAhwCAJzzU6M5ezKMNuKYbTGDcxXwAgC4BlIpuZ+Swh/frXJxscmpxspynzwJAA86mdEOebl7V5NhjUf2BVs46AHwIAHjCoNDnSQ6ddU34H7mVdSr+788Eh6QAALoEUDb7Ne/GgIf362Sc/MkwwH2HKAFAA1YnBjJz5XaF7blnoG1lnRzo40QpPgQAXOCuRnsOYZ6GqWgWxn8n0+bMpUuRh+4tw3QAgC4BlM5hzbtxx8P7dTJOHjYMcsnxBACNyFrBubHC9lw01LeOUB0APgQAPOCGRnuOY57/PlLp9HmJmE2l8l3MH6SyBrMBALoEUAm9mnfjhof362ScfN2gYYP0VQDIIej/Vtymo8JsEm9/qA4AHwIAHqDT+luYp6EP6onKNzF/AN9WzAUA6BJAZdzSvBtHA9OCyuLkQw0aJQ9DWUlfBQANa8Xvp5vLcqXidvUIs4nSMrYw+DpRig/JRq6gvSpmD5mRqyDkwQQz8f/Kgb9cfS0nmXc2qGdTbMcHyAyAkoMaDbqHef7jp8ZGc/8m9Wk3pgIAdAmgUnTp4w56eL9Oxsk7GjSqj34KABpkjqExUd1KTR3nhdlEqZzIagvRAeBDrLIk7nOfhfkBV7K8UgQBSxPv1mmkBkBJl+b9GsI8/zFtoEX7MBMAoEsAlaNLbdbl4f06GScv1DRojD4KAA0YEe6eNvxMmE9WFb2NwdeJUnzILHLQ8iXDBnKl9Y3435ck/l7m5pL5e+Wq57/F/MFicuVov5j9kjyeqIfVFABqtmt06Anm+Y/JBj7oCCYCAHQJwAlGNe/FNg/v19k4eULRIHKBAIAKOenzqIGoVbld+LhoblWf1MEit4j7OlGKDxHirFCvZDM9nXVzVN4r6pFb9hcgOQBKdKcnf8M8DSck2D0GAOgSgDt817wbizy8X2fj5Kylvf30TwDIQG5Rl194PwqzCUg5WbS1xLZ1xtf8X44iJ/zkytIiJqV8nigN2YecEvYOsGoX2ZOlb5AdgIbMCPWHBlBPSFzBNACALgHUYkzz09P7dTZOTp+qJb++L6N/AkACOXkoJyCnRL5JSHmoj9xiPBCVwxbbdF/MTtSNCX1S+GaKrEfmjZSTXTt8dwD4kNxsVjxLuQV/Sc46N2XUdx/5AWiILjdwO+bJnJC4hVkAAF0CcIolQr+ox0ecjZPTJ0P30j8BIMVCYWcSUpabDrZJVXp8dwD4kNy8UDzL8y3Wm16hexz5AWiILl92J+b5bULiDiYBAHQJwDl2a8Yzjzy9Z2fj5F2JRvxL3wQACMcB4ENyoTs8ptVUE93C/6TtALa5p3knD2Ke/3ZdzNnjOuYAAHQJwEkOasYz94iTy0WuypqOy2b6JhiyJirP4wkDAKipA8CH5OK65lm2WbBnMg1EG68PQEPOa97J85jnv5x/HwWTxgCALgG4zFnNeOYCcTKA28jA/WXccZkoBcABhMbTgp/lp7iu55gawIgQV2AAAACAX4S4Q4Y4Gbzhtpg/oAcAcACh8aPgZ/kwrqsfUwMYoUuH8QTzAAAAQA34RzOe2UmcDOAufYlOO4g5AHAAATKjeZbLLdQ/ENd1CFMDGKE73G8S8wAAAEANmNSMZxYSJwO4yWnBacwAOADQTZTamNy8E9e1EVMDGDOheS+XYB4AAABwmKWaccwX4mQAN7mY0WlXYxYAHECAfNc8Sxt5ReWW+ynMDNAUw5r3ci/mAQAAAIfZqxnHDBMnA7iF/LIxlNFhP2AaABxAoDxq8Dz3t1j/hqh0YmaApriheSd7MQ8AAAA4zAnNOOYacTKAO/wRlY+KDnsb8wDgAAKlr8Hz/BqVVZgJoFQOaN7J+5gHAAAAHGZAFLcIgzgZrLElKufF7GrKT2J2G+TP+H/fxIPu7qi0Wb7u0vhFuBuVdznrkHnt+jPKJsPfb47KgwYdtpsuAoADCJSVQp+nVJZXUVmEqQBKY63mfXyNebx+7nLcLFfbyNOCHxv8Znk8xn+eGN+/j8olQT5bAECXoBpea8Yx64iToUpkUHsqKm8NHthc+SRam+FfFf/+elRepILvRznrzNp+JutdqvmNzDcqDxD50sS9Z5V2uhEADiAArhs810eYCaBUphTvohwDLcA8tUemJZErh2/Fkw9Zz/uc5vdt8UTElEa33zApAQDoEpTMAqFehOH7uQXEyY5zVPw6STgtZreXy6S6C+O/kf97MCpjGQ/whuF1zkblXlRGGwiiLGdy3IcU268Zdb1s8LuHorUJUlm+0Y0AcACBIAesnwye7V1MBVAaI5p3kby/9eRwVJ7E43KTsegGRT0r47GwSR1XMDsAoEtQIrs0z36EOBmqYKf4fZmz3Ha+QvMbOeOfdZjHVYPryb/pj4Pn0QadYmuO+9mnqOtqjrq2KerqodsA4ADgP438afB8r2MqgFK4rHkPT2OeWnJMzH7Ml1tXfzTQWtVBozIlVTM7pjiwFADQJSiT05pnf5k4GcpEbrO/lfEgThj+Xm4xz1q5uTeH0NpcYq06jXlPjrpUB5ZwSAkADgBmOWQ4wL2AqQAKp0vzDg5hHi+Qq24mFc84a3fXpsR4Xeb7kzvIFovZRQ9/Ker5iZkBAF2CEhnSjF+6iJOhLOQy96zt880eUHQpo473TdaxyOKAvkNk57b4KfLl5vpH8DULAAcAjTgjzCZLz2EqgEJZKNQ5viYxjzeoDhzdlfo7mX9/Iv6322I+ldYcS0SY+eAAAF0Ct1CtTA4hxzpxsiNsSohTshzOUdcuQ0HUsUdRx6kc7VGtAH2coy75QmZtKe2nCwHgAOA3LgizydLzmAqgUF5o3r9NmMcLsvLqy4nwtsTfyMUDH4U+53+bop+8x8QAgC5BSWzSjFteECdDGWwWswcOpY1/LWd9qtWgt5qo40+Lg/m3irrO5qirU1HXfroRAA4AMrkoWFkKUDVXNO/eKcxTe9pE9hbX+6m/eSoaH4zaoegnA5gZANAlKIlTIuxDvIiTKya5zL2Z0+DzPNhm6hwWdk6P36npXNtz1Jd1IIJc+r2UrgSAAwAl14XZZCkTNgDFsFvz3j3EPLVHddBoMn3WDWF2kJ4qp+0JzAwA6BKUxEPNuGU3cTIUiUyOnLXacjoqawt4sKZ5sOSXpamM3w/maMd9YTefyfOMuv6lKwHgAKAhw8JssrQbUwFYR46tfgr1YRhtmKjWXFA817k8fwfi/zZiUJdqV9d6zAwA6BKUwALNmGUqkDELcXKF3BPF5IpbIFo7lW674ve9TbZjhVAfXpDnUKjFivqu0pUAcADQEDkwfmrw3OUAaAvmArCO7vTYvZin1jzLeKZzkw+rxOyuLHnw6NKc/eQjJgYAdAlKYp9mvDIYiA2IkytCtXxdilWrJ4itUtQ9bfj7c8LOFyNdXrzeHPe1n+ACAAcALdEelTcGz/5TVJZhLgCrHNW8czcxT22Rp0HPaMa6z+IxuGme/68Zdd3BzACALkFJ3NaMV44QJxMnF4U8bGlcYfDDFurfq6jbNMfok4zffm2yDYtF9gFVrSzTvymyV8kuoEsB4ADAGLna/7PB8x/EVABWaRfqnTZfME9tUX3Il1rbJ5pbIKA6ZZiUKACALkFZfFE885l4LEOcDIWgWrH5zlL9xxX1/23w2wWKQfygpXuUZSLnfWWtgnpCdwLAAUDTbBD6j1khJWsHKJMnwu4hl1A9d0T2AapyUYD8oD/SRF1/KgLTRZgZANAlKIEdmnFKSHMvxMklI3PETYhiT41THaDUb/Bb1WrUo01cX27X/K7pVPdy3NNyUUw+V4CQwQGEzS6DPjCGmQCsclzzvv2FeWpJ1gp9uWDgVTzm72iirqyJ9FFMDADoEpTEDc045ThxMnFy2QNkeSL9QkvXeKe4xn6D315X/HZtE9f/S8xvi8+q61COezooWH0BgAMA25w16Ac7MBOANdh+7xfrhXpRgOnYew7Vrq4+zAwA6BKUQJtQb7v/KcLZdk+cXAHPFIa+Zan+FaK1fBJjGb8db+L6m8X8KXhjQp0bpVmyVslO0Z0AcADQMs8b9IMbmAjAKg8F6S584aRizC3HqENN1tWt6BNbMDMAoEtQAns045Nh4mTi5KJYrjH0LkvX6FXUb5KHpF20tlVefoF4LeZXjWbV9TbnfWVtHxiiSwHgAAKkKyqrLda3qUE/YHsVgF32ad63AcxTK1ST3vI06ZVN1pV1yvBXTAwA6BKUxAPN+GQvcTJxclGoto/Lrzttlq7xVOQ/lU7VPtOt8ufjv78r1BOleVbOrlPU1UuXAsABBMay+Nn0WK73H00/mMTsAFaRY75xod7a1oGJasECoU4zdTlHfR+Enbz+AIAuoUvQLB2avjMu7M1XESfDb9xRGNnWysg1ivo/Gf7+ruL3Jl+e5k7Q+xIH8oMi/4RtGlVe1w10KQAcQGDMHbh30HK9hzX94CdmB7DOBc07R+63etAp7E12qxYFHMLMAIAuQQn0acYlF4iTiZOLZKTgAfFVRf0nDH//KeO3Hwx/+0rMT4TKrw2TIjs3yuIc95W1BHyC7gSAAwiQnoIGqWsFE6UAZbJSqA91+oh5asE1xfO7naOuk4q6lmFmAECXoAQ+CvVZNysDtAdxcol8F/ZWWaZZIrInJ98Js2XSqtWoJkvr505NHoz//+2Kup7nvLes+7pPdwLAAQRIf/xsTluut02w9R6gbO5p3rv9mMd5VIeW5jnkJCun4CtMDADoEpTAfs14JNR5F+LkElHlfLCxhVy1havT8PdHFb9vtL1zo/h1y73knLCXF2WrYMk/AA4A5ngkissPpeoHTzE7QCFs1rx3zzGP06gOaH2Toy5VTsFLmBkA0CUogRea8cgm4mTi5KJRbbFa0GK9K6LyI6Pe/ibqUOUU1eUyWSRmV6zKv9uT+O+qQ0E6c9zbGUVdK+hOADiAAPnWwqBXh25F6S3MDlAYuoPUdmAeZ1EdWno+R117FHX9gZkBAF2CgtmpGYf8Q5xMnFwGUwUZeUhkb7lvJh/oREYdbxv8Zm7L2M1UsJ319WlKZKcAkIL+THONvxX3loU85GSAbgaAA/CUhanns9pi3Rs0/WA3pgcojO2ad+8J5nEW1QKD9TnqutPEuFmm2rom8uX8BwB0CV2CNKOacch24mTi5DIYK8DIWScVyxVHa5uoY71oPulzr5hf1bQo8d93KOoaUgTmUnAvKq6hmnTNWt20Or7vE3QzAByAp6QnVC5arPu4og+MY3aAwnlCkFI7ss4deJujHrmrLGtX2KDi74fja6/iEQAAugSWY4tkeUycTJxcFgPC7tZ7OcGZPuhITjzubLIeVX5S1UECu8X8AR/rUv92QlFXegKzPSofYvFW3b9qGXj68Cv5FUtOQo/SxQBwAB5zUPx+yJKtk0efKvrAacwOUDhbBTmCfXheeXLx71PU1Zvxt5cEefoBAF0CezzXjD82EycTJ1cV5M6VnTnqkrlDP6TqkV9+8uQBva9oV3vG3+4U81+YsiZSBwxeNDkxKldPyJytuhP4zmbUI3+zJPV3I3GbVtPFAHAAHnNZFHMSpeqj1BgmByiNBxot7sI8TqE6tDTP6t97iro2pv6uRxR3kB8AoEvoUnh0acYdDzAPcXKZyAnCrFygzZ4et0z8vo1f1rstZ7v+VTz8dA4SOTE6l2dVlRT6lUFdc8FAo22jDzPq+Zr6m/74v/fQvQBwAIFOpLSSckR+eHovWk/hAgCtsUZkpxua2zrZhomcYdRgfGrKZwP/O7e66434fbEAAAC6BM3SFo8tsp7zz3hMQpxMnFwqxxUBaYfh71fFgpT8/YuorGyhTdOKh388/ne5xT/5ZUl3ArLqwCq5RV+u+Jw73fWZQbsmRXYS6Y64zE0a3KFbAeAAAuCt5lmdyVGfHNhm5UaU2rsTcwOUzgXNO96HeZxA5uWfyXg+d3PWp5oc3yVmD/CbWyX2Xfye7goAAF2CPJzRjDcuYh7i5KrIWikpJw7bG/xO5v74Jn7dhi47cqurDH4adIS50mhScsagDvmVanmDehYbtud5LNgAgAPwmTYDfX0kzFeByq1YWStJv4jZPFcAUE2w+0nxfk8ajJ2geLqFWf58U74b+GKp/bsxPQCgS2CBFSJ7QZosH8WvB3UTJxMnlz4QHhbZE4inxK+5NuX/fUz8vj3+bzG70tMG/wqzSUmTrwtjDeqQKQI2GNRjMlH6UjSeXAYAHIAPrDXUaTlwlROmh2IfMfchTf6vzC0ldwqoDm66i6YCVM4ezfs9hHkqp19kb1PMG1gOGuj6AcwOAOgSWEKXE30v5iFOdgE5AfpFmK/mlIInD+7YYrkdPQ2uKw+N6rRQl1y91Mzy/OcNggXyoQDgAEJhbrWATLUiV4O2xUVq6tF4UDvRhD9J+5VNmBjAGe5p3tn9mKdSPmQ8k8ct1LdZqHd2fRX5DmkFAHQJXYIs9mvGF/cxD3GyS8hAVyZDllva5cSgXAY9HRe57F3m9Lwdd+oit5gfigPwqfjaMuCWk5GHRfNb+2Vdr+N6ZH0yrcDpHO2XeUj7Ezb5Ek8GkDsPAAcQGnIy9F1Uljb4O5l8XX7ll7mk5c6F8YSuy/It5VfYXgPgHnJlt+owDTk+W4aJvGJ7PFaeios8GPW8YIU/AKBLYI8OoV5U8ZlnS5wMAAA4AAAAl+nUaPNDzAMAAABN8FAzrmCVMHEyAADgAAAAnOeqRp9PYB4AAAAw4KRmPHEF8xAnAwAADgAAoA7I1EejCn2WqTS2YSIAAADQsFWoc84+xTzEyQAAgAMAAKgTMqeY6uDP8fjfAQAAALLGEKqc558ZQxAnAwAADgAAoI5sEbOHaWTptDwIdAEmAgAAgATyIO1nirHDj3hsAcTJAACAAwAAqCVdGq0exDwAAACQYEAzbtiHeYiTAQAABwAAUHeOafT6OuYBAACAeEygGi8cwzzEyQAAgAMAAPCFsxrNPod5AAAAgua8ZpxwFvMQJwMAAA4AAMA3Lmp0+zTmAQAACJIzmvHBBcxDnAwAADgAAABfkStGphXlT8wDAAAQFH2acQE7ToiTAQDAkgOwUQAAAAAAAACIcQEAACcCAAAAAAAAQIwLAAA4EQAAAAAAAABiXAAAwIkAAAAAAAAAEOMCAABOBAAAAAAAAIAYFwAAcCIAAAAAAAAAxLgAAIATAQAAAAAAACDGBQAAnAgAAAAAAACAvzHu/wFW5B4QyDnyfAAAAgx0RVh0TWF0aE1MADxtYXRoIHhtbG5zPSJodHRwOi8vd3d3LnczLm9yZy8xOTk4L01hdGgvTWF0aE1MIj48bXN0eWxlIG1hdGhzaXplPSIxNnB4Ij48bXN1YnN1cD48bWk+VjwvbWk+PG1yb3c+PG1pPm88L21pPjxtaT51PC9taT48bWk+dDwvbWk+PC9tcm93PjxtZmVuY2VkPjxtbj4yPC9tbj48L21mZW5jZWQ+PC9tc3Vic3VwPjxtbz49PC9tbz48bWk+QTwvbWk+PG1mZW5jZWQgY2xvc2U9Il0iIG9wZW49IlsiPjxtcm93Pjxtc3Vic3VwPjxtaT5WPC9taT48bWk+UzwvbWk+PG1mZW5jZWQ+PG1uPjI8L21uPjwvbWZlbmNlZD48L21zdWJzdXA+PG1vPi08L21vPjxtZmVuY2VkPjxtcm93Pjxtc3Vic3VwPjxtaT52PC9taT48bWk+bjwvbWk+PG1mZW5jZWQ+PG1uPjI8L21uPjwvbWZlbmNlZD48L21zdWJzdXA+PG1vPi08L21vPjxtc3Vic3VwPjxtaT52PC9taT48bWk+bjwvbWk+PG1mZW5jZWQ+PG1uPjE8L21uPjwvbWZlbmNlZD48L21zdWJzdXA+PC9tcm93PjwvbWZlbmNlZD48L21yb3c+PC9tZmVuY2VkPjwvbXN0eWxlPjwvbWF0aD6d/OeXAAAAAElFTkSuQmCC\&quot;,\&quot;slideId\&quot;:302,\&quot;accessibleText\&quot;:\&quot;V subscript o u t end subscript superscript open parentheses 2 close parentheses end superscript equals A open square brackets V subscript S superscript open parentheses 2 close parentheses end superscript minus open parentheses v subscript n superscript open parentheses 2 close parentheses end superscript minus v subscript n superscript open parentheses 1 close parentheses end superscript close parentheses close square brackets\&quot;,\&quot;imageHeight\&quot;:17.83783783783784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2701</Words>
  <Application>Microsoft Office PowerPoint</Application>
  <PresentationFormat>Widescreen</PresentationFormat>
  <Paragraphs>461</Paragraphs>
  <Slides>56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56</vt:i4>
      </vt:variant>
    </vt:vector>
  </HeadingPairs>
  <TitlesOfParts>
    <vt:vector size="65" baseType="lpstr">
      <vt:lpstr>Arial</vt:lpstr>
      <vt:lpstr>Calibri</vt:lpstr>
      <vt:lpstr>Cambria Math</vt:lpstr>
      <vt:lpstr>Symbol</vt:lpstr>
      <vt:lpstr>Times New Roman</vt:lpstr>
      <vt:lpstr>Tema di Office</vt:lpstr>
      <vt:lpstr>Corel DESIGNER</vt:lpstr>
      <vt:lpstr>Equation</vt:lpstr>
      <vt:lpstr>Graph</vt:lpstr>
      <vt:lpstr>Low frequency disturbances: offset and flicker noise</vt:lpstr>
      <vt:lpstr>State of art of amplifier offset</vt:lpstr>
      <vt:lpstr>Calibration</vt:lpstr>
      <vt:lpstr>Dynamic techniques for the offset and noise flicker reduction</vt:lpstr>
      <vt:lpstr>Premise</vt:lpstr>
      <vt:lpstr>Auto – Zero (AZ)</vt:lpstr>
      <vt:lpstr>Signals and noise during the AZ cycle </vt:lpstr>
      <vt:lpstr>Auto-Zero: phases and signal diagrams </vt:lpstr>
      <vt:lpstr>Auto-Zero simplified noise model</vt:lpstr>
      <vt:lpstr>Calculation of the spectrum of the residual noise vn-eff</vt:lpstr>
      <vt:lpstr>Calculation of the spectrum of the residual noise vn-eff</vt:lpstr>
      <vt:lpstr>Calculation of the spectrum of the residual noise vn-eff</vt:lpstr>
      <vt:lpstr>Calculation of the spectrum of the residual noise vn-eff</vt:lpstr>
      <vt:lpstr>Contribution of 0-th replica</vt:lpstr>
      <vt:lpstr>Contribution of replicas other than 0-th one</vt:lpstr>
      <vt:lpstr>In Summary:</vt:lpstr>
      <vt:lpstr>Example: LTC 1051, a commercial auto-zero operational amplifier</vt:lpstr>
      <vt:lpstr>Correlated Double Sampling (CDS) </vt:lpstr>
      <vt:lpstr>Correlated Double Sampling</vt:lpstr>
      <vt:lpstr>CDS: effective noise</vt:lpstr>
      <vt:lpstr>CDS: effective noise</vt:lpstr>
      <vt:lpstr>Presentazione standard di PowerPoint</vt:lpstr>
      <vt:lpstr>Presentazione standard di PowerPoint</vt:lpstr>
      <vt:lpstr>Presentazione standard di PowerPoint</vt:lpstr>
      <vt:lpstr>Effect of sampler</vt:lpstr>
      <vt:lpstr>CDS: Residual noise in the DT frequency domain</vt:lpstr>
      <vt:lpstr>Chopper modulation: basic principle</vt:lpstr>
      <vt:lpstr>Sinusoidal modulation</vt:lpstr>
      <vt:lpstr>Problems of the sinusoidal modulation</vt:lpstr>
      <vt:lpstr>Chopper modulation</vt:lpstr>
      <vt:lpstr>A simplified analysis in the time domain</vt:lpstr>
      <vt:lpstr>Simplified time-domain analysis: how the offset is processed</vt:lpstr>
      <vt:lpstr>Chopper modulation: analysis in the frequency domain </vt:lpstr>
      <vt:lpstr>Effect of modulation  on the signal</vt:lpstr>
      <vt:lpstr>Effect of modulation on the signal</vt:lpstr>
      <vt:lpstr>Effect of CHS on the noise spectrum</vt:lpstr>
      <vt:lpstr>Effective noise PSD referred to the input </vt:lpstr>
      <vt:lpstr>Effect of finite amplifier bandwidth</vt:lpstr>
      <vt:lpstr>Effect of finite amplifier bandwidth</vt:lpstr>
      <vt:lpstr>Minimum amplifier bandwidth</vt:lpstr>
      <vt:lpstr>Effect of phase delays</vt:lpstr>
      <vt:lpstr>Time domain analysis with finite aplifier bandwidth</vt:lpstr>
      <vt:lpstr>Effect of the amplifier finite bandwidth on the output noise PSD</vt:lpstr>
      <vt:lpstr>Finite bandwidth: effective input referred noise density</vt:lpstr>
      <vt:lpstr>AZ, CDS and CHS compared</vt:lpstr>
      <vt:lpstr>B/fck ratio requirements  for AZ</vt:lpstr>
      <vt:lpstr>B/fck ratio requirements  for CDS</vt:lpstr>
      <vt:lpstr>AZ, CDS and CHS compared</vt:lpstr>
      <vt:lpstr>Simple example of circuital implementations:  Open-Loop Offset Compensation </vt:lpstr>
      <vt:lpstr>The ping-pong approach to reduce the B/fck ratio in AZ systems</vt:lpstr>
      <vt:lpstr>Simple example of circuital implementations:  Closed-Loop Offset Compensation </vt:lpstr>
      <vt:lpstr>Presentazione standard di PowerPoint</vt:lpstr>
      <vt:lpstr>Presentazione standard di PowerPoint</vt:lpstr>
      <vt:lpstr>Simple example of circuital implementations </vt:lpstr>
      <vt:lpstr>Finite input resistance of chopper amplifiers</vt:lpstr>
      <vt:lpstr>Residual offset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Alessandro Catania</cp:lastModifiedBy>
  <cp:revision>634</cp:revision>
  <dcterms:created xsi:type="dcterms:W3CDTF">2015-02-03T16:10:37Z</dcterms:created>
  <dcterms:modified xsi:type="dcterms:W3CDTF">2022-10-18T16:41:44Z</dcterms:modified>
</cp:coreProperties>
</file>