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83" r:id="rId3"/>
    <p:sldId id="284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8" autoAdjust="0"/>
    <p:restoredTop sz="93878" autoAdjust="0"/>
  </p:normalViewPr>
  <p:slideViewPr>
    <p:cSldViewPr snapToGrid="0">
      <p:cViewPr>
        <p:scale>
          <a:sx n="100" d="100"/>
          <a:sy n="100" d="100"/>
        </p:scale>
        <p:origin x="-1050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10/9/2022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57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58.wmf"/><Relationship Id="rId2" Type="http://schemas.openxmlformats.org/officeDocument/2006/relationships/oleObject" Target="../embeddings/oleObject34.bin"/><Relationship Id="rId16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27.wmf"/><Relationship Id="rId5" Type="http://schemas.openxmlformats.org/officeDocument/2006/relationships/image" Target="../media/image52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60.wmf"/><Relationship Id="rId7" Type="http://schemas.openxmlformats.org/officeDocument/2006/relationships/image" Target="../media/image108.png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6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51.bin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6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64.wmf"/><Relationship Id="rId7" Type="http://schemas.openxmlformats.org/officeDocument/2006/relationships/image" Target="../media/image70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7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6.sv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4.wmf"/><Relationship Id="rId2" Type="http://schemas.openxmlformats.org/officeDocument/2006/relationships/image" Target="../media/image5.png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8.svg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5.wmf"/><Relationship Id="rId4" Type="http://schemas.openxmlformats.org/officeDocument/2006/relationships/image" Target="../media/image7.png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3.wmf"/><Relationship Id="rId3" Type="http://schemas.openxmlformats.org/officeDocument/2006/relationships/image" Target="../media/image17.sv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3.bin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2.wmf"/><Relationship Id="rId5" Type="http://schemas.openxmlformats.org/officeDocument/2006/relationships/image" Target="../media/image1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1.svg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svg"/><Relationship Id="rId7" Type="http://schemas.openxmlformats.org/officeDocument/2006/relationships/image" Target="../media/image36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5.svg"/><Relationship Id="rId4" Type="http://schemas.openxmlformats.org/officeDocument/2006/relationships/image" Target="../media/image34.png"/><Relationship Id="rId9" Type="http://schemas.openxmlformats.org/officeDocument/2006/relationships/image" Target="../media/image3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Relationship Id="rId9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6.wmf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51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sv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47.png"/><Relationship Id="rId10" Type="http://schemas.openxmlformats.org/officeDocument/2006/relationships/image" Target="../media/image50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33.bin"/><Relationship Id="rId3" Type="http://schemas.openxmlformats.org/officeDocument/2006/relationships/image" Target="../media/image48.svg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56.wmf"/><Relationship Id="rId2" Type="http://schemas.openxmlformats.org/officeDocument/2006/relationships/image" Target="../media/image47.png"/><Relationship Id="rId16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51.wmf"/><Relationship Id="rId5" Type="http://schemas.openxmlformats.org/officeDocument/2006/relationships/image" Target="../media/image52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218BD4-08F4-4959-8074-3C73A1E2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An interface for capacitive sensors based on the SC charge amplifier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6C876A-A021-4756-BEC6-EA63056DA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B3FF37-BD5B-46A5-BDB7-0AD91676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D58D8FAC-ADC1-6B4E-90C0-11DBE54A4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3086" y="2986338"/>
            <a:ext cx="2647950" cy="1847850"/>
          </a:xfrm>
          <a:prstGeom prst="rect">
            <a:avLst/>
          </a:prstGeom>
        </p:spPr>
      </p:pic>
      <p:grpSp>
        <p:nvGrpSpPr>
          <p:cNvPr id="26" name="Gruppo 25">
            <a:extLst>
              <a:ext uri="{FF2B5EF4-FFF2-40B4-BE49-F238E27FC236}">
                <a16:creationId xmlns:a16="http://schemas.microsoft.com/office/drawing/2014/main" id="{9EF23728-2202-F60B-F12B-E4443A13D70B}"/>
              </a:ext>
            </a:extLst>
          </p:cNvPr>
          <p:cNvGrpSpPr/>
          <p:nvPr/>
        </p:nvGrpSpPr>
        <p:grpSpPr>
          <a:xfrm>
            <a:off x="3061736" y="2155075"/>
            <a:ext cx="2055122" cy="1075195"/>
            <a:chOff x="2575961" y="1578607"/>
            <a:chExt cx="2055122" cy="1075195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598E0B25-DF9A-4088-64A4-CEAC59F1EA2A}"/>
                </a:ext>
              </a:extLst>
            </p:cNvPr>
            <p:cNvSpPr/>
            <p:nvPr/>
          </p:nvSpPr>
          <p:spPr>
            <a:xfrm>
              <a:off x="3179700" y="1993954"/>
              <a:ext cx="600077" cy="133350"/>
            </a:xfrm>
            <a:custGeom>
              <a:avLst/>
              <a:gdLst>
                <a:gd name="connsiteX0" fmla="*/ 600078 w 600077"/>
                <a:gd name="connsiteY0" fmla="*/ 66675 h 133350"/>
                <a:gd name="connsiteX1" fmla="*/ 500065 w 600077"/>
                <a:gd name="connsiteY1" fmla="*/ 66675 h 133350"/>
                <a:gd name="connsiteX2" fmla="*/ 466728 w 600077"/>
                <a:gd name="connsiteY2" fmla="*/ 0 h 133350"/>
                <a:gd name="connsiteX3" fmla="*/ 400053 w 600077"/>
                <a:gd name="connsiteY3" fmla="*/ 133350 h 133350"/>
                <a:gd name="connsiteX4" fmla="*/ 333375 w 600077"/>
                <a:gd name="connsiteY4" fmla="*/ 0 h 133350"/>
                <a:gd name="connsiteX5" fmla="*/ 266700 w 600077"/>
                <a:gd name="connsiteY5" fmla="*/ 133350 h 133350"/>
                <a:gd name="connsiteX6" fmla="*/ 200025 w 600077"/>
                <a:gd name="connsiteY6" fmla="*/ 0 h 133350"/>
                <a:gd name="connsiteX7" fmla="*/ 133350 w 600077"/>
                <a:gd name="connsiteY7" fmla="*/ 133350 h 133350"/>
                <a:gd name="connsiteX8" fmla="*/ 100012 w 600077"/>
                <a:gd name="connsiteY8" fmla="*/ 66675 h 133350"/>
                <a:gd name="connsiteX9" fmla="*/ 0 w 600077"/>
                <a:gd name="connsiteY9" fmla="*/ 6667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7" h="133350">
                  <a:moveTo>
                    <a:pt x="600078" y="66675"/>
                  </a:moveTo>
                  <a:lnTo>
                    <a:pt x="500065" y="66675"/>
                  </a:lnTo>
                  <a:lnTo>
                    <a:pt x="466728" y="0"/>
                  </a:lnTo>
                  <a:lnTo>
                    <a:pt x="400053" y="133350"/>
                  </a:lnTo>
                  <a:lnTo>
                    <a:pt x="333375" y="0"/>
                  </a:lnTo>
                  <a:lnTo>
                    <a:pt x="266700" y="133350"/>
                  </a:lnTo>
                  <a:lnTo>
                    <a:pt x="200025" y="0"/>
                  </a:lnTo>
                  <a:lnTo>
                    <a:pt x="133350" y="133350"/>
                  </a:lnTo>
                  <a:lnTo>
                    <a:pt x="100012" y="66675"/>
                  </a:lnTo>
                  <a:lnTo>
                    <a:pt x="0" y="66675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05CCC796-81F8-BDCF-C841-60774E191C37}"/>
                </a:ext>
              </a:extLst>
            </p:cNvPr>
            <p:cNvSpPr txBox="1"/>
            <p:nvPr/>
          </p:nvSpPr>
          <p:spPr>
            <a:xfrm>
              <a:off x="3374141" y="1578607"/>
              <a:ext cx="485972" cy="43238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685" i="1" spc="0" baseline="0" dirty="0">
                  <a:ln/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  <a:r>
                <a:rPr lang="en-US" sz="1685" i="1" spc="0" baseline="-37845" dirty="0">
                  <a:ln/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dc</a:t>
              </a:r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8E620ABE-C588-A098-A2E0-32A47144BFD9}"/>
                </a:ext>
              </a:extLst>
            </p:cNvPr>
            <p:cNvSpPr/>
            <p:nvPr/>
          </p:nvSpPr>
          <p:spPr>
            <a:xfrm>
              <a:off x="2617633" y="2060629"/>
              <a:ext cx="9525" cy="551502"/>
            </a:xfrm>
            <a:custGeom>
              <a:avLst/>
              <a:gdLst>
                <a:gd name="connsiteX0" fmla="*/ 0 w 9525"/>
                <a:gd name="connsiteY0" fmla="*/ 551502 h 551502"/>
                <a:gd name="connsiteX1" fmla="*/ 0 w 9525"/>
                <a:gd name="connsiteY1" fmla="*/ 0 h 551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551502">
                  <a:moveTo>
                    <a:pt x="0" y="551502"/>
                  </a:moveTo>
                  <a:cubicBezTo>
                    <a:pt x="0" y="367677"/>
                    <a:pt x="0" y="183843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FF0000">
                  <a:alpha val="99000"/>
                </a:srgb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6E327DCF-5C66-F918-267E-45219F06E31D}"/>
                </a:ext>
              </a:extLst>
            </p:cNvPr>
            <p:cNvSpPr/>
            <p:nvPr/>
          </p:nvSpPr>
          <p:spPr>
            <a:xfrm>
              <a:off x="2617633" y="2060629"/>
              <a:ext cx="562067" cy="9525"/>
            </a:xfrm>
            <a:custGeom>
              <a:avLst/>
              <a:gdLst>
                <a:gd name="connsiteX0" fmla="*/ 562067 w 562067"/>
                <a:gd name="connsiteY0" fmla="*/ 0 h 9525"/>
                <a:gd name="connsiteX1" fmla="*/ 0 w 56206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067" h="9525">
                  <a:moveTo>
                    <a:pt x="562067" y="0"/>
                  </a:moveTo>
                  <a:cubicBezTo>
                    <a:pt x="375304" y="0"/>
                    <a:pt x="187365" y="0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FF0000">
                  <a:alpha val="99000"/>
                </a:srgb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80E9AF12-0B9B-F4E7-D4A3-8AE0483BE08C}"/>
                </a:ext>
              </a:extLst>
            </p:cNvPr>
            <p:cNvSpPr/>
            <p:nvPr/>
          </p:nvSpPr>
          <p:spPr>
            <a:xfrm>
              <a:off x="4589411" y="2070154"/>
              <a:ext cx="9525" cy="551500"/>
            </a:xfrm>
            <a:custGeom>
              <a:avLst/>
              <a:gdLst>
                <a:gd name="connsiteX0" fmla="*/ 0 w 9525"/>
                <a:gd name="connsiteY0" fmla="*/ 551500 h 551500"/>
                <a:gd name="connsiteX1" fmla="*/ 0 w 9525"/>
                <a:gd name="connsiteY1" fmla="*/ 0 h 55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551500">
                  <a:moveTo>
                    <a:pt x="0" y="551500"/>
                  </a:moveTo>
                  <a:cubicBezTo>
                    <a:pt x="0" y="367676"/>
                    <a:pt x="0" y="183843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FF0000">
                  <a:alpha val="99000"/>
                </a:srgb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EF6CF488-406B-3555-563B-561F894D8B88}"/>
                </a:ext>
              </a:extLst>
            </p:cNvPr>
            <p:cNvSpPr/>
            <p:nvPr/>
          </p:nvSpPr>
          <p:spPr>
            <a:xfrm>
              <a:off x="3779778" y="2060629"/>
              <a:ext cx="809634" cy="1"/>
            </a:xfrm>
            <a:custGeom>
              <a:avLst/>
              <a:gdLst>
                <a:gd name="connsiteX0" fmla="*/ 0 w 809634"/>
                <a:gd name="connsiteY0" fmla="*/ 0 h 1"/>
                <a:gd name="connsiteX1" fmla="*/ 809635 w 809634"/>
                <a:gd name="connsiteY1" fmla="*/ 2 h 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634" h="1">
                  <a:moveTo>
                    <a:pt x="0" y="0"/>
                  </a:moveTo>
                  <a:cubicBezTo>
                    <a:pt x="269881" y="1"/>
                    <a:pt x="539763" y="1"/>
                    <a:pt x="809635" y="2"/>
                  </a:cubicBezTo>
                </a:path>
              </a:pathLst>
            </a:custGeom>
            <a:noFill/>
            <a:ln w="19050" cap="rnd">
              <a:solidFill>
                <a:srgbClr val="FF0000">
                  <a:alpha val="99000"/>
                </a:srgb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54BD86D4-FF08-451C-B518-55E1A1BED0EC}"/>
                </a:ext>
              </a:extLst>
            </p:cNvPr>
            <p:cNvSpPr/>
            <p:nvPr/>
          </p:nvSpPr>
          <p:spPr>
            <a:xfrm>
              <a:off x="2575961" y="2570459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FF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728E176D-1EC2-EB59-86F0-FE61762694FC}"/>
                </a:ext>
              </a:extLst>
            </p:cNvPr>
            <p:cNvSpPr/>
            <p:nvPr/>
          </p:nvSpPr>
          <p:spPr>
            <a:xfrm>
              <a:off x="4547740" y="2570459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FF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4994E76F-0F35-99A5-FC53-F659E9B8D8B7}"/>
              </a:ext>
            </a:extLst>
          </p:cNvPr>
          <p:cNvCxnSpPr/>
          <p:nvPr/>
        </p:nvCxnSpPr>
        <p:spPr>
          <a:xfrm>
            <a:off x="2057400" y="3562350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F5BC2A7-FDD6-C3EC-881F-61AF7E33F765}"/>
              </a:ext>
            </a:extLst>
          </p:cNvPr>
          <p:cNvSpPr txBox="1"/>
          <p:nvPr/>
        </p:nvSpPr>
        <p:spPr>
          <a:xfrm>
            <a:off x="1814108" y="2986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73B21AD-53C1-B69D-B37A-7F441704861F}"/>
              </a:ext>
            </a:extLst>
          </p:cNvPr>
          <p:cNvSpPr txBox="1"/>
          <p:nvPr/>
        </p:nvSpPr>
        <p:spPr>
          <a:xfrm>
            <a:off x="5171123" y="3448598"/>
            <a:ext cx="663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71B027FD-9380-FFA6-6171-12C16F04BA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909283"/>
              </p:ext>
            </p:extLst>
          </p:nvPr>
        </p:nvGraphicFramePr>
        <p:xfrm>
          <a:off x="5910937" y="1200065"/>
          <a:ext cx="3352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6160" imgH="495000" progId="Equation.DSMT4">
                  <p:embed/>
                </p:oleObj>
              </mc:Choice>
              <mc:Fallback>
                <p:oleObj name="Equation" r:id="rId4" imgW="1676160" imgH="4950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E971304-4F02-4539-8A51-9E0E6660B3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937" y="1200065"/>
                        <a:ext cx="3352800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B79827C1-FA5E-9D32-A416-2433BA28A90E}"/>
              </a:ext>
            </a:extLst>
          </p:cNvPr>
          <p:cNvSpPr txBox="1"/>
          <p:nvPr/>
        </p:nvSpPr>
        <p:spPr>
          <a:xfrm>
            <a:off x="413308" y="1690314"/>
            <a:ext cx="3447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Invented by Walter Kistler in 1950</a:t>
            </a:r>
          </a:p>
          <a:p>
            <a:r>
              <a:rPr lang="en-US" dirty="0"/>
              <a:t>It is based on the Miller Integrator</a:t>
            </a:r>
          </a:p>
        </p:txBody>
      </p:sp>
      <p:sp>
        <p:nvSpPr>
          <p:cNvPr id="30" name="Parentesi graffa aperta 29">
            <a:extLst>
              <a:ext uri="{FF2B5EF4-FFF2-40B4-BE49-F238E27FC236}">
                <a16:creationId xmlns:a16="http://schemas.microsoft.com/office/drawing/2014/main" id="{13CDB31A-0329-1E58-1884-AF4187377E93}"/>
              </a:ext>
            </a:extLst>
          </p:cNvPr>
          <p:cNvSpPr/>
          <p:nvPr/>
        </p:nvSpPr>
        <p:spPr>
          <a:xfrm rot="16200000">
            <a:off x="7658563" y="1782969"/>
            <a:ext cx="202496" cy="9048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8052B80-3B51-C327-7E63-32781A5A0957}"/>
              </a:ext>
            </a:extLst>
          </p:cNvPr>
          <p:cNvSpPr txBox="1"/>
          <p:nvPr/>
        </p:nvSpPr>
        <p:spPr>
          <a:xfrm>
            <a:off x="6040371" y="2386939"/>
            <a:ext cx="2987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Charge fed to the amplifier from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E27DBD8-B587-4788-C3D1-103BF618620C}"/>
              </a:ext>
            </a:extLst>
          </p:cNvPr>
          <p:cNvSpPr txBox="1"/>
          <p:nvPr/>
        </p:nvSpPr>
        <p:spPr>
          <a:xfrm>
            <a:off x="9329415" y="1832941"/>
            <a:ext cx="2564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value is an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and may also cause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saturation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 amplifier 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A3BDD84A-C31E-4F4B-D9E4-55A78FC180BD}"/>
              </a:ext>
            </a:extLst>
          </p:cNvPr>
          <p:cNvSpPr txBox="1"/>
          <p:nvPr/>
        </p:nvSpPr>
        <p:spPr>
          <a:xfrm>
            <a:off x="5834894" y="3928327"/>
            <a:ext cx="5689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classical solution consists in placing a resistor of very high resistance (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in parallel with the capacitor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C690334E-63BE-E7E3-1005-5FF9576B18AE}"/>
              </a:ext>
            </a:extLst>
          </p:cNvPr>
          <p:cNvSpPr txBox="1"/>
          <p:nvPr/>
        </p:nvSpPr>
        <p:spPr>
          <a:xfrm>
            <a:off x="1045029" y="5178604"/>
            <a:ext cx="8514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Unfortunately, this resistor also discharge the charge accumulated across C, imposing condition: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B239F9-BA0E-BA70-C338-9E349EF03654}"/>
              </a:ext>
            </a:extLst>
          </p:cNvPr>
          <p:cNvSpPr txBox="1"/>
          <p:nvPr/>
        </p:nvSpPr>
        <p:spPr>
          <a:xfrm>
            <a:off x="834148" y="1245565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Charge amplifier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A61B835-76EA-0F35-9312-7919915208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051817"/>
              </p:ext>
            </p:extLst>
          </p:nvPr>
        </p:nvGraphicFramePr>
        <p:xfrm>
          <a:off x="6741097" y="3233495"/>
          <a:ext cx="1447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600" imgH="228600" progId="Equation.DSMT4">
                  <p:embed/>
                </p:oleObj>
              </mc:Choice>
              <mc:Fallback>
                <p:oleObj name="Equation" r:id="rId6" imgW="723600" imgH="22860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71B027FD-9380-FFA6-6171-12C16F04BA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1097" y="3233495"/>
                        <a:ext cx="14478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74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3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96CC6-77B4-4606-B5C9-22C5F895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Phase</a:t>
            </a:r>
            <a:r>
              <a:rPr lang="it-IT" dirty="0"/>
              <a:t> 2 output </a:t>
            </a:r>
            <a:r>
              <a:rPr lang="it-IT" dirty="0" err="1"/>
              <a:t>voltage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DEE4EA-F8EC-4945-B6CD-A0B94915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C23D89-3387-440B-B76A-C6BD02C3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A1A2455-8076-498D-A158-26309F5F83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249935"/>
              </p:ext>
            </p:extLst>
          </p:nvPr>
        </p:nvGraphicFramePr>
        <p:xfrm>
          <a:off x="1618958" y="1120648"/>
          <a:ext cx="7467600" cy="931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04960" imgH="431640" progId="Equation.DSMT4">
                  <p:embed/>
                </p:oleObj>
              </mc:Choice>
              <mc:Fallback>
                <p:oleObj name="Equation" r:id="rId2" imgW="3504960" imgH="43164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1042F0D5-89B9-4B62-BB74-3A72942036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958" y="1120648"/>
                        <a:ext cx="7467600" cy="9312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5DB9F6E1-E4BF-4C97-B1E8-FC8EE444D3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323264"/>
              </p:ext>
            </p:extLst>
          </p:nvPr>
        </p:nvGraphicFramePr>
        <p:xfrm>
          <a:off x="7208175" y="2327896"/>
          <a:ext cx="1812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241200" progId="Equation.DSMT4">
                  <p:embed/>
                </p:oleObj>
              </mc:Choice>
              <mc:Fallback>
                <p:oleObj name="Equation" r:id="rId4" imgW="71100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E61C3DE-4C0D-4DA1-AE1D-D040384FC2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175" y="2327896"/>
                        <a:ext cx="1812925" cy="62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0544968-7D5B-4033-8669-B8CBC3E233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425035"/>
              </p:ext>
            </p:extLst>
          </p:nvPr>
        </p:nvGraphicFramePr>
        <p:xfrm>
          <a:off x="7196138" y="2971521"/>
          <a:ext cx="25574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241200" progId="Equation.DSMT4">
                  <p:embed/>
                </p:oleObj>
              </mc:Choice>
              <mc:Fallback>
                <p:oleObj name="Equation" r:id="rId6" imgW="100296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95B50BF-2EE7-4BBC-BB92-A695FFC4D3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138" y="2971521"/>
                        <a:ext cx="2557462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4B4CF83-1804-4EAE-9189-CEDD5CC368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321106"/>
              </p:ext>
            </p:extLst>
          </p:nvPr>
        </p:nvGraphicFramePr>
        <p:xfrm>
          <a:off x="3594724" y="2124459"/>
          <a:ext cx="3154112" cy="1696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84300" imgH="736600" progId="Equation.DSMT4">
                  <p:embed/>
                </p:oleObj>
              </mc:Choice>
              <mc:Fallback>
                <p:oleObj name="Equation" r:id="rId8" imgW="1384300" imgH="736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E32DF64-6699-4A75-A61F-DF8F657F1A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724" y="2124459"/>
                        <a:ext cx="3154112" cy="16966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2584E950-6E6D-4F57-A842-DA4A79503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848270"/>
              </p:ext>
            </p:extLst>
          </p:nvPr>
        </p:nvGraphicFramePr>
        <p:xfrm>
          <a:off x="982022" y="2095026"/>
          <a:ext cx="24129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160" imgH="241200" progId="Equation.DSMT4">
                  <p:embed/>
                </p:oleObj>
              </mc:Choice>
              <mc:Fallback>
                <p:oleObj name="Equation" r:id="rId10" imgW="96516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E971304-4F02-4539-8A51-9E0E6660B3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022" y="2095026"/>
                        <a:ext cx="2412900" cy="60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13CEE08A-B188-4FCB-BF0E-27711957C9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33368"/>
              </p:ext>
            </p:extLst>
          </p:nvPr>
        </p:nvGraphicFramePr>
        <p:xfrm>
          <a:off x="982022" y="2756350"/>
          <a:ext cx="17145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5800" imgH="241200" progId="Equation.DSMT4">
                  <p:embed/>
                </p:oleObj>
              </mc:Choice>
              <mc:Fallback>
                <p:oleObj name="Equation" r:id="rId12" imgW="68580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F889054-BAD8-4050-9F73-9EC489FF9A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022" y="2756350"/>
                        <a:ext cx="1714500" cy="60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591D379-CB28-42BD-A266-2F3C87F24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511426"/>
              </p:ext>
            </p:extLst>
          </p:nvPr>
        </p:nvGraphicFramePr>
        <p:xfrm>
          <a:off x="982022" y="3417674"/>
          <a:ext cx="14922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96880" imgH="241200" progId="Equation.DSMT4">
                  <p:embed/>
                </p:oleObj>
              </mc:Choice>
              <mc:Fallback>
                <p:oleObj name="Equation" r:id="rId14" imgW="59688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17B8BE7-7322-4862-8E28-6544BF0489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022" y="3417674"/>
                        <a:ext cx="1492200" cy="60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A97E666C-DFF6-4311-92F0-767E6A314985}"/>
              </a:ext>
            </a:extLst>
          </p:cNvPr>
          <p:cNvSpPr/>
          <p:nvPr/>
        </p:nvSpPr>
        <p:spPr>
          <a:xfrm>
            <a:off x="838200" y="2229057"/>
            <a:ext cx="124591" cy="1720850"/>
          </a:xfrm>
          <a:prstGeom prst="leftBrace">
            <a:avLst>
              <a:gd name="adj1" fmla="val 77138"/>
              <a:gd name="adj2" fmla="val 50000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F4814E7-8BDA-4A90-AE74-88C7D200AE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251472"/>
              </p:ext>
            </p:extLst>
          </p:nvPr>
        </p:nvGraphicFramePr>
        <p:xfrm>
          <a:off x="838200" y="4089146"/>
          <a:ext cx="10655741" cy="91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067000" imgH="431640" progId="Equation.DSMT4">
                  <p:embed/>
                </p:oleObj>
              </mc:Choice>
              <mc:Fallback>
                <p:oleObj name="Equation" r:id="rId16" imgW="506700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A1A2455-8076-498D-A158-26309F5F83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89146"/>
                        <a:ext cx="10655741" cy="918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DFC220DF-A5F2-43B2-B081-925877CF0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672291"/>
              </p:ext>
            </p:extLst>
          </p:nvPr>
        </p:nvGraphicFramePr>
        <p:xfrm>
          <a:off x="1652588" y="5075238"/>
          <a:ext cx="90265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292280" imgH="482400" progId="Equation.DSMT4">
                  <p:embed/>
                </p:oleObj>
              </mc:Choice>
              <mc:Fallback>
                <p:oleObj name="Equation" r:id="rId18" imgW="429228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BF4814E7-8BDA-4A90-AE74-88C7D200AE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075238"/>
                        <a:ext cx="9026525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15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AFA0B6-B2D9-4299-87F3-8D1B9A9A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voltage components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A13D465-6F95-4CF5-A755-54A90AD9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3D7E864-6067-44D6-8D3B-E7823DE5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95E3E180-1E49-4CBF-B643-AAFA1E824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170123"/>
              </p:ext>
            </p:extLst>
          </p:nvPr>
        </p:nvGraphicFramePr>
        <p:xfrm>
          <a:off x="1316299" y="1882549"/>
          <a:ext cx="84121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00320" imgH="482400" progId="Equation.DSMT4">
                  <p:embed/>
                </p:oleObj>
              </mc:Choice>
              <mc:Fallback>
                <p:oleObj name="Equation" r:id="rId2" imgW="400032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DFC220DF-A5F2-43B2-B081-925877CF0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299" y="1882549"/>
                        <a:ext cx="8412163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5E18548-05CA-47A2-A129-0F634D1D04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905070"/>
              </p:ext>
            </p:extLst>
          </p:nvPr>
        </p:nvGraphicFramePr>
        <p:xfrm>
          <a:off x="1316299" y="1212148"/>
          <a:ext cx="1870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228600" progId="Equation.DSMT4">
                  <p:embed/>
                </p:oleObj>
              </mc:Choice>
              <mc:Fallback>
                <p:oleObj name="Equation" r:id="rId4" imgW="888840" imgH="2286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DFC220DF-A5F2-43B2-B081-925877CF0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299" y="1212148"/>
                        <a:ext cx="1870075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296C6E62-EBBF-41F7-AD76-61CD4A14FEA8}"/>
                  </a:ext>
                </a:extLst>
              </p:cNvPr>
              <p:cNvSpPr txBox="1"/>
              <p:nvPr/>
            </p:nvSpPr>
            <p:spPr>
              <a:xfrm>
                <a:off x="1060920" y="3292824"/>
                <a:ext cx="2125454" cy="1314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useful signal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sensitivity: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it-IT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it-IT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it-IT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it-IT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it-IT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296C6E62-EBBF-41F7-AD76-61CD4A14F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920" y="3292824"/>
                <a:ext cx="2125454" cy="1314206"/>
              </a:xfrm>
              <a:prstGeom prst="rect">
                <a:avLst/>
              </a:prstGeom>
              <a:blipFill>
                <a:blip r:embed="rId7"/>
                <a:stretch>
                  <a:fillRect l="-4298" t="-3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sellaDiTesto 7">
            <a:extLst>
              <a:ext uri="{FF2B5EF4-FFF2-40B4-BE49-F238E27FC236}">
                <a16:creationId xmlns:a16="http://schemas.microsoft.com/office/drawing/2014/main" id="{46C25992-288D-43A6-ADCD-4EE2346072F2}"/>
              </a:ext>
            </a:extLst>
          </p:cNvPr>
          <p:cNvSpPr txBox="1"/>
          <p:nvPr/>
        </p:nvSpPr>
        <p:spPr>
          <a:xfrm>
            <a:off x="3751637" y="3520610"/>
            <a:ext cx="354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Amplifier noise (CDS)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ACFC707-0089-49A6-985C-ECEDA8F4B465}"/>
              </a:ext>
            </a:extLst>
          </p:cNvPr>
          <p:cNvSpPr txBox="1"/>
          <p:nvPr/>
        </p:nvSpPr>
        <p:spPr>
          <a:xfrm>
            <a:off x="7957719" y="3494014"/>
            <a:ext cx="177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noise</a:t>
            </a:r>
          </a:p>
        </p:txBody>
      </p:sp>
      <p:sp>
        <p:nvSpPr>
          <p:cNvPr id="10" name="Parentesi graffa aperta 9">
            <a:extLst>
              <a:ext uri="{FF2B5EF4-FFF2-40B4-BE49-F238E27FC236}">
                <a16:creationId xmlns:a16="http://schemas.microsoft.com/office/drawing/2014/main" id="{D4F5A902-0613-499E-BA01-A24536DFE9D1}"/>
              </a:ext>
            </a:extLst>
          </p:cNvPr>
          <p:cNvSpPr/>
          <p:nvPr/>
        </p:nvSpPr>
        <p:spPr>
          <a:xfrm rot="16200000">
            <a:off x="8297219" y="1513785"/>
            <a:ext cx="298791" cy="293328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36F162C5-9FBD-4171-9FB8-2D603B520D08}"/>
              </a:ext>
            </a:extLst>
          </p:cNvPr>
          <p:cNvSpPr/>
          <p:nvPr/>
        </p:nvSpPr>
        <p:spPr>
          <a:xfrm rot="16200000">
            <a:off x="4927520" y="1339210"/>
            <a:ext cx="298790" cy="343651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EA9F4E40-80E8-4B64-B32C-C5A70B615E73}"/>
              </a:ext>
            </a:extLst>
          </p:cNvPr>
          <p:cNvSpPr/>
          <p:nvPr/>
        </p:nvSpPr>
        <p:spPr>
          <a:xfrm>
            <a:off x="2032001" y="1778494"/>
            <a:ext cx="1030514" cy="13142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18FE78B-07A5-49B6-8CF1-CEED97381B73}"/>
              </a:ext>
            </a:extLst>
          </p:cNvPr>
          <p:cNvCxnSpPr>
            <a:endCxn id="7" idx="0"/>
          </p:cNvCxnSpPr>
          <p:nvPr/>
        </p:nvCxnSpPr>
        <p:spPr>
          <a:xfrm flipH="1">
            <a:off x="2123647" y="3084087"/>
            <a:ext cx="227667" cy="2087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E351D9A2-FBEA-46BE-85B5-CF39B4C16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899196"/>
              </p:ext>
            </p:extLst>
          </p:nvPr>
        </p:nvGraphicFramePr>
        <p:xfrm>
          <a:off x="2984631" y="4854308"/>
          <a:ext cx="77978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708360" imgH="495000" progId="Equation.DSMT4">
                  <p:embed/>
                </p:oleObj>
              </mc:Choice>
              <mc:Fallback>
                <p:oleObj name="Equation" r:id="rId8" imgW="3708360" imgH="4950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95E3E180-1E49-4CBF-B643-AAFA1E824C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631" y="4854308"/>
                        <a:ext cx="7797800" cy="1052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Parentesi graffa aperta 15">
            <a:extLst>
              <a:ext uri="{FF2B5EF4-FFF2-40B4-BE49-F238E27FC236}">
                <a16:creationId xmlns:a16="http://schemas.microsoft.com/office/drawing/2014/main" id="{4C9D47EF-D754-498F-97F8-B01B5AF36F3C}"/>
              </a:ext>
            </a:extLst>
          </p:cNvPr>
          <p:cNvSpPr/>
          <p:nvPr/>
        </p:nvSpPr>
        <p:spPr>
          <a:xfrm rot="5400000" flipV="1">
            <a:off x="5781636" y="2986655"/>
            <a:ext cx="298790" cy="343651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D09FC5F0-5D8C-4E9B-A25F-5AB46F5233B1}"/>
              </a:ext>
            </a:extLst>
          </p:cNvPr>
          <p:cNvSpPr/>
          <p:nvPr/>
        </p:nvSpPr>
        <p:spPr>
          <a:xfrm rot="5400000" flipV="1">
            <a:off x="9156954" y="3196283"/>
            <a:ext cx="322883" cy="303060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0B8F039-7AFE-4DB5-8204-A4CECF0820FE}"/>
              </a:ext>
            </a:extLst>
          </p:cNvPr>
          <p:cNvSpPr txBox="1"/>
          <p:nvPr/>
        </p:nvSpPr>
        <p:spPr>
          <a:xfrm>
            <a:off x="566057" y="4711586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Referred to the input diff. capacitance</a:t>
            </a:r>
          </a:p>
        </p:txBody>
      </p:sp>
    </p:spTree>
    <p:extLst>
      <p:ext uri="{BB962C8B-B14F-4D97-AF65-F5344CB8AC3E}">
        <p14:creationId xmlns:p14="http://schemas.microsoft.com/office/powerpoint/2010/main" val="58700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6" grpId="0" animBg="1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5AA435-D9B3-4F60-AB37-92415BC7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DR of the SC interface considering only kT/C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FA32C7-70EE-473B-9E3C-45F77F12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81847C-047C-4470-8E16-9CB42979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5FD39B5-06F4-4D5D-8E90-98DA48899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98434"/>
              </p:ext>
            </p:extLst>
          </p:nvPr>
        </p:nvGraphicFramePr>
        <p:xfrm>
          <a:off x="1242560" y="1567996"/>
          <a:ext cx="37925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431640" progId="Equation.DSMT4">
                  <p:embed/>
                </p:oleObj>
              </mc:Choice>
              <mc:Fallback>
                <p:oleObj name="Equation" r:id="rId2" imgW="1803240" imgH="4316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E351D9A2-FBEA-46BE-85B5-CF39B4C160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560" y="1567996"/>
                        <a:ext cx="3792537" cy="917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63A85491-8C49-43BE-BA4D-DEE282163A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6373"/>
              </p:ext>
            </p:extLst>
          </p:nvPr>
        </p:nvGraphicFramePr>
        <p:xfrm>
          <a:off x="3856720" y="4620812"/>
          <a:ext cx="3842258" cy="1458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480" imgH="660240" progId="Equation.DSMT4">
                  <p:embed/>
                </p:oleObj>
              </mc:Choice>
              <mc:Fallback>
                <p:oleObj name="Equation" r:id="rId4" imgW="1752480" imgH="660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720" y="4620812"/>
                        <a:ext cx="3842258" cy="14589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7DF7936E-00D1-4B00-8170-DABA433E3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897312"/>
              </p:ext>
            </p:extLst>
          </p:nvPr>
        </p:nvGraphicFramePr>
        <p:xfrm>
          <a:off x="5614405" y="1455295"/>
          <a:ext cx="3084999" cy="945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0160" imgH="444240" progId="Equation.DSMT4">
                  <p:embed/>
                </p:oleObj>
              </mc:Choice>
              <mc:Fallback>
                <p:oleObj name="Equation" r:id="rId6" imgW="1460160" imgH="444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63A85491-8C49-43BE-BA4D-DEE282163A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405" y="1455295"/>
                        <a:ext cx="3084999" cy="945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06B1C56-B7ED-4EEC-A8F4-3506281524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029186"/>
              </p:ext>
            </p:extLst>
          </p:nvPr>
        </p:nvGraphicFramePr>
        <p:xfrm>
          <a:off x="1122408" y="2602853"/>
          <a:ext cx="870629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98900" imgH="431800" progId="Equation.DSMT4">
                  <p:embed/>
                </p:oleObj>
              </mc:Choice>
              <mc:Fallback>
                <p:oleObj name="Equation" r:id="rId8" imgW="38989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08" y="2602853"/>
                        <a:ext cx="8706293" cy="917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49B6AA51-9978-4C5D-844B-E8B44EFB44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5259"/>
              </p:ext>
            </p:extLst>
          </p:nvPr>
        </p:nvGraphicFramePr>
        <p:xfrm>
          <a:off x="9186051" y="1503683"/>
          <a:ext cx="2328002" cy="73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4080" imgH="330120" progId="Equation.DSMT4">
                  <p:embed/>
                </p:oleObj>
              </mc:Choice>
              <mc:Fallback>
                <p:oleObj name="Equation" r:id="rId10" imgW="1054080" imgH="33012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7DF7936E-00D1-4B00-8170-DABA433E3A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6051" y="1503683"/>
                        <a:ext cx="2328002" cy="7345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AF1CE5AB-1D07-4854-A2F2-2BA4614443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761104"/>
              </p:ext>
            </p:extLst>
          </p:nvPr>
        </p:nvGraphicFramePr>
        <p:xfrm>
          <a:off x="1341878" y="3463805"/>
          <a:ext cx="91313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089240" imgH="482400" progId="Equation.DSMT4">
                  <p:embed/>
                </p:oleObj>
              </mc:Choice>
              <mc:Fallback>
                <p:oleObj name="Equation" r:id="rId12" imgW="408924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006B1C56-B7ED-4EEC-A8F4-3506281524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878" y="3463805"/>
                        <a:ext cx="9131300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50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AB8CB91-17DF-405D-A69C-90809A90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8D2C20-B9D9-438E-8BBE-EE9D5CC7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34B68CA2-FC60-4368-986E-5E1DC493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/>
              <a:t>Example: DR of the SC interface considering only kT/C noise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A1D05C2D-3D27-4F44-9697-8FF6EB4DC6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470814"/>
              </p:ext>
            </p:extLst>
          </p:nvPr>
        </p:nvGraphicFramePr>
        <p:xfrm>
          <a:off x="1139142" y="1282744"/>
          <a:ext cx="3923275" cy="1489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480" imgH="660240" progId="Equation.DSMT4">
                  <p:embed/>
                </p:oleObj>
              </mc:Choice>
              <mc:Fallback>
                <p:oleObj name="Equation" r:id="rId2" imgW="1752480" imgH="660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63A85491-8C49-43BE-BA4D-DEE282163A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142" y="1282744"/>
                        <a:ext cx="3923275" cy="1489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C1EBE88-2C39-4B11-95DE-9F3654BFC0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972608"/>
              </p:ext>
            </p:extLst>
          </p:nvPr>
        </p:nvGraphicFramePr>
        <p:xfrm>
          <a:off x="5958376" y="1239756"/>
          <a:ext cx="4483100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660240" progId="Equation.DSMT4">
                  <p:embed/>
                </p:oleObj>
              </mc:Choice>
              <mc:Fallback>
                <p:oleObj name="Equation" r:id="rId4" imgW="2044440" imgH="660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63A85491-8C49-43BE-BA4D-DEE282163A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8376" y="1239756"/>
                        <a:ext cx="4483100" cy="1458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A6180AF-F1F6-421A-865A-79881EBC69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563445"/>
              </p:ext>
            </p:extLst>
          </p:nvPr>
        </p:nvGraphicFramePr>
        <p:xfrm>
          <a:off x="1756228" y="4791104"/>
          <a:ext cx="5818893" cy="129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73300" imgH="495300" progId="Equation.DSMT4">
                  <p:embed/>
                </p:oleObj>
              </mc:Choice>
              <mc:Fallback>
                <p:oleObj name="Equation" r:id="rId6" imgW="2273300" imgH="495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6228" y="4791104"/>
                        <a:ext cx="5818893" cy="1290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7CB9F59-1ABF-4DA1-B8F5-610789DA4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12095"/>
              </p:ext>
            </p:extLst>
          </p:nvPr>
        </p:nvGraphicFramePr>
        <p:xfrm>
          <a:off x="1025405" y="2976807"/>
          <a:ext cx="4037012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41400" imgH="685800" progId="Equation.DSMT4">
                  <p:embed/>
                </p:oleObj>
              </mc:Choice>
              <mc:Fallback>
                <p:oleObj name="Equation" r:id="rId8" imgW="1841400" imgH="6858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C1EBE88-2C39-4B11-95DE-9F3654BFC0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405" y="2976807"/>
                        <a:ext cx="4037012" cy="1516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7BB6FA08-AC9E-45EC-813C-97BAA132634F}"/>
              </a:ext>
            </a:extLst>
          </p:cNvPr>
          <p:cNvSpPr/>
          <p:nvPr/>
        </p:nvSpPr>
        <p:spPr>
          <a:xfrm>
            <a:off x="3075708" y="5486400"/>
            <a:ext cx="1729047" cy="59508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5BC535D-50E1-41D6-9403-8A03CC4E638B}"/>
              </a:ext>
            </a:extLst>
          </p:cNvPr>
          <p:cNvSpPr txBox="1"/>
          <p:nvPr/>
        </p:nvSpPr>
        <p:spPr>
          <a:xfrm>
            <a:off x="8146472" y="4921135"/>
            <a:ext cx="3536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rms value of the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 noise associated to </a:t>
            </a:r>
            <a:r>
              <a:rPr lang="en-US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97F9A952-6B8C-4825-BD8B-EA2375DBE9E5}"/>
              </a:ext>
            </a:extLst>
          </p:cNvPr>
          <p:cNvSpPr/>
          <p:nvPr/>
        </p:nvSpPr>
        <p:spPr>
          <a:xfrm>
            <a:off x="4795508" y="4471098"/>
            <a:ext cx="3404418" cy="1115055"/>
          </a:xfrm>
          <a:custGeom>
            <a:avLst/>
            <a:gdLst>
              <a:gd name="connsiteX0" fmla="*/ 3400841 w 3404418"/>
              <a:gd name="connsiteY0" fmla="*/ 616291 h 1115055"/>
              <a:gd name="connsiteX1" fmla="*/ 3317714 w 3404418"/>
              <a:gd name="connsiteY1" fmla="*/ 599666 h 1115055"/>
              <a:gd name="connsiteX2" fmla="*/ 2818950 w 3404418"/>
              <a:gd name="connsiteY2" fmla="*/ 267157 h 1115055"/>
              <a:gd name="connsiteX3" fmla="*/ 1555416 w 3404418"/>
              <a:gd name="connsiteY3" fmla="*/ 1149 h 1115055"/>
              <a:gd name="connsiteX4" fmla="*/ 125627 w 3404418"/>
              <a:gd name="connsiteY4" fmla="*/ 200655 h 1115055"/>
              <a:gd name="connsiteX5" fmla="*/ 59125 w 3404418"/>
              <a:gd name="connsiteY5" fmla="*/ 849047 h 1115055"/>
              <a:gd name="connsiteX6" fmla="*/ 9248 w 3404418"/>
              <a:gd name="connsiteY6" fmla="*/ 1115055 h 111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4418" h="1115055">
                <a:moveTo>
                  <a:pt x="3400841" y="616291"/>
                </a:moveTo>
                <a:cubicBezTo>
                  <a:pt x="3407768" y="637073"/>
                  <a:pt x="3414696" y="657855"/>
                  <a:pt x="3317714" y="599666"/>
                </a:cubicBezTo>
                <a:cubicBezTo>
                  <a:pt x="3220732" y="541477"/>
                  <a:pt x="3112666" y="366910"/>
                  <a:pt x="2818950" y="267157"/>
                </a:cubicBezTo>
                <a:cubicBezTo>
                  <a:pt x="2525234" y="167404"/>
                  <a:pt x="2004303" y="12233"/>
                  <a:pt x="1555416" y="1149"/>
                </a:cubicBezTo>
                <a:cubicBezTo>
                  <a:pt x="1106529" y="-9935"/>
                  <a:pt x="375009" y="59339"/>
                  <a:pt x="125627" y="200655"/>
                </a:cubicBezTo>
                <a:cubicBezTo>
                  <a:pt x="-123755" y="341971"/>
                  <a:pt x="78521" y="696647"/>
                  <a:pt x="59125" y="849047"/>
                </a:cubicBezTo>
                <a:cubicBezTo>
                  <a:pt x="39728" y="1001447"/>
                  <a:pt x="24488" y="1058251"/>
                  <a:pt x="9248" y="1115055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2BF5E007-F426-4E80-9F96-439EF044B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911658"/>
              </p:ext>
            </p:extLst>
          </p:nvPr>
        </p:nvGraphicFramePr>
        <p:xfrm>
          <a:off x="6352028" y="2951634"/>
          <a:ext cx="412115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79560" imgH="698400" progId="Equation.DSMT4">
                  <p:embed/>
                </p:oleObj>
              </mc:Choice>
              <mc:Fallback>
                <p:oleObj name="Equation" r:id="rId10" imgW="1879560" imgH="698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7CB9F59-1ABF-4DA1-B8F5-610789DA4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2028" y="2951634"/>
                        <a:ext cx="4121150" cy="1544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61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5C46AA-1BCA-0493-04CE-9070A32B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92" y="151139"/>
            <a:ext cx="10515600" cy="662397"/>
          </a:xfrm>
        </p:spPr>
        <p:txBody>
          <a:bodyPr/>
          <a:lstStyle/>
          <a:p>
            <a:r>
              <a:rPr lang="en-US" dirty="0"/>
              <a:t>A Switched Capacitor (SC) charge amplifier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F7F38D4-EA92-5007-FE84-5B06CF35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6C099B9-D138-0F26-7FAA-485368F7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D8897B23-FBBC-C119-9EB6-D1CD87297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7122" y="1255410"/>
            <a:ext cx="2334047" cy="219233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B6F9AB64-FE5E-6E0C-C264-9717F015DB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3701" y="1345723"/>
            <a:ext cx="2334047" cy="2192337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EB935EF1-D61A-B8BB-9307-F4F2DFA463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032076"/>
              </p:ext>
            </p:extLst>
          </p:nvPr>
        </p:nvGraphicFramePr>
        <p:xfrm>
          <a:off x="5588131" y="3891492"/>
          <a:ext cx="2590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280" imgH="253800" progId="Equation.DSMT4">
                  <p:embed/>
                </p:oleObj>
              </mc:Choice>
              <mc:Fallback>
                <p:oleObj name="Equation" r:id="rId6" imgW="1295280" imgH="253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A61B835-76EA-0F35-9312-7919915208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131" y="3891492"/>
                        <a:ext cx="259080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1B45534A-E51D-6E8B-AAE3-1E3789542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483759"/>
              </p:ext>
            </p:extLst>
          </p:nvPr>
        </p:nvGraphicFramePr>
        <p:xfrm>
          <a:off x="2305756" y="3916892"/>
          <a:ext cx="96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EB935EF1-D61A-B8BB-9307-F4F2DFA463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756" y="3916892"/>
                        <a:ext cx="965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95497BD8-5E77-F4DA-2D1B-7E82F1FAE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013519"/>
              </p:ext>
            </p:extLst>
          </p:nvPr>
        </p:nvGraphicFramePr>
        <p:xfrm>
          <a:off x="2012950" y="4900613"/>
          <a:ext cx="154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228600" progId="Equation.DSMT4">
                  <p:embed/>
                </p:oleObj>
              </mc:Choice>
              <mc:Fallback>
                <p:oleObj name="Equation" r:id="rId10" imgW="77436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456EF89D-3A77-594C-ABBB-BFD79BFE3C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4900613"/>
                        <a:ext cx="15494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BC936748-2542-88C5-165D-936CEB3FA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151905"/>
              </p:ext>
            </p:extLst>
          </p:nvPr>
        </p:nvGraphicFramePr>
        <p:xfrm>
          <a:off x="5473701" y="4901203"/>
          <a:ext cx="3403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01720" imgH="253800" progId="Equation.DSMT4">
                  <p:embed/>
                </p:oleObj>
              </mc:Choice>
              <mc:Fallback>
                <p:oleObj name="Equation" r:id="rId12" imgW="1701720" imgH="2538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EB935EF1-D61A-B8BB-9307-F4F2DFA463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1" y="4901203"/>
                        <a:ext cx="340360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65AF4C50-7BC1-47AB-D313-DF53698B89E9}"/>
              </a:ext>
            </a:extLst>
          </p:cNvPr>
          <p:cNvSpPr/>
          <p:nvPr/>
        </p:nvSpPr>
        <p:spPr>
          <a:xfrm>
            <a:off x="541692" y="3756183"/>
            <a:ext cx="9493956" cy="77846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5422005-0E6B-6E5B-4DF0-C6790157CF04}"/>
              </a:ext>
            </a:extLst>
          </p:cNvPr>
          <p:cNvSpPr/>
          <p:nvPr/>
        </p:nvSpPr>
        <p:spPr>
          <a:xfrm>
            <a:off x="595488" y="4798245"/>
            <a:ext cx="9493956" cy="77846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5607D87-4A11-7F04-E1A0-B6F7156ADE91}"/>
              </a:ext>
            </a:extLst>
          </p:cNvPr>
          <p:cNvSpPr txBox="1"/>
          <p:nvPr/>
        </p:nvSpPr>
        <p:spPr>
          <a:xfrm>
            <a:off x="10119039" y="3868562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Ideal case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C114E7A-17D4-98D9-4ADB-4B47B849C866}"/>
              </a:ext>
            </a:extLst>
          </p:cNvPr>
          <p:cNvSpPr txBox="1"/>
          <p:nvPr/>
        </p:nvSpPr>
        <p:spPr>
          <a:xfrm>
            <a:off x="10183904" y="4924370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Real case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9C254A6A-1D17-B0D1-CA13-B80BB3C5A132}"/>
              </a:ext>
            </a:extLst>
          </p:cNvPr>
          <p:cNvCxnSpPr/>
          <p:nvPr/>
        </p:nvCxnSpPr>
        <p:spPr>
          <a:xfrm>
            <a:off x="5288670" y="2377521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F1BE5C41-998D-BAC1-6595-6EC8BDECD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180182"/>
              </p:ext>
            </p:extLst>
          </p:nvPr>
        </p:nvGraphicFramePr>
        <p:xfrm>
          <a:off x="4673600" y="1834065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09480" imgH="228600" progId="Equation.DSMT4">
                  <p:embed/>
                </p:oleObj>
              </mc:Choice>
              <mc:Fallback>
                <p:oleObj name="Equation" r:id="rId14" imgW="60948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EB935EF1-D61A-B8BB-9307-F4F2DFA463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1834065"/>
                        <a:ext cx="1219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CE7616BA-26A5-400A-A32C-BE151C5FC814}"/>
              </a:ext>
            </a:extLst>
          </p:cNvPr>
          <p:cNvCxnSpPr/>
          <p:nvPr/>
        </p:nvCxnSpPr>
        <p:spPr>
          <a:xfrm>
            <a:off x="1033194" y="2363736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FB7BCAF-398C-3F17-4114-48CC44FDEFA0}"/>
              </a:ext>
            </a:extLst>
          </p:cNvPr>
          <p:cNvCxnSpPr/>
          <p:nvPr/>
        </p:nvCxnSpPr>
        <p:spPr>
          <a:xfrm>
            <a:off x="4301067" y="1027522"/>
            <a:ext cx="0" cy="502332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5669B70-2130-25AA-EC30-486331585143}"/>
              </a:ext>
            </a:extLst>
          </p:cNvPr>
          <p:cNvSpPr txBox="1"/>
          <p:nvPr/>
        </p:nvSpPr>
        <p:spPr>
          <a:xfrm>
            <a:off x="8412060" y="1593177"/>
            <a:ext cx="3247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24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i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includes the offset voltage, which can be quite large in CMOS circuits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F86E2F2-220C-AC20-7C67-612B28AA6216}"/>
              </a:ext>
            </a:extLst>
          </p:cNvPr>
          <p:cNvSpPr txBox="1"/>
          <p:nvPr/>
        </p:nvSpPr>
        <p:spPr>
          <a:xfrm rot="10800000">
            <a:off x="1613764" y="2402743"/>
            <a:ext cx="37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-</a:t>
            </a:r>
            <a:endParaRPr lang="en-US" sz="2400" dirty="0">
              <a:solidFill>
                <a:srgbClr val="FF0000"/>
              </a:solidFill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1FBCAF73-25A3-21DE-FFDA-25A666154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07205"/>
              </p:ext>
            </p:extLst>
          </p:nvPr>
        </p:nvGraphicFramePr>
        <p:xfrm>
          <a:off x="1081199" y="2456483"/>
          <a:ext cx="7112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79360" imgH="228600" progId="Equation.DSMT4">
                  <p:embed/>
                </p:oleObj>
              </mc:Choice>
              <mc:Fallback>
                <p:oleObj name="Equation" r:id="rId16" imgW="27936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E24C296C-C021-414B-8657-54857F5EA8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199" y="2456483"/>
                        <a:ext cx="711200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4E741536-31B6-5255-DA58-DC18CF1556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520954"/>
              </p:ext>
            </p:extLst>
          </p:nvPr>
        </p:nvGraphicFramePr>
        <p:xfrm>
          <a:off x="807224" y="1301871"/>
          <a:ext cx="9382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68280" imgH="228600" progId="Equation.DSMT4">
                  <p:embed/>
                </p:oleObj>
              </mc:Choice>
              <mc:Fallback>
                <p:oleObj name="Equation" r:id="rId18" imgW="368280" imgH="228600" progId="Equation.DSMT4">
                  <p:embed/>
                  <p:pic>
                    <p:nvPicPr>
                      <p:cNvPr id="28" name="Oggetto 27">
                        <a:extLst>
                          <a:ext uri="{FF2B5EF4-FFF2-40B4-BE49-F238E27FC236}">
                            <a16:creationId xmlns:a16="http://schemas.microsoft.com/office/drawing/2014/main" id="{70800C8D-1D93-B9DD-E66F-D3B87AA88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24" y="1301871"/>
                        <a:ext cx="938213" cy="582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2E81171-C4F7-B9E0-9739-1CBC2A309ECE}"/>
              </a:ext>
            </a:extLst>
          </p:cNvPr>
          <p:cNvCxnSpPr/>
          <p:nvPr/>
        </p:nvCxnSpPr>
        <p:spPr>
          <a:xfrm>
            <a:off x="1352282" y="1757323"/>
            <a:ext cx="565152" cy="5627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88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20F8CE-5E0D-CBA6-45F7-5529C9C79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55" y="240947"/>
            <a:ext cx="10515600" cy="662397"/>
          </a:xfrm>
        </p:spPr>
        <p:txBody>
          <a:bodyPr/>
          <a:lstStyle/>
          <a:p>
            <a:r>
              <a:rPr lang="en-US" dirty="0"/>
              <a:t>SC charge amplifier with offset cancellation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5F22144-4EAD-E78C-F4D7-2090E290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526E54-DB33-40B0-2697-CAEFF599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310BF3E7-97B4-568F-E915-108538306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5945" y="1433159"/>
            <a:ext cx="3124200" cy="2524125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02C09CB-61CF-956A-B6A2-909D1220F8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200561"/>
              </p:ext>
            </p:extLst>
          </p:nvPr>
        </p:nvGraphicFramePr>
        <p:xfrm>
          <a:off x="1166813" y="4151313"/>
          <a:ext cx="154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28600" progId="Equation.DSMT4">
                  <p:embed/>
                </p:oleObj>
              </mc:Choice>
              <mc:Fallback>
                <p:oleObj name="Equation" r:id="rId4" imgW="77436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95497BD8-5E77-F4DA-2D1B-7E82F1FAEB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4151313"/>
                        <a:ext cx="15494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4037EF2-43F4-327E-08CC-C78A3A1DE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55232"/>
              </p:ext>
            </p:extLst>
          </p:nvPr>
        </p:nvGraphicFramePr>
        <p:xfrm>
          <a:off x="1143000" y="4662488"/>
          <a:ext cx="289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228600" progId="Equation.DSMT4">
                  <p:embed/>
                </p:oleObj>
              </mc:Choice>
              <mc:Fallback>
                <p:oleObj name="Equation" r:id="rId6" imgW="144756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802C09CB-61CF-956A-B6A2-909D1220F8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62488"/>
                        <a:ext cx="28956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E61DC5E-4867-2BCC-CC27-F14C6182E7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31120" y="1418078"/>
            <a:ext cx="3124200" cy="2495550"/>
          </a:xfrm>
          <a:prstGeom prst="rect">
            <a:avLst/>
          </a:prstGeom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123F6CE-B536-74EB-5058-5D94384846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294577"/>
              </p:ext>
            </p:extLst>
          </p:nvPr>
        </p:nvGraphicFramePr>
        <p:xfrm>
          <a:off x="5307013" y="4090988"/>
          <a:ext cx="3124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62040" imgH="253800" progId="Equation.DSMT4">
                  <p:embed/>
                </p:oleObj>
              </mc:Choice>
              <mc:Fallback>
                <p:oleObj name="Equation" r:id="rId10" imgW="1562040" imgH="2538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802C09CB-61CF-956A-B6A2-909D1220F8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4090988"/>
                        <a:ext cx="312420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0BDE1D0-A0C9-467F-803B-2C9B6BB71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718869"/>
              </p:ext>
            </p:extLst>
          </p:nvPr>
        </p:nvGraphicFramePr>
        <p:xfrm>
          <a:off x="8431213" y="4123088"/>
          <a:ext cx="347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39880" imgH="228600" progId="Equation.DSMT4">
                  <p:embed/>
                </p:oleObj>
              </mc:Choice>
              <mc:Fallback>
                <p:oleObj name="Equation" r:id="rId12" imgW="173988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123F6CE-B536-74EB-5058-5D94384846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1213" y="4123088"/>
                        <a:ext cx="34798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arentesi graffa aperta 13">
            <a:extLst>
              <a:ext uri="{FF2B5EF4-FFF2-40B4-BE49-F238E27FC236}">
                <a16:creationId xmlns:a16="http://schemas.microsoft.com/office/drawing/2014/main" id="{67E44ECD-95D8-7690-EDB5-1E88F74EE5CB}"/>
              </a:ext>
            </a:extLst>
          </p:cNvPr>
          <p:cNvSpPr/>
          <p:nvPr/>
        </p:nvSpPr>
        <p:spPr>
          <a:xfrm rot="16200000">
            <a:off x="9485621" y="3857930"/>
            <a:ext cx="293511" cy="1681603"/>
          </a:xfrm>
          <a:prstGeom prst="leftBrace">
            <a:avLst>
              <a:gd name="adj1" fmla="val 3141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E0622EB-B2F6-01F6-3178-0C444EB28E4B}"/>
              </a:ext>
            </a:extLst>
          </p:cNvPr>
          <p:cNvSpPr txBox="1"/>
          <p:nvPr/>
        </p:nvSpPr>
        <p:spPr>
          <a:xfrm>
            <a:off x="5512340" y="4890821"/>
            <a:ext cx="6267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components (offset, low freq. noise) that do not change across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interval are cancelled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DFAD0CD-66C1-A42B-B598-7FADB34F9660}"/>
              </a:ext>
            </a:extLst>
          </p:cNvPr>
          <p:cNvSpPr txBox="1"/>
          <p:nvPr/>
        </p:nvSpPr>
        <p:spPr>
          <a:xfrm>
            <a:off x="8929511" y="1725725"/>
            <a:ext cx="2850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 noise samples are subtracted: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the correlated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sampling (CDS)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F30B08C-DB34-13F3-724E-F5DABA425AA1}"/>
              </a:ext>
            </a:extLst>
          </p:cNvPr>
          <p:cNvSpPr txBox="1"/>
          <p:nvPr/>
        </p:nvSpPr>
        <p:spPr>
          <a:xfrm>
            <a:off x="654755" y="5179480"/>
            <a:ext cx="3872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feedback capacitor is pre-charged with -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53BDC748-70D4-8133-5C6C-04A4CFF58AC1}"/>
              </a:ext>
            </a:extLst>
          </p:cNvPr>
          <p:cNvCxnSpPr/>
          <p:nvPr/>
        </p:nvCxnSpPr>
        <p:spPr>
          <a:xfrm>
            <a:off x="5064432" y="2641467"/>
            <a:ext cx="6381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F00A2CFE-91A5-7937-43FE-D06579C16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000834"/>
              </p:ext>
            </p:extLst>
          </p:nvPr>
        </p:nvGraphicFramePr>
        <p:xfrm>
          <a:off x="4449362" y="2098011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09480" imgH="228600" progId="Equation.DSMT4">
                  <p:embed/>
                </p:oleObj>
              </mc:Choice>
              <mc:Fallback>
                <p:oleObj name="Equation" r:id="rId14" imgW="609480" imgH="2286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F1BE5C41-998D-BAC1-6595-6EC8BDECDC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362" y="2098011"/>
                        <a:ext cx="1219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75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147C2-68A9-4621-A497-E668A39A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 </a:t>
            </a:r>
            <a:r>
              <a:rPr lang="it-IT" dirty="0" err="1"/>
              <a:t>interface</a:t>
            </a:r>
            <a:r>
              <a:rPr lang="it-IT" dirty="0"/>
              <a:t> for capacitive </a:t>
            </a:r>
            <a:r>
              <a:rPr lang="it-IT" dirty="0" err="1"/>
              <a:t>sensors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1FF3AE-D827-405F-9014-52C4AE88A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2606D79-EC34-4363-8BB6-B465F0A4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143DB340-D355-46CE-BD2E-82A32D1D1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41" y="1693727"/>
            <a:ext cx="6825343" cy="399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>
            <a:extLst>
              <a:ext uri="{FF2B5EF4-FFF2-40B4-BE49-F238E27FC236}">
                <a16:creationId xmlns:a16="http://schemas.microsoft.com/office/drawing/2014/main" id="{85DB1F1E-66C3-485D-BAA4-480773E1C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914" y="1259657"/>
            <a:ext cx="3184582" cy="169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7283330D-DEC8-46BC-9A3B-372961899E0E}"/>
              </a:ext>
            </a:extLst>
          </p:cNvPr>
          <p:cNvSpPr/>
          <p:nvPr/>
        </p:nvSpPr>
        <p:spPr>
          <a:xfrm>
            <a:off x="6096000" y="1422401"/>
            <a:ext cx="1756229" cy="153492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AEAA5AF2-BEA4-5AD2-A62D-E7F9C4A3A26F}"/>
              </a:ext>
            </a:extLst>
          </p:cNvPr>
          <p:cNvGrpSpPr/>
          <p:nvPr/>
        </p:nvGrpSpPr>
        <p:grpSpPr>
          <a:xfrm>
            <a:off x="8880737" y="3910206"/>
            <a:ext cx="1696211" cy="1479080"/>
            <a:chOff x="8880737" y="3910206"/>
            <a:chExt cx="1696211" cy="1479080"/>
          </a:xfrm>
        </p:grpSpPr>
        <p:grpSp>
          <p:nvGrpSpPr>
            <p:cNvPr id="8" name="Elemento grafico 6">
              <a:extLst>
                <a:ext uri="{FF2B5EF4-FFF2-40B4-BE49-F238E27FC236}">
                  <a16:creationId xmlns:a16="http://schemas.microsoft.com/office/drawing/2014/main" id="{63476EE4-18D3-519F-5F95-45AD9703F9F6}"/>
                </a:ext>
              </a:extLst>
            </p:cNvPr>
            <p:cNvGrpSpPr/>
            <p:nvPr/>
          </p:nvGrpSpPr>
          <p:grpSpPr>
            <a:xfrm>
              <a:off x="9646352" y="4672201"/>
              <a:ext cx="666749" cy="466725"/>
              <a:chOff x="9646352" y="4672201"/>
              <a:chExt cx="666749" cy="466725"/>
            </a:xfrm>
            <a:noFill/>
          </p:grpSpPr>
          <p:sp>
            <p:nvSpPr>
              <p:cNvPr id="11" name="Figura a mano libera: forma 10">
                <a:extLst>
                  <a:ext uri="{FF2B5EF4-FFF2-40B4-BE49-F238E27FC236}">
                    <a16:creationId xmlns:a16="http://schemas.microsoft.com/office/drawing/2014/main" id="{48C4C7B9-097F-033D-BF1B-21767C9897C3}"/>
                  </a:ext>
                </a:extLst>
              </p:cNvPr>
              <p:cNvSpPr/>
              <p:nvPr/>
            </p:nvSpPr>
            <p:spPr>
              <a:xfrm rot="-5400000">
                <a:off x="9879714" y="4438840"/>
                <a:ext cx="200026" cy="666749"/>
              </a:xfrm>
              <a:custGeom>
                <a:avLst/>
                <a:gdLst>
                  <a:gd name="connsiteX0" fmla="*/ 200060 w 200026"/>
                  <a:gd name="connsiteY0" fmla="*/ 55 h 666749"/>
                  <a:gd name="connsiteX1" fmla="*/ 200060 w 200026"/>
                  <a:gd name="connsiteY1" fmla="*/ 200082 h 666749"/>
                  <a:gd name="connsiteX2" fmla="*/ 33 w 200026"/>
                  <a:gd name="connsiteY2" fmla="*/ 200082 h 666749"/>
                  <a:gd name="connsiteX3" fmla="*/ 33 w 200026"/>
                  <a:gd name="connsiteY3" fmla="*/ 466781 h 666749"/>
                  <a:gd name="connsiteX4" fmla="*/ 200060 w 200026"/>
                  <a:gd name="connsiteY4" fmla="*/ 466781 h 666749"/>
                  <a:gd name="connsiteX5" fmla="*/ 200060 w 200026"/>
                  <a:gd name="connsiteY5" fmla="*/ 666805 h 66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6" h="666749">
                    <a:moveTo>
                      <a:pt x="200060" y="55"/>
                    </a:moveTo>
                    <a:lnTo>
                      <a:pt x="200060" y="200082"/>
                    </a:lnTo>
                    <a:lnTo>
                      <a:pt x="33" y="200082"/>
                    </a:lnTo>
                    <a:moveTo>
                      <a:pt x="33" y="466781"/>
                    </a:moveTo>
                    <a:lnTo>
                      <a:pt x="200060" y="466781"/>
                    </a:lnTo>
                    <a:lnTo>
                      <a:pt x="200060" y="66680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igura a mano libera: forma 12">
                <a:extLst>
                  <a:ext uri="{FF2B5EF4-FFF2-40B4-BE49-F238E27FC236}">
                    <a16:creationId xmlns:a16="http://schemas.microsoft.com/office/drawing/2014/main" id="{D483AB87-56C3-E96B-B837-36CD05DE7B77}"/>
                  </a:ext>
                </a:extLst>
              </p:cNvPr>
              <p:cNvSpPr/>
              <p:nvPr/>
            </p:nvSpPr>
            <p:spPr>
              <a:xfrm rot="-5400000">
                <a:off x="9979729" y="4822222"/>
                <a:ext cx="9525" cy="233362"/>
              </a:xfrm>
              <a:custGeom>
                <a:avLst/>
                <a:gdLst>
                  <a:gd name="connsiteX0" fmla="*/ 38 w 9525"/>
                  <a:gd name="connsiteY0" fmla="*/ 233436 h 233362"/>
                  <a:gd name="connsiteX1" fmla="*/ 38 w 9525"/>
                  <a:gd name="connsiteY1" fmla="*/ 73 h 233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362">
                    <a:moveTo>
                      <a:pt x="38" y="233436"/>
                    </a:moveTo>
                    <a:lnTo>
                      <a:pt x="38" y="73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igura a mano libera: forma 13">
                <a:extLst>
                  <a:ext uri="{FF2B5EF4-FFF2-40B4-BE49-F238E27FC236}">
                    <a16:creationId xmlns:a16="http://schemas.microsoft.com/office/drawing/2014/main" id="{3FFFA073-98A8-D4EF-B9B7-40CE45C52D33}"/>
                  </a:ext>
                </a:extLst>
              </p:cNvPr>
              <p:cNvSpPr/>
              <p:nvPr/>
            </p:nvSpPr>
            <p:spPr>
              <a:xfrm rot="-5400000">
                <a:off x="9879715" y="5038915"/>
                <a:ext cx="200023" cy="9525"/>
              </a:xfrm>
              <a:custGeom>
                <a:avLst/>
                <a:gdLst>
                  <a:gd name="connsiteX0" fmla="*/ 200064 w 200023"/>
                  <a:gd name="connsiteY0" fmla="*/ 83 h 9525"/>
                  <a:gd name="connsiteX1" fmla="*/ 40 w 200023"/>
                  <a:gd name="connsiteY1" fmla="*/ 8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023" h="9525">
                    <a:moveTo>
                      <a:pt x="200064" y="83"/>
                    </a:moveTo>
                    <a:lnTo>
                      <a:pt x="40" y="83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igura a mano libera: forma 14">
                <a:extLst>
                  <a:ext uri="{FF2B5EF4-FFF2-40B4-BE49-F238E27FC236}">
                    <a16:creationId xmlns:a16="http://schemas.microsoft.com/office/drawing/2014/main" id="{808367BD-CE46-C336-6CAB-3DE267D775A6}"/>
                  </a:ext>
                </a:extLst>
              </p:cNvPr>
              <p:cNvSpPr/>
              <p:nvPr/>
            </p:nvSpPr>
            <p:spPr>
              <a:xfrm rot="-5400000">
                <a:off x="9979727" y="4722208"/>
                <a:ext cx="9525" cy="333374"/>
              </a:xfrm>
              <a:custGeom>
                <a:avLst/>
                <a:gdLst>
                  <a:gd name="connsiteX0" fmla="*/ 36 w 9525"/>
                  <a:gd name="connsiteY0" fmla="*/ 68 h 333374"/>
                  <a:gd name="connsiteX1" fmla="*/ 36 w 9525"/>
                  <a:gd name="connsiteY1" fmla="*/ 333442 h 33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333374">
                    <a:moveTo>
                      <a:pt x="36" y="68"/>
                    </a:moveTo>
                    <a:lnTo>
                      <a:pt x="36" y="333442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C57F9F3-75E1-8952-5E9A-A4678AC53D53}"/>
                </a:ext>
              </a:extLst>
            </p:cNvPr>
            <p:cNvSpPr/>
            <p:nvPr/>
          </p:nvSpPr>
          <p:spPr>
            <a:xfrm>
              <a:off x="9382509" y="4672206"/>
              <a:ext cx="263844" cy="9525"/>
            </a:xfrm>
            <a:custGeom>
              <a:avLst/>
              <a:gdLst>
                <a:gd name="connsiteX0" fmla="*/ 263844 w 263844"/>
                <a:gd name="connsiteY0" fmla="*/ 0 h 9525"/>
                <a:gd name="connsiteX1" fmla="*/ 0 w 263844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3844" h="9525">
                  <a:moveTo>
                    <a:pt x="263844" y="0"/>
                  </a:moveTo>
                  <a:cubicBezTo>
                    <a:pt x="175907" y="0"/>
                    <a:pt x="87959" y="0"/>
                    <a:pt x="0" y="0"/>
                  </a:cubicBezTo>
                </a:path>
              </a:pathLst>
            </a:custGeom>
            <a:solidFill>
              <a:srgbClr val="FF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C237178B-E7F0-845C-2917-BF731EE5A8DA}"/>
                </a:ext>
              </a:extLst>
            </p:cNvPr>
            <p:cNvSpPr/>
            <p:nvPr/>
          </p:nvSpPr>
          <p:spPr>
            <a:xfrm>
              <a:off x="10313106" y="4672206"/>
              <a:ext cx="263842" cy="9525"/>
            </a:xfrm>
            <a:custGeom>
              <a:avLst/>
              <a:gdLst>
                <a:gd name="connsiteX0" fmla="*/ 263842 w 263842"/>
                <a:gd name="connsiteY0" fmla="*/ 0 h 9525"/>
                <a:gd name="connsiteX1" fmla="*/ 0 w 26384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3842" h="9525">
                  <a:moveTo>
                    <a:pt x="263842" y="0"/>
                  </a:moveTo>
                  <a:cubicBezTo>
                    <a:pt x="175898" y="0"/>
                    <a:pt x="87954" y="0"/>
                    <a:pt x="0" y="0"/>
                  </a:cubicBezTo>
                </a:path>
              </a:pathLst>
            </a:custGeom>
            <a:solidFill>
              <a:srgbClr val="FF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Elemento grafico 6">
              <a:extLst>
                <a:ext uri="{FF2B5EF4-FFF2-40B4-BE49-F238E27FC236}">
                  <a16:creationId xmlns:a16="http://schemas.microsoft.com/office/drawing/2014/main" id="{632C0ED4-E8C2-CB03-000A-C8F2324E2468}"/>
                </a:ext>
              </a:extLst>
            </p:cNvPr>
            <p:cNvGrpSpPr/>
            <p:nvPr/>
          </p:nvGrpSpPr>
          <p:grpSpPr>
            <a:xfrm>
              <a:off x="9646352" y="3910210"/>
              <a:ext cx="666749" cy="466725"/>
              <a:chOff x="9646352" y="3910210"/>
              <a:chExt cx="666749" cy="466725"/>
            </a:xfrm>
            <a:noFill/>
          </p:grpSpPr>
          <p:sp>
            <p:nvSpPr>
              <p:cNvPr id="19" name="Figura a mano libera: forma 18">
                <a:extLst>
                  <a:ext uri="{FF2B5EF4-FFF2-40B4-BE49-F238E27FC236}">
                    <a16:creationId xmlns:a16="http://schemas.microsoft.com/office/drawing/2014/main" id="{973A480A-00FC-9CFC-E6ED-AAA950AD0FA2}"/>
                  </a:ext>
                </a:extLst>
              </p:cNvPr>
              <p:cNvSpPr/>
              <p:nvPr/>
            </p:nvSpPr>
            <p:spPr>
              <a:xfrm rot="-5400000">
                <a:off x="9879714" y="3676849"/>
                <a:ext cx="200026" cy="666749"/>
              </a:xfrm>
              <a:custGeom>
                <a:avLst/>
                <a:gdLst>
                  <a:gd name="connsiteX0" fmla="*/ 200060 w 200026"/>
                  <a:gd name="connsiteY0" fmla="*/ -25 h 666749"/>
                  <a:gd name="connsiteX1" fmla="*/ 200060 w 200026"/>
                  <a:gd name="connsiteY1" fmla="*/ 200002 h 666749"/>
                  <a:gd name="connsiteX2" fmla="*/ 33 w 200026"/>
                  <a:gd name="connsiteY2" fmla="*/ 200002 h 666749"/>
                  <a:gd name="connsiteX3" fmla="*/ 33 w 200026"/>
                  <a:gd name="connsiteY3" fmla="*/ 466701 h 666749"/>
                  <a:gd name="connsiteX4" fmla="*/ 200060 w 200026"/>
                  <a:gd name="connsiteY4" fmla="*/ 466701 h 666749"/>
                  <a:gd name="connsiteX5" fmla="*/ 200060 w 200026"/>
                  <a:gd name="connsiteY5" fmla="*/ 666725 h 66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6" h="666749">
                    <a:moveTo>
                      <a:pt x="200060" y="-25"/>
                    </a:moveTo>
                    <a:lnTo>
                      <a:pt x="200060" y="200002"/>
                    </a:lnTo>
                    <a:lnTo>
                      <a:pt x="33" y="200002"/>
                    </a:lnTo>
                    <a:moveTo>
                      <a:pt x="33" y="466701"/>
                    </a:moveTo>
                    <a:lnTo>
                      <a:pt x="200060" y="466701"/>
                    </a:lnTo>
                    <a:lnTo>
                      <a:pt x="200060" y="66672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2AB266C5-81E8-895F-F214-02E6CDA68583}"/>
                  </a:ext>
                </a:extLst>
              </p:cNvPr>
              <p:cNvSpPr/>
              <p:nvPr/>
            </p:nvSpPr>
            <p:spPr>
              <a:xfrm rot="-5400000">
                <a:off x="9979729" y="4060231"/>
                <a:ext cx="9525" cy="233362"/>
              </a:xfrm>
              <a:custGeom>
                <a:avLst/>
                <a:gdLst>
                  <a:gd name="connsiteX0" fmla="*/ 38 w 9525"/>
                  <a:gd name="connsiteY0" fmla="*/ 233356 h 233362"/>
                  <a:gd name="connsiteX1" fmla="*/ 38 w 9525"/>
                  <a:gd name="connsiteY1" fmla="*/ -7 h 233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362">
                    <a:moveTo>
                      <a:pt x="38" y="233356"/>
                    </a:moveTo>
                    <a:lnTo>
                      <a:pt x="38" y="-7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igura a mano libera: forma 20">
                <a:extLst>
                  <a:ext uri="{FF2B5EF4-FFF2-40B4-BE49-F238E27FC236}">
                    <a16:creationId xmlns:a16="http://schemas.microsoft.com/office/drawing/2014/main" id="{13642076-8217-360F-B94B-F96492C6B3CB}"/>
                  </a:ext>
                </a:extLst>
              </p:cNvPr>
              <p:cNvSpPr/>
              <p:nvPr/>
            </p:nvSpPr>
            <p:spPr>
              <a:xfrm rot="-5400000">
                <a:off x="9879715" y="4276924"/>
                <a:ext cx="200023" cy="9525"/>
              </a:xfrm>
              <a:custGeom>
                <a:avLst/>
                <a:gdLst>
                  <a:gd name="connsiteX0" fmla="*/ 200064 w 200023"/>
                  <a:gd name="connsiteY0" fmla="*/ 3 h 9525"/>
                  <a:gd name="connsiteX1" fmla="*/ 40 w 200023"/>
                  <a:gd name="connsiteY1" fmla="*/ 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023" h="9525">
                    <a:moveTo>
                      <a:pt x="200064" y="3"/>
                    </a:moveTo>
                    <a:lnTo>
                      <a:pt x="40" y="3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igura a mano libera: forma 21">
                <a:extLst>
                  <a:ext uri="{FF2B5EF4-FFF2-40B4-BE49-F238E27FC236}">
                    <a16:creationId xmlns:a16="http://schemas.microsoft.com/office/drawing/2014/main" id="{C0AA402D-4F6C-46B0-8950-676542EB8233}"/>
                  </a:ext>
                </a:extLst>
              </p:cNvPr>
              <p:cNvSpPr/>
              <p:nvPr/>
            </p:nvSpPr>
            <p:spPr>
              <a:xfrm rot="-5400000">
                <a:off x="9979727" y="3960218"/>
                <a:ext cx="9525" cy="333374"/>
              </a:xfrm>
              <a:custGeom>
                <a:avLst/>
                <a:gdLst>
                  <a:gd name="connsiteX0" fmla="*/ 36 w 9525"/>
                  <a:gd name="connsiteY0" fmla="*/ -12 h 333374"/>
                  <a:gd name="connsiteX1" fmla="*/ 36 w 9525"/>
                  <a:gd name="connsiteY1" fmla="*/ 333362 h 33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333374">
                    <a:moveTo>
                      <a:pt x="36" y="-12"/>
                    </a:moveTo>
                    <a:lnTo>
                      <a:pt x="36" y="333362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9A33D277-387D-EEC7-CE78-68EC8B29F7C8}"/>
                </a:ext>
              </a:extLst>
            </p:cNvPr>
            <p:cNvSpPr/>
            <p:nvPr/>
          </p:nvSpPr>
          <p:spPr>
            <a:xfrm>
              <a:off x="9382509" y="3910206"/>
              <a:ext cx="263844" cy="9525"/>
            </a:xfrm>
            <a:custGeom>
              <a:avLst/>
              <a:gdLst>
                <a:gd name="connsiteX0" fmla="*/ 263844 w 263844"/>
                <a:gd name="connsiteY0" fmla="*/ 0 h 9525"/>
                <a:gd name="connsiteX1" fmla="*/ 0 w 263844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3844" h="9525">
                  <a:moveTo>
                    <a:pt x="263844" y="0"/>
                  </a:moveTo>
                  <a:cubicBezTo>
                    <a:pt x="175907" y="0"/>
                    <a:pt x="87959" y="0"/>
                    <a:pt x="0" y="0"/>
                  </a:cubicBezTo>
                </a:path>
              </a:pathLst>
            </a:custGeom>
            <a:solidFill>
              <a:srgbClr val="FF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00ED2E3D-E9F4-3F29-EF1A-79C73C5483A7}"/>
                </a:ext>
              </a:extLst>
            </p:cNvPr>
            <p:cNvSpPr/>
            <p:nvPr/>
          </p:nvSpPr>
          <p:spPr>
            <a:xfrm>
              <a:off x="10313106" y="3910206"/>
              <a:ext cx="263842" cy="9525"/>
            </a:xfrm>
            <a:custGeom>
              <a:avLst/>
              <a:gdLst>
                <a:gd name="connsiteX0" fmla="*/ 263842 w 263842"/>
                <a:gd name="connsiteY0" fmla="*/ 0 h 9525"/>
                <a:gd name="connsiteX1" fmla="*/ 0 w 26384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3842" h="9525">
                  <a:moveTo>
                    <a:pt x="263842" y="0"/>
                  </a:moveTo>
                  <a:cubicBezTo>
                    <a:pt x="175898" y="0"/>
                    <a:pt x="87954" y="0"/>
                    <a:pt x="0" y="0"/>
                  </a:cubicBezTo>
                </a:path>
              </a:pathLst>
            </a:custGeom>
            <a:solidFill>
              <a:srgbClr val="FF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B49DB54A-3F52-8FBD-87F7-A29F9E65D230}"/>
                </a:ext>
              </a:extLst>
            </p:cNvPr>
            <p:cNvSpPr/>
            <p:nvPr/>
          </p:nvSpPr>
          <p:spPr>
            <a:xfrm>
              <a:off x="9382509" y="3910206"/>
              <a:ext cx="9525" cy="762000"/>
            </a:xfrm>
            <a:custGeom>
              <a:avLst/>
              <a:gdLst>
                <a:gd name="connsiteX0" fmla="*/ 0 w 9525"/>
                <a:gd name="connsiteY0" fmla="*/ 0 h 762000"/>
                <a:gd name="connsiteX1" fmla="*/ 0 w 9525"/>
                <a:gd name="connsiteY1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solidFill>
              <a:srgbClr val="D7F4EE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7B61A032-FCAA-F7B5-7DAB-96B3BE4C7EA3}"/>
                </a:ext>
              </a:extLst>
            </p:cNvPr>
            <p:cNvSpPr/>
            <p:nvPr/>
          </p:nvSpPr>
          <p:spPr>
            <a:xfrm>
              <a:off x="8880737" y="4291206"/>
              <a:ext cx="501772" cy="9525"/>
            </a:xfrm>
            <a:custGeom>
              <a:avLst/>
              <a:gdLst>
                <a:gd name="connsiteX0" fmla="*/ 501772 w 501772"/>
                <a:gd name="connsiteY0" fmla="*/ 0 h 9525"/>
                <a:gd name="connsiteX1" fmla="*/ 0 w 50177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772" h="9525">
                  <a:moveTo>
                    <a:pt x="501772" y="0"/>
                  </a:moveTo>
                  <a:lnTo>
                    <a:pt x="0" y="0"/>
                  </a:lnTo>
                </a:path>
              </a:pathLst>
            </a:custGeom>
            <a:solidFill>
              <a:srgbClr val="D7F4EE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863D8692-2492-5D7B-2C38-CFA3074E1A7F}"/>
                </a:ext>
              </a:extLst>
            </p:cNvPr>
            <p:cNvSpPr/>
            <p:nvPr/>
          </p:nvSpPr>
          <p:spPr>
            <a:xfrm>
              <a:off x="9340837" y="4249534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9E7B2C6A-F86F-AFF0-8BF8-FEA80FDB7906}"/>
                </a:ext>
              </a:extLst>
            </p:cNvPr>
            <p:cNvSpPr txBox="1"/>
            <p:nvPr/>
          </p:nvSpPr>
          <p:spPr>
            <a:xfrm>
              <a:off x="10017699" y="4126454"/>
              <a:ext cx="370084" cy="47817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685" spc="0" baseline="0" dirty="0">
                  <a:ln/>
                  <a:solidFill>
                    <a:srgbClr val="000000"/>
                  </a:solidFill>
                  <a:latin typeface="Symbol"/>
                  <a:cs typeface="Arial" panose="020B0604020202020204" pitchFamily="34" charset="0"/>
                  <a:sym typeface="Symbol"/>
                  <a:rtl val="0"/>
                </a:rPr>
                <a:t>f</a:t>
              </a:r>
              <a:r>
                <a:rPr lang="en-US" sz="1685" spc="0" baseline="-44524" dirty="0">
                  <a:ln/>
                  <a:solidFill>
                    <a:srgbClr val="000000"/>
                  </a:solidFill>
                  <a:latin typeface="Symbol"/>
                  <a:cs typeface="Arial" panose="020B0604020202020204" pitchFamily="34" charset="0"/>
                  <a:sym typeface="Symbol"/>
                  <a:rtl val="0"/>
                </a:rPr>
                <a:t>1</a:t>
              </a: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F3CC1B06-258F-A9F6-1DC4-D6D4E4F5180E}"/>
                </a:ext>
              </a:extLst>
            </p:cNvPr>
            <p:cNvSpPr txBox="1"/>
            <p:nvPr/>
          </p:nvSpPr>
          <p:spPr>
            <a:xfrm>
              <a:off x="10044639" y="4911107"/>
              <a:ext cx="370084" cy="47817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685" spc="0" baseline="0" dirty="0">
                  <a:ln/>
                  <a:solidFill>
                    <a:srgbClr val="000000"/>
                  </a:solidFill>
                  <a:latin typeface="Symbol"/>
                  <a:cs typeface="Arial" panose="020B0604020202020204" pitchFamily="34" charset="0"/>
                  <a:sym typeface="Symbol"/>
                  <a:rtl val="0"/>
                </a:rPr>
                <a:t>f</a:t>
              </a:r>
              <a:r>
                <a:rPr lang="en-US" sz="1685" spc="0" baseline="-44524" dirty="0">
                  <a:ln/>
                  <a:solidFill>
                    <a:srgbClr val="000000"/>
                  </a:solidFill>
                  <a:latin typeface="Symbol"/>
                  <a:cs typeface="Arial" panose="020B0604020202020204" pitchFamily="34" charset="0"/>
                  <a:sym typeface="Symbol"/>
                  <a:rtl val="0"/>
                </a:rPr>
                <a:t>2</a:t>
              </a:r>
            </a:p>
          </p:txBody>
        </p:sp>
      </p:grpSp>
      <p:sp>
        <p:nvSpPr>
          <p:cNvPr id="10" name="Ovale 9">
            <a:extLst>
              <a:ext uri="{FF2B5EF4-FFF2-40B4-BE49-F238E27FC236}">
                <a16:creationId xmlns:a16="http://schemas.microsoft.com/office/drawing/2014/main" id="{7C244243-AC56-4149-ABD7-049182307208}"/>
              </a:ext>
            </a:extLst>
          </p:cNvPr>
          <p:cNvSpPr/>
          <p:nvPr/>
        </p:nvSpPr>
        <p:spPr>
          <a:xfrm>
            <a:off x="9000110" y="3488347"/>
            <a:ext cx="1892903" cy="19043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AEB0E5F-1EC1-4B19-AD9C-C2D710A504D7}"/>
              </a:ext>
            </a:extLst>
          </p:cNvPr>
          <p:cNvCxnSpPr>
            <a:cxnSpLocks/>
          </p:cNvCxnSpPr>
          <p:nvPr/>
        </p:nvCxnSpPr>
        <p:spPr>
          <a:xfrm flipH="1" flipV="1">
            <a:off x="7414986" y="2836205"/>
            <a:ext cx="1714500" cy="106447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25E02E7-530D-44F0-A5CC-BCBC441C5A65}"/>
              </a:ext>
            </a:extLst>
          </p:cNvPr>
          <p:cNvSpPr txBox="1"/>
          <p:nvPr/>
        </p:nvSpPr>
        <p:spPr>
          <a:xfrm>
            <a:off x="8241835" y="5474693"/>
            <a:ext cx="3491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6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3150E-739E-455C-B945-29584BBB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Phase</a:t>
            </a:r>
            <a:r>
              <a:rPr lang="it-IT" dirty="0"/>
              <a:t> 1: </a:t>
            </a:r>
            <a:r>
              <a:rPr lang="it-IT" dirty="0" err="1"/>
              <a:t>Capacitor</a:t>
            </a:r>
            <a:r>
              <a:rPr lang="it-IT" dirty="0"/>
              <a:t> </a:t>
            </a:r>
            <a:r>
              <a:rPr lang="it-IT" dirty="0" err="1"/>
              <a:t>voltages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5716E07-78AD-49B1-9A95-B137547F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6E3D69-3210-44AE-9C27-3B441B4D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766274C-B001-460C-8070-2CFECFE28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567" y="2378664"/>
            <a:ext cx="4927033" cy="262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E971304-4F02-4539-8A51-9E0E6660B3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788917"/>
              </p:ext>
            </p:extLst>
          </p:nvPr>
        </p:nvGraphicFramePr>
        <p:xfrm>
          <a:off x="7080249" y="1528738"/>
          <a:ext cx="24129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160" imgH="241200" progId="Equation.DSMT4">
                  <p:embed/>
                </p:oleObj>
              </mc:Choice>
              <mc:Fallback>
                <p:oleObj name="Equation" r:id="rId3" imgW="96516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49" y="1528738"/>
                        <a:ext cx="2412900" cy="60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AF889054-BAD8-4050-9F73-9EC489FF9A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162224"/>
              </p:ext>
            </p:extLst>
          </p:nvPr>
        </p:nvGraphicFramePr>
        <p:xfrm>
          <a:off x="7080249" y="2190062"/>
          <a:ext cx="17145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E971304-4F02-4539-8A51-9E0E6660B3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49" y="2190062"/>
                        <a:ext cx="1714500" cy="60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17B8BE7-7322-4862-8E28-6544BF048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007871"/>
              </p:ext>
            </p:extLst>
          </p:nvPr>
        </p:nvGraphicFramePr>
        <p:xfrm>
          <a:off x="7080249" y="2851386"/>
          <a:ext cx="14922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96880" imgH="241200" progId="Equation.DSMT4">
                  <p:embed/>
                </p:oleObj>
              </mc:Choice>
              <mc:Fallback>
                <p:oleObj name="Equation" r:id="rId7" imgW="59688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F889054-BAD8-4050-9F73-9EC489FF9A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49" y="2851386"/>
                        <a:ext cx="1492200" cy="60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7FCE484-59D9-41C7-941F-F5B271BAA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970253"/>
              </p:ext>
            </p:extLst>
          </p:nvPr>
        </p:nvGraphicFramePr>
        <p:xfrm>
          <a:off x="3055938" y="1619250"/>
          <a:ext cx="86836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3800" imgH="228600" progId="Equation.DSMT4">
                  <p:embed/>
                </p:oleObj>
              </mc:Choice>
              <mc:Fallback>
                <p:oleObj name="Equation" r:id="rId9" imgW="25380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17B8BE7-7322-4862-8E28-6544BF0489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1619250"/>
                        <a:ext cx="868362" cy="782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2AC09692-9CCF-4EE1-B064-5C75FD5EEA85}"/>
              </a:ext>
            </a:extLst>
          </p:cNvPr>
          <p:cNvCxnSpPr>
            <a:cxnSpLocks/>
          </p:cNvCxnSpPr>
          <p:nvPr/>
        </p:nvCxnSpPr>
        <p:spPr>
          <a:xfrm>
            <a:off x="3378200" y="2131738"/>
            <a:ext cx="457200" cy="129726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B86D10C-A5D7-45C3-AA8A-AA836212D0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344056"/>
              </p:ext>
            </p:extLst>
          </p:nvPr>
        </p:nvGraphicFramePr>
        <p:xfrm>
          <a:off x="6096000" y="4000493"/>
          <a:ext cx="10795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241200" progId="Equation.DSMT4">
                  <p:embed/>
                </p:oleObj>
              </mc:Choice>
              <mc:Fallback>
                <p:oleObj name="Equation" r:id="rId11" imgW="43164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17B8BE7-7322-4862-8E28-6544BF0489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000493"/>
                        <a:ext cx="1079500" cy="60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id="{E66B350A-70F4-430F-8354-69A2CEA45D4A}"/>
              </a:ext>
            </a:extLst>
          </p:cNvPr>
          <p:cNvSpPr/>
          <p:nvPr/>
        </p:nvSpPr>
        <p:spPr>
          <a:xfrm>
            <a:off x="6936427" y="1662769"/>
            <a:ext cx="124591" cy="1720850"/>
          </a:xfrm>
          <a:prstGeom prst="leftBrace">
            <a:avLst>
              <a:gd name="adj1" fmla="val 77138"/>
              <a:gd name="adj2" fmla="val 50000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7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C0F489-39B8-4759-8FBF-6D34571F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706" y="89161"/>
            <a:ext cx="10515600" cy="662397"/>
          </a:xfrm>
        </p:spPr>
        <p:txBody>
          <a:bodyPr/>
          <a:lstStyle/>
          <a:p>
            <a:r>
              <a:rPr lang="it-IT" dirty="0" err="1"/>
              <a:t>Transition</a:t>
            </a:r>
            <a:r>
              <a:rPr lang="it-IT" dirty="0"/>
              <a:t> to </a:t>
            </a:r>
            <a:r>
              <a:rPr lang="it-IT" dirty="0" err="1"/>
              <a:t>phase</a:t>
            </a:r>
            <a:r>
              <a:rPr lang="it-IT" dirty="0"/>
              <a:t> 2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ADE4D95-012A-4C2B-B687-ADC54A72F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FC7958-2E3B-4940-A6D2-735A78B5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2ACFEEE-83E9-449F-8BA9-92F8194B1F51}"/>
              </a:ext>
            </a:extLst>
          </p:cNvPr>
          <p:cNvSpPr txBox="1"/>
          <p:nvPr/>
        </p:nvSpPr>
        <p:spPr>
          <a:xfrm>
            <a:off x="1080863" y="1016360"/>
            <a:ext cx="6539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SC circuits, timing of the switches is critical, due to the risk to alter the charge stored into the capacitors 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BAE4802C-46AF-43B8-8943-193832DC3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1710" y="3224165"/>
            <a:ext cx="3133725" cy="2581275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CF492F42-493A-4A36-90A6-7CFB8E139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1129" y="3224165"/>
            <a:ext cx="3133725" cy="25812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D490498-8941-4245-A7A4-C81B6098EB68}"/>
              </a:ext>
            </a:extLst>
          </p:cNvPr>
          <p:cNvSpPr txBox="1"/>
          <p:nvPr/>
        </p:nvSpPr>
        <p:spPr>
          <a:xfrm>
            <a:off x="3041150" y="3051423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4864BE-E7A1-4539-997E-32C861142190}"/>
              </a:ext>
            </a:extLst>
          </p:cNvPr>
          <p:cNvSpPr txBox="1"/>
          <p:nvPr/>
        </p:nvSpPr>
        <p:spPr>
          <a:xfrm>
            <a:off x="2710242" y="4197598"/>
            <a:ext cx="503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BA50B0-B277-44A6-B7BF-D11314297082}"/>
              </a:ext>
            </a:extLst>
          </p:cNvPr>
          <p:cNvSpPr txBox="1"/>
          <p:nvPr/>
        </p:nvSpPr>
        <p:spPr>
          <a:xfrm>
            <a:off x="4836270" y="2257756"/>
            <a:ext cx="2113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opens and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samples  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68DC409-5435-4820-B9AC-C52BB916DF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138823"/>
              </p:ext>
            </p:extLst>
          </p:nvPr>
        </p:nvGraphicFramePr>
        <p:xfrm>
          <a:off x="6556506" y="2516697"/>
          <a:ext cx="5397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241200" progId="Equation.DSMT4">
                  <p:embed/>
                </p:oleObj>
              </mc:Choice>
              <mc:Fallback>
                <p:oleObj name="Equation" r:id="rId6" imgW="215640" imgH="2412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FB86D10C-A5D7-45C3-AA8A-AA836212D0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506" y="2516697"/>
                        <a:ext cx="539750" cy="60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Elemento grafico 12">
            <a:extLst>
              <a:ext uri="{FF2B5EF4-FFF2-40B4-BE49-F238E27FC236}">
                <a16:creationId xmlns:a16="http://schemas.microsoft.com/office/drawing/2014/main" id="{8F27E0A0-D99E-48FA-9CA6-7BB973007D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20074" y="3455831"/>
            <a:ext cx="3133725" cy="2581275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944402A-ABAD-4564-926A-6ADA03591A9E}"/>
              </a:ext>
            </a:extLst>
          </p:cNvPr>
          <p:cNvSpPr txBox="1"/>
          <p:nvPr/>
        </p:nvSpPr>
        <p:spPr>
          <a:xfrm>
            <a:off x="8323529" y="1302468"/>
            <a:ext cx="35688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still closed in the previous position (phase 1), when 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closes to phase 2 position,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short circuited</a:t>
            </a:r>
          </a:p>
        </p:txBody>
      </p:sp>
    </p:spTree>
    <p:extLst>
      <p:ext uri="{BB962C8B-B14F-4D97-AF65-F5344CB8AC3E}">
        <p14:creationId xmlns:p14="http://schemas.microsoft.com/office/powerpoint/2010/main" val="14968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DCB28F-0638-4AA4-A4C2-67A7066E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intermediate </a:t>
            </a:r>
            <a:r>
              <a:rPr lang="it-IT" dirty="0" err="1"/>
              <a:t>phase</a:t>
            </a:r>
            <a:r>
              <a:rPr lang="it-IT" dirty="0"/>
              <a:t> "</a:t>
            </a:r>
            <a:r>
              <a:rPr lang="it-IT" i="1" dirty="0"/>
              <a:t>i</a:t>
            </a:r>
            <a:r>
              <a:rPr lang="it-IT" dirty="0"/>
              <a:t>"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EDFF02A-6749-4A25-A5E6-975D2473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1E075A-5719-40F3-B5DC-B7A04644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B3C1D0B-1B41-40F8-9FB2-FD9BE9DBD095}"/>
              </a:ext>
            </a:extLst>
          </p:cNvPr>
          <p:cNvSpPr txBox="1"/>
          <p:nvPr/>
        </p:nvSpPr>
        <p:spPr>
          <a:xfrm>
            <a:off x="1142093" y="926141"/>
            <a:ext cx="10101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 order to avoid the occurrence of unwanted temporary short-circuits the transition from phase 1 to phase 2 occurs according the following steps: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91187CF-4884-4271-8C02-697F1F8310E2}"/>
              </a:ext>
            </a:extLst>
          </p:cNvPr>
          <p:cNvSpPr txBox="1"/>
          <p:nvPr/>
        </p:nvSpPr>
        <p:spPr>
          <a:xfrm>
            <a:off x="1142093" y="2478268"/>
            <a:ext cx="3222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witches are closed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position 1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B04E2C8-6561-4F02-8EA7-0AB652D10561}"/>
              </a:ext>
            </a:extLst>
          </p:cNvPr>
          <p:cNvSpPr txBox="1"/>
          <p:nvPr/>
        </p:nvSpPr>
        <p:spPr>
          <a:xfrm>
            <a:off x="1142093" y="3516033"/>
            <a:ext cx="3222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switches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opens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capacitors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sample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voltages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BAC3FB1-8B27-4C61-AF90-EA17075E6BD3}"/>
              </a:ext>
            </a:extLst>
          </p:cNvPr>
          <p:cNvSpPr txBox="1"/>
          <p:nvPr/>
        </p:nvSpPr>
        <p:spPr>
          <a:xfrm>
            <a:off x="1142093" y="5223146"/>
            <a:ext cx="3222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witches close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position 2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20CCF4B5-6825-4A7A-AF9B-AF7866165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9039" y="2256475"/>
            <a:ext cx="2057400" cy="981075"/>
          </a:xfrm>
          <a:prstGeom prst="rect">
            <a:avLst/>
          </a:prstGeom>
        </p:spPr>
      </p:pic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91B40A1C-10B6-4B13-BBA8-17F74F5247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9039" y="3395526"/>
            <a:ext cx="2095500" cy="1200150"/>
          </a:xfrm>
          <a:prstGeom prst="rect">
            <a:avLst/>
          </a:prstGeom>
        </p:spPr>
      </p:pic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82BAA4D-051B-4E44-AF3C-28A026CEA1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04741" y="4875938"/>
            <a:ext cx="2057400" cy="981075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DA4F049-C849-4E0B-B6DD-5B994354F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388386"/>
              </p:ext>
            </p:extLst>
          </p:nvPr>
        </p:nvGraphicFramePr>
        <p:xfrm>
          <a:off x="9226549" y="3859072"/>
          <a:ext cx="21272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241200" progId="Equation.DSMT4">
                  <p:embed/>
                </p:oleObj>
              </mc:Choice>
              <mc:Fallback>
                <p:oleObj name="Equation" r:id="rId8" imgW="85068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17B8BE7-7322-4862-8E28-6544BF0489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6549" y="3859072"/>
                        <a:ext cx="2127250" cy="601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CFE6450-1EC8-44C7-AB23-A7D5B3280D24}"/>
              </a:ext>
            </a:extLst>
          </p:cNvPr>
          <p:cNvSpPr txBox="1"/>
          <p:nvPr/>
        </p:nvSpPr>
        <p:spPr>
          <a:xfrm>
            <a:off x="7068457" y="2630594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547126F-06D5-46E4-8E61-F8D369A3282B}"/>
              </a:ext>
            </a:extLst>
          </p:cNvPr>
          <p:cNvSpPr txBox="1"/>
          <p:nvPr/>
        </p:nvSpPr>
        <p:spPr>
          <a:xfrm>
            <a:off x="7068457" y="3929071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"i"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9BD074C-0BF9-41AD-9E99-B5F8B42E7BD9}"/>
              </a:ext>
            </a:extLst>
          </p:cNvPr>
          <p:cNvSpPr txBox="1"/>
          <p:nvPr/>
        </p:nvSpPr>
        <p:spPr>
          <a:xfrm>
            <a:off x="7068457" y="524518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49CE3D5-9C93-47C6-BF79-F9A0E36182A9}"/>
              </a:ext>
            </a:extLst>
          </p:cNvPr>
          <p:cNvSpPr txBox="1"/>
          <p:nvPr/>
        </p:nvSpPr>
        <p:spPr>
          <a:xfrm>
            <a:off x="8948050" y="4879405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kT/C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894CD594-CC3F-4D12-8E62-25578EDB9057}"/>
              </a:ext>
            </a:extLst>
          </p:cNvPr>
          <p:cNvCxnSpPr>
            <a:cxnSpLocks/>
          </p:cNvCxnSpPr>
          <p:nvPr/>
        </p:nvCxnSpPr>
        <p:spPr>
          <a:xfrm flipV="1">
            <a:off x="10473178" y="4372957"/>
            <a:ext cx="576729" cy="59422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7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ccia a sinistra 12">
            <a:extLst>
              <a:ext uri="{FF2B5EF4-FFF2-40B4-BE49-F238E27FC236}">
                <a16:creationId xmlns:a16="http://schemas.microsoft.com/office/drawing/2014/main" id="{F0F29D14-955C-4A60-BFDE-5E6378B6380B}"/>
              </a:ext>
            </a:extLst>
          </p:cNvPr>
          <p:cNvSpPr/>
          <p:nvPr/>
        </p:nvSpPr>
        <p:spPr>
          <a:xfrm>
            <a:off x="2346551" y="4984116"/>
            <a:ext cx="740229" cy="159657"/>
          </a:xfrm>
          <a:prstGeom prst="lef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a sinistra 11">
            <a:extLst>
              <a:ext uri="{FF2B5EF4-FFF2-40B4-BE49-F238E27FC236}">
                <a16:creationId xmlns:a16="http://schemas.microsoft.com/office/drawing/2014/main" id="{E2197A62-AA9B-4C5F-B05B-45AA934BF147}"/>
              </a:ext>
            </a:extLst>
          </p:cNvPr>
          <p:cNvSpPr/>
          <p:nvPr/>
        </p:nvSpPr>
        <p:spPr>
          <a:xfrm>
            <a:off x="2278390" y="3761563"/>
            <a:ext cx="740229" cy="159657"/>
          </a:xfrm>
          <a:prstGeom prst="lef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5765929-24D5-494C-8589-DB63A660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55" y="2958"/>
            <a:ext cx="10515600" cy="662397"/>
          </a:xfrm>
        </p:spPr>
        <p:txBody>
          <a:bodyPr/>
          <a:lstStyle/>
          <a:p>
            <a:r>
              <a:rPr lang="en-US"/>
              <a:t>Phase 1 to phase 2 transition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43A00F7-DA21-44A6-B54E-2B869930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A41942-C0A0-4F7C-AA63-EE21DCDB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E32DF64-6699-4A75-A61F-DF8F657F1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405487"/>
              </p:ext>
            </p:extLst>
          </p:nvPr>
        </p:nvGraphicFramePr>
        <p:xfrm>
          <a:off x="855131" y="1104945"/>
          <a:ext cx="3531143" cy="1899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300" imgH="736600" progId="Equation.DSMT4">
                  <p:embed/>
                </p:oleObj>
              </mc:Choice>
              <mc:Fallback>
                <p:oleObj name="Equation" r:id="rId2" imgW="1384300" imgH="736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131" y="1104945"/>
                        <a:ext cx="3531143" cy="1899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83AF8136-1975-4582-9363-5499A2D49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865" y="598647"/>
            <a:ext cx="5082562" cy="297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94C5A6E7-1858-40D0-A6EE-6DB9D6E7BA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1473" y="3004456"/>
            <a:ext cx="4591050" cy="3076575"/>
          </a:xfrm>
          <a:prstGeom prst="rect">
            <a:avLst/>
          </a:prstGeom>
        </p:spPr>
      </p:pic>
      <p:sp>
        <p:nvSpPr>
          <p:cNvPr id="10" name="Freccia a sinistra 9">
            <a:extLst>
              <a:ext uri="{FF2B5EF4-FFF2-40B4-BE49-F238E27FC236}">
                <a16:creationId xmlns:a16="http://schemas.microsoft.com/office/drawing/2014/main" id="{54FFC2A1-4D58-44EE-BDBB-13E35B16CA70}"/>
              </a:ext>
            </a:extLst>
          </p:cNvPr>
          <p:cNvSpPr/>
          <p:nvPr/>
        </p:nvSpPr>
        <p:spPr>
          <a:xfrm>
            <a:off x="3771491" y="3693894"/>
            <a:ext cx="740229" cy="159657"/>
          </a:xfrm>
          <a:prstGeom prst="lef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04E8EE5-AF82-4AF5-A961-5803E18D3D80}"/>
              </a:ext>
            </a:extLst>
          </p:cNvPr>
          <p:cNvSpPr txBox="1"/>
          <p:nvPr/>
        </p:nvSpPr>
        <p:spPr>
          <a:xfrm>
            <a:off x="2150908" y="3321252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D7C7044-4AFE-4494-9E7B-1CAA91448E92}"/>
              </a:ext>
            </a:extLst>
          </p:cNvPr>
          <p:cNvSpPr txBox="1"/>
          <p:nvPr/>
        </p:nvSpPr>
        <p:spPr>
          <a:xfrm>
            <a:off x="2139687" y="5175476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0CD82EF-CA91-4A81-A663-D1155E311B8D}"/>
              </a:ext>
            </a:extLst>
          </p:cNvPr>
          <p:cNvSpPr txBox="1"/>
          <p:nvPr/>
        </p:nvSpPr>
        <p:spPr>
          <a:xfrm>
            <a:off x="3853097" y="3841391"/>
            <a:ext cx="72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B1059D55-BCF6-44E8-A7C8-95AEAF4091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690594"/>
              </p:ext>
            </p:extLst>
          </p:nvPr>
        </p:nvGraphicFramePr>
        <p:xfrm>
          <a:off x="6319510" y="3600350"/>
          <a:ext cx="3594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09400" imgH="279360" progId="Equation.DSMT4">
                  <p:embed/>
                </p:oleObj>
              </mc:Choice>
              <mc:Fallback>
                <p:oleObj name="Equation" r:id="rId7" imgW="1409400" imgH="2793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E32DF64-6699-4A75-A61F-DF8F657F1A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510" y="3600350"/>
                        <a:ext cx="3594100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2371DB5B-CC57-4D3A-8003-EDEF53475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711756"/>
              </p:ext>
            </p:extLst>
          </p:nvPr>
        </p:nvGraphicFramePr>
        <p:xfrm>
          <a:off x="6319510" y="4321075"/>
          <a:ext cx="34972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71600" imgH="279360" progId="Equation.DSMT4">
                  <p:embed/>
                </p:oleObj>
              </mc:Choice>
              <mc:Fallback>
                <p:oleObj name="Equation" r:id="rId9" imgW="1371600" imgH="27936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B1059D55-BCF6-44E8-A7C8-95AEAF4091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510" y="4321075"/>
                        <a:ext cx="349726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92E9DA7B-DFDC-40F1-991D-B494C7F7DF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9331"/>
              </p:ext>
            </p:extLst>
          </p:nvPr>
        </p:nvGraphicFramePr>
        <p:xfrm>
          <a:off x="6319510" y="5083757"/>
          <a:ext cx="29130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43000" imgH="228600" progId="Equation.DSMT4">
                  <p:embed/>
                </p:oleObj>
              </mc:Choice>
              <mc:Fallback>
                <p:oleObj name="Equation" r:id="rId11" imgW="1143000" imgH="2286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2371DB5B-CC57-4D3A-8003-EDEF534759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510" y="5083757"/>
                        <a:ext cx="2913062" cy="588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22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0" grpId="0" animBg="1"/>
      <p:bldP spid="11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A3F265-4207-467C-B027-260E72B6F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06" y="63909"/>
            <a:ext cx="10515600" cy="662397"/>
          </a:xfrm>
        </p:spPr>
        <p:txBody>
          <a:bodyPr/>
          <a:lstStyle/>
          <a:p>
            <a:r>
              <a:rPr lang="en-US"/>
              <a:t>Phase 2 voltages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6661FF-08A2-4DAC-8A38-4833E67C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B9D9B8-161C-4B7F-BF5A-F49F4E8B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7EFC0251-A1CD-4B6B-B81B-47227839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873" y="461784"/>
            <a:ext cx="4265891" cy="285867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E61C3DE-4C0D-4DA1-AE1D-D040384FC2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158727"/>
              </p:ext>
            </p:extLst>
          </p:nvPr>
        </p:nvGraphicFramePr>
        <p:xfrm>
          <a:off x="5353975" y="884508"/>
          <a:ext cx="1812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241200" progId="Equation.DSMT4">
                  <p:embed/>
                </p:oleObj>
              </mc:Choice>
              <mc:Fallback>
                <p:oleObj name="Equation" r:id="rId4" imgW="71100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E32DF64-6699-4A75-A61F-DF8F657F1A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975" y="884508"/>
                        <a:ext cx="1812925" cy="62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95B50BF-2EE7-4BBC-BB92-A695FFC4D3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513380"/>
              </p:ext>
            </p:extLst>
          </p:nvPr>
        </p:nvGraphicFramePr>
        <p:xfrm>
          <a:off x="5341938" y="1528133"/>
          <a:ext cx="25574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241200" progId="Equation.DSMT4">
                  <p:embed/>
                </p:oleObj>
              </mc:Choice>
              <mc:Fallback>
                <p:oleObj name="Equation" r:id="rId6" imgW="100296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E61C3DE-4C0D-4DA1-AE1D-D040384FC2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1528133"/>
                        <a:ext cx="2557462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FD59566-C33D-43F6-997D-D41B50526F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841195"/>
              </p:ext>
            </p:extLst>
          </p:nvPr>
        </p:nvGraphicFramePr>
        <p:xfrm>
          <a:off x="5353975" y="2120586"/>
          <a:ext cx="2283488" cy="923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280" imgH="431640" progId="Equation.DSMT4">
                  <p:embed/>
                </p:oleObj>
              </mc:Choice>
              <mc:Fallback>
                <p:oleObj name="Equation" r:id="rId8" imgW="10792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FCD45115-5ABC-4DC6-9E02-46A765AB6E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975" y="2120586"/>
                        <a:ext cx="2283488" cy="9239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528F0BD-6787-46A3-B06E-988B890C3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748324"/>
              </p:ext>
            </p:extLst>
          </p:nvPr>
        </p:nvGraphicFramePr>
        <p:xfrm>
          <a:off x="753269" y="3870928"/>
          <a:ext cx="29130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3000" imgH="228600" progId="Equation.DSMT4">
                  <p:embed/>
                </p:oleObj>
              </mc:Choice>
              <mc:Fallback>
                <p:oleObj name="Equation" r:id="rId10" imgW="114300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92E9DA7B-DFDC-40F1-991D-B494C7F7DF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9" y="3870928"/>
                        <a:ext cx="2913062" cy="588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A2B5427-465E-4EE1-9022-3389C6ABC2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701549"/>
              </p:ext>
            </p:extLst>
          </p:nvPr>
        </p:nvGraphicFramePr>
        <p:xfrm>
          <a:off x="3741868" y="3805047"/>
          <a:ext cx="53752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08160" imgH="279360" progId="Equation.DSMT4">
                  <p:embed/>
                </p:oleObj>
              </mc:Choice>
              <mc:Fallback>
                <p:oleObj name="Equation" r:id="rId12" imgW="2108160" imgH="27936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B1059D55-BCF6-44E8-A7C8-95AEAF4091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868" y="3805047"/>
                        <a:ext cx="5375275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7E1D6F48-6ED7-4CD1-8B09-F0E90E8EF4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634758"/>
              </p:ext>
            </p:extLst>
          </p:nvPr>
        </p:nvGraphicFramePr>
        <p:xfrm>
          <a:off x="1341438" y="270106"/>
          <a:ext cx="86836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3800" imgH="228600" progId="Equation.DSMT4">
                  <p:embed/>
                </p:oleObj>
              </mc:Choice>
              <mc:Fallback>
                <p:oleObj name="Equation" r:id="rId14" imgW="25380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7FCE484-59D9-41C7-941F-F5B271BAA4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70106"/>
                        <a:ext cx="868362" cy="782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1228E6FF-2515-48F1-98CD-42FB5D5C9E35}"/>
              </a:ext>
            </a:extLst>
          </p:cNvPr>
          <p:cNvCxnSpPr>
            <a:cxnSpLocks/>
          </p:cNvCxnSpPr>
          <p:nvPr/>
        </p:nvCxnSpPr>
        <p:spPr>
          <a:xfrm>
            <a:off x="2209800" y="931201"/>
            <a:ext cx="257969" cy="52891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F03C9BD6-453F-487B-993D-F45287DE89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335912"/>
              </p:ext>
            </p:extLst>
          </p:nvPr>
        </p:nvGraphicFramePr>
        <p:xfrm>
          <a:off x="5341938" y="3016250"/>
          <a:ext cx="23098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91880" imgH="241200" progId="Equation.DSMT4">
                  <p:embed/>
                </p:oleObj>
              </mc:Choice>
              <mc:Fallback>
                <p:oleObj name="Equation" r:id="rId16" imgW="109188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9FD59566-C33D-43F6-997D-D41B50526F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3016250"/>
                        <a:ext cx="2309812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reccia a sinistra 16">
            <a:extLst>
              <a:ext uri="{FF2B5EF4-FFF2-40B4-BE49-F238E27FC236}">
                <a16:creationId xmlns:a16="http://schemas.microsoft.com/office/drawing/2014/main" id="{D085AB31-236D-4EC9-BA06-DC0D197F6DCF}"/>
              </a:ext>
            </a:extLst>
          </p:cNvPr>
          <p:cNvSpPr/>
          <p:nvPr/>
        </p:nvSpPr>
        <p:spPr>
          <a:xfrm>
            <a:off x="7836492" y="3129646"/>
            <a:ext cx="838863" cy="35768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1042F0D5-89B9-4B62-BB74-3A72942036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35078"/>
              </p:ext>
            </p:extLst>
          </p:nvPr>
        </p:nvGraphicFramePr>
        <p:xfrm>
          <a:off x="689106" y="4671549"/>
          <a:ext cx="89360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504960" imgH="431640" progId="Equation.DSMT4">
                  <p:embed/>
                </p:oleObj>
              </mc:Choice>
              <mc:Fallback>
                <p:oleObj name="Equation" r:id="rId18" imgW="350496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A2B5427-465E-4EE1-9022-3389C6ABC2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06" y="4671549"/>
                        <a:ext cx="8936038" cy="1114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5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Tema di Office</vt:lpstr>
      <vt:lpstr>MathType 6.0 Equation</vt:lpstr>
      <vt:lpstr>Equation</vt:lpstr>
      <vt:lpstr>An interface for capacitive sensors based on the SC charge amplifier</vt:lpstr>
      <vt:lpstr>A Switched Capacitor (SC) charge amplifier </vt:lpstr>
      <vt:lpstr>SC charge amplifier with offset cancellation</vt:lpstr>
      <vt:lpstr>SC interface for capacitive sensors</vt:lpstr>
      <vt:lpstr>Phase 1: Capacitor voltages</vt:lpstr>
      <vt:lpstr>Transition to phase 2</vt:lpstr>
      <vt:lpstr>The intermediate phase "i"</vt:lpstr>
      <vt:lpstr>Phase 1 to phase 2 transition</vt:lpstr>
      <vt:lpstr>Phase 2 voltages</vt:lpstr>
      <vt:lpstr>Phase 2 output voltage</vt:lpstr>
      <vt:lpstr>Output voltage components</vt:lpstr>
      <vt:lpstr>Example: DR of the SC interface considering only kT/C noise</vt:lpstr>
      <vt:lpstr>Example: DR of the SC interface considering only kT/C noise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509</cp:revision>
  <dcterms:created xsi:type="dcterms:W3CDTF">2015-02-03T16:10:37Z</dcterms:created>
  <dcterms:modified xsi:type="dcterms:W3CDTF">2022-10-09T12:39:20Z</dcterms:modified>
</cp:coreProperties>
</file>