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86" r:id="rId7"/>
    <p:sldId id="287" r:id="rId8"/>
    <p:sldId id="288" r:id="rId9"/>
    <p:sldId id="267" r:id="rId10"/>
    <p:sldId id="272" r:id="rId11"/>
    <p:sldId id="273" r:id="rId12"/>
    <p:sldId id="274" r:id="rId13"/>
    <p:sldId id="277" r:id="rId14"/>
    <p:sldId id="276" r:id="rId15"/>
    <p:sldId id="279" r:id="rId16"/>
    <p:sldId id="28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3020" autoAdjust="0"/>
  </p:normalViewPr>
  <p:slideViewPr>
    <p:cSldViewPr snapToGrid="0">
      <p:cViewPr>
        <p:scale>
          <a:sx n="66" d="100"/>
          <a:sy n="66" d="100"/>
        </p:scale>
        <p:origin x="-56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wmf"/><Relationship Id="rId7" Type="http://schemas.openxmlformats.org/officeDocument/2006/relationships/image" Target="../media/image43.sv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4.wmf"/><Relationship Id="rId3" Type="http://schemas.openxmlformats.org/officeDocument/2006/relationships/image" Target="../media/image49.sv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1.bin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image" Target="../media/image7.sv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openxmlformats.org/officeDocument/2006/relationships/image" Target="../media/image6.png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16.sv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image" Target="../media/image15.png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svg"/><Relationship Id="rId7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1BFB9-A7D1-4D20-BA4A-46436636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DAS: Data </a:t>
            </a:r>
            <a:r>
              <a:rPr lang="it-IT" dirty="0" err="1"/>
              <a:t>Acquisition</a:t>
            </a:r>
            <a:r>
              <a:rPr lang="it-IT" dirty="0"/>
              <a:t> Systems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0668FA-C341-49A3-8E4B-6CE63F5F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643"/>
            <a:ext cx="10515600" cy="49326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DAS is required  to allow an electronic system to get information on the external environment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development of extremely miniaturized DASs capable of detecting a large number of different and inhomogeneous quantities is currently urged by emerging fields, such as robotics, security  and health care.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giving a significant contribution to the request for analog and mixed signal integrated SoCs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design of a DAS involve architectures and  specifications that recur in many other branches of analog and mixed signal microelectronic circuits.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198A24-9600-460F-988D-FE20C378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CD65CC-B2BA-4FA2-B10B-1BCB34EC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8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A4779-6EDD-488C-A28D-F8F7C740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5" y="58513"/>
            <a:ext cx="10515600" cy="662397"/>
          </a:xfrm>
        </p:spPr>
        <p:txBody>
          <a:bodyPr/>
          <a:lstStyle/>
          <a:p>
            <a:r>
              <a:rPr lang="en-US" dirty="0"/>
              <a:t>Non-linearity errors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8B3C85-93D7-49EC-AA9A-7BE20369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386A83-CA98-42A1-8A92-1E130A4A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5D1E1F3-B5D0-4B9D-B31D-209020A5E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10822"/>
              </p:ext>
            </p:extLst>
          </p:nvPr>
        </p:nvGraphicFramePr>
        <p:xfrm>
          <a:off x="1739728" y="1669319"/>
          <a:ext cx="4956467" cy="298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4307760" imgH="2589120" progId="CorelDESIGNER.Graphic.12">
                  <p:embed/>
                </p:oleObj>
              </mc:Choice>
              <mc:Fallback>
                <p:oleObj name="Corel DESIGNER" r:id="rId2" imgW="4307760" imgH="258912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728" y="1669319"/>
                        <a:ext cx="4956467" cy="2983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9E66D37-1AA2-4ACB-960C-98F56E959795}"/>
              </a:ext>
            </a:extLst>
          </p:cNvPr>
          <p:cNvCxnSpPr/>
          <p:nvPr/>
        </p:nvCxnSpPr>
        <p:spPr>
          <a:xfrm flipV="1">
            <a:off x="2774769" y="3573772"/>
            <a:ext cx="0" cy="7543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E0CFFE4-19EE-499E-AD7E-BFAACF85E69A}"/>
              </a:ext>
            </a:extLst>
          </p:cNvPr>
          <p:cNvCxnSpPr>
            <a:cxnSpLocks/>
          </p:cNvCxnSpPr>
          <p:nvPr/>
        </p:nvCxnSpPr>
        <p:spPr>
          <a:xfrm flipH="1">
            <a:off x="2271848" y="3573772"/>
            <a:ext cx="50292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CE7E6B1-AE5F-4402-B9F9-F9A1A0993385}"/>
              </a:ext>
            </a:extLst>
          </p:cNvPr>
          <p:cNvCxnSpPr/>
          <p:nvPr/>
        </p:nvCxnSpPr>
        <p:spPr>
          <a:xfrm>
            <a:off x="1739728" y="3703312"/>
            <a:ext cx="372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F0A7394-CC3E-498D-B815-D17085ED4819}"/>
              </a:ext>
            </a:extLst>
          </p:cNvPr>
          <p:cNvCxnSpPr/>
          <p:nvPr/>
        </p:nvCxnSpPr>
        <p:spPr>
          <a:xfrm>
            <a:off x="2588718" y="4653314"/>
            <a:ext cx="372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08189F1-9714-42B7-8ABF-77532F2D55C1}"/>
              </a:ext>
            </a:extLst>
          </p:cNvPr>
          <p:cNvCxnSpPr>
            <a:cxnSpLocks/>
          </p:cNvCxnSpPr>
          <p:nvPr/>
        </p:nvCxnSpPr>
        <p:spPr>
          <a:xfrm>
            <a:off x="2370907" y="3573772"/>
            <a:ext cx="883922" cy="0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71DA935-035F-491E-9ED2-24B514012E8B}"/>
              </a:ext>
            </a:extLst>
          </p:cNvPr>
          <p:cNvCxnSpPr>
            <a:cxnSpLocks/>
          </p:cNvCxnSpPr>
          <p:nvPr/>
        </p:nvCxnSpPr>
        <p:spPr>
          <a:xfrm>
            <a:off x="3254829" y="3573772"/>
            <a:ext cx="0" cy="754380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9529AB6-6F56-4CF7-A6CE-6A5A4BE2E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38297"/>
              </p:ext>
            </p:extLst>
          </p:nvPr>
        </p:nvGraphicFramePr>
        <p:xfrm>
          <a:off x="3092423" y="4845965"/>
          <a:ext cx="2251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28600" progId="Equation.DSMT4">
                  <p:embed/>
                </p:oleObj>
              </mc:Choice>
              <mc:Fallback>
                <p:oleObj name="Equation" r:id="rId4" imgW="9144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44C1121-5B3A-4F71-BF4C-B596FC5E0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23" y="4845965"/>
                        <a:ext cx="2251075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314E383-5057-4400-9F45-32ECCB339C79}"/>
              </a:ext>
            </a:extLst>
          </p:cNvPr>
          <p:cNvSpPr txBox="1"/>
          <p:nvPr/>
        </p:nvSpPr>
        <p:spPr>
          <a:xfrm>
            <a:off x="6883531" y="960039"/>
            <a:ext cx="5016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Generally, the maximum non-linearity error in the whole range of the input quantity X is indicated in the specifications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9C89576-92F1-46AD-9724-31D689A91AB9}"/>
              </a:ext>
            </a:extLst>
          </p:cNvPr>
          <p:cNvSpPr txBox="1"/>
          <p:nvPr/>
        </p:nvSpPr>
        <p:spPr>
          <a:xfrm>
            <a:off x="6883531" y="2654735"/>
            <a:ext cx="50168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non-linear curve is well reproducible, the non-linearity error can be compensated for by means of a non-linear estimator.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random non-linearities, individual multi-point trimming is necessary. </a:t>
            </a:r>
          </a:p>
        </p:txBody>
      </p:sp>
    </p:spTree>
    <p:extLst>
      <p:ext uri="{BB962C8B-B14F-4D97-AF65-F5344CB8AC3E}">
        <p14:creationId xmlns:p14="http://schemas.microsoft.com/office/powerpoint/2010/main" val="36873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F77DF-FE8F-48A2-930F-121C364C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 </a:t>
            </a:r>
            <a:r>
              <a:rPr lang="it-IT" dirty="0" err="1"/>
              <a:t>errors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85BBE8-B63D-4372-B43A-2A46FCF6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DD84F1-423A-43EB-B5A1-55E1052C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E30934-46F4-4392-A212-D8419274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1" y="1378871"/>
            <a:ext cx="6501064" cy="37283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ED5B12-7C7A-4606-98B1-90A461EA58F6}"/>
              </a:ext>
            </a:extLst>
          </p:cNvPr>
          <p:cNvSpPr txBox="1"/>
          <p:nvPr/>
        </p:nvSpPr>
        <p:spPr>
          <a:xfrm>
            <a:off x="8244115" y="1187179"/>
            <a:ext cx="3725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Settling time t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Time required to have the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output voltage stay close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the final value within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given relative error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ADAA91-FBF5-4BCA-B9C2-2E2B08E14059}"/>
              </a:ext>
            </a:extLst>
          </p:cNvPr>
          <p:cNvSpPr txBox="1"/>
          <p:nvPr/>
        </p:nvSpPr>
        <p:spPr>
          <a:xfrm>
            <a:off x="8244115" y="3786182"/>
            <a:ext cx="3334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Typical error specs: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1 % (low accuracy)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0.01 % (high accuracy)</a:t>
            </a:r>
          </a:p>
        </p:txBody>
      </p:sp>
    </p:spTree>
    <p:extLst>
      <p:ext uri="{BB962C8B-B14F-4D97-AF65-F5344CB8AC3E}">
        <p14:creationId xmlns:p14="http://schemas.microsoft.com/office/powerpoint/2010/main" val="343056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06019-DCF6-4FAA-9FFF-292B7E79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107109"/>
            <a:ext cx="10515600" cy="662397"/>
          </a:xfrm>
        </p:spPr>
        <p:txBody>
          <a:bodyPr/>
          <a:lstStyle/>
          <a:p>
            <a:r>
              <a:rPr lang="en-US" dirty="0"/>
              <a:t>Linear time and slew-rate time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8F4A7F-E91F-4174-9537-1E9F4AB7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99ED26-0B6D-4BF8-B337-507508C9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DB59F6-818E-4B8D-AA8F-C85A9B65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70" y="2310470"/>
            <a:ext cx="4200074" cy="2625046"/>
          </a:xfrm>
          <a:prstGeom prst="rect">
            <a:avLst/>
          </a:prstGeom>
        </p:spPr>
      </p:pic>
      <p:pic>
        <p:nvPicPr>
          <p:cNvPr id="8" name="Immagine 7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FEE9DD76-FE4D-40D7-80CB-D27ED3AC7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2281442"/>
            <a:ext cx="4215746" cy="26250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F29400-A018-4BDE-BC22-E26757D4CAA2}"/>
              </a:ext>
            </a:extLst>
          </p:cNvPr>
          <p:cNvSpPr txBox="1"/>
          <p:nvPr/>
        </p:nvSpPr>
        <p:spPr>
          <a:xfrm>
            <a:off x="1032534" y="838113"/>
            <a:ext cx="420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Linear-time only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(all stages behave linearly)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3D78C6-FB59-499C-8D90-F78D191F816B}"/>
              </a:ext>
            </a:extLst>
          </p:cNvPr>
          <p:cNvSpPr txBox="1"/>
          <p:nvPr/>
        </p:nvSpPr>
        <p:spPr>
          <a:xfrm>
            <a:off x="7153725" y="769506"/>
            <a:ext cx="4200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Slew-rate only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(most of the transition time at least one stage is saturated)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B213487-B3BA-417E-913B-33BFB180E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02143"/>
              </p:ext>
            </p:extLst>
          </p:nvPr>
        </p:nvGraphicFramePr>
        <p:xfrm>
          <a:off x="1798964" y="5025567"/>
          <a:ext cx="14414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431640" progId="Equation.DSMT4">
                  <p:embed/>
                </p:oleObj>
              </mc:Choice>
              <mc:Fallback>
                <p:oleObj name="Equation" r:id="rId4" imgW="6984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964" y="5025567"/>
                        <a:ext cx="14414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310FB3B-B8E6-45EC-9B8D-8C69AB84E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85451"/>
              </p:ext>
            </p:extLst>
          </p:nvPr>
        </p:nvGraphicFramePr>
        <p:xfrm>
          <a:off x="6887538" y="5156021"/>
          <a:ext cx="4211739" cy="88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0" imgH="431800" progId="Equation.DSMT4">
                  <p:embed/>
                </p:oleObj>
              </mc:Choice>
              <mc:Fallback>
                <p:oleObj name="Equation" r:id="rId6" imgW="2032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538" y="5156021"/>
                        <a:ext cx="4211739" cy="889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82CB8C4-D459-301A-0557-E997BBAC1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77247"/>
              </p:ext>
            </p:extLst>
          </p:nvPr>
        </p:nvGraphicFramePr>
        <p:xfrm>
          <a:off x="3691925" y="5260517"/>
          <a:ext cx="9175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B213487-B3BA-417E-913B-33BFB180E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925" y="5260517"/>
                        <a:ext cx="917575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3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92CF1-1D7D-455A-B3DA-95B7994B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1" y="104605"/>
            <a:ext cx="5380859" cy="662397"/>
          </a:xfrm>
        </p:spPr>
        <p:txBody>
          <a:bodyPr>
            <a:normAutofit/>
          </a:bodyPr>
          <a:lstStyle/>
          <a:p>
            <a:r>
              <a:rPr lang="en-US" sz="3200" dirty="0"/>
              <a:t>Noise and resolution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133CD4-94C5-4567-A315-A6565E4F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B63B9C-525C-41FA-83E3-22357540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DE183A8-DE1F-43DE-98A3-C8B720A5DF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5668" y="5571186"/>
          <a:ext cx="40655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241200" progId="Equation.DSMT4">
                  <p:embed/>
                </p:oleObj>
              </mc:Choice>
              <mc:Fallback>
                <p:oleObj name="Equation" r:id="rId2" imgW="165096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DE183A8-DE1F-43DE-98A3-C8B720A5DF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668" y="5571186"/>
                        <a:ext cx="4065587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52D8692-66F9-4F0D-99BF-2996339376E3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4775200" y="2313618"/>
            <a:ext cx="2108331" cy="25282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1EAD09-71AA-4787-9BA3-8099C5B877CC}"/>
              </a:ext>
            </a:extLst>
          </p:cNvPr>
          <p:cNvSpPr txBox="1"/>
          <p:nvPr/>
        </p:nvSpPr>
        <p:spPr>
          <a:xfrm>
            <a:off x="6096001" y="576566"/>
            <a:ext cx="604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in this range are compatible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both the X and X+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input.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it is not guaranteed that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difference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can be recognized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E325350-9DA0-4863-8562-EE35A3BB97FB}"/>
              </a:ext>
            </a:extLst>
          </p:cNvPr>
          <p:cNvSpPr txBox="1"/>
          <p:nvPr/>
        </p:nvSpPr>
        <p:spPr>
          <a:xfrm>
            <a:off x="5829365" y="5082086"/>
            <a:ext cx="643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Minimum difference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that can be reliably detected: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E69D822-36F8-462F-A0F6-66097EE09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00" y="1054091"/>
            <a:ext cx="5844983" cy="2374909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CA5A8352-74D5-485A-87E6-4C30EC8C4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24" y="3621736"/>
            <a:ext cx="3400425" cy="2543175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2611C890-5C24-42C7-A757-FC8C44F10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6920" y="4074023"/>
            <a:ext cx="1700213" cy="1014413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F42AC0D9-628F-4237-A8BD-748D8CF7D24E}"/>
              </a:ext>
            </a:extLst>
          </p:cNvPr>
          <p:cNvSpPr/>
          <p:nvPr/>
        </p:nvSpPr>
        <p:spPr>
          <a:xfrm>
            <a:off x="1257300" y="4648200"/>
            <a:ext cx="3517900" cy="387350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1595AD19-2AA0-4886-BFD9-D3E247412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4867" y="2445868"/>
            <a:ext cx="3400425" cy="2543175"/>
          </a:xfrm>
          <a:prstGeom prst="rect">
            <a:avLst/>
          </a:prstGeom>
        </p:spPr>
      </p:pic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438D66ED-3030-4ACF-A2F2-B948594C7E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8891" y="2514673"/>
            <a:ext cx="1700213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AD346-2388-47E6-B128-4702C890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" y="71108"/>
            <a:ext cx="9237222" cy="66239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Noise: peak-to-peak, rms and standard deviation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C4A5E8-EBC8-4CFD-8CF8-04309813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C6C523-7ECE-4539-BD57-83C4EE9E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179313F-64EC-4F54-BA0F-B1863819D787}"/>
              </a:ext>
            </a:extLst>
          </p:cNvPr>
          <p:cNvGraphicFramePr>
            <a:graphicFrameLocks noGrp="1"/>
          </p:cNvGraphicFramePr>
          <p:nvPr/>
        </p:nvGraphicFramePr>
        <p:xfrm>
          <a:off x="5378176" y="3445908"/>
          <a:ext cx="6451598" cy="1987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3748">
                  <a:extLst>
                    <a:ext uri="{9D8B030D-6E8A-4147-A177-3AD203B41FA5}">
                      <a16:colId xmlns:a16="http://schemas.microsoft.com/office/drawing/2014/main" val="982366410"/>
                    </a:ext>
                  </a:extLst>
                </a:gridCol>
                <a:gridCol w="1808523">
                  <a:extLst>
                    <a:ext uri="{9D8B030D-6E8A-4147-A177-3AD203B41FA5}">
                      <a16:colId xmlns:a16="http://schemas.microsoft.com/office/drawing/2014/main" val="374585277"/>
                    </a:ext>
                  </a:extLst>
                </a:gridCol>
                <a:gridCol w="2241932">
                  <a:extLst>
                    <a:ext uri="{9D8B030D-6E8A-4147-A177-3AD203B41FA5}">
                      <a16:colId xmlns:a16="http://schemas.microsoft.com/office/drawing/2014/main" val="1856280843"/>
                    </a:ext>
                  </a:extLst>
                </a:gridCol>
                <a:gridCol w="1597395">
                  <a:extLst>
                    <a:ext uri="{9D8B030D-6E8A-4147-A177-3AD203B41FA5}">
                      <a16:colId xmlns:a16="http://schemas.microsoft.com/office/drawing/2014/main" val="2883493427"/>
                    </a:ext>
                  </a:extLst>
                </a:gridCol>
              </a:tblGrid>
              <a:tr h="66252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interval width (</a:t>
                      </a: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r>
                        <a:rPr lang="en-US" sz="16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Probability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269733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0.683   (68.3 %)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16234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±2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0.954   (95.4 %)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194308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±3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 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0.997    (99.7 %)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955040"/>
                  </a:ext>
                </a:extLst>
              </a:tr>
              <a:tr h="3312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±4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r>
                        <a:rPr lang="en-US" sz="16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0.999936    (99.9936 %)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04859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763C149E-C585-4495-8C32-FB547D7BDA13}"/>
              </a:ext>
            </a:extLst>
          </p:cNvPr>
          <p:cNvSpPr/>
          <p:nvPr/>
        </p:nvSpPr>
        <p:spPr>
          <a:xfrm>
            <a:off x="1376397" y="1930401"/>
            <a:ext cx="4336143" cy="625504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CF61187-4991-43F5-AA76-426154C1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35" y="767321"/>
            <a:ext cx="5324406" cy="254359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525A1D7-56C7-4AE6-99A5-3C8465CA4EC6}"/>
              </a:ext>
            </a:extLst>
          </p:cNvPr>
          <p:cNvCxnSpPr>
            <a:cxnSpLocks/>
          </p:cNvCxnSpPr>
          <p:nvPr/>
        </p:nvCxnSpPr>
        <p:spPr>
          <a:xfrm>
            <a:off x="5364947" y="1884392"/>
            <a:ext cx="0" cy="625504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83739C-DE11-459E-A8E2-9F2E8792DA0B}"/>
              </a:ext>
            </a:extLst>
          </p:cNvPr>
          <p:cNvSpPr txBox="1"/>
          <p:nvPr/>
        </p:nvSpPr>
        <p:spPr>
          <a:xfrm>
            <a:off x="5279922" y="155943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-pp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8ED00B5-F51E-4CF6-B358-9D3F77CD9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9050" y="874713"/>
          <a:ext cx="3878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41200" progId="Equation.DSMT4">
                  <p:embed/>
                </p:oleObj>
              </mc:Choice>
              <mc:Fallback>
                <p:oleObj name="Equation" r:id="rId4" imgW="1574640" imgH="2412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8ED00B5-F51E-4CF6-B358-9D3F77CD9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050" y="874713"/>
                        <a:ext cx="3878263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8E0246F-04AD-4C3F-B0DC-BE42A5B7B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0803" y="1884392"/>
          <a:ext cx="50657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545760" progId="Equation.DSMT4">
                  <p:embed/>
                </p:oleObj>
              </mc:Choice>
              <mc:Fallback>
                <p:oleObj name="Equation" r:id="rId6" imgW="2057400" imgH="5457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8E0246F-04AD-4C3F-B0DC-BE42A5B7B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03" y="1884392"/>
                        <a:ext cx="5065712" cy="134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42F656-674F-420A-958D-F36525B857C1}"/>
              </a:ext>
            </a:extLst>
          </p:cNvPr>
          <p:cNvSpPr txBox="1"/>
          <p:nvPr/>
        </p:nvSpPr>
        <p:spPr>
          <a:xfrm>
            <a:off x="1104900" y="3475467"/>
            <a:ext cx="3950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sample the noise</a:t>
            </a: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 then the standard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deviation of the samples is: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C4DA472-BDCC-444B-85E6-75C9172DE7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5304044"/>
          <a:ext cx="936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28600" progId="Equation.DSMT4">
                  <p:embed/>
                </p:oleObj>
              </mc:Choice>
              <mc:Fallback>
                <p:oleObj name="Equation" r:id="rId8" imgW="38088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C4DA472-BDCC-444B-85E6-75C9172DE7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5304044"/>
                        <a:ext cx="936625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4F498190-5AD1-4394-9A03-869C8AC76C4D}"/>
              </a:ext>
            </a:extLst>
          </p:cNvPr>
          <p:cNvSpPr/>
          <p:nvPr/>
        </p:nvSpPr>
        <p:spPr>
          <a:xfrm>
            <a:off x="5378176" y="4406486"/>
            <a:ext cx="6441235" cy="363634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1D724B4-CFCC-4724-92F3-DE32E038A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99312" y="5585032"/>
          <a:ext cx="2970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41200" progId="Equation.DSMT4">
                  <p:embed/>
                </p:oleObj>
              </mc:Choice>
              <mc:Fallback>
                <p:oleObj name="Equation" r:id="rId10" imgW="120636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1D724B4-CFCC-4724-92F3-DE32E038A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312" y="5585032"/>
                        <a:ext cx="2970212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65C442-3674-4862-89B1-B77DB2AD3361}"/>
              </a:ext>
            </a:extLst>
          </p:cNvPr>
          <p:cNvSpPr txBox="1"/>
          <p:nvPr/>
        </p:nvSpPr>
        <p:spPr>
          <a:xfrm>
            <a:off x="7696970" y="1468735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crest factor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DBBF528-F89A-49C0-90FB-8DC589041EC9}"/>
              </a:ext>
            </a:extLst>
          </p:cNvPr>
          <p:cNvSpPr txBox="1"/>
          <p:nvPr/>
        </p:nvSpPr>
        <p:spPr>
          <a:xfrm>
            <a:off x="5938155" y="5624691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choice:</a:t>
            </a:r>
          </a:p>
        </p:txBody>
      </p: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C21AA2DD-B782-4039-8232-63DFA361E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925" y="5045075"/>
          <a:ext cx="3311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406080" progId="Equation.DSMT4">
                  <p:embed/>
                </p:oleObj>
              </mc:Choice>
              <mc:Fallback>
                <p:oleObj name="Equation" r:id="rId12" imgW="1346040" imgH="40608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C21AA2DD-B782-4039-8232-63DFA361E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5045075"/>
                        <a:ext cx="3311525" cy="1000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o 10">
            <a:extLst>
              <a:ext uri="{FF2B5EF4-FFF2-40B4-BE49-F238E27FC236}">
                <a16:creationId xmlns:a16="http://schemas.microsoft.com/office/drawing/2014/main" id="{5CF5C3C9-EFDD-4F9F-9A9A-A974DDAFCE0F}"/>
              </a:ext>
            </a:extLst>
          </p:cNvPr>
          <p:cNvGrpSpPr/>
          <p:nvPr/>
        </p:nvGrpSpPr>
        <p:grpSpPr>
          <a:xfrm>
            <a:off x="2290386" y="5356582"/>
            <a:ext cx="691178" cy="536218"/>
            <a:chOff x="2222500" y="5340402"/>
            <a:chExt cx="914400" cy="781050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9F108681-C6B1-4601-9163-0A3F48604DBB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5340402"/>
              <a:ext cx="914400" cy="781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4FFF258B-AB83-4640-9C7D-BE1C53688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2500" y="5340402"/>
              <a:ext cx="914400" cy="781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C33B76-6AAE-D851-CAA2-4E7E517D2DD2}"/>
              </a:ext>
            </a:extLst>
          </p:cNvPr>
          <p:cNvSpPr txBox="1"/>
          <p:nvPr/>
        </p:nvSpPr>
        <p:spPr>
          <a:xfrm>
            <a:off x="7015079" y="3023398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gaussian noise</a:t>
            </a:r>
          </a:p>
        </p:txBody>
      </p:sp>
    </p:spTree>
    <p:extLst>
      <p:ext uri="{BB962C8B-B14F-4D97-AF65-F5344CB8AC3E}">
        <p14:creationId xmlns:p14="http://schemas.microsoft.com/office/powerpoint/2010/main" val="31509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2" grpId="0"/>
      <p:bldP spid="2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FE222-8596-42F0-802B-F5491561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it-IT" dirty="0"/>
              <a:t>The Dynamic Range (DR)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434DCD-E119-456D-9870-CC550337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5B34FB-84BF-4D37-849B-42241D39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C54C24B-4AEA-4778-B575-EA892E585EE6}"/>
              </a:ext>
            </a:extLst>
          </p:cNvPr>
          <p:cNvCxnSpPr/>
          <p:nvPr/>
        </p:nvCxnSpPr>
        <p:spPr>
          <a:xfrm>
            <a:off x="1491343" y="1710871"/>
            <a:ext cx="0" cy="3018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3E8CD0C-5C4E-4BA2-898B-DCC6B84895DE}"/>
              </a:ext>
            </a:extLst>
          </p:cNvPr>
          <p:cNvCxnSpPr>
            <a:cxnSpLocks/>
          </p:cNvCxnSpPr>
          <p:nvPr/>
        </p:nvCxnSpPr>
        <p:spPr>
          <a:xfrm>
            <a:off x="1061357" y="1710871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459FD94-ADB8-418D-9A85-9510F9A39761}"/>
              </a:ext>
            </a:extLst>
          </p:cNvPr>
          <p:cNvCxnSpPr>
            <a:cxnSpLocks/>
          </p:cNvCxnSpPr>
          <p:nvPr/>
        </p:nvCxnSpPr>
        <p:spPr>
          <a:xfrm>
            <a:off x="1061357" y="4729843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77613E-C703-4DE9-B5D3-EE5A54A693C7}"/>
              </a:ext>
            </a:extLst>
          </p:cNvPr>
          <p:cNvSpPr txBox="1"/>
          <p:nvPr/>
        </p:nvSpPr>
        <p:spPr>
          <a:xfrm>
            <a:off x="1962425" y="148003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21C2E7-3F57-450F-925F-BAB1D29D034D}"/>
              </a:ext>
            </a:extLst>
          </p:cNvPr>
          <p:cNvSpPr txBox="1"/>
          <p:nvPr/>
        </p:nvSpPr>
        <p:spPr>
          <a:xfrm>
            <a:off x="1921328" y="440020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B2BF8865-2026-4C8F-BCC9-8BD044E1A78C}"/>
              </a:ext>
            </a:extLst>
          </p:cNvPr>
          <p:cNvSpPr/>
          <p:nvPr/>
        </p:nvSpPr>
        <p:spPr>
          <a:xfrm>
            <a:off x="2857499" y="1710870"/>
            <a:ext cx="353783" cy="3018972"/>
          </a:xfrm>
          <a:prstGeom prst="rightBrace">
            <a:avLst>
              <a:gd name="adj1" fmla="val 4423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1863CC-AFBB-4765-9C62-50412D904FF4}"/>
              </a:ext>
            </a:extLst>
          </p:cNvPr>
          <p:cNvSpPr txBox="1"/>
          <p:nvPr/>
        </p:nvSpPr>
        <p:spPr>
          <a:xfrm>
            <a:off x="3546545" y="2989523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sz="2400" dirty="0" err="1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=X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27517E7-AD5B-482D-AE81-214E281EC3E1}"/>
              </a:ext>
            </a:extLst>
          </p:cNvPr>
          <p:cNvSpPr txBox="1"/>
          <p:nvPr/>
        </p:nvSpPr>
        <p:spPr>
          <a:xfrm>
            <a:off x="725488" y="97089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AE6F19-2692-40D7-AF59-B92F33D3A7A7}"/>
              </a:ext>
            </a:extLst>
          </p:cNvPr>
          <p:cNvSpPr txBox="1"/>
          <p:nvPr/>
        </p:nvSpPr>
        <p:spPr>
          <a:xfrm>
            <a:off x="3546545" y="40640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Full scale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excursion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11A0219-DC23-4168-9BBD-16DF71DEC931}"/>
              </a:ext>
            </a:extLst>
          </p:cNvPr>
          <p:cNvCxnSpPr/>
          <p:nvPr/>
        </p:nvCxnSpPr>
        <p:spPr>
          <a:xfrm flipV="1">
            <a:off x="4445000" y="3451188"/>
            <a:ext cx="649404" cy="6128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33C0FDD-57CB-4F01-8D64-46060FC80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4563" y="1185495"/>
          <a:ext cx="2044527" cy="104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393529" progId="Equation.DSMT4">
                  <p:embed/>
                </p:oleObj>
              </mc:Choice>
              <mc:Fallback>
                <p:oleObj name="Equation" r:id="rId2" imgW="761669" imgH="393529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E33C0FDD-57CB-4F01-8D64-46060FC80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563" y="1185495"/>
                        <a:ext cx="2044527" cy="104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40DFE97-7536-4C9F-826C-467B645A3BBC}"/>
              </a:ext>
            </a:extLst>
          </p:cNvPr>
          <p:cNvSpPr txBox="1"/>
          <p:nvPr/>
        </p:nvSpPr>
        <p:spPr>
          <a:xfrm>
            <a:off x="6626518" y="2570683"/>
            <a:ext cx="5352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86E8DAE-612C-4FA0-B1BF-AD7CB8A5C3DB}"/>
              </a:ext>
            </a:extLst>
          </p:cNvPr>
          <p:cNvSpPr/>
          <p:nvPr/>
        </p:nvSpPr>
        <p:spPr>
          <a:xfrm>
            <a:off x="4229100" y="1139479"/>
            <a:ext cx="2397418" cy="1237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5EA9C-564B-4AE8-9BDB-DFE3CCD8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33" y="176689"/>
            <a:ext cx="10515600" cy="662397"/>
          </a:xfrm>
        </p:spPr>
        <p:txBody>
          <a:bodyPr/>
          <a:lstStyle/>
          <a:p>
            <a:r>
              <a:rPr lang="it-IT" i="1" dirty="0"/>
              <a:t>DR</a:t>
            </a:r>
            <a:r>
              <a:rPr lang="it-IT" dirty="0"/>
              <a:t> and maximum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DB4730-C853-4FA2-945C-4235CC9F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023056-D6C3-400B-8174-BC4C7F99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BCB68C1-6543-478A-821C-4646BDA91497}"/>
              </a:ext>
            </a:extLst>
          </p:cNvPr>
          <p:cNvCxnSpPr/>
          <p:nvPr/>
        </p:nvCxnSpPr>
        <p:spPr>
          <a:xfrm>
            <a:off x="1491343" y="1710871"/>
            <a:ext cx="0" cy="3018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DAC7477-E2E3-49F4-89CB-161BD1E6799D}"/>
              </a:ext>
            </a:extLst>
          </p:cNvPr>
          <p:cNvCxnSpPr>
            <a:cxnSpLocks/>
          </p:cNvCxnSpPr>
          <p:nvPr/>
        </p:nvCxnSpPr>
        <p:spPr>
          <a:xfrm>
            <a:off x="1061357" y="1710871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D5CE5A6-8708-4593-916F-DAAB343FC576}"/>
              </a:ext>
            </a:extLst>
          </p:cNvPr>
          <p:cNvCxnSpPr>
            <a:cxnSpLocks/>
          </p:cNvCxnSpPr>
          <p:nvPr/>
        </p:nvCxnSpPr>
        <p:spPr>
          <a:xfrm>
            <a:off x="1061357" y="4729843"/>
            <a:ext cx="8599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F118E7-1E99-4BC9-A503-478C38B05F27}"/>
              </a:ext>
            </a:extLst>
          </p:cNvPr>
          <p:cNvSpPr txBox="1"/>
          <p:nvPr/>
        </p:nvSpPr>
        <p:spPr>
          <a:xfrm>
            <a:off x="1796834" y="1249205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E1D769-78E9-49CF-8839-B2458F9A304A}"/>
              </a:ext>
            </a:extLst>
          </p:cNvPr>
          <p:cNvSpPr txBox="1"/>
          <p:nvPr/>
        </p:nvSpPr>
        <p:spPr>
          <a:xfrm>
            <a:off x="2020133" y="468546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535E530-7509-409C-A93B-B5FEF30363FE}"/>
              </a:ext>
            </a:extLst>
          </p:cNvPr>
          <p:cNvCxnSpPr>
            <a:cxnSpLocks/>
          </p:cNvCxnSpPr>
          <p:nvPr/>
        </p:nvCxnSpPr>
        <p:spPr>
          <a:xfrm>
            <a:off x="901700" y="1794933"/>
            <a:ext cx="0" cy="2934910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4011D2-68BE-4C7D-8302-DE92892F3088}"/>
              </a:ext>
            </a:extLst>
          </p:cNvPr>
          <p:cNvSpPr txBox="1"/>
          <p:nvPr/>
        </p:nvSpPr>
        <p:spPr>
          <a:xfrm>
            <a:off x="250560" y="303155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B0F4BBB-9B24-4381-B0E4-315EB18FA3DB}"/>
              </a:ext>
            </a:extLst>
          </p:cNvPr>
          <p:cNvCxnSpPr/>
          <p:nvPr/>
        </p:nvCxnSpPr>
        <p:spPr>
          <a:xfrm>
            <a:off x="1061357" y="4572000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9192A08-7E73-4DEA-B633-5F4CB6B6E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1006813"/>
          <a:ext cx="1752600" cy="89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393529" progId="Equation.DSMT4">
                  <p:embed/>
                </p:oleObj>
              </mc:Choice>
              <mc:Fallback>
                <p:oleObj name="Equation" r:id="rId2" imgW="761669" imgH="393529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09192A08-7E73-4DEA-B633-5F4CB6B6E8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06813"/>
                        <a:ext cx="1752600" cy="898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A88A68C-2850-46C9-89EC-C788535376A4}"/>
              </a:ext>
            </a:extLst>
          </p:cNvPr>
          <p:cNvCxnSpPr/>
          <p:nvPr/>
        </p:nvCxnSpPr>
        <p:spPr>
          <a:xfrm>
            <a:off x="1796834" y="4182533"/>
            <a:ext cx="0" cy="3894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DAA7DDD-1A5C-4152-803F-B7A38B5AAE67}"/>
              </a:ext>
            </a:extLst>
          </p:cNvPr>
          <p:cNvCxnSpPr>
            <a:cxnSpLocks/>
          </p:cNvCxnSpPr>
          <p:nvPr/>
        </p:nvCxnSpPr>
        <p:spPr>
          <a:xfrm flipV="1">
            <a:off x="1796834" y="4729843"/>
            <a:ext cx="0" cy="4995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CBE620-240D-4237-B28A-3081FBDA7FA6}"/>
              </a:ext>
            </a:extLst>
          </p:cNvPr>
          <p:cNvSpPr txBox="1"/>
          <p:nvPr/>
        </p:nvSpPr>
        <p:spPr>
          <a:xfrm>
            <a:off x="1305994" y="476771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BCB7E1-D0F0-42DC-839A-C6EBBED9DB9A}"/>
              </a:ext>
            </a:extLst>
          </p:cNvPr>
          <p:cNvSpPr txBox="1"/>
          <p:nvPr/>
        </p:nvSpPr>
        <p:spPr>
          <a:xfrm>
            <a:off x="2618102" y="4203147"/>
            <a:ext cx="701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Fist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system can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0FB77A23-254F-4B29-9EF8-C8DBD11F93B4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020133" y="4433980"/>
            <a:ext cx="597969" cy="1380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2E46B100-D5E7-47DA-97D4-9922CEB89A2A}"/>
              </a:ext>
            </a:extLst>
          </p:cNvPr>
          <p:cNvCxnSpPr/>
          <p:nvPr/>
        </p:nvCxnSpPr>
        <p:spPr>
          <a:xfrm>
            <a:off x="1040808" y="4392082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2047A64B-EE9A-4DFD-9E48-2152FF8C4A5E}"/>
              </a:ext>
            </a:extLst>
          </p:cNvPr>
          <p:cNvCxnSpPr>
            <a:cxnSpLocks/>
          </p:cNvCxnSpPr>
          <p:nvPr/>
        </p:nvCxnSpPr>
        <p:spPr>
          <a:xfrm>
            <a:off x="1040808" y="4203147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8A7A22AC-50DD-453A-9AEE-6AA262F7B533}"/>
              </a:ext>
            </a:extLst>
          </p:cNvPr>
          <p:cNvCxnSpPr>
            <a:cxnSpLocks/>
          </p:cNvCxnSpPr>
          <p:nvPr/>
        </p:nvCxnSpPr>
        <p:spPr>
          <a:xfrm>
            <a:off x="1033144" y="1891767"/>
            <a:ext cx="901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EC9C97E8-9195-4953-B266-9B61E167C157}"/>
              </a:ext>
            </a:extLst>
          </p:cNvPr>
          <p:cNvSpPr/>
          <p:nvPr/>
        </p:nvSpPr>
        <p:spPr>
          <a:xfrm>
            <a:off x="1628120" y="3900196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9094157-8F57-4179-B504-A9A8EFAA08CC}"/>
              </a:ext>
            </a:extLst>
          </p:cNvPr>
          <p:cNvSpPr/>
          <p:nvPr/>
        </p:nvSpPr>
        <p:spPr>
          <a:xfrm>
            <a:off x="1628120" y="3703615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EE2E4637-7352-4A2C-9DC5-3964F7038BFA}"/>
              </a:ext>
            </a:extLst>
          </p:cNvPr>
          <p:cNvSpPr/>
          <p:nvPr/>
        </p:nvSpPr>
        <p:spPr>
          <a:xfrm>
            <a:off x="1628120" y="3506894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3B64241E-C54D-4731-A6A1-42B2F8886FED}"/>
              </a:ext>
            </a:extLst>
          </p:cNvPr>
          <p:cNvSpPr/>
          <p:nvPr/>
        </p:nvSpPr>
        <p:spPr>
          <a:xfrm>
            <a:off x="1628120" y="2405724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E6D14150-D2D6-45DE-AAE7-66FA1BD191E7}"/>
              </a:ext>
            </a:extLst>
          </p:cNvPr>
          <p:cNvSpPr/>
          <p:nvPr/>
        </p:nvSpPr>
        <p:spPr>
          <a:xfrm>
            <a:off x="1628120" y="2209143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F49C9BC3-EF3E-4F9E-BDED-D497F6402551}"/>
              </a:ext>
            </a:extLst>
          </p:cNvPr>
          <p:cNvSpPr/>
          <p:nvPr/>
        </p:nvSpPr>
        <p:spPr>
          <a:xfrm>
            <a:off x="1628120" y="2012422"/>
            <a:ext cx="118525" cy="1185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30EE1909-21AE-4E7B-A10A-177F46539281}"/>
              </a:ext>
            </a:extLst>
          </p:cNvPr>
          <p:cNvSpPr/>
          <p:nvPr/>
        </p:nvSpPr>
        <p:spPr>
          <a:xfrm>
            <a:off x="2302933" y="1710870"/>
            <a:ext cx="353851" cy="2974594"/>
          </a:xfrm>
          <a:prstGeom prst="rightBrace">
            <a:avLst>
              <a:gd name="adj1" fmla="val 7293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315108C-F457-4422-83DC-59BE7B134743}"/>
              </a:ext>
            </a:extLst>
          </p:cNvPr>
          <p:cNvSpPr txBox="1"/>
          <p:nvPr/>
        </p:nvSpPr>
        <p:spPr>
          <a:xfrm>
            <a:off x="2973605" y="272171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Number of distinguishable levels =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6DEE5AE-B605-445F-9DBB-FF60CB8437D5}"/>
              </a:ext>
            </a:extLst>
          </p:cNvPr>
          <p:cNvSpPr txBox="1"/>
          <p:nvPr/>
        </p:nvSpPr>
        <p:spPr>
          <a:xfrm>
            <a:off x="3162882" y="3223077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a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quantization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662397"/>
          </a:xfrm>
        </p:spPr>
        <p:txBody>
          <a:bodyPr/>
          <a:lstStyle/>
          <a:p>
            <a:r>
              <a:rPr lang="en-US"/>
              <a:t>The electronic system and the enviroment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AA4736-6542-4786-8506-7D292C5B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0982"/>
            <a:ext cx="7670243" cy="35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9F66B68-32E5-46DF-8AAA-C5615AFA64E6}"/>
              </a:ext>
            </a:extLst>
          </p:cNvPr>
          <p:cNvSpPr/>
          <p:nvPr/>
        </p:nvSpPr>
        <p:spPr>
          <a:xfrm>
            <a:off x="9340117" y="2005534"/>
            <a:ext cx="2266121" cy="1105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system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4187CE-EB76-4780-864A-79BEF8D88AC5}"/>
              </a:ext>
            </a:extLst>
          </p:cNvPr>
          <p:cNvSpPr/>
          <p:nvPr/>
        </p:nvSpPr>
        <p:spPr>
          <a:xfrm>
            <a:off x="9340116" y="3429000"/>
            <a:ext cx="2266121" cy="1105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system</a:t>
            </a:r>
          </a:p>
        </p:txBody>
      </p:sp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27D0D8C8-F232-430D-8664-B931607A0ED8}"/>
              </a:ext>
            </a:extLst>
          </p:cNvPr>
          <p:cNvSpPr/>
          <p:nvPr/>
        </p:nvSpPr>
        <p:spPr>
          <a:xfrm rot="20600441">
            <a:off x="7944963" y="2874933"/>
            <a:ext cx="1371600" cy="36512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bidirezionale orizzontale 9">
            <a:extLst>
              <a:ext uri="{FF2B5EF4-FFF2-40B4-BE49-F238E27FC236}">
                <a16:creationId xmlns:a16="http://schemas.microsoft.com/office/drawing/2014/main" id="{733CE3CE-7134-41A5-9EB0-DC3E28641D6A}"/>
              </a:ext>
            </a:extLst>
          </p:cNvPr>
          <p:cNvSpPr/>
          <p:nvPr/>
        </p:nvSpPr>
        <p:spPr>
          <a:xfrm rot="1425410">
            <a:off x="7936841" y="3610816"/>
            <a:ext cx="1371600" cy="36512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FADD2F3-C46E-468F-8012-A2A705D1D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631" y="1470578"/>
            <a:ext cx="9115011" cy="439400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blocks</a:t>
            </a:r>
            <a:r>
              <a:rPr lang="it-IT" dirty="0"/>
              <a:t> of an Electronic System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00EFF39-B373-47B2-90AD-3BBC61A8734C}"/>
              </a:ext>
            </a:extLst>
          </p:cNvPr>
          <p:cNvSpPr/>
          <p:nvPr/>
        </p:nvSpPr>
        <p:spPr>
          <a:xfrm>
            <a:off x="2932385" y="1650124"/>
            <a:ext cx="5213131" cy="1489002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79A368-268C-47E7-A84E-1EFA93199D74}"/>
              </a:ext>
            </a:extLst>
          </p:cNvPr>
          <p:cNvSpPr txBox="1"/>
          <p:nvPr/>
        </p:nvSpPr>
        <p:spPr>
          <a:xfrm>
            <a:off x="3169551" y="1125626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(full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8F995-5823-48D5-8F0C-E58934A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Elements</a:t>
            </a:r>
            <a:r>
              <a:rPr lang="it-IT" dirty="0"/>
              <a:t> of a DAS: a </a:t>
            </a:r>
            <a:r>
              <a:rPr lang="it-IT" dirty="0" err="1"/>
              <a:t>two-channel</a:t>
            </a:r>
            <a:r>
              <a:rPr lang="it-IT" dirty="0"/>
              <a:t> case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FAF9C3-7646-49E5-BD3C-BC0F6517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68E5BD-CCB6-4466-A67F-47A1EF55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033FE0-EA1A-4852-B1D0-F4CBCA9E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81" y="1145585"/>
            <a:ext cx="8429297" cy="48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1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C756A-3136-48B3-80DF-0247F52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classification on the basis of quantization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E2E6C6-9486-4AC3-98AE-81DBD1AF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EC6A5A-9148-49FB-B4BD-8A3CE533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72F221-3F8C-4BA2-8558-B77C53408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1" y="2178049"/>
            <a:ext cx="229254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F515177-B067-4B9A-ADC0-2B2809D56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42275"/>
              </p:ext>
            </p:extLst>
          </p:nvPr>
        </p:nvGraphicFramePr>
        <p:xfrm>
          <a:off x="3110610" y="2398292"/>
          <a:ext cx="5970780" cy="266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5339520" imgH="2380680" progId="CorelDESIGNER.Graphic.12">
                  <p:embed/>
                </p:oleObj>
              </mc:Choice>
              <mc:Fallback>
                <p:oleObj name="Corel DESIGNER" r:id="rId2" imgW="5339520" imgH="238068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610" y="2398292"/>
                        <a:ext cx="5970780" cy="2667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170C95-91FC-4C0C-A06F-2B3949EF4A15}"/>
              </a:ext>
            </a:extLst>
          </p:cNvPr>
          <p:cNvSpPr txBox="1"/>
          <p:nvPr/>
        </p:nvSpPr>
        <p:spPr>
          <a:xfrm>
            <a:off x="3415861" y="1726255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F04230-7E31-462B-8F25-60ADEDE82386}"/>
              </a:ext>
            </a:extLst>
          </p:cNvPr>
          <p:cNvSpPr txBox="1"/>
          <p:nvPr/>
        </p:nvSpPr>
        <p:spPr>
          <a:xfrm>
            <a:off x="6679092" y="1726254"/>
            <a:ext cx="1079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1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4F8BA-ADBF-4364-B75C-2AE1767B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72" y="162811"/>
            <a:ext cx="10515600" cy="662397"/>
          </a:xfrm>
        </p:spPr>
        <p:txBody>
          <a:bodyPr/>
          <a:lstStyle/>
          <a:p>
            <a:r>
              <a:rPr lang="en-US" dirty="0"/>
              <a:t>Errors on the ideal transfer function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DD238C-1B28-4582-9B4A-6A2A739E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927226-746A-42B5-B96D-8B561082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E82545A-2D21-46A9-BC11-97F7EB4C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9675" y="1306826"/>
            <a:ext cx="2828925" cy="122872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EDB84E7-0840-4679-A987-4BBDC0CAD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32744"/>
              </p:ext>
            </p:extLst>
          </p:nvPr>
        </p:nvGraphicFramePr>
        <p:xfrm>
          <a:off x="7558495" y="875233"/>
          <a:ext cx="1480248" cy="55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3A42CE5-62FA-4186-857F-53A4A939B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495" y="875233"/>
                        <a:ext cx="1480248" cy="558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7B9963-4499-4EFB-9ED9-098DA9F5E3DF}"/>
              </a:ext>
            </a:extLst>
          </p:cNvPr>
          <p:cNvSpPr txBox="1"/>
          <p:nvPr/>
        </p:nvSpPr>
        <p:spPr>
          <a:xfrm>
            <a:off x="4373295" y="87523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Nominal (ideal) case: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D69F5D-A957-455A-8BD2-38C5AF43B288}"/>
              </a:ext>
            </a:extLst>
          </p:cNvPr>
          <p:cNvSpPr txBox="1"/>
          <p:nvPr/>
        </p:nvSpPr>
        <p:spPr>
          <a:xfrm>
            <a:off x="4379594" y="1471104"/>
            <a:ext cx="635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V is known, X can be known exactly: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1116C8C-C3D7-4F91-9E00-8FA4B6DF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489680"/>
              </p:ext>
            </p:extLst>
          </p:nvPr>
        </p:nvGraphicFramePr>
        <p:xfrm>
          <a:off x="4473576" y="2022497"/>
          <a:ext cx="14525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53800" progId="Equation.DSMT4">
                  <p:embed/>
                </p:oleObj>
              </mc:Choice>
              <mc:Fallback>
                <p:oleObj name="Equation" r:id="rId6" imgW="6602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EDB84E7-0840-4679-A987-4BBDC0CAD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2022497"/>
                        <a:ext cx="145256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D5715AC-0565-4751-BB6D-39E464DDB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92229"/>
              </p:ext>
            </p:extLst>
          </p:nvPr>
        </p:nvGraphicFramePr>
        <p:xfrm>
          <a:off x="6265477" y="1970280"/>
          <a:ext cx="44688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228600" progId="Equation.DSMT4">
                  <p:embed/>
                </p:oleObj>
              </mc:Choice>
              <mc:Fallback>
                <p:oleObj name="Equation" r:id="rId8" imgW="203184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C1116C8C-C3D7-4F91-9E00-8FA4B6DF7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477" y="1970280"/>
                        <a:ext cx="4468813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6DD9659-C798-4F48-96DB-6E4A8C1C1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5860"/>
              </p:ext>
            </p:extLst>
          </p:nvPr>
        </p:nvGraphicFramePr>
        <p:xfrm>
          <a:off x="2935606" y="2845821"/>
          <a:ext cx="2679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960" imgH="253800" progId="Equation.DSMT4">
                  <p:embed/>
                </p:oleObj>
              </mc:Choice>
              <mc:Fallback>
                <p:oleObj name="Equation" r:id="rId10" imgW="121896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EDB84E7-0840-4679-A987-4BBDC0CAD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606" y="2845821"/>
                        <a:ext cx="267970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6516C76-CFAB-48ED-8650-3E518BE30941}"/>
              </a:ext>
            </a:extLst>
          </p:cNvPr>
          <p:cNvSpPr txBox="1"/>
          <p:nvPr/>
        </p:nvSpPr>
        <p:spPr>
          <a:xfrm>
            <a:off x="1138996" y="282303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Real case: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EFD507-3BC4-4ACD-A479-436783EC958E}"/>
              </a:ext>
            </a:extLst>
          </p:cNvPr>
          <p:cNvSpPr txBox="1"/>
          <p:nvPr/>
        </p:nvSpPr>
        <p:spPr>
          <a:xfrm>
            <a:off x="2191678" y="3386298"/>
            <a:ext cx="762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 error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defined as: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DE15D97C-03DF-4E87-BECC-FA32D61A4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732473"/>
              </p:ext>
            </p:extLst>
          </p:nvPr>
        </p:nvGraphicFramePr>
        <p:xfrm>
          <a:off x="1138996" y="3381860"/>
          <a:ext cx="10048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253800" progId="Equation.DSMT4">
                  <p:embed/>
                </p:oleObj>
              </mc:Choice>
              <mc:Fallback>
                <p:oleObj name="Equation" r:id="rId12" imgW="45720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6DD9659-C798-4F48-96DB-6E4A8C1C15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996" y="3381860"/>
                        <a:ext cx="1004887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42F7C998-3155-4943-95BD-CE1F06DC8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170576"/>
              </p:ext>
            </p:extLst>
          </p:nvPr>
        </p:nvGraphicFramePr>
        <p:xfrm>
          <a:off x="1149668" y="5342350"/>
          <a:ext cx="4465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840" imgH="253800" progId="Equation.DSMT4">
                  <p:embed/>
                </p:oleObj>
              </mc:Choice>
              <mc:Fallback>
                <p:oleObj name="Equation" r:id="rId14" imgW="203184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6DD9659-C798-4F48-96DB-6E4A8C1C15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668" y="5342350"/>
                        <a:ext cx="446563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A9DD6B0-085F-4C62-9CE4-047F7E7BF9A4}"/>
              </a:ext>
            </a:extLst>
          </p:cNvPr>
          <p:cNvSpPr txBox="1"/>
          <p:nvPr/>
        </p:nvSpPr>
        <p:spPr>
          <a:xfrm>
            <a:off x="1059774" y="3966317"/>
            <a:ext cx="1041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an acquisition system, the error is not known in a deterministic way. 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59B2439-99A6-4DCE-84C7-BF3C7CEA7EAB}"/>
              </a:ext>
            </a:extLst>
          </p:cNvPr>
          <p:cNvSpPr txBox="1"/>
          <p:nvPr/>
        </p:nvSpPr>
        <p:spPr>
          <a:xfrm>
            <a:off x="1112354" y="4443178"/>
            <a:ext cx="1041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find the input quantity (X) we can only apply the inverse of the nominal transfer function to the real output quantity (we do not know the real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t.f.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E1EC712-1A2F-C07D-40EE-307D1FF8D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0055"/>
              </p:ext>
            </p:extLst>
          </p:nvPr>
        </p:nvGraphicFramePr>
        <p:xfrm>
          <a:off x="8718183" y="3361003"/>
          <a:ext cx="1843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8080" imgH="253800" progId="Equation.DSMT4">
                  <p:embed/>
                </p:oleObj>
              </mc:Choice>
              <mc:Fallback>
                <p:oleObj name="Equation" r:id="rId16" imgW="83808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EDB84E7-0840-4679-A987-4BBDC0CAD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183" y="3361003"/>
                        <a:ext cx="184308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72ABD21-D473-9B27-1DD7-01E4A31B58EC}"/>
              </a:ext>
            </a:extLst>
          </p:cNvPr>
          <p:cNvCxnSpPr/>
          <p:nvPr/>
        </p:nvCxnSpPr>
        <p:spPr>
          <a:xfrm>
            <a:off x="8568267" y="3847963"/>
            <a:ext cx="1993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CFC0D-51DE-435E-A496-0FC3B7DE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80"/>
            <a:ext cx="10515600" cy="662397"/>
          </a:xfrm>
        </p:spPr>
        <p:txBody>
          <a:bodyPr/>
          <a:lstStyle/>
          <a:p>
            <a:r>
              <a:rPr lang="en-US" dirty="0"/>
              <a:t>RTI (Referred to Input)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25BF60-7676-43F4-9098-15482DD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119EB5-14EA-4FB0-B913-831632C1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D8C4203-F8EC-4855-AD6D-45EA6D231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150" y="1085228"/>
            <a:ext cx="2457450" cy="122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AC6CA98-88DA-40BB-8456-A2124A90C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29574"/>
              </p:ext>
            </p:extLst>
          </p:nvPr>
        </p:nvGraphicFramePr>
        <p:xfrm>
          <a:off x="4255397" y="1420191"/>
          <a:ext cx="2651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253800" progId="Equation.DSMT4">
                  <p:embed/>
                </p:oleObj>
              </mc:Choice>
              <mc:Fallback>
                <p:oleObj name="Equation" r:id="rId4" imgW="120636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6DD9659-C798-4F48-96DB-6E4A8C1C15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397" y="1420191"/>
                        <a:ext cx="2651125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8C1AC4C-8984-4F0A-93DF-DF1EED2C0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94105"/>
              </p:ext>
            </p:extLst>
          </p:nvPr>
        </p:nvGraphicFramePr>
        <p:xfrm>
          <a:off x="1311827" y="2223224"/>
          <a:ext cx="5302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28600" progId="Equation.DSMT4">
                  <p:embed/>
                </p:oleObj>
              </mc:Choice>
              <mc:Fallback>
                <p:oleObj name="Equation" r:id="rId6" imgW="2412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42F7C998-3155-4943-95BD-CE1F06DC8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27" y="2223224"/>
                        <a:ext cx="530225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A15C450-CF1E-4433-90C4-724AAF634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75439"/>
              </p:ext>
            </p:extLst>
          </p:nvPr>
        </p:nvGraphicFramePr>
        <p:xfrm>
          <a:off x="3284538" y="2713382"/>
          <a:ext cx="7540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53800" progId="Equation.DSMT4">
                  <p:embed/>
                </p:oleObj>
              </mc:Choice>
              <mc:Fallback>
                <p:oleObj name="Equation" r:id="rId8" imgW="34272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AC6CA98-88DA-40BB-8456-A2124A90C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713382"/>
                        <a:ext cx="754062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1C3A1BA9-4AEC-43E0-8976-3FCBACC35FED}"/>
              </a:ext>
            </a:extLst>
          </p:cNvPr>
          <p:cNvSpPr/>
          <p:nvPr/>
        </p:nvSpPr>
        <p:spPr>
          <a:xfrm>
            <a:off x="4138405" y="2057400"/>
            <a:ext cx="1401417" cy="834887"/>
          </a:xfrm>
          <a:custGeom>
            <a:avLst/>
            <a:gdLst>
              <a:gd name="connsiteX0" fmla="*/ 1401417 w 1401417"/>
              <a:gd name="connsiteY0" fmla="*/ 0 h 834887"/>
              <a:gd name="connsiteX1" fmla="*/ 1202634 w 1401417"/>
              <a:gd name="connsiteY1" fmla="*/ 437321 h 834887"/>
              <a:gd name="connsiteX2" fmla="*/ 755374 w 1401417"/>
              <a:gd name="connsiteY2" fmla="*/ 755374 h 834887"/>
              <a:gd name="connsiteX3" fmla="*/ 0 w 1401417"/>
              <a:gd name="connsiteY3" fmla="*/ 834887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417" h="834887">
                <a:moveTo>
                  <a:pt x="1401417" y="0"/>
                </a:moveTo>
                <a:cubicBezTo>
                  <a:pt x="1355862" y="155712"/>
                  <a:pt x="1310308" y="311425"/>
                  <a:pt x="1202634" y="437321"/>
                </a:cubicBezTo>
                <a:cubicBezTo>
                  <a:pt x="1094960" y="563217"/>
                  <a:pt x="955813" y="689113"/>
                  <a:pt x="755374" y="755374"/>
                </a:cubicBezTo>
                <a:cubicBezTo>
                  <a:pt x="554935" y="821635"/>
                  <a:pt x="277467" y="828261"/>
                  <a:pt x="0" y="8348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888CA637-6818-49E9-8F8C-2AF2919AB9FE}"/>
              </a:ext>
            </a:extLst>
          </p:cNvPr>
          <p:cNvSpPr/>
          <p:nvPr/>
        </p:nvSpPr>
        <p:spPr>
          <a:xfrm>
            <a:off x="1941857" y="2713382"/>
            <a:ext cx="1182756" cy="228600"/>
          </a:xfrm>
          <a:custGeom>
            <a:avLst/>
            <a:gdLst>
              <a:gd name="connsiteX0" fmla="*/ 1182756 w 1182756"/>
              <a:gd name="connsiteY0" fmla="*/ 228600 h 228600"/>
              <a:gd name="connsiteX1" fmla="*/ 725556 w 1182756"/>
              <a:gd name="connsiteY1" fmla="*/ 178905 h 228600"/>
              <a:gd name="connsiteX2" fmla="*/ 228600 w 1182756"/>
              <a:gd name="connsiteY2" fmla="*/ 79513 h 228600"/>
              <a:gd name="connsiteX3" fmla="*/ 0 w 1182756"/>
              <a:gd name="connsiteY3" fmla="*/ 0 h 228600"/>
              <a:gd name="connsiteX4" fmla="*/ 0 w 1182756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756" h="228600">
                <a:moveTo>
                  <a:pt x="1182756" y="228600"/>
                </a:moveTo>
                <a:cubicBezTo>
                  <a:pt x="1033669" y="216176"/>
                  <a:pt x="884582" y="203753"/>
                  <a:pt x="725556" y="178905"/>
                </a:cubicBezTo>
                <a:cubicBezTo>
                  <a:pt x="566530" y="154057"/>
                  <a:pt x="349526" y="109330"/>
                  <a:pt x="228600" y="79513"/>
                </a:cubicBezTo>
                <a:cubicBezTo>
                  <a:pt x="107674" y="4969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2D0AF5E-E404-440F-B330-F5D182C97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752546"/>
              </p:ext>
            </p:extLst>
          </p:nvPr>
        </p:nvGraphicFramePr>
        <p:xfrm>
          <a:off x="4415734" y="3429271"/>
          <a:ext cx="3768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320" imgH="393480" progId="Equation.DSMT4">
                  <p:embed/>
                </p:oleObj>
              </mc:Choice>
              <mc:Fallback>
                <p:oleObj name="Equation" r:id="rId10" imgW="1714320" imgH="393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42F7C998-3155-4943-95BD-CE1F06DC8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734" y="3429271"/>
                        <a:ext cx="3768725" cy="86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7F6E36DD-1C02-4EC6-9410-EF41938F9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206"/>
              </p:ext>
            </p:extLst>
          </p:nvPr>
        </p:nvGraphicFramePr>
        <p:xfrm>
          <a:off x="8031023" y="2067172"/>
          <a:ext cx="262413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469800" progId="Equation.DSMT4">
                  <p:embed/>
                </p:oleObj>
              </mc:Choice>
              <mc:Fallback>
                <p:oleObj name="Equation" r:id="rId12" imgW="1193760" imgH="469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2D0AF5E-E404-440F-B330-F5D182C976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023" y="2067172"/>
                        <a:ext cx="2624138" cy="1033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849E86-807F-4704-B61C-B69262EF1B99}"/>
              </a:ext>
            </a:extLst>
          </p:cNvPr>
          <p:cNvSpPr txBox="1"/>
          <p:nvPr/>
        </p:nvSpPr>
        <p:spPr>
          <a:xfrm>
            <a:off x="7465101" y="1523858"/>
            <a:ext cx="416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of Inverse Functions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8F66A67-E7F0-4AFF-AC80-55B455FF0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41864"/>
              </p:ext>
            </p:extLst>
          </p:nvPr>
        </p:nvGraphicFramePr>
        <p:xfrm>
          <a:off x="897834" y="4360241"/>
          <a:ext cx="35179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469800" progId="Equation.DSMT4">
                  <p:embed/>
                </p:oleObj>
              </mc:Choice>
              <mc:Fallback>
                <p:oleObj name="Equation" r:id="rId14" imgW="1600200" imgH="469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2D0AF5E-E404-440F-B330-F5D182C976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34" y="4360241"/>
                        <a:ext cx="3517900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1771D34-240C-4588-B6B6-F33D808EA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29889"/>
              </p:ext>
            </p:extLst>
          </p:nvPr>
        </p:nvGraphicFramePr>
        <p:xfrm>
          <a:off x="8198504" y="3325191"/>
          <a:ext cx="22891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41120" imgH="469800" progId="Equation.DSMT4">
                  <p:embed/>
                </p:oleObj>
              </mc:Choice>
              <mc:Fallback>
                <p:oleObj name="Equation" r:id="rId16" imgW="1041120" imgH="469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8F66A67-E7F0-4AFF-AC80-55B455FF0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504" y="3325191"/>
                        <a:ext cx="2289175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A0F5A70-BD5C-410D-9FD9-AE4C20CBDD90}"/>
              </a:ext>
            </a:extLst>
          </p:cNvPr>
          <p:cNvSpPr txBox="1"/>
          <p:nvPr/>
        </p:nvSpPr>
        <p:spPr>
          <a:xfrm>
            <a:off x="4660546" y="4641745"/>
            <a:ext cx="163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RTI Error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D1E67814-D40F-44EF-9164-224DCE2AB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20089"/>
              </p:ext>
            </p:extLst>
          </p:nvPr>
        </p:nvGraphicFramePr>
        <p:xfrm>
          <a:off x="844928" y="3643268"/>
          <a:ext cx="33766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253800" progId="Equation.DSMT4">
                  <p:embed/>
                </p:oleObj>
              </mc:Choice>
              <mc:Fallback>
                <p:oleObj name="Equation" r:id="rId18" imgW="153648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2D0AF5E-E404-440F-B330-F5D182C976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928" y="3643268"/>
                        <a:ext cx="3376613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F8A561-AB45-431F-B7F4-48D523F01674}"/>
              </a:ext>
            </a:extLst>
          </p:cNvPr>
          <p:cNvCxnSpPr>
            <a:cxnSpLocks/>
          </p:cNvCxnSpPr>
          <p:nvPr/>
        </p:nvCxnSpPr>
        <p:spPr>
          <a:xfrm flipV="1">
            <a:off x="7126357" y="2713383"/>
            <a:ext cx="904666" cy="7153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2579E-722E-48F1-BA2F-DABF2BA6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58"/>
            <a:ext cx="10515600" cy="662397"/>
          </a:xfrm>
        </p:spPr>
        <p:txBody>
          <a:bodyPr/>
          <a:lstStyle/>
          <a:p>
            <a:r>
              <a:rPr lang="en-US" dirty="0"/>
              <a:t>RTI Error: Equivalent block diagram for small errors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FE3E90-CD21-4A33-9C7F-1F9E09E0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AFB063-DF3D-481E-82D5-B9CB1895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AFD65C-3E58-41D2-9D60-8E2CAA54F283}"/>
              </a:ext>
            </a:extLst>
          </p:cNvPr>
          <p:cNvSpPr txBox="1"/>
          <p:nvPr/>
        </p:nvSpPr>
        <p:spPr>
          <a:xfrm>
            <a:off x="631371" y="1039477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first order approximation that we have seen holds, it is possible to use the following equivalent representation: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DB0A9EF-D153-4BB7-AC90-657ED343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562" y="1899325"/>
            <a:ext cx="4667250" cy="1657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FBA270-BA58-457C-8F52-DC51D583724A}"/>
              </a:ext>
            </a:extLst>
          </p:cNvPr>
          <p:cNvSpPr txBox="1"/>
          <p:nvPr/>
        </p:nvSpPr>
        <p:spPr>
          <a:xfrm>
            <a:off x="3993494" y="341774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block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1287BC-EA2E-43B5-B372-761FAE883A90}"/>
              </a:ext>
            </a:extLst>
          </p:cNvPr>
          <p:cNvSpPr txBox="1"/>
          <p:nvPr/>
        </p:nvSpPr>
        <p:spPr>
          <a:xfrm>
            <a:off x="409149" y="3872814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representation 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real block</a:t>
            </a:r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1F8F0A80-7CF7-499A-9C56-64A8D549E99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301056" y="3213671"/>
            <a:ext cx="692438" cy="434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6017E5C0-744B-4BC1-A3EC-C725BF81351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861204" y="3556675"/>
            <a:ext cx="254983" cy="30330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CA0E38-2A0B-4FD9-A818-CD03922A6CFD}"/>
              </a:ext>
            </a:extLst>
          </p:cNvPr>
          <p:cNvSpPr txBox="1"/>
          <p:nvPr/>
        </p:nvSpPr>
        <p:spPr>
          <a:xfrm>
            <a:off x="6767717" y="2042150"/>
            <a:ext cx="177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Verification: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F8D2245-3F85-4BF1-A7CC-F75FA8461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50265"/>
              </p:ext>
            </p:extLst>
          </p:nvPr>
        </p:nvGraphicFramePr>
        <p:xfrm>
          <a:off x="6427334" y="2322634"/>
          <a:ext cx="47196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431640" progId="Equation.DSMT4">
                  <p:embed/>
                </p:oleObj>
              </mc:Choice>
              <mc:Fallback>
                <p:oleObj name="Equation" r:id="rId4" imgW="2145960" imgH="4316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8F66A67-E7F0-4AFF-AC80-55B455FF0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334" y="2322634"/>
                        <a:ext cx="4719637" cy="95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E852772-81BB-46E7-BC53-D0101EDE4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10795"/>
              </p:ext>
            </p:extLst>
          </p:nvPr>
        </p:nvGraphicFramePr>
        <p:xfrm>
          <a:off x="6427334" y="2956313"/>
          <a:ext cx="29591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469800" progId="Equation.DSMT4">
                  <p:embed/>
                </p:oleObj>
              </mc:Choice>
              <mc:Fallback>
                <p:oleObj name="Equation" r:id="rId6" imgW="1346040" imgH="469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8F66A67-E7F0-4AFF-AC80-55B455FF0D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334" y="2956313"/>
                        <a:ext cx="2959100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6B4A41E3-612C-4074-B21D-2ED49A200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66789"/>
              </p:ext>
            </p:extLst>
          </p:nvPr>
        </p:nvGraphicFramePr>
        <p:xfrm>
          <a:off x="6435761" y="3904932"/>
          <a:ext cx="1982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DF8D2245-3F85-4BF1-A7CC-F75FA8461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61" y="3904932"/>
                        <a:ext cx="1982788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A76B8D3-74AD-46FD-806B-83A93D629DF6}"/>
              </a:ext>
            </a:extLst>
          </p:cNvPr>
          <p:cNvSpPr txBox="1"/>
          <p:nvPr/>
        </p:nvSpPr>
        <p:spPr>
          <a:xfrm>
            <a:off x="8625568" y="3991469"/>
            <a:ext cx="307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the equivalent block behaves as the real block 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E6A3E650-2548-4567-8AF7-A50CA2AF6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19751"/>
              </p:ext>
            </p:extLst>
          </p:nvPr>
        </p:nvGraphicFramePr>
        <p:xfrm>
          <a:off x="381341" y="5302822"/>
          <a:ext cx="15367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6B4A41E3-612C-4074-B21D-2ED49A2008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41" y="5302822"/>
                        <a:ext cx="1536700" cy="44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649A0A5-2499-49D8-AA6F-69C3C71641C9}"/>
              </a:ext>
            </a:extLst>
          </p:cNvPr>
          <p:cNvSpPr txBox="1"/>
          <p:nvPr/>
        </p:nvSpPr>
        <p:spPr>
          <a:xfrm>
            <a:off x="2205474" y="4946967"/>
            <a:ext cx="307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value of the input quantity X that nulls the output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C9E7AEB-A82C-438F-BD9D-C017948724F3}"/>
              </a:ext>
            </a:extLst>
          </p:cNvPr>
          <p:cNvSpPr txBox="1"/>
          <p:nvPr/>
        </p:nvSpPr>
        <p:spPr>
          <a:xfrm>
            <a:off x="5415521" y="4925700"/>
            <a:ext cx="307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case, the dc value of Xe is the input offset </a:t>
            </a:r>
          </a:p>
        </p:txBody>
      </p:sp>
    </p:spTree>
    <p:extLst>
      <p:ext uri="{BB962C8B-B14F-4D97-AF65-F5344CB8AC3E}">
        <p14:creationId xmlns:p14="http://schemas.microsoft.com/office/powerpoint/2010/main" val="35768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5D5A3-835F-44EF-A1E3-37D3E515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74319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 dirty="0"/>
              <a:t>System performance </a:t>
            </a:r>
            <a:r>
              <a:rPr lang="en-US" sz="3600" i="1" dirty="0"/>
              <a:t>vs</a:t>
            </a:r>
            <a:r>
              <a:rPr lang="en-US" sz="3600" dirty="0"/>
              <a:t> type of errors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FA512C-21A0-4DAD-8B3F-A006EA9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65C66A-7368-423F-9751-3F66CA3C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27302F0-C5BF-4191-B2E1-BD87FCB823E6}"/>
              </a:ext>
            </a:extLst>
          </p:cNvPr>
          <p:cNvSpPr/>
          <p:nvPr/>
        </p:nvSpPr>
        <p:spPr>
          <a:xfrm>
            <a:off x="1918252" y="974035"/>
            <a:ext cx="3250096" cy="132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error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Non-linearity errors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4AC275B-6A96-4C43-B51E-5C975EBEB398}"/>
              </a:ext>
            </a:extLst>
          </p:cNvPr>
          <p:cNvSpPr/>
          <p:nvPr/>
        </p:nvSpPr>
        <p:spPr>
          <a:xfrm>
            <a:off x="1918252" y="2628900"/>
            <a:ext cx="3250096" cy="13219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ED87387-0D43-4DCD-8406-940038AEBA50}"/>
              </a:ext>
            </a:extLst>
          </p:cNvPr>
          <p:cNvSpPr/>
          <p:nvPr/>
        </p:nvSpPr>
        <p:spPr>
          <a:xfrm>
            <a:off x="1918252" y="4283765"/>
            <a:ext cx="3250096" cy="1321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errors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(finite response time)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22DBD21-0CD3-4F1C-8311-64A727D27988}"/>
              </a:ext>
            </a:extLst>
          </p:cNvPr>
          <p:cNvSpPr/>
          <p:nvPr/>
        </p:nvSpPr>
        <p:spPr>
          <a:xfrm>
            <a:off x="6252396" y="974035"/>
            <a:ext cx="3250096" cy="132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Accuracy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6BAC053-8841-4D62-BE36-4459CDC6C4D6}"/>
              </a:ext>
            </a:extLst>
          </p:cNvPr>
          <p:cNvSpPr/>
          <p:nvPr/>
        </p:nvSpPr>
        <p:spPr>
          <a:xfrm>
            <a:off x="6252396" y="2628900"/>
            <a:ext cx="3250096" cy="13219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Resolution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2DD1C84-7681-4AF3-BFDE-8B4358C12B4F}"/>
              </a:ext>
            </a:extLst>
          </p:cNvPr>
          <p:cNvSpPr/>
          <p:nvPr/>
        </p:nvSpPr>
        <p:spPr>
          <a:xfrm>
            <a:off x="6252396" y="4283765"/>
            <a:ext cx="3250096" cy="1321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response speed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19DE2B7-9F5D-4A34-AC83-18889B2EC7CC}"/>
              </a:ext>
            </a:extLst>
          </p:cNvPr>
          <p:cNvSpPr/>
          <p:nvPr/>
        </p:nvSpPr>
        <p:spPr>
          <a:xfrm>
            <a:off x="5387008" y="1342685"/>
            <a:ext cx="705678" cy="5267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DBFA2209-A0AE-4076-8C43-7937F0FD23A9}"/>
              </a:ext>
            </a:extLst>
          </p:cNvPr>
          <p:cNvSpPr/>
          <p:nvPr/>
        </p:nvSpPr>
        <p:spPr>
          <a:xfrm>
            <a:off x="5357533" y="4710245"/>
            <a:ext cx="705678" cy="52677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19D889F0-2CC5-44DC-8F11-13968D145EDB}"/>
              </a:ext>
            </a:extLst>
          </p:cNvPr>
          <p:cNvSpPr/>
          <p:nvPr/>
        </p:nvSpPr>
        <p:spPr>
          <a:xfrm>
            <a:off x="5387008" y="3071191"/>
            <a:ext cx="705678" cy="52677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Tema di Office</vt:lpstr>
      <vt:lpstr>Corel DESIGNER</vt:lpstr>
      <vt:lpstr>Equation</vt:lpstr>
      <vt:lpstr>MathType 6.0 Equation</vt:lpstr>
      <vt:lpstr>DAS: Data Acquisition Systems</vt:lpstr>
      <vt:lpstr>The electronic system and the enviroment</vt:lpstr>
      <vt:lpstr>Main blocks of an Electronic System</vt:lpstr>
      <vt:lpstr>Elements of a DAS: a two-channel case</vt:lpstr>
      <vt:lpstr>Signal classification on the basis of quantization</vt:lpstr>
      <vt:lpstr>Errors on the ideal transfer function</vt:lpstr>
      <vt:lpstr>RTI (Referred to Input) Error</vt:lpstr>
      <vt:lpstr>RTI Error: Equivalent block diagram for small errors </vt:lpstr>
      <vt:lpstr>System performance vs type of errors</vt:lpstr>
      <vt:lpstr>Non-linearity errors</vt:lpstr>
      <vt:lpstr>Dynamic errors</vt:lpstr>
      <vt:lpstr>Linear time and slew-rate time</vt:lpstr>
      <vt:lpstr>Noise and resolution</vt:lpstr>
      <vt:lpstr>Noise: peak-to-peak, rms and standard deviation</vt:lpstr>
      <vt:lpstr>The Dynamic Range (DR)</vt:lpstr>
      <vt:lpstr>DR and maximum number of significant levels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521</cp:revision>
  <dcterms:created xsi:type="dcterms:W3CDTF">2015-02-03T16:10:37Z</dcterms:created>
  <dcterms:modified xsi:type="dcterms:W3CDTF">2022-09-26T22:14:37Z</dcterms:modified>
</cp:coreProperties>
</file>