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8F4"/>
    <a:srgbClr val="F9D1F1"/>
    <a:srgbClr val="FF9999"/>
    <a:srgbClr val="EAB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3878" autoAdjust="0"/>
  </p:normalViewPr>
  <p:slideViewPr>
    <p:cSldViewPr snapToGrid="0">
      <p:cViewPr varScale="1">
        <p:scale>
          <a:sx n="56" d="100"/>
          <a:sy n="56" d="100"/>
        </p:scale>
        <p:origin x="1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11/21/2022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11/21/2022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3" Type="http://schemas.openxmlformats.org/officeDocument/2006/relationships/image" Target="../media/image7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8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13.wmf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oleObject" Target="../embeddings/oleObject14.bin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4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E2A946-38DD-4830-84AC-FBDB2F14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D8B759-CEC4-496B-96EE-508BB0C7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9E76D7C0-4814-47C8-BAE6-1A7D1F6E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Calculation of </a:t>
            </a:r>
            <a:r>
              <a:rPr lang="en-US" i="1" dirty="0" err="1"/>
              <a:t>A</a:t>
            </a:r>
            <a:r>
              <a:rPr lang="en-US" i="1" baseline="-25000" dirty="0" err="1"/>
              <a:t>Ih</a:t>
            </a:r>
            <a:endParaRPr lang="en-US" i="1" baseline="-25000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36AD72C-35FC-4FF7-BF12-936DAC7399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148367"/>
              </p:ext>
            </p:extLst>
          </p:nvPr>
        </p:nvGraphicFramePr>
        <p:xfrm>
          <a:off x="745733" y="1221677"/>
          <a:ext cx="8356601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98800" imgH="444240" progId="Equation.DSMT4">
                  <p:embed/>
                </p:oleObj>
              </mc:Choice>
              <mc:Fallback>
                <p:oleObj name="Equation" r:id="rId2" imgW="3898800" imgH="4442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004F9EC8-3EBB-468D-8DEE-CF1F5C5282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733" y="1221677"/>
                        <a:ext cx="8356601" cy="976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2D42A90-7C11-4C7C-ADFA-15A53FB29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865088"/>
              </p:ext>
            </p:extLst>
          </p:nvPr>
        </p:nvGraphicFramePr>
        <p:xfrm>
          <a:off x="745733" y="2197989"/>
          <a:ext cx="21510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228600" progId="Equation.DSMT4">
                  <p:embed/>
                </p:oleObj>
              </mc:Choice>
              <mc:Fallback>
                <p:oleObj name="Equation" r:id="rId4" imgW="100296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36AD72C-35FC-4FF7-BF12-936DAC7399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733" y="2197989"/>
                        <a:ext cx="2151063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B3FD07-4BF2-481A-973B-AE4AC4A9CFC4}"/>
              </a:ext>
            </a:extLst>
          </p:cNvPr>
          <p:cNvSpPr txBox="1"/>
          <p:nvPr/>
        </p:nvSpPr>
        <p:spPr>
          <a:xfrm>
            <a:off x="745733" y="2979506"/>
            <a:ext cx="370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Study of the denominator:</a:t>
            </a:r>
          </a:p>
        </p:txBody>
      </p:sp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716B3F8-F804-4DD2-8752-EB61C26D66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3945"/>
              </p:ext>
            </p:extLst>
          </p:nvPr>
        </p:nvGraphicFramePr>
        <p:xfrm>
          <a:off x="4680963" y="2930938"/>
          <a:ext cx="623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08080" imgH="253800" progId="Equation.DSMT4">
                  <p:embed/>
                </p:oleObj>
              </mc:Choice>
              <mc:Fallback>
                <p:oleObj name="Equation" r:id="rId6" imgW="2908080" imgH="2538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36AD72C-35FC-4FF7-BF12-936DAC7399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0963" y="2930938"/>
                        <a:ext cx="6232525" cy="5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5437D36-1C9A-43A9-A59B-1F42F0ECD8C1}"/>
              </a:ext>
            </a:extLst>
          </p:cNvPr>
          <p:cNvSpPr txBox="1"/>
          <p:nvPr/>
        </p:nvSpPr>
        <p:spPr>
          <a:xfrm>
            <a:off x="745733" y="3695109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Since:</a:t>
            </a:r>
          </a:p>
        </p:txBody>
      </p:sp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36212510-62DD-4CE2-B0E9-A8A463F5EC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352257"/>
              </p:ext>
            </p:extLst>
          </p:nvPr>
        </p:nvGraphicFramePr>
        <p:xfrm>
          <a:off x="1958401" y="3695109"/>
          <a:ext cx="27225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9720" imgH="228600" progId="Equation.DSMT4">
                  <p:embed/>
                </p:oleObj>
              </mc:Choice>
              <mc:Fallback>
                <p:oleObj name="Equation" r:id="rId8" imgW="1269720" imgH="2286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6716B3F8-F804-4DD2-8752-EB61C26D6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401" y="3695109"/>
                        <a:ext cx="2722562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C353438C-1CF8-4C7E-9FE8-95FFD56BD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778821"/>
              </p:ext>
            </p:extLst>
          </p:nvPr>
        </p:nvGraphicFramePr>
        <p:xfrm>
          <a:off x="5561038" y="3674322"/>
          <a:ext cx="35925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76160" imgH="228600" progId="Equation.DSMT4">
                  <p:embed/>
                </p:oleObj>
              </mc:Choice>
              <mc:Fallback>
                <p:oleObj name="Equation" r:id="rId10" imgW="1676160" imgH="2286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6716B3F8-F804-4DD2-8752-EB61C26D6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38" y="3674322"/>
                        <a:ext cx="3592512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976DB9BA-BEB5-43C0-A364-8686C3C4AFF7}"/>
              </a:ext>
            </a:extLst>
          </p:cNvPr>
          <p:cNvSpPr/>
          <p:nvPr/>
        </p:nvSpPr>
        <p:spPr>
          <a:xfrm>
            <a:off x="4924033" y="3750696"/>
            <a:ext cx="418529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05E99786-32DD-4D42-A8EA-8C450781F3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216060"/>
              </p:ext>
            </p:extLst>
          </p:nvPr>
        </p:nvGraphicFramePr>
        <p:xfrm>
          <a:off x="1821264" y="4376779"/>
          <a:ext cx="40544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92160" imgH="241200" progId="Equation.DSMT4">
                  <p:embed/>
                </p:oleObj>
              </mc:Choice>
              <mc:Fallback>
                <p:oleObj name="Equation" r:id="rId12" imgW="1892160" imgH="241200" progId="Equation.DSMT4">
                  <p:embed/>
                  <p:pic>
                    <p:nvPicPr>
                      <p:cNvPr id="17" name="Oggetto 16">
                        <a:extLst>
                          <a:ext uri="{FF2B5EF4-FFF2-40B4-BE49-F238E27FC236}">
                            <a16:creationId xmlns:a16="http://schemas.microsoft.com/office/drawing/2014/main" id="{6716B3F8-F804-4DD2-8752-EB61C26D6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264" y="4376779"/>
                        <a:ext cx="405447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ccia a destra 22">
            <a:extLst>
              <a:ext uri="{FF2B5EF4-FFF2-40B4-BE49-F238E27FC236}">
                <a16:creationId xmlns:a16="http://schemas.microsoft.com/office/drawing/2014/main" id="{16A0CB4B-63D2-4F1B-8F35-6E4741F18CA3}"/>
              </a:ext>
            </a:extLst>
          </p:cNvPr>
          <p:cNvSpPr/>
          <p:nvPr/>
        </p:nvSpPr>
        <p:spPr>
          <a:xfrm>
            <a:off x="1056803" y="4459328"/>
            <a:ext cx="418529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395031AA-9A10-F2F8-9781-DDE96242C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05001"/>
              </p:ext>
            </p:extLst>
          </p:nvPr>
        </p:nvGraphicFramePr>
        <p:xfrm>
          <a:off x="5676980" y="4824453"/>
          <a:ext cx="55245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77960" imgH="533160" progId="Equation.DSMT4">
                  <p:embed/>
                </p:oleObj>
              </mc:Choice>
              <mc:Fallback>
                <p:oleObj name="Equation" r:id="rId14" imgW="2577960" imgH="53316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05E99786-32DD-4D42-A8EA-8C450781F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80" y="4824453"/>
                        <a:ext cx="5524500" cy="117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DFD09840-7834-5D4A-8F33-F34759D4D9A0}"/>
              </a:ext>
            </a:extLst>
          </p:cNvPr>
          <p:cNvSpPr txBox="1"/>
          <p:nvPr/>
        </p:nvSpPr>
        <p:spPr>
          <a:xfrm>
            <a:off x="1632892" y="5267346"/>
            <a:ext cx="2405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Poles: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D(s)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=0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808AFA71-3673-0F0C-9382-08DDAADB627B}"/>
              </a:ext>
            </a:extLst>
          </p:cNvPr>
          <p:cNvSpPr/>
          <p:nvPr/>
        </p:nvSpPr>
        <p:spPr>
          <a:xfrm>
            <a:off x="4502350" y="5317655"/>
            <a:ext cx="630947" cy="43337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7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1" grpId="0" animBg="1"/>
      <p:bldP spid="23" grpId="0" animBg="1"/>
      <p:bldP spid="6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6E53F8-EF7E-4CB5-BC87-54129A87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79"/>
            <a:ext cx="10515600" cy="662397"/>
          </a:xfrm>
        </p:spPr>
        <p:txBody>
          <a:bodyPr/>
          <a:lstStyle/>
          <a:p>
            <a:r>
              <a:rPr lang="en-US" dirty="0"/>
              <a:t>Poles of </a:t>
            </a:r>
            <a:r>
              <a:rPr lang="en-US" i="1" dirty="0" err="1"/>
              <a:t>A</a:t>
            </a:r>
            <a:r>
              <a:rPr lang="en-US" i="1" baseline="-25000" dirty="0" err="1"/>
              <a:t>Ih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C24DCF9-DB54-4D62-92B1-51393D5DB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78120B-5543-4338-A8DE-80655428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593380C8-E8D1-5381-DA56-BBC0BA5CC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292253"/>
              </p:ext>
            </p:extLst>
          </p:nvPr>
        </p:nvGraphicFramePr>
        <p:xfrm>
          <a:off x="571500" y="878969"/>
          <a:ext cx="55245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77960" imgH="533160" progId="Equation.DSMT4">
                  <p:embed/>
                </p:oleObj>
              </mc:Choice>
              <mc:Fallback>
                <p:oleObj name="Equation" r:id="rId2" imgW="2577960" imgH="5331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395031AA-9A10-F2F8-9781-DDE96242C6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878969"/>
                        <a:ext cx="5524500" cy="117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07B7D44-F7B4-E6DC-4D85-16D9CCEB02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21859"/>
              </p:ext>
            </p:extLst>
          </p:nvPr>
        </p:nvGraphicFramePr>
        <p:xfrm>
          <a:off x="6193317" y="517019"/>
          <a:ext cx="37274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698400" progId="Equation.DSMT4">
                  <p:embed/>
                </p:oleObj>
              </mc:Choice>
              <mc:Fallback>
                <p:oleObj name="Equation" r:id="rId4" imgW="1739880" imgH="698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593380C8-E8D1-5381-DA56-BBC0BA5CCA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3317" y="517019"/>
                        <a:ext cx="3727450" cy="153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92E76F9-993E-69DE-0945-5BF36AF51C94}"/>
              </a:ext>
            </a:extLst>
          </p:cNvPr>
          <p:cNvSpPr txBox="1"/>
          <p:nvPr/>
        </p:nvSpPr>
        <p:spPr>
          <a:xfrm>
            <a:off x="556340" y="2828459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Again, since: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640656A-C667-5D4A-0E2F-95C827CF1D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347144"/>
              </p:ext>
            </p:extLst>
          </p:nvPr>
        </p:nvGraphicFramePr>
        <p:xfrm>
          <a:off x="2504309" y="2838173"/>
          <a:ext cx="27225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720" imgH="228600" progId="Equation.DSMT4">
                  <p:embed/>
                </p:oleObj>
              </mc:Choice>
              <mc:Fallback>
                <p:oleObj name="Equation" r:id="rId6" imgW="126972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36212510-62DD-4CE2-B0E9-A8A463F5EC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309" y="2838173"/>
                        <a:ext cx="2722562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0DA4DEF1-EB8E-C6D9-7132-12B7ACA76B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561272"/>
              </p:ext>
            </p:extLst>
          </p:nvPr>
        </p:nvGraphicFramePr>
        <p:xfrm>
          <a:off x="6007068" y="2583834"/>
          <a:ext cx="14160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60240" imgH="431640" progId="Equation.DSMT4">
                  <p:embed/>
                </p:oleObj>
              </mc:Choice>
              <mc:Fallback>
                <p:oleObj name="Equation" r:id="rId8" imgW="660240" imgH="4316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3640656A-C667-5D4A-0E2F-95C827CF1D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068" y="2583834"/>
                        <a:ext cx="1416050" cy="95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A081B79F-AE68-FE35-FBFF-059FFECB0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806460"/>
              </p:ext>
            </p:extLst>
          </p:nvPr>
        </p:nvGraphicFramePr>
        <p:xfrm>
          <a:off x="8203315" y="2414737"/>
          <a:ext cx="32639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3880" imgH="482400" progId="Equation.DSMT4">
                  <p:embed/>
                </p:oleObj>
              </mc:Choice>
              <mc:Fallback>
                <p:oleObj name="Equation" r:id="rId10" imgW="152388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07B7D44-F7B4-E6DC-4D85-16D9CCEB02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3315" y="2414737"/>
                        <a:ext cx="3263900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F9A5968C-54B9-273D-DC63-8029B38A8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684572"/>
              </p:ext>
            </p:extLst>
          </p:nvPr>
        </p:nvGraphicFramePr>
        <p:xfrm>
          <a:off x="556340" y="4030831"/>
          <a:ext cx="481647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47840" imgH="698400" progId="Equation.DSMT4">
                  <p:embed/>
                </p:oleObj>
              </mc:Choice>
              <mc:Fallback>
                <p:oleObj name="Equation" r:id="rId12" imgW="2247840" imgH="6984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593380C8-E8D1-5381-DA56-BBC0BA5CCA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40" y="4030831"/>
                        <a:ext cx="4816475" cy="153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95B80AE6-7B82-F6FE-08DC-CCA0A0429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40905"/>
              </p:ext>
            </p:extLst>
          </p:nvPr>
        </p:nvGraphicFramePr>
        <p:xfrm>
          <a:off x="6226615" y="3910469"/>
          <a:ext cx="4246563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81080" imgH="888840" progId="Equation.DSMT4">
                  <p:embed/>
                </p:oleObj>
              </mc:Choice>
              <mc:Fallback>
                <p:oleObj name="Equation" r:id="rId14" imgW="1981080" imgH="888840" progId="Equation.DSMT4">
                  <p:embed/>
                  <p:pic>
                    <p:nvPicPr>
                      <p:cNvPr id="18" name="Oggetto 17">
                        <a:extLst>
                          <a:ext uri="{FF2B5EF4-FFF2-40B4-BE49-F238E27FC236}">
                            <a16:creationId xmlns:a16="http://schemas.microsoft.com/office/drawing/2014/main" id="{F9A5968C-54B9-273D-DC63-8029B38A8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615" y="3910469"/>
                        <a:ext cx="4246563" cy="1951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96DB75DC-1964-7932-A6ED-03E04DA3BA42}"/>
              </a:ext>
            </a:extLst>
          </p:cNvPr>
          <p:cNvSpPr/>
          <p:nvPr/>
        </p:nvSpPr>
        <p:spPr>
          <a:xfrm>
            <a:off x="5387197" y="2893676"/>
            <a:ext cx="531562" cy="3964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BA04ABAF-D9F2-05DB-ABA4-06EF0AF85271}"/>
              </a:ext>
            </a:extLst>
          </p:cNvPr>
          <p:cNvSpPr/>
          <p:nvPr/>
        </p:nvSpPr>
        <p:spPr>
          <a:xfrm>
            <a:off x="7602604" y="2863016"/>
            <a:ext cx="531562" cy="3964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entesi graffa aperta 21">
            <a:extLst>
              <a:ext uri="{FF2B5EF4-FFF2-40B4-BE49-F238E27FC236}">
                <a16:creationId xmlns:a16="http://schemas.microsoft.com/office/drawing/2014/main" id="{410EA063-F89C-1709-56BE-3C911DE6C073}"/>
              </a:ext>
            </a:extLst>
          </p:cNvPr>
          <p:cNvSpPr/>
          <p:nvPr/>
        </p:nvSpPr>
        <p:spPr>
          <a:xfrm>
            <a:off x="5918759" y="4107671"/>
            <a:ext cx="300990" cy="1871360"/>
          </a:xfrm>
          <a:prstGeom prst="leftBrace">
            <a:avLst>
              <a:gd name="adj1" fmla="val 3871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4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358A54-CB0D-760F-E5BD-795321B7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response of </a:t>
            </a:r>
            <a:r>
              <a:rPr lang="en-US" i="1" dirty="0" err="1"/>
              <a:t>A</a:t>
            </a:r>
            <a:r>
              <a:rPr lang="en-US" i="1" baseline="-25000" dirty="0" err="1"/>
              <a:t>Ih</a:t>
            </a:r>
            <a:endParaRPr lang="en-US" i="1" baseline="-250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8BAD1A-D1F4-56F8-4440-F340E601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0FEBDC-3737-9BC5-3511-5F00F8EE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181B36B4-13EA-636A-6DA0-F5CDB1C9AA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555448"/>
              </p:ext>
            </p:extLst>
          </p:nvPr>
        </p:nvGraphicFramePr>
        <p:xfrm>
          <a:off x="1091565" y="1261934"/>
          <a:ext cx="1606550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888840" progId="Equation.DSMT4">
                  <p:embed/>
                </p:oleObj>
              </mc:Choice>
              <mc:Fallback>
                <p:oleObj name="Equation" r:id="rId2" imgW="749160" imgH="88884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95B80AE6-7B82-F6FE-08DC-CCA0A0429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565" y="1261934"/>
                        <a:ext cx="1606550" cy="1951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arentesi graffa aperta 5">
            <a:extLst>
              <a:ext uri="{FF2B5EF4-FFF2-40B4-BE49-F238E27FC236}">
                <a16:creationId xmlns:a16="http://schemas.microsoft.com/office/drawing/2014/main" id="{29289566-47EB-7E87-8095-3B7F2E0755F5}"/>
              </a:ext>
            </a:extLst>
          </p:cNvPr>
          <p:cNvSpPr/>
          <p:nvPr/>
        </p:nvSpPr>
        <p:spPr>
          <a:xfrm>
            <a:off x="760095" y="1443067"/>
            <a:ext cx="331470" cy="1588770"/>
          </a:xfrm>
          <a:prstGeom prst="leftBrace">
            <a:avLst>
              <a:gd name="adj1" fmla="val 3871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9838F26-5A0D-1C96-7088-6F4C120C2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485200"/>
              </p:ext>
            </p:extLst>
          </p:nvPr>
        </p:nvGraphicFramePr>
        <p:xfrm>
          <a:off x="3190109" y="1411664"/>
          <a:ext cx="27225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720" imgH="228600" progId="Equation.DSMT4">
                  <p:embed/>
                </p:oleObj>
              </mc:Choice>
              <mc:Fallback>
                <p:oleObj name="Equation" r:id="rId4" imgW="1269720" imgH="2286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3640656A-C667-5D4A-0E2F-95C827CF1D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109" y="1411664"/>
                        <a:ext cx="2722562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AFEEF1F-FA0D-52DA-3384-F03AD56018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662488"/>
              </p:ext>
            </p:extLst>
          </p:nvPr>
        </p:nvGraphicFramePr>
        <p:xfrm>
          <a:off x="7035800" y="1384676"/>
          <a:ext cx="14970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241200" progId="Equation.DSMT4">
                  <p:embed/>
                </p:oleObj>
              </mc:Choice>
              <mc:Fallback>
                <p:oleObj name="Equation" r:id="rId6" imgW="698400" imgH="241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181B36B4-13EA-636A-6DA0-F5CDB1C9AA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1384676"/>
                        <a:ext cx="1497013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CDF1EB1E-056A-FA5C-0A96-83D79BA30E87}"/>
              </a:ext>
            </a:extLst>
          </p:cNvPr>
          <p:cNvSpPr/>
          <p:nvPr/>
        </p:nvSpPr>
        <p:spPr>
          <a:xfrm>
            <a:off x="6275070" y="1443067"/>
            <a:ext cx="491490" cy="50323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B0519F8-ABD9-DE6F-3950-0B260A9392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974"/>
              </p:ext>
            </p:extLst>
          </p:nvPr>
        </p:nvGraphicFramePr>
        <p:xfrm>
          <a:off x="7802401" y="2022689"/>
          <a:ext cx="20955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698400" progId="Equation.DSMT4">
                  <p:embed/>
                </p:oleObj>
              </mc:Choice>
              <mc:Fallback>
                <p:oleObj name="Equation" r:id="rId8" imgW="977760" imgH="6984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36AD72C-35FC-4FF7-BF12-936DAC7399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2401" y="2022689"/>
                        <a:ext cx="2095500" cy="153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46243E1-4879-C174-EE2C-E4CBF328FB4F}"/>
              </a:ext>
            </a:extLst>
          </p:cNvPr>
          <p:cNvCxnSpPr>
            <a:cxnSpLocks/>
          </p:cNvCxnSpPr>
          <p:nvPr/>
        </p:nvCxnSpPr>
        <p:spPr>
          <a:xfrm flipV="1">
            <a:off x="3225750" y="2309507"/>
            <a:ext cx="0" cy="2520315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8F51B2D-4393-7400-B216-CB8A77FACCE1}"/>
              </a:ext>
            </a:extLst>
          </p:cNvPr>
          <p:cNvCxnSpPr>
            <a:cxnSpLocks/>
          </p:cNvCxnSpPr>
          <p:nvPr/>
        </p:nvCxnSpPr>
        <p:spPr>
          <a:xfrm>
            <a:off x="3227170" y="4812302"/>
            <a:ext cx="3723027" cy="2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4BBB1DB-529F-E750-1968-03028735A35F}"/>
              </a:ext>
            </a:extLst>
          </p:cNvPr>
          <p:cNvCxnSpPr/>
          <p:nvPr/>
        </p:nvCxnSpPr>
        <p:spPr>
          <a:xfrm>
            <a:off x="3225750" y="3569664"/>
            <a:ext cx="17297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C77192BD-894E-BBF9-C4D7-AC95623C7A20}"/>
              </a:ext>
            </a:extLst>
          </p:cNvPr>
          <p:cNvCxnSpPr/>
          <p:nvPr/>
        </p:nvCxnSpPr>
        <p:spPr>
          <a:xfrm>
            <a:off x="4955490" y="3569664"/>
            <a:ext cx="1688306" cy="1566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2D9C7E7-D40E-0406-9E45-B6FBDEE182B6}"/>
              </a:ext>
            </a:extLst>
          </p:cNvPr>
          <p:cNvCxnSpPr/>
          <p:nvPr/>
        </p:nvCxnSpPr>
        <p:spPr>
          <a:xfrm>
            <a:off x="6652644" y="5135683"/>
            <a:ext cx="306401" cy="7409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ggetto 21">
            <a:extLst>
              <a:ext uri="{FF2B5EF4-FFF2-40B4-BE49-F238E27FC236}">
                <a16:creationId xmlns:a16="http://schemas.microsoft.com/office/drawing/2014/main" id="{8D598B8E-3A0C-2457-3148-882AE76214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904649"/>
              </p:ext>
            </p:extLst>
          </p:nvPr>
        </p:nvGraphicFramePr>
        <p:xfrm>
          <a:off x="3648422" y="3026740"/>
          <a:ext cx="8429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3480" imgH="228600" progId="Equation.DSMT4">
                  <p:embed/>
                </p:oleObj>
              </mc:Choice>
              <mc:Fallback>
                <p:oleObj name="Equation" r:id="rId10" imgW="39348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B0519F8-ABD9-DE6F-3950-0B260A939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422" y="3026740"/>
                        <a:ext cx="842963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B088DF46-E7BD-39F0-857A-8E7182B4A421}"/>
              </a:ext>
            </a:extLst>
          </p:cNvPr>
          <p:cNvCxnSpPr/>
          <p:nvPr/>
        </p:nvCxnSpPr>
        <p:spPr>
          <a:xfrm>
            <a:off x="4955490" y="3082173"/>
            <a:ext cx="0" cy="205351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9A7FE45-05B5-668E-853F-A74999AA253B}"/>
              </a:ext>
            </a:extLst>
          </p:cNvPr>
          <p:cNvCxnSpPr>
            <a:cxnSpLocks/>
          </p:cNvCxnSpPr>
          <p:nvPr/>
        </p:nvCxnSpPr>
        <p:spPr>
          <a:xfrm>
            <a:off x="6652644" y="4041152"/>
            <a:ext cx="0" cy="16954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B371D52A-F5CB-F618-46E5-F6246C7B3A1F}"/>
              </a:ext>
            </a:extLst>
          </p:cNvPr>
          <p:cNvCxnSpPr>
            <a:cxnSpLocks/>
          </p:cNvCxnSpPr>
          <p:nvPr/>
        </p:nvCxnSpPr>
        <p:spPr>
          <a:xfrm>
            <a:off x="6303394" y="3504948"/>
            <a:ext cx="0" cy="16954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A4762337-8DF8-1EBA-0AA7-6956D4903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293029"/>
              </p:ext>
            </p:extLst>
          </p:nvPr>
        </p:nvGraphicFramePr>
        <p:xfrm>
          <a:off x="3348384" y="2362559"/>
          <a:ext cx="6000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79360" imgH="253800" progId="Equation.DSMT4">
                  <p:embed/>
                </p:oleObj>
              </mc:Choice>
              <mc:Fallback>
                <p:oleObj name="Equation" r:id="rId12" imgW="27936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B0519F8-ABD9-DE6F-3950-0B260A939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384" y="2362559"/>
                        <a:ext cx="600075" cy="557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ggetto 31">
            <a:extLst>
              <a:ext uri="{FF2B5EF4-FFF2-40B4-BE49-F238E27FC236}">
                <a16:creationId xmlns:a16="http://schemas.microsoft.com/office/drawing/2014/main" id="{EA41A661-1ED6-2E99-B72C-FC20D0999A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853133"/>
              </p:ext>
            </p:extLst>
          </p:nvPr>
        </p:nvGraphicFramePr>
        <p:xfrm>
          <a:off x="4657938" y="5092949"/>
          <a:ext cx="517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200" imgH="241200" progId="Equation.DSMT4">
                  <p:embed/>
                </p:oleObj>
              </mc:Choice>
              <mc:Fallback>
                <p:oleObj name="Equation" r:id="rId14" imgW="24120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DAFEEF1F-FA0D-52DA-3384-F03AD56018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938" y="5092949"/>
                        <a:ext cx="517525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1E9CEF74-645A-6D8E-DDBB-E3F3F74372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222889"/>
              </p:ext>
            </p:extLst>
          </p:nvPr>
        </p:nvGraphicFramePr>
        <p:xfrm>
          <a:off x="6341814" y="5659251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3800" imgH="241200" progId="Equation.DSMT4">
                  <p:embed/>
                </p:oleObj>
              </mc:Choice>
              <mc:Fallback>
                <p:oleObj name="Equation" r:id="rId16" imgW="253800" imgH="241200" progId="Equation.DSMT4">
                  <p:embed/>
                  <p:pic>
                    <p:nvPicPr>
                      <p:cNvPr id="32" name="Oggetto 31">
                        <a:extLst>
                          <a:ext uri="{FF2B5EF4-FFF2-40B4-BE49-F238E27FC236}">
                            <a16:creationId xmlns:a16="http://schemas.microsoft.com/office/drawing/2014/main" id="{EA41A661-1ED6-2E99-B72C-FC20D0999A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814" y="5659251"/>
                        <a:ext cx="544512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AD90AC5A-6664-E415-71CD-3D1339585C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388459"/>
              </p:ext>
            </p:extLst>
          </p:nvPr>
        </p:nvGraphicFramePr>
        <p:xfrm>
          <a:off x="5852751" y="5057506"/>
          <a:ext cx="5715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66400" imgH="228600" progId="Equation.DSMT4">
                  <p:embed/>
                </p:oleObj>
              </mc:Choice>
              <mc:Fallback>
                <p:oleObj name="Equation" r:id="rId18" imgW="266400" imgH="228600" progId="Equation.DSMT4">
                  <p:embed/>
                  <p:pic>
                    <p:nvPicPr>
                      <p:cNvPr id="34" name="Oggetto 33">
                        <a:extLst>
                          <a:ext uri="{FF2B5EF4-FFF2-40B4-BE49-F238E27FC236}">
                            <a16:creationId xmlns:a16="http://schemas.microsoft.com/office/drawing/2014/main" id="{F5566583-2EB0-9284-4B08-2E7861E55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751" y="5057506"/>
                        <a:ext cx="571500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4F560646-8DE1-09D7-EB06-8EDC983595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649311"/>
              </p:ext>
            </p:extLst>
          </p:nvPr>
        </p:nvGraphicFramePr>
        <p:xfrm>
          <a:off x="8372116" y="3908436"/>
          <a:ext cx="10334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82400" imgH="253800" progId="Equation.DSMT4">
                  <p:embed/>
                </p:oleObj>
              </mc:Choice>
              <mc:Fallback>
                <p:oleObj name="Equation" r:id="rId20" imgW="482400" imgH="2538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B0519F8-ABD9-DE6F-3950-0B260A939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2116" y="3908436"/>
                        <a:ext cx="1033463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56903D39-7C0B-B1A6-4389-3DDAB7DB64AA}"/>
              </a:ext>
            </a:extLst>
          </p:cNvPr>
          <p:cNvSpPr txBox="1"/>
          <p:nvPr/>
        </p:nvSpPr>
        <p:spPr>
          <a:xfrm>
            <a:off x="9456592" y="3950334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for:</a:t>
            </a:r>
          </a:p>
        </p:txBody>
      </p:sp>
      <p:graphicFrame>
        <p:nvGraphicFramePr>
          <p:cNvPr id="38" name="Oggetto 37">
            <a:extLst>
              <a:ext uri="{FF2B5EF4-FFF2-40B4-BE49-F238E27FC236}">
                <a16:creationId xmlns:a16="http://schemas.microsoft.com/office/drawing/2014/main" id="{E81CAE9A-39D1-A918-6FB4-0B0BB475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26772"/>
              </p:ext>
            </p:extLst>
          </p:nvPr>
        </p:nvGraphicFramePr>
        <p:xfrm>
          <a:off x="8365789" y="4453897"/>
          <a:ext cx="2667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244520" imgH="241200" progId="Equation.DSMT4">
                  <p:embed/>
                </p:oleObj>
              </mc:Choice>
              <mc:Fallback>
                <p:oleObj name="Equation" r:id="rId22" imgW="124452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EB0519F8-ABD9-DE6F-3950-0B260A9392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5789" y="4453897"/>
                        <a:ext cx="2667000" cy="530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6BBA8998-5324-C185-EF03-155B3CF1A6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691716"/>
              </p:ext>
            </p:extLst>
          </p:nvPr>
        </p:nvGraphicFramePr>
        <p:xfrm>
          <a:off x="8363507" y="4984122"/>
          <a:ext cx="33464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562040" imgH="431640" progId="Equation.DSMT4">
                  <p:embed/>
                </p:oleObj>
              </mc:Choice>
              <mc:Fallback>
                <p:oleObj name="Equation" r:id="rId24" imgW="1562040" imgH="431640" progId="Equation.DSMT4">
                  <p:embed/>
                  <p:pic>
                    <p:nvPicPr>
                      <p:cNvPr id="38" name="Oggetto 37">
                        <a:extLst>
                          <a:ext uri="{FF2B5EF4-FFF2-40B4-BE49-F238E27FC236}">
                            <a16:creationId xmlns:a16="http://schemas.microsoft.com/office/drawing/2014/main" id="{E81CAE9A-39D1-A918-6FB4-0B0BB475A0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3507" y="4984122"/>
                        <a:ext cx="3346450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Freccia a destra 41">
            <a:extLst>
              <a:ext uri="{FF2B5EF4-FFF2-40B4-BE49-F238E27FC236}">
                <a16:creationId xmlns:a16="http://schemas.microsoft.com/office/drawing/2014/main" id="{19107EE2-C084-9840-B495-28587507162D}"/>
              </a:ext>
            </a:extLst>
          </p:cNvPr>
          <p:cNvSpPr/>
          <p:nvPr/>
        </p:nvSpPr>
        <p:spPr>
          <a:xfrm rot="2277745">
            <a:off x="7245365" y="1934120"/>
            <a:ext cx="491490" cy="50323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65E7994-58A2-CFC6-B38B-C195F3BD54D7}"/>
              </a:ext>
            </a:extLst>
          </p:cNvPr>
          <p:cNvSpPr txBox="1"/>
          <p:nvPr/>
        </p:nvSpPr>
        <p:spPr>
          <a:xfrm>
            <a:off x="10098395" y="1873878"/>
            <a:ext cx="1898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Up to frequencies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 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12378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7" grpId="0"/>
      <p:bldP spid="42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4D2211-AFA0-11DD-777C-25A02A91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Considerations: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427E64-933F-CB18-5C1A-EE465117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D54FE5-9EBE-ADED-358F-A3891B52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9E0232F7-3D52-92C2-4B47-C831EA4D5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300880"/>
              </p:ext>
            </p:extLst>
          </p:nvPr>
        </p:nvGraphicFramePr>
        <p:xfrm>
          <a:off x="838200" y="1212415"/>
          <a:ext cx="36179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431640" progId="Equation.DSMT4">
                  <p:embed/>
                </p:oleObj>
              </mc:Choice>
              <mc:Fallback>
                <p:oleObj name="Equation" r:id="rId2" imgW="1688760" imgH="431640" progId="Equation.DSMT4">
                  <p:embed/>
                  <p:pic>
                    <p:nvPicPr>
                      <p:cNvPr id="40" name="Oggetto 39">
                        <a:extLst>
                          <a:ext uri="{FF2B5EF4-FFF2-40B4-BE49-F238E27FC236}">
                            <a16:creationId xmlns:a16="http://schemas.microsoft.com/office/drawing/2014/main" id="{079D1FCC-1A11-86E2-54ED-AF565682F0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2415"/>
                        <a:ext cx="3617913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20444A7D-B505-637C-78B2-A7A80436B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823576"/>
              </p:ext>
            </p:extLst>
          </p:nvPr>
        </p:nvGraphicFramePr>
        <p:xfrm>
          <a:off x="7841555" y="3960190"/>
          <a:ext cx="2953696" cy="101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431640" progId="Equation.DSMT4">
                  <p:embed/>
                </p:oleObj>
              </mc:Choice>
              <mc:Fallback>
                <p:oleObj name="Equation" r:id="rId4" imgW="1295280" imgH="431640" progId="Equation.DSMT4">
                  <p:embed/>
                  <p:pic>
                    <p:nvPicPr>
                      <p:cNvPr id="41" name="Oggetto 40">
                        <a:extLst>
                          <a:ext uri="{FF2B5EF4-FFF2-40B4-BE49-F238E27FC236}">
                            <a16:creationId xmlns:a16="http://schemas.microsoft.com/office/drawing/2014/main" id="{BD272B78-3F3A-A1BC-4E8A-5F1F648A3C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1555" y="3960190"/>
                        <a:ext cx="2953696" cy="1010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9780656C-93D2-529E-8605-3C180AC1098F}"/>
              </a:ext>
            </a:extLst>
          </p:cNvPr>
          <p:cNvSpPr txBox="1"/>
          <p:nvPr/>
        </p:nvSpPr>
        <p:spPr>
          <a:xfrm>
            <a:off x="4918275" y="1330743"/>
            <a:ext cx="643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hypothesis of considering a single pole up to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Ih0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reasonable.  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366DA70-C6E5-9530-58BA-E0CA13E4478D}"/>
              </a:ext>
            </a:extLst>
          </p:cNvPr>
          <p:cNvSpPr txBox="1"/>
          <p:nvPr/>
        </p:nvSpPr>
        <p:spPr>
          <a:xfrm>
            <a:off x="2567279" y="2893994"/>
            <a:ext cx="3969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Recalling: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B7FE3FA3-7A4D-8DBC-8FFA-26E2D4F9F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599712"/>
              </p:ext>
            </p:extLst>
          </p:nvPr>
        </p:nvGraphicFramePr>
        <p:xfrm>
          <a:off x="4292851" y="2337368"/>
          <a:ext cx="65024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35160" imgH="660240" progId="Equation.DSMT4">
                  <p:embed/>
                </p:oleObj>
              </mc:Choice>
              <mc:Fallback>
                <p:oleObj name="Equation" r:id="rId6" imgW="3035160" imgH="6602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20444A7D-B505-637C-78B2-A7A80436B3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851" y="2337368"/>
                        <a:ext cx="6502400" cy="1450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1A1B110C-2760-F9A8-0F69-8F8B6F0A29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515746"/>
              </p:ext>
            </p:extLst>
          </p:nvPr>
        </p:nvGraphicFramePr>
        <p:xfrm>
          <a:off x="5694614" y="4248164"/>
          <a:ext cx="11160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20560" imgH="228600" progId="Equation.DSMT4">
                  <p:embed/>
                </p:oleObj>
              </mc:Choice>
              <mc:Fallback>
                <p:oleObj name="Equation" r:id="rId8" imgW="5205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20444A7D-B505-637C-78B2-A7A80436B3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614" y="4248164"/>
                        <a:ext cx="1116012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02A9036-CA99-78A8-B5F8-CEA3B45DFCE8}"/>
              </a:ext>
            </a:extLst>
          </p:cNvPr>
          <p:cNvSpPr txBox="1"/>
          <p:nvPr/>
        </p:nvSpPr>
        <p:spPr>
          <a:xfrm>
            <a:off x="1139740" y="4234596"/>
            <a:ext cx="4747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considering that, generally: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97D2507-310D-5899-813C-850C5EA18240}"/>
              </a:ext>
            </a:extLst>
          </p:cNvPr>
          <p:cNvSpPr txBox="1"/>
          <p:nvPr/>
        </p:nvSpPr>
        <p:spPr>
          <a:xfrm>
            <a:off x="673768" y="4974446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demonstrates that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becomes unity at frequencies well over the 0-dB frequency of the op-amp. Then, |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 is well greater than 1 for frequencies up to the GBW of the amplifier. </a:t>
            </a:r>
          </a:p>
        </p:txBody>
      </p: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BF9DB650-2D7A-D2F5-BD76-B588F7B2D354}"/>
              </a:ext>
            </a:extLst>
          </p:cNvPr>
          <p:cNvSpPr/>
          <p:nvPr/>
        </p:nvSpPr>
        <p:spPr>
          <a:xfrm>
            <a:off x="4038600" y="2490537"/>
            <a:ext cx="254251" cy="129780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DD91660D-49BB-22FD-FE83-F5BFAD19B189}"/>
              </a:ext>
            </a:extLst>
          </p:cNvPr>
          <p:cNvSpPr/>
          <p:nvPr/>
        </p:nvSpPr>
        <p:spPr>
          <a:xfrm>
            <a:off x="7018273" y="4189321"/>
            <a:ext cx="537210" cy="50323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7" grpId="0" animBg="1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Tema di Office</vt:lpstr>
      <vt:lpstr>Equation</vt:lpstr>
      <vt:lpstr>MathType 6.0 Equation</vt:lpstr>
      <vt:lpstr>Calculation of AIh</vt:lpstr>
      <vt:lpstr>Poles of AIh</vt:lpstr>
      <vt:lpstr>Frequency response of AIh</vt:lpstr>
      <vt:lpstr>Considerations: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604</cp:revision>
  <dcterms:created xsi:type="dcterms:W3CDTF">2015-02-03T16:10:37Z</dcterms:created>
  <dcterms:modified xsi:type="dcterms:W3CDTF">2022-11-21T22:06:37Z</dcterms:modified>
</cp:coreProperties>
</file>