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7" r:id="rId2"/>
    <p:sldId id="316" r:id="rId3"/>
    <p:sldId id="307" r:id="rId4"/>
    <p:sldId id="342" r:id="rId5"/>
    <p:sldId id="343" r:id="rId6"/>
    <p:sldId id="308" r:id="rId7"/>
    <p:sldId id="340" r:id="rId8"/>
    <p:sldId id="339" r:id="rId9"/>
    <p:sldId id="341" r:id="rId10"/>
    <p:sldId id="3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E520C-0DCF-4A11-ACC6-143004EBB17A}" v="1" dt="2022-10-23T20:52:29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Catania" userId="f237e906-2969-4998-b737-c1ab1c1556d5" providerId="ADAL" clId="{569E520C-0DCF-4A11-ACC6-143004EBB17A}"/>
    <pc:docChg chg="custSel modSld">
      <pc:chgData name="Alessandro Catania" userId="f237e906-2969-4998-b737-c1ab1c1556d5" providerId="ADAL" clId="{569E520C-0DCF-4A11-ACC6-143004EBB17A}" dt="2022-10-24T13:11:16.980" v="125" actId="20577"/>
      <pc:docMkLst>
        <pc:docMk/>
      </pc:docMkLst>
      <pc:sldChg chg="addSp delSp modSp mod">
        <pc:chgData name="Alessandro Catania" userId="f237e906-2969-4998-b737-c1ab1c1556d5" providerId="ADAL" clId="{569E520C-0DCF-4A11-ACC6-143004EBB17A}" dt="2022-10-24T13:11:16.980" v="125" actId="20577"/>
        <pc:sldMkLst>
          <pc:docMk/>
          <pc:sldMk cId="3219754293" sldId="308"/>
        </pc:sldMkLst>
        <pc:spChg chg="mod">
          <ac:chgData name="Alessandro Catania" userId="f237e906-2969-4998-b737-c1ab1c1556d5" providerId="ADAL" clId="{569E520C-0DCF-4A11-ACC6-143004EBB17A}" dt="2022-10-24T13:11:13.665" v="123" actId="20577"/>
          <ac:spMkLst>
            <pc:docMk/>
            <pc:sldMk cId="3219754293" sldId="308"/>
            <ac:spMk id="2" creationId="{D70DD9E9-218B-4551-9C0C-88C8ACAEA1A8}"/>
          </ac:spMkLst>
        </pc:spChg>
        <pc:spChg chg="add mod">
          <ac:chgData name="Alessandro Catania" userId="f237e906-2969-4998-b737-c1ab1c1556d5" providerId="ADAL" clId="{569E520C-0DCF-4A11-ACC6-143004EBB17A}" dt="2022-10-24T13:11:16.980" v="125" actId="20577"/>
          <ac:spMkLst>
            <pc:docMk/>
            <pc:sldMk cId="3219754293" sldId="308"/>
            <ac:spMk id="10" creationId="{6C4ED02E-FC2E-B966-CECB-2DE396DE6D8F}"/>
          </ac:spMkLst>
        </pc:spChg>
        <pc:picChg chg="del mod">
          <ac:chgData name="Alessandro Catania" userId="f237e906-2969-4998-b737-c1ab1c1556d5" providerId="ADAL" clId="{569E520C-0DCF-4A11-ACC6-143004EBB17A}" dt="2022-10-23T20:49:30.207" v="6" actId="478"/>
          <ac:picMkLst>
            <pc:docMk/>
            <pc:sldMk cId="3219754293" sldId="308"/>
            <ac:picMk id="6" creationId="{F362FDAD-B55C-1D32-D319-9B2E46632A12}"/>
          </ac:picMkLst>
        </pc:picChg>
        <pc:picChg chg="add mod">
          <ac:chgData name="Alessandro Catania" userId="f237e906-2969-4998-b737-c1ab1c1556d5" providerId="ADAL" clId="{569E520C-0DCF-4A11-ACC6-143004EBB17A}" dt="2022-10-23T20:53:15.072" v="120" actId="1076"/>
          <ac:picMkLst>
            <pc:docMk/>
            <pc:sldMk cId="3219754293" sldId="308"/>
            <ac:picMk id="7" creationId="{6A7D788A-5C95-FDBE-CC9E-27498A8B7F01}"/>
          </ac:picMkLst>
        </pc:picChg>
        <pc:picChg chg="add mod">
          <ac:chgData name="Alessandro Catania" userId="f237e906-2969-4998-b737-c1ab1c1556d5" providerId="ADAL" clId="{569E520C-0DCF-4A11-ACC6-143004EBB17A}" dt="2022-10-23T20:53:17.444" v="122" actId="1076"/>
          <ac:picMkLst>
            <pc:docMk/>
            <pc:sldMk cId="3219754293" sldId="308"/>
            <ac:picMk id="9" creationId="{B8F1FD23-2067-07F7-22DB-6B62DAB9E2BB}"/>
          </ac:picMkLst>
        </pc:picChg>
      </pc:sldChg>
      <pc:sldChg chg="modSp mod">
        <pc:chgData name="Alessandro Catania" userId="f237e906-2969-4998-b737-c1ab1c1556d5" providerId="ADAL" clId="{569E520C-0DCF-4A11-ACC6-143004EBB17A}" dt="2022-10-23T20:40:38.359" v="0" actId="1076"/>
        <pc:sldMkLst>
          <pc:docMk/>
          <pc:sldMk cId="521329922" sldId="316"/>
        </pc:sldMkLst>
        <pc:spChg chg="mod">
          <ac:chgData name="Alessandro Catania" userId="f237e906-2969-4998-b737-c1ab1c1556d5" providerId="ADAL" clId="{569E520C-0DCF-4A11-ACC6-143004EBB17A}" dt="2022-10-23T20:40:38.359" v="0" actId="1076"/>
          <ac:spMkLst>
            <pc:docMk/>
            <pc:sldMk cId="521329922" sldId="316"/>
            <ac:spMk id="7" creationId="{615365F6-8438-A487-50C4-20F1134242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3263-1179-4F92-AEAE-706B1D44F5A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7C98F-B518-4AED-8F1B-44544B0F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Offset compensation using an additional input port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5975E09-ECD8-E818-8B1A-6195458CB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40849" r="45166" b="45626"/>
          <a:stretch/>
        </p:blipFill>
        <p:spPr>
          <a:xfrm>
            <a:off x="710445" y="975542"/>
            <a:ext cx="2260631" cy="1764877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F59FC98-DF85-55E6-ED94-B40A74C5AC80}"/>
              </a:ext>
            </a:extLst>
          </p:cNvPr>
          <p:cNvSpPr txBox="1"/>
          <p:nvPr/>
        </p:nvSpPr>
        <p:spPr>
          <a:xfrm>
            <a:off x="3972596" y="3198879"/>
            <a:ext cx="17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161D3983-4264-5EAA-0838-75FEAC912F0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08" y="3806172"/>
            <a:ext cx="4434469" cy="42468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8E7CDDD3-310A-97A3-5965-E093AC86B85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010706" y="3566424"/>
            <a:ext cx="3181294" cy="849360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5C5B45F-3CBB-FD78-674B-11F2BD9035ED}"/>
              </a:ext>
            </a:extLst>
          </p:cNvPr>
          <p:cNvSpPr txBox="1"/>
          <p:nvPr/>
        </p:nvSpPr>
        <p:spPr>
          <a:xfrm>
            <a:off x="3943690" y="5064352"/>
            <a:ext cx="17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43" name="Elemento grafico 42">
            <a:extLst>
              <a:ext uri="{FF2B5EF4-FFF2-40B4-BE49-F238E27FC236}">
                <a16:creationId xmlns:a16="http://schemas.microsoft.com/office/drawing/2014/main" id="{10D8C13D-7B07-0F4B-A79C-B75FA9AA7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0565" y="3303115"/>
            <a:ext cx="3583084" cy="220420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7C09D41D-9B54-70EA-FD42-B3D5AE6185A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21485" y="1431377"/>
            <a:ext cx="4181138" cy="596582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3FB1011-68D1-A7B7-80D1-F29753A17BC6}"/>
              </a:ext>
            </a:extLst>
          </p:cNvPr>
          <p:cNvSpPr txBox="1"/>
          <p:nvPr/>
        </p:nvSpPr>
        <p:spPr>
          <a:xfrm>
            <a:off x="7584141" y="2324969"/>
            <a:ext cx="443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(offset and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referred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input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port)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A982440-A19D-9297-AFC5-FF0ED1EF4098}"/>
              </a:ext>
            </a:extLst>
          </p:cNvPr>
          <p:cNvSpPr txBox="1"/>
          <p:nvPr/>
        </p:nvSpPr>
        <p:spPr>
          <a:xfrm>
            <a:off x="7584141" y="1304044"/>
            <a:ext cx="438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i1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input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port, V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i2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offset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calibration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</a:t>
            </a:r>
          </a:p>
        </p:txBody>
      </p:sp>
      <p:sp>
        <p:nvSpPr>
          <p:cNvPr id="51" name="Freccia a destra 50">
            <a:extLst>
              <a:ext uri="{FF2B5EF4-FFF2-40B4-BE49-F238E27FC236}">
                <a16:creationId xmlns:a16="http://schemas.microsoft.com/office/drawing/2014/main" id="{6C399EEC-2386-1552-2A8C-901828AC3CA7}"/>
              </a:ext>
            </a:extLst>
          </p:cNvPr>
          <p:cNvSpPr/>
          <p:nvPr/>
        </p:nvSpPr>
        <p:spPr>
          <a:xfrm>
            <a:off x="8526447" y="3875121"/>
            <a:ext cx="394789" cy="2562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825A18D9-2329-A8B3-8CE6-05B6DF884B80}"/>
              </a:ext>
            </a:extLst>
          </p:cNvPr>
          <p:cNvSpPr/>
          <p:nvPr/>
        </p:nvSpPr>
        <p:spPr>
          <a:xfrm>
            <a:off x="5948855" y="5720959"/>
            <a:ext cx="498139" cy="2540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arentesi graffa aperta 53">
            <a:extLst>
              <a:ext uri="{FF2B5EF4-FFF2-40B4-BE49-F238E27FC236}">
                <a16:creationId xmlns:a16="http://schemas.microsoft.com/office/drawing/2014/main" id="{4AAC463A-F4A5-40F8-29E0-FDF05A504820}"/>
              </a:ext>
            </a:extLst>
          </p:cNvPr>
          <p:cNvSpPr/>
          <p:nvPr/>
        </p:nvSpPr>
        <p:spPr>
          <a:xfrm rot="5400000">
            <a:off x="10897337" y="4598953"/>
            <a:ext cx="359648" cy="16419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E072A2-5E92-11DD-785D-363B41CDBDA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26" y="4427126"/>
            <a:ext cx="2347791" cy="4908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C2345F-EB32-8525-2D36-26E7959B90AB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20565" y="5564507"/>
            <a:ext cx="5543079" cy="5669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893494-9C15-2580-0C7D-1CD73B353C3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3173" y="4774542"/>
            <a:ext cx="1489276" cy="3903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6394D92-E389-1D85-1CCF-4EA82F5EA70C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632204" y="5553956"/>
            <a:ext cx="5543078" cy="5179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658758-85A5-ADCE-EB87-972F2BFF781E}"/>
              </a:ext>
            </a:extLst>
          </p:cNvPr>
          <p:cNvSpPr txBox="1"/>
          <p:nvPr/>
        </p:nvSpPr>
        <p:spPr>
          <a:xfrm>
            <a:off x="710444" y="2777650"/>
            <a:ext cx="299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compensation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92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51" grpId="0" animBg="1"/>
      <p:bldP spid="52" grpId="0" animBg="1"/>
      <p:bldP spid="5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 Zero-Drift Operational Amplifiers </a:t>
            </a:r>
            <a:br>
              <a:rPr lang="en-US" dirty="0"/>
            </a:br>
            <a:r>
              <a:rPr lang="en-US" dirty="0"/>
              <a:t>based on CHS (ADA4051)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16655-7ECA-0A84-3FA5-1A015F8C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83" y="1548786"/>
            <a:ext cx="8893203" cy="307619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93F44-A090-7A23-1DA0-460E02529C40}"/>
              </a:ext>
            </a:extLst>
          </p:cNvPr>
          <p:cNvSpPr/>
          <p:nvPr/>
        </p:nvSpPr>
        <p:spPr>
          <a:xfrm>
            <a:off x="8067676" y="2568227"/>
            <a:ext cx="419100" cy="2039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F1BB55-50C1-EE9B-694D-13B191E2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52" y="4593567"/>
            <a:ext cx="8865434" cy="896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12719-C8DB-C66E-2F4E-69F80F136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053" y="1278371"/>
            <a:ext cx="8965398" cy="2776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D15280-5F46-09DD-3A7E-F6A3CC91D4D0}"/>
              </a:ext>
            </a:extLst>
          </p:cNvPr>
          <p:cNvSpPr/>
          <p:nvPr/>
        </p:nvSpPr>
        <p:spPr>
          <a:xfrm>
            <a:off x="8067676" y="3920405"/>
            <a:ext cx="419100" cy="2039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DE6449-1E08-2A17-451E-9BBC686FB9F7}"/>
              </a:ext>
            </a:extLst>
          </p:cNvPr>
          <p:cNvSpPr/>
          <p:nvPr/>
        </p:nvSpPr>
        <p:spPr>
          <a:xfrm>
            <a:off x="8067676" y="5036009"/>
            <a:ext cx="419100" cy="2039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F59FC98-DF85-55E6-ED94-B40A74C5AC80}"/>
              </a:ext>
            </a:extLst>
          </p:cNvPr>
          <p:cNvSpPr txBox="1"/>
          <p:nvPr/>
        </p:nvSpPr>
        <p:spPr>
          <a:xfrm>
            <a:off x="5035196" y="1999306"/>
            <a:ext cx="17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5C5B45F-3CBB-FD78-674B-11F2BD9035ED}"/>
              </a:ext>
            </a:extLst>
          </p:cNvPr>
          <p:cNvSpPr txBox="1"/>
          <p:nvPr/>
        </p:nvSpPr>
        <p:spPr>
          <a:xfrm>
            <a:off x="4249400" y="4635242"/>
            <a:ext cx="172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15365F6-8438-A487-50C4-20F113424275}"/>
              </a:ext>
            </a:extLst>
          </p:cNvPr>
          <p:cNvSpPr txBox="1">
            <a:spLocks/>
          </p:cNvSpPr>
          <p:nvPr/>
        </p:nvSpPr>
        <p:spPr>
          <a:xfrm>
            <a:off x="691055" y="157069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Continuous-time AZ amplifiers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A2B8354-C7FF-06D0-16B9-9ED5DC022D4C}"/>
              </a:ext>
            </a:extLst>
          </p:cNvPr>
          <p:cNvCxnSpPr>
            <a:cxnSpLocks/>
          </p:cNvCxnSpPr>
          <p:nvPr/>
        </p:nvCxnSpPr>
        <p:spPr>
          <a:xfrm flipH="1">
            <a:off x="3257790" y="1636374"/>
            <a:ext cx="780810" cy="728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DA767B-D021-9F32-E435-C2498843F319}"/>
              </a:ext>
            </a:extLst>
          </p:cNvPr>
          <p:cNvSpPr txBox="1"/>
          <p:nvPr/>
        </p:nvSpPr>
        <p:spPr>
          <a:xfrm>
            <a:off x="3257790" y="1129980"/>
            <a:ext cx="2481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7F658BE-842C-0E8C-18A8-B8A8E9D7F9F0}"/>
              </a:ext>
            </a:extLst>
          </p:cNvPr>
          <p:cNvCxnSpPr>
            <a:cxnSpLocks/>
          </p:cNvCxnSpPr>
          <p:nvPr/>
        </p:nvCxnSpPr>
        <p:spPr>
          <a:xfrm flipV="1">
            <a:off x="1356360" y="4254640"/>
            <a:ext cx="248920" cy="535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67E70AA-A9A1-09FB-097C-110990A3669A}"/>
              </a:ext>
            </a:extLst>
          </p:cNvPr>
          <p:cNvSpPr txBox="1"/>
          <p:nvPr/>
        </p:nvSpPr>
        <p:spPr>
          <a:xfrm>
            <a:off x="180962" y="4713323"/>
            <a:ext cx="28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</a:t>
            </a:r>
            <a:r>
              <a:rPr kumimoji="0" lang="it-IT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377671C-4C94-CDC5-7972-E87029CC1ECB}"/>
              </a:ext>
            </a:extLst>
          </p:cNvPr>
          <p:cNvSpPr txBox="1"/>
          <p:nvPr/>
        </p:nvSpPr>
        <p:spPr>
          <a:xfrm>
            <a:off x="6542602" y="1205112"/>
            <a:ext cx="466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Hp.: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offset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CEB3915-BFF4-E44E-7B8C-045FED8E73B8}"/>
              </a:ext>
            </a:extLst>
          </p:cNvPr>
          <p:cNvSpPr/>
          <p:nvPr/>
        </p:nvSpPr>
        <p:spPr>
          <a:xfrm>
            <a:off x="609954" y="2046206"/>
            <a:ext cx="3311805" cy="25930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5E851E70-10D0-472E-757D-EE9038DA2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1524" y="1394676"/>
            <a:ext cx="4273734" cy="305909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C434ADA-C313-0E56-46B9-1F8E15780CB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7423" y="2701908"/>
            <a:ext cx="6064978" cy="46166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93B6B48-D6D8-6247-CFF5-E9E903C8729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42179" y="3429000"/>
            <a:ext cx="3610701" cy="96625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6556AD42-107C-C460-C8A5-27496264CB9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3527" y="5395056"/>
            <a:ext cx="5568025" cy="636313"/>
          </a:xfrm>
          <a:prstGeom prst="rect">
            <a:avLst/>
          </a:prstGeom>
        </p:spPr>
      </p:pic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48C0CA05-08E9-72B7-8628-58ED18BC76C2}"/>
              </a:ext>
            </a:extLst>
          </p:cNvPr>
          <p:cNvSpPr/>
          <p:nvPr/>
        </p:nvSpPr>
        <p:spPr>
          <a:xfrm>
            <a:off x="8479839" y="3784601"/>
            <a:ext cx="394789" cy="2562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arentesi graffa aperta 38">
            <a:extLst>
              <a:ext uri="{FF2B5EF4-FFF2-40B4-BE49-F238E27FC236}">
                <a16:creationId xmlns:a16="http://schemas.microsoft.com/office/drawing/2014/main" id="{9443E0B5-539B-BF58-5202-E81E3CC8F1E8}"/>
              </a:ext>
            </a:extLst>
          </p:cNvPr>
          <p:cNvSpPr/>
          <p:nvPr/>
        </p:nvSpPr>
        <p:spPr>
          <a:xfrm rot="5400000">
            <a:off x="10139306" y="4341487"/>
            <a:ext cx="359648" cy="16419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765D2BF8-3E8C-3988-CBC7-067D23AFDA64}"/>
              </a:ext>
            </a:extLst>
          </p:cNvPr>
          <p:cNvSpPr/>
          <p:nvPr/>
        </p:nvSpPr>
        <p:spPr>
          <a:xfrm>
            <a:off x="6257421" y="5521978"/>
            <a:ext cx="394789" cy="2562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FDECDB-9CA5-63CB-8F99-91ED89D4162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094334" y="3482124"/>
            <a:ext cx="2487711" cy="8155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9DF608B-D877-B9D6-8B6D-EE9B7176C7A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78" y="5147673"/>
            <a:ext cx="4482721" cy="8736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6F6AAD-1299-1EE6-8ECA-8840EE95EB87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864523" y="4610047"/>
            <a:ext cx="1489276" cy="3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35" grpId="0" animBg="1"/>
      <p:bldP spid="39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 Zero-Drift Operational Amplifiers based on AZ </a:t>
            </a:r>
            <a:br>
              <a:rPr lang="en-US" dirty="0"/>
            </a:br>
            <a:r>
              <a:rPr lang="en-US" dirty="0"/>
              <a:t>(AD8551, TLC2654, OPA335…)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253D958-8FDE-EFB1-EC0C-0532C946E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80"/>
          <a:stretch/>
        </p:blipFill>
        <p:spPr>
          <a:xfrm>
            <a:off x="251144" y="2037854"/>
            <a:ext cx="5764697" cy="33758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29C9F0F-C2F5-2580-C571-6043B6FC1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3"/>
          <a:stretch/>
        </p:blipFill>
        <p:spPr>
          <a:xfrm>
            <a:off x="6461076" y="2025498"/>
            <a:ext cx="5689862" cy="3503498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897AA79-4115-6603-4BC0-A33F67F7300D}"/>
              </a:ext>
            </a:extLst>
          </p:cNvPr>
          <p:cNvCxnSpPr>
            <a:cxnSpLocks/>
          </p:cNvCxnSpPr>
          <p:nvPr/>
        </p:nvCxnSpPr>
        <p:spPr>
          <a:xfrm flipH="1">
            <a:off x="3133493" y="1939872"/>
            <a:ext cx="390293" cy="524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2BE8152-DDAB-7BB1-1129-8F30F2A74E29}"/>
              </a:ext>
            </a:extLst>
          </p:cNvPr>
          <p:cNvSpPr txBox="1"/>
          <p:nvPr/>
        </p:nvSpPr>
        <p:spPr>
          <a:xfrm>
            <a:off x="3200400" y="1478207"/>
            <a:ext cx="248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5AC1D82-91F2-0C6C-0A85-876CDA26DE8B}"/>
              </a:ext>
            </a:extLst>
          </p:cNvPr>
          <p:cNvCxnSpPr>
            <a:cxnSpLocks/>
          </p:cNvCxnSpPr>
          <p:nvPr/>
        </p:nvCxnSpPr>
        <p:spPr>
          <a:xfrm flipV="1">
            <a:off x="2141681" y="4243103"/>
            <a:ext cx="591015" cy="249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2A13B3A-3A95-8654-4C9D-A26434790921}"/>
              </a:ext>
            </a:extLst>
          </p:cNvPr>
          <p:cNvSpPr txBox="1"/>
          <p:nvPr/>
        </p:nvSpPr>
        <p:spPr>
          <a:xfrm>
            <a:off x="196203" y="4360558"/>
            <a:ext cx="248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61B9E8F-FA05-52F0-9F81-821D4329CC24}"/>
              </a:ext>
            </a:extLst>
          </p:cNvPr>
          <p:cNvCxnSpPr>
            <a:cxnSpLocks/>
          </p:cNvCxnSpPr>
          <p:nvPr/>
        </p:nvCxnSpPr>
        <p:spPr>
          <a:xfrm flipH="1">
            <a:off x="9397649" y="1939872"/>
            <a:ext cx="390293" cy="524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C5CFC4-D140-DCA0-1F99-CEBFEEAD379A}"/>
              </a:ext>
            </a:extLst>
          </p:cNvPr>
          <p:cNvSpPr txBox="1"/>
          <p:nvPr/>
        </p:nvSpPr>
        <p:spPr>
          <a:xfrm>
            <a:off x="9464556" y="1478207"/>
            <a:ext cx="248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0D0A208-C4CC-739C-2761-FBCCFC6BEC59}"/>
              </a:ext>
            </a:extLst>
          </p:cNvPr>
          <p:cNvCxnSpPr>
            <a:cxnSpLocks/>
          </p:cNvCxnSpPr>
          <p:nvPr/>
        </p:nvCxnSpPr>
        <p:spPr>
          <a:xfrm flipV="1">
            <a:off x="8362116" y="4196963"/>
            <a:ext cx="591015" cy="249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8004662-74C3-8E3F-0992-72DF049E5D62}"/>
              </a:ext>
            </a:extLst>
          </p:cNvPr>
          <p:cNvSpPr txBox="1"/>
          <p:nvPr/>
        </p:nvSpPr>
        <p:spPr>
          <a:xfrm>
            <a:off x="6416638" y="4314418"/>
            <a:ext cx="248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Amplifier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2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 Zero-Drift Operational Amplifiers based on AZ </a:t>
            </a:r>
            <a:br>
              <a:rPr lang="en-US" dirty="0"/>
            </a:br>
            <a:r>
              <a:rPr lang="en-US" dirty="0"/>
              <a:t>(AD8551)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F27422-7110-12CE-B317-1BF0AB9B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2" y="1908734"/>
            <a:ext cx="3850558" cy="3040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C8A4C-F62A-B27F-36DA-7E08618A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62" y="1908734"/>
            <a:ext cx="4295902" cy="3040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B23CEC-563F-DD25-37B0-34A877455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244" y="2009846"/>
            <a:ext cx="3727930" cy="3021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EAB5D8-5DDC-261B-2CCF-5B8AE8B2A2BC}"/>
              </a:ext>
            </a:extLst>
          </p:cNvPr>
          <p:cNvSpPr txBox="1"/>
          <p:nvPr/>
        </p:nvSpPr>
        <p:spPr>
          <a:xfrm>
            <a:off x="5532170" y="5312891"/>
            <a:ext cx="211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 4 kHz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2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 Zero-Drift Operational Amplifiers based on AZ </a:t>
            </a:r>
            <a:br>
              <a:rPr lang="en-US" dirty="0"/>
            </a:br>
            <a:r>
              <a:rPr lang="en-US" dirty="0"/>
              <a:t>(AD8551, TLC2654, OPA335…)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72DD1-8267-823A-891D-8690854A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50" y="2029779"/>
            <a:ext cx="9159782" cy="3038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C092AB-72E8-62B1-22E2-9AB2E2081A3F}"/>
              </a:ext>
            </a:extLst>
          </p:cNvPr>
          <p:cNvSpPr/>
          <p:nvPr/>
        </p:nvSpPr>
        <p:spPr>
          <a:xfrm>
            <a:off x="8534401" y="2691605"/>
            <a:ext cx="419100" cy="2039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DDC979-AE9F-C8B9-8D1D-B5F61123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12" y="1816736"/>
            <a:ext cx="9166543" cy="2914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6E2850-E26A-4DEB-001C-90829F0342C1}"/>
              </a:ext>
            </a:extLst>
          </p:cNvPr>
          <p:cNvSpPr/>
          <p:nvPr/>
        </p:nvSpPr>
        <p:spPr>
          <a:xfrm>
            <a:off x="8534401" y="3722856"/>
            <a:ext cx="419100" cy="206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7E698-0638-9A54-7657-96C7AA765FF1}"/>
              </a:ext>
            </a:extLst>
          </p:cNvPr>
          <p:cNvSpPr/>
          <p:nvPr/>
        </p:nvSpPr>
        <p:spPr>
          <a:xfrm>
            <a:off x="8534401" y="4552686"/>
            <a:ext cx="419100" cy="2039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250334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Chopper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ED02E-FC2E-B966-CECB-2DE396DE6D8F}"/>
              </a:ext>
            </a:extLst>
          </p:cNvPr>
          <p:cNvSpPr txBox="1"/>
          <p:nvPr/>
        </p:nvSpPr>
        <p:spPr>
          <a:xfrm>
            <a:off x="201878" y="5892694"/>
            <a:ext cx="1027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* Y. </a:t>
            </a:r>
            <a:r>
              <a:rPr lang="en-US" sz="1800" b="0" i="0" u="none" strike="noStrike" baseline="0" dirty="0" err="1">
                <a:latin typeface="Times-Roman"/>
              </a:rPr>
              <a:t>Jusuda</a:t>
            </a:r>
            <a:r>
              <a:rPr lang="en-US" sz="1800" b="0" i="0" u="none" strike="noStrike" baseline="0" dirty="0">
                <a:latin typeface="Times-Roman"/>
              </a:rPr>
              <a:t>, “Auto Correction Feedback for Ripple Suppression in a Chopper Amplifier” – IEEE JSSC 2010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A5E31B6-1588-8C9E-9837-96934BD7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25" y="1561554"/>
            <a:ext cx="3324225" cy="1143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C4023DC-0026-0028-C1BD-956844BF1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057" y="3788266"/>
            <a:ext cx="5124450" cy="1790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16E2AA-6BA2-9B57-E098-76FEEC0B236F}"/>
                  </a:ext>
                </a:extLst>
              </p:cNvPr>
              <p:cNvSpPr txBox="1"/>
              <p:nvPr/>
            </p:nvSpPr>
            <p:spPr>
              <a:xfrm>
                <a:off x="4764094" y="1374069"/>
                <a:ext cx="36369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16E2AA-6BA2-9B57-E098-76FEEC0B2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94" y="1374069"/>
                <a:ext cx="3636958" cy="369332"/>
              </a:xfrm>
              <a:prstGeom prst="rect">
                <a:avLst/>
              </a:prstGeom>
              <a:blipFill>
                <a:blip r:embed="rId6"/>
                <a:stretch>
                  <a:fillRect l="-503" r="-16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A9191A-E3CD-99E0-0B5A-DC3A12AFCBD1}"/>
                  </a:ext>
                </a:extLst>
              </p:cNvPr>
              <p:cNvSpPr txBox="1"/>
              <p:nvPr/>
            </p:nvSpPr>
            <p:spPr>
              <a:xfrm>
                <a:off x="4764094" y="2012143"/>
                <a:ext cx="26918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𝑒𝑓𝑓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A9191A-E3CD-99E0-0B5A-DC3A12AFC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94" y="2012143"/>
                <a:ext cx="2691891" cy="69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06F90CE-4AEB-436D-E3E6-F1133C6311E4}"/>
              </a:ext>
            </a:extLst>
          </p:cNvPr>
          <p:cNvSpPr txBox="1"/>
          <p:nvPr/>
        </p:nvSpPr>
        <p:spPr>
          <a:xfrm>
            <a:off x="8090263" y="2122118"/>
            <a:ext cx="382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RTI offset of the second stage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attenuated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by A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B13ADB-8F4F-9E8D-0A2E-E54E6053E2BE}"/>
              </a:ext>
            </a:extLst>
          </p:cNvPr>
          <p:cNvSpPr txBox="1"/>
          <p:nvPr/>
        </p:nvSpPr>
        <p:spPr>
          <a:xfrm>
            <a:off x="5919650" y="3703445"/>
            <a:ext cx="5434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CHS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to the first stage and use the second stage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1° order LPF (e.g. Miller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A5C17-74CB-1064-6378-760051370282}"/>
              </a:ext>
            </a:extLst>
          </p:cNvPr>
          <p:cNvSpPr txBox="1"/>
          <p:nvPr/>
        </p:nvSpPr>
        <p:spPr>
          <a:xfrm>
            <a:off x="5948855" y="5132042"/>
            <a:ext cx="543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ripple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to be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1° order LPF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A091AA0B-CF16-6F31-D564-80A02C228BB1}"/>
              </a:ext>
            </a:extLst>
          </p:cNvPr>
          <p:cNvCxnSpPr>
            <a:cxnSpLocks/>
          </p:cNvCxnSpPr>
          <p:nvPr/>
        </p:nvCxnSpPr>
        <p:spPr>
          <a:xfrm rot="10800000">
            <a:off x="3644565" y="4683938"/>
            <a:ext cx="2239058" cy="774396"/>
          </a:xfrm>
          <a:prstGeom prst="curvedConnector3">
            <a:avLst>
              <a:gd name="adj1" fmla="val 10095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Auto-Correction Feedback for Ripple Suppression*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ED02E-FC2E-B966-CECB-2DE396DE6D8F}"/>
              </a:ext>
            </a:extLst>
          </p:cNvPr>
          <p:cNvSpPr txBox="1"/>
          <p:nvPr/>
        </p:nvSpPr>
        <p:spPr>
          <a:xfrm>
            <a:off x="201878" y="5892694"/>
            <a:ext cx="1027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* Y. </a:t>
            </a:r>
            <a:r>
              <a:rPr lang="en-US" sz="1800" b="0" i="0" u="none" strike="noStrike" baseline="0" dirty="0" err="1">
                <a:latin typeface="Times-Roman"/>
              </a:rPr>
              <a:t>Jusuda</a:t>
            </a:r>
            <a:r>
              <a:rPr lang="en-US" sz="1800" b="0" i="0" u="none" strike="noStrike" baseline="0" dirty="0">
                <a:latin typeface="Times-Roman"/>
              </a:rPr>
              <a:t>, “Auto Correction Feedback for Ripple Suppression in a Chopper Amplifier” – IEEE JSSC 2010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EBAEE9-5C2D-CD50-A7B7-2EFFA4F30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501" y="1307120"/>
            <a:ext cx="2595302" cy="11936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82DC4C-50C7-52D3-7757-181B54328FAF}"/>
                  </a:ext>
                </a:extLst>
              </p:cNvPr>
              <p:cNvSpPr txBox="1"/>
              <p:nvPr/>
            </p:nvSpPr>
            <p:spPr>
              <a:xfrm>
                <a:off x="3428689" y="1307120"/>
                <a:ext cx="32499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82DC4C-50C7-52D3-7757-181B5432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89" y="1307120"/>
                <a:ext cx="3249992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3D9BC-F7D6-FED1-68ED-8821C91A6EDB}"/>
                  </a:ext>
                </a:extLst>
              </p:cNvPr>
              <p:cNvSpPr txBox="1"/>
              <p:nvPr/>
            </p:nvSpPr>
            <p:spPr>
              <a:xfrm>
                <a:off x="7160566" y="1180511"/>
                <a:ext cx="3249992" cy="639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3D9BC-F7D6-FED1-68ED-8821C91A6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66" y="1180511"/>
                <a:ext cx="3249992" cy="639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34">
            <a:extLst>
              <a:ext uri="{FF2B5EF4-FFF2-40B4-BE49-F238E27FC236}">
                <a16:creationId xmlns:a16="http://schemas.microsoft.com/office/drawing/2014/main" id="{78A3A33C-0B53-42EF-4AFF-F08A2CE0F4C5}"/>
              </a:ext>
            </a:extLst>
          </p:cNvPr>
          <p:cNvSpPr/>
          <p:nvPr/>
        </p:nvSpPr>
        <p:spPr>
          <a:xfrm>
            <a:off x="6963172" y="1420196"/>
            <a:ext cx="394789" cy="2562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A7399-794E-AFFD-DCE6-D8264B7F8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568" y="2626373"/>
            <a:ext cx="7463014" cy="2913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7D576E-7618-512D-A8A7-CD9ADE6C2144}"/>
              </a:ext>
            </a:extLst>
          </p:cNvPr>
          <p:cNvSpPr txBox="1"/>
          <p:nvPr/>
        </p:nvSpPr>
        <p:spPr>
          <a:xfrm>
            <a:off x="3271874" y="2058993"/>
            <a:ext cx="85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must be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offset and input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attenuated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D1675-84A5-B0AC-37A5-8579926DD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3776" y="3440131"/>
            <a:ext cx="2781300" cy="2276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7B4E09-F3CA-F556-C38D-815F8C81B8B1}"/>
              </a:ext>
            </a:extLst>
          </p:cNvPr>
          <p:cNvCxnSpPr>
            <a:cxnSpLocks/>
          </p:cNvCxnSpPr>
          <p:nvPr/>
        </p:nvCxnSpPr>
        <p:spPr>
          <a:xfrm flipV="1">
            <a:off x="5624159" y="3429000"/>
            <a:ext cx="3749617" cy="1103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A80E4F-029A-E732-0AFE-2AD7BECEB4B4}"/>
              </a:ext>
            </a:extLst>
          </p:cNvPr>
          <p:cNvCxnSpPr>
            <a:cxnSpLocks/>
          </p:cNvCxnSpPr>
          <p:nvPr/>
        </p:nvCxnSpPr>
        <p:spPr>
          <a:xfrm>
            <a:off x="5614148" y="5133731"/>
            <a:ext cx="3759628" cy="59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6CBFE3-5D5C-239D-429E-60B7715B3F80}"/>
              </a:ext>
            </a:extLst>
          </p:cNvPr>
          <p:cNvSpPr txBox="1"/>
          <p:nvPr/>
        </p:nvSpPr>
        <p:spPr>
          <a:xfrm>
            <a:off x="10280912" y="3642416"/>
            <a:ext cx="187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=100 kHz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BEFA81-0476-9254-8C0C-BABC885C654A}"/>
                  </a:ext>
                </a:extLst>
              </p:cNvPr>
              <p:cNvSpPr txBox="1"/>
              <p:nvPr/>
            </p:nvSpPr>
            <p:spPr>
              <a:xfrm>
                <a:off x="77379" y="4048220"/>
                <a:ext cx="3397123" cy="547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BEFA81-0476-9254-8C0C-BABC885C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" y="4048220"/>
                <a:ext cx="3397123" cy="547650"/>
              </a:xfrm>
              <a:prstGeom prst="rect">
                <a:avLst/>
              </a:prstGeom>
              <a:blipFill>
                <a:blip r:embed="rId8"/>
                <a:stretch>
                  <a:fillRect l="-179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3A981B-7A2D-592B-E573-80D6DDD99C3D}"/>
                  </a:ext>
                </a:extLst>
              </p:cNvPr>
              <p:cNvSpPr txBox="1"/>
              <p:nvPr/>
            </p:nvSpPr>
            <p:spPr>
              <a:xfrm>
                <a:off x="-258599" y="5133731"/>
                <a:ext cx="3397123" cy="56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3A981B-7A2D-592B-E573-80D6DDD99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599" y="5133731"/>
                <a:ext cx="3397123" cy="56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ccia a destra 34">
            <a:extLst>
              <a:ext uri="{FF2B5EF4-FFF2-40B4-BE49-F238E27FC236}">
                <a16:creationId xmlns:a16="http://schemas.microsoft.com/office/drawing/2014/main" id="{2B82A2EE-A23F-59A7-4B97-673E3C6CCDEB}"/>
              </a:ext>
            </a:extLst>
          </p:cNvPr>
          <p:cNvSpPr/>
          <p:nvPr/>
        </p:nvSpPr>
        <p:spPr>
          <a:xfrm rot="5400000">
            <a:off x="1534979" y="4745392"/>
            <a:ext cx="394789" cy="2562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F912E6F-D74C-3CA5-B26E-C2E500CC63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61494" y="3523031"/>
            <a:ext cx="1250419" cy="711200"/>
          </a:xfrm>
          <a:prstGeom prst="curvedConnector3">
            <a:avLst>
              <a:gd name="adj1" fmla="val -179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D89C9F-15E8-A230-54FA-145801FEC5C4}"/>
                  </a:ext>
                </a:extLst>
              </p:cNvPr>
              <p:cNvSpPr txBox="1"/>
              <p:nvPr/>
            </p:nvSpPr>
            <p:spPr>
              <a:xfrm>
                <a:off x="1213233" y="3176480"/>
                <a:ext cx="63674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D89C9F-15E8-A230-54FA-145801FE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233" y="3176480"/>
                <a:ext cx="63674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9336E93-FFAE-124A-52F9-E705EF1DC2C5}"/>
              </a:ext>
            </a:extLst>
          </p:cNvPr>
          <p:cNvSpPr txBox="1"/>
          <p:nvPr/>
        </p:nvSpPr>
        <p:spPr>
          <a:xfrm>
            <a:off x="3157972" y="2745259"/>
            <a:ext cx="54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0922D5-A19F-0AD2-0E71-97049A3433AD}"/>
              </a:ext>
            </a:extLst>
          </p:cNvPr>
          <p:cNvSpPr txBox="1"/>
          <p:nvPr/>
        </p:nvSpPr>
        <p:spPr>
          <a:xfrm>
            <a:off x="8360127" y="2871425"/>
            <a:ext cx="54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DC0188-0C0F-0B32-EB98-123FB0330A2A}"/>
              </a:ext>
            </a:extLst>
          </p:cNvPr>
          <p:cNvSpPr txBox="1"/>
          <p:nvPr/>
        </p:nvSpPr>
        <p:spPr>
          <a:xfrm>
            <a:off x="6658280" y="4140838"/>
            <a:ext cx="54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41C079-B6B3-6C2F-7467-CFC81DB2CF86}"/>
              </a:ext>
            </a:extLst>
          </p:cNvPr>
          <p:cNvSpPr txBox="1"/>
          <p:nvPr/>
        </p:nvSpPr>
        <p:spPr>
          <a:xfrm>
            <a:off x="4278613" y="4163909"/>
            <a:ext cx="54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  <p:bldP spid="32" grpId="0"/>
      <p:bldP spid="37" grpId="0" animBg="1"/>
      <p:bldP spid="42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 Zero-Drift Operational Amplifiers </a:t>
            </a:r>
            <a:br>
              <a:rPr lang="en-US" dirty="0"/>
            </a:br>
            <a:r>
              <a:rPr lang="en-US" dirty="0"/>
              <a:t>based on CHS (ADA4051)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C093AD-D543-93F1-C957-367A464B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36" y="1394855"/>
            <a:ext cx="8304037" cy="4551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7B3CC-A4E6-ABF5-F6D2-B70B9E671600}"/>
              </a:ext>
            </a:extLst>
          </p:cNvPr>
          <p:cNvSpPr/>
          <p:nvPr/>
        </p:nvSpPr>
        <p:spPr>
          <a:xfrm>
            <a:off x="3169920" y="1715589"/>
            <a:ext cx="4885509" cy="2987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4AB5DF-DAAA-9E68-B3BF-55A115F1E476}"/>
              </a:ext>
            </a:extLst>
          </p:cNvPr>
          <p:cNvGrpSpPr/>
          <p:nvPr/>
        </p:nvGrpSpPr>
        <p:grpSpPr>
          <a:xfrm>
            <a:off x="1862002" y="2689495"/>
            <a:ext cx="6985907" cy="2820850"/>
            <a:chOff x="1774916" y="2698724"/>
            <a:chExt cx="6985907" cy="2820850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79C9F74-EC78-DA5C-AC60-4421B0406D8C}"/>
                </a:ext>
              </a:extLst>
            </p:cNvPr>
            <p:cNvSpPr/>
            <p:nvPr/>
          </p:nvSpPr>
          <p:spPr>
            <a:xfrm rot="11083328">
              <a:off x="1774916" y="2698724"/>
              <a:ext cx="3300528" cy="2820850"/>
            </a:xfrm>
            <a:prstGeom prst="arc">
              <a:avLst>
                <a:gd name="adj1" fmla="val 17201995"/>
                <a:gd name="adj2" fmla="val 2151638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347BCD56-6862-5951-6F7C-D2AA9A329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329" y="3929139"/>
              <a:ext cx="5874494" cy="1502042"/>
            </a:xfrm>
            <a:prstGeom prst="curvedConnector3">
              <a:avLst>
                <a:gd name="adj1" fmla="val 100848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D86899-C836-1748-2FDE-396BED1D5C44}"/>
              </a:ext>
            </a:extLst>
          </p:cNvPr>
          <p:cNvSpPr txBox="1"/>
          <p:nvPr/>
        </p:nvSpPr>
        <p:spPr>
          <a:xfrm>
            <a:off x="191026" y="5131573"/>
            <a:ext cx="278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Feedforward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30A7C-85D8-0B31-5B2F-82A3A9795966}"/>
              </a:ext>
            </a:extLst>
          </p:cNvPr>
          <p:cNvSpPr txBox="1"/>
          <p:nvPr/>
        </p:nvSpPr>
        <p:spPr>
          <a:xfrm>
            <a:off x="4519467" y="1677629"/>
            <a:ext cx="278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32244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 Zero-Drift Operational Amplifiers </a:t>
            </a:r>
            <a:br>
              <a:rPr lang="en-US" dirty="0"/>
            </a:br>
            <a:r>
              <a:rPr lang="en-US" dirty="0"/>
              <a:t>based on CHS (ADA4051)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Bruschi – Microelectronic System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55017-B6DE-4C35-A63B-40EADAC97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BE565-DB40-205F-E2F3-9D6F6E645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4" b="11399"/>
          <a:stretch/>
        </p:blipFill>
        <p:spPr>
          <a:xfrm>
            <a:off x="4167552" y="2157040"/>
            <a:ext cx="4181712" cy="3186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EFD4B-560D-A67C-C9A7-C16D8B9E61D3}"/>
              </a:ext>
            </a:extLst>
          </p:cNvPr>
          <p:cNvSpPr txBox="1"/>
          <p:nvPr/>
        </p:nvSpPr>
        <p:spPr>
          <a:xfrm>
            <a:off x="5607717" y="5511818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= 40 kHz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3F5BF-5A79-6131-192E-C3CDA44AF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3" y="2157040"/>
            <a:ext cx="3957274" cy="3269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938F2-CBDA-832F-07A5-15126AAE9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660" y="2157039"/>
            <a:ext cx="4045340" cy="31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470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Times-Roman</vt:lpstr>
      <vt:lpstr>1_Tema di Office</vt:lpstr>
      <vt:lpstr>Offset compensation using an additional input port</vt:lpstr>
      <vt:lpstr>PowerPoint Presentation</vt:lpstr>
      <vt:lpstr>Commercial Zero-Drift Operational Amplifiers based on AZ  (AD8551, TLC2654, OPA335…)</vt:lpstr>
      <vt:lpstr>Commercial Zero-Drift Operational Amplifiers based on AZ  (AD8551)</vt:lpstr>
      <vt:lpstr>Commercial Zero-Drift Operational Amplifiers based on AZ  (AD8551, TLC2654, OPA335…)</vt:lpstr>
      <vt:lpstr>Chopper Amplifier</vt:lpstr>
      <vt:lpstr>Auto-Correction Feedback for Ripple Suppression*</vt:lpstr>
      <vt:lpstr>Commercial Zero-Drift Operational Amplifiers  based on CHS (ADA4051)</vt:lpstr>
      <vt:lpstr>Commercial Zero-Drift Operational Amplifiers  based on CHS (ADA4051)</vt:lpstr>
      <vt:lpstr>Commercial Zero-Drift Operational Amplifiers  based on CHS (ADA4051)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Offset compensation using an additional input port</dc:title>
  <dc:creator>Alessandro Catania</dc:creator>
  <cp:lastModifiedBy>Alessandro Catania</cp:lastModifiedBy>
  <cp:revision>5</cp:revision>
  <dcterms:created xsi:type="dcterms:W3CDTF">2022-10-23T20:39:51Z</dcterms:created>
  <dcterms:modified xsi:type="dcterms:W3CDTF">2022-10-24T19:37:01Z</dcterms:modified>
</cp:coreProperties>
</file>