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EABCC0"/>
    <a:srgbClr val="E1B8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86" autoAdjust="0"/>
    <p:restoredTop sz="93878" autoAdjust="0"/>
  </p:normalViewPr>
  <p:slideViewPr>
    <p:cSldViewPr snapToGrid="0">
      <p:cViewPr varScale="1">
        <p:scale>
          <a:sx n="56" d="100"/>
          <a:sy n="56" d="100"/>
        </p:scale>
        <p:origin x="172" y="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0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3D85C-6748-42AF-AD0D-D9EEFB7FEE3A}" type="datetimeFigureOut">
              <a:rPr lang="en-US" smtClean="0"/>
              <a:t>12/12/2022</a:t>
            </a:fld>
            <a:endParaRPr lang="en-US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6E245-BE16-4A03-B1F5-DF75CC6A9830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9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lo stile del </a:t>
            </a:r>
            <a:r>
              <a:rPr lang="en-US" noProof="0" dirty="0" err="1"/>
              <a:t>titolo</a:t>
            </a:r>
            <a:endParaRPr lang="en-US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</a:t>
            </a:r>
            <a:r>
              <a:rPr lang="en-US" noProof="0" dirty="0" err="1"/>
              <a:t>stili</a:t>
            </a:r>
            <a:r>
              <a:rPr lang="en-US" noProof="0" dirty="0"/>
              <a:t> del </a:t>
            </a:r>
            <a:r>
              <a:rPr lang="en-US" noProof="0" dirty="0" err="1"/>
              <a:t>testo</a:t>
            </a:r>
            <a:r>
              <a:rPr lang="en-US" noProof="0" dirty="0"/>
              <a:t> </a:t>
            </a:r>
            <a:r>
              <a:rPr lang="en-US" noProof="0" dirty="0" err="1"/>
              <a:t>dello</a:t>
            </a:r>
            <a:r>
              <a:rPr lang="en-US" noProof="0" dirty="0"/>
              <a:t> schema</a:t>
            </a:r>
          </a:p>
          <a:p>
            <a:pPr lvl="1"/>
            <a:r>
              <a:rPr lang="en-US" noProof="0" dirty="0"/>
              <a:t>Secondo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2"/>
            <a:r>
              <a:rPr lang="en-US" noProof="0" dirty="0" err="1"/>
              <a:t>Terzo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3"/>
            <a:r>
              <a:rPr lang="en-US" noProof="0" dirty="0"/>
              <a:t>Quarto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4"/>
            <a:r>
              <a:rPr lang="en-US" noProof="0" dirty="0" err="1"/>
              <a:t>Quinto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8446B-54F3-48F6-9B1F-FB020EFA5009}" type="datetime1">
              <a:rPr lang="en-US" smtClean="0"/>
              <a:t>12/12/2022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Design of Mixed Signal Circuits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310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FCC07-B889-4C84-BE01-5296D1E5D696}" type="datetime1">
              <a:rPr lang="en-US" smtClean="0"/>
              <a:t>12/12/2022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Design of Mixed Signal Circuits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541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23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lo stile del </a:t>
            </a:r>
            <a:r>
              <a:rPr lang="en-US" noProof="0" dirty="0" err="1"/>
              <a:t>titolo</a:t>
            </a:r>
            <a:endParaRPr lang="en-US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244338"/>
            <a:ext cx="10515600" cy="4932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</a:t>
            </a:r>
            <a:r>
              <a:rPr lang="en-US" noProof="0" dirty="0" err="1"/>
              <a:t>stili</a:t>
            </a:r>
            <a:r>
              <a:rPr lang="en-US" noProof="0" dirty="0"/>
              <a:t> del </a:t>
            </a:r>
            <a:r>
              <a:rPr lang="en-US" noProof="0" dirty="0" err="1"/>
              <a:t>testo</a:t>
            </a:r>
            <a:r>
              <a:rPr lang="en-US" noProof="0" dirty="0"/>
              <a:t> </a:t>
            </a:r>
            <a:r>
              <a:rPr lang="en-US" noProof="0" dirty="0" err="1"/>
              <a:t>dello</a:t>
            </a:r>
            <a:r>
              <a:rPr lang="en-US" noProof="0" dirty="0"/>
              <a:t> schema</a:t>
            </a:r>
          </a:p>
          <a:p>
            <a:pPr lvl="1"/>
            <a:r>
              <a:rPr lang="en-US" noProof="0" dirty="0"/>
              <a:t>Secondo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2"/>
            <a:r>
              <a:rPr lang="en-US" noProof="0" dirty="0" err="1"/>
              <a:t>Terzo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3"/>
            <a:r>
              <a:rPr lang="en-US" noProof="0" dirty="0"/>
              <a:t>Quarto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4"/>
            <a:r>
              <a:rPr lang="en-US" noProof="0" dirty="0" err="1"/>
              <a:t>Quinto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73488-E1F7-4B84-8286-16CD033868DD}" type="datetime1">
              <a:rPr lang="en-US" smtClean="0"/>
              <a:t>12/12/2022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5689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P. Bruschi – Design of Mixed Signal Circuits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473178" y="6356350"/>
            <a:ext cx="8806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8" name="Connettore 1 7"/>
          <p:cNvCxnSpPr/>
          <p:nvPr userDrawn="1"/>
        </p:nvCxnSpPr>
        <p:spPr>
          <a:xfrm>
            <a:off x="838200" y="6268825"/>
            <a:ext cx="10515600" cy="0"/>
          </a:xfrm>
          <a:prstGeom prst="line">
            <a:avLst/>
          </a:prstGeom>
          <a:ln w="349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282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4" r:id="rId2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image" Target="../media/image8.wmf"/><Relationship Id="rId3" Type="http://schemas.openxmlformats.org/officeDocument/2006/relationships/image" Target="../media/image2.svg"/><Relationship Id="rId7" Type="http://schemas.openxmlformats.org/officeDocument/2006/relationships/image" Target="../media/image5.wmf"/><Relationship Id="rId12" Type="http://schemas.openxmlformats.org/officeDocument/2006/relationships/oleObject" Target="../embeddings/oleObject4.bin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7.wmf"/><Relationship Id="rId5" Type="http://schemas.openxmlformats.org/officeDocument/2006/relationships/image" Target="../media/image4.svg"/><Relationship Id="rId10" Type="http://schemas.openxmlformats.org/officeDocument/2006/relationships/oleObject" Target="../embeddings/oleObject3.bin"/><Relationship Id="rId4" Type="http://schemas.openxmlformats.org/officeDocument/2006/relationships/image" Target="../media/image3.png"/><Relationship Id="rId9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15.wmf"/><Relationship Id="rId3" Type="http://schemas.openxmlformats.org/officeDocument/2006/relationships/image" Target="../media/image9.wmf"/><Relationship Id="rId7" Type="http://schemas.openxmlformats.org/officeDocument/2006/relationships/image" Target="../media/image12.wmf"/><Relationship Id="rId12" Type="http://schemas.openxmlformats.org/officeDocument/2006/relationships/oleObject" Target="../embeddings/oleObject9.bin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4.wmf"/><Relationship Id="rId5" Type="http://schemas.openxmlformats.org/officeDocument/2006/relationships/image" Target="../media/image11.svg"/><Relationship Id="rId10" Type="http://schemas.openxmlformats.org/officeDocument/2006/relationships/oleObject" Target="../embeddings/oleObject8.bin"/><Relationship Id="rId4" Type="http://schemas.openxmlformats.org/officeDocument/2006/relationships/image" Target="../media/image10.png"/><Relationship Id="rId9" Type="http://schemas.openxmlformats.org/officeDocument/2006/relationships/image" Target="../media/image1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image" Target="../media/image2.svg"/><Relationship Id="rId7" Type="http://schemas.openxmlformats.org/officeDocument/2006/relationships/image" Target="../media/image16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7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7.wmf"/><Relationship Id="rId7" Type="http://schemas.openxmlformats.org/officeDocument/2006/relationships/image" Target="../media/image19.w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21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E208970-4539-442C-AEA9-6839466E0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Parasitic insensitive SC integrator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990A973-47EC-4F48-A7E8-BF402463E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Design of Mixed Signal Circuits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36F019F-D9DF-46C1-B315-4745FF3FA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</a:t>
            </a:fld>
            <a:endParaRPr lang="en-US" dirty="0"/>
          </a:p>
        </p:txBody>
      </p:sp>
      <p:pic>
        <p:nvPicPr>
          <p:cNvPr id="8" name="Elemento grafico 7">
            <a:extLst>
              <a:ext uri="{FF2B5EF4-FFF2-40B4-BE49-F238E27FC236}">
                <a16:creationId xmlns:a16="http://schemas.microsoft.com/office/drawing/2014/main" id="{3A99ABBB-6BE5-3D39-DD09-F0F6117C17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" y="1276350"/>
            <a:ext cx="4762500" cy="2152650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9829FA02-1977-9C63-399C-D6E47D878956}"/>
              </a:ext>
            </a:extLst>
          </p:cNvPr>
          <p:cNvSpPr txBox="1"/>
          <p:nvPr/>
        </p:nvSpPr>
        <p:spPr>
          <a:xfrm>
            <a:off x="6284428" y="1532381"/>
            <a:ext cx="1314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Phase 1</a:t>
            </a:r>
          </a:p>
        </p:txBody>
      </p:sp>
      <p:pic>
        <p:nvPicPr>
          <p:cNvPr id="11" name="Elemento grafico 10">
            <a:extLst>
              <a:ext uri="{FF2B5EF4-FFF2-40B4-BE49-F238E27FC236}">
                <a16:creationId xmlns:a16="http://schemas.microsoft.com/office/drawing/2014/main" id="{B55F78F2-0D39-9766-A521-6890777FB6C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811549" y="1601773"/>
            <a:ext cx="4762500" cy="2152650"/>
          </a:xfrm>
          <a:prstGeom prst="rect">
            <a:avLst/>
          </a:prstGeom>
        </p:spPr>
      </p:pic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7F520E80-5FFE-AA6B-2EDE-11894A2572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7380882"/>
              </p:ext>
            </p:extLst>
          </p:nvPr>
        </p:nvGraphicFramePr>
        <p:xfrm>
          <a:off x="6357392" y="3429000"/>
          <a:ext cx="1564200" cy="530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11000" imgH="241200" progId="Equation.DSMT4">
                  <p:embed/>
                </p:oleObj>
              </mc:Choice>
              <mc:Fallback>
                <p:oleObj name="Equation" r:id="rId6" imgW="7110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357392" y="3429000"/>
                        <a:ext cx="1564200" cy="5306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4949B6BA-89AE-48AD-EABC-FD9355DA0D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6120803"/>
              </p:ext>
            </p:extLst>
          </p:nvPr>
        </p:nvGraphicFramePr>
        <p:xfrm>
          <a:off x="6357392" y="3990892"/>
          <a:ext cx="1927225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876240" imgH="241200" progId="Equation.DSMT4">
                  <p:embed/>
                </p:oleObj>
              </mc:Choice>
              <mc:Fallback>
                <p:oleObj name="Equation" r:id="rId8" imgW="876240" imgH="241200" progId="Equation.DSMT4">
                  <p:embed/>
                  <p:pic>
                    <p:nvPicPr>
                      <p:cNvPr id="12" name="Oggetto 11">
                        <a:extLst>
                          <a:ext uri="{FF2B5EF4-FFF2-40B4-BE49-F238E27FC236}">
                            <a16:creationId xmlns:a16="http://schemas.microsoft.com/office/drawing/2014/main" id="{7F520E80-5FFE-AA6B-2EDE-11894A25725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357392" y="3990892"/>
                        <a:ext cx="1927225" cy="530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109281DE-AFE9-C983-8B2A-CFD667A85C99}"/>
              </a:ext>
            </a:extLst>
          </p:cNvPr>
          <p:cNvSpPr txBox="1"/>
          <p:nvPr/>
        </p:nvSpPr>
        <p:spPr>
          <a:xfrm>
            <a:off x="605084" y="3923179"/>
            <a:ext cx="41833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Simplifying hypotheses: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 offset / noise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Perfect virtual short circuit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 charge injection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C2529B3-60C9-491B-8B3C-91B60426A23E}"/>
              </a:ext>
            </a:extLst>
          </p:cNvPr>
          <p:cNvCxnSpPr>
            <a:cxnSpLocks/>
          </p:cNvCxnSpPr>
          <p:nvPr/>
        </p:nvCxnSpPr>
        <p:spPr>
          <a:xfrm>
            <a:off x="6357392" y="5540188"/>
            <a:ext cx="60818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8C77F85-E34B-486F-805F-2DB4F3F8332A}"/>
              </a:ext>
            </a:extLst>
          </p:cNvPr>
          <p:cNvCxnSpPr>
            <a:cxnSpLocks/>
          </p:cNvCxnSpPr>
          <p:nvPr/>
        </p:nvCxnSpPr>
        <p:spPr>
          <a:xfrm flipV="1">
            <a:off x="6965576" y="5002306"/>
            <a:ext cx="0" cy="53788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B17B636-1A7E-4041-9BFB-31D32133BBE6}"/>
              </a:ext>
            </a:extLst>
          </p:cNvPr>
          <p:cNvCxnSpPr>
            <a:cxnSpLocks/>
          </p:cNvCxnSpPr>
          <p:nvPr/>
        </p:nvCxnSpPr>
        <p:spPr>
          <a:xfrm flipV="1">
            <a:off x="7844117" y="5002306"/>
            <a:ext cx="0" cy="53788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836CE2A-E180-4261-8583-9F3081023E54}"/>
              </a:ext>
            </a:extLst>
          </p:cNvPr>
          <p:cNvCxnSpPr>
            <a:cxnSpLocks/>
          </p:cNvCxnSpPr>
          <p:nvPr/>
        </p:nvCxnSpPr>
        <p:spPr>
          <a:xfrm>
            <a:off x="6965576" y="5002306"/>
            <a:ext cx="86957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587336E-5C9F-43A8-A396-480DE746B60D}"/>
              </a:ext>
            </a:extLst>
          </p:cNvPr>
          <p:cNvCxnSpPr>
            <a:cxnSpLocks/>
          </p:cNvCxnSpPr>
          <p:nvPr/>
        </p:nvCxnSpPr>
        <p:spPr>
          <a:xfrm>
            <a:off x="7825456" y="5540188"/>
            <a:ext cx="83842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C69CACF-A9F2-45FC-935D-9A5BF884A0B0}"/>
              </a:ext>
            </a:extLst>
          </p:cNvPr>
          <p:cNvCxnSpPr>
            <a:cxnSpLocks/>
          </p:cNvCxnSpPr>
          <p:nvPr/>
        </p:nvCxnSpPr>
        <p:spPr>
          <a:xfrm flipV="1">
            <a:off x="8663881" y="5002306"/>
            <a:ext cx="0" cy="53788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A876384-0D34-48A2-903E-716A11A411E8}"/>
              </a:ext>
            </a:extLst>
          </p:cNvPr>
          <p:cNvCxnSpPr>
            <a:cxnSpLocks/>
          </p:cNvCxnSpPr>
          <p:nvPr/>
        </p:nvCxnSpPr>
        <p:spPr>
          <a:xfrm flipV="1">
            <a:off x="9542422" y="5002306"/>
            <a:ext cx="0" cy="53788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FF3550D-4068-43A4-AB07-43B505BEFF74}"/>
              </a:ext>
            </a:extLst>
          </p:cNvPr>
          <p:cNvCxnSpPr>
            <a:cxnSpLocks/>
          </p:cNvCxnSpPr>
          <p:nvPr/>
        </p:nvCxnSpPr>
        <p:spPr>
          <a:xfrm>
            <a:off x="8663881" y="5002306"/>
            <a:ext cx="86957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DAAD54B-28E8-477B-B290-5176A4303DE4}"/>
              </a:ext>
            </a:extLst>
          </p:cNvPr>
          <p:cNvCxnSpPr>
            <a:cxnSpLocks/>
          </p:cNvCxnSpPr>
          <p:nvPr/>
        </p:nvCxnSpPr>
        <p:spPr>
          <a:xfrm>
            <a:off x="9533457" y="5540188"/>
            <a:ext cx="60818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asellaDiTesto 13">
            <a:extLst>
              <a:ext uri="{FF2B5EF4-FFF2-40B4-BE49-F238E27FC236}">
                <a16:creationId xmlns:a16="http://schemas.microsoft.com/office/drawing/2014/main" id="{F882216F-176A-41B4-A095-619542DB5429}"/>
              </a:ext>
            </a:extLst>
          </p:cNvPr>
          <p:cNvSpPr txBox="1"/>
          <p:nvPr/>
        </p:nvSpPr>
        <p:spPr>
          <a:xfrm>
            <a:off x="6889484" y="5563784"/>
            <a:ext cx="1058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2-prev</a:t>
            </a:r>
          </a:p>
        </p:txBody>
      </p:sp>
      <p:sp>
        <p:nvSpPr>
          <p:cNvPr id="31" name="CasellaDiTesto 13">
            <a:extLst>
              <a:ext uri="{FF2B5EF4-FFF2-40B4-BE49-F238E27FC236}">
                <a16:creationId xmlns:a16="http://schemas.microsoft.com/office/drawing/2014/main" id="{C87006A7-B5C6-4552-BF85-BF5AD57C7640}"/>
              </a:ext>
            </a:extLst>
          </p:cNvPr>
          <p:cNvSpPr txBox="1"/>
          <p:nvPr/>
        </p:nvSpPr>
        <p:spPr>
          <a:xfrm>
            <a:off x="8920575" y="5579667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2" name="CasellaDiTesto 13">
            <a:extLst>
              <a:ext uri="{FF2B5EF4-FFF2-40B4-BE49-F238E27FC236}">
                <a16:creationId xmlns:a16="http://schemas.microsoft.com/office/drawing/2014/main" id="{9D6F817C-D465-4535-A90B-C3D288DF10E6}"/>
              </a:ext>
            </a:extLst>
          </p:cNvPr>
          <p:cNvSpPr txBox="1"/>
          <p:nvPr/>
        </p:nvSpPr>
        <p:spPr>
          <a:xfrm>
            <a:off x="8077993" y="561640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graphicFrame>
        <p:nvGraphicFramePr>
          <p:cNvPr id="23" name="Oggetto 11">
            <a:extLst>
              <a:ext uri="{FF2B5EF4-FFF2-40B4-BE49-F238E27FC236}">
                <a16:creationId xmlns:a16="http://schemas.microsoft.com/office/drawing/2014/main" id="{7476A966-70D3-4DE5-8337-F786E1CDADE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766487"/>
              </p:ext>
            </p:extLst>
          </p:nvPr>
        </p:nvGraphicFramePr>
        <p:xfrm>
          <a:off x="4374299" y="3325232"/>
          <a:ext cx="1314450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596880" imgH="482400" progId="Equation.DSMT4">
                  <p:embed/>
                </p:oleObj>
              </mc:Choice>
              <mc:Fallback>
                <p:oleObj name="Equation" r:id="rId10" imgW="596880" imgH="482400" progId="Equation.DSMT4">
                  <p:embed/>
                  <p:pic>
                    <p:nvPicPr>
                      <p:cNvPr id="12" name="Oggetto 11">
                        <a:extLst>
                          <a:ext uri="{FF2B5EF4-FFF2-40B4-BE49-F238E27FC236}">
                            <a16:creationId xmlns:a16="http://schemas.microsoft.com/office/drawing/2014/main" id="{7F520E80-5FFE-AA6B-2EDE-11894A25725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374299" y="3325232"/>
                        <a:ext cx="1314450" cy="1060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ggetto 11">
            <a:extLst>
              <a:ext uri="{FF2B5EF4-FFF2-40B4-BE49-F238E27FC236}">
                <a16:creationId xmlns:a16="http://schemas.microsoft.com/office/drawing/2014/main" id="{93D0A9A4-E15F-40B5-A947-80E662A34D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9788513"/>
              </p:ext>
            </p:extLst>
          </p:nvPr>
        </p:nvGraphicFramePr>
        <p:xfrm>
          <a:off x="3079844" y="1490034"/>
          <a:ext cx="419100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90440" imgH="228600" progId="Equation.DSMT4">
                  <p:embed/>
                </p:oleObj>
              </mc:Choice>
              <mc:Fallback>
                <p:oleObj name="Equation" r:id="rId12" imgW="190440" imgH="228600" progId="Equation.DSMT4">
                  <p:embed/>
                  <p:pic>
                    <p:nvPicPr>
                      <p:cNvPr id="23" name="Oggetto 11">
                        <a:extLst>
                          <a:ext uri="{FF2B5EF4-FFF2-40B4-BE49-F238E27FC236}">
                            <a16:creationId xmlns:a16="http://schemas.microsoft.com/office/drawing/2014/main" id="{7476A966-70D3-4DE5-8337-F786E1CDADE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079844" y="1490034"/>
                        <a:ext cx="419100" cy="503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18000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FDF6AE-1194-89E3-6C23-AEBDE6282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Parasitic insensitive SC integrator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0DCF1B9-92C6-F1C8-5E7C-B61D5CFBA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Design of Mixed Signal Circuits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936FFBC-CA93-7783-1DA0-075D16334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7EAB5D4B-3335-F0FC-0B67-784C3DDCE8DE}"/>
              </a:ext>
            </a:extLst>
          </p:cNvPr>
          <p:cNvSpPr txBox="1"/>
          <p:nvPr/>
        </p:nvSpPr>
        <p:spPr>
          <a:xfrm>
            <a:off x="969478" y="1463801"/>
            <a:ext cx="1314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Phase 2</a:t>
            </a:r>
          </a:p>
        </p:txBody>
      </p:sp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02B5B7E9-C0B8-92AD-2562-45613A565BD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5466868"/>
              </p:ext>
            </p:extLst>
          </p:nvPr>
        </p:nvGraphicFramePr>
        <p:xfrm>
          <a:off x="2579688" y="1428750"/>
          <a:ext cx="1647825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49160" imgH="241200" progId="Equation.DSMT4">
                  <p:embed/>
                </p:oleObj>
              </mc:Choice>
              <mc:Fallback>
                <p:oleObj name="Equation" r:id="rId2" imgW="749160" imgH="241200" progId="Equation.DSMT4">
                  <p:embed/>
                  <p:pic>
                    <p:nvPicPr>
                      <p:cNvPr id="12" name="Oggetto 11">
                        <a:extLst>
                          <a:ext uri="{FF2B5EF4-FFF2-40B4-BE49-F238E27FC236}">
                            <a16:creationId xmlns:a16="http://schemas.microsoft.com/office/drawing/2014/main" id="{7F520E80-5FFE-AA6B-2EDE-11894A25725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579688" y="1428750"/>
                        <a:ext cx="1647825" cy="531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Elemento grafico 7">
            <a:extLst>
              <a:ext uri="{FF2B5EF4-FFF2-40B4-BE49-F238E27FC236}">
                <a16:creationId xmlns:a16="http://schemas.microsoft.com/office/drawing/2014/main" id="{4FBB8F16-965A-6912-E0F4-D2B477EC4CB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38200" y="2550941"/>
            <a:ext cx="4095750" cy="2590800"/>
          </a:xfrm>
          <a:prstGeom prst="rect">
            <a:avLst/>
          </a:prstGeom>
        </p:spPr>
      </p:pic>
      <p:graphicFrame>
        <p:nvGraphicFramePr>
          <p:cNvPr id="9" name="Oggetto 5">
            <a:extLst>
              <a:ext uri="{FF2B5EF4-FFF2-40B4-BE49-F238E27FC236}">
                <a16:creationId xmlns:a16="http://schemas.microsoft.com/office/drawing/2014/main" id="{3179B97F-D1FC-4CAD-B228-8B0431F73D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3009556"/>
              </p:ext>
            </p:extLst>
          </p:nvPr>
        </p:nvGraphicFramePr>
        <p:xfrm>
          <a:off x="4933950" y="1155443"/>
          <a:ext cx="5807075" cy="95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641320" imgH="431640" progId="Equation.DSMT4">
                  <p:embed/>
                </p:oleObj>
              </mc:Choice>
              <mc:Fallback>
                <p:oleObj name="Equation" r:id="rId6" imgW="2641320" imgH="43164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02B5B7E9-C0B8-92AD-2562-45613A565BD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933950" y="1155443"/>
                        <a:ext cx="5807075" cy="950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5">
            <a:extLst>
              <a:ext uri="{FF2B5EF4-FFF2-40B4-BE49-F238E27FC236}">
                <a16:creationId xmlns:a16="http://schemas.microsoft.com/office/drawing/2014/main" id="{B4420524-C334-474B-A686-996D017AFB0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5093278"/>
              </p:ext>
            </p:extLst>
          </p:nvPr>
        </p:nvGraphicFramePr>
        <p:xfrm>
          <a:off x="5109601" y="2181187"/>
          <a:ext cx="4076700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854000" imgH="279360" progId="Equation.DSMT4">
                  <p:embed/>
                </p:oleObj>
              </mc:Choice>
              <mc:Fallback>
                <p:oleObj name="Equation" r:id="rId8" imgW="1854000" imgH="279360" progId="Equation.DSMT4">
                  <p:embed/>
                  <p:pic>
                    <p:nvPicPr>
                      <p:cNvPr id="9" name="Oggetto 5">
                        <a:extLst>
                          <a:ext uri="{FF2B5EF4-FFF2-40B4-BE49-F238E27FC236}">
                            <a16:creationId xmlns:a16="http://schemas.microsoft.com/office/drawing/2014/main" id="{3179B97F-D1FC-4CAD-B228-8B0431F73D2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109601" y="2181187"/>
                        <a:ext cx="4076700" cy="614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5">
            <a:extLst>
              <a:ext uri="{FF2B5EF4-FFF2-40B4-BE49-F238E27FC236}">
                <a16:creationId xmlns:a16="http://schemas.microsoft.com/office/drawing/2014/main" id="{B8EFCB4A-F206-4E6F-A1D7-15504DE61CD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6319754"/>
              </p:ext>
            </p:extLst>
          </p:nvPr>
        </p:nvGraphicFramePr>
        <p:xfrm>
          <a:off x="5126167" y="2867606"/>
          <a:ext cx="6003925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730240" imgH="304560" progId="Equation.DSMT4">
                  <p:embed/>
                </p:oleObj>
              </mc:Choice>
              <mc:Fallback>
                <p:oleObj name="Equation" r:id="rId10" imgW="2730240" imgH="304560" progId="Equation.DSMT4">
                  <p:embed/>
                  <p:pic>
                    <p:nvPicPr>
                      <p:cNvPr id="10" name="Oggetto 5">
                        <a:extLst>
                          <a:ext uri="{FF2B5EF4-FFF2-40B4-BE49-F238E27FC236}">
                            <a16:creationId xmlns:a16="http://schemas.microsoft.com/office/drawing/2014/main" id="{B4420524-C334-474B-A686-996D017AFB0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126167" y="2867606"/>
                        <a:ext cx="6003925" cy="669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ggetto 5">
            <a:extLst>
              <a:ext uri="{FF2B5EF4-FFF2-40B4-BE49-F238E27FC236}">
                <a16:creationId xmlns:a16="http://schemas.microsoft.com/office/drawing/2014/main" id="{4CBD3365-656F-4870-9EA6-49841CC2615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1464842"/>
              </p:ext>
            </p:extLst>
          </p:nvPr>
        </p:nvGraphicFramePr>
        <p:xfrm>
          <a:off x="5206849" y="3589760"/>
          <a:ext cx="4271962" cy="950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942920" imgH="431640" progId="Equation.DSMT4">
                  <p:embed/>
                </p:oleObj>
              </mc:Choice>
              <mc:Fallback>
                <p:oleObj name="Equation" r:id="rId12" imgW="1942920" imgH="431640" progId="Equation.DSMT4">
                  <p:embed/>
                  <p:pic>
                    <p:nvPicPr>
                      <p:cNvPr id="9" name="Oggetto 5">
                        <a:extLst>
                          <a:ext uri="{FF2B5EF4-FFF2-40B4-BE49-F238E27FC236}">
                            <a16:creationId xmlns:a16="http://schemas.microsoft.com/office/drawing/2014/main" id="{3179B97F-D1FC-4CAD-B228-8B0431F73D2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206849" y="3589760"/>
                        <a:ext cx="4271962" cy="950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51226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5954A9-FFA2-4FEA-BDC7-F25B75CF1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Design of Mixed Signal Circuits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7051E8-64A9-4479-BA11-1ADF7AEE9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34DC1CA5-7F02-4180-A0D2-663E679CA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2397"/>
          </a:xfrm>
        </p:spPr>
        <p:txBody>
          <a:bodyPr/>
          <a:lstStyle/>
          <a:p>
            <a:r>
              <a:rPr lang="en-US" dirty="0"/>
              <a:t>Parasitic insensitive SC integrator</a:t>
            </a:r>
          </a:p>
        </p:txBody>
      </p:sp>
      <p:pic>
        <p:nvPicPr>
          <p:cNvPr id="6" name="Elemento grafico 7">
            <a:extLst>
              <a:ext uri="{FF2B5EF4-FFF2-40B4-BE49-F238E27FC236}">
                <a16:creationId xmlns:a16="http://schemas.microsoft.com/office/drawing/2014/main" id="{C8691362-DFC3-4505-94C1-5083332761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" y="1276350"/>
            <a:ext cx="4762500" cy="215265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C12DB2E-1DC5-4438-9492-EC8415A30932}"/>
              </a:ext>
            </a:extLst>
          </p:cNvPr>
          <p:cNvSpPr txBox="1"/>
          <p:nvPr/>
        </p:nvSpPr>
        <p:spPr>
          <a:xfrm>
            <a:off x="6591302" y="2352675"/>
            <a:ext cx="53543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If we consider that V</a:t>
            </a:r>
            <a:r>
              <a:rPr lang="it-IT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is sampled </a:t>
            </a:r>
          </a:p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at the end of phase 2 and maintained </a:t>
            </a:r>
          </a:p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across phase 1:</a:t>
            </a:r>
          </a:p>
        </p:txBody>
      </p:sp>
      <p:graphicFrame>
        <p:nvGraphicFramePr>
          <p:cNvPr id="8" name="Oggetto 5">
            <a:extLst>
              <a:ext uri="{FF2B5EF4-FFF2-40B4-BE49-F238E27FC236}">
                <a16:creationId xmlns:a16="http://schemas.microsoft.com/office/drawing/2014/main" id="{CEB1F0DD-EE41-4230-B6B0-6DBACD5B9F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3012791"/>
              </p:ext>
            </p:extLst>
          </p:nvPr>
        </p:nvGraphicFramePr>
        <p:xfrm>
          <a:off x="6408120" y="1027522"/>
          <a:ext cx="4271962" cy="950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942920" imgH="431640" progId="Equation.DSMT4">
                  <p:embed/>
                </p:oleObj>
              </mc:Choice>
              <mc:Fallback>
                <p:oleObj name="Equation" r:id="rId4" imgW="1942920" imgH="431640" progId="Equation.DSMT4">
                  <p:embed/>
                  <p:pic>
                    <p:nvPicPr>
                      <p:cNvPr id="12" name="Oggetto 5">
                        <a:extLst>
                          <a:ext uri="{FF2B5EF4-FFF2-40B4-BE49-F238E27FC236}">
                            <a16:creationId xmlns:a16="http://schemas.microsoft.com/office/drawing/2014/main" id="{4CBD3365-656F-4870-9EA6-49841CC2615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408120" y="1027522"/>
                        <a:ext cx="4271962" cy="950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5">
            <a:extLst>
              <a:ext uri="{FF2B5EF4-FFF2-40B4-BE49-F238E27FC236}">
                <a16:creationId xmlns:a16="http://schemas.microsoft.com/office/drawing/2014/main" id="{76DEA1C0-EF60-4547-BB71-BB115270D68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219108"/>
              </p:ext>
            </p:extLst>
          </p:nvPr>
        </p:nvGraphicFramePr>
        <p:xfrm>
          <a:off x="6550024" y="3553004"/>
          <a:ext cx="4803775" cy="95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184120" imgH="431640" progId="Equation.DSMT4">
                  <p:embed/>
                </p:oleObj>
              </mc:Choice>
              <mc:Fallback>
                <p:oleObj name="Equation" r:id="rId6" imgW="2184120" imgH="431640" progId="Equation.DSMT4">
                  <p:embed/>
                  <p:pic>
                    <p:nvPicPr>
                      <p:cNvPr id="8" name="Oggetto 5">
                        <a:extLst>
                          <a:ext uri="{FF2B5EF4-FFF2-40B4-BE49-F238E27FC236}">
                            <a16:creationId xmlns:a16="http://schemas.microsoft.com/office/drawing/2014/main" id="{CEB1F0DD-EE41-4230-B6B0-6DBACD5B9FE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550024" y="3553004"/>
                        <a:ext cx="4803775" cy="950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9F5255E-593C-436A-921B-61EE599891D0}"/>
              </a:ext>
            </a:extLst>
          </p:cNvPr>
          <p:cNvCxnSpPr>
            <a:cxnSpLocks/>
          </p:cNvCxnSpPr>
          <p:nvPr/>
        </p:nvCxnSpPr>
        <p:spPr>
          <a:xfrm>
            <a:off x="933745" y="5043768"/>
            <a:ext cx="60818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F6F3A04-0732-46A6-B440-5D0FEA9D6220}"/>
              </a:ext>
            </a:extLst>
          </p:cNvPr>
          <p:cNvCxnSpPr>
            <a:cxnSpLocks/>
          </p:cNvCxnSpPr>
          <p:nvPr/>
        </p:nvCxnSpPr>
        <p:spPr>
          <a:xfrm flipV="1">
            <a:off x="1541929" y="4505886"/>
            <a:ext cx="0" cy="53788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DA87054-634C-456B-A47D-7D665AF08CE9}"/>
              </a:ext>
            </a:extLst>
          </p:cNvPr>
          <p:cNvCxnSpPr>
            <a:cxnSpLocks/>
          </p:cNvCxnSpPr>
          <p:nvPr/>
        </p:nvCxnSpPr>
        <p:spPr>
          <a:xfrm flipV="1">
            <a:off x="2420470" y="4505886"/>
            <a:ext cx="0" cy="53788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5576188-8F51-4736-8707-EDE4A56F89C1}"/>
              </a:ext>
            </a:extLst>
          </p:cNvPr>
          <p:cNvCxnSpPr>
            <a:cxnSpLocks/>
          </p:cNvCxnSpPr>
          <p:nvPr/>
        </p:nvCxnSpPr>
        <p:spPr>
          <a:xfrm>
            <a:off x="1541929" y="4505886"/>
            <a:ext cx="86957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619FFF9-1232-4078-B8E2-DF3064D229A7}"/>
              </a:ext>
            </a:extLst>
          </p:cNvPr>
          <p:cNvCxnSpPr>
            <a:cxnSpLocks/>
          </p:cNvCxnSpPr>
          <p:nvPr/>
        </p:nvCxnSpPr>
        <p:spPr>
          <a:xfrm>
            <a:off x="2401809" y="5043768"/>
            <a:ext cx="83842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0A527D7-07D1-467C-943D-178DB8E62F3B}"/>
              </a:ext>
            </a:extLst>
          </p:cNvPr>
          <p:cNvCxnSpPr>
            <a:cxnSpLocks/>
          </p:cNvCxnSpPr>
          <p:nvPr/>
        </p:nvCxnSpPr>
        <p:spPr>
          <a:xfrm flipV="1">
            <a:off x="3240234" y="4505886"/>
            <a:ext cx="0" cy="53788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8458DC7-48B7-458E-9BD2-EAB63F7B675C}"/>
              </a:ext>
            </a:extLst>
          </p:cNvPr>
          <p:cNvCxnSpPr>
            <a:cxnSpLocks/>
          </p:cNvCxnSpPr>
          <p:nvPr/>
        </p:nvCxnSpPr>
        <p:spPr>
          <a:xfrm flipV="1">
            <a:off x="4118775" y="4505886"/>
            <a:ext cx="0" cy="53788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1E13DC6-4490-421D-9E9D-6BBC65D3B985}"/>
              </a:ext>
            </a:extLst>
          </p:cNvPr>
          <p:cNvCxnSpPr>
            <a:cxnSpLocks/>
          </p:cNvCxnSpPr>
          <p:nvPr/>
        </p:nvCxnSpPr>
        <p:spPr>
          <a:xfrm>
            <a:off x="3240234" y="4505886"/>
            <a:ext cx="86957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8559110-6366-45EC-8E4E-FD2CE5E2C068}"/>
              </a:ext>
            </a:extLst>
          </p:cNvPr>
          <p:cNvCxnSpPr>
            <a:cxnSpLocks/>
          </p:cNvCxnSpPr>
          <p:nvPr/>
        </p:nvCxnSpPr>
        <p:spPr>
          <a:xfrm>
            <a:off x="4109810" y="5043768"/>
            <a:ext cx="60818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sellaDiTesto 13">
            <a:extLst>
              <a:ext uri="{FF2B5EF4-FFF2-40B4-BE49-F238E27FC236}">
                <a16:creationId xmlns:a16="http://schemas.microsoft.com/office/drawing/2014/main" id="{64F1FAE0-1D3C-4A62-80D7-6C4A0C96B18A}"/>
              </a:ext>
            </a:extLst>
          </p:cNvPr>
          <p:cNvSpPr txBox="1"/>
          <p:nvPr/>
        </p:nvSpPr>
        <p:spPr>
          <a:xfrm>
            <a:off x="1376310" y="5086494"/>
            <a:ext cx="1058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2-prev</a:t>
            </a:r>
          </a:p>
        </p:txBody>
      </p:sp>
      <p:sp>
        <p:nvSpPr>
          <p:cNvPr id="20" name="CasellaDiTesto 13">
            <a:extLst>
              <a:ext uri="{FF2B5EF4-FFF2-40B4-BE49-F238E27FC236}">
                <a16:creationId xmlns:a16="http://schemas.microsoft.com/office/drawing/2014/main" id="{5EEDAF73-50F2-4D72-B505-20599E9037E2}"/>
              </a:ext>
            </a:extLst>
          </p:cNvPr>
          <p:cNvSpPr txBox="1"/>
          <p:nvPr/>
        </p:nvSpPr>
        <p:spPr>
          <a:xfrm>
            <a:off x="3496928" y="5083247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1" name="CasellaDiTesto 13">
            <a:extLst>
              <a:ext uri="{FF2B5EF4-FFF2-40B4-BE49-F238E27FC236}">
                <a16:creationId xmlns:a16="http://schemas.microsoft.com/office/drawing/2014/main" id="{05C0A425-A6C2-452D-8D38-55F96067C1F1}"/>
              </a:ext>
            </a:extLst>
          </p:cNvPr>
          <p:cNvSpPr txBox="1"/>
          <p:nvPr/>
        </p:nvSpPr>
        <p:spPr>
          <a:xfrm>
            <a:off x="2654346" y="511998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7C4283F-3FDA-477B-9274-368DE5BC465F}"/>
              </a:ext>
            </a:extLst>
          </p:cNvPr>
          <p:cNvSpPr txBox="1"/>
          <p:nvPr/>
        </p:nvSpPr>
        <p:spPr>
          <a:xfrm>
            <a:off x="2045006" y="5645330"/>
            <a:ext cx="1023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(n-1)T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3F29258-3AF0-43CB-A132-7D4D75D80CED}"/>
              </a:ext>
            </a:extLst>
          </p:cNvPr>
          <p:cNvSpPr txBox="1"/>
          <p:nvPr/>
        </p:nvSpPr>
        <p:spPr>
          <a:xfrm>
            <a:off x="3837940" y="5658989"/>
            <a:ext cx="543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nT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D686FE61-A172-40C8-866E-6C4789FFD1C2}"/>
              </a:ext>
            </a:extLst>
          </p:cNvPr>
          <p:cNvCxnSpPr>
            <a:cxnSpLocks/>
          </p:cNvCxnSpPr>
          <p:nvPr/>
        </p:nvCxnSpPr>
        <p:spPr>
          <a:xfrm flipH="1" flipV="1">
            <a:off x="2436240" y="5127573"/>
            <a:ext cx="175800" cy="48653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12E2823A-CF51-4B0B-B026-6A8179CD2FB4}"/>
              </a:ext>
            </a:extLst>
          </p:cNvPr>
          <p:cNvCxnSpPr>
            <a:cxnSpLocks/>
            <a:stCxn id="23" idx="0"/>
          </p:cNvCxnSpPr>
          <p:nvPr/>
        </p:nvCxnSpPr>
        <p:spPr>
          <a:xfrm flipH="1" flipV="1">
            <a:off x="4109809" y="5172458"/>
            <a:ext cx="1" cy="48653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Oggetto 5">
            <a:extLst>
              <a:ext uri="{FF2B5EF4-FFF2-40B4-BE49-F238E27FC236}">
                <a16:creationId xmlns:a16="http://schemas.microsoft.com/office/drawing/2014/main" id="{543AF652-B96B-4D70-B845-1566013DAE2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5286345"/>
              </p:ext>
            </p:extLst>
          </p:nvPr>
        </p:nvGraphicFramePr>
        <p:xfrm>
          <a:off x="5500070" y="4652117"/>
          <a:ext cx="6088062" cy="95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768400" imgH="431640" progId="Equation.DSMT4">
                  <p:embed/>
                </p:oleObj>
              </mc:Choice>
              <mc:Fallback>
                <p:oleObj name="Equation" r:id="rId8" imgW="2768400" imgH="431640" progId="Equation.DSMT4">
                  <p:embed/>
                  <p:pic>
                    <p:nvPicPr>
                      <p:cNvPr id="9" name="Oggetto 5">
                        <a:extLst>
                          <a:ext uri="{FF2B5EF4-FFF2-40B4-BE49-F238E27FC236}">
                            <a16:creationId xmlns:a16="http://schemas.microsoft.com/office/drawing/2014/main" id="{76DEA1C0-EF60-4547-BB71-BB115270D68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500070" y="4652117"/>
                        <a:ext cx="6088062" cy="950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94120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id="{48BF6EB5-D77E-7330-A68A-BB723F6C9E4D}"/>
              </a:ext>
            </a:extLst>
          </p:cNvPr>
          <p:cNvSpPr/>
          <p:nvPr/>
        </p:nvSpPr>
        <p:spPr>
          <a:xfrm>
            <a:off x="7203641" y="1287190"/>
            <a:ext cx="4712435" cy="2021795"/>
          </a:xfrm>
          <a:prstGeom prst="roundRect">
            <a:avLst>
              <a:gd name="adj" fmla="val 10002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746CE4-4871-47F0-842B-0EEC18746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Design of Mixed Signal Circuits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A5D72E-E582-4EF0-BAD5-E03A662BE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5" name="Oggetto 5">
            <a:extLst>
              <a:ext uri="{FF2B5EF4-FFF2-40B4-BE49-F238E27FC236}">
                <a16:creationId xmlns:a16="http://schemas.microsoft.com/office/drawing/2014/main" id="{25C1783B-90AF-4359-BFA7-A4666DE8F6D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3584405"/>
              </p:ext>
            </p:extLst>
          </p:nvPr>
        </p:nvGraphicFramePr>
        <p:xfrm>
          <a:off x="668376" y="1207931"/>
          <a:ext cx="6088062" cy="95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768400" imgH="431640" progId="Equation.DSMT4">
                  <p:embed/>
                </p:oleObj>
              </mc:Choice>
              <mc:Fallback>
                <p:oleObj name="Equation" r:id="rId2" imgW="2768400" imgH="431640" progId="Equation.DSMT4">
                  <p:embed/>
                  <p:pic>
                    <p:nvPicPr>
                      <p:cNvPr id="28" name="Oggetto 5">
                        <a:extLst>
                          <a:ext uri="{FF2B5EF4-FFF2-40B4-BE49-F238E27FC236}">
                            <a16:creationId xmlns:a16="http://schemas.microsoft.com/office/drawing/2014/main" id="{543AF652-B96B-4D70-B845-1566013DAE2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68376" y="1207931"/>
                        <a:ext cx="6088062" cy="950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385110E6-EC73-415C-B6DC-EEED60F5E5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0420483"/>
              </p:ext>
            </p:extLst>
          </p:nvPr>
        </p:nvGraphicFramePr>
        <p:xfrm>
          <a:off x="1087004" y="3642043"/>
          <a:ext cx="6116637" cy="950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781000" imgH="431640" progId="Equation.DSMT4">
                  <p:embed/>
                </p:oleObj>
              </mc:Choice>
              <mc:Fallback>
                <p:oleObj name="Equation" r:id="rId4" imgW="2781000" imgH="431640" progId="Equation.DSMT4">
                  <p:embed/>
                  <p:pic>
                    <p:nvPicPr>
                      <p:cNvPr id="5" name="Oggetto 5">
                        <a:extLst>
                          <a:ext uri="{FF2B5EF4-FFF2-40B4-BE49-F238E27FC236}">
                            <a16:creationId xmlns:a16="http://schemas.microsoft.com/office/drawing/2014/main" id="{25C1783B-90AF-4359-BFA7-A4666DE8F6D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87004" y="3642043"/>
                        <a:ext cx="6116637" cy="950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5">
            <a:extLst>
              <a:ext uri="{FF2B5EF4-FFF2-40B4-BE49-F238E27FC236}">
                <a16:creationId xmlns:a16="http://schemas.microsoft.com/office/drawing/2014/main" id="{97486733-4D41-47F6-B008-855C95C3F49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5590066"/>
              </p:ext>
            </p:extLst>
          </p:nvPr>
        </p:nvGraphicFramePr>
        <p:xfrm>
          <a:off x="1101514" y="5016817"/>
          <a:ext cx="6172200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806560" imgH="457200" progId="Equation.DSMT4">
                  <p:embed/>
                </p:oleObj>
              </mc:Choice>
              <mc:Fallback>
                <p:oleObj name="Equation" r:id="rId6" imgW="2806560" imgH="45720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385110E6-EC73-415C-B6DC-EEED60F5E5E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101514" y="5016817"/>
                        <a:ext cx="6172200" cy="1006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Elemento grafico 10">
            <a:extLst>
              <a:ext uri="{FF2B5EF4-FFF2-40B4-BE49-F238E27FC236}">
                <a16:creationId xmlns:a16="http://schemas.microsoft.com/office/drawing/2014/main" id="{80FD9E2D-45D8-2D80-AE22-65044B2D120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394458" y="1591798"/>
            <a:ext cx="4391025" cy="1581150"/>
          </a:xfrm>
          <a:prstGeom prst="rect">
            <a:avLst/>
          </a:prstGeom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7F538841-9B33-58F0-7BAA-2B0A205F5A60}"/>
              </a:ext>
            </a:extLst>
          </p:cNvPr>
          <p:cNvSpPr txBox="1"/>
          <p:nvPr/>
        </p:nvSpPr>
        <p:spPr>
          <a:xfrm>
            <a:off x="7914504" y="3470403"/>
            <a:ext cx="36279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Equivalent block diagram</a:t>
            </a:r>
          </a:p>
        </p:txBody>
      </p:sp>
      <p:sp>
        <p:nvSpPr>
          <p:cNvPr id="14" name="Figura a mano libera: forma 13">
            <a:extLst>
              <a:ext uri="{FF2B5EF4-FFF2-40B4-BE49-F238E27FC236}">
                <a16:creationId xmlns:a16="http://schemas.microsoft.com/office/drawing/2014/main" id="{C59BD6BB-77AB-9F69-1AF7-4575F9559786}"/>
              </a:ext>
            </a:extLst>
          </p:cNvPr>
          <p:cNvSpPr/>
          <p:nvPr/>
        </p:nvSpPr>
        <p:spPr>
          <a:xfrm>
            <a:off x="4649002" y="2127183"/>
            <a:ext cx="2387065" cy="340588"/>
          </a:xfrm>
          <a:custGeom>
            <a:avLst/>
            <a:gdLst>
              <a:gd name="connsiteX0" fmla="*/ 0 w 2387065"/>
              <a:gd name="connsiteY0" fmla="*/ 0 h 340588"/>
              <a:gd name="connsiteX1" fmla="*/ 144379 w 2387065"/>
              <a:gd name="connsiteY1" fmla="*/ 269508 h 340588"/>
              <a:gd name="connsiteX2" fmla="*/ 442762 w 2387065"/>
              <a:gd name="connsiteY2" fmla="*/ 298383 h 340588"/>
              <a:gd name="connsiteX3" fmla="*/ 1463040 w 2387065"/>
              <a:gd name="connsiteY3" fmla="*/ 336884 h 340588"/>
              <a:gd name="connsiteX4" fmla="*/ 2387065 w 2387065"/>
              <a:gd name="connsiteY4" fmla="*/ 336884 h 340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7065" h="340588">
                <a:moveTo>
                  <a:pt x="0" y="0"/>
                </a:moveTo>
                <a:cubicBezTo>
                  <a:pt x="35292" y="109889"/>
                  <a:pt x="70585" y="219778"/>
                  <a:pt x="144379" y="269508"/>
                </a:cubicBezTo>
                <a:cubicBezTo>
                  <a:pt x="218173" y="319239"/>
                  <a:pt x="222985" y="287154"/>
                  <a:pt x="442762" y="298383"/>
                </a:cubicBezTo>
                <a:cubicBezTo>
                  <a:pt x="662539" y="309612"/>
                  <a:pt x="1138990" y="330467"/>
                  <a:pt x="1463040" y="336884"/>
                </a:cubicBezTo>
                <a:cubicBezTo>
                  <a:pt x="1787090" y="343301"/>
                  <a:pt x="2087077" y="340092"/>
                  <a:pt x="2387065" y="336884"/>
                </a:cubicBezTo>
              </a:path>
            </a:pathLst>
          </a:custGeom>
          <a:noFill/>
          <a:ln w="34925">
            <a:solidFill>
              <a:schemeClr val="accent1">
                <a:shade val="50000"/>
              </a:schemeClr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olo 15">
            <a:extLst>
              <a:ext uri="{FF2B5EF4-FFF2-40B4-BE49-F238E27FC236}">
                <a16:creationId xmlns:a16="http://schemas.microsoft.com/office/drawing/2014/main" id="{661F2F29-8075-C39D-3A0A-642EB7F5E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 diagram and Z-transform</a:t>
            </a:r>
          </a:p>
        </p:txBody>
      </p: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D5DA0B51-896A-FEB1-8AB7-C8AEA345B172}"/>
              </a:ext>
            </a:extLst>
          </p:cNvPr>
          <p:cNvCxnSpPr/>
          <p:nvPr/>
        </p:nvCxnSpPr>
        <p:spPr>
          <a:xfrm>
            <a:off x="764629" y="2127183"/>
            <a:ext cx="6088062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A942E3E8-31B8-CE98-5044-F41E72B604BD}"/>
              </a:ext>
            </a:extLst>
          </p:cNvPr>
          <p:cNvSpPr txBox="1"/>
          <p:nvPr/>
        </p:nvSpPr>
        <p:spPr>
          <a:xfrm>
            <a:off x="2137742" y="2968447"/>
            <a:ext cx="1774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Z-transform</a:t>
            </a:r>
          </a:p>
        </p:txBody>
      </p:sp>
    </p:spTree>
    <p:extLst>
      <p:ext uri="{BB962C8B-B14F-4D97-AF65-F5344CB8AC3E}">
        <p14:creationId xmlns:p14="http://schemas.microsoft.com/office/powerpoint/2010/main" val="3300243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257F13C-F226-0018-C809-361B38403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Frequency response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DBD80CC-CA9A-33FD-2683-7819ED91C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Design of Mixed Signal Circuits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4CAB03C-93E1-F9DA-D16D-19937E6FA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5</a:t>
            </a:fld>
            <a:endParaRPr lang="en-US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30A500C0-6A00-80FE-96E8-E33FD82463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649" y="1334666"/>
            <a:ext cx="5178881" cy="3864740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A7A1719D-1893-E7B5-BACC-19A07DA4C888}"/>
              </a:ext>
            </a:extLst>
          </p:cNvPr>
          <p:cNvSpPr txBox="1"/>
          <p:nvPr/>
        </p:nvSpPr>
        <p:spPr>
          <a:xfrm>
            <a:off x="3816006" y="4110607"/>
            <a:ext cx="10134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bilinear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FA4C33E7-873A-B7D8-18D4-EB7D91DF2F03}"/>
              </a:ext>
            </a:extLst>
          </p:cNvPr>
          <p:cNvSpPr txBox="1"/>
          <p:nvPr/>
        </p:nvSpPr>
        <p:spPr>
          <a:xfrm>
            <a:off x="4829425" y="3601462"/>
            <a:ext cx="527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41AD8FFF-066F-7BE2-C92C-3F05BB8F728A}"/>
              </a:ext>
            </a:extLst>
          </p:cNvPr>
          <p:cNvSpPr txBox="1"/>
          <p:nvPr/>
        </p:nvSpPr>
        <p:spPr>
          <a:xfrm>
            <a:off x="4386589" y="2929164"/>
            <a:ext cx="7841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Euler</a:t>
            </a:r>
          </a:p>
        </p:txBody>
      </p:sp>
      <p:cxnSp>
        <p:nvCxnSpPr>
          <p:cNvPr id="9" name="Connettore 1 10">
            <a:extLst>
              <a:ext uri="{FF2B5EF4-FFF2-40B4-BE49-F238E27FC236}">
                <a16:creationId xmlns:a16="http://schemas.microsoft.com/office/drawing/2014/main" id="{936D912E-B95F-422B-2F50-1E833A31162B}"/>
              </a:ext>
            </a:extLst>
          </p:cNvPr>
          <p:cNvCxnSpPr/>
          <p:nvPr/>
        </p:nvCxnSpPr>
        <p:spPr>
          <a:xfrm flipH="1" flipV="1">
            <a:off x="4834779" y="1581703"/>
            <a:ext cx="9525" cy="3705225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DCF64DFF-6F00-B5E3-F338-5F3C88A94F73}"/>
              </a:ext>
            </a:extLst>
          </p:cNvPr>
          <p:cNvSpPr txBox="1"/>
          <p:nvPr/>
        </p:nvSpPr>
        <p:spPr>
          <a:xfrm>
            <a:off x="4576791" y="5319122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0.5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BE153EE0-4E16-AB8B-7AA9-FE5CC2411322}"/>
              </a:ext>
            </a:extLst>
          </p:cNvPr>
          <p:cNvSpPr txBox="1"/>
          <p:nvPr/>
        </p:nvSpPr>
        <p:spPr>
          <a:xfrm>
            <a:off x="1195381" y="1063116"/>
            <a:ext cx="31117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Integrators compared</a:t>
            </a:r>
          </a:p>
        </p:txBody>
      </p:sp>
      <p:graphicFrame>
        <p:nvGraphicFramePr>
          <p:cNvPr id="12" name="Oggetto 5">
            <a:extLst>
              <a:ext uri="{FF2B5EF4-FFF2-40B4-BE49-F238E27FC236}">
                <a16:creationId xmlns:a16="http://schemas.microsoft.com/office/drawing/2014/main" id="{61C2F334-2A1A-5CD9-0BC2-A5660BC7456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7511495"/>
              </p:ext>
            </p:extLst>
          </p:nvPr>
        </p:nvGraphicFramePr>
        <p:xfrm>
          <a:off x="5759271" y="1063116"/>
          <a:ext cx="5263058" cy="85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806560" imgH="457200" progId="Equation.DSMT4">
                  <p:embed/>
                </p:oleObj>
              </mc:Choice>
              <mc:Fallback>
                <p:oleObj name="Equation" r:id="rId3" imgW="2806560" imgH="457200" progId="Equation.DSMT4">
                  <p:embed/>
                  <p:pic>
                    <p:nvPicPr>
                      <p:cNvPr id="7" name="Oggetto 5">
                        <a:extLst>
                          <a:ext uri="{FF2B5EF4-FFF2-40B4-BE49-F238E27FC236}">
                            <a16:creationId xmlns:a16="http://schemas.microsoft.com/office/drawing/2014/main" id="{97486733-4D41-47F6-B008-855C95C3F49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759271" y="1063116"/>
                        <a:ext cx="5263058" cy="858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ggetto 5">
            <a:extLst>
              <a:ext uri="{FF2B5EF4-FFF2-40B4-BE49-F238E27FC236}">
                <a16:creationId xmlns:a16="http://schemas.microsoft.com/office/drawing/2014/main" id="{F77E7EEE-23B3-4B84-9653-55C97E48A58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4454146"/>
              </p:ext>
            </p:extLst>
          </p:nvPr>
        </p:nvGraphicFramePr>
        <p:xfrm>
          <a:off x="5867688" y="2103694"/>
          <a:ext cx="3930650" cy="205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095200" imgH="1091880" progId="Equation.DSMT4">
                  <p:embed/>
                </p:oleObj>
              </mc:Choice>
              <mc:Fallback>
                <p:oleObj name="Equation" r:id="rId5" imgW="2095200" imgH="1091880" progId="Equation.DSMT4">
                  <p:embed/>
                  <p:pic>
                    <p:nvPicPr>
                      <p:cNvPr id="12" name="Oggetto 5">
                        <a:extLst>
                          <a:ext uri="{FF2B5EF4-FFF2-40B4-BE49-F238E27FC236}">
                            <a16:creationId xmlns:a16="http://schemas.microsoft.com/office/drawing/2014/main" id="{61C2F334-2A1A-5CD9-0BC2-A5660BC7456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867688" y="2103694"/>
                        <a:ext cx="3930650" cy="2051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ggetto 5">
            <a:extLst>
              <a:ext uri="{FF2B5EF4-FFF2-40B4-BE49-F238E27FC236}">
                <a16:creationId xmlns:a16="http://schemas.microsoft.com/office/drawing/2014/main" id="{69F044EE-998E-4DC8-8BF6-50C0774540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4842848"/>
              </p:ext>
            </p:extLst>
          </p:nvPr>
        </p:nvGraphicFramePr>
        <p:xfrm>
          <a:off x="5939406" y="4409866"/>
          <a:ext cx="2668588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422360" imgH="304560" progId="Equation.DSMT4">
                  <p:embed/>
                </p:oleObj>
              </mc:Choice>
              <mc:Fallback>
                <p:oleObj name="Equation" r:id="rId7" imgW="1422360" imgH="304560" progId="Equation.DSMT4">
                  <p:embed/>
                  <p:pic>
                    <p:nvPicPr>
                      <p:cNvPr id="13" name="Oggetto 5">
                        <a:extLst>
                          <a:ext uri="{FF2B5EF4-FFF2-40B4-BE49-F238E27FC236}">
                            <a16:creationId xmlns:a16="http://schemas.microsoft.com/office/drawing/2014/main" id="{F77E7EEE-23B3-4B84-9653-55C97E48A58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939406" y="4409866"/>
                        <a:ext cx="2668588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A47E2B32-C230-43C1-9AD7-84E3462412B6}"/>
              </a:ext>
            </a:extLst>
          </p:cNvPr>
          <p:cNvSpPr txBox="1"/>
          <p:nvPr/>
        </p:nvSpPr>
        <p:spPr>
          <a:xfrm>
            <a:off x="9798338" y="2007990"/>
            <a:ext cx="16253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Forward Euler Integrator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7A71F51-B73C-468C-971F-2E0FB3A96C53}"/>
              </a:ext>
            </a:extLst>
          </p:cNvPr>
          <p:cNvSpPr txBox="1"/>
          <p:nvPr/>
        </p:nvSpPr>
        <p:spPr>
          <a:xfrm>
            <a:off x="9841145" y="3243918"/>
            <a:ext cx="16253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Backward Euler Integrator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2ACC34EE-605C-F8A0-E2A4-4C450D7F7C8A}"/>
              </a:ext>
            </a:extLst>
          </p:cNvPr>
          <p:cNvSpPr txBox="1"/>
          <p:nvPr/>
        </p:nvSpPr>
        <p:spPr>
          <a:xfrm>
            <a:off x="806977" y="5609240"/>
            <a:ext cx="42750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CT: continuous time integrator</a:t>
            </a:r>
          </a:p>
        </p:txBody>
      </p:sp>
    </p:spTree>
    <p:extLst>
      <p:ext uri="{BB962C8B-B14F-4D97-AF65-F5344CB8AC3E}">
        <p14:creationId xmlns:p14="http://schemas.microsoft.com/office/powerpoint/2010/main" val="36351624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40000"/>
            <a:lumOff val="60000"/>
          </a:schemeClr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</Words>
  <Application>Microsoft Office PowerPoint</Application>
  <PresentationFormat>Widescreen</PresentationFormat>
  <Paragraphs>43</Paragraphs>
  <Slides>5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Arial</vt:lpstr>
      <vt:lpstr>Calibri</vt:lpstr>
      <vt:lpstr>Tema di Office</vt:lpstr>
      <vt:lpstr>Equation</vt:lpstr>
      <vt:lpstr>Parasitic insensitive SC integrator</vt:lpstr>
      <vt:lpstr>Parasitic insensitive SC integrator</vt:lpstr>
      <vt:lpstr>Parasitic insensitive SC integrator</vt:lpstr>
      <vt:lpstr>Block diagram and Z-transform</vt:lpstr>
      <vt:lpstr>Frequency response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pc</dc:creator>
  <cp:lastModifiedBy>Paolo Bruschi</cp:lastModifiedBy>
  <cp:revision>517</cp:revision>
  <dcterms:created xsi:type="dcterms:W3CDTF">2015-02-03T16:10:37Z</dcterms:created>
  <dcterms:modified xsi:type="dcterms:W3CDTF">2022-12-12T23:06:30Z</dcterms:modified>
</cp:coreProperties>
</file>