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1" r:id="rId2"/>
    <p:sldId id="257" r:id="rId3"/>
    <p:sldId id="258" r:id="rId4"/>
    <p:sldId id="259" r:id="rId5"/>
    <p:sldId id="265" r:id="rId6"/>
    <p:sldId id="271" r:id="rId7"/>
    <p:sldId id="282" r:id="rId8"/>
    <p:sldId id="292" r:id="rId9"/>
    <p:sldId id="293" r:id="rId10"/>
    <p:sldId id="295" r:id="rId11"/>
    <p:sldId id="296" r:id="rId12"/>
    <p:sldId id="297" r:id="rId13"/>
    <p:sldId id="299" r:id="rId14"/>
    <p:sldId id="300" r:id="rId15"/>
    <p:sldId id="298" r:id="rId16"/>
    <p:sldId id="301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B8F4"/>
    <a:srgbClr val="FF9999"/>
    <a:srgbClr val="EAB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3878" autoAdjust="0"/>
  </p:normalViewPr>
  <p:slideViewPr>
    <p:cSldViewPr snapToGrid="0">
      <p:cViewPr varScale="1">
        <p:scale>
          <a:sx n="89" d="100"/>
          <a:sy n="89" d="100"/>
        </p:scale>
        <p:origin x="240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12/12/2022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12/12/2022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12/12/2022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Design of Mixed Signal Circuits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30CD5-6C5C-1AEF-711C-A12DCB3EE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838" y="2073155"/>
            <a:ext cx="10515600" cy="66239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3200" dirty="0"/>
              <a:t>Mixed-</a:t>
            </a:r>
            <a:r>
              <a:rPr lang="it-IT" sz="3200" dirty="0" err="1"/>
              <a:t>Signal</a:t>
            </a:r>
            <a:r>
              <a:rPr lang="it-IT" sz="3200" dirty="0"/>
              <a:t> Design Flow and </a:t>
            </a:r>
            <a:br>
              <a:rPr lang="it-IT" sz="3200" dirty="0"/>
            </a:br>
            <a:r>
              <a:rPr lang="it-IT" sz="3200" dirty="0" err="1"/>
              <a:t>Example</a:t>
            </a:r>
            <a:r>
              <a:rPr lang="it-IT" sz="3200" dirty="0"/>
              <a:t> of SAR ADC Design</a:t>
            </a:r>
            <a:endParaRPr lang="en-US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9CD030-D9FD-5095-2506-FA9F6D3DF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D5405-7D8F-F6BC-1FDA-8FFE92115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887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D920D7-B1A7-48DD-9DD6-E6A1D7293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it-IT" dirty="0"/>
              <a:t>Mixed-</a:t>
            </a:r>
            <a:r>
              <a:rPr lang="it-IT" dirty="0" err="1"/>
              <a:t>Signal</a:t>
            </a:r>
            <a:r>
              <a:rPr lang="it-IT" dirty="0"/>
              <a:t> </a:t>
            </a:r>
            <a:r>
              <a:rPr lang="it-IT" dirty="0" err="1"/>
              <a:t>Simulations</a:t>
            </a:r>
            <a:r>
              <a:rPr lang="it-IT" dirty="0"/>
              <a:t> (</a:t>
            </a:r>
            <a:r>
              <a:rPr lang="it-IT" dirty="0" err="1"/>
              <a:t>ams</a:t>
            </a:r>
            <a:r>
              <a:rPr lang="it-IT" dirty="0"/>
              <a:t> simulator)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566E6CE-7999-4631-A577-BD7D6E08C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B674E57-F3EF-440E-98DD-0AE2139C3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83816B-15CF-EE9D-00C6-79FD5D1F4891}"/>
              </a:ext>
            </a:extLst>
          </p:cNvPr>
          <p:cNvSpPr txBox="1"/>
          <p:nvPr/>
        </p:nvSpPr>
        <p:spPr>
          <a:xfrm>
            <a:off x="1178667" y="1383094"/>
            <a:ext cx="4369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Config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view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of the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testbench</a:t>
            </a:r>
            <a:endParaRPr lang="it-IT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2EC7C1-14EF-E105-C1AC-77D6DA0DC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96" y="1998281"/>
            <a:ext cx="6380752" cy="41217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50C881-ECD5-0AD1-9A8C-40062AFEC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9231" y="2007184"/>
            <a:ext cx="4406318" cy="41217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E80444-90A4-11C7-8EF8-EF6F6CDA19DA}"/>
              </a:ext>
            </a:extLst>
          </p:cNvPr>
          <p:cNvSpPr txBox="1"/>
          <p:nvPr/>
        </p:nvSpPr>
        <p:spPr>
          <a:xfrm>
            <a:off x="7249231" y="1383093"/>
            <a:ext cx="4369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Connect rules</a:t>
            </a:r>
          </a:p>
        </p:txBody>
      </p:sp>
    </p:spTree>
    <p:extLst>
      <p:ext uri="{BB962C8B-B14F-4D97-AF65-F5344CB8AC3E}">
        <p14:creationId xmlns:p14="http://schemas.microsoft.com/office/powerpoint/2010/main" val="3755403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D920D7-B1A7-48DD-9DD6-E6A1D7293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it-IT" dirty="0"/>
              <a:t>Mixed-</a:t>
            </a:r>
            <a:r>
              <a:rPr lang="it-IT" dirty="0" err="1"/>
              <a:t>Signal</a:t>
            </a:r>
            <a:r>
              <a:rPr lang="it-IT" dirty="0"/>
              <a:t> </a:t>
            </a:r>
            <a:r>
              <a:rPr lang="it-IT" dirty="0" err="1"/>
              <a:t>Simulations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566E6CE-7999-4631-A577-BD7D6E08C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B674E57-F3EF-440E-98DD-0AE2139C3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4FDC7982-81CF-D537-6034-CF1670CD6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21" y="682725"/>
            <a:ext cx="10758577" cy="544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5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D920D7-B1A7-48DD-9DD6-E6A1D7293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85"/>
            <a:ext cx="10515600" cy="662397"/>
          </a:xfrm>
        </p:spPr>
        <p:txBody>
          <a:bodyPr/>
          <a:lstStyle/>
          <a:p>
            <a:r>
              <a:rPr lang="it-IT" dirty="0"/>
              <a:t>Digital </a:t>
            </a:r>
            <a:r>
              <a:rPr lang="it-IT" dirty="0" err="1"/>
              <a:t>synthesis</a:t>
            </a:r>
            <a:r>
              <a:rPr lang="it-IT" dirty="0"/>
              <a:t> (GENUS)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566E6CE-7999-4631-A577-BD7D6E08C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B674E57-F3EF-440E-98DD-0AE2139C3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7E96AF-B765-191F-ADB1-1BFE8D0E7A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0"/>
          <a:stretch/>
        </p:blipFill>
        <p:spPr>
          <a:xfrm>
            <a:off x="929639" y="657258"/>
            <a:ext cx="10424160" cy="554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42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D920D7-B1A7-48DD-9DD6-E6A1D7293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85"/>
            <a:ext cx="10515600" cy="662397"/>
          </a:xfrm>
        </p:spPr>
        <p:txBody>
          <a:bodyPr/>
          <a:lstStyle/>
          <a:p>
            <a:r>
              <a:rPr lang="it-IT" dirty="0"/>
              <a:t>Digital </a:t>
            </a:r>
            <a:r>
              <a:rPr lang="it-IT" dirty="0" err="1"/>
              <a:t>synthesis</a:t>
            </a:r>
            <a:r>
              <a:rPr lang="it-IT" dirty="0"/>
              <a:t> (GENUS)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566E6CE-7999-4631-A577-BD7D6E08C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B674E57-F3EF-440E-98DD-0AE2139C3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C6926B-68D2-9041-2873-753D7F97B4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06" r="56752"/>
          <a:stretch/>
        </p:blipFill>
        <p:spPr>
          <a:xfrm>
            <a:off x="8035015" y="1474927"/>
            <a:ext cx="3943625" cy="4654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0CBF26-DA1F-F314-8A1D-2797B86970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95" r="23032"/>
          <a:stretch/>
        </p:blipFill>
        <p:spPr>
          <a:xfrm>
            <a:off x="81280" y="1427479"/>
            <a:ext cx="6433460" cy="4749800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CDCC7E5D-92F7-6CEF-7665-8DA72939A828}"/>
              </a:ext>
            </a:extLst>
          </p:cNvPr>
          <p:cNvSpPr/>
          <p:nvPr/>
        </p:nvSpPr>
        <p:spPr>
          <a:xfrm>
            <a:off x="6400800" y="3802379"/>
            <a:ext cx="1310640" cy="51816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1DB7B3-2D2A-0855-F4CB-58B018452375}"/>
              </a:ext>
            </a:extLst>
          </p:cNvPr>
          <p:cNvSpPr txBox="1"/>
          <p:nvPr/>
        </p:nvSpPr>
        <p:spPr>
          <a:xfrm>
            <a:off x="81280" y="705486"/>
            <a:ext cx="6533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RTL (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Transfer Level)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  <a:endParaRPr lang="it-IT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(GENUS input)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74D187-D130-C289-0B0A-7AA77FCE02C1}"/>
              </a:ext>
            </a:extLst>
          </p:cNvPr>
          <p:cNvSpPr txBox="1"/>
          <p:nvPr/>
        </p:nvSpPr>
        <p:spPr>
          <a:xfrm>
            <a:off x="8260891" y="717234"/>
            <a:ext cx="3491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 Level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  <a:endParaRPr lang="it-IT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(GENUS output)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585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03EE7-AC67-4050-B068-F197760A8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it-IT" dirty="0"/>
              <a:t>Automatic layout generation (Automatic Place and Route, P&amp;R)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C3494D-EAF9-423C-B655-E034E53D9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0C502-3EE8-4199-AE0D-C936AE42E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3EF9060-ADC8-4F3D-BF89-F3C97379F28B}"/>
              </a:ext>
            </a:extLst>
          </p:cNvPr>
          <p:cNvSpPr/>
          <p:nvPr/>
        </p:nvSpPr>
        <p:spPr>
          <a:xfrm>
            <a:off x="1059542" y="1265374"/>
            <a:ext cx="2775857" cy="11321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cells:</a:t>
            </a:r>
          </a:p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Velirog description</a:t>
            </a:r>
          </a:p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(LEF or GDS) 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EC19478-AE97-4737-BD6A-9624534E0E43}"/>
              </a:ext>
            </a:extLst>
          </p:cNvPr>
          <p:cNvSpPr/>
          <p:nvPr/>
        </p:nvSpPr>
        <p:spPr>
          <a:xfrm>
            <a:off x="1226452" y="3429000"/>
            <a:ext cx="2775857" cy="11321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 level netlist:</a:t>
            </a:r>
          </a:p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Verilog description</a:t>
            </a:r>
          </a:p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Delay file  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2F5F474-04F6-4F13-A488-1A4A9552CEDF}"/>
              </a:ext>
            </a:extLst>
          </p:cNvPr>
          <p:cNvSpPr/>
          <p:nvPr/>
        </p:nvSpPr>
        <p:spPr>
          <a:xfrm>
            <a:off x="5175249" y="2630714"/>
            <a:ext cx="2775857" cy="11321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 P&amp;R tool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68F7789-9D31-49B3-BF4C-CB24FD04DE6C}"/>
              </a:ext>
            </a:extLst>
          </p:cNvPr>
          <p:cNvSpPr/>
          <p:nvPr/>
        </p:nvSpPr>
        <p:spPr>
          <a:xfrm>
            <a:off x="2650670" y="5224236"/>
            <a:ext cx="2775857" cy="7567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Automation script file 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664FDBA-D086-420F-8B16-DB49E1E6ED73}"/>
              </a:ext>
            </a:extLst>
          </p:cNvPr>
          <p:cNvSpPr/>
          <p:nvPr/>
        </p:nvSpPr>
        <p:spPr>
          <a:xfrm>
            <a:off x="8723087" y="2818403"/>
            <a:ext cx="2995384" cy="6105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(GDS) 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5AF95D0-9454-46BF-B872-E450C6B487FA}"/>
              </a:ext>
            </a:extLst>
          </p:cNvPr>
          <p:cNvSpPr/>
          <p:nvPr/>
        </p:nvSpPr>
        <p:spPr>
          <a:xfrm>
            <a:off x="8723087" y="3689758"/>
            <a:ext cx="2995384" cy="6105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P&amp;R netlist (verilog)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4248717-DBFF-47FF-8DD9-0CACFDBC3A9F}"/>
              </a:ext>
            </a:extLst>
          </p:cNvPr>
          <p:cNvCxnSpPr>
            <a:cxnSpLocks/>
          </p:cNvCxnSpPr>
          <p:nvPr/>
        </p:nvCxnSpPr>
        <p:spPr>
          <a:xfrm>
            <a:off x="3998682" y="1943464"/>
            <a:ext cx="1052289" cy="7737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974EA2F-2320-4B38-9A8A-602CA1BAC380}"/>
              </a:ext>
            </a:extLst>
          </p:cNvPr>
          <p:cNvCxnSpPr>
            <a:cxnSpLocks/>
          </p:cNvCxnSpPr>
          <p:nvPr/>
        </p:nvCxnSpPr>
        <p:spPr>
          <a:xfrm flipV="1">
            <a:off x="4044037" y="3392444"/>
            <a:ext cx="1131212" cy="6070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E53B1A2-8808-4663-A122-8A708FB3A785}"/>
              </a:ext>
            </a:extLst>
          </p:cNvPr>
          <p:cNvCxnSpPr>
            <a:cxnSpLocks/>
          </p:cNvCxnSpPr>
          <p:nvPr/>
        </p:nvCxnSpPr>
        <p:spPr>
          <a:xfrm flipV="1">
            <a:off x="4860921" y="3861800"/>
            <a:ext cx="565606" cy="13063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6BCC6B0-CDB3-4164-8BB2-F904C927339F}"/>
              </a:ext>
            </a:extLst>
          </p:cNvPr>
          <p:cNvCxnSpPr>
            <a:cxnSpLocks/>
          </p:cNvCxnSpPr>
          <p:nvPr/>
        </p:nvCxnSpPr>
        <p:spPr>
          <a:xfrm>
            <a:off x="8054293" y="3123702"/>
            <a:ext cx="56719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BFC9FD2-BCF4-4AF1-A6E1-5993FFD1C9EF}"/>
              </a:ext>
            </a:extLst>
          </p:cNvPr>
          <p:cNvCxnSpPr>
            <a:cxnSpLocks/>
          </p:cNvCxnSpPr>
          <p:nvPr/>
        </p:nvCxnSpPr>
        <p:spPr>
          <a:xfrm>
            <a:off x="8054293" y="3429000"/>
            <a:ext cx="567193" cy="3338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10FE2C7-AA7E-4170-B27A-C614BF260417}"/>
              </a:ext>
            </a:extLst>
          </p:cNvPr>
          <p:cNvSpPr txBox="1"/>
          <p:nvPr/>
        </p:nvSpPr>
        <p:spPr>
          <a:xfrm>
            <a:off x="6563177" y="4764169"/>
            <a:ext cx="56288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In the P&amp;R operation, the tool change the original network adding components that allow respecting the timing requirements (e.g. clock buffers) </a:t>
            </a:r>
          </a:p>
        </p:txBody>
      </p:sp>
      <p:sp>
        <p:nvSpPr>
          <p:cNvPr id="51" name="Arrow: Up 50">
            <a:extLst>
              <a:ext uri="{FF2B5EF4-FFF2-40B4-BE49-F238E27FC236}">
                <a16:creationId xmlns:a16="http://schemas.microsoft.com/office/drawing/2014/main" id="{3832B41F-A46B-4B25-BA70-403E10E1D143}"/>
              </a:ext>
            </a:extLst>
          </p:cNvPr>
          <p:cNvSpPr/>
          <p:nvPr/>
        </p:nvSpPr>
        <p:spPr>
          <a:xfrm>
            <a:off x="9593943" y="4412343"/>
            <a:ext cx="319314" cy="351826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FBFE8BA-9967-4F78-9431-12659AECAF4F}"/>
              </a:ext>
            </a:extLst>
          </p:cNvPr>
          <p:cNvSpPr txBox="1"/>
          <p:nvPr/>
        </p:nvSpPr>
        <p:spPr>
          <a:xfrm>
            <a:off x="5284665" y="951322"/>
            <a:ext cx="56288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The LEF format is more versatile than GDS, since it allows easy partial description (e.g. creation of layout abstract views, where only the information for the P&amp;R are included</a:t>
            </a:r>
          </a:p>
        </p:txBody>
      </p:sp>
    </p:spTree>
    <p:extLst>
      <p:ext uri="{BB962C8B-B14F-4D97-AF65-F5344CB8AC3E}">
        <p14:creationId xmlns:p14="http://schemas.microsoft.com/office/powerpoint/2010/main" val="2149058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D920D7-B1A7-48DD-9DD6-E6A1D7293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it-IT" dirty="0" err="1"/>
              <a:t>Automatic</a:t>
            </a:r>
            <a:r>
              <a:rPr lang="it-IT" dirty="0"/>
              <a:t> Place-and-</a:t>
            </a:r>
            <a:r>
              <a:rPr lang="it-IT" dirty="0" err="1"/>
              <a:t>Route</a:t>
            </a:r>
            <a:r>
              <a:rPr lang="it-IT" dirty="0"/>
              <a:t> (INNOVUS)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566E6CE-7999-4631-A577-BD7D6E08C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B674E57-F3EF-440E-98DD-0AE2139C3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914451-FE0E-EDF3-FFD1-240B1B682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625" y="798922"/>
            <a:ext cx="6322553" cy="539903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71F8326-5C51-831E-88F2-61956996F285}"/>
              </a:ext>
            </a:extLst>
          </p:cNvPr>
          <p:cNvCxnSpPr>
            <a:cxnSpLocks/>
          </p:cNvCxnSpPr>
          <p:nvPr/>
        </p:nvCxnSpPr>
        <p:spPr>
          <a:xfrm>
            <a:off x="2739137" y="2893924"/>
            <a:ext cx="3428750" cy="7205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317CCAD-95E3-4760-EBF3-B680ED08629B}"/>
              </a:ext>
            </a:extLst>
          </p:cNvPr>
          <p:cNvSpPr txBox="1"/>
          <p:nvPr/>
        </p:nvSpPr>
        <p:spPr>
          <a:xfrm>
            <a:off x="267239" y="1197840"/>
            <a:ext cx="29031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Empty spaces between cells are covered by "filler" elements in the final layout. Fillers includes n-wells and other layers that improve continuity between cells</a:t>
            </a:r>
          </a:p>
        </p:txBody>
      </p:sp>
    </p:spTree>
    <p:extLst>
      <p:ext uri="{BB962C8B-B14F-4D97-AF65-F5344CB8AC3E}">
        <p14:creationId xmlns:p14="http://schemas.microsoft.com/office/powerpoint/2010/main" val="1161193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D920D7-B1A7-48DD-9DD6-E6A1D7293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it-IT" dirty="0"/>
              <a:t>Layout </a:t>
            </a:r>
            <a:r>
              <a:rPr lang="it-IT" dirty="0" err="1"/>
              <a:t>imported</a:t>
            </a:r>
            <a:r>
              <a:rPr lang="it-IT" dirty="0"/>
              <a:t> in Virtuoso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566E6CE-7999-4631-A577-BD7D6E08C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B674E57-F3EF-440E-98DD-0AE2139C3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7F1E0B-5437-AEF2-35BB-9617AFD8A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21" y="1499137"/>
            <a:ext cx="8605170" cy="45054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92A107-5573-DB90-F037-BEBF42D49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292" y="1607810"/>
            <a:ext cx="2826651" cy="160274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3FD30C0-E2E4-7921-FD80-F461EFC4B98A}"/>
              </a:ext>
            </a:extLst>
          </p:cNvPr>
          <p:cNvSpPr/>
          <p:nvPr/>
        </p:nvSpPr>
        <p:spPr>
          <a:xfrm>
            <a:off x="6207760" y="2849865"/>
            <a:ext cx="406400" cy="3606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D0CBE52-A279-0561-01A4-1100CAE09E22}"/>
              </a:ext>
            </a:extLst>
          </p:cNvPr>
          <p:cNvCxnSpPr/>
          <p:nvPr/>
        </p:nvCxnSpPr>
        <p:spPr>
          <a:xfrm flipV="1">
            <a:off x="6410960" y="1607810"/>
            <a:ext cx="2740332" cy="12420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681ED98-622C-8E20-C5A1-8AA4CF460907}"/>
              </a:ext>
            </a:extLst>
          </p:cNvPr>
          <p:cNvCxnSpPr>
            <a:cxnSpLocks/>
          </p:cNvCxnSpPr>
          <p:nvPr/>
        </p:nvCxnSpPr>
        <p:spPr>
          <a:xfrm flipV="1">
            <a:off x="6454119" y="3201655"/>
            <a:ext cx="2697173" cy="88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D653362-C7AC-79EE-B87B-9D00BD3B0039}"/>
              </a:ext>
            </a:extLst>
          </p:cNvPr>
          <p:cNvSpPr txBox="1"/>
          <p:nvPr/>
        </p:nvSpPr>
        <p:spPr>
          <a:xfrm>
            <a:off x="9246884" y="3429000"/>
            <a:ext cx="2635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Abstract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of D Flip-Flop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241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208970-4539-442C-AEA9-6839466E0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817"/>
            <a:ext cx="10515600" cy="662397"/>
          </a:xfrm>
        </p:spPr>
        <p:txBody>
          <a:bodyPr/>
          <a:lstStyle/>
          <a:p>
            <a:r>
              <a:rPr lang="en-US" dirty="0"/>
              <a:t>Mixed Signal Design Flow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990A973-47EC-4F48-A7E8-BF40246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6F019F-D9DF-46C1-B315-4745FF3F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Segnaposto contenuto 7">
            <a:extLst>
              <a:ext uri="{FF2B5EF4-FFF2-40B4-BE49-F238E27FC236}">
                <a16:creationId xmlns:a16="http://schemas.microsoft.com/office/drawing/2014/main" id="{2128D369-D0B7-41F0-8124-1F7CFC5BD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458" y="2214740"/>
            <a:ext cx="3564658" cy="37994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41B489-02DB-4B14-8944-83334D2D1FA4}"/>
              </a:ext>
            </a:extLst>
          </p:cNvPr>
          <p:cNvSpPr txBox="1"/>
          <p:nvPr/>
        </p:nvSpPr>
        <p:spPr>
          <a:xfrm>
            <a:off x="6650163" y="1033063"/>
            <a:ext cx="5039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System on a chip with distribution of analog and digital units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9708C3-8584-4EAE-BC30-D78C150FBD5C}"/>
              </a:ext>
            </a:extLst>
          </p:cNvPr>
          <p:cNvSpPr/>
          <p:nvPr/>
        </p:nvSpPr>
        <p:spPr>
          <a:xfrm>
            <a:off x="1165411" y="2241175"/>
            <a:ext cx="3299012" cy="31555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AEA0F8-5801-471D-8278-34459438C316}"/>
              </a:ext>
            </a:extLst>
          </p:cNvPr>
          <p:cNvSpPr/>
          <p:nvPr/>
        </p:nvSpPr>
        <p:spPr>
          <a:xfrm>
            <a:off x="2178423" y="2716303"/>
            <a:ext cx="2034989" cy="1102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818CBE-D350-46C0-9680-947503DF9D99}"/>
              </a:ext>
            </a:extLst>
          </p:cNvPr>
          <p:cNvSpPr txBox="1"/>
          <p:nvPr/>
        </p:nvSpPr>
        <p:spPr>
          <a:xfrm>
            <a:off x="2161247" y="2852134"/>
            <a:ext cx="17395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Digital control</a:t>
            </a: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2DC523-279D-49B0-B099-73A80EE39738}"/>
              </a:ext>
            </a:extLst>
          </p:cNvPr>
          <p:cNvSpPr txBox="1"/>
          <p:nvPr/>
        </p:nvSpPr>
        <p:spPr>
          <a:xfrm>
            <a:off x="1410828" y="4507691"/>
            <a:ext cx="2939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Analog units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21346D-06E3-4D6D-A00A-069797F459CD}"/>
              </a:ext>
            </a:extLst>
          </p:cNvPr>
          <p:cNvSpPr txBox="1"/>
          <p:nvPr/>
        </p:nvSpPr>
        <p:spPr>
          <a:xfrm>
            <a:off x="838200" y="1164328"/>
            <a:ext cx="5039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Traditional mixed circuit system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(e.g. interface for a MEMS sensor)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9EE8187F-ECC1-4D12-BAAC-DFBB6F1EA8C0}"/>
              </a:ext>
            </a:extLst>
          </p:cNvPr>
          <p:cNvSpPr txBox="1"/>
          <p:nvPr/>
        </p:nvSpPr>
        <p:spPr>
          <a:xfrm>
            <a:off x="1002554" y="5685369"/>
            <a:ext cx="6695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are examples of Mixed Signal integrated circuits</a:t>
            </a:r>
          </a:p>
        </p:txBody>
      </p:sp>
    </p:spTree>
    <p:extLst>
      <p:ext uri="{BB962C8B-B14F-4D97-AF65-F5344CB8AC3E}">
        <p14:creationId xmlns:p14="http://schemas.microsoft.com/office/powerpoint/2010/main" val="301800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71390-9333-40AB-86FA-DDFAFFF74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Possible design flows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B94C3-DABF-44BA-B0B9-D13C3D78E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CAD3AD-2205-41AE-8203-F3A2F8858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6FFE9C-B67B-41B6-95A4-5F4751E09361}"/>
              </a:ext>
            </a:extLst>
          </p:cNvPr>
          <p:cNvSpPr txBox="1"/>
          <p:nvPr/>
        </p:nvSpPr>
        <p:spPr>
          <a:xfrm>
            <a:off x="1255059" y="1308847"/>
            <a:ext cx="9368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Analog centric (or analog on top):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the analog and digital units are designed with their proper tools and integration is performed using the analog tool.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CB167B-7C55-48C1-AA23-D8CCB4A95372}"/>
              </a:ext>
            </a:extLst>
          </p:cNvPr>
          <p:cNvSpPr txBox="1"/>
          <p:nvPr/>
        </p:nvSpPr>
        <p:spPr>
          <a:xfrm>
            <a:off x="1255059" y="3091771"/>
            <a:ext cx="9368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Digital centric (or digital on top):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the analog and digital units are designed with their proper tools and integration is performed using the (highly automated) digital tool.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66FBDD0-8133-4A38-AA78-CB6B4BA508D9}"/>
              </a:ext>
            </a:extLst>
          </p:cNvPr>
          <p:cNvSpPr/>
          <p:nvPr/>
        </p:nvSpPr>
        <p:spPr>
          <a:xfrm>
            <a:off x="582706" y="1308847"/>
            <a:ext cx="609600" cy="53788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612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4E954-8C6E-4CB4-BB00-9E1C57922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>
            <a:normAutofit/>
          </a:bodyPr>
          <a:lstStyle/>
          <a:p>
            <a:r>
              <a:rPr lang="en-US" dirty="0"/>
              <a:t>Analog Design Flow and examples of CAD tools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B89368-81A0-4440-B1AF-4FB4363AF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0671" y="6227949"/>
            <a:ext cx="5689862" cy="365125"/>
          </a:xfrm>
        </p:spPr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F7F00-BBAE-438A-AD20-B30810C3F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EA15647-A25B-4108-9DA7-206ECAA78027}"/>
              </a:ext>
            </a:extLst>
          </p:cNvPr>
          <p:cNvSpPr/>
          <p:nvPr/>
        </p:nvSpPr>
        <p:spPr>
          <a:xfrm>
            <a:off x="1075763" y="1036637"/>
            <a:ext cx="1945341" cy="6623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Schematic design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C2F54B-DD80-454E-8A5B-822B22408730}"/>
              </a:ext>
            </a:extLst>
          </p:cNvPr>
          <p:cNvSpPr/>
          <p:nvPr/>
        </p:nvSpPr>
        <p:spPr>
          <a:xfrm>
            <a:off x="1075762" y="2143232"/>
            <a:ext cx="1945341" cy="6623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 simulation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EEC582-C1BD-4689-ADE5-01B0383B5C51}"/>
              </a:ext>
            </a:extLst>
          </p:cNvPr>
          <p:cNvSpPr/>
          <p:nvPr/>
        </p:nvSpPr>
        <p:spPr>
          <a:xfrm>
            <a:off x="1075761" y="3192649"/>
            <a:ext cx="1945341" cy="6623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design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A297194-10A2-41CA-A7AA-CE9243F98451}"/>
              </a:ext>
            </a:extLst>
          </p:cNvPr>
          <p:cNvSpPr/>
          <p:nvPr/>
        </p:nvSpPr>
        <p:spPr>
          <a:xfrm>
            <a:off x="1075760" y="4242066"/>
            <a:ext cx="1945341" cy="12141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Verification:</a:t>
            </a:r>
          </a:p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DRC</a:t>
            </a:r>
          </a:p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LVS</a:t>
            </a:r>
          </a:p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PEX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F5B1CAC1-7CC6-4117-A906-CDE324375655}"/>
              </a:ext>
            </a:extLst>
          </p:cNvPr>
          <p:cNvSpPr/>
          <p:nvPr/>
        </p:nvSpPr>
        <p:spPr>
          <a:xfrm>
            <a:off x="1873622" y="1762779"/>
            <a:ext cx="385482" cy="32327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E7029A1-3D5C-4A7E-A5EC-7734E72F957A}"/>
              </a:ext>
            </a:extLst>
          </p:cNvPr>
          <p:cNvSpPr/>
          <p:nvPr/>
        </p:nvSpPr>
        <p:spPr>
          <a:xfrm>
            <a:off x="1873622" y="2843026"/>
            <a:ext cx="385482" cy="32327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52CE77F-5DB3-49E1-8C7A-859B8BAEB25C}"/>
              </a:ext>
            </a:extLst>
          </p:cNvPr>
          <p:cNvSpPr/>
          <p:nvPr/>
        </p:nvSpPr>
        <p:spPr>
          <a:xfrm>
            <a:off x="1873622" y="3914308"/>
            <a:ext cx="385482" cy="32327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438F04-A00F-4207-9904-685D0D05A312}"/>
              </a:ext>
            </a:extLst>
          </p:cNvPr>
          <p:cNvSpPr txBox="1"/>
          <p:nvPr/>
        </p:nvSpPr>
        <p:spPr>
          <a:xfrm>
            <a:off x="3881721" y="1131802"/>
            <a:ext cx="3636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Virtuoso schematic editor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DE8173-A6AB-4847-9732-347481CF670C}"/>
              </a:ext>
            </a:extLst>
          </p:cNvPr>
          <p:cNvSpPr txBox="1"/>
          <p:nvPr/>
        </p:nvSpPr>
        <p:spPr>
          <a:xfrm>
            <a:off x="3843221" y="2051587"/>
            <a:ext cx="49279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Analog Design Environment (ADE)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Spectre electrical simulator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3851FB-AD10-4816-AB12-7CFA4251EFB3}"/>
              </a:ext>
            </a:extLst>
          </p:cNvPr>
          <p:cNvSpPr txBox="1"/>
          <p:nvPr/>
        </p:nvSpPr>
        <p:spPr>
          <a:xfrm>
            <a:off x="3881721" y="3307741"/>
            <a:ext cx="3072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Virtuoso layout editor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CCBCEA-73FB-4D89-A096-CE5BF712B6C5}"/>
              </a:ext>
            </a:extLst>
          </p:cNvPr>
          <p:cNvSpPr txBox="1"/>
          <p:nvPr/>
        </p:nvSpPr>
        <p:spPr>
          <a:xfrm>
            <a:off x="3881721" y="4254514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Assura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69AAFC-CF20-428B-81B7-058289EBB87F}"/>
              </a:ext>
            </a:extLst>
          </p:cNvPr>
          <p:cNvSpPr txBox="1"/>
          <p:nvPr/>
        </p:nvSpPr>
        <p:spPr>
          <a:xfrm>
            <a:off x="3881721" y="4814823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Calibre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7463FC3-B56B-4955-930A-158506BD74D3}"/>
              </a:ext>
            </a:extLst>
          </p:cNvPr>
          <p:cNvSpPr/>
          <p:nvPr/>
        </p:nvSpPr>
        <p:spPr>
          <a:xfrm>
            <a:off x="3702427" y="1036637"/>
            <a:ext cx="5199529" cy="3679542"/>
          </a:xfrm>
          <a:prstGeom prst="roundRect">
            <a:avLst>
              <a:gd name="adj" fmla="val 812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AE1BFD8-590F-4C37-9C53-22CC152DF88F}"/>
              </a:ext>
            </a:extLst>
          </p:cNvPr>
          <p:cNvSpPr/>
          <p:nvPr/>
        </p:nvSpPr>
        <p:spPr>
          <a:xfrm>
            <a:off x="3702424" y="4851333"/>
            <a:ext cx="5199529" cy="523799"/>
          </a:xfrm>
          <a:prstGeom prst="roundRect">
            <a:avLst>
              <a:gd name="adj" fmla="val 28663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0204C7-23A6-4687-8689-4574BA3C04DA}"/>
              </a:ext>
            </a:extLst>
          </p:cNvPr>
          <p:cNvSpPr txBox="1"/>
          <p:nvPr/>
        </p:nvSpPr>
        <p:spPr>
          <a:xfrm>
            <a:off x="8940657" y="2414474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CADENCE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B75C93-D0A9-4D8A-B688-3F6500234CBC}"/>
              </a:ext>
            </a:extLst>
          </p:cNvPr>
          <p:cNvSpPr txBox="1"/>
          <p:nvPr/>
        </p:nvSpPr>
        <p:spPr>
          <a:xfrm>
            <a:off x="8940657" y="4814823"/>
            <a:ext cx="1417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Mentor 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Graphics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87970A-093B-4F86-AB2D-532540AFB808}"/>
              </a:ext>
            </a:extLst>
          </p:cNvPr>
          <p:cNvSpPr txBox="1"/>
          <p:nvPr/>
        </p:nvSpPr>
        <p:spPr>
          <a:xfrm>
            <a:off x="611190" y="5568351"/>
            <a:ext cx="3153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PEX: Parasitic extraction (for post-layout simulations) </a:t>
            </a:r>
          </a:p>
        </p:txBody>
      </p:sp>
    </p:spTree>
    <p:extLst>
      <p:ext uri="{BB962C8B-B14F-4D97-AF65-F5344CB8AC3E}">
        <p14:creationId xmlns:p14="http://schemas.microsoft.com/office/powerpoint/2010/main" val="81185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D92235-2A5E-4E46-91CF-3BF3BA22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EEFC6-FAF4-43A1-82F5-AE0B7D4D2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FB37EB4-E6CC-4969-9EF2-0AB679631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it-IT" dirty="0"/>
              <a:t>Digital Design Flow and CADENCE tools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A82E28A-CCBB-4339-B6A1-940D55D7D62C}"/>
              </a:ext>
            </a:extLst>
          </p:cNvPr>
          <p:cNvSpPr/>
          <p:nvPr/>
        </p:nvSpPr>
        <p:spPr>
          <a:xfrm>
            <a:off x="2633101" y="1065212"/>
            <a:ext cx="2396100" cy="9207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level description </a:t>
            </a:r>
          </a:p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(HDL - RTL)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1C709C-E45E-461B-AC41-A1404CECDD60}"/>
              </a:ext>
            </a:extLst>
          </p:cNvPr>
          <p:cNvSpPr/>
          <p:nvPr/>
        </p:nvSpPr>
        <p:spPr>
          <a:xfrm>
            <a:off x="2633101" y="2328068"/>
            <a:ext cx="2396100" cy="9207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 Simulation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965940B-03A9-4BBC-BB17-2440D674B4A7}"/>
              </a:ext>
            </a:extLst>
          </p:cNvPr>
          <p:cNvSpPr/>
          <p:nvPr/>
        </p:nvSpPr>
        <p:spPr>
          <a:xfrm>
            <a:off x="2633101" y="3590924"/>
            <a:ext cx="2396100" cy="9207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Gate-Level Synthesis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9FEB3D7-24DC-451F-989C-4C4C08ADCDBA}"/>
              </a:ext>
            </a:extLst>
          </p:cNvPr>
          <p:cNvSpPr/>
          <p:nvPr/>
        </p:nvSpPr>
        <p:spPr>
          <a:xfrm>
            <a:off x="2633101" y="4839494"/>
            <a:ext cx="2396100" cy="9207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 Place and Route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2ACC644F-3188-49F9-9D50-3CECBBBE2407}"/>
              </a:ext>
            </a:extLst>
          </p:cNvPr>
          <p:cNvSpPr/>
          <p:nvPr/>
        </p:nvSpPr>
        <p:spPr>
          <a:xfrm>
            <a:off x="3638410" y="2043114"/>
            <a:ext cx="385482" cy="27066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DF79E18B-C40D-446D-A2B2-B089135793CA}"/>
              </a:ext>
            </a:extLst>
          </p:cNvPr>
          <p:cNvSpPr/>
          <p:nvPr/>
        </p:nvSpPr>
        <p:spPr>
          <a:xfrm>
            <a:off x="3638410" y="3281362"/>
            <a:ext cx="385482" cy="27066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306E0972-70C8-4431-A6E3-8D455428568B}"/>
              </a:ext>
            </a:extLst>
          </p:cNvPr>
          <p:cNvSpPr/>
          <p:nvPr/>
        </p:nvSpPr>
        <p:spPr>
          <a:xfrm>
            <a:off x="3638410" y="4557710"/>
            <a:ext cx="385482" cy="27066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60">
            <a:extLst>
              <a:ext uri="{FF2B5EF4-FFF2-40B4-BE49-F238E27FC236}">
                <a16:creationId xmlns:a16="http://schemas.microsoft.com/office/drawing/2014/main" id="{3D0F8F8D-2A9E-419B-80E7-7C4AFC61E6F6}"/>
              </a:ext>
            </a:extLst>
          </p:cNvPr>
          <p:cNvSpPr txBox="1"/>
          <p:nvPr/>
        </p:nvSpPr>
        <p:spPr>
          <a:xfrm>
            <a:off x="5227081" y="3761202"/>
            <a:ext cx="2888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CADENCE “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Genus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5" name="CasellaDiTesto 62">
            <a:extLst>
              <a:ext uri="{FF2B5EF4-FFF2-40B4-BE49-F238E27FC236}">
                <a16:creationId xmlns:a16="http://schemas.microsoft.com/office/drawing/2014/main" id="{22E30651-ABA9-4EB0-B8AC-6EEF84BE61CD}"/>
              </a:ext>
            </a:extLst>
          </p:cNvPr>
          <p:cNvSpPr txBox="1"/>
          <p:nvPr/>
        </p:nvSpPr>
        <p:spPr>
          <a:xfrm>
            <a:off x="5227081" y="5115203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CADENCE “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Innovus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6" name="CasellaDiTesto 74">
            <a:extLst>
              <a:ext uri="{FF2B5EF4-FFF2-40B4-BE49-F238E27FC236}">
                <a16:creationId xmlns:a16="http://schemas.microsoft.com/office/drawing/2014/main" id="{A5EA03CE-B65A-4281-8883-2CBA95DF1394}"/>
              </a:ext>
            </a:extLst>
          </p:cNvPr>
          <p:cNvSpPr txBox="1"/>
          <p:nvPr/>
        </p:nvSpPr>
        <p:spPr>
          <a:xfrm>
            <a:off x="5227081" y="2599951"/>
            <a:ext cx="3078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CADENCE “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Xcelium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7" name="CasellaDiTesto 74">
            <a:extLst>
              <a:ext uri="{FF2B5EF4-FFF2-40B4-BE49-F238E27FC236}">
                <a16:creationId xmlns:a16="http://schemas.microsoft.com/office/drawing/2014/main" id="{79932D4D-5B3B-4C2B-9C70-D18A57A16A44}"/>
              </a:ext>
            </a:extLst>
          </p:cNvPr>
          <p:cNvSpPr txBox="1"/>
          <p:nvPr/>
        </p:nvSpPr>
        <p:spPr>
          <a:xfrm>
            <a:off x="5227081" y="1324692"/>
            <a:ext cx="3479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Text Editor (e.g. "Gedit")</a:t>
            </a:r>
          </a:p>
        </p:txBody>
      </p:sp>
    </p:spTree>
    <p:extLst>
      <p:ext uri="{BB962C8B-B14F-4D97-AF65-F5344CB8AC3E}">
        <p14:creationId xmlns:p14="http://schemas.microsoft.com/office/powerpoint/2010/main" val="1936607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D920D7-B1A7-48DD-9DD6-E6A1D7293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 dirty="0"/>
              <a:t>Mixed Signal Design Flow: Analog Centric Approach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566E6CE-7999-4631-A577-BD7D6E08C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B674E57-F3EF-440E-98DD-0AE2139C3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77A8F2C-B9DA-4900-BCD5-3D5B0B137879}"/>
              </a:ext>
            </a:extLst>
          </p:cNvPr>
          <p:cNvSpPr/>
          <p:nvPr/>
        </p:nvSpPr>
        <p:spPr>
          <a:xfrm>
            <a:off x="1884852" y="2390530"/>
            <a:ext cx="2589589" cy="10167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Analog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Schematic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</a:t>
            </a:r>
          </a:p>
        </p:txBody>
      </p:sp>
      <p:sp>
        <p:nvSpPr>
          <p:cNvPr id="6" name="Arrow: Down 8">
            <a:extLst>
              <a:ext uri="{FF2B5EF4-FFF2-40B4-BE49-F238E27FC236}">
                <a16:creationId xmlns:a16="http://schemas.microsoft.com/office/drawing/2014/main" id="{786F8E72-176C-4328-8DF8-F310007B8315}"/>
              </a:ext>
            </a:extLst>
          </p:cNvPr>
          <p:cNvSpPr/>
          <p:nvPr/>
        </p:nvSpPr>
        <p:spPr>
          <a:xfrm>
            <a:off x="2678664" y="3457080"/>
            <a:ext cx="385482" cy="32327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A1066361-D4E0-4F16-B338-3CE035052C06}"/>
              </a:ext>
            </a:extLst>
          </p:cNvPr>
          <p:cNvSpPr/>
          <p:nvPr/>
        </p:nvSpPr>
        <p:spPr>
          <a:xfrm>
            <a:off x="2507397" y="798922"/>
            <a:ext cx="7541231" cy="6623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Mixed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</a:p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("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-and-paper", SIMULINK-SIMSCAPE, VHDL-AMS,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Verilog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 ...) </a:t>
            </a:r>
          </a:p>
        </p:txBody>
      </p:sp>
      <p:sp>
        <p:nvSpPr>
          <p:cNvPr id="13" name="Rectangle: Rounded Corners 6">
            <a:extLst>
              <a:ext uri="{FF2B5EF4-FFF2-40B4-BE49-F238E27FC236}">
                <a16:creationId xmlns:a16="http://schemas.microsoft.com/office/drawing/2014/main" id="{E31DA980-0C43-426D-89C1-B17D2313B689}"/>
              </a:ext>
            </a:extLst>
          </p:cNvPr>
          <p:cNvSpPr/>
          <p:nvPr/>
        </p:nvSpPr>
        <p:spPr>
          <a:xfrm>
            <a:off x="7194826" y="2354186"/>
            <a:ext cx="3112321" cy="6357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level description </a:t>
            </a:r>
          </a:p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(HDL - RTL)</a:t>
            </a:r>
          </a:p>
        </p:txBody>
      </p:sp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9A10BFD5-36BF-4B99-8DA0-65E9415011A9}"/>
              </a:ext>
            </a:extLst>
          </p:cNvPr>
          <p:cNvSpPr/>
          <p:nvPr/>
        </p:nvSpPr>
        <p:spPr>
          <a:xfrm>
            <a:off x="10655626" y="3000890"/>
            <a:ext cx="1344568" cy="5088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 Simulation</a:t>
            </a:r>
          </a:p>
        </p:txBody>
      </p:sp>
      <p:sp>
        <p:nvSpPr>
          <p:cNvPr id="15" name="Rectangle: Rounded Corners 8">
            <a:extLst>
              <a:ext uri="{FF2B5EF4-FFF2-40B4-BE49-F238E27FC236}">
                <a16:creationId xmlns:a16="http://schemas.microsoft.com/office/drawing/2014/main" id="{14038245-69A0-4B7B-9A94-336F904CA220}"/>
              </a:ext>
            </a:extLst>
          </p:cNvPr>
          <p:cNvSpPr/>
          <p:nvPr/>
        </p:nvSpPr>
        <p:spPr>
          <a:xfrm>
            <a:off x="7180945" y="3371597"/>
            <a:ext cx="3112320" cy="5786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Gate-Level Synthesis</a:t>
            </a:r>
          </a:p>
        </p:txBody>
      </p:sp>
      <p:sp>
        <p:nvSpPr>
          <p:cNvPr id="17" name="Arrow: Down 11">
            <a:extLst>
              <a:ext uri="{FF2B5EF4-FFF2-40B4-BE49-F238E27FC236}">
                <a16:creationId xmlns:a16="http://schemas.microsoft.com/office/drawing/2014/main" id="{D1F174FD-9BA4-47B7-8F6B-E897BBB8C300}"/>
              </a:ext>
            </a:extLst>
          </p:cNvPr>
          <p:cNvSpPr/>
          <p:nvPr/>
        </p:nvSpPr>
        <p:spPr>
          <a:xfrm>
            <a:off x="8558245" y="3052927"/>
            <a:ext cx="385482" cy="27066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6A2BA92B-651A-4FC9-89D0-741887149A83}"/>
              </a:ext>
            </a:extLst>
          </p:cNvPr>
          <p:cNvSpPr/>
          <p:nvPr/>
        </p:nvSpPr>
        <p:spPr>
          <a:xfrm>
            <a:off x="6139362" y="1515022"/>
            <a:ext cx="2769393" cy="800100"/>
          </a:xfrm>
          <a:custGeom>
            <a:avLst/>
            <a:gdLst>
              <a:gd name="connsiteX0" fmla="*/ 7143 w 2769393"/>
              <a:gd name="connsiteY0" fmla="*/ 0 h 800100"/>
              <a:gd name="connsiteX1" fmla="*/ 793 w 2769393"/>
              <a:gd name="connsiteY1" fmla="*/ 139700 h 800100"/>
              <a:gd name="connsiteX2" fmla="*/ 793 w 2769393"/>
              <a:gd name="connsiteY2" fmla="*/ 171450 h 800100"/>
              <a:gd name="connsiteX3" fmla="*/ 7143 w 2769393"/>
              <a:gd name="connsiteY3" fmla="*/ 228600 h 800100"/>
              <a:gd name="connsiteX4" fmla="*/ 19843 w 2769393"/>
              <a:gd name="connsiteY4" fmla="*/ 304800 h 800100"/>
              <a:gd name="connsiteX5" fmla="*/ 45243 w 2769393"/>
              <a:gd name="connsiteY5" fmla="*/ 374650 h 800100"/>
              <a:gd name="connsiteX6" fmla="*/ 153193 w 2769393"/>
              <a:gd name="connsiteY6" fmla="*/ 450850 h 800100"/>
              <a:gd name="connsiteX7" fmla="*/ 419893 w 2769393"/>
              <a:gd name="connsiteY7" fmla="*/ 508000 h 800100"/>
              <a:gd name="connsiteX8" fmla="*/ 1067593 w 2769393"/>
              <a:gd name="connsiteY8" fmla="*/ 514350 h 800100"/>
              <a:gd name="connsiteX9" fmla="*/ 1778793 w 2769393"/>
              <a:gd name="connsiteY9" fmla="*/ 488950 h 800100"/>
              <a:gd name="connsiteX10" fmla="*/ 2039143 w 2769393"/>
              <a:gd name="connsiteY10" fmla="*/ 463550 h 800100"/>
              <a:gd name="connsiteX11" fmla="*/ 2280443 w 2769393"/>
              <a:gd name="connsiteY11" fmla="*/ 450850 h 800100"/>
              <a:gd name="connsiteX12" fmla="*/ 2483643 w 2769393"/>
              <a:gd name="connsiteY12" fmla="*/ 450850 h 800100"/>
              <a:gd name="connsiteX13" fmla="*/ 2667793 w 2769393"/>
              <a:gd name="connsiteY13" fmla="*/ 476250 h 800100"/>
              <a:gd name="connsiteX14" fmla="*/ 2731293 w 2769393"/>
              <a:gd name="connsiteY14" fmla="*/ 558800 h 800100"/>
              <a:gd name="connsiteX15" fmla="*/ 2763043 w 2769393"/>
              <a:gd name="connsiteY15" fmla="*/ 654050 h 800100"/>
              <a:gd name="connsiteX16" fmla="*/ 2769393 w 2769393"/>
              <a:gd name="connsiteY16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69393" h="800100">
                <a:moveTo>
                  <a:pt x="7143" y="0"/>
                </a:moveTo>
                <a:cubicBezTo>
                  <a:pt x="5026" y="46567"/>
                  <a:pt x="1851" y="111125"/>
                  <a:pt x="793" y="139700"/>
                </a:cubicBezTo>
                <a:cubicBezTo>
                  <a:pt x="-265" y="168275"/>
                  <a:pt x="-265" y="156633"/>
                  <a:pt x="793" y="171450"/>
                </a:cubicBezTo>
                <a:cubicBezTo>
                  <a:pt x="1851" y="186267"/>
                  <a:pt x="3968" y="206375"/>
                  <a:pt x="7143" y="228600"/>
                </a:cubicBezTo>
                <a:cubicBezTo>
                  <a:pt x="10318" y="250825"/>
                  <a:pt x="13493" y="280458"/>
                  <a:pt x="19843" y="304800"/>
                </a:cubicBezTo>
                <a:cubicBezTo>
                  <a:pt x="26193" y="329142"/>
                  <a:pt x="23018" y="350308"/>
                  <a:pt x="45243" y="374650"/>
                </a:cubicBezTo>
                <a:cubicBezTo>
                  <a:pt x="67468" y="398992"/>
                  <a:pt x="90751" y="428625"/>
                  <a:pt x="153193" y="450850"/>
                </a:cubicBezTo>
                <a:cubicBezTo>
                  <a:pt x="215635" y="473075"/>
                  <a:pt x="267493" y="497417"/>
                  <a:pt x="419893" y="508000"/>
                </a:cubicBezTo>
                <a:cubicBezTo>
                  <a:pt x="572293" y="518583"/>
                  <a:pt x="841110" y="517525"/>
                  <a:pt x="1067593" y="514350"/>
                </a:cubicBezTo>
                <a:cubicBezTo>
                  <a:pt x="1294076" y="511175"/>
                  <a:pt x="1616868" y="497417"/>
                  <a:pt x="1778793" y="488950"/>
                </a:cubicBezTo>
                <a:cubicBezTo>
                  <a:pt x="1940718" y="480483"/>
                  <a:pt x="1955535" y="469900"/>
                  <a:pt x="2039143" y="463550"/>
                </a:cubicBezTo>
                <a:cubicBezTo>
                  <a:pt x="2122751" y="457200"/>
                  <a:pt x="2206360" y="452967"/>
                  <a:pt x="2280443" y="450850"/>
                </a:cubicBezTo>
                <a:cubicBezTo>
                  <a:pt x="2354526" y="448733"/>
                  <a:pt x="2419085" y="446617"/>
                  <a:pt x="2483643" y="450850"/>
                </a:cubicBezTo>
                <a:cubicBezTo>
                  <a:pt x="2548201" y="455083"/>
                  <a:pt x="2626518" y="458258"/>
                  <a:pt x="2667793" y="476250"/>
                </a:cubicBezTo>
                <a:cubicBezTo>
                  <a:pt x="2709068" y="494242"/>
                  <a:pt x="2715418" y="529167"/>
                  <a:pt x="2731293" y="558800"/>
                </a:cubicBezTo>
                <a:cubicBezTo>
                  <a:pt x="2747168" y="588433"/>
                  <a:pt x="2756693" y="613833"/>
                  <a:pt x="2763043" y="654050"/>
                </a:cubicBezTo>
                <a:cubicBezTo>
                  <a:pt x="2769393" y="694267"/>
                  <a:pt x="2769393" y="747183"/>
                  <a:pt x="2769393" y="800100"/>
                </a:cubicBezTo>
              </a:path>
            </a:pathLst>
          </a:custGeom>
          <a:noFill/>
          <a:ln w="34925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087E0844-D644-4D3D-9E8D-0154137BB8CF}"/>
              </a:ext>
            </a:extLst>
          </p:cNvPr>
          <p:cNvSpPr/>
          <p:nvPr/>
        </p:nvSpPr>
        <p:spPr>
          <a:xfrm flipH="1">
            <a:off x="3369969" y="1520604"/>
            <a:ext cx="2769393" cy="800100"/>
          </a:xfrm>
          <a:custGeom>
            <a:avLst/>
            <a:gdLst>
              <a:gd name="connsiteX0" fmla="*/ 7143 w 2769393"/>
              <a:gd name="connsiteY0" fmla="*/ 0 h 800100"/>
              <a:gd name="connsiteX1" fmla="*/ 793 w 2769393"/>
              <a:gd name="connsiteY1" fmla="*/ 139700 h 800100"/>
              <a:gd name="connsiteX2" fmla="*/ 793 w 2769393"/>
              <a:gd name="connsiteY2" fmla="*/ 171450 h 800100"/>
              <a:gd name="connsiteX3" fmla="*/ 7143 w 2769393"/>
              <a:gd name="connsiteY3" fmla="*/ 228600 h 800100"/>
              <a:gd name="connsiteX4" fmla="*/ 19843 w 2769393"/>
              <a:gd name="connsiteY4" fmla="*/ 304800 h 800100"/>
              <a:gd name="connsiteX5" fmla="*/ 45243 w 2769393"/>
              <a:gd name="connsiteY5" fmla="*/ 374650 h 800100"/>
              <a:gd name="connsiteX6" fmla="*/ 153193 w 2769393"/>
              <a:gd name="connsiteY6" fmla="*/ 450850 h 800100"/>
              <a:gd name="connsiteX7" fmla="*/ 419893 w 2769393"/>
              <a:gd name="connsiteY7" fmla="*/ 508000 h 800100"/>
              <a:gd name="connsiteX8" fmla="*/ 1067593 w 2769393"/>
              <a:gd name="connsiteY8" fmla="*/ 514350 h 800100"/>
              <a:gd name="connsiteX9" fmla="*/ 1778793 w 2769393"/>
              <a:gd name="connsiteY9" fmla="*/ 488950 h 800100"/>
              <a:gd name="connsiteX10" fmla="*/ 2039143 w 2769393"/>
              <a:gd name="connsiteY10" fmla="*/ 463550 h 800100"/>
              <a:gd name="connsiteX11" fmla="*/ 2280443 w 2769393"/>
              <a:gd name="connsiteY11" fmla="*/ 450850 h 800100"/>
              <a:gd name="connsiteX12" fmla="*/ 2483643 w 2769393"/>
              <a:gd name="connsiteY12" fmla="*/ 450850 h 800100"/>
              <a:gd name="connsiteX13" fmla="*/ 2667793 w 2769393"/>
              <a:gd name="connsiteY13" fmla="*/ 476250 h 800100"/>
              <a:gd name="connsiteX14" fmla="*/ 2731293 w 2769393"/>
              <a:gd name="connsiteY14" fmla="*/ 558800 h 800100"/>
              <a:gd name="connsiteX15" fmla="*/ 2763043 w 2769393"/>
              <a:gd name="connsiteY15" fmla="*/ 654050 h 800100"/>
              <a:gd name="connsiteX16" fmla="*/ 2769393 w 2769393"/>
              <a:gd name="connsiteY16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69393" h="800100">
                <a:moveTo>
                  <a:pt x="7143" y="0"/>
                </a:moveTo>
                <a:cubicBezTo>
                  <a:pt x="5026" y="46567"/>
                  <a:pt x="1851" y="111125"/>
                  <a:pt x="793" y="139700"/>
                </a:cubicBezTo>
                <a:cubicBezTo>
                  <a:pt x="-265" y="168275"/>
                  <a:pt x="-265" y="156633"/>
                  <a:pt x="793" y="171450"/>
                </a:cubicBezTo>
                <a:cubicBezTo>
                  <a:pt x="1851" y="186267"/>
                  <a:pt x="3968" y="206375"/>
                  <a:pt x="7143" y="228600"/>
                </a:cubicBezTo>
                <a:cubicBezTo>
                  <a:pt x="10318" y="250825"/>
                  <a:pt x="13493" y="280458"/>
                  <a:pt x="19843" y="304800"/>
                </a:cubicBezTo>
                <a:cubicBezTo>
                  <a:pt x="26193" y="329142"/>
                  <a:pt x="23018" y="350308"/>
                  <a:pt x="45243" y="374650"/>
                </a:cubicBezTo>
                <a:cubicBezTo>
                  <a:pt x="67468" y="398992"/>
                  <a:pt x="90751" y="428625"/>
                  <a:pt x="153193" y="450850"/>
                </a:cubicBezTo>
                <a:cubicBezTo>
                  <a:pt x="215635" y="473075"/>
                  <a:pt x="267493" y="497417"/>
                  <a:pt x="419893" y="508000"/>
                </a:cubicBezTo>
                <a:cubicBezTo>
                  <a:pt x="572293" y="518583"/>
                  <a:pt x="841110" y="517525"/>
                  <a:pt x="1067593" y="514350"/>
                </a:cubicBezTo>
                <a:cubicBezTo>
                  <a:pt x="1294076" y="511175"/>
                  <a:pt x="1616868" y="497417"/>
                  <a:pt x="1778793" y="488950"/>
                </a:cubicBezTo>
                <a:cubicBezTo>
                  <a:pt x="1940718" y="480483"/>
                  <a:pt x="1955535" y="469900"/>
                  <a:pt x="2039143" y="463550"/>
                </a:cubicBezTo>
                <a:cubicBezTo>
                  <a:pt x="2122751" y="457200"/>
                  <a:pt x="2206360" y="452967"/>
                  <a:pt x="2280443" y="450850"/>
                </a:cubicBezTo>
                <a:cubicBezTo>
                  <a:pt x="2354526" y="448733"/>
                  <a:pt x="2419085" y="446617"/>
                  <a:pt x="2483643" y="450850"/>
                </a:cubicBezTo>
                <a:cubicBezTo>
                  <a:pt x="2548201" y="455083"/>
                  <a:pt x="2626518" y="458258"/>
                  <a:pt x="2667793" y="476250"/>
                </a:cubicBezTo>
                <a:cubicBezTo>
                  <a:pt x="2709068" y="494242"/>
                  <a:pt x="2715418" y="529167"/>
                  <a:pt x="2731293" y="558800"/>
                </a:cubicBezTo>
                <a:cubicBezTo>
                  <a:pt x="2747168" y="588433"/>
                  <a:pt x="2756693" y="613833"/>
                  <a:pt x="2763043" y="654050"/>
                </a:cubicBezTo>
                <a:cubicBezTo>
                  <a:pt x="2769393" y="694267"/>
                  <a:pt x="2769393" y="747183"/>
                  <a:pt x="2769393" y="800100"/>
                </a:cubicBezTo>
              </a:path>
            </a:pathLst>
          </a:custGeom>
          <a:noFill/>
          <a:ln w="34925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07C74CE-8910-45FC-A6E8-D3AF6E8A226F}"/>
              </a:ext>
            </a:extLst>
          </p:cNvPr>
          <p:cNvSpPr txBox="1"/>
          <p:nvPr/>
        </p:nvSpPr>
        <p:spPr>
          <a:xfrm>
            <a:off x="3679371" y="1515022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Analog cells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02D37F7-684F-48C6-8090-D2A2BAAF3123}"/>
              </a:ext>
            </a:extLst>
          </p:cNvPr>
          <p:cNvSpPr txBox="1"/>
          <p:nvPr/>
        </p:nvSpPr>
        <p:spPr>
          <a:xfrm>
            <a:off x="6448764" y="1530879"/>
            <a:ext cx="1744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Digital cells</a:t>
            </a:r>
          </a:p>
        </p:txBody>
      </p:sp>
      <p:sp>
        <p:nvSpPr>
          <p:cNvPr id="22" name="Rectangle: Rounded Corners 4">
            <a:extLst>
              <a:ext uri="{FF2B5EF4-FFF2-40B4-BE49-F238E27FC236}">
                <a16:creationId xmlns:a16="http://schemas.microsoft.com/office/drawing/2014/main" id="{C9E7EACC-3805-4E46-8011-BED259D4C796}"/>
              </a:ext>
            </a:extLst>
          </p:cNvPr>
          <p:cNvSpPr/>
          <p:nvPr/>
        </p:nvSpPr>
        <p:spPr>
          <a:xfrm>
            <a:off x="1898735" y="3830147"/>
            <a:ext cx="1838317" cy="10167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Mixed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Schematic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</a:t>
            </a:r>
          </a:p>
        </p:txBody>
      </p:sp>
      <p:sp>
        <p:nvSpPr>
          <p:cNvPr id="24" name="Rectangle: Rounded Corners 4">
            <a:extLst>
              <a:ext uri="{FF2B5EF4-FFF2-40B4-BE49-F238E27FC236}">
                <a16:creationId xmlns:a16="http://schemas.microsoft.com/office/drawing/2014/main" id="{4DBCB473-8A70-4E12-B961-B0D301C1A8EA}"/>
              </a:ext>
            </a:extLst>
          </p:cNvPr>
          <p:cNvSpPr/>
          <p:nvPr/>
        </p:nvSpPr>
        <p:spPr>
          <a:xfrm>
            <a:off x="172954" y="2557268"/>
            <a:ext cx="1464780" cy="6623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4">
            <a:extLst>
              <a:ext uri="{FF2B5EF4-FFF2-40B4-BE49-F238E27FC236}">
                <a16:creationId xmlns:a16="http://schemas.microsoft.com/office/drawing/2014/main" id="{C9D3D737-4806-4912-88BD-CDC6E798260B}"/>
              </a:ext>
            </a:extLst>
          </p:cNvPr>
          <p:cNvSpPr/>
          <p:nvPr/>
        </p:nvSpPr>
        <p:spPr>
          <a:xfrm>
            <a:off x="249154" y="3960828"/>
            <a:ext cx="1464780" cy="8860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Mixed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ccia bidirezionale orizzontale 25">
            <a:extLst>
              <a:ext uri="{FF2B5EF4-FFF2-40B4-BE49-F238E27FC236}">
                <a16:creationId xmlns:a16="http://schemas.microsoft.com/office/drawing/2014/main" id="{E01F17EF-FC8B-411B-96CA-72FF2E4F2749}"/>
              </a:ext>
            </a:extLst>
          </p:cNvPr>
          <p:cNvSpPr/>
          <p:nvPr/>
        </p:nvSpPr>
        <p:spPr>
          <a:xfrm>
            <a:off x="1523999" y="2747762"/>
            <a:ext cx="476095" cy="331199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ccia bidirezionale orizzontale 26">
            <a:extLst>
              <a:ext uri="{FF2B5EF4-FFF2-40B4-BE49-F238E27FC236}">
                <a16:creationId xmlns:a16="http://schemas.microsoft.com/office/drawing/2014/main" id="{5AB872DE-71CB-42AA-94C4-B71C9FDD3976}"/>
              </a:ext>
            </a:extLst>
          </p:cNvPr>
          <p:cNvSpPr/>
          <p:nvPr/>
        </p:nvSpPr>
        <p:spPr>
          <a:xfrm>
            <a:off x="1568287" y="4170900"/>
            <a:ext cx="476095" cy="331199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819509A0-7E4A-4F29-B04F-0BB7D48590A7}"/>
              </a:ext>
            </a:extLst>
          </p:cNvPr>
          <p:cNvSpPr/>
          <p:nvPr/>
        </p:nvSpPr>
        <p:spPr>
          <a:xfrm>
            <a:off x="3726166" y="2659884"/>
            <a:ext cx="3458405" cy="1542002"/>
          </a:xfrm>
          <a:custGeom>
            <a:avLst/>
            <a:gdLst>
              <a:gd name="connsiteX0" fmla="*/ 3276600 w 3276600"/>
              <a:gd name="connsiteY0" fmla="*/ 28887 h 1542002"/>
              <a:gd name="connsiteX1" fmla="*/ 2873829 w 3276600"/>
              <a:gd name="connsiteY1" fmla="*/ 7116 h 1542002"/>
              <a:gd name="connsiteX2" fmla="*/ 2286000 w 3276600"/>
              <a:gd name="connsiteY2" fmla="*/ 137745 h 1542002"/>
              <a:gd name="connsiteX3" fmla="*/ 1905000 w 3276600"/>
              <a:gd name="connsiteY3" fmla="*/ 660259 h 1542002"/>
              <a:gd name="connsiteX4" fmla="*/ 1415143 w 3276600"/>
              <a:gd name="connsiteY4" fmla="*/ 1182773 h 1542002"/>
              <a:gd name="connsiteX5" fmla="*/ 631372 w 3276600"/>
              <a:gd name="connsiteY5" fmla="*/ 1476687 h 1542002"/>
              <a:gd name="connsiteX6" fmla="*/ 0 w 3276600"/>
              <a:gd name="connsiteY6" fmla="*/ 1542002 h 154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6600" h="1542002">
                <a:moveTo>
                  <a:pt x="3276600" y="28887"/>
                </a:moveTo>
                <a:cubicBezTo>
                  <a:pt x="3157764" y="8930"/>
                  <a:pt x="3038929" y="-11027"/>
                  <a:pt x="2873829" y="7116"/>
                </a:cubicBezTo>
                <a:cubicBezTo>
                  <a:pt x="2708729" y="25259"/>
                  <a:pt x="2447471" y="28888"/>
                  <a:pt x="2286000" y="137745"/>
                </a:cubicBezTo>
                <a:cubicBezTo>
                  <a:pt x="2124528" y="246602"/>
                  <a:pt x="2050143" y="486088"/>
                  <a:pt x="1905000" y="660259"/>
                </a:cubicBezTo>
                <a:cubicBezTo>
                  <a:pt x="1759857" y="834430"/>
                  <a:pt x="1627414" y="1046702"/>
                  <a:pt x="1415143" y="1182773"/>
                </a:cubicBezTo>
                <a:cubicBezTo>
                  <a:pt x="1202872" y="1318844"/>
                  <a:pt x="867229" y="1416816"/>
                  <a:pt x="631372" y="1476687"/>
                </a:cubicBezTo>
                <a:cubicBezTo>
                  <a:pt x="395515" y="1536559"/>
                  <a:pt x="197757" y="1539280"/>
                  <a:pt x="0" y="1542002"/>
                </a:cubicBezTo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id="{4A60DF70-4976-4B15-9638-FEA2EE124661}"/>
              </a:ext>
            </a:extLst>
          </p:cNvPr>
          <p:cNvSpPr/>
          <p:nvPr/>
        </p:nvSpPr>
        <p:spPr>
          <a:xfrm>
            <a:off x="3737052" y="3636249"/>
            <a:ext cx="3458405" cy="805122"/>
          </a:xfrm>
          <a:custGeom>
            <a:avLst/>
            <a:gdLst>
              <a:gd name="connsiteX0" fmla="*/ 3243943 w 3243943"/>
              <a:gd name="connsiteY0" fmla="*/ 43122 h 805122"/>
              <a:gd name="connsiteX1" fmla="*/ 2677886 w 3243943"/>
              <a:gd name="connsiteY1" fmla="*/ 32237 h 805122"/>
              <a:gd name="connsiteX2" fmla="*/ 2111829 w 3243943"/>
              <a:gd name="connsiteY2" fmla="*/ 402351 h 805122"/>
              <a:gd name="connsiteX3" fmla="*/ 1306286 w 3243943"/>
              <a:gd name="connsiteY3" fmla="*/ 663608 h 805122"/>
              <a:gd name="connsiteX4" fmla="*/ 0 w 3243943"/>
              <a:gd name="connsiteY4" fmla="*/ 805122 h 80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3943" h="805122">
                <a:moveTo>
                  <a:pt x="3243943" y="43122"/>
                </a:moveTo>
                <a:cubicBezTo>
                  <a:pt x="3055257" y="7744"/>
                  <a:pt x="2866572" y="-27634"/>
                  <a:pt x="2677886" y="32237"/>
                </a:cubicBezTo>
                <a:cubicBezTo>
                  <a:pt x="2489200" y="92108"/>
                  <a:pt x="2340429" y="297122"/>
                  <a:pt x="2111829" y="402351"/>
                </a:cubicBezTo>
                <a:cubicBezTo>
                  <a:pt x="1883229" y="507580"/>
                  <a:pt x="1658257" y="596480"/>
                  <a:pt x="1306286" y="663608"/>
                </a:cubicBezTo>
                <a:cubicBezTo>
                  <a:pt x="954314" y="730737"/>
                  <a:pt x="477157" y="767929"/>
                  <a:pt x="0" y="805122"/>
                </a:cubicBezTo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15496AB7-C8EF-44FC-B5F4-CE187BD46E91}"/>
              </a:ext>
            </a:extLst>
          </p:cNvPr>
          <p:cNvSpPr txBox="1"/>
          <p:nvPr/>
        </p:nvSpPr>
        <p:spPr>
          <a:xfrm rot="19395541">
            <a:off x="5004265" y="3322805"/>
            <a:ext cx="203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digital netlists</a:t>
            </a:r>
          </a:p>
        </p:txBody>
      </p:sp>
      <p:sp>
        <p:nvSpPr>
          <p:cNvPr id="31" name="Freccia bidirezionale orizzontale 30">
            <a:extLst>
              <a:ext uri="{FF2B5EF4-FFF2-40B4-BE49-F238E27FC236}">
                <a16:creationId xmlns:a16="http://schemas.microsoft.com/office/drawing/2014/main" id="{4346CA2A-A171-4018-873A-9E7842226FCD}"/>
              </a:ext>
            </a:extLst>
          </p:cNvPr>
          <p:cNvSpPr/>
          <p:nvPr/>
        </p:nvSpPr>
        <p:spPr>
          <a:xfrm rot="1841678">
            <a:off x="10244345" y="2722867"/>
            <a:ext cx="476095" cy="331199"/>
          </a:xfrm>
          <a:prstGeom prst="leftRightArrow">
            <a:avLst>
              <a:gd name="adj1" fmla="val 56366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ccia bidirezionale orizzontale 31">
            <a:extLst>
              <a:ext uri="{FF2B5EF4-FFF2-40B4-BE49-F238E27FC236}">
                <a16:creationId xmlns:a16="http://schemas.microsoft.com/office/drawing/2014/main" id="{58094319-057E-4E24-8DC0-737BC8E4971D}"/>
              </a:ext>
            </a:extLst>
          </p:cNvPr>
          <p:cNvSpPr/>
          <p:nvPr/>
        </p:nvSpPr>
        <p:spPr>
          <a:xfrm rot="19482423">
            <a:off x="10236724" y="3392152"/>
            <a:ext cx="476095" cy="331199"/>
          </a:xfrm>
          <a:prstGeom prst="leftRightArrow">
            <a:avLst>
              <a:gd name="adj1" fmla="val 54613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9">
            <a:extLst>
              <a:ext uri="{FF2B5EF4-FFF2-40B4-BE49-F238E27FC236}">
                <a16:creationId xmlns:a16="http://schemas.microsoft.com/office/drawing/2014/main" id="{B65032B4-3B0F-4E87-9475-A3318B4582D6}"/>
              </a:ext>
            </a:extLst>
          </p:cNvPr>
          <p:cNvSpPr/>
          <p:nvPr/>
        </p:nvSpPr>
        <p:spPr>
          <a:xfrm>
            <a:off x="7177315" y="4215878"/>
            <a:ext cx="3112320" cy="5160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 Place and Route</a:t>
            </a:r>
          </a:p>
        </p:txBody>
      </p:sp>
      <p:sp>
        <p:nvSpPr>
          <p:cNvPr id="34" name="Arrow: Down 11">
            <a:extLst>
              <a:ext uri="{FF2B5EF4-FFF2-40B4-BE49-F238E27FC236}">
                <a16:creationId xmlns:a16="http://schemas.microsoft.com/office/drawing/2014/main" id="{02363845-C04C-48C4-B6FC-55F1CB51C305}"/>
              </a:ext>
            </a:extLst>
          </p:cNvPr>
          <p:cNvSpPr/>
          <p:nvPr/>
        </p:nvSpPr>
        <p:spPr>
          <a:xfrm>
            <a:off x="8562312" y="3960828"/>
            <a:ext cx="385482" cy="27066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ctangle: Rounded Corners 4">
            <a:extLst>
              <a:ext uri="{FF2B5EF4-FFF2-40B4-BE49-F238E27FC236}">
                <a16:creationId xmlns:a16="http://schemas.microsoft.com/office/drawing/2014/main" id="{CBB73EBA-3695-4BD0-8E5E-1D4043DFBD08}"/>
              </a:ext>
            </a:extLst>
          </p:cNvPr>
          <p:cNvSpPr/>
          <p:nvPr/>
        </p:nvSpPr>
        <p:spPr>
          <a:xfrm>
            <a:off x="2334781" y="5019765"/>
            <a:ext cx="2139660" cy="7044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Analog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Layout</a:t>
            </a:r>
          </a:p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mainly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6" name="Rectangle: Rounded Corners 4">
            <a:extLst>
              <a:ext uri="{FF2B5EF4-FFF2-40B4-BE49-F238E27FC236}">
                <a16:creationId xmlns:a16="http://schemas.microsoft.com/office/drawing/2014/main" id="{135C5A4C-1322-4151-8AD6-9CCC01F184CC}"/>
              </a:ext>
            </a:extLst>
          </p:cNvPr>
          <p:cNvSpPr/>
          <p:nvPr/>
        </p:nvSpPr>
        <p:spPr>
          <a:xfrm>
            <a:off x="4743871" y="5092926"/>
            <a:ext cx="2433444" cy="966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of the Mixed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Circuit</a:t>
            </a:r>
          </a:p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mainly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7" name="Rectangle: Rounded Corners 4">
            <a:extLst>
              <a:ext uri="{FF2B5EF4-FFF2-40B4-BE49-F238E27FC236}">
                <a16:creationId xmlns:a16="http://schemas.microsoft.com/office/drawing/2014/main" id="{AF63E38E-4DFA-4338-905F-A27FCCEB01ED}"/>
              </a:ext>
            </a:extLst>
          </p:cNvPr>
          <p:cNvSpPr/>
          <p:nvPr/>
        </p:nvSpPr>
        <p:spPr>
          <a:xfrm>
            <a:off x="279340" y="4978010"/>
            <a:ext cx="1464780" cy="12068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Verification</a:t>
            </a:r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Freccia bidirezionale orizzontale 37">
            <a:extLst>
              <a:ext uri="{FF2B5EF4-FFF2-40B4-BE49-F238E27FC236}">
                <a16:creationId xmlns:a16="http://schemas.microsoft.com/office/drawing/2014/main" id="{38B161B2-B68D-4065-843F-0C22A155D196}"/>
              </a:ext>
            </a:extLst>
          </p:cNvPr>
          <p:cNvSpPr/>
          <p:nvPr/>
        </p:nvSpPr>
        <p:spPr>
          <a:xfrm>
            <a:off x="1775502" y="5181516"/>
            <a:ext cx="476095" cy="331199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ccia bidirezionale orizzontale 38">
            <a:extLst>
              <a:ext uri="{FF2B5EF4-FFF2-40B4-BE49-F238E27FC236}">
                <a16:creationId xmlns:a16="http://schemas.microsoft.com/office/drawing/2014/main" id="{F37B2121-0C5E-4282-A5CD-C954669D5DFC}"/>
              </a:ext>
            </a:extLst>
          </p:cNvPr>
          <p:cNvSpPr/>
          <p:nvPr/>
        </p:nvSpPr>
        <p:spPr>
          <a:xfrm>
            <a:off x="1762046" y="5724259"/>
            <a:ext cx="2981825" cy="341579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Down 8">
            <a:extLst>
              <a:ext uri="{FF2B5EF4-FFF2-40B4-BE49-F238E27FC236}">
                <a16:creationId xmlns:a16="http://schemas.microsoft.com/office/drawing/2014/main" id="{AE716C12-AEC3-4E96-B495-FFAFD7AA6E55}"/>
              </a:ext>
            </a:extLst>
          </p:cNvPr>
          <p:cNvSpPr/>
          <p:nvPr/>
        </p:nvSpPr>
        <p:spPr>
          <a:xfrm>
            <a:off x="3985854" y="3491671"/>
            <a:ext cx="362059" cy="147830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Arrow: Down 8">
            <a:extLst>
              <a:ext uri="{FF2B5EF4-FFF2-40B4-BE49-F238E27FC236}">
                <a16:creationId xmlns:a16="http://schemas.microsoft.com/office/drawing/2014/main" id="{7A32AC74-40B8-4870-9029-D689679F91CE}"/>
              </a:ext>
            </a:extLst>
          </p:cNvPr>
          <p:cNvSpPr/>
          <p:nvPr/>
        </p:nvSpPr>
        <p:spPr>
          <a:xfrm rot="16200000">
            <a:off x="4416416" y="5264108"/>
            <a:ext cx="385482" cy="32327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D8475CFC-2797-4A16-B6E6-EDDA9C0382BA}"/>
              </a:ext>
            </a:extLst>
          </p:cNvPr>
          <p:cNvSpPr txBox="1"/>
          <p:nvPr/>
        </p:nvSpPr>
        <p:spPr>
          <a:xfrm>
            <a:off x="7474192" y="4910346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Digital layout</a:t>
            </a:r>
          </a:p>
        </p:txBody>
      </p:sp>
      <p:sp>
        <p:nvSpPr>
          <p:cNvPr id="44" name="Figura a mano libera: forma 43">
            <a:extLst>
              <a:ext uri="{FF2B5EF4-FFF2-40B4-BE49-F238E27FC236}">
                <a16:creationId xmlns:a16="http://schemas.microsoft.com/office/drawing/2014/main" id="{E9E3EF11-2252-4C3C-A957-D94EF3D04416}"/>
              </a:ext>
            </a:extLst>
          </p:cNvPr>
          <p:cNvSpPr/>
          <p:nvPr/>
        </p:nvSpPr>
        <p:spPr>
          <a:xfrm>
            <a:off x="7195457" y="4757057"/>
            <a:ext cx="2356266" cy="621695"/>
          </a:xfrm>
          <a:custGeom>
            <a:avLst/>
            <a:gdLst>
              <a:gd name="connsiteX0" fmla="*/ 2286000 w 2356266"/>
              <a:gd name="connsiteY0" fmla="*/ 0 h 621695"/>
              <a:gd name="connsiteX1" fmla="*/ 2318657 w 2356266"/>
              <a:gd name="connsiteY1" fmla="*/ 446314 h 621695"/>
              <a:gd name="connsiteX2" fmla="*/ 1828800 w 2356266"/>
              <a:gd name="connsiteY2" fmla="*/ 609600 h 621695"/>
              <a:gd name="connsiteX3" fmla="*/ 968829 w 2356266"/>
              <a:gd name="connsiteY3" fmla="*/ 609600 h 621695"/>
              <a:gd name="connsiteX4" fmla="*/ 0 w 2356266"/>
              <a:gd name="connsiteY4" fmla="*/ 598714 h 62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6266" h="621695">
                <a:moveTo>
                  <a:pt x="2286000" y="0"/>
                </a:moveTo>
                <a:cubicBezTo>
                  <a:pt x="2340428" y="172357"/>
                  <a:pt x="2394857" y="344714"/>
                  <a:pt x="2318657" y="446314"/>
                </a:cubicBezTo>
                <a:cubicBezTo>
                  <a:pt x="2242457" y="547914"/>
                  <a:pt x="2053771" y="582386"/>
                  <a:pt x="1828800" y="609600"/>
                </a:cubicBezTo>
                <a:cubicBezTo>
                  <a:pt x="1603829" y="636814"/>
                  <a:pt x="968829" y="609600"/>
                  <a:pt x="968829" y="609600"/>
                </a:cubicBezTo>
                <a:lnTo>
                  <a:pt x="0" y="598714"/>
                </a:lnTo>
              </a:path>
            </a:pathLst>
          </a:custGeom>
          <a:noFill/>
          <a:ln w="31750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1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D920D7-B1A7-48DD-9DD6-E6A1D7293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/>
              <a:t>An Example: Design of a SAR ADC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566E6CE-7999-4631-A577-BD7D6E08C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B674E57-F3EF-440E-98DD-0AE2139C3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2B89B9-A267-9316-D3F1-53981303BF98}"/>
              </a:ext>
            </a:extLst>
          </p:cNvPr>
          <p:cNvSpPr txBox="1"/>
          <p:nvPr/>
        </p:nvSpPr>
        <p:spPr>
          <a:xfrm>
            <a:off x="310551" y="965121"/>
            <a:ext cx="117779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High-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behavioural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of the SAR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(e.g. MATLAB)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Transistor-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design and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simulations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comparator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and the CDAC</a:t>
            </a:r>
          </a:p>
          <a:p>
            <a:pPr marL="361950" lvl="2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HDL description and digital simulations of the SAR control logic</a:t>
            </a:r>
          </a:p>
          <a:p>
            <a:pPr marL="361950" lvl="2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Mixed-signal simulations of the whole ADC</a:t>
            </a:r>
          </a:p>
          <a:p>
            <a:pPr marL="361950" lvl="2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Layout of the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analog blocks /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synthesis and place-and-route of the SAR logic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4184536-2F00-4CEF-2FCA-DDCBB354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85398" y="3531978"/>
            <a:ext cx="75342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2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D920D7-B1A7-48DD-9DD6-E6A1D7293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 dirty="0"/>
              <a:t>Analog Design and Simulations (</a:t>
            </a:r>
            <a:r>
              <a:rPr lang="en-US" dirty="0" err="1"/>
              <a:t>Spectre</a:t>
            </a:r>
            <a:r>
              <a:rPr lang="en-US" dirty="0"/>
              <a:t> simulator)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566E6CE-7999-4631-A577-BD7D6E08C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B674E57-F3EF-440E-98DD-0AE2139C3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CA94D9-94D7-46F8-BB85-A36D728B9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38215"/>
            <a:ext cx="5763404" cy="49859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6CFEEF-B0F2-B8FF-D0BC-D9C823B2A3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741"/>
          <a:stretch/>
        </p:blipFill>
        <p:spPr>
          <a:xfrm>
            <a:off x="6002069" y="1495564"/>
            <a:ext cx="6021237" cy="46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23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D920D7-B1A7-48DD-9DD6-E6A1D7293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it-IT" dirty="0"/>
              <a:t>V</a:t>
            </a:r>
            <a:r>
              <a:rPr lang="en-US" dirty="0"/>
              <a:t>HDL description of the SAR digital control block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566E6CE-7999-4631-A577-BD7D6E08C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B674E57-F3EF-440E-98DD-0AE2139C3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83816B-15CF-EE9D-00C6-79FD5D1F4891}"/>
              </a:ext>
            </a:extLst>
          </p:cNvPr>
          <p:cNvSpPr txBox="1"/>
          <p:nvPr/>
        </p:nvSpPr>
        <p:spPr>
          <a:xfrm>
            <a:off x="167661" y="1949328"/>
            <a:ext cx="1948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VHDL Code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34A0C3-BD64-37CD-D82A-9A91262D2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793" y="831273"/>
            <a:ext cx="5293303" cy="31594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30B3F8-13F9-D22C-EE29-3AAF4255B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37000"/>
            <a:ext cx="12192000" cy="24193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0C6F2B-E959-68E7-87E8-2973B7869865}"/>
              </a:ext>
            </a:extLst>
          </p:cNvPr>
          <p:cNvSpPr txBox="1"/>
          <p:nvPr/>
        </p:nvSpPr>
        <p:spPr>
          <a:xfrm>
            <a:off x="7859556" y="3475335"/>
            <a:ext cx="5227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Digital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simulations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(XCELIUM)</a:t>
            </a:r>
          </a:p>
        </p:txBody>
      </p:sp>
    </p:spTree>
    <p:extLst>
      <p:ext uri="{BB962C8B-B14F-4D97-AF65-F5344CB8AC3E}">
        <p14:creationId xmlns:p14="http://schemas.microsoft.com/office/powerpoint/2010/main" val="37915082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730</Words>
  <Application>Microsoft Office PowerPoint</Application>
  <PresentationFormat>Widescreen</PresentationFormat>
  <Paragraphs>130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Tema di Office</vt:lpstr>
      <vt:lpstr>Mixed-Signal Design Flow and  Example of SAR ADC Design</vt:lpstr>
      <vt:lpstr>Mixed Signal Design Flow</vt:lpstr>
      <vt:lpstr>Possible design flows</vt:lpstr>
      <vt:lpstr>Analog Design Flow and examples of CAD tools </vt:lpstr>
      <vt:lpstr>Digital Design Flow and CADENCE tools </vt:lpstr>
      <vt:lpstr>Mixed Signal Design Flow: Analog Centric Approach</vt:lpstr>
      <vt:lpstr>An Example: Design of a SAR ADC</vt:lpstr>
      <vt:lpstr>Analog Design and Simulations (Spectre simulator)</vt:lpstr>
      <vt:lpstr>VHDL description of the SAR digital control block</vt:lpstr>
      <vt:lpstr>Mixed-Signal Simulations (ams simulator)</vt:lpstr>
      <vt:lpstr>Mixed-Signal Simulations</vt:lpstr>
      <vt:lpstr>Digital synthesis (GENUS)</vt:lpstr>
      <vt:lpstr>Digital synthesis (GENUS)</vt:lpstr>
      <vt:lpstr>Automatic layout generation (Automatic Place and Route, P&amp;R)</vt:lpstr>
      <vt:lpstr>Automatic Place-and-Route (INNOVUS)</vt:lpstr>
      <vt:lpstr>Layout imported in Virtuoso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Alessandro Catania</cp:lastModifiedBy>
  <cp:revision>540</cp:revision>
  <dcterms:created xsi:type="dcterms:W3CDTF">2015-02-03T16:10:37Z</dcterms:created>
  <dcterms:modified xsi:type="dcterms:W3CDTF">2022-12-12T17:09:50Z</dcterms:modified>
</cp:coreProperties>
</file>