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16" r:id="rId2"/>
    <p:sldId id="317" r:id="rId3"/>
    <p:sldId id="318" r:id="rId4"/>
    <p:sldId id="320" r:id="rId5"/>
    <p:sldId id="324" r:id="rId6"/>
    <p:sldId id="321" r:id="rId7"/>
    <p:sldId id="323" r:id="rId8"/>
    <p:sldId id="322" r:id="rId9"/>
    <p:sldId id="325" r:id="rId10"/>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A6800"/>
    <a:srgbClr val="E40082"/>
    <a:srgbClr val="006BB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94712" autoAdjust="0"/>
  </p:normalViewPr>
  <p:slideViewPr>
    <p:cSldViewPr snapToGrid="0">
      <p:cViewPr varScale="1">
        <p:scale>
          <a:sx n="56" d="100"/>
          <a:sy n="56" d="100"/>
        </p:scale>
        <p:origin x="92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sz="3600"/>
            </a:lvl1pPr>
          </a:lstStyle>
          <a:p>
            <a:r>
              <a:rPr lang="en-US" noProof="0" dirty="0"/>
              <a:t>Fare </a:t>
            </a:r>
            <a:r>
              <a:rPr lang="en-US" noProof="0" dirty="0" err="1"/>
              <a:t>clic</a:t>
            </a:r>
            <a:r>
              <a:rPr lang="en-US" noProof="0" dirty="0"/>
              <a:t> per </a:t>
            </a:r>
            <a:r>
              <a:rPr lang="en-US" noProof="0" dirty="0" err="1"/>
              <a:t>modificare</a:t>
            </a:r>
            <a:r>
              <a:rPr lang="en-US" noProof="0" dirty="0"/>
              <a:t> lo stile del </a:t>
            </a:r>
            <a:r>
              <a:rPr lang="en-US" noProof="0" dirty="0" err="1"/>
              <a:t>titolo</a:t>
            </a:r>
            <a:endParaRPr lang="en-US" noProof="0" dirty="0"/>
          </a:p>
        </p:txBody>
      </p:sp>
      <p:sp>
        <p:nvSpPr>
          <p:cNvPr id="3" name="Segnaposto contenuto 2"/>
          <p:cNvSpPr>
            <a:spLocks noGrp="1"/>
          </p:cNvSpPr>
          <p:nvPr>
            <p:ph idx="1"/>
          </p:nvPr>
        </p:nvSpPr>
        <p:spPr/>
        <p:txBody>
          <a:bodyPr/>
          <a:lstStyle/>
          <a:p>
            <a:pPr lvl="0"/>
            <a:r>
              <a:rPr lang="en-US" noProof="0" dirty="0"/>
              <a:t>Fare </a:t>
            </a:r>
            <a:r>
              <a:rPr lang="en-US" noProof="0" dirty="0" err="1"/>
              <a:t>clic</a:t>
            </a:r>
            <a:r>
              <a:rPr lang="en-US" noProof="0" dirty="0"/>
              <a:t> per </a:t>
            </a:r>
            <a:r>
              <a:rPr lang="en-US" noProof="0" dirty="0" err="1"/>
              <a:t>modificare</a:t>
            </a:r>
            <a:r>
              <a:rPr lang="en-US" noProof="0" dirty="0"/>
              <a:t> </a:t>
            </a:r>
            <a:r>
              <a:rPr lang="en-US" noProof="0" dirty="0" err="1"/>
              <a:t>stili</a:t>
            </a:r>
            <a:r>
              <a:rPr lang="en-US" noProof="0" dirty="0"/>
              <a:t> del </a:t>
            </a:r>
            <a:r>
              <a:rPr lang="en-US" noProof="0" dirty="0" err="1"/>
              <a:t>testo</a:t>
            </a:r>
            <a:r>
              <a:rPr lang="en-US" noProof="0" dirty="0"/>
              <a:t> </a:t>
            </a:r>
            <a:r>
              <a:rPr lang="en-US" noProof="0" dirty="0" err="1"/>
              <a:t>dello</a:t>
            </a:r>
            <a:r>
              <a:rPr lang="en-US" noProof="0" dirty="0"/>
              <a:t> schema</a:t>
            </a:r>
          </a:p>
          <a:p>
            <a:pPr lvl="1"/>
            <a:r>
              <a:rPr lang="en-US" noProof="0" dirty="0"/>
              <a:t>Secondo </a:t>
            </a:r>
            <a:r>
              <a:rPr lang="en-US" noProof="0" dirty="0" err="1"/>
              <a:t>livello</a:t>
            </a:r>
            <a:endParaRPr lang="en-US" noProof="0" dirty="0"/>
          </a:p>
          <a:p>
            <a:pPr lvl="2"/>
            <a:r>
              <a:rPr lang="en-US" noProof="0" dirty="0" err="1"/>
              <a:t>Terzo</a:t>
            </a:r>
            <a:r>
              <a:rPr lang="en-US" noProof="0" dirty="0"/>
              <a:t> </a:t>
            </a:r>
            <a:r>
              <a:rPr lang="en-US" noProof="0" dirty="0" err="1"/>
              <a:t>livello</a:t>
            </a:r>
            <a:endParaRPr lang="en-US" noProof="0" dirty="0"/>
          </a:p>
          <a:p>
            <a:pPr lvl="3"/>
            <a:r>
              <a:rPr lang="en-US" noProof="0" dirty="0"/>
              <a:t>Quarto </a:t>
            </a:r>
            <a:r>
              <a:rPr lang="en-US" noProof="0" dirty="0" err="1"/>
              <a:t>livello</a:t>
            </a:r>
            <a:endParaRPr lang="en-US" noProof="0" dirty="0"/>
          </a:p>
          <a:p>
            <a:pPr lvl="4"/>
            <a:r>
              <a:rPr lang="en-US" noProof="0" dirty="0" err="1"/>
              <a:t>Quinto</a:t>
            </a:r>
            <a:r>
              <a:rPr lang="en-US" noProof="0" dirty="0"/>
              <a:t> </a:t>
            </a:r>
            <a:r>
              <a:rPr lang="en-US" noProof="0" dirty="0" err="1"/>
              <a:t>livello</a:t>
            </a:r>
            <a:endParaRPr lang="en-US" noProof="0" dirty="0"/>
          </a:p>
        </p:txBody>
      </p:sp>
      <p:sp>
        <p:nvSpPr>
          <p:cNvPr id="4" name="Segnaposto data 3"/>
          <p:cNvSpPr>
            <a:spLocks noGrp="1"/>
          </p:cNvSpPr>
          <p:nvPr>
            <p:ph type="dt" sz="half" idx="10"/>
          </p:nvPr>
        </p:nvSpPr>
        <p:spPr/>
        <p:txBody>
          <a:bodyPr/>
          <a:lstStyle/>
          <a:p>
            <a:fld id="{C1D8446B-54F3-48F6-9B1F-FB020EFA5009}" type="datetime1">
              <a:rPr lang="en-US" smtClean="0"/>
              <a:t>10/24/2022</a:t>
            </a:fld>
            <a:endParaRPr lang="en-US" dirty="0"/>
          </a:p>
        </p:txBody>
      </p:sp>
      <p:sp>
        <p:nvSpPr>
          <p:cNvPr id="5" name="Segnaposto piè di pagina 4"/>
          <p:cNvSpPr>
            <a:spLocks noGrp="1"/>
          </p:cNvSpPr>
          <p:nvPr>
            <p:ph type="ftr" sz="quarter" idx="11"/>
          </p:nvPr>
        </p:nvSpPr>
        <p:spPr/>
        <p:txBody>
          <a:bodyPr/>
          <a:lstStyle/>
          <a:p>
            <a:r>
              <a:rPr lang="en-US" dirty="0"/>
              <a:t>P. Bruschi – Microelectronic System Design</a:t>
            </a:r>
          </a:p>
        </p:txBody>
      </p:sp>
      <p:sp>
        <p:nvSpPr>
          <p:cNvPr id="6" name="Segnaposto numero diapositiva 5"/>
          <p:cNvSpPr>
            <a:spLocks noGrp="1"/>
          </p:cNvSpPr>
          <p:nvPr>
            <p:ph type="sldNum" sz="quarter" idx="12"/>
          </p:nvPr>
        </p:nvSpPr>
        <p:spPr/>
        <p:txBody>
          <a:bodyPr/>
          <a:lstStyle/>
          <a:p>
            <a:fld id="{02055017-B6DE-4C35-A63B-40EADAC97849}" type="slidenum">
              <a:rPr lang="en-US" smtClean="0"/>
              <a:t>‹N›</a:t>
            </a:fld>
            <a:endParaRPr lang="en-US" dirty="0"/>
          </a:p>
        </p:txBody>
      </p:sp>
    </p:spTree>
    <p:extLst>
      <p:ext uri="{BB962C8B-B14F-4D97-AF65-F5344CB8AC3E}">
        <p14:creationId xmlns:p14="http://schemas.microsoft.com/office/powerpoint/2010/main" val="58331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data 2"/>
          <p:cNvSpPr>
            <a:spLocks noGrp="1"/>
          </p:cNvSpPr>
          <p:nvPr>
            <p:ph type="dt" sz="half" idx="10"/>
          </p:nvPr>
        </p:nvSpPr>
        <p:spPr/>
        <p:txBody>
          <a:bodyPr/>
          <a:lstStyle/>
          <a:p>
            <a:fld id="{662FCC07-B889-4C84-BE01-5296D1E5D696}" type="datetime1">
              <a:rPr lang="en-US" smtClean="0"/>
              <a:t>10/24/2022</a:t>
            </a:fld>
            <a:endParaRPr lang="en-US" dirty="0"/>
          </a:p>
        </p:txBody>
      </p:sp>
      <p:sp>
        <p:nvSpPr>
          <p:cNvPr id="4" name="Segnaposto piè di pagina 3"/>
          <p:cNvSpPr>
            <a:spLocks noGrp="1"/>
          </p:cNvSpPr>
          <p:nvPr>
            <p:ph type="ftr" sz="quarter" idx="11"/>
          </p:nvPr>
        </p:nvSpPr>
        <p:spPr/>
        <p:txBody>
          <a:bodyPr/>
          <a:lstStyle/>
          <a:p>
            <a:r>
              <a:rPr lang="en-US" dirty="0"/>
              <a:t>P. Bruschi – Microelectronic System Design</a:t>
            </a:r>
          </a:p>
        </p:txBody>
      </p:sp>
      <p:sp>
        <p:nvSpPr>
          <p:cNvPr id="5" name="Segnaposto numero diapositiva 4"/>
          <p:cNvSpPr>
            <a:spLocks noGrp="1"/>
          </p:cNvSpPr>
          <p:nvPr>
            <p:ph type="sldNum" sz="quarter" idx="12"/>
          </p:nvPr>
        </p:nvSpPr>
        <p:spPr/>
        <p:txBody>
          <a:bodyPr/>
          <a:lstStyle/>
          <a:p>
            <a:fld id="{02055017-B6DE-4C35-A63B-40EADAC97849}" type="slidenum">
              <a:rPr lang="en-US" smtClean="0"/>
              <a:t>‹N›</a:t>
            </a:fld>
            <a:endParaRPr lang="en-US" dirty="0"/>
          </a:p>
        </p:txBody>
      </p:sp>
    </p:spTree>
    <p:extLst>
      <p:ext uri="{BB962C8B-B14F-4D97-AF65-F5344CB8AC3E}">
        <p14:creationId xmlns:p14="http://schemas.microsoft.com/office/powerpoint/2010/main" val="4873660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662397"/>
          </a:xfrm>
          <a:prstGeom prst="rect">
            <a:avLst/>
          </a:prstGeom>
        </p:spPr>
        <p:txBody>
          <a:bodyPr vert="horz" lIns="91440" tIns="45720" rIns="91440" bIns="45720" rtlCol="0" anchor="ctr">
            <a:normAutofit/>
          </a:bodyPr>
          <a:lstStyle/>
          <a:p>
            <a:r>
              <a:rPr lang="en-US" noProof="0" dirty="0"/>
              <a:t>Fare </a:t>
            </a:r>
            <a:r>
              <a:rPr lang="en-US" noProof="0" dirty="0" err="1"/>
              <a:t>clic</a:t>
            </a:r>
            <a:r>
              <a:rPr lang="en-US" noProof="0" dirty="0"/>
              <a:t> per </a:t>
            </a:r>
            <a:r>
              <a:rPr lang="en-US" noProof="0" dirty="0" err="1"/>
              <a:t>modificare</a:t>
            </a:r>
            <a:r>
              <a:rPr lang="en-US" noProof="0" dirty="0"/>
              <a:t> lo stile del </a:t>
            </a:r>
            <a:r>
              <a:rPr lang="en-US" noProof="0" dirty="0" err="1"/>
              <a:t>titolo</a:t>
            </a:r>
            <a:endParaRPr lang="en-US" noProof="0" dirty="0"/>
          </a:p>
        </p:txBody>
      </p:sp>
      <p:sp>
        <p:nvSpPr>
          <p:cNvPr id="3" name="Segnaposto testo 2"/>
          <p:cNvSpPr>
            <a:spLocks noGrp="1"/>
          </p:cNvSpPr>
          <p:nvPr>
            <p:ph type="body" idx="1"/>
          </p:nvPr>
        </p:nvSpPr>
        <p:spPr>
          <a:xfrm>
            <a:off x="838200" y="1244338"/>
            <a:ext cx="10515600" cy="4932625"/>
          </a:xfrm>
          <a:prstGeom prst="rect">
            <a:avLst/>
          </a:prstGeom>
        </p:spPr>
        <p:txBody>
          <a:bodyPr vert="horz" lIns="91440" tIns="45720" rIns="91440" bIns="45720" rtlCol="0">
            <a:normAutofit/>
          </a:bodyPr>
          <a:lstStyle/>
          <a:p>
            <a:pPr lvl="0"/>
            <a:r>
              <a:rPr lang="en-US" noProof="0" dirty="0"/>
              <a:t>Fare </a:t>
            </a:r>
            <a:r>
              <a:rPr lang="en-US" noProof="0" dirty="0" err="1"/>
              <a:t>clic</a:t>
            </a:r>
            <a:r>
              <a:rPr lang="en-US" noProof="0" dirty="0"/>
              <a:t> per </a:t>
            </a:r>
            <a:r>
              <a:rPr lang="en-US" noProof="0" dirty="0" err="1"/>
              <a:t>modificare</a:t>
            </a:r>
            <a:r>
              <a:rPr lang="en-US" noProof="0" dirty="0"/>
              <a:t> </a:t>
            </a:r>
            <a:r>
              <a:rPr lang="en-US" noProof="0" dirty="0" err="1"/>
              <a:t>stili</a:t>
            </a:r>
            <a:r>
              <a:rPr lang="en-US" noProof="0" dirty="0"/>
              <a:t> del </a:t>
            </a:r>
            <a:r>
              <a:rPr lang="en-US" noProof="0" dirty="0" err="1"/>
              <a:t>testo</a:t>
            </a:r>
            <a:r>
              <a:rPr lang="en-US" noProof="0" dirty="0"/>
              <a:t> </a:t>
            </a:r>
            <a:r>
              <a:rPr lang="en-US" noProof="0" dirty="0" err="1"/>
              <a:t>dello</a:t>
            </a:r>
            <a:r>
              <a:rPr lang="en-US" noProof="0" dirty="0"/>
              <a:t> schema</a:t>
            </a:r>
          </a:p>
          <a:p>
            <a:pPr lvl="1"/>
            <a:r>
              <a:rPr lang="en-US" noProof="0" dirty="0"/>
              <a:t>Secondo </a:t>
            </a:r>
            <a:r>
              <a:rPr lang="en-US" noProof="0" dirty="0" err="1"/>
              <a:t>livello</a:t>
            </a:r>
            <a:endParaRPr lang="en-US" noProof="0" dirty="0"/>
          </a:p>
          <a:p>
            <a:pPr lvl="2"/>
            <a:r>
              <a:rPr lang="en-US" noProof="0" dirty="0" err="1"/>
              <a:t>Terzo</a:t>
            </a:r>
            <a:r>
              <a:rPr lang="en-US" noProof="0" dirty="0"/>
              <a:t> </a:t>
            </a:r>
            <a:r>
              <a:rPr lang="en-US" noProof="0" dirty="0" err="1"/>
              <a:t>livello</a:t>
            </a:r>
            <a:endParaRPr lang="en-US" noProof="0" dirty="0"/>
          </a:p>
          <a:p>
            <a:pPr lvl="3"/>
            <a:r>
              <a:rPr lang="en-US" noProof="0" dirty="0"/>
              <a:t>Quarto </a:t>
            </a:r>
            <a:r>
              <a:rPr lang="en-US" noProof="0" dirty="0" err="1"/>
              <a:t>livello</a:t>
            </a:r>
            <a:endParaRPr lang="en-US" noProof="0" dirty="0"/>
          </a:p>
          <a:p>
            <a:pPr lvl="4"/>
            <a:r>
              <a:rPr lang="en-US" noProof="0" dirty="0" err="1"/>
              <a:t>Quinto</a:t>
            </a:r>
            <a:r>
              <a:rPr lang="en-US" noProof="0" dirty="0"/>
              <a:t> </a:t>
            </a:r>
            <a:r>
              <a:rPr lang="en-US" noProof="0" dirty="0" err="1"/>
              <a:t>livello</a:t>
            </a:r>
            <a:endParaRPr lang="en-US" noProof="0" dirty="0"/>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273488-E1F7-4B84-8286-16CD033868DD}" type="datetime1">
              <a:rPr lang="en-US" smtClean="0"/>
              <a:t>10/24/2022</a:t>
            </a:fld>
            <a:endParaRPr lang="en-US" dirty="0"/>
          </a:p>
        </p:txBody>
      </p:sp>
      <p:sp>
        <p:nvSpPr>
          <p:cNvPr id="5" name="Segnaposto piè di pagina 4"/>
          <p:cNvSpPr>
            <a:spLocks noGrp="1"/>
          </p:cNvSpPr>
          <p:nvPr>
            <p:ph type="ftr" sz="quarter" idx="3"/>
          </p:nvPr>
        </p:nvSpPr>
        <p:spPr>
          <a:xfrm>
            <a:off x="4038600" y="6356350"/>
            <a:ext cx="5689862" cy="365125"/>
          </a:xfrm>
          <a:prstGeom prst="rect">
            <a:avLst/>
          </a:prstGeom>
        </p:spPr>
        <p:txBody>
          <a:bodyPr vert="horz" lIns="91440" tIns="45720" rIns="91440" bIns="45720" rtlCol="0" anchor="ctr"/>
          <a:lstStyle>
            <a:lvl1pPr algn="ctr">
              <a:defRPr sz="2000">
                <a:solidFill>
                  <a:schemeClr val="tx1"/>
                </a:solidFill>
                <a:latin typeface="Arial" panose="020B0604020202020204" pitchFamily="34" charset="0"/>
                <a:cs typeface="Arial" panose="020B0604020202020204" pitchFamily="34" charset="0"/>
              </a:defRPr>
            </a:lvl1pPr>
          </a:lstStyle>
          <a:p>
            <a:r>
              <a:rPr lang="en-US" dirty="0"/>
              <a:t>P. Bruschi – Microelectronic System Design</a:t>
            </a:r>
          </a:p>
        </p:txBody>
      </p:sp>
      <p:sp>
        <p:nvSpPr>
          <p:cNvPr id="6" name="Segnaposto numero diapositiva 5"/>
          <p:cNvSpPr>
            <a:spLocks noGrp="1"/>
          </p:cNvSpPr>
          <p:nvPr>
            <p:ph type="sldNum" sz="quarter" idx="4"/>
          </p:nvPr>
        </p:nvSpPr>
        <p:spPr>
          <a:xfrm>
            <a:off x="10473178" y="6356350"/>
            <a:ext cx="88062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055017-B6DE-4C35-A63B-40EADAC97849}" type="slidenum">
              <a:rPr lang="en-US" smtClean="0"/>
              <a:t>‹N›</a:t>
            </a:fld>
            <a:endParaRPr lang="en-US" dirty="0"/>
          </a:p>
        </p:txBody>
      </p:sp>
      <p:cxnSp>
        <p:nvCxnSpPr>
          <p:cNvPr id="8" name="Connettore 1 7"/>
          <p:cNvCxnSpPr/>
          <p:nvPr userDrawn="1"/>
        </p:nvCxnSpPr>
        <p:spPr>
          <a:xfrm>
            <a:off x="838200" y="6268825"/>
            <a:ext cx="10515600" cy="0"/>
          </a:xfrm>
          <a:prstGeom prst="line">
            <a:avLst/>
          </a:prstGeom>
          <a:ln w="34925">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7942026"/>
      </p:ext>
    </p:extLst>
  </p:cSld>
  <p:clrMap bg1="lt1" tx1="dk1" bg2="lt2" tx2="dk2" accent1="accent1" accent2="accent2" accent3="accent3" accent4="accent4" accent5="accent5" accent6="accent6" hlink="hlink" folHlink="folHlink"/>
  <p:sldLayoutIdLst>
    <p:sldLayoutId id="2147483661" r:id="rId1"/>
    <p:sldLayoutId id="2147483662" r:id="rId2"/>
  </p:sldLayoutIdLst>
  <p:hf hdr="0" dt="0"/>
  <p:txStyles>
    <p:titleStyle>
      <a:lvl1pPr algn="ctr" defTabSz="914400" rtl="0" eaLnBrk="1" latinLnBrk="0" hangingPunct="1">
        <a:lnSpc>
          <a:spcPct val="90000"/>
        </a:lnSpc>
        <a:spcBef>
          <a:spcPct val="0"/>
        </a:spcBef>
        <a:buNone/>
        <a:defRPr sz="28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70DD9E9-218B-4551-9C0C-88C8ACAEA1A8}"/>
              </a:ext>
            </a:extLst>
          </p:cNvPr>
          <p:cNvSpPr>
            <a:spLocks noGrp="1"/>
          </p:cNvSpPr>
          <p:nvPr>
            <p:ph type="title"/>
          </p:nvPr>
        </p:nvSpPr>
        <p:spPr>
          <a:xfrm>
            <a:off x="691055" y="322447"/>
            <a:ext cx="10515600" cy="662397"/>
          </a:xfrm>
        </p:spPr>
        <p:txBody>
          <a:bodyPr>
            <a:normAutofit/>
          </a:bodyPr>
          <a:lstStyle/>
          <a:p>
            <a:r>
              <a:rPr lang="en-US" dirty="0"/>
              <a:t>Periodic Steady State (PSS) Analysis</a:t>
            </a:r>
          </a:p>
        </p:txBody>
      </p:sp>
      <p:sp>
        <p:nvSpPr>
          <p:cNvPr id="3" name="Segnaposto piè di pagina 2">
            <a:extLst>
              <a:ext uri="{FF2B5EF4-FFF2-40B4-BE49-F238E27FC236}">
                <a16:creationId xmlns:a16="http://schemas.microsoft.com/office/drawing/2014/main" id="{D48CDF31-CFB5-485D-863F-EE4E86CDA01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 Bruschi – Microelectronic System Design</a:t>
            </a:r>
          </a:p>
        </p:txBody>
      </p:sp>
      <p:sp>
        <p:nvSpPr>
          <p:cNvPr id="4" name="Segnaposto numero diapositiva 3">
            <a:extLst>
              <a:ext uri="{FF2B5EF4-FFF2-40B4-BE49-F238E27FC236}">
                <a16:creationId xmlns:a16="http://schemas.microsoft.com/office/drawing/2014/main" id="{E643FD60-159E-47D1-9DE0-E98F7919F25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055017-B6DE-4C35-A63B-40EADAC97849}"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0" name="CasellaDiTesto 9">
            <a:extLst>
              <a:ext uri="{FF2B5EF4-FFF2-40B4-BE49-F238E27FC236}">
                <a16:creationId xmlns:a16="http://schemas.microsoft.com/office/drawing/2014/main" id="{2DDF3DB8-4B0D-8A90-33F0-3924C29269CD}"/>
              </a:ext>
            </a:extLst>
          </p:cNvPr>
          <p:cNvSpPr txBox="1"/>
          <p:nvPr/>
        </p:nvSpPr>
        <p:spPr>
          <a:xfrm>
            <a:off x="592516" y="3555560"/>
            <a:ext cx="11006965" cy="2846933"/>
          </a:xfrm>
          <a:prstGeom prst="rect">
            <a:avLst/>
          </a:prstGeom>
          <a:noFill/>
        </p:spPr>
        <p:txBody>
          <a:bodyPr wrap="square" rtlCol="0">
            <a:spAutoFit/>
          </a:bodyPr>
          <a:lstStyle/>
          <a:p>
            <a:pPr marR="0" lvl="0" algn="l" defTabSz="914400" rtl="0" eaLnBrk="1" fontAlgn="auto" latinLnBrk="0" hangingPunct="1">
              <a:lnSpc>
                <a:spcPct val="100000"/>
              </a:lnSpc>
              <a:spcBef>
                <a:spcPts val="600"/>
              </a:spcBef>
              <a:spcAft>
                <a:spcPts val="600"/>
              </a:spcAft>
              <a:buClrTx/>
              <a:buSzTx/>
              <a:tabLst/>
              <a:defRPr/>
            </a:pPr>
            <a:r>
              <a:rPr kumimoji="0" lang="en-GB" sz="2400" b="0" i="0" u="none" strike="noStrike" kern="1200" cap="none" spc="0" normalizeH="0" baseline="0" dirty="0">
                <a:ln>
                  <a:noFill/>
                </a:ln>
                <a:solidFill>
                  <a:prstClr val="black"/>
                </a:solidFill>
                <a:effectLst/>
                <a:uLnTx/>
                <a:uFillTx/>
                <a:latin typeface="Arial" panose="020B0604020202020204" pitchFamily="34" charset="0"/>
                <a:ea typeface="+mn-ea"/>
                <a:cs typeface="Arial" panose="020B0604020202020204" pitchFamily="34" charset="0"/>
              </a:rPr>
              <a:t>Useful</a:t>
            </a:r>
            <a:r>
              <a:rPr kumimoji="0" lang="it-IT"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to study </a:t>
            </a:r>
            <a:r>
              <a:rPr kumimoji="0" lang="it-IT" sz="24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several</a:t>
            </a:r>
            <a:r>
              <a:rPr kumimoji="0" lang="it-IT"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it-IT" sz="24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number</a:t>
            </a:r>
            <a:r>
              <a:rPr kumimoji="0" lang="it-IT"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of </a:t>
            </a:r>
            <a:r>
              <a:rPr kumimoji="0" lang="it-IT" sz="24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circuits</a:t>
            </a:r>
            <a:r>
              <a:rPr lang="it-IT" sz="2400" dirty="0">
                <a:solidFill>
                  <a:prstClr val="black"/>
                </a:solidFill>
                <a:latin typeface="Arial" panose="020B0604020202020204" pitchFamily="34" charset="0"/>
                <a:cs typeface="Arial" panose="020B0604020202020204" pitchFamily="34" charset="0"/>
              </a:rPr>
              <a:t> </a:t>
            </a:r>
            <a:r>
              <a:rPr lang="it-IT" sz="2400" dirty="0" err="1">
                <a:solidFill>
                  <a:prstClr val="black"/>
                </a:solidFill>
                <a:latin typeface="Arial" panose="020B0604020202020204" pitchFamily="34" charset="0"/>
                <a:cs typeface="Arial" panose="020B0604020202020204" pitchFamily="34" charset="0"/>
              </a:rPr>
              <a:t>driven</a:t>
            </a:r>
            <a:r>
              <a:rPr lang="it-IT" sz="2400" dirty="0">
                <a:solidFill>
                  <a:prstClr val="black"/>
                </a:solidFill>
                <a:latin typeface="Arial" panose="020B0604020202020204" pitchFamily="34" charset="0"/>
                <a:cs typeface="Arial" panose="020B0604020202020204" pitchFamily="34" charset="0"/>
              </a:rPr>
              <a:t> by </a:t>
            </a:r>
            <a:r>
              <a:rPr lang="it-IT" sz="2400" dirty="0" err="1">
                <a:solidFill>
                  <a:prstClr val="black"/>
                </a:solidFill>
                <a:latin typeface="Arial" panose="020B0604020202020204" pitchFamily="34" charset="0"/>
                <a:cs typeface="Arial" panose="020B0604020202020204" pitchFamily="34" charset="0"/>
              </a:rPr>
              <a:t>periodic</a:t>
            </a:r>
            <a:r>
              <a:rPr lang="it-IT" sz="2400" dirty="0">
                <a:solidFill>
                  <a:prstClr val="black"/>
                </a:solidFill>
                <a:latin typeface="Arial" panose="020B0604020202020204" pitchFamily="34" charset="0"/>
                <a:cs typeface="Arial" panose="020B0604020202020204" pitchFamily="34" charset="0"/>
              </a:rPr>
              <a:t>, large-</a:t>
            </a:r>
            <a:r>
              <a:rPr lang="it-IT" sz="2400" dirty="0" err="1">
                <a:solidFill>
                  <a:prstClr val="black"/>
                </a:solidFill>
                <a:latin typeface="Arial" panose="020B0604020202020204" pitchFamily="34" charset="0"/>
                <a:cs typeface="Arial" panose="020B0604020202020204" pitchFamily="34" charset="0"/>
              </a:rPr>
              <a:t>signal</a:t>
            </a:r>
            <a:r>
              <a:rPr lang="it-IT" sz="2400" dirty="0">
                <a:solidFill>
                  <a:prstClr val="black"/>
                </a:solidFill>
                <a:latin typeface="Arial" panose="020B0604020202020204" pitchFamily="34" charset="0"/>
                <a:cs typeface="Arial" panose="020B0604020202020204" pitchFamily="34" charset="0"/>
              </a:rPr>
              <a:t> </a:t>
            </a:r>
            <a:r>
              <a:rPr lang="it-IT" sz="2400" dirty="0" err="1">
                <a:solidFill>
                  <a:prstClr val="black"/>
                </a:solidFill>
                <a:latin typeface="Arial" panose="020B0604020202020204" pitchFamily="34" charset="0"/>
                <a:cs typeface="Arial" panose="020B0604020202020204" pitchFamily="34" charset="0"/>
              </a:rPr>
              <a:t>excitations</a:t>
            </a:r>
            <a:r>
              <a:rPr lang="it-IT" sz="2400" dirty="0">
                <a:solidFill>
                  <a:prstClr val="black"/>
                </a:solidFill>
                <a:latin typeface="Arial" panose="020B0604020202020204" pitchFamily="34" charset="0"/>
                <a:cs typeface="Arial" panose="020B0604020202020204" pitchFamily="34" charset="0"/>
              </a:rPr>
              <a:t>. Some </a:t>
            </a:r>
            <a:r>
              <a:rPr lang="it-IT" sz="2400" dirty="0" err="1">
                <a:solidFill>
                  <a:prstClr val="black"/>
                </a:solidFill>
                <a:latin typeface="Arial" panose="020B0604020202020204" pitchFamily="34" charset="0"/>
                <a:cs typeface="Arial" panose="020B0604020202020204" pitchFamily="34" charset="0"/>
              </a:rPr>
              <a:t>examples</a:t>
            </a:r>
            <a:r>
              <a:rPr lang="it-IT" sz="2400" dirty="0">
                <a:solidFill>
                  <a:prstClr val="black"/>
                </a:solidFill>
                <a:latin typeface="Arial" panose="020B0604020202020204" pitchFamily="34" charset="0"/>
                <a:cs typeface="Arial" panose="020B0604020202020204" pitchFamily="34" charset="0"/>
              </a:rPr>
              <a:t>:</a:t>
            </a:r>
            <a:endParaRPr kumimoji="0" lang="it-IT"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r>
              <a:rPr lang="it-IT" sz="2400" dirty="0">
                <a:solidFill>
                  <a:prstClr val="black"/>
                </a:solidFill>
                <a:latin typeface="Arial" panose="020B0604020202020204" pitchFamily="34" charset="0"/>
                <a:cs typeface="Arial" panose="020B0604020202020204" pitchFamily="34" charset="0"/>
              </a:rPr>
              <a:t>RF </a:t>
            </a:r>
            <a:r>
              <a:rPr lang="it-IT" sz="2400" dirty="0" err="1">
                <a:solidFill>
                  <a:prstClr val="black"/>
                </a:solidFill>
                <a:latin typeface="Arial" panose="020B0604020202020204" pitchFamily="34" charset="0"/>
                <a:cs typeface="Arial" panose="020B0604020202020204" pitchFamily="34" charset="0"/>
              </a:rPr>
              <a:t>circuits</a:t>
            </a:r>
            <a:r>
              <a:rPr lang="it-IT" sz="2400" dirty="0">
                <a:solidFill>
                  <a:prstClr val="black"/>
                </a:solidFill>
                <a:latin typeface="Arial" panose="020B0604020202020204" pitchFamily="34" charset="0"/>
                <a:cs typeface="Arial" panose="020B0604020202020204" pitchFamily="34" charset="0"/>
              </a:rPr>
              <a:t>: </a:t>
            </a:r>
            <a:r>
              <a:rPr lang="it-IT" sz="2400" dirty="0" err="1">
                <a:solidFill>
                  <a:prstClr val="black"/>
                </a:solidFill>
                <a:latin typeface="Arial" panose="020B0604020202020204" pitchFamily="34" charset="0"/>
                <a:cs typeface="Arial" panose="020B0604020202020204" pitchFamily="34" charset="0"/>
              </a:rPr>
              <a:t>oscillators</a:t>
            </a:r>
            <a:r>
              <a:rPr lang="it-IT" sz="2400" dirty="0">
                <a:solidFill>
                  <a:prstClr val="black"/>
                </a:solidFill>
                <a:latin typeface="Arial" panose="020B0604020202020204" pitchFamily="34" charset="0"/>
                <a:cs typeface="Arial" panose="020B0604020202020204" pitchFamily="34" charset="0"/>
              </a:rPr>
              <a:t>, </a:t>
            </a:r>
            <a:r>
              <a:rPr lang="en-GB" sz="2400" dirty="0">
                <a:solidFill>
                  <a:prstClr val="black"/>
                </a:solidFill>
                <a:latin typeface="Arial" panose="020B0604020202020204" pitchFamily="34" charset="0"/>
                <a:cs typeface="Arial" panose="020B0604020202020204" pitchFamily="34" charset="0"/>
              </a:rPr>
              <a:t>mixers</a:t>
            </a:r>
            <a:r>
              <a:rPr lang="it-IT" sz="2400" dirty="0">
                <a:solidFill>
                  <a:prstClr val="black"/>
                </a:solidFill>
                <a:latin typeface="Arial" panose="020B0604020202020204" pitchFamily="34" charset="0"/>
                <a:cs typeface="Arial" panose="020B0604020202020204" pitchFamily="34" charset="0"/>
              </a:rPr>
              <a:t>, PLL...</a:t>
            </a:r>
          </a:p>
          <a:p>
            <a:pPr marL="342900" marR="0" lvl="0" indent="-342900" algn="l"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r>
              <a:rPr kumimoji="0" lang="it-IT"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Power Electronics </a:t>
            </a:r>
            <a:r>
              <a:rPr kumimoji="0" lang="it-IT" sz="24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circuits</a:t>
            </a:r>
            <a:r>
              <a:rPr lang="it-IT" sz="2400" dirty="0">
                <a:solidFill>
                  <a:prstClr val="black"/>
                </a:solidFill>
                <a:latin typeface="Arial" panose="020B0604020202020204" pitchFamily="34" charset="0"/>
                <a:cs typeface="Arial" panose="020B0604020202020204" pitchFamily="34" charset="0"/>
              </a:rPr>
              <a:t>: dc-dc </a:t>
            </a:r>
            <a:r>
              <a:rPr lang="it-IT" sz="2400" dirty="0" err="1">
                <a:solidFill>
                  <a:prstClr val="black"/>
                </a:solidFill>
                <a:latin typeface="Arial" panose="020B0604020202020204" pitchFamily="34" charset="0"/>
                <a:cs typeface="Arial" panose="020B0604020202020204" pitchFamily="34" charset="0"/>
              </a:rPr>
              <a:t>converters</a:t>
            </a:r>
            <a:r>
              <a:rPr lang="it-IT" sz="2400" dirty="0">
                <a:solidFill>
                  <a:prstClr val="black"/>
                </a:solidFill>
                <a:latin typeface="Arial" panose="020B0604020202020204" pitchFamily="34" charset="0"/>
                <a:cs typeface="Arial" panose="020B0604020202020204" pitchFamily="34" charset="0"/>
              </a:rPr>
              <a:t>, </a:t>
            </a:r>
            <a:r>
              <a:rPr lang="it-IT" sz="2400" dirty="0" err="1">
                <a:solidFill>
                  <a:prstClr val="black"/>
                </a:solidFill>
                <a:latin typeface="Arial" panose="020B0604020202020204" pitchFamily="34" charset="0"/>
                <a:cs typeface="Arial" panose="020B0604020202020204" pitchFamily="34" charset="0"/>
              </a:rPr>
              <a:t>rectifiers</a:t>
            </a:r>
            <a:r>
              <a:rPr lang="it-IT" sz="2400" dirty="0">
                <a:solidFill>
                  <a:prstClr val="black"/>
                </a:solidFill>
                <a:latin typeface="Arial" panose="020B0604020202020204" pitchFamily="34" charset="0"/>
                <a:cs typeface="Arial" panose="020B0604020202020204" pitchFamily="34" charset="0"/>
              </a:rPr>
              <a:t>...</a:t>
            </a:r>
          </a:p>
          <a:p>
            <a:pPr marL="342900" marR="0" lvl="0" indent="-342900" algn="l"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r>
              <a:rPr kumimoji="0" lang="it-IT" sz="24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Analog</a:t>
            </a:r>
            <a:r>
              <a:rPr kumimoji="0" lang="it-IT"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it-IT" sz="24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circuits</a:t>
            </a:r>
            <a:r>
              <a:rPr lang="it-IT" sz="2400" dirty="0">
                <a:solidFill>
                  <a:prstClr val="black"/>
                </a:solidFill>
                <a:latin typeface="Arial" panose="020B0604020202020204" pitchFamily="34" charset="0"/>
                <a:cs typeface="Arial" panose="020B0604020202020204" pitchFamily="34" charset="0"/>
              </a:rPr>
              <a:t>: </a:t>
            </a:r>
            <a:r>
              <a:rPr kumimoji="0" lang="it-IT" sz="24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switched-capacitor</a:t>
            </a:r>
            <a:r>
              <a:rPr kumimoji="0" lang="it-IT"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it-IT" sz="24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amplifiers</a:t>
            </a:r>
            <a:r>
              <a:rPr kumimoji="0" lang="it-IT"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chopper </a:t>
            </a:r>
            <a:r>
              <a:rPr kumimoji="0" lang="it-IT" sz="24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amplifiers</a:t>
            </a:r>
            <a:r>
              <a:rPr kumimoji="0" lang="it-IT"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p>
          <a:p>
            <a:pPr marL="342900" marR="0" lvl="0" indent="-342900" algn="l" defTabSz="914400" rtl="0" eaLnBrk="1" fontAlgn="auto" latinLnBrk="0" hangingPunct="1">
              <a:lnSpc>
                <a:spcPct val="100000"/>
              </a:lnSpc>
              <a:spcBef>
                <a:spcPts val="0"/>
              </a:spcBef>
              <a:spcAft>
                <a:spcPts val="0"/>
              </a:spcAft>
              <a:buClrTx/>
              <a:buSzTx/>
              <a:buFontTx/>
              <a:buChar char="-"/>
              <a:tabLst/>
              <a:defRPr/>
            </a:pPr>
            <a:endParaRPr kumimoji="0" lang="it-IT"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5" name="CasellaDiTesto 4">
            <a:extLst>
              <a:ext uri="{FF2B5EF4-FFF2-40B4-BE49-F238E27FC236}">
                <a16:creationId xmlns:a16="http://schemas.microsoft.com/office/drawing/2014/main" id="{3A4766AC-2164-9951-4155-D18CF8B4704D}"/>
              </a:ext>
            </a:extLst>
          </p:cNvPr>
          <p:cNvSpPr txBox="1"/>
          <p:nvPr/>
        </p:nvSpPr>
        <p:spPr>
          <a:xfrm>
            <a:off x="592517" y="1485372"/>
            <a:ext cx="11006965" cy="1569660"/>
          </a:xfrm>
          <a:prstGeom prst="rect">
            <a:avLst/>
          </a:prstGeom>
          <a:noFill/>
        </p:spPr>
        <p:txBody>
          <a:bodyPr wrap="square" rtlCol="0">
            <a:spAutoFit/>
          </a:bodyPr>
          <a:lstStyle/>
          <a:p>
            <a:pPr marR="0" lvl="0" algn="l" defTabSz="914400" rtl="0" eaLnBrk="1" fontAlgn="auto" latinLnBrk="0" hangingPunct="1">
              <a:lnSpc>
                <a:spcPct val="100000"/>
              </a:lnSpc>
              <a:spcBef>
                <a:spcPts val="0"/>
              </a:spcBef>
              <a:spcAft>
                <a:spcPts val="0"/>
              </a:spcAft>
              <a:buClrTx/>
              <a:buSzTx/>
              <a:tabLst/>
              <a:defRPr/>
            </a:pPr>
            <a:r>
              <a:rPr lang="it-IT" sz="2400" dirty="0">
                <a:solidFill>
                  <a:prstClr val="black"/>
                </a:solidFill>
                <a:latin typeface="Arial" panose="020B0604020202020204" pitchFamily="34" charset="0"/>
                <a:cs typeface="Arial" panose="020B0604020202020204" pitchFamily="34" charset="0"/>
              </a:rPr>
              <a:t>PSS </a:t>
            </a:r>
            <a:r>
              <a:rPr lang="it-IT" sz="2400" dirty="0" err="1">
                <a:solidFill>
                  <a:prstClr val="black"/>
                </a:solidFill>
                <a:latin typeface="Arial" panose="020B0604020202020204" pitchFamily="34" charset="0"/>
                <a:cs typeface="Arial" panose="020B0604020202020204" pitchFamily="34" charset="0"/>
              </a:rPr>
              <a:t>is</a:t>
            </a:r>
            <a:r>
              <a:rPr lang="it-IT" sz="2400" dirty="0">
                <a:solidFill>
                  <a:prstClr val="black"/>
                </a:solidFill>
                <a:latin typeface="Arial" panose="020B0604020202020204" pitchFamily="34" charset="0"/>
                <a:cs typeface="Arial" panose="020B0604020202020204" pitchFamily="34" charset="0"/>
              </a:rPr>
              <a:t> the </a:t>
            </a:r>
            <a:r>
              <a:rPr lang="it-IT" sz="2400" dirty="0" err="1">
                <a:solidFill>
                  <a:prstClr val="black"/>
                </a:solidFill>
                <a:latin typeface="Arial" panose="020B0604020202020204" pitchFamily="34" charset="0"/>
                <a:cs typeface="Arial" panose="020B0604020202020204" pitchFamily="34" charset="0"/>
              </a:rPr>
              <a:t>equivalent</a:t>
            </a:r>
            <a:r>
              <a:rPr lang="it-IT" sz="2400" dirty="0">
                <a:solidFill>
                  <a:prstClr val="black"/>
                </a:solidFill>
                <a:latin typeface="Arial" panose="020B0604020202020204" pitchFamily="34" charset="0"/>
                <a:cs typeface="Arial" panose="020B0604020202020204" pitchFamily="34" charset="0"/>
              </a:rPr>
              <a:t> of DC </a:t>
            </a:r>
            <a:r>
              <a:rPr lang="it-IT" sz="2400" dirty="0" err="1">
                <a:solidFill>
                  <a:prstClr val="black"/>
                </a:solidFill>
                <a:latin typeface="Arial" panose="020B0604020202020204" pitchFamily="34" charset="0"/>
                <a:cs typeface="Arial" panose="020B0604020202020204" pitchFamily="34" charset="0"/>
              </a:rPr>
              <a:t>analysis</a:t>
            </a:r>
            <a:r>
              <a:rPr lang="it-IT" sz="2400" dirty="0">
                <a:solidFill>
                  <a:prstClr val="black"/>
                </a:solidFill>
                <a:latin typeface="Arial" panose="020B0604020202020204" pitchFamily="34" charset="0"/>
                <a:cs typeface="Arial" panose="020B0604020202020204" pitchFamily="34" charset="0"/>
              </a:rPr>
              <a:t> </a:t>
            </a:r>
            <a:r>
              <a:rPr lang="it-IT" sz="2400" dirty="0" err="1">
                <a:solidFill>
                  <a:prstClr val="black"/>
                </a:solidFill>
                <a:latin typeface="Arial" panose="020B0604020202020204" pitchFamily="34" charset="0"/>
                <a:cs typeface="Arial" panose="020B0604020202020204" pitchFamily="34" charset="0"/>
              </a:rPr>
              <a:t>but</a:t>
            </a:r>
            <a:r>
              <a:rPr lang="it-IT" sz="2400" dirty="0">
                <a:solidFill>
                  <a:prstClr val="black"/>
                </a:solidFill>
                <a:latin typeface="Arial" panose="020B0604020202020204" pitchFamily="34" charset="0"/>
                <a:cs typeface="Arial" panose="020B0604020202020204" pitchFamily="34" charset="0"/>
              </a:rPr>
              <a:t> </a:t>
            </a:r>
            <a:r>
              <a:rPr lang="it-IT" sz="2400" dirty="0" err="1">
                <a:solidFill>
                  <a:prstClr val="black"/>
                </a:solidFill>
                <a:latin typeface="Arial" panose="020B0604020202020204" pitchFamily="34" charset="0"/>
                <a:cs typeface="Arial" panose="020B0604020202020204" pitchFamily="34" charset="0"/>
              </a:rPr>
              <a:t>applied</a:t>
            </a:r>
            <a:r>
              <a:rPr lang="it-IT" sz="2400" dirty="0">
                <a:solidFill>
                  <a:prstClr val="black"/>
                </a:solidFill>
                <a:latin typeface="Arial" panose="020B0604020202020204" pitchFamily="34" charset="0"/>
                <a:cs typeface="Arial" panose="020B0604020202020204" pitchFamily="34" charset="0"/>
              </a:rPr>
              <a:t> to </a:t>
            </a:r>
            <a:r>
              <a:rPr lang="it-IT" sz="2400" dirty="0" err="1">
                <a:solidFill>
                  <a:prstClr val="black"/>
                </a:solidFill>
                <a:latin typeface="Arial" panose="020B0604020202020204" pitchFamily="34" charset="0"/>
                <a:cs typeface="Arial" panose="020B0604020202020204" pitchFamily="34" charset="0"/>
              </a:rPr>
              <a:t>periodic</a:t>
            </a:r>
            <a:r>
              <a:rPr lang="it-IT" sz="2400" dirty="0">
                <a:solidFill>
                  <a:prstClr val="black"/>
                </a:solidFill>
                <a:latin typeface="Arial" panose="020B0604020202020204" pitchFamily="34" charset="0"/>
                <a:cs typeface="Arial" panose="020B0604020202020204" pitchFamily="34" charset="0"/>
              </a:rPr>
              <a:t> </a:t>
            </a:r>
            <a:r>
              <a:rPr lang="it-IT" sz="2400" dirty="0" err="1">
                <a:solidFill>
                  <a:prstClr val="black"/>
                </a:solidFill>
                <a:latin typeface="Arial" panose="020B0604020202020204" pitchFamily="34" charset="0"/>
                <a:cs typeface="Arial" panose="020B0604020202020204" pitchFamily="34" charset="0"/>
              </a:rPr>
              <a:t>circuits</a:t>
            </a:r>
            <a:r>
              <a:rPr lang="it-IT" sz="2400" dirty="0">
                <a:solidFill>
                  <a:prstClr val="black"/>
                </a:solidFill>
                <a:latin typeface="Arial" panose="020B0604020202020204" pitchFamily="34" charset="0"/>
                <a:cs typeface="Arial" panose="020B0604020202020204" pitchFamily="34" charset="0"/>
              </a:rPr>
              <a:t>: </a:t>
            </a:r>
            <a:r>
              <a:rPr lang="it-IT" sz="2400" dirty="0" err="1">
                <a:solidFill>
                  <a:prstClr val="black"/>
                </a:solidFill>
                <a:latin typeface="Arial" panose="020B0604020202020204" pitchFamily="34" charset="0"/>
                <a:cs typeface="Arial" panose="020B0604020202020204" pitchFamily="34" charset="0"/>
              </a:rPr>
              <a:t>finds</a:t>
            </a:r>
            <a:r>
              <a:rPr lang="it-IT" sz="2400" dirty="0">
                <a:solidFill>
                  <a:prstClr val="black"/>
                </a:solidFill>
                <a:latin typeface="Arial" panose="020B0604020202020204" pitchFamily="34" charset="0"/>
                <a:cs typeface="Arial" panose="020B0604020202020204" pitchFamily="34" charset="0"/>
              </a:rPr>
              <a:t> the </a:t>
            </a:r>
            <a:r>
              <a:rPr lang="it-IT" sz="2400" dirty="0" err="1">
                <a:solidFill>
                  <a:prstClr val="black"/>
                </a:solidFill>
                <a:latin typeface="Arial" panose="020B0604020202020204" pitchFamily="34" charset="0"/>
                <a:cs typeface="Arial" panose="020B0604020202020204" pitchFamily="34" charset="0"/>
              </a:rPr>
              <a:t>periodic</a:t>
            </a:r>
            <a:r>
              <a:rPr lang="it-IT" sz="2400" dirty="0">
                <a:solidFill>
                  <a:prstClr val="black"/>
                </a:solidFill>
                <a:latin typeface="Arial" panose="020B0604020202020204" pitchFamily="34" charset="0"/>
                <a:cs typeface="Arial" panose="020B0604020202020204" pitchFamily="34" charset="0"/>
              </a:rPr>
              <a:t> steady-state </a:t>
            </a:r>
            <a:r>
              <a:rPr lang="it-IT" sz="2400" dirty="0" err="1">
                <a:solidFill>
                  <a:prstClr val="black"/>
                </a:solidFill>
                <a:latin typeface="Arial" panose="020B0604020202020204" pitchFamily="34" charset="0"/>
                <a:cs typeface="Arial" panose="020B0604020202020204" pitchFamily="34" charset="0"/>
              </a:rPr>
              <a:t>response</a:t>
            </a:r>
            <a:r>
              <a:rPr lang="it-IT" sz="2400" dirty="0">
                <a:solidFill>
                  <a:prstClr val="black"/>
                </a:solidFill>
                <a:latin typeface="Arial" panose="020B0604020202020204" pitchFamily="34" charset="0"/>
                <a:cs typeface="Arial" panose="020B0604020202020204" pitchFamily="34" charset="0"/>
              </a:rPr>
              <a:t> of a </a:t>
            </a:r>
            <a:r>
              <a:rPr lang="it-IT" sz="2400" dirty="0" err="1">
                <a:solidFill>
                  <a:prstClr val="black"/>
                </a:solidFill>
                <a:latin typeface="Arial" panose="020B0604020202020204" pitchFamily="34" charset="0"/>
                <a:cs typeface="Arial" panose="020B0604020202020204" pitchFamily="34" charset="0"/>
              </a:rPr>
              <a:t>circuit</a:t>
            </a:r>
            <a:r>
              <a:rPr lang="it-IT" sz="2400" dirty="0">
                <a:solidFill>
                  <a:prstClr val="black"/>
                </a:solidFill>
                <a:latin typeface="Arial" panose="020B0604020202020204" pitchFamily="34" charset="0"/>
                <a:cs typeface="Arial" panose="020B0604020202020204" pitchFamily="34" charset="0"/>
              </a:rPr>
              <a:t> and </a:t>
            </a:r>
            <a:r>
              <a:rPr lang="it-IT" sz="2400" dirty="0" err="1">
                <a:solidFill>
                  <a:prstClr val="black"/>
                </a:solidFill>
                <a:latin typeface="Arial" panose="020B0604020202020204" pitchFamily="34" charset="0"/>
                <a:cs typeface="Arial" panose="020B0604020202020204" pitchFamily="34" charset="0"/>
              </a:rPr>
              <a:t>evalutes</a:t>
            </a:r>
            <a:r>
              <a:rPr lang="it-IT" sz="2400" dirty="0">
                <a:solidFill>
                  <a:prstClr val="black"/>
                </a:solidFill>
                <a:latin typeface="Arial" panose="020B0604020202020204" pitchFamily="34" charset="0"/>
                <a:cs typeface="Arial" panose="020B0604020202020204" pitchFamily="34" charset="0"/>
              </a:rPr>
              <a:t> the </a:t>
            </a:r>
            <a:r>
              <a:rPr lang="it-IT" sz="2400" dirty="0" err="1">
                <a:solidFill>
                  <a:prstClr val="black"/>
                </a:solidFill>
                <a:latin typeface="Arial" panose="020B0604020202020204" pitchFamily="34" charset="0"/>
                <a:cs typeface="Arial" panose="020B0604020202020204" pitchFamily="34" charset="0"/>
              </a:rPr>
              <a:t>periodic</a:t>
            </a:r>
            <a:r>
              <a:rPr lang="it-IT" sz="2400" dirty="0">
                <a:solidFill>
                  <a:prstClr val="black"/>
                </a:solidFill>
                <a:latin typeface="Arial" panose="020B0604020202020204" pitchFamily="34" charset="0"/>
                <a:cs typeface="Arial" panose="020B0604020202020204" pitchFamily="34" charset="0"/>
              </a:rPr>
              <a:t> </a:t>
            </a:r>
            <a:r>
              <a:rPr lang="it-IT" sz="2400" dirty="0" err="1">
                <a:solidFill>
                  <a:prstClr val="black"/>
                </a:solidFill>
                <a:latin typeface="Arial" panose="020B0604020202020204" pitchFamily="34" charset="0"/>
                <a:cs typeface="Arial" panose="020B0604020202020204" pitchFamily="34" charset="0"/>
              </a:rPr>
              <a:t>operating</a:t>
            </a:r>
            <a:r>
              <a:rPr lang="it-IT" sz="2400" dirty="0">
                <a:solidFill>
                  <a:prstClr val="black"/>
                </a:solidFill>
                <a:latin typeface="Arial" panose="020B0604020202020204" pitchFamily="34" charset="0"/>
                <a:cs typeface="Arial" panose="020B0604020202020204" pitchFamily="34" charset="0"/>
              </a:rPr>
              <a:t> point. The steady-state </a:t>
            </a:r>
            <a:r>
              <a:rPr lang="it-IT" sz="2400" dirty="0" err="1">
                <a:solidFill>
                  <a:prstClr val="black"/>
                </a:solidFill>
                <a:latin typeface="Arial" panose="020B0604020202020204" pitchFamily="34" charset="0"/>
                <a:cs typeface="Arial" panose="020B0604020202020204" pitchFamily="34" charset="0"/>
              </a:rPr>
              <a:t>solution</a:t>
            </a:r>
            <a:r>
              <a:rPr lang="it-IT" sz="2400" dirty="0">
                <a:solidFill>
                  <a:prstClr val="black"/>
                </a:solidFill>
                <a:latin typeface="Arial" panose="020B0604020202020204" pitchFamily="34" charset="0"/>
                <a:cs typeface="Arial" panose="020B0604020202020204" pitchFamily="34" charset="0"/>
              </a:rPr>
              <a:t> </a:t>
            </a:r>
            <a:r>
              <a:rPr lang="it-IT" sz="2400" dirty="0" err="1">
                <a:solidFill>
                  <a:prstClr val="black"/>
                </a:solidFill>
                <a:latin typeface="Arial" panose="020B0604020202020204" pitchFamily="34" charset="0"/>
                <a:cs typeface="Arial" panose="020B0604020202020204" pitchFamily="34" charset="0"/>
              </a:rPr>
              <a:t>is</a:t>
            </a:r>
            <a:r>
              <a:rPr lang="it-IT" sz="2400" dirty="0">
                <a:solidFill>
                  <a:prstClr val="black"/>
                </a:solidFill>
                <a:latin typeface="Arial" panose="020B0604020202020204" pitchFamily="34" charset="0"/>
                <a:cs typeface="Arial" panose="020B0604020202020204" pitchFamily="34" charset="0"/>
              </a:rPr>
              <a:t> </a:t>
            </a:r>
            <a:r>
              <a:rPr lang="it-IT" sz="2400" dirty="0" err="1">
                <a:solidFill>
                  <a:prstClr val="black"/>
                </a:solidFill>
                <a:latin typeface="Arial" panose="020B0604020202020204" pitchFamily="34" charset="0"/>
                <a:cs typeface="Arial" panose="020B0604020202020204" pitchFamily="34" charset="0"/>
              </a:rPr>
              <a:t>then</a:t>
            </a:r>
            <a:r>
              <a:rPr lang="it-IT" sz="2400" dirty="0">
                <a:solidFill>
                  <a:prstClr val="black"/>
                </a:solidFill>
                <a:latin typeface="Arial" panose="020B0604020202020204" pitchFamily="34" charset="0"/>
                <a:cs typeface="Arial" panose="020B0604020202020204" pitchFamily="34" charset="0"/>
              </a:rPr>
              <a:t> </a:t>
            </a:r>
            <a:r>
              <a:rPr lang="it-IT" sz="2400" dirty="0" err="1">
                <a:solidFill>
                  <a:prstClr val="black"/>
                </a:solidFill>
                <a:latin typeface="Arial" panose="020B0604020202020204" pitchFamily="34" charset="0"/>
                <a:cs typeface="Arial" panose="020B0604020202020204" pitchFamily="34" charset="0"/>
              </a:rPr>
              <a:t>linearized</a:t>
            </a:r>
            <a:r>
              <a:rPr lang="it-IT" sz="2400" dirty="0">
                <a:solidFill>
                  <a:prstClr val="black"/>
                </a:solidFill>
                <a:latin typeface="Arial" panose="020B0604020202020204" pitchFamily="34" charset="0"/>
                <a:cs typeface="Arial" panose="020B0604020202020204" pitchFamily="34" charset="0"/>
              </a:rPr>
              <a:t> for time-</a:t>
            </a:r>
            <a:r>
              <a:rPr lang="it-IT" sz="2400" dirty="0" err="1">
                <a:solidFill>
                  <a:prstClr val="black"/>
                </a:solidFill>
                <a:latin typeface="Arial" panose="020B0604020202020204" pitchFamily="34" charset="0"/>
                <a:cs typeface="Arial" panose="020B0604020202020204" pitchFamily="34" charset="0"/>
              </a:rPr>
              <a:t>varying</a:t>
            </a:r>
            <a:r>
              <a:rPr lang="it-IT" sz="2400" dirty="0">
                <a:solidFill>
                  <a:prstClr val="black"/>
                </a:solidFill>
                <a:latin typeface="Arial" panose="020B0604020202020204" pitchFamily="34" charset="0"/>
                <a:cs typeface="Arial" panose="020B0604020202020204" pitchFamily="34" charset="0"/>
              </a:rPr>
              <a:t> small-</a:t>
            </a:r>
            <a:r>
              <a:rPr lang="it-IT" sz="2400" dirty="0" err="1">
                <a:solidFill>
                  <a:prstClr val="black"/>
                </a:solidFill>
                <a:latin typeface="Arial" panose="020B0604020202020204" pitchFamily="34" charset="0"/>
                <a:cs typeface="Arial" panose="020B0604020202020204" pitchFamily="34" charset="0"/>
              </a:rPr>
              <a:t>signal</a:t>
            </a:r>
            <a:r>
              <a:rPr lang="it-IT" sz="2400" dirty="0">
                <a:solidFill>
                  <a:prstClr val="black"/>
                </a:solidFill>
                <a:latin typeface="Arial" panose="020B0604020202020204" pitchFamily="34" charset="0"/>
                <a:cs typeface="Arial" panose="020B0604020202020204" pitchFamily="34" charset="0"/>
              </a:rPr>
              <a:t> </a:t>
            </a:r>
            <a:r>
              <a:rPr lang="it-IT" sz="2400" dirty="0" err="1">
                <a:solidFill>
                  <a:prstClr val="black"/>
                </a:solidFill>
                <a:latin typeface="Arial" panose="020B0604020202020204" pitchFamily="34" charset="0"/>
                <a:cs typeface="Arial" panose="020B0604020202020204" pitchFamily="34" charset="0"/>
              </a:rPr>
              <a:t>analysis</a:t>
            </a:r>
            <a:r>
              <a:rPr lang="it-IT" sz="2400" dirty="0">
                <a:solidFill>
                  <a:prstClr val="black"/>
                </a:solidFill>
                <a:latin typeface="Arial" panose="020B0604020202020204" pitchFamily="34" charset="0"/>
                <a:cs typeface="Arial" panose="020B0604020202020204" pitchFamily="34" charset="0"/>
              </a:rPr>
              <a:t> </a:t>
            </a:r>
            <a:r>
              <a:rPr lang="it-IT" sz="2400" dirty="0" err="1">
                <a:solidFill>
                  <a:prstClr val="black"/>
                </a:solidFill>
                <a:latin typeface="Arial" panose="020B0604020202020204" pitchFamily="34" charset="0"/>
                <a:cs typeface="Arial" panose="020B0604020202020204" pitchFamily="34" charset="0"/>
              </a:rPr>
              <a:t>as</a:t>
            </a:r>
            <a:r>
              <a:rPr lang="it-IT" sz="2400" dirty="0">
                <a:solidFill>
                  <a:prstClr val="black"/>
                </a:solidFill>
                <a:latin typeface="Arial" panose="020B0604020202020204" pitchFamily="34" charset="0"/>
                <a:cs typeface="Arial" panose="020B0604020202020204" pitchFamily="34" charset="0"/>
              </a:rPr>
              <a:t> </a:t>
            </a:r>
            <a:r>
              <a:rPr lang="it-IT" sz="2400" dirty="0" err="1">
                <a:solidFill>
                  <a:prstClr val="black"/>
                </a:solidFill>
                <a:latin typeface="Arial" panose="020B0604020202020204" pitchFamily="34" charset="0"/>
                <a:cs typeface="Arial" panose="020B0604020202020204" pitchFamily="34" charset="0"/>
              </a:rPr>
              <a:t>Periodic</a:t>
            </a:r>
            <a:r>
              <a:rPr lang="it-IT" sz="2400" dirty="0">
                <a:solidFill>
                  <a:prstClr val="black"/>
                </a:solidFill>
                <a:latin typeface="Arial" panose="020B0604020202020204" pitchFamily="34" charset="0"/>
                <a:cs typeface="Arial" panose="020B0604020202020204" pitchFamily="34" charset="0"/>
              </a:rPr>
              <a:t> AC (PAC), </a:t>
            </a:r>
            <a:r>
              <a:rPr lang="it-IT" sz="2400" dirty="0" err="1">
                <a:solidFill>
                  <a:prstClr val="black"/>
                </a:solidFill>
                <a:latin typeface="Arial" panose="020B0604020202020204" pitchFamily="34" charset="0"/>
                <a:cs typeface="Arial" panose="020B0604020202020204" pitchFamily="34" charset="0"/>
              </a:rPr>
              <a:t>Periodic</a:t>
            </a:r>
            <a:r>
              <a:rPr lang="it-IT" sz="2400" dirty="0">
                <a:solidFill>
                  <a:prstClr val="black"/>
                </a:solidFill>
                <a:latin typeface="Arial" panose="020B0604020202020204" pitchFamily="34" charset="0"/>
                <a:cs typeface="Arial" panose="020B0604020202020204" pitchFamily="34" charset="0"/>
              </a:rPr>
              <a:t> </a:t>
            </a:r>
            <a:r>
              <a:rPr lang="it-IT" sz="2400" dirty="0" err="1">
                <a:solidFill>
                  <a:prstClr val="black"/>
                </a:solidFill>
                <a:latin typeface="Arial" panose="020B0604020202020204" pitchFamily="34" charset="0"/>
                <a:cs typeface="Arial" panose="020B0604020202020204" pitchFamily="34" charset="0"/>
              </a:rPr>
              <a:t>Noise</a:t>
            </a:r>
            <a:r>
              <a:rPr lang="it-IT" sz="2400" dirty="0">
                <a:solidFill>
                  <a:prstClr val="black"/>
                </a:solidFill>
                <a:latin typeface="Arial" panose="020B0604020202020204" pitchFamily="34" charset="0"/>
                <a:cs typeface="Arial" panose="020B0604020202020204" pitchFamily="34" charset="0"/>
              </a:rPr>
              <a:t> (PNOISE)…</a:t>
            </a:r>
            <a:endParaRPr kumimoji="0" lang="it-IT"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98613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70DD9E9-218B-4551-9C0C-88C8ACAEA1A8}"/>
              </a:ext>
            </a:extLst>
          </p:cNvPr>
          <p:cNvSpPr>
            <a:spLocks noGrp="1"/>
          </p:cNvSpPr>
          <p:nvPr>
            <p:ph type="title"/>
          </p:nvPr>
        </p:nvSpPr>
        <p:spPr>
          <a:xfrm>
            <a:off x="691055" y="322447"/>
            <a:ext cx="10515600" cy="662397"/>
          </a:xfrm>
        </p:spPr>
        <p:txBody>
          <a:bodyPr>
            <a:normAutofit/>
          </a:bodyPr>
          <a:lstStyle/>
          <a:p>
            <a:r>
              <a:rPr lang="en-US" dirty="0"/>
              <a:t>Periodic Steady State (PSS) Analysis</a:t>
            </a:r>
          </a:p>
        </p:txBody>
      </p:sp>
      <p:sp>
        <p:nvSpPr>
          <p:cNvPr id="3" name="Segnaposto piè di pagina 2">
            <a:extLst>
              <a:ext uri="{FF2B5EF4-FFF2-40B4-BE49-F238E27FC236}">
                <a16:creationId xmlns:a16="http://schemas.microsoft.com/office/drawing/2014/main" id="{D48CDF31-CFB5-485D-863F-EE4E86CDA01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P. Bruschi – Microelectronic System Design</a:t>
            </a: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 name="Segnaposto numero diapositiva 3">
            <a:extLst>
              <a:ext uri="{FF2B5EF4-FFF2-40B4-BE49-F238E27FC236}">
                <a16:creationId xmlns:a16="http://schemas.microsoft.com/office/drawing/2014/main" id="{E643FD60-159E-47D1-9DE0-E98F7919F25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055017-B6DE-4C35-A63B-40EADAC97849}"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0" name="CasellaDiTesto 9">
            <a:extLst>
              <a:ext uri="{FF2B5EF4-FFF2-40B4-BE49-F238E27FC236}">
                <a16:creationId xmlns:a16="http://schemas.microsoft.com/office/drawing/2014/main" id="{2DDF3DB8-4B0D-8A90-33F0-3924C29269CD}"/>
              </a:ext>
            </a:extLst>
          </p:cNvPr>
          <p:cNvSpPr txBox="1"/>
          <p:nvPr/>
        </p:nvSpPr>
        <p:spPr>
          <a:xfrm>
            <a:off x="691055" y="1351670"/>
            <a:ext cx="11006965" cy="907941"/>
          </a:xfrm>
          <a:prstGeom prst="rect">
            <a:avLst/>
          </a:prstGeom>
          <a:noFill/>
        </p:spPr>
        <p:txBody>
          <a:bodyPr wrap="square" rtlCol="0">
            <a:spAutoFit/>
          </a:bodyPr>
          <a:lstStyle/>
          <a:p>
            <a:pPr marR="0" lvl="0" algn="l" defTabSz="914400" rtl="0" eaLnBrk="1" fontAlgn="auto" latinLnBrk="0" hangingPunct="1">
              <a:lnSpc>
                <a:spcPct val="100000"/>
              </a:lnSpc>
              <a:spcBef>
                <a:spcPts val="600"/>
              </a:spcBef>
              <a:spcAft>
                <a:spcPts val="600"/>
              </a:spcAft>
              <a:buClrTx/>
              <a:buSzTx/>
              <a:tabLst/>
              <a:defRPr/>
            </a:pPr>
            <a:r>
              <a:rPr kumimoji="0" lang="it-IT" sz="2400" b="0" i="0" u="none" strike="noStrike" kern="1200" cap="none" spc="0" normalizeH="0" baseline="0" dirty="0" err="1">
                <a:ln>
                  <a:noFill/>
                </a:ln>
                <a:solidFill>
                  <a:prstClr val="black"/>
                </a:solidFill>
                <a:effectLst/>
                <a:uLnTx/>
                <a:uFillTx/>
                <a:latin typeface="Arial" panose="020B0604020202020204" pitchFamily="34" charset="0"/>
                <a:ea typeface="+mn-ea"/>
                <a:cs typeface="Arial" panose="020B0604020202020204" pitchFamily="34" charset="0"/>
              </a:rPr>
              <a:t>Need</a:t>
            </a:r>
            <a:r>
              <a:rPr kumimoji="0" lang="it-IT" sz="2400" b="0" i="0" u="none" strike="noStrike" kern="1200" cap="none" spc="0" normalizeH="0" baseline="0" dirty="0">
                <a:ln>
                  <a:noFill/>
                </a:ln>
                <a:solidFill>
                  <a:prstClr val="black"/>
                </a:solidFill>
                <a:effectLst/>
                <a:uLnTx/>
                <a:uFillTx/>
                <a:latin typeface="Arial" panose="020B0604020202020204" pitchFamily="34" charset="0"/>
                <a:ea typeface="+mn-ea"/>
                <a:cs typeface="Arial" panose="020B0604020202020204" pitchFamily="34" charset="0"/>
              </a:rPr>
              <a:t> to </a:t>
            </a:r>
            <a:r>
              <a:rPr kumimoji="0" lang="it-IT" sz="2400" b="0" i="0" u="none" strike="noStrike" kern="1200" cap="none" spc="0" normalizeH="0" baseline="0" dirty="0" err="1">
                <a:ln>
                  <a:noFill/>
                </a:ln>
                <a:solidFill>
                  <a:prstClr val="black"/>
                </a:solidFill>
                <a:effectLst/>
                <a:uLnTx/>
                <a:uFillTx/>
                <a:latin typeface="Arial" panose="020B0604020202020204" pitchFamily="34" charset="0"/>
                <a:ea typeface="+mn-ea"/>
                <a:cs typeface="Arial" panose="020B0604020202020204" pitchFamily="34" charset="0"/>
              </a:rPr>
              <a:t>find</a:t>
            </a:r>
            <a:r>
              <a:rPr kumimoji="0" lang="it-IT" sz="2400" b="0" i="0" u="none" strike="noStrike" kern="1200" cap="none" spc="0" normalizeH="0" baseline="0" dirty="0">
                <a:ln>
                  <a:noFill/>
                </a:ln>
                <a:solidFill>
                  <a:prstClr val="black"/>
                </a:solidFill>
                <a:effectLst/>
                <a:uLnTx/>
                <a:uFillTx/>
                <a:latin typeface="Arial" panose="020B0604020202020204" pitchFamily="34" charset="0"/>
                <a:ea typeface="+mn-ea"/>
                <a:cs typeface="Arial" panose="020B0604020202020204" pitchFamily="34" charset="0"/>
              </a:rPr>
              <a:t> the </a:t>
            </a:r>
            <a:r>
              <a:rPr kumimoji="0" lang="it-IT" sz="2400" b="0" i="0" u="none" strike="noStrike" kern="1200" cap="none" spc="0" normalizeH="0" baseline="0" dirty="0" err="1">
                <a:ln>
                  <a:noFill/>
                </a:ln>
                <a:solidFill>
                  <a:prstClr val="black"/>
                </a:solidFill>
                <a:effectLst/>
                <a:uLnTx/>
                <a:uFillTx/>
                <a:latin typeface="Arial" panose="020B0604020202020204" pitchFamily="34" charset="0"/>
                <a:ea typeface="+mn-ea"/>
                <a:cs typeface="Arial" panose="020B0604020202020204" pitchFamily="34" charset="0"/>
              </a:rPr>
              <a:t>solution</a:t>
            </a:r>
            <a:r>
              <a:rPr kumimoji="0" lang="it-IT" sz="2400" b="0" i="0" u="none" strike="noStrike" kern="1200" cap="none" spc="0" normalizeH="0" baseline="0" dirty="0">
                <a:ln>
                  <a:noFill/>
                </a:ln>
                <a:solidFill>
                  <a:prstClr val="black"/>
                </a:solidFill>
                <a:effectLst/>
                <a:uLnTx/>
                <a:uFillTx/>
                <a:latin typeface="Arial" panose="020B0604020202020204" pitchFamily="34" charset="0"/>
                <a:ea typeface="+mn-ea"/>
                <a:cs typeface="Arial" panose="020B0604020202020204" pitchFamily="34" charset="0"/>
              </a:rPr>
              <a:t> of the following system </a:t>
            </a:r>
            <a:r>
              <a:rPr kumimoji="0" lang="it-IT" sz="2400" b="0" i="0" u="none" strike="noStrike" kern="1200" cap="none" spc="0" normalizeH="0" baseline="0" dirty="0" err="1">
                <a:ln>
                  <a:noFill/>
                </a:ln>
                <a:solidFill>
                  <a:prstClr val="black"/>
                </a:solidFill>
                <a:effectLst/>
                <a:uLnTx/>
                <a:uFillTx/>
                <a:latin typeface="Arial" panose="020B0604020202020204" pitchFamily="34" charset="0"/>
                <a:ea typeface="+mn-ea"/>
                <a:cs typeface="Arial" panose="020B0604020202020204" pitchFamily="34" charset="0"/>
              </a:rPr>
              <a:t>equations</a:t>
            </a:r>
            <a:r>
              <a:rPr kumimoji="0" lang="it-IT" sz="2400" b="0" i="0" u="none" strike="noStrike" kern="1200" cap="none" spc="0" normalizeH="0" baseline="0" dirty="0">
                <a:ln>
                  <a:noFill/>
                </a:ln>
                <a:solidFill>
                  <a:prstClr val="black"/>
                </a:solidFill>
                <a:effectLst/>
                <a:uLnTx/>
                <a:uFillTx/>
                <a:latin typeface="Arial" panose="020B0604020202020204" pitchFamily="34" charset="0"/>
                <a:ea typeface="+mn-ea"/>
                <a:cs typeface="Arial" panose="020B0604020202020204" pitchFamily="34" charset="0"/>
              </a:rPr>
              <a:t>:</a:t>
            </a:r>
            <a:endParaRPr kumimoji="0" lang="it-IT"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Tx/>
              <a:buChar char="-"/>
              <a:tabLst/>
              <a:defRPr/>
            </a:pPr>
            <a:endParaRPr kumimoji="0" lang="it-IT"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mc:AlternateContent xmlns:mc="http://schemas.openxmlformats.org/markup-compatibility/2006" xmlns:a14="http://schemas.microsoft.com/office/drawing/2010/main">
        <mc:Choice Requires="a14">
          <p:sp>
            <p:nvSpPr>
              <p:cNvPr id="5" name="CasellaDiTesto 4">
                <a:extLst>
                  <a:ext uri="{FF2B5EF4-FFF2-40B4-BE49-F238E27FC236}">
                    <a16:creationId xmlns:a16="http://schemas.microsoft.com/office/drawing/2014/main" id="{ECAC3F27-5C89-82A9-6FCC-DE02F5F08D96}"/>
                  </a:ext>
                </a:extLst>
              </p:cNvPr>
              <p:cNvSpPr txBox="1"/>
              <p:nvPr/>
            </p:nvSpPr>
            <p:spPr>
              <a:xfrm>
                <a:off x="880889" y="2267198"/>
                <a:ext cx="3201710" cy="117910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en-GB" sz="2400" i="1" smtClean="0">
                              <a:latin typeface="Cambria Math" panose="02040503050406030204" pitchFamily="18" charset="0"/>
                              <a:cs typeface="Arial" panose="020B0604020202020204" pitchFamily="34" charset="0"/>
                            </a:rPr>
                          </m:ctrlPr>
                        </m:dPr>
                        <m:e>
                          <m:eqArr>
                            <m:eqArrPr>
                              <m:ctrlPr>
                                <a:rPr lang="en-GB" sz="2400" i="1" smtClean="0">
                                  <a:latin typeface="Cambria Math" panose="02040503050406030204" pitchFamily="18" charset="0"/>
                                  <a:cs typeface="Arial" panose="020B0604020202020204" pitchFamily="34" charset="0"/>
                                </a:rPr>
                              </m:ctrlPr>
                            </m:eqArrPr>
                            <m:e>
                              <m:f>
                                <m:fPr>
                                  <m:ctrlPr>
                                    <a:rPr lang="en-GB" sz="2400" i="1" smtClean="0">
                                      <a:latin typeface="Cambria Math" panose="02040503050406030204" pitchFamily="18" charset="0"/>
                                      <a:cs typeface="Arial" panose="020B0604020202020204" pitchFamily="34" charset="0"/>
                                    </a:rPr>
                                  </m:ctrlPr>
                                </m:fPr>
                                <m:num>
                                  <m:r>
                                    <a:rPr lang="it-IT" sz="2400" b="0" i="1" smtClean="0">
                                      <a:latin typeface="Cambria Math" panose="02040503050406030204" pitchFamily="18" charset="0"/>
                                      <a:cs typeface="Arial" panose="020B0604020202020204" pitchFamily="34" charset="0"/>
                                    </a:rPr>
                                    <m:t>𝑑</m:t>
                                  </m:r>
                                </m:num>
                                <m:den>
                                  <m:r>
                                    <a:rPr lang="it-IT" sz="2400" b="0" i="1" smtClean="0">
                                      <a:latin typeface="Cambria Math" panose="02040503050406030204" pitchFamily="18" charset="0"/>
                                      <a:cs typeface="Arial" panose="020B0604020202020204" pitchFamily="34" charset="0"/>
                                    </a:rPr>
                                    <m:t>𝑑𝑡</m:t>
                                  </m:r>
                                </m:den>
                              </m:f>
                              <m:r>
                                <a:rPr lang="it-IT" sz="2400" b="0" i="1" smtClean="0">
                                  <a:latin typeface="Cambria Math" panose="02040503050406030204" pitchFamily="18" charset="0"/>
                                  <a:cs typeface="Arial" panose="020B0604020202020204" pitchFamily="34" charset="0"/>
                                </a:rPr>
                                <m:t>𝑞</m:t>
                              </m:r>
                              <m:d>
                                <m:dPr>
                                  <m:ctrlPr>
                                    <a:rPr lang="it-IT" sz="2400" b="0" i="1" smtClean="0">
                                      <a:latin typeface="Cambria Math" panose="02040503050406030204" pitchFamily="18" charset="0"/>
                                      <a:cs typeface="Arial" panose="020B0604020202020204" pitchFamily="34" charset="0"/>
                                    </a:rPr>
                                  </m:ctrlPr>
                                </m:dPr>
                                <m:e>
                                  <m:r>
                                    <a:rPr lang="it-IT" sz="2400" b="0" i="1" smtClean="0">
                                      <a:latin typeface="Cambria Math" panose="02040503050406030204" pitchFamily="18" charset="0"/>
                                      <a:cs typeface="Arial" panose="020B0604020202020204" pitchFamily="34" charset="0"/>
                                    </a:rPr>
                                    <m:t>𝑡</m:t>
                                  </m:r>
                                  <m:r>
                                    <a:rPr lang="it-IT" sz="2400" b="0" i="1" smtClean="0">
                                      <a:latin typeface="Cambria Math" panose="02040503050406030204" pitchFamily="18" charset="0"/>
                                      <a:cs typeface="Arial" panose="020B0604020202020204" pitchFamily="34" charset="0"/>
                                    </a:rPr>
                                    <m:t>,</m:t>
                                  </m:r>
                                  <m:r>
                                    <a:rPr lang="it-IT" sz="2400" b="0" i="1" smtClean="0">
                                      <a:latin typeface="Cambria Math" panose="02040503050406030204" pitchFamily="18" charset="0"/>
                                      <a:cs typeface="Arial" panose="020B0604020202020204" pitchFamily="34" charset="0"/>
                                    </a:rPr>
                                    <m:t>𝑣</m:t>
                                  </m:r>
                                </m:e>
                              </m:d>
                              <m:r>
                                <a:rPr lang="it-IT" sz="2400" b="0" i="1" smtClean="0">
                                  <a:latin typeface="Cambria Math" panose="02040503050406030204" pitchFamily="18" charset="0"/>
                                  <a:cs typeface="Arial" panose="020B0604020202020204" pitchFamily="34" charset="0"/>
                                </a:rPr>
                                <m:t>+</m:t>
                              </m:r>
                              <m:r>
                                <a:rPr lang="it-IT" sz="2400" b="0" i="1" smtClean="0">
                                  <a:latin typeface="Cambria Math" panose="02040503050406030204" pitchFamily="18" charset="0"/>
                                  <a:cs typeface="Arial" panose="020B0604020202020204" pitchFamily="34" charset="0"/>
                                </a:rPr>
                                <m:t>𝑗</m:t>
                              </m:r>
                              <m:d>
                                <m:dPr>
                                  <m:ctrlPr>
                                    <a:rPr lang="it-IT" sz="2400" b="0" i="1" smtClean="0">
                                      <a:latin typeface="Cambria Math" panose="02040503050406030204" pitchFamily="18" charset="0"/>
                                      <a:cs typeface="Arial" panose="020B0604020202020204" pitchFamily="34" charset="0"/>
                                    </a:rPr>
                                  </m:ctrlPr>
                                </m:dPr>
                                <m:e>
                                  <m:r>
                                    <a:rPr lang="it-IT" sz="2400" b="0" i="1" smtClean="0">
                                      <a:latin typeface="Cambria Math" panose="02040503050406030204" pitchFamily="18" charset="0"/>
                                      <a:cs typeface="Arial" panose="020B0604020202020204" pitchFamily="34" charset="0"/>
                                    </a:rPr>
                                    <m:t>𝑡</m:t>
                                  </m:r>
                                  <m:r>
                                    <a:rPr lang="it-IT" sz="2400" b="0" i="1" smtClean="0">
                                      <a:latin typeface="Cambria Math" panose="02040503050406030204" pitchFamily="18" charset="0"/>
                                      <a:cs typeface="Arial" panose="020B0604020202020204" pitchFamily="34" charset="0"/>
                                    </a:rPr>
                                    <m:t>,</m:t>
                                  </m:r>
                                  <m:r>
                                    <a:rPr lang="it-IT" sz="2400" b="0" i="1" smtClean="0">
                                      <a:latin typeface="Cambria Math" panose="02040503050406030204" pitchFamily="18" charset="0"/>
                                      <a:cs typeface="Arial" panose="020B0604020202020204" pitchFamily="34" charset="0"/>
                                    </a:rPr>
                                    <m:t>𝑣</m:t>
                                  </m:r>
                                </m:e>
                              </m:d>
                              <m:r>
                                <a:rPr lang="it-IT" sz="2400" b="0" i="1" smtClean="0">
                                  <a:latin typeface="Cambria Math" panose="02040503050406030204" pitchFamily="18" charset="0"/>
                                  <a:cs typeface="Arial" panose="020B0604020202020204" pitchFamily="34" charset="0"/>
                                </a:rPr>
                                <m:t>=0</m:t>
                              </m:r>
                            </m:e>
                            <m:e>
                              <m:r>
                                <a:rPr lang="it-IT" sz="2400" b="0" i="1" smtClean="0">
                                  <a:latin typeface="Cambria Math" panose="02040503050406030204" pitchFamily="18" charset="0"/>
                                  <a:cs typeface="Arial" panose="020B0604020202020204" pitchFamily="34" charset="0"/>
                                </a:rPr>
                                <m:t>𝑣</m:t>
                              </m:r>
                              <m:d>
                                <m:dPr>
                                  <m:ctrlPr>
                                    <a:rPr lang="it-IT" sz="2400" b="0" i="1" smtClean="0">
                                      <a:latin typeface="Cambria Math" panose="02040503050406030204" pitchFamily="18" charset="0"/>
                                      <a:cs typeface="Arial" panose="020B0604020202020204" pitchFamily="34" charset="0"/>
                                    </a:rPr>
                                  </m:ctrlPr>
                                </m:dPr>
                                <m:e>
                                  <m:r>
                                    <a:rPr lang="it-IT" sz="2400" b="0" i="1" smtClean="0">
                                      <a:latin typeface="Cambria Math" panose="02040503050406030204" pitchFamily="18" charset="0"/>
                                      <a:cs typeface="Arial" panose="020B0604020202020204" pitchFamily="34" charset="0"/>
                                    </a:rPr>
                                    <m:t>0</m:t>
                                  </m:r>
                                </m:e>
                              </m:d>
                              <m:r>
                                <a:rPr lang="it-IT" sz="2400" b="0" i="1" smtClean="0">
                                  <a:latin typeface="Cambria Math" panose="02040503050406030204" pitchFamily="18" charset="0"/>
                                  <a:cs typeface="Arial" panose="020B0604020202020204" pitchFamily="34" charset="0"/>
                                </a:rPr>
                                <m:t>−</m:t>
                              </m:r>
                              <m:r>
                                <a:rPr lang="it-IT" sz="2400" b="0" i="1" smtClean="0">
                                  <a:latin typeface="Cambria Math" panose="02040503050406030204" pitchFamily="18" charset="0"/>
                                  <a:cs typeface="Arial" panose="020B0604020202020204" pitchFamily="34" charset="0"/>
                                </a:rPr>
                                <m:t>𝑣</m:t>
                              </m:r>
                              <m:d>
                                <m:dPr>
                                  <m:ctrlPr>
                                    <a:rPr lang="it-IT" sz="2400" b="0" i="1" smtClean="0">
                                      <a:latin typeface="Cambria Math" panose="02040503050406030204" pitchFamily="18" charset="0"/>
                                      <a:cs typeface="Arial" panose="020B0604020202020204" pitchFamily="34" charset="0"/>
                                    </a:rPr>
                                  </m:ctrlPr>
                                </m:dPr>
                                <m:e>
                                  <m:r>
                                    <a:rPr lang="it-IT" sz="2400" b="0" i="1" smtClean="0">
                                      <a:latin typeface="Cambria Math" panose="02040503050406030204" pitchFamily="18" charset="0"/>
                                      <a:cs typeface="Arial" panose="020B0604020202020204" pitchFamily="34" charset="0"/>
                                    </a:rPr>
                                    <m:t>𝑇</m:t>
                                  </m:r>
                                </m:e>
                              </m:d>
                              <m:r>
                                <a:rPr lang="it-IT" sz="2400" b="0" i="1" smtClean="0">
                                  <a:latin typeface="Cambria Math" panose="02040503050406030204" pitchFamily="18" charset="0"/>
                                  <a:cs typeface="Arial" panose="020B0604020202020204" pitchFamily="34" charset="0"/>
                                </a:rPr>
                                <m:t>=0</m:t>
                              </m:r>
                            </m:e>
                          </m:eqArr>
                        </m:e>
                      </m:d>
                    </m:oMath>
                  </m:oMathPara>
                </a14:m>
                <a:endParaRPr lang="en-GB" sz="2400" dirty="0">
                  <a:latin typeface="Arial" panose="020B0604020202020204" pitchFamily="34" charset="0"/>
                  <a:cs typeface="Arial" panose="020B0604020202020204" pitchFamily="34" charset="0"/>
                </a:endParaRPr>
              </a:p>
            </p:txBody>
          </p:sp>
        </mc:Choice>
        <mc:Fallback xmlns="">
          <p:sp>
            <p:nvSpPr>
              <p:cNvPr id="5" name="CasellaDiTesto 4">
                <a:extLst>
                  <a:ext uri="{FF2B5EF4-FFF2-40B4-BE49-F238E27FC236}">
                    <a16:creationId xmlns:a16="http://schemas.microsoft.com/office/drawing/2014/main" id="{ECAC3F27-5C89-82A9-6FCC-DE02F5F08D96}"/>
                  </a:ext>
                </a:extLst>
              </p:cNvPr>
              <p:cNvSpPr txBox="1">
                <a:spLocks noRot="1" noChangeAspect="1" noMove="1" noResize="1" noEditPoints="1" noAdjustHandles="1" noChangeArrowheads="1" noChangeShapeType="1" noTextEdit="1"/>
              </p:cNvSpPr>
              <p:nvPr/>
            </p:nvSpPr>
            <p:spPr>
              <a:xfrm>
                <a:off x="880889" y="2267198"/>
                <a:ext cx="3201710" cy="1179105"/>
              </a:xfrm>
              <a:prstGeom prst="rect">
                <a:avLst/>
              </a:prstGeom>
              <a:blipFill>
                <a:blip r:embed="rId2"/>
                <a:stretch>
                  <a:fillRect/>
                </a:stretch>
              </a:blipFill>
            </p:spPr>
            <p:txBody>
              <a:bodyPr/>
              <a:lstStyle/>
              <a:p>
                <a:r>
                  <a:rPr lang="en-GB">
                    <a:noFill/>
                  </a:rPr>
                  <a:t> </a:t>
                </a:r>
              </a:p>
            </p:txBody>
          </p:sp>
        </mc:Fallback>
      </mc:AlternateContent>
      <p:sp>
        <p:nvSpPr>
          <p:cNvPr id="6" name="CasellaDiTesto 5">
            <a:extLst>
              <a:ext uri="{FF2B5EF4-FFF2-40B4-BE49-F238E27FC236}">
                <a16:creationId xmlns:a16="http://schemas.microsoft.com/office/drawing/2014/main" id="{2033FBE9-FB26-C684-8B65-878C90D0EAF2}"/>
              </a:ext>
            </a:extLst>
          </p:cNvPr>
          <p:cNvSpPr txBox="1"/>
          <p:nvPr/>
        </p:nvSpPr>
        <p:spPr>
          <a:xfrm>
            <a:off x="5396593" y="2180944"/>
            <a:ext cx="5914518" cy="1569660"/>
          </a:xfrm>
          <a:prstGeom prst="rect">
            <a:avLst/>
          </a:prstGeom>
          <a:noFill/>
        </p:spPr>
        <p:txBody>
          <a:bodyPr wrap="square" rtlCol="0">
            <a:spAutoFit/>
          </a:bodyPr>
          <a:lstStyle/>
          <a:p>
            <a:r>
              <a:rPr lang="en-GB" sz="2400" dirty="0">
                <a:latin typeface="Arial" panose="020B0604020202020204" pitchFamily="34" charset="0"/>
                <a:cs typeface="Arial" panose="020B0604020202020204" pitchFamily="34" charset="0"/>
              </a:rPr>
              <a:t>q(</a:t>
            </a:r>
            <a:r>
              <a:rPr lang="en-GB" sz="2400" dirty="0" err="1">
                <a:latin typeface="Arial" panose="020B0604020202020204" pitchFamily="34" charset="0"/>
                <a:cs typeface="Arial" panose="020B0604020202020204" pitchFamily="34" charset="0"/>
              </a:rPr>
              <a:t>t,v</a:t>
            </a:r>
            <a:r>
              <a:rPr lang="en-GB" sz="2400" dirty="0">
                <a:latin typeface="Arial" panose="020B0604020202020204" pitchFamily="34" charset="0"/>
                <a:cs typeface="Arial" panose="020B0604020202020204" pitchFamily="34" charset="0"/>
              </a:rPr>
              <a:t>) represents the charges assembled at the respective nodes, j(</a:t>
            </a:r>
            <a:r>
              <a:rPr lang="en-GB" sz="2400" dirty="0" err="1">
                <a:latin typeface="Arial" panose="020B0604020202020204" pitchFamily="34" charset="0"/>
                <a:cs typeface="Arial" panose="020B0604020202020204" pitchFamily="34" charset="0"/>
              </a:rPr>
              <a:t>t,v</a:t>
            </a:r>
            <a:r>
              <a:rPr lang="en-GB" sz="2400" dirty="0">
                <a:latin typeface="Arial" panose="020B0604020202020204" pitchFamily="34" charset="0"/>
                <a:cs typeface="Arial" panose="020B0604020202020204" pitchFamily="34" charset="0"/>
              </a:rPr>
              <a:t>) represents the sources and the static part, 1/T is the fundamental frequency</a:t>
            </a:r>
          </a:p>
        </p:txBody>
      </p:sp>
      <p:sp>
        <p:nvSpPr>
          <p:cNvPr id="9" name="CasellaDiTesto 9">
            <a:extLst>
              <a:ext uri="{FF2B5EF4-FFF2-40B4-BE49-F238E27FC236}">
                <a16:creationId xmlns:a16="http://schemas.microsoft.com/office/drawing/2014/main" id="{130356EB-A247-E5E6-8CFD-C50D44871240}"/>
              </a:ext>
            </a:extLst>
          </p:cNvPr>
          <p:cNvSpPr txBox="1"/>
          <p:nvPr/>
        </p:nvSpPr>
        <p:spPr>
          <a:xfrm>
            <a:off x="691055" y="4330272"/>
            <a:ext cx="11006965" cy="1954381"/>
          </a:xfrm>
          <a:prstGeom prst="rect">
            <a:avLst/>
          </a:prstGeom>
          <a:noFill/>
        </p:spPr>
        <p:txBody>
          <a:bodyPr wrap="square" rtlCol="0">
            <a:spAutoFit/>
          </a:bodyPr>
          <a:lstStyle/>
          <a:p>
            <a:pPr marR="0" lvl="0" algn="l" defTabSz="914400" rtl="0" eaLnBrk="1" fontAlgn="auto" latinLnBrk="0" hangingPunct="1">
              <a:lnSpc>
                <a:spcPct val="100000"/>
              </a:lnSpc>
              <a:spcBef>
                <a:spcPts val="600"/>
              </a:spcBef>
              <a:spcAft>
                <a:spcPts val="600"/>
              </a:spcAft>
              <a:buClrTx/>
              <a:buSzTx/>
              <a:tabLst/>
              <a:defRPr/>
            </a:pPr>
            <a:r>
              <a:rPr kumimoji="0" lang="en-US" sz="2400" b="0" i="0" u="none" strike="noStrike" kern="1200" cap="none" spc="0" normalizeH="0" baseline="0" dirty="0">
                <a:ln>
                  <a:noFill/>
                </a:ln>
                <a:solidFill>
                  <a:prstClr val="black"/>
                </a:solidFill>
                <a:effectLst/>
                <a:uLnTx/>
                <a:uFillTx/>
                <a:latin typeface="Arial" panose="020B0604020202020204" pitchFamily="34" charset="0"/>
                <a:ea typeface="+mn-ea"/>
                <a:cs typeface="Arial" panose="020B0604020202020204" pitchFamily="34" charset="0"/>
              </a:rPr>
              <a:t>There are two PSS methods:</a:t>
            </a:r>
          </a:p>
          <a:p>
            <a:pPr marL="457200" marR="0" lvl="0" indent="-457200" algn="l" defTabSz="914400" rtl="0" eaLnBrk="1" fontAlgn="auto" latinLnBrk="0" hangingPunct="1">
              <a:lnSpc>
                <a:spcPct val="100000"/>
              </a:lnSpc>
              <a:spcBef>
                <a:spcPts val="600"/>
              </a:spcBef>
              <a:spcAft>
                <a:spcPts val="600"/>
              </a:spcAft>
              <a:buClrTx/>
              <a:buSzTx/>
              <a:buFont typeface="+mj-lt"/>
              <a:buAutoNum type="arabicPeriod"/>
              <a:tabLst/>
              <a:defRPr/>
            </a:pPr>
            <a:r>
              <a:rPr kumimoji="0" lang="en-US" sz="2400" b="0" i="0" u="none" strike="noStrike" kern="1200" cap="none" spc="0" normalizeH="0" baseline="0" dirty="0">
                <a:ln>
                  <a:noFill/>
                </a:ln>
                <a:solidFill>
                  <a:prstClr val="black"/>
                </a:solidFill>
                <a:effectLst/>
                <a:uLnTx/>
                <a:uFillTx/>
                <a:latin typeface="Arial" panose="020B0604020202020204" pitchFamily="34" charset="0"/>
                <a:ea typeface="+mn-ea"/>
                <a:cs typeface="Arial" panose="020B0604020202020204" pitchFamily="34" charset="0"/>
              </a:rPr>
              <a:t>Harmonic Balance (</a:t>
            </a:r>
            <a:r>
              <a:rPr lang="en-US" sz="2400" dirty="0">
                <a:solidFill>
                  <a:prstClr val="black"/>
                </a:solidFill>
                <a:latin typeface="Arial" panose="020B0604020202020204" pitchFamily="34" charset="0"/>
                <a:cs typeface="Arial" panose="020B0604020202020204" pitchFamily="34" charset="0"/>
              </a:rPr>
              <a:t>Agilent ADS): frequency-domain method</a:t>
            </a:r>
          </a:p>
          <a:p>
            <a:pPr marL="457200" marR="0" lvl="0" indent="-457200" algn="l" defTabSz="914400" rtl="0" eaLnBrk="1" fontAlgn="auto" latinLnBrk="0" hangingPunct="1">
              <a:lnSpc>
                <a:spcPct val="100000"/>
              </a:lnSpc>
              <a:spcBef>
                <a:spcPts val="600"/>
              </a:spcBef>
              <a:spcAft>
                <a:spcPts val="600"/>
              </a:spcAft>
              <a:buClrTx/>
              <a:buSzTx/>
              <a:buFont typeface="+mj-lt"/>
              <a:buAutoNum type="arabicPeriod"/>
              <a:tabLst/>
              <a:defRPr/>
            </a:pPr>
            <a:r>
              <a:rPr kumimoji="0" lang="en-US" sz="2400" b="0" i="0" u="none" strike="noStrike" kern="1200" cap="none" spc="0" normalizeH="0" baseline="0" dirty="0">
                <a:ln>
                  <a:noFill/>
                </a:ln>
                <a:solidFill>
                  <a:prstClr val="black"/>
                </a:solidFill>
                <a:effectLst/>
                <a:uLnTx/>
                <a:uFillTx/>
                <a:latin typeface="Arial" panose="020B0604020202020204" pitchFamily="34" charset="0"/>
                <a:ea typeface="+mn-ea"/>
                <a:cs typeface="Arial" panose="020B0604020202020204" pitchFamily="34" charset="0"/>
              </a:rPr>
              <a:t>Shooting Method (Cadence </a:t>
            </a:r>
            <a:r>
              <a:rPr kumimoji="0" lang="en-US" sz="2400" b="0" i="0" u="none" strike="noStrike" kern="1200" cap="none" spc="0" normalizeH="0" baseline="0" dirty="0" err="1">
                <a:ln>
                  <a:noFill/>
                </a:ln>
                <a:solidFill>
                  <a:prstClr val="black"/>
                </a:solidFill>
                <a:effectLst/>
                <a:uLnTx/>
                <a:uFillTx/>
                <a:latin typeface="Arial" panose="020B0604020202020204" pitchFamily="34" charset="0"/>
                <a:ea typeface="+mn-ea"/>
                <a:cs typeface="Arial" panose="020B0604020202020204" pitchFamily="34" charset="0"/>
              </a:rPr>
              <a:t>Spectre</a:t>
            </a:r>
            <a:r>
              <a:rPr kumimoji="0" lang="en-US" sz="2400" b="0" i="0" u="none" strike="noStrike" kern="1200" cap="none" spc="0" normalizeH="0" baseline="0" dirty="0">
                <a:ln>
                  <a:noFill/>
                </a:ln>
                <a:solidFill>
                  <a:prstClr val="black"/>
                </a:solidFill>
                <a:effectLst/>
                <a:uLnTx/>
                <a:uFillTx/>
                <a:latin typeface="Arial" panose="020B0604020202020204" pitchFamily="34" charset="0"/>
                <a:ea typeface="+mn-ea"/>
                <a:cs typeface="Arial" panose="020B0604020202020204" pitchFamily="34" charset="0"/>
              </a:rPr>
              <a:t> RF): time-domain method </a:t>
            </a: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Tx/>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036848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allAtOnce"/>
      <p:bldP spid="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70DD9E9-218B-4551-9C0C-88C8ACAEA1A8}"/>
              </a:ext>
            </a:extLst>
          </p:cNvPr>
          <p:cNvSpPr>
            <a:spLocks noGrp="1"/>
          </p:cNvSpPr>
          <p:nvPr>
            <p:ph type="title"/>
          </p:nvPr>
        </p:nvSpPr>
        <p:spPr>
          <a:xfrm>
            <a:off x="691055" y="322447"/>
            <a:ext cx="10515600" cy="662397"/>
          </a:xfrm>
        </p:spPr>
        <p:txBody>
          <a:bodyPr>
            <a:normAutofit/>
          </a:bodyPr>
          <a:lstStyle/>
          <a:p>
            <a:r>
              <a:rPr kumimoji="0" lang="en-US" sz="2800" b="0" i="0" u="none" strike="noStrike" kern="1200" cap="none" spc="0" normalizeH="0" baseline="0" dirty="0">
                <a:ln>
                  <a:noFill/>
                </a:ln>
                <a:solidFill>
                  <a:prstClr val="black"/>
                </a:solidFill>
                <a:effectLst/>
                <a:uLnTx/>
                <a:uFillTx/>
                <a:latin typeface="Arial" panose="020B0604020202020204" pitchFamily="34" charset="0"/>
                <a:ea typeface="+mn-ea"/>
                <a:cs typeface="Arial" panose="020B0604020202020204" pitchFamily="34" charset="0"/>
              </a:rPr>
              <a:t>Harmonic Balance</a:t>
            </a:r>
            <a:endParaRPr lang="en-US" dirty="0"/>
          </a:p>
        </p:txBody>
      </p:sp>
      <p:sp>
        <p:nvSpPr>
          <p:cNvPr id="3" name="Segnaposto piè di pagina 2">
            <a:extLst>
              <a:ext uri="{FF2B5EF4-FFF2-40B4-BE49-F238E27FC236}">
                <a16:creationId xmlns:a16="http://schemas.microsoft.com/office/drawing/2014/main" id="{D48CDF31-CFB5-485D-863F-EE4E86CDA01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P. Bruschi – Microelectronic System Design</a:t>
            </a: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 name="Segnaposto numero diapositiva 3">
            <a:extLst>
              <a:ext uri="{FF2B5EF4-FFF2-40B4-BE49-F238E27FC236}">
                <a16:creationId xmlns:a16="http://schemas.microsoft.com/office/drawing/2014/main" id="{E643FD60-159E-47D1-9DE0-E98F7919F25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055017-B6DE-4C35-A63B-40EADAC97849}"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0" name="CasellaDiTesto 9">
            <a:extLst>
              <a:ext uri="{FF2B5EF4-FFF2-40B4-BE49-F238E27FC236}">
                <a16:creationId xmlns:a16="http://schemas.microsoft.com/office/drawing/2014/main" id="{2DDF3DB8-4B0D-8A90-33F0-3924C29269CD}"/>
              </a:ext>
            </a:extLst>
          </p:cNvPr>
          <p:cNvSpPr txBox="1"/>
          <p:nvPr/>
        </p:nvSpPr>
        <p:spPr>
          <a:xfrm>
            <a:off x="592517" y="1360800"/>
            <a:ext cx="11006965" cy="2539157"/>
          </a:xfrm>
          <a:prstGeom prst="rect">
            <a:avLst/>
          </a:prstGeom>
          <a:noFill/>
        </p:spPr>
        <p:txBody>
          <a:bodyPr wrap="square" rtlCol="0">
            <a:spAutoFit/>
          </a:bodyPr>
          <a:lstStyle/>
          <a:p>
            <a:pPr marL="914400" lvl="1" indent="-457200">
              <a:spcAft>
                <a:spcPts val="600"/>
              </a:spcAft>
              <a:buFont typeface="Arial" panose="020B0604020202020204" pitchFamily="34" charset="0"/>
              <a:buChar char="•"/>
              <a:defRPr/>
            </a:pPr>
            <a:r>
              <a:rPr lang="en-US" sz="2400" dirty="0">
                <a:solidFill>
                  <a:prstClr val="black"/>
                </a:solidFill>
                <a:latin typeface="Arial" panose="020B0604020202020204" pitchFamily="34" charset="0"/>
                <a:cs typeface="Arial" panose="020B0604020202020204" pitchFamily="34" charset="0"/>
              </a:rPr>
              <a:t>Steady-state solutions are approximated by finite </a:t>
            </a:r>
            <a:r>
              <a:rPr lang="en-US" sz="2400" dirty="0" err="1">
                <a:solidFill>
                  <a:prstClr val="black"/>
                </a:solidFill>
                <a:latin typeface="Arial" panose="020B0604020202020204" pitchFamily="34" charset="0"/>
                <a:cs typeface="Arial" panose="020B0604020202020204" pitchFamily="34" charset="0"/>
              </a:rPr>
              <a:t>Fouries</a:t>
            </a:r>
            <a:r>
              <a:rPr lang="en-US" sz="2400" dirty="0">
                <a:solidFill>
                  <a:prstClr val="black"/>
                </a:solidFill>
                <a:latin typeface="Arial" panose="020B0604020202020204" pitchFamily="34" charset="0"/>
                <a:cs typeface="Arial" panose="020B0604020202020204" pitchFamily="34" charset="0"/>
              </a:rPr>
              <a:t> series</a:t>
            </a:r>
          </a:p>
          <a:p>
            <a:pPr marL="914400" lvl="1" indent="-457200">
              <a:spcAft>
                <a:spcPts val="600"/>
              </a:spcAft>
              <a:buFont typeface="Arial" panose="020B0604020202020204" pitchFamily="34" charset="0"/>
              <a:buChar char="•"/>
              <a:defRPr/>
            </a:pPr>
            <a:r>
              <a:rPr lang="en-US" sz="2400" dirty="0">
                <a:solidFill>
                  <a:prstClr val="black"/>
                </a:solidFill>
                <a:latin typeface="Arial" panose="020B0604020202020204" pitchFamily="34" charset="0"/>
                <a:cs typeface="Arial" panose="020B0604020202020204" pitchFamily="34" charset="0"/>
              </a:rPr>
              <a:t>Frequency-domain linear analysis for the linear elements</a:t>
            </a:r>
          </a:p>
          <a:p>
            <a:pPr marL="914400" lvl="1" indent="-457200">
              <a:spcAft>
                <a:spcPts val="600"/>
              </a:spcAft>
              <a:buFont typeface="Arial" panose="020B0604020202020204" pitchFamily="34" charset="0"/>
              <a:buChar char="•"/>
              <a:defRPr/>
            </a:pPr>
            <a:r>
              <a:rPr lang="en-US" sz="2400" dirty="0">
                <a:solidFill>
                  <a:prstClr val="black"/>
                </a:solidFill>
                <a:latin typeface="Arial" panose="020B0604020202020204" pitchFamily="34" charset="0"/>
                <a:cs typeface="Arial" panose="020B0604020202020204" pitchFamily="34" charset="0"/>
              </a:rPr>
              <a:t>Time-domain analysis for non-linear elements, then transformed in the frequency domain</a:t>
            </a:r>
          </a:p>
          <a:p>
            <a:pPr marL="914400" lvl="1" indent="-457200">
              <a:spcAft>
                <a:spcPts val="600"/>
              </a:spcAft>
              <a:buFont typeface="Arial" panose="020B0604020202020204" pitchFamily="34" charset="0"/>
              <a:buChar char="•"/>
              <a:defRPr/>
            </a:pPr>
            <a:r>
              <a:rPr lang="en-US" sz="2400" dirty="0">
                <a:solidFill>
                  <a:prstClr val="black"/>
                </a:solidFill>
                <a:latin typeface="Arial" panose="020B0604020202020204" pitchFamily="34" charset="0"/>
                <a:cs typeface="Arial" panose="020B0604020202020204" pitchFamily="34" charset="0"/>
              </a:rPr>
              <a:t>Must solve system of K x N equations (K: number of harmonics in the Fourier series, N: number of nodes) </a:t>
            </a:r>
          </a:p>
        </p:txBody>
      </p:sp>
      <p:sp>
        <p:nvSpPr>
          <p:cNvPr id="6" name="TextBox 5">
            <a:extLst>
              <a:ext uri="{FF2B5EF4-FFF2-40B4-BE49-F238E27FC236}">
                <a16:creationId xmlns:a16="http://schemas.microsoft.com/office/drawing/2014/main" id="{778D3C21-7C2E-A7FC-ED15-6C2BC2B32128}"/>
              </a:ext>
            </a:extLst>
          </p:cNvPr>
          <p:cNvSpPr txBox="1"/>
          <p:nvPr/>
        </p:nvSpPr>
        <p:spPr>
          <a:xfrm>
            <a:off x="356367" y="4661053"/>
            <a:ext cx="9660467" cy="1354217"/>
          </a:xfrm>
          <a:prstGeom prst="rect">
            <a:avLst/>
          </a:prstGeom>
          <a:noFill/>
        </p:spPr>
        <p:txBody>
          <a:bodyPr wrap="square">
            <a:spAutoFit/>
          </a:bodyPr>
          <a:lstStyle/>
          <a:p>
            <a:pPr marL="742950" lvl="1" indent="-285750">
              <a:spcAft>
                <a:spcPts val="600"/>
              </a:spcAft>
              <a:buFont typeface="Wingdings" panose="05000000000000000000" pitchFamily="2" charset="2"/>
              <a:buChar char="ü"/>
              <a:defRPr/>
            </a:pPr>
            <a:r>
              <a:rPr kumimoji="0" lang="en-US" sz="2400" b="0" i="0" u="none" strike="noStrike" kern="1200" cap="none" spc="0" normalizeH="0" baseline="0" noProof="0" dirty="0">
                <a:ln>
                  <a:noFill/>
                </a:ln>
                <a:solidFill>
                  <a:srgbClr val="00B050"/>
                </a:solidFill>
                <a:effectLst/>
                <a:uLnTx/>
                <a:uFillTx/>
                <a:latin typeface="Arial" panose="020B0604020202020204" pitchFamily="34" charset="0"/>
                <a:ea typeface="+mn-ea"/>
                <a:cs typeface="Arial" panose="020B0604020202020204" pitchFamily="34" charset="0"/>
              </a:rPr>
              <a:t>Easily handles frequency-domain models (e.g. S-parameters)</a:t>
            </a:r>
          </a:p>
          <a:p>
            <a:pPr lvl="1">
              <a:spcAft>
                <a:spcPts val="600"/>
              </a:spcAft>
              <a:defRPr/>
            </a:pPr>
            <a:r>
              <a:rPr lang="en-US" sz="2400" dirty="0">
                <a:solidFill>
                  <a:srgbClr val="FF0000"/>
                </a:solidFill>
                <a:latin typeface="Arial" panose="020B0604020202020204" pitchFamily="34" charset="0"/>
                <a:cs typeface="Arial" panose="020B0604020202020204" pitchFamily="34" charset="0"/>
              </a:rPr>
              <a:t>X   Accuracy limited by the number of harmonics</a:t>
            </a:r>
          </a:p>
          <a:p>
            <a:pPr lvl="1">
              <a:spcAft>
                <a:spcPts val="600"/>
              </a:spcAft>
              <a:defRPr/>
            </a:pPr>
            <a:r>
              <a:rPr kumimoji="0" lang="en-US" sz="24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X  Not suitable for simulating </a:t>
            </a:r>
            <a:r>
              <a:rPr kumimoji="0" lang="en-US" sz="2400" b="0" i="0" u="none" strike="noStrike" kern="1200" cap="none" spc="0" normalizeH="0" baseline="0" noProof="0" dirty="0" err="1">
                <a:ln>
                  <a:noFill/>
                </a:ln>
                <a:solidFill>
                  <a:srgbClr val="FF0000"/>
                </a:solidFill>
                <a:effectLst/>
                <a:uLnTx/>
                <a:uFillTx/>
                <a:latin typeface="Arial" panose="020B0604020202020204" pitchFamily="34" charset="0"/>
                <a:ea typeface="+mn-ea"/>
                <a:cs typeface="Arial" panose="020B0604020202020204" pitchFamily="34" charset="0"/>
              </a:rPr>
              <a:t>st</a:t>
            </a:r>
            <a:r>
              <a:rPr lang="en-US" sz="2400" dirty="0" err="1">
                <a:solidFill>
                  <a:srgbClr val="FF0000"/>
                </a:solidFill>
                <a:latin typeface="Arial" panose="020B0604020202020204" pitchFamily="34" charset="0"/>
                <a:cs typeface="Arial" panose="020B0604020202020204" pitchFamily="34" charset="0"/>
              </a:rPr>
              <a:t>rongly</a:t>
            </a:r>
            <a:r>
              <a:rPr lang="en-US" sz="2400" dirty="0">
                <a:solidFill>
                  <a:srgbClr val="FF0000"/>
                </a:solidFill>
                <a:latin typeface="Arial" panose="020B0604020202020204" pitchFamily="34" charset="0"/>
                <a:cs typeface="Arial" panose="020B0604020202020204" pitchFamily="34" charset="0"/>
              </a:rPr>
              <a:t> nonlinear responses</a:t>
            </a:r>
            <a:endParaRPr kumimoji="0" lang="en-US" sz="24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578904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70DD9E9-218B-4551-9C0C-88C8ACAEA1A8}"/>
              </a:ext>
            </a:extLst>
          </p:cNvPr>
          <p:cNvSpPr>
            <a:spLocks noGrp="1"/>
          </p:cNvSpPr>
          <p:nvPr>
            <p:ph type="title"/>
          </p:nvPr>
        </p:nvSpPr>
        <p:spPr>
          <a:xfrm>
            <a:off x="691055" y="322447"/>
            <a:ext cx="10515600" cy="662397"/>
          </a:xfrm>
        </p:spPr>
        <p:txBody>
          <a:bodyPr>
            <a:normAutofit/>
          </a:bodyPr>
          <a:lstStyle/>
          <a:p>
            <a:r>
              <a:rPr kumimoji="0" lang="en-US" sz="2800" b="0" i="0" u="none" strike="noStrike" kern="1200" cap="none" spc="0" normalizeH="0" baseline="0" dirty="0">
                <a:ln>
                  <a:noFill/>
                </a:ln>
                <a:solidFill>
                  <a:prstClr val="black"/>
                </a:solidFill>
                <a:effectLst/>
                <a:uLnTx/>
                <a:uFillTx/>
                <a:latin typeface="Arial" panose="020B0604020202020204" pitchFamily="34" charset="0"/>
                <a:ea typeface="+mn-ea"/>
                <a:cs typeface="Arial" panose="020B0604020202020204" pitchFamily="34" charset="0"/>
              </a:rPr>
              <a:t>Shooting Method</a:t>
            </a:r>
            <a:endParaRPr lang="en-US" dirty="0"/>
          </a:p>
        </p:txBody>
      </p:sp>
      <p:sp>
        <p:nvSpPr>
          <p:cNvPr id="3" name="Segnaposto piè di pagina 2">
            <a:extLst>
              <a:ext uri="{FF2B5EF4-FFF2-40B4-BE49-F238E27FC236}">
                <a16:creationId xmlns:a16="http://schemas.microsoft.com/office/drawing/2014/main" id="{D48CDF31-CFB5-485D-863F-EE4E86CDA01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P. Bruschi – Microelectronic System Design</a:t>
            </a: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 name="Segnaposto numero diapositiva 3">
            <a:extLst>
              <a:ext uri="{FF2B5EF4-FFF2-40B4-BE49-F238E27FC236}">
                <a16:creationId xmlns:a16="http://schemas.microsoft.com/office/drawing/2014/main" id="{E643FD60-159E-47D1-9DE0-E98F7919F25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055017-B6DE-4C35-A63B-40EADAC97849}"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mc:AlternateContent xmlns:mc="http://schemas.openxmlformats.org/markup-compatibility/2006" xmlns:a14="http://schemas.microsoft.com/office/drawing/2010/main">
        <mc:Choice Requires="a14">
          <p:sp>
            <p:nvSpPr>
              <p:cNvPr id="10" name="CasellaDiTesto 9">
                <a:extLst>
                  <a:ext uri="{FF2B5EF4-FFF2-40B4-BE49-F238E27FC236}">
                    <a16:creationId xmlns:a16="http://schemas.microsoft.com/office/drawing/2014/main" id="{2DDF3DB8-4B0D-8A90-33F0-3924C29269CD}"/>
                  </a:ext>
                </a:extLst>
              </p:cNvPr>
              <p:cNvSpPr txBox="1"/>
              <p:nvPr/>
            </p:nvSpPr>
            <p:spPr>
              <a:xfrm>
                <a:off x="346834" y="1429365"/>
                <a:ext cx="11006965" cy="2985433"/>
              </a:xfrm>
              <a:prstGeom prst="rect">
                <a:avLst/>
              </a:prstGeom>
              <a:noFill/>
            </p:spPr>
            <p:txBody>
              <a:bodyPr wrap="square" rtlCol="0">
                <a:spAutoFit/>
              </a:bodyPr>
              <a:lstStyle/>
              <a:p>
                <a:pPr marL="914400" lvl="1" indent="-457200">
                  <a:spcAft>
                    <a:spcPts val="600"/>
                  </a:spcAft>
                  <a:buFont typeface="Arial" panose="020B0604020202020204" pitchFamily="34" charset="0"/>
                  <a:buChar char="•"/>
                  <a:defRPr/>
                </a:pPr>
                <a:r>
                  <a:rPr lang="en-US" sz="2400" dirty="0">
                    <a:solidFill>
                      <a:prstClr val="black"/>
                    </a:solidFill>
                    <a:latin typeface="Arial" panose="020B0604020202020204" pitchFamily="34" charset="0"/>
                    <a:cs typeface="Arial" panose="020B0604020202020204" pitchFamily="34" charset="0"/>
                  </a:rPr>
                  <a:t>Try to solve iteratively: </a:t>
                </a:r>
                <a14:m>
                  <m:oMath xmlns:m="http://schemas.openxmlformats.org/officeDocument/2006/math">
                    <m:r>
                      <a:rPr lang="it-IT" sz="2400" b="0" i="1" smtClean="0">
                        <a:latin typeface="Cambria Math" panose="02040503050406030204" pitchFamily="18" charset="0"/>
                        <a:cs typeface="Arial" panose="020B0604020202020204" pitchFamily="34" charset="0"/>
                      </a:rPr>
                      <m:t>𝑣</m:t>
                    </m:r>
                    <m:d>
                      <m:dPr>
                        <m:ctrlPr>
                          <a:rPr lang="it-IT" sz="2400" b="0" i="1" smtClean="0">
                            <a:latin typeface="Cambria Math" panose="02040503050406030204" pitchFamily="18" charset="0"/>
                            <a:cs typeface="Arial" panose="020B0604020202020204" pitchFamily="34" charset="0"/>
                          </a:rPr>
                        </m:ctrlPr>
                      </m:dPr>
                      <m:e>
                        <m:r>
                          <a:rPr lang="it-IT" sz="2400" b="0" i="1" smtClean="0">
                            <a:latin typeface="Cambria Math" panose="02040503050406030204" pitchFamily="18" charset="0"/>
                            <a:cs typeface="Arial" panose="020B0604020202020204" pitchFamily="34" charset="0"/>
                          </a:rPr>
                          <m:t>0</m:t>
                        </m:r>
                      </m:e>
                    </m:d>
                    <m:r>
                      <a:rPr lang="it-IT" sz="2400" b="0" i="1" smtClean="0">
                        <a:latin typeface="Cambria Math" panose="02040503050406030204" pitchFamily="18" charset="0"/>
                        <a:cs typeface="Arial" panose="020B0604020202020204" pitchFamily="34" charset="0"/>
                      </a:rPr>
                      <m:t>−</m:t>
                    </m:r>
                    <m:r>
                      <a:rPr lang="it-IT" sz="2400" b="0" i="1" smtClean="0">
                        <a:latin typeface="Cambria Math" panose="02040503050406030204" pitchFamily="18" charset="0"/>
                        <a:cs typeface="Arial" panose="020B0604020202020204" pitchFamily="34" charset="0"/>
                      </a:rPr>
                      <m:t>𝑣</m:t>
                    </m:r>
                    <m:d>
                      <m:dPr>
                        <m:ctrlPr>
                          <a:rPr lang="it-IT" sz="2400" b="0" i="1" smtClean="0">
                            <a:latin typeface="Cambria Math" panose="02040503050406030204" pitchFamily="18" charset="0"/>
                            <a:cs typeface="Arial" panose="020B0604020202020204" pitchFamily="34" charset="0"/>
                          </a:rPr>
                        </m:ctrlPr>
                      </m:dPr>
                      <m:e>
                        <m:r>
                          <a:rPr lang="it-IT" sz="2400" b="0" i="1" smtClean="0">
                            <a:latin typeface="Cambria Math" panose="02040503050406030204" pitchFamily="18" charset="0"/>
                            <a:cs typeface="Arial" panose="020B0604020202020204" pitchFamily="34" charset="0"/>
                          </a:rPr>
                          <m:t>𝑇</m:t>
                        </m:r>
                      </m:e>
                    </m:d>
                    <m:r>
                      <a:rPr lang="it-IT" sz="2400" b="0" i="1" smtClean="0">
                        <a:latin typeface="Cambria Math" panose="02040503050406030204" pitchFamily="18" charset="0"/>
                        <a:cs typeface="Arial" panose="020B0604020202020204" pitchFamily="34" charset="0"/>
                      </a:rPr>
                      <m:t>=0</m:t>
                    </m:r>
                  </m:oMath>
                </a14:m>
                <a:endParaRPr lang="en-US" sz="2400" dirty="0">
                  <a:solidFill>
                    <a:prstClr val="black"/>
                  </a:solidFill>
                  <a:latin typeface="Arial" panose="020B0604020202020204" pitchFamily="34" charset="0"/>
                  <a:cs typeface="Arial" panose="020B0604020202020204" pitchFamily="34" charset="0"/>
                </a:endParaRPr>
              </a:p>
              <a:p>
                <a:pPr marL="914400" lvl="1" indent="-457200">
                  <a:spcAft>
                    <a:spcPts val="600"/>
                  </a:spcAft>
                  <a:buFont typeface="Arial" panose="020B0604020202020204" pitchFamily="34" charset="0"/>
                  <a:buChar char="•"/>
                  <a:defRPr/>
                </a:pPr>
                <a:r>
                  <a:rPr lang="en-US" sz="2400" dirty="0">
                    <a:solidFill>
                      <a:prstClr val="black"/>
                    </a:solidFill>
                    <a:latin typeface="Arial" panose="020B0604020202020204" pitchFamily="34" charset="0"/>
                    <a:cs typeface="Arial" panose="020B0604020202020204" pitchFamily="34" charset="0"/>
                  </a:rPr>
                  <a:t>It computes a transient simulation from 0 to T and compares all voltage and currents at the start and end of the shooting interval</a:t>
                </a:r>
              </a:p>
              <a:p>
                <a:pPr marL="914400" lvl="1" indent="-457200">
                  <a:spcAft>
                    <a:spcPts val="600"/>
                  </a:spcAft>
                  <a:buFont typeface="Arial" panose="020B0604020202020204" pitchFamily="34" charset="0"/>
                  <a:buChar char="•"/>
                  <a:defRPr/>
                </a:pPr>
                <a:r>
                  <a:rPr lang="en-US" sz="2400" dirty="0">
                    <a:solidFill>
                      <a:prstClr val="black"/>
                    </a:solidFill>
                    <a:latin typeface="Arial" panose="020B0604020202020204" pitchFamily="34" charset="0"/>
                    <a:cs typeface="Arial" panose="020B0604020202020204" pitchFamily="34" charset="0"/>
                  </a:rPr>
                  <a:t>It repeats for a second interval from T to 2T and so on, until it converges (or not…)</a:t>
                </a:r>
              </a:p>
              <a:p>
                <a:pPr marL="914400" lvl="1" indent="-457200">
                  <a:spcAft>
                    <a:spcPts val="600"/>
                  </a:spcAft>
                  <a:buFont typeface="Arial" panose="020B0604020202020204" pitchFamily="34" charset="0"/>
                  <a:buChar char="•"/>
                  <a:defRPr/>
                </a:pPr>
                <a:r>
                  <a:rPr lang="en-US" sz="2400" dirty="0">
                    <a:solidFill>
                      <a:prstClr val="black"/>
                    </a:solidFill>
                    <a:latin typeface="Arial" panose="020B0604020202020204" pitchFamily="34" charset="0"/>
                    <a:cs typeface="Arial" panose="020B0604020202020204" pitchFamily="34" charset="0"/>
                  </a:rPr>
                  <a:t>We can adjust  the parameter </a:t>
                </a:r>
                <a:r>
                  <a:rPr lang="en-US" sz="2400" dirty="0" err="1">
                    <a:solidFill>
                      <a:prstClr val="black"/>
                    </a:solidFill>
                    <a:latin typeface="Arial" panose="020B0604020202020204" pitchFamily="34" charset="0"/>
                    <a:cs typeface="Arial" panose="020B0604020202020204" pitchFamily="34" charset="0"/>
                  </a:rPr>
                  <a:t>tstab</a:t>
                </a:r>
                <a:r>
                  <a:rPr lang="en-US" sz="2400" dirty="0">
                    <a:solidFill>
                      <a:prstClr val="black"/>
                    </a:solidFill>
                    <a:latin typeface="Arial" panose="020B0604020202020204" pitchFamily="34" charset="0"/>
                    <a:cs typeface="Arial" panose="020B0604020202020204" pitchFamily="34" charset="0"/>
                  </a:rPr>
                  <a:t> to skip the initial “start-up” behavior</a:t>
                </a:r>
              </a:p>
              <a:p>
                <a:pPr marL="914400" lvl="1" indent="-457200">
                  <a:spcAft>
                    <a:spcPts val="600"/>
                  </a:spcAft>
                  <a:buFont typeface="Arial" panose="020B0604020202020204" pitchFamily="34" charset="0"/>
                  <a:buChar char="•"/>
                  <a:defRPr/>
                </a:pPr>
                <a:endParaRPr lang="en-US" sz="2400" dirty="0">
                  <a:solidFill>
                    <a:prstClr val="black"/>
                  </a:solidFill>
                  <a:latin typeface="Arial" panose="020B0604020202020204" pitchFamily="34" charset="0"/>
                  <a:cs typeface="Arial" panose="020B0604020202020204" pitchFamily="34" charset="0"/>
                </a:endParaRPr>
              </a:p>
            </p:txBody>
          </p:sp>
        </mc:Choice>
        <mc:Fallback xmlns="">
          <p:sp>
            <p:nvSpPr>
              <p:cNvPr id="10" name="CasellaDiTesto 9">
                <a:extLst>
                  <a:ext uri="{FF2B5EF4-FFF2-40B4-BE49-F238E27FC236}">
                    <a16:creationId xmlns:a16="http://schemas.microsoft.com/office/drawing/2014/main" id="{2DDF3DB8-4B0D-8A90-33F0-3924C29269CD}"/>
                  </a:ext>
                </a:extLst>
              </p:cNvPr>
              <p:cNvSpPr txBox="1">
                <a:spLocks noRot="1" noChangeAspect="1" noMove="1" noResize="1" noEditPoints="1" noAdjustHandles="1" noChangeArrowheads="1" noChangeShapeType="1" noTextEdit="1"/>
              </p:cNvSpPr>
              <p:nvPr/>
            </p:nvSpPr>
            <p:spPr>
              <a:xfrm>
                <a:off x="346834" y="1429365"/>
                <a:ext cx="11006965" cy="2985433"/>
              </a:xfrm>
              <a:prstGeom prst="rect">
                <a:avLst/>
              </a:prstGeom>
              <a:blipFill>
                <a:blip r:embed="rId2"/>
                <a:stretch>
                  <a:fillRect t="-1429"/>
                </a:stretch>
              </a:blipFill>
            </p:spPr>
            <p:txBody>
              <a:bodyPr/>
              <a:lstStyle/>
              <a:p>
                <a:r>
                  <a:rPr lang="en-US">
                    <a:noFill/>
                  </a:rPr>
                  <a:t> </a:t>
                </a:r>
              </a:p>
            </p:txBody>
          </p:sp>
        </mc:Fallback>
      </mc:AlternateContent>
      <p:sp>
        <p:nvSpPr>
          <p:cNvPr id="6" name="TextBox 5">
            <a:extLst>
              <a:ext uri="{FF2B5EF4-FFF2-40B4-BE49-F238E27FC236}">
                <a16:creationId xmlns:a16="http://schemas.microsoft.com/office/drawing/2014/main" id="{778D3C21-7C2E-A7FC-ED15-6C2BC2B32128}"/>
              </a:ext>
            </a:extLst>
          </p:cNvPr>
          <p:cNvSpPr txBox="1"/>
          <p:nvPr/>
        </p:nvSpPr>
        <p:spPr>
          <a:xfrm>
            <a:off x="346834" y="4708465"/>
            <a:ext cx="9660467" cy="1354217"/>
          </a:xfrm>
          <a:prstGeom prst="rect">
            <a:avLst/>
          </a:prstGeom>
          <a:noFill/>
        </p:spPr>
        <p:txBody>
          <a:bodyPr wrap="square">
            <a:spAutoFit/>
          </a:bodyPr>
          <a:lstStyle/>
          <a:p>
            <a:pPr marL="742950" lvl="1" indent="-285750">
              <a:spcAft>
                <a:spcPts val="600"/>
              </a:spcAft>
              <a:buFont typeface="Wingdings" panose="05000000000000000000" pitchFamily="2" charset="2"/>
              <a:buChar char="ü"/>
              <a:defRPr/>
            </a:pPr>
            <a:r>
              <a:rPr lang="en-US" sz="2400" dirty="0">
                <a:solidFill>
                  <a:srgbClr val="00B050"/>
                </a:solidFill>
                <a:latin typeface="Arial" panose="020B0604020202020204" pitchFamily="34" charset="0"/>
                <a:cs typeface="Arial" panose="020B0604020202020204" pitchFamily="34" charset="0"/>
              </a:rPr>
              <a:t>Accuracy not limited by the number of harmonics</a:t>
            </a:r>
          </a:p>
          <a:p>
            <a:pPr marL="742950" lvl="1" indent="-285750">
              <a:spcAft>
                <a:spcPts val="600"/>
              </a:spcAft>
              <a:buFont typeface="Wingdings" panose="05000000000000000000" pitchFamily="2" charset="2"/>
              <a:buChar char="ü"/>
              <a:defRPr/>
            </a:pPr>
            <a:r>
              <a:rPr kumimoji="0" lang="en-US" sz="2400" b="0" i="0" u="none" strike="noStrike" kern="1200" cap="none" spc="0" normalizeH="0" baseline="0" noProof="0" dirty="0">
                <a:ln>
                  <a:noFill/>
                </a:ln>
                <a:solidFill>
                  <a:srgbClr val="00B050"/>
                </a:solidFill>
                <a:effectLst/>
                <a:uLnTx/>
                <a:uFillTx/>
                <a:latin typeface="Arial" panose="020B0604020202020204" pitchFamily="34" charset="0"/>
                <a:ea typeface="+mn-ea"/>
                <a:cs typeface="Arial" panose="020B0604020202020204" pitchFamily="34" charset="0"/>
              </a:rPr>
              <a:t>Suitable for simulating </a:t>
            </a:r>
            <a:r>
              <a:rPr kumimoji="0" lang="en-US" sz="2400" b="0" i="0" u="none" strike="noStrike" kern="1200" cap="none" spc="0" normalizeH="0" baseline="0" noProof="0" dirty="0" err="1">
                <a:ln>
                  <a:noFill/>
                </a:ln>
                <a:solidFill>
                  <a:srgbClr val="00B050"/>
                </a:solidFill>
                <a:effectLst/>
                <a:uLnTx/>
                <a:uFillTx/>
                <a:latin typeface="Arial" panose="020B0604020202020204" pitchFamily="34" charset="0"/>
                <a:ea typeface="+mn-ea"/>
                <a:cs typeface="Arial" panose="020B0604020202020204" pitchFamily="34" charset="0"/>
              </a:rPr>
              <a:t>st</a:t>
            </a:r>
            <a:r>
              <a:rPr lang="en-US" sz="2400" dirty="0" err="1">
                <a:solidFill>
                  <a:srgbClr val="00B050"/>
                </a:solidFill>
                <a:latin typeface="Arial" panose="020B0604020202020204" pitchFamily="34" charset="0"/>
                <a:cs typeface="Arial" panose="020B0604020202020204" pitchFamily="34" charset="0"/>
              </a:rPr>
              <a:t>rongly</a:t>
            </a:r>
            <a:r>
              <a:rPr lang="en-US" sz="2400" dirty="0">
                <a:solidFill>
                  <a:srgbClr val="00B050"/>
                </a:solidFill>
                <a:latin typeface="Arial" panose="020B0604020202020204" pitchFamily="34" charset="0"/>
                <a:cs typeface="Arial" panose="020B0604020202020204" pitchFamily="34" charset="0"/>
              </a:rPr>
              <a:t> nonlinear responses</a:t>
            </a:r>
          </a:p>
          <a:p>
            <a:pPr lvl="1">
              <a:spcAft>
                <a:spcPts val="600"/>
              </a:spcAft>
              <a:defRPr/>
            </a:pPr>
            <a:r>
              <a:rPr kumimoji="0" lang="en-US" sz="24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X  </a:t>
            </a:r>
            <a:r>
              <a:rPr lang="en-US" sz="2400" dirty="0">
                <a:solidFill>
                  <a:srgbClr val="FF0000"/>
                </a:solidFill>
                <a:latin typeface="Arial" panose="020B0604020202020204" pitchFamily="34" charset="0"/>
                <a:cs typeface="Arial" panose="020B0604020202020204" pitchFamily="34" charset="0"/>
              </a:rPr>
              <a:t>Doesn’t</a:t>
            </a:r>
            <a:r>
              <a:rPr kumimoji="0" lang="en-US" sz="24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 handle frequency-domain models (e.g. S-parameters)</a:t>
            </a:r>
          </a:p>
        </p:txBody>
      </p:sp>
    </p:spTree>
    <p:extLst>
      <p:ext uri="{BB962C8B-B14F-4D97-AF65-F5344CB8AC3E}">
        <p14:creationId xmlns:p14="http://schemas.microsoft.com/office/powerpoint/2010/main" val="1043432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70DD9E9-218B-4551-9C0C-88C8ACAEA1A8}"/>
              </a:ext>
            </a:extLst>
          </p:cNvPr>
          <p:cNvSpPr>
            <a:spLocks noGrp="1"/>
          </p:cNvSpPr>
          <p:nvPr>
            <p:ph type="title"/>
          </p:nvPr>
        </p:nvSpPr>
        <p:spPr>
          <a:xfrm>
            <a:off x="691055" y="322447"/>
            <a:ext cx="10515600" cy="662397"/>
          </a:xfrm>
        </p:spPr>
        <p:txBody>
          <a:bodyPr>
            <a:normAutofit/>
          </a:bodyPr>
          <a:lstStyle/>
          <a:p>
            <a:r>
              <a:rPr kumimoji="0" lang="en-US" sz="2800" b="0" i="0" u="none" strike="noStrike" kern="1200" cap="none" spc="0" normalizeH="0" baseline="0" dirty="0">
                <a:ln>
                  <a:noFill/>
                </a:ln>
                <a:solidFill>
                  <a:prstClr val="black"/>
                </a:solidFill>
                <a:effectLst/>
                <a:uLnTx/>
                <a:uFillTx/>
                <a:latin typeface="Arial" panose="020B0604020202020204" pitchFamily="34" charset="0"/>
                <a:ea typeface="+mn-ea"/>
                <a:cs typeface="Arial" panose="020B0604020202020204" pitchFamily="34" charset="0"/>
              </a:rPr>
              <a:t>PSS Parameters</a:t>
            </a:r>
            <a:endParaRPr lang="en-US" dirty="0"/>
          </a:p>
        </p:txBody>
      </p:sp>
      <p:sp>
        <p:nvSpPr>
          <p:cNvPr id="3" name="Segnaposto piè di pagina 2">
            <a:extLst>
              <a:ext uri="{FF2B5EF4-FFF2-40B4-BE49-F238E27FC236}">
                <a16:creationId xmlns:a16="http://schemas.microsoft.com/office/drawing/2014/main" id="{D48CDF31-CFB5-485D-863F-EE4E86CDA01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P. Bruschi – Microelectronic System Design</a:t>
            </a: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 name="Segnaposto numero diapositiva 3">
            <a:extLst>
              <a:ext uri="{FF2B5EF4-FFF2-40B4-BE49-F238E27FC236}">
                <a16:creationId xmlns:a16="http://schemas.microsoft.com/office/drawing/2014/main" id="{E643FD60-159E-47D1-9DE0-E98F7919F25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055017-B6DE-4C35-A63B-40EADAC97849}"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0" name="CasellaDiTesto 9">
            <a:extLst>
              <a:ext uri="{FF2B5EF4-FFF2-40B4-BE49-F238E27FC236}">
                <a16:creationId xmlns:a16="http://schemas.microsoft.com/office/drawing/2014/main" id="{2DDF3DB8-4B0D-8A90-33F0-3924C29269CD}"/>
              </a:ext>
            </a:extLst>
          </p:cNvPr>
          <p:cNvSpPr txBox="1"/>
          <p:nvPr/>
        </p:nvSpPr>
        <p:spPr>
          <a:xfrm>
            <a:off x="346834" y="1654661"/>
            <a:ext cx="11006965" cy="3570208"/>
          </a:xfrm>
          <a:prstGeom prst="rect">
            <a:avLst/>
          </a:prstGeom>
          <a:noFill/>
        </p:spPr>
        <p:txBody>
          <a:bodyPr wrap="square" rtlCol="0">
            <a:spAutoFit/>
          </a:bodyPr>
          <a:lstStyle/>
          <a:p>
            <a:pPr marL="800100" lvl="1" indent="-342900">
              <a:spcAft>
                <a:spcPts val="600"/>
              </a:spcAft>
              <a:buFont typeface="Arial" panose="020B0604020202020204" pitchFamily="34" charset="0"/>
              <a:buChar char="•"/>
              <a:defRPr/>
            </a:pPr>
            <a:r>
              <a:rPr lang="en-US" sz="2400" u="sng" dirty="0">
                <a:solidFill>
                  <a:prstClr val="black"/>
                </a:solidFill>
                <a:latin typeface="Arial" panose="020B0604020202020204" pitchFamily="34" charset="0"/>
                <a:cs typeface="Arial" panose="020B0604020202020204" pitchFamily="34" charset="0"/>
              </a:rPr>
              <a:t>PSS fundamental frequency</a:t>
            </a:r>
            <a:r>
              <a:rPr lang="en-US" sz="2400" dirty="0">
                <a:solidFill>
                  <a:prstClr val="black"/>
                </a:solidFill>
                <a:latin typeface="Arial" panose="020B0604020202020204" pitchFamily="34" charset="0"/>
                <a:cs typeface="Arial" panose="020B0604020202020204" pitchFamily="34" charset="0"/>
              </a:rPr>
              <a:t>: fundamental frequency of the circuit and of all the periodic input sources. In the case of different frequencies of the periodic input sources, they must be multiple of the fundamental frequency</a:t>
            </a:r>
          </a:p>
          <a:p>
            <a:pPr marL="800100" lvl="1" indent="-342900">
              <a:spcAft>
                <a:spcPts val="600"/>
              </a:spcAft>
              <a:buFont typeface="Arial" panose="020B0604020202020204" pitchFamily="34" charset="0"/>
              <a:buChar char="•"/>
              <a:defRPr/>
            </a:pPr>
            <a:r>
              <a:rPr lang="en-US" sz="2400" u="sng" dirty="0">
                <a:solidFill>
                  <a:prstClr val="black"/>
                </a:solidFill>
                <a:latin typeface="Arial" panose="020B0604020202020204" pitchFamily="34" charset="0"/>
                <a:cs typeface="Arial" panose="020B0604020202020204" pitchFamily="34" charset="0"/>
              </a:rPr>
              <a:t>Number of harmonics</a:t>
            </a:r>
            <a:r>
              <a:rPr lang="en-US" sz="2400" dirty="0">
                <a:solidFill>
                  <a:prstClr val="black"/>
                </a:solidFill>
                <a:latin typeface="Arial" panose="020B0604020202020204" pitchFamily="34" charset="0"/>
                <a:cs typeface="Arial" panose="020B0604020202020204" pitchFamily="34" charset="0"/>
              </a:rPr>
              <a:t>: contributes to the time step of the transient simulations and sets the truncation of the Fourier series representation of the periodic signals</a:t>
            </a:r>
          </a:p>
          <a:p>
            <a:pPr marL="800100" lvl="1" indent="-342900">
              <a:spcAft>
                <a:spcPts val="600"/>
              </a:spcAft>
              <a:buFont typeface="Arial" panose="020B0604020202020204" pitchFamily="34" charset="0"/>
              <a:buChar char="•"/>
              <a:defRPr/>
            </a:pPr>
            <a:r>
              <a:rPr lang="en-US" sz="2400" u="sng" dirty="0" err="1">
                <a:solidFill>
                  <a:prstClr val="black"/>
                </a:solidFill>
                <a:latin typeface="Arial" panose="020B0604020202020204" pitchFamily="34" charset="0"/>
                <a:cs typeface="Arial" panose="020B0604020202020204" pitchFamily="34" charset="0"/>
              </a:rPr>
              <a:t>tstab</a:t>
            </a:r>
            <a:r>
              <a:rPr lang="en-US" sz="2400" dirty="0">
                <a:solidFill>
                  <a:prstClr val="black"/>
                </a:solidFill>
                <a:latin typeface="Arial" panose="020B0604020202020204" pitchFamily="34" charset="0"/>
                <a:cs typeface="Arial" panose="020B0604020202020204" pitchFamily="34" charset="0"/>
              </a:rPr>
              <a:t>: initial time for the stabilization of the circuit (can be automatically detected by the simulator)</a:t>
            </a:r>
          </a:p>
        </p:txBody>
      </p:sp>
    </p:spTree>
    <p:extLst>
      <p:ext uri="{BB962C8B-B14F-4D97-AF65-F5344CB8AC3E}">
        <p14:creationId xmlns:p14="http://schemas.microsoft.com/office/powerpoint/2010/main" val="23393043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70DD9E9-218B-4551-9C0C-88C8ACAEA1A8}"/>
              </a:ext>
            </a:extLst>
          </p:cNvPr>
          <p:cNvSpPr>
            <a:spLocks noGrp="1"/>
          </p:cNvSpPr>
          <p:nvPr>
            <p:ph type="title"/>
          </p:nvPr>
        </p:nvSpPr>
        <p:spPr>
          <a:xfrm>
            <a:off x="691055" y="322447"/>
            <a:ext cx="10515600" cy="662397"/>
          </a:xfrm>
        </p:spPr>
        <p:txBody>
          <a:bodyPr>
            <a:normAutofit/>
          </a:bodyPr>
          <a:lstStyle/>
          <a:p>
            <a:r>
              <a:rPr lang="en-US" dirty="0"/>
              <a:t>Periodic AC (PAC) Analysis</a:t>
            </a:r>
          </a:p>
        </p:txBody>
      </p:sp>
      <p:sp>
        <p:nvSpPr>
          <p:cNvPr id="3" name="Segnaposto piè di pagina 2">
            <a:extLst>
              <a:ext uri="{FF2B5EF4-FFF2-40B4-BE49-F238E27FC236}">
                <a16:creationId xmlns:a16="http://schemas.microsoft.com/office/drawing/2014/main" id="{D48CDF31-CFB5-485D-863F-EE4E86CDA01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 Bruschi – Microelectronic System Design</a:t>
            </a:r>
          </a:p>
        </p:txBody>
      </p:sp>
      <p:sp>
        <p:nvSpPr>
          <p:cNvPr id="4" name="Segnaposto numero diapositiva 3">
            <a:extLst>
              <a:ext uri="{FF2B5EF4-FFF2-40B4-BE49-F238E27FC236}">
                <a16:creationId xmlns:a16="http://schemas.microsoft.com/office/drawing/2014/main" id="{E643FD60-159E-47D1-9DE0-E98F7919F25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055017-B6DE-4C35-A63B-40EADAC97849}"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0" name="CasellaDiTesto 9">
            <a:extLst>
              <a:ext uri="{FF2B5EF4-FFF2-40B4-BE49-F238E27FC236}">
                <a16:creationId xmlns:a16="http://schemas.microsoft.com/office/drawing/2014/main" id="{2DDF3DB8-4B0D-8A90-33F0-3924C29269CD}"/>
              </a:ext>
            </a:extLst>
          </p:cNvPr>
          <p:cNvSpPr txBox="1"/>
          <p:nvPr/>
        </p:nvSpPr>
        <p:spPr>
          <a:xfrm>
            <a:off x="691055" y="1333072"/>
            <a:ext cx="11006965" cy="1646605"/>
          </a:xfrm>
          <a:prstGeom prst="rect">
            <a:avLst/>
          </a:prstGeom>
          <a:noFill/>
        </p:spPr>
        <p:txBody>
          <a:bodyPr wrap="square" rtlCol="0">
            <a:spAutoFit/>
          </a:bodyPr>
          <a:lstStyle/>
          <a:p>
            <a:pPr marR="0" lvl="0" algn="l" defTabSz="914400" rtl="0" eaLnBrk="1" fontAlgn="auto" latinLnBrk="0" hangingPunct="1">
              <a:lnSpc>
                <a:spcPct val="100000"/>
              </a:lnSpc>
              <a:spcBef>
                <a:spcPts val="600"/>
              </a:spcBef>
              <a:spcAft>
                <a:spcPts val="600"/>
              </a:spcAft>
              <a:buClrTx/>
              <a:buSzTx/>
              <a:tabLst/>
              <a:defRPr/>
            </a:pPr>
            <a:r>
              <a:rPr lang="en-US" sz="2400" dirty="0">
                <a:solidFill>
                  <a:prstClr val="black"/>
                </a:solidFill>
                <a:latin typeface="Arial" panose="020B0604020202020204" pitchFamily="34" charset="0"/>
                <a:cs typeface="Arial" panose="020B0604020202020204" pitchFamily="34" charset="0"/>
              </a:rPr>
              <a:t>PAC is similar to AC analysis, except that the circuit is linearized around a periodically varying operating point. In this way, it is possible to analyze transfer-functions that include frequency translation.</a:t>
            </a:r>
          </a:p>
          <a:p>
            <a:pPr marL="914400" lvl="1" indent="-457200">
              <a:spcAft>
                <a:spcPts val="600"/>
              </a:spcAft>
              <a:buFont typeface="Arial" panose="020B0604020202020204" pitchFamily="34" charset="0"/>
              <a:buChar char="•"/>
              <a:defRPr/>
            </a:pPr>
            <a:endParaRPr lang="en-US" sz="2400" dirty="0">
              <a:solidFill>
                <a:prstClr val="black"/>
              </a:solidFill>
              <a:latin typeface="Arial" panose="020B0604020202020204" pitchFamily="34" charset="0"/>
              <a:cs typeface="Arial" panose="020B0604020202020204" pitchFamily="34" charset="0"/>
            </a:endParaRPr>
          </a:p>
        </p:txBody>
      </p:sp>
      <p:pic>
        <p:nvPicPr>
          <p:cNvPr id="7" name="Picture 6">
            <a:extLst>
              <a:ext uri="{FF2B5EF4-FFF2-40B4-BE49-F238E27FC236}">
                <a16:creationId xmlns:a16="http://schemas.microsoft.com/office/drawing/2014/main" id="{51525B3E-441E-5F52-3546-28C40AE27FE1}"/>
              </a:ext>
            </a:extLst>
          </p:cNvPr>
          <p:cNvPicPr>
            <a:picLocks noChangeAspect="1"/>
          </p:cNvPicPr>
          <p:nvPr/>
        </p:nvPicPr>
        <p:blipFill rotWithShape="1">
          <a:blip r:embed="rId2"/>
          <a:srcRect r="6834"/>
          <a:stretch/>
        </p:blipFill>
        <p:spPr>
          <a:xfrm>
            <a:off x="131454" y="2786504"/>
            <a:ext cx="7645566" cy="3209613"/>
          </a:xfrm>
          <a:prstGeom prst="rect">
            <a:avLst/>
          </a:prstGeom>
        </p:spPr>
      </p:pic>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914C3168-2AAD-7743-CB10-D08A1FFE1AE5}"/>
                  </a:ext>
                </a:extLst>
              </p:cNvPr>
              <p:cNvSpPr txBox="1"/>
              <p:nvPr/>
            </p:nvSpPr>
            <p:spPr>
              <a:xfrm>
                <a:off x="7614447" y="4498365"/>
                <a:ext cx="4577553" cy="1026563"/>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it-IT" sz="2400" b="0" i="1" smtClean="0">
                          <a:latin typeface="Cambria Math" panose="02040503050406030204" pitchFamily="18" charset="0"/>
                          <a:cs typeface="Arial" panose="020B0604020202020204" pitchFamily="34" charset="0"/>
                        </a:rPr>
                        <m:t>𝐻</m:t>
                      </m:r>
                      <m:d>
                        <m:dPr>
                          <m:ctrlPr>
                            <a:rPr lang="it-IT" sz="2400" b="0" i="1" smtClean="0">
                              <a:latin typeface="Cambria Math" panose="02040503050406030204" pitchFamily="18" charset="0"/>
                              <a:cs typeface="Arial" panose="020B0604020202020204" pitchFamily="34" charset="0"/>
                            </a:rPr>
                          </m:ctrlPr>
                        </m:dPr>
                        <m:e>
                          <m:r>
                            <a:rPr lang="it-IT" sz="2400" b="0" i="1" smtClean="0">
                              <a:latin typeface="Cambria Math" panose="02040503050406030204" pitchFamily="18" charset="0"/>
                              <a:cs typeface="Arial" panose="020B0604020202020204" pitchFamily="34" charset="0"/>
                            </a:rPr>
                            <m:t>𝑗</m:t>
                          </m:r>
                          <m:r>
                            <a:rPr lang="it-IT" sz="2400" b="0" i="1" smtClean="0">
                              <a:latin typeface="Cambria Math" panose="02040503050406030204" pitchFamily="18" charset="0"/>
                              <a:ea typeface="Cambria Math" panose="02040503050406030204" pitchFamily="18" charset="0"/>
                              <a:cs typeface="Arial" panose="020B0604020202020204" pitchFamily="34" charset="0"/>
                            </a:rPr>
                            <m:t>𝜔</m:t>
                          </m:r>
                          <m:r>
                            <a:rPr lang="it-IT" sz="2400" b="0" i="1" smtClean="0">
                              <a:latin typeface="Cambria Math" panose="02040503050406030204" pitchFamily="18" charset="0"/>
                              <a:ea typeface="Cambria Math" panose="02040503050406030204" pitchFamily="18" charset="0"/>
                              <a:cs typeface="Arial" panose="020B0604020202020204" pitchFamily="34" charset="0"/>
                            </a:rPr>
                            <m:t>;</m:t>
                          </m:r>
                          <m:r>
                            <a:rPr lang="it-IT" sz="2400" b="0" i="1" smtClean="0">
                              <a:latin typeface="Cambria Math" panose="02040503050406030204" pitchFamily="18" charset="0"/>
                              <a:ea typeface="Cambria Math" panose="02040503050406030204" pitchFamily="18" charset="0"/>
                              <a:cs typeface="Arial" panose="020B0604020202020204" pitchFamily="34" charset="0"/>
                            </a:rPr>
                            <m:t>𝑡</m:t>
                          </m:r>
                        </m:e>
                      </m:d>
                      <m:r>
                        <a:rPr lang="it-IT" sz="2400" b="0" i="1" smtClean="0">
                          <a:latin typeface="Cambria Math" panose="02040503050406030204" pitchFamily="18" charset="0"/>
                          <a:ea typeface="Cambria Math" panose="02040503050406030204" pitchFamily="18" charset="0"/>
                          <a:cs typeface="Arial" panose="020B0604020202020204" pitchFamily="34" charset="0"/>
                        </a:rPr>
                        <m:t>=</m:t>
                      </m:r>
                      <m:nary>
                        <m:naryPr>
                          <m:chr m:val="∑"/>
                          <m:ctrlPr>
                            <a:rPr lang="it-IT" sz="2400" b="0" i="1" smtClean="0">
                              <a:latin typeface="Cambria Math" panose="02040503050406030204" pitchFamily="18" charset="0"/>
                              <a:ea typeface="Cambria Math" panose="02040503050406030204" pitchFamily="18" charset="0"/>
                              <a:cs typeface="Arial" panose="020B0604020202020204" pitchFamily="34" charset="0"/>
                            </a:rPr>
                          </m:ctrlPr>
                        </m:naryPr>
                        <m:sub>
                          <m:r>
                            <a:rPr lang="it-IT" sz="2400" i="1">
                              <a:latin typeface="Cambria Math" panose="02040503050406030204" pitchFamily="18" charset="0"/>
                              <a:ea typeface="Cambria Math" panose="02040503050406030204" pitchFamily="18" charset="0"/>
                              <a:cs typeface="Arial" panose="020B0604020202020204" pitchFamily="34" charset="0"/>
                            </a:rPr>
                            <m:t>𝑚</m:t>
                          </m:r>
                          <m:r>
                            <a:rPr lang="it-IT" sz="2400" i="1">
                              <a:latin typeface="Cambria Math" panose="02040503050406030204" pitchFamily="18" charset="0"/>
                              <a:ea typeface="Cambria Math" panose="02040503050406030204" pitchFamily="18" charset="0"/>
                              <a:cs typeface="Arial" panose="020B0604020202020204" pitchFamily="34" charset="0"/>
                            </a:rPr>
                            <m:t>=−∞</m:t>
                          </m:r>
                        </m:sub>
                        <m:sup>
                          <m:r>
                            <a:rPr lang="it-IT" sz="2400" b="0" i="1" smtClean="0">
                              <a:latin typeface="Cambria Math" panose="02040503050406030204" pitchFamily="18" charset="0"/>
                              <a:ea typeface="Cambria Math" panose="02040503050406030204" pitchFamily="18" charset="0"/>
                              <a:cs typeface="Arial" panose="020B0604020202020204" pitchFamily="34" charset="0"/>
                            </a:rPr>
                            <m:t>+</m:t>
                          </m:r>
                          <m:r>
                            <a:rPr lang="it-IT" sz="2400" i="1">
                              <a:latin typeface="Cambria Math" panose="02040503050406030204" pitchFamily="18" charset="0"/>
                              <a:ea typeface="Cambria Math" panose="02040503050406030204" pitchFamily="18" charset="0"/>
                              <a:cs typeface="Arial" panose="020B0604020202020204" pitchFamily="34" charset="0"/>
                            </a:rPr>
                            <m:t>∞</m:t>
                          </m:r>
                        </m:sup>
                        <m:e>
                          <m:sSub>
                            <m:sSubPr>
                              <m:ctrlPr>
                                <a:rPr lang="it-IT" sz="2400" i="1" smtClean="0">
                                  <a:latin typeface="Cambria Math" panose="02040503050406030204" pitchFamily="18" charset="0"/>
                                  <a:ea typeface="Cambria Math" panose="02040503050406030204" pitchFamily="18" charset="0"/>
                                  <a:cs typeface="Arial" panose="020B0604020202020204" pitchFamily="34" charset="0"/>
                                </a:rPr>
                              </m:ctrlPr>
                            </m:sSubPr>
                            <m:e>
                              <m:r>
                                <a:rPr lang="it-IT" sz="2400" b="0" i="1" smtClean="0">
                                  <a:latin typeface="Cambria Math" panose="02040503050406030204" pitchFamily="18" charset="0"/>
                                  <a:ea typeface="Cambria Math" panose="02040503050406030204" pitchFamily="18" charset="0"/>
                                  <a:cs typeface="Arial" panose="020B0604020202020204" pitchFamily="34" charset="0"/>
                                </a:rPr>
                                <m:t>𝐻</m:t>
                              </m:r>
                            </m:e>
                            <m:sub>
                              <m:r>
                                <a:rPr lang="it-IT" sz="2400" b="0" i="1" smtClean="0">
                                  <a:latin typeface="Cambria Math" panose="02040503050406030204" pitchFamily="18" charset="0"/>
                                  <a:ea typeface="Cambria Math" panose="02040503050406030204" pitchFamily="18" charset="0"/>
                                  <a:cs typeface="Arial" panose="020B0604020202020204" pitchFamily="34" charset="0"/>
                                </a:rPr>
                                <m:t>𝑚</m:t>
                              </m:r>
                            </m:sub>
                          </m:sSub>
                          <m:r>
                            <a:rPr lang="it-IT" sz="2400" b="0" i="1" smtClean="0">
                              <a:latin typeface="Cambria Math" panose="02040503050406030204" pitchFamily="18" charset="0"/>
                              <a:ea typeface="Cambria Math" panose="02040503050406030204" pitchFamily="18" charset="0"/>
                              <a:cs typeface="Arial" panose="020B0604020202020204" pitchFamily="34" charset="0"/>
                            </a:rPr>
                            <m:t>(</m:t>
                          </m:r>
                          <m:r>
                            <a:rPr lang="it-IT" sz="2400" b="0" i="1" smtClean="0">
                              <a:latin typeface="Cambria Math" panose="02040503050406030204" pitchFamily="18" charset="0"/>
                              <a:ea typeface="Cambria Math" panose="02040503050406030204" pitchFamily="18" charset="0"/>
                              <a:cs typeface="Arial" panose="020B0604020202020204" pitchFamily="34" charset="0"/>
                            </a:rPr>
                            <m:t>𝑗</m:t>
                          </m:r>
                          <m:r>
                            <a:rPr lang="it-IT" sz="2400" b="0" i="1" smtClean="0">
                              <a:latin typeface="Cambria Math" panose="02040503050406030204" pitchFamily="18" charset="0"/>
                              <a:ea typeface="Cambria Math" panose="02040503050406030204" pitchFamily="18" charset="0"/>
                              <a:cs typeface="Arial" panose="020B0604020202020204" pitchFamily="34" charset="0"/>
                            </a:rPr>
                            <m:t>𝜔</m:t>
                          </m:r>
                          <m:r>
                            <a:rPr lang="it-IT" sz="2400" b="0" i="1" smtClean="0">
                              <a:latin typeface="Cambria Math" panose="02040503050406030204" pitchFamily="18" charset="0"/>
                              <a:ea typeface="Cambria Math" panose="02040503050406030204" pitchFamily="18" charset="0"/>
                              <a:cs typeface="Arial" panose="020B0604020202020204" pitchFamily="34" charset="0"/>
                            </a:rPr>
                            <m:t>)</m:t>
                          </m:r>
                          <m:sSup>
                            <m:sSupPr>
                              <m:ctrlPr>
                                <a:rPr lang="it-IT" sz="2400" b="0" i="1" smtClean="0">
                                  <a:latin typeface="Cambria Math" panose="02040503050406030204" pitchFamily="18" charset="0"/>
                                  <a:ea typeface="Cambria Math" panose="02040503050406030204" pitchFamily="18" charset="0"/>
                                  <a:cs typeface="Arial" panose="020B0604020202020204" pitchFamily="34" charset="0"/>
                                </a:rPr>
                              </m:ctrlPr>
                            </m:sSupPr>
                            <m:e>
                              <m:r>
                                <a:rPr lang="it-IT" sz="2400" b="0" i="1" smtClean="0">
                                  <a:latin typeface="Cambria Math" panose="02040503050406030204" pitchFamily="18" charset="0"/>
                                  <a:ea typeface="Cambria Math" panose="02040503050406030204" pitchFamily="18" charset="0"/>
                                  <a:cs typeface="Arial" panose="020B0604020202020204" pitchFamily="34" charset="0"/>
                                </a:rPr>
                                <m:t>𝑒</m:t>
                              </m:r>
                            </m:e>
                            <m:sup>
                              <m:r>
                                <a:rPr lang="it-IT" sz="2400" b="0" i="1" smtClean="0">
                                  <a:latin typeface="Cambria Math" panose="02040503050406030204" pitchFamily="18" charset="0"/>
                                  <a:ea typeface="Cambria Math" panose="02040503050406030204" pitchFamily="18" charset="0"/>
                                  <a:cs typeface="Arial" panose="020B0604020202020204" pitchFamily="34" charset="0"/>
                                </a:rPr>
                                <m:t>𝑗𝑚</m:t>
                              </m:r>
                              <m:sSub>
                                <m:sSubPr>
                                  <m:ctrlPr>
                                    <a:rPr lang="it-IT" sz="2400" b="0" i="1" smtClean="0">
                                      <a:latin typeface="Cambria Math" panose="02040503050406030204" pitchFamily="18" charset="0"/>
                                      <a:ea typeface="Cambria Math" panose="02040503050406030204" pitchFamily="18" charset="0"/>
                                      <a:cs typeface="Arial" panose="020B0604020202020204" pitchFamily="34" charset="0"/>
                                    </a:rPr>
                                  </m:ctrlPr>
                                </m:sSubPr>
                                <m:e>
                                  <m:r>
                                    <a:rPr lang="it-IT" sz="2400" b="0" i="1" smtClean="0">
                                      <a:latin typeface="Cambria Math" panose="02040503050406030204" pitchFamily="18" charset="0"/>
                                      <a:ea typeface="Cambria Math" panose="02040503050406030204" pitchFamily="18" charset="0"/>
                                      <a:cs typeface="Arial" panose="020B0604020202020204" pitchFamily="34" charset="0"/>
                                    </a:rPr>
                                    <m:t>𝜔</m:t>
                                  </m:r>
                                </m:e>
                                <m:sub>
                                  <m:r>
                                    <a:rPr lang="it-IT" sz="2400" b="0" i="1" smtClean="0">
                                      <a:latin typeface="Cambria Math" panose="02040503050406030204" pitchFamily="18" charset="0"/>
                                      <a:ea typeface="Cambria Math" panose="02040503050406030204" pitchFamily="18" charset="0"/>
                                      <a:cs typeface="Arial" panose="020B0604020202020204" pitchFamily="34" charset="0"/>
                                    </a:rPr>
                                    <m:t>𝑐</m:t>
                                  </m:r>
                                </m:sub>
                              </m:sSub>
                              <m:r>
                                <a:rPr lang="it-IT" sz="2400" b="0" i="1" smtClean="0">
                                  <a:latin typeface="Cambria Math" panose="02040503050406030204" pitchFamily="18" charset="0"/>
                                  <a:ea typeface="Cambria Math" panose="02040503050406030204" pitchFamily="18" charset="0"/>
                                  <a:cs typeface="Arial" panose="020B0604020202020204" pitchFamily="34" charset="0"/>
                                </a:rPr>
                                <m:t>𝑡</m:t>
                              </m:r>
                            </m:sup>
                          </m:sSup>
                        </m:e>
                      </m:nary>
                    </m:oMath>
                  </m:oMathPara>
                </a14:m>
                <a:endParaRPr lang="en-GB" sz="2400" dirty="0">
                  <a:latin typeface="Arial" panose="020B0604020202020204" pitchFamily="34" charset="0"/>
                  <a:cs typeface="Arial" panose="020B0604020202020204" pitchFamily="34" charset="0"/>
                </a:endParaRPr>
              </a:p>
            </p:txBody>
          </p:sp>
        </mc:Choice>
        <mc:Fallback xmlns="">
          <p:sp>
            <p:nvSpPr>
              <p:cNvPr id="8" name="TextBox 7">
                <a:extLst>
                  <a:ext uri="{FF2B5EF4-FFF2-40B4-BE49-F238E27FC236}">
                    <a16:creationId xmlns:a16="http://schemas.microsoft.com/office/drawing/2014/main" id="{914C3168-2AAD-7743-CB10-D08A1FFE1AE5}"/>
                  </a:ext>
                </a:extLst>
              </p:cNvPr>
              <p:cNvSpPr txBox="1">
                <a:spLocks noRot="1" noChangeAspect="1" noMove="1" noResize="1" noEditPoints="1" noAdjustHandles="1" noChangeArrowheads="1" noChangeShapeType="1" noTextEdit="1"/>
              </p:cNvSpPr>
              <p:nvPr/>
            </p:nvSpPr>
            <p:spPr>
              <a:xfrm>
                <a:off x="7614447" y="4498365"/>
                <a:ext cx="4577553" cy="1026563"/>
              </a:xfrm>
              <a:prstGeom prst="rect">
                <a:avLst/>
              </a:prstGeom>
              <a:blipFill>
                <a:blip r:embed="rId3"/>
                <a:stretch>
                  <a:fillRect/>
                </a:stretch>
              </a:blipFill>
            </p:spPr>
            <p:txBody>
              <a:bodyPr/>
              <a:lstStyle/>
              <a:p>
                <a:r>
                  <a:rPr lang="en-GB">
                    <a:noFill/>
                  </a:rPr>
                  <a:t> </a:t>
                </a:r>
              </a:p>
            </p:txBody>
          </p:sp>
        </mc:Fallback>
      </mc:AlternateContent>
    </p:spTree>
    <p:extLst>
      <p:ext uri="{BB962C8B-B14F-4D97-AF65-F5344CB8AC3E}">
        <p14:creationId xmlns:p14="http://schemas.microsoft.com/office/powerpoint/2010/main" val="28206349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70DD9E9-218B-4551-9C0C-88C8ACAEA1A8}"/>
              </a:ext>
            </a:extLst>
          </p:cNvPr>
          <p:cNvSpPr>
            <a:spLocks noGrp="1"/>
          </p:cNvSpPr>
          <p:nvPr>
            <p:ph type="title"/>
          </p:nvPr>
        </p:nvSpPr>
        <p:spPr>
          <a:xfrm>
            <a:off x="691055" y="322447"/>
            <a:ext cx="10515600" cy="662397"/>
          </a:xfrm>
        </p:spPr>
        <p:txBody>
          <a:bodyPr>
            <a:normAutofit/>
          </a:bodyPr>
          <a:lstStyle/>
          <a:p>
            <a:r>
              <a:rPr lang="en-US" dirty="0"/>
              <a:t>PAC Parameters</a:t>
            </a:r>
          </a:p>
        </p:txBody>
      </p:sp>
      <p:sp>
        <p:nvSpPr>
          <p:cNvPr id="3" name="Segnaposto piè di pagina 2">
            <a:extLst>
              <a:ext uri="{FF2B5EF4-FFF2-40B4-BE49-F238E27FC236}">
                <a16:creationId xmlns:a16="http://schemas.microsoft.com/office/drawing/2014/main" id="{D48CDF31-CFB5-485D-863F-EE4E86CDA01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 Bruschi – Microelectronic System Design</a:t>
            </a:r>
          </a:p>
        </p:txBody>
      </p:sp>
      <p:sp>
        <p:nvSpPr>
          <p:cNvPr id="4" name="Segnaposto numero diapositiva 3">
            <a:extLst>
              <a:ext uri="{FF2B5EF4-FFF2-40B4-BE49-F238E27FC236}">
                <a16:creationId xmlns:a16="http://schemas.microsoft.com/office/drawing/2014/main" id="{E643FD60-159E-47D1-9DE0-E98F7919F25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055017-B6DE-4C35-A63B-40EADAC97849}"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0" name="CasellaDiTesto 9">
            <a:extLst>
              <a:ext uri="{FF2B5EF4-FFF2-40B4-BE49-F238E27FC236}">
                <a16:creationId xmlns:a16="http://schemas.microsoft.com/office/drawing/2014/main" id="{2DDF3DB8-4B0D-8A90-33F0-3924C29269CD}"/>
              </a:ext>
            </a:extLst>
          </p:cNvPr>
          <p:cNvSpPr txBox="1"/>
          <p:nvPr/>
        </p:nvSpPr>
        <p:spPr>
          <a:xfrm>
            <a:off x="691055" y="1189511"/>
            <a:ext cx="11006965" cy="2462213"/>
          </a:xfrm>
          <a:prstGeom prst="rect">
            <a:avLst/>
          </a:prstGeom>
          <a:noFill/>
        </p:spPr>
        <p:txBody>
          <a:bodyPr wrap="square" rtlCol="0">
            <a:spAutoFit/>
          </a:bodyPr>
          <a:lstStyle/>
          <a:p>
            <a:pPr marL="342900" marR="0" lvl="0" indent="-342900" algn="l" defTabSz="914400" rtl="0" eaLnBrk="1" fontAlgn="auto" latinLnBrk="0" hangingPunct="1">
              <a:lnSpc>
                <a:spcPct val="100000"/>
              </a:lnSpc>
              <a:buClrTx/>
              <a:buSzTx/>
              <a:buFont typeface="Arial" panose="020B0604020202020204" pitchFamily="34" charset="0"/>
              <a:buChar char="•"/>
              <a:tabLst/>
              <a:defRPr/>
            </a:pPr>
            <a:r>
              <a:rPr lang="en-US" sz="2400" u="sng" dirty="0">
                <a:solidFill>
                  <a:prstClr val="black"/>
                </a:solidFill>
                <a:latin typeface="Arial" panose="020B0604020202020204" pitchFamily="34" charset="0"/>
                <a:cs typeface="Arial" panose="020B0604020202020204" pitchFamily="34" charset="0"/>
              </a:rPr>
              <a:t>PSS fundamental frequency</a:t>
            </a:r>
            <a:r>
              <a:rPr lang="en-US" sz="2400" dirty="0">
                <a:solidFill>
                  <a:prstClr val="black"/>
                </a:solidFill>
                <a:latin typeface="Arial" panose="020B0604020202020204" pitchFamily="34" charset="0"/>
                <a:cs typeface="Arial" panose="020B0604020202020204" pitchFamily="34" charset="0"/>
              </a:rPr>
              <a:t>: same as indicated in PSS analysis</a:t>
            </a:r>
          </a:p>
          <a:p>
            <a:pPr marL="342900" marR="0" lvl="0" indent="-342900" algn="l" defTabSz="914400" rtl="0" eaLnBrk="1" fontAlgn="auto" latinLnBrk="0" hangingPunct="1">
              <a:lnSpc>
                <a:spcPct val="100000"/>
              </a:lnSpc>
              <a:buClrTx/>
              <a:buSzTx/>
              <a:buFont typeface="Arial" panose="020B0604020202020204" pitchFamily="34" charset="0"/>
              <a:buChar char="•"/>
              <a:tabLst/>
              <a:defRPr/>
            </a:pPr>
            <a:r>
              <a:rPr lang="en-US" sz="2400" u="sng" dirty="0">
                <a:solidFill>
                  <a:prstClr val="black"/>
                </a:solidFill>
                <a:latin typeface="Arial" panose="020B0604020202020204" pitchFamily="34" charset="0"/>
                <a:cs typeface="Arial" panose="020B0604020202020204" pitchFamily="34" charset="0"/>
              </a:rPr>
              <a:t>Start/stop frequency</a:t>
            </a:r>
            <a:r>
              <a:rPr lang="en-US" sz="2400" dirty="0">
                <a:solidFill>
                  <a:prstClr val="black"/>
                </a:solidFill>
                <a:latin typeface="Arial" panose="020B0604020202020204" pitchFamily="34" charset="0"/>
                <a:cs typeface="Arial" panose="020B0604020202020204" pitchFamily="34" charset="0"/>
              </a:rPr>
              <a:t>: frequency range of the input small signal</a:t>
            </a:r>
          </a:p>
          <a:p>
            <a:pPr marL="342900" marR="0" lvl="0" indent="-342900" algn="l" defTabSz="914400" rtl="0" eaLnBrk="1" fontAlgn="auto" latinLnBrk="0" hangingPunct="1">
              <a:lnSpc>
                <a:spcPct val="100000"/>
              </a:lnSpc>
              <a:buClrTx/>
              <a:buSzTx/>
              <a:buFont typeface="Arial" panose="020B0604020202020204" pitchFamily="34" charset="0"/>
              <a:buChar char="•"/>
              <a:tabLst/>
              <a:defRPr/>
            </a:pPr>
            <a:r>
              <a:rPr lang="en-US" sz="2400" u="sng" dirty="0">
                <a:solidFill>
                  <a:prstClr val="black"/>
                </a:solidFill>
                <a:latin typeface="Arial" panose="020B0604020202020204" pitchFamily="34" charset="0"/>
                <a:cs typeface="Arial" panose="020B0604020202020204" pitchFamily="34" charset="0"/>
              </a:rPr>
              <a:t>Maximum sidebands</a:t>
            </a:r>
            <a:r>
              <a:rPr lang="en-US" sz="2400" dirty="0">
                <a:solidFill>
                  <a:prstClr val="black"/>
                </a:solidFill>
                <a:latin typeface="Arial" panose="020B0604020202020204" pitchFamily="34" charset="0"/>
                <a:cs typeface="Arial" panose="020B0604020202020204" pitchFamily="34" charset="0"/>
              </a:rPr>
              <a:t>: number of replicas of the input signal at the output due to frequency translations (e.g. sampling, modulation…)</a:t>
            </a:r>
          </a:p>
          <a:p>
            <a:pPr marL="342900" marR="0" lvl="0" indent="-342900" algn="l"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endParaRPr lang="en-US" sz="2400" dirty="0">
              <a:solidFill>
                <a:prstClr val="black"/>
              </a:solidFill>
              <a:latin typeface="Arial" panose="020B0604020202020204" pitchFamily="34" charset="0"/>
              <a:cs typeface="Arial" panose="020B0604020202020204" pitchFamily="34" charset="0"/>
            </a:endParaRPr>
          </a:p>
          <a:p>
            <a:pPr marL="914400" lvl="1" indent="-457200">
              <a:spcAft>
                <a:spcPts val="600"/>
              </a:spcAft>
              <a:buFont typeface="Arial" panose="020B0604020202020204" pitchFamily="34" charset="0"/>
              <a:buChar char="•"/>
              <a:defRPr/>
            </a:pPr>
            <a:endParaRPr lang="en-US" sz="2400" dirty="0">
              <a:solidFill>
                <a:prstClr val="black"/>
              </a:solidFill>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2C08EFD1-2CE8-3DD8-5C88-FCE679FF6EDE}"/>
              </a:ext>
            </a:extLst>
          </p:cNvPr>
          <p:cNvSpPr txBox="1"/>
          <p:nvPr/>
        </p:nvSpPr>
        <p:spPr>
          <a:xfrm>
            <a:off x="1161221" y="3075190"/>
            <a:ext cx="2305050" cy="830997"/>
          </a:xfrm>
          <a:prstGeom prst="rect">
            <a:avLst/>
          </a:prstGeom>
          <a:noFill/>
        </p:spPr>
        <p:txBody>
          <a:bodyPr wrap="square" rtlCol="0">
            <a:spAutoFit/>
          </a:bodyPr>
          <a:lstStyle/>
          <a:p>
            <a:r>
              <a:rPr lang="it-IT" sz="2400" dirty="0">
                <a:latin typeface="Arial" panose="020B0604020202020204" pitchFamily="34" charset="0"/>
                <a:cs typeface="Arial" panose="020B0604020202020204" pitchFamily="34" charset="0"/>
              </a:rPr>
              <a:t>E.g.: </a:t>
            </a:r>
            <a:r>
              <a:rPr lang="it-IT" sz="2400" dirty="0" err="1">
                <a:latin typeface="Arial" panose="020B0604020202020204" pitchFamily="34" charset="0"/>
                <a:cs typeface="Arial" panose="020B0604020202020204" pitchFamily="34" charset="0"/>
              </a:rPr>
              <a:t>Sample&amp;Hold</a:t>
            </a:r>
            <a:endParaRPr lang="it-IT" sz="2400" dirty="0">
              <a:latin typeface="Arial" panose="020B0604020202020204" pitchFamily="34" charset="0"/>
              <a:cs typeface="Arial" panose="020B0604020202020204" pitchFamily="34" charset="0"/>
            </a:endParaRPr>
          </a:p>
        </p:txBody>
      </p:sp>
      <p:sp>
        <p:nvSpPr>
          <p:cNvPr id="15" name="TextBox 14">
            <a:extLst>
              <a:ext uri="{FF2B5EF4-FFF2-40B4-BE49-F238E27FC236}">
                <a16:creationId xmlns:a16="http://schemas.microsoft.com/office/drawing/2014/main" id="{B2628AD4-DA27-DCCD-F957-EAA2EADD587F}"/>
              </a:ext>
            </a:extLst>
          </p:cNvPr>
          <p:cNvSpPr txBox="1"/>
          <p:nvPr/>
        </p:nvSpPr>
        <p:spPr>
          <a:xfrm>
            <a:off x="7982779" y="3633343"/>
            <a:ext cx="6096000" cy="923330"/>
          </a:xfrm>
          <a:prstGeom prst="rect">
            <a:avLst/>
          </a:prstGeom>
          <a:noFill/>
        </p:spPr>
        <p:txBody>
          <a:bodyPr wrap="square">
            <a:spAutoFit/>
          </a:bodyPr>
          <a:lstStyle/>
          <a:p>
            <a:r>
              <a:rPr lang="it-IT" sz="1800" dirty="0" err="1">
                <a:latin typeface="Arial" panose="020B0604020202020204" pitchFamily="34" charset="0"/>
                <a:cs typeface="Arial" panose="020B0604020202020204" pitchFamily="34" charset="0"/>
              </a:rPr>
              <a:t>Fundamental</a:t>
            </a:r>
            <a:r>
              <a:rPr lang="it-IT" sz="1800" dirty="0">
                <a:latin typeface="Arial" panose="020B0604020202020204" pitchFamily="34" charset="0"/>
                <a:cs typeface="Arial" panose="020B0604020202020204" pitchFamily="34" charset="0"/>
              </a:rPr>
              <a:t> Frequency: 100 kHz</a:t>
            </a:r>
          </a:p>
          <a:p>
            <a:r>
              <a:rPr lang="it-IT" dirty="0">
                <a:latin typeface="Arial" panose="020B0604020202020204" pitchFamily="34" charset="0"/>
                <a:cs typeface="Arial" panose="020B0604020202020204" pitchFamily="34" charset="0"/>
              </a:rPr>
              <a:t>Maximum </a:t>
            </a:r>
            <a:r>
              <a:rPr lang="it-IT" dirty="0" err="1">
                <a:latin typeface="Arial" panose="020B0604020202020204" pitchFamily="34" charset="0"/>
                <a:cs typeface="Arial" panose="020B0604020202020204" pitchFamily="34" charset="0"/>
              </a:rPr>
              <a:t>Sideband</a:t>
            </a:r>
            <a:r>
              <a:rPr lang="it-IT" dirty="0">
                <a:latin typeface="Arial" panose="020B0604020202020204" pitchFamily="34" charset="0"/>
                <a:cs typeface="Arial" panose="020B0604020202020204" pitchFamily="34" charset="0"/>
              </a:rPr>
              <a:t>: 7</a:t>
            </a:r>
          </a:p>
          <a:p>
            <a:r>
              <a:rPr lang="it-IT" sz="1800" dirty="0">
                <a:latin typeface="Arial" panose="020B0604020202020204" pitchFamily="34" charset="0"/>
                <a:cs typeface="Arial" panose="020B0604020202020204" pitchFamily="34" charset="0"/>
              </a:rPr>
              <a:t>Start/</a:t>
            </a:r>
            <a:r>
              <a:rPr lang="it-IT" dirty="0">
                <a:latin typeface="Arial" panose="020B0604020202020204" pitchFamily="34" charset="0"/>
                <a:cs typeface="Arial" panose="020B0604020202020204" pitchFamily="34" charset="0"/>
              </a:rPr>
              <a:t>Stop Frequency: [1Hz/100kHz]</a:t>
            </a:r>
            <a:endParaRPr lang="en-US" sz="1800" dirty="0">
              <a:latin typeface="Arial" panose="020B0604020202020204" pitchFamily="34" charset="0"/>
              <a:cs typeface="Arial" panose="020B0604020202020204" pitchFamily="34" charset="0"/>
            </a:endParaRPr>
          </a:p>
        </p:txBody>
      </p:sp>
      <p:pic>
        <p:nvPicPr>
          <p:cNvPr id="17" name="Graphic 16">
            <a:extLst>
              <a:ext uri="{FF2B5EF4-FFF2-40B4-BE49-F238E27FC236}">
                <a16:creationId xmlns:a16="http://schemas.microsoft.com/office/drawing/2014/main" id="{527C768C-0649-93A2-AE50-6CFE1A8A883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92922" y="4698423"/>
            <a:ext cx="2041392" cy="1216724"/>
          </a:xfrm>
          <a:prstGeom prst="rect">
            <a:avLst/>
          </a:prstGeom>
        </p:spPr>
      </p:pic>
      <p:grpSp>
        <p:nvGrpSpPr>
          <p:cNvPr id="32" name="Group 31">
            <a:extLst>
              <a:ext uri="{FF2B5EF4-FFF2-40B4-BE49-F238E27FC236}">
                <a16:creationId xmlns:a16="http://schemas.microsoft.com/office/drawing/2014/main" id="{8DEA6E4C-69A7-C5D4-2B64-260246FB8F9F}"/>
              </a:ext>
            </a:extLst>
          </p:cNvPr>
          <p:cNvGrpSpPr/>
          <p:nvPr/>
        </p:nvGrpSpPr>
        <p:grpSpPr>
          <a:xfrm>
            <a:off x="1671999" y="4184846"/>
            <a:ext cx="667208" cy="359470"/>
            <a:chOff x="1446577" y="4677976"/>
            <a:chExt cx="1152029" cy="277261"/>
          </a:xfrm>
        </p:grpSpPr>
        <p:cxnSp>
          <p:nvCxnSpPr>
            <p:cNvPr id="21" name="Connector: Elbow 20">
              <a:extLst>
                <a:ext uri="{FF2B5EF4-FFF2-40B4-BE49-F238E27FC236}">
                  <a16:creationId xmlns:a16="http://schemas.microsoft.com/office/drawing/2014/main" id="{9FC1168B-6EF0-2ECB-D72F-2DACAE8B1CE0}"/>
                </a:ext>
              </a:extLst>
            </p:cNvPr>
            <p:cNvCxnSpPr/>
            <p:nvPr/>
          </p:nvCxnSpPr>
          <p:spPr>
            <a:xfrm flipV="1">
              <a:off x="1446577" y="4677978"/>
              <a:ext cx="289034" cy="277258"/>
            </a:xfrm>
            <a:prstGeom prst="bentConnector3">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Connector: Elbow 21">
              <a:extLst>
                <a:ext uri="{FF2B5EF4-FFF2-40B4-BE49-F238E27FC236}">
                  <a16:creationId xmlns:a16="http://schemas.microsoft.com/office/drawing/2014/main" id="{5DECEF53-6BFC-D457-8A11-A99C7B203C15}"/>
                </a:ext>
              </a:extLst>
            </p:cNvPr>
            <p:cNvCxnSpPr>
              <a:cxnSpLocks/>
            </p:cNvCxnSpPr>
            <p:nvPr/>
          </p:nvCxnSpPr>
          <p:spPr>
            <a:xfrm rot="10800000">
              <a:off x="1589534" y="4677980"/>
              <a:ext cx="278524" cy="277257"/>
            </a:xfrm>
            <a:prstGeom prst="bentConnector3">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Connector: Elbow 25">
              <a:extLst>
                <a:ext uri="{FF2B5EF4-FFF2-40B4-BE49-F238E27FC236}">
                  <a16:creationId xmlns:a16="http://schemas.microsoft.com/office/drawing/2014/main" id="{B6DF4CF3-D569-450A-CA96-E112CBBBEBBC}"/>
                </a:ext>
              </a:extLst>
            </p:cNvPr>
            <p:cNvCxnSpPr/>
            <p:nvPr/>
          </p:nvCxnSpPr>
          <p:spPr>
            <a:xfrm flipV="1">
              <a:off x="2177125" y="4677976"/>
              <a:ext cx="289034" cy="277258"/>
            </a:xfrm>
            <a:prstGeom prst="bentConnector3">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Connector: Elbow 26">
              <a:extLst>
                <a:ext uri="{FF2B5EF4-FFF2-40B4-BE49-F238E27FC236}">
                  <a16:creationId xmlns:a16="http://schemas.microsoft.com/office/drawing/2014/main" id="{ED836E01-7CD3-A921-59D0-42FF878674DF}"/>
                </a:ext>
              </a:extLst>
            </p:cNvPr>
            <p:cNvCxnSpPr>
              <a:cxnSpLocks/>
            </p:cNvCxnSpPr>
            <p:nvPr/>
          </p:nvCxnSpPr>
          <p:spPr>
            <a:xfrm rot="10800000">
              <a:off x="2320082" y="4677978"/>
              <a:ext cx="278524" cy="277257"/>
            </a:xfrm>
            <a:prstGeom prst="bentConnector3">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0E3DBD44-9270-5C65-82BB-FF45E2873DD2}"/>
                </a:ext>
              </a:extLst>
            </p:cNvPr>
            <p:cNvCxnSpPr>
              <a:cxnSpLocks/>
            </p:cNvCxnSpPr>
            <p:nvPr/>
          </p:nvCxnSpPr>
          <p:spPr>
            <a:xfrm>
              <a:off x="1789331" y="4955234"/>
              <a:ext cx="418087"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42" name="Picture 41">
            <a:extLst>
              <a:ext uri="{FF2B5EF4-FFF2-40B4-BE49-F238E27FC236}">
                <a16:creationId xmlns:a16="http://schemas.microsoft.com/office/drawing/2014/main" id="{6F7B2779-874C-B690-BB23-EEBD242338D2}"/>
              </a:ext>
            </a:extLst>
          </p:cNvPr>
          <p:cNvPicPr>
            <a:picLocks noChangeAspect="1"/>
          </p:cNvPicPr>
          <p:nvPr/>
        </p:nvPicPr>
        <p:blipFill rotWithShape="1">
          <a:blip r:embed="rId4"/>
          <a:srcRect b="1627"/>
          <a:stretch/>
        </p:blipFill>
        <p:spPr>
          <a:xfrm>
            <a:off x="3796748" y="2843085"/>
            <a:ext cx="3995531" cy="3402462"/>
          </a:xfrm>
          <a:prstGeom prst="rect">
            <a:avLst/>
          </a:prstGeom>
        </p:spPr>
      </p:pic>
      <p:sp>
        <p:nvSpPr>
          <p:cNvPr id="43" name="TextBox 42">
            <a:extLst>
              <a:ext uri="{FF2B5EF4-FFF2-40B4-BE49-F238E27FC236}">
                <a16:creationId xmlns:a16="http://schemas.microsoft.com/office/drawing/2014/main" id="{029677D9-B261-B835-B294-EC4B00AA4DE1}"/>
              </a:ext>
            </a:extLst>
          </p:cNvPr>
          <p:cNvSpPr txBox="1"/>
          <p:nvPr/>
        </p:nvSpPr>
        <p:spPr>
          <a:xfrm>
            <a:off x="2636492" y="4556673"/>
            <a:ext cx="760177" cy="461665"/>
          </a:xfrm>
          <a:prstGeom prst="rect">
            <a:avLst/>
          </a:prstGeom>
          <a:noFill/>
        </p:spPr>
        <p:txBody>
          <a:bodyPr wrap="square" rtlCol="0">
            <a:spAutoFit/>
          </a:bodyPr>
          <a:lstStyle/>
          <a:p>
            <a:r>
              <a:rPr lang="it-IT" sz="2400" dirty="0" err="1">
                <a:latin typeface="Arial" panose="020B0604020202020204" pitchFamily="34" charset="0"/>
                <a:cs typeface="Arial" panose="020B0604020202020204" pitchFamily="34" charset="0"/>
              </a:rPr>
              <a:t>V</a:t>
            </a:r>
            <a:r>
              <a:rPr lang="it-IT" sz="2400" baseline="-25000" dirty="0" err="1">
                <a:latin typeface="Arial" panose="020B0604020202020204" pitchFamily="34" charset="0"/>
                <a:cs typeface="Arial" panose="020B0604020202020204" pitchFamily="34" charset="0"/>
              </a:rPr>
              <a:t>out</a:t>
            </a:r>
            <a:endParaRPr lang="en-US" sz="2400" baseline="-25000" dirty="0">
              <a:latin typeface="Arial" panose="020B0604020202020204" pitchFamily="34" charset="0"/>
              <a:cs typeface="Arial" panose="020B0604020202020204" pitchFamily="34" charset="0"/>
            </a:endParaRPr>
          </a:p>
        </p:txBody>
      </p:sp>
      <p:sp>
        <p:nvSpPr>
          <p:cNvPr id="44" name="TextBox 43">
            <a:extLst>
              <a:ext uri="{FF2B5EF4-FFF2-40B4-BE49-F238E27FC236}">
                <a16:creationId xmlns:a16="http://schemas.microsoft.com/office/drawing/2014/main" id="{4BDCC1B5-BAA4-B24D-CEF1-3C9DB06F6287}"/>
              </a:ext>
            </a:extLst>
          </p:cNvPr>
          <p:cNvSpPr txBox="1"/>
          <p:nvPr/>
        </p:nvSpPr>
        <p:spPr>
          <a:xfrm>
            <a:off x="401044" y="5075738"/>
            <a:ext cx="760177" cy="461665"/>
          </a:xfrm>
          <a:prstGeom prst="rect">
            <a:avLst/>
          </a:prstGeom>
          <a:noFill/>
        </p:spPr>
        <p:txBody>
          <a:bodyPr wrap="square" rtlCol="0">
            <a:spAutoFit/>
          </a:bodyPr>
          <a:lstStyle/>
          <a:p>
            <a:r>
              <a:rPr lang="it-IT" sz="2400" dirty="0">
                <a:latin typeface="Arial" panose="020B0604020202020204" pitchFamily="34" charset="0"/>
                <a:cs typeface="Arial" panose="020B0604020202020204" pitchFamily="34" charset="0"/>
              </a:rPr>
              <a:t>V</a:t>
            </a:r>
            <a:r>
              <a:rPr lang="it-IT" sz="2400" baseline="-25000" dirty="0">
                <a:latin typeface="Arial" panose="020B0604020202020204" pitchFamily="34" charset="0"/>
                <a:cs typeface="Arial" panose="020B0604020202020204" pitchFamily="34" charset="0"/>
              </a:rPr>
              <a:t>in</a:t>
            </a:r>
            <a:endParaRPr lang="en-US" sz="2400" baseline="-25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252435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70DD9E9-218B-4551-9C0C-88C8ACAEA1A8}"/>
              </a:ext>
            </a:extLst>
          </p:cNvPr>
          <p:cNvSpPr>
            <a:spLocks noGrp="1"/>
          </p:cNvSpPr>
          <p:nvPr>
            <p:ph type="title"/>
          </p:nvPr>
        </p:nvSpPr>
        <p:spPr>
          <a:xfrm>
            <a:off x="691055" y="322447"/>
            <a:ext cx="10515600" cy="662397"/>
          </a:xfrm>
        </p:spPr>
        <p:txBody>
          <a:bodyPr>
            <a:normAutofit/>
          </a:bodyPr>
          <a:lstStyle/>
          <a:p>
            <a:r>
              <a:rPr lang="en-US" dirty="0"/>
              <a:t>Periodic Noise (PNOISE) Analysis</a:t>
            </a:r>
          </a:p>
        </p:txBody>
      </p:sp>
      <p:sp>
        <p:nvSpPr>
          <p:cNvPr id="3" name="Segnaposto piè di pagina 2">
            <a:extLst>
              <a:ext uri="{FF2B5EF4-FFF2-40B4-BE49-F238E27FC236}">
                <a16:creationId xmlns:a16="http://schemas.microsoft.com/office/drawing/2014/main" id="{D48CDF31-CFB5-485D-863F-EE4E86CDA01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 Bruschi – Microelectronic System Design</a:t>
            </a:r>
          </a:p>
        </p:txBody>
      </p:sp>
      <p:sp>
        <p:nvSpPr>
          <p:cNvPr id="4" name="Segnaposto numero diapositiva 3">
            <a:extLst>
              <a:ext uri="{FF2B5EF4-FFF2-40B4-BE49-F238E27FC236}">
                <a16:creationId xmlns:a16="http://schemas.microsoft.com/office/drawing/2014/main" id="{E643FD60-159E-47D1-9DE0-E98F7919F25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055017-B6DE-4C35-A63B-40EADAC97849}"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0" name="CasellaDiTesto 9">
            <a:extLst>
              <a:ext uri="{FF2B5EF4-FFF2-40B4-BE49-F238E27FC236}">
                <a16:creationId xmlns:a16="http://schemas.microsoft.com/office/drawing/2014/main" id="{2DDF3DB8-4B0D-8A90-33F0-3924C29269CD}"/>
              </a:ext>
            </a:extLst>
          </p:cNvPr>
          <p:cNvSpPr txBox="1"/>
          <p:nvPr/>
        </p:nvSpPr>
        <p:spPr>
          <a:xfrm>
            <a:off x="691055" y="1316107"/>
            <a:ext cx="11006965" cy="1569660"/>
          </a:xfrm>
          <a:prstGeom prst="rect">
            <a:avLst/>
          </a:prstGeom>
          <a:noFill/>
        </p:spPr>
        <p:txBody>
          <a:bodyPr wrap="square" rtlCol="0">
            <a:spAutoFit/>
          </a:bodyPr>
          <a:lstStyle/>
          <a:p>
            <a:pPr marR="0" lvl="0" algn="l" defTabSz="914400" rtl="0" eaLnBrk="1" fontAlgn="auto" latinLnBrk="0" hangingPunct="1">
              <a:lnSpc>
                <a:spcPct val="100000"/>
              </a:lnSpc>
              <a:spcBef>
                <a:spcPts val="600"/>
              </a:spcBef>
              <a:spcAft>
                <a:spcPts val="600"/>
              </a:spcAft>
              <a:buClrTx/>
              <a:buSzTx/>
              <a:tabLst/>
              <a:defRPr/>
            </a:pPr>
            <a:r>
              <a:rPr lang="en-US" sz="2400" dirty="0">
                <a:solidFill>
                  <a:prstClr val="black"/>
                </a:solidFill>
                <a:latin typeface="Arial" panose="020B0604020202020204" pitchFamily="34" charset="0"/>
                <a:cs typeface="Arial" panose="020B0604020202020204" pitchFamily="34" charset="0"/>
              </a:rPr>
              <a:t>PNOISE computes the frequency conversion effects as noise </a:t>
            </a:r>
            <a:r>
              <a:rPr lang="en-US" sz="2400" dirty="0" err="1">
                <a:solidFill>
                  <a:prstClr val="black"/>
                </a:solidFill>
                <a:latin typeface="Arial" panose="020B0604020202020204" pitchFamily="34" charset="0"/>
                <a:cs typeface="Arial" panose="020B0604020202020204" pitchFamily="34" charset="0"/>
              </a:rPr>
              <a:t>foldover</a:t>
            </a:r>
            <a:r>
              <a:rPr lang="en-US" sz="2400" dirty="0">
                <a:solidFill>
                  <a:prstClr val="black"/>
                </a:solidFill>
                <a:latin typeface="Arial" panose="020B0604020202020204" pitchFamily="34" charset="0"/>
                <a:cs typeface="Arial" panose="020B0604020202020204" pitchFamily="34" charset="0"/>
              </a:rPr>
              <a:t>, moreover it takes into account the time-varying operating point that acts ad a modulation for bias dependent noise sources. Noise sources can be modeled as periodically time-varying, also called </a:t>
            </a:r>
            <a:r>
              <a:rPr lang="en-US" sz="2400" dirty="0" err="1">
                <a:solidFill>
                  <a:prstClr val="black"/>
                </a:solidFill>
                <a:latin typeface="Arial" panose="020B0604020202020204" pitchFamily="34" charset="0"/>
                <a:cs typeface="Arial" panose="020B0604020202020204" pitchFamily="34" charset="0"/>
              </a:rPr>
              <a:t>cyclostationary</a:t>
            </a:r>
            <a:r>
              <a:rPr lang="en-US" sz="2400" dirty="0">
                <a:solidFill>
                  <a:prstClr val="black"/>
                </a:solidFill>
                <a:latin typeface="Arial" panose="020B0604020202020204" pitchFamily="34" charset="0"/>
                <a:cs typeface="Arial" panose="020B0604020202020204" pitchFamily="34" charset="0"/>
              </a:rPr>
              <a:t> noise. </a:t>
            </a:r>
          </a:p>
        </p:txBody>
      </p:sp>
      <p:sp>
        <p:nvSpPr>
          <p:cNvPr id="7" name="TextBox 6">
            <a:extLst>
              <a:ext uri="{FF2B5EF4-FFF2-40B4-BE49-F238E27FC236}">
                <a16:creationId xmlns:a16="http://schemas.microsoft.com/office/drawing/2014/main" id="{AAEEF0B4-5801-C78E-2211-4E22B0940740}"/>
              </a:ext>
            </a:extLst>
          </p:cNvPr>
          <p:cNvSpPr txBox="1"/>
          <p:nvPr/>
        </p:nvSpPr>
        <p:spPr>
          <a:xfrm>
            <a:off x="952500" y="3400425"/>
            <a:ext cx="3276600" cy="461665"/>
          </a:xfrm>
          <a:prstGeom prst="rect">
            <a:avLst/>
          </a:prstGeom>
          <a:noFill/>
        </p:spPr>
        <p:txBody>
          <a:bodyPr wrap="square" rtlCol="0">
            <a:spAutoFit/>
          </a:bodyPr>
          <a:lstStyle/>
          <a:p>
            <a:r>
              <a:rPr lang="it-IT" sz="2400" dirty="0">
                <a:latin typeface="Arial" panose="020B0604020202020204" pitchFamily="34" charset="0"/>
                <a:cs typeface="Arial" panose="020B0604020202020204" pitchFamily="34" charset="0"/>
              </a:rPr>
              <a:t>E.g. </a:t>
            </a:r>
            <a:r>
              <a:rPr lang="it-IT" sz="2400" dirty="0" err="1">
                <a:latin typeface="Arial" panose="020B0604020202020204" pitchFamily="34" charset="0"/>
                <a:cs typeface="Arial" panose="020B0604020202020204" pitchFamily="34" charset="0"/>
              </a:rPr>
              <a:t>Modulated</a:t>
            </a:r>
            <a:r>
              <a:rPr lang="it-IT" sz="2400" dirty="0">
                <a:latin typeface="Arial" panose="020B0604020202020204" pitchFamily="34" charset="0"/>
                <a:cs typeface="Arial" panose="020B0604020202020204" pitchFamily="34" charset="0"/>
              </a:rPr>
              <a:t> </a:t>
            </a:r>
            <a:r>
              <a:rPr lang="it-IT" sz="2400" dirty="0" err="1">
                <a:latin typeface="Arial" panose="020B0604020202020204" pitchFamily="34" charset="0"/>
                <a:cs typeface="Arial" panose="020B0604020202020204" pitchFamily="34" charset="0"/>
              </a:rPr>
              <a:t>noise</a:t>
            </a:r>
            <a:endParaRPr lang="en-US" sz="2400" dirty="0">
              <a:latin typeface="Arial" panose="020B0604020202020204" pitchFamily="34" charset="0"/>
              <a:cs typeface="Arial" panose="020B0604020202020204" pitchFamily="34" charset="0"/>
            </a:endParaRPr>
          </a:p>
        </p:txBody>
      </p:sp>
      <p:pic>
        <p:nvPicPr>
          <p:cNvPr id="8" name="Picture 7">
            <a:extLst>
              <a:ext uri="{FF2B5EF4-FFF2-40B4-BE49-F238E27FC236}">
                <a16:creationId xmlns:a16="http://schemas.microsoft.com/office/drawing/2014/main" id="{98DA9120-41D3-15E0-FC72-D1EAF59334EE}"/>
              </a:ext>
            </a:extLst>
          </p:cNvPr>
          <p:cNvPicPr>
            <a:picLocks noChangeAspect="1"/>
          </p:cNvPicPr>
          <p:nvPr/>
        </p:nvPicPr>
        <p:blipFill rotWithShape="1">
          <a:blip r:embed="rId2"/>
          <a:srcRect t="10506" b="10081"/>
          <a:stretch/>
        </p:blipFill>
        <p:spPr>
          <a:xfrm>
            <a:off x="4229100" y="3128257"/>
            <a:ext cx="6683682" cy="2985603"/>
          </a:xfrm>
          <a:prstGeom prst="rect">
            <a:avLst/>
          </a:prstGeom>
        </p:spPr>
      </p:pic>
    </p:spTree>
    <p:extLst>
      <p:ext uri="{BB962C8B-B14F-4D97-AF65-F5344CB8AC3E}">
        <p14:creationId xmlns:p14="http://schemas.microsoft.com/office/powerpoint/2010/main" val="36161140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70DD9E9-218B-4551-9C0C-88C8ACAEA1A8}"/>
              </a:ext>
            </a:extLst>
          </p:cNvPr>
          <p:cNvSpPr>
            <a:spLocks noGrp="1"/>
          </p:cNvSpPr>
          <p:nvPr>
            <p:ph type="title"/>
          </p:nvPr>
        </p:nvSpPr>
        <p:spPr>
          <a:xfrm>
            <a:off x="691055" y="322447"/>
            <a:ext cx="10515600" cy="662397"/>
          </a:xfrm>
        </p:spPr>
        <p:txBody>
          <a:bodyPr>
            <a:normAutofit/>
          </a:bodyPr>
          <a:lstStyle/>
          <a:p>
            <a:r>
              <a:rPr lang="en-US" dirty="0"/>
              <a:t>PNOISE Parameters</a:t>
            </a:r>
          </a:p>
        </p:txBody>
      </p:sp>
      <p:sp>
        <p:nvSpPr>
          <p:cNvPr id="3" name="Segnaposto piè di pagina 2">
            <a:extLst>
              <a:ext uri="{FF2B5EF4-FFF2-40B4-BE49-F238E27FC236}">
                <a16:creationId xmlns:a16="http://schemas.microsoft.com/office/drawing/2014/main" id="{D48CDF31-CFB5-485D-863F-EE4E86CDA01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 Bruschi – Microelectronic System Design</a:t>
            </a:r>
          </a:p>
        </p:txBody>
      </p:sp>
      <p:sp>
        <p:nvSpPr>
          <p:cNvPr id="4" name="Segnaposto numero diapositiva 3">
            <a:extLst>
              <a:ext uri="{FF2B5EF4-FFF2-40B4-BE49-F238E27FC236}">
                <a16:creationId xmlns:a16="http://schemas.microsoft.com/office/drawing/2014/main" id="{E643FD60-159E-47D1-9DE0-E98F7919F25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055017-B6DE-4C35-A63B-40EADAC97849}"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0" name="CasellaDiTesto 9">
            <a:extLst>
              <a:ext uri="{FF2B5EF4-FFF2-40B4-BE49-F238E27FC236}">
                <a16:creationId xmlns:a16="http://schemas.microsoft.com/office/drawing/2014/main" id="{2DDF3DB8-4B0D-8A90-33F0-3924C29269CD}"/>
              </a:ext>
            </a:extLst>
          </p:cNvPr>
          <p:cNvSpPr txBox="1"/>
          <p:nvPr/>
        </p:nvSpPr>
        <p:spPr>
          <a:xfrm>
            <a:off x="691055" y="1024408"/>
            <a:ext cx="11006965" cy="2385268"/>
          </a:xfrm>
          <a:prstGeom prst="rect">
            <a:avLst/>
          </a:prstGeom>
          <a:noFill/>
        </p:spPr>
        <p:txBody>
          <a:bodyPr wrap="square" rtlCol="0">
            <a:spAutoFit/>
          </a:bodyPr>
          <a:lstStyle/>
          <a:p>
            <a:pPr marL="342900" marR="0" lvl="0" indent="-342900" algn="l" defTabSz="914400" rtl="0" eaLnBrk="1" fontAlgn="auto" latinLnBrk="0" hangingPunct="1">
              <a:lnSpc>
                <a:spcPct val="100000"/>
              </a:lnSpc>
              <a:buClrTx/>
              <a:buSzTx/>
              <a:buFont typeface="Arial" panose="020B0604020202020204" pitchFamily="34" charset="0"/>
              <a:buChar char="•"/>
              <a:tabLst/>
              <a:defRPr/>
            </a:pPr>
            <a:r>
              <a:rPr lang="en-US" sz="2400" u="sng" dirty="0">
                <a:solidFill>
                  <a:prstClr val="black"/>
                </a:solidFill>
                <a:latin typeface="Arial" panose="020B0604020202020204" pitchFamily="34" charset="0"/>
                <a:cs typeface="Arial" panose="020B0604020202020204" pitchFamily="34" charset="0"/>
              </a:rPr>
              <a:t>PSS fundamental frequency</a:t>
            </a:r>
            <a:r>
              <a:rPr lang="en-US" sz="2400" dirty="0">
                <a:solidFill>
                  <a:prstClr val="black"/>
                </a:solidFill>
                <a:latin typeface="Arial" panose="020B0604020202020204" pitchFamily="34" charset="0"/>
                <a:cs typeface="Arial" panose="020B0604020202020204" pitchFamily="34" charset="0"/>
              </a:rPr>
              <a:t>: same as indicated in PSS analysis</a:t>
            </a:r>
          </a:p>
          <a:p>
            <a:pPr marL="342900" marR="0" lvl="0" indent="-342900" algn="l" defTabSz="914400" rtl="0" eaLnBrk="1" fontAlgn="auto" latinLnBrk="0" hangingPunct="1">
              <a:lnSpc>
                <a:spcPct val="100000"/>
              </a:lnSpc>
              <a:buClrTx/>
              <a:buSzTx/>
              <a:buFont typeface="Arial" panose="020B0604020202020204" pitchFamily="34" charset="0"/>
              <a:buChar char="•"/>
              <a:tabLst/>
              <a:defRPr/>
            </a:pPr>
            <a:r>
              <a:rPr lang="en-US" sz="2400" u="sng" dirty="0">
                <a:solidFill>
                  <a:prstClr val="black"/>
                </a:solidFill>
                <a:latin typeface="Arial" panose="020B0604020202020204" pitchFamily="34" charset="0"/>
                <a:cs typeface="Arial" panose="020B0604020202020204" pitchFamily="34" charset="0"/>
              </a:rPr>
              <a:t>Start/stop frequency</a:t>
            </a:r>
            <a:r>
              <a:rPr lang="en-US" sz="2400" dirty="0">
                <a:solidFill>
                  <a:prstClr val="black"/>
                </a:solidFill>
                <a:latin typeface="Arial" panose="020B0604020202020204" pitchFamily="34" charset="0"/>
                <a:cs typeface="Arial" panose="020B0604020202020204" pitchFamily="34" charset="0"/>
              </a:rPr>
              <a:t>: frequency range of the noise spectral density</a:t>
            </a:r>
          </a:p>
          <a:p>
            <a:pPr marL="342900" marR="0" lvl="0" indent="-342900" algn="l" defTabSz="914400" rtl="0" eaLnBrk="1" fontAlgn="auto" latinLnBrk="0" hangingPunct="1">
              <a:lnSpc>
                <a:spcPct val="100000"/>
              </a:lnSpc>
              <a:buClrTx/>
              <a:buSzTx/>
              <a:buFont typeface="Arial" panose="020B0604020202020204" pitchFamily="34" charset="0"/>
              <a:buChar char="•"/>
              <a:tabLst/>
              <a:defRPr/>
            </a:pPr>
            <a:r>
              <a:rPr lang="en-US" sz="2400" u="sng" dirty="0">
                <a:solidFill>
                  <a:prstClr val="black"/>
                </a:solidFill>
                <a:latin typeface="Arial" panose="020B0604020202020204" pitchFamily="34" charset="0"/>
                <a:cs typeface="Arial" panose="020B0604020202020204" pitchFamily="34" charset="0"/>
              </a:rPr>
              <a:t>Maximum sidebands</a:t>
            </a:r>
            <a:r>
              <a:rPr lang="en-US" sz="2400" dirty="0">
                <a:solidFill>
                  <a:prstClr val="black"/>
                </a:solidFill>
                <a:latin typeface="Arial" panose="020B0604020202020204" pitchFamily="34" charset="0"/>
                <a:cs typeface="Arial" panose="020B0604020202020204" pitchFamily="34" charset="0"/>
              </a:rPr>
              <a:t>: number of noise replica</a:t>
            </a:r>
          </a:p>
          <a:p>
            <a:pPr marL="342900" indent="-342900">
              <a:buFont typeface="Arial" panose="020B0604020202020204" pitchFamily="34" charset="0"/>
              <a:buChar char="•"/>
              <a:defRPr/>
            </a:pPr>
            <a:r>
              <a:rPr lang="en-US" sz="2400" u="sng" dirty="0">
                <a:solidFill>
                  <a:prstClr val="black"/>
                </a:solidFill>
                <a:latin typeface="Arial" panose="020B0604020202020204" pitchFamily="34" charset="0"/>
                <a:cs typeface="Arial" panose="020B0604020202020204" pitchFamily="34" charset="0"/>
              </a:rPr>
              <a:t>Noise type</a:t>
            </a:r>
            <a:r>
              <a:rPr lang="en-US" sz="2400" dirty="0">
                <a:solidFill>
                  <a:prstClr val="black"/>
                </a:solidFill>
                <a:latin typeface="Arial" panose="020B0604020202020204" pitchFamily="34" charset="0"/>
                <a:cs typeface="Arial" panose="020B0604020202020204" pitchFamily="34" charset="0"/>
              </a:rPr>
              <a:t>: time average (single-sided spectrum, harmonic referred noise analysis) vs. time domain (strobed noise analysis)</a:t>
            </a:r>
          </a:p>
          <a:p>
            <a:pPr marR="0" lvl="0" algn="l" defTabSz="914400" rtl="0" eaLnBrk="1" fontAlgn="auto" latinLnBrk="0" hangingPunct="1">
              <a:lnSpc>
                <a:spcPct val="100000"/>
              </a:lnSpc>
              <a:spcBef>
                <a:spcPts val="600"/>
              </a:spcBef>
              <a:spcAft>
                <a:spcPts val="600"/>
              </a:spcAft>
              <a:buClrTx/>
              <a:buSzTx/>
              <a:tabLst/>
              <a:defRPr/>
            </a:pPr>
            <a:endParaRPr lang="en-US" sz="2400" dirty="0">
              <a:solidFill>
                <a:prstClr val="black"/>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189D4C7D-6EC7-0721-29B1-D0C93C71F398}"/>
              </a:ext>
            </a:extLst>
          </p:cNvPr>
          <p:cNvSpPr txBox="1"/>
          <p:nvPr/>
        </p:nvSpPr>
        <p:spPr>
          <a:xfrm>
            <a:off x="960122" y="3551199"/>
            <a:ext cx="2305050" cy="830997"/>
          </a:xfrm>
          <a:prstGeom prst="rect">
            <a:avLst/>
          </a:prstGeom>
          <a:noFill/>
        </p:spPr>
        <p:txBody>
          <a:bodyPr wrap="square" rtlCol="0">
            <a:spAutoFit/>
          </a:bodyPr>
          <a:lstStyle/>
          <a:p>
            <a:r>
              <a:rPr lang="it-IT" sz="2400" dirty="0">
                <a:latin typeface="Arial" panose="020B0604020202020204" pitchFamily="34" charset="0"/>
                <a:cs typeface="Arial" panose="020B0604020202020204" pitchFamily="34" charset="0"/>
              </a:rPr>
              <a:t>E.g.: </a:t>
            </a:r>
            <a:r>
              <a:rPr lang="it-IT" sz="2400" dirty="0" err="1">
                <a:latin typeface="Arial" panose="020B0604020202020204" pitchFamily="34" charset="0"/>
                <a:cs typeface="Arial" panose="020B0604020202020204" pitchFamily="34" charset="0"/>
              </a:rPr>
              <a:t>Sample&amp;Hold</a:t>
            </a:r>
            <a:endParaRPr lang="it-IT" sz="2400" dirty="0">
              <a:latin typeface="Arial" panose="020B0604020202020204" pitchFamily="34" charset="0"/>
              <a:cs typeface="Arial" panose="020B0604020202020204" pitchFamily="34" charset="0"/>
            </a:endParaRPr>
          </a:p>
        </p:txBody>
      </p:sp>
      <p:pic>
        <p:nvPicPr>
          <p:cNvPr id="6" name="Graphic 5">
            <a:extLst>
              <a:ext uri="{FF2B5EF4-FFF2-40B4-BE49-F238E27FC236}">
                <a16:creationId xmlns:a16="http://schemas.microsoft.com/office/drawing/2014/main" id="{D87A9908-7559-F143-F295-F7AE186A05FC}"/>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174672" y="5207406"/>
            <a:ext cx="1438275" cy="857250"/>
          </a:xfrm>
          <a:prstGeom prst="rect">
            <a:avLst/>
          </a:prstGeom>
        </p:spPr>
      </p:pic>
      <p:grpSp>
        <p:nvGrpSpPr>
          <p:cNvPr id="7" name="Group 6">
            <a:extLst>
              <a:ext uri="{FF2B5EF4-FFF2-40B4-BE49-F238E27FC236}">
                <a16:creationId xmlns:a16="http://schemas.microsoft.com/office/drawing/2014/main" id="{78A350CD-DCDB-23C5-7072-083F33FEA46E}"/>
              </a:ext>
            </a:extLst>
          </p:cNvPr>
          <p:cNvGrpSpPr/>
          <p:nvPr/>
        </p:nvGrpSpPr>
        <p:grpSpPr>
          <a:xfrm>
            <a:off x="1574232" y="4652166"/>
            <a:ext cx="667208" cy="359470"/>
            <a:chOff x="1446577" y="4677976"/>
            <a:chExt cx="1152029" cy="277261"/>
          </a:xfrm>
        </p:grpSpPr>
        <p:cxnSp>
          <p:nvCxnSpPr>
            <p:cNvPr id="8" name="Connector: Elbow 7">
              <a:extLst>
                <a:ext uri="{FF2B5EF4-FFF2-40B4-BE49-F238E27FC236}">
                  <a16:creationId xmlns:a16="http://schemas.microsoft.com/office/drawing/2014/main" id="{C6BA9BE4-7D59-D96E-29CA-F44A370C7E46}"/>
                </a:ext>
              </a:extLst>
            </p:cNvPr>
            <p:cNvCxnSpPr/>
            <p:nvPr/>
          </p:nvCxnSpPr>
          <p:spPr>
            <a:xfrm flipV="1">
              <a:off x="1446577" y="4677978"/>
              <a:ext cx="289034" cy="277258"/>
            </a:xfrm>
            <a:prstGeom prst="bentConnector3">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Connector: Elbow 8">
              <a:extLst>
                <a:ext uri="{FF2B5EF4-FFF2-40B4-BE49-F238E27FC236}">
                  <a16:creationId xmlns:a16="http://schemas.microsoft.com/office/drawing/2014/main" id="{748EAEF7-05B8-990B-F6C1-554E6D019A5B}"/>
                </a:ext>
              </a:extLst>
            </p:cNvPr>
            <p:cNvCxnSpPr>
              <a:cxnSpLocks/>
            </p:cNvCxnSpPr>
            <p:nvPr/>
          </p:nvCxnSpPr>
          <p:spPr>
            <a:xfrm rot="10800000">
              <a:off x="1589534" y="4677980"/>
              <a:ext cx="278524" cy="277257"/>
            </a:xfrm>
            <a:prstGeom prst="bentConnector3">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Connector: Elbow 10">
              <a:extLst>
                <a:ext uri="{FF2B5EF4-FFF2-40B4-BE49-F238E27FC236}">
                  <a16:creationId xmlns:a16="http://schemas.microsoft.com/office/drawing/2014/main" id="{E3EC190E-B9A5-06D3-68FA-7FB09E3CE5A3}"/>
                </a:ext>
              </a:extLst>
            </p:cNvPr>
            <p:cNvCxnSpPr/>
            <p:nvPr/>
          </p:nvCxnSpPr>
          <p:spPr>
            <a:xfrm flipV="1">
              <a:off x="2177125" y="4677976"/>
              <a:ext cx="289034" cy="277258"/>
            </a:xfrm>
            <a:prstGeom prst="bentConnector3">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Connector: Elbow 11">
              <a:extLst>
                <a:ext uri="{FF2B5EF4-FFF2-40B4-BE49-F238E27FC236}">
                  <a16:creationId xmlns:a16="http://schemas.microsoft.com/office/drawing/2014/main" id="{9C587FDE-BC72-7FAE-EE23-2F33A3B71458}"/>
                </a:ext>
              </a:extLst>
            </p:cNvPr>
            <p:cNvCxnSpPr>
              <a:cxnSpLocks/>
            </p:cNvCxnSpPr>
            <p:nvPr/>
          </p:nvCxnSpPr>
          <p:spPr>
            <a:xfrm rot="10800000">
              <a:off x="2320082" y="4677978"/>
              <a:ext cx="278524" cy="277257"/>
            </a:xfrm>
            <a:prstGeom prst="bentConnector3">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01949659-2EF9-07C7-3A5A-1530637E7994}"/>
                </a:ext>
              </a:extLst>
            </p:cNvPr>
            <p:cNvCxnSpPr>
              <a:cxnSpLocks/>
            </p:cNvCxnSpPr>
            <p:nvPr/>
          </p:nvCxnSpPr>
          <p:spPr>
            <a:xfrm>
              <a:off x="1789331" y="4955234"/>
              <a:ext cx="418087"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4" name="TextBox 13">
            <a:extLst>
              <a:ext uri="{FF2B5EF4-FFF2-40B4-BE49-F238E27FC236}">
                <a16:creationId xmlns:a16="http://schemas.microsoft.com/office/drawing/2014/main" id="{5FBCD151-D4EC-9470-7EE2-0FC80E59BEDB}"/>
              </a:ext>
            </a:extLst>
          </p:cNvPr>
          <p:cNvSpPr txBox="1"/>
          <p:nvPr/>
        </p:nvSpPr>
        <p:spPr>
          <a:xfrm>
            <a:off x="2437407" y="4976573"/>
            <a:ext cx="760177" cy="461665"/>
          </a:xfrm>
          <a:prstGeom prst="rect">
            <a:avLst/>
          </a:prstGeom>
          <a:noFill/>
        </p:spPr>
        <p:txBody>
          <a:bodyPr wrap="square" rtlCol="0">
            <a:spAutoFit/>
          </a:bodyPr>
          <a:lstStyle/>
          <a:p>
            <a:r>
              <a:rPr lang="it-IT" sz="2400" dirty="0" err="1">
                <a:latin typeface="Arial" panose="020B0604020202020204" pitchFamily="34" charset="0"/>
                <a:cs typeface="Arial" panose="020B0604020202020204" pitchFamily="34" charset="0"/>
              </a:rPr>
              <a:t>V</a:t>
            </a:r>
            <a:r>
              <a:rPr lang="it-IT" sz="2400" baseline="-25000" dirty="0" err="1">
                <a:latin typeface="Arial" panose="020B0604020202020204" pitchFamily="34" charset="0"/>
                <a:cs typeface="Arial" panose="020B0604020202020204" pitchFamily="34" charset="0"/>
              </a:rPr>
              <a:t>out</a:t>
            </a:r>
            <a:endParaRPr lang="en-US" sz="2400" baseline="-25000" dirty="0">
              <a:latin typeface="Arial" panose="020B0604020202020204" pitchFamily="34" charset="0"/>
              <a:cs typeface="Arial" panose="020B0604020202020204" pitchFamily="34" charset="0"/>
            </a:endParaRPr>
          </a:p>
        </p:txBody>
      </p:sp>
      <p:sp>
        <p:nvSpPr>
          <p:cNvPr id="15" name="TextBox 14">
            <a:extLst>
              <a:ext uri="{FF2B5EF4-FFF2-40B4-BE49-F238E27FC236}">
                <a16:creationId xmlns:a16="http://schemas.microsoft.com/office/drawing/2014/main" id="{B68C979E-F37F-76B7-30D8-FA7046500AC8}"/>
              </a:ext>
            </a:extLst>
          </p:cNvPr>
          <p:cNvSpPr txBox="1"/>
          <p:nvPr/>
        </p:nvSpPr>
        <p:spPr>
          <a:xfrm>
            <a:off x="580033" y="5176676"/>
            <a:ext cx="760177" cy="461665"/>
          </a:xfrm>
          <a:prstGeom prst="rect">
            <a:avLst/>
          </a:prstGeom>
          <a:noFill/>
        </p:spPr>
        <p:txBody>
          <a:bodyPr wrap="square" rtlCol="0">
            <a:spAutoFit/>
          </a:bodyPr>
          <a:lstStyle/>
          <a:p>
            <a:r>
              <a:rPr lang="it-IT" sz="2400" dirty="0">
                <a:latin typeface="Arial" panose="020B0604020202020204" pitchFamily="34" charset="0"/>
                <a:cs typeface="Arial" panose="020B0604020202020204" pitchFamily="34" charset="0"/>
              </a:rPr>
              <a:t>V</a:t>
            </a:r>
            <a:r>
              <a:rPr lang="it-IT" sz="2400" baseline="-25000" dirty="0">
                <a:latin typeface="Arial" panose="020B0604020202020204" pitchFamily="34" charset="0"/>
                <a:cs typeface="Arial" panose="020B0604020202020204" pitchFamily="34" charset="0"/>
              </a:rPr>
              <a:t>in</a:t>
            </a:r>
            <a:endParaRPr lang="en-US" sz="2400" baseline="-25000" dirty="0">
              <a:latin typeface="Arial" panose="020B0604020202020204" pitchFamily="34" charset="0"/>
              <a:cs typeface="Arial" panose="020B0604020202020204" pitchFamily="34" charset="0"/>
            </a:endParaRPr>
          </a:p>
        </p:txBody>
      </p:sp>
      <p:pic>
        <p:nvPicPr>
          <p:cNvPr id="17" name="Picture 16">
            <a:extLst>
              <a:ext uri="{FF2B5EF4-FFF2-40B4-BE49-F238E27FC236}">
                <a16:creationId xmlns:a16="http://schemas.microsoft.com/office/drawing/2014/main" id="{BB41F015-F2F9-2B4A-6493-D04D351A922F}"/>
              </a:ext>
            </a:extLst>
          </p:cNvPr>
          <p:cNvPicPr>
            <a:picLocks noChangeAspect="1"/>
          </p:cNvPicPr>
          <p:nvPr/>
        </p:nvPicPr>
        <p:blipFill>
          <a:blip r:embed="rId4"/>
          <a:stretch>
            <a:fillRect/>
          </a:stretch>
        </p:blipFill>
        <p:spPr>
          <a:xfrm>
            <a:off x="3816653" y="2912832"/>
            <a:ext cx="4044267" cy="3321148"/>
          </a:xfrm>
          <a:prstGeom prst="rect">
            <a:avLst/>
          </a:prstGeom>
        </p:spPr>
      </p:pic>
      <p:sp>
        <p:nvSpPr>
          <p:cNvPr id="18" name="TextBox 17">
            <a:extLst>
              <a:ext uri="{FF2B5EF4-FFF2-40B4-BE49-F238E27FC236}">
                <a16:creationId xmlns:a16="http://schemas.microsoft.com/office/drawing/2014/main" id="{C47CC309-4703-E69B-1291-77D83C4ACAD9}"/>
              </a:ext>
            </a:extLst>
          </p:cNvPr>
          <p:cNvSpPr txBox="1"/>
          <p:nvPr/>
        </p:nvSpPr>
        <p:spPr>
          <a:xfrm>
            <a:off x="7998646" y="3762308"/>
            <a:ext cx="4044267" cy="923330"/>
          </a:xfrm>
          <a:prstGeom prst="rect">
            <a:avLst/>
          </a:prstGeom>
          <a:noFill/>
        </p:spPr>
        <p:txBody>
          <a:bodyPr wrap="square">
            <a:spAutoFit/>
          </a:bodyPr>
          <a:lstStyle/>
          <a:p>
            <a:r>
              <a:rPr lang="it-IT" sz="1800" dirty="0" err="1">
                <a:latin typeface="Arial" panose="020B0604020202020204" pitchFamily="34" charset="0"/>
                <a:cs typeface="Arial" panose="020B0604020202020204" pitchFamily="34" charset="0"/>
              </a:rPr>
              <a:t>Fundamental</a:t>
            </a:r>
            <a:r>
              <a:rPr lang="it-IT" sz="1800" dirty="0">
                <a:latin typeface="Arial" panose="020B0604020202020204" pitchFamily="34" charset="0"/>
                <a:cs typeface="Arial" panose="020B0604020202020204" pitchFamily="34" charset="0"/>
              </a:rPr>
              <a:t> Frequency: 100 kHz</a:t>
            </a:r>
          </a:p>
          <a:p>
            <a:r>
              <a:rPr lang="it-IT" sz="1800" dirty="0">
                <a:latin typeface="Arial" panose="020B0604020202020204" pitchFamily="34" charset="0"/>
                <a:cs typeface="Arial" panose="020B0604020202020204" pitchFamily="34" charset="0"/>
              </a:rPr>
              <a:t>Start/</a:t>
            </a:r>
            <a:r>
              <a:rPr lang="it-IT" dirty="0">
                <a:latin typeface="Arial" panose="020B0604020202020204" pitchFamily="34" charset="0"/>
                <a:cs typeface="Arial" panose="020B0604020202020204" pitchFamily="34" charset="0"/>
              </a:rPr>
              <a:t>Stop Frequency: [1Hz/50kHz]</a:t>
            </a:r>
          </a:p>
          <a:p>
            <a:r>
              <a:rPr lang="it-IT" sz="1800" dirty="0">
                <a:latin typeface="Arial" panose="020B0604020202020204" pitchFamily="34" charset="0"/>
                <a:cs typeface="Arial" panose="020B0604020202020204" pitchFamily="34" charset="0"/>
              </a:rPr>
              <a:t>C=1pF</a:t>
            </a:r>
            <a:endParaRPr lang="en-US" sz="1800" dirty="0">
              <a:latin typeface="Arial" panose="020B0604020202020204" pitchFamily="34" charset="0"/>
              <a:cs typeface="Arial" panose="020B0604020202020204" pitchFamily="34" charset="0"/>
            </a:endParaRPr>
          </a:p>
        </p:txBody>
      </p:sp>
      <p:sp>
        <p:nvSpPr>
          <p:cNvPr id="19" name="TextBox 18">
            <a:extLst>
              <a:ext uri="{FF2B5EF4-FFF2-40B4-BE49-F238E27FC236}">
                <a16:creationId xmlns:a16="http://schemas.microsoft.com/office/drawing/2014/main" id="{230AA453-E236-737E-CEDA-DA5C689DA3B3}"/>
              </a:ext>
            </a:extLst>
          </p:cNvPr>
          <p:cNvSpPr txBox="1"/>
          <p:nvPr/>
        </p:nvSpPr>
        <p:spPr>
          <a:xfrm>
            <a:off x="2571013" y="5520614"/>
            <a:ext cx="760177" cy="461665"/>
          </a:xfrm>
          <a:prstGeom prst="rect">
            <a:avLst/>
          </a:prstGeom>
          <a:noFill/>
        </p:spPr>
        <p:txBody>
          <a:bodyPr wrap="square" rtlCol="0">
            <a:spAutoFit/>
          </a:bodyPr>
          <a:lstStyle/>
          <a:p>
            <a:r>
              <a:rPr lang="it-IT" sz="2400" dirty="0">
                <a:latin typeface="Arial" panose="020B0604020202020204" pitchFamily="34" charset="0"/>
                <a:cs typeface="Arial" panose="020B0604020202020204" pitchFamily="34" charset="0"/>
              </a:rPr>
              <a:t>C</a:t>
            </a:r>
            <a:endParaRPr lang="en-US" sz="2400" baseline="-25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30109033"/>
      </p:ext>
    </p:extLst>
  </p:cSld>
  <p:clrMapOvr>
    <a:masterClrMapping/>
  </p:clrMapOvr>
</p:sld>
</file>

<file path=ppt/theme/theme1.xml><?xml version="1.0" encoding="utf-8"?>
<a:theme xmlns:a="http://schemas.openxmlformats.org/drawingml/2006/main" name="1_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40000"/>
            <a:lumOff val="60000"/>
          </a:schemeClr>
        </a:solidFill>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Arial" panose="020B0604020202020204" pitchFamily="34" charset="0"/>
            <a:cs typeface="Arial" panose="020B0604020202020204" pitchFamily="34" charset="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775</Words>
  <Application>Microsoft Office PowerPoint</Application>
  <PresentationFormat>Widescreen</PresentationFormat>
  <Paragraphs>79</Paragraphs>
  <Slides>9</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9</vt:i4>
      </vt:variant>
    </vt:vector>
  </HeadingPairs>
  <TitlesOfParts>
    <vt:vector size="14" baseType="lpstr">
      <vt:lpstr>Arial</vt:lpstr>
      <vt:lpstr>Calibri</vt:lpstr>
      <vt:lpstr>Cambria Math</vt:lpstr>
      <vt:lpstr>Wingdings</vt:lpstr>
      <vt:lpstr>1_Tema di Office</vt:lpstr>
      <vt:lpstr>Periodic Steady State (PSS) Analysis</vt:lpstr>
      <vt:lpstr>Periodic Steady State (PSS) Analysis</vt:lpstr>
      <vt:lpstr>Harmonic Balance</vt:lpstr>
      <vt:lpstr>Shooting Method</vt:lpstr>
      <vt:lpstr>PSS Parameters</vt:lpstr>
      <vt:lpstr>Periodic AC (PAC) Analysis</vt:lpstr>
      <vt:lpstr>PAC Parameters</vt:lpstr>
      <vt:lpstr>Periodic Noise (PNOISE) Analysis</vt:lpstr>
      <vt:lpstr>PNOISE Parameters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Periodic Steady State (PSS) Analysis</dc:title>
  <dc:creator>Alessandro Catania</dc:creator>
  <cp:lastModifiedBy>Paolo Bruschi</cp:lastModifiedBy>
  <cp:revision>11</cp:revision>
  <dcterms:created xsi:type="dcterms:W3CDTF">2022-10-23T16:51:07Z</dcterms:created>
  <dcterms:modified xsi:type="dcterms:W3CDTF">2022-10-24T19:52:45Z</dcterms:modified>
</cp:coreProperties>
</file>