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7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66" r:id="rId11"/>
    <p:sldId id="270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343" autoAdjust="0"/>
  </p:normalViewPr>
  <p:slideViewPr>
    <p:cSldViewPr snapToGrid="0">
      <p:cViewPr varScale="1">
        <p:scale>
          <a:sx n="83" d="100"/>
          <a:sy n="83" d="100"/>
        </p:scale>
        <p:origin x="108" y="8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Mixed Signal Design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10/16/2022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Mixed Signal Design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Mixed Signal Design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e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7.wmf"/><Relationship Id="rId7" Type="http://schemas.openxmlformats.org/officeDocument/2006/relationships/image" Target="../media/image20.png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60929"/>
            <a:ext cx="10515600" cy="662397"/>
          </a:xfrm>
        </p:spPr>
        <p:txBody>
          <a:bodyPr/>
          <a:lstStyle/>
          <a:p>
            <a:r>
              <a:rPr lang="it-IT" dirty="0"/>
              <a:t>SC </a:t>
            </a:r>
            <a:r>
              <a:rPr lang="it-IT" dirty="0" err="1"/>
              <a:t>charge</a:t>
            </a:r>
            <a:r>
              <a:rPr lang="it-IT" dirty="0"/>
              <a:t> </a:t>
            </a:r>
            <a:r>
              <a:rPr lang="it-IT" dirty="0" err="1"/>
              <a:t>amplifier</a:t>
            </a:r>
            <a:r>
              <a:rPr lang="it-IT" dirty="0"/>
              <a:t> design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81" y="902480"/>
            <a:ext cx="5070378" cy="295707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126126" y="1276699"/>
            <a:ext cx="389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80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≤ 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≤ 180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=80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=100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264399" y="2730824"/>
            <a:ext cx="171850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7014588" y="3319951"/>
            <a:ext cx="44408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=3.3 V (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ratiometric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=100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454899" y="956419"/>
            <a:ext cx="264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Sensor: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014588" y="2730824"/>
            <a:ext cx="264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choices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C01B680A-F1B2-4E71-9A48-AEFD82E122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633606"/>
              </p:ext>
            </p:extLst>
          </p:nvPr>
        </p:nvGraphicFramePr>
        <p:xfrm>
          <a:off x="7041989" y="4243401"/>
          <a:ext cx="2033587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7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1989" y="4243401"/>
                        <a:ext cx="2033587" cy="1062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66403466-D38A-445E-BF8B-C19FE46255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76416"/>
              </p:ext>
            </p:extLst>
          </p:nvPr>
        </p:nvGraphicFramePr>
        <p:xfrm>
          <a:off x="7010238" y="5309443"/>
          <a:ext cx="2065338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38080" imgH="241200" progId="Equation.DSMT4">
                  <p:embed/>
                </p:oleObj>
              </mc:Choice>
              <mc:Fallback>
                <p:oleObj name="Equation" r:id="rId5" imgW="838080" imgH="2412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C01B680A-F1B2-4E71-9A48-AEFD82E122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238" y="5309443"/>
                        <a:ext cx="2065338" cy="592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007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363614"/>
            <a:ext cx="10515600" cy="662397"/>
          </a:xfrm>
        </p:spPr>
        <p:txBody>
          <a:bodyPr/>
          <a:lstStyle/>
          <a:p>
            <a:r>
              <a:rPr lang="it-IT" b="1" dirty="0"/>
              <a:t>MPL3115A2  </a:t>
            </a:r>
            <a:r>
              <a:rPr lang="it-IT" b="1" dirty="0" err="1"/>
              <a:t>Specifications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214" y="3799786"/>
            <a:ext cx="8220075" cy="6000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262" y="3218761"/>
            <a:ext cx="8943975" cy="5810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9262" y="4399861"/>
            <a:ext cx="8201025" cy="97155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8210" y="2567266"/>
            <a:ext cx="8999429" cy="670546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8210" y="2247212"/>
            <a:ext cx="9070526" cy="364231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33286" y="5348497"/>
            <a:ext cx="9282453" cy="408813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 flipH="1">
            <a:off x="2252436" y="4371286"/>
            <a:ext cx="202064" cy="100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H="1">
            <a:off x="1517985" y="3776872"/>
            <a:ext cx="206826" cy="16668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>
            <a:off x="7043320" y="1692836"/>
            <a:ext cx="2565137" cy="13603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9204322" y="484998"/>
            <a:ext cx="2873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averaged</a:t>
            </a:r>
            <a:endParaRPr lang="it-IT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reduce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nettore 1 22"/>
          <p:cNvCxnSpPr/>
          <p:nvPr/>
        </p:nvCxnSpPr>
        <p:spPr>
          <a:xfrm flipV="1">
            <a:off x="2449738" y="4361760"/>
            <a:ext cx="8210549" cy="95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2459262" y="3552136"/>
            <a:ext cx="2635252" cy="365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1678210" y="1829079"/>
            <a:ext cx="5865590" cy="26943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321001" y="1039729"/>
            <a:ext cx="7664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the offset and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quasi-static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errors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69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Example</a:t>
            </a:r>
            <a:r>
              <a:rPr lang="it-IT" dirty="0"/>
              <a:t> of </a:t>
            </a:r>
            <a:r>
              <a:rPr lang="it-IT" dirty="0" err="1"/>
              <a:t>Piezoresistive</a:t>
            </a:r>
            <a:r>
              <a:rPr lang="it-IT" dirty="0"/>
              <a:t> </a:t>
            </a:r>
            <a:r>
              <a:rPr lang="it-IT" dirty="0" err="1"/>
              <a:t>sensor</a:t>
            </a:r>
            <a:r>
              <a:rPr lang="it-IT" dirty="0"/>
              <a:t>: </a:t>
            </a:r>
            <a:br>
              <a:rPr lang="it-IT" dirty="0"/>
            </a:br>
            <a:r>
              <a:rPr lang="it-IT" dirty="0" err="1"/>
              <a:t>STMicroelectronics</a:t>
            </a:r>
            <a:r>
              <a:rPr lang="it-IT" dirty="0"/>
              <a:t> </a:t>
            </a:r>
            <a:r>
              <a:rPr lang="it-IT" b="1" dirty="0"/>
              <a:t>LPS225HB</a:t>
            </a:r>
            <a:endParaRPr lang="en-US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603486"/>
            <a:ext cx="3028950" cy="160007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0513" y="1182106"/>
            <a:ext cx="4752975" cy="18002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50" y="2507429"/>
            <a:ext cx="5065180" cy="323681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737" y="2982331"/>
            <a:ext cx="4556465" cy="289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9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E5716B-5CF0-F42F-249E-83C12BF9A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90" y="36272"/>
            <a:ext cx="10515600" cy="662397"/>
          </a:xfrm>
        </p:spPr>
        <p:txBody>
          <a:bodyPr/>
          <a:lstStyle/>
          <a:p>
            <a:r>
              <a:rPr lang="en-US"/>
              <a:t>Ratiometric systems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77D372B-385D-29D3-2C75-D263BF07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BCE6C1-D44C-400E-337E-E0C89851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E1B412A3-88F0-1E3B-DBD6-6FA38FBE91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235105"/>
              </p:ext>
            </p:extLst>
          </p:nvPr>
        </p:nvGraphicFramePr>
        <p:xfrm>
          <a:off x="914290" y="3187699"/>
          <a:ext cx="8897367" cy="2799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2" imgW="5684760" imgH="1794600" progId="CorelDESIGNER.Graphic.12">
                  <p:embed/>
                </p:oleObj>
              </mc:Choice>
              <mc:Fallback>
                <p:oleObj name="Corel DESIGNER" r:id="rId2" imgW="5684760" imgH="1794600" progId="CorelDESIGNER.Graphic.12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F704AEBD-585F-4771-B9C1-FC4F2F5408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290" y="3187699"/>
                        <a:ext cx="8897367" cy="27998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8FCC8915-F2B1-C35E-EFE2-EEC79CE21665}"/>
              </a:ext>
            </a:extLst>
          </p:cNvPr>
          <p:cNvSpPr txBox="1"/>
          <p:nvPr/>
        </p:nvSpPr>
        <p:spPr>
          <a:xfrm>
            <a:off x="1188917" y="649115"/>
            <a:ext cx="9724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ratiometric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system, the sensitivity is proportional to the supply voltage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6D8D48C-6794-F7C8-C5BA-A0B02C524845}"/>
              </a:ext>
            </a:extLst>
          </p:cNvPr>
          <p:cNvSpPr txBox="1"/>
          <p:nvPr/>
        </p:nvSpPr>
        <p:spPr>
          <a:xfrm>
            <a:off x="4618661" y="5162404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9C52266F-5D70-1DD1-D9DA-3E981336A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202715"/>
              </p:ext>
            </p:extLst>
          </p:nvPr>
        </p:nvGraphicFramePr>
        <p:xfrm>
          <a:off x="3206823" y="1447400"/>
          <a:ext cx="2377048" cy="563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160" imgH="228600" progId="Equation.DSMT4">
                  <p:embed/>
                </p:oleObj>
              </mc:Choice>
              <mc:Fallback>
                <p:oleObj name="Equation" r:id="rId4" imgW="96516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44C1121-5B3A-4F71-BF4C-B596FC5E03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823" y="1447400"/>
                        <a:ext cx="2377048" cy="563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9CB92296-8D1F-85A0-1E71-6AD629D39B87}"/>
              </a:ext>
            </a:extLst>
          </p:cNvPr>
          <p:cNvSpPr txBox="1"/>
          <p:nvPr/>
        </p:nvSpPr>
        <p:spPr>
          <a:xfrm>
            <a:off x="4349027" y="2087082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sz="3200" i="1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32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F2E1FBE1-870A-19DF-FF08-237D4B3FCE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101878"/>
              </p:ext>
            </p:extLst>
          </p:nvPr>
        </p:nvGraphicFramePr>
        <p:xfrm>
          <a:off x="6608130" y="1616003"/>
          <a:ext cx="184467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9160" imgH="431640" progId="Equation.DSMT4">
                  <p:embed/>
                </p:oleObj>
              </mc:Choice>
              <mc:Fallback>
                <p:oleObj name="Equation" r:id="rId6" imgW="749160" imgH="4316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8D16DCB2-7998-4B2C-AEFB-1B416DA3A7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8130" y="1616003"/>
                        <a:ext cx="1844675" cy="1065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B68B4D5-E7C7-6DCB-89A2-F569262AA592}"/>
              </a:ext>
            </a:extLst>
          </p:cNvPr>
          <p:cNvCxnSpPr>
            <a:cxnSpLocks/>
          </p:cNvCxnSpPr>
          <p:nvPr/>
        </p:nvCxnSpPr>
        <p:spPr>
          <a:xfrm flipH="1">
            <a:off x="9608457" y="1531764"/>
            <a:ext cx="406400" cy="12879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0678898-4763-7669-98B6-50018858E329}"/>
              </a:ext>
            </a:extLst>
          </p:cNvPr>
          <p:cNvSpPr txBox="1"/>
          <p:nvPr/>
        </p:nvSpPr>
        <p:spPr>
          <a:xfrm>
            <a:off x="8665376" y="3220003"/>
            <a:ext cx="3075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way the need of a precise and stable V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the ADC is removed </a:t>
            </a:r>
          </a:p>
        </p:txBody>
      </p:sp>
      <p:sp>
        <p:nvSpPr>
          <p:cNvPr id="14" name="Parentesi graffa aperta 13">
            <a:extLst>
              <a:ext uri="{FF2B5EF4-FFF2-40B4-BE49-F238E27FC236}">
                <a16:creationId xmlns:a16="http://schemas.microsoft.com/office/drawing/2014/main" id="{E5804C34-352A-2197-BC41-2F8A45F302C2}"/>
              </a:ext>
            </a:extLst>
          </p:cNvPr>
          <p:cNvSpPr/>
          <p:nvPr/>
        </p:nvSpPr>
        <p:spPr>
          <a:xfrm rot="16200000">
            <a:off x="4510548" y="1599728"/>
            <a:ext cx="294858" cy="88988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DFE45C1-621B-5580-B689-D6F2CD4D7100}"/>
              </a:ext>
            </a:extLst>
          </p:cNvPr>
          <p:cNvSpPr txBox="1"/>
          <p:nvPr/>
        </p:nvSpPr>
        <p:spPr>
          <a:xfrm>
            <a:off x="350522" y="2639144"/>
            <a:ext cx="3878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Ratiometric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AFEs are often combined with ADCs that use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as their reference voltage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C9376296-0219-DE69-29AE-1318394199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03669"/>
              </p:ext>
            </p:extLst>
          </p:nvPr>
        </p:nvGraphicFramePr>
        <p:xfrm>
          <a:off x="8477424" y="1636300"/>
          <a:ext cx="212725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431640" progId="Equation.DSMT4">
                  <p:embed/>
                </p:oleObj>
              </mc:Choice>
              <mc:Fallback>
                <p:oleObj name="Equation" r:id="rId8" imgW="86328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F2E1FBE1-870A-19DF-FF08-237D4B3FCE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424" y="1636300"/>
                        <a:ext cx="2127250" cy="1065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C750579B-00BD-B223-23A4-AB2F19D1D2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116789"/>
              </p:ext>
            </p:extLst>
          </p:nvPr>
        </p:nvGraphicFramePr>
        <p:xfrm>
          <a:off x="10601325" y="1798638"/>
          <a:ext cx="13446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45760" imgH="203040" progId="Equation.DSMT4">
                  <p:embed/>
                </p:oleObj>
              </mc:Choice>
              <mc:Fallback>
                <p:oleObj name="Equation" r:id="rId10" imgW="545760" imgH="2030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C9376296-0219-DE69-29AE-1318394199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1325" y="1798638"/>
                        <a:ext cx="1344613" cy="50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793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range (only </a:t>
            </a:r>
            <a:r>
              <a:rPr lang="en-US" i="1"/>
              <a:t>kT/C</a:t>
            </a:r>
            <a:r>
              <a:rPr lang="en-US"/>
              <a:t> contribution is analyzed)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68600" y="2362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776137"/>
              </p:ext>
            </p:extLst>
          </p:nvPr>
        </p:nvGraphicFramePr>
        <p:xfrm>
          <a:off x="1978758" y="1511300"/>
          <a:ext cx="542851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2273300" imgH="495300" progId="Equation.3">
                  <p:embed/>
                </p:oleObj>
              </mc:Choice>
              <mc:Fallback>
                <p:oleObj name="Equazione" r:id="rId2" imgW="2273300" imgH="495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758" y="1511300"/>
                        <a:ext cx="5428517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82947"/>
              </p:ext>
            </p:extLst>
          </p:nvPr>
        </p:nvGraphicFramePr>
        <p:xfrm>
          <a:off x="258712" y="4058593"/>
          <a:ext cx="5729288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495000" progId="Equation.DSMT4">
                  <p:embed/>
                </p:oleObj>
              </mc:Choice>
              <mc:Fallback>
                <p:oleObj name="Equation" r:id="rId4" imgW="23238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12" y="4058593"/>
                        <a:ext cx="5729288" cy="1216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arentesi graffa chiusa 7"/>
          <p:cNvSpPr/>
          <p:nvPr/>
        </p:nvSpPr>
        <p:spPr>
          <a:xfrm rot="5400000">
            <a:off x="3676650" y="2045289"/>
            <a:ext cx="381000" cy="1866899"/>
          </a:xfrm>
          <a:prstGeom prst="rightBrace">
            <a:avLst>
              <a:gd name="adj1" fmla="val 36666"/>
              <a:gd name="adj2" fmla="val 510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entesi graffa chiusa 8"/>
          <p:cNvSpPr/>
          <p:nvPr/>
        </p:nvSpPr>
        <p:spPr>
          <a:xfrm rot="5400000">
            <a:off x="6004913" y="1842155"/>
            <a:ext cx="381000" cy="2273167"/>
          </a:xfrm>
          <a:prstGeom prst="rightBrace">
            <a:avLst>
              <a:gd name="adj1" fmla="val 36666"/>
              <a:gd name="adj2" fmla="val 510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3431774" y="3265077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4125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760037" y="3312467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0.527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496211" y="1871017"/>
            <a:ext cx="3983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2174   (66.7 dB , 11.1 bit)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927100" y="2540000"/>
            <a:ext cx="1841500" cy="1453543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190AD51-C643-4429-BF9A-631EF2533110}"/>
              </a:ext>
            </a:extLst>
          </p:cNvPr>
          <p:cNvSpPr txBox="1"/>
          <p:nvPr/>
        </p:nvSpPr>
        <p:spPr>
          <a:xfrm>
            <a:off x="7757651" y="3081634"/>
            <a:ext cx="3305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worst case: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=180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3E1B2935-A65A-4BB3-A887-D071C5951423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6528621" y="2540001"/>
            <a:ext cx="1229030" cy="77246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94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397888" y="334078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Capacitance resolution</a:t>
            </a:r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627298"/>
              </p:ext>
            </p:extLst>
          </p:nvPr>
        </p:nvGraphicFramePr>
        <p:xfrm>
          <a:off x="2498620" y="1600200"/>
          <a:ext cx="5715607" cy="932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2171520" imgH="355320" progId="Equation.3">
                  <p:embed/>
                </p:oleObj>
              </mc:Choice>
              <mc:Fallback>
                <p:oleObj name="Equazione" r:id="rId2" imgW="21715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620" y="1600200"/>
                        <a:ext cx="5715607" cy="9322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4B8B5264-DFCE-4F90-9A91-1F001D702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392577"/>
              </p:ext>
            </p:extLst>
          </p:nvPr>
        </p:nvGraphicFramePr>
        <p:xfrm>
          <a:off x="3103563" y="3448050"/>
          <a:ext cx="57277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431640" progId="Equation.DSMT4">
                  <p:embed/>
                </p:oleObj>
              </mc:Choice>
              <mc:Fallback>
                <p:oleObj name="Equation" r:id="rId4" imgW="2323800" imgH="431640" progId="Equation.DSMT4">
                  <p:embed/>
                  <p:pic>
                    <p:nvPicPr>
                      <p:cNvPr id="1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3448050"/>
                        <a:ext cx="572770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8F52E8F0-47BB-43E8-9A0A-E1C737575AC6}"/>
              </a:ext>
            </a:extLst>
          </p:cNvPr>
          <p:cNvSpPr txBox="1"/>
          <p:nvPr/>
        </p:nvSpPr>
        <p:spPr>
          <a:xfrm>
            <a:off x="1700980" y="2795936"/>
            <a:ext cx="833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Example: a pressure sensor with linear response, such that: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ACC5219-9C8B-4F74-AFC3-FFBB378D86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48323"/>
              </p:ext>
            </p:extLst>
          </p:nvPr>
        </p:nvGraphicFramePr>
        <p:xfrm>
          <a:off x="1348608" y="4699613"/>
          <a:ext cx="4976812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19240" imgH="393480" progId="Equation.DSMT4">
                  <p:embed/>
                </p:oleObj>
              </mc:Choice>
              <mc:Fallback>
                <p:oleObj name="Equation" r:id="rId6" imgW="201924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B8B5264-DFCE-4F90-9A91-1F001D7024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08" y="4699613"/>
                        <a:ext cx="4976812" cy="96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B7FAB14F-DC14-4807-873A-8797AF8240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205287"/>
              </p:ext>
            </p:extLst>
          </p:nvPr>
        </p:nvGraphicFramePr>
        <p:xfrm>
          <a:off x="6488113" y="4657725"/>
          <a:ext cx="481806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55520" imgH="393480" progId="Equation.DSMT4">
                  <p:embed/>
                </p:oleObj>
              </mc:Choice>
              <mc:Fallback>
                <p:oleObj name="Equation" r:id="rId8" imgW="1955520" imgH="393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3ACC5219-9C8B-4F74-AFC3-FFBB378D86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4657725"/>
                        <a:ext cx="4818062" cy="966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6444CBA4-9614-498F-BCD1-120A91470B30}"/>
              </a:ext>
            </a:extLst>
          </p:cNvPr>
          <p:cNvSpPr/>
          <p:nvPr/>
        </p:nvSpPr>
        <p:spPr>
          <a:xfrm>
            <a:off x="2674374" y="3448050"/>
            <a:ext cx="334297" cy="106045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4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89BF15-DAF8-4858-9BB3-1A39E556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5" y="237306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If we have a sensor with all capacitances scaled up by a factor of 10: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AC4DA59-8958-4BF5-B40D-C1D12398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F90426E-9BDE-4BF3-9C2E-6CC878AD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D1D147-8B42-4399-BEE2-C5BC353550CF}"/>
              </a:ext>
            </a:extLst>
          </p:cNvPr>
          <p:cNvSpPr txBox="1"/>
          <p:nvPr/>
        </p:nvSpPr>
        <p:spPr>
          <a:xfrm>
            <a:off x="1873865" y="1010843"/>
            <a:ext cx="389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0.8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≤ 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≤ 1.8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=0.8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=1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BB82041-5DE8-4B12-A2D6-10D1168F3446}"/>
              </a:ext>
            </a:extLst>
          </p:cNvPr>
          <p:cNvSpPr txBox="1"/>
          <p:nvPr/>
        </p:nvSpPr>
        <p:spPr>
          <a:xfrm>
            <a:off x="553065" y="1380174"/>
            <a:ext cx="264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Sensor: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A6CDECCD-6634-49DB-A353-E1A1E401F9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013051"/>
              </p:ext>
            </p:extLst>
          </p:nvPr>
        </p:nvGraphicFramePr>
        <p:xfrm>
          <a:off x="3704978" y="1811751"/>
          <a:ext cx="542851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2273300" imgH="495300" progId="Equation.3">
                  <p:embed/>
                </p:oleObj>
              </mc:Choice>
              <mc:Fallback>
                <p:oleObj name="Equazione" r:id="rId2" imgW="2273300" imgH="495300" progId="Equation.3">
                  <p:embed/>
                  <p:pic>
                    <p:nvPicPr>
                      <p:cNvPr id="6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978" y="1811751"/>
                        <a:ext cx="5428517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B75C032-8973-4D41-B554-E0A7E6F5B8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290981"/>
              </p:ext>
            </p:extLst>
          </p:nvPr>
        </p:nvGraphicFramePr>
        <p:xfrm>
          <a:off x="423684" y="3858538"/>
          <a:ext cx="55419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47840" imgH="495000" progId="Equation.DSMT4">
                  <p:embed/>
                </p:oleObj>
              </mc:Choice>
              <mc:Fallback>
                <p:oleObj name="Equation" r:id="rId4" imgW="2247840" imgH="495000" progId="Equation.DSMT4">
                  <p:embed/>
                  <p:pic>
                    <p:nvPicPr>
                      <p:cNvPr id="7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84" y="3858538"/>
                        <a:ext cx="5541962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arentesi graffa chiusa 8">
            <a:extLst>
              <a:ext uri="{FF2B5EF4-FFF2-40B4-BE49-F238E27FC236}">
                <a16:creationId xmlns:a16="http://schemas.microsoft.com/office/drawing/2014/main" id="{3F2E1215-F96A-4975-A7E9-8A043E5DB51D}"/>
              </a:ext>
            </a:extLst>
          </p:cNvPr>
          <p:cNvSpPr/>
          <p:nvPr/>
        </p:nvSpPr>
        <p:spPr>
          <a:xfrm rot="5400000">
            <a:off x="5402870" y="2345740"/>
            <a:ext cx="381000" cy="1866899"/>
          </a:xfrm>
          <a:prstGeom prst="rightBrace">
            <a:avLst>
              <a:gd name="adj1" fmla="val 36666"/>
              <a:gd name="adj2" fmla="val 510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entesi graffa chiusa 9">
            <a:extLst>
              <a:ext uri="{FF2B5EF4-FFF2-40B4-BE49-F238E27FC236}">
                <a16:creationId xmlns:a16="http://schemas.microsoft.com/office/drawing/2014/main" id="{2F471046-782C-4B00-AE93-22D6EDB743AC}"/>
              </a:ext>
            </a:extLst>
          </p:cNvPr>
          <p:cNvSpPr/>
          <p:nvPr/>
        </p:nvSpPr>
        <p:spPr>
          <a:xfrm rot="5400000">
            <a:off x="7731133" y="2142606"/>
            <a:ext cx="381000" cy="2273167"/>
          </a:xfrm>
          <a:prstGeom prst="rightBrace">
            <a:avLst>
              <a:gd name="adj1" fmla="val 36666"/>
              <a:gd name="adj2" fmla="val 510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ED1B40D-31B7-481B-89A8-1816D547B23E}"/>
              </a:ext>
            </a:extLst>
          </p:cNvPr>
          <p:cNvSpPr txBox="1"/>
          <p:nvPr/>
        </p:nvSpPr>
        <p:spPr>
          <a:xfrm>
            <a:off x="5157994" y="3565528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13200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13829F4-7DF1-48C0-B463-CB9208FE6FC5}"/>
              </a:ext>
            </a:extLst>
          </p:cNvPr>
          <p:cNvSpPr txBox="1"/>
          <p:nvPr/>
        </p:nvSpPr>
        <p:spPr>
          <a:xfrm>
            <a:off x="7486257" y="3612918"/>
            <a:ext cx="3847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ratio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0.527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E5DBF41-327B-4A4D-B2EE-CC9190F3CE04}"/>
              </a:ext>
            </a:extLst>
          </p:cNvPr>
          <p:cNvSpPr txBox="1"/>
          <p:nvPr/>
        </p:nvSpPr>
        <p:spPr>
          <a:xfrm>
            <a:off x="9222431" y="2171468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6956   (76.8 dB)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1972F9EE-434A-4881-8CDF-22C139046E5F}"/>
              </a:ext>
            </a:extLst>
          </p:cNvPr>
          <p:cNvCxnSpPr>
            <a:cxnSpLocks/>
          </p:cNvCxnSpPr>
          <p:nvPr/>
        </p:nvCxnSpPr>
        <p:spPr>
          <a:xfrm flipV="1">
            <a:off x="2187615" y="2800316"/>
            <a:ext cx="2472305" cy="1043434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5AB1EB47-85B4-4623-8407-11D217D71B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525307"/>
              </p:ext>
            </p:extLst>
          </p:nvPr>
        </p:nvGraphicFramePr>
        <p:xfrm>
          <a:off x="1138417" y="5054368"/>
          <a:ext cx="1056163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12920" imgH="393480" progId="Equation.DSMT4">
                  <p:embed/>
                </p:oleObj>
              </mc:Choice>
              <mc:Fallback>
                <p:oleObj name="Equation" r:id="rId6" imgW="4012920" imgH="393480" progId="Equation.DSMT4">
                  <p:embed/>
                  <p:pic>
                    <p:nvPicPr>
                      <p:cNvPr id="1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417" y="5054368"/>
                        <a:ext cx="10561638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89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70928" y="186467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it-IT" dirty="0"/>
              <a:t>Use of an </a:t>
            </a:r>
            <a:r>
              <a:rPr lang="it-IT" dirty="0" err="1"/>
              <a:t>absolute</a:t>
            </a:r>
            <a:r>
              <a:rPr lang="it-IT" dirty="0"/>
              <a:t> pressure </a:t>
            </a:r>
            <a:r>
              <a:rPr lang="it-IT" dirty="0" err="1"/>
              <a:t>sensor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an </a:t>
            </a:r>
            <a:r>
              <a:rPr lang="it-IT" dirty="0" err="1"/>
              <a:t>altimeter</a:t>
            </a:r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6259513" y="881063"/>
          <a:ext cx="18002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850680" imgH="355320" progId="Equation.3">
                  <p:embed/>
                </p:oleObj>
              </mc:Choice>
              <mc:Fallback>
                <p:oleObj name="Equazione" r:id="rId2" imgW="850680" imgH="355320" progId="Equation.3">
                  <p:embed/>
                  <p:pic>
                    <p:nvPicPr>
                      <p:cNvPr id="6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881063"/>
                        <a:ext cx="1800225" cy="749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6028728" y="2284629"/>
          <a:ext cx="3441197" cy="893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1803240" imgH="469800" progId="Equation.3">
                  <p:embed/>
                </p:oleObj>
              </mc:Choice>
              <mc:Fallback>
                <p:oleObj name="Equazione" r:id="rId4" imgW="1803240" imgH="469800" progId="Equation.3">
                  <p:embed/>
                  <p:pic>
                    <p:nvPicPr>
                      <p:cNvPr id="7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728" y="2284629"/>
                        <a:ext cx="3441197" cy="893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6" name="Picture 2" descr="Risultati immagini per monti clip 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16" y="835903"/>
            <a:ext cx="455295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ttore 2 8"/>
          <p:cNvCxnSpPr/>
          <p:nvPr/>
        </p:nvCxnSpPr>
        <p:spPr>
          <a:xfrm flipV="1">
            <a:off x="5386812" y="880485"/>
            <a:ext cx="0" cy="26509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430555" y="128600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019" y="3323007"/>
            <a:ext cx="3877398" cy="2721041"/>
          </a:xfrm>
          <a:prstGeom prst="rect">
            <a:avLst/>
          </a:prstGeom>
        </p:spPr>
      </p:pic>
      <p:graphicFrame>
        <p:nvGraphicFramePr>
          <p:cNvPr id="13" name="Oggetto 12"/>
          <p:cNvGraphicFramePr>
            <a:graphicFrameLocks noChangeAspect="1"/>
          </p:cNvGraphicFramePr>
          <p:nvPr/>
        </p:nvGraphicFramePr>
        <p:xfrm>
          <a:off x="1104900" y="4702175"/>
          <a:ext cx="14763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698400" imgH="380880" progId="Equation.3">
                  <p:embed/>
                </p:oleObj>
              </mc:Choice>
              <mc:Fallback>
                <p:oleObj name="Equazione" r:id="rId8" imgW="698400" imgH="380880" progId="Equation.3">
                  <p:embed/>
                  <p:pic>
                    <p:nvPicPr>
                      <p:cNvPr id="13" name="Ogget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4702175"/>
                        <a:ext cx="1476375" cy="803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770928" y="3935167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Altitude resolution: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422325" y="5505450"/>
            <a:ext cx="2135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96 m 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kPa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69419" y="5732360"/>
            <a:ext cx="2135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0.090 kPa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786247" y="4867007"/>
            <a:ext cx="2135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8.64 m </a:t>
            </a:r>
          </a:p>
        </p:txBody>
      </p:sp>
      <p:cxnSp>
        <p:nvCxnSpPr>
          <p:cNvPr id="18" name="Connettore 2 17"/>
          <p:cNvCxnSpPr/>
          <p:nvPr/>
        </p:nvCxnSpPr>
        <p:spPr>
          <a:xfrm flipV="1">
            <a:off x="1428847" y="5301555"/>
            <a:ext cx="262551" cy="4036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 flipV="1">
            <a:off x="2292257" y="5328672"/>
            <a:ext cx="339189" cy="2038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900680" y="1696432"/>
            <a:ext cx="4572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USA National Oceanic and Atmospheric Administration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22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0288" y="365968"/>
            <a:ext cx="10515600" cy="662397"/>
          </a:xfrm>
        </p:spPr>
        <p:txBody>
          <a:bodyPr/>
          <a:lstStyle/>
          <a:p>
            <a:r>
              <a:rPr lang="it-IT" dirty="0" err="1"/>
              <a:t>Example</a:t>
            </a:r>
            <a:r>
              <a:rPr lang="it-IT" dirty="0"/>
              <a:t> of commercial capacitive pressure </a:t>
            </a:r>
            <a:r>
              <a:rPr lang="it-IT" dirty="0" err="1"/>
              <a:t>sensor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01" y="1516562"/>
            <a:ext cx="1876425" cy="11239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51" y="186863"/>
            <a:ext cx="1997075" cy="142648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563" y="1037179"/>
            <a:ext cx="5381625" cy="4381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7378" y="1516562"/>
            <a:ext cx="5702300" cy="2039364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5966" y="3853989"/>
            <a:ext cx="2787650" cy="1919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800" y="2763585"/>
            <a:ext cx="534352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3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Infineon</a:t>
            </a:r>
            <a:r>
              <a:rPr lang="it-IT" dirty="0"/>
              <a:t> DPS 310 - </a:t>
            </a:r>
            <a:r>
              <a:rPr lang="it-IT" dirty="0" err="1"/>
              <a:t>Specifications</a:t>
            </a:r>
            <a:r>
              <a:rPr lang="it-IT" dirty="0"/>
              <a:t> 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2" y="4042274"/>
            <a:ext cx="7686675" cy="1905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25" y="1148760"/>
            <a:ext cx="760095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43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Example</a:t>
            </a:r>
            <a:r>
              <a:rPr lang="it-IT" dirty="0"/>
              <a:t> of </a:t>
            </a:r>
            <a:r>
              <a:rPr lang="it-IT" dirty="0" err="1"/>
              <a:t>piezoresistive</a:t>
            </a:r>
            <a:r>
              <a:rPr lang="it-IT" dirty="0"/>
              <a:t> pressure </a:t>
            </a:r>
            <a:r>
              <a:rPr lang="it-IT" dirty="0" err="1"/>
              <a:t>sensor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3400" y="14859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Freescale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NXP)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MPL3115A2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sensor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0" y="1670122"/>
            <a:ext cx="2057400" cy="11525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930" y="2405941"/>
            <a:ext cx="6578600" cy="3707277"/>
          </a:xfrm>
          <a:prstGeom prst="rect">
            <a:avLst/>
          </a:prstGeom>
        </p:spPr>
      </p:pic>
      <p:sp>
        <p:nvSpPr>
          <p:cNvPr id="11" name="Freccia a sinistra 10"/>
          <p:cNvSpPr/>
          <p:nvPr/>
        </p:nvSpPr>
        <p:spPr>
          <a:xfrm>
            <a:off x="6979920" y="3886200"/>
            <a:ext cx="449580" cy="21336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7536180" y="3742690"/>
            <a:ext cx="2831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 Digital Interface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0375" y="1076489"/>
            <a:ext cx="2295939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44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4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Symbol</vt:lpstr>
      <vt:lpstr>Tema di Office</vt:lpstr>
      <vt:lpstr>Equation</vt:lpstr>
      <vt:lpstr>Equazione</vt:lpstr>
      <vt:lpstr>Corel DESIGNER</vt:lpstr>
      <vt:lpstr>MathType 6.0 Equation</vt:lpstr>
      <vt:lpstr>SC charge amplifier design</vt:lpstr>
      <vt:lpstr>Ratiometric systems</vt:lpstr>
      <vt:lpstr>Dynamic range (only kT/C contribution is analyzed)</vt:lpstr>
      <vt:lpstr>Presentazione standard di PowerPoint</vt:lpstr>
      <vt:lpstr>If we have a sensor with all capacitances scaled up by a factor of 10:</vt:lpstr>
      <vt:lpstr>Presentazione standard di PowerPoint</vt:lpstr>
      <vt:lpstr>Example of commercial capacitive pressure sensor</vt:lpstr>
      <vt:lpstr>Infineon DPS 310 - Specifications </vt:lpstr>
      <vt:lpstr>Example of piezoresistive pressure sensor</vt:lpstr>
      <vt:lpstr>MPL3115A2  Specifications</vt:lpstr>
      <vt:lpstr>Example of Piezoresistive sensor:  STMicroelectronics LPS225HB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283</cp:revision>
  <cp:lastPrinted>2022-10-16T10:55:23Z</cp:lastPrinted>
  <dcterms:created xsi:type="dcterms:W3CDTF">2015-02-03T16:10:37Z</dcterms:created>
  <dcterms:modified xsi:type="dcterms:W3CDTF">2022-10-16T10:55:50Z</dcterms:modified>
</cp:coreProperties>
</file>