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76" r:id="rId24"/>
    <p:sldId id="280" r:id="rId25"/>
    <p:sldId id="281" r:id="rId26"/>
    <p:sldId id="282" r:id="rId27"/>
    <p:sldId id="283" r:id="rId28"/>
    <p:sldId id="284" r:id="rId29"/>
    <p:sldId id="285" r:id="rId30"/>
    <p:sldId id="286" r:id="rId31"/>
    <p:sldId id="287" r:id="rId32"/>
    <p:sldId id="288" r:id="rId33"/>
    <p:sldId id="290" r:id="rId34"/>
    <p:sldId id="289"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3399FF"/>
    <a:srgbClr val="66CC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878" autoAdjust="0"/>
  </p:normalViewPr>
  <p:slideViewPr>
    <p:cSldViewPr snapToGrid="0">
      <p:cViewPr>
        <p:scale>
          <a:sx n="66" d="100"/>
          <a:sy n="66" d="100"/>
        </p:scale>
        <p:origin x="-18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9" Type="http://schemas.openxmlformats.org/officeDocument/2006/relationships/image" Target="../media/image1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4" Type="http://schemas.openxmlformats.org/officeDocument/2006/relationships/image" Target="../media/image15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6.wmf"/><Relationship Id="rId6" Type="http://schemas.openxmlformats.org/officeDocument/2006/relationships/image" Target="../media/image163.wmf"/><Relationship Id="rId11" Type="http://schemas.openxmlformats.org/officeDocument/2006/relationships/image" Target="../media/image168.wmf"/><Relationship Id="rId5" Type="http://schemas.openxmlformats.org/officeDocument/2006/relationships/image" Target="../media/image162.wmf"/><Relationship Id="rId10" Type="http://schemas.openxmlformats.org/officeDocument/2006/relationships/image" Target="../media/image167.wmf"/><Relationship Id="rId4" Type="http://schemas.openxmlformats.org/officeDocument/2006/relationships/image" Target="../media/image161.wmf"/><Relationship Id="rId9" Type="http://schemas.openxmlformats.org/officeDocument/2006/relationships/image" Target="../media/image16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50.wmf"/><Relationship Id="rId5" Type="http://schemas.openxmlformats.org/officeDocument/2006/relationships/image" Target="../media/image171.wmf"/><Relationship Id="rId4" Type="http://schemas.openxmlformats.org/officeDocument/2006/relationships/image" Target="../media/image17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0.wmf"/><Relationship Id="rId5" Type="http://schemas.openxmlformats.org/officeDocument/2006/relationships/image" Target="../media/image175.wmf"/><Relationship Id="rId4" Type="http://schemas.openxmlformats.org/officeDocument/2006/relationships/image" Target="../media/image17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9.wmf"/><Relationship Id="rId7" Type="http://schemas.openxmlformats.org/officeDocument/2006/relationships/image" Target="../media/image12.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81.wmf"/><Relationship Id="rId1" Type="http://schemas.openxmlformats.org/officeDocument/2006/relationships/image" Target="../media/image1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0.wmf"/><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37.wmf"/><Relationship Id="rId6" Type="http://schemas.openxmlformats.org/officeDocument/2006/relationships/image" Target="../media/image54.wmf"/><Relationship Id="rId5" Type="http://schemas.openxmlformats.org/officeDocument/2006/relationships/image" Target="../media/image50.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12/12/2021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12/12/2021</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12/12/2021</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12/12/2021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wmf"/><Relationship Id="rId4" Type="http://schemas.openxmlformats.org/officeDocument/2006/relationships/image" Target="../media/image4.svg"/><Relationship Id="rId9"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5.png"/><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2.wmf"/><Relationship Id="rId5" Type="http://schemas.openxmlformats.org/officeDocument/2006/relationships/oleObject" Target="../embeddings/oleObject34.bin"/><Relationship Id="rId10" Type="http://schemas.openxmlformats.org/officeDocument/2006/relationships/image" Target="../media/image64.wmf"/><Relationship Id="rId4" Type="http://schemas.openxmlformats.org/officeDocument/2006/relationships/image" Target="../media/image56.svg"/><Relationship Id="rId9"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76.sv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svg"/><Relationship Id="rId21" Type="http://schemas.openxmlformats.org/officeDocument/2006/relationships/image" Target="../media/image84.svg"/><Relationship Id="rId34" Type="http://schemas.openxmlformats.org/officeDocument/2006/relationships/image" Target="../media/image97.svg"/><Relationship Id="rId7" Type="http://schemas.openxmlformats.org/officeDocument/2006/relationships/image" Target="../media/image70.svg"/><Relationship Id="rId12" Type="http://schemas.openxmlformats.org/officeDocument/2006/relationships/image" Target="../media/image75.png"/><Relationship Id="rId17" Type="http://schemas.openxmlformats.org/officeDocument/2006/relationships/image" Target="../media/image80.svg"/><Relationship Id="rId25" Type="http://schemas.openxmlformats.org/officeDocument/2006/relationships/image" Target="../media/image88.svg"/><Relationship Id="rId33" Type="http://schemas.openxmlformats.org/officeDocument/2006/relationships/image" Target="../media/image96.png"/><Relationship Id="rId2" Type="http://schemas.openxmlformats.org/officeDocument/2006/relationships/image" Target="../media/image65.png"/><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sv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svg"/><Relationship Id="rId24" Type="http://schemas.openxmlformats.org/officeDocument/2006/relationships/image" Target="../media/image87.png"/><Relationship Id="rId32" Type="http://schemas.openxmlformats.org/officeDocument/2006/relationships/image" Target="../media/image95.svg"/><Relationship Id="rId5" Type="http://schemas.openxmlformats.org/officeDocument/2006/relationships/image" Target="../media/image68.svg"/><Relationship Id="rId15" Type="http://schemas.openxmlformats.org/officeDocument/2006/relationships/image" Target="../media/image78.svg"/><Relationship Id="rId23" Type="http://schemas.openxmlformats.org/officeDocument/2006/relationships/image" Target="../media/image86.svg"/><Relationship Id="rId28" Type="http://schemas.openxmlformats.org/officeDocument/2006/relationships/image" Target="../media/image91.png"/><Relationship Id="rId36" Type="http://schemas.openxmlformats.org/officeDocument/2006/relationships/image" Target="../media/image99.svg"/><Relationship Id="rId10" Type="http://schemas.openxmlformats.org/officeDocument/2006/relationships/image" Target="../media/image73.png"/><Relationship Id="rId19" Type="http://schemas.openxmlformats.org/officeDocument/2006/relationships/image" Target="../media/image82.sv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sv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svg"/><Relationship Id="rId30" Type="http://schemas.openxmlformats.org/officeDocument/2006/relationships/image" Target="../media/image93.svg"/><Relationship Id="rId35" Type="http://schemas.openxmlformats.org/officeDocument/2006/relationships/image" Target="../media/image98.png"/><Relationship Id="rId8"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oleObject" Target="../embeddings/oleObject38.bin"/><Relationship Id="rId3" Type="http://schemas.openxmlformats.org/officeDocument/2006/relationships/image" Target="../media/image102.png"/><Relationship Id="rId7" Type="http://schemas.openxmlformats.org/officeDocument/2006/relationships/image" Target="../media/image108.png"/><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5.svg"/><Relationship Id="rId11" Type="http://schemas.openxmlformats.org/officeDocument/2006/relationships/oleObject" Target="../embeddings/oleObject37.bin"/><Relationship Id="rId5" Type="http://schemas.openxmlformats.org/officeDocument/2006/relationships/image" Target="../media/image104.png"/><Relationship Id="rId10" Type="http://schemas.openxmlformats.org/officeDocument/2006/relationships/image" Target="../media/image111.svg"/><Relationship Id="rId4" Type="http://schemas.openxmlformats.org/officeDocument/2006/relationships/image" Target="../media/image103.svg"/><Relationship Id="rId9" Type="http://schemas.openxmlformats.org/officeDocument/2006/relationships/image" Target="../media/image110.png"/><Relationship Id="rId14" Type="http://schemas.openxmlformats.org/officeDocument/2006/relationships/image" Target="../media/image10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sv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43.bin"/><Relationship Id="rId3" Type="http://schemas.openxmlformats.org/officeDocument/2006/relationships/image" Target="../media/image114.png"/><Relationship Id="rId7" Type="http://schemas.openxmlformats.org/officeDocument/2006/relationships/oleObject" Target="../embeddings/oleObject40.bin"/><Relationship Id="rId12"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image" Target="../media/image121.wmf"/><Relationship Id="rId1" Type="http://schemas.openxmlformats.org/officeDocument/2006/relationships/vmlDrawing" Target="../drawings/vmlDrawing10.vml"/><Relationship Id="rId6" Type="http://schemas.openxmlformats.org/officeDocument/2006/relationships/image" Target="../media/image11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118.wmf"/><Relationship Id="rId4" Type="http://schemas.openxmlformats.org/officeDocument/2006/relationships/image" Target="../media/image115.svg"/><Relationship Id="rId9" Type="http://schemas.openxmlformats.org/officeDocument/2006/relationships/oleObject" Target="../embeddings/oleObject41.bin"/><Relationship Id="rId14" Type="http://schemas.openxmlformats.org/officeDocument/2006/relationships/image" Target="../media/image120.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18" Type="http://schemas.openxmlformats.org/officeDocument/2006/relationships/oleObject" Target="../embeddings/oleObject10.bin"/><Relationship Id="rId3" Type="http://schemas.openxmlformats.org/officeDocument/2006/relationships/oleObject" Target="../embeddings/oleObject3.bin"/><Relationship Id="rId7" Type="http://schemas.openxmlformats.org/officeDocument/2006/relationships/image" Target="../media/image8.wmf"/><Relationship Id="rId12" Type="http://schemas.openxmlformats.org/officeDocument/2006/relationships/oleObject" Target="../embeddings/oleObject7.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wmf"/><Relationship Id="rId5" Type="http://schemas.openxmlformats.org/officeDocument/2006/relationships/image" Target="../media/image14.png"/><Relationship Id="rId15" Type="http://schemas.openxmlformats.org/officeDocument/2006/relationships/image" Target="../media/image11.wmf"/><Relationship Id="rId10" Type="http://schemas.openxmlformats.org/officeDocument/2006/relationships/oleObject" Target="../embeddings/oleObject6.bin"/><Relationship Id="rId19"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9.wmf"/><Relationship Id="rId1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48.bin"/><Relationship Id="rId18" Type="http://schemas.openxmlformats.org/officeDocument/2006/relationships/image" Target="../media/image127.wmf"/><Relationship Id="rId3" Type="http://schemas.openxmlformats.org/officeDocument/2006/relationships/image" Target="../media/image114.png"/><Relationship Id="rId7" Type="http://schemas.openxmlformats.org/officeDocument/2006/relationships/oleObject" Target="../embeddings/oleObject46.bin"/><Relationship Id="rId12" Type="http://schemas.openxmlformats.org/officeDocument/2006/relationships/image" Target="../media/image130.svg"/><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11.vml"/><Relationship Id="rId6" Type="http://schemas.openxmlformats.org/officeDocument/2006/relationships/image" Target="../media/image122.wmf"/><Relationship Id="rId11" Type="http://schemas.openxmlformats.org/officeDocument/2006/relationships/image" Target="../media/image129.png"/><Relationship Id="rId5" Type="http://schemas.openxmlformats.org/officeDocument/2006/relationships/oleObject" Target="../embeddings/oleObject45.bin"/><Relationship Id="rId15" Type="http://schemas.openxmlformats.org/officeDocument/2006/relationships/oleObject" Target="../embeddings/oleObject49.bin"/><Relationship Id="rId10" Type="http://schemas.openxmlformats.org/officeDocument/2006/relationships/image" Target="../media/image124.wmf"/><Relationship Id="rId19" Type="http://schemas.openxmlformats.org/officeDocument/2006/relationships/oleObject" Target="../embeddings/oleObject51.bin"/><Relationship Id="rId4" Type="http://schemas.openxmlformats.org/officeDocument/2006/relationships/image" Target="../media/image115.svg"/><Relationship Id="rId9" Type="http://schemas.openxmlformats.org/officeDocument/2006/relationships/oleObject" Target="../embeddings/oleObject47.bin"/><Relationship Id="rId14" Type="http://schemas.openxmlformats.org/officeDocument/2006/relationships/image" Target="../media/image125.wmf"/></Relationships>
</file>

<file path=ppt/slides/_rels/slide21.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2.wmf"/><Relationship Id="rId5" Type="http://schemas.openxmlformats.org/officeDocument/2006/relationships/oleObject" Target="../embeddings/oleObject53.bin"/><Relationship Id="rId4" Type="http://schemas.openxmlformats.org/officeDocument/2006/relationships/image" Target="../media/image131.wmf"/></Relationships>
</file>

<file path=ppt/slides/_rels/slide22.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60.bin"/><Relationship Id="rId18" Type="http://schemas.openxmlformats.org/officeDocument/2006/relationships/image" Target="../media/image141.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138.wmf"/><Relationship Id="rId17" Type="http://schemas.openxmlformats.org/officeDocument/2006/relationships/oleObject" Target="../embeddings/oleObject62.bin"/><Relationship Id="rId2" Type="http://schemas.openxmlformats.org/officeDocument/2006/relationships/slideLayout" Target="../slideLayouts/slideLayout2.xml"/><Relationship Id="rId16" Type="http://schemas.openxmlformats.org/officeDocument/2006/relationships/image" Target="../media/image140.wmf"/><Relationship Id="rId20" Type="http://schemas.openxmlformats.org/officeDocument/2006/relationships/image" Target="../media/image142.wmf"/><Relationship Id="rId1" Type="http://schemas.openxmlformats.org/officeDocument/2006/relationships/vmlDrawing" Target="../drawings/vmlDrawing13.vml"/><Relationship Id="rId6" Type="http://schemas.openxmlformats.org/officeDocument/2006/relationships/image" Target="../media/image13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137.wmf"/><Relationship Id="rId19" Type="http://schemas.openxmlformats.org/officeDocument/2006/relationships/oleObject" Target="../embeddings/oleObject63.bin"/><Relationship Id="rId4" Type="http://schemas.openxmlformats.org/officeDocument/2006/relationships/image" Target="../media/image134.wmf"/><Relationship Id="rId9" Type="http://schemas.openxmlformats.org/officeDocument/2006/relationships/oleObject" Target="../embeddings/oleObject58.bin"/><Relationship Id="rId14" Type="http://schemas.openxmlformats.org/officeDocument/2006/relationships/image" Target="../media/image139.wmf"/></Relationships>
</file>

<file path=ppt/slides/_rels/slide23.xml.rels><?xml version="1.0" encoding="UTF-8" standalone="yes"?>
<Relationships xmlns="http://schemas.openxmlformats.org/package/2006/relationships"><Relationship Id="rId3" Type="http://schemas.openxmlformats.org/officeDocument/2006/relationships/image" Target="../media/image144.sv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svg"/><Relationship Id="rId4" Type="http://schemas.openxmlformats.org/officeDocument/2006/relationships/image" Target="../media/image145.png"/></Relationships>
</file>

<file path=ppt/slides/_rels/slide24.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14.png"/><Relationship Id="rId7" Type="http://schemas.openxmlformats.org/officeDocument/2006/relationships/image" Target="../media/image149.png"/><Relationship Id="rId12"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41.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147.wmf"/><Relationship Id="rId4" Type="http://schemas.openxmlformats.org/officeDocument/2006/relationships/image" Target="../media/image115.svg"/><Relationship Id="rId9" Type="http://schemas.openxmlformats.org/officeDocument/2006/relationships/oleObject" Target="../embeddings/oleObject6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52.svg"/><Relationship Id="rId5" Type="http://schemas.openxmlformats.org/officeDocument/2006/relationships/image" Target="../media/image151.png"/><Relationship Id="rId4" Type="http://schemas.openxmlformats.org/officeDocument/2006/relationships/image" Target="../media/image148.wmf"/></Relationships>
</file>

<file path=ppt/slides/_rels/slide26.xml.rels><?xml version="1.0" encoding="UTF-8" standalone="yes"?>
<Relationships xmlns="http://schemas.openxmlformats.org/package/2006/relationships"><Relationship Id="rId8" Type="http://schemas.openxmlformats.org/officeDocument/2006/relationships/image" Target="../media/image158.svg"/><Relationship Id="rId13" Type="http://schemas.openxmlformats.org/officeDocument/2006/relationships/oleObject" Target="../embeddings/oleObject69.bin"/><Relationship Id="rId3" Type="http://schemas.openxmlformats.org/officeDocument/2006/relationships/image" Target="../media/image112.png"/><Relationship Id="rId7" Type="http://schemas.openxmlformats.org/officeDocument/2006/relationships/image" Target="../media/image157.png"/><Relationship Id="rId12"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image" Target="../media/image156.wmf"/><Relationship Id="rId1" Type="http://schemas.openxmlformats.org/officeDocument/2006/relationships/vmlDrawing" Target="../drawings/vmlDrawing16.vml"/><Relationship Id="rId6" Type="http://schemas.openxmlformats.org/officeDocument/2006/relationships/image" Target="../media/image152.svg"/><Relationship Id="rId11" Type="http://schemas.openxmlformats.org/officeDocument/2006/relationships/oleObject" Target="../embeddings/oleObject68.bin"/><Relationship Id="rId5" Type="http://schemas.openxmlformats.org/officeDocument/2006/relationships/image" Target="../media/image151.png"/><Relationship Id="rId15" Type="http://schemas.openxmlformats.org/officeDocument/2006/relationships/oleObject" Target="../embeddings/oleObject70.bin"/><Relationship Id="rId10" Type="http://schemas.openxmlformats.org/officeDocument/2006/relationships/image" Target="../media/image153.wmf"/><Relationship Id="rId4" Type="http://schemas.openxmlformats.org/officeDocument/2006/relationships/image" Target="../media/image113.svg"/><Relationship Id="rId9" Type="http://schemas.openxmlformats.org/officeDocument/2006/relationships/oleObject" Target="../embeddings/oleObject67.bin"/><Relationship Id="rId14" Type="http://schemas.openxmlformats.org/officeDocument/2006/relationships/image" Target="../media/image155.wmf"/></Relationships>
</file>

<file path=ppt/slides/_rels/slide27.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oleObject" Target="../embeddings/oleObject76.bin"/><Relationship Id="rId18" Type="http://schemas.openxmlformats.org/officeDocument/2006/relationships/image" Target="../media/image165.wmf"/><Relationship Id="rId3" Type="http://schemas.openxmlformats.org/officeDocument/2006/relationships/oleObject" Target="../embeddings/oleObject71.bin"/><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162.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164.wmf"/><Relationship Id="rId20" Type="http://schemas.openxmlformats.org/officeDocument/2006/relationships/image" Target="../media/image166.wmf"/><Relationship Id="rId1" Type="http://schemas.openxmlformats.org/officeDocument/2006/relationships/vmlDrawing" Target="../drawings/vmlDrawing17.vml"/><Relationship Id="rId6" Type="http://schemas.openxmlformats.org/officeDocument/2006/relationships/image" Target="../media/image159.wmf"/><Relationship Id="rId11" Type="http://schemas.openxmlformats.org/officeDocument/2006/relationships/oleObject" Target="../embeddings/oleObject75.bin"/><Relationship Id="rId24" Type="http://schemas.openxmlformats.org/officeDocument/2006/relationships/image" Target="../media/image168.wmf"/><Relationship Id="rId5" Type="http://schemas.openxmlformats.org/officeDocument/2006/relationships/oleObject" Target="../embeddings/oleObject72.bin"/><Relationship Id="rId15" Type="http://schemas.openxmlformats.org/officeDocument/2006/relationships/oleObject" Target="../embeddings/oleObject77.bin"/><Relationship Id="rId23" Type="http://schemas.openxmlformats.org/officeDocument/2006/relationships/oleObject" Target="../embeddings/oleObject81.bin"/><Relationship Id="rId10" Type="http://schemas.openxmlformats.org/officeDocument/2006/relationships/image" Target="../media/image161.wmf"/><Relationship Id="rId19" Type="http://schemas.openxmlformats.org/officeDocument/2006/relationships/oleObject" Target="../embeddings/oleObject79.bin"/><Relationship Id="rId4" Type="http://schemas.openxmlformats.org/officeDocument/2006/relationships/image" Target="../media/image156.wmf"/><Relationship Id="rId9" Type="http://schemas.openxmlformats.org/officeDocument/2006/relationships/oleObject" Target="../embeddings/oleObject74.bin"/><Relationship Id="rId14" Type="http://schemas.openxmlformats.org/officeDocument/2006/relationships/image" Target="../media/image163.wmf"/><Relationship Id="rId22" Type="http://schemas.openxmlformats.org/officeDocument/2006/relationships/image" Target="../media/image167.wmf"/></Relationships>
</file>

<file path=ppt/slides/_rels/slide28.xml.rels><?xml version="1.0" encoding="UTF-8" standalone="yes"?>
<Relationships xmlns="http://schemas.openxmlformats.org/package/2006/relationships"><Relationship Id="rId8" Type="http://schemas.openxmlformats.org/officeDocument/2006/relationships/image" Target="../media/image168.wmf"/><Relationship Id="rId13" Type="http://schemas.openxmlformats.org/officeDocument/2006/relationships/oleObject" Target="../embeddings/oleObject85.bin"/><Relationship Id="rId3" Type="http://schemas.openxmlformats.org/officeDocument/2006/relationships/image" Target="../media/image112.png"/><Relationship Id="rId7" Type="http://schemas.openxmlformats.org/officeDocument/2006/relationships/oleObject" Target="../embeddings/oleObject82.bin"/><Relationship Id="rId12" Type="http://schemas.openxmlformats.org/officeDocument/2006/relationships/image" Target="../media/image17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0.wmf"/><Relationship Id="rId11" Type="http://schemas.openxmlformats.org/officeDocument/2006/relationships/oleObject" Target="../embeddings/oleObject84.bin"/><Relationship Id="rId5" Type="http://schemas.openxmlformats.org/officeDocument/2006/relationships/oleObject" Target="../embeddings/oleObject27.bin"/><Relationship Id="rId10" Type="http://schemas.openxmlformats.org/officeDocument/2006/relationships/image" Target="../media/image169.wmf"/><Relationship Id="rId4" Type="http://schemas.openxmlformats.org/officeDocument/2006/relationships/image" Target="../media/image113.svg"/><Relationship Id="rId9" Type="http://schemas.openxmlformats.org/officeDocument/2006/relationships/oleObject" Target="../embeddings/oleObject83.bin"/><Relationship Id="rId14" Type="http://schemas.openxmlformats.org/officeDocument/2006/relationships/image" Target="../media/image171.wmf"/></Relationships>
</file>

<file path=ppt/slides/_rels/slide29.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17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72.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74.wmf"/><Relationship Id="rId4" Type="http://schemas.openxmlformats.org/officeDocument/2006/relationships/image" Target="../media/image170.wmf"/><Relationship Id="rId9" Type="http://schemas.openxmlformats.org/officeDocument/2006/relationships/oleObject" Target="../embeddings/oleObject89.bin"/></Relationships>
</file>

<file path=ppt/slides/_rels/slide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2.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svg"/><Relationship Id="rId11" Type="http://schemas.openxmlformats.org/officeDocument/2006/relationships/oleObject" Target="../embeddings/oleObject14.bin"/><Relationship Id="rId5" Type="http://schemas.openxmlformats.org/officeDocument/2006/relationships/image" Target="../media/image18.png"/><Relationship Id="rId10" Type="http://schemas.openxmlformats.org/officeDocument/2006/relationships/image" Target="../media/image12.wmf"/><Relationship Id="rId4" Type="http://schemas.openxmlformats.org/officeDocument/2006/relationships/image" Target="../media/image15.wmf"/><Relationship Id="rId9"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77.svg"/><Relationship Id="rId4" Type="http://schemas.openxmlformats.org/officeDocument/2006/relationships/image" Target="../media/image176.png"/></Relationships>
</file>

<file path=ppt/slides/_rels/slide31.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78.wmf"/><Relationship Id="rId5" Type="http://schemas.openxmlformats.org/officeDocument/2006/relationships/oleObject" Target="../embeddings/oleObject91.bin"/><Relationship Id="rId4" Type="http://schemas.openxmlformats.org/officeDocument/2006/relationships/image" Target="../media/image180.svg"/></Relationships>
</file>

<file path=ppt/slides/_rels/slide32.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79.png"/><Relationship Id="rId7" Type="http://schemas.openxmlformats.org/officeDocument/2006/relationships/image" Target="../media/image184.png"/><Relationship Id="rId12"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83.svg"/><Relationship Id="rId11" Type="http://schemas.openxmlformats.org/officeDocument/2006/relationships/oleObject" Target="../embeddings/oleObject93.bin"/><Relationship Id="rId5" Type="http://schemas.openxmlformats.org/officeDocument/2006/relationships/image" Target="../media/image182.png"/><Relationship Id="rId10" Type="http://schemas.openxmlformats.org/officeDocument/2006/relationships/image" Target="../media/image170.wmf"/><Relationship Id="rId4" Type="http://schemas.openxmlformats.org/officeDocument/2006/relationships/image" Target="../media/image180.svg"/><Relationship Id="rId9" Type="http://schemas.openxmlformats.org/officeDocument/2006/relationships/oleObject" Target="../embeddings/oleObject92.bin"/></Relationships>
</file>

<file path=ppt/slides/_rels/slide33.x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79.png"/><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88.svg"/><Relationship Id="rId5" Type="http://schemas.openxmlformats.org/officeDocument/2006/relationships/image" Target="../media/image187.png"/><Relationship Id="rId4" Type="http://schemas.openxmlformats.org/officeDocument/2006/relationships/image" Target="../media/image180.svg"/></Relationships>
</file>

<file path=ppt/slides/_rels/slide34.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2.png"/><Relationship Id="rId7" Type="http://schemas.openxmlformats.org/officeDocument/2006/relationships/oleObject" Target="../embeddings/oleObject16.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wmf"/><Relationship Id="rId11" Type="http://schemas.openxmlformats.org/officeDocument/2006/relationships/oleObject" Target="../embeddings/oleObject17.bin"/><Relationship Id="rId5" Type="http://schemas.openxmlformats.org/officeDocument/2006/relationships/oleObject" Target="../embeddings/oleObject15.bin"/><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oleObject" Target="../embeddings/oleObject20.bin"/><Relationship Id="rId18" Type="http://schemas.openxmlformats.org/officeDocument/2006/relationships/image" Target="../media/image40.wmf"/><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7.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39.wmf"/><Relationship Id="rId1" Type="http://schemas.openxmlformats.org/officeDocument/2006/relationships/vmlDrawing" Target="../drawings/vmlDrawing5.vml"/><Relationship Id="rId6" Type="http://schemas.openxmlformats.org/officeDocument/2006/relationships/image" Target="../media/image44.svg"/><Relationship Id="rId11" Type="http://schemas.openxmlformats.org/officeDocument/2006/relationships/oleObject" Target="../embeddings/oleObject19.bin"/><Relationship Id="rId5" Type="http://schemas.openxmlformats.org/officeDocument/2006/relationships/image" Target="../media/image43.png"/><Relationship Id="rId15" Type="http://schemas.openxmlformats.org/officeDocument/2006/relationships/oleObject" Target="../embeddings/oleObject21.bin"/><Relationship Id="rId10" Type="http://schemas.openxmlformats.org/officeDocument/2006/relationships/image" Target="../media/image36.wmf"/><Relationship Id="rId4" Type="http://schemas.openxmlformats.org/officeDocument/2006/relationships/image" Target="../media/image42.svg"/><Relationship Id="rId9" Type="http://schemas.openxmlformats.org/officeDocument/2006/relationships/oleObject" Target="../embeddings/oleObject18.bin"/><Relationship Id="rId14" Type="http://schemas.openxmlformats.org/officeDocument/2006/relationships/image" Target="../media/image38.wmf"/></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9.wmf"/><Relationship Id="rId4" Type="http://schemas.openxmlformats.org/officeDocument/2006/relationships/image" Target="../media/image47.wmf"/><Relationship Id="rId9"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31.bin"/><Relationship Id="rId18" Type="http://schemas.openxmlformats.org/officeDocument/2006/relationships/image" Target="../media/image54.wmf"/><Relationship Id="rId3" Type="http://schemas.openxmlformats.org/officeDocument/2006/relationships/image" Target="../media/image55.png"/><Relationship Id="rId7" Type="http://schemas.openxmlformats.org/officeDocument/2006/relationships/oleObject" Target="../embeddings/oleObject29.bin"/><Relationship Id="rId12" Type="http://schemas.openxmlformats.org/officeDocument/2006/relationships/image" Target="../media/image52.wmf"/><Relationship Id="rId17"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7.vml"/><Relationship Id="rId6" Type="http://schemas.openxmlformats.org/officeDocument/2006/relationships/image" Target="../media/image37.wmf"/><Relationship Id="rId11" Type="http://schemas.openxmlformats.org/officeDocument/2006/relationships/oleObject" Target="../embeddings/oleObject30.bin"/><Relationship Id="rId5" Type="http://schemas.openxmlformats.org/officeDocument/2006/relationships/oleObject" Target="../embeddings/oleObject28.bin"/><Relationship Id="rId15" Type="http://schemas.openxmlformats.org/officeDocument/2006/relationships/oleObject" Target="../embeddings/oleObject32.bin"/><Relationship Id="rId10" Type="http://schemas.openxmlformats.org/officeDocument/2006/relationships/image" Target="../media/image58.svg"/><Relationship Id="rId4" Type="http://schemas.openxmlformats.org/officeDocument/2006/relationships/image" Target="../media/image56.svg"/><Relationship Id="rId9" Type="http://schemas.openxmlformats.org/officeDocument/2006/relationships/image" Target="../media/image57.png"/><Relationship Id="rId14" Type="http://schemas.openxmlformats.org/officeDocument/2006/relationships/image" Target="../media/image5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a:xfrm>
            <a:off x="944880" y="43360"/>
            <a:ext cx="10515600" cy="662397"/>
          </a:xfrm>
        </p:spPr>
        <p:txBody>
          <a:bodyPr/>
          <a:lstStyle/>
          <a:p>
            <a:r>
              <a:rPr lang="en-US" dirty="0"/>
              <a:t>ADC linearized model</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5" name="Elemento grafico 4">
            <a:extLst>
              <a:ext uri="{FF2B5EF4-FFF2-40B4-BE49-F238E27FC236}">
                <a16:creationId xmlns:a16="http://schemas.microsoft.com/office/drawing/2014/main" id="{77604E43-7249-49FC-B146-14714591C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405" y="1737981"/>
            <a:ext cx="2450783" cy="1404232"/>
          </a:xfrm>
          <a:prstGeom prst="rect">
            <a:avLst/>
          </a:prstGeom>
        </p:spPr>
      </p:pic>
      <p:pic>
        <p:nvPicPr>
          <p:cNvPr id="6" name="Elemento grafico 5">
            <a:extLst>
              <a:ext uri="{FF2B5EF4-FFF2-40B4-BE49-F238E27FC236}">
                <a16:creationId xmlns:a16="http://schemas.microsoft.com/office/drawing/2014/main" id="{80C62B41-0205-4978-ACEA-397B77C397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746" y="1649908"/>
            <a:ext cx="2533616" cy="1539240"/>
          </a:xfrm>
          <a:prstGeom prst="rect">
            <a:avLst/>
          </a:prstGeom>
        </p:spPr>
      </p:pic>
      <p:graphicFrame>
        <p:nvGraphicFramePr>
          <p:cNvPr id="8" name="Oggetto 7">
            <a:extLst>
              <a:ext uri="{FF2B5EF4-FFF2-40B4-BE49-F238E27FC236}">
                <a16:creationId xmlns:a16="http://schemas.microsoft.com/office/drawing/2014/main" id="{816FCE6C-7F8A-4D96-A879-F0A43B0FD8C7}"/>
              </a:ext>
            </a:extLst>
          </p:cNvPr>
          <p:cNvGraphicFramePr>
            <a:graphicFrameLocks noChangeAspect="1"/>
          </p:cNvGraphicFramePr>
          <p:nvPr>
            <p:extLst>
              <p:ext uri="{D42A27DB-BD31-4B8C-83A1-F6EECF244321}">
                <p14:modId xmlns:p14="http://schemas.microsoft.com/office/powerpoint/2010/main" val="3815081448"/>
              </p:ext>
            </p:extLst>
          </p:nvPr>
        </p:nvGraphicFramePr>
        <p:xfrm>
          <a:off x="9374248" y="4176179"/>
          <a:ext cx="1539240" cy="967522"/>
        </p:xfrm>
        <a:graphic>
          <a:graphicData uri="http://schemas.openxmlformats.org/presentationml/2006/ole">
            <mc:AlternateContent xmlns:mc="http://schemas.openxmlformats.org/markup-compatibility/2006">
              <mc:Choice xmlns:v="urn:schemas-microsoft-com:vml" Requires="v">
                <p:oleObj spid="_x0000_s1234" name="Equation" r:id="rId7" imgW="660400" imgH="419100" progId="Equation.DSMT4">
                  <p:embed/>
                </p:oleObj>
              </mc:Choice>
              <mc:Fallback>
                <p:oleObj name="Equation" r:id="rId7" imgW="660400" imgH="4191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4248" y="4176179"/>
                        <a:ext cx="1539240" cy="96752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A8DB530F-A713-4601-937B-60E213F89CAE}"/>
              </a:ext>
            </a:extLst>
          </p:cNvPr>
          <p:cNvGraphicFramePr>
            <a:graphicFrameLocks noChangeAspect="1"/>
          </p:cNvGraphicFramePr>
          <p:nvPr>
            <p:extLst>
              <p:ext uri="{D42A27DB-BD31-4B8C-83A1-F6EECF244321}">
                <p14:modId xmlns:p14="http://schemas.microsoft.com/office/powerpoint/2010/main" val="1210920615"/>
              </p:ext>
            </p:extLst>
          </p:nvPr>
        </p:nvGraphicFramePr>
        <p:xfrm>
          <a:off x="3970671" y="664993"/>
          <a:ext cx="2912860" cy="906223"/>
        </p:xfrm>
        <a:graphic>
          <a:graphicData uri="http://schemas.openxmlformats.org/presentationml/2006/ole">
            <mc:AlternateContent xmlns:mc="http://schemas.openxmlformats.org/markup-compatibility/2006">
              <mc:Choice xmlns:v="urn:schemas-microsoft-com:vml" Requires="v">
                <p:oleObj spid="_x0000_s1235" name="Equation" r:id="rId9" imgW="1282700" imgH="393700" progId="Equation.DSMT4">
                  <p:embed/>
                </p:oleObj>
              </mc:Choice>
              <mc:Fallback>
                <p:oleObj name="Equation" r:id="rId9" imgW="12827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0671" y="664993"/>
                        <a:ext cx="2912860" cy="90622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67B8B8CB-55CC-416C-82BB-78739FC879AD}"/>
              </a:ext>
            </a:extLst>
          </p:cNvPr>
          <p:cNvSpPr txBox="1"/>
          <p:nvPr/>
        </p:nvSpPr>
        <p:spPr>
          <a:xfrm>
            <a:off x="8461540" y="2440097"/>
            <a:ext cx="3048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Linearized model</a:t>
            </a:r>
          </a:p>
        </p:txBody>
      </p:sp>
      <p:sp>
        <p:nvSpPr>
          <p:cNvPr id="12" name="CasellaDiTesto 11">
            <a:extLst>
              <a:ext uri="{FF2B5EF4-FFF2-40B4-BE49-F238E27FC236}">
                <a16:creationId xmlns:a16="http://schemas.microsoft.com/office/drawing/2014/main" id="{CFC60A6F-B988-4281-B622-73BE9617FC50}"/>
              </a:ext>
            </a:extLst>
          </p:cNvPr>
          <p:cNvSpPr txBox="1"/>
          <p:nvPr/>
        </p:nvSpPr>
        <p:spPr>
          <a:xfrm>
            <a:off x="4259580" y="2701705"/>
            <a:ext cx="3672840" cy="1200329"/>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includes </a:t>
            </a:r>
            <a:r>
              <a:rPr lang="en-US" sz="2400" b="1"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causes that make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in-dig</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different from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t>
            </a:r>
          </a:p>
        </p:txBody>
      </p:sp>
      <p:sp>
        <p:nvSpPr>
          <p:cNvPr id="13" name="CasellaDiTesto 12">
            <a:extLst>
              <a:ext uri="{FF2B5EF4-FFF2-40B4-BE49-F238E27FC236}">
                <a16:creationId xmlns:a16="http://schemas.microsoft.com/office/drawing/2014/main" id="{B037CC29-DAAF-44E0-A2CC-6903559A2317}"/>
              </a:ext>
            </a:extLst>
          </p:cNvPr>
          <p:cNvSpPr txBox="1"/>
          <p:nvPr/>
        </p:nvSpPr>
        <p:spPr>
          <a:xfrm>
            <a:off x="4259580" y="4249064"/>
            <a:ext cx="482631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error due to quantization can be represented by a component of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n</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quantization noise:</a:t>
            </a:r>
          </a:p>
        </p:txBody>
      </p:sp>
      <p:sp>
        <p:nvSpPr>
          <p:cNvPr id="15" name="Figura a mano libera: forma 14">
            <a:extLst>
              <a:ext uri="{FF2B5EF4-FFF2-40B4-BE49-F238E27FC236}">
                <a16:creationId xmlns:a16="http://schemas.microsoft.com/office/drawing/2014/main" id="{17DB69A2-70E0-44BF-B968-42B771FA4F11}"/>
              </a:ext>
            </a:extLst>
          </p:cNvPr>
          <p:cNvSpPr/>
          <p:nvPr/>
        </p:nvSpPr>
        <p:spPr>
          <a:xfrm>
            <a:off x="3672840" y="1341120"/>
            <a:ext cx="350520" cy="548640"/>
          </a:xfrm>
          <a:custGeom>
            <a:avLst/>
            <a:gdLst>
              <a:gd name="connsiteX0" fmla="*/ 0 w 350520"/>
              <a:gd name="connsiteY0" fmla="*/ 548640 h 548640"/>
              <a:gd name="connsiteX1" fmla="*/ 243840 w 350520"/>
              <a:gd name="connsiteY1" fmla="*/ 121920 h 548640"/>
              <a:gd name="connsiteX2" fmla="*/ 350520 w 350520"/>
              <a:gd name="connsiteY2" fmla="*/ 0 h 548640"/>
              <a:gd name="connsiteX3" fmla="*/ 350520 w 350520"/>
              <a:gd name="connsiteY3" fmla="*/ 0 h 548640"/>
              <a:gd name="connsiteX4" fmla="*/ 350520 w 35052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548640">
                <a:moveTo>
                  <a:pt x="0" y="548640"/>
                </a:moveTo>
                <a:cubicBezTo>
                  <a:pt x="92710" y="381000"/>
                  <a:pt x="185420" y="213360"/>
                  <a:pt x="243840" y="121920"/>
                </a:cubicBezTo>
                <a:cubicBezTo>
                  <a:pt x="302260" y="30480"/>
                  <a:pt x="350520" y="0"/>
                  <a:pt x="350520" y="0"/>
                </a:cubicBezTo>
                <a:lnTo>
                  <a:pt x="350520" y="0"/>
                </a:lnTo>
                <a:lnTo>
                  <a:pt x="35052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forma 15">
            <a:extLst>
              <a:ext uri="{FF2B5EF4-FFF2-40B4-BE49-F238E27FC236}">
                <a16:creationId xmlns:a16="http://schemas.microsoft.com/office/drawing/2014/main" id="{C94D346C-7CAC-43B4-A35F-E5EF828E7670}"/>
              </a:ext>
            </a:extLst>
          </p:cNvPr>
          <p:cNvSpPr/>
          <p:nvPr/>
        </p:nvSpPr>
        <p:spPr>
          <a:xfrm>
            <a:off x="6934200" y="1051205"/>
            <a:ext cx="1645920" cy="381355"/>
          </a:xfrm>
          <a:custGeom>
            <a:avLst/>
            <a:gdLst>
              <a:gd name="connsiteX0" fmla="*/ 0 w 1645920"/>
              <a:gd name="connsiteY0" fmla="*/ 355 h 381355"/>
              <a:gd name="connsiteX1" fmla="*/ 960120 w 1645920"/>
              <a:gd name="connsiteY1" fmla="*/ 61315 h 381355"/>
              <a:gd name="connsiteX2" fmla="*/ 1645920 w 1645920"/>
              <a:gd name="connsiteY2" fmla="*/ 381355 h 381355"/>
            </a:gdLst>
            <a:ahLst/>
            <a:cxnLst>
              <a:cxn ang="0">
                <a:pos x="connsiteX0" y="connsiteY0"/>
              </a:cxn>
              <a:cxn ang="0">
                <a:pos x="connsiteX1" y="connsiteY1"/>
              </a:cxn>
              <a:cxn ang="0">
                <a:pos x="connsiteX2" y="connsiteY2"/>
              </a:cxn>
            </a:cxnLst>
            <a:rect l="l" t="t" r="r" b="b"/>
            <a:pathLst>
              <a:path w="1645920" h="381355">
                <a:moveTo>
                  <a:pt x="0" y="355"/>
                </a:moveTo>
                <a:cubicBezTo>
                  <a:pt x="342900" y="-915"/>
                  <a:pt x="685800" y="-2185"/>
                  <a:pt x="960120" y="61315"/>
                </a:cubicBezTo>
                <a:cubicBezTo>
                  <a:pt x="1234440" y="124815"/>
                  <a:pt x="1440180" y="253085"/>
                  <a:pt x="1645920" y="381355"/>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478EE-2B9F-4659-82B7-6DF8A0C76864}"/>
              </a:ext>
            </a:extLst>
          </p:cNvPr>
          <p:cNvSpPr>
            <a:spLocks noGrp="1"/>
          </p:cNvSpPr>
          <p:nvPr>
            <p:ph type="title"/>
          </p:nvPr>
        </p:nvSpPr>
        <p:spPr>
          <a:xfrm>
            <a:off x="729343" y="136525"/>
            <a:ext cx="10515600" cy="662397"/>
          </a:xfrm>
        </p:spPr>
        <p:txBody>
          <a:bodyPr/>
          <a:lstStyle/>
          <a:p>
            <a:r>
              <a:rPr lang="en-US" dirty="0"/>
              <a:t>Pure oversampling ADCs: limits</a:t>
            </a:r>
          </a:p>
        </p:txBody>
      </p:sp>
      <p:sp>
        <p:nvSpPr>
          <p:cNvPr id="3" name="Segnaposto piè di pagina 2">
            <a:extLst>
              <a:ext uri="{FF2B5EF4-FFF2-40B4-BE49-F238E27FC236}">
                <a16:creationId xmlns:a16="http://schemas.microsoft.com/office/drawing/2014/main" id="{3CEF3627-A3C9-4B8C-BB37-1FF7F100C28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B365AFD-7B85-401B-8655-67E8355EBCC6}"/>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Elemento grafico 4">
            <a:extLst>
              <a:ext uri="{FF2B5EF4-FFF2-40B4-BE49-F238E27FC236}">
                <a16:creationId xmlns:a16="http://schemas.microsoft.com/office/drawing/2014/main" id="{1B6D35C3-44A1-4C3A-BBB5-63368636F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6947" y="4150498"/>
            <a:ext cx="4641755" cy="1570838"/>
          </a:xfrm>
          <a:prstGeom prst="rect">
            <a:avLst/>
          </a:prstGeom>
        </p:spPr>
      </p:pic>
      <p:sp>
        <p:nvSpPr>
          <p:cNvPr id="6" name="CasellaDiTesto 5">
            <a:extLst>
              <a:ext uri="{FF2B5EF4-FFF2-40B4-BE49-F238E27FC236}">
                <a16:creationId xmlns:a16="http://schemas.microsoft.com/office/drawing/2014/main" id="{C895F80F-86E5-4C71-B29F-CC354D09C890}"/>
              </a:ext>
            </a:extLst>
          </p:cNvPr>
          <p:cNvSpPr txBox="1"/>
          <p:nvPr/>
        </p:nvSpPr>
        <p:spPr>
          <a:xfrm>
            <a:off x="742449" y="902454"/>
            <a:ext cx="203196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minor limit: </a:t>
            </a:r>
          </a:p>
        </p:txBody>
      </p:sp>
      <p:sp>
        <p:nvSpPr>
          <p:cNvPr id="7" name="CasellaDiTesto 6">
            <a:extLst>
              <a:ext uri="{FF2B5EF4-FFF2-40B4-BE49-F238E27FC236}">
                <a16:creationId xmlns:a16="http://schemas.microsoft.com/office/drawing/2014/main" id="{E0FF1D36-6D87-4D35-BDAE-6B8A15D99DFA}"/>
              </a:ext>
            </a:extLst>
          </p:cNvPr>
          <p:cNvSpPr txBox="1"/>
          <p:nvPr/>
        </p:nvSpPr>
        <p:spPr>
          <a:xfrm>
            <a:off x="742449" y="1409866"/>
            <a:ext cx="852351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oversampling approach is based on the assumption that the quantization noise respects the uniform PSD model</a:t>
            </a:r>
          </a:p>
        </p:txBody>
      </p:sp>
      <p:sp>
        <p:nvSpPr>
          <p:cNvPr id="8" name="CasellaDiTesto 7">
            <a:extLst>
              <a:ext uri="{FF2B5EF4-FFF2-40B4-BE49-F238E27FC236}">
                <a16:creationId xmlns:a16="http://schemas.microsoft.com/office/drawing/2014/main" id="{0671AF87-C123-4CE7-AE93-205C57C3EFEE}"/>
              </a:ext>
            </a:extLst>
          </p:cNvPr>
          <p:cNvSpPr txBox="1"/>
          <p:nvPr/>
        </p:nvSpPr>
        <p:spPr>
          <a:xfrm>
            <a:off x="729343" y="2389784"/>
            <a:ext cx="1026522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input signal is a dc, the quantization noise superimposed on the data stream will be constant and then will be unaffected by the LPF. A similar problem occurs with signals that are slowly-varying and/or have a small magnitude. </a:t>
            </a:r>
          </a:p>
        </p:txBody>
      </p:sp>
      <p:sp>
        <p:nvSpPr>
          <p:cNvPr id="9" name="CasellaDiTesto 8">
            <a:extLst>
              <a:ext uri="{FF2B5EF4-FFF2-40B4-BE49-F238E27FC236}">
                <a16:creationId xmlns:a16="http://schemas.microsoft.com/office/drawing/2014/main" id="{ACF0938C-5943-41A0-B066-9861F1CB6421}"/>
              </a:ext>
            </a:extLst>
          </p:cNvPr>
          <p:cNvSpPr txBox="1"/>
          <p:nvPr/>
        </p:nvSpPr>
        <p:spPr>
          <a:xfrm>
            <a:off x="2137142" y="5549109"/>
            <a:ext cx="210185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constant input</a:t>
            </a:r>
          </a:p>
        </p:txBody>
      </p:sp>
      <p:cxnSp>
        <p:nvCxnSpPr>
          <p:cNvPr id="10" name="Connettore 2 9">
            <a:extLst>
              <a:ext uri="{FF2B5EF4-FFF2-40B4-BE49-F238E27FC236}">
                <a16:creationId xmlns:a16="http://schemas.microsoft.com/office/drawing/2014/main" id="{E209A248-F54D-4C0E-8724-888CBAE78C3A}"/>
              </a:ext>
            </a:extLst>
          </p:cNvPr>
          <p:cNvCxnSpPr>
            <a:cxnSpLocks/>
          </p:cNvCxnSpPr>
          <p:nvPr/>
        </p:nvCxnSpPr>
        <p:spPr>
          <a:xfrm flipH="1" flipV="1">
            <a:off x="3388969" y="4866099"/>
            <a:ext cx="24365" cy="684207"/>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820E9E3-F175-4A72-A8D7-E802948DA981}"/>
              </a:ext>
            </a:extLst>
          </p:cNvPr>
          <p:cNvCxnSpPr>
            <a:cxnSpLocks/>
          </p:cNvCxnSpPr>
          <p:nvPr/>
        </p:nvCxnSpPr>
        <p:spPr>
          <a:xfrm flipV="1">
            <a:off x="5740284" y="4866100"/>
            <a:ext cx="1" cy="85523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9FCDAD80-9237-413E-9C03-2852B031A4DC}"/>
              </a:ext>
            </a:extLst>
          </p:cNvPr>
          <p:cNvSpPr txBox="1"/>
          <p:nvPr/>
        </p:nvSpPr>
        <p:spPr>
          <a:xfrm>
            <a:off x="5045071" y="5721336"/>
            <a:ext cx="2289409"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constant datum</a:t>
            </a:r>
          </a:p>
        </p:txBody>
      </p:sp>
    </p:spTree>
    <p:extLst>
      <p:ext uri="{BB962C8B-B14F-4D97-AF65-F5344CB8AC3E}">
        <p14:creationId xmlns:p14="http://schemas.microsoft.com/office/powerpoint/2010/main" val="283493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234D1-57C8-4C39-B4CA-81B6A0D087BE}"/>
              </a:ext>
            </a:extLst>
          </p:cNvPr>
          <p:cNvSpPr>
            <a:spLocks noGrp="1"/>
          </p:cNvSpPr>
          <p:nvPr>
            <p:ph type="title"/>
          </p:nvPr>
        </p:nvSpPr>
        <p:spPr>
          <a:xfrm>
            <a:off x="698995" y="156369"/>
            <a:ext cx="10515600" cy="662397"/>
          </a:xfrm>
        </p:spPr>
        <p:txBody>
          <a:bodyPr/>
          <a:lstStyle/>
          <a:p>
            <a:r>
              <a:rPr lang="en-US" dirty="0"/>
              <a:t>Signal dithering</a:t>
            </a:r>
          </a:p>
        </p:txBody>
      </p:sp>
      <p:sp>
        <p:nvSpPr>
          <p:cNvPr id="3" name="Segnaposto piè di pagina 2">
            <a:extLst>
              <a:ext uri="{FF2B5EF4-FFF2-40B4-BE49-F238E27FC236}">
                <a16:creationId xmlns:a16="http://schemas.microsoft.com/office/drawing/2014/main" id="{3048F423-15F4-4188-9B8C-6129735166B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6C7C156-A2C6-4B11-A72E-142025AC60AD}"/>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E9842273-DFB6-4610-9B30-071BDDB2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995" y="1233502"/>
            <a:ext cx="5799777" cy="1520591"/>
          </a:xfrm>
          <a:prstGeom prst="rect">
            <a:avLst/>
          </a:prstGeom>
        </p:spPr>
      </p:pic>
      <p:sp>
        <p:nvSpPr>
          <p:cNvPr id="6" name="Rettangolo con angoli arrotondati 5">
            <a:extLst>
              <a:ext uri="{FF2B5EF4-FFF2-40B4-BE49-F238E27FC236}">
                <a16:creationId xmlns:a16="http://schemas.microsoft.com/office/drawing/2014/main" id="{A964F77F-204D-4CA5-98FE-4FDEDCCE59E2}"/>
              </a:ext>
            </a:extLst>
          </p:cNvPr>
          <p:cNvSpPr/>
          <p:nvPr/>
        </p:nvSpPr>
        <p:spPr>
          <a:xfrm>
            <a:off x="1396633" y="1320580"/>
            <a:ext cx="1221439" cy="1639493"/>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25E617BA-9D17-4C8C-96AE-E6C21B65ACAF}"/>
              </a:ext>
            </a:extLst>
          </p:cNvPr>
          <p:cNvSpPr txBox="1"/>
          <p:nvPr/>
        </p:nvSpPr>
        <p:spPr>
          <a:xfrm>
            <a:off x="1233340" y="3047151"/>
            <a:ext cx="204205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Dithering</a:t>
            </a:r>
          </a:p>
        </p:txBody>
      </p:sp>
      <p:sp>
        <p:nvSpPr>
          <p:cNvPr id="8" name="CasellaDiTesto 7">
            <a:extLst>
              <a:ext uri="{FF2B5EF4-FFF2-40B4-BE49-F238E27FC236}">
                <a16:creationId xmlns:a16="http://schemas.microsoft.com/office/drawing/2014/main" id="{0DF5DB5B-743F-483B-8531-73184B5862D1}"/>
              </a:ext>
            </a:extLst>
          </p:cNvPr>
          <p:cNvSpPr txBox="1"/>
          <p:nvPr/>
        </p:nvSpPr>
        <p:spPr>
          <a:xfrm>
            <a:off x="646439" y="3671319"/>
            <a:ext cx="480736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Dithering consists in adding noise to the signal.</a:t>
            </a:r>
          </a:p>
        </p:txBody>
      </p:sp>
      <p:pic>
        <p:nvPicPr>
          <p:cNvPr id="8194" name="Picture 2">
            <a:extLst>
              <a:ext uri="{FF2B5EF4-FFF2-40B4-BE49-F238E27FC236}">
                <a16:creationId xmlns:a16="http://schemas.microsoft.com/office/drawing/2014/main" id="{7F242960-31AC-44F9-9C66-684F3470B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289" y="1696603"/>
            <a:ext cx="5564639" cy="451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404BC995-EBAC-428F-ADEF-C52DACEFF20B}"/>
              </a:ext>
            </a:extLst>
          </p:cNvPr>
          <p:cNvSpPr txBox="1"/>
          <p:nvPr/>
        </p:nvSpPr>
        <p:spPr>
          <a:xfrm>
            <a:off x="7875942" y="633337"/>
            <a:ext cx="402952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Noise makes the ADC switch across the two adjacent levels closer to 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24899EC8-B6F8-42AB-BB04-1EB054CF19D5}"/>
              </a:ext>
            </a:extLst>
          </p:cNvPr>
          <p:cNvSpPr txBox="1"/>
          <p:nvPr/>
        </p:nvSpPr>
        <p:spPr>
          <a:xfrm>
            <a:off x="646439" y="4502316"/>
            <a:ext cx="443607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added noise must have spectral components out of the signal band so that it is rejected by the LPF</a:t>
            </a:r>
          </a:p>
        </p:txBody>
      </p:sp>
    </p:spTree>
    <p:extLst>
      <p:ext uri="{BB962C8B-B14F-4D97-AF65-F5344CB8AC3E}">
        <p14:creationId xmlns:p14="http://schemas.microsoft.com/office/powerpoint/2010/main" val="9849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8BCC7-99CE-49A3-AB0B-9CA349165F43}"/>
              </a:ext>
            </a:extLst>
          </p:cNvPr>
          <p:cNvSpPr>
            <a:spLocks noGrp="1"/>
          </p:cNvSpPr>
          <p:nvPr>
            <p:ph type="title"/>
          </p:nvPr>
        </p:nvSpPr>
        <p:spPr>
          <a:xfrm>
            <a:off x="1290587" y="319696"/>
            <a:ext cx="10515600" cy="662397"/>
          </a:xfrm>
        </p:spPr>
        <p:txBody>
          <a:bodyPr/>
          <a:lstStyle/>
          <a:p>
            <a:r>
              <a:rPr lang="en-US" dirty="0"/>
              <a:t>The real limitation of the pure oversampling approach </a:t>
            </a:r>
          </a:p>
        </p:txBody>
      </p:sp>
      <p:sp>
        <p:nvSpPr>
          <p:cNvPr id="3" name="Segnaposto piè di pagina 2">
            <a:extLst>
              <a:ext uri="{FF2B5EF4-FFF2-40B4-BE49-F238E27FC236}">
                <a16:creationId xmlns:a16="http://schemas.microsoft.com/office/drawing/2014/main" id="{E08D906D-1CE3-4849-BC61-7CF860786D9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8DAA2C8-AADF-426F-BA18-859660A73485}"/>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5" name="Elemento grafico 4">
            <a:extLst>
              <a:ext uri="{FF2B5EF4-FFF2-40B4-BE49-F238E27FC236}">
                <a16:creationId xmlns:a16="http://schemas.microsoft.com/office/drawing/2014/main" id="{A96CADBF-913B-416A-B895-6C3E0B0A5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123" y="1330296"/>
            <a:ext cx="4535877" cy="1535008"/>
          </a:xfrm>
          <a:prstGeom prst="rect">
            <a:avLst/>
          </a:prstGeom>
        </p:spPr>
      </p:pic>
      <p:graphicFrame>
        <p:nvGraphicFramePr>
          <p:cNvPr id="6" name="Oggetto 5">
            <a:extLst>
              <a:ext uri="{FF2B5EF4-FFF2-40B4-BE49-F238E27FC236}">
                <a16:creationId xmlns:a16="http://schemas.microsoft.com/office/drawing/2014/main" id="{D5D987E0-7705-478A-8732-32FE9761A4FA}"/>
              </a:ext>
            </a:extLst>
          </p:cNvPr>
          <p:cNvGraphicFramePr>
            <a:graphicFrameLocks noChangeAspect="1"/>
          </p:cNvGraphicFramePr>
          <p:nvPr>
            <p:extLst>
              <p:ext uri="{D42A27DB-BD31-4B8C-83A1-F6EECF244321}">
                <p14:modId xmlns:p14="http://schemas.microsoft.com/office/powerpoint/2010/main" val="2574367468"/>
              </p:ext>
            </p:extLst>
          </p:nvPr>
        </p:nvGraphicFramePr>
        <p:xfrm>
          <a:off x="1560123" y="2899314"/>
          <a:ext cx="3564474" cy="990036"/>
        </p:xfrm>
        <a:graphic>
          <a:graphicData uri="http://schemas.openxmlformats.org/presentationml/2006/ole">
            <mc:AlternateContent xmlns:mc="http://schemas.openxmlformats.org/markup-compatibility/2006">
              <mc:Choice xmlns:v="urn:schemas-microsoft-com:vml" Requires="v">
                <p:oleObj spid="_x0000_s9435" name="Equation" r:id="rId5" imgW="1434960" imgH="393480" progId="Equation.DSMT4">
                  <p:embed/>
                </p:oleObj>
              </mc:Choice>
              <mc:Fallback>
                <p:oleObj name="Equation" r:id="rId5" imgW="1434960" imgH="393480" progId="Equation.DSMT4">
                  <p:embed/>
                  <p:pic>
                    <p:nvPicPr>
                      <p:cNvPr id="23" name="Oggetto 22">
                        <a:extLst>
                          <a:ext uri="{FF2B5EF4-FFF2-40B4-BE49-F238E27FC236}">
                            <a16:creationId xmlns:a16="http://schemas.microsoft.com/office/drawing/2014/main" id="{7F97305F-B17D-47D2-B4C6-9879ECD504AC}"/>
                          </a:ext>
                        </a:extLst>
                      </p:cNvPr>
                      <p:cNvPicPr>
                        <a:picLocks noChangeAspect="1" noChangeArrowheads="1"/>
                      </p:cNvPicPr>
                      <p:nvPr/>
                    </p:nvPicPr>
                    <p:blipFill>
                      <a:blip r:embed="rId6"/>
                      <a:srcRect/>
                      <a:stretch>
                        <a:fillRect/>
                      </a:stretch>
                    </p:blipFill>
                    <p:spPr bwMode="auto">
                      <a:xfrm>
                        <a:off x="1560123" y="2899314"/>
                        <a:ext cx="3564474" cy="990036"/>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7A42CFE7-4B4D-470D-87C0-4E7F50FF4456}"/>
              </a:ext>
            </a:extLst>
          </p:cNvPr>
          <p:cNvSpPr txBox="1"/>
          <p:nvPr/>
        </p:nvSpPr>
        <p:spPr>
          <a:xfrm>
            <a:off x="8571787" y="4736914"/>
            <a:ext cx="3802782"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pure oversampling approach is highly inefficient !</a:t>
            </a:r>
          </a:p>
        </p:txBody>
      </p:sp>
      <p:sp>
        <p:nvSpPr>
          <p:cNvPr id="8" name="CasellaDiTesto 7">
            <a:extLst>
              <a:ext uri="{FF2B5EF4-FFF2-40B4-BE49-F238E27FC236}">
                <a16:creationId xmlns:a16="http://schemas.microsoft.com/office/drawing/2014/main" id="{705E6EAE-7756-4D26-A92A-E7E4BEC034CD}"/>
              </a:ext>
            </a:extLst>
          </p:cNvPr>
          <p:cNvSpPr txBox="1"/>
          <p:nvPr/>
        </p:nvSpPr>
        <p:spPr>
          <a:xfrm>
            <a:off x="1483633" y="3808013"/>
            <a:ext cx="163859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a:t>
            </a:r>
          </a:p>
        </p:txBody>
      </p:sp>
      <p:sp>
        <p:nvSpPr>
          <p:cNvPr id="9" name="CasellaDiTesto 8">
            <a:extLst>
              <a:ext uri="{FF2B5EF4-FFF2-40B4-BE49-F238E27FC236}">
                <a16:creationId xmlns:a16="http://schemas.microsoft.com/office/drawing/2014/main" id="{D9C9C546-FA0F-43B8-817B-48A08CEC8AAF}"/>
              </a:ext>
            </a:extLst>
          </p:cNvPr>
          <p:cNvSpPr txBox="1"/>
          <p:nvPr/>
        </p:nvSpPr>
        <p:spPr>
          <a:xfrm>
            <a:off x="1524624" y="4351554"/>
            <a:ext cx="678923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 obtain 16 bits of resolution from a 12 bit ADC:</a:t>
            </a:r>
          </a:p>
        </p:txBody>
      </p:sp>
      <p:graphicFrame>
        <p:nvGraphicFramePr>
          <p:cNvPr id="10" name="Oggetto 9">
            <a:extLst>
              <a:ext uri="{FF2B5EF4-FFF2-40B4-BE49-F238E27FC236}">
                <a16:creationId xmlns:a16="http://schemas.microsoft.com/office/drawing/2014/main" id="{FC089675-9AB2-47D2-9621-293D07DACC8C}"/>
              </a:ext>
            </a:extLst>
          </p:cNvPr>
          <p:cNvGraphicFramePr>
            <a:graphicFrameLocks noChangeAspect="1"/>
          </p:cNvGraphicFramePr>
          <p:nvPr>
            <p:extLst>
              <p:ext uri="{D42A27DB-BD31-4B8C-83A1-F6EECF244321}">
                <p14:modId xmlns:p14="http://schemas.microsoft.com/office/powerpoint/2010/main" val="3957903100"/>
              </p:ext>
            </p:extLst>
          </p:nvPr>
        </p:nvGraphicFramePr>
        <p:xfrm>
          <a:off x="1483633" y="4891039"/>
          <a:ext cx="3124200" cy="574675"/>
        </p:xfrm>
        <a:graphic>
          <a:graphicData uri="http://schemas.openxmlformats.org/presentationml/2006/ole">
            <mc:AlternateContent xmlns:mc="http://schemas.openxmlformats.org/markup-compatibility/2006">
              <mc:Choice xmlns:v="urn:schemas-microsoft-com:vml" Requires="v">
                <p:oleObj spid="_x0000_s9436" name="Equation" r:id="rId7" imgW="1257120" imgH="228600" progId="Equation.DSMT4">
                  <p:embed/>
                </p:oleObj>
              </mc:Choice>
              <mc:Fallback>
                <p:oleObj name="Equation" r:id="rId7" imgW="1257120" imgH="22860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8"/>
                      <a:srcRect/>
                      <a:stretch>
                        <a:fillRect/>
                      </a:stretch>
                    </p:blipFill>
                    <p:spPr bwMode="auto">
                      <a:xfrm>
                        <a:off x="1483633" y="4891039"/>
                        <a:ext cx="3124200" cy="5746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C7CEC7CA-3413-4B9B-9B2F-3661A9CCAF77}"/>
              </a:ext>
            </a:extLst>
          </p:cNvPr>
          <p:cNvGraphicFramePr>
            <a:graphicFrameLocks noChangeAspect="1"/>
          </p:cNvGraphicFramePr>
          <p:nvPr>
            <p:extLst>
              <p:ext uri="{D42A27DB-BD31-4B8C-83A1-F6EECF244321}">
                <p14:modId xmlns:p14="http://schemas.microsoft.com/office/powerpoint/2010/main" val="3682242128"/>
              </p:ext>
            </p:extLst>
          </p:nvPr>
        </p:nvGraphicFramePr>
        <p:xfrm>
          <a:off x="5034080" y="4934058"/>
          <a:ext cx="3279775" cy="1085850"/>
        </p:xfrm>
        <a:graphic>
          <a:graphicData uri="http://schemas.openxmlformats.org/presentationml/2006/ole">
            <mc:AlternateContent xmlns:mc="http://schemas.openxmlformats.org/markup-compatibility/2006">
              <mc:Choice xmlns:v="urn:schemas-microsoft-com:vml" Requires="v">
                <p:oleObj spid="_x0000_s9437" name="Equation" r:id="rId9" imgW="1320480" imgH="431640" progId="Equation.DSMT4">
                  <p:embed/>
                </p:oleObj>
              </mc:Choice>
              <mc:Fallback>
                <p:oleObj name="Equation" r:id="rId9" imgW="1320480" imgH="43164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10"/>
                      <a:srcRect/>
                      <a:stretch>
                        <a:fillRect/>
                      </a:stretch>
                    </p:blipFill>
                    <p:spPr bwMode="auto">
                      <a:xfrm>
                        <a:off x="5034080" y="4934058"/>
                        <a:ext cx="3279775" cy="10858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B5F526EF-5C4E-42FC-BABF-A4A1BF90B6B6}"/>
              </a:ext>
            </a:extLst>
          </p:cNvPr>
          <p:cNvSpPr txBox="1"/>
          <p:nvPr/>
        </p:nvSpPr>
        <p:spPr>
          <a:xfrm>
            <a:off x="5529183" y="2733523"/>
            <a:ext cx="568986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obtain a resolution increment of a single bit, the sampling frequency must be incremented by a factor of 4</a:t>
            </a:r>
          </a:p>
        </p:txBody>
      </p:sp>
    </p:spTree>
    <p:extLst>
      <p:ext uri="{BB962C8B-B14F-4D97-AF65-F5344CB8AC3E}">
        <p14:creationId xmlns:p14="http://schemas.microsoft.com/office/powerpoint/2010/main" val="33101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3F8BC-9E9B-4ABE-9E58-FD36C29BF73B}"/>
              </a:ext>
            </a:extLst>
          </p:cNvPr>
          <p:cNvSpPr>
            <a:spLocks noGrp="1"/>
          </p:cNvSpPr>
          <p:nvPr>
            <p:ph type="title"/>
          </p:nvPr>
        </p:nvSpPr>
        <p:spPr>
          <a:xfrm>
            <a:off x="444895" y="163851"/>
            <a:ext cx="9430625" cy="662397"/>
          </a:xfrm>
        </p:spPr>
        <p:txBody>
          <a:bodyPr/>
          <a:lstStyle/>
          <a:p>
            <a:r>
              <a:rPr lang="en-US" dirty="0"/>
              <a:t>The Delta-Sigma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E2B9A5DF-B6DD-4795-B392-7D7ED510259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D4841294-20DF-4B2A-B169-AA25A9E32AFA}"/>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C362F68B-78F5-42F8-B106-E3652BD48AE4}"/>
              </a:ext>
            </a:extLst>
          </p:cNvPr>
          <p:cNvSpPr txBox="1"/>
          <p:nvPr/>
        </p:nvSpPr>
        <p:spPr>
          <a:xfrm>
            <a:off x="1896177" y="1203158"/>
            <a:ext cx="58329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Delta-Sigma converter combines two principles:</a:t>
            </a:r>
          </a:p>
        </p:txBody>
      </p:sp>
      <p:sp>
        <p:nvSpPr>
          <p:cNvPr id="6" name="CasellaDiTesto 5">
            <a:extLst>
              <a:ext uri="{FF2B5EF4-FFF2-40B4-BE49-F238E27FC236}">
                <a16:creationId xmlns:a16="http://schemas.microsoft.com/office/drawing/2014/main" id="{5E575265-2EC1-467A-BA6F-501910DD741E}"/>
              </a:ext>
            </a:extLst>
          </p:cNvPr>
          <p:cNvSpPr txBox="1"/>
          <p:nvPr/>
        </p:nvSpPr>
        <p:spPr>
          <a:xfrm>
            <a:off x="1896177" y="2125579"/>
            <a:ext cx="583291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Oversampling: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&gt;&gt;2</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Noise shaping</a:t>
            </a:r>
          </a:p>
        </p:txBody>
      </p:sp>
      <p:sp>
        <p:nvSpPr>
          <p:cNvPr id="7" name="CasellaDiTesto 6">
            <a:extLst>
              <a:ext uri="{FF2B5EF4-FFF2-40B4-BE49-F238E27FC236}">
                <a16:creationId xmlns:a16="http://schemas.microsoft.com/office/drawing/2014/main" id="{63D9EEDA-EA03-4D50-91B7-DFD72610AE8B}"/>
              </a:ext>
            </a:extLst>
          </p:cNvPr>
          <p:cNvSpPr txBox="1"/>
          <p:nvPr/>
        </p:nvSpPr>
        <p:spPr>
          <a:xfrm>
            <a:off x="1896176" y="3235013"/>
            <a:ext cx="40374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was introduced in 1960</a:t>
            </a:r>
          </a:p>
        </p:txBody>
      </p:sp>
      <p:sp>
        <p:nvSpPr>
          <p:cNvPr id="8" name="CasellaDiTesto 7">
            <a:extLst>
              <a:ext uri="{FF2B5EF4-FFF2-40B4-BE49-F238E27FC236}">
                <a16:creationId xmlns:a16="http://schemas.microsoft.com/office/drawing/2014/main" id="{09175940-272F-4798-9430-76F6C129422B}"/>
              </a:ext>
            </a:extLst>
          </p:cNvPr>
          <p:cNvSpPr txBox="1"/>
          <p:nvPr/>
        </p:nvSpPr>
        <p:spPr>
          <a:xfrm>
            <a:off x="1896176" y="3825465"/>
            <a:ext cx="78322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term "Sigma-Delta (</a:t>
            </a:r>
            <a:r>
              <a:rPr lang="en-US" sz="2400" dirty="0">
                <a:latin typeface="Symbol" panose="05050102010706020507" pitchFamily="18" charset="2"/>
                <a:cs typeface="Arial" panose="020B0604020202020204" pitchFamily="34" charset="0"/>
              </a:rPr>
              <a:t>S-D</a:t>
            </a:r>
            <a:r>
              <a:rPr lang="en-US" sz="2400" dirty="0">
                <a:latin typeface="Arial" panose="020B0604020202020204" pitchFamily="34" charset="0"/>
                <a:cs typeface="Arial" panose="020B0604020202020204" pitchFamily="34" charset="0"/>
              </a:rPr>
              <a:t>)"  ADC is simply a synonym.  </a:t>
            </a:r>
          </a:p>
        </p:txBody>
      </p:sp>
    </p:spTree>
    <p:extLst>
      <p:ext uri="{BB962C8B-B14F-4D97-AF65-F5344CB8AC3E}">
        <p14:creationId xmlns:p14="http://schemas.microsoft.com/office/powerpoint/2010/main" val="304730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A5A298-6139-463A-B02B-112701F1A4C4}"/>
              </a:ext>
            </a:extLst>
          </p:cNvPr>
          <p:cNvSpPr>
            <a:spLocks noGrp="1"/>
          </p:cNvSpPr>
          <p:nvPr>
            <p:ph type="title"/>
          </p:nvPr>
        </p:nvSpPr>
        <p:spPr>
          <a:xfrm>
            <a:off x="838200" y="31345"/>
            <a:ext cx="10515600" cy="662397"/>
          </a:xfrm>
        </p:spPr>
        <p:txBody>
          <a:bodyPr/>
          <a:lstStyle/>
          <a:p>
            <a:r>
              <a:rPr lang="en-US" dirty="0"/>
              <a:t>Delta-Sigma principle</a:t>
            </a:r>
          </a:p>
        </p:txBody>
      </p:sp>
      <p:sp>
        <p:nvSpPr>
          <p:cNvPr id="3" name="Segnaposto piè di pagina 2">
            <a:extLst>
              <a:ext uri="{FF2B5EF4-FFF2-40B4-BE49-F238E27FC236}">
                <a16:creationId xmlns:a16="http://schemas.microsoft.com/office/drawing/2014/main" id="{6BC8F603-C968-49FB-9ABC-52CB557BDFD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A0B862B-9E41-4B8E-AE1D-95038167F94D}"/>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6" name="CasellaDiTesto 5">
            <a:extLst>
              <a:ext uri="{FF2B5EF4-FFF2-40B4-BE49-F238E27FC236}">
                <a16:creationId xmlns:a16="http://schemas.microsoft.com/office/drawing/2014/main" id="{8987D7EC-ACDD-4777-9E1A-E2756CC592A9}"/>
              </a:ext>
            </a:extLst>
          </p:cNvPr>
          <p:cNvSpPr txBox="1"/>
          <p:nvPr/>
        </p:nvSpPr>
        <p:spPr>
          <a:xfrm>
            <a:off x="554256" y="794108"/>
            <a:ext cx="55957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Delta-Sigma modulator (1st order) </a:t>
            </a:r>
          </a:p>
        </p:txBody>
      </p:sp>
      <p:sp>
        <p:nvSpPr>
          <p:cNvPr id="17" name="Figura a mano libera: forma 16">
            <a:extLst>
              <a:ext uri="{FF2B5EF4-FFF2-40B4-BE49-F238E27FC236}">
                <a16:creationId xmlns:a16="http://schemas.microsoft.com/office/drawing/2014/main" id="{9B75CDFE-DC22-426B-92C8-D985F4201066}"/>
              </a:ext>
            </a:extLst>
          </p:cNvPr>
          <p:cNvSpPr/>
          <p:nvPr/>
        </p:nvSpPr>
        <p:spPr>
          <a:xfrm>
            <a:off x="1422952" y="2219218"/>
            <a:ext cx="1926423" cy="1695236"/>
          </a:xfrm>
          <a:custGeom>
            <a:avLst/>
            <a:gdLst>
              <a:gd name="connsiteX0" fmla="*/ 1926423 w 1926423"/>
              <a:gd name="connsiteY0" fmla="*/ 0 h 1695236"/>
              <a:gd name="connsiteX1" fmla="*/ 1196958 w 1926423"/>
              <a:gd name="connsiteY1" fmla="*/ 328773 h 1695236"/>
              <a:gd name="connsiteX2" fmla="*/ 631879 w 1926423"/>
              <a:gd name="connsiteY2" fmla="*/ 678094 h 1695236"/>
              <a:gd name="connsiteX3" fmla="*/ 292832 w 1926423"/>
              <a:gd name="connsiteY3" fmla="*/ 955497 h 1695236"/>
              <a:gd name="connsiteX4" fmla="*/ 25704 w 1926423"/>
              <a:gd name="connsiteY4" fmla="*/ 1315092 h 1695236"/>
              <a:gd name="connsiteX5" fmla="*/ 25704 w 1926423"/>
              <a:gd name="connsiteY5" fmla="*/ 1695236 h 169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423" h="1695236">
                <a:moveTo>
                  <a:pt x="1926423" y="0"/>
                </a:moveTo>
                <a:cubicBezTo>
                  <a:pt x="1669569" y="107878"/>
                  <a:pt x="1412715" y="215757"/>
                  <a:pt x="1196958" y="328773"/>
                </a:cubicBezTo>
                <a:cubicBezTo>
                  <a:pt x="981201" y="441789"/>
                  <a:pt x="782567" y="573640"/>
                  <a:pt x="631879" y="678094"/>
                </a:cubicBezTo>
                <a:cubicBezTo>
                  <a:pt x="481191" y="782548"/>
                  <a:pt x="393861" y="849331"/>
                  <a:pt x="292832" y="955497"/>
                </a:cubicBezTo>
                <a:cubicBezTo>
                  <a:pt x="191803" y="1061663"/>
                  <a:pt x="70225" y="1191802"/>
                  <a:pt x="25704" y="1315092"/>
                </a:cubicBezTo>
                <a:cubicBezTo>
                  <a:pt x="-18817" y="1438382"/>
                  <a:pt x="3443" y="1566809"/>
                  <a:pt x="25704" y="1695236"/>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Elemento grafico 18">
            <a:extLst>
              <a:ext uri="{FF2B5EF4-FFF2-40B4-BE49-F238E27FC236}">
                <a16:creationId xmlns:a16="http://schemas.microsoft.com/office/drawing/2014/main" id="{D070242B-D575-4BF3-88B7-8CCB9F763E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937" y="3835723"/>
            <a:ext cx="3152775" cy="2428875"/>
          </a:xfrm>
          <a:prstGeom prst="rect">
            <a:avLst/>
          </a:prstGeom>
        </p:spPr>
      </p:pic>
      <p:pic>
        <p:nvPicPr>
          <p:cNvPr id="21" name="Elemento grafico 20">
            <a:extLst>
              <a:ext uri="{FF2B5EF4-FFF2-40B4-BE49-F238E27FC236}">
                <a16:creationId xmlns:a16="http://schemas.microsoft.com/office/drawing/2014/main" id="{578412A8-7107-4BE1-A24B-A32BCD0D4B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400" y="1328028"/>
            <a:ext cx="4558917" cy="2110420"/>
          </a:xfrm>
          <a:prstGeom prst="rect">
            <a:avLst/>
          </a:prstGeom>
        </p:spPr>
      </p:pic>
      <p:pic>
        <p:nvPicPr>
          <p:cNvPr id="25" name="Elemento grafico 24">
            <a:extLst>
              <a:ext uri="{FF2B5EF4-FFF2-40B4-BE49-F238E27FC236}">
                <a16:creationId xmlns:a16="http://schemas.microsoft.com/office/drawing/2014/main" id="{F4D2BD3F-98FA-490F-A43A-F881A5C875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4424" y="1858749"/>
            <a:ext cx="6010275" cy="3914775"/>
          </a:xfrm>
          <a:prstGeom prst="rect">
            <a:avLst/>
          </a:prstGeom>
        </p:spPr>
      </p:pic>
      <p:pic>
        <p:nvPicPr>
          <p:cNvPr id="27" name="Elemento grafico 26">
            <a:extLst>
              <a:ext uri="{FF2B5EF4-FFF2-40B4-BE49-F238E27FC236}">
                <a16:creationId xmlns:a16="http://schemas.microsoft.com/office/drawing/2014/main" id="{E2FC6576-9112-4BCD-A7AA-8AA5B8C667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1668" y="5370512"/>
            <a:ext cx="1419225" cy="28575"/>
          </a:xfrm>
          <a:prstGeom prst="rect">
            <a:avLst/>
          </a:prstGeom>
        </p:spPr>
      </p:pic>
      <p:pic>
        <p:nvPicPr>
          <p:cNvPr id="29" name="Elemento grafico 28">
            <a:extLst>
              <a:ext uri="{FF2B5EF4-FFF2-40B4-BE49-F238E27FC236}">
                <a16:creationId xmlns:a16="http://schemas.microsoft.com/office/drawing/2014/main" id="{93B059A1-7FA9-41C9-A008-CEA19FE080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1152" y="5370511"/>
            <a:ext cx="1419225" cy="28575"/>
          </a:xfrm>
          <a:prstGeom prst="rect">
            <a:avLst/>
          </a:prstGeom>
        </p:spPr>
      </p:pic>
      <p:sp>
        <p:nvSpPr>
          <p:cNvPr id="30" name="CasellaDiTesto 29">
            <a:extLst>
              <a:ext uri="{FF2B5EF4-FFF2-40B4-BE49-F238E27FC236}">
                <a16:creationId xmlns:a16="http://schemas.microsoft.com/office/drawing/2014/main" id="{CB35BF4E-43C3-479B-A797-AAEB7EA0C515}"/>
              </a:ext>
            </a:extLst>
          </p:cNvPr>
          <p:cNvSpPr txBox="1"/>
          <p:nvPr/>
        </p:nvSpPr>
        <p:spPr>
          <a:xfrm>
            <a:off x="5464189" y="5602227"/>
            <a:ext cx="43629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 imagine to start with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int</a:t>
            </a:r>
            <a:r>
              <a:rPr lang="en-US" sz="2400" dirty="0">
                <a:latin typeface="Arial" panose="020B0604020202020204" pitchFamily="34" charset="0"/>
                <a:cs typeface="Arial" panose="020B0604020202020204" pitchFamily="34" charset="0"/>
              </a:rPr>
              <a:t>=0</a:t>
            </a:r>
          </a:p>
        </p:txBody>
      </p:sp>
      <p:sp>
        <p:nvSpPr>
          <p:cNvPr id="31" name="CasellaDiTesto 30">
            <a:extLst>
              <a:ext uri="{FF2B5EF4-FFF2-40B4-BE49-F238E27FC236}">
                <a16:creationId xmlns:a16="http://schemas.microsoft.com/office/drawing/2014/main" id="{B7110AF3-5492-4F81-A79D-2F9B62C30B73}"/>
              </a:ext>
            </a:extLst>
          </p:cNvPr>
          <p:cNvSpPr txBox="1"/>
          <p:nvPr/>
        </p:nvSpPr>
        <p:spPr>
          <a:xfrm>
            <a:off x="5628115" y="5181652"/>
            <a:ext cx="583814" cy="400110"/>
          </a:xfrm>
          <a:prstGeom prst="rect">
            <a:avLst/>
          </a:prstGeom>
          <a:noFill/>
        </p:spPr>
        <p:txBody>
          <a:bodyPr wrap="square" rtlCol="0">
            <a:spAutoFit/>
          </a:bodyPr>
          <a:lstStyle/>
          <a:p>
            <a:r>
              <a:rPr lang="en-US" sz="2000" b="1" dirty="0" err="1">
                <a:solidFill>
                  <a:srgbClr val="00FF00"/>
                </a:solidFill>
                <a:latin typeface="Arial" panose="020B0604020202020204" pitchFamily="34" charset="0"/>
                <a:cs typeface="Arial" panose="020B0604020202020204" pitchFamily="34" charset="0"/>
              </a:rPr>
              <a:t>V</a:t>
            </a:r>
            <a:r>
              <a:rPr lang="en-US" sz="2000" b="1" baseline="-25000" dirty="0" err="1">
                <a:solidFill>
                  <a:srgbClr val="00FF00"/>
                </a:solidFill>
                <a:latin typeface="Arial" panose="020B0604020202020204" pitchFamily="34" charset="0"/>
                <a:cs typeface="Arial" panose="020B0604020202020204" pitchFamily="34" charset="0"/>
              </a:rPr>
              <a:t>int</a:t>
            </a:r>
            <a:endParaRPr lang="en-US" sz="2000" b="1" dirty="0">
              <a:solidFill>
                <a:srgbClr val="00FF00"/>
              </a:solidFill>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A73F1787-926E-4C00-94FB-A3F1D5B70B18}"/>
              </a:ext>
            </a:extLst>
          </p:cNvPr>
          <p:cNvSpPr txBox="1"/>
          <p:nvPr/>
        </p:nvSpPr>
        <p:spPr>
          <a:xfrm>
            <a:off x="6138915" y="4895434"/>
            <a:ext cx="583814" cy="400110"/>
          </a:xfrm>
          <a:prstGeom prst="rect">
            <a:avLst/>
          </a:prstGeom>
          <a:noFill/>
        </p:spPr>
        <p:txBody>
          <a:bodyPr wrap="none" rtlCol="0">
            <a:spAutoFit/>
          </a:bodyPr>
          <a:lstStyle/>
          <a:p>
            <a:r>
              <a:rPr lang="en-US" sz="2000" dirty="0" err="1">
                <a:solidFill>
                  <a:srgbClr val="7030A0"/>
                </a:solidFill>
                <a:latin typeface="Arial" panose="020B0604020202020204" pitchFamily="34" charset="0"/>
                <a:cs typeface="Arial" panose="020B0604020202020204" pitchFamily="34" charset="0"/>
              </a:rPr>
              <a:t>V</a:t>
            </a:r>
            <a:r>
              <a:rPr lang="en-US" sz="2000" baseline="-25000" dirty="0" err="1">
                <a:solidFill>
                  <a:srgbClr val="7030A0"/>
                </a:solidFill>
                <a:latin typeface="Arial" panose="020B0604020202020204" pitchFamily="34" charset="0"/>
                <a:cs typeface="Arial" panose="020B0604020202020204" pitchFamily="34" charset="0"/>
              </a:rPr>
              <a:t>dst</a:t>
            </a:r>
            <a:endParaRPr lang="en-US" sz="2000" dirty="0">
              <a:solidFill>
                <a:srgbClr val="7030A0"/>
              </a:solidFill>
              <a:latin typeface="Arial" panose="020B0604020202020204" pitchFamily="34" charset="0"/>
              <a:cs typeface="Arial" panose="020B0604020202020204" pitchFamily="34" charset="0"/>
            </a:endParaRPr>
          </a:p>
        </p:txBody>
      </p:sp>
      <p:pic>
        <p:nvPicPr>
          <p:cNvPr id="34" name="Elemento grafico 33">
            <a:extLst>
              <a:ext uri="{FF2B5EF4-FFF2-40B4-BE49-F238E27FC236}">
                <a16:creationId xmlns:a16="http://schemas.microsoft.com/office/drawing/2014/main" id="{1F182EB0-52D5-4BD0-AB25-3EB39C45E0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89215" y="3848182"/>
            <a:ext cx="228600" cy="1533525"/>
          </a:xfrm>
          <a:prstGeom prst="rect">
            <a:avLst/>
          </a:prstGeom>
        </p:spPr>
      </p:pic>
      <p:pic>
        <p:nvPicPr>
          <p:cNvPr id="36" name="Elemento grafico 35">
            <a:extLst>
              <a:ext uri="{FF2B5EF4-FFF2-40B4-BE49-F238E27FC236}">
                <a16:creationId xmlns:a16="http://schemas.microsoft.com/office/drawing/2014/main" id="{D4BD4831-7036-46E4-B5FF-13CB2DB43E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89384" y="4275136"/>
            <a:ext cx="228600" cy="1123950"/>
          </a:xfrm>
          <a:prstGeom prst="rect">
            <a:avLst/>
          </a:prstGeom>
        </p:spPr>
      </p:pic>
      <p:pic>
        <p:nvPicPr>
          <p:cNvPr id="38" name="Elemento grafico 37">
            <a:extLst>
              <a:ext uri="{FF2B5EF4-FFF2-40B4-BE49-F238E27FC236}">
                <a16:creationId xmlns:a16="http://schemas.microsoft.com/office/drawing/2014/main" id="{AC7D2B34-8505-4D8E-B185-A5177302C7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10047" y="3883680"/>
            <a:ext cx="472050" cy="391456"/>
          </a:xfrm>
          <a:prstGeom prst="rect">
            <a:avLst/>
          </a:prstGeom>
        </p:spPr>
      </p:pic>
      <p:pic>
        <p:nvPicPr>
          <p:cNvPr id="42" name="Elemento grafico 41">
            <a:extLst>
              <a:ext uri="{FF2B5EF4-FFF2-40B4-BE49-F238E27FC236}">
                <a16:creationId xmlns:a16="http://schemas.microsoft.com/office/drawing/2014/main" id="{AE4F8641-B1EA-4B75-B05D-9D4F8FBD5B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017815" y="2713036"/>
            <a:ext cx="228600" cy="1562100"/>
          </a:xfrm>
          <a:prstGeom prst="rect">
            <a:avLst/>
          </a:prstGeom>
        </p:spPr>
      </p:pic>
      <p:pic>
        <p:nvPicPr>
          <p:cNvPr id="40" name="Elemento grafico 39">
            <a:extLst>
              <a:ext uri="{FF2B5EF4-FFF2-40B4-BE49-F238E27FC236}">
                <a16:creationId xmlns:a16="http://schemas.microsoft.com/office/drawing/2014/main" id="{D81943D1-E251-427C-B178-0222460BE3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017815" y="3448132"/>
            <a:ext cx="228600" cy="400050"/>
          </a:xfrm>
          <a:prstGeom prst="rect">
            <a:avLst/>
          </a:prstGeom>
        </p:spPr>
      </p:pic>
      <p:pic>
        <p:nvPicPr>
          <p:cNvPr id="44" name="Elemento grafico 43">
            <a:extLst>
              <a:ext uri="{FF2B5EF4-FFF2-40B4-BE49-F238E27FC236}">
                <a16:creationId xmlns:a16="http://schemas.microsoft.com/office/drawing/2014/main" id="{A529CC99-A9AC-4324-A0A5-FC43BA63BC1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10555" y="2705128"/>
            <a:ext cx="495612" cy="1139908"/>
          </a:xfrm>
          <a:prstGeom prst="rect">
            <a:avLst/>
          </a:prstGeom>
        </p:spPr>
      </p:pic>
      <p:pic>
        <p:nvPicPr>
          <p:cNvPr id="48" name="Elemento grafico 47">
            <a:extLst>
              <a:ext uri="{FF2B5EF4-FFF2-40B4-BE49-F238E27FC236}">
                <a16:creationId xmlns:a16="http://schemas.microsoft.com/office/drawing/2014/main" id="{ED13FE0F-D155-467F-BFFC-73AF1028EA5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36212" y="2723877"/>
            <a:ext cx="228600" cy="1562100"/>
          </a:xfrm>
          <a:prstGeom prst="rect">
            <a:avLst/>
          </a:prstGeom>
        </p:spPr>
      </p:pic>
      <p:pic>
        <p:nvPicPr>
          <p:cNvPr id="46" name="Elemento grafico 45">
            <a:extLst>
              <a:ext uri="{FF2B5EF4-FFF2-40B4-BE49-F238E27FC236}">
                <a16:creationId xmlns:a16="http://schemas.microsoft.com/office/drawing/2014/main" id="{358BC179-678E-4263-BFD1-50DA53A2777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230494" y="3449719"/>
            <a:ext cx="228600" cy="1162050"/>
          </a:xfrm>
          <a:prstGeom prst="rect">
            <a:avLst/>
          </a:prstGeom>
        </p:spPr>
      </p:pic>
      <p:pic>
        <p:nvPicPr>
          <p:cNvPr id="50" name="Elemento grafico 49">
            <a:extLst>
              <a:ext uri="{FF2B5EF4-FFF2-40B4-BE49-F238E27FC236}">
                <a16:creationId xmlns:a16="http://schemas.microsoft.com/office/drawing/2014/main" id="{9DD17B79-C17F-4EB1-9185-4D672188667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446126" y="3392510"/>
            <a:ext cx="638175" cy="1200150"/>
          </a:xfrm>
          <a:prstGeom prst="rect">
            <a:avLst/>
          </a:prstGeom>
        </p:spPr>
      </p:pic>
      <p:pic>
        <p:nvPicPr>
          <p:cNvPr id="54" name="Elemento grafico 53">
            <a:extLst>
              <a:ext uri="{FF2B5EF4-FFF2-40B4-BE49-F238E27FC236}">
                <a16:creationId xmlns:a16="http://schemas.microsoft.com/office/drawing/2014/main" id="{0F0384FE-E6F2-4179-A5DF-10212E295F6C}"/>
              </a:ext>
            </a:extLst>
          </p:cNvPr>
          <p:cNvPicPr>
            <a:picLocks noChangeAspect="1"/>
          </p:cNvPicPr>
          <p:nvPr/>
        </p:nvPicPr>
        <p:blipFill>
          <a:blip r:embed="rId26">
            <a:extLst>
              <a:ext uri="{96DAC541-7B7A-43D3-8B79-37D633B846F1}">
                <asvg:svgBlip xmlns:asvg="http://schemas.microsoft.com/office/drawing/2016/SVG/main" r:embed="rId30"/>
              </a:ext>
            </a:extLst>
          </a:blip>
          <a:stretch>
            <a:fillRect/>
          </a:stretch>
        </p:blipFill>
        <p:spPr>
          <a:xfrm>
            <a:off x="9091567" y="3392510"/>
            <a:ext cx="228600" cy="1162050"/>
          </a:xfrm>
          <a:prstGeom prst="rect">
            <a:avLst/>
          </a:prstGeom>
        </p:spPr>
      </p:pic>
      <p:pic>
        <p:nvPicPr>
          <p:cNvPr id="60" name="Elemento grafico 59">
            <a:extLst>
              <a:ext uri="{FF2B5EF4-FFF2-40B4-BE49-F238E27FC236}">
                <a16:creationId xmlns:a16="http://schemas.microsoft.com/office/drawing/2014/main" id="{11B2B8E6-D39C-4959-878E-DDB68ED77C5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458663" y="2704768"/>
            <a:ext cx="647700" cy="1581150"/>
          </a:xfrm>
          <a:prstGeom prst="rect">
            <a:avLst/>
          </a:prstGeom>
        </p:spPr>
      </p:pic>
      <p:pic>
        <p:nvPicPr>
          <p:cNvPr id="62" name="Elemento grafico 61">
            <a:extLst>
              <a:ext uri="{FF2B5EF4-FFF2-40B4-BE49-F238E27FC236}">
                <a16:creationId xmlns:a16="http://schemas.microsoft.com/office/drawing/2014/main" id="{370B0545-CA33-44C4-B6F2-E78CDD49C62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106363" y="2708591"/>
            <a:ext cx="876300" cy="1571625"/>
          </a:xfrm>
          <a:prstGeom prst="rect">
            <a:avLst/>
          </a:prstGeom>
        </p:spPr>
      </p:pic>
      <p:pic>
        <p:nvPicPr>
          <p:cNvPr id="63" name="Elemento grafico 62">
            <a:extLst>
              <a:ext uri="{FF2B5EF4-FFF2-40B4-BE49-F238E27FC236}">
                <a16:creationId xmlns:a16="http://schemas.microsoft.com/office/drawing/2014/main" id="{EBF0CAD6-7E85-42CF-BA22-C981446D0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320167" y="3314379"/>
            <a:ext cx="638175" cy="1200150"/>
          </a:xfrm>
          <a:prstGeom prst="rect">
            <a:avLst/>
          </a:prstGeom>
        </p:spPr>
      </p:pic>
      <p:pic>
        <p:nvPicPr>
          <p:cNvPr id="65" name="Elemento grafico 64">
            <a:extLst>
              <a:ext uri="{FF2B5EF4-FFF2-40B4-BE49-F238E27FC236}">
                <a16:creationId xmlns:a16="http://schemas.microsoft.com/office/drawing/2014/main" id="{ED991B05-F9E3-47BB-BA65-5BF818AA8F2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9967867" y="2695254"/>
            <a:ext cx="876300" cy="1819275"/>
          </a:xfrm>
          <a:prstGeom prst="rect">
            <a:avLst/>
          </a:prstGeom>
        </p:spPr>
      </p:pic>
      <p:sp>
        <p:nvSpPr>
          <p:cNvPr id="66" name="CasellaDiTesto 65">
            <a:extLst>
              <a:ext uri="{FF2B5EF4-FFF2-40B4-BE49-F238E27FC236}">
                <a16:creationId xmlns:a16="http://schemas.microsoft.com/office/drawing/2014/main" id="{47FCB24C-8710-4F23-BC10-FCCE314233EF}"/>
              </a:ext>
            </a:extLst>
          </p:cNvPr>
          <p:cNvSpPr txBox="1"/>
          <p:nvPr/>
        </p:nvSpPr>
        <p:spPr>
          <a:xfrm>
            <a:off x="3281315" y="3417324"/>
            <a:ext cx="157286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ideal DAC</a:t>
            </a:r>
          </a:p>
        </p:txBody>
      </p:sp>
      <p:sp>
        <p:nvSpPr>
          <p:cNvPr id="67" name="CasellaDiTesto 66">
            <a:extLst>
              <a:ext uri="{FF2B5EF4-FFF2-40B4-BE49-F238E27FC236}">
                <a16:creationId xmlns:a16="http://schemas.microsoft.com/office/drawing/2014/main" id="{111832FB-6AD7-4A40-B814-0295F688E590}"/>
              </a:ext>
            </a:extLst>
          </p:cNvPr>
          <p:cNvSpPr txBox="1"/>
          <p:nvPr/>
        </p:nvSpPr>
        <p:spPr>
          <a:xfrm>
            <a:off x="1595831" y="3207615"/>
            <a:ext cx="1374952"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dst</a:t>
            </a:r>
            <a:endParaRPr lang="en-US" sz="2400" i="1" baseline="-25000" dirty="0">
              <a:latin typeface="Arial" panose="020B0604020202020204" pitchFamily="34" charset="0"/>
              <a:cs typeface="Arial" panose="020B0604020202020204" pitchFamily="34" charset="0"/>
            </a:endParaRPr>
          </a:p>
        </p:txBody>
      </p:sp>
      <p:sp>
        <p:nvSpPr>
          <p:cNvPr id="68" name="CasellaDiTesto 67">
            <a:extLst>
              <a:ext uri="{FF2B5EF4-FFF2-40B4-BE49-F238E27FC236}">
                <a16:creationId xmlns:a16="http://schemas.microsoft.com/office/drawing/2014/main" id="{CC582DA1-CB94-46DB-BD83-A9EA635C9F5E}"/>
              </a:ext>
            </a:extLst>
          </p:cNvPr>
          <p:cNvSpPr txBox="1"/>
          <p:nvPr/>
        </p:nvSpPr>
        <p:spPr>
          <a:xfrm>
            <a:off x="471481" y="2373190"/>
            <a:ext cx="561372"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endParaRPr lang="en-US" sz="2400" i="1" baseline="-25000" dirty="0">
              <a:latin typeface="Arial" panose="020B0604020202020204" pitchFamily="34" charset="0"/>
              <a:cs typeface="Arial" panose="020B0604020202020204" pitchFamily="34" charset="0"/>
            </a:endParaRPr>
          </a:p>
        </p:txBody>
      </p:sp>
      <p:cxnSp>
        <p:nvCxnSpPr>
          <p:cNvPr id="70" name="Connettore 2 69">
            <a:extLst>
              <a:ext uri="{FF2B5EF4-FFF2-40B4-BE49-F238E27FC236}">
                <a16:creationId xmlns:a16="http://schemas.microsoft.com/office/drawing/2014/main" id="{F5942B15-8EC5-4EB8-9089-F15988DFF251}"/>
              </a:ext>
            </a:extLst>
          </p:cNvPr>
          <p:cNvCxnSpPr>
            <a:cxnSpLocks/>
            <a:stCxn id="66" idx="1"/>
          </p:cNvCxnSpPr>
          <p:nvPr/>
        </p:nvCxnSpPr>
        <p:spPr>
          <a:xfrm flipH="1" flipV="1">
            <a:off x="2927143" y="3530201"/>
            <a:ext cx="354172" cy="11795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p:bldP spid="31" grpId="0"/>
      <p:bldP spid="32"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0F06D61-20CE-4E36-A29F-7360275CBA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B3C1898-AFDC-4272-9B43-FAA1667E569B}"/>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Titolo 1">
            <a:extLst>
              <a:ext uri="{FF2B5EF4-FFF2-40B4-BE49-F238E27FC236}">
                <a16:creationId xmlns:a16="http://schemas.microsoft.com/office/drawing/2014/main" id="{4F5EAE5D-3F6B-4A70-A4B5-849819303148}"/>
              </a:ext>
            </a:extLst>
          </p:cNvPr>
          <p:cNvSpPr>
            <a:spLocks noGrp="1"/>
          </p:cNvSpPr>
          <p:nvPr>
            <p:ph type="title"/>
          </p:nvPr>
        </p:nvSpPr>
        <p:spPr>
          <a:xfrm>
            <a:off x="838199" y="136525"/>
            <a:ext cx="10515600" cy="662397"/>
          </a:xfrm>
        </p:spPr>
        <p:txBody>
          <a:bodyPr/>
          <a:lstStyle/>
          <a:p>
            <a:r>
              <a:rPr lang="en-US" dirty="0"/>
              <a:t>Delta-Sigma principle</a:t>
            </a:r>
          </a:p>
        </p:txBody>
      </p:sp>
      <p:pic>
        <p:nvPicPr>
          <p:cNvPr id="6" name="Elemento grafico 5">
            <a:extLst>
              <a:ext uri="{FF2B5EF4-FFF2-40B4-BE49-F238E27FC236}">
                <a16:creationId xmlns:a16="http://schemas.microsoft.com/office/drawing/2014/main" id="{075E33C7-57BC-410F-8FC6-3C1A6020C3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3210293"/>
            <a:ext cx="4697896" cy="2952963"/>
          </a:xfrm>
          <a:prstGeom prst="rect">
            <a:avLst/>
          </a:prstGeom>
        </p:spPr>
      </p:pic>
      <p:pic>
        <p:nvPicPr>
          <p:cNvPr id="7" name="Elemento grafico 6">
            <a:extLst>
              <a:ext uri="{FF2B5EF4-FFF2-40B4-BE49-F238E27FC236}">
                <a16:creationId xmlns:a16="http://schemas.microsoft.com/office/drawing/2014/main" id="{D912C1C2-478C-4134-BE4C-232A363AB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901" y="909958"/>
            <a:ext cx="4729310" cy="2189299"/>
          </a:xfrm>
          <a:prstGeom prst="rect">
            <a:avLst/>
          </a:prstGeom>
        </p:spPr>
      </p:pic>
      <p:pic>
        <p:nvPicPr>
          <p:cNvPr id="8" name="Elemento grafico 7">
            <a:extLst>
              <a:ext uri="{FF2B5EF4-FFF2-40B4-BE49-F238E27FC236}">
                <a16:creationId xmlns:a16="http://schemas.microsoft.com/office/drawing/2014/main" id="{EC85C35E-8554-4770-9B83-003245CB98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0211" y="1128993"/>
            <a:ext cx="1747098" cy="1282043"/>
          </a:xfrm>
          <a:prstGeom prst="rect">
            <a:avLst/>
          </a:prstGeom>
        </p:spPr>
      </p:pic>
      <p:sp>
        <p:nvSpPr>
          <p:cNvPr id="9" name="CasellaDiTesto 8">
            <a:extLst>
              <a:ext uri="{FF2B5EF4-FFF2-40B4-BE49-F238E27FC236}">
                <a16:creationId xmlns:a16="http://schemas.microsoft.com/office/drawing/2014/main" id="{53A74254-439C-4DA7-9272-973132DB83BD}"/>
              </a:ext>
            </a:extLst>
          </p:cNvPr>
          <p:cNvSpPr txBox="1"/>
          <p:nvPr/>
        </p:nvSpPr>
        <p:spPr>
          <a:xfrm>
            <a:off x="6871161" y="1221767"/>
            <a:ext cx="472931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digital filter averages the data stream that, in the example, contains only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levels.</a:t>
            </a:r>
          </a:p>
        </p:txBody>
      </p:sp>
      <p:sp>
        <p:nvSpPr>
          <p:cNvPr id="10" name="CasellaDiTesto 9">
            <a:extLst>
              <a:ext uri="{FF2B5EF4-FFF2-40B4-BE49-F238E27FC236}">
                <a16:creationId xmlns:a16="http://schemas.microsoft.com/office/drawing/2014/main" id="{6BBFF210-93CF-461E-95C2-7A07D282ABA2}"/>
              </a:ext>
            </a:extLst>
          </p:cNvPr>
          <p:cNvSpPr txBox="1"/>
          <p:nvPr/>
        </p:nvSpPr>
        <p:spPr>
          <a:xfrm>
            <a:off x="6883531" y="2676440"/>
            <a:ext cx="48929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average will be a value between the two levels and will be closer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in</a:t>
            </a:r>
            <a:r>
              <a:rPr lang="en-US" sz="2400" dirty="0" err="1">
                <a:latin typeface="Arial" panose="020B0604020202020204" pitchFamily="34" charset="0"/>
                <a:cs typeface="Arial" panose="020B0604020202020204" pitchFamily="34" charset="0"/>
              </a:rPr>
              <a:t>.than</a:t>
            </a:r>
            <a:r>
              <a:rPr lang="en-US" sz="2400" dirty="0">
                <a:latin typeface="Arial" panose="020B0604020202020204" pitchFamily="34" charset="0"/>
                <a:cs typeface="Arial" panose="020B0604020202020204" pitchFamily="34" charset="0"/>
              </a:rPr>
              <a:t> both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a:t>
            </a:r>
          </a:p>
        </p:txBody>
      </p:sp>
      <p:sp>
        <p:nvSpPr>
          <p:cNvPr id="11" name="CasellaDiTesto 10">
            <a:extLst>
              <a:ext uri="{FF2B5EF4-FFF2-40B4-BE49-F238E27FC236}">
                <a16:creationId xmlns:a16="http://schemas.microsoft.com/office/drawing/2014/main" id="{491650B4-3C20-460B-94A5-CF2C503D0EC0}"/>
              </a:ext>
            </a:extLst>
          </p:cNvPr>
          <p:cNvSpPr txBox="1"/>
          <p:nvPr/>
        </p:nvSpPr>
        <p:spPr>
          <a:xfrm>
            <a:off x="6871160" y="4131114"/>
            <a:ext cx="455883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example, value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appears more frequently than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Then the average will be closer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as actually 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is.</a:t>
            </a:r>
          </a:p>
        </p:txBody>
      </p:sp>
    </p:spTree>
    <p:extLst>
      <p:ext uri="{BB962C8B-B14F-4D97-AF65-F5344CB8AC3E}">
        <p14:creationId xmlns:p14="http://schemas.microsoft.com/office/powerpoint/2010/main" val="10614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11C4927-9AD0-4391-99C3-120E378FE0D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EC4FA7B-8DF9-41EC-982C-8798A2953B5F}"/>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95F1E384-D25E-451B-9CA7-52D2DCB3519A}"/>
              </a:ext>
            </a:extLst>
          </p:cNvPr>
          <p:cNvSpPr>
            <a:spLocks noGrp="1"/>
          </p:cNvSpPr>
          <p:nvPr>
            <p:ph type="title"/>
          </p:nvPr>
        </p:nvSpPr>
        <p:spPr>
          <a:xfrm>
            <a:off x="637430" y="-17901"/>
            <a:ext cx="10515600" cy="662397"/>
          </a:xfrm>
        </p:spPr>
        <p:txBody>
          <a:bodyPr/>
          <a:lstStyle/>
          <a:p>
            <a:r>
              <a:rPr lang="en-US" dirty="0"/>
              <a:t>Delta-Sigma principle</a:t>
            </a:r>
          </a:p>
        </p:txBody>
      </p:sp>
      <p:pic>
        <p:nvPicPr>
          <p:cNvPr id="6" name="Elemento grafico 5">
            <a:extLst>
              <a:ext uri="{FF2B5EF4-FFF2-40B4-BE49-F238E27FC236}">
                <a16:creationId xmlns:a16="http://schemas.microsoft.com/office/drawing/2014/main" id="{F5200E81-0DB8-4083-8B76-910FA0B416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197" y="1365006"/>
            <a:ext cx="4729310" cy="2189299"/>
          </a:xfrm>
          <a:prstGeom prst="rect">
            <a:avLst/>
          </a:prstGeom>
        </p:spPr>
      </p:pic>
      <p:pic>
        <p:nvPicPr>
          <p:cNvPr id="7" name="Elemento grafico 6">
            <a:extLst>
              <a:ext uri="{FF2B5EF4-FFF2-40B4-BE49-F238E27FC236}">
                <a16:creationId xmlns:a16="http://schemas.microsoft.com/office/drawing/2014/main" id="{B0EA6291-D318-460D-B9EA-2BE5A0B5C2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8507" y="1580235"/>
            <a:ext cx="1689012" cy="1239419"/>
          </a:xfrm>
          <a:prstGeom prst="rect">
            <a:avLst/>
          </a:prstGeom>
        </p:spPr>
      </p:pic>
      <p:sp>
        <p:nvSpPr>
          <p:cNvPr id="8" name="CasellaDiTesto 7">
            <a:extLst>
              <a:ext uri="{FF2B5EF4-FFF2-40B4-BE49-F238E27FC236}">
                <a16:creationId xmlns:a16="http://schemas.microsoft.com/office/drawing/2014/main" id="{92E39D1D-20EC-4F1D-B7B3-4A8C525B5860}"/>
              </a:ext>
            </a:extLst>
          </p:cNvPr>
          <p:cNvSpPr txBox="1"/>
          <p:nvPr/>
        </p:nvSpPr>
        <p:spPr>
          <a:xfrm>
            <a:off x="1628444" y="467723"/>
            <a:ext cx="665922"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v</a:t>
            </a:r>
            <a:r>
              <a:rPr lang="en-US" sz="4000" i="1" baseline="-25000" dirty="0" err="1">
                <a:latin typeface="Arial" panose="020B0604020202020204" pitchFamily="34" charset="0"/>
                <a:cs typeface="Arial" panose="020B0604020202020204" pitchFamily="34" charset="0"/>
              </a:rPr>
              <a:t>e</a:t>
            </a:r>
            <a:endParaRPr lang="en-US" sz="4000" i="1" baseline="-25000" dirty="0">
              <a:latin typeface="Arial" panose="020B0604020202020204" pitchFamily="34" charset="0"/>
              <a:cs typeface="Arial" panose="020B0604020202020204" pitchFamily="34" charset="0"/>
            </a:endParaRPr>
          </a:p>
        </p:txBody>
      </p:sp>
      <p:cxnSp>
        <p:nvCxnSpPr>
          <p:cNvPr id="9" name="Connettore 2 8">
            <a:extLst>
              <a:ext uri="{FF2B5EF4-FFF2-40B4-BE49-F238E27FC236}">
                <a16:creationId xmlns:a16="http://schemas.microsoft.com/office/drawing/2014/main" id="{C73ECEAF-3FCC-4B82-BA8F-D70BAB5384C8}"/>
              </a:ext>
            </a:extLst>
          </p:cNvPr>
          <p:cNvCxnSpPr>
            <a:cxnSpLocks/>
          </p:cNvCxnSpPr>
          <p:nvPr/>
        </p:nvCxnSpPr>
        <p:spPr>
          <a:xfrm flipH="1">
            <a:off x="1858618" y="1238741"/>
            <a:ext cx="102787" cy="74693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7D75CBCB-63B5-47B8-959E-D42459B15921}"/>
              </a:ext>
            </a:extLst>
          </p:cNvPr>
          <p:cNvSpPr txBox="1"/>
          <p:nvPr/>
        </p:nvSpPr>
        <p:spPr>
          <a:xfrm>
            <a:off x="1500933" y="2553495"/>
            <a:ext cx="793433"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v</a:t>
            </a:r>
            <a:r>
              <a:rPr lang="en-US" sz="4000" i="1" baseline="-25000" dirty="0" err="1">
                <a:latin typeface="Arial" panose="020B0604020202020204" pitchFamily="34" charset="0"/>
                <a:cs typeface="Arial" panose="020B0604020202020204" pitchFamily="34" charset="0"/>
              </a:rPr>
              <a:t>fb</a:t>
            </a:r>
            <a:endParaRPr lang="en-US" sz="4000" i="1" baseline="-250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381C22F0-9E1E-4C47-A41D-518EAF21EE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430" y="3798040"/>
            <a:ext cx="2647950" cy="771525"/>
          </a:xfrm>
          <a:prstGeom prst="rect">
            <a:avLst/>
          </a:prstGeom>
        </p:spPr>
      </p:pic>
      <p:cxnSp>
        <p:nvCxnSpPr>
          <p:cNvPr id="13" name="Connettore 2 12">
            <a:extLst>
              <a:ext uri="{FF2B5EF4-FFF2-40B4-BE49-F238E27FC236}">
                <a16:creationId xmlns:a16="http://schemas.microsoft.com/office/drawing/2014/main" id="{F10DDDB1-D2D9-4BFC-B4D5-09122F802667}"/>
              </a:ext>
            </a:extLst>
          </p:cNvPr>
          <p:cNvCxnSpPr>
            <a:cxnSpLocks/>
          </p:cNvCxnSpPr>
          <p:nvPr/>
        </p:nvCxnSpPr>
        <p:spPr>
          <a:xfrm flipV="1">
            <a:off x="1679839" y="3437659"/>
            <a:ext cx="281566" cy="317922"/>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5" name="Elemento grafico 14">
            <a:extLst>
              <a:ext uri="{FF2B5EF4-FFF2-40B4-BE49-F238E27FC236}">
                <a16:creationId xmlns:a16="http://schemas.microsoft.com/office/drawing/2014/main" id="{6D55A2C1-BC34-4842-862E-AAE9342A0D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4628" y="3728406"/>
            <a:ext cx="2667000" cy="771525"/>
          </a:xfrm>
          <a:prstGeom prst="rect">
            <a:avLst/>
          </a:prstGeom>
        </p:spPr>
      </p:pic>
      <p:cxnSp>
        <p:nvCxnSpPr>
          <p:cNvPr id="16" name="Connettore 2 15">
            <a:extLst>
              <a:ext uri="{FF2B5EF4-FFF2-40B4-BE49-F238E27FC236}">
                <a16:creationId xmlns:a16="http://schemas.microsoft.com/office/drawing/2014/main" id="{9B363CF6-D9DD-4288-97B8-5DEFF07590E1}"/>
              </a:ext>
            </a:extLst>
          </p:cNvPr>
          <p:cNvCxnSpPr>
            <a:cxnSpLocks/>
          </p:cNvCxnSpPr>
          <p:nvPr/>
        </p:nvCxnSpPr>
        <p:spPr>
          <a:xfrm flipH="1" flipV="1">
            <a:off x="5014762" y="3261381"/>
            <a:ext cx="377133" cy="42352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D3CC484F-B60F-4E9B-BEEA-7A082BF2C0CF}"/>
              </a:ext>
            </a:extLst>
          </p:cNvPr>
          <p:cNvSpPr txBox="1"/>
          <p:nvPr/>
        </p:nvSpPr>
        <p:spPr>
          <a:xfrm>
            <a:off x="7786838" y="943276"/>
            <a:ext cx="374422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average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performed over a very long time, must be zero, otherwise the output of the accumulator would diverge. </a:t>
            </a:r>
          </a:p>
        </p:txBody>
      </p:sp>
      <p:graphicFrame>
        <p:nvGraphicFramePr>
          <p:cNvPr id="19" name="Oggetto 18">
            <a:extLst>
              <a:ext uri="{FF2B5EF4-FFF2-40B4-BE49-F238E27FC236}">
                <a16:creationId xmlns:a16="http://schemas.microsoft.com/office/drawing/2014/main" id="{6E34DAE5-45AD-4CE5-8F3C-4F5C92AD3AA7}"/>
              </a:ext>
            </a:extLst>
          </p:cNvPr>
          <p:cNvGraphicFramePr>
            <a:graphicFrameLocks noChangeAspect="1"/>
          </p:cNvGraphicFramePr>
          <p:nvPr>
            <p:extLst>
              <p:ext uri="{D42A27DB-BD31-4B8C-83A1-F6EECF244321}">
                <p14:modId xmlns:p14="http://schemas.microsoft.com/office/powerpoint/2010/main" val="847343562"/>
              </p:ext>
            </p:extLst>
          </p:nvPr>
        </p:nvGraphicFramePr>
        <p:xfrm>
          <a:off x="7873545" y="3395954"/>
          <a:ext cx="2964502" cy="666146"/>
        </p:xfrm>
        <a:graphic>
          <a:graphicData uri="http://schemas.openxmlformats.org/presentationml/2006/ole">
            <mc:AlternateContent xmlns:mc="http://schemas.openxmlformats.org/markup-compatibility/2006">
              <mc:Choice xmlns:v="urn:schemas-microsoft-com:vml" Requires="v">
                <p:oleObj spid="_x0000_s10366" name="Equation" r:id="rId11" imgW="1257120" imgH="279360" progId="Equation.DSMT4">
                  <p:embed/>
                </p:oleObj>
              </mc:Choice>
              <mc:Fallback>
                <p:oleObj name="Equation" r:id="rId11" imgW="1257120" imgH="27936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12"/>
                      <a:srcRect/>
                      <a:stretch>
                        <a:fillRect/>
                      </a:stretch>
                    </p:blipFill>
                    <p:spPr bwMode="auto">
                      <a:xfrm>
                        <a:off x="7873545" y="3395954"/>
                        <a:ext cx="2964502" cy="666146"/>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268CBE6-B7BB-4A86-A2DC-7FADA431FE98}"/>
              </a:ext>
            </a:extLst>
          </p:cNvPr>
          <p:cNvGraphicFramePr>
            <a:graphicFrameLocks noChangeAspect="1"/>
          </p:cNvGraphicFramePr>
          <p:nvPr>
            <p:extLst>
              <p:ext uri="{D42A27DB-BD31-4B8C-83A1-F6EECF244321}">
                <p14:modId xmlns:p14="http://schemas.microsoft.com/office/powerpoint/2010/main" val="3323856410"/>
              </p:ext>
            </p:extLst>
          </p:nvPr>
        </p:nvGraphicFramePr>
        <p:xfrm>
          <a:off x="8456613" y="4237038"/>
          <a:ext cx="1797050" cy="665162"/>
        </p:xfrm>
        <a:graphic>
          <a:graphicData uri="http://schemas.openxmlformats.org/presentationml/2006/ole">
            <mc:AlternateContent xmlns:mc="http://schemas.openxmlformats.org/markup-compatibility/2006">
              <mc:Choice xmlns:v="urn:schemas-microsoft-com:vml" Requires="v">
                <p:oleObj spid="_x0000_s10367" name="Equation" r:id="rId13" imgW="761760" imgH="279360" progId="Equation.DSMT4">
                  <p:embed/>
                </p:oleObj>
              </mc:Choice>
              <mc:Fallback>
                <p:oleObj name="Equation" r:id="rId13" imgW="761760" imgH="279360" progId="Equation.DSMT4">
                  <p:embed/>
                  <p:pic>
                    <p:nvPicPr>
                      <p:cNvPr id="19" name="Oggetto 18">
                        <a:extLst>
                          <a:ext uri="{FF2B5EF4-FFF2-40B4-BE49-F238E27FC236}">
                            <a16:creationId xmlns:a16="http://schemas.microsoft.com/office/drawing/2014/main" id="{6E34DAE5-45AD-4CE5-8F3C-4F5C92AD3AA7}"/>
                          </a:ext>
                        </a:extLst>
                      </p:cNvPr>
                      <p:cNvPicPr>
                        <a:picLocks noChangeAspect="1" noChangeArrowheads="1"/>
                      </p:cNvPicPr>
                      <p:nvPr/>
                    </p:nvPicPr>
                    <p:blipFill>
                      <a:blip r:embed="rId14"/>
                      <a:srcRect/>
                      <a:stretch>
                        <a:fillRect/>
                      </a:stretch>
                    </p:blipFill>
                    <p:spPr bwMode="auto">
                      <a:xfrm>
                        <a:off x="8456613" y="4237038"/>
                        <a:ext cx="1797050" cy="665162"/>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5E03E41A-915A-41F9-85AF-775528C9BBF2}"/>
              </a:ext>
            </a:extLst>
          </p:cNvPr>
          <p:cNvSpPr txBox="1"/>
          <p:nvPr/>
        </p:nvSpPr>
        <p:spPr>
          <a:xfrm>
            <a:off x="637430" y="4906416"/>
            <a:ext cx="10515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LPF filter has a bandwidth small enough, it can extract the average of the data stream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with arbitrary accuracy. If the DAC is ideal (no distortion), then the average of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gives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with an arbitrary resolution. </a:t>
            </a:r>
          </a:p>
        </p:txBody>
      </p:sp>
    </p:spTree>
    <p:extLst>
      <p:ext uri="{BB962C8B-B14F-4D97-AF65-F5344CB8AC3E}">
        <p14:creationId xmlns:p14="http://schemas.microsoft.com/office/powerpoint/2010/main" val="8378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1955A6-14FD-40F4-9E11-7D110B02243E}"/>
              </a:ext>
            </a:extLst>
          </p:cNvPr>
          <p:cNvSpPr>
            <a:spLocks noGrp="1"/>
          </p:cNvSpPr>
          <p:nvPr>
            <p:ph type="title"/>
          </p:nvPr>
        </p:nvSpPr>
        <p:spPr>
          <a:xfrm>
            <a:off x="853439" y="87789"/>
            <a:ext cx="10515600" cy="662397"/>
          </a:xfrm>
        </p:spPr>
        <p:txBody>
          <a:bodyPr/>
          <a:lstStyle/>
          <a:p>
            <a:r>
              <a:rPr lang="en-US" dirty="0"/>
              <a:t>Delta-Sigma principle</a:t>
            </a:r>
          </a:p>
        </p:txBody>
      </p:sp>
      <p:sp>
        <p:nvSpPr>
          <p:cNvPr id="3" name="Segnaposto piè di pagina 2">
            <a:extLst>
              <a:ext uri="{FF2B5EF4-FFF2-40B4-BE49-F238E27FC236}">
                <a16:creationId xmlns:a16="http://schemas.microsoft.com/office/drawing/2014/main" id="{FDF2FB0B-0FE8-4549-A666-016AABA25D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98CBAA6-B6E2-471C-AD1F-C9B56F4892A7}"/>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CasellaDiTesto 4">
            <a:extLst>
              <a:ext uri="{FF2B5EF4-FFF2-40B4-BE49-F238E27FC236}">
                <a16:creationId xmlns:a16="http://schemas.microsoft.com/office/drawing/2014/main" id="{83D871CB-295D-4D7A-93E7-7781982FDA30}"/>
              </a:ext>
            </a:extLst>
          </p:cNvPr>
          <p:cNvSpPr txBox="1"/>
          <p:nvPr/>
        </p:nvSpPr>
        <p:spPr>
          <a:xfrm>
            <a:off x="558265" y="1174282"/>
            <a:ext cx="10515600" cy="4462760"/>
          </a:xfrm>
          <a:prstGeom prst="rect">
            <a:avLst/>
          </a:prstGeom>
          <a:noFill/>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What we have seen so far suggests that the delta-sigma modulator can produce a data stream that, once properly filtered, can yield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with a higher resolution than the original ADC. </a:t>
            </a:r>
          </a:p>
          <a:p>
            <a:pPr>
              <a:spcAft>
                <a:spcPts val="1200"/>
              </a:spcAft>
            </a:pPr>
            <a:r>
              <a:rPr lang="en-US" sz="2400" dirty="0">
                <a:latin typeface="Arial" panose="020B0604020202020204" pitchFamily="34" charset="0"/>
                <a:cs typeface="Arial" panose="020B0604020202020204" pitchFamily="34" charset="0"/>
              </a:rPr>
              <a:t>Differently from the pure oversampling ADC, the delta-sigma is capable of producing the alternation of two adjacent codes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even with a dc signal without dithering. In the case of an input dc signal, the constant error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is modulated (this is the origin of the name) and can be filtered out.  </a:t>
            </a:r>
          </a:p>
          <a:p>
            <a:pPr>
              <a:spcAft>
                <a:spcPts val="1200"/>
              </a:spcAft>
            </a:pPr>
            <a:r>
              <a:rPr lang="en-US" sz="2400" dirty="0">
                <a:latin typeface="Arial" panose="020B0604020202020204" pitchFamily="34" charset="0"/>
                <a:cs typeface="Arial" panose="020B0604020202020204" pitchFamily="34" charset="0"/>
              </a:rPr>
              <a:t>As in the oversampling approach, it is necessary to filter the output data stream, reducing the bandwidth to the minimum required by the signal spectrum.  We will show that high resolution increments can be obtained with moderate OSRs. </a:t>
            </a:r>
          </a:p>
        </p:txBody>
      </p:sp>
    </p:spTree>
    <p:extLst>
      <p:ext uri="{BB962C8B-B14F-4D97-AF65-F5344CB8AC3E}">
        <p14:creationId xmlns:p14="http://schemas.microsoft.com/office/powerpoint/2010/main" val="15735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649EB-273C-4975-9532-E00FD84F0460}"/>
              </a:ext>
            </a:extLst>
          </p:cNvPr>
          <p:cNvSpPr>
            <a:spLocks noGrp="1"/>
          </p:cNvSpPr>
          <p:nvPr>
            <p:ph type="title"/>
          </p:nvPr>
        </p:nvSpPr>
        <p:spPr>
          <a:xfrm>
            <a:off x="636070" y="114893"/>
            <a:ext cx="10515600" cy="662397"/>
          </a:xfrm>
        </p:spPr>
        <p:txBody>
          <a:bodyPr/>
          <a:lstStyle/>
          <a:p>
            <a:r>
              <a:rPr lang="en-US" dirty="0"/>
              <a:t>Analysis of a first order delta-sigma modulator</a:t>
            </a:r>
          </a:p>
        </p:txBody>
      </p:sp>
      <p:sp>
        <p:nvSpPr>
          <p:cNvPr id="3" name="Segnaposto piè di pagina 2">
            <a:extLst>
              <a:ext uri="{FF2B5EF4-FFF2-40B4-BE49-F238E27FC236}">
                <a16:creationId xmlns:a16="http://schemas.microsoft.com/office/drawing/2014/main" id="{B2C393F7-815D-44C9-8D4F-36034B44D9D8}"/>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344F2CB-8EF4-40A2-907F-504CE83D4B6A}"/>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7" name="Elemento grafico 6">
            <a:extLst>
              <a:ext uri="{FF2B5EF4-FFF2-40B4-BE49-F238E27FC236}">
                <a16:creationId xmlns:a16="http://schemas.microsoft.com/office/drawing/2014/main" id="{DB42A4AA-5C28-4DE9-A799-01EECA0B6D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779" y="1157138"/>
            <a:ext cx="5743575" cy="1771650"/>
          </a:xfrm>
          <a:prstGeom prst="rect">
            <a:avLst/>
          </a:prstGeom>
        </p:spPr>
      </p:pic>
      <p:sp>
        <p:nvSpPr>
          <p:cNvPr id="8" name="Rettangolo con angoli arrotondati 7">
            <a:extLst>
              <a:ext uri="{FF2B5EF4-FFF2-40B4-BE49-F238E27FC236}">
                <a16:creationId xmlns:a16="http://schemas.microsoft.com/office/drawing/2014/main" id="{A1093C3E-D257-452B-85C2-904446081D0E}"/>
              </a:ext>
            </a:extLst>
          </p:cNvPr>
          <p:cNvSpPr/>
          <p:nvPr/>
        </p:nvSpPr>
        <p:spPr>
          <a:xfrm>
            <a:off x="1078029" y="910142"/>
            <a:ext cx="3909633" cy="2189194"/>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4D07027C-17B5-469B-8ED4-3526B2B60712}"/>
              </a:ext>
            </a:extLst>
          </p:cNvPr>
          <p:cNvSpPr txBox="1"/>
          <p:nvPr/>
        </p:nvSpPr>
        <p:spPr>
          <a:xfrm>
            <a:off x="981777" y="3161346"/>
            <a:ext cx="2170787" cy="461665"/>
          </a:xfrm>
          <a:prstGeom prst="rect">
            <a:avLst/>
          </a:prstGeom>
          <a:noFill/>
        </p:spPr>
        <p:txBody>
          <a:bodyPr wrap="none" rtlCol="0">
            <a:spAutoFit/>
          </a:bodyPr>
          <a:lstStyle/>
          <a:p>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modulator</a:t>
            </a:r>
          </a:p>
        </p:txBody>
      </p:sp>
      <p:sp>
        <p:nvSpPr>
          <p:cNvPr id="10" name="CasellaDiTesto 9">
            <a:extLst>
              <a:ext uri="{FF2B5EF4-FFF2-40B4-BE49-F238E27FC236}">
                <a16:creationId xmlns:a16="http://schemas.microsoft.com/office/drawing/2014/main" id="{4C788C8B-240F-42D5-8C6C-C161065942D7}"/>
              </a:ext>
            </a:extLst>
          </p:cNvPr>
          <p:cNvSpPr txBox="1"/>
          <p:nvPr/>
        </p:nvSpPr>
        <p:spPr>
          <a:xfrm>
            <a:off x="7363326" y="991402"/>
            <a:ext cx="4340994"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is a discrete time transfer function, properly represented with its </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-transform.  </a:t>
            </a:r>
          </a:p>
        </p:txBody>
      </p:sp>
      <p:pic>
        <p:nvPicPr>
          <p:cNvPr id="11" name="Elemento grafico 10">
            <a:extLst>
              <a:ext uri="{FF2B5EF4-FFF2-40B4-BE49-F238E27FC236}">
                <a16:creationId xmlns:a16="http://schemas.microsoft.com/office/drawing/2014/main" id="{59560F7F-781B-49FA-8196-CD4F93595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2632" y="4308496"/>
            <a:ext cx="3400425" cy="1266825"/>
          </a:xfrm>
          <a:prstGeom prst="rect">
            <a:avLst/>
          </a:prstGeom>
        </p:spPr>
      </p:pic>
      <p:sp>
        <p:nvSpPr>
          <p:cNvPr id="12" name="Rettangolo con angoli arrotondati 11">
            <a:extLst>
              <a:ext uri="{FF2B5EF4-FFF2-40B4-BE49-F238E27FC236}">
                <a16:creationId xmlns:a16="http://schemas.microsoft.com/office/drawing/2014/main" id="{BF3DBE35-C774-4E97-A321-82609E75A57A}"/>
              </a:ext>
            </a:extLst>
          </p:cNvPr>
          <p:cNvSpPr/>
          <p:nvPr/>
        </p:nvSpPr>
        <p:spPr>
          <a:xfrm>
            <a:off x="1197748" y="4034304"/>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ABF24974-C194-4F43-949A-761DF0B42426}"/>
              </a:ext>
            </a:extLst>
          </p:cNvPr>
          <p:cNvSpPr txBox="1"/>
          <p:nvPr/>
        </p:nvSpPr>
        <p:spPr>
          <a:xfrm>
            <a:off x="6224200" y="2928788"/>
            <a:ext cx="434099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Linearized model of the modulator. The DAC is considered ideal; thus, it simply translates the voltage representation of </a:t>
            </a:r>
            <a:r>
              <a:rPr lang="en-US" sz="2400" i="1" dirty="0" err="1">
                <a:latin typeface="Arial" panose="020B0604020202020204" pitchFamily="34" charset="0"/>
                <a:cs typeface="Arial" panose="020B0604020202020204" pitchFamily="34" charset="0"/>
              </a:rPr>
              <a:t>D</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in an exactly corresponding analog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94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34F523C-6680-4B6C-A55D-3F56E65EF2C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6C71F0A-C866-4C8C-AEB6-E762FBE2D0B7}"/>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A6AEFE1F-CE64-4FD4-A836-690EED7659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207" y="1344401"/>
            <a:ext cx="3400425" cy="1266825"/>
          </a:xfrm>
          <a:prstGeom prst="rect">
            <a:avLst/>
          </a:prstGeom>
        </p:spPr>
      </p:pic>
      <p:sp>
        <p:nvSpPr>
          <p:cNvPr id="6" name="Rettangolo con angoli arrotondati 5">
            <a:extLst>
              <a:ext uri="{FF2B5EF4-FFF2-40B4-BE49-F238E27FC236}">
                <a16:creationId xmlns:a16="http://schemas.microsoft.com/office/drawing/2014/main" id="{7A6C2A80-7BB1-45A4-BA6C-8391CB8B7013}"/>
              </a:ext>
            </a:extLst>
          </p:cNvPr>
          <p:cNvSpPr/>
          <p:nvPr/>
        </p:nvSpPr>
        <p:spPr>
          <a:xfrm>
            <a:off x="732323" y="1070209"/>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1">
            <a:extLst>
              <a:ext uri="{FF2B5EF4-FFF2-40B4-BE49-F238E27FC236}">
                <a16:creationId xmlns:a16="http://schemas.microsoft.com/office/drawing/2014/main" id="{778C0134-8838-41CB-B696-7E5833DE0D17}"/>
              </a:ext>
            </a:extLst>
          </p:cNvPr>
          <p:cNvSpPr txBox="1">
            <a:spLocks/>
          </p:cNvSpPr>
          <p:nvPr/>
        </p:nvSpPr>
        <p:spPr>
          <a:xfrm>
            <a:off x="732323"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Analysis of a first order delta-sigma modulator</a:t>
            </a:r>
          </a:p>
        </p:txBody>
      </p:sp>
      <p:graphicFrame>
        <p:nvGraphicFramePr>
          <p:cNvPr id="10" name="Oggetto 9">
            <a:extLst>
              <a:ext uri="{FF2B5EF4-FFF2-40B4-BE49-F238E27FC236}">
                <a16:creationId xmlns:a16="http://schemas.microsoft.com/office/drawing/2014/main" id="{45ACFD8F-1408-4D22-99F3-4EB3E84782EE}"/>
              </a:ext>
            </a:extLst>
          </p:cNvPr>
          <p:cNvGraphicFramePr>
            <a:graphicFrameLocks noChangeAspect="1"/>
          </p:cNvGraphicFramePr>
          <p:nvPr>
            <p:extLst>
              <p:ext uri="{D42A27DB-BD31-4B8C-83A1-F6EECF244321}">
                <p14:modId xmlns:p14="http://schemas.microsoft.com/office/powerpoint/2010/main" val="691190720"/>
              </p:ext>
            </p:extLst>
          </p:nvPr>
        </p:nvGraphicFramePr>
        <p:xfrm>
          <a:off x="5414963" y="981075"/>
          <a:ext cx="3473450" cy="604838"/>
        </p:xfrm>
        <a:graphic>
          <a:graphicData uri="http://schemas.openxmlformats.org/presentationml/2006/ole">
            <mc:AlternateContent xmlns:mc="http://schemas.openxmlformats.org/markup-compatibility/2006">
              <mc:Choice xmlns:v="urn:schemas-microsoft-com:vml" Requires="v">
                <p:oleObj spid="_x0000_s11596" name="Equation" r:id="rId5" imgW="1473120" imgH="253800" progId="Equation.DSMT4">
                  <p:embed/>
                </p:oleObj>
              </mc:Choice>
              <mc:Fallback>
                <p:oleObj name="Equation" r:id="rId5" imgW="1473120" imgH="253800" progId="Equation.DSMT4">
                  <p:embed/>
                  <p:pic>
                    <p:nvPicPr>
                      <p:cNvPr id="19" name="Oggetto 18">
                        <a:extLst>
                          <a:ext uri="{FF2B5EF4-FFF2-40B4-BE49-F238E27FC236}">
                            <a16:creationId xmlns:a16="http://schemas.microsoft.com/office/drawing/2014/main" id="{6E34DAE5-45AD-4CE5-8F3C-4F5C92AD3AA7}"/>
                          </a:ext>
                        </a:extLst>
                      </p:cNvPr>
                      <p:cNvPicPr>
                        <a:picLocks noChangeAspect="1" noChangeArrowheads="1"/>
                      </p:cNvPicPr>
                      <p:nvPr/>
                    </p:nvPicPr>
                    <p:blipFill>
                      <a:blip r:embed="rId6"/>
                      <a:srcRect/>
                      <a:stretch>
                        <a:fillRect/>
                      </a:stretch>
                    </p:blipFill>
                    <p:spPr bwMode="auto">
                      <a:xfrm>
                        <a:off x="5414963" y="981075"/>
                        <a:ext cx="3473450" cy="6048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ECF48AA-32A8-47C2-A29B-1191849CFC76}"/>
              </a:ext>
            </a:extLst>
          </p:cNvPr>
          <p:cNvGraphicFramePr>
            <a:graphicFrameLocks noChangeAspect="1"/>
          </p:cNvGraphicFramePr>
          <p:nvPr>
            <p:extLst>
              <p:ext uri="{D42A27DB-BD31-4B8C-83A1-F6EECF244321}">
                <p14:modId xmlns:p14="http://schemas.microsoft.com/office/powerpoint/2010/main" val="3369972245"/>
              </p:ext>
            </p:extLst>
          </p:nvPr>
        </p:nvGraphicFramePr>
        <p:xfrm>
          <a:off x="5449888" y="1633538"/>
          <a:ext cx="3922712" cy="604837"/>
        </p:xfrm>
        <a:graphic>
          <a:graphicData uri="http://schemas.openxmlformats.org/presentationml/2006/ole">
            <mc:AlternateContent xmlns:mc="http://schemas.openxmlformats.org/markup-compatibility/2006">
              <mc:Choice xmlns:v="urn:schemas-microsoft-com:vml" Requires="v">
                <p:oleObj spid="_x0000_s11597" name="Equation" r:id="rId7" imgW="1663560" imgH="253800" progId="Equation.DSMT4">
                  <p:embed/>
                </p:oleObj>
              </mc:Choice>
              <mc:Fallback>
                <p:oleObj name="Equation" r:id="rId7" imgW="1663560" imgH="253800" progId="Equation.DSMT4">
                  <p:embed/>
                  <p:pic>
                    <p:nvPicPr>
                      <p:cNvPr id="10" name="Oggetto 9">
                        <a:extLst>
                          <a:ext uri="{FF2B5EF4-FFF2-40B4-BE49-F238E27FC236}">
                            <a16:creationId xmlns:a16="http://schemas.microsoft.com/office/drawing/2014/main" id="{45ACFD8F-1408-4D22-99F3-4EB3E84782EE}"/>
                          </a:ext>
                        </a:extLst>
                      </p:cNvPr>
                      <p:cNvPicPr>
                        <a:picLocks noChangeAspect="1" noChangeArrowheads="1"/>
                      </p:cNvPicPr>
                      <p:nvPr/>
                    </p:nvPicPr>
                    <p:blipFill>
                      <a:blip r:embed="rId8"/>
                      <a:srcRect/>
                      <a:stretch>
                        <a:fillRect/>
                      </a:stretch>
                    </p:blipFill>
                    <p:spPr bwMode="auto">
                      <a:xfrm>
                        <a:off x="5449888" y="1633538"/>
                        <a:ext cx="3922712" cy="604837"/>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8BF2E0C-CDCA-4E58-AA4C-CA51A64AFDE2}"/>
              </a:ext>
            </a:extLst>
          </p:cNvPr>
          <p:cNvGraphicFramePr>
            <a:graphicFrameLocks noChangeAspect="1"/>
          </p:cNvGraphicFramePr>
          <p:nvPr>
            <p:extLst>
              <p:ext uri="{D42A27DB-BD31-4B8C-83A1-F6EECF244321}">
                <p14:modId xmlns:p14="http://schemas.microsoft.com/office/powerpoint/2010/main" val="2146506870"/>
              </p:ext>
            </p:extLst>
          </p:nvPr>
        </p:nvGraphicFramePr>
        <p:xfrm>
          <a:off x="5327650" y="2195513"/>
          <a:ext cx="4340225" cy="998537"/>
        </p:xfrm>
        <a:graphic>
          <a:graphicData uri="http://schemas.openxmlformats.org/presentationml/2006/ole">
            <mc:AlternateContent xmlns:mc="http://schemas.openxmlformats.org/markup-compatibility/2006">
              <mc:Choice xmlns:v="urn:schemas-microsoft-com:vml" Requires="v">
                <p:oleObj spid="_x0000_s11598" name="Equation" r:id="rId9" imgW="1841400" imgH="419040" progId="Equation.DSMT4">
                  <p:embed/>
                </p:oleObj>
              </mc:Choice>
              <mc:Fallback>
                <p:oleObj name="Equation" r:id="rId9" imgW="1841400" imgH="419040" progId="Equation.DSMT4">
                  <p:embed/>
                  <p:pic>
                    <p:nvPicPr>
                      <p:cNvPr id="11" name="Oggetto 10">
                        <a:extLst>
                          <a:ext uri="{FF2B5EF4-FFF2-40B4-BE49-F238E27FC236}">
                            <a16:creationId xmlns:a16="http://schemas.microsoft.com/office/drawing/2014/main" id="{7ECF48AA-32A8-47C2-A29B-1191849CFC76}"/>
                          </a:ext>
                        </a:extLst>
                      </p:cNvPr>
                      <p:cNvPicPr>
                        <a:picLocks noChangeAspect="1" noChangeArrowheads="1"/>
                      </p:cNvPicPr>
                      <p:nvPr/>
                    </p:nvPicPr>
                    <p:blipFill>
                      <a:blip r:embed="rId10"/>
                      <a:srcRect/>
                      <a:stretch>
                        <a:fillRect/>
                      </a:stretch>
                    </p:blipFill>
                    <p:spPr bwMode="auto">
                      <a:xfrm>
                        <a:off x="5327650" y="2195513"/>
                        <a:ext cx="4340225" cy="9985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73D3E13-9894-49F9-936C-6EFEC80CB936}"/>
              </a:ext>
            </a:extLst>
          </p:cNvPr>
          <p:cNvGraphicFramePr>
            <a:graphicFrameLocks noChangeAspect="1"/>
          </p:cNvGraphicFramePr>
          <p:nvPr>
            <p:extLst>
              <p:ext uri="{D42A27DB-BD31-4B8C-83A1-F6EECF244321}">
                <p14:modId xmlns:p14="http://schemas.microsoft.com/office/powerpoint/2010/main" val="1771832637"/>
              </p:ext>
            </p:extLst>
          </p:nvPr>
        </p:nvGraphicFramePr>
        <p:xfrm>
          <a:off x="5327650" y="3354388"/>
          <a:ext cx="4491038" cy="606425"/>
        </p:xfrm>
        <a:graphic>
          <a:graphicData uri="http://schemas.openxmlformats.org/presentationml/2006/ole">
            <mc:AlternateContent xmlns:mc="http://schemas.openxmlformats.org/markup-compatibility/2006">
              <mc:Choice xmlns:v="urn:schemas-microsoft-com:vml" Requires="v">
                <p:oleObj spid="_x0000_s11599" name="Equation" r:id="rId11" imgW="1904760" imgH="253800" progId="Equation.DSMT4">
                  <p:embed/>
                </p:oleObj>
              </mc:Choice>
              <mc:Fallback>
                <p:oleObj name="Equation" r:id="rId11" imgW="1904760" imgH="253800" progId="Equation.DSMT4">
                  <p:embed/>
                  <p:pic>
                    <p:nvPicPr>
                      <p:cNvPr id="12" name="Oggetto 11">
                        <a:extLst>
                          <a:ext uri="{FF2B5EF4-FFF2-40B4-BE49-F238E27FC236}">
                            <a16:creationId xmlns:a16="http://schemas.microsoft.com/office/drawing/2014/main" id="{B8BF2E0C-CDCA-4E58-AA4C-CA51A64AFDE2}"/>
                          </a:ext>
                        </a:extLst>
                      </p:cNvPr>
                      <p:cNvPicPr>
                        <a:picLocks noChangeAspect="1" noChangeArrowheads="1"/>
                      </p:cNvPicPr>
                      <p:nvPr/>
                    </p:nvPicPr>
                    <p:blipFill>
                      <a:blip r:embed="rId12"/>
                      <a:srcRect/>
                      <a:stretch>
                        <a:fillRect/>
                      </a:stretch>
                    </p:blipFill>
                    <p:spPr bwMode="auto">
                      <a:xfrm>
                        <a:off x="5327650" y="3354388"/>
                        <a:ext cx="4491038" cy="606425"/>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A488D481-A61A-42AD-B214-6DF2ADD31EE0}"/>
              </a:ext>
            </a:extLst>
          </p:cNvPr>
          <p:cNvGraphicFramePr>
            <a:graphicFrameLocks noChangeAspect="1"/>
          </p:cNvGraphicFramePr>
          <p:nvPr>
            <p:extLst>
              <p:ext uri="{D42A27DB-BD31-4B8C-83A1-F6EECF244321}">
                <p14:modId xmlns:p14="http://schemas.microsoft.com/office/powerpoint/2010/main" val="1105280212"/>
              </p:ext>
            </p:extLst>
          </p:nvPr>
        </p:nvGraphicFramePr>
        <p:xfrm>
          <a:off x="1177772" y="4089948"/>
          <a:ext cx="6797676" cy="1000125"/>
        </p:xfrm>
        <a:graphic>
          <a:graphicData uri="http://schemas.openxmlformats.org/presentationml/2006/ole">
            <mc:AlternateContent xmlns:mc="http://schemas.openxmlformats.org/markup-compatibility/2006">
              <mc:Choice xmlns:v="urn:schemas-microsoft-com:vml" Requires="v">
                <p:oleObj spid="_x0000_s11600" name="Equation" r:id="rId13" imgW="2882880" imgH="419040" progId="Equation.DSMT4">
                  <p:embed/>
                </p:oleObj>
              </mc:Choice>
              <mc:Fallback>
                <p:oleObj name="Equation" r:id="rId13" imgW="2882880" imgH="419040" progId="Equation.DSMT4">
                  <p:embed/>
                  <p:pic>
                    <p:nvPicPr>
                      <p:cNvPr id="13" name="Oggetto 12">
                        <a:extLst>
                          <a:ext uri="{FF2B5EF4-FFF2-40B4-BE49-F238E27FC236}">
                            <a16:creationId xmlns:a16="http://schemas.microsoft.com/office/drawing/2014/main" id="{973D3E13-9894-49F9-936C-6EFEC80CB936}"/>
                          </a:ext>
                        </a:extLst>
                      </p:cNvPr>
                      <p:cNvPicPr>
                        <a:picLocks noChangeAspect="1" noChangeArrowheads="1"/>
                      </p:cNvPicPr>
                      <p:nvPr/>
                    </p:nvPicPr>
                    <p:blipFill>
                      <a:blip r:embed="rId14"/>
                      <a:srcRect/>
                      <a:stretch>
                        <a:fillRect/>
                      </a:stretch>
                    </p:blipFill>
                    <p:spPr bwMode="auto">
                      <a:xfrm>
                        <a:off x="1177772" y="4089948"/>
                        <a:ext cx="6797676" cy="100012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D710BE0-ED9A-44F4-94DA-90B25FD39729}"/>
              </a:ext>
            </a:extLst>
          </p:cNvPr>
          <p:cNvGraphicFramePr>
            <a:graphicFrameLocks noChangeAspect="1"/>
          </p:cNvGraphicFramePr>
          <p:nvPr>
            <p:extLst>
              <p:ext uri="{D42A27DB-BD31-4B8C-83A1-F6EECF244321}">
                <p14:modId xmlns:p14="http://schemas.microsoft.com/office/powerpoint/2010/main" val="1999865759"/>
              </p:ext>
            </p:extLst>
          </p:nvPr>
        </p:nvGraphicFramePr>
        <p:xfrm>
          <a:off x="2697162" y="5057720"/>
          <a:ext cx="6797676" cy="1000125"/>
        </p:xfrm>
        <a:graphic>
          <a:graphicData uri="http://schemas.openxmlformats.org/presentationml/2006/ole">
            <mc:AlternateContent xmlns:mc="http://schemas.openxmlformats.org/markup-compatibility/2006">
              <mc:Choice xmlns:v="urn:schemas-microsoft-com:vml" Requires="v">
                <p:oleObj spid="_x0000_s11601" name="Equation" r:id="rId15" imgW="2882880" imgH="419040" progId="Equation.DSMT4">
                  <p:embed/>
                </p:oleObj>
              </mc:Choice>
              <mc:Fallback>
                <p:oleObj name="Equation" r:id="rId15" imgW="2882880" imgH="419040" progId="Equation.DSMT4">
                  <p:embed/>
                  <p:pic>
                    <p:nvPicPr>
                      <p:cNvPr id="14" name="Oggetto 13">
                        <a:extLst>
                          <a:ext uri="{FF2B5EF4-FFF2-40B4-BE49-F238E27FC236}">
                            <a16:creationId xmlns:a16="http://schemas.microsoft.com/office/drawing/2014/main" id="{A488D481-A61A-42AD-B214-6DF2ADD31EE0}"/>
                          </a:ext>
                        </a:extLst>
                      </p:cNvPr>
                      <p:cNvPicPr>
                        <a:picLocks noChangeAspect="1" noChangeArrowheads="1"/>
                      </p:cNvPicPr>
                      <p:nvPr/>
                    </p:nvPicPr>
                    <p:blipFill>
                      <a:blip r:embed="rId16"/>
                      <a:srcRect/>
                      <a:stretch>
                        <a:fillRect/>
                      </a:stretch>
                    </p:blipFill>
                    <p:spPr bwMode="auto">
                      <a:xfrm>
                        <a:off x="2697162" y="5057720"/>
                        <a:ext cx="6797676" cy="1000125"/>
                      </a:xfrm>
                      <a:prstGeom prst="rect">
                        <a:avLst/>
                      </a:prstGeom>
                      <a:noFill/>
                    </p:spPr>
                  </p:pic>
                </p:oleObj>
              </mc:Fallback>
            </mc:AlternateContent>
          </a:graphicData>
        </a:graphic>
      </p:graphicFrame>
    </p:spTree>
    <p:extLst>
      <p:ext uri="{BB962C8B-B14F-4D97-AF65-F5344CB8AC3E}">
        <p14:creationId xmlns:p14="http://schemas.microsoft.com/office/powerpoint/2010/main" val="42908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C0D826-5FAA-4E8E-BCFA-AC6EB9552795}"/>
              </a:ext>
            </a:extLst>
          </p:cNvPr>
          <p:cNvSpPr>
            <a:spLocks noGrp="1"/>
          </p:cNvSpPr>
          <p:nvPr>
            <p:ph type="title"/>
          </p:nvPr>
        </p:nvSpPr>
        <p:spPr>
          <a:xfrm>
            <a:off x="655320" y="66767"/>
            <a:ext cx="10515600" cy="662397"/>
          </a:xfrm>
        </p:spPr>
        <p:txBody>
          <a:bodyPr/>
          <a:lstStyle/>
          <a:p>
            <a:r>
              <a:rPr lang="en-US" dirty="0"/>
              <a:t>Signal to Noise Ratio and resolution</a:t>
            </a:r>
          </a:p>
        </p:txBody>
      </p:sp>
      <p:sp>
        <p:nvSpPr>
          <p:cNvPr id="3" name="Segnaposto piè di pagina 2">
            <a:extLst>
              <a:ext uri="{FF2B5EF4-FFF2-40B4-BE49-F238E27FC236}">
                <a16:creationId xmlns:a16="http://schemas.microsoft.com/office/drawing/2014/main" id="{CD47824A-2D74-418F-BA6C-97F453F3859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52812CA-488F-494B-865A-F32C8E2CE9B7}"/>
              </a:ext>
            </a:extLst>
          </p:cNvPr>
          <p:cNvSpPr>
            <a:spLocks noGrp="1"/>
          </p:cNvSpPr>
          <p:nvPr>
            <p:ph type="sldNum" sz="quarter" idx="12"/>
          </p:nvPr>
        </p:nvSpPr>
        <p:spPr/>
        <p:txBody>
          <a:bodyPr/>
          <a:lstStyle/>
          <a:p>
            <a:fld id="{02055017-B6DE-4C35-A63B-40EADAC97849}" type="slidenum">
              <a:rPr lang="en-US" smtClean="0"/>
              <a:t>2</a:t>
            </a:fld>
            <a:endParaRPr lang="en-US" dirty="0"/>
          </a:p>
        </p:txBody>
      </p:sp>
      <p:graphicFrame>
        <p:nvGraphicFramePr>
          <p:cNvPr id="6" name="Oggetto 5">
            <a:extLst>
              <a:ext uri="{FF2B5EF4-FFF2-40B4-BE49-F238E27FC236}">
                <a16:creationId xmlns:a16="http://schemas.microsoft.com/office/drawing/2014/main" id="{D8E81DE2-D917-4B62-BC5C-48A82807B842}"/>
              </a:ext>
            </a:extLst>
          </p:cNvPr>
          <p:cNvGraphicFramePr>
            <a:graphicFrameLocks noChangeAspect="1"/>
          </p:cNvGraphicFramePr>
          <p:nvPr>
            <p:extLst>
              <p:ext uri="{D42A27DB-BD31-4B8C-83A1-F6EECF244321}">
                <p14:modId xmlns:p14="http://schemas.microsoft.com/office/powerpoint/2010/main" val="1156853519"/>
              </p:ext>
            </p:extLst>
          </p:nvPr>
        </p:nvGraphicFramePr>
        <p:xfrm>
          <a:off x="975269" y="1297773"/>
          <a:ext cx="1936102" cy="1143000"/>
        </p:xfrm>
        <a:graphic>
          <a:graphicData uri="http://schemas.openxmlformats.org/presentationml/2006/ole">
            <mc:AlternateContent xmlns:mc="http://schemas.openxmlformats.org/markup-compatibility/2006">
              <mc:Choice xmlns:v="urn:schemas-microsoft-com:vml" Requires="v">
                <p:oleObj spid="_x0000_s2775" name="Equation" r:id="rId3" imgW="799753" imgH="469696" progId="Equation.DSMT4">
                  <p:embed/>
                </p:oleObj>
              </mc:Choice>
              <mc:Fallback>
                <p:oleObj name="Equation" r:id="rId3" imgW="799753" imgH="46969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69" y="1297773"/>
                        <a:ext cx="1936102" cy="1143000"/>
                      </a:xfrm>
                      <a:prstGeom prst="rect">
                        <a:avLst/>
                      </a:prstGeom>
                      <a:noFill/>
                    </p:spPr>
                  </p:pic>
                </p:oleObj>
              </mc:Fallback>
            </mc:AlternateContent>
          </a:graphicData>
        </a:graphic>
      </p:graphicFrame>
      <p:pic>
        <p:nvPicPr>
          <p:cNvPr id="2052" name="Picture 4">
            <a:extLst>
              <a:ext uri="{FF2B5EF4-FFF2-40B4-BE49-F238E27FC236}">
                <a16:creationId xmlns:a16="http://schemas.microsoft.com/office/drawing/2014/main" id="{DAED460D-7A10-413B-9939-6D9A931CD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945" y="772921"/>
            <a:ext cx="4446395"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rentesi graffa aperta 6">
            <a:extLst>
              <a:ext uri="{FF2B5EF4-FFF2-40B4-BE49-F238E27FC236}">
                <a16:creationId xmlns:a16="http://schemas.microsoft.com/office/drawing/2014/main" id="{635453DD-25CB-49F1-80F7-BE9993F8AD20}"/>
              </a:ext>
            </a:extLst>
          </p:cNvPr>
          <p:cNvSpPr/>
          <p:nvPr/>
        </p:nvSpPr>
        <p:spPr>
          <a:xfrm>
            <a:off x="4915302" y="1087873"/>
            <a:ext cx="167005" cy="1447800"/>
          </a:xfrm>
          <a:prstGeom prst="leftBrace">
            <a:avLst>
              <a:gd name="adj1" fmla="val 50000"/>
              <a:gd name="adj2" fmla="val 4978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524111EF-E5B7-4E3C-A950-B0C783CA2091}"/>
              </a:ext>
            </a:extLst>
          </p:cNvPr>
          <p:cNvSpPr txBox="1"/>
          <p:nvPr/>
        </p:nvSpPr>
        <p:spPr>
          <a:xfrm>
            <a:off x="3326215" y="1233860"/>
            <a:ext cx="14351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range of the ADC</a:t>
            </a:r>
          </a:p>
        </p:txBody>
      </p:sp>
      <p:graphicFrame>
        <p:nvGraphicFramePr>
          <p:cNvPr id="10" name="Oggetto 9">
            <a:extLst>
              <a:ext uri="{FF2B5EF4-FFF2-40B4-BE49-F238E27FC236}">
                <a16:creationId xmlns:a16="http://schemas.microsoft.com/office/drawing/2014/main" id="{47632E19-A810-4CF5-A365-123CB38DAC75}"/>
              </a:ext>
            </a:extLst>
          </p:cNvPr>
          <p:cNvGraphicFramePr>
            <a:graphicFrameLocks noChangeAspect="1"/>
          </p:cNvGraphicFramePr>
          <p:nvPr>
            <p:extLst>
              <p:ext uri="{D42A27DB-BD31-4B8C-83A1-F6EECF244321}">
                <p14:modId xmlns:p14="http://schemas.microsoft.com/office/powerpoint/2010/main" val="603773518"/>
              </p:ext>
            </p:extLst>
          </p:nvPr>
        </p:nvGraphicFramePr>
        <p:xfrm>
          <a:off x="10093205" y="1341120"/>
          <a:ext cx="1813559" cy="1049955"/>
        </p:xfrm>
        <a:graphic>
          <a:graphicData uri="http://schemas.openxmlformats.org/presentationml/2006/ole">
            <mc:AlternateContent xmlns:mc="http://schemas.openxmlformats.org/markup-compatibility/2006">
              <mc:Choice xmlns:v="urn:schemas-microsoft-com:vml" Requires="v">
                <p:oleObj spid="_x0000_s2776" name="Equation" r:id="rId6" imgW="723586" imgH="418918" progId="Equation.DSMT4">
                  <p:embed/>
                </p:oleObj>
              </mc:Choice>
              <mc:Fallback>
                <p:oleObj name="Equation" r:id="rId6" imgW="723586" imgH="418918"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3205" y="1341120"/>
                        <a:ext cx="1813559" cy="104995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BC36EB2B-3B69-4A2F-BEA5-E892E3CD8190}"/>
              </a:ext>
            </a:extLst>
          </p:cNvPr>
          <p:cNvSpPr txBox="1"/>
          <p:nvPr/>
        </p:nvSpPr>
        <p:spPr>
          <a:xfrm>
            <a:off x="789225" y="3009383"/>
            <a:ext cx="41529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only quantization noise:</a:t>
            </a:r>
          </a:p>
        </p:txBody>
      </p:sp>
      <p:graphicFrame>
        <p:nvGraphicFramePr>
          <p:cNvPr id="13" name="Oggetto 12">
            <a:extLst>
              <a:ext uri="{FF2B5EF4-FFF2-40B4-BE49-F238E27FC236}">
                <a16:creationId xmlns:a16="http://schemas.microsoft.com/office/drawing/2014/main" id="{6DB80101-AE55-4C07-9234-2082943F721F}"/>
              </a:ext>
            </a:extLst>
          </p:cNvPr>
          <p:cNvGraphicFramePr>
            <a:graphicFrameLocks noChangeAspect="1"/>
          </p:cNvGraphicFramePr>
          <p:nvPr>
            <p:extLst>
              <p:ext uri="{D42A27DB-BD31-4B8C-83A1-F6EECF244321}">
                <p14:modId xmlns:p14="http://schemas.microsoft.com/office/powerpoint/2010/main" val="2235655552"/>
              </p:ext>
            </p:extLst>
          </p:nvPr>
        </p:nvGraphicFramePr>
        <p:xfrm>
          <a:off x="5611839" y="2908517"/>
          <a:ext cx="3849688" cy="1049338"/>
        </p:xfrm>
        <a:graphic>
          <a:graphicData uri="http://schemas.openxmlformats.org/presentationml/2006/ole">
            <mc:AlternateContent xmlns:mc="http://schemas.openxmlformats.org/markup-compatibility/2006">
              <mc:Choice xmlns:v="urn:schemas-microsoft-com:vml" Requires="v">
                <p:oleObj spid="_x0000_s2777" name="Equation" r:id="rId8" imgW="1536480" imgH="419040" progId="Equation.DSMT4">
                  <p:embed/>
                </p:oleObj>
              </mc:Choice>
              <mc:Fallback>
                <p:oleObj name="Equation" r:id="rId8" imgW="1536480" imgH="419040" progId="Equation.DSMT4">
                  <p:embed/>
                  <p:pic>
                    <p:nvPicPr>
                      <p:cNvPr id="0" name="Object 7"/>
                      <p:cNvPicPr>
                        <a:picLocks noChangeAspect="1" noChangeArrowheads="1"/>
                      </p:cNvPicPr>
                      <p:nvPr/>
                    </p:nvPicPr>
                    <p:blipFill>
                      <a:blip r:embed="rId9"/>
                      <a:srcRect/>
                      <a:stretch>
                        <a:fillRect/>
                      </a:stretch>
                    </p:blipFill>
                    <p:spPr bwMode="auto">
                      <a:xfrm>
                        <a:off x="5611839" y="2908517"/>
                        <a:ext cx="3849688" cy="1049338"/>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F04AC614-C8A3-49C9-AC14-802CB280F68D}"/>
              </a:ext>
            </a:extLst>
          </p:cNvPr>
          <p:cNvGraphicFramePr>
            <a:graphicFrameLocks noChangeAspect="1"/>
          </p:cNvGraphicFramePr>
          <p:nvPr>
            <p:extLst>
              <p:ext uri="{D42A27DB-BD31-4B8C-83A1-F6EECF244321}">
                <p14:modId xmlns:p14="http://schemas.microsoft.com/office/powerpoint/2010/main" val="3539651359"/>
              </p:ext>
            </p:extLst>
          </p:nvPr>
        </p:nvGraphicFramePr>
        <p:xfrm>
          <a:off x="3611654" y="2952567"/>
          <a:ext cx="1539240" cy="967522"/>
        </p:xfrm>
        <a:graphic>
          <a:graphicData uri="http://schemas.openxmlformats.org/presentationml/2006/ole">
            <mc:AlternateContent xmlns:mc="http://schemas.openxmlformats.org/markup-compatibility/2006">
              <mc:Choice xmlns:v="urn:schemas-microsoft-com:vml" Requires="v">
                <p:oleObj spid="_x0000_s2778" name="Equation" r:id="rId10" imgW="660400" imgH="419100" progId="Equation.DSMT4">
                  <p:embed/>
                </p:oleObj>
              </mc:Choice>
              <mc:Fallback>
                <p:oleObj name="Equation" r:id="rId10" imgW="660400" imgH="419100" progId="Equation.DSMT4">
                  <p:embed/>
                  <p:pic>
                    <p:nvPicPr>
                      <p:cNvPr id="8" name="Oggetto 7">
                        <a:extLst>
                          <a:ext uri="{FF2B5EF4-FFF2-40B4-BE49-F238E27FC236}">
                            <a16:creationId xmlns:a16="http://schemas.microsoft.com/office/drawing/2014/main" id="{816FCE6C-7F8A-4D96-A879-F0A43B0FD8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1654" y="2952567"/>
                        <a:ext cx="1539240" cy="967522"/>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C5A097AB-FB26-467E-8BAB-F7D27BDA685A}"/>
              </a:ext>
            </a:extLst>
          </p:cNvPr>
          <p:cNvGraphicFramePr>
            <a:graphicFrameLocks noChangeAspect="1"/>
          </p:cNvGraphicFramePr>
          <p:nvPr>
            <p:extLst>
              <p:ext uri="{D42A27DB-BD31-4B8C-83A1-F6EECF244321}">
                <p14:modId xmlns:p14="http://schemas.microsoft.com/office/powerpoint/2010/main" val="3815723009"/>
              </p:ext>
            </p:extLst>
          </p:nvPr>
        </p:nvGraphicFramePr>
        <p:xfrm>
          <a:off x="977911" y="4196090"/>
          <a:ext cx="1212850" cy="908050"/>
        </p:xfrm>
        <a:graphic>
          <a:graphicData uri="http://schemas.openxmlformats.org/presentationml/2006/ole">
            <mc:AlternateContent xmlns:mc="http://schemas.openxmlformats.org/markup-compatibility/2006">
              <mc:Choice xmlns:v="urn:schemas-microsoft-com:vml" Requires="v">
                <p:oleObj spid="_x0000_s2779" name="Equation" r:id="rId12" imgW="520560" imgH="393480" progId="Equation.DSMT4">
                  <p:embed/>
                </p:oleObj>
              </mc:Choice>
              <mc:Fallback>
                <p:oleObj name="Equation" r:id="rId12" imgW="520560" imgH="393480" progId="Equation.DSMT4">
                  <p:embed/>
                  <p:pic>
                    <p:nvPicPr>
                      <p:cNvPr id="15" name="Oggetto 14">
                        <a:extLst>
                          <a:ext uri="{FF2B5EF4-FFF2-40B4-BE49-F238E27FC236}">
                            <a16:creationId xmlns:a16="http://schemas.microsoft.com/office/drawing/2014/main" id="{F04AC614-C8A3-49C9-AC14-802CB280F68D}"/>
                          </a:ext>
                        </a:extLst>
                      </p:cNvPr>
                      <p:cNvPicPr>
                        <a:picLocks noChangeAspect="1" noChangeArrowheads="1"/>
                      </p:cNvPicPr>
                      <p:nvPr/>
                    </p:nvPicPr>
                    <p:blipFill>
                      <a:blip r:embed="rId13"/>
                      <a:srcRect/>
                      <a:stretch>
                        <a:fillRect/>
                      </a:stretch>
                    </p:blipFill>
                    <p:spPr bwMode="auto">
                      <a:xfrm>
                        <a:off x="977911" y="4196090"/>
                        <a:ext cx="1212850" cy="908050"/>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4610843D-F66F-4A0F-846B-4AA746BAE69B}"/>
              </a:ext>
            </a:extLst>
          </p:cNvPr>
          <p:cNvGraphicFramePr>
            <a:graphicFrameLocks noChangeAspect="1"/>
          </p:cNvGraphicFramePr>
          <p:nvPr>
            <p:extLst>
              <p:ext uri="{D42A27DB-BD31-4B8C-83A1-F6EECF244321}">
                <p14:modId xmlns:p14="http://schemas.microsoft.com/office/powerpoint/2010/main" val="2134004207"/>
              </p:ext>
            </p:extLst>
          </p:nvPr>
        </p:nvGraphicFramePr>
        <p:xfrm>
          <a:off x="2725327" y="4077821"/>
          <a:ext cx="4675188" cy="1144588"/>
        </p:xfrm>
        <a:graphic>
          <a:graphicData uri="http://schemas.openxmlformats.org/presentationml/2006/ole">
            <mc:AlternateContent xmlns:mc="http://schemas.openxmlformats.org/markup-compatibility/2006">
              <mc:Choice xmlns:v="urn:schemas-microsoft-com:vml" Requires="v">
                <p:oleObj spid="_x0000_s2780" name="Equation" r:id="rId14" imgW="1866600" imgH="457200" progId="Equation.DSMT4">
                  <p:embed/>
                </p:oleObj>
              </mc:Choice>
              <mc:Fallback>
                <p:oleObj name="Equation" r:id="rId14" imgW="1866600" imgH="457200" progId="Equation.DSMT4">
                  <p:embed/>
                  <p:pic>
                    <p:nvPicPr>
                      <p:cNvPr id="13" name="Oggetto 12">
                        <a:extLst>
                          <a:ext uri="{FF2B5EF4-FFF2-40B4-BE49-F238E27FC236}">
                            <a16:creationId xmlns:a16="http://schemas.microsoft.com/office/drawing/2014/main" id="{6DB80101-AE55-4C07-9234-2082943F721F}"/>
                          </a:ext>
                        </a:extLst>
                      </p:cNvPr>
                      <p:cNvPicPr>
                        <a:picLocks noChangeAspect="1" noChangeArrowheads="1"/>
                      </p:cNvPicPr>
                      <p:nvPr/>
                    </p:nvPicPr>
                    <p:blipFill>
                      <a:blip r:embed="rId15"/>
                      <a:srcRect/>
                      <a:stretch>
                        <a:fillRect/>
                      </a:stretch>
                    </p:blipFill>
                    <p:spPr bwMode="auto">
                      <a:xfrm>
                        <a:off x="2725327" y="4077821"/>
                        <a:ext cx="4675188" cy="1144588"/>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E6C03D28-7957-499D-8D3C-DEC12DCD446A}"/>
              </a:ext>
            </a:extLst>
          </p:cNvPr>
          <p:cNvGraphicFramePr>
            <a:graphicFrameLocks noChangeAspect="1"/>
          </p:cNvGraphicFramePr>
          <p:nvPr>
            <p:extLst>
              <p:ext uri="{D42A27DB-BD31-4B8C-83A1-F6EECF244321}">
                <p14:modId xmlns:p14="http://schemas.microsoft.com/office/powerpoint/2010/main" val="2949518405"/>
              </p:ext>
            </p:extLst>
          </p:nvPr>
        </p:nvGraphicFramePr>
        <p:xfrm>
          <a:off x="2624138" y="5427663"/>
          <a:ext cx="6334125" cy="631825"/>
        </p:xfrm>
        <a:graphic>
          <a:graphicData uri="http://schemas.openxmlformats.org/presentationml/2006/ole">
            <mc:AlternateContent xmlns:mc="http://schemas.openxmlformats.org/markup-compatibility/2006">
              <mc:Choice xmlns:v="urn:schemas-microsoft-com:vml" Requires="v">
                <p:oleObj spid="_x0000_s2781" name="Equation" r:id="rId16" imgW="2552400" imgH="253800" progId="Equation.DSMT4">
                  <p:embed/>
                </p:oleObj>
              </mc:Choice>
              <mc:Fallback>
                <p:oleObj name="Equation" r:id="rId16" imgW="2552400" imgH="253800" progId="Equation.DSMT4">
                  <p:embed/>
                  <p:pic>
                    <p:nvPicPr>
                      <p:cNvPr id="0" name="Object 13"/>
                      <p:cNvPicPr>
                        <a:picLocks noChangeAspect="1" noChangeArrowheads="1"/>
                      </p:cNvPicPr>
                      <p:nvPr/>
                    </p:nvPicPr>
                    <p:blipFill>
                      <a:blip r:embed="rId17"/>
                      <a:srcRect/>
                      <a:stretch>
                        <a:fillRect/>
                      </a:stretch>
                    </p:blipFill>
                    <p:spPr bwMode="auto">
                      <a:xfrm>
                        <a:off x="2624138" y="5427663"/>
                        <a:ext cx="6334125" cy="631825"/>
                      </a:xfrm>
                      <a:prstGeom prst="rect">
                        <a:avLst/>
                      </a:prstGeom>
                      <a:noFill/>
                    </p:spPr>
                  </p:pic>
                </p:oleObj>
              </mc:Fallback>
            </mc:AlternateContent>
          </a:graphicData>
        </a:graphic>
      </p:graphicFrame>
      <p:sp>
        <p:nvSpPr>
          <p:cNvPr id="5" name="Freccia a destra 4">
            <a:extLst>
              <a:ext uri="{FF2B5EF4-FFF2-40B4-BE49-F238E27FC236}">
                <a16:creationId xmlns:a16="http://schemas.microsoft.com/office/drawing/2014/main" id="{FB27F638-B7FF-44DB-8657-DF7F520854A2}"/>
              </a:ext>
            </a:extLst>
          </p:cNvPr>
          <p:cNvSpPr/>
          <p:nvPr/>
        </p:nvSpPr>
        <p:spPr>
          <a:xfrm>
            <a:off x="9710642" y="1714613"/>
            <a:ext cx="278246"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26A40D5E-48A5-4F9A-BCEB-7629E3D487BC}"/>
              </a:ext>
            </a:extLst>
          </p:cNvPr>
          <p:cNvGraphicFramePr>
            <a:graphicFrameLocks noChangeAspect="1"/>
          </p:cNvGraphicFramePr>
          <p:nvPr>
            <p:extLst>
              <p:ext uri="{D42A27DB-BD31-4B8C-83A1-F6EECF244321}">
                <p14:modId xmlns:p14="http://schemas.microsoft.com/office/powerpoint/2010/main" val="2074044688"/>
              </p:ext>
            </p:extLst>
          </p:nvPr>
        </p:nvGraphicFramePr>
        <p:xfrm>
          <a:off x="9377242" y="2851855"/>
          <a:ext cx="1431925" cy="1049338"/>
        </p:xfrm>
        <a:graphic>
          <a:graphicData uri="http://schemas.openxmlformats.org/presentationml/2006/ole">
            <mc:AlternateContent xmlns:mc="http://schemas.openxmlformats.org/markup-compatibility/2006">
              <mc:Choice xmlns:v="urn:schemas-microsoft-com:vml" Requires="v">
                <p:oleObj spid="_x0000_s2782" name="Equation" r:id="rId18" imgW="571320" imgH="419040" progId="Equation.DSMT4">
                  <p:embed/>
                </p:oleObj>
              </mc:Choice>
              <mc:Fallback>
                <p:oleObj name="Equation" r:id="rId18" imgW="571320" imgH="419040" progId="Equation.DSMT4">
                  <p:embed/>
                  <p:pic>
                    <p:nvPicPr>
                      <p:cNvPr id="13" name="Oggetto 12">
                        <a:extLst>
                          <a:ext uri="{FF2B5EF4-FFF2-40B4-BE49-F238E27FC236}">
                            <a16:creationId xmlns:a16="http://schemas.microsoft.com/office/drawing/2014/main" id="{6DB80101-AE55-4C07-9234-2082943F721F}"/>
                          </a:ext>
                        </a:extLst>
                      </p:cNvPr>
                      <p:cNvPicPr>
                        <a:picLocks noChangeAspect="1" noChangeArrowheads="1"/>
                      </p:cNvPicPr>
                      <p:nvPr/>
                    </p:nvPicPr>
                    <p:blipFill>
                      <a:blip r:embed="rId19"/>
                      <a:srcRect/>
                      <a:stretch>
                        <a:fillRect/>
                      </a:stretch>
                    </p:blipFill>
                    <p:spPr bwMode="auto">
                      <a:xfrm>
                        <a:off x="9377242" y="2851855"/>
                        <a:ext cx="1431925" cy="1049338"/>
                      </a:xfrm>
                      <a:prstGeom prst="rect">
                        <a:avLst/>
                      </a:prstGeom>
                      <a:noFill/>
                    </p:spPr>
                  </p:pic>
                </p:oleObj>
              </mc:Fallback>
            </mc:AlternateContent>
          </a:graphicData>
        </a:graphic>
      </p:graphicFrame>
    </p:spTree>
    <p:extLst>
      <p:ext uri="{BB962C8B-B14F-4D97-AF65-F5344CB8AC3E}">
        <p14:creationId xmlns:p14="http://schemas.microsoft.com/office/powerpoint/2010/main" val="24956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F067E3C-C9D8-41F7-8A43-88D8B9096C2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27A6114-C51A-4FA1-B509-7C9B3ADF40B9}"/>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939E2FB5-0FFB-4EC8-A8A8-A5FFE544C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456" y="1594658"/>
            <a:ext cx="3400425" cy="1266825"/>
          </a:xfrm>
          <a:prstGeom prst="rect">
            <a:avLst/>
          </a:prstGeom>
        </p:spPr>
      </p:pic>
      <p:sp>
        <p:nvSpPr>
          <p:cNvPr id="6" name="Rettangolo con angoli arrotondati 5">
            <a:extLst>
              <a:ext uri="{FF2B5EF4-FFF2-40B4-BE49-F238E27FC236}">
                <a16:creationId xmlns:a16="http://schemas.microsoft.com/office/drawing/2014/main" id="{C7CD05AC-8B3D-4125-A595-15FE2C8A5582}"/>
              </a:ext>
            </a:extLst>
          </p:cNvPr>
          <p:cNvSpPr/>
          <p:nvPr/>
        </p:nvSpPr>
        <p:spPr>
          <a:xfrm>
            <a:off x="674572" y="1320466"/>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1">
            <a:extLst>
              <a:ext uri="{FF2B5EF4-FFF2-40B4-BE49-F238E27FC236}">
                <a16:creationId xmlns:a16="http://schemas.microsoft.com/office/drawing/2014/main" id="{0DB3A2D5-7F8B-4BA6-BD67-62939E327F6A}"/>
              </a:ext>
            </a:extLst>
          </p:cNvPr>
          <p:cNvSpPr txBox="1">
            <a:spLocks/>
          </p:cNvSpPr>
          <p:nvPr/>
        </p:nvSpPr>
        <p:spPr>
          <a:xfrm>
            <a:off x="732323"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Analysis of a first order delta-sigma modulator</a:t>
            </a:r>
          </a:p>
        </p:txBody>
      </p:sp>
      <p:graphicFrame>
        <p:nvGraphicFramePr>
          <p:cNvPr id="8" name="Oggetto 7">
            <a:extLst>
              <a:ext uri="{FF2B5EF4-FFF2-40B4-BE49-F238E27FC236}">
                <a16:creationId xmlns:a16="http://schemas.microsoft.com/office/drawing/2014/main" id="{E7DCCF70-9097-43C9-A109-D1578E7E40A8}"/>
              </a:ext>
            </a:extLst>
          </p:cNvPr>
          <p:cNvGraphicFramePr>
            <a:graphicFrameLocks noChangeAspect="1"/>
          </p:cNvGraphicFramePr>
          <p:nvPr>
            <p:extLst>
              <p:ext uri="{D42A27DB-BD31-4B8C-83A1-F6EECF244321}">
                <p14:modId xmlns:p14="http://schemas.microsoft.com/office/powerpoint/2010/main" val="1797376199"/>
              </p:ext>
            </p:extLst>
          </p:nvPr>
        </p:nvGraphicFramePr>
        <p:xfrm>
          <a:off x="5037138" y="1108075"/>
          <a:ext cx="4491037" cy="606425"/>
        </p:xfrm>
        <a:graphic>
          <a:graphicData uri="http://schemas.openxmlformats.org/presentationml/2006/ole">
            <mc:AlternateContent xmlns:mc="http://schemas.openxmlformats.org/markup-compatibility/2006">
              <mc:Choice xmlns:v="urn:schemas-microsoft-com:vml" Requires="v">
                <p:oleObj spid="_x0000_s12662" name="Equation" r:id="rId5" imgW="1904760" imgH="253800" progId="Equation.DSMT4">
                  <p:embed/>
                </p:oleObj>
              </mc:Choice>
              <mc:Fallback>
                <p:oleObj name="Equation" r:id="rId5" imgW="1904760" imgH="253800" progId="Equation.DSMT4">
                  <p:embed/>
                  <p:pic>
                    <p:nvPicPr>
                      <p:cNvPr id="13" name="Oggetto 12">
                        <a:extLst>
                          <a:ext uri="{FF2B5EF4-FFF2-40B4-BE49-F238E27FC236}">
                            <a16:creationId xmlns:a16="http://schemas.microsoft.com/office/drawing/2014/main" id="{973D3E13-9894-49F9-936C-6EFEC80CB936}"/>
                          </a:ext>
                        </a:extLst>
                      </p:cNvPr>
                      <p:cNvPicPr>
                        <a:picLocks noChangeAspect="1" noChangeArrowheads="1"/>
                      </p:cNvPicPr>
                      <p:nvPr/>
                    </p:nvPicPr>
                    <p:blipFill>
                      <a:blip r:embed="rId6"/>
                      <a:srcRect/>
                      <a:stretch>
                        <a:fillRect/>
                      </a:stretch>
                    </p:blipFill>
                    <p:spPr bwMode="auto">
                      <a:xfrm>
                        <a:off x="5037138" y="1108075"/>
                        <a:ext cx="4491037" cy="60642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96B8C83-FA05-4F3B-BEB2-60D28D255CC9}"/>
              </a:ext>
            </a:extLst>
          </p:cNvPr>
          <p:cNvGraphicFramePr>
            <a:graphicFrameLocks noChangeAspect="1"/>
          </p:cNvGraphicFramePr>
          <p:nvPr>
            <p:extLst>
              <p:ext uri="{D42A27DB-BD31-4B8C-83A1-F6EECF244321}">
                <p14:modId xmlns:p14="http://schemas.microsoft.com/office/powerpoint/2010/main" val="3683224779"/>
              </p:ext>
            </p:extLst>
          </p:nvPr>
        </p:nvGraphicFramePr>
        <p:xfrm>
          <a:off x="4989185" y="1925140"/>
          <a:ext cx="2846388" cy="1000125"/>
        </p:xfrm>
        <a:graphic>
          <a:graphicData uri="http://schemas.openxmlformats.org/presentationml/2006/ole">
            <mc:AlternateContent xmlns:mc="http://schemas.openxmlformats.org/markup-compatibility/2006">
              <mc:Choice xmlns:v="urn:schemas-microsoft-com:vml" Requires="v">
                <p:oleObj spid="_x0000_s12663" name="Equation" r:id="rId7" imgW="1206360" imgH="419040" progId="Equation.DSMT4">
                  <p:embed/>
                </p:oleObj>
              </mc:Choice>
              <mc:Fallback>
                <p:oleObj name="Equation" r:id="rId7" imgW="1206360" imgH="419040" progId="Equation.DSMT4">
                  <p:embed/>
                  <p:pic>
                    <p:nvPicPr>
                      <p:cNvPr id="14" name="Oggetto 13">
                        <a:extLst>
                          <a:ext uri="{FF2B5EF4-FFF2-40B4-BE49-F238E27FC236}">
                            <a16:creationId xmlns:a16="http://schemas.microsoft.com/office/drawing/2014/main" id="{A488D481-A61A-42AD-B214-6DF2ADD31EE0}"/>
                          </a:ext>
                        </a:extLst>
                      </p:cNvPr>
                      <p:cNvPicPr>
                        <a:picLocks noChangeAspect="1" noChangeArrowheads="1"/>
                      </p:cNvPicPr>
                      <p:nvPr/>
                    </p:nvPicPr>
                    <p:blipFill>
                      <a:blip r:embed="rId8"/>
                      <a:srcRect/>
                      <a:stretch>
                        <a:fillRect/>
                      </a:stretch>
                    </p:blipFill>
                    <p:spPr bwMode="auto">
                      <a:xfrm>
                        <a:off x="4989185" y="1925140"/>
                        <a:ext cx="2846388" cy="10001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0FDD1EA-32D7-4B07-862C-CBA0574F299D}"/>
              </a:ext>
            </a:extLst>
          </p:cNvPr>
          <p:cNvGraphicFramePr>
            <a:graphicFrameLocks noChangeAspect="1"/>
          </p:cNvGraphicFramePr>
          <p:nvPr>
            <p:extLst>
              <p:ext uri="{D42A27DB-BD31-4B8C-83A1-F6EECF244321}">
                <p14:modId xmlns:p14="http://schemas.microsoft.com/office/powerpoint/2010/main" val="1605361071"/>
              </p:ext>
            </p:extLst>
          </p:nvPr>
        </p:nvGraphicFramePr>
        <p:xfrm>
          <a:off x="8342798" y="1938383"/>
          <a:ext cx="2905125" cy="1000125"/>
        </p:xfrm>
        <a:graphic>
          <a:graphicData uri="http://schemas.openxmlformats.org/presentationml/2006/ole">
            <mc:AlternateContent xmlns:mc="http://schemas.openxmlformats.org/markup-compatibility/2006">
              <mc:Choice xmlns:v="urn:schemas-microsoft-com:vml" Requires="v">
                <p:oleObj spid="_x0000_s12664" name="Equation" r:id="rId9" imgW="1231560" imgH="419040" progId="Equation.DSMT4">
                  <p:embed/>
                </p:oleObj>
              </mc:Choice>
              <mc:Fallback>
                <p:oleObj name="Equation" r:id="rId9" imgW="1231560" imgH="419040" progId="Equation.DSMT4">
                  <p:embed/>
                  <p:pic>
                    <p:nvPicPr>
                      <p:cNvPr id="15" name="Oggetto 14">
                        <a:extLst>
                          <a:ext uri="{FF2B5EF4-FFF2-40B4-BE49-F238E27FC236}">
                            <a16:creationId xmlns:a16="http://schemas.microsoft.com/office/drawing/2014/main" id="{0D710BE0-ED9A-44F4-94DA-90B25FD39729}"/>
                          </a:ext>
                        </a:extLst>
                      </p:cNvPr>
                      <p:cNvPicPr>
                        <a:picLocks noChangeAspect="1" noChangeArrowheads="1"/>
                      </p:cNvPicPr>
                      <p:nvPr/>
                    </p:nvPicPr>
                    <p:blipFill>
                      <a:blip r:embed="rId10"/>
                      <a:srcRect/>
                      <a:stretch>
                        <a:fillRect/>
                      </a:stretch>
                    </p:blipFill>
                    <p:spPr bwMode="auto">
                      <a:xfrm>
                        <a:off x="8342798" y="1938383"/>
                        <a:ext cx="2905125" cy="1000125"/>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BB963970-5550-4F29-8F02-804EC1127E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1758" y="4367992"/>
            <a:ext cx="2486025" cy="895350"/>
          </a:xfrm>
          <a:prstGeom prst="rect">
            <a:avLst/>
          </a:prstGeom>
        </p:spPr>
      </p:pic>
      <p:sp>
        <p:nvSpPr>
          <p:cNvPr id="12" name="Rettangolo con angoli arrotondati 11">
            <a:extLst>
              <a:ext uri="{FF2B5EF4-FFF2-40B4-BE49-F238E27FC236}">
                <a16:creationId xmlns:a16="http://schemas.microsoft.com/office/drawing/2014/main" id="{1FFBFB87-CE38-46CE-911D-2D3FD1F6F293}"/>
              </a:ext>
            </a:extLst>
          </p:cNvPr>
          <p:cNvSpPr/>
          <p:nvPr/>
        </p:nvSpPr>
        <p:spPr>
          <a:xfrm>
            <a:off x="913599" y="4031592"/>
            <a:ext cx="2830628" cy="177165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BF501DA0-FB94-4EF2-BA36-AD128C73FB60}"/>
              </a:ext>
            </a:extLst>
          </p:cNvPr>
          <p:cNvSpPr txBox="1"/>
          <p:nvPr/>
        </p:nvSpPr>
        <p:spPr>
          <a:xfrm>
            <a:off x="1343264" y="5341577"/>
            <a:ext cx="18630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accumulator</a:t>
            </a:r>
          </a:p>
        </p:txBody>
      </p:sp>
      <p:cxnSp>
        <p:nvCxnSpPr>
          <p:cNvPr id="15" name="Connettore diritto 14">
            <a:extLst>
              <a:ext uri="{FF2B5EF4-FFF2-40B4-BE49-F238E27FC236}">
                <a16:creationId xmlns:a16="http://schemas.microsoft.com/office/drawing/2014/main" id="{B49A7C31-7C50-447B-AA92-6D1E0C4D6F24}"/>
              </a:ext>
            </a:extLst>
          </p:cNvPr>
          <p:cNvCxnSpPr/>
          <p:nvPr/>
        </p:nvCxnSpPr>
        <p:spPr>
          <a:xfrm flipH="1">
            <a:off x="1031758" y="2206291"/>
            <a:ext cx="1243011" cy="182530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DEF8BA67-CEED-4911-918C-DAAC0E5667C1}"/>
              </a:ext>
            </a:extLst>
          </p:cNvPr>
          <p:cNvCxnSpPr>
            <a:cxnSpLocks/>
          </p:cNvCxnSpPr>
          <p:nvPr/>
        </p:nvCxnSpPr>
        <p:spPr>
          <a:xfrm>
            <a:off x="2883767" y="2179465"/>
            <a:ext cx="752853" cy="1852127"/>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2D7FC7D4-92CF-4187-B728-CCD90779B6AB}"/>
              </a:ext>
            </a:extLst>
          </p:cNvPr>
          <p:cNvGraphicFramePr>
            <a:graphicFrameLocks noChangeAspect="1"/>
          </p:cNvGraphicFramePr>
          <p:nvPr>
            <p:extLst>
              <p:ext uri="{D42A27DB-BD31-4B8C-83A1-F6EECF244321}">
                <p14:modId xmlns:p14="http://schemas.microsoft.com/office/powerpoint/2010/main" val="4150944409"/>
              </p:ext>
            </p:extLst>
          </p:nvPr>
        </p:nvGraphicFramePr>
        <p:xfrm>
          <a:off x="4976190" y="3088537"/>
          <a:ext cx="4970462" cy="606425"/>
        </p:xfrm>
        <a:graphic>
          <a:graphicData uri="http://schemas.openxmlformats.org/presentationml/2006/ole">
            <mc:AlternateContent xmlns:mc="http://schemas.openxmlformats.org/markup-compatibility/2006">
              <mc:Choice xmlns:v="urn:schemas-microsoft-com:vml" Requires="v">
                <p:oleObj spid="_x0000_s12665" name="Equation" r:id="rId13" imgW="2108160" imgH="253800" progId="Equation.DSMT4">
                  <p:embed/>
                </p:oleObj>
              </mc:Choice>
              <mc:Fallback>
                <p:oleObj name="Equation" r:id="rId13" imgW="2108160" imgH="253800" progId="Equation.DSMT4">
                  <p:embed/>
                  <p:pic>
                    <p:nvPicPr>
                      <p:cNvPr id="8" name="Oggetto 7">
                        <a:extLst>
                          <a:ext uri="{FF2B5EF4-FFF2-40B4-BE49-F238E27FC236}">
                            <a16:creationId xmlns:a16="http://schemas.microsoft.com/office/drawing/2014/main" id="{E7DCCF70-9097-43C9-A109-D1578E7E40A8}"/>
                          </a:ext>
                        </a:extLst>
                      </p:cNvPr>
                      <p:cNvPicPr>
                        <a:picLocks noChangeAspect="1" noChangeArrowheads="1"/>
                      </p:cNvPicPr>
                      <p:nvPr/>
                    </p:nvPicPr>
                    <p:blipFill>
                      <a:blip r:embed="rId14"/>
                      <a:srcRect/>
                      <a:stretch>
                        <a:fillRect/>
                      </a:stretch>
                    </p:blipFill>
                    <p:spPr bwMode="auto">
                      <a:xfrm>
                        <a:off x="4976190" y="3088537"/>
                        <a:ext cx="4970462" cy="6064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4601E4B-D5AF-4FB2-B423-7AE22497BD0D}"/>
              </a:ext>
            </a:extLst>
          </p:cNvPr>
          <p:cNvGraphicFramePr>
            <a:graphicFrameLocks noChangeAspect="1"/>
          </p:cNvGraphicFramePr>
          <p:nvPr>
            <p:extLst>
              <p:ext uri="{D42A27DB-BD31-4B8C-83A1-F6EECF244321}">
                <p14:modId xmlns:p14="http://schemas.microsoft.com/office/powerpoint/2010/main" val="2035245986"/>
              </p:ext>
            </p:extLst>
          </p:nvPr>
        </p:nvGraphicFramePr>
        <p:xfrm>
          <a:off x="4970011" y="3844991"/>
          <a:ext cx="4041775" cy="606425"/>
        </p:xfrm>
        <a:graphic>
          <a:graphicData uri="http://schemas.openxmlformats.org/presentationml/2006/ole">
            <mc:AlternateContent xmlns:mc="http://schemas.openxmlformats.org/markup-compatibility/2006">
              <mc:Choice xmlns:v="urn:schemas-microsoft-com:vml" Requires="v">
                <p:oleObj spid="_x0000_s12666" name="Equation" r:id="rId15" imgW="1714320" imgH="253800" progId="Equation.DSMT4">
                  <p:embed/>
                </p:oleObj>
              </mc:Choice>
              <mc:Fallback>
                <p:oleObj name="Equation" r:id="rId15" imgW="1714320" imgH="253800" progId="Equation.DSMT4">
                  <p:embed/>
                  <p:pic>
                    <p:nvPicPr>
                      <p:cNvPr id="17" name="Oggetto 16">
                        <a:extLst>
                          <a:ext uri="{FF2B5EF4-FFF2-40B4-BE49-F238E27FC236}">
                            <a16:creationId xmlns:a16="http://schemas.microsoft.com/office/drawing/2014/main" id="{2D7FC7D4-92CF-4187-B728-CCD90779B6AB}"/>
                          </a:ext>
                        </a:extLst>
                      </p:cNvPr>
                      <p:cNvPicPr>
                        <a:picLocks noChangeAspect="1" noChangeArrowheads="1"/>
                      </p:cNvPicPr>
                      <p:nvPr/>
                    </p:nvPicPr>
                    <p:blipFill>
                      <a:blip r:embed="rId16"/>
                      <a:srcRect/>
                      <a:stretch>
                        <a:fillRect/>
                      </a:stretch>
                    </p:blipFill>
                    <p:spPr bwMode="auto">
                      <a:xfrm>
                        <a:off x="4970011" y="3844991"/>
                        <a:ext cx="4041775" cy="60642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EB7DEF7-DAD7-4B7A-AE71-2AE065724B6D}"/>
              </a:ext>
            </a:extLst>
          </p:cNvPr>
          <p:cNvGraphicFramePr>
            <a:graphicFrameLocks noChangeAspect="1"/>
          </p:cNvGraphicFramePr>
          <p:nvPr>
            <p:extLst>
              <p:ext uri="{D42A27DB-BD31-4B8C-83A1-F6EECF244321}">
                <p14:modId xmlns:p14="http://schemas.microsoft.com/office/powerpoint/2010/main" val="3834385433"/>
              </p:ext>
            </p:extLst>
          </p:nvPr>
        </p:nvGraphicFramePr>
        <p:xfrm>
          <a:off x="4970011" y="4451416"/>
          <a:ext cx="2994025" cy="1001713"/>
        </p:xfrm>
        <a:graphic>
          <a:graphicData uri="http://schemas.openxmlformats.org/presentationml/2006/ole">
            <mc:AlternateContent xmlns:mc="http://schemas.openxmlformats.org/markup-compatibility/2006">
              <mc:Choice xmlns:v="urn:schemas-microsoft-com:vml" Requires="v">
                <p:oleObj spid="_x0000_s12667" name="Equation" r:id="rId17" imgW="1269720" imgH="419040" progId="Equation.DSMT4">
                  <p:embed/>
                </p:oleObj>
              </mc:Choice>
              <mc:Fallback>
                <p:oleObj name="Equation" r:id="rId17" imgW="1269720" imgH="419040" progId="Equation.DSMT4">
                  <p:embed/>
                  <p:pic>
                    <p:nvPicPr>
                      <p:cNvPr id="18" name="Oggetto 17">
                        <a:extLst>
                          <a:ext uri="{FF2B5EF4-FFF2-40B4-BE49-F238E27FC236}">
                            <a16:creationId xmlns:a16="http://schemas.microsoft.com/office/drawing/2014/main" id="{54601E4B-D5AF-4FB2-B423-7AE22497BD0D}"/>
                          </a:ext>
                        </a:extLst>
                      </p:cNvPr>
                      <p:cNvPicPr>
                        <a:picLocks noChangeAspect="1" noChangeArrowheads="1"/>
                      </p:cNvPicPr>
                      <p:nvPr/>
                    </p:nvPicPr>
                    <p:blipFill>
                      <a:blip r:embed="rId18"/>
                      <a:srcRect/>
                      <a:stretch>
                        <a:fillRect/>
                      </a:stretch>
                    </p:blipFill>
                    <p:spPr bwMode="auto">
                      <a:xfrm>
                        <a:off x="4970011" y="4451416"/>
                        <a:ext cx="2994025" cy="1001713"/>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AAB88904-2C56-4124-8862-FA2289D64380}"/>
              </a:ext>
            </a:extLst>
          </p:cNvPr>
          <p:cNvGraphicFramePr>
            <a:graphicFrameLocks noChangeAspect="1"/>
          </p:cNvGraphicFramePr>
          <p:nvPr>
            <p:extLst>
              <p:ext uri="{D42A27DB-BD31-4B8C-83A1-F6EECF244321}">
                <p14:modId xmlns:p14="http://schemas.microsoft.com/office/powerpoint/2010/main" val="3484126131"/>
              </p:ext>
            </p:extLst>
          </p:nvPr>
        </p:nvGraphicFramePr>
        <p:xfrm>
          <a:off x="9195137" y="4618135"/>
          <a:ext cx="2125663" cy="1001712"/>
        </p:xfrm>
        <a:graphic>
          <a:graphicData uri="http://schemas.openxmlformats.org/presentationml/2006/ole">
            <mc:AlternateContent xmlns:mc="http://schemas.openxmlformats.org/markup-compatibility/2006">
              <mc:Choice xmlns:v="urn:schemas-microsoft-com:vml" Requires="v">
                <p:oleObj spid="_x0000_s12668" name="Equation" r:id="rId19" imgW="901440" imgH="419040" progId="Equation.DSMT4">
                  <p:embed/>
                </p:oleObj>
              </mc:Choice>
              <mc:Fallback>
                <p:oleObj name="Equation" r:id="rId19" imgW="901440" imgH="419040" progId="Equation.DSMT4">
                  <p:embed/>
                  <p:pic>
                    <p:nvPicPr>
                      <p:cNvPr id="19" name="Oggetto 18">
                        <a:extLst>
                          <a:ext uri="{FF2B5EF4-FFF2-40B4-BE49-F238E27FC236}">
                            <a16:creationId xmlns:a16="http://schemas.microsoft.com/office/drawing/2014/main" id="{EEB7DEF7-DAD7-4B7A-AE71-2AE065724B6D}"/>
                          </a:ext>
                        </a:extLst>
                      </p:cNvPr>
                      <p:cNvPicPr>
                        <a:picLocks noChangeAspect="1" noChangeArrowheads="1"/>
                      </p:cNvPicPr>
                      <p:nvPr/>
                    </p:nvPicPr>
                    <p:blipFill>
                      <a:blip r:embed="rId20"/>
                      <a:srcRect/>
                      <a:stretch>
                        <a:fillRect/>
                      </a:stretch>
                    </p:blipFill>
                    <p:spPr bwMode="auto">
                      <a:xfrm>
                        <a:off x="9195137" y="4618135"/>
                        <a:ext cx="2125663" cy="1001712"/>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D3E4248F-6B73-4931-98CB-7283534113CC}"/>
              </a:ext>
            </a:extLst>
          </p:cNvPr>
          <p:cNvSpPr/>
          <p:nvPr/>
        </p:nvSpPr>
        <p:spPr>
          <a:xfrm>
            <a:off x="9011786" y="4496044"/>
            <a:ext cx="2519185" cy="127194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7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575C6-C4CE-4EA6-AD9D-8469DE559EE6}"/>
              </a:ext>
            </a:extLst>
          </p:cNvPr>
          <p:cNvSpPr>
            <a:spLocks noGrp="1"/>
          </p:cNvSpPr>
          <p:nvPr>
            <p:ph type="title"/>
          </p:nvPr>
        </p:nvSpPr>
        <p:spPr/>
        <p:txBody>
          <a:bodyPr>
            <a:normAutofit/>
          </a:bodyPr>
          <a:lstStyle/>
          <a:p>
            <a:r>
              <a:rPr lang="en-US" dirty="0"/>
              <a:t>Analysis of a first order delta-sigma modulator</a:t>
            </a:r>
          </a:p>
        </p:txBody>
      </p:sp>
      <p:sp>
        <p:nvSpPr>
          <p:cNvPr id="3" name="Segnaposto piè di pagina 2">
            <a:extLst>
              <a:ext uri="{FF2B5EF4-FFF2-40B4-BE49-F238E27FC236}">
                <a16:creationId xmlns:a16="http://schemas.microsoft.com/office/drawing/2014/main" id="{34C25553-2F81-4B9E-A5AF-B85457176F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EB7E547-1A33-4EA1-87D0-ECB47C212966}"/>
              </a:ext>
            </a:extLst>
          </p:cNvPr>
          <p:cNvSpPr>
            <a:spLocks noGrp="1"/>
          </p:cNvSpPr>
          <p:nvPr>
            <p:ph type="sldNum" sz="quarter" idx="12"/>
          </p:nvPr>
        </p:nvSpPr>
        <p:spPr/>
        <p:txBody>
          <a:bodyPr/>
          <a:lstStyle/>
          <a:p>
            <a:fld id="{02055017-B6DE-4C35-A63B-40EADAC97849}" type="slidenum">
              <a:rPr lang="en-US" smtClean="0"/>
              <a:t>21</a:t>
            </a:fld>
            <a:endParaRPr lang="en-US" dirty="0"/>
          </a:p>
        </p:txBody>
      </p:sp>
      <p:graphicFrame>
        <p:nvGraphicFramePr>
          <p:cNvPr id="5" name="Oggetto 4">
            <a:extLst>
              <a:ext uri="{FF2B5EF4-FFF2-40B4-BE49-F238E27FC236}">
                <a16:creationId xmlns:a16="http://schemas.microsoft.com/office/drawing/2014/main" id="{087D57C3-BA0A-447D-A405-20A962DA5795}"/>
              </a:ext>
            </a:extLst>
          </p:cNvPr>
          <p:cNvGraphicFramePr>
            <a:graphicFrameLocks noChangeAspect="1"/>
          </p:cNvGraphicFramePr>
          <p:nvPr>
            <p:extLst>
              <p:ext uri="{D42A27DB-BD31-4B8C-83A1-F6EECF244321}">
                <p14:modId xmlns:p14="http://schemas.microsoft.com/office/powerpoint/2010/main" val="4227607483"/>
              </p:ext>
            </p:extLst>
          </p:nvPr>
        </p:nvGraphicFramePr>
        <p:xfrm>
          <a:off x="838200" y="2029234"/>
          <a:ext cx="7310438" cy="1878013"/>
        </p:xfrm>
        <a:graphic>
          <a:graphicData uri="http://schemas.openxmlformats.org/presentationml/2006/ole">
            <mc:AlternateContent xmlns:mc="http://schemas.openxmlformats.org/markup-compatibility/2006">
              <mc:Choice xmlns:v="urn:schemas-microsoft-com:vml" Requires="v">
                <p:oleObj spid="_x0000_s13461" name="Equation" r:id="rId3" imgW="3098520" imgH="787320" progId="Equation.DSMT4">
                  <p:embed/>
                </p:oleObj>
              </mc:Choice>
              <mc:Fallback>
                <p:oleObj name="Equation" r:id="rId3" imgW="3098520" imgH="787320" progId="Equation.DSMT4">
                  <p:embed/>
                  <p:pic>
                    <p:nvPicPr>
                      <p:cNvPr id="9" name="Oggetto 8">
                        <a:extLst>
                          <a:ext uri="{FF2B5EF4-FFF2-40B4-BE49-F238E27FC236}">
                            <a16:creationId xmlns:a16="http://schemas.microsoft.com/office/drawing/2014/main" id="{E96B8C83-FA05-4F3B-BEB2-60D28D255CC9}"/>
                          </a:ext>
                        </a:extLst>
                      </p:cNvPr>
                      <p:cNvPicPr>
                        <a:picLocks noChangeAspect="1" noChangeArrowheads="1"/>
                      </p:cNvPicPr>
                      <p:nvPr/>
                    </p:nvPicPr>
                    <p:blipFill>
                      <a:blip r:embed="rId4"/>
                      <a:srcRect/>
                      <a:stretch>
                        <a:fillRect/>
                      </a:stretch>
                    </p:blipFill>
                    <p:spPr bwMode="auto">
                      <a:xfrm>
                        <a:off x="838200" y="2029234"/>
                        <a:ext cx="7310438" cy="1878013"/>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A749C4DD-734C-4B88-B893-E97055FD4B96}"/>
              </a:ext>
            </a:extLst>
          </p:cNvPr>
          <p:cNvGraphicFramePr>
            <a:graphicFrameLocks noChangeAspect="1"/>
          </p:cNvGraphicFramePr>
          <p:nvPr>
            <p:extLst>
              <p:ext uri="{D42A27DB-BD31-4B8C-83A1-F6EECF244321}">
                <p14:modId xmlns:p14="http://schemas.microsoft.com/office/powerpoint/2010/main" val="2187638756"/>
              </p:ext>
            </p:extLst>
          </p:nvPr>
        </p:nvGraphicFramePr>
        <p:xfrm>
          <a:off x="838200" y="4196965"/>
          <a:ext cx="7907338" cy="1423988"/>
        </p:xfrm>
        <a:graphic>
          <a:graphicData uri="http://schemas.openxmlformats.org/presentationml/2006/ole">
            <mc:AlternateContent xmlns:mc="http://schemas.openxmlformats.org/markup-compatibility/2006">
              <mc:Choice xmlns:v="urn:schemas-microsoft-com:vml" Requires="v">
                <p:oleObj spid="_x0000_s13462" name="Equation" r:id="rId5" imgW="3352680" imgH="596880" progId="Equation.DSMT4">
                  <p:embed/>
                </p:oleObj>
              </mc:Choice>
              <mc:Fallback>
                <p:oleObj name="Equation" r:id="rId5" imgW="3352680" imgH="596880" progId="Equation.DSMT4">
                  <p:embed/>
                  <p:pic>
                    <p:nvPicPr>
                      <p:cNvPr id="10" name="Oggetto 9">
                        <a:extLst>
                          <a:ext uri="{FF2B5EF4-FFF2-40B4-BE49-F238E27FC236}">
                            <a16:creationId xmlns:a16="http://schemas.microsoft.com/office/drawing/2014/main" id="{20FDD1EA-32D7-4B07-862C-CBA0574F299D}"/>
                          </a:ext>
                        </a:extLst>
                      </p:cNvPr>
                      <p:cNvPicPr>
                        <a:picLocks noChangeAspect="1" noChangeArrowheads="1"/>
                      </p:cNvPicPr>
                      <p:nvPr/>
                    </p:nvPicPr>
                    <p:blipFill>
                      <a:blip r:embed="rId6"/>
                      <a:srcRect/>
                      <a:stretch>
                        <a:fillRect/>
                      </a:stretch>
                    </p:blipFill>
                    <p:spPr bwMode="auto">
                      <a:xfrm>
                        <a:off x="838200" y="4196965"/>
                        <a:ext cx="7907338" cy="142398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48EBD782-F124-4CB4-AE07-50F1F33DA4A0}"/>
              </a:ext>
            </a:extLst>
          </p:cNvPr>
          <p:cNvGraphicFramePr>
            <a:graphicFrameLocks noChangeAspect="1"/>
          </p:cNvGraphicFramePr>
          <p:nvPr>
            <p:extLst>
              <p:ext uri="{D42A27DB-BD31-4B8C-83A1-F6EECF244321}">
                <p14:modId xmlns:p14="http://schemas.microsoft.com/office/powerpoint/2010/main" val="80690381"/>
              </p:ext>
            </p:extLst>
          </p:nvPr>
        </p:nvGraphicFramePr>
        <p:xfrm>
          <a:off x="1162843" y="1027522"/>
          <a:ext cx="2125663" cy="1001712"/>
        </p:xfrm>
        <a:graphic>
          <a:graphicData uri="http://schemas.openxmlformats.org/presentationml/2006/ole">
            <mc:AlternateContent xmlns:mc="http://schemas.openxmlformats.org/markup-compatibility/2006">
              <mc:Choice xmlns:v="urn:schemas-microsoft-com:vml" Requires="v">
                <p:oleObj spid="_x0000_s13463" name="Equation" r:id="rId7" imgW="901440" imgH="419040" progId="Equation.DSMT4">
                  <p:embed/>
                </p:oleObj>
              </mc:Choice>
              <mc:Fallback>
                <p:oleObj name="Equation" r:id="rId7" imgW="901440" imgH="419040" progId="Equation.DSMT4">
                  <p:embed/>
                  <p:pic>
                    <p:nvPicPr>
                      <p:cNvPr id="20" name="Oggetto 19">
                        <a:extLst>
                          <a:ext uri="{FF2B5EF4-FFF2-40B4-BE49-F238E27FC236}">
                            <a16:creationId xmlns:a16="http://schemas.microsoft.com/office/drawing/2014/main" id="{AAB88904-2C56-4124-8862-FA2289D64380}"/>
                          </a:ext>
                        </a:extLst>
                      </p:cNvPr>
                      <p:cNvPicPr>
                        <a:picLocks noChangeAspect="1" noChangeArrowheads="1"/>
                      </p:cNvPicPr>
                      <p:nvPr/>
                    </p:nvPicPr>
                    <p:blipFill>
                      <a:blip r:embed="rId8"/>
                      <a:srcRect/>
                      <a:stretch>
                        <a:fillRect/>
                      </a:stretch>
                    </p:blipFill>
                    <p:spPr bwMode="auto">
                      <a:xfrm>
                        <a:off x="1162843" y="1027522"/>
                        <a:ext cx="2125663" cy="100171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94546ABC-0669-40F6-961A-2A3AA280B6B3}"/>
              </a:ext>
            </a:extLst>
          </p:cNvPr>
          <p:cNvSpPr txBox="1"/>
          <p:nvPr/>
        </p:nvSpPr>
        <p:spPr>
          <a:xfrm>
            <a:off x="8425497" y="2552741"/>
            <a:ext cx="2928302"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 simple delay of one clock cycle</a:t>
            </a:r>
          </a:p>
        </p:txBody>
      </p:sp>
      <p:sp>
        <p:nvSpPr>
          <p:cNvPr id="9" name="CasellaDiTesto 8">
            <a:extLst>
              <a:ext uri="{FF2B5EF4-FFF2-40B4-BE49-F238E27FC236}">
                <a16:creationId xmlns:a16="http://schemas.microsoft.com/office/drawing/2014/main" id="{E2D545E6-7DBD-4DF1-87CF-DDFF8357435D}"/>
              </a:ext>
            </a:extLst>
          </p:cNvPr>
          <p:cNvSpPr txBox="1"/>
          <p:nvPr/>
        </p:nvSpPr>
        <p:spPr>
          <a:xfrm>
            <a:off x="9009027" y="4000134"/>
            <a:ext cx="2928302"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This is the equivalent of the derivative in the DT domain</a:t>
            </a:r>
          </a:p>
        </p:txBody>
      </p:sp>
    </p:spTree>
    <p:extLst>
      <p:ext uri="{BB962C8B-B14F-4D97-AF65-F5344CB8AC3E}">
        <p14:creationId xmlns:p14="http://schemas.microsoft.com/office/powerpoint/2010/main" val="8420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3AC20-9AC5-409B-AC27-C3B4040EAA71}"/>
              </a:ext>
            </a:extLst>
          </p:cNvPr>
          <p:cNvSpPr>
            <a:spLocks noGrp="1"/>
          </p:cNvSpPr>
          <p:nvPr>
            <p:ph type="title"/>
          </p:nvPr>
        </p:nvSpPr>
        <p:spPr>
          <a:xfrm>
            <a:off x="838199" y="-24821"/>
            <a:ext cx="10515600" cy="662397"/>
          </a:xfrm>
        </p:spPr>
        <p:txBody>
          <a:bodyPr/>
          <a:lstStyle/>
          <a:p>
            <a:r>
              <a:rPr lang="en-US" dirty="0"/>
              <a:t>NTF in the frequency domain</a:t>
            </a:r>
          </a:p>
        </p:txBody>
      </p:sp>
      <p:sp>
        <p:nvSpPr>
          <p:cNvPr id="3" name="Segnaposto piè di pagina 2">
            <a:extLst>
              <a:ext uri="{FF2B5EF4-FFF2-40B4-BE49-F238E27FC236}">
                <a16:creationId xmlns:a16="http://schemas.microsoft.com/office/drawing/2014/main" id="{7CFC4987-5C5D-47D4-A39B-20F4E0232DA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881877F-7814-46A3-9BC1-D160942D36A5}"/>
              </a:ext>
            </a:extLst>
          </p:cNvPr>
          <p:cNvSpPr>
            <a:spLocks noGrp="1"/>
          </p:cNvSpPr>
          <p:nvPr>
            <p:ph type="sldNum" sz="quarter" idx="12"/>
          </p:nvPr>
        </p:nvSpPr>
        <p:spPr/>
        <p:txBody>
          <a:bodyPr/>
          <a:lstStyle/>
          <a:p>
            <a:fld id="{02055017-B6DE-4C35-A63B-40EADAC97849}" type="slidenum">
              <a:rPr lang="en-US" smtClean="0"/>
              <a:t>22</a:t>
            </a:fld>
            <a:endParaRPr lang="en-US" dirty="0"/>
          </a:p>
        </p:txBody>
      </p:sp>
      <p:graphicFrame>
        <p:nvGraphicFramePr>
          <p:cNvPr id="5" name="Oggetto 4">
            <a:extLst>
              <a:ext uri="{FF2B5EF4-FFF2-40B4-BE49-F238E27FC236}">
                <a16:creationId xmlns:a16="http://schemas.microsoft.com/office/drawing/2014/main" id="{7C0D15C6-5165-419E-9E33-024228AF46C6}"/>
              </a:ext>
            </a:extLst>
          </p:cNvPr>
          <p:cNvGraphicFramePr>
            <a:graphicFrameLocks noChangeAspect="1"/>
          </p:cNvGraphicFramePr>
          <p:nvPr>
            <p:extLst>
              <p:ext uri="{D42A27DB-BD31-4B8C-83A1-F6EECF244321}">
                <p14:modId xmlns:p14="http://schemas.microsoft.com/office/powerpoint/2010/main" val="2947715632"/>
              </p:ext>
            </p:extLst>
          </p:nvPr>
        </p:nvGraphicFramePr>
        <p:xfrm>
          <a:off x="838199" y="1937067"/>
          <a:ext cx="2695575" cy="606425"/>
        </p:xfrm>
        <a:graphic>
          <a:graphicData uri="http://schemas.openxmlformats.org/presentationml/2006/ole">
            <mc:AlternateContent xmlns:mc="http://schemas.openxmlformats.org/markup-compatibility/2006">
              <mc:Choice xmlns:v="urn:schemas-microsoft-com:vml" Requires="v">
                <p:oleObj spid="_x0000_s14761" name="Equation" r:id="rId3" imgW="1143000" imgH="253800" progId="Equation.DSMT4">
                  <p:embed/>
                </p:oleObj>
              </mc:Choice>
              <mc:Fallback>
                <p:oleObj name="Equation" r:id="rId3" imgW="1143000" imgH="253800" progId="Equation.DSMT4">
                  <p:embed/>
                  <p:pic>
                    <p:nvPicPr>
                      <p:cNvPr id="6" name="Oggetto 5">
                        <a:extLst>
                          <a:ext uri="{FF2B5EF4-FFF2-40B4-BE49-F238E27FC236}">
                            <a16:creationId xmlns:a16="http://schemas.microsoft.com/office/drawing/2014/main" id="{A749C4DD-734C-4B88-B893-E97055FD4B96}"/>
                          </a:ext>
                        </a:extLst>
                      </p:cNvPr>
                      <p:cNvPicPr>
                        <a:picLocks noChangeAspect="1" noChangeArrowheads="1"/>
                      </p:cNvPicPr>
                      <p:nvPr/>
                    </p:nvPicPr>
                    <p:blipFill>
                      <a:blip r:embed="rId4"/>
                      <a:srcRect/>
                      <a:stretch>
                        <a:fillRect/>
                      </a:stretch>
                    </p:blipFill>
                    <p:spPr bwMode="auto">
                      <a:xfrm>
                        <a:off x="838199" y="1937067"/>
                        <a:ext cx="2695575" cy="60642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F37646A-5F08-4569-981B-F01BD994FA56}"/>
              </a:ext>
            </a:extLst>
          </p:cNvPr>
          <p:cNvGraphicFramePr>
            <a:graphicFrameLocks noChangeAspect="1"/>
          </p:cNvGraphicFramePr>
          <p:nvPr>
            <p:extLst>
              <p:ext uri="{D42A27DB-BD31-4B8C-83A1-F6EECF244321}">
                <p14:modId xmlns:p14="http://schemas.microsoft.com/office/powerpoint/2010/main" val="3648819333"/>
              </p:ext>
            </p:extLst>
          </p:nvPr>
        </p:nvGraphicFramePr>
        <p:xfrm>
          <a:off x="838199" y="1064782"/>
          <a:ext cx="2098675" cy="606425"/>
        </p:xfrm>
        <a:graphic>
          <a:graphicData uri="http://schemas.openxmlformats.org/presentationml/2006/ole">
            <mc:AlternateContent xmlns:mc="http://schemas.openxmlformats.org/markup-compatibility/2006">
              <mc:Choice xmlns:v="urn:schemas-microsoft-com:vml" Requires="v">
                <p:oleObj spid="_x0000_s14762" name="Equation" r:id="rId5" imgW="888840" imgH="253800" progId="Equation.DSMT4">
                  <p:embed/>
                </p:oleObj>
              </mc:Choice>
              <mc:Fallback>
                <p:oleObj name="Equation" r:id="rId5" imgW="888840" imgH="253800" progId="Equation.DSMT4">
                  <p:embed/>
                  <p:pic>
                    <p:nvPicPr>
                      <p:cNvPr id="5" name="Oggetto 4">
                        <a:extLst>
                          <a:ext uri="{FF2B5EF4-FFF2-40B4-BE49-F238E27FC236}">
                            <a16:creationId xmlns:a16="http://schemas.microsoft.com/office/drawing/2014/main" id="{087D57C3-BA0A-447D-A405-20A962DA5795}"/>
                          </a:ext>
                        </a:extLst>
                      </p:cNvPr>
                      <p:cNvPicPr>
                        <a:picLocks noChangeAspect="1" noChangeArrowheads="1"/>
                      </p:cNvPicPr>
                      <p:nvPr/>
                    </p:nvPicPr>
                    <p:blipFill>
                      <a:blip r:embed="rId6"/>
                      <a:srcRect/>
                      <a:stretch>
                        <a:fillRect/>
                      </a:stretch>
                    </p:blipFill>
                    <p:spPr bwMode="auto">
                      <a:xfrm>
                        <a:off x="838199" y="1064782"/>
                        <a:ext cx="2098675" cy="60642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744C26D-67C1-492D-978E-755A2F76EACD}"/>
              </a:ext>
            </a:extLst>
          </p:cNvPr>
          <p:cNvGraphicFramePr>
            <a:graphicFrameLocks noChangeAspect="1"/>
          </p:cNvGraphicFramePr>
          <p:nvPr>
            <p:extLst>
              <p:ext uri="{D42A27DB-BD31-4B8C-83A1-F6EECF244321}">
                <p14:modId xmlns:p14="http://schemas.microsoft.com/office/powerpoint/2010/main" val="1774102031"/>
              </p:ext>
            </p:extLst>
          </p:nvPr>
        </p:nvGraphicFramePr>
        <p:xfrm>
          <a:off x="4330700" y="1937067"/>
          <a:ext cx="1347788" cy="484188"/>
        </p:xfrm>
        <a:graphic>
          <a:graphicData uri="http://schemas.openxmlformats.org/presentationml/2006/ole">
            <mc:AlternateContent xmlns:mc="http://schemas.openxmlformats.org/markup-compatibility/2006">
              <mc:Choice xmlns:v="urn:schemas-microsoft-com:vml" Requires="v">
                <p:oleObj spid="_x0000_s14763" name="Equation" r:id="rId7" imgW="571320" imgH="203040" progId="Equation.DSMT4">
                  <p:embed/>
                </p:oleObj>
              </mc:Choice>
              <mc:Fallback>
                <p:oleObj name="Equation" r:id="rId7" imgW="571320" imgH="203040" progId="Equation.DSMT4">
                  <p:embed/>
                  <p:pic>
                    <p:nvPicPr>
                      <p:cNvPr id="5" name="Oggetto 4">
                        <a:extLst>
                          <a:ext uri="{FF2B5EF4-FFF2-40B4-BE49-F238E27FC236}">
                            <a16:creationId xmlns:a16="http://schemas.microsoft.com/office/drawing/2014/main" id="{7C0D15C6-5165-419E-9E33-024228AF46C6}"/>
                          </a:ext>
                        </a:extLst>
                      </p:cNvPr>
                      <p:cNvPicPr>
                        <a:picLocks noChangeAspect="1" noChangeArrowheads="1"/>
                      </p:cNvPicPr>
                      <p:nvPr/>
                    </p:nvPicPr>
                    <p:blipFill>
                      <a:blip r:embed="rId8"/>
                      <a:srcRect/>
                      <a:stretch>
                        <a:fillRect/>
                      </a:stretch>
                    </p:blipFill>
                    <p:spPr bwMode="auto">
                      <a:xfrm>
                        <a:off x="4330700" y="1937067"/>
                        <a:ext cx="1347788" cy="48418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33CEBC1-56C2-43A3-9C68-AF807F132FFF}"/>
              </a:ext>
            </a:extLst>
          </p:cNvPr>
          <p:cNvGraphicFramePr>
            <a:graphicFrameLocks noChangeAspect="1"/>
          </p:cNvGraphicFramePr>
          <p:nvPr>
            <p:extLst>
              <p:ext uri="{D42A27DB-BD31-4B8C-83A1-F6EECF244321}">
                <p14:modId xmlns:p14="http://schemas.microsoft.com/office/powerpoint/2010/main" val="2753304311"/>
              </p:ext>
            </p:extLst>
          </p:nvPr>
        </p:nvGraphicFramePr>
        <p:xfrm>
          <a:off x="6299200" y="1725613"/>
          <a:ext cx="2249488" cy="1028700"/>
        </p:xfrm>
        <a:graphic>
          <a:graphicData uri="http://schemas.openxmlformats.org/presentationml/2006/ole">
            <mc:AlternateContent xmlns:mc="http://schemas.openxmlformats.org/markup-compatibility/2006">
              <mc:Choice xmlns:v="urn:schemas-microsoft-com:vml" Requires="v">
                <p:oleObj spid="_x0000_s14764" name="Equation" r:id="rId9" imgW="952200" imgH="431640" progId="Equation.DSMT4">
                  <p:embed/>
                </p:oleObj>
              </mc:Choice>
              <mc:Fallback>
                <p:oleObj name="Equation" r:id="rId9" imgW="952200" imgH="431640" progId="Equation.DSMT4">
                  <p:embed/>
                  <p:pic>
                    <p:nvPicPr>
                      <p:cNvPr id="7" name="Oggetto 6">
                        <a:extLst>
                          <a:ext uri="{FF2B5EF4-FFF2-40B4-BE49-F238E27FC236}">
                            <a16:creationId xmlns:a16="http://schemas.microsoft.com/office/drawing/2014/main" id="{D744C26D-67C1-492D-978E-755A2F76EACD}"/>
                          </a:ext>
                        </a:extLst>
                      </p:cNvPr>
                      <p:cNvPicPr>
                        <a:picLocks noChangeAspect="1" noChangeArrowheads="1"/>
                      </p:cNvPicPr>
                      <p:nvPr/>
                    </p:nvPicPr>
                    <p:blipFill>
                      <a:blip r:embed="rId10"/>
                      <a:srcRect/>
                      <a:stretch>
                        <a:fillRect/>
                      </a:stretch>
                    </p:blipFill>
                    <p:spPr bwMode="auto">
                      <a:xfrm>
                        <a:off x="6299200" y="1725613"/>
                        <a:ext cx="2249488" cy="10287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4687A96-6720-4A3F-9AC9-63C7671AC9EC}"/>
              </a:ext>
            </a:extLst>
          </p:cNvPr>
          <p:cNvGraphicFramePr>
            <a:graphicFrameLocks noChangeAspect="1"/>
          </p:cNvGraphicFramePr>
          <p:nvPr>
            <p:extLst>
              <p:ext uri="{D42A27DB-BD31-4B8C-83A1-F6EECF244321}">
                <p14:modId xmlns:p14="http://schemas.microsoft.com/office/powerpoint/2010/main" val="2161849958"/>
              </p:ext>
            </p:extLst>
          </p:nvPr>
        </p:nvGraphicFramePr>
        <p:xfrm>
          <a:off x="838199" y="3070560"/>
          <a:ext cx="3233737" cy="606425"/>
        </p:xfrm>
        <a:graphic>
          <a:graphicData uri="http://schemas.openxmlformats.org/presentationml/2006/ole">
            <mc:AlternateContent xmlns:mc="http://schemas.openxmlformats.org/markup-compatibility/2006">
              <mc:Choice xmlns:v="urn:schemas-microsoft-com:vml" Requires="v">
                <p:oleObj spid="_x0000_s14765" name="Equation" r:id="rId11" imgW="1371600" imgH="253800" progId="Equation.DSMT4">
                  <p:embed/>
                </p:oleObj>
              </mc:Choice>
              <mc:Fallback>
                <p:oleObj name="Equation" r:id="rId11" imgW="1371600" imgH="253800" progId="Equation.DSMT4">
                  <p:embed/>
                  <p:pic>
                    <p:nvPicPr>
                      <p:cNvPr id="5" name="Oggetto 4">
                        <a:extLst>
                          <a:ext uri="{FF2B5EF4-FFF2-40B4-BE49-F238E27FC236}">
                            <a16:creationId xmlns:a16="http://schemas.microsoft.com/office/drawing/2014/main" id="{7C0D15C6-5165-419E-9E33-024228AF46C6}"/>
                          </a:ext>
                        </a:extLst>
                      </p:cNvPr>
                      <p:cNvPicPr>
                        <a:picLocks noChangeAspect="1" noChangeArrowheads="1"/>
                      </p:cNvPicPr>
                      <p:nvPr/>
                    </p:nvPicPr>
                    <p:blipFill>
                      <a:blip r:embed="rId12"/>
                      <a:srcRect/>
                      <a:stretch>
                        <a:fillRect/>
                      </a:stretch>
                    </p:blipFill>
                    <p:spPr bwMode="auto">
                      <a:xfrm>
                        <a:off x="838199" y="3070560"/>
                        <a:ext cx="3233737" cy="6064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C332734-6FD1-462E-9EDD-89BA5C3FB70E}"/>
              </a:ext>
            </a:extLst>
          </p:cNvPr>
          <p:cNvGraphicFramePr>
            <a:graphicFrameLocks noChangeAspect="1"/>
          </p:cNvGraphicFramePr>
          <p:nvPr>
            <p:extLst>
              <p:ext uri="{D42A27DB-BD31-4B8C-83A1-F6EECF244321}">
                <p14:modId xmlns:p14="http://schemas.microsoft.com/office/powerpoint/2010/main" val="3315340973"/>
              </p:ext>
            </p:extLst>
          </p:nvPr>
        </p:nvGraphicFramePr>
        <p:xfrm>
          <a:off x="4043363" y="2797810"/>
          <a:ext cx="3683000" cy="1150938"/>
        </p:xfrm>
        <a:graphic>
          <a:graphicData uri="http://schemas.openxmlformats.org/presentationml/2006/ole">
            <mc:AlternateContent xmlns:mc="http://schemas.openxmlformats.org/markup-compatibility/2006">
              <mc:Choice xmlns:v="urn:schemas-microsoft-com:vml" Requires="v">
                <p:oleObj spid="_x0000_s14766" name="Equation" r:id="rId13" imgW="1562040" imgH="482400" progId="Equation.DSMT4">
                  <p:embed/>
                </p:oleObj>
              </mc:Choice>
              <mc:Fallback>
                <p:oleObj name="Equation" r:id="rId13" imgW="1562040" imgH="482400" progId="Equation.DSMT4">
                  <p:embed/>
                  <p:pic>
                    <p:nvPicPr>
                      <p:cNvPr id="9" name="Oggetto 8">
                        <a:extLst>
                          <a:ext uri="{FF2B5EF4-FFF2-40B4-BE49-F238E27FC236}">
                            <a16:creationId xmlns:a16="http://schemas.microsoft.com/office/drawing/2014/main" id="{64687A96-6720-4A3F-9AC9-63C7671AC9EC}"/>
                          </a:ext>
                        </a:extLst>
                      </p:cNvPr>
                      <p:cNvPicPr>
                        <a:picLocks noChangeAspect="1" noChangeArrowheads="1"/>
                      </p:cNvPicPr>
                      <p:nvPr/>
                    </p:nvPicPr>
                    <p:blipFill>
                      <a:blip r:embed="rId14"/>
                      <a:srcRect/>
                      <a:stretch>
                        <a:fillRect/>
                      </a:stretch>
                    </p:blipFill>
                    <p:spPr bwMode="auto">
                      <a:xfrm>
                        <a:off x="4043363" y="2797810"/>
                        <a:ext cx="3683000" cy="1150938"/>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41FA69F-6F21-4A25-B6A5-7873011ABF2B}"/>
              </a:ext>
            </a:extLst>
          </p:cNvPr>
          <p:cNvGraphicFramePr>
            <a:graphicFrameLocks noChangeAspect="1"/>
          </p:cNvGraphicFramePr>
          <p:nvPr>
            <p:extLst>
              <p:ext uri="{D42A27DB-BD31-4B8C-83A1-F6EECF244321}">
                <p14:modId xmlns:p14="http://schemas.microsoft.com/office/powerpoint/2010/main" val="3834550550"/>
              </p:ext>
            </p:extLst>
          </p:nvPr>
        </p:nvGraphicFramePr>
        <p:xfrm>
          <a:off x="838199" y="3900450"/>
          <a:ext cx="4694238" cy="1060450"/>
        </p:xfrm>
        <a:graphic>
          <a:graphicData uri="http://schemas.openxmlformats.org/presentationml/2006/ole">
            <mc:AlternateContent xmlns:mc="http://schemas.openxmlformats.org/markup-compatibility/2006">
              <mc:Choice xmlns:v="urn:schemas-microsoft-com:vml" Requires="v">
                <p:oleObj spid="_x0000_s14767" name="Equation" r:id="rId15" imgW="1942920" imgH="444240" progId="Equation.DSMT4">
                  <p:embed/>
                </p:oleObj>
              </mc:Choice>
              <mc:Fallback>
                <p:oleObj name="Equation" r:id="rId15" imgW="1942920" imgH="444240" progId="Equation.DSMT4">
                  <p:embed/>
                  <p:pic>
                    <p:nvPicPr>
                      <p:cNvPr id="0" name="Object 1"/>
                      <p:cNvPicPr>
                        <a:picLocks noChangeAspect="1" noChangeArrowheads="1"/>
                      </p:cNvPicPr>
                      <p:nvPr/>
                    </p:nvPicPr>
                    <p:blipFill>
                      <a:blip r:embed="rId16"/>
                      <a:srcRect/>
                      <a:stretch>
                        <a:fillRect/>
                      </a:stretch>
                    </p:blipFill>
                    <p:spPr bwMode="auto">
                      <a:xfrm>
                        <a:off x="838199" y="3900450"/>
                        <a:ext cx="4694238" cy="106045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C7F315FA-316C-48F1-92A5-A3B3E0A1C6BF}"/>
              </a:ext>
            </a:extLst>
          </p:cNvPr>
          <p:cNvGraphicFramePr>
            <a:graphicFrameLocks noChangeAspect="1"/>
          </p:cNvGraphicFramePr>
          <p:nvPr>
            <p:extLst>
              <p:ext uri="{D42A27DB-BD31-4B8C-83A1-F6EECF244321}">
                <p14:modId xmlns:p14="http://schemas.microsoft.com/office/powerpoint/2010/main" val="2169820102"/>
              </p:ext>
            </p:extLst>
          </p:nvPr>
        </p:nvGraphicFramePr>
        <p:xfrm>
          <a:off x="881062" y="5184365"/>
          <a:ext cx="5214937" cy="669925"/>
        </p:xfrm>
        <a:graphic>
          <a:graphicData uri="http://schemas.openxmlformats.org/presentationml/2006/ole">
            <mc:AlternateContent xmlns:mc="http://schemas.openxmlformats.org/markup-compatibility/2006">
              <mc:Choice xmlns:v="urn:schemas-microsoft-com:vml" Requires="v">
                <p:oleObj spid="_x0000_s14768" name="Equation" r:id="rId17" imgW="1981080" imgH="253800" progId="Equation.DSMT4">
                  <p:embed/>
                </p:oleObj>
              </mc:Choice>
              <mc:Fallback>
                <p:oleObj name="Equation" r:id="rId17" imgW="1981080" imgH="253800" progId="Equation.DSMT4">
                  <p:embed/>
                  <p:pic>
                    <p:nvPicPr>
                      <p:cNvPr id="0" name="Object 10"/>
                      <p:cNvPicPr>
                        <a:picLocks noChangeAspect="1" noChangeArrowheads="1"/>
                      </p:cNvPicPr>
                      <p:nvPr/>
                    </p:nvPicPr>
                    <p:blipFill>
                      <a:blip r:embed="rId18"/>
                      <a:srcRect/>
                      <a:stretch>
                        <a:fillRect/>
                      </a:stretch>
                    </p:blipFill>
                    <p:spPr bwMode="auto">
                      <a:xfrm>
                        <a:off x="881062" y="5184365"/>
                        <a:ext cx="5214937" cy="669925"/>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FB131AE0-2A9B-4858-A8EE-4972A3467CE0}"/>
              </a:ext>
            </a:extLst>
          </p:cNvPr>
          <p:cNvGraphicFramePr>
            <a:graphicFrameLocks noChangeAspect="1"/>
          </p:cNvGraphicFramePr>
          <p:nvPr>
            <p:extLst>
              <p:ext uri="{D42A27DB-BD31-4B8C-83A1-F6EECF244321}">
                <p14:modId xmlns:p14="http://schemas.microsoft.com/office/powerpoint/2010/main" val="3420532514"/>
              </p:ext>
            </p:extLst>
          </p:nvPr>
        </p:nvGraphicFramePr>
        <p:xfrm>
          <a:off x="7208838" y="4450808"/>
          <a:ext cx="1538287" cy="534988"/>
        </p:xfrm>
        <a:graphic>
          <a:graphicData uri="http://schemas.openxmlformats.org/presentationml/2006/ole">
            <mc:AlternateContent xmlns:mc="http://schemas.openxmlformats.org/markup-compatibility/2006">
              <mc:Choice xmlns:v="urn:schemas-microsoft-com:vml" Requires="v">
                <p:oleObj spid="_x0000_s14769" name="Equation" r:id="rId19" imgW="583920" imgH="203040" progId="Equation.DSMT4">
                  <p:embed/>
                </p:oleObj>
              </mc:Choice>
              <mc:Fallback>
                <p:oleObj name="Equation" r:id="rId19" imgW="583920" imgH="203040" progId="Equation.DSMT4">
                  <p:embed/>
                  <p:pic>
                    <p:nvPicPr>
                      <p:cNvPr id="15" name="Oggetto 14">
                        <a:extLst>
                          <a:ext uri="{FF2B5EF4-FFF2-40B4-BE49-F238E27FC236}">
                            <a16:creationId xmlns:a16="http://schemas.microsoft.com/office/drawing/2014/main" id="{C7F315FA-316C-48F1-92A5-A3B3E0A1C6BF}"/>
                          </a:ext>
                        </a:extLst>
                      </p:cNvPr>
                      <p:cNvPicPr>
                        <a:picLocks noChangeAspect="1" noChangeArrowheads="1"/>
                      </p:cNvPicPr>
                      <p:nvPr/>
                    </p:nvPicPr>
                    <p:blipFill>
                      <a:blip r:embed="rId20"/>
                      <a:srcRect/>
                      <a:stretch>
                        <a:fillRect/>
                      </a:stretch>
                    </p:blipFill>
                    <p:spPr bwMode="auto">
                      <a:xfrm>
                        <a:off x="7208838" y="4450808"/>
                        <a:ext cx="1538287" cy="534988"/>
                      </a:xfrm>
                      <a:prstGeom prst="rect">
                        <a:avLst/>
                      </a:prstGeom>
                      <a:noFill/>
                    </p:spPr>
                  </p:pic>
                </p:oleObj>
              </mc:Fallback>
            </mc:AlternateContent>
          </a:graphicData>
        </a:graphic>
      </p:graphicFrame>
    </p:spTree>
    <p:extLst>
      <p:ext uri="{BB962C8B-B14F-4D97-AF65-F5344CB8AC3E}">
        <p14:creationId xmlns:p14="http://schemas.microsoft.com/office/powerpoint/2010/main" val="2915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1CF17-EEEC-4D10-BEAA-26B3FE7D4FC9}"/>
              </a:ext>
            </a:extLst>
          </p:cNvPr>
          <p:cNvSpPr>
            <a:spLocks noGrp="1"/>
          </p:cNvSpPr>
          <p:nvPr>
            <p:ph type="title"/>
          </p:nvPr>
        </p:nvSpPr>
        <p:spPr>
          <a:xfrm>
            <a:off x="838199" y="136525"/>
            <a:ext cx="10515600" cy="662397"/>
          </a:xfrm>
        </p:spPr>
        <p:txBody>
          <a:bodyPr/>
          <a:lstStyle/>
          <a:p>
            <a:r>
              <a:rPr lang="en-US" dirty="0"/>
              <a:t>Output spectral density of the quantization noise</a:t>
            </a:r>
          </a:p>
        </p:txBody>
      </p:sp>
      <p:sp>
        <p:nvSpPr>
          <p:cNvPr id="3" name="Segnaposto piè di pagina 2">
            <a:extLst>
              <a:ext uri="{FF2B5EF4-FFF2-40B4-BE49-F238E27FC236}">
                <a16:creationId xmlns:a16="http://schemas.microsoft.com/office/drawing/2014/main" id="{60CDE1D2-F646-489B-A3F9-C59A6FD6B59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C8028159-5880-48C5-A247-2867EB640D2E}"/>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CasellaDiTesto 4">
            <a:extLst>
              <a:ext uri="{FF2B5EF4-FFF2-40B4-BE49-F238E27FC236}">
                <a16:creationId xmlns:a16="http://schemas.microsoft.com/office/drawing/2014/main" id="{8AA762B0-C2E0-448E-A4E3-CDED32083D15}"/>
              </a:ext>
            </a:extLst>
          </p:cNvPr>
          <p:cNvSpPr txBox="1"/>
          <p:nvPr/>
        </p:nvSpPr>
        <p:spPr>
          <a:xfrm>
            <a:off x="838199" y="956912"/>
            <a:ext cx="10561319" cy="2092881"/>
          </a:xfrm>
          <a:prstGeom prst="rect">
            <a:avLst/>
          </a:prstGeom>
          <a:noFill/>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The uniform PSD model of the quantization noise is acceptable because the modulator continuously changes the input of the original ADC, sweeping across the whole range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/2,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/2] of the quantization noise. </a:t>
            </a:r>
          </a:p>
          <a:p>
            <a:r>
              <a:rPr lang="en-US" sz="2400" dirty="0">
                <a:latin typeface="Arial" panose="020B0604020202020204" pitchFamily="34" charset="0"/>
                <a:cs typeface="Arial" panose="020B0604020202020204" pitchFamily="34" charset="0"/>
              </a:rPr>
              <a:t>For more accurate analysis of second order effects, the limits of the uniform PSD model should be taken into account. </a:t>
            </a:r>
          </a:p>
        </p:txBody>
      </p:sp>
      <p:pic>
        <p:nvPicPr>
          <p:cNvPr id="6" name="Elemento grafico 5">
            <a:extLst>
              <a:ext uri="{FF2B5EF4-FFF2-40B4-BE49-F238E27FC236}">
                <a16:creationId xmlns:a16="http://schemas.microsoft.com/office/drawing/2014/main" id="{69D0C48A-0256-4AAF-91DA-864E9AF65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470" y="3993493"/>
            <a:ext cx="5232200" cy="2092880"/>
          </a:xfrm>
          <a:prstGeom prst="rect">
            <a:avLst/>
          </a:prstGeom>
        </p:spPr>
      </p:pic>
      <p:sp>
        <p:nvSpPr>
          <p:cNvPr id="7" name="Rettangolo con angoli arrotondati 6">
            <a:extLst>
              <a:ext uri="{FF2B5EF4-FFF2-40B4-BE49-F238E27FC236}">
                <a16:creationId xmlns:a16="http://schemas.microsoft.com/office/drawing/2014/main" id="{656E63E8-3E06-46BC-8FFB-A7E2A32D123F}"/>
              </a:ext>
            </a:extLst>
          </p:cNvPr>
          <p:cNvSpPr/>
          <p:nvPr/>
        </p:nvSpPr>
        <p:spPr>
          <a:xfrm>
            <a:off x="7574072" y="3869668"/>
            <a:ext cx="1852338" cy="149343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lemento grafico 7">
            <a:extLst>
              <a:ext uri="{FF2B5EF4-FFF2-40B4-BE49-F238E27FC236}">
                <a16:creationId xmlns:a16="http://schemas.microsoft.com/office/drawing/2014/main" id="{85B9E6CB-11F0-484E-A91E-ECA1FFE558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2276" y="3229777"/>
            <a:ext cx="2686050" cy="1390650"/>
          </a:xfrm>
          <a:prstGeom prst="rect">
            <a:avLst/>
          </a:prstGeom>
        </p:spPr>
      </p:pic>
      <p:sp>
        <p:nvSpPr>
          <p:cNvPr id="10" name="Figura a mano libera 9"/>
          <p:cNvSpPr/>
          <p:nvPr/>
        </p:nvSpPr>
        <p:spPr>
          <a:xfrm>
            <a:off x="4606693" y="3421780"/>
            <a:ext cx="3068877" cy="946620"/>
          </a:xfrm>
          <a:custGeom>
            <a:avLst/>
            <a:gdLst>
              <a:gd name="connsiteX0" fmla="*/ 0 w 3068877"/>
              <a:gd name="connsiteY0" fmla="*/ 257689 h 946620"/>
              <a:gd name="connsiteX1" fmla="*/ 413359 w 3068877"/>
              <a:gd name="connsiteY1" fmla="*/ 107377 h 946620"/>
              <a:gd name="connsiteX2" fmla="*/ 1653436 w 3068877"/>
              <a:gd name="connsiteY2" fmla="*/ 7168 h 946620"/>
              <a:gd name="connsiteX3" fmla="*/ 2567836 w 3068877"/>
              <a:gd name="connsiteY3" fmla="*/ 307793 h 946620"/>
              <a:gd name="connsiteX4" fmla="*/ 3068877 w 3068877"/>
              <a:gd name="connsiteY4" fmla="*/ 946620 h 94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877" h="946620">
                <a:moveTo>
                  <a:pt x="0" y="257689"/>
                </a:moveTo>
                <a:cubicBezTo>
                  <a:pt x="68893" y="203409"/>
                  <a:pt x="137786" y="149130"/>
                  <a:pt x="413359" y="107377"/>
                </a:cubicBezTo>
                <a:cubicBezTo>
                  <a:pt x="688932" y="65624"/>
                  <a:pt x="1294357" y="-26235"/>
                  <a:pt x="1653436" y="7168"/>
                </a:cubicBezTo>
                <a:cubicBezTo>
                  <a:pt x="2012515" y="40571"/>
                  <a:pt x="2331929" y="151218"/>
                  <a:pt x="2567836" y="307793"/>
                </a:cubicBezTo>
                <a:cubicBezTo>
                  <a:pt x="2803743" y="464368"/>
                  <a:pt x="2936310" y="705494"/>
                  <a:pt x="3068877" y="94662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7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BBDF3-2BA3-43FE-973E-F9D9FDAB8C7D}"/>
              </a:ext>
            </a:extLst>
          </p:cNvPr>
          <p:cNvSpPr>
            <a:spLocks noGrp="1"/>
          </p:cNvSpPr>
          <p:nvPr>
            <p:ph type="title"/>
          </p:nvPr>
        </p:nvSpPr>
        <p:spPr/>
        <p:txBody>
          <a:bodyPr/>
          <a:lstStyle/>
          <a:p>
            <a:r>
              <a:rPr lang="en-US" dirty="0"/>
              <a:t>Quantization noise PSD at the output of the </a:t>
            </a:r>
            <a:r>
              <a:rPr lang="en-US" dirty="0">
                <a:latin typeface="Symbol" panose="05050102010706020507" pitchFamily="18" charset="2"/>
              </a:rPr>
              <a:t>D-S</a:t>
            </a:r>
            <a:r>
              <a:rPr lang="en-US" dirty="0"/>
              <a:t> modulator</a:t>
            </a:r>
          </a:p>
        </p:txBody>
      </p:sp>
      <p:sp>
        <p:nvSpPr>
          <p:cNvPr id="3" name="Segnaposto piè di pagina 2">
            <a:extLst>
              <a:ext uri="{FF2B5EF4-FFF2-40B4-BE49-F238E27FC236}">
                <a16:creationId xmlns:a16="http://schemas.microsoft.com/office/drawing/2014/main" id="{B4935A74-AB0D-486E-9DAD-B5918B970AA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4196534-1787-4456-8810-4FADC89C0A8B}"/>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5" name="Elemento grafico 4">
            <a:extLst>
              <a:ext uri="{FF2B5EF4-FFF2-40B4-BE49-F238E27FC236}">
                <a16:creationId xmlns:a16="http://schemas.microsoft.com/office/drawing/2014/main" id="{34FFEC02-53FA-47A0-A7F1-428D06F740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456" y="1594658"/>
            <a:ext cx="3400425" cy="1266825"/>
          </a:xfrm>
          <a:prstGeom prst="rect">
            <a:avLst/>
          </a:prstGeom>
        </p:spPr>
      </p:pic>
      <p:sp>
        <p:nvSpPr>
          <p:cNvPr id="6" name="Rettangolo con angoli arrotondati 5">
            <a:extLst>
              <a:ext uri="{FF2B5EF4-FFF2-40B4-BE49-F238E27FC236}">
                <a16:creationId xmlns:a16="http://schemas.microsoft.com/office/drawing/2014/main" id="{E66E0BAF-206B-4A21-BC0E-7F2965A41CE7}"/>
              </a:ext>
            </a:extLst>
          </p:cNvPr>
          <p:cNvSpPr/>
          <p:nvPr/>
        </p:nvSpPr>
        <p:spPr>
          <a:xfrm>
            <a:off x="674572" y="1320466"/>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ggetto 6">
            <a:extLst>
              <a:ext uri="{FF2B5EF4-FFF2-40B4-BE49-F238E27FC236}">
                <a16:creationId xmlns:a16="http://schemas.microsoft.com/office/drawing/2014/main" id="{1F9B4664-FC71-41CA-B295-B9655B469B75}"/>
              </a:ext>
            </a:extLst>
          </p:cNvPr>
          <p:cNvGraphicFramePr>
            <a:graphicFrameLocks noChangeAspect="1"/>
          </p:cNvGraphicFramePr>
          <p:nvPr>
            <p:extLst>
              <p:ext uri="{D42A27DB-BD31-4B8C-83A1-F6EECF244321}">
                <p14:modId xmlns:p14="http://schemas.microsoft.com/office/powerpoint/2010/main" val="4135384588"/>
              </p:ext>
            </p:extLst>
          </p:nvPr>
        </p:nvGraphicFramePr>
        <p:xfrm>
          <a:off x="5258241" y="1320466"/>
          <a:ext cx="5214937" cy="669925"/>
        </p:xfrm>
        <a:graphic>
          <a:graphicData uri="http://schemas.openxmlformats.org/presentationml/2006/ole">
            <mc:AlternateContent xmlns:mc="http://schemas.openxmlformats.org/markup-compatibility/2006">
              <mc:Choice xmlns:v="urn:schemas-microsoft-com:vml" Requires="v">
                <p:oleObj spid="_x0000_s15486" name="Equation" r:id="rId5" imgW="1981080" imgH="253800" progId="Equation.DSMT4">
                  <p:embed/>
                </p:oleObj>
              </mc:Choice>
              <mc:Fallback>
                <p:oleObj name="Equation" r:id="rId5" imgW="1981080" imgH="253800" progId="Equation.DSMT4">
                  <p:embed/>
                  <p:pic>
                    <p:nvPicPr>
                      <p:cNvPr id="15" name="Oggetto 14">
                        <a:extLst>
                          <a:ext uri="{FF2B5EF4-FFF2-40B4-BE49-F238E27FC236}">
                            <a16:creationId xmlns:a16="http://schemas.microsoft.com/office/drawing/2014/main" id="{C7F315FA-316C-48F1-92A5-A3B3E0A1C6BF}"/>
                          </a:ext>
                        </a:extLst>
                      </p:cNvPr>
                      <p:cNvPicPr>
                        <a:picLocks noChangeAspect="1" noChangeArrowheads="1"/>
                      </p:cNvPicPr>
                      <p:nvPr/>
                    </p:nvPicPr>
                    <p:blipFill>
                      <a:blip r:embed="rId6"/>
                      <a:srcRect/>
                      <a:stretch>
                        <a:fillRect/>
                      </a:stretch>
                    </p:blipFill>
                    <p:spPr bwMode="auto">
                      <a:xfrm>
                        <a:off x="5258241" y="1320466"/>
                        <a:ext cx="5214937" cy="669925"/>
                      </a:xfrm>
                      <a:prstGeom prst="rect">
                        <a:avLst/>
                      </a:prstGeom>
                      <a:noFill/>
                    </p:spPr>
                  </p:pic>
                </p:oleObj>
              </mc:Fallback>
            </mc:AlternateContent>
          </a:graphicData>
        </a:graphic>
      </p:graphicFrame>
      <p:pic>
        <p:nvPicPr>
          <p:cNvPr id="8" name="Elemento grafico 7">
            <a:extLst>
              <a:ext uri="{FF2B5EF4-FFF2-40B4-BE49-F238E27FC236}">
                <a16:creationId xmlns:a16="http://schemas.microsoft.com/office/drawing/2014/main" id="{8DA4BDB9-C246-439F-B94E-6BAE016658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965" y="3482147"/>
            <a:ext cx="5518439" cy="2117541"/>
          </a:xfrm>
          <a:prstGeom prst="rect">
            <a:avLst/>
          </a:prstGeom>
        </p:spPr>
      </p:pic>
      <p:cxnSp>
        <p:nvCxnSpPr>
          <p:cNvPr id="12" name="Connettore 2 11">
            <a:extLst>
              <a:ext uri="{FF2B5EF4-FFF2-40B4-BE49-F238E27FC236}">
                <a16:creationId xmlns:a16="http://schemas.microsoft.com/office/drawing/2014/main" id="{C3544629-68AC-4A8C-B49A-0B8177D573D3}"/>
              </a:ext>
            </a:extLst>
          </p:cNvPr>
          <p:cNvCxnSpPr>
            <a:cxnSpLocks/>
          </p:cNvCxnSpPr>
          <p:nvPr/>
        </p:nvCxnSpPr>
        <p:spPr>
          <a:xfrm flipV="1">
            <a:off x="2883877" y="2687863"/>
            <a:ext cx="572307" cy="1195109"/>
          </a:xfrm>
          <a:prstGeom prst="straightConnector1">
            <a:avLst/>
          </a:prstGeom>
          <a:ln w="2857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Figura a mano libera: forma 15">
            <a:extLst>
              <a:ext uri="{FF2B5EF4-FFF2-40B4-BE49-F238E27FC236}">
                <a16:creationId xmlns:a16="http://schemas.microsoft.com/office/drawing/2014/main" id="{29EBA941-A1F1-4EB6-9F56-B9287814B4F2}"/>
              </a:ext>
            </a:extLst>
          </p:cNvPr>
          <p:cNvSpPr/>
          <p:nvPr/>
        </p:nvSpPr>
        <p:spPr>
          <a:xfrm>
            <a:off x="4167554" y="1622061"/>
            <a:ext cx="2321169" cy="1157246"/>
          </a:xfrm>
          <a:custGeom>
            <a:avLst/>
            <a:gdLst>
              <a:gd name="connsiteX0" fmla="*/ 0 w 2321169"/>
              <a:gd name="connsiteY0" fmla="*/ 30893 h 1157246"/>
              <a:gd name="connsiteX1" fmla="*/ 457200 w 2321169"/>
              <a:gd name="connsiteY1" fmla="*/ 48477 h 1157246"/>
              <a:gd name="connsiteX2" fmla="*/ 949569 w 2321169"/>
              <a:gd name="connsiteY2" fmla="*/ 488093 h 1157246"/>
              <a:gd name="connsiteX3" fmla="*/ 1283677 w 2321169"/>
              <a:gd name="connsiteY3" fmla="*/ 1050801 h 1157246"/>
              <a:gd name="connsiteX4" fmla="*/ 2321169 w 2321169"/>
              <a:gd name="connsiteY4" fmla="*/ 1156308 h 115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57246">
                <a:moveTo>
                  <a:pt x="0" y="30893"/>
                </a:moveTo>
                <a:cubicBezTo>
                  <a:pt x="149469" y="1585"/>
                  <a:pt x="298938" y="-27723"/>
                  <a:pt x="457200" y="48477"/>
                </a:cubicBezTo>
                <a:cubicBezTo>
                  <a:pt x="615462" y="124677"/>
                  <a:pt x="811823" y="321039"/>
                  <a:pt x="949569" y="488093"/>
                </a:cubicBezTo>
                <a:cubicBezTo>
                  <a:pt x="1087315" y="655147"/>
                  <a:pt x="1055077" y="939432"/>
                  <a:pt x="1283677" y="1050801"/>
                </a:cubicBezTo>
                <a:cubicBezTo>
                  <a:pt x="1512277" y="1162170"/>
                  <a:pt x="1916723" y="1159239"/>
                  <a:pt x="2321169" y="1156308"/>
                </a:cubicBezTo>
              </a:path>
            </a:pathLst>
          </a:custGeom>
          <a:noFill/>
          <a:ln w="31750">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97D464FA-DA8D-48AD-A1C0-026954B57CA1}"/>
              </a:ext>
            </a:extLst>
          </p:cNvPr>
          <p:cNvGraphicFramePr>
            <a:graphicFrameLocks noChangeAspect="1"/>
          </p:cNvGraphicFramePr>
          <p:nvPr>
            <p:extLst>
              <p:ext uri="{D42A27DB-BD31-4B8C-83A1-F6EECF244321}">
                <p14:modId xmlns:p14="http://schemas.microsoft.com/office/powerpoint/2010/main" val="1101960918"/>
              </p:ext>
            </p:extLst>
          </p:nvPr>
        </p:nvGraphicFramePr>
        <p:xfrm>
          <a:off x="6662163" y="2341788"/>
          <a:ext cx="4251325" cy="692150"/>
        </p:xfrm>
        <a:graphic>
          <a:graphicData uri="http://schemas.openxmlformats.org/presentationml/2006/ole">
            <mc:AlternateContent xmlns:mc="http://schemas.openxmlformats.org/markup-compatibility/2006">
              <mc:Choice xmlns:v="urn:schemas-microsoft-com:vml" Requires="v">
                <p:oleObj spid="_x0000_s15487" name="Equation" r:id="rId9" imgW="1688760" imgH="279360" progId="Equation.DSMT4">
                  <p:embed/>
                </p:oleObj>
              </mc:Choice>
              <mc:Fallback>
                <p:oleObj name="Equation" r:id="rId9" imgW="1688760" imgH="279360" progId="Equation.DSMT4">
                  <p:embed/>
                  <p:pic>
                    <p:nvPicPr>
                      <p:cNvPr id="0" name="Object 4"/>
                      <p:cNvPicPr>
                        <a:picLocks noChangeAspect="1" noChangeArrowheads="1"/>
                      </p:cNvPicPr>
                      <p:nvPr/>
                    </p:nvPicPr>
                    <p:blipFill>
                      <a:blip r:embed="rId10"/>
                      <a:srcRect/>
                      <a:stretch>
                        <a:fillRect/>
                      </a:stretch>
                    </p:blipFill>
                    <p:spPr bwMode="auto">
                      <a:xfrm>
                        <a:off x="6662163" y="2341788"/>
                        <a:ext cx="4251325" cy="692150"/>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6C2D0530-EDA2-4708-88DC-EE37AE359CCA}"/>
              </a:ext>
            </a:extLst>
          </p:cNvPr>
          <p:cNvGraphicFramePr>
            <a:graphicFrameLocks noChangeAspect="1"/>
          </p:cNvGraphicFramePr>
          <p:nvPr>
            <p:extLst>
              <p:ext uri="{D42A27DB-BD31-4B8C-83A1-F6EECF244321}">
                <p14:modId xmlns:p14="http://schemas.microsoft.com/office/powerpoint/2010/main" val="3673425714"/>
              </p:ext>
            </p:extLst>
          </p:nvPr>
        </p:nvGraphicFramePr>
        <p:xfrm>
          <a:off x="6883531" y="3790600"/>
          <a:ext cx="4859337" cy="1195388"/>
        </p:xfrm>
        <a:graphic>
          <a:graphicData uri="http://schemas.openxmlformats.org/presentationml/2006/ole">
            <mc:AlternateContent xmlns:mc="http://schemas.openxmlformats.org/markup-compatibility/2006">
              <mc:Choice xmlns:v="urn:schemas-microsoft-com:vml" Requires="v">
                <p:oleObj spid="_x0000_s15488" name="Equation" r:id="rId11" imgW="1930320" imgH="482400" progId="Equation.DSMT4">
                  <p:embed/>
                </p:oleObj>
              </mc:Choice>
              <mc:Fallback>
                <p:oleObj name="Equation" r:id="rId11" imgW="1930320" imgH="482400" progId="Equation.DSMT4">
                  <p:embed/>
                  <p:pic>
                    <p:nvPicPr>
                      <p:cNvPr id="19" name="Oggetto 18">
                        <a:extLst>
                          <a:ext uri="{FF2B5EF4-FFF2-40B4-BE49-F238E27FC236}">
                            <a16:creationId xmlns:a16="http://schemas.microsoft.com/office/drawing/2014/main" id="{97D464FA-DA8D-48AD-A1C0-026954B57CA1}"/>
                          </a:ext>
                        </a:extLst>
                      </p:cNvPr>
                      <p:cNvPicPr>
                        <a:picLocks noChangeAspect="1" noChangeArrowheads="1"/>
                      </p:cNvPicPr>
                      <p:nvPr/>
                    </p:nvPicPr>
                    <p:blipFill>
                      <a:blip r:embed="rId12"/>
                      <a:srcRect/>
                      <a:stretch>
                        <a:fillRect/>
                      </a:stretch>
                    </p:blipFill>
                    <p:spPr bwMode="auto">
                      <a:xfrm>
                        <a:off x="6883531" y="3790600"/>
                        <a:ext cx="4859337" cy="1195388"/>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75577A83-D46B-4AF3-AC92-E87F1E90562B}"/>
              </a:ext>
            </a:extLst>
          </p:cNvPr>
          <p:cNvSpPr txBox="1"/>
          <p:nvPr/>
        </p:nvSpPr>
        <p:spPr>
          <a:xfrm>
            <a:off x="1418056" y="3092116"/>
            <a:ext cx="1484702" cy="584775"/>
          </a:xfrm>
          <a:prstGeom prst="rect">
            <a:avLst/>
          </a:prstGeom>
          <a:noFill/>
        </p:spPr>
        <p:txBody>
          <a:bodyPr wrap="none" rtlCol="0">
            <a:spAutoFit/>
          </a:bodyPr>
          <a:lstStyle/>
          <a:p>
            <a:r>
              <a:rPr lang="en-US" sz="3200" i="1" dirty="0">
                <a:solidFill>
                  <a:srgbClr val="00B050"/>
                </a:solidFill>
                <a:latin typeface="Arial" panose="020B0604020202020204" pitchFamily="34" charset="0"/>
                <a:cs typeface="Arial" panose="020B0604020202020204" pitchFamily="34" charset="0"/>
              </a:rPr>
              <a:t>S</a:t>
            </a:r>
            <a:r>
              <a:rPr lang="en-US" sz="3200" i="1" baseline="-25000" dirty="0">
                <a:solidFill>
                  <a:srgbClr val="00B050"/>
                </a:solidFill>
                <a:latin typeface="Arial" panose="020B0604020202020204" pitchFamily="34" charset="0"/>
                <a:cs typeface="Arial" panose="020B0604020202020204" pitchFamily="34" charset="0"/>
              </a:rPr>
              <a:t>n-OS</a:t>
            </a:r>
            <a:r>
              <a:rPr lang="en-US" sz="3200" i="1" dirty="0">
                <a:solidFill>
                  <a:srgbClr val="00B050"/>
                </a:solidFill>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42003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D8DC647-3D8A-4BEC-A20E-B21B17BE062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8946B30-CA1B-41EF-806A-E166716ED7F3}"/>
              </a:ext>
            </a:extLst>
          </p:cNvPr>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Titolo 1">
            <a:extLst>
              <a:ext uri="{FF2B5EF4-FFF2-40B4-BE49-F238E27FC236}">
                <a16:creationId xmlns:a16="http://schemas.microsoft.com/office/drawing/2014/main" id="{F7F711B2-6D37-4B93-B7B9-D5E41DD5F179}"/>
              </a:ext>
            </a:extLst>
          </p:cNvPr>
          <p:cNvSpPr txBox="1">
            <a:spLocks/>
          </p:cNvSpPr>
          <p:nvPr/>
        </p:nvSpPr>
        <p:spPr>
          <a:xfrm>
            <a:off x="838199" y="34607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Quantization noise PSD at the output of the </a:t>
            </a:r>
            <a:r>
              <a:rPr lang="en-US" dirty="0">
                <a:latin typeface="Symbol" panose="05050102010706020507" pitchFamily="18" charset="2"/>
              </a:rPr>
              <a:t>D-S</a:t>
            </a:r>
            <a:r>
              <a:rPr lang="en-US" dirty="0"/>
              <a:t> modulator</a:t>
            </a:r>
          </a:p>
        </p:txBody>
      </p:sp>
      <p:graphicFrame>
        <p:nvGraphicFramePr>
          <p:cNvPr id="6" name="Oggetto 5">
            <a:extLst>
              <a:ext uri="{FF2B5EF4-FFF2-40B4-BE49-F238E27FC236}">
                <a16:creationId xmlns:a16="http://schemas.microsoft.com/office/drawing/2014/main" id="{303768A6-EC25-4D64-BEC2-DDD62F8B0F09}"/>
              </a:ext>
            </a:extLst>
          </p:cNvPr>
          <p:cNvGraphicFramePr>
            <a:graphicFrameLocks noChangeAspect="1"/>
          </p:cNvGraphicFramePr>
          <p:nvPr>
            <p:extLst>
              <p:ext uri="{D42A27DB-BD31-4B8C-83A1-F6EECF244321}">
                <p14:modId xmlns:p14="http://schemas.microsoft.com/office/powerpoint/2010/main" val="2620136076"/>
              </p:ext>
            </p:extLst>
          </p:nvPr>
        </p:nvGraphicFramePr>
        <p:xfrm>
          <a:off x="6494462" y="1117823"/>
          <a:ext cx="4859337" cy="1195388"/>
        </p:xfrm>
        <a:graphic>
          <a:graphicData uri="http://schemas.openxmlformats.org/presentationml/2006/ole">
            <mc:AlternateContent xmlns:mc="http://schemas.openxmlformats.org/markup-compatibility/2006">
              <mc:Choice xmlns:v="urn:schemas-microsoft-com:vml" Requires="v">
                <p:oleObj spid="_x0000_s16425" name="Equation" r:id="rId3" imgW="1930320" imgH="482400" progId="Equation.DSMT4">
                  <p:embed/>
                </p:oleObj>
              </mc:Choice>
              <mc:Fallback>
                <p:oleObj name="Equation" r:id="rId3" imgW="1930320" imgH="482400" progId="Equation.DSMT4">
                  <p:embed/>
                  <p:pic>
                    <p:nvPicPr>
                      <p:cNvPr id="20" name="Oggetto 19">
                        <a:extLst>
                          <a:ext uri="{FF2B5EF4-FFF2-40B4-BE49-F238E27FC236}">
                            <a16:creationId xmlns:a16="http://schemas.microsoft.com/office/drawing/2014/main" id="{6C2D0530-EDA2-4708-88DC-EE37AE359CCA}"/>
                          </a:ext>
                        </a:extLst>
                      </p:cNvPr>
                      <p:cNvPicPr>
                        <a:picLocks noChangeAspect="1" noChangeArrowheads="1"/>
                      </p:cNvPicPr>
                      <p:nvPr/>
                    </p:nvPicPr>
                    <p:blipFill>
                      <a:blip r:embed="rId4"/>
                      <a:srcRect/>
                      <a:stretch>
                        <a:fillRect/>
                      </a:stretch>
                    </p:blipFill>
                    <p:spPr bwMode="auto">
                      <a:xfrm>
                        <a:off x="6494462" y="1117823"/>
                        <a:ext cx="4859337" cy="119538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D9AECAF9-6412-4708-89EF-A476FC4B9B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198" y="2304429"/>
            <a:ext cx="6934201" cy="3416486"/>
          </a:xfrm>
          <a:prstGeom prst="rect">
            <a:avLst/>
          </a:prstGeom>
        </p:spPr>
      </p:pic>
      <p:sp>
        <p:nvSpPr>
          <p:cNvPr id="10" name="CasellaDiTesto 9">
            <a:extLst>
              <a:ext uri="{FF2B5EF4-FFF2-40B4-BE49-F238E27FC236}">
                <a16:creationId xmlns:a16="http://schemas.microsoft.com/office/drawing/2014/main" id="{BACCCBA8-E603-42EA-A9F1-017F2F465E33}"/>
              </a:ext>
            </a:extLst>
          </p:cNvPr>
          <p:cNvSpPr txBox="1"/>
          <p:nvPr/>
        </p:nvSpPr>
        <p:spPr>
          <a:xfrm>
            <a:off x="8301478" y="3063271"/>
            <a:ext cx="34671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a:t>
            </a:r>
            <a:r>
              <a:rPr lang="en-US" sz="2400" i="1" dirty="0">
                <a:latin typeface="Arial" panose="020B0604020202020204" pitchFamily="34" charset="0"/>
                <a:cs typeface="Arial" panose="020B0604020202020204" pitchFamily="34" charset="0"/>
              </a:rPr>
              <a:t>f=</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the argument of sin</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a:t>
            </a:r>
            <a:r>
              <a:rPr lang="en-US" sz="2400" dirty="0">
                <a:latin typeface="Symbol" panose="05050102010706020507" pitchFamily="18" charset="2"/>
                <a:cs typeface="Arial" panose="020B0604020202020204" pitchFamily="34" charset="0"/>
              </a:rPr>
              <a:t>p</a:t>
            </a:r>
            <a:r>
              <a:rPr lang="en-US" sz="2400" dirty="0">
                <a:latin typeface="Arial" panose="020B0604020202020204" pitchFamily="34" charset="0"/>
                <a:cs typeface="Arial" panose="020B0604020202020204" pitchFamily="34" charset="0"/>
              </a:rPr>
              <a:t>/2</a:t>
            </a:r>
          </a:p>
        </p:txBody>
      </p:sp>
      <p:sp>
        <p:nvSpPr>
          <p:cNvPr id="11" name="Figura a mano libera: forma 10">
            <a:extLst>
              <a:ext uri="{FF2B5EF4-FFF2-40B4-BE49-F238E27FC236}">
                <a16:creationId xmlns:a16="http://schemas.microsoft.com/office/drawing/2014/main" id="{DB831B41-CAC8-483D-AA94-B9A2DE2D3F19}"/>
              </a:ext>
            </a:extLst>
          </p:cNvPr>
          <p:cNvSpPr/>
          <p:nvPr/>
        </p:nvSpPr>
        <p:spPr>
          <a:xfrm rot="983374">
            <a:off x="9849681" y="2231042"/>
            <a:ext cx="552450" cy="914400"/>
          </a:xfrm>
          <a:custGeom>
            <a:avLst/>
            <a:gdLst>
              <a:gd name="connsiteX0" fmla="*/ 552450 w 552450"/>
              <a:gd name="connsiteY0" fmla="*/ 0 h 914400"/>
              <a:gd name="connsiteX1" fmla="*/ 342900 w 552450"/>
              <a:gd name="connsiteY1" fmla="*/ 476250 h 914400"/>
              <a:gd name="connsiteX2" fmla="*/ 0 w 552450"/>
              <a:gd name="connsiteY2" fmla="*/ 914400 h 914400"/>
              <a:gd name="connsiteX3" fmla="*/ 0 w 552450"/>
              <a:gd name="connsiteY3" fmla="*/ 914400 h 914400"/>
              <a:gd name="connsiteX4" fmla="*/ 0 w 55245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914400">
                <a:moveTo>
                  <a:pt x="552450" y="0"/>
                </a:moveTo>
                <a:cubicBezTo>
                  <a:pt x="493712" y="161925"/>
                  <a:pt x="434975" y="323850"/>
                  <a:pt x="342900" y="476250"/>
                </a:cubicBezTo>
                <a:cubicBezTo>
                  <a:pt x="250825" y="628650"/>
                  <a:pt x="0" y="914400"/>
                  <a:pt x="0" y="914400"/>
                </a:cubicBezTo>
                <a:lnTo>
                  <a:pt x="0" y="914400"/>
                </a:lnTo>
                <a:lnTo>
                  <a:pt x="0" y="9144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2668AFAA-ED01-4DB6-BD26-086747E528C1}"/>
              </a:ext>
            </a:extLst>
          </p:cNvPr>
          <p:cNvSpPr/>
          <p:nvPr/>
        </p:nvSpPr>
        <p:spPr>
          <a:xfrm>
            <a:off x="6591300" y="3162300"/>
            <a:ext cx="1538789" cy="620481"/>
          </a:xfrm>
          <a:custGeom>
            <a:avLst/>
            <a:gdLst>
              <a:gd name="connsiteX0" fmla="*/ 1524000 w 1538789"/>
              <a:gd name="connsiteY0" fmla="*/ 533400 h 620481"/>
              <a:gd name="connsiteX1" fmla="*/ 1466850 w 1538789"/>
              <a:gd name="connsiteY1" fmla="*/ 533400 h 620481"/>
              <a:gd name="connsiteX2" fmla="*/ 533400 w 1538789"/>
              <a:gd name="connsiteY2" fmla="*/ 590550 h 620481"/>
              <a:gd name="connsiteX3" fmla="*/ 0 w 1538789"/>
              <a:gd name="connsiteY3" fmla="*/ 0 h 620481"/>
            </a:gdLst>
            <a:ahLst/>
            <a:cxnLst>
              <a:cxn ang="0">
                <a:pos x="connsiteX0" y="connsiteY0"/>
              </a:cxn>
              <a:cxn ang="0">
                <a:pos x="connsiteX1" y="connsiteY1"/>
              </a:cxn>
              <a:cxn ang="0">
                <a:pos x="connsiteX2" y="connsiteY2"/>
              </a:cxn>
              <a:cxn ang="0">
                <a:pos x="connsiteX3" y="connsiteY3"/>
              </a:cxn>
            </a:cxnLst>
            <a:rect l="l" t="t" r="r" b="b"/>
            <a:pathLst>
              <a:path w="1538789" h="620481">
                <a:moveTo>
                  <a:pt x="1524000" y="533400"/>
                </a:moveTo>
                <a:cubicBezTo>
                  <a:pt x="1577975" y="528637"/>
                  <a:pt x="1466850" y="533400"/>
                  <a:pt x="1466850" y="533400"/>
                </a:cubicBezTo>
                <a:cubicBezTo>
                  <a:pt x="1301750" y="542925"/>
                  <a:pt x="777875" y="679450"/>
                  <a:pt x="533400" y="590550"/>
                </a:cubicBezTo>
                <a:cubicBezTo>
                  <a:pt x="288925" y="501650"/>
                  <a:pt x="144462" y="250825"/>
                  <a:pt x="0" y="0"/>
                </a:cubicBezTo>
              </a:path>
            </a:pathLst>
          </a:custGeom>
          <a:noFill/>
          <a:ln w="571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36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B6ACED-BF80-4DCD-A3AF-6F3AE3D6189E}"/>
              </a:ext>
            </a:extLst>
          </p:cNvPr>
          <p:cNvSpPr>
            <a:spLocks noGrp="1"/>
          </p:cNvSpPr>
          <p:nvPr>
            <p:ph type="title"/>
          </p:nvPr>
        </p:nvSpPr>
        <p:spPr>
          <a:xfrm>
            <a:off x="838200" y="93302"/>
            <a:ext cx="10515600" cy="662397"/>
          </a:xfrm>
        </p:spPr>
        <p:txBody>
          <a:bodyPr/>
          <a:lstStyle/>
          <a:p>
            <a:r>
              <a:rPr lang="en-US" dirty="0"/>
              <a:t>Output noise power in the Delta-Sigma ADC</a:t>
            </a:r>
          </a:p>
        </p:txBody>
      </p:sp>
      <p:sp>
        <p:nvSpPr>
          <p:cNvPr id="3" name="Segnaposto piè di pagina 2">
            <a:extLst>
              <a:ext uri="{FF2B5EF4-FFF2-40B4-BE49-F238E27FC236}">
                <a16:creationId xmlns:a16="http://schemas.microsoft.com/office/drawing/2014/main" id="{B7DC98FC-765D-4DA1-9C24-411217C39B9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305FC2-8DF1-471F-86B7-76F1DF547B74}"/>
              </a:ext>
            </a:extLst>
          </p:cNvPr>
          <p:cNvSpPr>
            <a:spLocks noGrp="1"/>
          </p:cNvSpPr>
          <p:nvPr>
            <p:ph type="sldNum" sz="quarter" idx="12"/>
          </p:nvPr>
        </p:nvSpPr>
        <p:spPr/>
        <p:txBody>
          <a:bodyPr/>
          <a:lstStyle/>
          <a:p>
            <a:fld id="{02055017-B6DE-4C35-A63B-40EADAC97849}" type="slidenum">
              <a:rPr lang="en-US" smtClean="0"/>
              <a:t>26</a:t>
            </a:fld>
            <a:endParaRPr lang="en-US" dirty="0"/>
          </a:p>
        </p:txBody>
      </p:sp>
      <p:pic>
        <p:nvPicPr>
          <p:cNvPr id="5" name="Elemento grafico 4">
            <a:extLst>
              <a:ext uri="{FF2B5EF4-FFF2-40B4-BE49-F238E27FC236}">
                <a16:creationId xmlns:a16="http://schemas.microsoft.com/office/drawing/2014/main" id="{7DE27D65-69E2-4B67-81DA-94623E4AC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779" y="1146879"/>
            <a:ext cx="6743920" cy="2080214"/>
          </a:xfrm>
          <a:prstGeom prst="rect">
            <a:avLst/>
          </a:prstGeom>
        </p:spPr>
      </p:pic>
      <p:pic>
        <p:nvPicPr>
          <p:cNvPr id="6" name="Elemento grafico 5">
            <a:extLst>
              <a:ext uri="{FF2B5EF4-FFF2-40B4-BE49-F238E27FC236}">
                <a16:creationId xmlns:a16="http://schemas.microsoft.com/office/drawing/2014/main" id="{D7320E3E-DFC0-46A9-9CED-2D7C119381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3709" y="3669513"/>
            <a:ext cx="4961054" cy="2444315"/>
          </a:xfrm>
          <a:prstGeom prst="rect">
            <a:avLst/>
          </a:prstGeom>
        </p:spPr>
      </p:pic>
      <p:pic>
        <p:nvPicPr>
          <p:cNvPr id="9" name="Elemento grafico 8">
            <a:extLst>
              <a:ext uri="{FF2B5EF4-FFF2-40B4-BE49-F238E27FC236}">
                <a16:creationId xmlns:a16="http://schemas.microsoft.com/office/drawing/2014/main" id="{01EA14FD-CA2D-4967-A563-5FD84F0400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54778" y="4252517"/>
            <a:ext cx="1083822" cy="1558554"/>
          </a:xfrm>
          <a:prstGeom prst="rect">
            <a:avLst/>
          </a:prstGeom>
        </p:spPr>
      </p:pic>
      <p:cxnSp>
        <p:nvCxnSpPr>
          <p:cNvPr id="10" name="Connettore 2 9">
            <a:extLst>
              <a:ext uri="{FF2B5EF4-FFF2-40B4-BE49-F238E27FC236}">
                <a16:creationId xmlns:a16="http://schemas.microsoft.com/office/drawing/2014/main" id="{3791F79C-8595-447B-A482-D29A05D74A98}"/>
              </a:ext>
            </a:extLst>
          </p:cNvPr>
          <p:cNvCxnSpPr>
            <a:cxnSpLocks/>
          </p:cNvCxnSpPr>
          <p:nvPr/>
        </p:nvCxnSpPr>
        <p:spPr>
          <a:xfrm flipV="1">
            <a:off x="5050565" y="2901462"/>
            <a:ext cx="0" cy="123581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E5F0EA15-1591-40B9-9449-E7E3E75940C3}"/>
              </a:ext>
            </a:extLst>
          </p:cNvPr>
          <p:cNvSpPr/>
          <p:nvPr/>
        </p:nvSpPr>
        <p:spPr>
          <a:xfrm>
            <a:off x="5328138" y="1146879"/>
            <a:ext cx="1213339" cy="122704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85D13E5D-924C-4B17-9708-1483A41CC3E1}"/>
              </a:ext>
            </a:extLst>
          </p:cNvPr>
          <p:cNvGraphicFramePr>
            <a:graphicFrameLocks noChangeAspect="1"/>
          </p:cNvGraphicFramePr>
          <p:nvPr>
            <p:extLst>
              <p:ext uri="{D42A27DB-BD31-4B8C-83A1-F6EECF244321}">
                <p14:modId xmlns:p14="http://schemas.microsoft.com/office/powerpoint/2010/main" val="1827827128"/>
              </p:ext>
            </p:extLst>
          </p:nvPr>
        </p:nvGraphicFramePr>
        <p:xfrm>
          <a:off x="7400290" y="1691409"/>
          <a:ext cx="4172546" cy="946150"/>
        </p:xfrm>
        <a:graphic>
          <a:graphicData uri="http://schemas.openxmlformats.org/presentationml/2006/ole">
            <mc:AlternateContent xmlns:mc="http://schemas.openxmlformats.org/markup-compatibility/2006">
              <mc:Choice xmlns:v="urn:schemas-microsoft-com:vml" Requires="v">
                <p:oleObj spid="_x0000_s17570" name="Equation" r:id="rId9" imgW="1549080" imgH="355320" progId="Equation.DSMT4">
                  <p:embed/>
                </p:oleObj>
              </mc:Choice>
              <mc:Fallback>
                <p:oleObj name="Equation" r:id="rId9" imgW="1549080" imgH="355320" progId="Equation.DSMT4">
                  <p:embed/>
                  <p:pic>
                    <p:nvPicPr>
                      <p:cNvPr id="0" name="Object 1"/>
                      <p:cNvPicPr>
                        <a:picLocks noChangeAspect="1" noChangeArrowheads="1"/>
                      </p:cNvPicPr>
                      <p:nvPr/>
                    </p:nvPicPr>
                    <p:blipFill>
                      <a:blip r:embed="rId10"/>
                      <a:srcRect/>
                      <a:stretch>
                        <a:fillRect/>
                      </a:stretch>
                    </p:blipFill>
                    <p:spPr bwMode="auto">
                      <a:xfrm>
                        <a:off x="7400290" y="1691409"/>
                        <a:ext cx="4172546" cy="94615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33AAD7E1-BB35-4724-A925-B9BC62C773E3}"/>
              </a:ext>
            </a:extLst>
          </p:cNvPr>
          <p:cNvGraphicFramePr>
            <a:graphicFrameLocks noChangeAspect="1"/>
          </p:cNvGraphicFramePr>
          <p:nvPr>
            <p:extLst>
              <p:ext uri="{D42A27DB-BD31-4B8C-83A1-F6EECF244321}">
                <p14:modId xmlns:p14="http://schemas.microsoft.com/office/powerpoint/2010/main" val="1926759755"/>
              </p:ext>
            </p:extLst>
          </p:nvPr>
        </p:nvGraphicFramePr>
        <p:xfrm>
          <a:off x="7225998" y="2784928"/>
          <a:ext cx="4669223" cy="1037605"/>
        </p:xfrm>
        <a:graphic>
          <a:graphicData uri="http://schemas.openxmlformats.org/presentationml/2006/ole">
            <mc:AlternateContent xmlns:mc="http://schemas.openxmlformats.org/markup-compatibility/2006">
              <mc:Choice xmlns:v="urn:schemas-microsoft-com:vml" Requires="v">
                <p:oleObj spid="_x0000_s17571" name="Equation" r:id="rId11" imgW="2145960" imgH="482400" progId="Equation.DSMT4">
                  <p:embed/>
                </p:oleObj>
              </mc:Choice>
              <mc:Fallback>
                <p:oleObj name="Equation" r:id="rId11" imgW="2145960" imgH="482400" progId="Equation.DSMT4">
                  <p:embed/>
                  <p:pic>
                    <p:nvPicPr>
                      <p:cNvPr id="14" name="Oggetto 13">
                        <a:extLst>
                          <a:ext uri="{FF2B5EF4-FFF2-40B4-BE49-F238E27FC236}">
                            <a16:creationId xmlns:a16="http://schemas.microsoft.com/office/drawing/2014/main" id="{85D13E5D-924C-4B17-9708-1483A41CC3E1}"/>
                          </a:ext>
                        </a:extLst>
                      </p:cNvPr>
                      <p:cNvPicPr>
                        <a:picLocks noChangeAspect="1" noChangeArrowheads="1"/>
                      </p:cNvPicPr>
                      <p:nvPr/>
                    </p:nvPicPr>
                    <p:blipFill>
                      <a:blip r:embed="rId12"/>
                      <a:srcRect/>
                      <a:stretch>
                        <a:fillRect/>
                      </a:stretch>
                    </p:blipFill>
                    <p:spPr bwMode="auto">
                      <a:xfrm>
                        <a:off x="7225998" y="2784928"/>
                        <a:ext cx="4669223" cy="103760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852C4208-A028-4CFD-84AD-21B1FB9FC8AC}"/>
              </a:ext>
            </a:extLst>
          </p:cNvPr>
          <p:cNvGraphicFramePr>
            <a:graphicFrameLocks noChangeAspect="1"/>
          </p:cNvGraphicFramePr>
          <p:nvPr>
            <p:extLst>
              <p:ext uri="{D42A27DB-BD31-4B8C-83A1-F6EECF244321}">
                <p14:modId xmlns:p14="http://schemas.microsoft.com/office/powerpoint/2010/main" val="32086100"/>
              </p:ext>
            </p:extLst>
          </p:nvPr>
        </p:nvGraphicFramePr>
        <p:xfrm>
          <a:off x="7225998" y="3755084"/>
          <a:ext cx="2459038" cy="1036637"/>
        </p:xfrm>
        <a:graphic>
          <a:graphicData uri="http://schemas.openxmlformats.org/presentationml/2006/ole">
            <mc:AlternateContent xmlns:mc="http://schemas.openxmlformats.org/markup-compatibility/2006">
              <mc:Choice xmlns:v="urn:schemas-microsoft-com:vml" Requires="v">
                <p:oleObj spid="_x0000_s17572" name="Equation" r:id="rId13" imgW="1130040" imgH="482400" progId="Equation.DSMT4">
                  <p:embed/>
                </p:oleObj>
              </mc:Choice>
              <mc:Fallback>
                <p:oleObj name="Equation" r:id="rId13" imgW="1130040" imgH="482400" progId="Equation.DSMT4">
                  <p:embed/>
                  <p:pic>
                    <p:nvPicPr>
                      <p:cNvPr id="15" name="Oggetto 14">
                        <a:extLst>
                          <a:ext uri="{FF2B5EF4-FFF2-40B4-BE49-F238E27FC236}">
                            <a16:creationId xmlns:a16="http://schemas.microsoft.com/office/drawing/2014/main" id="{33AAD7E1-BB35-4724-A925-B9BC62C773E3}"/>
                          </a:ext>
                        </a:extLst>
                      </p:cNvPr>
                      <p:cNvPicPr>
                        <a:picLocks noChangeAspect="1" noChangeArrowheads="1"/>
                      </p:cNvPicPr>
                      <p:nvPr/>
                    </p:nvPicPr>
                    <p:blipFill>
                      <a:blip r:embed="rId14"/>
                      <a:srcRect/>
                      <a:stretch>
                        <a:fillRect/>
                      </a:stretch>
                    </p:blipFill>
                    <p:spPr bwMode="auto">
                      <a:xfrm>
                        <a:off x="7225998" y="3755084"/>
                        <a:ext cx="2459038" cy="1036637"/>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8ADFD05-514E-4600-BA77-B3EF57DC4F50}"/>
              </a:ext>
            </a:extLst>
          </p:cNvPr>
          <p:cNvGraphicFramePr>
            <a:graphicFrameLocks noChangeAspect="1"/>
          </p:cNvGraphicFramePr>
          <p:nvPr>
            <p:extLst>
              <p:ext uri="{D42A27DB-BD31-4B8C-83A1-F6EECF244321}">
                <p14:modId xmlns:p14="http://schemas.microsoft.com/office/powerpoint/2010/main" val="1577593206"/>
              </p:ext>
            </p:extLst>
          </p:nvPr>
        </p:nvGraphicFramePr>
        <p:xfrm>
          <a:off x="7040699" y="4975062"/>
          <a:ext cx="4254500" cy="1090612"/>
        </p:xfrm>
        <a:graphic>
          <a:graphicData uri="http://schemas.openxmlformats.org/presentationml/2006/ole">
            <mc:AlternateContent xmlns:mc="http://schemas.openxmlformats.org/markup-compatibility/2006">
              <mc:Choice xmlns:v="urn:schemas-microsoft-com:vml" Requires="v">
                <p:oleObj spid="_x0000_s17573" name="Equation" r:id="rId15" imgW="1955520" imgH="507960" progId="Equation.DSMT4">
                  <p:embed/>
                </p:oleObj>
              </mc:Choice>
              <mc:Fallback>
                <p:oleObj name="Equation" r:id="rId15" imgW="1955520" imgH="507960" progId="Equation.DSMT4">
                  <p:embed/>
                  <p:pic>
                    <p:nvPicPr>
                      <p:cNvPr id="15" name="Oggetto 14">
                        <a:extLst>
                          <a:ext uri="{FF2B5EF4-FFF2-40B4-BE49-F238E27FC236}">
                            <a16:creationId xmlns:a16="http://schemas.microsoft.com/office/drawing/2014/main" id="{33AAD7E1-BB35-4724-A925-B9BC62C773E3}"/>
                          </a:ext>
                        </a:extLst>
                      </p:cNvPr>
                      <p:cNvPicPr>
                        <a:picLocks noChangeAspect="1" noChangeArrowheads="1"/>
                      </p:cNvPicPr>
                      <p:nvPr/>
                    </p:nvPicPr>
                    <p:blipFill>
                      <a:blip r:embed="rId16"/>
                      <a:srcRect/>
                      <a:stretch>
                        <a:fillRect/>
                      </a:stretch>
                    </p:blipFill>
                    <p:spPr bwMode="auto">
                      <a:xfrm>
                        <a:off x="7040699" y="4975062"/>
                        <a:ext cx="4254500" cy="1090612"/>
                      </a:xfrm>
                      <a:prstGeom prst="rect">
                        <a:avLst/>
                      </a:prstGeom>
                      <a:noFill/>
                    </p:spPr>
                  </p:pic>
                </p:oleObj>
              </mc:Fallback>
            </mc:AlternateContent>
          </a:graphicData>
        </a:graphic>
      </p:graphicFrame>
    </p:spTree>
    <p:extLst>
      <p:ext uri="{BB962C8B-B14F-4D97-AF65-F5344CB8AC3E}">
        <p14:creationId xmlns:p14="http://schemas.microsoft.com/office/powerpoint/2010/main" val="41431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con angoli arrotondati 23">
            <a:extLst>
              <a:ext uri="{FF2B5EF4-FFF2-40B4-BE49-F238E27FC236}">
                <a16:creationId xmlns:a16="http://schemas.microsoft.com/office/drawing/2014/main" id="{A7DA0CE9-EA8B-44C3-BB57-02CD8E302AFE}"/>
              </a:ext>
            </a:extLst>
          </p:cNvPr>
          <p:cNvSpPr/>
          <p:nvPr/>
        </p:nvSpPr>
        <p:spPr>
          <a:xfrm>
            <a:off x="4631841" y="4722242"/>
            <a:ext cx="1216025" cy="13105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02422BB7-6119-407B-B5B0-68EDCF5E1506}"/>
              </a:ext>
            </a:extLst>
          </p:cNvPr>
          <p:cNvSpPr/>
          <p:nvPr/>
        </p:nvSpPr>
        <p:spPr>
          <a:xfrm>
            <a:off x="2375452" y="4850296"/>
            <a:ext cx="1769165" cy="4784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0CA88523-30C6-4992-B3ED-08B4363625E1}"/>
              </a:ext>
            </a:extLst>
          </p:cNvPr>
          <p:cNvSpPr/>
          <p:nvPr/>
        </p:nvSpPr>
        <p:spPr>
          <a:xfrm>
            <a:off x="3127367" y="2953173"/>
            <a:ext cx="2079370" cy="1004582"/>
          </a:xfrm>
          <a:custGeom>
            <a:avLst/>
            <a:gdLst>
              <a:gd name="connsiteX0" fmla="*/ 2047987 w 2079370"/>
              <a:gd name="connsiteY0" fmla="*/ 735558 h 1004582"/>
              <a:gd name="connsiteX1" fmla="*/ 1998291 w 2079370"/>
              <a:gd name="connsiteY1" fmla="*/ 1003914 h 1004582"/>
              <a:gd name="connsiteX2" fmla="*/ 1232978 w 2079370"/>
              <a:gd name="connsiteY2" fmla="*/ 656045 h 1004582"/>
              <a:gd name="connsiteX3" fmla="*/ 914926 w 2079370"/>
              <a:gd name="connsiteY3" fmla="*/ 188906 h 1004582"/>
              <a:gd name="connsiteX4" fmla="*/ 457726 w 2079370"/>
              <a:gd name="connsiteY4" fmla="*/ 347932 h 1004582"/>
              <a:gd name="connsiteX5" fmla="*/ 159552 w 2079370"/>
              <a:gd name="connsiteY5" fmla="*/ 904523 h 1004582"/>
              <a:gd name="connsiteX6" fmla="*/ 526 w 2079370"/>
              <a:gd name="connsiteY6" fmla="*/ 616288 h 1004582"/>
              <a:gd name="connsiteX7" fmla="*/ 209248 w 2079370"/>
              <a:gd name="connsiteY7" fmla="*/ 218723 h 1004582"/>
              <a:gd name="connsiteX8" fmla="*/ 1004378 w 2079370"/>
              <a:gd name="connsiteY8" fmla="*/ 62 h 1004582"/>
              <a:gd name="connsiteX9" fmla="*/ 1600726 w 2079370"/>
              <a:gd name="connsiteY9" fmla="*/ 198845 h 1004582"/>
              <a:gd name="connsiteX10" fmla="*/ 1918778 w 2079370"/>
              <a:gd name="connsiteY10" fmla="*/ 437384 h 1004582"/>
              <a:gd name="connsiteX11" fmla="*/ 2047987 w 2079370"/>
              <a:gd name="connsiteY11" fmla="*/ 735558 h 100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9370" h="1004582">
                <a:moveTo>
                  <a:pt x="2047987" y="735558"/>
                </a:moveTo>
                <a:cubicBezTo>
                  <a:pt x="2061239" y="829980"/>
                  <a:pt x="2134126" y="1017166"/>
                  <a:pt x="1998291" y="1003914"/>
                </a:cubicBezTo>
                <a:cubicBezTo>
                  <a:pt x="1862456" y="990662"/>
                  <a:pt x="1413539" y="791880"/>
                  <a:pt x="1232978" y="656045"/>
                </a:cubicBezTo>
                <a:cubicBezTo>
                  <a:pt x="1052417" y="520210"/>
                  <a:pt x="1044135" y="240258"/>
                  <a:pt x="914926" y="188906"/>
                </a:cubicBezTo>
                <a:cubicBezTo>
                  <a:pt x="785717" y="137554"/>
                  <a:pt x="583622" y="228662"/>
                  <a:pt x="457726" y="347932"/>
                </a:cubicBezTo>
                <a:cubicBezTo>
                  <a:pt x="331830" y="467201"/>
                  <a:pt x="235752" y="859797"/>
                  <a:pt x="159552" y="904523"/>
                </a:cubicBezTo>
                <a:cubicBezTo>
                  <a:pt x="83352" y="949249"/>
                  <a:pt x="-7757" y="730588"/>
                  <a:pt x="526" y="616288"/>
                </a:cubicBezTo>
                <a:cubicBezTo>
                  <a:pt x="8809" y="501988"/>
                  <a:pt x="41939" y="321427"/>
                  <a:pt x="209248" y="218723"/>
                </a:cubicBezTo>
                <a:cubicBezTo>
                  <a:pt x="376557" y="116019"/>
                  <a:pt x="772465" y="3375"/>
                  <a:pt x="1004378" y="62"/>
                </a:cubicBezTo>
                <a:cubicBezTo>
                  <a:pt x="1236291" y="-3251"/>
                  <a:pt x="1448326" y="125958"/>
                  <a:pt x="1600726" y="198845"/>
                </a:cubicBezTo>
                <a:cubicBezTo>
                  <a:pt x="1753126" y="271732"/>
                  <a:pt x="1842578" y="342962"/>
                  <a:pt x="1918778" y="437384"/>
                </a:cubicBezTo>
                <a:cubicBezTo>
                  <a:pt x="1994978" y="531806"/>
                  <a:pt x="2034735" y="641136"/>
                  <a:pt x="2047987" y="735558"/>
                </a:cubicBezTo>
                <a:close/>
              </a:path>
            </a:pathLst>
          </a:cu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98DC78A3-AB07-4E48-8805-815013CEE127}"/>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FDFE451B-8D8F-4B18-82B4-A3B6C9FAEF12}"/>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F3907EFA-F8F3-44B9-89C0-F19D49155AC6}"/>
              </a:ext>
            </a:extLst>
          </p:cNvPr>
          <p:cNvGraphicFramePr>
            <a:graphicFrameLocks noChangeAspect="1"/>
          </p:cNvGraphicFramePr>
          <p:nvPr>
            <p:extLst>
              <p:ext uri="{D42A27DB-BD31-4B8C-83A1-F6EECF244321}">
                <p14:modId xmlns:p14="http://schemas.microsoft.com/office/powerpoint/2010/main" val="3608445908"/>
              </p:ext>
            </p:extLst>
          </p:nvPr>
        </p:nvGraphicFramePr>
        <p:xfrm>
          <a:off x="881063" y="639896"/>
          <a:ext cx="4254500" cy="1090612"/>
        </p:xfrm>
        <a:graphic>
          <a:graphicData uri="http://schemas.openxmlformats.org/presentationml/2006/ole">
            <mc:AlternateContent xmlns:mc="http://schemas.openxmlformats.org/markup-compatibility/2006">
              <mc:Choice xmlns:v="urn:schemas-microsoft-com:vml" Requires="v">
                <p:oleObj spid="_x0000_s18861" name="Equation" r:id="rId3" imgW="1955520" imgH="507960" progId="Equation.DSMT4">
                  <p:embed/>
                </p:oleObj>
              </mc:Choice>
              <mc:Fallback>
                <p:oleObj name="Equation" r:id="rId3" imgW="1955520" imgH="507960" progId="Equation.DSMT4">
                  <p:embed/>
                  <p:pic>
                    <p:nvPicPr>
                      <p:cNvPr id="20" name="Oggetto 19">
                        <a:extLst>
                          <a:ext uri="{FF2B5EF4-FFF2-40B4-BE49-F238E27FC236}">
                            <a16:creationId xmlns:a16="http://schemas.microsoft.com/office/drawing/2014/main" id="{B8ADFD05-514E-4600-BA77-B3EF57DC4F50}"/>
                          </a:ext>
                        </a:extLst>
                      </p:cNvPr>
                      <p:cNvPicPr>
                        <a:picLocks noChangeAspect="1" noChangeArrowheads="1"/>
                      </p:cNvPicPr>
                      <p:nvPr/>
                    </p:nvPicPr>
                    <p:blipFill>
                      <a:blip r:embed="rId4"/>
                      <a:srcRect/>
                      <a:stretch>
                        <a:fillRect/>
                      </a:stretch>
                    </p:blipFill>
                    <p:spPr bwMode="auto">
                      <a:xfrm>
                        <a:off x="881063" y="639896"/>
                        <a:ext cx="4254500" cy="1090612"/>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9C1CB56-959A-48E7-AD6C-9AB8F359BB82}"/>
              </a:ext>
            </a:extLst>
          </p:cNvPr>
          <p:cNvGraphicFramePr>
            <a:graphicFrameLocks noChangeAspect="1"/>
          </p:cNvGraphicFramePr>
          <p:nvPr>
            <p:extLst>
              <p:ext uri="{D42A27DB-BD31-4B8C-83A1-F6EECF244321}">
                <p14:modId xmlns:p14="http://schemas.microsoft.com/office/powerpoint/2010/main" val="1058514024"/>
              </p:ext>
            </p:extLst>
          </p:nvPr>
        </p:nvGraphicFramePr>
        <p:xfrm>
          <a:off x="5205413" y="738985"/>
          <a:ext cx="3844808" cy="1082862"/>
        </p:xfrm>
        <a:graphic>
          <a:graphicData uri="http://schemas.openxmlformats.org/presentationml/2006/ole">
            <mc:AlternateContent xmlns:mc="http://schemas.openxmlformats.org/markup-compatibility/2006">
              <mc:Choice xmlns:v="urn:schemas-microsoft-com:vml" Requires="v">
                <p:oleObj spid="_x0000_s18862" name="Equation" r:id="rId5" imgW="1511280" imgH="431640" progId="Equation.DSMT4">
                  <p:embed/>
                </p:oleObj>
              </mc:Choice>
              <mc:Fallback>
                <p:oleObj name="Equation" r:id="rId5" imgW="1511280" imgH="431640" progId="Equation.DSMT4">
                  <p:embed/>
                  <p:pic>
                    <p:nvPicPr>
                      <p:cNvPr id="5" name="Oggetto 4">
                        <a:extLst>
                          <a:ext uri="{FF2B5EF4-FFF2-40B4-BE49-F238E27FC236}">
                            <a16:creationId xmlns:a16="http://schemas.microsoft.com/office/drawing/2014/main" id="{F3907EFA-F8F3-44B9-89C0-F19D49155AC6}"/>
                          </a:ext>
                        </a:extLst>
                      </p:cNvPr>
                      <p:cNvPicPr>
                        <a:picLocks noChangeAspect="1" noChangeArrowheads="1"/>
                      </p:cNvPicPr>
                      <p:nvPr/>
                    </p:nvPicPr>
                    <p:blipFill>
                      <a:blip r:embed="rId6"/>
                      <a:srcRect/>
                      <a:stretch>
                        <a:fillRect/>
                      </a:stretch>
                    </p:blipFill>
                    <p:spPr bwMode="auto">
                      <a:xfrm>
                        <a:off x="5205413" y="738985"/>
                        <a:ext cx="3844808" cy="10828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D34D517-FDC9-4B07-8991-A6420E635956}"/>
              </a:ext>
            </a:extLst>
          </p:cNvPr>
          <p:cNvGraphicFramePr>
            <a:graphicFrameLocks noChangeAspect="1"/>
          </p:cNvGraphicFramePr>
          <p:nvPr>
            <p:extLst>
              <p:ext uri="{D42A27DB-BD31-4B8C-83A1-F6EECF244321}">
                <p14:modId xmlns:p14="http://schemas.microsoft.com/office/powerpoint/2010/main" val="1910262553"/>
              </p:ext>
            </p:extLst>
          </p:nvPr>
        </p:nvGraphicFramePr>
        <p:xfrm>
          <a:off x="691839" y="1782381"/>
          <a:ext cx="4297363" cy="1082675"/>
        </p:xfrm>
        <a:graphic>
          <a:graphicData uri="http://schemas.openxmlformats.org/presentationml/2006/ole">
            <mc:AlternateContent xmlns:mc="http://schemas.openxmlformats.org/markup-compatibility/2006">
              <mc:Choice xmlns:v="urn:schemas-microsoft-com:vml" Requires="v">
                <p:oleObj spid="_x0000_s18863" name="Equation" r:id="rId7" imgW="1688760" imgH="431640" progId="Equation.DSMT4">
                  <p:embed/>
                </p:oleObj>
              </mc:Choice>
              <mc:Fallback>
                <p:oleObj name="Equation" r:id="rId7" imgW="1688760" imgH="431640" progId="Equation.DSMT4">
                  <p:embed/>
                  <p:pic>
                    <p:nvPicPr>
                      <p:cNvPr id="8" name="Oggetto 7">
                        <a:extLst>
                          <a:ext uri="{FF2B5EF4-FFF2-40B4-BE49-F238E27FC236}">
                            <a16:creationId xmlns:a16="http://schemas.microsoft.com/office/drawing/2014/main" id="{B9C1CB56-959A-48E7-AD6C-9AB8F359BB82}"/>
                          </a:ext>
                        </a:extLst>
                      </p:cNvPr>
                      <p:cNvPicPr>
                        <a:picLocks noChangeAspect="1" noChangeArrowheads="1"/>
                      </p:cNvPicPr>
                      <p:nvPr/>
                    </p:nvPicPr>
                    <p:blipFill>
                      <a:blip r:embed="rId8"/>
                      <a:srcRect/>
                      <a:stretch>
                        <a:fillRect/>
                      </a:stretch>
                    </p:blipFill>
                    <p:spPr bwMode="auto">
                      <a:xfrm>
                        <a:off x="691839" y="1782381"/>
                        <a:ext cx="4297363" cy="108267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F7C3451-0554-4BCC-B28A-ED97C70B029A}"/>
              </a:ext>
            </a:extLst>
          </p:cNvPr>
          <p:cNvGraphicFramePr>
            <a:graphicFrameLocks noChangeAspect="1"/>
          </p:cNvGraphicFramePr>
          <p:nvPr>
            <p:extLst>
              <p:ext uri="{D42A27DB-BD31-4B8C-83A1-F6EECF244321}">
                <p14:modId xmlns:p14="http://schemas.microsoft.com/office/powerpoint/2010/main" val="1236290089"/>
              </p:ext>
            </p:extLst>
          </p:nvPr>
        </p:nvGraphicFramePr>
        <p:xfrm>
          <a:off x="741363" y="3188243"/>
          <a:ext cx="4394200" cy="1082675"/>
        </p:xfrm>
        <a:graphic>
          <a:graphicData uri="http://schemas.openxmlformats.org/presentationml/2006/ole">
            <mc:AlternateContent xmlns:mc="http://schemas.openxmlformats.org/markup-compatibility/2006">
              <mc:Choice xmlns:v="urn:schemas-microsoft-com:vml" Requires="v">
                <p:oleObj spid="_x0000_s18864" name="Equation" r:id="rId9" imgW="1726920" imgH="431640" progId="Equation.DSMT4">
                  <p:embed/>
                </p:oleObj>
              </mc:Choice>
              <mc:Fallback>
                <p:oleObj name="Equation" r:id="rId9" imgW="1726920" imgH="43164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10"/>
                      <a:srcRect/>
                      <a:stretch>
                        <a:fillRect/>
                      </a:stretch>
                    </p:blipFill>
                    <p:spPr bwMode="auto">
                      <a:xfrm>
                        <a:off x="741363" y="3188243"/>
                        <a:ext cx="4394200" cy="10826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67B35D7B-1C32-426B-9309-75852A52AE4E}"/>
              </a:ext>
            </a:extLst>
          </p:cNvPr>
          <p:cNvGraphicFramePr>
            <a:graphicFrameLocks noChangeAspect="1"/>
          </p:cNvGraphicFramePr>
          <p:nvPr>
            <p:extLst>
              <p:ext uri="{D42A27DB-BD31-4B8C-83A1-F6EECF244321}">
                <p14:modId xmlns:p14="http://schemas.microsoft.com/office/powerpoint/2010/main" val="336782397"/>
              </p:ext>
            </p:extLst>
          </p:nvPr>
        </p:nvGraphicFramePr>
        <p:xfrm>
          <a:off x="5606006" y="1802785"/>
          <a:ext cx="2197100" cy="1082675"/>
        </p:xfrm>
        <a:graphic>
          <a:graphicData uri="http://schemas.openxmlformats.org/presentationml/2006/ole">
            <mc:AlternateContent xmlns:mc="http://schemas.openxmlformats.org/markup-compatibility/2006">
              <mc:Choice xmlns:v="urn:schemas-microsoft-com:vml" Requires="v">
                <p:oleObj spid="_x0000_s18865" name="Equation" r:id="rId11" imgW="863280" imgH="431640" progId="Equation.DSMT4">
                  <p:embed/>
                </p:oleObj>
              </mc:Choice>
              <mc:Fallback>
                <p:oleObj name="Equation" r:id="rId11" imgW="863280" imgH="43164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12"/>
                      <a:srcRect/>
                      <a:stretch>
                        <a:fillRect/>
                      </a:stretch>
                    </p:blipFill>
                    <p:spPr bwMode="auto">
                      <a:xfrm>
                        <a:off x="5606006" y="1802785"/>
                        <a:ext cx="2197100" cy="108267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DF2F2B3B-FDD0-4741-BD65-934EE4F73F45}"/>
              </a:ext>
            </a:extLst>
          </p:cNvPr>
          <p:cNvGraphicFramePr>
            <a:graphicFrameLocks noChangeAspect="1"/>
          </p:cNvGraphicFramePr>
          <p:nvPr>
            <p:extLst>
              <p:ext uri="{D42A27DB-BD31-4B8C-83A1-F6EECF244321}">
                <p14:modId xmlns:p14="http://schemas.microsoft.com/office/powerpoint/2010/main" val="1497288248"/>
              </p:ext>
            </p:extLst>
          </p:nvPr>
        </p:nvGraphicFramePr>
        <p:xfrm>
          <a:off x="8726749" y="1730508"/>
          <a:ext cx="2003425" cy="1209675"/>
        </p:xfrm>
        <a:graphic>
          <a:graphicData uri="http://schemas.openxmlformats.org/presentationml/2006/ole">
            <mc:AlternateContent xmlns:mc="http://schemas.openxmlformats.org/markup-compatibility/2006">
              <mc:Choice xmlns:v="urn:schemas-microsoft-com:vml" Requires="v">
                <p:oleObj spid="_x0000_s18866" name="Equation" r:id="rId13" imgW="787320" imgH="482400" progId="Equation.DSMT4">
                  <p:embed/>
                </p:oleObj>
              </mc:Choice>
              <mc:Fallback>
                <p:oleObj name="Equation" r:id="rId13" imgW="787320" imgH="482400" progId="Equation.DSMT4">
                  <p:embed/>
                  <p:pic>
                    <p:nvPicPr>
                      <p:cNvPr id="11" name="Oggetto 10">
                        <a:extLst>
                          <a:ext uri="{FF2B5EF4-FFF2-40B4-BE49-F238E27FC236}">
                            <a16:creationId xmlns:a16="http://schemas.microsoft.com/office/drawing/2014/main" id="{67B35D7B-1C32-426B-9309-75852A52AE4E}"/>
                          </a:ext>
                        </a:extLst>
                      </p:cNvPr>
                      <p:cNvPicPr>
                        <a:picLocks noChangeAspect="1" noChangeArrowheads="1"/>
                      </p:cNvPicPr>
                      <p:nvPr/>
                    </p:nvPicPr>
                    <p:blipFill>
                      <a:blip r:embed="rId14"/>
                      <a:srcRect/>
                      <a:stretch>
                        <a:fillRect/>
                      </a:stretch>
                    </p:blipFill>
                    <p:spPr bwMode="auto">
                      <a:xfrm>
                        <a:off x="8726749" y="1730508"/>
                        <a:ext cx="2003425" cy="120967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F2ADA12-CE4B-437E-BBCD-668CAFACE1D5}"/>
              </a:ext>
            </a:extLst>
          </p:cNvPr>
          <p:cNvGraphicFramePr>
            <a:graphicFrameLocks noChangeAspect="1"/>
          </p:cNvGraphicFramePr>
          <p:nvPr>
            <p:extLst>
              <p:ext uri="{D42A27DB-BD31-4B8C-83A1-F6EECF244321}">
                <p14:modId xmlns:p14="http://schemas.microsoft.com/office/powerpoint/2010/main" val="3353487763"/>
              </p:ext>
            </p:extLst>
          </p:nvPr>
        </p:nvGraphicFramePr>
        <p:xfrm>
          <a:off x="5711031" y="3114192"/>
          <a:ext cx="2941638" cy="701675"/>
        </p:xfrm>
        <a:graphic>
          <a:graphicData uri="http://schemas.openxmlformats.org/presentationml/2006/ole">
            <mc:AlternateContent xmlns:mc="http://schemas.openxmlformats.org/markup-compatibility/2006">
              <mc:Choice xmlns:v="urn:schemas-microsoft-com:vml" Requires="v">
                <p:oleObj spid="_x0000_s18867" name="Equation" r:id="rId15" imgW="1155600" imgH="279360" progId="Equation.DSMT4">
                  <p:embed/>
                </p:oleObj>
              </mc:Choice>
              <mc:Fallback>
                <p:oleObj name="Equation" r:id="rId15" imgW="1155600" imgH="27936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16"/>
                      <a:srcRect/>
                      <a:stretch>
                        <a:fillRect/>
                      </a:stretch>
                    </p:blipFill>
                    <p:spPr bwMode="auto">
                      <a:xfrm>
                        <a:off x="5711031" y="3114192"/>
                        <a:ext cx="2941638" cy="701675"/>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4D7262FB-1624-4532-B4F9-5B1031CCEE16}"/>
              </a:ext>
            </a:extLst>
          </p:cNvPr>
          <p:cNvCxnSpPr>
            <a:cxnSpLocks/>
          </p:cNvCxnSpPr>
          <p:nvPr/>
        </p:nvCxnSpPr>
        <p:spPr>
          <a:xfrm flipH="1">
            <a:off x="4144617" y="4409078"/>
            <a:ext cx="1982661" cy="441218"/>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3A0DC658-D21C-4BF8-935E-36DABA0D4000}"/>
              </a:ext>
            </a:extLst>
          </p:cNvPr>
          <p:cNvGraphicFramePr>
            <a:graphicFrameLocks noChangeAspect="1"/>
          </p:cNvGraphicFramePr>
          <p:nvPr>
            <p:extLst>
              <p:ext uri="{D42A27DB-BD31-4B8C-83A1-F6EECF244321}">
                <p14:modId xmlns:p14="http://schemas.microsoft.com/office/powerpoint/2010/main" val="991948800"/>
              </p:ext>
            </p:extLst>
          </p:nvPr>
        </p:nvGraphicFramePr>
        <p:xfrm>
          <a:off x="890588" y="4741863"/>
          <a:ext cx="5006975" cy="1273175"/>
        </p:xfrm>
        <a:graphic>
          <a:graphicData uri="http://schemas.openxmlformats.org/presentationml/2006/ole">
            <mc:AlternateContent xmlns:mc="http://schemas.openxmlformats.org/markup-compatibility/2006">
              <mc:Choice xmlns:v="urn:schemas-microsoft-com:vml" Requires="v">
                <p:oleObj spid="_x0000_s18868" name="Equation" r:id="rId17" imgW="1968480" imgH="507960" progId="Equation.DSMT4">
                  <p:embed/>
                </p:oleObj>
              </mc:Choice>
              <mc:Fallback>
                <p:oleObj name="Equation" r:id="rId17" imgW="1968480" imgH="507960" progId="Equation.DSMT4">
                  <p:embed/>
                  <p:pic>
                    <p:nvPicPr>
                      <p:cNvPr id="10" name="Oggetto 9">
                        <a:extLst>
                          <a:ext uri="{FF2B5EF4-FFF2-40B4-BE49-F238E27FC236}">
                            <a16:creationId xmlns:a16="http://schemas.microsoft.com/office/drawing/2014/main" id="{CF7C3451-0554-4BCC-B28A-ED97C70B029A}"/>
                          </a:ext>
                        </a:extLst>
                      </p:cNvPr>
                      <p:cNvPicPr>
                        <a:picLocks noChangeAspect="1" noChangeArrowheads="1"/>
                      </p:cNvPicPr>
                      <p:nvPr/>
                    </p:nvPicPr>
                    <p:blipFill>
                      <a:blip r:embed="rId18"/>
                      <a:srcRect/>
                      <a:stretch>
                        <a:fillRect/>
                      </a:stretch>
                    </p:blipFill>
                    <p:spPr bwMode="auto">
                      <a:xfrm>
                        <a:off x="890588" y="4741863"/>
                        <a:ext cx="5006975" cy="127317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F01FBBB1-F02A-431F-A7B9-EECB37D5313D}"/>
              </a:ext>
            </a:extLst>
          </p:cNvPr>
          <p:cNvGraphicFramePr>
            <a:graphicFrameLocks noChangeAspect="1"/>
          </p:cNvGraphicFramePr>
          <p:nvPr>
            <p:extLst>
              <p:ext uri="{D42A27DB-BD31-4B8C-83A1-F6EECF244321}">
                <p14:modId xmlns:p14="http://schemas.microsoft.com/office/powerpoint/2010/main" val="761576627"/>
              </p:ext>
            </p:extLst>
          </p:nvPr>
        </p:nvGraphicFramePr>
        <p:xfrm>
          <a:off x="6127278" y="4071534"/>
          <a:ext cx="1325562" cy="701675"/>
        </p:xfrm>
        <a:graphic>
          <a:graphicData uri="http://schemas.openxmlformats.org/presentationml/2006/ole">
            <mc:AlternateContent xmlns:mc="http://schemas.openxmlformats.org/markup-compatibility/2006">
              <mc:Choice xmlns:v="urn:schemas-microsoft-com:vml" Requires="v">
                <p:oleObj spid="_x0000_s18869" name="Equation" r:id="rId19" imgW="520560" imgH="279360" progId="Equation.DSMT4">
                  <p:embed/>
                </p:oleObj>
              </mc:Choice>
              <mc:Fallback>
                <p:oleObj name="Equation" r:id="rId19" imgW="520560" imgH="279360" progId="Equation.DSMT4">
                  <p:embed/>
                  <p:pic>
                    <p:nvPicPr>
                      <p:cNvPr id="13" name="Oggetto 12">
                        <a:extLst>
                          <a:ext uri="{FF2B5EF4-FFF2-40B4-BE49-F238E27FC236}">
                            <a16:creationId xmlns:a16="http://schemas.microsoft.com/office/drawing/2014/main" id="{BF2ADA12-CE4B-437E-BBCD-668CAFACE1D5}"/>
                          </a:ext>
                        </a:extLst>
                      </p:cNvPr>
                      <p:cNvPicPr>
                        <a:picLocks noChangeAspect="1" noChangeArrowheads="1"/>
                      </p:cNvPicPr>
                      <p:nvPr/>
                    </p:nvPicPr>
                    <p:blipFill>
                      <a:blip r:embed="rId20"/>
                      <a:srcRect/>
                      <a:stretch>
                        <a:fillRect/>
                      </a:stretch>
                    </p:blipFill>
                    <p:spPr bwMode="auto">
                      <a:xfrm>
                        <a:off x="6127278" y="4071534"/>
                        <a:ext cx="1325562" cy="701675"/>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EEDDA099-1462-47F0-A656-CA9DB9A20359}"/>
              </a:ext>
            </a:extLst>
          </p:cNvPr>
          <p:cNvGraphicFramePr>
            <a:graphicFrameLocks noChangeAspect="1"/>
          </p:cNvGraphicFramePr>
          <p:nvPr>
            <p:extLst>
              <p:ext uri="{D42A27DB-BD31-4B8C-83A1-F6EECF244321}">
                <p14:modId xmlns:p14="http://schemas.microsoft.com/office/powerpoint/2010/main" val="773161030"/>
              </p:ext>
            </p:extLst>
          </p:nvPr>
        </p:nvGraphicFramePr>
        <p:xfrm>
          <a:off x="6978407" y="4898621"/>
          <a:ext cx="614363" cy="1084263"/>
        </p:xfrm>
        <a:graphic>
          <a:graphicData uri="http://schemas.openxmlformats.org/presentationml/2006/ole">
            <mc:AlternateContent xmlns:mc="http://schemas.openxmlformats.org/markup-compatibility/2006">
              <mc:Choice xmlns:v="urn:schemas-microsoft-com:vml" Requires="v">
                <p:oleObj spid="_x0000_s18870" name="Equation" r:id="rId21" imgW="241200" imgH="431640" progId="Equation.DSMT4">
                  <p:embed/>
                </p:oleObj>
              </mc:Choice>
              <mc:Fallback>
                <p:oleObj name="Equation" r:id="rId21" imgW="241200" imgH="431640" progId="Equation.DSMT4">
                  <p:embed/>
                  <p:pic>
                    <p:nvPicPr>
                      <p:cNvPr id="19" name="Oggetto 18">
                        <a:extLst>
                          <a:ext uri="{FF2B5EF4-FFF2-40B4-BE49-F238E27FC236}">
                            <a16:creationId xmlns:a16="http://schemas.microsoft.com/office/drawing/2014/main" id="{F01FBBB1-F02A-431F-A7B9-EECB37D5313D}"/>
                          </a:ext>
                        </a:extLst>
                      </p:cNvPr>
                      <p:cNvPicPr>
                        <a:picLocks noChangeAspect="1" noChangeArrowheads="1"/>
                      </p:cNvPicPr>
                      <p:nvPr/>
                    </p:nvPicPr>
                    <p:blipFill>
                      <a:blip r:embed="rId22"/>
                      <a:srcRect/>
                      <a:stretch>
                        <a:fillRect/>
                      </a:stretch>
                    </p:blipFill>
                    <p:spPr bwMode="auto">
                      <a:xfrm>
                        <a:off x="6978407" y="4898621"/>
                        <a:ext cx="614363" cy="1084263"/>
                      </a:xfrm>
                      <a:prstGeom prst="rect">
                        <a:avLst/>
                      </a:prstGeom>
                      <a:noFill/>
                    </p:spPr>
                  </p:pic>
                </p:oleObj>
              </mc:Fallback>
            </mc:AlternateContent>
          </a:graphicData>
        </a:graphic>
      </p:graphicFrame>
      <p:cxnSp>
        <p:nvCxnSpPr>
          <p:cNvPr id="22" name="Connettore diritto 21">
            <a:extLst>
              <a:ext uri="{FF2B5EF4-FFF2-40B4-BE49-F238E27FC236}">
                <a16:creationId xmlns:a16="http://schemas.microsoft.com/office/drawing/2014/main" id="{A8BC0460-E37F-44E2-AE7B-6CE7B4683378}"/>
              </a:ext>
            </a:extLst>
          </p:cNvPr>
          <p:cNvCxnSpPr>
            <a:cxnSpLocks/>
          </p:cNvCxnSpPr>
          <p:nvPr/>
        </p:nvCxnSpPr>
        <p:spPr>
          <a:xfrm flipH="1" flipV="1">
            <a:off x="5847868" y="5179629"/>
            <a:ext cx="1130539" cy="142292"/>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graphicFrame>
        <p:nvGraphicFramePr>
          <p:cNvPr id="25" name="Oggetto 24">
            <a:extLst>
              <a:ext uri="{FF2B5EF4-FFF2-40B4-BE49-F238E27FC236}">
                <a16:creationId xmlns:a16="http://schemas.microsoft.com/office/drawing/2014/main" id="{75CA522C-C66F-4781-8F7F-0996633CEC82}"/>
              </a:ext>
            </a:extLst>
          </p:cNvPr>
          <p:cNvGraphicFramePr>
            <a:graphicFrameLocks noChangeAspect="1"/>
          </p:cNvGraphicFramePr>
          <p:nvPr>
            <p:extLst>
              <p:ext uri="{D42A27DB-BD31-4B8C-83A1-F6EECF244321}">
                <p14:modId xmlns:p14="http://schemas.microsoft.com/office/powerpoint/2010/main" val="2425558817"/>
              </p:ext>
            </p:extLst>
          </p:nvPr>
        </p:nvGraphicFramePr>
        <p:xfrm>
          <a:off x="7896443" y="4588560"/>
          <a:ext cx="4006850" cy="1146175"/>
        </p:xfrm>
        <a:graphic>
          <a:graphicData uri="http://schemas.openxmlformats.org/presentationml/2006/ole">
            <mc:AlternateContent xmlns:mc="http://schemas.openxmlformats.org/markup-compatibility/2006">
              <mc:Choice xmlns:v="urn:schemas-microsoft-com:vml" Requires="v">
                <p:oleObj spid="_x0000_s18871" name="Equation" r:id="rId23" imgW="1574640" imgH="457200" progId="Equation.DSMT4">
                  <p:embed/>
                </p:oleObj>
              </mc:Choice>
              <mc:Fallback>
                <p:oleObj name="Equation" r:id="rId23" imgW="1574640" imgH="457200" progId="Equation.DSMT4">
                  <p:embed/>
                  <p:pic>
                    <p:nvPicPr>
                      <p:cNvPr id="17" name="Oggetto 16">
                        <a:extLst>
                          <a:ext uri="{FF2B5EF4-FFF2-40B4-BE49-F238E27FC236}">
                            <a16:creationId xmlns:a16="http://schemas.microsoft.com/office/drawing/2014/main" id="{3A0DC658-D21C-4BF8-935E-36DABA0D4000}"/>
                          </a:ext>
                        </a:extLst>
                      </p:cNvPr>
                      <p:cNvPicPr>
                        <a:picLocks noChangeAspect="1" noChangeArrowheads="1"/>
                      </p:cNvPicPr>
                      <p:nvPr/>
                    </p:nvPicPr>
                    <p:blipFill>
                      <a:blip r:embed="rId24"/>
                      <a:srcRect/>
                      <a:stretch>
                        <a:fillRect/>
                      </a:stretch>
                    </p:blipFill>
                    <p:spPr bwMode="auto">
                      <a:xfrm>
                        <a:off x="7896443" y="4588560"/>
                        <a:ext cx="4006850" cy="1146175"/>
                      </a:xfrm>
                      <a:prstGeom prst="rect">
                        <a:avLst/>
                      </a:prstGeom>
                      <a:noFill/>
                    </p:spPr>
                  </p:pic>
                </p:oleObj>
              </mc:Fallback>
            </mc:AlternateContent>
          </a:graphicData>
        </a:graphic>
      </p:graphicFrame>
      <p:sp>
        <p:nvSpPr>
          <p:cNvPr id="26" name="Rettangolo con angoli arrotondati 25">
            <a:extLst>
              <a:ext uri="{FF2B5EF4-FFF2-40B4-BE49-F238E27FC236}">
                <a16:creationId xmlns:a16="http://schemas.microsoft.com/office/drawing/2014/main" id="{EC39041C-6D72-4906-85D5-A499EE2707F7}"/>
              </a:ext>
            </a:extLst>
          </p:cNvPr>
          <p:cNvSpPr/>
          <p:nvPr/>
        </p:nvSpPr>
        <p:spPr>
          <a:xfrm>
            <a:off x="7830526" y="4588560"/>
            <a:ext cx="4166003" cy="1209675"/>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ttore diritto 27">
            <a:extLst>
              <a:ext uri="{FF2B5EF4-FFF2-40B4-BE49-F238E27FC236}">
                <a16:creationId xmlns:a16="http://schemas.microsoft.com/office/drawing/2014/main" id="{4B0ADC65-A10F-4450-B861-8F88C164CD52}"/>
              </a:ext>
            </a:extLst>
          </p:cNvPr>
          <p:cNvCxnSpPr/>
          <p:nvPr/>
        </p:nvCxnSpPr>
        <p:spPr>
          <a:xfrm>
            <a:off x="2238090" y="2547371"/>
            <a:ext cx="7702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871F216B-F11E-42DF-AD82-C53426455287}"/>
              </a:ext>
            </a:extLst>
          </p:cNvPr>
          <p:cNvCxnSpPr/>
          <p:nvPr/>
        </p:nvCxnSpPr>
        <p:spPr>
          <a:xfrm>
            <a:off x="5710888" y="2630197"/>
            <a:ext cx="7702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itolo 1">
            <a:extLst>
              <a:ext uri="{FF2B5EF4-FFF2-40B4-BE49-F238E27FC236}">
                <a16:creationId xmlns:a16="http://schemas.microsoft.com/office/drawing/2014/main" id="{C5B7941D-9C27-4C1C-9F66-C68131DC47F7}"/>
              </a:ext>
            </a:extLst>
          </p:cNvPr>
          <p:cNvSpPr>
            <a:spLocks noGrp="1"/>
          </p:cNvSpPr>
          <p:nvPr>
            <p:ph type="title"/>
          </p:nvPr>
        </p:nvSpPr>
        <p:spPr>
          <a:xfrm>
            <a:off x="838200" y="13790"/>
            <a:ext cx="10515600" cy="662397"/>
          </a:xfrm>
        </p:spPr>
        <p:txBody>
          <a:bodyPr/>
          <a:lstStyle/>
          <a:p>
            <a:r>
              <a:rPr lang="en-US" dirty="0"/>
              <a:t>Output noise power in the Delta-Sigma ADC</a:t>
            </a:r>
          </a:p>
        </p:txBody>
      </p:sp>
    </p:spTree>
    <p:extLst>
      <p:ext uri="{BB962C8B-B14F-4D97-AF65-F5344CB8AC3E}">
        <p14:creationId xmlns:p14="http://schemas.microsoft.com/office/powerpoint/2010/main" val="5484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7"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4ABB2-D99B-485E-937F-DB50E47ACED4}"/>
              </a:ext>
            </a:extLst>
          </p:cNvPr>
          <p:cNvSpPr>
            <a:spLocks noGrp="1"/>
          </p:cNvSpPr>
          <p:nvPr>
            <p:ph type="title"/>
          </p:nvPr>
        </p:nvSpPr>
        <p:spPr>
          <a:xfrm>
            <a:off x="838200" y="0"/>
            <a:ext cx="10515600" cy="662397"/>
          </a:xfrm>
        </p:spPr>
        <p:txBody>
          <a:bodyPr/>
          <a:lstStyle/>
          <a:p>
            <a:r>
              <a:rPr lang="en-US" dirty="0"/>
              <a:t>Resolution increment in the first-order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106D8548-185B-4A9D-921A-64DC19A806F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C59599-5A53-4F43-8017-6B57D9AB1F6A}"/>
              </a:ext>
            </a:extLst>
          </p:cNvPr>
          <p:cNvSpPr>
            <a:spLocks noGrp="1"/>
          </p:cNvSpPr>
          <p:nvPr>
            <p:ph type="sldNum" sz="quarter" idx="12"/>
          </p:nvPr>
        </p:nvSpPr>
        <p:spPr/>
        <p:txBody>
          <a:bodyPr/>
          <a:lstStyle/>
          <a:p>
            <a:fld id="{02055017-B6DE-4C35-A63B-40EADAC97849}" type="slidenum">
              <a:rPr lang="en-US" smtClean="0"/>
              <a:t>28</a:t>
            </a:fld>
            <a:endParaRPr lang="en-US" dirty="0"/>
          </a:p>
        </p:txBody>
      </p:sp>
      <p:pic>
        <p:nvPicPr>
          <p:cNvPr id="5" name="Elemento grafico 4">
            <a:extLst>
              <a:ext uri="{FF2B5EF4-FFF2-40B4-BE49-F238E27FC236}">
                <a16:creationId xmlns:a16="http://schemas.microsoft.com/office/drawing/2014/main" id="{AD26E97A-13B1-403B-AA79-CA1B416CC0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475" y="838766"/>
            <a:ext cx="6743920" cy="2080214"/>
          </a:xfrm>
          <a:prstGeom prst="rect">
            <a:avLst/>
          </a:prstGeom>
        </p:spPr>
      </p:pic>
      <p:graphicFrame>
        <p:nvGraphicFramePr>
          <p:cNvPr id="6" name="Oggetto 5">
            <a:extLst>
              <a:ext uri="{FF2B5EF4-FFF2-40B4-BE49-F238E27FC236}">
                <a16:creationId xmlns:a16="http://schemas.microsoft.com/office/drawing/2014/main" id="{BCBAD8F3-93B7-402E-B10F-39F0592845B2}"/>
              </a:ext>
            </a:extLst>
          </p:cNvPr>
          <p:cNvGraphicFramePr>
            <a:graphicFrameLocks noChangeAspect="1"/>
          </p:cNvGraphicFramePr>
          <p:nvPr>
            <p:extLst>
              <p:ext uri="{D42A27DB-BD31-4B8C-83A1-F6EECF244321}">
                <p14:modId xmlns:p14="http://schemas.microsoft.com/office/powerpoint/2010/main" val="1799897696"/>
              </p:ext>
            </p:extLst>
          </p:nvPr>
        </p:nvGraphicFramePr>
        <p:xfrm>
          <a:off x="1139257" y="3348287"/>
          <a:ext cx="3274148" cy="1289377"/>
        </p:xfrm>
        <a:graphic>
          <a:graphicData uri="http://schemas.openxmlformats.org/presentationml/2006/ole">
            <mc:AlternateContent xmlns:mc="http://schemas.openxmlformats.org/markup-compatibility/2006">
              <mc:Choice xmlns:v="urn:schemas-microsoft-com:vml" Requires="v">
                <p:oleObj spid="_x0000_s19635" name="Equation" r:id="rId5" imgW="1435100" imgH="558800" progId="Equation.DSMT4">
                  <p:embed/>
                </p:oleObj>
              </mc:Choice>
              <mc:Fallback>
                <p:oleObj name="Equation" r:id="rId5" imgW="1435100" imgH="558800" progId="Equation.DSMT4">
                  <p:embed/>
                  <p:pic>
                    <p:nvPicPr>
                      <p:cNvPr id="26" name="Oggetto 25">
                        <a:extLst>
                          <a:ext uri="{FF2B5EF4-FFF2-40B4-BE49-F238E27FC236}">
                            <a16:creationId xmlns:a16="http://schemas.microsoft.com/office/drawing/2014/main" id="{E9D8D239-9D9C-4D71-BDA6-6E0524858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57" y="3348287"/>
                        <a:ext cx="3274148" cy="1289377"/>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011D3B8-D5D4-4789-868C-D49FB63BBB42}"/>
              </a:ext>
            </a:extLst>
          </p:cNvPr>
          <p:cNvGraphicFramePr>
            <a:graphicFrameLocks noChangeAspect="1"/>
          </p:cNvGraphicFramePr>
          <p:nvPr>
            <p:extLst>
              <p:ext uri="{D42A27DB-BD31-4B8C-83A1-F6EECF244321}">
                <p14:modId xmlns:p14="http://schemas.microsoft.com/office/powerpoint/2010/main" val="588255358"/>
              </p:ext>
            </p:extLst>
          </p:nvPr>
        </p:nvGraphicFramePr>
        <p:xfrm>
          <a:off x="5086970" y="3491489"/>
          <a:ext cx="4006850" cy="1146175"/>
        </p:xfrm>
        <a:graphic>
          <a:graphicData uri="http://schemas.openxmlformats.org/presentationml/2006/ole">
            <mc:AlternateContent xmlns:mc="http://schemas.openxmlformats.org/markup-compatibility/2006">
              <mc:Choice xmlns:v="urn:schemas-microsoft-com:vml" Requires="v">
                <p:oleObj spid="_x0000_s19636" name="Equation" r:id="rId7" imgW="1574640" imgH="457200" progId="Equation.DSMT4">
                  <p:embed/>
                </p:oleObj>
              </mc:Choice>
              <mc:Fallback>
                <p:oleObj name="Equation" r:id="rId7" imgW="1574640" imgH="457200" progId="Equation.DSMT4">
                  <p:embed/>
                  <p:pic>
                    <p:nvPicPr>
                      <p:cNvPr id="33" name="Oggetto 32">
                        <a:extLst>
                          <a:ext uri="{FF2B5EF4-FFF2-40B4-BE49-F238E27FC236}">
                            <a16:creationId xmlns:a16="http://schemas.microsoft.com/office/drawing/2014/main" id="{F4C8A324-E690-47B0-B911-B7EAB95EE9E7}"/>
                          </a:ext>
                        </a:extLst>
                      </p:cNvPr>
                      <p:cNvPicPr>
                        <a:picLocks noChangeAspect="1" noChangeArrowheads="1"/>
                      </p:cNvPicPr>
                      <p:nvPr/>
                    </p:nvPicPr>
                    <p:blipFill>
                      <a:blip r:embed="rId8"/>
                      <a:srcRect/>
                      <a:stretch>
                        <a:fillRect/>
                      </a:stretch>
                    </p:blipFill>
                    <p:spPr bwMode="auto">
                      <a:xfrm>
                        <a:off x="5086970" y="3491489"/>
                        <a:ext cx="4006850" cy="1146175"/>
                      </a:xfrm>
                      <a:prstGeom prst="rect">
                        <a:avLst/>
                      </a:prstGeom>
                      <a:noFill/>
                    </p:spPr>
                  </p:pic>
                </p:oleObj>
              </mc:Fallback>
            </mc:AlternateContent>
          </a:graphicData>
        </a:graphic>
      </p:graphicFrame>
      <p:sp>
        <p:nvSpPr>
          <p:cNvPr id="10" name="Figura a mano libera: forma 9">
            <a:extLst>
              <a:ext uri="{FF2B5EF4-FFF2-40B4-BE49-F238E27FC236}">
                <a16:creationId xmlns:a16="http://schemas.microsoft.com/office/drawing/2014/main" id="{C2794FD2-A043-4885-B8C2-6230D70A01EE}"/>
              </a:ext>
            </a:extLst>
          </p:cNvPr>
          <p:cNvSpPr/>
          <p:nvPr/>
        </p:nvSpPr>
        <p:spPr>
          <a:xfrm rot="383285">
            <a:off x="3980111" y="2902462"/>
            <a:ext cx="2994754" cy="700824"/>
          </a:xfrm>
          <a:custGeom>
            <a:avLst/>
            <a:gdLst>
              <a:gd name="connsiteX0" fmla="*/ 0 w 3081130"/>
              <a:gd name="connsiteY0" fmla="*/ 561308 h 561308"/>
              <a:gd name="connsiteX1" fmla="*/ 457200 w 3081130"/>
              <a:gd name="connsiteY1" fmla="*/ 153804 h 561308"/>
              <a:gd name="connsiteX2" fmla="*/ 1967948 w 3081130"/>
              <a:gd name="connsiteY2" fmla="*/ 14656 h 561308"/>
              <a:gd name="connsiteX3" fmla="*/ 3081130 w 3081130"/>
              <a:gd name="connsiteY3" fmla="*/ 471856 h 561308"/>
            </a:gdLst>
            <a:ahLst/>
            <a:cxnLst>
              <a:cxn ang="0">
                <a:pos x="connsiteX0" y="connsiteY0"/>
              </a:cxn>
              <a:cxn ang="0">
                <a:pos x="connsiteX1" y="connsiteY1"/>
              </a:cxn>
              <a:cxn ang="0">
                <a:pos x="connsiteX2" y="connsiteY2"/>
              </a:cxn>
              <a:cxn ang="0">
                <a:pos x="connsiteX3" y="connsiteY3"/>
              </a:cxn>
            </a:cxnLst>
            <a:rect l="l" t="t" r="r" b="b"/>
            <a:pathLst>
              <a:path w="3081130" h="561308">
                <a:moveTo>
                  <a:pt x="0" y="561308"/>
                </a:moveTo>
                <a:cubicBezTo>
                  <a:pt x="64604" y="403110"/>
                  <a:pt x="129209" y="244913"/>
                  <a:pt x="457200" y="153804"/>
                </a:cubicBezTo>
                <a:cubicBezTo>
                  <a:pt x="785191" y="62695"/>
                  <a:pt x="1530626" y="-38353"/>
                  <a:pt x="1967948" y="14656"/>
                </a:cubicBezTo>
                <a:cubicBezTo>
                  <a:pt x="2405270" y="67665"/>
                  <a:pt x="2743200" y="269760"/>
                  <a:pt x="3081130" y="471856"/>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B71C195D-5492-4B60-BC24-3CC16EDDA8C1}"/>
              </a:ext>
            </a:extLst>
          </p:cNvPr>
          <p:cNvSpPr/>
          <p:nvPr/>
        </p:nvSpPr>
        <p:spPr>
          <a:xfrm rot="20936401">
            <a:off x="3920271" y="4494884"/>
            <a:ext cx="1659835" cy="489485"/>
          </a:xfrm>
          <a:custGeom>
            <a:avLst/>
            <a:gdLst>
              <a:gd name="connsiteX0" fmla="*/ 0 w 1659835"/>
              <a:gd name="connsiteY0" fmla="*/ 0 h 621745"/>
              <a:gd name="connsiteX1" fmla="*/ 238539 w 1659835"/>
              <a:gd name="connsiteY1" fmla="*/ 477079 h 621745"/>
              <a:gd name="connsiteX2" fmla="*/ 864705 w 1659835"/>
              <a:gd name="connsiteY2" fmla="*/ 616227 h 621745"/>
              <a:gd name="connsiteX3" fmla="*/ 1441174 w 1659835"/>
              <a:gd name="connsiteY3" fmla="*/ 327992 h 621745"/>
              <a:gd name="connsiteX4" fmla="*/ 1659835 w 1659835"/>
              <a:gd name="connsiteY4" fmla="*/ 109331 h 62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835" h="621745">
                <a:moveTo>
                  <a:pt x="0" y="0"/>
                </a:moveTo>
                <a:cubicBezTo>
                  <a:pt x="47211" y="187187"/>
                  <a:pt x="94422" y="374375"/>
                  <a:pt x="238539" y="477079"/>
                </a:cubicBezTo>
                <a:cubicBezTo>
                  <a:pt x="382657" y="579784"/>
                  <a:pt x="664266" y="641075"/>
                  <a:pt x="864705" y="616227"/>
                </a:cubicBezTo>
                <a:cubicBezTo>
                  <a:pt x="1065144" y="591379"/>
                  <a:pt x="1308652" y="412475"/>
                  <a:pt x="1441174" y="327992"/>
                </a:cubicBezTo>
                <a:cubicBezTo>
                  <a:pt x="1573696" y="243509"/>
                  <a:pt x="1616765" y="176420"/>
                  <a:pt x="1659835" y="109331"/>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0713DCE0-AE6E-4DCC-8192-000697BE5213}"/>
              </a:ext>
            </a:extLst>
          </p:cNvPr>
          <p:cNvGraphicFramePr>
            <a:graphicFrameLocks noChangeAspect="1"/>
          </p:cNvGraphicFramePr>
          <p:nvPr>
            <p:extLst>
              <p:ext uri="{D42A27DB-BD31-4B8C-83A1-F6EECF244321}">
                <p14:modId xmlns:p14="http://schemas.microsoft.com/office/powerpoint/2010/main" val="3643264417"/>
              </p:ext>
            </p:extLst>
          </p:nvPr>
        </p:nvGraphicFramePr>
        <p:xfrm>
          <a:off x="1139257" y="5095376"/>
          <a:ext cx="3303587" cy="996950"/>
        </p:xfrm>
        <a:graphic>
          <a:graphicData uri="http://schemas.openxmlformats.org/presentationml/2006/ole">
            <mc:AlternateContent xmlns:mc="http://schemas.openxmlformats.org/markup-compatibility/2006">
              <mc:Choice xmlns:v="urn:schemas-microsoft-com:vml" Requires="v">
                <p:oleObj spid="_x0000_s19637" name="Equation" r:id="rId9" imgW="1447560" imgH="431640" progId="Equation.DSMT4">
                  <p:embed/>
                </p:oleObj>
              </mc:Choice>
              <mc:Fallback>
                <p:oleObj name="Equation" r:id="rId9" imgW="1447560" imgH="431640" progId="Equation.DSMT4">
                  <p:embed/>
                  <p:pic>
                    <p:nvPicPr>
                      <p:cNvPr id="6" name="Oggetto 5">
                        <a:extLst>
                          <a:ext uri="{FF2B5EF4-FFF2-40B4-BE49-F238E27FC236}">
                            <a16:creationId xmlns:a16="http://schemas.microsoft.com/office/drawing/2014/main" id="{BCBAD8F3-93B7-402E-B10F-39F0592845B2}"/>
                          </a:ext>
                        </a:extLst>
                      </p:cNvPr>
                      <p:cNvPicPr>
                        <a:picLocks noChangeAspect="1" noChangeArrowheads="1"/>
                      </p:cNvPicPr>
                      <p:nvPr/>
                    </p:nvPicPr>
                    <p:blipFill>
                      <a:blip r:embed="rId10"/>
                      <a:srcRect/>
                      <a:stretch>
                        <a:fillRect/>
                      </a:stretch>
                    </p:blipFill>
                    <p:spPr bwMode="auto">
                      <a:xfrm>
                        <a:off x="1139257" y="5095376"/>
                        <a:ext cx="3303587" cy="9969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6C6B6D3F-CAC0-42EF-836D-03D34617CE0C}"/>
              </a:ext>
            </a:extLst>
          </p:cNvPr>
          <p:cNvGraphicFramePr>
            <a:graphicFrameLocks noChangeAspect="1"/>
          </p:cNvGraphicFramePr>
          <p:nvPr>
            <p:extLst>
              <p:ext uri="{D42A27DB-BD31-4B8C-83A1-F6EECF244321}">
                <p14:modId xmlns:p14="http://schemas.microsoft.com/office/powerpoint/2010/main" val="2871988261"/>
              </p:ext>
            </p:extLst>
          </p:nvPr>
        </p:nvGraphicFramePr>
        <p:xfrm>
          <a:off x="5342282" y="4985030"/>
          <a:ext cx="4304677" cy="1063639"/>
        </p:xfrm>
        <a:graphic>
          <a:graphicData uri="http://schemas.openxmlformats.org/presentationml/2006/ole">
            <mc:AlternateContent xmlns:mc="http://schemas.openxmlformats.org/markup-compatibility/2006">
              <mc:Choice xmlns:v="urn:schemas-microsoft-com:vml" Requires="v">
                <p:oleObj spid="_x0000_s19638" name="Equation" r:id="rId11" imgW="1612800" imgH="393480" progId="Equation.DSMT4">
                  <p:embed/>
                </p:oleObj>
              </mc:Choice>
              <mc:Fallback>
                <p:oleObj name="Equation" r:id="rId11" imgW="1612800" imgH="393480" progId="Equation.DSMT4">
                  <p:embed/>
                  <p:pic>
                    <p:nvPicPr>
                      <p:cNvPr id="12" name="Oggetto 11">
                        <a:extLst>
                          <a:ext uri="{FF2B5EF4-FFF2-40B4-BE49-F238E27FC236}">
                            <a16:creationId xmlns:a16="http://schemas.microsoft.com/office/drawing/2014/main" id="{0713DCE0-AE6E-4DCC-8192-000697BE5213}"/>
                          </a:ext>
                        </a:extLst>
                      </p:cNvPr>
                      <p:cNvPicPr>
                        <a:picLocks noChangeAspect="1" noChangeArrowheads="1"/>
                      </p:cNvPicPr>
                      <p:nvPr/>
                    </p:nvPicPr>
                    <p:blipFill>
                      <a:blip r:embed="rId12"/>
                      <a:srcRect/>
                      <a:stretch>
                        <a:fillRect/>
                      </a:stretch>
                    </p:blipFill>
                    <p:spPr bwMode="auto">
                      <a:xfrm>
                        <a:off x="5342282" y="4985030"/>
                        <a:ext cx="4304677" cy="1063639"/>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E8B6639-E593-440D-ABFD-43FE35D91ADA}"/>
              </a:ext>
            </a:extLst>
          </p:cNvPr>
          <p:cNvGraphicFramePr>
            <a:graphicFrameLocks noChangeAspect="1"/>
          </p:cNvGraphicFramePr>
          <p:nvPr>
            <p:extLst>
              <p:ext uri="{D42A27DB-BD31-4B8C-83A1-F6EECF244321}">
                <p14:modId xmlns:p14="http://schemas.microsoft.com/office/powerpoint/2010/main" val="1434540809"/>
              </p:ext>
            </p:extLst>
          </p:nvPr>
        </p:nvGraphicFramePr>
        <p:xfrm>
          <a:off x="10165381" y="3988080"/>
          <a:ext cx="1766888" cy="996950"/>
        </p:xfrm>
        <a:graphic>
          <a:graphicData uri="http://schemas.openxmlformats.org/presentationml/2006/ole">
            <mc:AlternateContent xmlns:mc="http://schemas.openxmlformats.org/markup-compatibility/2006">
              <mc:Choice xmlns:v="urn:schemas-microsoft-com:vml" Requires="v">
                <p:oleObj spid="_x0000_s19639" name="Equation" r:id="rId13" imgW="774360" imgH="431640" progId="Equation.DSMT4">
                  <p:embed/>
                </p:oleObj>
              </mc:Choice>
              <mc:Fallback>
                <p:oleObj name="Equation" r:id="rId13" imgW="774360" imgH="431640" progId="Equation.DSMT4">
                  <p:embed/>
                  <p:pic>
                    <p:nvPicPr>
                      <p:cNvPr id="12" name="Oggetto 11">
                        <a:extLst>
                          <a:ext uri="{FF2B5EF4-FFF2-40B4-BE49-F238E27FC236}">
                            <a16:creationId xmlns:a16="http://schemas.microsoft.com/office/drawing/2014/main" id="{0713DCE0-AE6E-4DCC-8192-000697BE5213}"/>
                          </a:ext>
                        </a:extLst>
                      </p:cNvPr>
                      <p:cNvPicPr>
                        <a:picLocks noChangeAspect="1" noChangeArrowheads="1"/>
                      </p:cNvPicPr>
                      <p:nvPr/>
                    </p:nvPicPr>
                    <p:blipFill>
                      <a:blip r:embed="rId14"/>
                      <a:srcRect/>
                      <a:stretch>
                        <a:fillRect/>
                      </a:stretch>
                    </p:blipFill>
                    <p:spPr bwMode="auto">
                      <a:xfrm>
                        <a:off x="10165381" y="3988080"/>
                        <a:ext cx="1766888" cy="996950"/>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67A54BC6-9B85-48A7-ADD5-E4BF5EAA4866}"/>
              </a:ext>
            </a:extLst>
          </p:cNvPr>
          <p:cNvCxnSpPr>
            <a:cxnSpLocks/>
          </p:cNvCxnSpPr>
          <p:nvPr/>
        </p:nvCxnSpPr>
        <p:spPr>
          <a:xfrm flipH="1">
            <a:off x="9342860" y="4505570"/>
            <a:ext cx="758741" cy="704603"/>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3B39A-7B05-40B5-B5C5-8D2ED5A701AA}"/>
              </a:ext>
            </a:extLst>
          </p:cNvPr>
          <p:cNvSpPr>
            <a:spLocks noGrp="1"/>
          </p:cNvSpPr>
          <p:nvPr>
            <p:ph type="title"/>
          </p:nvPr>
        </p:nvSpPr>
        <p:spPr>
          <a:xfrm>
            <a:off x="838200" y="0"/>
            <a:ext cx="10515600" cy="662397"/>
          </a:xfrm>
        </p:spPr>
        <p:txBody>
          <a:bodyPr/>
          <a:lstStyle/>
          <a:p>
            <a:r>
              <a:rPr lang="en-US" dirty="0"/>
              <a:t>Resolution increment in the first order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BCEEA677-C5C4-4CE5-9323-F43266D7A50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51052BD-891C-4F06-8072-CCA50C52AA4D}"/>
              </a:ext>
            </a:extLst>
          </p:cNvPr>
          <p:cNvSpPr>
            <a:spLocks noGrp="1"/>
          </p:cNvSpPr>
          <p:nvPr>
            <p:ph type="sldNum" sz="quarter" idx="12"/>
          </p:nvPr>
        </p:nvSpPr>
        <p:spPr/>
        <p:txBody>
          <a:bodyPr/>
          <a:lstStyle/>
          <a:p>
            <a:fld id="{02055017-B6DE-4C35-A63B-40EADAC97849}" type="slidenum">
              <a:rPr lang="en-US" smtClean="0"/>
              <a:t>29</a:t>
            </a:fld>
            <a:endParaRPr lang="en-US" dirty="0"/>
          </a:p>
        </p:txBody>
      </p:sp>
      <p:graphicFrame>
        <p:nvGraphicFramePr>
          <p:cNvPr id="5" name="Oggetto 4">
            <a:extLst>
              <a:ext uri="{FF2B5EF4-FFF2-40B4-BE49-F238E27FC236}">
                <a16:creationId xmlns:a16="http://schemas.microsoft.com/office/drawing/2014/main" id="{B4674F82-84AB-4C94-B662-0156DE6C3CED}"/>
              </a:ext>
            </a:extLst>
          </p:cNvPr>
          <p:cNvGraphicFramePr>
            <a:graphicFrameLocks noChangeAspect="1"/>
          </p:cNvGraphicFramePr>
          <p:nvPr>
            <p:extLst>
              <p:ext uri="{D42A27DB-BD31-4B8C-83A1-F6EECF244321}">
                <p14:modId xmlns:p14="http://schemas.microsoft.com/office/powerpoint/2010/main" val="510889023"/>
              </p:ext>
            </p:extLst>
          </p:nvPr>
        </p:nvGraphicFramePr>
        <p:xfrm>
          <a:off x="1192313" y="975738"/>
          <a:ext cx="4304677" cy="1063639"/>
        </p:xfrm>
        <a:graphic>
          <a:graphicData uri="http://schemas.openxmlformats.org/presentationml/2006/ole">
            <mc:AlternateContent xmlns:mc="http://schemas.openxmlformats.org/markup-compatibility/2006">
              <mc:Choice xmlns:v="urn:schemas-microsoft-com:vml" Requires="v">
                <p:oleObj spid="_x0000_s20644" name="Equation" r:id="rId3" imgW="1612800" imgH="393480" progId="Equation.DSMT4">
                  <p:embed/>
                </p:oleObj>
              </mc:Choice>
              <mc:Fallback>
                <p:oleObj name="Equation" r:id="rId3" imgW="1612800" imgH="393480" progId="Equation.DSMT4">
                  <p:embed/>
                  <p:pic>
                    <p:nvPicPr>
                      <p:cNvPr id="13" name="Oggetto 12">
                        <a:extLst>
                          <a:ext uri="{FF2B5EF4-FFF2-40B4-BE49-F238E27FC236}">
                            <a16:creationId xmlns:a16="http://schemas.microsoft.com/office/drawing/2014/main" id="{6C6B6D3F-CAC0-42EF-836D-03D34617CE0C}"/>
                          </a:ext>
                        </a:extLst>
                      </p:cNvPr>
                      <p:cNvPicPr>
                        <a:picLocks noChangeAspect="1" noChangeArrowheads="1"/>
                      </p:cNvPicPr>
                      <p:nvPr/>
                    </p:nvPicPr>
                    <p:blipFill>
                      <a:blip r:embed="rId4"/>
                      <a:srcRect/>
                      <a:stretch>
                        <a:fillRect/>
                      </a:stretch>
                    </p:blipFill>
                    <p:spPr bwMode="auto">
                      <a:xfrm>
                        <a:off x="1192313" y="975738"/>
                        <a:ext cx="4304677" cy="1063639"/>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3FA37B05-0960-43D1-9686-B5ACF8553517}"/>
              </a:ext>
            </a:extLst>
          </p:cNvPr>
          <p:cNvSpPr txBox="1"/>
          <p:nvPr/>
        </p:nvSpPr>
        <p:spPr>
          <a:xfrm>
            <a:off x="1267649" y="2039377"/>
            <a:ext cx="97320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Every increment of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 by a factor of 2 produces a resolution gain of 1 and 1/2 bit (1.5 bits).</a:t>
            </a:r>
          </a:p>
          <a:p>
            <a:r>
              <a:rPr lang="en-US" sz="2400" dirty="0">
                <a:latin typeface="Arial" panose="020B0604020202020204" pitchFamily="34" charset="0"/>
                <a:cs typeface="Arial" panose="020B0604020202020204" pitchFamily="34" charset="0"/>
              </a:rPr>
              <a:t>This gain was only 1/2 bit in the pure oversampling ADC</a:t>
            </a:r>
          </a:p>
        </p:txBody>
      </p:sp>
      <p:sp>
        <p:nvSpPr>
          <p:cNvPr id="7" name="CasellaDiTesto 6">
            <a:extLst>
              <a:ext uri="{FF2B5EF4-FFF2-40B4-BE49-F238E27FC236}">
                <a16:creationId xmlns:a16="http://schemas.microsoft.com/office/drawing/2014/main" id="{899A151B-9F19-4321-B049-D1FA619C1FF9}"/>
              </a:ext>
            </a:extLst>
          </p:cNvPr>
          <p:cNvSpPr txBox="1"/>
          <p:nvPr/>
        </p:nvSpPr>
        <p:spPr>
          <a:xfrm>
            <a:off x="4425462" y="3274875"/>
            <a:ext cx="145839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Example</a:t>
            </a:r>
          </a:p>
        </p:txBody>
      </p:sp>
      <p:graphicFrame>
        <p:nvGraphicFramePr>
          <p:cNvPr id="8" name="Oggetto 7">
            <a:extLst>
              <a:ext uri="{FF2B5EF4-FFF2-40B4-BE49-F238E27FC236}">
                <a16:creationId xmlns:a16="http://schemas.microsoft.com/office/drawing/2014/main" id="{0E3761CE-E140-478C-9522-570F697F60B3}"/>
              </a:ext>
            </a:extLst>
          </p:cNvPr>
          <p:cNvGraphicFramePr>
            <a:graphicFrameLocks noChangeAspect="1"/>
          </p:cNvGraphicFramePr>
          <p:nvPr>
            <p:extLst>
              <p:ext uri="{D42A27DB-BD31-4B8C-83A1-F6EECF244321}">
                <p14:modId xmlns:p14="http://schemas.microsoft.com/office/powerpoint/2010/main" val="2053948092"/>
              </p:ext>
            </p:extLst>
          </p:nvPr>
        </p:nvGraphicFramePr>
        <p:xfrm>
          <a:off x="1267649" y="3974115"/>
          <a:ext cx="2644775" cy="549275"/>
        </p:xfrm>
        <a:graphic>
          <a:graphicData uri="http://schemas.openxmlformats.org/presentationml/2006/ole">
            <mc:AlternateContent xmlns:mc="http://schemas.openxmlformats.org/markup-compatibility/2006">
              <mc:Choice xmlns:v="urn:schemas-microsoft-com:vml" Requires="v">
                <p:oleObj spid="_x0000_s20645" name="Equation" r:id="rId5" imgW="990360" imgH="203040" progId="Equation.DSMT4">
                  <p:embed/>
                </p:oleObj>
              </mc:Choice>
              <mc:Fallback>
                <p:oleObj name="Equation" r:id="rId5" imgW="990360" imgH="203040" progId="Equation.DSMT4">
                  <p:embed/>
                  <p:pic>
                    <p:nvPicPr>
                      <p:cNvPr id="5" name="Oggetto 4">
                        <a:extLst>
                          <a:ext uri="{FF2B5EF4-FFF2-40B4-BE49-F238E27FC236}">
                            <a16:creationId xmlns:a16="http://schemas.microsoft.com/office/drawing/2014/main" id="{B4674F82-84AB-4C94-B662-0156DE6C3CED}"/>
                          </a:ext>
                        </a:extLst>
                      </p:cNvPr>
                      <p:cNvPicPr>
                        <a:picLocks noChangeAspect="1" noChangeArrowheads="1"/>
                      </p:cNvPicPr>
                      <p:nvPr/>
                    </p:nvPicPr>
                    <p:blipFill>
                      <a:blip r:embed="rId6"/>
                      <a:srcRect/>
                      <a:stretch>
                        <a:fillRect/>
                      </a:stretch>
                    </p:blipFill>
                    <p:spPr bwMode="auto">
                      <a:xfrm>
                        <a:off x="1267649" y="3974115"/>
                        <a:ext cx="2644775" cy="5492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B020F64-0E62-4314-B740-77A658D499C2}"/>
              </a:ext>
            </a:extLst>
          </p:cNvPr>
          <p:cNvGraphicFramePr>
            <a:graphicFrameLocks noChangeAspect="1"/>
          </p:cNvGraphicFramePr>
          <p:nvPr>
            <p:extLst>
              <p:ext uri="{D42A27DB-BD31-4B8C-83A1-F6EECF244321}">
                <p14:modId xmlns:p14="http://schemas.microsoft.com/office/powerpoint/2010/main" val="2230734496"/>
              </p:ext>
            </p:extLst>
          </p:nvPr>
        </p:nvGraphicFramePr>
        <p:xfrm>
          <a:off x="5496990" y="3736540"/>
          <a:ext cx="4610100" cy="1063625"/>
        </p:xfrm>
        <a:graphic>
          <a:graphicData uri="http://schemas.openxmlformats.org/presentationml/2006/ole">
            <mc:AlternateContent xmlns:mc="http://schemas.openxmlformats.org/markup-compatibility/2006">
              <mc:Choice xmlns:v="urn:schemas-microsoft-com:vml" Requires="v">
                <p:oleObj spid="_x0000_s20646" name="Equation" r:id="rId7" imgW="1726920" imgH="393480" progId="Equation.DSMT4">
                  <p:embed/>
                </p:oleObj>
              </mc:Choice>
              <mc:Fallback>
                <p:oleObj name="Equation" r:id="rId7" imgW="1726920" imgH="393480" progId="Equation.DSMT4">
                  <p:embed/>
                  <p:pic>
                    <p:nvPicPr>
                      <p:cNvPr id="5" name="Oggetto 4">
                        <a:extLst>
                          <a:ext uri="{FF2B5EF4-FFF2-40B4-BE49-F238E27FC236}">
                            <a16:creationId xmlns:a16="http://schemas.microsoft.com/office/drawing/2014/main" id="{B4674F82-84AB-4C94-B662-0156DE6C3CED}"/>
                          </a:ext>
                        </a:extLst>
                      </p:cNvPr>
                      <p:cNvPicPr>
                        <a:picLocks noChangeAspect="1" noChangeArrowheads="1"/>
                      </p:cNvPicPr>
                      <p:nvPr/>
                    </p:nvPicPr>
                    <p:blipFill>
                      <a:blip r:embed="rId8"/>
                      <a:srcRect/>
                      <a:stretch>
                        <a:fillRect/>
                      </a:stretch>
                    </p:blipFill>
                    <p:spPr bwMode="auto">
                      <a:xfrm>
                        <a:off x="5496990" y="3736540"/>
                        <a:ext cx="4610100" cy="10636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D71588E-9061-4A65-BFE3-0A403594376E}"/>
              </a:ext>
            </a:extLst>
          </p:cNvPr>
          <p:cNvGraphicFramePr>
            <a:graphicFrameLocks noChangeAspect="1"/>
          </p:cNvGraphicFramePr>
          <p:nvPr>
            <p:extLst>
              <p:ext uri="{D42A27DB-BD31-4B8C-83A1-F6EECF244321}">
                <p14:modId xmlns:p14="http://schemas.microsoft.com/office/powerpoint/2010/main" val="3631192782"/>
              </p:ext>
            </p:extLst>
          </p:nvPr>
        </p:nvGraphicFramePr>
        <p:xfrm>
          <a:off x="1175809" y="4956749"/>
          <a:ext cx="2576512" cy="925513"/>
        </p:xfrm>
        <a:graphic>
          <a:graphicData uri="http://schemas.openxmlformats.org/presentationml/2006/ole">
            <mc:AlternateContent xmlns:mc="http://schemas.openxmlformats.org/markup-compatibility/2006">
              <mc:Choice xmlns:v="urn:schemas-microsoft-com:vml" Requires="v">
                <p:oleObj spid="_x0000_s20647" name="Equation" r:id="rId9" imgW="965160" imgH="342720" progId="Equation.DSMT4">
                  <p:embed/>
                </p:oleObj>
              </mc:Choice>
              <mc:Fallback>
                <p:oleObj name="Equation" r:id="rId9" imgW="965160" imgH="342720" progId="Equation.DSMT4">
                  <p:embed/>
                  <p:pic>
                    <p:nvPicPr>
                      <p:cNvPr id="9" name="Oggetto 8">
                        <a:extLst>
                          <a:ext uri="{FF2B5EF4-FFF2-40B4-BE49-F238E27FC236}">
                            <a16:creationId xmlns:a16="http://schemas.microsoft.com/office/drawing/2014/main" id="{2B020F64-0E62-4314-B740-77A658D499C2}"/>
                          </a:ext>
                        </a:extLst>
                      </p:cNvPr>
                      <p:cNvPicPr>
                        <a:picLocks noChangeAspect="1" noChangeArrowheads="1"/>
                      </p:cNvPicPr>
                      <p:nvPr/>
                    </p:nvPicPr>
                    <p:blipFill>
                      <a:blip r:embed="rId10"/>
                      <a:srcRect/>
                      <a:stretch>
                        <a:fillRect/>
                      </a:stretch>
                    </p:blipFill>
                    <p:spPr bwMode="auto">
                      <a:xfrm>
                        <a:off x="1175809" y="4956749"/>
                        <a:ext cx="2576512" cy="925513"/>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BFAE7E6-4F42-4AFF-97A2-27EDC8B41676}"/>
              </a:ext>
            </a:extLst>
          </p:cNvPr>
          <p:cNvGraphicFramePr>
            <a:graphicFrameLocks noChangeAspect="1"/>
          </p:cNvGraphicFramePr>
          <p:nvPr>
            <p:extLst>
              <p:ext uri="{D42A27DB-BD31-4B8C-83A1-F6EECF244321}">
                <p14:modId xmlns:p14="http://schemas.microsoft.com/office/powerpoint/2010/main" val="4083431844"/>
              </p:ext>
            </p:extLst>
          </p:nvPr>
        </p:nvGraphicFramePr>
        <p:xfrm>
          <a:off x="3823983" y="5322613"/>
          <a:ext cx="1011994" cy="461665"/>
        </p:xfrm>
        <a:graphic>
          <a:graphicData uri="http://schemas.openxmlformats.org/presentationml/2006/ole">
            <mc:AlternateContent xmlns:mc="http://schemas.openxmlformats.org/markup-compatibility/2006">
              <mc:Choice xmlns:v="urn:schemas-microsoft-com:vml" Requires="v">
                <p:oleObj spid="_x0000_s20648" name="Equation" r:id="rId11" imgW="393480" imgH="177480" progId="Equation.DSMT4">
                  <p:embed/>
                </p:oleObj>
              </mc:Choice>
              <mc:Fallback>
                <p:oleObj name="Equation" r:id="rId11" imgW="393480" imgH="177480" progId="Equation.DSMT4">
                  <p:embed/>
                  <p:pic>
                    <p:nvPicPr>
                      <p:cNvPr id="10" name="Oggetto 9">
                        <a:extLst>
                          <a:ext uri="{FF2B5EF4-FFF2-40B4-BE49-F238E27FC236}">
                            <a16:creationId xmlns:a16="http://schemas.microsoft.com/office/drawing/2014/main" id="{4D71588E-9061-4A65-BFE3-0A403594376E}"/>
                          </a:ext>
                        </a:extLst>
                      </p:cNvPr>
                      <p:cNvPicPr>
                        <a:picLocks noChangeAspect="1" noChangeArrowheads="1"/>
                      </p:cNvPicPr>
                      <p:nvPr/>
                    </p:nvPicPr>
                    <p:blipFill>
                      <a:blip r:embed="rId12"/>
                      <a:srcRect/>
                      <a:stretch>
                        <a:fillRect/>
                      </a:stretch>
                    </p:blipFill>
                    <p:spPr bwMode="auto">
                      <a:xfrm>
                        <a:off x="3823983" y="5322613"/>
                        <a:ext cx="1011994" cy="461665"/>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F792EEBD-D7D6-4882-B1B9-15042FFF80B5}"/>
              </a:ext>
            </a:extLst>
          </p:cNvPr>
          <p:cNvSpPr txBox="1"/>
          <p:nvPr/>
        </p:nvSpPr>
        <p:spPr>
          <a:xfrm>
            <a:off x="5496990" y="4956749"/>
            <a:ext cx="55026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OSR value is rather large, but also the gain in resolution is very large</a:t>
            </a:r>
          </a:p>
        </p:txBody>
      </p:sp>
    </p:spTree>
    <p:extLst>
      <p:ext uri="{BB962C8B-B14F-4D97-AF65-F5344CB8AC3E}">
        <p14:creationId xmlns:p14="http://schemas.microsoft.com/office/powerpoint/2010/main" val="12592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65DB3-03AE-4DF4-B2BC-82AC7C2E83BC}"/>
              </a:ext>
            </a:extLst>
          </p:cNvPr>
          <p:cNvSpPr>
            <a:spLocks noGrp="1"/>
          </p:cNvSpPr>
          <p:nvPr>
            <p:ph type="title"/>
          </p:nvPr>
        </p:nvSpPr>
        <p:spPr>
          <a:xfrm>
            <a:off x="838200" y="79738"/>
            <a:ext cx="10515600" cy="662397"/>
          </a:xfrm>
        </p:spPr>
        <p:txBody>
          <a:bodyPr/>
          <a:lstStyle/>
          <a:p>
            <a:r>
              <a:rPr lang="en-US" dirty="0"/>
              <a:t>Effective Number Of Bits  (ENOB)</a:t>
            </a:r>
          </a:p>
        </p:txBody>
      </p:sp>
      <p:sp>
        <p:nvSpPr>
          <p:cNvPr id="3" name="Segnaposto piè di pagina 2">
            <a:extLst>
              <a:ext uri="{FF2B5EF4-FFF2-40B4-BE49-F238E27FC236}">
                <a16:creationId xmlns:a16="http://schemas.microsoft.com/office/drawing/2014/main" id="{80CF175C-33AC-4BD0-BE3F-0F00C599338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5B7EA71-CB72-4227-A5BE-6B396D7DC0ED}"/>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6" name="Oggetto 5">
            <a:extLst>
              <a:ext uri="{FF2B5EF4-FFF2-40B4-BE49-F238E27FC236}">
                <a16:creationId xmlns:a16="http://schemas.microsoft.com/office/drawing/2014/main" id="{8F4F7DEE-53CE-4E75-BD35-213A0563D542}"/>
              </a:ext>
            </a:extLst>
          </p:cNvPr>
          <p:cNvGraphicFramePr>
            <a:graphicFrameLocks noChangeAspect="1"/>
          </p:cNvGraphicFramePr>
          <p:nvPr>
            <p:extLst>
              <p:ext uri="{D42A27DB-BD31-4B8C-83A1-F6EECF244321}">
                <p14:modId xmlns:p14="http://schemas.microsoft.com/office/powerpoint/2010/main" val="1538934939"/>
              </p:ext>
            </p:extLst>
          </p:nvPr>
        </p:nvGraphicFramePr>
        <p:xfrm>
          <a:off x="6096000" y="2913762"/>
          <a:ext cx="2445214" cy="943429"/>
        </p:xfrm>
        <a:graphic>
          <a:graphicData uri="http://schemas.openxmlformats.org/presentationml/2006/ole">
            <mc:AlternateContent xmlns:mc="http://schemas.openxmlformats.org/markup-compatibility/2006">
              <mc:Choice xmlns:v="urn:schemas-microsoft-com:vml" Requires="v">
                <p:oleObj spid="_x0000_s3460" name="Equation" r:id="rId3" imgW="1219200" imgH="469900" progId="Equation.DSMT4">
                  <p:embed/>
                </p:oleObj>
              </mc:Choice>
              <mc:Fallback>
                <p:oleObj name="Equation" r:id="rId3" imgW="1219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13762"/>
                        <a:ext cx="2445214" cy="943429"/>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D3B15A5B-4390-4DFF-95B0-804B88C5D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409" y="1454472"/>
            <a:ext cx="4518025" cy="2620455"/>
          </a:xfrm>
          <a:prstGeom prst="rect">
            <a:avLst/>
          </a:prstGeom>
        </p:spPr>
      </p:pic>
      <p:sp>
        <p:nvSpPr>
          <p:cNvPr id="8" name="CasellaDiTesto 7">
            <a:extLst>
              <a:ext uri="{FF2B5EF4-FFF2-40B4-BE49-F238E27FC236}">
                <a16:creationId xmlns:a16="http://schemas.microsoft.com/office/drawing/2014/main" id="{15A07D68-77EA-40AF-BBE2-B849287A8A32}"/>
              </a:ext>
            </a:extLst>
          </p:cNvPr>
          <p:cNvSpPr txBox="1"/>
          <p:nvPr/>
        </p:nvSpPr>
        <p:spPr>
          <a:xfrm>
            <a:off x="1727199" y="742135"/>
            <a:ext cx="551542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Distortion and SFDR (spurious free dynamic range)</a:t>
            </a:r>
          </a:p>
        </p:txBody>
      </p:sp>
      <p:sp>
        <p:nvSpPr>
          <p:cNvPr id="9" name="CasellaDiTesto 8">
            <a:extLst>
              <a:ext uri="{FF2B5EF4-FFF2-40B4-BE49-F238E27FC236}">
                <a16:creationId xmlns:a16="http://schemas.microsoft.com/office/drawing/2014/main" id="{D7DBBA56-5FD3-4C52-95F5-46F59009AF14}"/>
              </a:ext>
            </a:extLst>
          </p:cNvPr>
          <p:cNvSpPr txBox="1"/>
          <p:nvPr/>
        </p:nvSpPr>
        <p:spPr>
          <a:xfrm>
            <a:off x="5863771" y="1988457"/>
            <a:ext cx="4660250"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P</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=total power of the harmonics</a:t>
            </a:r>
          </a:p>
        </p:txBody>
      </p:sp>
      <p:sp>
        <p:nvSpPr>
          <p:cNvPr id="10" name="CasellaDiTesto 9">
            <a:extLst>
              <a:ext uri="{FF2B5EF4-FFF2-40B4-BE49-F238E27FC236}">
                <a16:creationId xmlns:a16="http://schemas.microsoft.com/office/drawing/2014/main" id="{F577B6CA-88FF-4C50-AC0B-936F2FA2E2BE}"/>
              </a:ext>
            </a:extLst>
          </p:cNvPr>
          <p:cNvSpPr txBox="1"/>
          <p:nvPr/>
        </p:nvSpPr>
        <p:spPr>
          <a:xfrm>
            <a:off x="4811485" y="3779611"/>
            <a:ext cx="256902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Quantization and electrical noise</a:t>
            </a:r>
          </a:p>
        </p:txBody>
      </p:sp>
      <p:cxnSp>
        <p:nvCxnSpPr>
          <p:cNvPr id="12" name="Connettore 2 11">
            <a:extLst>
              <a:ext uri="{FF2B5EF4-FFF2-40B4-BE49-F238E27FC236}">
                <a16:creationId xmlns:a16="http://schemas.microsoft.com/office/drawing/2014/main" id="{B26E383E-ADBE-4C2B-A526-BA6424F1ED9F}"/>
              </a:ext>
            </a:extLst>
          </p:cNvPr>
          <p:cNvCxnSpPr>
            <a:cxnSpLocks/>
          </p:cNvCxnSpPr>
          <p:nvPr/>
        </p:nvCxnSpPr>
        <p:spPr>
          <a:xfrm flipV="1">
            <a:off x="7242628" y="3829764"/>
            <a:ext cx="308076" cy="38361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4" name="Oggetto 13">
            <a:extLst>
              <a:ext uri="{FF2B5EF4-FFF2-40B4-BE49-F238E27FC236}">
                <a16:creationId xmlns:a16="http://schemas.microsoft.com/office/drawing/2014/main" id="{D16987CA-7A95-4D95-A6BD-1C239A0CEB23}"/>
              </a:ext>
            </a:extLst>
          </p:cNvPr>
          <p:cNvGraphicFramePr>
            <a:graphicFrameLocks noChangeAspect="1"/>
          </p:cNvGraphicFramePr>
          <p:nvPr>
            <p:extLst>
              <p:ext uri="{D42A27DB-BD31-4B8C-83A1-F6EECF244321}">
                <p14:modId xmlns:p14="http://schemas.microsoft.com/office/powerpoint/2010/main" val="2795084124"/>
              </p:ext>
            </p:extLst>
          </p:nvPr>
        </p:nvGraphicFramePr>
        <p:xfrm>
          <a:off x="8029811" y="5265132"/>
          <a:ext cx="3323988" cy="830997"/>
        </p:xfrm>
        <a:graphic>
          <a:graphicData uri="http://schemas.openxmlformats.org/presentationml/2006/ole">
            <mc:AlternateContent xmlns:mc="http://schemas.openxmlformats.org/markup-compatibility/2006">
              <mc:Choice xmlns:v="urn:schemas-microsoft-com:vml" Requires="v">
                <p:oleObj spid="_x0000_s3461" name="Equation" r:id="rId7" imgW="1562100" imgH="393700" progId="Equation.DSMT4">
                  <p:embed/>
                </p:oleObj>
              </mc:Choice>
              <mc:Fallback>
                <p:oleObj name="Equation" r:id="rId7" imgW="1562100" imgH="3937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9811" y="5265132"/>
                        <a:ext cx="3323988" cy="830997"/>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36776E53-DD4B-4B6E-A260-EB0F4510B3D4}"/>
              </a:ext>
            </a:extLst>
          </p:cNvPr>
          <p:cNvGraphicFramePr>
            <a:graphicFrameLocks noChangeAspect="1"/>
          </p:cNvGraphicFramePr>
          <p:nvPr>
            <p:extLst>
              <p:ext uri="{D42A27DB-BD31-4B8C-83A1-F6EECF244321}">
                <p14:modId xmlns:p14="http://schemas.microsoft.com/office/powerpoint/2010/main" val="305442770"/>
              </p:ext>
            </p:extLst>
          </p:nvPr>
        </p:nvGraphicFramePr>
        <p:xfrm>
          <a:off x="1317850" y="4817105"/>
          <a:ext cx="6334125" cy="631825"/>
        </p:xfrm>
        <a:graphic>
          <a:graphicData uri="http://schemas.openxmlformats.org/presentationml/2006/ole">
            <mc:AlternateContent xmlns:mc="http://schemas.openxmlformats.org/markup-compatibility/2006">
              <mc:Choice xmlns:v="urn:schemas-microsoft-com:vml" Requires="v">
                <p:oleObj spid="_x0000_s3462" name="Equation" r:id="rId9" imgW="2552400" imgH="253800" progId="Equation.DSMT4">
                  <p:embed/>
                </p:oleObj>
              </mc:Choice>
              <mc:Fallback>
                <p:oleObj name="Equation" r:id="rId9" imgW="2552400" imgH="253800" progId="Equation.DSMT4">
                  <p:embed/>
                  <p:pic>
                    <p:nvPicPr>
                      <p:cNvPr id="18" name="Oggetto 17">
                        <a:extLst>
                          <a:ext uri="{FF2B5EF4-FFF2-40B4-BE49-F238E27FC236}">
                            <a16:creationId xmlns:a16="http://schemas.microsoft.com/office/drawing/2014/main" id="{E6C03D28-7957-499D-8D3C-DEC12DCD446A}"/>
                          </a:ext>
                        </a:extLst>
                      </p:cNvPr>
                      <p:cNvPicPr>
                        <a:picLocks noChangeAspect="1" noChangeArrowheads="1"/>
                      </p:cNvPicPr>
                      <p:nvPr/>
                    </p:nvPicPr>
                    <p:blipFill>
                      <a:blip r:embed="rId10"/>
                      <a:srcRect/>
                      <a:stretch>
                        <a:fillRect/>
                      </a:stretch>
                    </p:blipFill>
                    <p:spPr bwMode="auto">
                      <a:xfrm>
                        <a:off x="1317850" y="4817105"/>
                        <a:ext cx="6334125" cy="631825"/>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A2A3FEC1-21EC-45ED-B8B7-8BFC2301F4DD}"/>
              </a:ext>
            </a:extLst>
          </p:cNvPr>
          <p:cNvGraphicFramePr>
            <a:graphicFrameLocks noChangeAspect="1"/>
          </p:cNvGraphicFramePr>
          <p:nvPr>
            <p:extLst>
              <p:ext uri="{D42A27DB-BD31-4B8C-83A1-F6EECF244321}">
                <p14:modId xmlns:p14="http://schemas.microsoft.com/office/powerpoint/2010/main" val="1126326949"/>
              </p:ext>
            </p:extLst>
          </p:nvPr>
        </p:nvGraphicFramePr>
        <p:xfrm>
          <a:off x="1344839" y="5527804"/>
          <a:ext cx="4664075" cy="568325"/>
        </p:xfrm>
        <a:graphic>
          <a:graphicData uri="http://schemas.openxmlformats.org/presentationml/2006/ole">
            <mc:AlternateContent xmlns:mc="http://schemas.openxmlformats.org/markup-compatibility/2006">
              <mc:Choice xmlns:v="urn:schemas-microsoft-com:vml" Requires="v">
                <p:oleObj spid="_x0000_s3463" name="Equation" r:id="rId11" imgW="1879560" imgH="228600" progId="Equation.DSMT4">
                  <p:embed/>
                </p:oleObj>
              </mc:Choice>
              <mc:Fallback>
                <p:oleObj name="Equation" r:id="rId11" imgW="1879560" imgH="228600" progId="Equation.DSMT4">
                  <p:embed/>
                  <p:pic>
                    <p:nvPicPr>
                      <p:cNvPr id="15" name="Oggetto 14">
                        <a:extLst>
                          <a:ext uri="{FF2B5EF4-FFF2-40B4-BE49-F238E27FC236}">
                            <a16:creationId xmlns:a16="http://schemas.microsoft.com/office/drawing/2014/main" id="{36776E53-DD4B-4B6E-A260-EB0F4510B3D4}"/>
                          </a:ext>
                        </a:extLst>
                      </p:cNvPr>
                      <p:cNvPicPr>
                        <a:picLocks noChangeAspect="1" noChangeArrowheads="1"/>
                      </p:cNvPicPr>
                      <p:nvPr/>
                    </p:nvPicPr>
                    <p:blipFill>
                      <a:blip r:embed="rId12"/>
                      <a:srcRect/>
                      <a:stretch>
                        <a:fillRect/>
                      </a:stretch>
                    </p:blipFill>
                    <p:spPr bwMode="auto">
                      <a:xfrm>
                        <a:off x="1344839" y="5527804"/>
                        <a:ext cx="4664075" cy="568325"/>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2330D4DE-E74B-4592-8F4D-A67327DB197F}"/>
              </a:ext>
            </a:extLst>
          </p:cNvPr>
          <p:cNvSpPr txBox="1"/>
          <p:nvPr/>
        </p:nvSpPr>
        <p:spPr>
          <a:xfrm>
            <a:off x="9494573" y="2918275"/>
            <a:ext cx="244521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Also indicated with </a:t>
            </a:r>
            <a:r>
              <a:rPr lang="en-US" sz="2400" i="1" dirty="0">
                <a:latin typeface="Arial" panose="020B0604020202020204" pitchFamily="34" charset="0"/>
                <a:cs typeface="Arial" panose="020B0604020202020204" pitchFamily="34" charset="0"/>
              </a:rPr>
              <a:t>SNDR</a:t>
            </a:r>
          </a:p>
        </p:txBody>
      </p:sp>
    </p:spTree>
    <p:extLst>
      <p:ext uri="{BB962C8B-B14F-4D97-AF65-F5344CB8AC3E}">
        <p14:creationId xmlns:p14="http://schemas.microsoft.com/office/powerpoint/2010/main" val="36605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B9DF0-98CA-46ED-9627-8625A4F15593}"/>
              </a:ext>
            </a:extLst>
          </p:cNvPr>
          <p:cNvSpPr>
            <a:spLocks noGrp="1"/>
          </p:cNvSpPr>
          <p:nvPr>
            <p:ph type="title"/>
          </p:nvPr>
        </p:nvSpPr>
        <p:spPr>
          <a:xfrm>
            <a:off x="838199" y="0"/>
            <a:ext cx="10515600" cy="662397"/>
          </a:xfrm>
        </p:spPr>
        <p:txBody>
          <a:bodyPr/>
          <a:lstStyle/>
          <a:p>
            <a:r>
              <a:rPr lang="en-US" dirty="0"/>
              <a:t>ADC and DAC non idealities in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E89D1E25-43F5-4187-B472-41BE7386D4E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22894DC-D7AB-4CA9-B6DE-8CCCB7D83EC0}"/>
              </a:ext>
            </a:extLst>
          </p:cNvPr>
          <p:cNvSpPr>
            <a:spLocks noGrp="1"/>
          </p:cNvSpPr>
          <p:nvPr>
            <p:ph type="sldNum" sz="quarter" idx="12"/>
          </p:nvPr>
        </p:nvSpPr>
        <p:spPr/>
        <p:txBody>
          <a:bodyPr/>
          <a:lstStyle/>
          <a:p>
            <a:fld id="{02055017-B6DE-4C35-A63B-40EADAC97849}" type="slidenum">
              <a:rPr lang="en-US" smtClean="0"/>
              <a:t>30</a:t>
            </a:fld>
            <a:endParaRPr lang="en-US" dirty="0"/>
          </a:p>
        </p:txBody>
      </p:sp>
      <p:pic>
        <p:nvPicPr>
          <p:cNvPr id="5" name="Elemento grafico 4">
            <a:extLst>
              <a:ext uri="{FF2B5EF4-FFF2-40B4-BE49-F238E27FC236}">
                <a16:creationId xmlns:a16="http://schemas.microsoft.com/office/drawing/2014/main" id="{205538EE-2015-42A6-AEBB-EF3FAF3288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964" y="606697"/>
            <a:ext cx="7713272" cy="2379218"/>
          </a:xfrm>
          <a:prstGeom prst="rect">
            <a:avLst/>
          </a:prstGeom>
        </p:spPr>
      </p:pic>
      <p:sp>
        <p:nvSpPr>
          <p:cNvPr id="6" name="CasellaDiTesto 5">
            <a:extLst>
              <a:ext uri="{FF2B5EF4-FFF2-40B4-BE49-F238E27FC236}">
                <a16:creationId xmlns:a16="http://schemas.microsoft.com/office/drawing/2014/main" id="{799268DF-A366-4F1E-95F1-0D749012C754}"/>
              </a:ext>
            </a:extLst>
          </p:cNvPr>
          <p:cNvSpPr txBox="1"/>
          <p:nvPr/>
        </p:nvSpPr>
        <p:spPr>
          <a:xfrm>
            <a:off x="4617310" y="4546076"/>
            <a:ext cx="709588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DAC </a:t>
            </a:r>
            <a:r>
              <a:rPr lang="en-US" sz="2400" dirty="0">
                <a:latin typeface="Arial" panose="020B0604020202020204" pitchFamily="34" charset="0"/>
                <a:cs typeface="Arial" panose="020B0604020202020204" pitchFamily="34" charset="0"/>
              </a:rPr>
              <a:t>should be linear because it is in the feedback path. The DAC noise (that includes also non-linearity errors) are simply summed-up to the input signal. </a:t>
            </a:r>
          </a:p>
        </p:txBody>
      </p:sp>
      <p:pic>
        <p:nvPicPr>
          <p:cNvPr id="7" name="Elemento grafico 6">
            <a:extLst>
              <a:ext uri="{FF2B5EF4-FFF2-40B4-BE49-F238E27FC236}">
                <a16:creationId xmlns:a16="http://schemas.microsoft.com/office/drawing/2014/main" id="{36B24632-125A-4185-A696-1845FA276D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871" y="3626361"/>
            <a:ext cx="3983748" cy="2053248"/>
          </a:xfrm>
          <a:prstGeom prst="rect">
            <a:avLst/>
          </a:prstGeom>
        </p:spPr>
      </p:pic>
      <p:sp>
        <p:nvSpPr>
          <p:cNvPr id="8" name="CasellaDiTesto 7">
            <a:extLst>
              <a:ext uri="{FF2B5EF4-FFF2-40B4-BE49-F238E27FC236}">
                <a16:creationId xmlns:a16="http://schemas.microsoft.com/office/drawing/2014/main" id="{215A1FCD-E2FE-4BB2-97E6-A761BF9783FE}"/>
              </a:ext>
            </a:extLst>
          </p:cNvPr>
          <p:cNvSpPr txBox="1"/>
          <p:nvPr/>
        </p:nvSpPr>
        <p:spPr>
          <a:xfrm>
            <a:off x="5802923" y="2644170"/>
            <a:ext cx="60642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Electrical noise, offset and non-linearity errors of the ADC are shaped by the high pass NTF of the modulator, then the effect on the signal BW is negligible. </a:t>
            </a:r>
          </a:p>
        </p:txBody>
      </p:sp>
      <p:sp>
        <p:nvSpPr>
          <p:cNvPr id="9" name="Rettangolo con angoli arrotondati 8">
            <a:extLst>
              <a:ext uri="{FF2B5EF4-FFF2-40B4-BE49-F238E27FC236}">
                <a16:creationId xmlns:a16="http://schemas.microsoft.com/office/drawing/2014/main" id="{A0D3C50B-FACF-4735-AF31-323B0C7F9D6D}"/>
              </a:ext>
            </a:extLst>
          </p:cNvPr>
          <p:cNvSpPr/>
          <p:nvPr/>
        </p:nvSpPr>
        <p:spPr>
          <a:xfrm>
            <a:off x="1652954" y="4652985"/>
            <a:ext cx="1389185" cy="1149938"/>
          </a:xfrm>
          <a:prstGeom prst="roundRect">
            <a:avLst>
              <a:gd name="adj" fmla="val 27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19198AAD-ACF5-439A-AF67-FB8230D51B50}"/>
              </a:ext>
            </a:extLst>
          </p:cNvPr>
          <p:cNvSpPr/>
          <p:nvPr/>
        </p:nvSpPr>
        <p:spPr>
          <a:xfrm>
            <a:off x="2919434" y="3503047"/>
            <a:ext cx="984351" cy="1438230"/>
          </a:xfrm>
          <a:prstGeom prst="roundRect">
            <a:avLst>
              <a:gd name="adj" fmla="val 363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3585657D-B7C1-41E4-9C24-AB8F75D4DFC3}"/>
              </a:ext>
            </a:extLst>
          </p:cNvPr>
          <p:cNvSpPr txBox="1"/>
          <p:nvPr/>
        </p:nvSpPr>
        <p:spPr>
          <a:xfrm>
            <a:off x="3042139" y="3170287"/>
            <a:ext cx="671979"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ADC</a:t>
            </a:r>
          </a:p>
        </p:txBody>
      </p:sp>
      <p:sp>
        <p:nvSpPr>
          <p:cNvPr id="12" name="CasellaDiTesto 11">
            <a:extLst>
              <a:ext uri="{FF2B5EF4-FFF2-40B4-BE49-F238E27FC236}">
                <a16:creationId xmlns:a16="http://schemas.microsoft.com/office/drawing/2014/main" id="{78897D78-F7F4-4597-930F-2199D4E38E26}"/>
              </a:ext>
            </a:extLst>
          </p:cNvPr>
          <p:cNvSpPr txBox="1"/>
          <p:nvPr/>
        </p:nvSpPr>
        <p:spPr>
          <a:xfrm>
            <a:off x="1877920" y="4361410"/>
            <a:ext cx="671979"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DAC</a:t>
            </a:r>
          </a:p>
        </p:txBody>
      </p:sp>
      <p:sp>
        <p:nvSpPr>
          <p:cNvPr id="13" name="Rettangolo con angoli arrotondati 12">
            <a:extLst>
              <a:ext uri="{FF2B5EF4-FFF2-40B4-BE49-F238E27FC236}">
                <a16:creationId xmlns:a16="http://schemas.microsoft.com/office/drawing/2014/main" id="{76E60243-2F3A-4860-889D-FE451D206210}"/>
              </a:ext>
            </a:extLst>
          </p:cNvPr>
          <p:cNvSpPr/>
          <p:nvPr/>
        </p:nvSpPr>
        <p:spPr>
          <a:xfrm>
            <a:off x="3042139" y="434741"/>
            <a:ext cx="2272811" cy="1487300"/>
          </a:xfrm>
          <a:prstGeom prst="roundRect">
            <a:avLst>
              <a:gd name="adj" fmla="val 28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59D112F8-347F-48E2-AFF9-BC2B412244C9}"/>
              </a:ext>
            </a:extLst>
          </p:cNvPr>
          <p:cNvSpPr/>
          <p:nvPr/>
        </p:nvSpPr>
        <p:spPr>
          <a:xfrm>
            <a:off x="3023088" y="1993274"/>
            <a:ext cx="2272811" cy="1219738"/>
          </a:xfrm>
          <a:prstGeom prst="roundRect">
            <a:avLst>
              <a:gd name="adj" fmla="val 28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769BD45-5780-4B10-B7E4-57695718979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8562501-F25C-4307-861A-C57EFD2F9D89}"/>
              </a:ext>
            </a:extLst>
          </p:cNvPr>
          <p:cNvSpPr>
            <a:spLocks noGrp="1"/>
          </p:cNvSpPr>
          <p:nvPr>
            <p:ph type="sldNum" sz="quarter" idx="12"/>
          </p:nvPr>
        </p:nvSpPr>
        <p:spPr/>
        <p:txBody>
          <a:bodyPr/>
          <a:lstStyle/>
          <a:p>
            <a:fld id="{02055017-B6DE-4C35-A63B-40EADAC97849}" type="slidenum">
              <a:rPr lang="en-US" smtClean="0"/>
              <a:t>31</a:t>
            </a:fld>
            <a:endParaRPr lang="en-US" dirty="0"/>
          </a:p>
        </p:txBody>
      </p:sp>
      <p:sp>
        <p:nvSpPr>
          <p:cNvPr id="5" name="Titolo 1">
            <a:extLst>
              <a:ext uri="{FF2B5EF4-FFF2-40B4-BE49-F238E27FC236}">
                <a16:creationId xmlns:a16="http://schemas.microsoft.com/office/drawing/2014/main" id="{E310F2C0-81F4-4A0B-BB26-CD887419E898}"/>
              </a:ext>
            </a:extLst>
          </p:cNvPr>
          <p:cNvSpPr>
            <a:spLocks noGrp="1"/>
          </p:cNvSpPr>
          <p:nvPr>
            <p:ph type="title"/>
          </p:nvPr>
        </p:nvSpPr>
        <p:spPr>
          <a:xfrm>
            <a:off x="838199" y="0"/>
            <a:ext cx="10515600" cy="662397"/>
          </a:xfrm>
        </p:spPr>
        <p:txBody>
          <a:bodyPr/>
          <a:lstStyle/>
          <a:p>
            <a:r>
              <a:rPr lang="en-US" dirty="0"/>
              <a:t>Single-bit </a:t>
            </a:r>
            <a:r>
              <a:rPr lang="en-US" dirty="0">
                <a:latin typeface="Symbol" panose="05050102010706020507" pitchFamily="18" charset="2"/>
              </a:rPr>
              <a:t>D-S</a:t>
            </a:r>
            <a:r>
              <a:rPr lang="en-US" dirty="0"/>
              <a:t> ADC</a:t>
            </a:r>
          </a:p>
        </p:txBody>
      </p:sp>
      <p:sp>
        <p:nvSpPr>
          <p:cNvPr id="6" name="CasellaDiTesto 5">
            <a:extLst>
              <a:ext uri="{FF2B5EF4-FFF2-40B4-BE49-F238E27FC236}">
                <a16:creationId xmlns:a16="http://schemas.microsoft.com/office/drawing/2014/main" id="{8FA76993-A5CC-4875-A22D-47F9173B84E5}"/>
              </a:ext>
            </a:extLst>
          </p:cNvPr>
          <p:cNvSpPr txBox="1"/>
          <p:nvPr/>
        </p:nvSpPr>
        <p:spPr>
          <a:xfrm>
            <a:off x="838199" y="680953"/>
            <a:ext cx="99894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we have seen, the DAC linearity is a main issue of the </a:t>
            </a:r>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approach</a:t>
            </a:r>
          </a:p>
        </p:txBody>
      </p:sp>
      <p:sp>
        <p:nvSpPr>
          <p:cNvPr id="7" name="CasellaDiTesto 6">
            <a:extLst>
              <a:ext uri="{FF2B5EF4-FFF2-40B4-BE49-F238E27FC236}">
                <a16:creationId xmlns:a16="http://schemas.microsoft.com/office/drawing/2014/main" id="{DC21A611-DD26-4DE1-9E11-E163F0AD065B}"/>
              </a:ext>
            </a:extLst>
          </p:cNvPr>
          <p:cNvSpPr txBox="1"/>
          <p:nvPr/>
        </p:nvSpPr>
        <p:spPr>
          <a:xfrm>
            <a:off x="841008" y="1366569"/>
            <a:ext cx="92377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 very elegant and widely used solution is the single bit </a:t>
            </a:r>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ADC</a:t>
            </a:r>
          </a:p>
        </p:txBody>
      </p:sp>
      <p:sp>
        <p:nvSpPr>
          <p:cNvPr id="9" name="CasellaDiTesto 8">
            <a:extLst>
              <a:ext uri="{FF2B5EF4-FFF2-40B4-BE49-F238E27FC236}">
                <a16:creationId xmlns:a16="http://schemas.microsoft.com/office/drawing/2014/main" id="{57D9062B-CD2D-4B47-86F0-106ABF5E4B9A}"/>
              </a:ext>
            </a:extLst>
          </p:cNvPr>
          <p:cNvSpPr txBox="1"/>
          <p:nvPr/>
        </p:nvSpPr>
        <p:spPr>
          <a:xfrm>
            <a:off x="838199" y="2023913"/>
            <a:ext cx="872613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single bit D-S ADC the internal Nyquist-rate ADC is a single bit quantizer, i.e., a comparator</a:t>
            </a:r>
          </a:p>
        </p:txBody>
      </p:sp>
      <p:pic>
        <p:nvPicPr>
          <p:cNvPr id="10" name="Elemento grafico 9">
            <a:extLst>
              <a:ext uri="{FF2B5EF4-FFF2-40B4-BE49-F238E27FC236}">
                <a16:creationId xmlns:a16="http://schemas.microsoft.com/office/drawing/2014/main" id="{39D37726-9E98-4719-837A-FD661D4D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8798" y="3429000"/>
            <a:ext cx="7174910" cy="2395532"/>
          </a:xfrm>
          <a:prstGeom prst="rect">
            <a:avLst/>
          </a:prstGeom>
        </p:spPr>
      </p:pic>
      <p:sp>
        <p:nvSpPr>
          <p:cNvPr id="11" name="CasellaDiTesto 10">
            <a:extLst>
              <a:ext uri="{FF2B5EF4-FFF2-40B4-BE49-F238E27FC236}">
                <a16:creationId xmlns:a16="http://schemas.microsoft.com/office/drawing/2014/main" id="{CD3B0F9C-4F20-4598-87B5-82717597F831}"/>
              </a:ext>
            </a:extLst>
          </p:cNvPr>
          <p:cNvSpPr txBox="1"/>
          <p:nvPr/>
        </p:nvSpPr>
        <p:spPr>
          <a:xfrm>
            <a:off x="4976253" y="3140041"/>
            <a:ext cx="1184940"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ADC-1 bit</a:t>
            </a:r>
          </a:p>
        </p:txBody>
      </p:sp>
      <p:sp>
        <p:nvSpPr>
          <p:cNvPr id="12" name="CasellaDiTesto 11">
            <a:extLst>
              <a:ext uri="{FF2B5EF4-FFF2-40B4-BE49-F238E27FC236}">
                <a16:creationId xmlns:a16="http://schemas.microsoft.com/office/drawing/2014/main" id="{A2A78DEB-772F-43EC-82F2-CD8777D13EF1}"/>
              </a:ext>
            </a:extLst>
          </p:cNvPr>
          <p:cNvSpPr txBox="1"/>
          <p:nvPr/>
        </p:nvSpPr>
        <p:spPr>
          <a:xfrm>
            <a:off x="3446130" y="5397636"/>
            <a:ext cx="1184940"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DAC-1 bit</a:t>
            </a:r>
          </a:p>
        </p:txBody>
      </p:sp>
      <p:sp>
        <p:nvSpPr>
          <p:cNvPr id="13" name="CasellaDiTesto 12">
            <a:extLst>
              <a:ext uri="{FF2B5EF4-FFF2-40B4-BE49-F238E27FC236}">
                <a16:creationId xmlns:a16="http://schemas.microsoft.com/office/drawing/2014/main" id="{11BD3B1E-D030-4B6A-B2CA-109031DDED98}"/>
              </a:ext>
            </a:extLst>
          </p:cNvPr>
          <p:cNvSpPr txBox="1"/>
          <p:nvPr/>
        </p:nvSpPr>
        <p:spPr>
          <a:xfrm>
            <a:off x="5782196" y="3585191"/>
            <a:ext cx="1210588"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bit-stream</a:t>
            </a:r>
          </a:p>
        </p:txBody>
      </p:sp>
      <p:graphicFrame>
        <p:nvGraphicFramePr>
          <p:cNvPr id="14" name="Oggetto 13">
            <a:extLst>
              <a:ext uri="{FF2B5EF4-FFF2-40B4-BE49-F238E27FC236}">
                <a16:creationId xmlns:a16="http://schemas.microsoft.com/office/drawing/2014/main" id="{1A55FF70-1032-4B84-AD8B-A669B6FA2BCB}"/>
              </a:ext>
            </a:extLst>
          </p:cNvPr>
          <p:cNvGraphicFramePr>
            <a:graphicFrameLocks noChangeAspect="1"/>
          </p:cNvGraphicFramePr>
          <p:nvPr>
            <p:extLst>
              <p:ext uri="{D42A27DB-BD31-4B8C-83A1-F6EECF244321}">
                <p14:modId xmlns:p14="http://schemas.microsoft.com/office/powerpoint/2010/main" val="1321572313"/>
              </p:ext>
            </p:extLst>
          </p:nvPr>
        </p:nvGraphicFramePr>
        <p:xfrm>
          <a:off x="462433" y="5317666"/>
          <a:ext cx="2307772" cy="876928"/>
        </p:xfrm>
        <a:graphic>
          <a:graphicData uri="http://schemas.openxmlformats.org/presentationml/2006/ole">
            <mc:AlternateContent xmlns:mc="http://schemas.openxmlformats.org/markup-compatibility/2006">
              <mc:Choice xmlns:v="urn:schemas-microsoft-com:vml" Requires="v">
                <p:oleObj spid="_x0000_s21532" name="Equation" r:id="rId5" imgW="1117440" imgH="419040" progId="Equation.DSMT4">
                  <p:embed/>
                </p:oleObj>
              </mc:Choice>
              <mc:Fallback>
                <p:oleObj name="Equation" r:id="rId5" imgW="1117440" imgH="419040" progId="Equation.DSMT4">
                  <p:embed/>
                  <p:pic>
                    <p:nvPicPr>
                      <p:cNvPr id="9" name="Oggetto 8">
                        <a:extLst>
                          <a:ext uri="{FF2B5EF4-FFF2-40B4-BE49-F238E27FC236}">
                            <a16:creationId xmlns:a16="http://schemas.microsoft.com/office/drawing/2014/main" id="{2B020F64-0E62-4314-B740-77A658D499C2}"/>
                          </a:ext>
                        </a:extLst>
                      </p:cNvPr>
                      <p:cNvPicPr>
                        <a:picLocks noChangeAspect="1" noChangeArrowheads="1"/>
                      </p:cNvPicPr>
                      <p:nvPr/>
                    </p:nvPicPr>
                    <p:blipFill>
                      <a:blip r:embed="rId6"/>
                      <a:srcRect/>
                      <a:stretch>
                        <a:fillRect/>
                      </a:stretch>
                    </p:blipFill>
                    <p:spPr bwMode="auto">
                      <a:xfrm>
                        <a:off x="462433" y="5317666"/>
                        <a:ext cx="2307772" cy="876928"/>
                      </a:xfrm>
                      <a:prstGeom prst="rect">
                        <a:avLst/>
                      </a:prstGeom>
                      <a:noFill/>
                    </p:spPr>
                  </p:pic>
                </p:oleObj>
              </mc:Fallback>
            </mc:AlternateContent>
          </a:graphicData>
        </a:graphic>
      </p:graphicFrame>
      <p:cxnSp>
        <p:nvCxnSpPr>
          <p:cNvPr id="16" name="Connettore 2 15">
            <a:extLst>
              <a:ext uri="{FF2B5EF4-FFF2-40B4-BE49-F238E27FC236}">
                <a16:creationId xmlns:a16="http://schemas.microsoft.com/office/drawing/2014/main" id="{69897BF6-8686-4E1D-A970-58E90DBD3407}"/>
              </a:ext>
            </a:extLst>
          </p:cNvPr>
          <p:cNvCxnSpPr/>
          <p:nvPr/>
        </p:nvCxnSpPr>
        <p:spPr>
          <a:xfrm flipV="1">
            <a:off x="2770205" y="4626766"/>
            <a:ext cx="1409909" cy="1129364"/>
          </a:xfrm>
          <a:prstGeom prst="straightConnector1">
            <a:avLst/>
          </a:prstGeom>
          <a:ln w="28575">
            <a:solidFill>
              <a:srgbClr val="FF0000"/>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0470032-948D-488E-ACE9-8414FF84D23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1966D32-B1D0-4234-A4F0-6168D2A0C1B2}"/>
              </a:ext>
            </a:extLst>
          </p:cNvPr>
          <p:cNvSpPr>
            <a:spLocks noGrp="1"/>
          </p:cNvSpPr>
          <p:nvPr>
            <p:ph type="sldNum" sz="quarter" idx="12"/>
          </p:nvPr>
        </p:nvSpPr>
        <p:spPr/>
        <p:txBody>
          <a:bodyPr/>
          <a:lstStyle/>
          <a:p>
            <a:fld id="{02055017-B6DE-4C35-A63B-40EADAC97849}" type="slidenum">
              <a:rPr lang="en-US" smtClean="0"/>
              <a:t>32</a:t>
            </a:fld>
            <a:endParaRPr lang="en-US" dirty="0"/>
          </a:p>
        </p:txBody>
      </p:sp>
      <p:sp>
        <p:nvSpPr>
          <p:cNvPr id="5" name="Titolo 1">
            <a:extLst>
              <a:ext uri="{FF2B5EF4-FFF2-40B4-BE49-F238E27FC236}">
                <a16:creationId xmlns:a16="http://schemas.microsoft.com/office/drawing/2014/main" id="{073811FA-B7A1-4A09-8514-CC3D419C96C5}"/>
              </a:ext>
            </a:extLst>
          </p:cNvPr>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Single-bit </a:t>
            </a:r>
            <a:r>
              <a:rPr lang="en-US">
                <a:latin typeface="Symbol" panose="05050102010706020507" pitchFamily="18" charset="2"/>
              </a:rPr>
              <a:t>D-S</a:t>
            </a:r>
            <a:r>
              <a:rPr lang="en-US"/>
              <a:t> ADC</a:t>
            </a:r>
            <a:endParaRPr lang="en-US" dirty="0"/>
          </a:p>
        </p:txBody>
      </p:sp>
      <p:pic>
        <p:nvPicPr>
          <p:cNvPr id="6" name="Elemento grafico 5">
            <a:extLst>
              <a:ext uri="{FF2B5EF4-FFF2-40B4-BE49-F238E27FC236}">
                <a16:creationId xmlns:a16="http://schemas.microsoft.com/office/drawing/2014/main" id="{1718D0EF-DA73-43F6-B23C-1551DB288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3940" y="1846268"/>
            <a:ext cx="7174910" cy="2395532"/>
          </a:xfrm>
          <a:prstGeom prst="rect">
            <a:avLst/>
          </a:prstGeom>
        </p:spPr>
      </p:pic>
      <p:pic>
        <p:nvPicPr>
          <p:cNvPr id="7" name="Elemento grafico 6">
            <a:extLst>
              <a:ext uri="{FF2B5EF4-FFF2-40B4-BE49-F238E27FC236}">
                <a16:creationId xmlns:a16="http://schemas.microsoft.com/office/drawing/2014/main" id="{DF8CEBAE-E0EE-4278-9462-F680D15EAD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5941" y="1017502"/>
            <a:ext cx="2765866" cy="702170"/>
          </a:xfrm>
          <a:prstGeom prst="rect">
            <a:avLst/>
          </a:prstGeom>
        </p:spPr>
      </p:pic>
      <p:cxnSp>
        <p:nvCxnSpPr>
          <p:cNvPr id="9" name="Connettore 2 8">
            <a:extLst>
              <a:ext uri="{FF2B5EF4-FFF2-40B4-BE49-F238E27FC236}">
                <a16:creationId xmlns:a16="http://schemas.microsoft.com/office/drawing/2014/main" id="{76D9C938-A189-4C65-AE90-BE1E2E1C6739}"/>
              </a:ext>
            </a:extLst>
          </p:cNvPr>
          <p:cNvCxnSpPr/>
          <p:nvPr/>
        </p:nvCxnSpPr>
        <p:spPr>
          <a:xfrm>
            <a:off x="6749143" y="1719672"/>
            <a:ext cx="0" cy="675185"/>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DF8884F7-48D1-4D73-875A-A481962F25AC}"/>
              </a:ext>
            </a:extLst>
          </p:cNvPr>
          <p:cNvSpPr txBox="1"/>
          <p:nvPr/>
        </p:nvSpPr>
        <p:spPr>
          <a:xfrm>
            <a:off x="8708850" y="1228972"/>
            <a:ext cx="1210588"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bit-stream</a:t>
            </a:r>
          </a:p>
        </p:txBody>
      </p:sp>
      <p:pic>
        <p:nvPicPr>
          <p:cNvPr id="11" name="Elemento grafico 10">
            <a:extLst>
              <a:ext uri="{FF2B5EF4-FFF2-40B4-BE49-F238E27FC236}">
                <a16:creationId xmlns:a16="http://schemas.microsoft.com/office/drawing/2014/main" id="{B71EC827-78AD-4902-95EB-758E9C4D9F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6671" y="3762593"/>
            <a:ext cx="2388015" cy="2112172"/>
          </a:xfrm>
          <a:prstGeom prst="rect">
            <a:avLst/>
          </a:prstGeom>
        </p:spPr>
      </p:pic>
      <p:sp>
        <p:nvSpPr>
          <p:cNvPr id="12" name="CasellaDiTesto 11">
            <a:extLst>
              <a:ext uri="{FF2B5EF4-FFF2-40B4-BE49-F238E27FC236}">
                <a16:creationId xmlns:a16="http://schemas.microsoft.com/office/drawing/2014/main" id="{AE38089E-C73F-4B76-8EF7-4B293C5CD45F}"/>
              </a:ext>
            </a:extLst>
          </p:cNvPr>
          <p:cNvSpPr txBox="1"/>
          <p:nvPr/>
        </p:nvSpPr>
        <p:spPr>
          <a:xfrm>
            <a:off x="3247798" y="5709371"/>
            <a:ext cx="45139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1-bit DAC is inherently linear</a:t>
            </a:r>
          </a:p>
        </p:txBody>
      </p:sp>
      <p:graphicFrame>
        <p:nvGraphicFramePr>
          <p:cNvPr id="13" name="Oggetto 12">
            <a:extLst>
              <a:ext uri="{FF2B5EF4-FFF2-40B4-BE49-F238E27FC236}">
                <a16:creationId xmlns:a16="http://schemas.microsoft.com/office/drawing/2014/main" id="{79BFC984-BB5E-4823-BB16-7894B4EDF09D}"/>
              </a:ext>
            </a:extLst>
          </p:cNvPr>
          <p:cNvGraphicFramePr>
            <a:graphicFrameLocks noChangeAspect="1"/>
          </p:cNvGraphicFramePr>
          <p:nvPr>
            <p:extLst>
              <p:ext uri="{D42A27DB-BD31-4B8C-83A1-F6EECF244321}">
                <p14:modId xmlns:p14="http://schemas.microsoft.com/office/powerpoint/2010/main" val="1699884388"/>
              </p:ext>
            </p:extLst>
          </p:nvPr>
        </p:nvGraphicFramePr>
        <p:xfrm>
          <a:off x="7451102" y="3684994"/>
          <a:ext cx="3726084" cy="920675"/>
        </p:xfrm>
        <a:graphic>
          <a:graphicData uri="http://schemas.openxmlformats.org/presentationml/2006/ole">
            <mc:AlternateContent xmlns:mc="http://schemas.openxmlformats.org/markup-compatibility/2006">
              <mc:Choice xmlns:v="urn:schemas-microsoft-com:vml" Requires="v">
                <p:oleObj spid="_x0000_s22580" name="Equation" r:id="rId9" imgW="1612800" imgH="393480" progId="Equation.DSMT4">
                  <p:embed/>
                </p:oleObj>
              </mc:Choice>
              <mc:Fallback>
                <p:oleObj name="Equation" r:id="rId9" imgW="1612800" imgH="393480" progId="Equation.DSMT4">
                  <p:embed/>
                  <p:pic>
                    <p:nvPicPr>
                      <p:cNvPr id="13" name="Oggetto 12">
                        <a:extLst>
                          <a:ext uri="{FF2B5EF4-FFF2-40B4-BE49-F238E27FC236}">
                            <a16:creationId xmlns:a16="http://schemas.microsoft.com/office/drawing/2014/main" id="{6C6B6D3F-CAC0-42EF-836D-03D34617CE0C}"/>
                          </a:ext>
                        </a:extLst>
                      </p:cNvPr>
                      <p:cNvPicPr>
                        <a:picLocks noChangeAspect="1" noChangeArrowheads="1"/>
                      </p:cNvPicPr>
                      <p:nvPr/>
                    </p:nvPicPr>
                    <p:blipFill>
                      <a:blip r:embed="rId10"/>
                      <a:srcRect/>
                      <a:stretch>
                        <a:fillRect/>
                      </a:stretch>
                    </p:blipFill>
                    <p:spPr bwMode="auto">
                      <a:xfrm>
                        <a:off x="7451102" y="3684994"/>
                        <a:ext cx="3726084" cy="920675"/>
                      </a:xfrm>
                      <a:prstGeom prst="rect">
                        <a:avLst/>
                      </a:prstGeom>
                      <a:noFill/>
                    </p:spPr>
                  </p:pic>
                </p:oleObj>
              </mc:Fallback>
            </mc:AlternateContent>
          </a:graphicData>
        </a:graphic>
      </p:graphicFrame>
      <p:cxnSp>
        <p:nvCxnSpPr>
          <p:cNvPr id="14" name="Connettore 2 13">
            <a:extLst>
              <a:ext uri="{FF2B5EF4-FFF2-40B4-BE49-F238E27FC236}">
                <a16:creationId xmlns:a16="http://schemas.microsoft.com/office/drawing/2014/main" id="{9B8ED02D-25B2-4EB9-8AC4-B5C919761F06}"/>
              </a:ext>
            </a:extLst>
          </p:cNvPr>
          <p:cNvCxnSpPr>
            <a:cxnSpLocks/>
          </p:cNvCxnSpPr>
          <p:nvPr/>
        </p:nvCxnSpPr>
        <p:spPr>
          <a:xfrm flipV="1">
            <a:off x="3751943" y="3927533"/>
            <a:ext cx="689428" cy="55355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24444369-3EAD-469C-8A45-AE4403AE9FAA}"/>
              </a:ext>
            </a:extLst>
          </p:cNvPr>
          <p:cNvSpPr txBox="1"/>
          <p:nvPr/>
        </p:nvSpPr>
        <p:spPr>
          <a:xfrm>
            <a:off x="8571807" y="2720868"/>
            <a:ext cx="3095719" cy="646331"/>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The filter operates also </a:t>
            </a:r>
          </a:p>
          <a:p>
            <a:r>
              <a:rPr lang="en-US" dirty="0">
                <a:solidFill>
                  <a:schemeClr val="accent5">
                    <a:lumMod val="75000"/>
                  </a:schemeClr>
                </a:solidFill>
                <a:latin typeface="Arial" panose="020B0604020202020204" pitchFamily="34" charset="0"/>
                <a:cs typeface="Arial" panose="020B0604020202020204" pitchFamily="34" charset="0"/>
              </a:rPr>
              <a:t>decimation (decimator filter) </a:t>
            </a:r>
          </a:p>
        </p:txBody>
      </p:sp>
      <p:graphicFrame>
        <p:nvGraphicFramePr>
          <p:cNvPr id="17" name="Oggetto 16">
            <a:extLst>
              <a:ext uri="{FF2B5EF4-FFF2-40B4-BE49-F238E27FC236}">
                <a16:creationId xmlns:a16="http://schemas.microsoft.com/office/drawing/2014/main" id="{0AE7A29D-0E77-4B3F-A39B-8D0679F8C3A0}"/>
              </a:ext>
            </a:extLst>
          </p:cNvPr>
          <p:cNvGraphicFramePr>
            <a:graphicFrameLocks noChangeAspect="1"/>
          </p:cNvGraphicFramePr>
          <p:nvPr>
            <p:extLst>
              <p:ext uri="{D42A27DB-BD31-4B8C-83A1-F6EECF244321}">
                <p14:modId xmlns:p14="http://schemas.microsoft.com/office/powerpoint/2010/main" val="2549034613"/>
              </p:ext>
            </p:extLst>
          </p:nvPr>
        </p:nvGraphicFramePr>
        <p:xfrm>
          <a:off x="5465529" y="4450572"/>
          <a:ext cx="3667125" cy="920750"/>
        </p:xfrm>
        <a:graphic>
          <a:graphicData uri="http://schemas.openxmlformats.org/presentationml/2006/ole">
            <mc:AlternateContent xmlns:mc="http://schemas.openxmlformats.org/markup-compatibility/2006">
              <mc:Choice xmlns:v="urn:schemas-microsoft-com:vml" Requires="v">
                <p:oleObj spid="_x0000_s22581" name="Equation" r:id="rId11" imgW="1587240" imgH="393480" progId="Equation.DSMT4">
                  <p:embed/>
                </p:oleObj>
              </mc:Choice>
              <mc:Fallback>
                <p:oleObj name="Equation" r:id="rId11" imgW="1587240" imgH="393480" progId="Equation.DSMT4">
                  <p:embed/>
                  <p:pic>
                    <p:nvPicPr>
                      <p:cNvPr id="13" name="Oggetto 12">
                        <a:extLst>
                          <a:ext uri="{FF2B5EF4-FFF2-40B4-BE49-F238E27FC236}">
                            <a16:creationId xmlns:a16="http://schemas.microsoft.com/office/drawing/2014/main" id="{79BFC984-BB5E-4823-BB16-7894B4EDF09D}"/>
                          </a:ext>
                        </a:extLst>
                      </p:cNvPr>
                      <p:cNvPicPr>
                        <a:picLocks noChangeAspect="1" noChangeArrowheads="1"/>
                      </p:cNvPicPr>
                      <p:nvPr/>
                    </p:nvPicPr>
                    <p:blipFill>
                      <a:blip r:embed="rId12"/>
                      <a:srcRect/>
                      <a:stretch>
                        <a:fillRect/>
                      </a:stretch>
                    </p:blipFill>
                    <p:spPr bwMode="auto">
                      <a:xfrm>
                        <a:off x="5465529" y="4450572"/>
                        <a:ext cx="3667125" cy="920750"/>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18BA12FB-3D95-4E0A-B7C6-A1FE88DD7806}"/>
              </a:ext>
            </a:extLst>
          </p:cNvPr>
          <p:cNvSpPr txBox="1"/>
          <p:nvPr/>
        </p:nvSpPr>
        <p:spPr>
          <a:xfrm>
            <a:off x="6197600" y="2521336"/>
            <a:ext cx="405880"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6609897-4737-4296-B4B0-CD6B40829146}"/>
              </a:ext>
            </a:extLst>
          </p:cNvPr>
          <p:cNvSpPr txBox="1"/>
          <p:nvPr/>
        </p:nvSpPr>
        <p:spPr>
          <a:xfrm>
            <a:off x="8688441" y="2173032"/>
            <a:ext cx="2236510"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out</a:t>
            </a:r>
            <a:r>
              <a:rPr lang="en-US" sz="2400" i="1" dirty="0">
                <a:solidFill>
                  <a:srgbClr val="FF0000"/>
                </a:solidFill>
                <a:latin typeface="Arial" panose="020B0604020202020204" pitchFamily="34" charset="0"/>
                <a:cs typeface="Arial" panose="020B0604020202020204" pitchFamily="34" charset="0"/>
              </a:rPr>
              <a:t> = 2B</a:t>
            </a:r>
            <a:r>
              <a:rPr lang="en-US" sz="2400" i="1" baseline="-25000" dirty="0">
                <a:solidFill>
                  <a:srgbClr val="FF0000"/>
                </a:solidFill>
                <a:latin typeface="Arial" panose="020B0604020202020204" pitchFamily="34" charset="0"/>
                <a:cs typeface="Arial" panose="020B0604020202020204" pitchFamily="34" charset="0"/>
              </a:rPr>
              <a:t>S</a:t>
            </a:r>
            <a:r>
              <a:rPr lang="en-US" sz="2400" i="1" dirty="0">
                <a:solidFill>
                  <a:srgbClr val="FF0000"/>
                </a:solidFill>
                <a:latin typeface="Arial" panose="020B0604020202020204" pitchFamily="34" charset="0"/>
                <a:cs typeface="Arial" panose="020B0604020202020204" pitchFamily="34" charset="0"/>
              </a:rPr>
              <a:t> &lt;&lt; </a:t>
            </a:r>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S</a:t>
            </a:r>
            <a:endParaRPr lang="en-US" sz="2400" i="1"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DD445-1506-419E-A05D-C66F897AE9A0}"/>
              </a:ext>
            </a:extLst>
          </p:cNvPr>
          <p:cNvSpPr>
            <a:spLocks noGrp="1"/>
          </p:cNvSpPr>
          <p:nvPr>
            <p:ph type="title"/>
          </p:nvPr>
        </p:nvSpPr>
        <p:spPr>
          <a:xfrm>
            <a:off x="647700" y="136525"/>
            <a:ext cx="10515600" cy="662397"/>
          </a:xfrm>
        </p:spPr>
        <p:txBody>
          <a:bodyPr/>
          <a:lstStyle/>
          <a:p>
            <a:r>
              <a:rPr lang="en-US" dirty="0"/>
              <a:t>H(z) implementation (Single ended)</a:t>
            </a:r>
          </a:p>
        </p:txBody>
      </p:sp>
      <p:sp>
        <p:nvSpPr>
          <p:cNvPr id="3" name="Segnaposto piè di pagina 2">
            <a:extLst>
              <a:ext uri="{FF2B5EF4-FFF2-40B4-BE49-F238E27FC236}">
                <a16:creationId xmlns:a16="http://schemas.microsoft.com/office/drawing/2014/main" id="{546FF10B-D94A-4B2F-9E61-BD7D15F0BEF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6348903-A241-40C8-8892-72187B2A3A66}"/>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D2748634-3BF0-48F6-B8BF-DAE2EB8E5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8045" y="3723733"/>
            <a:ext cx="7174910" cy="2395532"/>
          </a:xfrm>
          <a:prstGeom prst="rect">
            <a:avLst/>
          </a:prstGeom>
        </p:spPr>
      </p:pic>
      <p:pic>
        <p:nvPicPr>
          <p:cNvPr id="6" name="Elemento grafico 5">
            <a:extLst>
              <a:ext uri="{FF2B5EF4-FFF2-40B4-BE49-F238E27FC236}">
                <a16:creationId xmlns:a16="http://schemas.microsoft.com/office/drawing/2014/main" id="{3F5F51C3-51B1-42ED-99B7-147A4EBE48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8414" y="932400"/>
            <a:ext cx="4774514" cy="2187980"/>
          </a:xfrm>
          <a:prstGeom prst="rect">
            <a:avLst/>
          </a:prstGeom>
        </p:spPr>
      </p:pic>
      <p:sp>
        <p:nvSpPr>
          <p:cNvPr id="7" name="Rettangolo con angoli arrotondati 6">
            <a:extLst>
              <a:ext uri="{FF2B5EF4-FFF2-40B4-BE49-F238E27FC236}">
                <a16:creationId xmlns:a16="http://schemas.microsoft.com/office/drawing/2014/main" id="{2C3DD3B0-9642-4BE1-84FB-A07037CF6AA0}"/>
              </a:ext>
            </a:extLst>
          </p:cNvPr>
          <p:cNvSpPr/>
          <p:nvPr/>
        </p:nvSpPr>
        <p:spPr>
          <a:xfrm>
            <a:off x="3348671" y="828847"/>
            <a:ext cx="5334000" cy="24388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in su 7">
            <a:extLst>
              <a:ext uri="{FF2B5EF4-FFF2-40B4-BE49-F238E27FC236}">
                <a16:creationId xmlns:a16="http://schemas.microsoft.com/office/drawing/2014/main" id="{0BADB112-1F9C-4B86-BFC2-0E13257E528C}"/>
              </a:ext>
            </a:extLst>
          </p:cNvPr>
          <p:cNvSpPr/>
          <p:nvPr/>
        </p:nvSpPr>
        <p:spPr>
          <a:xfrm>
            <a:off x="4320721" y="3297671"/>
            <a:ext cx="457200" cy="442098"/>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FE138F7-BC16-4FDC-9668-13384D96B140}"/>
              </a:ext>
            </a:extLst>
          </p:cNvPr>
          <p:cNvSpPr txBox="1"/>
          <p:nvPr/>
        </p:nvSpPr>
        <p:spPr>
          <a:xfrm>
            <a:off x="267128" y="857121"/>
            <a:ext cx="35705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Classical, "parasitic insensitive" Switched Capacitor Integrator</a:t>
            </a:r>
          </a:p>
        </p:txBody>
      </p:sp>
      <p:graphicFrame>
        <p:nvGraphicFramePr>
          <p:cNvPr id="10" name="Oggetto 9">
            <a:extLst>
              <a:ext uri="{FF2B5EF4-FFF2-40B4-BE49-F238E27FC236}">
                <a16:creationId xmlns:a16="http://schemas.microsoft.com/office/drawing/2014/main" id="{48F31777-D37C-4353-9367-ADEB054429E5}"/>
              </a:ext>
            </a:extLst>
          </p:cNvPr>
          <p:cNvGraphicFramePr>
            <a:graphicFrameLocks noChangeAspect="1"/>
          </p:cNvGraphicFramePr>
          <p:nvPr>
            <p:extLst>
              <p:ext uri="{D42A27DB-BD31-4B8C-83A1-F6EECF244321}">
                <p14:modId xmlns:p14="http://schemas.microsoft.com/office/powerpoint/2010/main" val="4051059098"/>
              </p:ext>
            </p:extLst>
          </p:nvPr>
        </p:nvGraphicFramePr>
        <p:xfrm>
          <a:off x="505356" y="2042067"/>
          <a:ext cx="2605088" cy="1092200"/>
        </p:xfrm>
        <a:graphic>
          <a:graphicData uri="http://schemas.openxmlformats.org/presentationml/2006/ole">
            <mc:AlternateContent xmlns:mc="http://schemas.openxmlformats.org/markup-compatibility/2006">
              <mc:Choice xmlns:v="urn:schemas-microsoft-com:vml" Requires="v">
                <p:oleObj spid="_x0000_s24591" name="Equation" r:id="rId7" imgW="1104840" imgH="457200" progId="Equation.DSMT4">
                  <p:embed/>
                </p:oleObj>
              </mc:Choice>
              <mc:Fallback>
                <p:oleObj name="Equation" r:id="rId7" imgW="1104840" imgH="457200" progId="Equation.DSMT4">
                  <p:embed/>
                  <p:pic>
                    <p:nvPicPr>
                      <p:cNvPr id="20" name="Oggetto 19">
                        <a:extLst>
                          <a:ext uri="{FF2B5EF4-FFF2-40B4-BE49-F238E27FC236}">
                            <a16:creationId xmlns:a16="http://schemas.microsoft.com/office/drawing/2014/main" id="{AAB88904-2C56-4124-8862-FA2289D64380}"/>
                          </a:ext>
                        </a:extLst>
                      </p:cNvPr>
                      <p:cNvPicPr>
                        <a:picLocks noChangeAspect="1" noChangeArrowheads="1"/>
                      </p:cNvPicPr>
                      <p:nvPr/>
                    </p:nvPicPr>
                    <p:blipFill>
                      <a:blip r:embed="rId8"/>
                      <a:srcRect/>
                      <a:stretch>
                        <a:fillRect/>
                      </a:stretch>
                    </p:blipFill>
                    <p:spPr bwMode="auto">
                      <a:xfrm>
                        <a:off x="505356" y="2042067"/>
                        <a:ext cx="2605088" cy="109220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FB0398ED-D905-410B-AE8C-E52DEACCD92D}"/>
              </a:ext>
            </a:extLst>
          </p:cNvPr>
          <p:cNvSpPr txBox="1"/>
          <p:nvPr/>
        </p:nvSpPr>
        <p:spPr>
          <a:xfrm>
            <a:off x="8882218" y="1358571"/>
            <a:ext cx="312334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electrical noise and distortion of the DT integrator are not shaped by the NTF: careful design of the integrator is required.</a:t>
            </a:r>
          </a:p>
        </p:txBody>
      </p:sp>
    </p:spTree>
    <p:extLst>
      <p:ext uri="{BB962C8B-B14F-4D97-AF65-F5344CB8AC3E}">
        <p14:creationId xmlns:p14="http://schemas.microsoft.com/office/powerpoint/2010/main" val="21253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3915B-8F04-47BF-B0BF-96910860C7BF}"/>
              </a:ext>
            </a:extLst>
          </p:cNvPr>
          <p:cNvSpPr>
            <a:spLocks noGrp="1"/>
          </p:cNvSpPr>
          <p:nvPr>
            <p:ph type="title"/>
          </p:nvPr>
        </p:nvSpPr>
        <p:spPr/>
        <p:txBody>
          <a:bodyPr/>
          <a:lstStyle/>
          <a:p>
            <a:r>
              <a:rPr lang="en-US" dirty="0"/>
              <a:t>Higher order </a:t>
            </a:r>
            <a:r>
              <a:rPr lang="en-US" dirty="0">
                <a:latin typeface="Symbol" panose="05050102010706020507" pitchFamily="18" charset="2"/>
              </a:rPr>
              <a:t>D-S</a:t>
            </a:r>
            <a:r>
              <a:rPr lang="en-US" dirty="0"/>
              <a:t> ADCs</a:t>
            </a:r>
          </a:p>
        </p:txBody>
      </p:sp>
      <p:sp>
        <p:nvSpPr>
          <p:cNvPr id="3" name="Segnaposto piè di pagina 2">
            <a:extLst>
              <a:ext uri="{FF2B5EF4-FFF2-40B4-BE49-F238E27FC236}">
                <a16:creationId xmlns:a16="http://schemas.microsoft.com/office/drawing/2014/main" id="{D3C13FF6-349B-42AF-84AF-B8432523AC0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4D21FE8-5D52-4FAD-BC05-7BBD040B6458}"/>
              </a:ext>
            </a:extLst>
          </p:cNvPr>
          <p:cNvSpPr>
            <a:spLocks noGrp="1"/>
          </p:cNvSpPr>
          <p:nvPr>
            <p:ph type="sldNum" sz="quarter" idx="12"/>
          </p:nvPr>
        </p:nvSpPr>
        <p:spPr/>
        <p:txBody>
          <a:bodyPr/>
          <a:lstStyle/>
          <a:p>
            <a:fld id="{02055017-B6DE-4C35-A63B-40EADAC97849}" type="slidenum">
              <a:rPr lang="en-US" smtClean="0"/>
              <a:t>34</a:t>
            </a:fld>
            <a:endParaRPr lang="en-US" dirty="0"/>
          </a:p>
        </p:txBody>
      </p:sp>
      <p:pic>
        <p:nvPicPr>
          <p:cNvPr id="23554" name="Picture 2">
            <a:extLst>
              <a:ext uri="{FF2B5EF4-FFF2-40B4-BE49-F238E27FC236}">
                <a16:creationId xmlns:a16="http://schemas.microsoft.com/office/drawing/2014/main" id="{83709EEE-9F2D-412B-9EA5-E4C188C26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2"/>
          <a:stretch>
            <a:fillRect/>
          </a:stretch>
        </p:blipFill>
        <p:spPr bwMode="auto">
          <a:xfrm>
            <a:off x="1584107" y="2440954"/>
            <a:ext cx="7294284" cy="244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8F444FD6-EAE3-4BA8-B43D-5A91900B9C57}"/>
              </a:ext>
            </a:extLst>
          </p:cNvPr>
          <p:cNvSpPr txBox="1"/>
          <p:nvPr/>
        </p:nvSpPr>
        <p:spPr>
          <a:xfrm>
            <a:off x="688975" y="1115471"/>
            <a:ext cx="500697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second-order ADC</a:t>
            </a:r>
          </a:p>
        </p:txBody>
      </p:sp>
      <p:sp>
        <p:nvSpPr>
          <p:cNvPr id="7" name="CasellaDiTesto 6">
            <a:extLst>
              <a:ext uri="{FF2B5EF4-FFF2-40B4-BE49-F238E27FC236}">
                <a16:creationId xmlns:a16="http://schemas.microsoft.com/office/drawing/2014/main" id="{1CA408AC-7EB1-4CDA-9582-10B46CF03FD9}"/>
              </a:ext>
            </a:extLst>
          </p:cNvPr>
          <p:cNvSpPr txBox="1"/>
          <p:nvPr/>
        </p:nvSpPr>
        <p:spPr>
          <a:xfrm>
            <a:off x="3790950" y="1665085"/>
            <a:ext cx="4458913"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Two integrators          2nd order</a:t>
            </a:r>
          </a:p>
        </p:txBody>
      </p:sp>
      <p:cxnSp>
        <p:nvCxnSpPr>
          <p:cNvPr id="9" name="Connettore 2 8">
            <a:extLst>
              <a:ext uri="{FF2B5EF4-FFF2-40B4-BE49-F238E27FC236}">
                <a16:creationId xmlns:a16="http://schemas.microsoft.com/office/drawing/2014/main" id="{66F8175B-F9D7-478C-9D31-D46A7A499DE1}"/>
              </a:ext>
            </a:extLst>
          </p:cNvPr>
          <p:cNvCxnSpPr>
            <a:cxnSpLocks/>
          </p:cNvCxnSpPr>
          <p:nvPr/>
        </p:nvCxnSpPr>
        <p:spPr>
          <a:xfrm flipH="1">
            <a:off x="3657600" y="2126750"/>
            <a:ext cx="504825" cy="37619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E82BC8C2-534B-4C7B-9098-687A109CA2B3}"/>
              </a:ext>
            </a:extLst>
          </p:cNvPr>
          <p:cNvCxnSpPr>
            <a:cxnSpLocks/>
          </p:cNvCxnSpPr>
          <p:nvPr/>
        </p:nvCxnSpPr>
        <p:spPr>
          <a:xfrm>
            <a:off x="4935975" y="2122133"/>
            <a:ext cx="590549" cy="37619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Freccia a destra 12">
            <a:extLst>
              <a:ext uri="{FF2B5EF4-FFF2-40B4-BE49-F238E27FC236}">
                <a16:creationId xmlns:a16="http://schemas.microsoft.com/office/drawing/2014/main" id="{83FAFD37-7206-4A83-A51A-CE96F6BA134B}"/>
              </a:ext>
            </a:extLst>
          </p:cNvPr>
          <p:cNvSpPr/>
          <p:nvPr/>
        </p:nvSpPr>
        <p:spPr>
          <a:xfrm>
            <a:off x="6096000" y="1665085"/>
            <a:ext cx="504825" cy="45704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04541CC9-D885-452D-AAB7-F810B9165C39}"/>
              </a:ext>
            </a:extLst>
          </p:cNvPr>
          <p:cNvSpPr txBox="1"/>
          <p:nvPr/>
        </p:nvSpPr>
        <p:spPr>
          <a:xfrm>
            <a:off x="811104" y="4887881"/>
            <a:ext cx="1004739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 2.5 bits are gained doubling the OSR (instead of 1.5 bits). Same final resolution with a much smaller OSR</a:t>
            </a:r>
          </a:p>
          <a:p>
            <a:r>
              <a:rPr lang="en-US" sz="2400" dirty="0">
                <a:latin typeface="Arial" panose="020B0604020202020204" pitchFamily="34" charset="0"/>
                <a:cs typeface="Arial" panose="020B0604020202020204" pitchFamily="34" charset="0"/>
              </a:rPr>
              <a:t>The 2nd order D-S ADC is a very popular converter for sensor interfaces.</a:t>
            </a:r>
          </a:p>
        </p:txBody>
      </p:sp>
    </p:spTree>
    <p:extLst>
      <p:ext uri="{BB962C8B-B14F-4D97-AF65-F5344CB8AC3E}">
        <p14:creationId xmlns:p14="http://schemas.microsoft.com/office/powerpoint/2010/main" val="402057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71BBF-9755-4EED-8D04-15FABF433DE3}"/>
              </a:ext>
            </a:extLst>
          </p:cNvPr>
          <p:cNvSpPr>
            <a:spLocks noGrp="1"/>
          </p:cNvSpPr>
          <p:nvPr>
            <p:ph type="title"/>
          </p:nvPr>
        </p:nvSpPr>
        <p:spPr>
          <a:xfrm>
            <a:off x="511629" y="10563"/>
            <a:ext cx="10515600" cy="662397"/>
          </a:xfrm>
        </p:spPr>
        <p:txBody>
          <a:bodyPr/>
          <a:lstStyle/>
          <a:p>
            <a:r>
              <a:rPr lang="en-US" b="1" u="sng" dirty="0"/>
              <a:t>Quantization noise</a:t>
            </a:r>
            <a:r>
              <a:rPr lang="en-US" dirty="0"/>
              <a:t> in the frequency domain</a:t>
            </a:r>
          </a:p>
        </p:txBody>
      </p:sp>
      <p:sp>
        <p:nvSpPr>
          <p:cNvPr id="3" name="Segnaposto piè di pagina 2">
            <a:extLst>
              <a:ext uri="{FF2B5EF4-FFF2-40B4-BE49-F238E27FC236}">
                <a16:creationId xmlns:a16="http://schemas.microsoft.com/office/drawing/2014/main" id="{5F4B6704-A21E-444B-B050-98B8C735623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C2028FA-23C4-46BC-8712-6CD0EA5C2C2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8E4B6CCD-4B55-43CB-92E3-49EB53EA87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929515"/>
            <a:ext cx="2571750" cy="1838325"/>
          </a:xfrm>
          <a:prstGeom prst="rect">
            <a:avLst/>
          </a:prstGeom>
        </p:spPr>
      </p:pic>
      <p:sp>
        <p:nvSpPr>
          <p:cNvPr id="6" name="CasellaDiTesto 5">
            <a:extLst>
              <a:ext uri="{FF2B5EF4-FFF2-40B4-BE49-F238E27FC236}">
                <a16:creationId xmlns:a16="http://schemas.microsoft.com/office/drawing/2014/main" id="{E799F8AA-22F7-4744-BFD7-5BD130A70B1D}"/>
              </a:ext>
            </a:extLst>
          </p:cNvPr>
          <p:cNvSpPr txBox="1"/>
          <p:nvPr/>
        </p:nvSpPr>
        <p:spPr>
          <a:xfrm>
            <a:off x="6203891" y="3085446"/>
            <a:ext cx="249061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is a dc signal</a:t>
            </a:r>
          </a:p>
        </p:txBody>
      </p:sp>
      <p:sp>
        <p:nvSpPr>
          <p:cNvPr id="7" name="CasellaDiTesto 6">
            <a:extLst>
              <a:ext uri="{FF2B5EF4-FFF2-40B4-BE49-F238E27FC236}">
                <a16:creationId xmlns:a16="http://schemas.microsoft.com/office/drawing/2014/main" id="{72A49586-24CD-4540-9FF4-46A2DC7B5879}"/>
              </a:ext>
            </a:extLst>
          </p:cNvPr>
          <p:cNvSpPr txBox="1"/>
          <p:nvPr/>
        </p:nvSpPr>
        <p:spPr>
          <a:xfrm>
            <a:off x="397625" y="2762281"/>
            <a:ext cx="398553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the ADC samples the input data, the output frequency domain is</a:t>
            </a:r>
          </a:p>
          <a:p>
            <a:r>
              <a:rPr lang="en-US" sz="2400" dirty="0">
                <a:latin typeface="Arial" panose="020B0604020202020204" pitchFamily="34" charset="0"/>
                <a:cs typeface="Arial" panose="020B0604020202020204" pitchFamily="34" charset="0"/>
              </a:rPr>
              <a:t>[-f</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/2,+f</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p>
        </p:txBody>
      </p:sp>
      <p:pic>
        <p:nvPicPr>
          <p:cNvPr id="8" name="Elemento grafico 7">
            <a:extLst>
              <a:ext uri="{FF2B5EF4-FFF2-40B4-BE49-F238E27FC236}">
                <a16:creationId xmlns:a16="http://schemas.microsoft.com/office/drawing/2014/main" id="{9DACF468-2ECA-4DBE-BCD0-E575A39137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5660" y="1143813"/>
            <a:ext cx="3011173" cy="2475093"/>
          </a:xfrm>
          <a:prstGeom prst="rect">
            <a:avLst/>
          </a:prstGeom>
        </p:spPr>
      </p:pic>
      <p:sp>
        <p:nvSpPr>
          <p:cNvPr id="12" name="CasellaDiTesto 11">
            <a:extLst>
              <a:ext uri="{FF2B5EF4-FFF2-40B4-BE49-F238E27FC236}">
                <a16:creationId xmlns:a16="http://schemas.microsoft.com/office/drawing/2014/main" id="{CAA1F87D-0C27-432C-8DCF-889409D4A737}"/>
              </a:ext>
            </a:extLst>
          </p:cNvPr>
          <p:cNvSpPr txBox="1"/>
          <p:nvPr/>
        </p:nvSpPr>
        <p:spPr>
          <a:xfrm>
            <a:off x="9089597" y="609659"/>
            <a:ext cx="259077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nq</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spectrum </a:t>
            </a:r>
          </a:p>
          <a:p>
            <a:r>
              <a:rPr lang="en-US" sz="2400" dirty="0">
                <a:latin typeface="Arial" panose="020B0604020202020204" pitchFamily="34" charset="0"/>
                <a:cs typeface="Arial" panose="020B0604020202020204" pitchFamily="34" charset="0"/>
              </a:rPr>
              <a:t>is a Dirac delta</a:t>
            </a:r>
          </a:p>
        </p:txBody>
      </p:sp>
      <p:pic>
        <p:nvPicPr>
          <p:cNvPr id="13" name="Elemento grafico 12">
            <a:extLst>
              <a:ext uri="{FF2B5EF4-FFF2-40B4-BE49-F238E27FC236}">
                <a16:creationId xmlns:a16="http://schemas.microsoft.com/office/drawing/2014/main" id="{8FCE597A-7C19-4BF1-9B52-D4982DF879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398" y="3965903"/>
            <a:ext cx="1664834" cy="2154491"/>
          </a:xfrm>
          <a:prstGeom prst="rect">
            <a:avLst/>
          </a:prstGeom>
        </p:spPr>
      </p:pic>
      <p:sp>
        <p:nvSpPr>
          <p:cNvPr id="14" name="CasellaDiTesto 13">
            <a:extLst>
              <a:ext uri="{FF2B5EF4-FFF2-40B4-BE49-F238E27FC236}">
                <a16:creationId xmlns:a16="http://schemas.microsoft.com/office/drawing/2014/main" id="{05FB1907-D949-45F7-BF2F-4CA402588E8D}"/>
              </a:ext>
            </a:extLst>
          </p:cNvPr>
          <p:cNvSpPr txBox="1"/>
          <p:nvPr/>
        </p:nvSpPr>
        <p:spPr>
          <a:xfrm>
            <a:off x="6938603" y="4505504"/>
            <a:ext cx="221692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is fast-varying signal</a:t>
            </a:r>
          </a:p>
          <a:p>
            <a:r>
              <a:rPr lang="en-US" sz="2400" dirty="0">
                <a:latin typeface="Arial" panose="020B0604020202020204" pitchFamily="34" charset="0"/>
                <a:cs typeface="Arial" panose="020B0604020202020204" pitchFamily="34" charset="0"/>
              </a:rPr>
              <a:t>of magnitude &gt;&gt; LSB</a:t>
            </a:r>
          </a:p>
        </p:txBody>
      </p:sp>
      <p:cxnSp>
        <p:nvCxnSpPr>
          <p:cNvPr id="16" name="Connettore diritto 15">
            <a:extLst>
              <a:ext uri="{FF2B5EF4-FFF2-40B4-BE49-F238E27FC236}">
                <a16:creationId xmlns:a16="http://schemas.microsoft.com/office/drawing/2014/main" id="{E1941913-D628-489C-905B-6C6C111CC1B0}"/>
              </a:ext>
            </a:extLst>
          </p:cNvPr>
          <p:cNvCxnSpPr/>
          <p:nvPr/>
        </p:nvCxnSpPr>
        <p:spPr>
          <a:xfrm>
            <a:off x="4383157" y="3788229"/>
            <a:ext cx="7297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5F6FF992-CFB9-4CD8-8D26-0352667D75FA}"/>
              </a:ext>
            </a:extLst>
          </p:cNvPr>
          <p:cNvSpPr txBox="1"/>
          <p:nvPr/>
        </p:nvSpPr>
        <p:spPr>
          <a:xfrm>
            <a:off x="924393" y="4812317"/>
            <a:ext cx="283667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Two extreme cases</a:t>
            </a:r>
          </a:p>
        </p:txBody>
      </p:sp>
      <p:cxnSp>
        <p:nvCxnSpPr>
          <p:cNvPr id="18" name="Connettore 2 17">
            <a:extLst>
              <a:ext uri="{FF2B5EF4-FFF2-40B4-BE49-F238E27FC236}">
                <a16:creationId xmlns:a16="http://schemas.microsoft.com/office/drawing/2014/main" id="{C4209C28-4289-46E1-8893-154C32FF01FD}"/>
              </a:ext>
            </a:extLst>
          </p:cNvPr>
          <p:cNvCxnSpPr>
            <a:cxnSpLocks/>
          </p:cNvCxnSpPr>
          <p:nvPr/>
        </p:nvCxnSpPr>
        <p:spPr>
          <a:xfrm flipV="1">
            <a:off x="3761067" y="3085446"/>
            <a:ext cx="952447" cy="1726871"/>
          </a:xfrm>
          <a:prstGeom prst="straightConnector1">
            <a:avLst/>
          </a:prstGeom>
          <a:ln w="444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1D5D6292-5B9A-4846-8570-632670027505}"/>
              </a:ext>
            </a:extLst>
          </p:cNvPr>
          <p:cNvCxnSpPr>
            <a:cxnSpLocks/>
          </p:cNvCxnSpPr>
          <p:nvPr/>
        </p:nvCxnSpPr>
        <p:spPr>
          <a:xfrm flipV="1">
            <a:off x="3761067" y="4812316"/>
            <a:ext cx="1144280" cy="1"/>
          </a:xfrm>
          <a:prstGeom prst="straightConnector1">
            <a:avLst/>
          </a:prstGeom>
          <a:ln w="444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23" name="Elemento grafico 22">
            <a:extLst>
              <a:ext uri="{FF2B5EF4-FFF2-40B4-BE49-F238E27FC236}">
                <a16:creationId xmlns:a16="http://schemas.microsoft.com/office/drawing/2014/main" id="{DF4CB84B-A6A5-4D30-A554-FC45BCF2A3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5961" y="3980303"/>
            <a:ext cx="2469577" cy="1820170"/>
          </a:xfrm>
          <a:prstGeom prst="rect">
            <a:avLst/>
          </a:prstGeom>
        </p:spPr>
      </p:pic>
      <p:pic>
        <p:nvPicPr>
          <p:cNvPr id="24" name="Elemento grafico 23">
            <a:extLst>
              <a:ext uri="{FF2B5EF4-FFF2-40B4-BE49-F238E27FC236}">
                <a16:creationId xmlns:a16="http://schemas.microsoft.com/office/drawing/2014/main" id="{EA2E6B8B-D604-41F0-977F-6FA9C70E9E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89597" y="1681774"/>
            <a:ext cx="2571750" cy="1885950"/>
          </a:xfrm>
          <a:prstGeom prst="rect">
            <a:avLst/>
          </a:prstGeom>
        </p:spPr>
      </p:pic>
      <p:sp>
        <p:nvSpPr>
          <p:cNvPr id="9" name="CasellaDiTesto 8">
            <a:extLst>
              <a:ext uri="{FF2B5EF4-FFF2-40B4-BE49-F238E27FC236}">
                <a16:creationId xmlns:a16="http://schemas.microsoft.com/office/drawing/2014/main" id="{4BD946B1-B4B3-4203-8405-4AB6A1748D22}"/>
              </a:ext>
            </a:extLst>
          </p:cNvPr>
          <p:cNvSpPr txBox="1"/>
          <p:nvPr/>
        </p:nvSpPr>
        <p:spPr>
          <a:xfrm>
            <a:off x="9276779" y="5786676"/>
            <a:ext cx="27879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uniform distribution</a:t>
            </a:r>
          </a:p>
        </p:txBody>
      </p:sp>
    </p:spTree>
    <p:extLst>
      <p:ext uri="{BB962C8B-B14F-4D97-AF65-F5344CB8AC3E}">
        <p14:creationId xmlns:p14="http://schemas.microsoft.com/office/powerpoint/2010/main" val="37559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C0EB65-BAFF-4EDA-82FE-54E6D23A238B}"/>
              </a:ext>
            </a:extLst>
          </p:cNvPr>
          <p:cNvSpPr>
            <a:spLocks noGrp="1"/>
          </p:cNvSpPr>
          <p:nvPr>
            <p:ph type="title"/>
          </p:nvPr>
        </p:nvSpPr>
        <p:spPr>
          <a:xfrm>
            <a:off x="838200" y="362224"/>
            <a:ext cx="10515600" cy="662397"/>
          </a:xfrm>
        </p:spPr>
        <p:txBody>
          <a:bodyPr>
            <a:noAutofit/>
          </a:bodyPr>
          <a:lstStyle/>
          <a:p>
            <a:r>
              <a:rPr lang="en-US" dirty="0"/>
              <a:t>The uniform power spectral density (PSD) model for the quantization noise</a:t>
            </a:r>
            <a:endParaRPr lang="en-US" i="1" baseline="-25000" dirty="0"/>
          </a:p>
        </p:txBody>
      </p:sp>
      <p:sp>
        <p:nvSpPr>
          <p:cNvPr id="3" name="Segnaposto piè di pagina 2">
            <a:extLst>
              <a:ext uri="{FF2B5EF4-FFF2-40B4-BE49-F238E27FC236}">
                <a16:creationId xmlns:a16="http://schemas.microsoft.com/office/drawing/2014/main" id="{C27616F2-3AE7-474F-BD76-773753E57B0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0B8265F-C575-4C40-B969-D6626E90F438}"/>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A2829C02-83F9-4585-9659-003BA4AB07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253" y="1612993"/>
            <a:ext cx="2571750" cy="1895475"/>
          </a:xfrm>
          <a:prstGeom prst="rect">
            <a:avLst/>
          </a:prstGeom>
        </p:spPr>
      </p:pic>
      <p:sp>
        <p:nvSpPr>
          <p:cNvPr id="6" name="CasellaDiTesto 5">
            <a:extLst>
              <a:ext uri="{FF2B5EF4-FFF2-40B4-BE49-F238E27FC236}">
                <a16:creationId xmlns:a16="http://schemas.microsoft.com/office/drawing/2014/main" id="{A1D220E5-9FCE-4EE8-9310-0527F596C205}"/>
              </a:ext>
            </a:extLst>
          </p:cNvPr>
          <p:cNvSpPr txBox="1"/>
          <p:nvPr/>
        </p:nvSpPr>
        <p:spPr>
          <a:xfrm>
            <a:off x="3766457" y="1612993"/>
            <a:ext cx="8055430"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model is very useful and simple</a:t>
            </a:r>
            <a:r>
              <a:rPr lang="en-US" sz="2400" b="1" u="sng" dirty="0">
                <a:latin typeface="Arial" panose="020B0604020202020204" pitchFamily="34" charset="0"/>
                <a:cs typeface="Arial" panose="020B0604020202020204" pitchFamily="34" charset="0"/>
              </a:rPr>
              <a:t> but should be applied with much care. </a:t>
            </a:r>
          </a:p>
          <a:p>
            <a:r>
              <a:rPr lang="en-US" sz="2400" dirty="0">
                <a:latin typeface="Arial" panose="020B0604020202020204" pitchFamily="34" charset="0"/>
                <a:cs typeface="Arial" panose="020B0604020202020204" pitchFamily="34" charset="0"/>
              </a:rPr>
              <a:t>In real cases, the quantization noise depends on the input signal, and so does its spectrum.</a:t>
            </a:r>
          </a:p>
          <a:p>
            <a:r>
              <a:rPr lang="en-US" sz="2400" dirty="0">
                <a:latin typeface="Arial" panose="020B0604020202020204" pitchFamily="34" charset="0"/>
                <a:cs typeface="Arial" panose="020B0604020202020204" pitchFamily="34" charset="0"/>
              </a:rPr>
              <a:t>The uniform spectral density model is acceptable when the input signal has </a:t>
            </a:r>
            <a:r>
              <a:rPr lang="en-US" sz="2400" b="1" dirty="0">
                <a:latin typeface="Arial" panose="020B0604020202020204" pitchFamily="34" charset="0"/>
                <a:cs typeface="Arial" panose="020B0604020202020204" pitchFamily="34" charset="0"/>
              </a:rPr>
              <a:t>magnitude</a:t>
            </a:r>
            <a:r>
              <a:rPr lang="en-US" sz="2400" dirty="0">
                <a:latin typeface="Arial" panose="020B0604020202020204" pitchFamily="34" charset="0"/>
                <a:cs typeface="Arial" panose="020B0604020202020204" pitchFamily="34" charset="0"/>
              </a:rPr>
              <a:t> and/or </a:t>
            </a:r>
            <a:r>
              <a:rPr lang="en-US" sz="2400" b="1" dirty="0">
                <a:latin typeface="Arial" panose="020B0604020202020204" pitchFamily="34" charset="0"/>
                <a:cs typeface="Arial" panose="020B0604020202020204" pitchFamily="34" charset="0"/>
              </a:rPr>
              <a:t>frequency</a:t>
            </a:r>
            <a:r>
              <a:rPr lang="en-US" sz="2400" dirty="0">
                <a:latin typeface="Arial" panose="020B0604020202020204" pitchFamily="34" charset="0"/>
                <a:cs typeface="Arial" panose="020B0604020202020204" pitchFamily="34" charset="0"/>
              </a:rPr>
              <a:t> such that the output levels are changed in a </a:t>
            </a:r>
            <a:r>
              <a:rPr lang="en-US" sz="2400" b="1" dirty="0">
                <a:latin typeface="Arial" panose="020B0604020202020204" pitchFamily="34" charset="0"/>
                <a:cs typeface="Arial" panose="020B0604020202020204" pitchFamily="34" charset="0"/>
              </a:rPr>
              <a:t>fast</a:t>
            </a:r>
            <a:r>
              <a:rPr lang="en-US" sz="2400" dirty="0">
                <a:latin typeface="Arial" panose="020B0604020202020204" pitchFamily="34" charset="0"/>
                <a:cs typeface="Arial" panose="020B0604020202020204" pitchFamily="34" charset="0"/>
              </a:rPr>
              <a:t> and almost </a:t>
            </a:r>
            <a:r>
              <a:rPr lang="en-US" sz="2400" b="1" dirty="0">
                <a:latin typeface="Arial" panose="020B0604020202020204" pitchFamily="34" charset="0"/>
                <a:cs typeface="Arial" panose="020B0604020202020204" pitchFamily="34" charset="0"/>
              </a:rPr>
              <a:t>random</a:t>
            </a:r>
            <a:r>
              <a:rPr lang="en-US" sz="2400" dirty="0">
                <a:latin typeface="Arial" panose="020B0604020202020204" pitchFamily="34" charset="0"/>
                <a:cs typeface="Arial" panose="020B0604020202020204" pitchFamily="34" charset="0"/>
              </a:rPr>
              <a:t> way.</a:t>
            </a:r>
          </a:p>
          <a:p>
            <a:r>
              <a:rPr lang="en-US" sz="2400" dirty="0">
                <a:latin typeface="Arial" panose="020B0604020202020204" pitchFamily="34" charset="0"/>
                <a:cs typeface="Arial" panose="020B0604020202020204" pitchFamily="34" charset="0"/>
              </a:rPr>
              <a:t>This happens when the average time spent by the signal on a single level is short (of the order of the sampling time). </a:t>
            </a:r>
          </a:p>
        </p:txBody>
      </p:sp>
    </p:spTree>
    <p:extLst>
      <p:ext uri="{BB962C8B-B14F-4D97-AF65-F5344CB8AC3E}">
        <p14:creationId xmlns:p14="http://schemas.microsoft.com/office/powerpoint/2010/main" val="39461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9A87-5F79-4B89-BDB8-A1C671AACCCC}"/>
              </a:ext>
            </a:extLst>
          </p:cNvPr>
          <p:cNvSpPr>
            <a:spLocks noGrp="1"/>
          </p:cNvSpPr>
          <p:nvPr>
            <p:ph type="title"/>
          </p:nvPr>
        </p:nvSpPr>
        <p:spPr>
          <a:xfrm>
            <a:off x="838199" y="136525"/>
            <a:ext cx="10515600" cy="662397"/>
          </a:xfrm>
        </p:spPr>
        <p:txBody>
          <a:bodyPr/>
          <a:lstStyle/>
          <a:p>
            <a:r>
              <a:rPr lang="en-US" dirty="0"/>
              <a:t>Uniform quantization noise PSD: properties</a:t>
            </a:r>
          </a:p>
        </p:txBody>
      </p:sp>
      <p:sp>
        <p:nvSpPr>
          <p:cNvPr id="3" name="Segnaposto piè di pagina 2">
            <a:extLst>
              <a:ext uri="{FF2B5EF4-FFF2-40B4-BE49-F238E27FC236}">
                <a16:creationId xmlns:a16="http://schemas.microsoft.com/office/drawing/2014/main" id="{F44CA219-82B0-400F-9250-E19F51F5827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AA9BD17-7DD0-4E91-A06C-1A83AE55EA17}"/>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9504C131-ECD7-413F-8EA3-904266EC07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1421863"/>
            <a:ext cx="2952750" cy="1895475"/>
          </a:xfrm>
          <a:prstGeom prst="rect">
            <a:avLst/>
          </a:prstGeom>
        </p:spPr>
      </p:pic>
      <p:graphicFrame>
        <p:nvGraphicFramePr>
          <p:cNvPr id="6" name="Oggetto 5">
            <a:extLst>
              <a:ext uri="{FF2B5EF4-FFF2-40B4-BE49-F238E27FC236}">
                <a16:creationId xmlns:a16="http://schemas.microsoft.com/office/drawing/2014/main" id="{75C24F29-B074-4C6D-877A-4F09CDB6361C}"/>
              </a:ext>
            </a:extLst>
          </p:cNvPr>
          <p:cNvGraphicFramePr>
            <a:graphicFrameLocks noChangeAspect="1"/>
          </p:cNvGraphicFramePr>
          <p:nvPr>
            <p:extLst>
              <p:ext uri="{D42A27DB-BD31-4B8C-83A1-F6EECF244321}">
                <p14:modId xmlns:p14="http://schemas.microsoft.com/office/powerpoint/2010/main" val="1125416211"/>
              </p:ext>
            </p:extLst>
          </p:nvPr>
        </p:nvGraphicFramePr>
        <p:xfrm>
          <a:off x="6727101" y="1311756"/>
          <a:ext cx="1539240" cy="967522"/>
        </p:xfrm>
        <a:graphic>
          <a:graphicData uri="http://schemas.openxmlformats.org/presentationml/2006/ole">
            <mc:AlternateContent xmlns:mc="http://schemas.openxmlformats.org/markup-compatibility/2006">
              <mc:Choice xmlns:v="urn:schemas-microsoft-com:vml" Requires="v">
                <p:oleObj spid="_x0000_s4350" name="Equation" r:id="rId5" imgW="660400" imgH="419100" progId="Equation.DSMT4">
                  <p:embed/>
                </p:oleObj>
              </mc:Choice>
              <mc:Fallback>
                <p:oleObj name="Equation" r:id="rId5" imgW="660400" imgH="419100" progId="Equation.DSMT4">
                  <p:embed/>
                  <p:pic>
                    <p:nvPicPr>
                      <p:cNvPr id="15" name="Oggetto 14">
                        <a:extLst>
                          <a:ext uri="{FF2B5EF4-FFF2-40B4-BE49-F238E27FC236}">
                            <a16:creationId xmlns:a16="http://schemas.microsoft.com/office/drawing/2014/main" id="{F04AC614-C8A3-49C9-AC14-802CB280F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7101" y="1311756"/>
                        <a:ext cx="1539240" cy="967522"/>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601A91FA-7005-4F92-ACC6-9826C7B2404C}"/>
              </a:ext>
            </a:extLst>
          </p:cNvPr>
          <p:cNvSpPr txBox="1"/>
          <p:nvPr/>
        </p:nvSpPr>
        <p:spPr>
          <a:xfrm>
            <a:off x="4310742" y="1548955"/>
            <a:ext cx="231140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Total </a:t>
            </a:r>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nq</a:t>
            </a:r>
            <a:r>
              <a:rPr lang="en-US" sz="2400" dirty="0">
                <a:solidFill>
                  <a:srgbClr val="FF0000"/>
                </a:solidFill>
                <a:latin typeface="Arial" panose="020B0604020202020204" pitchFamily="34" charset="0"/>
                <a:cs typeface="Arial" panose="020B0604020202020204" pitchFamily="34" charset="0"/>
              </a:rPr>
              <a:t> power:</a:t>
            </a:r>
          </a:p>
        </p:txBody>
      </p:sp>
      <p:graphicFrame>
        <p:nvGraphicFramePr>
          <p:cNvPr id="8" name="Oggetto 7">
            <a:extLst>
              <a:ext uri="{FF2B5EF4-FFF2-40B4-BE49-F238E27FC236}">
                <a16:creationId xmlns:a16="http://schemas.microsoft.com/office/drawing/2014/main" id="{5C12187A-4A3D-43EC-883A-D4EDD5B61B90}"/>
              </a:ext>
            </a:extLst>
          </p:cNvPr>
          <p:cNvGraphicFramePr>
            <a:graphicFrameLocks noChangeAspect="1"/>
          </p:cNvGraphicFramePr>
          <p:nvPr>
            <p:extLst>
              <p:ext uri="{D42A27DB-BD31-4B8C-83A1-F6EECF244321}">
                <p14:modId xmlns:p14="http://schemas.microsoft.com/office/powerpoint/2010/main" val="2703647439"/>
              </p:ext>
            </p:extLst>
          </p:nvPr>
        </p:nvGraphicFramePr>
        <p:xfrm>
          <a:off x="4325575" y="2072275"/>
          <a:ext cx="1866900" cy="1055688"/>
        </p:xfrm>
        <a:graphic>
          <a:graphicData uri="http://schemas.openxmlformats.org/presentationml/2006/ole">
            <mc:AlternateContent xmlns:mc="http://schemas.openxmlformats.org/markup-compatibility/2006">
              <mc:Choice xmlns:v="urn:schemas-microsoft-com:vml" Requires="v">
                <p:oleObj spid="_x0000_s4351" name="Equation" r:id="rId7" imgW="799920" imgH="457200" progId="Equation.DSMT4">
                  <p:embed/>
                </p:oleObj>
              </mc:Choice>
              <mc:Fallback>
                <p:oleObj name="Equation" r:id="rId7" imgW="799920" imgH="457200" progId="Equation.DSMT4">
                  <p:embed/>
                  <p:pic>
                    <p:nvPicPr>
                      <p:cNvPr id="6" name="Oggetto 5">
                        <a:extLst>
                          <a:ext uri="{FF2B5EF4-FFF2-40B4-BE49-F238E27FC236}">
                            <a16:creationId xmlns:a16="http://schemas.microsoft.com/office/drawing/2014/main" id="{75C24F29-B074-4C6D-877A-4F09CDB6361C}"/>
                          </a:ext>
                        </a:extLst>
                      </p:cNvPr>
                      <p:cNvPicPr>
                        <a:picLocks noChangeAspect="1" noChangeArrowheads="1"/>
                      </p:cNvPicPr>
                      <p:nvPr/>
                    </p:nvPicPr>
                    <p:blipFill>
                      <a:blip r:embed="rId8"/>
                      <a:srcRect/>
                      <a:stretch>
                        <a:fillRect/>
                      </a:stretch>
                    </p:blipFill>
                    <p:spPr bwMode="auto">
                      <a:xfrm>
                        <a:off x="4325575" y="2072275"/>
                        <a:ext cx="1866900" cy="105568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A63BD48D-B89F-4299-9834-1A81675EBC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022" y="4067371"/>
            <a:ext cx="4895850" cy="1895475"/>
          </a:xfrm>
          <a:prstGeom prst="rect">
            <a:avLst/>
          </a:prstGeom>
        </p:spPr>
      </p:pic>
      <p:sp>
        <p:nvSpPr>
          <p:cNvPr id="10" name="CasellaDiTesto 9">
            <a:extLst>
              <a:ext uri="{FF2B5EF4-FFF2-40B4-BE49-F238E27FC236}">
                <a16:creationId xmlns:a16="http://schemas.microsoft.com/office/drawing/2014/main" id="{4FB7EAFB-C865-484F-8688-136857C02C8F}"/>
              </a:ext>
            </a:extLst>
          </p:cNvPr>
          <p:cNvSpPr txBox="1"/>
          <p:nvPr/>
        </p:nvSpPr>
        <p:spPr>
          <a:xfrm>
            <a:off x="5878286" y="3427144"/>
            <a:ext cx="597625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same ADC, increasing the sampling frequency reduces the PSD of the quantization noise</a:t>
            </a:r>
          </a:p>
        </p:txBody>
      </p:sp>
      <p:graphicFrame>
        <p:nvGraphicFramePr>
          <p:cNvPr id="11" name="Oggetto 10">
            <a:extLst>
              <a:ext uri="{FF2B5EF4-FFF2-40B4-BE49-F238E27FC236}">
                <a16:creationId xmlns:a16="http://schemas.microsoft.com/office/drawing/2014/main" id="{F906B94F-1193-404C-8806-57AAE8626043}"/>
              </a:ext>
            </a:extLst>
          </p:cNvPr>
          <p:cNvGraphicFramePr>
            <a:graphicFrameLocks noChangeAspect="1"/>
          </p:cNvGraphicFramePr>
          <p:nvPr>
            <p:extLst>
              <p:ext uri="{D42A27DB-BD31-4B8C-83A1-F6EECF244321}">
                <p14:modId xmlns:p14="http://schemas.microsoft.com/office/powerpoint/2010/main" val="1758678444"/>
              </p:ext>
            </p:extLst>
          </p:nvPr>
        </p:nvGraphicFramePr>
        <p:xfrm>
          <a:off x="6671129" y="4907158"/>
          <a:ext cx="3228975" cy="1055688"/>
        </p:xfrm>
        <a:graphic>
          <a:graphicData uri="http://schemas.openxmlformats.org/presentationml/2006/ole">
            <mc:AlternateContent xmlns:mc="http://schemas.openxmlformats.org/markup-compatibility/2006">
              <mc:Choice xmlns:v="urn:schemas-microsoft-com:vml" Requires="v">
                <p:oleObj spid="_x0000_s4352" name="Equation" r:id="rId11" imgW="1384200" imgH="457200" progId="Equation.DSMT4">
                  <p:embed/>
                </p:oleObj>
              </mc:Choice>
              <mc:Fallback>
                <p:oleObj name="Equation" r:id="rId11" imgW="1384200" imgH="457200" progId="Equation.DSMT4">
                  <p:embed/>
                  <p:pic>
                    <p:nvPicPr>
                      <p:cNvPr id="8" name="Oggetto 7">
                        <a:extLst>
                          <a:ext uri="{FF2B5EF4-FFF2-40B4-BE49-F238E27FC236}">
                            <a16:creationId xmlns:a16="http://schemas.microsoft.com/office/drawing/2014/main" id="{5C12187A-4A3D-43EC-883A-D4EDD5B61B90}"/>
                          </a:ext>
                        </a:extLst>
                      </p:cNvPr>
                      <p:cNvPicPr>
                        <a:picLocks noChangeAspect="1" noChangeArrowheads="1"/>
                      </p:cNvPicPr>
                      <p:nvPr/>
                    </p:nvPicPr>
                    <p:blipFill>
                      <a:blip r:embed="rId12"/>
                      <a:srcRect/>
                      <a:stretch>
                        <a:fillRect/>
                      </a:stretch>
                    </p:blipFill>
                    <p:spPr bwMode="auto">
                      <a:xfrm>
                        <a:off x="6671129" y="4907158"/>
                        <a:ext cx="3228975" cy="1055688"/>
                      </a:xfrm>
                      <a:prstGeom prst="rect">
                        <a:avLst/>
                      </a:prstGeom>
                      <a:noFill/>
                    </p:spPr>
                  </p:pic>
                </p:oleObj>
              </mc:Fallback>
            </mc:AlternateContent>
          </a:graphicData>
        </a:graphic>
      </p:graphicFrame>
    </p:spTree>
    <p:extLst>
      <p:ext uri="{BB962C8B-B14F-4D97-AF65-F5344CB8AC3E}">
        <p14:creationId xmlns:p14="http://schemas.microsoft.com/office/powerpoint/2010/main" val="13408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lemento grafico 12">
            <a:extLst>
              <a:ext uri="{FF2B5EF4-FFF2-40B4-BE49-F238E27FC236}">
                <a16:creationId xmlns:a16="http://schemas.microsoft.com/office/drawing/2014/main" id="{F6458C6A-FFE4-4BC8-A28A-7896B2734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79" y="3451700"/>
            <a:ext cx="4610100" cy="2254856"/>
          </a:xfrm>
          <a:prstGeom prst="rect">
            <a:avLst/>
          </a:prstGeom>
        </p:spPr>
      </p:pic>
      <p:sp>
        <p:nvSpPr>
          <p:cNvPr id="2" name="Titolo 1">
            <a:extLst>
              <a:ext uri="{FF2B5EF4-FFF2-40B4-BE49-F238E27FC236}">
                <a16:creationId xmlns:a16="http://schemas.microsoft.com/office/drawing/2014/main" id="{AF147A06-E3E1-4542-95F6-E7B0E196DBEE}"/>
              </a:ext>
            </a:extLst>
          </p:cNvPr>
          <p:cNvSpPr>
            <a:spLocks noGrp="1"/>
          </p:cNvSpPr>
          <p:nvPr>
            <p:ph type="title"/>
          </p:nvPr>
        </p:nvSpPr>
        <p:spPr>
          <a:xfrm>
            <a:off x="838200" y="0"/>
            <a:ext cx="10515600" cy="662397"/>
          </a:xfrm>
        </p:spPr>
        <p:txBody>
          <a:bodyPr/>
          <a:lstStyle/>
          <a:p>
            <a:r>
              <a:rPr lang="en-US" dirty="0"/>
              <a:t>Oversampling ADCs</a:t>
            </a:r>
          </a:p>
        </p:txBody>
      </p:sp>
      <p:sp>
        <p:nvSpPr>
          <p:cNvPr id="3" name="Segnaposto piè di pagina 2">
            <a:extLst>
              <a:ext uri="{FF2B5EF4-FFF2-40B4-BE49-F238E27FC236}">
                <a16:creationId xmlns:a16="http://schemas.microsoft.com/office/drawing/2014/main" id="{E0081368-9207-4A76-8641-D5D3D69DEE5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F9E59DF-8FD6-43BC-AC94-4C7428CFD1E4}"/>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B19655BB-6BFA-4D79-8EB3-64C980EF26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8040" y="509759"/>
            <a:ext cx="2722789" cy="2210742"/>
          </a:xfrm>
          <a:prstGeom prst="rect">
            <a:avLst/>
          </a:prstGeom>
        </p:spPr>
      </p:pic>
      <p:grpSp>
        <p:nvGrpSpPr>
          <p:cNvPr id="12" name="Gruppo 11">
            <a:extLst>
              <a:ext uri="{FF2B5EF4-FFF2-40B4-BE49-F238E27FC236}">
                <a16:creationId xmlns:a16="http://schemas.microsoft.com/office/drawing/2014/main" id="{DE4D6470-3FF0-4A02-8D26-0F1F419F1C8C}"/>
              </a:ext>
            </a:extLst>
          </p:cNvPr>
          <p:cNvGrpSpPr/>
          <p:nvPr/>
        </p:nvGrpSpPr>
        <p:grpSpPr>
          <a:xfrm>
            <a:off x="1881330" y="3787903"/>
            <a:ext cx="2235694" cy="1271933"/>
            <a:chOff x="2843051" y="3950724"/>
            <a:chExt cx="2235694" cy="1271933"/>
          </a:xfrm>
        </p:grpSpPr>
        <p:pic>
          <p:nvPicPr>
            <p:cNvPr id="10" name="Elemento grafico 9">
              <a:extLst>
                <a:ext uri="{FF2B5EF4-FFF2-40B4-BE49-F238E27FC236}">
                  <a16:creationId xmlns:a16="http://schemas.microsoft.com/office/drawing/2014/main" id="{F78686D7-FD15-4D20-9310-425A3ED0CD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3051" y="3950724"/>
              <a:ext cx="1446067" cy="1271933"/>
            </a:xfrm>
            <a:prstGeom prst="rect">
              <a:avLst/>
            </a:prstGeom>
          </p:spPr>
        </p:pic>
        <p:sp>
          <p:nvSpPr>
            <p:cNvPr id="11" name="CasellaDiTesto 10">
              <a:extLst>
                <a:ext uri="{FF2B5EF4-FFF2-40B4-BE49-F238E27FC236}">
                  <a16:creationId xmlns:a16="http://schemas.microsoft.com/office/drawing/2014/main" id="{B4056D04-99B1-42B1-A470-0A9959B229DD}"/>
                </a:ext>
              </a:extLst>
            </p:cNvPr>
            <p:cNvSpPr txBox="1"/>
            <p:nvPr/>
          </p:nvSpPr>
          <p:spPr>
            <a:xfrm>
              <a:off x="4329822" y="3950724"/>
              <a:ext cx="748923"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LPF</a:t>
              </a:r>
            </a:p>
          </p:txBody>
        </p:sp>
      </p:grpSp>
      <p:graphicFrame>
        <p:nvGraphicFramePr>
          <p:cNvPr id="14" name="Oggetto 13">
            <a:extLst>
              <a:ext uri="{FF2B5EF4-FFF2-40B4-BE49-F238E27FC236}">
                <a16:creationId xmlns:a16="http://schemas.microsoft.com/office/drawing/2014/main" id="{C695E695-F7A0-4744-9561-283FDFEF0F4F}"/>
              </a:ext>
            </a:extLst>
          </p:cNvPr>
          <p:cNvGraphicFramePr>
            <a:graphicFrameLocks noChangeAspect="1"/>
          </p:cNvGraphicFramePr>
          <p:nvPr>
            <p:extLst>
              <p:ext uri="{D42A27DB-BD31-4B8C-83A1-F6EECF244321}">
                <p14:modId xmlns:p14="http://schemas.microsoft.com/office/powerpoint/2010/main" val="2595912970"/>
              </p:ext>
            </p:extLst>
          </p:nvPr>
        </p:nvGraphicFramePr>
        <p:xfrm>
          <a:off x="4983505" y="878338"/>
          <a:ext cx="5621338" cy="968375"/>
        </p:xfrm>
        <a:graphic>
          <a:graphicData uri="http://schemas.openxmlformats.org/presentationml/2006/ole">
            <mc:AlternateContent xmlns:mc="http://schemas.openxmlformats.org/markup-compatibility/2006">
              <mc:Choice xmlns:v="urn:schemas-microsoft-com:vml" Requires="v">
                <p:oleObj spid="_x0000_s5527" name="Equation" r:id="rId9" imgW="2412720" imgH="419040" progId="Equation.DSMT4">
                  <p:embed/>
                </p:oleObj>
              </mc:Choice>
              <mc:Fallback>
                <p:oleObj name="Equation" r:id="rId9" imgW="2412720" imgH="419040" progId="Equation.DSMT4">
                  <p:embed/>
                  <p:pic>
                    <p:nvPicPr>
                      <p:cNvPr id="6" name="Oggetto 5">
                        <a:extLst>
                          <a:ext uri="{FF2B5EF4-FFF2-40B4-BE49-F238E27FC236}">
                            <a16:creationId xmlns:a16="http://schemas.microsoft.com/office/drawing/2014/main" id="{75C24F29-B074-4C6D-877A-4F09CDB6361C}"/>
                          </a:ext>
                        </a:extLst>
                      </p:cNvPr>
                      <p:cNvPicPr>
                        <a:picLocks noChangeAspect="1" noChangeArrowheads="1"/>
                      </p:cNvPicPr>
                      <p:nvPr/>
                    </p:nvPicPr>
                    <p:blipFill>
                      <a:blip r:embed="rId10"/>
                      <a:srcRect/>
                      <a:stretch>
                        <a:fillRect/>
                      </a:stretch>
                    </p:blipFill>
                    <p:spPr bwMode="auto">
                      <a:xfrm>
                        <a:off x="4983505" y="878338"/>
                        <a:ext cx="5621338" cy="9683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75E09C4E-2E82-426C-BE9F-439A935BB77B}"/>
              </a:ext>
            </a:extLst>
          </p:cNvPr>
          <p:cNvGraphicFramePr>
            <a:graphicFrameLocks noChangeAspect="1"/>
          </p:cNvGraphicFramePr>
          <p:nvPr>
            <p:extLst>
              <p:ext uri="{D42A27DB-BD31-4B8C-83A1-F6EECF244321}">
                <p14:modId xmlns:p14="http://schemas.microsoft.com/office/powerpoint/2010/main" val="1632990956"/>
              </p:ext>
            </p:extLst>
          </p:nvPr>
        </p:nvGraphicFramePr>
        <p:xfrm>
          <a:off x="5199413" y="2669816"/>
          <a:ext cx="1922462" cy="528637"/>
        </p:xfrm>
        <a:graphic>
          <a:graphicData uri="http://schemas.openxmlformats.org/presentationml/2006/ole">
            <mc:AlternateContent xmlns:mc="http://schemas.openxmlformats.org/markup-compatibility/2006">
              <mc:Choice xmlns:v="urn:schemas-microsoft-com:vml" Requires="v">
                <p:oleObj spid="_x0000_s5528" name="Equation" r:id="rId11" imgW="825480" imgH="228600" progId="Equation.DSMT4">
                  <p:embed/>
                </p:oleObj>
              </mc:Choice>
              <mc:Fallback>
                <p:oleObj name="Equation" r:id="rId11" imgW="825480" imgH="228600" progId="Equation.DSMT4">
                  <p:embed/>
                  <p:pic>
                    <p:nvPicPr>
                      <p:cNvPr id="14" name="Oggetto 13">
                        <a:extLst>
                          <a:ext uri="{FF2B5EF4-FFF2-40B4-BE49-F238E27FC236}">
                            <a16:creationId xmlns:a16="http://schemas.microsoft.com/office/drawing/2014/main" id="{C695E695-F7A0-4744-9561-283FDFEF0F4F}"/>
                          </a:ext>
                        </a:extLst>
                      </p:cNvPr>
                      <p:cNvPicPr>
                        <a:picLocks noChangeAspect="1" noChangeArrowheads="1"/>
                      </p:cNvPicPr>
                      <p:nvPr/>
                    </p:nvPicPr>
                    <p:blipFill>
                      <a:blip r:embed="rId12"/>
                      <a:srcRect/>
                      <a:stretch>
                        <a:fillRect/>
                      </a:stretch>
                    </p:blipFill>
                    <p:spPr bwMode="auto">
                      <a:xfrm>
                        <a:off x="5199413" y="2669816"/>
                        <a:ext cx="1922462" cy="528637"/>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02199EBC-A233-448F-8519-35910C8C6472}"/>
              </a:ext>
            </a:extLst>
          </p:cNvPr>
          <p:cNvSpPr txBox="1"/>
          <p:nvPr/>
        </p:nvSpPr>
        <p:spPr>
          <a:xfrm>
            <a:off x="7397098" y="2690027"/>
            <a:ext cx="4794902"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=Over-Sampling Ratio  (</a:t>
            </a:r>
            <a:r>
              <a:rPr lang="en-US" sz="2400" i="1" dirty="0">
                <a:latin typeface="Arial" panose="020B0604020202020204" pitchFamily="34" charset="0"/>
                <a:cs typeface="Arial" panose="020B0604020202020204" pitchFamily="34" charset="0"/>
              </a:rPr>
              <a:t>OSR</a:t>
            </a:r>
            <a:r>
              <a:rPr lang="en-US" sz="2400" dirty="0">
                <a:latin typeface="Arial" panose="020B0604020202020204" pitchFamily="34" charset="0"/>
                <a:cs typeface="Arial" panose="020B0604020202020204" pitchFamily="34" charset="0"/>
              </a:rPr>
              <a:t>) </a:t>
            </a:r>
          </a:p>
        </p:txBody>
      </p:sp>
      <p:graphicFrame>
        <p:nvGraphicFramePr>
          <p:cNvPr id="18" name="Oggetto 17">
            <a:extLst>
              <a:ext uri="{FF2B5EF4-FFF2-40B4-BE49-F238E27FC236}">
                <a16:creationId xmlns:a16="http://schemas.microsoft.com/office/drawing/2014/main" id="{C2BC4ADE-78ED-44EE-B57A-35C01C4AC817}"/>
              </a:ext>
            </a:extLst>
          </p:cNvPr>
          <p:cNvGraphicFramePr>
            <a:graphicFrameLocks noChangeAspect="1"/>
          </p:cNvGraphicFramePr>
          <p:nvPr>
            <p:extLst>
              <p:ext uri="{D42A27DB-BD31-4B8C-83A1-F6EECF244321}">
                <p14:modId xmlns:p14="http://schemas.microsoft.com/office/powerpoint/2010/main" val="1267579767"/>
              </p:ext>
            </p:extLst>
          </p:nvPr>
        </p:nvGraphicFramePr>
        <p:xfrm>
          <a:off x="5709141" y="3351895"/>
          <a:ext cx="3078163" cy="646113"/>
        </p:xfrm>
        <a:graphic>
          <a:graphicData uri="http://schemas.openxmlformats.org/presentationml/2006/ole">
            <mc:AlternateContent xmlns:mc="http://schemas.openxmlformats.org/markup-compatibility/2006">
              <mc:Choice xmlns:v="urn:schemas-microsoft-com:vml" Requires="v">
                <p:oleObj spid="_x0000_s5529" name="Equation" r:id="rId13" imgW="1320480" imgH="279360" progId="Equation.DSMT4">
                  <p:embed/>
                </p:oleObj>
              </mc:Choice>
              <mc:Fallback>
                <p:oleObj name="Equation" r:id="rId13" imgW="1320480" imgH="279360" progId="Equation.DSMT4">
                  <p:embed/>
                  <p:pic>
                    <p:nvPicPr>
                      <p:cNvPr id="14" name="Oggetto 13">
                        <a:extLst>
                          <a:ext uri="{FF2B5EF4-FFF2-40B4-BE49-F238E27FC236}">
                            <a16:creationId xmlns:a16="http://schemas.microsoft.com/office/drawing/2014/main" id="{C695E695-F7A0-4744-9561-283FDFEF0F4F}"/>
                          </a:ext>
                        </a:extLst>
                      </p:cNvPr>
                      <p:cNvPicPr>
                        <a:picLocks noChangeAspect="1" noChangeArrowheads="1"/>
                      </p:cNvPicPr>
                      <p:nvPr/>
                    </p:nvPicPr>
                    <p:blipFill>
                      <a:blip r:embed="rId14"/>
                      <a:srcRect/>
                      <a:stretch>
                        <a:fillRect/>
                      </a:stretch>
                    </p:blipFill>
                    <p:spPr bwMode="auto">
                      <a:xfrm>
                        <a:off x="5709141" y="3351895"/>
                        <a:ext cx="3078163" cy="646113"/>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C8A86B5A-2C33-4E07-85E0-4E9B9BED70BB}"/>
              </a:ext>
            </a:extLst>
          </p:cNvPr>
          <p:cNvGraphicFramePr>
            <a:graphicFrameLocks noChangeAspect="1"/>
          </p:cNvGraphicFramePr>
          <p:nvPr>
            <p:extLst>
              <p:ext uri="{D42A27DB-BD31-4B8C-83A1-F6EECF244321}">
                <p14:modId xmlns:p14="http://schemas.microsoft.com/office/powerpoint/2010/main" val="3508185049"/>
              </p:ext>
            </p:extLst>
          </p:nvPr>
        </p:nvGraphicFramePr>
        <p:xfrm>
          <a:off x="5880446" y="3987214"/>
          <a:ext cx="4084637" cy="1057275"/>
        </p:xfrm>
        <a:graphic>
          <a:graphicData uri="http://schemas.openxmlformats.org/presentationml/2006/ole">
            <mc:AlternateContent xmlns:mc="http://schemas.openxmlformats.org/markup-compatibility/2006">
              <mc:Choice xmlns:v="urn:schemas-microsoft-com:vml" Requires="v">
                <p:oleObj spid="_x0000_s5530" name="Equation" r:id="rId15" imgW="1752480" imgH="457200" progId="Equation.DSMT4">
                  <p:embed/>
                </p:oleObj>
              </mc:Choice>
              <mc:Fallback>
                <p:oleObj name="Equation" r:id="rId15" imgW="1752480" imgH="457200" progId="Equation.DSMT4">
                  <p:embed/>
                  <p:pic>
                    <p:nvPicPr>
                      <p:cNvPr id="18" name="Oggetto 17">
                        <a:extLst>
                          <a:ext uri="{FF2B5EF4-FFF2-40B4-BE49-F238E27FC236}">
                            <a16:creationId xmlns:a16="http://schemas.microsoft.com/office/drawing/2014/main" id="{C2BC4ADE-78ED-44EE-B57A-35C01C4AC817}"/>
                          </a:ext>
                        </a:extLst>
                      </p:cNvPr>
                      <p:cNvPicPr>
                        <a:picLocks noChangeAspect="1" noChangeArrowheads="1"/>
                      </p:cNvPicPr>
                      <p:nvPr/>
                    </p:nvPicPr>
                    <p:blipFill>
                      <a:blip r:embed="rId16"/>
                      <a:srcRect/>
                      <a:stretch>
                        <a:fillRect/>
                      </a:stretch>
                    </p:blipFill>
                    <p:spPr bwMode="auto">
                      <a:xfrm>
                        <a:off x="5880446" y="3987214"/>
                        <a:ext cx="4084637" cy="10572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685BFDFD-57E5-41D5-A6D1-1CF9E621EA86}"/>
              </a:ext>
            </a:extLst>
          </p:cNvPr>
          <p:cNvGraphicFramePr>
            <a:graphicFrameLocks noChangeAspect="1"/>
          </p:cNvGraphicFramePr>
          <p:nvPr>
            <p:extLst>
              <p:ext uri="{D42A27DB-BD31-4B8C-83A1-F6EECF244321}">
                <p14:modId xmlns:p14="http://schemas.microsoft.com/office/powerpoint/2010/main" val="3603886516"/>
              </p:ext>
            </p:extLst>
          </p:nvPr>
        </p:nvGraphicFramePr>
        <p:xfrm>
          <a:off x="5770728" y="5045378"/>
          <a:ext cx="5151438" cy="1057275"/>
        </p:xfrm>
        <a:graphic>
          <a:graphicData uri="http://schemas.openxmlformats.org/presentationml/2006/ole">
            <mc:AlternateContent xmlns:mc="http://schemas.openxmlformats.org/markup-compatibility/2006">
              <mc:Choice xmlns:v="urn:schemas-microsoft-com:vml" Requires="v">
                <p:oleObj spid="_x0000_s5531" name="Equation" r:id="rId17" imgW="2209680" imgH="457200" progId="Equation.DSMT4">
                  <p:embed/>
                </p:oleObj>
              </mc:Choice>
              <mc:Fallback>
                <p:oleObj name="Equation" r:id="rId17" imgW="2209680" imgH="457200" progId="Equation.DSMT4">
                  <p:embed/>
                  <p:pic>
                    <p:nvPicPr>
                      <p:cNvPr id="18" name="Oggetto 17">
                        <a:extLst>
                          <a:ext uri="{FF2B5EF4-FFF2-40B4-BE49-F238E27FC236}">
                            <a16:creationId xmlns:a16="http://schemas.microsoft.com/office/drawing/2014/main" id="{C2BC4ADE-78ED-44EE-B57A-35C01C4AC817}"/>
                          </a:ext>
                        </a:extLst>
                      </p:cNvPr>
                      <p:cNvPicPr>
                        <a:picLocks noChangeAspect="1" noChangeArrowheads="1"/>
                      </p:cNvPicPr>
                      <p:nvPr/>
                    </p:nvPicPr>
                    <p:blipFill>
                      <a:blip r:embed="rId18"/>
                      <a:srcRect/>
                      <a:stretch>
                        <a:fillRect/>
                      </a:stretch>
                    </p:blipFill>
                    <p:spPr bwMode="auto">
                      <a:xfrm>
                        <a:off x="5770728" y="5045378"/>
                        <a:ext cx="5151438" cy="10572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43552C7A-6C82-4EE4-A6C9-A3B3529B8AE8}"/>
              </a:ext>
            </a:extLst>
          </p:cNvPr>
          <p:cNvSpPr txBox="1"/>
          <p:nvPr/>
        </p:nvSpPr>
        <p:spPr>
          <a:xfrm>
            <a:off x="453681" y="735945"/>
            <a:ext cx="129715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Nyquist </a:t>
            </a:r>
          </a:p>
          <a:p>
            <a:r>
              <a:rPr lang="en-US" sz="2400" dirty="0">
                <a:latin typeface="Arial" panose="020B0604020202020204" pitchFamily="34" charset="0"/>
                <a:cs typeface="Arial" panose="020B0604020202020204" pitchFamily="34" charset="0"/>
              </a:rPr>
              <a:t>rate</a:t>
            </a:r>
          </a:p>
        </p:txBody>
      </p:sp>
      <p:sp>
        <p:nvSpPr>
          <p:cNvPr id="21" name="CasellaDiTesto 20">
            <a:extLst>
              <a:ext uri="{FF2B5EF4-FFF2-40B4-BE49-F238E27FC236}">
                <a16:creationId xmlns:a16="http://schemas.microsoft.com/office/drawing/2014/main" id="{D8461560-3FD4-4A44-B5FF-A7F053995AF0}"/>
              </a:ext>
            </a:extLst>
          </p:cNvPr>
          <p:cNvSpPr txBox="1"/>
          <p:nvPr/>
        </p:nvSpPr>
        <p:spPr>
          <a:xfrm>
            <a:off x="1348040" y="5640988"/>
            <a:ext cx="28046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Oversampling ADC</a:t>
            </a:r>
          </a:p>
        </p:txBody>
      </p:sp>
      <p:sp>
        <p:nvSpPr>
          <p:cNvPr id="23" name="Figura a mano libera: forma 22">
            <a:extLst>
              <a:ext uri="{FF2B5EF4-FFF2-40B4-BE49-F238E27FC236}">
                <a16:creationId xmlns:a16="http://schemas.microsoft.com/office/drawing/2014/main" id="{60F2D2F2-7367-446E-8ECD-23F82A1D903B}"/>
              </a:ext>
            </a:extLst>
          </p:cNvPr>
          <p:cNvSpPr/>
          <p:nvPr/>
        </p:nvSpPr>
        <p:spPr>
          <a:xfrm>
            <a:off x="149434" y="331198"/>
            <a:ext cx="11242589" cy="2520487"/>
          </a:xfrm>
          <a:custGeom>
            <a:avLst/>
            <a:gdLst>
              <a:gd name="connsiteX0" fmla="*/ 420090 w 11242589"/>
              <a:gd name="connsiteY0" fmla="*/ 0 h 2520487"/>
              <a:gd name="connsiteX1" fmla="*/ 3621353 w 11242589"/>
              <a:gd name="connsiteY1" fmla="*/ 0 h 2520487"/>
              <a:gd name="connsiteX2" fmla="*/ 4008431 w 11242589"/>
              <a:gd name="connsiteY2" fmla="*/ 256572 h 2520487"/>
              <a:gd name="connsiteX3" fmla="*/ 4023497 w 11242589"/>
              <a:gd name="connsiteY3" fmla="*/ 331199 h 2520487"/>
              <a:gd name="connsiteX4" fmla="*/ 10943542 w 11242589"/>
              <a:gd name="connsiteY4" fmla="*/ 331199 h 2520487"/>
              <a:gd name="connsiteX5" fmla="*/ 11242589 w 11242589"/>
              <a:gd name="connsiteY5" fmla="*/ 630246 h 2520487"/>
              <a:gd name="connsiteX6" fmla="*/ 11242589 w 11242589"/>
              <a:gd name="connsiteY6" fmla="*/ 1826398 h 2520487"/>
              <a:gd name="connsiteX7" fmla="*/ 10943542 w 11242589"/>
              <a:gd name="connsiteY7" fmla="*/ 2125445 h 2520487"/>
              <a:gd name="connsiteX8" fmla="*/ 4036386 w 11242589"/>
              <a:gd name="connsiteY8" fmla="*/ 2125445 h 2520487"/>
              <a:gd name="connsiteX9" fmla="*/ 4008431 w 11242589"/>
              <a:gd name="connsiteY9" fmla="*/ 2263915 h 2520487"/>
              <a:gd name="connsiteX10" fmla="*/ 3621353 w 11242589"/>
              <a:gd name="connsiteY10" fmla="*/ 2520487 h 2520487"/>
              <a:gd name="connsiteX11" fmla="*/ 420090 w 11242589"/>
              <a:gd name="connsiteY11" fmla="*/ 2520487 h 2520487"/>
              <a:gd name="connsiteX12" fmla="*/ 0 w 11242589"/>
              <a:gd name="connsiteY12" fmla="*/ 2100397 h 2520487"/>
              <a:gd name="connsiteX13" fmla="*/ 0 w 11242589"/>
              <a:gd name="connsiteY13" fmla="*/ 420090 h 2520487"/>
              <a:gd name="connsiteX14" fmla="*/ 420090 w 11242589"/>
              <a:gd name="connsiteY14" fmla="*/ 0 h 252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42589" h="2520487">
                <a:moveTo>
                  <a:pt x="420090" y="0"/>
                </a:moveTo>
                <a:lnTo>
                  <a:pt x="3621353" y="0"/>
                </a:lnTo>
                <a:cubicBezTo>
                  <a:pt x="3795360" y="0"/>
                  <a:pt x="3944657" y="105796"/>
                  <a:pt x="4008431" y="256572"/>
                </a:cubicBezTo>
                <a:lnTo>
                  <a:pt x="4023497" y="331199"/>
                </a:lnTo>
                <a:lnTo>
                  <a:pt x="10943542" y="331199"/>
                </a:lnTo>
                <a:cubicBezTo>
                  <a:pt x="11108701" y="331199"/>
                  <a:pt x="11242589" y="465087"/>
                  <a:pt x="11242589" y="630246"/>
                </a:cubicBezTo>
                <a:lnTo>
                  <a:pt x="11242589" y="1826398"/>
                </a:lnTo>
                <a:cubicBezTo>
                  <a:pt x="11242589" y="1991557"/>
                  <a:pt x="11108701" y="2125445"/>
                  <a:pt x="10943542" y="2125445"/>
                </a:cubicBezTo>
                <a:lnTo>
                  <a:pt x="4036386" y="2125445"/>
                </a:lnTo>
                <a:lnTo>
                  <a:pt x="4008431" y="2263915"/>
                </a:lnTo>
                <a:cubicBezTo>
                  <a:pt x="3944657" y="2414692"/>
                  <a:pt x="3795360" y="2520487"/>
                  <a:pt x="3621353" y="2520487"/>
                </a:cubicBezTo>
                <a:lnTo>
                  <a:pt x="420090" y="2520487"/>
                </a:lnTo>
                <a:cubicBezTo>
                  <a:pt x="188081" y="2520487"/>
                  <a:pt x="0" y="2332406"/>
                  <a:pt x="0" y="2100397"/>
                </a:cubicBezTo>
                <a:lnTo>
                  <a:pt x="0" y="420090"/>
                </a:lnTo>
                <a:cubicBezTo>
                  <a:pt x="0" y="188081"/>
                  <a:pt x="188081" y="0"/>
                  <a:pt x="420090" y="0"/>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igura a mano libera: forma 24">
            <a:extLst>
              <a:ext uri="{FF2B5EF4-FFF2-40B4-BE49-F238E27FC236}">
                <a16:creationId xmlns:a16="http://schemas.microsoft.com/office/drawing/2014/main" id="{C454E0CD-EE85-4C23-BE71-41D2EAB1672D}"/>
              </a:ext>
            </a:extLst>
          </p:cNvPr>
          <p:cNvSpPr/>
          <p:nvPr/>
        </p:nvSpPr>
        <p:spPr>
          <a:xfrm>
            <a:off x="149433" y="2664235"/>
            <a:ext cx="11893132" cy="3438418"/>
          </a:xfrm>
          <a:custGeom>
            <a:avLst/>
            <a:gdLst>
              <a:gd name="connsiteX0" fmla="*/ 4681990 w 11893132"/>
              <a:gd name="connsiteY0" fmla="*/ 0 h 3438418"/>
              <a:gd name="connsiteX1" fmla="*/ 11740191 w 11893132"/>
              <a:gd name="connsiteY1" fmla="*/ 0 h 3438418"/>
              <a:gd name="connsiteX2" fmla="*/ 11893132 w 11893132"/>
              <a:gd name="connsiteY2" fmla="*/ 152941 h 3438418"/>
              <a:gd name="connsiteX3" fmla="*/ 11893132 w 11893132"/>
              <a:gd name="connsiteY3" fmla="*/ 3285477 h 3438418"/>
              <a:gd name="connsiteX4" fmla="*/ 11740191 w 11893132"/>
              <a:gd name="connsiteY4" fmla="*/ 3438418 h 3438418"/>
              <a:gd name="connsiteX5" fmla="*/ 4681990 w 11893132"/>
              <a:gd name="connsiteY5" fmla="*/ 3438418 h 3438418"/>
              <a:gd name="connsiteX6" fmla="*/ 4640745 w 11893132"/>
              <a:gd name="connsiteY6" fmla="*/ 3430091 h 3438418"/>
              <a:gd name="connsiteX7" fmla="*/ 4558142 w 11893132"/>
              <a:gd name="connsiteY7" fmla="*/ 3438418 h 3438418"/>
              <a:gd name="connsiteX8" fmla="*/ 491837 w 11893132"/>
              <a:gd name="connsiteY8" fmla="*/ 3438418 h 3438418"/>
              <a:gd name="connsiteX9" fmla="*/ 0 w 11893132"/>
              <a:gd name="connsiteY9" fmla="*/ 2946581 h 3438418"/>
              <a:gd name="connsiteX10" fmla="*/ 0 w 11893132"/>
              <a:gd name="connsiteY10" fmla="*/ 979294 h 3438418"/>
              <a:gd name="connsiteX11" fmla="*/ 491837 w 11893132"/>
              <a:gd name="connsiteY11" fmla="*/ 487457 h 3438418"/>
              <a:gd name="connsiteX12" fmla="*/ 4529049 w 11893132"/>
              <a:gd name="connsiteY12" fmla="*/ 487457 h 3438418"/>
              <a:gd name="connsiteX13" fmla="*/ 4529049 w 11893132"/>
              <a:gd name="connsiteY13" fmla="*/ 152941 h 3438418"/>
              <a:gd name="connsiteX14" fmla="*/ 4681990 w 11893132"/>
              <a:gd name="connsiteY14" fmla="*/ 0 h 34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93132" h="3438418">
                <a:moveTo>
                  <a:pt x="4681990" y="0"/>
                </a:moveTo>
                <a:lnTo>
                  <a:pt x="11740191" y="0"/>
                </a:lnTo>
                <a:cubicBezTo>
                  <a:pt x="11824658" y="0"/>
                  <a:pt x="11893132" y="68474"/>
                  <a:pt x="11893132" y="152941"/>
                </a:cubicBezTo>
                <a:lnTo>
                  <a:pt x="11893132" y="3285477"/>
                </a:lnTo>
                <a:cubicBezTo>
                  <a:pt x="11893132" y="3369944"/>
                  <a:pt x="11824658" y="3438418"/>
                  <a:pt x="11740191" y="3438418"/>
                </a:cubicBezTo>
                <a:lnTo>
                  <a:pt x="4681990" y="3438418"/>
                </a:lnTo>
                <a:lnTo>
                  <a:pt x="4640745" y="3430091"/>
                </a:lnTo>
                <a:lnTo>
                  <a:pt x="4558142" y="3438418"/>
                </a:lnTo>
                <a:lnTo>
                  <a:pt x="491837" y="3438418"/>
                </a:lnTo>
                <a:cubicBezTo>
                  <a:pt x="220203" y="3438418"/>
                  <a:pt x="0" y="3218215"/>
                  <a:pt x="0" y="2946581"/>
                </a:cubicBezTo>
                <a:lnTo>
                  <a:pt x="0" y="979294"/>
                </a:lnTo>
                <a:cubicBezTo>
                  <a:pt x="0" y="707660"/>
                  <a:pt x="220203" y="487457"/>
                  <a:pt x="491837" y="487457"/>
                </a:cubicBezTo>
                <a:lnTo>
                  <a:pt x="4529049" y="487457"/>
                </a:lnTo>
                <a:lnTo>
                  <a:pt x="4529049" y="152941"/>
                </a:lnTo>
                <a:cubicBezTo>
                  <a:pt x="4529049" y="68474"/>
                  <a:pt x="4597523" y="0"/>
                  <a:pt x="4681990" y="0"/>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00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EDBF22-A14A-4008-8463-BAE5D1174C71}"/>
              </a:ext>
            </a:extLst>
          </p:cNvPr>
          <p:cNvSpPr>
            <a:spLocks noGrp="1"/>
          </p:cNvSpPr>
          <p:nvPr>
            <p:ph type="title"/>
          </p:nvPr>
        </p:nvSpPr>
        <p:spPr>
          <a:xfrm>
            <a:off x="607194" y="0"/>
            <a:ext cx="10515600" cy="662397"/>
          </a:xfrm>
        </p:spPr>
        <p:txBody>
          <a:bodyPr>
            <a:normAutofit/>
          </a:bodyPr>
          <a:lstStyle/>
          <a:p>
            <a:r>
              <a:rPr lang="en-US" sz="3200" dirty="0"/>
              <a:t>Resolution increment in a pure oversampling ADC</a:t>
            </a:r>
          </a:p>
        </p:txBody>
      </p:sp>
      <p:sp>
        <p:nvSpPr>
          <p:cNvPr id="3" name="Segnaposto piè di pagina 2">
            <a:extLst>
              <a:ext uri="{FF2B5EF4-FFF2-40B4-BE49-F238E27FC236}">
                <a16:creationId xmlns:a16="http://schemas.microsoft.com/office/drawing/2014/main" id="{1438620A-C92C-41AA-AE18-69576C7DB86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17C21BD-23C2-4CE5-90F4-B29DE8ED0014}"/>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15" name="Oggetto 14">
            <a:extLst>
              <a:ext uri="{FF2B5EF4-FFF2-40B4-BE49-F238E27FC236}">
                <a16:creationId xmlns:a16="http://schemas.microsoft.com/office/drawing/2014/main" id="{F3376012-28A3-4BFE-9557-1EC5DDB67518}"/>
              </a:ext>
            </a:extLst>
          </p:cNvPr>
          <p:cNvGraphicFramePr>
            <a:graphicFrameLocks noChangeAspect="1"/>
          </p:cNvGraphicFramePr>
          <p:nvPr>
            <p:extLst>
              <p:ext uri="{D42A27DB-BD31-4B8C-83A1-F6EECF244321}">
                <p14:modId xmlns:p14="http://schemas.microsoft.com/office/powerpoint/2010/main" val="3332145150"/>
              </p:ext>
            </p:extLst>
          </p:nvPr>
        </p:nvGraphicFramePr>
        <p:xfrm>
          <a:off x="958646" y="2994003"/>
          <a:ext cx="3238500" cy="1089025"/>
        </p:xfrm>
        <a:graphic>
          <a:graphicData uri="http://schemas.openxmlformats.org/presentationml/2006/ole">
            <mc:AlternateContent xmlns:mc="http://schemas.openxmlformats.org/markup-compatibility/2006">
              <mc:Choice xmlns:v="urn:schemas-microsoft-com:vml" Requires="v">
                <p:oleObj spid="_x0000_s6558" name="Equation" r:id="rId3" imgW="1396800" imgH="469800" progId="Equation.DSMT4">
                  <p:embed/>
                </p:oleObj>
              </mc:Choice>
              <mc:Fallback>
                <p:oleObj name="Equation" r:id="rId3" imgW="1396800" imgH="469800" progId="Equation.DSMT4">
                  <p:embed/>
                  <p:pic>
                    <p:nvPicPr>
                      <p:cNvPr id="17" name="Oggetto 16">
                        <a:extLst>
                          <a:ext uri="{FF2B5EF4-FFF2-40B4-BE49-F238E27FC236}">
                            <a16:creationId xmlns:a16="http://schemas.microsoft.com/office/drawing/2014/main" id="{4610843D-F66F-4A0F-846B-4AA746BAE69B}"/>
                          </a:ext>
                        </a:extLst>
                      </p:cNvPr>
                      <p:cNvPicPr>
                        <a:picLocks noChangeAspect="1" noChangeArrowheads="1"/>
                      </p:cNvPicPr>
                      <p:nvPr/>
                    </p:nvPicPr>
                    <p:blipFill>
                      <a:blip r:embed="rId4"/>
                      <a:srcRect/>
                      <a:stretch>
                        <a:fillRect/>
                      </a:stretch>
                    </p:blipFill>
                    <p:spPr bwMode="auto">
                      <a:xfrm>
                        <a:off x="958646" y="2994003"/>
                        <a:ext cx="3238500" cy="1089025"/>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949790A6-AFD5-488F-8B9A-B0A59BECA469}"/>
              </a:ext>
            </a:extLst>
          </p:cNvPr>
          <p:cNvSpPr txBox="1"/>
          <p:nvPr/>
        </p:nvSpPr>
        <p:spPr>
          <a:xfrm>
            <a:off x="1352215" y="1913568"/>
            <a:ext cx="56898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two ADCs with same </a:t>
            </a:r>
            <a:r>
              <a:rPr lang="en-US" sz="2400" b="1" i="1" dirty="0">
                <a:latin typeface="Arial" panose="020B0604020202020204" pitchFamily="34" charset="0"/>
                <a:cs typeface="Arial" panose="020B0604020202020204" pitchFamily="34" charset="0"/>
              </a:rPr>
              <a:t>V</a:t>
            </a:r>
            <a:r>
              <a:rPr lang="en-US" sz="2400" b="1" i="1" baseline="-25000" dirty="0">
                <a:latin typeface="Arial" panose="020B0604020202020204" pitchFamily="34" charset="0"/>
                <a:cs typeface="Arial" panose="020B0604020202020204" pitchFamily="34" charset="0"/>
              </a:rPr>
              <a:t>FS</a:t>
            </a:r>
          </a:p>
        </p:txBody>
      </p:sp>
      <p:sp>
        <p:nvSpPr>
          <p:cNvPr id="17" name="CasellaDiTesto 16">
            <a:extLst>
              <a:ext uri="{FF2B5EF4-FFF2-40B4-BE49-F238E27FC236}">
                <a16:creationId xmlns:a16="http://schemas.microsoft.com/office/drawing/2014/main" id="{E44BEE3F-3AD2-4742-8DAB-B54D182CF56E}"/>
              </a:ext>
            </a:extLst>
          </p:cNvPr>
          <p:cNvSpPr txBox="1"/>
          <p:nvPr/>
        </p:nvSpPr>
        <p:spPr>
          <a:xfrm>
            <a:off x="7184608" y="1524659"/>
            <a:ext cx="35154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SQNR</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ADC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SQNR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p>
        </p:txBody>
      </p:sp>
      <p:graphicFrame>
        <p:nvGraphicFramePr>
          <p:cNvPr id="20" name="Oggetto 19">
            <a:extLst>
              <a:ext uri="{FF2B5EF4-FFF2-40B4-BE49-F238E27FC236}">
                <a16:creationId xmlns:a16="http://schemas.microsoft.com/office/drawing/2014/main" id="{76306119-C687-4E86-855D-5B2F48654AFE}"/>
              </a:ext>
            </a:extLst>
          </p:cNvPr>
          <p:cNvGraphicFramePr>
            <a:graphicFrameLocks noChangeAspect="1"/>
          </p:cNvGraphicFramePr>
          <p:nvPr>
            <p:extLst>
              <p:ext uri="{D42A27DB-BD31-4B8C-83A1-F6EECF244321}">
                <p14:modId xmlns:p14="http://schemas.microsoft.com/office/powerpoint/2010/main" val="2422041406"/>
              </p:ext>
            </p:extLst>
          </p:nvPr>
        </p:nvGraphicFramePr>
        <p:xfrm>
          <a:off x="738023" y="4624883"/>
          <a:ext cx="2628900" cy="1058862"/>
        </p:xfrm>
        <a:graphic>
          <a:graphicData uri="http://schemas.openxmlformats.org/presentationml/2006/ole">
            <mc:AlternateContent xmlns:mc="http://schemas.openxmlformats.org/markup-compatibility/2006">
              <mc:Choice xmlns:v="urn:schemas-microsoft-com:vml" Requires="v">
                <p:oleObj spid="_x0000_s6559" name="Equation" r:id="rId5" imgW="1079280" imgH="431640" progId="Equation.DSMT4">
                  <p:embed/>
                </p:oleObj>
              </mc:Choice>
              <mc:Fallback>
                <p:oleObj name="Equation" r:id="rId5" imgW="1079280" imgH="431640" progId="Equation.DSMT4">
                  <p:embed/>
                  <p:pic>
                    <p:nvPicPr>
                      <p:cNvPr id="0" name="Object 5"/>
                      <p:cNvPicPr>
                        <a:picLocks noChangeAspect="1" noChangeArrowheads="1"/>
                      </p:cNvPicPr>
                      <p:nvPr/>
                    </p:nvPicPr>
                    <p:blipFill>
                      <a:blip r:embed="rId6"/>
                      <a:srcRect/>
                      <a:stretch>
                        <a:fillRect/>
                      </a:stretch>
                    </p:blipFill>
                    <p:spPr bwMode="auto">
                      <a:xfrm>
                        <a:off x="738023" y="4624883"/>
                        <a:ext cx="2628900" cy="1058862"/>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F0DBFD4B-01FF-4352-98BA-932A83A1C0D6}"/>
              </a:ext>
            </a:extLst>
          </p:cNvPr>
          <p:cNvGraphicFramePr>
            <a:graphicFrameLocks noChangeAspect="1"/>
          </p:cNvGraphicFramePr>
          <p:nvPr>
            <p:extLst>
              <p:ext uri="{D42A27DB-BD31-4B8C-83A1-F6EECF244321}">
                <p14:modId xmlns:p14="http://schemas.microsoft.com/office/powerpoint/2010/main" val="3533342449"/>
              </p:ext>
            </p:extLst>
          </p:nvPr>
        </p:nvGraphicFramePr>
        <p:xfrm>
          <a:off x="4859735" y="2904022"/>
          <a:ext cx="1813559" cy="1049955"/>
        </p:xfrm>
        <a:graphic>
          <a:graphicData uri="http://schemas.openxmlformats.org/presentationml/2006/ole">
            <mc:AlternateContent xmlns:mc="http://schemas.openxmlformats.org/markup-compatibility/2006">
              <mc:Choice xmlns:v="urn:schemas-microsoft-com:vml" Requires="v">
                <p:oleObj spid="_x0000_s6560" name="Equation" r:id="rId7" imgW="723586" imgH="418918" progId="Equation.DSMT4">
                  <p:embed/>
                </p:oleObj>
              </mc:Choice>
              <mc:Fallback>
                <p:oleObj name="Equation" r:id="rId7" imgW="723586" imgH="418918" progId="Equation.DSMT4">
                  <p:embed/>
                  <p:pic>
                    <p:nvPicPr>
                      <p:cNvPr id="10" name="Oggetto 9">
                        <a:extLst>
                          <a:ext uri="{FF2B5EF4-FFF2-40B4-BE49-F238E27FC236}">
                            <a16:creationId xmlns:a16="http://schemas.microsoft.com/office/drawing/2014/main" id="{47632E19-A810-4CF5-A365-123CB38DAC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735" y="2904022"/>
                        <a:ext cx="1813559" cy="1049955"/>
                      </a:xfrm>
                      <a:prstGeom prst="rect">
                        <a:avLst/>
                      </a:prstGeom>
                      <a:noFill/>
                    </p:spPr>
                  </p:pic>
                </p:oleObj>
              </mc:Fallback>
            </mc:AlternateContent>
          </a:graphicData>
        </a:graphic>
      </p:graphicFrame>
      <p:graphicFrame>
        <p:nvGraphicFramePr>
          <p:cNvPr id="24" name="Oggetto 23">
            <a:extLst>
              <a:ext uri="{FF2B5EF4-FFF2-40B4-BE49-F238E27FC236}">
                <a16:creationId xmlns:a16="http://schemas.microsoft.com/office/drawing/2014/main" id="{98258143-2769-4FAC-97A2-D59636731AA3}"/>
              </a:ext>
            </a:extLst>
          </p:cNvPr>
          <p:cNvGraphicFramePr>
            <a:graphicFrameLocks noChangeAspect="1"/>
          </p:cNvGraphicFramePr>
          <p:nvPr>
            <p:extLst>
              <p:ext uri="{D42A27DB-BD31-4B8C-83A1-F6EECF244321}">
                <p14:modId xmlns:p14="http://schemas.microsoft.com/office/powerpoint/2010/main" val="2996779145"/>
              </p:ext>
            </p:extLst>
          </p:nvPr>
        </p:nvGraphicFramePr>
        <p:xfrm>
          <a:off x="3433206" y="4453915"/>
          <a:ext cx="3240088" cy="1236663"/>
        </p:xfrm>
        <a:graphic>
          <a:graphicData uri="http://schemas.openxmlformats.org/presentationml/2006/ole">
            <mc:AlternateContent xmlns:mc="http://schemas.openxmlformats.org/markup-compatibility/2006">
              <mc:Choice xmlns:v="urn:schemas-microsoft-com:vml" Requires="v">
                <p:oleObj spid="_x0000_s6561" name="Equation" r:id="rId9" imgW="1396800" imgH="533160" progId="Equation.DSMT4">
                  <p:embed/>
                </p:oleObj>
              </mc:Choice>
              <mc:Fallback>
                <p:oleObj name="Equation" r:id="rId9" imgW="1396800" imgH="533160" progId="Equation.DSMT4">
                  <p:embed/>
                  <p:pic>
                    <p:nvPicPr>
                      <p:cNvPr id="15" name="Oggetto 14">
                        <a:extLst>
                          <a:ext uri="{FF2B5EF4-FFF2-40B4-BE49-F238E27FC236}">
                            <a16:creationId xmlns:a16="http://schemas.microsoft.com/office/drawing/2014/main" id="{F3376012-28A3-4BFE-9557-1EC5DDB67518}"/>
                          </a:ext>
                        </a:extLst>
                      </p:cNvPr>
                      <p:cNvPicPr>
                        <a:picLocks noChangeAspect="1" noChangeArrowheads="1"/>
                      </p:cNvPicPr>
                      <p:nvPr/>
                    </p:nvPicPr>
                    <p:blipFill>
                      <a:blip r:embed="rId10"/>
                      <a:srcRect/>
                      <a:stretch>
                        <a:fillRect/>
                      </a:stretch>
                    </p:blipFill>
                    <p:spPr bwMode="auto">
                      <a:xfrm>
                        <a:off x="3433206" y="4453915"/>
                        <a:ext cx="3240088" cy="1236663"/>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E9D8D239-9D9C-4D71-BDA6-6E0524858FA3}"/>
              </a:ext>
            </a:extLst>
          </p:cNvPr>
          <p:cNvGraphicFramePr>
            <a:graphicFrameLocks noChangeAspect="1"/>
          </p:cNvGraphicFramePr>
          <p:nvPr>
            <p:extLst>
              <p:ext uri="{D42A27DB-BD31-4B8C-83A1-F6EECF244321}">
                <p14:modId xmlns:p14="http://schemas.microsoft.com/office/powerpoint/2010/main" val="4147327559"/>
              </p:ext>
            </p:extLst>
          </p:nvPr>
        </p:nvGraphicFramePr>
        <p:xfrm>
          <a:off x="7425892" y="4427557"/>
          <a:ext cx="3274148" cy="1289377"/>
        </p:xfrm>
        <a:graphic>
          <a:graphicData uri="http://schemas.openxmlformats.org/presentationml/2006/ole">
            <mc:AlternateContent xmlns:mc="http://schemas.openxmlformats.org/markup-compatibility/2006">
              <mc:Choice xmlns:v="urn:schemas-microsoft-com:vml" Requires="v">
                <p:oleObj spid="_x0000_s6562" name="Equation" r:id="rId11" imgW="1435100" imgH="558800" progId="Equation.DSMT4">
                  <p:embed/>
                </p:oleObj>
              </mc:Choice>
              <mc:Fallback>
                <p:oleObj name="Equation" r:id="rId11" imgW="1435100" imgH="558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5892" y="4427557"/>
                        <a:ext cx="3274148" cy="1289377"/>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D1731760-D805-41F3-AD4E-639BDADEAF19}"/>
              </a:ext>
            </a:extLst>
          </p:cNvPr>
          <p:cNvSpPr txBox="1"/>
          <p:nvPr/>
        </p:nvSpPr>
        <p:spPr>
          <a:xfrm>
            <a:off x="1230311" y="968509"/>
            <a:ext cx="1688283"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Premise</a:t>
            </a:r>
          </a:p>
        </p:txBody>
      </p:sp>
      <p:sp>
        <p:nvSpPr>
          <p:cNvPr id="28" name="Parentesi graffa aperta 27">
            <a:extLst>
              <a:ext uri="{FF2B5EF4-FFF2-40B4-BE49-F238E27FC236}">
                <a16:creationId xmlns:a16="http://schemas.microsoft.com/office/drawing/2014/main" id="{9C193F21-8D06-4DF0-8B36-BA9F43F2D221}"/>
              </a:ext>
            </a:extLst>
          </p:cNvPr>
          <p:cNvSpPr/>
          <p:nvPr/>
        </p:nvSpPr>
        <p:spPr>
          <a:xfrm>
            <a:off x="6832601" y="1524659"/>
            <a:ext cx="255196" cy="1200329"/>
          </a:xfrm>
          <a:prstGeom prst="leftBrace">
            <a:avLst>
              <a:gd name="adj1" fmla="val 4227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ttangolo con angoli arrotondati 28">
            <a:extLst>
              <a:ext uri="{FF2B5EF4-FFF2-40B4-BE49-F238E27FC236}">
                <a16:creationId xmlns:a16="http://schemas.microsoft.com/office/drawing/2014/main" id="{5965FBB8-5F7A-447A-830F-AA493463A653}"/>
              </a:ext>
            </a:extLst>
          </p:cNvPr>
          <p:cNvSpPr/>
          <p:nvPr/>
        </p:nvSpPr>
        <p:spPr>
          <a:xfrm>
            <a:off x="7293326" y="4122906"/>
            <a:ext cx="3829468" cy="1886008"/>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5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56259B-6A62-41AC-84D8-678B17391C5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540A8AC-DE6E-4BD5-A651-338270DCB1F1}"/>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AB7E6578-8747-47C6-AD25-738D90811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1780" y="999946"/>
            <a:ext cx="4641755" cy="1570838"/>
          </a:xfrm>
          <a:prstGeom prst="rect">
            <a:avLst/>
          </a:prstGeom>
        </p:spPr>
      </p:pic>
      <p:graphicFrame>
        <p:nvGraphicFramePr>
          <p:cNvPr id="6" name="Oggetto 5">
            <a:extLst>
              <a:ext uri="{FF2B5EF4-FFF2-40B4-BE49-F238E27FC236}">
                <a16:creationId xmlns:a16="http://schemas.microsoft.com/office/drawing/2014/main" id="{64C83E16-1FB3-4987-B750-EC07AEC5CA0E}"/>
              </a:ext>
            </a:extLst>
          </p:cNvPr>
          <p:cNvGraphicFramePr>
            <a:graphicFrameLocks noChangeAspect="1"/>
          </p:cNvGraphicFramePr>
          <p:nvPr>
            <p:extLst>
              <p:ext uri="{D42A27DB-BD31-4B8C-83A1-F6EECF244321}">
                <p14:modId xmlns:p14="http://schemas.microsoft.com/office/powerpoint/2010/main" val="59816936"/>
              </p:ext>
            </p:extLst>
          </p:nvPr>
        </p:nvGraphicFramePr>
        <p:xfrm>
          <a:off x="6714080" y="2763757"/>
          <a:ext cx="1922462" cy="528637"/>
        </p:xfrm>
        <a:graphic>
          <a:graphicData uri="http://schemas.openxmlformats.org/presentationml/2006/ole">
            <mc:AlternateContent xmlns:mc="http://schemas.openxmlformats.org/markup-compatibility/2006">
              <mc:Choice xmlns:v="urn:schemas-microsoft-com:vml" Requires="v">
                <p:oleObj spid="_x0000_s7656" name="Equation" r:id="rId5" imgW="825480" imgH="228600" progId="Equation.DSMT4">
                  <p:embed/>
                </p:oleObj>
              </mc:Choice>
              <mc:Fallback>
                <p:oleObj name="Equation" r:id="rId5" imgW="825480" imgH="228600" progId="Equation.DSMT4">
                  <p:embed/>
                  <p:pic>
                    <p:nvPicPr>
                      <p:cNvPr id="6" name="Oggetto 5">
                        <a:extLst>
                          <a:ext uri="{FF2B5EF4-FFF2-40B4-BE49-F238E27FC236}">
                            <a16:creationId xmlns:a16="http://schemas.microsoft.com/office/drawing/2014/main" id="{DA65F8BE-749F-45D4-9DE5-E7158D31D0FC}"/>
                          </a:ext>
                        </a:extLst>
                      </p:cNvPr>
                      <p:cNvPicPr>
                        <a:picLocks noChangeAspect="1" noChangeArrowheads="1"/>
                      </p:cNvPicPr>
                      <p:nvPr/>
                    </p:nvPicPr>
                    <p:blipFill>
                      <a:blip r:embed="rId6"/>
                      <a:srcRect/>
                      <a:stretch>
                        <a:fillRect/>
                      </a:stretch>
                    </p:blipFill>
                    <p:spPr bwMode="auto">
                      <a:xfrm>
                        <a:off x="6714080" y="2763757"/>
                        <a:ext cx="1922462" cy="528637"/>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021E3F36-723F-4549-AAA9-A6CEDD081058}"/>
              </a:ext>
            </a:extLst>
          </p:cNvPr>
          <p:cNvSpPr txBox="1"/>
          <p:nvPr/>
        </p:nvSpPr>
        <p:spPr>
          <a:xfrm>
            <a:off x="8926371" y="2821599"/>
            <a:ext cx="20281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"data stream"</a:t>
            </a:r>
          </a:p>
        </p:txBody>
      </p:sp>
      <p:cxnSp>
        <p:nvCxnSpPr>
          <p:cNvPr id="8" name="Connettore 2 7">
            <a:extLst>
              <a:ext uri="{FF2B5EF4-FFF2-40B4-BE49-F238E27FC236}">
                <a16:creationId xmlns:a16="http://schemas.microsoft.com/office/drawing/2014/main" id="{356F7154-8A27-4754-A4D0-591BF98D9B0F}"/>
              </a:ext>
            </a:extLst>
          </p:cNvPr>
          <p:cNvCxnSpPr>
            <a:cxnSpLocks/>
          </p:cNvCxnSpPr>
          <p:nvPr/>
        </p:nvCxnSpPr>
        <p:spPr>
          <a:xfrm flipH="1" flipV="1">
            <a:off x="9000253" y="2122055"/>
            <a:ext cx="24365" cy="684207"/>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222CFBDA-2930-42AB-94AA-D19B6CA1B1AB}"/>
              </a:ext>
            </a:extLst>
          </p:cNvPr>
          <p:cNvGraphicFramePr>
            <a:graphicFrameLocks noChangeAspect="1"/>
          </p:cNvGraphicFramePr>
          <p:nvPr>
            <p:extLst>
              <p:ext uri="{D42A27DB-BD31-4B8C-83A1-F6EECF244321}">
                <p14:modId xmlns:p14="http://schemas.microsoft.com/office/powerpoint/2010/main" val="2389338097"/>
              </p:ext>
            </p:extLst>
          </p:nvPr>
        </p:nvGraphicFramePr>
        <p:xfrm>
          <a:off x="5708650" y="3757613"/>
          <a:ext cx="4205288" cy="977900"/>
        </p:xfrm>
        <a:graphic>
          <a:graphicData uri="http://schemas.openxmlformats.org/presentationml/2006/ole">
            <mc:AlternateContent xmlns:mc="http://schemas.openxmlformats.org/markup-compatibility/2006">
              <mc:Choice xmlns:v="urn:schemas-microsoft-com:vml" Requires="v">
                <p:oleObj spid="_x0000_s7657" name="Equation" r:id="rId7" imgW="1841400" imgH="431640" progId="Equation.DSMT4">
                  <p:embed/>
                </p:oleObj>
              </mc:Choice>
              <mc:Fallback>
                <p:oleObj name="Equation" r:id="rId7" imgW="1841400" imgH="431640" progId="Equation.DSMT4">
                  <p:embed/>
                  <p:pic>
                    <p:nvPicPr>
                      <p:cNvPr id="10" name="Oggetto 9">
                        <a:extLst>
                          <a:ext uri="{FF2B5EF4-FFF2-40B4-BE49-F238E27FC236}">
                            <a16:creationId xmlns:a16="http://schemas.microsoft.com/office/drawing/2014/main" id="{CD99A012-06C1-4E4A-95CE-6972912F5087}"/>
                          </a:ext>
                        </a:extLst>
                      </p:cNvPr>
                      <p:cNvPicPr>
                        <a:picLocks noChangeAspect="1" noChangeArrowheads="1"/>
                      </p:cNvPicPr>
                      <p:nvPr/>
                    </p:nvPicPr>
                    <p:blipFill>
                      <a:blip r:embed="rId8"/>
                      <a:srcRect/>
                      <a:stretch>
                        <a:fillRect/>
                      </a:stretch>
                    </p:blipFill>
                    <p:spPr bwMode="auto">
                      <a:xfrm>
                        <a:off x="5708650" y="3757613"/>
                        <a:ext cx="4205288" cy="977900"/>
                      </a:xfrm>
                      <a:prstGeom prst="rect">
                        <a:avLst/>
                      </a:prstGeom>
                      <a:noFill/>
                    </p:spPr>
                  </p:pic>
                </p:oleObj>
              </mc:Fallback>
            </mc:AlternateContent>
          </a:graphicData>
        </a:graphic>
      </p:graphicFrame>
      <p:sp>
        <p:nvSpPr>
          <p:cNvPr id="10" name="Titolo 1">
            <a:extLst>
              <a:ext uri="{FF2B5EF4-FFF2-40B4-BE49-F238E27FC236}">
                <a16:creationId xmlns:a16="http://schemas.microsoft.com/office/drawing/2014/main" id="{3ED6CE75-9D83-4767-A80F-B4555DDA9E46}"/>
              </a:ext>
            </a:extLst>
          </p:cNvPr>
          <p:cNvSpPr>
            <a:spLocks noGrp="1"/>
          </p:cNvSpPr>
          <p:nvPr>
            <p:ph type="title"/>
          </p:nvPr>
        </p:nvSpPr>
        <p:spPr>
          <a:xfrm>
            <a:off x="607194" y="0"/>
            <a:ext cx="10515600" cy="662397"/>
          </a:xfrm>
        </p:spPr>
        <p:txBody>
          <a:bodyPr>
            <a:normAutofit/>
          </a:bodyPr>
          <a:lstStyle/>
          <a:p>
            <a:r>
              <a:rPr lang="en-US" sz="3200" dirty="0"/>
              <a:t>Resolution increment in a pure oversampling ADC</a:t>
            </a:r>
          </a:p>
        </p:txBody>
      </p:sp>
      <p:pic>
        <p:nvPicPr>
          <p:cNvPr id="13" name="Elemento grafico 12">
            <a:extLst>
              <a:ext uri="{FF2B5EF4-FFF2-40B4-BE49-F238E27FC236}">
                <a16:creationId xmlns:a16="http://schemas.microsoft.com/office/drawing/2014/main" id="{C334C1F9-F160-4B35-9EF6-A826137F63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5182" y="1068390"/>
            <a:ext cx="2571665" cy="1502394"/>
          </a:xfrm>
          <a:prstGeom prst="rect">
            <a:avLst/>
          </a:prstGeom>
        </p:spPr>
      </p:pic>
      <p:graphicFrame>
        <p:nvGraphicFramePr>
          <p:cNvPr id="14" name="Oggetto 13">
            <a:extLst>
              <a:ext uri="{FF2B5EF4-FFF2-40B4-BE49-F238E27FC236}">
                <a16:creationId xmlns:a16="http://schemas.microsoft.com/office/drawing/2014/main" id="{1D544B32-AE06-4A7B-B527-2F729039BB0A}"/>
              </a:ext>
            </a:extLst>
          </p:cNvPr>
          <p:cNvGraphicFramePr>
            <a:graphicFrameLocks noChangeAspect="1"/>
          </p:cNvGraphicFramePr>
          <p:nvPr>
            <p:extLst>
              <p:ext uri="{D42A27DB-BD31-4B8C-83A1-F6EECF244321}">
                <p14:modId xmlns:p14="http://schemas.microsoft.com/office/powerpoint/2010/main" val="1364290192"/>
              </p:ext>
            </p:extLst>
          </p:nvPr>
        </p:nvGraphicFramePr>
        <p:xfrm>
          <a:off x="2900208" y="2368719"/>
          <a:ext cx="1331912" cy="528638"/>
        </p:xfrm>
        <a:graphic>
          <a:graphicData uri="http://schemas.openxmlformats.org/presentationml/2006/ole">
            <mc:AlternateContent xmlns:mc="http://schemas.openxmlformats.org/markup-compatibility/2006">
              <mc:Choice xmlns:v="urn:schemas-microsoft-com:vml" Requires="v">
                <p:oleObj spid="_x0000_s7658" name="Equation" r:id="rId11" imgW="571320" imgH="228600" progId="Equation.DSMT4">
                  <p:embed/>
                </p:oleObj>
              </mc:Choice>
              <mc:Fallback>
                <p:oleObj name="Equation" r:id="rId11" imgW="571320" imgH="228600" progId="Equation.DSMT4">
                  <p:embed/>
                  <p:pic>
                    <p:nvPicPr>
                      <p:cNvPr id="6" name="Oggetto 5">
                        <a:extLst>
                          <a:ext uri="{FF2B5EF4-FFF2-40B4-BE49-F238E27FC236}">
                            <a16:creationId xmlns:a16="http://schemas.microsoft.com/office/drawing/2014/main" id="{64C83E16-1FB3-4987-B750-EC07AEC5CA0E}"/>
                          </a:ext>
                        </a:extLst>
                      </p:cNvPr>
                      <p:cNvPicPr>
                        <a:picLocks noChangeAspect="1" noChangeArrowheads="1"/>
                      </p:cNvPicPr>
                      <p:nvPr/>
                    </p:nvPicPr>
                    <p:blipFill>
                      <a:blip r:embed="rId12"/>
                      <a:srcRect/>
                      <a:stretch>
                        <a:fillRect/>
                      </a:stretch>
                    </p:blipFill>
                    <p:spPr bwMode="auto">
                      <a:xfrm>
                        <a:off x="2900208" y="2368719"/>
                        <a:ext cx="1331912" cy="528638"/>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2FBC9BE8-210D-4377-BA83-EBAAE75B2FCF}"/>
              </a:ext>
            </a:extLst>
          </p:cNvPr>
          <p:cNvSpPr/>
          <p:nvPr/>
        </p:nvSpPr>
        <p:spPr>
          <a:xfrm>
            <a:off x="7496582" y="4855780"/>
            <a:ext cx="2042058" cy="97790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con angoli arrotondati 15">
            <a:extLst>
              <a:ext uri="{FF2B5EF4-FFF2-40B4-BE49-F238E27FC236}">
                <a16:creationId xmlns:a16="http://schemas.microsoft.com/office/drawing/2014/main" id="{AC7DAB22-9742-4004-9F3F-A93016447A4D}"/>
              </a:ext>
            </a:extLst>
          </p:cNvPr>
          <p:cNvSpPr/>
          <p:nvPr/>
        </p:nvSpPr>
        <p:spPr>
          <a:xfrm>
            <a:off x="6110961" y="758423"/>
            <a:ext cx="5493209" cy="2670577"/>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6882277C-40C1-4DB6-997A-1C0DC070BEA0}"/>
              </a:ext>
            </a:extLst>
          </p:cNvPr>
          <p:cNvSpPr txBox="1"/>
          <p:nvPr/>
        </p:nvSpPr>
        <p:spPr>
          <a:xfrm>
            <a:off x="1118507" y="3088830"/>
            <a:ext cx="100700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ADC1</a:t>
            </a:r>
          </a:p>
        </p:txBody>
      </p:sp>
      <p:sp>
        <p:nvSpPr>
          <p:cNvPr id="18" name="CasellaDiTesto 17">
            <a:extLst>
              <a:ext uri="{FF2B5EF4-FFF2-40B4-BE49-F238E27FC236}">
                <a16:creationId xmlns:a16="http://schemas.microsoft.com/office/drawing/2014/main" id="{F5330EC6-8BF9-4519-BF05-F3AFF01E0649}"/>
              </a:ext>
            </a:extLst>
          </p:cNvPr>
          <p:cNvSpPr txBox="1"/>
          <p:nvPr/>
        </p:nvSpPr>
        <p:spPr>
          <a:xfrm>
            <a:off x="9746215" y="4868688"/>
            <a:ext cx="2042057"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Resolution improvement</a:t>
            </a:r>
          </a:p>
        </p:txBody>
      </p:sp>
      <p:sp>
        <p:nvSpPr>
          <p:cNvPr id="19" name="Figura a mano libera: forma 18">
            <a:extLst>
              <a:ext uri="{FF2B5EF4-FFF2-40B4-BE49-F238E27FC236}">
                <a16:creationId xmlns:a16="http://schemas.microsoft.com/office/drawing/2014/main" id="{11469A3F-3651-4DA8-9FE8-265F7EC5C7AB}"/>
              </a:ext>
            </a:extLst>
          </p:cNvPr>
          <p:cNvSpPr/>
          <p:nvPr/>
        </p:nvSpPr>
        <p:spPr>
          <a:xfrm>
            <a:off x="2071722" y="1774371"/>
            <a:ext cx="5254364" cy="1839409"/>
          </a:xfrm>
          <a:custGeom>
            <a:avLst/>
            <a:gdLst>
              <a:gd name="connsiteX0" fmla="*/ 105421 w 5254364"/>
              <a:gd name="connsiteY0" fmla="*/ 250372 h 1839409"/>
              <a:gd name="connsiteX1" fmla="*/ 72764 w 5254364"/>
              <a:gd name="connsiteY1" fmla="*/ 914400 h 1839409"/>
              <a:gd name="connsiteX2" fmla="*/ 932735 w 5254364"/>
              <a:gd name="connsiteY2" fmla="*/ 1785258 h 1839409"/>
              <a:gd name="connsiteX3" fmla="*/ 3458221 w 5254364"/>
              <a:gd name="connsiteY3" fmla="*/ 1600200 h 1839409"/>
              <a:gd name="connsiteX4" fmla="*/ 4895135 w 5254364"/>
              <a:gd name="connsiteY4" fmla="*/ 402772 h 1839409"/>
              <a:gd name="connsiteX5" fmla="*/ 5254364 w 5254364"/>
              <a:gd name="connsiteY5" fmla="*/ 0 h 183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4364" h="1839409">
                <a:moveTo>
                  <a:pt x="105421" y="250372"/>
                </a:moveTo>
                <a:cubicBezTo>
                  <a:pt x="20149" y="454479"/>
                  <a:pt x="-65122" y="658586"/>
                  <a:pt x="72764" y="914400"/>
                </a:cubicBezTo>
                <a:cubicBezTo>
                  <a:pt x="210650" y="1170214"/>
                  <a:pt x="368492" y="1670958"/>
                  <a:pt x="932735" y="1785258"/>
                </a:cubicBezTo>
                <a:cubicBezTo>
                  <a:pt x="1496978" y="1899558"/>
                  <a:pt x="2797821" y="1830614"/>
                  <a:pt x="3458221" y="1600200"/>
                </a:cubicBezTo>
                <a:cubicBezTo>
                  <a:pt x="4118621" y="1369786"/>
                  <a:pt x="4595778" y="669472"/>
                  <a:pt x="4895135" y="402772"/>
                </a:cubicBezTo>
                <a:cubicBezTo>
                  <a:pt x="5194492" y="136072"/>
                  <a:pt x="5224428" y="68036"/>
                  <a:pt x="5254364" y="0"/>
                </a:cubicBezTo>
              </a:path>
            </a:pathLst>
          </a:custGeom>
          <a:noFill/>
          <a:ln w="38100">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F8998BE8-D923-4ADB-9FD2-D2AC8236D844}"/>
              </a:ext>
            </a:extLst>
          </p:cNvPr>
          <p:cNvSpPr txBox="1"/>
          <p:nvPr/>
        </p:nvSpPr>
        <p:spPr>
          <a:xfrm>
            <a:off x="3341795" y="3609690"/>
            <a:ext cx="1780649" cy="461665"/>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same ADC</a:t>
            </a:r>
          </a:p>
        </p:txBody>
      </p:sp>
      <p:graphicFrame>
        <p:nvGraphicFramePr>
          <p:cNvPr id="21" name="Oggetto 20">
            <a:extLst>
              <a:ext uri="{FF2B5EF4-FFF2-40B4-BE49-F238E27FC236}">
                <a16:creationId xmlns:a16="http://schemas.microsoft.com/office/drawing/2014/main" id="{0809305F-72B1-42F6-AAEB-8317CAFB4FE1}"/>
              </a:ext>
            </a:extLst>
          </p:cNvPr>
          <p:cNvGraphicFramePr>
            <a:graphicFrameLocks noChangeAspect="1"/>
          </p:cNvGraphicFramePr>
          <p:nvPr>
            <p:extLst>
              <p:ext uri="{D42A27DB-BD31-4B8C-83A1-F6EECF244321}">
                <p14:modId xmlns:p14="http://schemas.microsoft.com/office/powerpoint/2010/main" val="953022669"/>
              </p:ext>
            </p:extLst>
          </p:nvPr>
        </p:nvGraphicFramePr>
        <p:xfrm>
          <a:off x="865950" y="3929856"/>
          <a:ext cx="2262187" cy="633413"/>
        </p:xfrm>
        <a:graphic>
          <a:graphicData uri="http://schemas.openxmlformats.org/presentationml/2006/ole">
            <mc:AlternateContent xmlns:mc="http://schemas.openxmlformats.org/markup-compatibility/2006">
              <mc:Choice xmlns:v="urn:schemas-microsoft-com:vml" Requires="v">
                <p:oleObj spid="_x0000_s7659" name="Equation" r:id="rId13" imgW="990360" imgH="279360" progId="Equation.DSMT4">
                  <p:embed/>
                </p:oleObj>
              </mc:Choice>
              <mc:Fallback>
                <p:oleObj name="Equation" r:id="rId13" imgW="990360" imgH="279360" progId="Equation.DSMT4">
                  <p:embed/>
                  <p:pic>
                    <p:nvPicPr>
                      <p:cNvPr id="9" name="Oggetto 8">
                        <a:extLst>
                          <a:ext uri="{FF2B5EF4-FFF2-40B4-BE49-F238E27FC236}">
                            <a16:creationId xmlns:a16="http://schemas.microsoft.com/office/drawing/2014/main" id="{222CFBDA-2930-42AB-94AA-D19B6CA1B1AB}"/>
                          </a:ext>
                        </a:extLst>
                      </p:cNvPr>
                      <p:cNvPicPr>
                        <a:picLocks noChangeAspect="1" noChangeArrowheads="1"/>
                      </p:cNvPicPr>
                      <p:nvPr/>
                    </p:nvPicPr>
                    <p:blipFill>
                      <a:blip r:embed="rId14"/>
                      <a:srcRect/>
                      <a:stretch>
                        <a:fillRect/>
                      </a:stretch>
                    </p:blipFill>
                    <p:spPr bwMode="auto">
                      <a:xfrm>
                        <a:off x="865950" y="3929856"/>
                        <a:ext cx="2262187" cy="633413"/>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4BB43017-0BFE-464C-B889-24F71950B82E}"/>
              </a:ext>
            </a:extLst>
          </p:cNvPr>
          <p:cNvGraphicFramePr>
            <a:graphicFrameLocks noChangeAspect="1"/>
          </p:cNvGraphicFramePr>
          <p:nvPr>
            <p:extLst>
              <p:ext uri="{D42A27DB-BD31-4B8C-83A1-F6EECF244321}">
                <p14:modId xmlns:p14="http://schemas.microsoft.com/office/powerpoint/2010/main" val="919726921"/>
              </p:ext>
            </p:extLst>
          </p:nvPr>
        </p:nvGraphicFramePr>
        <p:xfrm>
          <a:off x="1424756" y="4724059"/>
          <a:ext cx="3274148" cy="1289377"/>
        </p:xfrm>
        <a:graphic>
          <a:graphicData uri="http://schemas.openxmlformats.org/presentationml/2006/ole">
            <mc:AlternateContent xmlns:mc="http://schemas.openxmlformats.org/markup-compatibility/2006">
              <mc:Choice xmlns:v="urn:schemas-microsoft-com:vml" Requires="v">
                <p:oleObj spid="_x0000_s7660" name="Equation" r:id="rId15" imgW="1435100" imgH="558800" progId="Equation.DSMT4">
                  <p:embed/>
                </p:oleObj>
              </mc:Choice>
              <mc:Fallback>
                <p:oleObj name="Equation" r:id="rId15" imgW="1435100" imgH="558800" progId="Equation.DSMT4">
                  <p:embed/>
                  <p:pic>
                    <p:nvPicPr>
                      <p:cNvPr id="26" name="Oggetto 25">
                        <a:extLst>
                          <a:ext uri="{FF2B5EF4-FFF2-40B4-BE49-F238E27FC236}">
                            <a16:creationId xmlns:a16="http://schemas.microsoft.com/office/drawing/2014/main" id="{E9D8D239-9D9C-4D71-BDA6-6E0524858F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4756" y="4724059"/>
                        <a:ext cx="3274148" cy="1289377"/>
                      </a:xfrm>
                      <a:prstGeom prst="rect">
                        <a:avLst/>
                      </a:prstGeom>
                      <a:noFill/>
                    </p:spPr>
                  </p:pic>
                </p:oleObj>
              </mc:Fallback>
            </mc:AlternateContent>
          </a:graphicData>
        </a:graphic>
      </p:graphicFrame>
      <p:graphicFrame>
        <p:nvGraphicFramePr>
          <p:cNvPr id="23" name="Oggetto 22">
            <a:extLst>
              <a:ext uri="{FF2B5EF4-FFF2-40B4-BE49-F238E27FC236}">
                <a16:creationId xmlns:a16="http://schemas.microsoft.com/office/drawing/2014/main" id="{7F97305F-B17D-47D2-B4C6-9879ECD504AC}"/>
              </a:ext>
            </a:extLst>
          </p:cNvPr>
          <p:cNvGraphicFramePr>
            <a:graphicFrameLocks noChangeAspect="1"/>
          </p:cNvGraphicFramePr>
          <p:nvPr>
            <p:extLst>
              <p:ext uri="{D42A27DB-BD31-4B8C-83A1-F6EECF244321}">
                <p14:modId xmlns:p14="http://schemas.microsoft.com/office/powerpoint/2010/main" val="967883269"/>
              </p:ext>
            </p:extLst>
          </p:nvPr>
        </p:nvGraphicFramePr>
        <p:xfrm>
          <a:off x="4785941" y="4689564"/>
          <a:ext cx="4665662" cy="1290637"/>
        </p:xfrm>
        <a:graphic>
          <a:graphicData uri="http://schemas.openxmlformats.org/presentationml/2006/ole">
            <mc:AlternateContent xmlns:mc="http://schemas.openxmlformats.org/markup-compatibility/2006">
              <mc:Choice xmlns:v="urn:schemas-microsoft-com:vml" Requires="v">
                <p:oleObj spid="_x0000_s7661" name="Equation" r:id="rId17" imgW="2044440" imgH="558720" progId="Equation.DSMT4">
                  <p:embed/>
                </p:oleObj>
              </mc:Choice>
              <mc:Fallback>
                <p:oleObj name="Equation" r:id="rId17" imgW="2044440" imgH="558720" progId="Equation.DSMT4">
                  <p:embed/>
                  <p:pic>
                    <p:nvPicPr>
                      <p:cNvPr id="22" name="Oggetto 21">
                        <a:extLst>
                          <a:ext uri="{FF2B5EF4-FFF2-40B4-BE49-F238E27FC236}">
                            <a16:creationId xmlns:a16="http://schemas.microsoft.com/office/drawing/2014/main" id="{4BB43017-0BFE-464C-B889-24F71950B82E}"/>
                          </a:ext>
                        </a:extLst>
                      </p:cNvPr>
                      <p:cNvPicPr>
                        <a:picLocks noChangeAspect="1" noChangeArrowheads="1"/>
                      </p:cNvPicPr>
                      <p:nvPr/>
                    </p:nvPicPr>
                    <p:blipFill>
                      <a:blip r:embed="rId18"/>
                      <a:srcRect/>
                      <a:stretch>
                        <a:fillRect/>
                      </a:stretch>
                    </p:blipFill>
                    <p:spPr bwMode="auto">
                      <a:xfrm>
                        <a:off x="4785941" y="4689564"/>
                        <a:ext cx="4665662" cy="1290637"/>
                      </a:xfrm>
                      <a:prstGeom prst="rect">
                        <a:avLst/>
                      </a:prstGeom>
                      <a:noFill/>
                    </p:spPr>
                  </p:pic>
                </p:oleObj>
              </mc:Fallback>
            </mc:AlternateContent>
          </a:graphicData>
        </a:graphic>
      </p:graphicFrame>
      <p:sp>
        <p:nvSpPr>
          <p:cNvPr id="24" name="Rettangolo con angoli arrotondati 23">
            <a:extLst>
              <a:ext uri="{FF2B5EF4-FFF2-40B4-BE49-F238E27FC236}">
                <a16:creationId xmlns:a16="http://schemas.microsoft.com/office/drawing/2014/main" id="{5FC7302B-74FE-4993-837D-B808B6482425}"/>
              </a:ext>
            </a:extLst>
          </p:cNvPr>
          <p:cNvSpPr/>
          <p:nvPr/>
        </p:nvSpPr>
        <p:spPr>
          <a:xfrm>
            <a:off x="685301" y="823187"/>
            <a:ext cx="4013603" cy="2265643"/>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llaDiTesto 24">
            <a:extLst>
              <a:ext uri="{FF2B5EF4-FFF2-40B4-BE49-F238E27FC236}">
                <a16:creationId xmlns:a16="http://schemas.microsoft.com/office/drawing/2014/main" id="{3016921A-AFA9-4739-99E8-DAE4D89EE95B}"/>
              </a:ext>
            </a:extLst>
          </p:cNvPr>
          <p:cNvSpPr txBox="1"/>
          <p:nvPr/>
        </p:nvSpPr>
        <p:spPr>
          <a:xfrm>
            <a:off x="8712507" y="3401185"/>
            <a:ext cx="313098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ADC2 (oversampling)</a:t>
            </a:r>
          </a:p>
        </p:txBody>
      </p:sp>
    </p:spTree>
    <p:extLst>
      <p:ext uri="{BB962C8B-B14F-4D97-AF65-F5344CB8AC3E}">
        <p14:creationId xmlns:p14="http://schemas.microsoft.com/office/powerpoint/2010/main" val="10913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8" grpId="0"/>
      <p:bldP spid="19" grpId="0" animBg="1"/>
      <p:bldP spid="2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Widescreen</PresentationFormat>
  <Paragraphs>212</Paragraphs>
  <Slides>34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9" baseType="lpstr">
      <vt:lpstr>Arial</vt:lpstr>
      <vt:lpstr>Calibri</vt:lpstr>
      <vt:lpstr>Symbol</vt:lpstr>
      <vt:lpstr>Tema di Office</vt:lpstr>
      <vt:lpstr>Equation</vt:lpstr>
      <vt:lpstr>ADC linearized model</vt:lpstr>
      <vt:lpstr>Signal to Noise Ratio and resolution</vt:lpstr>
      <vt:lpstr>Effective Number Of Bits  (ENOB)</vt:lpstr>
      <vt:lpstr>Quantization noise in the frequency domain</vt:lpstr>
      <vt:lpstr>The uniform power spectral density (PSD) model for the quantization noise</vt:lpstr>
      <vt:lpstr>Uniform quantization noise PSD: properties</vt:lpstr>
      <vt:lpstr>Oversampling ADCs</vt:lpstr>
      <vt:lpstr>Resolution increment in a pure oversampling ADC</vt:lpstr>
      <vt:lpstr>Resolution increment in a pure oversampling ADC</vt:lpstr>
      <vt:lpstr>Pure oversampling ADCs: limits</vt:lpstr>
      <vt:lpstr>Signal dithering</vt:lpstr>
      <vt:lpstr>The real limitation of the pure oversampling approach </vt:lpstr>
      <vt:lpstr>The Delta-Sigma (D-S) ADC</vt:lpstr>
      <vt:lpstr>Delta-Sigma principle</vt:lpstr>
      <vt:lpstr>Delta-Sigma principle</vt:lpstr>
      <vt:lpstr>Delta-Sigma principle</vt:lpstr>
      <vt:lpstr>Delta-Sigma principle</vt:lpstr>
      <vt:lpstr>Analysis of a first order delta-sigma modulator</vt:lpstr>
      <vt:lpstr>Presentazione standard di PowerPoint</vt:lpstr>
      <vt:lpstr>Presentazione standard di PowerPoint</vt:lpstr>
      <vt:lpstr>Analysis of a first order delta-sigma modulator</vt:lpstr>
      <vt:lpstr>NTF in the frequency domain</vt:lpstr>
      <vt:lpstr>Output spectral density of the quantization noise</vt:lpstr>
      <vt:lpstr>Quantization noise PSD at the output of the D-S modulator</vt:lpstr>
      <vt:lpstr>Presentazione standard di PowerPoint</vt:lpstr>
      <vt:lpstr>Output noise power in the Delta-Sigma ADC</vt:lpstr>
      <vt:lpstr>Output noise power in the Delta-Sigma ADC</vt:lpstr>
      <vt:lpstr>Resolution increment in the first-order D-S ADC</vt:lpstr>
      <vt:lpstr>Resolution increment in the first order D-S ADC</vt:lpstr>
      <vt:lpstr>ADC and DAC non idealities in D-S ADC</vt:lpstr>
      <vt:lpstr>Single-bit D-S ADC</vt:lpstr>
      <vt:lpstr>Presentazione standard di PowerPoint</vt:lpstr>
      <vt:lpstr>H(z) implementation (Single ended)</vt:lpstr>
      <vt:lpstr>Higher order D-S ADCs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625</cp:revision>
  <dcterms:created xsi:type="dcterms:W3CDTF">2015-02-03T16:10:37Z</dcterms:created>
  <dcterms:modified xsi:type="dcterms:W3CDTF">2021-12-12T21:50:17Z</dcterms:modified>
</cp:coreProperties>
</file>