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B8F4"/>
    <a:srgbClr val="FF9999"/>
    <a:srgbClr val="EABC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3878" autoAdjust="0"/>
  </p:normalViewPr>
  <p:slideViewPr>
    <p:cSldViewPr snapToGrid="0">
      <p:cViewPr>
        <p:scale>
          <a:sx n="50" d="100"/>
          <a:sy n="50" d="100"/>
        </p:scale>
        <p:origin x="132" y="30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11/30/2021</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‹N›</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6726E245-BE16-4A03-B1F5-DF75CC6A9830}" type="slidenum">
              <a:rPr lang="en-US" smtClean="0"/>
              <a:t>6</a:t>
            </a:fld>
            <a:endParaRPr lang="en-US" dirty="0"/>
          </a:p>
        </p:txBody>
      </p:sp>
    </p:spTree>
    <p:extLst>
      <p:ext uri="{BB962C8B-B14F-4D97-AF65-F5344CB8AC3E}">
        <p14:creationId xmlns:p14="http://schemas.microsoft.com/office/powerpoint/2010/main" val="1629869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contenuto 2"/>
          <p:cNvSpPr>
            <a:spLocks noGrp="1"/>
          </p:cNvSpPr>
          <p:nvPr>
            <p:ph idx="1"/>
          </p:nvPr>
        </p:nvSpPr>
        <p:spPr/>
        <p:txBody>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11/30/2021</a:t>
            </a:fld>
            <a:endParaRPr lang="en-US" dirty="0"/>
          </a:p>
        </p:txBody>
      </p:sp>
      <p:sp>
        <p:nvSpPr>
          <p:cNvPr id="5" name="Segnaposto piè di pagina 4"/>
          <p:cNvSpPr>
            <a:spLocks noGrp="1"/>
          </p:cNvSpPr>
          <p:nvPr>
            <p:ph type="ftr" sz="quarter" idx="11"/>
          </p:nvPr>
        </p:nvSpPr>
        <p:spPr/>
        <p:txBody>
          <a:bodyPr/>
          <a:lstStyle/>
          <a:p>
            <a:r>
              <a:rPr lang="en-US" dirty="0"/>
              <a:t>P. Bruschi – Design of Mixed Signal Circuits</a:t>
            </a:r>
          </a:p>
        </p:txBody>
      </p:sp>
      <p:sp>
        <p:nvSpPr>
          <p:cNvPr id="6" name="Segnaposto numero diapositiva 5"/>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30323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662FCC07-B889-4C84-BE01-5296D1E5D696}" type="datetime1">
              <a:rPr lang="en-US" smtClean="0"/>
              <a:t>11/30/2021</a:t>
            </a:fld>
            <a:endParaRPr lang="en-US" dirty="0"/>
          </a:p>
        </p:txBody>
      </p:sp>
      <p:sp>
        <p:nvSpPr>
          <p:cNvPr id="4" name="Segnaposto piè di pagina 3"/>
          <p:cNvSpPr>
            <a:spLocks noGrp="1"/>
          </p:cNvSpPr>
          <p:nvPr>
            <p:ph type="ftr" sz="quarter" idx="11"/>
          </p:nvPr>
        </p:nvSpPr>
        <p:spPr/>
        <p:txBody>
          <a:bodyPr/>
          <a:lstStyle/>
          <a:p>
            <a:r>
              <a:rPr lang="en-US" dirty="0"/>
              <a:t>P. Bruschi – Design of Mixed Signal Circuits</a:t>
            </a:r>
          </a:p>
        </p:txBody>
      </p:sp>
      <p:sp>
        <p:nvSpPr>
          <p:cNvPr id="5" name="Segnaposto numero diapositiva 4"/>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11/30/2021</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a:t>P. Bruschi – Design of Mixed Signal Circuits</a:t>
            </a:r>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‹N›</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208970-4539-442C-AEA9-6839466E0709}"/>
              </a:ext>
            </a:extLst>
          </p:cNvPr>
          <p:cNvSpPr>
            <a:spLocks noGrp="1"/>
          </p:cNvSpPr>
          <p:nvPr>
            <p:ph type="title"/>
          </p:nvPr>
        </p:nvSpPr>
        <p:spPr>
          <a:xfrm>
            <a:off x="838200" y="102817"/>
            <a:ext cx="10515600" cy="662397"/>
          </a:xfrm>
        </p:spPr>
        <p:txBody>
          <a:bodyPr/>
          <a:lstStyle/>
          <a:p>
            <a:r>
              <a:rPr lang="en-US" dirty="0"/>
              <a:t>Mixed Signal Design Flow</a:t>
            </a:r>
          </a:p>
        </p:txBody>
      </p:sp>
      <p:sp>
        <p:nvSpPr>
          <p:cNvPr id="3" name="Segnaposto piè di pagina 2">
            <a:extLst>
              <a:ext uri="{FF2B5EF4-FFF2-40B4-BE49-F238E27FC236}">
                <a16:creationId xmlns:a16="http://schemas.microsoft.com/office/drawing/2014/main" id="{F990A973-47EC-4F48-A7E8-BF402463EE60}"/>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336F019F-D9DF-46C1-B315-4745FF3FA6E4}"/>
              </a:ext>
            </a:extLst>
          </p:cNvPr>
          <p:cNvSpPr>
            <a:spLocks noGrp="1"/>
          </p:cNvSpPr>
          <p:nvPr>
            <p:ph type="sldNum" sz="quarter" idx="12"/>
          </p:nvPr>
        </p:nvSpPr>
        <p:spPr/>
        <p:txBody>
          <a:bodyPr/>
          <a:lstStyle/>
          <a:p>
            <a:fld id="{02055017-B6DE-4C35-A63B-40EADAC97849}" type="slidenum">
              <a:rPr lang="en-US" smtClean="0"/>
              <a:t>1</a:t>
            </a:fld>
            <a:endParaRPr lang="en-US" dirty="0"/>
          </a:p>
        </p:txBody>
      </p:sp>
      <p:pic>
        <p:nvPicPr>
          <p:cNvPr id="6" name="Segnaposto contenuto 7">
            <a:extLst>
              <a:ext uri="{FF2B5EF4-FFF2-40B4-BE49-F238E27FC236}">
                <a16:creationId xmlns:a16="http://schemas.microsoft.com/office/drawing/2014/main" id="{2128D369-D0B7-41F0-8124-1F7CFC5BDC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2458" y="2214740"/>
            <a:ext cx="3564658" cy="3799405"/>
          </a:xfrm>
          <a:prstGeom prst="rect">
            <a:avLst/>
          </a:prstGeom>
        </p:spPr>
      </p:pic>
      <p:sp>
        <p:nvSpPr>
          <p:cNvPr id="9" name="TextBox 8">
            <a:extLst>
              <a:ext uri="{FF2B5EF4-FFF2-40B4-BE49-F238E27FC236}">
                <a16:creationId xmlns:a16="http://schemas.microsoft.com/office/drawing/2014/main" id="{0941B489-02DB-4B14-8944-83334D2D1FA4}"/>
              </a:ext>
            </a:extLst>
          </p:cNvPr>
          <p:cNvSpPr txBox="1"/>
          <p:nvPr/>
        </p:nvSpPr>
        <p:spPr>
          <a:xfrm>
            <a:off x="6650163" y="1033063"/>
            <a:ext cx="5039813" cy="830997"/>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System on a chip with distribution of analog and digital units </a:t>
            </a:r>
          </a:p>
        </p:txBody>
      </p:sp>
      <p:sp>
        <p:nvSpPr>
          <p:cNvPr id="10" name="Rectangle 9">
            <a:extLst>
              <a:ext uri="{FF2B5EF4-FFF2-40B4-BE49-F238E27FC236}">
                <a16:creationId xmlns:a16="http://schemas.microsoft.com/office/drawing/2014/main" id="{8D9708C3-8584-4EAE-BC30-D78C150FBD5C}"/>
              </a:ext>
            </a:extLst>
          </p:cNvPr>
          <p:cNvSpPr/>
          <p:nvPr/>
        </p:nvSpPr>
        <p:spPr>
          <a:xfrm>
            <a:off x="1165411" y="2241175"/>
            <a:ext cx="3299012" cy="315557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Rectangle 10">
            <a:extLst>
              <a:ext uri="{FF2B5EF4-FFF2-40B4-BE49-F238E27FC236}">
                <a16:creationId xmlns:a16="http://schemas.microsoft.com/office/drawing/2014/main" id="{45AEA0F8-5801-471D-8278-34459438C316}"/>
              </a:ext>
            </a:extLst>
          </p:cNvPr>
          <p:cNvSpPr/>
          <p:nvPr/>
        </p:nvSpPr>
        <p:spPr>
          <a:xfrm>
            <a:off x="2178423" y="2716303"/>
            <a:ext cx="2034989" cy="110266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TextBox 11">
            <a:extLst>
              <a:ext uri="{FF2B5EF4-FFF2-40B4-BE49-F238E27FC236}">
                <a16:creationId xmlns:a16="http://schemas.microsoft.com/office/drawing/2014/main" id="{9B818CBE-D350-46C0-9680-947503DF9D99}"/>
              </a:ext>
            </a:extLst>
          </p:cNvPr>
          <p:cNvSpPr txBox="1"/>
          <p:nvPr/>
        </p:nvSpPr>
        <p:spPr>
          <a:xfrm>
            <a:off x="2161247" y="2852134"/>
            <a:ext cx="1739579" cy="707886"/>
          </a:xfrm>
          <a:prstGeom prst="rect">
            <a:avLst/>
          </a:prstGeom>
          <a:noFill/>
        </p:spPr>
        <p:txBody>
          <a:bodyPr wrap="none" rtlCol="0">
            <a:spAutoFit/>
          </a:bodyPr>
          <a:lstStyle/>
          <a:p>
            <a:r>
              <a:rPr lang="it-IT" sz="2000" dirty="0">
                <a:latin typeface="Arial" panose="020B0604020202020204" pitchFamily="34" charset="0"/>
                <a:cs typeface="Arial" panose="020B0604020202020204" pitchFamily="34" charset="0"/>
              </a:rPr>
              <a:t>Digital control</a:t>
            </a:r>
          </a:p>
          <a:p>
            <a:r>
              <a:rPr lang="it-IT" sz="2000" dirty="0">
                <a:latin typeface="Arial" panose="020B0604020202020204" pitchFamily="34" charset="0"/>
                <a:cs typeface="Arial" panose="020B0604020202020204" pitchFamily="34" charset="0"/>
              </a:rPr>
              <a:t>unit</a:t>
            </a:r>
          </a:p>
        </p:txBody>
      </p:sp>
      <p:sp>
        <p:nvSpPr>
          <p:cNvPr id="13" name="TextBox 12">
            <a:extLst>
              <a:ext uri="{FF2B5EF4-FFF2-40B4-BE49-F238E27FC236}">
                <a16:creationId xmlns:a16="http://schemas.microsoft.com/office/drawing/2014/main" id="{5F2DC523-279D-49B0-B099-73A80EE39738}"/>
              </a:ext>
            </a:extLst>
          </p:cNvPr>
          <p:cNvSpPr txBox="1"/>
          <p:nvPr/>
        </p:nvSpPr>
        <p:spPr>
          <a:xfrm>
            <a:off x="1410828" y="4507691"/>
            <a:ext cx="2939671" cy="400110"/>
          </a:xfrm>
          <a:prstGeom prst="rect">
            <a:avLst/>
          </a:prstGeom>
          <a:noFill/>
        </p:spPr>
        <p:txBody>
          <a:bodyPr wrap="square" rtlCol="0">
            <a:spAutoFit/>
          </a:bodyPr>
          <a:lstStyle/>
          <a:p>
            <a:r>
              <a:rPr lang="it-IT" sz="2000" dirty="0">
                <a:latin typeface="Arial" panose="020B0604020202020204" pitchFamily="34" charset="0"/>
                <a:cs typeface="Arial" panose="020B0604020202020204" pitchFamily="34" charset="0"/>
              </a:rPr>
              <a:t>Analog units</a:t>
            </a:r>
          </a:p>
        </p:txBody>
      </p:sp>
      <p:sp>
        <p:nvSpPr>
          <p:cNvPr id="14" name="TextBox 13">
            <a:extLst>
              <a:ext uri="{FF2B5EF4-FFF2-40B4-BE49-F238E27FC236}">
                <a16:creationId xmlns:a16="http://schemas.microsoft.com/office/drawing/2014/main" id="{6D21346D-06E3-4D6D-A00A-069797F459CD}"/>
              </a:ext>
            </a:extLst>
          </p:cNvPr>
          <p:cNvSpPr txBox="1"/>
          <p:nvPr/>
        </p:nvSpPr>
        <p:spPr>
          <a:xfrm>
            <a:off x="838200" y="1164328"/>
            <a:ext cx="5039813" cy="830997"/>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Traditional mixed circuit system</a:t>
            </a:r>
          </a:p>
          <a:p>
            <a:r>
              <a:rPr lang="it-IT" sz="2400" dirty="0">
                <a:latin typeface="Arial" panose="020B0604020202020204" pitchFamily="34" charset="0"/>
                <a:cs typeface="Arial" panose="020B0604020202020204" pitchFamily="34" charset="0"/>
              </a:rPr>
              <a:t>(e.g. interface for a MEMS sensor)</a:t>
            </a:r>
          </a:p>
        </p:txBody>
      </p:sp>
      <p:sp>
        <p:nvSpPr>
          <p:cNvPr id="15" name="TextBox 12">
            <a:extLst>
              <a:ext uri="{FF2B5EF4-FFF2-40B4-BE49-F238E27FC236}">
                <a16:creationId xmlns:a16="http://schemas.microsoft.com/office/drawing/2014/main" id="{9EE8187F-ECC1-4D12-BAAC-DFBB6F1EA8C0}"/>
              </a:ext>
            </a:extLst>
          </p:cNvPr>
          <p:cNvSpPr txBox="1"/>
          <p:nvPr/>
        </p:nvSpPr>
        <p:spPr>
          <a:xfrm>
            <a:off x="1002554" y="5685369"/>
            <a:ext cx="6695889" cy="400110"/>
          </a:xfrm>
          <a:prstGeom prst="rect">
            <a:avLst/>
          </a:prstGeom>
          <a:noFill/>
        </p:spPr>
        <p:txBody>
          <a:bodyPr wrap="square" rtlCol="0">
            <a:spAutoFit/>
          </a:bodyPr>
          <a:lstStyle/>
          <a:p>
            <a:r>
              <a:rPr lang="en-US" sz="2000" dirty="0">
                <a:solidFill>
                  <a:srgbClr val="FF0000"/>
                </a:solidFill>
                <a:latin typeface="Arial" panose="020B0604020202020204" pitchFamily="34" charset="0"/>
                <a:cs typeface="Arial" panose="020B0604020202020204" pitchFamily="34" charset="0"/>
              </a:rPr>
              <a:t>Both are examples of Mixed Signal integrated circuits</a:t>
            </a:r>
          </a:p>
        </p:txBody>
      </p:sp>
    </p:spTree>
    <p:extLst>
      <p:ext uri="{BB962C8B-B14F-4D97-AF65-F5344CB8AC3E}">
        <p14:creationId xmlns:p14="http://schemas.microsoft.com/office/powerpoint/2010/main" val="301800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489BB-5B73-4C1D-B2A7-D29D8921093F}"/>
              </a:ext>
            </a:extLst>
          </p:cNvPr>
          <p:cNvSpPr>
            <a:spLocks noGrp="1"/>
          </p:cNvSpPr>
          <p:nvPr>
            <p:ph type="title"/>
          </p:nvPr>
        </p:nvSpPr>
        <p:spPr>
          <a:xfrm>
            <a:off x="838200" y="136525"/>
            <a:ext cx="10515600" cy="662397"/>
          </a:xfrm>
        </p:spPr>
        <p:txBody>
          <a:bodyPr/>
          <a:lstStyle/>
          <a:p>
            <a:r>
              <a:rPr lang="it-IT" dirty="0"/>
              <a:t>High level description</a:t>
            </a:r>
          </a:p>
        </p:txBody>
      </p:sp>
      <p:sp>
        <p:nvSpPr>
          <p:cNvPr id="3" name="Footer Placeholder 2">
            <a:extLst>
              <a:ext uri="{FF2B5EF4-FFF2-40B4-BE49-F238E27FC236}">
                <a16:creationId xmlns:a16="http://schemas.microsoft.com/office/drawing/2014/main" id="{F7E052BB-096C-4CDD-AE3B-D84EF170D6EB}"/>
              </a:ext>
            </a:extLst>
          </p:cNvPr>
          <p:cNvSpPr>
            <a:spLocks noGrp="1"/>
          </p:cNvSpPr>
          <p:nvPr>
            <p:ph type="ftr" sz="quarter" idx="11"/>
          </p:nvPr>
        </p:nvSpPr>
        <p:spPr/>
        <p:txBody>
          <a:bodyPr/>
          <a:lstStyle/>
          <a:p>
            <a:r>
              <a:rPr lang="en-US"/>
              <a:t>P. Bruschi – Design of Mixed Signal Circuits</a:t>
            </a:r>
            <a:endParaRPr lang="en-US" dirty="0"/>
          </a:p>
        </p:txBody>
      </p:sp>
      <p:sp>
        <p:nvSpPr>
          <p:cNvPr id="4" name="Slide Number Placeholder 3">
            <a:extLst>
              <a:ext uri="{FF2B5EF4-FFF2-40B4-BE49-F238E27FC236}">
                <a16:creationId xmlns:a16="http://schemas.microsoft.com/office/drawing/2014/main" id="{A3AD3C49-74E1-4BE4-AA91-D221133F4B49}"/>
              </a:ext>
            </a:extLst>
          </p:cNvPr>
          <p:cNvSpPr>
            <a:spLocks noGrp="1"/>
          </p:cNvSpPr>
          <p:nvPr>
            <p:ph type="sldNum" sz="quarter" idx="12"/>
          </p:nvPr>
        </p:nvSpPr>
        <p:spPr/>
        <p:txBody>
          <a:bodyPr/>
          <a:lstStyle/>
          <a:p>
            <a:fld id="{02055017-B6DE-4C35-A63B-40EADAC97849}" type="slidenum">
              <a:rPr lang="en-US" smtClean="0"/>
              <a:t>10</a:t>
            </a:fld>
            <a:endParaRPr lang="en-US" dirty="0"/>
          </a:p>
        </p:txBody>
      </p:sp>
      <p:pic>
        <p:nvPicPr>
          <p:cNvPr id="5" name="Immagine 2">
            <a:extLst>
              <a:ext uri="{FF2B5EF4-FFF2-40B4-BE49-F238E27FC236}">
                <a16:creationId xmlns:a16="http://schemas.microsoft.com/office/drawing/2014/main" id="{4EA8547A-0127-4DE7-9717-E938AE2E83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4024" y="2975672"/>
            <a:ext cx="5399464" cy="2880616"/>
          </a:xfrm>
          <a:prstGeom prst="rect">
            <a:avLst/>
          </a:prstGeom>
        </p:spPr>
      </p:pic>
      <p:sp>
        <p:nvSpPr>
          <p:cNvPr id="6" name="TextBox 5">
            <a:extLst>
              <a:ext uri="{FF2B5EF4-FFF2-40B4-BE49-F238E27FC236}">
                <a16:creationId xmlns:a16="http://schemas.microsoft.com/office/drawing/2014/main" id="{7296C7D9-3987-4F95-874A-935014C20F00}"/>
              </a:ext>
            </a:extLst>
          </p:cNvPr>
          <p:cNvSpPr txBox="1"/>
          <p:nvPr/>
        </p:nvSpPr>
        <p:spPr>
          <a:xfrm>
            <a:off x="497305" y="829826"/>
            <a:ext cx="10856494"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HDL description (e.g. in </a:t>
            </a:r>
            <a:r>
              <a:rPr lang="en-US" sz="2400" dirty="0" err="1">
                <a:latin typeface="Arial" panose="020B0604020202020204" pitchFamily="34" charset="0"/>
                <a:cs typeface="Arial" panose="020B0604020202020204" pitchFamily="34" charset="0"/>
              </a:rPr>
              <a:t>vhdl</a:t>
            </a:r>
            <a:r>
              <a:rPr lang="en-US" sz="2400" dirty="0">
                <a:latin typeface="Arial" panose="020B0604020202020204" pitchFamily="34" charset="0"/>
                <a:cs typeface="Arial" panose="020B0604020202020204" pitchFamily="34" charset="0"/>
              </a:rPr>
              <a:t> or </a:t>
            </a:r>
            <a:r>
              <a:rPr lang="en-US" sz="2400" dirty="0" err="1">
                <a:latin typeface="Arial" panose="020B0604020202020204" pitchFamily="34" charset="0"/>
                <a:cs typeface="Arial" panose="020B0604020202020204" pitchFamily="34" charset="0"/>
              </a:rPr>
              <a:t>verilog</a:t>
            </a:r>
            <a:r>
              <a:rPr lang="en-US" sz="2400" dirty="0">
                <a:latin typeface="Arial" panose="020B0604020202020204" pitchFamily="34" charset="0"/>
                <a:cs typeface="Arial" panose="020B0604020202020204" pitchFamily="34" charset="0"/>
              </a:rPr>
              <a:t> languages) must be done adhering to the RTL (Register Transfer Level) format, in order to enable the synthesis with all kind of digital standard cells. The RTL is ideal for the description of finite state machines. </a:t>
            </a:r>
          </a:p>
        </p:txBody>
      </p:sp>
      <p:sp>
        <p:nvSpPr>
          <p:cNvPr id="7" name="TextBox 6">
            <a:extLst>
              <a:ext uri="{FF2B5EF4-FFF2-40B4-BE49-F238E27FC236}">
                <a16:creationId xmlns:a16="http://schemas.microsoft.com/office/drawing/2014/main" id="{D6895978-562C-4613-85CD-A93F2FC00CA5}"/>
              </a:ext>
            </a:extLst>
          </p:cNvPr>
          <p:cNvSpPr txBox="1"/>
          <p:nvPr/>
        </p:nvSpPr>
        <p:spPr>
          <a:xfrm>
            <a:off x="838200" y="2975672"/>
            <a:ext cx="4348163" cy="2677656"/>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Additionally, portions of code can be generated using specialized tools. For example, using dedicated  MATLAB toolbox, it is possible to design digital filters and translate them into vhdl code. </a:t>
            </a:r>
          </a:p>
        </p:txBody>
      </p:sp>
    </p:spTree>
    <p:extLst>
      <p:ext uri="{BB962C8B-B14F-4D97-AF65-F5344CB8AC3E}">
        <p14:creationId xmlns:p14="http://schemas.microsoft.com/office/powerpoint/2010/main" val="326088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62F9E-B173-4153-BDE0-B69661959FCC}"/>
              </a:ext>
            </a:extLst>
          </p:cNvPr>
          <p:cNvSpPr>
            <a:spLocks noGrp="1"/>
          </p:cNvSpPr>
          <p:nvPr>
            <p:ph type="title"/>
          </p:nvPr>
        </p:nvSpPr>
        <p:spPr/>
        <p:txBody>
          <a:bodyPr/>
          <a:lstStyle/>
          <a:p>
            <a:r>
              <a:rPr lang="it-IT" dirty="0"/>
              <a:t>Gate Level Sinthesis</a:t>
            </a:r>
          </a:p>
        </p:txBody>
      </p:sp>
      <p:sp>
        <p:nvSpPr>
          <p:cNvPr id="3" name="Footer Placeholder 2">
            <a:extLst>
              <a:ext uri="{FF2B5EF4-FFF2-40B4-BE49-F238E27FC236}">
                <a16:creationId xmlns:a16="http://schemas.microsoft.com/office/drawing/2014/main" id="{50F48AD4-47D4-4D43-B573-492787EDFEBD}"/>
              </a:ext>
            </a:extLst>
          </p:cNvPr>
          <p:cNvSpPr>
            <a:spLocks noGrp="1"/>
          </p:cNvSpPr>
          <p:nvPr>
            <p:ph type="ftr" sz="quarter" idx="11"/>
          </p:nvPr>
        </p:nvSpPr>
        <p:spPr/>
        <p:txBody>
          <a:bodyPr/>
          <a:lstStyle/>
          <a:p>
            <a:r>
              <a:rPr lang="en-US"/>
              <a:t>P. Bruschi – Design of Mixed Signal Circuits</a:t>
            </a:r>
            <a:endParaRPr lang="en-US" dirty="0"/>
          </a:p>
        </p:txBody>
      </p:sp>
      <p:sp>
        <p:nvSpPr>
          <p:cNvPr id="4" name="Slide Number Placeholder 3">
            <a:extLst>
              <a:ext uri="{FF2B5EF4-FFF2-40B4-BE49-F238E27FC236}">
                <a16:creationId xmlns:a16="http://schemas.microsoft.com/office/drawing/2014/main" id="{00B16216-8945-46AD-8F9D-AA6DA77C4E28}"/>
              </a:ext>
            </a:extLst>
          </p:cNvPr>
          <p:cNvSpPr>
            <a:spLocks noGrp="1"/>
          </p:cNvSpPr>
          <p:nvPr>
            <p:ph type="sldNum" sz="quarter" idx="12"/>
          </p:nvPr>
        </p:nvSpPr>
        <p:spPr/>
        <p:txBody>
          <a:bodyPr/>
          <a:lstStyle/>
          <a:p>
            <a:fld id="{02055017-B6DE-4C35-A63B-40EADAC97849}" type="slidenum">
              <a:rPr lang="en-US" smtClean="0"/>
              <a:t>11</a:t>
            </a:fld>
            <a:endParaRPr lang="en-US" dirty="0"/>
          </a:p>
        </p:txBody>
      </p:sp>
      <p:pic>
        <p:nvPicPr>
          <p:cNvPr id="5" name="Segnaposto contenuto 2">
            <a:extLst>
              <a:ext uri="{FF2B5EF4-FFF2-40B4-BE49-F238E27FC236}">
                <a16:creationId xmlns:a16="http://schemas.microsoft.com/office/drawing/2014/main" id="{2679A24D-168A-4661-9D1F-2E45A76758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3626" y="1153055"/>
            <a:ext cx="5689862" cy="4551890"/>
          </a:xfrm>
          <a:prstGeom prst="rect">
            <a:avLst/>
          </a:prstGeom>
        </p:spPr>
      </p:pic>
      <p:sp>
        <p:nvSpPr>
          <p:cNvPr id="6" name="TextBox 5">
            <a:extLst>
              <a:ext uri="{FF2B5EF4-FFF2-40B4-BE49-F238E27FC236}">
                <a16:creationId xmlns:a16="http://schemas.microsoft.com/office/drawing/2014/main" id="{69E46919-B69B-4EA0-A469-C313B1816B63}"/>
              </a:ext>
            </a:extLst>
          </p:cNvPr>
          <p:cNvSpPr txBox="1"/>
          <p:nvPr/>
        </p:nvSpPr>
        <p:spPr>
          <a:xfrm>
            <a:off x="417095" y="1351508"/>
            <a:ext cx="4219073" cy="4154984"/>
          </a:xfrm>
          <a:prstGeom prst="rect">
            <a:avLst/>
          </a:prstGeom>
          <a:noFill/>
        </p:spPr>
        <p:txBody>
          <a:bodyPr wrap="square" rtlCol="0">
            <a:spAutoFit/>
          </a:bodyPr>
          <a:lstStyle/>
          <a:p>
            <a:pPr marL="342900" indent="-342900">
              <a:buFont typeface="Arial" panose="020B0604020202020204" pitchFamily="34" charset="0"/>
              <a:buChar char="•"/>
            </a:pPr>
            <a:r>
              <a:rPr lang="it-IT" sz="2400" dirty="0">
                <a:latin typeface="Arial" panose="020B0604020202020204" pitchFamily="34" charset="0"/>
                <a:cs typeface="Arial" panose="020B0604020202020204" pitchFamily="34" charset="0"/>
              </a:rPr>
              <a:t>The RTL description is translated into a digital network formed by the elementary standard cells of the process. </a:t>
            </a:r>
          </a:p>
          <a:p>
            <a:pPr marL="342900" indent="-342900">
              <a:buFont typeface="Arial" panose="020B0604020202020204" pitchFamily="34" charset="0"/>
              <a:buChar char="•"/>
            </a:pPr>
            <a:r>
              <a:rPr lang="it-IT" sz="2400" dirty="0">
                <a:latin typeface="Arial" panose="020B0604020202020204" pitchFamily="34" charset="0"/>
                <a:cs typeface="Arial" panose="020B0604020202020204" pitchFamily="34" charset="0"/>
              </a:rPr>
              <a:t>The standerd cells are characterized with their timing parameters (delays) that the synthesiser use to produce a network free of set-up and hold violations. </a:t>
            </a:r>
          </a:p>
        </p:txBody>
      </p:sp>
    </p:spTree>
    <p:extLst>
      <p:ext uri="{BB962C8B-B14F-4D97-AF65-F5344CB8AC3E}">
        <p14:creationId xmlns:p14="http://schemas.microsoft.com/office/powerpoint/2010/main" val="283360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03EE7-AC67-4050-B068-F197760A8E94}"/>
              </a:ext>
            </a:extLst>
          </p:cNvPr>
          <p:cNvSpPr>
            <a:spLocks noGrp="1"/>
          </p:cNvSpPr>
          <p:nvPr>
            <p:ph type="title"/>
          </p:nvPr>
        </p:nvSpPr>
        <p:spPr>
          <a:xfrm>
            <a:off x="838200" y="136525"/>
            <a:ext cx="10515600" cy="662397"/>
          </a:xfrm>
        </p:spPr>
        <p:txBody>
          <a:bodyPr/>
          <a:lstStyle/>
          <a:p>
            <a:r>
              <a:rPr lang="it-IT" dirty="0"/>
              <a:t>Automatic layout generation (Automatic Place and Route, P&amp;R)</a:t>
            </a:r>
          </a:p>
        </p:txBody>
      </p:sp>
      <p:sp>
        <p:nvSpPr>
          <p:cNvPr id="3" name="Footer Placeholder 2">
            <a:extLst>
              <a:ext uri="{FF2B5EF4-FFF2-40B4-BE49-F238E27FC236}">
                <a16:creationId xmlns:a16="http://schemas.microsoft.com/office/drawing/2014/main" id="{F9C3494D-EAF9-423C-B655-E034E53D9279}"/>
              </a:ext>
            </a:extLst>
          </p:cNvPr>
          <p:cNvSpPr>
            <a:spLocks noGrp="1"/>
          </p:cNvSpPr>
          <p:nvPr>
            <p:ph type="ftr" sz="quarter" idx="11"/>
          </p:nvPr>
        </p:nvSpPr>
        <p:spPr/>
        <p:txBody>
          <a:bodyPr/>
          <a:lstStyle/>
          <a:p>
            <a:r>
              <a:rPr lang="en-US"/>
              <a:t>P. Bruschi – Design of Mixed Signal Circuits</a:t>
            </a:r>
            <a:endParaRPr lang="en-US" dirty="0"/>
          </a:p>
        </p:txBody>
      </p:sp>
      <p:sp>
        <p:nvSpPr>
          <p:cNvPr id="4" name="Slide Number Placeholder 3">
            <a:extLst>
              <a:ext uri="{FF2B5EF4-FFF2-40B4-BE49-F238E27FC236}">
                <a16:creationId xmlns:a16="http://schemas.microsoft.com/office/drawing/2014/main" id="{ED40C502-3EE8-4199-AE0D-C936AE42E5F5}"/>
              </a:ext>
            </a:extLst>
          </p:cNvPr>
          <p:cNvSpPr>
            <a:spLocks noGrp="1"/>
          </p:cNvSpPr>
          <p:nvPr>
            <p:ph type="sldNum" sz="quarter" idx="12"/>
          </p:nvPr>
        </p:nvSpPr>
        <p:spPr/>
        <p:txBody>
          <a:bodyPr/>
          <a:lstStyle/>
          <a:p>
            <a:fld id="{02055017-B6DE-4C35-A63B-40EADAC97849}" type="slidenum">
              <a:rPr lang="en-US" smtClean="0"/>
              <a:t>12</a:t>
            </a:fld>
            <a:endParaRPr lang="en-US" dirty="0"/>
          </a:p>
        </p:txBody>
      </p:sp>
      <p:sp>
        <p:nvSpPr>
          <p:cNvPr id="31" name="Rectangle: Rounded Corners 30">
            <a:extLst>
              <a:ext uri="{FF2B5EF4-FFF2-40B4-BE49-F238E27FC236}">
                <a16:creationId xmlns:a16="http://schemas.microsoft.com/office/drawing/2014/main" id="{63EF9060-ADC8-4F3D-BF89-F3C97379F28B}"/>
              </a:ext>
            </a:extLst>
          </p:cNvPr>
          <p:cNvSpPr/>
          <p:nvPr/>
        </p:nvSpPr>
        <p:spPr>
          <a:xfrm>
            <a:off x="1059542" y="1265374"/>
            <a:ext cx="2775857" cy="113211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latin typeface="Arial" panose="020B0604020202020204" pitchFamily="34" charset="0"/>
                <a:cs typeface="Arial" panose="020B0604020202020204" pitchFamily="34" charset="0"/>
              </a:rPr>
              <a:t>Standard cells:</a:t>
            </a:r>
          </a:p>
          <a:p>
            <a:pPr algn="ctr"/>
            <a:r>
              <a:rPr lang="it-IT" dirty="0">
                <a:solidFill>
                  <a:schemeClr val="tx1"/>
                </a:solidFill>
                <a:latin typeface="Arial" panose="020B0604020202020204" pitchFamily="34" charset="0"/>
                <a:cs typeface="Arial" panose="020B0604020202020204" pitchFamily="34" charset="0"/>
              </a:rPr>
              <a:t>Velirog description</a:t>
            </a:r>
          </a:p>
          <a:p>
            <a:pPr algn="ctr"/>
            <a:r>
              <a:rPr lang="it-IT" dirty="0">
                <a:solidFill>
                  <a:schemeClr val="tx1"/>
                </a:solidFill>
                <a:latin typeface="Arial" panose="020B0604020202020204" pitchFamily="34" charset="0"/>
                <a:cs typeface="Arial" panose="020B0604020202020204" pitchFamily="34" charset="0"/>
              </a:rPr>
              <a:t>Layout (LEF or GDS) </a:t>
            </a:r>
          </a:p>
        </p:txBody>
      </p:sp>
      <p:sp>
        <p:nvSpPr>
          <p:cNvPr id="32" name="Rectangle: Rounded Corners 31">
            <a:extLst>
              <a:ext uri="{FF2B5EF4-FFF2-40B4-BE49-F238E27FC236}">
                <a16:creationId xmlns:a16="http://schemas.microsoft.com/office/drawing/2014/main" id="{2EC19478-AE97-4737-BD6A-9624534E0E43}"/>
              </a:ext>
            </a:extLst>
          </p:cNvPr>
          <p:cNvSpPr/>
          <p:nvPr/>
        </p:nvSpPr>
        <p:spPr>
          <a:xfrm>
            <a:off x="1226452" y="3429000"/>
            <a:ext cx="2775857" cy="113211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latin typeface="Arial" panose="020B0604020202020204" pitchFamily="34" charset="0"/>
                <a:cs typeface="Arial" panose="020B0604020202020204" pitchFamily="34" charset="0"/>
              </a:rPr>
              <a:t>Gate level netlist:</a:t>
            </a:r>
          </a:p>
          <a:p>
            <a:pPr algn="ctr"/>
            <a:r>
              <a:rPr lang="it-IT" dirty="0">
                <a:solidFill>
                  <a:schemeClr val="tx1"/>
                </a:solidFill>
                <a:latin typeface="Arial" panose="020B0604020202020204" pitchFamily="34" charset="0"/>
                <a:cs typeface="Arial" panose="020B0604020202020204" pitchFamily="34" charset="0"/>
              </a:rPr>
              <a:t>Verilog description</a:t>
            </a:r>
          </a:p>
          <a:p>
            <a:pPr algn="ctr"/>
            <a:r>
              <a:rPr lang="it-IT" dirty="0">
                <a:solidFill>
                  <a:schemeClr val="tx1"/>
                </a:solidFill>
                <a:latin typeface="Arial" panose="020B0604020202020204" pitchFamily="34" charset="0"/>
                <a:cs typeface="Arial" panose="020B0604020202020204" pitchFamily="34" charset="0"/>
              </a:rPr>
              <a:t>Delay file  </a:t>
            </a:r>
          </a:p>
        </p:txBody>
      </p:sp>
      <p:sp>
        <p:nvSpPr>
          <p:cNvPr id="34" name="Rectangle: Rounded Corners 33">
            <a:extLst>
              <a:ext uri="{FF2B5EF4-FFF2-40B4-BE49-F238E27FC236}">
                <a16:creationId xmlns:a16="http://schemas.microsoft.com/office/drawing/2014/main" id="{32F5F474-04F6-4F13-A488-1A4A9552CEDF}"/>
              </a:ext>
            </a:extLst>
          </p:cNvPr>
          <p:cNvSpPr/>
          <p:nvPr/>
        </p:nvSpPr>
        <p:spPr>
          <a:xfrm>
            <a:off x="5175249" y="2630714"/>
            <a:ext cx="2775857" cy="113211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latin typeface="Arial" panose="020B0604020202020204" pitchFamily="34" charset="0"/>
                <a:cs typeface="Arial" panose="020B0604020202020204" pitchFamily="34" charset="0"/>
              </a:rPr>
              <a:t>Automatic P&amp;R tool</a:t>
            </a:r>
          </a:p>
        </p:txBody>
      </p:sp>
      <p:sp>
        <p:nvSpPr>
          <p:cNvPr id="35" name="Rectangle: Rounded Corners 34">
            <a:extLst>
              <a:ext uri="{FF2B5EF4-FFF2-40B4-BE49-F238E27FC236}">
                <a16:creationId xmlns:a16="http://schemas.microsoft.com/office/drawing/2014/main" id="{B68F7789-9D31-49B3-BF4C-CB24FD04DE6C}"/>
              </a:ext>
            </a:extLst>
          </p:cNvPr>
          <p:cNvSpPr/>
          <p:nvPr/>
        </p:nvSpPr>
        <p:spPr>
          <a:xfrm>
            <a:off x="2650670" y="5224236"/>
            <a:ext cx="2775857" cy="75673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latin typeface="Arial" panose="020B0604020202020204" pitchFamily="34" charset="0"/>
                <a:cs typeface="Arial" panose="020B0604020202020204" pitchFamily="34" charset="0"/>
              </a:rPr>
              <a:t>Automation script file </a:t>
            </a:r>
          </a:p>
        </p:txBody>
      </p:sp>
      <p:sp>
        <p:nvSpPr>
          <p:cNvPr id="36" name="Rectangle: Rounded Corners 35">
            <a:extLst>
              <a:ext uri="{FF2B5EF4-FFF2-40B4-BE49-F238E27FC236}">
                <a16:creationId xmlns:a16="http://schemas.microsoft.com/office/drawing/2014/main" id="{A664FDBA-D086-420F-8B16-DB49E1E6ED73}"/>
              </a:ext>
            </a:extLst>
          </p:cNvPr>
          <p:cNvSpPr/>
          <p:nvPr/>
        </p:nvSpPr>
        <p:spPr>
          <a:xfrm>
            <a:off x="8723087" y="2818403"/>
            <a:ext cx="2995384" cy="61059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latin typeface="Arial" panose="020B0604020202020204" pitchFamily="34" charset="0"/>
                <a:cs typeface="Arial" panose="020B0604020202020204" pitchFamily="34" charset="0"/>
              </a:rPr>
              <a:t>Layout (GDS) </a:t>
            </a:r>
          </a:p>
        </p:txBody>
      </p:sp>
      <p:sp>
        <p:nvSpPr>
          <p:cNvPr id="37" name="Rectangle: Rounded Corners 36">
            <a:extLst>
              <a:ext uri="{FF2B5EF4-FFF2-40B4-BE49-F238E27FC236}">
                <a16:creationId xmlns:a16="http://schemas.microsoft.com/office/drawing/2014/main" id="{F5AF95D0-9454-46BF-B872-E450C6B487FA}"/>
              </a:ext>
            </a:extLst>
          </p:cNvPr>
          <p:cNvSpPr/>
          <p:nvPr/>
        </p:nvSpPr>
        <p:spPr>
          <a:xfrm>
            <a:off x="8723087" y="3689758"/>
            <a:ext cx="2995384" cy="61059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latin typeface="Arial" panose="020B0604020202020204" pitchFamily="34" charset="0"/>
                <a:cs typeface="Arial" panose="020B0604020202020204" pitchFamily="34" charset="0"/>
              </a:rPr>
              <a:t>Post P&amp;R netlist (verilog)</a:t>
            </a:r>
          </a:p>
        </p:txBody>
      </p:sp>
      <p:cxnSp>
        <p:nvCxnSpPr>
          <p:cNvPr id="39" name="Straight Arrow Connector 38">
            <a:extLst>
              <a:ext uri="{FF2B5EF4-FFF2-40B4-BE49-F238E27FC236}">
                <a16:creationId xmlns:a16="http://schemas.microsoft.com/office/drawing/2014/main" id="{94248717-DBFF-47FF-8DD9-0CACFDBC3A9F}"/>
              </a:ext>
            </a:extLst>
          </p:cNvPr>
          <p:cNvCxnSpPr>
            <a:cxnSpLocks/>
          </p:cNvCxnSpPr>
          <p:nvPr/>
        </p:nvCxnSpPr>
        <p:spPr>
          <a:xfrm>
            <a:off x="3998682" y="1943464"/>
            <a:ext cx="1052289" cy="773794"/>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974EA2F-2320-4B38-9A8A-602CA1BAC380}"/>
              </a:ext>
            </a:extLst>
          </p:cNvPr>
          <p:cNvCxnSpPr>
            <a:cxnSpLocks/>
          </p:cNvCxnSpPr>
          <p:nvPr/>
        </p:nvCxnSpPr>
        <p:spPr>
          <a:xfrm flipV="1">
            <a:off x="4044037" y="3392444"/>
            <a:ext cx="1131212" cy="607014"/>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E53B1A2-8808-4663-A122-8A708FB3A785}"/>
              </a:ext>
            </a:extLst>
          </p:cNvPr>
          <p:cNvCxnSpPr>
            <a:cxnSpLocks/>
          </p:cNvCxnSpPr>
          <p:nvPr/>
        </p:nvCxnSpPr>
        <p:spPr>
          <a:xfrm flipV="1">
            <a:off x="4860921" y="3861800"/>
            <a:ext cx="565606" cy="1306328"/>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06BCC6B0-CDB3-4164-8BB2-F904C927339F}"/>
              </a:ext>
            </a:extLst>
          </p:cNvPr>
          <p:cNvCxnSpPr>
            <a:cxnSpLocks/>
          </p:cNvCxnSpPr>
          <p:nvPr/>
        </p:nvCxnSpPr>
        <p:spPr>
          <a:xfrm>
            <a:off x="8054293" y="3123702"/>
            <a:ext cx="567193"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BFC9FD2-BCF4-4AF1-A6E1-5993FFD1C9EF}"/>
              </a:ext>
            </a:extLst>
          </p:cNvPr>
          <p:cNvCxnSpPr>
            <a:cxnSpLocks/>
          </p:cNvCxnSpPr>
          <p:nvPr/>
        </p:nvCxnSpPr>
        <p:spPr>
          <a:xfrm>
            <a:off x="8054293" y="3429000"/>
            <a:ext cx="567193" cy="333828"/>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E10FE2C7-AA7E-4170-B27A-C614BF260417}"/>
              </a:ext>
            </a:extLst>
          </p:cNvPr>
          <p:cNvSpPr txBox="1"/>
          <p:nvPr/>
        </p:nvSpPr>
        <p:spPr>
          <a:xfrm>
            <a:off x="6563177" y="4764169"/>
            <a:ext cx="5628823" cy="1323439"/>
          </a:xfrm>
          <a:prstGeom prst="rect">
            <a:avLst/>
          </a:prstGeom>
          <a:noFill/>
        </p:spPr>
        <p:txBody>
          <a:bodyPr wrap="square" rtlCol="0">
            <a:spAutoFit/>
          </a:bodyPr>
          <a:lstStyle/>
          <a:p>
            <a:r>
              <a:rPr lang="it-IT" sz="2000" dirty="0">
                <a:latin typeface="Arial" panose="020B0604020202020204" pitchFamily="34" charset="0"/>
                <a:cs typeface="Arial" panose="020B0604020202020204" pitchFamily="34" charset="0"/>
              </a:rPr>
              <a:t>In the P&amp;R operation, the tool change the original network adding components that allow respecting the timing requirements (e.g. clock buffers) </a:t>
            </a:r>
          </a:p>
        </p:txBody>
      </p:sp>
      <p:sp>
        <p:nvSpPr>
          <p:cNvPr id="51" name="Arrow: Up 50">
            <a:extLst>
              <a:ext uri="{FF2B5EF4-FFF2-40B4-BE49-F238E27FC236}">
                <a16:creationId xmlns:a16="http://schemas.microsoft.com/office/drawing/2014/main" id="{3832B41F-A46B-4B25-BA70-403E10E1D143}"/>
              </a:ext>
            </a:extLst>
          </p:cNvPr>
          <p:cNvSpPr/>
          <p:nvPr/>
        </p:nvSpPr>
        <p:spPr>
          <a:xfrm>
            <a:off x="9593943" y="4412343"/>
            <a:ext cx="319314" cy="351826"/>
          </a:xfrm>
          <a:prstGeom prst="up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TextBox 51">
            <a:extLst>
              <a:ext uri="{FF2B5EF4-FFF2-40B4-BE49-F238E27FC236}">
                <a16:creationId xmlns:a16="http://schemas.microsoft.com/office/drawing/2014/main" id="{6FBFE8BA-9967-4F78-9431-12659AECAF4F}"/>
              </a:ext>
            </a:extLst>
          </p:cNvPr>
          <p:cNvSpPr txBox="1"/>
          <p:nvPr/>
        </p:nvSpPr>
        <p:spPr>
          <a:xfrm>
            <a:off x="5284665" y="951322"/>
            <a:ext cx="5628823" cy="1323439"/>
          </a:xfrm>
          <a:prstGeom prst="rect">
            <a:avLst/>
          </a:prstGeom>
          <a:noFill/>
        </p:spPr>
        <p:txBody>
          <a:bodyPr wrap="square" rtlCol="0">
            <a:spAutoFit/>
          </a:bodyPr>
          <a:lstStyle/>
          <a:p>
            <a:r>
              <a:rPr lang="it-IT" sz="2000" dirty="0">
                <a:latin typeface="Arial" panose="020B0604020202020204" pitchFamily="34" charset="0"/>
                <a:cs typeface="Arial" panose="020B0604020202020204" pitchFamily="34" charset="0"/>
              </a:rPr>
              <a:t>The LEF format is more versatile than GDS, since it allows easy partial description (e.g. creation of layout abstract views, where only the information for the P&amp;R are included</a:t>
            </a:r>
          </a:p>
        </p:txBody>
      </p:sp>
    </p:spTree>
    <p:extLst>
      <p:ext uri="{BB962C8B-B14F-4D97-AF65-F5344CB8AC3E}">
        <p14:creationId xmlns:p14="http://schemas.microsoft.com/office/powerpoint/2010/main" val="868001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CBFCD-9EF8-411B-9E39-7522C52F6310}"/>
              </a:ext>
            </a:extLst>
          </p:cNvPr>
          <p:cNvSpPr>
            <a:spLocks noGrp="1"/>
          </p:cNvSpPr>
          <p:nvPr>
            <p:ph type="title"/>
          </p:nvPr>
        </p:nvSpPr>
        <p:spPr>
          <a:xfrm>
            <a:off x="692295" y="100602"/>
            <a:ext cx="10515600" cy="662397"/>
          </a:xfrm>
        </p:spPr>
        <p:txBody>
          <a:bodyPr/>
          <a:lstStyle/>
          <a:p>
            <a:r>
              <a:rPr lang="it-IT" dirty="0"/>
              <a:t>P&amp;R: a few important steps (can be automated)</a:t>
            </a:r>
          </a:p>
        </p:txBody>
      </p:sp>
      <p:sp>
        <p:nvSpPr>
          <p:cNvPr id="3" name="Footer Placeholder 2">
            <a:extLst>
              <a:ext uri="{FF2B5EF4-FFF2-40B4-BE49-F238E27FC236}">
                <a16:creationId xmlns:a16="http://schemas.microsoft.com/office/drawing/2014/main" id="{EFAD2F9C-FFB9-4EAB-BC03-124B5ACAD08E}"/>
              </a:ext>
            </a:extLst>
          </p:cNvPr>
          <p:cNvSpPr>
            <a:spLocks noGrp="1"/>
          </p:cNvSpPr>
          <p:nvPr>
            <p:ph type="ftr" sz="quarter" idx="11"/>
          </p:nvPr>
        </p:nvSpPr>
        <p:spPr/>
        <p:txBody>
          <a:bodyPr/>
          <a:lstStyle/>
          <a:p>
            <a:r>
              <a:rPr lang="en-US"/>
              <a:t>P. Bruschi – Design of Mixed Signal Circuits</a:t>
            </a:r>
            <a:endParaRPr lang="en-US" dirty="0"/>
          </a:p>
        </p:txBody>
      </p:sp>
      <p:sp>
        <p:nvSpPr>
          <p:cNvPr id="4" name="Slide Number Placeholder 3">
            <a:extLst>
              <a:ext uri="{FF2B5EF4-FFF2-40B4-BE49-F238E27FC236}">
                <a16:creationId xmlns:a16="http://schemas.microsoft.com/office/drawing/2014/main" id="{1D4DC3DB-6BF1-4127-8349-E25D0BAD899D}"/>
              </a:ext>
            </a:extLst>
          </p:cNvPr>
          <p:cNvSpPr>
            <a:spLocks noGrp="1"/>
          </p:cNvSpPr>
          <p:nvPr>
            <p:ph type="sldNum" sz="quarter" idx="12"/>
          </p:nvPr>
        </p:nvSpPr>
        <p:spPr/>
        <p:txBody>
          <a:bodyPr/>
          <a:lstStyle/>
          <a:p>
            <a:fld id="{02055017-B6DE-4C35-A63B-40EADAC97849}" type="slidenum">
              <a:rPr lang="en-US" smtClean="0"/>
              <a:t>13</a:t>
            </a:fld>
            <a:endParaRPr lang="en-US" dirty="0"/>
          </a:p>
        </p:txBody>
      </p:sp>
      <p:pic>
        <p:nvPicPr>
          <p:cNvPr id="5" name="Segnaposto contenuto 3">
            <a:extLst>
              <a:ext uri="{FF2B5EF4-FFF2-40B4-BE49-F238E27FC236}">
                <a16:creationId xmlns:a16="http://schemas.microsoft.com/office/drawing/2014/main" id="{7B41377E-7E2D-4A6E-97CE-31E003962A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70000"/>
            <a:ext cx="5904904" cy="4723923"/>
          </a:xfrm>
          <a:prstGeom prst="rect">
            <a:avLst/>
          </a:prstGeom>
        </p:spPr>
      </p:pic>
      <p:pic>
        <p:nvPicPr>
          <p:cNvPr id="6" name="Immagine 7">
            <a:extLst>
              <a:ext uri="{FF2B5EF4-FFF2-40B4-BE49-F238E27FC236}">
                <a16:creationId xmlns:a16="http://schemas.microsoft.com/office/drawing/2014/main" id="{5C9E7619-D686-4F5D-940C-B64AE7A23F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742" r="26011" b="18241"/>
          <a:stretch/>
        </p:blipFill>
        <p:spPr>
          <a:xfrm>
            <a:off x="3562052" y="3229428"/>
            <a:ext cx="3694772" cy="2557483"/>
          </a:xfrm>
          <a:prstGeom prst="rect">
            <a:avLst/>
          </a:prstGeom>
        </p:spPr>
      </p:pic>
      <p:sp>
        <p:nvSpPr>
          <p:cNvPr id="7" name="Rectangle 6">
            <a:extLst>
              <a:ext uri="{FF2B5EF4-FFF2-40B4-BE49-F238E27FC236}">
                <a16:creationId xmlns:a16="http://schemas.microsoft.com/office/drawing/2014/main" id="{A24CAA8C-B700-479A-9BC1-9FB538A1D011}"/>
              </a:ext>
            </a:extLst>
          </p:cNvPr>
          <p:cNvSpPr/>
          <p:nvPr/>
        </p:nvSpPr>
        <p:spPr>
          <a:xfrm>
            <a:off x="1349829" y="2336800"/>
            <a:ext cx="812800" cy="6241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9" name="Straight Connector 8">
            <a:extLst>
              <a:ext uri="{FF2B5EF4-FFF2-40B4-BE49-F238E27FC236}">
                <a16:creationId xmlns:a16="http://schemas.microsoft.com/office/drawing/2014/main" id="{8039778C-C5BA-4C64-AB24-02EA67A571B5}"/>
              </a:ext>
            </a:extLst>
          </p:cNvPr>
          <p:cNvCxnSpPr>
            <a:cxnSpLocks/>
          </p:cNvCxnSpPr>
          <p:nvPr/>
        </p:nvCxnSpPr>
        <p:spPr>
          <a:xfrm>
            <a:off x="2162629" y="2336800"/>
            <a:ext cx="5094195" cy="8926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23DEDF3-2905-4BAA-B8B3-EC8F68AFAC0B}"/>
              </a:ext>
            </a:extLst>
          </p:cNvPr>
          <p:cNvCxnSpPr>
            <a:cxnSpLocks/>
          </p:cNvCxnSpPr>
          <p:nvPr/>
        </p:nvCxnSpPr>
        <p:spPr>
          <a:xfrm>
            <a:off x="1349829" y="2960914"/>
            <a:ext cx="2212223" cy="28496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541EE52-6C3A-4574-9D89-CED467E530A1}"/>
              </a:ext>
            </a:extLst>
          </p:cNvPr>
          <p:cNvSpPr txBox="1"/>
          <p:nvPr/>
        </p:nvSpPr>
        <p:spPr>
          <a:xfrm>
            <a:off x="7724536" y="1720840"/>
            <a:ext cx="4238864" cy="3416320"/>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At the beginning of the process, it is necessary to decide the area where the network must be placed by </a:t>
            </a:r>
            <a:r>
              <a:rPr lang="it-IT" sz="2400" dirty="0" err="1">
                <a:latin typeface="Arial" panose="020B0604020202020204" pitchFamily="34" charset="0"/>
                <a:cs typeface="Arial" panose="020B0604020202020204" pitchFamily="34" charset="0"/>
              </a:rPr>
              <a:t>choosing</a:t>
            </a:r>
            <a:r>
              <a:rPr lang="it-IT" sz="2400" dirty="0">
                <a:latin typeface="Arial" panose="020B0604020202020204" pitchFamily="34" charset="0"/>
                <a:cs typeface="Arial" panose="020B0604020202020204" pitchFamily="34" charset="0"/>
              </a:rPr>
              <a:t> the aspect ratio and the "density". Then the "channels" that host the standard cells are defined, with their power rails</a:t>
            </a:r>
          </a:p>
        </p:txBody>
      </p:sp>
    </p:spTree>
    <p:extLst>
      <p:ext uri="{BB962C8B-B14F-4D97-AF65-F5344CB8AC3E}">
        <p14:creationId xmlns:p14="http://schemas.microsoft.com/office/powerpoint/2010/main" val="4230726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94D04-D2F1-43E0-95F0-D8AA3E2FE9EC}"/>
              </a:ext>
            </a:extLst>
          </p:cNvPr>
          <p:cNvSpPr>
            <a:spLocks noGrp="1"/>
          </p:cNvSpPr>
          <p:nvPr>
            <p:ph type="title"/>
          </p:nvPr>
        </p:nvSpPr>
        <p:spPr>
          <a:xfrm>
            <a:off x="397888" y="136525"/>
            <a:ext cx="10515600" cy="662397"/>
          </a:xfrm>
        </p:spPr>
        <p:txBody>
          <a:bodyPr/>
          <a:lstStyle/>
          <a:p>
            <a:r>
              <a:rPr lang="it-IT" dirty="0"/>
              <a:t>Result of P&amp;R</a:t>
            </a:r>
          </a:p>
        </p:txBody>
      </p:sp>
      <p:sp>
        <p:nvSpPr>
          <p:cNvPr id="3" name="Footer Placeholder 2">
            <a:extLst>
              <a:ext uri="{FF2B5EF4-FFF2-40B4-BE49-F238E27FC236}">
                <a16:creationId xmlns:a16="http://schemas.microsoft.com/office/drawing/2014/main" id="{0D8961B3-B9B5-404C-BBF7-BE9C56F7BF4F}"/>
              </a:ext>
            </a:extLst>
          </p:cNvPr>
          <p:cNvSpPr>
            <a:spLocks noGrp="1"/>
          </p:cNvSpPr>
          <p:nvPr>
            <p:ph type="ftr" sz="quarter" idx="11"/>
          </p:nvPr>
        </p:nvSpPr>
        <p:spPr/>
        <p:txBody>
          <a:bodyPr/>
          <a:lstStyle/>
          <a:p>
            <a:r>
              <a:rPr lang="en-US"/>
              <a:t>P. Bruschi – Design of Mixed Signal Circuits</a:t>
            </a:r>
            <a:endParaRPr lang="en-US" dirty="0"/>
          </a:p>
        </p:txBody>
      </p:sp>
      <p:sp>
        <p:nvSpPr>
          <p:cNvPr id="4" name="Slide Number Placeholder 3">
            <a:extLst>
              <a:ext uri="{FF2B5EF4-FFF2-40B4-BE49-F238E27FC236}">
                <a16:creationId xmlns:a16="http://schemas.microsoft.com/office/drawing/2014/main" id="{021F340C-1B67-4617-9CEA-E7BA87E00FBD}"/>
              </a:ext>
            </a:extLst>
          </p:cNvPr>
          <p:cNvSpPr>
            <a:spLocks noGrp="1"/>
          </p:cNvSpPr>
          <p:nvPr>
            <p:ph type="sldNum" sz="quarter" idx="12"/>
          </p:nvPr>
        </p:nvSpPr>
        <p:spPr/>
        <p:txBody>
          <a:bodyPr/>
          <a:lstStyle/>
          <a:p>
            <a:fld id="{02055017-B6DE-4C35-A63B-40EADAC97849}" type="slidenum">
              <a:rPr lang="en-US" smtClean="0"/>
              <a:t>14</a:t>
            </a:fld>
            <a:endParaRPr lang="en-US" dirty="0"/>
          </a:p>
        </p:txBody>
      </p:sp>
      <p:pic>
        <p:nvPicPr>
          <p:cNvPr id="5" name="Segnaposto contenuto 2">
            <a:extLst>
              <a:ext uri="{FF2B5EF4-FFF2-40B4-BE49-F238E27FC236}">
                <a16:creationId xmlns:a16="http://schemas.microsoft.com/office/drawing/2014/main" id="{8CAB1940-7520-446D-B25C-13615292A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888" y="928998"/>
            <a:ext cx="5839240" cy="4671392"/>
          </a:xfrm>
          <a:prstGeom prst="rect">
            <a:avLst/>
          </a:prstGeom>
        </p:spPr>
      </p:pic>
      <p:pic>
        <p:nvPicPr>
          <p:cNvPr id="6" name="Immagine 3">
            <a:extLst>
              <a:ext uri="{FF2B5EF4-FFF2-40B4-BE49-F238E27FC236}">
                <a16:creationId xmlns:a16="http://schemas.microsoft.com/office/drawing/2014/main" id="{71E28FA6-6EFE-41E2-A4D1-06CA7579C555}"/>
              </a:ext>
            </a:extLst>
          </p:cNvPr>
          <p:cNvPicPr>
            <a:picLocks noChangeAspect="1"/>
          </p:cNvPicPr>
          <p:nvPr/>
        </p:nvPicPr>
        <p:blipFill rotWithShape="1">
          <a:blip r:embed="rId3">
            <a:extLst>
              <a:ext uri="{28A0092B-C50C-407E-A947-70E740481C1C}">
                <a14:useLocalDpi xmlns:a14="http://schemas.microsoft.com/office/drawing/2010/main" val="0"/>
              </a:ext>
            </a:extLst>
          </a:blip>
          <a:srcRect l="-1" t="33826" r="59516" b="40416"/>
          <a:stretch/>
        </p:blipFill>
        <p:spPr>
          <a:xfrm>
            <a:off x="2567994" y="2768445"/>
            <a:ext cx="4715621" cy="2400299"/>
          </a:xfrm>
          <a:prstGeom prst="rect">
            <a:avLst/>
          </a:prstGeom>
        </p:spPr>
      </p:pic>
      <p:sp>
        <p:nvSpPr>
          <p:cNvPr id="7" name="Rectangle 6">
            <a:extLst>
              <a:ext uri="{FF2B5EF4-FFF2-40B4-BE49-F238E27FC236}">
                <a16:creationId xmlns:a16="http://schemas.microsoft.com/office/drawing/2014/main" id="{B4B35743-D0AC-4AE5-9815-881DE89B8B62}"/>
              </a:ext>
            </a:extLst>
          </p:cNvPr>
          <p:cNvSpPr/>
          <p:nvPr/>
        </p:nvSpPr>
        <p:spPr>
          <a:xfrm>
            <a:off x="928915" y="1986528"/>
            <a:ext cx="812800" cy="6241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Straight Connector 7">
            <a:extLst>
              <a:ext uri="{FF2B5EF4-FFF2-40B4-BE49-F238E27FC236}">
                <a16:creationId xmlns:a16="http://schemas.microsoft.com/office/drawing/2014/main" id="{FA102C5C-0436-4E8E-B31D-CBBCC0BAF3CD}"/>
              </a:ext>
            </a:extLst>
          </p:cNvPr>
          <p:cNvCxnSpPr>
            <a:cxnSpLocks/>
          </p:cNvCxnSpPr>
          <p:nvPr/>
        </p:nvCxnSpPr>
        <p:spPr>
          <a:xfrm>
            <a:off x="1741715" y="1986528"/>
            <a:ext cx="5541900" cy="78191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824A116-F0E0-41E0-A3A0-E29C2F26F7F6}"/>
              </a:ext>
            </a:extLst>
          </p:cNvPr>
          <p:cNvCxnSpPr>
            <a:cxnSpLocks/>
          </p:cNvCxnSpPr>
          <p:nvPr/>
        </p:nvCxnSpPr>
        <p:spPr>
          <a:xfrm>
            <a:off x="928915" y="2610642"/>
            <a:ext cx="1639079" cy="25581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05C3B14-B0F1-42ED-8AF4-E4A7AF469875}"/>
              </a:ext>
            </a:extLst>
          </p:cNvPr>
          <p:cNvCxnSpPr>
            <a:cxnSpLocks/>
          </p:cNvCxnSpPr>
          <p:nvPr/>
        </p:nvCxnSpPr>
        <p:spPr>
          <a:xfrm flipH="1">
            <a:off x="6096000" y="3495353"/>
            <a:ext cx="2463374" cy="120271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6E16099-A1B2-4F36-A179-1E8D3C453506}"/>
              </a:ext>
            </a:extLst>
          </p:cNvPr>
          <p:cNvSpPr txBox="1"/>
          <p:nvPr/>
        </p:nvSpPr>
        <p:spPr>
          <a:xfrm>
            <a:off x="7485732" y="822818"/>
            <a:ext cx="3580261" cy="2677656"/>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Empty spaces between cells are covered by "filler" elements in the final layout. Fillers includes n-wells and other layers that improve continuity between cells</a:t>
            </a:r>
          </a:p>
        </p:txBody>
      </p:sp>
    </p:spTree>
    <p:extLst>
      <p:ext uri="{BB962C8B-B14F-4D97-AF65-F5344CB8AC3E}">
        <p14:creationId xmlns:p14="http://schemas.microsoft.com/office/powerpoint/2010/main" val="2776634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D920D7-B1A7-48DD-9DD6-E6A1D729368D}"/>
              </a:ext>
            </a:extLst>
          </p:cNvPr>
          <p:cNvSpPr>
            <a:spLocks noGrp="1"/>
          </p:cNvSpPr>
          <p:nvPr>
            <p:ph type="title"/>
          </p:nvPr>
        </p:nvSpPr>
        <p:spPr>
          <a:xfrm>
            <a:off x="838200" y="136525"/>
            <a:ext cx="10515600" cy="662397"/>
          </a:xfrm>
        </p:spPr>
        <p:txBody>
          <a:bodyPr/>
          <a:lstStyle/>
          <a:p>
            <a:r>
              <a:rPr lang="en-US" dirty="0"/>
              <a:t>Mixed Signal Design Flow: Analog Centric Approach</a:t>
            </a:r>
          </a:p>
        </p:txBody>
      </p:sp>
      <p:sp>
        <p:nvSpPr>
          <p:cNvPr id="3" name="Segnaposto piè di pagina 2">
            <a:extLst>
              <a:ext uri="{FF2B5EF4-FFF2-40B4-BE49-F238E27FC236}">
                <a16:creationId xmlns:a16="http://schemas.microsoft.com/office/drawing/2014/main" id="{8566E6CE-7999-4631-A577-BD7D6E08C163}"/>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3B674E57-F3EF-440E-98DD-0AE2139C3588}"/>
              </a:ext>
            </a:extLst>
          </p:cNvPr>
          <p:cNvSpPr>
            <a:spLocks noGrp="1"/>
          </p:cNvSpPr>
          <p:nvPr>
            <p:ph type="sldNum" sz="quarter" idx="12"/>
          </p:nvPr>
        </p:nvSpPr>
        <p:spPr/>
        <p:txBody>
          <a:bodyPr/>
          <a:lstStyle/>
          <a:p>
            <a:fld id="{02055017-B6DE-4C35-A63B-40EADAC97849}" type="slidenum">
              <a:rPr lang="en-US" smtClean="0"/>
              <a:t>15</a:t>
            </a:fld>
            <a:endParaRPr lang="en-US" dirty="0"/>
          </a:p>
        </p:txBody>
      </p:sp>
      <p:sp>
        <p:nvSpPr>
          <p:cNvPr id="5" name="Rectangle: Rounded Corners 4">
            <a:extLst>
              <a:ext uri="{FF2B5EF4-FFF2-40B4-BE49-F238E27FC236}">
                <a16:creationId xmlns:a16="http://schemas.microsoft.com/office/drawing/2014/main" id="{F77A8F2C-B9DA-4900-BCD5-3D5B0B137879}"/>
              </a:ext>
            </a:extLst>
          </p:cNvPr>
          <p:cNvSpPr/>
          <p:nvPr/>
        </p:nvSpPr>
        <p:spPr>
          <a:xfrm>
            <a:off x="1884852" y="2390530"/>
            <a:ext cx="2589589" cy="101675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chemeClr val="tx1"/>
                </a:solidFill>
                <a:latin typeface="Arial" panose="020B0604020202020204" pitchFamily="34" charset="0"/>
                <a:cs typeface="Arial" panose="020B0604020202020204" pitchFamily="34" charset="0"/>
              </a:rPr>
              <a:t>Analog</a:t>
            </a:r>
            <a:r>
              <a:rPr lang="it-IT" dirty="0">
                <a:solidFill>
                  <a:schemeClr val="tx1"/>
                </a:solidFill>
                <a:latin typeface="Arial" panose="020B0604020202020204" pitchFamily="34" charset="0"/>
                <a:cs typeface="Arial" panose="020B0604020202020204" pitchFamily="34" charset="0"/>
              </a:rPr>
              <a:t> </a:t>
            </a:r>
            <a:r>
              <a:rPr lang="it-IT" dirty="0" err="1">
                <a:solidFill>
                  <a:schemeClr val="tx1"/>
                </a:solidFill>
                <a:latin typeface="Arial" panose="020B0604020202020204" pitchFamily="34" charset="0"/>
                <a:cs typeface="Arial" panose="020B0604020202020204" pitchFamily="34" charset="0"/>
              </a:rPr>
              <a:t>Schematic</a:t>
            </a:r>
            <a:r>
              <a:rPr lang="it-IT" dirty="0">
                <a:solidFill>
                  <a:schemeClr val="tx1"/>
                </a:solidFill>
                <a:latin typeface="Arial" panose="020B0604020202020204" pitchFamily="34" charset="0"/>
                <a:cs typeface="Arial" panose="020B0604020202020204" pitchFamily="34" charset="0"/>
              </a:rPr>
              <a:t> design</a:t>
            </a:r>
          </a:p>
        </p:txBody>
      </p:sp>
      <p:sp>
        <p:nvSpPr>
          <p:cNvPr id="6" name="Arrow: Down 8">
            <a:extLst>
              <a:ext uri="{FF2B5EF4-FFF2-40B4-BE49-F238E27FC236}">
                <a16:creationId xmlns:a16="http://schemas.microsoft.com/office/drawing/2014/main" id="{786F8E72-176C-4328-8DF8-F310007B8315}"/>
              </a:ext>
            </a:extLst>
          </p:cNvPr>
          <p:cNvSpPr/>
          <p:nvPr/>
        </p:nvSpPr>
        <p:spPr>
          <a:xfrm>
            <a:off x="2678664" y="3457080"/>
            <a:ext cx="385482" cy="323275"/>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ctangle: Rounded Corners 4">
            <a:extLst>
              <a:ext uri="{FF2B5EF4-FFF2-40B4-BE49-F238E27FC236}">
                <a16:creationId xmlns:a16="http://schemas.microsoft.com/office/drawing/2014/main" id="{A1066361-D4E0-4F16-B338-3CE035052C06}"/>
              </a:ext>
            </a:extLst>
          </p:cNvPr>
          <p:cNvSpPr/>
          <p:nvPr/>
        </p:nvSpPr>
        <p:spPr>
          <a:xfrm>
            <a:off x="2507397" y="798922"/>
            <a:ext cx="7541231" cy="66239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latin typeface="Arial" panose="020B0604020202020204" pitchFamily="34" charset="0"/>
                <a:cs typeface="Arial" panose="020B0604020202020204" pitchFamily="34" charset="0"/>
              </a:rPr>
              <a:t>Mixed </a:t>
            </a:r>
            <a:r>
              <a:rPr lang="it-IT" dirty="0" err="1">
                <a:solidFill>
                  <a:schemeClr val="tx1"/>
                </a:solidFill>
                <a:latin typeface="Arial" panose="020B0604020202020204" pitchFamily="34" charset="0"/>
                <a:cs typeface="Arial" panose="020B0604020202020204" pitchFamily="34" charset="0"/>
              </a:rPr>
              <a:t>Signal</a:t>
            </a:r>
            <a:r>
              <a:rPr lang="it-IT" dirty="0">
                <a:solidFill>
                  <a:schemeClr val="tx1"/>
                </a:solidFill>
                <a:latin typeface="Arial" panose="020B0604020202020204" pitchFamily="34" charset="0"/>
                <a:cs typeface="Arial" panose="020B0604020202020204" pitchFamily="34" charset="0"/>
              </a:rPr>
              <a:t> system </a:t>
            </a:r>
            <a:r>
              <a:rPr lang="it-IT" dirty="0" err="1">
                <a:solidFill>
                  <a:schemeClr val="tx1"/>
                </a:solidFill>
                <a:latin typeface="Arial" panose="020B0604020202020204" pitchFamily="34" charset="0"/>
                <a:cs typeface="Arial" panose="020B0604020202020204" pitchFamily="34" charset="0"/>
              </a:rPr>
              <a:t>level</a:t>
            </a:r>
            <a:r>
              <a:rPr lang="it-IT" dirty="0">
                <a:solidFill>
                  <a:schemeClr val="tx1"/>
                </a:solidFill>
                <a:latin typeface="Arial" panose="020B0604020202020204" pitchFamily="34" charset="0"/>
                <a:cs typeface="Arial" panose="020B0604020202020204" pitchFamily="34" charset="0"/>
              </a:rPr>
              <a:t> design </a:t>
            </a:r>
          </a:p>
          <a:p>
            <a:pPr algn="ctr"/>
            <a:r>
              <a:rPr lang="it-IT" dirty="0">
                <a:solidFill>
                  <a:schemeClr val="tx1"/>
                </a:solidFill>
                <a:latin typeface="Arial" panose="020B0604020202020204" pitchFamily="34" charset="0"/>
                <a:cs typeface="Arial" panose="020B0604020202020204" pitchFamily="34" charset="0"/>
              </a:rPr>
              <a:t>("</a:t>
            </a:r>
            <a:r>
              <a:rPr lang="it-IT" dirty="0" err="1">
                <a:solidFill>
                  <a:schemeClr val="tx1"/>
                </a:solidFill>
                <a:latin typeface="Arial" panose="020B0604020202020204" pitchFamily="34" charset="0"/>
                <a:cs typeface="Arial" panose="020B0604020202020204" pitchFamily="34" charset="0"/>
              </a:rPr>
              <a:t>pen</a:t>
            </a:r>
            <a:r>
              <a:rPr lang="it-IT" dirty="0">
                <a:solidFill>
                  <a:schemeClr val="tx1"/>
                </a:solidFill>
                <a:latin typeface="Arial" panose="020B0604020202020204" pitchFamily="34" charset="0"/>
                <a:cs typeface="Arial" panose="020B0604020202020204" pitchFamily="34" charset="0"/>
              </a:rPr>
              <a:t>-and-paper, SIMULINK-SIMSCAPE, VHDL-AMS, </a:t>
            </a:r>
            <a:r>
              <a:rPr lang="it-IT" dirty="0" err="1">
                <a:solidFill>
                  <a:schemeClr val="tx1"/>
                </a:solidFill>
                <a:latin typeface="Arial" panose="020B0604020202020204" pitchFamily="34" charset="0"/>
                <a:cs typeface="Arial" panose="020B0604020202020204" pitchFamily="34" charset="0"/>
              </a:rPr>
              <a:t>Verilog</a:t>
            </a:r>
            <a:r>
              <a:rPr lang="it-IT" dirty="0">
                <a:solidFill>
                  <a:schemeClr val="tx1"/>
                </a:solidFill>
                <a:latin typeface="Arial" panose="020B0604020202020204" pitchFamily="34" charset="0"/>
                <a:cs typeface="Arial" panose="020B0604020202020204" pitchFamily="34" charset="0"/>
              </a:rPr>
              <a:t>-A ...) </a:t>
            </a:r>
          </a:p>
        </p:txBody>
      </p:sp>
      <p:sp>
        <p:nvSpPr>
          <p:cNvPr id="13" name="Rectangle: Rounded Corners 6">
            <a:extLst>
              <a:ext uri="{FF2B5EF4-FFF2-40B4-BE49-F238E27FC236}">
                <a16:creationId xmlns:a16="http://schemas.microsoft.com/office/drawing/2014/main" id="{E31DA980-0C43-426D-89C1-B17D2313B689}"/>
              </a:ext>
            </a:extLst>
          </p:cNvPr>
          <p:cNvSpPr/>
          <p:nvPr/>
        </p:nvSpPr>
        <p:spPr>
          <a:xfrm>
            <a:off x="7194826" y="2354186"/>
            <a:ext cx="3112321" cy="63579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latin typeface="Arial" panose="020B0604020202020204" pitchFamily="34" charset="0"/>
                <a:cs typeface="Arial" panose="020B0604020202020204" pitchFamily="34" charset="0"/>
              </a:rPr>
              <a:t>High level description </a:t>
            </a:r>
          </a:p>
          <a:p>
            <a:pPr algn="ctr"/>
            <a:r>
              <a:rPr lang="it-IT" dirty="0">
                <a:solidFill>
                  <a:schemeClr val="tx1"/>
                </a:solidFill>
                <a:latin typeface="Arial" panose="020B0604020202020204" pitchFamily="34" charset="0"/>
                <a:cs typeface="Arial" panose="020B0604020202020204" pitchFamily="34" charset="0"/>
              </a:rPr>
              <a:t>(HDL - RTL)</a:t>
            </a:r>
          </a:p>
        </p:txBody>
      </p:sp>
      <p:sp>
        <p:nvSpPr>
          <p:cNvPr id="14" name="Rectangle: Rounded Corners 7">
            <a:extLst>
              <a:ext uri="{FF2B5EF4-FFF2-40B4-BE49-F238E27FC236}">
                <a16:creationId xmlns:a16="http://schemas.microsoft.com/office/drawing/2014/main" id="{9A10BFD5-36BF-4B99-8DA0-65E9415011A9}"/>
              </a:ext>
            </a:extLst>
          </p:cNvPr>
          <p:cNvSpPr/>
          <p:nvPr/>
        </p:nvSpPr>
        <p:spPr>
          <a:xfrm>
            <a:off x="10655626" y="3000890"/>
            <a:ext cx="1344568" cy="50886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latin typeface="Arial" panose="020B0604020202020204" pitchFamily="34" charset="0"/>
                <a:cs typeface="Arial" panose="020B0604020202020204" pitchFamily="34" charset="0"/>
              </a:rPr>
              <a:t>Logic Simulation</a:t>
            </a:r>
          </a:p>
        </p:txBody>
      </p:sp>
      <p:sp>
        <p:nvSpPr>
          <p:cNvPr id="15" name="Rectangle: Rounded Corners 8">
            <a:extLst>
              <a:ext uri="{FF2B5EF4-FFF2-40B4-BE49-F238E27FC236}">
                <a16:creationId xmlns:a16="http://schemas.microsoft.com/office/drawing/2014/main" id="{14038245-69A0-4B7B-9A94-336F904CA220}"/>
              </a:ext>
            </a:extLst>
          </p:cNvPr>
          <p:cNvSpPr/>
          <p:nvPr/>
        </p:nvSpPr>
        <p:spPr>
          <a:xfrm>
            <a:off x="7180945" y="3371597"/>
            <a:ext cx="3112320" cy="57861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latin typeface="Arial" panose="020B0604020202020204" pitchFamily="34" charset="0"/>
                <a:cs typeface="Arial" panose="020B0604020202020204" pitchFamily="34" charset="0"/>
              </a:rPr>
              <a:t>Gate-Level Synthesis</a:t>
            </a:r>
          </a:p>
        </p:txBody>
      </p:sp>
      <p:sp>
        <p:nvSpPr>
          <p:cNvPr id="17" name="Arrow: Down 11">
            <a:extLst>
              <a:ext uri="{FF2B5EF4-FFF2-40B4-BE49-F238E27FC236}">
                <a16:creationId xmlns:a16="http://schemas.microsoft.com/office/drawing/2014/main" id="{D1F174FD-9BA4-47B7-8F6B-E897BBB8C300}"/>
              </a:ext>
            </a:extLst>
          </p:cNvPr>
          <p:cNvSpPr/>
          <p:nvPr/>
        </p:nvSpPr>
        <p:spPr>
          <a:xfrm>
            <a:off x="8558245" y="3052927"/>
            <a:ext cx="385482" cy="270668"/>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igura a mano libera: forma 17">
            <a:extLst>
              <a:ext uri="{FF2B5EF4-FFF2-40B4-BE49-F238E27FC236}">
                <a16:creationId xmlns:a16="http://schemas.microsoft.com/office/drawing/2014/main" id="{6A2BA92B-651A-4FC9-89D0-741887149A83}"/>
              </a:ext>
            </a:extLst>
          </p:cNvPr>
          <p:cNvSpPr/>
          <p:nvPr/>
        </p:nvSpPr>
        <p:spPr>
          <a:xfrm>
            <a:off x="6139362" y="1515022"/>
            <a:ext cx="2769393" cy="800100"/>
          </a:xfrm>
          <a:custGeom>
            <a:avLst/>
            <a:gdLst>
              <a:gd name="connsiteX0" fmla="*/ 7143 w 2769393"/>
              <a:gd name="connsiteY0" fmla="*/ 0 h 800100"/>
              <a:gd name="connsiteX1" fmla="*/ 793 w 2769393"/>
              <a:gd name="connsiteY1" fmla="*/ 139700 h 800100"/>
              <a:gd name="connsiteX2" fmla="*/ 793 w 2769393"/>
              <a:gd name="connsiteY2" fmla="*/ 171450 h 800100"/>
              <a:gd name="connsiteX3" fmla="*/ 7143 w 2769393"/>
              <a:gd name="connsiteY3" fmla="*/ 228600 h 800100"/>
              <a:gd name="connsiteX4" fmla="*/ 19843 w 2769393"/>
              <a:gd name="connsiteY4" fmla="*/ 304800 h 800100"/>
              <a:gd name="connsiteX5" fmla="*/ 45243 w 2769393"/>
              <a:gd name="connsiteY5" fmla="*/ 374650 h 800100"/>
              <a:gd name="connsiteX6" fmla="*/ 153193 w 2769393"/>
              <a:gd name="connsiteY6" fmla="*/ 450850 h 800100"/>
              <a:gd name="connsiteX7" fmla="*/ 419893 w 2769393"/>
              <a:gd name="connsiteY7" fmla="*/ 508000 h 800100"/>
              <a:gd name="connsiteX8" fmla="*/ 1067593 w 2769393"/>
              <a:gd name="connsiteY8" fmla="*/ 514350 h 800100"/>
              <a:gd name="connsiteX9" fmla="*/ 1778793 w 2769393"/>
              <a:gd name="connsiteY9" fmla="*/ 488950 h 800100"/>
              <a:gd name="connsiteX10" fmla="*/ 2039143 w 2769393"/>
              <a:gd name="connsiteY10" fmla="*/ 463550 h 800100"/>
              <a:gd name="connsiteX11" fmla="*/ 2280443 w 2769393"/>
              <a:gd name="connsiteY11" fmla="*/ 450850 h 800100"/>
              <a:gd name="connsiteX12" fmla="*/ 2483643 w 2769393"/>
              <a:gd name="connsiteY12" fmla="*/ 450850 h 800100"/>
              <a:gd name="connsiteX13" fmla="*/ 2667793 w 2769393"/>
              <a:gd name="connsiteY13" fmla="*/ 476250 h 800100"/>
              <a:gd name="connsiteX14" fmla="*/ 2731293 w 2769393"/>
              <a:gd name="connsiteY14" fmla="*/ 558800 h 800100"/>
              <a:gd name="connsiteX15" fmla="*/ 2763043 w 2769393"/>
              <a:gd name="connsiteY15" fmla="*/ 654050 h 800100"/>
              <a:gd name="connsiteX16" fmla="*/ 2769393 w 2769393"/>
              <a:gd name="connsiteY16" fmla="*/ 80010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69393" h="800100">
                <a:moveTo>
                  <a:pt x="7143" y="0"/>
                </a:moveTo>
                <a:cubicBezTo>
                  <a:pt x="5026" y="46567"/>
                  <a:pt x="1851" y="111125"/>
                  <a:pt x="793" y="139700"/>
                </a:cubicBezTo>
                <a:cubicBezTo>
                  <a:pt x="-265" y="168275"/>
                  <a:pt x="-265" y="156633"/>
                  <a:pt x="793" y="171450"/>
                </a:cubicBezTo>
                <a:cubicBezTo>
                  <a:pt x="1851" y="186267"/>
                  <a:pt x="3968" y="206375"/>
                  <a:pt x="7143" y="228600"/>
                </a:cubicBezTo>
                <a:cubicBezTo>
                  <a:pt x="10318" y="250825"/>
                  <a:pt x="13493" y="280458"/>
                  <a:pt x="19843" y="304800"/>
                </a:cubicBezTo>
                <a:cubicBezTo>
                  <a:pt x="26193" y="329142"/>
                  <a:pt x="23018" y="350308"/>
                  <a:pt x="45243" y="374650"/>
                </a:cubicBezTo>
                <a:cubicBezTo>
                  <a:pt x="67468" y="398992"/>
                  <a:pt x="90751" y="428625"/>
                  <a:pt x="153193" y="450850"/>
                </a:cubicBezTo>
                <a:cubicBezTo>
                  <a:pt x="215635" y="473075"/>
                  <a:pt x="267493" y="497417"/>
                  <a:pt x="419893" y="508000"/>
                </a:cubicBezTo>
                <a:cubicBezTo>
                  <a:pt x="572293" y="518583"/>
                  <a:pt x="841110" y="517525"/>
                  <a:pt x="1067593" y="514350"/>
                </a:cubicBezTo>
                <a:cubicBezTo>
                  <a:pt x="1294076" y="511175"/>
                  <a:pt x="1616868" y="497417"/>
                  <a:pt x="1778793" y="488950"/>
                </a:cubicBezTo>
                <a:cubicBezTo>
                  <a:pt x="1940718" y="480483"/>
                  <a:pt x="1955535" y="469900"/>
                  <a:pt x="2039143" y="463550"/>
                </a:cubicBezTo>
                <a:cubicBezTo>
                  <a:pt x="2122751" y="457200"/>
                  <a:pt x="2206360" y="452967"/>
                  <a:pt x="2280443" y="450850"/>
                </a:cubicBezTo>
                <a:cubicBezTo>
                  <a:pt x="2354526" y="448733"/>
                  <a:pt x="2419085" y="446617"/>
                  <a:pt x="2483643" y="450850"/>
                </a:cubicBezTo>
                <a:cubicBezTo>
                  <a:pt x="2548201" y="455083"/>
                  <a:pt x="2626518" y="458258"/>
                  <a:pt x="2667793" y="476250"/>
                </a:cubicBezTo>
                <a:cubicBezTo>
                  <a:pt x="2709068" y="494242"/>
                  <a:pt x="2715418" y="529167"/>
                  <a:pt x="2731293" y="558800"/>
                </a:cubicBezTo>
                <a:cubicBezTo>
                  <a:pt x="2747168" y="588433"/>
                  <a:pt x="2756693" y="613833"/>
                  <a:pt x="2763043" y="654050"/>
                </a:cubicBezTo>
                <a:cubicBezTo>
                  <a:pt x="2769393" y="694267"/>
                  <a:pt x="2769393" y="747183"/>
                  <a:pt x="2769393" y="800100"/>
                </a:cubicBezTo>
              </a:path>
            </a:pathLst>
          </a:custGeom>
          <a:noFill/>
          <a:ln w="34925">
            <a:solidFill>
              <a:schemeClr val="accent2">
                <a:lumMod val="75000"/>
              </a:schemeClr>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igura a mano libera: forma 18">
            <a:extLst>
              <a:ext uri="{FF2B5EF4-FFF2-40B4-BE49-F238E27FC236}">
                <a16:creationId xmlns:a16="http://schemas.microsoft.com/office/drawing/2014/main" id="{087E0844-D644-4D3D-9E8D-0154137BB8CF}"/>
              </a:ext>
            </a:extLst>
          </p:cNvPr>
          <p:cNvSpPr/>
          <p:nvPr/>
        </p:nvSpPr>
        <p:spPr>
          <a:xfrm flipH="1">
            <a:off x="3369969" y="1520604"/>
            <a:ext cx="2769393" cy="800100"/>
          </a:xfrm>
          <a:custGeom>
            <a:avLst/>
            <a:gdLst>
              <a:gd name="connsiteX0" fmla="*/ 7143 w 2769393"/>
              <a:gd name="connsiteY0" fmla="*/ 0 h 800100"/>
              <a:gd name="connsiteX1" fmla="*/ 793 w 2769393"/>
              <a:gd name="connsiteY1" fmla="*/ 139700 h 800100"/>
              <a:gd name="connsiteX2" fmla="*/ 793 w 2769393"/>
              <a:gd name="connsiteY2" fmla="*/ 171450 h 800100"/>
              <a:gd name="connsiteX3" fmla="*/ 7143 w 2769393"/>
              <a:gd name="connsiteY3" fmla="*/ 228600 h 800100"/>
              <a:gd name="connsiteX4" fmla="*/ 19843 w 2769393"/>
              <a:gd name="connsiteY4" fmla="*/ 304800 h 800100"/>
              <a:gd name="connsiteX5" fmla="*/ 45243 w 2769393"/>
              <a:gd name="connsiteY5" fmla="*/ 374650 h 800100"/>
              <a:gd name="connsiteX6" fmla="*/ 153193 w 2769393"/>
              <a:gd name="connsiteY6" fmla="*/ 450850 h 800100"/>
              <a:gd name="connsiteX7" fmla="*/ 419893 w 2769393"/>
              <a:gd name="connsiteY7" fmla="*/ 508000 h 800100"/>
              <a:gd name="connsiteX8" fmla="*/ 1067593 w 2769393"/>
              <a:gd name="connsiteY8" fmla="*/ 514350 h 800100"/>
              <a:gd name="connsiteX9" fmla="*/ 1778793 w 2769393"/>
              <a:gd name="connsiteY9" fmla="*/ 488950 h 800100"/>
              <a:gd name="connsiteX10" fmla="*/ 2039143 w 2769393"/>
              <a:gd name="connsiteY10" fmla="*/ 463550 h 800100"/>
              <a:gd name="connsiteX11" fmla="*/ 2280443 w 2769393"/>
              <a:gd name="connsiteY11" fmla="*/ 450850 h 800100"/>
              <a:gd name="connsiteX12" fmla="*/ 2483643 w 2769393"/>
              <a:gd name="connsiteY12" fmla="*/ 450850 h 800100"/>
              <a:gd name="connsiteX13" fmla="*/ 2667793 w 2769393"/>
              <a:gd name="connsiteY13" fmla="*/ 476250 h 800100"/>
              <a:gd name="connsiteX14" fmla="*/ 2731293 w 2769393"/>
              <a:gd name="connsiteY14" fmla="*/ 558800 h 800100"/>
              <a:gd name="connsiteX15" fmla="*/ 2763043 w 2769393"/>
              <a:gd name="connsiteY15" fmla="*/ 654050 h 800100"/>
              <a:gd name="connsiteX16" fmla="*/ 2769393 w 2769393"/>
              <a:gd name="connsiteY16" fmla="*/ 80010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69393" h="800100">
                <a:moveTo>
                  <a:pt x="7143" y="0"/>
                </a:moveTo>
                <a:cubicBezTo>
                  <a:pt x="5026" y="46567"/>
                  <a:pt x="1851" y="111125"/>
                  <a:pt x="793" y="139700"/>
                </a:cubicBezTo>
                <a:cubicBezTo>
                  <a:pt x="-265" y="168275"/>
                  <a:pt x="-265" y="156633"/>
                  <a:pt x="793" y="171450"/>
                </a:cubicBezTo>
                <a:cubicBezTo>
                  <a:pt x="1851" y="186267"/>
                  <a:pt x="3968" y="206375"/>
                  <a:pt x="7143" y="228600"/>
                </a:cubicBezTo>
                <a:cubicBezTo>
                  <a:pt x="10318" y="250825"/>
                  <a:pt x="13493" y="280458"/>
                  <a:pt x="19843" y="304800"/>
                </a:cubicBezTo>
                <a:cubicBezTo>
                  <a:pt x="26193" y="329142"/>
                  <a:pt x="23018" y="350308"/>
                  <a:pt x="45243" y="374650"/>
                </a:cubicBezTo>
                <a:cubicBezTo>
                  <a:pt x="67468" y="398992"/>
                  <a:pt x="90751" y="428625"/>
                  <a:pt x="153193" y="450850"/>
                </a:cubicBezTo>
                <a:cubicBezTo>
                  <a:pt x="215635" y="473075"/>
                  <a:pt x="267493" y="497417"/>
                  <a:pt x="419893" y="508000"/>
                </a:cubicBezTo>
                <a:cubicBezTo>
                  <a:pt x="572293" y="518583"/>
                  <a:pt x="841110" y="517525"/>
                  <a:pt x="1067593" y="514350"/>
                </a:cubicBezTo>
                <a:cubicBezTo>
                  <a:pt x="1294076" y="511175"/>
                  <a:pt x="1616868" y="497417"/>
                  <a:pt x="1778793" y="488950"/>
                </a:cubicBezTo>
                <a:cubicBezTo>
                  <a:pt x="1940718" y="480483"/>
                  <a:pt x="1955535" y="469900"/>
                  <a:pt x="2039143" y="463550"/>
                </a:cubicBezTo>
                <a:cubicBezTo>
                  <a:pt x="2122751" y="457200"/>
                  <a:pt x="2206360" y="452967"/>
                  <a:pt x="2280443" y="450850"/>
                </a:cubicBezTo>
                <a:cubicBezTo>
                  <a:pt x="2354526" y="448733"/>
                  <a:pt x="2419085" y="446617"/>
                  <a:pt x="2483643" y="450850"/>
                </a:cubicBezTo>
                <a:cubicBezTo>
                  <a:pt x="2548201" y="455083"/>
                  <a:pt x="2626518" y="458258"/>
                  <a:pt x="2667793" y="476250"/>
                </a:cubicBezTo>
                <a:cubicBezTo>
                  <a:pt x="2709068" y="494242"/>
                  <a:pt x="2715418" y="529167"/>
                  <a:pt x="2731293" y="558800"/>
                </a:cubicBezTo>
                <a:cubicBezTo>
                  <a:pt x="2747168" y="588433"/>
                  <a:pt x="2756693" y="613833"/>
                  <a:pt x="2763043" y="654050"/>
                </a:cubicBezTo>
                <a:cubicBezTo>
                  <a:pt x="2769393" y="694267"/>
                  <a:pt x="2769393" y="747183"/>
                  <a:pt x="2769393" y="800100"/>
                </a:cubicBezTo>
              </a:path>
            </a:pathLst>
          </a:custGeom>
          <a:noFill/>
          <a:ln w="34925">
            <a:solidFill>
              <a:schemeClr val="accent6">
                <a:lumMod val="75000"/>
              </a:schemeClr>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sellaDiTesto 19">
            <a:extLst>
              <a:ext uri="{FF2B5EF4-FFF2-40B4-BE49-F238E27FC236}">
                <a16:creationId xmlns:a16="http://schemas.microsoft.com/office/drawing/2014/main" id="{C07C74CE-8910-45FC-A6E8-D3AF6E8A226F}"/>
              </a:ext>
            </a:extLst>
          </p:cNvPr>
          <p:cNvSpPr txBox="1"/>
          <p:nvPr/>
        </p:nvSpPr>
        <p:spPr>
          <a:xfrm>
            <a:off x="3679371" y="1515022"/>
            <a:ext cx="184698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Analog cells</a:t>
            </a:r>
          </a:p>
        </p:txBody>
      </p:sp>
      <p:sp>
        <p:nvSpPr>
          <p:cNvPr id="21" name="CasellaDiTesto 20">
            <a:extLst>
              <a:ext uri="{FF2B5EF4-FFF2-40B4-BE49-F238E27FC236}">
                <a16:creationId xmlns:a16="http://schemas.microsoft.com/office/drawing/2014/main" id="{C02D37F7-684F-48C6-8090-D2A2BAAF3123}"/>
              </a:ext>
            </a:extLst>
          </p:cNvPr>
          <p:cNvSpPr txBox="1"/>
          <p:nvPr/>
        </p:nvSpPr>
        <p:spPr>
          <a:xfrm>
            <a:off x="6448764" y="1530879"/>
            <a:ext cx="174438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Digital cells</a:t>
            </a:r>
          </a:p>
        </p:txBody>
      </p:sp>
      <p:sp>
        <p:nvSpPr>
          <p:cNvPr id="22" name="Rectangle: Rounded Corners 4">
            <a:extLst>
              <a:ext uri="{FF2B5EF4-FFF2-40B4-BE49-F238E27FC236}">
                <a16:creationId xmlns:a16="http://schemas.microsoft.com/office/drawing/2014/main" id="{C9E7EACC-3805-4E46-8011-BED259D4C796}"/>
              </a:ext>
            </a:extLst>
          </p:cNvPr>
          <p:cNvSpPr/>
          <p:nvPr/>
        </p:nvSpPr>
        <p:spPr>
          <a:xfrm>
            <a:off x="1898735" y="3830147"/>
            <a:ext cx="1838317" cy="101675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latin typeface="Arial" panose="020B0604020202020204" pitchFamily="34" charset="0"/>
                <a:cs typeface="Arial" panose="020B0604020202020204" pitchFamily="34" charset="0"/>
              </a:rPr>
              <a:t>Mixed </a:t>
            </a:r>
            <a:r>
              <a:rPr lang="it-IT" dirty="0" err="1">
                <a:solidFill>
                  <a:schemeClr val="tx1"/>
                </a:solidFill>
                <a:latin typeface="Arial" panose="020B0604020202020204" pitchFamily="34" charset="0"/>
                <a:cs typeface="Arial" panose="020B0604020202020204" pitchFamily="34" charset="0"/>
              </a:rPr>
              <a:t>Signal</a:t>
            </a:r>
            <a:r>
              <a:rPr lang="it-IT" dirty="0">
                <a:solidFill>
                  <a:schemeClr val="tx1"/>
                </a:solidFill>
                <a:latin typeface="Arial" panose="020B0604020202020204" pitchFamily="34" charset="0"/>
                <a:cs typeface="Arial" panose="020B0604020202020204" pitchFamily="34" charset="0"/>
              </a:rPr>
              <a:t> </a:t>
            </a:r>
            <a:r>
              <a:rPr lang="it-IT" dirty="0" err="1">
                <a:solidFill>
                  <a:schemeClr val="tx1"/>
                </a:solidFill>
                <a:latin typeface="Arial" panose="020B0604020202020204" pitchFamily="34" charset="0"/>
                <a:cs typeface="Arial" panose="020B0604020202020204" pitchFamily="34" charset="0"/>
              </a:rPr>
              <a:t>Schematic</a:t>
            </a:r>
            <a:r>
              <a:rPr lang="it-IT" dirty="0">
                <a:solidFill>
                  <a:schemeClr val="tx1"/>
                </a:solidFill>
                <a:latin typeface="Arial" panose="020B0604020202020204" pitchFamily="34" charset="0"/>
                <a:cs typeface="Arial" panose="020B0604020202020204" pitchFamily="34" charset="0"/>
              </a:rPr>
              <a:t> design</a:t>
            </a:r>
          </a:p>
        </p:txBody>
      </p:sp>
      <p:sp>
        <p:nvSpPr>
          <p:cNvPr id="24" name="Rectangle: Rounded Corners 4">
            <a:extLst>
              <a:ext uri="{FF2B5EF4-FFF2-40B4-BE49-F238E27FC236}">
                <a16:creationId xmlns:a16="http://schemas.microsoft.com/office/drawing/2014/main" id="{4DBCB473-8A70-4E12-B961-B0D301C1A8EA}"/>
              </a:ext>
            </a:extLst>
          </p:cNvPr>
          <p:cNvSpPr/>
          <p:nvPr/>
        </p:nvSpPr>
        <p:spPr>
          <a:xfrm>
            <a:off x="172954" y="2557268"/>
            <a:ext cx="1464780" cy="66239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chemeClr val="tx1"/>
                </a:solidFill>
                <a:latin typeface="Arial" panose="020B0604020202020204" pitchFamily="34" charset="0"/>
                <a:cs typeface="Arial" panose="020B0604020202020204" pitchFamily="34" charset="0"/>
              </a:rPr>
              <a:t>Electrical</a:t>
            </a:r>
            <a:r>
              <a:rPr lang="it-IT" dirty="0">
                <a:solidFill>
                  <a:schemeClr val="tx1"/>
                </a:solidFill>
                <a:latin typeface="Arial" panose="020B0604020202020204" pitchFamily="34" charset="0"/>
                <a:cs typeface="Arial" panose="020B0604020202020204" pitchFamily="34" charset="0"/>
              </a:rPr>
              <a:t> </a:t>
            </a:r>
            <a:r>
              <a:rPr lang="it-IT" dirty="0" err="1">
                <a:solidFill>
                  <a:schemeClr val="tx1"/>
                </a:solidFill>
                <a:latin typeface="Arial" panose="020B0604020202020204" pitchFamily="34" charset="0"/>
                <a:cs typeface="Arial" panose="020B0604020202020204" pitchFamily="34" charset="0"/>
              </a:rPr>
              <a:t>simulation</a:t>
            </a:r>
            <a:endParaRPr lang="it-IT" dirty="0">
              <a:solidFill>
                <a:schemeClr val="tx1"/>
              </a:solidFill>
              <a:latin typeface="Arial" panose="020B0604020202020204" pitchFamily="34" charset="0"/>
              <a:cs typeface="Arial" panose="020B0604020202020204" pitchFamily="34" charset="0"/>
            </a:endParaRPr>
          </a:p>
        </p:txBody>
      </p:sp>
      <p:sp>
        <p:nvSpPr>
          <p:cNvPr id="25" name="Rectangle: Rounded Corners 4">
            <a:extLst>
              <a:ext uri="{FF2B5EF4-FFF2-40B4-BE49-F238E27FC236}">
                <a16:creationId xmlns:a16="http://schemas.microsoft.com/office/drawing/2014/main" id="{C9D3D737-4806-4912-88BD-CDC6E798260B}"/>
              </a:ext>
            </a:extLst>
          </p:cNvPr>
          <p:cNvSpPr/>
          <p:nvPr/>
        </p:nvSpPr>
        <p:spPr>
          <a:xfrm>
            <a:off x="249154" y="3960828"/>
            <a:ext cx="1464780" cy="88607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latin typeface="Arial" panose="020B0604020202020204" pitchFamily="34" charset="0"/>
                <a:cs typeface="Arial" panose="020B0604020202020204" pitchFamily="34" charset="0"/>
              </a:rPr>
              <a:t>Mixed </a:t>
            </a:r>
            <a:r>
              <a:rPr lang="it-IT" dirty="0" err="1">
                <a:solidFill>
                  <a:schemeClr val="tx1"/>
                </a:solidFill>
                <a:latin typeface="Arial" panose="020B0604020202020204" pitchFamily="34" charset="0"/>
                <a:cs typeface="Arial" panose="020B0604020202020204" pitchFamily="34" charset="0"/>
              </a:rPr>
              <a:t>Signal</a:t>
            </a:r>
            <a:r>
              <a:rPr lang="it-IT" dirty="0">
                <a:solidFill>
                  <a:schemeClr val="tx1"/>
                </a:solidFill>
                <a:latin typeface="Arial" panose="020B0604020202020204" pitchFamily="34" charset="0"/>
                <a:cs typeface="Arial" panose="020B0604020202020204" pitchFamily="34" charset="0"/>
              </a:rPr>
              <a:t> </a:t>
            </a:r>
            <a:r>
              <a:rPr lang="it-IT" dirty="0" err="1">
                <a:solidFill>
                  <a:schemeClr val="tx1"/>
                </a:solidFill>
                <a:latin typeface="Arial" panose="020B0604020202020204" pitchFamily="34" charset="0"/>
                <a:cs typeface="Arial" panose="020B0604020202020204" pitchFamily="34" charset="0"/>
              </a:rPr>
              <a:t>simulation</a:t>
            </a:r>
            <a:endParaRPr lang="it-IT" dirty="0">
              <a:solidFill>
                <a:schemeClr val="tx1"/>
              </a:solidFill>
              <a:latin typeface="Arial" panose="020B0604020202020204" pitchFamily="34" charset="0"/>
              <a:cs typeface="Arial" panose="020B0604020202020204" pitchFamily="34" charset="0"/>
            </a:endParaRPr>
          </a:p>
        </p:txBody>
      </p:sp>
      <p:sp>
        <p:nvSpPr>
          <p:cNvPr id="26" name="Freccia bidirezionale orizzontale 25">
            <a:extLst>
              <a:ext uri="{FF2B5EF4-FFF2-40B4-BE49-F238E27FC236}">
                <a16:creationId xmlns:a16="http://schemas.microsoft.com/office/drawing/2014/main" id="{E01F17EF-FC8B-411B-96CA-72FF2E4F2749}"/>
              </a:ext>
            </a:extLst>
          </p:cNvPr>
          <p:cNvSpPr/>
          <p:nvPr/>
        </p:nvSpPr>
        <p:spPr>
          <a:xfrm>
            <a:off x="1523999" y="2747762"/>
            <a:ext cx="476095" cy="331199"/>
          </a:xfrm>
          <a:prstGeom prst="lef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ccia bidirezionale orizzontale 26">
            <a:extLst>
              <a:ext uri="{FF2B5EF4-FFF2-40B4-BE49-F238E27FC236}">
                <a16:creationId xmlns:a16="http://schemas.microsoft.com/office/drawing/2014/main" id="{5AB872DE-71CB-42AA-94C4-B71C9FDD3976}"/>
              </a:ext>
            </a:extLst>
          </p:cNvPr>
          <p:cNvSpPr/>
          <p:nvPr/>
        </p:nvSpPr>
        <p:spPr>
          <a:xfrm>
            <a:off x="1568287" y="4170900"/>
            <a:ext cx="476095" cy="331199"/>
          </a:xfrm>
          <a:prstGeom prst="lef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igura a mano libera: forma 27">
            <a:extLst>
              <a:ext uri="{FF2B5EF4-FFF2-40B4-BE49-F238E27FC236}">
                <a16:creationId xmlns:a16="http://schemas.microsoft.com/office/drawing/2014/main" id="{819509A0-7E4A-4F29-B04F-0BB7D48590A7}"/>
              </a:ext>
            </a:extLst>
          </p:cNvPr>
          <p:cNvSpPr/>
          <p:nvPr/>
        </p:nvSpPr>
        <p:spPr>
          <a:xfrm>
            <a:off x="3726166" y="2659884"/>
            <a:ext cx="3458405" cy="1542002"/>
          </a:xfrm>
          <a:custGeom>
            <a:avLst/>
            <a:gdLst>
              <a:gd name="connsiteX0" fmla="*/ 3276600 w 3276600"/>
              <a:gd name="connsiteY0" fmla="*/ 28887 h 1542002"/>
              <a:gd name="connsiteX1" fmla="*/ 2873829 w 3276600"/>
              <a:gd name="connsiteY1" fmla="*/ 7116 h 1542002"/>
              <a:gd name="connsiteX2" fmla="*/ 2286000 w 3276600"/>
              <a:gd name="connsiteY2" fmla="*/ 137745 h 1542002"/>
              <a:gd name="connsiteX3" fmla="*/ 1905000 w 3276600"/>
              <a:gd name="connsiteY3" fmla="*/ 660259 h 1542002"/>
              <a:gd name="connsiteX4" fmla="*/ 1415143 w 3276600"/>
              <a:gd name="connsiteY4" fmla="*/ 1182773 h 1542002"/>
              <a:gd name="connsiteX5" fmla="*/ 631372 w 3276600"/>
              <a:gd name="connsiteY5" fmla="*/ 1476687 h 1542002"/>
              <a:gd name="connsiteX6" fmla="*/ 0 w 3276600"/>
              <a:gd name="connsiteY6" fmla="*/ 1542002 h 154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1542002">
                <a:moveTo>
                  <a:pt x="3276600" y="28887"/>
                </a:moveTo>
                <a:cubicBezTo>
                  <a:pt x="3157764" y="8930"/>
                  <a:pt x="3038929" y="-11027"/>
                  <a:pt x="2873829" y="7116"/>
                </a:cubicBezTo>
                <a:cubicBezTo>
                  <a:pt x="2708729" y="25259"/>
                  <a:pt x="2447471" y="28888"/>
                  <a:pt x="2286000" y="137745"/>
                </a:cubicBezTo>
                <a:cubicBezTo>
                  <a:pt x="2124528" y="246602"/>
                  <a:pt x="2050143" y="486088"/>
                  <a:pt x="1905000" y="660259"/>
                </a:cubicBezTo>
                <a:cubicBezTo>
                  <a:pt x="1759857" y="834430"/>
                  <a:pt x="1627414" y="1046702"/>
                  <a:pt x="1415143" y="1182773"/>
                </a:cubicBezTo>
                <a:cubicBezTo>
                  <a:pt x="1202872" y="1318844"/>
                  <a:pt x="867229" y="1416816"/>
                  <a:pt x="631372" y="1476687"/>
                </a:cubicBezTo>
                <a:cubicBezTo>
                  <a:pt x="395515" y="1536559"/>
                  <a:pt x="197757" y="1539280"/>
                  <a:pt x="0" y="1542002"/>
                </a:cubicBezTo>
              </a:path>
            </a:pathLst>
          </a:custGeom>
          <a:noFill/>
          <a:ln w="28575">
            <a:solidFill>
              <a:schemeClr val="accent2">
                <a:lumMod val="75000"/>
              </a:schemeClr>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igura a mano libera: forma 28">
            <a:extLst>
              <a:ext uri="{FF2B5EF4-FFF2-40B4-BE49-F238E27FC236}">
                <a16:creationId xmlns:a16="http://schemas.microsoft.com/office/drawing/2014/main" id="{4A60DF70-4976-4B15-9638-FEA2EE124661}"/>
              </a:ext>
            </a:extLst>
          </p:cNvPr>
          <p:cNvSpPr/>
          <p:nvPr/>
        </p:nvSpPr>
        <p:spPr>
          <a:xfrm>
            <a:off x="3737052" y="3636249"/>
            <a:ext cx="3458405" cy="805122"/>
          </a:xfrm>
          <a:custGeom>
            <a:avLst/>
            <a:gdLst>
              <a:gd name="connsiteX0" fmla="*/ 3243943 w 3243943"/>
              <a:gd name="connsiteY0" fmla="*/ 43122 h 805122"/>
              <a:gd name="connsiteX1" fmla="*/ 2677886 w 3243943"/>
              <a:gd name="connsiteY1" fmla="*/ 32237 h 805122"/>
              <a:gd name="connsiteX2" fmla="*/ 2111829 w 3243943"/>
              <a:gd name="connsiteY2" fmla="*/ 402351 h 805122"/>
              <a:gd name="connsiteX3" fmla="*/ 1306286 w 3243943"/>
              <a:gd name="connsiteY3" fmla="*/ 663608 h 805122"/>
              <a:gd name="connsiteX4" fmla="*/ 0 w 3243943"/>
              <a:gd name="connsiteY4" fmla="*/ 805122 h 805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3943" h="805122">
                <a:moveTo>
                  <a:pt x="3243943" y="43122"/>
                </a:moveTo>
                <a:cubicBezTo>
                  <a:pt x="3055257" y="7744"/>
                  <a:pt x="2866572" y="-27634"/>
                  <a:pt x="2677886" y="32237"/>
                </a:cubicBezTo>
                <a:cubicBezTo>
                  <a:pt x="2489200" y="92108"/>
                  <a:pt x="2340429" y="297122"/>
                  <a:pt x="2111829" y="402351"/>
                </a:cubicBezTo>
                <a:cubicBezTo>
                  <a:pt x="1883229" y="507580"/>
                  <a:pt x="1658257" y="596480"/>
                  <a:pt x="1306286" y="663608"/>
                </a:cubicBezTo>
                <a:cubicBezTo>
                  <a:pt x="954314" y="730737"/>
                  <a:pt x="477157" y="767929"/>
                  <a:pt x="0" y="805122"/>
                </a:cubicBezTo>
              </a:path>
            </a:pathLst>
          </a:custGeom>
          <a:noFill/>
          <a:ln w="28575">
            <a:solidFill>
              <a:schemeClr val="accent2">
                <a:lumMod val="75000"/>
              </a:schemeClr>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asellaDiTesto 29">
            <a:extLst>
              <a:ext uri="{FF2B5EF4-FFF2-40B4-BE49-F238E27FC236}">
                <a16:creationId xmlns:a16="http://schemas.microsoft.com/office/drawing/2014/main" id="{15496AB7-C8EF-44FC-B5F4-CE187BD46E91}"/>
              </a:ext>
            </a:extLst>
          </p:cNvPr>
          <p:cNvSpPr txBox="1"/>
          <p:nvPr/>
        </p:nvSpPr>
        <p:spPr>
          <a:xfrm rot="19395541">
            <a:off x="5004265" y="3322805"/>
            <a:ext cx="203453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digital netlists</a:t>
            </a:r>
          </a:p>
        </p:txBody>
      </p:sp>
      <p:sp>
        <p:nvSpPr>
          <p:cNvPr id="31" name="Freccia bidirezionale orizzontale 30">
            <a:extLst>
              <a:ext uri="{FF2B5EF4-FFF2-40B4-BE49-F238E27FC236}">
                <a16:creationId xmlns:a16="http://schemas.microsoft.com/office/drawing/2014/main" id="{4346CA2A-A171-4018-873A-9E7842226FCD}"/>
              </a:ext>
            </a:extLst>
          </p:cNvPr>
          <p:cNvSpPr/>
          <p:nvPr/>
        </p:nvSpPr>
        <p:spPr>
          <a:xfrm rot="1841678">
            <a:off x="10244345" y="2722867"/>
            <a:ext cx="476095" cy="331199"/>
          </a:xfrm>
          <a:prstGeom prst="leftRightArrow">
            <a:avLst>
              <a:gd name="adj1" fmla="val 56366"/>
              <a:gd name="adj2" fmla="val 500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ccia bidirezionale orizzontale 31">
            <a:extLst>
              <a:ext uri="{FF2B5EF4-FFF2-40B4-BE49-F238E27FC236}">
                <a16:creationId xmlns:a16="http://schemas.microsoft.com/office/drawing/2014/main" id="{58094319-057E-4E24-8DC0-737BC8E4971D}"/>
              </a:ext>
            </a:extLst>
          </p:cNvPr>
          <p:cNvSpPr/>
          <p:nvPr/>
        </p:nvSpPr>
        <p:spPr>
          <a:xfrm rot="19482423">
            <a:off x="10236724" y="3392152"/>
            <a:ext cx="476095" cy="331199"/>
          </a:xfrm>
          <a:prstGeom prst="leftRightArrow">
            <a:avLst>
              <a:gd name="adj1" fmla="val 54613"/>
              <a:gd name="adj2" fmla="val 500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9">
            <a:extLst>
              <a:ext uri="{FF2B5EF4-FFF2-40B4-BE49-F238E27FC236}">
                <a16:creationId xmlns:a16="http://schemas.microsoft.com/office/drawing/2014/main" id="{B65032B4-3B0F-4E87-9475-A3318B4582D6}"/>
              </a:ext>
            </a:extLst>
          </p:cNvPr>
          <p:cNvSpPr/>
          <p:nvPr/>
        </p:nvSpPr>
        <p:spPr>
          <a:xfrm>
            <a:off x="7177315" y="4215878"/>
            <a:ext cx="3112320" cy="51600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latin typeface="Arial" panose="020B0604020202020204" pitchFamily="34" charset="0"/>
                <a:cs typeface="Arial" panose="020B0604020202020204" pitchFamily="34" charset="0"/>
              </a:rPr>
              <a:t>Automatic Place and Route</a:t>
            </a:r>
          </a:p>
        </p:txBody>
      </p:sp>
      <p:sp>
        <p:nvSpPr>
          <p:cNvPr id="34" name="Arrow: Down 11">
            <a:extLst>
              <a:ext uri="{FF2B5EF4-FFF2-40B4-BE49-F238E27FC236}">
                <a16:creationId xmlns:a16="http://schemas.microsoft.com/office/drawing/2014/main" id="{02363845-C04C-48C4-B6FC-55F1CB51C305}"/>
              </a:ext>
            </a:extLst>
          </p:cNvPr>
          <p:cNvSpPr/>
          <p:nvPr/>
        </p:nvSpPr>
        <p:spPr>
          <a:xfrm>
            <a:off x="8562312" y="3960828"/>
            <a:ext cx="385482" cy="270668"/>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ctangle: Rounded Corners 4">
            <a:extLst>
              <a:ext uri="{FF2B5EF4-FFF2-40B4-BE49-F238E27FC236}">
                <a16:creationId xmlns:a16="http://schemas.microsoft.com/office/drawing/2014/main" id="{CBB73EBA-3695-4BD0-8E5E-1D4043DFBD08}"/>
              </a:ext>
            </a:extLst>
          </p:cNvPr>
          <p:cNvSpPr/>
          <p:nvPr/>
        </p:nvSpPr>
        <p:spPr>
          <a:xfrm>
            <a:off x="2334781" y="5019765"/>
            <a:ext cx="2139660" cy="70449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chemeClr val="tx1"/>
                </a:solidFill>
                <a:latin typeface="Arial" panose="020B0604020202020204" pitchFamily="34" charset="0"/>
                <a:cs typeface="Arial" panose="020B0604020202020204" pitchFamily="34" charset="0"/>
              </a:rPr>
              <a:t>Analog</a:t>
            </a:r>
            <a:r>
              <a:rPr lang="it-IT" dirty="0">
                <a:solidFill>
                  <a:schemeClr val="tx1"/>
                </a:solidFill>
                <a:latin typeface="Arial" panose="020B0604020202020204" pitchFamily="34" charset="0"/>
                <a:cs typeface="Arial" panose="020B0604020202020204" pitchFamily="34" charset="0"/>
              </a:rPr>
              <a:t> Layout</a:t>
            </a:r>
          </a:p>
          <a:p>
            <a:pPr algn="ctr"/>
            <a:r>
              <a:rPr lang="it-IT" dirty="0">
                <a:solidFill>
                  <a:schemeClr val="tx1"/>
                </a:solidFill>
                <a:latin typeface="Arial" panose="020B0604020202020204" pitchFamily="34" charset="0"/>
                <a:cs typeface="Arial" panose="020B0604020202020204" pitchFamily="34" charset="0"/>
              </a:rPr>
              <a:t>(</a:t>
            </a:r>
            <a:r>
              <a:rPr lang="it-IT" dirty="0" err="1">
                <a:solidFill>
                  <a:schemeClr val="tx1"/>
                </a:solidFill>
                <a:latin typeface="Arial" panose="020B0604020202020204" pitchFamily="34" charset="0"/>
                <a:cs typeface="Arial" panose="020B0604020202020204" pitchFamily="34" charset="0"/>
              </a:rPr>
              <a:t>mainly</a:t>
            </a:r>
            <a:r>
              <a:rPr lang="it-IT" dirty="0">
                <a:solidFill>
                  <a:schemeClr val="tx1"/>
                </a:solidFill>
                <a:latin typeface="Arial" panose="020B0604020202020204" pitchFamily="34" charset="0"/>
                <a:cs typeface="Arial" panose="020B0604020202020204" pitchFamily="34" charset="0"/>
              </a:rPr>
              <a:t> </a:t>
            </a:r>
            <a:r>
              <a:rPr lang="it-IT" dirty="0" err="1">
                <a:solidFill>
                  <a:schemeClr val="tx1"/>
                </a:solidFill>
                <a:latin typeface="Arial" panose="020B0604020202020204" pitchFamily="34" charset="0"/>
                <a:cs typeface="Arial" panose="020B0604020202020204" pitchFamily="34" charset="0"/>
              </a:rPr>
              <a:t>manual</a:t>
            </a:r>
            <a:r>
              <a:rPr lang="it-IT" dirty="0">
                <a:solidFill>
                  <a:schemeClr val="tx1"/>
                </a:solidFill>
                <a:latin typeface="Arial" panose="020B0604020202020204" pitchFamily="34" charset="0"/>
                <a:cs typeface="Arial" panose="020B0604020202020204" pitchFamily="34" charset="0"/>
              </a:rPr>
              <a:t>)</a:t>
            </a:r>
          </a:p>
        </p:txBody>
      </p:sp>
      <p:sp>
        <p:nvSpPr>
          <p:cNvPr id="36" name="Rectangle: Rounded Corners 4">
            <a:extLst>
              <a:ext uri="{FF2B5EF4-FFF2-40B4-BE49-F238E27FC236}">
                <a16:creationId xmlns:a16="http://schemas.microsoft.com/office/drawing/2014/main" id="{135C5A4C-1322-4151-8AD6-9CCC01F184CC}"/>
              </a:ext>
            </a:extLst>
          </p:cNvPr>
          <p:cNvSpPr/>
          <p:nvPr/>
        </p:nvSpPr>
        <p:spPr>
          <a:xfrm>
            <a:off x="4743871" y="5092926"/>
            <a:ext cx="2433444" cy="96615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latin typeface="Arial" panose="020B0604020202020204" pitchFamily="34" charset="0"/>
                <a:cs typeface="Arial" panose="020B0604020202020204" pitchFamily="34" charset="0"/>
              </a:rPr>
              <a:t>Layout of the Mixed </a:t>
            </a:r>
            <a:r>
              <a:rPr lang="it-IT" dirty="0" err="1">
                <a:solidFill>
                  <a:schemeClr val="tx1"/>
                </a:solidFill>
                <a:latin typeface="Arial" panose="020B0604020202020204" pitchFamily="34" charset="0"/>
                <a:cs typeface="Arial" panose="020B0604020202020204" pitchFamily="34" charset="0"/>
              </a:rPr>
              <a:t>Signal</a:t>
            </a:r>
            <a:r>
              <a:rPr lang="it-IT" dirty="0">
                <a:solidFill>
                  <a:schemeClr val="tx1"/>
                </a:solidFill>
                <a:latin typeface="Arial" panose="020B0604020202020204" pitchFamily="34" charset="0"/>
                <a:cs typeface="Arial" panose="020B0604020202020204" pitchFamily="34" charset="0"/>
              </a:rPr>
              <a:t> Circuit</a:t>
            </a:r>
          </a:p>
          <a:p>
            <a:pPr algn="ctr"/>
            <a:r>
              <a:rPr lang="it-IT" dirty="0">
                <a:solidFill>
                  <a:schemeClr val="tx1"/>
                </a:solidFill>
                <a:latin typeface="Arial" panose="020B0604020202020204" pitchFamily="34" charset="0"/>
                <a:cs typeface="Arial" panose="020B0604020202020204" pitchFamily="34" charset="0"/>
              </a:rPr>
              <a:t>(</a:t>
            </a:r>
            <a:r>
              <a:rPr lang="it-IT" dirty="0" err="1">
                <a:solidFill>
                  <a:schemeClr val="tx1"/>
                </a:solidFill>
                <a:latin typeface="Arial" panose="020B0604020202020204" pitchFamily="34" charset="0"/>
                <a:cs typeface="Arial" panose="020B0604020202020204" pitchFamily="34" charset="0"/>
              </a:rPr>
              <a:t>mainly</a:t>
            </a:r>
            <a:r>
              <a:rPr lang="it-IT" dirty="0">
                <a:solidFill>
                  <a:schemeClr val="tx1"/>
                </a:solidFill>
                <a:latin typeface="Arial" panose="020B0604020202020204" pitchFamily="34" charset="0"/>
                <a:cs typeface="Arial" panose="020B0604020202020204" pitchFamily="34" charset="0"/>
              </a:rPr>
              <a:t> </a:t>
            </a:r>
            <a:r>
              <a:rPr lang="it-IT" dirty="0" err="1">
                <a:solidFill>
                  <a:schemeClr val="tx1"/>
                </a:solidFill>
                <a:latin typeface="Arial" panose="020B0604020202020204" pitchFamily="34" charset="0"/>
                <a:cs typeface="Arial" panose="020B0604020202020204" pitchFamily="34" charset="0"/>
              </a:rPr>
              <a:t>manual</a:t>
            </a:r>
            <a:r>
              <a:rPr lang="it-IT" dirty="0">
                <a:solidFill>
                  <a:schemeClr val="tx1"/>
                </a:solidFill>
                <a:latin typeface="Arial" panose="020B0604020202020204" pitchFamily="34" charset="0"/>
                <a:cs typeface="Arial" panose="020B0604020202020204" pitchFamily="34" charset="0"/>
              </a:rPr>
              <a:t>)</a:t>
            </a:r>
          </a:p>
        </p:txBody>
      </p:sp>
      <p:sp>
        <p:nvSpPr>
          <p:cNvPr id="37" name="Rectangle: Rounded Corners 4">
            <a:extLst>
              <a:ext uri="{FF2B5EF4-FFF2-40B4-BE49-F238E27FC236}">
                <a16:creationId xmlns:a16="http://schemas.microsoft.com/office/drawing/2014/main" id="{AF63E38E-4DFA-4338-905F-A27FCCEB01ED}"/>
              </a:ext>
            </a:extLst>
          </p:cNvPr>
          <p:cNvSpPr/>
          <p:nvPr/>
        </p:nvSpPr>
        <p:spPr>
          <a:xfrm>
            <a:off x="279340" y="4978010"/>
            <a:ext cx="1464780" cy="120688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chemeClr val="tx1"/>
                </a:solidFill>
                <a:latin typeface="Arial" panose="020B0604020202020204" pitchFamily="34" charset="0"/>
                <a:cs typeface="Arial" panose="020B0604020202020204" pitchFamily="34" charset="0"/>
              </a:rPr>
              <a:t>Verification</a:t>
            </a:r>
            <a:endParaRPr lang="it-IT" dirty="0">
              <a:solidFill>
                <a:schemeClr val="tx1"/>
              </a:solidFill>
              <a:latin typeface="Arial" panose="020B0604020202020204" pitchFamily="34" charset="0"/>
              <a:cs typeface="Arial" panose="020B0604020202020204" pitchFamily="34" charset="0"/>
            </a:endParaRPr>
          </a:p>
        </p:txBody>
      </p:sp>
      <p:sp>
        <p:nvSpPr>
          <p:cNvPr id="38" name="Freccia bidirezionale orizzontale 37">
            <a:extLst>
              <a:ext uri="{FF2B5EF4-FFF2-40B4-BE49-F238E27FC236}">
                <a16:creationId xmlns:a16="http://schemas.microsoft.com/office/drawing/2014/main" id="{38B161B2-B68D-4065-843F-0C22A155D196}"/>
              </a:ext>
            </a:extLst>
          </p:cNvPr>
          <p:cNvSpPr/>
          <p:nvPr/>
        </p:nvSpPr>
        <p:spPr>
          <a:xfrm>
            <a:off x="1775502" y="5181516"/>
            <a:ext cx="476095" cy="331199"/>
          </a:xfrm>
          <a:prstGeom prst="lef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ccia bidirezionale orizzontale 38">
            <a:extLst>
              <a:ext uri="{FF2B5EF4-FFF2-40B4-BE49-F238E27FC236}">
                <a16:creationId xmlns:a16="http://schemas.microsoft.com/office/drawing/2014/main" id="{F37B2121-0C5E-4282-A5CD-C954669D5DFC}"/>
              </a:ext>
            </a:extLst>
          </p:cNvPr>
          <p:cNvSpPr/>
          <p:nvPr/>
        </p:nvSpPr>
        <p:spPr>
          <a:xfrm>
            <a:off x="1762046" y="5724259"/>
            <a:ext cx="2981825" cy="341579"/>
          </a:xfrm>
          <a:prstGeom prst="lef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Down 8">
            <a:extLst>
              <a:ext uri="{FF2B5EF4-FFF2-40B4-BE49-F238E27FC236}">
                <a16:creationId xmlns:a16="http://schemas.microsoft.com/office/drawing/2014/main" id="{AE716C12-AEC3-4E96-B495-FFAFD7AA6E55}"/>
              </a:ext>
            </a:extLst>
          </p:cNvPr>
          <p:cNvSpPr/>
          <p:nvPr/>
        </p:nvSpPr>
        <p:spPr>
          <a:xfrm>
            <a:off x="3985854" y="3491671"/>
            <a:ext cx="362059" cy="1478302"/>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Arrow: Down 8">
            <a:extLst>
              <a:ext uri="{FF2B5EF4-FFF2-40B4-BE49-F238E27FC236}">
                <a16:creationId xmlns:a16="http://schemas.microsoft.com/office/drawing/2014/main" id="{7A32AC74-40B8-4870-9029-D689679F91CE}"/>
              </a:ext>
            </a:extLst>
          </p:cNvPr>
          <p:cNvSpPr/>
          <p:nvPr/>
        </p:nvSpPr>
        <p:spPr>
          <a:xfrm rot="16200000">
            <a:off x="4416416" y="5264108"/>
            <a:ext cx="385482" cy="323275"/>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CasellaDiTesto 42">
            <a:extLst>
              <a:ext uri="{FF2B5EF4-FFF2-40B4-BE49-F238E27FC236}">
                <a16:creationId xmlns:a16="http://schemas.microsoft.com/office/drawing/2014/main" id="{D8475CFC-2797-4A16-B6E6-EDDA9C0382BA}"/>
              </a:ext>
            </a:extLst>
          </p:cNvPr>
          <p:cNvSpPr txBox="1"/>
          <p:nvPr/>
        </p:nvSpPr>
        <p:spPr>
          <a:xfrm>
            <a:off x="7474192" y="4910346"/>
            <a:ext cx="194957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Digital layout</a:t>
            </a:r>
          </a:p>
        </p:txBody>
      </p:sp>
      <p:sp>
        <p:nvSpPr>
          <p:cNvPr id="44" name="Figura a mano libera: forma 43">
            <a:extLst>
              <a:ext uri="{FF2B5EF4-FFF2-40B4-BE49-F238E27FC236}">
                <a16:creationId xmlns:a16="http://schemas.microsoft.com/office/drawing/2014/main" id="{E9E3EF11-2252-4C3C-A957-D94EF3D04416}"/>
              </a:ext>
            </a:extLst>
          </p:cNvPr>
          <p:cNvSpPr/>
          <p:nvPr/>
        </p:nvSpPr>
        <p:spPr>
          <a:xfrm>
            <a:off x="7195457" y="4757057"/>
            <a:ext cx="2356266" cy="621695"/>
          </a:xfrm>
          <a:custGeom>
            <a:avLst/>
            <a:gdLst>
              <a:gd name="connsiteX0" fmla="*/ 2286000 w 2356266"/>
              <a:gd name="connsiteY0" fmla="*/ 0 h 621695"/>
              <a:gd name="connsiteX1" fmla="*/ 2318657 w 2356266"/>
              <a:gd name="connsiteY1" fmla="*/ 446314 h 621695"/>
              <a:gd name="connsiteX2" fmla="*/ 1828800 w 2356266"/>
              <a:gd name="connsiteY2" fmla="*/ 609600 h 621695"/>
              <a:gd name="connsiteX3" fmla="*/ 968829 w 2356266"/>
              <a:gd name="connsiteY3" fmla="*/ 609600 h 621695"/>
              <a:gd name="connsiteX4" fmla="*/ 0 w 2356266"/>
              <a:gd name="connsiteY4" fmla="*/ 598714 h 621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266" h="621695">
                <a:moveTo>
                  <a:pt x="2286000" y="0"/>
                </a:moveTo>
                <a:cubicBezTo>
                  <a:pt x="2340428" y="172357"/>
                  <a:pt x="2394857" y="344714"/>
                  <a:pt x="2318657" y="446314"/>
                </a:cubicBezTo>
                <a:cubicBezTo>
                  <a:pt x="2242457" y="547914"/>
                  <a:pt x="2053771" y="582386"/>
                  <a:pt x="1828800" y="609600"/>
                </a:cubicBezTo>
                <a:cubicBezTo>
                  <a:pt x="1603829" y="636814"/>
                  <a:pt x="968829" y="609600"/>
                  <a:pt x="968829" y="609600"/>
                </a:cubicBezTo>
                <a:lnTo>
                  <a:pt x="0" y="598714"/>
                </a:lnTo>
              </a:path>
            </a:pathLst>
          </a:custGeom>
          <a:noFill/>
          <a:ln w="31750">
            <a:solidFill>
              <a:schemeClr val="accent2">
                <a:lumMod val="75000"/>
              </a:schemeClr>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891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3" grpId="0" animBg="1"/>
      <p:bldP spid="14" grpId="0" animBg="1"/>
      <p:bldP spid="15" grpId="0" animBg="1"/>
      <p:bldP spid="17" grpId="0" animBg="1"/>
      <p:bldP spid="18" grpId="0" animBg="1"/>
      <p:bldP spid="19" grpId="0" animBg="1"/>
      <p:bldP spid="20" grpId="0"/>
      <p:bldP spid="21" grpId="0"/>
      <p:bldP spid="22" grpId="0" animBg="1"/>
      <p:bldP spid="24" grpId="0" animBg="1"/>
      <p:bldP spid="25" grpId="0" animBg="1"/>
      <p:bldP spid="26" grpId="0" animBg="1"/>
      <p:bldP spid="27" grpId="0" animBg="1"/>
      <p:bldP spid="28" grpId="0" animBg="1"/>
      <p:bldP spid="29" grpId="0" animBg="1"/>
      <p:bldP spid="30" grpId="0"/>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3" grpId="0"/>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con angoli arrotondati 9">
            <a:extLst>
              <a:ext uri="{FF2B5EF4-FFF2-40B4-BE49-F238E27FC236}">
                <a16:creationId xmlns:a16="http://schemas.microsoft.com/office/drawing/2014/main" id="{1DE6D3A9-6868-42AC-8B8E-976C0AD0F786}"/>
              </a:ext>
            </a:extLst>
          </p:cNvPr>
          <p:cNvSpPr/>
          <p:nvPr/>
        </p:nvSpPr>
        <p:spPr>
          <a:xfrm>
            <a:off x="685799" y="2999065"/>
            <a:ext cx="3918858" cy="2443791"/>
          </a:xfrm>
          <a:prstGeom prst="roundRect">
            <a:avLst>
              <a:gd name="adj" fmla="val 1297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56EB753-A525-402D-8D5F-FC9C7CC1FEC7}"/>
              </a:ext>
            </a:extLst>
          </p:cNvPr>
          <p:cNvSpPr>
            <a:spLocks noGrp="1"/>
          </p:cNvSpPr>
          <p:nvPr>
            <p:ph type="title"/>
          </p:nvPr>
        </p:nvSpPr>
        <p:spPr/>
        <p:txBody>
          <a:bodyPr/>
          <a:lstStyle/>
          <a:p>
            <a:r>
              <a:rPr lang="en-US" dirty="0"/>
              <a:t>Creation of the Mixed Signal schematic view</a:t>
            </a:r>
          </a:p>
        </p:txBody>
      </p:sp>
      <p:sp>
        <p:nvSpPr>
          <p:cNvPr id="3" name="Segnaposto piè di pagina 2">
            <a:extLst>
              <a:ext uri="{FF2B5EF4-FFF2-40B4-BE49-F238E27FC236}">
                <a16:creationId xmlns:a16="http://schemas.microsoft.com/office/drawing/2014/main" id="{865BD0F7-0137-474A-A993-72C4A26151AD}"/>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FF553E72-4DCC-4334-9EED-AC6BA00AECA4}"/>
              </a:ext>
            </a:extLst>
          </p:cNvPr>
          <p:cNvSpPr>
            <a:spLocks noGrp="1"/>
          </p:cNvSpPr>
          <p:nvPr>
            <p:ph type="sldNum" sz="quarter" idx="12"/>
          </p:nvPr>
        </p:nvSpPr>
        <p:spPr/>
        <p:txBody>
          <a:bodyPr/>
          <a:lstStyle/>
          <a:p>
            <a:fld id="{02055017-B6DE-4C35-A63B-40EADAC97849}" type="slidenum">
              <a:rPr lang="en-US" smtClean="0"/>
              <a:t>16</a:t>
            </a:fld>
            <a:endParaRPr lang="en-US" dirty="0"/>
          </a:p>
        </p:txBody>
      </p:sp>
      <p:sp>
        <p:nvSpPr>
          <p:cNvPr id="5" name="CasellaDiTesto 4">
            <a:extLst>
              <a:ext uri="{FF2B5EF4-FFF2-40B4-BE49-F238E27FC236}">
                <a16:creationId xmlns:a16="http://schemas.microsoft.com/office/drawing/2014/main" id="{AD90D64F-E730-441E-88A5-CFA09F69BDE4}"/>
              </a:ext>
            </a:extLst>
          </p:cNvPr>
          <p:cNvSpPr txBox="1"/>
          <p:nvPr/>
        </p:nvSpPr>
        <p:spPr>
          <a:xfrm>
            <a:off x="685799" y="1121228"/>
            <a:ext cx="9568543"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Mixed Signal schematic is a conventional analog layout where a digital block is instantiated.  </a:t>
            </a:r>
          </a:p>
        </p:txBody>
      </p:sp>
      <p:sp>
        <p:nvSpPr>
          <p:cNvPr id="6" name="CasellaDiTesto 5">
            <a:extLst>
              <a:ext uri="{FF2B5EF4-FFF2-40B4-BE49-F238E27FC236}">
                <a16:creationId xmlns:a16="http://schemas.microsoft.com/office/drawing/2014/main" id="{D4C076E5-FDF2-49E1-859C-86C75E819301}"/>
              </a:ext>
            </a:extLst>
          </p:cNvPr>
          <p:cNvSpPr txBox="1"/>
          <p:nvPr/>
        </p:nvSpPr>
        <p:spPr>
          <a:xfrm>
            <a:off x="685799" y="1908099"/>
            <a:ext cx="9568543"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After a digital cell described with </a:t>
            </a:r>
            <a:r>
              <a:rPr lang="en-US" sz="2400" u="sng" dirty="0" err="1">
                <a:latin typeface="Arial" panose="020B0604020202020204" pitchFamily="34" charset="0"/>
                <a:cs typeface="Arial" panose="020B0604020202020204" pitchFamily="34" charset="0"/>
              </a:rPr>
              <a:t>vhdl</a:t>
            </a:r>
            <a:r>
              <a:rPr lang="en-US" sz="2400" dirty="0">
                <a:latin typeface="Arial" panose="020B0604020202020204" pitchFamily="34" charset="0"/>
                <a:cs typeface="Arial" panose="020B0604020202020204" pitchFamily="34" charset="0"/>
              </a:rPr>
              <a:t> is imported into an analog library, three views are created: </a:t>
            </a:r>
          </a:p>
        </p:txBody>
      </p:sp>
      <p:sp>
        <p:nvSpPr>
          <p:cNvPr id="8" name="Rectangle: Rounded Corners 4">
            <a:extLst>
              <a:ext uri="{FF2B5EF4-FFF2-40B4-BE49-F238E27FC236}">
                <a16:creationId xmlns:a16="http://schemas.microsoft.com/office/drawing/2014/main" id="{5EC86DCE-573D-4491-9D8F-E0A11871AB18}"/>
              </a:ext>
            </a:extLst>
          </p:cNvPr>
          <p:cNvSpPr/>
          <p:nvPr/>
        </p:nvSpPr>
        <p:spPr>
          <a:xfrm>
            <a:off x="1011154" y="3128449"/>
            <a:ext cx="3027446" cy="66239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solidFill>
                  <a:schemeClr val="tx1"/>
                </a:solidFill>
                <a:latin typeface="Arial" panose="020B0604020202020204" pitchFamily="34" charset="0"/>
                <a:cs typeface="Arial" panose="020B0604020202020204" pitchFamily="34" charset="0"/>
              </a:rPr>
              <a:t>entity</a:t>
            </a:r>
            <a:r>
              <a:rPr lang="it-IT" dirty="0">
                <a:solidFill>
                  <a:schemeClr val="tx1"/>
                </a:solidFill>
                <a:latin typeface="Arial" panose="020B0604020202020204" pitchFamily="34" charset="0"/>
                <a:cs typeface="Arial" panose="020B0604020202020204" pitchFamily="34" charset="0"/>
              </a:rPr>
              <a:t> </a:t>
            </a:r>
            <a:r>
              <a:rPr lang="it-IT" dirty="0">
                <a:solidFill>
                  <a:srgbClr val="FF0000"/>
                </a:solidFill>
                <a:latin typeface="Arial" panose="020B0604020202020204" pitchFamily="34" charset="0"/>
                <a:cs typeface="Arial" panose="020B0604020202020204" pitchFamily="34" charset="0"/>
              </a:rPr>
              <a:t>counter</a:t>
            </a:r>
            <a:r>
              <a:rPr lang="it-IT" dirty="0">
                <a:solidFill>
                  <a:schemeClr val="tx1"/>
                </a:solidFill>
                <a:latin typeface="Arial" panose="020B0604020202020204" pitchFamily="34" charset="0"/>
                <a:cs typeface="Arial" panose="020B0604020202020204" pitchFamily="34" charset="0"/>
              </a:rPr>
              <a:t> </a:t>
            </a:r>
            <a:r>
              <a:rPr lang="it-IT" dirty="0" err="1">
                <a:solidFill>
                  <a:schemeClr val="tx1"/>
                </a:solidFill>
                <a:latin typeface="Arial" panose="020B0604020202020204" pitchFamily="34" charset="0"/>
                <a:cs typeface="Arial" panose="020B0604020202020204" pitchFamily="34" charset="0"/>
              </a:rPr>
              <a:t>is</a:t>
            </a:r>
            <a:endParaRPr lang="it-IT" dirty="0">
              <a:solidFill>
                <a:schemeClr val="tx1"/>
              </a:solidFill>
              <a:latin typeface="Arial" panose="020B0604020202020204" pitchFamily="34" charset="0"/>
              <a:cs typeface="Arial" panose="020B0604020202020204" pitchFamily="34" charset="0"/>
            </a:endParaRPr>
          </a:p>
          <a:p>
            <a:pPr algn="ctr"/>
            <a:r>
              <a:rPr lang="it-IT" dirty="0">
                <a:solidFill>
                  <a:schemeClr val="tx1"/>
                </a:solidFill>
                <a:latin typeface="Arial" panose="020B0604020202020204" pitchFamily="34" charset="0"/>
                <a:cs typeface="Arial" panose="020B0604020202020204" pitchFamily="34" charset="0"/>
              </a:rPr>
              <a:t>..... </a:t>
            </a:r>
          </a:p>
        </p:txBody>
      </p:sp>
      <p:sp>
        <p:nvSpPr>
          <p:cNvPr id="9" name="Rectangle: Rounded Corners 4">
            <a:extLst>
              <a:ext uri="{FF2B5EF4-FFF2-40B4-BE49-F238E27FC236}">
                <a16:creationId xmlns:a16="http://schemas.microsoft.com/office/drawing/2014/main" id="{CBC0657A-D195-4454-A206-5022080E1C37}"/>
              </a:ext>
            </a:extLst>
          </p:cNvPr>
          <p:cNvSpPr/>
          <p:nvPr/>
        </p:nvSpPr>
        <p:spPr>
          <a:xfrm>
            <a:off x="1011154" y="4176775"/>
            <a:ext cx="3354017" cy="66239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solidFill>
                  <a:schemeClr val="tx1"/>
                </a:solidFill>
                <a:latin typeface="Arial" panose="020B0604020202020204" pitchFamily="34" charset="0"/>
                <a:cs typeface="Arial" panose="020B0604020202020204" pitchFamily="34" charset="0"/>
              </a:rPr>
              <a:t>architecture</a:t>
            </a:r>
            <a:r>
              <a:rPr lang="it-IT" dirty="0">
                <a:solidFill>
                  <a:schemeClr val="tx1"/>
                </a:solidFill>
                <a:latin typeface="Arial" panose="020B0604020202020204" pitchFamily="34" charset="0"/>
                <a:cs typeface="Arial" panose="020B0604020202020204" pitchFamily="34" charset="0"/>
              </a:rPr>
              <a:t> </a:t>
            </a:r>
            <a:r>
              <a:rPr lang="it-IT" i="1" dirty="0" err="1">
                <a:solidFill>
                  <a:srgbClr val="FF0000"/>
                </a:solidFill>
                <a:latin typeface="Arial" panose="020B0604020202020204" pitchFamily="34" charset="0"/>
                <a:cs typeface="Arial" panose="020B0604020202020204" pitchFamily="34" charset="0"/>
              </a:rPr>
              <a:t>fsm</a:t>
            </a:r>
            <a:r>
              <a:rPr lang="it-IT" dirty="0">
                <a:solidFill>
                  <a:schemeClr val="tx1"/>
                </a:solidFill>
                <a:latin typeface="Arial" panose="020B0604020202020204" pitchFamily="34" charset="0"/>
                <a:cs typeface="Arial" panose="020B0604020202020204" pitchFamily="34" charset="0"/>
              </a:rPr>
              <a:t> of counter </a:t>
            </a:r>
            <a:r>
              <a:rPr lang="it-IT" dirty="0" err="1">
                <a:solidFill>
                  <a:schemeClr val="tx1"/>
                </a:solidFill>
                <a:latin typeface="Arial" panose="020B0604020202020204" pitchFamily="34" charset="0"/>
                <a:cs typeface="Arial" panose="020B0604020202020204" pitchFamily="34" charset="0"/>
              </a:rPr>
              <a:t>is</a:t>
            </a:r>
            <a:r>
              <a:rPr lang="it-IT" dirty="0">
                <a:solidFill>
                  <a:schemeClr val="tx1"/>
                </a:solidFill>
                <a:latin typeface="Arial" panose="020B0604020202020204" pitchFamily="34" charset="0"/>
                <a:cs typeface="Arial" panose="020B0604020202020204" pitchFamily="34" charset="0"/>
              </a:rPr>
              <a:t> </a:t>
            </a:r>
          </a:p>
          <a:p>
            <a:pPr algn="ctr"/>
            <a:r>
              <a:rPr lang="it-IT" dirty="0">
                <a:solidFill>
                  <a:schemeClr val="tx1"/>
                </a:solidFill>
                <a:latin typeface="Arial" panose="020B0604020202020204" pitchFamily="34" charset="0"/>
                <a:cs typeface="Arial" panose="020B0604020202020204" pitchFamily="34" charset="0"/>
              </a:rPr>
              <a:t>.....</a:t>
            </a:r>
          </a:p>
        </p:txBody>
      </p:sp>
      <p:sp>
        <p:nvSpPr>
          <p:cNvPr id="11" name="CasellaDiTesto 10">
            <a:extLst>
              <a:ext uri="{FF2B5EF4-FFF2-40B4-BE49-F238E27FC236}">
                <a16:creationId xmlns:a16="http://schemas.microsoft.com/office/drawing/2014/main" id="{666A621E-4579-434A-B6DA-F6653CE45077}"/>
              </a:ext>
            </a:extLst>
          </p:cNvPr>
          <p:cNvSpPr txBox="1"/>
          <p:nvPr/>
        </p:nvSpPr>
        <p:spPr>
          <a:xfrm>
            <a:off x="1602188" y="4953724"/>
            <a:ext cx="184537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cell: counter</a:t>
            </a:r>
          </a:p>
        </p:txBody>
      </p:sp>
      <p:sp>
        <p:nvSpPr>
          <p:cNvPr id="12" name="CasellaDiTesto 11">
            <a:extLst>
              <a:ext uri="{FF2B5EF4-FFF2-40B4-BE49-F238E27FC236}">
                <a16:creationId xmlns:a16="http://schemas.microsoft.com/office/drawing/2014/main" id="{D7F6B9B0-8E0B-4386-ADE5-2123D3395C24}"/>
              </a:ext>
            </a:extLst>
          </p:cNvPr>
          <p:cNvSpPr txBox="1"/>
          <p:nvPr/>
        </p:nvSpPr>
        <p:spPr>
          <a:xfrm>
            <a:off x="1251857" y="5597952"/>
            <a:ext cx="257134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VHDL description</a:t>
            </a:r>
          </a:p>
        </p:txBody>
      </p:sp>
      <p:sp>
        <p:nvSpPr>
          <p:cNvPr id="14" name="Rectangle: Rounded Corners 4">
            <a:extLst>
              <a:ext uri="{FF2B5EF4-FFF2-40B4-BE49-F238E27FC236}">
                <a16:creationId xmlns:a16="http://schemas.microsoft.com/office/drawing/2014/main" id="{716B0492-79BF-41FF-9AB7-5990C642A781}"/>
              </a:ext>
            </a:extLst>
          </p:cNvPr>
          <p:cNvSpPr/>
          <p:nvPr/>
        </p:nvSpPr>
        <p:spPr>
          <a:xfrm>
            <a:off x="5916385" y="2990193"/>
            <a:ext cx="3027446" cy="66239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chemeClr val="tx1"/>
                </a:solidFill>
                <a:latin typeface="Arial" panose="020B0604020202020204" pitchFamily="34" charset="0"/>
                <a:cs typeface="Arial" panose="020B0604020202020204" pitchFamily="34" charset="0"/>
              </a:rPr>
              <a:t>view</a:t>
            </a:r>
            <a:r>
              <a:rPr lang="it-IT" dirty="0">
                <a:solidFill>
                  <a:schemeClr val="tx1"/>
                </a:solidFill>
                <a:latin typeface="Arial" panose="020B0604020202020204" pitchFamily="34" charset="0"/>
                <a:cs typeface="Arial" panose="020B0604020202020204" pitchFamily="34" charset="0"/>
              </a:rPr>
              <a:t>:</a:t>
            </a:r>
            <a:r>
              <a:rPr lang="it-IT" b="1" dirty="0">
                <a:solidFill>
                  <a:schemeClr val="tx1"/>
                </a:solidFill>
                <a:latin typeface="Arial" panose="020B0604020202020204" pitchFamily="34" charset="0"/>
                <a:cs typeface="Arial" panose="020B0604020202020204" pitchFamily="34" charset="0"/>
              </a:rPr>
              <a:t> </a:t>
            </a:r>
            <a:r>
              <a:rPr lang="it-IT" b="1" dirty="0" err="1">
                <a:solidFill>
                  <a:schemeClr val="tx1"/>
                </a:solidFill>
                <a:latin typeface="Arial" panose="020B0604020202020204" pitchFamily="34" charset="0"/>
                <a:cs typeface="Arial" panose="020B0604020202020204" pitchFamily="34" charset="0"/>
              </a:rPr>
              <a:t>entity</a:t>
            </a:r>
            <a:r>
              <a:rPr lang="it-IT" b="1" dirty="0">
                <a:solidFill>
                  <a:schemeClr val="tx1"/>
                </a:solidFill>
                <a:latin typeface="Arial" panose="020B0604020202020204" pitchFamily="34" charset="0"/>
                <a:cs typeface="Arial" panose="020B0604020202020204" pitchFamily="34" charset="0"/>
              </a:rPr>
              <a:t> </a:t>
            </a:r>
            <a:endParaRPr lang="it-IT" dirty="0">
              <a:solidFill>
                <a:schemeClr val="tx1"/>
              </a:solidFill>
              <a:latin typeface="Arial" panose="020B0604020202020204" pitchFamily="34" charset="0"/>
              <a:cs typeface="Arial" panose="020B0604020202020204" pitchFamily="34" charset="0"/>
            </a:endParaRPr>
          </a:p>
        </p:txBody>
      </p:sp>
      <p:sp>
        <p:nvSpPr>
          <p:cNvPr id="15" name="Rectangle: Rounded Corners 4">
            <a:extLst>
              <a:ext uri="{FF2B5EF4-FFF2-40B4-BE49-F238E27FC236}">
                <a16:creationId xmlns:a16="http://schemas.microsoft.com/office/drawing/2014/main" id="{6F597B65-D5AB-46D6-B1C9-B9FB86CABFF7}"/>
              </a:ext>
            </a:extLst>
          </p:cNvPr>
          <p:cNvSpPr/>
          <p:nvPr/>
        </p:nvSpPr>
        <p:spPr>
          <a:xfrm>
            <a:off x="5916385" y="3793463"/>
            <a:ext cx="3027446" cy="66239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chemeClr val="tx1"/>
                </a:solidFill>
                <a:latin typeface="Arial" panose="020B0604020202020204" pitchFamily="34" charset="0"/>
                <a:cs typeface="Arial" panose="020B0604020202020204" pitchFamily="34" charset="0"/>
              </a:rPr>
              <a:t>view</a:t>
            </a:r>
            <a:r>
              <a:rPr lang="it-IT" dirty="0">
                <a:solidFill>
                  <a:schemeClr val="tx1"/>
                </a:solidFill>
                <a:latin typeface="Arial" panose="020B0604020202020204" pitchFamily="34" charset="0"/>
                <a:cs typeface="Arial" panose="020B0604020202020204" pitchFamily="34" charset="0"/>
              </a:rPr>
              <a:t>:</a:t>
            </a:r>
            <a:r>
              <a:rPr lang="it-IT" b="1" dirty="0">
                <a:solidFill>
                  <a:schemeClr val="tx1"/>
                </a:solidFill>
                <a:latin typeface="Arial" panose="020B0604020202020204" pitchFamily="34" charset="0"/>
                <a:cs typeface="Arial" panose="020B0604020202020204" pitchFamily="34" charset="0"/>
              </a:rPr>
              <a:t> symbol</a:t>
            </a:r>
            <a:endParaRPr lang="it-IT" dirty="0">
              <a:solidFill>
                <a:schemeClr val="tx1"/>
              </a:solidFill>
              <a:latin typeface="Arial" panose="020B0604020202020204" pitchFamily="34" charset="0"/>
              <a:cs typeface="Arial" panose="020B0604020202020204" pitchFamily="34" charset="0"/>
            </a:endParaRPr>
          </a:p>
        </p:txBody>
      </p:sp>
      <p:sp>
        <p:nvSpPr>
          <p:cNvPr id="16" name="Rectangle: Rounded Corners 4">
            <a:extLst>
              <a:ext uri="{FF2B5EF4-FFF2-40B4-BE49-F238E27FC236}">
                <a16:creationId xmlns:a16="http://schemas.microsoft.com/office/drawing/2014/main" id="{9CB332C6-8B68-475D-ABBE-409CB6B44B8A}"/>
              </a:ext>
            </a:extLst>
          </p:cNvPr>
          <p:cNvSpPr/>
          <p:nvPr/>
        </p:nvSpPr>
        <p:spPr>
          <a:xfrm>
            <a:off x="5916385" y="4678242"/>
            <a:ext cx="3027446" cy="66239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chemeClr val="tx1"/>
                </a:solidFill>
                <a:latin typeface="Arial" panose="020B0604020202020204" pitchFamily="34" charset="0"/>
                <a:cs typeface="Arial" panose="020B0604020202020204" pitchFamily="34" charset="0"/>
              </a:rPr>
              <a:t>view</a:t>
            </a:r>
            <a:r>
              <a:rPr lang="it-IT" dirty="0">
                <a:solidFill>
                  <a:schemeClr val="tx1"/>
                </a:solidFill>
                <a:latin typeface="Arial" panose="020B0604020202020204" pitchFamily="34" charset="0"/>
                <a:cs typeface="Arial" panose="020B0604020202020204" pitchFamily="34" charset="0"/>
              </a:rPr>
              <a:t>:</a:t>
            </a:r>
            <a:r>
              <a:rPr lang="it-IT" b="1" dirty="0">
                <a:solidFill>
                  <a:schemeClr val="tx1"/>
                </a:solidFill>
                <a:latin typeface="Arial" panose="020B0604020202020204" pitchFamily="34" charset="0"/>
                <a:cs typeface="Arial" panose="020B0604020202020204" pitchFamily="34" charset="0"/>
              </a:rPr>
              <a:t> </a:t>
            </a:r>
            <a:r>
              <a:rPr lang="it-IT" b="1" dirty="0" err="1">
                <a:solidFill>
                  <a:schemeClr val="tx1"/>
                </a:solidFill>
                <a:latin typeface="Arial" panose="020B0604020202020204" pitchFamily="34" charset="0"/>
                <a:cs typeface="Arial" panose="020B0604020202020204" pitchFamily="34" charset="0"/>
              </a:rPr>
              <a:t>fsm</a:t>
            </a:r>
            <a:endParaRPr lang="it-IT" dirty="0">
              <a:solidFill>
                <a:schemeClr val="tx1"/>
              </a:solidFill>
              <a:latin typeface="Arial" panose="020B0604020202020204" pitchFamily="34" charset="0"/>
              <a:cs typeface="Arial" panose="020B0604020202020204" pitchFamily="34" charset="0"/>
            </a:endParaRPr>
          </a:p>
        </p:txBody>
      </p:sp>
      <p:cxnSp>
        <p:nvCxnSpPr>
          <p:cNvPr id="17" name="Straight Arrow Connector 14">
            <a:extLst>
              <a:ext uri="{FF2B5EF4-FFF2-40B4-BE49-F238E27FC236}">
                <a16:creationId xmlns:a16="http://schemas.microsoft.com/office/drawing/2014/main" id="{32D5A590-EC90-42F2-AC53-5D95D224DF94}"/>
              </a:ext>
            </a:extLst>
          </p:cNvPr>
          <p:cNvCxnSpPr>
            <a:cxnSpLocks/>
          </p:cNvCxnSpPr>
          <p:nvPr/>
        </p:nvCxnSpPr>
        <p:spPr>
          <a:xfrm flipV="1">
            <a:off x="4038600" y="3254829"/>
            <a:ext cx="1752600" cy="174171"/>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4">
            <a:extLst>
              <a:ext uri="{FF2B5EF4-FFF2-40B4-BE49-F238E27FC236}">
                <a16:creationId xmlns:a16="http://schemas.microsoft.com/office/drawing/2014/main" id="{022A383A-99FF-47C7-B5E0-8EC179D94960}"/>
              </a:ext>
            </a:extLst>
          </p:cNvPr>
          <p:cNvCxnSpPr>
            <a:cxnSpLocks/>
          </p:cNvCxnSpPr>
          <p:nvPr/>
        </p:nvCxnSpPr>
        <p:spPr>
          <a:xfrm>
            <a:off x="4101193" y="3522838"/>
            <a:ext cx="1690007" cy="421895"/>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14">
            <a:extLst>
              <a:ext uri="{FF2B5EF4-FFF2-40B4-BE49-F238E27FC236}">
                <a16:creationId xmlns:a16="http://schemas.microsoft.com/office/drawing/2014/main" id="{12818D06-CCCC-4649-994D-1260997D4963}"/>
              </a:ext>
            </a:extLst>
          </p:cNvPr>
          <p:cNvCxnSpPr>
            <a:cxnSpLocks/>
          </p:cNvCxnSpPr>
          <p:nvPr/>
        </p:nvCxnSpPr>
        <p:spPr>
          <a:xfrm>
            <a:off x="4415518" y="4504881"/>
            <a:ext cx="1375682" cy="434713"/>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975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9" grpId="0" animBg="1"/>
      <p:bldP spid="11" grpId="0"/>
      <p:bldP spid="12" grpId="0"/>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5B6DD4-92A4-4A23-9796-1904AB03EB69}"/>
              </a:ext>
            </a:extLst>
          </p:cNvPr>
          <p:cNvSpPr>
            <a:spLocks noGrp="1"/>
          </p:cNvSpPr>
          <p:nvPr>
            <p:ph type="title"/>
          </p:nvPr>
        </p:nvSpPr>
        <p:spPr>
          <a:xfrm>
            <a:off x="838199" y="136525"/>
            <a:ext cx="10515600" cy="662397"/>
          </a:xfrm>
        </p:spPr>
        <p:txBody>
          <a:bodyPr/>
          <a:lstStyle/>
          <a:p>
            <a:r>
              <a:rPr lang="en-US" dirty="0"/>
              <a:t>View symbol</a:t>
            </a:r>
          </a:p>
        </p:txBody>
      </p:sp>
      <p:sp>
        <p:nvSpPr>
          <p:cNvPr id="3" name="Segnaposto piè di pagina 2">
            <a:extLst>
              <a:ext uri="{FF2B5EF4-FFF2-40B4-BE49-F238E27FC236}">
                <a16:creationId xmlns:a16="http://schemas.microsoft.com/office/drawing/2014/main" id="{D849B743-2E51-4841-AF00-23BD577426DF}"/>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A2BEF18F-9C28-4FB2-8CFC-C8D64745B01B}"/>
              </a:ext>
            </a:extLst>
          </p:cNvPr>
          <p:cNvSpPr>
            <a:spLocks noGrp="1"/>
          </p:cNvSpPr>
          <p:nvPr>
            <p:ph type="sldNum" sz="quarter" idx="12"/>
          </p:nvPr>
        </p:nvSpPr>
        <p:spPr/>
        <p:txBody>
          <a:bodyPr/>
          <a:lstStyle/>
          <a:p>
            <a:fld id="{02055017-B6DE-4C35-A63B-40EADAC97849}" type="slidenum">
              <a:rPr lang="en-US" smtClean="0"/>
              <a:t>17</a:t>
            </a:fld>
            <a:endParaRPr lang="en-US" dirty="0"/>
          </a:p>
        </p:txBody>
      </p:sp>
      <p:pic>
        <p:nvPicPr>
          <p:cNvPr id="5" name="Immagine 4">
            <a:extLst>
              <a:ext uri="{FF2B5EF4-FFF2-40B4-BE49-F238E27FC236}">
                <a16:creationId xmlns:a16="http://schemas.microsoft.com/office/drawing/2014/main" id="{E46C1226-3FAB-4C30-BCEE-13BCD12448A1}"/>
              </a:ext>
            </a:extLst>
          </p:cNvPr>
          <p:cNvPicPr>
            <a:picLocks noChangeAspect="1"/>
          </p:cNvPicPr>
          <p:nvPr/>
        </p:nvPicPr>
        <p:blipFill>
          <a:blip r:embed="rId2"/>
          <a:stretch>
            <a:fillRect/>
          </a:stretch>
        </p:blipFill>
        <p:spPr>
          <a:xfrm>
            <a:off x="337457" y="1247049"/>
            <a:ext cx="5976234" cy="4783637"/>
          </a:xfrm>
          <a:prstGeom prst="rect">
            <a:avLst/>
          </a:prstGeom>
        </p:spPr>
      </p:pic>
      <p:sp>
        <p:nvSpPr>
          <p:cNvPr id="6" name="CasellaDiTesto 5">
            <a:extLst>
              <a:ext uri="{FF2B5EF4-FFF2-40B4-BE49-F238E27FC236}">
                <a16:creationId xmlns:a16="http://schemas.microsoft.com/office/drawing/2014/main" id="{C440AACA-4BB9-4417-9053-2FE7990F4BDF}"/>
              </a:ext>
            </a:extLst>
          </p:cNvPr>
          <p:cNvSpPr txBox="1"/>
          <p:nvPr/>
        </p:nvSpPr>
        <p:spPr>
          <a:xfrm>
            <a:off x="6770914" y="1351508"/>
            <a:ext cx="4844143" cy="415498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view "symbol" is created automatically starting from the "entity" part of the </a:t>
            </a:r>
            <a:r>
              <a:rPr lang="en-US" sz="2400" dirty="0" err="1">
                <a:latin typeface="Arial" panose="020B0604020202020204" pitchFamily="34" charset="0"/>
                <a:cs typeface="Arial" panose="020B0604020202020204" pitchFamily="34" charset="0"/>
              </a:rPr>
              <a:t>vhdl</a:t>
            </a:r>
            <a:r>
              <a:rPr lang="en-US" sz="2400" dirty="0">
                <a:latin typeface="Arial" panose="020B0604020202020204" pitchFamily="34" charset="0"/>
                <a:cs typeface="Arial" panose="020B0604020202020204" pitchFamily="34" charset="0"/>
              </a:rPr>
              <a:t> description, where  the input and output pin are declared.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It is the symbol view that has to be used to create an instance of the digital cell inside an analog schematic view, forming the mixed signal schematic. </a:t>
            </a:r>
          </a:p>
        </p:txBody>
      </p:sp>
    </p:spTree>
    <p:extLst>
      <p:ext uri="{BB962C8B-B14F-4D97-AF65-F5344CB8AC3E}">
        <p14:creationId xmlns:p14="http://schemas.microsoft.com/office/powerpoint/2010/main" val="3329942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FE6EB9-6506-4B24-9BC5-B22A4E06DAE5}"/>
              </a:ext>
            </a:extLst>
          </p:cNvPr>
          <p:cNvSpPr>
            <a:spLocks noGrp="1"/>
          </p:cNvSpPr>
          <p:nvPr>
            <p:ph type="title"/>
          </p:nvPr>
        </p:nvSpPr>
        <p:spPr/>
        <p:txBody>
          <a:bodyPr/>
          <a:lstStyle/>
          <a:p>
            <a:r>
              <a:rPr lang="en-US" dirty="0"/>
              <a:t>Example of mixed signal schematic view</a:t>
            </a:r>
          </a:p>
        </p:txBody>
      </p:sp>
      <p:sp>
        <p:nvSpPr>
          <p:cNvPr id="3" name="Segnaposto piè di pagina 2">
            <a:extLst>
              <a:ext uri="{FF2B5EF4-FFF2-40B4-BE49-F238E27FC236}">
                <a16:creationId xmlns:a16="http://schemas.microsoft.com/office/drawing/2014/main" id="{B819386D-8893-4B9A-83D5-7B3646AED700}"/>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2D296C68-C63E-4DD3-868F-6468B6232D8C}"/>
              </a:ext>
            </a:extLst>
          </p:cNvPr>
          <p:cNvSpPr>
            <a:spLocks noGrp="1"/>
          </p:cNvSpPr>
          <p:nvPr>
            <p:ph type="sldNum" sz="quarter" idx="12"/>
          </p:nvPr>
        </p:nvSpPr>
        <p:spPr/>
        <p:txBody>
          <a:bodyPr/>
          <a:lstStyle/>
          <a:p>
            <a:fld id="{02055017-B6DE-4C35-A63B-40EADAC97849}" type="slidenum">
              <a:rPr lang="en-US" smtClean="0"/>
              <a:t>18</a:t>
            </a:fld>
            <a:endParaRPr lang="en-US" dirty="0"/>
          </a:p>
        </p:txBody>
      </p:sp>
      <p:pic>
        <p:nvPicPr>
          <p:cNvPr id="5" name="Segnaposto contenuto 2">
            <a:extLst>
              <a:ext uri="{FF2B5EF4-FFF2-40B4-BE49-F238E27FC236}">
                <a16:creationId xmlns:a16="http://schemas.microsoft.com/office/drawing/2014/main" id="{298B9502-DFE5-4C54-8C4F-2FE3069F2BE3}"/>
              </a:ext>
            </a:extLst>
          </p:cNvPr>
          <p:cNvPicPr>
            <a:picLocks noChangeAspect="1"/>
          </p:cNvPicPr>
          <p:nvPr/>
        </p:nvPicPr>
        <p:blipFill>
          <a:blip r:embed="rId2"/>
          <a:srcRect l="13335" t="7919" b="8038"/>
          <a:stretch>
            <a:fillRect/>
          </a:stretch>
        </p:blipFill>
        <p:spPr>
          <a:xfrm>
            <a:off x="698499" y="1027523"/>
            <a:ext cx="6660675" cy="5166448"/>
          </a:xfrm>
          <a:prstGeom prst="rect">
            <a:avLst/>
          </a:prstGeom>
        </p:spPr>
      </p:pic>
      <p:cxnSp>
        <p:nvCxnSpPr>
          <p:cNvPr id="6" name="Straight Arrow Connector 14">
            <a:extLst>
              <a:ext uri="{FF2B5EF4-FFF2-40B4-BE49-F238E27FC236}">
                <a16:creationId xmlns:a16="http://schemas.microsoft.com/office/drawing/2014/main" id="{A4966CC9-18E7-4A41-919C-C592D9E616EA}"/>
              </a:ext>
            </a:extLst>
          </p:cNvPr>
          <p:cNvCxnSpPr>
            <a:cxnSpLocks/>
          </p:cNvCxnSpPr>
          <p:nvPr/>
        </p:nvCxnSpPr>
        <p:spPr>
          <a:xfrm flipH="1" flipV="1">
            <a:off x="4778830" y="3829251"/>
            <a:ext cx="674913" cy="187578"/>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14">
            <a:extLst>
              <a:ext uri="{FF2B5EF4-FFF2-40B4-BE49-F238E27FC236}">
                <a16:creationId xmlns:a16="http://schemas.microsoft.com/office/drawing/2014/main" id="{6C93E3C8-37F9-4F12-A6BF-69FEC79BF48E}"/>
              </a:ext>
            </a:extLst>
          </p:cNvPr>
          <p:cNvCxnSpPr>
            <a:cxnSpLocks/>
          </p:cNvCxnSpPr>
          <p:nvPr/>
        </p:nvCxnSpPr>
        <p:spPr>
          <a:xfrm flipV="1">
            <a:off x="2155371" y="4166708"/>
            <a:ext cx="370117" cy="437949"/>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88141D45-545C-45AD-AE01-ED662D178AFE}"/>
              </a:ext>
            </a:extLst>
          </p:cNvPr>
          <p:cNvSpPr txBox="1"/>
          <p:nvPr/>
        </p:nvSpPr>
        <p:spPr>
          <a:xfrm>
            <a:off x="5573486" y="4016829"/>
            <a:ext cx="1785688"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Analog cell</a:t>
            </a:r>
          </a:p>
        </p:txBody>
      </p:sp>
      <p:sp>
        <p:nvSpPr>
          <p:cNvPr id="12" name="CasellaDiTesto 11">
            <a:extLst>
              <a:ext uri="{FF2B5EF4-FFF2-40B4-BE49-F238E27FC236}">
                <a16:creationId xmlns:a16="http://schemas.microsoft.com/office/drawing/2014/main" id="{071423CA-DAC9-4241-B335-BB02A7C74759}"/>
              </a:ext>
            </a:extLst>
          </p:cNvPr>
          <p:cNvSpPr txBox="1"/>
          <p:nvPr/>
        </p:nvSpPr>
        <p:spPr>
          <a:xfrm>
            <a:off x="1143000" y="4700396"/>
            <a:ext cx="1785688"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Digital cell</a:t>
            </a:r>
          </a:p>
        </p:txBody>
      </p:sp>
    </p:spTree>
    <p:extLst>
      <p:ext uri="{BB962C8B-B14F-4D97-AF65-F5344CB8AC3E}">
        <p14:creationId xmlns:p14="http://schemas.microsoft.com/office/powerpoint/2010/main" val="1858358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ECAC22-F9F5-48AA-B2FF-C8BC169281F0}"/>
              </a:ext>
            </a:extLst>
          </p:cNvPr>
          <p:cNvSpPr>
            <a:spLocks noGrp="1"/>
          </p:cNvSpPr>
          <p:nvPr>
            <p:ph type="title"/>
          </p:nvPr>
        </p:nvSpPr>
        <p:spPr>
          <a:xfrm>
            <a:off x="838200" y="108133"/>
            <a:ext cx="10515600" cy="662397"/>
          </a:xfrm>
        </p:spPr>
        <p:txBody>
          <a:bodyPr/>
          <a:lstStyle/>
          <a:p>
            <a:r>
              <a:rPr lang="en-US" dirty="0"/>
              <a:t>Objects that are necessary for the Mixed Signal simulation</a:t>
            </a:r>
          </a:p>
        </p:txBody>
      </p:sp>
      <p:sp>
        <p:nvSpPr>
          <p:cNvPr id="3" name="Segnaposto piè di pagina 2">
            <a:extLst>
              <a:ext uri="{FF2B5EF4-FFF2-40B4-BE49-F238E27FC236}">
                <a16:creationId xmlns:a16="http://schemas.microsoft.com/office/drawing/2014/main" id="{F89420C3-257E-4088-9A92-C4704485C655}"/>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4EF8CA60-54E0-451D-922D-1B87A5E778E1}"/>
              </a:ext>
            </a:extLst>
          </p:cNvPr>
          <p:cNvSpPr>
            <a:spLocks noGrp="1"/>
          </p:cNvSpPr>
          <p:nvPr>
            <p:ph type="sldNum" sz="quarter" idx="12"/>
          </p:nvPr>
        </p:nvSpPr>
        <p:spPr/>
        <p:txBody>
          <a:bodyPr/>
          <a:lstStyle/>
          <a:p>
            <a:fld id="{02055017-B6DE-4C35-A63B-40EADAC97849}" type="slidenum">
              <a:rPr lang="en-US" smtClean="0"/>
              <a:t>19</a:t>
            </a:fld>
            <a:endParaRPr lang="en-US" dirty="0"/>
          </a:p>
        </p:txBody>
      </p:sp>
      <p:sp>
        <p:nvSpPr>
          <p:cNvPr id="6" name="Rectangle: Rounded Corners 4">
            <a:extLst>
              <a:ext uri="{FF2B5EF4-FFF2-40B4-BE49-F238E27FC236}">
                <a16:creationId xmlns:a16="http://schemas.microsoft.com/office/drawing/2014/main" id="{67D50FF8-818A-499E-B9E8-464DF5D7DC3D}"/>
              </a:ext>
            </a:extLst>
          </p:cNvPr>
          <p:cNvSpPr/>
          <p:nvPr/>
        </p:nvSpPr>
        <p:spPr>
          <a:xfrm>
            <a:off x="1003300" y="1515571"/>
            <a:ext cx="2858323" cy="79628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latin typeface="Arial" panose="020B0604020202020204" pitchFamily="34" charset="0"/>
                <a:cs typeface="Arial" panose="020B0604020202020204" pitchFamily="34" charset="0"/>
              </a:rPr>
              <a:t>Mixed </a:t>
            </a:r>
            <a:r>
              <a:rPr lang="it-IT" dirty="0" err="1">
                <a:solidFill>
                  <a:schemeClr val="tx1"/>
                </a:solidFill>
                <a:latin typeface="Arial" panose="020B0604020202020204" pitchFamily="34" charset="0"/>
                <a:cs typeface="Arial" panose="020B0604020202020204" pitchFamily="34" charset="0"/>
              </a:rPr>
              <a:t>Signal</a:t>
            </a:r>
            <a:r>
              <a:rPr lang="it-IT" dirty="0">
                <a:solidFill>
                  <a:schemeClr val="tx1"/>
                </a:solidFill>
                <a:latin typeface="Arial" panose="020B0604020202020204" pitchFamily="34" charset="0"/>
                <a:cs typeface="Arial" panose="020B0604020202020204" pitchFamily="34" charset="0"/>
              </a:rPr>
              <a:t> </a:t>
            </a:r>
            <a:r>
              <a:rPr lang="it-IT" dirty="0" err="1">
                <a:solidFill>
                  <a:schemeClr val="tx1"/>
                </a:solidFill>
                <a:latin typeface="Arial" panose="020B0604020202020204" pitchFamily="34" charset="0"/>
                <a:cs typeface="Arial" panose="020B0604020202020204" pitchFamily="34" charset="0"/>
              </a:rPr>
              <a:t>Schematic</a:t>
            </a:r>
            <a:endParaRPr lang="it-IT" dirty="0">
              <a:solidFill>
                <a:schemeClr val="tx1"/>
              </a:solidFill>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8B184591-BB56-42CB-8E0E-E4E2752AD4BC}"/>
              </a:ext>
            </a:extLst>
          </p:cNvPr>
          <p:cNvSpPr txBox="1"/>
          <p:nvPr/>
        </p:nvSpPr>
        <p:spPr>
          <a:xfrm>
            <a:off x="4691742" y="972009"/>
            <a:ext cx="3004459"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Views: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schematic</a:t>
            </a:r>
          </a:p>
          <a:p>
            <a:pPr marL="342900" indent="-342900">
              <a:buFont typeface="Arial" panose="020B0604020202020204" pitchFamily="34" charset="0"/>
              <a:buChar char="•"/>
            </a:pPr>
            <a:r>
              <a:rPr lang="en-US" sz="2400" dirty="0" err="1">
                <a:latin typeface="Arial" panose="020B0604020202020204" pitchFamily="34" charset="0"/>
                <a:cs typeface="Arial" panose="020B0604020202020204" pitchFamily="34" charset="0"/>
              </a:rPr>
              <a:t>adexl</a:t>
            </a: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config</a:t>
            </a:r>
          </a:p>
        </p:txBody>
      </p:sp>
      <p:sp>
        <p:nvSpPr>
          <p:cNvPr id="8" name="Parentesi graffa aperta 7">
            <a:extLst>
              <a:ext uri="{FF2B5EF4-FFF2-40B4-BE49-F238E27FC236}">
                <a16:creationId xmlns:a16="http://schemas.microsoft.com/office/drawing/2014/main" id="{618A7343-1B6D-449B-927C-16E2CAB60581}"/>
              </a:ext>
            </a:extLst>
          </p:cNvPr>
          <p:cNvSpPr/>
          <p:nvPr/>
        </p:nvSpPr>
        <p:spPr>
          <a:xfrm>
            <a:off x="4343400" y="1446176"/>
            <a:ext cx="261257" cy="935073"/>
          </a:xfrm>
          <a:prstGeom prst="leftBrace">
            <a:avLst>
              <a:gd name="adj1" fmla="val 30208"/>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CasellaDiTesto 8">
            <a:extLst>
              <a:ext uri="{FF2B5EF4-FFF2-40B4-BE49-F238E27FC236}">
                <a16:creationId xmlns:a16="http://schemas.microsoft.com/office/drawing/2014/main" id="{B607383B-3DF9-4D2C-B969-0D67A99E15F0}"/>
              </a:ext>
            </a:extLst>
          </p:cNvPr>
          <p:cNvSpPr txBox="1"/>
          <p:nvPr/>
        </p:nvSpPr>
        <p:spPr>
          <a:xfrm>
            <a:off x="7505700" y="1515571"/>
            <a:ext cx="468630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view used by the ADE simulation environment</a:t>
            </a:r>
          </a:p>
        </p:txBody>
      </p:sp>
      <p:sp>
        <p:nvSpPr>
          <p:cNvPr id="10" name="CasellaDiTesto 9">
            <a:extLst>
              <a:ext uri="{FF2B5EF4-FFF2-40B4-BE49-F238E27FC236}">
                <a16:creationId xmlns:a16="http://schemas.microsoft.com/office/drawing/2014/main" id="{E71D8BCC-961F-451A-8201-ED20BA5F8373}"/>
              </a:ext>
            </a:extLst>
          </p:cNvPr>
          <p:cNvSpPr txBox="1"/>
          <p:nvPr/>
        </p:nvSpPr>
        <p:spPr>
          <a:xfrm>
            <a:off x="7505700" y="2411737"/>
            <a:ext cx="4686300"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 view that has to be explicitly created and includes, for each instance, indication on which view has to be used in the simulation</a:t>
            </a:r>
          </a:p>
        </p:txBody>
      </p:sp>
      <p:cxnSp>
        <p:nvCxnSpPr>
          <p:cNvPr id="11" name="Straight Arrow Connector 14">
            <a:extLst>
              <a:ext uri="{FF2B5EF4-FFF2-40B4-BE49-F238E27FC236}">
                <a16:creationId xmlns:a16="http://schemas.microsoft.com/office/drawing/2014/main" id="{8AE7ED5E-7A98-47C0-89DC-21E179ED797F}"/>
              </a:ext>
            </a:extLst>
          </p:cNvPr>
          <p:cNvCxnSpPr>
            <a:cxnSpLocks/>
            <a:stCxn id="9" idx="1"/>
          </p:cNvCxnSpPr>
          <p:nvPr/>
        </p:nvCxnSpPr>
        <p:spPr>
          <a:xfrm flipH="1" flipV="1">
            <a:off x="6096002" y="1913712"/>
            <a:ext cx="1409698" cy="17358"/>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4">
            <a:extLst>
              <a:ext uri="{FF2B5EF4-FFF2-40B4-BE49-F238E27FC236}">
                <a16:creationId xmlns:a16="http://schemas.microsoft.com/office/drawing/2014/main" id="{ECDA2692-90A1-4DAC-9E6D-F34EFBADDF14}"/>
              </a:ext>
            </a:extLst>
          </p:cNvPr>
          <p:cNvCxnSpPr>
            <a:cxnSpLocks/>
          </p:cNvCxnSpPr>
          <p:nvPr/>
        </p:nvCxnSpPr>
        <p:spPr>
          <a:xfrm flipH="1" flipV="1">
            <a:off x="5970732" y="2320532"/>
            <a:ext cx="1534968" cy="420207"/>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Rettangolo con angoli arrotondati 16">
            <a:extLst>
              <a:ext uri="{FF2B5EF4-FFF2-40B4-BE49-F238E27FC236}">
                <a16:creationId xmlns:a16="http://schemas.microsoft.com/office/drawing/2014/main" id="{ABB0E871-C047-4F95-A95D-BE60ED0634FB}"/>
              </a:ext>
            </a:extLst>
          </p:cNvPr>
          <p:cNvSpPr/>
          <p:nvPr/>
        </p:nvSpPr>
        <p:spPr>
          <a:xfrm>
            <a:off x="2721425" y="3371300"/>
            <a:ext cx="1761675" cy="78483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ADE </a:t>
            </a:r>
          </a:p>
        </p:txBody>
      </p:sp>
      <p:sp>
        <p:nvSpPr>
          <p:cNvPr id="18" name="Figura a mano libera: forma 17">
            <a:extLst>
              <a:ext uri="{FF2B5EF4-FFF2-40B4-BE49-F238E27FC236}">
                <a16:creationId xmlns:a16="http://schemas.microsoft.com/office/drawing/2014/main" id="{831771A9-9D92-472E-BB87-C3FBC604268A}"/>
              </a:ext>
            </a:extLst>
          </p:cNvPr>
          <p:cNvSpPr/>
          <p:nvPr/>
        </p:nvSpPr>
        <p:spPr>
          <a:xfrm>
            <a:off x="3467100" y="2501900"/>
            <a:ext cx="1905000" cy="838200"/>
          </a:xfrm>
          <a:custGeom>
            <a:avLst/>
            <a:gdLst>
              <a:gd name="connsiteX0" fmla="*/ 1879600 w 1905000"/>
              <a:gd name="connsiteY0" fmla="*/ 0 h 838200"/>
              <a:gd name="connsiteX1" fmla="*/ 1854200 w 1905000"/>
              <a:gd name="connsiteY1" fmla="*/ 241300 h 838200"/>
              <a:gd name="connsiteX2" fmla="*/ 1422400 w 1905000"/>
              <a:gd name="connsiteY2" fmla="*/ 355600 h 838200"/>
              <a:gd name="connsiteX3" fmla="*/ 254000 w 1905000"/>
              <a:gd name="connsiteY3" fmla="*/ 368300 h 838200"/>
              <a:gd name="connsiteX4" fmla="*/ 0 w 1905000"/>
              <a:gd name="connsiteY4" fmla="*/ 838200 h 83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0" h="838200">
                <a:moveTo>
                  <a:pt x="1879600" y="0"/>
                </a:moveTo>
                <a:cubicBezTo>
                  <a:pt x="1905000" y="91016"/>
                  <a:pt x="1930400" y="182033"/>
                  <a:pt x="1854200" y="241300"/>
                </a:cubicBezTo>
                <a:cubicBezTo>
                  <a:pt x="1778000" y="300567"/>
                  <a:pt x="1689100" y="334433"/>
                  <a:pt x="1422400" y="355600"/>
                </a:cubicBezTo>
                <a:cubicBezTo>
                  <a:pt x="1155700" y="376767"/>
                  <a:pt x="491067" y="287867"/>
                  <a:pt x="254000" y="368300"/>
                </a:cubicBezTo>
                <a:cubicBezTo>
                  <a:pt x="16933" y="448733"/>
                  <a:pt x="8466" y="643466"/>
                  <a:pt x="0" y="838200"/>
                </a:cubicBezTo>
              </a:path>
            </a:pathLst>
          </a:custGeom>
          <a:noFill/>
          <a:ln w="34925">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ttangolo con angoli arrotondati 18">
            <a:extLst>
              <a:ext uri="{FF2B5EF4-FFF2-40B4-BE49-F238E27FC236}">
                <a16:creationId xmlns:a16="http://schemas.microsoft.com/office/drawing/2014/main" id="{39FBB37F-8FA4-44BC-B2D8-D9706A6B81EE}"/>
              </a:ext>
            </a:extLst>
          </p:cNvPr>
          <p:cNvSpPr/>
          <p:nvPr/>
        </p:nvSpPr>
        <p:spPr>
          <a:xfrm>
            <a:off x="3861623" y="4719924"/>
            <a:ext cx="1761675" cy="78483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Connect Rules </a:t>
            </a:r>
          </a:p>
        </p:txBody>
      </p:sp>
      <p:sp>
        <p:nvSpPr>
          <p:cNvPr id="24" name="Freccia in su 23">
            <a:extLst>
              <a:ext uri="{FF2B5EF4-FFF2-40B4-BE49-F238E27FC236}">
                <a16:creationId xmlns:a16="http://schemas.microsoft.com/office/drawing/2014/main" id="{BAFEF55D-046F-49EA-ACFB-D127EA14C774}"/>
              </a:ext>
            </a:extLst>
          </p:cNvPr>
          <p:cNvSpPr/>
          <p:nvPr/>
        </p:nvSpPr>
        <p:spPr>
          <a:xfrm rot="18928747">
            <a:off x="4130523" y="3875027"/>
            <a:ext cx="312058" cy="838200"/>
          </a:xfrm>
          <a:prstGeom prst="up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sellaDiTesto 24">
            <a:extLst>
              <a:ext uri="{FF2B5EF4-FFF2-40B4-BE49-F238E27FC236}">
                <a16:creationId xmlns:a16="http://schemas.microsoft.com/office/drawing/2014/main" id="{0E13394D-53ED-428F-BC2B-99C4FC17102E}"/>
              </a:ext>
            </a:extLst>
          </p:cNvPr>
          <p:cNvSpPr txBox="1"/>
          <p:nvPr/>
        </p:nvSpPr>
        <p:spPr>
          <a:xfrm>
            <a:off x="6096000" y="4563743"/>
            <a:ext cx="5764959"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connect rules associate electrical quantities to the logical values. They represent the interface between the digital (logical) and electrical world </a:t>
            </a:r>
          </a:p>
        </p:txBody>
      </p:sp>
    </p:spTree>
    <p:extLst>
      <p:ext uri="{BB962C8B-B14F-4D97-AF65-F5344CB8AC3E}">
        <p14:creationId xmlns:p14="http://schemas.microsoft.com/office/powerpoint/2010/main" val="32888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7" grpId="0" animBg="1"/>
      <p:bldP spid="18" grpId="0" animBg="1"/>
      <p:bldP spid="19" grpId="0" animBg="1"/>
      <p:bldP spid="24" grpId="0" animBg="1"/>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71390-9333-40AB-86FA-DDFAFFF74B99}"/>
              </a:ext>
            </a:extLst>
          </p:cNvPr>
          <p:cNvSpPr>
            <a:spLocks noGrp="1"/>
          </p:cNvSpPr>
          <p:nvPr>
            <p:ph type="title"/>
          </p:nvPr>
        </p:nvSpPr>
        <p:spPr/>
        <p:txBody>
          <a:bodyPr/>
          <a:lstStyle/>
          <a:p>
            <a:r>
              <a:rPr lang="it-IT" dirty="0"/>
              <a:t>Possible design flows</a:t>
            </a:r>
          </a:p>
        </p:txBody>
      </p:sp>
      <p:sp>
        <p:nvSpPr>
          <p:cNvPr id="3" name="Footer Placeholder 2">
            <a:extLst>
              <a:ext uri="{FF2B5EF4-FFF2-40B4-BE49-F238E27FC236}">
                <a16:creationId xmlns:a16="http://schemas.microsoft.com/office/drawing/2014/main" id="{699B94C3-DABF-44BA-B0B9-D13C3D78E098}"/>
              </a:ext>
            </a:extLst>
          </p:cNvPr>
          <p:cNvSpPr>
            <a:spLocks noGrp="1"/>
          </p:cNvSpPr>
          <p:nvPr>
            <p:ph type="ftr" sz="quarter" idx="11"/>
          </p:nvPr>
        </p:nvSpPr>
        <p:spPr/>
        <p:txBody>
          <a:bodyPr/>
          <a:lstStyle/>
          <a:p>
            <a:r>
              <a:rPr lang="en-US"/>
              <a:t>P. Bruschi – Design of Mixed Signal Circuits</a:t>
            </a:r>
            <a:endParaRPr lang="en-US" dirty="0"/>
          </a:p>
        </p:txBody>
      </p:sp>
      <p:sp>
        <p:nvSpPr>
          <p:cNvPr id="4" name="Slide Number Placeholder 3">
            <a:extLst>
              <a:ext uri="{FF2B5EF4-FFF2-40B4-BE49-F238E27FC236}">
                <a16:creationId xmlns:a16="http://schemas.microsoft.com/office/drawing/2014/main" id="{1DCAD3AD-2205-41AE-8203-F3A2F8858A46}"/>
              </a:ext>
            </a:extLst>
          </p:cNvPr>
          <p:cNvSpPr>
            <a:spLocks noGrp="1"/>
          </p:cNvSpPr>
          <p:nvPr>
            <p:ph type="sldNum" sz="quarter" idx="12"/>
          </p:nvPr>
        </p:nvSpPr>
        <p:spPr/>
        <p:txBody>
          <a:bodyPr/>
          <a:lstStyle/>
          <a:p>
            <a:fld id="{02055017-B6DE-4C35-A63B-40EADAC97849}" type="slidenum">
              <a:rPr lang="en-US" smtClean="0"/>
              <a:t>2</a:t>
            </a:fld>
            <a:endParaRPr lang="en-US" dirty="0"/>
          </a:p>
        </p:txBody>
      </p:sp>
      <p:sp>
        <p:nvSpPr>
          <p:cNvPr id="7" name="TextBox 6">
            <a:extLst>
              <a:ext uri="{FF2B5EF4-FFF2-40B4-BE49-F238E27FC236}">
                <a16:creationId xmlns:a16="http://schemas.microsoft.com/office/drawing/2014/main" id="{5D6FFE9C-B67B-41B6-95A4-5F4751E09361}"/>
              </a:ext>
            </a:extLst>
          </p:cNvPr>
          <p:cNvSpPr txBox="1"/>
          <p:nvPr/>
        </p:nvSpPr>
        <p:spPr>
          <a:xfrm>
            <a:off x="1255059" y="1308847"/>
            <a:ext cx="9368117" cy="1200329"/>
          </a:xfrm>
          <a:prstGeom prst="rect">
            <a:avLst/>
          </a:prstGeom>
          <a:noFill/>
        </p:spPr>
        <p:txBody>
          <a:bodyPr wrap="square" rtlCol="0">
            <a:spAutoFit/>
          </a:bodyPr>
          <a:lstStyle/>
          <a:p>
            <a:pPr marL="342900" indent="-342900">
              <a:buFont typeface="Arial" panose="020B0604020202020204" pitchFamily="34" charset="0"/>
              <a:buChar char="•"/>
            </a:pPr>
            <a:r>
              <a:rPr lang="it-IT" sz="2400" b="1" u="sng" dirty="0">
                <a:latin typeface="Arial" panose="020B0604020202020204" pitchFamily="34" charset="0"/>
                <a:cs typeface="Arial" panose="020B0604020202020204" pitchFamily="34" charset="0"/>
              </a:rPr>
              <a:t>Analog centric (or analog on top): </a:t>
            </a:r>
            <a:r>
              <a:rPr lang="it-IT" sz="2400" dirty="0">
                <a:latin typeface="Arial" panose="020B0604020202020204" pitchFamily="34" charset="0"/>
                <a:cs typeface="Arial" panose="020B0604020202020204" pitchFamily="34" charset="0"/>
              </a:rPr>
              <a:t>the analog and digital units are designed with their proper tools and integration is performed using the analog tool.</a:t>
            </a:r>
          </a:p>
        </p:txBody>
      </p:sp>
      <p:sp>
        <p:nvSpPr>
          <p:cNvPr id="8" name="TextBox 7">
            <a:extLst>
              <a:ext uri="{FF2B5EF4-FFF2-40B4-BE49-F238E27FC236}">
                <a16:creationId xmlns:a16="http://schemas.microsoft.com/office/drawing/2014/main" id="{A4CB167B-7C55-48C1-AA23-D8CCB4A95372}"/>
              </a:ext>
            </a:extLst>
          </p:cNvPr>
          <p:cNvSpPr txBox="1"/>
          <p:nvPr/>
        </p:nvSpPr>
        <p:spPr>
          <a:xfrm>
            <a:off x="1255059" y="3091771"/>
            <a:ext cx="9368117" cy="1200329"/>
          </a:xfrm>
          <a:prstGeom prst="rect">
            <a:avLst/>
          </a:prstGeom>
          <a:noFill/>
        </p:spPr>
        <p:txBody>
          <a:bodyPr wrap="square" rtlCol="0">
            <a:spAutoFit/>
          </a:bodyPr>
          <a:lstStyle/>
          <a:p>
            <a:pPr marL="342900" indent="-342900">
              <a:buFont typeface="Arial" panose="020B0604020202020204" pitchFamily="34" charset="0"/>
              <a:buChar char="•"/>
            </a:pPr>
            <a:r>
              <a:rPr lang="it-IT" sz="2400" b="1" u="sng" dirty="0">
                <a:latin typeface="Arial" panose="020B0604020202020204" pitchFamily="34" charset="0"/>
                <a:cs typeface="Arial" panose="020B0604020202020204" pitchFamily="34" charset="0"/>
              </a:rPr>
              <a:t>Digital centric (or digital on top): </a:t>
            </a:r>
            <a:r>
              <a:rPr lang="it-IT" sz="2400" dirty="0">
                <a:latin typeface="Arial" panose="020B0604020202020204" pitchFamily="34" charset="0"/>
                <a:cs typeface="Arial" panose="020B0604020202020204" pitchFamily="34" charset="0"/>
              </a:rPr>
              <a:t>the analog and digital units are designed with their proper tools and integration is performed using the (highly automated) digital tool.</a:t>
            </a:r>
          </a:p>
        </p:txBody>
      </p:sp>
      <p:sp>
        <p:nvSpPr>
          <p:cNvPr id="9" name="Arrow: Right 8">
            <a:extLst>
              <a:ext uri="{FF2B5EF4-FFF2-40B4-BE49-F238E27FC236}">
                <a16:creationId xmlns:a16="http://schemas.microsoft.com/office/drawing/2014/main" id="{366FBDD0-8133-4A38-AA78-CB6B4BA508D9}"/>
              </a:ext>
            </a:extLst>
          </p:cNvPr>
          <p:cNvSpPr/>
          <p:nvPr/>
        </p:nvSpPr>
        <p:spPr>
          <a:xfrm>
            <a:off x="582706" y="1308847"/>
            <a:ext cx="609600" cy="53788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6612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35B926-A863-4C3E-976C-C8AF496149B4}"/>
              </a:ext>
            </a:extLst>
          </p:cNvPr>
          <p:cNvSpPr>
            <a:spLocks noGrp="1"/>
          </p:cNvSpPr>
          <p:nvPr>
            <p:ph type="title"/>
          </p:nvPr>
        </p:nvSpPr>
        <p:spPr>
          <a:xfrm>
            <a:off x="838200" y="225425"/>
            <a:ext cx="10515600" cy="662397"/>
          </a:xfrm>
        </p:spPr>
        <p:txBody>
          <a:bodyPr/>
          <a:lstStyle/>
          <a:p>
            <a:r>
              <a:rPr lang="en-US" dirty="0"/>
              <a:t>The config view</a:t>
            </a:r>
          </a:p>
        </p:txBody>
      </p:sp>
      <p:sp>
        <p:nvSpPr>
          <p:cNvPr id="3" name="Segnaposto piè di pagina 2">
            <a:extLst>
              <a:ext uri="{FF2B5EF4-FFF2-40B4-BE49-F238E27FC236}">
                <a16:creationId xmlns:a16="http://schemas.microsoft.com/office/drawing/2014/main" id="{F37B13B9-F4F7-46D3-A850-FC5C7E85F182}"/>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E4FA0722-4563-4F7A-AA9E-319E9868A262}"/>
              </a:ext>
            </a:extLst>
          </p:cNvPr>
          <p:cNvSpPr>
            <a:spLocks noGrp="1"/>
          </p:cNvSpPr>
          <p:nvPr>
            <p:ph type="sldNum" sz="quarter" idx="12"/>
          </p:nvPr>
        </p:nvSpPr>
        <p:spPr/>
        <p:txBody>
          <a:bodyPr/>
          <a:lstStyle/>
          <a:p>
            <a:fld id="{02055017-B6DE-4C35-A63B-40EADAC97849}" type="slidenum">
              <a:rPr lang="en-US" smtClean="0"/>
              <a:t>20</a:t>
            </a:fld>
            <a:endParaRPr lang="en-US" dirty="0"/>
          </a:p>
        </p:txBody>
      </p:sp>
      <p:pic>
        <p:nvPicPr>
          <p:cNvPr id="5" name="Immagine 4">
            <a:extLst>
              <a:ext uri="{FF2B5EF4-FFF2-40B4-BE49-F238E27FC236}">
                <a16:creationId xmlns:a16="http://schemas.microsoft.com/office/drawing/2014/main" id="{86462D98-8328-4C50-ADDE-28EA988361D6}"/>
              </a:ext>
            </a:extLst>
          </p:cNvPr>
          <p:cNvPicPr>
            <a:picLocks noChangeAspect="1"/>
          </p:cNvPicPr>
          <p:nvPr/>
        </p:nvPicPr>
        <p:blipFill>
          <a:blip r:embed="rId2"/>
          <a:stretch>
            <a:fillRect/>
          </a:stretch>
        </p:blipFill>
        <p:spPr>
          <a:xfrm>
            <a:off x="2679700" y="1121808"/>
            <a:ext cx="6832600" cy="5045867"/>
          </a:xfrm>
          <a:prstGeom prst="rect">
            <a:avLst/>
          </a:prstGeom>
        </p:spPr>
      </p:pic>
      <p:sp>
        <p:nvSpPr>
          <p:cNvPr id="6" name="CasellaDiTesto 5">
            <a:extLst>
              <a:ext uri="{FF2B5EF4-FFF2-40B4-BE49-F238E27FC236}">
                <a16:creationId xmlns:a16="http://schemas.microsoft.com/office/drawing/2014/main" id="{684CF7D7-D625-4030-9A63-D479D18689FE}"/>
              </a:ext>
            </a:extLst>
          </p:cNvPr>
          <p:cNvSpPr txBox="1"/>
          <p:nvPr/>
        </p:nvSpPr>
        <p:spPr>
          <a:xfrm>
            <a:off x="381000" y="4076700"/>
            <a:ext cx="1843774" cy="830997"/>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Instances of</a:t>
            </a:r>
          </a:p>
          <a:p>
            <a:r>
              <a:rPr lang="en-US" sz="2400" dirty="0">
                <a:solidFill>
                  <a:srgbClr val="FF0000"/>
                </a:solidFill>
                <a:latin typeface="Arial" panose="020B0604020202020204" pitchFamily="34" charset="0"/>
                <a:cs typeface="Arial" panose="020B0604020202020204" pitchFamily="34" charset="0"/>
              </a:rPr>
              <a:t>cells</a:t>
            </a:r>
          </a:p>
        </p:txBody>
      </p:sp>
      <p:sp>
        <p:nvSpPr>
          <p:cNvPr id="7" name="Parentesi graffa aperta 6">
            <a:extLst>
              <a:ext uri="{FF2B5EF4-FFF2-40B4-BE49-F238E27FC236}">
                <a16:creationId xmlns:a16="http://schemas.microsoft.com/office/drawing/2014/main" id="{A4EAB228-20BF-435C-8271-55B532CB16AB}"/>
              </a:ext>
            </a:extLst>
          </p:cNvPr>
          <p:cNvSpPr/>
          <p:nvPr/>
        </p:nvSpPr>
        <p:spPr>
          <a:xfrm>
            <a:off x="2300974" y="4076700"/>
            <a:ext cx="302526" cy="662397"/>
          </a:xfrm>
          <a:prstGeom prst="leftBrace">
            <a:avLst>
              <a:gd name="adj1" fmla="val 19528"/>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ttangolo con angoli arrotondati 7">
            <a:extLst>
              <a:ext uri="{FF2B5EF4-FFF2-40B4-BE49-F238E27FC236}">
                <a16:creationId xmlns:a16="http://schemas.microsoft.com/office/drawing/2014/main" id="{49ECC6FB-C8EC-4B9B-B81E-8409A846D977}"/>
              </a:ext>
            </a:extLst>
          </p:cNvPr>
          <p:cNvSpPr/>
          <p:nvPr/>
        </p:nvSpPr>
        <p:spPr>
          <a:xfrm>
            <a:off x="5414433" y="4076700"/>
            <a:ext cx="1363133" cy="5715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sellaDiTesto 8">
            <a:extLst>
              <a:ext uri="{FF2B5EF4-FFF2-40B4-BE49-F238E27FC236}">
                <a16:creationId xmlns:a16="http://schemas.microsoft.com/office/drawing/2014/main" id="{DF6A236D-5414-4D54-ACCD-0F23E2FF5B1D}"/>
              </a:ext>
            </a:extLst>
          </p:cNvPr>
          <p:cNvSpPr txBox="1"/>
          <p:nvPr/>
        </p:nvSpPr>
        <p:spPr>
          <a:xfrm>
            <a:off x="4826489" y="4668734"/>
            <a:ext cx="2539020" cy="830997"/>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View to be used in the simulation</a:t>
            </a:r>
          </a:p>
        </p:txBody>
      </p:sp>
    </p:spTree>
    <p:extLst>
      <p:ext uri="{BB962C8B-B14F-4D97-AF65-F5344CB8AC3E}">
        <p14:creationId xmlns:p14="http://schemas.microsoft.com/office/powerpoint/2010/main" val="3043175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EC66C8-8785-4610-B527-8DDC717905DA}"/>
              </a:ext>
            </a:extLst>
          </p:cNvPr>
          <p:cNvSpPr>
            <a:spLocks noGrp="1"/>
          </p:cNvSpPr>
          <p:nvPr>
            <p:ph type="title"/>
          </p:nvPr>
        </p:nvSpPr>
        <p:spPr>
          <a:xfrm>
            <a:off x="838200" y="86361"/>
            <a:ext cx="10515600" cy="662397"/>
          </a:xfrm>
        </p:spPr>
        <p:txBody>
          <a:bodyPr/>
          <a:lstStyle/>
          <a:p>
            <a:r>
              <a:rPr lang="en-US" dirty="0"/>
              <a:t>Example of connect rules</a:t>
            </a:r>
          </a:p>
        </p:txBody>
      </p:sp>
      <p:sp>
        <p:nvSpPr>
          <p:cNvPr id="3" name="Segnaposto piè di pagina 2">
            <a:extLst>
              <a:ext uri="{FF2B5EF4-FFF2-40B4-BE49-F238E27FC236}">
                <a16:creationId xmlns:a16="http://schemas.microsoft.com/office/drawing/2014/main" id="{F8C37081-8553-4FBF-BF89-DCBB195BDF15}"/>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5FD6C5F8-EAB4-44D8-920F-02FDF39133D3}"/>
              </a:ext>
            </a:extLst>
          </p:cNvPr>
          <p:cNvSpPr>
            <a:spLocks noGrp="1"/>
          </p:cNvSpPr>
          <p:nvPr>
            <p:ph type="sldNum" sz="quarter" idx="12"/>
          </p:nvPr>
        </p:nvSpPr>
        <p:spPr/>
        <p:txBody>
          <a:bodyPr/>
          <a:lstStyle/>
          <a:p>
            <a:fld id="{02055017-B6DE-4C35-A63B-40EADAC97849}" type="slidenum">
              <a:rPr lang="en-US" smtClean="0"/>
              <a:t>21</a:t>
            </a:fld>
            <a:endParaRPr lang="en-US" dirty="0"/>
          </a:p>
        </p:txBody>
      </p:sp>
      <p:pic>
        <p:nvPicPr>
          <p:cNvPr id="5" name="Immagine 4">
            <a:extLst>
              <a:ext uri="{FF2B5EF4-FFF2-40B4-BE49-F238E27FC236}">
                <a16:creationId xmlns:a16="http://schemas.microsoft.com/office/drawing/2014/main" id="{5AFA8B0D-026F-4BD8-98EA-284A1726F48F}"/>
              </a:ext>
            </a:extLst>
          </p:cNvPr>
          <p:cNvPicPr>
            <a:picLocks noChangeAspect="1"/>
          </p:cNvPicPr>
          <p:nvPr/>
        </p:nvPicPr>
        <p:blipFill rotWithShape="1">
          <a:blip r:embed="rId2"/>
          <a:srcRect l="-2688" t="-1" r="2688" b="31456"/>
          <a:stretch/>
        </p:blipFill>
        <p:spPr>
          <a:xfrm>
            <a:off x="3457302" y="748758"/>
            <a:ext cx="5610498" cy="5445130"/>
          </a:xfrm>
          <a:prstGeom prst="rect">
            <a:avLst/>
          </a:prstGeom>
        </p:spPr>
      </p:pic>
      <p:cxnSp>
        <p:nvCxnSpPr>
          <p:cNvPr id="6" name="Straight Arrow Connector 14">
            <a:extLst>
              <a:ext uri="{FF2B5EF4-FFF2-40B4-BE49-F238E27FC236}">
                <a16:creationId xmlns:a16="http://schemas.microsoft.com/office/drawing/2014/main" id="{763C2F60-3B3C-4CBC-BBA5-53D6E59DF4B6}"/>
              </a:ext>
            </a:extLst>
          </p:cNvPr>
          <p:cNvCxnSpPr>
            <a:cxnSpLocks/>
          </p:cNvCxnSpPr>
          <p:nvPr/>
        </p:nvCxnSpPr>
        <p:spPr>
          <a:xfrm>
            <a:off x="2768600" y="2841012"/>
            <a:ext cx="916132" cy="1"/>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14">
            <a:extLst>
              <a:ext uri="{FF2B5EF4-FFF2-40B4-BE49-F238E27FC236}">
                <a16:creationId xmlns:a16="http://schemas.microsoft.com/office/drawing/2014/main" id="{F62FD47B-D3D2-4CF1-8322-20137A05B3E8}"/>
              </a:ext>
            </a:extLst>
          </p:cNvPr>
          <p:cNvCxnSpPr>
            <a:cxnSpLocks/>
          </p:cNvCxnSpPr>
          <p:nvPr/>
        </p:nvCxnSpPr>
        <p:spPr>
          <a:xfrm>
            <a:off x="2768600" y="3653812"/>
            <a:ext cx="916132" cy="1"/>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25642BA1-445A-4585-ACA8-9B02893416F2}"/>
              </a:ext>
            </a:extLst>
          </p:cNvPr>
          <p:cNvSpPr txBox="1"/>
          <p:nvPr/>
        </p:nvSpPr>
        <p:spPr>
          <a:xfrm>
            <a:off x="310287" y="2255385"/>
            <a:ext cx="3147015"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High logic level: 1.8 V</a:t>
            </a:r>
          </a:p>
        </p:txBody>
      </p:sp>
      <p:sp>
        <p:nvSpPr>
          <p:cNvPr id="10" name="CasellaDiTesto 9">
            <a:extLst>
              <a:ext uri="{FF2B5EF4-FFF2-40B4-BE49-F238E27FC236}">
                <a16:creationId xmlns:a16="http://schemas.microsoft.com/office/drawing/2014/main" id="{D198B77F-15E9-445F-9295-E9C4CA2EC566}"/>
              </a:ext>
            </a:extLst>
          </p:cNvPr>
          <p:cNvSpPr txBox="1"/>
          <p:nvPr/>
        </p:nvSpPr>
        <p:spPr>
          <a:xfrm>
            <a:off x="190544" y="3181102"/>
            <a:ext cx="2821606"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Low logic level: 0 V</a:t>
            </a:r>
          </a:p>
        </p:txBody>
      </p:sp>
    </p:spTree>
    <p:extLst>
      <p:ext uri="{BB962C8B-B14F-4D97-AF65-F5344CB8AC3E}">
        <p14:creationId xmlns:p14="http://schemas.microsoft.com/office/powerpoint/2010/main" val="2162688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5ADE46-4B0A-4D5C-BEDF-2F1E8AD64DD5}"/>
              </a:ext>
            </a:extLst>
          </p:cNvPr>
          <p:cNvSpPr>
            <a:spLocks noGrp="1"/>
          </p:cNvSpPr>
          <p:nvPr>
            <p:ph type="title"/>
          </p:nvPr>
        </p:nvSpPr>
        <p:spPr>
          <a:xfrm>
            <a:off x="600892" y="222378"/>
            <a:ext cx="10515600" cy="662397"/>
          </a:xfrm>
        </p:spPr>
        <p:txBody>
          <a:bodyPr/>
          <a:lstStyle/>
          <a:p>
            <a:r>
              <a:rPr lang="en-US" dirty="0"/>
              <a:t>Importing the digital cells after synthesis and P&amp;R</a:t>
            </a:r>
          </a:p>
        </p:txBody>
      </p:sp>
      <p:sp>
        <p:nvSpPr>
          <p:cNvPr id="3" name="Segnaposto piè di pagina 2">
            <a:extLst>
              <a:ext uri="{FF2B5EF4-FFF2-40B4-BE49-F238E27FC236}">
                <a16:creationId xmlns:a16="http://schemas.microsoft.com/office/drawing/2014/main" id="{325DE460-5CFF-49B1-A6CB-D9387BFA2330}"/>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FDCB443B-F793-4327-8C23-F28F884E309D}"/>
              </a:ext>
            </a:extLst>
          </p:cNvPr>
          <p:cNvSpPr>
            <a:spLocks noGrp="1"/>
          </p:cNvSpPr>
          <p:nvPr>
            <p:ph type="sldNum" sz="quarter" idx="12"/>
          </p:nvPr>
        </p:nvSpPr>
        <p:spPr/>
        <p:txBody>
          <a:bodyPr/>
          <a:lstStyle/>
          <a:p>
            <a:fld id="{02055017-B6DE-4C35-A63B-40EADAC97849}" type="slidenum">
              <a:rPr lang="en-US" smtClean="0"/>
              <a:t>22</a:t>
            </a:fld>
            <a:endParaRPr lang="en-US" dirty="0"/>
          </a:p>
        </p:txBody>
      </p:sp>
      <p:pic>
        <p:nvPicPr>
          <p:cNvPr id="5" name="Segnaposto contenuto 2">
            <a:extLst>
              <a:ext uri="{FF2B5EF4-FFF2-40B4-BE49-F238E27FC236}">
                <a16:creationId xmlns:a16="http://schemas.microsoft.com/office/drawing/2014/main" id="{669D56A4-5DA3-4DBF-903D-4645F1685550}"/>
              </a:ext>
            </a:extLst>
          </p:cNvPr>
          <p:cNvPicPr>
            <a:picLocks noChangeAspect="1"/>
          </p:cNvPicPr>
          <p:nvPr/>
        </p:nvPicPr>
        <p:blipFill>
          <a:blip r:embed="rId2"/>
          <a:srcRect/>
          <a:stretch>
            <a:fillRect/>
          </a:stretch>
        </p:blipFill>
        <p:spPr>
          <a:xfrm>
            <a:off x="1316039" y="1389017"/>
            <a:ext cx="5805487" cy="4645025"/>
          </a:xfrm>
          <a:prstGeom prst="rect">
            <a:avLst/>
          </a:prstGeom>
        </p:spPr>
      </p:pic>
      <p:sp>
        <p:nvSpPr>
          <p:cNvPr id="6" name="CasellaDiTesto 5">
            <a:extLst>
              <a:ext uri="{FF2B5EF4-FFF2-40B4-BE49-F238E27FC236}">
                <a16:creationId xmlns:a16="http://schemas.microsoft.com/office/drawing/2014/main" id="{45BBA155-D8C1-4637-B37B-F0E4F1D770DF}"/>
              </a:ext>
            </a:extLst>
          </p:cNvPr>
          <p:cNvSpPr txBox="1"/>
          <p:nvPr/>
        </p:nvSpPr>
        <p:spPr>
          <a:xfrm>
            <a:off x="369926" y="1377251"/>
            <a:ext cx="3696140" cy="369332"/>
          </a:xfrm>
          <a:prstGeom prst="rect">
            <a:avLst/>
          </a:prstGeom>
          <a:solidFill>
            <a:schemeClr val="accent1">
              <a:lumMod val="60000"/>
              <a:lumOff val="40000"/>
            </a:schemeClr>
          </a:solidFill>
        </p:spPr>
        <p:txBody>
          <a:bodyPr wrap="none" rtlCol="0">
            <a:spAutoFit/>
          </a:bodyPr>
          <a:lstStyle/>
          <a:p>
            <a:r>
              <a:rPr lang="it-IT" dirty="0"/>
              <a:t>Layout: </a:t>
            </a:r>
            <a:r>
              <a:rPr lang="it-IT" dirty="0" err="1"/>
              <a:t>gds</a:t>
            </a:r>
            <a:r>
              <a:rPr lang="it-IT" dirty="0"/>
              <a:t> file </a:t>
            </a:r>
            <a:r>
              <a:rPr lang="it-IT" dirty="0" err="1"/>
              <a:t>generated</a:t>
            </a:r>
            <a:r>
              <a:rPr lang="it-IT" dirty="0"/>
              <a:t> by the P&amp;R</a:t>
            </a:r>
          </a:p>
        </p:txBody>
      </p:sp>
      <p:sp>
        <p:nvSpPr>
          <p:cNvPr id="7" name="Freccia a destra 6">
            <a:extLst>
              <a:ext uri="{FF2B5EF4-FFF2-40B4-BE49-F238E27FC236}">
                <a16:creationId xmlns:a16="http://schemas.microsoft.com/office/drawing/2014/main" id="{F1A8DBB5-D4C2-4752-8E6E-D01F75DD05B7}"/>
              </a:ext>
            </a:extLst>
          </p:cNvPr>
          <p:cNvSpPr/>
          <p:nvPr/>
        </p:nvSpPr>
        <p:spPr>
          <a:xfrm rot="3507905">
            <a:off x="2153195" y="1852521"/>
            <a:ext cx="539931" cy="496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5EBD1B59-A259-4598-9526-4C849CEC472C}"/>
              </a:ext>
            </a:extLst>
          </p:cNvPr>
          <p:cNvSpPr txBox="1"/>
          <p:nvPr/>
        </p:nvSpPr>
        <p:spPr>
          <a:xfrm>
            <a:off x="1426030" y="5331595"/>
            <a:ext cx="920445" cy="369332"/>
          </a:xfrm>
          <a:prstGeom prst="rect">
            <a:avLst/>
          </a:prstGeom>
          <a:solidFill>
            <a:schemeClr val="accent1">
              <a:lumMod val="60000"/>
              <a:lumOff val="40000"/>
            </a:schemeClr>
          </a:solidFill>
        </p:spPr>
        <p:txBody>
          <a:bodyPr wrap="none" rtlCol="0">
            <a:spAutoFit/>
          </a:bodyPr>
          <a:lstStyle/>
          <a:p>
            <a:r>
              <a:rPr lang="it-IT" dirty="0" err="1"/>
              <a:t>Symbol</a:t>
            </a:r>
            <a:endParaRPr lang="it-IT" dirty="0"/>
          </a:p>
        </p:txBody>
      </p:sp>
      <p:sp>
        <p:nvSpPr>
          <p:cNvPr id="9" name="Freccia a destra 8">
            <a:extLst>
              <a:ext uri="{FF2B5EF4-FFF2-40B4-BE49-F238E27FC236}">
                <a16:creationId xmlns:a16="http://schemas.microsoft.com/office/drawing/2014/main" id="{56F8BDE5-07BE-4861-8E21-56B528700FB0}"/>
              </a:ext>
            </a:extLst>
          </p:cNvPr>
          <p:cNvSpPr/>
          <p:nvPr/>
        </p:nvSpPr>
        <p:spPr>
          <a:xfrm rot="20121778">
            <a:off x="2296885" y="4843918"/>
            <a:ext cx="539931" cy="496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6CBD9755-BEC8-40F7-BB84-8DDCC2834D0C}"/>
              </a:ext>
            </a:extLst>
          </p:cNvPr>
          <p:cNvSpPr txBox="1"/>
          <p:nvPr/>
        </p:nvSpPr>
        <p:spPr>
          <a:xfrm>
            <a:off x="5178643" y="2509659"/>
            <a:ext cx="3155672" cy="646331"/>
          </a:xfrm>
          <a:prstGeom prst="rect">
            <a:avLst/>
          </a:prstGeom>
          <a:solidFill>
            <a:schemeClr val="accent1">
              <a:lumMod val="60000"/>
              <a:lumOff val="40000"/>
            </a:schemeClr>
          </a:solidFill>
        </p:spPr>
        <p:txBody>
          <a:bodyPr wrap="none" rtlCol="0">
            <a:spAutoFit/>
          </a:bodyPr>
          <a:lstStyle/>
          <a:p>
            <a:r>
              <a:rPr lang="it-IT" dirty="0" err="1"/>
              <a:t>Netlist</a:t>
            </a:r>
            <a:r>
              <a:rPr lang="it-IT" dirty="0"/>
              <a:t> gate-</a:t>
            </a:r>
            <a:r>
              <a:rPr lang="it-IT" dirty="0" err="1"/>
              <a:t>level</a:t>
            </a:r>
            <a:endParaRPr lang="it-IT" dirty="0"/>
          </a:p>
          <a:p>
            <a:r>
              <a:rPr lang="it-IT" dirty="0"/>
              <a:t> (</a:t>
            </a:r>
            <a:r>
              <a:rPr lang="it-IT" dirty="0" err="1"/>
              <a:t>imported</a:t>
            </a:r>
            <a:r>
              <a:rPr lang="it-IT" dirty="0"/>
              <a:t> </a:t>
            </a:r>
            <a:r>
              <a:rPr lang="it-IT" dirty="0" err="1"/>
              <a:t>as</a:t>
            </a:r>
            <a:r>
              <a:rPr lang="it-IT" dirty="0"/>
              <a:t> a </a:t>
            </a:r>
            <a:r>
              <a:rPr lang="it-IT" dirty="0" err="1"/>
              <a:t>schematic</a:t>
            </a:r>
            <a:r>
              <a:rPr lang="it-IT" dirty="0"/>
              <a:t> </a:t>
            </a:r>
            <a:r>
              <a:rPr lang="it-IT" dirty="0" err="1"/>
              <a:t>view</a:t>
            </a:r>
            <a:r>
              <a:rPr lang="it-IT" dirty="0"/>
              <a:t>)</a:t>
            </a:r>
          </a:p>
        </p:txBody>
      </p:sp>
      <p:sp>
        <p:nvSpPr>
          <p:cNvPr id="11" name="Freccia a destra 10">
            <a:extLst>
              <a:ext uri="{FF2B5EF4-FFF2-40B4-BE49-F238E27FC236}">
                <a16:creationId xmlns:a16="http://schemas.microsoft.com/office/drawing/2014/main" id="{D3DB1CD0-2D35-45D4-BD4E-D77FDEA4BDD6}"/>
              </a:ext>
            </a:extLst>
          </p:cNvPr>
          <p:cNvSpPr/>
          <p:nvPr/>
        </p:nvSpPr>
        <p:spPr>
          <a:xfrm rot="5400000">
            <a:off x="5340532" y="3219770"/>
            <a:ext cx="539931" cy="496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a:extLst>
              <a:ext uri="{FF2B5EF4-FFF2-40B4-BE49-F238E27FC236}">
                <a16:creationId xmlns:a16="http://schemas.microsoft.com/office/drawing/2014/main" id="{F266CBF3-62AA-4D84-899D-C8EA53485346}"/>
              </a:ext>
            </a:extLst>
          </p:cNvPr>
          <p:cNvPicPr>
            <a:picLocks noChangeAspect="1"/>
          </p:cNvPicPr>
          <p:nvPr/>
        </p:nvPicPr>
        <p:blipFill>
          <a:blip r:embed="rId3"/>
          <a:stretch>
            <a:fillRect/>
          </a:stretch>
        </p:blipFill>
        <p:spPr>
          <a:xfrm>
            <a:off x="7231517" y="3954411"/>
            <a:ext cx="4679108" cy="1377184"/>
          </a:xfrm>
          <a:prstGeom prst="rect">
            <a:avLst/>
          </a:prstGeom>
        </p:spPr>
      </p:pic>
      <p:sp>
        <p:nvSpPr>
          <p:cNvPr id="14" name="Freccia in giù 13">
            <a:extLst>
              <a:ext uri="{FF2B5EF4-FFF2-40B4-BE49-F238E27FC236}">
                <a16:creationId xmlns:a16="http://schemas.microsoft.com/office/drawing/2014/main" id="{A114FEFF-1DED-4ABC-9B03-885CD6848615}"/>
              </a:ext>
            </a:extLst>
          </p:cNvPr>
          <p:cNvSpPr/>
          <p:nvPr/>
        </p:nvSpPr>
        <p:spPr>
          <a:xfrm>
            <a:off x="11146971" y="3197999"/>
            <a:ext cx="478972" cy="539931"/>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sellaDiTesto 14">
            <a:extLst>
              <a:ext uri="{FF2B5EF4-FFF2-40B4-BE49-F238E27FC236}">
                <a16:creationId xmlns:a16="http://schemas.microsoft.com/office/drawing/2014/main" id="{2286CCD9-3BC7-45D8-A41A-53C5AF07591F}"/>
              </a:ext>
            </a:extLst>
          </p:cNvPr>
          <p:cNvSpPr txBox="1"/>
          <p:nvPr/>
        </p:nvSpPr>
        <p:spPr>
          <a:xfrm>
            <a:off x="9040880" y="1675794"/>
            <a:ext cx="2864596"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Views of the imported cell , as they appear in the library manager</a:t>
            </a:r>
          </a:p>
        </p:txBody>
      </p:sp>
    </p:spTree>
    <p:extLst>
      <p:ext uri="{BB962C8B-B14F-4D97-AF65-F5344CB8AC3E}">
        <p14:creationId xmlns:p14="http://schemas.microsoft.com/office/powerpoint/2010/main" val="400155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76E272-D585-42B6-8410-1266BFBB28A3}"/>
              </a:ext>
            </a:extLst>
          </p:cNvPr>
          <p:cNvSpPr>
            <a:spLocks noGrp="1"/>
          </p:cNvSpPr>
          <p:nvPr>
            <p:ph type="title"/>
          </p:nvPr>
        </p:nvSpPr>
        <p:spPr>
          <a:xfrm>
            <a:off x="838200" y="136525"/>
            <a:ext cx="10515600" cy="662397"/>
          </a:xfrm>
        </p:spPr>
        <p:txBody>
          <a:bodyPr/>
          <a:lstStyle/>
          <a:p>
            <a:r>
              <a:rPr lang="en-US" dirty="0"/>
              <a:t>Creation of the final layout of the mixed signal integrated circuit</a:t>
            </a:r>
          </a:p>
        </p:txBody>
      </p:sp>
      <p:sp>
        <p:nvSpPr>
          <p:cNvPr id="3" name="Segnaposto piè di pagina 2">
            <a:extLst>
              <a:ext uri="{FF2B5EF4-FFF2-40B4-BE49-F238E27FC236}">
                <a16:creationId xmlns:a16="http://schemas.microsoft.com/office/drawing/2014/main" id="{0F51DE75-B96F-4E42-9422-F59033E750B0}"/>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58BCE96B-FA1D-48D9-9EFA-500C604B53C5}"/>
              </a:ext>
            </a:extLst>
          </p:cNvPr>
          <p:cNvSpPr>
            <a:spLocks noGrp="1"/>
          </p:cNvSpPr>
          <p:nvPr>
            <p:ph type="sldNum" sz="quarter" idx="12"/>
          </p:nvPr>
        </p:nvSpPr>
        <p:spPr/>
        <p:txBody>
          <a:bodyPr/>
          <a:lstStyle/>
          <a:p>
            <a:fld id="{02055017-B6DE-4C35-A63B-40EADAC97849}" type="slidenum">
              <a:rPr lang="en-US" smtClean="0"/>
              <a:t>23</a:t>
            </a:fld>
            <a:endParaRPr lang="en-US" dirty="0"/>
          </a:p>
        </p:txBody>
      </p:sp>
      <p:pic>
        <p:nvPicPr>
          <p:cNvPr id="5" name="Immagine 2">
            <a:extLst>
              <a:ext uri="{FF2B5EF4-FFF2-40B4-BE49-F238E27FC236}">
                <a16:creationId xmlns:a16="http://schemas.microsoft.com/office/drawing/2014/main" id="{537C9BC0-1FF9-4432-AC04-2C403B362872}"/>
              </a:ext>
            </a:extLst>
          </p:cNvPr>
          <p:cNvPicPr>
            <a:picLocks noChangeAspect="1"/>
          </p:cNvPicPr>
          <p:nvPr/>
        </p:nvPicPr>
        <p:blipFill>
          <a:blip r:embed="rId2"/>
          <a:srcRect l="6868" t="27911" b="26251"/>
          <a:stretch>
            <a:fillRect/>
          </a:stretch>
        </p:blipFill>
        <p:spPr bwMode="auto">
          <a:xfrm>
            <a:off x="934075" y="2089956"/>
            <a:ext cx="10323849" cy="4066368"/>
          </a:xfrm>
          <a:prstGeom prst="rect">
            <a:avLst/>
          </a:prstGeom>
          <a:noFill/>
          <a:ln w="9525">
            <a:noFill/>
            <a:miter lim="800000"/>
            <a:headEnd/>
            <a:tailEnd/>
          </a:ln>
        </p:spPr>
      </p:pic>
      <p:cxnSp>
        <p:nvCxnSpPr>
          <p:cNvPr id="6" name="Straight Arrow Connector 14">
            <a:extLst>
              <a:ext uri="{FF2B5EF4-FFF2-40B4-BE49-F238E27FC236}">
                <a16:creationId xmlns:a16="http://schemas.microsoft.com/office/drawing/2014/main" id="{DAF532BC-4DA2-47FE-B51D-4536095AC663}"/>
              </a:ext>
            </a:extLst>
          </p:cNvPr>
          <p:cNvCxnSpPr>
            <a:cxnSpLocks/>
          </p:cNvCxnSpPr>
          <p:nvPr/>
        </p:nvCxnSpPr>
        <p:spPr>
          <a:xfrm>
            <a:off x="4183743" y="2489041"/>
            <a:ext cx="3991428" cy="482759"/>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14">
            <a:extLst>
              <a:ext uri="{FF2B5EF4-FFF2-40B4-BE49-F238E27FC236}">
                <a16:creationId xmlns:a16="http://schemas.microsoft.com/office/drawing/2014/main" id="{1F251733-322E-4F98-ABE8-3329B1DC681D}"/>
              </a:ext>
            </a:extLst>
          </p:cNvPr>
          <p:cNvCxnSpPr>
            <a:cxnSpLocks/>
          </p:cNvCxnSpPr>
          <p:nvPr/>
        </p:nvCxnSpPr>
        <p:spPr>
          <a:xfrm>
            <a:off x="2659743" y="5025413"/>
            <a:ext cx="2336800" cy="12353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8E182AFB-F48A-4E85-A1C0-1F7E616F3324}"/>
              </a:ext>
            </a:extLst>
          </p:cNvPr>
          <p:cNvSpPr txBox="1"/>
          <p:nvPr/>
        </p:nvSpPr>
        <p:spPr>
          <a:xfrm>
            <a:off x="2797629" y="4594554"/>
            <a:ext cx="1785688"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Analog cell</a:t>
            </a:r>
          </a:p>
        </p:txBody>
      </p:sp>
      <p:sp>
        <p:nvSpPr>
          <p:cNvPr id="11" name="CasellaDiTesto 10">
            <a:extLst>
              <a:ext uri="{FF2B5EF4-FFF2-40B4-BE49-F238E27FC236}">
                <a16:creationId xmlns:a16="http://schemas.microsoft.com/office/drawing/2014/main" id="{0DAC5257-9CC9-466F-B684-C38BA5656FC6}"/>
              </a:ext>
            </a:extLst>
          </p:cNvPr>
          <p:cNvSpPr txBox="1"/>
          <p:nvPr/>
        </p:nvSpPr>
        <p:spPr>
          <a:xfrm>
            <a:off x="4822372" y="2158196"/>
            <a:ext cx="1785688"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Digital cell</a:t>
            </a:r>
          </a:p>
        </p:txBody>
      </p:sp>
      <p:sp>
        <p:nvSpPr>
          <p:cNvPr id="12" name="CasellaDiTesto 11">
            <a:extLst>
              <a:ext uri="{FF2B5EF4-FFF2-40B4-BE49-F238E27FC236}">
                <a16:creationId xmlns:a16="http://schemas.microsoft.com/office/drawing/2014/main" id="{931ED0BF-D108-44BD-9638-C61F35DE9614}"/>
              </a:ext>
            </a:extLst>
          </p:cNvPr>
          <p:cNvSpPr txBox="1"/>
          <p:nvPr/>
        </p:nvSpPr>
        <p:spPr>
          <a:xfrm>
            <a:off x="8980791" y="5531960"/>
            <a:ext cx="1896673" cy="461665"/>
          </a:xfrm>
          <a:prstGeom prst="rect">
            <a:avLst/>
          </a:prstGeom>
          <a:noFill/>
        </p:spPr>
        <p:txBody>
          <a:bodyPr wrap="none" rtlCol="0">
            <a:spAutoFit/>
          </a:bodyPr>
          <a:lstStyle/>
          <a:p>
            <a:r>
              <a:rPr lang="en-US" sz="2400" dirty="0">
                <a:solidFill>
                  <a:schemeClr val="bg1"/>
                </a:solidFill>
                <a:latin typeface="Arial" panose="020B0604020202020204" pitchFamily="34" charset="0"/>
                <a:cs typeface="Arial" panose="020B0604020202020204" pitchFamily="34" charset="0"/>
              </a:rPr>
              <a:t>Layout view </a:t>
            </a:r>
          </a:p>
        </p:txBody>
      </p:sp>
      <p:sp>
        <p:nvSpPr>
          <p:cNvPr id="13" name="CasellaDiTesto 12">
            <a:extLst>
              <a:ext uri="{FF2B5EF4-FFF2-40B4-BE49-F238E27FC236}">
                <a16:creationId xmlns:a16="http://schemas.microsoft.com/office/drawing/2014/main" id="{C3747F5E-9BF6-4E13-88A4-C7D12D35EBAA}"/>
              </a:ext>
            </a:extLst>
          </p:cNvPr>
          <p:cNvSpPr txBox="1"/>
          <p:nvPr/>
        </p:nvSpPr>
        <p:spPr>
          <a:xfrm>
            <a:off x="1454926" y="5531961"/>
            <a:ext cx="2409634" cy="461665"/>
          </a:xfrm>
          <a:prstGeom prst="rect">
            <a:avLst/>
          </a:prstGeom>
          <a:noFill/>
        </p:spPr>
        <p:txBody>
          <a:bodyPr wrap="none" rtlCol="0">
            <a:spAutoFit/>
          </a:bodyPr>
          <a:lstStyle/>
          <a:p>
            <a:r>
              <a:rPr lang="en-US" sz="2400" dirty="0">
                <a:solidFill>
                  <a:schemeClr val="bg1"/>
                </a:solidFill>
                <a:latin typeface="Arial" panose="020B0604020202020204" pitchFamily="34" charset="0"/>
                <a:cs typeface="Arial" panose="020B0604020202020204" pitchFamily="34" charset="0"/>
              </a:rPr>
              <a:t>Schematic view </a:t>
            </a:r>
          </a:p>
        </p:txBody>
      </p:sp>
      <p:sp>
        <p:nvSpPr>
          <p:cNvPr id="14" name="CasellaDiTesto 13">
            <a:extLst>
              <a:ext uri="{FF2B5EF4-FFF2-40B4-BE49-F238E27FC236}">
                <a16:creationId xmlns:a16="http://schemas.microsoft.com/office/drawing/2014/main" id="{8C38D74F-3E74-49C5-AEBA-59445F5C5563}"/>
              </a:ext>
            </a:extLst>
          </p:cNvPr>
          <p:cNvSpPr txBox="1"/>
          <p:nvPr/>
        </p:nvSpPr>
        <p:spPr>
          <a:xfrm>
            <a:off x="1067566" y="798922"/>
            <a:ext cx="10223782"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the analog centric flow, the analog and digital cells are automatically instantiated into the layout following the schematic view. Generally, P&amp;R is performed manually </a:t>
            </a:r>
          </a:p>
        </p:txBody>
      </p:sp>
    </p:spTree>
    <p:extLst>
      <p:ext uri="{BB962C8B-B14F-4D97-AF65-F5344CB8AC3E}">
        <p14:creationId xmlns:p14="http://schemas.microsoft.com/office/powerpoint/2010/main" val="3061197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8F7996-F8C5-40C7-90E7-DEC33D3EBBC7}"/>
              </a:ext>
            </a:extLst>
          </p:cNvPr>
          <p:cNvSpPr>
            <a:spLocks noGrp="1"/>
          </p:cNvSpPr>
          <p:nvPr>
            <p:ph type="title"/>
          </p:nvPr>
        </p:nvSpPr>
        <p:spPr>
          <a:xfrm>
            <a:off x="838200" y="47808"/>
            <a:ext cx="10515600" cy="662397"/>
          </a:xfrm>
        </p:spPr>
        <p:txBody>
          <a:bodyPr/>
          <a:lstStyle/>
          <a:p>
            <a:r>
              <a:rPr lang="en-US" dirty="0"/>
              <a:t>Example: the SENSIPLUS versatile sensor interface</a:t>
            </a:r>
          </a:p>
        </p:txBody>
      </p:sp>
      <p:sp>
        <p:nvSpPr>
          <p:cNvPr id="3" name="Segnaposto piè di pagina 2">
            <a:extLst>
              <a:ext uri="{FF2B5EF4-FFF2-40B4-BE49-F238E27FC236}">
                <a16:creationId xmlns:a16="http://schemas.microsoft.com/office/drawing/2014/main" id="{36C40760-8A43-43CB-85A2-979E1D77BC67}"/>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C8156CC4-E044-4B46-9F6A-83AEF9E09D06}"/>
              </a:ext>
            </a:extLst>
          </p:cNvPr>
          <p:cNvSpPr>
            <a:spLocks noGrp="1"/>
          </p:cNvSpPr>
          <p:nvPr>
            <p:ph type="sldNum" sz="quarter" idx="12"/>
          </p:nvPr>
        </p:nvSpPr>
        <p:spPr/>
        <p:txBody>
          <a:bodyPr/>
          <a:lstStyle/>
          <a:p>
            <a:fld id="{02055017-B6DE-4C35-A63B-40EADAC97849}" type="slidenum">
              <a:rPr lang="en-US" smtClean="0"/>
              <a:t>24</a:t>
            </a:fld>
            <a:endParaRPr lang="en-US" dirty="0"/>
          </a:p>
        </p:txBody>
      </p:sp>
      <p:pic>
        <p:nvPicPr>
          <p:cNvPr id="5" name="Immagine 4">
            <a:extLst>
              <a:ext uri="{FF2B5EF4-FFF2-40B4-BE49-F238E27FC236}">
                <a16:creationId xmlns:a16="http://schemas.microsoft.com/office/drawing/2014/main" id="{5829219D-94F8-4044-A111-079DBBB88D19}"/>
              </a:ext>
            </a:extLst>
          </p:cNvPr>
          <p:cNvPicPr>
            <a:picLocks noChangeAspect="1"/>
          </p:cNvPicPr>
          <p:nvPr/>
        </p:nvPicPr>
        <p:blipFill>
          <a:blip r:embed="rId2"/>
          <a:stretch>
            <a:fillRect/>
          </a:stretch>
        </p:blipFill>
        <p:spPr>
          <a:xfrm>
            <a:off x="2669018" y="1123718"/>
            <a:ext cx="4975936" cy="4819118"/>
          </a:xfrm>
          <a:prstGeom prst="rect">
            <a:avLst/>
          </a:prstGeom>
        </p:spPr>
      </p:pic>
      <p:sp>
        <p:nvSpPr>
          <p:cNvPr id="6" name="CasellaDiTesto 5">
            <a:extLst>
              <a:ext uri="{FF2B5EF4-FFF2-40B4-BE49-F238E27FC236}">
                <a16:creationId xmlns:a16="http://schemas.microsoft.com/office/drawing/2014/main" id="{0681A57D-8069-42F6-8746-15AD8416D34C}"/>
              </a:ext>
            </a:extLst>
          </p:cNvPr>
          <p:cNvSpPr txBox="1"/>
          <p:nvPr/>
        </p:nvSpPr>
        <p:spPr>
          <a:xfrm>
            <a:off x="8196943" y="1295400"/>
            <a:ext cx="371202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Process: CMOS 0.18 </a:t>
            </a:r>
            <a:r>
              <a:rPr lang="en-US" sz="2400" dirty="0">
                <a:latin typeface="Symbol" panose="05050102010706020507" pitchFamily="18" charset="2"/>
                <a:cs typeface="Arial" panose="020B0604020202020204" pitchFamily="34" charset="0"/>
              </a:rPr>
              <a:t>m</a:t>
            </a:r>
            <a:r>
              <a:rPr lang="en-US" sz="2400" dirty="0">
                <a:latin typeface="Arial" panose="020B0604020202020204" pitchFamily="34" charset="0"/>
                <a:cs typeface="Arial" panose="020B0604020202020204" pitchFamily="34" charset="0"/>
              </a:rPr>
              <a:t>m</a:t>
            </a:r>
          </a:p>
        </p:txBody>
      </p:sp>
      <p:cxnSp>
        <p:nvCxnSpPr>
          <p:cNvPr id="8" name="Connettore 2 7">
            <a:extLst>
              <a:ext uri="{FF2B5EF4-FFF2-40B4-BE49-F238E27FC236}">
                <a16:creationId xmlns:a16="http://schemas.microsoft.com/office/drawing/2014/main" id="{C3B717B8-C8B9-4B08-B9DC-10BDF8356BA4}"/>
              </a:ext>
            </a:extLst>
          </p:cNvPr>
          <p:cNvCxnSpPr/>
          <p:nvPr/>
        </p:nvCxnSpPr>
        <p:spPr>
          <a:xfrm>
            <a:off x="2231571" y="1123718"/>
            <a:ext cx="0" cy="4819118"/>
          </a:xfrm>
          <a:prstGeom prst="straightConnector1">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57AB18A1-EBBF-4E09-B3C6-E5330D802701}"/>
              </a:ext>
            </a:extLst>
          </p:cNvPr>
          <p:cNvSpPr txBox="1"/>
          <p:nvPr/>
        </p:nvSpPr>
        <p:spPr>
          <a:xfrm rot="16200000">
            <a:off x="1188198" y="2820325"/>
            <a:ext cx="1444433"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1.5 mm</a:t>
            </a:r>
          </a:p>
        </p:txBody>
      </p:sp>
      <p:sp>
        <p:nvSpPr>
          <p:cNvPr id="10" name="CasellaDiTesto 9">
            <a:extLst>
              <a:ext uri="{FF2B5EF4-FFF2-40B4-BE49-F238E27FC236}">
                <a16:creationId xmlns:a16="http://schemas.microsoft.com/office/drawing/2014/main" id="{86DD4ABB-A6E3-4572-9376-53EB48D3EDBB}"/>
              </a:ext>
            </a:extLst>
          </p:cNvPr>
          <p:cNvSpPr txBox="1"/>
          <p:nvPr/>
        </p:nvSpPr>
        <p:spPr>
          <a:xfrm>
            <a:off x="7918055" y="3533277"/>
            <a:ext cx="189827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Analog pads</a:t>
            </a:r>
          </a:p>
        </p:txBody>
      </p:sp>
      <p:sp>
        <p:nvSpPr>
          <p:cNvPr id="11" name="CasellaDiTesto 10">
            <a:extLst>
              <a:ext uri="{FF2B5EF4-FFF2-40B4-BE49-F238E27FC236}">
                <a16:creationId xmlns:a16="http://schemas.microsoft.com/office/drawing/2014/main" id="{49401E61-9578-4071-953D-C88F1D56A53E}"/>
              </a:ext>
            </a:extLst>
          </p:cNvPr>
          <p:cNvSpPr txBox="1"/>
          <p:nvPr/>
        </p:nvSpPr>
        <p:spPr>
          <a:xfrm>
            <a:off x="3753607" y="662053"/>
            <a:ext cx="402789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Digital pads with I/O buffers </a:t>
            </a:r>
          </a:p>
        </p:txBody>
      </p:sp>
      <p:cxnSp>
        <p:nvCxnSpPr>
          <p:cNvPr id="12" name="Straight Arrow Connector 14">
            <a:extLst>
              <a:ext uri="{FF2B5EF4-FFF2-40B4-BE49-F238E27FC236}">
                <a16:creationId xmlns:a16="http://schemas.microsoft.com/office/drawing/2014/main" id="{910046A4-B148-40F9-8B21-02ECD1D0A82C}"/>
              </a:ext>
            </a:extLst>
          </p:cNvPr>
          <p:cNvCxnSpPr>
            <a:cxnSpLocks/>
          </p:cNvCxnSpPr>
          <p:nvPr/>
        </p:nvCxnSpPr>
        <p:spPr>
          <a:xfrm flipH="1">
            <a:off x="7509933" y="3994942"/>
            <a:ext cx="1032934" cy="593991"/>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Rettangolo con angoli arrotondati 14">
            <a:extLst>
              <a:ext uri="{FF2B5EF4-FFF2-40B4-BE49-F238E27FC236}">
                <a16:creationId xmlns:a16="http://schemas.microsoft.com/office/drawing/2014/main" id="{E9FC8DC4-6A63-4CC4-8E8E-13CEE8039EDB}"/>
              </a:ext>
            </a:extLst>
          </p:cNvPr>
          <p:cNvSpPr/>
          <p:nvPr/>
        </p:nvSpPr>
        <p:spPr>
          <a:xfrm>
            <a:off x="4169833" y="1133440"/>
            <a:ext cx="2755900" cy="5715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ttangolo con angoli arrotondati 15">
            <a:extLst>
              <a:ext uri="{FF2B5EF4-FFF2-40B4-BE49-F238E27FC236}">
                <a16:creationId xmlns:a16="http://schemas.microsoft.com/office/drawing/2014/main" id="{E03DE8BF-B83E-4336-84DD-5D0ABBD2DD8B}"/>
              </a:ext>
            </a:extLst>
          </p:cNvPr>
          <p:cNvSpPr/>
          <p:nvPr/>
        </p:nvSpPr>
        <p:spPr>
          <a:xfrm>
            <a:off x="4389606" y="2548264"/>
            <a:ext cx="2536127" cy="144667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a:extLst>
              <a:ext uri="{FF2B5EF4-FFF2-40B4-BE49-F238E27FC236}">
                <a16:creationId xmlns:a16="http://schemas.microsoft.com/office/drawing/2014/main" id="{675847FC-5E16-4EAC-84AB-102A347CDE87}"/>
              </a:ext>
            </a:extLst>
          </p:cNvPr>
          <p:cNvSpPr txBox="1"/>
          <p:nvPr/>
        </p:nvSpPr>
        <p:spPr>
          <a:xfrm>
            <a:off x="8126142" y="2317350"/>
            <a:ext cx="378020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Digital finite state machine</a:t>
            </a:r>
          </a:p>
        </p:txBody>
      </p:sp>
      <p:cxnSp>
        <p:nvCxnSpPr>
          <p:cNvPr id="18" name="Straight Arrow Connector 14">
            <a:extLst>
              <a:ext uri="{FF2B5EF4-FFF2-40B4-BE49-F238E27FC236}">
                <a16:creationId xmlns:a16="http://schemas.microsoft.com/office/drawing/2014/main" id="{0D672C71-4173-4B15-B421-78852D2168B9}"/>
              </a:ext>
            </a:extLst>
          </p:cNvPr>
          <p:cNvCxnSpPr>
            <a:cxnSpLocks/>
          </p:cNvCxnSpPr>
          <p:nvPr/>
        </p:nvCxnSpPr>
        <p:spPr>
          <a:xfrm flipH="1">
            <a:off x="6925733" y="2485426"/>
            <a:ext cx="1235688" cy="373724"/>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922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4E954-8C6E-4CB4-BB00-9E1C57922408}"/>
              </a:ext>
            </a:extLst>
          </p:cNvPr>
          <p:cNvSpPr>
            <a:spLocks noGrp="1"/>
          </p:cNvSpPr>
          <p:nvPr>
            <p:ph type="title"/>
          </p:nvPr>
        </p:nvSpPr>
        <p:spPr>
          <a:xfrm>
            <a:off x="838200" y="136525"/>
            <a:ext cx="10515600" cy="662397"/>
          </a:xfrm>
        </p:spPr>
        <p:txBody>
          <a:bodyPr>
            <a:normAutofit/>
          </a:bodyPr>
          <a:lstStyle/>
          <a:p>
            <a:r>
              <a:rPr lang="en-US" dirty="0"/>
              <a:t>Analog Design Flow and examples of CAD tools </a:t>
            </a:r>
          </a:p>
        </p:txBody>
      </p:sp>
      <p:sp>
        <p:nvSpPr>
          <p:cNvPr id="3" name="Footer Placeholder 2">
            <a:extLst>
              <a:ext uri="{FF2B5EF4-FFF2-40B4-BE49-F238E27FC236}">
                <a16:creationId xmlns:a16="http://schemas.microsoft.com/office/drawing/2014/main" id="{E2B89368-81A0-4440-B1AF-4FB4363AF303}"/>
              </a:ext>
            </a:extLst>
          </p:cNvPr>
          <p:cNvSpPr>
            <a:spLocks noGrp="1"/>
          </p:cNvSpPr>
          <p:nvPr>
            <p:ph type="ftr" sz="quarter" idx="11"/>
          </p:nvPr>
        </p:nvSpPr>
        <p:spPr>
          <a:xfrm>
            <a:off x="4020671" y="6227949"/>
            <a:ext cx="5689862" cy="365125"/>
          </a:xfrm>
        </p:spPr>
        <p:txBody>
          <a:bodyPr/>
          <a:lstStyle/>
          <a:p>
            <a:r>
              <a:rPr lang="en-US"/>
              <a:t>P. Bruschi – Design of Mixed Signal Circuits</a:t>
            </a:r>
            <a:endParaRPr lang="en-US" dirty="0"/>
          </a:p>
        </p:txBody>
      </p:sp>
      <p:sp>
        <p:nvSpPr>
          <p:cNvPr id="4" name="Slide Number Placeholder 3">
            <a:extLst>
              <a:ext uri="{FF2B5EF4-FFF2-40B4-BE49-F238E27FC236}">
                <a16:creationId xmlns:a16="http://schemas.microsoft.com/office/drawing/2014/main" id="{D2CF7F00-BBAE-438A-AD20-B30810C3F6E0}"/>
              </a:ext>
            </a:extLst>
          </p:cNvPr>
          <p:cNvSpPr>
            <a:spLocks noGrp="1"/>
          </p:cNvSpPr>
          <p:nvPr>
            <p:ph type="sldNum" sz="quarter" idx="12"/>
          </p:nvPr>
        </p:nvSpPr>
        <p:spPr/>
        <p:txBody>
          <a:bodyPr/>
          <a:lstStyle/>
          <a:p>
            <a:fld id="{02055017-B6DE-4C35-A63B-40EADAC97849}" type="slidenum">
              <a:rPr lang="en-US" smtClean="0"/>
              <a:t>3</a:t>
            </a:fld>
            <a:endParaRPr lang="en-US" dirty="0"/>
          </a:p>
        </p:txBody>
      </p:sp>
      <p:sp>
        <p:nvSpPr>
          <p:cNvPr id="5" name="Rectangle: Rounded Corners 4">
            <a:extLst>
              <a:ext uri="{FF2B5EF4-FFF2-40B4-BE49-F238E27FC236}">
                <a16:creationId xmlns:a16="http://schemas.microsoft.com/office/drawing/2014/main" id="{9EA15647-A25B-4108-9DA7-206ECAA78027}"/>
              </a:ext>
            </a:extLst>
          </p:cNvPr>
          <p:cNvSpPr/>
          <p:nvPr/>
        </p:nvSpPr>
        <p:spPr>
          <a:xfrm>
            <a:off x="1075763" y="1036637"/>
            <a:ext cx="1945341" cy="66239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latin typeface="Arial" panose="020B0604020202020204" pitchFamily="34" charset="0"/>
                <a:cs typeface="Arial" panose="020B0604020202020204" pitchFamily="34" charset="0"/>
              </a:rPr>
              <a:t>Schematic design</a:t>
            </a:r>
          </a:p>
        </p:txBody>
      </p:sp>
      <p:sp>
        <p:nvSpPr>
          <p:cNvPr id="6" name="Rectangle: Rounded Corners 5">
            <a:extLst>
              <a:ext uri="{FF2B5EF4-FFF2-40B4-BE49-F238E27FC236}">
                <a16:creationId xmlns:a16="http://schemas.microsoft.com/office/drawing/2014/main" id="{3DC2F54B-DD80-454E-8A5B-822B22408730}"/>
              </a:ext>
            </a:extLst>
          </p:cNvPr>
          <p:cNvSpPr/>
          <p:nvPr/>
        </p:nvSpPr>
        <p:spPr>
          <a:xfrm>
            <a:off x="1075762" y="2143232"/>
            <a:ext cx="1945341" cy="66239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latin typeface="Arial" panose="020B0604020202020204" pitchFamily="34" charset="0"/>
                <a:cs typeface="Arial" panose="020B0604020202020204" pitchFamily="34" charset="0"/>
              </a:rPr>
              <a:t>Electrical simulation</a:t>
            </a:r>
          </a:p>
        </p:txBody>
      </p:sp>
      <p:sp>
        <p:nvSpPr>
          <p:cNvPr id="7" name="Rectangle: Rounded Corners 6">
            <a:extLst>
              <a:ext uri="{FF2B5EF4-FFF2-40B4-BE49-F238E27FC236}">
                <a16:creationId xmlns:a16="http://schemas.microsoft.com/office/drawing/2014/main" id="{1AEEC582-C1BD-4689-ADE5-01B0383B5C51}"/>
              </a:ext>
            </a:extLst>
          </p:cNvPr>
          <p:cNvSpPr/>
          <p:nvPr/>
        </p:nvSpPr>
        <p:spPr>
          <a:xfrm>
            <a:off x="1075761" y="3192649"/>
            <a:ext cx="1945341" cy="66239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latin typeface="Arial" panose="020B0604020202020204" pitchFamily="34" charset="0"/>
                <a:cs typeface="Arial" panose="020B0604020202020204" pitchFamily="34" charset="0"/>
              </a:rPr>
              <a:t>Layout design</a:t>
            </a:r>
          </a:p>
        </p:txBody>
      </p:sp>
      <p:sp>
        <p:nvSpPr>
          <p:cNvPr id="8" name="Rectangle: Rounded Corners 7">
            <a:extLst>
              <a:ext uri="{FF2B5EF4-FFF2-40B4-BE49-F238E27FC236}">
                <a16:creationId xmlns:a16="http://schemas.microsoft.com/office/drawing/2014/main" id="{DA297194-10A2-41CA-A7AA-CE9243F98451}"/>
              </a:ext>
            </a:extLst>
          </p:cNvPr>
          <p:cNvSpPr/>
          <p:nvPr/>
        </p:nvSpPr>
        <p:spPr>
          <a:xfrm>
            <a:off x="1075760" y="4242066"/>
            <a:ext cx="1945341" cy="121417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latin typeface="Arial" panose="020B0604020202020204" pitchFamily="34" charset="0"/>
                <a:cs typeface="Arial" panose="020B0604020202020204" pitchFamily="34" charset="0"/>
              </a:rPr>
              <a:t>Verification:</a:t>
            </a:r>
          </a:p>
          <a:p>
            <a:pPr algn="ctr"/>
            <a:r>
              <a:rPr lang="it-IT" dirty="0">
                <a:solidFill>
                  <a:schemeClr val="tx1"/>
                </a:solidFill>
                <a:latin typeface="Arial" panose="020B0604020202020204" pitchFamily="34" charset="0"/>
                <a:cs typeface="Arial" panose="020B0604020202020204" pitchFamily="34" charset="0"/>
              </a:rPr>
              <a:t>DRC</a:t>
            </a:r>
          </a:p>
          <a:p>
            <a:pPr algn="ctr"/>
            <a:r>
              <a:rPr lang="it-IT" dirty="0">
                <a:solidFill>
                  <a:schemeClr val="tx1"/>
                </a:solidFill>
                <a:latin typeface="Arial" panose="020B0604020202020204" pitchFamily="34" charset="0"/>
                <a:cs typeface="Arial" panose="020B0604020202020204" pitchFamily="34" charset="0"/>
              </a:rPr>
              <a:t>LVS</a:t>
            </a:r>
          </a:p>
          <a:p>
            <a:pPr algn="ctr"/>
            <a:r>
              <a:rPr lang="it-IT" dirty="0">
                <a:solidFill>
                  <a:schemeClr val="tx1"/>
                </a:solidFill>
                <a:latin typeface="Arial" panose="020B0604020202020204" pitchFamily="34" charset="0"/>
                <a:cs typeface="Arial" panose="020B0604020202020204" pitchFamily="34" charset="0"/>
              </a:rPr>
              <a:t>PEX</a:t>
            </a:r>
          </a:p>
        </p:txBody>
      </p:sp>
      <p:sp>
        <p:nvSpPr>
          <p:cNvPr id="9" name="Arrow: Down 8">
            <a:extLst>
              <a:ext uri="{FF2B5EF4-FFF2-40B4-BE49-F238E27FC236}">
                <a16:creationId xmlns:a16="http://schemas.microsoft.com/office/drawing/2014/main" id="{F5B1CAC1-7CC6-4117-A906-CDE324375655}"/>
              </a:ext>
            </a:extLst>
          </p:cNvPr>
          <p:cNvSpPr/>
          <p:nvPr/>
        </p:nvSpPr>
        <p:spPr>
          <a:xfrm>
            <a:off x="1873622" y="1762779"/>
            <a:ext cx="385482" cy="323275"/>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Arrow: Down 9">
            <a:extLst>
              <a:ext uri="{FF2B5EF4-FFF2-40B4-BE49-F238E27FC236}">
                <a16:creationId xmlns:a16="http://schemas.microsoft.com/office/drawing/2014/main" id="{8E7029A1-3D5C-4A7E-A5EC-7734E72F957A}"/>
              </a:ext>
            </a:extLst>
          </p:cNvPr>
          <p:cNvSpPr/>
          <p:nvPr/>
        </p:nvSpPr>
        <p:spPr>
          <a:xfrm>
            <a:off x="1873622" y="2843026"/>
            <a:ext cx="385482" cy="323275"/>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Arrow: Down 10">
            <a:extLst>
              <a:ext uri="{FF2B5EF4-FFF2-40B4-BE49-F238E27FC236}">
                <a16:creationId xmlns:a16="http://schemas.microsoft.com/office/drawing/2014/main" id="{152CE77F-5DB3-49E1-8C7A-859B8BAEB25C}"/>
              </a:ext>
            </a:extLst>
          </p:cNvPr>
          <p:cNvSpPr/>
          <p:nvPr/>
        </p:nvSpPr>
        <p:spPr>
          <a:xfrm>
            <a:off x="1873622" y="3914308"/>
            <a:ext cx="385482" cy="323275"/>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TextBox 11">
            <a:extLst>
              <a:ext uri="{FF2B5EF4-FFF2-40B4-BE49-F238E27FC236}">
                <a16:creationId xmlns:a16="http://schemas.microsoft.com/office/drawing/2014/main" id="{15438F04-A00F-4207-9904-685D0D05A312}"/>
              </a:ext>
            </a:extLst>
          </p:cNvPr>
          <p:cNvSpPr txBox="1"/>
          <p:nvPr/>
        </p:nvSpPr>
        <p:spPr>
          <a:xfrm>
            <a:off x="3881721" y="1131802"/>
            <a:ext cx="3636765"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Virtuoso schematic editor</a:t>
            </a:r>
          </a:p>
        </p:txBody>
      </p:sp>
      <p:sp>
        <p:nvSpPr>
          <p:cNvPr id="13" name="TextBox 12">
            <a:extLst>
              <a:ext uri="{FF2B5EF4-FFF2-40B4-BE49-F238E27FC236}">
                <a16:creationId xmlns:a16="http://schemas.microsoft.com/office/drawing/2014/main" id="{AEDE8173-A6AB-4847-9732-347481CF670C}"/>
              </a:ext>
            </a:extLst>
          </p:cNvPr>
          <p:cNvSpPr txBox="1"/>
          <p:nvPr/>
        </p:nvSpPr>
        <p:spPr>
          <a:xfrm>
            <a:off x="3843221" y="2051587"/>
            <a:ext cx="4927952" cy="830997"/>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Analog Design Environment (ADE)</a:t>
            </a:r>
          </a:p>
          <a:p>
            <a:r>
              <a:rPr lang="it-IT" sz="2400" dirty="0">
                <a:latin typeface="Arial" panose="020B0604020202020204" pitchFamily="34" charset="0"/>
                <a:cs typeface="Arial" panose="020B0604020202020204" pitchFamily="34" charset="0"/>
              </a:rPr>
              <a:t>Spectre electrical simulator </a:t>
            </a:r>
          </a:p>
        </p:txBody>
      </p:sp>
      <p:sp>
        <p:nvSpPr>
          <p:cNvPr id="14" name="TextBox 13">
            <a:extLst>
              <a:ext uri="{FF2B5EF4-FFF2-40B4-BE49-F238E27FC236}">
                <a16:creationId xmlns:a16="http://schemas.microsoft.com/office/drawing/2014/main" id="{833851FB-AD10-4816-AB12-7CFA4251EFB3}"/>
              </a:ext>
            </a:extLst>
          </p:cNvPr>
          <p:cNvSpPr txBox="1"/>
          <p:nvPr/>
        </p:nvSpPr>
        <p:spPr>
          <a:xfrm>
            <a:off x="3881721" y="3307741"/>
            <a:ext cx="3072508"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Virtuoso layout editor</a:t>
            </a:r>
          </a:p>
        </p:txBody>
      </p:sp>
      <p:sp>
        <p:nvSpPr>
          <p:cNvPr id="15" name="TextBox 14">
            <a:extLst>
              <a:ext uri="{FF2B5EF4-FFF2-40B4-BE49-F238E27FC236}">
                <a16:creationId xmlns:a16="http://schemas.microsoft.com/office/drawing/2014/main" id="{1BCCBCEA-73FB-4D89-A096-CE5BF712B6C5}"/>
              </a:ext>
            </a:extLst>
          </p:cNvPr>
          <p:cNvSpPr txBox="1"/>
          <p:nvPr/>
        </p:nvSpPr>
        <p:spPr>
          <a:xfrm>
            <a:off x="3881721" y="4254514"/>
            <a:ext cx="1143262"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Assura</a:t>
            </a:r>
          </a:p>
        </p:txBody>
      </p:sp>
      <p:sp>
        <p:nvSpPr>
          <p:cNvPr id="16" name="TextBox 15">
            <a:extLst>
              <a:ext uri="{FF2B5EF4-FFF2-40B4-BE49-F238E27FC236}">
                <a16:creationId xmlns:a16="http://schemas.microsoft.com/office/drawing/2014/main" id="{F969AAFC-CF20-428B-81B7-058289EBB87F}"/>
              </a:ext>
            </a:extLst>
          </p:cNvPr>
          <p:cNvSpPr txBox="1"/>
          <p:nvPr/>
        </p:nvSpPr>
        <p:spPr>
          <a:xfrm>
            <a:off x="3881721" y="4814823"/>
            <a:ext cx="1162498"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Calibre</a:t>
            </a:r>
          </a:p>
        </p:txBody>
      </p:sp>
      <p:sp>
        <p:nvSpPr>
          <p:cNvPr id="17" name="Rectangle: Rounded Corners 16">
            <a:extLst>
              <a:ext uri="{FF2B5EF4-FFF2-40B4-BE49-F238E27FC236}">
                <a16:creationId xmlns:a16="http://schemas.microsoft.com/office/drawing/2014/main" id="{27463FC3-B56B-4955-930A-158506BD74D3}"/>
              </a:ext>
            </a:extLst>
          </p:cNvPr>
          <p:cNvSpPr/>
          <p:nvPr/>
        </p:nvSpPr>
        <p:spPr>
          <a:xfrm>
            <a:off x="3702427" y="1036637"/>
            <a:ext cx="5199529" cy="3679542"/>
          </a:xfrm>
          <a:prstGeom prst="roundRect">
            <a:avLst>
              <a:gd name="adj" fmla="val 8125"/>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ctangle: Rounded Corners 17">
            <a:extLst>
              <a:ext uri="{FF2B5EF4-FFF2-40B4-BE49-F238E27FC236}">
                <a16:creationId xmlns:a16="http://schemas.microsoft.com/office/drawing/2014/main" id="{4AE1BFD8-590F-4C37-9C53-22CC152DF88F}"/>
              </a:ext>
            </a:extLst>
          </p:cNvPr>
          <p:cNvSpPr/>
          <p:nvPr/>
        </p:nvSpPr>
        <p:spPr>
          <a:xfrm>
            <a:off x="3702424" y="4851333"/>
            <a:ext cx="5199529" cy="523799"/>
          </a:xfrm>
          <a:prstGeom prst="roundRect">
            <a:avLst>
              <a:gd name="adj" fmla="val 28663"/>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TextBox 18">
            <a:extLst>
              <a:ext uri="{FF2B5EF4-FFF2-40B4-BE49-F238E27FC236}">
                <a16:creationId xmlns:a16="http://schemas.microsoft.com/office/drawing/2014/main" id="{060204C7-23A6-4687-8689-4574BA3C04DA}"/>
              </a:ext>
            </a:extLst>
          </p:cNvPr>
          <p:cNvSpPr txBox="1"/>
          <p:nvPr/>
        </p:nvSpPr>
        <p:spPr>
          <a:xfrm>
            <a:off x="8940657" y="2414474"/>
            <a:ext cx="1691489"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CADENCE</a:t>
            </a:r>
          </a:p>
        </p:txBody>
      </p:sp>
      <p:sp>
        <p:nvSpPr>
          <p:cNvPr id="20" name="TextBox 19">
            <a:extLst>
              <a:ext uri="{FF2B5EF4-FFF2-40B4-BE49-F238E27FC236}">
                <a16:creationId xmlns:a16="http://schemas.microsoft.com/office/drawing/2014/main" id="{DCB75C93-D0A9-4D8A-B688-3F6500234CBC}"/>
              </a:ext>
            </a:extLst>
          </p:cNvPr>
          <p:cNvSpPr txBox="1"/>
          <p:nvPr/>
        </p:nvSpPr>
        <p:spPr>
          <a:xfrm>
            <a:off x="8940657" y="4814823"/>
            <a:ext cx="1417376" cy="830997"/>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Mentor </a:t>
            </a:r>
          </a:p>
          <a:p>
            <a:r>
              <a:rPr lang="it-IT" sz="2400" dirty="0">
                <a:latin typeface="Arial" panose="020B0604020202020204" pitchFamily="34" charset="0"/>
                <a:cs typeface="Arial" panose="020B0604020202020204" pitchFamily="34" charset="0"/>
              </a:rPr>
              <a:t>Graphics</a:t>
            </a:r>
          </a:p>
        </p:txBody>
      </p:sp>
      <p:sp>
        <p:nvSpPr>
          <p:cNvPr id="21" name="TextBox 20">
            <a:extLst>
              <a:ext uri="{FF2B5EF4-FFF2-40B4-BE49-F238E27FC236}">
                <a16:creationId xmlns:a16="http://schemas.microsoft.com/office/drawing/2014/main" id="{C587970A-093B-4F86-AB2D-532540AFB808}"/>
              </a:ext>
            </a:extLst>
          </p:cNvPr>
          <p:cNvSpPr txBox="1"/>
          <p:nvPr/>
        </p:nvSpPr>
        <p:spPr>
          <a:xfrm>
            <a:off x="611190" y="5568351"/>
            <a:ext cx="3153987" cy="584775"/>
          </a:xfrm>
          <a:prstGeom prst="rect">
            <a:avLst/>
          </a:prstGeom>
          <a:noFill/>
        </p:spPr>
        <p:txBody>
          <a:bodyPr wrap="square" rtlCol="0">
            <a:spAutoFit/>
          </a:bodyPr>
          <a:lstStyle/>
          <a:p>
            <a:r>
              <a:rPr lang="it-IT" sz="1600" dirty="0">
                <a:latin typeface="Arial" panose="020B0604020202020204" pitchFamily="34" charset="0"/>
                <a:cs typeface="Arial" panose="020B0604020202020204" pitchFamily="34" charset="0"/>
              </a:rPr>
              <a:t>PEX: Parasitic extraction (for post-layout simulations) </a:t>
            </a:r>
          </a:p>
        </p:txBody>
      </p:sp>
    </p:spTree>
    <p:extLst>
      <p:ext uri="{BB962C8B-B14F-4D97-AF65-F5344CB8AC3E}">
        <p14:creationId xmlns:p14="http://schemas.microsoft.com/office/powerpoint/2010/main" val="81185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animBg="1"/>
      <p:bldP spid="18" grpId="0" animBg="1"/>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AF89A-2A8A-44A5-B0BA-50ADBC52A737}"/>
              </a:ext>
            </a:extLst>
          </p:cNvPr>
          <p:cNvSpPr>
            <a:spLocks noGrp="1"/>
          </p:cNvSpPr>
          <p:nvPr>
            <p:ph type="title"/>
          </p:nvPr>
        </p:nvSpPr>
        <p:spPr/>
        <p:txBody>
          <a:bodyPr/>
          <a:lstStyle/>
          <a:p>
            <a:r>
              <a:rPr lang="it-IT" dirty="0"/>
              <a:t>A few screenshots from the Cadence environment</a:t>
            </a:r>
          </a:p>
        </p:txBody>
      </p:sp>
      <p:sp>
        <p:nvSpPr>
          <p:cNvPr id="3" name="Footer Placeholder 2">
            <a:extLst>
              <a:ext uri="{FF2B5EF4-FFF2-40B4-BE49-F238E27FC236}">
                <a16:creationId xmlns:a16="http://schemas.microsoft.com/office/drawing/2014/main" id="{DE8A5358-1308-4F4F-9E15-7511B9900DB5}"/>
              </a:ext>
            </a:extLst>
          </p:cNvPr>
          <p:cNvSpPr>
            <a:spLocks noGrp="1"/>
          </p:cNvSpPr>
          <p:nvPr>
            <p:ph type="ftr" sz="quarter" idx="11"/>
          </p:nvPr>
        </p:nvSpPr>
        <p:spPr/>
        <p:txBody>
          <a:bodyPr/>
          <a:lstStyle/>
          <a:p>
            <a:r>
              <a:rPr lang="en-US"/>
              <a:t>P. Bruschi – Design of Mixed Signal Circuits</a:t>
            </a:r>
            <a:endParaRPr lang="en-US" dirty="0"/>
          </a:p>
        </p:txBody>
      </p:sp>
      <p:sp>
        <p:nvSpPr>
          <p:cNvPr id="4" name="Slide Number Placeholder 3">
            <a:extLst>
              <a:ext uri="{FF2B5EF4-FFF2-40B4-BE49-F238E27FC236}">
                <a16:creationId xmlns:a16="http://schemas.microsoft.com/office/drawing/2014/main" id="{62E600DD-ADFC-4AEB-A179-C8E5CB5974DF}"/>
              </a:ext>
            </a:extLst>
          </p:cNvPr>
          <p:cNvSpPr>
            <a:spLocks noGrp="1"/>
          </p:cNvSpPr>
          <p:nvPr>
            <p:ph type="sldNum" sz="quarter" idx="12"/>
          </p:nvPr>
        </p:nvSpPr>
        <p:spPr/>
        <p:txBody>
          <a:bodyPr/>
          <a:lstStyle/>
          <a:p>
            <a:fld id="{02055017-B6DE-4C35-A63B-40EADAC97849}" type="slidenum">
              <a:rPr lang="en-US" smtClean="0"/>
              <a:t>4</a:t>
            </a:fld>
            <a:endParaRPr lang="en-US" dirty="0"/>
          </a:p>
        </p:txBody>
      </p:sp>
      <p:pic>
        <p:nvPicPr>
          <p:cNvPr id="5" name="Segnaposto contenuto 2">
            <a:extLst>
              <a:ext uri="{FF2B5EF4-FFF2-40B4-BE49-F238E27FC236}">
                <a16:creationId xmlns:a16="http://schemas.microsoft.com/office/drawing/2014/main" id="{A46A2C22-5D5A-4A16-A756-5D9E34973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1074" y="1245683"/>
            <a:ext cx="5652143" cy="4521715"/>
          </a:xfrm>
          <a:prstGeom prst="rect">
            <a:avLst/>
          </a:prstGeom>
        </p:spPr>
      </p:pic>
      <p:sp>
        <p:nvSpPr>
          <p:cNvPr id="6" name="Ovale 3">
            <a:extLst>
              <a:ext uri="{FF2B5EF4-FFF2-40B4-BE49-F238E27FC236}">
                <a16:creationId xmlns:a16="http://schemas.microsoft.com/office/drawing/2014/main" id="{BC0F462A-39EA-4C26-A6F5-0F76D730A5B7}"/>
              </a:ext>
            </a:extLst>
          </p:cNvPr>
          <p:cNvSpPr/>
          <p:nvPr/>
        </p:nvSpPr>
        <p:spPr>
          <a:xfrm>
            <a:off x="2964694" y="3055871"/>
            <a:ext cx="869795" cy="4683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7">
            <a:extLst>
              <a:ext uri="{FF2B5EF4-FFF2-40B4-BE49-F238E27FC236}">
                <a16:creationId xmlns:a16="http://schemas.microsoft.com/office/drawing/2014/main" id="{DD0C37E0-628B-49D7-8F89-9562D7D1EC28}"/>
              </a:ext>
            </a:extLst>
          </p:cNvPr>
          <p:cNvSpPr/>
          <p:nvPr/>
        </p:nvSpPr>
        <p:spPr>
          <a:xfrm>
            <a:off x="4737737" y="2234398"/>
            <a:ext cx="869795" cy="4683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8">
            <a:extLst>
              <a:ext uri="{FF2B5EF4-FFF2-40B4-BE49-F238E27FC236}">
                <a16:creationId xmlns:a16="http://schemas.microsoft.com/office/drawing/2014/main" id="{C4C87F2B-8184-4A2B-A97A-EA8C41B6E32A}"/>
              </a:ext>
            </a:extLst>
          </p:cNvPr>
          <p:cNvSpPr/>
          <p:nvPr/>
        </p:nvSpPr>
        <p:spPr>
          <a:xfrm>
            <a:off x="6573972" y="2457423"/>
            <a:ext cx="869795" cy="4683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TextBox 8">
            <a:extLst>
              <a:ext uri="{FF2B5EF4-FFF2-40B4-BE49-F238E27FC236}">
                <a16:creationId xmlns:a16="http://schemas.microsoft.com/office/drawing/2014/main" id="{3D70625C-1487-496C-9D8D-70FCE1065278}"/>
              </a:ext>
            </a:extLst>
          </p:cNvPr>
          <p:cNvSpPr txBox="1"/>
          <p:nvPr/>
        </p:nvSpPr>
        <p:spPr>
          <a:xfrm>
            <a:off x="358588" y="1583478"/>
            <a:ext cx="2606106" cy="1569660"/>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Library Manager:</a:t>
            </a:r>
          </a:p>
          <a:p>
            <a:r>
              <a:rPr lang="it-IT" sz="2400" dirty="0">
                <a:latin typeface="Arial" panose="020B0604020202020204" pitchFamily="34" charset="0"/>
                <a:cs typeface="Arial" panose="020B0604020202020204" pitchFamily="34" charset="0"/>
              </a:rPr>
              <a:t>Collects all libraries, cells and views</a:t>
            </a:r>
          </a:p>
        </p:txBody>
      </p:sp>
    </p:spTree>
    <p:extLst>
      <p:ext uri="{BB962C8B-B14F-4D97-AF65-F5344CB8AC3E}">
        <p14:creationId xmlns:p14="http://schemas.microsoft.com/office/powerpoint/2010/main" val="3687652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FC91F-188F-4F60-A698-388B96A6D50C}"/>
              </a:ext>
            </a:extLst>
          </p:cNvPr>
          <p:cNvSpPr>
            <a:spLocks noGrp="1"/>
          </p:cNvSpPr>
          <p:nvPr>
            <p:ph type="title"/>
          </p:nvPr>
        </p:nvSpPr>
        <p:spPr>
          <a:xfrm>
            <a:off x="838200" y="136525"/>
            <a:ext cx="10515600" cy="662397"/>
          </a:xfrm>
        </p:spPr>
        <p:txBody>
          <a:bodyPr/>
          <a:lstStyle/>
          <a:p>
            <a:r>
              <a:rPr lang="it-IT" dirty="0"/>
              <a:t>The schematic editor</a:t>
            </a:r>
          </a:p>
        </p:txBody>
      </p:sp>
      <p:sp>
        <p:nvSpPr>
          <p:cNvPr id="3" name="Footer Placeholder 2">
            <a:extLst>
              <a:ext uri="{FF2B5EF4-FFF2-40B4-BE49-F238E27FC236}">
                <a16:creationId xmlns:a16="http://schemas.microsoft.com/office/drawing/2014/main" id="{070C0C86-02B3-4AC6-A22E-5B1E433D339B}"/>
              </a:ext>
            </a:extLst>
          </p:cNvPr>
          <p:cNvSpPr>
            <a:spLocks noGrp="1"/>
          </p:cNvSpPr>
          <p:nvPr>
            <p:ph type="ftr" sz="quarter" idx="11"/>
          </p:nvPr>
        </p:nvSpPr>
        <p:spPr/>
        <p:txBody>
          <a:bodyPr/>
          <a:lstStyle/>
          <a:p>
            <a:r>
              <a:rPr lang="en-US"/>
              <a:t>P. Bruschi – Design of Mixed Signal Circuits</a:t>
            </a:r>
            <a:endParaRPr lang="en-US" dirty="0"/>
          </a:p>
        </p:txBody>
      </p:sp>
      <p:sp>
        <p:nvSpPr>
          <p:cNvPr id="4" name="Slide Number Placeholder 3">
            <a:extLst>
              <a:ext uri="{FF2B5EF4-FFF2-40B4-BE49-F238E27FC236}">
                <a16:creationId xmlns:a16="http://schemas.microsoft.com/office/drawing/2014/main" id="{B490A0FC-F644-4D5F-A1B7-BCA4A07F9C26}"/>
              </a:ext>
            </a:extLst>
          </p:cNvPr>
          <p:cNvSpPr>
            <a:spLocks noGrp="1"/>
          </p:cNvSpPr>
          <p:nvPr>
            <p:ph type="sldNum" sz="quarter" idx="12"/>
          </p:nvPr>
        </p:nvSpPr>
        <p:spPr/>
        <p:txBody>
          <a:bodyPr/>
          <a:lstStyle/>
          <a:p>
            <a:fld id="{02055017-B6DE-4C35-A63B-40EADAC97849}" type="slidenum">
              <a:rPr lang="en-US" smtClean="0"/>
              <a:t>5</a:t>
            </a:fld>
            <a:endParaRPr lang="en-US" dirty="0"/>
          </a:p>
        </p:txBody>
      </p:sp>
      <p:pic>
        <p:nvPicPr>
          <p:cNvPr id="9" name="Picture 8">
            <a:extLst>
              <a:ext uri="{FF2B5EF4-FFF2-40B4-BE49-F238E27FC236}">
                <a16:creationId xmlns:a16="http://schemas.microsoft.com/office/drawing/2014/main" id="{85330435-6857-4539-A8EF-E3B4F8508DDE}"/>
              </a:ext>
            </a:extLst>
          </p:cNvPr>
          <p:cNvPicPr>
            <a:picLocks noChangeAspect="1"/>
          </p:cNvPicPr>
          <p:nvPr/>
        </p:nvPicPr>
        <p:blipFill>
          <a:blip r:embed="rId2"/>
          <a:stretch>
            <a:fillRect/>
          </a:stretch>
        </p:blipFill>
        <p:spPr>
          <a:xfrm>
            <a:off x="200025" y="764995"/>
            <a:ext cx="7849185" cy="5462337"/>
          </a:xfrm>
          <a:prstGeom prst="rect">
            <a:avLst/>
          </a:prstGeom>
        </p:spPr>
      </p:pic>
      <p:pic>
        <p:nvPicPr>
          <p:cNvPr id="7" name="Picture 6">
            <a:extLst>
              <a:ext uri="{FF2B5EF4-FFF2-40B4-BE49-F238E27FC236}">
                <a16:creationId xmlns:a16="http://schemas.microsoft.com/office/drawing/2014/main" id="{EB79E816-F2A9-432E-A1C8-DC1CE38A6B0A}"/>
              </a:ext>
            </a:extLst>
          </p:cNvPr>
          <p:cNvPicPr>
            <a:picLocks noChangeAspect="1"/>
          </p:cNvPicPr>
          <p:nvPr/>
        </p:nvPicPr>
        <p:blipFill>
          <a:blip r:embed="rId3"/>
          <a:stretch>
            <a:fillRect/>
          </a:stretch>
        </p:blipFill>
        <p:spPr>
          <a:xfrm>
            <a:off x="6873540" y="1225212"/>
            <a:ext cx="5092219" cy="4116282"/>
          </a:xfrm>
          <a:prstGeom prst="rect">
            <a:avLst/>
          </a:prstGeom>
        </p:spPr>
      </p:pic>
      <p:sp>
        <p:nvSpPr>
          <p:cNvPr id="11" name="Arrow: Right 10">
            <a:extLst>
              <a:ext uri="{FF2B5EF4-FFF2-40B4-BE49-F238E27FC236}">
                <a16:creationId xmlns:a16="http://schemas.microsoft.com/office/drawing/2014/main" id="{1992F1D5-D66A-41D8-914A-ED660B98AD3F}"/>
              </a:ext>
            </a:extLst>
          </p:cNvPr>
          <p:cNvSpPr/>
          <p:nvPr/>
        </p:nvSpPr>
        <p:spPr>
          <a:xfrm>
            <a:off x="5140993" y="4131335"/>
            <a:ext cx="2197769" cy="433137"/>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92690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4426A-8EBC-40C8-8974-48608F56421E}"/>
              </a:ext>
            </a:extLst>
          </p:cNvPr>
          <p:cNvSpPr>
            <a:spLocks noGrp="1"/>
          </p:cNvSpPr>
          <p:nvPr>
            <p:ph type="title"/>
          </p:nvPr>
        </p:nvSpPr>
        <p:spPr/>
        <p:txBody>
          <a:bodyPr/>
          <a:lstStyle/>
          <a:p>
            <a:r>
              <a:rPr lang="it-IT" dirty="0"/>
              <a:t>ADE (Analog Design Environment)</a:t>
            </a:r>
          </a:p>
        </p:txBody>
      </p:sp>
      <p:sp>
        <p:nvSpPr>
          <p:cNvPr id="3" name="Footer Placeholder 2">
            <a:extLst>
              <a:ext uri="{FF2B5EF4-FFF2-40B4-BE49-F238E27FC236}">
                <a16:creationId xmlns:a16="http://schemas.microsoft.com/office/drawing/2014/main" id="{7916F996-103F-4BBB-9984-832043CD3E7B}"/>
              </a:ext>
            </a:extLst>
          </p:cNvPr>
          <p:cNvSpPr>
            <a:spLocks noGrp="1"/>
          </p:cNvSpPr>
          <p:nvPr>
            <p:ph type="ftr" sz="quarter" idx="11"/>
          </p:nvPr>
        </p:nvSpPr>
        <p:spPr/>
        <p:txBody>
          <a:bodyPr/>
          <a:lstStyle/>
          <a:p>
            <a:r>
              <a:rPr lang="en-US"/>
              <a:t>P. Bruschi – Design of Mixed Signal Circuits</a:t>
            </a:r>
            <a:endParaRPr lang="en-US" dirty="0"/>
          </a:p>
        </p:txBody>
      </p:sp>
      <p:sp>
        <p:nvSpPr>
          <p:cNvPr id="4" name="Slide Number Placeholder 3">
            <a:extLst>
              <a:ext uri="{FF2B5EF4-FFF2-40B4-BE49-F238E27FC236}">
                <a16:creationId xmlns:a16="http://schemas.microsoft.com/office/drawing/2014/main" id="{5E292B6E-C525-4A6D-B01C-D7378B47FE8E}"/>
              </a:ext>
            </a:extLst>
          </p:cNvPr>
          <p:cNvSpPr>
            <a:spLocks noGrp="1"/>
          </p:cNvSpPr>
          <p:nvPr>
            <p:ph type="sldNum" sz="quarter" idx="12"/>
          </p:nvPr>
        </p:nvSpPr>
        <p:spPr/>
        <p:txBody>
          <a:bodyPr/>
          <a:lstStyle/>
          <a:p>
            <a:fld id="{02055017-B6DE-4C35-A63B-40EADAC97849}" type="slidenum">
              <a:rPr lang="en-US" smtClean="0"/>
              <a:t>6</a:t>
            </a:fld>
            <a:endParaRPr lang="en-US" dirty="0"/>
          </a:p>
        </p:txBody>
      </p:sp>
      <p:pic>
        <p:nvPicPr>
          <p:cNvPr id="6" name="Picture 5">
            <a:extLst>
              <a:ext uri="{FF2B5EF4-FFF2-40B4-BE49-F238E27FC236}">
                <a16:creationId xmlns:a16="http://schemas.microsoft.com/office/drawing/2014/main" id="{2C3A6732-0A16-4F24-9371-9421190D2D07}"/>
              </a:ext>
            </a:extLst>
          </p:cNvPr>
          <p:cNvPicPr>
            <a:picLocks noChangeAspect="1"/>
          </p:cNvPicPr>
          <p:nvPr/>
        </p:nvPicPr>
        <p:blipFill>
          <a:blip r:embed="rId3"/>
          <a:stretch>
            <a:fillRect/>
          </a:stretch>
        </p:blipFill>
        <p:spPr>
          <a:xfrm>
            <a:off x="1763546" y="1166054"/>
            <a:ext cx="9014432" cy="4889557"/>
          </a:xfrm>
          <a:prstGeom prst="rect">
            <a:avLst/>
          </a:prstGeom>
        </p:spPr>
      </p:pic>
    </p:spTree>
    <p:extLst>
      <p:ext uri="{BB962C8B-B14F-4D97-AF65-F5344CB8AC3E}">
        <p14:creationId xmlns:p14="http://schemas.microsoft.com/office/powerpoint/2010/main" val="4013685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57068-10DB-4D94-8E70-774215C47B5A}"/>
              </a:ext>
            </a:extLst>
          </p:cNvPr>
          <p:cNvSpPr>
            <a:spLocks noGrp="1"/>
          </p:cNvSpPr>
          <p:nvPr>
            <p:ph type="title"/>
          </p:nvPr>
        </p:nvSpPr>
        <p:spPr>
          <a:xfrm>
            <a:off x="1046218" y="130580"/>
            <a:ext cx="10515600" cy="662397"/>
          </a:xfrm>
        </p:spPr>
        <p:txBody>
          <a:bodyPr/>
          <a:lstStyle/>
          <a:p>
            <a:r>
              <a:rPr lang="it-IT" dirty="0"/>
              <a:t>Layout: Automatic generation of components</a:t>
            </a:r>
          </a:p>
        </p:txBody>
      </p:sp>
      <p:sp>
        <p:nvSpPr>
          <p:cNvPr id="3" name="Footer Placeholder 2">
            <a:extLst>
              <a:ext uri="{FF2B5EF4-FFF2-40B4-BE49-F238E27FC236}">
                <a16:creationId xmlns:a16="http://schemas.microsoft.com/office/drawing/2014/main" id="{B4C85D0D-B4C9-4305-B410-D868F53787B0}"/>
              </a:ext>
            </a:extLst>
          </p:cNvPr>
          <p:cNvSpPr>
            <a:spLocks noGrp="1"/>
          </p:cNvSpPr>
          <p:nvPr>
            <p:ph type="ftr" sz="quarter" idx="11"/>
          </p:nvPr>
        </p:nvSpPr>
        <p:spPr/>
        <p:txBody>
          <a:bodyPr/>
          <a:lstStyle/>
          <a:p>
            <a:r>
              <a:rPr lang="en-US"/>
              <a:t>P. Bruschi – Design of Mixed Signal Circuits</a:t>
            </a:r>
            <a:endParaRPr lang="en-US" dirty="0"/>
          </a:p>
        </p:txBody>
      </p:sp>
      <p:sp>
        <p:nvSpPr>
          <p:cNvPr id="4" name="Slide Number Placeholder 3">
            <a:extLst>
              <a:ext uri="{FF2B5EF4-FFF2-40B4-BE49-F238E27FC236}">
                <a16:creationId xmlns:a16="http://schemas.microsoft.com/office/drawing/2014/main" id="{F5C36756-B14E-47FC-99E7-CB8F21F611FE}"/>
              </a:ext>
            </a:extLst>
          </p:cNvPr>
          <p:cNvSpPr>
            <a:spLocks noGrp="1"/>
          </p:cNvSpPr>
          <p:nvPr>
            <p:ph type="sldNum" sz="quarter" idx="12"/>
          </p:nvPr>
        </p:nvSpPr>
        <p:spPr/>
        <p:txBody>
          <a:bodyPr/>
          <a:lstStyle/>
          <a:p>
            <a:fld id="{02055017-B6DE-4C35-A63B-40EADAC97849}" type="slidenum">
              <a:rPr lang="en-US" smtClean="0"/>
              <a:t>7</a:t>
            </a:fld>
            <a:endParaRPr lang="en-US" dirty="0"/>
          </a:p>
        </p:txBody>
      </p:sp>
      <p:pic>
        <p:nvPicPr>
          <p:cNvPr id="5" name="Segnaposto contenuto 2">
            <a:extLst>
              <a:ext uri="{FF2B5EF4-FFF2-40B4-BE49-F238E27FC236}">
                <a16:creationId xmlns:a16="http://schemas.microsoft.com/office/drawing/2014/main" id="{26A7F932-8353-4C3A-9894-F1231E26AF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490" y="1027522"/>
            <a:ext cx="6296877" cy="5037501"/>
          </a:xfrm>
          <a:prstGeom prst="rect">
            <a:avLst/>
          </a:prstGeom>
        </p:spPr>
      </p:pic>
      <p:sp>
        <p:nvSpPr>
          <p:cNvPr id="6" name="CasellaDiTesto 5">
            <a:extLst>
              <a:ext uri="{FF2B5EF4-FFF2-40B4-BE49-F238E27FC236}">
                <a16:creationId xmlns:a16="http://schemas.microsoft.com/office/drawing/2014/main" id="{68381D2D-CB84-4B2D-9AE5-E6A07DAEBC9D}"/>
              </a:ext>
            </a:extLst>
          </p:cNvPr>
          <p:cNvSpPr txBox="1"/>
          <p:nvPr/>
        </p:nvSpPr>
        <p:spPr>
          <a:xfrm>
            <a:off x="7785100" y="1168400"/>
            <a:ext cx="4203700" cy="415498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It is possible to generate the instances of all cells or selected cells into the layout view</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Moving the individual instances into the final position and connecting the cells together is generally performed manually, although automatic tools exist</a:t>
            </a:r>
          </a:p>
        </p:txBody>
      </p:sp>
    </p:spTree>
    <p:extLst>
      <p:ext uri="{BB962C8B-B14F-4D97-AF65-F5344CB8AC3E}">
        <p14:creationId xmlns:p14="http://schemas.microsoft.com/office/powerpoint/2010/main" val="209749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1CFA7-0E2B-4733-BAAF-2601E37A8D55}"/>
              </a:ext>
            </a:extLst>
          </p:cNvPr>
          <p:cNvSpPr>
            <a:spLocks noGrp="1"/>
          </p:cNvSpPr>
          <p:nvPr>
            <p:ph type="title"/>
          </p:nvPr>
        </p:nvSpPr>
        <p:spPr/>
        <p:txBody>
          <a:bodyPr/>
          <a:lstStyle/>
          <a:p>
            <a:r>
              <a:rPr lang="it-IT" dirty="0"/>
              <a:t>Layout Design: Manual Place and Route</a:t>
            </a:r>
          </a:p>
        </p:txBody>
      </p:sp>
      <p:sp>
        <p:nvSpPr>
          <p:cNvPr id="3" name="Footer Placeholder 2">
            <a:extLst>
              <a:ext uri="{FF2B5EF4-FFF2-40B4-BE49-F238E27FC236}">
                <a16:creationId xmlns:a16="http://schemas.microsoft.com/office/drawing/2014/main" id="{E5606B74-C4DE-434F-A245-50113C98E728}"/>
              </a:ext>
            </a:extLst>
          </p:cNvPr>
          <p:cNvSpPr>
            <a:spLocks noGrp="1"/>
          </p:cNvSpPr>
          <p:nvPr>
            <p:ph type="ftr" sz="quarter" idx="11"/>
          </p:nvPr>
        </p:nvSpPr>
        <p:spPr/>
        <p:txBody>
          <a:bodyPr/>
          <a:lstStyle/>
          <a:p>
            <a:r>
              <a:rPr lang="en-US"/>
              <a:t>P. Bruschi – Design of Mixed Signal Circuits</a:t>
            </a:r>
            <a:endParaRPr lang="en-US" dirty="0"/>
          </a:p>
        </p:txBody>
      </p:sp>
      <p:sp>
        <p:nvSpPr>
          <p:cNvPr id="4" name="Slide Number Placeholder 3">
            <a:extLst>
              <a:ext uri="{FF2B5EF4-FFF2-40B4-BE49-F238E27FC236}">
                <a16:creationId xmlns:a16="http://schemas.microsoft.com/office/drawing/2014/main" id="{A2B3E1A9-71AD-40B9-83F6-D84E6721BAD5}"/>
              </a:ext>
            </a:extLst>
          </p:cNvPr>
          <p:cNvSpPr>
            <a:spLocks noGrp="1"/>
          </p:cNvSpPr>
          <p:nvPr>
            <p:ph type="sldNum" sz="quarter" idx="12"/>
          </p:nvPr>
        </p:nvSpPr>
        <p:spPr/>
        <p:txBody>
          <a:bodyPr/>
          <a:lstStyle/>
          <a:p>
            <a:fld id="{02055017-B6DE-4C35-A63B-40EADAC97849}" type="slidenum">
              <a:rPr lang="en-US" smtClean="0"/>
              <a:t>8</a:t>
            </a:fld>
            <a:endParaRPr lang="en-US" dirty="0"/>
          </a:p>
        </p:txBody>
      </p:sp>
      <p:pic>
        <p:nvPicPr>
          <p:cNvPr id="5" name="Segnaposto contenuto 2">
            <a:extLst>
              <a:ext uri="{FF2B5EF4-FFF2-40B4-BE49-F238E27FC236}">
                <a16:creationId xmlns:a16="http://schemas.microsoft.com/office/drawing/2014/main" id="{2177A9A7-ACA4-4441-BB0C-AA2ECA6A6C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234" y="1258388"/>
            <a:ext cx="6083868" cy="4867095"/>
          </a:xfrm>
          <a:prstGeom prst="rect">
            <a:avLst/>
          </a:prstGeom>
        </p:spPr>
      </p:pic>
      <p:sp>
        <p:nvSpPr>
          <p:cNvPr id="6" name="CasellaDiTesto 5">
            <a:extLst>
              <a:ext uri="{FF2B5EF4-FFF2-40B4-BE49-F238E27FC236}">
                <a16:creationId xmlns:a16="http://schemas.microsoft.com/office/drawing/2014/main" id="{A6BF70A2-64E6-4D39-84AB-7721360BBBC3}"/>
              </a:ext>
            </a:extLst>
          </p:cNvPr>
          <p:cNvSpPr txBox="1"/>
          <p:nvPr/>
        </p:nvSpPr>
        <p:spPr>
          <a:xfrm>
            <a:off x="6752078" y="1065678"/>
            <a:ext cx="5022566"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connection between components (instances) of the schematic view and their corresponding instances in the layout is maintained. Connection to be made in the layout are suggested dynamically.</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Violations (DRC and, partly, LVS) are shown immediately during creation of the layout.</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Final DRC and LVS performed on the whole circuit are still strictly necessary </a:t>
            </a:r>
          </a:p>
        </p:txBody>
      </p:sp>
    </p:spTree>
    <p:extLst>
      <p:ext uri="{BB962C8B-B14F-4D97-AF65-F5344CB8AC3E}">
        <p14:creationId xmlns:p14="http://schemas.microsoft.com/office/powerpoint/2010/main" val="126854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D92235-2A5E-4E46-91CF-3BF3BA22D7E7}"/>
              </a:ext>
            </a:extLst>
          </p:cNvPr>
          <p:cNvSpPr>
            <a:spLocks noGrp="1"/>
          </p:cNvSpPr>
          <p:nvPr>
            <p:ph type="ftr" sz="quarter" idx="11"/>
          </p:nvPr>
        </p:nvSpPr>
        <p:spPr/>
        <p:txBody>
          <a:bodyPr/>
          <a:lstStyle/>
          <a:p>
            <a:r>
              <a:rPr lang="en-US"/>
              <a:t>P. Bruschi – Design of Mixed Signal Circuits</a:t>
            </a:r>
            <a:endParaRPr lang="en-US" dirty="0"/>
          </a:p>
        </p:txBody>
      </p:sp>
      <p:sp>
        <p:nvSpPr>
          <p:cNvPr id="4" name="Slide Number Placeholder 3">
            <a:extLst>
              <a:ext uri="{FF2B5EF4-FFF2-40B4-BE49-F238E27FC236}">
                <a16:creationId xmlns:a16="http://schemas.microsoft.com/office/drawing/2014/main" id="{B7EEEFC6-FAF4-43A1-82F5-AE0B7D4D2B69}"/>
              </a:ext>
            </a:extLst>
          </p:cNvPr>
          <p:cNvSpPr>
            <a:spLocks noGrp="1"/>
          </p:cNvSpPr>
          <p:nvPr>
            <p:ph type="sldNum" sz="quarter" idx="12"/>
          </p:nvPr>
        </p:nvSpPr>
        <p:spPr/>
        <p:txBody>
          <a:bodyPr/>
          <a:lstStyle/>
          <a:p>
            <a:fld id="{02055017-B6DE-4C35-A63B-40EADAC97849}" type="slidenum">
              <a:rPr lang="en-US" smtClean="0"/>
              <a:t>9</a:t>
            </a:fld>
            <a:endParaRPr lang="en-US" dirty="0"/>
          </a:p>
        </p:txBody>
      </p:sp>
      <p:sp>
        <p:nvSpPr>
          <p:cNvPr id="6" name="Title 5">
            <a:extLst>
              <a:ext uri="{FF2B5EF4-FFF2-40B4-BE49-F238E27FC236}">
                <a16:creationId xmlns:a16="http://schemas.microsoft.com/office/drawing/2014/main" id="{BFB37EB4-E6CC-4969-9EF2-0AB6796318F8}"/>
              </a:ext>
            </a:extLst>
          </p:cNvPr>
          <p:cNvSpPr>
            <a:spLocks noGrp="1"/>
          </p:cNvSpPr>
          <p:nvPr>
            <p:ph type="title"/>
          </p:nvPr>
        </p:nvSpPr>
        <p:spPr>
          <a:xfrm>
            <a:off x="838200" y="136525"/>
            <a:ext cx="10515600" cy="662397"/>
          </a:xfrm>
        </p:spPr>
        <p:txBody>
          <a:bodyPr/>
          <a:lstStyle/>
          <a:p>
            <a:r>
              <a:rPr lang="it-IT" dirty="0"/>
              <a:t>Digital Design Flow and CADENCE tools </a:t>
            </a:r>
          </a:p>
        </p:txBody>
      </p:sp>
      <p:sp>
        <p:nvSpPr>
          <p:cNvPr id="7" name="Rectangle: Rounded Corners 6">
            <a:extLst>
              <a:ext uri="{FF2B5EF4-FFF2-40B4-BE49-F238E27FC236}">
                <a16:creationId xmlns:a16="http://schemas.microsoft.com/office/drawing/2014/main" id="{0A82E28A-CCBB-4339-B6A1-940D55D7D62C}"/>
              </a:ext>
            </a:extLst>
          </p:cNvPr>
          <p:cNvSpPr/>
          <p:nvPr/>
        </p:nvSpPr>
        <p:spPr>
          <a:xfrm>
            <a:off x="2633101" y="1065212"/>
            <a:ext cx="2396100" cy="92075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latin typeface="Arial" panose="020B0604020202020204" pitchFamily="34" charset="0"/>
                <a:cs typeface="Arial" panose="020B0604020202020204" pitchFamily="34" charset="0"/>
              </a:rPr>
              <a:t>High level description </a:t>
            </a:r>
          </a:p>
          <a:p>
            <a:pPr algn="ctr"/>
            <a:r>
              <a:rPr lang="it-IT" dirty="0">
                <a:solidFill>
                  <a:schemeClr val="tx1"/>
                </a:solidFill>
                <a:latin typeface="Arial" panose="020B0604020202020204" pitchFamily="34" charset="0"/>
                <a:cs typeface="Arial" panose="020B0604020202020204" pitchFamily="34" charset="0"/>
              </a:rPr>
              <a:t>(HDL - RTL)</a:t>
            </a:r>
          </a:p>
        </p:txBody>
      </p:sp>
      <p:sp>
        <p:nvSpPr>
          <p:cNvPr id="8" name="Rectangle: Rounded Corners 7">
            <a:extLst>
              <a:ext uri="{FF2B5EF4-FFF2-40B4-BE49-F238E27FC236}">
                <a16:creationId xmlns:a16="http://schemas.microsoft.com/office/drawing/2014/main" id="{951C709C-E45E-461B-AC41-A1404CECDD60}"/>
              </a:ext>
            </a:extLst>
          </p:cNvPr>
          <p:cNvSpPr/>
          <p:nvPr/>
        </p:nvSpPr>
        <p:spPr>
          <a:xfrm>
            <a:off x="2633101" y="2328068"/>
            <a:ext cx="2396100" cy="92075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latin typeface="Arial" panose="020B0604020202020204" pitchFamily="34" charset="0"/>
                <a:cs typeface="Arial" panose="020B0604020202020204" pitchFamily="34" charset="0"/>
              </a:rPr>
              <a:t>Logic Simulation</a:t>
            </a:r>
          </a:p>
        </p:txBody>
      </p:sp>
      <p:sp>
        <p:nvSpPr>
          <p:cNvPr id="9" name="Rectangle: Rounded Corners 8">
            <a:extLst>
              <a:ext uri="{FF2B5EF4-FFF2-40B4-BE49-F238E27FC236}">
                <a16:creationId xmlns:a16="http://schemas.microsoft.com/office/drawing/2014/main" id="{4965940B-03A9-4BBC-BB17-2440D674B4A7}"/>
              </a:ext>
            </a:extLst>
          </p:cNvPr>
          <p:cNvSpPr/>
          <p:nvPr/>
        </p:nvSpPr>
        <p:spPr>
          <a:xfrm>
            <a:off x="2633101" y="3590924"/>
            <a:ext cx="2396100" cy="92075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latin typeface="Arial" panose="020B0604020202020204" pitchFamily="34" charset="0"/>
                <a:cs typeface="Arial" panose="020B0604020202020204" pitchFamily="34" charset="0"/>
              </a:rPr>
              <a:t>Gate-Level Synthesis</a:t>
            </a:r>
          </a:p>
        </p:txBody>
      </p:sp>
      <p:sp>
        <p:nvSpPr>
          <p:cNvPr id="10" name="Rectangle: Rounded Corners 9">
            <a:extLst>
              <a:ext uri="{FF2B5EF4-FFF2-40B4-BE49-F238E27FC236}">
                <a16:creationId xmlns:a16="http://schemas.microsoft.com/office/drawing/2014/main" id="{D9FEB3D7-24DC-451F-989C-4C4C08ADCDBA}"/>
              </a:ext>
            </a:extLst>
          </p:cNvPr>
          <p:cNvSpPr/>
          <p:nvPr/>
        </p:nvSpPr>
        <p:spPr>
          <a:xfrm>
            <a:off x="2633101" y="4839494"/>
            <a:ext cx="2396100" cy="92075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latin typeface="Arial" panose="020B0604020202020204" pitchFamily="34" charset="0"/>
                <a:cs typeface="Arial" panose="020B0604020202020204" pitchFamily="34" charset="0"/>
              </a:rPr>
              <a:t>Automatic Place and Route</a:t>
            </a:r>
          </a:p>
        </p:txBody>
      </p:sp>
      <p:sp>
        <p:nvSpPr>
          <p:cNvPr id="11" name="Arrow: Down 10">
            <a:extLst>
              <a:ext uri="{FF2B5EF4-FFF2-40B4-BE49-F238E27FC236}">
                <a16:creationId xmlns:a16="http://schemas.microsoft.com/office/drawing/2014/main" id="{2ACC644F-3188-49F9-9D50-3CECBBBE2407}"/>
              </a:ext>
            </a:extLst>
          </p:cNvPr>
          <p:cNvSpPr/>
          <p:nvPr/>
        </p:nvSpPr>
        <p:spPr>
          <a:xfrm>
            <a:off x="3638410" y="2043114"/>
            <a:ext cx="385482" cy="270668"/>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Arrow: Down 11">
            <a:extLst>
              <a:ext uri="{FF2B5EF4-FFF2-40B4-BE49-F238E27FC236}">
                <a16:creationId xmlns:a16="http://schemas.microsoft.com/office/drawing/2014/main" id="{DF79E18B-C40D-446D-A2B2-B089135793CA}"/>
              </a:ext>
            </a:extLst>
          </p:cNvPr>
          <p:cNvSpPr/>
          <p:nvPr/>
        </p:nvSpPr>
        <p:spPr>
          <a:xfrm>
            <a:off x="3638410" y="3281362"/>
            <a:ext cx="385482" cy="270668"/>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Arrow: Down 12">
            <a:extLst>
              <a:ext uri="{FF2B5EF4-FFF2-40B4-BE49-F238E27FC236}">
                <a16:creationId xmlns:a16="http://schemas.microsoft.com/office/drawing/2014/main" id="{306E0972-70C8-4431-A6E3-8D455428568B}"/>
              </a:ext>
            </a:extLst>
          </p:cNvPr>
          <p:cNvSpPr/>
          <p:nvPr/>
        </p:nvSpPr>
        <p:spPr>
          <a:xfrm>
            <a:off x="3638410" y="4557710"/>
            <a:ext cx="385482" cy="270668"/>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60">
            <a:extLst>
              <a:ext uri="{FF2B5EF4-FFF2-40B4-BE49-F238E27FC236}">
                <a16:creationId xmlns:a16="http://schemas.microsoft.com/office/drawing/2014/main" id="{3D0F8F8D-2A9E-419B-80E7-7C4AFC61E6F6}"/>
              </a:ext>
            </a:extLst>
          </p:cNvPr>
          <p:cNvSpPr txBox="1"/>
          <p:nvPr/>
        </p:nvSpPr>
        <p:spPr>
          <a:xfrm>
            <a:off x="5227081" y="3761202"/>
            <a:ext cx="2888932"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CADENCE “</a:t>
            </a:r>
            <a:r>
              <a:rPr lang="it-IT" sz="2400" dirty="0" err="1">
                <a:latin typeface="Arial" panose="020B0604020202020204" pitchFamily="34" charset="0"/>
                <a:cs typeface="Arial" panose="020B0604020202020204" pitchFamily="34" charset="0"/>
              </a:rPr>
              <a:t>Genus</a:t>
            </a:r>
            <a:r>
              <a:rPr lang="it-IT" sz="2400" dirty="0">
                <a:latin typeface="Arial" panose="020B0604020202020204" pitchFamily="34" charset="0"/>
                <a:cs typeface="Arial" panose="020B0604020202020204" pitchFamily="34" charset="0"/>
              </a:rPr>
              <a:t>”</a:t>
            </a:r>
          </a:p>
        </p:txBody>
      </p:sp>
      <p:sp>
        <p:nvSpPr>
          <p:cNvPr id="15" name="CasellaDiTesto 62">
            <a:extLst>
              <a:ext uri="{FF2B5EF4-FFF2-40B4-BE49-F238E27FC236}">
                <a16:creationId xmlns:a16="http://schemas.microsoft.com/office/drawing/2014/main" id="{22E30651-ABA9-4EB0-B8AC-6EEF84BE61CD}"/>
              </a:ext>
            </a:extLst>
          </p:cNvPr>
          <p:cNvSpPr txBox="1"/>
          <p:nvPr/>
        </p:nvSpPr>
        <p:spPr>
          <a:xfrm>
            <a:off x="5227081" y="5115203"/>
            <a:ext cx="3060453"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CADENCE “</a:t>
            </a:r>
            <a:r>
              <a:rPr lang="it-IT" sz="2400" dirty="0" err="1">
                <a:latin typeface="Arial" panose="020B0604020202020204" pitchFamily="34" charset="0"/>
                <a:cs typeface="Arial" panose="020B0604020202020204" pitchFamily="34" charset="0"/>
              </a:rPr>
              <a:t>Innovus</a:t>
            </a:r>
            <a:r>
              <a:rPr lang="it-IT" sz="2400" dirty="0">
                <a:latin typeface="Arial" panose="020B0604020202020204" pitchFamily="34" charset="0"/>
                <a:cs typeface="Arial" panose="020B0604020202020204" pitchFamily="34" charset="0"/>
              </a:rPr>
              <a:t>”</a:t>
            </a:r>
          </a:p>
        </p:txBody>
      </p:sp>
      <p:sp>
        <p:nvSpPr>
          <p:cNvPr id="16" name="CasellaDiTesto 74">
            <a:extLst>
              <a:ext uri="{FF2B5EF4-FFF2-40B4-BE49-F238E27FC236}">
                <a16:creationId xmlns:a16="http://schemas.microsoft.com/office/drawing/2014/main" id="{A5EA03CE-B65A-4281-8883-2CBA95DF1394}"/>
              </a:ext>
            </a:extLst>
          </p:cNvPr>
          <p:cNvSpPr txBox="1"/>
          <p:nvPr/>
        </p:nvSpPr>
        <p:spPr>
          <a:xfrm>
            <a:off x="5227081" y="2599951"/>
            <a:ext cx="3078087"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CADENCE “</a:t>
            </a:r>
            <a:r>
              <a:rPr lang="it-IT" sz="2400" dirty="0" err="1">
                <a:latin typeface="Arial" panose="020B0604020202020204" pitchFamily="34" charset="0"/>
                <a:cs typeface="Arial" panose="020B0604020202020204" pitchFamily="34" charset="0"/>
              </a:rPr>
              <a:t>Xcelium</a:t>
            </a:r>
            <a:r>
              <a:rPr lang="it-IT" sz="2400" dirty="0">
                <a:latin typeface="Arial" panose="020B0604020202020204" pitchFamily="34" charset="0"/>
                <a:cs typeface="Arial" panose="020B0604020202020204" pitchFamily="34" charset="0"/>
              </a:rPr>
              <a:t>”</a:t>
            </a:r>
          </a:p>
        </p:txBody>
      </p:sp>
      <p:sp>
        <p:nvSpPr>
          <p:cNvPr id="17" name="CasellaDiTesto 74">
            <a:extLst>
              <a:ext uri="{FF2B5EF4-FFF2-40B4-BE49-F238E27FC236}">
                <a16:creationId xmlns:a16="http://schemas.microsoft.com/office/drawing/2014/main" id="{79932D4D-5B3B-4C2B-9C70-D18A57A16A44}"/>
              </a:ext>
            </a:extLst>
          </p:cNvPr>
          <p:cNvSpPr txBox="1"/>
          <p:nvPr/>
        </p:nvSpPr>
        <p:spPr>
          <a:xfrm>
            <a:off x="5227081" y="1324692"/>
            <a:ext cx="3479992"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Text Editor (e.g. "Gedit")</a:t>
            </a:r>
          </a:p>
        </p:txBody>
      </p:sp>
    </p:spTree>
    <p:extLst>
      <p:ext uri="{BB962C8B-B14F-4D97-AF65-F5344CB8AC3E}">
        <p14:creationId xmlns:p14="http://schemas.microsoft.com/office/powerpoint/2010/main" val="193660780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40000"/>
            <a:lumOff val="60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1369</Words>
  <Application>Microsoft Office PowerPoint</Application>
  <PresentationFormat>Widescreen</PresentationFormat>
  <Paragraphs>200</Paragraphs>
  <Slides>24</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24</vt:i4>
      </vt:variant>
    </vt:vector>
  </HeadingPairs>
  <TitlesOfParts>
    <vt:vector size="28" baseType="lpstr">
      <vt:lpstr>Arial</vt:lpstr>
      <vt:lpstr>Calibri</vt:lpstr>
      <vt:lpstr>Symbol</vt:lpstr>
      <vt:lpstr>Tema di Office</vt:lpstr>
      <vt:lpstr>Mixed Signal Design Flow</vt:lpstr>
      <vt:lpstr>Possible design flows</vt:lpstr>
      <vt:lpstr>Analog Design Flow and examples of CAD tools </vt:lpstr>
      <vt:lpstr>A few screenshots from the Cadence environment</vt:lpstr>
      <vt:lpstr>The schematic editor</vt:lpstr>
      <vt:lpstr>ADE (Analog Design Environment)</vt:lpstr>
      <vt:lpstr>Layout: Automatic generation of components</vt:lpstr>
      <vt:lpstr>Layout Design: Manual Place and Route</vt:lpstr>
      <vt:lpstr>Digital Design Flow and CADENCE tools </vt:lpstr>
      <vt:lpstr>High level description</vt:lpstr>
      <vt:lpstr>Gate Level Sinthesis</vt:lpstr>
      <vt:lpstr>Automatic layout generation (Automatic Place and Route, P&amp;R)</vt:lpstr>
      <vt:lpstr>P&amp;R: a few important steps (can be automated)</vt:lpstr>
      <vt:lpstr>Result of P&amp;R</vt:lpstr>
      <vt:lpstr>Mixed Signal Design Flow: Analog Centric Approach</vt:lpstr>
      <vt:lpstr>Creation of the Mixed Signal schematic view</vt:lpstr>
      <vt:lpstr>View symbol</vt:lpstr>
      <vt:lpstr>Example of mixed signal schematic view</vt:lpstr>
      <vt:lpstr>Objects that are necessary for the Mixed Signal simulation</vt:lpstr>
      <vt:lpstr>The config view</vt:lpstr>
      <vt:lpstr>Example of connect rules</vt:lpstr>
      <vt:lpstr>Importing the digital cells after synthesis and P&amp;R</vt:lpstr>
      <vt:lpstr>Creation of the final layout of the mixed signal integrated circuit</vt:lpstr>
      <vt:lpstr>Example: the SENSIPLUS versatile sensor interface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Paolo Bruschi</cp:lastModifiedBy>
  <cp:revision>524</cp:revision>
  <dcterms:created xsi:type="dcterms:W3CDTF">2015-02-03T16:10:37Z</dcterms:created>
  <dcterms:modified xsi:type="dcterms:W3CDTF">2021-11-30T23:06:25Z</dcterms:modified>
</cp:coreProperties>
</file>