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5" r:id="rId10"/>
    <p:sldId id="266" r:id="rId11"/>
    <p:sldId id="268" r:id="rId12"/>
    <p:sldId id="269" r:id="rId13"/>
    <p:sldId id="270" r:id="rId14"/>
    <p:sldId id="278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55" d="100"/>
          <a:sy n="55" d="100"/>
        </p:scale>
        <p:origin x="44" y="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5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4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1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9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7.sv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svg"/><Relationship Id="rId5" Type="http://schemas.openxmlformats.org/officeDocument/2006/relationships/image" Target="../media/image16.png"/><Relationship Id="rId4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55.wmf"/><Relationship Id="rId4" Type="http://schemas.openxmlformats.org/officeDocument/2006/relationships/image" Target="../media/image54.svg"/><Relationship Id="rId9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58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2.wmf"/><Relationship Id="rId4" Type="http://schemas.openxmlformats.org/officeDocument/2006/relationships/image" Target="../media/image59.sv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8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1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75.svg"/><Relationship Id="rId4" Type="http://schemas.openxmlformats.org/officeDocument/2006/relationships/image" Target="../media/image68.wmf"/><Relationship Id="rId9" Type="http://schemas.openxmlformats.org/officeDocument/2006/relationships/image" Target="../media/image74.png"/><Relationship Id="rId14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sv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6.png"/><Relationship Id="rId10" Type="http://schemas.openxmlformats.org/officeDocument/2006/relationships/image" Target="../media/image11.wmf"/><Relationship Id="rId4" Type="http://schemas.openxmlformats.org/officeDocument/2006/relationships/image" Target="../media/image15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sv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8.png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5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wmf"/><Relationship Id="rId12" Type="http://schemas.openxmlformats.org/officeDocument/2006/relationships/image" Target="../media/image44.png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501D4-584C-40ED-8515-A3C9E2C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73" y="294591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Folded cascode amplifier: quiescent current and total supply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02E5E1-0AB2-40BF-A8AE-1CF7651B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ED5324-182B-4008-8C39-0A828529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AA06FCE-C4BA-445B-B0F5-2E47E9B6D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833" y="1520432"/>
            <a:ext cx="5762625" cy="4267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A760F5-A6EE-4B0D-B939-F16FF4723BD3}"/>
              </a:ext>
            </a:extLst>
          </p:cNvPr>
          <p:cNvSpPr txBox="1"/>
          <p:nvPr/>
        </p:nvSpPr>
        <p:spPr>
          <a:xfrm>
            <a:off x="4123266" y="1162879"/>
            <a:ext cx="394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avoid turning off M5 and M6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763651E-CA2E-4947-9225-35518A32B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117170"/>
              </p:ext>
            </p:extLst>
          </p:nvPr>
        </p:nvGraphicFramePr>
        <p:xfrm>
          <a:off x="8189867" y="1352571"/>
          <a:ext cx="25606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BFADC1-D949-4339-9028-AA69FF6BD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867" y="1352571"/>
                        <a:ext cx="2560638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EB2956-48A2-40CF-AEF8-CEA8E23BDD6A}"/>
              </a:ext>
            </a:extLst>
          </p:cNvPr>
          <p:cNvSpPr txBox="1"/>
          <p:nvPr/>
        </p:nvSpPr>
        <p:spPr>
          <a:xfrm>
            <a:off x="6257538" y="2474078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usually choose: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CE71022-E46F-4FC1-8070-C5F44166C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47610"/>
              </p:ext>
            </p:extLst>
          </p:nvPr>
        </p:nvGraphicFramePr>
        <p:xfrm>
          <a:off x="9204604" y="2494370"/>
          <a:ext cx="9286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763651E-CA2E-4947-9225-35518A32B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604" y="2494370"/>
                        <a:ext cx="928688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0AA7FE-B56A-4DC1-9404-A52C60455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390953"/>
              </p:ext>
            </p:extLst>
          </p:nvPr>
        </p:nvGraphicFramePr>
        <p:xfrm>
          <a:off x="9029953" y="3081798"/>
          <a:ext cx="2057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9" imgW="927000" imgH="393480" progId="Equation.DSMT4">
                  <p:embed/>
                </p:oleObj>
              </mc:Choice>
              <mc:Fallback>
                <p:oleObj name="Equation" r:id="rId9" imgW="9270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CE71022-E46F-4FC1-8070-C5F44166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953" y="3081798"/>
                        <a:ext cx="2057400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D831871-185B-42FB-BF05-B4D7C57DF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180659"/>
              </p:ext>
            </p:extLst>
          </p:nvPr>
        </p:nvGraphicFramePr>
        <p:xfrm>
          <a:off x="7268626" y="3719037"/>
          <a:ext cx="10429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CE71022-E46F-4FC1-8070-C5F44166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626" y="3719037"/>
                        <a:ext cx="1042988" cy="87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8BD9A1-1131-4019-BCA5-589C4540BFCC}"/>
              </a:ext>
            </a:extLst>
          </p:cNvPr>
          <p:cNvSpPr txBox="1"/>
          <p:nvPr/>
        </p:nvSpPr>
        <p:spPr>
          <a:xfrm>
            <a:off x="6331392" y="3257372"/>
            <a:ext cx="24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it must be: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A7AA1F-3B45-47B8-8A1A-A42E60DB7E12}"/>
              </a:ext>
            </a:extLst>
          </p:cNvPr>
          <p:cNvSpPr txBox="1"/>
          <p:nvPr/>
        </p:nvSpPr>
        <p:spPr>
          <a:xfrm>
            <a:off x="6327199" y="3857480"/>
            <a:ext cx="111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595DDB-9506-4B67-849B-F5668BC4927E}"/>
              </a:ext>
            </a:extLst>
          </p:cNvPr>
          <p:cNvSpPr txBox="1"/>
          <p:nvPr/>
        </p:nvSpPr>
        <p:spPr>
          <a:xfrm>
            <a:off x="5888964" y="4679440"/>
            <a:ext cx="46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supply current is: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C63CB92-5BA1-45FA-B706-FCCB094DF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28362"/>
              </p:ext>
            </p:extLst>
          </p:nvPr>
        </p:nvGraphicFramePr>
        <p:xfrm>
          <a:off x="9109936" y="4696269"/>
          <a:ext cx="2311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Equation" r:id="rId13" imgW="1041120" imgH="241200" progId="Equation.DSMT4">
                  <p:embed/>
                </p:oleObj>
              </mc:Choice>
              <mc:Fallback>
                <p:oleObj name="Equation" r:id="rId13" imgW="1041120" imgH="241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D831871-185B-42FB-BF05-B4D7C57DF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936" y="4696269"/>
                        <a:ext cx="2311400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1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C782ED6-9C33-4D9B-BAEB-67E97CC6C38B}"/>
              </a:ext>
            </a:extLst>
          </p:cNvPr>
          <p:cNvSpPr/>
          <p:nvPr/>
        </p:nvSpPr>
        <p:spPr>
          <a:xfrm>
            <a:off x="4083938" y="2114729"/>
            <a:ext cx="1806723" cy="1365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DC13A4-989B-49EB-8EE9-E1D5BF65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02FD43-A598-4C54-B6E6-BFC85C13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FEC9D8-62ED-48ED-B5C5-36409D77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7497AA3-A536-403F-ABD3-ACB678F0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64" y="1074018"/>
            <a:ext cx="5938938" cy="43977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1EC692-DA3B-4BDA-A693-2D814289A4BB}"/>
              </a:ext>
            </a:extLst>
          </p:cNvPr>
          <p:cNvSpPr txBox="1"/>
          <p:nvPr/>
        </p:nvSpPr>
        <p:spPr>
          <a:xfrm>
            <a:off x="6699183" y="914400"/>
            <a:ext cx="437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analyze the frequency response of the output short circuit currents.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F838D97-17F3-42FE-80C8-318D45AD3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7687" y="3630979"/>
            <a:ext cx="3081606" cy="915621"/>
          </a:xfrm>
          <a:prstGeom prst="rect">
            <a:avLst/>
          </a:prstGeom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B28BADBB-C472-40A3-8DFD-6D089C035A9C}"/>
              </a:ext>
            </a:extLst>
          </p:cNvPr>
          <p:cNvSpPr/>
          <p:nvPr/>
        </p:nvSpPr>
        <p:spPr>
          <a:xfrm>
            <a:off x="1690075" y="2612124"/>
            <a:ext cx="2653325" cy="867676"/>
          </a:xfrm>
          <a:custGeom>
            <a:avLst/>
            <a:gdLst>
              <a:gd name="connsiteX0" fmla="*/ 2653325 w 2653325"/>
              <a:gd name="connsiteY0" fmla="*/ 12543 h 867676"/>
              <a:gd name="connsiteX1" fmla="*/ 900725 w 2653325"/>
              <a:gd name="connsiteY1" fmla="*/ 12543 h 867676"/>
              <a:gd name="connsiteX2" fmla="*/ 189525 w 2653325"/>
              <a:gd name="connsiteY2" fmla="*/ 12543 h 867676"/>
              <a:gd name="connsiteX3" fmla="*/ 37125 w 2653325"/>
              <a:gd name="connsiteY3" fmla="*/ 181876 h 867676"/>
              <a:gd name="connsiteX4" fmla="*/ 3258 w 2653325"/>
              <a:gd name="connsiteY4" fmla="*/ 427409 h 867676"/>
              <a:gd name="connsiteX5" fmla="*/ 3258 w 2653325"/>
              <a:gd name="connsiteY5" fmla="*/ 867676 h 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325" h="867676">
                <a:moveTo>
                  <a:pt x="2653325" y="12543"/>
                </a:moveTo>
                <a:lnTo>
                  <a:pt x="900725" y="12543"/>
                </a:lnTo>
                <a:cubicBezTo>
                  <a:pt x="490092" y="12543"/>
                  <a:pt x="333458" y="-15679"/>
                  <a:pt x="189525" y="12543"/>
                </a:cubicBezTo>
                <a:cubicBezTo>
                  <a:pt x="45592" y="40765"/>
                  <a:pt x="68169" y="112732"/>
                  <a:pt x="37125" y="181876"/>
                </a:cubicBezTo>
                <a:cubicBezTo>
                  <a:pt x="6081" y="251020"/>
                  <a:pt x="8902" y="313109"/>
                  <a:pt x="3258" y="427409"/>
                </a:cubicBezTo>
                <a:cubicBezTo>
                  <a:pt x="-2386" y="541709"/>
                  <a:pt x="436" y="704692"/>
                  <a:pt x="3258" y="867676"/>
                </a:cubicBezTo>
              </a:path>
            </a:pathLst>
          </a:custGeom>
          <a:noFill/>
          <a:ln w="38100"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A7CA8A7-5254-4516-819C-43C71A9D328A}"/>
              </a:ext>
            </a:extLst>
          </p:cNvPr>
          <p:cNvSpPr/>
          <p:nvPr/>
        </p:nvSpPr>
        <p:spPr>
          <a:xfrm>
            <a:off x="2757276" y="2312568"/>
            <a:ext cx="2653325" cy="867676"/>
          </a:xfrm>
          <a:custGeom>
            <a:avLst/>
            <a:gdLst>
              <a:gd name="connsiteX0" fmla="*/ 2653325 w 2653325"/>
              <a:gd name="connsiteY0" fmla="*/ 12543 h 867676"/>
              <a:gd name="connsiteX1" fmla="*/ 900725 w 2653325"/>
              <a:gd name="connsiteY1" fmla="*/ 12543 h 867676"/>
              <a:gd name="connsiteX2" fmla="*/ 189525 w 2653325"/>
              <a:gd name="connsiteY2" fmla="*/ 12543 h 867676"/>
              <a:gd name="connsiteX3" fmla="*/ 37125 w 2653325"/>
              <a:gd name="connsiteY3" fmla="*/ 181876 h 867676"/>
              <a:gd name="connsiteX4" fmla="*/ 3258 w 2653325"/>
              <a:gd name="connsiteY4" fmla="*/ 427409 h 867676"/>
              <a:gd name="connsiteX5" fmla="*/ 3258 w 2653325"/>
              <a:gd name="connsiteY5" fmla="*/ 867676 h 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325" h="867676">
                <a:moveTo>
                  <a:pt x="2653325" y="12543"/>
                </a:moveTo>
                <a:lnTo>
                  <a:pt x="900725" y="12543"/>
                </a:lnTo>
                <a:cubicBezTo>
                  <a:pt x="490092" y="12543"/>
                  <a:pt x="333458" y="-15679"/>
                  <a:pt x="189525" y="12543"/>
                </a:cubicBezTo>
                <a:cubicBezTo>
                  <a:pt x="45592" y="40765"/>
                  <a:pt x="68169" y="112732"/>
                  <a:pt x="37125" y="181876"/>
                </a:cubicBezTo>
                <a:cubicBezTo>
                  <a:pt x="6081" y="251020"/>
                  <a:pt x="8902" y="313109"/>
                  <a:pt x="3258" y="427409"/>
                </a:cubicBezTo>
                <a:cubicBezTo>
                  <a:pt x="-2386" y="541709"/>
                  <a:pt x="436" y="704692"/>
                  <a:pt x="3258" y="867676"/>
                </a:cubicBezTo>
              </a:path>
            </a:pathLst>
          </a:custGeom>
          <a:noFill/>
          <a:ln w="38100"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1B2FC55-B921-4161-940F-826BA1BD5170}"/>
              </a:ext>
            </a:extLst>
          </p:cNvPr>
          <p:cNvCxnSpPr/>
          <p:nvPr/>
        </p:nvCxnSpPr>
        <p:spPr>
          <a:xfrm flipV="1">
            <a:off x="4343400" y="2704699"/>
            <a:ext cx="0" cy="77510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38EFECE-E153-444B-A11C-0C544900A430}"/>
              </a:ext>
            </a:extLst>
          </p:cNvPr>
          <p:cNvCxnSpPr>
            <a:cxnSpLocks/>
          </p:cNvCxnSpPr>
          <p:nvPr/>
        </p:nvCxnSpPr>
        <p:spPr>
          <a:xfrm flipV="1">
            <a:off x="5410601" y="2405144"/>
            <a:ext cx="0" cy="12258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36A971-8AA6-4E79-B788-A7C82E1E024C}"/>
              </a:ext>
            </a:extLst>
          </p:cNvPr>
          <p:cNvSpPr txBox="1"/>
          <p:nvPr/>
        </p:nvSpPr>
        <p:spPr>
          <a:xfrm>
            <a:off x="6795565" y="2256355"/>
            <a:ext cx="3677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drain current variations produced by the input pair reach the output port passing through the common gate stage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D86C61-D188-434B-A83B-2D7E6F10FE91}"/>
              </a:ext>
            </a:extLst>
          </p:cNvPr>
          <p:cNvSpPr txBox="1"/>
          <p:nvPr/>
        </p:nvSpPr>
        <p:spPr>
          <a:xfrm>
            <a:off x="6883530" y="4812632"/>
            <a:ext cx="377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indicate the transfer function of the common gate 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I-CG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E2E4EB6-8E29-43E1-8D50-B86C61B8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74348"/>
              </p:ext>
            </p:extLst>
          </p:nvPr>
        </p:nvGraphicFramePr>
        <p:xfrm>
          <a:off x="4246563" y="1412875"/>
          <a:ext cx="14811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7" imgW="583920" imgH="253800" progId="Equation.DSMT4">
                  <p:embed/>
                </p:oleObj>
              </mc:Choice>
              <mc:Fallback>
                <p:oleObj name="Equation" r:id="rId7" imgW="58392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D891CA3-4B10-4D5F-BF43-C673684D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1412875"/>
                        <a:ext cx="1481137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56EE03-9491-4CFD-80A8-75CA970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31313-10E9-4CAC-9A38-1640AC55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7086FA7-11D8-4D50-953E-C59E2AAF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413" y="978860"/>
            <a:ext cx="5938938" cy="4397759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6B99DB5-988C-49CF-8FC4-416C5403A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9882" y="3282214"/>
            <a:ext cx="2915718" cy="13790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EFCE269-BFB9-4B40-9F49-FCC79CBB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15D7460-3307-4734-B382-01700E8AB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02847"/>
              </p:ext>
            </p:extLst>
          </p:nvPr>
        </p:nvGraphicFramePr>
        <p:xfrm>
          <a:off x="7351713" y="3846513"/>
          <a:ext cx="36353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7" imgW="1612800" imgH="914400" progId="Equation.DSMT4">
                  <p:embed/>
                </p:oleObj>
              </mc:Choice>
              <mc:Fallback>
                <p:oleObj name="Equation" r:id="rId7" imgW="16128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3846513"/>
                        <a:ext cx="3635375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D1B93C5-52C1-4DA2-92B6-C318194228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8967" y="989020"/>
            <a:ext cx="5124450" cy="18002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ECA081-192F-4A3B-A12E-B05F8EC07229}"/>
              </a:ext>
            </a:extLst>
          </p:cNvPr>
          <p:cNvSpPr txBox="1"/>
          <p:nvPr/>
        </p:nvSpPr>
        <p:spPr>
          <a:xfrm>
            <a:off x="9164705" y="270275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signal circuit of the output ports</a:t>
            </a:r>
          </a:p>
        </p:txBody>
      </p:sp>
    </p:spTree>
    <p:extLst>
      <p:ext uri="{BB962C8B-B14F-4D97-AF65-F5344CB8AC3E}">
        <p14:creationId xmlns:p14="http://schemas.microsoft.com/office/powerpoint/2010/main" val="9173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253E-3C8D-4D69-96D9-DBBFB344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mode analysis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48554B-13E4-483F-B60C-254F075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8F3661-7614-406E-9678-7F944760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A623771-4343-4AB2-A41C-0D7E2C4F9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594" y="1074840"/>
            <a:ext cx="4421680" cy="1553341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F124A3F1-6415-4D0E-8F94-8C17FCD5E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3083190"/>
            <a:ext cx="4600074" cy="1744266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DBDAC2A-D807-4304-A98A-563B38178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0956" y="3472518"/>
            <a:ext cx="5124450" cy="180022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0BE834F-7004-4DD2-A15D-1CA863CF0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07320"/>
              </p:ext>
            </p:extLst>
          </p:nvPr>
        </p:nvGraphicFramePr>
        <p:xfrm>
          <a:off x="7150400" y="5441150"/>
          <a:ext cx="2479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9" imgW="965160" imgH="228600" progId="Equation.DSMT4">
                  <p:embed/>
                </p:oleObj>
              </mc:Choice>
              <mc:Fallback>
                <p:oleObj name="Equation" r:id="rId9" imgW="9651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087AA4A-B64E-42A3-B16C-7AD170CEE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400" y="5441150"/>
                        <a:ext cx="2479675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58D4B4F-5787-4F0B-A0B7-0CD44D9A96FF}"/>
              </a:ext>
            </a:extLst>
          </p:cNvPr>
          <p:cNvCxnSpPr>
            <a:cxnSpLocks/>
          </p:cNvCxnSpPr>
          <p:nvPr/>
        </p:nvCxnSpPr>
        <p:spPr>
          <a:xfrm flipH="1" flipV="1">
            <a:off x="6868886" y="4615543"/>
            <a:ext cx="246327" cy="97995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E164A47-990F-4FF5-A249-9096F5442F2E}"/>
              </a:ext>
            </a:extLst>
          </p:cNvPr>
          <p:cNvCxnSpPr>
            <a:cxnSpLocks/>
          </p:cNvCxnSpPr>
          <p:nvPr/>
        </p:nvCxnSpPr>
        <p:spPr>
          <a:xfrm flipV="1">
            <a:off x="9630075" y="4612084"/>
            <a:ext cx="843103" cy="91610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870671-1E69-46B1-A0A3-A2DABBB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1E425-7FA6-4823-89F1-E708C303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B25A1D9-183F-4A36-918E-3421BD7E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90"/>
            <a:ext cx="10515600" cy="662397"/>
          </a:xfrm>
        </p:spPr>
        <p:txBody>
          <a:bodyPr/>
          <a:lstStyle/>
          <a:p>
            <a:r>
              <a:rPr lang="en-US" dirty="0"/>
              <a:t>Differential mode analysis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6C582E-1DD3-4304-93B8-6A11C6B2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550" y="1046936"/>
            <a:ext cx="5124450" cy="1800225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41BAB6F-B477-4595-827D-C21DC3612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02903"/>
              </p:ext>
            </p:extLst>
          </p:nvPr>
        </p:nvGraphicFramePr>
        <p:xfrm>
          <a:off x="971550" y="3287385"/>
          <a:ext cx="2671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5" imgW="1384200" imgH="253800" progId="Equation.DSMT4">
                  <p:embed/>
                </p:oleObj>
              </mc:Choice>
              <mc:Fallback>
                <p:oleObj name="Equation" r:id="rId5" imgW="138420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FD6ABC4-4B6A-4A6F-9D33-0640D803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87385"/>
                        <a:ext cx="2671763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ADA9BA-F62C-4565-86AE-4C6B2D104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0888"/>
              </p:ext>
            </p:extLst>
          </p:nvPr>
        </p:nvGraphicFramePr>
        <p:xfrm>
          <a:off x="5079854" y="3287385"/>
          <a:ext cx="42386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7" imgW="2197080" imgH="431640" progId="Equation.DSMT4">
                  <p:embed/>
                </p:oleObj>
              </mc:Choice>
              <mc:Fallback>
                <p:oleObj name="Equation" r:id="rId7" imgW="2197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41BAB6F-B477-4595-827D-C21DC3612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854" y="3287385"/>
                        <a:ext cx="423862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02B6672-BABA-4DAE-B0FE-C1FA8BC49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58168"/>
              </p:ext>
            </p:extLst>
          </p:nvPr>
        </p:nvGraphicFramePr>
        <p:xfrm>
          <a:off x="838744" y="4127498"/>
          <a:ext cx="39465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Equation" r:id="rId9" imgW="2044440" imgH="622080" progId="Equation.DSMT4">
                  <p:embed/>
                </p:oleObj>
              </mc:Choice>
              <mc:Fallback>
                <p:oleObj name="Equation" r:id="rId9" imgW="2044440" imgH="6220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41BAB6F-B477-4595-827D-C21DC3612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744" y="4127498"/>
                        <a:ext cx="3946525" cy="11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318EC74-4274-4B35-BCED-26EFC14CCB62}"/>
              </a:ext>
            </a:extLst>
          </p:cNvPr>
          <p:cNvSpPr/>
          <p:nvPr/>
        </p:nvSpPr>
        <p:spPr>
          <a:xfrm>
            <a:off x="1193913" y="1157465"/>
            <a:ext cx="1431484" cy="1540232"/>
          </a:xfrm>
          <a:custGeom>
            <a:avLst/>
            <a:gdLst>
              <a:gd name="connsiteX0" fmla="*/ 397608 w 1431484"/>
              <a:gd name="connsiteY0" fmla="*/ 0 h 1540232"/>
              <a:gd name="connsiteX1" fmla="*/ 1022635 w 1431484"/>
              <a:gd name="connsiteY1" fmla="*/ 0 h 1540232"/>
              <a:gd name="connsiteX2" fmla="*/ 1178896 w 1431484"/>
              <a:gd name="connsiteY2" fmla="*/ 156261 h 1540232"/>
              <a:gd name="connsiteX3" fmla="*/ 1178896 w 1431484"/>
              <a:gd name="connsiteY3" fmla="*/ 590309 h 1540232"/>
              <a:gd name="connsiteX4" fmla="*/ 1273160 w 1431484"/>
              <a:gd name="connsiteY4" fmla="*/ 590309 h 1540232"/>
              <a:gd name="connsiteX5" fmla="*/ 1431484 w 1431484"/>
              <a:gd name="connsiteY5" fmla="*/ 748633 h 1540232"/>
              <a:gd name="connsiteX6" fmla="*/ 1431484 w 1431484"/>
              <a:gd name="connsiteY6" fmla="*/ 1381908 h 1540232"/>
              <a:gd name="connsiteX7" fmla="*/ 1273160 w 1431484"/>
              <a:gd name="connsiteY7" fmla="*/ 1540232 h 1540232"/>
              <a:gd name="connsiteX8" fmla="*/ 1022635 w 1431484"/>
              <a:gd name="connsiteY8" fmla="*/ 1540232 h 1540232"/>
              <a:gd name="connsiteX9" fmla="*/ 397608 w 1431484"/>
              <a:gd name="connsiteY9" fmla="*/ 1540232 h 1540232"/>
              <a:gd name="connsiteX10" fmla="*/ 158324 w 1431484"/>
              <a:gd name="connsiteY10" fmla="*/ 1540232 h 1540232"/>
              <a:gd name="connsiteX11" fmla="*/ 0 w 1431484"/>
              <a:gd name="connsiteY11" fmla="*/ 1381908 h 1540232"/>
              <a:gd name="connsiteX12" fmla="*/ 0 w 1431484"/>
              <a:gd name="connsiteY12" fmla="*/ 748633 h 1540232"/>
              <a:gd name="connsiteX13" fmla="*/ 158324 w 1431484"/>
              <a:gd name="connsiteY13" fmla="*/ 590309 h 1540232"/>
              <a:gd name="connsiteX14" fmla="*/ 241347 w 1431484"/>
              <a:gd name="connsiteY14" fmla="*/ 590309 h 1540232"/>
              <a:gd name="connsiteX15" fmla="*/ 241347 w 1431484"/>
              <a:gd name="connsiteY15" fmla="*/ 156261 h 1540232"/>
              <a:gd name="connsiteX16" fmla="*/ 397608 w 1431484"/>
              <a:gd name="connsiteY16" fmla="*/ 0 h 154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484" h="1540232">
                <a:moveTo>
                  <a:pt x="397608" y="0"/>
                </a:moveTo>
                <a:lnTo>
                  <a:pt x="1022635" y="0"/>
                </a:lnTo>
                <a:cubicBezTo>
                  <a:pt x="1108936" y="0"/>
                  <a:pt x="1178896" y="69960"/>
                  <a:pt x="1178896" y="156261"/>
                </a:cubicBezTo>
                <a:lnTo>
                  <a:pt x="1178896" y="590309"/>
                </a:lnTo>
                <a:lnTo>
                  <a:pt x="1273160" y="590309"/>
                </a:lnTo>
                <a:cubicBezTo>
                  <a:pt x="1360600" y="590309"/>
                  <a:pt x="1431484" y="661193"/>
                  <a:pt x="1431484" y="748633"/>
                </a:cubicBezTo>
                <a:lnTo>
                  <a:pt x="1431484" y="1381908"/>
                </a:lnTo>
                <a:cubicBezTo>
                  <a:pt x="1431484" y="1469348"/>
                  <a:pt x="1360600" y="1540232"/>
                  <a:pt x="1273160" y="1540232"/>
                </a:cubicBezTo>
                <a:lnTo>
                  <a:pt x="1022635" y="1540232"/>
                </a:lnTo>
                <a:lnTo>
                  <a:pt x="397608" y="1540232"/>
                </a:lnTo>
                <a:lnTo>
                  <a:pt x="158324" y="1540232"/>
                </a:lnTo>
                <a:cubicBezTo>
                  <a:pt x="70884" y="1540232"/>
                  <a:pt x="0" y="1469348"/>
                  <a:pt x="0" y="1381908"/>
                </a:cubicBezTo>
                <a:lnTo>
                  <a:pt x="0" y="748633"/>
                </a:lnTo>
                <a:cubicBezTo>
                  <a:pt x="0" y="661193"/>
                  <a:pt x="70884" y="590309"/>
                  <a:pt x="158324" y="590309"/>
                </a:cubicBezTo>
                <a:lnTo>
                  <a:pt x="241347" y="590309"/>
                </a:lnTo>
                <a:lnTo>
                  <a:pt x="241347" y="156261"/>
                </a:lnTo>
                <a:cubicBezTo>
                  <a:pt x="241347" y="69960"/>
                  <a:pt x="311307" y="0"/>
                  <a:pt x="39760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599C2AD3-742D-4879-91BA-8F45577F2EEF}"/>
              </a:ext>
            </a:extLst>
          </p:cNvPr>
          <p:cNvSpPr/>
          <p:nvPr/>
        </p:nvSpPr>
        <p:spPr>
          <a:xfrm>
            <a:off x="4543922" y="1172037"/>
            <a:ext cx="1431484" cy="1540232"/>
          </a:xfrm>
          <a:custGeom>
            <a:avLst/>
            <a:gdLst>
              <a:gd name="connsiteX0" fmla="*/ 397608 w 1431484"/>
              <a:gd name="connsiteY0" fmla="*/ 0 h 1540232"/>
              <a:gd name="connsiteX1" fmla="*/ 1022635 w 1431484"/>
              <a:gd name="connsiteY1" fmla="*/ 0 h 1540232"/>
              <a:gd name="connsiteX2" fmla="*/ 1178896 w 1431484"/>
              <a:gd name="connsiteY2" fmla="*/ 156261 h 1540232"/>
              <a:gd name="connsiteX3" fmla="*/ 1178896 w 1431484"/>
              <a:gd name="connsiteY3" fmla="*/ 590309 h 1540232"/>
              <a:gd name="connsiteX4" fmla="*/ 1273160 w 1431484"/>
              <a:gd name="connsiteY4" fmla="*/ 590309 h 1540232"/>
              <a:gd name="connsiteX5" fmla="*/ 1431484 w 1431484"/>
              <a:gd name="connsiteY5" fmla="*/ 748633 h 1540232"/>
              <a:gd name="connsiteX6" fmla="*/ 1431484 w 1431484"/>
              <a:gd name="connsiteY6" fmla="*/ 1381908 h 1540232"/>
              <a:gd name="connsiteX7" fmla="*/ 1273160 w 1431484"/>
              <a:gd name="connsiteY7" fmla="*/ 1540232 h 1540232"/>
              <a:gd name="connsiteX8" fmla="*/ 1022635 w 1431484"/>
              <a:gd name="connsiteY8" fmla="*/ 1540232 h 1540232"/>
              <a:gd name="connsiteX9" fmla="*/ 397608 w 1431484"/>
              <a:gd name="connsiteY9" fmla="*/ 1540232 h 1540232"/>
              <a:gd name="connsiteX10" fmla="*/ 158324 w 1431484"/>
              <a:gd name="connsiteY10" fmla="*/ 1540232 h 1540232"/>
              <a:gd name="connsiteX11" fmla="*/ 0 w 1431484"/>
              <a:gd name="connsiteY11" fmla="*/ 1381908 h 1540232"/>
              <a:gd name="connsiteX12" fmla="*/ 0 w 1431484"/>
              <a:gd name="connsiteY12" fmla="*/ 748633 h 1540232"/>
              <a:gd name="connsiteX13" fmla="*/ 158324 w 1431484"/>
              <a:gd name="connsiteY13" fmla="*/ 590309 h 1540232"/>
              <a:gd name="connsiteX14" fmla="*/ 241347 w 1431484"/>
              <a:gd name="connsiteY14" fmla="*/ 590309 h 1540232"/>
              <a:gd name="connsiteX15" fmla="*/ 241347 w 1431484"/>
              <a:gd name="connsiteY15" fmla="*/ 156261 h 1540232"/>
              <a:gd name="connsiteX16" fmla="*/ 397608 w 1431484"/>
              <a:gd name="connsiteY16" fmla="*/ 0 h 154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484" h="1540232">
                <a:moveTo>
                  <a:pt x="397608" y="0"/>
                </a:moveTo>
                <a:lnTo>
                  <a:pt x="1022635" y="0"/>
                </a:lnTo>
                <a:cubicBezTo>
                  <a:pt x="1108936" y="0"/>
                  <a:pt x="1178896" y="69960"/>
                  <a:pt x="1178896" y="156261"/>
                </a:cubicBezTo>
                <a:lnTo>
                  <a:pt x="1178896" y="590309"/>
                </a:lnTo>
                <a:lnTo>
                  <a:pt x="1273160" y="590309"/>
                </a:lnTo>
                <a:cubicBezTo>
                  <a:pt x="1360600" y="590309"/>
                  <a:pt x="1431484" y="661193"/>
                  <a:pt x="1431484" y="748633"/>
                </a:cubicBezTo>
                <a:lnTo>
                  <a:pt x="1431484" y="1381908"/>
                </a:lnTo>
                <a:cubicBezTo>
                  <a:pt x="1431484" y="1469348"/>
                  <a:pt x="1360600" y="1540232"/>
                  <a:pt x="1273160" y="1540232"/>
                </a:cubicBezTo>
                <a:lnTo>
                  <a:pt x="1022635" y="1540232"/>
                </a:lnTo>
                <a:lnTo>
                  <a:pt x="397608" y="1540232"/>
                </a:lnTo>
                <a:lnTo>
                  <a:pt x="158324" y="1540232"/>
                </a:lnTo>
                <a:cubicBezTo>
                  <a:pt x="70884" y="1540232"/>
                  <a:pt x="0" y="1469348"/>
                  <a:pt x="0" y="1381908"/>
                </a:cubicBezTo>
                <a:lnTo>
                  <a:pt x="0" y="748633"/>
                </a:lnTo>
                <a:cubicBezTo>
                  <a:pt x="0" y="661193"/>
                  <a:pt x="70884" y="590309"/>
                  <a:pt x="158324" y="590309"/>
                </a:cubicBezTo>
                <a:lnTo>
                  <a:pt x="241347" y="590309"/>
                </a:lnTo>
                <a:lnTo>
                  <a:pt x="241347" y="156261"/>
                </a:lnTo>
                <a:cubicBezTo>
                  <a:pt x="241347" y="69960"/>
                  <a:pt x="311307" y="0"/>
                  <a:pt x="39760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5610756-BD36-42DE-97AE-2C2654B7D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74223"/>
              </p:ext>
            </p:extLst>
          </p:nvPr>
        </p:nvGraphicFramePr>
        <p:xfrm>
          <a:off x="3106737" y="927562"/>
          <a:ext cx="9318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Equation" r:id="rId11" imgW="482400" imgH="253800" progId="Equation.DSMT4">
                  <p:embed/>
                </p:oleObj>
              </mc:Choice>
              <mc:Fallback>
                <p:oleObj name="Equation" r:id="rId11" imgW="4824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41BAB6F-B477-4595-827D-C21DC3612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7" y="927562"/>
                        <a:ext cx="931863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5D5BEAC-B414-4090-B04E-844E4AF0CEEA}"/>
              </a:ext>
            </a:extLst>
          </p:cNvPr>
          <p:cNvCxnSpPr>
            <a:endCxn id="18" idx="15"/>
          </p:cNvCxnSpPr>
          <p:nvPr/>
        </p:nvCxnSpPr>
        <p:spPr>
          <a:xfrm>
            <a:off x="4038600" y="1157465"/>
            <a:ext cx="746669" cy="170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5EB2A50-9D1A-4BE8-B474-76C7321D4915}"/>
              </a:ext>
            </a:extLst>
          </p:cNvPr>
          <p:cNvCxnSpPr>
            <a:cxnSpLocks/>
          </p:cNvCxnSpPr>
          <p:nvPr/>
        </p:nvCxnSpPr>
        <p:spPr>
          <a:xfrm flipV="1">
            <a:off x="2407534" y="1122646"/>
            <a:ext cx="699203" cy="20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FFDE7CA9-EE59-4E25-B415-2FCE85C63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536"/>
              </p:ext>
            </p:extLst>
          </p:nvPr>
        </p:nvGraphicFramePr>
        <p:xfrm>
          <a:off x="5975406" y="4384676"/>
          <a:ext cx="2378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Equation" r:id="rId13" imgW="1231560" imgH="634680" progId="Equation.DSMT4">
                  <p:embed/>
                </p:oleObj>
              </mc:Choice>
              <mc:Fallback>
                <p:oleObj name="Equation" r:id="rId13" imgW="1231560" imgH="6346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058841D-8810-4DBF-844D-BC3A0FB3C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406" y="4384676"/>
                        <a:ext cx="2378075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164A4060-19EF-4727-AFD6-EDE1984A7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104338"/>
              </p:ext>
            </p:extLst>
          </p:nvPr>
        </p:nvGraphicFramePr>
        <p:xfrm>
          <a:off x="7730090" y="897293"/>
          <a:ext cx="36353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Equation" r:id="rId15" imgW="1612800" imgH="914400" progId="Equation.DSMT4">
                  <p:embed/>
                </p:oleObj>
              </mc:Choice>
              <mc:Fallback>
                <p:oleObj name="Equation" r:id="rId15" imgW="1612800" imgH="914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15D7460-3307-4734-B382-01700E8AB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090" y="897293"/>
                        <a:ext cx="3635375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DF529AF-4E7D-4265-AB2A-55FF5EDA3F8D}"/>
              </a:ext>
            </a:extLst>
          </p:cNvPr>
          <p:cNvSpPr txBox="1"/>
          <p:nvPr/>
        </p:nvSpPr>
        <p:spPr>
          <a:xfrm>
            <a:off x="8784550" y="4423806"/>
            <a:ext cx="256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 of the common gate</a:t>
            </a:r>
          </a:p>
        </p:txBody>
      </p:sp>
    </p:spTree>
    <p:extLst>
      <p:ext uri="{BB962C8B-B14F-4D97-AF65-F5344CB8AC3E}">
        <p14:creationId xmlns:p14="http://schemas.microsoft.com/office/powerpoint/2010/main" val="384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81BAD5-E8E3-4414-ADE5-7C522019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ACA07-05F2-4CDA-A858-39C006DC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6AF810C-CC26-444D-8BE4-07F16636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90"/>
            <a:ext cx="10515600" cy="662397"/>
          </a:xfrm>
        </p:spPr>
        <p:txBody>
          <a:bodyPr/>
          <a:lstStyle/>
          <a:p>
            <a:r>
              <a:rPr lang="en-US" dirty="0"/>
              <a:t>Differential mode analysis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058841D-8810-4DBF-844D-BC3A0FB3C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79765"/>
              </p:ext>
            </p:extLst>
          </p:nvPr>
        </p:nvGraphicFramePr>
        <p:xfrm>
          <a:off x="6177023" y="2433980"/>
          <a:ext cx="463073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3" imgW="2400120" imgH="698400" progId="Equation.DSMT4">
                  <p:embed/>
                </p:oleObj>
              </mc:Choice>
              <mc:Fallback>
                <p:oleObj name="Equation" r:id="rId3" imgW="2400120" imgH="698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51AF746-11EE-46C7-9224-DBB50D2CFE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023" y="2433980"/>
                        <a:ext cx="4630737" cy="13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018FA9-D629-4ECC-A456-2DF6012EF809}"/>
              </a:ext>
            </a:extLst>
          </p:cNvPr>
          <p:cNvSpPr txBox="1"/>
          <p:nvPr/>
        </p:nvSpPr>
        <p:spPr>
          <a:xfrm>
            <a:off x="6014978" y="4275296"/>
            <a:ext cx="293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Dominant pole: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595F42A-F22F-404B-B24C-E324725CF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50548"/>
              </p:ext>
            </p:extLst>
          </p:nvPr>
        </p:nvGraphicFramePr>
        <p:xfrm>
          <a:off x="8300326" y="4147596"/>
          <a:ext cx="32083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1663560" imgH="431640" progId="Equation.DSMT4">
                  <p:embed/>
                </p:oleObj>
              </mc:Choice>
              <mc:Fallback>
                <p:oleObj name="Equation" r:id="rId5" imgW="166356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3451E6-6A8D-4F9E-A28C-054204246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326" y="4147596"/>
                        <a:ext cx="3208337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FEA050-DC87-4F13-B386-0C82A022D061}"/>
              </a:ext>
            </a:extLst>
          </p:cNvPr>
          <p:cNvSpPr txBox="1"/>
          <p:nvPr/>
        </p:nvSpPr>
        <p:spPr>
          <a:xfrm>
            <a:off x="5720894" y="5334970"/>
            <a:ext cx="35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non dominant pole: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8B4DEF4-E245-4A34-A51F-890B98BEA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62030"/>
              </p:ext>
            </p:extLst>
          </p:nvPr>
        </p:nvGraphicFramePr>
        <p:xfrm>
          <a:off x="9248206" y="5191858"/>
          <a:ext cx="23018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7" imgW="1193760" imgH="444240" progId="Equation.DSMT4">
                  <p:embed/>
                </p:oleObj>
              </mc:Choice>
              <mc:Fallback>
                <p:oleObj name="Equation" r:id="rId7" imgW="1193760" imgH="4442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0D58F36-85F8-4FFB-86EF-431A48D67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8206" y="5191858"/>
                        <a:ext cx="2301875" cy="855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4CA00B7-4C01-45C6-9A55-07E0CE00E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46386"/>
              </p:ext>
            </p:extLst>
          </p:nvPr>
        </p:nvGraphicFramePr>
        <p:xfrm>
          <a:off x="6674863" y="1292197"/>
          <a:ext cx="42386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9" imgW="2197080" imgH="431640" progId="Equation.DSMT4">
                  <p:embed/>
                </p:oleObj>
              </mc:Choice>
              <mc:Fallback>
                <p:oleObj name="Equation" r:id="rId9" imgW="21970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FADA9BA-F62C-4565-86AE-4C6B2D104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863" y="1292197"/>
                        <a:ext cx="423862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571201E-A01B-4551-8E65-7977C49D7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554" y="1356121"/>
            <a:ext cx="5918424" cy="4382568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71D6B7F-3E46-4224-9EF6-EBF4CC837EB2}"/>
              </a:ext>
            </a:extLst>
          </p:cNvPr>
          <p:cNvCxnSpPr>
            <a:cxnSpLocks/>
          </p:cNvCxnSpPr>
          <p:nvPr/>
        </p:nvCxnSpPr>
        <p:spPr>
          <a:xfrm>
            <a:off x="8515152" y="2029059"/>
            <a:ext cx="0" cy="68435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83E6E4E-86EF-4861-B3BB-28BE5558EE55}"/>
              </a:ext>
            </a:extLst>
          </p:cNvPr>
          <p:cNvCxnSpPr>
            <a:cxnSpLocks/>
          </p:cNvCxnSpPr>
          <p:nvPr/>
        </p:nvCxnSpPr>
        <p:spPr>
          <a:xfrm>
            <a:off x="9904495" y="2154548"/>
            <a:ext cx="0" cy="5588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A79AEB2A-B2ED-4B2C-8797-B74ABF94E9E6}"/>
              </a:ext>
            </a:extLst>
          </p:cNvPr>
          <p:cNvSpPr/>
          <p:nvPr/>
        </p:nvSpPr>
        <p:spPr>
          <a:xfrm>
            <a:off x="3310467" y="1356121"/>
            <a:ext cx="2665736" cy="24256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A7DF100-0E0D-4AFE-BF5C-20B037A4D0E9}"/>
              </a:ext>
            </a:extLst>
          </p:cNvPr>
          <p:cNvSpPr txBox="1"/>
          <p:nvPr/>
        </p:nvSpPr>
        <p:spPr>
          <a:xfrm>
            <a:off x="3612940" y="132193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gate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1745E91-DC39-45E0-80CA-2527A6067DDF}"/>
              </a:ext>
            </a:extLst>
          </p:cNvPr>
          <p:cNvGrpSpPr/>
          <p:nvPr/>
        </p:nvGrpSpPr>
        <p:grpSpPr>
          <a:xfrm flipV="1">
            <a:off x="3430489" y="2108207"/>
            <a:ext cx="426223" cy="717889"/>
            <a:chOff x="3439785" y="2958256"/>
            <a:chExt cx="426223" cy="717889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8AEC2B96-95FA-4DB1-8695-BB1095291A90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8D1B63E9-1033-4272-A46E-DDF1499F6A03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FC6904D4-D77F-45E3-859F-2A352B5BC998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5EC1B63F-4C72-453C-A367-F522195B5E86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8AF21AF2-94FF-43BD-8929-6586517303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2781DC27-611C-475D-A9B3-401065005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C3A3B6D-795E-46F5-A0E9-3D3FD682C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C54F75CF-D730-4357-B56B-DADD9E41DB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038BEBC-D1B3-49E2-B692-6DF412D0B1EC}"/>
              </a:ext>
            </a:extLst>
          </p:cNvPr>
          <p:cNvSpPr txBox="1"/>
          <p:nvPr/>
        </p:nvSpPr>
        <p:spPr>
          <a:xfrm>
            <a:off x="3805644" y="2113889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BD4A789F-8031-4C15-90BB-960142E4F03A}"/>
              </a:ext>
            </a:extLst>
          </p:cNvPr>
          <p:cNvCxnSpPr>
            <a:cxnSpLocks/>
          </p:cNvCxnSpPr>
          <p:nvPr/>
        </p:nvCxnSpPr>
        <p:spPr>
          <a:xfrm>
            <a:off x="3643599" y="2826096"/>
            <a:ext cx="0" cy="1546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>
            <a:extLst>
              <a:ext uri="{FF2B5EF4-FFF2-40B4-BE49-F238E27FC236}">
                <a16:creationId xmlns:a16="http://schemas.microsoft.com/office/drawing/2014/main" id="{45708A2E-C3BC-438F-B2D4-FB583C56C453}"/>
              </a:ext>
            </a:extLst>
          </p:cNvPr>
          <p:cNvSpPr/>
          <p:nvPr/>
        </p:nvSpPr>
        <p:spPr>
          <a:xfrm>
            <a:off x="3603301" y="2966228"/>
            <a:ext cx="80596" cy="80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31A40E50-B956-4BE2-BE7A-33E241FB1CAC}"/>
              </a:ext>
            </a:extLst>
          </p:cNvPr>
          <p:cNvGrpSpPr/>
          <p:nvPr/>
        </p:nvGrpSpPr>
        <p:grpSpPr>
          <a:xfrm flipV="1">
            <a:off x="4763120" y="1982368"/>
            <a:ext cx="426223" cy="717889"/>
            <a:chOff x="3439785" y="2958256"/>
            <a:chExt cx="426223" cy="717889"/>
          </a:xfrm>
        </p:grpSpPr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FC498ED4-688E-4DE2-8F53-B44497CE1328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DA1662D7-5CA7-4E82-B6D0-D9549E585AB1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D042EE9C-A877-47A2-9A03-8E2A1BDB59F2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A5CE711F-60CE-4C0A-B088-CE533C4FB66A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21D3D680-BE73-4B0B-B5E2-B14BE88EA7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90F0501C-1434-4A79-B339-C9EECD4C4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DF495AC1-6C50-45CA-A0DB-91B2C9D9A9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D2F3E386-6B80-4719-AB3A-5C90D3A208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e 54">
            <a:extLst>
              <a:ext uri="{FF2B5EF4-FFF2-40B4-BE49-F238E27FC236}">
                <a16:creationId xmlns:a16="http://schemas.microsoft.com/office/drawing/2014/main" id="{3022DCD2-8A98-4318-9076-C610381534F3}"/>
              </a:ext>
            </a:extLst>
          </p:cNvPr>
          <p:cNvSpPr/>
          <p:nvPr/>
        </p:nvSpPr>
        <p:spPr>
          <a:xfrm>
            <a:off x="4935932" y="2654087"/>
            <a:ext cx="80596" cy="80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F549FC2-2262-4BAE-AB30-B263BA061B5C}"/>
              </a:ext>
            </a:extLst>
          </p:cNvPr>
          <p:cNvSpPr txBox="1"/>
          <p:nvPr/>
        </p:nvSpPr>
        <p:spPr>
          <a:xfrm>
            <a:off x="5201730" y="212185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</a:p>
        </p:txBody>
      </p:sp>
    </p:spTree>
    <p:extLst>
      <p:ext uri="{BB962C8B-B14F-4D97-AF65-F5344CB8AC3E}">
        <p14:creationId xmlns:p14="http://schemas.microsoft.com/office/powerpoint/2010/main" val="8020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 animBg="1"/>
      <p:bldP spid="22" grpId="0"/>
      <p:bldP spid="40" grpId="0"/>
      <p:bldP spid="45" grpId="0" animBg="1"/>
      <p:bldP spid="5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41CD0B-893C-48CE-BB22-D3468018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833749-4749-43D7-8DAC-BD106284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76B9DAA-80D6-4ED6-93C8-A38DEF54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Differential mode analysis: stability in closed loop configurations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C1BC0-F8DB-498F-803F-487974621008}"/>
              </a:ext>
            </a:extLst>
          </p:cNvPr>
          <p:cNvSpPr txBox="1"/>
          <p:nvPr/>
        </p:nvSpPr>
        <p:spPr>
          <a:xfrm>
            <a:off x="865414" y="893467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Unity gain angular-frequency: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DDB37E8-E989-4871-AA9C-2099C5B58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38324"/>
              </p:ext>
            </p:extLst>
          </p:nvPr>
        </p:nvGraphicFramePr>
        <p:xfrm>
          <a:off x="964541" y="1540050"/>
          <a:ext cx="23495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3" imgW="1041120" imgH="253800" progId="Equation.DSMT4">
                  <p:embed/>
                </p:oleObj>
              </mc:Choice>
              <mc:Fallback>
                <p:oleObj name="Equation" r:id="rId3" imgW="10411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3451E6-6A8D-4F9E-A28C-054204246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41" y="1540050"/>
                        <a:ext cx="2349500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74D00F-A07F-41BF-96D0-6219CFBE2238}"/>
              </a:ext>
            </a:extLst>
          </p:cNvPr>
          <p:cNvSpPr txBox="1"/>
          <p:nvPr/>
        </p:nvSpPr>
        <p:spPr>
          <a:xfrm>
            <a:off x="865414" y="3170100"/>
            <a:ext cx="35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non dominant pole: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0F3F56A-519F-4C34-80FC-0BF18373C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20969"/>
              </p:ext>
            </p:extLst>
          </p:nvPr>
        </p:nvGraphicFramePr>
        <p:xfrm>
          <a:off x="4392726" y="3018939"/>
          <a:ext cx="23685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5" imgW="1079280" imgH="444240" progId="Equation.DSMT4">
                  <p:embed/>
                </p:oleObj>
              </mc:Choice>
              <mc:Fallback>
                <p:oleObj name="Equation" r:id="rId5" imgW="1079280" imgH="4442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0D58F36-85F8-4FFB-86EF-431A48D67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726" y="3018939"/>
                        <a:ext cx="2368550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53EF5A-38FB-4AA6-B905-5FC1AA166E02}"/>
              </a:ext>
            </a:extLst>
          </p:cNvPr>
          <p:cNvSpPr txBox="1"/>
          <p:nvPr/>
        </p:nvSpPr>
        <p:spPr>
          <a:xfrm>
            <a:off x="865414" y="4118802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have about 70° phase margin: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25E1192-7980-40A6-8BCE-1FDFE85BD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05949"/>
              </p:ext>
            </p:extLst>
          </p:nvPr>
        </p:nvGraphicFramePr>
        <p:xfrm>
          <a:off x="5872843" y="4159024"/>
          <a:ext cx="13668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0F3F56A-519F-4C34-80FC-0BF18373CC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843" y="4159024"/>
                        <a:ext cx="1366838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270B21-2BC5-4EAE-96D4-839DA17EA986}"/>
              </a:ext>
            </a:extLst>
          </p:cNvPr>
          <p:cNvSpPr txBox="1"/>
          <p:nvPr/>
        </p:nvSpPr>
        <p:spPr>
          <a:xfrm>
            <a:off x="865414" y="4687140"/>
            <a:ext cx="996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the equivalent load capacitances (C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reduces the unity gain angular frequency (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improving the phase margin but also reduces the GBW.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624A49D-1855-412B-AA3A-6014B6C4A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7297" y="1144135"/>
            <a:ext cx="1764521" cy="187480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F56E659-E76C-4069-87BE-4D1794ADE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23132"/>
              </p:ext>
            </p:extLst>
          </p:nvPr>
        </p:nvGraphicFramePr>
        <p:xfrm>
          <a:off x="3551238" y="1571464"/>
          <a:ext cx="2895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DDB37E8-E989-4871-AA9C-2099C5B58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1571464"/>
                        <a:ext cx="2895600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86CF5672-78FA-4827-8B29-4DBCB09DED84}"/>
              </a:ext>
            </a:extLst>
          </p:cNvPr>
          <p:cNvGrpSpPr/>
          <p:nvPr/>
        </p:nvGrpSpPr>
        <p:grpSpPr>
          <a:xfrm rot="5400000" flipV="1">
            <a:off x="10413091" y="1139110"/>
            <a:ext cx="426223" cy="717889"/>
            <a:chOff x="3439785" y="2958256"/>
            <a:chExt cx="426223" cy="717889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0DBAACD-0816-412E-A521-94F22788F83E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6010772-FE01-4A20-9B0E-FA02C2E6A544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550E5B4B-D3D2-4B12-BAD0-EA82ABE0A01B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3A92295D-7583-47D1-8922-6CB0EBC0EB03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48ACE6B5-5A8B-4CCE-A4D0-F898A4E9FB9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0088337E-15E4-4DE4-83F7-76A730773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4C9272EB-4244-4E2B-B65B-81B3A4A20D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652D479-9313-4325-9859-57BA11559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4A0CE6F-449C-4081-BC2F-32393FD7C073}"/>
              </a:ext>
            </a:extLst>
          </p:cNvPr>
          <p:cNvSpPr txBox="1"/>
          <p:nvPr/>
        </p:nvSpPr>
        <p:spPr>
          <a:xfrm>
            <a:off x="10544446" y="85427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92B2183-C33B-43FD-B4C6-48BBD14E74F8}"/>
              </a:ext>
            </a:extLst>
          </p:cNvPr>
          <p:cNvSpPr/>
          <p:nvPr/>
        </p:nvSpPr>
        <p:spPr>
          <a:xfrm>
            <a:off x="10215956" y="2674338"/>
            <a:ext cx="130213" cy="1302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D2E473F-E100-4B82-82C8-9CFC2AA06319}"/>
              </a:ext>
            </a:extLst>
          </p:cNvPr>
          <p:cNvGrpSpPr/>
          <p:nvPr/>
        </p:nvGrpSpPr>
        <p:grpSpPr>
          <a:xfrm rot="5400000" flipV="1">
            <a:off x="10409393" y="2380499"/>
            <a:ext cx="426223" cy="717889"/>
            <a:chOff x="3439785" y="2958256"/>
            <a:chExt cx="426223" cy="717889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E7A4AC93-6CCA-45BB-88F7-B1E1A347958A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E35132CD-6CEA-4BBF-8A8A-A95F8EB11394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8C12B694-5303-4496-90C4-126D4CE2E30D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534C7D16-DE28-43AC-9C58-DFB3043F6A36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4D2674FE-C89D-431C-AF6E-143A2673DB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53AE72D-7937-4270-9A46-5E7593ECC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5C463951-9EE2-4D2F-8D77-930891421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E201B0B3-5220-4311-BA00-0E18DFFEB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46A828B-C816-424C-9A51-E7FD260C43A1}"/>
              </a:ext>
            </a:extLst>
          </p:cNvPr>
          <p:cNvSpPr txBox="1"/>
          <p:nvPr/>
        </p:nvSpPr>
        <p:spPr>
          <a:xfrm>
            <a:off x="10429733" y="205616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9F5475C9-213E-4DC8-A370-2625C3AE4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83745"/>
              </p:ext>
            </p:extLst>
          </p:nvPr>
        </p:nvGraphicFramePr>
        <p:xfrm>
          <a:off x="8517297" y="3996321"/>
          <a:ext cx="13192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13" imgW="583920" imgH="228600" progId="Equation.DSMT4">
                  <p:embed/>
                </p:oleObj>
              </mc:Choice>
              <mc:Fallback>
                <p:oleObj name="Equation" r:id="rId13" imgW="5839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CF56E659-E76C-4069-87BE-4D1794ADE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297" y="3996321"/>
                        <a:ext cx="1319212" cy="515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E8F7195E-AE8A-4429-A031-A8FAEF111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08118"/>
              </p:ext>
            </p:extLst>
          </p:nvPr>
        </p:nvGraphicFramePr>
        <p:xfrm>
          <a:off x="914570" y="2156048"/>
          <a:ext cx="1714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15" imgW="888840" imgH="431640" progId="Equation.DSMT4">
                  <p:embed/>
                </p:oleObj>
              </mc:Choice>
              <mc:Fallback>
                <p:oleObj name="Equation" r:id="rId15" imgW="8888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595F42A-F22F-404B-B24C-E324725CF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70" y="2156048"/>
                        <a:ext cx="171450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e 37">
            <a:extLst>
              <a:ext uri="{FF2B5EF4-FFF2-40B4-BE49-F238E27FC236}">
                <a16:creationId xmlns:a16="http://schemas.microsoft.com/office/drawing/2014/main" id="{F9477343-AA17-4FC5-AC55-4C22D6BC5724}"/>
              </a:ext>
            </a:extLst>
          </p:cNvPr>
          <p:cNvSpPr/>
          <p:nvPr/>
        </p:nvSpPr>
        <p:spPr>
          <a:xfrm>
            <a:off x="10197021" y="1426714"/>
            <a:ext cx="130213" cy="1302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7403E6-54B6-4E2C-B830-CAE8630F8FED}"/>
              </a:ext>
            </a:extLst>
          </p:cNvPr>
          <p:cNvSpPr txBox="1"/>
          <p:nvPr/>
        </p:nvSpPr>
        <p:spPr>
          <a:xfrm>
            <a:off x="7920038" y="3125612"/>
            <a:ext cx="359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Unity gain case with only load capacitance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4" grpId="0"/>
      <p:bldP spid="25" grpId="0" animBg="1"/>
      <p:bldP spid="35" grpId="0"/>
      <p:bldP spid="3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7A2CC36-B28D-4A93-8182-A8CEBA32E5DC}"/>
              </a:ext>
            </a:extLst>
          </p:cNvPr>
          <p:cNvSpPr/>
          <p:nvPr/>
        </p:nvSpPr>
        <p:spPr>
          <a:xfrm>
            <a:off x="4090467" y="3536608"/>
            <a:ext cx="2804160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3B944B-908E-4DD2-B5A1-1D2B251D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6" y="167592"/>
            <a:ext cx="9826024" cy="662397"/>
          </a:xfrm>
        </p:spPr>
        <p:txBody>
          <a:bodyPr/>
          <a:lstStyle/>
          <a:p>
            <a:r>
              <a:rPr lang="en-US" dirty="0"/>
              <a:t>Mention to common mode stability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EFDB5B-2209-4F21-A817-3EC4B486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F9D8A2-D1D2-4EA8-BF63-332405ED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5ED10F5-4A49-41DD-B166-174C261F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102" y="1296328"/>
            <a:ext cx="5962650" cy="42672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3072D4C-D27B-4883-950A-6A2400FEB948}"/>
              </a:ext>
            </a:extLst>
          </p:cNvPr>
          <p:cNvSpPr/>
          <p:nvPr/>
        </p:nvSpPr>
        <p:spPr>
          <a:xfrm>
            <a:off x="6373510" y="1301408"/>
            <a:ext cx="1828800" cy="1295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CMFB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circuit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EC001EE-BE82-42E2-B840-CB7CD3C37521}"/>
              </a:ext>
            </a:extLst>
          </p:cNvPr>
          <p:cNvSpPr/>
          <p:nvPr/>
        </p:nvSpPr>
        <p:spPr>
          <a:xfrm>
            <a:off x="6894627" y="2596809"/>
            <a:ext cx="535016" cy="1015284"/>
          </a:xfrm>
          <a:custGeom>
            <a:avLst/>
            <a:gdLst>
              <a:gd name="connsiteX0" fmla="*/ 0 w 539265"/>
              <a:gd name="connsiteY0" fmla="*/ 1406288 h 1406288"/>
              <a:gd name="connsiteX1" fmla="*/ 472440 w 539265"/>
              <a:gd name="connsiteY1" fmla="*/ 979568 h 1406288"/>
              <a:gd name="connsiteX2" fmla="*/ 533400 w 539265"/>
              <a:gd name="connsiteY2" fmla="*/ 95648 h 1406288"/>
              <a:gd name="connsiteX3" fmla="*/ 533400 w 539265"/>
              <a:gd name="connsiteY3" fmla="*/ 65168 h 1406288"/>
              <a:gd name="connsiteX0" fmla="*/ 0 w 535016"/>
              <a:gd name="connsiteY0" fmla="*/ 1362545 h 1362545"/>
              <a:gd name="connsiteX1" fmla="*/ 472440 w 535016"/>
              <a:gd name="connsiteY1" fmla="*/ 935825 h 1362545"/>
              <a:gd name="connsiteX2" fmla="*/ 520700 w 535016"/>
              <a:gd name="connsiteY2" fmla="*/ 186373 h 1362545"/>
              <a:gd name="connsiteX3" fmla="*/ 533400 w 535016"/>
              <a:gd name="connsiteY3" fmla="*/ 21425 h 13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16" h="1362545">
                <a:moveTo>
                  <a:pt x="0" y="1362545"/>
                </a:moveTo>
                <a:cubicBezTo>
                  <a:pt x="191770" y="1258405"/>
                  <a:pt x="385657" y="1131854"/>
                  <a:pt x="472440" y="935825"/>
                </a:cubicBezTo>
                <a:cubicBezTo>
                  <a:pt x="559223" y="739796"/>
                  <a:pt x="520700" y="186373"/>
                  <a:pt x="520700" y="186373"/>
                </a:cubicBezTo>
                <a:cubicBezTo>
                  <a:pt x="530860" y="33973"/>
                  <a:pt x="538480" y="-39535"/>
                  <a:pt x="533400" y="21425"/>
                </a:cubicBezTo>
              </a:path>
            </a:pathLst>
          </a:custGeom>
          <a:noFill/>
          <a:ln w="444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A01C394-665C-4780-AA17-60C3E54885EB}"/>
              </a:ext>
            </a:extLst>
          </p:cNvPr>
          <p:cNvSpPr/>
          <p:nvPr/>
        </p:nvSpPr>
        <p:spPr>
          <a:xfrm>
            <a:off x="443222" y="1049997"/>
            <a:ext cx="5765605" cy="1191211"/>
          </a:xfrm>
          <a:custGeom>
            <a:avLst/>
            <a:gdLst>
              <a:gd name="connsiteX0" fmla="*/ 5765605 w 5765605"/>
              <a:gd name="connsiteY0" fmla="*/ 642571 h 1191211"/>
              <a:gd name="connsiteX1" fmla="*/ 4942645 w 5765605"/>
              <a:gd name="connsiteY1" fmla="*/ 688291 h 1191211"/>
              <a:gd name="connsiteX2" fmla="*/ 3860605 w 5765605"/>
              <a:gd name="connsiteY2" fmla="*/ 292051 h 1191211"/>
              <a:gd name="connsiteX3" fmla="*/ 2626165 w 5765605"/>
              <a:gd name="connsiteY3" fmla="*/ 139651 h 1191211"/>
              <a:gd name="connsiteX4" fmla="*/ 1269805 w 5765605"/>
              <a:gd name="connsiteY4" fmla="*/ 2491 h 1191211"/>
              <a:gd name="connsiteX5" fmla="*/ 126805 w 5765605"/>
              <a:gd name="connsiteY5" fmla="*/ 261571 h 1191211"/>
              <a:gd name="connsiteX6" fmla="*/ 50605 w 5765605"/>
              <a:gd name="connsiteY6" fmla="*/ 825451 h 1191211"/>
              <a:gd name="connsiteX7" fmla="*/ 324925 w 5765605"/>
              <a:gd name="connsiteY7" fmla="*/ 1008331 h 1191211"/>
              <a:gd name="connsiteX8" fmla="*/ 1056445 w 5765605"/>
              <a:gd name="connsiteY8" fmla="*/ 1160731 h 1191211"/>
              <a:gd name="connsiteX9" fmla="*/ 1269805 w 5765605"/>
              <a:gd name="connsiteY9" fmla="*/ 1191211 h 119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5605" h="1191211">
                <a:moveTo>
                  <a:pt x="5765605" y="642571"/>
                </a:moveTo>
                <a:cubicBezTo>
                  <a:pt x="5512875" y="694641"/>
                  <a:pt x="5260145" y="746711"/>
                  <a:pt x="4942645" y="688291"/>
                </a:cubicBezTo>
                <a:cubicBezTo>
                  <a:pt x="4625145" y="629871"/>
                  <a:pt x="4246685" y="383491"/>
                  <a:pt x="3860605" y="292051"/>
                </a:cubicBezTo>
                <a:cubicBezTo>
                  <a:pt x="3474525" y="200611"/>
                  <a:pt x="3057965" y="187911"/>
                  <a:pt x="2626165" y="139651"/>
                </a:cubicBezTo>
                <a:cubicBezTo>
                  <a:pt x="2194365" y="91391"/>
                  <a:pt x="1686365" y="-17829"/>
                  <a:pt x="1269805" y="2491"/>
                </a:cubicBezTo>
                <a:cubicBezTo>
                  <a:pt x="853245" y="22811"/>
                  <a:pt x="330005" y="124411"/>
                  <a:pt x="126805" y="261571"/>
                </a:cubicBezTo>
                <a:cubicBezTo>
                  <a:pt x="-76395" y="398731"/>
                  <a:pt x="17585" y="700991"/>
                  <a:pt x="50605" y="825451"/>
                </a:cubicBezTo>
                <a:cubicBezTo>
                  <a:pt x="83625" y="949911"/>
                  <a:pt x="157285" y="952451"/>
                  <a:pt x="324925" y="1008331"/>
                </a:cubicBezTo>
                <a:cubicBezTo>
                  <a:pt x="492565" y="1064211"/>
                  <a:pt x="898965" y="1130251"/>
                  <a:pt x="1056445" y="1160731"/>
                </a:cubicBezTo>
                <a:cubicBezTo>
                  <a:pt x="1213925" y="1191211"/>
                  <a:pt x="1241865" y="1191211"/>
                  <a:pt x="1269805" y="1191211"/>
                </a:cubicBezTo>
              </a:path>
            </a:pathLst>
          </a:custGeom>
          <a:noFill/>
          <a:ln w="444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EC9372-035F-4966-AE74-275B7F745FDE}"/>
              </a:ext>
            </a:extLst>
          </p:cNvPr>
          <p:cNvSpPr txBox="1"/>
          <p:nvPr/>
        </p:nvSpPr>
        <p:spPr>
          <a:xfrm>
            <a:off x="4922952" y="97316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36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E46E30-6E68-43F9-A7B9-E4F48E870F53}"/>
              </a:ext>
            </a:extLst>
          </p:cNvPr>
          <p:cNvSpPr txBox="1"/>
          <p:nvPr/>
        </p:nvSpPr>
        <p:spPr>
          <a:xfrm>
            <a:off x="8442099" y="687983"/>
            <a:ext cx="3402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small signal components, this is a feedback loop that can lead to instability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B3E8F05-FC51-4B3A-86C9-EE6BBD76B170}"/>
              </a:ext>
            </a:extLst>
          </p:cNvPr>
          <p:cNvGrpSpPr/>
          <p:nvPr/>
        </p:nvGrpSpPr>
        <p:grpSpPr>
          <a:xfrm rot="5400000">
            <a:off x="5987305" y="3903343"/>
            <a:ext cx="788126" cy="426223"/>
            <a:chOff x="9299280" y="5203488"/>
            <a:chExt cx="788126" cy="426223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041E0821-50CD-47A7-AA90-22EC0B770586}"/>
                </a:ext>
              </a:extLst>
            </p:cNvPr>
            <p:cNvGrpSpPr/>
            <p:nvPr/>
          </p:nvGrpSpPr>
          <p:grpSpPr>
            <a:xfrm rot="5400000" flipV="1">
              <a:off x="9515350" y="5057655"/>
              <a:ext cx="426223" cy="717889"/>
              <a:chOff x="3439785" y="2958256"/>
              <a:chExt cx="426223" cy="717889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A21E0CFA-6D11-416C-ACCD-B28EDE0F6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203436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00C84264-BDBC-4496-98AC-590321448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313503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AD908A6E-B35A-4B2F-87C6-D63A688FF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2958256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669E1BEA-0BAC-411D-8B48-07CC79D47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3313503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38F6E5B4-C5A6-4337-AB2A-47D5C49E50A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52895" y="3443817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>
                <a:extLst>
                  <a:ext uri="{FF2B5EF4-FFF2-40B4-BE49-F238E27FC236}">
                    <a16:creationId xmlns:a16="http://schemas.microsoft.com/office/drawing/2014/main" id="{835806CC-DCB2-4EF4-ABFF-96C6AA0615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166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884ED14D-E1B2-483B-800F-10B24E16DE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1577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1A453802-087B-4C63-AA04-CD2772E211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149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FE23605-931F-4CF1-ACD1-B0455AA7AFEB}"/>
                </a:ext>
              </a:extLst>
            </p:cNvPr>
            <p:cNvSpPr/>
            <p:nvPr/>
          </p:nvSpPr>
          <p:spPr>
            <a:xfrm>
              <a:off x="9299280" y="5345259"/>
              <a:ext cx="130213" cy="130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B318AC7-8524-47E4-A6F6-0B00DA95CE8D}"/>
              </a:ext>
            </a:extLst>
          </p:cNvPr>
          <p:cNvGrpSpPr/>
          <p:nvPr/>
        </p:nvGrpSpPr>
        <p:grpSpPr>
          <a:xfrm rot="5400000">
            <a:off x="3965464" y="3906064"/>
            <a:ext cx="788126" cy="426223"/>
            <a:chOff x="9299280" y="5203488"/>
            <a:chExt cx="788126" cy="426223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ACC052AE-A43B-471B-942A-9F01FBA236C3}"/>
                </a:ext>
              </a:extLst>
            </p:cNvPr>
            <p:cNvGrpSpPr/>
            <p:nvPr/>
          </p:nvGrpSpPr>
          <p:grpSpPr>
            <a:xfrm rot="5400000" flipV="1">
              <a:off x="9515350" y="5057655"/>
              <a:ext cx="426223" cy="717889"/>
              <a:chOff x="3439785" y="2958256"/>
              <a:chExt cx="426223" cy="717889"/>
            </a:xfrm>
          </p:grpSpPr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E35F400D-AD33-4B41-98F8-02C1BCC42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203436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:a16="http://schemas.microsoft.com/office/drawing/2014/main" id="{9B86566D-2C5C-4290-9221-BF4CB5939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313503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>
                <a:extLst>
                  <a:ext uri="{FF2B5EF4-FFF2-40B4-BE49-F238E27FC236}">
                    <a16:creationId xmlns:a16="http://schemas.microsoft.com/office/drawing/2014/main" id="{6396378B-457D-44F7-B9EC-C15B5D726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2958256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B50A432E-A2CF-434D-AA29-930A7F8E4B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3313503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FCB5E8FA-6DFE-44C7-A77D-42CF54FE2C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52895" y="3443817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5231E49F-5A0B-48C4-85F8-6449DC613C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166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B6D9EB79-EFC9-4014-B2F3-8CA739D148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1577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1A955AC9-CD2D-4E37-B59F-0D478BF05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149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6D84F764-D129-4E54-B7DA-86FEF793C78A}"/>
                </a:ext>
              </a:extLst>
            </p:cNvPr>
            <p:cNvSpPr/>
            <p:nvPr/>
          </p:nvSpPr>
          <p:spPr>
            <a:xfrm>
              <a:off x="9299280" y="5345259"/>
              <a:ext cx="130213" cy="130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3F3C8FA-8486-4DCD-A21A-A64759182C2E}"/>
              </a:ext>
            </a:extLst>
          </p:cNvPr>
          <p:cNvSpPr txBox="1"/>
          <p:nvPr/>
        </p:nvSpPr>
        <p:spPr>
          <a:xfrm>
            <a:off x="6576335" y="404885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58EFDD4-55F5-47E9-89C4-DF11042838B7}"/>
              </a:ext>
            </a:extLst>
          </p:cNvPr>
          <p:cNvSpPr txBox="1"/>
          <p:nvPr/>
        </p:nvSpPr>
        <p:spPr>
          <a:xfrm>
            <a:off x="3577581" y="421945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A480FB5-FEDA-4C74-9713-166540BF8DE5}"/>
              </a:ext>
            </a:extLst>
          </p:cNvPr>
          <p:cNvSpPr txBox="1"/>
          <p:nvPr/>
        </p:nvSpPr>
        <p:spPr>
          <a:xfrm>
            <a:off x="7761583" y="3104451"/>
            <a:ext cx="4249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dominant pole of the common mode loop is still due to the output capacitance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572408E-90B1-4AEC-BAC6-B46D24214086}"/>
              </a:ext>
            </a:extLst>
          </p:cNvPr>
          <p:cNvSpPr txBox="1"/>
          <p:nvPr/>
        </p:nvSpPr>
        <p:spPr>
          <a:xfrm>
            <a:off x="6373510" y="4586658"/>
            <a:ext cx="5194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load capacitances, if connected between the outputs and ground, help  reducing the 0-dB frequency of the CMFB loop, improving stability</a:t>
            </a:r>
          </a:p>
        </p:txBody>
      </p:sp>
    </p:spTree>
    <p:extLst>
      <p:ext uri="{BB962C8B-B14F-4D97-AF65-F5344CB8AC3E}">
        <p14:creationId xmlns:p14="http://schemas.microsoft.com/office/powerpoint/2010/main" val="2892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4D68102-9465-40FC-80F7-255AD90415F8}"/>
              </a:ext>
            </a:extLst>
          </p:cNvPr>
          <p:cNvSpPr/>
          <p:nvPr/>
        </p:nvSpPr>
        <p:spPr>
          <a:xfrm>
            <a:off x="3467100" y="3992880"/>
            <a:ext cx="1219200" cy="1760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A99F8E07-2B1F-4DA2-8E4E-06474361EE22}"/>
              </a:ext>
            </a:extLst>
          </p:cNvPr>
          <p:cNvSpPr/>
          <p:nvPr/>
        </p:nvSpPr>
        <p:spPr>
          <a:xfrm>
            <a:off x="3467100" y="2857500"/>
            <a:ext cx="4857750" cy="1866900"/>
          </a:xfrm>
          <a:custGeom>
            <a:avLst/>
            <a:gdLst>
              <a:gd name="connsiteX0" fmla="*/ 2949183 w 4857750"/>
              <a:gd name="connsiteY0" fmla="*/ 0 h 1866900"/>
              <a:gd name="connsiteX1" fmla="*/ 4438645 w 4857750"/>
              <a:gd name="connsiteY1" fmla="*/ 0 h 1866900"/>
              <a:gd name="connsiteX2" fmla="*/ 4667250 w 4857750"/>
              <a:gd name="connsiteY2" fmla="*/ 228605 h 1866900"/>
              <a:gd name="connsiteX3" fmla="*/ 4667250 w 4857750"/>
              <a:gd name="connsiteY3" fmla="*/ 1142995 h 1866900"/>
              <a:gd name="connsiteX4" fmla="*/ 4667249 w 4857750"/>
              <a:gd name="connsiteY4" fmla="*/ 1143000 h 1866900"/>
              <a:gd name="connsiteX5" fmla="*/ 4737098 w 4857750"/>
              <a:gd name="connsiteY5" fmla="*/ 1143000 h 1866900"/>
              <a:gd name="connsiteX6" fmla="*/ 4857750 w 4857750"/>
              <a:gd name="connsiteY6" fmla="*/ 1263652 h 1866900"/>
              <a:gd name="connsiteX7" fmla="*/ 4857750 w 4857750"/>
              <a:gd name="connsiteY7" fmla="*/ 1746248 h 1866900"/>
              <a:gd name="connsiteX8" fmla="*/ 4737098 w 4857750"/>
              <a:gd name="connsiteY8" fmla="*/ 1866900 h 1866900"/>
              <a:gd name="connsiteX9" fmla="*/ 120652 w 4857750"/>
              <a:gd name="connsiteY9" fmla="*/ 1866900 h 1866900"/>
              <a:gd name="connsiteX10" fmla="*/ 0 w 4857750"/>
              <a:gd name="connsiteY10" fmla="*/ 1746248 h 1866900"/>
              <a:gd name="connsiteX11" fmla="*/ 0 w 4857750"/>
              <a:gd name="connsiteY11" fmla="*/ 1263652 h 1866900"/>
              <a:gd name="connsiteX12" fmla="*/ 120652 w 4857750"/>
              <a:gd name="connsiteY12" fmla="*/ 1143000 h 1866900"/>
              <a:gd name="connsiteX13" fmla="*/ 2720579 w 4857750"/>
              <a:gd name="connsiteY13" fmla="*/ 1143000 h 1866900"/>
              <a:gd name="connsiteX14" fmla="*/ 2720578 w 4857750"/>
              <a:gd name="connsiteY14" fmla="*/ 1142995 h 1866900"/>
              <a:gd name="connsiteX15" fmla="*/ 2720578 w 4857750"/>
              <a:gd name="connsiteY15" fmla="*/ 228605 h 1866900"/>
              <a:gd name="connsiteX16" fmla="*/ 2949183 w 4857750"/>
              <a:gd name="connsiteY16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7750" h="1866900">
                <a:moveTo>
                  <a:pt x="2949183" y="0"/>
                </a:moveTo>
                <a:lnTo>
                  <a:pt x="4438645" y="0"/>
                </a:lnTo>
                <a:cubicBezTo>
                  <a:pt x="4564900" y="0"/>
                  <a:pt x="4667250" y="102350"/>
                  <a:pt x="4667250" y="228605"/>
                </a:cubicBezTo>
                <a:lnTo>
                  <a:pt x="4667250" y="1142995"/>
                </a:lnTo>
                <a:lnTo>
                  <a:pt x="4667249" y="1143000"/>
                </a:lnTo>
                <a:lnTo>
                  <a:pt x="4737098" y="1143000"/>
                </a:lnTo>
                <a:cubicBezTo>
                  <a:pt x="4803732" y="1143000"/>
                  <a:pt x="4857750" y="1197018"/>
                  <a:pt x="4857750" y="1263652"/>
                </a:cubicBezTo>
                <a:lnTo>
                  <a:pt x="4857750" y="1746248"/>
                </a:lnTo>
                <a:cubicBezTo>
                  <a:pt x="4857750" y="1812882"/>
                  <a:pt x="4803732" y="1866900"/>
                  <a:pt x="4737098" y="1866900"/>
                </a:cubicBezTo>
                <a:lnTo>
                  <a:pt x="120652" y="1866900"/>
                </a:lnTo>
                <a:cubicBezTo>
                  <a:pt x="54018" y="1866900"/>
                  <a:pt x="0" y="1812882"/>
                  <a:pt x="0" y="1746248"/>
                </a:cubicBezTo>
                <a:lnTo>
                  <a:pt x="0" y="1263652"/>
                </a:lnTo>
                <a:cubicBezTo>
                  <a:pt x="0" y="1197018"/>
                  <a:pt x="54018" y="1143000"/>
                  <a:pt x="120652" y="1143000"/>
                </a:cubicBezTo>
                <a:lnTo>
                  <a:pt x="2720579" y="1143000"/>
                </a:lnTo>
                <a:lnTo>
                  <a:pt x="2720578" y="1142995"/>
                </a:lnTo>
                <a:lnTo>
                  <a:pt x="2720578" y="228605"/>
                </a:lnTo>
                <a:cubicBezTo>
                  <a:pt x="2720578" y="102350"/>
                  <a:pt x="2822928" y="0"/>
                  <a:pt x="294918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FF3ECBA-C340-4D70-9946-98897493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8412" y="962377"/>
            <a:ext cx="6243638" cy="493324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6715C82-0896-4123-8478-9A1262DA15B3}"/>
              </a:ext>
            </a:extLst>
          </p:cNvPr>
          <p:cNvCxnSpPr/>
          <p:nvPr/>
        </p:nvCxnSpPr>
        <p:spPr>
          <a:xfrm flipH="1">
            <a:off x="8115300" y="2209800"/>
            <a:ext cx="666750" cy="64770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A92DC6-F2FA-4737-A4A1-E353D1EF8AA5}"/>
              </a:ext>
            </a:extLst>
          </p:cNvPr>
          <p:cNvSpPr txBox="1"/>
          <p:nvPr/>
        </p:nvSpPr>
        <p:spPr>
          <a:xfrm>
            <a:off x="8839200" y="13335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these MOSFET  form common gate stages.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B1AF09-57BF-444A-B325-8597FF2F38B8}"/>
              </a:ext>
            </a:extLst>
          </p:cNvPr>
          <p:cNvSpPr txBox="1"/>
          <p:nvPr/>
        </p:nvSpPr>
        <p:spPr>
          <a:xfrm>
            <a:off x="8839200" y="2644596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noise and offset contribution can be neglected up to relatively high frequencies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B7ECD96-5C89-4527-8D4A-C5B23EF951B5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2538412" y="3429000"/>
            <a:ext cx="833438" cy="5638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AD09BA-1323-4B5D-A21F-BBC7F5312166}"/>
              </a:ext>
            </a:extLst>
          </p:cNvPr>
          <p:cNvSpPr txBox="1"/>
          <p:nvPr/>
        </p:nvSpPr>
        <p:spPr>
          <a:xfrm>
            <a:off x="114300" y="2314793"/>
            <a:ext cx="2802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devices give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common mode contributions (except when the amplifier is unbalanced by a large differential input voltage)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EA1C84-936B-4344-A109-4DB779717405}"/>
              </a:ext>
            </a:extLst>
          </p:cNvPr>
          <p:cNvSpPr txBox="1"/>
          <p:nvPr/>
        </p:nvSpPr>
        <p:spPr>
          <a:xfrm>
            <a:off x="2253508" y="87534"/>
            <a:ext cx="844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Folded cascode fully-differential amplifier: noise analysis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845D0E-60FF-497E-80B7-CFB3570AED7E}"/>
              </a:ext>
            </a:extLst>
          </p:cNvPr>
          <p:cNvSpPr/>
          <p:nvPr/>
        </p:nvSpPr>
        <p:spPr>
          <a:xfrm>
            <a:off x="6533804" y="4738255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32323D-8266-401B-BA92-82AFFA21CBCD}"/>
              </a:ext>
            </a:extLst>
          </p:cNvPr>
          <p:cNvSpPr/>
          <p:nvPr/>
        </p:nvSpPr>
        <p:spPr>
          <a:xfrm>
            <a:off x="3726873" y="3064682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4D68802-CCE4-489D-A2F1-33DB9DE359DB}"/>
              </a:ext>
            </a:extLst>
          </p:cNvPr>
          <p:cNvSpPr/>
          <p:nvPr/>
        </p:nvSpPr>
        <p:spPr>
          <a:xfrm>
            <a:off x="3726873" y="1587410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1E73C2-0E83-40D9-B5CF-50D82E64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"/>
            <a:ext cx="10515600" cy="597252"/>
          </a:xfrm>
        </p:spPr>
        <p:txBody>
          <a:bodyPr>
            <a:noAutofit/>
          </a:bodyPr>
          <a:lstStyle/>
          <a:p>
            <a:r>
              <a:rPr lang="en-US" sz="3200" dirty="0"/>
              <a:t>Fully-differential amplifier: noise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00F969-AAE6-4ED3-9D8F-B5ACA3DF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736921-8E48-488D-A943-79221D1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50EF3-D17E-48A4-9F98-56275FC7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677" y="962377"/>
            <a:ext cx="6243638" cy="49332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92C749-0F37-49A9-8566-4A694DE7AB4C}"/>
              </a:ext>
            </a:extLst>
          </p:cNvPr>
          <p:cNvSpPr txBox="1"/>
          <p:nvPr/>
        </p:nvSpPr>
        <p:spPr>
          <a:xfrm>
            <a:off x="7556269" y="919416"/>
            <a:ext cx="425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that gives a significant contribution to the amplifier noise and offset</a:t>
            </a:r>
          </a:p>
        </p:txBody>
      </p:sp>
    </p:spTree>
    <p:extLst>
      <p:ext uri="{BB962C8B-B14F-4D97-AF65-F5344CB8AC3E}">
        <p14:creationId xmlns:p14="http://schemas.microsoft.com/office/powerpoint/2010/main" val="133888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1F0B1-9FA2-4B53-A0A1-CC109118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Calculation of the input referred noise (and offset).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29F25B-A71B-48EF-925E-85775DF5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1449F0-0160-4E74-B6E3-FDDA6E0E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532D003-462E-4674-90D3-5B5B05F46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225826"/>
            <a:ext cx="6168888" cy="4568036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7086F95-A58B-41AE-949F-B43FEE140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2269" y="3872893"/>
            <a:ext cx="3193115" cy="948753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4DD5539A-09CB-463A-A5CF-570B20FD6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36726"/>
              </p:ext>
            </p:extLst>
          </p:nvPr>
        </p:nvGraphicFramePr>
        <p:xfrm>
          <a:off x="6374802" y="1308146"/>
          <a:ext cx="52133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7" imgW="2349360" imgH="253800" progId="Equation.DSMT4">
                  <p:embed/>
                </p:oleObj>
              </mc:Choice>
              <mc:Fallback>
                <p:oleObj name="Equation" r:id="rId7" imgW="23493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4FB9B2C-2C3C-42BC-8DBE-ADDC88128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802" y="1308146"/>
                        <a:ext cx="5213350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76872EE-F072-4371-AAD5-B75929198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09224"/>
              </p:ext>
            </p:extLst>
          </p:nvPr>
        </p:nvGraphicFramePr>
        <p:xfrm>
          <a:off x="7997825" y="3743325"/>
          <a:ext cx="3098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9" imgW="1396800" imgH="482400" progId="Equation.DSMT4">
                  <p:embed/>
                </p:oleObj>
              </mc:Choice>
              <mc:Fallback>
                <p:oleObj name="Equation" r:id="rId9" imgW="139680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3743325"/>
                        <a:ext cx="3098800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B4D9EFA9-FACB-41D4-8F7F-1A84743FE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78942"/>
              </p:ext>
            </p:extLst>
          </p:nvPr>
        </p:nvGraphicFramePr>
        <p:xfrm>
          <a:off x="6448288" y="2174928"/>
          <a:ext cx="34655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11" imgW="1562040" imgH="431640" progId="Equation.DSMT4">
                  <p:embed/>
                </p:oleObj>
              </mc:Choice>
              <mc:Fallback>
                <p:oleObj name="Equation" r:id="rId11" imgW="156204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288" y="2174928"/>
                        <a:ext cx="3465513" cy="96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996D1AB7-EB93-4132-8912-6595427C4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4981"/>
              </p:ext>
            </p:extLst>
          </p:nvPr>
        </p:nvGraphicFramePr>
        <p:xfrm>
          <a:off x="9913801" y="2077848"/>
          <a:ext cx="21701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13" imgW="977760" imgH="457200" progId="Equation.DSMT4">
                  <p:embed/>
                </p:oleObj>
              </mc:Choice>
              <mc:Fallback>
                <p:oleObj name="Equation" r:id="rId13" imgW="97776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801" y="2077848"/>
                        <a:ext cx="217011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8EC0F-8CA2-409B-93D8-266BCF42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input referred noise (and offset).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B99ECE-025D-4219-B848-3F09CB15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B2BF6-5410-442D-ACF5-08258052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EA76F1E-1943-4EC4-9A81-F20932872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67147"/>
              </p:ext>
            </p:extLst>
          </p:nvPr>
        </p:nvGraphicFramePr>
        <p:xfrm>
          <a:off x="877888" y="1347788"/>
          <a:ext cx="30988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76872EE-F072-4371-AAD5-B75929198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347788"/>
                        <a:ext cx="3098800" cy="107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28E5428-E0E1-497F-872A-C8501F0E9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41616"/>
              </p:ext>
            </p:extLst>
          </p:nvPr>
        </p:nvGraphicFramePr>
        <p:xfrm>
          <a:off x="5051425" y="1321065"/>
          <a:ext cx="4933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5" imgW="2222280" imgH="457200" progId="Equation.DSMT4">
                  <p:embed/>
                </p:oleObj>
              </mc:Choice>
              <mc:Fallback>
                <p:oleObj name="Equation" r:id="rId5" imgW="2222280" imgH="457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996D1AB7-EB93-4132-8912-6595427C4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1321065"/>
                        <a:ext cx="4933950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BF95058-EF12-4830-BC02-B3090C7F2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58232"/>
              </p:ext>
            </p:extLst>
          </p:nvPr>
        </p:nvGraphicFramePr>
        <p:xfrm>
          <a:off x="2270125" y="2959365"/>
          <a:ext cx="5046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7" imgW="2273040" imgH="457200" progId="Equation.DSMT4">
                  <p:embed/>
                </p:oleObj>
              </mc:Choice>
              <mc:Fallback>
                <p:oleObj name="Equation" r:id="rId7" imgW="227304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28E5428-E0E1-497F-872A-C8501F0E9D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959365"/>
                        <a:ext cx="504666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9203A0-F56F-4648-9AD4-69E5B29C9AE2}"/>
              </a:ext>
            </a:extLst>
          </p:cNvPr>
          <p:cNvSpPr txBox="1"/>
          <p:nvPr/>
        </p:nvSpPr>
        <p:spPr>
          <a:xfrm>
            <a:off x="1380067" y="4064000"/>
            <a:ext cx="867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expression can be used for both the noise and offset analysis</a:t>
            </a:r>
          </a:p>
        </p:txBody>
      </p:sp>
    </p:spTree>
    <p:extLst>
      <p:ext uri="{BB962C8B-B14F-4D97-AF65-F5344CB8AC3E}">
        <p14:creationId xmlns:p14="http://schemas.microsoft.com/office/powerpoint/2010/main" val="17218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82025-198A-4736-A9F8-9D3C8B54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92"/>
            <a:ext cx="10515600" cy="662397"/>
          </a:xfrm>
        </p:spPr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82FA90-D7DE-4B9C-A341-EE7F64A0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7E02E-A6ED-458F-A093-D2D4536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F1BED85-9964-4596-AF8D-76DB88444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23573"/>
              </p:ext>
            </p:extLst>
          </p:nvPr>
        </p:nvGraphicFramePr>
        <p:xfrm>
          <a:off x="1029212" y="1138114"/>
          <a:ext cx="5046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4" imgW="2273040" imgH="457200" progId="Equation.DSMT4">
                  <p:embed/>
                </p:oleObj>
              </mc:Choice>
              <mc:Fallback>
                <p:oleObj name="Equation" r:id="rId4" imgW="227304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BF95058-EF12-4830-BC02-B3090C7F2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12" y="1138114"/>
                        <a:ext cx="504666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63D0D7D-5AB1-4441-8236-B33A7427B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53324"/>
              </p:ext>
            </p:extLst>
          </p:nvPr>
        </p:nvGraphicFramePr>
        <p:xfrm>
          <a:off x="7580313" y="1055688"/>
          <a:ext cx="29591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6" imgW="1333440" imgH="431640" progId="Equation.DSMT4">
                  <p:embed/>
                </p:oleObj>
              </mc:Choice>
              <mc:Fallback>
                <p:oleObj name="Equation" r:id="rId6" imgW="13334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F1BED85-9964-4596-AF8D-76DB884440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1055688"/>
                        <a:ext cx="29591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AA6351B-87BD-4A00-BB8C-8BE98CA34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62012"/>
              </p:ext>
            </p:extLst>
          </p:nvPr>
        </p:nvGraphicFramePr>
        <p:xfrm>
          <a:off x="838200" y="2961950"/>
          <a:ext cx="42830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8" imgW="1930320" imgH="457200" progId="Equation.DSMT4">
                  <p:embed/>
                </p:oleObj>
              </mc:Choice>
              <mc:Fallback>
                <p:oleObj name="Equation" r:id="rId8" imgW="193032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63D0D7D-5AB1-4441-8236-B33A7427BD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61950"/>
                        <a:ext cx="4283075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076980B-6251-441C-A228-3DC0F337E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62979"/>
              </p:ext>
            </p:extLst>
          </p:nvPr>
        </p:nvGraphicFramePr>
        <p:xfrm>
          <a:off x="5170488" y="2832799"/>
          <a:ext cx="38893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10" imgW="1752480" imgH="482400" progId="Equation.DSMT4">
                  <p:embed/>
                </p:oleObj>
              </mc:Choice>
              <mc:Fallback>
                <p:oleObj name="Equation" r:id="rId10" imgW="17524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AA6351B-87BD-4A00-BB8C-8BE98CA34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832799"/>
                        <a:ext cx="3889375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89C03A0-E5BA-459C-99CA-E4C587E5D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23853"/>
              </p:ext>
            </p:extLst>
          </p:nvPr>
        </p:nvGraphicFramePr>
        <p:xfrm>
          <a:off x="838200" y="4181328"/>
          <a:ext cx="388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2" imgW="1752480" imgH="279360" progId="Equation.DSMT4">
                  <p:embed/>
                </p:oleObj>
              </mc:Choice>
              <mc:Fallback>
                <p:oleObj name="Equation" r:id="rId12" imgW="175248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076980B-6251-441C-A228-3DC0F337E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81328"/>
                        <a:ext cx="388937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C5B653-7A56-4669-B0FD-832DC2350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53788"/>
              </p:ext>
            </p:extLst>
          </p:nvPr>
        </p:nvGraphicFramePr>
        <p:xfrm>
          <a:off x="5747414" y="4181328"/>
          <a:ext cx="2735521" cy="19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4" imgW="1320480" imgH="914400" progId="Equation.DSMT4">
                  <p:embed/>
                </p:oleObj>
              </mc:Choice>
              <mc:Fallback>
                <p:oleObj name="Equation" r:id="rId14" imgW="1320480" imgH="914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89C03A0-E5BA-459C-99CA-E4C587E5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414" y="4181328"/>
                        <a:ext cx="2735521" cy="1901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EFB7A7-412C-4CE6-90D8-B9ED39CC39D5}"/>
              </a:ext>
            </a:extLst>
          </p:cNvPr>
          <p:cNvSpPr txBox="1"/>
          <p:nvPr/>
        </p:nvSpPr>
        <p:spPr>
          <a:xfrm>
            <a:off x="782034" y="2045879"/>
            <a:ext cx="1036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Expressing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a function of the PSDs of the gate referred voltage noise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00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845D0E-60FF-497E-80B7-CFB3570AED7E}"/>
              </a:ext>
            </a:extLst>
          </p:cNvPr>
          <p:cNvSpPr/>
          <p:nvPr/>
        </p:nvSpPr>
        <p:spPr>
          <a:xfrm>
            <a:off x="4268327" y="4599359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32323D-8266-401B-BA92-82AFFA21CBCD}"/>
              </a:ext>
            </a:extLst>
          </p:cNvPr>
          <p:cNvSpPr/>
          <p:nvPr/>
        </p:nvSpPr>
        <p:spPr>
          <a:xfrm>
            <a:off x="1461396" y="2925786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4D68802-CCE4-489D-A2F1-33DB9DE359DB}"/>
              </a:ext>
            </a:extLst>
          </p:cNvPr>
          <p:cNvSpPr/>
          <p:nvPr/>
        </p:nvSpPr>
        <p:spPr>
          <a:xfrm>
            <a:off x="1461396" y="1448514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1E73C2-0E83-40D9-B5CF-50D82E64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"/>
            <a:ext cx="10515600" cy="597252"/>
          </a:xfrm>
        </p:spPr>
        <p:txBody>
          <a:bodyPr>
            <a:noAutofit/>
          </a:bodyPr>
          <a:lstStyle/>
          <a:p>
            <a:r>
              <a:rPr lang="en-US" sz="3200" dirty="0"/>
              <a:t>Fully-differential amplifier: noise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00F969-AAE6-4ED3-9D8F-B5ACA3DF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736921-8E48-488D-A943-79221D1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156074D-B882-446D-A9A6-72A7612F8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45135"/>
              </p:ext>
            </p:extLst>
          </p:nvPr>
        </p:nvGraphicFramePr>
        <p:xfrm>
          <a:off x="7705034" y="2956275"/>
          <a:ext cx="16891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CE71022-E46F-4FC1-8070-C5F44166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034" y="2956275"/>
                        <a:ext cx="1689100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1E436E6-E6B8-497E-BD25-E0E894D28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15325"/>
              </p:ext>
            </p:extLst>
          </p:nvPr>
        </p:nvGraphicFramePr>
        <p:xfrm>
          <a:off x="9629312" y="3594276"/>
          <a:ext cx="18319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5" imgW="825480" imgH="393480" progId="Equation.DSMT4">
                  <p:embed/>
                </p:oleObj>
              </mc:Choice>
              <mc:Fallback>
                <p:oleObj name="Equation" r:id="rId5" imgW="82548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D831871-185B-42FB-BF05-B4D7C57DF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9312" y="3594276"/>
                        <a:ext cx="1831975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CCCEFC3-71ED-4DCC-91C6-AECD303B8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86142"/>
              </p:ext>
            </p:extLst>
          </p:nvPr>
        </p:nvGraphicFramePr>
        <p:xfrm>
          <a:off x="7270029" y="696954"/>
          <a:ext cx="2735521" cy="19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7" imgW="1320480" imgH="914400" progId="Equation.DSMT4">
                  <p:embed/>
                </p:oleObj>
              </mc:Choice>
              <mc:Fallback>
                <p:oleObj name="Equation" r:id="rId7" imgW="1320480" imgH="914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C5B653-7A56-4669-B0FD-832DC2350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029" y="696954"/>
                        <a:ext cx="2735521" cy="1901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00970EB-AA39-4969-8905-A80E133F3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97528"/>
              </p:ext>
            </p:extLst>
          </p:nvPr>
        </p:nvGraphicFramePr>
        <p:xfrm>
          <a:off x="7769554" y="3518704"/>
          <a:ext cx="11826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156074D-B882-446D-A9A6-72A7612F8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554" y="3518704"/>
                        <a:ext cx="1182688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B86B31D-8E12-495A-BC47-F2F2E2441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03365"/>
              </p:ext>
            </p:extLst>
          </p:nvPr>
        </p:nvGraphicFramePr>
        <p:xfrm>
          <a:off x="10005550" y="749044"/>
          <a:ext cx="10795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11" imgW="520560" imgH="431640" progId="Equation.DSMT4">
                  <p:embed/>
                </p:oleObj>
              </mc:Choice>
              <mc:Fallback>
                <p:oleObj name="Equation" r:id="rId11" imgW="52056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CCCEFC3-71ED-4DCC-91C6-AECD303B8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550" y="749044"/>
                        <a:ext cx="1079500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FD03E53-0146-46C6-AF64-DD1414B23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6816"/>
              </p:ext>
            </p:extLst>
          </p:nvPr>
        </p:nvGraphicFramePr>
        <p:xfrm>
          <a:off x="10250176" y="1699660"/>
          <a:ext cx="8969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13" imgW="431640" imgH="431640" progId="Equation.DSMT4">
                  <p:embed/>
                </p:oleObj>
              </mc:Choice>
              <mc:Fallback>
                <p:oleObj name="Equation" r:id="rId13" imgW="43164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CCCEFC3-71ED-4DCC-91C6-AECD303B8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0176" y="1699660"/>
                        <a:ext cx="896938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A56FF6B5-65AB-4A5F-8FFE-4CA5B005E30E}"/>
              </a:ext>
            </a:extLst>
          </p:cNvPr>
          <p:cNvSpPr/>
          <p:nvPr/>
        </p:nvSpPr>
        <p:spPr>
          <a:xfrm>
            <a:off x="6674906" y="972273"/>
            <a:ext cx="539367" cy="3699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BCF03DBE-292D-45C5-AB76-BBB7CB4B321E}"/>
              </a:ext>
            </a:extLst>
          </p:cNvPr>
          <p:cNvSpPr/>
          <p:nvPr/>
        </p:nvSpPr>
        <p:spPr>
          <a:xfrm>
            <a:off x="6653891" y="1886246"/>
            <a:ext cx="539367" cy="3699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50EF3-D17E-48A4-9F98-56275FC7F1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3299" y="810221"/>
            <a:ext cx="6243638" cy="493324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8180D65-CAF8-496A-8470-D3D3D09E6471}"/>
              </a:ext>
            </a:extLst>
          </p:cNvPr>
          <p:cNvSpPr txBox="1"/>
          <p:nvPr/>
        </p:nvSpPr>
        <p:spPr>
          <a:xfrm>
            <a:off x="6935149" y="4472163"/>
            <a:ext cx="4720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difficult to make &lt;&lt;1 since it includes a factor of 2 and making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&gt;&gt;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would result in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reduced output swing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BBEC228-49D2-4FC4-8BEC-7938C9DB673C}"/>
              </a:ext>
            </a:extLst>
          </p:cNvPr>
          <p:cNvSpPr/>
          <p:nvPr/>
        </p:nvSpPr>
        <p:spPr>
          <a:xfrm>
            <a:off x="11227443" y="1226916"/>
            <a:ext cx="579491" cy="3842795"/>
          </a:xfrm>
          <a:custGeom>
            <a:avLst/>
            <a:gdLst>
              <a:gd name="connsiteX0" fmla="*/ 416689 w 579491"/>
              <a:gd name="connsiteY0" fmla="*/ 3842795 h 3842795"/>
              <a:gd name="connsiteX1" fmla="*/ 555585 w 579491"/>
              <a:gd name="connsiteY1" fmla="*/ 3321935 h 3842795"/>
              <a:gd name="connsiteX2" fmla="*/ 555585 w 579491"/>
              <a:gd name="connsiteY2" fmla="*/ 2511707 h 3842795"/>
              <a:gd name="connsiteX3" fmla="*/ 532435 w 579491"/>
              <a:gd name="connsiteY3" fmla="*/ 1134319 h 3842795"/>
              <a:gd name="connsiteX4" fmla="*/ 0 w 579491"/>
              <a:gd name="connsiteY4" fmla="*/ 0 h 384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91" h="3842795">
                <a:moveTo>
                  <a:pt x="416689" y="3842795"/>
                </a:moveTo>
                <a:cubicBezTo>
                  <a:pt x="474562" y="3693289"/>
                  <a:pt x="532436" y="3543783"/>
                  <a:pt x="555585" y="3321935"/>
                </a:cubicBezTo>
                <a:cubicBezTo>
                  <a:pt x="578734" y="3100087"/>
                  <a:pt x="559443" y="2876310"/>
                  <a:pt x="555585" y="2511707"/>
                </a:cubicBezTo>
                <a:cubicBezTo>
                  <a:pt x="551727" y="2147104"/>
                  <a:pt x="625033" y="1552937"/>
                  <a:pt x="532435" y="1134319"/>
                </a:cubicBezTo>
                <a:cubicBezTo>
                  <a:pt x="439838" y="715701"/>
                  <a:pt x="219919" y="3578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952449-7082-4352-848B-5DBC291E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38D04C-4FE2-4F94-A9F4-2079CEEC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3A7C0A5-384D-42ED-B751-A31B11AC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0" y="-11768"/>
            <a:ext cx="10515600" cy="662397"/>
          </a:xfrm>
        </p:spPr>
        <p:txBody>
          <a:bodyPr/>
          <a:lstStyle/>
          <a:p>
            <a:r>
              <a:rPr lang="en-US" dirty="0"/>
              <a:t>Thermal noise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BD078A0-ED9C-46FB-9C6F-3C5F3D564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49490"/>
              </p:ext>
            </p:extLst>
          </p:nvPr>
        </p:nvGraphicFramePr>
        <p:xfrm>
          <a:off x="317596" y="633644"/>
          <a:ext cx="388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3" imgW="1752480" imgH="279360" progId="Equation.DSMT4">
                  <p:embed/>
                </p:oleObj>
              </mc:Choice>
              <mc:Fallback>
                <p:oleObj name="Equation" r:id="rId3" imgW="175248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89C03A0-E5BA-459C-99CA-E4C587E5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96" y="633644"/>
                        <a:ext cx="388937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3B411E-D7D3-445F-8058-7DB5C8E71EFD}"/>
              </a:ext>
            </a:extLst>
          </p:cNvPr>
          <p:cNvSpPr txBox="1"/>
          <p:nvPr/>
        </p:nvSpPr>
        <p:spPr>
          <a:xfrm>
            <a:off x="1010439" y="1557639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Thermal noise: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B101581-FB5F-4D92-9C64-EC8699DF3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2414"/>
              </p:ext>
            </p:extLst>
          </p:nvPr>
        </p:nvGraphicFramePr>
        <p:xfrm>
          <a:off x="3273687" y="1278098"/>
          <a:ext cx="64547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5" imgW="2908080" imgH="482400" progId="Equation.DSMT4">
                  <p:embed/>
                </p:oleObj>
              </mc:Choice>
              <mc:Fallback>
                <p:oleObj name="Equation" r:id="rId5" imgW="290808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BD078A0-ED9C-46FB-9C6F-3C5F3D564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687" y="1278098"/>
                        <a:ext cx="6454775" cy="1074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FAB69AB-C747-46DE-8456-6DCEEF06E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49397"/>
              </p:ext>
            </p:extLst>
          </p:nvPr>
        </p:nvGraphicFramePr>
        <p:xfrm>
          <a:off x="540916" y="2442935"/>
          <a:ext cx="5383212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7" imgW="2425680" imgH="482400" progId="Equation.DSMT4">
                  <p:embed/>
                </p:oleObj>
              </mc:Choice>
              <mc:Fallback>
                <p:oleObj name="Equation" r:id="rId7" imgW="242568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B101581-FB5F-4D92-9C64-EC8699DF3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16" y="2442935"/>
                        <a:ext cx="5383212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1146E11-EE10-4E4C-BF48-8A43A23E3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97483"/>
              </p:ext>
            </p:extLst>
          </p:nvPr>
        </p:nvGraphicFramePr>
        <p:xfrm>
          <a:off x="6035160" y="2541464"/>
          <a:ext cx="35226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FAB69AB-C747-46DE-8456-6DCEEF06E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160" y="2541464"/>
                        <a:ext cx="3522663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65B3F9BB-5576-4119-B4F9-5BFF625DA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28950"/>
              </p:ext>
            </p:extLst>
          </p:nvPr>
        </p:nvGraphicFramePr>
        <p:xfrm>
          <a:off x="540916" y="3742639"/>
          <a:ext cx="40005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11" imgW="1803240" imgH="431640" progId="Equation.DSMT4">
                  <p:embed/>
                </p:oleObj>
              </mc:Choice>
              <mc:Fallback>
                <p:oleObj name="Equation" r:id="rId11" imgW="180324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76731D5-BEF2-483E-81FF-9EF44F985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16" y="3742639"/>
                        <a:ext cx="40005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63C4ED66-1741-4E1A-AD4F-C8F581AA1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48770"/>
              </p:ext>
            </p:extLst>
          </p:nvPr>
        </p:nvGraphicFramePr>
        <p:xfrm>
          <a:off x="5260442" y="3905471"/>
          <a:ext cx="24812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13" imgW="1117440" imgH="241200" progId="Equation.DSMT4">
                  <p:embed/>
                </p:oleObj>
              </mc:Choice>
              <mc:Fallback>
                <p:oleObj name="Equation" r:id="rId13" imgW="111744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7106FDB-DD14-48F9-A4A1-B30E5EEA1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442" y="3905471"/>
                        <a:ext cx="2481263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02909199-C6F5-4101-8FA5-A5D4915B3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20056"/>
              </p:ext>
            </p:extLst>
          </p:nvPr>
        </p:nvGraphicFramePr>
        <p:xfrm>
          <a:off x="540916" y="4966346"/>
          <a:ext cx="51038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Equation" r:id="rId15" imgW="2298600" imgH="431640" progId="Equation.DSMT4">
                  <p:embed/>
                </p:oleObj>
              </mc:Choice>
              <mc:Fallback>
                <p:oleObj name="Equation" r:id="rId15" imgW="22986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F4CA9E9-16C3-46E7-A709-3E98866AA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16" y="4966346"/>
                        <a:ext cx="5103812" cy="96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3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881F490-56D3-41B1-A846-D9BCAC0517BE}"/>
              </a:ext>
            </a:extLst>
          </p:cNvPr>
          <p:cNvSpPr/>
          <p:nvPr/>
        </p:nvSpPr>
        <p:spPr>
          <a:xfrm>
            <a:off x="964967" y="3429000"/>
            <a:ext cx="2700688" cy="683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D90BE6D-CBFF-4CA7-8CB5-14DF47A32772}"/>
              </a:ext>
            </a:extLst>
          </p:cNvPr>
          <p:cNvSpPr/>
          <p:nvPr/>
        </p:nvSpPr>
        <p:spPr>
          <a:xfrm>
            <a:off x="1224848" y="1165459"/>
            <a:ext cx="2079057" cy="683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92525B-2C35-4D37-AAA2-8186B700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67" y="3432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A more power-efficient solution: fully differential telescopic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560EF2-092A-404F-807A-BCD7AF77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B181FD-6857-4511-9112-5D715FA7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3F5AB1-3631-46B6-B167-8A84D9DDB947}"/>
              </a:ext>
            </a:extLst>
          </p:cNvPr>
          <p:cNvSpPr txBox="1"/>
          <p:nvPr/>
        </p:nvSpPr>
        <p:spPr>
          <a:xfrm>
            <a:off x="4343729" y="993304"/>
            <a:ext cx="2772076" cy="1015663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these devices give a significant contribution to noise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6E6AF9E-0501-4843-BFB0-08913444DBC5}"/>
              </a:ext>
            </a:extLst>
          </p:cNvPr>
          <p:cNvCxnSpPr>
            <a:cxnSpLocks/>
          </p:cNvCxnSpPr>
          <p:nvPr/>
        </p:nvCxnSpPr>
        <p:spPr>
          <a:xfrm flipH="1">
            <a:off x="3499260" y="1457922"/>
            <a:ext cx="750754" cy="492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4B1C481-8F97-4813-8E15-B0153DFD19ED}"/>
              </a:ext>
            </a:extLst>
          </p:cNvPr>
          <p:cNvCxnSpPr>
            <a:cxnSpLocks/>
          </p:cNvCxnSpPr>
          <p:nvPr/>
        </p:nvCxnSpPr>
        <p:spPr>
          <a:xfrm flipH="1">
            <a:off x="3714714" y="1599279"/>
            <a:ext cx="514198" cy="18297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D891CA3-4B10-4D5F-BF43-C673684D2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33302"/>
              </p:ext>
            </p:extLst>
          </p:nvPr>
        </p:nvGraphicFramePr>
        <p:xfrm>
          <a:off x="4592915" y="2179467"/>
          <a:ext cx="2476148" cy="51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4" imgW="1333440" imgH="279360" progId="Equation.DSMT4">
                  <p:embed/>
                </p:oleObj>
              </mc:Choice>
              <mc:Fallback>
                <p:oleObj name="Equation" r:id="rId4" imgW="13334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915" y="2179467"/>
                        <a:ext cx="2476148" cy="519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91F1CF-302F-4434-895F-0306EFD44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217450"/>
              </p:ext>
            </p:extLst>
          </p:nvPr>
        </p:nvGraphicFramePr>
        <p:xfrm>
          <a:off x="7984232" y="785402"/>
          <a:ext cx="23669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6" imgW="1066680" imgH="482400" progId="Equation.DSMT4">
                  <p:embed/>
                </p:oleObj>
              </mc:Choice>
              <mc:Fallback>
                <p:oleObj name="Equation" r:id="rId6" imgW="106668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EA76F1E-1943-4EC4-9A81-F20932872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232" y="785402"/>
                        <a:ext cx="2366962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4B18385-9A5A-49C1-9094-E4FEA4DC3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39514"/>
              </p:ext>
            </p:extLst>
          </p:nvPr>
        </p:nvGraphicFramePr>
        <p:xfrm>
          <a:off x="7958979" y="1981925"/>
          <a:ext cx="3086314" cy="91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8" imgW="1549080" imgH="457200" progId="Equation.DSMT4">
                  <p:embed/>
                </p:oleObj>
              </mc:Choice>
              <mc:Fallback>
                <p:oleObj name="Equation" r:id="rId8" imgW="154908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BF95058-EF12-4830-BC02-B3090C7F2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979" y="1981925"/>
                        <a:ext cx="3086314" cy="914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4AC2F76-C84F-4F2B-8497-120284C00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29857"/>
              </p:ext>
            </p:extLst>
          </p:nvPr>
        </p:nvGraphicFramePr>
        <p:xfrm>
          <a:off x="4592915" y="2845899"/>
          <a:ext cx="31162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10" imgW="1765080" imgH="431640" progId="Equation.DSMT4">
                  <p:embed/>
                </p:oleObj>
              </mc:Choice>
              <mc:Fallback>
                <p:oleObj name="Equation" r:id="rId10" imgW="176508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D891CA3-4B10-4D5F-BF43-C673684D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915" y="2845899"/>
                        <a:ext cx="3116263" cy="76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AB023DA2-C5AC-46F1-877E-F9FB79E582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116" y="597990"/>
            <a:ext cx="3095625" cy="5381625"/>
          </a:xfrm>
          <a:prstGeom prst="rect">
            <a:avLst/>
          </a:prstGeom>
        </p:spPr>
      </p:pic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17A65F4-0D08-4D10-9209-6E6666514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61614"/>
              </p:ext>
            </p:extLst>
          </p:nvPr>
        </p:nvGraphicFramePr>
        <p:xfrm>
          <a:off x="3471245" y="4861916"/>
          <a:ext cx="37798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14" imgW="1701720" imgH="241200" progId="Equation.DSMT4">
                  <p:embed/>
                </p:oleObj>
              </mc:Choice>
              <mc:Fallback>
                <p:oleObj name="Equation" r:id="rId14" imgW="170172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63C4ED66-1741-4E1A-AD4F-C8F581AA1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45" y="4861916"/>
                        <a:ext cx="3779837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3A0C1B-E772-4981-8476-1DA8BA7B64FA}"/>
              </a:ext>
            </a:extLst>
          </p:cNvPr>
          <p:cNvSpPr txBox="1"/>
          <p:nvPr/>
        </p:nvSpPr>
        <p:spPr>
          <a:xfrm>
            <a:off x="7266890" y="4884955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(half the current for the same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1AD4B714-D2D0-467F-914C-ACBCEE903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36607"/>
              </p:ext>
            </p:extLst>
          </p:nvPr>
        </p:nvGraphicFramePr>
        <p:xfrm>
          <a:off x="3958544" y="3822700"/>
          <a:ext cx="36909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16" imgW="1663560" imgH="431640" progId="Equation.DSMT4">
                  <p:embed/>
                </p:oleObj>
              </mc:Choice>
              <mc:Fallback>
                <p:oleObj name="Equation" r:id="rId16" imgW="16635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1146E11-EE10-4E4C-BF48-8A43A23E3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544" y="3822700"/>
                        <a:ext cx="3690937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6B270CE-6281-411C-938D-7C2A66684542}"/>
              </a:ext>
            </a:extLst>
          </p:cNvPr>
          <p:cNvSpPr txBox="1"/>
          <p:nvPr/>
        </p:nvSpPr>
        <p:spPr>
          <a:xfrm>
            <a:off x="7709178" y="4044142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(less noise for the same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4C0143-95A2-4F46-A05A-10D78D653640}"/>
              </a:ext>
            </a:extLst>
          </p:cNvPr>
          <p:cNvSpPr txBox="1"/>
          <p:nvPr/>
        </p:nvSpPr>
        <p:spPr>
          <a:xfrm>
            <a:off x="4729326" y="5598381"/>
            <a:ext cx="704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(... but also much smaller input and output ranges)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F49C604-753B-4FD6-8273-035449715DB8}"/>
              </a:ext>
            </a:extLst>
          </p:cNvPr>
          <p:cNvSpPr txBox="1"/>
          <p:nvPr/>
        </p:nvSpPr>
        <p:spPr>
          <a:xfrm>
            <a:off x="8442261" y="2960780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Compared with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folded cascode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08B56D7D-0E08-4A2E-9F2E-08A1BC1020A6}"/>
              </a:ext>
            </a:extLst>
          </p:cNvPr>
          <p:cNvSpPr/>
          <p:nvPr/>
        </p:nvSpPr>
        <p:spPr>
          <a:xfrm>
            <a:off x="9502136" y="3770696"/>
            <a:ext cx="614137" cy="27284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21" grpId="0"/>
      <p:bldP spid="22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Widescreen</PresentationFormat>
  <Paragraphs>95</Paragraphs>
  <Slides>16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Tema di Office</vt:lpstr>
      <vt:lpstr>Equation</vt:lpstr>
      <vt:lpstr>Folded cascode amplifier: quiescent current and total supply current</vt:lpstr>
      <vt:lpstr>Presentazione standard di PowerPoint</vt:lpstr>
      <vt:lpstr>Fully-differential amplifier: noise analysis</vt:lpstr>
      <vt:lpstr>Calculation of the input referred noise (and offset).</vt:lpstr>
      <vt:lpstr>Calculation of the input referred noise (and offset).</vt:lpstr>
      <vt:lpstr>Noise</vt:lpstr>
      <vt:lpstr>Fully-differential amplifier: noise analysis</vt:lpstr>
      <vt:lpstr>Thermal noise</vt:lpstr>
      <vt:lpstr>A more power-efficient solution: fully differential telescopic amplifier</vt:lpstr>
      <vt:lpstr>Frequency response of the folded cascode op-amp</vt:lpstr>
      <vt:lpstr>Frequency response of the folded cascode op-amp</vt:lpstr>
      <vt:lpstr>Differential mode analysis </vt:lpstr>
      <vt:lpstr>Differential mode analysis </vt:lpstr>
      <vt:lpstr>Differential mode analysis </vt:lpstr>
      <vt:lpstr>Differential mode analysis: stability in closed loop configurations  </vt:lpstr>
      <vt:lpstr>Mention to common mode stability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553</cp:revision>
  <dcterms:created xsi:type="dcterms:W3CDTF">2015-02-03T16:10:37Z</dcterms:created>
  <dcterms:modified xsi:type="dcterms:W3CDTF">2021-11-29T22:47:33Z</dcterms:modified>
</cp:coreProperties>
</file>