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70" r:id="rId5"/>
    <p:sldId id="259" r:id="rId6"/>
    <p:sldId id="260" r:id="rId7"/>
    <p:sldId id="261" r:id="rId8"/>
    <p:sldId id="262" r:id="rId9"/>
    <p:sldId id="263" r:id="rId10"/>
    <p:sldId id="264" r:id="rId11"/>
    <p:sldId id="265" r:id="rId12"/>
    <p:sldId id="287" r:id="rId13"/>
    <p:sldId id="266" r:id="rId14"/>
    <p:sldId id="267" r:id="rId15"/>
    <p:sldId id="271" r:id="rId16"/>
    <p:sldId id="288" r:id="rId17"/>
    <p:sldId id="269" r:id="rId18"/>
    <p:sldId id="274" r:id="rId19"/>
    <p:sldId id="275" r:id="rId20"/>
    <p:sldId id="272" r:id="rId21"/>
    <p:sldId id="273" r:id="rId22"/>
    <p:sldId id="289" r:id="rId23"/>
    <p:sldId id="290" r:id="rId24"/>
    <p:sldId id="291" r:id="rId25"/>
    <p:sldId id="292" r:id="rId26"/>
    <p:sldId id="278" r:id="rId27"/>
    <p:sldId id="277" r:id="rId28"/>
    <p:sldId id="279" r:id="rId29"/>
    <p:sldId id="280" r:id="rId30"/>
    <p:sldId id="281" r:id="rId31"/>
    <p:sldId id="282" r:id="rId32"/>
    <p:sldId id="283" r:id="rId33"/>
    <p:sldId id="284" r:id="rId34"/>
    <p:sldId id="285" r:id="rId35"/>
    <p:sldId id="286" r:id="rId3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EABCC0"/>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44" autoAdjust="0"/>
    <p:restoredTop sz="93878" autoAdjust="0"/>
  </p:normalViewPr>
  <p:slideViewPr>
    <p:cSldViewPr snapToGrid="0">
      <p:cViewPr varScale="1">
        <p:scale>
          <a:sx n="50" d="100"/>
          <a:sy n="50" d="100"/>
        </p:scale>
        <p:origin x="56" y="35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7.wmf"/><Relationship Id="rId1" Type="http://schemas.openxmlformats.org/officeDocument/2006/relationships/image" Target="../media/image32.wmf"/><Relationship Id="rId4" Type="http://schemas.openxmlformats.org/officeDocument/2006/relationships/image" Target="../media/image4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6" Type="http://schemas.openxmlformats.org/officeDocument/2006/relationships/image" Target="../media/image52.wmf"/><Relationship Id="rId5" Type="http://schemas.openxmlformats.org/officeDocument/2006/relationships/image" Target="../media/image51.wmf"/><Relationship Id="rId4" Type="http://schemas.openxmlformats.org/officeDocument/2006/relationships/image" Target="../media/image5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6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 Id="rId5" Type="http://schemas.openxmlformats.org/officeDocument/2006/relationships/image" Target="../media/image72.wmf"/><Relationship Id="rId4" Type="http://schemas.openxmlformats.org/officeDocument/2006/relationships/image" Target="../media/image7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5" Type="http://schemas.openxmlformats.org/officeDocument/2006/relationships/image" Target="../media/image79.wmf"/><Relationship Id="rId4" Type="http://schemas.openxmlformats.org/officeDocument/2006/relationships/image" Target="../media/image7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 Id="rId5" Type="http://schemas.openxmlformats.org/officeDocument/2006/relationships/image" Target="../media/image84.wmf"/><Relationship Id="rId4" Type="http://schemas.openxmlformats.org/officeDocument/2006/relationships/image" Target="../media/image8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7.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 Id="rId4" Type="http://schemas.openxmlformats.org/officeDocument/2006/relationships/image" Target="../media/image9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 Id="rId4" Type="http://schemas.openxmlformats.org/officeDocument/2006/relationships/image" Target="../media/image97.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107.wmf"/><Relationship Id="rId1" Type="http://schemas.openxmlformats.org/officeDocument/2006/relationships/image" Target="../media/image106.wmf"/><Relationship Id="rId4" Type="http://schemas.openxmlformats.org/officeDocument/2006/relationships/image" Target="../media/image109.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12.wmf"/><Relationship Id="rId1" Type="http://schemas.openxmlformats.org/officeDocument/2006/relationships/image" Target="../media/image111.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121.wmf"/><Relationship Id="rId1" Type="http://schemas.openxmlformats.org/officeDocument/2006/relationships/image" Target="../media/image120.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29.wmf"/><Relationship Id="rId2" Type="http://schemas.openxmlformats.org/officeDocument/2006/relationships/image" Target="../media/image128.wmf"/><Relationship Id="rId1" Type="http://schemas.openxmlformats.org/officeDocument/2006/relationships/image" Target="../media/image121.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image" Target="../media/image131.wmf"/><Relationship Id="rId1" Type="http://schemas.openxmlformats.org/officeDocument/2006/relationships/image" Target="../media/image130.wmf"/><Relationship Id="rId5" Type="http://schemas.openxmlformats.org/officeDocument/2006/relationships/image" Target="../media/image134.wmf"/><Relationship Id="rId4" Type="http://schemas.openxmlformats.org/officeDocument/2006/relationships/image" Target="../media/image13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5" Type="http://schemas.openxmlformats.org/officeDocument/2006/relationships/image" Target="../media/image36.wmf"/><Relationship Id="rId4"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11/8/2021</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‹N›</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11</a:t>
            </a:fld>
            <a:endParaRPr lang="en-US" dirty="0"/>
          </a:p>
        </p:txBody>
      </p:sp>
    </p:spTree>
    <p:extLst>
      <p:ext uri="{BB962C8B-B14F-4D97-AF65-F5344CB8AC3E}">
        <p14:creationId xmlns:p14="http://schemas.microsoft.com/office/powerpoint/2010/main" val="976743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15</a:t>
            </a:fld>
            <a:endParaRPr lang="en-US" dirty="0"/>
          </a:p>
        </p:txBody>
      </p:sp>
    </p:spTree>
    <p:extLst>
      <p:ext uri="{BB962C8B-B14F-4D97-AF65-F5344CB8AC3E}">
        <p14:creationId xmlns:p14="http://schemas.microsoft.com/office/powerpoint/2010/main" val="3377524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contenuto 2"/>
          <p:cNvSpPr>
            <a:spLocks noGrp="1"/>
          </p:cNvSpPr>
          <p:nvPr>
            <p:ph idx="1"/>
          </p:nvPr>
        </p:nvSpPr>
        <p:spPr/>
        <p:txBody>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11/8/2021</a:t>
            </a:fld>
            <a:endParaRPr lang="en-US" dirty="0"/>
          </a:p>
        </p:txBody>
      </p:sp>
      <p:sp>
        <p:nvSpPr>
          <p:cNvPr id="5" name="Segnaposto piè di pagina 4"/>
          <p:cNvSpPr>
            <a:spLocks noGrp="1"/>
          </p:cNvSpPr>
          <p:nvPr>
            <p:ph type="ftr" sz="quarter" idx="11"/>
          </p:nvPr>
        </p:nvSpPr>
        <p:spPr/>
        <p:txBody>
          <a:bodyPr/>
          <a:lstStyle/>
          <a:p>
            <a:r>
              <a:rPr lang="en-US" dirty="0"/>
              <a:t>P. Bruschi – Microelectronic System Design</a:t>
            </a:r>
          </a:p>
        </p:txBody>
      </p:sp>
      <p:sp>
        <p:nvSpPr>
          <p:cNvPr id="6" name="Segnaposto numero diapositiva 5"/>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30323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662FCC07-B889-4C84-BE01-5296D1E5D696}" type="datetime1">
              <a:rPr lang="en-US" smtClean="0"/>
              <a:t>11/8/2021</a:t>
            </a:fld>
            <a:endParaRPr lang="en-US" dirty="0"/>
          </a:p>
        </p:txBody>
      </p:sp>
      <p:sp>
        <p:nvSpPr>
          <p:cNvPr id="4" name="Segnaposto piè di pagina 3"/>
          <p:cNvSpPr>
            <a:spLocks noGrp="1"/>
          </p:cNvSpPr>
          <p:nvPr>
            <p:ph type="ftr" sz="quarter" idx="11"/>
          </p:nvPr>
        </p:nvSpPr>
        <p:spPr/>
        <p:txBody>
          <a:bodyPr/>
          <a:lstStyle/>
          <a:p>
            <a:r>
              <a:rPr lang="en-US" dirty="0"/>
              <a:t>P. Bruschi – Microelectronic System Design</a:t>
            </a:r>
          </a:p>
        </p:txBody>
      </p:sp>
      <p:sp>
        <p:nvSpPr>
          <p:cNvPr id="5" name="Segnaposto numero diapositiva 4"/>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11/8/2021</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a:t>P. Bruschi – Microelectronic System Design</a:t>
            </a:r>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‹N›</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30.wmf"/><Relationship Id="rId3" Type="http://schemas.openxmlformats.org/officeDocument/2006/relationships/image" Target="../media/image31.png"/><Relationship Id="rId7" Type="http://schemas.openxmlformats.org/officeDocument/2006/relationships/image" Target="../media/image27.wmf"/><Relationship Id="rId12"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4.bin"/><Relationship Id="rId11" Type="http://schemas.openxmlformats.org/officeDocument/2006/relationships/image" Target="../media/image29.wmf"/><Relationship Id="rId5" Type="http://schemas.openxmlformats.org/officeDocument/2006/relationships/image" Target="../media/image26.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28.wmf"/></Relationships>
</file>

<file path=ppt/slides/_rels/slide11.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22.bin"/><Relationship Id="rId3" Type="http://schemas.openxmlformats.org/officeDocument/2006/relationships/notesSlide" Target="../notesSlides/notesSlide1.xml"/><Relationship Id="rId7" Type="http://schemas.openxmlformats.org/officeDocument/2006/relationships/oleObject" Target="../embeddings/oleObject19.bin"/><Relationship Id="rId12"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2.wmf"/><Relationship Id="rId11" Type="http://schemas.openxmlformats.org/officeDocument/2006/relationships/oleObject" Target="../embeddings/oleObject21.bin"/><Relationship Id="rId5" Type="http://schemas.openxmlformats.org/officeDocument/2006/relationships/oleObject" Target="../embeddings/oleObject18.bin"/><Relationship Id="rId10" Type="http://schemas.openxmlformats.org/officeDocument/2006/relationships/image" Target="../media/image34.wmf"/><Relationship Id="rId4" Type="http://schemas.openxmlformats.org/officeDocument/2006/relationships/image" Target="../media/image37.png"/><Relationship Id="rId9" Type="http://schemas.openxmlformats.org/officeDocument/2006/relationships/oleObject" Target="../embeddings/oleObject20.bin"/><Relationship Id="rId14" Type="http://schemas.openxmlformats.org/officeDocument/2006/relationships/image" Target="../media/image36.wmf"/></Relationships>
</file>

<file path=ppt/slides/_rels/slide12.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1.png"/><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8.wmf"/><Relationship Id="rId5" Type="http://schemas.openxmlformats.org/officeDocument/2006/relationships/oleObject" Target="../embeddings/oleObject23.bin"/><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image" Target="../media/image41.png"/><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6.bin"/><Relationship Id="rId11" Type="http://schemas.openxmlformats.org/officeDocument/2006/relationships/image" Target="../media/image40.wmf"/><Relationship Id="rId5" Type="http://schemas.openxmlformats.org/officeDocument/2006/relationships/image" Target="../media/image32.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30.wmf"/></Relationships>
</file>

<file path=ppt/slides/_rels/slide14.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oleObject" Target="../embeddings/oleObject29.bin"/><Relationship Id="rId7"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58.svg"/><Relationship Id="rId18" Type="http://schemas.openxmlformats.org/officeDocument/2006/relationships/oleObject" Target="../embeddings/oleObject34.bin"/><Relationship Id="rId3" Type="http://schemas.openxmlformats.org/officeDocument/2006/relationships/notesSlide" Target="../notesSlides/notesSlide2.xml"/><Relationship Id="rId21" Type="http://schemas.openxmlformats.org/officeDocument/2006/relationships/image" Target="../media/image52.wmf"/><Relationship Id="rId7" Type="http://schemas.openxmlformats.org/officeDocument/2006/relationships/image" Target="../media/image56.svg"/><Relationship Id="rId12" Type="http://schemas.openxmlformats.org/officeDocument/2006/relationships/image" Target="../media/image57.png"/><Relationship Id="rId17" Type="http://schemas.openxmlformats.org/officeDocument/2006/relationships/image" Target="../media/image50.wmf"/><Relationship Id="rId2" Type="http://schemas.openxmlformats.org/officeDocument/2006/relationships/slideLayout" Target="../slideLayouts/slideLayout2.xml"/><Relationship Id="rId16" Type="http://schemas.openxmlformats.org/officeDocument/2006/relationships/oleObject" Target="../embeddings/oleObject33.bin"/><Relationship Id="rId20" Type="http://schemas.openxmlformats.org/officeDocument/2006/relationships/oleObject" Target="../embeddings/oleObject35.bin"/><Relationship Id="rId1" Type="http://schemas.openxmlformats.org/officeDocument/2006/relationships/vmlDrawing" Target="../drawings/vmlDrawing12.vml"/><Relationship Id="rId6" Type="http://schemas.openxmlformats.org/officeDocument/2006/relationships/image" Target="../media/image55.png"/><Relationship Id="rId11" Type="http://schemas.openxmlformats.org/officeDocument/2006/relationships/image" Target="../media/image48.wmf"/><Relationship Id="rId5" Type="http://schemas.openxmlformats.org/officeDocument/2006/relationships/image" Target="../media/image54.svg"/><Relationship Id="rId15" Type="http://schemas.openxmlformats.org/officeDocument/2006/relationships/image" Target="../media/image49.wmf"/><Relationship Id="rId10" Type="http://schemas.openxmlformats.org/officeDocument/2006/relationships/oleObject" Target="../embeddings/oleObject31.bin"/><Relationship Id="rId19" Type="http://schemas.openxmlformats.org/officeDocument/2006/relationships/image" Target="../media/image51.wmf"/><Relationship Id="rId4" Type="http://schemas.openxmlformats.org/officeDocument/2006/relationships/image" Target="../media/image53.png"/><Relationship Id="rId9" Type="http://schemas.openxmlformats.org/officeDocument/2006/relationships/image" Target="../media/image47.wmf"/><Relationship Id="rId14" Type="http://schemas.openxmlformats.org/officeDocument/2006/relationships/oleObject" Target="../embeddings/oleObject32.bin"/></Relationships>
</file>

<file path=ppt/slides/_rels/slide16.x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oleObject" Target="../embeddings/oleObject38.bin"/><Relationship Id="rId3" Type="http://schemas.openxmlformats.org/officeDocument/2006/relationships/image" Target="../media/image53.png"/><Relationship Id="rId7" Type="http://schemas.openxmlformats.org/officeDocument/2006/relationships/oleObject" Target="../embeddings/oleObject36.bin"/><Relationship Id="rId12" Type="http://schemas.openxmlformats.org/officeDocument/2006/relationships/image" Target="../media/image58.sv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63.svg"/><Relationship Id="rId11" Type="http://schemas.openxmlformats.org/officeDocument/2006/relationships/image" Target="../media/image57.png"/><Relationship Id="rId5" Type="http://schemas.openxmlformats.org/officeDocument/2006/relationships/image" Target="../media/image62.png"/><Relationship Id="rId10" Type="http://schemas.openxmlformats.org/officeDocument/2006/relationships/image" Target="../media/image60.wmf"/><Relationship Id="rId4" Type="http://schemas.openxmlformats.org/officeDocument/2006/relationships/image" Target="../media/image54.svg"/><Relationship Id="rId9" Type="http://schemas.openxmlformats.org/officeDocument/2006/relationships/oleObject" Target="../embeddings/oleObject37.bin"/><Relationship Id="rId14" Type="http://schemas.openxmlformats.org/officeDocument/2006/relationships/image" Target="../media/image61.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image" Target="../media/image65.png"/><Relationship Id="rId7" Type="http://schemas.openxmlformats.org/officeDocument/2006/relationships/image" Target="../media/image58.sv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7.png"/><Relationship Id="rId11" Type="http://schemas.openxmlformats.org/officeDocument/2006/relationships/image" Target="../media/image49.wmf"/><Relationship Id="rId5" Type="http://schemas.openxmlformats.org/officeDocument/2006/relationships/image" Target="../media/image67.svg"/><Relationship Id="rId10" Type="http://schemas.openxmlformats.org/officeDocument/2006/relationships/oleObject" Target="../embeddings/oleObject40.bin"/><Relationship Id="rId4" Type="http://schemas.openxmlformats.org/officeDocument/2006/relationships/image" Target="../media/image66.png"/><Relationship Id="rId9" Type="http://schemas.openxmlformats.org/officeDocument/2006/relationships/image" Target="../media/image64.wmf"/></Relationships>
</file>

<file path=ppt/slides/_rels/slide18.xml.rels><?xml version="1.0" encoding="UTF-8" standalone="yes"?>
<Relationships xmlns="http://schemas.openxmlformats.org/package/2006/relationships"><Relationship Id="rId8" Type="http://schemas.openxmlformats.org/officeDocument/2006/relationships/image" Target="../media/image69.wmf"/><Relationship Id="rId13" Type="http://schemas.openxmlformats.org/officeDocument/2006/relationships/oleObject" Target="../embeddings/oleObject45.bin"/><Relationship Id="rId3" Type="http://schemas.openxmlformats.org/officeDocument/2006/relationships/image" Target="../media/image73.png"/><Relationship Id="rId7" Type="http://schemas.openxmlformats.org/officeDocument/2006/relationships/oleObject" Target="../embeddings/oleObject42.bin"/><Relationship Id="rId12" Type="http://schemas.openxmlformats.org/officeDocument/2006/relationships/image" Target="../media/image71.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68.wmf"/><Relationship Id="rId11" Type="http://schemas.openxmlformats.org/officeDocument/2006/relationships/oleObject" Target="../embeddings/oleObject44.bin"/><Relationship Id="rId5" Type="http://schemas.openxmlformats.org/officeDocument/2006/relationships/oleObject" Target="../embeddings/oleObject41.bin"/><Relationship Id="rId10" Type="http://schemas.openxmlformats.org/officeDocument/2006/relationships/image" Target="../media/image70.wmf"/><Relationship Id="rId4" Type="http://schemas.openxmlformats.org/officeDocument/2006/relationships/image" Target="../media/image74.svg"/><Relationship Id="rId9" Type="http://schemas.openxmlformats.org/officeDocument/2006/relationships/oleObject" Target="../embeddings/oleObject43.bin"/><Relationship Id="rId14" Type="http://schemas.openxmlformats.org/officeDocument/2006/relationships/image" Target="../media/image72.wmf"/></Relationships>
</file>

<file path=ppt/slides/_rels/slide19.xml.rels><?xml version="1.0" encoding="UTF-8" standalone="yes"?>
<Relationships xmlns="http://schemas.openxmlformats.org/package/2006/relationships"><Relationship Id="rId8" Type="http://schemas.openxmlformats.org/officeDocument/2006/relationships/image" Target="../media/image76.wmf"/><Relationship Id="rId13" Type="http://schemas.openxmlformats.org/officeDocument/2006/relationships/oleObject" Target="../embeddings/oleObject50.bin"/><Relationship Id="rId3" Type="http://schemas.openxmlformats.org/officeDocument/2006/relationships/image" Target="../media/image73.png"/><Relationship Id="rId7" Type="http://schemas.openxmlformats.org/officeDocument/2006/relationships/oleObject" Target="../embeddings/oleObject47.bin"/><Relationship Id="rId12" Type="http://schemas.openxmlformats.org/officeDocument/2006/relationships/image" Target="../media/image78.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75.wmf"/><Relationship Id="rId11" Type="http://schemas.openxmlformats.org/officeDocument/2006/relationships/oleObject" Target="../embeddings/oleObject49.bin"/><Relationship Id="rId5" Type="http://schemas.openxmlformats.org/officeDocument/2006/relationships/oleObject" Target="../embeddings/oleObject46.bin"/><Relationship Id="rId10" Type="http://schemas.openxmlformats.org/officeDocument/2006/relationships/image" Target="../media/image77.wmf"/><Relationship Id="rId4" Type="http://schemas.openxmlformats.org/officeDocument/2006/relationships/image" Target="../media/image74.svg"/><Relationship Id="rId9" Type="http://schemas.openxmlformats.org/officeDocument/2006/relationships/oleObject" Target="../embeddings/oleObject48.bin"/><Relationship Id="rId14" Type="http://schemas.openxmlformats.org/officeDocument/2006/relationships/image" Target="../media/image79.wmf"/></Relationships>
</file>

<file path=ppt/slides/_rels/slide2.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image" Target="../media/image4.png"/><Relationship Id="rId7" Type="http://schemas.openxmlformats.org/officeDocument/2006/relationships/oleObject" Target="../embeddings/oleObject1.bin"/><Relationship Id="rId12"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svg"/><Relationship Id="rId11" Type="http://schemas.openxmlformats.org/officeDocument/2006/relationships/oleObject" Target="../embeddings/oleObject3.bin"/><Relationship Id="rId5" Type="http://schemas.openxmlformats.org/officeDocument/2006/relationships/image" Target="../media/image6.png"/><Relationship Id="rId10" Type="http://schemas.openxmlformats.org/officeDocument/2006/relationships/image" Target="../media/image2.wmf"/><Relationship Id="rId4" Type="http://schemas.openxmlformats.org/officeDocument/2006/relationships/image" Target="../media/image5.svg"/><Relationship Id="rId9"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8" Type="http://schemas.openxmlformats.org/officeDocument/2006/relationships/image" Target="../media/image80.wmf"/><Relationship Id="rId13" Type="http://schemas.openxmlformats.org/officeDocument/2006/relationships/oleObject" Target="../embeddings/oleObject54.bin"/><Relationship Id="rId3" Type="http://schemas.openxmlformats.org/officeDocument/2006/relationships/image" Target="../media/image66.png"/><Relationship Id="rId7" Type="http://schemas.openxmlformats.org/officeDocument/2006/relationships/oleObject" Target="../embeddings/oleObject51.bin"/><Relationship Id="rId12" Type="http://schemas.openxmlformats.org/officeDocument/2006/relationships/image" Target="../media/image82.wmf"/><Relationship Id="rId2" Type="http://schemas.openxmlformats.org/officeDocument/2006/relationships/slideLayout" Target="../slideLayouts/slideLayout2.xml"/><Relationship Id="rId16" Type="http://schemas.openxmlformats.org/officeDocument/2006/relationships/image" Target="../media/image84.wmf"/><Relationship Id="rId1" Type="http://schemas.openxmlformats.org/officeDocument/2006/relationships/vmlDrawing" Target="../drawings/vmlDrawing17.vml"/><Relationship Id="rId6" Type="http://schemas.openxmlformats.org/officeDocument/2006/relationships/image" Target="../media/image86.svg"/><Relationship Id="rId11" Type="http://schemas.openxmlformats.org/officeDocument/2006/relationships/oleObject" Target="../embeddings/oleObject53.bin"/><Relationship Id="rId5" Type="http://schemas.openxmlformats.org/officeDocument/2006/relationships/image" Target="../media/image85.png"/><Relationship Id="rId15" Type="http://schemas.openxmlformats.org/officeDocument/2006/relationships/oleObject" Target="../embeddings/oleObject55.bin"/><Relationship Id="rId10" Type="http://schemas.openxmlformats.org/officeDocument/2006/relationships/image" Target="../media/image81.wmf"/><Relationship Id="rId4" Type="http://schemas.openxmlformats.org/officeDocument/2006/relationships/image" Target="../media/image67.svg"/><Relationship Id="rId9" Type="http://schemas.openxmlformats.org/officeDocument/2006/relationships/oleObject" Target="../embeddings/oleObject52.bin"/><Relationship Id="rId14" Type="http://schemas.openxmlformats.org/officeDocument/2006/relationships/image" Target="../media/image83.wmf"/></Relationships>
</file>

<file path=ppt/slides/_rels/slide21.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image" Target="../media/image66.png"/><Relationship Id="rId7"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87.wmf"/><Relationship Id="rId5" Type="http://schemas.openxmlformats.org/officeDocument/2006/relationships/oleObject" Target="../embeddings/oleObject56.bin"/><Relationship Id="rId4" Type="http://schemas.openxmlformats.org/officeDocument/2006/relationships/image" Target="../media/image67.svg"/></Relationships>
</file>

<file path=ppt/slides/_rels/slide22.x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oleObject" Target="../embeddings/oleObject58.bin"/><Relationship Id="rId7" Type="http://schemas.openxmlformats.org/officeDocument/2006/relationships/oleObject" Target="../embeddings/oleObject60.bin"/><Relationship Id="rId12" Type="http://schemas.openxmlformats.org/officeDocument/2006/relationships/image" Target="../media/image91.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89.wmf"/><Relationship Id="rId11" Type="http://schemas.openxmlformats.org/officeDocument/2006/relationships/oleObject" Target="../embeddings/oleObject61.bin"/><Relationship Id="rId5" Type="http://schemas.openxmlformats.org/officeDocument/2006/relationships/oleObject" Target="../embeddings/oleObject59.bin"/><Relationship Id="rId10" Type="http://schemas.openxmlformats.org/officeDocument/2006/relationships/image" Target="../media/image93.svg"/><Relationship Id="rId4" Type="http://schemas.openxmlformats.org/officeDocument/2006/relationships/image" Target="../media/image88.wmf"/><Relationship Id="rId9" Type="http://schemas.openxmlformats.org/officeDocument/2006/relationships/image" Target="../media/image9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95.wmf"/><Relationship Id="rId3" Type="http://schemas.openxmlformats.org/officeDocument/2006/relationships/image" Target="../media/image98.png"/><Relationship Id="rId7" Type="http://schemas.openxmlformats.org/officeDocument/2006/relationships/oleObject" Target="../embeddings/oleObject63.bin"/><Relationship Id="rId12" Type="http://schemas.openxmlformats.org/officeDocument/2006/relationships/image" Target="../media/image97.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94.wmf"/><Relationship Id="rId11" Type="http://schemas.openxmlformats.org/officeDocument/2006/relationships/oleObject" Target="../embeddings/oleObject65.bin"/><Relationship Id="rId5" Type="http://schemas.openxmlformats.org/officeDocument/2006/relationships/oleObject" Target="../embeddings/oleObject62.bin"/><Relationship Id="rId10" Type="http://schemas.openxmlformats.org/officeDocument/2006/relationships/image" Target="../media/image96.wmf"/><Relationship Id="rId4" Type="http://schemas.openxmlformats.org/officeDocument/2006/relationships/image" Target="../media/image99.svg"/><Relationship Id="rId9" Type="http://schemas.openxmlformats.org/officeDocument/2006/relationships/oleObject" Target="../embeddings/oleObject64.bin"/></Relationships>
</file>

<file path=ppt/slides/_rels/slide25.xml.rels><?xml version="1.0" encoding="UTF-8" standalone="yes"?>
<Relationships xmlns="http://schemas.openxmlformats.org/package/2006/relationships"><Relationship Id="rId8" Type="http://schemas.openxmlformats.org/officeDocument/2006/relationships/image" Target="../media/image100.wmf"/><Relationship Id="rId3" Type="http://schemas.openxmlformats.org/officeDocument/2006/relationships/image" Target="../media/image101.png"/><Relationship Id="rId7"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104.svg"/><Relationship Id="rId5" Type="http://schemas.openxmlformats.org/officeDocument/2006/relationships/image" Target="../media/image103.png"/><Relationship Id="rId4" Type="http://schemas.openxmlformats.org/officeDocument/2006/relationships/image" Target="../media/image102.svg"/></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08.wmf"/><Relationship Id="rId3" Type="http://schemas.openxmlformats.org/officeDocument/2006/relationships/oleObject" Target="../embeddings/oleObject67.bin"/><Relationship Id="rId7"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107.wmf"/><Relationship Id="rId11" Type="http://schemas.openxmlformats.org/officeDocument/2006/relationships/image" Target="../media/image110.png"/><Relationship Id="rId5" Type="http://schemas.openxmlformats.org/officeDocument/2006/relationships/oleObject" Target="../embeddings/oleObject68.bin"/><Relationship Id="rId10" Type="http://schemas.openxmlformats.org/officeDocument/2006/relationships/image" Target="../media/image109.wmf"/><Relationship Id="rId4" Type="http://schemas.openxmlformats.org/officeDocument/2006/relationships/image" Target="../media/image106.wmf"/><Relationship Id="rId9" Type="http://schemas.openxmlformats.org/officeDocument/2006/relationships/oleObject" Target="../embeddings/oleObject70.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oleObject" Target="../embeddings/oleObject71.bin"/><Relationship Id="rId7" Type="http://schemas.openxmlformats.org/officeDocument/2006/relationships/image" Target="../media/image74.png"/><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115.svg"/><Relationship Id="rId11" Type="http://schemas.openxmlformats.org/officeDocument/2006/relationships/image" Target="../media/image113.wmf"/><Relationship Id="rId5" Type="http://schemas.openxmlformats.org/officeDocument/2006/relationships/image" Target="../media/image114.png"/><Relationship Id="rId10" Type="http://schemas.openxmlformats.org/officeDocument/2006/relationships/oleObject" Target="../embeddings/oleObject73.bin"/><Relationship Id="rId4" Type="http://schemas.openxmlformats.org/officeDocument/2006/relationships/image" Target="../media/image111.wmf"/><Relationship Id="rId9" Type="http://schemas.openxmlformats.org/officeDocument/2006/relationships/image" Target="../media/image112.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oleObject" Target="../embeddings/oleObject4.bin"/><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5.bin"/><Relationship Id="rId10" Type="http://schemas.openxmlformats.org/officeDocument/2006/relationships/image" Target="../media/image10.wmf"/><Relationship Id="rId4" Type="http://schemas.openxmlformats.org/officeDocument/2006/relationships/image" Target="../media/image8.wmf"/><Relationship Id="rId9" Type="http://schemas.openxmlformats.org/officeDocument/2006/relationships/oleObject" Target="../embeddings/oleObject6.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7.svg"/><Relationship Id="rId2" Type="http://schemas.openxmlformats.org/officeDocument/2006/relationships/image" Target="../media/image116.png"/><Relationship Id="rId1" Type="http://schemas.openxmlformats.org/officeDocument/2006/relationships/slideLayout" Target="../slideLayouts/slideLayout2.xml"/><Relationship Id="rId5" Type="http://schemas.openxmlformats.org/officeDocument/2006/relationships/image" Target="../media/image119.svg"/><Relationship Id="rId4" Type="http://schemas.openxmlformats.org/officeDocument/2006/relationships/image" Target="../media/image118.png"/></Relationships>
</file>

<file path=ppt/slides/_rels/slide32.xml.rels><?xml version="1.0" encoding="UTF-8" standalone="yes"?>
<Relationships xmlns="http://schemas.openxmlformats.org/package/2006/relationships"><Relationship Id="rId8" Type="http://schemas.openxmlformats.org/officeDocument/2006/relationships/image" Target="../media/image120.wmf"/><Relationship Id="rId3" Type="http://schemas.openxmlformats.org/officeDocument/2006/relationships/image" Target="../media/image122.png"/><Relationship Id="rId7" Type="http://schemas.openxmlformats.org/officeDocument/2006/relationships/oleObject" Target="../embeddings/oleObject74.bin"/><Relationship Id="rId12" Type="http://schemas.openxmlformats.org/officeDocument/2006/relationships/image" Target="../media/image127.svg"/><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125.svg"/><Relationship Id="rId11" Type="http://schemas.openxmlformats.org/officeDocument/2006/relationships/image" Target="../media/image126.png"/><Relationship Id="rId5" Type="http://schemas.openxmlformats.org/officeDocument/2006/relationships/image" Target="../media/image124.png"/><Relationship Id="rId10" Type="http://schemas.openxmlformats.org/officeDocument/2006/relationships/image" Target="../media/image121.wmf"/><Relationship Id="rId4" Type="http://schemas.openxmlformats.org/officeDocument/2006/relationships/image" Target="../media/image123.svg"/><Relationship Id="rId9" Type="http://schemas.openxmlformats.org/officeDocument/2006/relationships/oleObject" Target="../embeddings/oleObject75.bin"/></Relationships>
</file>

<file path=ppt/slides/_rels/slide33.xml.rels><?xml version="1.0" encoding="UTF-8" standalone="yes"?>
<Relationships xmlns="http://schemas.openxmlformats.org/package/2006/relationships"><Relationship Id="rId8" Type="http://schemas.openxmlformats.org/officeDocument/2006/relationships/image" Target="../media/image121.wmf"/><Relationship Id="rId3" Type="http://schemas.openxmlformats.org/officeDocument/2006/relationships/image" Target="../media/image122.png"/><Relationship Id="rId7" Type="http://schemas.openxmlformats.org/officeDocument/2006/relationships/oleObject" Target="../embeddings/oleObject76.bin"/><Relationship Id="rId12" Type="http://schemas.openxmlformats.org/officeDocument/2006/relationships/image" Target="../media/image129.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127.svg"/><Relationship Id="rId11" Type="http://schemas.openxmlformats.org/officeDocument/2006/relationships/oleObject" Target="../embeddings/oleObject78.bin"/><Relationship Id="rId5" Type="http://schemas.openxmlformats.org/officeDocument/2006/relationships/image" Target="../media/image126.png"/><Relationship Id="rId10" Type="http://schemas.openxmlformats.org/officeDocument/2006/relationships/image" Target="../media/image128.wmf"/><Relationship Id="rId4" Type="http://schemas.openxmlformats.org/officeDocument/2006/relationships/image" Target="../media/image123.svg"/><Relationship Id="rId9" Type="http://schemas.openxmlformats.org/officeDocument/2006/relationships/oleObject" Target="../embeddings/oleObject77.bin"/></Relationships>
</file>

<file path=ppt/slides/_rels/slide34.xml.rels><?xml version="1.0" encoding="UTF-8" standalone="yes"?>
<Relationships xmlns="http://schemas.openxmlformats.org/package/2006/relationships"><Relationship Id="rId8" Type="http://schemas.openxmlformats.org/officeDocument/2006/relationships/image" Target="../media/image130.wmf"/><Relationship Id="rId13" Type="http://schemas.openxmlformats.org/officeDocument/2006/relationships/oleObject" Target="../embeddings/oleObject82.bin"/><Relationship Id="rId18" Type="http://schemas.openxmlformats.org/officeDocument/2006/relationships/image" Target="../media/image127.svg"/><Relationship Id="rId3" Type="http://schemas.openxmlformats.org/officeDocument/2006/relationships/image" Target="../media/image135.png"/><Relationship Id="rId7" Type="http://schemas.openxmlformats.org/officeDocument/2006/relationships/oleObject" Target="../embeddings/oleObject79.bin"/><Relationship Id="rId12" Type="http://schemas.openxmlformats.org/officeDocument/2006/relationships/image" Target="../media/image132.wmf"/><Relationship Id="rId17" Type="http://schemas.openxmlformats.org/officeDocument/2006/relationships/image" Target="../media/image126.png"/><Relationship Id="rId2" Type="http://schemas.openxmlformats.org/officeDocument/2006/relationships/slideLayout" Target="../slideLayouts/slideLayout2.xml"/><Relationship Id="rId16" Type="http://schemas.openxmlformats.org/officeDocument/2006/relationships/image" Target="../media/image134.wmf"/><Relationship Id="rId1" Type="http://schemas.openxmlformats.org/officeDocument/2006/relationships/vmlDrawing" Target="../drawings/vmlDrawing26.vml"/><Relationship Id="rId6" Type="http://schemas.openxmlformats.org/officeDocument/2006/relationships/image" Target="../media/image138.svg"/><Relationship Id="rId11" Type="http://schemas.openxmlformats.org/officeDocument/2006/relationships/oleObject" Target="../embeddings/oleObject81.bin"/><Relationship Id="rId5" Type="http://schemas.openxmlformats.org/officeDocument/2006/relationships/image" Target="../media/image137.png"/><Relationship Id="rId15" Type="http://schemas.openxmlformats.org/officeDocument/2006/relationships/oleObject" Target="../embeddings/oleObject83.bin"/><Relationship Id="rId10" Type="http://schemas.openxmlformats.org/officeDocument/2006/relationships/image" Target="../media/image131.wmf"/><Relationship Id="rId4" Type="http://schemas.openxmlformats.org/officeDocument/2006/relationships/image" Target="../media/image136.svg"/><Relationship Id="rId9" Type="http://schemas.openxmlformats.org/officeDocument/2006/relationships/oleObject" Target="../embeddings/oleObject80.bin"/><Relationship Id="rId14" Type="http://schemas.openxmlformats.org/officeDocument/2006/relationships/image" Target="../media/image133.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11.wmf"/><Relationship Id="rId4"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6.png"/><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14.wmf"/><Relationship Id="rId4" Type="http://schemas.openxmlformats.org/officeDocument/2006/relationships/oleObject" Target="../embeddings/oleObject9.bin"/><Relationship Id="rId9"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3.wmf"/><Relationship Id="rId4" Type="http://schemas.openxmlformats.org/officeDocument/2006/relationships/oleObject" Target="../embeddings/oleObject11.bin"/></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3.wmf"/><Relationship Id="rId4" Type="http://schemas.openxmlformats.org/officeDocument/2006/relationships/oleObject" Target="../embeddings/oleObject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Single-Ended operational amplifiers</a:t>
            </a:r>
          </a:p>
        </p:txBody>
      </p:sp>
      <p:sp>
        <p:nvSpPr>
          <p:cNvPr id="4" name="Segnaposto piè di pagina 3"/>
          <p:cNvSpPr>
            <a:spLocks noGrp="1"/>
          </p:cNvSpPr>
          <p:nvPr>
            <p:ph type="ftr" sz="quarter" idx="11"/>
          </p:nvPr>
        </p:nvSpPr>
        <p:spPr/>
        <p:txBody>
          <a:bodyPr/>
          <a:lstStyle/>
          <a:p>
            <a:r>
              <a:rPr lang="en-US" dirty="0"/>
              <a:t>P. Bruschi – Design of Mixed Signal Circuits</a:t>
            </a:r>
          </a:p>
        </p:txBody>
      </p:sp>
      <p:sp>
        <p:nvSpPr>
          <p:cNvPr id="5" name="Segnaposto numero diapositiva 4"/>
          <p:cNvSpPr>
            <a:spLocks noGrp="1"/>
          </p:cNvSpPr>
          <p:nvPr>
            <p:ph type="sldNum" sz="quarter" idx="12"/>
          </p:nvPr>
        </p:nvSpPr>
        <p:spPr/>
        <p:txBody>
          <a:bodyPr/>
          <a:lstStyle/>
          <a:p>
            <a:fld id="{02055017-B6DE-4C35-A63B-40EADAC97849}" type="slidenum">
              <a:rPr lang="en-US" smtClean="0"/>
              <a:t>1</a:t>
            </a:fld>
            <a:endParaRPr lang="en-US" dirty="0"/>
          </a:p>
        </p:txBody>
      </p:sp>
      <p:sp>
        <p:nvSpPr>
          <p:cNvPr id="6" name="CasellaDiTesto 5">
            <a:extLst>
              <a:ext uri="{FF2B5EF4-FFF2-40B4-BE49-F238E27FC236}">
                <a16:creationId xmlns:a16="http://schemas.microsoft.com/office/drawing/2014/main" id="{0CA19A0D-F650-40AC-97CB-480A889146FC}"/>
              </a:ext>
            </a:extLst>
          </p:cNvPr>
          <p:cNvSpPr txBox="1"/>
          <p:nvPr/>
        </p:nvSpPr>
        <p:spPr>
          <a:xfrm>
            <a:off x="1259947" y="2140359"/>
            <a:ext cx="9930523" cy="3293209"/>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Voltage amplifiers</a:t>
            </a:r>
          </a:p>
          <a:p>
            <a:pPr marL="457200" indent="-45720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Very large DC gain</a:t>
            </a:r>
          </a:p>
          <a:p>
            <a:pPr marL="457200" indent="-45720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Stability over a wide range of negative feedback conditions. </a:t>
            </a:r>
          </a:p>
          <a:p>
            <a:pPr marL="457200" indent="-45720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High input impedance on both inputs </a:t>
            </a:r>
          </a:p>
          <a:p>
            <a:pPr marL="457200" indent="-45720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Differential input</a:t>
            </a:r>
          </a:p>
        </p:txBody>
      </p:sp>
      <p:sp>
        <p:nvSpPr>
          <p:cNvPr id="7" name="CasellaDiTesto 6">
            <a:extLst>
              <a:ext uri="{FF2B5EF4-FFF2-40B4-BE49-F238E27FC236}">
                <a16:creationId xmlns:a16="http://schemas.microsoft.com/office/drawing/2014/main" id="{7161314D-DB55-4E5F-9FFE-45499A658304}"/>
              </a:ext>
            </a:extLst>
          </p:cNvPr>
          <p:cNvSpPr txBox="1"/>
          <p:nvPr/>
        </p:nvSpPr>
        <p:spPr>
          <a:xfrm>
            <a:off x="3628738" y="1212517"/>
            <a:ext cx="3676523" cy="523220"/>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Typical requirements</a:t>
            </a:r>
          </a:p>
        </p:txBody>
      </p:sp>
    </p:spTree>
    <p:extLst>
      <p:ext uri="{BB962C8B-B14F-4D97-AF65-F5344CB8AC3E}">
        <p14:creationId xmlns:p14="http://schemas.microsoft.com/office/powerpoint/2010/main" val="952427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0BF9D670-EE45-45E6-B7A5-34A7B9C7C8AF}"/>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8C8D2847-6F3A-4718-88CA-5B5907368E38}"/>
              </a:ext>
            </a:extLst>
          </p:cNvPr>
          <p:cNvSpPr>
            <a:spLocks noGrp="1"/>
          </p:cNvSpPr>
          <p:nvPr>
            <p:ph type="sldNum" sz="quarter" idx="12"/>
          </p:nvPr>
        </p:nvSpPr>
        <p:spPr/>
        <p:txBody>
          <a:bodyPr/>
          <a:lstStyle/>
          <a:p>
            <a:fld id="{02055017-B6DE-4C35-A63B-40EADAC97849}" type="slidenum">
              <a:rPr lang="en-US" smtClean="0"/>
              <a:t>10</a:t>
            </a:fld>
            <a:endParaRPr lang="en-US" dirty="0"/>
          </a:p>
        </p:txBody>
      </p:sp>
      <p:pic>
        <p:nvPicPr>
          <p:cNvPr id="5" name="Immagine 4">
            <a:extLst>
              <a:ext uri="{FF2B5EF4-FFF2-40B4-BE49-F238E27FC236}">
                <a16:creationId xmlns:a16="http://schemas.microsoft.com/office/drawing/2014/main" id="{0137A25A-F1D8-4E1A-9623-5C8B916F55D3}"/>
              </a:ext>
            </a:extLst>
          </p:cNvPr>
          <p:cNvPicPr>
            <a:picLocks noChangeAspect="1"/>
          </p:cNvPicPr>
          <p:nvPr/>
        </p:nvPicPr>
        <p:blipFill>
          <a:blip r:embed="rId3"/>
          <a:stretch>
            <a:fillRect/>
          </a:stretch>
        </p:blipFill>
        <p:spPr>
          <a:xfrm>
            <a:off x="341490" y="1193800"/>
            <a:ext cx="4633686" cy="4633686"/>
          </a:xfrm>
          <a:prstGeom prst="rect">
            <a:avLst/>
          </a:prstGeom>
        </p:spPr>
      </p:pic>
      <p:sp>
        <p:nvSpPr>
          <p:cNvPr id="6" name="Titolo 1">
            <a:extLst>
              <a:ext uri="{FF2B5EF4-FFF2-40B4-BE49-F238E27FC236}">
                <a16:creationId xmlns:a16="http://schemas.microsoft.com/office/drawing/2014/main" id="{102E23CB-86DD-49D2-B924-ABE22A5C660E}"/>
              </a:ext>
            </a:extLst>
          </p:cNvPr>
          <p:cNvSpPr>
            <a:spLocks noGrp="1"/>
          </p:cNvSpPr>
          <p:nvPr>
            <p:ph type="title"/>
          </p:nvPr>
        </p:nvSpPr>
        <p:spPr>
          <a:xfrm>
            <a:off x="521427" y="21706"/>
            <a:ext cx="10515600" cy="662397"/>
          </a:xfrm>
        </p:spPr>
        <p:txBody>
          <a:bodyPr/>
          <a:lstStyle/>
          <a:p>
            <a:r>
              <a:rPr lang="en-US" dirty="0"/>
              <a:t>Class – A source followers</a:t>
            </a:r>
          </a:p>
        </p:txBody>
      </p:sp>
      <p:graphicFrame>
        <p:nvGraphicFramePr>
          <p:cNvPr id="8" name="Oggetto 7">
            <a:extLst>
              <a:ext uri="{FF2B5EF4-FFF2-40B4-BE49-F238E27FC236}">
                <a16:creationId xmlns:a16="http://schemas.microsoft.com/office/drawing/2014/main" id="{B1F8FB99-F1D9-4C81-870A-4B2C6CF45D0F}"/>
              </a:ext>
            </a:extLst>
          </p:cNvPr>
          <p:cNvGraphicFramePr>
            <a:graphicFrameLocks noChangeAspect="1"/>
          </p:cNvGraphicFramePr>
          <p:nvPr>
            <p:extLst>
              <p:ext uri="{D42A27DB-BD31-4B8C-83A1-F6EECF244321}">
                <p14:modId xmlns:p14="http://schemas.microsoft.com/office/powerpoint/2010/main" val="1031847059"/>
              </p:ext>
            </p:extLst>
          </p:nvPr>
        </p:nvGraphicFramePr>
        <p:xfrm>
          <a:off x="4796244" y="1275024"/>
          <a:ext cx="3092673" cy="728734"/>
        </p:xfrm>
        <a:graphic>
          <a:graphicData uri="http://schemas.openxmlformats.org/presentationml/2006/ole">
            <mc:AlternateContent xmlns:mc="http://schemas.openxmlformats.org/markup-compatibility/2006">
              <mc:Choice xmlns:v="urn:schemas-microsoft-com:vml" Requires="v">
                <p:oleObj spid="_x0000_s4385" name="Equation" r:id="rId4" imgW="965160" imgH="228600" progId="Equation.DSMT4">
                  <p:embed/>
                </p:oleObj>
              </mc:Choice>
              <mc:Fallback>
                <p:oleObj name="Equation" r:id="rId4" imgW="965160" imgH="228600" progId="Equation.DSMT4">
                  <p:embed/>
                  <p:pic>
                    <p:nvPicPr>
                      <p:cNvPr id="14" name="Oggetto 13"/>
                      <p:cNvPicPr>
                        <a:picLocks noChangeAspect="1" noChangeArrowheads="1"/>
                      </p:cNvPicPr>
                      <p:nvPr/>
                    </p:nvPicPr>
                    <p:blipFill>
                      <a:blip r:embed="rId5"/>
                      <a:srcRect/>
                      <a:stretch>
                        <a:fillRect/>
                      </a:stretch>
                    </p:blipFill>
                    <p:spPr bwMode="auto">
                      <a:xfrm>
                        <a:off x="4796244" y="1275024"/>
                        <a:ext cx="3092673" cy="728734"/>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8A842CDD-7F50-43DD-A19B-F3C09FE4B3D6}"/>
              </a:ext>
            </a:extLst>
          </p:cNvPr>
          <p:cNvGraphicFramePr>
            <a:graphicFrameLocks noChangeAspect="1"/>
          </p:cNvGraphicFramePr>
          <p:nvPr>
            <p:extLst>
              <p:ext uri="{D42A27DB-BD31-4B8C-83A1-F6EECF244321}">
                <p14:modId xmlns:p14="http://schemas.microsoft.com/office/powerpoint/2010/main" val="459028586"/>
              </p:ext>
            </p:extLst>
          </p:nvPr>
        </p:nvGraphicFramePr>
        <p:xfrm>
          <a:off x="4749196" y="2717987"/>
          <a:ext cx="3175000" cy="728662"/>
        </p:xfrm>
        <a:graphic>
          <a:graphicData uri="http://schemas.openxmlformats.org/presentationml/2006/ole">
            <mc:AlternateContent xmlns:mc="http://schemas.openxmlformats.org/markup-compatibility/2006">
              <mc:Choice xmlns:v="urn:schemas-microsoft-com:vml" Requires="v">
                <p:oleObj spid="_x0000_s4386" name="Equation" r:id="rId6" imgW="990360" imgH="228600" progId="Equation.DSMT4">
                  <p:embed/>
                </p:oleObj>
              </mc:Choice>
              <mc:Fallback>
                <p:oleObj name="Equation" r:id="rId6" imgW="990360" imgH="228600" progId="Equation.DSMT4">
                  <p:embed/>
                  <p:pic>
                    <p:nvPicPr>
                      <p:cNvPr id="16" name="Oggetto 15"/>
                      <p:cNvPicPr>
                        <a:picLocks noChangeAspect="1" noChangeArrowheads="1"/>
                      </p:cNvPicPr>
                      <p:nvPr/>
                    </p:nvPicPr>
                    <p:blipFill>
                      <a:blip r:embed="rId7"/>
                      <a:srcRect/>
                      <a:stretch>
                        <a:fillRect/>
                      </a:stretch>
                    </p:blipFill>
                    <p:spPr bwMode="auto">
                      <a:xfrm>
                        <a:off x="4749196" y="2717987"/>
                        <a:ext cx="3175000" cy="728662"/>
                      </a:xfrm>
                      <a:prstGeom prst="rect">
                        <a:avLst/>
                      </a:prstGeom>
                      <a:noFill/>
                    </p:spPr>
                  </p:pic>
                </p:oleObj>
              </mc:Fallback>
            </mc:AlternateContent>
          </a:graphicData>
        </a:graphic>
      </p:graphicFrame>
      <p:sp>
        <p:nvSpPr>
          <p:cNvPr id="10" name="CasellaDiTesto 9">
            <a:extLst>
              <a:ext uri="{FF2B5EF4-FFF2-40B4-BE49-F238E27FC236}">
                <a16:creationId xmlns:a16="http://schemas.microsoft.com/office/drawing/2014/main" id="{3A2F09BB-D0DF-4559-AA60-19F8FDA3FD8F}"/>
              </a:ext>
            </a:extLst>
          </p:cNvPr>
          <p:cNvSpPr txBox="1"/>
          <p:nvPr/>
        </p:nvSpPr>
        <p:spPr>
          <a:xfrm>
            <a:off x="6758940" y="4542924"/>
            <a:ext cx="5257799"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large margin to </a:t>
            </a:r>
            <a:r>
              <a:rPr lang="en-US" sz="2400" dirty="0" err="1">
                <a:latin typeface="Arial" panose="020B0604020202020204" pitchFamily="34" charset="0"/>
                <a:cs typeface="Arial" panose="020B0604020202020204" pitchFamily="34" charset="0"/>
              </a:rPr>
              <a:t>to</a:t>
            </a:r>
            <a:r>
              <a:rPr lang="en-US" sz="2400"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r>
              <a:rPr lang="en-US" sz="2400" baseline="-250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makes it not suitable for rail-to-rail output stages (practically mandatory in modern, low </a:t>
            </a:r>
            <a:r>
              <a:rPr lang="en-US" sz="2400" dirty="0" err="1">
                <a:latin typeface="Arial" panose="020B0604020202020204" pitchFamily="34" charset="0"/>
                <a:cs typeface="Arial" panose="020B0604020202020204" pitchFamily="34" charset="0"/>
              </a:rPr>
              <a:t>voltrage</a:t>
            </a:r>
            <a:r>
              <a:rPr lang="en-US" sz="2400" dirty="0">
                <a:latin typeface="Arial" panose="020B0604020202020204" pitchFamily="34" charset="0"/>
                <a:cs typeface="Arial" panose="020B0604020202020204" pitchFamily="34" charset="0"/>
              </a:rPr>
              <a:t> applications)</a:t>
            </a:r>
          </a:p>
        </p:txBody>
      </p:sp>
      <p:sp>
        <p:nvSpPr>
          <p:cNvPr id="2" name="Rettangolo con angoli arrotondati 1">
            <a:extLst>
              <a:ext uri="{FF2B5EF4-FFF2-40B4-BE49-F238E27FC236}">
                <a16:creationId xmlns:a16="http://schemas.microsoft.com/office/drawing/2014/main" id="{E2665FBE-9CEB-4D0A-95F7-CE98EE04BDA2}"/>
              </a:ext>
            </a:extLst>
          </p:cNvPr>
          <p:cNvSpPr/>
          <p:nvPr/>
        </p:nvSpPr>
        <p:spPr>
          <a:xfrm>
            <a:off x="6557666" y="4537903"/>
            <a:ext cx="5459073" cy="160362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llaDiTesto 13">
            <a:extLst>
              <a:ext uri="{FF2B5EF4-FFF2-40B4-BE49-F238E27FC236}">
                <a16:creationId xmlns:a16="http://schemas.microsoft.com/office/drawing/2014/main" id="{2C2ED162-A49A-46F5-97C3-D7B2DFB9104D}"/>
              </a:ext>
            </a:extLst>
          </p:cNvPr>
          <p:cNvSpPr txBox="1"/>
          <p:nvPr/>
        </p:nvSpPr>
        <p:spPr>
          <a:xfrm>
            <a:off x="8949897" y="710204"/>
            <a:ext cx="3152348"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n-MOS source follower can be used as a negative voltage-shifter</a:t>
            </a:r>
          </a:p>
        </p:txBody>
      </p:sp>
      <p:graphicFrame>
        <p:nvGraphicFramePr>
          <p:cNvPr id="12" name="Oggetto 11">
            <a:extLst>
              <a:ext uri="{FF2B5EF4-FFF2-40B4-BE49-F238E27FC236}">
                <a16:creationId xmlns:a16="http://schemas.microsoft.com/office/drawing/2014/main" id="{042705EA-DFD9-4173-A3E2-2E395F40EBDD}"/>
              </a:ext>
            </a:extLst>
          </p:cNvPr>
          <p:cNvGraphicFramePr>
            <a:graphicFrameLocks noChangeAspect="1"/>
          </p:cNvGraphicFramePr>
          <p:nvPr>
            <p:extLst>
              <p:ext uri="{D42A27DB-BD31-4B8C-83A1-F6EECF244321}">
                <p14:modId xmlns:p14="http://schemas.microsoft.com/office/powerpoint/2010/main" val="221128047"/>
              </p:ext>
            </p:extLst>
          </p:nvPr>
        </p:nvGraphicFramePr>
        <p:xfrm>
          <a:off x="4777880" y="1951538"/>
          <a:ext cx="1709738" cy="728662"/>
        </p:xfrm>
        <a:graphic>
          <a:graphicData uri="http://schemas.openxmlformats.org/presentationml/2006/ole">
            <mc:AlternateContent xmlns:mc="http://schemas.openxmlformats.org/markup-compatibility/2006">
              <mc:Choice xmlns:v="urn:schemas-microsoft-com:vml" Requires="v">
                <p:oleObj spid="_x0000_s4387" name="Equation" r:id="rId8" imgW="533160" imgH="228600" progId="Equation.DSMT4">
                  <p:embed/>
                </p:oleObj>
              </mc:Choice>
              <mc:Fallback>
                <p:oleObj name="Equation" r:id="rId8" imgW="533160" imgH="228600" progId="Equation.DSMT4">
                  <p:embed/>
                  <p:pic>
                    <p:nvPicPr>
                      <p:cNvPr id="8" name="Oggetto 7">
                        <a:extLst>
                          <a:ext uri="{FF2B5EF4-FFF2-40B4-BE49-F238E27FC236}">
                            <a16:creationId xmlns:a16="http://schemas.microsoft.com/office/drawing/2014/main" id="{B1F8FB99-F1D9-4C81-870A-4B2C6CF45D0F}"/>
                          </a:ext>
                        </a:extLst>
                      </p:cNvPr>
                      <p:cNvPicPr>
                        <a:picLocks noChangeAspect="1" noChangeArrowheads="1"/>
                      </p:cNvPicPr>
                      <p:nvPr/>
                    </p:nvPicPr>
                    <p:blipFill>
                      <a:blip r:embed="rId9"/>
                      <a:srcRect/>
                      <a:stretch>
                        <a:fillRect/>
                      </a:stretch>
                    </p:blipFill>
                    <p:spPr bwMode="auto">
                      <a:xfrm>
                        <a:off x="4777880" y="1951538"/>
                        <a:ext cx="1709738" cy="728662"/>
                      </a:xfrm>
                      <a:prstGeom prst="rect">
                        <a:avLst/>
                      </a:prstGeom>
                      <a:noFill/>
                    </p:spPr>
                  </p:pic>
                </p:oleObj>
              </mc:Fallback>
            </mc:AlternateContent>
          </a:graphicData>
        </a:graphic>
      </p:graphicFrame>
      <p:grpSp>
        <p:nvGrpSpPr>
          <p:cNvPr id="17" name="Gruppo 16">
            <a:extLst>
              <a:ext uri="{FF2B5EF4-FFF2-40B4-BE49-F238E27FC236}">
                <a16:creationId xmlns:a16="http://schemas.microsoft.com/office/drawing/2014/main" id="{06EAE9DE-7425-4C6D-9A7F-C0A367D6DADD}"/>
              </a:ext>
            </a:extLst>
          </p:cNvPr>
          <p:cNvGrpSpPr/>
          <p:nvPr/>
        </p:nvGrpSpPr>
        <p:grpSpPr>
          <a:xfrm>
            <a:off x="1569097" y="3189669"/>
            <a:ext cx="267825" cy="267825"/>
            <a:chOff x="1067522" y="1069131"/>
            <a:chExt cx="267825" cy="267825"/>
          </a:xfrm>
        </p:grpSpPr>
        <p:cxnSp>
          <p:nvCxnSpPr>
            <p:cNvPr id="13" name="Connettore diritto 12">
              <a:extLst>
                <a:ext uri="{FF2B5EF4-FFF2-40B4-BE49-F238E27FC236}">
                  <a16:creationId xmlns:a16="http://schemas.microsoft.com/office/drawing/2014/main" id="{00DA0B9B-9F94-4A68-896E-8283309EC53C}"/>
                </a:ext>
              </a:extLst>
            </p:cNvPr>
            <p:cNvCxnSpPr>
              <a:cxnSpLocks/>
            </p:cNvCxnSpPr>
            <p:nvPr/>
          </p:nvCxnSpPr>
          <p:spPr>
            <a:xfrm rot="16200000">
              <a:off x="1201435" y="1069131"/>
              <a:ext cx="0" cy="2678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F830F81C-A027-4377-9E44-E6E8EF75DF09}"/>
                </a:ext>
              </a:extLst>
            </p:cNvPr>
            <p:cNvCxnSpPr>
              <a:cxnSpLocks/>
            </p:cNvCxnSpPr>
            <p:nvPr/>
          </p:nvCxnSpPr>
          <p:spPr>
            <a:xfrm>
              <a:off x="1201435" y="1069131"/>
              <a:ext cx="0" cy="2678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6" name="Connettore diritto 15">
            <a:extLst>
              <a:ext uri="{FF2B5EF4-FFF2-40B4-BE49-F238E27FC236}">
                <a16:creationId xmlns:a16="http://schemas.microsoft.com/office/drawing/2014/main" id="{165ABDF5-4155-4EBD-AC49-021FDD5DD566}"/>
              </a:ext>
            </a:extLst>
          </p:cNvPr>
          <p:cNvCxnSpPr>
            <a:cxnSpLocks/>
          </p:cNvCxnSpPr>
          <p:nvPr/>
        </p:nvCxnSpPr>
        <p:spPr>
          <a:xfrm rot="5400000">
            <a:off x="2243270" y="3707758"/>
            <a:ext cx="0" cy="2678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8" name="Oggetto 17">
            <a:extLst>
              <a:ext uri="{FF2B5EF4-FFF2-40B4-BE49-F238E27FC236}">
                <a16:creationId xmlns:a16="http://schemas.microsoft.com/office/drawing/2014/main" id="{20D7E6F1-C207-495B-A395-AFA21E34198F}"/>
              </a:ext>
            </a:extLst>
          </p:cNvPr>
          <p:cNvGraphicFramePr>
            <a:graphicFrameLocks noChangeAspect="1"/>
          </p:cNvGraphicFramePr>
          <p:nvPr>
            <p:extLst>
              <p:ext uri="{D42A27DB-BD31-4B8C-83A1-F6EECF244321}">
                <p14:modId xmlns:p14="http://schemas.microsoft.com/office/powerpoint/2010/main" val="4182536666"/>
              </p:ext>
            </p:extLst>
          </p:nvPr>
        </p:nvGraphicFramePr>
        <p:xfrm>
          <a:off x="1468438" y="3525838"/>
          <a:ext cx="771525" cy="727075"/>
        </p:xfrm>
        <a:graphic>
          <a:graphicData uri="http://schemas.openxmlformats.org/presentationml/2006/ole">
            <mc:AlternateContent xmlns:mc="http://schemas.openxmlformats.org/markup-compatibility/2006">
              <mc:Choice xmlns:v="urn:schemas-microsoft-com:vml" Requires="v">
                <p:oleObj spid="_x0000_s4388" name="Equation" r:id="rId10" imgW="241200" imgH="228600" progId="Equation.DSMT4">
                  <p:embed/>
                </p:oleObj>
              </mc:Choice>
              <mc:Fallback>
                <p:oleObj name="Equation" r:id="rId10" imgW="241200" imgH="228600" progId="Equation.DSMT4">
                  <p:embed/>
                  <p:pic>
                    <p:nvPicPr>
                      <p:cNvPr id="12" name="Oggetto 11">
                        <a:extLst>
                          <a:ext uri="{FF2B5EF4-FFF2-40B4-BE49-F238E27FC236}">
                            <a16:creationId xmlns:a16="http://schemas.microsoft.com/office/drawing/2014/main" id="{042705EA-DFD9-4173-A3E2-2E395F40EBDD}"/>
                          </a:ext>
                        </a:extLst>
                      </p:cNvPr>
                      <p:cNvPicPr>
                        <a:picLocks noChangeAspect="1" noChangeArrowheads="1"/>
                      </p:cNvPicPr>
                      <p:nvPr/>
                    </p:nvPicPr>
                    <p:blipFill>
                      <a:blip r:embed="rId11"/>
                      <a:srcRect/>
                      <a:stretch>
                        <a:fillRect/>
                      </a:stretch>
                    </p:blipFill>
                    <p:spPr bwMode="auto">
                      <a:xfrm>
                        <a:off x="1468438" y="3525838"/>
                        <a:ext cx="771525" cy="727075"/>
                      </a:xfrm>
                      <a:prstGeom prst="rect">
                        <a:avLst/>
                      </a:prstGeom>
                      <a:noFill/>
                    </p:spPr>
                  </p:pic>
                </p:oleObj>
              </mc:Fallback>
            </mc:AlternateContent>
          </a:graphicData>
        </a:graphic>
      </p:graphicFrame>
      <p:sp>
        <p:nvSpPr>
          <p:cNvPr id="19" name="CasellaDiTesto 18">
            <a:extLst>
              <a:ext uri="{FF2B5EF4-FFF2-40B4-BE49-F238E27FC236}">
                <a16:creationId xmlns:a16="http://schemas.microsoft.com/office/drawing/2014/main" id="{07CDAD63-F8F7-49FE-BE9A-7473D17EFC74}"/>
              </a:ext>
            </a:extLst>
          </p:cNvPr>
          <p:cNvSpPr txBox="1"/>
          <p:nvPr/>
        </p:nvSpPr>
        <p:spPr>
          <a:xfrm>
            <a:off x="8624262" y="2873555"/>
            <a:ext cx="342509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Because the circuit that produces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in</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(driver) uses the same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endParaRPr lang="en-US" sz="2400" i="1" baseline="-25000" dirty="0">
              <a:latin typeface="Arial" panose="020B0604020202020204" pitchFamily="34" charset="0"/>
              <a:cs typeface="Arial" panose="020B0604020202020204" pitchFamily="34" charset="0"/>
            </a:endParaRPr>
          </a:p>
        </p:txBody>
      </p:sp>
      <p:sp>
        <p:nvSpPr>
          <p:cNvPr id="20" name="Rettangolo con angoli arrotondati 19">
            <a:extLst>
              <a:ext uri="{FF2B5EF4-FFF2-40B4-BE49-F238E27FC236}">
                <a16:creationId xmlns:a16="http://schemas.microsoft.com/office/drawing/2014/main" id="{65A05C9E-26A5-44FE-87ED-B33E013C565F}"/>
              </a:ext>
            </a:extLst>
          </p:cNvPr>
          <p:cNvSpPr/>
          <p:nvPr/>
        </p:nvSpPr>
        <p:spPr>
          <a:xfrm>
            <a:off x="8750380" y="672837"/>
            <a:ext cx="3152348" cy="163312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ttangolo con angoli arrotondati 20">
            <a:extLst>
              <a:ext uri="{FF2B5EF4-FFF2-40B4-BE49-F238E27FC236}">
                <a16:creationId xmlns:a16="http://schemas.microsoft.com/office/drawing/2014/main" id="{DCC74E0D-807B-4DBC-BA5A-77EB948F8B43}"/>
              </a:ext>
            </a:extLst>
          </p:cNvPr>
          <p:cNvSpPr/>
          <p:nvPr/>
        </p:nvSpPr>
        <p:spPr>
          <a:xfrm>
            <a:off x="8624262" y="2823066"/>
            <a:ext cx="3425090" cy="134359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Connettore 2 24">
            <a:extLst>
              <a:ext uri="{FF2B5EF4-FFF2-40B4-BE49-F238E27FC236}">
                <a16:creationId xmlns:a16="http://schemas.microsoft.com/office/drawing/2014/main" id="{63B0D01B-F60A-410E-9A68-4335F0B929AE}"/>
              </a:ext>
            </a:extLst>
          </p:cNvPr>
          <p:cNvCxnSpPr/>
          <p:nvPr/>
        </p:nvCxnSpPr>
        <p:spPr>
          <a:xfrm>
            <a:off x="7907281" y="1576467"/>
            <a:ext cx="729205"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onnettore 2 25">
            <a:extLst>
              <a:ext uri="{FF2B5EF4-FFF2-40B4-BE49-F238E27FC236}">
                <a16:creationId xmlns:a16="http://schemas.microsoft.com/office/drawing/2014/main" id="{A589B1E4-7921-4697-A8F1-10173C911BFC}"/>
              </a:ext>
            </a:extLst>
          </p:cNvPr>
          <p:cNvCxnSpPr>
            <a:cxnSpLocks/>
          </p:cNvCxnSpPr>
          <p:nvPr/>
        </p:nvCxnSpPr>
        <p:spPr>
          <a:xfrm flipH="1" flipV="1">
            <a:off x="6883532" y="2435157"/>
            <a:ext cx="1620388" cy="387909"/>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29" name="Oggetto 28">
            <a:extLst>
              <a:ext uri="{FF2B5EF4-FFF2-40B4-BE49-F238E27FC236}">
                <a16:creationId xmlns:a16="http://schemas.microsoft.com/office/drawing/2014/main" id="{A997FE79-680F-4792-973A-CE763A760F8E}"/>
              </a:ext>
            </a:extLst>
          </p:cNvPr>
          <p:cNvGraphicFramePr>
            <a:graphicFrameLocks noChangeAspect="1"/>
          </p:cNvGraphicFramePr>
          <p:nvPr>
            <p:extLst>
              <p:ext uri="{D42A27DB-BD31-4B8C-83A1-F6EECF244321}">
                <p14:modId xmlns:p14="http://schemas.microsoft.com/office/powerpoint/2010/main" val="3676760187"/>
              </p:ext>
            </p:extLst>
          </p:nvPr>
        </p:nvGraphicFramePr>
        <p:xfrm>
          <a:off x="4683125" y="3644900"/>
          <a:ext cx="2117725" cy="728663"/>
        </p:xfrm>
        <a:graphic>
          <a:graphicData uri="http://schemas.openxmlformats.org/presentationml/2006/ole">
            <mc:AlternateContent xmlns:mc="http://schemas.openxmlformats.org/markup-compatibility/2006">
              <mc:Choice xmlns:v="urn:schemas-microsoft-com:vml" Requires="v">
                <p:oleObj spid="_x0000_s4389" name="Equation" r:id="rId12" imgW="660240" imgH="228600" progId="Equation.DSMT4">
                  <p:embed/>
                </p:oleObj>
              </mc:Choice>
              <mc:Fallback>
                <p:oleObj name="Equation" r:id="rId12" imgW="660240" imgH="228600" progId="Equation.DSMT4">
                  <p:embed/>
                  <p:pic>
                    <p:nvPicPr>
                      <p:cNvPr id="12" name="Oggetto 11">
                        <a:extLst>
                          <a:ext uri="{FF2B5EF4-FFF2-40B4-BE49-F238E27FC236}">
                            <a16:creationId xmlns:a16="http://schemas.microsoft.com/office/drawing/2014/main" id="{042705EA-DFD9-4173-A3E2-2E395F40EBDD}"/>
                          </a:ext>
                        </a:extLst>
                      </p:cNvPr>
                      <p:cNvPicPr>
                        <a:picLocks noChangeAspect="1" noChangeArrowheads="1"/>
                      </p:cNvPicPr>
                      <p:nvPr/>
                    </p:nvPicPr>
                    <p:blipFill>
                      <a:blip r:embed="rId13"/>
                      <a:srcRect/>
                      <a:stretch>
                        <a:fillRect/>
                      </a:stretch>
                    </p:blipFill>
                    <p:spPr bwMode="auto">
                      <a:xfrm>
                        <a:off x="4683125" y="3644900"/>
                        <a:ext cx="2117725" cy="728663"/>
                      </a:xfrm>
                      <a:prstGeom prst="rect">
                        <a:avLst/>
                      </a:prstGeom>
                      <a:noFill/>
                    </p:spPr>
                  </p:pic>
                </p:oleObj>
              </mc:Fallback>
            </mc:AlternateContent>
          </a:graphicData>
        </a:graphic>
      </p:graphicFrame>
      <p:sp>
        <p:nvSpPr>
          <p:cNvPr id="33" name="Figura a mano libera: forma 32">
            <a:extLst>
              <a:ext uri="{FF2B5EF4-FFF2-40B4-BE49-F238E27FC236}">
                <a16:creationId xmlns:a16="http://schemas.microsoft.com/office/drawing/2014/main" id="{4C8752AE-2617-49B8-B677-201CCEB98767}"/>
              </a:ext>
            </a:extLst>
          </p:cNvPr>
          <p:cNvSpPr/>
          <p:nvPr/>
        </p:nvSpPr>
        <p:spPr>
          <a:xfrm>
            <a:off x="4308199" y="3017520"/>
            <a:ext cx="423821" cy="868680"/>
          </a:xfrm>
          <a:custGeom>
            <a:avLst/>
            <a:gdLst>
              <a:gd name="connsiteX0" fmla="*/ 423821 w 423821"/>
              <a:gd name="connsiteY0" fmla="*/ 0 h 868680"/>
              <a:gd name="connsiteX1" fmla="*/ 103781 w 423821"/>
              <a:gd name="connsiteY1" fmla="*/ 45720 h 868680"/>
              <a:gd name="connsiteX2" fmla="*/ 911 w 423821"/>
              <a:gd name="connsiteY2" fmla="*/ 274320 h 868680"/>
              <a:gd name="connsiteX3" fmla="*/ 69491 w 423821"/>
              <a:gd name="connsiteY3" fmla="*/ 617220 h 868680"/>
              <a:gd name="connsiteX4" fmla="*/ 320951 w 423821"/>
              <a:gd name="connsiteY4" fmla="*/ 86868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21" h="868680">
                <a:moveTo>
                  <a:pt x="423821" y="0"/>
                </a:moveTo>
                <a:cubicBezTo>
                  <a:pt x="299043" y="0"/>
                  <a:pt x="174266" y="0"/>
                  <a:pt x="103781" y="45720"/>
                </a:cubicBezTo>
                <a:cubicBezTo>
                  <a:pt x="33296" y="91440"/>
                  <a:pt x="6626" y="179070"/>
                  <a:pt x="911" y="274320"/>
                </a:cubicBezTo>
                <a:cubicBezTo>
                  <a:pt x="-4804" y="369570"/>
                  <a:pt x="16151" y="518160"/>
                  <a:pt x="69491" y="617220"/>
                </a:cubicBezTo>
                <a:cubicBezTo>
                  <a:pt x="122831" y="716280"/>
                  <a:pt x="221891" y="792480"/>
                  <a:pt x="320951" y="868680"/>
                </a:cubicBezTo>
              </a:path>
            </a:pathLst>
          </a:custGeom>
          <a:noFill/>
          <a:ln w="3175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511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P spid="14" grpId="0"/>
      <p:bldP spid="19" grpId="0"/>
      <p:bldP spid="20" grpId="0" animBg="1"/>
      <p:bldP spid="21" grpId="0"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FF761F79-F7BE-4F4E-B99A-C254808A0E6C}"/>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49D7A8D4-52C4-4F9F-B23C-95FC88796162}"/>
              </a:ext>
            </a:extLst>
          </p:cNvPr>
          <p:cNvSpPr>
            <a:spLocks noGrp="1"/>
          </p:cNvSpPr>
          <p:nvPr>
            <p:ph type="sldNum" sz="quarter" idx="12"/>
          </p:nvPr>
        </p:nvSpPr>
        <p:spPr/>
        <p:txBody>
          <a:bodyPr/>
          <a:lstStyle/>
          <a:p>
            <a:fld id="{02055017-B6DE-4C35-A63B-40EADAC97849}" type="slidenum">
              <a:rPr lang="en-US" smtClean="0"/>
              <a:t>11</a:t>
            </a:fld>
            <a:endParaRPr lang="en-US" dirty="0"/>
          </a:p>
        </p:txBody>
      </p:sp>
      <p:pic>
        <p:nvPicPr>
          <p:cNvPr id="5" name="Immagine 4">
            <a:extLst>
              <a:ext uri="{FF2B5EF4-FFF2-40B4-BE49-F238E27FC236}">
                <a16:creationId xmlns:a16="http://schemas.microsoft.com/office/drawing/2014/main" id="{38AA4A32-9B61-4554-96CB-5C28BBF75E3F}"/>
              </a:ext>
            </a:extLst>
          </p:cNvPr>
          <p:cNvPicPr>
            <a:picLocks noChangeAspect="1"/>
          </p:cNvPicPr>
          <p:nvPr/>
        </p:nvPicPr>
        <p:blipFill>
          <a:blip r:embed="rId4"/>
          <a:stretch>
            <a:fillRect/>
          </a:stretch>
        </p:blipFill>
        <p:spPr>
          <a:xfrm>
            <a:off x="925284" y="1059678"/>
            <a:ext cx="3637623" cy="4374978"/>
          </a:xfrm>
          <a:prstGeom prst="rect">
            <a:avLst/>
          </a:prstGeom>
        </p:spPr>
      </p:pic>
      <p:graphicFrame>
        <p:nvGraphicFramePr>
          <p:cNvPr id="6" name="Oggetto 5">
            <a:extLst>
              <a:ext uri="{FF2B5EF4-FFF2-40B4-BE49-F238E27FC236}">
                <a16:creationId xmlns:a16="http://schemas.microsoft.com/office/drawing/2014/main" id="{F468927D-2F20-40B7-8E68-7E8ADD13138C}"/>
              </a:ext>
            </a:extLst>
          </p:cNvPr>
          <p:cNvGraphicFramePr>
            <a:graphicFrameLocks noChangeAspect="1"/>
          </p:cNvGraphicFramePr>
          <p:nvPr>
            <p:extLst>
              <p:ext uri="{D42A27DB-BD31-4B8C-83A1-F6EECF244321}">
                <p14:modId xmlns:p14="http://schemas.microsoft.com/office/powerpoint/2010/main" val="2822243290"/>
              </p:ext>
            </p:extLst>
          </p:nvPr>
        </p:nvGraphicFramePr>
        <p:xfrm>
          <a:off x="4913050" y="2710536"/>
          <a:ext cx="3255963" cy="809625"/>
        </p:xfrm>
        <a:graphic>
          <a:graphicData uri="http://schemas.openxmlformats.org/presentationml/2006/ole">
            <mc:AlternateContent xmlns:mc="http://schemas.openxmlformats.org/markup-compatibility/2006">
              <mc:Choice xmlns:v="urn:schemas-microsoft-com:vml" Requires="v">
                <p:oleObj spid="_x0000_s5405" name="Equation" r:id="rId5" imgW="1015920" imgH="253800" progId="Equation.DSMT4">
                  <p:embed/>
                </p:oleObj>
              </mc:Choice>
              <mc:Fallback>
                <p:oleObj name="Equation" r:id="rId5" imgW="1015920" imgH="253800" progId="Equation.DSMT4">
                  <p:embed/>
                  <p:pic>
                    <p:nvPicPr>
                      <p:cNvPr id="6" name="Oggetto 5"/>
                      <p:cNvPicPr>
                        <a:picLocks noChangeAspect="1" noChangeArrowheads="1"/>
                      </p:cNvPicPr>
                      <p:nvPr/>
                    </p:nvPicPr>
                    <p:blipFill>
                      <a:blip r:embed="rId6"/>
                      <a:srcRect/>
                      <a:stretch>
                        <a:fillRect/>
                      </a:stretch>
                    </p:blipFill>
                    <p:spPr bwMode="auto">
                      <a:xfrm>
                        <a:off x="4913050" y="2710536"/>
                        <a:ext cx="3255963" cy="809625"/>
                      </a:xfrm>
                      <a:prstGeom prst="rect">
                        <a:avLst/>
                      </a:prstGeom>
                      <a:noFill/>
                    </p:spPr>
                  </p:pic>
                </p:oleObj>
              </mc:Fallback>
            </mc:AlternateContent>
          </a:graphicData>
        </a:graphic>
      </p:graphicFrame>
      <p:sp>
        <p:nvSpPr>
          <p:cNvPr id="7" name="CasellaDiTesto 6">
            <a:extLst>
              <a:ext uri="{FF2B5EF4-FFF2-40B4-BE49-F238E27FC236}">
                <a16:creationId xmlns:a16="http://schemas.microsoft.com/office/drawing/2014/main" id="{7BE3442A-36D7-4FFF-952B-C9EEE31996C9}"/>
              </a:ext>
            </a:extLst>
          </p:cNvPr>
          <p:cNvSpPr txBox="1"/>
          <p:nvPr/>
        </p:nvSpPr>
        <p:spPr>
          <a:xfrm>
            <a:off x="7802788" y="4158640"/>
            <a:ext cx="3851348"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Margin to </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ss</a:t>
            </a:r>
            <a:endParaRPr lang="en-US" sz="2400" baseline="-25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(too large for typical supply voltages used in modern CMOS processes)</a:t>
            </a:r>
          </a:p>
        </p:txBody>
      </p:sp>
      <p:cxnSp>
        <p:nvCxnSpPr>
          <p:cNvPr id="8" name="Connettore 2 7">
            <a:extLst>
              <a:ext uri="{FF2B5EF4-FFF2-40B4-BE49-F238E27FC236}">
                <a16:creationId xmlns:a16="http://schemas.microsoft.com/office/drawing/2014/main" id="{708EBF72-0361-40D5-9E7D-6DACFF53F535}"/>
              </a:ext>
            </a:extLst>
          </p:cNvPr>
          <p:cNvCxnSpPr>
            <a:cxnSpLocks/>
          </p:cNvCxnSpPr>
          <p:nvPr/>
        </p:nvCxnSpPr>
        <p:spPr>
          <a:xfrm>
            <a:off x="6756333" y="4560710"/>
            <a:ext cx="1046455" cy="206561"/>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9" name="Oggetto 8">
            <a:extLst>
              <a:ext uri="{FF2B5EF4-FFF2-40B4-BE49-F238E27FC236}">
                <a16:creationId xmlns:a16="http://schemas.microsoft.com/office/drawing/2014/main" id="{D97BAD32-8B43-40E5-8ACD-5F402C759082}"/>
              </a:ext>
            </a:extLst>
          </p:cNvPr>
          <p:cNvGraphicFramePr>
            <a:graphicFrameLocks noChangeAspect="1"/>
          </p:cNvGraphicFramePr>
          <p:nvPr>
            <p:extLst>
              <p:ext uri="{D42A27DB-BD31-4B8C-83A1-F6EECF244321}">
                <p14:modId xmlns:p14="http://schemas.microsoft.com/office/powerpoint/2010/main" val="3505100199"/>
              </p:ext>
            </p:extLst>
          </p:nvPr>
        </p:nvGraphicFramePr>
        <p:xfrm>
          <a:off x="4499476" y="1241635"/>
          <a:ext cx="3255962" cy="809625"/>
        </p:xfrm>
        <a:graphic>
          <a:graphicData uri="http://schemas.openxmlformats.org/presentationml/2006/ole">
            <mc:AlternateContent xmlns:mc="http://schemas.openxmlformats.org/markup-compatibility/2006">
              <mc:Choice xmlns:v="urn:schemas-microsoft-com:vml" Requires="v">
                <p:oleObj spid="_x0000_s5406" name="Equation" r:id="rId7" imgW="1015920" imgH="253800" progId="Equation.DSMT4">
                  <p:embed/>
                </p:oleObj>
              </mc:Choice>
              <mc:Fallback>
                <p:oleObj name="Equation" r:id="rId7" imgW="1015920" imgH="253800" progId="Equation.DSMT4">
                  <p:embed/>
                  <p:pic>
                    <p:nvPicPr>
                      <p:cNvPr id="9" name="Oggetto 8"/>
                      <p:cNvPicPr>
                        <a:picLocks noChangeAspect="1" noChangeArrowheads="1"/>
                      </p:cNvPicPr>
                      <p:nvPr/>
                    </p:nvPicPr>
                    <p:blipFill>
                      <a:blip r:embed="rId8"/>
                      <a:srcRect/>
                      <a:stretch>
                        <a:fillRect/>
                      </a:stretch>
                    </p:blipFill>
                    <p:spPr bwMode="auto">
                      <a:xfrm>
                        <a:off x="4499476" y="1241635"/>
                        <a:ext cx="3255962" cy="809625"/>
                      </a:xfrm>
                      <a:prstGeom prst="rect">
                        <a:avLst/>
                      </a:prstGeom>
                      <a:noFill/>
                    </p:spPr>
                  </p:pic>
                </p:oleObj>
              </mc:Fallback>
            </mc:AlternateContent>
          </a:graphicData>
        </a:graphic>
      </p:graphicFrame>
      <p:sp>
        <p:nvSpPr>
          <p:cNvPr id="10" name="CasellaDiTesto 9">
            <a:extLst>
              <a:ext uri="{FF2B5EF4-FFF2-40B4-BE49-F238E27FC236}">
                <a16:creationId xmlns:a16="http://schemas.microsoft.com/office/drawing/2014/main" id="{9CBB3A00-EE4F-4837-A312-A3B3F00FB08C}"/>
              </a:ext>
            </a:extLst>
          </p:cNvPr>
          <p:cNvSpPr txBox="1"/>
          <p:nvPr/>
        </p:nvSpPr>
        <p:spPr>
          <a:xfrm>
            <a:off x="8750379" y="791637"/>
            <a:ext cx="3152348"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p-MOS source follower can be used as a positive voltage shifter.</a:t>
            </a:r>
          </a:p>
        </p:txBody>
      </p:sp>
      <p:sp>
        <p:nvSpPr>
          <p:cNvPr id="11" name="Rettangolo con angoli arrotondati 10">
            <a:extLst>
              <a:ext uri="{FF2B5EF4-FFF2-40B4-BE49-F238E27FC236}">
                <a16:creationId xmlns:a16="http://schemas.microsoft.com/office/drawing/2014/main" id="{CD8692EC-EC61-4086-9F1F-B64F52E2AE06}"/>
              </a:ext>
            </a:extLst>
          </p:cNvPr>
          <p:cNvSpPr/>
          <p:nvPr/>
        </p:nvSpPr>
        <p:spPr>
          <a:xfrm>
            <a:off x="8538210" y="672836"/>
            <a:ext cx="3364518" cy="168845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onnettore 2 11">
            <a:extLst>
              <a:ext uri="{FF2B5EF4-FFF2-40B4-BE49-F238E27FC236}">
                <a16:creationId xmlns:a16="http://schemas.microsoft.com/office/drawing/2014/main" id="{0F42DFD7-07F2-4EBA-BE39-A8E53AD37A71}"/>
              </a:ext>
            </a:extLst>
          </p:cNvPr>
          <p:cNvCxnSpPr/>
          <p:nvPr/>
        </p:nvCxnSpPr>
        <p:spPr>
          <a:xfrm>
            <a:off x="7804411" y="1576467"/>
            <a:ext cx="729205"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3" name="Oggetto 12">
            <a:extLst>
              <a:ext uri="{FF2B5EF4-FFF2-40B4-BE49-F238E27FC236}">
                <a16:creationId xmlns:a16="http://schemas.microsoft.com/office/drawing/2014/main" id="{6677B48F-458A-4BEB-AD47-DA3FF5DA759F}"/>
              </a:ext>
            </a:extLst>
          </p:cNvPr>
          <p:cNvGraphicFramePr>
            <a:graphicFrameLocks noChangeAspect="1"/>
          </p:cNvGraphicFramePr>
          <p:nvPr>
            <p:extLst>
              <p:ext uri="{D42A27DB-BD31-4B8C-83A1-F6EECF244321}">
                <p14:modId xmlns:p14="http://schemas.microsoft.com/office/powerpoint/2010/main" val="366463966"/>
              </p:ext>
            </p:extLst>
          </p:nvPr>
        </p:nvGraphicFramePr>
        <p:xfrm>
          <a:off x="4620380" y="4267590"/>
          <a:ext cx="2036763" cy="728662"/>
        </p:xfrm>
        <a:graphic>
          <a:graphicData uri="http://schemas.openxmlformats.org/presentationml/2006/ole">
            <mc:AlternateContent xmlns:mc="http://schemas.openxmlformats.org/markup-compatibility/2006">
              <mc:Choice xmlns:v="urn:schemas-microsoft-com:vml" Requires="v">
                <p:oleObj spid="_x0000_s5407" name="Equation" r:id="rId9" imgW="634680" imgH="228600" progId="Equation.DSMT4">
                  <p:embed/>
                </p:oleObj>
              </mc:Choice>
              <mc:Fallback>
                <p:oleObj name="Equation" r:id="rId9" imgW="634680" imgH="228600" progId="Equation.DSMT4">
                  <p:embed/>
                  <p:pic>
                    <p:nvPicPr>
                      <p:cNvPr id="29" name="Oggetto 28">
                        <a:extLst>
                          <a:ext uri="{FF2B5EF4-FFF2-40B4-BE49-F238E27FC236}">
                            <a16:creationId xmlns:a16="http://schemas.microsoft.com/office/drawing/2014/main" id="{A997FE79-680F-4792-973A-CE763A760F8E}"/>
                          </a:ext>
                        </a:extLst>
                      </p:cNvPr>
                      <p:cNvPicPr>
                        <a:picLocks noChangeAspect="1" noChangeArrowheads="1"/>
                      </p:cNvPicPr>
                      <p:nvPr/>
                    </p:nvPicPr>
                    <p:blipFill>
                      <a:blip r:embed="rId10"/>
                      <a:srcRect/>
                      <a:stretch>
                        <a:fillRect/>
                      </a:stretch>
                    </p:blipFill>
                    <p:spPr bwMode="auto">
                      <a:xfrm>
                        <a:off x="4620380" y="4267590"/>
                        <a:ext cx="2036763" cy="728662"/>
                      </a:xfrm>
                      <a:prstGeom prst="rect">
                        <a:avLst/>
                      </a:prstGeom>
                      <a:noFill/>
                    </p:spPr>
                  </p:pic>
                </p:oleObj>
              </mc:Fallback>
            </mc:AlternateContent>
          </a:graphicData>
        </a:graphic>
      </p:graphicFrame>
      <p:grpSp>
        <p:nvGrpSpPr>
          <p:cNvPr id="14" name="Gruppo 13">
            <a:extLst>
              <a:ext uri="{FF2B5EF4-FFF2-40B4-BE49-F238E27FC236}">
                <a16:creationId xmlns:a16="http://schemas.microsoft.com/office/drawing/2014/main" id="{2C253A12-483D-429E-B03B-4313F89FC7FD}"/>
              </a:ext>
            </a:extLst>
          </p:cNvPr>
          <p:cNvGrpSpPr/>
          <p:nvPr/>
        </p:nvGrpSpPr>
        <p:grpSpPr>
          <a:xfrm>
            <a:off x="2556878" y="2638029"/>
            <a:ext cx="267825" cy="267825"/>
            <a:chOff x="1067522" y="1069131"/>
            <a:chExt cx="267825" cy="267825"/>
          </a:xfrm>
        </p:grpSpPr>
        <p:cxnSp>
          <p:nvCxnSpPr>
            <p:cNvPr id="15" name="Connettore diritto 14">
              <a:extLst>
                <a:ext uri="{FF2B5EF4-FFF2-40B4-BE49-F238E27FC236}">
                  <a16:creationId xmlns:a16="http://schemas.microsoft.com/office/drawing/2014/main" id="{68968D30-E240-4DC3-A588-77426A4877E6}"/>
                </a:ext>
              </a:extLst>
            </p:cNvPr>
            <p:cNvCxnSpPr>
              <a:cxnSpLocks/>
            </p:cNvCxnSpPr>
            <p:nvPr/>
          </p:nvCxnSpPr>
          <p:spPr>
            <a:xfrm rot="16200000">
              <a:off x="1201435" y="1069131"/>
              <a:ext cx="0" cy="2678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353CA0AC-54D3-45E7-B8CA-2FB23E0EED60}"/>
                </a:ext>
              </a:extLst>
            </p:cNvPr>
            <p:cNvCxnSpPr>
              <a:cxnSpLocks/>
            </p:cNvCxnSpPr>
            <p:nvPr/>
          </p:nvCxnSpPr>
          <p:spPr>
            <a:xfrm>
              <a:off x="1201435" y="1069131"/>
              <a:ext cx="0" cy="2678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Connettore diritto 16">
            <a:extLst>
              <a:ext uri="{FF2B5EF4-FFF2-40B4-BE49-F238E27FC236}">
                <a16:creationId xmlns:a16="http://schemas.microsoft.com/office/drawing/2014/main" id="{C090F654-7788-4840-8C9A-1BDBEFF05DA9}"/>
              </a:ext>
            </a:extLst>
          </p:cNvPr>
          <p:cNvCxnSpPr>
            <a:cxnSpLocks/>
          </p:cNvCxnSpPr>
          <p:nvPr/>
        </p:nvCxnSpPr>
        <p:spPr>
          <a:xfrm rot="5400000">
            <a:off x="2377911" y="3208226"/>
            <a:ext cx="0" cy="2678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8" name="Oggetto 17">
            <a:extLst>
              <a:ext uri="{FF2B5EF4-FFF2-40B4-BE49-F238E27FC236}">
                <a16:creationId xmlns:a16="http://schemas.microsoft.com/office/drawing/2014/main" id="{8307F2A4-082D-43E6-80D0-7BD050E9590E}"/>
              </a:ext>
            </a:extLst>
          </p:cNvPr>
          <p:cNvGraphicFramePr>
            <a:graphicFrameLocks noChangeAspect="1"/>
          </p:cNvGraphicFramePr>
          <p:nvPr>
            <p:extLst>
              <p:ext uri="{D42A27DB-BD31-4B8C-83A1-F6EECF244321}">
                <p14:modId xmlns:p14="http://schemas.microsoft.com/office/powerpoint/2010/main" val="966274862"/>
              </p:ext>
            </p:extLst>
          </p:nvPr>
        </p:nvGraphicFramePr>
        <p:xfrm>
          <a:off x="1452197" y="2051260"/>
          <a:ext cx="974725" cy="808037"/>
        </p:xfrm>
        <a:graphic>
          <a:graphicData uri="http://schemas.openxmlformats.org/presentationml/2006/ole">
            <mc:AlternateContent xmlns:mc="http://schemas.openxmlformats.org/markup-compatibility/2006">
              <mc:Choice xmlns:v="urn:schemas-microsoft-com:vml" Requires="v">
                <p:oleObj spid="_x0000_s5408" name="Equation" r:id="rId11" imgW="304560" imgH="253800" progId="Equation.DSMT4">
                  <p:embed/>
                </p:oleObj>
              </mc:Choice>
              <mc:Fallback>
                <p:oleObj name="Equation" r:id="rId11" imgW="304560" imgH="253800" progId="Equation.DSMT4">
                  <p:embed/>
                  <p:pic>
                    <p:nvPicPr>
                      <p:cNvPr id="18" name="Oggetto 17">
                        <a:extLst>
                          <a:ext uri="{FF2B5EF4-FFF2-40B4-BE49-F238E27FC236}">
                            <a16:creationId xmlns:a16="http://schemas.microsoft.com/office/drawing/2014/main" id="{20D7E6F1-C207-495B-A395-AFA21E34198F}"/>
                          </a:ext>
                        </a:extLst>
                      </p:cNvPr>
                      <p:cNvPicPr>
                        <a:picLocks noChangeAspect="1" noChangeArrowheads="1"/>
                      </p:cNvPicPr>
                      <p:nvPr/>
                    </p:nvPicPr>
                    <p:blipFill>
                      <a:blip r:embed="rId12"/>
                      <a:srcRect/>
                      <a:stretch>
                        <a:fillRect/>
                      </a:stretch>
                    </p:blipFill>
                    <p:spPr bwMode="auto">
                      <a:xfrm>
                        <a:off x="1452197" y="2051260"/>
                        <a:ext cx="974725" cy="808037"/>
                      </a:xfrm>
                      <a:prstGeom prst="rect">
                        <a:avLst/>
                      </a:prstGeom>
                      <a:noFill/>
                    </p:spPr>
                  </p:pic>
                </p:oleObj>
              </mc:Fallback>
            </mc:AlternateContent>
          </a:graphicData>
        </a:graphic>
      </p:graphicFrame>
      <p:graphicFrame>
        <p:nvGraphicFramePr>
          <p:cNvPr id="19" name="Oggetto 18">
            <a:extLst>
              <a:ext uri="{FF2B5EF4-FFF2-40B4-BE49-F238E27FC236}">
                <a16:creationId xmlns:a16="http://schemas.microsoft.com/office/drawing/2014/main" id="{67803A26-63A6-4CCE-BB24-2B40504FD778}"/>
              </a:ext>
            </a:extLst>
          </p:cNvPr>
          <p:cNvGraphicFramePr>
            <a:graphicFrameLocks noChangeAspect="1"/>
          </p:cNvGraphicFramePr>
          <p:nvPr>
            <p:extLst>
              <p:ext uri="{D42A27DB-BD31-4B8C-83A1-F6EECF244321}">
                <p14:modId xmlns:p14="http://schemas.microsoft.com/office/powerpoint/2010/main" val="504295628"/>
              </p:ext>
            </p:extLst>
          </p:nvPr>
        </p:nvGraphicFramePr>
        <p:xfrm>
          <a:off x="4916670" y="2006168"/>
          <a:ext cx="1749425" cy="728663"/>
        </p:xfrm>
        <a:graphic>
          <a:graphicData uri="http://schemas.openxmlformats.org/presentationml/2006/ole">
            <mc:AlternateContent xmlns:mc="http://schemas.openxmlformats.org/markup-compatibility/2006">
              <mc:Choice xmlns:v="urn:schemas-microsoft-com:vml" Requires="v">
                <p:oleObj spid="_x0000_s5409" name="Equation" r:id="rId13" imgW="545760" imgH="228600" progId="Equation.DSMT4">
                  <p:embed/>
                </p:oleObj>
              </mc:Choice>
              <mc:Fallback>
                <p:oleObj name="Equation" r:id="rId13" imgW="545760" imgH="228600" progId="Equation.DSMT4">
                  <p:embed/>
                  <p:pic>
                    <p:nvPicPr>
                      <p:cNvPr id="6" name="Oggetto 5">
                        <a:extLst>
                          <a:ext uri="{FF2B5EF4-FFF2-40B4-BE49-F238E27FC236}">
                            <a16:creationId xmlns:a16="http://schemas.microsoft.com/office/drawing/2014/main" id="{F468927D-2F20-40B7-8E68-7E8ADD13138C}"/>
                          </a:ext>
                        </a:extLst>
                      </p:cNvPr>
                      <p:cNvPicPr>
                        <a:picLocks noChangeAspect="1" noChangeArrowheads="1"/>
                      </p:cNvPicPr>
                      <p:nvPr/>
                    </p:nvPicPr>
                    <p:blipFill>
                      <a:blip r:embed="rId14"/>
                      <a:srcRect/>
                      <a:stretch>
                        <a:fillRect/>
                      </a:stretch>
                    </p:blipFill>
                    <p:spPr bwMode="auto">
                      <a:xfrm>
                        <a:off x="4916670" y="2006168"/>
                        <a:ext cx="1749425" cy="728663"/>
                      </a:xfrm>
                      <a:prstGeom prst="rect">
                        <a:avLst/>
                      </a:prstGeom>
                      <a:noFill/>
                    </p:spPr>
                  </p:pic>
                </p:oleObj>
              </mc:Fallback>
            </mc:AlternateContent>
          </a:graphicData>
        </a:graphic>
      </p:graphicFrame>
      <p:sp>
        <p:nvSpPr>
          <p:cNvPr id="21" name="Rettangolo con angoli arrotondati 20">
            <a:extLst>
              <a:ext uri="{FF2B5EF4-FFF2-40B4-BE49-F238E27FC236}">
                <a16:creationId xmlns:a16="http://schemas.microsoft.com/office/drawing/2014/main" id="{693F89AD-20C1-4533-AF21-FF6D3381C512}"/>
              </a:ext>
            </a:extLst>
          </p:cNvPr>
          <p:cNvSpPr/>
          <p:nvPr/>
        </p:nvSpPr>
        <p:spPr>
          <a:xfrm>
            <a:off x="7802787" y="4136551"/>
            <a:ext cx="3851347" cy="168845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798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579C701C-FB16-4EAA-8136-B607D38FA2CE}"/>
              </a:ext>
            </a:extLst>
          </p:cNvPr>
          <p:cNvPicPr>
            <a:picLocks noChangeAspect="1"/>
          </p:cNvPicPr>
          <p:nvPr/>
        </p:nvPicPr>
        <p:blipFill>
          <a:blip r:embed="rId3"/>
          <a:stretch>
            <a:fillRect/>
          </a:stretch>
        </p:blipFill>
        <p:spPr>
          <a:xfrm>
            <a:off x="63685" y="1352159"/>
            <a:ext cx="3681052" cy="3681052"/>
          </a:xfrm>
          <a:prstGeom prst="rect">
            <a:avLst/>
          </a:prstGeom>
        </p:spPr>
      </p:pic>
      <p:pic>
        <p:nvPicPr>
          <p:cNvPr id="15" name="Immagine 14">
            <a:extLst>
              <a:ext uri="{FF2B5EF4-FFF2-40B4-BE49-F238E27FC236}">
                <a16:creationId xmlns:a16="http://schemas.microsoft.com/office/drawing/2014/main" id="{42E88C6E-5E25-47FD-B21C-842EB83E6E76}"/>
              </a:ext>
            </a:extLst>
          </p:cNvPr>
          <p:cNvPicPr>
            <a:picLocks noChangeAspect="1"/>
          </p:cNvPicPr>
          <p:nvPr/>
        </p:nvPicPr>
        <p:blipFill>
          <a:blip r:embed="rId4"/>
          <a:stretch>
            <a:fillRect/>
          </a:stretch>
        </p:blipFill>
        <p:spPr>
          <a:xfrm>
            <a:off x="6754983" y="1343033"/>
            <a:ext cx="3637623" cy="4374978"/>
          </a:xfrm>
          <a:prstGeom prst="rect">
            <a:avLst/>
          </a:prstGeom>
        </p:spPr>
      </p:pic>
      <p:sp>
        <p:nvSpPr>
          <p:cNvPr id="2" name="Titolo 1">
            <a:extLst>
              <a:ext uri="{FF2B5EF4-FFF2-40B4-BE49-F238E27FC236}">
                <a16:creationId xmlns:a16="http://schemas.microsoft.com/office/drawing/2014/main" id="{CF72EFE2-A519-4639-B39F-1588D6FF2459}"/>
              </a:ext>
            </a:extLst>
          </p:cNvPr>
          <p:cNvSpPr>
            <a:spLocks noGrp="1"/>
          </p:cNvSpPr>
          <p:nvPr>
            <p:ph type="title"/>
          </p:nvPr>
        </p:nvSpPr>
        <p:spPr>
          <a:xfrm>
            <a:off x="985547" y="110554"/>
            <a:ext cx="10515600" cy="662397"/>
          </a:xfrm>
        </p:spPr>
        <p:txBody>
          <a:bodyPr/>
          <a:lstStyle/>
          <a:p>
            <a:r>
              <a:rPr lang="en-US" dirty="0"/>
              <a:t>Class-A source followers: output current limits</a:t>
            </a:r>
          </a:p>
        </p:txBody>
      </p:sp>
      <p:sp>
        <p:nvSpPr>
          <p:cNvPr id="3" name="Segnaposto piè di pagina 2">
            <a:extLst>
              <a:ext uri="{FF2B5EF4-FFF2-40B4-BE49-F238E27FC236}">
                <a16:creationId xmlns:a16="http://schemas.microsoft.com/office/drawing/2014/main" id="{5B018C35-8F38-47BB-B22D-8E7B54AEDD8C}"/>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00DAA7F4-3C28-4661-B50F-BAF33E6D68E5}"/>
              </a:ext>
            </a:extLst>
          </p:cNvPr>
          <p:cNvSpPr>
            <a:spLocks noGrp="1"/>
          </p:cNvSpPr>
          <p:nvPr>
            <p:ph type="sldNum" sz="quarter" idx="12"/>
          </p:nvPr>
        </p:nvSpPr>
        <p:spPr/>
        <p:txBody>
          <a:bodyPr/>
          <a:lstStyle/>
          <a:p>
            <a:fld id="{02055017-B6DE-4C35-A63B-40EADAC97849}" type="slidenum">
              <a:rPr lang="en-US" smtClean="0"/>
              <a:t>12</a:t>
            </a:fld>
            <a:endParaRPr lang="en-US" dirty="0"/>
          </a:p>
        </p:txBody>
      </p:sp>
      <p:sp>
        <p:nvSpPr>
          <p:cNvPr id="7" name="Figura a mano libera: forma 6">
            <a:extLst>
              <a:ext uri="{FF2B5EF4-FFF2-40B4-BE49-F238E27FC236}">
                <a16:creationId xmlns:a16="http://schemas.microsoft.com/office/drawing/2014/main" id="{7D84ACD9-E285-45F2-8279-3553F5D7F8C1}"/>
              </a:ext>
            </a:extLst>
          </p:cNvPr>
          <p:cNvSpPr/>
          <p:nvPr/>
        </p:nvSpPr>
        <p:spPr>
          <a:xfrm>
            <a:off x="2067805" y="1849855"/>
            <a:ext cx="1310661" cy="1363647"/>
          </a:xfrm>
          <a:custGeom>
            <a:avLst/>
            <a:gdLst>
              <a:gd name="connsiteX0" fmla="*/ 20877 w 916027"/>
              <a:gd name="connsiteY0" fmla="*/ 0 h 1363647"/>
              <a:gd name="connsiteX1" fmla="*/ 20877 w 916027"/>
              <a:gd name="connsiteY1" fmla="*/ 606392 h 1363647"/>
              <a:gd name="connsiteX2" fmla="*/ 1627 w 916027"/>
              <a:gd name="connsiteY2" fmla="*/ 1174282 h 1363647"/>
              <a:gd name="connsiteX3" fmla="*/ 69003 w 916027"/>
              <a:gd name="connsiteY3" fmla="*/ 1280160 h 1363647"/>
              <a:gd name="connsiteX4" fmla="*/ 194132 w 916027"/>
              <a:gd name="connsiteY4" fmla="*/ 1357162 h 1363647"/>
              <a:gd name="connsiteX5" fmla="*/ 531016 w 916027"/>
              <a:gd name="connsiteY5" fmla="*/ 1357162 h 1363647"/>
              <a:gd name="connsiteX6" fmla="*/ 916027 w 916027"/>
              <a:gd name="connsiteY6" fmla="*/ 1337912 h 136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27" h="1363647">
                <a:moveTo>
                  <a:pt x="20877" y="0"/>
                </a:moveTo>
                <a:cubicBezTo>
                  <a:pt x="22481" y="205339"/>
                  <a:pt x="24085" y="410678"/>
                  <a:pt x="20877" y="606392"/>
                </a:cubicBezTo>
                <a:cubicBezTo>
                  <a:pt x="17669" y="802106"/>
                  <a:pt x="-6394" y="1061988"/>
                  <a:pt x="1627" y="1174282"/>
                </a:cubicBezTo>
                <a:cubicBezTo>
                  <a:pt x="9648" y="1286576"/>
                  <a:pt x="36919" y="1249680"/>
                  <a:pt x="69003" y="1280160"/>
                </a:cubicBezTo>
                <a:cubicBezTo>
                  <a:pt x="101087" y="1310640"/>
                  <a:pt x="117130" y="1344328"/>
                  <a:pt x="194132" y="1357162"/>
                </a:cubicBezTo>
                <a:cubicBezTo>
                  <a:pt x="271134" y="1369996"/>
                  <a:pt x="410700" y="1360370"/>
                  <a:pt x="531016" y="1357162"/>
                </a:cubicBezTo>
                <a:cubicBezTo>
                  <a:pt x="651332" y="1353954"/>
                  <a:pt x="783679" y="1345933"/>
                  <a:pt x="916027" y="1337912"/>
                </a:cubicBezTo>
              </a:path>
            </a:pathLst>
          </a:custGeom>
          <a:noFill/>
          <a:ln w="6985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igura a mano libera: forma 7">
            <a:extLst>
              <a:ext uri="{FF2B5EF4-FFF2-40B4-BE49-F238E27FC236}">
                <a16:creationId xmlns:a16="http://schemas.microsoft.com/office/drawing/2014/main" id="{D8D850B6-A646-4EA5-9D30-A1FBD0DD2C9E}"/>
              </a:ext>
            </a:extLst>
          </p:cNvPr>
          <p:cNvSpPr/>
          <p:nvPr/>
        </p:nvSpPr>
        <p:spPr>
          <a:xfrm rot="5400000">
            <a:off x="1973076" y="3744179"/>
            <a:ext cx="1607419" cy="1203360"/>
          </a:xfrm>
          <a:custGeom>
            <a:avLst/>
            <a:gdLst>
              <a:gd name="connsiteX0" fmla="*/ 20877 w 916027"/>
              <a:gd name="connsiteY0" fmla="*/ 0 h 1363647"/>
              <a:gd name="connsiteX1" fmla="*/ 20877 w 916027"/>
              <a:gd name="connsiteY1" fmla="*/ 606392 h 1363647"/>
              <a:gd name="connsiteX2" fmla="*/ 1627 w 916027"/>
              <a:gd name="connsiteY2" fmla="*/ 1174282 h 1363647"/>
              <a:gd name="connsiteX3" fmla="*/ 69003 w 916027"/>
              <a:gd name="connsiteY3" fmla="*/ 1280160 h 1363647"/>
              <a:gd name="connsiteX4" fmla="*/ 194132 w 916027"/>
              <a:gd name="connsiteY4" fmla="*/ 1357162 h 1363647"/>
              <a:gd name="connsiteX5" fmla="*/ 531016 w 916027"/>
              <a:gd name="connsiteY5" fmla="*/ 1357162 h 1363647"/>
              <a:gd name="connsiteX6" fmla="*/ 916027 w 916027"/>
              <a:gd name="connsiteY6" fmla="*/ 1337912 h 136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27" h="1363647">
                <a:moveTo>
                  <a:pt x="20877" y="0"/>
                </a:moveTo>
                <a:cubicBezTo>
                  <a:pt x="22481" y="205339"/>
                  <a:pt x="24085" y="410678"/>
                  <a:pt x="20877" y="606392"/>
                </a:cubicBezTo>
                <a:cubicBezTo>
                  <a:pt x="17669" y="802106"/>
                  <a:pt x="-6394" y="1061988"/>
                  <a:pt x="1627" y="1174282"/>
                </a:cubicBezTo>
                <a:cubicBezTo>
                  <a:pt x="9648" y="1286576"/>
                  <a:pt x="36919" y="1249680"/>
                  <a:pt x="69003" y="1280160"/>
                </a:cubicBezTo>
                <a:cubicBezTo>
                  <a:pt x="101087" y="1310640"/>
                  <a:pt x="117130" y="1344328"/>
                  <a:pt x="194132" y="1357162"/>
                </a:cubicBezTo>
                <a:cubicBezTo>
                  <a:pt x="271134" y="1369996"/>
                  <a:pt x="410700" y="1360370"/>
                  <a:pt x="531016" y="1357162"/>
                </a:cubicBezTo>
                <a:cubicBezTo>
                  <a:pt x="651332" y="1353954"/>
                  <a:pt x="783679" y="1345933"/>
                  <a:pt x="916027" y="1337912"/>
                </a:cubicBezTo>
              </a:path>
            </a:pathLst>
          </a:custGeom>
          <a:noFill/>
          <a:ln w="41275">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sellaDiTesto 10">
            <a:extLst>
              <a:ext uri="{FF2B5EF4-FFF2-40B4-BE49-F238E27FC236}">
                <a16:creationId xmlns:a16="http://schemas.microsoft.com/office/drawing/2014/main" id="{29A4921F-5DE2-46B4-A207-18BB53AB9316}"/>
              </a:ext>
            </a:extLst>
          </p:cNvPr>
          <p:cNvSpPr txBox="1"/>
          <p:nvPr/>
        </p:nvSpPr>
        <p:spPr>
          <a:xfrm>
            <a:off x="3365423" y="1249417"/>
            <a:ext cx="3152348"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positive output current (I</a:t>
            </a:r>
            <a:r>
              <a:rPr lang="en-US" sz="2400" baseline="-25000" dirty="0">
                <a:latin typeface="Arial" panose="020B0604020202020204" pitchFamily="34" charset="0"/>
                <a:cs typeface="Arial" panose="020B0604020202020204" pitchFamily="34" charset="0"/>
              </a:rPr>
              <a:t>OP</a:t>
            </a:r>
            <a:r>
              <a:rPr lang="en-US" sz="2400" dirty="0">
                <a:latin typeface="Arial" panose="020B0604020202020204" pitchFamily="34" charset="0"/>
                <a:cs typeface="Arial" panose="020B0604020202020204" pitchFamily="34" charset="0"/>
              </a:rPr>
              <a:t>) is limited only by the MOSFET size </a:t>
            </a:r>
          </a:p>
        </p:txBody>
      </p:sp>
      <p:sp>
        <p:nvSpPr>
          <p:cNvPr id="12" name="Rettangolo con angoli arrotondati 11">
            <a:extLst>
              <a:ext uri="{FF2B5EF4-FFF2-40B4-BE49-F238E27FC236}">
                <a16:creationId xmlns:a16="http://schemas.microsoft.com/office/drawing/2014/main" id="{60452430-09AF-4D1F-8098-E1D36981B388}"/>
              </a:ext>
            </a:extLst>
          </p:cNvPr>
          <p:cNvSpPr/>
          <p:nvPr/>
        </p:nvSpPr>
        <p:spPr>
          <a:xfrm>
            <a:off x="3128211" y="1146617"/>
            <a:ext cx="3301465" cy="168845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ttangolo con angoli arrotondati 12">
            <a:extLst>
              <a:ext uri="{FF2B5EF4-FFF2-40B4-BE49-F238E27FC236}">
                <a16:creationId xmlns:a16="http://schemas.microsoft.com/office/drawing/2014/main" id="{50B2EB59-19B3-46F4-BE8B-2031C200AD47}"/>
              </a:ext>
            </a:extLst>
          </p:cNvPr>
          <p:cNvSpPr/>
          <p:nvPr/>
        </p:nvSpPr>
        <p:spPr>
          <a:xfrm>
            <a:off x="2717494" y="3727861"/>
            <a:ext cx="3637623" cy="175035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llaDiTesto 13">
            <a:extLst>
              <a:ext uri="{FF2B5EF4-FFF2-40B4-BE49-F238E27FC236}">
                <a16:creationId xmlns:a16="http://schemas.microsoft.com/office/drawing/2014/main" id="{B8D15D75-A78D-4D71-A881-077CD91944CB}"/>
              </a:ext>
            </a:extLst>
          </p:cNvPr>
          <p:cNvSpPr txBox="1"/>
          <p:nvPr/>
        </p:nvSpPr>
        <p:spPr>
          <a:xfrm>
            <a:off x="2800350" y="3792130"/>
            <a:ext cx="3554767"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negative output current (I</a:t>
            </a:r>
            <a:r>
              <a:rPr lang="en-US" sz="2400" baseline="-25000" dirty="0">
                <a:latin typeface="Arial" panose="020B0604020202020204" pitchFamily="34" charset="0"/>
                <a:cs typeface="Arial" panose="020B0604020202020204" pitchFamily="34" charset="0"/>
              </a:rPr>
              <a:t>ON</a:t>
            </a:r>
            <a:r>
              <a:rPr lang="en-US" sz="2400" dirty="0">
                <a:latin typeface="Arial" panose="020B0604020202020204" pitchFamily="34" charset="0"/>
                <a:cs typeface="Arial" panose="020B0604020202020204" pitchFamily="34" charset="0"/>
              </a:rPr>
              <a:t>) is limited by I</a:t>
            </a:r>
            <a:r>
              <a:rPr lang="en-US" sz="2400" baseline="-25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 which is the quiescent supply current </a:t>
            </a:r>
          </a:p>
        </p:txBody>
      </p:sp>
      <p:graphicFrame>
        <p:nvGraphicFramePr>
          <p:cNvPr id="16" name="Oggetto 15">
            <a:extLst>
              <a:ext uri="{FF2B5EF4-FFF2-40B4-BE49-F238E27FC236}">
                <a16:creationId xmlns:a16="http://schemas.microsoft.com/office/drawing/2014/main" id="{C0F0CA09-C7E4-4E61-BA19-255EADE7DEEB}"/>
              </a:ext>
            </a:extLst>
          </p:cNvPr>
          <p:cNvGraphicFramePr>
            <a:graphicFrameLocks noChangeAspect="1"/>
          </p:cNvGraphicFramePr>
          <p:nvPr>
            <p:extLst>
              <p:ext uri="{D42A27DB-BD31-4B8C-83A1-F6EECF244321}">
                <p14:modId xmlns:p14="http://schemas.microsoft.com/office/powerpoint/2010/main" val="3033538291"/>
              </p:ext>
            </p:extLst>
          </p:nvPr>
        </p:nvGraphicFramePr>
        <p:xfrm>
          <a:off x="4941597" y="4863819"/>
          <a:ext cx="1301750" cy="571500"/>
        </p:xfrm>
        <a:graphic>
          <a:graphicData uri="http://schemas.openxmlformats.org/presentationml/2006/ole">
            <mc:AlternateContent xmlns:mc="http://schemas.openxmlformats.org/markup-compatibility/2006">
              <mc:Choice xmlns:v="urn:schemas-microsoft-com:vml" Requires="v">
                <p:oleObj spid="_x0000_s23600" name="Equation" r:id="rId5" imgW="520560" imgH="228600" progId="Equation.DSMT4">
                  <p:embed/>
                </p:oleObj>
              </mc:Choice>
              <mc:Fallback>
                <p:oleObj name="Equation" r:id="rId5" imgW="520560" imgH="228600" progId="Equation.DSMT4">
                  <p:embed/>
                  <p:pic>
                    <p:nvPicPr>
                      <p:cNvPr id="9" name="Oggetto 8">
                        <a:extLst>
                          <a:ext uri="{FF2B5EF4-FFF2-40B4-BE49-F238E27FC236}">
                            <a16:creationId xmlns:a16="http://schemas.microsoft.com/office/drawing/2014/main" id="{D97BAD32-8B43-40E5-8ACD-5F402C759082}"/>
                          </a:ext>
                        </a:extLst>
                      </p:cNvPr>
                      <p:cNvPicPr>
                        <a:picLocks noChangeAspect="1" noChangeArrowheads="1"/>
                      </p:cNvPicPr>
                      <p:nvPr/>
                    </p:nvPicPr>
                    <p:blipFill>
                      <a:blip r:embed="rId6"/>
                      <a:srcRect/>
                      <a:stretch>
                        <a:fillRect/>
                      </a:stretch>
                    </p:blipFill>
                    <p:spPr bwMode="auto">
                      <a:xfrm>
                        <a:off x="4941597" y="4863819"/>
                        <a:ext cx="1301750" cy="571500"/>
                      </a:xfrm>
                      <a:prstGeom prst="rect">
                        <a:avLst/>
                      </a:prstGeom>
                      <a:noFill/>
                    </p:spPr>
                  </p:pic>
                </p:oleObj>
              </mc:Fallback>
            </mc:AlternateContent>
          </a:graphicData>
        </a:graphic>
      </p:graphicFrame>
      <p:sp>
        <p:nvSpPr>
          <p:cNvPr id="17" name="Figura a mano libera: forma 16">
            <a:extLst>
              <a:ext uri="{FF2B5EF4-FFF2-40B4-BE49-F238E27FC236}">
                <a16:creationId xmlns:a16="http://schemas.microsoft.com/office/drawing/2014/main" id="{9E5E0BDE-09F0-4E75-8112-F84D1FEF4ACE}"/>
              </a:ext>
            </a:extLst>
          </p:cNvPr>
          <p:cNvSpPr/>
          <p:nvPr/>
        </p:nvSpPr>
        <p:spPr>
          <a:xfrm rot="5400000">
            <a:off x="8878191" y="3637401"/>
            <a:ext cx="1854290" cy="1363647"/>
          </a:xfrm>
          <a:custGeom>
            <a:avLst/>
            <a:gdLst>
              <a:gd name="connsiteX0" fmla="*/ 20877 w 916027"/>
              <a:gd name="connsiteY0" fmla="*/ 0 h 1363647"/>
              <a:gd name="connsiteX1" fmla="*/ 20877 w 916027"/>
              <a:gd name="connsiteY1" fmla="*/ 606392 h 1363647"/>
              <a:gd name="connsiteX2" fmla="*/ 1627 w 916027"/>
              <a:gd name="connsiteY2" fmla="*/ 1174282 h 1363647"/>
              <a:gd name="connsiteX3" fmla="*/ 69003 w 916027"/>
              <a:gd name="connsiteY3" fmla="*/ 1280160 h 1363647"/>
              <a:gd name="connsiteX4" fmla="*/ 194132 w 916027"/>
              <a:gd name="connsiteY4" fmla="*/ 1357162 h 1363647"/>
              <a:gd name="connsiteX5" fmla="*/ 531016 w 916027"/>
              <a:gd name="connsiteY5" fmla="*/ 1357162 h 1363647"/>
              <a:gd name="connsiteX6" fmla="*/ 916027 w 916027"/>
              <a:gd name="connsiteY6" fmla="*/ 1337912 h 136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27" h="1363647">
                <a:moveTo>
                  <a:pt x="20877" y="0"/>
                </a:moveTo>
                <a:cubicBezTo>
                  <a:pt x="22481" y="205339"/>
                  <a:pt x="24085" y="410678"/>
                  <a:pt x="20877" y="606392"/>
                </a:cubicBezTo>
                <a:cubicBezTo>
                  <a:pt x="17669" y="802106"/>
                  <a:pt x="-6394" y="1061988"/>
                  <a:pt x="1627" y="1174282"/>
                </a:cubicBezTo>
                <a:cubicBezTo>
                  <a:pt x="9648" y="1286576"/>
                  <a:pt x="36919" y="1249680"/>
                  <a:pt x="69003" y="1280160"/>
                </a:cubicBezTo>
                <a:cubicBezTo>
                  <a:pt x="101087" y="1310640"/>
                  <a:pt x="117130" y="1344328"/>
                  <a:pt x="194132" y="1357162"/>
                </a:cubicBezTo>
                <a:cubicBezTo>
                  <a:pt x="271134" y="1369996"/>
                  <a:pt x="410700" y="1360370"/>
                  <a:pt x="531016" y="1357162"/>
                </a:cubicBezTo>
                <a:cubicBezTo>
                  <a:pt x="651332" y="1353954"/>
                  <a:pt x="783679" y="1345933"/>
                  <a:pt x="916027" y="1337912"/>
                </a:cubicBezTo>
              </a:path>
            </a:pathLst>
          </a:custGeom>
          <a:noFill/>
          <a:ln w="69850">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igura a mano libera: forma 17">
            <a:extLst>
              <a:ext uri="{FF2B5EF4-FFF2-40B4-BE49-F238E27FC236}">
                <a16:creationId xmlns:a16="http://schemas.microsoft.com/office/drawing/2014/main" id="{C029C164-D9D4-4B8E-90C5-5876AA6B0882}"/>
              </a:ext>
            </a:extLst>
          </p:cNvPr>
          <p:cNvSpPr/>
          <p:nvPr/>
        </p:nvSpPr>
        <p:spPr>
          <a:xfrm>
            <a:off x="9118950" y="1717078"/>
            <a:ext cx="880622" cy="1203360"/>
          </a:xfrm>
          <a:custGeom>
            <a:avLst/>
            <a:gdLst>
              <a:gd name="connsiteX0" fmla="*/ 20877 w 916027"/>
              <a:gd name="connsiteY0" fmla="*/ 0 h 1363647"/>
              <a:gd name="connsiteX1" fmla="*/ 20877 w 916027"/>
              <a:gd name="connsiteY1" fmla="*/ 606392 h 1363647"/>
              <a:gd name="connsiteX2" fmla="*/ 1627 w 916027"/>
              <a:gd name="connsiteY2" fmla="*/ 1174282 h 1363647"/>
              <a:gd name="connsiteX3" fmla="*/ 69003 w 916027"/>
              <a:gd name="connsiteY3" fmla="*/ 1280160 h 1363647"/>
              <a:gd name="connsiteX4" fmla="*/ 194132 w 916027"/>
              <a:gd name="connsiteY4" fmla="*/ 1357162 h 1363647"/>
              <a:gd name="connsiteX5" fmla="*/ 531016 w 916027"/>
              <a:gd name="connsiteY5" fmla="*/ 1357162 h 1363647"/>
              <a:gd name="connsiteX6" fmla="*/ 916027 w 916027"/>
              <a:gd name="connsiteY6" fmla="*/ 1337912 h 136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27" h="1363647">
                <a:moveTo>
                  <a:pt x="20877" y="0"/>
                </a:moveTo>
                <a:cubicBezTo>
                  <a:pt x="22481" y="205339"/>
                  <a:pt x="24085" y="410678"/>
                  <a:pt x="20877" y="606392"/>
                </a:cubicBezTo>
                <a:cubicBezTo>
                  <a:pt x="17669" y="802106"/>
                  <a:pt x="-6394" y="1061988"/>
                  <a:pt x="1627" y="1174282"/>
                </a:cubicBezTo>
                <a:cubicBezTo>
                  <a:pt x="9648" y="1286576"/>
                  <a:pt x="36919" y="1249680"/>
                  <a:pt x="69003" y="1280160"/>
                </a:cubicBezTo>
                <a:cubicBezTo>
                  <a:pt x="101087" y="1310640"/>
                  <a:pt x="117130" y="1344328"/>
                  <a:pt x="194132" y="1357162"/>
                </a:cubicBezTo>
                <a:cubicBezTo>
                  <a:pt x="271134" y="1369996"/>
                  <a:pt x="410700" y="1360370"/>
                  <a:pt x="531016" y="1357162"/>
                </a:cubicBezTo>
                <a:cubicBezTo>
                  <a:pt x="651332" y="1353954"/>
                  <a:pt x="783679" y="1345933"/>
                  <a:pt x="916027" y="1337912"/>
                </a:cubicBezTo>
              </a:path>
            </a:pathLst>
          </a:custGeom>
          <a:noFill/>
          <a:ln w="412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Oggetto 18">
            <a:extLst>
              <a:ext uri="{FF2B5EF4-FFF2-40B4-BE49-F238E27FC236}">
                <a16:creationId xmlns:a16="http://schemas.microsoft.com/office/drawing/2014/main" id="{45B1E231-F77B-463D-BD26-A975C4432848}"/>
              </a:ext>
            </a:extLst>
          </p:cNvPr>
          <p:cNvGraphicFramePr>
            <a:graphicFrameLocks noChangeAspect="1"/>
          </p:cNvGraphicFramePr>
          <p:nvPr>
            <p:extLst>
              <p:ext uri="{D42A27DB-BD31-4B8C-83A1-F6EECF244321}">
                <p14:modId xmlns:p14="http://schemas.microsoft.com/office/powerpoint/2010/main" val="2283493057"/>
              </p:ext>
            </p:extLst>
          </p:nvPr>
        </p:nvGraphicFramePr>
        <p:xfrm>
          <a:off x="10048875" y="1960563"/>
          <a:ext cx="1270000" cy="571500"/>
        </p:xfrm>
        <a:graphic>
          <a:graphicData uri="http://schemas.openxmlformats.org/presentationml/2006/ole">
            <mc:AlternateContent xmlns:mc="http://schemas.openxmlformats.org/markup-compatibility/2006">
              <mc:Choice xmlns:v="urn:schemas-microsoft-com:vml" Requires="v">
                <p:oleObj spid="_x0000_s23601" name="Equation" r:id="rId7" imgW="507960" imgH="228600" progId="Equation.DSMT4">
                  <p:embed/>
                </p:oleObj>
              </mc:Choice>
              <mc:Fallback>
                <p:oleObj name="Equation" r:id="rId7" imgW="507960" imgH="228600" progId="Equation.DSMT4">
                  <p:embed/>
                  <p:pic>
                    <p:nvPicPr>
                      <p:cNvPr id="16" name="Oggetto 15">
                        <a:extLst>
                          <a:ext uri="{FF2B5EF4-FFF2-40B4-BE49-F238E27FC236}">
                            <a16:creationId xmlns:a16="http://schemas.microsoft.com/office/drawing/2014/main" id="{C0F0CA09-C7E4-4E61-BA19-255EADE7DEEB}"/>
                          </a:ext>
                        </a:extLst>
                      </p:cNvPr>
                      <p:cNvPicPr>
                        <a:picLocks noChangeAspect="1" noChangeArrowheads="1"/>
                      </p:cNvPicPr>
                      <p:nvPr/>
                    </p:nvPicPr>
                    <p:blipFill>
                      <a:blip r:embed="rId8"/>
                      <a:srcRect/>
                      <a:stretch>
                        <a:fillRect/>
                      </a:stretch>
                    </p:blipFill>
                    <p:spPr bwMode="auto">
                      <a:xfrm>
                        <a:off x="10048875" y="1960563"/>
                        <a:ext cx="1270000" cy="571500"/>
                      </a:xfrm>
                      <a:prstGeom prst="rect">
                        <a:avLst/>
                      </a:prstGeom>
                      <a:noFill/>
                    </p:spPr>
                  </p:pic>
                </p:oleObj>
              </mc:Fallback>
            </mc:AlternateContent>
          </a:graphicData>
        </a:graphic>
      </p:graphicFrame>
      <p:sp>
        <p:nvSpPr>
          <p:cNvPr id="20" name="CasellaDiTesto 19">
            <a:extLst>
              <a:ext uri="{FF2B5EF4-FFF2-40B4-BE49-F238E27FC236}">
                <a16:creationId xmlns:a16="http://schemas.microsoft.com/office/drawing/2014/main" id="{B4091591-6D09-4E53-8949-44D7B696CC5C}"/>
              </a:ext>
            </a:extLst>
          </p:cNvPr>
          <p:cNvSpPr txBox="1"/>
          <p:nvPr/>
        </p:nvSpPr>
        <p:spPr>
          <a:xfrm>
            <a:off x="810890" y="5499033"/>
            <a:ext cx="251383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n source follower</a:t>
            </a:r>
          </a:p>
        </p:txBody>
      </p:sp>
      <p:sp>
        <p:nvSpPr>
          <p:cNvPr id="21" name="CasellaDiTesto 20">
            <a:extLst>
              <a:ext uri="{FF2B5EF4-FFF2-40B4-BE49-F238E27FC236}">
                <a16:creationId xmlns:a16="http://schemas.microsoft.com/office/drawing/2014/main" id="{ED240C14-E637-4B6F-AADE-D5F8B2EB02EF}"/>
              </a:ext>
            </a:extLst>
          </p:cNvPr>
          <p:cNvSpPr txBox="1"/>
          <p:nvPr/>
        </p:nvSpPr>
        <p:spPr>
          <a:xfrm>
            <a:off x="7237535" y="5686451"/>
            <a:ext cx="251383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 source follower</a:t>
            </a:r>
          </a:p>
        </p:txBody>
      </p:sp>
      <p:cxnSp>
        <p:nvCxnSpPr>
          <p:cNvPr id="23" name="Connettore diritto 22">
            <a:extLst>
              <a:ext uri="{FF2B5EF4-FFF2-40B4-BE49-F238E27FC236}">
                <a16:creationId xmlns:a16="http://schemas.microsoft.com/office/drawing/2014/main" id="{569F2DB1-B92A-4736-80C5-592A126C218A}"/>
              </a:ext>
            </a:extLst>
          </p:cNvPr>
          <p:cNvCxnSpPr/>
          <p:nvPr/>
        </p:nvCxnSpPr>
        <p:spPr>
          <a:xfrm flipV="1">
            <a:off x="6754983" y="979396"/>
            <a:ext cx="0" cy="5067074"/>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4" name="CasellaDiTesto 23">
            <a:extLst>
              <a:ext uri="{FF2B5EF4-FFF2-40B4-BE49-F238E27FC236}">
                <a16:creationId xmlns:a16="http://schemas.microsoft.com/office/drawing/2014/main" id="{8455C33F-412B-42A8-9778-88C1D0B956E7}"/>
              </a:ext>
            </a:extLst>
          </p:cNvPr>
          <p:cNvSpPr txBox="1"/>
          <p:nvPr/>
        </p:nvSpPr>
        <p:spPr>
          <a:xfrm>
            <a:off x="9999572" y="3792130"/>
            <a:ext cx="2314941"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opposite condition: it is the positive current to be limited by I</a:t>
            </a:r>
            <a:r>
              <a:rPr lang="en-US" sz="2400" baseline="-25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018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p:bldP spid="12" grpId="0" animBg="1"/>
      <p:bldP spid="13" grpId="0" animBg="1"/>
      <p:bldP spid="14" grpId="0"/>
      <p:bldP spid="17" grpId="0" animBg="1"/>
      <p:bldP spid="18" grpId="0" animBg="1"/>
      <p:bldP spid="21"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source_follower_AB">
            <a:extLst>
              <a:ext uri="{FF2B5EF4-FFF2-40B4-BE49-F238E27FC236}">
                <a16:creationId xmlns:a16="http://schemas.microsoft.com/office/drawing/2014/main" id="{CF745474-6874-4C3F-9614-5ABE9819FD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201" y="1113702"/>
            <a:ext cx="3454400" cy="488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a:extLst>
              <a:ext uri="{FF2B5EF4-FFF2-40B4-BE49-F238E27FC236}">
                <a16:creationId xmlns:a16="http://schemas.microsoft.com/office/drawing/2014/main" id="{977F1029-33AA-4A16-8004-D38DFE920C73}"/>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8AFC6BEE-915B-4D7A-B79C-1260487A2A74}"/>
              </a:ext>
            </a:extLst>
          </p:cNvPr>
          <p:cNvSpPr>
            <a:spLocks noGrp="1"/>
          </p:cNvSpPr>
          <p:nvPr>
            <p:ph type="sldNum" sz="quarter" idx="12"/>
          </p:nvPr>
        </p:nvSpPr>
        <p:spPr/>
        <p:txBody>
          <a:bodyPr/>
          <a:lstStyle/>
          <a:p>
            <a:fld id="{02055017-B6DE-4C35-A63B-40EADAC97849}" type="slidenum">
              <a:rPr lang="en-US" smtClean="0"/>
              <a:t>13</a:t>
            </a:fld>
            <a:endParaRPr lang="en-US" dirty="0"/>
          </a:p>
        </p:txBody>
      </p:sp>
      <p:sp>
        <p:nvSpPr>
          <p:cNvPr id="5" name="CasellaDiTesto 4">
            <a:extLst>
              <a:ext uri="{FF2B5EF4-FFF2-40B4-BE49-F238E27FC236}">
                <a16:creationId xmlns:a16="http://schemas.microsoft.com/office/drawing/2014/main" id="{EBD90D62-1F7A-4D61-A275-63B0AB6C6846}"/>
              </a:ext>
            </a:extLst>
          </p:cNvPr>
          <p:cNvSpPr txBox="1"/>
          <p:nvPr/>
        </p:nvSpPr>
        <p:spPr>
          <a:xfrm>
            <a:off x="4469814" y="4154481"/>
            <a:ext cx="4247735" cy="1938992"/>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Practically useless for the low supply voltages used in modern analog circuits, which require rail-to-rail output voltage swings</a:t>
            </a:r>
          </a:p>
        </p:txBody>
      </p:sp>
      <p:graphicFrame>
        <p:nvGraphicFramePr>
          <p:cNvPr id="6" name="Oggetto 5">
            <a:extLst>
              <a:ext uri="{FF2B5EF4-FFF2-40B4-BE49-F238E27FC236}">
                <a16:creationId xmlns:a16="http://schemas.microsoft.com/office/drawing/2014/main" id="{A7E6C24A-7B5E-41EF-8A3A-0110053DD94F}"/>
              </a:ext>
            </a:extLst>
          </p:cNvPr>
          <p:cNvGraphicFramePr>
            <a:graphicFrameLocks noChangeAspect="1"/>
          </p:cNvGraphicFramePr>
          <p:nvPr>
            <p:extLst>
              <p:ext uri="{D42A27DB-BD31-4B8C-83A1-F6EECF244321}">
                <p14:modId xmlns:p14="http://schemas.microsoft.com/office/powerpoint/2010/main" val="4126160679"/>
              </p:ext>
            </p:extLst>
          </p:nvPr>
        </p:nvGraphicFramePr>
        <p:xfrm>
          <a:off x="5180428" y="3036771"/>
          <a:ext cx="3255963" cy="809625"/>
        </p:xfrm>
        <a:graphic>
          <a:graphicData uri="http://schemas.openxmlformats.org/presentationml/2006/ole">
            <mc:AlternateContent xmlns:mc="http://schemas.openxmlformats.org/markup-compatibility/2006">
              <mc:Choice xmlns:v="urn:schemas-microsoft-com:vml" Requires="v">
                <p:oleObj spid="_x0000_s6396" name="Equation" r:id="rId4" imgW="1015920" imgH="253800" progId="Equation.DSMT4">
                  <p:embed/>
                </p:oleObj>
              </mc:Choice>
              <mc:Fallback>
                <p:oleObj name="Equation" r:id="rId4" imgW="1015920" imgH="253800" progId="Equation.DSMT4">
                  <p:embed/>
                  <p:pic>
                    <p:nvPicPr>
                      <p:cNvPr id="7" name="Oggetto 6"/>
                      <p:cNvPicPr>
                        <a:picLocks noChangeAspect="1" noChangeArrowheads="1"/>
                      </p:cNvPicPr>
                      <p:nvPr/>
                    </p:nvPicPr>
                    <p:blipFill>
                      <a:blip r:embed="rId5"/>
                      <a:srcRect/>
                      <a:stretch>
                        <a:fillRect/>
                      </a:stretch>
                    </p:blipFill>
                    <p:spPr bwMode="auto">
                      <a:xfrm>
                        <a:off x="5180428" y="3036771"/>
                        <a:ext cx="3255963" cy="809625"/>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0E6391CF-3CFB-4938-8B32-14AFD5A1B532}"/>
              </a:ext>
            </a:extLst>
          </p:cNvPr>
          <p:cNvGraphicFramePr>
            <a:graphicFrameLocks noChangeAspect="1"/>
          </p:cNvGraphicFramePr>
          <p:nvPr>
            <p:extLst>
              <p:ext uri="{D42A27DB-BD31-4B8C-83A1-F6EECF244321}">
                <p14:modId xmlns:p14="http://schemas.microsoft.com/office/powerpoint/2010/main" val="2580461680"/>
              </p:ext>
            </p:extLst>
          </p:nvPr>
        </p:nvGraphicFramePr>
        <p:xfrm>
          <a:off x="5180428" y="1855554"/>
          <a:ext cx="3175000" cy="728662"/>
        </p:xfrm>
        <a:graphic>
          <a:graphicData uri="http://schemas.openxmlformats.org/presentationml/2006/ole">
            <mc:AlternateContent xmlns:mc="http://schemas.openxmlformats.org/markup-compatibility/2006">
              <mc:Choice xmlns:v="urn:schemas-microsoft-com:vml" Requires="v">
                <p:oleObj spid="_x0000_s6397" name="Equation" r:id="rId6" imgW="990360" imgH="228600" progId="Equation.DSMT4">
                  <p:embed/>
                </p:oleObj>
              </mc:Choice>
              <mc:Fallback>
                <p:oleObj name="Equation" r:id="rId6" imgW="990360" imgH="228600" progId="Equation.DSMT4">
                  <p:embed/>
                  <p:pic>
                    <p:nvPicPr>
                      <p:cNvPr id="8" name="Oggetto 7"/>
                      <p:cNvPicPr>
                        <a:picLocks noChangeAspect="1" noChangeArrowheads="1"/>
                      </p:cNvPicPr>
                      <p:nvPr/>
                    </p:nvPicPr>
                    <p:blipFill>
                      <a:blip r:embed="rId7"/>
                      <a:srcRect/>
                      <a:stretch>
                        <a:fillRect/>
                      </a:stretch>
                    </p:blipFill>
                    <p:spPr bwMode="auto">
                      <a:xfrm>
                        <a:off x="5180428" y="1855554"/>
                        <a:ext cx="3175000" cy="728662"/>
                      </a:xfrm>
                      <a:prstGeom prst="rect">
                        <a:avLst/>
                      </a:prstGeom>
                      <a:noFill/>
                    </p:spPr>
                  </p:pic>
                </p:oleObj>
              </mc:Fallback>
            </mc:AlternateContent>
          </a:graphicData>
        </a:graphic>
      </p:graphicFrame>
      <p:cxnSp>
        <p:nvCxnSpPr>
          <p:cNvPr id="8" name="Connettore 2 7">
            <a:extLst>
              <a:ext uri="{FF2B5EF4-FFF2-40B4-BE49-F238E27FC236}">
                <a16:creationId xmlns:a16="http://schemas.microsoft.com/office/drawing/2014/main" id="{9E02161F-CA6F-44CB-92CD-F2F7F8746F5F}"/>
              </a:ext>
            </a:extLst>
          </p:cNvPr>
          <p:cNvCxnSpPr/>
          <p:nvPr/>
        </p:nvCxnSpPr>
        <p:spPr>
          <a:xfrm flipH="1">
            <a:off x="3759200" y="2191657"/>
            <a:ext cx="1421228" cy="537029"/>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Connettore 2 8">
            <a:extLst>
              <a:ext uri="{FF2B5EF4-FFF2-40B4-BE49-F238E27FC236}">
                <a16:creationId xmlns:a16="http://schemas.microsoft.com/office/drawing/2014/main" id="{E00CEC4C-1005-46C6-B58A-9646CBB2B5DA}"/>
              </a:ext>
            </a:extLst>
          </p:cNvPr>
          <p:cNvCxnSpPr/>
          <p:nvPr/>
        </p:nvCxnSpPr>
        <p:spPr>
          <a:xfrm flipH="1">
            <a:off x="3570514" y="3423421"/>
            <a:ext cx="1609914" cy="920057"/>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itolo 1">
            <a:extLst>
              <a:ext uri="{FF2B5EF4-FFF2-40B4-BE49-F238E27FC236}">
                <a16:creationId xmlns:a16="http://schemas.microsoft.com/office/drawing/2014/main" id="{58A2672E-0013-45B7-AD2D-AE777E896812}"/>
              </a:ext>
            </a:extLst>
          </p:cNvPr>
          <p:cNvSpPr>
            <a:spLocks noGrp="1"/>
          </p:cNvSpPr>
          <p:nvPr>
            <p:ph type="title"/>
          </p:nvPr>
        </p:nvSpPr>
        <p:spPr>
          <a:xfrm>
            <a:off x="838200" y="239757"/>
            <a:ext cx="10515600" cy="662397"/>
          </a:xfrm>
        </p:spPr>
        <p:txBody>
          <a:bodyPr/>
          <a:lstStyle/>
          <a:p>
            <a:r>
              <a:rPr lang="it-IT" dirty="0"/>
              <a:t>Class AB – </a:t>
            </a:r>
            <a:r>
              <a:rPr lang="it-IT" dirty="0" err="1"/>
              <a:t>push</a:t>
            </a:r>
            <a:r>
              <a:rPr lang="it-IT" dirty="0"/>
              <a:t> pull source </a:t>
            </a:r>
            <a:r>
              <a:rPr lang="it-IT" dirty="0" err="1"/>
              <a:t>follower</a:t>
            </a:r>
            <a:endParaRPr lang="en-US" dirty="0"/>
          </a:p>
        </p:txBody>
      </p:sp>
      <p:sp>
        <p:nvSpPr>
          <p:cNvPr id="12" name="CasellaDiTesto 11">
            <a:extLst>
              <a:ext uri="{FF2B5EF4-FFF2-40B4-BE49-F238E27FC236}">
                <a16:creationId xmlns:a16="http://schemas.microsoft.com/office/drawing/2014/main" id="{73BF3E61-91F2-4DBE-8A0F-8190AC6B6DD3}"/>
              </a:ext>
            </a:extLst>
          </p:cNvPr>
          <p:cNvSpPr txBox="1"/>
          <p:nvPr/>
        </p:nvSpPr>
        <p:spPr>
          <a:xfrm>
            <a:off x="8628995" y="1446748"/>
            <a:ext cx="3152348"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Imposes large margins to both the positive and negative rail</a:t>
            </a:r>
          </a:p>
        </p:txBody>
      </p:sp>
      <p:graphicFrame>
        <p:nvGraphicFramePr>
          <p:cNvPr id="13" name="Oggetto 12">
            <a:extLst>
              <a:ext uri="{FF2B5EF4-FFF2-40B4-BE49-F238E27FC236}">
                <a16:creationId xmlns:a16="http://schemas.microsoft.com/office/drawing/2014/main" id="{6578467B-0862-4081-A34D-B564A937747D}"/>
              </a:ext>
            </a:extLst>
          </p:cNvPr>
          <p:cNvGraphicFramePr>
            <a:graphicFrameLocks noChangeAspect="1"/>
          </p:cNvGraphicFramePr>
          <p:nvPr>
            <p:extLst>
              <p:ext uri="{D42A27DB-BD31-4B8C-83A1-F6EECF244321}">
                <p14:modId xmlns:p14="http://schemas.microsoft.com/office/powerpoint/2010/main" val="4292835858"/>
              </p:ext>
            </p:extLst>
          </p:nvPr>
        </p:nvGraphicFramePr>
        <p:xfrm>
          <a:off x="9490074" y="3036771"/>
          <a:ext cx="2117725" cy="728663"/>
        </p:xfrm>
        <a:graphic>
          <a:graphicData uri="http://schemas.openxmlformats.org/presentationml/2006/ole">
            <mc:AlternateContent xmlns:mc="http://schemas.openxmlformats.org/markup-compatibility/2006">
              <mc:Choice xmlns:v="urn:schemas-microsoft-com:vml" Requires="v">
                <p:oleObj spid="_x0000_s6398" name="Equation" r:id="rId8" imgW="660240" imgH="228600" progId="Equation.DSMT4">
                  <p:embed/>
                </p:oleObj>
              </mc:Choice>
              <mc:Fallback>
                <p:oleObj name="Equation" r:id="rId8" imgW="660240" imgH="228600" progId="Equation.DSMT4">
                  <p:embed/>
                  <p:pic>
                    <p:nvPicPr>
                      <p:cNvPr id="29" name="Oggetto 28">
                        <a:extLst>
                          <a:ext uri="{FF2B5EF4-FFF2-40B4-BE49-F238E27FC236}">
                            <a16:creationId xmlns:a16="http://schemas.microsoft.com/office/drawing/2014/main" id="{A997FE79-680F-4792-973A-CE763A760F8E}"/>
                          </a:ext>
                        </a:extLst>
                      </p:cNvPr>
                      <p:cNvPicPr>
                        <a:picLocks noChangeAspect="1" noChangeArrowheads="1"/>
                      </p:cNvPicPr>
                      <p:nvPr/>
                    </p:nvPicPr>
                    <p:blipFill>
                      <a:blip r:embed="rId9"/>
                      <a:srcRect/>
                      <a:stretch>
                        <a:fillRect/>
                      </a:stretch>
                    </p:blipFill>
                    <p:spPr bwMode="auto">
                      <a:xfrm>
                        <a:off x="9490074" y="3036771"/>
                        <a:ext cx="2117725" cy="728663"/>
                      </a:xfrm>
                      <a:prstGeom prst="rect">
                        <a:avLst/>
                      </a:prstGeom>
                      <a:noFill/>
                    </p:spPr>
                  </p:pic>
                </p:oleObj>
              </mc:Fallback>
            </mc:AlternateContent>
          </a:graphicData>
        </a:graphic>
      </p:graphicFrame>
      <p:graphicFrame>
        <p:nvGraphicFramePr>
          <p:cNvPr id="14" name="Oggetto 13">
            <a:extLst>
              <a:ext uri="{FF2B5EF4-FFF2-40B4-BE49-F238E27FC236}">
                <a16:creationId xmlns:a16="http://schemas.microsoft.com/office/drawing/2014/main" id="{A891DFC6-828C-411D-A861-D3B768BA4570}"/>
              </a:ext>
            </a:extLst>
          </p:cNvPr>
          <p:cNvGraphicFramePr>
            <a:graphicFrameLocks noChangeAspect="1"/>
          </p:cNvGraphicFramePr>
          <p:nvPr>
            <p:extLst>
              <p:ext uri="{D42A27DB-BD31-4B8C-83A1-F6EECF244321}">
                <p14:modId xmlns:p14="http://schemas.microsoft.com/office/powerpoint/2010/main" val="3882053914"/>
              </p:ext>
            </p:extLst>
          </p:nvPr>
        </p:nvGraphicFramePr>
        <p:xfrm>
          <a:off x="9428163" y="3619500"/>
          <a:ext cx="2241550" cy="809625"/>
        </p:xfrm>
        <a:graphic>
          <a:graphicData uri="http://schemas.openxmlformats.org/presentationml/2006/ole">
            <mc:AlternateContent xmlns:mc="http://schemas.openxmlformats.org/markup-compatibility/2006">
              <mc:Choice xmlns:v="urn:schemas-microsoft-com:vml" Requires="v">
                <p:oleObj spid="_x0000_s6399" name="Equation" r:id="rId10" imgW="698400" imgH="253800" progId="Equation.DSMT4">
                  <p:embed/>
                </p:oleObj>
              </mc:Choice>
              <mc:Fallback>
                <p:oleObj name="Equation" r:id="rId10" imgW="698400" imgH="253800" progId="Equation.DSMT4">
                  <p:embed/>
                  <p:pic>
                    <p:nvPicPr>
                      <p:cNvPr id="13" name="Oggetto 12">
                        <a:extLst>
                          <a:ext uri="{FF2B5EF4-FFF2-40B4-BE49-F238E27FC236}">
                            <a16:creationId xmlns:a16="http://schemas.microsoft.com/office/drawing/2014/main" id="{6677B48F-458A-4BEB-AD47-DA3FF5DA759F}"/>
                          </a:ext>
                        </a:extLst>
                      </p:cNvPr>
                      <p:cNvPicPr>
                        <a:picLocks noChangeAspect="1" noChangeArrowheads="1"/>
                      </p:cNvPicPr>
                      <p:nvPr/>
                    </p:nvPicPr>
                    <p:blipFill>
                      <a:blip r:embed="rId11"/>
                      <a:srcRect/>
                      <a:stretch>
                        <a:fillRect/>
                      </a:stretch>
                    </p:blipFill>
                    <p:spPr bwMode="auto">
                      <a:xfrm>
                        <a:off x="9428163" y="3619500"/>
                        <a:ext cx="2241550" cy="809625"/>
                      </a:xfrm>
                      <a:prstGeom prst="rect">
                        <a:avLst/>
                      </a:prstGeom>
                      <a:noFill/>
                    </p:spPr>
                  </p:pic>
                </p:oleObj>
              </mc:Fallback>
            </mc:AlternateContent>
          </a:graphicData>
        </a:graphic>
      </p:graphicFrame>
    </p:spTree>
    <p:extLst>
      <p:ext uri="{BB962C8B-B14F-4D97-AF65-F5344CB8AC3E}">
        <p14:creationId xmlns:p14="http://schemas.microsoft.com/office/powerpoint/2010/main" val="373513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026232F7-9314-4EDC-8789-BA2388CD484C}"/>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8FA6D7C4-1A80-4A57-934A-1B369B4C219E}"/>
              </a:ext>
            </a:extLst>
          </p:cNvPr>
          <p:cNvSpPr>
            <a:spLocks noGrp="1"/>
          </p:cNvSpPr>
          <p:nvPr>
            <p:ph type="sldNum" sz="quarter" idx="12"/>
          </p:nvPr>
        </p:nvSpPr>
        <p:spPr/>
        <p:txBody>
          <a:bodyPr/>
          <a:lstStyle/>
          <a:p>
            <a:fld id="{02055017-B6DE-4C35-A63B-40EADAC97849}" type="slidenum">
              <a:rPr lang="en-US" smtClean="0"/>
              <a:t>14</a:t>
            </a:fld>
            <a:endParaRPr lang="en-US" dirty="0"/>
          </a:p>
        </p:txBody>
      </p:sp>
      <p:sp>
        <p:nvSpPr>
          <p:cNvPr id="5" name="Titolo 1">
            <a:extLst>
              <a:ext uri="{FF2B5EF4-FFF2-40B4-BE49-F238E27FC236}">
                <a16:creationId xmlns:a16="http://schemas.microsoft.com/office/drawing/2014/main" id="{8B55EC41-F534-4532-945C-CE9445512941}"/>
              </a:ext>
            </a:extLst>
          </p:cNvPr>
          <p:cNvSpPr>
            <a:spLocks noGrp="1"/>
          </p:cNvSpPr>
          <p:nvPr>
            <p:ph type="title"/>
          </p:nvPr>
        </p:nvSpPr>
        <p:spPr>
          <a:xfrm>
            <a:off x="259080" y="167526"/>
            <a:ext cx="10515600" cy="662397"/>
          </a:xfrm>
        </p:spPr>
        <p:txBody>
          <a:bodyPr/>
          <a:lstStyle/>
          <a:p>
            <a:r>
              <a:rPr lang="it-IT" u="sng" dirty="0"/>
              <a:t>Common source</a:t>
            </a:r>
            <a:r>
              <a:rPr lang="it-IT" dirty="0"/>
              <a:t> output stages: class-A case</a:t>
            </a:r>
            <a:endParaRPr lang="en-US" dirty="0"/>
          </a:p>
        </p:txBody>
      </p:sp>
      <p:graphicFrame>
        <p:nvGraphicFramePr>
          <p:cNvPr id="7" name="Oggetto 6">
            <a:extLst>
              <a:ext uri="{FF2B5EF4-FFF2-40B4-BE49-F238E27FC236}">
                <a16:creationId xmlns:a16="http://schemas.microsoft.com/office/drawing/2014/main" id="{D848EE9D-0D12-4A14-886F-04751FB0DA29}"/>
              </a:ext>
            </a:extLst>
          </p:cNvPr>
          <p:cNvGraphicFramePr>
            <a:graphicFrameLocks noChangeAspect="1"/>
          </p:cNvGraphicFramePr>
          <p:nvPr>
            <p:extLst>
              <p:ext uri="{D42A27DB-BD31-4B8C-83A1-F6EECF244321}">
                <p14:modId xmlns:p14="http://schemas.microsoft.com/office/powerpoint/2010/main" val="1150749870"/>
              </p:ext>
            </p:extLst>
          </p:nvPr>
        </p:nvGraphicFramePr>
        <p:xfrm>
          <a:off x="3628359" y="5297899"/>
          <a:ext cx="6227763" cy="890587"/>
        </p:xfrm>
        <a:graphic>
          <a:graphicData uri="http://schemas.openxmlformats.org/presentationml/2006/ole">
            <mc:AlternateContent xmlns:mc="http://schemas.openxmlformats.org/markup-compatibility/2006">
              <mc:Choice xmlns:v="urn:schemas-microsoft-com:vml" Requires="v">
                <p:oleObj spid="_x0000_s7276" name="Equation" r:id="rId3" imgW="1942920" imgH="279360" progId="Equation.DSMT4">
                  <p:embed/>
                </p:oleObj>
              </mc:Choice>
              <mc:Fallback>
                <p:oleObj name="Equation" r:id="rId3" imgW="1942920" imgH="279360" progId="Equation.DSMT4">
                  <p:embed/>
                  <p:pic>
                    <p:nvPicPr>
                      <p:cNvPr id="6" name="Oggetto 5"/>
                      <p:cNvPicPr>
                        <a:picLocks noChangeAspect="1" noChangeArrowheads="1"/>
                      </p:cNvPicPr>
                      <p:nvPr/>
                    </p:nvPicPr>
                    <p:blipFill>
                      <a:blip r:embed="rId4"/>
                      <a:srcRect/>
                      <a:stretch>
                        <a:fillRect/>
                      </a:stretch>
                    </p:blipFill>
                    <p:spPr bwMode="auto">
                      <a:xfrm>
                        <a:off x="3628359" y="5297899"/>
                        <a:ext cx="6227763" cy="890587"/>
                      </a:xfrm>
                      <a:prstGeom prst="rect">
                        <a:avLst/>
                      </a:prstGeom>
                      <a:noFill/>
                    </p:spPr>
                  </p:pic>
                </p:oleObj>
              </mc:Fallback>
            </mc:AlternateContent>
          </a:graphicData>
        </a:graphic>
      </p:graphicFrame>
      <p:sp>
        <p:nvSpPr>
          <p:cNvPr id="8" name="CasellaDiTesto 7">
            <a:extLst>
              <a:ext uri="{FF2B5EF4-FFF2-40B4-BE49-F238E27FC236}">
                <a16:creationId xmlns:a16="http://schemas.microsoft.com/office/drawing/2014/main" id="{4C758FB5-0090-4EB9-8A24-8AAFF8AF8765}"/>
              </a:ext>
            </a:extLst>
          </p:cNvPr>
          <p:cNvSpPr txBox="1"/>
          <p:nvPr/>
        </p:nvSpPr>
        <p:spPr>
          <a:xfrm>
            <a:off x="7099809" y="1566887"/>
            <a:ext cx="3851348"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Margins to the rails are now only a V</a:t>
            </a:r>
            <a:r>
              <a:rPr lang="en-US" sz="2400" baseline="-25000" dirty="0">
                <a:latin typeface="Arial" panose="020B0604020202020204" pitchFamily="34" charset="0"/>
                <a:cs typeface="Arial" panose="020B0604020202020204" pitchFamily="34" charset="0"/>
              </a:rPr>
              <a:t>DSAT</a:t>
            </a:r>
            <a:r>
              <a:rPr lang="en-US" sz="2400" dirty="0">
                <a:latin typeface="Arial" panose="020B0604020202020204" pitchFamily="34" charset="0"/>
                <a:cs typeface="Arial" panose="020B0604020202020204" pitchFamily="34" charset="0"/>
              </a:rPr>
              <a:t>, which is much smaller than a V</a:t>
            </a:r>
            <a:r>
              <a:rPr lang="en-US" sz="2400" baseline="-25000" dirty="0">
                <a:latin typeface="Arial" panose="020B0604020202020204" pitchFamily="34" charset="0"/>
                <a:cs typeface="Arial" panose="020B0604020202020204" pitchFamily="34" charset="0"/>
              </a:rPr>
              <a:t>GS</a:t>
            </a:r>
            <a:r>
              <a:rPr lang="en-US" sz="2400" dirty="0">
                <a:latin typeface="Arial" panose="020B0604020202020204" pitchFamily="34" charset="0"/>
                <a:cs typeface="Arial" panose="020B0604020202020204" pitchFamily="34" charset="0"/>
              </a:rPr>
              <a:t>. </a:t>
            </a:r>
          </a:p>
        </p:txBody>
      </p:sp>
      <p:cxnSp>
        <p:nvCxnSpPr>
          <p:cNvPr id="9" name="Connettore 2 8">
            <a:extLst>
              <a:ext uri="{FF2B5EF4-FFF2-40B4-BE49-F238E27FC236}">
                <a16:creationId xmlns:a16="http://schemas.microsoft.com/office/drawing/2014/main" id="{AC5A0F1E-CF3D-445E-A067-D57AD99887D4}"/>
              </a:ext>
            </a:extLst>
          </p:cNvPr>
          <p:cNvCxnSpPr>
            <a:cxnSpLocks/>
          </p:cNvCxnSpPr>
          <p:nvPr/>
        </p:nvCxnSpPr>
        <p:spPr>
          <a:xfrm>
            <a:off x="7611615" y="3121369"/>
            <a:ext cx="675394" cy="217653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Connettore 2 9">
            <a:extLst>
              <a:ext uri="{FF2B5EF4-FFF2-40B4-BE49-F238E27FC236}">
                <a16:creationId xmlns:a16="http://schemas.microsoft.com/office/drawing/2014/main" id="{D74F7D0F-F4B8-4F51-A3C0-C7EB591373FC}"/>
              </a:ext>
            </a:extLst>
          </p:cNvPr>
          <p:cNvCxnSpPr>
            <a:cxnSpLocks/>
          </p:cNvCxnSpPr>
          <p:nvPr/>
        </p:nvCxnSpPr>
        <p:spPr>
          <a:xfrm flipH="1">
            <a:off x="5103341" y="3091278"/>
            <a:ext cx="2371516" cy="2287215"/>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4873C8D4-BA8F-4686-AECD-7FEB30039816}"/>
              </a:ext>
            </a:extLst>
          </p:cNvPr>
          <p:cNvSpPr txBox="1"/>
          <p:nvPr/>
        </p:nvSpPr>
        <p:spPr>
          <a:xfrm>
            <a:off x="8193205" y="3006453"/>
            <a:ext cx="3851348" cy="1569660"/>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The common source output stage has a practically rail-to-rail output swing</a:t>
            </a:r>
          </a:p>
        </p:txBody>
      </p:sp>
      <p:pic>
        <p:nvPicPr>
          <p:cNvPr id="12" name="Elemento grafico 11">
            <a:extLst>
              <a:ext uri="{FF2B5EF4-FFF2-40B4-BE49-F238E27FC236}">
                <a16:creationId xmlns:a16="http://schemas.microsoft.com/office/drawing/2014/main" id="{0E7DFD98-0745-4CEC-8A33-5069DB3AE1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5348" y="973658"/>
            <a:ext cx="2600325" cy="3587115"/>
          </a:xfrm>
          <a:prstGeom prst="rect">
            <a:avLst/>
          </a:prstGeom>
        </p:spPr>
      </p:pic>
      <p:pic>
        <p:nvPicPr>
          <p:cNvPr id="14" name="Elemento grafico 13">
            <a:extLst>
              <a:ext uri="{FF2B5EF4-FFF2-40B4-BE49-F238E27FC236}">
                <a16:creationId xmlns:a16="http://schemas.microsoft.com/office/drawing/2014/main" id="{454E1E92-BF06-4F7A-98AD-79B5A6FCD9E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28359" y="1018094"/>
            <a:ext cx="2600325" cy="3480435"/>
          </a:xfrm>
          <a:prstGeom prst="rect">
            <a:avLst/>
          </a:prstGeom>
        </p:spPr>
      </p:pic>
      <p:sp>
        <p:nvSpPr>
          <p:cNvPr id="15" name="Freccia a destra 14">
            <a:extLst>
              <a:ext uri="{FF2B5EF4-FFF2-40B4-BE49-F238E27FC236}">
                <a16:creationId xmlns:a16="http://schemas.microsoft.com/office/drawing/2014/main" id="{01CA89C8-C402-44A5-943E-022D726E7827}"/>
              </a:ext>
            </a:extLst>
          </p:cNvPr>
          <p:cNvSpPr/>
          <p:nvPr/>
        </p:nvSpPr>
        <p:spPr>
          <a:xfrm>
            <a:off x="2948940" y="1885950"/>
            <a:ext cx="670076" cy="43434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357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FD26A1-BF0B-4D26-A070-2C1D43CC8C5E}"/>
              </a:ext>
            </a:extLst>
          </p:cNvPr>
          <p:cNvSpPr>
            <a:spLocks noGrp="1"/>
          </p:cNvSpPr>
          <p:nvPr>
            <p:ph type="title"/>
          </p:nvPr>
        </p:nvSpPr>
        <p:spPr>
          <a:xfrm>
            <a:off x="838200" y="-19520"/>
            <a:ext cx="10515600" cy="662397"/>
          </a:xfrm>
        </p:spPr>
        <p:txBody>
          <a:bodyPr/>
          <a:lstStyle/>
          <a:p>
            <a:r>
              <a:rPr lang="it-IT"/>
              <a:t>Other info on the class-A common source</a:t>
            </a:r>
          </a:p>
        </p:txBody>
      </p:sp>
      <p:sp>
        <p:nvSpPr>
          <p:cNvPr id="3" name="Segnaposto piè di pagina 2">
            <a:extLst>
              <a:ext uri="{FF2B5EF4-FFF2-40B4-BE49-F238E27FC236}">
                <a16:creationId xmlns:a16="http://schemas.microsoft.com/office/drawing/2014/main" id="{FD7D71BF-304F-482F-A759-569F0BB14A5E}"/>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547868DA-5764-4110-8DD7-A1DD83F33997}"/>
              </a:ext>
            </a:extLst>
          </p:cNvPr>
          <p:cNvSpPr>
            <a:spLocks noGrp="1"/>
          </p:cNvSpPr>
          <p:nvPr>
            <p:ph type="sldNum" sz="quarter" idx="12"/>
          </p:nvPr>
        </p:nvSpPr>
        <p:spPr/>
        <p:txBody>
          <a:bodyPr/>
          <a:lstStyle/>
          <a:p>
            <a:fld id="{02055017-B6DE-4C35-A63B-40EADAC97849}" type="slidenum">
              <a:rPr lang="en-US" smtClean="0"/>
              <a:t>15</a:t>
            </a:fld>
            <a:endParaRPr lang="en-US" dirty="0"/>
          </a:p>
        </p:txBody>
      </p:sp>
      <p:sp>
        <p:nvSpPr>
          <p:cNvPr id="6" name="CasellaDiTesto 5">
            <a:extLst>
              <a:ext uri="{FF2B5EF4-FFF2-40B4-BE49-F238E27FC236}">
                <a16:creationId xmlns:a16="http://schemas.microsoft.com/office/drawing/2014/main" id="{2E26BAAF-6B9D-4060-B87B-A6BDF1A23C98}"/>
              </a:ext>
            </a:extLst>
          </p:cNvPr>
          <p:cNvSpPr txBox="1"/>
          <p:nvPr/>
        </p:nvSpPr>
        <p:spPr>
          <a:xfrm>
            <a:off x="599181" y="5094848"/>
            <a:ext cx="7317115"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input voltage is invariant to the supply voltages when it is referred to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ss</a:t>
            </a:r>
            <a:r>
              <a:rPr lang="en-US" sz="2400" dirty="0">
                <a:latin typeface="Arial" panose="020B0604020202020204" pitchFamily="34" charset="0"/>
                <a:cs typeface="Arial" panose="020B0604020202020204" pitchFamily="34" charset="0"/>
              </a:rPr>
              <a:t>:  the preceding stage should provide an output with the same property</a:t>
            </a:r>
          </a:p>
        </p:txBody>
      </p:sp>
      <p:pic>
        <p:nvPicPr>
          <p:cNvPr id="11" name="Elemento grafico 10">
            <a:extLst>
              <a:ext uri="{FF2B5EF4-FFF2-40B4-BE49-F238E27FC236}">
                <a16:creationId xmlns:a16="http://schemas.microsoft.com/office/drawing/2014/main" id="{AE7A155B-FD05-44CD-9658-FF829FD1F1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1835" y="1538287"/>
            <a:ext cx="2579688" cy="3452813"/>
          </a:xfrm>
          <a:prstGeom prst="rect">
            <a:avLst/>
          </a:prstGeom>
        </p:spPr>
      </p:pic>
      <p:grpSp>
        <p:nvGrpSpPr>
          <p:cNvPr id="8" name="Gruppo 7">
            <a:extLst>
              <a:ext uri="{FF2B5EF4-FFF2-40B4-BE49-F238E27FC236}">
                <a16:creationId xmlns:a16="http://schemas.microsoft.com/office/drawing/2014/main" id="{CDB6C736-288D-4AF4-8C65-308FB856EA63}"/>
              </a:ext>
            </a:extLst>
          </p:cNvPr>
          <p:cNvGrpSpPr/>
          <p:nvPr/>
        </p:nvGrpSpPr>
        <p:grpSpPr>
          <a:xfrm>
            <a:off x="1390650" y="4035485"/>
            <a:ext cx="285750" cy="285750"/>
            <a:chOff x="1390650" y="4035485"/>
            <a:chExt cx="285750" cy="285750"/>
          </a:xfrm>
        </p:grpSpPr>
        <p:cxnSp>
          <p:nvCxnSpPr>
            <p:cNvPr id="13" name="Connettore diritto 12">
              <a:extLst>
                <a:ext uri="{FF2B5EF4-FFF2-40B4-BE49-F238E27FC236}">
                  <a16:creationId xmlns:a16="http://schemas.microsoft.com/office/drawing/2014/main" id="{D7DE4DE4-7A19-46C7-85B4-6D2C2E1DB331}"/>
                </a:ext>
              </a:extLst>
            </p:cNvPr>
            <p:cNvCxnSpPr/>
            <p:nvPr/>
          </p:nvCxnSpPr>
          <p:spPr>
            <a:xfrm>
              <a:off x="1533525" y="4035485"/>
              <a:ext cx="0"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5D9AC9A6-748A-4138-A6E3-18D2FDF372B0}"/>
                </a:ext>
              </a:extLst>
            </p:cNvPr>
            <p:cNvCxnSpPr>
              <a:cxnSpLocks/>
            </p:cNvCxnSpPr>
            <p:nvPr/>
          </p:nvCxnSpPr>
          <p:spPr>
            <a:xfrm rot="16200000">
              <a:off x="1533525" y="4024391"/>
              <a:ext cx="0"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Connettore diritto 14">
            <a:extLst>
              <a:ext uri="{FF2B5EF4-FFF2-40B4-BE49-F238E27FC236}">
                <a16:creationId xmlns:a16="http://schemas.microsoft.com/office/drawing/2014/main" id="{A451F7D6-74DD-48B4-8F00-55AAD29F4E40}"/>
              </a:ext>
            </a:extLst>
          </p:cNvPr>
          <p:cNvCxnSpPr>
            <a:cxnSpLocks/>
          </p:cNvCxnSpPr>
          <p:nvPr/>
        </p:nvCxnSpPr>
        <p:spPr>
          <a:xfrm rot="16200000">
            <a:off x="2001679" y="4572000"/>
            <a:ext cx="0"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7" name="Elemento grafico 16">
            <a:extLst>
              <a:ext uri="{FF2B5EF4-FFF2-40B4-BE49-F238E27FC236}">
                <a16:creationId xmlns:a16="http://schemas.microsoft.com/office/drawing/2014/main" id="{69E8DEAE-F328-4AD2-81B6-641BB51DF06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11781" y="1266646"/>
            <a:ext cx="2579686" cy="3525120"/>
          </a:xfrm>
          <a:prstGeom prst="rect">
            <a:avLst/>
          </a:prstGeom>
        </p:spPr>
      </p:pic>
      <p:cxnSp>
        <p:nvCxnSpPr>
          <p:cNvPr id="18" name="Connettore diritto 17">
            <a:extLst>
              <a:ext uri="{FF2B5EF4-FFF2-40B4-BE49-F238E27FC236}">
                <a16:creationId xmlns:a16="http://schemas.microsoft.com/office/drawing/2014/main" id="{2C946975-CC5E-4FD8-BFE7-1676181F77E3}"/>
              </a:ext>
            </a:extLst>
          </p:cNvPr>
          <p:cNvCxnSpPr/>
          <p:nvPr/>
        </p:nvCxnSpPr>
        <p:spPr>
          <a:xfrm>
            <a:off x="9101623" y="1448427"/>
            <a:ext cx="0"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9FFE4C1B-1B7C-427D-82B7-6CEE6AD35090}"/>
              </a:ext>
            </a:extLst>
          </p:cNvPr>
          <p:cNvCxnSpPr>
            <a:cxnSpLocks/>
          </p:cNvCxnSpPr>
          <p:nvPr/>
        </p:nvCxnSpPr>
        <p:spPr>
          <a:xfrm rot="16200000">
            <a:off x="9101623" y="1448427"/>
            <a:ext cx="0"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71DB90F1-1715-410A-BACF-657FA343AC43}"/>
              </a:ext>
            </a:extLst>
          </p:cNvPr>
          <p:cNvCxnSpPr>
            <a:cxnSpLocks/>
          </p:cNvCxnSpPr>
          <p:nvPr/>
        </p:nvCxnSpPr>
        <p:spPr>
          <a:xfrm rot="16200000">
            <a:off x="8639764" y="1953793"/>
            <a:ext cx="0"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2DA26F96-3DED-483A-8D33-D00403F63EB8}"/>
              </a:ext>
            </a:extLst>
          </p:cNvPr>
          <p:cNvSpPr txBox="1"/>
          <p:nvPr/>
        </p:nvSpPr>
        <p:spPr>
          <a:xfrm flipH="1">
            <a:off x="956309" y="4321235"/>
            <a:ext cx="868681" cy="461665"/>
          </a:xfrm>
          <a:prstGeom prst="rect">
            <a:avLst/>
          </a:prstGeom>
          <a:noFill/>
        </p:spPr>
        <p:txBody>
          <a:bodyPr wrap="square" rtlCol="0">
            <a:spAutoFit/>
          </a:bodyPr>
          <a:lstStyle/>
          <a:p>
            <a:r>
              <a:rPr lang="en-US" sz="2400" dirty="0" err="1">
                <a:solidFill>
                  <a:srgbClr val="FF0000"/>
                </a:solidFill>
                <a:latin typeface="Arial" panose="020B0604020202020204" pitchFamily="34" charset="0"/>
                <a:cs typeface="Arial" panose="020B0604020202020204" pitchFamily="34" charset="0"/>
              </a:rPr>
              <a:t>V</a:t>
            </a:r>
            <a:r>
              <a:rPr lang="en-US" sz="2400" baseline="-25000" dirty="0" err="1">
                <a:solidFill>
                  <a:srgbClr val="FF0000"/>
                </a:solidFill>
                <a:latin typeface="Arial" panose="020B0604020202020204" pitchFamily="34" charset="0"/>
                <a:cs typeface="Arial" panose="020B0604020202020204" pitchFamily="34" charset="0"/>
              </a:rPr>
              <a:t>GSn</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22" name="CasellaDiTesto 21">
            <a:extLst>
              <a:ext uri="{FF2B5EF4-FFF2-40B4-BE49-F238E27FC236}">
                <a16:creationId xmlns:a16="http://schemas.microsoft.com/office/drawing/2014/main" id="{E3147C9E-6C5D-4088-BD1D-77D04F0878A6}"/>
              </a:ext>
            </a:extLst>
          </p:cNvPr>
          <p:cNvSpPr txBox="1"/>
          <p:nvPr/>
        </p:nvSpPr>
        <p:spPr>
          <a:xfrm flipH="1">
            <a:off x="7954654" y="1273451"/>
            <a:ext cx="1129192"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a:t>
            </a:r>
            <a:r>
              <a:rPr lang="en-US" sz="2400" dirty="0" err="1">
                <a:solidFill>
                  <a:srgbClr val="FF0000"/>
                </a:solidFill>
                <a:latin typeface="Arial" panose="020B0604020202020204" pitchFamily="34" charset="0"/>
                <a:cs typeface="Arial" panose="020B0604020202020204" pitchFamily="34" charset="0"/>
              </a:rPr>
              <a:t>V</a:t>
            </a:r>
            <a:r>
              <a:rPr lang="en-US" sz="2400" baseline="-25000" dirty="0" err="1">
                <a:solidFill>
                  <a:srgbClr val="FF0000"/>
                </a:solidFill>
                <a:latin typeface="Arial" panose="020B0604020202020204" pitchFamily="34" charset="0"/>
                <a:cs typeface="Arial" panose="020B0604020202020204" pitchFamily="34" charset="0"/>
              </a:rPr>
              <a:t>GSp</a:t>
            </a:r>
            <a:endParaRPr lang="en-US" sz="2400" baseline="-25000" dirty="0">
              <a:solidFill>
                <a:srgbClr val="FF0000"/>
              </a:solidFill>
              <a:latin typeface="Arial" panose="020B0604020202020204" pitchFamily="34" charset="0"/>
              <a:cs typeface="Arial" panose="020B0604020202020204" pitchFamily="34" charset="0"/>
            </a:endParaRPr>
          </a:p>
        </p:txBody>
      </p:sp>
      <p:cxnSp>
        <p:nvCxnSpPr>
          <p:cNvPr id="24" name="Connettore diritto 23">
            <a:extLst>
              <a:ext uri="{FF2B5EF4-FFF2-40B4-BE49-F238E27FC236}">
                <a16:creationId xmlns:a16="http://schemas.microsoft.com/office/drawing/2014/main" id="{54E888D4-B43A-408A-A605-D04789B86654}"/>
              </a:ext>
            </a:extLst>
          </p:cNvPr>
          <p:cNvCxnSpPr>
            <a:cxnSpLocks/>
          </p:cNvCxnSpPr>
          <p:nvPr/>
        </p:nvCxnSpPr>
        <p:spPr>
          <a:xfrm>
            <a:off x="2373154" y="2060635"/>
            <a:ext cx="0" cy="936565"/>
          </a:xfrm>
          <a:prstGeom prst="line">
            <a:avLst/>
          </a:prstGeom>
          <a:ln w="28575">
            <a:solidFill>
              <a:srgbClr val="FF000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28" name="CasellaDiTesto 27">
            <a:extLst>
              <a:ext uri="{FF2B5EF4-FFF2-40B4-BE49-F238E27FC236}">
                <a16:creationId xmlns:a16="http://schemas.microsoft.com/office/drawing/2014/main" id="{E420C8CD-A5F0-4927-8056-E9DA676F7FC1}"/>
              </a:ext>
            </a:extLst>
          </p:cNvPr>
          <p:cNvSpPr txBox="1"/>
          <p:nvPr/>
        </p:nvSpPr>
        <p:spPr>
          <a:xfrm flipH="1">
            <a:off x="2415384" y="2625137"/>
            <a:ext cx="437987"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I</a:t>
            </a:r>
            <a:r>
              <a:rPr lang="en-US" sz="2400" baseline="-25000" dirty="0">
                <a:solidFill>
                  <a:srgbClr val="FF0000"/>
                </a:solidFill>
                <a:latin typeface="Arial" panose="020B0604020202020204" pitchFamily="34" charset="0"/>
                <a:cs typeface="Arial" panose="020B0604020202020204" pitchFamily="34" charset="0"/>
              </a:rPr>
              <a:t>0</a:t>
            </a:r>
          </a:p>
        </p:txBody>
      </p:sp>
      <p:sp>
        <p:nvSpPr>
          <p:cNvPr id="29" name="CasellaDiTesto 28">
            <a:extLst>
              <a:ext uri="{FF2B5EF4-FFF2-40B4-BE49-F238E27FC236}">
                <a16:creationId xmlns:a16="http://schemas.microsoft.com/office/drawing/2014/main" id="{470A37C1-0C98-47E6-B66F-C12F2F68F250}"/>
              </a:ext>
            </a:extLst>
          </p:cNvPr>
          <p:cNvSpPr txBox="1"/>
          <p:nvPr/>
        </p:nvSpPr>
        <p:spPr>
          <a:xfrm flipH="1">
            <a:off x="9551000" y="3705601"/>
            <a:ext cx="437987"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I</a:t>
            </a:r>
            <a:r>
              <a:rPr lang="en-US" sz="2400" baseline="-25000" dirty="0">
                <a:solidFill>
                  <a:srgbClr val="FF0000"/>
                </a:solidFill>
                <a:latin typeface="Arial" panose="020B0604020202020204" pitchFamily="34" charset="0"/>
                <a:cs typeface="Arial" panose="020B0604020202020204" pitchFamily="34" charset="0"/>
              </a:rPr>
              <a:t>0</a:t>
            </a:r>
          </a:p>
        </p:txBody>
      </p:sp>
      <p:cxnSp>
        <p:nvCxnSpPr>
          <p:cNvPr id="30" name="Connettore diritto 29">
            <a:extLst>
              <a:ext uri="{FF2B5EF4-FFF2-40B4-BE49-F238E27FC236}">
                <a16:creationId xmlns:a16="http://schemas.microsoft.com/office/drawing/2014/main" id="{8F058DB8-0B94-4E84-BB3D-9AEB56BB7014}"/>
              </a:ext>
            </a:extLst>
          </p:cNvPr>
          <p:cNvCxnSpPr>
            <a:cxnSpLocks/>
          </p:cNvCxnSpPr>
          <p:nvPr/>
        </p:nvCxnSpPr>
        <p:spPr>
          <a:xfrm>
            <a:off x="9493658" y="3289044"/>
            <a:ext cx="0" cy="936565"/>
          </a:xfrm>
          <a:prstGeom prst="line">
            <a:avLst/>
          </a:prstGeom>
          <a:ln w="28575">
            <a:solidFill>
              <a:srgbClr val="FF000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31" name="CasellaDiTesto 30">
            <a:extLst>
              <a:ext uri="{FF2B5EF4-FFF2-40B4-BE49-F238E27FC236}">
                <a16:creationId xmlns:a16="http://schemas.microsoft.com/office/drawing/2014/main" id="{990C7AB1-540D-4DE2-A9CB-28C1EB0EBFD3}"/>
              </a:ext>
            </a:extLst>
          </p:cNvPr>
          <p:cNvSpPr txBox="1"/>
          <p:nvPr/>
        </p:nvSpPr>
        <p:spPr>
          <a:xfrm>
            <a:off x="8250891" y="4858262"/>
            <a:ext cx="3918969"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p-version:</a:t>
            </a:r>
          </a:p>
          <a:p>
            <a:r>
              <a:rPr lang="en-US" sz="2400" dirty="0">
                <a:latin typeface="Arial" panose="020B0604020202020204" pitchFamily="34" charset="0"/>
                <a:cs typeface="Arial" panose="020B0604020202020204" pitchFamily="34" charset="0"/>
              </a:rPr>
              <a:t>(the input signal is invariant when referred to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a:t>
            </a:r>
          </a:p>
        </p:txBody>
      </p:sp>
      <p:graphicFrame>
        <p:nvGraphicFramePr>
          <p:cNvPr id="32" name="Oggetto 31">
            <a:extLst>
              <a:ext uri="{FF2B5EF4-FFF2-40B4-BE49-F238E27FC236}">
                <a16:creationId xmlns:a16="http://schemas.microsoft.com/office/drawing/2014/main" id="{66B738CF-8A2F-48B2-ADE0-7D1A8B469472}"/>
              </a:ext>
            </a:extLst>
          </p:cNvPr>
          <p:cNvGraphicFramePr>
            <a:graphicFrameLocks noChangeAspect="1"/>
          </p:cNvGraphicFramePr>
          <p:nvPr>
            <p:extLst>
              <p:ext uri="{D42A27DB-BD31-4B8C-83A1-F6EECF244321}">
                <p14:modId xmlns:p14="http://schemas.microsoft.com/office/powerpoint/2010/main" val="3125523349"/>
              </p:ext>
            </p:extLst>
          </p:nvPr>
        </p:nvGraphicFramePr>
        <p:xfrm>
          <a:off x="4237189" y="1152834"/>
          <a:ext cx="2412900" cy="571500"/>
        </p:xfrm>
        <a:graphic>
          <a:graphicData uri="http://schemas.openxmlformats.org/presentationml/2006/ole">
            <mc:AlternateContent xmlns:mc="http://schemas.openxmlformats.org/markup-compatibility/2006">
              <mc:Choice xmlns:v="urn:schemas-microsoft-com:vml" Requires="v">
                <p:oleObj spid="_x0000_s12598" name="Equation" r:id="rId8" imgW="965160" imgH="228600" progId="Equation.DSMT4">
                  <p:embed/>
                </p:oleObj>
              </mc:Choice>
              <mc:Fallback>
                <p:oleObj name="Equation" r:id="rId8" imgW="965160" imgH="228600" progId="Equation.DSMT4">
                  <p:embed/>
                  <p:pic>
                    <p:nvPicPr>
                      <p:cNvPr id="9" name="Oggetto 8">
                        <a:extLst>
                          <a:ext uri="{FF2B5EF4-FFF2-40B4-BE49-F238E27FC236}">
                            <a16:creationId xmlns:a16="http://schemas.microsoft.com/office/drawing/2014/main" id="{A545B7C5-9938-42F6-B787-1BB7CF5CDC35}"/>
                          </a:ext>
                        </a:extLst>
                      </p:cNvPr>
                      <p:cNvPicPr>
                        <a:picLocks noChangeAspect="1" noChangeArrowheads="1"/>
                      </p:cNvPicPr>
                      <p:nvPr/>
                    </p:nvPicPr>
                    <p:blipFill>
                      <a:blip r:embed="rId9"/>
                      <a:srcRect/>
                      <a:stretch>
                        <a:fillRect/>
                      </a:stretch>
                    </p:blipFill>
                    <p:spPr bwMode="auto">
                      <a:xfrm>
                        <a:off x="4237189" y="1152834"/>
                        <a:ext cx="2412900" cy="571500"/>
                      </a:xfrm>
                      <a:prstGeom prst="rect">
                        <a:avLst/>
                      </a:prstGeom>
                      <a:noFill/>
                    </p:spPr>
                  </p:pic>
                </p:oleObj>
              </mc:Fallback>
            </mc:AlternateContent>
          </a:graphicData>
        </a:graphic>
      </p:graphicFrame>
      <p:graphicFrame>
        <p:nvGraphicFramePr>
          <p:cNvPr id="33" name="Oggetto 32">
            <a:extLst>
              <a:ext uri="{FF2B5EF4-FFF2-40B4-BE49-F238E27FC236}">
                <a16:creationId xmlns:a16="http://schemas.microsoft.com/office/drawing/2014/main" id="{621597DC-1930-4008-8A40-8BA9EDA4337C}"/>
              </a:ext>
            </a:extLst>
          </p:cNvPr>
          <p:cNvGraphicFramePr>
            <a:graphicFrameLocks noChangeAspect="1"/>
          </p:cNvGraphicFramePr>
          <p:nvPr>
            <p:extLst>
              <p:ext uri="{D42A27DB-BD31-4B8C-83A1-F6EECF244321}">
                <p14:modId xmlns:p14="http://schemas.microsoft.com/office/powerpoint/2010/main" val="3794125120"/>
              </p:ext>
            </p:extLst>
          </p:nvPr>
        </p:nvGraphicFramePr>
        <p:xfrm>
          <a:off x="4279435" y="2470150"/>
          <a:ext cx="2825100" cy="603000"/>
        </p:xfrm>
        <a:graphic>
          <a:graphicData uri="http://schemas.openxmlformats.org/presentationml/2006/ole">
            <mc:AlternateContent xmlns:mc="http://schemas.openxmlformats.org/markup-compatibility/2006">
              <mc:Choice xmlns:v="urn:schemas-microsoft-com:vml" Requires="v">
                <p:oleObj spid="_x0000_s12599" name="Equation" r:id="rId10" imgW="1130040" imgH="241200" progId="Equation.DSMT4">
                  <p:embed/>
                </p:oleObj>
              </mc:Choice>
              <mc:Fallback>
                <p:oleObj name="Equation" r:id="rId10" imgW="1130040" imgH="241200" progId="Equation.DSMT4">
                  <p:embed/>
                  <p:pic>
                    <p:nvPicPr>
                      <p:cNvPr id="32" name="Oggetto 31">
                        <a:extLst>
                          <a:ext uri="{FF2B5EF4-FFF2-40B4-BE49-F238E27FC236}">
                            <a16:creationId xmlns:a16="http://schemas.microsoft.com/office/drawing/2014/main" id="{66B738CF-8A2F-48B2-ADE0-7D1A8B469472}"/>
                          </a:ext>
                        </a:extLst>
                      </p:cNvPr>
                      <p:cNvPicPr>
                        <a:picLocks noChangeAspect="1" noChangeArrowheads="1"/>
                      </p:cNvPicPr>
                      <p:nvPr/>
                    </p:nvPicPr>
                    <p:blipFill>
                      <a:blip r:embed="rId11"/>
                      <a:srcRect/>
                      <a:stretch>
                        <a:fillRect/>
                      </a:stretch>
                    </p:blipFill>
                    <p:spPr bwMode="auto">
                      <a:xfrm>
                        <a:off x="4279435" y="2470150"/>
                        <a:ext cx="2825100" cy="603000"/>
                      </a:xfrm>
                      <a:prstGeom prst="rect">
                        <a:avLst/>
                      </a:prstGeom>
                      <a:noFill/>
                    </p:spPr>
                  </p:pic>
                </p:oleObj>
              </mc:Fallback>
            </mc:AlternateContent>
          </a:graphicData>
        </a:graphic>
      </p:graphicFrame>
      <p:pic>
        <p:nvPicPr>
          <p:cNvPr id="34" name="Elemento grafico 33">
            <a:extLst>
              <a:ext uri="{FF2B5EF4-FFF2-40B4-BE49-F238E27FC236}">
                <a16:creationId xmlns:a16="http://schemas.microsoft.com/office/drawing/2014/main" id="{A9E100B2-F507-4C17-8B95-C68AD7A63B4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881712" y="3196909"/>
            <a:ext cx="991073" cy="1269812"/>
          </a:xfrm>
          <a:prstGeom prst="rect">
            <a:avLst/>
          </a:prstGeom>
        </p:spPr>
      </p:pic>
      <p:sp>
        <p:nvSpPr>
          <p:cNvPr id="5" name="CasellaDiTesto 4">
            <a:extLst>
              <a:ext uri="{FF2B5EF4-FFF2-40B4-BE49-F238E27FC236}">
                <a16:creationId xmlns:a16="http://schemas.microsoft.com/office/drawing/2014/main" id="{780D5C5D-267C-4A86-92D6-0332BCEB3C68}"/>
              </a:ext>
            </a:extLst>
          </p:cNvPr>
          <p:cNvSpPr txBox="1"/>
          <p:nvPr/>
        </p:nvSpPr>
        <p:spPr>
          <a:xfrm>
            <a:off x="667944" y="963201"/>
            <a:ext cx="1452642"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n-</a:t>
            </a:r>
            <a:r>
              <a:rPr lang="it-IT" sz="2400" dirty="0" err="1">
                <a:latin typeface="Arial" panose="020B0604020202020204" pitchFamily="34" charset="0"/>
                <a:cs typeface="Arial" panose="020B0604020202020204" pitchFamily="34" charset="0"/>
              </a:rPr>
              <a:t>version</a:t>
            </a:r>
            <a:endParaRPr lang="en-US" sz="2400" dirty="0">
              <a:latin typeface="Arial" panose="020B0604020202020204" pitchFamily="34" charset="0"/>
              <a:cs typeface="Arial" panose="020B0604020202020204" pitchFamily="34" charset="0"/>
            </a:endParaRPr>
          </a:p>
        </p:txBody>
      </p:sp>
      <p:graphicFrame>
        <p:nvGraphicFramePr>
          <p:cNvPr id="26" name="Oggetto 25">
            <a:extLst>
              <a:ext uri="{FF2B5EF4-FFF2-40B4-BE49-F238E27FC236}">
                <a16:creationId xmlns:a16="http://schemas.microsoft.com/office/drawing/2014/main" id="{6161E2F1-C104-4363-B13F-CBC6E2BBA0CF}"/>
              </a:ext>
            </a:extLst>
          </p:cNvPr>
          <p:cNvGraphicFramePr>
            <a:graphicFrameLocks noChangeAspect="1"/>
          </p:cNvGraphicFramePr>
          <p:nvPr>
            <p:extLst>
              <p:ext uri="{D42A27DB-BD31-4B8C-83A1-F6EECF244321}">
                <p14:modId xmlns:p14="http://schemas.microsoft.com/office/powerpoint/2010/main" val="1677389264"/>
              </p:ext>
            </p:extLst>
          </p:nvPr>
        </p:nvGraphicFramePr>
        <p:xfrm>
          <a:off x="4200728" y="1779133"/>
          <a:ext cx="2253600" cy="603000"/>
        </p:xfrm>
        <a:graphic>
          <a:graphicData uri="http://schemas.openxmlformats.org/presentationml/2006/ole">
            <mc:AlternateContent xmlns:mc="http://schemas.openxmlformats.org/markup-compatibility/2006">
              <mc:Choice xmlns:v="urn:schemas-microsoft-com:vml" Requires="v">
                <p:oleObj spid="_x0000_s12600" name="Equation" r:id="rId14" imgW="901440" imgH="241200" progId="Equation.DSMT4">
                  <p:embed/>
                </p:oleObj>
              </mc:Choice>
              <mc:Fallback>
                <p:oleObj name="Equation" r:id="rId14" imgW="901440" imgH="241200" progId="Equation.DSMT4">
                  <p:embed/>
                  <p:pic>
                    <p:nvPicPr>
                      <p:cNvPr id="32" name="Oggetto 31">
                        <a:extLst>
                          <a:ext uri="{FF2B5EF4-FFF2-40B4-BE49-F238E27FC236}">
                            <a16:creationId xmlns:a16="http://schemas.microsoft.com/office/drawing/2014/main" id="{66B738CF-8A2F-48B2-ADE0-7D1A8B469472}"/>
                          </a:ext>
                        </a:extLst>
                      </p:cNvPr>
                      <p:cNvPicPr>
                        <a:picLocks noChangeAspect="1" noChangeArrowheads="1"/>
                      </p:cNvPicPr>
                      <p:nvPr/>
                    </p:nvPicPr>
                    <p:blipFill>
                      <a:blip r:embed="rId15"/>
                      <a:srcRect/>
                      <a:stretch>
                        <a:fillRect/>
                      </a:stretch>
                    </p:blipFill>
                    <p:spPr bwMode="auto">
                      <a:xfrm>
                        <a:off x="4200728" y="1779133"/>
                        <a:ext cx="2253600" cy="603000"/>
                      </a:xfrm>
                      <a:prstGeom prst="rect">
                        <a:avLst/>
                      </a:prstGeom>
                      <a:noFill/>
                    </p:spPr>
                  </p:pic>
                </p:oleObj>
              </mc:Fallback>
            </mc:AlternateContent>
          </a:graphicData>
        </a:graphic>
      </p:graphicFrame>
      <p:graphicFrame>
        <p:nvGraphicFramePr>
          <p:cNvPr id="27" name="Oggetto 26">
            <a:extLst>
              <a:ext uri="{FF2B5EF4-FFF2-40B4-BE49-F238E27FC236}">
                <a16:creationId xmlns:a16="http://schemas.microsoft.com/office/drawing/2014/main" id="{D79E8B5E-D284-4FA7-A7C5-9BE991A37F5D}"/>
              </a:ext>
            </a:extLst>
          </p:cNvPr>
          <p:cNvGraphicFramePr>
            <a:graphicFrameLocks noChangeAspect="1"/>
          </p:cNvGraphicFramePr>
          <p:nvPr>
            <p:extLst>
              <p:ext uri="{D42A27DB-BD31-4B8C-83A1-F6EECF244321}">
                <p14:modId xmlns:p14="http://schemas.microsoft.com/office/powerpoint/2010/main" val="2202641453"/>
              </p:ext>
            </p:extLst>
          </p:nvPr>
        </p:nvGraphicFramePr>
        <p:xfrm>
          <a:off x="4200728" y="3242478"/>
          <a:ext cx="2984400" cy="603000"/>
        </p:xfrm>
        <a:graphic>
          <a:graphicData uri="http://schemas.openxmlformats.org/presentationml/2006/ole">
            <mc:AlternateContent xmlns:mc="http://schemas.openxmlformats.org/markup-compatibility/2006">
              <mc:Choice xmlns:v="urn:schemas-microsoft-com:vml" Requires="v">
                <p:oleObj spid="_x0000_s12601" name="Equation" r:id="rId16" imgW="1193760" imgH="241200" progId="Equation.DSMT4">
                  <p:embed/>
                </p:oleObj>
              </mc:Choice>
              <mc:Fallback>
                <p:oleObj name="Equation" r:id="rId16" imgW="1193760" imgH="241200" progId="Equation.DSMT4">
                  <p:embed/>
                  <p:pic>
                    <p:nvPicPr>
                      <p:cNvPr id="33" name="Oggetto 32">
                        <a:extLst>
                          <a:ext uri="{FF2B5EF4-FFF2-40B4-BE49-F238E27FC236}">
                            <a16:creationId xmlns:a16="http://schemas.microsoft.com/office/drawing/2014/main" id="{621597DC-1930-4008-8A40-8BA9EDA4337C}"/>
                          </a:ext>
                        </a:extLst>
                      </p:cNvPr>
                      <p:cNvPicPr>
                        <a:picLocks noChangeAspect="1" noChangeArrowheads="1"/>
                      </p:cNvPicPr>
                      <p:nvPr/>
                    </p:nvPicPr>
                    <p:blipFill>
                      <a:blip r:embed="rId17"/>
                      <a:srcRect/>
                      <a:stretch>
                        <a:fillRect/>
                      </a:stretch>
                    </p:blipFill>
                    <p:spPr bwMode="auto">
                      <a:xfrm>
                        <a:off x="4200728" y="3242478"/>
                        <a:ext cx="2984400" cy="603000"/>
                      </a:xfrm>
                      <a:prstGeom prst="rect">
                        <a:avLst/>
                      </a:prstGeom>
                      <a:noFill/>
                    </p:spPr>
                  </p:pic>
                </p:oleObj>
              </mc:Fallback>
            </mc:AlternateContent>
          </a:graphicData>
        </a:graphic>
      </p:graphicFrame>
      <p:graphicFrame>
        <p:nvGraphicFramePr>
          <p:cNvPr id="35" name="Oggetto 34">
            <a:extLst>
              <a:ext uri="{FF2B5EF4-FFF2-40B4-BE49-F238E27FC236}">
                <a16:creationId xmlns:a16="http://schemas.microsoft.com/office/drawing/2014/main" id="{0AD4035C-F70B-4BF2-A66B-EB5C955CF1E8}"/>
              </a:ext>
            </a:extLst>
          </p:cNvPr>
          <p:cNvGraphicFramePr>
            <a:graphicFrameLocks noChangeAspect="1"/>
          </p:cNvGraphicFramePr>
          <p:nvPr>
            <p:extLst>
              <p:ext uri="{D42A27DB-BD31-4B8C-83A1-F6EECF244321}">
                <p14:modId xmlns:p14="http://schemas.microsoft.com/office/powerpoint/2010/main" val="3958472618"/>
              </p:ext>
            </p:extLst>
          </p:nvPr>
        </p:nvGraphicFramePr>
        <p:xfrm>
          <a:off x="4200728" y="4035201"/>
          <a:ext cx="1904400" cy="571500"/>
        </p:xfrm>
        <a:graphic>
          <a:graphicData uri="http://schemas.openxmlformats.org/presentationml/2006/ole">
            <mc:AlternateContent xmlns:mc="http://schemas.openxmlformats.org/markup-compatibility/2006">
              <mc:Choice xmlns:v="urn:schemas-microsoft-com:vml" Requires="v">
                <p:oleObj spid="_x0000_s12602" name="Equation" r:id="rId18" imgW="761760" imgH="228600" progId="Equation.DSMT4">
                  <p:embed/>
                </p:oleObj>
              </mc:Choice>
              <mc:Fallback>
                <p:oleObj name="Equation" r:id="rId18" imgW="761760" imgH="228600" progId="Equation.DSMT4">
                  <p:embed/>
                  <p:pic>
                    <p:nvPicPr>
                      <p:cNvPr id="27" name="Oggetto 26">
                        <a:extLst>
                          <a:ext uri="{FF2B5EF4-FFF2-40B4-BE49-F238E27FC236}">
                            <a16:creationId xmlns:a16="http://schemas.microsoft.com/office/drawing/2014/main" id="{D79E8B5E-D284-4FA7-A7C5-9BE991A37F5D}"/>
                          </a:ext>
                        </a:extLst>
                      </p:cNvPr>
                      <p:cNvPicPr>
                        <a:picLocks noChangeAspect="1" noChangeArrowheads="1"/>
                      </p:cNvPicPr>
                      <p:nvPr/>
                    </p:nvPicPr>
                    <p:blipFill>
                      <a:blip r:embed="rId19"/>
                      <a:srcRect/>
                      <a:stretch>
                        <a:fillRect/>
                      </a:stretch>
                    </p:blipFill>
                    <p:spPr bwMode="auto">
                      <a:xfrm>
                        <a:off x="4200728" y="4035201"/>
                        <a:ext cx="1904400" cy="571500"/>
                      </a:xfrm>
                      <a:prstGeom prst="rect">
                        <a:avLst/>
                      </a:prstGeom>
                      <a:noFill/>
                    </p:spPr>
                  </p:pic>
                </p:oleObj>
              </mc:Fallback>
            </mc:AlternateContent>
          </a:graphicData>
        </a:graphic>
      </p:graphicFrame>
      <p:graphicFrame>
        <p:nvGraphicFramePr>
          <p:cNvPr id="36" name="Oggetto 35">
            <a:extLst>
              <a:ext uri="{FF2B5EF4-FFF2-40B4-BE49-F238E27FC236}">
                <a16:creationId xmlns:a16="http://schemas.microsoft.com/office/drawing/2014/main" id="{47D30AB3-9867-4EC9-82C8-DFED70B449FD}"/>
              </a:ext>
            </a:extLst>
          </p:cNvPr>
          <p:cNvGraphicFramePr>
            <a:graphicFrameLocks noChangeAspect="1"/>
          </p:cNvGraphicFramePr>
          <p:nvPr>
            <p:extLst>
              <p:ext uri="{D42A27DB-BD31-4B8C-83A1-F6EECF244321}">
                <p14:modId xmlns:p14="http://schemas.microsoft.com/office/powerpoint/2010/main" val="1296965323"/>
              </p:ext>
            </p:extLst>
          </p:nvPr>
        </p:nvGraphicFramePr>
        <p:xfrm>
          <a:off x="10110200" y="3772097"/>
          <a:ext cx="1935900" cy="571500"/>
        </p:xfrm>
        <a:graphic>
          <a:graphicData uri="http://schemas.openxmlformats.org/presentationml/2006/ole">
            <mc:AlternateContent xmlns:mc="http://schemas.openxmlformats.org/markup-compatibility/2006">
              <mc:Choice xmlns:v="urn:schemas-microsoft-com:vml" Requires="v">
                <p:oleObj spid="_x0000_s12603" name="Equation" r:id="rId20" imgW="774360" imgH="228600" progId="Equation.DSMT4">
                  <p:embed/>
                </p:oleObj>
              </mc:Choice>
              <mc:Fallback>
                <p:oleObj name="Equation" r:id="rId20" imgW="774360" imgH="228600" progId="Equation.DSMT4">
                  <p:embed/>
                  <p:pic>
                    <p:nvPicPr>
                      <p:cNvPr id="35" name="Oggetto 34">
                        <a:extLst>
                          <a:ext uri="{FF2B5EF4-FFF2-40B4-BE49-F238E27FC236}">
                            <a16:creationId xmlns:a16="http://schemas.microsoft.com/office/drawing/2014/main" id="{0AD4035C-F70B-4BF2-A66B-EB5C955CF1E8}"/>
                          </a:ext>
                        </a:extLst>
                      </p:cNvPr>
                      <p:cNvPicPr>
                        <a:picLocks noChangeAspect="1" noChangeArrowheads="1"/>
                      </p:cNvPicPr>
                      <p:nvPr/>
                    </p:nvPicPr>
                    <p:blipFill>
                      <a:blip r:embed="rId21"/>
                      <a:srcRect/>
                      <a:stretch>
                        <a:fillRect/>
                      </a:stretch>
                    </p:blipFill>
                    <p:spPr bwMode="auto">
                      <a:xfrm>
                        <a:off x="10110200" y="3772097"/>
                        <a:ext cx="1935900" cy="571500"/>
                      </a:xfrm>
                      <a:prstGeom prst="rect">
                        <a:avLst/>
                      </a:prstGeom>
                      <a:noFill/>
                    </p:spPr>
                  </p:pic>
                </p:oleObj>
              </mc:Fallback>
            </mc:AlternateContent>
          </a:graphicData>
        </a:graphic>
      </p:graphicFrame>
      <p:sp>
        <p:nvSpPr>
          <p:cNvPr id="7" name="Rettangolo con angoli arrotondati 6">
            <a:extLst>
              <a:ext uri="{FF2B5EF4-FFF2-40B4-BE49-F238E27FC236}">
                <a16:creationId xmlns:a16="http://schemas.microsoft.com/office/drawing/2014/main" id="{84C3C1E2-0C55-4C97-9770-A80ACDE65BCB}"/>
              </a:ext>
            </a:extLst>
          </p:cNvPr>
          <p:cNvSpPr/>
          <p:nvPr/>
        </p:nvSpPr>
        <p:spPr>
          <a:xfrm>
            <a:off x="4076891" y="3936433"/>
            <a:ext cx="2253600" cy="70130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ttangolo con angoli arrotondati 36">
            <a:extLst>
              <a:ext uri="{FF2B5EF4-FFF2-40B4-BE49-F238E27FC236}">
                <a16:creationId xmlns:a16="http://schemas.microsoft.com/office/drawing/2014/main" id="{305CD84D-F705-41F0-A52C-416240CF11A9}"/>
              </a:ext>
            </a:extLst>
          </p:cNvPr>
          <p:cNvSpPr/>
          <p:nvPr/>
        </p:nvSpPr>
        <p:spPr>
          <a:xfrm>
            <a:off x="10024110" y="3657431"/>
            <a:ext cx="2031717" cy="70130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uppo 38">
            <a:extLst>
              <a:ext uri="{FF2B5EF4-FFF2-40B4-BE49-F238E27FC236}">
                <a16:creationId xmlns:a16="http://schemas.microsoft.com/office/drawing/2014/main" id="{3C60AE90-004A-4720-86C0-CB5D88018FDD}"/>
              </a:ext>
            </a:extLst>
          </p:cNvPr>
          <p:cNvGrpSpPr/>
          <p:nvPr/>
        </p:nvGrpSpPr>
        <p:grpSpPr>
          <a:xfrm>
            <a:off x="7434475" y="704050"/>
            <a:ext cx="593426" cy="5361393"/>
            <a:chOff x="7467514" y="704050"/>
            <a:chExt cx="593426" cy="5361393"/>
          </a:xfrm>
        </p:grpSpPr>
        <p:cxnSp>
          <p:nvCxnSpPr>
            <p:cNvPr id="10" name="Connettore diritto 9">
              <a:extLst>
                <a:ext uri="{FF2B5EF4-FFF2-40B4-BE49-F238E27FC236}">
                  <a16:creationId xmlns:a16="http://schemas.microsoft.com/office/drawing/2014/main" id="{E4B48BDC-FA45-490B-AD8E-030388CE0D9C}"/>
                </a:ext>
              </a:extLst>
            </p:cNvPr>
            <p:cNvCxnSpPr>
              <a:cxnSpLocks/>
            </p:cNvCxnSpPr>
            <p:nvPr/>
          </p:nvCxnSpPr>
          <p:spPr>
            <a:xfrm>
              <a:off x="7467514" y="704050"/>
              <a:ext cx="13346" cy="407199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E4221D28-F1F2-454E-B13A-FD2704D0748F}"/>
                </a:ext>
              </a:extLst>
            </p:cNvPr>
            <p:cNvCxnSpPr/>
            <p:nvPr/>
          </p:nvCxnSpPr>
          <p:spPr>
            <a:xfrm>
              <a:off x="7470732" y="4782900"/>
              <a:ext cx="590208" cy="886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Connettore diritto 37">
              <a:extLst>
                <a:ext uri="{FF2B5EF4-FFF2-40B4-BE49-F238E27FC236}">
                  <a16:creationId xmlns:a16="http://schemas.microsoft.com/office/drawing/2014/main" id="{118AB22E-E631-44B2-9DDE-F082111EADDB}"/>
                </a:ext>
              </a:extLst>
            </p:cNvPr>
            <p:cNvCxnSpPr/>
            <p:nvPr/>
          </p:nvCxnSpPr>
          <p:spPr>
            <a:xfrm>
              <a:off x="8052694" y="4782900"/>
              <a:ext cx="0" cy="128254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0" name="CasellaDiTesto 39">
            <a:extLst>
              <a:ext uri="{FF2B5EF4-FFF2-40B4-BE49-F238E27FC236}">
                <a16:creationId xmlns:a16="http://schemas.microsoft.com/office/drawing/2014/main" id="{1D571553-CDD4-4262-B8AC-C83997C67AF9}"/>
              </a:ext>
            </a:extLst>
          </p:cNvPr>
          <p:cNvSpPr txBox="1"/>
          <p:nvPr/>
        </p:nvSpPr>
        <p:spPr>
          <a:xfrm>
            <a:off x="4613045" y="4633183"/>
            <a:ext cx="1194558"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class-A</a:t>
            </a:r>
          </a:p>
        </p:txBody>
      </p:sp>
      <p:sp>
        <p:nvSpPr>
          <p:cNvPr id="41" name="CasellaDiTesto 40">
            <a:extLst>
              <a:ext uri="{FF2B5EF4-FFF2-40B4-BE49-F238E27FC236}">
                <a16:creationId xmlns:a16="http://schemas.microsoft.com/office/drawing/2014/main" id="{30379F65-315F-4FDE-A173-225EE3504A5B}"/>
              </a:ext>
            </a:extLst>
          </p:cNvPr>
          <p:cNvSpPr txBox="1"/>
          <p:nvPr/>
        </p:nvSpPr>
        <p:spPr>
          <a:xfrm>
            <a:off x="10239953" y="4455020"/>
            <a:ext cx="1194558"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class-A</a:t>
            </a:r>
          </a:p>
        </p:txBody>
      </p:sp>
    </p:spTree>
    <p:extLst>
      <p:ext uri="{BB962C8B-B14F-4D97-AF65-F5344CB8AC3E}">
        <p14:creationId xmlns:p14="http://schemas.microsoft.com/office/powerpoint/2010/main" val="200711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22" grpId="0"/>
      <p:bldP spid="28" grpId="0"/>
      <p:bldP spid="29" grpId="0"/>
      <p:bldP spid="31" grpId="0"/>
      <p:bldP spid="7" grpId="0" animBg="1"/>
      <p:bldP spid="37" grpId="0" animBg="1"/>
      <p:bldP spid="40" grpId="0"/>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DDEF38-4E47-4923-A136-FABE202685B0}"/>
              </a:ext>
            </a:extLst>
          </p:cNvPr>
          <p:cNvSpPr>
            <a:spLocks noGrp="1"/>
          </p:cNvSpPr>
          <p:nvPr>
            <p:ph type="title"/>
          </p:nvPr>
        </p:nvSpPr>
        <p:spPr>
          <a:xfrm>
            <a:off x="838199" y="136525"/>
            <a:ext cx="10515600" cy="662397"/>
          </a:xfrm>
        </p:spPr>
        <p:txBody>
          <a:bodyPr/>
          <a:lstStyle/>
          <a:p>
            <a:r>
              <a:rPr lang="en-US" dirty="0"/>
              <a:t>Small signal properties of the class-A common source stage</a:t>
            </a:r>
          </a:p>
        </p:txBody>
      </p:sp>
      <p:sp>
        <p:nvSpPr>
          <p:cNvPr id="3" name="Segnaposto piè di pagina 2">
            <a:extLst>
              <a:ext uri="{FF2B5EF4-FFF2-40B4-BE49-F238E27FC236}">
                <a16:creationId xmlns:a16="http://schemas.microsoft.com/office/drawing/2014/main" id="{C44D4D38-F57C-4300-A27D-472AC5D7BBDA}"/>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2D615067-209C-4FB6-BE26-7E87C375D403}"/>
              </a:ext>
            </a:extLst>
          </p:cNvPr>
          <p:cNvSpPr>
            <a:spLocks noGrp="1"/>
          </p:cNvSpPr>
          <p:nvPr>
            <p:ph type="sldNum" sz="quarter" idx="12"/>
          </p:nvPr>
        </p:nvSpPr>
        <p:spPr/>
        <p:txBody>
          <a:bodyPr/>
          <a:lstStyle/>
          <a:p>
            <a:fld id="{02055017-B6DE-4C35-A63B-40EADAC97849}" type="slidenum">
              <a:rPr lang="en-US" smtClean="0"/>
              <a:t>16</a:t>
            </a:fld>
            <a:endParaRPr lang="en-US" dirty="0"/>
          </a:p>
        </p:txBody>
      </p:sp>
      <p:pic>
        <p:nvPicPr>
          <p:cNvPr id="5" name="Elemento grafico 4">
            <a:extLst>
              <a:ext uri="{FF2B5EF4-FFF2-40B4-BE49-F238E27FC236}">
                <a16:creationId xmlns:a16="http://schemas.microsoft.com/office/drawing/2014/main" id="{38165314-D3FE-4D17-AAED-478AC6D97C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0542" y="1355407"/>
            <a:ext cx="2579688" cy="3452813"/>
          </a:xfrm>
          <a:prstGeom prst="rect">
            <a:avLst/>
          </a:prstGeom>
        </p:spPr>
      </p:pic>
      <p:pic>
        <p:nvPicPr>
          <p:cNvPr id="8" name="Elemento grafico 7">
            <a:extLst>
              <a:ext uri="{FF2B5EF4-FFF2-40B4-BE49-F238E27FC236}">
                <a16:creationId xmlns:a16="http://schemas.microsoft.com/office/drawing/2014/main" id="{E1ED1636-0F04-4C5B-93E2-F9C07EEE13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75105" y="2054634"/>
            <a:ext cx="4443413" cy="2514600"/>
          </a:xfrm>
          <a:prstGeom prst="rect">
            <a:avLst/>
          </a:prstGeom>
        </p:spPr>
      </p:pic>
      <p:graphicFrame>
        <p:nvGraphicFramePr>
          <p:cNvPr id="9" name="Oggetto 8">
            <a:extLst>
              <a:ext uri="{FF2B5EF4-FFF2-40B4-BE49-F238E27FC236}">
                <a16:creationId xmlns:a16="http://schemas.microsoft.com/office/drawing/2014/main" id="{E41B839E-8FFA-408B-B8F8-44E1740F0D55}"/>
              </a:ext>
            </a:extLst>
          </p:cNvPr>
          <p:cNvGraphicFramePr>
            <a:graphicFrameLocks noChangeAspect="1"/>
          </p:cNvGraphicFramePr>
          <p:nvPr>
            <p:extLst>
              <p:ext uri="{D42A27DB-BD31-4B8C-83A1-F6EECF244321}">
                <p14:modId xmlns:p14="http://schemas.microsoft.com/office/powerpoint/2010/main" val="1394280722"/>
              </p:ext>
            </p:extLst>
          </p:nvPr>
        </p:nvGraphicFramePr>
        <p:xfrm>
          <a:off x="2685415" y="4703573"/>
          <a:ext cx="3270250" cy="698500"/>
        </p:xfrm>
        <a:graphic>
          <a:graphicData uri="http://schemas.openxmlformats.org/presentationml/2006/ole">
            <mc:AlternateContent xmlns:mc="http://schemas.openxmlformats.org/markup-compatibility/2006">
              <mc:Choice xmlns:v="urn:schemas-microsoft-com:vml" Requires="v">
                <p:oleObj spid="_x0000_s24635" name="Equation" r:id="rId7" imgW="1307880" imgH="279360" progId="Equation.DSMT4">
                  <p:embed/>
                </p:oleObj>
              </mc:Choice>
              <mc:Fallback>
                <p:oleObj name="Equation" r:id="rId7" imgW="1307880" imgH="279360" progId="Equation.DSMT4">
                  <p:embed/>
                  <p:pic>
                    <p:nvPicPr>
                      <p:cNvPr id="6" name="Oggetto 5">
                        <a:extLst>
                          <a:ext uri="{FF2B5EF4-FFF2-40B4-BE49-F238E27FC236}">
                            <a16:creationId xmlns:a16="http://schemas.microsoft.com/office/drawing/2014/main" id="{D011FE83-595F-4152-86FC-6A9DD0D63F81}"/>
                          </a:ext>
                        </a:extLst>
                      </p:cNvPr>
                      <p:cNvPicPr>
                        <a:picLocks noChangeAspect="1" noChangeArrowheads="1"/>
                      </p:cNvPicPr>
                      <p:nvPr/>
                    </p:nvPicPr>
                    <p:blipFill>
                      <a:blip r:embed="rId8"/>
                      <a:srcRect/>
                      <a:stretch>
                        <a:fillRect/>
                      </a:stretch>
                    </p:blipFill>
                    <p:spPr bwMode="auto">
                      <a:xfrm>
                        <a:off x="2685415" y="4703573"/>
                        <a:ext cx="3270250" cy="698500"/>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3BF137CD-C809-470E-AA89-A9E2C7EE543B}"/>
              </a:ext>
            </a:extLst>
          </p:cNvPr>
          <p:cNvGraphicFramePr>
            <a:graphicFrameLocks noChangeAspect="1"/>
          </p:cNvGraphicFramePr>
          <p:nvPr>
            <p:extLst>
              <p:ext uri="{D42A27DB-BD31-4B8C-83A1-F6EECF244321}">
                <p14:modId xmlns:p14="http://schemas.microsoft.com/office/powerpoint/2010/main" val="3139553671"/>
              </p:ext>
            </p:extLst>
          </p:nvPr>
        </p:nvGraphicFramePr>
        <p:xfrm>
          <a:off x="2654618" y="5343364"/>
          <a:ext cx="2476500" cy="698500"/>
        </p:xfrm>
        <a:graphic>
          <a:graphicData uri="http://schemas.openxmlformats.org/presentationml/2006/ole">
            <mc:AlternateContent xmlns:mc="http://schemas.openxmlformats.org/markup-compatibility/2006">
              <mc:Choice xmlns:v="urn:schemas-microsoft-com:vml" Requires="v">
                <p:oleObj spid="_x0000_s24636" name="Equation" r:id="rId9" imgW="990360" imgH="279360" progId="Equation.DSMT4">
                  <p:embed/>
                </p:oleObj>
              </mc:Choice>
              <mc:Fallback>
                <p:oleObj name="Equation" r:id="rId9" imgW="990360" imgH="279360" progId="Equation.DSMT4">
                  <p:embed/>
                  <p:pic>
                    <p:nvPicPr>
                      <p:cNvPr id="9" name="Oggetto 8">
                        <a:extLst>
                          <a:ext uri="{FF2B5EF4-FFF2-40B4-BE49-F238E27FC236}">
                            <a16:creationId xmlns:a16="http://schemas.microsoft.com/office/drawing/2014/main" id="{E41B839E-8FFA-408B-B8F8-44E1740F0D55}"/>
                          </a:ext>
                        </a:extLst>
                      </p:cNvPr>
                      <p:cNvPicPr>
                        <a:picLocks noChangeAspect="1" noChangeArrowheads="1"/>
                      </p:cNvPicPr>
                      <p:nvPr/>
                    </p:nvPicPr>
                    <p:blipFill>
                      <a:blip r:embed="rId10"/>
                      <a:srcRect/>
                      <a:stretch>
                        <a:fillRect/>
                      </a:stretch>
                    </p:blipFill>
                    <p:spPr bwMode="auto">
                      <a:xfrm>
                        <a:off x="2654618" y="5343364"/>
                        <a:ext cx="2476500" cy="698500"/>
                      </a:xfrm>
                      <a:prstGeom prst="rect">
                        <a:avLst/>
                      </a:prstGeom>
                      <a:noFill/>
                    </p:spPr>
                  </p:pic>
                </p:oleObj>
              </mc:Fallback>
            </mc:AlternateContent>
          </a:graphicData>
        </a:graphic>
      </p:graphicFrame>
      <p:pic>
        <p:nvPicPr>
          <p:cNvPr id="11" name="Elemento grafico 10">
            <a:extLst>
              <a:ext uri="{FF2B5EF4-FFF2-40B4-BE49-F238E27FC236}">
                <a16:creationId xmlns:a16="http://schemas.microsoft.com/office/drawing/2014/main" id="{2FB0C88B-D942-4C35-B369-32890E161B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30065" y="1113408"/>
            <a:ext cx="2043113" cy="2734628"/>
          </a:xfrm>
          <a:prstGeom prst="rect">
            <a:avLst/>
          </a:prstGeom>
        </p:spPr>
      </p:pic>
      <p:pic>
        <p:nvPicPr>
          <p:cNvPr id="12" name="Elemento grafico 11">
            <a:extLst>
              <a:ext uri="{FF2B5EF4-FFF2-40B4-BE49-F238E27FC236}">
                <a16:creationId xmlns:a16="http://schemas.microsoft.com/office/drawing/2014/main" id="{A8946562-FC15-43B6-811F-35A8E33299C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107418" y="2412311"/>
            <a:ext cx="731520" cy="937260"/>
          </a:xfrm>
          <a:prstGeom prst="rect">
            <a:avLst/>
          </a:prstGeom>
        </p:spPr>
      </p:pic>
      <p:graphicFrame>
        <p:nvGraphicFramePr>
          <p:cNvPr id="13" name="Oggetto 12">
            <a:extLst>
              <a:ext uri="{FF2B5EF4-FFF2-40B4-BE49-F238E27FC236}">
                <a16:creationId xmlns:a16="http://schemas.microsoft.com/office/drawing/2014/main" id="{5B971E40-383C-4A12-9F8A-0F8CB42FD914}"/>
              </a:ext>
            </a:extLst>
          </p:cNvPr>
          <p:cNvGraphicFramePr>
            <a:graphicFrameLocks noChangeAspect="1"/>
          </p:cNvGraphicFramePr>
          <p:nvPr>
            <p:extLst>
              <p:ext uri="{D42A27DB-BD31-4B8C-83A1-F6EECF244321}">
                <p14:modId xmlns:p14="http://schemas.microsoft.com/office/powerpoint/2010/main" val="2929365838"/>
              </p:ext>
            </p:extLst>
          </p:nvPr>
        </p:nvGraphicFramePr>
        <p:xfrm>
          <a:off x="8464549" y="4067439"/>
          <a:ext cx="2889250" cy="1079500"/>
        </p:xfrm>
        <a:graphic>
          <a:graphicData uri="http://schemas.openxmlformats.org/presentationml/2006/ole">
            <mc:AlternateContent xmlns:mc="http://schemas.openxmlformats.org/markup-compatibility/2006">
              <mc:Choice xmlns:v="urn:schemas-microsoft-com:vml" Requires="v">
                <p:oleObj spid="_x0000_s24637" name="Equation" r:id="rId13" imgW="1155600" imgH="431640" progId="Equation.DSMT4">
                  <p:embed/>
                </p:oleObj>
              </mc:Choice>
              <mc:Fallback>
                <p:oleObj name="Equation" r:id="rId13" imgW="1155600" imgH="431640" progId="Equation.DSMT4">
                  <p:embed/>
                  <p:pic>
                    <p:nvPicPr>
                      <p:cNvPr id="9" name="Oggetto 8">
                        <a:extLst>
                          <a:ext uri="{FF2B5EF4-FFF2-40B4-BE49-F238E27FC236}">
                            <a16:creationId xmlns:a16="http://schemas.microsoft.com/office/drawing/2014/main" id="{E41B839E-8FFA-408B-B8F8-44E1740F0D55}"/>
                          </a:ext>
                        </a:extLst>
                      </p:cNvPr>
                      <p:cNvPicPr>
                        <a:picLocks noChangeAspect="1" noChangeArrowheads="1"/>
                      </p:cNvPicPr>
                      <p:nvPr/>
                    </p:nvPicPr>
                    <p:blipFill>
                      <a:blip r:embed="rId14"/>
                      <a:srcRect/>
                      <a:stretch>
                        <a:fillRect/>
                      </a:stretch>
                    </p:blipFill>
                    <p:spPr bwMode="auto">
                      <a:xfrm>
                        <a:off x="8464549" y="4067439"/>
                        <a:ext cx="2889250" cy="1079500"/>
                      </a:xfrm>
                      <a:prstGeom prst="rect">
                        <a:avLst/>
                      </a:prstGeom>
                      <a:noFill/>
                    </p:spPr>
                  </p:pic>
                </p:oleObj>
              </mc:Fallback>
            </mc:AlternateContent>
          </a:graphicData>
        </a:graphic>
      </p:graphicFrame>
      <p:cxnSp>
        <p:nvCxnSpPr>
          <p:cNvPr id="15" name="Connettore diritto 14">
            <a:extLst>
              <a:ext uri="{FF2B5EF4-FFF2-40B4-BE49-F238E27FC236}">
                <a16:creationId xmlns:a16="http://schemas.microsoft.com/office/drawing/2014/main" id="{C4B79246-EFED-46E1-9528-0E9B05540681}"/>
              </a:ext>
            </a:extLst>
          </p:cNvPr>
          <p:cNvCxnSpPr/>
          <p:nvPr/>
        </p:nvCxnSpPr>
        <p:spPr>
          <a:xfrm>
            <a:off x="7932420" y="798922"/>
            <a:ext cx="0" cy="51218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ttangolo con angoli arrotondati 15">
            <a:extLst>
              <a:ext uri="{FF2B5EF4-FFF2-40B4-BE49-F238E27FC236}">
                <a16:creationId xmlns:a16="http://schemas.microsoft.com/office/drawing/2014/main" id="{566B4986-7B39-42D7-A24F-8CC2ABBF52E2}"/>
              </a:ext>
            </a:extLst>
          </p:cNvPr>
          <p:cNvSpPr/>
          <p:nvPr/>
        </p:nvSpPr>
        <p:spPr>
          <a:xfrm>
            <a:off x="2616499" y="4703574"/>
            <a:ext cx="3369961" cy="136035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149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6279B6B2-7A37-4B46-A31C-C068383F6994}"/>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7CC363B5-99A2-4F98-84BB-4084E0DE1B66}"/>
              </a:ext>
            </a:extLst>
          </p:cNvPr>
          <p:cNvSpPr>
            <a:spLocks noGrp="1"/>
          </p:cNvSpPr>
          <p:nvPr>
            <p:ph type="sldNum" sz="quarter" idx="12"/>
          </p:nvPr>
        </p:nvSpPr>
        <p:spPr/>
        <p:txBody>
          <a:bodyPr/>
          <a:lstStyle/>
          <a:p>
            <a:fld id="{02055017-B6DE-4C35-A63B-40EADAC97849}" type="slidenum">
              <a:rPr lang="en-US" smtClean="0"/>
              <a:t>17</a:t>
            </a:fld>
            <a:endParaRPr lang="en-US" dirty="0"/>
          </a:p>
        </p:txBody>
      </p:sp>
      <p:sp>
        <p:nvSpPr>
          <p:cNvPr id="5" name="Titolo 1">
            <a:extLst>
              <a:ext uri="{FF2B5EF4-FFF2-40B4-BE49-F238E27FC236}">
                <a16:creationId xmlns:a16="http://schemas.microsoft.com/office/drawing/2014/main" id="{EF2DE75F-E5B5-4D60-A304-86DA04A6D721}"/>
              </a:ext>
            </a:extLst>
          </p:cNvPr>
          <p:cNvSpPr>
            <a:spLocks noGrp="1"/>
          </p:cNvSpPr>
          <p:nvPr>
            <p:ph type="title"/>
          </p:nvPr>
        </p:nvSpPr>
        <p:spPr>
          <a:xfrm>
            <a:off x="1065060" y="332902"/>
            <a:ext cx="10515600" cy="662397"/>
          </a:xfrm>
        </p:spPr>
        <p:txBody>
          <a:bodyPr/>
          <a:lstStyle/>
          <a:p>
            <a:r>
              <a:rPr lang="en-US" dirty="0"/>
              <a:t>Class-AB common source: principle of operation</a:t>
            </a:r>
          </a:p>
        </p:txBody>
      </p:sp>
      <p:pic>
        <p:nvPicPr>
          <p:cNvPr id="7" name="Immagine 6">
            <a:extLst>
              <a:ext uri="{FF2B5EF4-FFF2-40B4-BE49-F238E27FC236}">
                <a16:creationId xmlns:a16="http://schemas.microsoft.com/office/drawing/2014/main" id="{1E5D700C-3678-4CB6-806F-BEA5E44480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7434" y="1684088"/>
            <a:ext cx="4878539" cy="3073960"/>
          </a:xfrm>
          <a:prstGeom prst="rect">
            <a:avLst/>
          </a:prstGeom>
        </p:spPr>
      </p:pic>
      <p:pic>
        <p:nvPicPr>
          <p:cNvPr id="8" name="Elemento grafico 7">
            <a:extLst>
              <a:ext uri="{FF2B5EF4-FFF2-40B4-BE49-F238E27FC236}">
                <a16:creationId xmlns:a16="http://schemas.microsoft.com/office/drawing/2014/main" id="{E304B0B1-D6F7-42B7-BEDA-690937B12C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63139" y="1612107"/>
            <a:ext cx="2565894" cy="3562224"/>
          </a:xfrm>
          <a:prstGeom prst="rect">
            <a:avLst/>
          </a:prstGeom>
        </p:spPr>
      </p:pic>
      <p:pic>
        <p:nvPicPr>
          <p:cNvPr id="9" name="Elemento grafico 8">
            <a:extLst>
              <a:ext uri="{FF2B5EF4-FFF2-40B4-BE49-F238E27FC236}">
                <a16:creationId xmlns:a16="http://schemas.microsoft.com/office/drawing/2014/main" id="{3A330BA6-5857-4EF7-AF36-F9C1EE2D364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06028" y="3312182"/>
            <a:ext cx="846009" cy="1083949"/>
          </a:xfrm>
          <a:prstGeom prst="rect">
            <a:avLst/>
          </a:prstGeom>
        </p:spPr>
      </p:pic>
      <p:cxnSp>
        <p:nvCxnSpPr>
          <p:cNvPr id="12" name="Connettore 2 11">
            <a:extLst>
              <a:ext uri="{FF2B5EF4-FFF2-40B4-BE49-F238E27FC236}">
                <a16:creationId xmlns:a16="http://schemas.microsoft.com/office/drawing/2014/main" id="{A89D79BB-283E-4906-BFEB-89D29A2EDC74}"/>
              </a:ext>
            </a:extLst>
          </p:cNvPr>
          <p:cNvCxnSpPr>
            <a:cxnSpLocks/>
          </p:cNvCxnSpPr>
          <p:nvPr/>
        </p:nvCxnSpPr>
        <p:spPr>
          <a:xfrm>
            <a:off x="7681164" y="3764023"/>
            <a:ext cx="990600" cy="885825"/>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9998D1A1-158D-4D38-8068-39DD89E14A0F}"/>
              </a:ext>
            </a:extLst>
          </p:cNvPr>
          <p:cNvSpPr txBox="1"/>
          <p:nvPr/>
        </p:nvSpPr>
        <p:spPr>
          <a:xfrm>
            <a:off x="6659179" y="5188876"/>
            <a:ext cx="1887889"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M</a:t>
            </a:r>
            <a:r>
              <a:rPr lang="it-IT" sz="2400" baseline="-25000" dirty="0">
                <a:latin typeface="Arial" panose="020B0604020202020204" pitchFamily="34" charset="0"/>
                <a:cs typeface="Arial" panose="020B0604020202020204" pitchFamily="34" charset="0"/>
              </a:rPr>
              <a:t>n</a:t>
            </a:r>
            <a:r>
              <a:rPr lang="it-IT" sz="2400" dirty="0">
                <a:latin typeface="Arial" panose="020B0604020202020204" pitchFamily="34" charset="0"/>
                <a:cs typeface="Arial" panose="020B0604020202020204" pitchFamily="34" charset="0"/>
              </a:rPr>
              <a:t>  turns off</a:t>
            </a:r>
            <a:endParaRPr lang="en-US" sz="2400" dirty="0">
              <a:latin typeface="Arial" panose="020B0604020202020204" pitchFamily="34" charset="0"/>
              <a:cs typeface="Arial" panose="020B0604020202020204" pitchFamily="34" charset="0"/>
            </a:endParaRPr>
          </a:p>
        </p:txBody>
      </p:sp>
      <p:cxnSp>
        <p:nvCxnSpPr>
          <p:cNvPr id="16" name="Connettore 2 15">
            <a:extLst>
              <a:ext uri="{FF2B5EF4-FFF2-40B4-BE49-F238E27FC236}">
                <a16:creationId xmlns:a16="http://schemas.microsoft.com/office/drawing/2014/main" id="{0CBF777F-5064-41E6-BB68-A3CAACE63ACD}"/>
              </a:ext>
            </a:extLst>
          </p:cNvPr>
          <p:cNvCxnSpPr>
            <a:cxnSpLocks/>
          </p:cNvCxnSpPr>
          <p:nvPr/>
        </p:nvCxnSpPr>
        <p:spPr>
          <a:xfrm>
            <a:off x="7681164" y="2615331"/>
            <a:ext cx="990600" cy="885825"/>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Figura a mano libera: forma 16">
            <a:extLst>
              <a:ext uri="{FF2B5EF4-FFF2-40B4-BE49-F238E27FC236}">
                <a16:creationId xmlns:a16="http://schemas.microsoft.com/office/drawing/2014/main" id="{5B4FBBF5-D82A-4AB4-A0DE-7B04C1967509}"/>
              </a:ext>
            </a:extLst>
          </p:cNvPr>
          <p:cNvSpPr/>
          <p:nvPr/>
        </p:nvSpPr>
        <p:spPr>
          <a:xfrm>
            <a:off x="7506277" y="4300142"/>
            <a:ext cx="723900" cy="885825"/>
          </a:xfrm>
          <a:custGeom>
            <a:avLst/>
            <a:gdLst>
              <a:gd name="connsiteX0" fmla="*/ 45014 w 597464"/>
              <a:gd name="connsiteY0" fmla="*/ 523875 h 523875"/>
              <a:gd name="connsiteX1" fmla="*/ 6914 w 597464"/>
              <a:gd name="connsiteY1" fmla="*/ 361950 h 523875"/>
              <a:gd name="connsiteX2" fmla="*/ 168839 w 597464"/>
              <a:gd name="connsiteY2" fmla="*/ 304800 h 523875"/>
              <a:gd name="connsiteX3" fmla="*/ 416489 w 597464"/>
              <a:gd name="connsiteY3" fmla="*/ 285750 h 523875"/>
              <a:gd name="connsiteX4" fmla="*/ 454589 w 597464"/>
              <a:gd name="connsiteY4" fmla="*/ 180975 h 523875"/>
              <a:gd name="connsiteX5" fmla="*/ 597464 w 597464"/>
              <a:gd name="connsiteY5" fmla="*/ 0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464" h="523875">
                <a:moveTo>
                  <a:pt x="45014" y="523875"/>
                </a:moveTo>
                <a:cubicBezTo>
                  <a:pt x="15645" y="461168"/>
                  <a:pt x="-13724" y="398462"/>
                  <a:pt x="6914" y="361950"/>
                </a:cubicBezTo>
                <a:cubicBezTo>
                  <a:pt x="27551" y="325437"/>
                  <a:pt x="100576" y="317500"/>
                  <a:pt x="168839" y="304800"/>
                </a:cubicBezTo>
                <a:cubicBezTo>
                  <a:pt x="237102" y="292100"/>
                  <a:pt x="368864" y="306387"/>
                  <a:pt x="416489" y="285750"/>
                </a:cubicBezTo>
                <a:cubicBezTo>
                  <a:pt x="464114" y="265112"/>
                  <a:pt x="424427" y="228600"/>
                  <a:pt x="454589" y="180975"/>
                </a:cubicBezTo>
                <a:cubicBezTo>
                  <a:pt x="484751" y="133350"/>
                  <a:pt x="541107" y="66675"/>
                  <a:pt x="597464" y="0"/>
                </a:cubicBezTo>
              </a:path>
            </a:pathLst>
          </a:custGeom>
          <a:noFill/>
          <a:ln w="28575">
            <a:solidFill>
              <a:schemeClr val="tx2">
                <a:lumMod val="50000"/>
              </a:schemeClr>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Connettore 2 17">
            <a:extLst>
              <a:ext uri="{FF2B5EF4-FFF2-40B4-BE49-F238E27FC236}">
                <a16:creationId xmlns:a16="http://schemas.microsoft.com/office/drawing/2014/main" id="{4E6038D1-FB46-42CF-A461-5E5ED6407158}"/>
              </a:ext>
            </a:extLst>
          </p:cNvPr>
          <p:cNvCxnSpPr>
            <a:cxnSpLocks/>
          </p:cNvCxnSpPr>
          <p:nvPr/>
        </p:nvCxnSpPr>
        <p:spPr>
          <a:xfrm flipV="1">
            <a:off x="8638055" y="1900089"/>
            <a:ext cx="990600" cy="1563363"/>
          </a:xfrm>
          <a:prstGeom prst="straightConnector1">
            <a:avLst/>
          </a:prstGeom>
          <a:ln w="28575">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B7774009-C8F9-4B30-9270-996D293A33A3}"/>
              </a:ext>
            </a:extLst>
          </p:cNvPr>
          <p:cNvCxnSpPr>
            <a:cxnSpLocks/>
          </p:cNvCxnSpPr>
          <p:nvPr/>
        </p:nvCxnSpPr>
        <p:spPr>
          <a:xfrm flipV="1">
            <a:off x="8671764" y="3162387"/>
            <a:ext cx="956891" cy="1449822"/>
          </a:xfrm>
          <a:prstGeom prst="straightConnector1">
            <a:avLst/>
          </a:prstGeom>
          <a:ln w="28575">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Figura a mano libera: forma 21">
            <a:extLst>
              <a:ext uri="{FF2B5EF4-FFF2-40B4-BE49-F238E27FC236}">
                <a16:creationId xmlns:a16="http://schemas.microsoft.com/office/drawing/2014/main" id="{CB1EDDD4-CDED-49E4-AF01-0F5A23B2CD92}"/>
              </a:ext>
            </a:extLst>
          </p:cNvPr>
          <p:cNvSpPr/>
          <p:nvPr/>
        </p:nvSpPr>
        <p:spPr>
          <a:xfrm rot="16200000">
            <a:off x="9571325" y="2110710"/>
            <a:ext cx="723900" cy="885825"/>
          </a:xfrm>
          <a:custGeom>
            <a:avLst/>
            <a:gdLst>
              <a:gd name="connsiteX0" fmla="*/ 45014 w 597464"/>
              <a:gd name="connsiteY0" fmla="*/ 523875 h 523875"/>
              <a:gd name="connsiteX1" fmla="*/ 6914 w 597464"/>
              <a:gd name="connsiteY1" fmla="*/ 361950 h 523875"/>
              <a:gd name="connsiteX2" fmla="*/ 168839 w 597464"/>
              <a:gd name="connsiteY2" fmla="*/ 304800 h 523875"/>
              <a:gd name="connsiteX3" fmla="*/ 416489 w 597464"/>
              <a:gd name="connsiteY3" fmla="*/ 285750 h 523875"/>
              <a:gd name="connsiteX4" fmla="*/ 454589 w 597464"/>
              <a:gd name="connsiteY4" fmla="*/ 180975 h 523875"/>
              <a:gd name="connsiteX5" fmla="*/ 597464 w 597464"/>
              <a:gd name="connsiteY5" fmla="*/ 0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464" h="523875">
                <a:moveTo>
                  <a:pt x="45014" y="523875"/>
                </a:moveTo>
                <a:cubicBezTo>
                  <a:pt x="15645" y="461168"/>
                  <a:pt x="-13724" y="398462"/>
                  <a:pt x="6914" y="361950"/>
                </a:cubicBezTo>
                <a:cubicBezTo>
                  <a:pt x="27551" y="325437"/>
                  <a:pt x="100576" y="317500"/>
                  <a:pt x="168839" y="304800"/>
                </a:cubicBezTo>
                <a:cubicBezTo>
                  <a:pt x="237102" y="292100"/>
                  <a:pt x="368864" y="306387"/>
                  <a:pt x="416489" y="285750"/>
                </a:cubicBezTo>
                <a:cubicBezTo>
                  <a:pt x="464114" y="265112"/>
                  <a:pt x="424427" y="228600"/>
                  <a:pt x="454589" y="180975"/>
                </a:cubicBezTo>
                <a:cubicBezTo>
                  <a:pt x="484751" y="133350"/>
                  <a:pt x="541107" y="66675"/>
                  <a:pt x="597464" y="0"/>
                </a:cubicBezTo>
              </a:path>
            </a:pathLst>
          </a:custGeom>
          <a:noFill/>
          <a:ln w="28575">
            <a:solidFill>
              <a:schemeClr val="tx2">
                <a:lumMod val="50000"/>
              </a:schemeClr>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sellaDiTesto 22">
            <a:extLst>
              <a:ext uri="{FF2B5EF4-FFF2-40B4-BE49-F238E27FC236}">
                <a16:creationId xmlns:a16="http://schemas.microsoft.com/office/drawing/2014/main" id="{24D27057-68E6-44EF-AC28-C36F02BC059E}"/>
              </a:ext>
            </a:extLst>
          </p:cNvPr>
          <p:cNvSpPr txBox="1"/>
          <p:nvPr/>
        </p:nvSpPr>
        <p:spPr>
          <a:xfrm>
            <a:off x="9890733" y="2931554"/>
            <a:ext cx="1830181"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M</a:t>
            </a:r>
            <a:r>
              <a:rPr lang="it-IT" sz="2400" baseline="-25000" dirty="0">
                <a:latin typeface="Arial" panose="020B0604020202020204" pitchFamily="34" charset="0"/>
                <a:cs typeface="Arial" panose="020B0604020202020204" pitchFamily="34" charset="0"/>
              </a:rPr>
              <a:t>p</a:t>
            </a:r>
            <a:r>
              <a:rPr lang="it-IT" sz="2400" dirty="0">
                <a:latin typeface="Arial" panose="020B0604020202020204" pitchFamily="34" charset="0"/>
                <a:cs typeface="Arial" panose="020B0604020202020204" pitchFamily="34" charset="0"/>
              </a:rPr>
              <a:t>  turns off</a:t>
            </a:r>
            <a:endParaRPr lang="en-US" sz="2400" dirty="0">
              <a:latin typeface="Arial" panose="020B0604020202020204" pitchFamily="34" charset="0"/>
              <a:cs typeface="Arial" panose="020B0604020202020204" pitchFamily="34" charset="0"/>
            </a:endParaRPr>
          </a:p>
        </p:txBody>
      </p:sp>
      <p:sp>
        <p:nvSpPr>
          <p:cNvPr id="24" name="Figura a mano libera: forma 23">
            <a:extLst>
              <a:ext uri="{FF2B5EF4-FFF2-40B4-BE49-F238E27FC236}">
                <a16:creationId xmlns:a16="http://schemas.microsoft.com/office/drawing/2014/main" id="{2D345EB9-589D-48FF-B22C-E76532D780AB}"/>
              </a:ext>
            </a:extLst>
          </p:cNvPr>
          <p:cNvSpPr/>
          <p:nvPr/>
        </p:nvSpPr>
        <p:spPr>
          <a:xfrm>
            <a:off x="3138171" y="1818681"/>
            <a:ext cx="1234722" cy="2209800"/>
          </a:xfrm>
          <a:custGeom>
            <a:avLst/>
            <a:gdLst>
              <a:gd name="connsiteX0" fmla="*/ 0 w 1234722"/>
              <a:gd name="connsiteY0" fmla="*/ 0 h 2209800"/>
              <a:gd name="connsiteX1" fmla="*/ 127000 w 1234722"/>
              <a:gd name="connsiteY1" fmla="*/ 990600 h 2209800"/>
              <a:gd name="connsiteX2" fmla="*/ 469900 w 1234722"/>
              <a:gd name="connsiteY2" fmla="*/ 1282700 h 2209800"/>
              <a:gd name="connsiteX3" fmla="*/ 977900 w 1234722"/>
              <a:gd name="connsiteY3" fmla="*/ 1346200 h 2209800"/>
              <a:gd name="connsiteX4" fmla="*/ 1028700 w 1234722"/>
              <a:gd name="connsiteY4" fmla="*/ 1346200 h 2209800"/>
              <a:gd name="connsiteX5" fmla="*/ 1206500 w 1234722"/>
              <a:gd name="connsiteY5" fmla="*/ 1587500 h 2209800"/>
              <a:gd name="connsiteX6" fmla="*/ 1231900 w 1234722"/>
              <a:gd name="connsiteY6" fmla="*/ 220980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4722" h="2209800">
                <a:moveTo>
                  <a:pt x="0" y="0"/>
                </a:moveTo>
                <a:cubicBezTo>
                  <a:pt x="24341" y="388408"/>
                  <a:pt x="48683" y="776817"/>
                  <a:pt x="127000" y="990600"/>
                </a:cubicBezTo>
                <a:cubicBezTo>
                  <a:pt x="205317" y="1204383"/>
                  <a:pt x="328083" y="1223433"/>
                  <a:pt x="469900" y="1282700"/>
                </a:cubicBezTo>
                <a:cubicBezTo>
                  <a:pt x="611717" y="1341967"/>
                  <a:pt x="977900" y="1346200"/>
                  <a:pt x="977900" y="1346200"/>
                </a:cubicBezTo>
                <a:cubicBezTo>
                  <a:pt x="1071033" y="1356783"/>
                  <a:pt x="990600" y="1305983"/>
                  <a:pt x="1028700" y="1346200"/>
                </a:cubicBezTo>
                <a:cubicBezTo>
                  <a:pt x="1066800" y="1386417"/>
                  <a:pt x="1172633" y="1443567"/>
                  <a:pt x="1206500" y="1587500"/>
                </a:cubicBezTo>
                <a:cubicBezTo>
                  <a:pt x="1240367" y="1731433"/>
                  <a:pt x="1236133" y="1970616"/>
                  <a:pt x="1231900" y="2209800"/>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igura a mano libera: forma 26">
            <a:extLst>
              <a:ext uri="{FF2B5EF4-FFF2-40B4-BE49-F238E27FC236}">
                <a16:creationId xmlns:a16="http://schemas.microsoft.com/office/drawing/2014/main" id="{B704C30E-74B3-4353-925D-52E49E883576}"/>
              </a:ext>
            </a:extLst>
          </p:cNvPr>
          <p:cNvSpPr/>
          <p:nvPr/>
        </p:nvSpPr>
        <p:spPr>
          <a:xfrm>
            <a:off x="3188971" y="3465945"/>
            <a:ext cx="711932" cy="1388036"/>
          </a:xfrm>
          <a:custGeom>
            <a:avLst/>
            <a:gdLst>
              <a:gd name="connsiteX0" fmla="*/ 685800 w 711932"/>
              <a:gd name="connsiteY0" fmla="*/ 778436 h 1388036"/>
              <a:gd name="connsiteX1" fmla="*/ 698500 w 711932"/>
              <a:gd name="connsiteY1" fmla="*/ 219636 h 1388036"/>
              <a:gd name="connsiteX2" fmla="*/ 520700 w 711932"/>
              <a:gd name="connsiteY2" fmla="*/ 92636 h 1388036"/>
              <a:gd name="connsiteX3" fmla="*/ 127000 w 711932"/>
              <a:gd name="connsiteY3" fmla="*/ 3736 h 1388036"/>
              <a:gd name="connsiteX4" fmla="*/ 25400 w 711932"/>
              <a:gd name="connsiteY4" fmla="*/ 219636 h 1388036"/>
              <a:gd name="connsiteX5" fmla="*/ 12700 w 711932"/>
              <a:gd name="connsiteY5" fmla="*/ 956236 h 1388036"/>
              <a:gd name="connsiteX6" fmla="*/ 0 w 711932"/>
              <a:gd name="connsiteY6" fmla="*/ 1388036 h 138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932" h="1388036">
                <a:moveTo>
                  <a:pt x="685800" y="778436"/>
                </a:moveTo>
                <a:cubicBezTo>
                  <a:pt x="705908" y="556186"/>
                  <a:pt x="726017" y="333936"/>
                  <a:pt x="698500" y="219636"/>
                </a:cubicBezTo>
                <a:cubicBezTo>
                  <a:pt x="670983" y="105336"/>
                  <a:pt x="615950" y="128619"/>
                  <a:pt x="520700" y="92636"/>
                </a:cubicBezTo>
                <a:cubicBezTo>
                  <a:pt x="425450" y="56653"/>
                  <a:pt x="209550" y="-17431"/>
                  <a:pt x="127000" y="3736"/>
                </a:cubicBezTo>
                <a:cubicBezTo>
                  <a:pt x="44450" y="24903"/>
                  <a:pt x="44450" y="60886"/>
                  <a:pt x="25400" y="219636"/>
                </a:cubicBezTo>
                <a:cubicBezTo>
                  <a:pt x="6350" y="378386"/>
                  <a:pt x="16933" y="761503"/>
                  <a:pt x="12700" y="956236"/>
                </a:cubicBezTo>
                <a:cubicBezTo>
                  <a:pt x="8467" y="1150969"/>
                  <a:pt x="4233" y="1269502"/>
                  <a:pt x="0" y="1388036"/>
                </a:cubicBezTo>
              </a:path>
            </a:pathLst>
          </a:custGeom>
          <a:noFill/>
          <a:ln w="38100">
            <a:solidFill>
              <a:srgbClr val="0070C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asellaDiTesto 27">
            <a:extLst>
              <a:ext uri="{FF2B5EF4-FFF2-40B4-BE49-F238E27FC236}">
                <a16:creationId xmlns:a16="http://schemas.microsoft.com/office/drawing/2014/main" id="{628281DC-6CAD-4B4B-B390-DB9C89F723F6}"/>
              </a:ext>
            </a:extLst>
          </p:cNvPr>
          <p:cNvSpPr txBox="1"/>
          <p:nvPr/>
        </p:nvSpPr>
        <p:spPr>
          <a:xfrm>
            <a:off x="3706028" y="2428281"/>
            <a:ext cx="907398" cy="461665"/>
          </a:xfrm>
          <a:prstGeom prst="rect">
            <a:avLst/>
          </a:prstGeom>
          <a:noFill/>
        </p:spPr>
        <p:txBody>
          <a:bodyPr wrap="square" rtlCol="0">
            <a:spAutoFit/>
          </a:bodyPr>
          <a:lstStyle/>
          <a:p>
            <a:r>
              <a:rPr lang="it-IT" sz="2400" dirty="0" err="1">
                <a:solidFill>
                  <a:srgbClr val="FF0000"/>
                </a:solidFill>
                <a:latin typeface="Arial" panose="020B0604020202020204" pitchFamily="34" charset="0"/>
                <a:cs typeface="Arial" panose="020B0604020202020204" pitchFamily="34" charset="0"/>
              </a:rPr>
              <a:t>push</a:t>
            </a:r>
            <a:endParaRPr lang="en-US" sz="2400" dirty="0">
              <a:solidFill>
                <a:srgbClr val="FF0000"/>
              </a:solidFill>
              <a:latin typeface="Arial" panose="020B0604020202020204" pitchFamily="34" charset="0"/>
              <a:cs typeface="Arial" panose="020B0604020202020204" pitchFamily="34" charset="0"/>
            </a:endParaRPr>
          </a:p>
        </p:txBody>
      </p:sp>
      <p:sp>
        <p:nvSpPr>
          <p:cNvPr id="29" name="CasellaDiTesto 28">
            <a:extLst>
              <a:ext uri="{FF2B5EF4-FFF2-40B4-BE49-F238E27FC236}">
                <a16:creationId xmlns:a16="http://schemas.microsoft.com/office/drawing/2014/main" id="{8615BF8A-AA62-43A6-9DC7-5E3211E3BF0D}"/>
              </a:ext>
            </a:extLst>
          </p:cNvPr>
          <p:cNvSpPr txBox="1"/>
          <p:nvPr/>
        </p:nvSpPr>
        <p:spPr>
          <a:xfrm>
            <a:off x="3433137" y="4422331"/>
            <a:ext cx="746696" cy="461665"/>
          </a:xfrm>
          <a:prstGeom prst="rect">
            <a:avLst/>
          </a:prstGeom>
          <a:noFill/>
        </p:spPr>
        <p:txBody>
          <a:bodyPr wrap="square" rtlCol="0">
            <a:spAutoFit/>
          </a:bodyPr>
          <a:lstStyle/>
          <a:p>
            <a:r>
              <a:rPr lang="it-IT" sz="2400" dirty="0">
                <a:solidFill>
                  <a:schemeClr val="accent5">
                    <a:lumMod val="75000"/>
                  </a:schemeClr>
                </a:solidFill>
                <a:latin typeface="Arial" panose="020B0604020202020204" pitchFamily="34" charset="0"/>
                <a:cs typeface="Arial" panose="020B0604020202020204" pitchFamily="34" charset="0"/>
              </a:rPr>
              <a:t>pull</a:t>
            </a:r>
            <a:endParaRPr lang="en-US" sz="2400" dirty="0">
              <a:solidFill>
                <a:schemeClr val="accent5">
                  <a:lumMod val="75000"/>
                </a:schemeClr>
              </a:solidFill>
              <a:latin typeface="Arial" panose="020B0604020202020204" pitchFamily="34" charset="0"/>
              <a:cs typeface="Arial" panose="020B0604020202020204" pitchFamily="34" charset="0"/>
            </a:endParaRPr>
          </a:p>
        </p:txBody>
      </p:sp>
      <p:sp>
        <p:nvSpPr>
          <p:cNvPr id="2" name="CasellaDiTesto 1">
            <a:extLst>
              <a:ext uri="{FF2B5EF4-FFF2-40B4-BE49-F238E27FC236}">
                <a16:creationId xmlns:a16="http://schemas.microsoft.com/office/drawing/2014/main" id="{C6F4CAC6-CE6C-4A44-B428-7C813AB5C5D4}"/>
              </a:ext>
            </a:extLst>
          </p:cNvPr>
          <p:cNvSpPr txBox="1"/>
          <p:nvPr/>
        </p:nvSpPr>
        <p:spPr>
          <a:xfrm>
            <a:off x="5570317" y="2814456"/>
            <a:ext cx="1555234" cy="830997"/>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operating</a:t>
            </a:r>
            <a:r>
              <a:rPr lang="it-IT" sz="2400" dirty="0">
                <a:latin typeface="Arial" panose="020B0604020202020204" pitchFamily="34" charset="0"/>
                <a:cs typeface="Arial" panose="020B0604020202020204" pitchFamily="34" charset="0"/>
              </a:rPr>
              <a:t> </a:t>
            </a:r>
          </a:p>
          <a:p>
            <a:r>
              <a:rPr lang="it-IT" sz="2400" dirty="0">
                <a:latin typeface="Arial" panose="020B0604020202020204" pitchFamily="34" charset="0"/>
                <a:cs typeface="Arial" panose="020B0604020202020204" pitchFamily="34" charset="0"/>
              </a:rPr>
              <a:t>point</a:t>
            </a:r>
            <a:endParaRPr lang="en-US" sz="2400" dirty="0">
              <a:latin typeface="Arial" panose="020B0604020202020204" pitchFamily="34" charset="0"/>
              <a:cs typeface="Arial" panose="020B0604020202020204" pitchFamily="34" charset="0"/>
            </a:endParaRPr>
          </a:p>
        </p:txBody>
      </p:sp>
      <p:sp>
        <p:nvSpPr>
          <p:cNvPr id="10" name="Figura a mano libera: forma 9">
            <a:extLst>
              <a:ext uri="{FF2B5EF4-FFF2-40B4-BE49-F238E27FC236}">
                <a16:creationId xmlns:a16="http://schemas.microsoft.com/office/drawing/2014/main" id="{300760A9-F8D1-413E-8471-6891E4864D63}"/>
              </a:ext>
            </a:extLst>
          </p:cNvPr>
          <p:cNvSpPr/>
          <p:nvPr/>
        </p:nvSpPr>
        <p:spPr>
          <a:xfrm>
            <a:off x="7062039" y="2859683"/>
            <a:ext cx="439981" cy="303574"/>
          </a:xfrm>
          <a:custGeom>
            <a:avLst/>
            <a:gdLst>
              <a:gd name="connsiteX0" fmla="*/ 0 w 485775"/>
              <a:gd name="connsiteY0" fmla="*/ 228600 h 243522"/>
              <a:gd name="connsiteX1" fmla="*/ 257175 w 485775"/>
              <a:gd name="connsiteY1" fmla="*/ 219075 h 243522"/>
              <a:gd name="connsiteX2" fmla="*/ 485775 w 485775"/>
              <a:gd name="connsiteY2" fmla="*/ 0 h 243522"/>
            </a:gdLst>
            <a:ahLst/>
            <a:cxnLst>
              <a:cxn ang="0">
                <a:pos x="connsiteX0" y="connsiteY0"/>
              </a:cxn>
              <a:cxn ang="0">
                <a:pos x="connsiteX1" y="connsiteY1"/>
              </a:cxn>
              <a:cxn ang="0">
                <a:pos x="connsiteX2" y="connsiteY2"/>
              </a:cxn>
            </a:cxnLst>
            <a:rect l="l" t="t" r="r" b="b"/>
            <a:pathLst>
              <a:path w="485775" h="243522">
                <a:moveTo>
                  <a:pt x="0" y="228600"/>
                </a:moveTo>
                <a:cubicBezTo>
                  <a:pt x="88106" y="242887"/>
                  <a:pt x="176213" y="257175"/>
                  <a:pt x="257175" y="219075"/>
                </a:cubicBezTo>
                <a:cubicBezTo>
                  <a:pt x="338138" y="180975"/>
                  <a:pt x="411956" y="90487"/>
                  <a:pt x="485775" y="0"/>
                </a:cubicBezTo>
              </a:path>
            </a:pathLst>
          </a:custGeom>
          <a:noFill/>
          <a:ln w="28575">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igura a mano libera: forma 24">
            <a:extLst>
              <a:ext uri="{FF2B5EF4-FFF2-40B4-BE49-F238E27FC236}">
                <a16:creationId xmlns:a16="http://schemas.microsoft.com/office/drawing/2014/main" id="{9DE20E73-A047-4304-B385-6587D08C3139}"/>
              </a:ext>
            </a:extLst>
          </p:cNvPr>
          <p:cNvSpPr/>
          <p:nvPr/>
        </p:nvSpPr>
        <p:spPr>
          <a:xfrm flipV="1">
            <a:off x="7093795" y="3281624"/>
            <a:ext cx="569238" cy="347089"/>
          </a:xfrm>
          <a:custGeom>
            <a:avLst/>
            <a:gdLst>
              <a:gd name="connsiteX0" fmla="*/ 0 w 485775"/>
              <a:gd name="connsiteY0" fmla="*/ 228600 h 243522"/>
              <a:gd name="connsiteX1" fmla="*/ 257175 w 485775"/>
              <a:gd name="connsiteY1" fmla="*/ 219075 h 243522"/>
              <a:gd name="connsiteX2" fmla="*/ 485775 w 485775"/>
              <a:gd name="connsiteY2" fmla="*/ 0 h 243522"/>
            </a:gdLst>
            <a:ahLst/>
            <a:cxnLst>
              <a:cxn ang="0">
                <a:pos x="connsiteX0" y="connsiteY0"/>
              </a:cxn>
              <a:cxn ang="0">
                <a:pos x="connsiteX1" y="connsiteY1"/>
              </a:cxn>
              <a:cxn ang="0">
                <a:pos x="connsiteX2" y="connsiteY2"/>
              </a:cxn>
            </a:cxnLst>
            <a:rect l="l" t="t" r="r" b="b"/>
            <a:pathLst>
              <a:path w="485775" h="243522">
                <a:moveTo>
                  <a:pt x="0" y="228600"/>
                </a:moveTo>
                <a:cubicBezTo>
                  <a:pt x="88106" y="242887"/>
                  <a:pt x="176213" y="257175"/>
                  <a:pt x="257175" y="219075"/>
                </a:cubicBezTo>
                <a:cubicBezTo>
                  <a:pt x="338138" y="180975"/>
                  <a:pt x="411956" y="90487"/>
                  <a:pt x="485775" y="0"/>
                </a:cubicBezTo>
              </a:path>
            </a:pathLst>
          </a:custGeom>
          <a:noFill/>
          <a:ln w="28575">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Oggetto 25">
            <a:extLst>
              <a:ext uri="{FF2B5EF4-FFF2-40B4-BE49-F238E27FC236}">
                <a16:creationId xmlns:a16="http://schemas.microsoft.com/office/drawing/2014/main" id="{60E72B82-E1F0-465B-BA0F-3D0E59EC532D}"/>
              </a:ext>
            </a:extLst>
          </p:cNvPr>
          <p:cNvGraphicFramePr>
            <a:graphicFrameLocks noChangeAspect="1"/>
          </p:cNvGraphicFramePr>
          <p:nvPr>
            <p:extLst>
              <p:ext uri="{D42A27DB-BD31-4B8C-83A1-F6EECF244321}">
                <p14:modId xmlns:p14="http://schemas.microsoft.com/office/powerpoint/2010/main" val="3874251677"/>
              </p:ext>
            </p:extLst>
          </p:nvPr>
        </p:nvGraphicFramePr>
        <p:xfrm>
          <a:off x="771983" y="5219241"/>
          <a:ext cx="476250" cy="571500"/>
        </p:xfrm>
        <a:graphic>
          <a:graphicData uri="http://schemas.openxmlformats.org/presentationml/2006/ole">
            <mc:AlternateContent xmlns:mc="http://schemas.openxmlformats.org/markup-compatibility/2006">
              <mc:Choice xmlns:v="urn:schemas-microsoft-com:vml" Requires="v">
                <p:oleObj spid="_x0000_s25640" name="Equation" r:id="rId8" imgW="190440" imgH="228600" progId="Equation.DSMT4">
                  <p:embed/>
                </p:oleObj>
              </mc:Choice>
              <mc:Fallback>
                <p:oleObj name="Equation" r:id="rId8" imgW="190440" imgH="228600" progId="Equation.DSMT4">
                  <p:embed/>
                  <p:pic>
                    <p:nvPicPr>
                      <p:cNvPr id="13" name="Oggetto 12">
                        <a:extLst>
                          <a:ext uri="{FF2B5EF4-FFF2-40B4-BE49-F238E27FC236}">
                            <a16:creationId xmlns:a16="http://schemas.microsoft.com/office/drawing/2014/main" id="{5B971E40-383C-4A12-9F8A-0F8CB42FD914}"/>
                          </a:ext>
                        </a:extLst>
                      </p:cNvPr>
                      <p:cNvPicPr>
                        <a:picLocks noChangeAspect="1" noChangeArrowheads="1"/>
                      </p:cNvPicPr>
                      <p:nvPr/>
                    </p:nvPicPr>
                    <p:blipFill>
                      <a:blip r:embed="rId9"/>
                      <a:srcRect/>
                      <a:stretch>
                        <a:fillRect/>
                      </a:stretch>
                    </p:blipFill>
                    <p:spPr bwMode="auto">
                      <a:xfrm>
                        <a:off x="771983" y="5219241"/>
                        <a:ext cx="476250" cy="571500"/>
                      </a:xfrm>
                      <a:prstGeom prst="rect">
                        <a:avLst/>
                      </a:prstGeom>
                      <a:noFill/>
                    </p:spPr>
                  </p:pic>
                </p:oleObj>
              </mc:Fallback>
            </mc:AlternateContent>
          </a:graphicData>
        </a:graphic>
      </p:graphicFrame>
      <p:cxnSp>
        <p:nvCxnSpPr>
          <p:cNvPr id="11" name="Connettore 2 10">
            <a:extLst>
              <a:ext uri="{FF2B5EF4-FFF2-40B4-BE49-F238E27FC236}">
                <a16:creationId xmlns:a16="http://schemas.microsoft.com/office/drawing/2014/main" id="{32807BBE-9106-4DA5-89B1-9363BDF8EF11}"/>
              </a:ext>
            </a:extLst>
          </p:cNvPr>
          <p:cNvCxnSpPr>
            <a:cxnSpLocks/>
          </p:cNvCxnSpPr>
          <p:nvPr/>
        </p:nvCxnSpPr>
        <p:spPr>
          <a:xfrm flipV="1">
            <a:off x="1337544" y="2597285"/>
            <a:ext cx="517436" cy="14988"/>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Rettangolo 20">
            <a:extLst>
              <a:ext uri="{FF2B5EF4-FFF2-40B4-BE49-F238E27FC236}">
                <a16:creationId xmlns:a16="http://schemas.microsoft.com/office/drawing/2014/main" id="{A63C7680-A9EB-4391-88AF-655FA7AFF122}"/>
              </a:ext>
            </a:extLst>
          </p:cNvPr>
          <p:cNvSpPr/>
          <p:nvPr/>
        </p:nvSpPr>
        <p:spPr>
          <a:xfrm>
            <a:off x="400108" y="2021619"/>
            <a:ext cx="932051" cy="2527131"/>
          </a:xfrm>
          <a:prstGeom prst="rect">
            <a:avLst/>
          </a:prstGeom>
          <a:solidFill>
            <a:schemeClr val="accent6">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asellaDiTesto 30">
            <a:extLst>
              <a:ext uri="{FF2B5EF4-FFF2-40B4-BE49-F238E27FC236}">
                <a16:creationId xmlns:a16="http://schemas.microsoft.com/office/drawing/2014/main" id="{CC0B774A-894B-4E34-B351-BC6B98F873E6}"/>
              </a:ext>
            </a:extLst>
          </p:cNvPr>
          <p:cNvSpPr txBox="1"/>
          <p:nvPr/>
        </p:nvSpPr>
        <p:spPr>
          <a:xfrm rot="16200000">
            <a:off x="-389210" y="2866126"/>
            <a:ext cx="2409634"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class-AB control</a:t>
            </a:r>
          </a:p>
          <a:p>
            <a:pPr algn="ctr"/>
            <a:r>
              <a:rPr lang="en-US" sz="2400" dirty="0">
                <a:latin typeface="Arial" panose="020B0604020202020204" pitchFamily="34" charset="0"/>
                <a:cs typeface="Arial" panose="020B0604020202020204" pitchFamily="34" charset="0"/>
              </a:rPr>
              <a:t>(driver)</a:t>
            </a:r>
          </a:p>
        </p:txBody>
      </p:sp>
      <p:cxnSp>
        <p:nvCxnSpPr>
          <p:cNvPr id="34" name="Connettore 2 33">
            <a:extLst>
              <a:ext uri="{FF2B5EF4-FFF2-40B4-BE49-F238E27FC236}">
                <a16:creationId xmlns:a16="http://schemas.microsoft.com/office/drawing/2014/main" id="{F1CC0400-2652-4846-9E22-68E381F1D088}"/>
              </a:ext>
            </a:extLst>
          </p:cNvPr>
          <p:cNvCxnSpPr>
            <a:cxnSpLocks/>
          </p:cNvCxnSpPr>
          <p:nvPr/>
        </p:nvCxnSpPr>
        <p:spPr>
          <a:xfrm flipV="1">
            <a:off x="1361819" y="4055873"/>
            <a:ext cx="517436" cy="14988"/>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Connettore 2 34">
            <a:extLst>
              <a:ext uri="{FF2B5EF4-FFF2-40B4-BE49-F238E27FC236}">
                <a16:creationId xmlns:a16="http://schemas.microsoft.com/office/drawing/2014/main" id="{AD03033F-B985-4030-8684-FB0B5EA7E844}"/>
              </a:ext>
            </a:extLst>
          </p:cNvPr>
          <p:cNvCxnSpPr>
            <a:cxnSpLocks/>
          </p:cNvCxnSpPr>
          <p:nvPr/>
        </p:nvCxnSpPr>
        <p:spPr>
          <a:xfrm flipV="1">
            <a:off x="865729" y="4561269"/>
            <a:ext cx="0" cy="645453"/>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37" name="Oggetto 36">
            <a:extLst>
              <a:ext uri="{FF2B5EF4-FFF2-40B4-BE49-F238E27FC236}">
                <a16:creationId xmlns:a16="http://schemas.microsoft.com/office/drawing/2014/main" id="{E1EDC10B-3F7B-4C0A-AD98-AF2E8C1FDCDD}"/>
              </a:ext>
            </a:extLst>
          </p:cNvPr>
          <p:cNvGraphicFramePr>
            <a:graphicFrameLocks noChangeAspect="1"/>
          </p:cNvGraphicFramePr>
          <p:nvPr>
            <p:extLst>
              <p:ext uri="{D42A27DB-BD31-4B8C-83A1-F6EECF244321}">
                <p14:modId xmlns:p14="http://schemas.microsoft.com/office/powerpoint/2010/main" val="1052938314"/>
              </p:ext>
            </p:extLst>
          </p:nvPr>
        </p:nvGraphicFramePr>
        <p:xfrm>
          <a:off x="2440119" y="5325283"/>
          <a:ext cx="2253600" cy="603000"/>
        </p:xfrm>
        <a:graphic>
          <a:graphicData uri="http://schemas.openxmlformats.org/presentationml/2006/ole">
            <mc:AlternateContent xmlns:mc="http://schemas.openxmlformats.org/markup-compatibility/2006">
              <mc:Choice xmlns:v="urn:schemas-microsoft-com:vml" Requires="v">
                <p:oleObj spid="_x0000_s25641" name="Equation" r:id="rId10" imgW="901440" imgH="241200" progId="Equation.DSMT4">
                  <p:embed/>
                </p:oleObj>
              </mc:Choice>
              <mc:Fallback>
                <p:oleObj name="Equation" r:id="rId10" imgW="901440" imgH="241200" progId="Equation.DSMT4">
                  <p:embed/>
                  <p:pic>
                    <p:nvPicPr>
                      <p:cNvPr id="26" name="Oggetto 25">
                        <a:extLst>
                          <a:ext uri="{FF2B5EF4-FFF2-40B4-BE49-F238E27FC236}">
                            <a16:creationId xmlns:a16="http://schemas.microsoft.com/office/drawing/2014/main" id="{6161E2F1-C104-4363-B13F-CBC6E2BBA0CF}"/>
                          </a:ext>
                        </a:extLst>
                      </p:cNvPr>
                      <p:cNvPicPr>
                        <a:picLocks noChangeAspect="1" noChangeArrowheads="1"/>
                      </p:cNvPicPr>
                      <p:nvPr/>
                    </p:nvPicPr>
                    <p:blipFill>
                      <a:blip r:embed="rId11"/>
                      <a:srcRect/>
                      <a:stretch>
                        <a:fillRect/>
                      </a:stretch>
                    </p:blipFill>
                    <p:spPr bwMode="auto">
                      <a:xfrm>
                        <a:off x="2440119" y="5325283"/>
                        <a:ext cx="2253600" cy="603000"/>
                      </a:xfrm>
                      <a:prstGeom prst="rect">
                        <a:avLst/>
                      </a:prstGeom>
                      <a:noFill/>
                    </p:spPr>
                  </p:pic>
                </p:oleObj>
              </mc:Fallback>
            </mc:AlternateContent>
          </a:graphicData>
        </a:graphic>
      </p:graphicFrame>
    </p:spTree>
    <p:extLst>
      <p:ext uri="{BB962C8B-B14F-4D97-AF65-F5344CB8AC3E}">
        <p14:creationId xmlns:p14="http://schemas.microsoft.com/office/powerpoint/2010/main" val="361664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22" grpId="0" animBg="1"/>
      <p:bldP spid="23" grpId="0"/>
      <p:bldP spid="24" grpId="0" animBg="1"/>
      <p:bldP spid="27" grpId="0" animBg="1"/>
      <p:bldP spid="28" grpId="0"/>
      <p:bldP spid="29" grpId="0"/>
      <p:bldP spid="2" grpId="0"/>
      <p:bldP spid="10" grpId="0" animBg="1"/>
      <p:bldP spid="25" grpId="0" animBg="1"/>
      <p:bldP spid="21" grpId="0" animBg="1"/>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BD9207-16E9-48F3-B064-21F4A50EBA87}"/>
              </a:ext>
            </a:extLst>
          </p:cNvPr>
          <p:cNvSpPr>
            <a:spLocks noGrp="1"/>
          </p:cNvSpPr>
          <p:nvPr>
            <p:ph type="title"/>
          </p:nvPr>
        </p:nvSpPr>
        <p:spPr>
          <a:xfrm>
            <a:off x="882929" y="137094"/>
            <a:ext cx="10515600" cy="662397"/>
          </a:xfrm>
        </p:spPr>
        <p:txBody>
          <a:bodyPr>
            <a:normAutofit fontScale="90000"/>
          </a:bodyPr>
          <a:lstStyle/>
          <a:p>
            <a:r>
              <a:rPr lang="en-US" dirty="0"/>
              <a:t>Class-AB common-source output stages: </a:t>
            </a:r>
            <a:r>
              <a:rPr lang="en-US" b="1" u="sng" dirty="0"/>
              <a:t>maximum</a:t>
            </a:r>
            <a:r>
              <a:rPr lang="en-US" b="1" dirty="0"/>
              <a:t> output</a:t>
            </a:r>
            <a:r>
              <a:rPr lang="it-IT" b="1" dirty="0"/>
              <a:t> </a:t>
            </a:r>
            <a:r>
              <a:rPr lang="en-US" b="1" dirty="0"/>
              <a:t>currents</a:t>
            </a:r>
          </a:p>
        </p:txBody>
      </p:sp>
      <p:sp>
        <p:nvSpPr>
          <p:cNvPr id="3" name="Segnaposto piè di pagina 2">
            <a:extLst>
              <a:ext uri="{FF2B5EF4-FFF2-40B4-BE49-F238E27FC236}">
                <a16:creationId xmlns:a16="http://schemas.microsoft.com/office/drawing/2014/main" id="{F1A3F1BB-49A9-4DC9-AD78-2EDF89789113}"/>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EB2F64AE-37B8-4704-B6CD-E4399C7F3160}"/>
              </a:ext>
            </a:extLst>
          </p:cNvPr>
          <p:cNvSpPr>
            <a:spLocks noGrp="1"/>
          </p:cNvSpPr>
          <p:nvPr>
            <p:ph type="sldNum" sz="quarter" idx="12"/>
          </p:nvPr>
        </p:nvSpPr>
        <p:spPr/>
        <p:txBody>
          <a:bodyPr/>
          <a:lstStyle/>
          <a:p>
            <a:fld id="{02055017-B6DE-4C35-A63B-40EADAC97849}" type="slidenum">
              <a:rPr lang="en-US" smtClean="0"/>
              <a:t>18</a:t>
            </a:fld>
            <a:endParaRPr lang="en-US" dirty="0"/>
          </a:p>
        </p:txBody>
      </p:sp>
      <p:pic>
        <p:nvPicPr>
          <p:cNvPr id="5" name="Elemento grafico 4">
            <a:extLst>
              <a:ext uri="{FF2B5EF4-FFF2-40B4-BE49-F238E27FC236}">
                <a16:creationId xmlns:a16="http://schemas.microsoft.com/office/drawing/2014/main" id="{D74EA885-95D5-4DDB-B261-FB81266E6F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8747" y="1348479"/>
            <a:ext cx="4491244" cy="3134264"/>
          </a:xfrm>
          <a:prstGeom prst="rect">
            <a:avLst/>
          </a:prstGeom>
        </p:spPr>
      </p:pic>
      <p:sp>
        <p:nvSpPr>
          <p:cNvPr id="6" name="CasellaDiTesto 5">
            <a:extLst>
              <a:ext uri="{FF2B5EF4-FFF2-40B4-BE49-F238E27FC236}">
                <a16:creationId xmlns:a16="http://schemas.microsoft.com/office/drawing/2014/main" id="{8294C664-E335-4494-990A-661955F42383}"/>
              </a:ext>
            </a:extLst>
          </p:cNvPr>
          <p:cNvSpPr txBox="1"/>
          <p:nvPr/>
        </p:nvSpPr>
        <p:spPr>
          <a:xfrm>
            <a:off x="745434" y="4949687"/>
            <a:ext cx="7861853"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Different topologies are available for the class-AB driver. They differ for the maximum V</a:t>
            </a:r>
            <a:r>
              <a:rPr lang="en-US" sz="2400" baseline="-25000" dirty="0">
                <a:latin typeface="Arial" panose="020B0604020202020204" pitchFamily="34" charset="0"/>
                <a:cs typeface="Arial" panose="020B0604020202020204" pitchFamily="34" charset="0"/>
              </a:rPr>
              <a:t>GS</a:t>
            </a:r>
            <a:r>
              <a:rPr lang="en-US" sz="2400" dirty="0">
                <a:latin typeface="Arial" panose="020B0604020202020204" pitchFamily="34" charset="0"/>
                <a:cs typeface="Arial" panose="020B0604020202020204" pitchFamily="34" charset="0"/>
              </a:rPr>
              <a:t> that can be delivered to </a:t>
            </a:r>
            <a:r>
              <a:rPr lang="en-US" sz="2400" dirty="0" err="1">
                <a:latin typeface="Arial" panose="020B0604020202020204" pitchFamily="34" charset="0"/>
                <a:cs typeface="Arial" panose="020B0604020202020204" pitchFamily="34" charset="0"/>
              </a:rPr>
              <a:t>M</a:t>
            </a:r>
            <a:r>
              <a:rPr lang="en-US" sz="2400" baseline="-25000" dirty="0" err="1">
                <a:latin typeface="Arial" panose="020B0604020202020204" pitchFamily="34" charset="0"/>
                <a:cs typeface="Arial" panose="020B0604020202020204" pitchFamily="34" charset="0"/>
              </a:rPr>
              <a:t>p</a:t>
            </a:r>
            <a:r>
              <a:rPr lang="en-US" sz="2400" dirty="0">
                <a:latin typeface="Arial" panose="020B0604020202020204" pitchFamily="34" charset="0"/>
                <a:cs typeface="Arial" panose="020B0604020202020204" pitchFamily="34" charset="0"/>
              </a:rPr>
              <a:t> and M</a:t>
            </a:r>
            <a:r>
              <a:rPr lang="en-US" sz="2400" baseline="-25000" dirty="0">
                <a:latin typeface="Arial" panose="020B0604020202020204" pitchFamily="34" charset="0"/>
                <a:cs typeface="Arial" panose="020B0604020202020204" pitchFamily="34" charset="0"/>
              </a:rPr>
              <a:t>n</a:t>
            </a:r>
            <a:r>
              <a:rPr lang="en-US" sz="2400" dirty="0">
                <a:latin typeface="Arial" panose="020B0604020202020204" pitchFamily="34" charset="0"/>
                <a:cs typeface="Arial" panose="020B0604020202020204" pitchFamily="34" charset="0"/>
              </a:rPr>
              <a:t> and for the minimum supply voltage</a:t>
            </a:r>
          </a:p>
        </p:txBody>
      </p:sp>
      <p:graphicFrame>
        <p:nvGraphicFramePr>
          <p:cNvPr id="7" name="Oggetto 6">
            <a:extLst>
              <a:ext uri="{FF2B5EF4-FFF2-40B4-BE49-F238E27FC236}">
                <a16:creationId xmlns:a16="http://schemas.microsoft.com/office/drawing/2014/main" id="{23EC8380-90BA-4607-AAD0-67852CB30EEC}"/>
              </a:ext>
            </a:extLst>
          </p:cNvPr>
          <p:cNvGraphicFramePr>
            <a:graphicFrameLocks noChangeAspect="1"/>
          </p:cNvGraphicFramePr>
          <p:nvPr>
            <p:extLst>
              <p:ext uri="{D42A27DB-BD31-4B8C-83A1-F6EECF244321}">
                <p14:modId xmlns:p14="http://schemas.microsoft.com/office/powerpoint/2010/main" val="2396813064"/>
              </p:ext>
            </p:extLst>
          </p:nvPr>
        </p:nvGraphicFramePr>
        <p:xfrm>
          <a:off x="6096000" y="892184"/>
          <a:ext cx="4398963" cy="958850"/>
        </p:xfrm>
        <a:graphic>
          <a:graphicData uri="http://schemas.openxmlformats.org/presentationml/2006/ole">
            <mc:AlternateContent xmlns:mc="http://schemas.openxmlformats.org/markup-compatibility/2006">
              <mc:Choice xmlns:v="urn:schemas-microsoft-com:vml" Requires="v">
                <p:oleObj spid="_x0000_s14535" name="Equation" r:id="rId5" imgW="1917360" imgH="419040" progId="Equation.DSMT4">
                  <p:embed/>
                </p:oleObj>
              </mc:Choice>
              <mc:Fallback>
                <p:oleObj name="Equation" r:id="rId5" imgW="1917360" imgH="419040" progId="Equation.DSMT4">
                  <p:embed/>
                  <p:pic>
                    <p:nvPicPr>
                      <p:cNvPr id="7" name="Oggetto 6">
                        <a:extLst>
                          <a:ext uri="{FF2B5EF4-FFF2-40B4-BE49-F238E27FC236}">
                            <a16:creationId xmlns:a16="http://schemas.microsoft.com/office/drawing/2014/main" id="{6E8482F7-7A06-4B52-88C1-4CC6AFED0B36}"/>
                          </a:ext>
                        </a:extLst>
                      </p:cNvPr>
                      <p:cNvPicPr>
                        <a:picLocks noChangeAspect="1" noChangeArrowheads="1"/>
                      </p:cNvPicPr>
                      <p:nvPr/>
                    </p:nvPicPr>
                    <p:blipFill>
                      <a:blip r:embed="rId6"/>
                      <a:srcRect/>
                      <a:stretch>
                        <a:fillRect/>
                      </a:stretch>
                    </p:blipFill>
                    <p:spPr bwMode="auto">
                      <a:xfrm>
                        <a:off x="6096000" y="892184"/>
                        <a:ext cx="4398963" cy="958850"/>
                      </a:xfrm>
                      <a:prstGeom prst="rect">
                        <a:avLst/>
                      </a:prstGeom>
                      <a:noFill/>
                    </p:spPr>
                  </p:pic>
                </p:oleObj>
              </mc:Fallback>
            </mc:AlternateContent>
          </a:graphicData>
        </a:graphic>
      </p:graphicFrame>
      <p:sp>
        <p:nvSpPr>
          <p:cNvPr id="8" name="CasellaDiTesto 7">
            <a:extLst>
              <a:ext uri="{FF2B5EF4-FFF2-40B4-BE49-F238E27FC236}">
                <a16:creationId xmlns:a16="http://schemas.microsoft.com/office/drawing/2014/main" id="{B85EAAA1-E263-49D6-8EFE-40771D6FBE13}"/>
              </a:ext>
            </a:extLst>
          </p:cNvPr>
          <p:cNvSpPr txBox="1"/>
          <p:nvPr/>
        </p:nvSpPr>
        <p:spPr>
          <a:xfrm>
            <a:off x="4962573" y="3733064"/>
            <a:ext cx="115128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Driver </a:t>
            </a:r>
          </a:p>
        </p:txBody>
      </p:sp>
      <p:sp>
        <p:nvSpPr>
          <p:cNvPr id="9" name="Freccia a destra 8">
            <a:extLst>
              <a:ext uri="{FF2B5EF4-FFF2-40B4-BE49-F238E27FC236}">
                <a16:creationId xmlns:a16="http://schemas.microsoft.com/office/drawing/2014/main" id="{58569C95-3EA7-4575-B7DD-2BF7C3466B41}"/>
              </a:ext>
            </a:extLst>
          </p:cNvPr>
          <p:cNvSpPr/>
          <p:nvPr/>
        </p:nvSpPr>
        <p:spPr>
          <a:xfrm>
            <a:off x="6329754" y="3733064"/>
            <a:ext cx="448914" cy="42956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Oggetto 9">
            <a:extLst>
              <a:ext uri="{FF2B5EF4-FFF2-40B4-BE49-F238E27FC236}">
                <a16:creationId xmlns:a16="http://schemas.microsoft.com/office/drawing/2014/main" id="{1E7E2840-47BD-4BFF-B26B-C504E81A694C}"/>
              </a:ext>
            </a:extLst>
          </p:cNvPr>
          <p:cNvGraphicFramePr>
            <a:graphicFrameLocks noChangeAspect="1"/>
          </p:cNvGraphicFramePr>
          <p:nvPr>
            <p:extLst>
              <p:ext uri="{D42A27DB-BD31-4B8C-83A1-F6EECF244321}">
                <p14:modId xmlns:p14="http://schemas.microsoft.com/office/powerpoint/2010/main" val="3375614175"/>
              </p:ext>
            </p:extLst>
          </p:nvPr>
        </p:nvGraphicFramePr>
        <p:xfrm>
          <a:off x="6929438" y="3248025"/>
          <a:ext cx="1625600" cy="1376363"/>
        </p:xfrm>
        <a:graphic>
          <a:graphicData uri="http://schemas.openxmlformats.org/presentationml/2006/ole">
            <mc:AlternateContent xmlns:mc="http://schemas.openxmlformats.org/markup-compatibility/2006">
              <mc:Choice xmlns:v="urn:schemas-microsoft-com:vml" Requires="v">
                <p:oleObj spid="_x0000_s14536" name="Equation" r:id="rId7" imgW="596880" imgH="507960" progId="Equation.DSMT4">
                  <p:embed/>
                </p:oleObj>
              </mc:Choice>
              <mc:Fallback>
                <p:oleObj name="Equation" r:id="rId7" imgW="596880" imgH="507960" progId="Equation.DSMT4">
                  <p:embed/>
                  <p:pic>
                    <p:nvPicPr>
                      <p:cNvPr id="7" name="Oggetto 6">
                        <a:extLst>
                          <a:ext uri="{FF2B5EF4-FFF2-40B4-BE49-F238E27FC236}">
                            <a16:creationId xmlns:a16="http://schemas.microsoft.com/office/drawing/2014/main" id="{23EC8380-90BA-4607-AAD0-67852CB30EEC}"/>
                          </a:ext>
                        </a:extLst>
                      </p:cNvPr>
                      <p:cNvPicPr>
                        <a:picLocks noChangeAspect="1" noChangeArrowheads="1"/>
                      </p:cNvPicPr>
                      <p:nvPr/>
                    </p:nvPicPr>
                    <p:blipFill>
                      <a:blip r:embed="rId8"/>
                      <a:srcRect/>
                      <a:stretch>
                        <a:fillRect/>
                      </a:stretch>
                    </p:blipFill>
                    <p:spPr bwMode="auto">
                      <a:xfrm>
                        <a:off x="6929438" y="3248025"/>
                        <a:ext cx="1625600" cy="1376363"/>
                      </a:xfrm>
                      <a:prstGeom prst="rect">
                        <a:avLst/>
                      </a:prstGeom>
                      <a:noFill/>
                    </p:spPr>
                  </p:pic>
                </p:oleObj>
              </mc:Fallback>
            </mc:AlternateContent>
          </a:graphicData>
        </a:graphic>
      </p:graphicFrame>
      <p:sp>
        <p:nvSpPr>
          <p:cNvPr id="11" name="CasellaDiTesto 10">
            <a:extLst>
              <a:ext uri="{FF2B5EF4-FFF2-40B4-BE49-F238E27FC236}">
                <a16:creationId xmlns:a16="http://schemas.microsoft.com/office/drawing/2014/main" id="{03F353F5-5922-4A08-BD28-D89B523E0847}"/>
              </a:ext>
            </a:extLst>
          </p:cNvPr>
          <p:cNvSpPr txBox="1"/>
          <p:nvPr/>
        </p:nvSpPr>
        <p:spPr>
          <a:xfrm>
            <a:off x="9785329" y="3687961"/>
            <a:ext cx="1375698" cy="646331"/>
          </a:xfrm>
          <a:prstGeom prst="rect">
            <a:avLst/>
          </a:prstGeom>
          <a:noFill/>
        </p:spPr>
        <p:txBody>
          <a:bodyPr wrap="none" rtlCol="0">
            <a:spAutoFit/>
          </a:bodyPr>
          <a:lstStyle/>
          <a:p>
            <a:r>
              <a:rPr lang="it-IT" sz="3600" i="1" dirty="0" err="1">
                <a:solidFill>
                  <a:srgbClr val="FF0000"/>
                </a:solidFill>
                <a:latin typeface="Symbol" panose="05050102010706020507" pitchFamily="18" charset="2"/>
                <a:cs typeface="Arial" panose="020B0604020202020204" pitchFamily="34" charset="0"/>
              </a:rPr>
              <a:t>b</a:t>
            </a:r>
            <a:r>
              <a:rPr lang="it-IT" sz="3600" i="1" baseline="-25000" dirty="0" err="1">
                <a:solidFill>
                  <a:srgbClr val="FF0000"/>
                </a:solidFill>
                <a:latin typeface="Arial" panose="020B0604020202020204" pitchFamily="34" charset="0"/>
                <a:cs typeface="Arial" panose="020B0604020202020204" pitchFamily="34" charset="0"/>
              </a:rPr>
              <a:t>p</a:t>
            </a:r>
            <a:r>
              <a:rPr lang="it-IT" sz="3600" i="1" baseline="-25000" dirty="0">
                <a:solidFill>
                  <a:srgbClr val="FF0000"/>
                </a:solidFill>
                <a:latin typeface="Arial" panose="020B0604020202020204" pitchFamily="34" charset="0"/>
                <a:cs typeface="Arial" panose="020B0604020202020204" pitchFamily="34" charset="0"/>
              </a:rPr>
              <a:t> </a:t>
            </a:r>
            <a:r>
              <a:rPr lang="it-IT" sz="3600" dirty="0">
                <a:solidFill>
                  <a:srgbClr val="FF0000"/>
                </a:solidFill>
                <a:latin typeface="Arial" panose="020B0604020202020204" pitchFamily="34" charset="0"/>
                <a:cs typeface="Arial" panose="020B0604020202020204" pitchFamily="34" charset="0"/>
              </a:rPr>
              <a:t>, </a:t>
            </a:r>
            <a:r>
              <a:rPr lang="it-IT" sz="3600" i="1" dirty="0" err="1">
                <a:solidFill>
                  <a:srgbClr val="FF0000"/>
                </a:solidFill>
                <a:latin typeface="Symbol" panose="05050102010706020507" pitchFamily="18" charset="2"/>
                <a:cs typeface="Arial" panose="020B0604020202020204" pitchFamily="34" charset="0"/>
              </a:rPr>
              <a:t>b</a:t>
            </a:r>
            <a:r>
              <a:rPr lang="it-IT" sz="3600" i="1" baseline="-25000" dirty="0" err="1">
                <a:solidFill>
                  <a:srgbClr val="FF0000"/>
                </a:solidFill>
                <a:latin typeface="Arial" panose="020B0604020202020204" pitchFamily="34" charset="0"/>
                <a:cs typeface="Arial" panose="020B0604020202020204" pitchFamily="34" charset="0"/>
              </a:rPr>
              <a:t>n</a:t>
            </a:r>
            <a:endParaRPr lang="en-US" sz="3600" i="1" baseline="-25000" dirty="0">
              <a:solidFill>
                <a:srgbClr val="FF0000"/>
              </a:solidFill>
              <a:latin typeface="Arial" panose="020B0604020202020204" pitchFamily="34" charset="0"/>
              <a:cs typeface="Arial" panose="020B0604020202020204" pitchFamily="34" charset="0"/>
            </a:endParaRPr>
          </a:p>
        </p:txBody>
      </p:sp>
      <p:sp>
        <p:nvSpPr>
          <p:cNvPr id="12" name="Freccia a destra 11">
            <a:extLst>
              <a:ext uri="{FF2B5EF4-FFF2-40B4-BE49-F238E27FC236}">
                <a16:creationId xmlns:a16="http://schemas.microsoft.com/office/drawing/2014/main" id="{3C7BA2D0-BA76-4A6D-9D65-7B33D58639D4}"/>
              </a:ext>
            </a:extLst>
          </p:cNvPr>
          <p:cNvSpPr/>
          <p:nvPr/>
        </p:nvSpPr>
        <p:spPr>
          <a:xfrm>
            <a:off x="8718615" y="3803028"/>
            <a:ext cx="448914" cy="42956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ccia a destra 12">
            <a:extLst>
              <a:ext uri="{FF2B5EF4-FFF2-40B4-BE49-F238E27FC236}">
                <a16:creationId xmlns:a16="http://schemas.microsoft.com/office/drawing/2014/main" id="{EB6D16B2-E53A-45CF-9E5A-BE7210B11FEF}"/>
              </a:ext>
            </a:extLst>
          </p:cNvPr>
          <p:cNvSpPr/>
          <p:nvPr/>
        </p:nvSpPr>
        <p:spPr>
          <a:xfrm rot="2405030">
            <a:off x="9560872" y="3091124"/>
            <a:ext cx="448914" cy="42956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ggetto 13">
            <a:extLst>
              <a:ext uri="{FF2B5EF4-FFF2-40B4-BE49-F238E27FC236}">
                <a16:creationId xmlns:a16="http://schemas.microsoft.com/office/drawing/2014/main" id="{A24D752A-03A1-45A9-A4D9-832F9F1748DF}"/>
              </a:ext>
            </a:extLst>
          </p:cNvPr>
          <p:cNvGraphicFramePr>
            <a:graphicFrameLocks noChangeAspect="1"/>
          </p:cNvGraphicFramePr>
          <p:nvPr>
            <p:extLst>
              <p:ext uri="{D42A27DB-BD31-4B8C-83A1-F6EECF244321}">
                <p14:modId xmlns:p14="http://schemas.microsoft.com/office/powerpoint/2010/main" val="3610343239"/>
              </p:ext>
            </p:extLst>
          </p:nvPr>
        </p:nvGraphicFramePr>
        <p:xfrm>
          <a:off x="6140729" y="2023138"/>
          <a:ext cx="4167188" cy="900113"/>
        </p:xfrm>
        <a:graphic>
          <a:graphicData uri="http://schemas.openxmlformats.org/presentationml/2006/ole">
            <mc:AlternateContent xmlns:mc="http://schemas.openxmlformats.org/markup-compatibility/2006">
              <mc:Choice xmlns:v="urn:schemas-microsoft-com:vml" Requires="v">
                <p:oleObj spid="_x0000_s14537" name="Equation" r:id="rId9" imgW="1815840" imgH="393480" progId="Equation.DSMT4">
                  <p:embed/>
                </p:oleObj>
              </mc:Choice>
              <mc:Fallback>
                <p:oleObj name="Equation" r:id="rId9" imgW="1815840" imgH="393480" progId="Equation.DSMT4">
                  <p:embed/>
                  <p:pic>
                    <p:nvPicPr>
                      <p:cNvPr id="7" name="Oggetto 6">
                        <a:extLst>
                          <a:ext uri="{FF2B5EF4-FFF2-40B4-BE49-F238E27FC236}">
                            <a16:creationId xmlns:a16="http://schemas.microsoft.com/office/drawing/2014/main" id="{23EC8380-90BA-4607-AAD0-67852CB30EEC}"/>
                          </a:ext>
                        </a:extLst>
                      </p:cNvPr>
                      <p:cNvPicPr>
                        <a:picLocks noChangeAspect="1" noChangeArrowheads="1"/>
                      </p:cNvPicPr>
                      <p:nvPr/>
                    </p:nvPicPr>
                    <p:blipFill>
                      <a:blip r:embed="rId10"/>
                      <a:srcRect/>
                      <a:stretch>
                        <a:fillRect/>
                      </a:stretch>
                    </p:blipFill>
                    <p:spPr bwMode="auto">
                      <a:xfrm>
                        <a:off x="6140729" y="2023138"/>
                        <a:ext cx="4167188" cy="900113"/>
                      </a:xfrm>
                      <a:prstGeom prst="rect">
                        <a:avLst/>
                      </a:prstGeom>
                      <a:noFill/>
                    </p:spPr>
                  </p:pic>
                </p:oleObj>
              </mc:Fallback>
            </mc:AlternateContent>
          </a:graphicData>
        </a:graphic>
      </p:graphicFrame>
      <p:grpSp>
        <p:nvGrpSpPr>
          <p:cNvPr id="19" name="Gruppo 18">
            <a:extLst>
              <a:ext uri="{FF2B5EF4-FFF2-40B4-BE49-F238E27FC236}">
                <a16:creationId xmlns:a16="http://schemas.microsoft.com/office/drawing/2014/main" id="{B03DB367-B36C-4E50-B628-C08C9C5590D9}"/>
              </a:ext>
            </a:extLst>
          </p:cNvPr>
          <p:cNvGrpSpPr/>
          <p:nvPr/>
        </p:nvGrpSpPr>
        <p:grpSpPr>
          <a:xfrm>
            <a:off x="3213099" y="1586551"/>
            <a:ext cx="276631" cy="253647"/>
            <a:chOff x="9604781" y="4825678"/>
            <a:chExt cx="285750" cy="285750"/>
          </a:xfrm>
        </p:grpSpPr>
        <p:cxnSp>
          <p:nvCxnSpPr>
            <p:cNvPr id="15" name="Connettore diritto 14">
              <a:extLst>
                <a:ext uri="{FF2B5EF4-FFF2-40B4-BE49-F238E27FC236}">
                  <a16:creationId xmlns:a16="http://schemas.microsoft.com/office/drawing/2014/main" id="{2389B69B-5BC8-46F3-95EF-42D00EADD733}"/>
                </a:ext>
              </a:extLst>
            </p:cNvPr>
            <p:cNvCxnSpPr/>
            <p:nvPr/>
          </p:nvCxnSpPr>
          <p:spPr>
            <a:xfrm>
              <a:off x="9747656" y="4825678"/>
              <a:ext cx="0"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BF3A2334-C5AF-4A08-A78C-7B724C790807}"/>
                </a:ext>
              </a:extLst>
            </p:cNvPr>
            <p:cNvCxnSpPr>
              <a:cxnSpLocks/>
            </p:cNvCxnSpPr>
            <p:nvPr/>
          </p:nvCxnSpPr>
          <p:spPr>
            <a:xfrm rot="16200000">
              <a:off x="9747656" y="4825678"/>
              <a:ext cx="0"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Connettore diritto 16">
            <a:extLst>
              <a:ext uri="{FF2B5EF4-FFF2-40B4-BE49-F238E27FC236}">
                <a16:creationId xmlns:a16="http://schemas.microsoft.com/office/drawing/2014/main" id="{C37CEE7F-DB9C-4FA9-8683-39BCF7C593E1}"/>
              </a:ext>
            </a:extLst>
          </p:cNvPr>
          <p:cNvCxnSpPr>
            <a:cxnSpLocks/>
          </p:cNvCxnSpPr>
          <p:nvPr/>
        </p:nvCxnSpPr>
        <p:spPr>
          <a:xfrm rot="16200000">
            <a:off x="3355974" y="1880263"/>
            <a:ext cx="0"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0" name="Oggetto 19">
            <a:extLst>
              <a:ext uri="{FF2B5EF4-FFF2-40B4-BE49-F238E27FC236}">
                <a16:creationId xmlns:a16="http://schemas.microsoft.com/office/drawing/2014/main" id="{527A0D5A-9318-420B-AF4B-D4622BA8FAD0}"/>
              </a:ext>
            </a:extLst>
          </p:cNvPr>
          <p:cNvGraphicFramePr>
            <a:graphicFrameLocks noChangeAspect="1"/>
          </p:cNvGraphicFramePr>
          <p:nvPr>
            <p:extLst>
              <p:ext uri="{D42A27DB-BD31-4B8C-83A1-F6EECF244321}">
                <p14:modId xmlns:p14="http://schemas.microsoft.com/office/powerpoint/2010/main" val="3461980686"/>
              </p:ext>
            </p:extLst>
          </p:nvPr>
        </p:nvGraphicFramePr>
        <p:xfrm>
          <a:off x="2565399" y="702491"/>
          <a:ext cx="933450" cy="757237"/>
        </p:xfrm>
        <a:graphic>
          <a:graphicData uri="http://schemas.openxmlformats.org/presentationml/2006/ole">
            <mc:AlternateContent xmlns:mc="http://schemas.openxmlformats.org/markup-compatibility/2006">
              <mc:Choice xmlns:v="urn:schemas-microsoft-com:vml" Requires="v">
                <p:oleObj spid="_x0000_s14538" name="Equation" r:id="rId11" imgW="342720" imgH="279360" progId="Equation.DSMT4">
                  <p:embed/>
                </p:oleObj>
              </mc:Choice>
              <mc:Fallback>
                <p:oleObj name="Equation" r:id="rId11" imgW="342720" imgH="279360" progId="Equation.DSMT4">
                  <p:embed/>
                  <p:pic>
                    <p:nvPicPr>
                      <p:cNvPr id="10" name="Oggetto 9">
                        <a:extLst>
                          <a:ext uri="{FF2B5EF4-FFF2-40B4-BE49-F238E27FC236}">
                            <a16:creationId xmlns:a16="http://schemas.microsoft.com/office/drawing/2014/main" id="{1E7E2840-47BD-4BFF-B26B-C504E81A694C}"/>
                          </a:ext>
                        </a:extLst>
                      </p:cNvPr>
                      <p:cNvPicPr>
                        <a:picLocks noChangeAspect="1" noChangeArrowheads="1"/>
                      </p:cNvPicPr>
                      <p:nvPr/>
                    </p:nvPicPr>
                    <p:blipFill>
                      <a:blip r:embed="rId12"/>
                      <a:srcRect/>
                      <a:stretch>
                        <a:fillRect/>
                      </a:stretch>
                    </p:blipFill>
                    <p:spPr bwMode="auto">
                      <a:xfrm>
                        <a:off x="2565399" y="702491"/>
                        <a:ext cx="933450" cy="757237"/>
                      </a:xfrm>
                      <a:prstGeom prst="rect">
                        <a:avLst/>
                      </a:prstGeom>
                      <a:noFill/>
                    </p:spPr>
                  </p:pic>
                </p:oleObj>
              </mc:Fallback>
            </mc:AlternateContent>
          </a:graphicData>
        </a:graphic>
      </p:graphicFrame>
      <p:grpSp>
        <p:nvGrpSpPr>
          <p:cNvPr id="21" name="Gruppo 20">
            <a:extLst>
              <a:ext uri="{FF2B5EF4-FFF2-40B4-BE49-F238E27FC236}">
                <a16:creationId xmlns:a16="http://schemas.microsoft.com/office/drawing/2014/main" id="{4A322FF2-686B-4681-BF22-FB6022E26D8D}"/>
              </a:ext>
            </a:extLst>
          </p:cNvPr>
          <p:cNvGrpSpPr/>
          <p:nvPr/>
        </p:nvGrpSpPr>
        <p:grpSpPr>
          <a:xfrm>
            <a:off x="3222218" y="3520879"/>
            <a:ext cx="276631" cy="253647"/>
            <a:chOff x="9604781" y="4825678"/>
            <a:chExt cx="285750" cy="285750"/>
          </a:xfrm>
        </p:grpSpPr>
        <p:cxnSp>
          <p:nvCxnSpPr>
            <p:cNvPr id="22" name="Connettore diritto 21">
              <a:extLst>
                <a:ext uri="{FF2B5EF4-FFF2-40B4-BE49-F238E27FC236}">
                  <a16:creationId xmlns:a16="http://schemas.microsoft.com/office/drawing/2014/main" id="{6593737F-F524-44AD-8388-22B40B914C52}"/>
                </a:ext>
              </a:extLst>
            </p:cNvPr>
            <p:cNvCxnSpPr/>
            <p:nvPr/>
          </p:nvCxnSpPr>
          <p:spPr>
            <a:xfrm>
              <a:off x="9747656" y="4825678"/>
              <a:ext cx="0"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A169F654-1723-455E-A1BB-C9240C254304}"/>
                </a:ext>
              </a:extLst>
            </p:cNvPr>
            <p:cNvCxnSpPr>
              <a:cxnSpLocks/>
            </p:cNvCxnSpPr>
            <p:nvPr/>
          </p:nvCxnSpPr>
          <p:spPr>
            <a:xfrm rot="16200000">
              <a:off x="9747656" y="4825678"/>
              <a:ext cx="0"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4" name="Connettore diritto 23">
            <a:extLst>
              <a:ext uri="{FF2B5EF4-FFF2-40B4-BE49-F238E27FC236}">
                <a16:creationId xmlns:a16="http://schemas.microsoft.com/office/drawing/2014/main" id="{11D58CD1-5633-484B-94A9-DFC4AFFAF4FC}"/>
              </a:ext>
            </a:extLst>
          </p:cNvPr>
          <p:cNvCxnSpPr>
            <a:cxnSpLocks/>
          </p:cNvCxnSpPr>
          <p:nvPr/>
        </p:nvCxnSpPr>
        <p:spPr>
          <a:xfrm rot="16200000">
            <a:off x="3365093" y="3814591"/>
            <a:ext cx="0"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5" name="Oggetto 24">
            <a:extLst>
              <a:ext uri="{FF2B5EF4-FFF2-40B4-BE49-F238E27FC236}">
                <a16:creationId xmlns:a16="http://schemas.microsoft.com/office/drawing/2014/main" id="{F4E7AF29-E602-4E3E-803A-7AC3E3CB7D38}"/>
              </a:ext>
            </a:extLst>
          </p:cNvPr>
          <p:cNvGraphicFramePr>
            <a:graphicFrameLocks noChangeAspect="1"/>
          </p:cNvGraphicFramePr>
          <p:nvPr>
            <p:extLst>
              <p:ext uri="{D42A27DB-BD31-4B8C-83A1-F6EECF244321}">
                <p14:modId xmlns:p14="http://schemas.microsoft.com/office/powerpoint/2010/main" val="420287662"/>
              </p:ext>
            </p:extLst>
          </p:nvPr>
        </p:nvGraphicFramePr>
        <p:xfrm>
          <a:off x="2842012" y="4172387"/>
          <a:ext cx="760412" cy="620712"/>
        </p:xfrm>
        <a:graphic>
          <a:graphicData uri="http://schemas.openxmlformats.org/presentationml/2006/ole">
            <mc:AlternateContent xmlns:mc="http://schemas.openxmlformats.org/markup-compatibility/2006">
              <mc:Choice xmlns:v="urn:schemas-microsoft-com:vml" Requires="v">
                <p:oleObj spid="_x0000_s14539" name="Equation" r:id="rId13" imgW="279360" imgH="228600" progId="Equation.DSMT4">
                  <p:embed/>
                </p:oleObj>
              </mc:Choice>
              <mc:Fallback>
                <p:oleObj name="Equation" r:id="rId13" imgW="279360" imgH="228600" progId="Equation.DSMT4">
                  <p:embed/>
                  <p:pic>
                    <p:nvPicPr>
                      <p:cNvPr id="20" name="Oggetto 19">
                        <a:extLst>
                          <a:ext uri="{FF2B5EF4-FFF2-40B4-BE49-F238E27FC236}">
                            <a16:creationId xmlns:a16="http://schemas.microsoft.com/office/drawing/2014/main" id="{527A0D5A-9318-420B-AF4B-D4622BA8FAD0}"/>
                          </a:ext>
                        </a:extLst>
                      </p:cNvPr>
                      <p:cNvPicPr>
                        <a:picLocks noChangeAspect="1" noChangeArrowheads="1"/>
                      </p:cNvPicPr>
                      <p:nvPr/>
                    </p:nvPicPr>
                    <p:blipFill>
                      <a:blip r:embed="rId14"/>
                      <a:srcRect/>
                      <a:stretch>
                        <a:fillRect/>
                      </a:stretch>
                    </p:blipFill>
                    <p:spPr bwMode="auto">
                      <a:xfrm>
                        <a:off x="2842012" y="4172387"/>
                        <a:ext cx="760412" cy="620712"/>
                      </a:xfrm>
                      <a:prstGeom prst="rect">
                        <a:avLst/>
                      </a:prstGeom>
                      <a:noFill/>
                    </p:spPr>
                  </p:pic>
                </p:oleObj>
              </mc:Fallback>
            </mc:AlternateContent>
          </a:graphicData>
        </a:graphic>
      </p:graphicFrame>
    </p:spTree>
    <p:extLst>
      <p:ext uri="{BB962C8B-B14F-4D97-AF65-F5344CB8AC3E}">
        <p14:creationId xmlns:p14="http://schemas.microsoft.com/office/powerpoint/2010/main" val="27692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11" grpId="0"/>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89058670-EF7D-47D1-8422-6EC945FF24B4}"/>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669568A9-66BA-4209-8CC8-9CBE4FBA8957}"/>
              </a:ext>
            </a:extLst>
          </p:cNvPr>
          <p:cNvSpPr>
            <a:spLocks noGrp="1"/>
          </p:cNvSpPr>
          <p:nvPr>
            <p:ph type="sldNum" sz="quarter" idx="12"/>
          </p:nvPr>
        </p:nvSpPr>
        <p:spPr/>
        <p:txBody>
          <a:bodyPr/>
          <a:lstStyle/>
          <a:p>
            <a:fld id="{02055017-B6DE-4C35-A63B-40EADAC97849}" type="slidenum">
              <a:rPr lang="en-US" smtClean="0"/>
              <a:t>19</a:t>
            </a:fld>
            <a:endParaRPr lang="en-US" dirty="0"/>
          </a:p>
        </p:txBody>
      </p:sp>
      <p:pic>
        <p:nvPicPr>
          <p:cNvPr id="5" name="Elemento grafico 4">
            <a:extLst>
              <a:ext uri="{FF2B5EF4-FFF2-40B4-BE49-F238E27FC236}">
                <a16:creationId xmlns:a16="http://schemas.microsoft.com/office/drawing/2014/main" id="{A43CEB27-2A0A-4C0E-9F0E-CDD7C194AD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8321" y="1666531"/>
            <a:ext cx="4191876" cy="2925347"/>
          </a:xfrm>
          <a:prstGeom prst="rect">
            <a:avLst/>
          </a:prstGeom>
        </p:spPr>
      </p:pic>
      <p:sp>
        <p:nvSpPr>
          <p:cNvPr id="6" name="Titolo 1">
            <a:extLst>
              <a:ext uri="{FF2B5EF4-FFF2-40B4-BE49-F238E27FC236}">
                <a16:creationId xmlns:a16="http://schemas.microsoft.com/office/drawing/2014/main" id="{E169C9D4-8AA9-4E6A-82D1-ED31679729B2}"/>
              </a:ext>
            </a:extLst>
          </p:cNvPr>
          <p:cNvSpPr>
            <a:spLocks noGrp="1"/>
          </p:cNvSpPr>
          <p:nvPr>
            <p:ph type="title"/>
          </p:nvPr>
        </p:nvSpPr>
        <p:spPr>
          <a:xfrm>
            <a:off x="838200" y="365125"/>
            <a:ext cx="10515600" cy="661988"/>
          </a:xfrm>
        </p:spPr>
        <p:txBody>
          <a:bodyPr>
            <a:normAutofit/>
          </a:bodyPr>
          <a:lstStyle/>
          <a:p>
            <a:r>
              <a:rPr lang="en-US" dirty="0"/>
              <a:t>Class-AB common-source output stages: </a:t>
            </a:r>
            <a:r>
              <a:rPr lang="en-US" b="1" dirty="0"/>
              <a:t>quiescent current</a:t>
            </a:r>
          </a:p>
        </p:txBody>
      </p:sp>
      <p:graphicFrame>
        <p:nvGraphicFramePr>
          <p:cNvPr id="7" name="Oggetto 6">
            <a:extLst>
              <a:ext uri="{FF2B5EF4-FFF2-40B4-BE49-F238E27FC236}">
                <a16:creationId xmlns:a16="http://schemas.microsoft.com/office/drawing/2014/main" id="{62237ED2-C43C-49C5-BC0B-1F0CB7FED7A7}"/>
              </a:ext>
            </a:extLst>
          </p:cNvPr>
          <p:cNvGraphicFramePr>
            <a:graphicFrameLocks noChangeAspect="1"/>
          </p:cNvGraphicFramePr>
          <p:nvPr>
            <p:extLst>
              <p:ext uri="{D42A27DB-BD31-4B8C-83A1-F6EECF244321}">
                <p14:modId xmlns:p14="http://schemas.microsoft.com/office/powerpoint/2010/main" val="4207178719"/>
              </p:ext>
            </p:extLst>
          </p:nvPr>
        </p:nvGraphicFramePr>
        <p:xfrm>
          <a:off x="5604105" y="2849673"/>
          <a:ext cx="3835400" cy="1709738"/>
        </p:xfrm>
        <a:graphic>
          <a:graphicData uri="http://schemas.openxmlformats.org/presentationml/2006/ole">
            <mc:AlternateContent xmlns:mc="http://schemas.openxmlformats.org/markup-compatibility/2006">
              <mc:Choice xmlns:v="urn:schemas-microsoft-com:vml" Requires="v">
                <p:oleObj spid="_x0000_s15554" name="Equation" r:id="rId5" imgW="1815840" imgH="812520" progId="Equation.DSMT4">
                  <p:embed/>
                </p:oleObj>
              </mc:Choice>
              <mc:Fallback>
                <p:oleObj name="Equation" r:id="rId5" imgW="1815840" imgH="812520" progId="Equation.DSMT4">
                  <p:embed/>
                  <p:pic>
                    <p:nvPicPr>
                      <p:cNvPr id="7" name="Oggetto 6">
                        <a:extLst>
                          <a:ext uri="{FF2B5EF4-FFF2-40B4-BE49-F238E27FC236}">
                            <a16:creationId xmlns:a16="http://schemas.microsoft.com/office/drawing/2014/main" id="{23EC8380-90BA-4607-AAD0-67852CB30EEC}"/>
                          </a:ext>
                        </a:extLst>
                      </p:cNvPr>
                      <p:cNvPicPr>
                        <a:picLocks noChangeAspect="1" noChangeArrowheads="1"/>
                      </p:cNvPicPr>
                      <p:nvPr/>
                    </p:nvPicPr>
                    <p:blipFill>
                      <a:blip r:embed="rId6"/>
                      <a:srcRect/>
                      <a:stretch>
                        <a:fillRect/>
                      </a:stretch>
                    </p:blipFill>
                    <p:spPr bwMode="auto">
                      <a:xfrm>
                        <a:off x="5604105" y="2849673"/>
                        <a:ext cx="3835400" cy="1709738"/>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44F4BDAB-B5FA-41A9-A9E1-5A8DC7F30C23}"/>
              </a:ext>
            </a:extLst>
          </p:cNvPr>
          <p:cNvGraphicFramePr>
            <a:graphicFrameLocks noChangeAspect="1"/>
          </p:cNvGraphicFramePr>
          <p:nvPr>
            <p:extLst>
              <p:ext uri="{D42A27DB-BD31-4B8C-83A1-F6EECF244321}">
                <p14:modId xmlns:p14="http://schemas.microsoft.com/office/powerpoint/2010/main" val="1879657964"/>
              </p:ext>
            </p:extLst>
          </p:nvPr>
        </p:nvGraphicFramePr>
        <p:xfrm>
          <a:off x="5604105" y="2139934"/>
          <a:ext cx="2706688" cy="534987"/>
        </p:xfrm>
        <a:graphic>
          <a:graphicData uri="http://schemas.openxmlformats.org/presentationml/2006/ole">
            <mc:AlternateContent xmlns:mc="http://schemas.openxmlformats.org/markup-compatibility/2006">
              <mc:Choice xmlns:v="urn:schemas-microsoft-com:vml" Requires="v">
                <p:oleObj spid="_x0000_s15555" name="Equation" r:id="rId7" imgW="1282680" imgH="253800" progId="Equation.DSMT4">
                  <p:embed/>
                </p:oleObj>
              </mc:Choice>
              <mc:Fallback>
                <p:oleObj name="Equation" r:id="rId7" imgW="1282680" imgH="253800" progId="Equation.DSMT4">
                  <p:embed/>
                  <p:pic>
                    <p:nvPicPr>
                      <p:cNvPr id="7" name="Oggetto 6">
                        <a:extLst>
                          <a:ext uri="{FF2B5EF4-FFF2-40B4-BE49-F238E27FC236}">
                            <a16:creationId xmlns:a16="http://schemas.microsoft.com/office/drawing/2014/main" id="{62237ED2-C43C-49C5-BC0B-1F0CB7FED7A7}"/>
                          </a:ext>
                        </a:extLst>
                      </p:cNvPr>
                      <p:cNvPicPr>
                        <a:picLocks noChangeAspect="1" noChangeArrowheads="1"/>
                      </p:cNvPicPr>
                      <p:nvPr/>
                    </p:nvPicPr>
                    <p:blipFill>
                      <a:blip r:embed="rId8"/>
                      <a:srcRect/>
                      <a:stretch>
                        <a:fillRect/>
                      </a:stretch>
                    </p:blipFill>
                    <p:spPr bwMode="auto">
                      <a:xfrm>
                        <a:off x="5604105" y="2139934"/>
                        <a:ext cx="2706688" cy="534987"/>
                      </a:xfrm>
                      <a:prstGeom prst="rect">
                        <a:avLst/>
                      </a:prstGeom>
                      <a:noFill/>
                    </p:spPr>
                  </p:pic>
                </p:oleObj>
              </mc:Fallback>
            </mc:AlternateContent>
          </a:graphicData>
        </a:graphic>
      </p:graphicFrame>
      <p:sp>
        <p:nvSpPr>
          <p:cNvPr id="9" name="CasellaDiTesto 8">
            <a:extLst>
              <a:ext uri="{FF2B5EF4-FFF2-40B4-BE49-F238E27FC236}">
                <a16:creationId xmlns:a16="http://schemas.microsoft.com/office/drawing/2014/main" id="{20285B15-93D8-4865-8BFB-6E2141F84ACD}"/>
              </a:ext>
            </a:extLst>
          </p:cNvPr>
          <p:cNvSpPr txBox="1"/>
          <p:nvPr/>
        </p:nvSpPr>
        <p:spPr>
          <a:xfrm>
            <a:off x="1177234" y="4857716"/>
            <a:ext cx="8728766"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driver must be able to set the quiescent current with a good accuracy, since </a:t>
            </a:r>
            <a:r>
              <a:rPr lang="en-US" sz="2400" i="1" dirty="0">
                <a:latin typeface="Arial" panose="020B0604020202020204" pitchFamily="34" charset="0"/>
                <a:cs typeface="Arial" panose="020B0604020202020204" pitchFamily="34" charset="0"/>
              </a:rPr>
              <a:t>I</a:t>
            </a:r>
            <a:r>
              <a:rPr lang="en-US" sz="2400" i="1" baseline="-25000" dirty="0">
                <a:latin typeface="Arial" panose="020B0604020202020204" pitchFamily="34" charset="0"/>
                <a:cs typeface="Arial" panose="020B0604020202020204" pitchFamily="34" charset="0"/>
              </a:rPr>
              <a:t>Q</a:t>
            </a:r>
            <a:r>
              <a:rPr lang="en-US" sz="2400" dirty="0">
                <a:latin typeface="Arial" panose="020B0604020202020204" pitchFamily="34" charset="0"/>
                <a:cs typeface="Arial" panose="020B0604020202020204" pitchFamily="34" charset="0"/>
              </a:rPr>
              <a:t> sets the </a:t>
            </a:r>
            <a:r>
              <a:rPr lang="en-US" sz="2400" u="sng" dirty="0">
                <a:latin typeface="Arial" panose="020B0604020202020204" pitchFamily="34" charset="0"/>
                <a:cs typeface="Arial" panose="020B0604020202020204" pitchFamily="34" charset="0"/>
              </a:rPr>
              <a:t>operating point power consumption</a:t>
            </a:r>
            <a:r>
              <a:rPr lang="en-US" sz="2400" dirty="0">
                <a:latin typeface="Arial" panose="020B0604020202020204" pitchFamily="34" charset="0"/>
                <a:cs typeface="Arial" panose="020B0604020202020204" pitchFamily="34" charset="0"/>
              </a:rPr>
              <a:t> and the </a:t>
            </a:r>
            <a:r>
              <a:rPr lang="en-US" sz="2400" u="sng" dirty="0">
                <a:latin typeface="Arial" panose="020B0604020202020204" pitchFamily="34" charset="0"/>
                <a:cs typeface="Arial" panose="020B0604020202020204" pitchFamily="34" charset="0"/>
              </a:rPr>
              <a:t>small signal performances</a:t>
            </a:r>
            <a:r>
              <a:rPr lang="en-US" sz="2400" dirty="0">
                <a:latin typeface="Arial" panose="020B0604020202020204" pitchFamily="34" charset="0"/>
                <a:cs typeface="Arial" panose="020B0604020202020204" pitchFamily="34" charset="0"/>
              </a:rPr>
              <a:t> of the stage</a:t>
            </a:r>
          </a:p>
        </p:txBody>
      </p:sp>
      <p:sp>
        <p:nvSpPr>
          <p:cNvPr id="2" name="CasellaDiTesto 1">
            <a:extLst>
              <a:ext uri="{FF2B5EF4-FFF2-40B4-BE49-F238E27FC236}">
                <a16:creationId xmlns:a16="http://schemas.microsoft.com/office/drawing/2014/main" id="{51319072-EC60-49B5-8719-D05516BE2C66}"/>
              </a:ext>
            </a:extLst>
          </p:cNvPr>
          <p:cNvSpPr txBox="1"/>
          <p:nvPr/>
        </p:nvSpPr>
        <p:spPr>
          <a:xfrm>
            <a:off x="5604105" y="1435698"/>
            <a:ext cx="306045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Quiescent condition: </a:t>
            </a:r>
          </a:p>
        </p:txBody>
      </p:sp>
      <p:graphicFrame>
        <p:nvGraphicFramePr>
          <p:cNvPr id="10" name="Oggetto 9">
            <a:extLst>
              <a:ext uri="{FF2B5EF4-FFF2-40B4-BE49-F238E27FC236}">
                <a16:creationId xmlns:a16="http://schemas.microsoft.com/office/drawing/2014/main" id="{0B903BBC-1355-4D69-9F11-E4EA96D05026}"/>
              </a:ext>
            </a:extLst>
          </p:cNvPr>
          <p:cNvGraphicFramePr>
            <a:graphicFrameLocks noChangeAspect="1"/>
          </p:cNvGraphicFramePr>
          <p:nvPr>
            <p:extLst>
              <p:ext uri="{D42A27DB-BD31-4B8C-83A1-F6EECF244321}">
                <p14:modId xmlns:p14="http://schemas.microsoft.com/office/powerpoint/2010/main" val="4090826402"/>
              </p:ext>
            </p:extLst>
          </p:nvPr>
        </p:nvGraphicFramePr>
        <p:xfrm>
          <a:off x="8631940" y="1416350"/>
          <a:ext cx="992188" cy="481013"/>
        </p:xfrm>
        <a:graphic>
          <a:graphicData uri="http://schemas.openxmlformats.org/presentationml/2006/ole">
            <mc:AlternateContent xmlns:mc="http://schemas.openxmlformats.org/markup-compatibility/2006">
              <mc:Choice xmlns:v="urn:schemas-microsoft-com:vml" Requires="v">
                <p:oleObj spid="_x0000_s15556" name="Equation" r:id="rId9" imgW="469800" imgH="228600" progId="Equation.DSMT4">
                  <p:embed/>
                </p:oleObj>
              </mc:Choice>
              <mc:Fallback>
                <p:oleObj name="Equation" r:id="rId9" imgW="469800" imgH="228600" progId="Equation.DSMT4">
                  <p:embed/>
                  <p:pic>
                    <p:nvPicPr>
                      <p:cNvPr id="8" name="Oggetto 7">
                        <a:extLst>
                          <a:ext uri="{FF2B5EF4-FFF2-40B4-BE49-F238E27FC236}">
                            <a16:creationId xmlns:a16="http://schemas.microsoft.com/office/drawing/2014/main" id="{44F4BDAB-B5FA-41A9-A9E1-5A8DC7F30C23}"/>
                          </a:ext>
                        </a:extLst>
                      </p:cNvPr>
                      <p:cNvPicPr>
                        <a:picLocks noChangeAspect="1" noChangeArrowheads="1"/>
                      </p:cNvPicPr>
                      <p:nvPr/>
                    </p:nvPicPr>
                    <p:blipFill>
                      <a:blip r:embed="rId10"/>
                      <a:srcRect/>
                      <a:stretch>
                        <a:fillRect/>
                      </a:stretch>
                    </p:blipFill>
                    <p:spPr bwMode="auto">
                      <a:xfrm>
                        <a:off x="8631940" y="1416350"/>
                        <a:ext cx="992188" cy="481013"/>
                      </a:xfrm>
                      <a:prstGeom prst="rect">
                        <a:avLst/>
                      </a:prstGeom>
                      <a:noFill/>
                    </p:spPr>
                  </p:pic>
                </p:oleObj>
              </mc:Fallback>
            </mc:AlternateContent>
          </a:graphicData>
        </a:graphic>
      </p:graphicFrame>
      <p:cxnSp>
        <p:nvCxnSpPr>
          <p:cNvPr id="12" name="Connettore 2 11">
            <a:extLst>
              <a:ext uri="{FF2B5EF4-FFF2-40B4-BE49-F238E27FC236}">
                <a16:creationId xmlns:a16="http://schemas.microsoft.com/office/drawing/2014/main" id="{8E2B41D8-6D69-4A81-86F4-15F0AA3E8D38}"/>
              </a:ext>
            </a:extLst>
          </p:cNvPr>
          <p:cNvCxnSpPr/>
          <p:nvPr/>
        </p:nvCxnSpPr>
        <p:spPr>
          <a:xfrm>
            <a:off x="3861844" y="2139934"/>
            <a:ext cx="0" cy="1873266"/>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3" name="Oggetto 12">
            <a:extLst>
              <a:ext uri="{FF2B5EF4-FFF2-40B4-BE49-F238E27FC236}">
                <a16:creationId xmlns:a16="http://schemas.microsoft.com/office/drawing/2014/main" id="{876FDD00-75C5-4402-8361-38C7DFBB4690}"/>
              </a:ext>
            </a:extLst>
          </p:cNvPr>
          <p:cNvGraphicFramePr>
            <a:graphicFrameLocks noChangeAspect="1"/>
          </p:cNvGraphicFramePr>
          <p:nvPr>
            <p:extLst>
              <p:ext uri="{D42A27DB-BD31-4B8C-83A1-F6EECF244321}">
                <p14:modId xmlns:p14="http://schemas.microsoft.com/office/powerpoint/2010/main" val="2142573451"/>
              </p:ext>
            </p:extLst>
          </p:nvPr>
        </p:nvGraphicFramePr>
        <p:xfrm>
          <a:off x="4179136" y="3209908"/>
          <a:ext cx="491061" cy="665845"/>
        </p:xfrm>
        <a:graphic>
          <a:graphicData uri="http://schemas.openxmlformats.org/presentationml/2006/ole">
            <mc:AlternateContent xmlns:mc="http://schemas.openxmlformats.org/markup-compatibility/2006">
              <mc:Choice xmlns:v="urn:schemas-microsoft-com:vml" Requires="v">
                <p:oleObj spid="_x0000_s15557" name="Equation" r:id="rId11" imgW="177480" imgH="241200" progId="Equation.DSMT4">
                  <p:embed/>
                </p:oleObj>
              </mc:Choice>
              <mc:Fallback>
                <p:oleObj name="Equation" r:id="rId11" imgW="177480" imgH="241200" progId="Equation.DSMT4">
                  <p:embed/>
                  <p:pic>
                    <p:nvPicPr>
                      <p:cNvPr id="8" name="Oggetto 7">
                        <a:extLst>
                          <a:ext uri="{FF2B5EF4-FFF2-40B4-BE49-F238E27FC236}">
                            <a16:creationId xmlns:a16="http://schemas.microsoft.com/office/drawing/2014/main" id="{44F4BDAB-B5FA-41A9-A9E1-5A8DC7F30C23}"/>
                          </a:ext>
                        </a:extLst>
                      </p:cNvPr>
                      <p:cNvPicPr>
                        <a:picLocks noChangeAspect="1" noChangeArrowheads="1"/>
                      </p:cNvPicPr>
                      <p:nvPr/>
                    </p:nvPicPr>
                    <p:blipFill>
                      <a:blip r:embed="rId12"/>
                      <a:srcRect/>
                      <a:stretch>
                        <a:fillRect/>
                      </a:stretch>
                    </p:blipFill>
                    <p:spPr bwMode="auto">
                      <a:xfrm>
                        <a:off x="4179136" y="3209908"/>
                        <a:ext cx="491061" cy="665845"/>
                      </a:xfrm>
                      <a:prstGeom prst="rect">
                        <a:avLst/>
                      </a:prstGeom>
                      <a:noFill/>
                    </p:spPr>
                  </p:pic>
                </p:oleObj>
              </mc:Fallback>
            </mc:AlternateContent>
          </a:graphicData>
        </a:graphic>
      </p:graphicFrame>
      <p:graphicFrame>
        <p:nvGraphicFramePr>
          <p:cNvPr id="14" name="Oggetto 13">
            <a:extLst>
              <a:ext uri="{FF2B5EF4-FFF2-40B4-BE49-F238E27FC236}">
                <a16:creationId xmlns:a16="http://schemas.microsoft.com/office/drawing/2014/main" id="{F2F59C51-3A54-42EA-916D-8AD7E0CAF211}"/>
              </a:ext>
            </a:extLst>
          </p:cNvPr>
          <p:cNvGraphicFramePr>
            <a:graphicFrameLocks noChangeAspect="1"/>
          </p:cNvGraphicFramePr>
          <p:nvPr>
            <p:extLst>
              <p:ext uri="{D42A27DB-BD31-4B8C-83A1-F6EECF244321}">
                <p14:modId xmlns:p14="http://schemas.microsoft.com/office/powerpoint/2010/main" val="1879322094"/>
              </p:ext>
            </p:extLst>
          </p:nvPr>
        </p:nvGraphicFramePr>
        <p:xfrm>
          <a:off x="10253662" y="3209908"/>
          <a:ext cx="1100137" cy="1068387"/>
        </p:xfrm>
        <a:graphic>
          <a:graphicData uri="http://schemas.openxmlformats.org/presentationml/2006/ole">
            <mc:AlternateContent xmlns:mc="http://schemas.openxmlformats.org/markup-compatibility/2006">
              <mc:Choice xmlns:v="urn:schemas-microsoft-com:vml" Requires="v">
                <p:oleObj spid="_x0000_s15558" name="Equation" r:id="rId13" imgW="520560" imgH="507960" progId="Equation.DSMT4">
                  <p:embed/>
                </p:oleObj>
              </mc:Choice>
              <mc:Fallback>
                <p:oleObj name="Equation" r:id="rId13" imgW="520560" imgH="507960" progId="Equation.DSMT4">
                  <p:embed/>
                  <p:pic>
                    <p:nvPicPr>
                      <p:cNvPr id="7" name="Oggetto 6">
                        <a:extLst>
                          <a:ext uri="{FF2B5EF4-FFF2-40B4-BE49-F238E27FC236}">
                            <a16:creationId xmlns:a16="http://schemas.microsoft.com/office/drawing/2014/main" id="{62237ED2-C43C-49C5-BC0B-1F0CB7FED7A7}"/>
                          </a:ext>
                        </a:extLst>
                      </p:cNvPr>
                      <p:cNvPicPr>
                        <a:picLocks noChangeAspect="1" noChangeArrowheads="1"/>
                      </p:cNvPicPr>
                      <p:nvPr/>
                    </p:nvPicPr>
                    <p:blipFill>
                      <a:blip r:embed="rId14"/>
                      <a:srcRect/>
                      <a:stretch>
                        <a:fillRect/>
                      </a:stretch>
                    </p:blipFill>
                    <p:spPr bwMode="auto">
                      <a:xfrm>
                        <a:off x="10253662" y="3209908"/>
                        <a:ext cx="1100137" cy="1068387"/>
                      </a:xfrm>
                      <a:prstGeom prst="rect">
                        <a:avLst/>
                      </a:prstGeom>
                      <a:noFill/>
                    </p:spPr>
                  </p:pic>
                </p:oleObj>
              </mc:Fallback>
            </mc:AlternateContent>
          </a:graphicData>
        </a:graphic>
      </p:graphicFrame>
      <p:sp>
        <p:nvSpPr>
          <p:cNvPr id="15" name="Freccia a destra 14">
            <a:extLst>
              <a:ext uri="{FF2B5EF4-FFF2-40B4-BE49-F238E27FC236}">
                <a16:creationId xmlns:a16="http://schemas.microsoft.com/office/drawing/2014/main" id="{06956414-A871-406F-BDBF-976737E76E46}"/>
              </a:ext>
            </a:extLst>
          </p:cNvPr>
          <p:cNvSpPr/>
          <p:nvPr/>
        </p:nvSpPr>
        <p:spPr>
          <a:xfrm>
            <a:off x="9624128" y="3542830"/>
            <a:ext cx="396694" cy="444636"/>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6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Typical op-amp-based negative feedback loop </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a:t>
            </a:fld>
            <a:endParaRPr lang="en-US" dirty="0"/>
          </a:p>
        </p:txBody>
      </p:sp>
      <p:pic>
        <p:nvPicPr>
          <p:cNvPr id="5" name="Elemento grafico 4">
            <a:extLst>
              <a:ext uri="{FF2B5EF4-FFF2-40B4-BE49-F238E27FC236}">
                <a16:creationId xmlns:a16="http://schemas.microsoft.com/office/drawing/2014/main" id="{774C6162-0F6F-40A3-B537-8417CEC4F8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260" y="1224859"/>
            <a:ext cx="4630086" cy="2552078"/>
          </a:xfrm>
          <a:prstGeom prst="rect">
            <a:avLst/>
          </a:prstGeom>
        </p:spPr>
      </p:pic>
      <p:pic>
        <p:nvPicPr>
          <p:cNvPr id="6" name="Elemento grafico 5">
            <a:extLst>
              <a:ext uri="{FF2B5EF4-FFF2-40B4-BE49-F238E27FC236}">
                <a16:creationId xmlns:a16="http://schemas.microsoft.com/office/drawing/2014/main" id="{FC76D2E1-8BEF-4BD1-B161-4F7BEDD596C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36920" y="1158895"/>
            <a:ext cx="5076568" cy="2946539"/>
          </a:xfrm>
          <a:prstGeom prst="rect">
            <a:avLst/>
          </a:prstGeom>
        </p:spPr>
      </p:pic>
      <p:graphicFrame>
        <p:nvGraphicFramePr>
          <p:cNvPr id="9" name="Oggetto 8">
            <a:extLst>
              <a:ext uri="{FF2B5EF4-FFF2-40B4-BE49-F238E27FC236}">
                <a16:creationId xmlns:a16="http://schemas.microsoft.com/office/drawing/2014/main" id="{13454C37-4424-49FD-97E6-608CD60B066E}"/>
              </a:ext>
            </a:extLst>
          </p:cNvPr>
          <p:cNvGraphicFramePr>
            <a:graphicFrameLocks noChangeAspect="1"/>
          </p:cNvGraphicFramePr>
          <p:nvPr>
            <p:extLst>
              <p:ext uri="{D42A27DB-BD31-4B8C-83A1-F6EECF244321}">
                <p14:modId xmlns:p14="http://schemas.microsoft.com/office/powerpoint/2010/main" val="819813431"/>
              </p:ext>
            </p:extLst>
          </p:nvPr>
        </p:nvGraphicFramePr>
        <p:xfrm>
          <a:off x="1031364" y="4204229"/>
          <a:ext cx="2352675" cy="920750"/>
        </p:xfrm>
        <a:graphic>
          <a:graphicData uri="http://schemas.openxmlformats.org/presentationml/2006/ole">
            <mc:AlternateContent xmlns:mc="http://schemas.openxmlformats.org/markup-compatibility/2006">
              <mc:Choice xmlns:v="urn:schemas-microsoft-com:vml" Requires="v">
                <p:oleObj spid="_x0000_s1453" name="Equation" r:id="rId7" imgW="1180800" imgH="457200" progId="Equation.DSMT4">
                  <p:embed/>
                </p:oleObj>
              </mc:Choice>
              <mc:Fallback>
                <p:oleObj name="Equation" r:id="rId7" imgW="1180800" imgH="457200" progId="Equation.DSMT4">
                  <p:embed/>
                  <p:pic>
                    <p:nvPicPr>
                      <p:cNvPr id="8" name="Oggetto 7">
                        <a:extLst>
                          <a:ext uri="{FF2B5EF4-FFF2-40B4-BE49-F238E27FC236}">
                            <a16:creationId xmlns:a16="http://schemas.microsoft.com/office/drawing/2014/main" id="{F5E4A1CF-6AC7-427D-82EF-F2C3E361329C}"/>
                          </a:ext>
                        </a:extLst>
                      </p:cNvPr>
                      <p:cNvPicPr>
                        <a:picLocks noChangeAspect="1" noChangeArrowheads="1"/>
                      </p:cNvPicPr>
                      <p:nvPr/>
                    </p:nvPicPr>
                    <p:blipFill>
                      <a:blip r:embed="rId8"/>
                      <a:srcRect/>
                      <a:stretch>
                        <a:fillRect/>
                      </a:stretch>
                    </p:blipFill>
                    <p:spPr bwMode="auto">
                      <a:xfrm>
                        <a:off x="1031364" y="4204229"/>
                        <a:ext cx="2352675" cy="920750"/>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BC0896EA-EB89-4206-88BF-F0F58693D952}"/>
              </a:ext>
            </a:extLst>
          </p:cNvPr>
          <p:cNvGraphicFramePr>
            <a:graphicFrameLocks noChangeAspect="1"/>
          </p:cNvGraphicFramePr>
          <p:nvPr>
            <p:extLst>
              <p:ext uri="{D42A27DB-BD31-4B8C-83A1-F6EECF244321}">
                <p14:modId xmlns:p14="http://schemas.microsoft.com/office/powerpoint/2010/main" val="2451560809"/>
              </p:ext>
            </p:extLst>
          </p:nvPr>
        </p:nvGraphicFramePr>
        <p:xfrm>
          <a:off x="8684494" y="4542775"/>
          <a:ext cx="2863850" cy="936625"/>
        </p:xfrm>
        <a:graphic>
          <a:graphicData uri="http://schemas.openxmlformats.org/presentationml/2006/ole">
            <mc:AlternateContent xmlns:mc="http://schemas.openxmlformats.org/markup-compatibility/2006">
              <mc:Choice xmlns:v="urn:schemas-microsoft-com:vml" Requires="v">
                <p:oleObj spid="_x0000_s1454" name="Equation" r:id="rId9" imgW="1422360" imgH="469800" progId="Equation.DSMT4">
                  <p:embed/>
                </p:oleObj>
              </mc:Choice>
              <mc:Fallback>
                <p:oleObj name="Equation" r:id="rId9" imgW="1422360" imgH="469800" progId="Equation.DSMT4">
                  <p:embed/>
                  <p:pic>
                    <p:nvPicPr>
                      <p:cNvPr id="0" name="Object 5"/>
                      <p:cNvPicPr>
                        <a:picLocks noChangeAspect="1" noChangeArrowheads="1"/>
                      </p:cNvPicPr>
                      <p:nvPr/>
                    </p:nvPicPr>
                    <p:blipFill>
                      <a:blip r:embed="rId10"/>
                      <a:srcRect/>
                      <a:stretch>
                        <a:fillRect/>
                      </a:stretch>
                    </p:blipFill>
                    <p:spPr bwMode="auto">
                      <a:xfrm>
                        <a:off x="8684494" y="4542775"/>
                        <a:ext cx="2863850" cy="936625"/>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3ADB3006-0955-4F76-9A2B-9FDC904DB1E9}"/>
              </a:ext>
            </a:extLst>
          </p:cNvPr>
          <p:cNvGraphicFramePr>
            <a:graphicFrameLocks noChangeAspect="1"/>
          </p:cNvGraphicFramePr>
          <p:nvPr>
            <p:extLst>
              <p:ext uri="{D42A27DB-BD31-4B8C-83A1-F6EECF244321}">
                <p14:modId xmlns:p14="http://schemas.microsoft.com/office/powerpoint/2010/main" val="1978913335"/>
              </p:ext>
            </p:extLst>
          </p:nvPr>
        </p:nvGraphicFramePr>
        <p:xfrm>
          <a:off x="3891619" y="4167878"/>
          <a:ext cx="4021137" cy="996950"/>
        </p:xfrm>
        <a:graphic>
          <a:graphicData uri="http://schemas.openxmlformats.org/presentationml/2006/ole">
            <mc:AlternateContent xmlns:mc="http://schemas.openxmlformats.org/markup-compatibility/2006">
              <mc:Choice xmlns:v="urn:schemas-microsoft-com:vml" Requires="v">
                <p:oleObj spid="_x0000_s1455" name="Equation" r:id="rId11" imgW="2095200" imgH="520560" progId="Equation.DSMT4">
                  <p:embed/>
                </p:oleObj>
              </mc:Choice>
              <mc:Fallback>
                <p:oleObj name="Equation" r:id="rId11" imgW="2095200" imgH="520560" progId="Equation.DSMT4">
                  <p:embed/>
                  <p:pic>
                    <p:nvPicPr>
                      <p:cNvPr id="0" name="Object 7"/>
                      <p:cNvPicPr>
                        <a:picLocks noChangeAspect="1" noChangeArrowheads="1"/>
                      </p:cNvPicPr>
                      <p:nvPr/>
                    </p:nvPicPr>
                    <p:blipFill>
                      <a:blip r:embed="rId12"/>
                      <a:srcRect/>
                      <a:stretch>
                        <a:fillRect/>
                      </a:stretch>
                    </p:blipFill>
                    <p:spPr bwMode="auto">
                      <a:xfrm>
                        <a:off x="3891619" y="4167878"/>
                        <a:ext cx="4021137" cy="996950"/>
                      </a:xfrm>
                      <a:prstGeom prst="rect">
                        <a:avLst/>
                      </a:prstGeom>
                      <a:noFill/>
                    </p:spPr>
                  </p:pic>
                </p:oleObj>
              </mc:Fallback>
            </mc:AlternateContent>
          </a:graphicData>
        </a:graphic>
      </p:graphicFrame>
      <p:sp>
        <p:nvSpPr>
          <p:cNvPr id="10" name="CasellaDiTesto 9">
            <a:extLst>
              <a:ext uri="{FF2B5EF4-FFF2-40B4-BE49-F238E27FC236}">
                <a16:creationId xmlns:a16="http://schemas.microsoft.com/office/drawing/2014/main" id="{2B8397EE-EBA0-4A0F-9196-89526D5791CE}"/>
              </a:ext>
            </a:extLst>
          </p:cNvPr>
          <p:cNvSpPr txBox="1"/>
          <p:nvPr/>
        </p:nvSpPr>
        <p:spPr>
          <a:xfrm>
            <a:off x="4468376" y="5324936"/>
            <a:ext cx="410561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This is a design specification</a:t>
            </a:r>
          </a:p>
        </p:txBody>
      </p:sp>
      <p:sp>
        <p:nvSpPr>
          <p:cNvPr id="7" name="Freccia a sinistra 6">
            <a:extLst>
              <a:ext uri="{FF2B5EF4-FFF2-40B4-BE49-F238E27FC236}">
                <a16:creationId xmlns:a16="http://schemas.microsoft.com/office/drawing/2014/main" id="{CA8B89FF-B1BF-4157-AE75-F8BEEAAB6C8C}"/>
              </a:ext>
            </a:extLst>
          </p:cNvPr>
          <p:cNvSpPr/>
          <p:nvPr/>
        </p:nvSpPr>
        <p:spPr>
          <a:xfrm rot="5400000">
            <a:off x="7201583" y="4979683"/>
            <a:ext cx="302314" cy="365125"/>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227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A97B61-90CD-4A1C-BF8B-9B28971D1EA7}"/>
              </a:ext>
            </a:extLst>
          </p:cNvPr>
          <p:cNvSpPr>
            <a:spLocks noGrp="1"/>
          </p:cNvSpPr>
          <p:nvPr>
            <p:ph type="title"/>
          </p:nvPr>
        </p:nvSpPr>
        <p:spPr/>
        <p:txBody>
          <a:bodyPr/>
          <a:lstStyle/>
          <a:p>
            <a:r>
              <a:rPr lang="it-IT" dirty="0"/>
              <a:t>Class-AB common-source output stages: small </a:t>
            </a:r>
            <a:r>
              <a:rPr lang="it-IT" dirty="0" err="1"/>
              <a:t>signal</a:t>
            </a:r>
            <a:r>
              <a:rPr lang="it-IT" dirty="0"/>
              <a:t> </a:t>
            </a:r>
            <a:r>
              <a:rPr lang="it-IT" dirty="0" err="1"/>
              <a:t>behavior</a:t>
            </a:r>
            <a:endParaRPr lang="en-US" dirty="0"/>
          </a:p>
        </p:txBody>
      </p:sp>
      <p:sp>
        <p:nvSpPr>
          <p:cNvPr id="3" name="Segnaposto piè di pagina 2">
            <a:extLst>
              <a:ext uri="{FF2B5EF4-FFF2-40B4-BE49-F238E27FC236}">
                <a16:creationId xmlns:a16="http://schemas.microsoft.com/office/drawing/2014/main" id="{B40437F6-160B-407F-AAEC-8D934293C3EC}"/>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8D36AE9B-0692-4BB5-9F59-1CA8315EFC1C}"/>
              </a:ext>
            </a:extLst>
          </p:cNvPr>
          <p:cNvSpPr>
            <a:spLocks noGrp="1"/>
          </p:cNvSpPr>
          <p:nvPr>
            <p:ph type="sldNum" sz="quarter" idx="12"/>
          </p:nvPr>
        </p:nvSpPr>
        <p:spPr/>
        <p:txBody>
          <a:bodyPr/>
          <a:lstStyle/>
          <a:p>
            <a:fld id="{02055017-B6DE-4C35-A63B-40EADAC97849}" type="slidenum">
              <a:rPr lang="en-US" smtClean="0"/>
              <a:t>20</a:t>
            </a:fld>
            <a:endParaRPr lang="en-US" dirty="0"/>
          </a:p>
        </p:txBody>
      </p:sp>
      <p:pic>
        <p:nvPicPr>
          <p:cNvPr id="5" name="Elemento grafico 4">
            <a:extLst>
              <a:ext uri="{FF2B5EF4-FFF2-40B4-BE49-F238E27FC236}">
                <a16:creationId xmlns:a16="http://schemas.microsoft.com/office/drawing/2014/main" id="{08E01AA0-2C47-4FDB-8E5C-FBF3788818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2168" y="1359757"/>
            <a:ext cx="2506980" cy="3480435"/>
          </a:xfrm>
          <a:prstGeom prst="rect">
            <a:avLst/>
          </a:prstGeom>
        </p:spPr>
      </p:pic>
      <p:sp>
        <p:nvSpPr>
          <p:cNvPr id="8" name="CasellaDiTesto 7">
            <a:extLst>
              <a:ext uri="{FF2B5EF4-FFF2-40B4-BE49-F238E27FC236}">
                <a16:creationId xmlns:a16="http://schemas.microsoft.com/office/drawing/2014/main" id="{3DCBD641-00C1-4A5B-98F5-E39E252E15FD}"/>
              </a:ext>
            </a:extLst>
          </p:cNvPr>
          <p:cNvSpPr txBox="1"/>
          <p:nvPr/>
        </p:nvSpPr>
        <p:spPr>
          <a:xfrm>
            <a:off x="8731951" y="3183315"/>
            <a:ext cx="3325181" cy="1569660"/>
          </a:xfrm>
          <a:prstGeom prst="rect">
            <a:avLst/>
          </a:prstGeom>
          <a:noFill/>
        </p:spPr>
        <p:txBody>
          <a:bodyPr wrap="square" rtlCol="0">
            <a:spAutoFit/>
          </a:bodyPr>
          <a:lstStyle/>
          <a:p>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gn</a:t>
            </a:r>
            <a:r>
              <a:rPr lang="en-US" sz="2400" dirty="0">
                <a:latin typeface="Arial" panose="020B0604020202020204" pitchFamily="34" charset="0"/>
                <a:cs typeface="Arial" panose="020B0604020202020204" pitchFamily="34" charset="0"/>
              </a:rPr>
              <a:t> and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gp</a:t>
            </a:r>
            <a:r>
              <a:rPr lang="en-US" sz="2400" dirty="0">
                <a:latin typeface="Arial" panose="020B0604020202020204" pitchFamily="34" charset="0"/>
                <a:cs typeface="Arial" panose="020B0604020202020204" pitchFamily="34" charset="0"/>
              </a:rPr>
              <a:t> must have the same sign to produce in-phase effects on </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out</a:t>
            </a:r>
            <a:endParaRPr lang="en-US" sz="2400" baseline="-25000" dirty="0">
              <a:latin typeface="Arial" panose="020B060402020202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A37EEBC5-2269-4088-945C-2836449192C2}"/>
              </a:ext>
            </a:extLst>
          </p:cNvPr>
          <p:cNvSpPr txBox="1"/>
          <p:nvPr/>
        </p:nvSpPr>
        <p:spPr>
          <a:xfrm>
            <a:off x="2300696" y="4886834"/>
            <a:ext cx="2474913"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Frequent case:</a:t>
            </a:r>
          </a:p>
        </p:txBody>
      </p:sp>
      <p:pic>
        <p:nvPicPr>
          <p:cNvPr id="11" name="Elemento grafico 10">
            <a:extLst>
              <a:ext uri="{FF2B5EF4-FFF2-40B4-BE49-F238E27FC236}">
                <a16:creationId xmlns:a16="http://schemas.microsoft.com/office/drawing/2014/main" id="{416FDA55-83E3-413A-A0E8-D77FFE6F04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36783" y="1027522"/>
            <a:ext cx="5109210" cy="2263140"/>
          </a:xfrm>
          <a:prstGeom prst="rect">
            <a:avLst/>
          </a:prstGeom>
        </p:spPr>
      </p:pic>
      <p:graphicFrame>
        <p:nvGraphicFramePr>
          <p:cNvPr id="12" name="Oggetto 11">
            <a:extLst>
              <a:ext uri="{FF2B5EF4-FFF2-40B4-BE49-F238E27FC236}">
                <a16:creationId xmlns:a16="http://schemas.microsoft.com/office/drawing/2014/main" id="{96599E8A-1474-4843-866D-2ACBFD6CA820}"/>
              </a:ext>
            </a:extLst>
          </p:cNvPr>
          <p:cNvGraphicFramePr>
            <a:graphicFrameLocks noChangeAspect="1"/>
          </p:cNvGraphicFramePr>
          <p:nvPr>
            <p:extLst>
              <p:ext uri="{D42A27DB-BD31-4B8C-83A1-F6EECF244321}">
                <p14:modId xmlns:p14="http://schemas.microsoft.com/office/powerpoint/2010/main" val="299602822"/>
              </p:ext>
            </p:extLst>
          </p:nvPr>
        </p:nvGraphicFramePr>
        <p:xfrm>
          <a:off x="3065463" y="3195638"/>
          <a:ext cx="5022850" cy="798512"/>
        </p:xfrm>
        <a:graphic>
          <a:graphicData uri="http://schemas.openxmlformats.org/presentationml/2006/ole">
            <mc:AlternateContent xmlns:mc="http://schemas.openxmlformats.org/markup-compatibility/2006">
              <mc:Choice xmlns:v="urn:schemas-microsoft-com:vml" Requires="v">
                <p:oleObj spid="_x0000_s26701" name="Equation" r:id="rId7" imgW="1752480" imgH="279360" progId="Equation.DSMT4">
                  <p:embed/>
                </p:oleObj>
              </mc:Choice>
              <mc:Fallback>
                <p:oleObj name="Equation" r:id="rId7" imgW="1752480" imgH="279360" progId="Equation.DSMT4">
                  <p:embed/>
                  <p:pic>
                    <p:nvPicPr>
                      <p:cNvPr id="8" name="Oggetto 7">
                        <a:extLst>
                          <a:ext uri="{FF2B5EF4-FFF2-40B4-BE49-F238E27FC236}">
                            <a16:creationId xmlns:a16="http://schemas.microsoft.com/office/drawing/2014/main" id="{90195CB9-A076-4B03-ACDB-76F2692B8401}"/>
                          </a:ext>
                        </a:extLst>
                      </p:cNvPr>
                      <p:cNvPicPr>
                        <a:picLocks noChangeAspect="1" noChangeArrowheads="1"/>
                      </p:cNvPicPr>
                      <p:nvPr/>
                    </p:nvPicPr>
                    <p:blipFill>
                      <a:blip r:embed="rId8"/>
                      <a:srcRect/>
                      <a:stretch>
                        <a:fillRect/>
                      </a:stretch>
                    </p:blipFill>
                    <p:spPr bwMode="auto">
                      <a:xfrm>
                        <a:off x="3065463" y="3195638"/>
                        <a:ext cx="5022850" cy="798512"/>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302B7FB8-5D4D-44D6-9142-7CC4C8EF14F0}"/>
              </a:ext>
            </a:extLst>
          </p:cNvPr>
          <p:cNvGraphicFramePr>
            <a:graphicFrameLocks noChangeAspect="1"/>
          </p:cNvGraphicFramePr>
          <p:nvPr>
            <p:extLst>
              <p:ext uri="{D42A27DB-BD31-4B8C-83A1-F6EECF244321}">
                <p14:modId xmlns:p14="http://schemas.microsoft.com/office/powerpoint/2010/main" val="2838031864"/>
              </p:ext>
            </p:extLst>
          </p:nvPr>
        </p:nvGraphicFramePr>
        <p:xfrm>
          <a:off x="3484858" y="3938161"/>
          <a:ext cx="2474912" cy="688975"/>
        </p:xfrm>
        <a:graphic>
          <a:graphicData uri="http://schemas.openxmlformats.org/presentationml/2006/ole">
            <mc:AlternateContent xmlns:mc="http://schemas.openxmlformats.org/markup-compatibility/2006">
              <mc:Choice xmlns:v="urn:schemas-microsoft-com:vml" Requires="v">
                <p:oleObj spid="_x0000_s26702" name="Equation" r:id="rId9" imgW="863280" imgH="241200" progId="Equation.DSMT4">
                  <p:embed/>
                </p:oleObj>
              </mc:Choice>
              <mc:Fallback>
                <p:oleObj name="Equation" r:id="rId9" imgW="863280" imgH="241200" progId="Equation.DSMT4">
                  <p:embed/>
                  <p:pic>
                    <p:nvPicPr>
                      <p:cNvPr id="12" name="Oggetto 11">
                        <a:extLst>
                          <a:ext uri="{FF2B5EF4-FFF2-40B4-BE49-F238E27FC236}">
                            <a16:creationId xmlns:a16="http://schemas.microsoft.com/office/drawing/2014/main" id="{96599E8A-1474-4843-866D-2ACBFD6CA820}"/>
                          </a:ext>
                        </a:extLst>
                      </p:cNvPr>
                      <p:cNvPicPr>
                        <a:picLocks noChangeAspect="1" noChangeArrowheads="1"/>
                      </p:cNvPicPr>
                      <p:nvPr/>
                    </p:nvPicPr>
                    <p:blipFill>
                      <a:blip r:embed="rId10"/>
                      <a:srcRect/>
                      <a:stretch>
                        <a:fillRect/>
                      </a:stretch>
                    </p:blipFill>
                    <p:spPr bwMode="auto">
                      <a:xfrm>
                        <a:off x="3484858" y="3938161"/>
                        <a:ext cx="2474912" cy="688975"/>
                      </a:xfrm>
                      <a:prstGeom prst="rect">
                        <a:avLst/>
                      </a:prstGeom>
                      <a:noFill/>
                    </p:spPr>
                  </p:pic>
                </p:oleObj>
              </mc:Fallback>
            </mc:AlternateContent>
          </a:graphicData>
        </a:graphic>
      </p:graphicFrame>
      <p:sp>
        <p:nvSpPr>
          <p:cNvPr id="14" name="Parentesi graffa aperta 13">
            <a:extLst>
              <a:ext uri="{FF2B5EF4-FFF2-40B4-BE49-F238E27FC236}">
                <a16:creationId xmlns:a16="http://schemas.microsoft.com/office/drawing/2014/main" id="{FAB19238-4F20-4406-8FFE-5F0801135A10}"/>
              </a:ext>
            </a:extLst>
          </p:cNvPr>
          <p:cNvSpPr/>
          <p:nvPr/>
        </p:nvSpPr>
        <p:spPr>
          <a:xfrm>
            <a:off x="3056351" y="3429000"/>
            <a:ext cx="428507" cy="1067844"/>
          </a:xfrm>
          <a:prstGeom prst="leftBrace">
            <a:avLst>
              <a:gd name="adj1" fmla="val 18706"/>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5" name="Oggetto 14">
            <a:extLst>
              <a:ext uri="{FF2B5EF4-FFF2-40B4-BE49-F238E27FC236}">
                <a16:creationId xmlns:a16="http://schemas.microsoft.com/office/drawing/2014/main" id="{33B25F13-4F4A-4AFA-B710-DE793271A100}"/>
              </a:ext>
            </a:extLst>
          </p:cNvPr>
          <p:cNvGraphicFramePr>
            <a:graphicFrameLocks noChangeAspect="1"/>
          </p:cNvGraphicFramePr>
          <p:nvPr>
            <p:extLst>
              <p:ext uri="{D42A27DB-BD31-4B8C-83A1-F6EECF244321}">
                <p14:modId xmlns:p14="http://schemas.microsoft.com/office/powerpoint/2010/main" val="947993377"/>
              </p:ext>
            </p:extLst>
          </p:nvPr>
        </p:nvGraphicFramePr>
        <p:xfrm>
          <a:off x="2000250" y="5376863"/>
          <a:ext cx="4513263" cy="798512"/>
        </p:xfrm>
        <a:graphic>
          <a:graphicData uri="http://schemas.openxmlformats.org/presentationml/2006/ole">
            <mc:AlternateContent xmlns:mc="http://schemas.openxmlformats.org/markup-compatibility/2006">
              <mc:Choice xmlns:v="urn:schemas-microsoft-com:vml" Requires="v">
                <p:oleObj spid="_x0000_s26703" name="Equation" r:id="rId11" imgW="1574640" imgH="279360" progId="Equation.DSMT4">
                  <p:embed/>
                </p:oleObj>
              </mc:Choice>
              <mc:Fallback>
                <p:oleObj name="Equation" r:id="rId11" imgW="1574640" imgH="279360" progId="Equation.DSMT4">
                  <p:embed/>
                  <p:pic>
                    <p:nvPicPr>
                      <p:cNvPr id="12" name="Oggetto 11">
                        <a:extLst>
                          <a:ext uri="{FF2B5EF4-FFF2-40B4-BE49-F238E27FC236}">
                            <a16:creationId xmlns:a16="http://schemas.microsoft.com/office/drawing/2014/main" id="{96599E8A-1474-4843-866D-2ACBFD6CA820}"/>
                          </a:ext>
                        </a:extLst>
                      </p:cNvPr>
                      <p:cNvPicPr>
                        <a:picLocks noChangeAspect="1" noChangeArrowheads="1"/>
                      </p:cNvPicPr>
                      <p:nvPr/>
                    </p:nvPicPr>
                    <p:blipFill>
                      <a:blip r:embed="rId12"/>
                      <a:srcRect/>
                      <a:stretch>
                        <a:fillRect/>
                      </a:stretch>
                    </p:blipFill>
                    <p:spPr bwMode="auto">
                      <a:xfrm>
                        <a:off x="2000250" y="5376863"/>
                        <a:ext cx="4513263" cy="798512"/>
                      </a:xfrm>
                      <a:prstGeom prst="rect">
                        <a:avLst/>
                      </a:prstGeom>
                      <a:noFill/>
                    </p:spPr>
                  </p:pic>
                </p:oleObj>
              </mc:Fallback>
            </mc:AlternateContent>
          </a:graphicData>
        </a:graphic>
      </p:graphicFrame>
      <p:graphicFrame>
        <p:nvGraphicFramePr>
          <p:cNvPr id="16" name="Oggetto 15">
            <a:extLst>
              <a:ext uri="{FF2B5EF4-FFF2-40B4-BE49-F238E27FC236}">
                <a16:creationId xmlns:a16="http://schemas.microsoft.com/office/drawing/2014/main" id="{811B95C1-EF8B-40DB-8F65-4E0A710CD356}"/>
              </a:ext>
            </a:extLst>
          </p:cNvPr>
          <p:cNvGraphicFramePr>
            <a:graphicFrameLocks noChangeAspect="1"/>
          </p:cNvGraphicFramePr>
          <p:nvPr>
            <p:extLst>
              <p:ext uri="{D42A27DB-BD31-4B8C-83A1-F6EECF244321}">
                <p14:modId xmlns:p14="http://schemas.microsoft.com/office/powerpoint/2010/main" val="1638885810"/>
              </p:ext>
            </p:extLst>
          </p:nvPr>
        </p:nvGraphicFramePr>
        <p:xfrm>
          <a:off x="4606925" y="4752975"/>
          <a:ext cx="2401888" cy="688975"/>
        </p:xfrm>
        <a:graphic>
          <a:graphicData uri="http://schemas.openxmlformats.org/presentationml/2006/ole">
            <mc:AlternateContent xmlns:mc="http://schemas.openxmlformats.org/markup-compatibility/2006">
              <mc:Choice xmlns:v="urn:schemas-microsoft-com:vml" Requires="v">
                <p:oleObj spid="_x0000_s26704" name="Equation" r:id="rId13" imgW="838080" imgH="241200" progId="Equation.DSMT4">
                  <p:embed/>
                </p:oleObj>
              </mc:Choice>
              <mc:Fallback>
                <p:oleObj name="Equation" r:id="rId13" imgW="838080" imgH="241200" progId="Equation.DSMT4">
                  <p:embed/>
                  <p:pic>
                    <p:nvPicPr>
                      <p:cNvPr id="15" name="Oggetto 14">
                        <a:extLst>
                          <a:ext uri="{FF2B5EF4-FFF2-40B4-BE49-F238E27FC236}">
                            <a16:creationId xmlns:a16="http://schemas.microsoft.com/office/drawing/2014/main" id="{33B25F13-4F4A-4AFA-B710-DE793271A100}"/>
                          </a:ext>
                        </a:extLst>
                      </p:cNvPr>
                      <p:cNvPicPr>
                        <a:picLocks noChangeAspect="1" noChangeArrowheads="1"/>
                      </p:cNvPicPr>
                      <p:nvPr/>
                    </p:nvPicPr>
                    <p:blipFill>
                      <a:blip r:embed="rId14"/>
                      <a:srcRect/>
                      <a:stretch>
                        <a:fillRect/>
                      </a:stretch>
                    </p:blipFill>
                    <p:spPr bwMode="auto">
                      <a:xfrm>
                        <a:off x="4606925" y="4752975"/>
                        <a:ext cx="2401888" cy="688975"/>
                      </a:xfrm>
                      <a:prstGeom prst="rect">
                        <a:avLst/>
                      </a:prstGeom>
                      <a:noFill/>
                    </p:spPr>
                  </p:pic>
                </p:oleObj>
              </mc:Fallback>
            </mc:AlternateContent>
          </a:graphicData>
        </a:graphic>
      </p:graphicFrame>
      <p:graphicFrame>
        <p:nvGraphicFramePr>
          <p:cNvPr id="17" name="Oggetto 16">
            <a:extLst>
              <a:ext uri="{FF2B5EF4-FFF2-40B4-BE49-F238E27FC236}">
                <a16:creationId xmlns:a16="http://schemas.microsoft.com/office/drawing/2014/main" id="{76CDE0A5-0BDC-4530-8176-C831BD2092CC}"/>
              </a:ext>
            </a:extLst>
          </p:cNvPr>
          <p:cNvGraphicFramePr>
            <a:graphicFrameLocks noChangeAspect="1"/>
          </p:cNvGraphicFramePr>
          <p:nvPr>
            <p:extLst>
              <p:ext uri="{D42A27DB-BD31-4B8C-83A1-F6EECF244321}">
                <p14:modId xmlns:p14="http://schemas.microsoft.com/office/powerpoint/2010/main" val="320448695"/>
              </p:ext>
            </p:extLst>
          </p:nvPr>
        </p:nvGraphicFramePr>
        <p:xfrm>
          <a:off x="7542585" y="5320616"/>
          <a:ext cx="4149725" cy="798512"/>
        </p:xfrm>
        <a:graphic>
          <a:graphicData uri="http://schemas.openxmlformats.org/presentationml/2006/ole">
            <mc:AlternateContent xmlns:mc="http://schemas.openxmlformats.org/markup-compatibility/2006">
              <mc:Choice xmlns:v="urn:schemas-microsoft-com:vml" Requires="v">
                <p:oleObj spid="_x0000_s26705" name="Equation" r:id="rId15" imgW="1447560" imgH="279360" progId="Equation.DSMT4">
                  <p:embed/>
                </p:oleObj>
              </mc:Choice>
              <mc:Fallback>
                <p:oleObj name="Equation" r:id="rId15" imgW="1447560" imgH="279360" progId="Equation.DSMT4">
                  <p:embed/>
                  <p:pic>
                    <p:nvPicPr>
                      <p:cNvPr id="15" name="Oggetto 14">
                        <a:extLst>
                          <a:ext uri="{FF2B5EF4-FFF2-40B4-BE49-F238E27FC236}">
                            <a16:creationId xmlns:a16="http://schemas.microsoft.com/office/drawing/2014/main" id="{33B25F13-4F4A-4AFA-B710-DE793271A100}"/>
                          </a:ext>
                        </a:extLst>
                      </p:cNvPr>
                      <p:cNvPicPr>
                        <a:picLocks noChangeAspect="1" noChangeArrowheads="1"/>
                      </p:cNvPicPr>
                      <p:nvPr/>
                    </p:nvPicPr>
                    <p:blipFill>
                      <a:blip r:embed="rId16"/>
                      <a:srcRect/>
                      <a:stretch>
                        <a:fillRect/>
                      </a:stretch>
                    </p:blipFill>
                    <p:spPr bwMode="auto">
                      <a:xfrm>
                        <a:off x="7542585" y="5320616"/>
                        <a:ext cx="4149725" cy="798512"/>
                      </a:xfrm>
                      <a:prstGeom prst="rect">
                        <a:avLst/>
                      </a:prstGeom>
                      <a:noFill/>
                    </p:spPr>
                  </p:pic>
                </p:oleObj>
              </mc:Fallback>
            </mc:AlternateContent>
          </a:graphicData>
        </a:graphic>
      </p:graphicFrame>
      <p:sp>
        <p:nvSpPr>
          <p:cNvPr id="18" name="Freccia a destra 17">
            <a:extLst>
              <a:ext uri="{FF2B5EF4-FFF2-40B4-BE49-F238E27FC236}">
                <a16:creationId xmlns:a16="http://schemas.microsoft.com/office/drawing/2014/main" id="{08282E72-FAC2-425D-94E0-0FBCF18210A9}"/>
              </a:ext>
            </a:extLst>
          </p:cNvPr>
          <p:cNvSpPr/>
          <p:nvPr/>
        </p:nvSpPr>
        <p:spPr>
          <a:xfrm>
            <a:off x="8153348" y="3337685"/>
            <a:ext cx="513567" cy="55805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ccia a destra 18">
            <a:extLst>
              <a:ext uri="{FF2B5EF4-FFF2-40B4-BE49-F238E27FC236}">
                <a16:creationId xmlns:a16="http://schemas.microsoft.com/office/drawing/2014/main" id="{4850CB70-C8DD-44EC-B64D-053F844FBB43}"/>
              </a:ext>
            </a:extLst>
          </p:cNvPr>
          <p:cNvSpPr/>
          <p:nvPr/>
        </p:nvSpPr>
        <p:spPr>
          <a:xfrm>
            <a:off x="3059405" y="1902024"/>
            <a:ext cx="513567" cy="55805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ccia a destra 19">
            <a:extLst>
              <a:ext uri="{FF2B5EF4-FFF2-40B4-BE49-F238E27FC236}">
                <a16:creationId xmlns:a16="http://schemas.microsoft.com/office/drawing/2014/main" id="{1929920A-09E3-4D36-8EC9-C6C06D5033D7}"/>
              </a:ext>
            </a:extLst>
          </p:cNvPr>
          <p:cNvSpPr/>
          <p:nvPr/>
        </p:nvSpPr>
        <p:spPr>
          <a:xfrm>
            <a:off x="6607263" y="5544649"/>
            <a:ext cx="513567" cy="55805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588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animBg="1"/>
      <p:bldP spid="18"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5EAA00D1-0651-484F-8672-5D52BEF610B6}"/>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88E42A67-9F0F-4A82-9D98-BE8F6AC285CE}"/>
              </a:ext>
            </a:extLst>
          </p:cNvPr>
          <p:cNvSpPr>
            <a:spLocks noGrp="1"/>
          </p:cNvSpPr>
          <p:nvPr>
            <p:ph type="sldNum" sz="quarter" idx="12"/>
          </p:nvPr>
        </p:nvSpPr>
        <p:spPr/>
        <p:txBody>
          <a:bodyPr/>
          <a:lstStyle/>
          <a:p>
            <a:fld id="{02055017-B6DE-4C35-A63B-40EADAC97849}" type="slidenum">
              <a:rPr lang="en-US" smtClean="0"/>
              <a:t>21</a:t>
            </a:fld>
            <a:endParaRPr lang="en-US" dirty="0"/>
          </a:p>
        </p:txBody>
      </p:sp>
      <p:pic>
        <p:nvPicPr>
          <p:cNvPr id="5" name="Elemento grafico 4">
            <a:extLst>
              <a:ext uri="{FF2B5EF4-FFF2-40B4-BE49-F238E27FC236}">
                <a16:creationId xmlns:a16="http://schemas.microsoft.com/office/drawing/2014/main" id="{4B1A6450-1950-4577-8BE2-2110C40FAD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1515389"/>
            <a:ext cx="3005864" cy="4173034"/>
          </a:xfrm>
          <a:prstGeom prst="rect">
            <a:avLst/>
          </a:prstGeom>
        </p:spPr>
      </p:pic>
      <p:graphicFrame>
        <p:nvGraphicFramePr>
          <p:cNvPr id="9" name="Oggetto 8">
            <a:extLst>
              <a:ext uri="{FF2B5EF4-FFF2-40B4-BE49-F238E27FC236}">
                <a16:creationId xmlns:a16="http://schemas.microsoft.com/office/drawing/2014/main" id="{FB1E82BC-E1E7-4130-953B-3B1133447A86}"/>
              </a:ext>
            </a:extLst>
          </p:cNvPr>
          <p:cNvGraphicFramePr>
            <a:graphicFrameLocks noChangeAspect="1"/>
          </p:cNvGraphicFramePr>
          <p:nvPr>
            <p:extLst>
              <p:ext uri="{D42A27DB-BD31-4B8C-83A1-F6EECF244321}">
                <p14:modId xmlns:p14="http://schemas.microsoft.com/office/powerpoint/2010/main" val="456369950"/>
              </p:ext>
            </p:extLst>
          </p:nvPr>
        </p:nvGraphicFramePr>
        <p:xfrm>
          <a:off x="4349750" y="2010442"/>
          <a:ext cx="3492500" cy="688975"/>
        </p:xfrm>
        <a:graphic>
          <a:graphicData uri="http://schemas.openxmlformats.org/presentationml/2006/ole">
            <mc:AlternateContent xmlns:mc="http://schemas.openxmlformats.org/markup-compatibility/2006">
              <mc:Choice xmlns:v="urn:schemas-microsoft-com:vml" Requires="v">
                <p:oleObj spid="_x0000_s13536" name="Equation" r:id="rId5" imgW="1218960" imgH="241200" progId="Equation.DSMT4">
                  <p:embed/>
                </p:oleObj>
              </mc:Choice>
              <mc:Fallback>
                <p:oleObj name="Equation" r:id="rId5" imgW="1218960" imgH="241200" progId="Equation.DSMT4">
                  <p:embed/>
                  <p:pic>
                    <p:nvPicPr>
                      <p:cNvPr id="8" name="Oggetto 7">
                        <a:extLst>
                          <a:ext uri="{FF2B5EF4-FFF2-40B4-BE49-F238E27FC236}">
                            <a16:creationId xmlns:a16="http://schemas.microsoft.com/office/drawing/2014/main" id="{90195CB9-A076-4B03-ACDB-76F2692B8401}"/>
                          </a:ext>
                        </a:extLst>
                      </p:cNvPr>
                      <p:cNvPicPr>
                        <a:picLocks noChangeAspect="1" noChangeArrowheads="1"/>
                      </p:cNvPicPr>
                      <p:nvPr/>
                    </p:nvPicPr>
                    <p:blipFill>
                      <a:blip r:embed="rId6"/>
                      <a:srcRect/>
                      <a:stretch>
                        <a:fillRect/>
                      </a:stretch>
                    </p:blipFill>
                    <p:spPr bwMode="auto">
                      <a:xfrm>
                        <a:off x="4349750" y="2010442"/>
                        <a:ext cx="3492500" cy="688975"/>
                      </a:xfrm>
                      <a:prstGeom prst="rect">
                        <a:avLst/>
                      </a:prstGeom>
                      <a:noFill/>
                    </p:spPr>
                  </p:pic>
                </p:oleObj>
              </mc:Fallback>
            </mc:AlternateContent>
          </a:graphicData>
        </a:graphic>
      </p:graphicFrame>
      <p:sp>
        <p:nvSpPr>
          <p:cNvPr id="10" name="Titolo 1">
            <a:extLst>
              <a:ext uri="{FF2B5EF4-FFF2-40B4-BE49-F238E27FC236}">
                <a16:creationId xmlns:a16="http://schemas.microsoft.com/office/drawing/2014/main" id="{6EB4A60C-6E70-4796-9970-D41CBD9F1646}"/>
              </a:ext>
            </a:extLst>
          </p:cNvPr>
          <p:cNvSpPr>
            <a:spLocks noGrp="1"/>
          </p:cNvSpPr>
          <p:nvPr>
            <p:ph type="title"/>
          </p:nvPr>
        </p:nvSpPr>
        <p:spPr>
          <a:xfrm>
            <a:off x="1013565" y="107837"/>
            <a:ext cx="10515600" cy="662397"/>
          </a:xfrm>
        </p:spPr>
        <p:txBody>
          <a:bodyPr>
            <a:normAutofit fontScale="90000"/>
          </a:bodyPr>
          <a:lstStyle/>
          <a:p>
            <a:r>
              <a:rPr lang="en-US" dirty="0"/>
              <a:t>Class-AB common-source output stages: equivalent voltage source</a:t>
            </a:r>
          </a:p>
        </p:txBody>
      </p:sp>
      <p:grpSp>
        <p:nvGrpSpPr>
          <p:cNvPr id="61" name="Gruppo 60">
            <a:extLst>
              <a:ext uri="{FF2B5EF4-FFF2-40B4-BE49-F238E27FC236}">
                <a16:creationId xmlns:a16="http://schemas.microsoft.com/office/drawing/2014/main" id="{7303AD6F-8A94-452E-86BB-D0CBB29380F7}"/>
              </a:ext>
            </a:extLst>
          </p:cNvPr>
          <p:cNvGrpSpPr/>
          <p:nvPr/>
        </p:nvGrpSpPr>
        <p:grpSpPr>
          <a:xfrm>
            <a:off x="8260001" y="1594961"/>
            <a:ext cx="3123456" cy="4071450"/>
            <a:chOff x="8260001" y="1594961"/>
            <a:chExt cx="3123456" cy="4071450"/>
          </a:xfrm>
        </p:grpSpPr>
        <p:grpSp>
          <p:nvGrpSpPr>
            <p:cNvPr id="13" name="Elemento grafico 10">
              <a:extLst>
                <a:ext uri="{FF2B5EF4-FFF2-40B4-BE49-F238E27FC236}">
                  <a16:creationId xmlns:a16="http://schemas.microsoft.com/office/drawing/2014/main" id="{F8710578-5D99-4790-9342-6B1C6BCE54F0}"/>
                </a:ext>
              </a:extLst>
            </p:cNvPr>
            <p:cNvGrpSpPr/>
            <p:nvPr/>
          </p:nvGrpSpPr>
          <p:grpSpPr>
            <a:xfrm>
              <a:off x="9339785" y="3832932"/>
              <a:ext cx="772445" cy="1103543"/>
              <a:chOff x="9339785" y="3832932"/>
              <a:chExt cx="772445" cy="1103543"/>
            </a:xfrm>
          </p:grpSpPr>
          <p:grpSp>
            <p:nvGrpSpPr>
              <p:cNvPr id="14" name="Elemento grafico 10">
                <a:extLst>
                  <a:ext uri="{FF2B5EF4-FFF2-40B4-BE49-F238E27FC236}">
                    <a16:creationId xmlns:a16="http://schemas.microsoft.com/office/drawing/2014/main" id="{3B3EF10E-F1E0-4023-BD93-45A161DB2BD5}"/>
                  </a:ext>
                </a:extLst>
              </p:cNvPr>
              <p:cNvGrpSpPr/>
              <p:nvPr/>
            </p:nvGrpSpPr>
            <p:grpSpPr>
              <a:xfrm>
                <a:off x="9339785" y="3832932"/>
                <a:ext cx="772445" cy="1103543"/>
                <a:chOff x="9339785" y="3832932"/>
                <a:chExt cx="772445" cy="1103543"/>
              </a:xfrm>
              <a:noFill/>
            </p:grpSpPr>
            <p:sp>
              <p:nvSpPr>
                <p:cNvPr id="15" name="Figura a mano libera: forma 14">
                  <a:extLst>
                    <a:ext uri="{FF2B5EF4-FFF2-40B4-BE49-F238E27FC236}">
                      <a16:creationId xmlns:a16="http://schemas.microsoft.com/office/drawing/2014/main" id="{CF9D07B3-93DB-42B9-A476-5BBEC7E2E84C}"/>
                    </a:ext>
                  </a:extLst>
                </p:cNvPr>
                <p:cNvSpPr/>
                <p:nvPr/>
              </p:nvSpPr>
              <p:spPr>
                <a:xfrm>
                  <a:off x="9781182" y="3832932"/>
                  <a:ext cx="331048" cy="1103543"/>
                </a:xfrm>
                <a:custGeom>
                  <a:avLst/>
                  <a:gdLst>
                    <a:gd name="connsiteX0" fmla="*/ 331261 w 331048"/>
                    <a:gd name="connsiteY0" fmla="*/ 164 h 1103543"/>
                    <a:gd name="connsiteX1" fmla="*/ 331261 w 331048"/>
                    <a:gd name="connsiteY1" fmla="*/ 331226 h 1103543"/>
                    <a:gd name="connsiteX2" fmla="*/ 212 w 331048"/>
                    <a:gd name="connsiteY2" fmla="*/ 331226 h 1103543"/>
                    <a:gd name="connsiteX3" fmla="*/ 212 w 331048"/>
                    <a:gd name="connsiteY3" fmla="*/ 772647 h 1103543"/>
                    <a:gd name="connsiteX4" fmla="*/ 331261 w 331048"/>
                    <a:gd name="connsiteY4" fmla="*/ 772647 h 1103543"/>
                    <a:gd name="connsiteX5" fmla="*/ 331261 w 331048"/>
                    <a:gd name="connsiteY5" fmla="*/ 1103707 h 110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048" h="1103543">
                      <a:moveTo>
                        <a:pt x="331261" y="164"/>
                      </a:moveTo>
                      <a:lnTo>
                        <a:pt x="331261" y="331226"/>
                      </a:lnTo>
                      <a:lnTo>
                        <a:pt x="212" y="331226"/>
                      </a:lnTo>
                      <a:moveTo>
                        <a:pt x="212" y="772647"/>
                      </a:moveTo>
                      <a:lnTo>
                        <a:pt x="331261" y="772647"/>
                      </a:lnTo>
                      <a:lnTo>
                        <a:pt x="331261" y="1103707"/>
                      </a:lnTo>
                    </a:path>
                  </a:pathLst>
                </a:custGeom>
                <a:noFill/>
                <a:ln w="31514" cap="rnd">
                  <a:solidFill>
                    <a:srgbClr val="000000"/>
                  </a:solidFill>
                  <a:prstDash val="solid"/>
                  <a:miter/>
                </a:ln>
              </p:spPr>
              <p:txBody>
                <a:bodyPr rtlCol="0" anchor="ctr"/>
                <a:lstStyle/>
                <a:p>
                  <a:endParaRPr lang="en-US"/>
                </a:p>
              </p:txBody>
            </p:sp>
            <p:sp>
              <p:nvSpPr>
                <p:cNvPr id="16" name="Figura a mano libera: forma 15">
                  <a:extLst>
                    <a:ext uri="{FF2B5EF4-FFF2-40B4-BE49-F238E27FC236}">
                      <a16:creationId xmlns:a16="http://schemas.microsoft.com/office/drawing/2014/main" id="{2AD80E0E-0ABF-4322-A403-6FC6CBD30FFF}"/>
                    </a:ext>
                  </a:extLst>
                </p:cNvPr>
                <p:cNvSpPr/>
                <p:nvPr/>
              </p:nvSpPr>
              <p:spPr>
                <a:xfrm>
                  <a:off x="9670833" y="4191581"/>
                  <a:ext cx="15764" cy="386240"/>
                </a:xfrm>
                <a:custGeom>
                  <a:avLst/>
                  <a:gdLst>
                    <a:gd name="connsiteX0" fmla="*/ 200 w 15764"/>
                    <a:gd name="connsiteY0" fmla="*/ 386404 h 386240"/>
                    <a:gd name="connsiteX1" fmla="*/ 200 w 15764"/>
                    <a:gd name="connsiteY1" fmla="*/ 164 h 386240"/>
                  </a:gdLst>
                  <a:ahLst/>
                  <a:cxnLst>
                    <a:cxn ang="0">
                      <a:pos x="connsiteX0" y="connsiteY0"/>
                    </a:cxn>
                    <a:cxn ang="0">
                      <a:pos x="connsiteX1" y="connsiteY1"/>
                    </a:cxn>
                  </a:cxnLst>
                  <a:rect l="l" t="t" r="r" b="b"/>
                  <a:pathLst>
                    <a:path w="15764" h="386240">
                      <a:moveTo>
                        <a:pt x="200" y="386404"/>
                      </a:moveTo>
                      <a:lnTo>
                        <a:pt x="200" y="164"/>
                      </a:lnTo>
                    </a:path>
                  </a:pathLst>
                </a:custGeom>
                <a:noFill/>
                <a:ln w="31514" cap="sq">
                  <a:solidFill>
                    <a:srgbClr val="000000"/>
                  </a:solidFill>
                  <a:prstDash val="solid"/>
                  <a:miter/>
                </a:ln>
              </p:spPr>
              <p:txBody>
                <a:bodyPr rtlCol="0" anchor="ctr"/>
                <a:lstStyle/>
                <a:p>
                  <a:endParaRPr lang="en-US"/>
                </a:p>
              </p:txBody>
            </p:sp>
            <p:sp>
              <p:nvSpPr>
                <p:cNvPr id="17" name="Figura a mano libera: forma 16">
                  <a:extLst>
                    <a:ext uri="{FF2B5EF4-FFF2-40B4-BE49-F238E27FC236}">
                      <a16:creationId xmlns:a16="http://schemas.microsoft.com/office/drawing/2014/main" id="{9F47241C-36EF-4129-B2D6-56B8E23B05D4}"/>
                    </a:ext>
                  </a:extLst>
                </p:cNvPr>
                <p:cNvSpPr/>
                <p:nvPr/>
              </p:nvSpPr>
              <p:spPr>
                <a:xfrm>
                  <a:off x="9339785" y="4384705"/>
                  <a:ext cx="331048" cy="15764"/>
                </a:xfrm>
                <a:custGeom>
                  <a:avLst/>
                  <a:gdLst>
                    <a:gd name="connsiteX0" fmla="*/ 331240 w 331048"/>
                    <a:gd name="connsiteY0" fmla="*/ 164 h 15764"/>
                    <a:gd name="connsiteX1" fmla="*/ 192 w 331048"/>
                    <a:gd name="connsiteY1" fmla="*/ 164 h 15764"/>
                  </a:gdLst>
                  <a:ahLst/>
                  <a:cxnLst>
                    <a:cxn ang="0">
                      <a:pos x="connsiteX0" y="connsiteY0"/>
                    </a:cxn>
                    <a:cxn ang="0">
                      <a:pos x="connsiteX1" y="connsiteY1"/>
                    </a:cxn>
                  </a:cxnLst>
                  <a:rect l="l" t="t" r="r" b="b"/>
                  <a:pathLst>
                    <a:path w="331048" h="15764">
                      <a:moveTo>
                        <a:pt x="331240" y="164"/>
                      </a:moveTo>
                      <a:lnTo>
                        <a:pt x="192" y="164"/>
                      </a:lnTo>
                    </a:path>
                  </a:pathLst>
                </a:custGeom>
                <a:noFill/>
                <a:ln w="31514" cap="rnd">
                  <a:solidFill>
                    <a:srgbClr val="000000"/>
                  </a:solidFill>
                  <a:prstDash val="solid"/>
                  <a:miter/>
                </a:ln>
              </p:spPr>
              <p:txBody>
                <a:bodyPr rtlCol="0" anchor="ctr"/>
                <a:lstStyle/>
                <a:p>
                  <a:endParaRPr lang="en-US"/>
                </a:p>
              </p:txBody>
            </p:sp>
            <p:sp>
              <p:nvSpPr>
                <p:cNvPr id="18" name="Figura a mano libera: forma 17">
                  <a:extLst>
                    <a:ext uri="{FF2B5EF4-FFF2-40B4-BE49-F238E27FC236}">
                      <a16:creationId xmlns:a16="http://schemas.microsoft.com/office/drawing/2014/main" id="{ADEB8A7D-2CED-450F-8F12-D7B28638282E}"/>
                    </a:ext>
                  </a:extLst>
                </p:cNvPr>
                <p:cNvSpPr/>
                <p:nvPr/>
              </p:nvSpPr>
              <p:spPr>
                <a:xfrm>
                  <a:off x="9753595" y="4108819"/>
                  <a:ext cx="15764" cy="551770"/>
                </a:xfrm>
                <a:custGeom>
                  <a:avLst/>
                  <a:gdLst>
                    <a:gd name="connsiteX0" fmla="*/ 203 w 15764"/>
                    <a:gd name="connsiteY0" fmla="*/ 164 h 551770"/>
                    <a:gd name="connsiteX1" fmla="*/ 203 w 15764"/>
                    <a:gd name="connsiteY1" fmla="*/ 551934 h 551770"/>
                  </a:gdLst>
                  <a:ahLst/>
                  <a:cxnLst>
                    <a:cxn ang="0">
                      <a:pos x="connsiteX0" y="connsiteY0"/>
                    </a:cxn>
                    <a:cxn ang="0">
                      <a:pos x="connsiteX1" y="connsiteY1"/>
                    </a:cxn>
                  </a:cxnLst>
                  <a:rect l="l" t="t" r="r" b="b"/>
                  <a:pathLst>
                    <a:path w="15764" h="551770">
                      <a:moveTo>
                        <a:pt x="203" y="164"/>
                      </a:moveTo>
                      <a:lnTo>
                        <a:pt x="203" y="551934"/>
                      </a:lnTo>
                    </a:path>
                  </a:pathLst>
                </a:custGeom>
                <a:noFill/>
                <a:ln w="31514" cap="sq">
                  <a:solidFill>
                    <a:srgbClr val="000000"/>
                  </a:solidFill>
                  <a:prstDash val="solid"/>
                  <a:miter/>
                </a:ln>
              </p:spPr>
              <p:txBody>
                <a:bodyPr rtlCol="0" anchor="ctr"/>
                <a:lstStyle/>
                <a:p>
                  <a:endParaRPr lang="en-US"/>
                </a:p>
              </p:txBody>
            </p:sp>
          </p:grpSp>
          <p:sp>
            <p:nvSpPr>
              <p:cNvPr id="19" name="Figura a mano libera: forma 18">
                <a:extLst>
                  <a:ext uri="{FF2B5EF4-FFF2-40B4-BE49-F238E27FC236}">
                    <a16:creationId xmlns:a16="http://schemas.microsoft.com/office/drawing/2014/main" id="{B17A131E-CFAB-439B-B1F8-E3AB2FFE47A6}"/>
                  </a:ext>
                </a:extLst>
              </p:cNvPr>
              <p:cNvSpPr/>
              <p:nvPr/>
            </p:nvSpPr>
            <p:spPr>
              <a:xfrm>
                <a:off x="9968857" y="4506321"/>
                <a:ext cx="124411" cy="198188"/>
              </a:xfrm>
              <a:custGeom>
                <a:avLst/>
                <a:gdLst>
                  <a:gd name="connsiteX0" fmla="*/ 124626 w 124411"/>
                  <a:gd name="connsiteY0" fmla="*/ 99221 h 198188"/>
                  <a:gd name="connsiteX1" fmla="*/ 215 w 124411"/>
                  <a:gd name="connsiteY1" fmla="*/ 127 h 198188"/>
                  <a:gd name="connsiteX2" fmla="*/ 215 w 124411"/>
                  <a:gd name="connsiteY2" fmla="*/ 198315 h 198188"/>
                </a:gdLst>
                <a:ahLst/>
                <a:cxnLst>
                  <a:cxn ang="0">
                    <a:pos x="connsiteX0" y="connsiteY0"/>
                  </a:cxn>
                  <a:cxn ang="0">
                    <a:pos x="connsiteX1" y="connsiteY1"/>
                  </a:cxn>
                  <a:cxn ang="0">
                    <a:pos x="connsiteX2" y="connsiteY2"/>
                  </a:cxn>
                </a:cxnLst>
                <a:rect l="l" t="t" r="r" b="b"/>
                <a:pathLst>
                  <a:path w="124411" h="198188">
                    <a:moveTo>
                      <a:pt x="124626" y="99221"/>
                    </a:moveTo>
                    <a:lnTo>
                      <a:pt x="215" y="127"/>
                    </a:lnTo>
                    <a:lnTo>
                      <a:pt x="215" y="198315"/>
                    </a:lnTo>
                    <a:close/>
                  </a:path>
                </a:pathLst>
              </a:custGeom>
              <a:solidFill>
                <a:srgbClr val="000000"/>
              </a:solidFill>
              <a:ln w="55147" cap="sq">
                <a:noFill/>
                <a:prstDash val="solid"/>
                <a:miter/>
              </a:ln>
            </p:spPr>
            <p:txBody>
              <a:bodyPr rtlCol="0" anchor="ctr"/>
              <a:lstStyle/>
              <a:p>
                <a:endParaRPr lang="en-US"/>
              </a:p>
            </p:txBody>
          </p:sp>
        </p:grpSp>
        <p:sp>
          <p:nvSpPr>
            <p:cNvPr id="20" name="Figura a mano libera: forma 19">
              <a:extLst>
                <a:ext uri="{FF2B5EF4-FFF2-40B4-BE49-F238E27FC236}">
                  <a16:creationId xmlns:a16="http://schemas.microsoft.com/office/drawing/2014/main" id="{474B507E-2C16-4B25-B762-E4BDDEB418AF}"/>
                </a:ext>
              </a:extLst>
            </p:cNvPr>
            <p:cNvSpPr/>
            <p:nvPr/>
          </p:nvSpPr>
          <p:spPr>
            <a:xfrm>
              <a:off x="9781195" y="2145889"/>
              <a:ext cx="331070" cy="1103547"/>
            </a:xfrm>
            <a:custGeom>
              <a:avLst/>
              <a:gdLst>
                <a:gd name="connsiteX0" fmla="*/ 331071 w 331070"/>
                <a:gd name="connsiteY0" fmla="*/ 1103547 h 1103547"/>
                <a:gd name="connsiteX1" fmla="*/ 331071 w 331070"/>
                <a:gd name="connsiteY1" fmla="*/ 772480 h 1103547"/>
                <a:gd name="connsiteX2" fmla="*/ 0 w 331070"/>
                <a:gd name="connsiteY2" fmla="*/ 772480 h 1103547"/>
                <a:gd name="connsiteX3" fmla="*/ 0 w 331070"/>
                <a:gd name="connsiteY3" fmla="*/ 331063 h 1103547"/>
                <a:gd name="connsiteX4" fmla="*/ 331071 w 331070"/>
                <a:gd name="connsiteY4" fmla="*/ 331063 h 1103547"/>
                <a:gd name="connsiteX5" fmla="*/ 331071 w 331070"/>
                <a:gd name="connsiteY5" fmla="*/ 0 h 110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070" h="1103547">
                  <a:moveTo>
                    <a:pt x="331071" y="1103547"/>
                  </a:moveTo>
                  <a:lnTo>
                    <a:pt x="331071" y="772480"/>
                  </a:lnTo>
                  <a:lnTo>
                    <a:pt x="0" y="772480"/>
                  </a:lnTo>
                  <a:moveTo>
                    <a:pt x="0" y="331063"/>
                  </a:moveTo>
                  <a:lnTo>
                    <a:pt x="331071" y="331063"/>
                  </a:lnTo>
                  <a:lnTo>
                    <a:pt x="331071" y="0"/>
                  </a:lnTo>
                </a:path>
              </a:pathLst>
            </a:custGeom>
            <a:noFill/>
            <a:ln w="31514" cap="rnd">
              <a:solidFill>
                <a:srgbClr val="000000"/>
              </a:solidFill>
              <a:prstDash val="solid"/>
              <a:miter/>
            </a:ln>
          </p:spPr>
          <p:txBody>
            <a:bodyPr rtlCol="0" anchor="ctr"/>
            <a:lstStyle/>
            <a:p>
              <a:endParaRPr lang="en-US"/>
            </a:p>
          </p:txBody>
        </p:sp>
        <p:sp>
          <p:nvSpPr>
            <p:cNvPr id="21" name="Figura a mano libera: forma 20">
              <a:extLst>
                <a:ext uri="{FF2B5EF4-FFF2-40B4-BE49-F238E27FC236}">
                  <a16:creationId xmlns:a16="http://schemas.microsoft.com/office/drawing/2014/main" id="{080F915C-B1AF-4A1F-A921-42E1926A82DA}"/>
                </a:ext>
              </a:extLst>
            </p:cNvPr>
            <p:cNvSpPr/>
            <p:nvPr/>
          </p:nvSpPr>
          <p:spPr>
            <a:xfrm>
              <a:off x="9670841" y="2504540"/>
              <a:ext cx="15764" cy="386239"/>
            </a:xfrm>
            <a:custGeom>
              <a:avLst/>
              <a:gdLst>
                <a:gd name="connsiteX0" fmla="*/ 0 w 15764"/>
                <a:gd name="connsiteY0" fmla="*/ 0 h 386239"/>
                <a:gd name="connsiteX1" fmla="*/ 0 w 15764"/>
                <a:gd name="connsiteY1" fmla="*/ 386240 h 386239"/>
              </a:gdLst>
              <a:ahLst/>
              <a:cxnLst>
                <a:cxn ang="0">
                  <a:pos x="connsiteX0" y="connsiteY0"/>
                </a:cxn>
                <a:cxn ang="0">
                  <a:pos x="connsiteX1" y="connsiteY1"/>
                </a:cxn>
              </a:cxnLst>
              <a:rect l="l" t="t" r="r" b="b"/>
              <a:pathLst>
                <a:path w="15764" h="386239">
                  <a:moveTo>
                    <a:pt x="0" y="0"/>
                  </a:moveTo>
                  <a:lnTo>
                    <a:pt x="0" y="386240"/>
                  </a:lnTo>
                </a:path>
              </a:pathLst>
            </a:custGeom>
            <a:noFill/>
            <a:ln w="31514" cap="sq">
              <a:solidFill>
                <a:srgbClr val="000000"/>
              </a:solidFill>
              <a:prstDash val="solid"/>
              <a:miter/>
            </a:ln>
          </p:spPr>
          <p:txBody>
            <a:bodyPr rtlCol="0" anchor="ctr"/>
            <a:lstStyle/>
            <a:p>
              <a:endParaRPr lang="en-US"/>
            </a:p>
          </p:txBody>
        </p:sp>
        <p:sp>
          <p:nvSpPr>
            <p:cNvPr id="22" name="Figura a mano libera: forma 21">
              <a:extLst>
                <a:ext uri="{FF2B5EF4-FFF2-40B4-BE49-F238E27FC236}">
                  <a16:creationId xmlns:a16="http://schemas.microsoft.com/office/drawing/2014/main" id="{7134F441-1DC8-4BFD-A31A-80B65EEBA1BF}"/>
                </a:ext>
              </a:extLst>
            </p:cNvPr>
            <p:cNvSpPr/>
            <p:nvPr/>
          </p:nvSpPr>
          <p:spPr>
            <a:xfrm>
              <a:off x="9339778" y="2697660"/>
              <a:ext cx="331062" cy="15764"/>
            </a:xfrm>
            <a:custGeom>
              <a:avLst/>
              <a:gdLst>
                <a:gd name="connsiteX0" fmla="*/ 331063 w 331062"/>
                <a:gd name="connsiteY0" fmla="*/ 0 h 15764"/>
                <a:gd name="connsiteX1" fmla="*/ 0 w 331062"/>
                <a:gd name="connsiteY1" fmla="*/ 0 h 15764"/>
              </a:gdLst>
              <a:ahLst/>
              <a:cxnLst>
                <a:cxn ang="0">
                  <a:pos x="connsiteX0" y="connsiteY0"/>
                </a:cxn>
                <a:cxn ang="0">
                  <a:pos x="connsiteX1" y="connsiteY1"/>
                </a:cxn>
              </a:cxnLst>
              <a:rect l="l" t="t" r="r" b="b"/>
              <a:pathLst>
                <a:path w="331062" h="15764">
                  <a:moveTo>
                    <a:pt x="331063" y="0"/>
                  </a:moveTo>
                  <a:lnTo>
                    <a:pt x="0" y="0"/>
                  </a:lnTo>
                </a:path>
              </a:pathLst>
            </a:custGeom>
            <a:noFill/>
            <a:ln w="31514" cap="rnd">
              <a:solidFill>
                <a:srgbClr val="000000"/>
              </a:solidFill>
              <a:prstDash val="solid"/>
              <a:miter/>
            </a:ln>
          </p:spPr>
          <p:txBody>
            <a:bodyPr rtlCol="0" anchor="ctr"/>
            <a:lstStyle/>
            <a:p>
              <a:endParaRPr lang="en-US"/>
            </a:p>
          </p:txBody>
        </p:sp>
        <p:sp>
          <p:nvSpPr>
            <p:cNvPr id="23" name="Figura a mano libera: forma 22">
              <a:extLst>
                <a:ext uri="{FF2B5EF4-FFF2-40B4-BE49-F238E27FC236}">
                  <a16:creationId xmlns:a16="http://schemas.microsoft.com/office/drawing/2014/main" id="{F40A2CA6-962B-4EF1-9C99-0D6240CDB207}"/>
                </a:ext>
              </a:extLst>
            </p:cNvPr>
            <p:cNvSpPr/>
            <p:nvPr/>
          </p:nvSpPr>
          <p:spPr>
            <a:xfrm>
              <a:off x="9753607" y="2421774"/>
              <a:ext cx="15764" cy="551771"/>
            </a:xfrm>
            <a:custGeom>
              <a:avLst/>
              <a:gdLst>
                <a:gd name="connsiteX0" fmla="*/ 0 w 15764"/>
                <a:gd name="connsiteY0" fmla="*/ 551771 h 551771"/>
                <a:gd name="connsiteX1" fmla="*/ 0 w 15764"/>
                <a:gd name="connsiteY1" fmla="*/ 0 h 551771"/>
              </a:gdLst>
              <a:ahLst/>
              <a:cxnLst>
                <a:cxn ang="0">
                  <a:pos x="connsiteX0" y="connsiteY0"/>
                </a:cxn>
                <a:cxn ang="0">
                  <a:pos x="connsiteX1" y="connsiteY1"/>
                </a:cxn>
              </a:cxnLst>
              <a:rect l="l" t="t" r="r" b="b"/>
              <a:pathLst>
                <a:path w="15764" h="551771">
                  <a:moveTo>
                    <a:pt x="0" y="551771"/>
                  </a:moveTo>
                  <a:lnTo>
                    <a:pt x="0" y="0"/>
                  </a:lnTo>
                </a:path>
              </a:pathLst>
            </a:custGeom>
            <a:noFill/>
            <a:ln w="31514" cap="sq">
              <a:solidFill>
                <a:srgbClr val="000000"/>
              </a:solidFill>
              <a:prstDash val="solid"/>
              <a:miter/>
            </a:ln>
          </p:spPr>
          <p:txBody>
            <a:bodyPr rtlCol="0" anchor="ctr"/>
            <a:lstStyle/>
            <a:p>
              <a:endParaRPr lang="en-US"/>
            </a:p>
          </p:txBody>
        </p:sp>
        <p:sp>
          <p:nvSpPr>
            <p:cNvPr id="24" name="Figura a mano libera: forma 23">
              <a:extLst>
                <a:ext uri="{FF2B5EF4-FFF2-40B4-BE49-F238E27FC236}">
                  <a16:creationId xmlns:a16="http://schemas.microsoft.com/office/drawing/2014/main" id="{69404187-FE49-4973-80E7-C30613AFC6FA}"/>
                </a:ext>
              </a:extLst>
            </p:cNvPr>
            <p:cNvSpPr/>
            <p:nvPr/>
          </p:nvSpPr>
          <p:spPr>
            <a:xfrm>
              <a:off x="9781197" y="2377858"/>
              <a:ext cx="124429" cy="198186"/>
            </a:xfrm>
            <a:custGeom>
              <a:avLst/>
              <a:gdLst>
                <a:gd name="connsiteX0" fmla="*/ 0 w 124429"/>
                <a:gd name="connsiteY0" fmla="*/ 99093 h 198186"/>
                <a:gd name="connsiteX1" fmla="*/ 124429 w 124429"/>
                <a:gd name="connsiteY1" fmla="*/ 198187 h 198186"/>
                <a:gd name="connsiteX2" fmla="*/ 124429 w 124429"/>
                <a:gd name="connsiteY2" fmla="*/ 0 h 198186"/>
              </a:gdLst>
              <a:ahLst/>
              <a:cxnLst>
                <a:cxn ang="0">
                  <a:pos x="connsiteX0" y="connsiteY0"/>
                </a:cxn>
                <a:cxn ang="0">
                  <a:pos x="connsiteX1" y="connsiteY1"/>
                </a:cxn>
                <a:cxn ang="0">
                  <a:pos x="connsiteX2" y="connsiteY2"/>
                </a:cxn>
              </a:cxnLst>
              <a:rect l="l" t="t" r="r" b="b"/>
              <a:pathLst>
                <a:path w="124429" h="198186">
                  <a:moveTo>
                    <a:pt x="0" y="99093"/>
                  </a:moveTo>
                  <a:lnTo>
                    <a:pt x="124429" y="198187"/>
                  </a:lnTo>
                  <a:lnTo>
                    <a:pt x="124429" y="0"/>
                  </a:lnTo>
                  <a:close/>
                </a:path>
              </a:pathLst>
            </a:custGeom>
            <a:solidFill>
              <a:srgbClr val="000000"/>
            </a:solidFill>
            <a:ln w="55149" cap="sq">
              <a:noFill/>
              <a:prstDash val="solid"/>
              <a:miter/>
            </a:ln>
          </p:spPr>
          <p:txBody>
            <a:bodyPr rtlCol="0" anchor="ctr"/>
            <a:lstStyle/>
            <a:p>
              <a:endParaRPr lang="en-US"/>
            </a:p>
          </p:txBody>
        </p:sp>
        <p:sp>
          <p:nvSpPr>
            <p:cNvPr id="25" name="Figura a mano libera: forma 24">
              <a:extLst>
                <a:ext uri="{FF2B5EF4-FFF2-40B4-BE49-F238E27FC236}">
                  <a16:creationId xmlns:a16="http://schemas.microsoft.com/office/drawing/2014/main" id="{FF3D540D-82ED-4AAD-8CE8-7250F58ED0BD}"/>
                </a:ext>
              </a:extLst>
            </p:cNvPr>
            <p:cNvSpPr/>
            <p:nvPr/>
          </p:nvSpPr>
          <p:spPr>
            <a:xfrm>
              <a:off x="10112266" y="3249436"/>
              <a:ext cx="15764" cy="583490"/>
            </a:xfrm>
            <a:custGeom>
              <a:avLst/>
              <a:gdLst>
                <a:gd name="connsiteX0" fmla="*/ 0 w 15764"/>
                <a:gd name="connsiteY0" fmla="*/ 0 h 583490"/>
                <a:gd name="connsiteX1" fmla="*/ 0 w 15764"/>
                <a:gd name="connsiteY1" fmla="*/ 583490 h 583490"/>
              </a:gdLst>
              <a:ahLst/>
              <a:cxnLst>
                <a:cxn ang="0">
                  <a:pos x="connsiteX0" y="connsiteY0"/>
                </a:cxn>
                <a:cxn ang="0">
                  <a:pos x="connsiteX1" y="connsiteY1"/>
                </a:cxn>
              </a:cxnLst>
              <a:rect l="l" t="t" r="r" b="b"/>
              <a:pathLst>
                <a:path w="15764" h="583490">
                  <a:moveTo>
                    <a:pt x="0" y="0"/>
                  </a:moveTo>
                  <a:cubicBezTo>
                    <a:pt x="0" y="194507"/>
                    <a:pt x="0" y="389015"/>
                    <a:pt x="0" y="583490"/>
                  </a:cubicBezTo>
                </a:path>
              </a:pathLst>
            </a:custGeom>
            <a:solidFill>
              <a:srgbClr val="FF0000">
                <a:alpha val="99000"/>
              </a:srgbClr>
            </a:solidFill>
            <a:ln w="31514" cap="rnd">
              <a:solidFill>
                <a:srgbClr val="000000">
                  <a:alpha val="99000"/>
                </a:srgbClr>
              </a:solidFill>
              <a:prstDash val="solid"/>
              <a:miter/>
            </a:ln>
          </p:spPr>
          <p:txBody>
            <a:bodyPr rtlCol="0" anchor="ctr"/>
            <a:lstStyle/>
            <a:p>
              <a:endParaRPr lang="en-US"/>
            </a:p>
          </p:txBody>
        </p:sp>
        <p:grpSp>
          <p:nvGrpSpPr>
            <p:cNvPr id="26" name="Elemento grafico 10">
              <a:extLst>
                <a:ext uri="{FF2B5EF4-FFF2-40B4-BE49-F238E27FC236}">
                  <a16:creationId xmlns:a16="http://schemas.microsoft.com/office/drawing/2014/main" id="{3F31F1B4-69F3-4C40-A5C7-3B6009D7456B}"/>
                </a:ext>
              </a:extLst>
            </p:cNvPr>
            <p:cNvGrpSpPr/>
            <p:nvPr/>
          </p:nvGrpSpPr>
          <p:grpSpPr>
            <a:xfrm>
              <a:off x="9953827" y="5285053"/>
              <a:ext cx="316873" cy="372757"/>
              <a:chOff x="9953827" y="5285053"/>
              <a:chExt cx="316873" cy="372757"/>
            </a:xfrm>
            <a:noFill/>
          </p:grpSpPr>
          <p:sp>
            <p:nvSpPr>
              <p:cNvPr id="27" name="Figura a mano libera: forma 26">
                <a:extLst>
                  <a:ext uri="{FF2B5EF4-FFF2-40B4-BE49-F238E27FC236}">
                    <a16:creationId xmlns:a16="http://schemas.microsoft.com/office/drawing/2014/main" id="{1DA1E3F1-E5F5-487F-87CD-8E97D4AACDB0}"/>
                  </a:ext>
                </a:extLst>
              </p:cNvPr>
              <p:cNvSpPr/>
              <p:nvPr/>
            </p:nvSpPr>
            <p:spPr>
              <a:xfrm>
                <a:off x="10112261" y="5553955"/>
                <a:ext cx="158439" cy="103854"/>
              </a:xfrm>
              <a:custGeom>
                <a:avLst/>
                <a:gdLst>
                  <a:gd name="connsiteX0" fmla="*/ 185 w 158439"/>
                  <a:gd name="connsiteY0" fmla="*/ 147 h 103854"/>
                  <a:gd name="connsiteX1" fmla="*/ 158624 w 158439"/>
                  <a:gd name="connsiteY1" fmla="*/ 104002 h 103854"/>
                </a:gdLst>
                <a:ahLst/>
                <a:cxnLst>
                  <a:cxn ang="0">
                    <a:pos x="connsiteX0" y="connsiteY0"/>
                  </a:cxn>
                  <a:cxn ang="0">
                    <a:pos x="connsiteX1" y="connsiteY1"/>
                  </a:cxn>
                </a:cxnLst>
                <a:rect l="l" t="t" r="r" b="b"/>
                <a:pathLst>
                  <a:path w="158439" h="103854">
                    <a:moveTo>
                      <a:pt x="185" y="147"/>
                    </a:moveTo>
                    <a:lnTo>
                      <a:pt x="158624" y="104002"/>
                    </a:lnTo>
                  </a:path>
                </a:pathLst>
              </a:custGeom>
              <a:noFill/>
              <a:ln w="57774" cap="rnd">
                <a:solidFill>
                  <a:srgbClr val="000000"/>
                </a:solidFill>
                <a:prstDash val="solid"/>
                <a:miter/>
              </a:ln>
            </p:spPr>
            <p:txBody>
              <a:bodyPr rtlCol="0" anchor="ctr"/>
              <a:lstStyle/>
              <a:p>
                <a:endParaRPr lang="en-US"/>
              </a:p>
            </p:txBody>
          </p:sp>
          <p:sp>
            <p:nvSpPr>
              <p:cNvPr id="28" name="Figura a mano libera: forma 27">
                <a:extLst>
                  <a:ext uri="{FF2B5EF4-FFF2-40B4-BE49-F238E27FC236}">
                    <a16:creationId xmlns:a16="http://schemas.microsoft.com/office/drawing/2014/main" id="{94467103-8E0A-4D4A-9C9F-4BB885F38A80}"/>
                  </a:ext>
                </a:extLst>
              </p:cNvPr>
              <p:cNvSpPr/>
              <p:nvPr/>
            </p:nvSpPr>
            <p:spPr>
              <a:xfrm>
                <a:off x="10112261" y="5285053"/>
                <a:ext cx="15764" cy="268902"/>
              </a:xfrm>
              <a:custGeom>
                <a:avLst/>
                <a:gdLst>
                  <a:gd name="connsiteX0" fmla="*/ 181 w 15764"/>
                  <a:gd name="connsiteY0" fmla="*/ 269040 h 268902"/>
                  <a:gd name="connsiteX1" fmla="*/ 181 w 15764"/>
                  <a:gd name="connsiteY1" fmla="*/ 138 h 268902"/>
                </a:gdLst>
                <a:ahLst/>
                <a:cxnLst>
                  <a:cxn ang="0">
                    <a:pos x="connsiteX0" y="connsiteY0"/>
                  </a:cxn>
                  <a:cxn ang="0">
                    <a:pos x="connsiteX1" y="connsiteY1"/>
                  </a:cxn>
                </a:cxnLst>
                <a:rect l="l" t="t" r="r" b="b"/>
                <a:pathLst>
                  <a:path w="15764" h="268902">
                    <a:moveTo>
                      <a:pt x="181" y="269040"/>
                    </a:moveTo>
                    <a:lnTo>
                      <a:pt x="181" y="138"/>
                    </a:lnTo>
                  </a:path>
                </a:pathLst>
              </a:custGeom>
              <a:noFill/>
              <a:ln w="31514" cap="rnd">
                <a:solidFill>
                  <a:srgbClr val="000000"/>
                </a:solidFill>
                <a:prstDash val="solid"/>
                <a:miter/>
              </a:ln>
            </p:spPr>
            <p:txBody>
              <a:bodyPr rtlCol="0" anchor="ctr"/>
              <a:lstStyle/>
              <a:p>
                <a:endParaRPr lang="en-US"/>
              </a:p>
            </p:txBody>
          </p:sp>
          <p:sp>
            <p:nvSpPr>
              <p:cNvPr id="29" name="Figura a mano libera: forma 28">
                <a:extLst>
                  <a:ext uri="{FF2B5EF4-FFF2-40B4-BE49-F238E27FC236}">
                    <a16:creationId xmlns:a16="http://schemas.microsoft.com/office/drawing/2014/main" id="{CFCBC42C-6675-487B-8B73-A58B0820C6B9}"/>
                  </a:ext>
                </a:extLst>
              </p:cNvPr>
              <p:cNvSpPr/>
              <p:nvPr/>
            </p:nvSpPr>
            <p:spPr>
              <a:xfrm>
                <a:off x="9953827" y="5553955"/>
                <a:ext cx="158433" cy="103854"/>
              </a:xfrm>
              <a:custGeom>
                <a:avLst/>
                <a:gdLst>
                  <a:gd name="connsiteX0" fmla="*/ 158611 w 158433"/>
                  <a:gd name="connsiteY0" fmla="*/ 147 h 103854"/>
                  <a:gd name="connsiteX1" fmla="*/ 177 w 158433"/>
                  <a:gd name="connsiteY1" fmla="*/ 104002 h 103854"/>
                </a:gdLst>
                <a:ahLst/>
                <a:cxnLst>
                  <a:cxn ang="0">
                    <a:pos x="connsiteX0" y="connsiteY0"/>
                  </a:cxn>
                  <a:cxn ang="0">
                    <a:pos x="connsiteX1" y="connsiteY1"/>
                  </a:cxn>
                </a:cxnLst>
                <a:rect l="l" t="t" r="r" b="b"/>
                <a:pathLst>
                  <a:path w="158433" h="103854">
                    <a:moveTo>
                      <a:pt x="158611" y="147"/>
                    </a:moveTo>
                    <a:lnTo>
                      <a:pt x="177" y="104002"/>
                    </a:lnTo>
                  </a:path>
                </a:pathLst>
              </a:custGeom>
              <a:noFill/>
              <a:ln w="57774" cap="rnd">
                <a:solidFill>
                  <a:srgbClr val="000000"/>
                </a:solidFill>
                <a:prstDash val="solid"/>
                <a:miter/>
              </a:ln>
            </p:spPr>
            <p:txBody>
              <a:bodyPr rtlCol="0" anchor="ctr"/>
              <a:lstStyle/>
              <a:p>
                <a:endParaRPr lang="en-US"/>
              </a:p>
            </p:txBody>
          </p:sp>
        </p:grpSp>
        <p:grpSp>
          <p:nvGrpSpPr>
            <p:cNvPr id="30" name="Elemento grafico 10">
              <a:extLst>
                <a:ext uri="{FF2B5EF4-FFF2-40B4-BE49-F238E27FC236}">
                  <a16:creationId xmlns:a16="http://schemas.microsoft.com/office/drawing/2014/main" id="{430B3562-4C8B-4725-B6E9-F46A058F8006}"/>
                </a:ext>
              </a:extLst>
            </p:cNvPr>
            <p:cNvGrpSpPr/>
            <p:nvPr/>
          </p:nvGrpSpPr>
          <p:grpSpPr>
            <a:xfrm>
              <a:off x="9935724" y="1602685"/>
              <a:ext cx="350573" cy="268931"/>
              <a:chOff x="9935724" y="1602685"/>
              <a:chExt cx="350573" cy="268931"/>
            </a:xfrm>
            <a:noFill/>
          </p:grpSpPr>
          <p:sp>
            <p:nvSpPr>
              <p:cNvPr id="31" name="Figura a mano libera: forma 30">
                <a:extLst>
                  <a:ext uri="{FF2B5EF4-FFF2-40B4-BE49-F238E27FC236}">
                    <a16:creationId xmlns:a16="http://schemas.microsoft.com/office/drawing/2014/main" id="{D200C25A-837B-489E-AC4A-2E3C379970DC}"/>
                  </a:ext>
                </a:extLst>
              </p:cNvPr>
              <p:cNvSpPr/>
              <p:nvPr/>
            </p:nvSpPr>
            <p:spPr>
              <a:xfrm>
                <a:off x="9935724" y="1602685"/>
                <a:ext cx="350573" cy="15764"/>
              </a:xfrm>
              <a:custGeom>
                <a:avLst/>
                <a:gdLst>
                  <a:gd name="connsiteX0" fmla="*/ 35 w 350573"/>
                  <a:gd name="connsiteY0" fmla="*/ -73 h 15764"/>
                  <a:gd name="connsiteX1" fmla="*/ 350608 w 350573"/>
                  <a:gd name="connsiteY1" fmla="*/ -73 h 15764"/>
                </a:gdLst>
                <a:ahLst/>
                <a:cxnLst>
                  <a:cxn ang="0">
                    <a:pos x="connsiteX0" y="connsiteY0"/>
                  </a:cxn>
                  <a:cxn ang="0">
                    <a:pos x="connsiteX1" y="connsiteY1"/>
                  </a:cxn>
                </a:cxnLst>
                <a:rect l="l" t="t" r="r" b="b"/>
                <a:pathLst>
                  <a:path w="350573" h="15764">
                    <a:moveTo>
                      <a:pt x="35" y="-73"/>
                    </a:moveTo>
                    <a:lnTo>
                      <a:pt x="350608" y="-73"/>
                    </a:lnTo>
                  </a:path>
                </a:pathLst>
              </a:custGeom>
              <a:noFill/>
              <a:ln w="57774" cap="rnd">
                <a:solidFill>
                  <a:srgbClr val="000000"/>
                </a:solidFill>
                <a:prstDash val="solid"/>
                <a:miter/>
              </a:ln>
            </p:spPr>
            <p:txBody>
              <a:bodyPr rtlCol="0" anchor="ctr"/>
              <a:lstStyle/>
              <a:p>
                <a:endParaRPr lang="en-US"/>
              </a:p>
            </p:txBody>
          </p:sp>
          <p:sp>
            <p:nvSpPr>
              <p:cNvPr id="32" name="Figura a mano libera: forma 31">
                <a:extLst>
                  <a:ext uri="{FF2B5EF4-FFF2-40B4-BE49-F238E27FC236}">
                    <a16:creationId xmlns:a16="http://schemas.microsoft.com/office/drawing/2014/main" id="{71060B5C-1AE1-47A8-AD39-BB454CEC7452}"/>
                  </a:ext>
                </a:extLst>
              </p:cNvPr>
              <p:cNvSpPr/>
              <p:nvPr/>
            </p:nvSpPr>
            <p:spPr>
              <a:xfrm>
                <a:off x="10111014" y="1602685"/>
                <a:ext cx="15764" cy="268931"/>
              </a:xfrm>
              <a:custGeom>
                <a:avLst/>
                <a:gdLst>
                  <a:gd name="connsiteX0" fmla="*/ 35 w 15764"/>
                  <a:gd name="connsiteY0" fmla="*/ -67 h 268931"/>
                  <a:gd name="connsiteX1" fmla="*/ 35 w 15764"/>
                  <a:gd name="connsiteY1" fmla="*/ 268865 h 268931"/>
                </a:gdLst>
                <a:ahLst/>
                <a:cxnLst>
                  <a:cxn ang="0">
                    <a:pos x="connsiteX0" y="connsiteY0"/>
                  </a:cxn>
                  <a:cxn ang="0">
                    <a:pos x="connsiteX1" y="connsiteY1"/>
                  </a:cxn>
                </a:cxnLst>
                <a:rect l="l" t="t" r="r" b="b"/>
                <a:pathLst>
                  <a:path w="15764" h="268931">
                    <a:moveTo>
                      <a:pt x="35" y="-67"/>
                    </a:moveTo>
                    <a:lnTo>
                      <a:pt x="35" y="268865"/>
                    </a:lnTo>
                  </a:path>
                </a:pathLst>
              </a:custGeom>
              <a:noFill/>
              <a:ln w="31514" cap="rnd">
                <a:solidFill>
                  <a:srgbClr val="000000"/>
                </a:solidFill>
                <a:prstDash val="solid"/>
                <a:miter/>
              </a:ln>
            </p:spPr>
            <p:txBody>
              <a:bodyPr rtlCol="0" anchor="ctr"/>
              <a:lstStyle/>
              <a:p>
                <a:endParaRPr lang="en-US"/>
              </a:p>
            </p:txBody>
          </p:sp>
        </p:grpSp>
        <p:sp>
          <p:nvSpPr>
            <p:cNvPr id="33" name="Figura a mano libera: forma 32">
              <a:extLst>
                <a:ext uri="{FF2B5EF4-FFF2-40B4-BE49-F238E27FC236}">
                  <a16:creationId xmlns:a16="http://schemas.microsoft.com/office/drawing/2014/main" id="{0956E826-E421-44AF-AEF0-EF5F20BD256E}"/>
                </a:ext>
              </a:extLst>
            </p:cNvPr>
            <p:cNvSpPr/>
            <p:nvPr/>
          </p:nvSpPr>
          <p:spPr>
            <a:xfrm>
              <a:off x="10112266" y="1872369"/>
              <a:ext cx="15764" cy="273519"/>
            </a:xfrm>
            <a:custGeom>
              <a:avLst/>
              <a:gdLst>
                <a:gd name="connsiteX0" fmla="*/ 0 w 15764"/>
                <a:gd name="connsiteY0" fmla="*/ 273519 h 273519"/>
                <a:gd name="connsiteX1" fmla="*/ 0 w 15764"/>
                <a:gd name="connsiteY1" fmla="*/ 0 h 273519"/>
              </a:gdLst>
              <a:ahLst/>
              <a:cxnLst>
                <a:cxn ang="0">
                  <a:pos x="connsiteX0" y="connsiteY0"/>
                </a:cxn>
                <a:cxn ang="0">
                  <a:pos x="connsiteX1" y="connsiteY1"/>
                </a:cxn>
              </a:cxnLst>
              <a:rect l="l" t="t" r="r" b="b"/>
              <a:pathLst>
                <a:path w="15764" h="273519">
                  <a:moveTo>
                    <a:pt x="0" y="273519"/>
                  </a:moveTo>
                  <a:cubicBezTo>
                    <a:pt x="0" y="182354"/>
                    <a:pt x="0" y="91181"/>
                    <a:pt x="0" y="0"/>
                  </a:cubicBezTo>
                </a:path>
              </a:pathLst>
            </a:custGeom>
            <a:solidFill>
              <a:srgbClr val="FF0000">
                <a:alpha val="99000"/>
              </a:srgbClr>
            </a:solidFill>
            <a:ln w="31514" cap="rnd">
              <a:solidFill>
                <a:srgbClr val="000000">
                  <a:alpha val="99000"/>
                </a:srgbClr>
              </a:solidFill>
              <a:prstDash val="solid"/>
              <a:miter/>
            </a:ln>
          </p:spPr>
          <p:txBody>
            <a:bodyPr rtlCol="0" anchor="ctr"/>
            <a:lstStyle/>
            <a:p>
              <a:endParaRPr lang="en-US"/>
            </a:p>
          </p:txBody>
        </p:sp>
        <p:sp>
          <p:nvSpPr>
            <p:cNvPr id="34" name="Figura a mano libera: forma 33">
              <a:extLst>
                <a:ext uri="{FF2B5EF4-FFF2-40B4-BE49-F238E27FC236}">
                  <a16:creationId xmlns:a16="http://schemas.microsoft.com/office/drawing/2014/main" id="{AB03B774-6483-4249-B2DC-C6D7672B0121}"/>
                </a:ext>
              </a:extLst>
            </p:cNvPr>
            <p:cNvSpPr/>
            <p:nvPr/>
          </p:nvSpPr>
          <p:spPr>
            <a:xfrm>
              <a:off x="10112266" y="4936469"/>
              <a:ext cx="15764" cy="348577"/>
            </a:xfrm>
            <a:custGeom>
              <a:avLst/>
              <a:gdLst>
                <a:gd name="connsiteX0" fmla="*/ 0 w 15764"/>
                <a:gd name="connsiteY0" fmla="*/ 0 h 348577"/>
                <a:gd name="connsiteX1" fmla="*/ 0 w 15764"/>
                <a:gd name="connsiteY1" fmla="*/ 348577 h 348577"/>
              </a:gdLst>
              <a:ahLst/>
              <a:cxnLst>
                <a:cxn ang="0">
                  <a:pos x="connsiteX0" y="connsiteY0"/>
                </a:cxn>
                <a:cxn ang="0">
                  <a:pos x="connsiteX1" y="connsiteY1"/>
                </a:cxn>
              </a:cxnLst>
              <a:rect l="l" t="t" r="r" b="b"/>
              <a:pathLst>
                <a:path w="15764" h="348577">
                  <a:moveTo>
                    <a:pt x="0" y="0"/>
                  </a:moveTo>
                  <a:cubicBezTo>
                    <a:pt x="0" y="116203"/>
                    <a:pt x="0" y="232390"/>
                    <a:pt x="0" y="348577"/>
                  </a:cubicBezTo>
                </a:path>
              </a:pathLst>
            </a:custGeom>
            <a:solidFill>
              <a:srgbClr val="FF0000">
                <a:alpha val="99000"/>
              </a:srgbClr>
            </a:solidFill>
            <a:ln w="31514" cap="rnd">
              <a:solidFill>
                <a:srgbClr val="000000">
                  <a:alpha val="99000"/>
                </a:srgbClr>
              </a:solidFill>
              <a:prstDash val="solid"/>
              <a:miter/>
            </a:ln>
          </p:spPr>
          <p:txBody>
            <a:bodyPr rtlCol="0" anchor="ctr"/>
            <a:lstStyle/>
            <a:p>
              <a:endParaRPr lang="en-US"/>
            </a:p>
          </p:txBody>
        </p:sp>
        <p:sp>
          <p:nvSpPr>
            <p:cNvPr id="35" name="Figura a mano libera: forma 34">
              <a:extLst>
                <a:ext uri="{FF2B5EF4-FFF2-40B4-BE49-F238E27FC236}">
                  <a16:creationId xmlns:a16="http://schemas.microsoft.com/office/drawing/2014/main" id="{B3540E85-E383-49E8-8429-744930130241}"/>
                </a:ext>
              </a:extLst>
            </p:cNvPr>
            <p:cNvSpPr/>
            <p:nvPr/>
          </p:nvSpPr>
          <p:spPr>
            <a:xfrm>
              <a:off x="10112266" y="3541181"/>
              <a:ext cx="528565" cy="15764"/>
            </a:xfrm>
            <a:custGeom>
              <a:avLst/>
              <a:gdLst>
                <a:gd name="connsiteX0" fmla="*/ 0 w 528565"/>
                <a:gd name="connsiteY0" fmla="*/ 0 h 15764"/>
                <a:gd name="connsiteX1" fmla="*/ 528565 w 528565"/>
                <a:gd name="connsiteY1" fmla="*/ 0 h 15764"/>
              </a:gdLst>
              <a:ahLst/>
              <a:cxnLst>
                <a:cxn ang="0">
                  <a:pos x="connsiteX0" y="connsiteY0"/>
                </a:cxn>
                <a:cxn ang="0">
                  <a:pos x="connsiteX1" y="connsiteY1"/>
                </a:cxn>
              </a:cxnLst>
              <a:rect l="l" t="t" r="r" b="b"/>
              <a:pathLst>
                <a:path w="528565" h="15764">
                  <a:moveTo>
                    <a:pt x="0" y="0"/>
                  </a:moveTo>
                  <a:cubicBezTo>
                    <a:pt x="176204" y="0"/>
                    <a:pt x="352393" y="0"/>
                    <a:pt x="528565" y="0"/>
                  </a:cubicBezTo>
                </a:path>
              </a:pathLst>
            </a:custGeom>
            <a:solidFill>
              <a:srgbClr val="FF0000">
                <a:alpha val="99000"/>
              </a:srgbClr>
            </a:solidFill>
            <a:ln w="31514" cap="rnd">
              <a:solidFill>
                <a:srgbClr val="000000">
                  <a:alpha val="99000"/>
                </a:srgbClr>
              </a:solidFill>
              <a:prstDash val="solid"/>
              <a:miter/>
            </a:ln>
          </p:spPr>
          <p:txBody>
            <a:bodyPr rtlCol="0" anchor="ctr"/>
            <a:lstStyle/>
            <a:p>
              <a:endParaRPr lang="en-US"/>
            </a:p>
          </p:txBody>
        </p:sp>
        <p:sp>
          <p:nvSpPr>
            <p:cNvPr id="36" name="Figura a mano libera: forma 35">
              <a:extLst>
                <a:ext uri="{FF2B5EF4-FFF2-40B4-BE49-F238E27FC236}">
                  <a16:creationId xmlns:a16="http://schemas.microsoft.com/office/drawing/2014/main" id="{65ADD545-5812-463C-993A-5D373C035F5A}"/>
                </a:ext>
              </a:extLst>
            </p:cNvPr>
            <p:cNvSpPr/>
            <p:nvPr/>
          </p:nvSpPr>
          <p:spPr>
            <a:xfrm>
              <a:off x="10640831" y="3451857"/>
              <a:ext cx="248218" cy="178647"/>
            </a:xfrm>
            <a:custGeom>
              <a:avLst/>
              <a:gdLst>
                <a:gd name="connsiteX0" fmla="*/ 0 w 248218"/>
                <a:gd name="connsiteY0" fmla="*/ 0 h 178647"/>
                <a:gd name="connsiteX1" fmla="*/ 0 w 248218"/>
                <a:gd name="connsiteY1" fmla="*/ 178648 h 178647"/>
                <a:gd name="connsiteX2" fmla="*/ 132772 w 248218"/>
                <a:gd name="connsiteY2" fmla="*/ 178648 h 178647"/>
                <a:gd name="connsiteX3" fmla="*/ 248218 w 248218"/>
                <a:gd name="connsiteY3" fmla="*/ 89324 h 178647"/>
                <a:gd name="connsiteX4" fmla="*/ 0 w 248218"/>
                <a:gd name="connsiteY4" fmla="*/ 0 h 178647"/>
                <a:gd name="connsiteX5" fmla="*/ 132772 w 248218"/>
                <a:gd name="connsiteY5" fmla="*/ 0 h 178647"/>
                <a:gd name="connsiteX6" fmla="*/ 248218 w 248218"/>
                <a:gd name="connsiteY6" fmla="*/ 89324 h 178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18" h="178647">
                  <a:moveTo>
                    <a:pt x="0" y="0"/>
                  </a:moveTo>
                  <a:lnTo>
                    <a:pt x="0" y="178648"/>
                  </a:lnTo>
                  <a:lnTo>
                    <a:pt x="132772" y="178648"/>
                  </a:lnTo>
                  <a:lnTo>
                    <a:pt x="248218" y="89324"/>
                  </a:lnTo>
                  <a:moveTo>
                    <a:pt x="0" y="0"/>
                  </a:moveTo>
                  <a:lnTo>
                    <a:pt x="132772" y="0"/>
                  </a:lnTo>
                  <a:lnTo>
                    <a:pt x="248218" y="89324"/>
                  </a:lnTo>
                </a:path>
              </a:pathLst>
            </a:custGeom>
            <a:solidFill>
              <a:srgbClr val="FFFFFF"/>
            </a:solidFill>
            <a:ln w="31504" cap="rnd">
              <a:solidFill>
                <a:srgbClr val="000000"/>
              </a:solidFill>
              <a:prstDash val="solid"/>
              <a:bevel/>
            </a:ln>
          </p:spPr>
          <p:txBody>
            <a:bodyPr rtlCol="0" anchor="ctr"/>
            <a:lstStyle/>
            <a:p>
              <a:endParaRPr lang="en-US"/>
            </a:p>
          </p:txBody>
        </p:sp>
        <p:sp>
          <p:nvSpPr>
            <p:cNvPr id="37" name="Figura a mano libera: forma 36">
              <a:extLst>
                <a:ext uri="{FF2B5EF4-FFF2-40B4-BE49-F238E27FC236}">
                  <a16:creationId xmlns:a16="http://schemas.microsoft.com/office/drawing/2014/main" id="{52FDC36C-F627-49C0-A160-1AAB998CFA4A}"/>
                </a:ext>
              </a:extLst>
            </p:cNvPr>
            <p:cNvSpPr/>
            <p:nvPr/>
          </p:nvSpPr>
          <p:spPr>
            <a:xfrm>
              <a:off x="8941175" y="4384697"/>
              <a:ext cx="398604" cy="15764"/>
            </a:xfrm>
            <a:custGeom>
              <a:avLst/>
              <a:gdLst>
                <a:gd name="connsiteX0" fmla="*/ 398604 w 398604"/>
                <a:gd name="connsiteY0" fmla="*/ 0 h 15764"/>
                <a:gd name="connsiteX1" fmla="*/ 0 w 398604"/>
                <a:gd name="connsiteY1" fmla="*/ 0 h 15764"/>
              </a:gdLst>
              <a:ahLst/>
              <a:cxnLst>
                <a:cxn ang="0">
                  <a:pos x="connsiteX0" y="connsiteY0"/>
                </a:cxn>
                <a:cxn ang="0">
                  <a:pos x="connsiteX1" y="connsiteY1"/>
                </a:cxn>
              </a:cxnLst>
              <a:rect l="l" t="t" r="r" b="b"/>
              <a:pathLst>
                <a:path w="398604" h="15764">
                  <a:moveTo>
                    <a:pt x="398604" y="0"/>
                  </a:moveTo>
                  <a:lnTo>
                    <a:pt x="0" y="0"/>
                  </a:lnTo>
                </a:path>
              </a:pathLst>
            </a:custGeom>
            <a:noFill/>
            <a:ln w="31514" cap="rnd">
              <a:solidFill>
                <a:srgbClr val="000000">
                  <a:alpha val="99000"/>
                </a:srgbClr>
              </a:solidFill>
              <a:prstDash val="solid"/>
              <a:miter/>
            </a:ln>
          </p:spPr>
          <p:txBody>
            <a:bodyPr rtlCol="0" anchor="ctr"/>
            <a:lstStyle/>
            <a:p>
              <a:endParaRPr lang="en-US"/>
            </a:p>
          </p:txBody>
        </p:sp>
        <p:sp>
          <p:nvSpPr>
            <p:cNvPr id="38" name="Figura a mano libera: forma 37">
              <a:extLst>
                <a:ext uri="{FF2B5EF4-FFF2-40B4-BE49-F238E27FC236}">
                  <a16:creationId xmlns:a16="http://schemas.microsoft.com/office/drawing/2014/main" id="{93CD85A8-2445-4D2A-AC70-7495114A8E5B}"/>
                </a:ext>
              </a:extLst>
            </p:cNvPr>
            <p:cNvSpPr/>
            <p:nvPr/>
          </p:nvSpPr>
          <p:spPr>
            <a:xfrm>
              <a:off x="8941175" y="2697660"/>
              <a:ext cx="398604" cy="15764"/>
            </a:xfrm>
            <a:custGeom>
              <a:avLst/>
              <a:gdLst>
                <a:gd name="connsiteX0" fmla="*/ 398604 w 398604"/>
                <a:gd name="connsiteY0" fmla="*/ 0 h 15764"/>
                <a:gd name="connsiteX1" fmla="*/ 0 w 398604"/>
                <a:gd name="connsiteY1" fmla="*/ 0 h 15764"/>
              </a:gdLst>
              <a:ahLst/>
              <a:cxnLst>
                <a:cxn ang="0">
                  <a:pos x="connsiteX0" y="connsiteY0"/>
                </a:cxn>
                <a:cxn ang="0">
                  <a:pos x="connsiteX1" y="connsiteY1"/>
                </a:cxn>
              </a:cxnLst>
              <a:rect l="l" t="t" r="r" b="b"/>
              <a:pathLst>
                <a:path w="398604" h="15764">
                  <a:moveTo>
                    <a:pt x="398604" y="0"/>
                  </a:moveTo>
                  <a:lnTo>
                    <a:pt x="0" y="0"/>
                  </a:lnTo>
                </a:path>
              </a:pathLst>
            </a:custGeom>
            <a:noFill/>
            <a:ln w="31514" cap="rnd">
              <a:solidFill>
                <a:srgbClr val="000000">
                  <a:alpha val="99000"/>
                </a:srgbClr>
              </a:solidFill>
              <a:prstDash val="solid"/>
              <a:miter/>
            </a:ln>
          </p:spPr>
          <p:txBody>
            <a:bodyPr rtlCol="0" anchor="ctr"/>
            <a:lstStyle/>
            <a:p>
              <a:endParaRPr lang="en-US"/>
            </a:p>
          </p:txBody>
        </p:sp>
        <p:sp>
          <p:nvSpPr>
            <p:cNvPr id="39" name="Figura a mano libera: forma 38">
              <a:extLst>
                <a:ext uri="{FF2B5EF4-FFF2-40B4-BE49-F238E27FC236}">
                  <a16:creationId xmlns:a16="http://schemas.microsoft.com/office/drawing/2014/main" id="{F904DF0C-4C5F-44F1-AA9B-5FC54A4A398C}"/>
                </a:ext>
              </a:extLst>
            </p:cNvPr>
            <p:cNvSpPr/>
            <p:nvPr/>
          </p:nvSpPr>
          <p:spPr>
            <a:xfrm>
              <a:off x="8692956" y="2608331"/>
              <a:ext cx="248219" cy="178657"/>
            </a:xfrm>
            <a:custGeom>
              <a:avLst/>
              <a:gdLst>
                <a:gd name="connsiteX0" fmla="*/ 0 w 248219"/>
                <a:gd name="connsiteY0" fmla="*/ 0 h 178657"/>
                <a:gd name="connsiteX1" fmla="*/ 0 w 248219"/>
                <a:gd name="connsiteY1" fmla="*/ 178657 h 178657"/>
                <a:gd name="connsiteX2" fmla="*/ 132774 w 248219"/>
                <a:gd name="connsiteY2" fmla="*/ 178657 h 178657"/>
                <a:gd name="connsiteX3" fmla="*/ 248220 w 248219"/>
                <a:gd name="connsiteY3" fmla="*/ 89329 h 178657"/>
                <a:gd name="connsiteX4" fmla="*/ 0 w 248219"/>
                <a:gd name="connsiteY4" fmla="*/ 0 h 178657"/>
                <a:gd name="connsiteX5" fmla="*/ 132774 w 248219"/>
                <a:gd name="connsiteY5" fmla="*/ 0 h 178657"/>
                <a:gd name="connsiteX6" fmla="*/ 248220 w 248219"/>
                <a:gd name="connsiteY6" fmla="*/ 89329 h 17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19" h="178657">
                  <a:moveTo>
                    <a:pt x="0" y="0"/>
                  </a:moveTo>
                  <a:lnTo>
                    <a:pt x="0" y="178657"/>
                  </a:lnTo>
                  <a:lnTo>
                    <a:pt x="132774" y="178657"/>
                  </a:lnTo>
                  <a:lnTo>
                    <a:pt x="248220" y="89329"/>
                  </a:lnTo>
                  <a:moveTo>
                    <a:pt x="0" y="0"/>
                  </a:moveTo>
                  <a:lnTo>
                    <a:pt x="132774" y="0"/>
                  </a:lnTo>
                  <a:lnTo>
                    <a:pt x="248220" y="89329"/>
                  </a:lnTo>
                </a:path>
              </a:pathLst>
            </a:custGeom>
            <a:solidFill>
              <a:srgbClr val="FFFFFF"/>
            </a:solidFill>
            <a:ln w="31504" cap="rnd">
              <a:solidFill>
                <a:srgbClr val="000000"/>
              </a:solidFill>
              <a:prstDash val="solid"/>
              <a:bevel/>
            </a:ln>
          </p:spPr>
          <p:txBody>
            <a:bodyPr rtlCol="0" anchor="ctr"/>
            <a:lstStyle/>
            <a:p>
              <a:endParaRPr lang="en-US"/>
            </a:p>
          </p:txBody>
        </p:sp>
        <p:sp>
          <p:nvSpPr>
            <p:cNvPr id="40" name="CasellaDiTesto 39">
              <a:extLst>
                <a:ext uri="{FF2B5EF4-FFF2-40B4-BE49-F238E27FC236}">
                  <a16:creationId xmlns:a16="http://schemas.microsoft.com/office/drawing/2014/main" id="{589E865E-B668-4782-B130-89D5CA92481C}"/>
                </a:ext>
              </a:extLst>
            </p:cNvPr>
            <p:cNvSpPr txBox="1"/>
            <p:nvPr/>
          </p:nvSpPr>
          <p:spPr>
            <a:xfrm>
              <a:off x="10232761" y="1594961"/>
              <a:ext cx="684530" cy="655735"/>
            </a:xfrm>
            <a:prstGeom prst="rect">
              <a:avLst/>
            </a:prstGeom>
            <a:noFill/>
          </p:spPr>
          <p:txBody>
            <a:bodyPr wrap="none" rtlCol="0" anchor="t">
              <a:spAutoFit/>
            </a:bodyPr>
            <a:lstStyle/>
            <a:p>
              <a:pPr algn="l"/>
              <a:r>
                <a:rPr lang="en-US" sz="2986" i="1" spc="0" baseline="0" dirty="0">
                  <a:solidFill>
                    <a:srgbClr val="000000"/>
                  </a:solidFill>
                  <a:latin typeface="Arial"/>
                  <a:cs typeface="Arial"/>
                  <a:sym typeface="Arial"/>
                  <a:rtl val="0"/>
                </a:rPr>
                <a:t>V</a:t>
              </a:r>
              <a:r>
                <a:rPr lang="en-US" sz="2987" i="1" spc="0" baseline="-21346" dirty="0">
                  <a:solidFill>
                    <a:srgbClr val="000000"/>
                  </a:solidFill>
                  <a:latin typeface="Arial"/>
                  <a:cs typeface="Arial"/>
                  <a:sym typeface="Arial"/>
                  <a:rtl val="0"/>
                </a:rPr>
                <a:t>dd</a:t>
              </a:r>
            </a:p>
          </p:txBody>
        </p:sp>
        <p:sp>
          <p:nvSpPr>
            <p:cNvPr id="41" name="CasellaDiTesto 40">
              <a:extLst>
                <a:ext uri="{FF2B5EF4-FFF2-40B4-BE49-F238E27FC236}">
                  <a16:creationId xmlns:a16="http://schemas.microsoft.com/office/drawing/2014/main" id="{35C8E86C-746B-464B-92CF-75A3DFAC0E9E}"/>
                </a:ext>
              </a:extLst>
            </p:cNvPr>
            <p:cNvSpPr txBox="1"/>
            <p:nvPr/>
          </p:nvSpPr>
          <p:spPr>
            <a:xfrm>
              <a:off x="10190902" y="5010676"/>
              <a:ext cx="655021" cy="655735"/>
            </a:xfrm>
            <a:prstGeom prst="rect">
              <a:avLst/>
            </a:prstGeom>
            <a:noFill/>
          </p:spPr>
          <p:txBody>
            <a:bodyPr wrap="none" rtlCol="0" anchor="t">
              <a:spAutoFit/>
            </a:bodyPr>
            <a:lstStyle/>
            <a:p>
              <a:pPr algn="l"/>
              <a:r>
                <a:rPr lang="en-US" sz="2986" i="1" spc="0" baseline="0" dirty="0">
                  <a:solidFill>
                    <a:srgbClr val="000000"/>
                  </a:solidFill>
                  <a:latin typeface="Arial"/>
                  <a:cs typeface="Arial"/>
                  <a:sym typeface="Arial"/>
                  <a:rtl val="0"/>
                </a:rPr>
                <a:t>V</a:t>
              </a:r>
              <a:r>
                <a:rPr lang="en-US" sz="2987" i="1" spc="0" baseline="-21346" dirty="0">
                  <a:solidFill>
                    <a:srgbClr val="000000"/>
                  </a:solidFill>
                  <a:latin typeface="Arial"/>
                  <a:cs typeface="Arial"/>
                  <a:sym typeface="Arial"/>
                  <a:rtl val="0"/>
                </a:rPr>
                <a:t>ss</a:t>
              </a:r>
            </a:p>
          </p:txBody>
        </p:sp>
        <p:sp>
          <p:nvSpPr>
            <p:cNvPr id="42" name="CasellaDiTesto 41">
              <a:extLst>
                <a:ext uri="{FF2B5EF4-FFF2-40B4-BE49-F238E27FC236}">
                  <a16:creationId xmlns:a16="http://schemas.microsoft.com/office/drawing/2014/main" id="{9A0F56BE-937C-4B13-9AFC-F222B1E3F9D7}"/>
                </a:ext>
              </a:extLst>
            </p:cNvPr>
            <p:cNvSpPr txBox="1"/>
            <p:nvPr/>
          </p:nvSpPr>
          <p:spPr>
            <a:xfrm>
              <a:off x="10639909" y="2931088"/>
              <a:ext cx="743548" cy="655735"/>
            </a:xfrm>
            <a:prstGeom prst="rect">
              <a:avLst/>
            </a:prstGeom>
            <a:noFill/>
          </p:spPr>
          <p:txBody>
            <a:bodyPr wrap="none" rtlCol="0" anchor="t">
              <a:spAutoFit/>
            </a:bodyPr>
            <a:lstStyle/>
            <a:p>
              <a:pPr algn="l"/>
              <a:r>
                <a:rPr lang="en-US" sz="2986" i="1" spc="0" baseline="0" dirty="0">
                  <a:solidFill>
                    <a:srgbClr val="000000"/>
                  </a:solidFill>
                  <a:latin typeface="Arial"/>
                  <a:cs typeface="Arial"/>
                  <a:sym typeface="Arial"/>
                  <a:rtl val="0"/>
                </a:rPr>
                <a:t>V</a:t>
              </a:r>
              <a:r>
                <a:rPr lang="en-US" sz="2987" i="1" spc="0" baseline="-21346" dirty="0">
                  <a:solidFill>
                    <a:srgbClr val="000000"/>
                  </a:solidFill>
                  <a:latin typeface="Arial"/>
                  <a:cs typeface="Arial"/>
                  <a:sym typeface="Arial"/>
                  <a:rtl val="0"/>
                </a:rPr>
                <a:t>out</a:t>
              </a:r>
            </a:p>
          </p:txBody>
        </p:sp>
        <p:sp>
          <p:nvSpPr>
            <p:cNvPr id="43" name="CasellaDiTesto 42">
              <a:extLst>
                <a:ext uri="{FF2B5EF4-FFF2-40B4-BE49-F238E27FC236}">
                  <a16:creationId xmlns:a16="http://schemas.microsoft.com/office/drawing/2014/main" id="{2FFAFD8F-2DB3-4B9C-9310-4D66C8E0DEBF}"/>
                </a:ext>
              </a:extLst>
            </p:cNvPr>
            <p:cNvSpPr txBox="1"/>
            <p:nvPr/>
          </p:nvSpPr>
          <p:spPr>
            <a:xfrm>
              <a:off x="8260001" y="1948102"/>
              <a:ext cx="684530" cy="655735"/>
            </a:xfrm>
            <a:prstGeom prst="rect">
              <a:avLst/>
            </a:prstGeom>
            <a:noFill/>
          </p:spPr>
          <p:txBody>
            <a:bodyPr wrap="none" rtlCol="0" anchor="t">
              <a:spAutoFit/>
            </a:bodyPr>
            <a:lstStyle/>
            <a:p>
              <a:pPr algn="l"/>
              <a:r>
                <a:rPr lang="en-US" sz="2986" i="1" spc="0" baseline="0" dirty="0">
                  <a:solidFill>
                    <a:srgbClr val="000000"/>
                  </a:solidFill>
                  <a:latin typeface="Arial"/>
                  <a:cs typeface="Arial"/>
                  <a:sym typeface="Arial"/>
                  <a:rtl val="0"/>
                </a:rPr>
                <a:t>V</a:t>
              </a:r>
              <a:r>
                <a:rPr lang="en-US" sz="2987" i="1" spc="0" baseline="-21346" dirty="0">
                  <a:solidFill>
                    <a:srgbClr val="000000"/>
                  </a:solidFill>
                  <a:latin typeface="Arial"/>
                  <a:cs typeface="Arial"/>
                  <a:sym typeface="Arial"/>
                  <a:rtl val="0"/>
                </a:rPr>
                <a:t>gp</a:t>
              </a:r>
            </a:p>
          </p:txBody>
        </p:sp>
        <p:sp>
          <p:nvSpPr>
            <p:cNvPr id="44" name="Figura a mano libera: forma 43">
              <a:extLst>
                <a:ext uri="{FF2B5EF4-FFF2-40B4-BE49-F238E27FC236}">
                  <a16:creationId xmlns:a16="http://schemas.microsoft.com/office/drawing/2014/main" id="{B849D68C-35A4-46E9-A2ED-23AAAB329031}"/>
                </a:ext>
              </a:extLst>
            </p:cNvPr>
            <p:cNvSpPr/>
            <p:nvPr/>
          </p:nvSpPr>
          <p:spPr>
            <a:xfrm>
              <a:off x="10055118" y="3484033"/>
              <a:ext cx="114295" cy="114295"/>
            </a:xfrm>
            <a:custGeom>
              <a:avLst/>
              <a:gdLst>
                <a:gd name="connsiteX0" fmla="*/ 114296 w 114295"/>
                <a:gd name="connsiteY0" fmla="*/ 57148 h 114295"/>
                <a:gd name="connsiteX1" fmla="*/ 57148 w 114295"/>
                <a:gd name="connsiteY1" fmla="*/ 114295 h 114295"/>
                <a:gd name="connsiteX2" fmla="*/ 0 w 114295"/>
                <a:gd name="connsiteY2" fmla="*/ 57148 h 114295"/>
                <a:gd name="connsiteX3" fmla="*/ 57148 w 114295"/>
                <a:gd name="connsiteY3" fmla="*/ 0 h 114295"/>
                <a:gd name="connsiteX4" fmla="*/ 114296 w 114295"/>
                <a:gd name="connsiteY4" fmla="*/ 57148 h 11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95" h="114295">
                  <a:moveTo>
                    <a:pt x="114296" y="57148"/>
                  </a:moveTo>
                  <a:cubicBezTo>
                    <a:pt x="114296" y="88709"/>
                    <a:pt x="88710" y="114295"/>
                    <a:pt x="57148" y="114295"/>
                  </a:cubicBezTo>
                  <a:cubicBezTo>
                    <a:pt x="25586" y="114295"/>
                    <a:pt x="0" y="88709"/>
                    <a:pt x="0" y="57148"/>
                  </a:cubicBezTo>
                  <a:cubicBezTo>
                    <a:pt x="0" y="25586"/>
                    <a:pt x="25586" y="0"/>
                    <a:pt x="57148" y="0"/>
                  </a:cubicBezTo>
                  <a:cubicBezTo>
                    <a:pt x="88710" y="0"/>
                    <a:pt x="114296" y="25586"/>
                    <a:pt x="114296" y="57148"/>
                  </a:cubicBezTo>
                  <a:close/>
                </a:path>
              </a:pathLst>
            </a:custGeom>
            <a:solidFill>
              <a:srgbClr val="000000"/>
            </a:solidFill>
            <a:ln w="55149" cap="rnd">
              <a:noFill/>
              <a:prstDash val="solid"/>
              <a:round/>
            </a:ln>
          </p:spPr>
          <p:txBody>
            <a:bodyPr rtlCol="0" anchor="ctr"/>
            <a:lstStyle/>
            <a:p>
              <a:endParaRPr lang="en-US"/>
            </a:p>
          </p:txBody>
        </p:sp>
        <p:sp>
          <p:nvSpPr>
            <p:cNvPr id="45" name="CasellaDiTesto 44">
              <a:extLst>
                <a:ext uri="{FF2B5EF4-FFF2-40B4-BE49-F238E27FC236}">
                  <a16:creationId xmlns:a16="http://schemas.microsoft.com/office/drawing/2014/main" id="{A5103E47-535E-4816-9C45-C8F1CC66B2BA}"/>
                </a:ext>
              </a:extLst>
            </p:cNvPr>
            <p:cNvSpPr txBox="1"/>
            <p:nvPr/>
          </p:nvSpPr>
          <p:spPr>
            <a:xfrm>
              <a:off x="10150047" y="4105159"/>
              <a:ext cx="551740" cy="596778"/>
            </a:xfrm>
            <a:prstGeom prst="rect">
              <a:avLst/>
            </a:prstGeom>
            <a:noFill/>
          </p:spPr>
          <p:txBody>
            <a:bodyPr wrap="none" rtlCol="0" anchor="t">
              <a:spAutoFit/>
            </a:bodyPr>
            <a:lstStyle/>
            <a:p>
              <a:pPr algn="l"/>
              <a:r>
                <a:rPr lang="en-US" sz="2613" spc="0" baseline="0" dirty="0">
                  <a:solidFill>
                    <a:srgbClr val="000000"/>
                  </a:solidFill>
                  <a:latin typeface="Arial"/>
                  <a:cs typeface="Arial"/>
                  <a:sym typeface="Arial"/>
                  <a:rtl val="0"/>
                </a:rPr>
                <a:t>M</a:t>
              </a:r>
              <a:r>
                <a:rPr lang="en-US" sz="2613" spc="0" baseline="-22962" dirty="0">
                  <a:solidFill>
                    <a:srgbClr val="000000"/>
                  </a:solidFill>
                  <a:latin typeface="Arial"/>
                  <a:cs typeface="Arial"/>
                  <a:sym typeface="Arial"/>
                  <a:rtl val="0"/>
                </a:rPr>
                <a:t>n</a:t>
              </a:r>
            </a:p>
          </p:txBody>
        </p:sp>
        <p:sp>
          <p:nvSpPr>
            <p:cNvPr id="46" name="CasellaDiTesto 45">
              <a:extLst>
                <a:ext uri="{FF2B5EF4-FFF2-40B4-BE49-F238E27FC236}">
                  <a16:creationId xmlns:a16="http://schemas.microsoft.com/office/drawing/2014/main" id="{3DDA3013-22AC-4B1E-A7E7-4AED9FE9AD69}"/>
                </a:ext>
              </a:extLst>
            </p:cNvPr>
            <p:cNvSpPr txBox="1"/>
            <p:nvPr/>
          </p:nvSpPr>
          <p:spPr>
            <a:xfrm>
              <a:off x="10200729" y="2394629"/>
              <a:ext cx="551740" cy="596778"/>
            </a:xfrm>
            <a:prstGeom prst="rect">
              <a:avLst/>
            </a:prstGeom>
            <a:noFill/>
          </p:spPr>
          <p:txBody>
            <a:bodyPr wrap="none" rtlCol="0" anchor="t">
              <a:spAutoFit/>
            </a:bodyPr>
            <a:lstStyle/>
            <a:p>
              <a:pPr algn="l"/>
              <a:r>
                <a:rPr lang="en-US" sz="2613" spc="0" baseline="0" dirty="0">
                  <a:solidFill>
                    <a:srgbClr val="000000"/>
                  </a:solidFill>
                  <a:latin typeface="Arial"/>
                  <a:cs typeface="Arial"/>
                  <a:sym typeface="Arial"/>
                  <a:rtl val="0"/>
                </a:rPr>
                <a:t>M</a:t>
              </a:r>
              <a:r>
                <a:rPr lang="en-US" sz="2613" spc="0" baseline="-22962" dirty="0">
                  <a:solidFill>
                    <a:srgbClr val="000000"/>
                  </a:solidFill>
                  <a:latin typeface="Arial"/>
                  <a:cs typeface="Arial"/>
                  <a:sym typeface="Arial"/>
                  <a:rtl val="0"/>
                </a:rPr>
                <a:t>p</a:t>
              </a:r>
            </a:p>
          </p:txBody>
        </p:sp>
        <p:sp>
          <p:nvSpPr>
            <p:cNvPr id="47" name="CasellaDiTesto 46">
              <a:extLst>
                <a:ext uri="{FF2B5EF4-FFF2-40B4-BE49-F238E27FC236}">
                  <a16:creationId xmlns:a16="http://schemas.microsoft.com/office/drawing/2014/main" id="{60C10122-F59A-4684-9A70-8013F81D1591}"/>
                </a:ext>
              </a:extLst>
            </p:cNvPr>
            <p:cNvSpPr txBox="1"/>
            <p:nvPr/>
          </p:nvSpPr>
          <p:spPr>
            <a:xfrm>
              <a:off x="8260001" y="3623116"/>
              <a:ext cx="684530" cy="655735"/>
            </a:xfrm>
            <a:prstGeom prst="rect">
              <a:avLst/>
            </a:prstGeom>
            <a:noFill/>
          </p:spPr>
          <p:txBody>
            <a:bodyPr wrap="none" rtlCol="0" anchor="t">
              <a:spAutoFit/>
            </a:bodyPr>
            <a:lstStyle/>
            <a:p>
              <a:pPr algn="l"/>
              <a:r>
                <a:rPr lang="en-US" sz="2986" i="1" spc="0" baseline="0" dirty="0">
                  <a:solidFill>
                    <a:srgbClr val="000000"/>
                  </a:solidFill>
                  <a:latin typeface="Arial"/>
                  <a:cs typeface="Arial"/>
                  <a:sym typeface="Arial"/>
                  <a:rtl val="0"/>
                </a:rPr>
                <a:t>V</a:t>
              </a:r>
              <a:r>
                <a:rPr lang="en-US" sz="2987" i="1" spc="0" baseline="-21346" dirty="0">
                  <a:solidFill>
                    <a:srgbClr val="000000"/>
                  </a:solidFill>
                  <a:latin typeface="Arial"/>
                  <a:cs typeface="Arial"/>
                  <a:sym typeface="Arial"/>
                  <a:rtl val="0"/>
                </a:rPr>
                <a:t>gn</a:t>
              </a:r>
            </a:p>
          </p:txBody>
        </p:sp>
        <p:sp>
          <p:nvSpPr>
            <p:cNvPr id="48" name="Figura a mano libera: forma 47">
              <a:extLst>
                <a:ext uri="{FF2B5EF4-FFF2-40B4-BE49-F238E27FC236}">
                  <a16:creationId xmlns:a16="http://schemas.microsoft.com/office/drawing/2014/main" id="{81634EFA-2B11-435E-BEFD-3E28722C067D}"/>
                </a:ext>
              </a:extLst>
            </p:cNvPr>
            <p:cNvSpPr/>
            <p:nvPr/>
          </p:nvSpPr>
          <p:spPr>
            <a:xfrm>
              <a:off x="8692957" y="4295374"/>
              <a:ext cx="248218" cy="178663"/>
            </a:xfrm>
            <a:custGeom>
              <a:avLst/>
              <a:gdLst>
                <a:gd name="connsiteX0" fmla="*/ 0 w 248218"/>
                <a:gd name="connsiteY0" fmla="*/ 0 h 178663"/>
                <a:gd name="connsiteX1" fmla="*/ 0 w 248218"/>
                <a:gd name="connsiteY1" fmla="*/ 178663 h 178663"/>
                <a:gd name="connsiteX2" fmla="*/ 132772 w 248218"/>
                <a:gd name="connsiteY2" fmla="*/ 178663 h 178663"/>
                <a:gd name="connsiteX3" fmla="*/ 248218 w 248218"/>
                <a:gd name="connsiteY3" fmla="*/ 89324 h 178663"/>
                <a:gd name="connsiteX4" fmla="*/ 0 w 248218"/>
                <a:gd name="connsiteY4" fmla="*/ 0 h 178663"/>
                <a:gd name="connsiteX5" fmla="*/ 132772 w 248218"/>
                <a:gd name="connsiteY5" fmla="*/ 0 h 178663"/>
                <a:gd name="connsiteX6" fmla="*/ 248218 w 248218"/>
                <a:gd name="connsiteY6" fmla="*/ 89324 h 17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18" h="178663">
                  <a:moveTo>
                    <a:pt x="0" y="0"/>
                  </a:moveTo>
                  <a:lnTo>
                    <a:pt x="0" y="178663"/>
                  </a:lnTo>
                  <a:lnTo>
                    <a:pt x="132772" y="178663"/>
                  </a:lnTo>
                  <a:lnTo>
                    <a:pt x="248218" y="89324"/>
                  </a:lnTo>
                  <a:moveTo>
                    <a:pt x="0" y="0"/>
                  </a:moveTo>
                  <a:lnTo>
                    <a:pt x="132772" y="0"/>
                  </a:lnTo>
                  <a:lnTo>
                    <a:pt x="248218" y="89324"/>
                  </a:lnTo>
                </a:path>
              </a:pathLst>
            </a:custGeom>
            <a:solidFill>
              <a:srgbClr val="FFFFFF"/>
            </a:solidFill>
            <a:ln w="31504" cap="rnd">
              <a:solidFill>
                <a:srgbClr val="000000"/>
              </a:solidFill>
              <a:prstDash val="solid"/>
              <a:bevel/>
            </a:ln>
          </p:spPr>
          <p:txBody>
            <a:bodyPr rtlCol="0" anchor="ctr"/>
            <a:lstStyle/>
            <a:p>
              <a:endParaRPr lang="en-US"/>
            </a:p>
          </p:txBody>
        </p:sp>
      </p:grpSp>
      <p:sp>
        <p:nvSpPr>
          <p:cNvPr id="56" name="CasellaDiTesto 55">
            <a:extLst>
              <a:ext uri="{FF2B5EF4-FFF2-40B4-BE49-F238E27FC236}">
                <a16:creationId xmlns:a16="http://schemas.microsoft.com/office/drawing/2014/main" id="{2FDA4E6F-DBAE-4887-876C-77FCA33CADCC}"/>
              </a:ext>
            </a:extLst>
          </p:cNvPr>
          <p:cNvSpPr txBox="1"/>
          <p:nvPr/>
        </p:nvSpPr>
        <p:spPr>
          <a:xfrm>
            <a:off x="8458746" y="2885745"/>
            <a:ext cx="609462" cy="551818"/>
          </a:xfrm>
          <a:prstGeom prst="rect">
            <a:avLst/>
          </a:prstGeom>
          <a:noFill/>
        </p:spPr>
        <p:txBody>
          <a:bodyPr wrap="none" rtlCol="0" anchor="t">
            <a:spAutoFit/>
          </a:bodyPr>
          <a:lstStyle/>
          <a:p>
            <a:pPr algn="l"/>
            <a:r>
              <a:rPr lang="en-US" sz="2986" i="1" spc="0" baseline="0" dirty="0">
                <a:solidFill>
                  <a:srgbClr val="FF0000"/>
                </a:solidFill>
                <a:latin typeface="Arial"/>
                <a:cs typeface="Arial"/>
                <a:sym typeface="Arial"/>
                <a:rtl val="0"/>
              </a:rPr>
              <a:t>V</a:t>
            </a:r>
            <a:r>
              <a:rPr lang="en-US" sz="2987" i="1" spc="0" baseline="-21346" dirty="0">
                <a:solidFill>
                  <a:srgbClr val="FF0000"/>
                </a:solidFill>
                <a:latin typeface="Arial"/>
                <a:cs typeface="Arial"/>
                <a:sym typeface="Arial"/>
                <a:rtl val="0"/>
              </a:rPr>
              <a:t>B</a:t>
            </a:r>
          </a:p>
        </p:txBody>
      </p:sp>
      <p:grpSp>
        <p:nvGrpSpPr>
          <p:cNvPr id="59" name="Gruppo 58">
            <a:extLst>
              <a:ext uri="{FF2B5EF4-FFF2-40B4-BE49-F238E27FC236}">
                <a16:creationId xmlns:a16="http://schemas.microsoft.com/office/drawing/2014/main" id="{C7928FF6-F2E3-443F-BCF9-7C0CC12E3C6B}"/>
              </a:ext>
            </a:extLst>
          </p:cNvPr>
          <p:cNvGrpSpPr/>
          <p:nvPr/>
        </p:nvGrpSpPr>
        <p:grpSpPr>
          <a:xfrm>
            <a:off x="8876389" y="2651709"/>
            <a:ext cx="767272" cy="1801333"/>
            <a:chOff x="5996911" y="3633027"/>
            <a:chExt cx="767272" cy="1801333"/>
          </a:xfrm>
        </p:grpSpPr>
        <p:grpSp>
          <p:nvGrpSpPr>
            <p:cNvPr id="49" name="Elemento grafico 10">
              <a:extLst>
                <a:ext uri="{FF2B5EF4-FFF2-40B4-BE49-F238E27FC236}">
                  <a16:creationId xmlns:a16="http://schemas.microsoft.com/office/drawing/2014/main" id="{C748E846-C180-4CDE-946F-1E8ADA983787}"/>
                </a:ext>
              </a:extLst>
            </p:cNvPr>
            <p:cNvGrpSpPr/>
            <p:nvPr/>
          </p:nvGrpSpPr>
          <p:grpSpPr>
            <a:xfrm>
              <a:off x="5996911" y="4152153"/>
              <a:ext cx="767272" cy="859035"/>
              <a:chOff x="8817666" y="3159638"/>
              <a:chExt cx="767272" cy="859035"/>
            </a:xfrm>
            <a:noFill/>
          </p:grpSpPr>
          <p:sp>
            <p:nvSpPr>
              <p:cNvPr id="50" name="Figura a mano libera: forma 49">
                <a:extLst>
                  <a:ext uri="{FF2B5EF4-FFF2-40B4-BE49-F238E27FC236}">
                    <a16:creationId xmlns:a16="http://schemas.microsoft.com/office/drawing/2014/main" id="{FD85A7BE-0FB7-450C-94E5-6F0E5DA056EC}"/>
                  </a:ext>
                </a:extLst>
              </p:cNvPr>
              <p:cNvSpPr/>
              <p:nvPr/>
            </p:nvSpPr>
            <p:spPr>
              <a:xfrm>
                <a:off x="8817666" y="3507697"/>
                <a:ext cx="767272" cy="15764"/>
              </a:xfrm>
              <a:custGeom>
                <a:avLst/>
                <a:gdLst>
                  <a:gd name="connsiteX0" fmla="*/ -43 w 767272"/>
                  <a:gd name="connsiteY0" fmla="*/ -435 h 15764"/>
                  <a:gd name="connsiteX1" fmla="*/ 767230 w 767272"/>
                  <a:gd name="connsiteY1" fmla="*/ -435 h 15764"/>
                </a:gdLst>
                <a:ahLst/>
                <a:cxnLst>
                  <a:cxn ang="0">
                    <a:pos x="connsiteX0" y="connsiteY0"/>
                  </a:cxn>
                  <a:cxn ang="0">
                    <a:pos x="connsiteX1" y="connsiteY1"/>
                  </a:cxn>
                </a:cxnLst>
                <a:rect l="l" t="t" r="r" b="b"/>
                <a:pathLst>
                  <a:path w="767272" h="15764">
                    <a:moveTo>
                      <a:pt x="-43" y="-435"/>
                    </a:moveTo>
                    <a:lnTo>
                      <a:pt x="767230" y="-435"/>
                    </a:lnTo>
                  </a:path>
                </a:pathLst>
              </a:custGeom>
              <a:noFill/>
              <a:ln w="52811" cap="rnd">
                <a:solidFill>
                  <a:srgbClr val="FF0000">
                    <a:alpha val="99000"/>
                  </a:srgbClr>
                </a:solidFill>
                <a:prstDash val="solid"/>
                <a:miter/>
              </a:ln>
            </p:spPr>
            <p:txBody>
              <a:bodyPr rtlCol="0" anchor="ctr"/>
              <a:lstStyle/>
              <a:p>
                <a:endParaRPr lang="en-US"/>
              </a:p>
            </p:txBody>
          </p:sp>
          <p:sp>
            <p:nvSpPr>
              <p:cNvPr id="51" name="Figura a mano libera: forma 50">
                <a:extLst>
                  <a:ext uri="{FF2B5EF4-FFF2-40B4-BE49-F238E27FC236}">
                    <a16:creationId xmlns:a16="http://schemas.microsoft.com/office/drawing/2014/main" id="{62992E0B-9824-4FD5-9060-18CC340E4BBF}"/>
                  </a:ext>
                </a:extLst>
              </p:cNvPr>
              <p:cNvSpPr/>
              <p:nvPr/>
            </p:nvSpPr>
            <p:spPr>
              <a:xfrm>
                <a:off x="9037015" y="3670611"/>
                <a:ext cx="328575" cy="15764"/>
              </a:xfrm>
              <a:custGeom>
                <a:avLst/>
                <a:gdLst>
                  <a:gd name="connsiteX0" fmla="*/ -43 w 328575"/>
                  <a:gd name="connsiteY0" fmla="*/ -428 h 15764"/>
                  <a:gd name="connsiteX1" fmla="*/ 328532 w 328575"/>
                  <a:gd name="connsiteY1" fmla="*/ -428 h 15764"/>
                </a:gdLst>
                <a:ahLst/>
                <a:cxnLst>
                  <a:cxn ang="0">
                    <a:pos x="connsiteX0" y="connsiteY0"/>
                  </a:cxn>
                  <a:cxn ang="0">
                    <a:pos x="connsiteX1" y="connsiteY1"/>
                  </a:cxn>
                </a:cxnLst>
                <a:rect l="l" t="t" r="r" b="b"/>
                <a:pathLst>
                  <a:path w="328575" h="15764">
                    <a:moveTo>
                      <a:pt x="-43" y="-428"/>
                    </a:moveTo>
                    <a:lnTo>
                      <a:pt x="328532" y="-428"/>
                    </a:lnTo>
                  </a:path>
                </a:pathLst>
              </a:custGeom>
              <a:noFill/>
              <a:ln w="168997" cap="sq">
                <a:solidFill>
                  <a:srgbClr val="FF0000">
                    <a:alpha val="99000"/>
                  </a:srgbClr>
                </a:solidFill>
                <a:prstDash val="solid"/>
                <a:miter/>
              </a:ln>
            </p:spPr>
            <p:txBody>
              <a:bodyPr rtlCol="0" anchor="ctr"/>
              <a:lstStyle/>
              <a:p>
                <a:endParaRPr lang="en-US"/>
              </a:p>
            </p:txBody>
          </p:sp>
          <p:sp>
            <p:nvSpPr>
              <p:cNvPr id="52" name="Figura a mano libera: forma 51">
                <a:extLst>
                  <a:ext uri="{FF2B5EF4-FFF2-40B4-BE49-F238E27FC236}">
                    <a16:creationId xmlns:a16="http://schemas.microsoft.com/office/drawing/2014/main" id="{06008301-8B76-4048-B5E6-73C9ADCA1D09}"/>
                  </a:ext>
                </a:extLst>
              </p:cNvPr>
              <p:cNvSpPr/>
              <p:nvPr/>
            </p:nvSpPr>
            <p:spPr>
              <a:xfrm>
                <a:off x="9201304" y="3159638"/>
                <a:ext cx="15764" cy="348059"/>
              </a:xfrm>
              <a:custGeom>
                <a:avLst/>
                <a:gdLst>
                  <a:gd name="connsiteX0" fmla="*/ -43 w 15764"/>
                  <a:gd name="connsiteY0" fmla="*/ 347616 h 348059"/>
                  <a:gd name="connsiteX1" fmla="*/ -43 w 15764"/>
                  <a:gd name="connsiteY1" fmla="*/ -443 h 348059"/>
                </a:gdLst>
                <a:ahLst/>
                <a:cxnLst>
                  <a:cxn ang="0">
                    <a:pos x="connsiteX0" y="connsiteY0"/>
                  </a:cxn>
                  <a:cxn ang="0">
                    <a:pos x="connsiteX1" y="connsiteY1"/>
                  </a:cxn>
                </a:cxnLst>
                <a:rect l="l" t="t" r="r" b="b"/>
                <a:pathLst>
                  <a:path w="15764" h="348059">
                    <a:moveTo>
                      <a:pt x="-43" y="347616"/>
                    </a:moveTo>
                    <a:lnTo>
                      <a:pt x="-43" y="-443"/>
                    </a:lnTo>
                  </a:path>
                </a:pathLst>
              </a:custGeom>
              <a:noFill/>
              <a:ln w="31687" cap="sq">
                <a:solidFill>
                  <a:srgbClr val="FF0000">
                    <a:alpha val="99000"/>
                  </a:srgbClr>
                </a:solidFill>
                <a:prstDash val="solid"/>
                <a:miter/>
              </a:ln>
            </p:spPr>
            <p:txBody>
              <a:bodyPr rtlCol="0" anchor="ctr"/>
              <a:lstStyle/>
              <a:p>
                <a:endParaRPr lang="en-US"/>
              </a:p>
            </p:txBody>
          </p:sp>
          <p:sp>
            <p:nvSpPr>
              <p:cNvPr id="53" name="Figura a mano libera: forma 52">
                <a:extLst>
                  <a:ext uri="{FF2B5EF4-FFF2-40B4-BE49-F238E27FC236}">
                    <a16:creationId xmlns:a16="http://schemas.microsoft.com/office/drawing/2014/main" id="{7F0A9E6C-212F-4DF9-861B-FA58942B03F8}"/>
                  </a:ext>
                </a:extLst>
              </p:cNvPr>
              <p:cNvSpPr/>
              <p:nvPr/>
            </p:nvSpPr>
            <p:spPr>
              <a:xfrm>
                <a:off x="9201304" y="3670611"/>
                <a:ext cx="15764" cy="348062"/>
              </a:xfrm>
              <a:custGeom>
                <a:avLst/>
                <a:gdLst>
                  <a:gd name="connsiteX0" fmla="*/ -43 w 15764"/>
                  <a:gd name="connsiteY0" fmla="*/ 347642 h 348062"/>
                  <a:gd name="connsiteX1" fmla="*/ -43 w 15764"/>
                  <a:gd name="connsiteY1" fmla="*/ -420 h 348062"/>
                </a:gdLst>
                <a:ahLst/>
                <a:cxnLst>
                  <a:cxn ang="0">
                    <a:pos x="connsiteX0" y="connsiteY0"/>
                  </a:cxn>
                  <a:cxn ang="0">
                    <a:pos x="connsiteX1" y="connsiteY1"/>
                  </a:cxn>
                </a:cxnLst>
                <a:rect l="l" t="t" r="r" b="b"/>
                <a:pathLst>
                  <a:path w="15764" h="348062">
                    <a:moveTo>
                      <a:pt x="-43" y="347642"/>
                    </a:moveTo>
                    <a:lnTo>
                      <a:pt x="-43" y="-420"/>
                    </a:lnTo>
                  </a:path>
                </a:pathLst>
              </a:custGeom>
              <a:noFill/>
              <a:ln w="31687" cap="sq">
                <a:solidFill>
                  <a:srgbClr val="FF0000">
                    <a:alpha val="99000"/>
                  </a:srgbClr>
                </a:solidFill>
                <a:prstDash val="solid"/>
                <a:miter/>
              </a:ln>
            </p:spPr>
            <p:txBody>
              <a:bodyPr rtlCol="0" anchor="ctr"/>
              <a:lstStyle/>
              <a:p>
                <a:endParaRPr lang="en-US"/>
              </a:p>
            </p:txBody>
          </p:sp>
        </p:grpSp>
        <p:sp>
          <p:nvSpPr>
            <p:cNvPr id="54" name="Figura a mano libera: forma 53">
              <a:extLst>
                <a:ext uri="{FF2B5EF4-FFF2-40B4-BE49-F238E27FC236}">
                  <a16:creationId xmlns:a16="http://schemas.microsoft.com/office/drawing/2014/main" id="{61117FAE-38FB-49E7-8903-53B6AE01A8F7}"/>
                </a:ext>
              </a:extLst>
            </p:cNvPr>
            <p:cNvSpPr/>
            <p:nvPr/>
          </p:nvSpPr>
          <p:spPr>
            <a:xfrm>
              <a:off x="6380552" y="5011120"/>
              <a:ext cx="15764" cy="366092"/>
            </a:xfrm>
            <a:custGeom>
              <a:avLst/>
              <a:gdLst>
                <a:gd name="connsiteX0" fmla="*/ 0 w 15764"/>
                <a:gd name="connsiteY0" fmla="*/ 0 h 366092"/>
                <a:gd name="connsiteX1" fmla="*/ 0 w 15764"/>
                <a:gd name="connsiteY1" fmla="*/ 366092 h 366092"/>
              </a:gdLst>
              <a:ahLst/>
              <a:cxnLst>
                <a:cxn ang="0">
                  <a:pos x="connsiteX0" y="connsiteY0"/>
                </a:cxn>
                <a:cxn ang="0">
                  <a:pos x="connsiteX1" y="connsiteY1"/>
                </a:cxn>
              </a:cxnLst>
              <a:rect l="l" t="t" r="r" b="b"/>
              <a:pathLst>
                <a:path w="15764" h="366092">
                  <a:moveTo>
                    <a:pt x="0" y="0"/>
                  </a:moveTo>
                  <a:lnTo>
                    <a:pt x="0" y="366092"/>
                  </a:lnTo>
                </a:path>
              </a:pathLst>
            </a:custGeom>
            <a:noFill/>
            <a:ln w="31514" cap="sq">
              <a:solidFill>
                <a:srgbClr val="FF0000">
                  <a:alpha val="99000"/>
                </a:srgbClr>
              </a:solidFill>
              <a:prstDash val="solid"/>
              <a:miter/>
            </a:ln>
          </p:spPr>
          <p:txBody>
            <a:bodyPr rtlCol="0" anchor="ctr"/>
            <a:lstStyle/>
            <a:p>
              <a:endParaRPr lang="en-US"/>
            </a:p>
          </p:txBody>
        </p:sp>
        <p:sp>
          <p:nvSpPr>
            <p:cNvPr id="55" name="Figura a mano libera: forma 54">
              <a:extLst>
                <a:ext uri="{FF2B5EF4-FFF2-40B4-BE49-F238E27FC236}">
                  <a16:creationId xmlns:a16="http://schemas.microsoft.com/office/drawing/2014/main" id="{752C2100-EAB0-4462-B72C-F5C1D1740E10}"/>
                </a:ext>
              </a:extLst>
            </p:cNvPr>
            <p:cNvSpPr/>
            <p:nvPr/>
          </p:nvSpPr>
          <p:spPr>
            <a:xfrm>
              <a:off x="6380552" y="3690175"/>
              <a:ext cx="15764" cy="461900"/>
            </a:xfrm>
            <a:custGeom>
              <a:avLst/>
              <a:gdLst>
                <a:gd name="connsiteX0" fmla="*/ 0 w 15764"/>
                <a:gd name="connsiteY0" fmla="*/ 461900 h 461900"/>
                <a:gd name="connsiteX1" fmla="*/ 0 w 15764"/>
                <a:gd name="connsiteY1" fmla="*/ 0 h 461900"/>
              </a:gdLst>
              <a:ahLst/>
              <a:cxnLst>
                <a:cxn ang="0">
                  <a:pos x="connsiteX0" y="connsiteY0"/>
                </a:cxn>
                <a:cxn ang="0">
                  <a:pos x="connsiteX1" y="connsiteY1"/>
                </a:cxn>
              </a:cxnLst>
              <a:rect l="l" t="t" r="r" b="b"/>
              <a:pathLst>
                <a:path w="15764" h="461900">
                  <a:moveTo>
                    <a:pt x="0" y="461900"/>
                  </a:moveTo>
                  <a:lnTo>
                    <a:pt x="0" y="0"/>
                  </a:lnTo>
                </a:path>
              </a:pathLst>
            </a:custGeom>
            <a:noFill/>
            <a:ln w="31514" cap="sq">
              <a:solidFill>
                <a:srgbClr val="FF0000">
                  <a:alpha val="99000"/>
                </a:srgbClr>
              </a:solidFill>
              <a:prstDash val="solid"/>
              <a:miter/>
            </a:ln>
          </p:spPr>
          <p:txBody>
            <a:bodyPr rtlCol="0" anchor="ctr"/>
            <a:lstStyle/>
            <a:p>
              <a:endParaRPr lang="en-US"/>
            </a:p>
          </p:txBody>
        </p:sp>
        <p:sp>
          <p:nvSpPr>
            <p:cNvPr id="57" name="Figura a mano libera: forma 56">
              <a:extLst>
                <a:ext uri="{FF2B5EF4-FFF2-40B4-BE49-F238E27FC236}">
                  <a16:creationId xmlns:a16="http://schemas.microsoft.com/office/drawing/2014/main" id="{D6E9CEFC-F674-49F1-8BA5-A502BAD581E2}"/>
                </a:ext>
              </a:extLst>
            </p:cNvPr>
            <p:cNvSpPr/>
            <p:nvPr/>
          </p:nvSpPr>
          <p:spPr>
            <a:xfrm>
              <a:off x="6323404" y="5320065"/>
              <a:ext cx="114295" cy="114295"/>
            </a:xfrm>
            <a:custGeom>
              <a:avLst/>
              <a:gdLst>
                <a:gd name="connsiteX0" fmla="*/ 114296 w 114295"/>
                <a:gd name="connsiteY0" fmla="*/ 57148 h 114295"/>
                <a:gd name="connsiteX1" fmla="*/ 57148 w 114295"/>
                <a:gd name="connsiteY1" fmla="*/ 114296 h 114295"/>
                <a:gd name="connsiteX2" fmla="*/ 0 w 114295"/>
                <a:gd name="connsiteY2" fmla="*/ 57148 h 114295"/>
                <a:gd name="connsiteX3" fmla="*/ 57148 w 114295"/>
                <a:gd name="connsiteY3" fmla="*/ 0 h 114295"/>
                <a:gd name="connsiteX4" fmla="*/ 114296 w 114295"/>
                <a:gd name="connsiteY4" fmla="*/ 57148 h 11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95" h="114295">
                  <a:moveTo>
                    <a:pt x="114296" y="57148"/>
                  </a:moveTo>
                  <a:cubicBezTo>
                    <a:pt x="114296" y="88710"/>
                    <a:pt x="88710" y="114296"/>
                    <a:pt x="57148" y="114296"/>
                  </a:cubicBezTo>
                  <a:cubicBezTo>
                    <a:pt x="25586" y="114296"/>
                    <a:pt x="0" y="88710"/>
                    <a:pt x="0" y="57148"/>
                  </a:cubicBezTo>
                  <a:cubicBezTo>
                    <a:pt x="0" y="25586"/>
                    <a:pt x="25586" y="0"/>
                    <a:pt x="57148" y="0"/>
                  </a:cubicBezTo>
                  <a:cubicBezTo>
                    <a:pt x="88710" y="0"/>
                    <a:pt x="114296" y="25586"/>
                    <a:pt x="114296" y="57148"/>
                  </a:cubicBezTo>
                  <a:close/>
                </a:path>
              </a:pathLst>
            </a:custGeom>
            <a:solidFill>
              <a:srgbClr val="FF0000"/>
            </a:solidFill>
            <a:ln w="55149" cap="rnd">
              <a:noFill/>
              <a:prstDash val="solid"/>
              <a:round/>
            </a:ln>
          </p:spPr>
          <p:txBody>
            <a:bodyPr rtlCol="0" anchor="ctr"/>
            <a:lstStyle/>
            <a:p>
              <a:endParaRPr lang="en-US"/>
            </a:p>
          </p:txBody>
        </p:sp>
        <p:sp>
          <p:nvSpPr>
            <p:cNvPr id="58" name="Figura a mano libera: forma 57">
              <a:extLst>
                <a:ext uri="{FF2B5EF4-FFF2-40B4-BE49-F238E27FC236}">
                  <a16:creationId xmlns:a16="http://schemas.microsoft.com/office/drawing/2014/main" id="{0C47E84B-45DB-4902-AC73-825F648E695F}"/>
                </a:ext>
              </a:extLst>
            </p:cNvPr>
            <p:cNvSpPr/>
            <p:nvPr/>
          </p:nvSpPr>
          <p:spPr>
            <a:xfrm>
              <a:off x="6323404" y="3633027"/>
              <a:ext cx="114295" cy="114295"/>
            </a:xfrm>
            <a:custGeom>
              <a:avLst/>
              <a:gdLst>
                <a:gd name="connsiteX0" fmla="*/ 114296 w 114295"/>
                <a:gd name="connsiteY0" fmla="*/ 57148 h 114295"/>
                <a:gd name="connsiteX1" fmla="*/ 57148 w 114295"/>
                <a:gd name="connsiteY1" fmla="*/ 114296 h 114295"/>
                <a:gd name="connsiteX2" fmla="*/ 0 w 114295"/>
                <a:gd name="connsiteY2" fmla="*/ 57148 h 114295"/>
                <a:gd name="connsiteX3" fmla="*/ 57148 w 114295"/>
                <a:gd name="connsiteY3" fmla="*/ 0 h 114295"/>
                <a:gd name="connsiteX4" fmla="*/ 114296 w 114295"/>
                <a:gd name="connsiteY4" fmla="*/ 57148 h 11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95" h="114295">
                  <a:moveTo>
                    <a:pt x="114296" y="57148"/>
                  </a:moveTo>
                  <a:cubicBezTo>
                    <a:pt x="114296" y="88710"/>
                    <a:pt x="88710" y="114296"/>
                    <a:pt x="57148" y="114296"/>
                  </a:cubicBezTo>
                  <a:cubicBezTo>
                    <a:pt x="25586" y="114296"/>
                    <a:pt x="0" y="88710"/>
                    <a:pt x="0" y="57148"/>
                  </a:cubicBezTo>
                  <a:cubicBezTo>
                    <a:pt x="0" y="25586"/>
                    <a:pt x="25586" y="0"/>
                    <a:pt x="57148" y="0"/>
                  </a:cubicBezTo>
                  <a:cubicBezTo>
                    <a:pt x="88710" y="0"/>
                    <a:pt x="114296" y="25586"/>
                    <a:pt x="114296" y="57148"/>
                  </a:cubicBezTo>
                  <a:close/>
                </a:path>
              </a:pathLst>
            </a:custGeom>
            <a:solidFill>
              <a:srgbClr val="FF0000"/>
            </a:solidFill>
            <a:ln w="55149" cap="rnd">
              <a:noFill/>
              <a:prstDash val="solid"/>
              <a:round/>
            </a:ln>
          </p:spPr>
          <p:txBody>
            <a:bodyPr rtlCol="0" anchor="ctr"/>
            <a:lstStyle/>
            <a:p>
              <a:endParaRPr lang="en-US"/>
            </a:p>
          </p:txBody>
        </p:sp>
      </p:grpSp>
      <p:graphicFrame>
        <p:nvGraphicFramePr>
          <p:cNvPr id="12" name="Oggetto 11">
            <a:extLst>
              <a:ext uri="{FF2B5EF4-FFF2-40B4-BE49-F238E27FC236}">
                <a16:creationId xmlns:a16="http://schemas.microsoft.com/office/drawing/2014/main" id="{05777E10-4319-4C4A-925D-FA46F6F80405}"/>
              </a:ext>
            </a:extLst>
          </p:cNvPr>
          <p:cNvGraphicFramePr>
            <a:graphicFrameLocks noChangeAspect="1"/>
          </p:cNvGraphicFramePr>
          <p:nvPr>
            <p:extLst>
              <p:ext uri="{D42A27DB-BD31-4B8C-83A1-F6EECF244321}">
                <p14:modId xmlns:p14="http://schemas.microsoft.com/office/powerpoint/2010/main" val="3135277980"/>
              </p:ext>
            </p:extLst>
          </p:nvPr>
        </p:nvGraphicFramePr>
        <p:xfrm>
          <a:off x="4322875" y="1276269"/>
          <a:ext cx="2401888" cy="688975"/>
        </p:xfrm>
        <a:graphic>
          <a:graphicData uri="http://schemas.openxmlformats.org/presentationml/2006/ole">
            <mc:AlternateContent xmlns:mc="http://schemas.openxmlformats.org/markup-compatibility/2006">
              <mc:Choice xmlns:v="urn:schemas-microsoft-com:vml" Requires="v">
                <p:oleObj spid="_x0000_s13537" name="Equation" r:id="rId7" imgW="838080" imgH="241200" progId="Equation.DSMT4">
                  <p:embed/>
                </p:oleObj>
              </mc:Choice>
              <mc:Fallback>
                <p:oleObj name="Equation" r:id="rId7" imgW="838080" imgH="241200" progId="Equation.DSMT4">
                  <p:embed/>
                  <p:pic>
                    <p:nvPicPr>
                      <p:cNvPr id="16" name="Oggetto 15">
                        <a:extLst>
                          <a:ext uri="{FF2B5EF4-FFF2-40B4-BE49-F238E27FC236}">
                            <a16:creationId xmlns:a16="http://schemas.microsoft.com/office/drawing/2014/main" id="{811B95C1-EF8B-40DB-8F65-4E0A710CD356}"/>
                          </a:ext>
                        </a:extLst>
                      </p:cNvPr>
                      <p:cNvPicPr>
                        <a:picLocks noChangeAspect="1" noChangeArrowheads="1"/>
                      </p:cNvPicPr>
                      <p:nvPr/>
                    </p:nvPicPr>
                    <p:blipFill>
                      <a:blip r:embed="rId8"/>
                      <a:srcRect/>
                      <a:stretch>
                        <a:fillRect/>
                      </a:stretch>
                    </p:blipFill>
                    <p:spPr bwMode="auto">
                      <a:xfrm>
                        <a:off x="4322875" y="1276269"/>
                        <a:ext cx="2401888" cy="688975"/>
                      </a:xfrm>
                      <a:prstGeom prst="rect">
                        <a:avLst/>
                      </a:prstGeom>
                      <a:noFill/>
                    </p:spPr>
                  </p:pic>
                </p:oleObj>
              </mc:Fallback>
            </mc:AlternateContent>
          </a:graphicData>
        </a:graphic>
      </p:graphicFrame>
      <p:sp>
        <p:nvSpPr>
          <p:cNvPr id="62" name="Figura a mano libera: forma 61">
            <a:extLst>
              <a:ext uri="{FF2B5EF4-FFF2-40B4-BE49-F238E27FC236}">
                <a16:creationId xmlns:a16="http://schemas.microsoft.com/office/drawing/2014/main" id="{FE3CCB66-01DF-4FC3-A032-E9AD202C80AD}"/>
              </a:ext>
            </a:extLst>
          </p:cNvPr>
          <p:cNvSpPr/>
          <p:nvPr/>
        </p:nvSpPr>
        <p:spPr>
          <a:xfrm>
            <a:off x="5626788" y="2743200"/>
            <a:ext cx="2527656" cy="1065334"/>
          </a:xfrm>
          <a:custGeom>
            <a:avLst/>
            <a:gdLst>
              <a:gd name="connsiteX0" fmla="*/ 34976 w 2527656"/>
              <a:gd name="connsiteY0" fmla="*/ 0 h 1065334"/>
              <a:gd name="connsiteX1" fmla="*/ 147711 w 2527656"/>
              <a:gd name="connsiteY1" fmla="*/ 513567 h 1065334"/>
              <a:gd name="connsiteX2" fmla="*/ 1212423 w 2527656"/>
              <a:gd name="connsiteY2" fmla="*/ 977030 h 1065334"/>
              <a:gd name="connsiteX3" fmla="*/ 2527656 w 2527656"/>
              <a:gd name="connsiteY3" fmla="*/ 1064712 h 1065334"/>
            </a:gdLst>
            <a:ahLst/>
            <a:cxnLst>
              <a:cxn ang="0">
                <a:pos x="connsiteX0" y="connsiteY0"/>
              </a:cxn>
              <a:cxn ang="0">
                <a:pos x="connsiteX1" y="connsiteY1"/>
              </a:cxn>
              <a:cxn ang="0">
                <a:pos x="connsiteX2" y="connsiteY2"/>
              </a:cxn>
              <a:cxn ang="0">
                <a:pos x="connsiteX3" y="connsiteY3"/>
              </a:cxn>
            </a:cxnLst>
            <a:rect l="l" t="t" r="r" b="b"/>
            <a:pathLst>
              <a:path w="2527656" h="1065334">
                <a:moveTo>
                  <a:pt x="34976" y="0"/>
                </a:moveTo>
                <a:cubicBezTo>
                  <a:pt x="-6777" y="175364"/>
                  <a:pt x="-48530" y="350729"/>
                  <a:pt x="147711" y="513567"/>
                </a:cubicBezTo>
                <a:cubicBezTo>
                  <a:pt x="343952" y="676405"/>
                  <a:pt x="815766" y="885173"/>
                  <a:pt x="1212423" y="977030"/>
                </a:cubicBezTo>
                <a:cubicBezTo>
                  <a:pt x="1609080" y="1068887"/>
                  <a:pt x="2068368" y="1066799"/>
                  <a:pt x="2527656" y="1064712"/>
                </a:cubicBezTo>
              </a:path>
            </a:pathLst>
          </a:custGeom>
          <a:noFill/>
          <a:ln w="3175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asellaDiTesto 62">
            <a:extLst>
              <a:ext uri="{FF2B5EF4-FFF2-40B4-BE49-F238E27FC236}">
                <a16:creationId xmlns:a16="http://schemas.microsoft.com/office/drawing/2014/main" id="{B7CBFD3B-7A1A-4D5F-8365-FEECD836DA35}"/>
              </a:ext>
            </a:extLst>
          </p:cNvPr>
          <p:cNvSpPr txBox="1"/>
          <p:nvPr/>
        </p:nvSpPr>
        <p:spPr>
          <a:xfrm>
            <a:off x="3826831" y="3938210"/>
            <a:ext cx="4164073"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At least for small signals, this is equivalent to have a voltage source (battery) across the two gates.  </a:t>
            </a:r>
          </a:p>
        </p:txBody>
      </p:sp>
    </p:spTree>
    <p:extLst>
      <p:ext uri="{BB962C8B-B14F-4D97-AF65-F5344CB8AC3E}">
        <p14:creationId xmlns:p14="http://schemas.microsoft.com/office/powerpoint/2010/main" val="227097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62" grpId="0" animBg="1"/>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EEE797-9A88-488F-A461-C2735E51C6EF}"/>
              </a:ext>
            </a:extLst>
          </p:cNvPr>
          <p:cNvSpPr>
            <a:spLocks noGrp="1"/>
          </p:cNvSpPr>
          <p:nvPr>
            <p:ph type="title"/>
          </p:nvPr>
        </p:nvSpPr>
        <p:spPr>
          <a:xfrm>
            <a:off x="860331" y="357550"/>
            <a:ext cx="10515600" cy="662397"/>
          </a:xfrm>
        </p:spPr>
        <p:txBody>
          <a:bodyPr/>
          <a:lstStyle/>
          <a:p>
            <a:r>
              <a:rPr lang="en-US" dirty="0"/>
              <a:t>Class-AB common source: voltage shifter case</a:t>
            </a:r>
          </a:p>
        </p:txBody>
      </p:sp>
      <p:sp>
        <p:nvSpPr>
          <p:cNvPr id="3" name="Segnaposto piè di pagina 2">
            <a:extLst>
              <a:ext uri="{FF2B5EF4-FFF2-40B4-BE49-F238E27FC236}">
                <a16:creationId xmlns:a16="http://schemas.microsoft.com/office/drawing/2014/main" id="{0883144F-3527-4E34-B249-78265EE2AAB3}"/>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14561DCC-30A9-41AC-AFFA-8A5E8E0354A2}"/>
              </a:ext>
            </a:extLst>
          </p:cNvPr>
          <p:cNvSpPr>
            <a:spLocks noGrp="1"/>
          </p:cNvSpPr>
          <p:nvPr>
            <p:ph type="sldNum" sz="quarter" idx="12"/>
          </p:nvPr>
        </p:nvSpPr>
        <p:spPr/>
        <p:txBody>
          <a:bodyPr/>
          <a:lstStyle/>
          <a:p>
            <a:fld id="{02055017-B6DE-4C35-A63B-40EADAC97849}" type="slidenum">
              <a:rPr lang="en-US" smtClean="0"/>
              <a:t>22</a:t>
            </a:fld>
            <a:endParaRPr lang="en-US" dirty="0"/>
          </a:p>
        </p:txBody>
      </p:sp>
      <p:graphicFrame>
        <p:nvGraphicFramePr>
          <p:cNvPr id="7" name="Oggetto 6">
            <a:extLst>
              <a:ext uri="{FF2B5EF4-FFF2-40B4-BE49-F238E27FC236}">
                <a16:creationId xmlns:a16="http://schemas.microsoft.com/office/drawing/2014/main" id="{C7CD7057-8AEB-4371-B788-D46E557685ED}"/>
              </a:ext>
            </a:extLst>
          </p:cNvPr>
          <p:cNvGraphicFramePr>
            <a:graphicFrameLocks noChangeAspect="1"/>
          </p:cNvGraphicFramePr>
          <p:nvPr>
            <p:extLst>
              <p:ext uri="{D42A27DB-BD31-4B8C-83A1-F6EECF244321}">
                <p14:modId xmlns:p14="http://schemas.microsoft.com/office/powerpoint/2010/main" val="2470246104"/>
              </p:ext>
            </p:extLst>
          </p:nvPr>
        </p:nvGraphicFramePr>
        <p:xfrm>
          <a:off x="7025279" y="1092993"/>
          <a:ext cx="1563688" cy="652463"/>
        </p:xfrm>
        <a:graphic>
          <a:graphicData uri="http://schemas.openxmlformats.org/presentationml/2006/ole">
            <mc:AlternateContent xmlns:mc="http://schemas.openxmlformats.org/markup-compatibility/2006">
              <mc:Choice xmlns:v="urn:schemas-microsoft-com:vml" Requires="v">
                <p:oleObj spid="_x0000_s27697" name="Equation" r:id="rId3" imgW="545760" imgH="228600" progId="Equation.DSMT4">
                  <p:embed/>
                </p:oleObj>
              </mc:Choice>
              <mc:Fallback>
                <p:oleObj name="Equation" r:id="rId3" imgW="545760" imgH="228600" progId="Equation.DSMT4">
                  <p:embed/>
                  <p:pic>
                    <p:nvPicPr>
                      <p:cNvPr id="12" name="Oggetto 11">
                        <a:extLst>
                          <a:ext uri="{FF2B5EF4-FFF2-40B4-BE49-F238E27FC236}">
                            <a16:creationId xmlns:a16="http://schemas.microsoft.com/office/drawing/2014/main" id="{05777E10-4319-4C4A-925D-FA46F6F80405}"/>
                          </a:ext>
                        </a:extLst>
                      </p:cNvPr>
                      <p:cNvPicPr>
                        <a:picLocks noChangeAspect="1" noChangeArrowheads="1"/>
                      </p:cNvPicPr>
                      <p:nvPr/>
                    </p:nvPicPr>
                    <p:blipFill>
                      <a:blip r:embed="rId4"/>
                      <a:srcRect/>
                      <a:stretch>
                        <a:fillRect/>
                      </a:stretch>
                    </p:blipFill>
                    <p:spPr bwMode="auto">
                      <a:xfrm>
                        <a:off x="7025279" y="1092993"/>
                        <a:ext cx="1563688" cy="652463"/>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1C1DB769-C640-4D3D-B5EF-5DF5BD90AAA3}"/>
              </a:ext>
            </a:extLst>
          </p:cNvPr>
          <p:cNvGraphicFramePr>
            <a:graphicFrameLocks noChangeAspect="1"/>
          </p:cNvGraphicFramePr>
          <p:nvPr>
            <p:extLst>
              <p:ext uri="{D42A27DB-BD31-4B8C-83A1-F6EECF244321}">
                <p14:modId xmlns:p14="http://schemas.microsoft.com/office/powerpoint/2010/main" val="4236225906"/>
              </p:ext>
            </p:extLst>
          </p:nvPr>
        </p:nvGraphicFramePr>
        <p:xfrm>
          <a:off x="7017189" y="1856880"/>
          <a:ext cx="2473325" cy="688975"/>
        </p:xfrm>
        <a:graphic>
          <a:graphicData uri="http://schemas.openxmlformats.org/presentationml/2006/ole">
            <mc:AlternateContent xmlns:mc="http://schemas.openxmlformats.org/markup-compatibility/2006">
              <mc:Choice xmlns:v="urn:schemas-microsoft-com:vml" Requires="v">
                <p:oleObj spid="_x0000_s27698" name="Equation" r:id="rId5" imgW="863280" imgH="241200" progId="Equation.DSMT4">
                  <p:embed/>
                </p:oleObj>
              </mc:Choice>
              <mc:Fallback>
                <p:oleObj name="Equation" r:id="rId5" imgW="863280" imgH="241200" progId="Equation.DSMT4">
                  <p:embed/>
                  <p:pic>
                    <p:nvPicPr>
                      <p:cNvPr id="7" name="Oggetto 6">
                        <a:extLst>
                          <a:ext uri="{FF2B5EF4-FFF2-40B4-BE49-F238E27FC236}">
                            <a16:creationId xmlns:a16="http://schemas.microsoft.com/office/drawing/2014/main" id="{C7CD7057-8AEB-4371-B788-D46E557685ED}"/>
                          </a:ext>
                        </a:extLst>
                      </p:cNvPr>
                      <p:cNvPicPr>
                        <a:picLocks noChangeAspect="1" noChangeArrowheads="1"/>
                      </p:cNvPicPr>
                      <p:nvPr/>
                    </p:nvPicPr>
                    <p:blipFill>
                      <a:blip r:embed="rId6"/>
                      <a:srcRect/>
                      <a:stretch>
                        <a:fillRect/>
                      </a:stretch>
                    </p:blipFill>
                    <p:spPr bwMode="auto">
                      <a:xfrm>
                        <a:off x="7017189" y="1856880"/>
                        <a:ext cx="2473325" cy="688975"/>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062623D3-FE31-4B02-8E79-EB4A24A6EB8E}"/>
              </a:ext>
            </a:extLst>
          </p:cNvPr>
          <p:cNvGraphicFramePr>
            <a:graphicFrameLocks noChangeAspect="1"/>
          </p:cNvGraphicFramePr>
          <p:nvPr>
            <p:extLst>
              <p:ext uri="{D42A27DB-BD31-4B8C-83A1-F6EECF244321}">
                <p14:modId xmlns:p14="http://schemas.microsoft.com/office/powerpoint/2010/main" val="3761719775"/>
              </p:ext>
            </p:extLst>
          </p:nvPr>
        </p:nvGraphicFramePr>
        <p:xfrm>
          <a:off x="7045895" y="2545855"/>
          <a:ext cx="2181225" cy="723900"/>
        </p:xfrm>
        <a:graphic>
          <a:graphicData uri="http://schemas.openxmlformats.org/presentationml/2006/ole">
            <mc:AlternateContent xmlns:mc="http://schemas.openxmlformats.org/markup-compatibility/2006">
              <mc:Choice xmlns:v="urn:schemas-microsoft-com:vml" Requires="v">
                <p:oleObj spid="_x0000_s27699" name="Equation" r:id="rId7" imgW="761760" imgH="253800" progId="Equation.DSMT4">
                  <p:embed/>
                </p:oleObj>
              </mc:Choice>
              <mc:Fallback>
                <p:oleObj name="Equation" r:id="rId7" imgW="761760" imgH="253800" progId="Equation.DSMT4">
                  <p:embed/>
                  <p:pic>
                    <p:nvPicPr>
                      <p:cNvPr id="8" name="Oggetto 7">
                        <a:extLst>
                          <a:ext uri="{FF2B5EF4-FFF2-40B4-BE49-F238E27FC236}">
                            <a16:creationId xmlns:a16="http://schemas.microsoft.com/office/drawing/2014/main" id="{1C1DB769-C640-4D3D-B5EF-5DF5BD90AAA3}"/>
                          </a:ext>
                        </a:extLst>
                      </p:cNvPr>
                      <p:cNvPicPr>
                        <a:picLocks noChangeAspect="1" noChangeArrowheads="1"/>
                      </p:cNvPicPr>
                      <p:nvPr/>
                    </p:nvPicPr>
                    <p:blipFill>
                      <a:blip r:embed="rId8"/>
                      <a:srcRect/>
                      <a:stretch>
                        <a:fillRect/>
                      </a:stretch>
                    </p:blipFill>
                    <p:spPr bwMode="auto">
                      <a:xfrm>
                        <a:off x="7045895" y="2545855"/>
                        <a:ext cx="2181225" cy="723900"/>
                      </a:xfrm>
                      <a:prstGeom prst="rect">
                        <a:avLst/>
                      </a:prstGeom>
                      <a:noFill/>
                    </p:spPr>
                  </p:pic>
                </p:oleObj>
              </mc:Fallback>
            </mc:AlternateContent>
          </a:graphicData>
        </a:graphic>
      </p:graphicFrame>
      <p:sp>
        <p:nvSpPr>
          <p:cNvPr id="12" name="Rettangolo con angoli arrotondati 11">
            <a:extLst>
              <a:ext uri="{FF2B5EF4-FFF2-40B4-BE49-F238E27FC236}">
                <a16:creationId xmlns:a16="http://schemas.microsoft.com/office/drawing/2014/main" id="{C5F5089B-D446-41ED-A1AF-E9BE3B92AD76}"/>
              </a:ext>
            </a:extLst>
          </p:cNvPr>
          <p:cNvSpPr/>
          <p:nvPr/>
        </p:nvSpPr>
        <p:spPr>
          <a:xfrm>
            <a:off x="1215025" y="1496291"/>
            <a:ext cx="1478071" cy="4152094"/>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Elemento grafico 10">
            <a:extLst>
              <a:ext uri="{FF2B5EF4-FFF2-40B4-BE49-F238E27FC236}">
                <a16:creationId xmlns:a16="http://schemas.microsoft.com/office/drawing/2014/main" id="{28FEA1B0-630F-4584-B46E-D4151DA4E9D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2077" y="1745456"/>
            <a:ext cx="4829175" cy="3729038"/>
          </a:xfrm>
          <a:prstGeom prst="rect">
            <a:avLst/>
          </a:prstGeom>
        </p:spPr>
      </p:pic>
      <p:sp>
        <p:nvSpPr>
          <p:cNvPr id="13" name="CasellaDiTesto 12">
            <a:extLst>
              <a:ext uri="{FF2B5EF4-FFF2-40B4-BE49-F238E27FC236}">
                <a16:creationId xmlns:a16="http://schemas.microsoft.com/office/drawing/2014/main" id="{76FC5CF8-C59F-4365-9625-5CFF2A5F380A}"/>
              </a:ext>
            </a:extLst>
          </p:cNvPr>
          <p:cNvSpPr txBox="1"/>
          <p:nvPr/>
        </p:nvSpPr>
        <p:spPr>
          <a:xfrm>
            <a:off x="860331" y="5648385"/>
            <a:ext cx="352275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Voltage Shifter (positive)</a:t>
            </a:r>
          </a:p>
        </p:txBody>
      </p:sp>
      <p:grpSp>
        <p:nvGrpSpPr>
          <p:cNvPr id="14" name="Gruppo 13">
            <a:extLst>
              <a:ext uri="{FF2B5EF4-FFF2-40B4-BE49-F238E27FC236}">
                <a16:creationId xmlns:a16="http://schemas.microsoft.com/office/drawing/2014/main" id="{39CF2F08-B29F-4C1B-BA1D-B8C70CA47C4F}"/>
              </a:ext>
            </a:extLst>
          </p:cNvPr>
          <p:cNvGrpSpPr/>
          <p:nvPr/>
        </p:nvGrpSpPr>
        <p:grpSpPr>
          <a:xfrm>
            <a:off x="1617427" y="3392637"/>
            <a:ext cx="276631" cy="253647"/>
            <a:chOff x="9604781" y="4825678"/>
            <a:chExt cx="285750" cy="285750"/>
          </a:xfrm>
        </p:grpSpPr>
        <p:cxnSp>
          <p:nvCxnSpPr>
            <p:cNvPr id="15" name="Connettore diritto 14">
              <a:extLst>
                <a:ext uri="{FF2B5EF4-FFF2-40B4-BE49-F238E27FC236}">
                  <a16:creationId xmlns:a16="http://schemas.microsoft.com/office/drawing/2014/main" id="{7981B6F8-26B4-444B-859C-D16B0F5922EE}"/>
                </a:ext>
              </a:extLst>
            </p:cNvPr>
            <p:cNvCxnSpPr/>
            <p:nvPr/>
          </p:nvCxnSpPr>
          <p:spPr>
            <a:xfrm>
              <a:off x="9747656" y="4825678"/>
              <a:ext cx="0"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BFBFD03F-1D0A-488F-9678-B8F28A67FD1B}"/>
                </a:ext>
              </a:extLst>
            </p:cNvPr>
            <p:cNvCxnSpPr>
              <a:cxnSpLocks/>
            </p:cNvCxnSpPr>
            <p:nvPr/>
          </p:nvCxnSpPr>
          <p:spPr>
            <a:xfrm rot="16200000">
              <a:off x="9747656" y="4825678"/>
              <a:ext cx="0"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Connettore diritto 16">
            <a:extLst>
              <a:ext uri="{FF2B5EF4-FFF2-40B4-BE49-F238E27FC236}">
                <a16:creationId xmlns:a16="http://schemas.microsoft.com/office/drawing/2014/main" id="{50852098-838B-4FDA-B8CC-7D8808650351}"/>
              </a:ext>
            </a:extLst>
          </p:cNvPr>
          <p:cNvCxnSpPr>
            <a:cxnSpLocks/>
          </p:cNvCxnSpPr>
          <p:nvPr/>
        </p:nvCxnSpPr>
        <p:spPr>
          <a:xfrm rot="16200000">
            <a:off x="1297898" y="3981830"/>
            <a:ext cx="0"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8" name="Oggetto 17">
            <a:extLst>
              <a:ext uri="{FF2B5EF4-FFF2-40B4-BE49-F238E27FC236}">
                <a16:creationId xmlns:a16="http://schemas.microsoft.com/office/drawing/2014/main" id="{93009BE4-E782-4C47-A9BB-C3BAEE2C1851}"/>
              </a:ext>
            </a:extLst>
          </p:cNvPr>
          <p:cNvGraphicFramePr>
            <a:graphicFrameLocks noChangeAspect="1"/>
          </p:cNvGraphicFramePr>
          <p:nvPr>
            <p:extLst>
              <p:ext uri="{D42A27DB-BD31-4B8C-83A1-F6EECF244321}">
                <p14:modId xmlns:p14="http://schemas.microsoft.com/office/powerpoint/2010/main" val="1513048877"/>
              </p:ext>
            </p:extLst>
          </p:nvPr>
        </p:nvGraphicFramePr>
        <p:xfrm>
          <a:off x="311686" y="3214394"/>
          <a:ext cx="1244600" cy="688975"/>
        </p:xfrm>
        <a:graphic>
          <a:graphicData uri="http://schemas.openxmlformats.org/presentationml/2006/ole">
            <mc:AlternateContent xmlns:mc="http://schemas.openxmlformats.org/markup-compatibility/2006">
              <mc:Choice xmlns:v="urn:schemas-microsoft-com:vml" Requires="v">
                <p:oleObj spid="_x0000_s27700" name="Equation" r:id="rId11" imgW="457200" imgH="253800" progId="Equation.DSMT4">
                  <p:embed/>
                </p:oleObj>
              </mc:Choice>
              <mc:Fallback>
                <p:oleObj name="Equation" r:id="rId11" imgW="457200" imgH="253800" progId="Equation.DSMT4">
                  <p:embed/>
                  <p:pic>
                    <p:nvPicPr>
                      <p:cNvPr id="20" name="Oggetto 19">
                        <a:extLst>
                          <a:ext uri="{FF2B5EF4-FFF2-40B4-BE49-F238E27FC236}">
                            <a16:creationId xmlns:a16="http://schemas.microsoft.com/office/drawing/2014/main" id="{527A0D5A-9318-420B-AF4B-D4622BA8FAD0}"/>
                          </a:ext>
                        </a:extLst>
                      </p:cNvPr>
                      <p:cNvPicPr>
                        <a:picLocks noChangeAspect="1" noChangeArrowheads="1"/>
                      </p:cNvPicPr>
                      <p:nvPr/>
                    </p:nvPicPr>
                    <p:blipFill>
                      <a:blip r:embed="rId12"/>
                      <a:srcRect/>
                      <a:stretch>
                        <a:fillRect/>
                      </a:stretch>
                    </p:blipFill>
                    <p:spPr bwMode="auto">
                      <a:xfrm>
                        <a:off x="311686" y="3214394"/>
                        <a:ext cx="1244600" cy="688975"/>
                      </a:xfrm>
                      <a:prstGeom prst="rect">
                        <a:avLst/>
                      </a:prstGeom>
                      <a:noFill/>
                    </p:spPr>
                  </p:pic>
                </p:oleObj>
              </mc:Fallback>
            </mc:AlternateContent>
          </a:graphicData>
        </a:graphic>
      </p:graphicFrame>
      <p:sp>
        <p:nvSpPr>
          <p:cNvPr id="19" name="CasellaDiTesto 18">
            <a:extLst>
              <a:ext uri="{FF2B5EF4-FFF2-40B4-BE49-F238E27FC236}">
                <a16:creationId xmlns:a16="http://schemas.microsoft.com/office/drawing/2014/main" id="{9591B330-4978-49B9-820B-9E81FBF5C90B}"/>
              </a:ext>
            </a:extLst>
          </p:cNvPr>
          <p:cNvSpPr txBox="1"/>
          <p:nvPr/>
        </p:nvSpPr>
        <p:spPr>
          <a:xfrm>
            <a:off x="5740017" y="3691009"/>
            <a:ext cx="547116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Alternatively, we can connect </a:t>
            </a:r>
            <a:r>
              <a:rPr lang="en-US" sz="2400" b="1" i="1" dirty="0">
                <a:latin typeface="Arial" panose="020B0604020202020204" pitchFamily="34" charset="0"/>
                <a:cs typeface="Arial" panose="020B0604020202020204" pitchFamily="34" charset="0"/>
              </a:rPr>
              <a:t>V</a:t>
            </a:r>
            <a:r>
              <a:rPr lang="en-US" sz="2400" b="1" i="1" baseline="-25000" dirty="0">
                <a:latin typeface="Arial" panose="020B0604020202020204" pitchFamily="34" charset="0"/>
                <a:cs typeface="Arial" panose="020B0604020202020204" pitchFamily="34" charset="0"/>
              </a:rPr>
              <a:t>in</a:t>
            </a:r>
            <a:r>
              <a:rPr lang="en-US" sz="2400" dirty="0">
                <a:latin typeface="Arial" panose="020B0604020202020204" pitchFamily="34" charset="0"/>
                <a:cs typeface="Arial" panose="020B0604020202020204" pitchFamily="34" charset="0"/>
              </a:rPr>
              <a:t> to </a:t>
            </a:r>
            <a:r>
              <a:rPr lang="en-US" sz="2400" b="1" i="1" dirty="0" err="1">
                <a:latin typeface="Arial" panose="020B0604020202020204" pitchFamily="34" charset="0"/>
                <a:cs typeface="Arial" panose="020B0604020202020204" pitchFamily="34" charset="0"/>
              </a:rPr>
              <a:t>V</a:t>
            </a:r>
            <a:r>
              <a:rPr lang="en-US" sz="2400" b="1" i="1" baseline="-25000" dirty="0" err="1">
                <a:latin typeface="Arial" panose="020B0604020202020204" pitchFamily="34" charset="0"/>
                <a:cs typeface="Arial" panose="020B0604020202020204" pitchFamily="34" charset="0"/>
              </a:rPr>
              <a:t>Gp</a:t>
            </a:r>
            <a:r>
              <a:rPr lang="en-US" sz="2400" dirty="0">
                <a:latin typeface="Arial" panose="020B0604020202020204" pitchFamily="34" charset="0"/>
                <a:cs typeface="Arial" panose="020B0604020202020204" pitchFamily="34" charset="0"/>
              </a:rPr>
              <a:t> and use a negative voltage shifter to produce </a:t>
            </a:r>
            <a:r>
              <a:rPr lang="en-US" sz="2400" b="1" i="1" dirty="0" err="1">
                <a:latin typeface="Arial" panose="020B0604020202020204" pitchFamily="34" charset="0"/>
                <a:cs typeface="Arial" panose="020B0604020202020204" pitchFamily="34" charset="0"/>
              </a:rPr>
              <a:t>V</a:t>
            </a:r>
            <a:r>
              <a:rPr lang="en-US" sz="2400" b="1" i="1" baseline="-25000" dirty="0" err="1">
                <a:latin typeface="Arial" panose="020B0604020202020204" pitchFamily="34" charset="0"/>
                <a:cs typeface="Arial" panose="020B0604020202020204" pitchFamily="34" charset="0"/>
              </a:rPr>
              <a:t>Gn</a:t>
            </a:r>
            <a:r>
              <a:rPr lang="en-US" sz="2400" dirty="0">
                <a:latin typeface="Arial" panose="020B0604020202020204" pitchFamily="34" charset="0"/>
                <a:cs typeface="Arial" panose="020B0604020202020204" pitchFamily="34" charset="0"/>
              </a:rPr>
              <a:t>.  </a:t>
            </a:r>
          </a:p>
        </p:txBody>
      </p:sp>
      <p:sp>
        <p:nvSpPr>
          <p:cNvPr id="20" name="CasellaDiTesto 19">
            <a:extLst>
              <a:ext uri="{FF2B5EF4-FFF2-40B4-BE49-F238E27FC236}">
                <a16:creationId xmlns:a16="http://schemas.microsoft.com/office/drawing/2014/main" id="{3B06269E-DDCB-4B12-AD65-45220B402601}"/>
              </a:ext>
            </a:extLst>
          </p:cNvPr>
          <p:cNvSpPr txBox="1"/>
          <p:nvPr/>
        </p:nvSpPr>
        <p:spPr>
          <a:xfrm>
            <a:off x="5716666" y="4949920"/>
            <a:ext cx="5471160"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Advantage: Simplicity</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Drawback: low efficiency in terms of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maximum V</a:t>
            </a:r>
            <a:r>
              <a:rPr lang="en-US" sz="2400" baseline="-25000" dirty="0">
                <a:latin typeface="Arial" panose="020B0604020202020204" pitchFamily="34" charset="0"/>
                <a:cs typeface="Arial" panose="020B0604020202020204" pitchFamily="34" charset="0"/>
              </a:rPr>
              <a:t>GS</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3607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9"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36F023-E3CF-4A24-BD4E-E83003C05B6F}"/>
              </a:ext>
            </a:extLst>
          </p:cNvPr>
          <p:cNvSpPr>
            <a:spLocks noGrp="1"/>
          </p:cNvSpPr>
          <p:nvPr>
            <p:ph type="title"/>
          </p:nvPr>
        </p:nvSpPr>
        <p:spPr>
          <a:xfrm>
            <a:off x="838200" y="88792"/>
            <a:ext cx="10515600" cy="662397"/>
          </a:xfrm>
        </p:spPr>
        <p:txBody>
          <a:bodyPr/>
          <a:lstStyle/>
          <a:p>
            <a:r>
              <a:rPr lang="en-US" dirty="0"/>
              <a:t>Frequency response requirements: closed loop gain (</a:t>
            </a:r>
            <a:r>
              <a:rPr lang="en-US" dirty="0" err="1">
                <a:latin typeface="Symbol" panose="05050102010706020507" pitchFamily="18" charset="2"/>
              </a:rPr>
              <a:t>b</a:t>
            </a:r>
            <a:r>
              <a:rPr lang="en-US" dirty="0" err="1"/>
              <a:t>A</a:t>
            </a:r>
            <a:r>
              <a:rPr lang="en-US" dirty="0"/>
              <a:t>)</a:t>
            </a:r>
          </a:p>
        </p:txBody>
      </p:sp>
      <p:sp>
        <p:nvSpPr>
          <p:cNvPr id="3" name="Segnaposto piè di pagina 2">
            <a:extLst>
              <a:ext uri="{FF2B5EF4-FFF2-40B4-BE49-F238E27FC236}">
                <a16:creationId xmlns:a16="http://schemas.microsoft.com/office/drawing/2014/main" id="{AA273443-BDEF-43E6-BB5D-452CC526FCA6}"/>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850D6C68-3642-4CBA-817D-BEF921E5000F}"/>
              </a:ext>
            </a:extLst>
          </p:cNvPr>
          <p:cNvSpPr>
            <a:spLocks noGrp="1"/>
          </p:cNvSpPr>
          <p:nvPr>
            <p:ph type="sldNum" sz="quarter" idx="12"/>
          </p:nvPr>
        </p:nvSpPr>
        <p:spPr/>
        <p:txBody>
          <a:bodyPr/>
          <a:lstStyle/>
          <a:p>
            <a:fld id="{02055017-B6DE-4C35-A63B-40EADAC97849}" type="slidenum">
              <a:rPr lang="en-US" smtClean="0"/>
              <a:t>23</a:t>
            </a:fld>
            <a:endParaRPr lang="en-US" dirty="0"/>
          </a:p>
        </p:txBody>
      </p:sp>
      <p:grpSp>
        <p:nvGrpSpPr>
          <p:cNvPr id="51" name="Gruppo 50">
            <a:extLst>
              <a:ext uri="{FF2B5EF4-FFF2-40B4-BE49-F238E27FC236}">
                <a16:creationId xmlns:a16="http://schemas.microsoft.com/office/drawing/2014/main" id="{A57131EE-4844-4528-83DD-27CEE4478E07}"/>
              </a:ext>
            </a:extLst>
          </p:cNvPr>
          <p:cNvGrpSpPr/>
          <p:nvPr/>
        </p:nvGrpSpPr>
        <p:grpSpPr>
          <a:xfrm>
            <a:off x="902068" y="1192447"/>
            <a:ext cx="5809189" cy="4837098"/>
            <a:chOff x="902068" y="1192447"/>
            <a:chExt cx="5809189" cy="4837098"/>
          </a:xfrm>
        </p:grpSpPr>
        <p:sp>
          <p:nvSpPr>
            <p:cNvPr id="13" name="Figura a mano libera: forma 12">
              <a:extLst>
                <a:ext uri="{FF2B5EF4-FFF2-40B4-BE49-F238E27FC236}">
                  <a16:creationId xmlns:a16="http://schemas.microsoft.com/office/drawing/2014/main" id="{6885B082-6CD6-460E-92C1-1BE45D49503C}"/>
                </a:ext>
              </a:extLst>
            </p:cNvPr>
            <p:cNvSpPr/>
            <p:nvPr/>
          </p:nvSpPr>
          <p:spPr>
            <a:xfrm>
              <a:off x="2486979" y="1752883"/>
              <a:ext cx="4930" cy="2375129"/>
            </a:xfrm>
            <a:custGeom>
              <a:avLst/>
              <a:gdLst>
                <a:gd name="connsiteX0" fmla="*/ 0 w 4930"/>
                <a:gd name="connsiteY0" fmla="*/ 0 h 2375129"/>
                <a:gd name="connsiteX1" fmla="*/ 0 w 4930"/>
                <a:gd name="connsiteY1" fmla="*/ 2375130 h 2375129"/>
              </a:gdLst>
              <a:ahLst/>
              <a:cxnLst>
                <a:cxn ang="0">
                  <a:pos x="connsiteX0" y="connsiteY0"/>
                </a:cxn>
                <a:cxn ang="0">
                  <a:pos x="connsiteX1" y="connsiteY1"/>
                </a:cxn>
              </a:cxnLst>
              <a:rect l="l" t="t" r="r" b="b"/>
              <a:pathLst>
                <a:path w="4930" h="2375129">
                  <a:moveTo>
                    <a:pt x="0" y="0"/>
                  </a:moveTo>
                  <a:lnTo>
                    <a:pt x="0" y="2375130"/>
                  </a:lnTo>
                </a:path>
              </a:pathLst>
            </a:custGeom>
            <a:noFill/>
            <a:ln w="9855" cap="rnd">
              <a:solidFill>
                <a:srgbClr val="000000">
                  <a:alpha val="99000"/>
                </a:srgbClr>
              </a:solidFill>
              <a:prstDash val="solid"/>
              <a:miter/>
            </a:ln>
          </p:spPr>
          <p:txBody>
            <a:bodyPr rtlCol="0" anchor="ctr"/>
            <a:lstStyle/>
            <a:p>
              <a:endParaRPr lang="en-US"/>
            </a:p>
          </p:txBody>
        </p:sp>
        <p:sp>
          <p:nvSpPr>
            <p:cNvPr id="14" name="Figura a mano libera: forma 13">
              <a:extLst>
                <a:ext uri="{FF2B5EF4-FFF2-40B4-BE49-F238E27FC236}">
                  <a16:creationId xmlns:a16="http://schemas.microsoft.com/office/drawing/2014/main" id="{F1C0E95B-8BE7-4174-9B30-D303242AF949}"/>
                </a:ext>
              </a:extLst>
            </p:cNvPr>
            <p:cNvSpPr/>
            <p:nvPr/>
          </p:nvSpPr>
          <p:spPr>
            <a:xfrm>
              <a:off x="1986069" y="3757580"/>
              <a:ext cx="4203214" cy="4930"/>
            </a:xfrm>
            <a:custGeom>
              <a:avLst/>
              <a:gdLst>
                <a:gd name="connsiteX0" fmla="*/ 0 w 4203214"/>
                <a:gd name="connsiteY0" fmla="*/ 0 h 4930"/>
                <a:gd name="connsiteX1" fmla="*/ 4203215 w 4203214"/>
                <a:gd name="connsiteY1" fmla="*/ 0 h 4930"/>
              </a:gdLst>
              <a:ahLst/>
              <a:cxnLst>
                <a:cxn ang="0">
                  <a:pos x="connsiteX0" y="connsiteY0"/>
                </a:cxn>
                <a:cxn ang="0">
                  <a:pos x="connsiteX1" y="connsiteY1"/>
                </a:cxn>
              </a:cxnLst>
              <a:rect l="l" t="t" r="r" b="b"/>
              <a:pathLst>
                <a:path w="4203214" h="4930">
                  <a:moveTo>
                    <a:pt x="0" y="0"/>
                  </a:moveTo>
                  <a:lnTo>
                    <a:pt x="4203215" y="0"/>
                  </a:lnTo>
                </a:path>
              </a:pathLst>
            </a:custGeom>
            <a:noFill/>
            <a:ln w="9855" cap="rnd">
              <a:solidFill>
                <a:srgbClr val="000000">
                  <a:alpha val="99000"/>
                </a:srgbClr>
              </a:solidFill>
              <a:prstDash val="solid"/>
              <a:miter/>
            </a:ln>
          </p:spPr>
          <p:txBody>
            <a:bodyPr rtlCol="0" anchor="ctr"/>
            <a:lstStyle/>
            <a:p>
              <a:endParaRPr lang="en-US"/>
            </a:p>
          </p:txBody>
        </p:sp>
        <p:sp>
          <p:nvSpPr>
            <p:cNvPr id="15" name="Figura a mano libera: forma 14">
              <a:extLst>
                <a:ext uri="{FF2B5EF4-FFF2-40B4-BE49-F238E27FC236}">
                  <a16:creationId xmlns:a16="http://schemas.microsoft.com/office/drawing/2014/main" id="{FB257E90-07D6-4BC1-B0C1-DF4FCE3732CF}"/>
                </a:ext>
              </a:extLst>
            </p:cNvPr>
            <p:cNvSpPr/>
            <p:nvPr/>
          </p:nvSpPr>
          <p:spPr>
            <a:xfrm rot="10800000" flipV="1">
              <a:off x="2452934" y="1706023"/>
              <a:ext cx="68091" cy="70301"/>
            </a:xfrm>
            <a:custGeom>
              <a:avLst/>
              <a:gdLst>
                <a:gd name="connsiteX0" fmla="*/ 68259 w 68091"/>
                <a:gd name="connsiteY0" fmla="*/ 70194 h 70301"/>
                <a:gd name="connsiteX1" fmla="*/ 167 w 68091"/>
                <a:gd name="connsiteY1" fmla="*/ 70194 h 70301"/>
                <a:gd name="connsiteX2" fmla="*/ 34213 w 68091"/>
                <a:gd name="connsiteY2" fmla="*/ -108 h 70301"/>
              </a:gdLst>
              <a:ahLst/>
              <a:cxnLst>
                <a:cxn ang="0">
                  <a:pos x="connsiteX0" y="connsiteY0"/>
                </a:cxn>
                <a:cxn ang="0">
                  <a:pos x="connsiteX1" y="connsiteY1"/>
                </a:cxn>
                <a:cxn ang="0">
                  <a:pos x="connsiteX2" y="connsiteY2"/>
                </a:cxn>
              </a:cxnLst>
              <a:rect l="l" t="t" r="r" b="b"/>
              <a:pathLst>
                <a:path w="68091" h="70301">
                  <a:moveTo>
                    <a:pt x="68259" y="70194"/>
                  </a:moveTo>
                  <a:lnTo>
                    <a:pt x="167" y="70194"/>
                  </a:lnTo>
                  <a:lnTo>
                    <a:pt x="34213" y="-108"/>
                  </a:lnTo>
                  <a:close/>
                </a:path>
              </a:pathLst>
            </a:custGeom>
            <a:solidFill>
              <a:srgbClr val="2B1100"/>
            </a:solidFill>
            <a:ln w="9893" cap="flat">
              <a:solidFill>
                <a:srgbClr val="000000"/>
              </a:solidFill>
              <a:prstDash val="solid"/>
              <a:miter/>
            </a:ln>
          </p:spPr>
          <p:txBody>
            <a:bodyPr rtlCol="0" anchor="ctr"/>
            <a:lstStyle/>
            <a:p>
              <a:endParaRPr lang="en-US"/>
            </a:p>
          </p:txBody>
        </p:sp>
        <p:sp>
          <p:nvSpPr>
            <p:cNvPr id="16" name="Figura a mano libera: forma 15">
              <a:extLst>
                <a:ext uri="{FF2B5EF4-FFF2-40B4-BE49-F238E27FC236}">
                  <a16:creationId xmlns:a16="http://schemas.microsoft.com/office/drawing/2014/main" id="{997174CE-041A-4C7D-89C8-52718EF946BF}"/>
                </a:ext>
              </a:extLst>
            </p:cNvPr>
            <p:cNvSpPr/>
            <p:nvPr/>
          </p:nvSpPr>
          <p:spPr>
            <a:xfrm rot="5400000">
              <a:off x="6165686" y="3726609"/>
              <a:ext cx="77283" cy="61940"/>
            </a:xfrm>
            <a:custGeom>
              <a:avLst/>
              <a:gdLst>
                <a:gd name="connsiteX0" fmla="*/ 78205 w 77283"/>
                <a:gd name="connsiteY0" fmla="*/ 62242 h 61940"/>
                <a:gd name="connsiteX1" fmla="*/ 921 w 77283"/>
                <a:gd name="connsiteY1" fmla="*/ 62242 h 61940"/>
                <a:gd name="connsiteX2" fmla="*/ 39563 w 77283"/>
                <a:gd name="connsiteY2" fmla="*/ 301 h 61940"/>
              </a:gdLst>
              <a:ahLst/>
              <a:cxnLst>
                <a:cxn ang="0">
                  <a:pos x="connsiteX0" y="connsiteY0"/>
                </a:cxn>
                <a:cxn ang="0">
                  <a:pos x="connsiteX1" y="connsiteY1"/>
                </a:cxn>
                <a:cxn ang="0">
                  <a:pos x="connsiteX2" y="connsiteY2"/>
                </a:cxn>
              </a:cxnLst>
              <a:rect l="l" t="t" r="r" b="b"/>
              <a:pathLst>
                <a:path w="77283" h="61940">
                  <a:moveTo>
                    <a:pt x="78205" y="62242"/>
                  </a:moveTo>
                  <a:lnTo>
                    <a:pt x="921" y="62242"/>
                  </a:lnTo>
                  <a:lnTo>
                    <a:pt x="39563" y="301"/>
                  </a:lnTo>
                  <a:close/>
                </a:path>
              </a:pathLst>
            </a:custGeom>
            <a:solidFill>
              <a:srgbClr val="2B1100"/>
            </a:solidFill>
            <a:ln w="9862" cap="flat">
              <a:solidFill>
                <a:srgbClr val="000000"/>
              </a:solidFill>
              <a:prstDash val="solid"/>
              <a:miter/>
            </a:ln>
          </p:spPr>
          <p:txBody>
            <a:bodyPr rtlCol="0" anchor="ctr"/>
            <a:lstStyle/>
            <a:p>
              <a:endParaRPr lang="en-US"/>
            </a:p>
          </p:txBody>
        </p:sp>
        <p:sp>
          <p:nvSpPr>
            <p:cNvPr id="17" name="Figura a mano libera: forma 16">
              <a:extLst>
                <a:ext uri="{FF2B5EF4-FFF2-40B4-BE49-F238E27FC236}">
                  <a16:creationId xmlns:a16="http://schemas.microsoft.com/office/drawing/2014/main" id="{02E7A76D-08DF-49B0-936C-6D536D69E4D5}"/>
                </a:ext>
              </a:extLst>
            </p:cNvPr>
            <p:cNvSpPr/>
            <p:nvPr/>
          </p:nvSpPr>
          <p:spPr>
            <a:xfrm>
              <a:off x="2497871" y="4384387"/>
              <a:ext cx="4930" cy="1645158"/>
            </a:xfrm>
            <a:custGeom>
              <a:avLst/>
              <a:gdLst>
                <a:gd name="connsiteX0" fmla="*/ 0 w 4930"/>
                <a:gd name="connsiteY0" fmla="*/ 0 h 1645158"/>
                <a:gd name="connsiteX1" fmla="*/ 0 w 4930"/>
                <a:gd name="connsiteY1" fmla="*/ 1645159 h 1645158"/>
              </a:gdLst>
              <a:ahLst/>
              <a:cxnLst>
                <a:cxn ang="0">
                  <a:pos x="connsiteX0" y="connsiteY0"/>
                </a:cxn>
                <a:cxn ang="0">
                  <a:pos x="connsiteX1" y="connsiteY1"/>
                </a:cxn>
              </a:cxnLst>
              <a:rect l="l" t="t" r="r" b="b"/>
              <a:pathLst>
                <a:path w="4930" h="1645158">
                  <a:moveTo>
                    <a:pt x="0" y="0"/>
                  </a:moveTo>
                  <a:lnTo>
                    <a:pt x="0" y="1645159"/>
                  </a:lnTo>
                </a:path>
              </a:pathLst>
            </a:custGeom>
            <a:noFill/>
            <a:ln w="9855" cap="rnd">
              <a:solidFill>
                <a:srgbClr val="000000">
                  <a:alpha val="99000"/>
                </a:srgbClr>
              </a:solidFill>
              <a:prstDash val="solid"/>
              <a:miter/>
            </a:ln>
          </p:spPr>
          <p:txBody>
            <a:bodyPr rtlCol="0" anchor="ctr"/>
            <a:lstStyle/>
            <a:p>
              <a:endParaRPr lang="en-US"/>
            </a:p>
          </p:txBody>
        </p:sp>
        <p:sp>
          <p:nvSpPr>
            <p:cNvPr id="18" name="Figura a mano libera: forma 17">
              <a:extLst>
                <a:ext uri="{FF2B5EF4-FFF2-40B4-BE49-F238E27FC236}">
                  <a16:creationId xmlns:a16="http://schemas.microsoft.com/office/drawing/2014/main" id="{9D4F8DFC-6C2A-459B-B1CF-A33727725F94}"/>
                </a:ext>
              </a:extLst>
            </p:cNvPr>
            <p:cNvSpPr/>
            <p:nvPr/>
          </p:nvSpPr>
          <p:spPr>
            <a:xfrm>
              <a:off x="2030932" y="5769464"/>
              <a:ext cx="4140650" cy="4930"/>
            </a:xfrm>
            <a:custGeom>
              <a:avLst/>
              <a:gdLst>
                <a:gd name="connsiteX0" fmla="*/ 0 w 4140650"/>
                <a:gd name="connsiteY0" fmla="*/ 0 h 4930"/>
                <a:gd name="connsiteX1" fmla="*/ 4140651 w 4140650"/>
                <a:gd name="connsiteY1" fmla="*/ 0 h 4930"/>
              </a:gdLst>
              <a:ahLst/>
              <a:cxnLst>
                <a:cxn ang="0">
                  <a:pos x="connsiteX0" y="connsiteY0"/>
                </a:cxn>
                <a:cxn ang="0">
                  <a:pos x="connsiteX1" y="connsiteY1"/>
                </a:cxn>
              </a:cxnLst>
              <a:rect l="l" t="t" r="r" b="b"/>
              <a:pathLst>
                <a:path w="4140650" h="4930">
                  <a:moveTo>
                    <a:pt x="0" y="0"/>
                  </a:moveTo>
                  <a:lnTo>
                    <a:pt x="4140651" y="0"/>
                  </a:lnTo>
                </a:path>
              </a:pathLst>
            </a:custGeom>
            <a:noFill/>
            <a:ln w="9855" cap="rnd">
              <a:solidFill>
                <a:srgbClr val="000000">
                  <a:alpha val="99000"/>
                </a:srgbClr>
              </a:solidFill>
              <a:prstDash val="solid"/>
              <a:miter/>
            </a:ln>
          </p:spPr>
          <p:txBody>
            <a:bodyPr rtlCol="0" anchor="ctr"/>
            <a:lstStyle/>
            <a:p>
              <a:endParaRPr lang="en-US"/>
            </a:p>
          </p:txBody>
        </p:sp>
        <p:sp>
          <p:nvSpPr>
            <p:cNvPr id="19" name="Figura a mano libera: forma 18">
              <a:extLst>
                <a:ext uri="{FF2B5EF4-FFF2-40B4-BE49-F238E27FC236}">
                  <a16:creationId xmlns:a16="http://schemas.microsoft.com/office/drawing/2014/main" id="{370F15DA-3308-4110-BBEE-0AB6451B4BEC}"/>
                </a:ext>
              </a:extLst>
            </p:cNvPr>
            <p:cNvSpPr/>
            <p:nvPr/>
          </p:nvSpPr>
          <p:spPr>
            <a:xfrm rot="10800000" flipV="1">
              <a:off x="2463831" y="4337525"/>
              <a:ext cx="68091" cy="70301"/>
            </a:xfrm>
            <a:custGeom>
              <a:avLst/>
              <a:gdLst>
                <a:gd name="connsiteX0" fmla="*/ 68261 w 68091"/>
                <a:gd name="connsiteY0" fmla="*/ 70727 h 70301"/>
                <a:gd name="connsiteX1" fmla="*/ 169 w 68091"/>
                <a:gd name="connsiteY1" fmla="*/ 70727 h 70301"/>
                <a:gd name="connsiteX2" fmla="*/ 34215 w 68091"/>
                <a:gd name="connsiteY2" fmla="*/ 426 h 70301"/>
              </a:gdLst>
              <a:ahLst/>
              <a:cxnLst>
                <a:cxn ang="0">
                  <a:pos x="connsiteX0" y="connsiteY0"/>
                </a:cxn>
                <a:cxn ang="0">
                  <a:pos x="connsiteX1" y="connsiteY1"/>
                </a:cxn>
                <a:cxn ang="0">
                  <a:pos x="connsiteX2" y="connsiteY2"/>
                </a:cxn>
              </a:cxnLst>
              <a:rect l="l" t="t" r="r" b="b"/>
              <a:pathLst>
                <a:path w="68091" h="70301">
                  <a:moveTo>
                    <a:pt x="68261" y="70727"/>
                  </a:moveTo>
                  <a:lnTo>
                    <a:pt x="169" y="70727"/>
                  </a:lnTo>
                  <a:lnTo>
                    <a:pt x="34215" y="426"/>
                  </a:lnTo>
                  <a:close/>
                </a:path>
              </a:pathLst>
            </a:custGeom>
            <a:solidFill>
              <a:srgbClr val="2B1100"/>
            </a:solidFill>
            <a:ln w="9893" cap="flat">
              <a:solidFill>
                <a:srgbClr val="000000"/>
              </a:solidFill>
              <a:prstDash val="solid"/>
              <a:miter/>
            </a:ln>
          </p:spPr>
          <p:txBody>
            <a:bodyPr rtlCol="0" anchor="ctr"/>
            <a:lstStyle/>
            <a:p>
              <a:endParaRPr lang="en-US"/>
            </a:p>
          </p:txBody>
        </p:sp>
        <p:sp>
          <p:nvSpPr>
            <p:cNvPr id="20" name="Figura a mano libera: forma 19">
              <a:extLst>
                <a:ext uri="{FF2B5EF4-FFF2-40B4-BE49-F238E27FC236}">
                  <a16:creationId xmlns:a16="http://schemas.microsoft.com/office/drawing/2014/main" id="{FFEE5464-2B4F-4715-A872-90BF7B93F2C4}"/>
                </a:ext>
              </a:extLst>
            </p:cNvPr>
            <p:cNvSpPr/>
            <p:nvPr/>
          </p:nvSpPr>
          <p:spPr>
            <a:xfrm rot="5400000">
              <a:off x="6143252" y="5738492"/>
              <a:ext cx="77283" cy="61940"/>
            </a:xfrm>
            <a:custGeom>
              <a:avLst/>
              <a:gdLst>
                <a:gd name="connsiteX0" fmla="*/ 78200 w 77283"/>
                <a:gd name="connsiteY0" fmla="*/ 62650 h 61940"/>
                <a:gd name="connsiteX1" fmla="*/ 917 w 77283"/>
                <a:gd name="connsiteY1" fmla="*/ 62650 h 61940"/>
                <a:gd name="connsiteX2" fmla="*/ 39558 w 77283"/>
                <a:gd name="connsiteY2" fmla="*/ 709 h 61940"/>
              </a:gdLst>
              <a:ahLst/>
              <a:cxnLst>
                <a:cxn ang="0">
                  <a:pos x="connsiteX0" y="connsiteY0"/>
                </a:cxn>
                <a:cxn ang="0">
                  <a:pos x="connsiteX1" y="connsiteY1"/>
                </a:cxn>
                <a:cxn ang="0">
                  <a:pos x="connsiteX2" y="connsiteY2"/>
                </a:cxn>
              </a:cxnLst>
              <a:rect l="l" t="t" r="r" b="b"/>
              <a:pathLst>
                <a:path w="77283" h="61940">
                  <a:moveTo>
                    <a:pt x="78200" y="62650"/>
                  </a:moveTo>
                  <a:lnTo>
                    <a:pt x="917" y="62650"/>
                  </a:lnTo>
                  <a:lnTo>
                    <a:pt x="39558" y="709"/>
                  </a:lnTo>
                  <a:close/>
                </a:path>
              </a:pathLst>
            </a:custGeom>
            <a:solidFill>
              <a:srgbClr val="2B1100"/>
            </a:solidFill>
            <a:ln w="9862" cap="flat">
              <a:solidFill>
                <a:srgbClr val="000000"/>
              </a:solidFill>
              <a:prstDash val="solid"/>
              <a:miter/>
            </a:ln>
          </p:spPr>
          <p:txBody>
            <a:bodyPr rtlCol="0" anchor="ctr"/>
            <a:lstStyle/>
            <a:p>
              <a:endParaRPr lang="en-US"/>
            </a:p>
          </p:txBody>
        </p:sp>
        <p:sp>
          <p:nvSpPr>
            <p:cNvPr id="21" name="Figura a mano libera: forma 20">
              <a:extLst>
                <a:ext uri="{FF2B5EF4-FFF2-40B4-BE49-F238E27FC236}">
                  <a16:creationId xmlns:a16="http://schemas.microsoft.com/office/drawing/2014/main" id="{83D8E1B5-317F-462B-88E3-74A518DEF426}"/>
                </a:ext>
              </a:extLst>
            </p:cNvPr>
            <p:cNvSpPr/>
            <p:nvPr/>
          </p:nvSpPr>
          <p:spPr>
            <a:xfrm>
              <a:off x="2279970" y="1992574"/>
              <a:ext cx="3595380" cy="2544004"/>
            </a:xfrm>
            <a:custGeom>
              <a:avLst/>
              <a:gdLst>
                <a:gd name="connsiteX0" fmla="*/ 0 w 3595380"/>
                <a:gd name="connsiteY0" fmla="*/ 0 h 2544004"/>
                <a:gd name="connsiteX1" fmla="*/ 893397 w 3595380"/>
                <a:gd name="connsiteY1" fmla="*/ 0 h 2544004"/>
                <a:gd name="connsiteX2" fmla="*/ 3257633 w 3595380"/>
                <a:gd name="connsiteY2" fmla="*/ 2015592 h 2544004"/>
                <a:gd name="connsiteX3" fmla="*/ 3595381 w 3595380"/>
                <a:gd name="connsiteY3" fmla="*/ 2544005 h 2544004"/>
              </a:gdLst>
              <a:ahLst/>
              <a:cxnLst>
                <a:cxn ang="0">
                  <a:pos x="connsiteX0" y="connsiteY0"/>
                </a:cxn>
                <a:cxn ang="0">
                  <a:pos x="connsiteX1" y="connsiteY1"/>
                </a:cxn>
                <a:cxn ang="0">
                  <a:pos x="connsiteX2" y="connsiteY2"/>
                </a:cxn>
                <a:cxn ang="0">
                  <a:pos x="connsiteX3" y="connsiteY3"/>
                </a:cxn>
              </a:cxnLst>
              <a:rect l="l" t="t" r="r" b="b"/>
              <a:pathLst>
                <a:path w="3595380" h="2544004">
                  <a:moveTo>
                    <a:pt x="0" y="0"/>
                  </a:moveTo>
                  <a:lnTo>
                    <a:pt x="893397" y="0"/>
                  </a:lnTo>
                  <a:lnTo>
                    <a:pt x="3257633" y="2015592"/>
                  </a:lnTo>
                  <a:lnTo>
                    <a:pt x="3595381" y="2544005"/>
                  </a:lnTo>
                </a:path>
              </a:pathLst>
            </a:custGeom>
            <a:noFill/>
            <a:ln w="20486" cap="rnd">
              <a:solidFill>
                <a:srgbClr val="FF0000">
                  <a:alpha val="99000"/>
                </a:srgbClr>
              </a:solidFill>
              <a:prstDash val="solid"/>
              <a:miter/>
            </a:ln>
          </p:spPr>
          <p:txBody>
            <a:bodyPr rtlCol="0" anchor="ctr"/>
            <a:lstStyle/>
            <a:p>
              <a:endParaRPr lang="en-US"/>
            </a:p>
          </p:txBody>
        </p:sp>
        <p:sp>
          <p:nvSpPr>
            <p:cNvPr id="22" name="Figura a mano libera: forma 21">
              <a:extLst>
                <a:ext uri="{FF2B5EF4-FFF2-40B4-BE49-F238E27FC236}">
                  <a16:creationId xmlns:a16="http://schemas.microsoft.com/office/drawing/2014/main" id="{150A8070-335D-4EE6-8C9A-B351DCA4B852}"/>
                </a:ext>
              </a:extLst>
            </p:cNvPr>
            <p:cNvSpPr/>
            <p:nvPr/>
          </p:nvSpPr>
          <p:spPr>
            <a:xfrm>
              <a:off x="3181630" y="1779228"/>
              <a:ext cx="4930" cy="4096637"/>
            </a:xfrm>
            <a:custGeom>
              <a:avLst/>
              <a:gdLst>
                <a:gd name="connsiteX0" fmla="*/ 0 w 4930"/>
                <a:gd name="connsiteY0" fmla="*/ 0 h 4096637"/>
                <a:gd name="connsiteX1" fmla="*/ 0 w 4930"/>
                <a:gd name="connsiteY1" fmla="*/ 4096638 h 4096637"/>
              </a:gdLst>
              <a:ahLst/>
              <a:cxnLst>
                <a:cxn ang="0">
                  <a:pos x="connsiteX0" y="connsiteY0"/>
                </a:cxn>
                <a:cxn ang="0">
                  <a:pos x="connsiteX1" y="connsiteY1"/>
                </a:cxn>
              </a:cxnLst>
              <a:rect l="l" t="t" r="r" b="b"/>
              <a:pathLst>
                <a:path w="4930" h="4096637">
                  <a:moveTo>
                    <a:pt x="0" y="0"/>
                  </a:moveTo>
                  <a:lnTo>
                    <a:pt x="0" y="4096638"/>
                  </a:lnTo>
                </a:path>
              </a:pathLst>
            </a:custGeom>
            <a:noFill/>
            <a:ln w="9852" cap="rnd">
              <a:solidFill>
                <a:srgbClr val="000000">
                  <a:alpha val="99000"/>
                </a:srgbClr>
              </a:solidFill>
              <a:custDash>
                <a:ds d="899715" sp="899715"/>
              </a:custDash>
              <a:miter/>
            </a:ln>
          </p:spPr>
          <p:txBody>
            <a:bodyPr rtlCol="0" anchor="ctr"/>
            <a:lstStyle/>
            <a:p>
              <a:endParaRPr lang="en-US"/>
            </a:p>
          </p:txBody>
        </p:sp>
        <p:sp>
          <p:nvSpPr>
            <p:cNvPr id="23" name="Figura a mano libera: forma 22">
              <a:extLst>
                <a:ext uri="{FF2B5EF4-FFF2-40B4-BE49-F238E27FC236}">
                  <a16:creationId xmlns:a16="http://schemas.microsoft.com/office/drawing/2014/main" id="{25C978E9-8F6A-4711-874F-C78E6F1D3956}"/>
                </a:ext>
              </a:extLst>
            </p:cNvPr>
            <p:cNvSpPr/>
            <p:nvPr/>
          </p:nvSpPr>
          <p:spPr>
            <a:xfrm>
              <a:off x="5540699" y="3602618"/>
              <a:ext cx="4930" cy="2274663"/>
            </a:xfrm>
            <a:custGeom>
              <a:avLst/>
              <a:gdLst>
                <a:gd name="connsiteX0" fmla="*/ 0 w 4930"/>
                <a:gd name="connsiteY0" fmla="*/ 0 h 2274663"/>
                <a:gd name="connsiteX1" fmla="*/ 0 w 4930"/>
                <a:gd name="connsiteY1" fmla="*/ 2274663 h 2274663"/>
              </a:gdLst>
              <a:ahLst/>
              <a:cxnLst>
                <a:cxn ang="0">
                  <a:pos x="connsiteX0" y="connsiteY0"/>
                </a:cxn>
                <a:cxn ang="0">
                  <a:pos x="connsiteX1" y="connsiteY1"/>
                </a:cxn>
              </a:cxnLst>
              <a:rect l="l" t="t" r="r" b="b"/>
              <a:pathLst>
                <a:path w="4930" h="2274663">
                  <a:moveTo>
                    <a:pt x="0" y="0"/>
                  </a:moveTo>
                  <a:lnTo>
                    <a:pt x="0" y="2274663"/>
                  </a:lnTo>
                </a:path>
              </a:pathLst>
            </a:custGeom>
            <a:noFill/>
            <a:ln w="9852" cap="rnd">
              <a:solidFill>
                <a:srgbClr val="000000">
                  <a:alpha val="99000"/>
                </a:srgbClr>
              </a:solidFill>
              <a:custDash>
                <a:ds d="899715" sp="899715"/>
              </a:custDash>
              <a:miter/>
            </a:ln>
          </p:spPr>
          <p:txBody>
            <a:bodyPr rtlCol="0" anchor="ctr"/>
            <a:lstStyle/>
            <a:p>
              <a:endParaRPr lang="en-US"/>
            </a:p>
          </p:txBody>
        </p:sp>
        <p:sp>
          <p:nvSpPr>
            <p:cNvPr id="24" name="Figura a mano libera: forma 23">
              <a:extLst>
                <a:ext uri="{FF2B5EF4-FFF2-40B4-BE49-F238E27FC236}">
                  <a16:creationId xmlns:a16="http://schemas.microsoft.com/office/drawing/2014/main" id="{70B4E131-2426-4D43-8444-4838C9142998}"/>
                </a:ext>
              </a:extLst>
            </p:cNvPr>
            <p:cNvSpPr/>
            <p:nvPr/>
          </p:nvSpPr>
          <p:spPr>
            <a:xfrm>
              <a:off x="2078571" y="5486495"/>
              <a:ext cx="4014665" cy="4930"/>
            </a:xfrm>
            <a:custGeom>
              <a:avLst/>
              <a:gdLst>
                <a:gd name="connsiteX0" fmla="*/ 0 w 4014665"/>
                <a:gd name="connsiteY0" fmla="*/ 0 h 4930"/>
                <a:gd name="connsiteX1" fmla="*/ 4014665 w 4014665"/>
                <a:gd name="connsiteY1" fmla="*/ 0 h 4930"/>
              </a:gdLst>
              <a:ahLst/>
              <a:cxnLst>
                <a:cxn ang="0">
                  <a:pos x="connsiteX0" y="connsiteY0"/>
                </a:cxn>
                <a:cxn ang="0">
                  <a:pos x="connsiteX1" y="connsiteY1"/>
                </a:cxn>
              </a:cxnLst>
              <a:rect l="l" t="t" r="r" b="b"/>
              <a:pathLst>
                <a:path w="4014665" h="4930">
                  <a:moveTo>
                    <a:pt x="0" y="0"/>
                  </a:moveTo>
                  <a:lnTo>
                    <a:pt x="4014665" y="0"/>
                  </a:lnTo>
                </a:path>
              </a:pathLst>
            </a:custGeom>
            <a:noFill/>
            <a:ln w="9852" cap="rnd">
              <a:solidFill>
                <a:srgbClr val="000000">
                  <a:alpha val="99000"/>
                </a:srgbClr>
              </a:solidFill>
              <a:custDash>
                <a:ds d="899715" sp="899715"/>
              </a:custDash>
              <a:miter/>
            </a:ln>
          </p:spPr>
          <p:txBody>
            <a:bodyPr rtlCol="0" anchor="ctr"/>
            <a:lstStyle/>
            <a:p>
              <a:endParaRPr lang="en-US"/>
            </a:p>
          </p:txBody>
        </p:sp>
        <p:sp>
          <p:nvSpPr>
            <p:cNvPr id="25" name="Figura a mano libera: forma 24">
              <a:extLst>
                <a:ext uri="{FF2B5EF4-FFF2-40B4-BE49-F238E27FC236}">
                  <a16:creationId xmlns:a16="http://schemas.microsoft.com/office/drawing/2014/main" id="{9847EE7E-D3A0-448D-9F15-B186FBE29933}"/>
                </a:ext>
              </a:extLst>
            </p:cNvPr>
            <p:cNvSpPr/>
            <p:nvPr/>
          </p:nvSpPr>
          <p:spPr>
            <a:xfrm>
              <a:off x="2070870" y="4683391"/>
              <a:ext cx="4022366" cy="4930"/>
            </a:xfrm>
            <a:custGeom>
              <a:avLst/>
              <a:gdLst>
                <a:gd name="connsiteX0" fmla="*/ 0 w 4022366"/>
                <a:gd name="connsiteY0" fmla="*/ 0 h 4930"/>
                <a:gd name="connsiteX1" fmla="*/ 4022367 w 4022366"/>
                <a:gd name="connsiteY1" fmla="*/ 0 h 4930"/>
              </a:gdLst>
              <a:ahLst/>
              <a:cxnLst>
                <a:cxn ang="0">
                  <a:pos x="connsiteX0" y="connsiteY0"/>
                </a:cxn>
                <a:cxn ang="0">
                  <a:pos x="connsiteX1" y="connsiteY1"/>
                </a:cxn>
              </a:cxnLst>
              <a:rect l="l" t="t" r="r" b="b"/>
              <a:pathLst>
                <a:path w="4022366" h="4930">
                  <a:moveTo>
                    <a:pt x="0" y="0"/>
                  </a:moveTo>
                  <a:lnTo>
                    <a:pt x="4022367" y="0"/>
                  </a:lnTo>
                </a:path>
              </a:pathLst>
            </a:custGeom>
            <a:noFill/>
            <a:ln w="9852" cap="rnd">
              <a:solidFill>
                <a:srgbClr val="000000">
                  <a:alpha val="99000"/>
                </a:srgbClr>
              </a:solidFill>
              <a:custDash>
                <a:ds d="899715" sp="899715"/>
              </a:custDash>
              <a:miter/>
            </a:ln>
          </p:spPr>
          <p:txBody>
            <a:bodyPr rtlCol="0" anchor="ctr"/>
            <a:lstStyle/>
            <a:p>
              <a:endParaRPr lang="en-US"/>
            </a:p>
          </p:txBody>
        </p:sp>
        <p:sp>
          <p:nvSpPr>
            <p:cNvPr id="26" name="Figura a mano libera: forma 25">
              <a:extLst>
                <a:ext uri="{FF2B5EF4-FFF2-40B4-BE49-F238E27FC236}">
                  <a16:creationId xmlns:a16="http://schemas.microsoft.com/office/drawing/2014/main" id="{A3AC477F-7908-412E-AC56-45EA4E7D77E1}"/>
                </a:ext>
              </a:extLst>
            </p:cNvPr>
            <p:cNvSpPr/>
            <p:nvPr/>
          </p:nvSpPr>
          <p:spPr>
            <a:xfrm>
              <a:off x="2072531" y="5206967"/>
              <a:ext cx="4020606" cy="4930"/>
            </a:xfrm>
            <a:custGeom>
              <a:avLst/>
              <a:gdLst>
                <a:gd name="connsiteX0" fmla="*/ 0 w 4020606"/>
                <a:gd name="connsiteY0" fmla="*/ 0 h 4930"/>
                <a:gd name="connsiteX1" fmla="*/ 4020607 w 4020606"/>
                <a:gd name="connsiteY1" fmla="*/ 0 h 4930"/>
              </a:gdLst>
              <a:ahLst/>
              <a:cxnLst>
                <a:cxn ang="0">
                  <a:pos x="connsiteX0" y="connsiteY0"/>
                </a:cxn>
                <a:cxn ang="0">
                  <a:pos x="connsiteX1" y="connsiteY1"/>
                </a:cxn>
              </a:cxnLst>
              <a:rect l="l" t="t" r="r" b="b"/>
              <a:pathLst>
                <a:path w="4020606" h="4930">
                  <a:moveTo>
                    <a:pt x="0" y="0"/>
                  </a:moveTo>
                  <a:lnTo>
                    <a:pt x="4020607" y="0"/>
                  </a:lnTo>
                </a:path>
              </a:pathLst>
            </a:custGeom>
            <a:noFill/>
            <a:ln w="9852" cap="rnd">
              <a:solidFill>
                <a:srgbClr val="000000">
                  <a:alpha val="99000"/>
                </a:srgbClr>
              </a:solidFill>
              <a:custDash>
                <a:ds d="899715" sp="899715"/>
              </a:custDash>
              <a:miter/>
            </a:ln>
          </p:spPr>
          <p:txBody>
            <a:bodyPr rtlCol="0" anchor="ctr"/>
            <a:lstStyle/>
            <a:p>
              <a:endParaRPr lang="en-US"/>
            </a:p>
          </p:txBody>
        </p:sp>
        <p:sp>
          <p:nvSpPr>
            <p:cNvPr id="27" name="Figura a mano libera: forma 26">
              <a:extLst>
                <a:ext uri="{FF2B5EF4-FFF2-40B4-BE49-F238E27FC236}">
                  <a16:creationId xmlns:a16="http://schemas.microsoft.com/office/drawing/2014/main" id="{6876B625-DAFB-4411-A725-FF3DA9FCA16C}"/>
                </a:ext>
              </a:extLst>
            </p:cNvPr>
            <p:cNvSpPr/>
            <p:nvPr/>
          </p:nvSpPr>
          <p:spPr>
            <a:xfrm>
              <a:off x="2124090" y="4677800"/>
              <a:ext cx="4018106" cy="1175631"/>
            </a:xfrm>
            <a:custGeom>
              <a:avLst/>
              <a:gdLst>
                <a:gd name="connsiteX0" fmla="*/ 0 w 4018106"/>
                <a:gd name="connsiteY0" fmla="*/ 0 h 1175631"/>
                <a:gd name="connsiteX1" fmla="*/ 234300 w 4018106"/>
                <a:gd name="connsiteY1" fmla="*/ 11572 h 1175631"/>
                <a:gd name="connsiteX2" fmla="*/ 402097 w 4018106"/>
                <a:gd name="connsiteY2" fmla="*/ 27947 h 1175631"/>
                <a:gd name="connsiteX3" fmla="*/ 675171 w 4018106"/>
                <a:gd name="connsiteY3" fmla="*/ 84130 h 1175631"/>
                <a:gd name="connsiteX4" fmla="*/ 1146142 w 4018106"/>
                <a:gd name="connsiteY4" fmla="*/ 294581 h 1175631"/>
                <a:gd name="connsiteX5" fmla="*/ 1507355 w 4018106"/>
                <a:gd name="connsiteY5" fmla="*/ 479083 h 1175631"/>
                <a:gd name="connsiteX6" fmla="*/ 1897638 w 4018106"/>
                <a:gd name="connsiteY6" fmla="*/ 533782 h 1175631"/>
                <a:gd name="connsiteX7" fmla="*/ 2361238 w 4018106"/>
                <a:gd name="connsiteY7" fmla="*/ 527678 h 1175631"/>
                <a:gd name="connsiteX8" fmla="*/ 2881777 w 4018106"/>
                <a:gd name="connsiteY8" fmla="*/ 558622 h 1175631"/>
                <a:gd name="connsiteX9" fmla="*/ 3220570 w 4018106"/>
                <a:gd name="connsiteY9" fmla="*/ 702821 h 1175631"/>
                <a:gd name="connsiteX10" fmla="*/ 3489216 w 4018106"/>
                <a:gd name="connsiteY10" fmla="*/ 865515 h 1175631"/>
                <a:gd name="connsiteX11" fmla="*/ 3725010 w 4018106"/>
                <a:gd name="connsiteY11" fmla="*/ 1029042 h 1175631"/>
                <a:gd name="connsiteX12" fmla="*/ 3895829 w 4018106"/>
                <a:gd name="connsiteY12" fmla="*/ 1116727 h 1175631"/>
                <a:gd name="connsiteX13" fmla="*/ 4018107 w 4018106"/>
                <a:gd name="connsiteY13" fmla="*/ 1175632 h 1175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18106" h="1175631">
                  <a:moveTo>
                    <a:pt x="0" y="0"/>
                  </a:moveTo>
                  <a:cubicBezTo>
                    <a:pt x="85096" y="3397"/>
                    <a:pt x="170183" y="6794"/>
                    <a:pt x="234300" y="11572"/>
                  </a:cubicBezTo>
                  <a:cubicBezTo>
                    <a:pt x="298412" y="16345"/>
                    <a:pt x="341530" y="22493"/>
                    <a:pt x="402097" y="27947"/>
                  </a:cubicBezTo>
                  <a:cubicBezTo>
                    <a:pt x="462664" y="33405"/>
                    <a:pt x="540631" y="38158"/>
                    <a:pt x="675171" y="84130"/>
                  </a:cubicBezTo>
                  <a:cubicBezTo>
                    <a:pt x="809716" y="130103"/>
                    <a:pt x="1000804" y="217280"/>
                    <a:pt x="1146142" y="294581"/>
                  </a:cubicBezTo>
                  <a:cubicBezTo>
                    <a:pt x="1291480" y="371878"/>
                    <a:pt x="1391053" y="439288"/>
                    <a:pt x="1507355" y="479083"/>
                  </a:cubicBezTo>
                  <a:cubicBezTo>
                    <a:pt x="1623662" y="518872"/>
                    <a:pt x="1756688" y="531051"/>
                    <a:pt x="1897638" y="533782"/>
                  </a:cubicBezTo>
                  <a:cubicBezTo>
                    <a:pt x="2038588" y="536514"/>
                    <a:pt x="2187446" y="529808"/>
                    <a:pt x="2361238" y="527678"/>
                  </a:cubicBezTo>
                  <a:cubicBezTo>
                    <a:pt x="2535035" y="525553"/>
                    <a:pt x="2733751" y="528004"/>
                    <a:pt x="2881777" y="558622"/>
                  </a:cubicBezTo>
                  <a:cubicBezTo>
                    <a:pt x="3029802" y="589236"/>
                    <a:pt x="3127116" y="648008"/>
                    <a:pt x="3220570" y="702821"/>
                  </a:cubicBezTo>
                  <a:cubicBezTo>
                    <a:pt x="3314024" y="757630"/>
                    <a:pt x="3403612" y="808473"/>
                    <a:pt x="3489216" y="865515"/>
                  </a:cubicBezTo>
                  <a:cubicBezTo>
                    <a:pt x="3574816" y="922552"/>
                    <a:pt x="3656426" y="985771"/>
                    <a:pt x="3725010" y="1029042"/>
                  </a:cubicBezTo>
                  <a:cubicBezTo>
                    <a:pt x="3793594" y="1072307"/>
                    <a:pt x="3849137" y="1095619"/>
                    <a:pt x="3895829" y="1116727"/>
                  </a:cubicBezTo>
                  <a:cubicBezTo>
                    <a:pt x="3942522" y="1137835"/>
                    <a:pt x="3980289" y="1156733"/>
                    <a:pt x="4018107" y="1175632"/>
                  </a:cubicBezTo>
                </a:path>
              </a:pathLst>
            </a:custGeom>
            <a:noFill/>
            <a:ln w="19710" cap="rnd">
              <a:solidFill>
                <a:srgbClr val="0000FF">
                  <a:alpha val="99000"/>
                </a:srgbClr>
              </a:solidFill>
              <a:prstDash val="solid"/>
              <a:miter/>
            </a:ln>
          </p:spPr>
          <p:txBody>
            <a:bodyPr rtlCol="0" anchor="ctr"/>
            <a:lstStyle/>
            <a:p>
              <a:endParaRPr lang="en-US"/>
            </a:p>
          </p:txBody>
        </p:sp>
        <p:sp>
          <p:nvSpPr>
            <p:cNvPr id="28" name="Figura a mano libera: forma 27">
              <a:extLst>
                <a:ext uri="{FF2B5EF4-FFF2-40B4-BE49-F238E27FC236}">
                  <a16:creationId xmlns:a16="http://schemas.microsoft.com/office/drawing/2014/main" id="{DC2674C9-C70E-4D4A-9565-F444D5B29986}"/>
                </a:ext>
              </a:extLst>
            </p:cNvPr>
            <p:cNvSpPr/>
            <p:nvPr/>
          </p:nvSpPr>
          <p:spPr>
            <a:xfrm>
              <a:off x="2058499" y="5766363"/>
              <a:ext cx="3991102" cy="4930"/>
            </a:xfrm>
            <a:custGeom>
              <a:avLst/>
              <a:gdLst>
                <a:gd name="connsiteX0" fmla="*/ 0 w 3991102"/>
                <a:gd name="connsiteY0" fmla="*/ 0 h 4930"/>
                <a:gd name="connsiteX1" fmla="*/ 3991102 w 3991102"/>
                <a:gd name="connsiteY1" fmla="*/ 0 h 4930"/>
              </a:gdLst>
              <a:ahLst/>
              <a:cxnLst>
                <a:cxn ang="0">
                  <a:pos x="connsiteX0" y="connsiteY0"/>
                </a:cxn>
                <a:cxn ang="0">
                  <a:pos x="connsiteX1" y="connsiteY1"/>
                </a:cxn>
              </a:cxnLst>
              <a:rect l="l" t="t" r="r" b="b"/>
              <a:pathLst>
                <a:path w="3991102" h="4930">
                  <a:moveTo>
                    <a:pt x="0" y="0"/>
                  </a:moveTo>
                  <a:lnTo>
                    <a:pt x="3991102" y="0"/>
                  </a:lnTo>
                </a:path>
              </a:pathLst>
            </a:custGeom>
            <a:noFill/>
            <a:ln w="9852" cap="rnd">
              <a:solidFill>
                <a:srgbClr val="000000">
                  <a:alpha val="99000"/>
                </a:srgbClr>
              </a:solidFill>
              <a:custDash>
                <a:ds d="899715" sp="899715"/>
              </a:custDash>
              <a:miter/>
            </a:ln>
          </p:spPr>
          <p:txBody>
            <a:bodyPr rtlCol="0" anchor="ctr"/>
            <a:lstStyle/>
            <a:p>
              <a:endParaRPr lang="en-US"/>
            </a:p>
          </p:txBody>
        </p:sp>
        <p:sp>
          <p:nvSpPr>
            <p:cNvPr id="29" name="CasellaDiTesto 28">
              <a:extLst>
                <a:ext uri="{FF2B5EF4-FFF2-40B4-BE49-F238E27FC236}">
                  <a16:creationId xmlns:a16="http://schemas.microsoft.com/office/drawing/2014/main" id="{57E1CAC8-CA31-4AA0-B213-C8F7A94763CA}"/>
                </a:ext>
              </a:extLst>
            </p:cNvPr>
            <p:cNvSpPr txBox="1"/>
            <p:nvPr/>
          </p:nvSpPr>
          <p:spPr>
            <a:xfrm>
              <a:off x="1366340" y="4524027"/>
              <a:ext cx="675935" cy="352759"/>
            </a:xfrm>
            <a:prstGeom prst="rect">
              <a:avLst/>
            </a:prstGeom>
            <a:noFill/>
          </p:spPr>
          <p:txBody>
            <a:bodyPr wrap="none" rtlCol="0">
              <a:spAutoFit/>
            </a:bodyPr>
            <a:lstStyle/>
            <a:p>
              <a:pPr algn="l"/>
              <a:r>
                <a:rPr lang="en-US" sz="1864" spc="0" baseline="0" dirty="0">
                  <a:solidFill>
                    <a:srgbClr val="000000"/>
                  </a:solidFill>
                  <a:latin typeface="Arial"/>
                  <a:cs typeface="Arial"/>
                  <a:sym typeface="Arial"/>
                  <a:rtl val="0"/>
                </a:rPr>
                <a:t>180°</a:t>
              </a:r>
            </a:p>
          </p:txBody>
        </p:sp>
        <p:sp>
          <p:nvSpPr>
            <p:cNvPr id="30" name="CasellaDiTesto 29">
              <a:extLst>
                <a:ext uri="{FF2B5EF4-FFF2-40B4-BE49-F238E27FC236}">
                  <a16:creationId xmlns:a16="http://schemas.microsoft.com/office/drawing/2014/main" id="{9BF4B240-3C06-4A0B-9C11-F5C19CDF9567}"/>
                </a:ext>
              </a:extLst>
            </p:cNvPr>
            <p:cNvSpPr txBox="1"/>
            <p:nvPr/>
          </p:nvSpPr>
          <p:spPr>
            <a:xfrm>
              <a:off x="1532943" y="5074750"/>
              <a:ext cx="542810" cy="352759"/>
            </a:xfrm>
            <a:prstGeom prst="rect">
              <a:avLst/>
            </a:prstGeom>
            <a:noFill/>
          </p:spPr>
          <p:txBody>
            <a:bodyPr wrap="none" rtlCol="0">
              <a:spAutoFit/>
            </a:bodyPr>
            <a:lstStyle/>
            <a:p>
              <a:pPr algn="l"/>
              <a:r>
                <a:rPr lang="en-US" sz="1864" spc="0" baseline="0" dirty="0">
                  <a:solidFill>
                    <a:srgbClr val="000000"/>
                  </a:solidFill>
                  <a:latin typeface="Arial"/>
                  <a:cs typeface="Arial"/>
                  <a:sym typeface="Arial"/>
                  <a:rtl val="0"/>
                </a:rPr>
                <a:t>90°</a:t>
              </a:r>
            </a:p>
          </p:txBody>
        </p:sp>
        <p:sp>
          <p:nvSpPr>
            <p:cNvPr id="31" name="CasellaDiTesto 30">
              <a:extLst>
                <a:ext uri="{FF2B5EF4-FFF2-40B4-BE49-F238E27FC236}">
                  <a16:creationId xmlns:a16="http://schemas.microsoft.com/office/drawing/2014/main" id="{DE22EF76-37B5-4DA0-9CA6-9E2D772FBF76}"/>
                </a:ext>
              </a:extLst>
            </p:cNvPr>
            <p:cNvSpPr txBox="1"/>
            <p:nvPr/>
          </p:nvSpPr>
          <p:spPr>
            <a:xfrm>
              <a:off x="2870962" y="3759628"/>
              <a:ext cx="322646" cy="398923"/>
            </a:xfrm>
            <a:prstGeom prst="rect">
              <a:avLst/>
            </a:prstGeom>
            <a:noFill/>
          </p:spPr>
          <p:txBody>
            <a:bodyPr wrap="none" rtlCol="0" anchor="t">
              <a:spAutoFit/>
            </a:bodyPr>
            <a:lstStyle/>
            <a:p>
              <a:pPr algn="l"/>
              <a:r>
                <a:rPr lang="en-US" sz="1761" i="1" spc="0" baseline="0" dirty="0">
                  <a:solidFill>
                    <a:srgbClr val="000000"/>
                  </a:solidFill>
                  <a:latin typeface="Arial"/>
                  <a:cs typeface="Arial"/>
                  <a:sym typeface="Arial"/>
                  <a:rtl val="0"/>
                </a:rPr>
                <a:t>f</a:t>
              </a:r>
              <a:r>
                <a:rPr lang="en-US" sz="1982" i="1" spc="0" baseline="-11355" dirty="0">
                  <a:solidFill>
                    <a:srgbClr val="000000"/>
                  </a:solidFill>
                  <a:latin typeface="Arial"/>
                  <a:cs typeface="Arial"/>
                  <a:sym typeface="Arial"/>
                  <a:rtl val="0"/>
                </a:rPr>
                <a:t>p</a:t>
              </a:r>
            </a:p>
          </p:txBody>
        </p:sp>
        <p:sp>
          <p:nvSpPr>
            <p:cNvPr id="32" name="Figura a mano libera: forma 31">
              <a:extLst>
                <a:ext uri="{FF2B5EF4-FFF2-40B4-BE49-F238E27FC236}">
                  <a16:creationId xmlns:a16="http://schemas.microsoft.com/office/drawing/2014/main" id="{F0F167D5-D88A-4173-8505-C6B2406BFCDB}"/>
                </a:ext>
              </a:extLst>
            </p:cNvPr>
            <p:cNvSpPr/>
            <p:nvPr/>
          </p:nvSpPr>
          <p:spPr>
            <a:xfrm>
              <a:off x="5251980" y="3592155"/>
              <a:ext cx="4930" cy="2285125"/>
            </a:xfrm>
            <a:custGeom>
              <a:avLst/>
              <a:gdLst>
                <a:gd name="connsiteX0" fmla="*/ 0 w 4930"/>
                <a:gd name="connsiteY0" fmla="*/ 0 h 2285125"/>
                <a:gd name="connsiteX1" fmla="*/ 0 w 4930"/>
                <a:gd name="connsiteY1" fmla="*/ 2285126 h 2285125"/>
              </a:gdLst>
              <a:ahLst/>
              <a:cxnLst>
                <a:cxn ang="0">
                  <a:pos x="connsiteX0" y="connsiteY0"/>
                </a:cxn>
                <a:cxn ang="0">
                  <a:pos x="connsiteX1" y="connsiteY1"/>
                </a:cxn>
              </a:cxnLst>
              <a:rect l="l" t="t" r="r" b="b"/>
              <a:pathLst>
                <a:path w="4930" h="2285125">
                  <a:moveTo>
                    <a:pt x="0" y="0"/>
                  </a:moveTo>
                  <a:lnTo>
                    <a:pt x="0" y="2285126"/>
                  </a:lnTo>
                </a:path>
              </a:pathLst>
            </a:custGeom>
            <a:noFill/>
            <a:ln w="9852" cap="rnd">
              <a:solidFill>
                <a:srgbClr val="000000">
                  <a:alpha val="99000"/>
                </a:srgbClr>
              </a:solidFill>
              <a:custDash>
                <a:ds d="899715" sp="899715"/>
              </a:custDash>
              <a:miter/>
            </a:ln>
          </p:spPr>
          <p:txBody>
            <a:bodyPr rtlCol="0" anchor="ctr"/>
            <a:lstStyle/>
            <a:p>
              <a:endParaRPr lang="en-US"/>
            </a:p>
          </p:txBody>
        </p:sp>
        <p:sp>
          <p:nvSpPr>
            <p:cNvPr id="33" name="CasellaDiTesto 32">
              <a:extLst>
                <a:ext uri="{FF2B5EF4-FFF2-40B4-BE49-F238E27FC236}">
                  <a16:creationId xmlns:a16="http://schemas.microsoft.com/office/drawing/2014/main" id="{8E9C5768-75CB-46B8-858B-BE3B802BCFE5}"/>
                </a:ext>
              </a:extLst>
            </p:cNvPr>
            <p:cNvSpPr txBox="1"/>
            <p:nvPr/>
          </p:nvSpPr>
          <p:spPr>
            <a:xfrm>
              <a:off x="5492624" y="3720836"/>
              <a:ext cx="322646" cy="398923"/>
            </a:xfrm>
            <a:prstGeom prst="rect">
              <a:avLst/>
            </a:prstGeom>
            <a:noFill/>
          </p:spPr>
          <p:txBody>
            <a:bodyPr wrap="none" rtlCol="0" anchor="t">
              <a:spAutoFit/>
            </a:bodyPr>
            <a:lstStyle/>
            <a:p>
              <a:pPr algn="l"/>
              <a:r>
                <a:rPr lang="en-US" sz="1761" i="1" spc="0" baseline="0" dirty="0">
                  <a:solidFill>
                    <a:srgbClr val="000000"/>
                  </a:solidFill>
                  <a:latin typeface="Arial"/>
                  <a:cs typeface="Arial"/>
                  <a:sym typeface="Arial"/>
                  <a:rtl val="0"/>
                </a:rPr>
                <a:t>f</a:t>
              </a:r>
              <a:r>
                <a:rPr lang="en-US" sz="1982" i="1" spc="0" baseline="-11355" dirty="0">
                  <a:solidFill>
                    <a:srgbClr val="000000"/>
                  </a:solidFill>
                  <a:latin typeface="Arial"/>
                  <a:cs typeface="Arial"/>
                  <a:sym typeface="Arial"/>
                  <a:rtl val="0"/>
                </a:rPr>
                <a:t>2</a:t>
              </a:r>
            </a:p>
          </p:txBody>
        </p:sp>
        <p:sp>
          <p:nvSpPr>
            <p:cNvPr id="34" name="Figura a mano libera: forma 33">
              <a:extLst>
                <a:ext uri="{FF2B5EF4-FFF2-40B4-BE49-F238E27FC236}">
                  <a16:creationId xmlns:a16="http://schemas.microsoft.com/office/drawing/2014/main" id="{1AA57F01-4B30-4EF1-A0DF-6DFDC52E9173}"/>
                </a:ext>
              </a:extLst>
            </p:cNvPr>
            <p:cNvSpPr/>
            <p:nvPr/>
          </p:nvSpPr>
          <p:spPr>
            <a:xfrm rot="10800000" flipV="1">
              <a:off x="5219681" y="5329020"/>
              <a:ext cx="68091" cy="70301"/>
            </a:xfrm>
            <a:custGeom>
              <a:avLst/>
              <a:gdLst>
                <a:gd name="connsiteX0" fmla="*/ 68820 w 68091"/>
                <a:gd name="connsiteY0" fmla="*/ 70928 h 70301"/>
                <a:gd name="connsiteX1" fmla="*/ 728 w 68091"/>
                <a:gd name="connsiteY1" fmla="*/ 70928 h 70301"/>
                <a:gd name="connsiteX2" fmla="*/ 34774 w 68091"/>
                <a:gd name="connsiteY2" fmla="*/ 627 h 70301"/>
              </a:gdLst>
              <a:ahLst/>
              <a:cxnLst>
                <a:cxn ang="0">
                  <a:pos x="connsiteX0" y="connsiteY0"/>
                </a:cxn>
                <a:cxn ang="0">
                  <a:pos x="connsiteX1" y="connsiteY1"/>
                </a:cxn>
                <a:cxn ang="0">
                  <a:pos x="connsiteX2" y="connsiteY2"/>
                </a:cxn>
              </a:cxnLst>
              <a:rect l="l" t="t" r="r" b="b"/>
              <a:pathLst>
                <a:path w="68091" h="70301">
                  <a:moveTo>
                    <a:pt x="68820" y="70928"/>
                  </a:moveTo>
                  <a:lnTo>
                    <a:pt x="728" y="70928"/>
                  </a:lnTo>
                  <a:lnTo>
                    <a:pt x="34774" y="627"/>
                  </a:lnTo>
                  <a:close/>
                </a:path>
              </a:pathLst>
            </a:custGeom>
            <a:solidFill>
              <a:srgbClr val="FF0000"/>
            </a:solidFill>
            <a:ln w="9893" cap="flat">
              <a:solidFill>
                <a:srgbClr val="FF0000"/>
              </a:solidFill>
              <a:prstDash val="solid"/>
              <a:miter/>
            </a:ln>
          </p:spPr>
          <p:txBody>
            <a:bodyPr rtlCol="0" anchor="ctr"/>
            <a:lstStyle/>
            <a:p>
              <a:endParaRPr lang="en-US"/>
            </a:p>
          </p:txBody>
        </p:sp>
        <p:sp>
          <p:nvSpPr>
            <p:cNvPr id="35" name="Figura a mano libera: forma 34">
              <a:extLst>
                <a:ext uri="{FF2B5EF4-FFF2-40B4-BE49-F238E27FC236}">
                  <a16:creationId xmlns:a16="http://schemas.microsoft.com/office/drawing/2014/main" id="{CB4D8564-FA74-44FC-927F-4C11BACCBDA0}"/>
                </a:ext>
              </a:extLst>
            </p:cNvPr>
            <p:cNvSpPr/>
            <p:nvPr/>
          </p:nvSpPr>
          <p:spPr>
            <a:xfrm rot="10800000">
              <a:off x="5219804" y="5699230"/>
              <a:ext cx="68091" cy="70301"/>
            </a:xfrm>
            <a:custGeom>
              <a:avLst/>
              <a:gdLst>
                <a:gd name="connsiteX0" fmla="*/ 68820 w 68091"/>
                <a:gd name="connsiteY0" fmla="*/ 71003 h 70301"/>
                <a:gd name="connsiteX1" fmla="*/ 728 w 68091"/>
                <a:gd name="connsiteY1" fmla="*/ 71003 h 70301"/>
                <a:gd name="connsiteX2" fmla="*/ 34774 w 68091"/>
                <a:gd name="connsiteY2" fmla="*/ 702 h 70301"/>
              </a:gdLst>
              <a:ahLst/>
              <a:cxnLst>
                <a:cxn ang="0">
                  <a:pos x="connsiteX0" y="connsiteY0"/>
                </a:cxn>
                <a:cxn ang="0">
                  <a:pos x="connsiteX1" y="connsiteY1"/>
                </a:cxn>
                <a:cxn ang="0">
                  <a:pos x="connsiteX2" y="connsiteY2"/>
                </a:cxn>
              </a:cxnLst>
              <a:rect l="l" t="t" r="r" b="b"/>
              <a:pathLst>
                <a:path w="68091" h="70301">
                  <a:moveTo>
                    <a:pt x="68820" y="71003"/>
                  </a:moveTo>
                  <a:lnTo>
                    <a:pt x="728" y="71003"/>
                  </a:lnTo>
                  <a:lnTo>
                    <a:pt x="34774" y="702"/>
                  </a:lnTo>
                  <a:close/>
                </a:path>
              </a:pathLst>
            </a:custGeom>
            <a:solidFill>
              <a:srgbClr val="FF0000"/>
            </a:solidFill>
            <a:ln w="9893" cap="flat">
              <a:solidFill>
                <a:srgbClr val="FF0000"/>
              </a:solidFill>
              <a:prstDash val="solid"/>
              <a:miter/>
            </a:ln>
          </p:spPr>
          <p:txBody>
            <a:bodyPr rtlCol="0" anchor="ctr"/>
            <a:lstStyle/>
            <a:p>
              <a:endParaRPr lang="en-US"/>
            </a:p>
          </p:txBody>
        </p:sp>
        <p:sp>
          <p:nvSpPr>
            <p:cNvPr id="36" name="Figura a mano libera: forma 35">
              <a:extLst>
                <a:ext uri="{FF2B5EF4-FFF2-40B4-BE49-F238E27FC236}">
                  <a16:creationId xmlns:a16="http://schemas.microsoft.com/office/drawing/2014/main" id="{8E0E0F0E-362A-4396-AA02-8C1341B49C7F}"/>
                </a:ext>
              </a:extLst>
            </p:cNvPr>
            <p:cNvSpPr/>
            <p:nvPr/>
          </p:nvSpPr>
          <p:spPr>
            <a:xfrm>
              <a:off x="5253173" y="5367935"/>
              <a:ext cx="4930" cy="356863"/>
            </a:xfrm>
            <a:custGeom>
              <a:avLst/>
              <a:gdLst>
                <a:gd name="connsiteX0" fmla="*/ 0 w 4930"/>
                <a:gd name="connsiteY0" fmla="*/ 0 h 356863"/>
                <a:gd name="connsiteX1" fmla="*/ 0 w 4930"/>
                <a:gd name="connsiteY1" fmla="*/ 356864 h 356863"/>
              </a:gdLst>
              <a:ahLst/>
              <a:cxnLst>
                <a:cxn ang="0">
                  <a:pos x="connsiteX0" y="connsiteY0"/>
                </a:cxn>
                <a:cxn ang="0">
                  <a:pos x="connsiteX1" y="connsiteY1"/>
                </a:cxn>
              </a:cxnLst>
              <a:rect l="l" t="t" r="r" b="b"/>
              <a:pathLst>
                <a:path w="4930" h="356863">
                  <a:moveTo>
                    <a:pt x="0" y="0"/>
                  </a:moveTo>
                  <a:lnTo>
                    <a:pt x="0" y="356864"/>
                  </a:lnTo>
                </a:path>
              </a:pathLst>
            </a:custGeom>
            <a:noFill/>
            <a:ln w="19710" cap="rnd">
              <a:solidFill>
                <a:srgbClr val="FF0000"/>
              </a:solidFill>
              <a:prstDash val="solid"/>
              <a:miter/>
            </a:ln>
          </p:spPr>
          <p:txBody>
            <a:bodyPr rtlCol="0" anchor="ctr"/>
            <a:lstStyle/>
            <a:p>
              <a:endParaRPr lang="en-US"/>
            </a:p>
          </p:txBody>
        </p:sp>
        <p:sp>
          <p:nvSpPr>
            <p:cNvPr id="37" name="CasellaDiTesto 36">
              <a:extLst>
                <a:ext uri="{FF2B5EF4-FFF2-40B4-BE49-F238E27FC236}">
                  <a16:creationId xmlns:a16="http://schemas.microsoft.com/office/drawing/2014/main" id="{98714FE0-478A-4F43-ABF4-86101D0889E9}"/>
                </a:ext>
              </a:extLst>
            </p:cNvPr>
            <p:cNvSpPr txBox="1"/>
            <p:nvPr/>
          </p:nvSpPr>
          <p:spPr>
            <a:xfrm>
              <a:off x="4834586" y="5379039"/>
              <a:ext cx="424477" cy="448905"/>
            </a:xfrm>
            <a:prstGeom prst="rect">
              <a:avLst/>
            </a:prstGeom>
            <a:noFill/>
          </p:spPr>
          <p:txBody>
            <a:bodyPr wrap="none" rtlCol="0" anchor="t">
              <a:spAutoFit/>
            </a:bodyPr>
            <a:lstStyle/>
            <a:p>
              <a:pPr algn="l"/>
              <a:r>
                <a:rPr lang="en-US" sz="1864" i="1" spc="0" baseline="0" dirty="0">
                  <a:solidFill>
                    <a:srgbClr val="FF0000"/>
                  </a:solidFill>
                  <a:latin typeface="Symbol"/>
                  <a:cs typeface="Arial" panose="020B0604020202020204" pitchFamily="34" charset="0"/>
                  <a:sym typeface="Symbol"/>
                  <a:rtl val="0"/>
                </a:rPr>
                <a:t>f</a:t>
              </a:r>
              <a:r>
                <a:rPr lang="en-US" sz="1806" i="1" spc="0" baseline="-72674" dirty="0">
                  <a:solidFill>
                    <a:srgbClr val="FF0000"/>
                  </a:solidFill>
                  <a:latin typeface="Arial"/>
                  <a:cs typeface="Arial"/>
                  <a:sym typeface="Arial"/>
                  <a:rtl val="0"/>
                </a:rPr>
                <a:t>m</a:t>
              </a:r>
            </a:p>
          </p:txBody>
        </p:sp>
        <p:sp>
          <p:nvSpPr>
            <p:cNvPr id="38" name="CasellaDiTesto 37">
              <a:extLst>
                <a:ext uri="{FF2B5EF4-FFF2-40B4-BE49-F238E27FC236}">
                  <a16:creationId xmlns:a16="http://schemas.microsoft.com/office/drawing/2014/main" id="{F86D7AB9-93C2-4489-A189-294B472AD4D1}"/>
                </a:ext>
              </a:extLst>
            </p:cNvPr>
            <p:cNvSpPr txBox="1"/>
            <p:nvPr/>
          </p:nvSpPr>
          <p:spPr>
            <a:xfrm>
              <a:off x="1629814" y="5642267"/>
              <a:ext cx="409685" cy="352759"/>
            </a:xfrm>
            <a:prstGeom prst="rect">
              <a:avLst/>
            </a:prstGeom>
            <a:noFill/>
          </p:spPr>
          <p:txBody>
            <a:bodyPr wrap="none" rtlCol="0">
              <a:spAutoFit/>
            </a:bodyPr>
            <a:lstStyle/>
            <a:p>
              <a:pPr algn="l"/>
              <a:r>
                <a:rPr lang="en-US" sz="1864" spc="0" baseline="0" dirty="0">
                  <a:solidFill>
                    <a:srgbClr val="000000"/>
                  </a:solidFill>
                  <a:latin typeface="Arial"/>
                  <a:cs typeface="Arial"/>
                  <a:sym typeface="Arial"/>
                  <a:rtl val="0"/>
                </a:rPr>
                <a:t>0°</a:t>
              </a:r>
            </a:p>
          </p:txBody>
        </p:sp>
        <p:sp>
          <p:nvSpPr>
            <p:cNvPr id="39" name="CasellaDiTesto 38">
              <a:extLst>
                <a:ext uri="{FF2B5EF4-FFF2-40B4-BE49-F238E27FC236}">
                  <a16:creationId xmlns:a16="http://schemas.microsoft.com/office/drawing/2014/main" id="{A8149938-E3D7-445F-BAE8-F5A9CF290D2C}"/>
                </a:ext>
              </a:extLst>
            </p:cNvPr>
            <p:cNvSpPr txBox="1"/>
            <p:nvPr/>
          </p:nvSpPr>
          <p:spPr>
            <a:xfrm>
              <a:off x="1717632" y="1192447"/>
              <a:ext cx="713992" cy="454829"/>
            </a:xfrm>
            <a:prstGeom prst="rect">
              <a:avLst/>
            </a:prstGeom>
            <a:noFill/>
          </p:spPr>
          <p:txBody>
            <a:bodyPr wrap="none" rtlCol="0">
              <a:spAutoFit/>
            </a:bodyPr>
            <a:lstStyle/>
            <a:p>
              <a:pPr algn="l"/>
              <a:r>
                <a:rPr lang="en-US" sz="2421" spc="0" baseline="0" dirty="0">
                  <a:solidFill>
                    <a:srgbClr val="000000"/>
                  </a:solidFill>
                  <a:latin typeface="Arial"/>
                  <a:cs typeface="Arial"/>
                  <a:sym typeface="Arial"/>
                  <a:rtl val="0"/>
                </a:rPr>
                <a:t>|</a:t>
              </a:r>
              <a:r>
                <a:rPr lang="en-US" sz="2421" spc="0" baseline="0" dirty="0">
                  <a:solidFill>
                    <a:srgbClr val="000000"/>
                  </a:solidFill>
                  <a:latin typeface="Symbol"/>
                  <a:cs typeface="Arial"/>
                  <a:sym typeface="Symbol"/>
                  <a:rtl val="0"/>
                </a:rPr>
                <a:t>b</a:t>
              </a:r>
              <a:r>
                <a:rPr lang="en-US" sz="2421" spc="0" baseline="0" dirty="0">
                  <a:solidFill>
                    <a:srgbClr val="000000"/>
                  </a:solidFill>
                  <a:latin typeface="Arial"/>
                  <a:cs typeface="Arial"/>
                  <a:sym typeface="Arial"/>
                  <a:rtl val="0"/>
                </a:rPr>
                <a:t>A|</a:t>
              </a:r>
            </a:p>
          </p:txBody>
        </p:sp>
        <p:sp>
          <p:nvSpPr>
            <p:cNvPr id="40" name="Figura a mano libera: forma 39">
              <a:extLst>
                <a:ext uri="{FF2B5EF4-FFF2-40B4-BE49-F238E27FC236}">
                  <a16:creationId xmlns:a16="http://schemas.microsoft.com/office/drawing/2014/main" id="{F9660194-20DE-422E-88B6-EE13A435CDBE}"/>
                </a:ext>
              </a:extLst>
            </p:cNvPr>
            <p:cNvSpPr/>
            <p:nvPr/>
          </p:nvSpPr>
          <p:spPr>
            <a:xfrm>
              <a:off x="1516996" y="4074452"/>
              <a:ext cx="654008" cy="452048"/>
            </a:xfrm>
            <a:custGeom>
              <a:avLst/>
              <a:gdLst>
                <a:gd name="connsiteX0" fmla="*/ 654009 w 654008"/>
                <a:gd name="connsiteY0" fmla="*/ 452048 h 452048"/>
                <a:gd name="connsiteX1" fmla="*/ 599506 w 654008"/>
                <a:gd name="connsiteY1" fmla="*/ 452048 h 452048"/>
                <a:gd name="connsiteX2" fmla="*/ 0 w 654008"/>
                <a:gd name="connsiteY2" fmla="*/ 452048 h 452048"/>
                <a:gd name="connsiteX3" fmla="*/ 414206 w 654008"/>
                <a:gd name="connsiteY3" fmla="*/ 0 h 452048"/>
              </a:gdLst>
              <a:ahLst/>
              <a:cxnLst>
                <a:cxn ang="0">
                  <a:pos x="connsiteX0" y="connsiteY0"/>
                </a:cxn>
                <a:cxn ang="0">
                  <a:pos x="connsiteX1" y="connsiteY1"/>
                </a:cxn>
                <a:cxn ang="0">
                  <a:pos x="connsiteX2" y="connsiteY2"/>
                </a:cxn>
                <a:cxn ang="0">
                  <a:pos x="connsiteX3" y="connsiteY3"/>
                </a:cxn>
              </a:cxnLst>
              <a:rect l="l" t="t" r="r" b="b"/>
              <a:pathLst>
                <a:path w="654008" h="452048">
                  <a:moveTo>
                    <a:pt x="654009" y="452048"/>
                  </a:moveTo>
                  <a:lnTo>
                    <a:pt x="599506" y="452048"/>
                  </a:lnTo>
                  <a:lnTo>
                    <a:pt x="0" y="452048"/>
                  </a:lnTo>
                  <a:lnTo>
                    <a:pt x="414206" y="0"/>
                  </a:lnTo>
                </a:path>
              </a:pathLst>
            </a:custGeom>
            <a:noFill/>
            <a:ln w="9855" cap="rnd">
              <a:solidFill>
                <a:srgbClr val="000000"/>
              </a:solidFill>
              <a:prstDash val="solid"/>
              <a:miter/>
            </a:ln>
          </p:spPr>
          <p:txBody>
            <a:bodyPr rtlCol="0" anchor="ctr"/>
            <a:lstStyle/>
            <a:p>
              <a:endParaRPr lang="en-US"/>
            </a:p>
          </p:txBody>
        </p:sp>
        <p:sp>
          <p:nvSpPr>
            <p:cNvPr id="41" name="CasellaDiTesto 40">
              <a:extLst>
                <a:ext uri="{FF2B5EF4-FFF2-40B4-BE49-F238E27FC236}">
                  <a16:creationId xmlns:a16="http://schemas.microsoft.com/office/drawing/2014/main" id="{B6C74676-B792-4D69-85E1-049C43630B07}"/>
                </a:ext>
              </a:extLst>
            </p:cNvPr>
            <p:cNvSpPr txBox="1"/>
            <p:nvPr/>
          </p:nvSpPr>
          <p:spPr>
            <a:xfrm>
              <a:off x="902068" y="1710155"/>
              <a:ext cx="1496684" cy="454829"/>
            </a:xfrm>
            <a:prstGeom prst="rect">
              <a:avLst/>
            </a:prstGeom>
            <a:noFill/>
          </p:spPr>
          <p:txBody>
            <a:bodyPr wrap="none" rtlCol="0">
              <a:spAutoFit/>
            </a:bodyPr>
            <a:lstStyle/>
            <a:p>
              <a:pPr algn="l"/>
              <a:r>
                <a:rPr lang="en-US" sz="2421" spc="0" baseline="0" dirty="0">
                  <a:solidFill>
                    <a:srgbClr val="FF0000"/>
                  </a:solidFill>
                  <a:latin typeface="Arial"/>
                  <a:cs typeface="Arial"/>
                  <a:sym typeface="Arial"/>
                  <a:rtl val="0"/>
                </a:rPr>
                <a:t>|</a:t>
              </a:r>
              <a:r>
                <a:rPr lang="en-US" sz="2421" spc="0" baseline="0" dirty="0">
                  <a:solidFill>
                    <a:srgbClr val="FF0000"/>
                  </a:solidFill>
                  <a:latin typeface="Symbol"/>
                  <a:cs typeface="Arial"/>
                  <a:sym typeface="Symbol"/>
                  <a:rtl val="0"/>
                </a:rPr>
                <a:t>b</a:t>
              </a:r>
              <a:r>
                <a:rPr lang="en-US" sz="2421" spc="0" baseline="0" dirty="0">
                  <a:solidFill>
                    <a:srgbClr val="FF0000"/>
                  </a:solidFill>
                  <a:latin typeface="Arial"/>
                  <a:cs typeface="Arial"/>
                  <a:sym typeface="Arial"/>
                  <a:rtl val="0"/>
                </a:rPr>
                <a:t>(0)A(0)|</a:t>
              </a:r>
            </a:p>
          </p:txBody>
        </p:sp>
        <p:sp>
          <p:nvSpPr>
            <p:cNvPr id="42" name="CasellaDiTesto 41">
              <a:extLst>
                <a:ext uri="{FF2B5EF4-FFF2-40B4-BE49-F238E27FC236}">
                  <a16:creationId xmlns:a16="http://schemas.microsoft.com/office/drawing/2014/main" id="{E75C9E32-2A58-4EB8-A1A6-660ECFBDF9B8}"/>
                </a:ext>
              </a:extLst>
            </p:cNvPr>
            <p:cNvSpPr txBox="1"/>
            <p:nvPr/>
          </p:nvSpPr>
          <p:spPr>
            <a:xfrm>
              <a:off x="1752491" y="4044379"/>
              <a:ext cx="602179" cy="454829"/>
            </a:xfrm>
            <a:prstGeom prst="rect">
              <a:avLst/>
            </a:prstGeom>
            <a:noFill/>
          </p:spPr>
          <p:txBody>
            <a:bodyPr wrap="none" rtlCol="0">
              <a:spAutoFit/>
            </a:bodyPr>
            <a:lstStyle/>
            <a:p>
              <a:pPr algn="l"/>
              <a:r>
                <a:rPr lang="en-US" sz="2421" spc="0" baseline="0" dirty="0">
                  <a:solidFill>
                    <a:srgbClr val="000000"/>
                  </a:solidFill>
                  <a:latin typeface="Symbol"/>
                  <a:cs typeface="Arial" panose="020B0604020202020204" pitchFamily="34" charset="0"/>
                  <a:sym typeface="Symbol"/>
                  <a:rtl val="0"/>
                </a:rPr>
                <a:t>b</a:t>
              </a:r>
              <a:r>
                <a:rPr lang="en-US" sz="2421" spc="0" baseline="0" dirty="0">
                  <a:solidFill>
                    <a:srgbClr val="000000"/>
                  </a:solidFill>
                  <a:latin typeface="Arial"/>
                  <a:cs typeface="Arial"/>
                  <a:sym typeface="Arial"/>
                  <a:rtl val="0"/>
                </a:rPr>
                <a:t>A</a:t>
              </a:r>
            </a:p>
          </p:txBody>
        </p:sp>
        <p:sp>
          <p:nvSpPr>
            <p:cNvPr id="43" name="Figura a mano libera: forma 42">
              <a:extLst>
                <a:ext uri="{FF2B5EF4-FFF2-40B4-BE49-F238E27FC236}">
                  <a16:creationId xmlns:a16="http://schemas.microsoft.com/office/drawing/2014/main" id="{A58BE3A9-890F-4AAD-9BA3-7360F7BEACD0}"/>
                </a:ext>
              </a:extLst>
            </p:cNvPr>
            <p:cNvSpPr/>
            <p:nvPr/>
          </p:nvSpPr>
          <p:spPr>
            <a:xfrm>
              <a:off x="2070870" y="4941387"/>
              <a:ext cx="4022366" cy="4930"/>
            </a:xfrm>
            <a:custGeom>
              <a:avLst/>
              <a:gdLst>
                <a:gd name="connsiteX0" fmla="*/ 0 w 4022366"/>
                <a:gd name="connsiteY0" fmla="*/ 0 h 4930"/>
                <a:gd name="connsiteX1" fmla="*/ 4022367 w 4022366"/>
                <a:gd name="connsiteY1" fmla="*/ 0 h 4930"/>
              </a:gdLst>
              <a:ahLst/>
              <a:cxnLst>
                <a:cxn ang="0">
                  <a:pos x="connsiteX0" y="connsiteY0"/>
                </a:cxn>
                <a:cxn ang="0">
                  <a:pos x="connsiteX1" y="connsiteY1"/>
                </a:cxn>
              </a:cxnLst>
              <a:rect l="l" t="t" r="r" b="b"/>
              <a:pathLst>
                <a:path w="4022366" h="4930">
                  <a:moveTo>
                    <a:pt x="0" y="0"/>
                  </a:moveTo>
                  <a:lnTo>
                    <a:pt x="4022367" y="0"/>
                  </a:lnTo>
                </a:path>
              </a:pathLst>
            </a:custGeom>
            <a:noFill/>
            <a:ln w="9852" cap="rnd">
              <a:solidFill>
                <a:srgbClr val="000000">
                  <a:alpha val="99000"/>
                </a:srgbClr>
              </a:solidFill>
              <a:custDash>
                <a:ds d="899715" sp="899715"/>
              </a:custDash>
              <a:miter/>
            </a:ln>
          </p:spPr>
          <p:txBody>
            <a:bodyPr rtlCol="0" anchor="ctr"/>
            <a:lstStyle/>
            <a:p>
              <a:endParaRPr lang="en-US"/>
            </a:p>
          </p:txBody>
        </p:sp>
        <p:sp>
          <p:nvSpPr>
            <p:cNvPr id="44" name="CasellaDiTesto 43">
              <a:extLst>
                <a:ext uri="{FF2B5EF4-FFF2-40B4-BE49-F238E27FC236}">
                  <a16:creationId xmlns:a16="http://schemas.microsoft.com/office/drawing/2014/main" id="{A6004146-3AF4-41AF-B0C2-9C8EF4837AE6}"/>
                </a:ext>
              </a:extLst>
            </p:cNvPr>
            <p:cNvSpPr txBox="1"/>
            <p:nvPr/>
          </p:nvSpPr>
          <p:spPr>
            <a:xfrm>
              <a:off x="4652747" y="3747069"/>
              <a:ext cx="611838" cy="520398"/>
            </a:xfrm>
            <a:prstGeom prst="rect">
              <a:avLst/>
            </a:prstGeom>
            <a:noFill/>
          </p:spPr>
          <p:txBody>
            <a:bodyPr wrap="none" rtlCol="0" anchor="t">
              <a:spAutoFit/>
            </a:bodyPr>
            <a:lstStyle/>
            <a:p>
              <a:pPr algn="l"/>
              <a:r>
                <a:rPr lang="en-US" sz="2330" i="1" spc="0" baseline="0" dirty="0">
                  <a:solidFill>
                    <a:srgbClr val="FF0000"/>
                  </a:solidFill>
                  <a:latin typeface="Arial"/>
                  <a:cs typeface="Arial"/>
                  <a:sym typeface="Arial"/>
                  <a:rtl val="0"/>
                </a:rPr>
                <a:t>f</a:t>
              </a:r>
              <a:r>
                <a:rPr lang="en-US" sz="2271" i="1" spc="0" baseline="-71004" dirty="0">
                  <a:solidFill>
                    <a:srgbClr val="FF0000"/>
                  </a:solidFill>
                  <a:latin typeface="Arial"/>
                  <a:cs typeface="Arial"/>
                  <a:sym typeface="Arial"/>
                  <a:rtl val="0"/>
                </a:rPr>
                <a:t>0</a:t>
              </a:r>
              <a:r>
                <a:rPr lang="en-US" sz="2271" i="1" spc="0" baseline="-79260" dirty="0">
                  <a:solidFill>
                    <a:srgbClr val="FF0000"/>
                  </a:solidFill>
                  <a:latin typeface="Symbol"/>
                  <a:cs typeface="Arial"/>
                  <a:sym typeface="Symbol"/>
                  <a:rtl val="0"/>
                </a:rPr>
                <a:t>b</a:t>
              </a:r>
              <a:r>
                <a:rPr lang="en-US" sz="2271" i="1" spc="0" baseline="-71004" dirty="0">
                  <a:solidFill>
                    <a:srgbClr val="FF0000"/>
                  </a:solidFill>
                  <a:latin typeface="Arial"/>
                  <a:cs typeface="Arial"/>
                  <a:sym typeface="Arial"/>
                  <a:rtl val="0"/>
                </a:rPr>
                <a:t>A</a:t>
              </a:r>
            </a:p>
          </p:txBody>
        </p:sp>
        <p:sp>
          <p:nvSpPr>
            <p:cNvPr id="45" name="CasellaDiTesto 44">
              <a:extLst>
                <a:ext uri="{FF2B5EF4-FFF2-40B4-BE49-F238E27FC236}">
                  <a16:creationId xmlns:a16="http://schemas.microsoft.com/office/drawing/2014/main" id="{CAF542E7-527F-4E8D-A17A-631333260057}"/>
                </a:ext>
              </a:extLst>
            </p:cNvPr>
            <p:cNvSpPr txBox="1"/>
            <p:nvPr/>
          </p:nvSpPr>
          <p:spPr>
            <a:xfrm>
              <a:off x="5914186" y="3782468"/>
              <a:ext cx="322646" cy="398923"/>
            </a:xfrm>
            <a:prstGeom prst="rect">
              <a:avLst/>
            </a:prstGeom>
            <a:noFill/>
          </p:spPr>
          <p:txBody>
            <a:bodyPr wrap="none" rtlCol="0" anchor="t">
              <a:spAutoFit/>
            </a:bodyPr>
            <a:lstStyle/>
            <a:p>
              <a:pPr algn="l"/>
              <a:r>
                <a:rPr lang="en-US" sz="1761" i="1" spc="0" baseline="0" dirty="0">
                  <a:solidFill>
                    <a:srgbClr val="000000"/>
                  </a:solidFill>
                  <a:latin typeface="Arial"/>
                  <a:cs typeface="Arial"/>
                  <a:sym typeface="Arial"/>
                  <a:rtl val="0"/>
                </a:rPr>
                <a:t>f</a:t>
              </a:r>
              <a:r>
                <a:rPr lang="en-US" sz="1982" i="1" spc="0" baseline="-11355" dirty="0">
                  <a:solidFill>
                    <a:srgbClr val="000000"/>
                  </a:solidFill>
                  <a:latin typeface="Arial"/>
                  <a:cs typeface="Arial"/>
                  <a:sym typeface="Arial"/>
                  <a:rtl val="0"/>
                </a:rPr>
                <a:t>3</a:t>
              </a:r>
            </a:p>
          </p:txBody>
        </p:sp>
        <p:sp>
          <p:nvSpPr>
            <p:cNvPr id="46" name="Figura a mano libera: forma 45">
              <a:extLst>
                <a:ext uri="{FF2B5EF4-FFF2-40B4-BE49-F238E27FC236}">
                  <a16:creationId xmlns:a16="http://schemas.microsoft.com/office/drawing/2014/main" id="{3CC21124-4DA5-464F-A400-0B37A8C4BD88}"/>
                </a:ext>
              </a:extLst>
            </p:cNvPr>
            <p:cNvSpPr/>
            <p:nvPr/>
          </p:nvSpPr>
          <p:spPr>
            <a:xfrm>
              <a:off x="5875351" y="4536579"/>
              <a:ext cx="451051" cy="699004"/>
            </a:xfrm>
            <a:custGeom>
              <a:avLst/>
              <a:gdLst>
                <a:gd name="connsiteX0" fmla="*/ 0 w 451051"/>
                <a:gd name="connsiteY0" fmla="*/ 0 h 699004"/>
                <a:gd name="connsiteX1" fmla="*/ 112865 w 451051"/>
                <a:gd name="connsiteY1" fmla="*/ 247065 h 699004"/>
                <a:gd name="connsiteX2" fmla="*/ 212709 w 451051"/>
                <a:gd name="connsiteY2" fmla="*/ 479600 h 699004"/>
                <a:gd name="connsiteX3" fmla="*/ 451052 w 451051"/>
                <a:gd name="connsiteY3" fmla="*/ 699005 h 699004"/>
              </a:gdLst>
              <a:ahLst/>
              <a:cxnLst>
                <a:cxn ang="0">
                  <a:pos x="connsiteX0" y="connsiteY0"/>
                </a:cxn>
                <a:cxn ang="0">
                  <a:pos x="connsiteX1" y="connsiteY1"/>
                </a:cxn>
                <a:cxn ang="0">
                  <a:pos x="connsiteX2" y="connsiteY2"/>
                </a:cxn>
                <a:cxn ang="0">
                  <a:pos x="connsiteX3" y="connsiteY3"/>
                </a:cxn>
              </a:cxnLst>
              <a:rect l="l" t="t" r="r" b="b"/>
              <a:pathLst>
                <a:path w="451051" h="699004">
                  <a:moveTo>
                    <a:pt x="0" y="0"/>
                  </a:moveTo>
                  <a:cubicBezTo>
                    <a:pt x="41875" y="83450"/>
                    <a:pt x="83726" y="166889"/>
                    <a:pt x="112865" y="247065"/>
                  </a:cubicBezTo>
                  <a:cubicBezTo>
                    <a:pt x="142005" y="327241"/>
                    <a:pt x="158473" y="404823"/>
                    <a:pt x="212709" y="479600"/>
                  </a:cubicBezTo>
                  <a:cubicBezTo>
                    <a:pt x="266945" y="554382"/>
                    <a:pt x="358998" y="626694"/>
                    <a:pt x="451052" y="699005"/>
                  </a:cubicBezTo>
                </a:path>
              </a:pathLst>
            </a:custGeom>
            <a:noFill/>
            <a:ln w="20486" cap="rnd">
              <a:solidFill>
                <a:srgbClr val="FF0000">
                  <a:alpha val="99000"/>
                </a:srgbClr>
              </a:solidFill>
              <a:prstDash val="solid"/>
              <a:miter/>
            </a:ln>
          </p:spPr>
          <p:txBody>
            <a:bodyPr rtlCol="0" anchor="ctr"/>
            <a:lstStyle/>
            <a:p>
              <a:endParaRPr lang="en-US"/>
            </a:p>
          </p:txBody>
        </p:sp>
        <p:sp>
          <p:nvSpPr>
            <p:cNvPr id="47" name="CasellaDiTesto 46">
              <a:extLst>
                <a:ext uri="{FF2B5EF4-FFF2-40B4-BE49-F238E27FC236}">
                  <a16:creationId xmlns:a16="http://schemas.microsoft.com/office/drawing/2014/main" id="{DDBABD0C-E242-4EE1-9BF0-510258153C1A}"/>
                </a:ext>
              </a:extLst>
            </p:cNvPr>
            <p:cNvSpPr txBox="1"/>
            <p:nvPr/>
          </p:nvSpPr>
          <p:spPr>
            <a:xfrm>
              <a:off x="6172202" y="3782468"/>
              <a:ext cx="322646" cy="398923"/>
            </a:xfrm>
            <a:prstGeom prst="rect">
              <a:avLst/>
            </a:prstGeom>
            <a:noFill/>
          </p:spPr>
          <p:txBody>
            <a:bodyPr wrap="none" rtlCol="0" anchor="t">
              <a:spAutoFit/>
            </a:bodyPr>
            <a:lstStyle/>
            <a:p>
              <a:pPr algn="l"/>
              <a:r>
                <a:rPr lang="en-US" sz="1761" i="1" spc="0" baseline="0" dirty="0">
                  <a:solidFill>
                    <a:srgbClr val="000000"/>
                  </a:solidFill>
                  <a:latin typeface="Arial"/>
                  <a:cs typeface="Arial"/>
                  <a:sym typeface="Arial"/>
                  <a:rtl val="0"/>
                </a:rPr>
                <a:t>f</a:t>
              </a:r>
              <a:r>
                <a:rPr lang="en-US" sz="1982" i="1" spc="0" baseline="-11355" dirty="0">
                  <a:solidFill>
                    <a:srgbClr val="000000"/>
                  </a:solidFill>
                  <a:latin typeface="Arial"/>
                  <a:cs typeface="Arial"/>
                  <a:sym typeface="Arial"/>
                  <a:rtl val="0"/>
                </a:rPr>
                <a:t>4</a:t>
              </a:r>
            </a:p>
          </p:txBody>
        </p:sp>
        <p:sp>
          <p:nvSpPr>
            <p:cNvPr id="48" name="Figura a mano libera: forma 47">
              <a:extLst>
                <a:ext uri="{FF2B5EF4-FFF2-40B4-BE49-F238E27FC236}">
                  <a16:creationId xmlns:a16="http://schemas.microsoft.com/office/drawing/2014/main" id="{3098E165-39A3-402C-80C9-40FE563C9E69}"/>
                </a:ext>
              </a:extLst>
            </p:cNvPr>
            <p:cNvSpPr/>
            <p:nvPr/>
          </p:nvSpPr>
          <p:spPr>
            <a:xfrm>
              <a:off x="6489185" y="3964807"/>
              <a:ext cx="35746" cy="35746"/>
            </a:xfrm>
            <a:custGeom>
              <a:avLst/>
              <a:gdLst>
                <a:gd name="connsiteX0" fmla="*/ 35747 w 35746"/>
                <a:gd name="connsiteY0" fmla="*/ 17873 h 35746"/>
                <a:gd name="connsiteX1" fmla="*/ 17873 w 35746"/>
                <a:gd name="connsiteY1" fmla="*/ 35747 h 35746"/>
                <a:gd name="connsiteX2" fmla="*/ 0 w 35746"/>
                <a:gd name="connsiteY2" fmla="*/ 17873 h 35746"/>
                <a:gd name="connsiteX3" fmla="*/ 17873 w 35746"/>
                <a:gd name="connsiteY3" fmla="*/ 0 h 35746"/>
                <a:gd name="connsiteX4" fmla="*/ 35747 w 35746"/>
                <a:gd name="connsiteY4" fmla="*/ 17873 h 35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6" h="35746">
                  <a:moveTo>
                    <a:pt x="35747" y="17873"/>
                  </a:moveTo>
                  <a:cubicBezTo>
                    <a:pt x="35747" y="27744"/>
                    <a:pt x="27745" y="35747"/>
                    <a:pt x="17873" y="35747"/>
                  </a:cubicBezTo>
                  <a:cubicBezTo>
                    <a:pt x="8002" y="35747"/>
                    <a:pt x="0" y="27744"/>
                    <a:pt x="0" y="17873"/>
                  </a:cubicBezTo>
                  <a:cubicBezTo>
                    <a:pt x="0" y="8002"/>
                    <a:pt x="8002" y="0"/>
                    <a:pt x="17873" y="0"/>
                  </a:cubicBezTo>
                  <a:cubicBezTo>
                    <a:pt x="27745" y="0"/>
                    <a:pt x="35747" y="8002"/>
                    <a:pt x="35747" y="17873"/>
                  </a:cubicBezTo>
                  <a:close/>
                </a:path>
              </a:pathLst>
            </a:custGeom>
            <a:solidFill>
              <a:srgbClr val="000000"/>
            </a:solidFill>
            <a:ln w="17247" cap="rnd">
              <a:noFill/>
              <a:prstDash val="solid"/>
              <a:round/>
            </a:ln>
          </p:spPr>
          <p:txBody>
            <a:bodyPr rtlCol="0" anchor="ctr"/>
            <a:lstStyle/>
            <a:p>
              <a:endParaRPr lang="en-US"/>
            </a:p>
          </p:txBody>
        </p:sp>
        <p:sp>
          <p:nvSpPr>
            <p:cNvPr id="49" name="Figura a mano libera: forma 48">
              <a:extLst>
                <a:ext uri="{FF2B5EF4-FFF2-40B4-BE49-F238E27FC236}">
                  <a16:creationId xmlns:a16="http://schemas.microsoft.com/office/drawing/2014/main" id="{288E3D35-0498-49F5-BEB5-829B640FDBAC}"/>
                </a:ext>
              </a:extLst>
            </p:cNvPr>
            <p:cNvSpPr/>
            <p:nvPr/>
          </p:nvSpPr>
          <p:spPr>
            <a:xfrm>
              <a:off x="6582323" y="3964807"/>
              <a:ext cx="35746" cy="35746"/>
            </a:xfrm>
            <a:custGeom>
              <a:avLst/>
              <a:gdLst>
                <a:gd name="connsiteX0" fmla="*/ 35747 w 35746"/>
                <a:gd name="connsiteY0" fmla="*/ 17873 h 35746"/>
                <a:gd name="connsiteX1" fmla="*/ 17873 w 35746"/>
                <a:gd name="connsiteY1" fmla="*/ 35747 h 35746"/>
                <a:gd name="connsiteX2" fmla="*/ 0 w 35746"/>
                <a:gd name="connsiteY2" fmla="*/ 17873 h 35746"/>
                <a:gd name="connsiteX3" fmla="*/ 17873 w 35746"/>
                <a:gd name="connsiteY3" fmla="*/ 0 h 35746"/>
                <a:gd name="connsiteX4" fmla="*/ 35747 w 35746"/>
                <a:gd name="connsiteY4" fmla="*/ 17873 h 35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6" h="35746">
                  <a:moveTo>
                    <a:pt x="35747" y="17873"/>
                  </a:moveTo>
                  <a:cubicBezTo>
                    <a:pt x="35747" y="27744"/>
                    <a:pt x="27745" y="35747"/>
                    <a:pt x="17873" y="35747"/>
                  </a:cubicBezTo>
                  <a:cubicBezTo>
                    <a:pt x="8002" y="35747"/>
                    <a:pt x="0" y="27744"/>
                    <a:pt x="0" y="17873"/>
                  </a:cubicBezTo>
                  <a:cubicBezTo>
                    <a:pt x="0" y="8002"/>
                    <a:pt x="8002" y="0"/>
                    <a:pt x="17873" y="0"/>
                  </a:cubicBezTo>
                  <a:cubicBezTo>
                    <a:pt x="27745" y="0"/>
                    <a:pt x="35747" y="8002"/>
                    <a:pt x="35747" y="17873"/>
                  </a:cubicBezTo>
                  <a:close/>
                </a:path>
              </a:pathLst>
            </a:custGeom>
            <a:solidFill>
              <a:srgbClr val="000000"/>
            </a:solidFill>
            <a:ln w="17247" cap="rnd">
              <a:noFill/>
              <a:prstDash val="solid"/>
              <a:round/>
            </a:ln>
          </p:spPr>
          <p:txBody>
            <a:bodyPr rtlCol="0" anchor="ctr"/>
            <a:lstStyle/>
            <a:p>
              <a:endParaRPr lang="en-US"/>
            </a:p>
          </p:txBody>
        </p:sp>
        <p:sp>
          <p:nvSpPr>
            <p:cNvPr id="50" name="Figura a mano libera: forma 49">
              <a:extLst>
                <a:ext uri="{FF2B5EF4-FFF2-40B4-BE49-F238E27FC236}">
                  <a16:creationId xmlns:a16="http://schemas.microsoft.com/office/drawing/2014/main" id="{F4763A80-8B77-4BCC-8A15-56215A2C6D6A}"/>
                </a:ext>
              </a:extLst>
            </p:cNvPr>
            <p:cNvSpPr/>
            <p:nvPr/>
          </p:nvSpPr>
          <p:spPr>
            <a:xfrm>
              <a:off x="6675511" y="3964807"/>
              <a:ext cx="35746" cy="35746"/>
            </a:xfrm>
            <a:custGeom>
              <a:avLst/>
              <a:gdLst>
                <a:gd name="connsiteX0" fmla="*/ 35747 w 35746"/>
                <a:gd name="connsiteY0" fmla="*/ 17873 h 35746"/>
                <a:gd name="connsiteX1" fmla="*/ 17873 w 35746"/>
                <a:gd name="connsiteY1" fmla="*/ 35747 h 35746"/>
                <a:gd name="connsiteX2" fmla="*/ 0 w 35746"/>
                <a:gd name="connsiteY2" fmla="*/ 17873 h 35746"/>
                <a:gd name="connsiteX3" fmla="*/ 17873 w 35746"/>
                <a:gd name="connsiteY3" fmla="*/ 0 h 35746"/>
                <a:gd name="connsiteX4" fmla="*/ 35747 w 35746"/>
                <a:gd name="connsiteY4" fmla="*/ 17873 h 35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6" h="35746">
                  <a:moveTo>
                    <a:pt x="35747" y="17873"/>
                  </a:moveTo>
                  <a:cubicBezTo>
                    <a:pt x="35747" y="27744"/>
                    <a:pt x="27745" y="35747"/>
                    <a:pt x="17873" y="35747"/>
                  </a:cubicBezTo>
                  <a:cubicBezTo>
                    <a:pt x="8002" y="35747"/>
                    <a:pt x="0" y="27744"/>
                    <a:pt x="0" y="17873"/>
                  </a:cubicBezTo>
                  <a:cubicBezTo>
                    <a:pt x="0" y="8002"/>
                    <a:pt x="8002" y="0"/>
                    <a:pt x="17873" y="0"/>
                  </a:cubicBezTo>
                  <a:cubicBezTo>
                    <a:pt x="27745" y="0"/>
                    <a:pt x="35747" y="8002"/>
                    <a:pt x="35747" y="17873"/>
                  </a:cubicBezTo>
                  <a:close/>
                </a:path>
              </a:pathLst>
            </a:custGeom>
            <a:solidFill>
              <a:srgbClr val="000000"/>
            </a:solidFill>
            <a:ln w="17247" cap="rnd">
              <a:noFill/>
              <a:prstDash val="solid"/>
              <a:round/>
            </a:ln>
          </p:spPr>
          <p:txBody>
            <a:bodyPr rtlCol="0" anchor="ctr"/>
            <a:lstStyle/>
            <a:p>
              <a:endParaRPr lang="en-US"/>
            </a:p>
          </p:txBody>
        </p:sp>
      </p:grpSp>
      <p:sp>
        <p:nvSpPr>
          <p:cNvPr id="8" name="CasellaDiTesto 7">
            <a:extLst>
              <a:ext uri="{FF2B5EF4-FFF2-40B4-BE49-F238E27FC236}">
                <a16:creationId xmlns:a16="http://schemas.microsoft.com/office/drawing/2014/main" id="{58B2C95D-CBF3-425F-95B3-DE50860A173B}"/>
              </a:ext>
            </a:extLst>
          </p:cNvPr>
          <p:cNvSpPr txBox="1"/>
          <p:nvPr/>
        </p:nvSpPr>
        <p:spPr>
          <a:xfrm>
            <a:off x="4522715" y="1041878"/>
            <a:ext cx="4093028"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phase margin (</a:t>
            </a:r>
            <a:r>
              <a:rPr lang="en-US" sz="2400" dirty="0" err="1">
                <a:latin typeface="Symbol" panose="05050102010706020507" pitchFamily="18" charset="2"/>
                <a:cs typeface="Arial" panose="020B0604020202020204" pitchFamily="34" charset="0"/>
              </a:rPr>
              <a:t>f</a:t>
            </a:r>
            <a:r>
              <a:rPr lang="en-US" sz="2400" baseline="-25000" dirty="0" err="1">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 is the main stability indicator</a:t>
            </a:r>
          </a:p>
        </p:txBody>
      </p:sp>
      <p:sp>
        <p:nvSpPr>
          <p:cNvPr id="9" name="CasellaDiTesto 8">
            <a:extLst>
              <a:ext uri="{FF2B5EF4-FFF2-40B4-BE49-F238E27FC236}">
                <a16:creationId xmlns:a16="http://schemas.microsoft.com/office/drawing/2014/main" id="{8CC11B7E-C0CF-46D9-ABD2-0653788C7D73}"/>
              </a:ext>
            </a:extLst>
          </p:cNvPr>
          <p:cNvSpPr txBox="1"/>
          <p:nvPr/>
        </p:nvSpPr>
        <p:spPr>
          <a:xfrm>
            <a:off x="4992614" y="1968782"/>
            <a:ext cx="4303785"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closed loop configuration is stable for </a:t>
            </a:r>
            <a:r>
              <a:rPr lang="en-US" sz="2400" dirty="0" err="1">
                <a:latin typeface="Symbol" panose="05050102010706020507" pitchFamily="18" charset="2"/>
                <a:cs typeface="Arial" panose="020B0604020202020204" pitchFamily="34" charset="0"/>
              </a:rPr>
              <a:t>f</a:t>
            </a:r>
            <a:r>
              <a:rPr lang="en-US" sz="2400" baseline="-25000" dirty="0" err="1">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&gt;0</a:t>
            </a:r>
          </a:p>
        </p:txBody>
      </p:sp>
      <p:sp>
        <p:nvSpPr>
          <p:cNvPr id="10" name="CasellaDiTesto 9">
            <a:extLst>
              <a:ext uri="{FF2B5EF4-FFF2-40B4-BE49-F238E27FC236}">
                <a16:creationId xmlns:a16="http://schemas.microsoft.com/office/drawing/2014/main" id="{99D83D6F-0F69-4D1E-94B9-BFAD8A5BDD41}"/>
              </a:ext>
            </a:extLst>
          </p:cNvPr>
          <p:cNvSpPr txBox="1"/>
          <p:nvPr/>
        </p:nvSpPr>
        <p:spPr>
          <a:xfrm>
            <a:off x="7778146" y="2647491"/>
            <a:ext cx="4303785"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However, </a:t>
            </a:r>
            <a:r>
              <a:rPr lang="en-US" sz="2400" dirty="0" err="1">
                <a:latin typeface="Symbol" panose="05050102010706020507" pitchFamily="18" charset="2"/>
                <a:cs typeface="Arial" panose="020B0604020202020204" pitchFamily="34" charset="0"/>
              </a:rPr>
              <a:t>f</a:t>
            </a:r>
            <a:r>
              <a:rPr lang="en-US" sz="2400" baseline="-25000" dirty="0" err="1">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 must be significantly greater than 0 to guarantee:</a:t>
            </a:r>
          </a:p>
        </p:txBody>
      </p:sp>
      <p:sp>
        <p:nvSpPr>
          <p:cNvPr id="11" name="CasellaDiTesto 10">
            <a:extLst>
              <a:ext uri="{FF2B5EF4-FFF2-40B4-BE49-F238E27FC236}">
                <a16:creationId xmlns:a16="http://schemas.microsoft.com/office/drawing/2014/main" id="{63C02827-0EEB-4DBA-953A-3BC6EDEC0EC1}"/>
              </a:ext>
            </a:extLst>
          </p:cNvPr>
          <p:cNvSpPr txBox="1"/>
          <p:nvPr/>
        </p:nvSpPr>
        <p:spPr>
          <a:xfrm>
            <a:off x="7583411" y="3818539"/>
            <a:ext cx="4693253"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Stability even against all possible PVT variations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 step response with reduced ringing and overshoot</a:t>
            </a:r>
          </a:p>
        </p:txBody>
      </p:sp>
      <p:sp>
        <p:nvSpPr>
          <p:cNvPr id="12" name="CasellaDiTesto 11">
            <a:extLst>
              <a:ext uri="{FF2B5EF4-FFF2-40B4-BE49-F238E27FC236}">
                <a16:creationId xmlns:a16="http://schemas.microsoft.com/office/drawing/2014/main" id="{950F23B8-1D2A-4CFC-A3EF-95940895ECA6}"/>
              </a:ext>
            </a:extLst>
          </p:cNvPr>
          <p:cNvSpPr txBox="1"/>
          <p:nvPr/>
        </p:nvSpPr>
        <p:spPr>
          <a:xfrm>
            <a:off x="7050014" y="5479219"/>
            <a:ext cx="4303785"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Typically, we require: </a:t>
            </a:r>
            <a:r>
              <a:rPr lang="en-US" sz="2400" dirty="0" err="1">
                <a:latin typeface="Symbol" panose="05050102010706020507" pitchFamily="18" charset="2"/>
                <a:cs typeface="Arial" panose="020B0604020202020204" pitchFamily="34" charset="0"/>
              </a:rPr>
              <a:t>f</a:t>
            </a:r>
            <a:r>
              <a:rPr lang="en-US" sz="2400" baseline="-25000" dirty="0" err="1">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&gt;70°</a:t>
            </a:r>
          </a:p>
        </p:txBody>
      </p:sp>
    </p:spTree>
    <p:extLst>
      <p:ext uri="{BB962C8B-B14F-4D97-AF65-F5344CB8AC3E}">
        <p14:creationId xmlns:p14="http://schemas.microsoft.com/office/powerpoint/2010/main" val="118204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build="p"/>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E5A121-24FE-4EA5-A1D5-F6C83D6CB03E}"/>
              </a:ext>
            </a:extLst>
          </p:cNvPr>
          <p:cNvSpPr>
            <a:spLocks noGrp="1"/>
          </p:cNvSpPr>
          <p:nvPr>
            <p:ph type="title"/>
          </p:nvPr>
        </p:nvSpPr>
        <p:spPr>
          <a:xfrm>
            <a:off x="838200" y="238125"/>
            <a:ext cx="10515600" cy="662397"/>
          </a:xfrm>
        </p:spPr>
        <p:txBody>
          <a:bodyPr/>
          <a:lstStyle/>
          <a:p>
            <a:r>
              <a:rPr lang="en-US" dirty="0"/>
              <a:t>Amplifier gain and loop gain: role of the </a:t>
            </a:r>
            <a:r>
              <a:rPr lang="en-US" dirty="0">
                <a:latin typeface="Symbol" panose="05050102010706020507" pitchFamily="18" charset="2"/>
              </a:rPr>
              <a:t>b</a:t>
            </a:r>
            <a:r>
              <a:rPr lang="en-US" dirty="0"/>
              <a:t> factor </a:t>
            </a:r>
          </a:p>
        </p:txBody>
      </p:sp>
      <p:sp>
        <p:nvSpPr>
          <p:cNvPr id="3" name="Segnaposto piè di pagina 2">
            <a:extLst>
              <a:ext uri="{FF2B5EF4-FFF2-40B4-BE49-F238E27FC236}">
                <a16:creationId xmlns:a16="http://schemas.microsoft.com/office/drawing/2014/main" id="{4CDDA9BE-6BCA-435B-A379-47F1FB5D99C2}"/>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E8B92CF6-77CC-46A4-87A4-9552911AFC59}"/>
              </a:ext>
            </a:extLst>
          </p:cNvPr>
          <p:cNvSpPr>
            <a:spLocks noGrp="1"/>
          </p:cNvSpPr>
          <p:nvPr>
            <p:ph type="sldNum" sz="quarter" idx="12"/>
          </p:nvPr>
        </p:nvSpPr>
        <p:spPr/>
        <p:txBody>
          <a:bodyPr/>
          <a:lstStyle/>
          <a:p>
            <a:fld id="{02055017-B6DE-4C35-A63B-40EADAC97849}" type="slidenum">
              <a:rPr lang="en-US" smtClean="0"/>
              <a:t>24</a:t>
            </a:fld>
            <a:endParaRPr lang="en-US" dirty="0"/>
          </a:p>
        </p:txBody>
      </p:sp>
      <p:pic>
        <p:nvPicPr>
          <p:cNvPr id="8" name="Elemento grafico 7">
            <a:extLst>
              <a:ext uri="{FF2B5EF4-FFF2-40B4-BE49-F238E27FC236}">
                <a16:creationId xmlns:a16="http://schemas.microsoft.com/office/drawing/2014/main" id="{F1FBA9B6-2718-40DD-8376-81AFF78765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10841" y="1268617"/>
            <a:ext cx="4600575" cy="4719638"/>
          </a:xfrm>
          <a:prstGeom prst="rect">
            <a:avLst/>
          </a:prstGeom>
        </p:spPr>
      </p:pic>
      <p:graphicFrame>
        <p:nvGraphicFramePr>
          <p:cNvPr id="9" name="Oggetto 8">
            <a:extLst>
              <a:ext uri="{FF2B5EF4-FFF2-40B4-BE49-F238E27FC236}">
                <a16:creationId xmlns:a16="http://schemas.microsoft.com/office/drawing/2014/main" id="{9A46668F-DE29-4D23-9B39-087CC0614C2A}"/>
              </a:ext>
            </a:extLst>
          </p:cNvPr>
          <p:cNvGraphicFramePr>
            <a:graphicFrameLocks noChangeAspect="1"/>
          </p:cNvGraphicFramePr>
          <p:nvPr>
            <p:extLst>
              <p:ext uri="{D42A27DB-BD31-4B8C-83A1-F6EECF244321}">
                <p14:modId xmlns:p14="http://schemas.microsoft.com/office/powerpoint/2010/main" val="1162640386"/>
              </p:ext>
            </p:extLst>
          </p:nvPr>
        </p:nvGraphicFramePr>
        <p:xfrm>
          <a:off x="3846711" y="986934"/>
          <a:ext cx="3854450" cy="581025"/>
        </p:xfrm>
        <a:graphic>
          <a:graphicData uri="http://schemas.openxmlformats.org/presentationml/2006/ole">
            <mc:AlternateContent xmlns:mc="http://schemas.openxmlformats.org/markup-compatibility/2006">
              <mc:Choice xmlns:v="urn:schemas-microsoft-com:vml" Requires="v">
                <p:oleObj spid="_x0000_s28707" name="Equation" r:id="rId5" imgW="1346040" imgH="203040" progId="Equation.DSMT4">
                  <p:embed/>
                </p:oleObj>
              </mc:Choice>
              <mc:Fallback>
                <p:oleObj name="Equation" r:id="rId5" imgW="1346040" imgH="203040" progId="Equation.DSMT4">
                  <p:embed/>
                  <p:pic>
                    <p:nvPicPr>
                      <p:cNvPr id="7" name="Oggetto 6">
                        <a:extLst>
                          <a:ext uri="{FF2B5EF4-FFF2-40B4-BE49-F238E27FC236}">
                            <a16:creationId xmlns:a16="http://schemas.microsoft.com/office/drawing/2014/main" id="{C7CD7057-8AEB-4371-B788-D46E557685ED}"/>
                          </a:ext>
                        </a:extLst>
                      </p:cNvPr>
                      <p:cNvPicPr>
                        <a:picLocks noChangeAspect="1" noChangeArrowheads="1"/>
                      </p:cNvPicPr>
                      <p:nvPr/>
                    </p:nvPicPr>
                    <p:blipFill>
                      <a:blip r:embed="rId6"/>
                      <a:srcRect/>
                      <a:stretch>
                        <a:fillRect/>
                      </a:stretch>
                    </p:blipFill>
                    <p:spPr bwMode="auto">
                      <a:xfrm>
                        <a:off x="3846711" y="986934"/>
                        <a:ext cx="3854450" cy="581025"/>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6C296CCC-52B5-4060-97E7-F9ECB87DA2E9}"/>
              </a:ext>
            </a:extLst>
          </p:cNvPr>
          <p:cNvGraphicFramePr>
            <a:graphicFrameLocks noChangeAspect="1"/>
          </p:cNvGraphicFramePr>
          <p:nvPr>
            <p:extLst>
              <p:ext uri="{D42A27DB-BD31-4B8C-83A1-F6EECF244321}">
                <p14:modId xmlns:p14="http://schemas.microsoft.com/office/powerpoint/2010/main" val="2986456769"/>
              </p:ext>
            </p:extLst>
          </p:nvPr>
        </p:nvGraphicFramePr>
        <p:xfrm>
          <a:off x="8447286" y="888380"/>
          <a:ext cx="1671638" cy="727075"/>
        </p:xfrm>
        <a:graphic>
          <a:graphicData uri="http://schemas.openxmlformats.org/presentationml/2006/ole">
            <mc:AlternateContent xmlns:mc="http://schemas.openxmlformats.org/markup-compatibility/2006">
              <mc:Choice xmlns:v="urn:schemas-microsoft-com:vml" Requires="v">
                <p:oleObj spid="_x0000_s28708" name="Equation" r:id="rId7" imgW="583920" imgH="253800" progId="Equation.DSMT4">
                  <p:embed/>
                </p:oleObj>
              </mc:Choice>
              <mc:Fallback>
                <p:oleObj name="Equation" r:id="rId7" imgW="583920" imgH="253800" progId="Equation.DSMT4">
                  <p:embed/>
                  <p:pic>
                    <p:nvPicPr>
                      <p:cNvPr id="9" name="Oggetto 8">
                        <a:extLst>
                          <a:ext uri="{FF2B5EF4-FFF2-40B4-BE49-F238E27FC236}">
                            <a16:creationId xmlns:a16="http://schemas.microsoft.com/office/drawing/2014/main" id="{9A46668F-DE29-4D23-9B39-087CC0614C2A}"/>
                          </a:ext>
                        </a:extLst>
                      </p:cNvPr>
                      <p:cNvPicPr>
                        <a:picLocks noChangeAspect="1" noChangeArrowheads="1"/>
                      </p:cNvPicPr>
                      <p:nvPr/>
                    </p:nvPicPr>
                    <p:blipFill>
                      <a:blip r:embed="rId8"/>
                      <a:srcRect/>
                      <a:stretch>
                        <a:fillRect/>
                      </a:stretch>
                    </p:blipFill>
                    <p:spPr bwMode="auto">
                      <a:xfrm>
                        <a:off x="8447286" y="888380"/>
                        <a:ext cx="1671638" cy="727075"/>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121399AD-569A-4DA7-A305-B85C3D67DC7E}"/>
              </a:ext>
            </a:extLst>
          </p:cNvPr>
          <p:cNvGraphicFramePr>
            <a:graphicFrameLocks noChangeAspect="1"/>
          </p:cNvGraphicFramePr>
          <p:nvPr>
            <p:extLst>
              <p:ext uri="{D42A27DB-BD31-4B8C-83A1-F6EECF244321}">
                <p14:modId xmlns:p14="http://schemas.microsoft.com/office/powerpoint/2010/main" val="591390445"/>
              </p:ext>
            </p:extLst>
          </p:nvPr>
        </p:nvGraphicFramePr>
        <p:xfrm>
          <a:off x="6750549" y="2475478"/>
          <a:ext cx="2216150" cy="727075"/>
        </p:xfrm>
        <a:graphic>
          <a:graphicData uri="http://schemas.openxmlformats.org/presentationml/2006/ole">
            <mc:AlternateContent xmlns:mc="http://schemas.openxmlformats.org/markup-compatibility/2006">
              <mc:Choice xmlns:v="urn:schemas-microsoft-com:vml" Requires="v">
                <p:oleObj spid="_x0000_s28709" name="Equation" r:id="rId9" imgW="774360" imgH="253800" progId="Equation.DSMT4">
                  <p:embed/>
                </p:oleObj>
              </mc:Choice>
              <mc:Fallback>
                <p:oleObj name="Equation" r:id="rId9" imgW="774360" imgH="253800" progId="Equation.DSMT4">
                  <p:embed/>
                  <p:pic>
                    <p:nvPicPr>
                      <p:cNvPr id="10" name="Oggetto 9">
                        <a:extLst>
                          <a:ext uri="{FF2B5EF4-FFF2-40B4-BE49-F238E27FC236}">
                            <a16:creationId xmlns:a16="http://schemas.microsoft.com/office/drawing/2014/main" id="{6C296CCC-52B5-4060-97E7-F9ECB87DA2E9}"/>
                          </a:ext>
                        </a:extLst>
                      </p:cNvPr>
                      <p:cNvPicPr>
                        <a:picLocks noChangeAspect="1" noChangeArrowheads="1"/>
                      </p:cNvPicPr>
                      <p:nvPr/>
                    </p:nvPicPr>
                    <p:blipFill>
                      <a:blip r:embed="rId10"/>
                      <a:srcRect/>
                      <a:stretch>
                        <a:fillRect/>
                      </a:stretch>
                    </p:blipFill>
                    <p:spPr bwMode="auto">
                      <a:xfrm>
                        <a:off x="6750549" y="2475478"/>
                        <a:ext cx="2216150" cy="727075"/>
                      </a:xfrm>
                      <a:prstGeom prst="rect">
                        <a:avLst/>
                      </a:prstGeom>
                      <a:noFill/>
                    </p:spPr>
                  </p:pic>
                </p:oleObj>
              </mc:Fallback>
            </mc:AlternateContent>
          </a:graphicData>
        </a:graphic>
      </p:graphicFrame>
      <p:sp>
        <p:nvSpPr>
          <p:cNvPr id="13" name="CasellaDiTesto 12">
            <a:extLst>
              <a:ext uri="{FF2B5EF4-FFF2-40B4-BE49-F238E27FC236}">
                <a16:creationId xmlns:a16="http://schemas.microsoft.com/office/drawing/2014/main" id="{E4FC85F9-F16B-438E-8525-1CC2BCB84A40}"/>
              </a:ext>
            </a:extLst>
          </p:cNvPr>
          <p:cNvSpPr txBox="1"/>
          <p:nvPr/>
        </p:nvSpPr>
        <p:spPr>
          <a:xfrm>
            <a:off x="6662100" y="4729303"/>
            <a:ext cx="5180822" cy="126188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this case, </a:t>
            </a:r>
            <a:r>
              <a:rPr lang="en-US" sz="2800" b="1" i="1" dirty="0">
                <a:latin typeface="Arial" panose="020B0604020202020204" pitchFamily="34" charset="0"/>
                <a:cs typeface="Arial" panose="020B0604020202020204" pitchFamily="34" charset="0"/>
              </a:rPr>
              <a:t>f</a:t>
            </a:r>
            <a:r>
              <a:rPr lang="en-US" sz="2800" b="1" i="1" baseline="-25000" dirty="0">
                <a:latin typeface="Arial" panose="020B0604020202020204" pitchFamily="34" charset="0"/>
                <a:cs typeface="Arial" panose="020B0604020202020204" pitchFamily="34" charset="0"/>
              </a:rPr>
              <a:t>0bA</a:t>
            </a:r>
            <a:r>
              <a:rPr lang="en-US" sz="2400" dirty="0">
                <a:latin typeface="Arial" panose="020B0604020202020204" pitchFamily="34" charset="0"/>
                <a:cs typeface="Arial" panose="020B0604020202020204" pitchFamily="34" charset="0"/>
              </a:rPr>
              <a:t> represents the -3dB upper band limit of the closed loop transfer function.</a:t>
            </a:r>
          </a:p>
        </p:txBody>
      </p:sp>
      <p:sp>
        <p:nvSpPr>
          <p:cNvPr id="15" name="CasellaDiTesto 14">
            <a:extLst>
              <a:ext uri="{FF2B5EF4-FFF2-40B4-BE49-F238E27FC236}">
                <a16:creationId xmlns:a16="http://schemas.microsoft.com/office/drawing/2014/main" id="{E6043148-4492-4BF7-ABF9-8A84184D7727}"/>
              </a:ext>
            </a:extLst>
          </p:cNvPr>
          <p:cNvSpPr txBox="1"/>
          <p:nvPr/>
        </p:nvSpPr>
        <p:spPr>
          <a:xfrm>
            <a:off x="6662100" y="3121703"/>
            <a:ext cx="5180822" cy="1692771"/>
          </a:xfrm>
          <a:prstGeom prst="rect">
            <a:avLst/>
          </a:prstGeom>
          <a:noFill/>
        </p:spPr>
        <p:txBody>
          <a:bodyPr wrap="square" rtlCol="0">
            <a:spAutoFit/>
          </a:bodyPr>
          <a:lstStyle/>
          <a:p>
            <a:r>
              <a:rPr lang="en-US" sz="3200" i="1" dirty="0">
                <a:latin typeface="Arial" panose="020B0604020202020204" pitchFamily="34" charset="0"/>
                <a:cs typeface="Arial" panose="020B0604020202020204" pitchFamily="34" charset="0"/>
              </a:rPr>
              <a:t>f</a:t>
            </a:r>
            <a:r>
              <a:rPr lang="en-US" sz="3200" i="1" baseline="-25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 is the unity gain frequency of the amplifier, equal to GBW (Gain-</a:t>
            </a:r>
            <a:r>
              <a:rPr lang="en-US" sz="2400" dirty="0" err="1">
                <a:latin typeface="Arial" panose="020B0604020202020204" pitchFamily="34" charset="0"/>
                <a:cs typeface="Arial" panose="020B0604020202020204" pitchFamily="34" charset="0"/>
              </a:rPr>
              <a:t>BandWidth</a:t>
            </a:r>
            <a:r>
              <a:rPr lang="en-US" sz="2400" dirty="0">
                <a:latin typeface="Arial" panose="020B0604020202020204" pitchFamily="34" charset="0"/>
                <a:cs typeface="Arial" panose="020B0604020202020204" pitchFamily="34" charset="0"/>
              </a:rPr>
              <a:t> for a dominant pole response</a:t>
            </a:r>
          </a:p>
        </p:txBody>
      </p:sp>
      <p:graphicFrame>
        <p:nvGraphicFramePr>
          <p:cNvPr id="16" name="Oggetto 15">
            <a:extLst>
              <a:ext uri="{FF2B5EF4-FFF2-40B4-BE49-F238E27FC236}">
                <a16:creationId xmlns:a16="http://schemas.microsoft.com/office/drawing/2014/main" id="{3D146026-488D-457B-86CD-9C21DBFF24CB}"/>
              </a:ext>
            </a:extLst>
          </p:cNvPr>
          <p:cNvGraphicFramePr>
            <a:graphicFrameLocks noChangeAspect="1"/>
          </p:cNvGraphicFramePr>
          <p:nvPr>
            <p:extLst>
              <p:ext uri="{D42A27DB-BD31-4B8C-83A1-F6EECF244321}">
                <p14:modId xmlns:p14="http://schemas.microsoft.com/office/powerpoint/2010/main" val="2059584370"/>
              </p:ext>
            </p:extLst>
          </p:nvPr>
        </p:nvGraphicFramePr>
        <p:xfrm>
          <a:off x="8638829" y="1530471"/>
          <a:ext cx="1163637" cy="727075"/>
        </p:xfrm>
        <a:graphic>
          <a:graphicData uri="http://schemas.openxmlformats.org/presentationml/2006/ole">
            <mc:AlternateContent xmlns:mc="http://schemas.openxmlformats.org/markup-compatibility/2006">
              <mc:Choice xmlns:v="urn:schemas-microsoft-com:vml" Requires="v">
                <p:oleObj spid="_x0000_s28710" name="Equation" r:id="rId11" imgW="406080" imgH="253800" progId="Equation.DSMT4">
                  <p:embed/>
                </p:oleObj>
              </mc:Choice>
              <mc:Fallback>
                <p:oleObj name="Equation" r:id="rId11" imgW="406080" imgH="253800" progId="Equation.DSMT4">
                  <p:embed/>
                  <p:pic>
                    <p:nvPicPr>
                      <p:cNvPr id="9" name="Oggetto 8">
                        <a:extLst>
                          <a:ext uri="{FF2B5EF4-FFF2-40B4-BE49-F238E27FC236}">
                            <a16:creationId xmlns:a16="http://schemas.microsoft.com/office/drawing/2014/main" id="{9A46668F-DE29-4D23-9B39-087CC0614C2A}"/>
                          </a:ext>
                        </a:extLst>
                      </p:cNvPr>
                      <p:cNvPicPr>
                        <a:picLocks noChangeAspect="1" noChangeArrowheads="1"/>
                      </p:cNvPicPr>
                      <p:nvPr/>
                    </p:nvPicPr>
                    <p:blipFill>
                      <a:blip r:embed="rId12"/>
                      <a:srcRect/>
                      <a:stretch>
                        <a:fillRect/>
                      </a:stretch>
                    </p:blipFill>
                    <p:spPr bwMode="auto">
                      <a:xfrm>
                        <a:off x="8638829" y="1530471"/>
                        <a:ext cx="1163637" cy="727075"/>
                      </a:xfrm>
                      <a:prstGeom prst="rect">
                        <a:avLst/>
                      </a:prstGeom>
                      <a:noFill/>
                    </p:spPr>
                  </p:pic>
                </p:oleObj>
              </mc:Fallback>
            </mc:AlternateContent>
          </a:graphicData>
        </a:graphic>
      </p:graphicFrame>
      <p:sp>
        <p:nvSpPr>
          <p:cNvPr id="17" name="CasellaDiTesto 16">
            <a:extLst>
              <a:ext uri="{FF2B5EF4-FFF2-40B4-BE49-F238E27FC236}">
                <a16:creationId xmlns:a16="http://schemas.microsoft.com/office/drawing/2014/main" id="{A3E74957-5276-4D23-B791-651D515F35B7}"/>
              </a:ext>
            </a:extLst>
          </p:cNvPr>
          <p:cNvSpPr txBox="1"/>
          <p:nvPr/>
        </p:nvSpPr>
        <p:spPr>
          <a:xfrm>
            <a:off x="3785877" y="1596275"/>
            <a:ext cx="4196587"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resistor-only or capacitor-only feedback networks </a:t>
            </a:r>
          </a:p>
        </p:txBody>
      </p:sp>
      <p:sp>
        <p:nvSpPr>
          <p:cNvPr id="18" name="Freccia a destra 17">
            <a:extLst>
              <a:ext uri="{FF2B5EF4-FFF2-40B4-BE49-F238E27FC236}">
                <a16:creationId xmlns:a16="http://schemas.microsoft.com/office/drawing/2014/main" id="{1DE3C0E5-E9EE-49DF-8196-78B5B32F4FC9}"/>
              </a:ext>
            </a:extLst>
          </p:cNvPr>
          <p:cNvSpPr/>
          <p:nvPr/>
        </p:nvSpPr>
        <p:spPr>
          <a:xfrm>
            <a:off x="7933571" y="986934"/>
            <a:ext cx="464821" cy="471709"/>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ccia a destra 18">
            <a:extLst>
              <a:ext uri="{FF2B5EF4-FFF2-40B4-BE49-F238E27FC236}">
                <a16:creationId xmlns:a16="http://schemas.microsoft.com/office/drawing/2014/main" id="{8A70F0B4-4E9C-4A77-8DD9-05826983A696}"/>
              </a:ext>
            </a:extLst>
          </p:cNvPr>
          <p:cNvSpPr/>
          <p:nvPr/>
        </p:nvSpPr>
        <p:spPr>
          <a:xfrm>
            <a:off x="8078236" y="1633159"/>
            <a:ext cx="464821" cy="471709"/>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77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Elemento grafico 21">
            <a:extLst>
              <a:ext uri="{FF2B5EF4-FFF2-40B4-BE49-F238E27FC236}">
                <a16:creationId xmlns:a16="http://schemas.microsoft.com/office/drawing/2014/main" id="{68AAE3EB-B7DF-46A0-A51A-0006768962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3329" y="884484"/>
            <a:ext cx="4600575" cy="4719638"/>
          </a:xfrm>
          <a:prstGeom prst="rect">
            <a:avLst/>
          </a:prstGeom>
        </p:spPr>
      </p:pic>
      <p:sp>
        <p:nvSpPr>
          <p:cNvPr id="3" name="Segnaposto piè di pagina 2">
            <a:extLst>
              <a:ext uri="{FF2B5EF4-FFF2-40B4-BE49-F238E27FC236}">
                <a16:creationId xmlns:a16="http://schemas.microsoft.com/office/drawing/2014/main" id="{CB42CD6E-57EC-4746-8BE1-491CF51993BF}"/>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F39F4863-1C9F-4C73-BCA6-ABFA1985A709}"/>
              </a:ext>
            </a:extLst>
          </p:cNvPr>
          <p:cNvSpPr>
            <a:spLocks noGrp="1"/>
          </p:cNvSpPr>
          <p:nvPr>
            <p:ph type="sldNum" sz="quarter" idx="12"/>
          </p:nvPr>
        </p:nvSpPr>
        <p:spPr/>
        <p:txBody>
          <a:bodyPr/>
          <a:lstStyle/>
          <a:p>
            <a:fld id="{02055017-B6DE-4C35-A63B-40EADAC97849}" type="slidenum">
              <a:rPr lang="en-US" smtClean="0"/>
              <a:t>25</a:t>
            </a:fld>
            <a:endParaRPr lang="en-US" dirty="0"/>
          </a:p>
        </p:txBody>
      </p:sp>
      <p:sp>
        <p:nvSpPr>
          <p:cNvPr id="5" name="Titolo 1">
            <a:extLst>
              <a:ext uri="{FF2B5EF4-FFF2-40B4-BE49-F238E27FC236}">
                <a16:creationId xmlns:a16="http://schemas.microsoft.com/office/drawing/2014/main" id="{16A7719B-0F1A-432B-922A-3B52ED779D6B}"/>
              </a:ext>
            </a:extLst>
          </p:cNvPr>
          <p:cNvSpPr txBox="1">
            <a:spLocks/>
          </p:cNvSpPr>
          <p:nvPr/>
        </p:nvSpPr>
        <p:spPr>
          <a:xfrm>
            <a:off x="838200" y="238125"/>
            <a:ext cx="10515600" cy="6623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a:t>Amplifier gain and loop gain: role of the </a:t>
            </a:r>
            <a:r>
              <a:rPr lang="en-US">
                <a:latin typeface="Symbol" panose="05050102010706020507" pitchFamily="18" charset="2"/>
              </a:rPr>
              <a:t>b</a:t>
            </a:r>
            <a:r>
              <a:rPr lang="en-US"/>
              <a:t> factor </a:t>
            </a:r>
            <a:endParaRPr lang="en-US" dirty="0"/>
          </a:p>
        </p:txBody>
      </p:sp>
      <p:sp>
        <p:nvSpPr>
          <p:cNvPr id="9" name="Elemento grafico 7">
            <a:extLst>
              <a:ext uri="{FF2B5EF4-FFF2-40B4-BE49-F238E27FC236}">
                <a16:creationId xmlns:a16="http://schemas.microsoft.com/office/drawing/2014/main" id="{AEF569C5-1F22-4CB8-B7EE-411C414AA95F}"/>
              </a:ext>
            </a:extLst>
          </p:cNvPr>
          <p:cNvSpPr/>
          <p:nvPr/>
        </p:nvSpPr>
        <p:spPr>
          <a:xfrm>
            <a:off x="2067300" y="2587999"/>
            <a:ext cx="3472835" cy="2457294"/>
          </a:xfrm>
          <a:custGeom>
            <a:avLst/>
            <a:gdLst>
              <a:gd name="connsiteX0" fmla="*/ 0 w 3472835"/>
              <a:gd name="connsiteY0" fmla="*/ 0 h 2457294"/>
              <a:gd name="connsiteX1" fmla="*/ 862947 w 3472835"/>
              <a:gd name="connsiteY1" fmla="*/ 0 h 2457294"/>
              <a:gd name="connsiteX2" fmla="*/ 3146600 w 3472835"/>
              <a:gd name="connsiteY2" fmla="*/ 1946892 h 2457294"/>
              <a:gd name="connsiteX3" fmla="*/ 3472836 w 3472835"/>
              <a:gd name="connsiteY3" fmla="*/ 2457294 h 2457294"/>
            </a:gdLst>
            <a:ahLst/>
            <a:cxnLst>
              <a:cxn ang="0">
                <a:pos x="connsiteX0" y="connsiteY0"/>
              </a:cxn>
              <a:cxn ang="0">
                <a:pos x="connsiteX1" y="connsiteY1"/>
              </a:cxn>
              <a:cxn ang="0">
                <a:pos x="connsiteX2" y="connsiteY2"/>
              </a:cxn>
              <a:cxn ang="0">
                <a:pos x="connsiteX3" y="connsiteY3"/>
              </a:cxn>
            </a:cxnLst>
            <a:rect l="l" t="t" r="r" b="b"/>
            <a:pathLst>
              <a:path w="3472835" h="2457294">
                <a:moveTo>
                  <a:pt x="0" y="0"/>
                </a:moveTo>
                <a:lnTo>
                  <a:pt x="862947" y="0"/>
                </a:lnTo>
                <a:lnTo>
                  <a:pt x="3146600" y="1946892"/>
                </a:lnTo>
                <a:lnTo>
                  <a:pt x="3472836" y="2457294"/>
                </a:lnTo>
              </a:path>
            </a:pathLst>
          </a:custGeom>
          <a:noFill/>
          <a:ln w="19773" cap="rnd">
            <a:solidFill>
              <a:schemeClr val="accent6">
                <a:lumMod val="75000"/>
                <a:alpha val="99000"/>
              </a:schemeClr>
            </a:solidFill>
            <a:prstDash val="solid"/>
            <a:miter/>
          </a:ln>
        </p:spPr>
        <p:txBody>
          <a:bodyPr rtlCol="0" anchor="ctr"/>
          <a:lstStyle/>
          <a:p>
            <a:endParaRPr lang="en-US"/>
          </a:p>
        </p:txBody>
      </p:sp>
      <p:cxnSp>
        <p:nvCxnSpPr>
          <p:cNvPr id="11" name="Connettore diritto 10">
            <a:extLst>
              <a:ext uri="{FF2B5EF4-FFF2-40B4-BE49-F238E27FC236}">
                <a16:creationId xmlns:a16="http://schemas.microsoft.com/office/drawing/2014/main" id="{2917B294-80B6-46AA-8C53-BC84F825151E}"/>
              </a:ext>
            </a:extLst>
          </p:cNvPr>
          <p:cNvCxnSpPr>
            <a:cxnSpLocks/>
          </p:cNvCxnSpPr>
          <p:nvPr/>
        </p:nvCxnSpPr>
        <p:spPr>
          <a:xfrm>
            <a:off x="3723898" y="2997875"/>
            <a:ext cx="0" cy="2622285"/>
          </a:xfrm>
          <a:prstGeom prst="line">
            <a:avLst/>
          </a:prstGeom>
          <a:ln w="22225">
            <a:solidFill>
              <a:srgbClr val="00B050"/>
            </a:solidFill>
            <a:prstDash val="dash"/>
          </a:ln>
        </p:spPr>
        <p:style>
          <a:lnRef idx="1">
            <a:schemeClr val="accent1"/>
          </a:lnRef>
          <a:fillRef idx="0">
            <a:schemeClr val="accent1"/>
          </a:fillRef>
          <a:effectRef idx="0">
            <a:schemeClr val="accent1"/>
          </a:effectRef>
          <a:fontRef idx="minor">
            <a:schemeClr val="tx1"/>
          </a:fontRef>
        </p:style>
      </p:cxnSp>
      <p:grpSp>
        <p:nvGrpSpPr>
          <p:cNvPr id="20" name="Gruppo 19">
            <a:extLst>
              <a:ext uri="{FF2B5EF4-FFF2-40B4-BE49-F238E27FC236}">
                <a16:creationId xmlns:a16="http://schemas.microsoft.com/office/drawing/2014/main" id="{DFF75A6C-993B-46D6-BAB9-0B06D7D56D79}"/>
              </a:ext>
            </a:extLst>
          </p:cNvPr>
          <p:cNvGrpSpPr/>
          <p:nvPr/>
        </p:nvGrpSpPr>
        <p:grpSpPr>
          <a:xfrm>
            <a:off x="2946021" y="3244303"/>
            <a:ext cx="827471" cy="627585"/>
            <a:chOff x="6096000" y="2126334"/>
            <a:chExt cx="827471" cy="627585"/>
          </a:xfrm>
        </p:grpSpPr>
        <p:sp>
          <p:nvSpPr>
            <p:cNvPr id="12" name="CasellaDiTesto 11">
              <a:extLst>
                <a:ext uri="{FF2B5EF4-FFF2-40B4-BE49-F238E27FC236}">
                  <a16:creationId xmlns:a16="http://schemas.microsoft.com/office/drawing/2014/main" id="{87D441FA-34AB-4096-8A13-30BE1218FA52}"/>
                </a:ext>
              </a:extLst>
            </p:cNvPr>
            <p:cNvSpPr txBox="1"/>
            <p:nvPr/>
          </p:nvSpPr>
          <p:spPr>
            <a:xfrm>
              <a:off x="6096000" y="2126334"/>
              <a:ext cx="827471" cy="523220"/>
            </a:xfrm>
            <a:prstGeom prst="rect">
              <a:avLst/>
            </a:prstGeom>
            <a:noFill/>
          </p:spPr>
          <p:txBody>
            <a:bodyPr wrap="none" rtlCol="0">
              <a:spAutoFit/>
            </a:bodyPr>
            <a:lstStyle/>
            <a:p>
              <a:r>
                <a:rPr lang="en-US" sz="2800" i="1" dirty="0">
                  <a:solidFill>
                    <a:srgbClr val="00B050"/>
                  </a:solidFill>
                  <a:latin typeface="Arial" panose="020B0604020202020204" pitchFamily="34" charset="0"/>
                  <a:cs typeface="Arial" panose="020B0604020202020204" pitchFamily="34" charset="0"/>
                </a:rPr>
                <a:t>f</a:t>
              </a:r>
              <a:r>
                <a:rPr lang="en-US" sz="2800" i="1" baseline="-25000" dirty="0">
                  <a:solidFill>
                    <a:srgbClr val="00B050"/>
                  </a:solidFill>
                  <a:latin typeface="Arial" panose="020B0604020202020204" pitchFamily="34" charset="0"/>
                  <a:cs typeface="Arial" panose="020B0604020202020204" pitchFamily="34" charset="0"/>
                </a:rPr>
                <a:t>0</a:t>
              </a:r>
              <a:r>
                <a:rPr lang="en-US" sz="2800" i="1" baseline="-25000" dirty="0">
                  <a:solidFill>
                    <a:srgbClr val="00B050"/>
                  </a:solidFill>
                  <a:latin typeface="Symbol" panose="05050102010706020507" pitchFamily="18" charset="2"/>
                  <a:cs typeface="Arial" panose="020B0604020202020204" pitchFamily="34" charset="0"/>
                </a:rPr>
                <a:t>b  </a:t>
              </a:r>
              <a:r>
                <a:rPr lang="en-US" sz="2800" i="1" baseline="-25000" dirty="0">
                  <a:solidFill>
                    <a:srgbClr val="00B050"/>
                  </a:solidFill>
                  <a:latin typeface="Arial" panose="020B0604020202020204" pitchFamily="34" charset="0"/>
                  <a:cs typeface="Arial" panose="020B0604020202020204" pitchFamily="34" charset="0"/>
                </a:rPr>
                <a:t>A</a:t>
              </a:r>
            </a:p>
          </p:txBody>
        </p:sp>
        <p:sp>
          <p:nvSpPr>
            <p:cNvPr id="19" name="CasellaDiTesto 18">
              <a:extLst>
                <a:ext uri="{FF2B5EF4-FFF2-40B4-BE49-F238E27FC236}">
                  <a16:creationId xmlns:a16="http://schemas.microsoft.com/office/drawing/2014/main" id="{036D5569-568B-4BDD-B352-4D3C8C520AA3}"/>
                </a:ext>
              </a:extLst>
            </p:cNvPr>
            <p:cNvSpPr txBox="1"/>
            <p:nvPr/>
          </p:nvSpPr>
          <p:spPr>
            <a:xfrm>
              <a:off x="6447323" y="2446142"/>
              <a:ext cx="284052" cy="307777"/>
            </a:xfrm>
            <a:prstGeom prst="rect">
              <a:avLst/>
            </a:prstGeom>
            <a:noFill/>
          </p:spPr>
          <p:txBody>
            <a:bodyPr wrap="none" rtlCol="0">
              <a:spAutoFit/>
            </a:bodyPr>
            <a:lstStyle/>
            <a:p>
              <a:r>
                <a:rPr lang="en-US" sz="1400" i="1" dirty="0">
                  <a:solidFill>
                    <a:srgbClr val="00B050"/>
                  </a:solidFill>
                  <a:latin typeface="Arial" panose="020B0604020202020204" pitchFamily="34" charset="0"/>
                  <a:cs typeface="Arial" panose="020B0604020202020204" pitchFamily="34" charset="0"/>
                </a:rPr>
                <a:t>2</a:t>
              </a:r>
              <a:endParaRPr lang="en-US" sz="1400" i="1" baseline="-25000" dirty="0">
                <a:solidFill>
                  <a:srgbClr val="00B050"/>
                </a:solidFill>
                <a:latin typeface="Arial" panose="020B0604020202020204" pitchFamily="34" charset="0"/>
                <a:cs typeface="Arial" panose="020B0604020202020204" pitchFamily="34" charset="0"/>
              </a:endParaRPr>
            </a:p>
          </p:txBody>
        </p:sp>
      </p:grpSp>
      <p:grpSp>
        <p:nvGrpSpPr>
          <p:cNvPr id="26" name="Gruppo 25">
            <a:extLst>
              <a:ext uri="{FF2B5EF4-FFF2-40B4-BE49-F238E27FC236}">
                <a16:creationId xmlns:a16="http://schemas.microsoft.com/office/drawing/2014/main" id="{01791D46-B9FD-43C8-BF56-2F18143C967A}"/>
              </a:ext>
            </a:extLst>
          </p:cNvPr>
          <p:cNvGrpSpPr/>
          <p:nvPr/>
        </p:nvGrpSpPr>
        <p:grpSpPr>
          <a:xfrm>
            <a:off x="3986430" y="3139938"/>
            <a:ext cx="827471" cy="627585"/>
            <a:chOff x="7567061" y="2274206"/>
            <a:chExt cx="827471" cy="627585"/>
          </a:xfrm>
        </p:grpSpPr>
        <p:sp>
          <p:nvSpPr>
            <p:cNvPr id="24" name="CasellaDiTesto 23">
              <a:extLst>
                <a:ext uri="{FF2B5EF4-FFF2-40B4-BE49-F238E27FC236}">
                  <a16:creationId xmlns:a16="http://schemas.microsoft.com/office/drawing/2014/main" id="{BE58CB4B-5460-4626-83F0-53561F21C4D3}"/>
                </a:ext>
              </a:extLst>
            </p:cNvPr>
            <p:cNvSpPr txBox="1"/>
            <p:nvPr/>
          </p:nvSpPr>
          <p:spPr>
            <a:xfrm>
              <a:off x="7567061" y="2274206"/>
              <a:ext cx="827471" cy="523220"/>
            </a:xfrm>
            <a:prstGeom prst="rect">
              <a:avLst/>
            </a:prstGeom>
            <a:noFill/>
          </p:spPr>
          <p:txBody>
            <a:bodyPr wrap="none" rtlCol="0">
              <a:spAutoFit/>
            </a:bodyPr>
            <a:lstStyle/>
            <a:p>
              <a:r>
                <a:rPr lang="en-US" sz="2800" i="1" dirty="0">
                  <a:solidFill>
                    <a:srgbClr val="FF0000"/>
                  </a:solidFill>
                  <a:latin typeface="Arial" panose="020B0604020202020204" pitchFamily="34" charset="0"/>
                  <a:cs typeface="Arial" panose="020B0604020202020204" pitchFamily="34" charset="0"/>
                </a:rPr>
                <a:t>f</a:t>
              </a:r>
              <a:r>
                <a:rPr lang="en-US" sz="2800" i="1" baseline="-25000" dirty="0">
                  <a:solidFill>
                    <a:srgbClr val="FF0000"/>
                  </a:solidFill>
                  <a:latin typeface="Arial" panose="020B0604020202020204" pitchFamily="34" charset="0"/>
                  <a:cs typeface="Arial" panose="020B0604020202020204" pitchFamily="34" charset="0"/>
                </a:rPr>
                <a:t>0</a:t>
              </a:r>
              <a:r>
                <a:rPr lang="en-US" sz="2800" i="1" baseline="-25000" dirty="0">
                  <a:solidFill>
                    <a:srgbClr val="FF0000"/>
                  </a:solidFill>
                  <a:latin typeface="Symbol" panose="05050102010706020507" pitchFamily="18" charset="2"/>
                  <a:cs typeface="Arial" panose="020B0604020202020204" pitchFamily="34" charset="0"/>
                </a:rPr>
                <a:t>b  </a:t>
              </a:r>
              <a:r>
                <a:rPr lang="en-US" sz="2800" i="1" baseline="-25000" dirty="0">
                  <a:solidFill>
                    <a:srgbClr val="FF0000"/>
                  </a:solidFill>
                  <a:latin typeface="Arial" panose="020B0604020202020204" pitchFamily="34" charset="0"/>
                  <a:cs typeface="Arial" panose="020B0604020202020204" pitchFamily="34" charset="0"/>
                </a:rPr>
                <a:t>A</a:t>
              </a:r>
            </a:p>
          </p:txBody>
        </p:sp>
        <p:sp>
          <p:nvSpPr>
            <p:cNvPr id="25" name="CasellaDiTesto 24">
              <a:extLst>
                <a:ext uri="{FF2B5EF4-FFF2-40B4-BE49-F238E27FC236}">
                  <a16:creationId xmlns:a16="http://schemas.microsoft.com/office/drawing/2014/main" id="{8D7E337B-FBCD-406A-B22C-9E23B2F2E9FD}"/>
                </a:ext>
              </a:extLst>
            </p:cNvPr>
            <p:cNvSpPr txBox="1"/>
            <p:nvPr/>
          </p:nvSpPr>
          <p:spPr>
            <a:xfrm>
              <a:off x="7918384" y="2594014"/>
              <a:ext cx="284052" cy="307777"/>
            </a:xfrm>
            <a:prstGeom prst="rect">
              <a:avLst/>
            </a:prstGeom>
            <a:noFill/>
          </p:spPr>
          <p:txBody>
            <a:bodyPr wrap="none" rtlCol="0">
              <a:spAutoFit/>
            </a:bodyPr>
            <a:lstStyle/>
            <a:p>
              <a:r>
                <a:rPr lang="en-US" sz="1400" i="1" dirty="0">
                  <a:solidFill>
                    <a:srgbClr val="FF0000"/>
                  </a:solidFill>
                  <a:latin typeface="Arial" panose="020B0604020202020204" pitchFamily="34" charset="0"/>
                  <a:cs typeface="Arial" panose="020B0604020202020204" pitchFamily="34" charset="0"/>
                </a:rPr>
                <a:t>1</a:t>
              </a:r>
              <a:endParaRPr lang="en-US" sz="1400" i="1" baseline="-25000" dirty="0">
                <a:solidFill>
                  <a:srgbClr val="FF0000"/>
                </a:solidFill>
                <a:latin typeface="Arial" panose="020B0604020202020204" pitchFamily="34" charset="0"/>
                <a:cs typeface="Arial" panose="020B0604020202020204" pitchFamily="34" charset="0"/>
              </a:endParaRPr>
            </a:p>
          </p:txBody>
        </p:sp>
      </p:grpSp>
      <p:sp>
        <p:nvSpPr>
          <p:cNvPr id="27" name="CasellaDiTesto 26">
            <a:extLst>
              <a:ext uri="{FF2B5EF4-FFF2-40B4-BE49-F238E27FC236}">
                <a16:creationId xmlns:a16="http://schemas.microsoft.com/office/drawing/2014/main" id="{D0618827-DDE2-49FB-A5ED-154F0A6C63CC}"/>
              </a:ext>
            </a:extLst>
          </p:cNvPr>
          <p:cNvSpPr txBox="1"/>
          <p:nvPr/>
        </p:nvSpPr>
        <p:spPr>
          <a:xfrm>
            <a:off x="2286000" y="1414904"/>
            <a:ext cx="470000" cy="461665"/>
          </a:xfrm>
          <a:prstGeom prst="rect">
            <a:avLst/>
          </a:prstGeom>
          <a:noFill/>
        </p:spPr>
        <p:txBody>
          <a:bodyPr wrap="none" rtlCol="0">
            <a:spAutoFit/>
          </a:bodyPr>
          <a:lstStyle/>
          <a:p>
            <a:r>
              <a:rPr lang="en-US" sz="2400" dirty="0">
                <a:solidFill>
                  <a:srgbClr val="FF0000"/>
                </a:solidFill>
                <a:latin typeface="Symbol" panose="05050102010706020507" pitchFamily="18" charset="2"/>
                <a:cs typeface="Arial" panose="020B0604020202020204" pitchFamily="34" charset="0"/>
              </a:rPr>
              <a:t>b</a:t>
            </a:r>
            <a:r>
              <a:rPr lang="en-US" sz="2400" baseline="-25000" dirty="0">
                <a:solidFill>
                  <a:srgbClr val="FF0000"/>
                </a:solidFill>
                <a:latin typeface="Arial" panose="020B0604020202020204" pitchFamily="34" charset="0"/>
                <a:cs typeface="Arial" panose="020B0604020202020204" pitchFamily="34" charset="0"/>
              </a:rPr>
              <a:t>1</a:t>
            </a:r>
          </a:p>
        </p:txBody>
      </p:sp>
      <p:sp>
        <p:nvSpPr>
          <p:cNvPr id="28" name="CasellaDiTesto 27">
            <a:extLst>
              <a:ext uri="{FF2B5EF4-FFF2-40B4-BE49-F238E27FC236}">
                <a16:creationId xmlns:a16="http://schemas.microsoft.com/office/drawing/2014/main" id="{3D325B67-25E0-4CBB-AD1A-9149A674BE2D}"/>
              </a:ext>
            </a:extLst>
          </p:cNvPr>
          <p:cNvSpPr txBox="1"/>
          <p:nvPr/>
        </p:nvSpPr>
        <p:spPr>
          <a:xfrm>
            <a:off x="2315826" y="2096529"/>
            <a:ext cx="466794" cy="461665"/>
          </a:xfrm>
          <a:prstGeom prst="rect">
            <a:avLst/>
          </a:prstGeom>
          <a:noFill/>
        </p:spPr>
        <p:txBody>
          <a:bodyPr wrap="none" rtlCol="0">
            <a:spAutoFit/>
          </a:bodyPr>
          <a:lstStyle/>
          <a:p>
            <a:r>
              <a:rPr lang="en-US" sz="2400" dirty="0">
                <a:solidFill>
                  <a:srgbClr val="00B050"/>
                </a:solidFill>
                <a:latin typeface="Symbol" panose="05050102010706020507" pitchFamily="18" charset="2"/>
                <a:cs typeface="Arial" panose="020B0604020202020204" pitchFamily="34" charset="0"/>
              </a:rPr>
              <a:t>b</a:t>
            </a:r>
            <a:r>
              <a:rPr lang="en-US" sz="2400" baseline="-25000" dirty="0">
                <a:solidFill>
                  <a:srgbClr val="00B050"/>
                </a:solidFill>
                <a:latin typeface="Arial" panose="020B0604020202020204" pitchFamily="34" charset="0"/>
                <a:cs typeface="Arial" panose="020B0604020202020204" pitchFamily="34" charset="0"/>
              </a:rPr>
              <a:t>2</a:t>
            </a:r>
          </a:p>
        </p:txBody>
      </p:sp>
      <p:sp>
        <p:nvSpPr>
          <p:cNvPr id="29" name="Elemento grafico 7">
            <a:extLst>
              <a:ext uri="{FF2B5EF4-FFF2-40B4-BE49-F238E27FC236}">
                <a16:creationId xmlns:a16="http://schemas.microsoft.com/office/drawing/2014/main" id="{64B02F10-F11B-4877-BBEC-7C9A1A3013FD}"/>
              </a:ext>
            </a:extLst>
          </p:cNvPr>
          <p:cNvSpPr/>
          <p:nvPr/>
        </p:nvSpPr>
        <p:spPr>
          <a:xfrm>
            <a:off x="2067300" y="1495279"/>
            <a:ext cx="3472835" cy="2457294"/>
          </a:xfrm>
          <a:custGeom>
            <a:avLst/>
            <a:gdLst>
              <a:gd name="connsiteX0" fmla="*/ 0 w 3472835"/>
              <a:gd name="connsiteY0" fmla="*/ 0 h 2457294"/>
              <a:gd name="connsiteX1" fmla="*/ 862947 w 3472835"/>
              <a:gd name="connsiteY1" fmla="*/ 0 h 2457294"/>
              <a:gd name="connsiteX2" fmla="*/ 3146600 w 3472835"/>
              <a:gd name="connsiteY2" fmla="*/ 1946892 h 2457294"/>
              <a:gd name="connsiteX3" fmla="*/ 3472836 w 3472835"/>
              <a:gd name="connsiteY3" fmla="*/ 2457294 h 2457294"/>
            </a:gdLst>
            <a:ahLst/>
            <a:cxnLst>
              <a:cxn ang="0">
                <a:pos x="connsiteX0" y="connsiteY0"/>
              </a:cxn>
              <a:cxn ang="0">
                <a:pos x="connsiteX1" y="connsiteY1"/>
              </a:cxn>
              <a:cxn ang="0">
                <a:pos x="connsiteX2" y="connsiteY2"/>
              </a:cxn>
              <a:cxn ang="0">
                <a:pos x="connsiteX3" y="connsiteY3"/>
              </a:cxn>
            </a:cxnLst>
            <a:rect l="l" t="t" r="r" b="b"/>
            <a:pathLst>
              <a:path w="3472835" h="2457294">
                <a:moveTo>
                  <a:pt x="0" y="0"/>
                </a:moveTo>
                <a:lnTo>
                  <a:pt x="862947" y="0"/>
                </a:lnTo>
                <a:lnTo>
                  <a:pt x="3146600" y="1946892"/>
                </a:lnTo>
                <a:lnTo>
                  <a:pt x="3472836" y="2457294"/>
                </a:lnTo>
              </a:path>
            </a:pathLst>
          </a:custGeom>
          <a:noFill/>
          <a:ln w="19773" cap="rnd">
            <a:solidFill>
              <a:srgbClr val="7030A0">
                <a:alpha val="99000"/>
              </a:srgbClr>
            </a:solidFill>
            <a:prstDash val="solid"/>
            <a:miter/>
          </a:ln>
        </p:spPr>
        <p:txBody>
          <a:bodyPr rtlCol="0" anchor="ctr"/>
          <a:lstStyle/>
          <a:p>
            <a:endParaRPr lang="en-US"/>
          </a:p>
        </p:txBody>
      </p:sp>
      <p:cxnSp>
        <p:nvCxnSpPr>
          <p:cNvPr id="30" name="Connettore diritto 29">
            <a:extLst>
              <a:ext uri="{FF2B5EF4-FFF2-40B4-BE49-F238E27FC236}">
                <a16:creationId xmlns:a16="http://schemas.microsoft.com/office/drawing/2014/main" id="{7EBB2ABD-784C-407D-862E-5F6DC4898F4A}"/>
              </a:ext>
            </a:extLst>
          </p:cNvPr>
          <p:cNvCxnSpPr>
            <a:cxnSpLocks/>
          </p:cNvCxnSpPr>
          <p:nvPr/>
        </p:nvCxnSpPr>
        <p:spPr>
          <a:xfrm>
            <a:off x="5026730" y="2981837"/>
            <a:ext cx="0" cy="2622285"/>
          </a:xfrm>
          <a:prstGeom prst="line">
            <a:avLst/>
          </a:prstGeom>
          <a:ln w="22225">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AE3CCD42-BF1B-4FC6-8EEA-2B58B1D8C506}"/>
              </a:ext>
            </a:extLst>
          </p:cNvPr>
          <p:cNvCxnSpPr/>
          <p:nvPr/>
        </p:nvCxnSpPr>
        <p:spPr>
          <a:xfrm>
            <a:off x="3723898" y="4665133"/>
            <a:ext cx="0" cy="516467"/>
          </a:xfrm>
          <a:prstGeom prst="line">
            <a:avLst/>
          </a:prstGeom>
          <a:ln w="28575">
            <a:solidFill>
              <a:srgbClr val="00B05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3" name="CasellaDiTesto 32">
            <a:extLst>
              <a:ext uri="{FF2B5EF4-FFF2-40B4-BE49-F238E27FC236}">
                <a16:creationId xmlns:a16="http://schemas.microsoft.com/office/drawing/2014/main" id="{5B6D8937-D9A0-4738-8B7E-CA670A9B8DB1}"/>
              </a:ext>
            </a:extLst>
          </p:cNvPr>
          <p:cNvSpPr txBox="1"/>
          <p:nvPr/>
        </p:nvSpPr>
        <p:spPr>
          <a:xfrm>
            <a:off x="3131052" y="4719935"/>
            <a:ext cx="516488" cy="461665"/>
          </a:xfrm>
          <a:prstGeom prst="rect">
            <a:avLst/>
          </a:prstGeom>
          <a:noFill/>
        </p:spPr>
        <p:txBody>
          <a:bodyPr wrap="none" rtlCol="0">
            <a:spAutoFit/>
          </a:bodyPr>
          <a:lstStyle/>
          <a:p>
            <a:r>
              <a:rPr lang="en-US" sz="2400" dirty="0" err="1">
                <a:solidFill>
                  <a:srgbClr val="00B050"/>
                </a:solidFill>
                <a:latin typeface="Symbol" panose="05050102010706020507" pitchFamily="18" charset="2"/>
                <a:cs typeface="Arial" panose="020B0604020202020204" pitchFamily="34" charset="0"/>
              </a:rPr>
              <a:t>f</a:t>
            </a:r>
            <a:r>
              <a:rPr lang="en-US" sz="2400" baseline="-25000" dirty="0" err="1">
                <a:solidFill>
                  <a:srgbClr val="00B050"/>
                </a:solidFill>
                <a:latin typeface="Arial" panose="020B0604020202020204" pitchFamily="34" charset="0"/>
                <a:cs typeface="Arial" panose="020B0604020202020204" pitchFamily="34" charset="0"/>
              </a:rPr>
              <a:t>m</a:t>
            </a:r>
            <a:endParaRPr lang="en-US" sz="2400" baseline="-25000" dirty="0">
              <a:solidFill>
                <a:srgbClr val="00B050"/>
              </a:solidFill>
              <a:latin typeface="Arial" panose="020B0604020202020204" pitchFamily="34" charset="0"/>
              <a:cs typeface="Arial" panose="020B0604020202020204" pitchFamily="34" charset="0"/>
            </a:endParaRPr>
          </a:p>
        </p:txBody>
      </p:sp>
      <p:pic>
        <p:nvPicPr>
          <p:cNvPr id="35" name="Elemento grafico 34">
            <a:extLst>
              <a:ext uri="{FF2B5EF4-FFF2-40B4-BE49-F238E27FC236}">
                <a16:creationId xmlns:a16="http://schemas.microsoft.com/office/drawing/2014/main" id="{9D619AAD-9068-411F-917C-24CD2C04FA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17238" y="4490195"/>
            <a:ext cx="1666443" cy="1219768"/>
          </a:xfrm>
          <a:prstGeom prst="rect">
            <a:avLst/>
          </a:prstGeom>
        </p:spPr>
      </p:pic>
      <p:sp>
        <p:nvSpPr>
          <p:cNvPr id="36" name="CasellaDiTesto 35">
            <a:extLst>
              <a:ext uri="{FF2B5EF4-FFF2-40B4-BE49-F238E27FC236}">
                <a16:creationId xmlns:a16="http://schemas.microsoft.com/office/drawing/2014/main" id="{581BE2E6-C8AF-49E0-A188-275B547EED7D}"/>
              </a:ext>
            </a:extLst>
          </p:cNvPr>
          <p:cNvSpPr txBox="1"/>
          <p:nvPr/>
        </p:nvSpPr>
        <p:spPr>
          <a:xfrm>
            <a:off x="6238502" y="3537074"/>
            <a:ext cx="3444404"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Worst case for stability: </a:t>
            </a:r>
          </a:p>
          <a:p>
            <a:r>
              <a:rPr lang="en-US" sz="2400" dirty="0">
                <a:latin typeface="Arial" panose="020B0604020202020204" pitchFamily="34" charset="0"/>
                <a:cs typeface="Arial" panose="020B0604020202020204" pitchFamily="34" charset="0"/>
              </a:rPr>
              <a:t>maximum |</a:t>
            </a:r>
            <a:r>
              <a:rPr lang="en-US" sz="2400" dirty="0">
                <a:latin typeface="Symbol" panose="05050102010706020507" pitchFamily="18" charset="2"/>
                <a:cs typeface="Arial" panose="020B0604020202020204" pitchFamily="34" charset="0"/>
              </a:rPr>
              <a:t>b</a:t>
            </a:r>
            <a:r>
              <a:rPr lang="en-US" sz="2400" dirty="0">
                <a:latin typeface="Arial" panose="020B0604020202020204" pitchFamily="34" charset="0"/>
                <a:cs typeface="Arial" panose="020B0604020202020204" pitchFamily="34" charset="0"/>
              </a:rPr>
              <a:t>|:   </a:t>
            </a:r>
            <a:r>
              <a:rPr lang="en-US" sz="2400" dirty="0">
                <a:latin typeface="Symbol" panose="05050102010706020507" pitchFamily="18" charset="2"/>
                <a:cs typeface="Arial" panose="020B0604020202020204" pitchFamily="34" charset="0"/>
              </a:rPr>
              <a:t>b</a:t>
            </a:r>
            <a:r>
              <a:rPr lang="en-US" sz="2400" dirty="0">
                <a:latin typeface="Arial" panose="020B0604020202020204" pitchFamily="34" charset="0"/>
                <a:cs typeface="Arial" panose="020B0604020202020204" pitchFamily="34" charset="0"/>
              </a:rPr>
              <a:t>= -1 </a:t>
            </a:r>
          </a:p>
        </p:txBody>
      </p:sp>
      <p:sp>
        <p:nvSpPr>
          <p:cNvPr id="37" name="CasellaDiTesto 36">
            <a:extLst>
              <a:ext uri="{FF2B5EF4-FFF2-40B4-BE49-F238E27FC236}">
                <a16:creationId xmlns:a16="http://schemas.microsoft.com/office/drawing/2014/main" id="{95B2B9FA-B319-4CC5-9D4C-0F0FE3CBF6A6}"/>
              </a:ext>
            </a:extLst>
          </p:cNvPr>
          <p:cNvSpPr txBox="1"/>
          <p:nvPr/>
        </p:nvSpPr>
        <p:spPr>
          <a:xfrm>
            <a:off x="3074175" y="1185393"/>
            <a:ext cx="891591" cy="461665"/>
          </a:xfrm>
          <a:prstGeom prst="rect">
            <a:avLst/>
          </a:prstGeom>
          <a:noFill/>
        </p:spPr>
        <p:txBody>
          <a:bodyPr wrap="none" rtlCol="0">
            <a:spAutoFit/>
          </a:bodyPr>
          <a:lstStyle/>
          <a:p>
            <a:r>
              <a:rPr lang="en-US" sz="2400" dirty="0">
                <a:solidFill>
                  <a:srgbClr val="7030A0"/>
                </a:solidFill>
                <a:latin typeface="Symbol" panose="05050102010706020507" pitchFamily="18" charset="2"/>
                <a:cs typeface="Arial" panose="020B0604020202020204" pitchFamily="34" charset="0"/>
              </a:rPr>
              <a:t>b</a:t>
            </a:r>
            <a:r>
              <a:rPr lang="en-US" sz="2400" dirty="0">
                <a:solidFill>
                  <a:srgbClr val="7030A0"/>
                </a:solidFill>
                <a:latin typeface="Arial" panose="020B0604020202020204" pitchFamily="34" charset="0"/>
                <a:cs typeface="Arial" panose="020B0604020202020204" pitchFamily="34" charset="0"/>
              </a:rPr>
              <a:t>= -1</a:t>
            </a:r>
          </a:p>
        </p:txBody>
      </p:sp>
      <p:graphicFrame>
        <p:nvGraphicFramePr>
          <p:cNvPr id="38" name="Oggetto 37">
            <a:extLst>
              <a:ext uri="{FF2B5EF4-FFF2-40B4-BE49-F238E27FC236}">
                <a16:creationId xmlns:a16="http://schemas.microsoft.com/office/drawing/2014/main" id="{90171D83-7301-45D4-A057-746B9BFDB24C}"/>
              </a:ext>
            </a:extLst>
          </p:cNvPr>
          <p:cNvGraphicFramePr>
            <a:graphicFrameLocks noChangeAspect="1"/>
          </p:cNvGraphicFramePr>
          <p:nvPr>
            <p:extLst>
              <p:ext uri="{D42A27DB-BD31-4B8C-83A1-F6EECF244321}">
                <p14:modId xmlns:p14="http://schemas.microsoft.com/office/powerpoint/2010/main" val="1799947381"/>
              </p:ext>
            </p:extLst>
          </p:nvPr>
        </p:nvGraphicFramePr>
        <p:xfrm>
          <a:off x="7110456" y="1289212"/>
          <a:ext cx="1673225" cy="727075"/>
        </p:xfrm>
        <a:graphic>
          <a:graphicData uri="http://schemas.openxmlformats.org/presentationml/2006/ole">
            <mc:AlternateContent xmlns:mc="http://schemas.openxmlformats.org/markup-compatibility/2006">
              <mc:Choice xmlns:v="urn:schemas-microsoft-com:vml" Requires="v">
                <p:oleObj spid="_x0000_s29704" name="Equation" r:id="rId7" imgW="583920" imgH="253800" progId="Equation.DSMT4">
                  <p:embed/>
                </p:oleObj>
              </mc:Choice>
              <mc:Fallback>
                <p:oleObj name="Equation" r:id="rId7" imgW="583920" imgH="253800" progId="Equation.DSMT4">
                  <p:embed/>
                  <p:pic>
                    <p:nvPicPr>
                      <p:cNvPr id="9" name="Oggetto 8">
                        <a:extLst>
                          <a:ext uri="{FF2B5EF4-FFF2-40B4-BE49-F238E27FC236}">
                            <a16:creationId xmlns:a16="http://schemas.microsoft.com/office/drawing/2014/main" id="{9A46668F-DE29-4D23-9B39-087CC0614C2A}"/>
                          </a:ext>
                        </a:extLst>
                      </p:cNvPr>
                      <p:cNvPicPr>
                        <a:picLocks noChangeAspect="1" noChangeArrowheads="1"/>
                      </p:cNvPicPr>
                      <p:nvPr/>
                    </p:nvPicPr>
                    <p:blipFill>
                      <a:blip r:embed="rId8"/>
                      <a:srcRect/>
                      <a:stretch>
                        <a:fillRect/>
                      </a:stretch>
                    </p:blipFill>
                    <p:spPr bwMode="auto">
                      <a:xfrm>
                        <a:off x="7110456" y="1289212"/>
                        <a:ext cx="1673225" cy="727075"/>
                      </a:xfrm>
                      <a:prstGeom prst="rect">
                        <a:avLst/>
                      </a:prstGeom>
                      <a:noFill/>
                    </p:spPr>
                  </p:pic>
                </p:oleObj>
              </mc:Fallback>
            </mc:AlternateContent>
          </a:graphicData>
        </a:graphic>
      </p:graphicFrame>
      <p:sp>
        <p:nvSpPr>
          <p:cNvPr id="39" name="CasellaDiTesto 38">
            <a:extLst>
              <a:ext uri="{FF2B5EF4-FFF2-40B4-BE49-F238E27FC236}">
                <a16:creationId xmlns:a16="http://schemas.microsoft.com/office/drawing/2014/main" id="{3FDA1E66-9610-4395-8CC9-33503F762850}"/>
              </a:ext>
            </a:extLst>
          </p:cNvPr>
          <p:cNvSpPr txBox="1"/>
          <p:nvPr/>
        </p:nvSpPr>
        <p:spPr>
          <a:xfrm>
            <a:off x="6255034" y="1988707"/>
            <a:ext cx="5191207" cy="892552"/>
          </a:xfrm>
          <a:prstGeom prst="rect">
            <a:avLst/>
          </a:prstGeom>
          <a:noFill/>
        </p:spPr>
        <p:txBody>
          <a:bodyPr wrap="square" rtlCol="0">
            <a:spAutoFit/>
          </a:bodyPr>
          <a:lstStyle/>
          <a:p>
            <a:r>
              <a:rPr lang="en-US" sz="2800" b="1" i="1" dirty="0">
                <a:latin typeface="Arial" panose="020B0604020202020204" pitchFamily="34" charset="0"/>
                <a:cs typeface="Arial" panose="020B0604020202020204" pitchFamily="34" charset="0"/>
              </a:rPr>
              <a:t>f</a:t>
            </a:r>
            <a:r>
              <a:rPr lang="en-US" sz="2800" b="1" i="1" baseline="-25000" dirty="0">
                <a:latin typeface="Arial" panose="020B0604020202020204" pitchFamily="34" charset="0"/>
                <a:cs typeface="Arial" panose="020B0604020202020204" pitchFamily="34" charset="0"/>
              </a:rPr>
              <a:t>0</a:t>
            </a:r>
            <a:r>
              <a:rPr lang="en-US" sz="2800" b="1" i="1" baseline="-25000" dirty="0">
                <a:latin typeface="Symbol" panose="05050102010706020507" pitchFamily="18" charset="2"/>
                <a:cs typeface="Arial" panose="020B0604020202020204" pitchFamily="34" charset="0"/>
              </a:rPr>
              <a:t>b</a:t>
            </a:r>
            <a:r>
              <a:rPr lang="en-US" sz="2800" b="1" i="1" baseline="-25000"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 gets lower: smaller bandwidth for the closed loop transfer function.</a:t>
            </a:r>
          </a:p>
        </p:txBody>
      </p:sp>
      <p:sp>
        <p:nvSpPr>
          <p:cNvPr id="40" name="CasellaDiTesto 39">
            <a:extLst>
              <a:ext uri="{FF2B5EF4-FFF2-40B4-BE49-F238E27FC236}">
                <a16:creationId xmlns:a16="http://schemas.microsoft.com/office/drawing/2014/main" id="{53DCA1EE-62B7-409C-8D0A-F97CD99AC7C9}"/>
              </a:ext>
            </a:extLst>
          </p:cNvPr>
          <p:cNvSpPr txBox="1"/>
          <p:nvPr/>
        </p:nvSpPr>
        <p:spPr>
          <a:xfrm>
            <a:off x="6194061" y="2856207"/>
            <a:ext cx="5191207" cy="523220"/>
          </a:xfrm>
          <a:prstGeom prst="rect">
            <a:avLst/>
          </a:prstGeom>
          <a:noFill/>
        </p:spPr>
        <p:txBody>
          <a:bodyPr wrap="square" rtlCol="0">
            <a:spAutoFit/>
          </a:bodyPr>
          <a:lstStyle/>
          <a:p>
            <a:r>
              <a:rPr lang="en-US" sz="2800" b="1" i="1" dirty="0" err="1">
                <a:latin typeface="Symbol" panose="05050102010706020507" pitchFamily="18" charset="2"/>
                <a:cs typeface="Arial" panose="020B0604020202020204" pitchFamily="34" charset="0"/>
              </a:rPr>
              <a:t>f</a:t>
            </a:r>
            <a:r>
              <a:rPr lang="en-US" sz="2800" b="1" i="1" baseline="-25000" dirty="0" err="1">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 increases: greater stability</a:t>
            </a:r>
          </a:p>
        </p:txBody>
      </p:sp>
      <p:sp>
        <p:nvSpPr>
          <p:cNvPr id="41" name="CasellaDiTesto 40">
            <a:extLst>
              <a:ext uri="{FF2B5EF4-FFF2-40B4-BE49-F238E27FC236}">
                <a16:creationId xmlns:a16="http://schemas.microsoft.com/office/drawing/2014/main" id="{9E45F6E2-B564-446D-A93B-3DBAC5D47E90}"/>
              </a:ext>
            </a:extLst>
          </p:cNvPr>
          <p:cNvSpPr txBox="1"/>
          <p:nvPr/>
        </p:nvSpPr>
        <p:spPr>
          <a:xfrm>
            <a:off x="1731653" y="5619717"/>
            <a:ext cx="331853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Smallest phase margin</a:t>
            </a:r>
          </a:p>
        </p:txBody>
      </p:sp>
      <p:cxnSp>
        <p:nvCxnSpPr>
          <p:cNvPr id="43" name="Connettore 2 42">
            <a:extLst>
              <a:ext uri="{FF2B5EF4-FFF2-40B4-BE49-F238E27FC236}">
                <a16:creationId xmlns:a16="http://schemas.microsoft.com/office/drawing/2014/main" id="{32E01900-0DE7-49C6-A3AA-42FA35CCBB31}"/>
              </a:ext>
            </a:extLst>
          </p:cNvPr>
          <p:cNvCxnSpPr/>
          <p:nvPr/>
        </p:nvCxnSpPr>
        <p:spPr>
          <a:xfrm flipV="1">
            <a:off x="4621805" y="5276335"/>
            <a:ext cx="364894" cy="433628"/>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4" name="CasellaDiTesto 43">
            <a:extLst>
              <a:ext uri="{FF2B5EF4-FFF2-40B4-BE49-F238E27FC236}">
                <a16:creationId xmlns:a16="http://schemas.microsoft.com/office/drawing/2014/main" id="{0235D80C-2B53-4643-BD86-63C415660B41}"/>
              </a:ext>
            </a:extLst>
          </p:cNvPr>
          <p:cNvSpPr txBox="1"/>
          <p:nvPr/>
        </p:nvSpPr>
        <p:spPr>
          <a:xfrm>
            <a:off x="8324473" y="5495310"/>
            <a:ext cx="349005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Unity gain configuration </a:t>
            </a:r>
          </a:p>
        </p:txBody>
      </p:sp>
    </p:spTree>
    <p:extLst>
      <p:ext uri="{BB962C8B-B14F-4D97-AF65-F5344CB8AC3E}">
        <p14:creationId xmlns:p14="http://schemas.microsoft.com/office/powerpoint/2010/main" val="241619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8" grpId="0"/>
      <p:bldP spid="29" grpId="0" animBg="1"/>
      <p:bldP spid="33" grpId="0"/>
      <p:bldP spid="36" grpId="0"/>
      <p:bldP spid="37" grpId="0"/>
      <p:bldP spid="39" grpId="0"/>
      <p:bldP spid="40" grpId="0"/>
      <p:bldP spid="41" grpId="0"/>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0D1857-6104-4B1C-ACCB-9DF4403111C8}"/>
              </a:ext>
            </a:extLst>
          </p:cNvPr>
          <p:cNvSpPr>
            <a:spLocks noGrp="1"/>
          </p:cNvSpPr>
          <p:nvPr>
            <p:ph type="title"/>
          </p:nvPr>
        </p:nvSpPr>
        <p:spPr>
          <a:xfrm>
            <a:off x="838200" y="22846"/>
            <a:ext cx="10515600" cy="662397"/>
          </a:xfrm>
        </p:spPr>
        <p:txBody>
          <a:bodyPr/>
          <a:lstStyle/>
          <a:p>
            <a:r>
              <a:rPr lang="en-US" dirty="0"/>
              <a:t>Example of non-unity-gain stable op-amp</a:t>
            </a:r>
          </a:p>
        </p:txBody>
      </p:sp>
      <p:sp>
        <p:nvSpPr>
          <p:cNvPr id="3" name="Segnaposto piè di pagina 2">
            <a:extLst>
              <a:ext uri="{FF2B5EF4-FFF2-40B4-BE49-F238E27FC236}">
                <a16:creationId xmlns:a16="http://schemas.microsoft.com/office/drawing/2014/main" id="{9CE6B311-6A94-4435-A44D-B34111797526}"/>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052E5DAF-FE87-4A1F-A222-2879B9D555C0}"/>
              </a:ext>
            </a:extLst>
          </p:cNvPr>
          <p:cNvSpPr>
            <a:spLocks noGrp="1"/>
          </p:cNvSpPr>
          <p:nvPr>
            <p:ph type="sldNum" sz="quarter" idx="12"/>
          </p:nvPr>
        </p:nvSpPr>
        <p:spPr/>
        <p:txBody>
          <a:bodyPr/>
          <a:lstStyle/>
          <a:p>
            <a:fld id="{02055017-B6DE-4C35-A63B-40EADAC97849}" type="slidenum">
              <a:rPr lang="en-US" smtClean="0"/>
              <a:t>26</a:t>
            </a:fld>
            <a:endParaRPr lang="en-US" dirty="0"/>
          </a:p>
        </p:txBody>
      </p:sp>
      <p:pic>
        <p:nvPicPr>
          <p:cNvPr id="5" name="Immagine 4">
            <a:extLst>
              <a:ext uri="{FF2B5EF4-FFF2-40B4-BE49-F238E27FC236}">
                <a16:creationId xmlns:a16="http://schemas.microsoft.com/office/drawing/2014/main" id="{FC7A17E9-635E-42D0-B1D2-9058F34F6EB1}"/>
              </a:ext>
            </a:extLst>
          </p:cNvPr>
          <p:cNvPicPr>
            <a:picLocks noChangeAspect="1"/>
          </p:cNvPicPr>
          <p:nvPr/>
        </p:nvPicPr>
        <p:blipFill>
          <a:blip r:embed="rId2"/>
          <a:stretch>
            <a:fillRect/>
          </a:stretch>
        </p:blipFill>
        <p:spPr>
          <a:xfrm>
            <a:off x="1514779" y="1622329"/>
            <a:ext cx="9289168" cy="4226153"/>
          </a:xfrm>
          <a:prstGeom prst="rect">
            <a:avLst/>
          </a:prstGeom>
        </p:spPr>
      </p:pic>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BBA0F30F-1513-4429-8B05-C240CEBFC9AE}"/>
                  </a:ext>
                </a:extLst>
              </p:cNvPr>
              <p:cNvSpPr txBox="1"/>
              <p:nvPr/>
            </p:nvSpPr>
            <p:spPr>
              <a:xfrm>
                <a:off x="1388053" y="603582"/>
                <a:ext cx="9415894" cy="616194"/>
              </a:xfrm>
              <a:prstGeom prst="rect">
                <a:avLst/>
              </a:prstGeom>
              <a:noFill/>
            </p:spPr>
            <p:txBody>
              <a:bodyPr wrap="square" rtlCol="0">
                <a:spAutoFit/>
              </a:bodyPr>
              <a:lstStyle/>
              <a:p>
                <a:r>
                  <a:rPr lang="it-IT" sz="2400" dirty="0">
                    <a:solidFill>
                      <a:srgbClr val="FF0000"/>
                    </a:solidFill>
                    <a:latin typeface="Arial" panose="020B0604020202020204" pitchFamily="34" charset="0"/>
                    <a:cs typeface="Arial" panose="020B0604020202020204" pitchFamily="34" charset="0"/>
                  </a:rPr>
                  <a:t>Stability for gains </a:t>
                </a:r>
                <a14:m>
                  <m:oMath xmlns:m="http://schemas.openxmlformats.org/officeDocument/2006/math">
                    <m:r>
                      <a:rPr lang="it-IT" sz="240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it-IT"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6⟹</m:t>
                    </m:r>
                    <m:r>
                      <a:rPr lang="it-IT"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𝛽</m:t>
                    </m:r>
                    <m:r>
                      <a:rPr lang="it-IT"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f>
                      <m:fPr>
                        <m:ctrlPr>
                          <a:rPr lang="it-IT"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fPr>
                      <m:num>
                        <m:r>
                          <a:rPr lang="it-IT"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1</m:t>
                        </m:r>
                      </m:num>
                      <m:den>
                        <m:r>
                          <a:rPr lang="it-IT"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6</m:t>
                        </m:r>
                      </m:den>
                    </m:f>
                  </m:oMath>
                </a14:m>
                <a:r>
                  <a:rPr lang="en-US" sz="2400" dirty="0">
                    <a:solidFill>
                      <a:srgbClr val="FF0000"/>
                    </a:solidFill>
                    <a:latin typeface="Arial" panose="020B0604020202020204" pitchFamily="34" charset="0"/>
                    <a:cs typeface="Arial" panose="020B0604020202020204" pitchFamily="34" charset="0"/>
                  </a:rPr>
                  <a:t> for non-inverting amplifiers config.</a:t>
                </a:r>
              </a:p>
            </p:txBody>
          </p:sp>
        </mc:Choice>
        <mc:Fallback xmlns="">
          <p:sp>
            <p:nvSpPr>
              <p:cNvPr id="6" name="CasellaDiTesto 5">
                <a:extLst>
                  <a:ext uri="{FF2B5EF4-FFF2-40B4-BE49-F238E27FC236}">
                    <a16:creationId xmlns:a16="http://schemas.microsoft.com/office/drawing/2014/main" id="{BBA0F30F-1513-4429-8B05-C240CEBFC9AE}"/>
                  </a:ext>
                </a:extLst>
              </p:cNvPr>
              <p:cNvSpPr txBox="1">
                <a:spLocks noRot="1" noChangeAspect="1" noMove="1" noResize="1" noEditPoints="1" noAdjustHandles="1" noChangeArrowheads="1" noChangeShapeType="1" noTextEdit="1"/>
              </p:cNvSpPr>
              <p:nvPr/>
            </p:nvSpPr>
            <p:spPr>
              <a:xfrm>
                <a:off x="1388053" y="603582"/>
                <a:ext cx="9415894" cy="616194"/>
              </a:xfrm>
              <a:prstGeom prst="rect">
                <a:avLst/>
              </a:prstGeom>
              <a:blipFill>
                <a:blip r:embed="rId3"/>
                <a:stretch>
                  <a:fillRect l="-1036" b="-8911"/>
                </a:stretch>
              </a:blipFill>
            </p:spPr>
            <p:txBody>
              <a:bodyPr/>
              <a:lstStyle/>
              <a:p>
                <a:r>
                  <a:rPr lang="en-US">
                    <a:noFill/>
                  </a:rPr>
                  <a:t> </a:t>
                </a:r>
              </a:p>
            </p:txBody>
          </p:sp>
        </mc:Fallback>
      </mc:AlternateContent>
      <p:sp>
        <p:nvSpPr>
          <p:cNvPr id="8" name="CasellaDiTesto 7">
            <a:extLst>
              <a:ext uri="{FF2B5EF4-FFF2-40B4-BE49-F238E27FC236}">
                <a16:creationId xmlns:a16="http://schemas.microsoft.com/office/drawing/2014/main" id="{D597D622-705A-47E2-8AF9-76BF55CCAD2A}"/>
              </a:ext>
            </a:extLst>
          </p:cNvPr>
          <p:cNvSpPr txBox="1"/>
          <p:nvPr/>
        </p:nvSpPr>
        <p:spPr>
          <a:xfrm>
            <a:off x="4038600" y="1265979"/>
            <a:ext cx="4484915"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The advantage is a large GBW</a:t>
            </a:r>
          </a:p>
        </p:txBody>
      </p:sp>
      <p:sp>
        <p:nvSpPr>
          <p:cNvPr id="9" name="Figura a mano libera: forma 8">
            <a:extLst>
              <a:ext uri="{FF2B5EF4-FFF2-40B4-BE49-F238E27FC236}">
                <a16:creationId xmlns:a16="http://schemas.microsoft.com/office/drawing/2014/main" id="{44B1BA8E-B279-4ED2-A3EA-B601D3B1240D}"/>
              </a:ext>
            </a:extLst>
          </p:cNvPr>
          <p:cNvSpPr/>
          <p:nvPr/>
        </p:nvSpPr>
        <p:spPr>
          <a:xfrm>
            <a:off x="1100936" y="899886"/>
            <a:ext cx="1134264" cy="4088715"/>
          </a:xfrm>
          <a:custGeom>
            <a:avLst/>
            <a:gdLst>
              <a:gd name="connsiteX0" fmla="*/ 321464 w 1134264"/>
              <a:gd name="connsiteY0" fmla="*/ 0 h 4088715"/>
              <a:gd name="connsiteX1" fmla="*/ 118264 w 1134264"/>
              <a:gd name="connsiteY1" fmla="*/ 174171 h 4088715"/>
              <a:gd name="connsiteX2" fmla="*/ 31178 w 1134264"/>
              <a:gd name="connsiteY2" fmla="*/ 464457 h 4088715"/>
              <a:gd name="connsiteX3" fmla="*/ 31178 w 1134264"/>
              <a:gd name="connsiteY3" fmla="*/ 1538514 h 4088715"/>
              <a:gd name="connsiteX4" fmla="*/ 31178 w 1134264"/>
              <a:gd name="connsiteY4" fmla="*/ 3483428 h 4088715"/>
              <a:gd name="connsiteX5" fmla="*/ 452093 w 1134264"/>
              <a:gd name="connsiteY5" fmla="*/ 4020457 h 4088715"/>
              <a:gd name="connsiteX6" fmla="*/ 1134264 w 1134264"/>
              <a:gd name="connsiteY6" fmla="*/ 4064000 h 408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264" h="4088715">
                <a:moveTo>
                  <a:pt x="321464" y="0"/>
                </a:moveTo>
                <a:cubicBezTo>
                  <a:pt x="244054" y="48380"/>
                  <a:pt x="166645" y="96761"/>
                  <a:pt x="118264" y="174171"/>
                </a:cubicBezTo>
                <a:cubicBezTo>
                  <a:pt x="69883" y="251581"/>
                  <a:pt x="45692" y="237067"/>
                  <a:pt x="31178" y="464457"/>
                </a:cubicBezTo>
                <a:cubicBezTo>
                  <a:pt x="16664" y="691847"/>
                  <a:pt x="31178" y="1538514"/>
                  <a:pt x="31178" y="1538514"/>
                </a:cubicBezTo>
                <a:cubicBezTo>
                  <a:pt x="31178" y="2041676"/>
                  <a:pt x="-38974" y="3069771"/>
                  <a:pt x="31178" y="3483428"/>
                </a:cubicBezTo>
                <a:cubicBezTo>
                  <a:pt x="101330" y="3897085"/>
                  <a:pt x="268245" y="3923695"/>
                  <a:pt x="452093" y="4020457"/>
                </a:cubicBezTo>
                <a:cubicBezTo>
                  <a:pt x="635941" y="4117219"/>
                  <a:pt x="885102" y="4090609"/>
                  <a:pt x="1134264" y="4064000"/>
                </a:cubicBezTo>
              </a:path>
            </a:pathLst>
          </a:custGeom>
          <a:noFill/>
          <a:ln w="38100">
            <a:solidFill>
              <a:srgbClr val="FF0000"/>
            </a:solidFill>
            <a:headEnd type="none" w="med" len="med"/>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igura a mano libera: forma 9">
            <a:extLst>
              <a:ext uri="{FF2B5EF4-FFF2-40B4-BE49-F238E27FC236}">
                <a16:creationId xmlns:a16="http://schemas.microsoft.com/office/drawing/2014/main" id="{4D910D29-157E-4FFB-8A86-95A43A2111FD}"/>
              </a:ext>
            </a:extLst>
          </p:cNvPr>
          <p:cNvSpPr/>
          <p:nvPr/>
        </p:nvSpPr>
        <p:spPr>
          <a:xfrm>
            <a:off x="1381902" y="1548883"/>
            <a:ext cx="2719376" cy="1883396"/>
          </a:xfrm>
          <a:custGeom>
            <a:avLst/>
            <a:gdLst>
              <a:gd name="connsiteX0" fmla="*/ 321464 w 1134264"/>
              <a:gd name="connsiteY0" fmla="*/ 0 h 4088715"/>
              <a:gd name="connsiteX1" fmla="*/ 118264 w 1134264"/>
              <a:gd name="connsiteY1" fmla="*/ 174171 h 4088715"/>
              <a:gd name="connsiteX2" fmla="*/ 31178 w 1134264"/>
              <a:gd name="connsiteY2" fmla="*/ 464457 h 4088715"/>
              <a:gd name="connsiteX3" fmla="*/ 31178 w 1134264"/>
              <a:gd name="connsiteY3" fmla="*/ 1538514 h 4088715"/>
              <a:gd name="connsiteX4" fmla="*/ 31178 w 1134264"/>
              <a:gd name="connsiteY4" fmla="*/ 3483428 h 4088715"/>
              <a:gd name="connsiteX5" fmla="*/ 452093 w 1134264"/>
              <a:gd name="connsiteY5" fmla="*/ 4020457 h 4088715"/>
              <a:gd name="connsiteX6" fmla="*/ 1134264 w 1134264"/>
              <a:gd name="connsiteY6" fmla="*/ 4064000 h 4088715"/>
              <a:gd name="connsiteX0" fmla="*/ 902743 w 1134264"/>
              <a:gd name="connsiteY0" fmla="*/ 0 h 4117485"/>
              <a:gd name="connsiteX1" fmla="*/ 118264 w 1134264"/>
              <a:gd name="connsiteY1" fmla="*/ 202941 h 4117485"/>
              <a:gd name="connsiteX2" fmla="*/ 31178 w 1134264"/>
              <a:gd name="connsiteY2" fmla="*/ 493227 h 4117485"/>
              <a:gd name="connsiteX3" fmla="*/ 31178 w 1134264"/>
              <a:gd name="connsiteY3" fmla="*/ 1567284 h 4117485"/>
              <a:gd name="connsiteX4" fmla="*/ 31178 w 1134264"/>
              <a:gd name="connsiteY4" fmla="*/ 3512198 h 4117485"/>
              <a:gd name="connsiteX5" fmla="*/ 452093 w 1134264"/>
              <a:gd name="connsiteY5" fmla="*/ 4049227 h 4117485"/>
              <a:gd name="connsiteX6" fmla="*/ 1134264 w 1134264"/>
              <a:gd name="connsiteY6" fmla="*/ 4092770 h 4117485"/>
              <a:gd name="connsiteX0" fmla="*/ 879949 w 1111470"/>
              <a:gd name="connsiteY0" fmla="*/ 0 h 4248159"/>
              <a:gd name="connsiteX1" fmla="*/ 95470 w 1111470"/>
              <a:gd name="connsiteY1" fmla="*/ 202941 h 4248159"/>
              <a:gd name="connsiteX2" fmla="*/ 8384 w 1111470"/>
              <a:gd name="connsiteY2" fmla="*/ 493227 h 4248159"/>
              <a:gd name="connsiteX3" fmla="*/ 8384 w 1111470"/>
              <a:gd name="connsiteY3" fmla="*/ 1567284 h 4248159"/>
              <a:gd name="connsiteX4" fmla="*/ 8384 w 1111470"/>
              <a:gd name="connsiteY4" fmla="*/ 3512198 h 4248159"/>
              <a:gd name="connsiteX5" fmla="*/ 121563 w 1111470"/>
              <a:gd name="connsiteY5" fmla="*/ 4221842 h 4248159"/>
              <a:gd name="connsiteX6" fmla="*/ 1111470 w 1111470"/>
              <a:gd name="connsiteY6" fmla="*/ 4092770 h 4248159"/>
              <a:gd name="connsiteX0" fmla="*/ 961321 w 1192842"/>
              <a:gd name="connsiteY0" fmla="*/ 0 h 4248159"/>
              <a:gd name="connsiteX1" fmla="*/ 176842 w 1192842"/>
              <a:gd name="connsiteY1" fmla="*/ 202941 h 4248159"/>
              <a:gd name="connsiteX2" fmla="*/ 89756 w 1192842"/>
              <a:gd name="connsiteY2" fmla="*/ 493227 h 4248159"/>
              <a:gd name="connsiteX3" fmla="*/ 0 w 1192842"/>
              <a:gd name="connsiteY3" fmla="*/ 1653593 h 4248159"/>
              <a:gd name="connsiteX4" fmla="*/ 89756 w 1192842"/>
              <a:gd name="connsiteY4" fmla="*/ 3512198 h 4248159"/>
              <a:gd name="connsiteX5" fmla="*/ 202935 w 1192842"/>
              <a:gd name="connsiteY5" fmla="*/ 4221842 h 4248159"/>
              <a:gd name="connsiteX6" fmla="*/ 1192842 w 1192842"/>
              <a:gd name="connsiteY6" fmla="*/ 4092770 h 4248159"/>
              <a:gd name="connsiteX0" fmla="*/ 977438 w 1208959"/>
              <a:gd name="connsiteY0" fmla="*/ 0 h 4248159"/>
              <a:gd name="connsiteX1" fmla="*/ 192959 w 1208959"/>
              <a:gd name="connsiteY1" fmla="*/ 202941 h 4248159"/>
              <a:gd name="connsiteX2" fmla="*/ 105873 w 1208959"/>
              <a:gd name="connsiteY2" fmla="*/ 493227 h 4248159"/>
              <a:gd name="connsiteX3" fmla="*/ 16117 w 1208959"/>
              <a:gd name="connsiteY3" fmla="*/ 1653593 h 4248159"/>
              <a:gd name="connsiteX4" fmla="*/ 20391 w 1208959"/>
              <a:gd name="connsiteY4" fmla="*/ 3483431 h 4248159"/>
              <a:gd name="connsiteX5" fmla="*/ 219052 w 1208959"/>
              <a:gd name="connsiteY5" fmla="*/ 4221842 h 4248159"/>
              <a:gd name="connsiteX6" fmla="*/ 1208959 w 1208959"/>
              <a:gd name="connsiteY6" fmla="*/ 4092770 h 4248159"/>
              <a:gd name="connsiteX0" fmla="*/ 974405 w 1205926"/>
              <a:gd name="connsiteY0" fmla="*/ 0 h 4248159"/>
              <a:gd name="connsiteX1" fmla="*/ 189926 w 1205926"/>
              <a:gd name="connsiteY1" fmla="*/ 202941 h 4248159"/>
              <a:gd name="connsiteX2" fmla="*/ 43003 w 1205926"/>
              <a:gd name="connsiteY2" fmla="*/ 608303 h 4248159"/>
              <a:gd name="connsiteX3" fmla="*/ 13084 w 1205926"/>
              <a:gd name="connsiteY3" fmla="*/ 1653593 h 4248159"/>
              <a:gd name="connsiteX4" fmla="*/ 17358 w 1205926"/>
              <a:gd name="connsiteY4" fmla="*/ 3483431 h 4248159"/>
              <a:gd name="connsiteX5" fmla="*/ 216019 w 1205926"/>
              <a:gd name="connsiteY5" fmla="*/ 4221842 h 4248159"/>
              <a:gd name="connsiteX6" fmla="*/ 1205926 w 1205926"/>
              <a:gd name="connsiteY6" fmla="*/ 4092770 h 4248159"/>
              <a:gd name="connsiteX0" fmla="*/ 974405 w 974405"/>
              <a:gd name="connsiteY0" fmla="*/ 0 h 4554973"/>
              <a:gd name="connsiteX1" fmla="*/ 189926 w 974405"/>
              <a:gd name="connsiteY1" fmla="*/ 202941 h 4554973"/>
              <a:gd name="connsiteX2" fmla="*/ 43003 w 974405"/>
              <a:gd name="connsiteY2" fmla="*/ 608303 h 4554973"/>
              <a:gd name="connsiteX3" fmla="*/ 13084 w 974405"/>
              <a:gd name="connsiteY3" fmla="*/ 1653593 h 4554973"/>
              <a:gd name="connsiteX4" fmla="*/ 17358 w 974405"/>
              <a:gd name="connsiteY4" fmla="*/ 3483431 h 4554973"/>
              <a:gd name="connsiteX5" fmla="*/ 216019 w 974405"/>
              <a:gd name="connsiteY5" fmla="*/ 4221842 h 4554973"/>
              <a:gd name="connsiteX6" fmla="*/ 428038 w 974405"/>
              <a:gd name="connsiteY6" fmla="*/ 4553079 h 4554973"/>
              <a:gd name="connsiteX0" fmla="*/ 968208 w 968208"/>
              <a:gd name="connsiteY0" fmla="*/ 0 h 4556864"/>
              <a:gd name="connsiteX1" fmla="*/ 183729 w 968208"/>
              <a:gd name="connsiteY1" fmla="*/ 202941 h 4556864"/>
              <a:gd name="connsiteX2" fmla="*/ 36806 w 968208"/>
              <a:gd name="connsiteY2" fmla="*/ 608303 h 4556864"/>
              <a:gd name="connsiteX3" fmla="*/ 6887 w 968208"/>
              <a:gd name="connsiteY3" fmla="*/ 1653593 h 4556864"/>
              <a:gd name="connsiteX4" fmla="*/ 11161 w 968208"/>
              <a:gd name="connsiteY4" fmla="*/ 3483431 h 4556864"/>
              <a:gd name="connsiteX5" fmla="*/ 123063 w 968208"/>
              <a:gd name="connsiteY5" fmla="*/ 4363891 h 4556864"/>
              <a:gd name="connsiteX6" fmla="*/ 421841 w 968208"/>
              <a:gd name="connsiteY6" fmla="*/ 4553079 h 4556864"/>
              <a:gd name="connsiteX0" fmla="*/ 1030772 w 1030772"/>
              <a:gd name="connsiteY0" fmla="*/ 0 h 4556864"/>
              <a:gd name="connsiteX1" fmla="*/ 246293 w 1030772"/>
              <a:gd name="connsiteY1" fmla="*/ 202941 h 4556864"/>
              <a:gd name="connsiteX2" fmla="*/ 99370 w 1030772"/>
              <a:gd name="connsiteY2" fmla="*/ 608303 h 4556864"/>
              <a:gd name="connsiteX3" fmla="*/ 69451 w 1030772"/>
              <a:gd name="connsiteY3" fmla="*/ 1653593 h 4556864"/>
              <a:gd name="connsiteX4" fmla="*/ 3380 w 1030772"/>
              <a:gd name="connsiteY4" fmla="*/ 3436082 h 4556864"/>
              <a:gd name="connsiteX5" fmla="*/ 185627 w 1030772"/>
              <a:gd name="connsiteY5" fmla="*/ 4363891 h 4556864"/>
              <a:gd name="connsiteX6" fmla="*/ 484405 w 1030772"/>
              <a:gd name="connsiteY6" fmla="*/ 4553079 h 4556864"/>
              <a:gd name="connsiteX0" fmla="*/ 1028994 w 1028994"/>
              <a:gd name="connsiteY0" fmla="*/ 0 h 4556864"/>
              <a:gd name="connsiteX1" fmla="*/ 244515 w 1028994"/>
              <a:gd name="connsiteY1" fmla="*/ 202941 h 4556864"/>
              <a:gd name="connsiteX2" fmla="*/ 97592 w 1028994"/>
              <a:gd name="connsiteY2" fmla="*/ 608303 h 4556864"/>
              <a:gd name="connsiteX3" fmla="*/ 67673 w 1028994"/>
              <a:gd name="connsiteY3" fmla="*/ 1653593 h 4556864"/>
              <a:gd name="connsiteX4" fmla="*/ 1602 w 1028994"/>
              <a:gd name="connsiteY4" fmla="*/ 3436082 h 4556864"/>
              <a:gd name="connsiteX5" fmla="*/ 141642 w 1028994"/>
              <a:gd name="connsiteY5" fmla="*/ 4363890 h 4556864"/>
              <a:gd name="connsiteX6" fmla="*/ 482627 w 1028994"/>
              <a:gd name="connsiteY6" fmla="*/ 4553079 h 4556864"/>
              <a:gd name="connsiteX0" fmla="*/ 1028994 w 1028994"/>
              <a:gd name="connsiteY0" fmla="*/ 0 h 4822699"/>
              <a:gd name="connsiteX1" fmla="*/ 244515 w 1028994"/>
              <a:gd name="connsiteY1" fmla="*/ 202941 h 4822699"/>
              <a:gd name="connsiteX2" fmla="*/ 97592 w 1028994"/>
              <a:gd name="connsiteY2" fmla="*/ 608303 h 4822699"/>
              <a:gd name="connsiteX3" fmla="*/ 67673 w 1028994"/>
              <a:gd name="connsiteY3" fmla="*/ 1653593 h 4822699"/>
              <a:gd name="connsiteX4" fmla="*/ 1602 w 1028994"/>
              <a:gd name="connsiteY4" fmla="*/ 3436082 h 4822699"/>
              <a:gd name="connsiteX5" fmla="*/ 141642 w 1028994"/>
              <a:gd name="connsiteY5" fmla="*/ 4363890 h 4822699"/>
              <a:gd name="connsiteX6" fmla="*/ 302076 w 1028994"/>
              <a:gd name="connsiteY6" fmla="*/ 4821391 h 4822699"/>
              <a:gd name="connsiteX0" fmla="*/ 1041684 w 1041684"/>
              <a:gd name="connsiteY0" fmla="*/ 0 h 4823283"/>
              <a:gd name="connsiteX1" fmla="*/ 257205 w 1041684"/>
              <a:gd name="connsiteY1" fmla="*/ 202941 h 4823283"/>
              <a:gd name="connsiteX2" fmla="*/ 110282 w 1041684"/>
              <a:gd name="connsiteY2" fmla="*/ 608303 h 4823283"/>
              <a:gd name="connsiteX3" fmla="*/ 80363 w 1041684"/>
              <a:gd name="connsiteY3" fmla="*/ 1653593 h 4823283"/>
              <a:gd name="connsiteX4" fmla="*/ 14292 w 1041684"/>
              <a:gd name="connsiteY4" fmla="*/ 3436082 h 4823283"/>
              <a:gd name="connsiteX5" fmla="*/ 119159 w 1041684"/>
              <a:gd name="connsiteY5" fmla="*/ 4490155 h 4823283"/>
              <a:gd name="connsiteX6" fmla="*/ 314766 w 1041684"/>
              <a:gd name="connsiteY6" fmla="*/ 4821391 h 4823283"/>
              <a:gd name="connsiteX0" fmla="*/ 1004167 w 1004167"/>
              <a:gd name="connsiteY0" fmla="*/ 0 h 4681235"/>
              <a:gd name="connsiteX1" fmla="*/ 257205 w 1004167"/>
              <a:gd name="connsiteY1" fmla="*/ 60893 h 4681235"/>
              <a:gd name="connsiteX2" fmla="*/ 110282 w 1004167"/>
              <a:gd name="connsiteY2" fmla="*/ 466255 h 4681235"/>
              <a:gd name="connsiteX3" fmla="*/ 80363 w 1004167"/>
              <a:gd name="connsiteY3" fmla="*/ 1511545 h 4681235"/>
              <a:gd name="connsiteX4" fmla="*/ 14292 w 1004167"/>
              <a:gd name="connsiteY4" fmla="*/ 3294034 h 4681235"/>
              <a:gd name="connsiteX5" fmla="*/ 119159 w 1004167"/>
              <a:gd name="connsiteY5" fmla="*/ 4348107 h 4681235"/>
              <a:gd name="connsiteX6" fmla="*/ 314766 w 1004167"/>
              <a:gd name="connsiteY6" fmla="*/ 4679343 h 468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4167" h="4681235">
                <a:moveTo>
                  <a:pt x="1004167" y="0"/>
                </a:moveTo>
                <a:cubicBezTo>
                  <a:pt x="926757" y="48380"/>
                  <a:pt x="406186" y="-16816"/>
                  <a:pt x="257205" y="60893"/>
                </a:cubicBezTo>
                <a:cubicBezTo>
                  <a:pt x="108224" y="138602"/>
                  <a:pt x="139756" y="224480"/>
                  <a:pt x="110282" y="466255"/>
                </a:cubicBezTo>
                <a:cubicBezTo>
                  <a:pt x="80808" y="708030"/>
                  <a:pt x="96361" y="1040249"/>
                  <a:pt x="80363" y="1511545"/>
                </a:cubicBezTo>
                <a:cubicBezTo>
                  <a:pt x="64365" y="1982841"/>
                  <a:pt x="7826" y="2821274"/>
                  <a:pt x="14292" y="3294034"/>
                </a:cubicBezTo>
                <a:cubicBezTo>
                  <a:pt x="20758" y="3766794"/>
                  <a:pt x="-64689" y="4251345"/>
                  <a:pt x="119159" y="4348107"/>
                </a:cubicBezTo>
                <a:cubicBezTo>
                  <a:pt x="303007" y="4444869"/>
                  <a:pt x="65604" y="4705952"/>
                  <a:pt x="314766" y="4679343"/>
                </a:cubicBezTo>
              </a:path>
            </a:pathLst>
          </a:custGeom>
          <a:noFill/>
          <a:ln w="38100">
            <a:solidFill>
              <a:srgbClr val="FF0000"/>
            </a:solidFill>
            <a:headEnd type="none" w="med" len="med"/>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546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B30A0B-E3B3-4555-81F9-E3CD2F0992E1}"/>
              </a:ext>
            </a:extLst>
          </p:cNvPr>
          <p:cNvSpPr>
            <a:spLocks noGrp="1"/>
          </p:cNvSpPr>
          <p:nvPr>
            <p:ph type="title"/>
          </p:nvPr>
        </p:nvSpPr>
        <p:spPr>
          <a:xfrm>
            <a:off x="527957" y="-8134"/>
            <a:ext cx="10515600" cy="662397"/>
          </a:xfrm>
        </p:spPr>
        <p:txBody>
          <a:bodyPr/>
          <a:lstStyle/>
          <a:p>
            <a:r>
              <a:rPr lang="en-US" dirty="0"/>
              <a:t>Single non-dominant pole case</a:t>
            </a:r>
          </a:p>
        </p:txBody>
      </p:sp>
      <p:sp>
        <p:nvSpPr>
          <p:cNvPr id="3" name="Segnaposto piè di pagina 2">
            <a:extLst>
              <a:ext uri="{FF2B5EF4-FFF2-40B4-BE49-F238E27FC236}">
                <a16:creationId xmlns:a16="http://schemas.microsoft.com/office/drawing/2014/main" id="{6D920A93-3C4D-423E-A237-9849A5DF7CF1}"/>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A16F6BFE-DBE7-45FB-87EC-C3E975AED73C}"/>
              </a:ext>
            </a:extLst>
          </p:cNvPr>
          <p:cNvSpPr>
            <a:spLocks noGrp="1"/>
          </p:cNvSpPr>
          <p:nvPr>
            <p:ph type="sldNum" sz="quarter" idx="12"/>
          </p:nvPr>
        </p:nvSpPr>
        <p:spPr/>
        <p:txBody>
          <a:bodyPr/>
          <a:lstStyle/>
          <a:p>
            <a:fld id="{02055017-B6DE-4C35-A63B-40EADAC97849}" type="slidenum">
              <a:rPr lang="en-US" smtClean="0"/>
              <a:t>27</a:t>
            </a:fld>
            <a:endParaRPr lang="en-US" dirty="0"/>
          </a:p>
        </p:txBody>
      </p:sp>
      <p:graphicFrame>
        <p:nvGraphicFramePr>
          <p:cNvPr id="6" name="Oggetto 5">
            <a:extLst>
              <a:ext uri="{FF2B5EF4-FFF2-40B4-BE49-F238E27FC236}">
                <a16:creationId xmlns:a16="http://schemas.microsoft.com/office/drawing/2014/main" id="{1A06F707-CA77-47F4-ACB0-5B14E93B0CD8}"/>
              </a:ext>
            </a:extLst>
          </p:cNvPr>
          <p:cNvGraphicFramePr>
            <a:graphicFrameLocks noChangeAspect="1"/>
          </p:cNvGraphicFramePr>
          <p:nvPr>
            <p:extLst>
              <p:ext uri="{D42A27DB-BD31-4B8C-83A1-F6EECF244321}">
                <p14:modId xmlns:p14="http://schemas.microsoft.com/office/powerpoint/2010/main" val="1812228306"/>
              </p:ext>
            </p:extLst>
          </p:nvPr>
        </p:nvGraphicFramePr>
        <p:xfrm>
          <a:off x="5823438" y="571894"/>
          <a:ext cx="3429000" cy="1065212"/>
        </p:xfrm>
        <a:graphic>
          <a:graphicData uri="http://schemas.openxmlformats.org/presentationml/2006/ole">
            <mc:AlternateContent xmlns:mc="http://schemas.openxmlformats.org/markup-compatibility/2006">
              <mc:Choice xmlns:v="urn:schemas-microsoft-com:vml" Requires="v">
                <p:oleObj spid="_x0000_s17677" name="Equation" r:id="rId3" imgW="1562040" imgH="482400" progId="Equation.DSMT4">
                  <p:embed/>
                </p:oleObj>
              </mc:Choice>
              <mc:Fallback>
                <p:oleObj name="Equation" r:id="rId3" imgW="1562040" imgH="482400" progId="Equation.DSMT4">
                  <p:embed/>
                  <p:pic>
                    <p:nvPicPr>
                      <p:cNvPr id="0" name="Object 1"/>
                      <p:cNvPicPr>
                        <a:picLocks noChangeAspect="1" noChangeArrowheads="1"/>
                      </p:cNvPicPr>
                      <p:nvPr/>
                    </p:nvPicPr>
                    <p:blipFill>
                      <a:blip r:embed="rId4"/>
                      <a:srcRect/>
                      <a:stretch>
                        <a:fillRect/>
                      </a:stretch>
                    </p:blipFill>
                    <p:spPr bwMode="auto">
                      <a:xfrm>
                        <a:off x="5823438" y="571894"/>
                        <a:ext cx="3429000" cy="1065212"/>
                      </a:xfrm>
                      <a:prstGeom prst="rect">
                        <a:avLst/>
                      </a:prstGeom>
                      <a:noFill/>
                    </p:spPr>
                  </p:pic>
                </p:oleObj>
              </mc:Fallback>
            </mc:AlternateContent>
          </a:graphicData>
        </a:graphic>
      </p:graphicFrame>
      <p:graphicFrame>
        <p:nvGraphicFramePr>
          <p:cNvPr id="8" name="Tabella 7">
            <a:extLst>
              <a:ext uri="{FF2B5EF4-FFF2-40B4-BE49-F238E27FC236}">
                <a16:creationId xmlns:a16="http://schemas.microsoft.com/office/drawing/2014/main" id="{084793CB-EB65-4549-B03C-807622EE002E}"/>
              </a:ext>
            </a:extLst>
          </p:cNvPr>
          <p:cNvGraphicFramePr>
            <a:graphicFrameLocks noGrp="1"/>
          </p:cNvGraphicFramePr>
          <p:nvPr>
            <p:extLst>
              <p:ext uri="{D42A27DB-BD31-4B8C-83A1-F6EECF244321}">
                <p14:modId xmlns:p14="http://schemas.microsoft.com/office/powerpoint/2010/main" val="1903184471"/>
              </p:ext>
            </p:extLst>
          </p:nvPr>
        </p:nvGraphicFramePr>
        <p:xfrm>
          <a:off x="6883531" y="4553384"/>
          <a:ext cx="4847862" cy="913470"/>
        </p:xfrm>
        <a:graphic>
          <a:graphicData uri="http://schemas.openxmlformats.org/drawingml/2006/table">
            <a:tbl>
              <a:tblPr firstRow="1" firstCol="1" lastRow="1" lastCol="1" bandRow="1" bandCol="1"/>
              <a:tblGrid>
                <a:gridCol w="807977">
                  <a:extLst>
                    <a:ext uri="{9D8B030D-6E8A-4147-A177-3AD203B41FA5}">
                      <a16:colId xmlns:a16="http://schemas.microsoft.com/office/drawing/2014/main" val="1588437696"/>
                    </a:ext>
                  </a:extLst>
                </a:gridCol>
                <a:gridCol w="807977">
                  <a:extLst>
                    <a:ext uri="{9D8B030D-6E8A-4147-A177-3AD203B41FA5}">
                      <a16:colId xmlns:a16="http://schemas.microsoft.com/office/drawing/2014/main" val="2634998831"/>
                    </a:ext>
                  </a:extLst>
                </a:gridCol>
                <a:gridCol w="807977">
                  <a:extLst>
                    <a:ext uri="{9D8B030D-6E8A-4147-A177-3AD203B41FA5}">
                      <a16:colId xmlns:a16="http://schemas.microsoft.com/office/drawing/2014/main" val="1295740839"/>
                    </a:ext>
                  </a:extLst>
                </a:gridCol>
                <a:gridCol w="807977">
                  <a:extLst>
                    <a:ext uri="{9D8B030D-6E8A-4147-A177-3AD203B41FA5}">
                      <a16:colId xmlns:a16="http://schemas.microsoft.com/office/drawing/2014/main" val="2685298649"/>
                    </a:ext>
                  </a:extLst>
                </a:gridCol>
                <a:gridCol w="807977">
                  <a:extLst>
                    <a:ext uri="{9D8B030D-6E8A-4147-A177-3AD203B41FA5}">
                      <a16:colId xmlns:a16="http://schemas.microsoft.com/office/drawing/2014/main" val="3259856637"/>
                    </a:ext>
                  </a:extLst>
                </a:gridCol>
                <a:gridCol w="807977">
                  <a:extLst>
                    <a:ext uri="{9D8B030D-6E8A-4147-A177-3AD203B41FA5}">
                      <a16:colId xmlns:a16="http://schemas.microsoft.com/office/drawing/2014/main" val="91404266"/>
                    </a:ext>
                  </a:extLst>
                </a:gridCol>
              </a:tblGrid>
              <a:tr h="456735">
                <a:tc>
                  <a:txBody>
                    <a:bodyPr/>
                    <a:lstStyle/>
                    <a:p>
                      <a:pPr algn="just">
                        <a:spcAft>
                          <a:spcPts val="600"/>
                        </a:spcAft>
                      </a:pPr>
                      <a:r>
                        <a:rPr lang="en-US" sz="2400">
                          <a:effectLst/>
                          <a:latin typeface="Symbol" panose="05050102010706020507" pitchFamily="18" charset="2"/>
                          <a:ea typeface="Times New Roman" panose="02020603050405020304" pitchFamily="18" charset="0"/>
                        </a:rPr>
                        <a:t>s</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400">
                          <a:effectLst/>
                          <a:latin typeface="Times New Roman" panose="02020603050405020304" pitchFamily="18" charset="0"/>
                          <a:ea typeface="Times New Roman" panose="02020603050405020304" pitchFamily="18" charset="0"/>
                        </a:rPr>
                        <a:t>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400" dirty="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4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4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400" dirty="0">
                          <a:effectLst/>
                          <a:latin typeface="Times New Roman" panose="02020603050405020304" pitchFamily="18" charset="0"/>
                          <a:ea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8922624"/>
                  </a:ext>
                </a:extLst>
              </a:tr>
              <a:tr h="456735">
                <a:tc>
                  <a:txBody>
                    <a:bodyPr/>
                    <a:lstStyle/>
                    <a:p>
                      <a:pPr algn="just">
                        <a:spcAft>
                          <a:spcPts val="600"/>
                        </a:spcAft>
                      </a:pPr>
                      <a:r>
                        <a:rPr lang="en-US" sz="2400">
                          <a:effectLst/>
                          <a:latin typeface="Symbol" panose="05050102010706020507" pitchFamily="18" charset="2"/>
                          <a:ea typeface="Times New Roman" panose="02020603050405020304" pitchFamily="18" charset="0"/>
                        </a:rPr>
                        <a:t>f</a:t>
                      </a:r>
                      <a:r>
                        <a:rPr lang="en-US" sz="2400" baseline="-25000">
                          <a:effectLst/>
                          <a:latin typeface="Times New Roman" panose="02020603050405020304" pitchFamily="18" charset="0"/>
                          <a:ea typeface="Times New Roman" panose="02020603050405020304" pitchFamily="18" charset="0"/>
                        </a:rPr>
                        <a:t>m</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400">
                          <a:effectLst/>
                          <a:latin typeface="Times New Roman" panose="02020603050405020304" pitchFamily="18" charset="0"/>
                          <a:ea typeface="Times New Roman" panose="02020603050405020304" pitchFamily="18" charset="0"/>
                        </a:rPr>
                        <a:t>26.6°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400">
                          <a:effectLst/>
                          <a:latin typeface="Times New Roman" panose="02020603050405020304" pitchFamily="18" charset="0"/>
                          <a:ea typeface="Times New Roman" panose="02020603050405020304" pitchFamily="18" charset="0"/>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400" dirty="0">
                          <a:effectLst/>
                          <a:latin typeface="Times New Roman" panose="02020603050405020304" pitchFamily="18" charset="0"/>
                          <a:ea typeface="Times New Roman" panose="02020603050405020304" pitchFamily="18" charset="0"/>
                        </a:rPr>
                        <a:t>63.4°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400">
                          <a:effectLst/>
                          <a:latin typeface="Times New Roman" panose="02020603050405020304" pitchFamily="18" charset="0"/>
                          <a:ea typeface="Times New Roman" panose="02020603050405020304" pitchFamily="18" charset="0"/>
                        </a:rPr>
                        <a:t>71.6°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400" dirty="0">
                          <a:effectLst/>
                          <a:latin typeface="Times New Roman" panose="02020603050405020304" pitchFamily="18" charset="0"/>
                          <a:ea typeface="Times New Roman" panose="02020603050405020304" pitchFamily="18" charset="0"/>
                        </a:rPr>
                        <a:t>78.7°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6758443"/>
                  </a:ext>
                </a:extLst>
              </a:tr>
            </a:tbl>
          </a:graphicData>
        </a:graphic>
      </p:graphicFrame>
      <p:graphicFrame>
        <p:nvGraphicFramePr>
          <p:cNvPr id="10" name="Oggetto 9">
            <a:extLst>
              <a:ext uri="{FF2B5EF4-FFF2-40B4-BE49-F238E27FC236}">
                <a16:creationId xmlns:a16="http://schemas.microsoft.com/office/drawing/2014/main" id="{3799A909-4471-4661-939A-9C174E3B250C}"/>
              </a:ext>
            </a:extLst>
          </p:cNvPr>
          <p:cNvGraphicFramePr>
            <a:graphicFrameLocks noChangeAspect="1"/>
          </p:cNvGraphicFramePr>
          <p:nvPr>
            <p:extLst>
              <p:ext uri="{D42A27DB-BD31-4B8C-83A1-F6EECF244321}">
                <p14:modId xmlns:p14="http://schemas.microsoft.com/office/powerpoint/2010/main" val="1368186851"/>
              </p:ext>
            </p:extLst>
          </p:nvPr>
        </p:nvGraphicFramePr>
        <p:xfrm>
          <a:off x="7048839" y="3187638"/>
          <a:ext cx="1030288" cy="952500"/>
        </p:xfrm>
        <a:graphic>
          <a:graphicData uri="http://schemas.openxmlformats.org/presentationml/2006/ole">
            <mc:AlternateContent xmlns:mc="http://schemas.openxmlformats.org/markup-compatibility/2006">
              <mc:Choice xmlns:v="urn:schemas-microsoft-com:vml" Requires="v">
                <p:oleObj spid="_x0000_s17678" name="Equation" r:id="rId5" imgW="469800" imgH="431640" progId="Equation.DSMT4">
                  <p:embed/>
                </p:oleObj>
              </mc:Choice>
              <mc:Fallback>
                <p:oleObj name="Equation" r:id="rId5" imgW="469800" imgH="431640" progId="Equation.DSMT4">
                  <p:embed/>
                  <p:pic>
                    <p:nvPicPr>
                      <p:cNvPr id="6" name="Oggetto 5">
                        <a:extLst>
                          <a:ext uri="{FF2B5EF4-FFF2-40B4-BE49-F238E27FC236}">
                            <a16:creationId xmlns:a16="http://schemas.microsoft.com/office/drawing/2014/main" id="{1A06F707-CA77-47F4-ACB0-5B14E93B0CD8}"/>
                          </a:ext>
                        </a:extLst>
                      </p:cNvPr>
                      <p:cNvPicPr>
                        <a:picLocks noChangeAspect="1" noChangeArrowheads="1"/>
                      </p:cNvPicPr>
                      <p:nvPr/>
                    </p:nvPicPr>
                    <p:blipFill>
                      <a:blip r:embed="rId6"/>
                      <a:srcRect/>
                      <a:stretch>
                        <a:fillRect/>
                      </a:stretch>
                    </p:blipFill>
                    <p:spPr bwMode="auto">
                      <a:xfrm>
                        <a:off x="7048839" y="3187638"/>
                        <a:ext cx="1030288" cy="952500"/>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567835DB-B0C0-4B4B-A253-8928BE263CAD}"/>
              </a:ext>
            </a:extLst>
          </p:cNvPr>
          <p:cNvGraphicFramePr>
            <a:graphicFrameLocks noChangeAspect="1"/>
          </p:cNvGraphicFramePr>
          <p:nvPr>
            <p:extLst>
              <p:ext uri="{D42A27DB-BD31-4B8C-83A1-F6EECF244321}">
                <p14:modId xmlns:p14="http://schemas.microsoft.com/office/powerpoint/2010/main" val="2719443710"/>
              </p:ext>
            </p:extLst>
          </p:nvPr>
        </p:nvGraphicFramePr>
        <p:xfrm>
          <a:off x="9182781" y="571894"/>
          <a:ext cx="2481262" cy="1065213"/>
        </p:xfrm>
        <a:graphic>
          <a:graphicData uri="http://schemas.openxmlformats.org/presentationml/2006/ole">
            <mc:AlternateContent xmlns:mc="http://schemas.openxmlformats.org/markup-compatibility/2006">
              <mc:Choice xmlns:v="urn:schemas-microsoft-com:vml" Requires="v">
                <p:oleObj spid="_x0000_s17679" name="Equation" r:id="rId7" imgW="1130040" imgH="482400" progId="Equation.DSMT4">
                  <p:embed/>
                </p:oleObj>
              </mc:Choice>
              <mc:Fallback>
                <p:oleObj name="Equation" r:id="rId7" imgW="1130040" imgH="482400" progId="Equation.DSMT4">
                  <p:embed/>
                  <p:pic>
                    <p:nvPicPr>
                      <p:cNvPr id="6" name="Oggetto 5">
                        <a:extLst>
                          <a:ext uri="{FF2B5EF4-FFF2-40B4-BE49-F238E27FC236}">
                            <a16:creationId xmlns:a16="http://schemas.microsoft.com/office/drawing/2014/main" id="{1A06F707-CA77-47F4-ACB0-5B14E93B0CD8}"/>
                          </a:ext>
                        </a:extLst>
                      </p:cNvPr>
                      <p:cNvPicPr>
                        <a:picLocks noChangeAspect="1" noChangeArrowheads="1"/>
                      </p:cNvPicPr>
                      <p:nvPr/>
                    </p:nvPicPr>
                    <p:blipFill>
                      <a:blip r:embed="rId8"/>
                      <a:srcRect/>
                      <a:stretch>
                        <a:fillRect/>
                      </a:stretch>
                    </p:blipFill>
                    <p:spPr bwMode="auto">
                      <a:xfrm>
                        <a:off x="9182781" y="571894"/>
                        <a:ext cx="2481262" cy="1065213"/>
                      </a:xfrm>
                      <a:prstGeom prst="rect">
                        <a:avLst/>
                      </a:prstGeom>
                      <a:noFill/>
                    </p:spPr>
                  </p:pic>
                </p:oleObj>
              </mc:Fallback>
            </mc:AlternateContent>
          </a:graphicData>
        </a:graphic>
      </p:graphicFrame>
      <p:graphicFrame>
        <p:nvGraphicFramePr>
          <p:cNvPr id="12" name="Oggetto 11">
            <a:extLst>
              <a:ext uri="{FF2B5EF4-FFF2-40B4-BE49-F238E27FC236}">
                <a16:creationId xmlns:a16="http://schemas.microsoft.com/office/drawing/2014/main" id="{BAEE7B03-85D2-4282-8695-778C7DD4140B}"/>
              </a:ext>
            </a:extLst>
          </p:cNvPr>
          <p:cNvGraphicFramePr>
            <a:graphicFrameLocks noChangeAspect="1"/>
          </p:cNvGraphicFramePr>
          <p:nvPr>
            <p:extLst>
              <p:ext uri="{D42A27DB-BD31-4B8C-83A1-F6EECF244321}">
                <p14:modId xmlns:p14="http://schemas.microsoft.com/office/powerpoint/2010/main" val="2513338782"/>
              </p:ext>
            </p:extLst>
          </p:nvPr>
        </p:nvGraphicFramePr>
        <p:xfrm>
          <a:off x="7964928" y="1836840"/>
          <a:ext cx="2508250" cy="1065212"/>
        </p:xfrm>
        <a:graphic>
          <a:graphicData uri="http://schemas.openxmlformats.org/presentationml/2006/ole">
            <mc:AlternateContent xmlns:mc="http://schemas.openxmlformats.org/markup-compatibility/2006">
              <mc:Choice xmlns:v="urn:schemas-microsoft-com:vml" Requires="v">
                <p:oleObj spid="_x0000_s17680" name="Equation" r:id="rId9" imgW="1143000" imgH="482400" progId="Equation.DSMT4">
                  <p:embed/>
                </p:oleObj>
              </mc:Choice>
              <mc:Fallback>
                <p:oleObj name="Equation" r:id="rId9" imgW="1143000" imgH="482400" progId="Equation.DSMT4">
                  <p:embed/>
                  <p:pic>
                    <p:nvPicPr>
                      <p:cNvPr id="11" name="Oggetto 10">
                        <a:extLst>
                          <a:ext uri="{FF2B5EF4-FFF2-40B4-BE49-F238E27FC236}">
                            <a16:creationId xmlns:a16="http://schemas.microsoft.com/office/drawing/2014/main" id="{567835DB-B0C0-4B4B-A253-8928BE263CAD}"/>
                          </a:ext>
                        </a:extLst>
                      </p:cNvPr>
                      <p:cNvPicPr>
                        <a:picLocks noChangeAspect="1" noChangeArrowheads="1"/>
                      </p:cNvPicPr>
                      <p:nvPr/>
                    </p:nvPicPr>
                    <p:blipFill>
                      <a:blip r:embed="rId10"/>
                      <a:srcRect/>
                      <a:stretch>
                        <a:fillRect/>
                      </a:stretch>
                    </p:blipFill>
                    <p:spPr bwMode="auto">
                      <a:xfrm>
                        <a:off x="7964928" y="1836840"/>
                        <a:ext cx="2508250" cy="1065212"/>
                      </a:xfrm>
                      <a:prstGeom prst="rect">
                        <a:avLst/>
                      </a:prstGeom>
                      <a:noFill/>
                    </p:spPr>
                  </p:pic>
                </p:oleObj>
              </mc:Fallback>
            </mc:AlternateContent>
          </a:graphicData>
        </a:graphic>
      </p:graphicFrame>
      <p:sp>
        <p:nvSpPr>
          <p:cNvPr id="14" name="CasellaDiTesto 13">
            <a:extLst>
              <a:ext uri="{FF2B5EF4-FFF2-40B4-BE49-F238E27FC236}">
                <a16:creationId xmlns:a16="http://schemas.microsoft.com/office/drawing/2014/main" id="{6183F18E-CC83-4F1E-A2FA-11629E01BF38}"/>
              </a:ext>
            </a:extLst>
          </p:cNvPr>
          <p:cNvSpPr txBox="1"/>
          <p:nvPr/>
        </p:nvSpPr>
        <p:spPr>
          <a:xfrm>
            <a:off x="8425543" y="3352290"/>
            <a:ext cx="2618014" cy="830997"/>
          </a:xfrm>
          <a:prstGeom prst="rect">
            <a:avLst/>
          </a:prstGeom>
          <a:noFill/>
        </p:spPr>
        <p:txBody>
          <a:bodyPr wrap="square" rtlCol="0">
            <a:spAutoFit/>
          </a:bodyPr>
          <a:lstStyle/>
          <a:p>
            <a:r>
              <a:rPr lang="en-US" sz="2400" dirty="0">
                <a:solidFill>
                  <a:srgbClr val="FF0000"/>
                </a:solidFill>
                <a:latin typeface="Symbol" panose="05050102010706020507" pitchFamily="18" charset="2"/>
                <a:cs typeface="Arial" panose="020B0604020202020204" pitchFamily="34" charset="0"/>
              </a:rPr>
              <a:t>s</a:t>
            </a:r>
            <a:r>
              <a:rPr lang="en-US" sz="2400" dirty="0">
                <a:solidFill>
                  <a:srgbClr val="FF0000"/>
                </a:solidFill>
                <a:latin typeface="Arial" panose="020B0604020202020204" pitchFamily="34" charset="0"/>
                <a:cs typeface="Arial" panose="020B0604020202020204" pitchFamily="34" charset="0"/>
              </a:rPr>
              <a:t> is an important design parameter</a:t>
            </a:r>
          </a:p>
        </p:txBody>
      </p:sp>
      <p:sp>
        <p:nvSpPr>
          <p:cNvPr id="13" name="Rettangolo con angoli arrotondati 12">
            <a:extLst>
              <a:ext uri="{FF2B5EF4-FFF2-40B4-BE49-F238E27FC236}">
                <a16:creationId xmlns:a16="http://schemas.microsoft.com/office/drawing/2014/main" id="{A5AA837A-218D-4BCD-810B-13834695F156}"/>
              </a:ext>
            </a:extLst>
          </p:cNvPr>
          <p:cNvSpPr/>
          <p:nvPr/>
        </p:nvSpPr>
        <p:spPr>
          <a:xfrm>
            <a:off x="10128739" y="4553383"/>
            <a:ext cx="756138" cy="913471"/>
          </a:xfrm>
          <a:prstGeom prst="roundRect">
            <a:avLst/>
          </a:prstGeom>
          <a:solidFill>
            <a:schemeClr val="accent4">
              <a:lumMod val="20000"/>
              <a:lumOff val="80000"/>
              <a:alpha val="53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sellaDiTesto 8">
            <a:extLst>
              <a:ext uri="{FF2B5EF4-FFF2-40B4-BE49-F238E27FC236}">
                <a16:creationId xmlns:a16="http://schemas.microsoft.com/office/drawing/2014/main" id="{5715274E-F8EF-409D-AAC3-0CBE339E6EAA}"/>
              </a:ext>
            </a:extLst>
          </p:cNvPr>
          <p:cNvSpPr txBox="1"/>
          <p:nvPr/>
        </p:nvSpPr>
        <p:spPr>
          <a:xfrm>
            <a:off x="4106171" y="1586089"/>
            <a:ext cx="2428870" cy="1200329"/>
          </a:xfrm>
          <a:prstGeom prst="rect">
            <a:avLst/>
          </a:prstGeom>
          <a:noFill/>
        </p:spPr>
        <p:txBody>
          <a:bodyPr wrap="none" rtlCol="0">
            <a:spAutoFit/>
          </a:bodyPr>
          <a:lstStyle/>
          <a:p>
            <a:r>
              <a:rPr lang="en-US" sz="2400">
                <a:latin typeface="Arial" panose="020B0604020202020204" pitchFamily="34" charset="0"/>
                <a:cs typeface="Arial" panose="020B0604020202020204" pitchFamily="34" charset="0"/>
              </a:rPr>
              <a:t>design for</a:t>
            </a:r>
          </a:p>
          <a:p>
            <a:r>
              <a:rPr lang="en-US" sz="2400">
                <a:latin typeface="Arial" panose="020B0604020202020204" pitchFamily="34" charset="0"/>
                <a:cs typeface="Arial" panose="020B0604020202020204" pitchFamily="34" charset="0"/>
              </a:rPr>
              <a:t>unity-gain stable</a:t>
            </a:r>
          </a:p>
          <a:p>
            <a:r>
              <a:rPr lang="en-US" sz="2400">
                <a:latin typeface="Arial" panose="020B0604020202020204" pitchFamily="34" charset="0"/>
                <a:cs typeface="Arial" panose="020B0604020202020204" pitchFamily="34" charset="0"/>
              </a:rPr>
              <a:t>op-amps</a:t>
            </a:r>
          </a:p>
        </p:txBody>
      </p:sp>
      <p:sp>
        <p:nvSpPr>
          <p:cNvPr id="17" name="CasellaDiTesto 16">
            <a:extLst>
              <a:ext uri="{FF2B5EF4-FFF2-40B4-BE49-F238E27FC236}">
                <a16:creationId xmlns:a16="http://schemas.microsoft.com/office/drawing/2014/main" id="{50D437A4-54EF-440D-93AE-3D0CBD3DF4CA}"/>
              </a:ext>
            </a:extLst>
          </p:cNvPr>
          <p:cNvSpPr txBox="1"/>
          <p:nvPr/>
        </p:nvSpPr>
        <p:spPr>
          <a:xfrm>
            <a:off x="8983233" y="5572089"/>
            <a:ext cx="2291012" cy="461665"/>
          </a:xfrm>
          <a:prstGeom prst="rect">
            <a:avLst/>
          </a:prstGeom>
          <a:noFill/>
        </p:spPr>
        <p:txBody>
          <a:bodyPr wrap="none" rtlCol="0">
            <a:spAutoFit/>
          </a:bodyPr>
          <a:lstStyle/>
          <a:p>
            <a:r>
              <a:rPr lang="en-US" sz="2400">
                <a:solidFill>
                  <a:srgbClr val="FF0000"/>
                </a:solidFill>
                <a:latin typeface="Arial" panose="020B0604020202020204" pitchFamily="34" charset="0"/>
                <a:cs typeface="Arial" panose="020B0604020202020204" pitchFamily="34" charset="0"/>
              </a:rPr>
              <a:t>frequent choice</a:t>
            </a:r>
          </a:p>
        </p:txBody>
      </p:sp>
      <p:pic>
        <p:nvPicPr>
          <p:cNvPr id="15" name="Immagine 14">
            <a:extLst>
              <a:ext uri="{FF2B5EF4-FFF2-40B4-BE49-F238E27FC236}">
                <a16:creationId xmlns:a16="http://schemas.microsoft.com/office/drawing/2014/main" id="{D19C04A1-18DF-48B8-BA9A-3580FD2094B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2837" y="1122173"/>
            <a:ext cx="5591697" cy="5072879"/>
          </a:xfrm>
          <a:prstGeom prst="rect">
            <a:avLst/>
          </a:prstGeom>
        </p:spPr>
      </p:pic>
    </p:spTree>
    <p:extLst>
      <p:ext uri="{BB962C8B-B14F-4D97-AF65-F5344CB8AC3E}">
        <p14:creationId xmlns:p14="http://schemas.microsoft.com/office/powerpoint/2010/main" val="191080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animBg="1"/>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8B67ED-717B-4D66-82CB-52575A78E783}"/>
              </a:ext>
            </a:extLst>
          </p:cNvPr>
          <p:cNvSpPr>
            <a:spLocks noGrp="1"/>
          </p:cNvSpPr>
          <p:nvPr>
            <p:ph type="title"/>
          </p:nvPr>
        </p:nvSpPr>
        <p:spPr/>
        <p:txBody>
          <a:bodyPr/>
          <a:lstStyle/>
          <a:p>
            <a:r>
              <a:rPr lang="en-US" dirty="0"/>
              <a:t>Design specifications for the amplifier response speed </a:t>
            </a:r>
          </a:p>
        </p:txBody>
      </p:sp>
      <p:sp>
        <p:nvSpPr>
          <p:cNvPr id="3" name="Segnaposto piè di pagina 2">
            <a:extLst>
              <a:ext uri="{FF2B5EF4-FFF2-40B4-BE49-F238E27FC236}">
                <a16:creationId xmlns:a16="http://schemas.microsoft.com/office/drawing/2014/main" id="{C645D958-B5FB-4845-8CFF-EA59B3B79858}"/>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BE2B495B-FA49-4365-8950-5668B51473C7}"/>
              </a:ext>
            </a:extLst>
          </p:cNvPr>
          <p:cNvSpPr>
            <a:spLocks noGrp="1"/>
          </p:cNvSpPr>
          <p:nvPr>
            <p:ph type="sldNum" sz="quarter" idx="12"/>
          </p:nvPr>
        </p:nvSpPr>
        <p:spPr/>
        <p:txBody>
          <a:bodyPr/>
          <a:lstStyle/>
          <a:p>
            <a:fld id="{02055017-B6DE-4C35-A63B-40EADAC97849}" type="slidenum">
              <a:rPr lang="en-US" smtClean="0"/>
              <a:t>28</a:t>
            </a:fld>
            <a:endParaRPr lang="en-US" dirty="0"/>
          </a:p>
        </p:txBody>
      </p:sp>
      <p:sp>
        <p:nvSpPr>
          <p:cNvPr id="5" name="CasellaDiTesto 4">
            <a:extLst>
              <a:ext uri="{FF2B5EF4-FFF2-40B4-BE49-F238E27FC236}">
                <a16:creationId xmlns:a16="http://schemas.microsoft.com/office/drawing/2014/main" id="{B74DDF71-4124-45AC-B381-0A075ED0C67D}"/>
              </a:ext>
            </a:extLst>
          </p:cNvPr>
          <p:cNvSpPr txBox="1"/>
          <p:nvPr/>
        </p:nvSpPr>
        <p:spPr>
          <a:xfrm>
            <a:off x="394398" y="1106071"/>
            <a:ext cx="5253508"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Gain-</a:t>
            </a:r>
            <a:r>
              <a:rPr lang="en-US" sz="2400" dirty="0" err="1">
                <a:latin typeface="Arial" panose="020B0604020202020204" pitchFamily="34" charset="0"/>
                <a:cs typeface="Arial" panose="020B0604020202020204" pitchFamily="34" charset="0"/>
              </a:rPr>
              <a:t>BandWidth</a:t>
            </a:r>
            <a:r>
              <a:rPr lang="en-US" sz="2400" dirty="0">
                <a:latin typeface="Arial" panose="020B0604020202020204" pitchFamily="34" charset="0"/>
                <a:cs typeface="Arial" panose="020B0604020202020204" pitchFamily="34" charset="0"/>
              </a:rPr>
              <a:t> product (GBW)</a:t>
            </a:r>
          </a:p>
        </p:txBody>
      </p:sp>
      <p:sp>
        <p:nvSpPr>
          <p:cNvPr id="6" name="CasellaDiTesto 5">
            <a:extLst>
              <a:ext uri="{FF2B5EF4-FFF2-40B4-BE49-F238E27FC236}">
                <a16:creationId xmlns:a16="http://schemas.microsoft.com/office/drawing/2014/main" id="{058FB6C1-CECC-48F2-BE66-21410274D4E3}"/>
              </a:ext>
            </a:extLst>
          </p:cNvPr>
          <p:cNvSpPr txBox="1"/>
          <p:nvPr/>
        </p:nvSpPr>
        <p:spPr>
          <a:xfrm>
            <a:off x="691768" y="1648045"/>
            <a:ext cx="542328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For a</a:t>
            </a:r>
            <a:r>
              <a:rPr lang="en-US" sz="2400" u="sng" dirty="0">
                <a:latin typeface="Arial" panose="020B0604020202020204" pitchFamily="34" charset="0"/>
                <a:cs typeface="Arial" panose="020B0604020202020204" pitchFamily="34" charset="0"/>
              </a:rPr>
              <a:t> single pole </a:t>
            </a:r>
            <a:r>
              <a:rPr lang="en-US" sz="2400" dirty="0">
                <a:latin typeface="Arial" panose="020B0604020202020204" pitchFamily="34" charset="0"/>
                <a:cs typeface="Arial" panose="020B0604020202020204" pitchFamily="34" charset="0"/>
              </a:rPr>
              <a:t>frequency response: </a:t>
            </a:r>
          </a:p>
        </p:txBody>
      </p:sp>
      <p:graphicFrame>
        <p:nvGraphicFramePr>
          <p:cNvPr id="7" name="Oggetto 6">
            <a:extLst>
              <a:ext uri="{FF2B5EF4-FFF2-40B4-BE49-F238E27FC236}">
                <a16:creationId xmlns:a16="http://schemas.microsoft.com/office/drawing/2014/main" id="{9126EFD2-4601-4881-82F5-61F77663B6B2}"/>
              </a:ext>
            </a:extLst>
          </p:cNvPr>
          <p:cNvGraphicFramePr>
            <a:graphicFrameLocks noChangeAspect="1"/>
          </p:cNvGraphicFramePr>
          <p:nvPr>
            <p:extLst>
              <p:ext uri="{D42A27DB-BD31-4B8C-83A1-F6EECF244321}">
                <p14:modId xmlns:p14="http://schemas.microsoft.com/office/powerpoint/2010/main" val="2350002481"/>
              </p:ext>
            </p:extLst>
          </p:nvPr>
        </p:nvGraphicFramePr>
        <p:xfrm>
          <a:off x="1358365" y="2129147"/>
          <a:ext cx="1476375" cy="504825"/>
        </p:xfrm>
        <a:graphic>
          <a:graphicData uri="http://schemas.openxmlformats.org/presentationml/2006/ole">
            <mc:AlternateContent xmlns:mc="http://schemas.openxmlformats.org/markup-compatibility/2006">
              <mc:Choice xmlns:v="urn:schemas-microsoft-com:vml" Requires="v">
                <p:oleObj spid="_x0000_s19645" name="Equation" r:id="rId3" imgW="672840" imgH="228600" progId="Equation.DSMT4">
                  <p:embed/>
                </p:oleObj>
              </mc:Choice>
              <mc:Fallback>
                <p:oleObj name="Equation" r:id="rId3" imgW="672840" imgH="228600" progId="Equation.DSMT4">
                  <p:embed/>
                  <p:pic>
                    <p:nvPicPr>
                      <p:cNvPr id="12" name="Oggetto 11">
                        <a:extLst>
                          <a:ext uri="{FF2B5EF4-FFF2-40B4-BE49-F238E27FC236}">
                            <a16:creationId xmlns:a16="http://schemas.microsoft.com/office/drawing/2014/main" id="{BAEE7B03-85D2-4282-8695-778C7DD4140B}"/>
                          </a:ext>
                        </a:extLst>
                      </p:cNvPr>
                      <p:cNvPicPr>
                        <a:picLocks noChangeAspect="1" noChangeArrowheads="1"/>
                      </p:cNvPicPr>
                      <p:nvPr/>
                    </p:nvPicPr>
                    <p:blipFill>
                      <a:blip r:embed="rId4"/>
                      <a:srcRect/>
                      <a:stretch>
                        <a:fillRect/>
                      </a:stretch>
                    </p:blipFill>
                    <p:spPr bwMode="auto">
                      <a:xfrm>
                        <a:off x="1358365" y="2129147"/>
                        <a:ext cx="1476375" cy="504825"/>
                      </a:xfrm>
                      <a:prstGeom prst="rect">
                        <a:avLst/>
                      </a:prstGeom>
                      <a:noFill/>
                    </p:spPr>
                  </p:pic>
                </p:oleObj>
              </mc:Fallback>
            </mc:AlternateContent>
          </a:graphicData>
        </a:graphic>
      </p:graphicFrame>
      <p:pic>
        <p:nvPicPr>
          <p:cNvPr id="10" name="Elemento grafico 9">
            <a:extLst>
              <a:ext uri="{FF2B5EF4-FFF2-40B4-BE49-F238E27FC236}">
                <a16:creationId xmlns:a16="http://schemas.microsoft.com/office/drawing/2014/main" id="{F43FB303-155A-4A50-9072-ACC360C603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54163" y="2735389"/>
            <a:ext cx="2739323" cy="1387221"/>
          </a:xfrm>
          <a:prstGeom prst="rect">
            <a:avLst/>
          </a:prstGeom>
        </p:spPr>
      </p:pic>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D14B3FD2-3AB0-4E69-9B42-89178F1F31F7}"/>
                  </a:ext>
                </a:extLst>
              </p:cNvPr>
              <p:cNvSpPr txBox="1"/>
              <p:nvPr/>
            </p:nvSpPr>
            <p:spPr>
              <a:xfrm>
                <a:off x="1358365" y="2633972"/>
                <a:ext cx="5663730"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In a closed loop configuration, the upper</a:t>
                </a:r>
              </a:p>
              <a:p>
                <a:r>
                  <a:rPr lang="en-US" sz="2400" dirty="0">
                    <a:latin typeface="Arial" panose="020B0604020202020204" pitchFamily="34" charset="0"/>
                    <a:cs typeface="Arial" panose="020B0604020202020204" pitchFamily="34" charset="0"/>
                  </a:rPr>
                  <a:t>band limit is given by: </a:t>
                </a:r>
                <a14:m>
                  <m:oMath xmlns:m="http://schemas.openxmlformats.org/officeDocument/2006/math">
                    <m:sSub>
                      <m:sSubPr>
                        <m:ctrlPr>
                          <a:rPr lang="it-IT" sz="2400" b="0" i="1" smtClean="0">
                            <a:latin typeface="Cambria Math" panose="02040503050406030204" pitchFamily="18" charset="0"/>
                            <a:cs typeface="Arial" panose="020B0604020202020204" pitchFamily="34" charset="0"/>
                          </a:rPr>
                        </m:ctrlPr>
                      </m:sSubPr>
                      <m:e>
                        <m:r>
                          <a:rPr lang="it-IT" sz="2400" b="0" i="1" smtClean="0">
                            <a:latin typeface="Cambria Math" panose="02040503050406030204" pitchFamily="18" charset="0"/>
                            <a:cs typeface="Arial" panose="020B0604020202020204" pitchFamily="34" charset="0"/>
                          </a:rPr>
                          <m:t>𝑓</m:t>
                        </m:r>
                      </m:e>
                      <m:sub>
                        <m:r>
                          <a:rPr lang="it-IT" sz="2400" b="0" i="1" smtClean="0">
                            <a:latin typeface="Cambria Math" panose="02040503050406030204" pitchFamily="18" charset="0"/>
                            <a:cs typeface="Arial" panose="020B0604020202020204" pitchFamily="34" charset="0"/>
                          </a:rPr>
                          <m:t>𝐻</m:t>
                        </m:r>
                      </m:sub>
                    </m:sSub>
                    <m:r>
                      <a:rPr lang="it-IT" sz="2400" b="0" i="0" smtClean="0">
                        <a:latin typeface="Cambria Math" panose="02040503050406030204" pitchFamily="18" charset="0"/>
                        <a:cs typeface="Arial" panose="020B0604020202020204" pitchFamily="34" charset="0"/>
                      </a:rPr>
                      <m:t>=</m:t>
                    </m:r>
                    <m:r>
                      <a:rPr lang="it-IT" sz="2400" b="0" i="1" smtClean="0">
                        <a:latin typeface="Cambria Math" panose="02040503050406030204" pitchFamily="18" charset="0"/>
                        <a:cs typeface="Arial" panose="020B0604020202020204" pitchFamily="34" charset="0"/>
                      </a:rPr>
                      <m:t>𝐺𝐵𝑊</m:t>
                    </m:r>
                    <m:r>
                      <a:rPr lang="it-IT" sz="2400" b="0" i="1" smtClean="0">
                        <a:latin typeface="Cambria Math" panose="02040503050406030204" pitchFamily="18" charset="0"/>
                        <a:ea typeface="Cambria Math" panose="02040503050406030204" pitchFamily="18" charset="0"/>
                        <a:cs typeface="Arial" panose="020B0604020202020204" pitchFamily="34" charset="0"/>
                      </a:rPr>
                      <m:t>∙</m:t>
                    </m:r>
                    <m:d>
                      <m:dPr>
                        <m:begChr m:val="|"/>
                        <m:endChr m:val="|"/>
                        <m:ctrlPr>
                          <a:rPr lang="it-IT" sz="2400" b="0" i="1" smtClean="0">
                            <a:latin typeface="Cambria Math" panose="02040503050406030204" pitchFamily="18" charset="0"/>
                            <a:ea typeface="Cambria Math" panose="02040503050406030204" pitchFamily="18" charset="0"/>
                            <a:cs typeface="Arial" panose="020B0604020202020204" pitchFamily="34" charset="0"/>
                          </a:rPr>
                        </m:ctrlPr>
                      </m:dPr>
                      <m:e>
                        <m:r>
                          <a:rPr lang="it-IT" sz="2400" b="0" i="1" smtClean="0">
                            <a:latin typeface="Cambria Math" panose="02040503050406030204" pitchFamily="18" charset="0"/>
                            <a:ea typeface="Cambria Math" panose="02040503050406030204" pitchFamily="18" charset="0"/>
                            <a:cs typeface="Arial" panose="020B0604020202020204" pitchFamily="34" charset="0"/>
                          </a:rPr>
                          <m:t>𝛽</m:t>
                        </m:r>
                      </m:e>
                    </m:d>
                  </m:oMath>
                </a14:m>
                <a:endParaRPr lang="en-US" sz="2400" dirty="0">
                  <a:latin typeface="Arial" panose="020B0604020202020204" pitchFamily="34" charset="0"/>
                  <a:cs typeface="Arial" panose="020B0604020202020204" pitchFamily="34" charset="0"/>
                </a:endParaRPr>
              </a:p>
            </p:txBody>
          </p:sp>
        </mc:Choice>
        <mc:Fallback xmlns="">
          <p:sp>
            <p:nvSpPr>
              <p:cNvPr id="11" name="CasellaDiTesto 10">
                <a:extLst>
                  <a:ext uri="{FF2B5EF4-FFF2-40B4-BE49-F238E27FC236}">
                    <a16:creationId xmlns:a16="http://schemas.microsoft.com/office/drawing/2014/main" id="{D14B3FD2-3AB0-4E69-9B42-89178F1F31F7}"/>
                  </a:ext>
                </a:extLst>
              </p:cNvPr>
              <p:cNvSpPr txBox="1">
                <a:spLocks noRot="1" noChangeAspect="1" noMove="1" noResize="1" noEditPoints="1" noAdjustHandles="1" noChangeArrowheads="1" noChangeShapeType="1" noTextEdit="1"/>
              </p:cNvSpPr>
              <p:nvPr/>
            </p:nvSpPr>
            <p:spPr>
              <a:xfrm>
                <a:off x="1358365" y="2633972"/>
                <a:ext cx="5663730" cy="830997"/>
              </a:xfrm>
              <a:prstGeom prst="rect">
                <a:avLst/>
              </a:prstGeom>
              <a:blipFill>
                <a:blip r:embed="rId7"/>
                <a:stretch>
                  <a:fillRect l="-1722" t="-5147" r="-753" b="-16912"/>
                </a:stretch>
              </a:blipFill>
            </p:spPr>
            <p:txBody>
              <a:bodyPr/>
              <a:lstStyle/>
              <a:p>
                <a:r>
                  <a:rPr lang="en-US">
                    <a:noFill/>
                  </a:rPr>
                  <a:t> </a:t>
                </a:r>
              </a:p>
            </p:txBody>
          </p:sp>
        </mc:Fallback>
      </mc:AlternateContent>
      <p:graphicFrame>
        <p:nvGraphicFramePr>
          <p:cNvPr id="12" name="Oggetto 11">
            <a:extLst>
              <a:ext uri="{FF2B5EF4-FFF2-40B4-BE49-F238E27FC236}">
                <a16:creationId xmlns:a16="http://schemas.microsoft.com/office/drawing/2014/main" id="{346701FD-DDD2-4B5C-9AA8-4D264BF390B2}"/>
              </a:ext>
            </a:extLst>
          </p:cNvPr>
          <p:cNvGraphicFramePr>
            <a:graphicFrameLocks noChangeAspect="1"/>
          </p:cNvGraphicFramePr>
          <p:nvPr>
            <p:extLst>
              <p:ext uri="{D42A27DB-BD31-4B8C-83A1-F6EECF244321}">
                <p14:modId xmlns:p14="http://schemas.microsoft.com/office/powerpoint/2010/main" val="2498318234"/>
              </p:ext>
            </p:extLst>
          </p:nvPr>
        </p:nvGraphicFramePr>
        <p:xfrm>
          <a:off x="10698955" y="3140888"/>
          <a:ext cx="1309688" cy="925512"/>
        </p:xfrm>
        <a:graphic>
          <a:graphicData uri="http://schemas.openxmlformats.org/presentationml/2006/ole">
            <mc:AlternateContent xmlns:mc="http://schemas.openxmlformats.org/markup-compatibility/2006">
              <mc:Choice xmlns:v="urn:schemas-microsoft-com:vml" Requires="v">
                <p:oleObj spid="_x0000_s19646" name="Equation" r:id="rId8" imgW="596880" imgH="419040" progId="Equation.DSMT4">
                  <p:embed/>
                </p:oleObj>
              </mc:Choice>
              <mc:Fallback>
                <p:oleObj name="Equation" r:id="rId8" imgW="596880" imgH="419040" progId="Equation.DSMT4">
                  <p:embed/>
                  <p:pic>
                    <p:nvPicPr>
                      <p:cNvPr id="7" name="Oggetto 6">
                        <a:extLst>
                          <a:ext uri="{FF2B5EF4-FFF2-40B4-BE49-F238E27FC236}">
                            <a16:creationId xmlns:a16="http://schemas.microsoft.com/office/drawing/2014/main" id="{9126EFD2-4601-4881-82F5-61F77663B6B2}"/>
                          </a:ext>
                        </a:extLst>
                      </p:cNvPr>
                      <p:cNvPicPr>
                        <a:picLocks noChangeAspect="1" noChangeArrowheads="1"/>
                      </p:cNvPicPr>
                      <p:nvPr/>
                    </p:nvPicPr>
                    <p:blipFill>
                      <a:blip r:embed="rId9"/>
                      <a:srcRect/>
                      <a:stretch>
                        <a:fillRect/>
                      </a:stretch>
                    </p:blipFill>
                    <p:spPr bwMode="auto">
                      <a:xfrm>
                        <a:off x="10698955" y="3140888"/>
                        <a:ext cx="1309688" cy="925512"/>
                      </a:xfrm>
                      <a:prstGeom prst="rect">
                        <a:avLst/>
                      </a:prstGeom>
                      <a:noFill/>
                    </p:spPr>
                  </p:pic>
                </p:oleObj>
              </mc:Fallback>
            </mc:AlternateContent>
          </a:graphicData>
        </a:graphic>
      </p:graphicFrame>
      <p:sp>
        <p:nvSpPr>
          <p:cNvPr id="13" name="CasellaDiTesto 12">
            <a:extLst>
              <a:ext uri="{FF2B5EF4-FFF2-40B4-BE49-F238E27FC236}">
                <a16:creationId xmlns:a16="http://schemas.microsoft.com/office/drawing/2014/main" id="{156EE2D0-649C-4C0C-B23A-0399A3E65DBA}"/>
              </a:ext>
            </a:extLst>
          </p:cNvPr>
          <p:cNvSpPr txBox="1"/>
          <p:nvPr/>
        </p:nvSpPr>
        <p:spPr>
          <a:xfrm>
            <a:off x="1358365" y="3603644"/>
            <a:ext cx="451437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For the non-inverting amplifier:  </a:t>
            </a:r>
          </a:p>
        </p:txBody>
      </p:sp>
      <p:graphicFrame>
        <p:nvGraphicFramePr>
          <p:cNvPr id="14" name="Oggetto 13">
            <a:extLst>
              <a:ext uri="{FF2B5EF4-FFF2-40B4-BE49-F238E27FC236}">
                <a16:creationId xmlns:a16="http://schemas.microsoft.com/office/drawing/2014/main" id="{25FBDE09-31DE-44B6-8F29-686F0A353B01}"/>
              </a:ext>
            </a:extLst>
          </p:cNvPr>
          <p:cNvGraphicFramePr>
            <a:graphicFrameLocks noChangeAspect="1"/>
          </p:cNvGraphicFramePr>
          <p:nvPr>
            <p:extLst>
              <p:ext uri="{D42A27DB-BD31-4B8C-83A1-F6EECF244321}">
                <p14:modId xmlns:p14="http://schemas.microsoft.com/office/powerpoint/2010/main" val="1914485144"/>
              </p:ext>
            </p:extLst>
          </p:nvPr>
        </p:nvGraphicFramePr>
        <p:xfrm>
          <a:off x="5813898" y="3394059"/>
          <a:ext cx="1643063" cy="952500"/>
        </p:xfrm>
        <a:graphic>
          <a:graphicData uri="http://schemas.openxmlformats.org/presentationml/2006/ole">
            <mc:AlternateContent xmlns:mc="http://schemas.openxmlformats.org/markup-compatibility/2006">
              <mc:Choice xmlns:v="urn:schemas-microsoft-com:vml" Requires="v">
                <p:oleObj spid="_x0000_s19647" name="Equation" r:id="rId10" imgW="749160" imgH="431640" progId="Equation.DSMT4">
                  <p:embed/>
                </p:oleObj>
              </mc:Choice>
              <mc:Fallback>
                <p:oleObj name="Equation" r:id="rId10" imgW="749160" imgH="431640" progId="Equation.DSMT4">
                  <p:embed/>
                  <p:pic>
                    <p:nvPicPr>
                      <p:cNvPr id="7" name="Oggetto 6">
                        <a:extLst>
                          <a:ext uri="{FF2B5EF4-FFF2-40B4-BE49-F238E27FC236}">
                            <a16:creationId xmlns:a16="http://schemas.microsoft.com/office/drawing/2014/main" id="{9126EFD2-4601-4881-82F5-61F77663B6B2}"/>
                          </a:ext>
                        </a:extLst>
                      </p:cNvPr>
                      <p:cNvPicPr>
                        <a:picLocks noChangeAspect="1" noChangeArrowheads="1"/>
                      </p:cNvPicPr>
                      <p:nvPr/>
                    </p:nvPicPr>
                    <p:blipFill>
                      <a:blip r:embed="rId11"/>
                      <a:srcRect/>
                      <a:stretch>
                        <a:fillRect/>
                      </a:stretch>
                    </p:blipFill>
                    <p:spPr bwMode="auto">
                      <a:xfrm>
                        <a:off x="5813898" y="3394059"/>
                        <a:ext cx="1643063" cy="952500"/>
                      </a:xfrm>
                      <a:prstGeom prst="rect">
                        <a:avLst/>
                      </a:prstGeom>
                      <a:noFill/>
                    </p:spPr>
                  </p:pic>
                </p:oleObj>
              </mc:Fallback>
            </mc:AlternateContent>
          </a:graphicData>
        </a:graphic>
      </p:graphicFrame>
      <p:sp>
        <p:nvSpPr>
          <p:cNvPr id="15" name="CasellaDiTesto 14">
            <a:extLst>
              <a:ext uri="{FF2B5EF4-FFF2-40B4-BE49-F238E27FC236}">
                <a16:creationId xmlns:a16="http://schemas.microsoft.com/office/drawing/2014/main" id="{F2875ED1-8066-4370-8EB0-9768FCB89500}"/>
              </a:ext>
            </a:extLst>
          </p:cNvPr>
          <p:cNvSpPr txBox="1"/>
          <p:nvPr/>
        </p:nvSpPr>
        <p:spPr>
          <a:xfrm>
            <a:off x="706440" y="4275649"/>
            <a:ext cx="9022022"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The same relationships are approximately valid for </a:t>
            </a:r>
            <a:r>
              <a:rPr lang="en-US" sz="2400" u="sng" dirty="0">
                <a:latin typeface="Arial" panose="020B0604020202020204" pitchFamily="34" charset="0"/>
                <a:cs typeface="Arial" panose="020B0604020202020204" pitchFamily="34" charset="0"/>
              </a:rPr>
              <a:t>dominant-pole</a:t>
            </a:r>
          </a:p>
          <a:p>
            <a:r>
              <a:rPr lang="en-US" sz="2400" dirty="0">
                <a:latin typeface="Arial" panose="020B0604020202020204" pitchFamily="34" charset="0"/>
                <a:cs typeface="Arial" panose="020B0604020202020204" pitchFamily="34" charset="0"/>
              </a:rPr>
              <a:t>frequency responses </a:t>
            </a:r>
          </a:p>
        </p:txBody>
      </p:sp>
      <p:sp>
        <p:nvSpPr>
          <p:cNvPr id="16" name="CasellaDiTesto 15">
            <a:extLst>
              <a:ext uri="{FF2B5EF4-FFF2-40B4-BE49-F238E27FC236}">
                <a16:creationId xmlns:a16="http://schemas.microsoft.com/office/drawing/2014/main" id="{19E9063E-5BB6-47D2-BAA4-0AB924D395A7}"/>
              </a:ext>
            </a:extLst>
          </p:cNvPr>
          <p:cNvSpPr txBox="1"/>
          <p:nvPr/>
        </p:nvSpPr>
        <p:spPr>
          <a:xfrm>
            <a:off x="394398" y="5283210"/>
            <a:ext cx="11054443"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Slew rate (</a:t>
            </a:r>
            <a:r>
              <a:rPr lang="en-US" sz="2400" i="1" dirty="0" err="1">
                <a:latin typeface="Arial" panose="020B0604020202020204" pitchFamily="34" charset="0"/>
                <a:cs typeface="Arial" panose="020B0604020202020204" pitchFamily="34" charset="0"/>
              </a:rPr>
              <a:t>s</a:t>
            </a:r>
            <a:r>
              <a:rPr lang="en-US" sz="2400" i="1" baseline="-25000" dirty="0" err="1">
                <a:latin typeface="Arial" panose="020B0604020202020204" pitchFamily="34" charset="0"/>
                <a:cs typeface="Arial" panose="020B0604020202020204" pitchFamily="34" charset="0"/>
              </a:rPr>
              <a:t>R</a:t>
            </a:r>
            <a:r>
              <a:rPr lang="en-US" sz="2400" dirty="0">
                <a:latin typeface="Arial" panose="020B0604020202020204" pitchFamily="34" charset="0"/>
                <a:cs typeface="Arial" panose="020B0604020202020204" pitchFamily="34" charset="0"/>
              </a:rPr>
              <a:t>): this is the maximum slope that can be obtained from the output voltage. The slew rate affects the behavior for large and fast input transients</a:t>
            </a:r>
          </a:p>
        </p:txBody>
      </p:sp>
      <p:sp>
        <p:nvSpPr>
          <p:cNvPr id="8" name="CasellaDiTesto 7">
            <a:extLst>
              <a:ext uri="{FF2B5EF4-FFF2-40B4-BE49-F238E27FC236}">
                <a16:creationId xmlns:a16="http://schemas.microsoft.com/office/drawing/2014/main" id="{01B3AA99-C1CD-469D-9426-C33EEA218483}"/>
              </a:ext>
            </a:extLst>
          </p:cNvPr>
          <p:cNvSpPr txBox="1"/>
          <p:nvPr/>
        </p:nvSpPr>
        <p:spPr>
          <a:xfrm>
            <a:off x="848411" y="2106566"/>
            <a:ext cx="441146"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1.</a:t>
            </a:r>
            <a:endParaRPr lang="en-US" sz="2400" dirty="0">
              <a:solidFill>
                <a:srgbClr val="FF0000"/>
              </a:solidFill>
              <a:latin typeface="Arial" panose="020B0604020202020204" pitchFamily="34" charset="0"/>
              <a:cs typeface="Arial" panose="020B0604020202020204" pitchFamily="34" charset="0"/>
            </a:endParaRPr>
          </a:p>
        </p:txBody>
      </p:sp>
      <p:sp>
        <p:nvSpPr>
          <p:cNvPr id="17" name="CasellaDiTesto 16">
            <a:extLst>
              <a:ext uri="{FF2B5EF4-FFF2-40B4-BE49-F238E27FC236}">
                <a16:creationId xmlns:a16="http://schemas.microsoft.com/office/drawing/2014/main" id="{DAE5A113-E603-4684-81EA-FDAF4CA8BC68}"/>
              </a:ext>
            </a:extLst>
          </p:cNvPr>
          <p:cNvSpPr txBox="1"/>
          <p:nvPr/>
        </p:nvSpPr>
        <p:spPr>
          <a:xfrm>
            <a:off x="848411" y="2625844"/>
            <a:ext cx="441146"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2.</a:t>
            </a:r>
            <a:endParaRPr lang="en-US" sz="2400" dirty="0">
              <a:solidFill>
                <a:srgbClr val="FF0000"/>
              </a:solidFill>
              <a:latin typeface="Arial" panose="020B0604020202020204" pitchFamily="34" charset="0"/>
              <a:cs typeface="Arial" panose="020B0604020202020204" pitchFamily="34" charset="0"/>
            </a:endParaRPr>
          </a:p>
        </p:txBody>
      </p:sp>
      <p:sp>
        <p:nvSpPr>
          <p:cNvPr id="18" name="CasellaDiTesto 17">
            <a:extLst>
              <a:ext uri="{FF2B5EF4-FFF2-40B4-BE49-F238E27FC236}">
                <a16:creationId xmlns:a16="http://schemas.microsoft.com/office/drawing/2014/main" id="{9835A774-D1C1-4FAD-9796-7DBC30FBA1F0}"/>
              </a:ext>
            </a:extLst>
          </p:cNvPr>
          <p:cNvSpPr txBox="1"/>
          <p:nvPr/>
        </p:nvSpPr>
        <p:spPr>
          <a:xfrm>
            <a:off x="863347" y="3595397"/>
            <a:ext cx="441146"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3.</a:t>
            </a:r>
            <a:endParaRPr 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547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3" grpId="0"/>
      <p:bldP spid="15" grpId="0"/>
      <p:bldP spid="16" grpId="0"/>
      <p:bldP spid="8" grpId="0"/>
      <p:bldP spid="17"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B91598-5EB0-4800-9AB4-019CEC044AB3}"/>
              </a:ext>
            </a:extLst>
          </p:cNvPr>
          <p:cNvSpPr>
            <a:spLocks noGrp="1"/>
          </p:cNvSpPr>
          <p:nvPr>
            <p:ph type="title"/>
          </p:nvPr>
        </p:nvSpPr>
        <p:spPr>
          <a:xfrm>
            <a:off x="838200" y="136525"/>
            <a:ext cx="10515600" cy="662397"/>
          </a:xfrm>
        </p:spPr>
        <p:txBody>
          <a:bodyPr/>
          <a:lstStyle/>
          <a:p>
            <a:r>
              <a:rPr lang="en-US" dirty="0"/>
              <a:t>A possible set of specification for design of a CMOS op-amp</a:t>
            </a:r>
          </a:p>
        </p:txBody>
      </p:sp>
      <p:sp>
        <p:nvSpPr>
          <p:cNvPr id="3" name="Segnaposto piè di pagina 2">
            <a:extLst>
              <a:ext uri="{FF2B5EF4-FFF2-40B4-BE49-F238E27FC236}">
                <a16:creationId xmlns:a16="http://schemas.microsoft.com/office/drawing/2014/main" id="{23F785E3-0043-4104-B9B3-95DBEF667C95}"/>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6BFEFDAE-DDE1-425E-9088-0A0397164A90}"/>
              </a:ext>
            </a:extLst>
          </p:cNvPr>
          <p:cNvSpPr>
            <a:spLocks noGrp="1"/>
          </p:cNvSpPr>
          <p:nvPr>
            <p:ph type="sldNum" sz="quarter" idx="12"/>
          </p:nvPr>
        </p:nvSpPr>
        <p:spPr/>
        <p:txBody>
          <a:bodyPr/>
          <a:lstStyle/>
          <a:p>
            <a:fld id="{02055017-B6DE-4C35-A63B-40EADAC97849}" type="slidenum">
              <a:rPr lang="en-US" smtClean="0"/>
              <a:t>29</a:t>
            </a:fld>
            <a:endParaRPr lang="en-US" dirty="0"/>
          </a:p>
        </p:txBody>
      </p:sp>
      <p:sp>
        <p:nvSpPr>
          <p:cNvPr id="5" name="CasellaDiTesto 4">
            <a:extLst>
              <a:ext uri="{FF2B5EF4-FFF2-40B4-BE49-F238E27FC236}">
                <a16:creationId xmlns:a16="http://schemas.microsoft.com/office/drawing/2014/main" id="{82F0349D-497B-40EF-9525-D7EAC680A483}"/>
              </a:ext>
            </a:extLst>
          </p:cNvPr>
          <p:cNvSpPr txBox="1"/>
          <p:nvPr/>
        </p:nvSpPr>
        <p:spPr>
          <a:xfrm>
            <a:off x="539015" y="981777"/>
            <a:ext cx="10900610" cy="4847481"/>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dc gain A</a:t>
            </a:r>
            <a:r>
              <a:rPr lang="en-US" sz="2400" baseline="-25000" dirty="0">
                <a:latin typeface="Arial" panose="020B0604020202020204" pitchFamily="34" charset="0"/>
                <a:cs typeface="Arial" panose="020B0604020202020204" pitchFamily="34" charset="0"/>
              </a:rPr>
              <a:t>0</a:t>
            </a:r>
          </a:p>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Speed: Gain-Band-Width product (</a:t>
            </a:r>
            <a:r>
              <a:rPr lang="en-US" sz="2400" i="1" dirty="0">
                <a:latin typeface="Arial" panose="020B0604020202020204" pitchFamily="34" charset="0"/>
                <a:cs typeface="Arial" panose="020B0604020202020204" pitchFamily="34" charset="0"/>
              </a:rPr>
              <a:t>GBW</a:t>
            </a:r>
            <a:r>
              <a:rPr lang="en-US" sz="2400" dirty="0">
                <a:latin typeface="Arial" panose="020B0604020202020204" pitchFamily="34" charset="0"/>
                <a:cs typeface="Arial" panose="020B0604020202020204" pitchFamily="34" charset="0"/>
              </a:rPr>
              <a:t>) and Slew rate (</a:t>
            </a:r>
            <a:r>
              <a:rPr lang="en-US" sz="2400" i="1" dirty="0" err="1">
                <a:latin typeface="Arial" panose="020B0604020202020204" pitchFamily="34" charset="0"/>
                <a:cs typeface="Arial" panose="020B0604020202020204" pitchFamily="34" charset="0"/>
              </a:rPr>
              <a:t>s</a:t>
            </a:r>
            <a:r>
              <a:rPr lang="en-US" sz="2400" i="1" baseline="-25000" dirty="0" err="1">
                <a:latin typeface="Arial" panose="020B0604020202020204" pitchFamily="34" charset="0"/>
                <a:cs typeface="Arial" panose="020B0604020202020204" pitchFamily="34" charset="0"/>
              </a:rPr>
              <a:t>R</a:t>
            </a:r>
            <a:r>
              <a:rPr lang="en-US" sz="2400" dirty="0">
                <a:latin typeface="Arial" panose="020B0604020202020204" pitchFamily="34" charset="0"/>
                <a:cs typeface="Arial" panose="020B0604020202020204" pitchFamily="34" charset="0"/>
              </a:rPr>
              <a:t>)</a:t>
            </a:r>
          </a:p>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Closed loop stability: e.g. phase margin in unity gain configuration and with a maximum capacitive load (C</a:t>
            </a:r>
            <a:r>
              <a:rPr lang="en-US" sz="2400" baseline="-25000" dirty="0">
                <a:latin typeface="Arial" panose="020B0604020202020204" pitchFamily="34" charset="0"/>
                <a:cs typeface="Arial" panose="020B0604020202020204" pitchFamily="34" charset="0"/>
              </a:rPr>
              <a:t>L</a:t>
            </a:r>
            <a:r>
              <a:rPr lang="en-US" sz="2400" dirty="0">
                <a:latin typeface="Arial" panose="020B0604020202020204" pitchFamily="34" charset="0"/>
                <a:cs typeface="Arial" panose="020B0604020202020204" pitchFamily="34" charset="0"/>
              </a:rPr>
              <a:t>)</a:t>
            </a:r>
          </a:p>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Input referred voltage noise: Thermal : </a:t>
            </a:r>
            <a:r>
              <a:rPr lang="en-US" sz="2400" i="1" dirty="0" err="1">
                <a:latin typeface="Arial" panose="020B0604020202020204" pitchFamily="34" charset="0"/>
                <a:cs typeface="Arial" panose="020B0604020202020204" pitchFamily="34" charset="0"/>
              </a:rPr>
              <a:t>S</a:t>
            </a:r>
            <a:r>
              <a:rPr lang="en-US" sz="2400" i="1" baseline="-25000" dirty="0" err="1">
                <a:latin typeface="Arial" panose="020B0604020202020204" pitchFamily="34" charset="0"/>
                <a:cs typeface="Arial" panose="020B0604020202020204" pitchFamily="34" charset="0"/>
              </a:rPr>
              <a:t>vT</a:t>
            </a:r>
            <a:r>
              <a:rPr lang="en-US" sz="2400" dirty="0">
                <a:latin typeface="Arial" panose="020B0604020202020204" pitchFamily="34" charset="0"/>
                <a:cs typeface="Arial" panose="020B0604020202020204" pitchFamily="34" charset="0"/>
              </a:rPr>
              <a:t>,  Flicker: </a:t>
            </a:r>
            <a:r>
              <a:rPr lang="en-US" sz="2400" dirty="0" err="1">
                <a:latin typeface="Arial" panose="020B0604020202020204" pitchFamily="34" charset="0"/>
                <a:cs typeface="Arial" panose="020B0604020202020204" pitchFamily="34" charset="0"/>
              </a:rPr>
              <a:t>k</a:t>
            </a:r>
            <a:r>
              <a:rPr lang="en-US" sz="2400" baseline="-25000" dirty="0" err="1">
                <a:latin typeface="Arial" panose="020B0604020202020204" pitchFamily="34" charset="0"/>
                <a:cs typeface="Arial" panose="020B0604020202020204" pitchFamily="34" charset="0"/>
              </a:rPr>
              <a:t>F</a:t>
            </a:r>
            <a:r>
              <a:rPr lang="en-US" sz="2400" dirty="0">
                <a:latin typeface="Arial" panose="020B0604020202020204" pitchFamily="34" charset="0"/>
                <a:cs typeface="Arial" panose="020B0604020202020204" pitchFamily="34" charset="0"/>
              </a:rPr>
              <a:t>=</a:t>
            </a:r>
            <a:r>
              <a:rPr lang="en-US" sz="2400" i="1" dirty="0" err="1">
                <a:latin typeface="Arial" panose="020B0604020202020204" pitchFamily="34" charset="0"/>
                <a:cs typeface="Arial" panose="020B0604020202020204" pitchFamily="34" charset="0"/>
              </a:rPr>
              <a:t>f</a:t>
            </a:r>
            <a:r>
              <a:rPr lang="en-US" sz="2400" dirty="0" err="1">
                <a:latin typeface="Arial" panose="020B0604020202020204" pitchFamily="34" charset="0"/>
                <a:cs typeface="Arial" panose="020B0604020202020204" pitchFamily="34" charset="0"/>
              </a:rPr>
              <a:t>S</a:t>
            </a:r>
            <a:r>
              <a:rPr lang="en-US" sz="2400" baseline="-25000" dirty="0" err="1">
                <a:latin typeface="Arial" panose="020B0604020202020204" pitchFamily="34" charset="0"/>
                <a:cs typeface="Arial" panose="020B0604020202020204" pitchFamily="34" charset="0"/>
              </a:rPr>
              <a:t>vF</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f</a:t>
            </a:r>
            <a:r>
              <a:rPr lang="en-US" sz="2400" dirty="0">
                <a:latin typeface="Arial" panose="020B0604020202020204" pitchFamily="34" charset="0"/>
                <a:cs typeface="Arial" panose="020B0604020202020204" pitchFamily="34" charset="0"/>
              </a:rPr>
              <a:t>)</a:t>
            </a:r>
          </a:p>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Offset (Input offset voltage: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io</a:t>
            </a:r>
            <a:r>
              <a:rPr lang="en-US" sz="2400" dirty="0">
                <a:latin typeface="Arial" panose="020B0604020202020204" pitchFamily="34" charset="0"/>
                <a:cs typeface="Arial" panose="020B0604020202020204" pitchFamily="34" charset="0"/>
              </a:rPr>
              <a:t>)</a:t>
            </a:r>
          </a:p>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Static power consumption (</a:t>
            </a:r>
            <a:r>
              <a:rPr lang="en-US" sz="2400" i="1" dirty="0" err="1">
                <a:latin typeface="Arial" panose="020B0604020202020204" pitchFamily="34" charset="0"/>
                <a:cs typeface="Arial" panose="020B0604020202020204" pitchFamily="34" charset="0"/>
              </a:rPr>
              <a:t>I</a:t>
            </a:r>
            <a:r>
              <a:rPr lang="en-US" sz="2400" i="1" baseline="-25000" dirty="0" err="1">
                <a:latin typeface="Arial" panose="020B0604020202020204" pitchFamily="34" charset="0"/>
                <a:cs typeface="Arial" panose="020B0604020202020204" pitchFamily="34" charset="0"/>
              </a:rPr>
              <a:t>supply</a:t>
            </a:r>
            <a:r>
              <a:rPr lang="en-US" sz="2400" i="1"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minimum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a:t>
            </a:r>
          </a:p>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Maximum output current</a:t>
            </a:r>
            <a:r>
              <a:rPr lang="en-US" sz="2400" i="1" dirty="0">
                <a:latin typeface="Arial" panose="020B0604020202020204" pitchFamily="34" charset="0"/>
                <a:cs typeface="Arial" panose="020B0604020202020204" pitchFamily="34" charset="0"/>
              </a:rPr>
              <a:t>  I</a:t>
            </a:r>
            <a:r>
              <a:rPr lang="en-US" sz="2400" i="1" baseline="-25000" dirty="0">
                <a:latin typeface="Arial" panose="020B0604020202020204" pitchFamily="34" charset="0"/>
                <a:cs typeface="Arial" panose="020B0604020202020204" pitchFamily="34" charset="0"/>
              </a:rPr>
              <a:t>OP-max</a:t>
            </a:r>
            <a:r>
              <a:rPr lang="en-US" sz="2400" i="1" dirty="0">
                <a:latin typeface="Arial" panose="020B0604020202020204" pitchFamily="34" charset="0"/>
                <a:cs typeface="Arial" panose="020B0604020202020204" pitchFamily="34" charset="0"/>
              </a:rPr>
              <a:t>, I</a:t>
            </a:r>
            <a:r>
              <a:rPr lang="en-US" sz="2400" i="1" baseline="-25000" dirty="0">
                <a:latin typeface="Arial" panose="020B0604020202020204" pitchFamily="34" charset="0"/>
                <a:cs typeface="Arial" panose="020B0604020202020204" pitchFamily="34" charset="0"/>
              </a:rPr>
              <a:t>ON-max</a:t>
            </a:r>
          </a:p>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Ranges: Input common mode range (</a:t>
            </a:r>
            <a:r>
              <a:rPr lang="en-US" sz="2400" i="1" dirty="0">
                <a:latin typeface="Arial" panose="020B0604020202020204" pitchFamily="34" charset="0"/>
                <a:cs typeface="Arial" panose="020B0604020202020204" pitchFamily="34" charset="0"/>
              </a:rPr>
              <a:t>CMR</a:t>
            </a:r>
            <a:r>
              <a:rPr lang="en-US" sz="2400" dirty="0">
                <a:latin typeface="Arial" panose="020B0604020202020204" pitchFamily="34" charset="0"/>
                <a:cs typeface="Arial" panose="020B0604020202020204" pitchFamily="34" charset="0"/>
              </a:rPr>
              <a:t>), output swing. </a:t>
            </a:r>
          </a:p>
          <a:p>
            <a:pPr marL="342900" indent="-342900">
              <a:spcAft>
                <a:spcPts val="600"/>
              </a:spcAft>
              <a:buFont typeface="Arial" panose="020B0604020202020204" pitchFamily="34" charset="0"/>
              <a:buChar char="•"/>
            </a:pPr>
            <a:r>
              <a:rPr lang="en-US" sz="2400" i="1" dirty="0">
                <a:latin typeface="Arial" panose="020B0604020202020204" pitchFamily="34" charset="0"/>
                <a:cs typeface="Arial" panose="020B0604020202020204" pitchFamily="34" charset="0"/>
              </a:rPr>
              <a:t>CMRR</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PSRR</a:t>
            </a:r>
          </a:p>
          <a:p>
            <a:pPr marL="342900" indent="-342900">
              <a:spcAft>
                <a:spcPts val="600"/>
              </a:spcAft>
              <a:buFont typeface="Arial" panose="020B0604020202020204" pitchFamily="34" charset="0"/>
              <a:buChar char="•"/>
            </a:pPr>
            <a:r>
              <a:rPr lang="en-US" sz="2400" i="1" dirty="0">
                <a:latin typeface="Arial" panose="020B0604020202020204" pitchFamily="34" charset="0"/>
                <a:cs typeface="Arial" panose="020B0604020202020204" pitchFamily="34" charset="0"/>
              </a:rPr>
              <a:t>Area </a:t>
            </a:r>
          </a:p>
        </p:txBody>
      </p:sp>
    </p:spTree>
    <p:extLst>
      <p:ext uri="{BB962C8B-B14F-4D97-AF65-F5344CB8AC3E}">
        <p14:creationId xmlns:p14="http://schemas.microsoft.com/office/powerpoint/2010/main" val="402725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FC86E0-F4A7-46D9-8FEC-E77B7E811EF9}"/>
              </a:ext>
            </a:extLst>
          </p:cNvPr>
          <p:cNvSpPr>
            <a:spLocks noGrp="1"/>
          </p:cNvSpPr>
          <p:nvPr>
            <p:ph type="title"/>
          </p:nvPr>
        </p:nvSpPr>
        <p:spPr/>
        <p:txBody>
          <a:bodyPr/>
          <a:lstStyle/>
          <a:p>
            <a:r>
              <a:rPr lang="en-US" dirty="0"/>
              <a:t>Requirement on the </a:t>
            </a:r>
            <a:r>
              <a:rPr lang="en-US" u="sng" dirty="0"/>
              <a:t>output impedance</a:t>
            </a:r>
          </a:p>
        </p:txBody>
      </p:sp>
      <p:sp>
        <p:nvSpPr>
          <p:cNvPr id="3" name="Segnaposto piè di pagina 2">
            <a:extLst>
              <a:ext uri="{FF2B5EF4-FFF2-40B4-BE49-F238E27FC236}">
                <a16:creationId xmlns:a16="http://schemas.microsoft.com/office/drawing/2014/main" id="{566616A9-ADF6-4311-86F8-5F680E981CC6}"/>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0B38B31D-0167-44D9-A3C5-B4D51216392B}"/>
              </a:ext>
            </a:extLst>
          </p:cNvPr>
          <p:cNvSpPr>
            <a:spLocks noGrp="1"/>
          </p:cNvSpPr>
          <p:nvPr>
            <p:ph type="sldNum" sz="quarter" idx="12"/>
          </p:nvPr>
        </p:nvSpPr>
        <p:spPr/>
        <p:txBody>
          <a:bodyPr/>
          <a:lstStyle/>
          <a:p>
            <a:fld id="{02055017-B6DE-4C35-A63B-40EADAC97849}" type="slidenum">
              <a:rPr lang="en-US" smtClean="0"/>
              <a:t>3</a:t>
            </a:fld>
            <a:endParaRPr lang="en-US" dirty="0"/>
          </a:p>
        </p:txBody>
      </p:sp>
      <p:graphicFrame>
        <p:nvGraphicFramePr>
          <p:cNvPr id="5" name="Oggetto 4">
            <a:extLst>
              <a:ext uri="{FF2B5EF4-FFF2-40B4-BE49-F238E27FC236}">
                <a16:creationId xmlns:a16="http://schemas.microsoft.com/office/drawing/2014/main" id="{FBC06304-0A11-4CCD-B318-8E21BCB5AF27}"/>
              </a:ext>
            </a:extLst>
          </p:cNvPr>
          <p:cNvGraphicFramePr>
            <a:graphicFrameLocks noChangeAspect="1"/>
          </p:cNvGraphicFramePr>
          <p:nvPr>
            <p:extLst>
              <p:ext uri="{D42A27DB-BD31-4B8C-83A1-F6EECF244321}">
                <p14:modId xmlns:p14="http://schemas.microsoft.com/office/powerpoint/2010/main" val="3402126350"/>
              </p:ext>
            </p:extLst>
          </p:nvPr>
        </p:nvGraphicFramePr>
        <p:xfrm>
          <a:off x="6262818" y="1334338"/>
          <a:ext cx="3311525" cy="1084263"/>
        </p:xfrm>
        <a:graphic>
          <a:graphicData uri="http://schemas.openxmlformats.org/presentationml/2006/ole">
            <mc:AlternateContent xmlns:mc="http://schemas.openxmlformats.org/markup-compatibility/2006">
              <mc:Choice xmlns:v="urn:schemas-microsoft-com:vml" Requires="v">
                <p:oleObj spid="_x0000_s2380" name="Equation" r:id="rId3" imgW="1422360" imgH="469800" progId="Equation.DSMT4">
                  <p:embed/>
                </p:oleObj>
              </mc:Choice>
              <mc:Fallback>
                <p:oleObj name="Equation" r:id="rId3" imgW="1422360" imgH="469800" progId="Equation.DSMT4">
                  <p:embed/>
                  <p:pic>
                    <p:nvPicPr>
                      <p:cNvPr id="11" name="Oggetto 10">
                        <a:extLst>
                          <a:ext uri="{FF2B5EF4-FFF2-40B4-BE49-F238E27FC236}">
                            <a16:creationId xmlns:a16="http://schemas.microsoft.com/office/drawing/2014/main" id="{BC0896EA-EB89-4206-88BF-F0F58693D952}"/>
                          </a:ext>
                        </a:extLst>
                      </p:cNvPr>
                      <p:cNvPicPr>
                        <a:picLocks noChangeAspect="1" noChangeArrowheads="1"/>
                      </p:cNvPicPr>
                      <p:nvPr/>
                    </p:nvPicPr>
                    <p:blipFill>
                      <a:blip r:embed="rId4"/>
                      <a:srcRect/>
                      <a:stretch>
                        <a:fillRect/>
                      </a:stretch>
                    </p:blipFill>
                    <p:spPr bwMode="auto">
                      <a:xfrm>
                        <a:off x="6262818" y="1334338"/>
                        <a:ext cx="3311525" cy="1084263"/>
                      </a:xfrm>
                      <a:prstGeom prst="rect">
                        <a:avLst/>
                      </a:prstGeom>
                      <a:noFill/>
                    </p:spPr>
                  </p:pic>
                </p:oleObj>
              </mc:Fallback>
            </mc:AlternateContent>
          </a:graphicData>
        </a:graphic>
      </p:graphicFrame>
      <p:graphicFrame>
        <p:nvGraphicFramePr>
          <p:cNvPr id="6" name="Oggetto 5">
            <a:extLst>
              <a:ext uri="{FF2B5EF4-FFF2-40B4-BE49-F238E27FC236}">
                <a16:creationId xmlns:a16="http://schemas.microsoft.com/office/drawing/2014/main" id="{9C673E6A-9304-4A0C-AC8A-5EA67D414C80}"/>
              </a:ext>
            </a:extLst>
          </p:cNvPr>
          <p:cNvGraphicFramePr>
            <a:graphicFrameLocks noChangeAspect="1"/>
          </p:cNvGraphicFramePr>
          <p:nvPr>
            <p:extLst>
              <p:ext uri="{D42A27DB-BD31-4B8C-83A1-F6EECF244321}">
                <p14:modId xmlns:p14="http://schemas.microsoft.com/office/powerpoint/2010/main" val="3240725403"/>
              </p:ext>
            </p:extLst>
          </p:nvPr>
        </p:nvGraphicFramePr>
        <p:xfrm>
          <a:off x="1104791" y="1257700"/>
          <a:ext cx="3546475" cy="1082675"/>
        </p:xfrm>
        <a:graphic>
          <a:graphicData uri="http://schemas.openxmlformats.org/presentationml/2006/ole">
            <mc:AlternateContent xmlns:mc="http://schemas.openxmlformats.org/markup-compatibility/2006">
              <mc:Choice xmlns:v="urn:schemas-microsoft-com:vml" Requires="v">
                <p:oleObj spid="_x0000_s2381" name="Equation" r:id="rId5" imgW="1701720" imgH="520560" progId="Equation.DSMT4">
                  <p:embed/>
                </p:oleObj>
              </mc:Choice>
              <mc:Fallback>
                <p:oleObj name="Equation" r:id="rId5" imgW="1701720" imgH="520560" progId="Equation.DSMT4">
                  <p:embed/>
                  <p:pic>
                    <p:nvPicPr>
                      <p:cNvPr id="13" name="Oggetto 12">
                        <a:extLst>
                          <a:ext uri="{FF2B5EF4-FFF2-40B4-BE49-F238E27FC236}">
                            <a16:creationId xmlns:a16="http://schemas.microsoft.com/office/drawing/2014/main" id="{3ADB3006-0955-4F76-9A2B-9FDC904DB1E9}"/>
                          </a:ext>
                        </a:extLst>
                      </p:cNvPr>
                      <p:cNvPicPr>
                        <a:picLocks noChangeAspect="1" noChangeArrowheads="1"/>
                      </p:cNvPicPr>
                      <p:nvPr/>
                    </p:nvPicPr>
                    <p:blipFill>
                      <a:blip r:embed="rId6"/>
                      <a:srcRect/>
                      <a:stretch>
                        <a:fillRect/>
                      </a:stretch>
                    </p:blipFill>
                    <p:spPr bwMode="auto">
                      <a:xfrm>
                        <a:off x="1104791" y="1257700"/>
                        <a:ext cx="3546475" cy="1082675"/>
                      </a:xfrm>
                      <a:prstGeom prst="rect">
                        <a:avLst/>
                      </a:prstGeom>
                      <a:noFill/>
                    </p:spPr>
                  </p:pic>
                </p:oleObj>
              </mc:Fallback>
            </mc:AlternateContent>
          </a:graphicData>
        </a:graphic>
      </p:graphicFrame>
      <p:sp>
        <p:nvSpPr>
          <p:cNvPr id="7" name="CasellaDiTesto 6">
            <a:extLst>
              <a:ext uri="{FF2B5EF4-FFF2-40B4-BE49-F238E27FC236}">
                <a16:creationId xmlns:a16="http://schemas.microsoft.com/office/drawing/2014/main" id="{3CEACB9F-FCAB-4F4B-9A53-E3F1A23B5BEC}"/>
              </a:ext>
            </a:extLst>
          </p:cNvPr>
          <p:cNvSpPr txBox="1"/>
          <p:nvPr/>
        </p:nvSpPr>
        <p:spPr>
          <a:xfrm>
            <a:off x="924339" y="2743200"/>
            <a:ext cx="9621078" cy="1200329"/>
          </a:xfrm>
          <a:prstGeom prst="rect">
            <a:avLst/>
          </a:prstGeom>
          <a:noFill/>
        </p:spPr>
        <p:txBody>
          <a:bodyPr wrap="square" rtlCol="0">
            <a:spAutoFit/>
          </a:bodyPr>
          <a:lstStyle/>
          <a:p>
            <a:r>
              <a:rPr lang="en-US" sz="2400" i="1" dirty="0" err="1">
                <a:latin typeface="Arial" panose="020B0604020202020204" pitchFamily="34" charset="0"/>
                <a:cs typeface="Arial" panose="020B0604020202020204" pitchFamily="34" charset="0"/>
              </a:rPr>
              <a:t>Z</a:t>
            </a:r>
            <a:r>
              <a:rPr lang="en-US" sz="2400" i="1" baseline="-25000" dirty="0" err="1">
                <a:latin typeface="Arial" panose="020B0604020202020204" pitchFamily="34" charset="0"/>
                <a:cs typeface="Arial" panose="020B0604020202020204" pitchFamily="34" charset="0"/>
              </a:rPr>
              <a:t>out</a:t>
            </a:r>
            <a:r>
              <a:rPr lang="en-US" sz="2400" dirty="0">
                <a:latin typeface="Arial" panose="020B0604020202020204" pitchFamily="34" charset="0"/>
                <a:cs typeface="Arial" panose="020B0604020202020204" pitchFamily="34" charset="0"/>
              </a:rPr>
              <a:t> should be low enough to guarantee that </a:t>
            </a:r>
            <a:r>
              <a:rPr lang="en-US" sz="2400" i="1"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 is large enough to maintain the relative error below the maximum value allowed in all the expected load conditions</a:t>
            </a:r>
          </a:p>
        </p:txBody>
      </p:sp>
      <p:pic>
        <p:nvPicPr>
          <p:cNvPr id="8" name="Elemento grafico 7">
            <a:extLst>
              <a:ext uri="{FF2B5EF4-FFF2-40B4-BE49-F238E27FC236}">
                <a16:creationId xmlns:a16="http://schemas.microsoft.com/office/drawing/2014/main" id="{F8E69E3D-E99A-41BA-B8F1-7102920146A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4791" y="4228647"/>
            <a:ext cx="3190983" cy="1758852"/>
          </a:xfrm>
          <a:prstGeom prst="rect">
            <a:avLst/>
          </a:prstGeom>
        </p:spPr>
      </p:pic>
      <p:graphicFrame>
        <p:nvGraphicFramePr>
          <p:cNvPr id="9" name="Oggetto 8">
            <a:extLst>
              <a:ext uri="{FF2B5EF4-FFF2-40B4-BE49-F238E27FC236}">
                <a16:creationId xmlns:a16="http://schemas.microsoft.com/office/drawing/2014/main" id="{F607A3FE-02B9-4440-BA73-622BE73E02C7}"/>
              </a:ext>
            </a:extLst>
          </p:cNvPr>
          <p:cNvGraphicFramePr>
            <a:graphicFrameLocks noChangeAspect="1"/>
          </p:cNvGraphicFramePr>
          <p:nvPr>
            <p:extLst>
              <p:ext uri="{D42A27DB-BD31-4B8C-83A1-F6EECF244321}">
                <p14:modId xmlns:p14="http://schemas.microsoft.com/office/powerpoint/2010/main" val="2347463162"/>
              </p:ext>
            </p:extLst>
          </p:nvPr>
        </p:nvGraphicFramePr>
        <p:xfrm>
          <a:off x="6605235" y="4682179"/>
          <a:ext cx="2070100" cy="557212"/>
        </p:xfrm>
        <a:graphic>
          <a:graphicData uri="http://schemas.openxmlformats.org/presentationml/2006/ole">
            <mc:AlternateContent xmlns:mc="http://schemas.openxmlformats.org/markup-compatibility/2006">
              <mc:Choice xmlns:v="urn:schemas-microsoft-com:vml" Requires="v">
                <p:oleObj spid="_x0000_s2382" name="Equation" r:id="rId9" imgW="888840" imgH="241200" progId="Equation.DSMT4">
                  <p:embed/>
                </p:oleObj>
              </mc:Choice>
              <mc:Fallback>
                <p:oleObj name="Equation" r:id="rId9" imgW="888840" imgH="241200" progId="Equation.DSMT4">
                  <p:embed/>
                  <p:pic>
                    <p:nvPicPr>
                      <p:cNvPr id="5" name="Oggetto 4">
                        <a:extLst>
                          <a:ext uri="{FF2B5EF4-FFF2-40B4-BE49-F238E27FC236}">
                            <a16:creationId xmlns:a16="http://schemas.microsoft.com/office/drawing/2014/main" id="{FBC06304-0A11-4CCD-B318-8E21BCB5AF27}"/>
                          </a:ext>
                        </a:extLst>
                      </p:cNvPr>
                      <p:cNvPicPr>
                        <a:picLocks noChangeAspect="1" noChangeArrowheads="1"/>
                      </p:cNvPicPr>
                      <p:nvPr/>
                    </p:nvPicPr>
                    <p:blipFill>
                      <a:blip r:embed="rId10"/>
                      <a:srcRect/>
                      <a:stretch>
                        <a:fillRect/>
                      </a:stretch>
                    </p:blipFill>
                    <p:spPr bwMode="auto">
                      <a:xfrm>
                        <a:off x="6605235" y="4682179"/>
                        <a:ext cx="2070100" cy="557212"/>
                      </a:xfrm>
                      <a:prstGeom prst="rect">
                        <a:avLst/>
                      </a:prstGeom>
                      <a:noFill/>
                    </p:spPr>
                  </p:pic>
                </p:oleObj>
              </mc:Fallback>
            </mc:AlternateContent>
          </a:graphicData>
        </a:graphic>
      </p:graphicFrame>
    </p:spTree>
    <p:extLst>
      <p:ext uri="{BB962C8B-B14F-4D97-AF65-F5344CB8AC3E}">
        <p14:creationId xmlns:p14="http://schemas.microsoft.com/office/powerpoint/2010/main" val="3688791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D64561-0D8B-4E4E-BC35-263AB1E6721F}"/>
              </a:ext>
            </a:extLst>
          </p:cNvPr>
          <p:cNvSpPr>
            <a:spLocks noGrp="1"/>
          </p:cNvSpPr>
          <p:nvPr>
            <p:ph type="title"/>
          </p:nvPr>
        </p:nvSpPr>
        <p:spPr/>
        <p:txBody>
          <a:bodyPr/>
          <a:lstStyle/>
          <a:p>
            <a:r>
              <a:rPr lang="en-US"/>
              <a:t>Design of an anolog cell: phases</a:t>
            </a:r>
          </a:p>
        </p:txBody>
      </p:sp>
      <p:sp>
        <p:nvSpPr>
          <p:cNvPr id="3" name="Segnaposto piè di pagina 2">
            <a:extLst>
              <a:ext uri="{FF2B5EF4-FFF2-40B4-BE49-F238E27FC236}">
                <a16:creationId xmlns:a16="http://schemas.microsoft.com/office/drawing/2014/main" id="{EBD2C7EF-CAAB-4717-9993-DF11BA9A7BFD}"/>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E7A80C2B-DB48-4896-B243-495685B9E0B6}"/>
              </a:ext>
            </a:extLst>
          </p:cNvPr>
          <p:cNvSpPr>
            <a:spLocks noGrp="1"/>
          </p:cNvSpPr>
          <p:nvPr>
            <p:ph type="sldNum" sz="quarter" idx="12"/>
          </p:nvPr>
        </p:nvSpPr>
        <p:spPr/>
        <p:txBody>
          <a:bodyPr/>
          <a:lstStyle/>
          <a:p>
            <a:fld id="{02055017-B6DE-4C35-A63B-40EADAC97849}" type="slidenum">
              <a:rPr lang="en-US" smtClean="0"/>
              <a:t>30</a:t>
            </a:fld>
            <a:endParaRPr lang="en-US" dirty="0"/>
          </a:p>
        </p:txBody>
      </p:sp>
      <p:sp>
        <p:nvSpPr>
          <p:cNvPr id="5" name="Rettangolo con angoli arrotondati 4">
            <a:extLst>
              <a:ext uri="{FF2B5EF4-FFF2-40B4-BE49-F238E27FC236}">
                <a16:creationId xmlns:a16="http://schemas.microsoft.com/office/drawing/2014/main" id="{4C66FC4A-8670-4AEF-A542-BBBC08C75DFB}"/>
              </a:ext>
            </a:extLst>
          </p:cNvPr>
          <p:cNvSpPr/>
          <p:nvPr/>
        </p:nvSpPr>
        <p:spPr>
          <a:xfrm>
            <a:off x="4459356" y="1417311"/>
            <a:ext cx="2557670" cy="1013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Specifications</a:t>
            </a:r>
          </a:p>
        </p:txBody>
      </p:sp>
      <p:sp>
        <p:nvSpPr>
          <p:cNvPr id="6" name="Rettangolo con angoli arrotondati 5">
            <a:extLst>
              <a:ext uri="{FF2B5EF4-FFF2-40B4-BE49-F238E27FC236}">
                <a16:creationId xmlns:a16="http://schemas.microsoft.com/office/drawing/2014/main" id="{2E7D3B15-C938-4F14-8EB9-E9D6B33CF416}"/>
              </a:ext>
            </a:extLst>
          </p:cNvPr>
          <p:cNvSpPr/>
          <p:nvPr/>
        </p:nvSpPr>
        <p:spPr>
          <a:xfrm>
            <a:off x="4459356" y="3028268"/>
            <a:ext cx="2557670" cy="101379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Choice of the topology</a:t>
            </a:r>
          </a:p>
        </p:txBody>
      </p:sp>
      <p:sp>
        <p:nvSpPr>
          <p:cNvPr id="7" name="Rettangolo con angoli arrotondati 6">
            <a:extLst>
              <a:ext uri="{FF2B5EF4-FFF2-40B4-BE49-F238E27FC236}">
                <a16:creationId xmlns:a16="http://schemas.microsoft.com/office/drawing/2014/main" id="{9833DE4E-7B62-4CDA-A52C-F35CFB45912E}"/>
              </a:ext>
            </a:extLst>
          </p:cNvPr>
          <p:cNvSpPr/>
          <p:nvPr/>
        </p:nvSpPr>
        <p:spPr>
          <a:xfrm>
            <a:off x="4459356" y="4639226"/>
            <a:ext cx="2557670" cy="101379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Device sizing</a:t>
            </a:r>
          </a:p>
        </p:txBody>
      </p:sp>
      <p:sp>
        <p:nvSpPr>
          <p:cNvPr id="8" name="CasellaDiTesto 7">
            <a:extLst>
              <a:ext uri="{FF2B5EF4-FFF2-40B4-BE49-F238E27FC236}">
                <a16:creationId xmlns:a16="http://schemas.microsoft.com/office/drawing/2014/main" id="{3D784661-EFCA-489A-A8FB-CC91B502B739}"/>
              </a:ext>
            </a:extLst>
          </p:cNvPr>
          <p:cNvSpPr txBox="1"/>
          <p:nvPr/>
        </p:nvSpPr>
        <p:spPr>
          <a:xfrm>
            <a:off x="7474548" y="2969283"/>
            <a:ext cx="3438939" cy="1200329"/>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Number of stages, use of cascodes, amplifier class ... </a:t>
            </a:r>
          </a:p>
        </p:txBody>
      </p:sp>
      <p:sp>
        <p:nvSpPr>
          <p:cNvPr id="9" name="CasellaDiTesto 8">
            <a:extLst>
              <a:ext uri="{FF2B5EF4-FFF2-40B4-BE49-F238E27FC236}">
                <a16:creationId xmlns:a16="http://schemas.microsoft.com/office/drawing/2014/main" id="{71ADBAC5-B6B8-4308-9F6E-467BA1DB0DF1}"/>
              </a:ext>
            </a:extLst>
          </p:cNvPr>
          <p:cNvSpPr txBox="1"/>
          <p:nvPr/>
        </p:nvSpPr>
        <p:spPr>
          <a:xfrm>
            <a:off x="7398348" y="4478151"/>
            <a:ext cx="4079277"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We have to set the values of the Degrees of Freedom (DOFs): W, L, </a:t>
            </a:r>
            <a:r>
              <a:rPr lang="en-US" sz="2400" dirty="0" err="1">
                <a:latin typeface="Arial" panose="020B0604020202020204" pitchFamily="34" charset="0"/>
                <a:cs typeface="Arial" panose="020B0604020202020204" pitchFamily="34" charset="0"/>
              </a:rPr>
              <a:t>I</a:t>
            </a:r>
            <a:r>
              <a:rPr lang="en-US" sz="2400" baseline="-25000" dirty="0" err="1">
                <a:latin typeface="Arial" panose="020B0604020202020204" pitchFamily="34" charset="0"/>
                <a:cs typeface="Arial" panose="020B0604020202020204" pitchFamily="34" charset="0"/>
              </a:rPr>
              <a:t>bias</a:t>
            </a:r>
            <a:r>
              <a:rPr lang="en-US" sz="2400" dirty="0">
                <a:latin typeface="Arial" panose="020B0604020202020204" pitchFamily="34" charset="0"/>
                <a:cs typeface="Arial" panose="020B0604020202020204" pitchFamily="34" charset="0"/>
              </a:rPr>
              <a:t>, V</a:t>
            </a:r>
            <a:r>
              <a:rPr lang="en-US" sz="2400" baseline="-25000" dirty="0">
                <a:latin typeface="Arial" panose="020B0604020202020204" pitchFamily="34" charset="0"/>
                <a:cs typeface="Arial" panose="020B0604020202020204" pitchFamily="34" charset="0"/>
              </a:rPr>
              <a:t>GS</a:t>
            </a:r>
            <a:r>
              <a:rPr lang="en-US" sz="2400" dirty="0">
                <a:latin typeface="Arial" panose="020B0604020202020204" pitchFamily="34" charset="0"/>
                <a:cs typeface="Arial" panose="020B0604020202020204" pitchFamily="34" charset="0"/>
              </a:rPr>
              <a:t>-V</a:t>
            </a:r>
            <a:r>
              <a:rPr lang="en-US" sz="2400" baseline="-25000" dirty="0">
                <a:latin typeface="Arial" panose="020B0604020202020204" pitchFamily="34" charset="0"/>
                <a:cs typeface="Arial" panose="020B0604020202020204" pitchFamily="34" charset="0"/>
              </a:rPr>
              <a:t>t</a:t>
            </a:r>
            <a:r>
              <a:rPr lang="en-US" sz="2400" dirty="0">
                <a:latin typeface="Arial" panose="020B0604020202020204" pitchFamily="34" charset="0"/>
                <a:cs typeface="Arial" panose="020B0604020202020204" pitchFamily="34" charset="0"/>
              </a:rPr>
              <a:t> ...</a:t>
            </a:r>
          </a:p>
        </p:txBody>
      </p:sp>
      <p:sp>
        <p:nvSpPr>
          <p:cNvPr id="10" name="Freccia in giù 9">
            <a:extLst>
              <a:ext uri="{FF2B5EF4-FFF2-40B4-BE49-F238E27FC236}">
                <a16:creationId xmlns:a16="http://schemas.microsoft.com/office/drawing/2014/main" id="{93A4CBA6-3016-4A69-B208-D198765CB40D}"/>
              </a:ext>
            </a:extLst>
          </p:cNvPr>
          <p:cNvSpPr/>
          <p:nvPr/>
        </p:nvSpPr>
        <p:spPr>
          <a:xfrm>
            <a:off x="5524499" y="2477739"/>
            <a:ext cx="427383" cy="503895"/>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ccia in giù 10">
            <a:extLst>
              <a:ext uri="{FF2B5EF4-FFF2-40B4-BE49-F238E27FC236}">
                <a16:creationId xmlns:a16="http://schemas.microsoft.com/office/drawing/2014/main" id="{653352D5-1864-4AB5-9672-7AC50290C3F2}"/>
              </a:ext>
            </a:extLst>
          </p:cNvPr>
          <p:cNvSpPr/>
          <p:nvPr/>
        </p:nvSpPr>
        <p:spPr>
          <a:xfrm>
            <a:off x="5524499" y="4088695"/>
            <a:ext cx="427383" cy="503895"/>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887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con angoli arrotondati 10">
            <a:extLst>
              <a:ext uri="{FF2B5EF4-FFF2-40B4-BE49-F238E27FC236}">
                <a16:creationId xmlns:a16="http://schemas.microsoft.com/office/drawing/2014/main" id="{9DF5E1BF-DF19-4D1D-8114-173B96FFBAE3}"/>
              </a:ext>
            </a:extLst>
          </p:cNvPr>
          <p:cNvSpPr/>
          <p:nvPr/>
        </p:nvSpPr>
        <p:spPr>
          <a:xfrm>
            <a:off x="8350671" y="2263965"/>
            <a:ext cx="1836938" cy="104857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ttangolo con angoli arrotondati 9">
            <a:extLst>
              <a:ext uri="{FF2B5EF4-FFF2-40B4-BE49-F238E27FC236}">
                <a16:creationId xmlns:a16="http://schemas.microsoft.com/office/drawing/2014/main" id="{AB5B3670-08C1-4566-BEEB-5D781D1581D5}"/>
              </a:ext>
            </a:extLst>
          </p:cNvPr>
          <p:cNvSpPr/>
          <p:nvPr/>
        </p:nvSpPr>
        <p:spPr>
          <a:xfrm>
            <a:off x="8350671" y="3389242"/>
            <a:ext cx="1836938" cy="79570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C94C8BB-B22D-4E93-AE3D-40E6CCDC71E5}"/>
              </a:ext>
            </a:extLst>
          </p:cNvPr>
          <p:cNvSpPr>
            <a:spLocks noGrp="1"/>
          </p:cNvSpPr>
          <p:nvPr>
            <p:ph type="title"/>
          </p:nvPr>
        </p:nvSpPr>
        <p:spPr>
          <a:xfrm>
            <a:off x="838199" y="265734"/>
            <a:ext cx="10515600" cy="662397"/>
          </a:xfrm>
        </p:spPr>
        <p:txBody>
          <a:bodyPr/>
          <a:lstStyle/>
          <a:p>
            <a:r>
              <a:rPr lang="en-US"/>
              <a:t>Operational amplifiers: number of stages</a:t>
            </a:r>
          </a:p>
        </p:txBody>
      </p:sp>
      <p:sp>
        <p:nvSpPr>
          <p:cNvPr id="3" name="Segnaposto piè di pagina 2">
            <a:extLst>
              <a:ext uri="{FF2B5EF4-FFF2-40B4-BE49-F238E27FC236}">
                <a16:creationId xmlns:a16="http://schemas.microsoft.com/office/drawing/2014/main" id="{FD7C4681-4C30-46BF-A3A5-88776CD26225}"/>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EF89C370-5D42-4442-BEEC-F31D5B94E204}"/>
              </a:ext>
            </a:extLst>
          </p:cNvPr>
          <p:cNvSpPr>
            <a:spLocks noGrp="1"/>
          </p:cNvSpPr>
          <p:nvPr>
            <p:ph type="sldNum" sz="quarter" idx="12"/>
          </p:nvPr>
        </p:nvSpPr>
        <p:spPr/>
        <p:txBody>
          <a:bodyPr/>
          <a:lstStyle/>
          <a:p>
            <a:fld id="{02055017-B6DE-4C35-A63B-40EADAC97849}" type="slidenum">
              <a:rPr lang="en-US" smtClean="0"/>
              <a:t>31</a:t>
            </a:fld>
            <a:endParaRPr lang="en-US" dirty="0"/>
          </a:p>
        </p:txBody>
      </p:sp>
      <p:sp>
        <p:nvSpPr>
          <p:cNvPr id="6" name="CasellaDiTesto 5">
            <a:extLst>
              <a:ext uri="{FF2B5EF4-FFF2-40B4-BE49-F238E27FC236}">
                <a16:creationId xmlns:a16="http://schemas.microsoft.com/office/drawing/2014/main" id="{37B2F6F3-6870-48BF-BDDF-9CB5359794C2}"/>
              </a:ext>
            </a:extLst>
          </p:cNvPr>
          <p:cNvSpPr txBox="1"/>
          <p:nvPr/>
        </p:nvSpPr>
        <p:spPr>
          <a:xfrm>
            <a:off x="655983" y="1246235"/>
            <a:ext cx="9929191"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the op-amp design terminology, the number of stages refer only to gain stages. </a:t>
            </a:r>
          </a:p>
        </p:txBody>
      </p:sp>
      <p:sp>
        <p:nvSpPr>
          <p:cNvPr id="7" name="CasellaDiTesto 6">
            <a:extLst>
              <a:ext uri="{FF2B5EF4-FFF2-40B4-BE49-F238E27FC236}">
                <a16:creationId xmlns:a16="http://schemas.microsoft.com/office/drawing/2014/main" id="{2C0B340C-8C40-47F1-9996-3E9D05E3E204}"/>
              </a:ext>
            </a:extLst>
          </p:cNvPr>
          <p:cNvSpPr txBox="1"/>
          <p:nvPr/>
        </p:nvSpPr>
        <p:spPr>
          <a:xfrm>
            <a:off x="655983" y="2354278"/>
            <a:ext cx="5675244"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 gain stage is formed by a V-to-I converter and a network I-to-I that brings the output current(s) of the V-to-I converter to the output port. </a:t>
            </a:r>
          </a:p>
        </p:txBody>
      </p:sp>
      <p:pic>
        <p:nvPicPr>
          <p:cNvPr id="8" name="Elemento grafico 7">
            <a:extLst>
              <a:ext uri="{FF2B5EF4-FFF2-40B4-BE49-F238E27FC236}">
                <a16:creationId xmlns:a16="http://schemas.microsoft.com/office/drawing/2014/main" id="{019FC119-270E-4FE9-BA69-DF6B339703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6655" y="4184950"/>
            <a:ext cx="5816876" cy="1524021"/>
          </a:xfrm>
          <a:prstGeom prst="rect">
            <a:avLst/>
          </a:prstGeom>
        </p:spPr>
      </p:pic>
      <p:pic>
        <p:nvPicPr>
          <p:cNvPr id="9" name="Elemento grafico 8">
            <a:extLst>
              <a:ext uri="{FF2B5EF4-FFF2-40B4-BE49-F238E27FC236}">
                <a16:creationId xmlns:a16="http://schemas.microsoft.com/office/drawing/2014/main" id="{43CC8E29-11AC-43DD-8E64-7E5943C92C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68697" y="2169974"/>
            <a:ext cx="2825197" cy="2901260"/>
          </a:xfrm>
          <a:prstGeom prst="rect">
            <a:avLst/>
          </a:prstGeom>
        </p:spPr>
      </p:pic>
      <p:sp>
        <p:nvSpPr>
          <p:cNvPr id="12" name="CasellaDiTesto 11">
            <a:extLst>
              <a:ext uri="{FF2B5EF4-FFF2-40B4-BE49-F238E27FC236}">
                <a16:creationId xmlns:a16="http://schemas.microsoft.com/office/drawing/2014/main" id="{C6734040-8ECB-4463-ACEF-7A178CA59AC7}"/>
              </a:ext>
            </a:extLst>
          </p:cNvPr>
          <p:cNvSpPr txBox="1"/>
          <p:nvPr/>
        </p:nvSpPr>
        <p:spPr>
          <a:xfrm>
            <a:off x="7337148" y="5139312"/>
            <a:ext cx="4088294"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V-to-I : two inputs  n=2</a:t>
            </a:r>
          </a:p>
          <a:p>
            <a:r>
              <a:rPr lang="en-US" sz="2400" dirty="0">
                <a:latin typeface="Arial" panose="020B0604020202020204" pitchFamily="34" charset="0"/>
                <a:cs typeface="Arial" panose="020B0604020202020204" pitchFamily="34" charset="0"/>
              </a:rPr>
              <a:t>            two outputs  m=2 </a:t>
            </a:r>
          </a:p>
        </p:txBody>
      </p:sp>
      <p:sp>
        <p:nvSpPr>
          <p:cNvPr id="13" name="CasellaDiTesto 12">
            <a:extLst>
              <a:ext uri="{FF2B5EF4-FFF2-40B4-BE49-F238E27FC236}">
                <a16:creationId xmlns:a16="http://schemas.microsoft.com/office/drawing/2014/main" id="{D8717D95-0190-4DF0-8CA5-8A35EA8B97A0}"/>
              </a:ext>
            </a:extLst>
          </p:cNvPr>
          <p:cNvSpPr txBox="1"/>
          <p:nvPr/>
        </p:nvSpPr>
        <p:spPr>
          <a:xfrm>
            <a:off x="7433787" y="2415161"/>
            <a:ext cx="942850"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I-to-I</a:t>
            </a:r>
            <a:endParaRPr lang="en-US" sz="2400" dirty="0">
              <a:latin typeface="Arial" panose="020B0604020202020204" pitchFamily="34" charset="0"/>
              <a:cs typeface="Arial" panose="020B0604020202020204" pitchFamily="34" charset="0"/>
            </a:endParaRPr>
          </a:p>
        </p:txBody>
      </p:sp>
      <p:sp>
        <p:nvSpPr>
          <p:cNvPr id="14" name="CasellaDiTesto 13">
            <a:extLst>
              <a:ext uri="{FF2B5EF4-FFF2-40B4-BE49-F238E27FC236}">
                <a16:creationId xmlns:a16="http://schemas.microsoft.com/office/drawing/2014/main" id="{0E611948-3C36-4BE1-994A-44E7ACE12E64}"/>
              </a:ext>
            </a:extLst>
          </p:cNvPr>
          <p:cNvSpPr txBox="1"/>
          <p:nvPr/>
        </p:nvSpPr>
        <p:spPr>
          <a:xfrm>
            <a:off x="10739909" y="2788250"/>
            <a:ext cx="1139151" cy="1200329"/>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single output: </a:t>
            </a:r>
          </a:p>
          <a:p>
            <a:r>
              <a:rPr lang="it-IT" sz="2400" dirty="0">
                <a:latin typeface="Arial" panose="020B0604020202020204" pitchFamily="34" charset="0"/>
                <a:cs typeface="Arial" panose="020B0604020202020204" pitchFamily="34" charset="0"/>
              </a:rPr>
              <a:t>k=1 </a:t>
            </a:r>
            <a:endParaRPr lang="en-US" sz="2400" dirty="0">
              <a:latin typeface="Arial" panose="020B0604020202020204" pitchFamily="34" charset="0"/>
              <a:cs typeface="Arial" panose="020B0604020202020204" pitchFamily="34" charset="0"/>
            </a:endParaRPr>
          </a:p>
        </p:txBody>
      </p:sp>
      <p:cxnSp>
        <p:nvCxnSpPr>
          <p:cNvPr id="16" name="Connettore diritto 15">
            <a:extLst>
              <a:ext uri="{FF2B5EF4-FFF2-40B4-BE49-F238E27FC236}">
                <a16:creationId xmlns:a16="http://schemas.microsoft.com/office/drawing/2014/main" id="{0376D708-340D-486A-AC2A-4F56C83A2650}"/>
              </a:ext>
            </a:extLst>
          </p:cNvPr>
          <p:cNvCxnSpPr>
            <a:stCxn id="13" idx="2"/>
          </p:cNvCxnSpPr>
          <p:nvPr/>
        </p:nvCxnSpPr>
        <p:spPr>
          <a:xfrm>
            <a:off x="7905212" y="2876826"/>
            <a:ext cx="471425" cy="1744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6BA6FF1F-16C5-4694-89F8-81323437E8F3}"/>
              </a:ext>
            </a:extLst>
          </p:cNvPr>
          <p:cNvCxnSpPr>
            <a:cxnSpLocks/>
          </p:cNvCxnSpPr>
          <p:nvPr/>
        </p:nvCxnSpPr>
        <p:spPr>
          <a:xfrm flipV="1">
            <a:off x="7905212" y="4181266"/>
            <a:ext cx="672258" cy="10205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sellaDiTesto 21">
            <a:extLst>
              <a:ext uri="{FF2B5EF4-FFF2-40B4-BE49-F238E27FC236}">
                <a16:creationId xmlns:a16="http://schemas.microsoft.com/office/drawing/2014/main" id="{04955E76-4EF5-4459-A941-28E6BED324F0}"/>
              </a:ext>
            </a:extLst>
          </p:cNvPr>
          <p:cNvSpPr txBox="1"/>
          <p:nvPr/>
        </p:nvSpPr>
        <p:spPr>
          <a:xfrm>
            <a:off x="8615564" y="1802300"/>
            <a:ext cx="1423961"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Example</a:t>
            </a:r>
          </a:p>
        </p:txBody>
      </p:sp>
    </p:spTree>
    <p:extLst>
      <p:ext uri="{BB962C8B-B14F-4D97-AF65-F5344CB8AC3E}">
        <p14:creationId xmlns:p14="http://schemas.microsoft.com/office/powerpoint/2010/main" val="196226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7" grpId="0"/>
      <p:bldP spid="12" grpId="0"/>
      <p:bldP spid="13" grpId="0"/>
      <p:bldP spid="14"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con angoli arrotondati 6">
            <a:extLst>
              <a:ext uri="{FF2B5EF4-FFF2-40B4-BE49-F238E27FC236}">
                <a16:creationId xmlns:a16="http://schemas.microsoft.com/office/drawing/2014/main" id="{B9DBDE9B-F764-4255-B324-8B06DBD21A58}"/>
              </a:ext>
            </a:extLst>
          </p:cNvPr>
          <p:cNvSpPr/>
          <p:nvPr/>
        </p:nvSpPr>
        <p:spPr>
          <a:xfrm>
            <a:off x="1314449" y="3826565"/>
            <a:ext cx="3178038" cy="19480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 name="Titolo 1">
            <a:extLst>
              <a:ext uri="{FF2B5EF4-FFF2-40B4-BE49-F238E27FC236}">
                <a16:creationId xmlns:a16="http://schemas.microsoft.com/office/drawing/2014/main" id="{B8F91A50-7574-456A-B656-261C3A1D0951}"/>
              </a:ext>
            </a:extLst>
          </p:cNvPr>
          <p:cNvSpPr>
            <a:spLocks noGrp="1"/>
          </p:cNvSpPr>
          <p:nvPr>
            <p:ph type="title"/>
          </p:nvPr>
        </p:nvSpPr>
        <p:spPr>
          <a:xfrm>
            <a:off x="838199" y="147221"/>
            <a:ext cx="10515600" cy="662397"/>
          </a:xfrm>
        </p:spPr>
        <p:txBody>
          <a:bodyPr/>
          <a:lstStyle/>
          <a:p>
            <a:r>
              <a:rPr lang="en-US" dirty="0"/>
              <a:t>Single stage op-amps</a:t>
            </a:r>
          </a:p>
        </p:txBody>
      </p:sp>
      <p:sp>
        <p:nvSpPr>
          <p:cNvPr id="3" name="Segnaposto piè di pagina 2">
            <a:extLst>
              <a:ext uri="{FF2B5EF4-FFF2-40B4-BE49-F238E27FC236}">
                <a16:creationId xmlns:a16="http://schemas.microsoft.com/office/drawing/2014/main" id="{5513CDDC-1ACE-48DB-9A41-A400C2823DB9}"/>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B66E2424-8A69-4998-B92F-EC823AE89D15}"/>
              </a:ext>
            </a:extLst>
          </p:cNvPr>
          <p:cNvSpPr>
            <a:spLocks noGrp="1"/>
          </p:cNvSpPr>
          <p:nvPr>
            <p:ph type="sldNum" sz="quarter" idx="12"/>
          </p:nvPr>
        </p:nvSpPr>
        <p:spPr/>
        <p:txBody>
          <a:bodyPr/>
          <a:lstStyle/>
          <a:p>
            <a:fld id="{02055017-B6DE-4C35-A63B-40EADAC97849}" type="slidenum">
              <a:rPr lang="en-US" smtClean="0"/>
              <a:t>32</a:t>
            </a:fld>
            <a:endParaRPr lang="en-US" dirty="0"/>
          </a:p>
        </p:txBody>
      </p:sp>
      <p:pic>
        <p:nvPicPr>
          <p:cNvPr id="5" name="Elemento grafico 4">
            <a:extLst>
              <a:ext uri="{FF2B5EF4-FFF2-40B4-BE49-F238E27FC236}">
                <a16:creationId xmlns:a16="http://schemas.microsoft.com/office/drawing/2014/main" id="{32AE81BE-CB04-489C-AC4F-FA00A3B731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4449" y="1454217"/>
            <a:ext cx="2957684" cy="2123869"/>
          </a:xfrm>
          <a:prstGeom prst="rect">
            <a:avLst/>
          </a:prstGeom>
        </p:spPr>
      </p:pic>
      <p:pic>
        <p:nvPicPr>
          <p:cNvPr id="6" name="Elemento grafico 5">
            <a:extLst>
              <a:ext uri="{FF2B5EF4-FFF2-40B4-BE49-F238E27FC236}">
                <a16:creationId xmlns:a16="http://schemas.microsoft.com/office/drawing/2014/main" id="{D353D7C4-D66A-4B4F-BA19-DC3678050F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60638" y="3933409"/>
            <a:ext cx="2929446" cy="1741833"/>
          </a:xfrm>
          <a:prstGeom prst="rect">
            <a:avLst/>
          </a:prstGeom>
        </p:spPr>
      </p:pic>
      <p:cxnSp>
        <p:nvCxnSpPr>
          <p:cNvPr id="9" name="Connettore diritto 8">
            <a:extLst>
              <a:ext uri="{FF2B5EF4-FFF2-40B4-BE49-F238E27FC236}">
                <a16:creationId xmlns:a16="http://schemas.microsoft.com/office/drawing/2014/main" id="{4C76DC54-1FEC-4050-BB35-615F384C59F9}"/>
              </a:ext>
            </a:extLst>
          </p:cNvPr>
          <p:cNvCxnSpPr>
            <a:cxnSpLocks/>
          </p:cNvCxnSpPr>
          <p:nvPr/>
        </p:nvCxnSpPr>
        <p:spPr>
          <a:xfrm>
            <a:off x="3419061" y="3127100"/>
            <a:ext cx="1022225" cy="806309"/>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A3CE7202-B66F-487E-B5E7-CCABF5238F20}"/>
              </a:ext>
            </a:extLst>
          </p:cNvPr>
          <p:cNvCxnSpPr>
            <a:cxnSpLocks/>
          </p:cNvCxnSpPr>
          <p:nvPr/>
        </p:nvCxnSpPr>
        <p:spPr>
          <a:xfrm flipH="1">
            <a:off x="1314449" y="3244850"/>
            <a:ext cx="1051065" cy="759931"/>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7" name="Oggetto 16">
            <a:extLst>
              <a:ext uri="{FF2B5EF4-FFF2-40B4-BE49-F238E27FC236}">
                <a16:creationId xmlns:a16="http://schemas.microsoft.com/office/drawing/2014/main" id="{85F57183-FC17-4825-A567-F3686C82C621}"/>
              </a:ext>
            </a:extLst>
          </p:cNvPr>
          <p:cNvGraphicFramePr>
            <a:graphicFrameLocks noChangeAspect="1"/>
          </p:cNvGraphicFramePr>
          <p:nvPr>
            <p:extLst>
              <p:ext uri="{D42A27DB-BD31-4B8C-83A1-F6EECF244321}">
                <p14:modId xmlns:p14="http://schemas.microsoft.com/office/powerpoint/2010/main" val="2463672968"/>
              </p:ext>
            </p:extLst>
          </p:nvPr>
        </p:nvGraphicFramePr>
        <p:xfrm>
          <a:off x="5611219" y="1841606"/>
          <a:ext cx="2544624" cy="585437"/>
        </p:xfrm>
        <a:graphic>
          <a:graphicData uri="http://schemas.openxmlformats.org/presentationml/2006/ole">
            <mc:AlternateContent xmlns:mc="http://schemas.openxmlformats.org/markup-compatibility/2006">
              <mc:Choice xmlns:v="urn:schemas-microsoft-com:vml" Requires="v">
                <p:oleObj spid="_x0000_s20568" name="Equation" r:id="rId7" imgW="990360" imgH="228600" progId="Equation.DSMT4">
                  <p:embed/>
                </p:oleObj>
              </mc:Choice>
              <mc:Fallback>
                <p:oleObj name="Equation" r:id="rId7" imgW="990360" imgH="228600" progId="Equation.DSMT4">
                  <p:embed/>
                  <p:pic>
                    <p:nvPicPr>
                      <p:cNvPr id="8" name="Oggetto 7">
                        <a:extLst>
                          <a:ext uri="{FF2B5EF4-FFF2-40B4-BE49-F238E27FC236}">
                            <a16:creationId xmlns:a16="http://schemas.microsoft.com/office/drawing/2014/main" id="{44F4BDAB-B5FA-41A9-A9E1-5A8DC7F30C23}"/>
                          </a:ext>
                        </a:extLst>
                      </p:cNvPr>
                      <p:cNvPicPr>
                        <a:picLocks noChangeAspect="1" noChangeArrowheads="1"/>
                      </p:cNvPicPr>
                      <p:nvPr/>
                    </p:nvPicPr>
                    <p:blipFill>
                      <a:blip r:embed="rId8"/>
                      <a:srcRect/>
                      <a:stretch>
                        <a:fillRect/>
                      </a:stretch>
                    </p:blipFill>
                    <p:spPr bwMode="auto">
                      <a:xfrm>
                        <a:off x="5611219" y="1841606"/>
                        <a:ext cx="2544624" cy="585437"/>
                      </a:xfrm>
                      <a:prstGeom prst="rect">
                        <a:avLst/>
                      </a:prstGeom>
                      <a:noFill/>
                    </p:spPr>
                  </p:pic>
                </p:oleObj>
              </mc:Fallback>
            </mc:AlternateContent>
          </a:graphicData>
        </a:graphic>
      </p:graphicFrame>
      <p:sp>
        <p:nvSpPr>
          <p:cNvPr id="18" name="CasellaDiTesto 17">
            <a:extLst>
              <a:ext uri="{FF2B5EF4-FFF2-40B4-BE49-F238E27FC236}">
                <a16:creationId xmlns:a16="http://schemas.microsoft.com/office/drawing/2014/main" id="{5599E90F-B700-4E20-9E16-7F33AF52917A}"/>
              </a:ext>
            </a:extLst>
          </p:cNvPr>
          <p:cNvSpPr txBox="1"/>
          <p:nvPr/>
        </p:nvSpPr>
        <p:spPr>
          <a:xfrm>
            <a:off x="5834305" y="2494227"/>
            <a:ext cx="559894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With very large </a:t>
            </a:r>
            <a:r>
              <a:rPr lang="en-US" sz="2400" i="1" dirty="0">
                <a:latin typeface="Arial" panose="020B0604020202020204" pitchFamily="34" charset="0"/>
                <a:cs typeface="Arial" panose="020B0604020202020204" pitchFamily="34" charset="0"/>
              </a:rPr>
              <a:t>R</a:t>
            </a:r>
            <a:r>
              <a:rPr lang="en-US" sz="2400" i="1" baseline="-25000" dirty="0">
                <a:latin typeface="Arial" panose="020B0604020202020204" pitchFamily="34" charset="0"/>
                <a:cs typeface="Arial" panose="020B0604020202020204" pitchFamily="34" charset="0"/>
              </a:rPr>
              <a:t>ou</a:t>
            </a:r>
            <a:r>
              <a:rPr lang="en-US" sz="2400" baseline="-25000" dirty="0">
                <a:latin typeface="Arial" panose="020B0604020202020204" pitchFamily="34" charset="0"/>
                <a:cs typeface="Arial" panose="020B0604020202020204" pitchFamily="34" charset="0"/>
              </a:rPr>
              <a:t>t</a:t>
            </a:r>
            <a:r>
              <a:rPr lang="en-US" sz="2400" dirty="0">
                <a:latin typeface="Arial" panose="020B0604020202020204" pitchFamily="34" charset="0"/>
                <a:cs typeface="Arial" panose="020B0604020202020204" pitchFamily="34" charset="0"/>
              </a:rPr>
              <a:t> values, gains up to 100 dB can be obtained (cascode and regulated cascode architectures) </a:t>
            </a:r>
          </a:p>
        </p:txBody>
      </p:sp>
      <p:graphicFrame>
        <p:nvGraphicFramePr>
          <p:cNvPr id="19" name="Oggetto 18">
            <a:extLst>
              <a:ext uri="{FF2B5EF4-FFF2-40B4-BE49-F238E27FC236}">
                <a16:creationId xmlns:a16="http://schemas.microsoft.com/office/drawing/2014/main" id="{15DE54C1-DBE9-45E0-A8D9-1500063137BA}"/>
              </a:ext>
            </a:extLst>
          </p:cNvPr>
          <p:cNvGraphicFramePr>
            <a:graphicFrameLocks noChangeAspect="1"/>
          </p:cNvGraphicFramePr>
          <p:nvPr>
            <p:extLst>
              <p:ext uri="{D42A27DB-BD31-4B8C-83A1-F6EECF244321}">
                <p14:modId xmlns:p14="http://schemas.microsoft.com/office/powerpoint/2010/main" val="1329047653"/>
              </p:ext>
            </p:extLst>
          </p:nvPr>
        </p:nvGraphicFramePr>
        <p:xfrm>
          <a:off x="5431857" y="5120098"/>
          <a:ext cx="3952775" cy="616212"/>
        </p:xfrm>
        <a:graphic>
          <a:graphicData uri="http://schemas.openxmlformats.org/presentationml/2006/ole">
            <mc:AlternateContent xmlns:mc="http://schemas.openxmlformats.org/markup-compatibility/2006">
              <mc:Choice xmlns:v="urn:schemas-microsoft-com:vml" Requires="v">
                <p:oleObj spid="_x0000_s20569" name="Equation" r:id="rId9" imgW="1625400" imgH="253800" progId="Equation.DSMT4">
                  <p:embed/>
                </p:oleObj>
              </mc:Choice>
              <mc:Fallback>
                <p:oleObj name="Equation" r:id="rId9" imgW="1625400" imgH="253800" progId="Equation.DSMT4">
                  <p:embed/>
                  <p:pic>
                    <p:nvPicPr>
                      <p:cNvPr id="17" name="Oggetto 16">
                        <a:extLst>
                          <a:ext uri="{FF2B5EF4-FFF2-40B4-BE49-F238E27FC236}">
                            <a16:creationId xmlns:a16="http://schemas.microsoft.com/office/drawing/2014/main" id="{85F57183-FC17-4825-A567-F3686C82C621}"/>
                          </a:ext>
                        </a:extLst>
                      </p:cNvPr>
                      <p:cNvPicPr>
                        <a:picLocks noChangeAspect="1" noChangeArrowheads="1"/>
                      </p:cNvPicPr>
                      <p:nvPr/>
                    </p:nvPicPr>
                    <p:blipFill>
                      <a:blip r:embed="rId10"/>
                      <a:srcRect/>
                      <a:stretch>
                        <a:fillRect/>
                      </a:stretch>
                    </p:blipFill>
                    <p:spPr bwMode="auto">
                      <a:xfrm>
                        <a:off x="5431857" y="5120098"/>
                        <a:ext cx="3952775" cy="616212"/>
                      </a:xfrm>
                      <a:prstGeom prst="rect">
                        <a:avLst/>
                      </a:prstGeom>
                      <a:noFill/>
                    </p:spPr>
                  </p:pic>
                </p:oleObj>
              </mc:Fallback>
            </mc:AlternateContent>
          </a:graphicData>
        </a:graphic>
      </p:graphicFrame>
      <p:pic>
        <p:nvPicPr>
          <p:cNvPr id="20" name="Elemento grafico 19">
            <a:extLst>
              <a:ext uri="{FF2B5EF4-FFF2-40B4-BE49-F238E27FC236}">
                <a16:creationId xmlns:a16="http://schemas.microsoft.com/office/drawing/2014/main" id="{6EDF5EC0-1452-4861-9D4C-6B14C61D59D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908851" y="2500299"/>
            <a:ext cx="1336426" cy="1336426"/>
          </a:xfrm>
          <a:prstGeom prst="rect">
            <a:avLst/>
          </a:prstGeom>
        </p:spPr>
      </p:pic>
      <p:sp>
        <p:nvSpPr>
          <p:cNvPr id="21" name="CasellaDiTesto 20">
            <a:extLst>
              <a:ext uri="{FF2B5EF4-FFF2-40B4-BE49-F238E27FC236}">
                <a16:creationId xmlns:a16="http://schemas.microsoft.com/office/drawing/2014/main" id="{6BD7C92F-1A76-47C4-9E91-CE895792FD6F}"/>
              </a:ext>
            </a:extLst>
          </p:cNvPr>
          <p:cNvSpPr txBox="1"/>
          <p:nvPr/>
        </p:nvSpPr>
        <p:spPr>
          <a:xfrm>
            <a:off x="5754859" y="3933409"/>
            <a:ext cx="5598940" cy="830997"/>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In the case of resistive loads, the gain </a:t>
            </a:r>
            <a:r>
              <a:rPr lang="it-IT" sz="2400" dirty="0" err="1">
                <a:latin typeface="Arial" panose="020B0604020202020204" pitchFamily="34" charset="0"/>
                <a:cs typeface="Arial" panose="020B0604020202020204" pitchFamily="34" charset="0"/>
              </a:rPr>
              <a:t>falls</a:t>
            </a:r>
            <a:r>
              <a:rPr lang="it-IT" sz="2400" dirty="0">
                <a:latin typeface="Arial" panose="020B0604020202020204" pitchFamily="34" charset="0"/>
                <a:cs typeface="Arial" panose="020B0604020202020204" pitchFamily="34" charset="0"/>
              </a:rPr>
              <a:t> down to</a:t>
            </a:r>
            <a:endParaRPr lang="en-US" sz="2400" dirty="0">
              <a:latin typeface="Arial" panose="020B0604020202020204" pitchFamily="34" charset="0"/>
              <a:cs typeface="Arial" panose="020B0604020202020204" pitchFamily="34" charset="0"/>
            </a:endParaRPr>
          </a:p>
        </p:txBody>
      </p:sp>
      <p:sp>
        <p:nvSpPr>
          <p:cNvPr id="24" name="CasellaDiTesto 23">
            <a:extLst>
              <a:ext uri="{FF2B5EF4-FFF2-40B4-BE49-F238E27FC236}">
                <a16:creationId xmlns:a16="http://schemas.microsoft.com/office/drawing/2014/main" id="{D988F205-0AEF-40F3-A25B-8F60E90CF1ED}"/>
              </a:ext>
            </a:extLst>
          </p:cNvPr>
          <p:cNvSpPr txBox="1"/>
          <p:nvPr/>
        </p:nvSpPr>
        <p:spPr>
          <a:xfrm>
            <a:off x="4878441" y="987532"/>
            <a:ext cx="6554804"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the case of no resistive load (only capacitive load, as in switched-cap. circuits:</a:t>
            </a:r>
          </a:p>
        </p:txBody>
      </p:sp>
      <p:cxnSp>
        <p:nvCxnSpPr>
          <p:cNvPr id="25" name="Connettore 2 24">
            <a:extLst>
              <a:ext uri="{FF2B5EF4-FFF2-40B4-BE49-F238E27FC236}">
                <a16:creationId xmlns:a16="http://schemas.microsoft.com/office/drawing/2014/main" id="{D09BA588-BCEA-4A57-BADB-5D49724CA67F}"/>
              </a:ext>
            </a:extLst>
          </p:cNvPr>
          <p:cNvCxnSpPr>
            <a:cxnSpLocks/>
          </p:cNvCxnSpPr>
          <p:nvPr/>
        </p:nvCxnSpPr>
        <p:spPr>
          <a:xfrm flipH="1">
            <a:off x="8633775" y="4764406"/>
            <a:ext cx="1203245" cy="52209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CasellaDiTesto 26">
            <a:extLst>
              <a:ext uri="{FF2B5EF4-FFF2-40B4-BE49-F238E27FC236}">
                <a16:creationId xmlns:a16="http://schemas.microsoft.com/office/drawing/2014/main" id="{135AD9B9-C2E7-4DB2-B35E-38AB1B08985F}"/>
              </a:ext>
            </a:extLst>
          </p:cNvPr>
          <p:cNvSpPr txBox="1"/>
          <p:nvPr/>
        </p:nvSpPr>
        <p:spPr>
          <a:xfrm>
            <a:off x="9796828" y="4643374"/>
            <a:ext cx="246672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Includes the load brought by the feedback network</a:t>
            </a:r>
          </a:p>
        </p:txBody>
      </p:sp>
    </p:spTree>
    <p:extLst>
      <p:ext uri="{BB962C8B-B14F-4D97-AF65-F5344CB8AC3E}">
        <p14:creationId xmlns:p14="http://schemas.microsoft.com/office/powerpoint/2010/main" val="34631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p:bldP spid="21" grpId="0"/>
      <p:bldP spid="24" grpId="0"/>
      <p:bldP spid="2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07FB57B-13A8-4EA5-B983-600C6EEBBE57}"/>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A253C73C-4176-49A9-9D12-DCF2F53D6874}"/>
              </a:ext>
            </a:extLst>
          </p:cNvPr>
          <p:cNvSpPr>
            <a:spLocks noGrp="1"/>
          </p:cNvSpPr>
          <p:nvPr>
            <p:ph type="sldNum" sz="quarter" idx="12"/>
          </p:nvPr>
        </p:nvSpPr>
        <p:spPr/>
        <p:txBody>
          <a:bodyPr/>
          <a:lstStyle/>
          <a:p>
            <a:fld id="{02055017-B6DE-4C35-A63B-40EADAC97849}" type="slidenum">
              <a:rPr lang="en-US" smtClean="0"/>
              <a:t>33</a:t>
            </a:fld>
            <a:endParaRPr lang="en-US" dirty="0"/>
          </a:p>
        </p:txBody>
      </p:sp>
      <p:sp>
        <p:nvSpPr>
          <p:cNvPr id="5" name="Titolo 1">
            <a:extLst>
              <a:ext uri="{FF2B5EF4-FFF2-40B4-BE49-F238E27FC236}">
                <a16:creationId xmlns:a16="http://schemas.microsoft.com/office/drawing/2014/main" id="{946C0F13-4AC4-4E58-B178-874CCD8D84EC}"/>
              </a:ext>
            </a:extLst>
          </p:cNvPr>
          <p:cNvSpPr>
            <a:spLocks noGrp="1"/>
          </p:cNvSpPr>
          <p:nvPr>
            <p:ph type="title"/>
          </p:nvPr>
        </p:nvSpPr>
        <p:spPr>
          <a:xfrm>
            <a:off x="645695" y="239997"/>
            <a:ext cx="10515600" cy="662397"/>
          </a:xfrm>
        </p:spPr>
        <p:txBody>
          <a:bodyPr/>
          <a:lstStyle/>
          <a:p>
            <a:r>
              <a:rPr lang="it-IT" dirty="0"/>
              <a:t>Single stage op-</a:t>
            </a:r>
            <a:r>
              <a:rPr lang="it-IT" dirty="0" err="1"/>
              <a:t>amps</a:t>
            </a:r>
            <a:r>
              <a:rPr lang="it-IT" dirty="0"/>
              <a:t> with resistive load</a:t>
            </a:r>
            <a:endParaRPr lang="en-US" dirty="0"/>
          </a:p>
        </p:txBody>
      </p:sp>
      <p:pic>
        <p:nvPicPr>
          <p:cNvPr id="6" name="Elemento grafico 5">
            <a:extLst>
              <a:ext uri="{FF2B5EF4-FFF2-40B4-BE49-F238E27FC236}">
                <a16:creationId xmlns:a16="http://schemas.microsoft.com/office/drawing/2014/main" id="{93ECC100-54F5-4646-A3EB-9EF563ADD1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6816" y="1454217"/>
            <a:ext cx="2957684" cy="2123869"/>
          </a:xfrm>
          <a:prstGeom prst="rect">
            <a:avLst/>
          </a:prstGeom>
        </p:spPr>
      </p:pic>
      <p:pic>
        <p:nvPicPr>
          <p:cNvPr id="7" name="Elemento grafico 6">
            <a:extLst>
              <a:ext uri="{FF2B5EF4-FFF2-40B4-BE49-F238E27FC236}">
                <a16:creationId xmlns:a16="http://schemas.microsoft.com/office/drawing/2014/main" id="{BE51D06B-3F9F-4AAB-9C6B-444A1CDE96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91218" y="2500299"/>
            <a:ext cx="1336426" cy="1336426"/>
          </a:xfrm>
          <a:prstGeom prst="rect">
            <a:avLst/>
          </a:prstGeom>
        </p:spPr>
      </p:pic>
      <p:graphicFrame>
        <p:nvGraphicFramePr>
          <p:cNvPr id="8" name="Oggetto 7">
            <a:extLst>
              <a:ext uri="{FF2B5EF4-FFF2-40B4-BE49-F238E27FC236}">
                <a16:creationId xmlns:a16="http://schemas.microsoft.com/office/drawing/2014/main" id="{9DD26644-2F68-4E6A-B5F9-D49D4D14ACC3}"/>
              </a:ext>
            </a:extLst>
          </p:cNvPr>
          <p:cNvGraphicFramePr>
            <a:graphicFrameLocks noChangeAspect="1"/>
          </p:cNvGraphicFramePr>
          <p:nvPr>
            <p:extLst>
              <p:ext uri="{D42A27DB-BD31-4B8C-83A1-F6EECF244321}">
                <p14:modId xmlns:p14="http://schemas.microsoft.com/office/powerpoint/2010/main" val="47953659"/>
              </p:ext>
            </p:extLst>
          </p:nvPr>
        </p:nvGraphicFramePr>
        <p:xfrm>
          <a:off x="5446468" y="1091877"/>
          <a:ext cx="3952775" cy="616212"/>
        </p:xfrm>
        <a:graphic>
          <a:graphicData uri="http://schemas.openxmlformats.org/presentationml/2006/ole">
            <mc:AlternateContent xmlns:mc="http://schemas.openxmlformats.org/markup-compatibility/2006">
              <mc:Choice xmlns:v="urn:schemas-microsoft-com:vml" Requires="v">
                <p:oleObj spid="_x0000_s21635" name="Equation" r:id="rId7" imgW="1625400" imgH="253800" progId="Equation.DSMT4">
                  <p:embed/>
                </p:oleObj>
              </mc:Choice>
              <mc:Fallback>
                <p:oleObj name="Equation" r:id="rId7" imgW="1625400" imgH="253800" progId="Equation.DSMT4">
                  <p:embed/>
                  <p:pic>
                    <p:nvPicPr>
                      <p:cNvPr id="19" name="Oggetto 18">
                        <a:extLst>
                          <a:ext uri="{FF2B5EF4-FFF2-40B4-BE49-F238E27FC236}">
                            <a16:creationId xmlns:a16="http://schemas.microsoft.com/office/drawing/2014/main" id="{15DE54C1-DBE9-45E0-A8D9-1500063137BA}"/>
                          </a:ext>
                        </a:extLst>
                      </p:cNvPr>
                      <p:cNvPicPr>
                        <a:picLocks noChangeAspect="1" noChangeArrowheads="1"/>
                      </p:cNvPicPr>
                      <p:nvPr/>
                    </p:nvPicPr>
                    <p:blipFill>
                      <a:blip r:embed="rId8"/>
                      <a:srcRect/>
                      <a:stretch>
                        <a:fillRect/>
                      </a:stretch>
                    </p:blipFill>
                    <p:spPr bwMode="auto">
                      <a:xfrm>
                        <a:off x="5446468" y="1091877"/>
                        <a:ext cx="3952775" cy="616212"/>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7DD4FCD7-0DC5-4201-984B-4DDD43D93C72}"/>
              </a:ext>
            </a:extLst>
          </p:cNvPr>
          <p:cNvGraphicFramePr>
            <a:graphicFrameLocks noChangeAspect="1"/>
          </p:cNvGraphicFramePr>
          <p:nvPr>
            <p:extLst>
              <p:ext uri="{D42A27DB-BD31-4B8C-83A1-F6EECF244321}">
                <p14:modId xmlns:p14="http://schemas.microsoft.com/office/powerpoint/2010/main" val="3884322218"/>
              </p:ext>
            </p:extLst>
          </p:nvPr>
        </p:nvGraphicFramePr>
        <p:xfrm>
          <a:off x="5538542" y="1787148"/>
          <a:ext cx="2532063" cy="554038"/>
        </p:xfrm>
        <a:graphic>
          <a:graphicData uri="http://schemas.openxmlformats.org/presentationml/2006/ole">
            <mc:AlternateContent xmlns:mc="http://schemas.openxmlformats.org/markup-compatibility/2006">
              <mc:Choice xmlns:v="urn:schemas-microsoft-com:vml" Requires="v">
                <p:oleObj spid="_x0000_s21636" name="Equation" r:id="rId9" imgW="1041120" imgH="228600" progId="Equation.DSMT4">
                  <p:embed/>
                </p:oleObj>
              </mc:Choice>
              <mc:Fallback>
                <p:oleObj name="Equation" r:id="rId9" imgW="1041120" imgH="228600" progId="Equation.DSMT4">
                  <p:embed/>
                  <p:pic>
                    <p:nvPicPr>
                      <p:cNvPr id="22" name="Oggetto 21">
                        <a:extLst>
                          <a:ext uri="{FF2B5EF4-FFF2-40B4-BE49-F238E27FC236}">
                            <a16:creationId xmlns:a16="http://schemas.microsoft.com/office/drawing/2014/main" id="{9082FC5B-8D28-4851-89B4-3933D7160C65}"/>
                          </a:ext>
                        </a:extLst>
                      </p:cNvPr>
                      <p:cNvPicPr>
                        <a:picLocks noChangeAspect="1" noChangeArrowheads="1"/>
                      </p:cNvPicPr>
                      <p:nvPr/>
                    </p:nvPicPr>
                    <p:blipFill>
                      <a:blip r:embed="rId10"/>
                      <a:srcRect/>
                      <a:stretch>
                        <a:fillRect/>
                      </a:stretch>
                    </p:blipFill>
                    <p:spPr bwMode="auto">
                      <a:xfrm>
                        <a:off x="5538542" y="1787148"/>
                        <a:ext cx="2532063" cy="554038"/>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3FFB096A-1C93-4457-8E80-2766EDF130BB}"/>
              </a:ext>
            </a:extLst>
          </p:cNvPr>
          <p:cNvGraphicFramePr>
            <a:graphicFrameLocks noChangeAspect="1"/>
          </p:cNvGraphicFramePr>
          <p:nvPr>
            <p:extLst>
              <p:ext uri="{D42A27DB-BD31-4B8C-83A1-F6EECF244321}">
                <p14:modId xmlns:p14="http://schemas.microsoft.com/office/powerpoint/2010/main" val="3884917342"/>
              </p:ext>
            </p:extLst>
          </p:nvPr>
        </p:nvGraphicFramePr>
        <p:xfrm>
          <a:off x="5446468" y="2396105"/>
          <a:ext cx="2624137" cy="554038"/>
        </p:xfrm>
        <a:graphic>
          <a:graphicData uri="http://schemas.openxmlformats.org/presentationml/2006/ole">
            <mc:AlternateContent xmlns:mc="http://schemas.openxmlformats.org/markup-compatibility/2006">
              <mc:Choice xmlns:v="urn:schemas-microsoft-com:vml" Requires="v">
                <p:oleObj spid="_x0000_s21637" name="Equation" r:id="rId11" imgW="1079280" imgH="228600" progId="Equation.DSMT4">
                  <p:embed/>
                </p:oleObj>
              </mc:Choice>
              <mc:Fallback>
                <p:oleObj name="Equation" r:id="rId11" imgW="1079280" imgH="228600" progId="Equation.DSMT4">
                  <p:embed/>
                  <p:pic>
                    <p:nvPicPr>
                      <p:cNvPr id="23" name="Oggetto 22">
                        <a:extLst>
                          <a:ext uri="{FF2B5EF4-FFF2-40B4-BE49-F238E27FC236}">
                            <a16:creationId xmlns:a16="http://schemas.microsoft.com/office/drawing/2014/main" id="{B2BDBB7F-B201-4F54-B7F2-965843C29557}"/>
                          </a:ext>
                        </a:extLst>
                      </p:cNvPr>
                      <p:cNvPicPr>
                        <a:picLocks noChangeAspect="1" noChangeArrowheads="1"/>
                      </p:cNvPicPr>
                      <p:nvPr/>
                    </p:nvPicPr>
                    <p:blipFill>
                      <a:blip r:embed="rId12"/>
                      <a:srcRect/>
                      <a:stretch>
                        <a:fillRect/>
                      </a:stretch>
                    </p:blipFill>
                    <p:spPr bwMode="auto">
                      <a:xfrm>
                        <a:off x="5446468" y="2396105"/>
                        <a:ext cx="2624137" cy="554038"/>
                      </a:xfrm>
                      <a:prstGeom prst="rect">
                        <a:avLst/>
                      </a:prstGeom>
                      <a:noFill/>
                    </p:spPr>
                  </p:pic>
                </p:oleObj>
              </mc:Fallback>
            </mc:AlternateContent>
          </a:graphicData>
        </a:graphic>
      </p:graphicFrame>
      <p:cxnSp>
        <p:nvCxnSpPr>
          <p:cNvPr id="13" name="Connettore 2 12">
            <a:extLst>
              <a:ext uri="{FF2B5EF4-FFF2-40B4-BE49-F238E27FC236}">
                <a16:creationId xmlns:a16="http://schemas.microsoft.com/office/drawing/2014/main" id="{16CB4798-8E10-4A26-B356-E8FD11E014F8}"/>
              </a:ext>
            </a:extLst>
          </p:cNvPr>
          <p:cNvCxnSpPr>
            <a:cxnSpLocks/>
          </p:cNvCxnSpPr>
          <p:nvPr/>
        </p:nvCxnSpPr>
        <p:spPr>
          <a:xfrm flipV="1">
            <a:off x="6548902" y="2833249"/>
            <a:ext cx="352412" cy="452386"/>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48914553-6A9D-4327-AFFE-C97B3372F36F}"/>
              </a:ext>
            </a:extLst>
          </p:cNvPr>
          <p:cNvSpPr txBox="1"/>
          <p:nvPr/>
        </p:nvSpPr>
        <p:spPr>
          <a:xfrm>
            <a:off x="5446468" y="3171932"/>
            <a:ext cx="6392606"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single gain stages, G</a:t>
            </a:r>
            <a:r>
              <a:rPr lang="en-US" sz="2400" baseline="-25000" dirty="0">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 coincides with the transconductance (g</a:t>
            </a:r>
            <a:r>
              <a:rPr lang="en-US" sz="2400" baseline="-25000" dirty="0">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 of a single device or is a linear combination of device transconductances </a:t>
            </a:r>
          </a:p>
        </p:txBody>
      </p:sp>
      <p:cxnSp>
        <p:nvCxnSpPr>
          <p:cNvPr id="17" name="Connettore 2 16">
            <a:extLst>
              <a:ext uri="{FF2B5EF4-FFF2-40B4-BE49-F238E27FC236}">
                <a16:creationId xmlns:a16="http://schemas.microsoft.com/office/drawing/2014/main" id="{23C467FB-FD39-4898-8F37-098266A5C97C}"/>
              </a:ext>
            </a:extLst>
          </p:cNvPr>
          <p:cNvCxnSpPr>
            <a:cxnSpLocks/>
          </p:cNvCxnSpPr>
          <p:nvPr/>
        </p:nvCxnSpPr>
        <p:spPr>
          <a:xfrm flipH="1">
            <a:off x="7835957" y="2341186"/>
            <a:ext cx="753472" cy="295383"/>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id="{C84A3F91-1D41-4AF3-82F0-36882480C90B}"/>
              </a:ext>
            </a:extLst>
          </p:cNvPr>
          <p:cNvSpPr txBox="1"/>
          <p:nvPr/>
        </p:nvSpPr>
        <p:spPr>
          <a:xfrm>
            <a:off x="8936097" y="1758552"/>
            <a:ext cx="246672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Can be as low as several tens of k</a:t>
            </a:r>
            <a:r>
              <a:rPr lang="en-US" sz="2400" dirty="0">
                <a:latin typeface="Symbol" panose="05050102010706020507" pitchFamily="18" charset="2"/>
                <a:cs typeface="Arial" panose="020B0604020202020204" pitchFamily="34" charset="0"/>
              </a:rPr>
              <a:t>W</a:t>
            </a:r>
            <a:endParaRPr lang="en-US" sz="2400" dirty="0">
              <a:latin typeface="Arial" panose="020B0604020202020204" pitchFamily="34" charset="0"/>
              <a:cs typeface="Arial" panose="020B0604020202020204" pitchFamily="34" charset="0"/>
            </a:endParaRPr>
          </a:p>
        </p:txBody>
      </p:sp>
      <p:sp>
        <p:nvSpPr>
          <p:cNvPr id="20" name="CasellaDiTesto 19">
            <a:extLst>
              <a:ext uri="{FF2B5EF4-FFF2-40B4-BE49-F238E27FC236}">
                <a16:creationId xmlns:a16="http://schemas.microsoft.com/office/drawing/2014/main" id="{BBD4CF76-BB4F-4783-A6A0-0AECA253EFD1}"/>
              </a:ext>
            </a:extLst>
          </p:cNvPr>
          <p:cNvSpPr txBox="1"/>
          <p:nvPr/>
        </p:nvSpPr>
        <p:spPr>
          <a:xfrm>
            <a:off x="490091" y="4786320"/>
            <a:ext cx="10096901"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most practical cases, loading a single stage op-amp with an even </a:t>
            </a:r>
            <a:r>
              <a:rPr lang="en-US" sz="2400" b="1" u="sng" dirty="0">
                <a:latin typeface="Arial" panose="020B0604020202020204" pitchFamily="34" charset="0"/>
                <a:cs typeface="Arial" panose="020B0604020202020204" pitchFamily="34" charset="0"/>
              </a:rPr>
              <a:t>moderate resistive loads</a:t>
            </a:r>
            <a:r>
              <a:rPr lang="en-US" sz="2400" dirty="0">
                <a:latin typeface="Arial" panose="020B0604020202020204" pitchFamily="34" charset="0"/>
                <a:cs typeface="Arial" panose="020B0604020202020204" pitchFamily="34" charset="0"/>
              </a:rPr>
              <a:t> means reducing the gain </a:t>
            </a:r>
            <a:r>
              <a:rPr lang="en-US" sz="2400" b="1" u="sng" dirty="0">
                <a:latin typeface="Arial" panose="020B0604020202020204" pitchFamily="34" charset="0"/>
                <a:cs typeface="Arial" panose="020B0604020202020204" pitchFamily="34" charset="0"/>
              </a:rPr>
              <a:t>to very small values</a:t>
            </a:r>
            <a:r>
              <a:rPr lang="en-US" sz="2400" dirty="0">
                <a:latin typeface="Arial" panose="020B0604020202020204" pitchFamily="34" charset="0"/>
                <a:cs typeface="Arial" panose="020B0604020202020204" pitchFamily="34" charset="0"/>
              </a:rPr>
              <a:t>, not suitable for op-amp closed loop applications.</a:t>
            </a:r>
          </a:p>
        </p:txBody>
      </p:sp>
    </p:spTree>
    <p:extLst>
      <p:ext uri="{BB962C8B-B14F-4D97-AF65-F5344CB8AC3E}">
        <p14:creationId xmlns:p14="http://schemas.microsoft.com/office/powerpoint/2010/main" val="251377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540F68-1964-4642-9681-F326BE3EEA5B}"/>
              </a:ext>
            </a:extLst>
          </p:cNvPr>
          <p:cNvSpPr>
            <a:spLocks noGrp="1"/>
          </p:cNvSpPr>
          <p:nvPr>
            <p:ph type="title"/>
          </p:nvPr>
        </p:nvSpPr>
        <p:spPr>
          <a:xfrm>
            <a:off x="741948" y="220746"/>
            <a:ext cx="10515600" cy="662397"/>
          </a:xfrm>
        </p:spPr>
        <p:txBody>
          <a:bodyPr/>
          <a:lstStyle/>
          <a:p>
            <a:r>
              <a:rPr lang="it-IT" dirty="0"/>
              <a:t>Two-stage op-</a:t>
            </a:r>
            <a:r>
              <a:rPr lang="it-IT" dirty="0" err="1"/>
              <a:t>amps</a:t>
            </a:r>
            <a:endParaRPr lang="en-US" dirty="0"/>
          </a:p>
        </p:txBody>
      </p:sp>
      <p:sp>
        <p:nvSpPr>
          <p:cNvPr id="3" name="Segnaposto piè di pagina 2">
            <a:extLst>
              <a:ext uri="{FF2B5EF4-FFF2-40B4-BE49-F238E27FC236}">
                <a16:creationId xmlns:a16="http://schemas.microsoft.com/office/drawing/2014/main" id="{AEFEBEC4-A46B-49D4-A267-17B6FF4EC985}"/>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19AC19E0-7CDA-4CD9-947C-401EA64DCD82}"/>
              </a:ext>
            </a:extLst>
          </p:cNvPr>
          <p:cNvSpPr>
            <a:spLocks noGrp="1"/>
          </p:cNvSpPr>
          <p:nvPr>
            <p:ph type="sldNum" sz="quarter" idx="12"/>
          </p:nvPr>
        </p:nvSpPr>
        <p:spPr/>
        <p:txBody>
          <a:bodyPr/>
          <a:lstStyle/>
          <a:p>
            <a:fld id="{02055017-B6DE-4C35-A63B-40EADAC97849}" type="slidenum">
              <a:rPr lang="en-US" smtClean="0"/>
              <a:t>34</a:t>
            </a:fld>
            <a:endParaRPr lang="en-US" dirty="0"/>
          </a:p>
        </p:txBody>
      </p:sp>
      <p:pic>
        <p:nvPicPr>
          <p:cNvPr id="5" name="Elemento grafico 4">
            <a:extLst>
              <a:ext uri="{FF2B5EF4-FFF2-40B4-BE49-F238E27FC236}">
                <a16:creationId xmlns:a16="http://schemas.microsoft.com/office/drawing/2014/main" id="{7E239976-C250-4C76-8556-93C8581EB7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81300" y="1690934"/>
            <a:ext cx="1257300" cy="1285875"/>
          </a:xfrm>
          <a:prstGeom prst="rect">
            <a:avLst/>
          </a:prstGeom>
        </p:spPr>
      </p:pic>
      <p:pic>
        <p:nvPicPr>
          <p:cNvPr id="6" name="Elemento grafico 5">
            <a:extLst>
              <a:ext uri="{FF2B5EF4-FFF2-40B4-BE49-F238E27FC236}">
                <a16:creationId xmlns:a16="http://schemas.microsoft.com/office/drawing/2014/main" id="{C5D388BA-961F-4F9D-A7D2-811B0BE798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4275" y="1690934"/>
            <a:ext cx="1733550" cy="1285875"/>
          </a:xfrm>
          <a:prstGeom prst="rect">
            <a:avLst/>
          </a:prstGeom>
        </p:spPr>
      </p:pic>
      <p:graphicFrame>
        <p:nvGraphicFramePr>
          <p:cNvPr id="7" name="Oggetto 6">
            <a:extLst>
              <a:ext uri="{FF2B5EF4-FFF2-40B4-BE49-F238E27FC236}">
                <a16:creationId xmlns:a16="http://schemas.microsoft.com/office/drawing/2014/main" id="{93B02F52-F66D-4F96-9531-FC9E18EE7FB8}"/>
              </a:ext>
            </a:extLst>
          </p:cNvPr>
          <p:cNvGraphicFramePr>
            <a:graphicFrameLocks noChangeAspect="1"/>
          </p:cNvGraphicFramePr>
          <p:nvPr>
            <p:extLst>
              <p:ext uri="{D42A27DB-BD31-4B8C-83A1-F6EECF244321}">
                <p14:modId xmlns:p14="http://schemas.microsoft.com/office/powerpoint/2010/main" val="3600116957"/>
              </p:ext>
            </p:extLst>
          </p:nvPr>
        </p:nvGraphicFramePr>
        <p:xfrm>
          <a:off x="1129954" y="3667013"/>
          <a:ext cx="1506537" cy="474104"/>
        </p:xfrm>
        <a:graphic>
          <a:graphicData uri="http://schemas.openxmlformats.org/presentationml/2006/ole">
            <mc:AlternateContent xmlns:mc="http://schemas.openxmlformats.org/markup-compatibility/2006">
              <mc:Choice xmlns:v="urn:schemas-microsoft-com:vml" Requires="v">
                <p:oleObj spid="_x0000_s22735" name="Equation" r:id="rId7" imgW="723600" imgH="228600" progId="Equation.DSMT4">
                  <p:embed/>
                </p:oleObj>
              </mc:Choice>
              <mc:Fallback>
                <p:oleObj name="Equation" r:id="rId7" imgW="723600" imgH="228600" progId="Equation.DSMT4">
                  <p:embed/>
                  <p:pic>
                    <p:nvPicPr>
                      <p:cNvPr id="9" name="Oggetto 8">
                        <a:extLst>
                          <a:ext uri="{FF2B5EF4-FFF2-40B4-BE49-F238E27FC236}">
                            <a16:creationId xmlns:a16="http://schemas.microsoft.com/office/drawing/2014/main" id="{7DD4FCD7-0DC5-4201-984B-4DDD43D93C72}"/>
                          </a:ext>
                        </a:extLst>
                      </p:cNvPr>
                      <p:cNvPicPr>
                        <a:picLocks noChangeAspect="1" noChangeArrowheads="1"/>
                      </p:cNvPicPr>
                      <p:nvPr/>
                    </p:nvPicPr>
                    <p:blipFill>
                      <a:blip r:embed="rId8"/>
                      <a:srcRect/>
                      <a:stretch>
                        <a:fillRect/>
                      </a:stretch>
                    </p:blipFill>
                    <p:spPr bwMode="auto">
                      <a:xfrm>
                        <a:off x="1129954" y="3667013"/>
                        <a:ext cx="1506537" cy="474104"/>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C28BC4E3-6ACA-44C0-A64C-12D6BB53FBE3}"/>
              </a:ext>
            </a:extLst>
          </p:cNvPr>
          <p:cNvGraphicFramePr>
            <a:graphicFrameLocks noChangeAspect="1"/>
          </p:cNvGraphicFramePr>
          <p:nvPr>
            <p:extLst>
              <p:ext uri="{D42A27DB-BD31-4B8C-83A1-F6EECF244321}">
                <p14:modId xmlns:p14="http://schemas.microsoft.com/office/powerpoint/2010/main" val="2482768398"/>
              </p:ext>
            </p:extLst>
          </p:nvPr>
        </p:nvGraphicFramePr>
        <p:xfrm>
          <a:off x="1106487" y="4141117"/>
          <a:ext cx="2959100" cy="525462"/>
        </p:xfrm>
        <a:graphic>
          <a:graphicData uri="http://schemas.openxmlformats.org/presentationml/2006/ole">
            <mc:AlternateContent xmlns:mc="http://schemas.openxmlformats.org/markup-compatibility/2006">
              <mc:Choice xmlns:v="urn:schemas-microsoft-com:vml" Requires="v">
                <p:oleObj spid="_x0000_s22736" name="Equation" r:id="rId9" imgW="1422360" imgH="253800" progId="Equation.DSMT4">
                  <p:embed/>
                </p:oleObj>
              </mc:Choice>
              <mc:Fallback>
                <p:oleObj name="Equation" r:id="rId9" imgW="1422360" imgH="253800" progId="Equation.DSMT4">
                  <p:embed/>
                  <p:pic>
                    <p:nvPicPr>
                      <p:cNvPr id="7" name="Oggetto 6">
                        <a:extLst>
                          <a:ext uri="{FF2B5EF4-FFF2-40B4-BE49-F238E27FC236}">
                            <a16:creationId xmlns:a16="http://schemas.microsoft.com/office/drawing/2014/main" id="{93B02F52-F66D-4F96-9531-FC9E18EE7FB8}"/>
                          </a:ext>
                        </a:extLst>
                      </p:cNvPr>
                      <p:cNvPicPr>
                        <a:picLocks noChangeAspect="1" noChangeArrowheads="1"/>
                      </p:cNvPicPr>
                      <p:nvPr/>
                    </p:nvPicPr>
                    <p:blipFill>
                      <a:blip r:embed="rId10"/>
                      <a:srcRect/>
                      <a:stretch>
                        <a:fillRect/>
                      </a:stretch>
                    </p:blipFill>
                    <p:spPr bwMode="auto">
                      <a:xfrm>
                        <a:off x="1106487" y="4141117"/>
                        <a:ext cx="2959100" cy="525462"/>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76A0A6D4-2DD7-487A-9CAE-2C91A94E94B5}"/>
              </a:ext>
            </a:extLst>
          </p:cNvPr>
          <p:cNvGraphicFramePr>
            <a:graphicFrameLocks noChangeAspect="1"/>
          </p:cNvGraphicFramePr>
          <p:nvPr>
            <p:extLst>
              <p:ext uri="{D42A27DB-BD31-4B8C-83A1-F6EECF244321}">
                <p14:modId xmlns:p14="http://schemas.microsoft.com/office/powerpoint/2010/main" val="2185621504"/>
              </p:ext>
            </p:extLst>
          </p:nvPr>
        </p:nvGraphicFramePr>
        <p:xfrm>
          <a:off x="2051050" y="2849350"/>
          <a:ext cx="342900" cy="473075"/>
        </p:xfrm>
        <a:graphic>
          <a:graphicData uri="http://schemas.openxmlformats.org/presentationml/2006/ole">
            <mc:AlternateContent xmlns:mc="http://schemas.openxmlformats.org/markup-compatibility/2006">
              <mc:Choice xmlns:v="urn:schemas-microsoft-com:vml" Requires="v">
                <p:oleObj spid="_x0000_s22737" name="Equation" r:id="rId11" imgW="164880" imgH="228600" progId="Equation.DSMT4">
                  <p:embed/>
                </p:oleObj>
              </mc:Choice>
              <mc:Fallback>
                <p:oleObj name="Equation" r:id="rId11" imgW="164880" imgH="228600" progId="Equation.DSMT4">
                  <p:embed/>
                  <p:pic>
                    <p:nvPicPr>
                      <p:cNvPr id="7" name="Oggetto 6">
                        <a:extLst>
                          <a:ext uri="{FF2B5EF4-FFF2-40B4-BE49-F238E27FC236}">
                            <a16:creationId xmlns:a16="http://schemas.microsoft.com/office/drawing/2014/main" id="{93B02F52-F66D-4F96-9531-FC9E18EE7FB8}"/>
                          </a:ext>
                        </a:extLst>
                      </p:cNvPr>
                      <p:cNvPicPr>
                        <a:picLocks noChangeAspect="1" noChangeArrowheads="1"/>
                      </p:cNvPicPr>
                      <p:nvPr/>
                    </p:nvPicPr>
                    <p:blipFill>
                      <a:blip r:embed="rId12"/>
                      <a:srcRect/>
                      <a:stretch>
                        <a:fillRect/>
                      </a:stretch>
                    </p:blipFill>
                    <p:spPr bwMode="auto">
                      <a:xfrm>
                        <a:off x="2051050" y="2849350"/>
                        <a:ext cx="342900" cy="473075"/>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0B161F10-6ED4-4E93-9BDF-78FD85AD0AB2}"/>
              </a:ext>
            </a:extLst>
          </p:cNvPr>
          <p:cNvGraphicFramePr>
            <a:graphicFrameLocks noChangeAspect="1"/>
          </p:cNvGraphicFramePr>
          <p:nvPr>
            <p:extLst>
              <p:ext uri="{D42A27DB-BD31-4B8C-83A1-F6EECF244321}">
                <p14:modId xmlns:p14="http://schemas.microsoft.com/office/powerpoint/2010/main" val="91177396"/>
              </p:ext>
            </p:extLst>
          </p:nvPr>
        </p:nvGraphicFramePr>
        <p:xfrm>
          <a:off x="3106737" y="2977838"/>
          <a:ext cx="396875" cy="473075"/>
        </p:xfrm>
        <a:graphic>
          <a:graphicData uri="http://schemas.openxmlformats.org/presentationml/2006/ole">
            <mc:AlternateContent xmlns:mc="http://schemas.openxmlformats.org/markup-compatibility/2006">
              <mc:Choice xmlns:v="urn:schemas-microsoft-com:vml" Requires="v">
                <p:oleObj spid="_x0000_s22738" name="Equation" r:id="rId13" imgW="190440" imgH="228600" progId="Equation.DSMT4">
                  <p:embed/>
                </p:oleObj>
              </mc:Choice>
              <mc:Fallback>
                <p:oleObj name="Equation" r:id="rId13" imgW="190440" imgH="228600" progId="Equation.DSMT4">
                  <p:embed/>
                  <p:pic>
                    <p:nvPicPr>
                      <p:cNvPr id="8" name="Oggetto 7">
                        <a:extLst>
                          <a:ext uri="{FF2B5EF4-FFF2-40B4-BE49-F238E27FC236}">
                            <a16:creationId xmlns:a16="http://schemas.microsoft.com/office/drawing/2014/main" id="{C28BC4E3-6ACA-44C0-A64C-12D6BB53FBE3}"/>
                          </a:ext>
                        </a:extLst>
                      </p:cNvPr>
                      <p:cNvPicPr>
                        <a:picLocks noChangeAspect="1" noChangeArrowheads="1"/>
                      </p:cNvPicPr>
                      <p:nvPr/>
                    </p:nvPicPr>
                    <p:blipFill>
                      <a:blip r:embed="rId14"/>
                      <a:srcRect/>
                      <a:stretch>
                        <a:fillRect/>
                      </a:stretch>
                    </p:blipFill>
                    <p:spPr bwMode="auto">
                      <a:xfrm>
                        <a:off x="3106737" y="2977838"/>
                        <a:ext cx="396875" cy="473075"/>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5BEC44F4-7D3B-4759-B92F-9E3DE1953781}"/>
              </a:ext>
            </a:extLst>
          </p:cNvPr>
          <p:cNvGraphicFramePr>
            <a:graphicFrameLocks noChangeAspect="1"/>
          </p:cNvGraphicFramePr>
          <p:nvPr>
            <p:extLst>
              <p:ext uri="{D42A27DB-BD31-4B8C-83A1-F6EECF244321}">
                <p14:modId xmlns:p14="http://schemas.microsoft.com/office/powerpoint/2010/main" val="1376809280"/>
              </p:ext>
            </p:extLst>
          </p:nvPr>
        </p:nvGraphicFramePr>
        <p:xfrm>
          <a:off x="1106487" y="4666579"/>
          <a:ext cx="2033587" cy="525463"/>
        </p:xfrm>
        <a:graphic>
          <a:graphicData uri="http://schemas.openxmlformats.org/presentationml/2006/ole">
            <mc:AlternateContent xmlns:mc="http://schemas.openxmlformats.org/markup-compatibility/2006">
              <mc:Choice xmlns:v="urn:schemas-microsoft-com:vml" Requires="v">
                <p:oleObj spid="_x0000_s22739" name="Equation" r:id="rId15" imgW="977760" imgH="253800" progId="Equation.DSMT4">
                  <p:embed/>
                </p:oleObj>
              </mc:Choice>
              <mc:Fallback>
                <p:oleObj name="Equation" r:id="rId15" imgW="977760" imgH="253800" progId="Equation.DSMT4">
                  <p:embed/>
                  <p:pic>
                    <p:nvPicPr>
                      <p:cNvPr id="8" name="Oggetto 7">
                        <a:extLst>
                          <a:ext uri="{FF2B5EF4-FFF2-40B4-BE49-F238E27FC236}">
                            <a16:creationId xmlns:a16="http://schemas.microsoft.com/office/drawing/2014/main" id="{C28BC4E3-6ACA-44C0-A64C-12D6BB53FBE3}"/>
                          </a:ext>
                        </a:extLst>
                      </p:cNvPr>
                      <p:cNvPicPr>
                        <a:picLocks noChangeAspect="1" noChangeArrowheads="1"/>
                      </p:cNvPicPr>
                      <p:nvPr/>
                    </p:nvPicPr>
                    <p:blipFill>
                      <a:blip r:embed="rId16"/>
                      <a:srcRect/>
                      <a:stretch>
                        <a:fillRect/>
                      </a:stretch>
                    </p:blipFill>
                    <p:spPr bwMode="auto">
                      <a:xfrm>
                        <a:off x="1106487" y="4666579"/>
                        <a:ext cx="2033587" cy="525463"/>
                      </a:xfrm>
                      <a:prstGeom prst="rect">
                        <a:avLst/>
                      </a:prstGeom>
                      <a:noFill/>
                    </p:spPr>
                  </p:pic>
                </p:oleObj>
              </mc:Fallback>
            </mc:AlternateContent>
          </a:graphicData>
        </a:graphic>
      </p:graphicFrame>
      <p:sp>
        <p:nvSpPr>
          <p:cNvPr id="12" name="CasellaDiTesto 11">
            <a:extLst>
              <a:ext uri="{FF2B5EF4-FFF2-40B4-BE49-F238E27FC236}">
                <a16:creationId xmlns:a16="http://schemas.microsoft.com/office/drawing/2014/main" id="{5CFD7713-1BDE-4905-AC92-46F52E85E39C}"/>
              </a:ext>
            </a:extLst>
          </p:cNvPr>
          <p:cNvSpPr txBox="1"/>
          <p:nvPr/>
        </p:nvSpPr>
        <p:spPr>
          <a:xfrm>
            <a:off x="2781300" y="3650359"/>
            <a:ext cx="2443298"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(40 dB - 100 dB)</a:t>
            </a:r>
            <a:endParaRPr lang="en-US" sz="2400" dirty="0">
              <a:latin typeface="Arial" panose="020B0604020202020204" pitchFamily="34" charset="0"/>
              <a:cs typeface="Arial" panose="020B0604020202020204" pitchFamily="34" charset="0"/>
            </a:endParaRPr>
          </a:p>
        </p:txBody>
      </p:sp>
      <p:pic>
        <p:nvPicPr>
          <p:cNvPr id="13" name="Elemento grafico 12">
            <a:extLst>
              <a:ext uri="{FF2B5EF4-FFF2-40B4-BE49-F238E27FC236}">
                <a16:creationId xmlns:a16="http://schemas.microsoft.com/office/drawing/2014/main" id="{80D1FC19-29D6-47E3-83F8-AC73AFD8A74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641724" y="2324566"/>
            <a:ext cx="1010559" cy="1010559"/>
          </a:xfrm>
          <a:prstGeom prst="rect">
            <a:avLst/>
          </a:prstGeom>
        </p:spPr>
      </p:pic>
      <p:sp>
        <p:nvSpPr>
          <p:cNvPr id="14" name="CasellaDiTesto 13">
            <a:extLst>
              <a:ext uri="{FF2B5EF4-FFF2-40B4-BE49-F238E27FC236}">
                <a16:creationId xmlns:a16="http://schemas.microsoft.com/office/drawing/2014/main" id="{F9581108-30C5-48C7-B99D-9C6C04B2EEFA}"/>
              </a:ext>
            </a:extLst>
          </p:cNvPr>
          <p:cNvSpPr txBox="1"/>
          <p:nvPr/>
        </p:nvSpPr>
        <p:spPr>
          <a:xfrm>
            <a:off x="5662612" y="1306351"/>
            <a:ext cx="5932072"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resistive loads affects only the gain of the second stage.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Even in the case that the gain of the second stage falls down to a few units, the total dc gain remains as large as to be suitable for most closed-loop configurations.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second stage is the output stage and must be designed to provide the required current and voltage ranges to the load. </a:t>
            </a:r>
          </a:p>
        </p:txBody>
      </p:sp>
    </p:spTree>
    <p:extLst>
      <p:ext uri="{BB962C8B-B14F-4D97-AF65-F5344CB8AC3E}">
        <p14:creationId xmlns:p14="http://schemas.microsoft.com/office/powerpoint/2010/main" val="422488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FF9342-66CC-4D3A-B511-AC9917103F9C}"/>
              </a:ext>
            </a:extLst>
          </p:cNvPr>
          <p:cNvSpPr>
            <a:spLocks noGrp="1"/>
          </p:cNvSpPr>
          <p:nvPr>
            <p:ph type="title"/>
          </p:nvPr>
        </p:nvSpPr>
        <p:spPr>
          <a:xfrm>
            <a:off x="838199" y="250825"/>
            <a:ext cx="10515600" cy="662397"/>
          </a:xfrm>
        </p:spPr>
        <p:txBody>
          <a:bodyPr/>
          <a:lstStyle/>
          <a:p>
            <a:r>
              <a:rPr lang="en-US"/>
              <a:t>Considerations on the op-amp number of stages</a:t>
            </a:r>
          </a:p>
        </p:txBody>
      </p:sp>
      <p:sp>
        <p:nvSpPr>
          <p:cNvPr id="3" name="Segnaposto piè di pagina 2">
            <a:extLst>
              <a:ext uri="{FF2B5EF4-FFF2-40B4-BE49-F238E27FC236}">
                <a16:creationId xmlns:a16="http://schemas.microsoft.com/office/drawing/2014/main" id="{71883996-7DF2-4612-8FDA-56A83984BE82}"/>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4783EB8C-CA99-42C2-8206-70F92DF980C3}"/>
              </a:ext>
            </a:extLst>
          </p:cNvPr>
          <p:cNvSpPr>
            <a:spLocks noGrp="1"/>
          </p:cNvSpPr>
          <p:nvPr>
            <p:ph type="sldNum" sz="quarter" idx="12"/>
          </p:nvPr>
        </p:nvSpPr>
        <p:spPr/>
        <p:txBody>
          <a:bodyPr/>
          <a:lstStyle/>
          <a:p>
            <a:fld id="{02055017-B6DE-4C35-A63B-40EADAC97849}" type="slidenum">
              <a:rPr lang="en-US" smtClean="0"/>
              <a:t>35</a:t>
            </a:fld>
            <a:endParaRPr lang="en-US" dirty="0"/>
          </a:p>
        </p:txBody>
      </p:sp>
      <p:sp>
        <p:nvSpPr>
          <p:cNvPr id="5" name="CasellaDiTesto 4">
            <a:extLst>
              <a:ext uri="{FF2B5EF4-FFF2-40B4-BE49-F238E27FC236}">
                <a16:creationId xmlns:a16="http://schemas.microsoft.com/office/drawing/2014/main" id="{B9FEBA92-2D1D-47BF-AFD3-01477BA7F42D}"/>
              </a:ext>
            </a:extLst>
          </p:cNvPr>
          <p:cNvSpPr txBox="1"/>
          <p:nvPr/>
        </p:nvSpPr>
        <p:spPr>
          <a:xfrm>
            <a:off x="647699" y="913222"/>
            <a:ext cx="10420351" cy="5016758"/>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Single stage op-amps:</a:t>
            </a:r>
            <a:r>
              <a:rPr lang="en-US" sz="2000" dirty="0">
                <a:latin typeface="Arial" panose="020B0604020202020204" pitchFamily="34" charset="0"/>
                <a:cs typeface="Arial" panose="020B0604020202020204" pitchFamily="34" charset="0"/>
              </a:rPr>
              <a:t> they can be designed to provide enough gain for a large variety of applications only in the case that the load and the feedback networks are capacitive (switched capacitor circuits). Their advantage is their simple frequency compensation and their power efficiency. Their stability increases with large capacitive loads.</a:t>
            </a:r>
          </a:p>
          <a:p>
            <a:pPr marL="342900" indent="-342900">
              <a:spcAft>
                <a:spcPts val="120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Two-stage amplifiers:</a:t>
            </a:r>
            <a:r>
              <a:rPr lang="en-US" sz="2000" dirty="0">
                <a:latin typeface="Arial" panose="020B0604020202020204" pitchFamily="34" charset="0"/>
                <a:cs typeface="Arial" panose="020B0604020202020204" pitchFamily="34" charset="0"/>
              </a:rPr>
              <a:t> they are the most popular options for general purpose op-amps since they are suitable for both capacitive and resistive loads and can be designed to provide very large dc gains. Their stability decreases with large capacitive loads. </a:t>
            </a:r>
          </a:p>
          <a:p>
            <a:pPr marL="342900" indent="-342900">
              <a:spcAft>
                <a:spcPts val="120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Three-stage amplifiers:</a:t>
            </a:r>
            <a:r>
              <a:rPr lang="en-US" sz="2000" dirty="0">
                <a:latin typeface="Arial" panose="020B0604020202020204" pitchFamily="34" charset="0"/>
                <a:cs typeface="Arial" panose="020B0604020202020204" pitchFamily="34" charset="0"/>
              </a:rPr>
              <a:t> this option is necessary when two stage amplifiers cannot provide enough gain. This is the case, for example of very low supply voltages that prevent the use of cascodes. The gain of two-stage amplifiers can be too low also in the case of very fast op-amps, where the gain of each single stage is limited by the necessity to use short-length MOSFETs.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Three stage amplifiers requires complicated frequency compensation strategies, such as the nested-Miller compensation combined with feed-forward paths (multi-path architectures)</a:t>
            </a:r>
          </a:p>
        </p:txBody>
      </p:sp>
    </p:spTree>
    <p:extLst>
      <p:ext uri="{BB962C8B-B14F-4D97-AF65-F5344CB8AC3E}">
        <p14:creationId xmlns:p14="http://schemas.microsoft.com/office/powerpoint/2010/main" val="114301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32380D-17E8-4509-98D0-89EBD17DDB6D}"/>
              </a:ext>
            </a:extLst>
          </p:cNvPr>
          <p:cNvSpPr>
            <a:spLocks noGrp="1"/>
          </p:cNvSpPr>
          <p:nvPr>
            <p:ph type="title"/>
          </p:nvPr>
        </p:nvSpPr>
        <p:spPr>
          <a:xfrm>
            <a:off x="701040" y="111463"/>
            <a:ext cx="10515600" cy="662397"/>
          </a:xfrm>
        </p:spPr>
        <p:txBody>
          <a:bodyPr/>
          <a:lstStyle/>
          <a:p>
            <a:r>
              <a:rPr lang="it-IT" dirty="0" err="1"/>
              <a:t>Example</a:t>
            </a:r>
            <a:r>
              <a:rPr lang="it-IT" dirty="0"/>
              <a:t> ADA4628 (</a:t>
            </a:r>
            <a:r>
              <a:rPr lang="it-IT" dirty="0" err="1"/>
              <a:t>Analog</a:t>
            </a:r>
            <a:r>
              <a:rPr lang="it-IT" dirty="0"/>
              <a:t> Devices)</a:t>
            </a:r>
            <a:endParaRPr lang="en-US" dirty="0"/>
          </a:p>
        </p:txBody>
      </p:sp>
      <p:sp>
        <p:nvSpPr>
          <p:cNvPr id="3" name="Segnaposto piè di pagina 2">
            <a:extLst>
              <a:ext uri="{FF2B5EF4-FFF2-40B4-BE49-F238E27FC236}">
                <a16:creationId xmlns:a16="http://schemas.microsoft.com/office/drawing/2014/main" id="{03D551BA-F061-4E92-B8F8-CC5D39A464DB}"/>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6632BD73-5A7E-4C76-9605-8CABE3D6AD15}"/>
              </a:ext>
            </a:extLst>
          </p:cNvPr>
          <p:cNvSpPr>
            <a:spLocks noGrp="1"/>
          </p:cNvSpPr>
          <p:nvPr>
            <p:ph type="sldNum" sz="quarter" idx="12"/>
          </p:nvPr>
        </p:nvSpPr>
        <p:spPr/>
        <p:txBody>
          <a:bodyPr/>
          <a:lstStyle/>
          <a:p>
            <a:fld id="{02055017-B6DE-4C35-A63B-40EADAC97849}" type="slidenum">
              <a:rPr lang="en-US" smtClean="0"/>
              <a:t>4</a:t>
            </a:fld>
            <a:endParaRPr lang="en-US" dirty="0"/>
          </a:p>
        </p:txBody>
      </p:sp>
      <p:pic>
        <p:nvPicPr>
          <p:cNvPr id="5" name="Immagine 4">
            <a:extLst>
              <a:ext uri="{FF2B5EF4-FFF2-40B4-BE49-F238E27FC236}">
                <a16:creationId xmlns:a16="http://schemas.microsoft.com/office/drawing/2014/main" id="{8F0CBE44-3B5F-4772-A303-322B382A386C}"/>
              </a:ext>
            </a:extLst>
          </p:cNvPr>
          <p:cNvPicPr>
            <a:picLocks noChangeAspect="1"/>
          </p:cNvPicPr>
          <p:nvPr/>
        </p:nvPicPr>
        <p:blipFill>
          <a:blip r:embed="rId3"/>
          <a:stretch>
            <a:fillRect/>
          </a:stretch>
        </p:blipFill>
        <p:spPr>
          <a:xfrm>
            <a:off x="237842" y="1251401"/>
            <a:ext cx="11816182" cy="1791243"/>
          </a:xfrm>
          <a:prstGeom prst="rect">
            <a:avLst/>
          </a:prstGeom>
        </p:spPr>
      </p:pic>
      <p:sp>
        <p:nvSpPr>
          <p:cNvPr id="6" name="CasellaDiTesto 5">
            <a:extLst>
              <a:ext uri="{FF2B5EF4-FFF2-40B4-BE49-F238E27FC236}">
                <a16:creationId xmlns:a16="http://schemas.microsoft.com/office/drawing/2014/main" id="{23CE8ADA-E639-4EDE-BDA3-D519FA8CAEC1}"/>
              </a:ext>
            </a:extLst>
          </p:cNvPr>
          <p:cNvSpPr txBox="1"/>
          <p:nvPr/>
        </p:nvSpPr>
        <p:spPr>
          <a:xfrm>
            <a:off x="701040" y="3429000"/>
            <a:ext cx="108966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Passing from R</a:t>
            </a:r>
            <a:r>
              <a:rPr lang="en-US" sz="2400" baseline="-25000" dirty="0">
                <a:latin typeface="Arial" panose="020B0604020202020204" pitchFamily="34" charset="0"/>
                <a:cs typeface="Arial" panose="020B0604020202020204" pitchFamily="34" charset="0"/>
              </a:rPr>
              <a:t>L</a:t>
            </a:r>
            <a:r>
              <a:rPr lang="en-US" sz="2400" dirty="0">
                <a:latin typeface="Arial" panose="020B0604020202020204" pitchFamily="34" charset="0"/>
                <a:cs typeface="Arial" panose="020B0604020202020204" pitchFamily="34" charset="0"/>
              </a:rPr>
              <a:t>=10k</a:t>
            </a:r>
            <a:r>
              <a:rPr lang="en-US" sz="2400" dirty="0">
                <a:latin typeface="Symbol" panose="05050102010706020507" pitchFamily="18" charset="2"/>
                <a:cs typeface="Arial" panose="020B0604020202020204" pitchFamily="34" charset="0"/>
              </a:rPr>
              <a:t>W</a:t>
            </a:r>
            <a:r>
              <a:rPr lang="en-US" sz="2400" dirty="0">
                <a:latin typeface="Arial" panose="020B0604020202020204" pitchFamily="34" charset="0"/>
                <a:cs typeface="Arial" panose="020B0604020202020204" pitchFamily="34" charset="0"/>
              </a:rPr>
              <a:t> to R</a:t>
            </a:r>
            <a:r>
              <a:rPr lang="en-US" sz="2400" baseline="-25000" dirty="0">
                <a:latin typeface="Arial" panose="020B0604020202020204" pitchFamily="34" charset="0"/>
                <a:cs typeface="Arial" panose="020B0604020202020204" pitchFamily="34" charset="0"/>
              </a:rPr>
              <a:t>L</a:t>
            </a:r>
            <a:r>
              <a:rPr lang="en-US" sz="2400" dirty="0">
                <a:latin typeface="Arial" panose="020B0604020202020204" pitchFamily="34" charset="0"/>
                <a:cs typeface="Arial" panose="020B0604020202020204" pitchFamily="34" charset="0"/>
              </a:rPr>
              <a:t>=2 k</a:t>
            </a:r>
            <a:r>
              <a:rPr lang="en-US" sz="2400" dirty="0">
                <a:latin typeface="Symbol" panose="05050102010706020507" pitchFamily="18" charset="2"/>
                <a:cs typeface="Arial" panose="020B0604020202020204" pitchFamily="34" charset="0"/>
              </a:rPr>
              <a:t>W</a:t>
            </a:r>
            <a:r>
              <a:rPr lang="en-US" sz="2400" dirty="0">
                <a:latin typeface="Arial" panose="020B0604020202020204" pitchFamily="34" charset="0"/>
                <a:cs typeface="Arial" panose="020B0604020202020204" pitchFamily="34" charset="0"/>
              </a:rPr>
              <a:t> the amplifier looses around 8 dB</a:t>
            </a:r>
          </a:p>
        </p:txBody>
      </p:sp>
      <p:sp>
        <p:nvSpPr>
          <p:cNvPr id="7" name="CasellaDiTesto 6">
            <a:extLst>
              <a:ext uri="{FF2B5EF4-FFF2-40B4-BE49-F238E27FC236}">
                <a16:creationId xmlns:a16="http://schemas.microsoft.com/office/drawing/2014/main" id="{BC6C43B7-A25C-419E-B6A1-13A7C46EF01E}"/>
              </a:ext>
            </a:extLst>
          </p:cNvPr>
          <p:cNvSpPr txBox="1"/>
          <p:nvPr/>
        </p:nvSpPr>
        <p:spPr>
          <a:xfrm>
            <a:off x="10232636" y="749024"/>
            <a:ext cx="503664"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A</a:t>
            </a:r>
            <a:r>
              <a:rPr lang="it-IT" sz="2400" baseline="-25000" dirty="0">
                <a:solidFill>
                  <a:srgbClr val="FF0000"/>
                </a:solidFill>
                <a:latin typeface="Arial" panose="020B0604020202020204" pitchFamily="34" charset="0"/>
                <a:cs typeface="Arial" panose="020B0604020202020204" pitchFamily="34" charset="0"/>
              </a:rPr>
              <a:t>1</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623FB51A-9FEC-4A77-B2F7-453EE47287AE}"/>
              </a:ext>
            </a:extLst>
          </p:cNvPr>
          <p:cNvSpPr txBox="1"/>
          <p:nvPr/>
        </p:nvSpPr>
        <p:spPr>
          <a:xfrm>
            <a:off x="10629992" y="1594588"/>
            <a:ext cx="503664"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A</a:t>
            </a:r>
            <a:r>
              <a:rPr lang="it-IT" sz="2400" baseline="-25000" dirty="0">
                <a:solidFill>
                  <a:srgbClr val="FF0000"/>
                </a:solidFill>
                <a:latin typeface="Arial" panose="020B0604020202020204" pitchFamily="34" charset="0"/>
                <a:cs typeface="Arial" panose="020B0604020202020204" pitchFamily="34" charset="0"/>
              </a:rPr>
              <a:t>2</a:t>
            </a:r>
            <a:endParaRPr lang="en-US" sz="2400" baseline="-25000" dirty="0">
              <a:solidFill>
                <a:srgbClr val="FF0000"/>
              </a:solidFill>
              <a:latin typeface="Arial" panose="020B0604020202020204" pitchFamily="34" charset="0"/>
              <a:cs typeface="Arial" panose="020B0604020202020204" pitchFamily="34" charset="0"/>
            </a:endParaRPr>
          </a:p>
        </p:txBody>
      </p:sp>
      <p:graphicFrame>
        <p:nvGraphicFramePr>
          <p:cNvPr id="9" name="Oggetto 8">
            <a:extLst>
              <a:ext uri="{FF2B5EF4-FFF2-40B4-BE49-F238E27FC236}">
                <a16:creationId xmlns:a16="http://schemas.microsoft.com/office/drawing/2014/main" id="{39F6355F-CD1E-4715-B15D-3D7F00C1E9D0}"/>
              </a:ext>
            </a:extLst>
          </p:cNvPr>
          <p:cNvGraphicFramePr>
            <a:graphicFrameLocks noChangeAspect="1"/>
          </p:cNvGraphicFramePr>
          <p:nvPr>
            <p:extLst>
              <p:ext uri="{D42A27DB-BD31-4B8C-83A1-F6EECF244321}">
                <p14:modId xmlns:p14="http://schemas.microsoft.com/office/powerpoint/2010/main" val="1712566708"/>
              </p:ext>
            </p:extLst>
          </p:nvPr>
        </p:nvGraphicFramePr>
        <p:xfrm>
          <a:off x="1195333" y="3938265"/>
          <a:ext cx="2525712" cy="1900238"/>
        </p:xfrm>
        <a:graphic>
          <a:graphicData uri="http://schemas.openxmlformats.org/presentationml/2006/ole">
            <mc:AlternateContent xmlns:mc="http://schemas.openxmlformats.org/markup-compatibility/2006">
              <mc:Choice xmlns:v="urn:schemas-microsoft-com:vml" Requires="v">
                <p:oleObj spid="_x0000_s9413" name="Equation" r:id="rId4" imgW="1193760" imgH="888840" progId="Equation.DSMT4">
                  <p:embed/>
                </p:oleObj>
              </mc:Choice>
              <mc:Fallback>
                <p:oleObj name="Equation" r:id="rId4" imgW="1193760" imgH="888840" progId="Equation.DSMT4">
                  <p:embed/>
                  <p:pic>
                    <p:nvPicPr>
                      <p:cNvPr id="8" name="Oggetto 7">
                        <a:extLst>
                          <a:ext uri="{FF2B5EF4-FFF2-40B4-BE49-F238E27FC236}">
                            <a16:creationId xmlns:a16="http://schemas.microsoft.com/office/drawing/2014/main" id="{F5E4A1CF-6AC7-427D-82EF-F2C3E361329C}"/>
                          </a:ext>
                        </a:extLst>
                      </p:cNvPr>
                      <p:cNvPicPr>
                        <a:picLocks noChangeAspect="1" noChangeArrowheads="1"/>
                      </p:cNvPicPr>
                      <p:nvPr/>
                    </p:nvPicPr>
                    <p:blipFill>
                      <a:blip r:embed="rId5"/>
                      <a:srcRect/>
                      <a:stretch>
                        <a:fillRect/>
                      </a:stretch>
                    </p:blipFill>
                    <p:spPr bwMode="auto">
                      <a:xfrm>
                        <a:off x="1195333" y="3938265"/>
                        <a:ext cx="2525712" cy="1900238"/>
                      </a:xfrm>
                      <a:prstGeom prst="rect">
                        <a:avLst/>
                      </a:prstGeom>
                      <a:noFill/>
                    </p:spPr>
                  </p:pic>
                </p:oleObj>
              </mc:Fallback>
            </mc:AlternateContent>
          </a:graphicData>
        </a:graphic>
      </p:graphicFrame>
      <p:sp>
        <p:nvSpPr>
          <p:cNvPr id="10" name="CasellaDiTesto 9">
            <a:extLst>
              <a:ext uri="{FF2B5EF4-FFF2-40B4-BE49-F238E27FC236}">
                <a16:creationId xmlns:a16="http://schemas.microsoft.com/office/drawing/2014/main" id="{D0E2AD30-724F-4CEE-8EEB-0256D9CB6B44}"/>
              </a:ext>
            </a:extLst>
          </p:cNvPr>
          <p:cNvSpPr txBox="1"/>
          <p:nvPr/>
        </p:nvSpPr>
        <p:spPr>
          <a:xfrm>
            <a:off x="4058150" y="614255"/>
            <a:ext cx="635110"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R</a:t>
            </a:r>
            <a:r>
              <a:rPr lang="it-IT" sz="2400" baseline="-25000" dirty="0">
                <a:solidFill>
                  <a:srgbClr val="FF0000"/>
                </a:solidFill>
                <a:latin typeface="Arial" panose="020B0604020202020204" pitchFamily="34" charset="0"/>
                <a:cs typeface="Arial" panose="020B0604020202020204" pitchFamily="34" charset="0"/>
              </a:rPr>
              <a:t>L1</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91FA009B-E7A9-4E40-B9A5-B0B6D1B4253D}"/>
              </a:ext>
            </a:extLst>
          </p:cNvPr>
          <p:cNvSpPr txBox="1"/>
          <p:nvPr/>
        </p:nvSpPr>
        <p:spPr>
          <a:xfrm>
            <a:off x="3721045" y="2147022"/>
            <a:ext cx="635110"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R</a:t>
            </a:r>
            <a:r>
              <a:rPr lang="it-IT" sz="2400" baseline="-25000" dirty="0">
                <a:solidFill>
                  <a:srgbClr val="FF0000"/>
                </a:solidFill>
                <a:latin typeface="Arial" panose="020B0604020202020204" pitchFamily="34" charset="0"/>
                <a:cs typeface="Arial" panose="020B0604020202020204" pitchFamily="34" charset="0"/>
              </a:rPr>
              <a:t>L2</a:t>
            </a:r>
            <a:endParaRPr lang="en-US" sz="2400" baseline="-25000" dirty="0">
              <a:solidFill>
                <a:srgbClr val="FF0000"/>
              </a:solidFill>
              <a:latin typeface="Arial" panose="020B0604020202020204" pitchFamily="34" charset="0"/>
              <a:cs typeface="Arial" panose="020B0604020202020204" pitchFamily="34" charset="0"/>
            </a:endParaRPr>
          </a:p>
        </p:txBody>
      </p:sp>
      <p:cxnSp>
        <p:nvCxnSpPr>
          <p:cNvPr id="12" name="Connettore diritto 11">
            <a:extLst>
              <a:ext uri="{FF2B5EF4-FFF2-40B4-BE49-F238E27FC236}">
                <a16:creationId xmlns:a16="http://schemas.microsoft.com/office/drawing/2014/main" id="{9179B435-F6A1-4958-997E-C4097FB93DF6}"/>
              </a:ext>
            </a:extLst>
          </p:cNvPr>
          <p:cNvCxnSpPr>
            <a:cxnSpLocks/>
          </p:cNvCxnSpPr>
          <p:nvPr/>
        </p:nvCxnSpPr>
        <p:spPr>
          <a:xfrm>
            <a:off x="4576310" y="1124319"/>
            <a:ext cx="573591" cy="280660"/>
          </a:xfrm>
          <a:prstGeom prst="line">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C212D546-43DA-4D7B-BE43-3E66F1784E48}"/>
              </a:ext>
            </a:extLst>
          </p:cNvPr>
          <p:cNvCxnSpPr>
            <a:cxnSpLocks/>
          </p:cNvCxnSpPr>
          <p:nvPr/>
        </p:nvCxnSpPr>
        <p:spPr>
          <a:xfrm flipV="1">
            <a:off x="4385416" y="2123842"/>
            <a:ext cx="764485" cy="288826"/>
          </a:xfrm>
          <a:prstGeom prst="line">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4E884F12-4233-42AB-9BEF-ED43E3BE9D2E}"/>
              </a:ext>
            </a:extLst>
          </p:cNvPr>
          <p:cNvCxnSpPr>
            <a:cxnSpLocks/>
          </p:cNvCxnSpPr>
          <p:nvPr/>
        </p:nvCxnSpPr>
        <p:spPr>
          <a:xfrm flipH="1">
            <a:off x="10058400" y="1121881"/>
            <a:ext cx="289560" cy="207528"/>
          </a:xfrm>
          <a:prstGeom prst="line">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11B94672-8D28-440D-A0B8-1EDDF02E3084}"/>
              </a:ext>
            </a:extLst>
          </p:cNvPr>
          <p:cNvCxnSpPr>
            <a:cxnSpLocks/>
          </p:cNvCxnSpPr>
          <p:nvPr/>
        </p:nvCxnSpPr>
        <p:spPr>
          <a:xfrm flipH="1">
            <a:off x="10232636" y="1898890"/>
            <a:ext cx="397356" cy="101522"/>
          </a:xfrm>
          <a:prstGeom prst="line">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graphicFrame>
        <p:nvGraphicFramePr>
          <p:cNvPr id="24" name="Oggetto 23">
            <a:extLst>
              <a:ext uri="{FF2B5EF4-FFF2-40B4-BE49-F238E27FC236}">
                <a16:creationId xmlns:a16="http://schemas.microsoft.com/office/drawing/2014/main" id="{DC93F445-843E-4258-9233-3D2428CFB8F6}"/>
              </a:ext>
            </a:extLst>
          </p:cNvPr>
          <p:cNvGraphicFramePr>
            <a:graphicFrameLocks noChangeAspect="1"/>
          </p:cNvGraphicFramePr>
          <p:nvPr>
            <p:extLst>
              <p:ext uri="{D42A27DB-BD31-4B8C-83A1-F6EECF244321}">
                <p14:modId xmlns:p14="http://schemas.microsoft.com/office/powerpoint/2010/main" val="3712771728"/>
              </p:ext>
            </p:extLst>
          </p:nvPr>
        </p:nvGraphicFramePr>
        <p:xfrm>
          <a:off x="5032375" y="4633878"/>
          <a:ext cx="1584325" cy="488950"/>
        </p:xfrm>
        <a:graphic>
          <a:graphicData uri="http://schemas.openxmlformats.org/presentationml/2006/ole">
            <mc:AlternateContent xmlns:mc="http://schemas.openxmlformats.org/markup-compatibility/2006">
              <mc:Choice xmlns:v="urn:schemas-microsoft-com:vml" Requires="v">
                <p:oleObj spid="_x0000_s9414" name="Equation" r:id="rId6" imgW="749160" imgH="228600" progId="Equation.DSMT4">
                  <p:embed/>
                </p:oleObj>
              </mc:Choice>
              <mc:Fallback>
                <p:oleObj name="Equation" r:id="rId6" imgW="749160" imgH="228600" progId="Equation.DSMT4">
                  <p:embed/>
                  <p:pic>
                    <p:nvPicPr>
                      <p:cNvPr id="9" name="Oggetto 8">
                        <a:extLst>
                          <a:ext uri="{FF2B5EF4-FFF2-40B4-BE49-F238E27FC236}">
                            <a16:creationId xmlns:a16="http://schemas.microsoft.com/office/drawing/2014/main" id="{39F6355F-CD1E-4715-B15D-3D7F00C1E9D0}"/>
                          </a:ext>
                        </a:extLst>
                      </p:cNvPr>
                      <p:cNvPicPr>
                        <a:picLocks noChangeAspect="1" noChangeArrowheads="1"/>
                      </p:cNvPicPr>
                      <p:nvPr/>
                    </p:nvPicPr>
                    <p:blipFill>
                      <a:blip r:embed="rId7"/>
                      <a:srcRect/>
                      <a:stretch>
                        <a:fillRect/>
                      </a:stretch>
                    </p:blipFill>
                    <p:spPr bwMode="auto">
                      <a:xfrm>
                        <a:off x="5032375" y="4633878"/>
                        <a:ext cx="1584325" cy="488950"/>
                      </a:xfrm>
                      <a:prstGeom prst="rect">
                        <a:avLst/>
                      </a:prstGeom>
                      <a:noFill/>
                    </p:spPr>
                  </p:pic>
                </p:oleObj>
              </mc:Fallback>
            </mc:AlternateContent>
          </a:graphicData>
        </a:graphic>
      </p:graphicFrame>
      <p:sp>
        <p:nvSpPr>
          <p:cNvPr id="25" name="Parentesi graffa aperta 24">
            <a:extLst>
              <a:ext uri="{FF2B5EF4-FFF2-40B4-BE49-F238E27FC236}">
                <a16:creationId xmlns:a16="http://schemas.microsoft.com/office/drawing/2014/main" id="{7C6A8053-4BED-4C15-8020-7D3555480319}"/>
              </a:ext>
            </a:extLst>
          </p:cNvPr>
          <p:cNvSpPr/>
          <p:nvPr/>
        </p:nvSpPr>
        <p:spPr>
          <a:xfrm>
            <a:off x="701040" y="4031011"/>
            <a:ext cx="494293" cy="1575588"/>
          </a:xfrm>
          <a:prstGeom prst="leftBrace">
            <a:avLst>
              <a:gd name="adj1" fmla="val 26318"/>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ccia a destra 25">
            <a:extLst>
              <a:ext uri="{FF2B5EF4-FFF2-40B4-BE49-F238E27FC236}">
                <a16:creationId xmlns:a16="http://schemas.microsoft.com/office/drawing/2014/main" id="{8D2179C6-1783-429A-8306-D981DD4C5431}"/>
              </a:ext>
            </a:extLst>
          </p:cNvPr>
          <p:cNvSpPr/>
          <p:nvPr/>
        </p:nvSpPr>
        <p:spPr>
          <a:xfrm>
            <a:off x="4058150" y="4633878"/>
            <a:ext cx="518160" cy="440494"/>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747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14C1AA79-DF95-417E-962D-385A7F19C06B}"/>
              </a:ext>
            </a:extLst>
          </p:cNvPr>
          <p:cNvPicPr>
            <a:picLocks noChangeAspect="1"/>
          </p:cNvPicPr>
          <p:nvPr/>
        </p:nvPicPr>
        <p:blipFill>
          <a:blip r:embed="rId3"/>
          <a:stretch>
            <a:fillRect/>
          </a:stretch>
        </p:blipFill>
        <p:spPr>
          <a:xfrm>
            <a:off x="745346" y="3542927"/>
            <a:ext cx="3673056" cy="2659905"/>
          </a:xfrm>
          <a:prstGeom prst="rect">
            <a:avLst/>
          </a:prstGeom>
        </p:spPr>
      </p:pic>
      <p:sp>
        <p:nvSpPr>
          <p:cNvPr id="3" name="Segnaposto piè di pagina 2">
            <a:extLst>
              <a:ext uri="{FF2B5EF4-FFF2-40B4-BE49-F238E27FC236}">
                <a16:creationId xmlns:a16="http://schemas.microsoft.com/office/drawing/2014/main" id="{3C63F249-86DB-4CF5-BAFA-9326C4820048}"/>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9A1CA9FB-F012-4FA3-9E8E-BA97B6B902E7}"/>
              </a:ext>
            </a:extLst>
          </p:cNvPr>
          <p:cNvSpPr>
            <a:spLocks noGrp="1"/>
          </p:cNvSpPr>
          <p:nvPr>
            <p:ph type="sldNum" sz="quarter" idx="12"/>
          </p:nvPr>
        </p:nvSpPr>
        <p:spPr/>
        <p:txBody>
          <a:bodyPr/>
          <a:lstStyle/>
          <a:p>
            <a:fld id="{02055017-B6DE-4C35-A63B-40EADAC97849}" type="slidenum">
              <a:rPr lang="en-US" smtClean="0"/>
              <a:t>5</a:t>
            </a:fld>
            <a:endParaRPr lang="en-US" dirty="0"/>
          </a:p>
        </p:txBody>
      </p:sp>
      <p:sp>
        <p:nvSpPr>
          <p:cNvPr id="5" name="Titolo 1">
            <a:extLst>
              <a:ext uri="{FF2B5EF4-FFF2-40B4-BE49-F238E27FC236}">
                <a16:creationId xmlns:a16="http://schemas.microsoft.com/office/drawing/2014/main" id="{EB68863B-0357-4F06-B896-4D1FD931B750}"/>
              </a:ext>
            </a:extLst>
          </p:cNvPr>
          <p:cNvSpPr>
            <a:spLocks noGrp="1"/>
          </p:cNvSpPr>
          <p:nvPr>
            <p:ph type="title"/>
          </p:nvPr>
        </p:nvSpPr>
        <p:spPr>
          <a:xfrm>
            <a:off x="745346" y="127064"/>
            <a:ext cx="10515600" cy="662397"/>
          </a:xfrm>
        </p:spPr>
        <p:txBody>
          <a:bodyPr/>
          <a:lstStyle/>
          <a:p>
            <a:r>
              <a:rPr lang="it-IT" dirty="0"/>
              <a:t>Output stages - </a:t>
            </a:r>
            <a:r>
              <a:rPr lang="it-IT" dirty="0" err="1"/>
              <a:t>specifications</a:t>
            </a:r>
            <a:endParaRPr lang="en-US" dirty="0"/>
          </a:p>
        </p:txBody>
      </p:sp>
      <p:graphicFrame>
        <p:nvGraphicFramePr>
          <p:cNvPr id="6" name="Oggetto 5">
            <a:extLst>
              <a:ext uri="{FF2B5EF4-FFF2-40B4-BE49-F238E27FC236}">
                <a16:creationId xmlns:a16="http://schemas.microsoft.com/office/drawing/2014/main" id="{D027EF9D-75EE-4507-A0BB-70A5B1B85630}"/>
              </a:ext>
            </a:extLst>
          </p:cNvPr>
          <p:cNvGraphicFramePr>
            <a:graphicFrameLocks noChangeAspect="1"/>
          </p:cNvGraphicFramePr>
          <p:nvPr>
            <p:extLst>
              <p:ext uri="{D42A27DB-BD31-4B8C-83A1-F6EECF244321}">
                <p14:modId xmlns:p14="http://schemas.microsoft.com/office/powerpoint/2010/main" val="725093911"/>
              </p:ext>
            </p:extLst>
          </p:nvPr>
        </p:nvGraphicFramePr>
        <p:xfrm>
          <a:off x="529378" y="863191"/>
          <a:ext cx="4398962" cy="692150"/>
        </p:xfrm>
        <a:graphic>
          <a:graphicData uri="http://schemas.openxmlformats.org/presentationml/2006/ole">
            <mc:AlternateContent xmlns:mc="http://schemas.openxmlformats.org/markup-compatibility/2006">
              <mc:Choice xmlns:v="urn:schemas-microsoft-com:vml" Requires="v">
                <p:oleObj spid="_x0000_s3288" name="Equation" r:id="rId4" imgW="1447560" imgH="228600" progId="Equation.DSMT4">
                  <p:embed/>
                </p:oleObj>
              </mc:Choice>
              <mc:Fallback>
                <p:oleObj name="Equation" r:id="rId4" imgW="1447560" imgH="228600" progId="Equation.DSMT4">
                  <p:embed/>
                  <p:pic>
                    <p:nvPicPr>
                      <p:cNvPr id="9" name="Oggetto 8"/>
                      <p:cNvPicPr>
                        <a:picLocks noChangeAspect="1" noChangeArrowheads="1"/>
                      </p:cNvPicPr>
                      <p:nvPr/>
                    </p:nvPicPr>
                    <p:blipFill>
                      <a:blip r:embed="rId5"/>
                      <a:srcRect/>
                      <a:stretch>
                        <a:fillRect/>
                      </a:stretch>
                    </p:blipFill>
                    <p:spPr bwMode="auto">
                      <a:xfrm>
                        <a:off x="529378" y="863191"/>
                        <a:ext cx="4398962" cy="692150"/>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6CD7D4C0-5C8A-46D4-AFE3-1524276D3786}"/>
              </a:ext>
            </a:extLst>
          </p:cNvPr>
          <p:cNvGraphicFramePr>
            <a:graphicFrameLocks noChangeAspect="1"/>
          </p:cNvGraphicFramePr>
          <p:nvPr>
            <p:extLst>
              <p:ext uri="{D42A27DB-BD31-4B8C-83A1-F6EECF244321}">
                <p14:modId xmlns:p14="http://schemas.microsoft.com/office/powerpoint/2010/main" val="837833779"/>
              </p:ext>
            </p:extLst>
          </p:nvPr>
        </p:nvGraphicFramePr>
        <p:xfrm>
          <a:off x="745346" y="2000623"/>
          <a:ext cx="3573462" cy="1314450"/>
        </p:xfrm>
        <a:graphic>
          <a:graphicData uri="http://schemas.openxmlformats.org/presentationml/2006/ole">
            <mc:AlternateContent xmlns:mc="http://schemas.openxmlformats.org/markup-compatibility/2006">
              <mc:Choice xmlns:v="urn:schemas-microsoft-com:vml" Requires="v">
                <p:oleObj spid="_x0000_s3289" name="Equation" r:id="rId6" imgW="1244520" imgH="457200" progId="Equation.DSMT4">
                  <p:embed/>
                </p:oleObj>
              </mc:Choice>
              <mc:Fallback>
                <p:oleObj name="Equation" r:id="rId6" imgW="1244520" imgH="457200" progId="Equation.DSMT4">
                  <p:embed/>
                  <p:pic>
                    <p:nvPicPr>
                      <p:cNvPr id="11" name="Oggetto 10"/>
                      <p:cNvPicPr>
                        <a:picLocks noChangeAspect="1" noChangeArrowheads="1"/>
                      </p:cNvPicPr>
                      <p:nvPr/>
                    </p:nvPicPr>
                    <p:blipFill>
                      <a:blip r:embed="rId7"/>
                      <a:srcRect/>
                      <a:stretch>
                        <a:fillRect/>
                      </a:stretch>
                    </p:blipFill>
                    <p:spPr bwMode="auto">
                      <a:xfrm>
                        <a:off x="745346" y="2000623"/>
                        <a:ext cx="3573462" cy="1314450"/>
                      </a:xfrm>
                      <a:prstGeom prst="rect">
                        <a:avLst/>
                      </a:prstGeom>
                      <a:noFill/>
                    </p:spPr>
                  </p:pic>
                </p:oleObj>
              </mc:Fallback>
            </mc:AlternateContent>
          </a:graphicData>
        </a:graphic>
      </p:graphicFrame>
      <p:sp>
        <p:nvSpPr>
          <p:cNvPr id="8" name="CasellaDiTesto 7">
            <a:extLst>
              <a:ext uri="{FF2B5EF4-FFF2-40B4-BE49-F238E27FC236}">
                <a16:creationId xmlns:a16="http://schemas.microsoft.com/office/drawing/2014/main" id="{8029A8D3-0BEC-4C74-8999-CDEBBC8DFB74}"/>
              </a:ext>
            </a:extLst>
          </p:cNvPr>
          <p:cNvSpPr txBox="1"/>
          <p:nvPr/>
        </p:nvSpPr>
        <p:spPr>
          <a:xfrm>
            <a:off x="3598874" y="1425031"/>
            <a:ext cx="1160895" cy="461665"/>
          </a:xfrm>
          <a:prstGeom prst="rect">
            <a:avLst/>
          </a:prstGeom>
          <a:noFill/>
        </p:spPr>
        <p:txBody>
          <a:bodyPr wrap="none" rtlCol="0">
            <a:spAutoFit/>
          </a:bodyPr>
          <a:lstStyle/>
          <a:p>
            <a:r>
              <a:rPr lang="it-IT" sz="2400" i="1" dirty="0">
                <a:solidFill>
                  <a:srgbClr val="FF0000"/>
                </a:solidFill>
                <a:latin typeface="Arial" panose="020B0604020202020204" pitchFamily="34" charset="0"/>
                <a:cs typeface="Arial" panose="020B0604020202020204" pitchFamily="34" charset="0"/>
              </a:rPr>
              <a:t>Source</a:t>
            </a:r>
            <a:endParaRPr lang="en-US" sz="2400" i="1" baseline="-25000" dirty="0">
              <a:solidFill>
                <a:srgbClr val="FF0000"/>
              </a:solidFill>
              <a:latin typeface="Arial" panose="020B060402020202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B182BDCA-6E28-454A-8EB3-EE55E7583C72}"/>
              </a:ext>
            </a:extLst>
          </p:cNvPr>
          <p:cNvSpPr txBox="1"/>
          <p:nvPr/>
        </p:nvSpPr>
        <p:spPr>
          <a:xfrm>
            <a:off x="915437" y="1481994"/>
            <a:ext cx="784189" cy="461665"/>
          </a:xfrm>
          <a:prstGeom prst="rect">
            <a:avLst/>
          </a:prstGeom>
          <a:noFill/>
        </p:spPr>
        <p:txBody>
          <a:bodyPr wrap="none" rtlCol="0">
            <a:spAutoFit/>
          </a:bodyPr>
          <a:lstStyle/>
          <a:p>
            <a:r>
              <a:rPr lang="it-IT" sz="2400" i="1" dirty="0" err="1">
                <a:solidFill>
                  <a:srgbClr val="0070C0"/>
                </a:solidFill>
                <a:latin typeface="Arial" panose="020B0604020202020204" pitchFamily="34" charset="0"/>
                <a:cs typeface="Arial" panose="020B0604020202020204" pitchFamily="34" charset="0"/>
              </a:rPr>
              <a:t>Sink</a:t>
            </a:r>
            <a:endParaRPr lang="en-US" sz="2400" i="1" baseline="-25000" dirty="0">
              <a:solidFill>
                <a:srgbClr val="0070C0"/>
              </a:solidFill>
              <a:latin typeface="Arial" panose="020B0604020202020204" pitchFamily="34" charset="0"/>
              <a:cs typeface="Arial" panose="020B0604020202020204" pitchFamily="34" charset="0"/>
            </a:endParaRPr>
          </a:p>
        </p:txBody>
      </p:sp>
      <p:pic>
        <p:nvPicPr>
          <p:cNvPr id="11" name="Elemento grafico 10">
            <a:extLst>
              <a:ext uri="{FF2B5EF4-FFF2-40B4-BE49-F238E27FC236}">
                <a16:creationId xmlns:a16="http://schemas.microsoft.com/office/drawing/2014/main" id="{93A95933-E475-40F3-A04D-C0EE634C3C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03146" y="863191"/>
            <a:ext cx="4881322" cy="5060531"/>
          </a:xfrm>
          <a:prstGeom prst="rect">
            <a:avLst/>
          </a:prstGeom>
        </p:spPr>
      </p:pic>
    </p:spTree>
    <p:extLst>
      <p:ext uri="{BB962C8B-B14F-4D97-AF65-F5344CB8AC3E}">
        <p14:creationId xmlns:p14="http://schemas.microsoft.com/office/powerpoint/2010/main" val="352600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86AE05BC-6E0B-4F4D-9830-FA6F27C0F30F}"/>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8DF84324-77F6-48C0-ACB2-4A55D4B04D62}"/>
              </a:ext>
            </a:extLst>
          </p:cNvPr>
          <p:cNvSpPr>
            <a:spLocks noGrp="1"/>
          </p:cNvSpPr>
          <p:nvPr>
            <p:ph type="sldNum" sz="quarter" idx="12"/>
          </p:nvPr>
        </p:nvSpPr>
        <p:spPr/>
        <p:txBody>
          <a:bodyPr/>
          <a:lstStyle/>
          <a:p>
            <a:fld id="{02055017-B6DE-4C35-A63B-40EADAC97849}" type="slidenum">
              <a:rPr lang="en-US" smtClean="0"/>
              <a:t>6</a:t>
            </a:fld>
            <a:endParaRPr lang="en-US" dirty="0"/>
          </a:p>
        </p:txBody>
      </p:sp>
      <p:sp>
        <p:nvSpPr>
          <p:cNvPr id="5" name="Titolo 1">
            <a:extLst>
              <a:ext uri="{FF2B5EF4-FFF2-40B4-BE49-F238E27FC236}">
                <a16:creationId xmlns:a16="http://schemas.microsoft.com/office/drawing/2014/main" id="{B0D99F9D-A7B6-47F9-BC9E-7D985202AEF3}"/>
              </a:ext>
            </a:extLst>
          </p:cNvPr>
          <p:cNvSpPr>
            <a:spLocks noGrp="1"/>
          </p:cNvSpPr>
          <p:nvPr>
            <p:ph type="title"/>
          </p:nvPr>
        </p:nvSpPr>
        <p:spPr>
          <a:xfrm>
            <a:off x="465135" y="49404"/>
            <a:ext cx="10515600" cy="662397"/>
          </a:xfrm>
        </p:spPr>
        <p:txBody>
          <a:bodyPr/>
          <a:lstStyle/>
          <a:p>
            <a:r>
              <a:rPr lang="en-US" dirty="0"/>
              <a:t>Examples</a:t>
            </a:r>
          </a:p>
        </p:txBody>
      </p:sp>
      <p:pic>
        <p:nvPicPr>
          <p:cNvPr id="9" name="Immagine 8">
            <a:extLst>
              <a:ext uri="{FF2B5EF4-FFF2-40B4-BE49-F238E27FC236}">
                <a16:creationId xmlns:a16="http://schemas.microsoft.com/office/drawing/2014/main" id="{846CBCD1-7F7F-4EB4-904B-09B6BA0484BC}"/>
              </a:ext>
            </a:extLst>
          </p:cNvPr>
          <p:cNvPicPr>
            <a:picLocks noChangeAspect="1"/>
          </p:cNvPicPr>
          <p:nvPr/>
        </p:nvPicPr>
        <p:blipFill>
          <a:blip r:embed="rId2"/>
          <a:stretch>
            <a:fillRect/>
          </a:stretch>
        </p:blipFill>
        <p:spPr>
          <a:xfrm>
            <a:off x="6609954" y="380602"/>
            <a:ext cx="5108152" cy="5108152"/>
          </a:xfrm>
          <a:prstGeom prst="rect">
            <a:avLst/>
          </a:prstGeom>
        </p:spPr>
      </p:pic>
      <p:pic>
        <p:nvPicPr>
          <p:cNvPr id="10" name="Immagine 9">
            <a:extLst>
              <a:ext uri="{FF2B5EF4-FFF2-40B4-BE49-F238E27FC236}">
                <a16:creationId xmlns:a16="http://schemas.microsoft.com/office/drawing/2014/main" id="{7428291C-93EB-4CED-86BE-58E932A66C80}"/>
              </a:ext>
            </a:extLst>
          </p:cNvPr>
          <p:cNvPicPr>
            <a:picLocks noChangeAspect="1"/>
          </p:cNvPicPr>
          <p:nvPr/>
        </p:nvPicPr>
        <p:blipFill>
          <a:blip r:embed="rId3"/>
          <a:stretch>
            <a:fillRect/>
          </a:stretch>
        </p:blipFill>
        <p:spPr>
          <a:xfrm>
            <a:off x="7475333" y="5668594"/>
            <a:ext cx="1816290" cy="302715"/>
          </a:xfrm>
          <a:prstGeom prst="rect">
            <a:avLst/>
          </a:prstGeom>
        </p:spPr>
      </p:pic>
      <p:pic>
        <p:nvPicPr>
          <p:cNvPr id="2" name="Immagine 1">
            <a:extLst>
              <a:ext uri="{FF2B5EF4-FFF2-40B4-BE49-F238E27FC236}">
                <a16:creationId xmlns:a16="http://schemas.microsoft.com/office/drawing/2014/main" id="{F83B0D02-E654-4D23-8B91-9DCE8D17ECF4}"/>
              </a:ext>
            </a:extLst>
          </p:cNvPr>
          <p:cNvPicPr>
            <a:picLocks noChangeAspect="1"/>
          </p:cNvPicPr>
          <p:nvPr/>
        </p:nvPicPr>
        <p:blipFill>
          <a:blip r:embed="rId4"/>
          <a:stretch>
            <a:fillRect/>
          </a:stretch>
        </p:blipFill>
        <p:spPr>
          <a:xfrm>
            <a:off x="391940" y="1071482"/>
            <a:ext cx="5997377" cy="4769679"/>
          </a:xfrm>
          <a:prstGeom prst="rect">
            <a:avLst/>
          </a:prstGeom>
        </p:spPr>
      </p:pic>
      <p:sp>
        <p:nvSpPr>
          <p:cNvPr id="6" name="CasellaDiTesto 5">
            <a:extLst>
              <a:ext uri="{FF2B5EF4-FFF2-40B4-BE49-F238E27FC236}">
                <a16:creationId xmlns:a16="http://schemas.microsoft.com/office/drawing/2014/main" id="{5FBFDDC9-B1D3-4004-9BEC-58954CBB7DAA}"/>
              </a:ext>
            </a:extLst>
          </p:cNvPr>
          <p:cNvSpPr txBox="1"/>
          <p:nvPr/>
        </p:nvSpPr>
        <p:spPr>
          <a:xfrm>
            <a:off x="1477956" y="5589120"/>
            <a:ext cx="3825343" cy="461665"/>
          </a:xfrm>
          <a:prstGeom prst="rect">
            <a:avLst/>
          </a:prstGeom>
          <a:noFill/>
        </p:spPr>
        <p:txBody>
          <a:bodyPr wrap="none" rtlCol="0">
            <a:spAutoFit/>
          </a:bodyPr>
          <a:lstStyle/>
          <a:p>
            <a:r>
              <a:rPr lang="en-US" sz="2400">
                <a:latin typeface="Arial" panose="020B0604020202020204" pitchFamily="34" charset="0"/>
                <a:cs typeface="Arial" panose="020B0604020202020204" pitchFamily="34" charset="0"/>
              </a:rPr>
              <a:t>OPA 377 (Analog Devices)</a:t>
            </a:r>
          </a:p>
        </p:txBody>
      </p:sp>
      <p:sp>
        <p:nvSpPr>
          <p:cNvPr id="7" name="CasellaDiTesto 6">
            <a:extLst>
              <a:ext uri="{FF2B5EF4-FFF2-40B4-BE49-F238E27FC236}">
                <a16:creationId xmlns:a16="http://schemas.microsoft.com/office/drawing/2014/main" id="{9D0245E7-7C04-4252-AD1A-2786B4629E9D}"/>
              </a:ext>
            </a:extLst>
          </p:cNvPr>
          <p:cNvSpPr txBox="1"/>
          <p:nvPr/>
        </p:nvSpPr>
        <p:spPr>
          <a:xfrm>
            <a:off x="9291623" y="5642796"/>
            <a:ext cx="1856983"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Linear Tech.</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7802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DC0605C1-4567-48B7-9648-E55396C6E3CC}"/>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315856D5-7BD3-4A38-AC7E-A5B7B9ECB847}"/>
              </a:ext>
            </a:extLst>
          </p:cNvPr>
          <p:cNvSpPr>
            <a:spLocks noGrp="1"/>
          </p:cNvSpPr>
          <p:nvPr>
            <p:ph type="sldNum" sz="quarter" idx="12"/>
          </p:nvPr>
        </p:nvSpPr>
        <p:spPr/>
        <p:txBody>
          <a:bodyPr/>
          <a:lstStyle/>
          <a:p>
            <a:fld id="{02055017-B6DE-4C35-A63B-40EADAC97849}" type="slidenum">
              <a:rPr lang="en-US" smtClean="0"/>
              <a:t>7</a:t>
            </a:fld>
            <a:endParaRPr lang="en-US" dirty="0"/>
          </a:p>
        </p:txBody>
      </p:sp>
      <p:sp>
        <p:nvSpPr>
          <p:cNvPr id="5" name="Titolo 1">
            <a:extLst>
              <a:ext uri="{FF2B5EF4-FFF2-40B4-BE49-F238E27FC236}">
                <a16:creationId xmlns:a16="http://schemas.microsoft.com/office/drawing/2014/main" id="{C0F4B78C-FC31-4201-B865-585071728CD8}"/>
              </a:ext>
            </a:extLst>
          </p:cNvPr>
          <p:cNvSpPr txBox="1">
            <a:spLocks/>
          </p:cNvSpPr>
          <p:nvPr/>
        </p:nvSpPr>
        <p:spPr>
          <a:xfrm>
            <a:off x="602434" y="127316"/>
            <a:ext cx="10515600" cy="6623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it-IT"/>
              <a:t>Single supply case</a:t>
            </a:r>
            <a:endParaRPr lang="en-US" dirty="0"/>
          </a:p>
        </p:txBody>
      </p:sp>
      <p:pic>
        <p:nvPicPr>
          <p:cNvPr id="6" name="Immagine 5">
            <a:extLst>
              <a:ext uri="{FF2B5EF4-FFF2-40B4-BE49-F238E27FC236}">
                <a16:creationId xmlns:a16="http://schemas.microsoft.com/office/drawing/2014/main" id="{980C2689-5F1D-44DA-8831-97891B338B8C}"/>
              </a:ext>
            </a:extLst>
          </p:cNvPr>
          <p:cNvPicPr>
            <a:picLocks noChangeAspect="1"/>
          </p:cNvPicPr>
          <p:nvPr/>
        </p:nvPicPr>
        <p:blipFill>
          <a:blip r:embed="rId2"/>
          <a:stretch>
            <a:fillRect/>
          </a:stretch>
        </p:blipFill>
        <p:spPr>
          <a:xfrm>
            <a:off x="358594" y="1282329"/>
            <a:ext cx="6253556" cy="4752703"/>
          </a:xfrm>
          <a:prstGeom prst="rect">
            <a:avLst/>
          </a:prstGeom>
        </p:spPr>
      </p:pic>
      <p:sp>
        <p:nvSpPr>
          <p:cNvPr id="7" name="CasellaDiTesto 6">
            <a:extLst>
              <a:ext uri="{FF2B5EF4-FFF2-40B4-BE49-F238E27FC236}">
                <a16:creationId xmlns:a16="http://schemas.microsoft.com/office/drawing/2014/main" id="{5DDD8FDE-C477-45F9-A104-08664B19308E}"/>
              </a:ext>
            </a:extLst>
          </p:cNvPr>
          <p:cNvSpPr txBox="1"/>
          <p:nvPr/>
        </p:nvSpPr>
        <p:spPr>
          <a:xfrm>
            <a:off x="6883531" y="883322"/>
            <a:ext cx="5221256" cy="4678204"/>
          </a:xfrm>
          <a:prstGeom prst="rect">
            <a:avLst/>
          </a:prstGeom>
          <a:noFill/>
        </p:spPr>
        <p:txBody>
          <a:bodyPr wrap="square" rtlCol="0">
            <a:spAutoFit/>
          </a:bodyPr>
          <a:lstStyle/>
          <a:p>
            <a:pPr>
              <a:spcAft>
                <a:spcPts val="600"/>
              </a:spcAft>
            </a:pPr>
            <a:r>
              <a:rPr lang="it-IT" sz="2400" dirty="0">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n a single supply voltage circuit, the load cannot be connected to </a:t>
            </a:r>
            <a:r>
              <a:rPr lang="en-US" sz="2400" i="1"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(or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 if we want a to impose both positive and negative voltages across it. </a:t>
            </a:r>
          </a:p>
          <a:p>
            <a:pPr>
              <a:spcAft>
                <a:spcPts val="600"/>
              </a:spcAft>
            </a:pPr>
            <a:r>
              <a:rPr lang="en-US" sz="2400" dirty="0">
                <a:latin typeface="Arial" panose="020B0604020202020204" pitchFamily="34" charset="0"/>
                <a:cs typeface="Arial" panose="020B0604020202020204" pitchFamily="34" charset="0"/>
              </a:rPr>
              <a:t>To achieve this result, the load should be applied across the amplifier output port and a proper constant voltage, typically equal to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/2. </a:t>
            </a:r>
          </a:p>
          <a:p>
            <a:pPr>
              <a:spcAft>
                <a:spcPts val="600"/>
              </a:spcAft>
            </a:pPr>
            <a:r>
              <a:rPr lang="en-US" sz="2400" dirty="0">
                <a:latin typeface="Arial" panose="020B0604020202020204" pitchFamily="34" charset="0"/>
                <a:cs typeface="Arial" panose="020B0604020202020204" pitchFamily="34" charset="0"/>
              </a:rPr>
              <a:t>This voltage must be generated by a proper cell, starting from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20456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CF879201-5FF0-4976-A606-7F90E16575DA}"/>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E28537F9-7CE8-4640-9EE6-21539F906001}"/>
              </a:ext>
            </a:extLst>
          </p:cNvPr>
          <p:cNvSpPr>
            <a:spLocks noGrp="1"/>
          </p:cNvSpPr>
          <p:nvPr>
            <p:ph type="sldNum" sz="quarter" idx="12"/>
          </p:nvPr>
        </p:nvSpPr>
        <p:spPr/>
        <p:txBody>
          <a:bodyPr/>
          <a:lstStyle/>
          <a:p>
            <a:fld id="{02055017-B6DE-4C35-A63B-40EADAC97849}" type="slidenum">
              <a:rPr lang="en-US" smtClean="0"/>
              <a:t>8</a:t>
            </a:fld>
            <a:endParaRPr lang="en-US" dirty="0"/>
          </a:p>
        </p:txBody>
      </p:sp>
      <p:pic>
        <p:nvPicPr>
          <p:cNvPr id="5" name="Immagine 4">
            <a:extLst>
              <a:ext uri="{FF2B5EF4-FFF2-40B4-BE49-F238E27FC236}">
                <a16:creationId xmlns:a16="http://schemas.microsoft.com/office/drawing/2014/main" id="{1DC73836-7A73-4899-8DF1-023AC84C9A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5563" y="990600"/>
            <a:ext cx="8487615" cy="5034618"/>
          </a:xfrm>
          <a:prstGeom prst="rect">
            <a:avLst/>
          </a:prstGeom>
        </p:spPr>
      </p:pic>
      <p:sp>
        <p:nvSpPr>
          <p:cNvPr id="6" name="Titolo 1">
            <a:extLst>
              <a:ext uri="{FF2B5EF4-FFF2-40B4-BE49-F238E27FC236}">
                <a16:creationId xmlns:a16="http://schemas.microsoft.com/office/drawing/2014/main" id="{280DE4D2-F92F-4125-97D0-34630B5C2304}"/>
              </a:ext>
            </a:extLst>
          </p:cNvPr>
          <p:cNvSpPr>
            <a:spLocks noGrp="1"/>
          </p:cNvSpPr>
          <p:nvPr>
            <p:ph type="title"/>
          </p:nvPr>
        </p:nvSpPr>
        <p:spPr>
          <a:xfrm>
            <a:off x="693057" y="197962"/>
            <a:ext cx="10515600" cy="662397"/>
          </a:xfrm>
        </p:spPr>
        <p:txBody>
          <a:bodyPr/>
          <a:lstStyle/>
          <a:p>
            <a:r>
              <a:rPr lang="it-IT" dirty="0" err="1"/>
              <a:t>Oputput</a:t>
            </a:r>
            <a:r>
              <a:rPr lang="it-IT" dirty="0"/>
              <a:t> stage </a:t>
            </a:r>
            <a:r>
              <a:rPr lang="it-IT" dirty="0" err="1"/>
              <a:t>classes</a:t>
            </a:r>
            <a:r>
              <a:rPr lang="it-IT" dirty="0"/>
              <a:t> </a:t>
            </a:r>
            <a:endParaRPr lang="en-US" dirty="0"/>
          </a:p>
        </p:txBody>
      </p:sp>
      <p:sp>
        <p:nvSpPr>
          <p:cNvPr id="7" name="CasellaDiTesto 6">
            <a:extLst>
              <a:ext uri="{FF2B5EF4-FFF2-40B4-BE49-F238E27FC236}">
                <a16:creationId xmlns:a16="http://schemas.microsoft.com/office/drawing/2014/main" id="{1E4454CE-9A98-482D-AA19-B9F74C5DEBFA}"/>
              </a:ext>
            </a:extLst>
          </p:cNvPr>
          <p:cNvSpPr txBox="1"/>
          <p:nvPr/>
        </p:nvSpPr>
        <p:spPr>
          <a:xfrm>
            <a:off x="390849" y="3477398"/>
            <a:ext cx="3851348"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By subtracting two unipolar</a:t>
            </a:r>
          </a:p>
          <a:p>
            <a:r>
              <a:rPr lang="en-US" sz="2400" dirty="0">
                <a:latin typeface="Arial" panose="020B0604020202020204" pitchFamily="34" charset="0"/>
                <a:cs typeface="Arial" panose="020B0604020202020204" pitchFamily="34" charset="0"/>
              </a:rPr>
              <a:t>currents, we obtain a bi-directional output current</a:t>
            </a:r>
          </a:p>
        </p:txBody>
      </p:sp>
      <p:sp>
        <p:nvSpPr>
          <p:cNvPr id="2" name="CasellaDiTesto 1">
            <a:extLst>
              <a:ext uri="{FF2B5EF4-FFF2-40B4-BE49-F238E27FC236}">
                <a16:creationId xmlns:a16="http://schemas.microsoft.com/office/drawing/2014/main" id="{3187682C-64A9-456B-88E3-DF6A307FFCB0}"/>
              </a:ext>
            </a:extLst>
          </p:cNvPr>
          <p:cNvSpPr txBox="1"/>
          <p:nvPr/>
        </p:nvSpPr>
        <p:spPr>
          <a:xfrm>
            <a:off x="10105495" y="2967335"/>
            <a:ext cx="1962397" cy="461665"/>
          </a:xfrm>
          <a:prstGeom prst="rect">
            <a:avLst/>
          </a:prstGeom>
          <a:noFill/>
        </p:spPr>
        <p:txBody>
          <a:bodyPr wrap="none" rtlCol="0">
            <a:spAutoFit/>
          </a:bodyPr>
          <a:lstStyle/>
          <a:p>
            <a:r>
              <a:rPr lang="it-IT" sz="2400" dirty="0" err="1">
                <a:solidFill>
                  <a:srgbClr val="FF0000"/>
                </a:solidFill>
                <a:latin typeface="Arial" panose="020B0604020202020204" pitchFamily="34" charset="0"/>
                <a:cs typeface="Arial" panose="020B0604020202020204" pitchFamily="34" charset="0"/>
              </a:rPr>
              <a:t>constant</a:t>
            </a:r>
            <a:r>
              <a:rPr lang="it-IT" sz="2400" dirty="0">
                <a:solidFill>
                  <a:srgbClr val="FF0000"/>
                </a:solidFill>
                <a:latin typeface="Arial" panose="020B0604020202020204" pitchFamily="34" charset="0"/>
                <a:cs typeface="Arial" panose="020B0604020202020204" pitchFamily="34" charset="0"/>
              </a:rPr>
              <a:t> </a:t>
            </a:r>
            <a:r>
              <a:rPr lang="it-IT" sz="2400" i="1" dirty="0">
                <a:solidFill>
                  <a:srgbClr val="FF0000"/>
                </a:solidFill>
                <a:latin typeface="Arial" panose="020B0604020202020204" pitchFamily="34" charset="0"/>
                <a:cs typeface="Arial" panose="020B0604020202020204" pitchFamily="34" charset="0"/>
              </a:rPr>
              <a:t>I</a:t>
            </a:r>
            <a:r>
              <a:rPr lang="it-IT" sz="2400" i="1" baseline="-25000" dirty="0">
                <a:solidFill>
                  <a:srgbClr val="FF0000"/>
                </a:solidFill>
                <a:latin typeface="Arial" panose="020B0604020202020204" pitchFamily="34" charset="0"/>
                <a:cs typeface="Arial" panose="020B0604020202020204" pitchFamily="34" charset="0"/>
              </a:rPr>
              <a:t>dev2</a:t>
            </a:r>
            <a:endParaRPr lang="en-US" sz="2400" i="1" baseline="-25000" dirty="0">
              <a:solidFill>
                <a:srgbClr val="FF0000"/>
              </a:solidFill>
              <a:latin typeface="Arial" panose="020B0604020202020204" pitchFamily="34" charset="0"/>
              <a:cs typeface="Arial" panose="020B0604020202020204" pitchFamily="34" charset="0"/>
            </a:endParaRPr>
          </a:p>
        </p:txBody>
      </p:sp>
      <p:cxnSp>
        <p:nvCxnSpPr>
          <p:cNvPr id="9" name="Connettore diritto 8">
            <a:extLst>
              <a:ext uri="{FF2B5EF4-FFF2-40B4-BE49-F238E27FC236}">
                <a16:creationId xmlns:a16="http://schemas.microsoft.com/office/drawing/2014/main" id="{1AC94D14-9876-4BD9-B814-95E8843420AB}"/>
              </a:ext>
            </a:extLst>
          </p:cNvPr>
          <p:cNvCxnSpPr>
            <a:cxnSpLocks/>
          </p:cNvCxnSpPr>
          <p:nvPr/>
        </p:nvCxnSpPr>
        <p:spPr>
          <a:xfrm flipH="1">
            <a:off x="10473178" y="3429000"/>
            <a:ext cx="440310" cy="506186"/>
          </a:xfrm>
          <a:prstGeom prst="line">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graphicFrame>
        <p:nvGraphicFramePr>
          <p:cNvPr id="10" name="Oggetto 9">
            <a:extLst>
              <a:ext uri="{FF2B5EF4-FFF2-40B4-BE49-F238E27FC236}">
                <a16:creationId xmlns:a16="http://schemas.microsoft.com/office/drawing/2014/main" id="{7516BCF0-9D97-4BAF-B9CF-FAC2CB14385D}"/>
              </a:ext>
            </a:extLst>
          </p:cNvPr>
          <p:cNvGraphicFramePr>
            <a:graphicFrameLocks noChangeAspect="1"/>
          </p:cNvGraphicFramePr>
          <p:nvPr>
            <p:extLst>
              <p:ext uri="{D42A27DB-BD31-4B8C-83A1-F6EECF244321}">
                <p14:modId xmlns:p14="http://schemas.microsoft.com/office/powerpoint/2010/main" val="3576198375"/>
              </p:ext>
            </p:extLst>
          </p:nvPr>
        </p:nvGraphicFramePr>
        <p:xfrm>
          <a:off x="858838" y="4959350"/>
          <a:ext cx="2916237" cy="657225"/>
        </p:xfrm>
        <a:graphic>
          <a:graphicData uri="http://schemas.openxmlformats.org/presentationml/2006/ole">
            <mc:AlternateContent xmlns:mc="http://schemas.openxmlformats.org/markup-compatibility/2006">
              <mc:Choice xmlns:v="urn:schemas-microsoft-com:vml" Requires="v">
                <p:oleObj spid="_x0000_s10333" name="Equation" r:id="rId4" imgW="1015920" imgH="228600" progId="Equation.DSMT4">
                  <p:embed/>
                </p:oleObj>
              </mc:Choice>
              <mc:Fallback>
                <p:oleObj name="Equation" r:id="rId4" imgW="1015920" imgH="228600" progId="Equation.DSMT4">
                  <p:embed/>
                  <p:pic>
                    <p:nvPicPr>
                      <p:cNvPr id="7" name="Oggetto 6">
                        <a:extLst>
                          <a:ext uri="{FF2B5EF4-FFF2-40B4-BE49-F238E27FC236}">
                            <a16:creationId xmlns:a16="http://schemas.microsoft.com/office/drawing/2014/main" id="{6CD7D4C0-5C8A-46D4-AFE3-1524276D3786}"/>
                          </a:ext>
                        </a:extLst>
                      </p:cNvPr>
                      <p:cNvPicPr>
                        <a:picLocks noChangeAspect="1" noChangeArrowheads="1"/>
                      </p:cNvPicPr>
                      <p:nvPr/>
                    </p:nvPicPr>
                    <p:blipFill>
                      <a:blip r:embed="rId5"/>
                      <a:srcRect/>
                      <a:stretch>
                        <a:fillRect/>
                      </a:stretch>
                    </p:blipFill>
                    <p:spPr bwMode="auto">
                      <a:xfrm>
                        <a:off x="858838" y="4959350"/>
                        <a:ext cx="2916237" cy="657225"/>
                      </a:xfrm>
                      <a:prstGeom prst="rect">
                        <a:avLst/>
                      </a:prstGeom>
                      <a:noFill/>
                    </p:spPr>
                  </p:pic>
                </p:oleObj>
              </mc:Fallback>
            </mc:AlternateContent>
          </a:graphicData>
        </a:graphic>
      </p:graphicFrame>
    </p:spTree>
    <p:extLst>
      <p:ext uri="{BB962C8B-B14F-4D97-AF65-F5344CB8AC3E}">
        <p14:creationId xmlns:p14="http://schemas.microsoft.com/office/powerpoint/2010/main" val="335209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7A103423-9FF1-40E8-B266-612F0CF2AA8D}"/>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ED300572-087B-43CB-AA55-9800A70DDEB6}"/>
              </a:ext>
            </a:extLst>
          </p:cNvPr>
          <p:cNvSpPr>
            <a:spLocks noGrp="1"/>
          </p:cNvSpPr>
          <p:nvPr>
            <p:ph type="sldNum" sz="quarter" idx="12"/>
          </p:nvPr>
        </p:nvSpPr>
        <p:spPr/>
        <p:txBody>
          <a:bodyPr/>
          <a:lstStyle/>
          <a:p>
            <a:fld id="{02055017-B6DE-4C35-A63B-40EADAC97849}" type="slidenum">
              <a:rPr lang="en-US" smtClean="0"/>
              <a:t>9</a:t>
            </a:fld>
            <a:endParaRPr lang="en-US" dirty="0"/>
          </a:p>
        </p:txBody>
      </p:sp>
      <p:sp>
        <p:nvSpPr>
          <p:cNvPr id="5" name="Titolo 1">
            <a:extLst>
              <a:ext uri="{FF2B5EF4-FFF2-40B4-BE49-F238E27FC236}">
                <a16:creationId xmlns:a16="http://schemas.microsoft.com/office/drawing/2014/main" id="{9C83A97A-9E25-46DE-A0FE-9B76D0E3190F}"/>
              </a:ext>
            </a:extLst>
          </p:cNvPr>
          <p:cNvSpPr>
            <a:spLocks noGrp="1"/>
          </p:cNvSpPr>
          <p:nvPr>
            <p:ph type="title"/>
          </p:nvPr>
        </p:nvSpPr>
        <p:spPr>
          <a:xfrm>
            <a:off x="1202014" y="426131"/>
            <a:ext cx="9201590" cy="662397"/>
          </a:xfrm>
        </p:spPr>
        <p:txBody>
          <a:bodyPr/>
          <a:lstStyle/>
          <a:p>
            <a:r>
              <a:rPr lang="it-IT" dirty="0" err="1"/>
              <a:t>Low</a:t>
            </a:r>
            <a:r>
              <a:rPr lang="it-IT" dirty="0"/>
              <a:t> </a:t>
            </a:r>
            <a:r>
              <a:rPr lang="it-IT" dirty="0" err="1"/>
              <a:t>power</a:t>
            </a:r>
            <a:r>
              <a:rPr lang="it-IT" dirty="0"/>
              <a:t> </a:t>
            </a:r>
            <a:r>
              <a:rPr lang="it-IT" dirty="0" err="1"/>
              <a:t>efficiency</a:t>
            </a:r>
            <a:r>
              <a:rPr lang="it-IT" dirty="0"/>
              <a:t> of </a:t>
            </a:r>
            <a:r>
              <a:rPr lang="it-IT" dirty="0" err="1"/>
              <a:t>class</a:t>
            </a:r>
            <a:r>
              <a:rPr lang="it-IT" dirty="0"/>
              <a:t> A output </a:t>
            </a:r>
            <a:r>
              <a:rPr lang="it-IT" dirty="0" err="1"/>
              <a:t>stages</a:t>
            </a:r>
            <a:endParaRPr lang="en-US" dirty="0"/>
          </a:p>
        </p:txBody>
      </p:sp>
      <p:pic>
        <p:nvPicPr>
          <p:cNvPr id="6" name="Immagine 5">
            <a:extLst>
              <a:ext uri="{FF2B5EF4-FFF2-40B4-BE49-F238E27FC236}">
                <a16:creationId xmlns:a16="http://schemas.microsoft.com/office/drawing/2014/main" id="{F1B3A4B2-26AF-4ADB-B58A-41C1E6E4DB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2014" y="1497840"/>
            <a:ext cx="8846591" cy="2504588"/>
          </a:xfrm>
          <a:prstGeom prst="rect">
            <a:avLst/>
          </a:prstGeom>
        </p:spPr>
      </p:pic>
      <p:sp>
        <p:nvSpPr>
          <p:cNvPr id="7" name="CasellaDiTesto 6">
            <a:extLst>
              <a:ext uri="{FF2B5EF4-FFF2-40B4-BE49-F238E27FC236}">
                <a16:creationId xmlns:a16="http://schemas.microsoft.com/office/drawing/2014/main" id="{F559ED9C-68BF-4EB7-8C87-FD7A60508EE9}"/>
              </a:ext>
            </a:extLst>
          </p:cNvPr>
          <p:cNvSpPr txBox="1"/>
          <p:nvPr/>
        </p:nvSpPr>
        <p:spPr>
          <a:xfrm>
            <a:off x="777240" y="4411740"/>
            <a:ext cx="1077468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maximum symmetrical current  coincides with </a:t>
            </a:r>
            <a:r>
              <a:rPr lang="en-US" sz="2400" dirty="0" err="1">
                <a:latin typeface="Arial" panose="020B0604020202020204" pitchFamily="34" charset="0"/>
                <a:cs typeface="Arial" panose="020B0604020202020204" pitchFamily="34" charset="0"/>
              </a:rPr>
              <a:t>I</a:t>
            </a:r>
            <a:r>
              <a:rPr lang="en-US" sz="2400" baseline="-25000" dirty="0" err="1">
                <a:latin typeface="Arial" panose="020B0604020202020204" pitchFamily="34" charset="0"/>
                <a:cs typeface="Arial" panose="020B0604020202020204" pitchFamily="34" charset="0"/>
              </a:rPr>
              <a:t>dev</a:t>
            </a:r>
            <a:r>
              <a:rPr lang="en-US" sz="2400" baseline="-25000" dirty="0">
                <a:latin typeface="Arial" panose="020B0604020202020204" pitchFamily="34" charset="0"/>
                <a:cs typeface="Arial" panose="020B0604020202020204" pitchFamily="34" charset="0"/>
              </a:rPr>
              <a:t> 2</a:t>
            </a:r>
            <a:r>
              <a:rPr lang="en-US" sz="2400" dirty="0">
                <a:latin typeface="Arial" panose="020B0604020202020204" pitchFamily="34" charset="0"/>
                <a:cs typeface="Arial" panose="020B0604020202020204" pitchFamily="34" charset="0"/>
              </a:rPr>
              <a:t>, which is a constant bias current.</a:t>
            </a:r>
          </a:p>
          <a:p>
            <a:r>
              <a:rPr lang="en-US" sz="2400" u="sng" dirty="0">
                <a:latin typeface="Arial" panose="020B0604020202020204" pitchFamily="34" charset="0"/>
                <a:cs typeface="Arial" panose="020B0604020202020204" pitchFamily="34" charset="0"/>
              </a:rPr>
              <a:t>Therefore, the maximum (symmetrical) output current is smaller than the quiescent current absorption.</a:t>
            </a:r>
            <a:r>
              <a:rPr lang="en-US" sz="2400" dirty="0">
                <a:latin typeface="Arial" panose="020B0604020202020204" pitchFamily="34" charset="0"/>
                <a:cs typeface="Arial" panose="020B0604020202020204" pitchFamily="34" charset="0"/>
              </a:rPr>
              <a:t> </a:t>
            </a:r>
          </a:p>
        </p:txBody>
      </p:sp>
      <p:graphicFrame>
        <p:nvGraphicFramePr>
          <p:cNvPr id="8" name="Oggetto 7">
            <a:extLst>
              <a:ext uri="{FF2B5EF4-FFF2-40B4-BE49-F238E27FC236}">
                <a16:creationId xmlns:a16="http://schemas.microsoft.com/office/drawing/2014/main" id="{4DAA3131-DCEA-4967-8DCA-62EAA83B5098}"/>
              </a:ext>
            </a:extLst>
          </p:cNvPr>
          <p:cNvGraphicFramePr>
            <a:graphicFrameLocks noChangeAspect="1"/>
          </p:cNvGraphicFramePr>
          <p:nvPr>
            <p:extLst>
              <p:ext uri="{D42A27DB-BD31-4B8C-83A1-F6EECF244321}">
                <p14:modId xmlns:p14="http://schemas.microsoft.com/office/powerpoint/2010/main" val="3187407012"/>
              </p:ext>
            </p:extLst>
          </p:nvPr>
        </p:nvGraphicFramePr>
        <p:xfrm>
          <a:off x="7351078" y="1497840"/>
          <a:ext cx="2916237" cy="657225"/>
        </p:xfrm>
        <a:graphic>
          <a:graphicData uri="http://schemas.openxmlformats.org/presentationml/2006/ole">
            <mc:AlternateContent xmlns:mc="http://schemas.openxmlformats.org/markup-compatibility/2006">
              <mc:Choice xmlns:v="urn:schemas-microsoft-com:vml" Requires="v">
                <p:oleObj spid="_x0000_s11357" name="Equation" r:id="rId4" imgW="1015920" imgH="228600" progId="Equation.DSMT4">
                  <p:embed/>
                </p:oleObj>
              </mc:Choice>
              <mc:Fallback>
                <p:oleObj name="Equation" r:id="rId4" imgW="1015920" imgH="228600" progId="Equation.DSMT4">
                  <p:embed/>
                  <p:pic>
                    <p:nvPicPr>
                      <p:cNvPr id="10" name="Oggetto 9">
                        <a:extLst>
                          <a:ext uri="{FF2B5EF4-FFF2-40B4-BE49-F238E27FC236}">
                            <a16:creationId xmlns:a16="http://schemas.microsoft.com/office/drawing/2014/main" id="{7516BCF0-9D97-4BAF-B9CF-FAC2CB14385D}"/>
                          </a:ext>
                        </a:extLst>
                      </p:cNvPr>
                      <p:cNvPicPr>
                        <a:picLocks noChangeAspect="1" noChangeArrowheads="1"/>
                      </p:cNvPicPr>
                      <p:nvPr/>
                    </p:nvPicPr>
                    <p:blipFill>
                      <a:blip r:embed="rId5"/>
                      <a:srcRect/>
                      <a:stretch>
                        <a:fillRect/>
                      </a:stretch>
                    </p:blipFill>
                    <p:spPr bwMode="auto">
                      <a:xfrm>
                        <a:off x="7351078" y="1497840"/>
                        <a:ext cx="2916237" cy="657225"/>
                      </a:xfrm>
                      <a:prstGeom prst="rect">
                        <a:avLst/>
                      </a:prstGeom>
                      <a:noFill/>
                    </p:spPr>
                  </p:pic>
                </p:oleObj>
              </mc:Fallback>
            </mc:AlternateContent>
          </a:graphicData>
        </a:graphic>
      </p:graphicFrame>
    </p:spTree>
    <p:extLst>
      <p:ext uri="{BB962C8B-B14F-4D97-AF65-F5344CB8AC3E}">
        <p14:creationId xmlns:p14="http://schemas.microsoft.com/office/powerpoint/2010/main" val="427538461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40000"/>
            <a:lumOff val="60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2017</Words>
  <Application>Microsoft Office PowerPoint</Application>
  <PresentationFormat>Widescreen</PresentationFormat>
  <Paragraphs>286</Paragraphs>
  <Slides>35</Slides>
  <Notes>2</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2</vt:i4>
      </vt:variant>
      <vt:variant>
        <vt:lpstr>Titoli diapositive</vt:lpstr>
      </vt:variant>
      <vt:variant>
        <vt:i4>35</vt:i4>
      </vt:variant>
    </vt:vector>
  </HeadingPairs>
  <TitlesOfParts>
    <vt:vector size="43" baseType="lpstr">
      <vt:lpstr>Arial</vt:lpstr>
      <vt:lpstr>Calibri</vt:lpstr>
      <vt:lpstr>Cambria Math</vt:lpstr>
      <vt:lpstr>Symbol</vt:lpstr>
      <vt:lpstr>Times New Roman</vt:lpstr>
      <vt:lpstr>Tema di Office</vt:lpstr>
      <vt:lpstr>Equation</vt:lpstr>
      <vt:lpstr>MathType 6.0 Equation</vt:lpstr>
      <vt:lpstr>Single-Ended operational amplifiers</vt:lpstr>
      <vt:lpstr>Typical op-amp-based negative feedback loop </vt:lpstr>
      <vt:lpstr>Requirement on the output impedance</vt:lpstr>
      <vt:lpstr>Example ADA4628 (Analog Devices)</vt:lpstr>
      <vt:lpstr>Output stages - specifications</vt:lpstr>
      <vt:lpstr>Examples</vt:lpstr>
      <vt:lpstr>Presentazione standard di PowerPoint</vt:lpstr>
      <vt:lpstr>Oputput stage classes </vt:lpstr>
      <vt:lpstr>Low power efficiency of class A output stages</vt:lpstr>
      <vt:lpstr>Class – A source followers</vt:lpstr>
      <vt:lpstr>Presentazione standard di PowerPoint</vt:lpstr>
      <vt:lpstr>Class-A source followers: output current limits</vt:lpstr>
      <vt:lpstr>Class AB – push pull source follower</vt:lpstr>
      <vt:lpstr>Common source output stages: class-A case</vt:lpstr>
      <vt:lpstr>Other info on the class-A common source</vt:lpstr>
      <vt:lpstr>Small signal properties of the class-A common source stage</vt:lpstr>
      <vt:lpstr>Class-AB common source: principle of operation</vt:lpstr>
      <vt:lpstr>Class-AB common-source output stages: maximum output currents</vt:lpstr>
      <vt:lpstr>Class-AB common-source output stages: quiescent current</vt:lpstr>
      <vt:lpstr>Class-AB common-source output stages: small signal behavior</vt:lpstr>
      <vt:lpstr>Class-AB common-source output stages: equivalent voltage source</vt:lpstr>
      <vt:lpstr>Class-AB common source: voltage shifter case</vt:lpstr>
      <vt:lpstr>Frequency response requirements: closed loop gain (bA)</vt:lpstr>
      <vt:lpstr>Amplifier gain and loop gain: role of the b factor </vt:lpstr>
      <vt:lpstr>Presentazione standard di PowerPoint</vt:lpstr>
      <vt:lpstr>Example of non-unity-gain stable op-amp</vt:lpstr>
      <vt:lpstr>Single non-dominant pole case</vt:lpstr>
      <vt:lpstr>Design specifications for the amplifier response speed </vt:lpstr>
      <vt:lpstr>A possible set of specification for design of a CMOS op-amp</vt:lpstr>
      <vt:lpstr>Design of an anolog cell: phases</vt:lpstr>
      <vt:lpstr>Operational amplifiers: number of stages</vt:lpstr>
      <vt:lpstr>Single stage op-amps</vt:lpstr>
      <vt:lpstr>Single stage op-amps with resistive load</vt:lpstr>
      <vt:lpstr>Two-stage op-amps</vt:lpstr>
      <vt:lpstr>Considerations on the op-amp number of stages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Paolo Bruschi</cp:lastModifiedBy>
  <cp:revision>525</cp:revision>
  <dcterms:created xsi:type="dcterms:W3CDTF">2015-02-03T16:10:37Z</dcterms:created>
  <dcterms:modified xsi:type="dcterms:W3CDTF">2021-11-08T22:51:13Z</dcterms:modified>
</cp:coreProperties>
</file>