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3" d="100"/>
          <a:sy n="53" d="100"/>
        </p:scale>
        <p:origin x="44" y="2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4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55.wmf"/><Relationship Id="rId4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67.wmf"/><Relationship Id="rId1" Type="http://schemas.openxmlformats.org/officeDocument/2006/relationships/image" Target="../media/image75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90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6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7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98.wmf"/><Relationship Id="rId4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e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e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4.wmf"/><Relationship Id="rId7" Type="http://schemas.openxmlformats.org/officeDocument/2006/relationships/image" Target="../media/image67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svg"/><Relationship Id="rId20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74.wmf"/><Relationship Id="rId3" Type="http://schemas.openxmlformats.org/officeDocument/2006/relationships/image" Target="../media/image60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71.wmf"/><Relationship Id="rId4" Type="http://schemas.openxmlformats.org/officeDocument/2006/relationships/image" Target="../media/image61.sv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0.bin"/><Relationship Id="rId3" Type="http://schemas.openxmlformats.org/officeDocument/2006/relationships/image" Target="../media/image58.pn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76.wmf"/><Relationship Id="rId4" Type="http://schemas.openxmlformats.org/officeDocument/2006/relationships/image" Target="../media/image59.sv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85.wmf"/><Relationship Id="rId3" Type="http://schemas.openxmlformats.org/officeDocument/2006/relationships/image" Target="../media/image58.png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81.emf"/><Relationship Id="rId4" Type="http://schemas.openxmlformats.org/officeDocument/2006/relationships/image" Target="../media/image59.svg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8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87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8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7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9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58.png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99.wmf"/><Relationship Id="rId4" Type="http://schemas.openxmlformats.org/officeDocument/2006/relationships/image" Target="../media/image59.svg"/><Relationship Id="rId9" Type="http://schemas.openxmlformats.org/officeDocument/2006/relationships/oleObject" Target="../embeddings/oleObject8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58.png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102.wmf"/><Relationship Id="rId4" Type="http://schemas.openxmlformats.org/officeDocument/2006/relationships/image" Target="../media/image59.svg"/><Relationship Id="rId9" Type="http://schemas.openxmlformats.org/officeDocument/2006/relationships/oleObject" Target="../embeddings/oleObject8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3.wmf"/><Relationship Id="rId26" Type="http://schemas.openxmlformats.org/officeDocument/2006/relationships/image" Target="../media/image31.svg"/><Relationship Id="rId3" Type="http://schemas.openxmlformats.org/officeDocument/2006/relationships/image" Target="../media/image28.png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9.bin"/><Relationship Id="rId25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27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9.sv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9" Type="http://schemas.openxmlformats.org/officeDocument/2006/relationships/image" Target="../media/image37.emf"/><Relationship Id="rId1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41.wmf"/><Relationship Id="rId4" Type="http://schemas.openxmlformats.org/officeDocument/2006/relationships/image" Target="../media/image38.e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5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1.svg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png"/><Relationship Id="rId11" Type="http://schemas.openxmlformats.org/officeDocument/2006/relationships/image" Target="../media/image54.wmf"/><Relationship Id="rId5" Type="http://schemas.openxmlformats.org/officeDocument/2006/relationships/image" Target="../media/image59.svg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58.png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svg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60.png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6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6733" y="113789"/>
            <a:ext cx="10515600" cy="662397"/>
          </a:xfrm>
        </p:spPr>
        <p:txBody>
          <a:bodyPr/>
          <a:lstStyle/>
          <a:p>
            <a:r>
              <a:rPr lang="en-US"/>
              <a:t>Frequency response of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A87272-9523-4999-9B4D-D923B181D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22719"/>
              </p:ext>
            </p:extLst>
          </p:nvPr>
        </p:nvGraphicFramePr>
        <p:xfrm>
          <a:off x="7369022" y="1602015"/>
          <a:ext cx="3544466" cy="109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3" imgW="1473200" imgH="457200" progId="Equation.DSMT4">
                  <p:embed/>
                </p:oleObj>
              </mc:Choice>
              <mc:Fallback>
                <p:oleObj name="Equation" r:id="rId3" imgW="1473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022" y="1602015"/>
                        <a:ext cx="3544466" cy="109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uppo 78">
            <a:extLst>
              <a:ext uri="{FF2B5EF4-FFF2-40B4-BE49-F238E27FC236}">
                <a16:creationId xmlns:a16="http://schemas.microsoft.com/office/drawing/2014/main" id="{134FAF7C-378D-452F-9B57-A405B01F44E3}"/>
              </a:ext>
            </a:extLst>
          </p:cNvPr>
          <p:cNvGrpSpPr/>
          <p:nvPr/>
        </p:nvGrpSpPr>
        <p:grpSpPr>
          <a:xfrm>
            <a:off x="941482" y="1134243"/>
            <a:ext cx="5236285" cy="2761169"/>
            <a:chOff x="941482" y="1134243"/>
            <a:chExt cx="5236285" cy="2761169"/>
          </a:xfrm>
        </p:grpSpPr>
        <p:grpSp>
          <p:nvGrpSpPr>
            <p:cNvPr id="17" name="Elemento grafico 10">
              <a:extLst>
                <a:ext uri="{FF2B5EF4-FFF2-40B4-BE49-F238E27FC236}">
                  <a16:creationId xmlns:a16="http://schemas.microsoft.com/office/drawing/2014/main" id="{4048562C-C2E6-4D31-8FB0-6E6A22142746}"/>
                </a:ext>
              </a:extLst>
            </p:cNvPr>
            <p:cNvGrpSpPr/>
            <p:nvPr/>
          </p:nvGrpSpPr>
          <p:grpSpPr>
            <a:xfrm>
              <a:off x="3754492" y="2317233"/>
              <a:ext cx="700056" cy="1000126"/>
              <a:chOff x="3754492" y="2317233"/>
              <a:chExt cx="700056" cy="1000126"/>
            </a:xfrm>
          </p:grpSpPr>
          <p:grpSp>
            <p:nvGrpSpPr>
              <p:cNvPr id="18" name="Elemento grafico 10">
                <a:extLst>
                  <a:ext uri="{FF2B5EF4-FFF2-40B4-BE49-F238E27FC236}">
                    <a16:creationId xmlns:a16="http://schemas.microsoft.com/office/drawing/2014/main" id="{5FD63C79-47F6-4A5A-A225-7C0328C828D2}"/>
                  </a:ext>
                </a:extLst>
              </p:cNvPr>
              <p:cNvGrpSpPr/>
              <p:nvPr/>
            </p:nvGrpSpPr>
            <p:grpSpPr>
              <a:xfrm>
                <a:off x="3754492" y="2317233"/>
                <a:ext cx="700056" cy="1000126"/>
                <a:chOff x="3754492" y="2317233"/>
                <a:chExt cx="700056" cy="1000126"/>
              </a:xfrm>
              <a:noFill/>
            </p:grpSpPr>
            <p:sp>
              <p:nvSpPr>
                <p:cNvPr id="19" name="Figura a mano libera: forma 18">
                  <a:extLst>
                    <a:ext uri="{FF2B5EF4-FFF2-40B4-BE49-F238E27FC236}">
                      <a16:creationId xmlns:a16="http://schemas.microsoft.com/office/drawing/2014/main" id="{662E3C3B-B657-4C64-BAF5-1D4C701796B2}"/>
                    </a:ext>
                  </a:extLst>
                </p:cNvPr>
                <p:cNvSpPr/>
                <p:nvPr/>
              </p:nvSpPr>
              <p:spPr>
                <a:xfrm>
                  <a:off x="4154524" y="2317233"/>
                  <a:ext cx="300024" cy="1000126"/>
                </a:xfrm>
                <a:custGeom>
                  <a:avLst/>
                  <a:gdLst>
                    <a:gd name="connsiteX0" fmla="*/ 300366 w 300024"/>
                    <a:gd name="connsiteY0" fmla="*/ 92 h 1000126"/>
                    <a:gd name="connsiteX1" fmla="*/ 300366 w 300024"/>
                    <a:gd name="connsiteY1" fmla="*/ 300129 h 1000126"/>
                    <a:gd name="connsiteX2" fmla="*/ 341 w 300024"/>
                    <a:gd name="connsiteY2" fmla="*/ 300129 h 1000126"/>
                    <a:gd name="connsiteX3" fmla="*/ 341 w 300024"/>
                    <a:gd name="connsiteY3" fmla="*/ 700183 h 1000126"/>
                    <a:gd name="connsiteX4" fmla="*/ 300366 w 300024"/>
                    <a:gd name="connsiteY4" fmla="*/ 700183 h 1000126"/>
                    <a:gd name="connsiteX5" fmla="*/ 300366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366" y="92"/>
                      </a:moveTo>
                      <a:lnTo>
                        <a:pt x="300366" y="300129"/>
                      </a:lnTo>
                      <a:lnTo>
                        <a:pt x="341" y="300129"/>
                      </a:lnTo>
                      <a:moveTo>
                        <a:pt x="341" y="700183"/>
                      </a:moveTo>
                      <a:lnTo>
                        <a:pt x="300366" y="700183"/>
                      </a:lnTo>
                      <a:lnTo>
                        <a:pt x="300366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igura a mano libera: forma 19">
                  <a:extLst>
                    <a:ext uri="{FF2B5EF4-FFF2-40B4-BE49-F238E27FC236}">
                      <a16:creationId xmlns:a16="http://schemas.microsoft.com/office/drawing/2014/main" id="{7ADC0E41-C3CC-4B80-AF1C-A31F1058B08B}"/>
                    </a:ext>
                  </a:extLst>
                </p:cNvPr>
                <p:cNvSpPr/>
                <p:nvPr/>
              </p:nvSpPr>
              <p:spPr>
                <a:xfrm>
                  <a:off x="4054516" y="2642272"/>
                  <a:ext cx="14287" cy="350044"/>
                </a:xfrm>
                <a:custGeom>
                  <a:avLst/>
                  <a:gdLst>
                    <a:gd name="connsiteX0" fmla="*/ 328 w 14287"/>
                    <a:gd name="connsiteY0" fmla="*/ 350136 h 350044"/>
                    <a:gd name="connsiteX1" fmla="*/ 328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328" y="350136"/>
                      </a:moveTo>
                      <a:lnTo>
                        <a:pt x="328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igura a mano libera: forma 20">
                  <a:extLst>
                    <a:ext uri="{FF2B5EF4-FFF2-40B4-BE49-F238E27FC236}">
                      <a16:creationId xmlns:a16="http://schemas.microsoft.com/office/drawing/2014/main" id="{0B023411-FDCF-497B-A4BC-62A9287BF5D9}"/>
                    </a:ext>
                  </a:extLst>
                </p:cNvPr>
                <p:cNvSpPr/>
                <p:nvPr/>
              </p:nvSpPr>
              <p:spPr>
                <a:xfrm>
                  <a:off x="3754492" y="2817297"/>
                  <a:ext cx="300024" cy="14287"/>
                </a:xfrm>
                <a:custGeom>
                  <a:avLst/>
                  <a:gdLst>
                    <a:gd name="connsiteX0" fmla="*/ 300345 w 300024"/>
                    <a:gd name="connsiteY0" fmla="*/ 92 h 14287"/>
                    <a:gd name="connsiteX1" fmla="*/ 321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345" y="92"/>
                      </a:moveTo>
                      <a:lnTo>
                        <a:pt x="321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igura a mano libera: forma 21">
                  <a:extLst>
                    <a:ext uri="{FF2B5EF4-FFF2-40B4-BE49-F238E27FC236}">
                      <a16:creationId xmlns:a16="http://schemas.microsoft.com/office/drawing/2014/main" id="{FDFA6A6C-EA6B-415F-9560-3466AD6B4702}"/>
                    </a:ext>
                  </a:extLst>
                </p:cNvPr>
                <p:cNvSpPr/>
                <p:nvPr/>
              </p:nvSpPr>
              <p:spPr>
                <a:xfrm>
                  <a:off x="4129522" y="2567266"/>
                  <a:ext cx="14287" cy="500062"/>
                </a:xfrm>
                <a:custGeom>
                  <a:avLst/>
                  <a:gdLst>
                    <a:gd name="connsiteX0" fmla="*/ 332 w 14287"/>
                    <a:gd name="connsiteY0" fmla="*/ 92 h 500062"/>
                    <a:gd name="connsiteX1" fmla="*/ 332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332" y="92"/>
                      </a:moveTo>
                      <a:lnTo>
                        <a:pt x="332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CBB6046B-E262-4AC8-AAB6-A5E975255E34}"/>
                  </a:ext>
                </a:extLst>
              </p:cNvPr>
              <p:cNvSpPr/>
              <p:nvPr/>
            </p:nvSpPr>
            <p:spPr>
              <a:xfrm>
                <a:off x="4324610" y="2927516"/>
                <a:ext cx="112752" cy="179615"/>
              </a:xfrm>
              <a:custGeom>
                <a:avLst/>
                <a:gdLst>
                  <a:gd name="connsiteX0" fmla="*/ 113096 w 112752"/>
                  <a:gd name="connsiteY0" fmla="*/ 89863 h 179615"/>
                  <a:gd name="connsiteX1" fmla="*/ 344 w 112752"/>
                  <a:gd name="connsiteY1" fmla="*/ 56 h 179615"/>
                  <a:gd name="connsiteX2" fmla="*/ 344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3096" y="89863"/>
                    </a:moveTo>
                    <a:lnTo>
                      <a:pt x="344" y="56"/>
                    </a:lnTo>
                    <a:lnTo>
                      <a:pt x="344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Elemento grafico 10">
              <a:extLst>
                <a:ext uri="{FF2B5EF4-FFF2-40B4-BE49-F238E27FC236}">
                  <a16:creationId xmlns:a16="http://schemas.microsoft.com/office/drawing/2014/main" id="{D5160E8C-E568-4E65-817F-E6FB5F77CC17}"/>
                </a:ext>
              </a:extLst>
            </p:cNvPr>
            <p:cNvGrpSpPr/>
            <p:nvPr/>
          </p:nvGrpSpPr>
          <p:grpSpPr>
            <a:xfrm>
              <a:off x="2538101" y="2317233"/>
              <a:ext cx="700056" cy="1000126"/>
              <a:chOff x="2538101" y="2317233"/>
              <a:chExt cx="700056" cy="1000126"/>
            </a:xfrm>
          </p:grpSpPr>
          <p:grpSp>
            <p:nvGrpSpPr>
              <p:cNvPr id="25" name="Elemento grafico 10">
                <a:extLst>
                  <a:ext uri="{FF2B5EF4-FFF2-40B4-BE49-F238E27FC236}">
                    <a16:creationId xmlns:a16="http://schemas.microsoft.com/office/drawing/2014/main" id="{1F2854E2-53F1-4827-BECF-BCF648133287}"/>
                  </a:ext>
                </a:extLst>
              </p:cNvPr>
              <p:cNvGrpSpPr/>
              <p:nvPr/>
            </p:nvGrpSpPr>
            <p:grpSpPr>
              <a:xfrm>
                <a:off x="2538101" y="2317233"/>
                <a:ext cx="700056" cy="1000126"/>
                <a:chOff x="2538101" y="2317233"/>
                <a:chExt cx="700056" cy="1000126"/>
              </a:xfrm>
              <a:noFill/>
            </p:grpSpPr>
            <p:sp>
              <p:nvSpPr>
                <p:cNvPr id="26" name="Figura a mano libera: forma 25">
                  <a:extLst>
                    <a:ext uri="{FF2B5EF4-FFF2-40B4-BE49-F238E27FC236}">
                      <a16:creationId xmlns:a16="http://schemas.microsoft.com/office/drawing/2014/main" id="{FC9A1A3E-11B0-4C2E-BF01-34251EA91866}"/>
                    </a:ext>
                  </a:extLst>
                </p:cNvPr>
                <p:cNvSpPr/>
                <p:nvPr/>
              </p:nvSpPr>
              <p:spPr>
                <a:xfrm rot="10800000" flipV="1">
                  <a:off x="2538101" y="2317233"/>
                  <a:ext cx="300024" cy="1000126"/>
                </a:xfrm>
                <a:custGeom>
                  <a:avLst/>
                  <a:gdLst>
                    <a:gd name="connsiteX0" fmla="*/ 300252 w 300024"/>
                    <a:gd name="connsiteY0" fmla="*/ 92 h 1000126"/>
                    <a:gd name="connsiteX1" fmla="*/ 300252 w 300024"/>
                    <a:gd name="connsiteY1" fmla="*/ 300129 h 1000126"/>
                    <a:gd name="connsiteX2" fmla="*/ 228 w 300024"/>
                    <a:gd name="connsiteY2" fmla="*/ 300129 h 1000126"/>
                    <a:gd name="connsiteX3" fmla="*/ 228 w 300024"/>
                    <a:gd name="connsiteY3" fmla="*/ 700183 h 1000126"/>
                    <a:gd name="connsiteX4" fmla="*/ 300252 w 300024"/>
                    <a:gd name="connsiteY4" fmla="*/ 700183 h 1000126"/>
                    <a:gd name="connsiteX5" fmla="*/ 300252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252" y="92"/>
                      </a:moveTo>
                      <a:lnTo>
                        <a:pt x="300252" y="300129"/>
                      </a:lnTo>
                      <a:lnTo>
                        <a:pt x="228" y="300129"/>
                      </a:lnTo>
                      <a:moveTo>
                        <a:pt x="228" y="700183"/>
                      </a:moveTo>
                      <a:lnTo>
                        <a:pt x="300252" y="700183"/>
                      </a:lnTo>
                      <a:lnTo>
                        <a:pt x="300252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igura a mano libera: forma 26">
                  <a:extLst>
                    <a:ext uri="{FF2B5EF4-FFF2-40B4-BE49-F238E27FC236}">
                      <a16:creationId xmlns:a16="http://schemas.microsoft.com/office/drawing/2014/main" id="{03286DE6-A9A4-40C5-90B8-7131EECBD68E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642272"/>
                  <a:ext cx="14287" cy="350044"/>
                </a:xfrm>
                <a:custGeom>
                  <a:avLst/>
                  <a:gdLst>
                    <a:gd name="connsiteX0" fmla="*/ 250 w 14287"/>
                    <a:gd name="connsiteY0" fmla="*/ 350136 h 350044"/>
                    <a:gd name="connsiteX1" fmla="*/ 250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250" y="350136"/>
                      </a:moveTo>
                      <a:lnTo>
                        <a:pt x="250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igura a mano libera: forma 27">
                  <a:extLst>
                    <a:ext uri="{FF2B5EF4-FFF2-40B4-BE49-F238E27FC236}">
                      <a16:creationId xmlns:a16="http://schemas.microsoft.com/office/drawing/2014/main" id="{F8C8C26D-DD1A-443B-A717-63989E875EFD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817297"/>
                  <a:ext cx="300024" cy="14287"/>
                </a:xfrm>
                <a:custGeom>
                  <a:avLst/>
                  <a:gdLst>
                    <a:gd name="connsiteX0" fmla="*/ 300288 w 300024"/>
                    <a:gd name="connsiteY0" fmla="*/ 92 h 14287"/>
                    <a:gd name="connsiteX1" fmla="*/ 264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288" y="92"/>
                      </a:moveTo>
                      <a:lnTo>
                        <a:pt x="264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igura a mano libera: forma 28">
                  <a:extLst>
                    <a:ext uri="{FF2B5EF4-FFF2-40B4-BE49-F238E27FC236}">
                      <a16:creationId xmlns:a16="http://schemas.microsoft.com/office/drawing/2014/main" id="{F52BBD43-4B49-4518-BEE4-A3EC4AAEF40F}"/>
                    </a:ext>
                  </a:extLst>
                </p:cNvPr>
                <p:cNvSpPr/>
                <p:nvPr/>
              </p:nvSpPr>
              <p:spPr>
                <a:xfrm rot="10800000" flipV="1">
                  <a:off x="2863127" y="2567266"/>
                  <a:ext cx="14287" cy="500062"/>
                </a:xfrm>
                <a:custGeom>
                  <a:avLst/>
                  <a:gdLst>
                    <a:gd name="connsiteX0" fmla="*/ 244 w 14287"/>
                    <a:gd name="connsiteY0" fmla="*/ 92 h 500062"/>
                    <a:gd name="connsiteX1" fmla="*/ 244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244" y="92"/>
                      </a:moveTo>
                      <a:lnTo>
                        <a:pt x="244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A5CC8F63-6E3E-4999-8CFF-22BEF318BD47}"/>
                  </a:ext>
                </a:extLst>
              </p:cNvPr>
              <p:cNvSpPr/>
              <p:nvPr/>
            </p:nvSpPr>
            <p:spPr>
              <a:xfrm rot="10800000" flipV="1">
                <a:off x="2555286" y="2927516"/>
                <a:ext cx="112752" cy="179615"/>
              </a:xfrm>
              <a:custGeom>
                <a:avLst/>
                <a:gdLst>
                  <a:gd name="connsiteX0" fmla="*/ 112972 w 112752"/>
                  <a:gd name="connsiteY0" fmla="*/ 89863 h 179615"/>
                  <a:gd name="connsiteX1" fmla="*/ 220 w 112752"/>
                  <a:gd name="connsiteY1" fmla="*/ 56 h 179615"/>
                  <a:gd name="connsiteX2" fmla="*/ 220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2972" y="89863"/>
                    </a:moveTo>
                    <a:lnTo>
                      <a:pt x="220" y="56"/>
                    </a:lnTo>
                    <a:lnTo>
                      <a:pt x="220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8D6050D0-2837-41AE-91F9-A3430680410A}"/>
                </a:ext>
              </a:extLst>
            </p:cNvPr>
            <p:cNvSpPr/>
            <p:nvPr/>
          </p:nvSpPr>
          <p:spPr>
            <a:xfrm>
              <a:off x="3238156" y="2817289"/>
              <a:ext cx="516321" cy="14287"/>
            </a:xfrm>
            <a:custGeom>
              <a:avLst/>
              <a:gdLst>
                <a:gd name="connsiteX0" fmla="*/ 0 w 516321"/>
                <a:gd name="connsiteY0" fmla="*/ 0 h 14287"/>
                <a:gd name="connsiteX1" fmla="*/ 516322 w 516321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6321" h="14287">
                  <a:moveTo>
                    <a:pt x="0" y="0"/>
                  </a:moveTo>
                  <a:lnTo>
                    <a:pt x="516322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79FE688F-838C-432C-AD94-5A59C58605B8}"/>
                </a:ext>
              </a:extLst>
            </p:cNvPr>
            <p:cNvSpPr/>
            <p:nvPr/>
          </p:nvSpPr>
          <p:spPr>
            <a:xfrm>
              <a:off x="2538069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B07AC960-7D1E-4BC1-A14D-AC700A3E0FA4}"/>
                </a:ext>
              </a:extLst>
            </p:cNvPr>
            <p:cNvSpPr/>
            <p:nvPr/>
          </p:nvSpPr>
          <p:spPr>
            <a:xfrm>
              <a:off x="4454566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4768527B-E216-45C7-853E-698B028D539B}"/>
                </a:ext>
              </a:extLst>
            </p:cNvPr>
            <p:cNvSpPr/>
            <p:nvPr/>
          </p:nvSpPr>
          <p:spPr>
            <a:xfrm>
              <a:off x="2538069" y="3542051"/>
              <a:ext cx="1916496" cy="14287"/>
            </a:xfrm>
            <a:custGeom>
              <a:avLst/>
              <a:gdLst>
                <a:gd name="connsiteX0" fmla="*/ 0 w 1916496"/>
                <a:gd name="connsiteY0" fmla="*/ 0 h 14287"/>
                <a:gd name="connsiteX1" fmla="*/ 1916497 w 1916496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6496" h="14287">
                  <a:moveTo>
                    <a:pt x="0" y="0"/>
                  </a:moveTo>
                  <a:lnTo>
                    <a:pt x="1916497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885A8DA2-25B7-4705-AAE7-D5B120E8429D}"/>
                </a:ext>
              </a:extLst>
            </p:cNvPr>
            <p:cNvSpPr/>
            <p:nvPr/>
          </p:nvSpPr>
          <p:spPr>
            <a:xfrm>
              <a:off x="2538069" y="1863832"/>
              <a:ext cx="822760" cy="953456"/>
            </a:xfrm>
            <a:custGeom>
              <a:avLst/>
              <a:gdLst>
                <a:gd name="connsiteX0" fmla="*/ 0 w 822760"/>
                <a:gd name="connsiteY0" fmla="*/ 0 h 953456"/>
                <a:gd name="connsiteX1" fmla="*/ 0 w 822760"/>
                <a:gd name="connsiteY1" fmla="*/ 453397 h 953456"/>
                <a:gd name="connsiteX2" fmla="*/ 822760 w 822760"/>
                <a:gd name="connsiteY2" fmla="*/ 453397 h 953456"/>
                <a:gd name="connsiteX3" fmla="*/ 822760 w 822760"/>
                <a:gd name="connsiteY3" fmla="*/ 953456 h 95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760" h="953456">
                  <a:moveTo>
                    <a:pt x="0" y="0"/>
                  </a:moveTo>
                  <a:lnTo>
                    <a:pt x="0" y="453397"/>
                  </a:lnTo>
                  <a:lnTo>
                    <a:pt x="822760" y="453397"/>
                  </a:lnTo>
                  <a:lnTo>
                    <a:pt x="822760" y="953456"/>
                  </a:lnTo>
                </a:path>
              </a:pathLst>
            </a:custGeom>
            <a:noFill/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1785FCD0-F7B4-46B9-826E-1048FD99B100}"/>
                </a:ext>
              </a:extLst>
            </p:cNvPr>
            <p:cNvSpPr/>
            <p:nvPr/>
          </p:nvSpPr>
          <p:spPr>
            <a:xfrm>
              <a:off x="3309051" y="276549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EF08A519-36F6-4244-A463-62073CC004F0}"/>
                </a:ext>
              </a:extLst>
            </p:cNvPr>
            <p:cNvSpPr/>
            <p:nvPr/>
          </p:nvSpPr>
          <p:spPr>
            <a:xfrm>
              <a:off x="2486277" y="226543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Elemento grafico 10">
              <a:extLst>
                <a:ext uri="{FF2B5EF4-FFF2-40B4-BE49-F238E27FC236}">
                  <a16:creationId xmlns:a16="http://schemas.microsoft.com/office/drawing/2014/main" id="{EB0B9F6A-DB4A-4A1D-870A-8C42EB7FFFC9}"/>
                </a:ext>
              </a:extLst>
            </p:cNvPr>
            <p:cNvGrpSpPr/>
            <p:nvPr/>
          </p:nvGrpSpPr>
          <p:grpSpPr>
            <a:xfrm>
              <a:off x="3282380" y="3542052"/>
              <a:ext cx="380527" cy="353360"/>
              <a:chOff x="3282380" y="3542052"/>
              <a:chExt cx="380527" cy="353360"/>
            </a:xfrm>
            <a:solidFill>
              <a:srgbClr val="550000"/>
            </a:solidFill>
          </p:grpSpPr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EBB48D90-B4BF-4EA0-94AA-38067132890B}"/>
                  </a:ext>
                </a:extLst>
              </p:cNvPr>
              <p:cNvSpPr/>
              <p:nvPr/>
            </p:nvSpPr>
            <p:spPr>
              <a:xfrm>
                <a:off x="3496328" y="3542052"/>
                <a:ext cx="14287" cy="212166"/>
              </a:xfrm>
              <a:custGeom>
                <a:avLst/>
                <a:gdLst>
                  <a:gd name="connsiteX0" fmla="*/ 92 w 14287"/>
                  <a:gd name="connsiteY0" fmla="*/ 136 h 212166"/>
                  <a:gd name="connsiteX1" fmla="*/ 92 w 14287"/>
                  <a:gd name="connsiteY1" fmla="*/ 212302 h 21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212166">
                    <a:moveTo>
                      <a:pt x="92" y="136"/>
                    </a:moveTo>
                    <a:lnTo>
                      <a:pt x="92" y="212302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41ED24BD-3C2C-476C-B941-3445FE6737AE}"/>
                  </a:ext>
                </a:extLst>
              </p:cNvPr>
              <p:cNvSpPr/>
              <p:nvPr/>
            </p:nvSpPr>
            <p:spPr>
              <a:xfrm>
                <a:off x="3316908" y="3741485"/>
                <a:ext cx="345999" cy="14287"/>
              </a:xfrm>
              <a:custGeom>
                <a:avLst/>
                <a:gdLst>
                  <a:gd name="connsiteX0" fmla="*/ 92 w 345999"/>
                  <a:gd name="connsiteY0" fmla="*/ 141 h 14287"/>
                  <a:gd name="connsiteX1" fmla="*/ 346091 w 345999"/>
                  <a:gd name="connsiteY1" fmla="*/ 141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999" h="14287">
                    <a:moveTo>
                      <a:pt x="92" y="141"/>
                    </a:moveTo>
                    <a:lnTo>
                      <a:pt x="346091" y="141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igura a mano libera: forma 40">
                <a:extLst>
                  <a:ext uri="{FF2B5EF4-FFF2-40B4-BE49-F238E27FC236}">
                    <a16:creationId xmlns:a16="http://schemas.microsoft.com/office/drawing/2014/main" id="{71ADE8AB-87A5-4A78-B39E-A6F6E9A5900D}"/>
                  </a:ext>
                </a:extLst>
              </p:cNvPr>
              <p:cNvSpPr/>
              <p:nvPr/>
            </p:nvSpPr>
            <p:spPr>
              <a:xfrm>
                <a:off x="3282380" y="3754219"/>
                <a:ext cx="71544" cy="141193"/>
              </a:xfrm>
              <a:custGeom>
                <a:avLst/>
                <a:gdLst>
                  <a:gd name="connsiteX0" fmla="*/ 71627 w 71544"/>
                  <a:gd name="connsiteY0" fmla="*/ 145 h 141193"/>
                  <a:gd name="connsiteX1" fmla="*/ 83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27" y="145"/>
                    </a:moveTo>
                    <a:lnTo>
                      <a:pt x="8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02DE56BE-6D55-4132-BB71-48AA8F0BA9F9}"/>
                  </a:ext>
                </a:extLst>
              </p:cNvPr>
              <p:cNvSpPr/>
              <p:nvPr/>
            </p:nvSpPr>
            <p:spPr>
              <a:xfrm>
                <a:off x="3381443" y="3754219"/>
                <a:ext cx="71544" cy="141193"/>
              </a:xfrm>
              <a:custGeom>
                <a:avLst/>
                <a:gdLst>
                  <a:gd name="connsiteX0" fmla="*/ 71632 w 71544"/>
                  <a:gd name="connsiteY0" fmla="*/ 145 h 141193"/>
                  <a:gd name="connsiteX1" fmla="*/ 8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32" y="145"/>
                    </a:moveTo>
                    <a:lnTo>
                      <a:pt x="8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E811ADB5-4816-4761-8FB7-93DF7CF04913}"/>
                  </a:ext>
                </a:extLst>
              </p:cNvPr>
              <p:cNvSpPr/>
              <p:nvPr/>
            </p:nvSpPr>
            <p:spPr>
              <a:xfrm>
                <a:off x="3480511" y="3754219"/>
                <a:ext cx="71539" cy="141193"/>
              </a:xfrm>
              <a:custGeom>
                <a:avLst/>
                <a:gdLst>
                  <a:gd name="connsiteX0" fmla="*/ 71633 w 71539"/>
                  <a:gd name="connsiteY0" fmla="*/ 145 h 141193"/>
                  <a:gd name="connsiteX1" fmla="*/ 93 w 71539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39" h="141193">
                    <a:moveTo>
                      <a:pt x="71633" y="145"/>
                    </a:moveTo>
                    <a:lnTo>
                      <a:pt x="9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41A98BD7-4280-4314-BFD4-2BC3A82A97B4}"/>
                  </a:ext>
                </a:extLst>
              </p:cNvPr>
              <p:cNvSpPr/>
              <p:nvPr/>
            </p:nvSpPr>
            <p:spPr>
              <a:xfrm>
                <a:off x="3579574" y="3754219"/>
                <a:ext cx="71544" cy="141193"/>
              </a:xfrm>
              <a:custGeom>
                <a:avLst/>
                <a:gdLst>
                  <a:gd name="connsiteX0" fmla="*/ 71643 w 71544"/>
                  <a:gd name="connsiteY0" fmla="*/ 145 h 141193"/>
                  <a:gd name="connsiteX1" fmla="*/ 9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43" y="145"/>
                    </a:moveTo>
                    <a:lnTo>
                      <a:pt x="9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203A5F45-BB97-45F7-9FEE-DD1D8E61E0B9}"/>
                </a:ext>
              </a:extLst>
            </p:cNvPr>
            <p:cNvSpPr/>
            <p:nvPr/>
          </p:nvSpPr>
          <p:spPr>
            <a:xfrm>
              <a:off x="3444525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C2B90666-BF87-46DF-B1C5-E90E5D22F2FC}"/>
                </a:ext>
              </a:extLst>
            </p:cNvPr>
            <p:cNvSpPr/>
            <p:nvPr/>
          </p:nvSpPr>
          <p:spPr>
            <a:xfrm>
              <a:off x="4454566" y="1833457"/>
              <a:ext cx="14287" cy="483772"/>
            </a:xfrm>
            <a:custGeom>
              <a:avLst/>
              <a:gdLst>
                <a:gd name="connsiteX0" fmla="*/ 0 w 14287"/>
                <a:gd name="connsiteY0" fmla="*/ 483772 h 483772"/>
                <a:gd name="connsiteX1" fmla="*/ 0 w 14287"/>
                <a:gd name="connsiteY1" fmla="*/ 0 h 48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83772">
                  <a:moveTo>
                    <a:pt x="0" y="483772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E33B51A7-0205-49E9-9EBD-55385563C61F}"/>
                </a:ext>
              </a:extLst>
            </p:cNvPr>
            <p:cNvSpPr txBox="1"/>
            <p:nvPr/>
          </p:nvSpPr>
          <p:spPr>
            <a:xfrm>
              <a:off x="2657516" y="3059167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264F2FB4-BC3B-4430-86AF-E2E4569C032C}"/>
                </a:ext>
              </a:extLst>
            </p:cNvPr>
            <p:cNvSpPr txBox="1"/>
            <p:nvPr/>
          </p:nvSpPr>
          <p:spPr>
            <a:xfrm>
              <a:off x="3793378" y="3067273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grpSp>
          <p:nvGrpSpPr>
            <p:cNvPr id="49" name="Elemento grafico 10">
              <a:extLst>
                <a:ext uri="{FF2B5EF4-FFF2-40B4-BE49-F238E27FC236}">
                  <a16:creationId xmlns:a16="http://schemas.microsoft.com/office/drawing/2014/main" id="{6F06F88E-5E14-434D-A0C3-8253C4D21BCE}"/>
                </a:ext>
              </a:extLst>
            </p:cNvPr>
            <p:cNvGrpSpPr/>
            <p:nvPr/>
          </p:nvGrpSpPr>
          <p:grpSpPr>
            <a:xfrm>
              <a:off x="5070453" y="2324040"/>
              <a:ext cx="528251" cy="800996"/>
              <a:chOff x="5070453" y="2324040"/>
              <a:chExt cx="528251" cy="800996"/>
            </a:xfrm>
            <a:noFill/>
          </p:grpSpPr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61674103-D371-4101-9844-0C0975F002D2}"/>
                  </a:ext>
                </a:extLst>
              </p:cNvPr>
              <p:cNvSpPr/>
              <p:nvPr/>
            </p:nvSpPr>
            <p:spPr>
              <a:xfrm>
                <a:off x="5070453" y="2457540"/>
                <a:ext cx="528251" cy="533996"/>
              </a:xfrm>
              <a:custGeom>
                <a:avLst/>
                <a:gdLst>
                  <a:gd name="connsiteX0" fmla="*/ 528493 w 528251"/>
                  <a:gd name="connsiteY0" fmla="*/ 267085 h 533996"/>
                  <a:gd name="connsiteX1" fmla="*/ 264367 w 528251"/>
                  <a:gd name="connsiteY1" fmla="*/ 534084 h 533996"/>
                  <a:gd name="connsiteX2" fmla="*/ 242 w 528251"/>
                  <a:gd name="connsiteY2" fmla="*/ 267085 h 533996"/>
                  <a:gd name="connsiteX3" fmla="*/ 264367 w 528251"/>
                  <a:gd name="connsiteY3" fmla="*/ 87 h 533996"/>
                  <a:gd name="connsiteX4" fmla="*/ 528493 w 528251"/>
                  <a:gd name="connsiteY4" fmla="*/ 267085 h 533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251" h="533996">
                    <a:moveTo>
                      <a:pt x="528493" y="267085"/>
                    </a:moveTo>
                    <a:cubicBezTo>
                      <a:pt x="528493" y="414545"/>
                      <a:pt x="410240" y="534084"/>
                      <a:pt x="264367" y="534084"/>
                    </a:cubicBezTo>
                    <a:cubicBezTo>
                      <a:pt x="118495" y="534084"/>
                      <a:pt x="242" y="414545"/>
                      <a:pt x="242" y="267085"/>
                    </a:cubicBezTo>
                    <a:cubicBezTo>
                      <a:pt x="242" y="119626"/>
                      <a:pt x="118495" y="87"/>
                      <a:pt x="264367" y="87"/>
                    </a:cubicBezTo>
                    <a:cubicBezTo>
                      <a:pt x="410240" y="87"/>
                      <a:pt x="528493" y="119626"/>
                      <a:pt x="528493" y="267085"/>
                    </a:cubicBezTo>
                    <a:close/>
                  </a:path>
                </a:pathLst>
              </a:custGeom>
              <a:noFill/>
              <a:ln w="28548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B3F34835-84FC-4930-ABF6-8965ECEBFF90}"/>
                  </a:ext>
                </a:extLst>
              </p:cNvPr>
              <p:cNvSpPr/>
              <p:nvPr/>
            </p:nvSpPr>
            <p:spPr>
              <a:xfrm>
                <a:off x="5334579" y="2991535"/>
                <a:ext cx="14287" cy="133501"/>
              </a:xfrm>
              <a:custGeom>
                <a:avLst/>
                <a:gdLst>
                  <a:gd name="connsiteX0" fmla="*/ 241 w 14287"/>
                  <a:gd name="connsiteY0" fmla="*/ 104 h 133501"/>
                  <a:gd name="connsiteX1" fmla="*/ 241 w 14287"/>
                  <a:gd name="connsiteY1" fmla="*/ 133605 h 13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501">
                    <a:moveTo>
                      <a:pt x="241" y="104"/>
                    </a:moveTo>
                    <a:lnTo>
                      <a:pt x="241" y="133605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01AB763A-A8AE-435D-B16B-3328A2B79A6A}"/>
                  </a:ext>
                </a:extLst>
              </p:cNvPr>
              <p:cNvSpPr/>
              <p:nvPr/>
            </p:nvSpPr>
            <p:spPr>
              <a:xfrm>
                <a:off x="5334579" y="2324040"/>
                <a:ext cx="14287" cy="133499"/>
              </a:xfrm>
              <a:custGeom>
                <a:avLst/>
                <a:gdLst>
                  <a:gd name="connsiteX0" fmla="*/ 241 w 14287"/>
                  <a:gd name="connsiteY0" fmla="*/ 133569 h 133499"/>
                  <a:gd name="connsiteX1" fmla="*/ 241 w 14287"/>
                  <a:gd name="connsiteY1" fmla="*/ 70 h 1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499">
                    <a:moveTo>
                      <a:pt x="241" y="133569"/>
                    </a:moveTo>
                    <a:lnTo>
                      <a:pt x="241" y="70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D9A4028B-D854-418A-88AA-89BBECC0CB2F}"/>
                  </a:ext>
                </a:extLst>
              </p:cNvPr>
              <p:cNvSpPr/>
              <p:nvPr/>
            </p:nvSpPr>
            <p:spPr>
              <a:xfrm>
                <a:off x="5260042" y="2588971"/>
                <a:ext cx="149074" cy="14287"/>
              </a:xfrm>
              <a:custGeom>
                <a:avLst/>
                <a:gdLst>
                  <a:gd name="connsiteX0" fmla="*/ 149316 w 149074"/>
                  <a:gd name="connsiteY0" fmla="*/ 80 h 14287"/>
                  <a:gd name="connsiteX1" fmla="*/ 241 w 149074"/>
                  <a:gd name="connsiteY1" fmla="*/ 80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80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4810BB77-3DEC-4BE9-828E-886F6C34EF82}"/>
                  </a:ext>
                </a:extLst>
              </p:cNvPr>
              <p:cNvSpPr/>
              <p:nvPr/>
            </p:nvSpPr>
            <p:spPr>
              <a:xfrm>
                <a:off x="5334579" y="2512418"/>
                <a:ext cx="14287" cy="153104"/>
              </a:xfrm>
              <a:custGeom>
                <a:avLst/>
                <a:gdLst>
                  <a:gd name="connsiteX0" fmla="*/ 241 w 14287"/>
                  <a:gd name="connsiteY0" fmla="*/ 153185 h 153104"/>
                  <a:gd name="connsiteX1" fmla="*/ 241 w 14287"/>
                  <a:gd name="connsiteY1" fmla="*/ 80 h 15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53104">
                    <a:moveTo>
                      <a:pt x="241" y="153185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4E2624D2-4134-40D4-9E61-AEC8FA7FFFC2}"/>
                  </a:ext>
                </a:extLst>
              </p:cNvPr>
              <p:cNvSpPr/>
              <p:nvPr/>
            </p:nvSpPr>
            <p:spPr>
              <a:xfrm>
                <a:off x="5260042" y="2904738"/>
                <a:ext cx="149074" cy="14287"/>
              </a:xfrm>
              <a:custGeom>
                <a:avLst/>
                <a:gdLst>
                  <a:gd name="connsiteX0" fmla="*/ 149316 w 149074"/>
                  <a:gd name="connsiteY0" fmla="*/ 96 h 14287"/>
                  <a:gd name="connsiteX1" fmla="*/ 241 w 149074"/>
                  <a:gd name="connsiteY1" fmla="*/ 96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96"/>
                    </a:moveTo>
                    <a:lnTo>
                      <a:pt x="241" y="96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Elemento grafico 10">
              <a:extLst>
                <a:ext uri="{FF2B5EF4-FFF2-40B4-BE49-F238E27FC236}">
                  <a16:creationId xmlns:a16="http://schemas.microsoft.com/office/drawing/2014/main" id="{8E501289-73C9-411F-9FD7-0797D4B9DFE9}"/>
                </a:ext>
              </a:extLst>
            </p:cNvPr>
            <p:cNvGrpSpPr/>
            <p:nvPr/>
          </p:nvGrpSpPr>
          <p:grpSpPr>
            <a:xfrm>
              <a:off x="1121326" y="2248686"/>
              <a:ext cx="552754" cy="837331"/>
              <a:chOff x="1121326" y="2248686"/>
              <a:chExt cx="552754" cy="837331"/>
            </a:xfrm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F734AAD5-D2F0-4B93-A584-4BFED090A3AA}"/>
                  </a:ext>
                </a:extLst>
              </p:cNvPr>
              <p:cNvSpPr/>
              <p:nvPr/>
            </p:nvSpPr>
            <p:spPr>
              <a:xfrm>
                <a:off x="1121326" y="2388250"/>
                <a:ext cx="552754" cy="558203"/>
              </a:xfrm>
              <a:custGeom>
                <a:avLst/>
                <a:gdLst>
                  <a:gd name="connsiteX0" fmla="*/ 552646 w 552754"/>
                  <a:gd name="connsiteY0" fmla="*/ 279003 h 558203"/>
                  <a:gd name="connsiteX1" fmla="*/ 276268 w 552754"/>
                  <a:gd name="connsiteY1" fmla="*/ 558104 h 558203"/>
                  <a:gd name="connsiteX2" fmla="*/ -109 w 552754"/>
                  <a:gd name="connsiteY2" fmla="*/ 279003 h 558203"/>
                  <a:gd name="connsiteX3" fmla="*/ 276268 w 552754"/>
                  <a:gd name="connsiteY3" fmla="*/ -99 h 558203"/>
                  <a:gd name="connsiteX4" fmla="*/ 552646 w 552754"/>
                  <a:gd name="connsiteY4" fmla="*/ 279003 h 55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2754" h="558203">
                    <a:moveTo>
                      <a:pt x="552646" y="279003"/>
                    </a:moveTo>
                    <a:cubicBezTo>
                      <a:pt x="552646" y="433146"/>
                      <a:pt x="428907" y="558104"/>
                      <a:pt x="276268" y="558104"/>
                    </a:cubicBezTo>
                    <a:cubicBezTo>
                      <a:pt x="123630" y="558104"/>
                      <a:pt x="-109" y="433146"/>
                      <a:pt x="-109" y="279003"/>
                    </a:cubicBezTo>
                    <a:cubicBezTo>
                      <a:pt x="-109" y="124860"/>
                      <a:pt x="123630" y="-99"/>
                      <a:pt x="276268" y="-99"/>
                    </a:cubicBezTo>
                    <a:cubicBezTo>
                      <a:pt x="428907" y="-99"/>
                      <a:pt x="552646" y="124860"/>
                      <a:pt x="552646" y="279003"/>
                    </a:cubicBezTo>
                    <a:close/>
                  </a:path>
                </a:pathLst>
              </a:custGeom>
              <a:noFill/>
              <a:ln w="28546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A853343C-AFE7-4DFD-B2F6-CFBB46AFABBB}"/>
                  </a:ext>
                </a:extLst>
              </p:cNvPr>
              <p:cNvSpPr/>
              <p:nvPr/>
            </p:nvSpPr>
            <p:spPr>
              <a:xfrm>
                <a:off x="1397703" y="2946438"/>
                <a:ext cx="14287" cy="139578"/>
              </a:xfrm>
              <a:custGeom>
                <a:avLst/>
                <a:gdLst>
                  <a:gd name="connsiteX0" fmla="*/ -108 w 14287"/>
                  <a:gd name="connsiteY0" fmla="*/ -80 h 139578"/>
                  <a:gd name="connsiteX1" fmla="*/ -108 w 14287"/>
                  <a:gd name="connsiteY1" fmla="*/ 13949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-80"/>
                    </a:moveTo>
                    <a:lnTo>
                      <a:pt x="-108" y="13949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56AC454-6B39-45FD-92B4-AFD83BCD9C34}"/>
                  </a:ext>
                </a:extLst>
              </p:cNvPr>
              <p:cNvSpPr/>
              <p:nvPr/>
            </p:nvSpPr>
            <p:spPr>
              <a:xfrm>
                <a:off x="1397703" y="2248686"/>
                <a:ext cx="14287" cy="139578"/>
              </a:xfrm>
              <a:custGeom>
                <a:avLst/>
                <a:gdLst>
                  <a:gd name="connsiteX0" fmla="*/ -108 w 14287"/>
                  <a:gd name="connsiteY0" fmla="*/ 139460 h 139578"/>
                  <a:gd name="connsiteX1" fmla="*/ -108 w 14287"/>
                  <a:gd name="connsiteY1" fmla="*/ -11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139460"/>
                    </a:moveTo>
                    <a:lnTo>
                      <a:pt x="-108" y="-11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A84DBFE-8CAF-425F-B6EC-F18D472AEC11}"/>
                  </a:ext>
                </a:extLst>
              </p:cNvPr>
              <p:cNvSpPr/>
              <p:nvPr/>
            </p:nvSpPr>
            <p:spPr>
              <a:xfrm>
                <a:off x="1397703" y="2545264"/>
                <a:ext cx="14287" cy="331420"/>
              </a:xfrm>
              <a:custGeom>
                <a:avLst/>
                <a:gdLst>
                  <a:gd name="connsiteX0" fmla="*/ -108 w 14287"/>
                  <a:gd name="connsiteY0" fmla="*/ 331323 h 331420"/>
                  <a:gd name="connsiteX1" fmla="*/ -108 w 14287"/>
                  <a:gd name="connsiteY1" fmla="*/ -97 h 3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331420">
                    <a:moveTo>
                      <a:pt x="-108" y="331323"/>
                    </a:moveTo>
                    <a:lnTo>
                      <a:pt x="-108" y="-97"/>
                    </a:lnTo>
                  </a:path>
                </a:pathLst>
              </a:custGeom>
              <a:noFill/>
              <a:ln w="285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F55CB194-79FC-4A26-B657-67A099172E2A}"/>
                  </a:ext>
                </a:extLst>
              </p:cNvPr>
              <p:cNvSpPr/>
              <p:nvPr/>
            </p:nvSpPr>
            <p:spPr>
              <a:xfrm>
                <a:off x="1315343" y="2458018"/>
                <a:ext cx="164647" cy="132835"/>
              </a:xfrm>
              <a:custGeom>
                <a:avLst/>
                <a:gdLst>
                  <a:gd name="connsiteX0" fmla="*/ 82252 w 164647"/>
                  <a:gd name="connsiteY0" fmla="*/ -107 h 132835"/>
                  <a:gd name="connsiteX1" fmla="*/ -108 w 164647"/>
                  <a:gd name="connsiteY1" fmla="*/ 132728 h 132835"/>
                  <a:gd name="connsiteX2" fmla="*/ 164540 w 164647"/>
                  <a:gd name="connsiteY2" fmla="*/ 132728 h 132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647" h="132835">
                    <a:moveTo>
                      <a:pt x="82252" y="-107"/>
                    </a:moveTo>
                    <a:lnTo>
                      <a:pt x="-108" y="132728"/>
                    </a:lnTo>
                    <a:lnTo>
                      <a:pt x="164540" y="132728"/>
                    </a:lnTo>
                    <a:close/>
                  </a:path>
                </a:pathLst>
              </a:custGeom>
              <a:solidFill>
                <a:srgbClr val="000000"/>
              </a:solidFill>
              <a:ln w="28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4E984DCD-59ED-4E34-9B6B-3F14E67107A5}"/>
                </a:ext>
              </a:extLst>
            </p:cNvPr>
            <p:cNvSpPr txBox="1"/>
            <p:nvPr/>
          </p:nvSpPr>
          <p:spPr>
            <a:xfrm>
              <a:off x="5451962" y="2943948"/>
              <a:ext cx="725805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63" name="CasellaDiTesto 62">
              <a:extLst>
                <a:ext uri="{FF2B5EF4-FFF2-40B4-BE49-F238E27FC236}">
                  <a16:creationId xmlns:a16="http://schemas.microsoft.com/office/drawing/2014/main" id="{3ED34B51-9DA5-4ABE-BC44-5EC8C3174F57}"/>
                </a:ext>
              </a:extLst>
            </p:cNvPr>
            <p:cNvSpPr txBox="1"/>
            <p:nvPr/>
          </p:nvSpPr>
          <p:spPr>
            <a:xfrm>
              <a:off x="4665854" y="1134243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64" name="Figura a mano libera: forma 63">
              <a:extLst>
                <a:ext uri="{FF2B5EF4-FFF2-40B4-BE49-F238E27FC236}">
                  <a16:creationId xmlns:a16="http://schemas.microsoft.com/office/drawing/2014/main" id="{BED6B418-832A-42C7-83A2-7E46637B4B8C}"/>
                </a:ext>
              </a:extLst>
            </p:cNvPr>
            <p:cNvSpPr/>
            <p:nvPr/>
          </p:nvSpPr>
          <p:spPr>
            <a:xfrm>
              <a:off x="1397680" y="3086037"/>
              <a:ext cx="14287" cy="456014"/>
            </a:xfrm>
            <a:custGeom>
              <a:avLst/>
              <a:gdLst>
                <a:gd name="connsiteX0" fmla="*/ 0 w 14287"/>
                <a:gd name="connsiteY0" fmla="*/ 0 h 456014"/>
                <a:gd name="connsiteX1" fmla="*/ 0 w 14287"/>
                <a:gd name="connsiteY1" fmla="*/ 456014 h 456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56014">
                  <a:moveTo>
                    <a:pt x="0" y="0"/>
                  </a:moveTo>
                  <a:lnTo>
                    <a:pt x="0" y="456014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23DE390B-0B78-4A5C-8A72-0A54A62EFFEA}"/>
                </a:ext>
              </a:extLst>
            </p:cNvPr>
            <p:cNvSpPr/>
            <p:nvPr/>
          </p:nvSpPr>
          <p:spPr>
            <a:xfrm>
              <a:off x="1397680" y="3542051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316EFD72-052E-4D57-9688-D1BE8A86F32A}"/>
                </a:ext>
              </a:extLst>
            </p:cNvPr>
            <p:cNvSpPr/>
            <p:nvPr/>
          </p:nvSpPr>
          <p:spPr>
            <a:xfrm>
              <a:off x="1397680" y="1863832"/>
              <a:ext cx="14287" cy="384893"/>
            </a:xfrm>
            <a:custGeom>
              <a:avLst/>
              <a:gdLst>
                <a:gd name="connsiteX0" fmla="*/ 0 w 14287"/>
                <a:gd name="connsiteY0" fmla="*/ 384894 h 384893"/>
                <a:gd name="connsiteX1" fmla="*/ 0 w 14287"/>
                <a:gd name="connsiteY1" fmla="*/ 0 h 38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384893">
                  <a:moveTo>
                    <a:pt x="0" y="384894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D761978C-D8D4-42F7-A923-EEC9BD542789}"/>
                </a:ext>
              </a:extLst>
            </p:cNvPr>
            <p:cNvSpPr/>
            <p:nvPr/>
          </p:nvSpPr>
          <p:spPr>
            <a:xfrm>
              <a:off x="1397680" y="1863832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C7A31E58-F6E1-4BF9-A85B-E8B926ECDA47}"/>
                </a:ext>
              </a:extLst>
            </p:cNvPr>
            <p:cNvSpPr/>
            <p:nvPr/>
          </p:nvSpPr>
          <p:spPr>
            <a:xfrm>
              <a:off x="5334590" y="3125042"/>
              <a:ext cx="14287" cy="417009"/>
            </a:xfrm>
            <a:custGeom>
              <a:avLst/>
              <a:gdLst>
                <a:gd name="connsiteX0" fmla="*/ 0 w 14287"/>
                <a:gd name="connsiteY0" fmla="*/ 0 h 417009"/>
                <a:gd name="connsiteX1" fmla="*/ 0 w 14287"/>
                <a:gd name="connsiteY1" fmla="*/ 417009 h 41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17009">
                  <a:moveTo>
                    <a:pt x="0" y="0"/>
                  </a:moveTo>
                  <a:lnTo>
                    <a:pt x="0" y="417009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igura a mano libera: forma 68">
              <a:extLst>
                <a:ext uri="{FF2B5EF4-FFF2-40B4-BE49-F238E27FC236}">
                  <a16:creationId xmlns:a16="http://schemas.microsoft.com/office/drawing/2014/main" id="{343CFB48-F00B-4E93-8B4A-BEADA282D907}"/>
                </a:ext>
              </a:extLst>
            </p:cNvPr>
            <p:cNvSpPr/>
            <p:nvPr/>
          </p:nvSpPr>
          <p:spPr>
            <a:xfrm>
              <a:off x="4454566" y="3542051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igura a mano libera: forma 69">
              <a:extLst>
                <a:ext uri="{FF2B5EF4-FFF2-40B4-BE49-F238E27FC236}">
                  <a16:creationId xmlns:a16="http://schemas.microsoft.com/office/drawing/2014/main" id="{635CB40C-7555-4E9F-8D99-801A55F58489}"/>
                </a:ext>
              </a:extLst>
            </p:cNvPr>
            <p:cNvSpPr/>
            <p:nvPr/>
          </p:nvSpPr>
          <p:spPr>
            <a:xfrm>
              <a:off x="4454566" y="1833457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igura a mano libera: forma 70">
              <a:extLst>
                <a:ext uri="{FF2B5EF4-FFF2-40B4-BE49-F238E27FC236}">
                  <a16:creationId xmlns:a16="http://schemas.microsoft.com/office/drawing/2014/main" id="{FF0C1225-AC7C-47E6-BE89-356491868FCF}"/>
                </a:ext>
              </a:extLst>
            </p:cNvPr>
            <p:cNvSpPr/>
            <p:nvPr/>
          </p:nvSpPr>
          <p:spPr>
            <a:xfrm>
              <a:off x="5334590" y="1833457"/>
              <a:ext cx="14287" cy="490582"/>
            </a:xfrm>
            <a:custGeom>
              <a:avLst/>
              <a:gdLst>
                <a:gd name="connsiteX0" fmla="*/ 0 w 14287"/>
                <a:gd name="connsiteY0" fmla="*/ 490583 h 490582"/>
                <a:gd name="connsiteX1" fmla="*/ 0 w 14287"/>
                <a:gd name="connsiteY1" fmla="*/ 0 h 49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90582">
                  <a:moveTo>
                    <a:pt x="0" y="490583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igura a mano libera: forma 71">
              <a:extLst>
                <a:ext uri="{FF2B5EF4-FFF2-40B4-BE49-F238E27FC236}">
                  <a16:creationId xmlns:a16="http://schemas.microsoft.com/office/drawing/2014/main" id="{427D20BD-E57C-4EEB-A4F1-5AB5E21ECB6A}"/>
                </a:ext>
              </a:extLst>
            </p:cNvPr>
            <p:cNvSpPr/>
            <p:nvPr/>
          </p:nvSpPr>
          <p:spPr>
            <a:xfrm>
              <a:off x="4402773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igura a mano libera: forma 72">
              <a:extLst>
                <a:ext uri="{FF2B5EF4-FFF2-40B4-BE49-F238E27FC236}">
                  <a16:creationId xmlns:a16="http://schemas.microsoft.com/office/drawing/2014/main" id="{3109EAB9-B90B-4AD4-A0EB-08D19AF0465E}"/>
                </a:ext>
              </a:extLst>
            </p:cNvPr>
            <p:cNvSpPr/>
            <p:nvPr/>
          </p:nvSpPr>
          <p:spPr>
            <a:xfrm>
              <a:off x="2486277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4" name="Elemento grafico 10">
              <a:extLst>
                <a:ext uri="{FF2B5EF4-FFF2-40B4-BE49-F238E27FC236}">
                  <a16:creationId xmlns:a16="http://schemas.microsoft.com/office/drawing/2014/main" id="{B549BC2F-17D3-4E2A-9FAD-D481620B2730}"/>
                </a:ext>
              </a:extLst>
            </p:cNvPr>
            <p:cNvGrpSpPr/>
            <p:nvPr/>
          </p:nvGrpSpPr>
          <p:grpSpPr>
            <a:xfrm>
              <a:off x="4583534" y="1635186"/>
              <a:ext cx="498115" cy="123972"/>
              <a:chOff x="4583534" y="1635186"/>
              <a:chExt cx="498115" cy="123972"/>
            </a:xfrm>
          </p:grpSpPr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FC61C570-3DDA-4787-A0B9-99D9B503F95C}"/>
                  </a:ext>
                </a:extLst>
              </p:cNvPr>
              <p:cNvSpPr/>
              <p:nvPr/>
            </p:nvSpPr>
            <p:spPr>
              <a:xfrm rot="-5400000">
                <a:off x="4577934" y="1640786"/>
                <a:ext cx="123972" cy="112772"/>
              </a:xfrm>
              <a:custGeom>
                <a:avLst/>
                <a:gdLst>
                  <a:gd name="connsiteX0" fmla="*/ 124094 w 123972"/>
                  <a:gd name="connsiteY0" fmla="*/ 112608 h 112772"/>
                  <a:gd name="connsiteX1" fmla="*/ 121 w 123972"/>
                  <a:gd name="connsiteY1" fmla="*/ 112608 h 112772"/>
                  <a:gd name="connsiteX2" fmla="*/ 62107 w 123972"/>
                  <a:gd name="connsiteY2" fmla="*/ -165 h 11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72" h="112772">
                    <a:moveTo>
                      <a:pt x="124094" y="112608"/>
                    </a:moveTo>
                    <a:lnTo>
                      <a:pt x="121" y="112608"/>
                    </a:lnTo>
                    <a:lnTo>
                      <a:pt x="62107" y="-165"/>
                    </a:lnTo>
                    <a:close/>
                  </a:path>
                </a:pathLst>
              </a:custGeom>
              <a:solidFill>
                <a:srgbClr val="2B1100"/>
              </a:solidFill>
              <a:ln w="285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F0468422-4100-4F8E-ADF1-2A6BE9F566C0}"/>
                  </a:ext>
                </a:extLst>
              </p:cNvPr>
              <p:cNvSpPr/>
              <p:nvPr/>
            </p:nvSpPr>
            <p:spPr>
              <a:xfrm rot="5400000">
                <a:off x="4870180" y="1485701"/>
                <a:ext cx="14287" cy="422939"/>
              </a:xfrm>
              <a:custGeom>
                <a:avLst/>
                <a:gdLst>
                  <a:gd name="connsiteX0" fmla="*/ 243 w 14287"/>
                  <a:gd name="connsiteY0" fmla="*/ 422981 h 422939"/>
                  <a:gd name="connsiteX1" fmla="*/ 243 w 14287"/>
                  <a:gd name="connsiteY1" fmla="*/ 41 h 42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422939">
                    <a:moveTo>
                      <a:pt x="243" y="422981"/>
                    </a:moveTo>
                    <a:lnTo>
                      <a:pt x="243" y="41"/>
                    </a:lnTo>
                  </a:path>
                </a:pathLst>
              </a:custGeom>
              <a:noFill/>
              <a:ln w="2854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0A979050-F7CF-4454-AEDD-F99EB3D9CFC2}"/>
                </a:ext>
              </a:extLst>
            </p:cNvPr>
            <p:cNvSpPr txBox="1"/>
            <p:nvPr/>
          </p:nvSpPr>
          <p:spPr>
            <a:xfrm>
              <a:off x="941482" y="2939390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45F2404E-DCDE-42E9-A196-A142410BE8A6}"/>
                </a:ext>
              </a:extLst>
            </p:cNvPr>
            <p:cNvSpPr txBox="1"/>
            <p:nvPr/>
          </p:nvSpPr>
          <p:spPr>
            <a:xfrm>
              <a:off x="2062698" y="1335512"/>
              <a:ext cx="540067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</p:grp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68A3EA6B-8FFF-4CD2-A8CB-D533CAF629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12526" y="2084839"/>
            <a:ext cx="985838" cy="1485900"/>
          </a:xfrm>
          <a:prstGeom prst="rect">
            <a:avLst/>
          </a:prstGeom>
        </p:spPr>
      </p:pic>
      <p:pic>
        <p:nvPicPr>
          <p:cNvPr id="93" name="Elemento grafico 92">
            <a:extLst>
              <a:ext uri="{FF2B5EF4-FFF2-40B4-BE49-F238E27FC236}">
                <a16:creationId xmlns:a16="http://schemas.microsoft.com/office/drawing/2014/main" id="{1E7E1EBF-C428-4A73-8232-FB6A7D64C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5597" y="1547868"/>
            <a:ext cx="2014538" cy="728663"/>
          </a:xfrm>
          <a:prstGeom prst="rect">
            <a:avLst/>
          </a:prstGeom>
        </p:spPr>
      </p:pic>
      <p:pic>
        <p:nvPicPr>
          <p:cNvPr id="103" name="Elemento grafico 102">
            <a:extLst>
              <a:ext uri="{FF2B5EF4-FFF2-40B4-BE49-F238E27FC236}">
                <a16:creationId xmlns:a16="http://schemas.microsoft.com/office/drawing/2014/main" id="{C8175C69-AF41-4E3D-91E1-1D2E9B6024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05022" y="3968902"/>
            <a:ext cx="625256" cy="1581793"/>
          </a:xfrm>
          <a:prstGeom prst="rect">
            <a:avLst/>
          </a:prstGeom>
        </p:spPr>
      </p:pic>
      <p:pic>
        <p:nvPicPr>
          <p:cNvPr id="105" name="Elemento grafico 104">
            <a:extLst>
              <a:ext uri="{FF2B5EF4-FFF2-40B4-BE49-F238E27FC236}">
                <a16:creationId xmlns:a16="http://schemas.microsoft.com/office/drawing/2014/main" id="{C032C63F-7B24-4618-A77E-68B3FFDCD6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13170" y="3651476"/>
            <a:ext cx="2350100" cy="2101525"/>
          </a:xfrm>
          <a:prstGeom prst="rect">
            <a:avLst/>
          </a:prstGeom>
        </p:spPr>
      </p:pic>
      <p:pic>
        <p:nvPicPr>
          <p:cNvPr id="107" name="Elemento grafico 106">
            <a:extLst>
              <a:ext uri="{FF2B5EF4-FFF2-40B4-BE49-F238E27FC236}">
                <a16:creationId xmlns:a16="http://schemas.microsoft.com/office/drawing/2014/main" id="{C168F2E0-D16A-49BD-806D-3D088628136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05112" y="4001289"/>
            <a:ext cx="2565705" cy="1547897"/>
          </a:xfrm>
          <a:prstGeom prst="rect">
            <a:avLst/>
          </a:prstGeom>
        </p:spPr>
      </p:pic>
      <p:pic>
        <p:nvPicPr>
          <p:cNvPr id="109" name="Elemento grafico 108">
            <a:extLst>
              <a:ext uri="{FF2B5EF4-FFF2-40B4-BE49-F238E27FC236}">
                <a16:creationId xmlns:a16="http://schemas.microsoft.com/office/drawing/2014/main" id="{B44389BB-4759-470C-B5D2-3212FA4D985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134063" y="3530225"/>
            <a:ext cx="1336754" cy="1975339"/>
          </a:xfrm>
          <a:prstGeom prst="rect">
            <a:avLst/>
          </a:prstGeom>
        </p:spPr>
      </p:pic>
      <p:pic>
        <p:nvPicPr>
          <p:cNvPr id="113" name="Elemento grafico 112">
            <a:extLst>
              <a:ext uri="{FF2B5EF4-FFF2-40B4-BE49-F238E27FC236}">
                <a16:creationId xmlns:a16="http://schemas.microsoft.com/office/drawing/2014/main" id="{1F13964B-95E0-4604-AD21-6E6E75D4663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45255" y="3514804"/>
            <a:ext cx="1142709" cy="723105"/>
          </a:xfrm>
          <a:prstGeom prst="rect">
            <a:avLst/>
          </a:prstGeom>
        </p:spPr>
      </p:pic>
      <p:graphicFrame>
        <p:nvGraphicFramePr>
          <p:cNvPr id="115" name="Oggetto 114">
            <a:extLst>
              <a:ext uri="{FF2B5EF4-FFF2-40B4-BE49-F238E27FC236}">
                <a16:creationId xmlns:a16="http://schemas.microsoft.com/office/drawing/2014/main" id="{51E5FC0A-B422-4E16-96B0-01C03BA55A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634103"/>
              </p:ext>
            </p:extLst>
          </p:nvPr>
        </p:nvGraphicFramePr>
        <p:xfrm>
          <a:off x="2143425" y="4909765"/>
          <a:ext cx="229393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9" imgW="952200" imgH="431640" progId="Equation.DSMT4">
                  <p:embed/>
                </p:oleObj>
              </mc:Choice>
              <mc:Fallback>
                <p:oleObj name="Equation" r:id="rId19" imgW="95220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3A87272-9523-4999-9B4D-D923B181D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425" y="4909765"/>
                        <a:ext cx="2293937" cy="103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Figura a mano libera: forma 115">
            <a:extLst>
              <a:ext uri="{FF2B5EF4-FFF2-40B4-BE49-F238E27FC236}">
                <a16:creationId xmlns:a16="http://schemas.microsoft.com/office/drawing/2014/main" id="{D93944EA-E86A-4BB9-B205-BD07C545C555}"/>
              </a:ext>
            </a:extLst>
          </p:cNvPr>
          <p:cNvSpPr/>
          <p:nvPr/>
        </p:nvSpPr>
        <p:spPr>
          <a:xfrm>
            <a:off x="3731329" y="4416745"/>
            <a:ext cx="3532472" cy="529733"/>
          </a:xfrm>
          <a:custGeom>
            <a:avLst/>
            <a:gdLst>
              <a:gd name="connsiteX0" fmla="*/ 0 w 3532472"/>
              <a:gd name="connsiteY0" fmla="*/ 529733 h 529733"/>
              <a:gd name="connsiteX1" fmla="*/ 548640 w 3532472"/>
              <a:gd name="connsiteY1" fmla="*/ 115846 h 529733"/>
              <a:gd name="connsiteX2" fmla="*/ 1434165 w 3532472"/>
              <a:gd name="connsiteY2" fmla="*/ 343 h 529733"/>
              <a:gd name="connsiteX3" fmla="*/ 3147461 w 3532472"/>
              <a:gd name="connsiteY3" fmla="*/ 86971 h 529733"/>
              <a:gd name="connsiteX4" fmla="*/ 3532472 w 3532472"/>
              <a:gd name="connsiteY4" fmla="*/ 269851 h 52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2472" h="529733">
                <a:moveTo>
                  <a:pt x="0" y="529733"/>
                </a:moveTo>
                <a:cubicBezTo>
                  <a:pt x="154806" y="366905"/>
                  <a:pt x="309613" y="204078"/>
                  <a:pt x="548640" y="115846"/>
                </a:cubicBezTo>
                <a:cubicBezTo>
                  <a:pt x="787668" y="27614"/>
                  <a:pt x="1001028" y="5155"/>
                  <a:pt x="1434165" y="343"/>
                </a:cubicBezTo>
                <a:cubicBezTo>
                  <a:pt x="1867302" y="-4469"/>
                  <a:pt x="2797743" y="42053"/>
                  <a:pt x="3147461" y="86971"/>
                </a:cubicBezTo>
                <a:cubicBezTo>
                  <a:pt x="3497179" y="131889"/>
                  <a:pt x="3514825" y="200870"/>
                  <a:pt x="3532472" y="269851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AF0FCFA6-7D40-453B-BBC1-3EE43CF24B1F}"/>
              </a:ext>
            </a:extLst>
          </p:cNvPr>
          <p:cNvSpPr txBox="1"/>
          <p:nvPr/>
        </p:nvSpPr>
        <p:spPr>
          <a:xfrm>
            <a:off x="6261634" y="5732165"/>
            <a:ext cx="417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304C6-EE62-48AF-97F1-011C70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8" y="10858"/>
            <a:ext cx="10515600" cy="662397"/>
          </a:xfrm>
        </p:spPr>
        <p:txBody>
          <a:bodyPr/>
          <a:lstStyle/>
          <a:p>
            <a:r>
              <a:rPr lang="en-US" dirty="0"/>
              <a:t>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43E619-EA65-40DA-B7B9-673F96D0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BE39E9-70F7-4707-8DD2-E680776A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E6A386B-B534-4F1C-BB42-B0C0D666B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08747" y="959024"/>
            <a:ext cx="3972891" cy="253323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135AAD-C08A-453B-8AB8-8F35863D8904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6E84257-9A06-4660-AC9A-38D6ACEEF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24372"/>
              </p:ext>
            </p:extLst>
          </p:nvPr>
        </p:nvGraphicFramePr>
        <p:xfrm>
          <a:off x="756726" y="1423690"/>
          <a:ext cx="2649778" cy="90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" name="Equation" r:id="rId5" imgW="1307880" imgH="444240" progId="Equation.DSMT4">
                  <p:embed/>
                </p:oleObj>
              </mc:Choice>
              <mc:Fallback>
                <p:oleObj name="Equation" r:id="rId5" imgW="13078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26" y="1423690"/>
                        <a:ext cx="2649778" cy="900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9046883-E4E1-4C17-BB43-CF364D320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44570"/>
              </p:ext>
            </p:extLst>
          </p:nvPr>
        </p:nvGraphicFramePr>
        <p:xfrm>
          <a:off x="8814272" y="982936"/>
          <a:ext cx="29321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Equation" r:id="rId7" imgW="1447560" imgH="457200" progId="Equation.DSMT4">
                  <p:embed/>
                </p:oleObj>
              </mc:Choice>
              <mc:Fallback>
                <p:oleObj name="Equation" r:id="rId7" imgW="144756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272" y="982936"/>
                        <a:ext cx="2932112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2863574-4621-47D0-BB37-1D5D5D478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27955"/>
              </p:ext>
            </p:extLst>
          </p:nvPr>
        </p:nvGraphicFramePr>
        <p:xfrm>
          <a:off x="8955528" y="2502742"/>
          <a:ext cx="30353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" name="Equation" r:id="rId9" imgW="1498320" imgH="457200" progId="Equation.DSMT4">
                  <p:embed/>
                </p:oleObj>
              </mc:Choice>
              <mc:Fallback>
                <p:oleObj name="Equation" r:id="rId9" imgW="14983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99046883-E4E1-4C17-BB43-CF364D320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528" y="2502742"/>
                        <a:ext cx="3035300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>
            <a:extLst>
              <a:ext uri="{FF2B5EF4-FFF2-40B4-BE49-F238E27FC236}">
                <a16:creationId xmlns:a16="http://schemas.microsoft.com/office/drawing/2014/main" id="{8B8F726F-9D4D-4BFD-9B8B-37A2BA30EE4D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5EF0235A-878E-4656-BE18-8318CD618AB1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77CBFBC-B75B-44F5-82FE-5537741ACEAA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 flipV="1">
            <a:off x="8551007" y="2502742"/>
            <a:ext cx="589375" cy="17507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B14ACF2D-2651-43D0-B858-DB9C302EC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882140"/>
              </p:ext>
            </p:extLst>
          </p:nvPr>
        </p:nvGraphicFramePr>
        <p:xfrm>
          <a:off x="5487988" y="3641725"/>
          <a:ext cx="55038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" name="Equation" r:id="rId11" imgW="2717640" imgH="482400" progId="Equation.DSMT4">
                  <p:embed/>
                </p:oleObj>
              </mc:Choice>
              <mc:Fallback>
                <p:oleObj name="Equation" r:id="rId11" imgW="271764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3641725"/>
                        <a:ext cx="5503862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20EAFA-0F69-4B73-B10A-CD256860C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17278"/>
              </p:ext>
            </p:extLst>
          </p:nvPr>
        </p:nvGraphicFramePr>
        <p:xfrm>
          <a:off x="497208" y="3580396"/>
          <a:ext cx="4528404" cy="107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" name="Equation" r:id="rId13" imgW="2145960" imgH="507960" progId="Equation.DSMT4">
                  <p:embed/>
                </p:oleObj>
              </mc:Choice>
              <mc:Fallback>
                <p:oleObj name="Equation" r:id="rId13" imgW="2145960" imgH="5079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3580396"/>
                        <a:ext cx="4528404" cy="1073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17F7DCF-B698-44B4-A550-7C3B819ED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21731"/>
              </p:ext>
            </p:extLst>
          </p:nvPr>
        </p:nvGraphicFramePr>
        <p:xfrm>
          <a:off x="417513" y="4962525"/>
          <a:ext cx="4927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" name="Equation" r:id="rId15" imgW="2323800" imgH="457200" progId="Equation.DSMT4">
                  <p:embed/>
                </p:oleObj>
              </mc:Choice>
              <mc:Fallback>
                <p:oleObj name="Equation" r:id="rId15" imgW="232380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B14ACF2D-2651-43D0-B858-DB9C302EC0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962525"/>
                        <a:ext cx="492760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C035C59A-0674-4CE5-9F2D-50EF6776A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411123"/>
              </p:ext>
            </p:extLst>
          </p:nvPr>
        </p:nvGraphicFramePr>
        <p:xfrm>
          <a:off x="5935663" y="5033963"/>
          <a:ext cx="4606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" name="Equation" r:id="rId17" imgW="2184120" imgH="482400" progId="Equation.DSMT4">
                  <p:embed/>
                </p:oleObj>
              </mc:Choice>
              <mc:Fallback>
                <p:oleObj name="Equation" r:id="rId17" imgW="218412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017F7DCF-B698-44B4-A550-7C3B819ED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5033963"/>
                        <a:ext cx="4606925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ACF5C8E9-7C68-4226-AEBC-8A76580C31DC}"/>
              </a:ext>
            </a:extLst>
          </p:cNvPr>
          <p:cNvSpPr/>
          <p:nvPr/>
        </p:nvSpPr>
        <p:spPr>
          <a:xfrm>
            <a:off x="5917580" y="4924240"/>
            <a:ext cx="4766167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C7523-9824-4A9D-9828-98707129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679" y="119551"/>
            <a:ext cx="10515600" cy="662397"/>
          </a:xfrm>
        </p:spPr>
        <p:txBody>
          <a:bodyPr/>
          <a:lstStyle/>
          <a:p>
            <a:r>
              <a:rPr lang="en-US" dirty="0"/>
              <a:t>Parameters that affect the output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BD179A-F62E-44F0-8353-7DB2846E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0D30AD-E52C-4838-A152-18AEB2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707ED93-C526-46F8-9D37-ABB22F0ED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9937" y="119652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CDFBB00-D24F-4409-B772-6CB6182F7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52908"/>
              </p:ext>
            </p:extLst>
          </p:nvPr>
        </p:nvGraphicFramePr>
        <p:xfrm>
          <a:off x="7452199" y="2501389"/>
          <a:ext cx="4552525" cy="104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5" imgW="2108160" imgH="482400" progId="Equation.DSMT4">
                  <p:embed/>
                </p:oleObj>
              </mc:Choice>
              <mc:Fallback>
                <p:oleObj name="Equation" r:id="rId5" imgW="2108160" imgH="4824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035C59A-0674-4CE5-9F2D-50EF6776A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199" y="2501389"/>
                        <a:ext cx="4552525" cy="1040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496473"/>
              </p:ext>
            </p:extLst>
          </p:nvPr>
        </p:nvGraphicFramePr>
        <p:xfrm>
          <a:off x="7355002" y="1430342"/>
          <a:ext cx="4285788" cy="95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7" imgW="1765080" imgH="393480" progId="Equation.DSMT4">
                  <p:embed/>
                </p:oleObj>
              </mc:Choice>
              <mc:Fallback>
                <p:oleObj name="Equation" r:id="rId7" imgW="176508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25E775D-F740-4CA5-9A64-DE91F658F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002" y="1430342"/>
                        <a:ext cx="4285788" cy="957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387652-AFC9-42FA-AE9D-477EA704992C}"/>
              </a:ext>
            </a:extLst>
          </p:cNvPr>
          <p:cNvSpPr txBox="1"/>
          <p:nvPr/>
        </p:nvSpPr>
        <p:spPr>
          <a:xfrm>
            <a:off x="5027438" y="167829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Thermal noise: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6E29BDF-3953-4AED-9A80-558539F0A2D6}"/>
              </a:ext>
            </a:extLst>
          </p:cNvPr>
          <p:cNvSpPr txBox="1"/>
          <p:nvPr/>
        </p:nvSpPr>
        <p:spPr>
          <a:xfrm>
            <a:off x="5338743" y="2816860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noise: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3DA96AA-6220-421A-9D0C-FC088D1DB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5637"/>
              </p:ext>
            </p:extLst>
          </p:nvPr>
        </p:nvGraphicFramePr>
        <p:xfrm>
          <a:off x="1239102" y="4377312"/>
          <a:ext cx="14192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9" imgW="583920" imgH="431640" progId="Equation.DSMT4">
                  <p:embed/>
                </p:oleObj>
              </mc:Choice>
              <mc:Fallback>
                <p:oleObj name="Equation" r:id="rId9" imgW="58392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02" y="4377312"/>
                        <a:ext cx="1419225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714487-690D-4E36-A8D1-6824BDD810C8}"/>
              </a:ext>
            </a:extLst>
          </p:cNvPr>
          <p:cNvSpPr txBox="1"/>
          <p:nvPr/>
        </p:nvSpPr>
        <p:spPr>
          <a:xfrm>
            <a:off x="181447" y="467194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FC66591-8D3F-4923-8D4F-85F50FD95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993366"/>
              </p:ext>
            </p:extLst>
          </p:nvPr>
        </p:nvGraphicFramePr>
        <p:xfrm>
          <a:off x="3170391" y="3733006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11" imgW="1854000" imgH="431640" progId="Equation.DSMT4">
                  <p:embed/>
                </p:oleObj>
              </mc:Choice>
              <mc:Fallback>
                <p:oleObj name="Equation" r:id="rId11" imgW="185400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3733006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AECBEED-005D-4CD0-ADDD-363ED6F88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5894"/>
              </p:ext>
            </p:extLst>
          </p:nvPr>
        </p:nvGraphicFramePr>
        <p:xfrm>
          <a:off x="3170391" y="4745332"/>
          <a:ext cx="51260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tion" r:id="rId13" imgW="2374560" imgH="507960" progId="Equation.DSMT4">
                  <p:embed/>
                </p:oleObj>
              </mc:Choice>
              <mc:Fallback>
                <p:oleObj name="Equation" r:id="rId13" imgW="237456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CDFBB00-D24F-4409-B772-6CB6182F71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4745332"/>
                        <a:ext cx="5126038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FA3B900-7335-4070-9612-BDE9D484D26F}"/>
              </a:ext>
            </a:extLst>
          </p:cNvPr>
          <p:cNvSpPr txBox="1"/>
          <p:nvPr/>
        </p:nvSpPr>
        <p:spPr>
          <a:xfrm>
            <a:off x="8731405" y="3748613"/>
            <a:ext cx="3176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the output current PSD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values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 noise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972A59A3-FBE9-41ED-87B9-3BB8A9947D82}"/>
              </a:ext>
            </a:extLst>
          </p:cNvPr>
          <p:cNvSpPr/>
          <p:nvPr/>
        </p:nvSpPr>
        <p:spPr>
          <a:xfrm>
            <a:off x="2988527" y="3989036"/>
            <a:ext cx="114506" cy="1553120"/>
          </a:xfrm>
          <a:prstGeom prst="leftBrace">
            <a:avLst>
              <a:gd name="adj1" fmla="val 8597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1625EEE-B687-421D-B850-20CBEBD09365}"/>
              </a:ext>
            </a:extLst>
          </p:cNvPr>
          <p:cNvSpPr/>
          <p:nvPr/>
        </p:nvSpPr>
        <p:spPr>
          <a:xfrm>
            <a:off x="2857448" y="3708959"/>
            <a:ext cx="5689862" cy="23083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70BC2-C8B2-4870-AA66-E3177E3F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2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Dynamic range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7DCE06-9647-4B66-8091-BB8C4564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033167-48C3-4CDA-9523-26F12114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B3A078F-AEB5-4EA6-A64E-EF0A46784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7201" y="1003071"/>
            <a:ext cx="4129464" cy="226934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B3C47D0-269A-4339-A3DF-8124147DB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7416"/>
              </p:ext>
            </p:extLst>
          </p:nvPr>
        </p:nvGraphicFramePr>
        <p:xfrm>
          <a:off x="658917" y="1471210"/>
          <a:ext cx="20970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9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17" y="1471210"/>
                        <a:ext cx="2097087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685AF5C-EA68-453F-A1A4-C162856B7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63895"/>
              </p:ext>
            </p:extLst>
          </p:nvPr>
        </p:nvGraphicFramePr>
        <p:xfrm>
          <a:off x="6441514" y="885422"/>
          <a:ext cx="3144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0" name="Equation" r:id="rId7" imgW="1295280" imgH="241200" progId="Equation.DSMT4">
                  <p:embed/>
                </p:oleObj>
              </mc:Choice>
              <mc:Fallback>
                <p:oleObj name="Equation" r:id="rId7" imgW="129528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514" y="885422"/>
                        <a:ext cx="31448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E5D1F2-1222-4560-8C6E-368C56D5527B}"/>
              </a:ext>
            </a:extLst>
          </p:cNvPr>
          <p:cNvSpPr txBox="1"/>
          <p:nvPr/>
        </p:nvSpPr>
        <p:spPr>
          <a:xfrm>
            <a:off x="318328" y="232991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dc bias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C33AB5-B346-46ED-8912-576A2CF19C59}"/>
              </a:ext>
            </a:extLst>
          </p:cNvPr>
          <p:cNvSpPr txBox="1"/>
          <p:nvPr/>
        </p:nvSpPr>
        <p:spPr>
          <a:xfrm>
            <a:off x="1479223" y="279157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FA88DEB-83CE-41EA-AA1B-5C4C180650F6}"/>
              </a:ext>
            </a:extLst>
          </p:cNvPr>
          <p:cNvCxnSpPr>
            <a:cxnSpLocks/>
          </p:cNvCxnSpPr>
          <p:nvPr/>
        </p:nvCxnSpPr>
        <p:spPr>
          <a:xfrm flipV="1">
            <a:off x="2068599" y="2019187"/>
            <a:ext cx="285078" cy="79252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9D26BD9-4F1C-4637-9F1B-6BDCA4A0A192}"/>
              </a:ext>
            </a:extLst>
          </p:cNvPr>
          <p:cNvCxnSpPr>
            <a:cxnSpLocks/>
          </p:cNvCxnSpPr>
          <p:nvPr/>
        </p:nvCxnSpPr>
        <p:spPr>
          <a:xfrm flipV="1">
            <a:off x="1438212" y="2028022"/>
            <a:ext cx="99635" cy="44635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0F7AF92-C5E2-4CAF-8F80-74AD148DF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06131"/>
              </p:ext>
            </p:extLst>
          </p:nvPr>
        </p:nvGraphicFramePr>
        <p:xfrm>
          <a:off x="3771013" y="3597066"/>
          <a:ext cx="4969860" cy="25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1" name="Corel DESIGNER" r:id="rId9" imgW="3598920" imgH="1834200" progId="CorelDESIGNER.Graphic.12">
                  <p:embed/>
                </p:oleObj>
              </mc:Choice>
              <mc:Fallback>
                <p:oleObj name="Corel DESIGNER" r:id="rId9" imgW="3598920" imgH="183420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013" y="3597066"/>
                        <a:ext cx="4969860" cy="25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BBA622A-6E05-436C-8B22-43077200FD0B}"/>
              </a:ext>
            </a:extLst>
          </p:cNvPr>
          <p:cNvSpPr txBox="1"/>
          <p:nvPr/>
        </p:nvSpPr>
        <p:spPr>
          <a:xfrm>
            <a:off x="326735" y="3657510"/>
            <a:ext cx="350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simplicity, let us consider a sinusoidal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stimulus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F48B57D9-9334-417B-BDCD-E105B4ECB35C}"/>
              </a:ext>
            </a:extLst>
          </p:cNvPr>
          <p:cNvCxnSpPr>
            <a:cxnSpLocks/>
          </p:cNvCxnSpPr>
          <p:nvPr/>
        </p:nvCxnSpPr>
        <p:spPr>
          <a:xfrm>
            <a:off x="6301316" y="4257675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503A3DE-1A67-4A32-95EB-F70058C5D386}"/>
              </a:ext>
            </a:extLst>
          </p:cNvPr>
          <p:cNvCxnSpPr>
            <a:cxnSpLocks/>
          </p:cNvCxnSpPr>
          <p:nvPr/>
        </p:nvCxnSpPr>
        <p:spPr>
          <a:xfrm>
            <a:off x="5670549" y="4785082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8FA5C6A-1F2D-4BBE-BB63-F768124CC052}"/>
              </a:ext>
            </a:extLst>
          </p:cNvPr>
          <p:cNvSpPr txBox="1"/>
          <p:nvPr/>
        </p:nvSpPr>
        <p:spPr>
          <a:xfrm>
            <a:off x="5944487" y="475936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8CB04C7-A956-411B-A8F5-B8F145D14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93118"/>
              </p:ext>
            </p:extLst>
          </p:nvPr>
        </p:nvGraphicFramePr>
        <p:xfrm>
          <a:off x="8894191" y="4530725"/>
          <a:ext cx="2530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2" name="Equation" r:id="rId11" imgW="1041120" imgH="241200" progId="Equation.DSMT4">
                  <p:embed/>
                </p:oleObj>
              </mc:Choice>
              <mc:Fallback>
                <p:oleObj name="Equation" r:id="rId11" imgW="104112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4191" y="4530725"/>
                        <a:ext cx="2530475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8AD718C9-26C0-4416-9703-32BF01803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31394"/>
              </p:ext>
            </p:extLst>
          </p:nvPr>
        </p:nvGraphicFramePr>
        <p:xfrm>
          <a:off x="8013932" y="2791460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name="Equation" r:id="rId13" imgW="939392" imgH="241195" progId="Equation.DSMT4">
                  <p:embed/>
                </p:oleObj>
              </mc:Choice>
              <mc:Fallback>
                <p:oleObj name="Equation" r:id="rId13" imgW="939392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932" y="2791460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id="{1BE9B6BE-9589-4C40-B552-EC68A2913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02340"/>
              </p:ext>
            </p:extLst>
          </p:nvPr>
        </p:nvGraphicFramePr>
        <p:xfrm>
          <a:off x="8044438" y="3403474"/>
          <a:ext cx="849753" cy="39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Equation" r:id="rId15" imgW="380880" imgH="177480" progId="Equation.DSMT4">
                  <p:embed/>
                </p:oleObj>
              </mc:Choice>
              <mc:Fallback>
                <p:oleObj name="Equation" r:id="rId15" imgW="380880" imgH="17748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4438" y="3403474"/>
                        <a:ext cx="849753" cy="395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4F54E4B-CC05-4A93-98AC-D74483E70E10}"/>
              </a:ext>
            </a:extLst>
          </p:cNvPr>
          <p:cNvSpPr txBox="1"/>
          <p:nvPr/>
        </p:nvSpPr>
        <p:spPr>
          <a:xfrm>
            <a:off x="380883" y="4926091"/>
            <a:ext cx="3400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=2 only if we allow the minimum value of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zero  -&gt;  distortion</a:t>
            </a: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38EAB19C-6C6D-4BF1-8842-012F9A842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3457"/>
              </p:ext>
            </p:extLst>
          </p:nvPr>
        </p:nvGraphicFramePr>
        <p:xfrm>
          <a:off x="8261350" y="1562100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Equation" r:id="rId17" imgW="774360" imgH="431640" progId="Equation.DSMT4">
                  <p:embed/>
                </p:oleObj>
              </mc:Choice>
              <mc:Fallback>
                <p:oleObj name="Equation" r:id="rId17" imgW="77436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562100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DA7ACE19-61B1-4B8B-B747-5CA9F58DB8B4}"/>
              </a:ext>
            </a:extLst>
          </p:cNvPr>
          <p:cNvSpPr/>
          <p:nvPr/>
        </p:nvSpPr>
        <p:spPr>
          <a:xfrm>
            <a:off x="7770189" y="2713199"/>
            <a:ext cx="2746606" cy="12003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21" grpId="0"/>
      <p:bldP spid="26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C66197-E5BD-4AEC-AFE8-8D6DE5D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9FAB9C-9D77-40BB-807E-402AFB0B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D677A8-18BE-4A80-A767-B089A77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7B069EF5-8B4C-4E07-8CEE-B416D5573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68749"/>
              </p:ext>
            </p:extLst>
          </p:nvPr>
        </p:nvGraphicFramePr>
        <p:xfrm>
          <a:off x="838200" y="1382991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38EAB19C-6C6D-4BF1-8842-012F9A842C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82991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203E2AD-EF95-4D9B-A89B-E927D50D1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76992"/>
              </p:ext>
            </p:extLst>
          </p:nvPr>
        </p:nvGraphicFramePr>
        <p:xfrm>
          <a:off x="3294457" y="1893957"/>
          <a:ext cx="4138646" cy="81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Equation" r:id="rId5" imgW="1993900" imgH="393700" progId="Equation.DSMT4">
                  <p:embed/>
                </p:oleObj>
              </mc:Choice>
              <mc:Fallback>
                <p:oleObj name="Equation" r:id="rId5" imgW="19939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457" y="1893957"/>
                        <a:ext cx="4138646" cy="81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8BC2E94-A209-4845-AFF7-BC2558579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13807"/>
              </p:ext>
            </p:extLst>
          </p:nvPr>
        </p:nvGraphicFramePr>
        <p:xfrm>
          <a:off x="3425304" y="1092316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1" name="Equation" r:id="rId7" imgW="939392" imgH="241195" progId="Equation.DSMT4">
                  <p:embed/>
                </p:oleObj>
              </mc:Choice>
              <mc:Fallback>
                <p:oleObj name="Equation" r:id="rId7" imgW="939392" imgH="241195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304" y="1092316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52B9847-B519-4761-B858-D8FD22AFD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4096"/>
              </p:ext>
            </p:extLst>
          </p:nvPr>
        </p:nvGraphicFramePr>
        <p:xfrm>
          <a:off x="6096000" y="1110102"/>
          <a:ext cx="11033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9" imgW="495000" imgH="253800" progId="Equation.DSMT4">
                  <p:embed/>
                </p:oleObj>
              </mc:Choice>
              <mc:Fallback>
                <p:oleObj name="Equation" r:id="rId9" imgW="495000" imgH="253800" progId="Equation.DSMT4">
                  <p:embed/>
                  <p:pic>
                    <p:nvPicPr>
                      <p:cNvPr id="25" name="Oggetto 24">
                        <a:extLst>
                          <a:ext uri="{FF2B5EF4-FFF2-40B4-BE49-F238E27FC236}">
                            <a16:creationId xmlns:a16="http://schemas.microsoft.com/office/drawing/2014/main" id="{1BE9B6BE-9589-4C40-B552-EC68A2913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10102"/>
                        <a:ext cx="1103312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9AA2C24-1892-4D3E-8014-1679093D7D1E}"/>
              </a:ext>
            </a:extLst>
          </p:cNvPr>
          <p:cNvCxnSpPr>
            <a:cxnSpLocks/>
          </p:cNvCxnSpPr>
          <p:nvPr/>
        </p:nvCxnSpPr>
        <p:spPr>
          <a:xfrm flipH="1">
            <a:off x="2753330" y="1391883"/>
            <a:ext cx="671974" cy="20250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C9CB58D7-7601-40CE-B049-A46F3973601E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703513" y="2167399"/>
            <a:ext cx="590944" cy="1351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BCA4735-441C-4E3A-B746-D6B27E068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91173"/>
              </p:ext>
            </p:extLst>
          </p:nvPr>
        </p:nvGraphicFramePr>
        <p:xfrm>
          <a:off x="1420430" y="3734316"/>
          <a:ext cx="39433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11" imgW="1638000" imgH="583920" progId="Equation.DSMT4">
                  <p:embed/>
                </p:oleObj>
              </mc:Choice>
              <mc:Fallback>
                <p:oleObj name="Equation" r:id="rId11" imgW="1638000" imgH="58392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B069EF5-8B4C-4E07-8CEE-B416D5573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30" y="3734316"/>
                        <a:ext cx="3943350" cy="140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9AC1D813-4CA3-4B44-B4E2-8DDF50EBA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16532"/>
              </p:ext>
            </p:extLst>
          </p:nvPr>
        </p:nvGraphicFramePr>
        <p:xfrm>
          <a:off x="6987225" y="3016559"/>
          <a:ext cx="1468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4" name="Equation" r:id="rId13" imgW="609480" imgH="469800" progId="Equation.DSMT4">
                  <p:embed/>
                </p:oleObj>
              </mc:Choice>
              <mc:Fallback>
                <p:oleObj name="Equation" r:id="rId13" imgW="609480" imgH="4698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BCA4735-441C-4E3A-B746-D6B27E068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225" y="3016559"/>
                        <a:ext cx="1468438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0BD04F9-3EBB-4E24-8034-D33E1CFC8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78278"/>
              </p:ext>
            </p:extLst>
          </p:nvPr>
        </p:nvGraphicFramePr>
        <p:xfrm>
          <a:off x="6681631" y="4411817"/>
          <a:ext cx="20796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" name="Equation" r:id="rId15" imgW="863280" imgH="698400" progId="Equation.DSMT4">
                  <p:embed/>
                </p:oleObj>
              </mc:Choice>
              <mc:Fallback>
                <p:oleObj name="Equation" r:id="rId15" imgW="863280" imgH="6984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AC1D813-4CA3-4B44-B4E2-8DDF50EBA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631" y="4411817"/>
                        <a:ext cx="2079625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B82436C-D832-4DEF-A447-B1CC094062CD}"/>
              </a:ext>
            </a:extLst>
          </p:cNvPr>
          <p:cNvCxnSpPr>
            <a:cxnSpLocks/>
          </p:cNvCxnSpPr>
          <p:nvPr/>
        </p:nvCxnSpPr>
        <p:spPr>
          <a:xfrm flipV="1">
            <a:off x="5434785" y="3590682"/>
            <a:ext cx="1116844" cy="45097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FEA5F7B-20A2-4A57-99B2-158C563E74FA}"/>
              </a:ext>
            </a:extLst>
          </p:cNvPr>
          <p:cNvCxnSpPr>
            <a:cxnSpLocks/>
          </p:cNvCxnSpPr>
          <p:nvPr/>
        </p:nvCxnSpPr>
        <p:spPr>
          <a:xfrm>
            <a:off x="5464283" y="4492629"/>
            <a:ext cx="1158351" cy="4285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3F8A939-FCFE-4C2C-ADB0-5B039797BA60}"/>
              </a:ext>
            </a:extLst>
          </p:cNvPr>
          <p:cNvSpPr txBox="1"/>
          <p:nvPr/>
        </p:nvSpPr>
        <p:spPr>
          <a:xfrm>
            <a:off x="9111720" y="479014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6A0F8ED-ACEF-49C5-B4E6-C2DD558262C9}"/>
              </a:ext>
            </a:extLst>
          </p:cNvPr>
          <p:cNvSpPr txBox="1"/>
          <p:nvPr/>
        </p:nvSpPr>
        <p:spPr>
          <a:xfrm>
            <a:off x="9000311" y="334221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23FA1-C1C4-43FD-94C1-EDE70AED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42" y="-31494"/>
            <a:ext cx="10515600" cy="662397"/>
          </a:xfrm>
        </p:spPr>
        <p:txBody>
          <a:bodyPr/>
          <a:lstStyle/>
          <a:p>
            <a:r>
              <a:rPr lang="en-US" dirty="0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27562C-868E-4EA7-962B-D3D8E87D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E80133-D665-4886-9AAE-9036D61F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794AD1-FE44-41DF-BEBD-48CF8A384149}"/>
              </a:ext>
            </a:extLst>
          </p:cNvPr>
          <p:cNvSpPr txBox="1"/>
          <p:nvPr/>
        </p:nvSpPr>
        <p:spPr>
          <a:xfrm>
            <a:off x="316898" y="3675815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B69B41C-FEE0-42F1-BC45-ADD5E4CEC17F}"/>
              </a:ext>
            </a:extLst>
          </p:cNvPr>
          <p:cNvSpPr txBox="1"/>
          <p:nvPr/>
        </p:nvSpPr>
        <p:spPr>
          <a:xfrm>
            <a:off x="405167" y="2011071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822B891-FD86-4AC4-9E0C-5A80E1356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52539"/>
              </p:ext>
            </p:extLst>
          </p:nvPr>
        </p:nvGraphicFramePr>
        <p:xfrm>
          <a:off x="1639279" y="2241904"/>
          <a:ext cx="4733263" cy="148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Equation" r:id="rId3" imgW="2145960" imgH="672840" progId="Equation.DSMT4">
                  <p:embed/>
                </p:oleObj>
              </mc:Choice>
              <mc:Fallback>
                <p:oleObj name="Equation" r:id="rId3" imgW="2145960" imgH="6728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E286726-3588-43AE-BD64-EE1EE3366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279" y="2241904"/>
                        <a:ext cx="4733263" cy="1486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71809"/>
              </p:ext>
            </p:extLst>
          </p:nvPr>
        </p:nvGraphicFramePr>
        <p:xfrm>
          <a:off x="7056825" y="2166611"/>
          <a:ext cx="32654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" name="Equation" r:id="rId5" imgW="1346040" imgH="482400" progId="Equation.DSMT4">
                  <p:embed/>
                </p:oleObj>
              </mc:Choice>
              <mc:Fallback>
                <p:oleObj name="Equation" r:id="rId5" imgW="134604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7B9B9591-8A19-412C-BA09-19E36A710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5" y="2166611"/>
                        <a:ext cx="3265487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3F457B7-8B10-41B5-877E-807EC6865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10271"/>
              </p:ext>
            </p:extLst>
          </p:nvPr>
        </p:nvGraphicFramePr>
        <p:xfrm>
          <a:off x="1246188" y="4046538"/>
          <a:ext cx="62103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Equation" r:id="rId7" imgW="2857320" imgH="736560" progId="Equation.DSMT4">
                  <p:embed/>
                </p:oleObj>
              </mc:Choice>
              <mc:Fallback>
                <p:oleObj name="Equation" r:id="rId7" imgW="2857320" imgH="73656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8E0EB129-EE8F-4F4D-898D-040E0BB13F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46538"/>
                        <a:ext cx="6210300" cy="160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F5C6252-422A-4FFF-8136-22AA4FEE5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39703"/>
              </p:ext>
            </p:extLst>
          </p:nvPr>
        </p:nvGraphicFramePr>
        <p:xfrm>
          <a:off x="405167" y="669382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Equation" r:id="rId9" imgW="1854000" imgH="431640" progId="Equation.DSMT4">
                  <p:embed/>
                </p:oleObj>
              </mc:Choice>
              <mc:Fallback>
                <p:oleObj name="Equation" r:id="rId9" imgW="18540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FC66591-8D3F-4923-8D4F-85F50FD954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67" y="669382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C4AE098-0BE6-4B91-B516-EB2B2A833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26606"/>
              </p:ext>
            </p:extLst>
          </p:nvPr>
        </p:nvGraphicFramePr>
        <p:xfrm>
          <a:off x="6146800" y="606425"/>
          <a:ext cx="52895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2" name="Equation" r:id="rId11" imgW="2450880" imgH="507960" progId="Equation.DSMT4">
                  <p:embed/>
                </p:oleObj>
              </mc:Choice>
              <mc:Fallback>
                <p:oleObj name="Equation" r:id="rId11" imgW="245088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AECBEED-005D-4CD0-ADDD-363ED6F88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606425"/>
                        <a:ext cx="5289550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24EAA89-3D08-4D50-ADF4-60548AEE3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99320"/>
              </p:ext>
            </p:extLst>
          </p:nvPr>
        </p:nvGraphicFramePr>
        <p:xfrm>
          <a:off x="7430441" y="4028738"/>
          <a:ext cx="4660900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Equation" r:id="rId13" imgW="1866600" imgH="685800" progId="Equation.DSMT4">
                  <p:embed/>
                </p:oleObj>
              </mc:Choice>
              <mc:Fallback>
                <p:oleObj name="Equation" r:id="rId13" imgW="18666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441" y="4028738"/>
                        <a:ext cx="4660900" cy="171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813C5A9-4319-48C1-B84B-66BAE55E1844}"/>
              </a:ext>
            </a:extLst>
          </p:cNvPr>
          <p:cNvSpPr/>
          <p:nvPr/>
        </p:nvSpPr>
        <p:spPr>
          <a:xfrm>
            <a:off x="2193119" y="645006"/>
            <a:ext cx="2746606" cy="104933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B74D761F-F8AA-41A0-AECA-B823DD66A70E}"/>
              </a:ext>
            </a:extLst>
          </p:cNvPr>
          <p:cNvSpPr/>
          <p:nvPr/>
        </p:nvSpPr>
        <p:spPr>
          <a:xfrm>
            <a:off x="7615063" y="641670"/>
            <a:ext cx="3348309" cy="1125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3FD591F-BD75-4B28-B26B-E16FCBA975FA}"/>
              </a:ext>
            </a:extLst>
          </p:cNvPr>
          <p:cNvSpPr txBox="1"/>
          <p:nvPr/>
        </p:nvSpPr>
        <p:spPr>
          <a:xfrm>
            <a:off x="4953753" y="1487639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200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IBB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DEB5405-B9D4-41F9-9BA7-61EF17347049}"/>
              </a:ext>
            </a:extLst>
          </p:cNvPr>
          <p:cNvSpPr txBox="1"/>
          <p:nvPr/>
        </p:nvSpPr>
        <p:spPr>
          <a:xfrm>
            <a:off x="10587550" y="170180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3200" i="1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130868"/>
              </p:ext>
            </p:extLst>
          </p:nvPr>
        </p:nvGraphicFramePr>
        <p:xfrm>
          <a:off x="6099293" y="1650845"/>
          <a:ext cx="17256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Equation" r:id="rId15" imgW="711000" imgH="241200" progId="Equation.DSMT4">
                  <p:embed/>
                </p:oleObj>
              </mc:Choice>
              <mc:Fallback>
                <p:oleObj name="Equation" r:id="rId15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293" y="1650845"/>
                        <a:ext cx="1725613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6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4C29A-DE8C-4EB1-8982-E594FF5F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46D281-07C2-4D37-A491-90131EB0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86B124-B132-4AF6-8569-BCBD2834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F9AB0B9-9853-4DA7-909B-E24BE7815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F6A290E-A763-4617-A65A-43A845076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95673"/>
              </p:ext>
            </p:extLst>
          </p:nvPr>
        </p:nvGraphicFramePr>
        <p:xfrm>
          <a:off x="6846069" y="1413062"/>
          <a:ext cx="4159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5" imgW="1714320" imgH="533160" progId="Equation.DSMT4">
                  <p:embed/>
                </p:oleObj>
              </mc:Choice>
              <mc:Fallback>
                <p:oleObj name="Equation" r:id="rId5" imgW="1714320" imgH="5331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F0146A4E-82BF-45F2-B07D-A4EB4E20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1413062"/>
                        <a:ext cx="415925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F1B7DA-F5C7-4308-8790-AC8BC9AB5B03}"/>
              </a:ext>
            </a:extLst>
          </p:cNvPr>
          <p:cNvSpPr txBox="1"/>
          <p:nvPr/>
        </p:nvSpPr>
        <p:spPr>
          <a:xfrm>
            <a:off x="8201133" y="8613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9EE9C86-22A1-420F-BCDC-6092A933B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84908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7" imgW="939600" imgH="939600" progId="Equation.DSMT4">
                  <p:embed/>
                </p:oleObj>
              </mc:Choice>
              <mc:Fallback>
                <p:oleObj name="Equation" r:id="rId7" imgW="939600" imgH="939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424200D4-3192-4346-9635-23FD8A68C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80960"/>
              </p:ext>
            </p:extLst>
          </p:nvPr>
        </p:nvGraphicFramePr>
        <p:xfrm>
          <a:off x="6846069" y="2809457"/>
          <a:ext cx="23733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9" imgW="977760" imgH="203040" progId="Equation.DSMT4">
                  <p:embed/>
                </p:oleObj>
              </mc:Choice>
              <mc:Fallback>
                <p:oleObj name="Equation" r:id="rId9" imgW="977760" imgH="203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2809457"/>
                        <a:ext cx="2373312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F3A6296-8948-41CA-BA82-9CEFB6801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43252"/>
              </p:ext>
            </p:extLst>
          </p:nvPr>
        </p:nvGraphicFramePr>
        <p:xfrm>
          <a:off x="6860489" y="3429000"/>
          <a:ext cx="2681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Equation" r:id="rId11" imgW="1104840" imgH="203040" progId="Equation.DSMT4">
                  <p:embed/>
                </p:oleObj>
              </mc:Choice>
              <mc:Fallback>
                <p:oleObj name="Equation" r:id="rId11" imgW="1104840" imgH="203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424200D4-3192-4346-9635-23FD8A68C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489" y="3429000"/>
                        <a:ext cx="2681288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8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53128-D199-40CB-80C7-2D3911E5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DCC32D-AC56-4CEE-80FE-AE1BF990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BD6D3A-79D5-4FE2-A91F-7AFE6D3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5D83D6C7-F3B7-4C64-8558-F5B89C4E4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7F448A77-1299-45D1-BF12-0BD09AB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92509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5" imgW="939600" imgH="939600" progId="Equation.DSMT4">
                  <p:embed/>
                </p:oleObj>
              </mc:Choice>
              <mc:Fallback>
                <p:oleObj name="Equation" r:id="rId5" imgW="93960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9EE9C86-22A1-420F-BCDC-6092A933B8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41977E9-0D8A-425C-95AC-920A1C358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97576"/>
              </p:ext>
            </p:extLst>
          </p:nvPr>
        </p:nvGraphicFramePr>
        <p:xfrm>
          <a:off x="3251887" y="3853904"/>
          <a:ext cx="415925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7" imgW="1714320" imgH="736560" progId="Equation.DSMT4">
                  <p:embed/>
                </p:oleObj>
              </mc:Choice>
              <mc:Fallback>
                <p:oleObj name="Equation" r:id="rId7" imgW="1714320" imgH="7365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99859F59-CBB0-4AAF-8B97-F3FCA6F54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87" y="3853904"/>
                        <a:ext cx="4159250" cy="179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69C7FD-2E77-463D-ACC6-8F457FB07A5D}"/>
              </a:ext>
            </a:extLst>
          </p:cNvPr>
          <p:cNvSpPr txBox="1"/>
          <p:nvPr/>
        </p:nvSpPr>
        <p:spPr>
          <a:xfrm>
            <a:off x="8201133" y="86135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6C0A0C4-EF54-4336-943A-E0766DCB2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759502"/>
              </p:ext>
            </p:extLst>
          </p:nvPr>
        </p:nvGraphicFramePr>
        <p:xfrm>
          <a:off x="5805487" y="1406587"/>
          <a:ext cx="5548312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9" imgW="2222280" imgH="723600" progId="Equation.DSMT4">
                  <p:embed/>
                </p:oleObj>
              </mc:Choice>
              <mc:Fallback>
                <p:oleObj name="Equation" r:id="rId9" imgW="2222280" imgH="723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C24EAA89-3D08-4D50-ADF4-60548AEE36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7" y="1406587"/>
                        <a:ext cx="5548312" cy="18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140DDF6-0B0E-4D7B-9E29-3F034F2E06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997481"/>
              </p:ext>
            </p:extLst>
          </p:nvPr>
        </p:nvGraphicFramePr>
        <p:xfrm>
          <a:off x="8313163" y="3500354"/>
          <a:ext cx="26003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11" imgW="1041120" imgH="431640" progId="Equation.DSMT4">
                  <p:embed/>
                </p:oleObj>
              </mc:Choice>
              <mc:Fallback>
                <p:oleObj name="Equation" r:id="rId11" imgW="1041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6C0A0C4-EF54-4336-943A-E0766DCB24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3163" y="3500354"/>
                        <a:ext cx="2600325" cy="107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E99D9F-18D5-47C9-9FAB-5DA2E116E561}"/>
              </a:ext>
            </a:extLst>
          </p:cNvPr>
          <p:cNvSpPr txBox="1"/>
          <p:nvPr/>
        </p:nvSpPr>
        <p:spPr>
          <a:xfrm>
            <a:off x="7852330" y="4956945"/>
            <a:ext cx="343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 dominates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total DR</a:t>
            </a:r>
          </a:p>
        </p:txBody>
      </p:sp>
    </p:spTree>
    <p:extLst>
      <p:ext uri="{BB962C8B-B14F-4D97-AF65-F5344CB8AC3E}">
        <p14:creationId xmlns:p14="http://schemas.microsoft.com/office/powerpoint/2010/main" val="17537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862" y="125133"/>
            <a:ext cx="10515600" cy="662397"/>
          </a:xfrm>
        </p:spPr>
        <p:txBody>
          <a:bodyPr/>
          <a:lstStyle/>
          <a:p>
            <a:r>
              <a:rPr lang="en-US"/>
              <a:t>Small signal equivalent circuit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956272D2-8FBD-42EB-AA70-E8DEFFDB2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000" y="1041642"/>
            <a:ext cx="4422179" cy="221109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C5796B6-03CD-4031-9F71-495D43CA16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57150"/>
              </p:ext>
            </p:extLst>
          </p:nvPr>
        </p:nvGraphicFramePr>
        <p:xfrm>
          <a:off x="5279093" y="3952098"/>
          <a:ext cx="2913720" cy="20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5" imgW="1257120" imgH="888840" progId="Equation.DSMT4">
                  <p:embed/>
                </p:oleObj>
              </mc:Choice>
              <mc:Fallback>
                <p:oleObj name="Equation" r:id="rId5" imgW="1257120" imgH="8888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F31FC60E-C356-4DEC-AB34-39CE442F01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93" y="3952098"/>
                        <a:ext cx="2913720" cy="2052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825C1A0-CFEC-4E0A-8D54-BB38076E5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7846"/>
              </p:ext>
            </p:extLst>
          </p:nvPr>
        </p:nvGraphicFramePr>
        <p:xfrm>
          <a:off x="9083532" y="3693471"/>
          <a:ext cx="1701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7" imgW="825480" imgH="431640" progId="Equation.DSMT4">
                  <p:embed/>
                </p:oleObj>
              </mc:Choice>
              <mc:Fallback>
                <p:oleObj name="Equation" r:id="rId7" imgW="8254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3532" y="3693471"/>
                        <a:ext cx="1701800" cy="88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0FB5C1D-1D9A-496F-8493-1222C1F90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85159"/>
              </p:ext>
            </p:extLst>
          </p:nvPr>
        </p:nvGraphicFramePr>
        <p:xfrm>
          <a:off x="8682561" y="4537967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9" imgW="634680" imgH="431640" progId="Equation.DSMT4">
                  <p:embed/>
                </p:oleObj>
              </mc:Choice>
              <mc:Fallback>
                <p:oleObj name="Equation" r:id="rId9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561" y="4537967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3A20F8F-3690-4D9A-A433-F4A251A5C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75446"/>
              </p:ext>
            </p:extLst>
          </p:nvPr>
        </p:nvGraphicFramePr>
        <p:xfrm>
          <a:off x="5760878" y="1243060"/>
          <a:ext cx="24606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11" imgW="1091880" imgH="228600" progId="Equation.DSMT4">
                  <p:embed/>
                </p:oleObj>
              </mc:Choice>
              <mc:Fallback>
                <p:oleObj name="Equation" r:id="rId11" imgW="109188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70FB5C1D-1D9A-496F-8493-1222C1F907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878" y="1243060"/>
                        <a:ext cx="2460625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4A0D92B-600F-4CFF-94F8-419C1B446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474683"/>
              </p:ext>
            </p:extLst>
          </p:nvPr>
        </p:nvGraphicFramePr>
        <p:xfrm>
          <a:off x="8221503" y="1212687"/>
          <a:ext cx="2232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3" imgW="990360" imgH="253800" progId="Equation.DSMT4">
                  <p:embed/>
                </p:oleObj>
              </mc:Choice>
              <mc:Fallback>
                <p:oleObj name="Equation" r:id="rId13" imgW="99036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3A20F8F-3690-4D9A-A433-F4A251A5C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503" y="1212687"/>
                        <a:ext cx="2232025" cy="56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E61DEBAD-9945-428E-AF11-C06E8B883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80389"/>
              </p:ext>
            </p:extLst>
          </p:nvPr>
        </p:nvGraphicFramePr>
        <p:xfrm>
          <a:off x="5749758" y="1939853"/>
          <a:ext cx="17478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5" imgW="774360" imgH="253800" progId="Equation.DSMT4">
                  <p:embed/>
                </p:oleObj>
              </mc:Choice>
              <mc:Fallback>
                <p:oleObj name="Equation" r:id="rId15" imgW="77436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4A0D92B-600F-4CFF-94F8-419C1B446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758" y="1939853"/>
                        <a:ext cx="1747837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8275BE99-2C8C-4F7E-A1BA-A337FBBDF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70497"/>
              </p:ext>
            </p:extLst>
          </p:nvPr>
        </p:nvGraphicFramePr>
        <p:xfrm>
          <a:off x="5706895" y="2595040"/>
          <a:ext cx="3581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17" imgW="1587240" imgH="444240" progId="Equation.DSMT4">
                  <p:embed/>
                </p:oleObj>
              </mc:Choice>
              <mc:Fallback>
                <p:oleObj name="Equation" r:id="rId17" imgW="158724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61DEBAD-9945-428E-AF11-C06E8B883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895" y="2595040"/>
                        <a:ext cx="3581400" cy="100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69E0C80-C839-4D50-8A34-53587111D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37330"/>
              </p:ext>
            </p:extLst>
          </p:nvPr>
        </p:nvGraphicFramePr>
        <p:xfrm>
          <a:off x="870474" y="3232795"/>
          <a:ext cx="32035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9" imgW="1422360" imgH="444240" progId="Equation.DSMT4">
                  <p:embed/>
                </p:oleObj>
              </mc:Choice>
              <mc:Fallback>
                <p:oleObj name="Equation" r:id="rId19" imgW="142236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4A0D92B-600F-4CFF-94F8-419C1B446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74" y="3232795"/>
                        <a:ext cx="320357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83E8612C-9463-48CB-9D3B-916F773C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932162"/>
              </p:ext>
            </p:extLst>
          </p:nvPr>
        </p:nvGraphicFramePr>
        <p:xfrm>
          <a:off x="870474" y="4334641"/>
          <a:ext cx="35179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21" imgW="1562040" imgH="863280" progId="Equation.DSMT4">
                  <p:embed/>
                </p:oleObj>
              </mc:Choice>
              <mc:Fallback>
                <p:oleObj name="Equation" r:id="rId21" imgW="1562040" imgH="8632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369E0C80-C839-4D50-8A34-53587111D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74" y="4334641"/>
                        <a:ext cx="3517900" cy="193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16D3D6D-C078-492C-A79C-58653925A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12696"/>
              </p:ext>
            </p:extLst>
          </p:nvPr>
        </p:nvGraphicFramePr>
        <p:xfrm>
          <a:off x="8922116" y="5317922"/>
          <a:ext cx="16970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23" imgW="812520" imgH="431640" progId="Equation.DSMT4">
                  <p:embed/>
                </p:oleObj>
              </mc:Choice>
              <mc:Fallback>
                <p:oleObj name="Equation" r:id="rId23" imgW="81252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2116" y="5317922"/>
                        <a:ext cx="169703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3B5F0806-1764-4C8B-81B1-E5CF62EE8C9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417464" y="1243060"/>
            <a:ext cx="642015" cy="2054405"/>
          </a:xfrm>
          <a:prstGeom prst="rect">
            <a:avLst/>
          </a:prstGeom>
        </p:spPr>
      </p:pic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8834A74B-5A87-42CF-B4A3-BCB95153D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83600"/>
              </p:ext>
            </p:extLst>
          </p:nvPr>
        </p:nvGraphicFramePr>
        <p:xfrm>
          <a:off x="1084754" y="696323"/>
          <a:ext cx="974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27" imgW="431640" imgH="253800" progId="Equation.DSMT4">
                  <p:embed/>
                </p:oleObj>
              </mc:Choice>
              <mc:Fallback>
                <p:oleObj name="Equation" r:id="rId27" imgW="43164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61DEBAD-9945-428E-AF11-C06E8B883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754" y="696323"/>
                        <a:ext cx="97472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38CEF-3EC1-4DBA-9584-EFE6EE5B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77"/>
            <a:ext cx="10515600" cy="662397"/>
          </a:xfrm>
        </p:spPr>
        <p:txBody>
          <a:bodyPr/>
          <a:lstStyle/>
          <a:p>
            <a:r>
              <a:rPr lang="en-US"/>
              <a:t>Frequency response of the current gain </a:t>
            </a:r>
            <a:r>
              <a:rPr lang="en-US" i="1"/>
              <a:t>A</a:t>
            </a:r>
            <a:r>
              <a:rPr lang="en-US" i="1" baseline="-25000"/>
              <a:t>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4E39F0-3555-4E59-9C4F-9EFD194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716BD0-277A-44FE-91C8-815B56C1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F31FC60E-C356-4DEC-AB34-39CE442F0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8381"/>
              </p:ext>
            </p:extLst>
          </p:nvPr>
        </p:nvGraphicFramePr>
        <p:xfrm>
          <a:off x="331777" y="879870"/>
          <a:ext cx="2392137" cy="168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Equation" r:id="rId3" imgW="1257120" imgH="888840" progId="Equation.DSMT4">
                  <p:embed/>
                </p:oleObj>
              </mc:Choice>
              <mc:Fallback>
                <p:oleObj name="Equation" r:id="rId3" imgW="1257120" imgH="888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77" y="879870"/>
                        <a:ext cx="2392137" cy="1685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4665EC5-A304-4DFC-9FD8-C67FADA6F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7003"/>
              </p:ext>
            </p:extLst>
          </p:nvPr>
        </p:nvGraphicFramePr>
        <p:xfrm>
          <a:off x="3382963" y="747713"/>
          <a:ext cx="1727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5" imgW="825480" imgH="431640" progId="Equation.DSMT4">
                  <p:embed/>
                </p:oleObj>
              </mc:Choice>
              <mc:Fallback>
                <p:oleObj name="Equation" r:id="rId5" imgW="8254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747713"/>
                        <a:ext cx="1727200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8826F468-6D25-40EE-BC64-E4F83230A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713394"/>
              </p:ext>
            </p:extLst>
          </p:nvPr>
        </p:nvGraphicFramePr>
        <p:xfrm>
          <a:off x="2918531" y="1722554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7" imgW="634680" imgH="431640" progId="Equation.DSMT4">
                  <p:embed/>
                </p:oleObj>
              </mc:Choice>
              <mc:Fallback>
                <p:oleObj name="Equation" r:id="rId7" imgW="634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531" y="1722554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>
            <a:extLst>
              <a:ext uri="{FF2B5EF4-FFF2-40B4-BE49-F238E27FC236}">
                <a16:creationId xmlns:a16="http://schemas.microsoft.com/office/drawing/2014/main" id="{C7A9A1A5-FAEA-442C-9571-7CD4E529F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07" y="1247389"/>
            <a:ext cx="4839316" cy="46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BE3525E-77FB-45FF-A524-1B09FE230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29673"/>
              </p:ext>
            </p:extLst>
          </p:nvPr>
        </p:nvGraphicFramePr>
        <p:xfrm>
          <a:off x="499304" y="5200411"/>
          <a:ext cx="23018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Equation" r:id="rId10" imgW="1168200" imgH="431640" progId="Equation.DSMT4">
                  <p:embed/>
                </p:oleObj>
              </mc:Choice>
              <mc:Fallback>
                <p:oleObj name="Equation" r:id="rId10" imgW="11682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90C0DF4-318B-4698-93AC-9D2879179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5200411"/>
                        <a:ext cx="2301875" cy="846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5139DFEC-3252-40AA-BC57-88F6FD22C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14654"/>
              </p:ext>
            </p:extLst>
          </p:nvPr>
        </p:nvGraphicFramePr>
        <p:xfrm>
          <a:off x="499304" y="4102957"/>
          <a:ext cx="5180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Equation" r:id="rId12" imgW="2628720" imgH="444240" progId="Equation.DSMT4">
                  <p:embed/>
                </p:oleObj>
              </mc:Choice>
              <mc:Fallback>
                <p:oleObj name="Equation" r:id="rId12" imgW="262872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4102957"/>
                        <a:ext cx="5180013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629021"/>
              </p:ext>
            </p:extLst>
          </p:nvPr>
        </p:nvGraphicFramePr>
        <p:xfrm>
          <a:off x="499303" y="2976800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Equation" r:id="rId14" imgW="1714320" imgH="431640" progId="Equation.DSMT4">
                  <p:embed/>
                </p:oleObj>
              </mc:Choice>
              <mc:Fallback>
                <p:oleObj name="Equation" r:id="rId14" imgW="17143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3" y="2976800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6519"/>
              </p:ext>
            </p:extLst>
          </p:nvPr>
        </p:nvGraphicFramePr>
        <p:xfrm>
          <a:off x="8130011" y="984963"/>
          <a:ext cx="2898351" cy="76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Equation" r:id="rId16" imgW="1485720" imgH="393480" progId="Equation.DSMT4">
                  <p:embed/>
                </p:oleObj>
              </mc:Choice>
              <mc:Fallback>
                <p:oleObj name="Equation" r:id="rId16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0011" y="984963"/>
                        <a:ext cx="2898351" cy="764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igura a mano libera 6"/>
          <p:cNvSpPr/>
          <p:nvPr/>
        </p:nvSpPr>
        <p:spPr>
          <a:xfrm>
            <a:off x="4246075" y="895172"/>
            <a:ext cx="3892990" cy="2568384"/>
          </a:xfrm>
          <a:custGeom>
            <a:avLst/>
            <a:gdLst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851026 w 3892990"/>
              <a:gd name="connsiteY6" fmla="*/ 23188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2990" h="2568384">
                <a:moveTo>
                  <a:pt x="3892990" y="408527"/>
                </a:moveTo>
                <a:cubicBezTo>
                  <a:pt x="3791893" y="319501"/>
                  <a:pt x="3690796" y="230475"/>
                  <a:pt x="3467477" y="164083"/>
                </a:cubicBezTo>
                <a:cubicBezTo>
                  <a:pt x="3244158" y="97691"/>
                  <a:pt x="2821663" y="22246"/>
                  <a:pt x="2553077" y="10175"/>
                </a:cubicBezTo>
                <a:cubicBezTo>
                  <a:pt x="2284491" y="-1896"/>
                  <a:pt x="2034012" y="-24530"/>
                  <a:pt x="1855961" y="91656"/>
                </a:cubicBezTo>
                <a:cubicBezTo>
                  <a:pt x="1677910" y="207842"/>
                  <a:pt x="1620571" y="396455"/>
                  <a:pt x="1484769" y="707291"/>
                </a:cubicBezTo>
                <a:cubicBezTo>
                  <a:pt x="1348967" y="1018127"/>
                  <a:pt x="1146773" y="1688084"/>
                  <a:pt x="1041149" y="1956670"/>
                </a:cubicBezTo>
                <a:cubicBezTo>
                  <a:pt x="935525" y="2225256"/>
                  <a:pt x="949105" y="2222238"/>
                  <a:pt x="851026" y="2318808"/>
                </a:cubicBezTo>
                <a:cubicBezTo>
                  <a:pt x="752947" y="2415378"/>
                  <a:pt x="594512" y="2495350"/>
                  <a:pt x="452674" y="2536091"/>
                </a:cubicBezTo>
                <a:cubicBezTo>
                  <a:pt x="310836" y="2576832"/>
                  <a:pt x="155418" y="2570042"/>
                  <a:pt x="0" y="256325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31A0A-4263-4451-A3D2-EF91B00E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of current mirrors with A</a:t>
            </a:r>
            <a:r>
              <a:rPr lang="en-US" baseline="-25000" dirty="0"/>
              <a:t>I</a:t>
            </a:r>
            <a:r>
              <a:rPr lang="en-US" dirty="0"/>
              <a:t>&lt;&lt;1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C69C93-F788-4488-8D68-BEB257D2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ED6166-28FB-4CB5-A00E-6FEF27EF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E51DAF-3286-4EBD-81C1-A3BAFAD1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971" y="294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AE69F2F-8CF3-4BCB-8631-44E0512D8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08554"/>
              </p:ext>
            </p:extLst>
          </p:nvPr>
        </p:nvGraphicFramePr>
        <p:xfrm>
          <a:off x="5889464" y="1078322"/>
          <a:ext cx="4793050" cy="49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Corel DESIGNER" r:id="rId3" imgW="3554280" imgH="3657960" progId="CorelDESIGNER.Graphic.12">
                  <p:embed/>
                </p:oleObj>
              </mc:Choice>
              <mc:Fallback>
                <p:oleObj name="Corel DESIGNER" r:id="rId3" imgW="3554280" imgH="365796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64" y="1078322"/>
                        <a:ext cx="4793050" cy="4929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4D5AFA1-4432-49EB-AF12-E3B0F437C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858562"/>
              </p:ext>
            </p:extLst>
          </p:nvPr>
        </p:nvGraphicFramePr>
        <p:xfrm>
          <a:off x="1186991" y="2471195"/>
          <a:ext cx="15446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991" y="2471195"/>
                        <a:ext cx="1544638" cy="56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B51A424-1B7F-47A6-BD5A-1651B4178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83715"/>
              </p:ext>
            </p:extLst>
          </p:nvPr>
        </p:nvGraphicFramePr>
        <p:xfrm>
          <a:off x="613335" y="3895473"/>
          <a:ext cx="3904983" cy="98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7" imgW="1701720" imgH="431640" progId="Equation.DSMT4">
                  <p:embed/>
                </p:oleObj>
              </mc:Choice>
              <mc:Fallback>
                <p:oleObj name="Equation" r:id="rId7" imgW="17017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35" y="3895473"/>
                        <a:ext cx="3904983" cy="985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EAE78FC-0EB0-479C-BF8D-C1FB70913809}"/>
              </a:ext>
            </a:extLst>
          </p:cNvPr>
          <p:cNvSpPr txBox="1"/>
          <p:nvPr/>
        </p:nvSpPr>
        <p:spPr>
          <a:xfrm>
            <a:off x="747447" y="246857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0513BF-C94D-410E-ACD7-AC073B05B097}"/>
              </a:ext>
            </a:extLst>
          </p:cNvPr>
          <p:cNvSpPr txBox="1"/>
          <p:nvPr/>
        </p:nvSpPr>
        <p:spPr>
          <a:xfrm>
            <a:off x="595139" y="3230270"/>
            <a:ext cx="386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expect that: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4163E7DF-ACAC-4FB4-9CD5-690ED1772800}"/>
              </a:ext>
            </a:extLst>
          </p:cNvPr>
          <p:cNvSpPr/>
          <p:nvPr/>
        </p:nvSpPr>
        <p:spPr>
          <a:xfrm>
            <a:off x="4905829" y="3251200"/>
            <a:ext cx="537028" cy="4789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58270"/>
              </p:ext>
            </p:extLst>
          </p:nvPr>
        </p:nvGraphicFramePr>
        <p:xfrm>
          <a:off x="747447" y="1347151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9" imgW="1714320" imgH="431640" progId="Equation.DSMT4">
                  <p:embed/>
                </p:oleObj>
              </mc:Choice>
              <mc:Fallback>
                <p:oleObj name="Equation" r:id="rId9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47" y="1347151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31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3BAF9A-A0BB-4FA9-BA35-4D6192BE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116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A12A44-61FB-4B80-9897-005915F8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F1A567-A704-47CE-A9B0-F655BF59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562554"/>
              </p:ext>
            </p:extLst>
          </p:nvPr>
        </p:nvGraphicFramePr>
        <p:xfrm>
          <a:off x="3143308" y="1799699"/>
          <a:ext cx="35067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308" y="1799699"/>
                        <a:ext cx="3506787" cy="1403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4FA2CD-D5BD-4274-BC67-E9711F562001}"/>
              </a:ext>
            </a:extLst>
          </p:cNvPr>
          <p:cNvSpPr txBox="1"/>
          <p:nvPr/>
        </p:nvSpPr>
        <p:spPr>
          <a:xfrm>
            <a:off x="480558" y="1244874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then: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0820B87-131F-4A55-9083-093A2B841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938089"/>
              </p:ext>
            </p:extLst>
          </p:nvPr>
        </p:nvGraphicFramePr>
        <p:xfrm>
          <a:off x="4590464" y="3961786"/>
          <a:ext cx="2608323" cy="1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5" imgW="1282680" imgH="876240" progId="Equation.DSMT4">
                  <p:embed/>
                </p:oleObj>
              </mc:Choice>
              <mc:Fallback>
                <p:oleObj name="Equation" r:id="rId5" imgW="1282680" imgH="876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464" y="3961786"/>
                        <a:ext cx="2608323" cy="1778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42F2983-5A66-4572-886F-6EF9D55F6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77022"/>
              </p:ext>
            </p:extLst>
          </p:nvPr>
        </p:nvGraphicFramePr>
        <p:xfrm>
          <a:off x="7261008" y="3190524"/>
          <a:ext cx="4557956" cy="77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7" imgW="2323800" imgH="393480" progId="Equation.DSMT4">
                  <p:embed/>
                </p:oleObj>
              </mc:Choice>
              <mc:Fallback>
                <p:oleObj name="Equation" r:id="rId7" imgW="232380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008" y="3190524"/>
                        <a:ext cx="4557956" cy="771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A7AF32A-A617-49D3-97E2-B929C7020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80104"/>
              </p:ext>
            </p:extLst>
          </p:nvPr>
        </p:nvGraphicFramePr>
        <p:xfrm>
          <a:off x="657241" y="3921179"/>
          <a:ext cx="3814787" cy="1691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9" imgW="1803240" imgH="799920" progId="Equation.DSMT4">
                  <p:embed/>
                </p:oleObj>
              </mc:Choice>
              <mc:Fallback>
                <p:oleObj name="Equation" r:id="rId9" imgW="1803240" imgH="79992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41" y="3921179"/>
                        <a:ext cx="3814787" cy="1691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5FC301C-1870-4BEF-9D90-7B7ECDCC2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870779"/>
              </p:ext>
            </p:extLst>
          </p:nvPr>
        </p:nvGraphicFramePr>
        <p:xfrm>
          <a:off x="7516577" y="4184704"/>
          <a:ext cx="2023409" cy="156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Equation" r:id="rId11" imgW="850680" imgH="660240" progId="Equation.DSMT4">
                  <p:embed/>
                </p:oleObj>
              </mc:Choice>
              <mc:Fallback>
                <p:oleObj name="Equation" r:id="rId11" imgW="85068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577" y="4184704"/>
                        <a:ext cx="2023409" cy="15681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43466"/>
              </p:ext>
            </p:extLst>
          </p:nvPr>
        </p:nvGraphicFramePr>
        <p:xfrm>
          <a:off x="433933" y="2073831"/>
          <a:ext cx="26590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Equation" r:id="rId13" imgW="1155600" imgH="457200" progId="Equation.DSMT4">
                  <p:embed/>
                </p:oleObj>
              </mc:Choice>
              <mc:Fallback>
                <p:oleObj name="Equation" r:id="rId13" imgW="1155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933" y="2073831"/>
                        <a:ext cx="2659063" cy="105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90182" y="2657940"/>
            <a:ext cx="310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DB1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DB16DA7-D1F6-4D2B-A561-D42D9D48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49822"/>
              </p:ext>
            </p:extLst>
          </p:nvPr>
        </p:nvGraphicFramePr>
        <p:xfrm>
          <a:off x="7741001" y="790432"/>
          <a:ext cx="3798772" cy="164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Corel DESIGNER" r:id="rId15" imgW="4239360" imgH="1834920" progId="CorelDESIGNER.Graphic.12">
                  <p:embed/>
                </p:oleObj>
              </mc:Choice>
              <mc:Fallback>
                <p:oleObj name="Corel DESIGNER" r:id="rId15" imgW="4239360" imgH="1834920" progId="CorelDESIGNER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1001" y="790432"/>
                        <a:ext cx="3798772" cy="164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0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C717B2-17E4-415D-A71E-36997B3C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1ADAF6-97DE-4023-95FA-7A2004A0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2C3EBF3-63B1-40E3-A305-EE6FE9A0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/>
              <a:t>Upper band limit (</a:t>
            </a:r>
            <a:r>
              <a:rPr lang="en-US" i="1"/>
              <a:t>f</a:t>
            </a:r>
            <a:r>
              <a:rPr lang="en-US" i="1" baseline="-25000"/>
              <a:t>H</a:t>
            </a:r>
            <a:r>
              <a:rPr lang="en-US"/>
              <a:t>) of a current mirror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EC887A5-9D9B-47FF-8856-C50DEBD5C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4291"/>
              </p:ext>
            </p:extLst>
          </p:nvPr>
        </p:nvGraphicFramePr>
        <p:xfrm>
          <a:off x="838200" y="4797216"/>
          <a:ext cx="5809036" cy="11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Equation" r:id="rId3" imgW="1942920" imgH="380880" progId="Equation.DSMT4">
                  <p:embed/>
                </p:oleObj>
              </mc:Choice>
              <mc:Fallback>
                <p:oleObj name="Equation" r:id="rId3" imgW="194292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97216"/>
                        <a:ext cx="5809036" cy="114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FA37D0-C034-4E30-B2C1-EB8C3134A697}"/>
              </a:ext>
            </a:extLst>
          </p:cNvPr>
          <p:cNvSpPr txBox="1"/>
          <p:nvPr/>
        </p:nvSpPr>
        <p:spPr>
          <a:xfrm>
            <a:off x="1674950" y="418949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Precision current mirror: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69499C16-5C8E-4E45-B447-2496FBA99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66933"/>
              </p:ext>
            </p:extLst>
          </p:nvPr>
        </p:nvGraphicFramePr>
        <p:xfrm>
          <a:off x="512156" y="1029838"/>
          <a:ext cx="32305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Equation" r:id="rId5" imgW="1358640" imgH="660240" progId="Equation.DSMT4">
                  <p:embed/>
                </p:oleObj>
              </mc:Choice>
              <mc:Fallback>
                <p:oleObj name="Equation" r:id="rId5" imgW="1358640" imgH="660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F5FC301C-1870-4BEF-9D90-7B7ECDCC25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56" y="1029838"/>
                        <a:ext cx="323056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7F50FA3-29D5-4E4F-AC97-71ADEBC99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58029"/>
              </p:ext>
            </p:extLst>
          </p:nvPr>
        </p:nvGraphicFramePr>
        <p:xfrm>
          <a:off x="7634728" y="4468591"/>
          <a:ext cx="283845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Equation" r:id="rId7" imgW="850680" imgH="444240" progId="Equation.DSMT4">
                  <p:embed/>
                </p:oleObj>
              </mc:Choice>
              <mc:Fallback>
                <p:oleObj name="Equation" r:id="rId7" imgW="8506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728" y="4468591"/>
                        <a:ext cx="2838450" cy="1471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4ECFE66-CA9A-4C9E-8A2E-12163D3A1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618487"/>
              </p:ext>
            </p:extLst>
          </p:nvPr>
        </p:nvGraphicFramePr>
        <p:xfrm>
          <a:off x="4496073" y="1207526"/>
          <a:ext cx="4076544" cy="121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9" imgW="1447560" imgH="431640" progId="Equation.DSMT4">
                  <p:embed/>
                </p:oleObj>
              </mc:Choice>
              <mc:Fallback>
                <p:oleObj name="Equation" r:id="rId9" imgW="1447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073" y="1207526"/>
                        <a:ext cx="4076544" cy="121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arrotondato 1"/>
          <p:cNvSpPr/>
          <p:nvPr/>
        </p:nvSpPr>
        <p:spPr>
          <a:xfrm>
            <a:off x="693853" y="4094157"/>
            <a:ext cx="10109614" cy="2035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6073" y="2572839"/>
            <a:ext cx="499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Fast current mirrors: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channel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 overdrive voltage (V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25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9920EB-22D5-4B4D-BDC1-9E13F3CE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 sz="3600"/>
              <a:t>Summary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F443A4-BDAE-40DA-892A-61E8ECF2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85050D-3768-4AE1-9EEA-1279DEE8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3F8F82-93C0-45ED-BB49-EB5653A3C5BF}"/>
              </a:ext>
            </a:extLst>
          </p:cNvPr>
          <p:cNvSpPr txBox="1"/>
          <p:nvPr/>
        </p:nvSpPr>
        <p:spPr>
          <a:xfrm>
            <a:off x="622992" y="886119"/>
            <a:ext cx="1125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response of a current mirror is marked by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zero (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positive, then it gives a phase contribution similar to that of the pole. In total, the pole and zero give an asymptotic phase variation of 180°.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the pole falls at lower frequencies than the zero, thus the upper band limit  is given by the pole.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of the zero is smaller than the pole one only for mirrors designed to have a current gain &lt;&lt; 1.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all other cases, which include unity gain current mirrors, the upper band limit is given by: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EFDA315-9AE7-4F0F-8BBC-3AEF9DF03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85583"/>
              </p:ext>
            </p:extLst>
          </p:nvPr>
        </p:nvGraphicFramePr>
        <p:xfrm>
          <a:off x="3950482" y="4776738"/>
          <a:ext cx="2796774" cy="135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3" imgW="1358640" imgH="660240" progId="Equation.DSMT4">
                  <p:embed/>
                </p:oleObj>
              </mc:Choice>
              <mc:Fallback>
                <p:oleObj name="Equation" r:id="rId3" imgW="135864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9499C16-5C8E-4E45-B447-2496FBA99F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0482" y="4776738"/>
                        <a:ext cx="2796774" cy="13578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CF2EE2E-0344-4956-B75F-5294F885E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95044"/>
              </p:ext>
            </p:extLst>
          </p:nvPr>
        </p:nvGraphicFramePr>
        <p:xfrm>
          <a:off x="7417925" y="4838866"/>
          <a:ext cx="3356336" cy="99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5" imgW="1447560" imgH="431640" progId="Equation.DSMT4">
                  <p:embed/>
                </p:oleObj>
              </mc:Choice>
              <mc:Fallback>
                <p:oleObj name="Equation" r:id="rId5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4ECFE66-CA9A-4C9E-8A2E-12163D3A1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7925" y="4838866"/>
                        <a:ext cx="3356336" cy="998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7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AB6FD-4B34-4A48-BAAF-63473FD0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1" y="136525"/>
            <a:ext cx="10515600" cy="662397"/>
          </a:xfrm>
        </p:spPr>
        <p:txBody>
          <a:bodyPr/>
          <a:lstStyle/>
          <a:p>
            <a:r>
              <a:rPr lang="en-US"/>
              <a:t>Noise in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A5EB42-ED84-484F-8335-4455C48E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7FA512-705D-4B49-AC76-B131ADC9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23CDAA-A186-4D68-944C-A8B38D807AB1}"/>
              </a:ext>
            </a:extLst>
          </p:cNvPr>
          <p:cNvSpPr txBox="1"/>
          <p:nvPr/>
        </p:nvSpPr>
        <p:spPr>
          <a:xfrm>
            <a:off x="550128" y="992459"/>
            <a:ext cx="451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Simple MOSFET current mirror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024E08D9-73CB-4111-86F0-D8B2E7C3F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749" y="1512828"/>
            <a:ext cx="3757274" cy="2064808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4793BD2-B7D4-43D5-8ADF-BC3BF962D3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6000" y="1330324"/>
            <a:ext cx="3716272" cy="2369609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20D2EAB-5A10-427C-BF0E-6338B3387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51660"/>
              </p:ext>
            </p:extLst>
          </p:nvPr>
        </p:nvGraphicFramePr>
        <p:xfrm>
          <a:off x="1570038" y="3903663"/>
          <a:ext cx="32464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8" imgW="1257120" imgH="228600" progId="Equation.DSMT4">
                  <p:embed/>
                </p:oleObj>
              </mc:Choice>
              <mc:Fallback>
                <p:oleObj name="Equation" r:id="rId8" imgW="1257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903663"/>
                        <a:ext cx="324643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47A292D-8412-49DE-A431-886294D9D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32039"/>
              </p:ext>
            </p:extLst>
          </p:nvPr>
        </p:nvGraphicFramePr>
        <p:xfrm>
          <a:off x="6006791" y="3831817"/>
          <a:ext cx="5208841" cy="66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10" imgW="2197080" imgH="279360" progId="Equation.DSMT4">
                  <p:embed/>
                </p:oleObj>
              </mc:Choice>
              <mc:Fallback>
                <p:oleObj name="Equation" r:id="rId10" imgW="219708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791" y="3831817"/>
                        <a:ext cx="5208841" cy="662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EDE0A9-E5CB-4868-A7B0-5D399B654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81582"/>
              </p:ext>
            </p:extLst>
          </p:nvPr>
        </p:nvGraphicFramePr>
        <p:xfrm>
          <a:off x="6253721" y="4921039"/>
          <a:ext cx="4795468" cy="113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12" imgW="2145960" imgH="507960" progId="Equation.DSMT4">
                  <p:embed/>
                </p:oleObj>
              </mc:Choice>
              <mc:Fallback>
                <p:oleObj name="Equation" r:id="rId12" imgW="21459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47A292D-8412-49DE-A431-886294D9DD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721" y="4921039"/>
                        <a:ext cx="4795468" cy="113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28881BA9-58EB-47FD-AE89-43F4BF81B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12626"/>
              </p:ext>
            </p:extLst>
          </p:nvPr>
        </p:nvGraphicFramePr>
        <p:xfrm>
          <a:off x="796714" y="5206813"/>
          <a:ext cx="5095455" cy="6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Equation" r:id="rId14" imgW="2158920" imgH="279360" progId="Equation.DSMT4">
                  <p:embed/>
                </p:oleObj>
              </mc:Choice>
              <mc:Fallback>
                <p:oleObj name="Equation" r:id="rId14" imgW="2158920" imgH="2793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14" y="5206813"/>
                        <a:ext cx="5095455" cy="6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14F501B-3051-4363-B258-4FA65C729111}"/>
              </a:ext>
            </a:extLst>
          </p:cNvPr>
          <p:cNvSpPr txBox="1"/>
          <p:nvPr/>
        </p:nvSpPr>
        <p:spPr>
          <a:xfrm>
            <a:off x="1377781" y="4582726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it-IT" sz="2800" i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&lt;&lt; </a:t>
            </a:r>
            <a:r>
              <a:rPr lang="it-I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8EEAF8-38D3-4FAF-A5E7-D5ADB5E7A223}"/>
              </a:ext>
            </a:extLst>
          </p:cNvPr>
          <p:cNvSpPr/>
          <p:nvPr/>
        </p:nvSpPr>
        <p:spPr>
          <a:xfrm>
            <a:off x="6096000" y="4893733"/>
            <a:ext cx="5168591" cy="11364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947044"/>
              </p:ext>
            </p:extLst>
          </p:nvPr>
        </p:nvGraphicFramePr>
        <p:xfrm>
          <a:off x="3193256" y="4565111"/>
          <a:ext cx="17256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16" imgW="711000" imgH="253800" progId="Equation.DSMT4">
                  <p:embed/>
                </p:oleObj>
              </mc:Choice>
              <mc:Fallback>
                <p:oleObj name="Equation" r:id="rId16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56" y="4565111"/>
                        <a:ext cx="1725613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7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B2FC6-7255-4298-97A0-63B3289A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30" y="-2327"/>
            <a:ext cx="10515600" cy="662397"/>
          </a:xfrm>
        </p:spPr>
        <p:txBody>
          <a:bodyPr/>
          <a:lstStyle/>
          <a:p>
            <a:r>
              <a:rPr lang="en-US" dirty="0"/>
              <a:t>Thermal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BB2A93-92C9-407F-8981-72CAB890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7B5391-5005-4757-9F60-7EC5E41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5719C72-0869-4A3F-9494-7FF13E0C9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85931"/>
              </p:ext>
            </p:extLst>
          </p:nvPr>
        </p:nvGraphicFramePr>
        <p:xfrm>
          <a:off x="497208" y="1178413"/>
          <a:ext cx="2544182" cy="83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8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1178413"/>
                        <a:ext cx="2544182" cy="838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FFF35C9-99EE-49F0-BDA0-897759C8B8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9701" y="895763"/>
            <a:ext cx="3972891" cy="253323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B64D4B-4914-47CE-BE25-FF9960958D53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A09078A-D22A-4F16-A567-8D8B8B532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97356"/>
              </p:ext>
            </p:extLst>
          </p:nvPr>
        </p:nvGraphicFramePr>
        <p:xfrm>
          <a:off x="9202978" y="1070503"/>
          <a:ext cx="26797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9" name="Equation" r:id="rId7" imgW="1257120" imgH="393480" progId="Equation.DSMT4">
                  <p:embed/>
                </p:oleObj>
              </mc:Choice>
              <mc:Fallback>
                <p:oleObj name="Equation" r:id="rId7" imgW="12571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070503"/>
                        <a:ext cx="26797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DF7C962-E13F-469E-B4E9-82D1F243E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2308"/>
              </p:ext>
            </p:extLst>
          </p:nvPr>
        </p:nvGraphicFramePr>
        <p:xfrm>
          <a:off x="9202978" y="1958435"/>
          <a:ext cx="27606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0" name="Equation" r:id="rId9" imgW="1295280" imgH="393480" progId="Equation.DSMT4">
                  <p:embed/>
                </p:oleObj>
              </mc:Choice>
              <mc:Fallback>
                <p:oleObj name="Equation" r:id="rId9" imgW="129528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A09078A-D22A-4F16-A567-8D8B8B5329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958435"/>
                        <a:ext cx="2760662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607020C-330B-4050-9302-89883CB47363}"/>
              </a:ext>
            </a:extLst>
          </p:cNvPr>
          <p:cNvCxnSpPr>
            <a:cxnSpLocks/>
          </p:cNvCxnSpPr>
          <p:nvPr/>
        </p:nvCxnSpPr>
        <p:spPr>
          <a:xfrm flipH="1">
            <a:off x="8366152" y="2490064"/>
            <a:ext cx="77985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036EAF6D-C68E-4A8F-9949-0C710DE7E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1677"/>
              </p:ext>
            </p:extLst>
          </p:nvPr>
        </p:nvGraphicFramePr>
        <p:xfrm>
          <a:off x="371065" y="3114823"/>
          <a:ext cx="47958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1" name="Equation" r:id="rId11" imgW="2145960" imgH="507960" progId="Equation.DSMT4">
                  <p:embed/>
                </p:oleObj>
              </mc:Choice>
              <mc:Fallback>
                <p:oleObj name="Equation" r:id="rId11" imgW="21459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65" y="3114823"/>
                        <a:ext cx="4795838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F6EE277-8477-41C1-A4DF-256AE3047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9129"/>
              </p:ext>
            </p:extLst>
          </p:nvPr>
        </p:nvGraphicFramePr>
        <p:xfrm>
          <a:off x="6373813" y="3429000"/>
          <a:ext cx="4765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2" name="Equation" r:id="rId13" imgW="2133360" imgH="457200" progId="Equation.DSMT4">
                  <p:embed/>
                </p:oleObj>
              </mc:Choice>
              <mc:Fallback>
                <p:oleObj name="Equation" r:id="rId13" imgW="213336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3429000"/>
                        <a:ext cx="47656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4BF06CA8-F489-45C2-A8B9-1F382B846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254328"/>
              </p:ext>
            </p:extLst>
          </p:nvPr>
        </p:nvGraphicFramePr>
        <p:xfrm>
          <a:off x="469900" y="4852988"/>
          <a:ext cx="47958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3" name="Equation" r:id="rId15" imgW="2145960" imgH="431640" progId="Equation.DSMT4">
                  <p:embed/>
                </p:oleObj>
              </mc:Choice>
              <mc:Fallback>
                <p:oleObj name="Equation" r:id="rId15" imgW="2145960" imgH="4316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F6EE277-8477-41C1-A4DF-256AE3047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852988"/>
                        <a:ext cx="4795838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5E775D-F740-4CA5-9A64-DE91F658F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71096"/>
              </p:ext>
            </p:extLst>
          </p:nvPr>
        </p:nvGraphicFramePr>
        <p:xfrm>
          <a:off x="6105626" y="4925505"/>
          <a:ext cx="39433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4" name="Equation" r:id="rId17" imgW="1765080" imgH="393480" progId="Equation.DSMT4">
                  <p:embed/>
                </p:oleObj>
              </mc:Choice>
              <mc:Fallback>
                <p:oleObj name="Equation" r:id="rId17" imgW="176508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4BF06CA8-F489-45C2-A8B9-1F382B846A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626" y="4925505"/>
                        <a:ext cx="394335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>
            <a:extLst>
              <a:ext uri="{FF2B5EF4-FFF2-40B4-BE49-F238E27FC236}">
                <a16:creationId xmlns:a16="http://schemas.microsoft.com/office/drawing/2014/main" id="{16A87E19-5F2A-461A-838E-F7A25E15C6B1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AD4AAD15-1DA9-4405-A743-5C9B9E9B66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66033E2B-A2C9-46AB-AD81-0B1E47AFA8D7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ggetto 27">
            <a:extLst>
              <a:ext uri="{FF2B5EF4-FFF2-40B4-BE49-F238E27FC236}">
                <a16:creationId xmlns:a16="http://schemas.microsoft.com/office/drawing/2014/main" id="{190CCD19-121F-449D-89F0-EF7122760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27083"/>
              </p:ext>
            </p:extLst>
          </p:nvPr>
        </p:nvGraphicFramePr>
        <p:xfrm>
          <a:off x="470226" y="2080495"/>
          <a:ext cx="2381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Equation" r:id="rId19" imgW="1117440" imgH="431640" progId="Equation.DSMT4">
                  <p:embed/>
                </p:oleObj>
              </mc:Choice>
              <mc:Fallback>
                <p:oleObj name="Equation" r:id="rId19" imgW="111744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26" y="2080495"/>
                        <a:ext cx="2381250" cy="922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5911729" y="4822425"/>
            <a:ext cx="4191000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>
            <a:off x="4995866" y="4384247"/>
            <a:ext cx="342074" cy="453393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4592763" y="4816961"/>
            <a:ext cx="682600" cy="11925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5345800" y="410247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i="1" baseline="-25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400" i="1" baseline="-25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Widescreen</PresentationFormat>
  <Paragraphs>95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Tema di Office</vt:lpstr>
      <vt:lpstr>Equation</vt:lpstr>
      <vt:lpstr>MathType 6.0 Equation</vt:lpstr>
      <vt:lpstr>Corel DESIGNER</vt:lpstr>
      <vt:lpstr>Frequency response of current mirrors</vt:lpstr>
      <vt:lpstr>Small signal equivalent circuit</vt:lpstr>
      <vt:lpstr>Frequency response of the current gain AI</vt:lpstr>
      <vt:lpstr>Frequency response of current mirrors with AI&lt;&lt;1</vt:lpstr>
      <vt:lpstr>Upper band limit (fH) of a current mirror</vt:lpstr>
      <vt:lpstr>Upper band limit (fH) of a current mirror</vt:lpstr>
      <vt:lpstr>Summary</vt:lpstr>
      <vt:lpstr>Noise in current mirrors</vt:lpstr>
      <vt:lpstr>Thermal noise</vt:lpstr>
      <vt:lpstr>Flicker Noise</vt:lpstr>
      <vt:lpstr>Parameters that affect the output noise</vt:lpstr>
      <vt:lpstr>Dynamic range of a current mirror</vt:lpstr>
      <vt:lpstr>DR of a current mirror</vt:lpstr>
      <vt:lpstr>DR of a current mirror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464</cp:revision>
  <dcterms:created xsi:type="dcterms:W3CDTF">2015-02-03T16:10:37Z</dcterms:created>
  <dcterms:modified xsi:type="dcterms:W3CDTF">2021-10-26T22:13:29Z</dcterms:modified>
</cp:coreProperties>
</file>