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2" r:id="rId2"/>
    <p:sldId id="256" r:id="rId3"/>
    <p:sldId id="257" r:id="rId4"/>
    <p:sldId id="258" r:id="rId5"/>
    <p:sldId id="259" r:id="rId6"/>
    <p:sldId id="280" r:id="rId7"/>
    <p:sldId id="281"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8" autoAdjust="0"/>
    <p:restoredTop sz="93878" autoAdjust="0"/>
  </p:normalViewPr>
  <p:slideViewPr>
    <p:cSldViewPr snapToGrid="0">
      <p:cViewPr>
        <p:scale>
          <a:sx n="66" d="100"/>
          <a:sy n="66" d="100"/>
        </p:scale>
        <p:origin x="-192" y="-5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5.wmf"/><Relationship Id="rId7" Type="http://schemas.openxmlformats.org/officeDocument/2006/relationships/image" Target="../media/image79.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image" Target="../media/image103.wmf"/><Relationship Id="rId7" Type="http://schemas.openxmlformats.org/officeDocument/2006/relationships/image" Target="../media/image105.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76.wmf"/><Relationship Id="rId5" Type="http://schemas.openxmlformats.org/officeDocument/2006/relationships/image" Target="../media/image104.wmf"/><Relationship Id="rId4" Type="http://schemas.openxmlformats.org/officeDocument/2006/relationships/image" Target="../media/image98.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image" Target="../media/image102.wmf"/><Relationship Id="rId7" Type="http://schemas.openxmlformats.org/officeDocument/2006/relationships/image" Target="../media/image75.wmf"/><Relationship Id="rId2" Type="http://schemas.openxmlformats.org/officeDocument/2006/relationships/image" Target="../media/image101.wmf"/><Relationship Id="rId1" Type="http://schemas.openxmlformats.org/officeDocument/2006/relationships/image" Target="../media/image106.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95.wmf"/><Relationship Id="rId9" Type="http://schemas.openxmlformats.org/officeDocument/2006/relationships/image" Target="../media/image10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6" Type="http://schemas.openxmlformats.org/officeDocument/2006/relationships/image" Target="../media/image117.wmf"/><Relationship Id="rId5" Type="http://schemas.openxmlformats.org/officeDocument/2006/relationships/image" Target="../media/image116.wmf"/><Relationship Id="rId4" Type="http://schemas.openxmlformats.org/officeDocument/2006/relationships/image" Target="../media/image11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3.wmf"/><Relationship Id="rId5" Type="http://schemas.openxmlformats.org/officeDocument/2006/relationships/image" Target="../media/image121.wmf"/><Relationship Id="rId4" Type="http://schemas.openxmlformats.org/officeDocument/2006/relationships/image" Target="../media/image1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3.wmf"/><Relationship Id="rId5" Type="http://schemas.openxmlformats.org/officeDocument/2006/relationships/image" Target="../media/image60.wmf"/><Relationship Id="rId4"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10/18/2021</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2</a:t>
            </a:fld>
            <a:endParaRPr lang="en-US" dirty="0"/>
          </a:p>
        </p:txBody>
      </p:sp>
    </p:spTree>
    <p:extLst>
      <p:ext uri="{BB962C8B-B14F-4D97-AF65-F5344CB8AC3E}">
        <p14:creationId xmlns:p14="http://schemas.microsoft.com/office/powerpoint/2010/main" val="313339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6</a:t>
            </a:fld>
            <a:endParaRPr lang="en-US" dirty="0"/>
          </a:p>
        </p:txBody>
      </p:sp>
    </p:spTree>
    <p:extLst>
      <p:ext uri="{BB962C8B-B14F-4D97-AF65-F5344CB8AC3E}">
        <p14:creationId xmlns:p14="http://schemas.microsoft.com/office/powerpoint/2010/main" val="250969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10/18/2021</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10/18/2021</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10/18/2021</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_rels/slide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56.png"/><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54.wmf"/></Relationships>
</file>

<file path=ppt/slides/_rels/slide14.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7.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59.wmf"/><Relationship Id="rId4" Type="http://schemas.openxmlformats.org/officeDocument/2006/relationships/image" Target="../media/image53.wmf"/><Relationship Id="rId9"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2.wmf"/><Relationship Id="rId5" Type="http://schemas.openxmlformats.org/officeDocument/2006/relationships/oleObject" Target="../embeddings/oleObject24.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8.bin"/><Relationship Id="rId5" Type="http://schemas.openxmlformats.org/officeDocument/2006/relationships/image" Target="../media/image66.wmf"/><Relationship Id="rId4" Type="http://schemas.openxmlformats.org/officeDocument/2006/relationships/oleObject" Target="../embeddings/oleObject27.bin"/></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sv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77.wmf"/><Relationship Id="rId3" Type="http://schemas.openxmlformats.org/officeDocument/2006/relationships/image" Target="../media/image80.png"/><Relationship Id="rId7" Type="http://schemas.openxmlformats.org/officeDocument/2006/relationships/image" Target="../media/image74.wmf"/><Relationship Id="rId12" Type="http://schemas.openxmlformats.org/officeDocument/2006/relationships/oleObject" Target="../embeddings/oleObject33.bin"/><Relationship Id="rId17" Type="http://schemas.openxmlformats.org/officeDocument/2006/relationships/image" Target="../media/image79.wmf"/><Relationship Id="rId2" Type="http://schemas.openxmlformats.org/officeDocument/2006/relationships/slideLayout" Target="../slideLayouts/slideLayout2.xml"/><Relationship Id="rId16" Type="http://schemas.openxmlformats.org/officeDocument/2006/relationships/oleObject" Target="../embeddings/oleObject35.bin"/><Relationship Id="rId1" Type="http://schemas.openxmlformats.org/officeDocument/2006/relationships/vmlDrawing" Target="../drawings/vmlDrawing10.vml"/><Relationship Id="rId6" Type="http://schemas.openxmlformats.org/officeDocument/2006/relationships/oleObject" Target="../embeddings/oleObject30.bin"/><Relationship Id="rId11" Type="http://schemas.openxmlformats.org/officeDocument/2006/relationships/image" Target="../media/image76.wmf"/><Relationship Id="rId5" Type="http://schemas.openxmlformats.org/officeDocument/2006/relationships/image" Target="../media/image73.wmf"/><Relationship Id="rId15" Type="http://schemas.openxmlformats.org/officeDocument/2006/relationships/image" Target="../media/image78.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75.wmf"/><Relationship Id="rId14" Type="http://schemas.openxmlformats.org/officeDocument/2006/relationships/oleObject" Target="../embeddings/oleObject34.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82.png"/><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85.svg"/><Relationship Id="rId5" Type="http://schemas.openxmlformats.org/officeDocument/2006/relationships/image" Target="../media/image84.png"/><Relationship Id="rId10" Type="http://schemas.openxmlformats.org/officeDocument/2006/relationships/image" Target="../media/image87.svg"/><Relationship Id="rId4" Type="http://schemas.openxmlformats.org/officeDocument/2006/relationships/image" Target="../media/image83.svg"/><Relationship Id="rId9" Type="http://schemas.openxmlformats.org/officeDocument/2006/relationships/image" Target="../media/image86.png"/></Relationships>
</file>

<file path=ppt/slides/_rels/slide21.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92.svg"/><Relationship Id="rId5" Type="http://schemas.openxmlformats.org/officeDocument/2006/relationships/image" Target="../media/image91.png"/><Relationship Id="rId10" Type="http://schemas.openxmlformats.org/officeDocument/2006/relationships/image" Target="../media/image88.wmf"/><Relationship Id="rId4" Type="http://schemas.openxmlformats.org/officeDocument/2006/relationships/image" Target="../media/image90.svg"/><Relationship Id="rId9" Type="http://schemas.openxmlformats.org/officeDocument/2006/relationships/oleObject" Target="../embeddings/oleObject37.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98.wmf"/><Relationship Id="rId3" Type="http://schemas.openxmlformats.org/officeDocument/2006/relationships/oleObject" Target="../embeddings/oleObject38.bin"/><Relationship Id="rId7" Type="http://schemas.openxmlformats.org/officeDocument/2006/relationships/image" Target="../media/image100.svg"/><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9.png"/><Relationship Id="rId11" Type="http://schemas.openxmlformats.org/officeDocument/2006/relationships/image" Target="../media/image97.wmf"/><Relationship Id="rId5" Type="http://schemas.openxmlformats.org/officeDocument/2006/relationships/image" Target="../media/image69.png"/><Relationship Id="rId10" Type="http://schemas.openxmlformats.org/officeDocument/2006/relationships/oleObject" Target="../embeddings/oleObject40.bin"/><Relationship Id="rId4" Type="http://schemas.openxmlformats.org/officeDocument/2006/relationships/image" Target="../media/image95.wmf"/><Relationship Id="rId9" Type="http://schemas.openxmlformats.org/officeDocument/2006/relationships/image" Target="../media/image96.wmf"/></Relationships>
</file>

<file path=ppt/slides/_rels/slide23.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oleObject" Target="../embeddings/oleObject46.bin"/><Relationship Id="rId18" Type="http://schemas.openxmlformats.org/officeDocument/2006/relationships/image" Target="../media/image105.wmf"/><Relationship Id="rId3" Type="http://schemas.openxmlformats.org/officeDocument/2006/relationships/image" Target="../media/image99.png"/><Relationship Id="rId7" Type="http://schemas.openxmlformats.org/officeDocument/2006/relationships/oleObject" Target="../embeddings/oleObject43.bin"/><Relationship Id="rId12" Type="http://schemas.openxmlformats.org/officeDocument/2006/relationships/image" Target="../media/image98.wmf"/><Relationship Id="rId17" Type="http://schemas.openxmlformats.org/officeDocument/2006/relationships/oleObject" Target="../embeddings/oleObject48.bin"/><Relationship Id="rId2" Type="http://schemas.openxmlformats.org/officeDocument/2006/relationships/slideLayout" Target="../slideLayouts/slideLayout2.xml"/><Relationship Id="rId16" Type="http://schemas.openxmlformats.org/officeDocument/2006/relationships/image" Target="../media/image76.wmf"/><Relationship Id="rId20" Type="http://schemas.openxmlformats.org/officeDocument/2006/relationships/image" Target="../media/image106.wmf"/><Relationship Id="rId1" Type="http://schemas.openxmlformats.org/officeDocument/2006/relationships/vmlDrawing" Target="../drawings/vmlDrawing14.vml"/><Relationship Id="rId6" Type="http://schemas.openxmlformats.org/officeDocument/2006/relationships/image" Target="../media/image101.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103.wmf"/><Relationship Id="rId19" Type="http://schemas.openxmlformats.org/officeDocument/2006/relationships/oleObject" Target="../embeddings/oleObject49.bin"/><Relationship Id="rId4" Type="http://schemas.openxmlformats.org/officeDocument/2006/relationships/image" Target="../media/image100.svg"/><Relationship Id="rId9" Type="http://schemas.openxmlformats.org/officeDocument/2006/relationships/oleObject" Target="../embeddings/oleObject44.bin"/><Relationship Id="rId14" Type="http://schemas.openxmlformats.org/officeDocument/2006/relationships/image" Target="../media/image104.wmf"/></Relationships>
</file>

<file path=ppt/slides/_rels/slide24.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oleObject" Target="../embeddings/oleObject55.bin"/><Relationship Id="rId18" Type="http://schemas.openxmlformats.org/officeDocument/2006/relationships/image" Target="../media/image107.wmf"/><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73.wmf"/><Relationship Id="rId17" Type="http://schemas.openxmlformats.org/officeDocument/2006/relationships/oleObject" Target="../embeddings/oleObject57.bin"/><Relationship Id="rId2" Type="http://schemas.openxmlformats.org/officeDocument/2006/relationships/slideLayout" Target="../slideLayouts/slideLayout2.xml"/><Relationship Id="rId16" Type="http://schemas.openxmlformats.org/officeDocument/2006/relationships/image" Target="../media/image75.wmf"/><Relationship Id="rId20" Type="http://schemas.openxmlformats.org/officeDocument/2006/relationships/image" Target="../media/image108.wmf"/><Relationship Id="rId1" Type="http://schemas.openxmlformats.org/officeDocument/2006/relationships/vmlDrawing" Target="../drawings/vmlDrawing15.vml"/><Relationship Id="rId6" Type="http://schemas.openxmlformats.org/officeDocument/2006/relationships/image" Target="../media/image101.wmf"/><Relationship Id="rId11" Type="http://schemas.openxmlformats.org/officeDocument/2006/relationships/oleObject" Target="../embeddings/oleObject54.bin"/><Relationship Id="rId5" Type="http://schemas.openxmlformats.org/officeDocument/2006/relationships/oleObject" Target="../embeddings/oleObject51.bin"/><Relationship Id="rId15" Type="http://schemas.openxmlformats.org/officeDocument/2006/relationships/oleObject" Target="../embeddings/oleObject56.bin"/><Relationship Id="rId10" Type="http://schemas.openxmlformats.org/officeDocument/2006/relationships/image" Target="../media/image95.wmf"/><Relationship Id="rId19" Type="http://schemas.openxmlformats.org/officeDocument/2006/relationships/oleObject" Target="../embeddings/oleObject58.bin"/><Relationship Id="rId4" Type="http://schemas.openxmlformats.org/officeDocument/2006/relationships/image" Target="../media/image106.wmf"/><Relationship Id="rId9" Type="http://schemas.openxmlformats.org/officeDocument/2006/relationships/oleObject" Target="../embeddings/oleObject53.bin"/><Relationship Id="rId14" Type="http://schemas.openxmlformats.org/officeDocument/2006/relationships/image" Target="../media/image74.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oleObject" Target="../embeddings/oleObject59.bin"/><Relationship Id="rId7"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10.wmf"/><Relationship Id="rId5" Type="http://schemas.openxmlformats.org/officeDocument/2006/relationships/oleObject" Target="../embeddings/oleObject60.bin"/><Relationship Id="rId4" Type="http://schemas.openxmlformats.org/officeDocument/2006/relationships/image" Target="../media/image109.wmf"/><Relationship Id="rId9" Type="http://schemas.openxmlformats.org/officeDocument/2006/relationships/image" Target="../media/image111.wmf"/></Relationships>
</file>

<file path=ppt/slides/_rels/slide26.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oleObject" Target="../embeddings/oleObject67.bin"/><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116.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13.wmf"/><Relationship Id="rId11" Type="http://schemas.openxmlformats.org/officeDocument/2006/relationships/oleObject" Target="../embeddings/oleObject66.bin"/><Relationship Id="rId5" Type="http://schemas.openxmlformats.org/officeDocument/2006/relationships/oleObject" Target="../embeddings/oleObject63.bin"/><Relationship Id="rId10" Type="http://schemas.openxmlformats.org/officeDocument/2006/relationships/image" Target="../media/image115.wmf"/><Relationship Id="rId4" Type="http://schemas.openxmlformats.org/officeDocument/2006/relationships/image" Target="../media/image112.wmf"/><Relationship Id="rId9" Type="http://schemas.openxmlformats.org/officeDocument/2006/relationships/oleObject" Target="../embeddings/oleObject65.bin"/><Relationship Id="rId14" Type="http://schemas.openxmlformats.org/officeDocument/2006/relationships/image" Target="../media/image117.wmf"/></Relationships>
</file>

<file path=ppt/slides/_rels/slide27.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121.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18.wmf"/><Relationship Id="rId11" Type="http://schemas.openxmlformats.org/officeDocument/2006/relationships/oleObject" Target="../embeddings/oleObject72.bin"/><Relationship Id="rId5" Type="http://schemas.openxmlformats.org/officeDocument/2006/relationships/oleObject" Target="../embeddings/oleObject69.bin"/><Relationship Id="rId10" Type="http://schemas.openxmlformats.org/officeDocument/2006/relationships/image" Target="../media/image120.wmf"/><Relationship Id="rId4" Type="http://schemas.openxmlformats.org/officeDocument/2006/relationships/image" Target="../media/image113.wmf"/><Relationship Id="rId9" Type="http://schemas.openxmlformats.org/officeDocument/2006/relationships/oleObject" Target="../embeddings/oleObject71.bin"/></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6.pn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7.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oleObject" Target="../embeddings/oleObject4.bin"/><Relationship Id="rId12"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image" Target="../media/image21.svg"/><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5.bin"/><Relationship Id="rId5" Type="http://schemas.openxmlformats.org/officeDocument/2006/relationships/oleObject" Target="../embeddings/oleObject3.bin"/><Relationship Id="rId15" Type="http://schemas.openxmlformats.org/officeDocument/2006/relationships/image" Target="../media/image20.png"/><Relationship Id="rId10" Type="http://schemas.openxmlformats.org/officeDocument/2006/relationships/image" Target="../media/image17.svg"/><Relationship Id="rId4" Type="http://schemas.openxmlformats.org/officeDocument/2006/relationships/image" Target="../media/image15.svg"/><Relationship Id="rId9" Type="http://schemas.openxmlformats.org/officeDocument/2006/relationships/image" Target="../media/image16.png"/><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svg"/><Relationship Id="rId18" Type="http://schemas.openxmlformats.org/officeDocument/2006/relationships/oleObject" Target="../embeddings/oleObject10.bin"/><Relationship Id="rId3" Type="http://schemas.openxmlformats.org/officeDocument/2006/relationships/notesSlide" Target="../notesSlides/notesSlide2.xml"/><Relationship Id="rId21" Type="http://schemas.openxmlformats.org/officeDocument/2006/relationships/image" Target="../media/image27.wmf"/><Relationship Id="rId7" Type="http://schemas.openxmlformats.org/officeDocument/2006/relationships/image" Target="../media/image22.wmf"/><Relationship Id="rId12" Type="http://schemas.openxmlformats.org/officeDocument/2006/relationships/image" Target="../media/image32.png"/><Relationship Id="rId17"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3.wmf"/><Relationship Id="rId5" Type="http://schemas.openxmlformats.org/officeDocument/2006/relationships/image" Target="../media/image29.svg"/><Relationship Id="rId15" Type="http://schemas.openxmlformats.org/officeDocument/2006/relationships/image" Target="../media/image24.wmf"/><Relationship Id="rId10" Type="http://schemas.openxmlformats.org/officeDocument/2006/relationships/oleObject" Target="../embeddings/oleObject7.bin"/><Relationship Id="rId19" Type="http://schemas.openxmlformats.org/officeDocument/2006/relationships/image" Target="../media/image26.wmf"/><Relationship Id="rId4" Type="http://schemas.openxmlformats.org/officeDocument/2006/relationships/image" Target="../media/image28.png"/><Relationship Id="rId9" Type="http://schemas.openxmlformats.org/officeDocument/2006/relationships/image" Target="../media/image31.svg"/><Relationship Id="rId1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oleObject" Target="../embeddings/oleObject13.bin"/><Relationship Id="rId4" Type="http://schemas.openxmlformats.org/officeDocument/2006/relationships/image" Target="../media/image38.wmf"/></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218BD4-08F4-4959-8074-3C73A1E257D6}"/>
              </a:ext>
            </a:extLst>
          </p:cNvPr>
          <p:cNvSpPr>
            <a:spLocks noGrp="1"/>
          </p:cNvSpPr>
          <p:nvPr>
            <p:ph type="title"/>
          </p:nvPr>
        </p:nvSpPr>
        <p:spPr/>
        <p:txBody>
          <a:bodyPr>
            <a:normAutofit fontScale="90000"/>
          </a:bodyPr>
          <a:lstStyle/>
          <a:p>
            <a:r>
              <a:rPr lang="en-US" b="1" dirty="0">
                <a:solidFill>
                  <a:schemeClr val="accent5">
                    <a:lumMod val="75000"/>
                  </a:schemeClr>
                </a:solidFill>
              </a:rPr>
              <a:t>An interface for capacitive sensors based on the charge amplifier</a:t>
            </a:r>
          </a:p>
        </p:txBody>
      </p:sp>
      <p:sp>
        <p:nvSpPr>
          <p:cNvPr id="3" name="Segnaposto contenuto 2">
            <a:extLst>
              <a:ext uri="{FF2B5EF4-FFF2-40B4-BE49-F238E27FC236}">
                <a16:creationId xmlns:a16="http://schemas.microsoft.com/office/drawing/2014/main" id="{E2E1363B-087C-4530-BF50-151659676882}"/>
              </a:ext>
            </a:extLst>
          </p:cNvPr>
          <p:cNvSpPr>
            <a:spLocks noGrp="1"/>
          </p:cNvSpPr>
          <p:nvPr>
            <p:ph idx="1"/>
          </p:nvPr>
        </p:nvSpPr>
        <p:spPr>
          <a:xfrm>
            <a:off x="546652" y="1244338"/>
            <a:ext cx="11340548" cy="4932625"/>
          </a:xfrm>
        </p:spPr>
        <p:txBody>
          <a:bodyPr/>
          <a:lstStyle/>
          <a:p>
            <a:pPr>
              <a:lnSpc>
                <a:spcPct val="150000"/>
              </a:lnSpc>
              <a:spcAft>
                <a:spcPts val="1200"/>
              </a:spcAft>
            </a:pPr>
            <a:r>
              <a:rPr lang="en-US" b="1" dirty="0"/>
              <a:t>Preliminary notions for the study of switched capacitor circuits</a:t>
            </a:r>
            <a:br>
              <a:rPr lang="en-US" b="1" dirty="0"/>
            </a:br>
            <a:r>
              <a:rPr lang="en-US" dirty="0"/>
              <a:t>-) Switch non idealities </a:t>
            </a:r>
            <a:br>
              <a:rPr lang="en-US" dirty="0"/>
            </a:br>
            <a:r>
              <a:rPr lang="en-US" dirty="0"/>
              <a:t>           1) The </a:t>
            </a:r>
            <a:r>
              <a:rPr lang="en-US" i="1" dirty="0" err="1"/>
              <a:t>kT</a:t>
            </a:r>
            <a:r>
              <a:rPr lang="en-US" i="1" dirty="0"/>
              <a:t>/C</a:t>
            </a:r>
            <a:r>
              <a:rPr lang="en-US" dirty="0"/>
              <a:t> noise</a:t>
            </a:r>
            <a:br>
              <a:rPr lang="en-US" dirty="0"/>
            </a:br>
            <a:r>
              <a:rPr lang="en-US" dirty="0"/>
              <a:t>           2) Charge injection</a:t>
            </a:r>
            <a:br>
              <a:rPr lang="en-US" dirty="0"/>
            </a:br>
            <a:r>
              <a:rPr lang="en-US" dirty="0"/>
              <a:t>-) The input voltage of an Op-Amp in closed loop configurations</a:t>
            </a:r>
          </a:p>
          <a:p>
            <a:pPr>
              <a:spcBef>
                <a:spcPts val="2400"/>
              </a:spcBef>
              <a:spcAft>
                <a:spcPts val="1200"/>
              </a:spcAft>
            </a:pPr>
            <a:r>
              <a:rPr lang="en-US" b="1" dirty="0"/>
              <a:t>A simple interface for capacitive sensors</a:t>
            </a:r>
          </a:p>
        </p:txBody>
      </p:sp>
      <p:sp>
        <p:nvSpPr>
          <p:cNvPr id="4" name="Segnaposto piè di pagina 3">
            <a:extLst>
              <a:ext uri="{FF2B5EF4-FFF2-40B4-BE49-F238E27FC236}">
                <a16:creationId xmlns:a16="http://schemas.microsoft.com/office/drawing/2014/main" id="{106C876A-A021-4756-BEC6-EA63056DA9A6}"/>
              </a:ext>
            </a:extLst>
          </p:cNvPr>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a:extLst>
              <a:ext uri="{FF2B5EF4-FFF2-40B4-BE49-F238E27FC236}">
                <a16:creationId xmlns:a16="http://schemas.microsoft.com/office/drawing/2014/main" id="{36B3FF37-BD5B-46A5-BDB7-0AD916765782}"/>
              </a:ext>
            </a:extLst>
          </p:cNvPr>
          <p:cNvSpPr>
            <a:spLocks noGrp="1"/>
          </p:cNvSpPr>
          <p:nvPr>
            <p:ph type="sldNum" sz="quarter" idx="12"/>
          </p:nvPr>
        </p:nvSpPr>
        <p:spPr/>
        <p:txBody>
          <a:bodyPr/>
          <a:lstStyle/>
          <a:p>
            <a:fld id="{02055017-B6DE-4C35-A63B-40EADAC97849}" type="slidenum">
              <a:rPr lang="en-US" smtClean="0"/>
              <a:t>1</a:t>
            </a:fld>
            <a:endParaRPr lang="en-US" dirty="0"/>
          </a:p>
        </p:txBody>
      </p:sp>
    </p:spTree>
    <p:extLst>
      <p:ext uri="{BB962C8B-B14F-4D97-AF65-F5344CB8AC3E}">
        <p14:creationId xmlns:p14="http://schemas.microsoft.com/office/powerpoint/2010/main" val="76074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D358A-FCFF-4925-977C-65ED48E428E1}"/>
              </a:ext>
            </a:extLst>
          </p:cNvPr>
          <p:cNvSpPr>
            <a:spLocks noGrp="1"/>
          </p:cNvSpPr>
          <p:nvPr>
            <p:ph type="title"/>
          </p:nvPr>
        </p:nvSpPr>
        <p:spPr/>
        <p:txBody>
          <a:bodyPr/>
          <a:lstStyle/>
          <a:p>
            <a:r>
              <a:rPr lang="en-US"/>
              <a:t>Charge injection during the on-to-off transient</a:t>
            </a:r>
          </a:p>
        </p:txBody>
      </p:sp>
      <p:sp>
        <p:nvSpPr>
          <p:cNvPr id="3" name="Segnaposto piè di pagina 2">
            <a:extLst>
              <a:ext uri="{FF2B5EF4-FFF2-40B4-BE49-F238E27FC236}">
                <a16:creationId xmlns:a16="http://schemas.microsoft.com/office/drawing/2014/main" id="{9F912F7E-C4DF-4900-A7EF-C752B13DEB0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B5686D8-A1C2-4FC8-91CB-441D7901FA42}"/>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6146" name="Picture 2">
            <a:extLst>
              <a:ext uri="{FF2B5EF4-FFF2-40B4-BE49-F238E27FC236}">
                <a16:creationId xmlns:a16="http://schemas.microsoft.com/office/drawing/2014/main" id="{C374B074-E9B5-4C0E-87BE-E0D80A788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33329"/>
            <a:ext cx="9755581" cy="20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a:extLst>
              <a:ext uri="{FF2B5EF4-FFF2-40B4-BE49-F238E27FC236}">
                <a16:creationId xmlns:a16="http://schemas.microsoft.com/office/drawing/2014/main" id="{E3BA0FA1-A3DD-4A69-8ABC-651C588510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0976" y="3745032"/>
            <a:ext cx="8337486" cy="234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4C13DC-67FA-4525-AB30-A61DBD68A526}"/>
              </a:ext>
            </a:extLst>
          </p:cNvPr>
          <p:cNvSpPr>
            <a:spLocks noGrp="1"/>
          </p:cNvSpPr>
          <p:nvPr>
            <p:ph type="title"/>
          </p:nvPr>
        </p:nvSpPr>
        <p:spPr/>
        <p:txBody>
          <a:bodyPr/>
          <a:lstStyle/>
          <a:p>
            <a:r>
              <a:rPr lang="en-US"/>
              <a:t>Charge injection in the pass-gate (transmission gate) </a:t>
            </a:r>
          </a:p>
        </p:txBody>
      </p:sp>
      <p:sp>
        <p:nvSpPr>
          <p:cNvPr id="3" name="Segnaposto piè di pagina 2">
            <a:extLst>
              <a:ext uri="{FF2B5EF4-FFF2-40B4-BE49-F238E27FC236}">
                <a16:creationId xmlns:a16="http://schemas.microsoft.com/office/drawing/2014/main" id="{DF1CC89A-A402-45AD-97D0-078BC4AE502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7931DD4-21BC-4ED2-8700-7E356ED117A6}"/>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6" name="Elemento grafico 5">
            <a:extLst>
              <a:ext uri="{FF2B5EF4-FFF2-40B4-BE49-F238E27FC236}">
                <a16:creationId xmlns:a16="http://schemas.microsoft.com/office/drawing/2014/main" id="{7DE0764A-9E83-4183-BF2F-B45D8DDA19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043" y="1273843"/>
            <a:ext cx="2804059" cy="2282374"/>
          </a:xfrm>
          <a:prstGeom prst="rect">
            <a:avLst/>
          </a:prstGeom>
        </p:spPr>
      </p:pic>
      <p:pic>
        <p:nvPicPr>
          <p:cNvPr id="7" name="Elemento grafico 6">
            <a:extLst>
              <a:ext uri="{FF2B5EF4-FFF2-40B4-BE49-F238E27FC236}">
                <a16:creationId xmlns:a16="http://schemas.microsoft.com/office/drawing/2014/main" id="{BD34AEF1-FE22-48D9-A379-F9B59D6A93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53376" y="1429192"/>
            <a:ext cx="2866860" cy="2127025"/>
          </a:xfrm>
          <a:prstGeom prst="rect">
            <a:avLst/>
          </a:prstGeom>
        </p:spPr>
      </p:pic>
      <p:sp>
        <p:nvSpPr>
          <p:cNvPr id="9" name="CasellaDiTesto 8">
            <a:extLst>
              <a:ext uri="{FF2B5EF4-FFF2-40B4-BE49-F238E27FC236}">
                <a16:creationId xmlns:a16="http://schemas.microsoft.com/office/drawing/2014/main" id="{E4E59A6A-68AD-4516-8A92-645ABB617F3D}"/>
              </a:ext>
            </a:extLst>
          </p:cNvPr>
          <p:cNvSpPr txBox="1"/>
          <p:nvPr/>
        </p:nvSpPr>
        <p:spPr>
          <a:xfrm>
            <a:off x="3914457" y="3755954"/>
            <a:ext cx="779948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Voltage levels that are correctly transmitted by the n-MOS and p-MOS  switches in the on-state</a:t>
            </a:r>
          </a:p>
        </p:txBody>
      </p:sp>
      <p:sp>
        <p:nvSpPr>
          <p:cNvPr id="10" name="CasellaDiTesto 9">
            <a:extLst>
              <a:ext uri="{FF2B5EF4-FFF2-40B4-BE49-F238E27FC236}">
                <a16:creationId xmlns:a16="http://schemas.microsoft.com/office/drawing/2014/main" id="{922C6A1B-4170-43C9-9949-B497EDAC4D6B}"/>
              </a:ext>
            </a:extLst>
          </p:cNvPr>
          <p:cNvSpPr txBox="1"/>
          <p:nvPr/>
        </p:nvSpPr>
        <p:spPr>
          <a:xfrm>
            <a:off x="1126156" y="3719955"/>
            <a:ext cx="151996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pass gate</a:t>
            </a:r>
            <a:endParaRPr lang="en-US" sz="2400"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BB2DA662-DF4D-4CCA-AEA6-5D0C116E04D7}"/>
              </a:ext>
            </a:extLst>
          </p:cNvPr>
          <p:cNvSpPr txBox="1"/>
          <p:nvPr/>
        </p:nvSpPr>
        <p:spPr>
          <a:xfrm>
            <a:off x="4971765" y="1066095"/>
            <a:ext cx="129715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on-state</a:t>
            </a:r>
            <a:endParaRPr lang="en-US" sz="2400" dirty="0">
              <a:latin typeface="Arial" panose="020B0604020202020204" pitchFamily="34" charset="0"/>
              <a:cs typeface="Arial" panose="020B0604020202020204" pitchFamily="34" charset="0"/>
            </a:endParaRPr>
          </a:p>
        </p:txBody>
      </p:sp>
      <p:pic>
        <p:nvPicPr>
          <p:cNvPr id="12" name="Elemento grafico 11">
            <a:extLst>
              <a:ext uri="{FF2B5EF4-FFF2-40B4-BE49-F238E27FC236}">
                <a16:creationId xmlns:a16="http://schemas.microsoft.com/office/drawing/2014/main" id="{1642F00C-844F-4BC0-AD0A-507D05C9A5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48013" y="4229906"/>
            <a:ext cx="2440524" cy="1865029"/>
          </a:xfrm>
          <a:prstGeom prst="rect">
            <a:avLst/>
          </a:prstGeom>
        </p:spPr>
      </p:pic>
      <p:sp>
        <p:nvSpPr>
          <p:cNvPr id="13" name="CasellaDiTesto 12">
            <a:extLst>
              <a:ext uri="{FF2B5EF4-FFF2-40B4-BE49-F238E27FC236}">
                <a16:creationId xmlns:a16="http://schemas.microsoft.com/office/drawing/2014/main" id="{DBE0C79D-5147-4AA4-A027-BF6011B8A2B6}"/>
              </a:ext>
            </a:extLst>
          </p:cNvPr>
          <p:cNvSpPr txBox="1"/>
          <p:nvPr/>
        </p:nvSpPr>
        <p:spPr>
          <a:xfrm>
            <a:off x="4610501" y="4556113"/>
            <a:ext cx="7119257"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Charge injection in the on-to-off transient:</a:t>
            </a:r>
          </a:p>
          <a:p>
            <a:r>
              <a:rPr lang="en-US" sz="2400" dirty="0">
                <a:latin typeface="Arial" panose="020B0604020202020204" pitchFamily="34" charset="0"/>
                <a:cs typeface="Arial" panose="020B0604020202020204" pitchFamily="34" charset="0"/>
              </a:rPr>
              <a:t>charges are of opposite sign, but compensation is</a:t>
            </a:r>
          </a:p>
          <a:p>
            <a:r>
              <a:rPr lang="en-US" sz="2400" b="1" dirty="0">
                <a:latin typeface="Arial" panose="020B0604020202020204" pitchFamily="34" charset="0"/>
                <a:cs typeface="Arial" panose="020B0604020202020204" pitchFamily="34" charset="0"/>
              </a:rPr>
              <a:t>imperfect</a:t>
            </a:r>
            <a:r>
              <a:rPr lang="en-US" sz="2400" dirty="0">
                <a:latin typeface="Arial" panose="020B0604020202020204" pitchFamily="34" charset="0"/>
                <a:cs typeface="Arial" panose="020B0604020202020204" pitchFamily="34" charset="0"/>
              </a:rPr>
              <a:t> since the mobile charge depends on the</a:t>
            </a:r>
          </a:p>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and then on voltages at the N</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N</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nodes</a:t>
            </a:r>
          </a:p>
        </p:txBody>
      </p:sp>
      <p:pic>
        <p:nvPicPr>
          <p:cNvPr id="14" name="Elemento grafico 13">
            <a:extLst>
              <a:ext uri="{FF2B5EF4-FFF2-40B4-BE49-F238E27FC236}">
                <a16:creationId xmlns:a16="http://schemas.microsoft.com/office/drawing/2014/main" id="{520D5239-7407-402F-B173-914504EB35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67578" y="1039259"/>
            <a:ext cx="3105150" cy="2609850"/>
          </a:xfrm>
          <a:prstGeom prst="rect">
            <a:avLst/>
          </a:prstGeom>
        </p:spPr>
      </p:pic>
    </p:spTree>
    <p:extLst>
      <p:ext uri="{BB962C8B-B14F-4D97-AF65-F5344CB8AC3E}">
        <p14:creationId xmlns:p14="http://schemas.microsoft.com/office/powerpoint/2010/main" val="334763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A0E755-8D5F-490A-971D-294BE62503DA}"/>
              </a:ext>
            </a:extLst>
          </p:cNvPr>
          <p:cNvSpPr>
            <a:spLocks noGrp="1"/>
          </p:cNvSpPr>
          <p:nvPr>
            <p:ph type="title"/>
          </p:nvPr>
        </p:nvSpPr>
        <p:spPr>
          <a:xfrm>
            <a:off x="943916" y="365125"/>
            <a:ext cx="10515600" cy="662397"/>
          </a:xfrm>
        </p:spPr>
        <p:txBody>
          <a:bodyPr/>
          <a:lstStyle/>
          <a:p>
            <a:r>
              <a:rPr lang="en-US"/>
              <a:t>Signal independent charge injection compensation </a:t>
            </a:r>
          </a:p>
        </p:txBody>
      </p:sp>
      <p:sp>
        <p:nvSpPr>
          <p:cNvPr id="3" name="Segnaposto piè di pagina 2">
            <a:extLst>
              <a:ext uri="{FF2B5EF4-FFF2-40B4-BE49-F238E27FC236}">
                <a16:creationId xmlns:a16="http://schemas.microsoft.com/office/drawing/2014/main" id="{2B642801-E2E8-4649-A18D-4B9347A2D69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1D5230E-BDC2-432E-9D8E-497E1FC178FC}"/>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7170" name="Picture 2">
            <a:extLst>
              <a:ext uri="{FF2B5EF4-FFF2-40B4-BE49-F238E27FC236}">
                <a16:creationId xmlns:a16="http://schemas.microsoft.com/office/drawing/2014/main" id="{091D5D5A-5369-46D7-A67C-FC1724506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59" y="1027522"/>
            <a:ext cx="5322771" cy="312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06A91261-9DCA-43B1-8054-2E7AB861D7C8}"/>
              </a:ext>
            </a:extLst>
          </p:cNvPr>
          <p:cNvSpPr txBox="1"/>
          <p:nvPr/>
        </p:nvSpPr>
        <p:spPr>
          <a:xfrm>
            <a:off x="1823917" y="4496390"/>
            <a:ext cx="8239225" cy="164660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dummy switches have the same length of the main switch but they have half the width.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Dummy switches can be applied to both the p-</a:t>
            </a:r>
            <a:r>
              <a:rPr lang="en-US" sz="2400" dirty="0" err="1">
                <a:latin typeface="Arial" panose="020B0604020202020204" pitchFamily="34" charset="0"/>
                <a:cs typeface="Arial" panose="020B0604020202020204" pitchFamily="34" charset="0"/>
              </a:rPr>
              <a:t>mos</a:t>
            </a:r>
            <a:r>
              <a:rPr lang="en-US" sz="2400" dirty="0">
                <a:latin typeface="Arial" panose="020B0604020202020204" pitchFamily="34" charset="0"/>
                <a:cs typeface="Arial" panose="020B0604020202020204" pitchFamily="34" charset="0"/>
              </a:rPr>
              <a:t> and n-</a:t>
            </a:r>
            <a:r>
              <a:rPr lang="en-US" sz="2400" dirty="0" err="1">
                <a:latin typeface="Arial" panose="020B0604020202020204" pitchFamily="34" charset="0"/>
                <a:cs typeface="Arial" panose="020B0604020202020204" pitchFamily="34" charset="0"/>
              </a:rPr>
              <a:t>mos</a:t>
            </a:r>
            <a:r>
              <a:rPr lang="en-US" sz="2400" dirty="0">
                <a:latin typeface="Arial" panose="020B0604020202020204" pitchFamily="34" charset="0"/>
                <a:cs typeface="Arial" panose="020B0604020202020204" pitchFamily="34" charset="0"/>
              </a:rPr>
              <a:t> of a pass-gate</a:t>
            </a:r>
          </a:p>
        </p:txBody>
      </p:sp>
      <p:sp>
        <p:nvSpPr>
          <p:cNvPr id="6" name="CasellaDiTesto 5">
            <a:extLst>
              <a:ext uri="{FF2B5EF4-FFF2-40B4-BE49-F238E27FC236}">
                <a16:creationId xmlns:a16="http://schemas.microsoft.com/office/drawing/2014/main" id="{698FB6BF-CC8D-4B86-AAE1-FADC05E12250}"/>
              </a:ext>
            </a:extLst>
          </p:cNvPr>
          <p:cNvSpPr txBox="1"/>
          <p:nvPr/>
        </p:nvSpPr>
        <p:spPr>
          <a:xfrm>
            <a:off x="6301341" y="1176594"/>
            <a:ext cx="5052458" cy="2754600"/>
          </a:xfrm>
          <a:prstGeom prst="rect">
            <a:avLst/>
          </a:prstGeom>
          <a:noFill/>
        </p:spPr>
        <p:txBody>
          <a:bodyPr wrap="square" rtlCol="0">
            <a:spAutoFit/>
          </a:bodyPr>
          <a:lstStyle/>
          <a:p>
            <a:pPr>
              <a:spcAft>
                <a:spcPts val="600"/>
              </a:spcAft>
            </a:pPr>
            <a:r>
              <a:rPr lang="en-US" sz="2400" dirty="0">
                <a:latin typeface="Arial" panose="020B0604020202020204" pitchFamily="34" charset="0"/>
                <a:cs typeface="Arial" panose="020B0604020202020204" pitchFamily="34" charset="0"/>
              </a:rPr>
              <a:t>The dummy-switch does not affect the switching function, since it is short-circuited. </a:t>
            </a:r>
          </a:p>
          <a:p>
            <a:pPr>
              <a:spcAft>
                <a:spcPts val="600"/>
              </a:spcAft>
            </a:pPr>
            <a:r>
              <a:rPr lang="en-US" sz="2400" dirty="0">
                <a:latin typeface="Arial" panose="020B0604020202020204" pitchFamily="34" charset="0"/>
                <a:cs typeface="Arial" panose="020B0604020202020204" pitchFamily="34" charset="0"/>
              </a:rPr>
              <a:t>Its injected charge is opposite to that of the main switch because it is driven by the complementary control signal</a:t>
            </a:r>
          </a:p>
        </p:txBody>
      </p:sp>
      <p:grpSp>
        <p:nvGrpSpPr>
          <p:cNvPr id="10" name="Gruppo 9">
            <a:extLst>
              <a:ext uri="{FF2B5EF4-FFF2-40B4-BE49-F238E27FC236}">
                <a16:creationId xmlns:a16="http://schemas.microsoft.com/office/drawing/2014/main" id="{99A17F23-2315-483E-919B-8CCCD7403F40}"/>
              </a:ext>
            </a:extLst>
          </p:cNvPr>
          <p:cNvGrpSpPr/>
          <p:nvPr/>
        </p:nvGrpSpPr>
        <p:grpSpPr>
          <a:xfrm>
            <a:off x="2778376" y="3984587"/>
            <a:ext cx="503768" cy="298450"/>
            <a:chOff x="3587750" y="3924300"/>
            <a:chExt cx="880532" cy="450850"/>
          </a:xfrm>
        </p:grpSpPr>
        <p:cxnSp>
          <p:nvCxnSpPr>
            <p:cNvPr id="8" name="Connettore diritto 7">
              <a:extLst>
                <a:ext uri="{FF2B5EF4-FFF2-40B4-BE49-F238E27FC236}">
                  <a16:creationId xmlns:a16="http://schemas.microsoft.com/office/drawing/2014/main" id="{6A725D7B-46A0-4A2D-9175-7FE5F60DB861}"/>
                </a:ext>
              </a:extLst>
            </p:cNvPr>
            <p:cNvCxnSpPr>
              <a:cxnSpLocks/>
            </p:cNvCxnSpPr>
            <p:nvPr/>
          </p:nvCxnSpPr>
          <p:spPr>
            <a:xfrm>
              <a:off x="3587750" y="392430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D245C9A3-0BAD-4FA1-918D-C515B4928118}"/>
                </a:ext>
              </a:extLst>
            </p:cNvPr>
            <p:cNvCxnSpPr>
              <a:cxnSpLocks/>
            </p:cNvCxnSpPr>
            <p:nvPr/>
          </p:nvCxnSpPr>
          <p:spPr>
            <a:xfrm rot="5400000">
              <a:off x="3800475" y="4149725"/>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B927A627-D831-47BE-8B96-ACB4D843C6E4}"/>
                </a:ext>
              </a:extLst>
            </p:cNvPr>
            <p:cNvCxnSpPr>
              <a:cxnSpLocks/>
            </p:cNvCxnSpPr>
            <p:nvPr/>
          </p:nvCxnSpPr>
          <p:spPr>
            <a:xfrm>
              <a:off x="4017432" y="437515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uppo 13">
            <a:extLst>
              <a:ext uri="{FF2B5EF4-FFF2-40B4-BE49-F238E27FC236}">
                <a16:creationId xmlns:a16="http://schemas.microsoft.com/office/drawing/2014/main" id="{1AA33717-66C1-495E-B25A-B357F9816890}"/>
              </a:ext>
            </a:extLst>
          </p:cNvPr>
          <p:cNvGrpSpPr/>
          <p:nvPr/>
        </p:nvGrpSpPr>
        <p:grpSpPr>
          <a:xfrm flipV="1">
            <a:off x="5028247" y="3984588"/>
            <a:ext cx="503768" cy="298450"/>
            <a:chOff x="3587750" y="3924300"/>
            <a:chExt cx="880532" cy="450850"/>
          </a:xfrm>
        </p:grpSpPr>
        <p:cxnSp>
          <p:nvCxnSpPr>
            <p:cNvPr id="15" name="Connettore diritto 14">
              <a:extLst>
                <a:ext uri="{FF2B5EF4-FFF2-40B4-BE49-F238E27FC236}">
                  <a16:creationId xmlns:a16="http://schemas.microsoft.com/office/drawing/2014/main" id="{359685FA-10E0-4F62-BD97-198467E2D66E}"/>
                </a:ext>
              </a:extLst>
            </p:cNvPr>
            <p:cNvCxnSpPr>
              <a:cxnSpLocks/>
            </p:cNvCxnSpPr>
            <p:nvPr/>
          </p:nvCxnSpPr>
          <p:spPr>
            <a:xfrm>
              <a:off x="3587750" y="392430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68CF3899-FFA2-4660-A2DC-D4584471E37A}"/>
                </a:ext>
              </a:extLst>
            </p:cNvPr>
            <p:cNvCxnSpPr>
              <a:cxnSpLocks/>
            </p:cNvCxnSpPr>
            <p:nvPr/>
          </p:nvCxnSpPr>
          <p:spPr>
            <a:xfrm rot="5400000">
              <a:off x="3800475" y="4149725"/>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8278CEB2-A398-431C-87DA-D9C77FA4728D}"/>
                </a:ext>
              </a:extLst>
            </p:cNvPr>
            <p:cNvCxnSpPr>
              <a:cxnSpLocks/>
            </p:cNvCxnSpPr>
            <p:nvPr/>
          </p:nvCxnSpPr>
          <p:spPr>
            <a:xfrm>
              <a:off x="4017432" y="437515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uppo 17">
            <a:extLst>
              <a:ext uri="{FF2B5EF4-FFF2-40B4-BE49-F238E27FC236}">
                <a16:creationId xmlns:a16="http://schemas.microsoft.com/office/drawing/2014/main" id="{3D1D2B81-BE6D-4184-B41C-9E3E66AEE9DF}"/>
              </a:ext>
            </a:extLst>
          </p:cNvPr>
          <p:cNvGrpSpPr/>
          <p:nvPr/>
        </p:nvGrpSpPr>
        <p:grpSpPr>
          <a:xfrm flipV="1">
            <a:off x="943916" y="3960127"/>
            <a:ext cx="503768" cy="298450"/>
            <a:chOff x="3587750" y="3924300"/>
            <a:chExt cx="880532" cy="450850"/>
          </a:xfrm>
        </p:grpSpPr>
        <p:cxnSp>
          <p:nvCxnSpPr>
            <p:cNvPr id="19" name="Connettore diritto 18">
              <a:extLst>
                <a:ext uri="{FF2B5EF4-FFF2-40B4-BE49-F238E27FC236}">
                  <a16:creationId xmlns:a16="http://schemas.microsoft.com/office/drawing/2014/main" id="{85919F70-FCDE-445F-A6E8-BBE11765D0CC}"/>
                </a:ext>
              </a:extLst>
            </p:cNvPr>
            <p:cNvCxnSpPr>
              <a:cxnSpLocks/>
            </p:cNvCxnSpPr>
            <p:nvPr/>
          </p:nvCxnSpPr>
          <p:spPr>
            <a:xfrm>
              <a:off x="3587750" y="392430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A5551A2C-9E2E-4BC2-8781-A01970EAC54E}"/>
                </a:ext>
              </a:extLst>
            </p:cNvPr>
            <p:cNvCxnSpPr>
              <a:cxnSpLocks/>
            </p:cNvCxnSpPr>
            <p:nvPr/>
          </p:nvCxnSpPr>
          <p:spPr>
            <a:xfrm rot="5400000">
              <a:off x="3800475" y="4149725"/>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A6342A72-9007-43E2-A8F2-C861C56A777D}"/>
                </a:ext>
              </a:extLst>
            </p:cNvPr>
            <p:cNvCxnSpPr>
              <a:cxnSpLocks/>
            </p:cNvCxnSpPr>
            <p:nvPr/>
          </p:nvCxnSpPr>
          <p:spPr>
            <a:xfrm>
              <a:off x="4017432" y="437515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42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02D311-D8DD-4EB3-A4D3-31C90CAC5454}"/>
              </a:ext>
            </a:extLst>
          </p:cNvPr>
          <p:cNvSpPr>
            <a:spLocks noGrp="1"/>
          </p:cNvSpPr>
          <p:nvPr>
            <p:ph type="title"/>
          </p:nvPr>
        </p:nvSpPr>
        <p:spPr>
          <a:xfrm>
            <a:off x="838200" y="270532"/>
            <a:ext cx="10515600" cy="662397"/>
          </a:xfrm>
        </p:spPr>
        <p:txBody>
          <a:bodyPr/>
          <a:lstStyle/>
          <a:p>
            <a:r>
              <a:rPr lang="en-US"/>
              <a:t>The input voltage of op-amps in the presence of noise</a:t>
            </a:r>
          </a:p>
        </p:txBody>
      </p:sp>
      <p:sp>
        <p:nvSpPr>
          <p:cNvPr id="3" name="Segnaposto piè di pagina 2">
            <a:extLst>
              <a:ext uri="{FF2B5EF4-FFF2-40B4-BE49-F238E27FC236}">
                <a16:creationId xmlns:a16="http://schemas.microsoft.com/office/drawing/2014/main" id="{2A9BC413-EA71-4AFD-96D9-391C6F82D16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1526852F-2499-4DFB-9606-0EBCE06AAB6A}"/>
              </a:ext>
            </a:extLst>
          </p:cNvPr>
          <p:cNvSpPr>
            <a:spLocks noGrp="1"/>
          </p:cNvSpPr>
          <p:nvPr>
            <p:ph type="sldNum" sz="quarter" idx="12"/>
          </p:nvPr>
        </p:nvSpPr>
        <p:spPr/>
        <p:txBody>
          <a:bodyPr/>
          <a:lstStyle/>
          <a:p>
            <a:fld id="{02055017-B6DE-4C35-A63B-40EADAC97849}" type="slidenum">
              <a:rPr lang="en-US" smtClean="0"/>
              <a:t>13</a:t>
            </a:fld>
            <a:endParaRPr lang="en-US" dirty="0"/>
          </a:p>
        </p:txBody>
      </p:sp>
      <p:pic>
        <p:nvPicPr>
          <p:cNvPr id="8194" name="Picture 2">
            <a:extLst>
              <a:ext uri="{FF2B5EF4-FFF2-40B4-BE49-F238E27FC236}">
                <a16:creationId xmlns:a16="http://schemas.microsoft.com/office/drawing/2014/main" id="{9965B447-E17A-4C2A-B79E-FB638B745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07"/>
          <a:stretch>
            <a:fillRect/>
          </a:stretch>
        </p:blipFill>
        <p:spPr bwMode="auto">
          <a:xfrm>
            <a:off x="1602336" y="1573691"/>
            <a:ext cx="4186414" cy="25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ggetto 5">
            <a:extLst>
              <a:ext uri="{FF2B5EF4-FFF2-40B4-BE49-F238E27FC236}">
                <a16:creationId xmlns:a16="http://schemas.microsoft.com/office/drawing/2014/main" id="{5F4BF6B4-968A-43DD-B6B5-5E55C673F5DF}"/>
              </a:ext>
            </a:extLst>
          </p:cNvPr>
          <p:cNvGraphicFramePr>
            <a:graphicFrameLocks noChangeAspect="1"/>
          </p:cNvGraphicFramePr>
          <p:nvPr>
            <p:extLst>
              <p:ext uri="{D42A27DB-BD31-4B8C-83A1-F6EECF244321}">
                <p14:modId xmlns:p14="http://schemas.microsoft.com/office/powerpoint/2010/main" val="241388347"/>
              </p:ext>
            </p:extLst>
          </p:nvPr>
        </p:nvGraphicFramePr>
        <p:xfrm>
          <a:off x="6705600" y="2902865"/>
          <a:ext cx="4093492" cy="662396"/>
        </p:xfrm>
        <a:graphic>
          <a:graphicData uri="http://schemas.openxmlformats.org/presentationml/2006/ole">
            <mc:AlternateContent xmlns:mc="http://schemas.openxmlformats.org/markup-compatibility/2006">
              <mc:Choice xmlns:v="urn:schemas-microsoft-com:vml" Requires="v">
                <p:oleObj spid="_x0000_s8385" name="Equation" r:id="rId4" imgW="1371600" imgH="228600" progId="Equation.DSMT4">
                  <p:embed/>
                </p:oleObj>
              </mc:Choice>
              <mc:Fallback>
                <p:oleObj name="Equation" r:id="rId4" imgW="1371600" imgH="228600" progId="Equation.DSMT4">
                  <p:embed/>
                  <p:pic>
                    <p:nvPicPr>
                      <p:cNvPr id="0" name="Object 3"/>
                      <p:cNvPicPr>
                        <a:picLocks noChangeAspect="1" noChangeArrowheads="1"/>
                      </p:cNvPicPr>
                      <p:nvPr/>
                    </p:nvPicPr>
                    <p:blipFill>
                      <a:blip r:embed="rId5"/>
                      <a:srcRect/>
                      <a:stretch>
                        <a:fillRect/>
                      </a:stretch>
                    </p:blipFill>
                    <p:spPr bwMode="auto">
                      <a:xfrm>
                        <a:off x="6705600" y="2902865"/>
                        <a:ext cx="4093492" cy="662396"/>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C24803C6-38AF-45F4-82EA-11D53FFD6B38}"/>
              </a:ext>
            </a:extLst>
          </p:cNvPr>
          <p:cNvGraphicFramePr>
            <a:graphicFrameLocks noChangeAspect="1"/>
          </p:cNvGraphicFramePr>
          <p:nvPr>
            <p:extLst>
              <p:ext uri="{D42A27DB-BD31-4B8C-83A1-F6EECF244321}">
                <p14:modId xmlns:p14="http://schemas.microsoft.com/office/powerpoint/2010/main" val="3532680034"/>
              </p:ext>
            </p:extLst>
          </p:nvPr>
        </p:nvGraphicFramePr>
        <p:xfrm>
          <a:off x="4260160" y="4903315"/>
          <a:ext cx="4008824" cy="1098092"/>
        </p:xfrm>
        <a:graphic>
          <a:graphicData uri="http://schemas.openxmlformats.org/presentationml/2006/ole">
            <mc:AlternateContent xmlns:mc="http://schemas.openxmlformats.org/markup-compatibility/2006">
              <mc:Choice xmlns:v="urn:schemas-microsoft-com:vml" Requires="v">
                <p:oleObj spid="_x0000_s8386" name="Equation" r:id="rId6" imgW="1485720" imgH="419040" progId="Equation.DSMT4">
                  <p:embed/>
                </p:oleObj>
              </mc:Choice>
              <mc:Fallback>
                <p:oleObj name="Equation" r:id="rId6" imgW="1485720" imgH="419040" progId="Equation.DSMT4">
                  <p:embed/>
                  <p:pic>
                    <p:nvPicPr>
                      <p:cNvPr id="6" name="Oggetto 5">
                        <a:extLst>
                          <a:ext uri="{FF2B5EF4-FFF2-40B4-BE49-F238E27FC236}">
                            <a16:creationId xmlns:a16="http://schemas.microsoft.com/office/drawing/2014/main" id="{5F4BF6B4-968A-43DD-B6B5-5E55C673F5DF}"/>
                          </a:ext>
                        </a:extLst>
                      </p:cNvPr>
                      <p:cNvPicPr>
                        <a:picLocks noChangeAspect="1" noChangeArrowheads="1"/>
                      </p:cNvPicPr>
                      <p:nvPr/>
                    </p:nvPicPr>
                    <p:blipFill>
                      <a:blip r:embed="rId7"/>
                      <a:srcRect/>
                      <a:stretch>
                        <a:fillRect/>
                      </a:stretch>
                    </p:blipFill>
                    <p:spPr bwMode="auto">
                      <a:xfrm>
                        <a:off x="4260160" y="4903315"/>
                        <a:ext cx="4008824" cy="109809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A8081914-ACDB-4BD2-B4FE-6E35BB92D94D}"/>
              </a:ext>
            </a:extLst>
          </p:cNvPr>
          <p:cNvGraphicFramePr>
            <a:graphicFrameLocks noChangeAspect="1"/>
          </p:cNvGraphicFramePr>
          <p:nvPr>
            <p:extLst>
              <p:ext uri="{D42A27DB-BD31-4B8C-83A1-F6EECF244321}">
                <p14:modId xmlns:p14="http://schemas.microsoft.com/office/powerpoint/2010/main" val="2022764682"/>
              </p:ext>
            </p:extLst>
          </p:nvPr>
        </p:nvGraphicFramePr>
        <p:xfrm>
          <a:off x="6705600" y="2158514"/>
          <a:ext cx="2194210" cy="615044"/>
        </p:xfrm>
        <a:graphic>
          <a:graphicData uri="http://schemas.openxmlformats.org/presentationml/2006/ole">
            <mc:AlternateContent xmlns:mc="http://schemas.openxmlformats.org/markup-compatibility/2006">
              <mc:Choice xmlns:v="urn:schemas-microsoft-com:vml" Requires="v">
                <p:oleObj spid="_x0000_s8387" name="Equation" r:id="rId8" imgW="838200" imgH="228600" progId="Equation.DSMT4">
                  <p:embed/>
                </p:oleObj>
              </mc:Choice>
              <mc:Fallback>
                <p:oleObj name="Equation" r:id="rId8" imgW="838200" imgH="2286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2158514"/>
                        <a:ext cx="2194210" cy="615044"/>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E970196F-DFCC-4004-999F-7304CF290484}"/>
              </a:ext>
            </a:extLst>
          </p:cNvPr>
          <p:cNvGraphicFramePr>
            <a:graphicFrameLocks noChangeAspect="1"/>
          </p:cNvGraphicFramePr>
          <p:nvPr>
            <p:extLst>
              <p:ext uri="{D42A27DB-BD31-4B8C-83A1-F6EECF244321}">
                <p14:modId xmlns:p14="http://schemas.microsoft.com/office/powerpoint/2010/main" val="2462891046"/>
              </p:ext>
            </p:extLst>
          </p:nvPr>
        </p:nvGraphicFramePr>
        <p:xfrm>
          <a:off x="6705600" y="1451814"/>
          <a:ext cx="2115792" cy="518439"/>
        </p:xfrm>
        <a:graphic>
          <a:graphicData uri="http://schemas.openxmlformats.org/presentationml/2006/ole">
            <mc:AlternateContent xmlns:mc="http://schemas.openxmlformats.org/markup-compatibility/2006">
              <mc:Choice xmlns:v="urn:schemas-microsoft-com:vml" Requires="v">
                <p:oleObj spid="_x0000_s8388" name="Equation" r:id="rId10" imgW="952087" imgH="228501" progId="Equation.DSMT4">
                  <p:embed/>
                </p:oleObj>
              </mc:Choice>
              <mc:Fallback>
                <p:oleObj name="Equation" r:id="rId10" imgW="952087" imgH="228501"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5600" y="1451814"/>
                        <a:ext cx="2115792" cy="518439"/>
                      </a:xfrm>
                      <a:prstGeom prst="rect">
                        <a:avLst/>
                      </a:prstGeom>
                      <a:noFill/>
                    </p:spPr>
                  </p:pic>
                </p:oleObj>
              </mc:Fallback>
            </mc:AlternateContent>
          </a:graphicData>
        </a:graphic>
      </p:graphicFrame>
    </p:spTree>
    <p:extLst>
      <p:ext uri="{BB962C8B-B14F-4D97-AF65-F5344CB8AC3E}">
        <p14:creationId xmlns:p14="http://schemas.microsoft.com/office/powerpoint/2010/main" val="362159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7787C59C-DC08-41CD-BC35-E216CACA8D3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A5A182C-7219-48D8-9169-878470005635}"/>
              </a:ext>
            </a:extLst>
          </p:cNvPr>
          <p:cNvSpPr>
            <a:spLocks noGrp="1"/>
          </p:cNvSpPr>
          <p:nvPr>
            <p:ph type="sldNum" sz="quarter" idx="12"/>
          </p:nvPr>
        </p:nvSpPr>
        <p:spPr/>
        <p:txBody>
          <a:bodyPr/>
          <a:lstStyle/>
          <a:p>
            <a:fld id="{02055017-B6DE-4C35-A63B-40EADAC97849}" type="slidenum">
              <a:rPr lang="en-US" smtClean="0"/>
              <a:t>14</a:t>
            </a:fld>
            <a:endParaRPr lang="en-US" dirty="0"/>
          </a:p>
        </p:txBody>
      </p:sp>
      <p:sp>
        <p:nvSpPr>
          <p:cNvPr id="5" name="Titolo 1">
            <a:extLst>
              <a:ext uri="{FF2B5EF4-FFF2-40B4-BE49-F238E27FC236}">
                <a16:creationId xmlns:a16="http://schemas.microsoft.com/office/drawing/2014/main" id="{5FECF675-240F-4D8B-95FA-D093B35A02D2}"/>
              </a:ext>
            </a:extLst>
          </p:cNvPr>
          <p:cNvSpPr>
            <a:spLocks noGrp="1"/>
          </p:cNvSpPr>
          <p:nvPr>
            <p:ph type="title"/>
          </p:nvPr>
        </p:nvSpPr>
        <p:spPr>
          <a:xfrm>
            <a:off x="838200" y="270532"/>
            <a:ext cx="10515600" cy="662397"/>
          </a:xfrm>
        </p:spPr>
        <p:txBody>
          <a:bodyPr/>
          <a:lstStyle/>
          <a:p>
            <a:r>
              <a:rPr lang="en-US"/>
              <a:t>The input voltage of op-amps in the presence of noise</a:t>
            </a:r>
          </a:p>
        </p:txBody>
      </p:sp>
      <p:graphicFrame>
        <p:nvGraphicFramePr>
          <p:cNvPr id="6" name="Oggetto 5">
            <a:extLst>
              <a:ext uri="{FF2B5EF4-FFF2-40B4-BE49-F238E27FC236}">
                <a16:creationId xmlns:a16="http://schemas.microsoft.com/office/drawing/2014/main" id="{4C81A03E-62D3-47E1-8FF2-7B6AEE7A1EE1}"/>
              </a:ext>
            </a:extLst>
          </p:cNvPr>
          <p:cNvGraphicFramePr>
            <a:graphicFrameLocks noChangeAspect="1"/>
          </p:cNvGraphicFramePr>
          <p:nvPr>
            <p:extLst>
              <p:ext uri="{D42A27DB-BD31-4B8C-83A1-F6EECF244321}">
                <p14:modId xmlns:p14="http://schemas.microsoft.com/office/powerpoint/2010/main" val="465504600"/>
              </p:ext>
            </p:extLst>
          </p:nvPr>
        </p:nvGraphicFramePr>
        <p:xfrm>
          <a:off x="709468" y="967896"/>
          <a:ext cx="4008824" cy="1098092"/>
        </p:xfrm>
        <a:graphic>
          <a:graphicData uri="http://schemas.openxmlformats.org/presentationml/2006/ole">
            <mc:AlternateContent xmlns:mc="http://schemas.openxmlformats.org/markup-compatibility/2006">
              <mc:Choice xmlns:v="urn:schemas-microsoft-com:vml" Requires="v">
                <p:oleObj spid="_x0000_s9448" name="Equation" r:id="rId3" imgW="1485720" imgH="419040" progId="Equation.DSMT4">
                  <p:embed/>
                </p:oleObj>
              </mc:Choice>
              <mc:Fallback>
                <p:oleObj name="Equation" r:id="rId3" imgW="1485720" imgH="419040" progId="Equation.DSMT4">
                  <p:embed/>
                  <p:pic>
                    <p:nvPicPr>
                      <p:cNvPr id="8" name="Oggetto 7">
                        <a:extLst>
                          <a:ext uri="{FF2B5EF4-FFF2-40B4-BE49-F238E27FC236}">
                            <a16:creationId xmlns:a16="http://schemas.microsoft.com/office/drawing/2014/main" id="{C24803C6-38AF-45F4-82EA-11D53FFD6B38}"/>
                          </a:ext>
                        </a:extLst>
                      </p:cNvPr>
                      <p:cNvPicPr>
                        <a:picLocks noChangeAspect="1" noChangeArrowheads="1"/>
                      </p:cNvPicPr>
                      <p:nvPr/>
                    </p:nvPicPr>
                    <p:blipFill>
                      <a:blip r:embed="rId4"/>
                      <a:srcRect/>
                      <a:stretch>
                        <a:fillRect/>
                      </a:stretch>
                    </p:blipFill>
                    <p:spPr bwMode="auto">
                      <a:xfrm>
                        <a:off x="709468" y="967896"/>
                        <a:ext cx="4008824" cy="1098092"/>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6B733FCB-E773-4076-8F7D-DCF2168F5F52}"/>
              </a:ext>
            </a:extLst>
          </p:cNvPr>
          <p:cNvGraphicFramePr>
            <a:graphicFrameLocks noChangeAspect="1"/>
          </p:cNvGraphicFramePr>
          <p:nvPr>
            <p:extLst>
              <p:ext uri="{D42A27DB-BD31-4B8C-83A1-F6EECF244321}">
                <p14:modId xmlns:p14="http://schemas.microsoft.com/office/powerpoint/2010/main" val="2063982446"/>
              </p:ext>
            </p:extLst>
          </p:nvPr>
        </p:nvGraphicFramePr>
        <p:xfrm>
          <a:off x="7288213" y="1946233"/>
          <a:ext cx="1884363" cy="1665288"/>
        </p:xfrm>
        <a:graphic>
          <a:graphicData uri="http://schemas.openxmlformats.org/presentationml/2006/ole">
            <mc:AlternateContent xmlns:mc="http://schemas.openxmlformats.org/markup-compatibility/2006">
              <mc:Choice xmlns:v="urn:schemas-microsoft-com:vml" Requires="v">
                <p:oleObj spid="_x0000_s9449" name="Equation" r:id="rId5" imgW="698400" imgH="634680" progId="Equation.DSMT4">
                  <p:embed/>
                </p:oleObj>
              </mc:Choice>
              <mc:Fallback>
                <p:oleObj name="Equation" r:id="rId5" imgW="698400" imgH="634680" progId="Equation.DSMT4">
                  <p:embed/>
                  <p:pic>
                    <p:nvPicPr>
                      <p:cNvPr id="6" name="Oggetto 5">
                        <a:extLst>
                          <a:ext uri="{FF2B5EF4-FFF2-40B4-BE49-F238E27FC236}">
                            <a16:creationId xmlns:a16="http://schemas.microsoft.com/office/drawing/2014/main" id="{4C81A03E-62D3-47E1-8FF2-7B6AEE7A1EE1}"/>
                          </a:ext>
                        </a:extLst>
                      </p:cNvPr>
                      <p:cNvPicPr>
                        <a:picLocks noChangeAspect="1" noChangeArrowheads="1"/>
                      </p:cNvPicPr>
                      <p:nvPr/>
                    </p:nvPicPr>
                    <p:blipFill>
                      <a:blip r:embed="rId6"/>
                      <a:srcRect/>
                      <a:stretch>
                        <a:fillRect/>
                      </a:stretch>
                    </p:blipFill>
                    <p:spPr bwMode="auto">
                      <a:xfrm>
                        <a:off x="7288213" y="1946233"/>
                        <a:ext cx="1884363" cy="1665288"/>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AFBCD453-8223-4297-B0B7-9B0A5FA41292}"/>
              </a:ext>
            </a:extLst>
          </p:cNvPr>
          <p:cNvGraphicFramePr>
            <a:graphicFrameLocks noChangeAspect="1"/>
          </p:cNvGraphicFramePr>
          <p:nvPr>
            <p:extLst>
              <p:ext uri="{D42A27DB-BD31-4B8C-83A1-F6EECF244321}">
                <p14:modId xmlns:p14="http://schemas.microsoft.com/office/powerpoint/2010/main" val="3472628106"/>
              </p:ext>
            </p:extLst>
          </p:nvPr>
        </p:nvGraphicFramePr>
        <p:xfrm>
          <a:off x="5751784" y="1146325"/>
          <a:ext cx="5929313" cy="600075"/>
        </p:xfrm>
        <a:graphic>
          <a:graphicData uri="http://schemas.openxmlformats.org/presentationml/2006/ole">
            <mc:AlternateContent xmlns:mc="http://schemas.openxmlformats.org/markup-compatibility/2006">
              <mc:Choice xmlns:v="urn:schemas-microsoft-com:vml" Requires="v">
                <p:oleObj spid="_x0000_s9450" name="Equation" r:id="rId7" imgW="2197080" imgH="228600" progId="Equation.DSMT4">
                  <p:embed/>
                </p:oleObj>
              </mc:Choice>
              <mc:Fallback>
                <p:oleObj name="Equation" r:id="rId7" imgW="2197080" imgH="228600" progId="Equation.DSMT4">
                  <p:embed/>
                  <p:pic>
                    <p:nvPicPr>
                      <p:cNvPr id="7" name="Oggetto 6">
                        <a:extLst>
                          <a:ext uri="{FF2B5EF4-FFF2-40B4-BE49-F238E27FC236}">
                            <a16:creationId xmlns:a16="http://schemas.microsoft.com/office/drawing/2014/main" id="{6B733FCB-E773-4076-8F7D-DCF2168F5F52}"/>
                          </a:ext>
                        </a:extLst>
                      </p:cNvPr>
                      <p:cNvPicPr>
                        <a:picLocks noChangeAspect="1" noChangeArrowheads="1"/>
                      </p:cNvPicPr>
                      <p:nvPr/>
                    </p:nvPicPr>
                    <p:blipFill>
                      <a:blip r:embed="rId8"/>
                      <a:srcRect/>
                      <a:stretch>
                        <a:fillRect/>
                      </a:stretch>
                    </p:blipFill>
                    <p:spPr bwMode="auto">
                      <a:xfrm>
                        <a:off x="5751784" y="1146325"/>
                        <a:ext cx="5929313" cy="600075"/>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6AD88C2F-15A3-4B5A-8C64-E021106EFBAC}"/>
              </a:ext>
            </a:extLst>
          </p:cNvPr>
          <p:cNvGraphicFramePr>
            <a:graphicFrameLocks noChangeAspect="1"/>
          </p:cNvGraphicFramePr>
          <p:nvPr>
            <p:extLst>
              <p:ext uri="{D42A27DB-BD31-4B8C-83A1-F6EECF244321}">
                <p14:modId xmlns:p14="http://schemas.microsoft.com/office/powerpoint/2010/main" val="3824090498"/>
              </p:ext>
            </p:extLst>
          </p:nvPr>
        </p:nvGraphicFramePr>
        <p:xfrm>
          <a:off x="342951" y="2959787"/>
          <a:ext cx="3494087" cy="3257550"/>
        </p:xfrm>
        <a:graphic>
          <a:graphicData uri="http://schemas.openxmlformats.org/presentationml/2006/ole">
            <mc:AlternateContent xmlns:mc="http://schemas.openxmlformats.org/markup-compatibility/2006">
              <mc:Choice xmlns:v="urn:schemas-microsoft-com:vml" Requires="v">
                <p:oleObj spid="_x0000_s9451" name="Equation" r:id="rId9" imgW="1295280" imgH="1244520" progId="Equation.DSMT4">
                  <p:embed/>
                </p:oleObj>
              </mc:Choice>
              <mc:Fallback>
                <p:oleObj name="Equation" r:id="rId9" imgW="1295280" imgH="1244520" progId="Equation.DSMT4">
                  <p:embed/>
                  <p:pic>
                    <p:nvPicPr>
                      <p:cNvPr id="6" name="Oggetto 5">
                        <a:extLst>
                          <a:ext uri="{FF2B5EF4-FFF2-40B4-BE49-F238E27FC236}">
                            <a16:creationId xmlns:a16="http://schemas.microsoft.com/office/drawing/2014/main" id="{4C81A03E-62D3-47E1-8FF2-7B6AEE7A1EE1}"/>
                          </a:ext>
                        </a:extLst>
                      </p:cNvPr>
                      <p:cNvPicPr>
                        <a:picLocks noChangeAspect="1" noChangeArrowheads="1"/>
                      </p:cNvPicPr>
                      <p:nvPr/>
                    </p:nvPicPr>
                    <p:blipFill>
                      <a:blip r:embed="rId10"/>
                      <a:srcRect/>
                      <a:stretch>
                        <a:fillRect/>
                      </a:stretch>
                    </p:blipFill>
                    <p:spPr bwMode="auto">
                      <a:xfrm>
                        <a:off x="342951" y="2959787"/>
                        <a:ext cx="3494087" cy="3257550"/>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E9BF7451-1395-4CB3-92CB-443456C5AC40}"/>
              </a:ext>
            </a:extLst>
          </p:cNvPr>
          <p:cNvGraphicFramePr>
            <a:graphicFrameLocks noChangeAspect="1"/>
          </p:cNvGraphicFramePr>
          <p:nvPr>
            <p:extLst>
              <p:ext uri="{D42A27DB-BD31-4B8C-83A1-F6EECF244321}">
                <p14:modId xmlns:p14="http://schemas.microsoft.com/office/powerpoint/2010/main" val="4025558500"/>
              </p:ext>
            </p:extLst>
          </p:nvPr>
        </p:nvGraphicFramePr>
        <p:xfrm>
          <a:off x="4051483" y="4021523"/>
          <a:ext cx="3049588" cy="1662113"/>
        </p:xfrm>
        <a:graphic>
          <a:graphicData uri="http://schemas.openxmlformats.org/presentationml/2006/ole">
            <mc:AlternateContent xmlns:mc="http://schemas.openxmlformats.org/markup-compatibility/2006">
              <mc:Choice xmlns:v="urn:schemas-microsoft-com:vml" Requires="v">
                <p:oleObj spid="_x0000_s9452" name="Equation" r:id="rId11" imgW="1130040" imgH="634680" progId="Equation.DSMT4">
                  <p:embed/>
                </p:oleObj>
              </mc:Choice>
              <mc:Fallback>
                <p:oleObj name="Equation" r:id="rId11" imgW="1130040" imgH="634680" progId="Equation.DSMT4">
                  <p:embed/>
                  <p:pic>
                    <p:nvPicPr>
                      <p:cNvPr id="9" name="Oggetto 8">
                        <a:extLst>
                          <a:ext uri="{FF2B5EF4-FFF2-40B4-BE49-F238E27FC236}">
                            <a16:creationId xmlns:a16="http://schemas.microsoft.com/office/drawing/2014/main" id="{6AD88C2F-15A3-4B5A-8C64-E021106EFBAC}"/>
                          </a:ext>
                        </a:extLst>
                      </p:cNvPr>
                      <p:cNvPicPr>
                        <a:picLocks noChangeAspect="1" noChangeArrowheads="1"/>
                      </p:cNvPicPr>
                      <p:nvPr/>
                    </p:nvPicPr>
                    <p:blipFill>
                      <a:blip r:embed="rId12"/>
                      <a:srcRect/>
                      <a:stretch>
                        <a:fillRect/>
                      </a:stretch>
                    </p:blipFill>
                    <p:spPr bwMode="auto">
                      <a:xfrm>
                        <a:off x="4051483" y="4021523"/>
                        <a:ext cx="3049588" cy="1662113"/>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A7E0E9AF-1C83-43DD-B428-9BBCE58E592D}"/>
              </a:ext>
            </a:extLst>
          </p:cNvPr>
          <p:cNvSpPr txBox="1"/>
          <p:nvPr/>
        </p:nvSpPr>
        <p:spPr>
          <a:xfrm>
            <a:off x="709468" y="2351918"/>
            <a:ext cx="4864665"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Let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us</a:t>
            </a:r>
            <a:r>
              <a:rPr lang="it-IT" sz="2400" dirty="0">
                <a:latin typeface="Arial" panose="020B0604020202020204" pitchFamily="34" charset="0"/>
                <a:cs typeface="Arial" panose="020B0604020202020204" pitchFamily="34" charset="0"/>
              </a:rPr>
              <a:t> focus on the </a:t>
            </a:r>
            <a:r>
              <a:rPr lang="it-IT" sz="2400" dirty="0" err="1">
                <a:latin typeface="Arial" panose="020B0604020202020204" pitchFamily="34" charset="0"/>
                <a:cs typeface="Arial" panose="020B0604020202020204" pitchFamily="34" charset="0"/>
              </a:rPr>
              <a:t>effect</a:t>
            </a:r>
            <a:r>
              <a:rPr lang="it-IT" sz="2400" dirty="0">
                <a:latin typeface="Arial" panose="020B0604020202020204" pitchFamily="34" charset="0"/>
                <a:cs typeface="Arial" panose="020B0604020202020204" pitchFamily="34" charset="0"/>
              </a:rPr>
              <a:t> of </a:t>
            </a:r>
            <a:r>
              <a:rPr lang="it-IT" sz="2400" dirty="0" err="1">
                <a:latin typeface="Arial" panose="020B0604020202020204" pitchFamily="34" charset="0"/>
                <a:cs typeface="Arial" panose="020B0604020202020204" pitchFamily="34" charset="0"/>
              </a:rPr>
              <a:t>noise</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5B572AB9-155B-4513-88AE-5CBA35C07FE8}"/>
              </a:ext>
            </a:extLst>
          </p:cNvPr>
          <p:cNvSpPr txBox="1"/>
          <p:nvPr/>
        </p:nvSpPr>
        <p:spPr>
          <a:xfrm>
            <a:off x="8026400" y="3789680"/>
            <a:ext cx="361696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fact that this term can be non-</a:t>
            </a:r>
            <a:r>
              <a:rPr lang="en-US" sz="2400" dirty="0" err="1">
                <a:latin typeface="Arial" panose="020B0604020202020204" pitchFamily="34" charset="0"/>
                <a:cs typeface="Arial" panose="020B0604020202020204" pitchFamily="34" charset="0"/>
              </a:rPr>
              <a:t>negligibile</a:t>
            </a:r>
            <a:r>
              <a:rPr lang="en-US" sz="2400" dirty="0">
                <a:latin typeface="Arial" panose="020B0604020202020204" pitchFamily="34" charset="0"/>
                <a:cs typeface="Arial" panose="020B0604020202020204" pitchFamily="34" charset="0"/>
              </a:rPr>
              <a:t> is the origin of the finite gain error, We will not consider it for now. </a:t>
            </a:r>
          </a:p>
        </p:txBody>
      </p:sp>
      <p:sp>
        <p:nvSpPr>
          <p:cNvPr id="14" name="Rettangolo con angoli arrotondati 13">
            <a:extLst>
              <a:ext uri="{FF2B5EF4-FFF2-40B4-BE49-F238E27FC236}">
                <a16:creationId xmlns:a16="http://schemas.microsoft.com/office/drawing/2014/main" id="{84FAAE48-BCE7-4714-AD3B-9091F037E0E6}"/>
              </a:ext>
            </a:extLst>
          </p:cNvPr>
          <p:cNvSpPr/>
          <p:nvPr/>
        </p:nvSpPr>
        <p:spPr>
          <a:xfrm>
            <a:off x="3342640" y="967896"/>
            <a:ext cx="1467092" cy="109809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ttore diritto 15">
            <a:extLst>
              <a:ext uri="{FF2B5EF4-FFF2-40B4-BE49-F238E27FC236}">
                <a16:creationId xmlns:a16="http://schemas.microsoft.com/office/drawing/2014/main" id="{1CA56933-25CF-4856-AECF-8F64001285F2}"/>
              </a:ext>
            </a:extLst>
          </p:cNvPr>
          <p:cNvCxnSpPr/>
          <p:nvPr/>
        </p:nvCxnSpPr>
        <p:spPr>
          <a:xfrm flipH="1" flipV="1">
            <a:off x="4809732" y="1981200"/>
            <a:ext cx="3216668" cy="18084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57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3031817-B019-4637-8D01-F438654C02E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3407EBF-2071-4431-B9C6-A3063B6B4B0B}"/>
              </a:ext>
            </a:extLst>
          </p:cNvPr>
          <p:cNvSpPr>
            <a:spLocks noGrp="1"/>
          </p:cNvSpPr>
          <p:nvPr>
            <p:ph type="sldNum" sz="quarter" idx="12"/>
          </p:nvPr>
        </p:nvSpPr>
        <p:spPr/>
        <p:txBody>
          <a:bodyPr/>
          <a:lstStyle/>
          <a:p>
            <a:fld id="{02055017-B6DE-4C35-A63B-40EADAC97849}" type="slidenum">
              <a:rPr lang="en-US" smtClean="0"/>
              <a:t>15</a:t>
            </a:fld>
            <a:endParaRPr lang="en-US" dirty="0"/>
          </a:p>
        </p:txBody>
      </p:sp>
      <p:graphicFrame>
        <p:nvGraphicFramePr>
          <p:cNvPr id="5" name="Oggetto 4">
            <a:extLst>
              <a:ext uri="{FF2B5EF4-FFF2-40B4-BE49-F238E27FC236}">
                <a16:creationId xmlns:a16="http://schemas.microsoft.com/office/drawing/2014/main" id="{B9B68866-08BC-46D6-A5DD-2EE811D28372}"/>
              </a:ext>
            </a:extLst>
          </p:cNvPr>
          <p:cNvGraphicFramePr>
            <a:graphicFrameLocks noChangeAspect="1"/>
          </p:cNvGraphicFramePr>
          <p:nvPr>
            <p:extLst>
              <p:ext uri="{D42A27DB-BD31-4B8C-83A1-F6EECF244321}">
                <p14:modId xmlns:p14="http://schemas.microsoft.com/office/powerpoint/2010/main" val="1332468112"/>
              </p:ext>
            </p:extLst>
          </p:nvPr>
        </p:nvGraphicFramePr>
        <p:xfrm>
          <a:off x="1393350" y="1500623"/>
          <a:ext cx="3630613" cy="1662112"/>
        </p:xfrm>
        <a:graphic>
          <a:graphicData uri="http://schemas.openxmlformats.org/presentationml/2006/ole">
            <mc:AlternateContent xmlns:mc="http://schemas.openxmlformats.org/markup-compatibility/2006">
              <mc:Choice xmlns:v="urn:schemas-microsoft-com:vml" Requires="v">
                <p:oleObj spid="_x0000_s10422" name="Equation" r:id="rId3" imgW="1346040" imgH="634680" progId="Equation.DSMT4">
                  <p:embed/>
                </p:oleObj>
              </mc:Choice>
              <mc:Fallback>
                <p:oleObj name="Equation" r:id="rId3" imgW="1346040" imgH="634680" progId="Equation.DSMT4">
                  <p:embed/>
                  <p:pic>
                    <p:nvPicPr>
                      <p:cNvPr id="10" name="Oggetto 9">
                        <a:extLst>
                          <a:ext uri="{FF2B5EF4-FFF2-40B4-BE49-F238E27FC236}">
                            <a16:creationId xmlns:a16="http://schemas.microsoft.com/office/drawing/2014/main" id="{E9BF7451-1395-4CB3-92CB-443456C5AC40}"/>
                          </a:ext>
                        </a:extLst>
                      </p:cNvPr>
                      <p:cNvPicPr>
                        <a:picLocks noChangeAspect="1" noChangeArrowheads="1"/>
                      </p:cNvPicPr>
                      <p:nvPr/>
                    </p:nvPicPr>
                    <p:blipFill>
                      <a:blip r:embed="rId4"/>
                      <a:srcRect/>
                      <a:stretch>
                        <a:fillRect/>
                      </a:stretch>
                    </p:blipFill>
                    <p:spPr bwMode="auto">
                      <a:xfrm>
                        <a:off x="1393350" y="1500623"/>
                        <a:ext cx="3630613" cy="1662112"/>
                      </a:xfrm>
                      <a:prstGeom prst="rect">
                        <a:avLst/>
                      </a:prstGeom>
                      <a:noFill/>
                    </p:spPr>
                  </p:pic>
                </p:oleObj>
              </mc:Fallback>
            </mc:AlternateContent>
          </a:graphicData>
        </a:graphic>
      </p:graphicFrame>
      <p:sp>
        <p:nvSpPr>
          <p:cNvPr id="6" name="Titolo 1">
            <a:extLst>
              <a:ext uri="{FF2B5EF4-FFF2-40B4-BE49-F238E27FC236}">
                <a16:creationId xmlns:a16="http://schemas.microsoft.com/office/drawing/2014/main" id="{0A84E63B-B564-4599-9D2C-77D628D26CDF}"/>
              </a:ext>
            </a:extLst>
          </p:cNvPr>
          <p:cNvSpPr>
            <a:spLocks noGrp="1"/>
          </p:cNvSpPr>
          <p:nvPr>
            <p:ph type="title"/>
          </p:nvPr>
        </p:nvSpPr>
        <p:spPr>
          <a:xfrm>
            <a:off x="838200" y="270532"/>
            <a:ext cx="10515600" cy="662397"/>
          </a:xfrm>
        </p:spPr>
        <p:txBody>
          <a:bodyPr/>
          <a:lstStyle/>
          <a:p>
            <a:r>
              <a:rPr lang="en-US"/>
              <a:t>The input voltage of op-amps in the presence of noise</a:t>
            </a:r>
          </a:p>
        </p:txBody>
      </p:sp>
      <p:graphicFrame>
        <p:nvGraphicFramePr>
          <p:cNvPr id="7" name="Oggetto 6">
            <a:extLst>
              <a:ext uri="{FF2B5EF4-FFF2-40B4-BE49-F238E27FC236}">
                <a16:creationId xmlns:a16="http://schemas.microsoft.com/office/drawing/2014/main" id="{14442B52-67DD-4876-A936-8668217226AA}"/>
              </a:ext>
            </a:extLst>
          </p:cNvPr>
          <p:cNvGraphicFramePr>
            <a:graphicFrameLocks noChangeAspect="1"/>
          </p:cNvGraphicFramePr>
          <p:nvPr>
            <p:extLst>
              <p:ext uri="{D42A27DB-BD31-4B8C-83A1-F6EECF244321}">
                <p14:modId xmlns:p14="http://schemas.microsoft.com/office/powerpoint/2010/main" val="3393603855"/>
              </p:ext>
            </p:extLst>
          </p:nvPr>
        </p:nvGraphicFramePr>
        <p:xfrm>
          <a:off x="5283675" y="1500623"/>
          <a:ext cx="5514975" cy="1662112"/>
        </p:xfrm>
        <a:graphic>
          <a:graphicData uri="http://schemas.openxmlformats.org/presentationml/2006/ole">
            <mc:AlternateContent xmlns:mc="http://schemas.openxmlformats.org/markup-compatibility/2006">
              <mc:Choice xmlns:v="urn:schemas-microsoft-com:vml" Requires="v">
                <p:oleObj spid="_x0000_s10423" name="Equation" r:id="rId5" imgW="2044440" imgH="634680" progId="Equation.DSMT4">
                  <p:embed/>
                </p:oleObj>
              </mc:Choice>
              <mc:Fallback>
                <p:oleObj name="Equation" r:id="rId5" imgW="2044440" imgH="634680" progId="Equation.DSMT4">
                  <p:embed/>
                  <p:pic>
                    <p:nvPicPr>
                      <p:cNvPr id="5" name="Oggetto 4">
                        <a:extLst>
                          <a:ext uri="{FF2B5EF4-FFF2-40B4-BE49-F238E27FC236}">
                            <a16:creationId xmlns:a16="http://schemas.microsoft.com/office/drawing/2014/main" id="{B9B68866-08BC-46D6-A5DD-2EE811D28372}"/>
                          </a:ext>
                        </a:extLst>
                      </p:cNvPr>
                      <p:cNvPicPr>
                        <a:picLocks noChangeAspect="1" noChangeArrowheads="1"/>
                      </p:cNvPicPr>
                      <p:nvPr/>
                    </p:nvPicPr>
                    <p:blipFill>
                      <a:blip r:embed="rId6"/>
                      <a:srcRect/>
                      <a:stretch>
                        <a:fillRect/>
                      </a:stretch>
                    </p:blipFill>
                    <p:spPr bwMode="auto">
                      <a:xfrm>
                        <a:off x="5283675" y="1500623"/>
                        <a:ext cx="5514975" cy="1662112"/>
                      </a:xfrm>
                      <a:prstGeom prst="rect">
                        <a:avLst/>
                      </a:prstGeom>
                      <a:noFill/>
                    </p:spPr>
                  </p:pic>
                </p:oleObj>
              </mc:Fallback>
            </mc:AlternateContent>
          </a:graphicData>
        </a:graphic>
      </p:graphicFrame>
      <p:sp>
        <p:nvSpPr>
          <p:cNvPr id="9" name="Parentesi graffa aperta 8">
            <a:extLst>
              <a:ext uri="{FF2B5EF4-FFF2-40B4-BE49-F238E27FC236}">
                <a16:creationId xmlns:a16="http://schemas.microsoft.com/office/drawing/2014/main" id="{089CBC4D-B2B4-4520-BF2B-033D5D0039E0}"/>
              </a:ext>
            </a:extLst>
          </p:cNvPr>
          <p:cNvSpPr/>
          <p:nvPr/>
        </p:nvSpPr>
        <p:spPr>
          <a:xfrm rot="16200000">
            <a:off x="9176387" y="2350136"/>
            <a:ext cx="227329" cy="2019297"/>
          </a:xfrm>
          <a:prstGeom prst="leftBrace">
            <a:avLst>
              <a:gd name="adj1" fmla="val 10208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ggetto 9">
            <a:extLst>
              <a:ext uri="{FF2B5EF4-FFF2-40B4-BE49-F238E27FC236}">
                <a16:creationId xmlns:a16="http://schemas.microsoft.com/office/drawing/2014/main" id="{3E698FAD-0152-4D0D-BDD7-99C51BA54A36}"/>
              </a:ext>
            </a:extLst>
          </p:cNvPr>
          <p:cNvGraphicFramePr>
            <a:graphicFrameLocks noChangeAspect="1"/>
          </p:cNvGraphicFramePr>
          <p:nvPr>
            <p:extLst>
              <p:ext uri="{D42A27DB-BD31-4B8C-83A1-F6EECF244321}">
                <p14:modId xmlns:p14="http://schemas.microsoft.com/office/powerpoint/2010/main" val="2265974345"/>
              </p:ext>
            </p:extLst>
          </p:nvPr>
        </p:nvGraphicFramePr>
        <p:xfrm>
          <a:off x="7748588" y="3695266"/>
          <a:ext cx="2946400" cy="631825"/>
        </p:xfrm>
        <a:graphic>
          <a:graphicData uri="http://schemas.openxmlformats.org/presentationml/2006/ole">
            <mc:AlternateContent xmlns:mc="http://schemas.openxmlformats.org/markup-compatibility/2006">
              <mc:Choice xmlns:v="urn:schemas-microsoft-com:vml" Requires="v">
                <p:oleObj spid="_x0000_s10424" name="Equation" r:id="rId7" imgW="1091880" imgH="241200" progId="Equation.DSMT4">
                  <p:embed/>
                </p:oleObj>
              </mc:Choice>
              <mc:Fallback>
                <p:oleObj name="Equation" r:id="rId7" imgW="1091880" imgH="241200" progId="Equation.DSMT4">
                  <p:embed/>
                  <p:pic>
                    <p:nvPicPr>
                      <p:cNvPr id="7" name="Oggetto 6">
                        <a:extLst>
                          <a:ext uri="{FF2B5EF4-FFF2-40B4-BE49-F238E27FC236}">
                            <a16:creationId xmlns:a16="http://schemas.microsoft.com/office/drawing/2014/main" id="{14442B52-67DD-4876-A936-8668217226AA}"/>
                          </a:ext>
                        </a:extLst>
                      </p:cNvPr>
                      <p:cNvPicPr>
                        <a:picLocks noChangeAspect="1" noChangeArrowheads="1"/>
                      </p:cNvPicPr>
                      <p:nvPr/>
                    </p:nvPicPr>
                    <p:blipFill>
                      <a:blip r:embed="rId8"/>
                      <a:srcRect/>
                      <a:stretch>
                        <a:fillRect/>
                      </a:stretch>
                    </p:blipFill>
                    <p:spPr bwMode="auto">
                      <a:xfrm>
                        <a:off x="7748588" y="3695266"/>
                        <a:ext cx="2946400" cy="631825"/>
                      </a:xfrm>
                      <a:prstGeom prst="rect">
                        <a:avLst/>
                      </a:prstGeom>
                      <a:noFill/>
                    </p:spPr>
                  </p:pic>
                </p:oleObj>
              </mc:Fallback>
            </mc:AlternateContent>
          </a:graphicData>
        </a:graphic>
      </p:graphicFrame>
      <p:sp>
        <p:nvSpPr>
          <p:cNvPr id="12" name="Parentesi graffa aperta 11">
            <a:extLst>
              <a:ext uri="{FF2B5EF4-FFF2-40B4-BE49-F238E27FC236}">
                <a16:creationId xmlns:a16="http://schemas.microsoft.com/office/drawing/2014/main" id="{B3ACED75-46BB-4C7B-AD9B-E4266E6491C8}"/>
              </a:ext>
            </a:extLst>
          </p:cNvPr>
          <p:cNvSpPr/>
          <p:nvPr/>
        </p:nvSpPr>
        <p:spPr>
          <a:xfrm rot="16200000">
            <a:off x="6723162" y="2159330"/>
            <a:ext cx="267135" cy="1338580"/>
          </a:xfrm>
          <a:prstGeom prst="leftBrace">
            <a:avLst>
              <a:gd name="adj1" fmla="val 10208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1C4D3E65-C3CF-40FC-A988-698779097CA4}"/>
              </a:ext>
            </a:extLst>
          </p:cNvPr>
          <p:cNvGraphicFramePr>
            <a:graphicFrameLocks noChangeAspect="1"/>
          </p:cNvGraphicFramePr>
          <p:nvPr>
            <p:extLst>
              <p:ext uri="{D42A27DB-BD31-4B8C-83A1-F6EECF244321}">
                <p14:modId xmlns:p14="http://schemas.microsoft.com/office/powerpoint/2010/main" val="12056239"/>
              </p:ext>
            </p:extLst>
          </p:nvPr>
        </p:nvGraphicFramePr>
        <p:xfrm>
          <a:off x="6531291" y="3359784"/>
          <a:ext cx="650875" cy="531812"/>
        </p:xfrm>
        <a:graphic>
          <a:graphicData uri="http://schemas.openxmlformats.org/presentationml/2006/ole">
            <mc:AlternateContent xmlns:mc="http://schemas.openxmlformats.org/markup-compatibility/2006">
              <mc:Choice xmlns:v="urn:schemas-microsoft-com:vml" Requires="v">
                <p:oleObj spid="_x0000_s10425" name="Equation" r:id="rId9" imgW="241200" imgH="203040" progId="Equation.DSMT4">
                  <p:embed/>
                </p:oleObj>
              </mc:Choice>
              <mc:Fallback>
                <p:oleObj name="Equation" r:id="rId9" imgW="241200" imgH="203040" progId="Equation.DSMT4">
                  <p:embed/>
                  <p:pic>
                    <p:nvPicPr>
                      <p:cNvPr id="10" name="Oggetto 9">
                        <a:extLst>
                          <a:ext uri="{FF2B5EF4-FFF2-40B4-BE49-F238E27FC236}">
                            <a16:creationId xmlns:a16="http://schemas.microsoft.com/office/drawing/2014/main" id="{3E698FAD-0152-4D0D-BDD7-99C51BA54A36}"/>
                          </a:ext>
                        </a:extLst>
                      </p:cNvPr>
                      <p:cNvPicPr>
                        <a:picLocks noChangeAspect="1" noChangeArrowheads="1"/>
                      </p:cNvPicPr>
                      <p:nvPr/>
                    </p:nvPicPr>
                    <p:blipFill>
                      <a:blip r:embed="rId10"/>
                      <a:srcRect/>
                      <a:stretch>
                        <a:fillRect/>
                      </a:stretch>
                    </p:blipFill>
                    <p:spPr bwMode="auto">
                      <a:xfrm>
                        <a:off x="6531291" y="3359784"/>
                        <a:ext cx="650875" cy="531812"/>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932864DF-071D-49A0-98DF-E8598CF9640F}"/>
              </a:ext>
            </a:extLst>
          </p:cNvPr>
          <p:cNvSpPr txBox="1"/>
          <p:nvPr/>
        </p:nvSpPr>
        <p:spPr>
          <a:xfrm>
            <a:off x="838200" y="4424127"/>
            <a:ext cx="9204960" cy="132343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At the input of the op-</a:t>
            </a:r>
            <a:r>
              <a:rPr lang="it-IT" sz="2400" dirty="0" err="1">
                <a:latin typeface="Arial" panose="020B0604020202020204" pitchFamily="34" charset="0"/>
                <a:cs typeface="Arial" panose="020B0604020202020204" pitchFamily="34" charset="0"/>
              </a:rPr>
              <a:t>amp</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we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find</a:t>
            </a:r>
            <a:r>
              <a:rPr lang="it-IT" sz="2400" dirty="0">
                <a:latin typeface="Arial" panose="020B0604020202020204" pitchFamily="34" charset="0"/>
                <a:cs typeface="Arial" panose="020B0604020202020204" pitchFamily="34" charset="0"/>
              </a:rPr>
              <a:t> a low-pass  </a:t>
            </a:r>
            <a:r>
              <a:rPr lang="it-IT" sz="2400" dirty="0" err="1">
                <a:latin typeface="Arial" panose="020B0604020202020204" pitchFamily="34" charset="0"/>
                <a:cs typeface="Arial" panose="020B0604020202020204" pitchFamily="34" charset="0"/>
              </a:rPr>
              <a:t>filtered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version</a:t>
            </a:r>
            <a:r>
              <a:rPr lang="it-IT" sz="2400" dirty="0">
                <a:latin typeface="Arial" panose="020B0604020202020204" pitchFamily="34" charset="0"/>
                <a:cs typeface="Arial" panose="020B0604020202020204" pitchFamily="34" charset="0"/>
              </a:rPr>
              <a:t> of the input </a:t>
            </a:r>
            <a:r>
              <a:rPr lang="it-IT" sz="2400" dirty="0" err="1">
                <a:latin typeface="Arial" panose="020B0604020202020204" pitchFamily="34" charset="0"/>
                <a:cs typeface="Arial" panose="020B0604020202020204" pitchFamily="34" charset="0"/>
              </a:rPr>
              <a:t>referred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noise</a:t>
            </a:r>
            <a:endParaRPr lang="it-IT" sz="2400" dirty="0">
              <a:latin typeface="Arial" panose="020B0604020202020204" pitchFamily="34" charset="0"/>
              <a:cs typeface="Arial" panose="020B0604020202020204" pitchFamily="34" charset="0"/>
            </a:endParaRPr>
          </a:p>
          <a:p>
            <a:r>
              <a:rPr lang="it-IT" sz="2400" dirty="0">
                <a:latin typeface="Arial" panose="020B0604020202020204" pitchFamily="34" charset="0"/>
                <a:cs typeface="Arial" panose="020B0604020202020204" pitchFamily="34" charset="0"/>
              </a:rPr>
              <a:t>The </a:t>
            </a:r>
            <a:r>
              <a:rPr lang="it-IT" sz="2400" dirty="0" err="1">
                <a:latin typeface="Arial" panose="020B0604020202020204" pitchFamily="34" charset="0"/>
                <a:cs typeface="Arial" panose="020B0604020202020204" pitchFamily="34" charset="0"/>
              </a:rPr>
              <a:t>cut</a:t>
            </a:r>
            <a:r>
              <a:rPr lang="it-IT" sz="2400" dirty="0">
                <a:latin typeface="Arial" panose="020B0604020202020204" pitchFamily="34" charset="0"/>
                <a:cs typeface="Arial" panose="020B0604020202020204" pitchFamily="34" charset="0"/>
              </a:rPr>
              <a:t>-off frequency of the filter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nearly</a:t>
            </a:r>
            <a:r>
              <a:rPr lang="it-IT" sz="2400" i="1" dirty="0">
                <a:latin typeface="Arial" panose="020B0604020202020204" pitchFamily="34" charset="0"/>
                <a:cs typeface="Arial" panose="020B0604020202020204" pitchFamily="34" charset="0"/>
              </a:rPr>
              <a:t> </a:t>
            </a:r>
            <a:r>
              <a:rPr lang="it-IT" sz="3200" b="1" i="1" dirty="0">
                <a:latin typeface="Symbol" panose="05050102010706020507" pitchFamily="18" charset="2"/>
                <a:cs typeface="Arial" panose="020B0604020202020204" pitchFamily="34" charset="0"/>
              </a:rPr>
              <a:t>b</a:t>
            </a:r>
            <a:r>
              <a:rPr lang="it-IT" sz="3200" b="1" i="1" baseline="-25000" dirty="0">
                <a:latin typeface="Arial" panose="020B0604020202020204" pitchFamily="34" charset="0"/>
                <a:cs typeface="Arial" panose="020B0604020202020204" pitchFamily="34" charset="0"/>
              </a:rPr>
              <a:t>0</a:t>
            </a:r>
            <a:r>
              <a:rPr lang="it-IT" sz="3200" b="1" i="1" dirty="0">
                <a:latin typeface="Arial" panose="020B0604020202020204" pitchFamily="34" charset="0"/>
                <a:cs typeface="Arial" panose="020B0604020202020204" pitchFamily="34" charset="0"/>
              </a:rPr>
              <a:t>f</a:t>
            </a:r>
            <a:r>
              <a:rPr lang="it-IT" sz="3200" b="1" i="1" baseline="-25000" dirty="0">
                <a:latin typeface="Arial" panose="020B0604020202020204" pitchFamily="34" charset="0"/>
                <a:cs typeface="Arial" panose="020B0604020202020204" pitchFamily="34" charset="0"/>
              </a:rPr>
              <a:t>0</a:t>
            </a:r>
            <a:endParaRPr lang="en-US" sz="3200" b="1" i="1"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39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1219" y="0"/>
            <a:ext cx="10515600" cy="662397"/>
          </a:xfrm>
        </p:spPr>
        <p:txBody>
          <a:bodyPr/>
          <a:lstStyle/>
          <a:p>
            <a:r>
              <a:rPr lang="en-US" dirty="0"/>
              <a:t>A few examples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16</a:t>
            </a:fld>
            <a:endParaRPr lang="en-US" dirty="0"/>
          </a:p>
        </p:txBody>
      </p:sp>
      <p:pic>
        <p:nvPicPr>
          <p:cNvPr id="11266" name="Picture 2" descr="CAP_SC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7722" y="470667"/>
            <a:ext cx="6002594" cy="574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85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Charges through capacitors: conventions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17</a:t>
            </a:fld>
            <a:endParaRPr lang="en-US" dirty="0"/>
          </a:p>
        </p:txBody>
      </p:sp>
      <p:pic>
        <p:nvPicPr>
          <p:cNvPr id="12290" name="Picture 2" descr="CAP_SC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098" y="1917774"/>
            <a:ext cx="1747983" cy="290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ggetto 5"/>
          <p:cNvGraphicFramePr>
            <a:graphicFrameLocks noChangeAspect="1"/>
          </p:cNvGraphicFramePr>
          <p:nvPr>
            <p:extLst>
              <p:ext uri="{D42A27DB-BD31-4B8C-83A1-F6EECF244321}">
                <p14:modId xmlns:p14="http://schemas.microsoft.com/office/powerpoint/2010/main" val="46216221"/>
              </p:ext>
            </p:extLst>
          </p:nvPr>
        </p:nvGraphicFramePr>
        <p:xfrm>
          <a:off x="4676976" y="2613843"/>
          <a:ext cx="7094589" cy="1121185"/>
        </p:xfrm>
        <a:graphic>
          <a:graphicData uri="http://schemas.openxmlformats.org/presentationml/2006/ole">
            <mc:AlternateContent xmlns:mc="http://schemas.openxmlformats.org/markup-compatibility/2006">
              <mc:Choice xmlns:v="urn:schemas-microsoft-com:vml" Requires="v">
                <p:oleObj spid="_x0000_s12373" name="Equation" r:id="rId4" imgW="1930320" imgH="291960" progId="Equation.DSMT4">
                  <p:embed/>
                </p:oleObj>
              </mc:Choice>
              <mc:Fallback>
                <p:oleObj name="Equation" r:id="rId4" imgW="1930320" imgH="291960" progId="Equation.DSMT4">
                  <p:embed/>
                  <p:pic>
                    <p:nvPicPr>
                      <p:cNvPr id="0" name="Object 3"/>
                      <p:cNvPicPr>
                        <a:picLocks noChangeAspect="1" noChangeArrowheads="1"/>
                      </p:cNvPicPr>
                      <p:nvPr/>
                    </p:nvPicPr>
                    <p:blipFill>
                      <a:blip r:embed="rId5"/>
                      <a:srcRect/>
                      <a:stretch>
                        <a:fillRect/>
                      </a:stretch>
                    </p:blipFill>
                    <p:spPr bwMode="auto">
                      <a:xfrm>
                        <a:off x="4676976" y="2613843"/>
                        <a:ext cx="7094589" cy="1121185"/>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4090929196"/>
              </p:ext>
            </p:extLst>
          </p:nvPr>
        </p:nvGraphicFramePr>
        <p:xfrm>
          <a:off x="4694063" y="3723784"/>
          <a:ext cx="4378936" cy="1471153"/>
        </p:xfrm>
        <a:graphic>
          <a:graphicData uri="http://schemas.openxmlformats.org/presentationml/2006/ole">
            <mc:AlternateContent xmlns:mc="http://schemas.openxmlformats.org/markup-compatibility/2006">
              <mc:Choice xmlns:v="urn:schemas-microsoft-com:vml" Requires="v">
                <p:oleObj spid="_x0000_s12374" name="Equation" r:id="rId6" imgW="1104840" imgH="355320" progId="Equation.DSMT4">
                  <p:embed/>
                </p:oleObj>
              </mc:Choice>
              <mc:Fallback>
                <p:oleObj name="Equation" r:id="rId6" imgW="1104840" imgH="355320" progId="Equation.DSMT4">
                  <p:embed/>
                  <p:pic>
                    <p:nvPicPr>
                      <p:cNvPr id="0" name=""/>
                      <p:cNvPicPr>
                        <a:picLocks noChangeAspect="1" noChangeArrowheads="1"/>
                      </p:cNvPicPr>
                      <p:nvPr/>
                    </p:nvPicPr>
                    <p:blipFill>
                      <a:blip r:embed="rId7"/>
                      <a:srcRect/>
                      <a:stretch>
                        <a:fillRect/>
                      </a:stretch>
                    </p:blipFill>
                    <p:spPr bwMode="auto">
                      <a:xfrm>
                        <a:off x="4694063" y="3723784"/>
                        <a:ext cx="4378936" cy="1471153"/>
                      </a:xfrm>
                      <a:prstGeom prst="rect">
                        <a:avLst/>
                      </a:prstGeom>
                      <a:noFill/>
                    </p:spPr>
                  </p:pic>
                </p:oleObj>
              </mc:Fallback>
            </mc:AlternateContent>
          </a:graphicData>
        </a:graphic>
      </p:graphicFrame>
      <p:sp>
        <p:nvSpPr>
          <p:cNvPr id="7" name="CasellaDiTesto 6"/>
          <p:cNvSpPr txBox="1"/>
          <p:nvPr/>
        </p:nvSpPr>
        <p:spPr>
          <a:xfrm>
            <a:off x="4483510" y="1283110"/>
            <a:ext cx="5604387" cy="101566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Charge that pass through the capacitor from time </a:t>
            </a:r>
            <a:r>
              <a:rPr lang="en-US" sz="3600" i="1" dirty="0" err="1">
                <a:latin typeface="Arial" panose="020B0604020202020204" pitchFamily="34" charset="0"/>
                <a:cs typeface="Arial" panose="020B0604020202020204" pitchFamily="34" charset="0"/>
              </a:rPr>
              <a:t>t</a:t>
            </a:r>
            <a:r>
              <a:rPr lang="en-US" sz="3600" i="1" baseline="-250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to time </a:t>
            </a:r>
            <a:r>
              <a:rPr lang="en-US" sz="3600" i="1" dirty="0" err="1">
                <a:latin typeface="Arial" panose="020B0604020202020204" pitchFamily="34" charset="0"/>
                <a:cs typeface="Arial" panose="020B0604020202020204" pitchFamily="34" charset="0"/>
              </a:rPr>
              <a:t>t</a:t>
            </a:r>
            <a:r>
              <a:rPr lang="en-US" sz="3600" i="1" baseline="-25000" dirty="0" err="1">
                <a:latin typeface="Arial" panose="020B0604020202020204" pitchFamily="34" charset="0"/>
                <a:cs typeface="Arial" panose="020B0604020202020204" pitchFamily="34" charset="0"/>
              </a:rPr>
              <a:t>f</a:t>
            </a:r>
            <a:endParaRPr lang="en-US" sz="3600" i="1" baseline="-25000" dirty="0">
              <a:latin typeface="Arial" panose="020B0604020202020204" pitchFamily="34" charset="0"/>
              <a:cs typeface="Arial" panose="020B0604020202020204" pitchFamily="34" charset="0"/>
            </a:endParaRPr>
          </a:p>
        </p:txBody>
      </p:sp>
      <p:cxnSp>
        <p:nvCxnSpPr>
          <p:cNvPr id="10" name="Connettore 2 9"/>
          <p:cNvCxnSpPr/>
          <p:nvPr/>
        </p:nvCxnSpPr>
        <p:spPr>
          <a:xfrm>
            <a:off x="3451123" y="4100052"/>
            <a:ext cx="0" cy="88490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486874" y="4136196"/>
            <a:ext cx="877163" cy="646331"/>
          </a:xfrm>
          <a:prstGeom prst="rect">
            <a:avLst/>
          </a:prstGeom>
          <a:noFill/>
        </p:spPr>
        <p:txBody>
          <a:bodyPr wrap="none" rtlCol="0">
            <a:spAutoFit/>
          </a:bodyPr>
          <a:lstStyle/>
          <a:p>
            <a:r>
              <a:rPr lang="en-US" sz="3600" i="1" dirty="0" err="1">
                <a:latin typeface="Arial" panose="020B0604020202020204" pitchFamily="34" charset="0"/>
                <a:cs typeface="Arial" panose="020B0604020202020204" pitchFamily="34" charset="0"/>
              </a:rPr>
              <a:t>i</a:t>
            </a:r>
            <a:r>
              <a:rPr lang="en-US" sz="3600" i="1" baseline="-25000" dirty="0" err="1">
                <a:latin typeface="Arial" panose="020B0604020202020204" pitchFamily="34" charset="0"/>
                <a:cs typeface="Arial" panose="020B0604020202020204" pitchFamily="34" charset="0"/>
              </a:rPr>
              <a:t>c</a:t>
            </a:r>
            <a:r>
              <a:rPr lang="en-US" sz="3600" i="1" dirty="0">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76004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B147C2-68A9-4621-A497-E668A39A927D}"/>
              </a:ext>
            </a:extLst>
          </p:cNvPr>
          <p:cNvSpPr>
            <a:spLocks noGrp="1"/>
          </p:cNvSpPr>
          <p:nvPr>
            <p:ph type="title"/>
          </p:nvPr>
        </p:nvSpPr>
        <p:spPr/>
        <p:txBody>
          <a:bodyPr/>
          <a:lstStyle/>
          <a:p>
            <a:r>
              <a:rPr lang="it-IT" dirty="0"/>
              <a:t>SC </a:t>
            </a:r>
            <a:r>
              <a:rPr lang="it-IT" dirty="0" err="1"/>
              <a:t>interface</a:t>
            </a:r>
            <a:r>
              <a:rPr lang="it-IT" dirty="0"/>
              <a:t> for capacitive </a:t>
            </a:r>
            <a:r>
              <a:rPr lang="it-IT" dirty="0" err="1"/>
              <a:t>sensors</a:t>
            </a:r>
            <a:endParaRPr lang="en-US" dirty="0"/>
          </a:p>
        </p:txBody>
      </p:sp>
      <p:sp>
        <p:nvSpPr>
          <p:cNvPr id="3" name="Segnaposto piè di pagina 2">
            <a:extLst>
              <a:ext uri="{FF2B5EF4-FFF2-40B4-BE49-F238E27FC236}">
                <a16:creationId xmlns:a16="http://schemas.microsoft.com/office/drawing/2014/main" id="{131FF3AE-D827-405F-9014-52C4AE88A11E}"/>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C2606D79-EC34-4363-8BB6-B465F0A4DB01}"/>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13314" name="Picture 2">
            <a:extLst>
              <a:ext uri="{FF2B5EF4-FFF2-40B4-BE49-F238E27FC236}">
                <a16:creationId xmlns:a16="http://schemas.microsoft.com/office/drawing/2014/main" id="{143DB340-D355-46CE-BD2E-82A32D1D1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341" y="1693727"/>
            <a:ext cx="6825343" cy="399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a:extLst>
              <a:ext uri="{FF2B5EF4-FFF2-40B4-BE49-F238E27FC236}">
                <a16:creationId xmlns:a16="http://schemas.microsoft.com/office/drawing/2014/main" id="{85DB1F1E-66C3-485D-BAA4-480773E1C5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8914" y="1259657"/>
            <a:ext cx="3184582" cy="1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e 5">
            <a:extLst>
              <a:ext uri="{FF2B5EF4-FFF2-40B4-BE49-F238E27FC236}">
                <a16:creationId xmlns:a16="http://schemas.microsoft.com/office/drawing/2014/main" id="{7283330D-DEC8-46BC-9A3B-372961899E0E}"/>
              </a:ext>
            </a:extLst>
          </p:cNvPr>
          <p:cNvSpPr/>
          <p:nvPr/>
        </p:nvSpPr>
        <p:spPr>
          <a:xfrm>
            <a:off x="6096000" y="1422401"/>
            <a:ext cx="1756229" cy="153492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lemento grafico 6">
            <a:extLst>
              <a:ext uri="{FF2B5EF4-FFF2-40B4-BE49-F238E27FC236}">
                <a16:creationId xmlns:a16="http://schemas.microsoft.com/office/drawing/2014/main" id="{F2FA03BC-08E6-4516-9DE6-EE422A4553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71212" y="3900681"/>
            <a:ext cx="1714500" cy="1352550"/>
          </a:xfrm>
          <a:prstGeom prst="rect">
            <a:avLst/>
          </a:prstGeom>
        </p:spPr>
      </p:pic>
      <p:sp>
        <p:nvSpPr>
          <p:cNvPr id="10" name="Ovale 9">
            <a:extLst>
              <a:ext uri="{FF2B5EF4-FFF2-40B4-BE49-F238E27FC236}">
                <a16:creationId xmlns:a16="http://schemas.microsoft.com/office/drawing/2014/main" id="{7C244243-AC56-4149-ABD7-049182307208}"/>
              </a:ext>
            </a:extLst>
          </p:cNvPr>
          <p:cNvSpPr/>
          <p:nvPr/>
        </p:nvSpPr>
        <p:spPr>
          <a:xfrm>
            <a:off x="8944430" y="3502410"/>
            <a:ext cx="1756229" cy="1882389"/>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ttore diritto 8">
            <a:extLst>
              <a:ext uri="{FF2B5EF4-FFF2-40B4-BE49-F238E27FC236}">
                <a16:creationId xmlns:a16="http://schemas.microsoft.com/office/drawing/2014/main" id="{0AEB0E5F-1EC1-4B19-AD9C-C2D710A504D7}"/>
              </a:ext>
            </a:extLst>
          </p:cNvPr>
          <p:cNvCxnSpPr>
            <a:cxnSpLocks/>
          </p:cNvCxnSpPr>
          <p:nvPr/>
        </p:nvCxnSpPr>
        <p:spPr>
          <a:xfrm flipH="1" flipV="1">
            <a:off x="7414986" y="2836205"/>
            <a:ext cx="1714500" cy="106447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725E02E7-530D-44F0-A5CC-BCBC441C5A65}"/>
              </a:ext>
            </a:extLst>
          </p:cNvPr>
          <p:cNvSpPr txBox="1"/>
          <p:nvPr/>
        </p:nvSpPr>
        <p:spPr>
          <a:xfrm>
            <a:off x="8241835" y="5474693"/>
            <a:ext cx="3491661"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possible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implementation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26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73150E-739E-455C-B945-29584BBBA460}"/>
              </a:ext>
            </a:extLst>
          </p:cNvPr>
          <p:cNvSpPr>
            <a:spLocks noGrp="1"/>
          </p:cNvSpPr>
          <p:nvPr>
            <p:ph type="title"/>
          </p:nvPr>
        </p:nvSpPr>
        <p:spPr/>
        <p:txBody>
          <a:bodyPr/>
          <a:lstStyle/>
          <a:p>
            <a:r>
              <a:rPr lang="it-IT" dirty="0" err="1"/>
              <a:t>Phase</a:t>
            </a:r>
            <a:r>
              <a:rPr lang="it-IT" dirty="0"/>
              <a:t> 1: </a:t>
            </a:r>
            <a:r>
              <a:rPr lang="it-IT" dirty="0" err="1"/>
              <a:t>Capacitor</a:t>
            </a:r>
            <a:r>
              <a:rPr lang="it-IT" dirty="0"/>
              <a:t> </a:t>
            </a:r>
            <a:r>
              <a:rPr lang="it-IT" dirty="0" err="1"/>
              <a:t>voltages</a:t>
            </a:r>
            <a:endParaRPr lang="en-US" dirty="0"/>
          </a:p>
        </p:txBody>
      </p:sp>
      <p:sp>
        <p:nvSpPr>
          <p:cNvPr id="3" name="Segnaposto piè di pagina 2">
            <a:extLst>
              <a:ext uri="{FF2B5EF4-FFF2-40B4-BE49-F238E27FC236}">
                <a16:creationId xmlns:a16="http://schemas.microsoft.com/office/drawing/2014/main" id="{15716E07-78AD-49B1-9A95-B137547F6EB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1B6E3D69-3210-44AE-9C27-3B441B4D14DD}"/>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Picture 3">
            <a:extLst>
              <a:ext uri="{FF2B5EF4-FFF2-40B4-BE49-F238E27FC236}">
                <a16:creationId xmlns:a16="http://schemas.microsoft.com/office/drawing/2014/main" id="{7766274C-B001-460C-8070-2CFECFE28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567" y="2378664"/>
            <a:ext cx="4927033" cy="262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ggetto 6">
            <a:extLst>
              <a:ext uri="{FF2B5EF4-FFF2-40B4-BE49-F238E27FC236}">
                <a16:creationId xmlns:a16="http://schemas.microsoft.com/office/drawing/2014/main" id="{2E971304-4F02-4539-8A51-9E0E6660B347}"/>
              </a:ext>
            </a:extLst>
          </p:cNvPr>
          <p:cNvGraphicFramePr>
            <a:graphicFrameLocks noChangeAspect="1"/>
          </p:cNvGraphicFramePr>
          <p:nvPr>
            <p:extLst>
              <p:ext uri="{D42A27DB-BD31-4B8C-83A1-F6EECF244321}">
                <p14:modId xmlns:p14="http://schemas.microsoft.com/office/powerpoint/2010/main" val="2361788917"/>
              </p:ext>
            </p:extLst>
          </p:nvPr>
        </p:nvGraphicFramePr>
        <p:xfrm>
          <a:off x="7080249" y="1528738"/>
          <a:ext cx="2412900" cy="603000"/>
        </p:xfrm>
        <a:graphic>
          <a:graphicData uri="http://schemas.openxmlformats.org/presentationml/2006/ole">
            <mc:AlternateContent xmlns:mc="http://schemas.openxmlformats.org/markup-compatibility/2006">
              <mc:Choice xmlns:v="urn:schemas-microsoft-com:vml" Requires="v">
                <p:oleObj spid="_x0000_s14590" name="Equation" r:id="rId4" imgW="965160" imgH="241200" progId="Equation.DSMT4">
                  <p:embed/>
                </p:oleObj>
              </mc:Choice>
              <mc:Fallback>
                <p:oleObj name="Equation" r:id="rId4" imgW="965160" imgH="241200" progId="Equation.DSMT4">
                  <p:embed/>
                  <p:pic>
                    <p:nvPicPr>
                      <p:cNvPr id="0" name="Object 1"/>
                      <p:cNvPicPr>
                        <a:picLocks noChangeAspect="1" noChangeArrowheads="1"/>
                      </p:cNvPicPr>
                      <p:nvPr/>
                    </p:nvPicPr>
                    <p:blipFill>
                      <a:blip r:embed="rId5"/>
                      <a:srcRect/>
                      <a:stretch>
                        <a:fillRect/>
                      </a:stretch>
                    </p:blipFill>
                    <p:spPr bwMode="auto">
                      <a:xfrm>
                        <a:off x="7080249" y="1528738"/>
                        <a:ext cx="2412900" cy="603000"/>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AF889054-BAD8-4050-9F73-9EC489FF9A85}"/>
              </a:ext>
            </a:extLst>
          </p:cNvPr>
          <p:cNvGraphicFramePr>
            <a:graphicFrameLocks noChangeAspect="1"/>
          </p:cNvGraphicFramePr>
          <p:nvPr>
            <p:extLst>
              <p:ext uri="{D42A27DB-BD31-4B8C-83A1-F6EECF244321}">
                <p14:modId xmlns:p14="http://schemas.microsoft.com/office/powerpoint/2010/main" val="1542162224"/>
              </p:ext>
            </p:extLst>
          </p:nvPr>
        </p:nvGraphicFramePr>
        <p:xfrm>
          <a:off x="7080249" y="2190062"/>
          <a:ext cx="1714500" cy="603000"/>
        </p:xfrm>
        <a:graphic>
          <a:graphicData uri="http://schemas.openxmlformats.org/presentationml/2006/ole">
            <mc:AlternateContent xmlns:mc="http://schemas.openxmlformats.org/markup-compatibility/2006">
              <mc:Choice xmlns:v="urn:schemas-microsoft-com:vml" Requires="v">
                <p:oleObj spid="_x0000_s14591" name="Equation" r:id="rId6" imgW="685800" imgH="241200" progId="Equation.DSMT4">
                  <p:embed/>
                </p:oleObj>
              </mc:Choice>
              <mc:Fallback>
                <p:oleObj name="Equation" r:id="rId6" imgW="685800" imgH="241200" progId="Equation.DSMT4">
                  <p:embed/>
                  <p:pic>
                    <p:nvPicPr>
                      <p:cNvPr id="7" name="Oggetto 6">
                        <a:extLst>
                          <a:ext uri="{FF2B5EF4-FFF2-40B4-BE49-F238E27FC236}">
                            <a16:creationId xmlns:a16="http://schemas.microsoft.com/office/drawing/2014/main" id="{2E971304-4F02-4539-8A51-9E0E6660B347}"/>
                          </a:ext>
                        </a:extLst>
                      </p:cNvPr>
                      <p:cNvPicPr>
                        <a:picLocks noChangeAspect="1" noChangeArrowheads="1"/>
                      </p:cNvPicPr>
                      <p:nvPr/>
                    </p:nvPicPr>
                    <p:blipFill>
                      <a:blip r:embed="rId7"/>
                      <a:srcRect/>
                      <a:stretch>
                        <a:fillRect/>
                      </a:stretch>
                    </p:blipFill>
                    <p:spPr bwMode="auto">
                      <a:xfrm>
                        <a:off x="7080249" y="2190062"/>
                        <a:ext cx="1714500" cy="603000"/>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A17B8BE7-7322-4862-8E28-6544BF0489A8}"/>
              </a:ext>
            </a:extLst>
          </p:cNvPr>
          <p:cNvGraphicFramePr>
            <a:graphicFrameLocks noChangeAspect="1"/>
          </p:cNvGraphicFramePr>
          <p:nvPr>
            <p:extLst>
              <p:ext uri="{D42A27DB-BD31-4B8C-83A1-F6EECF244321}">
                <p14:modId xmlns:p14="http://schemas.microsoft.com/office/powerpoint/2010/main" val="888007871"/>
              </p:ext>
            </p:extLst>
          </p:nvPr>
        </p:nvGraphicFramePr>
        <p:xfrm>
          <a:off x="7080249" y="2851386"/>
          <a:ext cx="1492200" cy="603000"/>
        </p:xfrm>
        <a:graphic>
          <a:graphicData uri="http://schemas.openxmlformats.org/presentationml/2006/ole">
            <mc:AlternateContent xmlns:mc="http://schemas.openxmlformats.org/markup-compatibility/2006">
              <mc:Choice xmlns:v="urn:schemas-microsoft-com:vml" Requires="v">
                <p:oleObj spid="_x0000_s14592" name="Equation" r:id="rId8" imgW="596880" imgH="241200" progId="Equation.DSMT4">
                  <p:embed/>
                </p:oleObj>
              </mc:Choice>
              <mc:Fallback>
                <p:oleObj name="Equation" r:id="rId8" imgW="596880" imgH="241200" progId="Equation.DSMT4">
                  <p:embed/>
                  <p:pic>
                    <p:nvPicPr>
                      <p:cNvPr id="8" name="Oggetto 7">
                        <a:extLst>
                          <a:ext uri="{FF2B5EF4-FFF2-40B4-BE49-F238E27FC236}">
                            <a16:creationId xmlns:a16="http://schemas.microsoft.com/office/drawing/2014/main" id="{AF889054-BAD8-4050-9F73-9EC489FF9A85}"/>
                          </a:ext>
                        </a:extLst>
                      </p:cNvPr>
                      <p:cNvPicPr>
                        <a:picLocks noChangeAspect="1" noChangeArrowheads="1"/>
                      </p:cNvPicPr>
                      <p:nvPr/>
                    </p:nvPicPr>
                    <p:blipFill>
                      <a:blip r:embed="rId9"/>
                      <a:srcRect/>
                      <a:stretch>
                        <a:fillRect/>
                      </a:stretch>
                    </p:blipFill>
                    <p:spPr bwMode="auto">
                      <a:xfrm>
                        <a:off x="7080249" y="2851386"/>
                        <a:ext cx="1492200" cy="603000"/>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F7FCE484-59D9-41C7-941F-F5B271BAA4B4}"/>
              </a:ext>
            </a:extLst>
          </p:cNvPr>
          <p:cNvGraphicFramePr>
            <a:graphicFrameLocks noChangeAspect="1"/>
          </p:cNvGraphicFramePr>
          <p:nvPr>
            <p:extLst>
              <p:ext uri="{D42A27DB-BD31-4B8C-83A1-F6EECF244321}">
                <p14:modId xmlns:p14="http://schemas.microsoft.com/office/powerpoint/2010/main" val="2972970253"/>
              </p:ext>
            </p:extLst>
          </p:nvPr>
        </p:nvGraphicFramePr>
        <p:xfrm>
          <a:off x="3055938" y="1619250"/>
          <a:ext cx="868362" cy="782638"/>
        </p:xfrm>
        <a:graphic>
          <a:graphicData uri="http://schemas.openxmlformats.org/presentationml/2006/ole">
            <mc:AlternateContent xmlns:mc="http://schemas.openxmlformats.org/markup-compatibility/2006">
              <mc:Choice xmlns:v="urn:schemas-microsoft-com:vml" Requires="v">
                <p:oleObj spid="_x0000_s14593" name="Equation" r:id="rId10" imgW="253800" imgH="228600" progId="Equation.DSMT4">
                  <p:embed/>
                </p:oleObj>
              </mc:Choice>
              <mc:Fallback>
                <p:oleObj name="Equation" r:id="rId10" imgW="253800" imgH="228600" progId="Equation.DSMT4">
                  <p:embed/>
                  <p:pic>
                    <p:nvPicPr>
                      <p:cNvPr id="9" name="Oggetto 8">
                        <a:extLst>
                          <a:ext uri="{FF2B5EF4-FFF2-40B4-BE49-F238E27FC236}">
                            <a16:creationId xmlns:a16="http://schemas.microsoft.com/office/drawing/2014/main" id="{A17B8BE7-7322-4862-8E28-6544BF0489A8}"/>
                          </a:ext>
                        </a:extLst>
                      </p:cNvPr>
                      <p:cNvPicPr>
                        <a:picLocks noChangeAspect="1" noChangeArrowheads="1"/>
                      </p:cNvPicPr>
                      <p:nvPr/>
                    </p:nvPicPr>
                    <p:blipFill>
                      <a:blip r:embed="rId11"/>
                      <a:srcRect/>
                      <a:stretch>
                        <a:fillRect/>
                      </a:stretch>
                    </p:blipFill>
                    <p:spPr bwMode="auto">
                      <a:xfrm>
                        <a:off x="3055938" y="1619250"/>
                        <a:ext cx="868362" cy="782638"/>
                      </a:xfrm>
                      <a:prstGeom prst="rect">
                        <a:avLst/>
                      </a:prstGeom>
                      <a:noFill/>
                    </p:spPr>
                  </p:pic>
                </p:oleObj>
              </mc:Fallback>
            </mc:AlternateContent>
          </a:graphicData>
        </a:graphic>
      </p:graphicFrame>
      <p:cxnSp>
        <p:nvCxnSpPr>
          <p:cNvPr id="12" name="Connettore 2 11">
            <a:extLst>
              <a:ext uri="{FF2B5EF4-FFF2-40B4-BE49-F238E27FC236}">
                <a16:creationId xmlns:a16="http://schemas.microsoft.com/office/drawing/2014/main" id="{2AC09692-9CCF-4EE1-B064-5C75FD5EEA85}"/>
              </a:ext>
            </a:extLst>
          </p:cNvPr>
          <p:cNvCxnSpPr>
            <a:cxnSpLocks/>
          </p:cNvCxnSpPr>
          <p:nvPr/>
        </p:nvCxnSpPr>
        <p:spPr>
          <a:xfrm>
            <a:off x="3378200" y="2131738"/>
            <a:ext cx="457200" cy="129726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4" name="Oggetto 13">
            <a:extLst>
              <a:ext uri="{FF2B5EF4-FFF2-40B4-BE49-F238E27FC236}">
                <a16:creationId xmlns:a16="http://schemas.microsoft.com/office/drawing/2014/main" id="{FB86D10C-A5D7-45C3-AA8A-AA836212D09C}"/>
              </a:ext>
            </a:extLst>
          </p:cNvPr>
          <p:cNvGraphicFramePr>
            <a:graphicFrameLocks noChangeAspect="1"/>
          </p:cNvGraphicFramePr>
          <p:nvPr>
            <p:extLst>
              <p:ext uri="{D42A27DB-BD31-4B8C-83A1-F6EECF244321}">
                <p14:modId xmlns:p14="http://schemas.microsoft.com/office/powerpoint/2010/main" val="1863344056"/>
              </p:ext>
            </p:extLst>
          </p:nvPr>
        </p:nvGraphicFramePr>
        <p:xfrm>
          <a:off x="6096000" y="4000493"/>
          <a:ext cx="1079500" cy="603250"/>
        </p:xfrm>
        <a:graphic>
          <a:graphicData uri="http://schemas.openxmlformats.org/presentationml/2006/ole">
            <mc:AlternateContent xmlns:mc="http://schemas.openxmlformats.org/markup-compatibility/2006">
              <mc:Choice xmlns:v="urn:schemas-microsoft-com:vml" Requires="v">
                <p:oleObj spid="_x0000_s14594" name="Equation" r:id="rId12" imgW="431640" imgH="241200" progId="Equation.DSMT4">
                  <p:embed/>
                </p:oleObj>
              </mc:Choice>
              <mc:Fallback>
                <p:oleObj name="Equation" r:id="rId12" imgW="431640" imgH="241200" progId="Equation.DSMT4">
                  <p:embed/>
                  <p:pic>
                    <p:nvPicPr>
                      <p:cNvPr id="9" name="Oggetto 8">
                        <a:extLst>
                          <a:ext uri="{FF2B5EF4-FFF2-40B4-BE49-F238E27FC236}">
                            <a16:creationId xmlns:a16="http://schemas.microsoft.com/office/drawing/2014/main" id="{A17B8BE7-7322-4862-8E28-6544BF0489A8}"/>
                          </a:ext>
                        </a:extLst>
                      </p:cNvPr>
                      <p:cNvPicPr>
                        <a:picLocks noChangeAspect="1" noChangeArrowheads="1"/>
                      </p:cNvPicPr>
                      <p:nvPr/>
                    </p:nvPicPr>
                    <p:blipFill>
                      <a:blip r:embed="rId13"/>
                      <a:srcRect/>
                      <a:stretch>
                        <a:fillRect/>
                      </a:stretch>
                    </p:blipFill>
                    <p:spPr bwMode="auto">
                      <a:xfrm>
                        <a:off x="6096000" y="4000493"/>
                        <a:ext cx="1079500" cy="603250"/>
                      </a:xfrm>
                      <a:prstGeom prst="rect">
                        <a:avLst/>
                      </a:prstGeom>
                      <a:noFill/>
                    </p:spPr>
                  </p:pic>
                </p:oleObj>
              </mc:Fallback>
            </mc:AlternateContent>
          </a:graphicData>
        </a:graphic>
      </p:graphicFrame>
      <p:sp>
        <p:nvSpPr>
          <p:cNvPr id="15" name="Parentesi graffa aperta 14">
            <a:extLst>
              <a:ext uri="{FF2B5EF4-FFF2-40B4-BE49-F238E27FC236}">
                <a16:creationId xmlns:a16="http://schemas.microsoft.com/office/drawing/2014/main" id="{E66B350A-70F4-430F-8354-69A2CEA45D4A}"/>
              </a:ext>
            </a:extLst>
          </p:cNvPr>
          <p:cNvSpPr/>
          <p:nvPr/>
        </p:nvSpPr>
        <p:spPr>
          <a:xfrm>
            <a:off x="6936427" y="1662769"/>
            <a:ext cx="124591" cy="1720850"/>
          </a:xfrm>
          <a:prstGeom prst="leftBrace">
            <a:avLst>
              <a:gd name="adj1" fmla="val 77138"/>
              <a:gd name="adj2"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asellaDiTesto 10">
            <a:extLst>
              <a:ext uri="{FF2B5EF4-FFF2-40B4-BE49-F238E27FC236}">
                <a16:creationId xmlns:a16="http://schemas.microsoft.com/office/drawing/2014/main" id="{A5953D80-E5BC-4525-BF1C-31DF233E6B76}"/>
              </a:ext>
            </a:extLst>
          </p:cNvPr>
          <p:cNvSpPr txBox="1"/>
          <p:nvPr/>
        </p:nvSpPr>
        <p:spPr>
          <a:xfrm rot="10800000">
            <a:off x="3835400" y="3525989"/>
            <a:ext cx="372218" cy="830997"/>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a:t>
            </a:r>
          </a:p>
          <a:p>
            <a:r>
              <a:rPr lang="it-IT" sz="2400" dirty="0">
                <a:solidFill>
                  <a:srgbClr val="FF0000"/>
                </a:solidFill>
                <a:latin typeface="Symbol" panose="05050102010706020507" pitchFamily="18" charset="2"/>
                <a:cs typeface="Arial" panose="020B0604020202020204" pitchFamily="34" charset="0"/>
              </a:rPr>
              <a:t>-</a:t>
            </a:r>
            <a:endParaRPr lang="en-US" sz="2400" dirty="0">
              <a:solidFill>
                <a:srgbClr val="FF0000"/>
              </a:solidFill>
              <a:latin typeface="Symbol" panose="05050102010706020507" pitchFamily="18" charset="2"/>
              <a:cs typeface="Arial" panose="020B0604020202020204" pitchFamily="34" charset="0"/>
            </a:endParaRPr>
          </a:p>
        </p:txBody>
      </p:sp>
      <p:graphicFrame>
        <p:nvGraphicFramePr>
          <p:cNvPr id="16" name="Oggetto 15">
            <a:extLst>
              <a:ext uri="{FF2B5EF4-FFF2-40B4-BE49-F238E27FC236}">
                <a16:creationId xmlns:a16="http://schemas.microsoft.com/office/drawing/2014/main" id="{E24C296C-C021-414B-8657-54857F5EA8D1}"/>
              </a:ext>
            </a:extLst>
          </p:cNvPr>
          <p:cNvGraphicFramePr>
            <a:graphicFrameLocks noChangeAspect="1"/>
          </p:cNvGraphicFramePr>
          <p:nvPr>
            <p:extLst>
              <p:ext uri="{D42A27DB-BD31-4B8C-83A1-F6EECF244321}">
                <p14:modId xmlns:p14="http://schemas.microsoft.com/office/powerpoint/2010/main" val="1701853973"/>
              </p:ext>
            </p:extLst>
          </p:nvPr>
        </p:nvGraphicFramePr>
        <p:xfrm>
          <a:off x="3608758" y="3571029"/>
          <a:ext cx="453282" cy="583466"/>
        </p:xfrm>
        <a:graphic>
          <a:graphicData uri="http://schemas.openxmlformats.org/presentationml/2006/ole">
            <mc:AlternateContent xmlns:mc="http://schemas.openxmlformats.org/markup-compatibility/2006">
              <mc:Choice xmlns:v="urn:schemas-microsoft-com:vml" Requires="v">
                <p:oleObj spid="_x0000_s14595" name="Equation" r:id="rId14" imgW="177480" imgH="228600" progId="Equation.DSMT4">
                  <p:embed/>
                </p:oleObj>
              </mc:Choice>
              <mc:Fallback>
                <p:oleObj name="Equation" r:id="rId14" imgW="177480" imgH="228600" progId="Equation.DSMT4">
                  <p:embed/>
                  <p:pic>
                    <p:nvPicPr>
                      <p:cNvPr id="10" name="Oggetto 9">
                        <a:extLst>
                          <a:ext uri="{FF2B5EF4-FFF2-40B4-BE49-F238E27FC236}">
                            <a16:creationId xmlns:a16="http://schemas.microsoft.com/office/drawing/2014/main" id="{F7FCE484-59D9-41C7-941F-F5B271BAA4B4}"/>
                          </a:ext>
                        </a:extLst>
                      </p:cNvPr>
                      <p:cNvPicPr>
                        <a:picLocks noChangeAspect="1" noChangeArrowheads="1"/>
                      </p:cNvPicPr>
                      <p:nvPr/>
                    </p:nvPicPr>
                    <p:blipFill>
                      <a:blip r:embed="rId15"/>
                      <a:srcRect/>
                      <a:stretch>
                        <a:fillRect/>
                      </a:stretch>
                    </p:blipFill>
                    <p:spPr bwMode="auto">
                      <a:xfrm>
                        <a:off x="3608758" y="3571029"/>
                        <a:ext cx="453282" cy="583466"/>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CA49EAD6-DB38-4003-84BF-5652705963C5}"/>
              </a:ext>
            </a:extLst>
          </p:cNvPr>
          <p:cNvGraphicFramePr>
            <a:graphicFrameLocks noChangeAspect="1"/>
          </p:cNvGraphicFramePr>
          <p:nvPr>
            <p:extLst>
              <p:ext uri="{D42A27DB-BD31-4B8C-83A1-F6EECF244321}">
                <p14:modId xmlns:p14="http://schemas.microsoft.com/office/powerpoint/2010/main" val="2501944141"/>
              </p:ext>
            </p:extLst>
          </p:nvPr>
        </p:nvGraphicFramePr>
        <p:xfrm>
          <a:off x="3378200" y="4921698"/>
          <a:ext cx="1166812" cy="582613"/>
        </p:xfrm>
        <a:graphic>
          <a:graphicData uri="http://schemas.openxmlformats.org/presentationml/2006/ole">
            <mc:AlternateContent xmlns:mc="http://schemas.openxmlformats.org/markup-compatibility/2006">
              <mc:Choice xmlns:v="urn:schemas-microsoft-com:vml" Requires="v">
                <p:oleObj spid="_x0000_s14596" name="Equation" r:id="rId16" imgW="457200" imgH="228600" progId="Equation.DSMT4">
                  <p:embed/>
                </p:oleObj>
              </mc:Choice>
              <mc:Fallback>
                <p:oleObj name="Equation" r:id="rId16" imgW="457200" imgH="228600" progId="Equation.DSMT4">
                  <p:embed/>
                  <p:pic>
                    <p:nvPicPr>
                      <p:cNvPr id="16" name="Oggetto 15">
                        <a:extLst>
                          <a:ext uri="{FF2B5EF4-FFF2-40B4-BE49-F238E27FC236}">
                            <a16:creationId xmlns:a16="http://schemas.microsoft.com/office/drawing/2014/main" id="{E24C296C-C021-414B-8657-54857F5EA8D1}"/>
                          </a:ext>
                        </a:extLst>
                      </p:cNvPr>
                      <p:cNvPicPr>
                        <a:picLocks noChangeAspect="1" noChangeArrowheads="1"/>
                      </p:cNvPicPr>
                      <p:nvPr/>
                    </p:nvPicPr>
                    <p:blipFill>
                      <a:blip r:embed="rId17"/>
                      <a:srcRect/>
                      <a:stretch>
                        <a:fillRect/>
                      </a:stretch>
                    </p:blipFill>
                    <p:spPr bwMode="auto">
                      <a:xfrm>
                        <a:off x="3378200" y="4921698"/>
                        <a:ext cx="1166812" cy="582613"/>
                      </a:xfrm>
                      <a:prstGeom prst="rect">
                        <a:avLst/>
                      </a:prstGeom>
                      <a:noFill/>
                    </p:spPr>
                  </p:pic>
                </p:oleObj>
              </mc:Fallback>
            </mc:AlternateContent>
          </a:graphicData>
        </a:graphic>
      </p:graphicFrame>
    </p:spTree>
    <p:extLst>
      <p:ext uri="{BB962C8B-B14F-4D97-AF65-F5344CB8AC3E}">
        <p14:creationId xmlns:p14="http://schemas.microsoft.com/office/powerpoint/2010/main" val="275927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5079" y="261679"/>
            <a:ext cx="10515600" cy="662397"/>
          </a:xfrm>
        </p:spPr>
        <p:txBody>
          <a:bodyPr>
            <a:normAutofit/>
          </a:bodyPr>
          <a:lstStyle/>
          <a:p>
            <a:r>
              <a:rPr lang="en-US" sz="2800" dirty="0"/>
              <a:t>General considerations on switched capacitor (SC) circuits</a:t>
            </a:r>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2</a:t>
            </a:fld>
            <a:endParaRPr lang="en-US" dirty="0"/>
          </a:p>
        </p:txBody>
      </p:sp>
      <p:sp>
        <p:nvSpPr>
          <p:cNvPr id="7" name="CasellaDiTesto 6">
            <a:extLst>
              <a:ext uri="{FF2B5EF4-FFF2-40B4-BE49-F238E27FC236}">
                <a16:creationId xmlns:a16="http://schemas.microsoft.com/office/drawing/2014/main" id="{B36F42E8-329F-4279-9E95-197A7A5F4395}"/>
              </a:ext>
            </a:extLst>
          </p:cNvPr>
          <p:cNvSpPr txBox="1"/>
          <p:nvPr/>
        </p:nvSpPr>
        <p:spPr>
          <a:xfrm>
            <a:off x="1271010" y="935257"/>
            <a:ext cx="6141425"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Sampling of a voltage on a capacitor: errors</a:t>
            </a:r>
          </a:p>
          <a:p>
            <a:pPr marL="342900" indent="-342900">
              <a:buFont typeface="Arial" panose="020B0604020202020204" pitchFamily="34" charset="0"/>
              <a:buChar char="•"/>
            </a:pPr>
            <a:r>
              <a:rPr lang="en-US" sz="2400" i="1" dirty="0" err="1">
                <a:latin typeface="Arial" panose="020B0604020202020204" pitchFamily="34" charset="0"/>
                <a:cs typeface="Arial" panose="020B0604020202020204" pitchFamily="34" charset="0"/>
              </a:rPr>
              <a:t>kT</a:t>
            </a:r>
            <a:r>
              <a:rPr lang="en-US" sz="2400" i="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noise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Charge injection</a:t>
            </a:r>
          </a:p>
        </p:txBody>
      </p:sp>
      <p:sp>
        <p:nvSpPr>
          <p:cNvPr id="8" name="CasellaDiTesto 7">
            <a:extLst>
              <a:ext uri="{FF2B5EF4-FFF2-40B4-BE49-F238E27FC236}">
                <a16:creationId xmlns:a16="http://schemas.microsoft.com/office/drawing/2014/main" id="{380FC42B-AA79-4FE3-A9DB-74A32FD60C80}"/>
              </a:ext>
            </a:extLst>
          </p:cNvPr>
          <p:cNvSpPr txBox="1"/>
          <p:nvPr/>
        </p:nvSpPr>
        <p:spPr>
          <a:xfrm>
            <a:off x="569501" y="2384509"/>
            <a:ext cx="3076483" cy="1077218"/>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The </a:t>
            </a:r>
            <a:r>
              <a:rPr lang="en-US" sz="3200" i="1" dirty="0" err="1">
                <a:latin typeface="Arial" panose="020B0604020202020204" pitchFamily="34" charset="0"/>
                <a:cs typeface="Arial" panose="020B0604020202020204" pitchFamily="34" charset="0"/>
              </a:rPr>
              <a:t>kT</a:t>
            </a:r>
            <a:r>
              <a:rPr lang="en-US" sz="3200" i="1" dirty="0">
                <a:latin typeface="Arial" panose="020B0604020202020204" pitchFamily="34" charset="0"/>
                <a:cs typeface="Arial" panose="020B0604020202020204" pitchFamily="34" charset="0"/>
              </a:rPr>
              <a:t>/C</a:t>
            </a:r>
            <a:r>
              <a:rPr lang="en-US" sz="3200" dirty="0">
                <a:latin typeface="Arial" panose="020B0604020202020204" pitchFamily="34" charset="0"/>
                <a:cs typeface="Arial" panose="020B0604020202020204" pitchFamily="34" charset="0"/>
              </a:rPr>
              <a:t> noise:</a:t>
            </a:r>
          </a:p>
          <a:p>
            <a:r>
              <a:rPr lang="en-US" sz="2400" dirty="0">
                <a:latin typeface="Arial" panose="020B0604020202020204" pitchFamily="34" charset="0"/>
                <a:cs typeface="Arial" panose="020B0604020202020204" pitchFamily="34" charset="0"/>
              </a:rPr>
              <a:t>a simple example</a:t>
            </a:r>
            <a:r>
              <a:rPr lang="en-US" sz="3200" dirty="0">
                <a:latin typeface="Arial" panose="020B0604020202020204" pitchFamily="34" charset="0"/>
                <a:cs typeface="Arial" panose="020B0604020202020204" pitchFamily="34" charset="0"/>
              </a:rPr>
              <a:t> </a:t>
            </a:r>
          </a:p>
        </p:txBody>
      </p:sp>
      <p:pic>
        <p:nvPicPr>
          <p:cNvPr id="10" name="Elemento grafico 9">
            <a:extLst>
              <a:ext uri="{FF2B5EF4-FFF2-40B4-BE49-F238E27FC236}">
                <a16:creationId xmlns:a16="http://schemas.microsoft.com/office/drawing/2014/main" id="{9772C435-BEB7-4BB8-9E78-4EEE875F51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8817" y="3565318"/>
            <a:ext cx="2352675" cy="1485900"/>
          </a:xfrm>
          <a:prstGeom prst="rect">
            <a:avLst/>
          </a:prstGeom>
        </p:spPr>
      </p:pic>
      <p:sp>
        <p:nvSpPr>
          <p:cNvPr id="3" name="CasellaDiTesto 2">
            <a:extLst>
              <a:ext uri="{FF2B5EF4-FFF2-40B4-BE49-F238E27FC236}">
                <a16:creationId xmlns:a16="http://schemas.microsoft.com/office/drawing/2014/main" id="{2C110430-2687-4E35-ABE7-5C93767B533D}"/>
              </a:ext>
            </a:extLst>
          </p:cNvPr>
          <p:cNvSpPr txBox="1"/>
          <p:nvPr/>
        </p:nvSpPr>
        <p:spPr>
          <a:xfrm>
            <a:off x="8214478" y="1867636"/>
            <a:ext cx="3586114"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V</a:t>
            </a:r>
            <a:r>
              <a:rPr lang="en-US" sz="2400">
                <a:latin typeface="Symbol" panose="05050102010706020507" pitchFamily="18" charset="2"/>
                <a:cs typeface="Arial" panose="020B0604020202020204" pitchFamily="34" charset="0"/>
              </a:rPr>
              <a:t>e</a:t>
            </a:r>
            <a:r>
              <a:rPr lang="en-US" sz="2400">
                <a:latin typeface="Arial" panose="020B0604020202020204" pitchFamily="34" charset="0"/>
                <a:cs typeface="Arial" panose="020B0604020202020204" pitchFamily="34" charset="0"/>
              </a:rPr>
              <a:t> is present even if the switch is perfectly ideal</a:t>
            </a:r>
          </a:p>
        </p:txBody>
      </p:sp>
      <p:pic>
        <p:nvPicPr>
          <p:cNvPr id="14" name="Elemento grafico 13">
            <a:extLst>
              <a:ext uri="{FF2B5EF4-FFF2-40B4-BE49-F238E27FC236}">
                <a16:creationId xmlns:a16="http://schemas.microsoft.com/office/drawing/2014/main" id="{B55047BE-166C-40D2-9B52-B471377382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2988" y="3155608"/>
            <a:ext cx="3743030" cy="2852369"/>
          </a:xfrm>
          <a:prstGeom prst="rect">
            <a:avLst/>
          </a:prstGeom>
        </p:spPr>
      </p:pic>
      <p:sp>
        <p:nvSpPr>
          <p:cNvPr id="15" name="CasellaDiTesto 14">
            <a:extLst>
              <a:ext uri="{FF2B5EF4-FFF2-40B4-BE49-F238E27FC236}">
                <a16:creationId xmlns:a16="http://schemas.microsoft.com/office/drawing/2014/main" id="{CFED8D29-2A45-4340-A523-74738BB86E3E}"/>
              </a:ext>
            </a:extLst>
          </p:cNvPr>
          <p:cNvSpPr txBox="1"/>
          <p:nvPr/>
        </p:nvSpPr>
        <p:spPr>
          <a:xfrm>
            <a:off x="9370244" y="3219471"/>
            <a:ext cx="1983556"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What is the origin of V</a:t>
            </a:r>
            <a:r>
              <a:rPr lang="en-US" sz="2400">
                <a:latin typeface="Symbol" panose="05050102010706020507" pitchFamily="18" charset="2"/>
                <a:cs typeface="Arial" panose="020B0604020202020204" pitchFamily="34" charset="0"/>
              </a:rPr>
              <a:t>e ?</a:t>
            </a:r>
          </a:p>
        </p:txBody>
      </p:sp>
      <p:sp>
        <p:nvSpPr>
          <p:cNvPr id="16" name="CasellaDiTesto 15">
            <a:extLst>
              <a:ext uri="{FF2B5EF4-FFF2-40B4-BE49-F238E27FC236}">
                <a16:creationId xmlns:a16="http://schemas.microsoft.com/office/drawing/2014/main" id="{F8F592C9-E4BC-4407-86EC-5B2F05C75A82}"/>
              </a:ext>
            </a:extLst>
          </p:cNvPr>
          <p:cNvSpPr txBox="1"/>
          <p:nvPr/>
        </p:nvSpPr>
        <p:spPr>
          <a:xfrm>
            <a:off x="857839" y="5241303"/>
            <a:ext cx="3180761"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Phase 1: track</a:t>
            </a:r>
          </a:p>
          <a:p>
            <a:r>
              <a:rPr lang="en-US" sz="2400">
                <a:latin typeface="Arial" panose="020B0604020202020204" pitchFamily="34" charset="0"/>
                <a:cs typeface="Arial" panose="020B0604020202020204" pitchFamily="34" charset="0"/>
              </a:rPr>
              <a:t>Phase 2: hold</a:t>
            </a:r>
          </a:p>
        </p:txBody>
      </p:sp>
      <p:sp>
        <p:nvSpPr>
          <p:cNvPr id="6" name="CasellaDiTesto 5">
            <a:extLst>
              <a:ext uri="{FF2B5EF4-FFF2-40B4-BE49-F238E27FC236}">
                <a16:creationId xmlns:a16="http://schemas.microsoft.com/office/drawing/2014/main" id="{E0F8ED45-7AAD-458E-AA28-A61C914D1FFB}"/>
              </a:ext>
            </a:extLst>
          </p:cNvPr>
          <p:cNvSpPr txBox="1"/>
          <p:nvPr/>
        </p:nvSpPr>
        <p:spPr>
          <a:xfrm>
            <a:off x="4391989" y="2261481"/>
            <a:ext cx="307648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Simple example:</a:t>
            </a:r>
          </a:p>
          <a:p>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is constant</a:t>
            </a:r>
          </a:p>
        </p:txBody>
      </p:sp>
      <p:grpSp>
        <p:nvGrpSpPr>
          <p:cNvPr id="13" name="Gruppo 12">
            <a:extLst>
              <a:ext uri="{FF2B5EF4-FFF2-40B4-BE49-F238E27FC236}">
                <a16:creationId xmlns:a16="http://schemas.microsoft.com/office/drawing/2014/main" id="{4791EC42-DF25-4C46-AC28-563EC3946C43}"/>
              </a:ext>
            </a:extLst>
          </p:cNvPr>
          <p:cNvGrpSpPr/>
          <p:nvPr/>
        </p:nvGrpSpPr>
        <p:grpSpPr>
          <a:xfrm>
            <a:off x="6333891" y="3092479"/>
            <a:ext cx="2189825" cy="1702545"/>
            <a:chOff x="6356193" y="3092479"/>
            <a:chExt cx="2189825" cy="1702545"/>
          </a:xfrm>
        </p:grpSpPr>
        <p:sp>
          <p:nvSpPr>
            <p:cNvPr id="9" name="Rettangolo 8">
              <a:extLst>
                <a:ext uri="{FF2B5EF4-FFF2-40B4-BE49-F238E27FC236}">
                  <a16:creationId xmlns:a16="http://schemas.microsoft.com/office/drawing/2014/main" id="{79D94590-D5A6-46D0-8E1A-5306631FB160}"/>
                </a:ext>
              </a:extLst>
            </p:cNvPr>
            <p:cNvSpPr/>
            <p:nvPr/>
          </p:nvSpPr>
          <p:spPr>
            <a:xfrm>
              <a:off x="6434254" y="3092479"/>
              <a:ext cx="2111764" cy="17025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ttore diritto 11">
              <a:extLst>
                <a:ext uri="{FF2B5EF4-FFF2-40B4-BE49-F238E27FC236}">
                  <a16:creationId xmlns:a16="http://schemas.microsoft.com/office/drawing/2014/main" id="{A98BE9AC-F6F0-442A-B48A-4BF5355AEB1F}"/>
                </a:ext>
              </a:extLst>
            </p:cNvPr>
            <p:cNvCxnSpPr/>
            <p:nvPr/>
          </p:nvCxnSpPr>
          <p:spPr>
            <a:xfrm>
              <a:off x="6356193" y="4095072"/>
              <a:ext cx="218563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242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5" grpId="0"/>
      <p:bldP spid="16"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C0F489-39B8-4759-8FBF-6D34571F286F}"/>
              </a:ext>
            </a:extLst>
          </p:cNvPr>
          <p:cNvSpPr>
            <a:spLocks noGrp="1"/>
          </p:cNvSpPr>
          <p:nvPr>
            <p:ph type="title"/>
          </p:nvPr>
        </p:nvSpPr>
        <p:spPr>
          <a:xfrm>
            <a:off x="1298706" y="89161"/>
            <a:ext cx="10515600" cy="662397"/>
          </a:xfrm>
        </p:spPr>
        <p:txBody>
          <a:bodyPr/>
          <a:lstStyle/>
          <a:p>
            <a:r>
              <a:rPr lang="it-IT" dirty="0" err="1"/>
              <a:t>Transition</a:t>
            </a:r>
            <a:r>
              <a:rPr lang="it-IT" dirty="0"/>
              <a:t> to </a:t>
            </a:r>
            <a:r>
              <a:rPr lang="it-IT" dirty="0" err="1"/>
              <a:t>phase</a:t>
            </a:r>
            <a:r>
              <a:rPr lang="it-IT" dirty="0"/>
              <a:t> 2</a:t>
            </a:r>
            <a:endParaRPr lang="en-US" dirty="0"/>
          </a:p>
        </p:txBody>
      </p:sp>
      <p:sp>
        <p:nvSpPr>
          <p:cNvPr id="3" name="Segnaposto piè di pagina 2">
            <a:extLst>
              <a:ext uri="{FF2B5EF4-FFF2-40B4-BE49-F238E27FC236}">
                <a16:creationId xmlns:a16="http://schemas.microsoft.com/office/drawing/2014/main" id="{CADE4D95-012A-4C2B-B687-ADC54A72F0DB}"/>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53FC7958-2E3B-4940-A6D2-735A78B50EBC}"/>
              </a:ext>
            </a:extLst>
          </p:cNvPr>
          <p:cNvSpPr>
            <a:spLocks noGrp="1"/>
          </p:cNvSpPr>
          <p:nvPr>
            <p:ph type="sldNum" sz="quarter" idx="12"/>
          </p:nvPr>
        </p:nvSpPr>
        <p:spPr/>
        <p:txBody>
          <a:bodyPr/>
          <a:lstStyle/>
          <a:p>
            <a:fld id="{02055017-B6DE-4C35-A63B-40EADAC97849}" type="slidenum">
              <a:rPr lang="en-US" smtClean="0"/>
              <a:t>20</a:t>
            </a:fld>
            <a:endParaRPr lang="en-US" dirty="0"/>
          </a:p>
        </p:txBody>
      </p:sp>
      <p:sp>
        <p:nvSpPr>
          <p:cNvPr id="5" name="CasellaDiTesto 4">
            <a:extLst>
              <a:ext uri="{FF2B5EF4-FFF2-40B4-BE49-F238E27FC236}">
                <a16:creationId xmlns:a16="http://schemas.microsoft.com/office/drawing/2014/main" id="{A2ACFEEE-83E9-449F-8BA9-92F8194B1F51}"/>
              </a:ext>
            </a:extLst>
          </p:cNvPr>
          <p:cNvSpPr txBox="1"/>
          <p:nvPr/>
        </p:nvSpPr>
        <p:spPr>
          <a:xfrm>
            <a:off x="1080863" y="1016360"/>
            <a:ext cx="653913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SC circuits, timing of the switches is critical, due to the risk to alter the charge stored into the capacitors </a:t>
            </a:r>
          </a:p>
        </p:txBody>
      </p:sp>
      <p:pic>
        <p:nvPicPr>
          <p:cNvPr id="6" name="Elemento grafico 5">
            <a:extLst>
              <a:ext uri="{FF2B5EF4-FFF2-40B4-BE49-F238E27FC236}">
                <a16:creationId xmlns:a16="http://schemas.microsoft.com/office/drawing/2014/main" id="{BAE4802C-46AF-43B8-8943-193832DC31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1710" y="3224165"/>
            <a:ext cx="3133725" cy="2581275"/>
          </a:xfrm>
          <a:prstGeom prst="rect">
            <a:avLst/>
          </a:prstGeom>
        </p:spPr>
      </p:pic>
      <p:pic>
        <p:nvPicPr>
          <p:cNvPr id="7" name="Elemento grafico 6">
            <a:extLst>
              <a:ext uri="{FF2B5EF4-FFF2-40B4-BE49-F238E27FC236}">
                <a16:creationId xmlns:a16="http://schemas.microsoft.com/office/drawing/2014/main" id="{CF492F42-493A-4A36-90A6-7CFB8E1396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61129" y="3224165"/>
            <a:ext cx="3133725" cy="2581275"/>
          </a:xfrm>
          <a:prstGeom prst="rect">
            <a:avLst/>
          </a:prstGeom>
        </p:spPr>
      </p:pic>
      <p:sp>
        <p:nvSpPr>
          <p:cNvPr id="8" name="CasellaDiTesto 7">
            <a:extLst>
              <a:ext uri="{FF2B5EF4-FFF2-40B4-BE49-F238E27FC236}">
                <a16:creationId xmlns:a16="http://schemas.microsoft.com/office/drawing/2014/main" id="{ED490498-8941-4245-A7A4-C81B6098EB68}"/>
              </a:ext>
            </a:extLst>
          </p:cNvPr>
          <p:cNvSpPr txBox="1"/>
          <p:nvPr/>
        </p:nvSpPr>
        <p:spPr>
          <a:xfrm>
            <a:off x="3041150" y="3051423"/>
            <a:ext cx="503664" cy="461665"/>
          </a:xfrm>
          <a:prstGeom prst="rect">
            <a:avLst/>
          </a:prstGeom>
          <a:noFill/>
        </p:spPr>
        <p:txBody>
          <a:bodyPr wrap="none" rtlCol="0">
            <a:spAutoFit/>
          </a:bodyPr>
          <a:lstStyle/>
          <a:p>
            <a:r>
              <a:rPr lang="it-IT" sz="2400" dirty="0">
                <a:solidFill>
                  <a:srgbClr val="0070C0"/>
                </a:solidFill>
                <a:latin typeface="Arial" panose="020B0604020202020204" pitchFamily="34" charset="0"/>
                <a:cs typeface="Arial" panose="020B0604020202020204" pitchFamily="34" charset="0"/>
              </a:rPr>
              <a:t>S</a:t>
            </a:r>
            <a:r>
              <a:rPr lang="it-IT" sz="2400" baseline="-25000" dirty="0">
                <a:solidFill>
                  <a:srgbClr val="0070C0"/>
                </a:solidFill>
                <a:latin typeface="Arial" panose="020B0604020202020204" pitchFamily="34" charset="0"/>
                <a:cs typeface="Arial" panose="020B0604020202020204" pitchFamily="34" charset="0"/>
              </a:rPr>
              <a:t>2</a:t>
            </a:r>
            <a:endParaRPr lang="en-US" sz="2400" baseline="-25000" dirty="0">
              <a:solidFill>
                <a:srgbClr val="0070C0"/>
              </a:solidFill>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AF4864BE-E7A1-4539-997E-32C861142190}"/>
              </a:ext>
            </a:extLst>
          </p:cNvPr>
          <p:cNvSpPr txBox="1"/>
          <p:nvPr/>
        </p:nvSpPr>
        <p:spPr>
          <a:xfrm>
            <a:off x="2710242" y="4197598"/>
            <a:ext cx="503664" cy="461665"/>
          </a:xfrm>
          <a:prstGeom prst="rect">
            <a:avLst/>
          </a:prstGeom>
          <a:noFill/>
        </p:spPr>
        <p:txBody>
          <a:bodyPr wrap="square" rtlCol="0">
            <a:spAutoFit/>
          </a:bodyPr>
          <a:lstStyle/>
          <a:p>
            <a:r>
              <a:rPr lang="it-IT" sz="2400" dirty="0">
                <a:solidFill>
                  <a:srgbClr val="0070C0"/>
                </a:solidFill>
                <a:latin typeface="Arial" panose="020B0604020202020204" pitchFamily="34" charset="0"/>
                <a:cs typeface="Arial" panose="020B0604020202020204" pitchFamily="34" charset="0"/>
              </a:rPr>
              <a:t>S</a:t>
            </a:r>
            <a:r>
              <a:rPr lang="it-IT" sz="2400" baseline="-25000" dirty="0">
                <a:solidFill>
                  <a:srgbClr val="0070C0"/>
                </a:solidFill>
                <a:latin typeface="Arial" panose="020B0604020202020204" pitchFamily="34" charset="0"/>
                <a:cs typeface="Arial" panose="020B0604020202020204" pitchFamily="34" charset="0"/>
              </a:rPr>
              <a:t>1</a:t>
            </a:r>
            <a:endParaRPr lang="en-US" sz="2400" baseline="-25000" dirty="0">
              <a:solidFill>
                <a:srgbClr val="0070C0"/>
              </a:solidFill>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1CBA50B0-B277-44A6-B7BF-D11314297082}"/>
              </a:ext>
            </a:extLst>
          </p:cNvPr>
          <p:cNvSpPr txBox="1"/>
          <p:nvPr/>
        </p:nvSpPr>
        <p:spPr>
          <a:xfrm>
            <a:off x="4836270" y="2257756"/>
            <a:ext cx="2113079"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opens and </a:t>
            </a:r>
          </a:p>
          <a:p>
            <a:r>
              <a:rPr lang="en-US" sz="2400" dirty="0">
                <a:latin typeface="Arial" panose="020B0604020202020204" pitchFamily="34" charset="0"/>
                <a:cs typeface="Arial" panose="020B0604020202020204" pitchFamily="34" charset="0"/>
              </a:rPr>
              <a:t>C</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samples  </a:t>
            </a:r>
          </a:p>
        </p:txBody>
      </p:sp>
      <p:graphicFrame>
        <p:nvGraphicFramePr>
          <p:cNvPr id="12" name="Oggetto 11">
            <a:extLst>
              <a:ext uri="{FF2B5EF4-FFF2-40B4-BE49-F238E27FC236}">
                <a16:creationId xmlns:a16="http://schemas.microsoft.com/office/drawing/2014/main" id="{D68DC409-5435-4820-B9AC-C52BB916DFE1}"/>
              </a:ext>
            </a:extLst>
          </p:cNvPr>
          <p:cNvGraphicFramePr>
            <a:graphicFrameLocks noChangeAspect="1"/>
          </p:cNvGraphicFramePr>
          <p:nvPr>
            <p:extLst>
              <p:ext uri="{D42A27DB-BD31-4B8C-83A1-F6EECF244321}">
                <p14:modId xmlns:p14="http://schemas.microsoft.com/office/powerpoint/2010/main" val="2506138823"/>
              </p:ext>
            </p:extLst>
          </p:nvPr>
        </p:nvGraphicFramePr>
        <p:xfrm>
          <a:off x="6556506" y="2516697"/>
          <a:ext cx="539750" cy="603250"/>
        </p:xfrm>
        <a:graphic>
          <a:graphicData uri="http://schemas.openxmlformats.org/presentationml/2006/ole">
            <mc:AlternateContent xmlns:mc="http://schemas.openxmlformats.org/markup-compatibility/2006">
              <mc:Choice xmlns:v="urn:schemas-microsoft-com:vml" Requires="v">
                <p:oleObj spid="_x0000_s15396" name="Equation" r:id="rId7" imgW="215640" imgH="241200" progId="Equation.DSMT4">
                  <p:embed/>
                </p:oleObj>
              </mc:Choice>
              <mc:Fallback>
                <p:oleObj name="Equation" r:id="rId7" imgW="215640" imgH="241200" progId="Equation.DSMT4">
                  <p:embed/>
                  <p:pic>
                    <p:nvPicPr>
                      <p:cNvPr id="14" name="Oggetto 13">
                        <a:extLst>
                          <a:ext uri="{FF2B5EF4-FFF2-40B4-BE49-F238E27FC236}">
                            <a16:creationId xmlns:a16="http://schemas.microsoft.com/office/drawing/2014/main" id="{FB86D10C-A5D7-45C3-AA8A-AA836212D09C}"/>
                          </a:ext>
                        </a:extLst>
                      </p:cNvPr>
                      <p:cNvPicPr>
                        <a:picLocks noChangeAspect="1" noChangeArrowheads="1"/>
                      </p:cNvPicPr>
                      <p:nvPr/>
                    </p:nvPicPr>
                    <p:blipFill>
                      <a:blip r:embed="rId8"/>
                      <a:srcRect/>
                      <a:stretch>
                        <a:fillRect/>
                      </a:stretch>
                    </p:blipFill>
                    <p:spPr bwMode="auto">
                      <a:xfrm>
                        <a:off x="6556506" y="2516697"/>
                        <a:ext cx="539750" cy="603250"/>
                      </a:xfrm>
                      <a:prstGeom prst="rect">
                        <a:avLst/>
                      </a:prstGeom>
                      <a:noFill/>
                    </p:spPr>
                  </p:pic>
                </p:oleObj>
              </mc:Fallback>
            </mc:AlternateContent>
          </a:graphicData>
        </a:graphic>
      </p:graphicFrame>
      <p:pic>
        <p:nvPicPr>
          <p:cNvPr id="13" name="Elemento grafico 12">
            <a:extLst>
              <a:ext uri="{FF2B5EF4-FFF2-40B4-BE49-F238E27FC236}">
                <a16:creationId xmlns:a16="http://schemas.microsoft.com/office/drawing/2014/main" id="{8F27E0A0-D99E-48FA-9CA6-7BB973007D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20074" y="3455831"/>
            <a:ext cx="3133725" cy="2581275"/>
          </a:xfrm>
          <a:prstGeom prst="rect">
            <a:avLst/>
          </a:prstGeom>
        </p:spPr>
      </p:pic>
      <p:sp>
        <p:nvSpPr>
          <p:cNvPr id="14" name="CasellaDiTesto 13">
            <a:extLst>
              <a:ext uri="{FF2B5EF4-FFF2-40B4-BE49-F238E27FC236}">
                <a16:creationId xmlns:a16="http://schemas.microsoft.com/office/drawing/2014/main" id="{1944402A-ABAD-4564-926A-6ADA03591A9E}"/>
              </a:ext>
            </a:extLst>
          </p:cNvPr>
          <p:cNvSpPr txBox="1"/>
          <p:nvPr/>
        </p:nvSpPr>
        <p:spPr>
          <a:xfrm>
            <a:off x="8323529" y="1302468"/>
            <a:ext cx="356883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S</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is still closed in the previous position (phase 1), when S</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closes to phase 2 position, C</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is short circuited</a:t>
            </a:r>
          </a:p>
        </p:txBody>
      </p:sp>
    </p:spTree>
    <p:extLst>
      <p:ext uri="{BB962C8B-B14F-4D97-AF65-F5344CB8AC3E}">
        <p14:creationId xmlns:p14="http://schemas.microsoft.com/office/powerpoint/2010/main" val="149682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DCB28F-0638-4AA4-A4C2-67A7066E1D04}"/>
              </a:ext>
            </a:extLst>
          </p:cNvPr>
          <p:cNvSpPr>
            <a:spLocks noGrp="1"/>
          </p:cNvSpPr>
          <p:nvPr>
            <p:ph type="title"/>
          </p:nvPr>
        </p:nvSpPr>
        <p:spPr/>
        <p:txBody>
          <a:bodyPr>
            <a:normAutofit/>
          </a:bodyPr>
          <a:lstStyle/>
          <a:p>
            <a:r>
              <a:rPr lang="it-IT" dirty="0"/>
              <a:t>The intermediate </a:t>
            </a:r>
            <a:r>
              <a:rPr lang="it-IT" dirty="0" err="1"/>
              <a:t>phase</a:t>
            </a:r>
            <a:r>
              <a:rPr lang="it-IT" dirty="0"/>
              <a:t> "</a:t>
            </a:r>
            <a:r>
              <a:rPr lang="it-IT" i="1" dirty="0"/>
              <a:t>i</a:t>
            </a:r>
            <a:r>
              <a:rPr lang="it-IT" dirty="0"/>
              <a:t>"</a:t>
            </a:r>
            <a:endParaRPr lang="en-US" dirty="0"/>
          </a:p>
        </p:txBody>
      </p:sp>
      <p:sp>
        <p:nvSpPr>
          <p:cNvPr id="3" name="Segnaposto piè di pagina 2">
            <a:extLst>
              <a:ext uri="{FF2B5EF4-FFF2-40B4-BE49-F238E27FC236}">
                <a16:creationId xmlns:a16="http://schemas.microsoft.com/office/drawing/2014/main" id="{EEDFF02A-6749-4A25-A5E6-975D2473EDDD}"/>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5C1E075A-5719-40F3-B5DC-B7A04644AF23}"/>
              </a:ext>
            </a:extLst>
          </p:cNvPr>
          <p:cNvSpPr>
            <a:spLocks noGrp="1"/>
          </p:cNvSpPr>
          <p:nvPr>
            <p:ph type="sldNum" sz="quarter" idx="12"/>
          </p:nvPr>
        </p:nvSpPr>
        <p:spPr/>
        <p:txBody>
          <a:bodyPr/>
          <a:lstStyle/>
          <a:p>
            <a:fld id="{02055017-B6DE-4C35-A63B-40EADAC97849}" type="slidenum">
              <a:rPr lang="en-US" smtClean="0"/>
              <a:t>21</a:t>
            </a:fld>
            <a:endParaRPr lang="en-US" dirty="0"/>
          </a:p>
        </p:txBody>
      </p:sp>
      <p:sp>
        <p:nvSpPr>
          <p:cNvPr id="5" name="CasellaDiTesto 4">
            <a:extLst>
              <a:ext uri="{FF2B5EF4-FFF2-40B4-BE49-F238E27FC236}">
                <a16:creationId xmlns:a16="http://schemas.microsoft.com/office/drawing/2014/main" id="{6B3C1D0B-1B41-40F8-9FB2-FD9BE9DBD095}"/>
              </a:ext>
            </a:extLst>
          </p:cNvPr>
          <p:cNvSpPr txBox="1"/>
          <p:nvPr/>
        </p:nvSpPr>
        <p:spPr>
          <a:xfrm>
            <a:off x="1142093" y="926141"/>
            <a:ext cx="10101944"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In order to avoid the occurrence of unwanted temporary short-circuits the transition from phase 1 to phase 2 occurs according the following steps:</a:t>
            </a:r>
          </a:p>
        </p:txBody>
      </p:sp>
      <p:sp>
        <p:nvSpPr>
          <p:cNvPr id="6" name="CasellaDiTesto 5">
            <a:extLst>
              <a:ext uri="{FF2B5EF4-FFF2-40B4-BE49-F238E27FC236}">
                <a16:creationId xmlns:a16="http://schemas.microsoft.com/office/drawing/2014/main" id="{291187CF-4884-4271-8C02-697F1F8310E2}"/>
              </a:ext>
            </a:extLst>
          </p:cNvPr>
          <p:cNvSpPr txBox="1"/>
          <p:nvPr/>
        </p:nvSpPr>
        <p:spPr>
          <a:xfrm>
            <a:off x="1142093" y="2478268"/>
            <a:ext cx="3222172"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witches are closed</a:t>
            </a:r>
          </a:p>
          <a:p>
            <a:r>
              <a:rPr lang="en-US" sz="2400" dirty="0">
                <a:latin typeface="Arial" panose="020B0604020202020204" pitchFamily="34" charset="0"/>
                <a:cs typeface="Arial" panose="020B0604020202020204" pitchFamily="34" charset="0"/>
              </a:rPr>
              <a:t>in position 1</a:t>
            </a:r>
            <a:endParaRPr lang="it-IT" sz="240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9B04E2C8-6561-4F02-8EA7-0AB652D10561}"/>
              </a:ext>
            </a:extLst>
          </p:cNvPr>
          <p:cNvSpPr txBox="1"/>
          <p:nvPr/>
        </p:nvSpPr>
        <p:spPr>
          <a:xfrm>
            <a:off x="1142093" y="3516033"/>
            <a:ext cx="3222172" cy="1200329"/>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All</a:t>
            </a:r>
            <a:r>
              <a:rPr lang="it-IT" sz="2400" dirty="0">
                <a:latin typeface="Arial" panose="020B0604020202020204" pitchFamily="34" charset="0"/>
                <a:cs typeface="Arial" panose="020B0604020202020204" pitchFamily="34" charset="0"/>
              </a:rPr>
              <a:t> switches </a:t>
            </a:r>
            <a:r>
              <a:rPr lang="it-IT" sz="2400" dirty="0" err="1">
                <a:latin typeface="Arial" panose="020B0604020202020204" pitchFamily="34" charset="0"/>
                <a:cs typeface="Arial" panose="020B0604020202020204" pitchFamily="34" charset="0"/>
              </a:rPr>
              <a:t>opens</a:t>
            </a:r>
            <a:r>
              <a:rPr lang="it-IT" sz="2400" dirty="0">
                <a:latin typeface="Arial" panose="020B0604020202020204" pitchFamily="34" charset="0"/>
                <a:cs typeface="Arial" panose="020B0604020202020204" pitchFamily="34" charset="0"/>
              </a:rPr>
              <a:t> </a:t>
            </a:r>
          </a:p>
          <a:p>
            <a:r>
              <a:rPr lang="it-IT" sz="2400" dirty="0">
                <a:latin typeface="Arial" panose="020B0604020202020204" pitchFamily="34" charset="0"/>
                <a:cs typeface="Arial" panose="020B0604020202020204" pitchFamily="34" charset="0"/>
              </a:rPr>
              <a:t>(</a:t>
            </a:r>
            <a:r>
              <a:rPr lang="it-IT" sz="2400" dirty="0" err="1">
                <a:latin typeface="Arial" panose="020B0604020202020204" pitchFamily="34" charset="0"/>
                <a:cs typeface="Arial" panose="020B0604020202020204" pitchFamily="34" charset="0"/>
              </a:rPr>
              <a:t>capacitors</a:t>
            </a:r>
            <a:r>
              <a:rPr lang="it-IT" sz="2400" dirty="0">
                <a:latin typeface="Arial" panose="020B0604020202020204" pitchFamily="34" charset="0"/>
                <a:cs typeface="Arial" panose="020B0604020202020204" pitchFamily="34" charset="0"/>
              </a:rPr>
              <a:t> sample </a:t>
            </a:r>
            <a:r>
              <a:rPr lang="it-IT" sz="2400" dirty="0" err="1">
                <a:latin typeface="Arial" panose="020B0604020202020204" pitchFamily="34" charset="0"/>
                <a:cs typeface="Arial" panose="020B0604020202020204" pitchFamily="34" charset="0"/>
              </a:rPr>
              <a:t>their</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voltages</a:t>
            </a:r>
            <a:r>
              <a:rPr lang="it-IT" sz="2400" dirty="0">
                <a:latin typeface="Arial" panose="020B0604020202020204" pitchFamily="34" charset="0"/>
                <a:cs typeface="Arial" panose="020B0604020202020204" pitchFamily="34" charset="0"/>
              </a:rPr>
              <a:t>)</a:t>
            </a:r>
          </a:p>
        </p:txBody>
      </p:sp>
      <p:sp>
        <p:nvSpPr>
          <p:cNvPr id="8" name="CasellaDiTesto 7">
            <a:extLst>
              <a:ext uri="{FF2B5EF4-FFF2-40B4-BE49-F238E27FC236}">
                <a16:creationId xmlns:a16="http://schemas.microsoft.com/office/drawing/2014/main" id="{2BAC3FB1-8B27-4C61-AF90-EA17075E6BD3}"/>
              </a:ext>
            </a:extLst>
          </p:cNvPr>
          <p:cNvSpPr txBox="1"/>
          <p:nvPr/>
        </p:nvSpPr>
        <p:spPr>
          <a:xfrm>
            <a:off x="1142093" y="5223146"/>
            <a:ext cx="3222172"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witches close </a:t>
            </a:r>
          </a:p>
          <a:p>
            <a:r>
              <a:rPr lang="en-US" sz="2400" dirty="0">
                <a:latin typeface="Arial" panose="020B0604020202020204" pitchFamily="34" charset="0"/>
                <a:cs typeface="Arial" panose="020B0604020202020204" pitchFamily="34" charset="0"/>
              </a:rPr>
              <a:t>in position 2</a:t>
            </a:r>
            <a:endParaRPr lang="it-IT" sz="2400" dirty="0">
              <a:latin typeface="Arial" panose="020B0604020202020204" pitchFamily="34" charset="0"/>
              <a:cs typeface="Arial" panose="020B0604020202020204" pitchFamily="34" charset="0"/>
            </a:endParaRPr>
          </a:p>
        </p:txBody>
      </p:sp>
      <p:pic>
        <p:nvPicPr>
          <p:cNvPr id="9" name="Elemento grafico 8">
            <a:extLst>
              <a:ext uri="{FF2B5EF4-FFF2-40B4-BE49-F238E27FC236}">
                <a16:creationId xmlns:a16="http://schemas.microsoft.com/office/drawing/2014/main" id="{20CCF4B5-6825-4A7A-AF9B-AF78661654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59039" y="2256475"/>
            <a:ext cx="2057400" cy="981075"/>
          </a:xfrm>
          <a:prstGeom prst="rect">
            <a:avLst/>
          </a:prstGeom>
        </p:spPr>
      </p:pic>
      <p:pic>
        <p:nvPicPr>
          <p:cNvPr id="12" name="Elemento grafico 11">
            <a:extLst>
              <a:ext uri="{FF2B5EF4-FFF2-40B4-BE49-F238E27FC236}">
                <a16:creationId xmlns:a16="http://schemas.microsoft.com/office/drawing/2014/main" id="{91B40A1C-10B6-4B13-BBA8-17F74F5247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59039" y="3395526"/>
            <a:ext cx="2095500" cy="1200150"/>
          </a:xfrm>
          <a:prstGeom prst="rect">
            <a:avLst/>
          </a:prstGeom>
        </p:spPr>
      </p:pic>
      <p:pic>
        <p:nvPicPr>
          <p:cNvPr id="14" name="Elemento grafico 13">
            <a:extLst>
              <a:ext uri="{FF2B5EF4-FFF2-40B4-BE49-F238E27FC236}">
                <a16:creationId xmlns:a16="http://schemas.microsoft.com/office/drawing/2014/main" id="{782BAA4D-051B-4E44-AF3C-28A026CEA1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04741" y="4875938"/>
            <a:ext cx="2057400" cy="981075"/>
          </a:xfrm>
          <a:prstGeom prst="rect">
            <a:avLst/>
          </a:prstGeom>
        </p:spPr>
      </p:pic>
      <p:graphicFrame>
        <p:nvGraphicFramePr>
          <p:cNvPr id="15" name="Oggetto 14">
            <a:extLst>
              <a:ext uri="{FF2B5EF4-FFF2-40B4-BE49-F238E27FC236}">
                <a16:creationId xmlns:a16="http://schemas.microsoft.com/office/drawing/2014/main" id="{5DA4F049-C849-4E0B-B6DD-5B994354F1B9}"/>
              </a:ext>
            </a:extLst>
          </p:cNvPr>
          <p:cNvGraphicFramePr>
            <a:graphicFrameLocks noChangeAspect="1"/>
          </p:cNvGraphicFramePr>
          <p:nvPr>
            <p:extLst>
              <p:ext uri="{D42A27DB-BD31-4B8C-83A1-F6EECF244321}">
                <p14:modId xmlns:p14="http://schemas.microsoft.com/office/powerpoint/2010/main" val="3887388386"/>
              </p:ext>
            </p:extLst>
          </p:nvPr>
        </p:nvGraphicFramePr>
        <p:xfrm>
          <a:off x="9226549" y="3859072"/>
          <a:ext cx="2127250" cy="601662"/>
        </p:xfrm>
        <a:graphic>
          <a:graphicData uri="http://schemas.openxmlformats.org/presentationml/2006/ole">
            <mc:AlternateContent xmlns:mc="http://schemas.openxmlformats.org/markup-compatibility/2006">
              <mc:Choice xmlns:v="urn:schemas-microsoft-com:vml" Requires="v">
                <p:oleObj spid="_x0000_s16421" name="Equation" r:id="rId9" imgW="850680" imgH="241200" progId="Equation.DSMT4">
                  <p:embed/>
                </p:oleObj>
              </mc:Choice>
              <mc:Fallback>
                <p:oleObj name="Equation" r:id="rId9" imgW="850680" imgH="241200" progId="Equation.DSMT4">
                  <p:embed/>
                  <p:pic>
                    <p:nvPicPr>
                      <p:cNvPr id="9" name="Oggetto 8">
                        <a:extLst>
                          <a:ext uri="{FF2B5EF4-FFF2-40B4-BE49-F238E27FC236}">
                            <a16:creationId xmlns:a16="http://schemas.microsoft.com/office/drawing/2014/main" id="{A17B8BE7-7322-4862-8E28-6544BF0489A8}"/>
                          </a:ext>
                        </a:extLst>
                      </p:cNvPr>
                      <p:cNvPicPr>
                        <a:picLocks noChangeAspect="1" noChangeArrowheads="1"/>
                      </p:cNvPicPr>
                      <p:nvPr/>
                    </p:nvPicPr>
                    <p:blipFill>
                      <a:blip r:embed="rId10"/>
                      <a:srcRect/>
                      <a:stretch>
                        <a:fillRect/>
                      </a:stretch>
                    </p:blipFill>
                    <p:spPr bwMode="auto">
                      <a:xfrm>
                        <a:off x="9226549" y="3859072"/>
                        <a:ext cx="2127250" cy="601662"/>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2CFE6450-1EC8-44C7-AB23-A7D5B3280D24}"/>
              </a:ext>
            </a:extLst>
          </p:cNvPr>
          <p:cNvSpPr txBox="1"/>
          <p:nvPr/>
        </p:nvSpPr>
        <p:spPr>
          <a:xfrm>
            <a:off x="7068457" y="2630594"/>
            <a:ext cx="1281120"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phase</a:t>
            </a:r>
            <a:r>
              <a:rPr lang="it-IT" sz="2400" dirty="0">
                <a:latin typeface="Arial" panose="020B0604020202020204" pitchFamily="34" charset="0"/>
                <a:cs typeface="Arial" panose="020B0604020202020204" pitchFamily="34" charset="0"/>
              </a:rPr>
              <a:t> 1</a:t>
            </a:r>
            <a:endParaRPr lang="en-US" sz="2400" dirty="0">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B547126F-06D5-46E4-8E61-F8D369A3282B}"/>
              </a:ext>
            </a:extLst>
          </p:cNvPr>
          <p:cNvSpPr txBox="1"/>
          <p:nvPr/>
        </p:nvSpPr>
        <p:spPr>
          <a:xfrm>
            <a:off x="7068457" y="3929071"/>
            <a:ext cx="1396536"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phase</a:t>
            </a:r>
            <a:r>
              <a:rPr lang="it-IT" sz="2400" dirty="0">
                <a:latin typeface="Arial" panose="020B0604020202020204" pitchFamily="34" charset="0"/>
                <a:cs typeface="Arial" panose="020B0604020202020204" pitchFamily="34" charset="0"/>
              </a:rPr>
              <a:t> "i"</a:t>
            </a:r>
            <a:endParaRPr lang="en-US" sz="2400" dirty="0">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79BD074C-0BF9-41AD-9E99-B5F8B42E7BD9}"/>
              </a:ext>
            </a:extLst>
          </p:cNvPr>
          <p:cNvSpPr txBox="1"/>
          <p:nvPr/>
        </p:nvSpPr>
        <p:spPr>
          <a:xfrm>
            <a:off x="7068457" y="5245181"/>
            <a:ext cx="1281120"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phase</a:t>
            </a:r>
            <a:r>
              <a:rPr lang="it-IT" sz="2400" dirty="0">
                <a:latin typeface="Arial" panose="020B0604020202020204" pitchFamily="34" charset="0"/>
                <a:cs typeface="Arial" panose="020B0604020202020204" pitchFamily="34" charset="0"/>
              </a:rPr>
              <a:t> 2</a:t>
            </a:r>
            <a:endParaRPr lang="en-US" sz="2400" dirty="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C49CE3D5-9C93-47C6-BF79-F9A0E36182A9}"/>
              </a:ext>
            </a:extLst>
          </p:cNvPr>
          <p:cNvSpPr txBox="1"/>
          <p:nvPr/>
        </p:nvSpPr>
        <p:spPr>
          <a:xfrm>
            <a:off x="8948050" y="4879405"/>
            <a:ext cx="174118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kT/C </a:t>
            </a:r>
            <a:r>
              <a:rPr lang="it-IT" sz="2400" dirty="0" err="1">
                <a:latin typeface="Arial" panose="020B0604020202020204" pitchFamily="34" charset="0"/>
                <a:cs typeface="Arial" panose="020B0604020202020204" pitchFamily="34" charset="0"/>
              </a:rPr>
              <a:t>noise</a:t>
            </a:r>
            <a:r>
              <a:rPr lang="it-IT"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cxnSp>
        <p:nvCxnSpPr>
          <p:cNvPr id="20" name="Connettore 2 19">
            <a:extLst>
              <a:ext uri="{FF2B5EF4-FFF2-40B4-BE49-F238E27FC236}">
                <a16:creationId xmlns:a16="http://schemas.microsoft.com/office/drawing/2014/main" id="{894CD594-CC3F-4D12-8E62-25578EDB9057}"/>
              </a:ext>
            </a:extLst>
          </p:cNvPr>
          <p:cNvCxnSpPr>
            <a:cxnSpLocks/>
          </p:cNvCxnSpPr>
          <p:nvPr/>
        </p:nvCxnSpPr>
        <p:spPr>
          <a:xfrm flipV="1">
            <a:off x="10473178" y="4372957"/>
            <a:ext cx="576729" cy="5942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72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ccia a sinistra 12">
            <a:extLst>
              <a:ext uri="{FF2B5EF4-FFF2-40B4-BE49-F238E27FC236}">
                <a16:creationId xmlns:a16="http://schemas.microsoft.com/office/drawing/2014/main" id="{F0F29D14-955C-4A60-BFDE-5E6378B6380B}"/>
              </a:ext>
            </a:extLst>
          </p:cNvPr>
          <p:cNvSpPr/>
          <p:nvPr/>
        </p:nvSpPr>
        <p:spPr>
          <a:xfrm>
            <a:off x="2346551" y="4984116"/>
            <a:ext cx="740229" cy="159657"/>
          </a:xfrm>
          <a:prstGeom prst="left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ccia a sinistra 11">
            <a:extLst>
              <a:ext uri="{FF2B5EF4-FFF2-40B4-BE49-F238E27FC236}">
                <a16:creationId xmlns:a16="http://schemas.microsoft.com/office/drawing/2014/main" id="{E2197A62-AA9B-4C5F-B05B-45AA934BF147}"/>
              </a:ext>
            </a:extLst>
          </p:cNvPr>
          <p:cNvSpPr/>
          <p:nvPr/>
        </p:nvSpPr>
        <p:spPr>
          <a:xfrm>
            <a:off x="2278390" y="3761563"/>
            <a:ext cx="740229" cy="159657"/>
          </a:xfrm>
          <a:prstGeom prst="left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5765929-24D5-494C-8589-DB63A660D40F}"/>
              </a:ext>
            </a:extLst>
          </p:cNvPr>
          <p:cNvSpPr>
            <a:spLocks noGrp="1"/>
          </p:cNvSpPr>
          <p:nvPr>
            <p:ph type="title"/>
          </p:nvPr>
        </p:nvSpPr>
        <p:spPr>
          <a:xfrm>
            <a:off x="952155" y="2958"/>
            <a:ext cx="10515600" cy="662397"/>
          </a:xfrm>
        </p:spPr>
        <p:txBody>
          <a:bodyPr/>
          <a:lstStyle/>
          <a:p>
            <a:r>
              <a:rPr lang="en-US"/>
              <a:t>Phase 1 to phase 2 transition</a:t>
            </a:r>
          </a:p>
        </p:txBody>
      </p:sp>
      <p:sp>
        <p:nvSpPr>
          <p:cNvPr id="3" name="Segnaposto piè di pagina 2">
            <a:extLst>
              <a:ext uri="{FF2B5EF4-FFF2-40B4-BE49-F238E27FC236}">
                <a16:creationId xmlns:a16="http://schemas.microsoft.com/office/drawing/2014/main" id="{743A00F7-DA21-44A6-B54E-2B869930BAC9}"/>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2A41942-C0A0-4F7C-AA63-EE21DCDBF9CF}"/>
              </a:ext>
            </a:extLst>
          </p:cNvPr>
          <p:cNvSpPr>
            <a:spLocks noGrp="1"/>
          </p:cNvSpPr>
          <p:nvPr>
            <p:ph type="sldNum" sz="quarter" idx="12"/>
          </p:nvPr>
        </p:nvSpPr>
        <p:spPr/>
        <p:txBody>
          <a:bodyPr/>
          <a:lstStyle/>
          <a:p>
            <a:fld id="{02055017-B6DE-4C35-A63B-40EADAC97849}" type="slidenum">
              <a:rPr lang="en-US" smtClean="0"/>
              <a:t>22</a:t>
            </a:fld>
            <a:endParaRPr lang="en-US" dirty="0"/>
          </a:p>
        </p:txBody>
      </p:sp>
      <p:graphicFrame>
        <p:nvGraphicFramePr>
          <p:cNvPr id="6" name="Oggetto 5">
            <a:extLst>
              <a:ext uri="{FF2B5EF4-FFF2-40B4-BE49-F238E27FC236}">
                <a16:creationId xmlns:a16="http://schemas.microsoft.com/office/drawing/2014/main" id="{7E32DF64-6699-4A75-A61F-DF8F657F1A0D}"/>
              </a:ext>
            </a:extLst>
          </p:cNvPr>
          <p:cNvGraphicFramePr>
            <a:graphicFrameLocks noChangeAspect="1"/>
          </p:cNvGraphicFramePr>
          <p:nvPr>
            <p:extLst>
              <p:ext uri="{D42A27DB-BD31-4B8C-83A1-F6EECF244321}">
                <p14:modId xmlns:p14="http://schemas.microsoft.com/office/powerpoint/2010/main" val="2703405487"/>
              </p:ext>
            </p:extLst>
          </p:nvPr>
        </p:nvGraphicFramePr>
        <p:xfrm>
          <a:off x="855131" y="1104945"/>
          <a:ext cx="3531143" cy="1899511"/>
        </p:xfrm>
        <a:graphic>
          <a:graphicData uri="http://schemas.openxmlformats.org/presentationml/2006/ole">
            <mc:AlternateContent xmlns:mc="http://schemas.openxmlformats.org/markup-compatibility/2006">
              <mc:Choice xmlns:v="urn:schemas-microsoft-com:vml" Requires="v">
                <p:oleObj spid="_x0000_s17547" name="Equation" r:id="rId3" imgW="1384300" imgH="736600" progId="Equation.DSMT4">
                  <p:embed/>
                </p:oleObj>
              </mc:Choice>
              <mc:Fallback>
                <p:oleObj name="Equation" r:id="rId3" imgW="1384300" imgH="736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131" y="1104945"/>
                        <a:ext cx="3531143" cy="1899511"/>
                      </a:xfrm>
                      <a:prstGeom prst="rect">
                        <a:avLst/>
                      </a:prstGeom>
                      <a:noFill/>
                    </p:spPr>
                  </p:pic>
                </p:oleObj>
              </mc:Fallback>
            </mc:AlternateContent>
          </a:graphicData>
        </a:graphic>
      </p:graphicFrame>
      <p:pic>
        <p:nvPicPr>
          <p:cNvPr id="7" name="Picture 2">
            <a:extLst>
              <a:ext uri="{FF2B5EF4-FFF2-40B4-BE49-F238E27FC236}">
                <a16:creationId xmlns:a16="http://schemas.microsoft.com/office/drawing/2014/main" id="{83AF8136-1975-4582-9363-5499A2D492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8865" y="598647"/>
            <a:ext cx="5082562" cy="297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Elemento grafico 8">
            <a:extLst>
              <a:ext uri="{FF2B5EF4-FFF2-40B4-BE49-F238E27FC236}">
                <a16:creationId xmlns:a16="http://schemas.microsoft.com/office/drawing/2014/main" id="{94C5A6E7-1858-40D0-A6EE-6DB9D6E7BA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1473" y="3004456"/>
            <a:ext cx="4591050" cy="3076575"/>
          </a:xfrm>
          <a:prstGeom prst="rect">
            <a:avLst/>
          </a:prstGeom>
        </p:spPr>
      </p:pic>
      <p:sp>
        <p:nvSpPr>
          <p:cNvPr id="10" name="Freccia a sinistra 9">
            <a:extLst>
              <a:ext uri="{FF2B5EF4-FFF2-40B4-BE49-F238E27FC236}">
                <a16:creationId xmlns:a16="http://schemas.microsoft.com/office/drawing/2014/main" id="{54FFC2A1-4D58-44EE-BDBB-13E35B16CA70}"/>
              </a:ext>
            </a:extLst>
          </p:cNvPr>
          <p:cNvSpPr/>
          <p:nvPr/>
        </p:nvSpPr>
        <p:spPr>
          <a:xfrm>
            <a:off x="3771491" y="3693894"/>
            <a:ext cx="740229" cy="159657"/>
          </a:xfrm>
          <a:prstGeom prst="left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C04E8EE5-AF82-4AF5-A961-5803E18D3D80}"/>
              </a:ext>
            </a:extLst>
          </p:cNvPr>
          <p:cNvSpPr txBox="1"/>
          <p:nvPr/>
        </p:nvSpPr>
        <p:spPr>
          <a:xfrm>
            <a:off x="2150908" y="3321252"/>
            <a:ext cx="747320" cy="461665"/>
          </a:xfrm>
          <a:prstGeom prst="rect">
            <a:avLst/>
          </a:prstGeom>
          <a:noFill/>
        </p:spPr>
        <p:txBody>
          <a:bodyPr wrap="none" rtlCol="0">
            <a:spAutoFit/>
          </a:bodyPr>
          <a:lstStyle/>
          <a:p>
            <a:r>
              <a:rPr lang="it-IT" sz="2400" dirty="0">
                <a:solidFill>
                  <a:srgbClr val="FF0000"/>
                </a:solidFill>
                <a:latin typeface="Symbol" panose="05050102010706020507" pitchFamily="18" charset="2"/>
                <a:cs typeface="Arial" panose="020B0604020202020204" pitchFamily="34" charset="0"/>
              </a:rPr>
              <a:t>D</a:t>
            </a:r>
            <a:r>
              <a:rPr lang="it-IT" sz="2400" i="1" dirty="0">
                <a:solidFill>
                  <a:srgbClr val="FF0000"/>
                </a:solidFill>
                <a:latin typeface="Arial" panose="020B0604020202020204" pitchFamily="34" charset="0"/>
                <a:cs typeface="Arial" panose="020B0604020202020204" pitchFamily="34" charset="0"/>
              </a:rPr>
              <a:t>Q</a:t>
            </a:r>
            <a:r>
              <a:rPr lang="it-IT" sz="2400" i="1" baseline="-25000" dirty="0">
                <a:solidFill>
                  <a:srgbClr val="FF0000"/>
                </a:solidFill>
                <a:latin typeface="Arial" panose="020B0604020202020204" pitchFamily="34" charset="0"/>
                <a:cs typeface="Arial" panose="020B0604020202020204" pitchFamily="34" charset="0"/>
              </a:rPr>
              <a:t>X</a:t>
            </a:r>
            <a:endParaRPr lang="en-US" sz="2400" i="1" baseline="-25000" dirty="0">
              <a:solidFill>
                <a:srgbClr val="FF0000"/>
              </a:solidFill>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7D7C7044-4AFE-4494-9E7B-1CAA91448E92}"/>
              </a:ext>
            </a:extLst>
          </p:cNvPr>
          <p:cNvSpPr txBox="1"/>
          <p:nvPr/>
        </p:nvSpPr>
        <p:spPr>
          <a:xfrm>
            <a:off x="2139687" y="5175476"/>
            <a:ext cx="758541" cy="461665"/>
          </a:xfrm>
          <a:prstGeom prst="rect">
            <a:avLst/>
          </a:prstGeom>
          <a:noFill/>
        </p:spPr>
        <p:txBody>
          <a:bodyPr wrap="none" rtlCol="0">
            <a:spAutoFit/>
          </a:bodyPr>
          <a:lstStyle/>
          <a:p>
            <a:r>
              <a:rPr lang="it-IT" sz="2400" dirty="0">
                <a:solidFill>
                  <a:srgbClr val="FF0000"/>
                </a:solidFill>
                <a:latin typeface="Symbol" panose="05050102010706020507" pitchFamily="18" charset="2"/>
                <a:cs typeface="Arial" panose="020B0604020202020204" pitchFamily="34" charset="0"/>
              </a:rPr>
              <a:t>D</a:t>
            </a:r>
            <a:r>
              <a:rPr lang="it-IT" sz="2400" i="1" dirty="0">
                <a:solidFill>
                  <a:srgbClr val="FF0000"/>
                </a:solidFill>
                <a:latin typeface="Arial" panose="020B0604020202020204" pitchFamily="34" charset="0"/>
                <a:cs typeface="Arial" panose="020B0604020202020204" pitchFamily="34" charset="0"/>
              </a:rPr>
              <a:t>Q</a:t>
            </a:r>
            <a:r>
              <a:rPr lang="it-IT" sz="2400" i="1" baseline="-25000" dirty="0">
                <a:solidFill>
                  <a:srgbClr val="FF0000"/>
                </a:solidFill>
                <a:latin typeface="Arial" panose="020B0604020202020204" pitchFamily="34" charset="0"/>
                <a:cs typeface="Arial" panose="020B0604020202020204" pitchFamily="34" charset="0"/>
              </a:rPr>
              <a:t>R</a:t>
            </a:r>
            <a:endParaRPr lang="en-US" sz="2400" i="1" baseline="-25000" dirty="0">
              <a:solidFill>
                <a:srgbClr val="FF0000"/>
              </a:solidFill>
              <a:latin typeface="Arial" panose="020B0604020202020204" pitchFamily="34" charset="0"/>
              <a:cs typeface="Arial" panose="020B0604020202020204" pitchFamily="34" charset="0"/>
            </a:endParaRPr>
          </a:p>
        </p:txBody>
      </p:sp>
      <p:sp>
        <p:nvSpPr>
          <p:cNvPr id="16" name="CasellaDiTesto 15">
            <a:extLst>
              <a:ext uri="{FF2B5EF4-FFF2-40B4-BE49-F238E27FC236}">
                <a16:creationId xmlns:a16="http://schemas.microsoft.com/office/drawing/2014/main" id="{60CD82EF-CA91-4A81-A663-D1155E311B8D}"/>
              </a:ext>
            </a:extLst>
          </p:cNvPr>
          <p:cNvSpPr txBox="1"/>
          <p:nvPr/>
        </p:nvSpPr>
        <p:spPr>
          <a:xfrm>
            <a:off x="3853097" y="3841391"/>
            <a:ext cx="724878" cy="461665"/>
          </a:xfrm>
          <a:prstGeom prst="rect">
            <a:avLst/>
          </a:prstGeom>
          <a:noFill/>
        </p:spPr>
        <p:txBody>
          <a:bodyPr wrap="none" rtlCol="0">
            <a:spAutoFit/>
          </a:bodyPr>
          <a:lstStyle/>
          <a:p>
            <a:r>
              <a:rPr lang="it-IT" sz="2400" dirty="0">
                <a:solidFill>
                  <a:srgbClr val="FF0000"/>
                </a:solidFill>
                <a:latin typeface="Symbol" panose="05050102010706020507" pitchFamily="18" charset="2"/>
                <a:cs typeface="Arial" panose="020B0604020202020204" pitchFamily="34" charset="0"/>
              </a:rPr>
              <a:t>D</a:t>
            </a:r>
            <a:r>
              <a:rPr lang="it-IT" sz="2400" i="1" dirty="0">
                <a:solidFill>
                  <a:srgbClr val="FF0000"/>
                </a:solidFill>
                <a:latin typeface="Arial" panose="020B0604020202020204" pitchFamily="34" charset="0"/>
                <a:cs typeface="Arial" panose="020B0604020202020204" pitchFamily="34" charset="0"/>
              </a:rPr>
              <a:t>Q</a:t>
            </a:r>
            <a:r>
              <a:rPr lang="it-IT" sz="2400" baseline="-25000" dirty="0">
                <a:solidFill>
                  <a:srgbClr val="FF0000"/>
                </a:solidFill>
                <a:latin typeface="Arial" panose="020B0604020202020204" pitchFamily="34" charset="0"/>
                <a:cs typeface="Arial" panose="020B0604020202020204" pitchFamily="34" charset="0"/>
              </a:rPr>
              <a:t>2</a:t>
            </a:r>
            <a:endParaRPr lang="en-US" sz="2400" baseline="-25000" dirty="0">
              <a:solidFill>
                <a:srgbClr val="FF0000"/>
              </a:solidFill>
              <a:latin typeface="Arial" panose="020B0604020202020204" pitchFamily="34" charset="0"/>
              <a:cs typeface="Arial" panose="020B0604020202020204" pitchFamily="34" charset="0"/>
            </a:endParaRPr>
          </a:p>
        </p:txBody>
      </p:sp>
      <p:graphicFrame>
        <p:nvGraphicFramePr>
          <p:cNvPr id="17" name="Oggetto 16">
            <a:extLst>
              <a:ext uri="{FF2B5EF4-FFF2-40B4-BE49-F238E27FC236}">
                <a16:creationId xmlns:a16="http://schemas.microsoft.com/office/drawing/2014/main" id="{B1059D55-BCF6-44E8-A7C8-95AEAF40917C}"/>
              </a:ext>
            </a:extLst>
          </p:cNvPr>
          <p:cNvGraphicFramePr>
            <a:graphicFrameLocks noChangeAspect="1"/>
          </p:cNvGraphicFramePr>
          <p:nvPr>
            <p:extLst>
              <p:ext uri="{D42A27DB-BD31-4B8C-83A1-F6EECF244321}">
                <p14:modId xmlns:p14="http://schemas.microsoft.com/office/powerpoint/2010/main" val="816690594"/>
              </p:ext>
            </p:extLst>
          </p:nvPr>
        </p:nvGraphicFramePr>
        <p:xfrm>
          <a:off x="6319510" y="3600350"/>
          <a:ext cx="3594100" cy="720725"/>
        </p:xfrm>
        <a:graphic>
          <a:graphicData uri="http://schemas.openxmlformats.org/presentationml/2006/ole">
            <mc:AlternateContent xmlns:mc="http://schemas.openxmlformats.org/markup-compatibility/2006">
              <mc:Choice xmlns:v="urn:schemas-microsoft-com:vml" Requires="v">
                <p:oleObj spid="_x0000_s17548" name="Equation" r:id="rId8" imgW="1409400" imgH="279360" progId="Equation.DSMT4">
                  <p:embed/>
                </p:oleObj>
              </mc:Choice>
              <mc:Fallback>
                <p:oleObj name="Equation" r:id="rId8" imgW="1409400" imgH="279360" progId="Equation.DSMT4">
                  <p:embed/>
                  <p:pic>
                    <p:nvPicPr>
                      <p:cNvPr id="6" name="Oggetto 5">
                        <a:extLst>
                          <a:ext uri="{FF2B5EF4-FFF2-40B4-BE49-F238E27FC236}">
                            <a16:creationId xmlns:a16="http://schemas.microsoft.com/office/drawing/2014/main" id="{7E32DF64-6699-4A75-A61F-DF8F657F1A0D}"/>
                          </a:ext>
                        </a:extLst>
                      </p:cNvPr>
                      <p:cNvPicPr>
                        <a:picLocks noChangeAspect="1" noChangeArrowheads="1"/>
                      </p:cNvPicPr>
                      <p:nvPr/>
                    </p:nvPicPr>
                    <p:blipFill>
                      <a:blip r:embed="rId9"/>
                      <a:srcRect/>
                      <a:stretch>
                        <a:fillRect/>
                      </a:stretch>
                    </p:blipFill>
                    <p:spPr bwMode="auto">
                      <a:xfrm>
                        <a:off x="6319510" y="3600350"/>
                        <a:ext cx="3594100" cy="720725"/>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2371DB5B-CC57-4D3A-8003-EDEF5347590B}"/>
              </a:ext>
            </a:extLst>
          </p:cNvPr>
          <p:cNvGraphicFramePr>
            <a:graphicFrameLocks noChangeAspect="1"/>
          </p:cNvGraphicFramePr>
          <p:nvPr>
            <p:extLst>
              <p:ext uri="{D42A27DB-BD31-4B8C-83A1-F6EECF244321}">
                <p14:modId xmlns:p14="http://schemas.microsoft.com/office/powerpoint/2010/main" val="2331711756"/>
              </p:ext>
            </p:extLst>
          </p:nvPr>
        </p:nvGraphicFramePr>
        <p:xfrm>
          <a:off x="6319510" y="4321075"/>
          <a:ext cx="3497263" cy="720725"/>
        </p:xfrm>
        <a:graphic>
          <a:graphicData uri="http://schemas.openxmlformats.org/presentationml/2006/ole">
            <mc:AlternateContent xmlns:mc="http://schemas.openxmlformats.org/markup-compatibility/2006">
              <mc:Choice xmlns:v="urn:schemas-microsoft-com:vml" Requires="v">
                <p:oleObj spid="_x0000_s17549" name="Equation" r:id="rId10" imgW="1371600" imgH="279360" progId="Equation.DSMT4">
                  <p:embed/>
                </p:oleObj>
              </mc:Choice>
              <mc:Fallback>
                <p:oleObj name="Equation" r:id="rId10" imgW="1371600" imgH="279360" progId="Equation.DSMT4">
                  <p:embed/>
                  <p:pic>
                    <p:nvPicPr>
                      <p:cNvPr id="17" name="Oggetto 16">
                        <a:extLst>
                          <a:ext uri="{FF2B5EF4-FFF2-40B4-BE49-F238E27FC236}">
                            <a16:creationId xmlns:a16="http://schemas.microsoft.com/office/drawing/2014/main" id="{B1059D55-BCF6-44E8-A7C8-95AEAF40917C}"/>
                          </a:ext>
                        </a:extLst>
                      </p:cNvPr>
                      <p:cNvPicPr>
                        <a:picLocks noChangeAspect="1" noChangeArrowheads="1"/>
                      </p:cNvPicPr>
                      <p:nvPr/>
                    </p:nvPicPr>
                    <p:blipFill>
                      <a:blip r:embed="rId11"/>
                      <a:srcRect/>
                      <a:stretch>
                        <a:fillRect/>
                      </a:stretch>
                    </p:blipFill>
                    <p:spPr bwMode="auto">
                      <a:xfrm>
                        <a:off x="6319510" y="4321075"/>
                        <a:ext cx="3497263" cy="720725"/>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92E9DA7B-DFDC-40F1-991D-B494C7F7DF0B}"/>
              </a:ext>
            </a:extLst>
          </p:cNvPr>
          <p:cNvGraphicFramePr>
            <a:graphicFrameLocks noChangeAspect="1"/>
          </p:cNvGraphicFramePr>
          <p:nvPr>
            <p:extLst>
              <p:ext uri="{D42A27DB-BD31-4B8C-83A1-F6EECF244321}">
                <p14:modId xmlns:p14="http://schemas.microsoft.com/office/powerpoint/2010/main" val="301499331"/>
              </p:ext>
            </p:extLst>
          </p:nvPr>
        </p:nvGraphicFramePr>
        <p:xfrm>
          <a:off x="6319510" y="5083757"/>
          <a:ext cx="2913062" cy="588962"/>
        </p:xfrm>
        <a:graphic>
          <a:graphicData uri="http://schemas.openxmlformats.org/presentationml/2006/ole">
            <mc:AlternateContent xmlns:mc="http://schemas.openxmlformats.org/markup-compatibility/2006">
              <mc:Choice xmlns:v="urn:schemas-microsoft-com:vml" Requires="v">
                <p:oleObj spid="_x0000_s17550" name="Equation" r:id="rId12" imgW="1143000" imgH="228600" progId="Equation.DSMT4">
                  <p:embed/>
                </p:oleObj>
              </mc:Choice>
              <mc:Fallback>
                <p:oleObj name="Equation" r:id="rId12" imgW="1143000" imgH="228600" progId="Equation.DSMT4">
                  <p:embed/>
                  <p:pic>
                    <p:nvPicPr>
                      <p:cNvPr id="18" name="Oggetto 17">
                        <a:extLst>
                          <a:ext uri="{FF2B5EF4-FFF2-40B4-BE49-F238E27FC236}">
                            <a16:creationId xmlns:a16="http://schemas.microsoft.com/office/drawing/2014/main" id="{2371DB5B-CC57-4D3A-8003-EDEF5347590B}"/>
                          </a:ext>
                        </a:extLst>
                      </p:cNvPr>
                      <p:cNvPicPr>
                        <a:picLocks noChangeAspect="1" noChangeArrowheads="1"/>
                      </p:cNvPicPr>
                      <p:nvPr/>
                    </p:nvPicPr>
                    <p:blipFill>
                      <a:blip r:embed="rId13"/>
                      <a:srcRect/>
                      <a:stretch>
                        <a:fillRect/>
                      </a:stretch>
                    </p:blipFill>
                    <p:spPr bwMode="auto">
                      <a:xfrm>
                        <a:off x="6319510" y="5083757"/>
                        <a:ext cx="2913062" cy="588962"/>
                      </a:xfrm>
                      <a:prstGeom prst="rect">
                        <a:avLst/>
                      </a:prstGeom>
                      <a:noFill/>
                    </p:spPr>
                  </p:pic>
                </p:oleObj>
              </mc:Fallback>
            </mc:AlternateContent>
          </a:graphicData>
        </a:graphic>
      </p:graphicFrame>
    </p:spTree>
    <p:extLst>
      <p:ext uri="{BB962C8B-B14F-4D97-AF65-F5344CB8AC3E}">
        <p14:creationId xmlns:p14="http://schemas.microsoft.com/office/powerpoint/2010/main" val="79222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animBg="1"/>
      <p:bldP spid="11"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A3F265-4207-467C-B027-260E72B6F711}"/>
              </a:ext>
            </a:extLst>
          </p:cNvPr>
          <p:cNvSpPr>
            <a:spLocks noGrp="1"/>
          </p:cNvSpPr>
          <p:nvPr>
            <p:ph type="title"/>
          </p:nvPr>
        </p:nvSpPr>
        <p:spPr>
          <a:xfrm>
            <a:off x="689106" y="63909"/>
            <a:ext cx="10515600" cy="662397"/>
          </a:xfrm>
        </p:spPr>
        <p:txBody>
          <a:bodyPr/>
          <a:lstStyle/>
          <a:p>
            <a:r>
              <a:rPr lang="en-US"/>
              <a:t>Phase 2 voltages</a:t>
            </a:r>
          </a:p>
        </p:txBody>
      </p:sp>
      <p:sp>
        <p:nvSpPr>
          <p:cNvPr id="3" name="Segnaposto piè di pagina 2">
            <a:extLst>
              <a:ext uri="{FF2B5EF4-FFF2-40B4-BE49-F238E27FC236}">
                <a16:creationId xmlns:a16="http://schemas.microsoft.com/office/drawing/2014/main" id="{8E6661FF-08A2-4DAC-8A38-4833E67C7FAD}"/>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DB9D9B8-161C-4B7F-BF5A-F49F4E8B3F47}"/>
              </a:ext>
            </a:extLst>
          </p:cNvPr>
          <p:cNvSpPr>
            <a:spLocks noGrp="1"/>
          </p:cNvSpPr>
          <p:nvPr>
            <p:ph type="sldNum" sz="quarter" idx="12"/>
          </p:nvPr>
        </p:nvSpPr>
        <p:spPr/>
        <p:txBody>
          <a:bodyPr/>
          <a:lstStyle/>
          <a:p>
            <a:fld id="{02055017-B6DE-4C35-A63B-40EADAC97849}" type="slidenum">
              <a:rPr lang="en-US" smtClean="0"/>
              <a:t>23</a:t>
            </a:fld>
            <a:endParaRPr lang="en-US" dirty="0"/>
          </a:p>
        </p:txBody>
      </p:sp>
      <p:pic>
        <p:nvPicPr>
          <p:cNvPr id="5" name="Elemento grafico 4">
            <a:extLst>
              <a:ext uri="{FF2B5EF4-FFF2-40B4-BE49-F238E27FC236}">
                <a16:creationId xmlns:a16="http://schemas.microsoft.com/office/drawing/2014/main" id="{7EFC0251-A1CD-4B6B-B81B-4722783926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873" y="461784"/>
            <a:ext cx="4265891" cy="2858678"/>
          </a:xfrm>
          <a:prstGeom prst="rect">
            <a:avLst/>
          </a:prstGeom>
        </p:spPr>
      </p:pic>
      <p:graphicFrame>
        <p:nvGraphicFramePr>
          <p:cNvPr id="6" name="Oggetto 5">
            <a:extLst>
              <a:ext uri="{FF2B5EF4-FFF2-40B4-BE49-F238E27FC236}">
                <a16:creationId xmlns:a16="http://schemas.microsoft.com/office/drawing/2014/main" id="{6E61C3DE-4C0D-4DA1-AE1D-D040384FC287}"/>
              </a:ext>
            </a:extLst>
          </p:cNvPr>
          <p:cNvGraphicFramePr>
            <a:graphicFrameLocks noChangeAspect="1"/>
          </p:cNvGraphicFramePr>
          <p:nvPr>
            <p:extLst>
              <p:ext uri="{D42A27DB-BD31-4B8C-83A1-F6EECF244321}">
                <p14:modId xmlns:p14="http://schemas.microsoft.com/office/powerpoint/2010/main" val="2947158727"/>
              </p:ext>
            </p:extLst>
          </p:nvPr>
        </p:nvGraphicFramePr>
        <p:xfrm>
          <a:off x="5353975" y="884508"/>
          <a:ext cx="1812925" cy="622300"/>
        </p:xfrm>
        <a:graphic>
          <a:graphicData uri="http://schemas.openxmlformats.org/presentationml/2006/ole">
            <mc:AlternateContent xmlns:mc="http://schemas.openxmlformats.org/markup-compatibility/2006">
              <mc:Choice xmlns:v="urn:schemas-microsoft-com:vml" Requires="v">
                <p:oleObj spid="_x0000_s18695" name="Equation" r:id="rId5" imgW="711000" imgH="241200" progId="Equation.DSMT4">
                  <p:embed/>
                </p:oleObj>
              </mc:Choice>
              <mc:Fallback>
                <p:oleObj name="Equation" r:id="rId5" imgW="711000" imgH="241200" progId="Equation.DSMT4">
                  <p:embed/>
                  <p:pic>
                    <p:nvPicPr>
                      <p:cNvPr id="6" name="Oggetto 5">
                        <a:extLst>
                          <a:ext uri="{FF2B5EF4-FFF2-40B4-BE49-F238E27FC236}">
                            <a16:creationId xmlns:a16="http://schemas.microsoft.com/office/drawing/2014/main" id="{7E32DF64-6699-4A75-A61F-DF8F657F1A0D}"/>
                          </a:ext>
                        </a:extLst>
                      </p:cNvPr>
                      <p:cNvPicPr>
                        <a:picLocks noChangeAspect="1" noChangeArrowheads="1"/>
                      </p:cNvPicPr>
                      <p:nvPr/>
                    </p:nvPicPr>
                    <p:blipFill>
                      <a:blip r:embed="rId6"/>
                      <a:srcRect/>
                      <a:stretch>
                        <a:fillRect/>
                      </a:stretch>
                    </p:blipFill>
                    <p:spPr bwMode="auto">
                      <a:xfrm>
                        <a:off x="5353975" y="884508"/>
                        <a:ext cx="1812925" cy="622300"/>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995B50BF-2EE7-4BBC-BB92-A695FFC4D32D}"/>
              </a:ext>
            </a:extLst>
          </p:cNvPr>
          <p:cNvGraphicFramePr>
            <a:graphicFrameLocks noChangeAspect="1"/>
          </p:cNvGraphicFramePr>
          <p:nvPr>
            <p:extLst>
              <p:ext uri="{D42A27DB-BD31-4B8C-83A1-F6EECF244321}">
                <p14:modId xmlns:p14="http://schemas.microsoft.com/office/powerpoint/2010/main" val="4083513380"/>
              </p:ext>
            </p:extLst>
          </p:nvPr>
        </p:nvGraphicFramePr>
        <p:xfrm>
          <a:off x="5341938" y="1528133"/>
          <a:ext cx="2557462" cy="620713"/>
        </p:xfrm>
        <a:graphic>
          <a:graphicData uri="http://schemas.openxmlformats.org/presentationml/2006/ole">
            <mc:AlternateContent xmlns:mc="http://schemas.openxmlformats.org/markup-compatibility/2006">
              <mc:Choice xmlns:v="urn:schemas-microsoft-com:vml" Requires="v">
                <p:oleObj spid="_x0000_s18696" name="Equation" r:id="rId7" imgW="1002960" imgH="241200" progId="Equation.DSMT4">
                  <p:embed/>
                </p:oleObj>
              </mc:Choice>
              <mc:Fallback>
                <p:oleObj name="Equation" r:id="rId7" imgW="1002960" imgH="241200" progId="Equation.DSMT4">
                  <p:embed/>
                  <p:pic>
                    <p:nvPicPr>
                      <p:cNvPr id="6" name="Oggetto 5">
                        <a:extLst>
                          <a:ext uri="{FF2B5EF4-FFF2-40B4-BE49-F238E27FC236}">
                            <a16:creationId xmlns:a16="http://schemas.microsoft.com/office/drawing/2014/main" id="{6E61C3DE-4C0D-4DA1-AE1D-D040384FC287}"/>
                          </a:ext>
                        </a:extLst>
                      </p:cNvPr>
                      <p:cNvPicPr>
                        <a:picLocks noChangeAspect="1" noChangeArrowheads="1"/>
                      </p:cNvPicPr>
                      <p:nvPr/>
                    </p:nvPicPr>
                    <p:blipFill>
                      <a:blip r:embed="rId8"/>
                      <a:srcRect/>
                      <a:stretch>
                        <a:fillRect/>
                      </a:stretch>
                    </p:blipFill>
                    <p:spPr bwMode="auto">
                      <a:xfrm>
                        <a:off x="5341938" y="1528133"/>
                        <a:ext cx="2557462" cy="620713"/>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9FD59566-C33D-43F6-997D-D41B50526FDE}"/>
              </a:ext>
            </a:extLst>
          </p:cNvPr>
          <p:cNvGraphicFramePr>
            <a:graphicFrameLocks noChangeAspect="1"/>
          </p:cNvGraphicFramePr>
          <p:nvPr>
            <p:extLst>
              <p:ext uri="{D42A27DB-BD31-4B8C-83A1-F6EECF244321}">
                <p14:modId xmlns:p14="http://schemas.microsoft.com/office/powerpoint/2010/main" val="1485841195"/>
              </p:ext>
            </p:extLst>
          </p:nvPr>
        </p:nvGraphicFramePr>
        <p:xfrm>
          <a:off x="5353975" y="2120586"/>
          <a:ext cx="2283488" cy="923924"/>
        </p:xfrm>
        <a:graphic>
          <a:graphicData uri="http://schemas.openxmlformats.org/presentationml/2006/ole">
            <mc:AlternateContent xmlns:mc="http://schemas.openxmlformats.org/markup-compatibility/2006">
              <mc:Choice xmlns:v="urn:schemas-microsoft-com:vml" Requires="v">
                <p:oleObj spid="_x0000_s18697" name="Equation" r:id="rId9" imgW="1079280" imgH="431640" progId="Equation.DSMT4">
                  <p:embed/>
                </p:oleObj>
              </mc:Choice>
              <mc:Fallback>
                <p:oleObj name="Equation" r:id="rId9" imgW="1079280" imgH="431640" progId="Equation.DSMT4">
                  <p:embed/>
                  <p:pic>
                    <p:nvPicPr>
                      <p:cNvPr id="7" name="Oggetto 6">
                        <a:extLst>
                          <a:ext uri="{FF2B5EF4-FFF2-40B4-BE49-F238E27FC236}">
                            <a16:creationId xmlns:a16="http://schemas.microsoft.com/office/drawing/2014/main" id="{FCD45115-5ABC-4DC6-9E02-46A765AB6E13}"/>
                          </a:ext>
                        </a:extLst>
                      </p:cNvPr>
                      <p:cNvPicPr>
                        <a:picLocks noChangeAspect="1" noChangeArrowheads="1"/>
                      </p:cNvPicPr>
                      <p:nvPr/>
                    </p:nvPicPr>
                    <p:blipFill>
                      <a:blip r:embed="rId10"/>
                      <a:srcRect/>
                      <a:stretch>
                        <a:fillRect/>
                      </a:stretch>
                    </p:blipFill>
                    <p:spPr bwMode="auto">
                      <a:xfrm>
                        <a:off x="5353975" y="2120586"/>
                        <a:ext cx="2283488" cy="923924"/>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2528F0BD-6787-46A3-B06E-988B890C3A8E}"/>
              </a:ext>
            </a:extLst>
          </p:cNvPr>
          <p:cNvGraphicFramePr>
            <a:graphicFrameLocks noChangeAspect="1"/>
          </p:cNvGraphicFramePr>
          <p:nvPr>
            <p:extLst>
              <p:ext uri="{D42A27DB-BD31-4B8C-83A1-F6EECF244321}">
                <p14:modId xmlns:p14="http://schemas.microsoft.com/office/powerpoint/2010/main" val="2429748324"/>
              </p:ext>
            </p:extLst>
          </p:nvPr>
        </p:nvGraphicFramePr>
        <p:xfrm>
          <a:off x="753269" y="3870928"/>
          <a:ext cx="2913062" cy="588962"/>
        </p:xfrm>
        <a:graphic>
          <a:graphicData uri="http://schemas.openxmlformats.org/presentationml/2006/ole">
            <mc:AlternateContent xmlns:mc="http://schemas.openxmlformats.org/markup-compatibility/2006">
              <mc:Choice xmlns:v="urn:schemas-microsoft-com:vml" Requires="v">
                <p:oleObj spid="_x0000_s18698" name="Equation" r:id="rId11" imgW="1143000" imgH="228600" progId="Equation.DSMT4">
                  <p:embed/>
                </p:oleObj>
              </mc:Choice>
              <mc:Fallback>
                <p:oleObj name="Equation" r:id="rId11" imgW="1143000" imgH="228600" progId="Equation.DSMT4">
                  <p:embed/>
                  <p:pic>
                    <p:nvPicPr>
                      <p:cNvPr id="19" name="Oggetto 18">
                        <a:extLst>
                          <a:ext uri="{FF2B5EF4-FFF2-40B4-BE49-F238E27FC236}">
                            <a16:creationId xmlns:a16="http://schemas.microsoft.com/office/drawing/2014/main" id="{92E9DA7B-DFDC-40F1-991D-B494C7F7DF0B}"/>
                          </a:ext>
                        </a:extLst>
                      </p:cNvPr>
                      <p:cNvPicPr>
                        <a:picLocks noChangeAspect="1" noChangeArrowheads="1"/>
                      </p:cNvPicPr>
                      <p:nvPr/>
                    </p:nvPicPr>
                    <p:blipFill>
                      <a:blip r:embed="rId12"/>
                      <a:srcRect/>
                      <a:stretch>
                        <a:fillRect/>
                      </a:stretch>
                    </p:blipFill>
                    <p:spPr bwMode="auto">
                      <a:xfrm>
                        <a:off x="753269" y="3870928"/>
                        <a:ext cx="2913062" cy="588962"/>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AA2B5427-465E-4EE1-9022-3389C6ABC2AE}"/>
              </a:ext>
            </a:extLst>
          </p:cNvPr>
          <p:cNvGraphicFramePr>
            <a:graphicFrameLocks noChangeAspect="1"/>
          </p:cNvGraphicFramePr>
          <p:nvPr>
            <p:extLst>
              <p:ext uri="{D42A27DB-BD31-4B8C-83A1-F6EECF244321}">
                <p14:modId xmlns:p14="http://schemas.microsoft.com/office/powerpoint/2010/main" val="3570701549"/>
              </p:ext>
            </p:extLst>
          </p:nvPr>
        </p:nvGraphicFramePr>
        <p:xfrm>
          <a:off x="3741868" y="3805047"/>
          <a:ext cx="5375275" cy="720725"/>
        </p:xfrm>
        <a:graphic>
          <a:graphicData uri="http://schemas.openxmlformats.org/presentationml/2006/ole">
            <mc:AlternateContent xmlns:mc="http://schemas.openxmlformats.org/markup-compatibility/2006">
              <mc:Choice xmlns:v="urn:schemas-microsoft-com:vml" Requires="v">
                <p:oleObj spid="_x0000_s18699" name="Equation" r:id="rId13" imgW="2108160" imgH="279360" progId="Equation.DSMT4">
                  <p:embed/>
                </p:oleObj>
              </mc:Choice>
              <mc:Fallback>
                <p:oleObj name="Equation" r:id="rId13" imgW="2108160" imgH="279360" progId="Equation.DSMT4">
                  <p:embed/>
                  <p:pic>
                    <p:nvPicPr>
                      <p:cNvPr id="17" name="Oggetto 16">
                        <a:extLst>
                          <a:ext uri="{FF2B5EF4-FFF2-40B4-BE49-F238E27FC236}">
                            <a16:creationId xmlns:a16="http://schemas.microsoft.com/office/drawing/2014/main" id="{B1059D55-BCF6-44E8-A7C8-95AEAF40917C}"/>
                          </a:ext>
                        </a:extLst>
                      </p:cNvPr>
                      <p:cNvPicPr>
                        <a:picLocks noChangeAspect="1" noChangeArrowheads="1"/>
                      </p:cNvPicPr>
                      <p:nvPr/>
                    </p:nvPicPr>
                    <p:blipFill>
                      <a:blip r:embed="rId14"/>
                      <a:srcRect/>
                      <a:stretch>
                        <a:fillRect/>
                      </a:stretch>
                    </p:blipFill>
                    <p:spPr bwMode="auto">
                      <a:xfrm>
                        <a:off x="3741868" y="3805047"/>
                        <a:ext cx="5375275" cy="720725"/>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7E1D6F48-6ED7-4CD1-8B09-F0E90E8EF4F7}"/>
              </a:ext>
            </a:extLst>
          </p:cNvPr>
          <p:cNvGraphicFramePr>
            <a:graphicFrameLocks noChangeAspect="1"/>
          </p:cNvGraphicFramePr>
          <p:nvPr>
            <p:extLst>
              <p:ext uri="{D42A27DB-BD31-4B8C-83A1-F6EECF244321}">
                <p14:modId xmlns:p14="http://schemas.microsoft.com/office/powerpoint/2010/main" val="924634758"/>
              </p:ext>
            </p:extLst>
          </p:nvPr>
        </p:nvGraphicFramePr>
        <p:xfrm>
          <a:off x="1341438" y="270106"/>
          <a:ext cx="868362" cy="782638"/>
        </p:xfrm>
        <a:graphic>
          <a:graphicData uri="http://schemas.openxmlformats.org/presentationml/2006/ole">
            <mc:AlternateContent xmlns:mc="http://schemas.openxmlformats.org/markup-compatibility/2006">
              <mc:Choice xmlns:v="urn:schemas-microsoft-com:vml" Requires="v">
                <p:oleObj spid="_x0000_s18700" name="Equation" r:id="rId15" imgW="253800" imgH="228600" progId="Equation.DSMT4">
                  <p:embed/>
                </p:oleObj>
              </mc:Choice>
              <mc:Fallback>
                <p:oleObj name="Equation" r:id="rId15" imgW="253800" imgH="228600" progId="Equation.DSMT4">
                  <p:embed/>
                  <p:pic>
                    <p:nvPicPr>
                      <p:cNvPr id="10" name="Oggetto 9">
                        <a:extLst>
                          <a:ext uri="{FF2B5EF4-FFF2-40B4-BE49-F238E27FC236}">
                            <a16:creationId xmlns:a16="http://schemas.microsoft.com/office/drawing/2014/main" id="{F7FCE484-59D9-41C7-941F-F5B271BAA4B4}"/>
                          </a:ext>
                        </a:extLst>
                      </p:cNvPr>
                      <p:cNvPicPr>
                        <a:picLocks noChangeAspect="1" noChangeArrowheads="1"/>
                      </p:cNvPicPr>
                      <p:nvPr/>
                    </p:nvPicPr>
                    <p:blipFill>
                      <a:blip r:embed="rId16"/>
                      <a:srcRect/>
                      <a:stretch>
                        <a:fillRect/>
                      </a:stretch>
                    </p:blipFill>
                    <p:spPr bwMode="auto">
                      <a:xfrm>
                        <a:off x="1341438" y="270106"/>
                        <a:ext cx="868362" cy="782638"/>
                      </a:xfrm>
                      <a:prstGeom prst="rect">
                        <a:avLst/>
                      </a:prstGeom>
                      <a:noFill/>
                    </p:spPr>
                  </p:pic>
                </p:oleObj>
              </mc:Fallback>
            </mc:AlternateContent>
          </a:graphicData>
        </a:graphic>
      </p:graphicFrame>
      <p:cxnSp>
        <p:nvCxnSpPr>
          <p:cNvPr id="13" name="Connettore 2 12">
            <a:extLst>
              <a:ext uri="{FF2B5EF4-FFF2-40B4-BE49-F238E27FC236}">
                <a16:creationId xmlns:a16="http://schemas.microsoft.com/office/drawing/2014/main" id="{1228E6FF-2515-48F1-98CD-42FB5D5C9E35}"/>
              </a:ext>
            </a:extLst>
          </p:cNvPr>
          <p:cNvCxnSpPr>
            <a:cxnSpLocks/>
          </p:cNvCxnSpPr>
          <p:nvPr/>
        </p:nvCxnSpPr>
        <p:spPr>
          <a:xfrm>
            <a:off x="2209800" y="931201"/>
            <a:ext cx="257969" cy="52891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6" name="Oggetto 15">
            <a:extLst>
              <a:ext uri="{FF2B5EF4-FFF2-40B4-BE49-F238E27FC236}">
                <a16:creationId xmlns:a16="http://schemas.microsoft.com/office/drawing/2014/main" id="{F03C9BD6-453F-487B-993D-F45287DE890D}"/>
              </a:ext>
            </a:extLst>
          </p:cNvPr>
          <p:cNvGraphicFramePr>
            <a:graphicFrameLocks noChangeAspect="1"/>
          </p:cNvGraphicFramePr>
          <p:nvPr>
            <p:extLst>
              <p:ext uri="{D42A27DB-BD31-4B8C-83A1-F6EECF244321}">
                <p14:modId xmlns:p14="http://schemas.microsoft.com/office/powerpoint/2010/main" val="1399335912"/>
              </p:ext>
            </p:extLst>
          </p:nvPr>
        </p:nvGraphicFramePr>
        <p:xfrm>
          <a:off x="5341938" y="3016250"/>
          <a:ext cx="2309812" cy="515938"/>
        </p:xfrm>
        <a:graphic>
          <a:graphicData uri="http://schemas.openxmlformats.org/presentationml/2006/ole">
            <mc:AlternateContent xmlns:mc="http://schemas.openxmlformats.org/markup-compatibility/2006">
              <mc:Choice xmlns:v="urn:schemas-microsoft-com:vml" Requires="v">
                <p:oleObj spid="_x0000_s18701" name="Equation" r:id="rId17" imgW="1091880" imgH="241200" progId="Equation.DSMT4">
                  <p:embed/>
                </p:oleObj>
              </mc:Choice>
              <mc:Fallback>
                <p:oleObj name="Equation" r:id="rId17" imgW="1091880" imgH="241200" progId="Equation.DSMT4">
                  <p:embed/>
                  <p:pic>
                    <p:nvPicPr>
                      <p:cNvPr id="9" name="Oggetto 8">
                        <a:extLst>
                          <a:ext uri="{FF2B5EF4-FFF2-40B4-BE49-F238E27FC236}">
                            <a16:creationId xmlns:a16="http://schemas.microsoft.com/office/drawing/2014/main" id="{9FD59566-C33D-43F6-997D-D41B50526FDE}"/>
                          </a:ext>
                        </a:extLst>
                      </p:cNvPr>
                      <p:cNvPicPr>
                        <a:picLocks noChangeAspect="1" noChangeArrowheads="1"/>
                      </p:cNvPicPr>
                      <p:nvPr/>
                    </p:nvPicPr>
                    <p:blipFill>
                      <a:blip r:embed="rId18"/>
                      <a:srcRect/>
                      <a:stretch>
                        <a:fillRect/>
                      </a:stretch>
                    </p:blipFill>
                    <p:spPr bwMode="auto">
                      <a:xfrm>
                        <a:off x="5341938" y="3016250"/>
                        <a:ext cx="2309812" cy="515938"/>
                      </a:xfrm>
                      <a:prstGeom prst="rect">
                        <a:avLst/>
                      </a:prstGeom>
                      <a:noFill/>
                    </p:spPr>
                  </p:pic>
                </p:oleObj>
              </mc:Fallback>
            </mc:AlternateContent>
          </a:graphicData>
        </a:graphic>
      </p:graphicFrame>
      <p:sp>
        <p:nvSpPr>
          <p:cNvPr id="17" name="Freccia a sinistra 16">
            <a:extLst>
              <a:ext uri="{FF2B5EF4-FFF2-40B4-BE49-F238E27FC236}">
                <a16:creationId xmlns:a16="http://schemas.microsoft.com/office/drawing/2014/main" id="{D085AB31-236D-4EC9-BA06-DC0D197F6DCF}"/>
              </a:ext>
            </a:extLst>
          </p:cNvPr>
          <p:cNvSpPr/>
          <p:nvPr/>
        </p:nvSpPr>
        <p:spPr>
          <a:xfrm>
            <a:off x="7836492" y="3129646"/>
            <a:ext cx="838863" cy="357681"/>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ggetto 18">
            <a:extLst>
              <a:ext uri="{FF2B5EF4-FFF2-40B4-BE49-F238E27FC236}">
                <a16:creationId xmlns:a16="http://schemas.microsoft.com/office/drawing/2014/main" id="{1042F0D5-89B9-4B62-BB74-3A72942036E9}"/>
              </a:ext>
            </a:extLst>
          </p:cNvPr>
          <p:cNvGraphicFramePr>
            <a:graphicFrameLocks noChangeAspect="1"/>
          </p:cNvGraphicFramePr>
          <p:nvPr>
            <p:extLst>
              <p:ext uri="{D42A27DB-BD31-4B8C-83A1-F6EECF244321}">
                <p14:modId xmlns:p14="http://schemas.microsoft.com/office/powerpoint/2010/main" val="115335078"/>
              </p:ext>
            </p:extLst>
          </p:nvPr>
        </p:nvGraphicFramePr>
        <p:xfrm>
          <a:off x="689106" y="4671549"/>
          <a:ext cx="8936038" cy="1114425"/>
        </p:xfrm>
        <a:graphic>
          <a:graphicData uri="http://schemas.openxmlformats.org/presentationml/2006/ole">
            <mc:AlternateContent xmlns:mc="http://schemas.openxmlformats.org/markup-compatibility/2006">
              <mc:Choice xmlns:v="urn:schemas-microsoft-com:vml" Requires="v">
                <p:oleObj spid="_x0000_s18702" name="Equation" r:id="rId19" imgW="3504960" imgH="431640" progId="Equation.DSMT4">
                  <p:embed/>
                </p:oleObj>
              </mc:Choice>
              <mc:Fallback>
                <p:oleObj name="Equation" r:id="rId19" imgW="3504960" imgH="431640" progId="Equation.DSMT4">
                  <p:embed/>
                  <p:pic>
                    <p:nvPicPr>
                      <p:cNvPr id="11" name="Oggetto 10">
                        <a:extLst>
                          <a:ext uri="{FF2B5EF4-FFF2-40B4-BE49-F238E27FC236}">
                            <a16:creationId xmlns:a16="http://schemas.microsoft.com/office/drawing/2014/main" id="{AA2B5427-465E-4EE1-9022-3389C6ABC2AE}"/>
                          </a:ext>
                        </a:extLst>
                      </p:cNvPr>
                      <p:cNvPicPr>
                        <a:picLocks noChangeAspect="1" noChangeArrowheads="1"/>
                      </p:cNvPicPr>
                      <p:nvPr/>
                    </p:nvPicPr>
                    <p:blipFill>
                      <a:blip r:embed="rId20"/>
                      <a:srcRect/>
                      <a:stretch>
                        <a:fillRect/>
                      </a:stretch>
                    </p:blipFill>
                    <p:spPr bwMode="auto">
                      <a:xfrm>
                        <a:off x="689106" y="4671549"/>
                        <a:ext cx="8936038" cy="1114425"/>
                      </a:xfrm>
                      <a:prstGeom prst="rect">
                        <a:avLst/>
                      </a:prstGeom>
                      <a:noFill/>
                    </p:spPr>
                  </p:pic>
                </p:oleObj>
              </mc:Fallback>
            </mc:AlternateContent>
          </a:graphicData>
        </a:graphic>
      </p:graphicFrame>
    </p:spTree>
    <p:extLst>
      <p:ext uri="{BB962C8B-B14F-4D97-AF65-F5344CB8AC3E}">
        <p14:creationId xmlns:p14="http://schemas.microsoft.com/office/powerpoint/2010/main" val="110457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396CC6-77B4-4606-B5C9-22C5F8952353}"/>
              </a:ext>
            </a:extLst>
          </p:cNvPr>
          <p:cNvSpPr>
            <a:spLocks noGrp="1"/>
          </p:cNvSpPr>
          <p:nvPr>
            <p:ph type="title"/>
          </p:nvPr>
        </p:nvSpPr>
        <p:spPr/>
        <p:txBody>
          <a:bodyPr/>
          <a:lstStyle/>
          <a:p>
            <a:r>
              <a:rPr lang="it-IT" dirty="0" err="1"/>
              <a:t>Phase</a:t>
            </a:r>
            <a:r>
              <a:rPr lang="it-IT" dirty="0"/>
              <a:t> 2 output </a:t>
            </a:r>
            <a:r>
              <a:rPr lang="it-IT" dirty="0" err="1"/>
              <a:t>voltage</a:t>
            </a:r>
            <a:endParaRPr lang="en-US" dirty="0"/>
          </a:p>
        </p:txBody>
      </p:sp>
      <p:sp>
        <p:nvSpPr>
          <p:cNvPr id="3" name="Segnaposto piè di pagina 2">
            <a:extLst>
              <a:ext uri="{FF2B5EF4-FFF2-40B4-BE49-F238E27FC236}">
                <a16:creationId xmlns:a16="http://schemas.microsoft.com/office/drawing/2014/main" id="{39DEE4EA-F8EC-4945-B6CD-A0B949155F0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25C23D89-3387-440B-B76A-C6BD02C34838}"/>
              </a:ext>
            </a:extLst>
          </p:cNvPr>
          <p:cNvSpPr>
            <a:spLocks noGrp="1"/>
          </p:cNvSpPr>
          <p:nvPr>
            <p:ph type="sldNum" sz="quarter" idx="12"/>
          </p:nvPr>
        </p:nvSpPr>
        <p:spPr/>
        <p:txBody>
          <a:bodyPr/>
          <a:lstStyle/>
          <a:p>
            <a:fld id="{02055017-B6DE-4C35-A63B-40EADAC97849}" type="slidenum">
              <a:rPr lang="en-US" smtClean="0"/>
              <a:t>24</a:t>
            </a:fld>
            <a:endParaRPr lang="en-US" dirty="0"/>
          </a:p>
        </p:txBody>
      </p:sp>
      <p:graphicFrame>
        <p:nvGraphicFramePr>
          <p:cNvPr id="5" name="Oggetto 4">
            <a:extLst>
              <a:ext uri="{FF2B5EF4-FFF2-40B4-BE49-F238E27FC236}">
                <a16:creationId xmlns:a16="http://schemas.microsoft.com/office/drawing/2014/main" id="{EA1A2455-8076-498D-A158-26309F5F83C7}"/>
              </a:ext>
            </a:extLst>
          </p:cNvPr>
          <p:cNvGraphicFramePr>
            <a:graphicFrameLocks noChangeAspect="1"/>
          </p:cNvGraphicFramePr>
          <p:nvPr>
            <p:extLst>
              <p:ext uri="{D42A27DB-BD31-4B8C-83A1-F6EECF244321}">
                <p14:modId xmlns:p14="http://schemas.microsoft.com/office/powerpoint/2010/main" val="497249935"/>
              </p:ext>
            </p:extLst>
          </p:nvPr>
        </p:nvGraphicFramePr>
        <p:xfrm>
          <a:off x="1618958" y="1120648"/>
          <a:ext cx="7467600" cy="931294"/>
        </p:xfrm>
        <a:graphic>
          <a:graphicData uri="http://schemas.openxmlformats.org/presentationml/2006/ole">
            <mc:AlternateContent xmlns:mc="http://schemas.openxmlformats.org/markup-compatibility/2006">
              <mc:Choice xmlns:v="urn:schemas-microsoft-com:vml" Requires="v">
                <p:oleObj spid="_x0000_s19745" name="Equation" r:id="rId3" imgW="3504960" imgH="431640" progId="Equation.DSMT4">
                  <p:embed/>
                </p:oleObj>
              </mc:Choice>
              <mc:Fallback>
                <p:oleObj name="Equation" r:id="rId3" imgW="3504960" imgH="431640" progId="Equation.DSMT4">
                  <p:embed/>
                  <p:pic>
                    <p:nvPicPr>
                      <p:cNvPr id="19" name="Oggetto 18">
                        <a:extLst>
                          <a:ext uri="{FF2B5EF4-FFF2-40B4-BE49-F238E27FC236}">
                            <a16:creationId xmlns:a16="http://schemas.microsoft.com/office/drawing/2014/main" id="{1042F0D5-89B9-4B62-BB74-3A72942036E9}"/>
                          </a:ext>
                        </a:extLst>
                      </p:cNvPr>
                      <p:cNvPicPr>
                        <a:picLocks noChangeAspect="1" noChangeArrowheads="1"/>
                      </p:cNvPicPr>
                      <p:nvPr/>
                    </p:nvPicPr>
                    <p:blipFill>
                      <a:blip r:embed="rId4"/>
                      <a:srcRect/>
                      <a:stretch>
                        <a:fillRect/>
                      </a:stretch>
                    </p:blipFill>
                    <p:spPr bwMode="auto">
                      <a:xfrm>
                        <a:off x="1618958" y="1120648"/>
                        <a:ext cx="7467600" cy="931294"/>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5DB9F6E1-E4BF-4C97-B1E8-FC8EE444D3EC}"/>
              </a:ext>
            </a:extLst>
          </p:cNvPr>
          <p:cNvGraphicFramePr>
            <a:graphicFrameLocks noChangeAspect="1"/>
          </p:cNvGraphicFramePr>
          <p:nvPr>
            <p:extLst>
              <p:ext uri="{D42A27DB-BD31-4B8C-83A1-F6EECF244321}">
                <p14:modId xmlns:p14="http://schemas.microsoft.com/office/powerpoint/2010/main" val="3257323264"/>
              </p:ext>
            </p:extLst>
          </p:nvPr>
        </p:nvGraphicFramePr>
        <p:xfrm>
          <a:off x="7208175" y="2327896"/>
          <a:ext cx="1812925" cy="622300"/>
        </p:xfrm>
        <a:graphic>
          <a:graphicData uri="http://schemas.openxmlformats.org/presentationml/2006/ole">
            <mc:AlternateContent xmlns:mc="http://schemas.openxmlformats.org/markup-compatibility/2006">
              <mc:Choice xmlns:v="urn:schemas-microsoft-com:vml" Requires="v">
                <p:oleObj spid="_x0000_s19746" name="Equation" r:id="rId5" imgW="711000" imgH="241200" progId="Equation.DSMT4">
                  <p:embed/>
                </p:oleObj>
              </mc:Choice>
              <mc:Fallback>
                <p:oleObj name="Equation" r:id="rId5" imgW="711000" imgH="241200" progId="Equation.DSMT4">
                  <p:embed/>
                  <p:pic>
                    <p:nvPicPr>
                      <p:cNvPr id="6" name="Oggetto 5">
                        <a:extLst>
                          <a:ext uri="{FF2B5EF4-FFF2-40B4-BE49-F238E27FC236}">
                            <a16:creationId xmlns:a16="http://schemas.microsoft.com/office/drawing/2014/main" id="{6E61C3DE-4C0D-4DA1-AE1D-D040384FC287}"/>
                          </a:ext>
                        </a:extLst>
                      </p:cNvPr>
                      <p:cNvPicPr>
                        <a:picLocks noChangeAspect="1" noChangeArrowheads="1"/>
                      </p:cNvPicPr>
                      <p:nvPr/>
                    </p:nvPicPr>
                    <p:blipFill>
                      <a:blip r:embed="rId6"/>
                      <a:srcRect/>
                      <a:stretch>
                        <a:fillRect/>
                      </a:stretch>
                    </p:blipFill>
                    <p:spPr bwMode="auto">
                      <a:xfrm>
                        <a:off x="7208175" y="2327896"/>
                        <a:ext cx="1812925" cy="622300"/>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20544968-7D5B-4033-8669-B8CBC3E23314}"/>
              </a:ext>
            </a:extLst>
          </p:cNvPr>
          <p:cNvGraphicFramePr>
            <a:graphicFrameLocks noChangeAspect="1"/>
          </p:cNvGraphicFramePr>
          <p:nvPr>
            <p:extLst>
              <p:ext uri="{D42A27DB-BD31-4B8C-83A1-F6EECF244321}">
                <p14:modId xmlns:p14="http://schemas.microsoft.com/office/powerpoint/2010/main" val="3529425035"/>
              </p:ext>
            </p:extLst>
          </p:nvPr>
        </p:nvGraphicFramePr>
        <p:xfrm>
          <a:off x="7196138" y="2971521"/>
          <a:ext cx="2557462" cy="620713"/>
        </p:xfrm>
        <a:graphic>
          <a:graphicData uri="http://schemas.openxmlformats.org/presentationml/2006/ole">
            <mc:AlternateContent xmlns:mc="http://schemas.openxmlformats.org/markup-compatibility/2006">
              <mc:Choice xmlns:v="urn:schemas-microsoft-com:vml" Requires="v">
                <p:oleObj spid="_x0000_s19747" name="Equation" r:id="rId7" imgW="1002960" imgH="241200" progId="Equation.DSMT4">
                  <p:embed/>
                </p:oleObj>
              </mc:Choice>
              <mc:Fallback>
                <p:oleObj name="Equation" r:id="rId7" imgW="1002960" imgH="241200" progId="Equation.DSMT4">
                  <p:embed/>
                  <p:pic>
                    <p:nvPicPr>
                      <p:cNvPr id="8" name="Oggetto 7">
                        <a:extLst>
                          <a:ext uri="{FF2B5EF4-FFF2-40B4-BE49-F238E27FC236}">
                            <a16:creationId xmlns:a16="http://schemas.microsoft.com/office/drawing/2014/main" id="{995B50BF-2EE7-4BBC-BB92-A695FFC4D32D}"/>
                          </a:ext>
                        </a:extLst>
                      </p:cNvPr>
                      <p:cNvPicPr>
                        <a:picLocks noChangeAspect="1" noChangeArrowheads="1"/>
                      </p:cNvPicPr>
                      <p:nvPr/>
                    </p:nvPicPr>
                    <p:blipFill>
                      <a:blip r:embed="rId8"/>
                      <a:srcRect/>
                      <a:stretch>
                        <a:fillRect/>
                      </a:stretch>
                    </p:blipFill>
                    <p:spPr bwMode="auto">
                      <a:xfrm>
                        <a:off x="7196138" y="2971521"/>
                        <a:ext cx="2557462" cy="620713"/>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24B4CF83-1804-4EAE-9189-CEDD5CC36826}"/>
              </a:ext>
            </a:extLst>
          </p:cNvPr>
          <p:cNvGraphicFramePr>
            <a:graphicFrameLocks noChangeAspect="1"/>
          </p:cNvGraphicFramePr>
          <p:nvPr>
            <p:extLst>
              <p:ext uri="{D42A27DB-BD31-4B8C-83A1-F6EECF244321}">
                <p14:modId xmlns:p14="http://schemas.microsoft.com/office/powerpoint/2010/main" val="2707321106"/>
              </p:ext>
            </p:extLst>
          </p:nvPr>
        </p:nvGraphicFramePr>
        <p:xfrm>
          <a:off x="3594724" y="2124459"/>
          <a:ext cx="3154112" cy="1696694"/>
        </p:xfrm>
        <a:graphic>
          <a:graphicData uri="http://schemas.openxmlformats.org/presentationml/2006/ole">
            <mc:AlternateContent xmlns:mc="http://schemas.openxmlformats.org/markup-compatibility/2006">
              <mc:Choice xmlns:v="urn:schemas-microsoft-com:vml" Requires="v">
                <p:oleObj spid="_x0000_s19748" name="Equation" r:id="rId9" imgW="1384300" imgH="736600" progId="Equation.DSMT4">
                  <p:embed/>
                </p:oleObj>
              </mc:Choice>
              <mc:Fallback>
                <p:oleObj name="Equation" r:id="rId9" imgW="1384300" imgH="736600" progId="Equation.DSMT4">
                  <p:embed/>
                  <p:pic>
                    <p:nvPicPr>
                      <p:cNvPr id="6" name="Oggetto 5">
                        <a:extLst>
                          <a:ext uri="{FF2B5EF4-FFF2-40B4-BE49-F238E27FC236}">
                            <a16:creationId xmlns:a16="http://schemas.microsoft.com/office/drawing/2014/main" id="{7E32DF64-6699-4A75-A61F-DF8F657F1A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4724" y="2124459"/>
                        <a:ext cx="3154112" cy="1696694"/>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2584E950-6E6D-4F57-A842-DA4A79503F7C}"/>
              </a:ext>
            </a:extLst>
          </p:cNvPr>
          <p:cNvGraphicFramePr>
            <a:graphicFrameLocks noChangeAspect="1"/>
          </p:cNvGraphicFramePr>
          <p:nvPr>
            <p:extLst>
              <p:ext uri="{D42A27DB-BD31-4B8C-83A1-F6EECF244321}">
                <p14:modId xmlns:p14="http://schemas.microsoft.com/office/powerpoint/2010/main" val="3277848270"/>
              </p:ext>
            </p:extLst>
          </p:nvPr>
        </p:nvGraphicFramePr>
        <p:xfrm>
          <a:off x="982022" y="2095026"/>
          <a:ext cx="2412900" cy="603000"/>
        </p:xfrm>
        <a:graphic>
          <a:graphicData uri="http://schemas.openxmlformats.org/presentationml/2006/ole">
            <mc:AlternateContent xmlns:mc="http://schemas.openxmlformats.org/markup-compatibility/2006">
              <mc:Choice xmlns:v="urn:schemas-microsoft-com:vml" Requires="v">
                <p:oleObj spid="_x0000_s19749" name="Equation" r:id="rId11" imgW="965160" imgH="241200" progId="Equation.DSMT4">
                  <p:embed/>
                </p:oleObj>
              </mc:Choice>
              <mc:Fallback>
                <p:oleObj name="Equation" r:id="rId11" imgW="965160" imgH="241200" progId="Equation.DSMT4">
                  <p:embed/>
                  <p:pic>
                    <p:nvPicPr>
                      <p:cNvPr id="7" name="Oggetto 6">
                        <a:extLst>
                          <a:ext uri="{FF2B5EF4-FFF2-40B4-BE49-F238E27FC236}">
                            <a16:creationId xmlns:a16="http://schemas.microsoft.com/office/drawing/2014/main" id="{2E971304-4F02-4539-8A51-9E0E6660B347}"/>
                          </a:ext>
                        </a:extLst>
                      </p:cNvPr>
                      <p:cNvPicPr>
                        <a:picLocks noChangeAspect="1" noChangeArrowheads="1"/>
                      </p:cNvPicPr>
                      <p:nvPr/>
                    </p:nvPicPr>
                    <p:blipFill>
                      <a:blip r:embed="rId12"/>
                      <a:srcRect/>
                      <a:stretch>
                        <a:fillRect/>
                      </a:stretch>
                    </p:blipFill>
                    <p:spPr bwMode="auto">
                      <a:xfrm>
                        <a:off x="982022" y="2095026"/>
                        <a:ext cx="2412900" cy="603000"/>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13CEE08A-B188-4FCB-BF0E-27711957C996}"/>
              </a:ext>
            </a:extLst>
          </p:cNvPr>
          <p:cNvGraphicFramePr>
            <a:graphicFrameLocks noChangeAspect="1"/>
          </p:cNvGraphicFramePr>
          <p:nvPr>
            <p:extLst>
              <p:ext uri="{D42A27DB-BD31-4B8C-83A1-F6EECF244321}">
                <p14:modId xmlns:p14="http://schemas.microsoft.com/office/powerpoint/2010/main" val="3057933368"/>
              </p:ext>
            </p:extLst>
          </p:nvPr>
        </p:nvGraphicFramePr>
        <p:xfrm>
          <a:off x="982022" y="2756350"/>
          <a:ext cx="1714500" cy="603000"/>
        </p:xfrm>
        <a:graphic>
          <a:graphicData uri="http://schemas.openxmlformats.org/presentationml/2006/ole">
            <mc:AlternateContent xmlns:mc="http://schemas.openxmlformats.org/markup-compatibility/2006">
              <mc:Choice xmlns:v="urn:schemas-microsoft-com:vml" Requires="v">
                <p:oleObj spid="_x0000_s19750" name="Equation" r:id="rId13" imgW="685800" imgH="241200" progId="Equation.DSMT4">
                  <p:embed/>
                </p:oleObj>
              </mc:Choice>
              <mc:Fallback>
                <p:oleObj name="Equation" r:id="rId13" imgW="685800" imgH="241200" progId="Equation.DSMT4">
                  <p:embed/>
                  <p:pic>
                    <p:nvPicPr>
                      <p:cNvPr id="8" name="Oggetto 7">
                        <a:extLst>
                          <a:ext uri="{FF2B5EF4-FFF2-40B4-BE49-F238E27FC236}">
                            <a16:creationId xmlns:a16="http://schemas.microsoft.com/office/drawing/2014/main" id="{AF889054-BAD8-4050-9F73-9EC489FF9A85}"/>
                          </a:ext>
                        </a:extLst>
                      </p:cNvPr>
                      <p:cNvPicPr>
                        <a:picLocks noChangeAspect="1" noChangeArrowheads="1"/>
                      </p:cNvPicPr>
                      <p:nvPr/>
                    </p:nvPicPr>
                    <p:blipFill>
                      <a:blip r:embed="rId14"/>
                      <a:srcRect/>
                      <a:stretch>
                        <a:fillRect/>
                      </a:stretch>
                    </p:blipFill>
                    <p:spPr bwMode="auto">
                      <a:xfrm>
                        <a:off x="982022" y="2756350"/>
                        <a:ext cx="1714500" cy="603000"/>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5591D379-CB28-42BD-A266-2F3C87F2421A}"/>
              </a:ext>
            </a:extLst>
          </p:cNvPr>
          <p:cNvGraphicFramePr>
            <a:graphicFrameLocks noChangeAspect="1"/>
          </p:cNvGraphicFramePr>
          <p:nvPr>
            <p:extLst>
              <p:ext uri="{D42A27DB-BD31-4B8C-83A1-F6EECF244321}">
                <p14:modId xmlns:p14="http://schemas.microsoft.com/office/powerpoint/2010/main" val="561511426"/>
              </p:ext>
            </p:extLst>
          </p:nvPr>
        </p:nvGraphicFramePr>
        <p:xfrm>
          <a:off x="982022" y="3417674"/>
          <a:ext cx="1492200" cy="603000"/>
        </p:xfrm>
        <a:graphic>
          <a:graphicData uri="http://schemas.openxmlformats.org/presentationml/2006/ole">
            <mc:AlternateContent xmlns:mc="http://schemas.openxmlformats.org/markup-compatibility/2006">
              <mc:Choice xmlns:v="urn:schemas-microsoft-com:vml" Requires="v">
                <p:oleObj spid="_x0000_s19751" name="Equation" r:id="rId15" imgW="596880" imgH="241200" progId="Equation.DSMT4">
                  <p:embed/>
                </p:oleObj>
              </mc:Choice>
              <mc:Fallback>
                <p:oleObj name="Equation" r:id="rId15" imgW="596880" imgH="241200" progId="Equation.DSMT4">
                  <p:embed/>
                  <p:pic>
                    <p:nvPicPr>
                      <p:cNvPr id="9" name="Oggetto 8">
                        <a:extLst>
                          <a:ext uri="{FF2B5EF4-FFF2-40B4-BE49-F238E27FC236}">
                            <a16:creationId xmlns:a16="http://schemas.microsoft.com/office/drawing/2014/main" id="{A17B8BE7-7322-4862-8E28-6544BF0489A8}"/>
                          </a:ext>
                        </a:extLst>
                      </p:cNvPr>
                      <p:cNvPicPr>
                        <a:picLocks noChangeAspect="1" noChangeArrowheads="1"/>
                      </p:cNvPicPr>
                      <p:nvPr/>
                    </p:nvPicPr>
                    <p:blipFill>
                      <a:blip r:embed="rId16"/>
                      <a:srcRect/>
                      <a:stretch>
                        <a:fillRect/>
                      </a:stretch>
                    </p:blipFill>
                    <p:spPr bwMode="auto">
                      <a:xfrm>
                        <a:off x="982022" y="3417674"/>
                        <a:ext cx="1492200" cy="603000"/>
                      </a:xfrm>
                      <a:prstGeom prst="rect">
                        <a:avLst/>
                      </a:prstGeom>
                      <a:noFill/>
                    </p:spPr>
                  </p:pic>
                </p:oleObj>
              </mc:Fallback>
            </mc:AlternateContent>
          </a:graphicData>
        </a:graphic>
      </p:graphicFrame>
      <p:sp>
        <p:nvSpPr>
          <p:cNvPr id="12" name="Parentesi graffa aperta 11">
            <a:extLst>
              <a:ext uri="{FF2B5EF4-FFF2-40B4-BE49-F238E27FC236}">
                <a16:creationId xmlns:a16="http://schemas.microsoft.com/office/drawing/2014/main" id="{A97E666C-DFF6-4311-92F0-767E6A314985}"/>
              </a:ext>
            </a:extLst>
          </p:cNvPr>
          <p:cNvSpPr/>
          <p:nvPr/>
        </p:nvSpPr>
        <p:spPr>
          <a:xfrm>
            <a:off x="838200" y="2229057"/>
            <a:ext cx="124591" cy="1720850"/>
          </a:xfrm>
          <a:prstGeom prst="leftBrace">
            <a:avLst>
              <a:gd name="adj1" fmla="val 77138"/>
              <a:gd name="adj2"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BF4814E7-8BDA-4A90-AE74-88C7D200AEE1}"/>
              </a:ext>
            </a:extLst>
          </p:cNvPr>
          <p:cNvGraphicFramePr>
            <a:graphicFrameLocks noChangeAspect="1"/>
          </p:cNvGraphicFramePr>
          <p:nvPr>
            <p:extLst>
              <p:ext uri="{D42A27DB-BD31-4B8C-83A1-F6EECF244321}">
                <p14:modId xmlns:p14="http://schemas.microsoft.com/office/powerpoint/2010/main" val="1417251472"/>
              </p:ext>
            </p:extLst>
          </p:nvPr>
        </p:nvGraphicFramePr>
        <p:xfrm>
          <a:off x="838200" y="4089146"/>
          <a:ext cx="10655741" cy="918622"/>
        </p:xfrm>
        <a:graphic>
          <a:graphicData uri="http://schemas.openxmlformats.org/presentationml/2006/ole">
            <mc:AlternateContent xmlns:mc="http://schemas.openxmlformats.org/markup-compatibility/2006">
              <mc:Choice xmlns:v="urn:schemas-microsoft-com:vml" Requires="v">
                <p:oleObj spid="_x0000_s19752" name="Equation" r:id="rId17" imgW="5067000" imgH="431640" progId="Equation.DSMT4">
                  <p:embed/>
                </p:oleObj>
              </mc:Choice>
              <mc:Fallback>
                <p:oleObj name="Equation" r:id="rId17" imgW="5067000" imgH="431640" progId="Equation.DSMT4">
                  <p:embed/>
                  <p:pic>
                    <p:nvPicPr>
                      <p:cNvPr id="5" name="Oggetto 4">
                        <a:extLst>
                          <a:ext uri="{FF2B5EF4-FFF2-40B4-BE49-F238E27FC236}">
                            <a16:creationId xmlns:a16="http://schemas.microsoft.com/office/drawing/2014/main" id="{EA1A2455-8076-498D-A158-26309F5F83C7}"/>
                          </a:ext>
                        </a:extLst>
                      </p:cNvPr>
                      <p:cNvPicPr>
                        <a:picLocks noChangeAspect="1" noChangeArrowheads="1"/>
                      </p:cNvPicPr>
                      <p:nvPr/>
                    </p:nvPicPr>
                    <p:blipFill>
                      <a:blip r:embed="rId18"/>
                      <a:srcRect/>
                      <a:stretch>
                        <a:fillRect/>
                      </a:stretch>
                    </p:blipFill>
                    <p:spPr bwMode="auto">
                      <a:xfrm>
                        <a:off x="838200" y="4089146"/>
                        <a:ext cx="10655741" cy="918622"/>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DFC220DF-A5F2-43B2-B081-925877CF0B5E}"/>
              </a:ext>
            </a:extLst>
          </p:cNvPr>
          <p:cNvGraphicFramePr>
            <a:graphicFrameLocks noChangeAspect="1"/>
          </p:cNvGraphicFramePr>
          <p:nvPr>
            <p:extLst>
              <p:ext uri="{D42A27DB-BD31-4B8C-83A1-F6EECF244321}">
                <p14:modId xmlns:p14="http://schemas.microsoft.com/office/powerpoint/2010/main" val="2842672291"/>
              </p:ext>
            </p:extLst>
          </p:nvPr>
        </p:nvGraphicFramePr>
        <p:xfrm>
          <a:off x="1652588" y="5075238"/>
          <a:ext cx="9026525" cy="1025525"/>
        </p:xfrm>
        <a:graphic>
          <a:graphicData uri="http://schemas.openxmlformats.org/presentationml/2006/ole">
            <mc:AlternateContent xmlns:mc="http://schemas.openxmlformats.org/markup-compatibility/2006">
              <mc:Choice xmlns:v="urn:schemas-microsoft-com:vml" Requires="v">
                <p:oleObj spid="_x0000_s19753" name="Equation" r:id="rId19" imgW="4292280" imgH="482400" progId="Equation.DSMT4">
                  <p:embed/>
                </p:oleObj>
              </mc:Choice>
              <mc:Fallback>
                <p:oleObj name="Equation" r:id="rId19" imgW="4292280" imgH="482400" progId="Equation.DSMT4">
                  <p:embed/>
                  <p:pic>
                    <p:nvPicPr>
                      <p:cNvPr id="13" name="Oggetto 12">
                        <a:extLst>
                          <a:ext uri="{FF2B5EF4-FFF2-40B4-BE49-F238E27FC236}">
                            <a16:creationId xmlns:a16="http://schemas.microsoft.com/office/drawing/2014/main" id="{BF4814E7-8BDA-4A90-AE74-88C7D200AEE1}"/>
                          </a:ext>
                        </a:extLst>
                      </p:cNvPr>
                      <p:cNvPicPr>
                        <a:picLocks noChangeAspect="1" noChangeArrowheads="1"/>
                      </p:cNvPicPr>
                      <p:nvPr/>
                    </p:nvPicPr>
                    <p:blipFill>
                      <a:blip r:embed="rId20"/>
                      <a:srcRect/>
                      <a:stretch>
                        <a:fillRect/>
                      </a:stretch>
                    </p:blipFill>
                    <p:spPr bwMode="auto">
                      <a:xfrm>
                        <a:off x="1652588" y="5075238"/>
                        <a:ext cx="9026525" cy="1025525"/>
                      </a:xfrm>
                      <a:prstGeom prst="rect">
                        <a:avLst/>
                      </a:prstGeom>
                      <a:noFill/>
                    </p:spPr>
                  </p:pic>
                </p:oleObj>
              </mc:Fallback>
            </mc:AlternateContent>
          </a:graphicData>
        </a:graphic>
      </p:graphicFrame>
    </p:spTree>
    <p:extLst>
      <p:ext uri="{BB962C8B-B14F-4D97-AF65-F5344CB8AC3E}">
        <p14:creationId xmlns:p14="http://schemas.microsoft.com/office/powerpoint/2010/main" val="194315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FA0B6-B2D9-4299-87F3-8D1B9A9AED60}"/>
              </a:ext>
            </a:extLst>
          </p:cNvPr>
          <p:cNvSpPr>
            <a:spLocks noGrp="1"/>
          </p:cNvSpPr>
          <p:nvPr>
            <p:ph type="title"/>
          </p:nvPr>
        </p:nvSpPr>
        <p:spPr/>
        <p:txBody>
          <a:bodyPr/>
          <a:lstStyle/>
          <a:p>
            <a:r>
              <a:rPr lang="en-US" dirty="0"/>
              <a:t>Output voltage components</a:t>
            </a:r>
          </a:p>
        </p:txBody>
      </p:sp>
      <p:sp>
        <p:nvSpPr>
          <p:cNvPr id="3" name="Segnaposto piè di pagina 2">
            <a:extLst>
              <a:ext uri="{FF2B5EF4-FFF2-40B4-BE49-F238E27FC236}">
                <a16:creationId xmlns:a16="http://schemas.microsoft.com/office/drawing/2014/main" id="{3A13D465-6F95-4CF5-A755-54A90AD9775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43D7E864-6067-44D6-8D3B-E7823DE57E85}"/>
              </a:ext>
            </a:extLst>
          </p:cNvPr>
          <p:cNvSpPr>
            <a:spLocks noGrp="1"/>
          </p:cNvSpPr>
          <p:nvPr>
            <p:ph type="sldNum" sz="quarter" idx="12"/>
          </p:nvPr>
        </p:nvSpPr>
        <p:spPr/>
        <p:txBody>
          <a:bodyPr/>
          <a:lstStyle/>
          <a:p>
            <a:fld id="{02055017-B6DE-4C35-A63B-40EADAC97849}" type="slidenum">
              <a:rPr lang="en-US" smtClean="0"/>
              <a:t>25</a:t>
            </a:fld>
            <a:endParaRPr lang="en-US" dirty="0"/>
          </a:p>
        </p:txBody>
      </p:sp>
      <p:graphicFrame>
        <p:nvGraphicFramePr>
          <p:cNvPr id="5" name="Oggetto 4">
            <a:extLst>
              <a:ext uri="{FF2B5EF4-FFF2-40B4-BE49-F238E27FC236}">
                <a16:creationId xmlns:a16="http://schemas.microsoft.com/office/drawing/2014/main" id="{95E3E180-1E49-4CBF-B643-AAFA1E824CEA}"/>
              </a:ext>
            </a:extLst>
          </p:cNvPr>
          <p:cNvGraphicFramePr>
            <a:graphicFrameLocks noChangeAspect="1"/>
          </p:cNvGraphicFramePr>
          <p:nvPr>
            <p:extLst>
              <p:ext uri="{D42A27DB-BD31-4B8C-83A1-F6EECF244321}">
                <p14:modId xmlns:p14="http://schemas.microsoft.com/office/powerpoint/2010/main" val="3150170123"/>
              </p:ext>
            </p:extLst>
          </p:nvPr>
        </p:nvGraphicFramePr>
        <p:xfrm>
          <a:off x="1316299" y="1882549"/>
          <a:ext cx="8412163" cy="1025525"/>
        </p:xfrm>
        <a:graphic>
          <a:graphicData uri="http://schemas.openxmlformats.org/presentationml/2006/ole">
            <mc:AlternateContent xmlns:mc="http://schemas.openxmlformats.org/markup-compatibility/2006">
              <mc:Choice xmlns:v="urn:schemas-microsoft-com:vml" Requires="v">
                <p:oleObj spid="_x0000_s20580" name="Equation" r:id="rId3" imgW="4000320" imgH="482400" progId="Equation.DSMT4">
                  <p:embed/>
                </p:oleObj>
              </mc:Choice>
              <mc:Fallback>
                <p:oleObj name="Equation" r:id="rId3" imgW="4000320" imgH="482400" progId="Equation.DSMT4">
                  <p:embed/>
                  <p:pic>
                    <p:nvPicPr>
                      <p:cNvPr id="14" name="Oggetto 13">
                        <a:extLst>
                          <a:ext uri="{FF2B5EF4-FFF2-40B4-BE49-F238E27FC236}">
                            <a16:creationId xmlns:a16="http://schemas.microsoft.com/office/drawing/2014/main" id="{DFC220DF-A5F2-43B2-B081-925877CF0B5E}"/>
                          </a:ext>
                        </a:extLst>
                      </p:cNvPr>
                      <p:cNvPicPr>
                        <a:picLocks noChangeAspect="1" noChangeArrowheads="1"/>
                      </p:cNvPicPr>
                      <p:nvPr/>
                    </p:nvPicPr>
                    <p:blipFill>
                      <a:blip r:embed="rId4"/>
                      <a:srcRect/>
                      <a:stretch>
                        <a:fillRect/>
                      </a:stretch>
                    </p:blipFill>
                    <p:spPr bwMode="auto">
                      <a:xfrm>
                        <a:off x="1316299" y="1882549"/>
                        <a:ext cx="8412163" cy="1025525"/>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85E18548-05CA-47A2-A129-0F634D1D04F4}"/>
              </a:ext>
            </a:extLst>
          </p:cNvPr>
          <p:cNvGraphicFramePr>
            <a:graphicFrameLocks noChangeAspect="1"/>
          </p:cNvGraphicFramePr>
          <p:nvPr>
            <p:extLst>
              <p:ext uri="{D42A27DB-BD31-4B8C-83A1-F6EECF244321}">
                <p14:modId xmlns:p14="http://schemas.microsoft.com/office/powerpoint/2010/main" val="3018905070"/>
              </p:ext>
            </p:extLst>
          </p:nvPr>
        </p:nvGraphicFramePr>
        <p:xfrm>
          <a:off x="1316299" y="1212148"/>
          <a:ext cx="1870075" cy="485775"/>
        </p:xfrm>
        <a:graphic>
          <a:graphicData uri="http://schemas.openxmlformats.org/presentationml/2006/ole">
            <mc:AlternateContent xmlns:mc="http://schemas.openxmlformats.org/markup-compatibility/2006">
              <mc:Choice xmlns:v="urn:schemas-microsoft-com:vml" Requires="v">
                <p:oleObj spid="_x0000_s20581" name="Equation" r:id="rId5" imgW="888840" imgH="228600" progId="Equation.DSMT4">
                  <p:embed/>
                </p:oleObj>
              </mc:Choice>
              <mc:Fallback>
                <p:oleObj name="Equation" r:id="rId5" imgW="888840" imgH="228600" progId="Equation.DSMT4">
                  <p:embed/>
                  <p:pic>
                    <p:nvPicPr>
                      <p:cNvPr id="14" name="Oggetto 13">
                        <a:extLst>
                          <a:ext uri="{FF2B5EF4-FFF2-40B4-BE49-F238E27FC236}">
                            <a16:creationId xmlns:a16="http://schemas.microsoft.com/office/drawing/2014/main" id="{DFC220DF-A5F2-43B2-B081-925877CF0B5E}"/>
                          </a:ext>
                        </a:extLst>
                      </p:cNvPr>
                      <p:cNvPicPr>
                        <a:picLocks noChangeAspect="1" noChangeArrowheads="1"/>
                      </p:cNvPicPr>
                      <p:nvPr/>
                    </p:nvPicPr>
                    <p:blipFill>
                      <a:blip r:embed="rId6"/>
                      <a:srcRect/>
                      <a:stretch>
                        <a:fillRect/>
                      </a:stretch>
                    </p:blipFill>
                    <p:spPr bwMode="auto">
                      <a:xfrm>
                        <a:off x="1316299" y="1212148"/>
                        <a:ext cx="1870075" cy="485775"/>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296C6E62-EBBF-41F7-AD76-61CD4A14FEA8}"/>
                  </a:ext>
                </a:extLst>
              </p:cNvPr>
              <p:cNvSpPr txBox="1"/>
              <p:nvPr/>
            </p:nvSpPr>
            <p:spPr>
              <a:xfrm>
                <a:off x="1060920" y="3292824"/>
                <a:ext cx="2125454" cy="1314206"/>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useful signal</a:t>
                </a:r>
              </a:p>
              <a:p>
                <a:r>
                  <a:rPr lang="en-US" sz="2400" dirty="0">
                    <a:latin typeface="Arial" panose="020B0604020202020204" pitchFamily="34" charset="0"/>
                    <a:cs typeface="Arial" panose="020B0604020202020204" pitchFamily="34" charset="0"/>
                  </a:rPr>
                  <a:t>sensitivity: </a:t>
                </a:r>
                <a14:m>
                  <m:oMath xmlns:m="http://schemas.openxmlformats.org/officeDocument/2006/math">
                    <m:f>
                      <m:fPr>
                        <m:ctrlPr>
                          <a:rPr lang="en-US" sz="3600" i="1" smtClean="0">
                            <a:latin typeface="Cambria Math" panose="02040503050406030204" pitchFamily="18" charset="0"/>
                            <a:cs typeface="Arial" panose="020B0604020202020204" pitchFamily="34" charset="0"/>
                          </a:rPr>
                        </m:ctrlPr>
                      </m:fPr>
                      <m:num>
                        <m:sSub>
                          <m:sSubPr>
                            <m:ctrlPr>
                              <a:rPr lang="it-IT" sz="3600" b="0" i="1" smtClean="0">
                                <a:latin typeface="Cambria Math" panose="02040503050406030204" pitchFamily="18" charset="0"/>
                                <a:cs typeface="Arial" panose="020B0604020202020204" pitchFamily="34" charset="0"/>
                              </a:rPr>
                            </m:ctrlPr>
                          </m:sSubPr>
                          <m:e>
                            <m:r>
                              <a:rPr lang="it-IT" sz="3600" b="0" i="1" smtClean="0">
                                <a:latin typeface="Cambria Math" panose="02040503050406030204" pitchFamily="18" charset="0"/>
                                <a:cs typeface="Arial" panose="020B0604020202020204" pitchFamily="34" charset="0"/>
                              </a:rPr>
                              <m:t>𝑉</m:t>
                            </m:r>
                          </m:e>
                          <m:sub>
                            <m:r>
                              <a:rPr lang="it-IT" sz="3600" b="0" i="1" smtClean="0">
                                <a:latin typeface="Cambria Math" panose="02040503050406030204" pitchFamily="18" charset="0"/>
                                <a:cs typeface="Arial" panose="020B0604020202020204" pitchFamily="34" charset="0"/>
                              </a:rPr>
                              <m:t>𝑅</m:t>
                            </m:r>
                          </m:sub>
                        </m:sSub>
                      </m:num>
                      <m:den>
                        <m:sSub>
                          <m:sSubPr>
                            <m:ctrlPr>
                              <a:rPr lang="it-IT" sz="3600" b="0" i="1" smtClean="0">
                                <a:latin typeface="Cambria Math" panose="02040503050406030204" pitchFamily="18" charset="0"/>
                                <a:cs typeface="Arial" panose="020B0604020202020204" pitchFamily="34" charset="0"/>
                              </a:rPr>
                            </m:ctrlPr>
                          </m:sSubPr>
                          <m:e>
                            <m:r>
                              <a:rPr lang="it-IT" sz="3600" b="0" i="1" smtClean="0">
                                <a:latin typeface="Cambria Math" panose="02040503050406030204" pitchFamily="18" charset="0"/>
                                <a:cs typeface="Arial" panose="020B0604020202020204" pitchFamily="34" charset="0"/>
                              </a:rPr>
                              <m:t>𝐶</m:t>
                            </m:r>
                          </m:e>
                          <m:sub>
                            <m:r>
                              <a:rPr lang="it-IT" sz="3600" b="0" i="1" smtClean="0">
                                <a:latin typeface="Cambria Math" panose="02040503050406030204" pitchFamily="18" charset="0"/>
                                <a:cs typeface="Arial" panose="020B0604020202020204" pitchFamily="34" charset="0"/>
                              </a:rPr>
                              <m:t>2</m:t>
                            </m:r>
                          </m:sub>
                        </m:sSub>
                      </m:den>
                    </m:f>
                  </m:oMath>
                </a14:m>
                <a:endParaRPr lang="it-IT" sz="3600" dirty="0">
                  <a:latin typeface="Arial" panose="020B0604020202020204" pitchFamily="34" charset="0"/>
                  <a:cs typeface="Arial" panose="020B0604020202020204" pitchFamily="34" charset="0"/>
                </a:endParaRPr>
              </a:p>
            </p:txBody>
          </p:sp>
        </mc:Choice>
        <mc:Fallback xmlns="">
          <p:sp>
            <p:nvSpPr>
              <p:cNvPr id="7" name="CasellaDiTesto 6">
                <a:extLst>
                  <a:ext uri="{FF2B5EF4-FFF2-40B4-BE49-F238E27FC236}">
                    <a16:creationId xmlns:a16="http://schemas.microsoft.com/office/drawing/2014/main" id="{296C6E62-EBBF-41F7-AD76-61CD4A14FEA8}"/>
                  </a:ext>
                </a:extLst>
              </p:cNvPr>
              <p:cNvSpPr txBox="1">
                <a:spLocks noRot="1" noChangeAspect="1" noMove="1" noResize="1" noEditPoints="1" noAdjustHandles="1" noChangeArrowheads="1" noChangeShapeType="1" noTextEdit="1"/>
              </p:cNvSpPr>
              <p:nvPr/>
            </p:nvSpPr>
            <p:spPr>
              <a:xfrm>
                <a:off x="1060920" y="3292824"/>
                <a:ext cx="2125454" cy="1314206"/>
              </a:xfrm>
              <a:prstGeom prst="rect">
                <a:avLst/>
              </a:prstGeom>
              <a:blipFill>
                <a:blip r:embed="rId7"/>
                <a:stretch>
                  <a:fillRect l="-4298" t="-3241"/>
                </a:stretch>
              </a:blipFill>
            </p:spPr>
            <p:txBody>
              <a:bodyPr/>
              <a:lstStyle/>
              <a:p>
                <a:r>
                  <a:rPr lang="en-US">
                    <a:noFill/>
                  </a:rPr>
                  <a:t> </a:t>
                </a:r>
              </a:p>
            </p:txBody>
          </p:sp>
        </mc:Fallback>
      </mc:AlternateContent>
      <p:sp>
        <p:nvSpPr>
          <p:cNvPr id="8" name="CasellaDiTesto 7">
            <a:extLst>
              <a:ext uri="{FF2B5EF4-FFF2-40B4-BE49-F238E27FC236}">
                <a16:creationId xmlns:a16="http://schemas.microsoft.com/office/drawing/2014/main" id="{46C25992-288D-43A6-ADCD-4EE2346072F2}"/>
              </a:ext>
            </a:extLst>
          </p:cNvPr>
          <p:cNvSpPr txBox="1"/>
          <p:nvPr/>
        </p:nvSpPr>
        <p:spPr>
          <a:xfrm>
            <a:off x="3751637" y="3520610"/>
            <a:ext cx="354148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Amplifier noise (CDS)</a:t>
            </a:r>
          </a:p>
        </p:txBody>
      </p:sp>
      <p:sp>
        <p:nvSpPr>
          <p:cNvPr id="9" name="CasellaDiTesto 8">
            <a:extLst>
              <a:ext uri="{FF2B5EF4-FFF2-40B4-BE49-F238E27FC236}">
                <a16:creationId xmlns:a16="http://schemas.microsoft.com/office/drawing/2014/main" id="{9ACFC707-0089-49A6-985C-ECEDA8F4B465}"/>
              </a:ext>
            </a:extLst>
          </p:cNvPr>
          <p:cNvSpPr txBox="1"/>
          <p:nvPr/>
        </p:nvSpPr>
        <p:spPr>
          <a:xfrm>
            <a:off x="7957719" y="3494014"/>
            <a:ext cx="1770743" cy="461665"/>
          </a:xfrm>
          <a:prstGeom prst="rect">
            <a:avLst/>
          </a:prstGeom>
          <a:noFill/>
        </p:spPr>
        <p:txBody>
          <a:bodyPr wrap="square" rtlCol="0">
            <a:spAutoFit/>
          </a:bodyPr>
          <a:lstStyle/>
          <a:p>
            <a:r>
              <a:rPr lang="en-US" sz="2400" i="1" dirty="0" err="1">
                <a:latin typeface="Arial" panose="020B0604020202020204" pitchFamily="34" charset="0"/>
                <a:cs typeface="Arial" panose="020B0604020202020204" pitchFamily="34" charset="0"/>
              </a:rPr>
              <a:t>kT</a:t>
            </a:r>
            <a:r>
              <a:rPr lang="en-US" sz="2400" i="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noise</a:t>
            </a:r>
          </a:p>
        </p:txBody>
      </p:sp>
      <p:sp>
        <p:nvSpPr>
          <p:cNvPr id="10" name="Parentesi graffa aperta 9">
            <a:extLst>
              <a:ext uri="{FF2B5EF4-FFF2-40B4-BE49-F238E27FC236}">
                <a16:creationId xmlns:a16="http://schemas.microsoft.com/office/drawing/2014/main" id="{D4F5A902-0613-499E-BA01-A24536DFE9D1}"/>
              </a:ext>
            </a:extLst>
          </p:cNvPr>
          <p:cNvSpPr/>
          <p:nvPr/>
        </p:nvSpPr>
        <p:spPr>
          <a:xfrm rot="16200000">
            <a:off x="8297219" y="1513785"/>
            <a:ext cx="298791" cy="293328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Parentesi graffa aperta 10">
            <a:extLst>
              <a:ext uri="{FF2B5EF4-FFF2-40B4-BE49-F238E27FC236}">
                <a16:creationId xmlns:a16="http://schemas.microsoft.com/office/drawing/2014/main" id="{36F162C5-9FBD-4171-9FB8-2D603B520D08}"/>
              </a:ext>
            </a:extLst>
          </p:cNvPr>
          <p:cNvSpPr/>
          <p:nvPr/>
        </p:nvSpPr>
        <p:spPr>
          <a:xfrm rot="16200000">
            <a:off x="4927520" y="1339210"/>
            <a:ext cx="298790" cy="34365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e 11">
            <a:extLst>
              <a:ext uri="{FF2B5EF4-FFF2-40B4-BE49-F238E27FC236}">
                <a16:creationId xmlns:a16="http://schemas.microsoft.com/office/drawing/2014/main" id="{EA9F4E40-80E8-4B64-B32C-C5A70B615E73}"/>
              </a:ext>
            </a:extLst>
          </p:cNvPr>
          <p:cNvSpPr/>
          <p:nvPr/>
        </p:nvSpPr>
        <p:spPr>
          <a:xfrm>
            <a:off x="2032001" y="1778494"/>
            <a:ext cx="1030514" cy="13142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ttore diritto 13">
            <a:extLst>
              <a:ext uri="{FF2B5EF4-FFF2-40B4-BE49-F238E27FC236}">
                <a16:creationId xmlns:a16="http://schemas.microsoft.com/office/drawing/2014/main" id="{318FE78B-07A5-49B6-8CF1-CEED97381B73}"/>
              </a:ext>
            </a:extLst>
          </p:cNvPr>
          <p:cNvCxnSpPr>
            <a:endCxn id="7" idx="0"/>
          </p:cNvCxnSpPr>
          <p:nvPr/>
        </p:nvCxnSpPr>
        <p:spPr>
          <a:xfrm flipH="1">
            <a:off x="2123647" y="3084087"/>
            <a:ext cx="227667" cy="2087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5" name="Oggetto 14">
            <a:extLst>
              <a:ext uri="{FF2B5EF4-FFF2-40B4-BE49-F238E27FC236}">
                <a16:creationId xmlns:a16="http://schemas.microsoft.com/office/drawing/2014/main" id="{E351D9A2-FBEA-46BE-85B5-CF39B4C16096}"/>
              </a:ext>
            </a:extLst>
          </p:cNvPr>
          <p:cNvGraphicFramePr>
            <a:graphicFrameLocks noChangeAspect="1"/>
          </p:cNvGraphicFramePr>
          <p:nvPr>
            <p:extLst>
              <p:ext uri="{D42A27DB-BD31-4B8C-83A1-F6EECF244321}">
                <p14:modId xmlns:p14="http://schemas.microsoft.com/office/powerpoint/2010/main" val="4091899196"/>
              </p:ext>
            </p:extLst>
          </p:nvPr>
        </p:nvGraphicFramePr>
        <p:xfrm>
          <a:off x="2984631" y="4854308"/>
          <a:ext cx="7797800" cy="1052512"/>
        </p:xfrm>
        <a:graphic>
          <a:graphicData uri="http://schemas.openxmlformats.org/presentationml/2006/ole">
            <mc:AlternateContent xmlns:mc="http://schemas.openxmlformats.org/markup-compatibility/2006">
              <mc:Choice xmlns:v="urn:schemas-microsoft-com:vml" Requires="v">
                <p:oleObj spid="_x0000_s20582" name="Equation" r:id="rId8" imgW="3708360" imgH="495000" progId="Equation.DSMT4">
                  <p:embed/>
                </p:oleObj>
              </mc:Choice>
              <mc:Fallback>
                <p:oleObj name="Equation" r:id="rId8" imgW="3708360" imgH="495000" progId="Equation.DSMT4">
                  <p:embed/>
                  <p:pic>
                    <p:nvPicPr>
                      <p:cNvPr id="5" name="Oggetto 4">
                        <a:extLst>
                          <a:ext uri="{FF2B5EF4-FFF2-40B4-BE49-F238E27FC236}">
                            <a16:creationId xmlns:a16="http://schemas.microsoft.com/office/drawing/2014/main" id="{95E3E180-1E49-4CBF-B643-AAFA1E824CEA}"/>
                          </a:ext>
                        </a:extLst>
                      </p:cNvPr>
                      <p:cNvPicPr>
                        <a:picLocks noChangeAspect="1" noChangeArrowheads="1"/>
                      </p:cNvPicPr>
                      <p:nvPr/>
                    </p:nvPicPr>
                    <p:blipFill>
                      <a:blip r:embed="rId9"/>
                      <a:srcRect/>
                      <a:stretch>
                        <a:fillRect/>
                      </a:stretch>
                    </p:blipFill>
                    <p:spPr bwMode="auto">
                      <a:xfrm>
                        <a:off x="2984631" y="4854308"/>
                        <a:ext cx="7797800" cy="1052512"/>
                      </a:xfrm>
                      <a:prstGeom prst="rect">
                        <a:avLst/>
                      </a:prstGeom>
                      <a:noFill/>
                    </p:spPr>
                  </p:pic>
                </p:oleObj>
              </mc:Fallback>
            </mc:AlternateContent>
          </a:graphicData>
        </a:graphic>
      </p:graphicFrame>
      <p:sp>
        <p:nvSpPr>
          <p:cNvPr id="16" name="Parentesi graffa aperta 15">
            <a:extLst>
              <a:ext uri="{FF2B5EF4-FFF2-40B4-BE49-F238E27FC236}">
                <a16:creationId xmlns:a16="http://schemas.microsoft.com/office/drawing/2014/main" id="{4C9D47EF-D754-498F-97F8-B01B5AF36F3C}"/>
              </a:ext>
            </a:extLst>
          </p:cNvPr>
          <p:cNvSpPr/>
          <p:nvPr/>
        </p:nvSpPr>
        <p:spPr>
          <a:xfrm rot="5400000" flipV="1">
            <a:off x="5781636" y="2986655"/>
            <a:ext cx="298790" cy="34365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Parentesi graffa aperta 16">
            <a:extLst>
              <a:ext uri="{FF2B5EF4-FFF2-40B4-BE49-F238E27FC236}">
                <a16:creationId xmlns:a16="http://schemas.microsoft.com/office/drawing/2014/main" id="{D09FC5F0-5D8C-4E9B-A25F-5AB46F5233B1}"/>
              </a:ext>
            </a:extLst>
          </p:cNvPr>
          <p:cNvSpPr/>
          <p:nvPr/>
        </p:nvSpPr>
        <p:spPr>
          <a:xfrm rot="5400000" flipV="1">
            <a:off x="9156954" y="3196283"/>
            <a:ext cx="322883" cy="303060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CasellaDiTesto 17">
            <a:extLst>
              <a:ext uri="{FF2B5EF4-FFF2-40B4-BE49-F238E27FC236}">
                <a16:creationId xmlns:a16="http://schemas.microsoft.com/office/drawing/2014/main" id="{F0B8F039-7AFE-4DB5-8204-A4CECF0820FE}"/>
              </a:ext>
            </a:extLst>
          </p:cNvPr>
          <p:cNvSpPr txBox="1"/>
          <p:nvPr/>
        </p:nvSpPr>
        <p:spPr>
          <a:xfrm>
            <a:off x="566057" y="4711586"/>
            <a:ext cx="197394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Referred to the input diff. capacitance</a:t>
            </a:r>
          </a:p>
        </p:txBody>
      </p:sp>
    </p:spTree>
    <p:extLst>
      <p:ext uri="{BB962C8B-B14F-4D97-AF65-F5344CB8AC3E}">
        <p14:creationId xmlns:p14="http://schemas.microsoft.com/office/powerpoint/2010/main" val="58700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6" grpId="0" animBg="1"/>
      <p:bldP spid="17"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5AA435-D9B3-4F60-AB37-92415BC71002}"/>
              </a:ext>
            </a:extLst>
          </p:cNvPr>
          <p:cNvSpPr>
            <a:spLocks noGrp="1"/>
          </p:cNvSpPr>
          <p:nvPr>
            <p:ph type="title"/>
          </p:nvPr>
        </p:nvSpPr>
        <p:spPr/>
        <p:txBody>
          <a:bodyPr/>
          <a:lstStyle/>
          <a:p>
            <a:r>
              <a:rPr lang="it-IT" dirty="0" err="1"/>
              <a:t>Example</a:t>
            </a:r>
            <a:r>
              <a:rPr lang="it-IT" dirty="0"/>
              <a:t>: DR of the SC </a:t>
            </a:r>
            <a:r>
              <a:rPr lang="it-IT" dirty="0" err="1"/>
              <a:t>interface</a:t>
            </a:r>
            <a:r>
              <a:rPr lang="it-IT" dirty="0"/>
              <a:t> </a:t>
            </a:r>
            <a:r>
              <a:rPr lang="it-IT" dirty="0" err="1"/>
              <a:t>considering</a:t>
            </a:r>
            <a:r>
              <a:rPr lang="it-IT" dirty="0"/>
              <a:t> </a:t>
            </a:r>
            <a:r>
              <a:rPr lang="it-IT" dirty="0" err="1"/>
              <a:t>only</a:t>
            </a:r>
            <a:r>
              <a:rPr lang="it-IT" dirty="0"/>
              <a:t> kT/C </a:t>
            </a:r>
            <a:r>
              <a:rPr lang="it-IT" dirty="0" err="1"/>
              <a:t>noise</a:t>
            </a:r>
            <a:endParaRPr lang="en-US" dirty="0"/>
          </a:p>
        </p:txBody>
      </p:sp>
      <p:sp>
        <p:nvSpPr>
          <p:cNvPr id="3" name="Segnaposto piè di pagina 2">
            <a:extLst>
              <a:ext uri="{FF2B5EF4-FFF2-40B4-BE49-F238E27FC236}">
                <a16:creationId xmlns:a16="http://schemas.microsoft.com/office/drawing/2014/main" id="{C3FA32C7-70EE-473B-9E3C-45F77F12FB3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981847C-047C-4470-8E16-9CB429796BF0}"/>
              </a:ext>
            </a:extLst>
          </p:cNvPr>
          <p:cNvSpPr>
            <a:spLocks noGrp="1"/>
          </p:cNvSpPr>
          <p:nvPr>
            <p:ph type="sldNum" sz="quarter" idx="12"/>
          </p:nvPr>
        </p:nvSpPr>
        <p:spPr/>
        <p:txBody>
          <a:bodyPr/>
          <a:lstStyle/>
          <a:p>
            <a:fld id="{02055017-B6DE-4C35-A63B-40EADAC97849}" type="slidenum">
              <a:rPr lang="en-US" smtClean="0"/>
              <a:t>26</a:t>
            </a:fld>
            <a:endParaRPr lang="en-US" dirty="0"/>
          </a:p>
        </p:txBody>
      </p:sp>
      <p:graphicFrame>
        <p:nvGraphicFramePr>
          <p:cNvPr id="5" name="Oggetto 4">
            <a:extLst>
              <a:ext uri="{FF2B5EF4-FFF2-40B4-BE49-F238E27FC236}">
                <a16:creationId xmlns:a16="http://schemas.microsoft.com/office/drawing/2014/main" id="{05FD39B5-06F4-4D5D-8E90-98DA48899BAE}"/>
              </a:ext>
            </a:extLst>
          </p:cNvPr>
          <p:cNvGraphicFramePr>
            <a:graphicFrameLocks noChangeAspect="1"/>
          </p:cNvGraphicFramePr>
          <p:nvPr>
            <p:extLst>
              <p:ext uri="{D42A27DB-BD31-4B8C-83A1-F6EECF244321}">
                <p14:modId xmlns:p14="http://schemas.microsoft.com/office/powerpoint/2010/main" val="1371298434"/>
              </p:ext>
            </p:extLst>
          </p:nvPr>
        </p:nvGraphicFramePr>
        <p:xfrm>
          <a:off x="1242560" y="1567996"/>
          <a:ext cx="3792537" cy="917575"/>
        </p:xfrm>
        <a:graphic>
          <a:graphicData uri="http://schemas.openxmlformats.org/presentationml/2006/ole">
            <mc:AlternateContent xmlns:mc="http://schemas.openxmlformats.org/markup-compatibility/2006">
              <mc:Choice xmlns:v="urn:schemas-microsoft-com:vml" Requires="v">
                <p:oleObj spid="_x0000_s21677" name="Equation" r:id="rId3" imgW="1803240" imgH="431640" progId="Equation.DSMT4">
                  <p:embed/>
                </p:oleObj>
              </mc:Choice>
              <mc:Fallback>
                <p:oleObj name="Equation" r:id="rId3" imgW="1803240" imgH="431640" progId="Equation.DSMT4">
                  <p:embed/>
                  <p:pic>
                    <p:nvPicPr>
                      <p:cNvPr id="15" name="Oggetto 14">
                        <a:extLst>
                          <a:ext uri="{FF2B5EF4-FFF2-40B4-BE49-F238E27FC236}">
                            <a16:creationId xmlns:a16="http://schemas.microsoft.com/office/drawing/2014/main" id="{E351D9A2-FBEA-46BE-85B5-CF39B4C16096}"/>
                          </a:ext>
                        </a:extLst>
                      </p:cNvPr>
                      <p:cNvPicPr>
                        <a:picLocks noChangeAspect="1" noChangeArrowheads="1"/>
                      </p:cNvPicPr>
                      <p:nvPr/>
                    </p:nvPicPr>
                    <p:blipFill>
                      <a:blip r:embed="rId4"/>
                      <a:srcRect/>
                      <a:stretch>
                        <a:fillRect/>
                      </a:stretch>
                    </p:blipFill>
                    <p:spPr bwMode="auto">
                      <a:xfrm>
                        <a:off x="1242560" y="1567996"/>
                        <a:ext cx="3792537" cy="917575"/>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63A85491-8C49-43BE-BA4D-DEE282163A60}"/>
              </a:ext>
            </a:extLst>
          </p:cNvPr>
          <p:cNvGraphicFramePr>
            <a:graphicFrameLocks noChangeAspect="1"/>
          </p:cNvGraphicFramePr>
          <p:nvPr>
            <p:extLst>
              <p:ext uri="{D42A27DB-BD31-4B8C-83A1-F6EECF244321}">
                <p14:modId xmlns:p14="http://schemas.microsoft.com/office/powerpoint/2010/main" val="134166373"/>
              </p:ext>
            </p:extLst>
          </p:nvPr>
        </p:nvGraphicFramePr>
        <p:xfrm>
          <a:off x="3856720" y="4620812"/>
          <a:ext cx="3842258" cy="1458939"/>
        </p:xfrm>
        <a:graphic>
          <a:graphicData uri="http://schemas.openxmlformats.org/presentationml/2006/ole">
            <mc:AlternateContent xmlns:mc="http://schemas.openxmlformats.org/markup-compatibility/2006">
              <mc:Choice xmlns:v="urn:schemas-microsoft-com:vml" Requires="v">
                <p:oleObj spid="_x0000_s21678" name="Equation" r:id="rId5" imgW="1752480" imgH="660240" progId="Equation.DSMT4">
                  <p:embed/>
                </p:oleObj>
              </mc:Choice>
              <mc:Fallback>
                <p:oleObj name="Equation" r:id="rId5" imgW="1752480" imgH="660240" progId="Equation.DSMT4">
                  <p:embed/>
                  <p:pic>
                    <p:nvPicPr>
                      <p:cNvPr id="0" name="Object 1"/>
                      <p:cNvPicPr>
                        <a:picLocks noChangeAspect="1" noChangeArrowheads="1"/>
                      </p:cNvPicPr>
                      <p:nvPr/>
                    </p:nvPicPr>
                    <p:blipFill>
                      <a:blip r:embed="rId6"/>
                      <a:srcRect/>
                      <a:stretch>
                        <a:fillRect/>
                      </a:stretch>
                    </p:blipFill>
                    <p:spPr bwMode="auto">
                      <a:xfrm>
                        <a:off x="3856720" y="4620812"/>
                        <a:ext cx="3842258" cy="1458939"/>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7DF7936E-00D1-4B00-8170-DABA433E3A7C}"/>
              </a:ext>
            </a:extLst>
          </p:cNvPr>
          <p:cNvGraphicFramePr>
            <a:graphicFrameLocks noChangeAspect="1"/>
          </p:cNvGraphicFramePr>
          <p:nvPr>
            <p:extLst>
              <p:ext uri="{D42A27DB-BD31-4B8C-83A1-F6EECF244321}">
                <p14:modId xmlns:p14="http://schemas.microsoft.com/office/powerpoint/2010/main" val="3889897312"/>
              </p:ext>
            </p:extLst>
          </p:nvPr>
        </p:nvGraphicFramePr>
        <p:xfrm>
          <a:off x="5614405" y="1455295"/>
          <a:ext cx="3084999" cy="945942"/>
        </p:xfrm>
        <a:graphic>
          <a:graphicData uri="http://schemas.openxmlformats.org/presentationml/2006/ole">
            <mc:AlternateContent xmlns:mc="http://schemas.openxmlformats.org/markup-compatibility/2006">
              <mc:Choice xmlns:v="urn:schemas-microsoft-com:vml" Requires="v">
                <p:oleObj spid="_x0000_s21679" name="Equation" r:id="rId7" imgW="1460160" imgH="444240" progId="Equation.DSMT4">
                  <p:embed/>
                </p:oleObj>
              </mc:Choice>
              <mc:Fallback>
                <p:oleObj name="Equation" r:id="rId7" imgW="1460160" imgH="444240" progId="Equation.DSMT4">
                  <p:embed/>
                  <p:pic>
                    <p:nvPicPr>
                      <p:cNvPr id="7" name="Oggetto 6">
                        <a:extLst>
                          <a:ext uri="{FF2B5EF4-FFF2-40B4-BE49-F238E27FC236}">
                            <a16:creationId xmlns:a16="http://schemas.microsoft.com/office/drawing/2014/main" id="{63A85491-8C49-43BE-BA4D-DEE282163A60}"/>
                          </a:ext>
                        </a:extLst>
                      </p:cNvPr>
                      <p:cNvPicPr>
                        <a:picLocks noChangeAspect="1" noChangeArrowheads="1"/>
                      </p:cNvPicPr>
                      <p:nvPr/>
                    </p:nvPicPr>
                    <p:blipFill>
                      <a:blip r:embed="rId8"/>
                      <a:srcRect/>
                      <a:stretch>
                        <a:fillRect/>
                      </a:stretch>
                    </p:blipFill>
                    <p:spPr bwMode="auto">
                      <a:xfrm>
                        <a:off x="5614405" y="1455295"/>
                        <a:ext cx="3084999" cy="945942"/>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006B1C56-B7ED-4EEC-A8F4-35062815240C}"/>
              </a:ext>
            </a:extLst>
          </p:cNvPr>
          <p:cNvGraphicFramePr>
            <a:graphicFrameLocks noChangeAspect="1"/>
          </p:cNvGraphicFramePr>
          <p:nvPr>
            <p:extLst>
              <p:ext uri="{D42A27DB-BD31-4B8C-83A1-F6EECF244321}">
                <p14:modId xmlns:p14="http://schemas.microsoft.com/office/powerpoint/2010/main" val="1662029186"/>
              </p:ext>
            </p:extLst>
          </p:nvPr>
        </p:nvGraphicFramePr>
        <p:xfrm>
          <a:off x="1122408" y="2602853"/>
          <a:ext cx="8706293" cy="917575"/>
        </p:xfrm>
        <a:graphic>
          <a:graphicData uri="http://schemas.openxmlformats.org/presentationml/2006/ole">
            <mc:AlternateContent xmlns:mc="http://schemas.openxmlformats.org/markup-compatibility/2006">
              <mc:Choice xmlns:v="urn:schemas-microsoft-com:vml" Requires="v">
                <p:oleObj spid="_x0000_s21680" name="Equation" r:id="rId9" imgW="3898900" imgH="431800" progId="Equation.DSMT4">
                  <p:embed/>
                </p:oleObj>
              </mc:Choice>
              <mc:Fallback>
                <p:oleObj name="Equation" r:id="rId9" imgW="3898900" imgH="43180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2408" y="2602853"/>
                        <a:ext cx="8706293" cy="91757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49B6AA51-9978-4C5D-844B-E8B44EFB444A}"/>
              </a:ext>
            </a:extLst>
          </p:cNvPr>
          <p:cNvGraphicFramePr>
            <a:graphicFrameLocks noChangeAspect="1"/>
          </p:cNvGraphicFramePr>
          <p:nvPr>
            <p:extLst>
              <p:ext uri="{D42A27DB-BD31-4B8C-83A1-F6EECF244321}">
                <p14:modId xmlns:p14="http://schemas.microsoft.com/office/powerpoint/2010/main" val="204035259"/>
              </p:ext>
            </p:extLst>
          </p:nvPr>
        </p:nvGraphicFramePr>
        <p:xfrm>
          <a:off x="9186051" y="1503683"/>
          <a:ext cx="2328002" cy="734545"/>
        </p:xfrm>
        <a:graphic>
          <a:graphicData uri="http://schemas.openxmlformats.org/presentationml/2006/ole">
            <mc:AlternateContent xmlns:mc="http://schemas.openxmlformats.org/markup-compatibility/2006">
              <mc:Choice xmlns:v="urn:schemas-microsoft-com:vml" Requires="v">
                <p:oleObj spid="_x0000_s21681" name="Equation" r:id="rId11" imgW="1054080" imgH="330120" progId="Equation.DSMT4">
                  <p:embed/>
                </p:oleObj>
              </mc:Choice>
              <mc:Fallback>
                <p:oleObj name="Equation" r:id="rId11" imgW="1054080" imgH="330120" progId="Equation.DSMT4">
                  <p:embed/>
                  <p:pic>
                    <p:nvPicPr>
                      <p:cNvPr id="8" name="Oggetto 7">
                        <a:extLst>
                          <a:ext uri="{FF2B5EF4-FFF2-40B4-BE49-F238E27FC236}">
                            <a16:creationId xmlns:a16="http://schemas.microsoft.com/office/drawing/2014/main" id="{7DF7936E-00D1-4B00-8170-DABA433E3A7C}"/>
                          </a:ext>
                        </a:extLst>
                      </p:cNvPr>
                      <p:cNvPicPr>
                        <a:picLocks noChangeAspect="1" noChangeArrowheads="1"/>
                      </p:cNvPicPr>
                      <p:nvPr/>
                    </p:nvPicPr>
                    <p:blipFill>
                      <a:blip r:embed="rId12"/>
                      <a:srcRect/>
                      <a:stretch>
                        <a:fillRect/>
                      </a:stretch>
                    </p:blipFill>
                    <p:spPr bwMode="auto">
                      <a:xfrm>
                        <a:off x="9186051" y="1503683"/>
                        <a:ext cx="2328002" cy="734545"/>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AF1CE5AB-1D07-4854-A2F2-2BA46144434F}"/>
              </a:ext>
            </a:extLst>
          </p:cNvPr>
          <p:cNvGraphicFramePr>
            <a:graphicFrameLocks noChangeAspect="1"/>
          </p:cNvGraphicFramePr>
          <p:nvPr>
            <p:extLst>
              <p:ext uri="{D42A27DB-BD31-4B8C-83A1-F6EECF244321}">
                <p14:modId xmlns:p14="http://schemas.microsoft.com/office/powerpoint/2010/main" val="899761104"/>
              </p:ext>
            </p:extLst>
          </p:nvPr>
        </p:nvGraphicFramePr>
        <p:xfrm>
          <a:off x="1341878" y="3463805"/>
          <a:ext cx="9131300" cy="1025525"/>
        </p:xfrm>
        <a:graphic>
          <a:graphicData uri="http://schemas.openxmlformats.org/presentationml/2006/ole">
            <mc:AlternateContent xmlns:mc="http://schemas.openxmlformats.org/markup-compatibility/2006">
              <mc:Choice xmlns:v="urn:schemas-microsoft-com:vml" Requires="v">
                <p:oleObj spid="_x0000_s21682" name="Equation" r:id="rId13" imgW="4089240" imgH="482400" progId="Equation.DSMT4">
                  <p:embed/>
                </p:oleObj>
              </mc:Choice>
              <mc:Fallback>
                <p:oleObj name="Equation" r:id="rId13" imgW="4089240" imgH="482400" progId="Equation.DSMT4">
                  <p:embed/>
                  <p:pic>
                    <p:nvPicPr>
                      <p:cNvPr id="10" name="Oggetto 9">
                        <a:extLst>
                          <a:ext uri="{FF2B5EF4-FFF2-40B4-BE49-F238E27FC236}">
                            <a16:creationId xmlns:a16="http://schemas.microsoft.com/office/drawing/2014/main" id="{006B1C56-B7ED-4EEC-A8F4-35062815240C}"/>
                          </a:ext>
                        </a:extLst>
                      </p:cNvPr>
                      <p:cNvPicPr>
                        <a:picLocks noChangeAspect="1" noChangeArrowheads="1"/>
                      </p:cNvPicPr>
                      <p:nvPr/>
                    </p:nvPicPr>
                    <p:blipFill>
                      <a:blip r:embed="rId14"/>
                      <a:srcRect/>
                      <a:stretch>
                        <a:fillRect/>
                      </a:stretch>
                    </p:blipFill>
                    <p:spPr bwMode="auto">
                      <a:xfrm>
                        <a:off x="1341878" y="3463805"/>
                        <a:ext cx="9131300" cy="1025525"/>
                      </a:xfrm>
                      <a:prstGeom prst="rect">
                        <a:avLst/>
                      </a:prstGeom>
                      <a:noFill/>
                    </p:spPr>
                  </p:pic>
                </p:oleObj>
              </mc:Fallback>
            </mc:AlternateContent>
          </a:graphicData>
        </a:graphic>
      </p:graphicFrame>
    </p:spTree>
    <p:extLst>
      <p:ext uri="{BB962C8B-B14F-4D97-AF65-F5344CB8AC3E}">
        <p14:creationId xmlns:p14="http://schemas.microsoft.com/office/powerpoint/2010/main" val="158150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AB8CB91-17DF-405D-A69C-90809A909110}"/>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88D2C20-B9D9-438E-8BBE-EE9D5CC76394}"/>
              </a:ext>
            </a:extLst>
          </p:cNvPr>
          <p:cNvSpPr>
            <a:spLocks noGrp="1"/>
          </p:cNvSpPr>
          <p:nvPr>
            <p:ph type="sldNum" sz="quarter" idx="12"/>
          </p:nvPr>
        </p:nvSpPr>
        <p:spPr/>
        <p:txBody>
          <a:bodyPr/>
          <a:lstStyle/>
          <a:p>
            <a:fld id="{02055017-B6DE-4C35-A63B-40EADAC97849}" type="slidenum">
              <a:rPr lang="en-US" smtClean="0"/>
              <a:t>27</a:t>
            </a:fld>
            <a:endParaRPr lang="en-US" dirty="0"/>
          </a:p>
        </p:txBody>
      </p:sp>
      <p:sp>
        <p:nvSpPr>
          <p:cNvPr id="5" name="Titolo 1">
            <a:extLst>
              <a:ext uri="{FF2B5EF4-FFF2-40B4-BE49-F238E27FC236}">
                <a16:creationId xmlns:a16="http://schemas.microsoft.com/office/drawing/2014/main" id="{34B68CA2-FC60-4368-986E-5E1DC4933955}"/>
              </a:ext>
            </a:extLst>
          </p:cNvPr>
          <p:cNvSpPr>
            <a:spLocks noGrp="1"/>
          </p:cNvSpPr>
          <p:nvPr>
            <p:ph type="title"/>
          </p:nvPr>
        </p:nvSpPr>
        <p:spPr>
          <a:xfrm>
            <a:off x="838200" y="365125"/>
            <a:ext cx="10515600" cy="662397"/>
          </a:xfrm>
        </p:spPr>
        <p:txBody>
          <a:bodyPr/>
          <a:lstStyle/>
          <a:p>
            <a:r>
              <a:rPr lang="it-IT" dirty="0" err="1"/>
              <a:t>Example</a:t>
            </a:r>
            <a:r>
              <a:rPr lang="it-IT" dirty="0"/>
              <a:t>: DR of the SC </a:t>
            </a:r>
            <a:r>
              <a:rPr lang="it-IT" dirty="0" err="1"/>
              <a:t>interface</a:t>
            </a:r>
            <a:r>
              <a:rPr lang="it-IT" dirty="0"/>
              <a:t> </a:t>
            </a:r>
            <a:r>
              <a:rPr lang="it-IT" dirty="0" err="1"/>
              <a:t>considering</a:t>
            </a:r>
            <a:r>
              <a:rPr lang="it-IT" dirty="0"/>
              <a:t> </a:t>
            </a:r>
            <a:r>
              <a:rPr lang="it-IT" dirty="0" err="1"/>
              <a:t>only</a:t>
            </a:r>
            <a:r>
              <a:rPr lang="it-IT" dirty="0"/>
              <a:t> kT/C </a:t>
            </a:r>
            <a:r>
              <a:rPr lang="it-IT" dirty="0" err="1"/>
              <a:t>noise</a:t>
            </a:r>
            <a:endParaRPr lang="en-US" dirty="0"/>
          </a:p>
        </p:txBody>
      </p:sp>
      <p:graphicFrame>
        <p:nvGraphicFramePr>
          <p:cNvPr id="6" name="Oggetto 5">
            <a:extLst>
              <a:ext uri="{FF2B5EF4-FFF2-40B4-BE49-F238E27FC236}">
                <a16:creationId xmlns:a16="http://schemas.microsoft.com/office/drawing/2014/main" id="{A1D05C2D-3D27-4F44-9697-8FF6EB4DC6C2}"/>
              </a:ext>
            </a:extLst>
          </p:cNvPr>
          <p:cNvGraphicFramePr>
            <a:graphicFrameLocks noChangeAspect="1"/>
          </p:cNvGraphicFramePr>
          <p:nvPr>
            <p:extLst>
              <p:ext uri="{D42A27DB-BD31-4B8C-83A1-F6EECF244321}">
                <p14:modId xmlns:p14="http://schemas.microsoft.com/office/powerpoint/2010/main" val="2624470814"/>
              </p:ext>
            </p:extLst>
          </p:nvPr>
        </p:nvGraphicFramePr>
        <p:xfrm>
          <a:off x="1139142" y="1282744"/>
          <a:ext cx="3923275" cy="1489702"/>
        </p:xfrm>
        <a:graphic>
          <a:graphicData uri="http://schemas.openxmlformats.org/presentationml/2006/ole">
            <mc:AlternateContent xmlns:mc="http://schemas.openxmlformats.org/markup-compatibility/2006">
              <mc:Choice xmlns:v="urn:schemas-microsoft-com:vml" Requires="v">
                <p:oleObj spid="_x0000_s22655" name="Equation" r:id="rId3" imgW="1752480" imgH="660240" progId="Equation.DSMT4">
                  <p:embed/>
                </p:oleObj>
              </mc:Choice>
              <mc:Fallback>
                <p:oleObj name="Equation" r:id="rId3" imgW="1752480" imgH="660240" progId="Equation.DSMT4">
                  <p:embed/>
                  <p:pic>
                    <p:nvPicPr>
                      <p:cNvPr id="7" name="Oggetto 6">
                        <a:extLst>
                          <a:ext uri="{FF2B5EF4-FFF2-40B4-BE49-F238E27FC236}">
                            <a16:creationId xmlns:a16="http://schemas.microsoft.com/office/drawing/2014/main" id="{63A85491-8C49-43BE-BA4D-DEE282163A60}"/>
                          </a:ext>
                        </a:extLst>
                      </p:cNvPr>
                      <p:cNvPicPr>
                        <a:picLocks noChangeAspect="1" noChangeArrowheads="1"/>
                      </p:cNvPicPr>
                      <p:nvPr/>
                    </p:nvPicPr>
                    <p:blipFill>
                      <a:blip r:embed="rId4"/>
                      <a:srcRect/>
                      <a:stretch>
                        <a:fillRect/>
                      </a:stretch>
                    </p:blipFill>
                    <p:spPr bwMode="auto">
                      <a:xfrm>
                        <a:off x="1139142" y="1282744"/>
                        <a:ext cx="3923275" cy="1489702"/>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4C1EBE88-2C39-4B11-95DE-9F3654BFC061}"/>
              </a:ext>
            </a:extLst>
          </p:cNvPr>
          <p:cNvGraphicFramePr>
            <a:graphicFrameLocks noChangeAspect="1"/>
          </p:cNvGraphicFramePr>
          <p:nvPr>
            <p:extLst>
              <p:ext uri="{D42A27DB-BD31-4B8C-83A1-F6EECF244321}">
                <p14:modId xmlns:p14="http://schemas.microsoft.com/office/powerpoint/2010/main" val="2816972608"/>
              </p:ext>
            </p:extLst>
          </p:nvPr>
        </p:nvGraphicFramePr>
        <p:xfrm>
          <a:off x="5958376" y="1239756"/>
          <a:ext cx="4483100" cy="1458913"/>
        </p:xfrm>
        <a:graphic>
          <a:graphicData uri="http://schemas.openxmlformats.org/presentationml/2006/ole">
            <mc:AlternateContent xmlns:mc="http://schemas.openxmlformats.org/markup-compatibility/2006">
              <mc:Choice xmlns:v="urn:schemas-microsoft-com:vml" Requires="v">
                <p:oleObj spid="_x0000_s22656" name="Equation" r:id="rId5" imgW="2044440" imgH="660240" progId="Equation.DSMT4">
                  <p:embed/>
                </p:oleObj>
              </mc:Choice>
              <mc:Fallback>
                <p:oleObj name="Equation" r:id="rId5" imgW="2044440" imgH="660240" progId="Equation.DSMT4">
                  <p:embed/>
                  <p:pic>
                    <p:nvPicPr>
                      <p:cNvPr id="7" name="Oggetto 6">
                        <a:extLst>
                          <a:ext uri="{FF2B5EF4-FFF2-40B4-BE49-F238E27FC236}">
                            <a16:creationId xmlns:a16="http://schemas.microsoft.com/office/drawing/2014/main" id="{63A85491-8C49-43BE-BA4D-DEE282163A60}"/>
                          </a:ext>
                        </a:extLst>
                      </p:cNvPr>
                      <p:cNvPicPr>
                        <a:picLocks noChangeAspect="1" noChangeArrowheads="1"/>
                      </p:cNvPicPr>
                      <p:nvPr/>
                    </p:nvPicPr>
                    <p:blipFill>
                      <a:blip r:embed="rId6"/>
                      <a:srcRect/>
                      <a:stretch>
                        <a:fillRect/>
                      </a:stretch>
                    </p:blipFill>
                    <p:spPr bwMode="auto">
                      <a:xfrm>
                        <a:off x="5958376" y="1239756"/>
                        <a:ext cx="4483100" cy="1458913"/>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0A6180AF-F1F6-421A-865A-79881EBC694F}"/>
              </a:ext>
            </a:extLst>
          </p:cNvPr>
          <p:cNvGraphicFramePr>
            <a:graphicFrameLocks noChangeAspect="1"/>
          </p:cNvGraphicFramePr>
          <p:nvPr>
            <p:extLst>
              <p:ext uri="{D42A27DB-BD31-4B8C-83A1-F6EECF244321}">
                <p14:modId xmlns:p14="http://schemas.microsoft.com/office/powerpoint/2010/main" val="3273563445"/>
              </p:ext>
            </p:extLst>
          </p:nvPr>
        </p:nvGraphicFramePr>
        <p:xfrm>
          <a:off x="1756228" y="4791104"/>
          <a:ext cx="5818893" cy="1290382"/>
        </p:xfrm>
        <a:graphic>
          <a:graphicData uri="http://schemas.openxmlformats.org/presentationml/2006/ole">
            <mc:AlternateContent xmlns:mc="http://schemas.openxmlformats.org/markup-compatibility/2006">
              <mc:Choice xmlns:v="urn:schemas-microsoft-com:vml" Requires="v">
                <p:oleObj spid="_x0000_s22657" name="Equation" r:id="rId7" imgW="2273300" imgH="495300" progId="Equation.DSMT4">
                  <p:embed/>
                </p:oleObj>
              </mc:Choice>
              <mc:Fallback>
                <p:oleObj name="Equation" r:id="rId7" imgW="2273300" imgH="4953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6228" y="4791104"/>
                        <a:ext cx="5818893" cy="1290382"/>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E7CB9F59-1ABF-4DA1-B8F5-610789DA4B26}"/>
              </a:ext>
            </a:extLst>
          </p:cNvPr>
          <p:cNvGraphicFramePr>
            <a:graphicFrameLocks noChangeAspect="1"/>
          </p:cNvGraphicFramePr>
          <p:nvPr>
            <p:extLst>
              <p:ext uri="{D42A27DB-BD31-4B8C-83A1-F6EECF244321}">
                <p14:modId xmlns:p14="http://schemas.microsoft.com/office/powerpoint/2010/main" val="2870212095"/>
              </p:ext>
            </p:extLst>
          </p:nvPr>
        </p:nvGraphicFramePr>
        <p:xfrm>
          <a:off x="1025405" y="2976807"/>
          <a:ext cx="4037012" cy="1516062"/>
        </p:xfrm>
        <a:graphic>
          <a:graphicData uri="http://schemas.openxmlformats.org/presentationml/2006/ole">
            <mc:AlternateContent xmlns:mc="http://schemas.openxmlformats.org/markup-compatibility/2006">
              <mc:Choice xmlns:v="urn:schemas-microsoft-com:vml" Requires="v">
                <p:oleObj spid="_x0000_s22658" name="Equation" r:id="rId9" imgW="1841400" imgH="685800" progId="Equation.DSMT4">
                  <p:embed/>
                </p:oleObj>
              </mc:Choice>
              <mc:Fallback>
                <p:oleObj name="Equation" r:id="rId9" imgW="1841400" imgH="685800" progId="Equation.DSMT4">
                  <p:embed/>
                  <p:pic>
                    <p:nvPicPr>
                      <p:cNvPr id="7" name="Oggetto 6">
                        <a:extLst>
                          <a:ext uri="{FF2B5EF4-FFF2-40B4-BE49-F238E27FC236}">
                            <a16:creationId xmlns:a16="http://schemas.microsoft.com/office/drawing/2014/main" id="{4C1EBE88-2C39-4B11-95DE-9F3654BFC061}"/>
                          </a:ext>
                        </a:extLst>
                      </p:cNvPr>
                      <p:cNvPicPr>
                        <a:picLocks noChangeAspect="1" noChangeArrowheads="1"/>
                      </p:cNvPicPr>
                      <p:nvPr/>
                    </p:nvPicPr>
                    <p:blipFill>
                      <a:blip r:embed="rId10"/>
                      <a:srcRect/>
                      <a:stretch>
                        <a:fillRect/>
                      </a:stretch>
                    </p:blipFill>
                    <p:spPr bwMode="auto">
                      <a:xfrm>
                        <a:off x="1025405" y="2976807"/>
                        <a:ext cx="4037012" cy="1516062"/>
                      </a:xfrm>
                      <a:prstGeom prst="rect">
                        <a:avLst/>
                      </a:prstGeom>
                      <a:noFill/>
                    </p:spPr>
                  </p:pic>
                </p:oleObj>
              </mc:Fallback>
            </mc:AlternateContent>
          </a:graphicData>
        </a:graphic>
      </p:graphicFrame>
      <p:sp>
        <p:nvSpPr>
          <p:cNvPr id="8" name="Rettangolo con angoli arrotondati 7">
            <a:extLst>
              <a:ext uri="{FF2B5EF4-FFF2-40B4-BE49-F238E27FC236}">
                <a16:creationId xmlns:a16="http://schemas.microsoft.com/office/drawing/2014/main" id="{7BB6FA08-AC9E-45EC-813C-97BAA132634F}"/>
              </a:ext>
            </a:extLst>
          </p:cNvPr>
          <p:cNvSpPr/>
          <p:nvPr/>
        </p:nvSpPr>
        <p:spPr>
          <a:xfrm>
            <a:off x="3075708" y="5486400"/>
            <a:ext cx="1729047" cy="595086"/>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15BC535D-50E1-41D6-9403-8A03CC4E638B}"/>
              </a:ext>
            </a:extLst>
          </p:cNvPr>
          <p:cNvSpPr txBox="1"/>
          <p:nvPr/>
        </p:nvSpPr>
        <p:spPr>
          <a:xfrm>
            <a:off x="8146472" y="4921135"/>
            <a:ext cx="3536521" cy="1200329"/>
          </a:xfrm>
          <a:prstGeom prst="rect">
            <a:avLst/>
          </a:prstGeom>
          <a:noFill/>
        </p:spPr>
        <p:txBody>
          <a:bodyPr wrap="square" rtlCol="0">
            <a:spAutoFit/>
          </a:bodyPr>
          <a:lstStyle/>
          <a:p>
            <a:r>
              <a:rPr lang="it-IT" sz="2400" dirty="0" err="1">
                <a:solidFill>
                  <a:srgbClr val="FF0000"/>
                </a:solidFill>
                <a:latin typeface="Arial" panose="020B0604020202020204" pitchFamily="34" charset="0"/>
                <a:cs typeface="Arial" panose="020B0604020202020204" pitchFamily="34" charset="0"/>
              </a:rPr>
              <a:t>rms</a:t>
            </a:r>
            <a:r>
              <a:rPr lang="it-IT" sz="2400" dirty="0">
                <a:solidFill>
                  <a:srgbClr val="FF0000"/>
                </a:solidFill>
                <a:latin typeface="Arial" panose="020B0604020202020204" pitchFamily="34" charset="0"/>
                <a:cs typeface="Arial" panose="020B0604020202020204" pitchFamily="34" charset="0"/>
              </a:rPr>
              <a:t> </a:t>
            </a:r>
            <a:r>
              <a:rPr lang="it-IT" sz="2400" dirty="0" err="1">
                <a:solidFill>
                  <a:srgbClr val="FF0000"/>
                </a:solidFill>
                <a:latin typeface="Arial" panose="020B0604020202020204" pitchFamily="34" charset="0"/>
                <a:cs typeface="Arial" panose="020B0604020202020204" pitchFamily="34" charset="0"/>
              </a:rPr>
              <a:t>value</a:t>
            </a:r>
            <a:r>
              <a:rPr lang="it-IT" sz="2400" dirty="0">
                <a:solidFill>
                  <a:srgbClr val="FF0000"/>
                </a:solidFill>
                <a:latin typeface="Arial" panose="020B0604020202020204" pitchFamily="34" charset="0"/>
                <a:cs typeface="Arial" panose="020B0604020202020204" pitchFamily="34" charset="0"/>
              </a:rPr>
              <a:t> of the kT/C </a:t>
            </a:r>
            <a:r>
              <a:rPr lang="it-IT" sz="2400" dirty="0" err="1">
                <a:solidFill>
                  <a:srgbClr val="FF0000"/>
                </a:solidFill>
                <a:latin typeface="Arial" panose="020B0604020202020204" pitchFamily="34" charset="0"/>
                <a:cs typeface="Arial" panose="020B0604020202020204" pitchFamily="34" charset="0"/>
              </a:rPr>
              <a:t>noise</a:t>
            </a:r>
            <a:r>
              <a:rPr lang="it-IT" sz="2400" dirty="0">
                <a:solidFill>
                  <a:srgbClr val="FF0000"/>
                </a:solidFill>
                <a:latin typeface="Arial" panose="020B0604020202020204" pitchFamily="34" charset="0"/>
                <a:cs typeface="Arial" panose="020B0604020202020204" pitchFamily="34" charset="0"/>
              </a:rPr>
              <a:t> </a:t>
            </a:r>
            <a:r>
              <a:rPr lang="it-IT" sz="2400" dirty="0" err="1">
                <a:solidFill>
                  <a:srgbClr val="FF0000"/>
                </a:solidFill>
                <a:latin typeface="Arial" panose="020B0604020202020204" pitchFamily="34" charset="0"/>
                <a:cs typeface="Arial" panose="020B0604020202020204" pitchFamily="34" charset="0"/>
              </a:rPr>
              <a:t>associated</a:t>
            </a:r>
            <a:r>
              <a:rPr lang="it-IT" sz="2400" dirty="0">
                <a:solidFill>
                  <a:srgbClr val="FF0000"/>
                </a:solidFill>
                <a:latin typeface="Arial" panose="020B0604020202020204" pitchFamily="34" charset="0"/>
                <a:cs typeface="Arial" panose="020B0604020202020204" pitchFamily="34" charset="0"/>
              </a:rPr>
              <a:t> to </a:t>
            </a:r>
            <a:r>
              <a:rPr lang="it-IT" sz="2400" dirty="0">
                <a:solidFill>
                  <a:srgbClr val="FF0000"/>
                </a:solidFill>
                <a:latin typeface="Symbol" panose="05050102010706020507" pitchFamily="18" charset="2"/>
                <a:cs typeface="Arial" panose="020B0604020202020204" pitchFamily="34" charset="0"/>
              </a:rPr>
              <a:t>D</a:t>
            </a:r>
            <a:r>
              <a:rPr lang="it-IT" sz="2400" i="1" dirty="0">
                <a:solidFill>
                  <a:srgbClr val="FF0000"/>
                </a:solidFill>
                <a:latin typeface="Arial" panose="020B0604020202020204" pitchFamily="34" charset="0"/>
                <a:cs typeface="Arial" panose="020B0604020202020204" pitchFamily="34" charset="0"/>
              </a:rPr>
              <a:t>C</a:t>
            </a:r>
            <a:r>
              <a:rPr lang="it-IT" sz="2400" i="1" baseline="-25000" dirty="0">
                <a:solidFill>
                  <a:srgbClr val="FF0000"/>
                </a:solidFill>
                <a:latin typeface="Arial" panose="020B0604020202020204" pitchFamily="34" charset="0"/>
                <a:cs typeface="Arial" panose="020B0604020202020204" pitchFamily="34" charset="0"/>
              </a:rPr>
              <a:t>FS</a:t>
            </a:r>
            <a:endParaRPr lang="en-US" sz="2400" i="1" baseline="-25000" dirty="0">
              <a:solidFill>
                <a:srgbClr val="FF0000"/>
              </a:solidFill>
              <a:latin typeface="Arial" panose="020B0604020202020204" pitchFamily="34" charset="0"/>
              <a:cs typeface="Arial" panose="020B0604020202020204" pitchFamily="34" charset="0"/>
            </a:endParaRPr>
          </a:p>
        </p:txBody>
      </p:sp>
      <p:sp>
        <p:nvSpPr>
          <p:cNvPr id="12" name="Figura a mano libera: forma 11">
            <a:extLst>
              <a:ext uri="{FF2B5EF4-FFF2-40B4-BE49-F238E27FC236}">
                <a16:creationId xmlns:a16="http://schemas.microsoft.com/office/drawing/2014/main" id="{97F9A952-6B8C-4825-BD8B-EA2375DBE9E5}"/>
              </a:ext>
            </a:extLst>
          </p:cNvPr>
          <p:cNvSpPr/>
          <p:nvPr/>
        </p:nvSpPr>
        <p:spPr>
          <a:xfrm>
            <a:off x="4795508" y="4471098"/>
            <a:ext cx="3404418" cy="1115055"/>
          </a:xfrm>
          <a:custGeom>
            <a:avLst/>
            <a:gdLst>
              <a:gd name="connsiteX0" fmla="*/ 3400841 w 3404418"/>
              <a:gd name="connsiteY0" fmla="*/ 616291 h 1115055"/>
              <a:gd name="connsiteX1" fmla="*/ 3317714 w 3404418"/>
              <a:gd name="connsiteY1" fmla="*/ 599666 h 1115055"/>
              <a:gd name="connsiteX2" fmla="*/ 2818950 w 3404418"/>
              <a:gd name="connsiteY2" fmla="*/ 267157 h 1115055"/>
              <a:gd name="connsiteX3" fmla="*/ 1555416 w 3404418"/>
              <a:gd name="connsiteY3" fmla="*/ 1149 h 1115055"/>
              <a:gd name="connsiteX4" fmla="*/ 125627 w 3404418"/>
              <a:gd name="connsiteY4" fmla="*/ 200655 h 1115055"/>
              <a:gd name="connsiteX5" fmla="*/ 59125 w 3404418"/>
              <a:gd name="connsiteY5" fmla="*/ 849047 h 1115055"/>
              <a:gd name="connsiteX6" fmla="*/ 9248 w 3404418"/>
              <a:gd name="connsiteY6" fmla="*/ 1115055 h 11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4418" h="1115055">
                <a:moveTo>
                  <a:pt x="3400841" y="616291"/>
                </a:moveTo>
                <a:cubicBezTo>
                  <a:pt x="3407768" y="637073"/>
                  <a:pt x="3414696" y="657855"/>
                  <a:pt x="3317714" y="599666"/>
                </a:cubicBezTo>
                <a:cubicBezTo>
                  <a:pt x="3220732" y="541477"/>
                  <a:pt x="3112666" y="366910"/>
                  <a:pt x="2818950" y="267157"/>
                </a:cubicBezTo>
                <a:cubicBezTo>
                  <a:pt x="2525234" y="167404"/>
                  <a:pt x="2004303" y="12233"/>
                  <a:pt x="1555416" y="1149"/>
                </a:cubicBezTo>
                <a:cubicBezTo>
                  <a:pt x="1106529" y="-9935"/>
                  <a:pt x="375009" y="59339"/>
                  <a:pt x="125627" y="200655"/>
                </a:cubicBezTo>
                <a:cubicBezTo>
                  <a:pt x="-123755" y="341971"/>
                  <a:pt x="78521" y="696647"/>
                  <a:pt x="59125" y="849047"/>
                </a:cubicBezTo>
                <a:cubicBezTo>
                  <a:pt x="39728" y="1001447"/>
                  <a:pt x="24488" y="1058251"/>
                  <a:pt x="9248" y="1115055"/>
                </a:cubicBez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2BF5E007-F426-4E80-9F96-439EF044BE3A}"/>
              </a:ext>
            </a:extLst>
          </p:cNvPr>
          <p:cNvGraphicFramePr>
            <a:graphicFrameLocks noChangeAspect="1"/>
          </p:cNvGraphicFramePr>
          <p:nvPr>
            <p:extLst>
              <p:ext uri="{D42A27DB-BD31-4B8C-83A1-F6EECF244321}">
                <p14:modId xmlns:p14="http://schemas.microsoft.com/office/powerpoint/2010/main" val="3208911658"/>
              </p:ext>
            </p:extLst>
          </p:nvPr>
        </p:nvGraphicFramePr>
        <p:xfrm>
          <a:off x="6352028" y="2951634"/>
          <a:ext cx="4121150" cy="1544638"/>
        </p:xfrm>
        <a:graphic>
          <a:graphicData uri="http://schemas.openxmlformats.org/presentationml/2006/ole">
            <mc:AlternateContent xmlns:mc="http://schemas.openxmlformats.org/markup-compatibility/2006">
              <mc:Choice xmlns:v="urn:schemas-microsoft-com:vml" Requires="v">
                <p:oleObj spid="_x0000_s22659" name="Equation" r:id="rId11" imgW="1879560" imgH="698400" progId="Equation.DSMT4">
                  <p:embed/>
                </p:oleObj>
              </mc:Choice>
              <mc:Fallback>
                <p:oleObj name="Equation" r:id="rId11" imgW="1879560" imgH="698400" progId="Equation.DSMT4">
                  <p:embed/>
                  <p:pic>
                    <p:nvPicPr>
                      <p:cNvPr id="10" name="Oggetto 9">
                        <a:extLst>
                          <a:ext uri="{FF2B5EF4-FFF2-40B4-BE49-F238E27FC236}">
                            <a16:creationId xmlns:a16="http://schemas.microsoft.com/office/drawing/2014/main" id="{E7CB9F59-1ABF-4DA1-B8F5-610789DA4B26}"/>
                          </a:ext>
                        </a:extLst>
                      </p:cNvPr>
                      <p:cNvPicPr>
                        <a:picLocks noChangeAspect="1" noChangeArrowheads="1"/>
                      </p:cNvPicPr>
                      <p:nvPr/>
                    </p:nvPicPr>
                    <p:blipFill>
                      <a:blip r:embed="rId12"/>
                      <a:srcRect/>
                      <a:stretch>
                        <a:fillRect/>
                      </a:stretch>
                    </p:blipFill>
                    <p:spPr bwMode="auto">
                      <a:xfrm>
                        <a:off x="6352028" y="2951634"/>
                        <a:ext cx="4121150" cy="1544638"/>
                      </a:xfrm>
                      <a:prstGeom prst="rect">
                        <a:avLst/>
                      </a:prstGeom>
                      <a:noFill/>
                    </p:spPr>
                  </p:pic>
                </p:oleObj>
              </mc:Fallback>
            </mc:AlternateContent>
          </a:graphicData>
        </a:graphic>
      </p:graphicFrame>
    </p:spTree>
    <p:extLst>
      <p:ext uri="{BB962C8B-B14F-4D97-AF65-F5344CB8AC3E}">
        <p14:creationId xmlns:p14="http://schemas.microsoft.com/office/powerpoint/2010/main" val="88613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Random nature of V</a:t>
            </a:r>
            <a:r>
              <a:rPr lang="it-IT" dirty="0">
                <a:latin typeface="Symbol" panose="05050102010706020507" pitchFamily="18" charset="2"/>
              </a:rPr>
              <a:t>e</a:t>
            </a:r>
            <a:endParaRPr lang="en-US" dirty="0">
              <a:latin typeface="Symbol" panose="05050102010706020507" pitchFamily="18" charset="2"/>
            </a:endParaRP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a:t>
            </a:fld>
            <a:endParaRPr lang="en-US" dirty="0"/>
          </a:p>
        </p:txBody>
      </p:sp>
      <p:pic>
        <p:nvPicPr>
          <p:cNvPr id="5" name="Elemento grafico 4">
            <a:extLst>
              <a:ext uri="{FF2B5EF4-FFF2-40B4-BE49-F238E27FC236}">
                <a16:creationId xmlns:a16="http://schemas.microsoft.com/office/drawing/2014/main" id="{1C85E98E-A5B5-4B67-9FE8-C164F28922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8979" y="2353262"/>
            <a:ext cx="4754055" cy="3465456"/>
          </a:xfrm>
          <a:prstGeom prst="rect">
            <a:avLst/>
          </a:prstGeom>
        </p:spPr>
      </p:pic>
      <p:pic>
        <p:nvPicPr>
          <p:cNvPr id="6" name="Elemento grafico 5">
            <a:extLst>
              <a:ext uri="{FF2B5EF4-FFF2-40B4-BE49-F238E27FC236}">
                <a16:creationId xmlns:a16="http://schemas.microsoft.com/office/drawing/2014/main" id="{C1082869-2AFA-4B15-B7D4-E96C83BF59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5395" y="3054484"/>
            <a:ext cx="2352675" cy="1485900"/>
          </a:xfrm>
          <a:prstGeom prst="rect">
            <a:avLst/>
          </a:prstGeom>
        </p:spPr>
      </p:pic>
      <p:sp>
        <p:nvSpPr>
          <p:cNvPr id="7" name="CasellaDiTesto 6">
            <a:extLst>
              <a:ext uri="{FF2B5EF4-FFF2-40B4-BE49-F238E27FC236}">
                <a16:creationId xmlns:a16="http://schemas.microsoft.com/office/drawing/2014/main" id="{BAFBBFB0-7120-4DB8-8B60-42829D386A0B}"/>
              </a:ext>
            </a:extLst>
          </p:cNvPr>
          <p:cNvSpPr txBox="1"/>
          <p:nvPr/>
        </p:nvSpPr>
        <p:spPr>
          <a:xfrm>
            <a:off x="1005133" y="1058612"/>
            <a:ext cx="10181734"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Repeating the sampling operation several time, the error is everytime different both in terms of magnitude and sign: it is a </a:t>
            </a:r>
            <a:r>
              <a:rPr lang="en-US" sz="2400" b="1">
                <a:latin typeface="Arial" panose="020B0604020202020204" pitchFamily="34" charset="0"/>
                <a:cs typeface="Arial" panose="020B0604020202020204" pitchFamily="34" charset="0"/>
              </a:rPr>
              <a:t>random process</a:t>
            </a:r>
          </a:p>
        </p:txBody>
      </p:sp>
      <p:graphicFrame>
        <p:nvGraphicFramePr>
          <p:cNvPr id="9" name="Oggetto 8">
            <a:extLst>
              <a:ext uri="{FF2B5EF4-FFF2-40B4-BE49-F238E27FC236}">
                <a16:creationId xmlns:a16="http://schemas.microsoft.com/office/drawing/2014/main" id="{66B8F707-25D5-422D-B342-FF959D81894F}"/>
              </a:ext>
            </a:extLst>
          </p:cNvPr>
          <p:cNvGraphicFramePr>
            <a:graphicFrameLocks noChangeAspect="1"/>
          </p:cNvGraphicFramePr>
          <p:nvPr>
            <p:extLst>
              <p:ext uri="{D42A27DB-BD31-4B8C-83A1-F6EECF244321}">
                <p14:modId xmlns:p14="http://schemas.microsoft.com/office/powerpoint/2010/main" val="2240360731"/>
              </p:ext>
            </p:extLst>
          </p:nvPr>
        </p:nvGraphicFramePr>
        <p:xfrm>
          <a:off x="8994201" y="4404567"/>
          <a:ext cx="2192666" cy="1046499"/>
        </p:xfrm>
        <a:graphic>
          <a:graphicData uri="http://schemas.openxmlformats.org/presentationml/2006/ole">
            <mc:AlternateContent xmlns:mc="http://schemas.openxmlformats.org/markup-compatibility/2006">
              <mc:Choice xmlns:v="urn:schemas-microsoft-com:vml" Requires="v">
                <p:oleObj spid="_x0000_s1083" name="Equation" r:id="rId7" imgW="837836" imgH="393529" progId="Equation.DSMT4">
                  <p:embed/>
                </p:oleObj>
              </mc:Choice>
              <mc:Fallback>
                <p:oleObj name="Equation" r:id="rId7" imgW="837836" imgH="393529"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4201" y="4404567"/>
                        <a:ext cx="2192666" cy="1046499"/>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5DC4A17E-647C-43D5-A3A0-CC776F5437DA}"/>
              </a:ext>
            </a:extLst>
          </p:cNvPr>
          <p:cNvSpPr txBox="1"/>
          <p:nvPr/>
        </p:nvSpPr>
        <p:spPr>
          <a:xfrm>
            <a:off x="8587819" y="2177592"/>
            <a:ext cx="3048786"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Its mean square value is determined only by: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capacitor value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temperature</a:t>
            </a:r>
          </a:p>
        </p:txBody>
      </p:sp>
    </p:spTree>
    <p:extLst>
      <p:ext uri="{BB962C8B-B14F-4D97-AF65-F5344CB8AC3E}">
        <p14:creationId xmlns:p14="http://schemas.microsoft.com/office/powerpoint/2010/main" val="442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FD4691-D12C-4D37-AFB4-898773F083E7}"/>
              </a:ext>
            </a:extLst>
          </p:cNvPr>
          <p:cNvSpPr>
            <a:spLocks noGrp="1"/>
          </p:cNvSpPr>
          <p:nvPr>
            <p:ph type="title"/>
          </p:nvPr>
        </p:nvSpPr>
        <p:spPr>
          <a:xfrm>
            <a:off x="838199" y="135040"/>
            <a:ext cx="10515600" cy="662397"/>
          </a:xfrm>
        </p:spPr>
        <p:txBody>
          <a:bodyPr/>
          <a:lstStyle/>
          <a:p>
            <a:r>
              <a:rPr lang="en-US"/>
              <a:t>Origin of the kT/C noise</a:t>
            </a:r>
          </a:p>
        </p:txBody>
      </p:sp>
      <p:sp>
        <p:nvSpPr>
          <p:cNvPr id="3" name="Segnaposto piè di pagina 2">
            <a:extLst>
              <a:ext uri="{FF2B5EF4-FFF2-40B4-BE49-F238E27FC236}">
                <a16:creationId xmlns:a16="http://schemas.microsoft.com/office/drawing/2014/main" id="{3BD604C6-AFC9-4DB7-8074-AECE772B5EA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137F7F5-A6D3-466E-A255-0F2F9EF7B246}"/>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5" name="Elemento grafico 4">
            <a:extLst>
              <a:ext uri="{FF2B5EF4-FFF2-40B4-BE49-F238E27FC236}">
                <a16:creationId xmlns:a16="http://schemas.microsoft.com/office/drawing/2014/main" id="{A070F9C2-0B2C-4490-8952-B4F90985D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530" y="583580"/>
            <a:ext cx="2689732" cy="1960673"/>
          </a:xfrm>
          <a:prstGeom prst="rect">
            <a:avLst/>
          </a:prstGeom>
        </p:spPr>
      </p:pic>
      <p:graphicFrame>
        <p:nvGraphicFramePr>
          <p:cNvPr id="6" name="Oggetto 5">
            <a:extLst>
              <a:ext uri="{FF2B5EF4-FFF2-40B4-BE49-F238E27FC236}">
                <a16:creationId xmlns:a16="http://schemas.microsoft.com/office/drawing/2014/main" id="{2797848B-9E2C-4ED5-98A7-682AF90A75FD}"/>
              </a:ext>
            </a:extLst>
          </p:cNvPr>
          <p:cNvGraphicFramePr>
            <a:graphicFrameLocks noChangeAspect="1"/>
          </p:cNvGraphicFramePr>
          <p:nvPr>
            <p:extLst>
              <p:ext uri="{D42A27DB-BD31-4B8C-83A1-F6EECF244321}">
                <p14:modId xmlns:p14="http://schemas.microsoft.com/office/powerpoint/2010/main" val="2130185204"/>
              </p:ext>
            </p:extLst>
          </p:nvPr>
        </p:nvGraphicFramePr>
        <p:xfrm>
          <a:off x="755031" y="2788141"/>
          <a:ext cx="2192666" cy="1046499"/>
        </p:xfrm>
        <a:graphic>
          <a:graphicData uri="http://schemas.openxmlformats.org/presentationml/2006/ole">
            <mc:AlternateContent xmlns:mc="http://schemas.openxmlformats.org/markup-compatibility/2006">
              <mc:Choice xmlns:v="urn:schemas-microsoft-com:vml" Requires="v">
                <p:oleObj spid="_x0000_s2108" name="Equation" r:id="rId5" imgW="837836" imgH="393529" progId="Equation.DSMT4">
                  <p:embed/>
                </p:oleObj>
              </mc:Choice>
              <mc:Fallback>
                <p:oleObj name="Equation" r:id="rId5" imgW="837836" imgH="393529" progId="Equation.DSMT4">
                  <p:embed/>
                  <p:pic>
                    <p:nvPicPr>
                      <p:cNvPr id="9" name="Oggetto 8">
                        <a:extLst>
                          <a:ext uri="{FF2B5EF4-FFF2-40B4-BE49-F238E27FC236}">
                            <a16:creationId xmlns:a16="http://schemas.microsoft.com/office/drawing/2014/main" id="{66B8F707-25D5-422D-B342-FF959D8189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031" y="2788141"/>
                        <a:ext cx="2192666" cy="1046499"/>
                      </a:xfrm>
                      <a:prstGeom prst="rect">
                        <a:avLst/>
                      </a:prstGeom>
                      <a:noFill/>
                    </p:spPr>
                  </p:pic>
                </p:oleObj>
              </mc:Fallback>
            </mc:AlternateContent>
          </a:graphicData>
        </a:graphic>
      </p:graphicFrame>
      <p:pic>
        <p:nvPicPr>
          <p:cNvPr id="9" name="Elemento grafico 8">
            <a:extLst>
              <a:ext uri="{FF2B5EF4-FFF2-40B4-BE49-F238E27FC236}">
                <a16:creationId xmlns:a16="http://schemas.microsoft.com/office/drawing/2014/main" id="{EF6F2477-2D5D-4577-B2D9-AFB1183C13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92803" y="635884"/>
            <a:ext cx="3651313" cy="1960673"/>
          </a:xfrm>
          <a:prstGeom prst="rect">
            <a:avLst/>
          </a:prstGeom>
        </p:spPr>
      </p:pic>
      <p:pic>
        <p:nvPicPr>
          <p:cNvPr id="13" name="Immagine 12">
            <a:extLst>
              <a:ext uri="{FF2B5EF4-FFF2-40B4-BE49-F238E27FC236}">
                <a16:creationId xmlns:a16="http://schemas.microsoft.com/office/drawing/2014/main" id="{A44B1914-94F3-4F86-9F0D-67C766CE7E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0061" y="3025154"/>
            <a:ext cx="5437786" cy="3014261"/>
          </a:xfrm>
          <a:prstGeom prst="rect">
            <a:avLst/>
          </a:prstGeom>
        </p:spPr>
      </p:pic>
      <p:sp>
        <p:nvSpPr>
          <p:cNvPr id="14" name="CasellaDiTesto 13">
            <a:extLst>
              <a:ext uri="{FF2B5EF4-FFF2-40B4-BE49-F238E27FC236}">
                <a16:creationId xmlns:a16="http://schemas.microsoft.com/office/drawing/2014/main" id="{6D438D03-8D94-4FCA-8B5E-312C40DCAA19}"/>
              </a:ext>
            </a:extLst>
          </p:cNvPr>
          <p:cNvSpPr txBox="1"/>
          <p:nvPr/>
        </p:nvSpPr>
        <p:spPr>
          <a:xfrm>
            <a:off x="3846137" y="892303"/>
            <a:ext cx="4155162"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Let us add a series resistance: it can be due to the </a:t>
            </a:r>
            <a:r>
              <a:rPr lang="en-US" sz="2400" u="sng" dirty="0">
                <a:latin typeface="Arial" panose="020B0604020202020204" pitchFamily="34" charset="0"/>
                <a:cs typeface="Arial" panose="020B0604020202020204" pitchFamily="34" charset="0"/>
              </a:rPr>
              <a:t>switch on-resistance</a:t>
            </a:r>
            <a:r>
              <a:rPr lang="en-US" sz="2400" dirty="0">
                <a:latin typeface="Arial" panose="020B0604020202020204" pitchFamily="34" charset="0"/>
                <a:cs typeface="Arial" panose="020B0604020202020204" pitchFamily="34" charset="0"/>
              </a:rPr>
              <a:t> and to the equivalent </a:t>
            </a:r>
            <a:r>
              <a:rPr lang="en-US" sz="2400" u="sng" dirty="0">
                <a:latin typeface="Arial" panose="020B0604020202020204" pitchFamily="34" charset="0"/>
                <a:cs typeface="Arial" panose="020B0604020202020204" pitchFamily="34" charset="0"/>
              </a:rPr>
              <a:t>resistance of voltage source</a:t>
            </a:r>
            <a:r>
              <a:rPr lang="en-US" sz="2400" dirty="0">
                <a:latin typeface="Arial" panose="020B0604020202020204" pitchFamily="34" charset="0"/>
                <a:cs typeface="Arial" panose="020B0604020202020204" pitchFamily="34" charset="0"/>
              </a:rPr>
              <a:t> V</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a:t>
            </a:r>
          </a:p>
        </p:txBody>
      </p:sp>
      <p:sp>
        <p:nvSpPr>
          <p:cNvPr id="15" name="CasellaDiTesto 14">
            <a:extLst>
              <a:ext uri="{FF2B5EF4-FFF2-40B4-BE49-F238E27FC236}">
                <a16:creationId xmlns:a16="http://schemas.microsoft.com/office/drawing/2014/main" id="{F27A0775-7E8C-4F92-A419-97D18350BF6C}"/>
              </a:ext>
            </a:extLst>
          </p:cNvPr>
          <p:cNvSpPr txBox="1"/>
          <p:nvPr/>
        </p:nvSpPr>
        <p:spPr>
          <a:xfrm>
            <a:off x="602530" y="3959258"/>
            <a:ext cx="442195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Now it is clearer: voltage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was already fluctuating due to the noise of the resistor and we simply sample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together with the noise sampled at</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t</a:t>
            </a:r>
            <a:r>
              <a:rPr lang="en-US" sz="2400" i="1" baseline="-25000" dirty="0" err="1">
                <a:latin typeface="Arial" panose="020B0604020202020204" pitchFamily="34" charset="0"/>
                <a:cs typeface="Arial" panose="020B0604020202020204" pitchFamily="34" charset="0"/>
              </a:rPr>
              <a:t>S</a:t>
            </a:r>
            <a:endParaRPr lang="en-US" sz="2400" i="1" baseline="-25000" dirty="0">
              <a:latin typeface="Arial" panose="020B0604020202020204" pitchFamily="34" charset="0"/>
              <a:cs typeface="Arial" panose="020B0604020202020204" pitchFamily="34" charset="0"/>
            </a:endParaRPr>
          </a:p>
        </p:txBody>
      </p:sp>
      <p:sp>
        <p:nvSpPr>
          <p:cNvPr id="16" name="Figura a mano libera: forma 15">
            <a:extLst>
              <a:ext uri="{FF2B5EF4-FFF2-40B4-BE49-F238E27FC236}">
                <a16:creationId xmlns:a16="http://schemas.microsoft.com/office/drawing/2014/main" id="{D199525C-8B42-4169-8C8A-A206513E6B26}"/>
              </a:ext>
            </a:extLst>
          </p:cNvPr>
          <p:cNvSpPr/>
          <p:nvPr/>
        </p:nvSpPr>
        <p:spPr>
          <a:xfrm>
            <a:off x="4967926" y="4675695"/>
            <a:ext cx="2092750" cy="328411"/>
          </a:xfrm>
          <a:custGeom>
            <a:avLst/>
            <a:gdLst>
              <a:gd name="connsiteX0" fmla="*/ 0 w 2092750"/>
              <a:gd name="connsiteY0" fmla="*/ 37707 h 328411"/>
              <a:gd name="connsiteX1" fmla="*/ 565608 w 2092750"/>
              <a:gd name="connsiteY1" fmla="*/ 207390 h 328411"/>
              <a:gd name="connsiteX2" fmla="*/ 895546 w 2092750"/>
              <a:gd name="connsiteY2" fmla="*/ 311084 h 328411"/>
              <a:gd name="connsiteX3" fmla="*/ 1574276 w 2092750"/>
              <a:gd name="connsiteY3" fmla="*/ 311084 h 328411"/>
              <a:gd name="connsiteX4" fmla="*/ 1894787 w 2092750"/>
              <a:gd name="connsiteY4" fmla="*/ 141402 h 328411"/>
              <a:gd name="connsiteX5" fmla="*/ 2092750 w 2092750"/>
              <a:gd name="connsiteY5" fmla="*/ 0 h 328411"/>
              <a:gd name="connsiteX6" fmla="*/ 2092750 w 2092750"/>
              <a:gd name="connsiteY6" fmla="*/ 0 h 32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2750" h="328411">
                <a:moveTo>
                  <a:pt x="0" y="37707"/>
                </a:moveTo>
                <a:lnTo>
                  <a:pt x="565608" y="207390"/>
                </a:lnTo>
                <a:cubicBezTo>
                  <a:pt x="714866" y="252953"/>
                  <a:pt x="727435" y="293802"/>
                  <a:pt x="895546" y="311084"/>
                </a:cubicBezTo>
                <a:cubicBezTo>
                  <a:pt x="1063657" y="328366"/>
                  <a:pt x="1407736" y="339364"/>
                  <a:pt x="1574276" y="311084"/>
                </a:cubicBezTo>
                <a:cubicBezTo>
                  <a:pt x="1740816" y="282804"/>
                  <a:pt x="1808375" y="193249"/>
                  <a:pt x="1894787" y="141402"/>
                </a:cubicBezTo>
                <a:cubicBezTo>
                  <a:pt x="1981199" y="89555"/>
                  <a:pt x="2092750" y="0"/>
                  <a:pt x="2092750" y="0"/>
                </a:cubicBezTo>
                <a:lnTo>
                  <a:pt x="2092750" y="0"/>
                </a:ln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igura a mano libera: forma 16">
            <a:extLst>
              <a:ext uri="{FF2B5EF4-FFF2-40B4-BE49-F238E27FC236}">
                <a16:creationId xmlns:a16="http://schemas.microsoft.com/office/drawing/2014/main" id="{2A23C1E9-2840-46C9-AEA9-1FFA96C0F0F3}"/>
              </a:ext>
            </a:extLst>
          </p:cNvPr>
          <p:cNvSpPr/>
          <p:nvPr/>
        </p:nvSpPr>
        <p:spPr>
          <a:xfrm>
            <a:off x="7901609" y="1134076"/>
            <a:ext cx="1494295" cy="527767"/>
          </a:xfrm>
          <a:custGeom>
            <a:avLst/>
            <a:gdLst>
              <a:gd name="connsiteX0" fmla="*/ 0 w 2092750"/>
              <a:gd name="connsiteY0" fmla="*/ 37707 h 328411"/>
              <a:gd name="connsiteX1" fmla="*/ 565608 w 2092750"/>
              <a:gd name="connsiteY1" fmla="*/ 207390 h 328411"/>
              <a:gd name="connsiteX2" fmla="*/ 895546 w 2092750"/>
              <a:gd name="connsiteY2" fmla="*/ 311084 h 328411"/>
              <a:gd name="connsiteX3" fmla="*/ 1574276 w 2092750"/>
              <a:gd name="connsiteY3" fmla="*/ 311084 h 328411"/>
              <a:gd name="connsiteX4" fmla="*/ 1894787 w 2092750"/>
              <a:gd name="connsiteY4" fmla="*/ 141402 h 328411"/>
              <a:gd name="connsiteX5" fmla="*/ 2092750 w 2092750"/>
              <a:gd name="connsiteY5" fmla="*/ 0 h 328411"/>
              <a:gd name="connsiteX6" fmla="*/ 2092750 w 2092750"/>
              <a:gd name="connsiteY6" fmla="*/ 0 h 328411"/>
              <a:gd name="connsiteX0" fmla="*/ 0 w 2092750"/>
              <a:gd name="connsiteY0" fmla="*/ 37707 h 384203"/>
              <a:gd name="connsiteX1" fmla="*/ 565608 w 2092750"/>
              <a:gd name="connsiteY1" fmla="*/ 372038 h 384203"/>
              <a:gd name="connsiteX2" fmla="*/ 895546 w 2092750"/>
              <a:gd name="connsiteY2" fmla="*/ 311084 h 384203"/>
              <a:gd name="connsiteX3" fmla="*/ 1574276 w 2092750"/>
              <a:gd name="connsiteY3" fmla="*/ 311084 h 384203"/>
              <a:gd name="connsiteX4" fmla="*/ 1894787 w 2092750"/>
              <a:gd name="connsiteY4" fmla="*/ 141402 h 384203"/>
              <a:gd name="connsiteX5" fmla="*/ 2092750 w 2092750"/>
              <a:gd name="connsiteY5" fmla="*/ 0 h 384203"/>
              <a:gd name="connsiteX6" fmla="*/ 2092750 w 2092750"/>
              <a:gd name="connsiteY6" fmla="*/ 0 h 384203"/>
              <a:gd name="connsiteX0" fmla="*/ 0 w 2065275"/>
              <a:gd name="connsiteY0" fmla="*/ 453658 h 464080"/>
              <a:gd name="connsiteX1" fmla="*/ 538133 w 2065275"/>
              <a:gd name="connsiteY1" fmla="*/ 372038 h 464080"/>
              <a:gd name="connsiteX2" fmla="*/ 868071 w 2065275"/>
              <a:gd name="connsiteY2" fmla="*/ 311084 h 464080"/>
              <a:gd name="connsiteX3" fmla="*/ 1546801 w 2065275"/>
              <a:gd name="connsiteY3" fmla="*/ 311084 h 464080"/>
              <a:gd name="connsiteX4" fmla="*/ 1867312 w 2065275"/>
              <a:gd name="connsiteY4" fmla="*/ 141402 h 464080"/>
              <a:gd name="connsiteX5" fmla="*/ 2065275 w 2065275"/>
              <a:gd name="connsiteY5" fmla="*/ 0 h 464080"/>
              <a:gd name="connsiteX6" fmla="*/ 2065275 w 2065275"/>
              <a:gd name="connsiteY6" fmla="*/ 0 h 464080"/>
              <a:gd name="connsiteX0" fmla="*/ 0 w 2065275"/>
              <a:gd name="connsiteY0" fmla="*/ 453658 h 460146"/>
              <a:gd name="connsiteX1" fmla="*/ 496923 w 2065275"/>
              <a:gd name="connsiteY1" fmla="*/ 233387 h 460146"/>
              <a:gd name="connsiteX2" fmla="*/ 868071 w 2065275"/>
              <a:gd name="connsiteY2" fmla="*/ 311084 h 460146"/>
              <a:gd name="connsiteX3" fmla="*/ 1546801 w 2065275"/>
              <a:gd name="connsiteY3" fmla="*/ 311084 h 460146"/>
              <a:gd name="connsiteX4" fmla="*/ 1867312 w 2065275"/>
              <a:gd name="connsiteY4" fmla="*/ 141402 h 460146"/>
              <a:gd name="connsiteX5" fmla="*/ 2065275 w 2065275"/>
              <a:gd name="connsiteY5" fmla="*/ 0 h 460146"/>
              <a:gd name="connsiteX6" fmla="*/ 2065275 w 2065275"/>
              <a:gd name="connsiteY6" fmla="*/ 0 h 460146"/>
              <a:gd name="connsiteX0" fmla="*/ 0 w 2065275"/>
              <a:gd name="connsiteY0" fmla="*/ 453658 h 460146"/>
              <a:gd name="connsiteX1" fmla="*/ 496923 w 2065275"/>
              <a:gd name="connsiteY1" fmla="*/ 233387 h 460146"/>
              <a:gd name="connsiteX2" fmla="*/ 758175 w 2065275"/>
              <a:gd name="connsiteY2" fmla="*/ 120440 h 460146"/>
              <a:gd name="connsiteX3" fmla="*/ 1546801 w 2065275"/>
              <a:gd name="connsiteY3" fmla="*/ 311084 h 460146"/>
              <a:gd name="connsiteX4" fmla="*/ 1867312 w 2065275"/>
              <a:gd name="connsiteY4" fmla="*/ 141402 h 460146"/>
              <a:gd name="connsiteX5" fmla="*/ 2065275 w 2065275"/>
              <a:gd name="connsiteY5" fmla="*/ 0 h 460146"/>
              <a:gd name="connsiteX6" fmla="*/ 2065275 w 2065275"/>
              <a:gd name="connsiteY6" fmla="*/ 0 h 460146"/>
              <a:gd name="connsiteX0" fmla="*/ 0 w 2065275"/>
              <a:gd name="connsiteY0" fmla="*/ 453658 h 460146"/>
              <a:gd name="connsiteX1" fmla="*/ 496923 w 2065275"/>
              <a:gd name="connsiteY1" fmla="*/ 233387 h 460146"/>
              <a:gd name="connsiteX2" fmla="*/ 758175 w 2065275"/>
              <a:gd name="connsiteY2" fmla="*/ 120440 h 460146"/>
              <a:gd name="connsiteX3" fmla="*/ 1560538 w 2065275"/>
              <a:gd name="connsiteY3" fmla="*/ 250425 h 460146"/>
              <a:gd name="connsiteX4" fmla="*/ 1867312 w 2065275"/>
              <a:gd name="connsiteY4" fmla="*/ 141402 h 460146"/>
              <a:gd name="connsiteX5" fmla="*/ 2065275 w 2065275"/>
              <a:gd name="connsiteY5" fmla="*/ 0 h 460146"/>
              <a:gd name="connsiteX6" fmla="*/ 2065275 w 2065275"/>
              <a:gd name="connsiteY6" fmla="*/ 0 h 46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5275" h="460146">
                <a:moveTo>
                  <a:pt x="0" y="453658"/>
                </a:moveTo>
                <a:cubicBezTo>
                  <a:pt x="188536" y="510219"/>
                  <a:pt x="308387" y="176826"/>
                  <a:pt x="496923" y="233387"/>
                </a:cubicBezTo>
                <a:cubicBezTo>
                  <a:pt x="646181" y="278950"/>
                  <a:pt x="580906" y="117600"/>
                  <a:pt x="758175" y="120440"/>
                </a:cubicBezTo>
                <a:cubicBezTo>
                  <a:pt x="935444" y="123280"/>
                  <a:pt x="1375682" y="246931"/>
                  <a:pt x="1560538" y="250425"/>
                </a:cubicBezTo>
                <a:cubicBezTo>
                  <a:pt x="1745394" y="253919"/>
                  <a:pt x="1783189" y="183140"/>
                  <a:pt x="1867312" y="141402"/>
                </a:cubicBezTo>
                <a:cubicBezTo>
                  <a:pt x="1951435" y="99664"/>
                  <a:pt x="2065275" y="0"/>
                  <a:pt x="2065275" y="0"/>
                </a:cubicBezTo>
                <a:lnTo>
                  <a:pt x="2065275" y="0"/>
                </a:ln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79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E62F3D-AC02-4819-9CB2-38ACC42DDEBE}"/>
              </a:ext>
            </a:extLst>
          </p:cNvPr>
          <p:cNvSpPr>
            <a:spLocks noGrp="1"/>
          </p:cNvSpPr>
          <p:nvPr>
            <p:ph type="title"/>
          </p:nvPr>
        </p:nvSpPr>
        <p:spPr/>
        <p:txBody>
          <a:bodyPr/>
          <a:lstStyle/>
          <a:p>
            <a:r>
              <a:rPr lang="it-IT" dirty="0" err="1"/>
              <a:t>Origin</a:t>
            </a:r>
            <a:r>
              <a:rPr lang="it-IT" dirty="0"/>
              <a:t> of the kT/C </a:t>
            </a:r>
            <a:r>
              <a:rPr lang="it-IT" dirty="0" err="1"/>
              <a:t>noise</a:t>
            </a:r>
            <a:endParaRPr lang="en-US" dirty="0"/>
          </a:p>
        </p:txBody>
      </p:sp>
      <p:sp>
        <p:nvSpPr>
          <p:cNvPr id="3" name="Segnaposto piè di pagina 2">
            <a:extLst>
              <a:ext uri="{FF2B5EF4-FFF2-40B4-BE49-F238E27FC236}">
                <a16:creationId xmlns:a16="http://schemas.microsoft.com/office/drawing/2014/main" id="{1D1E057C-C2D7-4C5D-B353-FCB66355196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F8890EFE-9126-4EC3-AB1C-D4A58A9315D7}"/>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5" name="Elemento grafico 4">
            <a:extLst>
              <a:ext uri="{FF2B5EF4-FFF2-40B4-BE49-F238E27FC236}">
                <a16:creationId xmlns:a16="http://schemas.microsoft.com/office/drawing/2014/main" id="{5998CF8C-CE83-4B3E-9118-CC27CF98AA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376" y="892004"/>
            <a:ext cx="3993745" cy="2142100"/>
          </a:xfrm>
          <a:prstGeom prst="rect">
            <a:avLst/>
          </a:prstGeom>
        </p:spPr>
      </p:pic>
      <p:graphicFrame>
        <p:nvGraphicFramePr>
          <p:cNvPr id="8" name="Oggetto 7">
            <a:extLst>
              <a:ext uri="{FF2B5EF4-FFF2-40B4-BE49-F238E27FC236}">
                <a16:creationId xmlns:a16="http://schemas.microsoft.com/office/drawing/2014/main" id="{002E7220-D5D8-42BA-8D41-A43E8577ED81}"/>
              </a:ext>
            </a:extLst>
          </p:cNvPr>
          <p:cNvGraphicFramePr>
            <a:graphicFrameLocks noChangeAspect="1"/>
          </p:cNvGraphicFramePr>
          <p:nvPr>
            <p:extLst>
              <p:ext uri="{D42A27DB-BD31-4B8C-83A1-F6EECF244321}">
                <p14:modId xmlns:p14="http://schemas.microsoft.com/office/powerpoint/2010/main" val="598430333"/>
              </p:ext>
            </p:extLst>
          </p:nvPr>
        </p:nvGraphicFramePr>
        <p:xfrm>
          <a:off x="993768" y="3428999"/>
          <a:ext cx="2621886" cy="1421209"/>
        </p:xfrm>
        <a:graphic>
          <a:graphicData uri="http://schemas.openxmlformats.org/presentationml/2006/ole">
            <mc:AlternateContent xmlns:mc="http://schemas.openxmlformats.org/markup-compatibility/2006">
              <mc:Choice xmlns:v="urn:schemas-microsoft-com:vml" Requires="v">
                <p:oleObj spid="_x0000_s3242" name="Equation" r:id="rId5" imgW="1358640" imgH="736560" progId="Equation.DSMT4">
                  <p:embed/>
                </p:oleObj>
              </mc:Choice>
              <mc:Fallback>
                <p:oleObj name="Equation" r:id="rId5" imgW="1358640" imgH="736560" progId="Equation.DSMT4">
                  <p:embed/>
                  <p:pic>
                    <p:nvPicPr>
                      <p:cNvPr id="0" name="Object 1"/>
                      <p:cNvPicPr>
                        <a:picLocks noChangeAspect="1" noChangeArrowheads="1"/>
                      </p:cNvPicPr>
                      <p:nvPr/>
                    </p:nvPicPr>
                    <p:blipFill>
                      <a:blip r:embed="rId6"/>
                      <a:srcRect/>
                      <a:stretch>
                        <a:fillRect/>
                      </a:stretch>
                    </p:blipFill>
                    <p:spPr bwMode="auto">
                      <a:xfrm>
                        <a:off x="993768" y="3428999"/>
                        <a:ext cx="2621886" cy="1421209"/>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9FCDB703-4027-4C27-9E77-80F3C4116545}"/>
              </a:ext>
            </a:extLst>
          </p:cNvPr>
          <p:cNvGraphicFramePr>
            <a:graphicFrameLocks noChangeAspect="1"/>
          </p:cNvGraphicFramePr>
          <p:nvPr>
            <p:extLst>
              <p:ext uri="{D42A27DB-BD31-4B8C-83A1-F6EECF244321}">
                <p14:modId xmlns:p14="http://schemas.microsoft.com/office/powerpoint/2010/main" val="2049044219"/>
              </p:ext>
            </p:extLst>
          </p:nvPr>
        </p:nvGraphicFramePr>
        <p:xfrm>
          <a:off x="3924886" y="3391631"/>
          <a:ext cx="1602202" cy="827804"/>
        </p:xfrm>
        <a:graphic>
          <a:graphicData uri="http://schemas.openxmlformats.org/presentationml/2006/ole">
            <mc:AlternateContent xmlns:mc="http://schemas.openxmlformats.org/markup-compatibility/2006">
              <mc:Choice xmlns:v="urn:schemas-microsoft-com:vml" Requires="v">
                <p:oleObj spid="_x0000_s3243" name="Equation" r:id="rId7" imgW="761760" imgH="393480" progId="Equation.DSMT4">
                  <p:embed/>
                </p:oleObj>
              </mc:Choice>
              <mc:Fallback>
                <p:oleObj name="Equation" r:id="rId7" imgW="761760" imgH="393480" progId="Equation.DSMT4">
                  <p:embed/>
                  <p:pic>
                    <p:nvPicPr>
                      <p:cNvPr id="8" name="Oggetto 7">
                        <a:extLst>
                          <a:ext uri="{FF2B5EF4-FFF2-40B4-BE49-F238E27FC236}">
                            <a16:creationId xmlns:a16="http://schemas.microsoft.com/office/drawing/2014/main" id="{002E7220-D5D8-42BA-8D41-A43E8577ED81}"/>
                          </a:ext>
                        </a:extLst>
                      </p:cNvPr>
                      <p:cNvPicPr>
                        <a:picLocks noChangeAspect="1" noChangeArrowheads="1"/>
                      </p:cNvPicPr>
                      <p:nvPr/>
                    </p:nvPicPr>
                    <p:blipFill>
                      <a:blip r:embed="rId8"/>
                      <a:srcRect/>
                      <a:stretch>
                        <a:fillRect/>
                      </a:stretch>
                    </p:blipFill>
                    <p:spPr bwMode="auto">
                      <a:xfrm>
                        <a:off x="3924886" y="3391631"/>
                        <a:ext cx="1602202" cy="827804"/>
                      </a:xfrm>
                      <a:prstGeom prst="rect">
                        <a:avLst/>
                      </a:prstGeom>
                      <a:noFill/>
                    </p:spPr>
                  </p:pic>
                </p:oleObj>
              </mc:Fallback>
            </mc:AlternateContent>
          </a:graphicData>
        </a:graphic>
      </p:graphicFrame>
      <p:pic>
        <p:nvPicPr>
          <p:cNvPr id="10" name="Elemento grafico 9">
            <a:extLst>
              <a:ext uri="{FF2B5EF4-FFF2-40B4-BE49-F238E27FC236}">
                <a16:creationId xmlns:a16="http://schemas.microsoft.com/office/drawing/2014/main" id="{0B24649B-ED97-4DF6-B00F-C0DC39A50D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4663" y="1857037"/>
            <a:ext cx="5000625" cy="2695575"/>
          </a:xfrm>
          <a:prstGeom prst="rect">
            <a:avLst/>
          </a:prstGeom>
        </p:spPr>
      </p:pic>
      <p:graphicFrame>
        <p:nvGraphicFramePr>
          <p:cNvPr id="12" name="Oggetto 11">
            <a:extLst>
              <a:ext uri="{FF2B5EF4-FFF2-40B4-BE49-F238E27FC236}">
                <a16:creationId xmlns:a16="http://schemas.microsoft.com/office/drawing/2014/main" id="{ADBA5A0C-782A-405E-8AA3-0007725320F6}"/>
              </a:ext>
            </a:extLst>
          </p:cNvPr>
          <p:cNvGraphicFramePr>
            <a:graphicFrameLocks noChangeAspect="1"/>
          </p:cNvGraphicFramePr>
          <p:nvPr>
            <p:extLst>
              <p:ext uri="{D42A27DB-BD31-4B8C-83A1-F6EECF244321}">
                <p14:modId xmlns:p14="http://schemas.microsoft.com/office/powerpoint/2010/main" val="1063168167"/>
              </p:ext>
            </p:extLst>
          </p:nvPr>
        </p:nvGraphicFramePr>
        <p:xfrm>
          <a:off x="884958" y="4936252"/>
          <a:ext cx="3841029" cy="870449"/>
        </p:xfrm>
        <a:graphic>
          <a:graphicData uri="http://schemas.openxmlformats.org/presentationml/2006/ole">
            <mc:AlternateContent xmlns:mc="http://schemas.openxmlformats.org/markup-compatibility/2006">
              <mc:Choice xmlns:v="urn:schemas-microsoft-com:vml" Requires="v">
                <p:oleObj spid="_x0000_s3244" name="Equation" r:id="rId11" imgW="1765300" imgH="393700" progId="Equation.DSMT4">
                  <p:embed/>
                </p:oleObj>
              </mc:Choice>
              <mc:Fallback>
                <p:oleObj name="Equation" r:id="rId11" imgW="1765300" imgH="393700"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4958" y="4936252"/>
                        <a:ext cx="3841029" cy="870449"/>
                      </a:xfrm>
                      <a:prstGeom prst="rect">
                        <a:avLst/>
                      </a:prstGeom>
                      <a:noFill/>
                    </p:spPr>
                  </p:pic>
                </p:oleObj>
              </mc:Fallback>
            </mc:AlternateContent>
          </a:graphicData>
        </a:graphic>
      </p:graphicFrame>
      <p:pic>
        <p:nvPicPr>
          <p:cNvPr id="13" name="Elemento grafico 12">
            <a:extLst>
              <a:ext uri="{FF2B5EF4-FFF2-40B4-BE49-F238E27FC236}">
                <a16:creationId xmlns:a16="http://schemas.microsoft.com/office/drawing/2014/main" id="{FCB01992-D28C-4DE7-BA27-FADB34955B3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05965" y="2053369"/>
            <a:ext cx="3543300" cy="2676525"/>
          </a:xfrm>
          <a:prstGeom prst="rect">
            <a:avLst/>
          </a:prstGeom>
        </p:spPr>
      </p:pic>
      <p:sp>
        <p:nvSpPr>
          <p:cNvPr id="14" name="CasellaDiTesto 13">
            <a:extLst>
              <a:ext uri="{FF2B5EF4-FFF2-40B4-BE49-F238E27FC236}">
                <a16:creationId xmlns:a16="http://schemas.microsoft.com/office/drawing/2014/main" id="{2445146C-0971-42DF-B577-277406593706}"/>
              </a:ext>
            </a:extLst>
          </p:cNvPr>
          <p:cNvSpPr txBox="1"/>
          <p:nvPr/>
        </p:nvSpPr>
        <p:spPr>
          <a:xfrm>
            <a:off x="6689557" y="1108563"/>
            <a:ext cx="116891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R-&gt; 2R</a:t>
            </a:r>
            <a:endParaRPr lang="en-US" sz="2400" dirty="0">
              <a:solidFill>
                <a:srgbClr val="FF0000"/>
              </a:solidFill>
              <a:latin typeface="Arial" panose="020B0604020202020204" pitchFamily="34" charset="0"/>
              <a:cs typeface="Arial" panose="020B0604020202020204" pitchFamily="34" charset="0"/>
            </a:endParaRPr>
          </a:p>
        </p:txBody>
      </p:sp>
      <p:pic>
        <p:nvPicPr>
          <p:cNvPr id="15" name="Elemento grafico 14">
            <a:extLst>
              <a:ext uri="{FF2B5EF4-FFF2-40B4-BE49-F238E27FC236}">
                <a16:creationId xmlns:a16="http://schemas.microsoft.com/office/drawing/2014/main" id="{7D4D7DD2-3496-4162-AE9E-B7D967304C8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846436" y="2645030"/>
            <a:ext cx="5238750" cy="2181225"/>
          </a:xfrm>
          <a:prstGeom prst="rect">
            <a:avLst/>
          </a:prstGeom>
        </p:spPr>
      </p:pic>
      <p:sp>
        <p:nvSpPr>
          <p:cNvPr id="16" name="CasellaDiTesto 15">
            <a:extLst>
              <a:ext uri="{FF2B5EF4-FFF2-40B4-BE49-F238E27FC236}">
                <a16:creationId xmlns:a16="http://schemas.microsoft.com/office/drawing/2014/main" id="{CED117A3-042A-40DE-9554-28123D1FF425}"/>
              </a:ext>
            </a:extLst>
          </p:cNvPr>
          <p:cNvSpPr txBox="1"/>
          <p:nvPr/>
        </p:nvSpPr>
        <p:spPr>
          <a:xfrm>
            <a:off x="8180355" y="1116384"/>
            <a:ext cx="1253869" cy="461665"/>
          </a:xfrm>
          <a:prstGeom prst="rect">
            <a:avLst/>
          </a:prstGeom>
          <a:noFill/>
        </p:spPr>
        <p:txBody>
          <a:bodyPr wrap="none" rtlCol="0">
            <a:spAutoFit/>
          </a:bodyPr>
          <a:lstStyle/>
          <a:p>
            <a:r>
              <a:rPr lang="it-IT" sz="2400" dirty="0">
                <a:solidFill>
                  <a:srgbClr val="00FF00"/>
                </a:solidFill>
                <a:latin typeface="Arial" panose="020B0604020202020204" pitchFamily="34" charset="0"/>
                <a:cs typeface="Arial" panose="020B0604020202020204" pitchFamily="34" charset="0"/>
              </a:rPr>
              <a:t>R-&gt; R/2</a:t>
            </a:r>
            <a:endParaRPr lang="en-US" sz="2400" dirty="0">
              <a:solidFill>
                <a:srgbClr val="00FF00"/>
              </a:solidFill>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D504C3D6-430C-4357-BC30-C4BAC608DFC0}"/>
              </a:ext>
            </a:extLst>
          </p:cNvPr>
          <p:cNvSpPr txBox="1"/>
          <p:nvPr/>
        </p:nvSpPr>
        <p:spPr>
          <a:xfrm>
            <a:off x="5584956" y="4839421"/>
            <a:ext cx="582003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ideal case (</a:t>
            </a:r>
            <a:r>
              <a:rPr lang="en-US" sz="2400" i="1" dirty="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=0) represents a limit where </a:t>
            </a:r>
            <a:r>
              <a:rPr lang="en-US" sz="2400" i="1" dirty="0">
                <a:latin typeface="Arial" panose="020B0604020202020204" pitchFamily="34" charset="0"/>
                <a:cs typeface="Arial" panose="020B0604020202020204" pitchFamily="34" charset="0"/>
              </a:rPr>
              <a:t>4kTR</a:t>
            </a:r>
            <a:r>
              <a:rPr lang="en-US" sz="2400" dirty="0">
                <a:latin typeface="Arial" panose="020B0604020202020204" pitchFamily="34" charset="0"/>
                <a:cs typeface="Arial" panose="020B0604020202020204" pitchFamily="34" charset="0"/>
              </a:rPr>
              <a:t> tends to zero and </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tends to infinity. Again, the integral is still the same</a:t>
            </a:r>
          </a:p>
        </p:txBody>
      </p:sp>
      <p:sp>
        <p:nvSpPr>
          <p:cNvPr id="6" name="CasellaDiTesto 5">
            <a:extLst>
              <a:ext uri="{FF2B5EF4-FFF2-40B4-BE49-F238E27FC236}">
                <a16:creationId xmlns:a16="http://schemas.microsoft.com/office/drawing/2014/main" id="{AF290280-7436-434D-A1C1-A09050A5C1FD}"/>
              </a:ext>
            </a:extLst>
          </p:cNvPr>
          <p:cNvSpPr txBox="1"/>
          <p:nvPr/>
        </p:nvSpPr>
        <p:spPr>
          <a:xfrm>
            <a:off x="838200" y="1914007"/>
            <a:ext cx="2419815"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Circuit with only the noise source</a:t>
            </a:r>
          </a:p>
          <a:p>
            <a:r>
              <a:rPr lang="en-US" sz="2000" dirty="0">
                <a:latin typeface="Arial" panose="020B0604020202020204" pitchFamily="34" charset="0"/>
                <a:cs typeface="Arial" panose="020B0604020202020204" pitchFamily="34" charset="0"/>
              </a:rPr>
              <a:t>(V</a:t>
            </a:r>
            <a:r>
              <a:rPr lang="en-US" sz="2000" baseline="-25000" dirty="0">
                <a:latin typeface="Arial" panose="020B0604020202020204" pitchFamily="34" charset="0"/>
                <a:cs typeface="Arial" panose="020B0604020202020204" pitchFamily="34" charset="0"/>
              </a:rPr>
              <a:t>0</a:t>
            </a:r>
            <a:r>
              <a:rPr lang="en-US" sz="2000" dirty="0">
                <a:latin typeface="Arial" panose="020B0604020202020204" pitchFamily="34" charset="0"/>
                <a:cs typeface="Arial" panose="020B0604020202020204" pitchFamily="34" charset="0"/>
              </a:rPr>
              <a:t> is removed)</a:t>
            </a:r>
          </a:p>
        </p:txBody>
      </p:sp>
      <p:sp>
        <p:nvSpPr>
          <p:cNvPr id="7" name="CasellaDiTesto 6">
            <a:extLst>
              <a:ext uri="{FF2B5EF4-FFF2-40B4-BE49-F238E27FC236}">
                <a16:creationId xmlns:a16="http://schemas.microsoft.com/office/drawing/2014/main" id="{E383F93E-BB91-4E58-9064-43EF9C775768}"/>
              </a:ext>
            </a:extLst>
          </p:cNvPr>
          <p:cNvSpPr txBox="1"/>
          <p:nvPr/>
        </p:nvSpPr>
        <p:spPr>
          <a:xfrm>
            <a:off x="9349265" y="2053369"/>
            <a:ext cx="205572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integral is still the same</a:t>
            </a:r>
          </a:p>
        </p:txBody>
      </p:sp>
    </p:spTree>
    <p:extLst>
      <p:ext uri="{BB962C8B-B14F-4D97-AF65-F5344CB8AC3E}">
        <p14:creationId xmlns:p14="http://schemas.microsoft.com/office/powerpoint/2010/main" val="325464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6B4FE0-7204-4558-BC78-FA3C87D6B2DD}"/>
              </a:ext>
            </a:extLst>
          </p:cNvPr>
          <p:cNvSpPr>
            <a:spLocks noGrp="1"/>
          </p:cNvSpPr>
          <p:nvPr>
            <p:ph type="title"/>
          </p:nvPr>
        </p:nvSpPr>
        <p:spPr>
          <a:xfrm>
            <a:off x="838200" y="128743"/>
            <a:ext cx="10515600" cy="662397"/>
          </a:xfrm>
        </p:spPr>
        <p:txBody>
          <a:bodyPr/>
          <a:lstStyle/>
          <a:p>
            <a:r>
              <a:rPr lang="en-US" dirty="0" err="1"/>
              <a:t>kT</a:t>
            </a:r>
            <a:r>
              <a:rPr lang="en-US" dirty="0"/>
              <a:t>/C noise as a result of continuous time noise sampling </a:t>
            </a:r>
          </a:p>
        </p:txBody>
      </p:sp>
      <p:sp>
        <p:nvSpPr>
          <p:cNvPr id="3" name="Segnaposto piè di pagina 2">
            <a:extLst>
              <a:ext uri="{FF2B5EF4-FFF2-40B4-BE49-F238E27FC236}">
                <a16:creationId xmlns:a16="http://schemas.microsoft.com/office/drawing/2014/main" id="{3B71ECCE-60BF-49AE-83C4-76BAFFDA61B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A612D22-1827-4AFB-8FFC-E3C72E770148}"/>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5" name="Elemento grafico 4">
            <a:extLst>
              <a:ext uri="{FF2B5EF4-FFF2-40B4-BE49-F238E27FC236}">
                <a16:creationId xmlns:a16="http://schemas.microsoft.com/office/drawing/2014/main" id="{99EA3B31-BA7D-4DC0-B315-2B6CB6B987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7901" y="1049756"/>
            <a:ext cx="4152900" cy="1419225"/>
          </a:xfrm>
          <a:prstGeom prst="rect">
            <a:avLst/>
          </a:prstGeom>
        </p:spPr>
      </p:pic>
      <p:sp>
        <p:nvSpPr>
          <p:cNvPr id="6" name="CasellaDiTesto 5">
            <a:extLst>
              <a:ext uri="{FF2B5EF4-FFF2-40B4-BE49-F238E27FC236}">
                <a16:creationId xmlns:a16="http://schemas.microsoft.com/office/drawing/2014/main" id="{70F1E683-8C9F-49EE-BAFD-855EDF3E4C8A}"/>
              </a:ext>
            </a:extLst>
          </p:cNvPr>
          <p:cNvSpPr txBox="1"/>
          <p:nvPr/>
        </p:nvSpPr>
        <p:spPr>
          <a:xfrm>
            <a:off x="7111912" y="1027522"/>
            <a:ext cx="347133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Two-sided spectral density of voltage V</a:t>
            </a:r>
            <a:r>
              <a:rPr lang="en-US" sz="2400" baseline="-25000" dirty="0">
                <a:latin typeface="Arial" panose="020B0604020202020204" pitchFamily="34" charset="0"/>
                <a:cs typeface="Arial" panose="020B0604020202020204" pitchFamily="34" charset="0"/>
              </a:rPr>
              <a:t>C</a:t>
            </a:r>
          </a:p>
        </p:txBody>
      </p:sp>
      <p:sp>
        <p:nvSpPr>
          <p:cNvPr id="7" name="CasellaDiTesto 6">
            <a:extLst>
              <a:ext uri="{FF2B5EF4-FFF2-40B4-BE49-F238E27FC236}">
                <a16:creationId xmlns:a16="http://schemas.microsoft.com/office/drawing/2014/main" id="{DF730AA9-7D3D-4905-9BEC-2A4A5D3BF12D}"/>
              </a:ext>
            </a:extLst>
          </p:cNvPr>
          <p:cNvSpPr txBox="1"/>
          <p:nvPr/>
        </p:nvSpPr>
        <p:spPr>
          <a:xfrm>
            <a:off x="6969654" y="1920751"/>
            <a:ext cx="484497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green rectangle is a simplified representation of the PSD</a:t>
            </a:r>
            <a:endParaRPr lang="en-US" sz="2400" baseline="-250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CC49C321-98A5-4401-98D7-16D547029C41}"/>
              </a:ext>
            </a:extLst>
          </p:cNvPr>
          <p:cNvSpPr txBox="1"/>
          <p:nvPr/>
        </p:nvSpPr>
        <p:spPr>
          <a:xfrm>
            <a:off x="6790171" y="2820885"/>
            <a:ext cx="476514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the integral (i.e. mean square voltage of V</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to be the same B must be the effective noise BW:</a:t>
            </a:r>
            <a:endParaRPr lang="en-US" sz="2400" baseline="-25000" dirty="0">
              <a:latin typeface="Arial" panose="020B0604020202020204" pitchFamily="34" charset="0"/>
              <a:cs typeface="Arial" panose="020B0604020202020204" pitchFamily="34" charset="0"/>
            </a:endParaRPr>
          </a:p>
        </p:txBody>
      </p:sp>
      <p:graphicFrame>
        <p:nvGraphicFramePr>
          <p:cNvPr id="9" name="Oggetto 8">
            <a:extLst>
              <a:ext uri="{FF2B5EF4-FFF2-40B4-BE49-F238E27FC236}">
                <a16:creationId xmlns:a16="http://schemas.microsoft.com/office/drawing/2014/main" id="{1D8B8B96-252D-4602-B9DE-B92E1EDF1577}"/>
              </a:ext>
            </a:extLst>
          </p:cNvPr>
          <p:cNvGraphicFramePr>
            <a:graphicFrameLocks noChangeAspect="1"/>
          </p:cNvGraphicFramePr>
          <p:nvPr>
            <p:extLst>
              <p:ext uri="{D42A27DB-BD31-4B8C-83A1-F6EECF244321}">
                <p14:modId xmlns:p14="http://schemas.microsoft.com/office/powerpoint/2010/main" val="843613530"/>
              </p:ext>
            </p:extLst>
          </p:nvPr>
        </p:nvGraphicFramePr>
        <p:xfrm>
          <a:off x="6964862" y="3945769"/>
          <a:ext cx="1254125" cy="828675"/>
        </p:xfrm>
        <a:graphic>
          <a:graphicData uri="http://schemas.openxmlformats.org/presentationml/2006/ole">
            <mc:AlternateContent xmlns:mc="http://schemas.openxmlformats.org/markup-compatibility/2006">
              <mc:Choice xmlns:v="urn:schemas-microsoft-com:vml" Requires="v">
                <p:oleObj spid="_x0000_s23615" name="Equation" r:id="rId6" imgW="596880" imgH="393480" progId="Equation.DSMT4">
                  <p:embed/>
                </p:oleObj>
              </mc:Choice>
              <mc:Fallback>
                <p:oleObj name="Equation" r:id="rId6" imgW="596880" imgH="393480" progId="Equation.DSMT4">
                  <p:embed/>
                  <p:pic>
                    <p:nvPicPr>
                      <p:cNvPr id="9" name="Oggetto 8">
                        <a:extLst>
                          <a:ext uri="{FF2B5EF4-FFF2-40B4-BE49-F238E27FC236}">
                            <a16:creationId xmlns:a16="http://schemas.microsoft.com/office/drawing/2014/main" id="{9FCDB703-4027-4C27-9E77-80F3C4116545}"/>
                          </a:ext>
                        </a:extLst>
                      </p:cNvPr>
                      <p:cNvPicPr>
                        <a:picLocks noChangeAspect="1" noChangeArrowheads="1"/>
                      </p:cNvPicPr>
                      <p:nvPr/>
                    </p:nvPicPr>
                    <p:blipFill>
                      <a:blip r:embed="rId7"/>
                      <a:srcRect/>
                      <a:stretch>
                        <a:fillRect/>
                      </a:stretch>
                    </p:blipFill>
                    <p:spPr bwMode="auto">
                      <a:xfrm>
                        <a:off x="6964862" y="3945769"/>
                        <a:ext cx="1254125" cy="828675"/>
                      </a:xfrm>
                      <a:prstGeom prst="rect">
                        <a:avLst/>
                      </a:prstGeom>
                      <a:noFill/>
                    </p:spPr>
                  </p:pic>
                </p:oleObj>
              </mc:Fallback>
            </mc:AlternateContent>
          </a:graphicData>
        </a:graphic>
      </p:graphicFrame>
      <p:pic>
        <p:nvPicPr>
          <p:cNvPr id="10" name="Elemento grafico 9">
            <a:extLst>
              <a:ext uri="{FF2B5EF4-FFF2-40B4-BE49-F238E27FC236}">
                <a16:creationId xmlns:a16="http://schemas.microsoft.com/office/drawing/2014/main" id="{18AF4E9E-4E34-4AF2-BA4F-C863A49EE3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24030" y="1459292"/>
            <a:ext cx="2881313" cy="2862263"/>
          </a:xfrm>
          <a:prstGeom prst="rect">
            <a:avLst/>
          </a:prstGeom>
        </p:spPr>
      </p:pic>
      <p:sp>
        <p:nvSpPr>
          <p:cNvPr id="11" name="CasellaDiTesto 10">
            <a:extLst>
              <a:ext uri="{FF2B5EF4-FFF2-40B4-BE49-F238E27FC236}">
                <a16:creationId xmlns:a16="http://schemas.microsoft.com/office/drawing/2014/main" id="{D5356F4E-C324-4B9D-9C7F-ADF350D6BCB8}"/>
              </a:ext>
            </a:extLst>
          </p:cNvPr>
          <p:cNvSpPr txBox="1"/>
          <p:nvPr/>
        </p:nvSpPr>
        <p:spPr>
          <a:xfrm>
            <a:off x="990599" y="2558312"/>
            <a:ext cx="1826155" cy="1015663"/>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Effect of sampling and aliasing</a:t>
            </a:r>
          </a:p>
        </p:txBody>
      </p:sp>
      <p:graphicFrame>
        <p:nvGraphicFramePr>
          <p:cNvPr id="12" name="Oggetto 11">
            <a:extLst>
              <a:ext uri="{FF2B5EF4-FFF2-40B4-BE49-F238E27FC236}">
                <a16:creationId xmlns:a16="http://schemas.microsoft.com/office/drawing/2014/main" id="{5CEE3903-5769-480D-9239-0E038844E0F3}"/>
              </a:ext>
            </a:extLst>
          </p:cNvPr>
          <p:cNvGraphicFramePr>
            <a:graphicFrameLocks noChangeAspect="1"/>
          </p:cNvGraphicFramePr>
          <p:nvPr>
            <p:extLst>
              <p:ext uri="{D42A27DB-BD31-4B8C-83A1-F6EECF244321}">
                <p14:modId xmlns:p14="http://schemas.microsoft.com/office/powerpoint/2010/main" val="555047495"/>
              </p:ext>
            </p:extLst>
          </p:nvPr>
        </p:nvGraphicFramePr>
        <p:xfrm>
          <a:off x="3311293" y="5000242"/>
          <a:ext cx="3255962" cy="1016000"/>
        </p:xfrm>
        <a:graphic>
          <a:graphicData uri="http://schemas.openxmlformats.org/presentationml/2006/ole">
            <mc:AlternateContent xmlns:mc="http://schemas.openxmlformats.org/markup-compatibility/2006">
              <mc:Choice xmlns:v="urn:schemas-microsoft-com:vml" Requires="v">
                <p:oleObj spid="_x0000_s23616" name="Equation" r:id="rId10" imgW="1549080" imgH="482400" progId="Equation.DSMT4">
                  <p:embed/>
                </p:oleObj>
              </mc:Choice>
              <mc:Fallback>
                <p:oleObj name="Equation" r:id="rId10" imgW="1549080" imgH="482400" progId="Equation.DSMT4">
                  <p:embed/>
                  <p:pic>
                    <p:nvPicPr>
                      <p:cNvPr id="9" name="Oggetto 8">
                        <a:extLst>
                          <a:ext uri="{FF2B5EF4-FFF2-40B4-BE49-F238E27FC236}">
                            <a16:creationId xmlns:a16="http://schemas.microsoft.com/office/drawing/2014/main" id="{1D8B8B96-252D-4602-B9DE-B92E1EDF1577}"/>
                          </a:ext>
                        </a:extLst>
                      </p:cNvPr>
                      <p:cNvPicPr>
                        <a:picLocks noChangeAspect="1" noChangeArrowheads="1"/>
                      </p:cNvPicPr>
                      <p:nvPr/>
                    </p:nvPicPr>
                    <p:blipFill>
                      <a:blip r:embed="rId11"/>
                      <a:srcRect/>
                      <a:stretch>
                        <a:fillRect/>
                      </a:stretch>
                    </p:blipFill>
                    <p:spPr bwMode="auto">
                      <a:xfrm>
                        <a:off x="3311293" y="5000242"/>
                        <a:ext cx="3255962" cy="1016000"/>
                      </a:xfrm>
                      <a:prstGeom prst="rect">
                        <a:avLst/>
                      </a:prstGeom>
                      <a:noFill/>
                    </p:spPr>
                  </p:pic>
                </p:oleObj>
              </mc:Fallback>
            </mc:AlternateContent>
          </a:graphicData>
        </a:graphic>
      </p:graphicFrame>
      <p:pic>
        <p:nvPicPr>
          <p:cNvPr id="13" name="Elemento grafico 12">
            <a:extLst>
              <a:ext uri="{FF2B5EF4-FFF2-40B4-BE49-F238E27FC236}">
                <a16:creationId xmlns:a16="http://schemas.microsoft.com/office/drawing/2014/main" id="{703B3119-02D1-46C5-98A3-A53D93E5454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39587" y="4283034"/>
            <a:ext cx="2409825" cy="1771650"/>
          </a:xfrm>
          <a:prstGeom prst="rect">
            <a:avLst/>
          </a:prstGeom>
        </p:spPr>
      </p:pic>
      <p:sp>
        <p:nvSpPr>
          <p:cNvPr id="14" name="Figura a mano libera: forma 13">
            <a:extLst>
              <a:ext uri="{FF2B5EF4-FFF2-40B4-BE49-F238E27FC236}">
                <a16:creationId xmlns:a16="http://schemas.microsoft.com/office/drawing/2014/main" id="{3AEFDF76-B45C-46E5-847B-91B4CB863E93}"/>
              </a:ext>
            </a:extLst>
          </p:cNvPr>
          <p:cNvSpPr/>
          <p:nvPr/>
        </p:nvSpPr>
        <p:spPr>
          <a:xfrm>
            <a:off x="7853817" y="4741982"/>
            <a:ext cx="1522412" cy="744418"/>
          </a:xfrm>
          <a:custGeom>
            <a:avLst/>
            <a:gdLst>
              <a:gd name="connsiteX0" fmla="*/ 0 w 1204686"/>
              <a:gd name="connsiteY0" fmla="*/ 512189 h 516520"/>
              <a:gd name="connsiteX1" fmla="*/ 406400 w 1204686"/>
              <a:gd name="connsiteY1" fmla="*/ 483161 h 516520"/>
              <a:gd name="connsiteX2" fmla="*/ 595086 w 1204686"/>
              <a:gd name="connsiteY2" fmla="*/ 265447 h 516520"/>
              <a:gd name="connsiteX3" fmla="*/ 725714 w 1204686"/>
              <a:gd name="connsiteY3" fmla="*/ 47732 h 516520"/>
              <a:gd name="connsiteX4" fmla="*/ 1016000 w 1204686"/>
              <a:gd name="connsiteY4" fmla="*/ 4189 h 516520"/>
              <a:gd name="connsiteX5" fmla="*/ 1204686 w 1204686"/>
              <a:gd name="connsiteY5" fmla="*/ 4189 h 51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4686" h="516520">
                <a:moveTo>
                  <a:pt x="0" y="512189"/>
                </a:moveTo>
                <a:cubicBezTo>
                  <a:pt x="153609" y="518237"/>
                  <a:pt x="307219" y="524285"/>
                  <a:pt x="406400" y="483161"/>
                </a:cubicBezTo>
                <a:cubicBezTo>
                  <a:pt x="505581" y="442037"/>
                  <a:pt x="541867" y="338018"/>
                  <a:pt x="595086" y="265447"/>
                </a:cubicBezTo>
                <a:cubicBezTo>
                  <a:pt x="648305" y="192876"/>
                  <a:pt x="655562" y="91275"/>
                  <a:pt x="725714" y="47732"/>
                </a:cubicBezTo>
                <a:cubicBezTo>
                  <a:pt x="795866" y="4189"/>
                  <a:pt x="936171" y="11446"/>
                  <a:pt x="1016000" y="4189"/>
                </a:cubicBezTo>
                <a:cubicBezTo>
                  <a:pt x="1095829" y="-3068"/>
                  <a:pt x="1150257" y="560"/>
                  <a:pt x="1204686" y="4189"/>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ggetto 14">
            <a:extLst>
              <a:ext uri="{FF2B5EF4-FFF2-40B4-BE49-F238E27FC236}">
                <a16:creationId xmlns:a16="http://schemas.microsoft.com/office/drawing/2014/main" id="{5C72CFAD-A589-4BC0-886A-C3D3C879D6B8}"/>
              </a:ext>
            </a:extLst>
          </p:cNvPr>
          <p:cNvGraphicFramePr>
            <a:graphicFrameLocks noChangeAspect="1"/>
          </p:cNvGraphicFramePr>
          <p:nvPr>
            <p:extLst>
              <p:ext uri="{D42A27DB-BD31-4B8C-83A1-F6EECF244321}">
                <p14:modId xmlns:p14="http://schemas.microsoft.com/office/powerpoint/2010/main" val="1437031314"/>
              </p:ext>
            </p:extLst>
          </p:nvPr>
        </p:nvGraphicFramePr>
        <p:xfrm>
          <a:off x="242656" y="5000242"/>
          <a:ext cx="3068637" cy="1016000"/>
        </p:xfrm>
        <a:graphic>
          <a:graphicData uri="http://schemas.openxmlformats.org/presentationml/2006/ole">
            <mc:AlternateContent xmlns:mc="http://schemas.openxmlformats.org/markup-compatibility/2006">
              <mc:Choice xmlns:v="urn:schemas-microsoft-com:vml" Requires="v">
                <p:oleObj spid="_x0000_s23617" name="Equation" r:id="rId14" imgW="1460160" imgH="482400" progId="Equation.DSMT4">
                  <p:embed/>
                </p:oleObj>
              </mc:Choice>
              <mc:Fallback>
                <p:oleObj name="Equation" r:id="rId14" imgW="1460160" imgH="482400" progId="Equation.DSMT4">
                  <p:embed/>
                  <p:pic>
                    <p:nvPicPr>
                      <p:cNvPr id="12" name="Oggetto 11">
                        <a:extLst>
                          <a:ext uri="{FF2B5EF4-FFF2-40B4-BE49-F238E27FC236}">
                            <a16:creationId xmlns:a16="http://schemas.microsoft.com/office/drawing/2014/main" id="{5CEE3903-5769-480D-9239-0E038844E0F3}"/>
                          </a:ext>
                        </a:extLst>
                      </p:cNvPr>
                      <p:cNvPicPr>
                        <a:picLocks noChangeAspect="1" noChangeArrowheads="1"/>
                      </p:cNvPicPr>
                      <p:nvPr/>
                    </p:nvPicPr>
                    <p:blipFill>
                      <a:blip r:embed="rId15"/>
                      <a:srcRect/>
                      <a:stretch>
                        <a:fillRect/>
                      </a:stretch>
                    </p:blipFill>
                    <p:spPr bwMode="auto">
                      <a:xfrm>
                        <a:off x="242656" y="5000242"/>
                        <a:ext cx="3068637" cy="1016000"/>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65C87A81-0612-4FA9-9AC6-0FBD40E338C0}"/>
              </a:ext>
            </a:extLst>
          </p:cNvPr>
          <p:cNvGraphicFramePr>
            <a:graphicFrameLocks noChangeAspect="1"/>
          </p:cNvGraphicFramePr>
          <p:nvPr>
            <p:extLst>
              <p:ext uri="{D42A27DB-BD31-4B8C-83A1-F6EECF244321}">
                <p14:modId xmlns:p14="http://schemas.microsoft.com/office/powerpoint/2010/main" val="366225422"/>
              </p:ext>
            </p:extLst>
          </p:nvPr>
        </p:nvGraphicFramePr>
        <p:xfrm>
          <a:off x="2550087" y="4131913"/>
          <a:ext cx="1522412" cy="909638"/>
        </p:xfrm>
        <a:graphic>
          <a:graphicData uri="http://schemas.openxmlformats.org/presentationml/2006/ole">
            <mc:AlternateContent xmlns:mc="http://schemas.openxmlformats.org/markup-compatibility/2006">
              <mc:Choice xmlns:v="urn:schemas-microsoft-com:vml" Requires="v">
                <p:oleObj spid="_x0000_s23618" name="Equation" r:id="rId16" imgW="723600" imgH="431640" progId="Equation.DSMT4">
                  <p:embed/>
                </p:oleObj>
              </mc:Choice>
              <mc:Fallback>
                <p:oleObj name="Equation" r:id="rId16" imgW="723600" imgH="431640" progId="Equation.DSMT4">
                  <p:embed/>
                  <p:pic>
                    <p:nvPicPr>
                      <p:cNvPr id="15" name="Oggetto 14">
                        <a:extLst>
                          <a:ext uri="{FF2B5EF4-FFF2-40B4-BE49-F238E27FC236}">
                            <a16:creationId xmlns:a16="http://schemas.microsoft.com/office/drawing/2014/main" id="{5C72CFAD-A589-4BC0-886A-C3D3C879D6B8}"/>
                          </a:ext>
                        </a:extLst>
                      </p:cNvPr>
                      <p:cNvPicPr>
                        <a:picLocks noChangeAspect="1" noChangeArrowheads="1"/>
                      </p:cNvPicPr>
                      <p:nvPr/>
                    </p:nvPicPr>
                    <p:blipFill>
                      <a:blip r:embed="rId17"/>
                      <a:srcRect/>
                      <a:stretch>
                        <a:fillRect/>
                      </a:stretch>
                    </p:blipFill>
                    <p:spPr bwMode="auto">
                      <a:xfrm>
                        <a:off x="2550087" y="4131913"/>
                        <a:ext cx="1522412" cy="909638"/>
                      </a:xfrm>
                      <a:prstGeom prst="rect">
                        <a:avLst/>
                      </a:prstGeom>
                      <a:noFill/>
                    </p:spPr>
                  </p:pic>
                </p:oleObj>
              </mc:Fallback>
            </mc:AlternateContent>
          </a:graphicData>
        </a:graphic>
      </p:graphicFrame>
      <p:sp>
        <p:nvSpPr>
          <p:cNvPr id="17" name="Figura a mano libera: forma 16">
            <a:extLst>
              <a:ext uri="{FF2B5EF4-FFF2-40B4-BE49-F238E27FC236}">
                <a16:creationId xmlns:a16="http://schemas.microsoft.com/office/drawing/2014/main" id="{5F5BEB06-6574-43C7-AE9A-D7D1C8F2AA58}"/>
              </a:ext>
            </a:extLst>
          </p:cNvPr>
          <p:cNvSpPr/>
          <p:nvPr/>
        </p:nvSpPr>
        <p:spPr>
          <a:xfrm>
            <a:off x="4750420" y="4305372"/>
            <a:ext cx="2096429" cy="690374"/>
          </a:xfrm>
          <a:custGeom>
            <a:avLst/>
            <a:gdLst>
              <a:gd name="connsiteX0" fmla="*/ 2096429 w 2096429"/>
              <a:gd name="connsiteY0" fmla="*/ 32452 h 690374"/>
              <a:gd name="connsiteX1" fmla="*/ 1226634 w 2096429"/>
              <a:gd name="connsiteY1" fmla="*/ 21301 h 690374"/>
              <a:gd name="connsiteX2" fmla="*/ 356839 w 2096429"/>
              <a:gd name="connsiteY2" fmla="*/ 277779 h 690374"/>
              <a:gd name="connsiteX3" fmla="*/ 0 w 2096429"/>
              <a:gd name="connsiteY3" fmla="*/ 690374 h 690374"/>
              <a:gd name="connsiteX4" fmla="*/ 0 w 2096429"/>
              <a:gd name="connsiteY4" fmla="*/ 690374 h 690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429" h="690374">
                <a:moveTo>
                  <a:pt x="2096429" y="32452"/>
                </a:moveTo>
                <a:cubicBezTo>
                  <a:pt x="1806497" y="6432"/>
                  <a:pt x="1516566" y="-19587"/>
                  <a:pt x="1226634" y="21301"/>
                </a:cubicBezTo>
                <a:cubicBezTo>
                  <a:pt x="936702" y="62189"/>
                  <a:pt x="561278" y="166267"/>
                  <a:pt x="356839" y="277779"/>
                </a:cubicBezTo>
                <a:cubicBezTo>
                  <a:pt x="152400" y="389291"/>
                  <a:pt x="0" y="690374"/>
                  <a:pt x="0" y="690374"/>
                </a:cubicBezTo>
                <a:lnTo>
                  <a:pt x="0" y="690374"/>
                </a:ln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con angoli arrotondati 17">
            <a:extLst>
              <a:ext uri="{FF2B5EF4-FFF2-40B4-BE49-F238E27FC236}">
                <a16:creationId xmlns:a16="http://schemas.microsoft.com/office/drawing/2014/main" id="{CFFDC755-119E-496D-B7C6-2DDB316A1D94}"/>
              </a:ext>
            </a:extLst>
          </p:cNvPr>
          <p:cNvSpPr/>
          <p:nvPr/>
        </p:nvSpPr>
        <p:spPr>
          <a:xfrm>
            <a:off x="4038600" y="5041551"/>
            <a:ext cx="1219669" cy="93103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ggetto 18">
            <a:extLst>
              <a:ext uri="{FF2B5EF4-FFF2-40B4-BE49-F238E27FC236}">
                <a16:creationId xmlns:a16="http://schemas.microsoft.com/office/drawing/2014/main" id="{F322533A-108E-417E-A892-A51CF05020E3}"/>
              </a:ext>
            </a:extLst>
          </p:cNvPr>
          <p:cNvGraphicFramePr>
            <a:graphicFrameLocks noChangeAspect="1"/>
          </p:cNvGraphicFramePr>
          <p:nvPr>
            <p:extLst>
              <p:ext uri="{D42A27DB-BD31-4B8C-83A1-F6EECF244321}">
                <p14:modId xmlns:p14="http://schemas.microsoft.com/office/powerpoint/2010/main" val="1033581605"/>
              </p:ext>
            </p:extLst>
          </p:nvPr>
        </p:nvGraphicFramePr>
        <p:xfrm>
          <a:off x="1215696" y="1720624"/>
          <a:ext cx="800100" cy="374650"/>
        </p:xfrm>
        <a:graphic>
          <a:graphicData uri="http://schemas.openxmlformats.org/presentationml/2006/ole">
            <mc:AlternateContent xmlns:mc="http://schemas.openxmlformats.org/markup-compatibility/2006">
              <mc:Choice xmlns:v="urn:schemas-microsoft-com:vml" Requires="v">
                <p:oleObj spid="_x0000_s23619" name="Equation" r:id="rId18" imgW="380880" imgH="177480" progId="Equation.DSMT4">
                  <p:embed/>
                </p:oleObj>
              </mc:Choice>
              <mc:Fallback>
                <p:oleObj name="Equation" r:id="rId18" imgW="380880" imgH="177480" progId="Equation.DSMT4">
                  <p:embed/>
                  <p:pic>
                    <p:nvPicPr>
                      <p:cNvPr id="15" name="Oggetto 14">
                        <a:extLst>
                          <a:ext uri="{FF2B5EF4-FFF2-40B4-BE49-F238E27FC236}">
                            <a16:creationId xmlns:a16="http://schemas.microsoft.com/office/drawing/2014/main" id="{5C72CFAD-A589-4BC0-886A-C3D3C879D6B8}"/>
                          </a:ext>
                        </a:extLst>
                      </p:cNvPr>
                      <p:cNvPicPr>
                        <a:picLocks noChangeAspect="1" noChangeArrowheads="1"/>
                      </p:cNvPicPr>
                      <p:nvPr/>
                    </p:nvPicPr>
                    <p:blipFill>
                      <a:blip r:embed="rId19"/>
                      <a:srcRect/>
                      <a:stretch>
                        <a:fillRect/>
                      </a:stretch>
                    </p:blipFill>
                    <p:spPr bwMode="auto">
                      <a:xfrm>
                        <a:off x="1215696" y="1720624"/>
                        <a:ext cx="800100" cy="374650"/>
                      </a:xfrm>
                      <a:prstGeom prst="rect">
                        <a:avLst/>
                      </a:prstGeom>
                      <a:noFill/>
                    </p:spPr>
                  </p:pic>
                </p:oleObj>
              </mc:Fallback>
            </mc:AlternateContent>
          </a:graphicData>
        </a:graphic>
      </p:graphicFrame>
      <p:cxnSp>
        <p:nvCxnSpPr>
          <p:cNvPr id="21" name="Connettore diritto 20">
            <a:extLst>
              <a:ext uri="{FF2B5EF4-FFF2-40B4-BE49-F238E27FC236}">
                <a16:creationId xmlns:a16="http://schemas.microsoft.com/office/drawing/2014/main" id="{CB476E5A-9B5A-4292-9F00-36ADD2B2B442}"/>
              </a:ext>
            </a:extLst>
          </p:cNvPr>
          <p:cNvCxnSpPr/>
          <p:nvPr/>
        </p:nvCxnSpPr>
        <p:spPr>
          <a:xfrm flipH="1">
            <a:off x="2079098" y="1909010"/>
            <a:ext cx="142426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5" name="Gruppo 24">
            <a:extLst>
              <a:ext uri="{FF2B5EF4-FFF2-40B4-BE49-F238E27FC236}">
                <a16:creationId xmlns:a16="http://schemas.microsoft.com/office/drawing/2014/main" id="{2707C9DA-00F5-4C1F-A145-FFAF0888C87D}"/>
              </a:ext>
            </a:extLst>
          </p:cNvPr>
          <p:cNvGrpSpPr/>
          <p:nvPr/>
        </p:nvGrpSpPr>
        <p:grpSpPr>
          <a:xfrm>
            <a:off x="1280491" y="5208876"/>
            <a:ext cx="687980" cy="555047"/>
            <a:chOff x="1291896" y="5245059"/>
            <a:chExt cx="687980" cy="555047"/>
          </a:xfrm>
        </p:grpSpPr>
        <p:cxnSp>
          <p:nvCxnSpPr>
            <p:cNvPr id="23" name="Connettore diritto 22">
              <a:extLst>
                <a:ext uri="{FF2B5EF4-FFF2-40B4-BE49-F238E27FC236}">
                  <a16:creationId xmlns:a16="http://schemas.microsoft.com/office/drawing/2014/main" id="{92753199-3DDB-4CC6-8514-A21A39F72388}"/>
                </a:ext>
              </a:extLst>
            </p:cNvPr>
            <p:cNvCxnSpPr>
              <a:cxnSpLocks/>
            </p:cNvCxnSpPr>
            <p:nvPr/>
          </p:nvCxnSpPr>
          <p:spPr>
            <a:xfrm>
              <a:off x="1291896" y="5245059"/>
              <a:ext cx="687980" cy="5550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596C6A6-B445-4232-813A-25D15AB10745}"/>
                </a:ext>
              </a:extLst>
            </p:cNvPr>
            <p:cNvCxnSpPr>
              <a:cxnSpLocks/>
            </p:cNvCxnSpPr>
            <p:nvPr/>
          </p:nvCxnSpPr>
          <p:spPr>
            <a:xfrm flipV="1">
              <a:off x="1291896" y="5245059"/>
              <a:ext cx="687980" cy="5550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26" name="Oggetto 25">
            <a:extLst>
              <a:ext uri="{FF2B5EF4-FFF2-40B4-BE49-F238E27FC236}">
                <a16:creationId xmlns:a16="http://schemas.microsoft.com/office/drawing/2014/main" id="{33FA4775-C7AA-4228-9193-3E43229528E8}"/>
              </a:ext>
            </a:extLst>
          </p:cNvPr>
          <p:cNvGraphicFramePr>
            <a:graphicFrameLocks noChangeAspect="1"/>
          </p:cNvGraphicFramePr>
          <p:nvPr>
            <p:extLst>
              <p:ext uri="{D42A27DB-BD31-4B8C-83A1-F6EECF244321}">
                <p14:modId xmlns:p14="http://schemas.microsoft.com/office/powerpoint/2010/main" val="398938472"/>
              </p:ext>
            </p:extLst>
          </p:nvPr>
        </p:nvGraphicFramePr>
        <p:xfrm>
          <a:off x="6583457" y="5052247"/>
          <a:ext cx="1174750" cy="909638"/>
        </p:xfrm>
        <a:graphic>
          <a:graphicData uri="http://schemas.openxmlformats.org/presentationml/2006/ole">
            <mc:AlternateContent xmlns:mc="http://schemas.openxmlformats.org/markup-compatibility/2006">
              <mc:Choice xmlns:v="urn:schemas-microsoft-com:vml" Requires="v">
                <p:oleObj spid="_x0000_s23620" name="Equation" r:id="rId20" imgW="558720" imgH="431640" progId="Equation.DSMT4">
                  <p:embed/>
                </p:oleObj>
              </mc:Choice>
              <mc:Fallback>
                <p:oleObj name="Equation" r:id="rId20" imgW="558720" imgH="431640" progId="Equation.DSMT4">
                  <p:embed/>
                  <p:pic>
                    <p:nvPicPr>
                      <p:cNvPr id="12" name="Oggetto 11">
                        <a:extLst>
                          <a:ext uri="{FF2B5EF4-FFF2-40B4-BE49-F238E27FC236}">
                            <a16:creationId xmlns:a16="http://schemas.microsoft.com/office/drawing/2014/main" id="{5CEE3903-5769-480D-9239-0E038844E0F3}"/>
                          </a:ext>
                        </a:extLst>
                      </p:cNvPr>
                      <p:cNvPicPr>
                        <a:picLocks noChangeAspect="1" noChangeArrowheads="1"/>
                      </p:cNvPicPr>
                      <p:nvPr/>
                    </p:nvPicPr>
                    <p:blipFill>
                      <a:blip r:embed="rId21"/>
                      <a:srcRect/>
                      <a:stretch>
                        <a:fillRect/>
                      </a:stretch>
                    </p:blipFill>
                    <p:spPr bwMode="auto">
                      <a:xfrm>
                        <a:off x="6583457" y="5052247"/>
                        <a:ext cx="1174750" cy="909638"/>
                      </a:xfrm>
                      <a:prstGeom prst="rect">
                        <a:avLst/>
                      </a:prstGeom>
                      <a:noFill/>
                    </p:spPr>
                  </p:pic>
                </p:oleObj>
              </mc:Fallback>
            </mc:AlternateContent>
          </a:graphicData>
        </a:graphic>
      </p:graphicFrame>
      <p:sp>
        <p:nvSpPr>
          <p:cNvPr id="27" name="CasellaDiTesto 26">
            <a:extLst>
              <a:ext uri="{FF2B5EF4-FFF2-40B4-BE49-F238E27FC236}">
                <a16:creationId xmlns:a16="http://schemas.microsoft.com/office/drawing/2014/main" id="{817BBF2A-95B3-4C85-8297-C23FA2537275}"/>
              </a:ext>
            </a:extLst>
          </p:cNvPr>
          <p:cNvSpPr txBox="1"/>
          <p:nvPr/>
        </p:nvSpPr>
        <p:spPr>
          <a:xfrm>
            <a:off x="224879" y="4064928"/>
            <a:ext cx="1981633"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Discrete time</a:t>
            </a:r>
          </a:p>
          <a:p>
            <a:r>
              <a:rPr lang="en-US" sz="2400" dirty="0">
                <a:latin typeface="Arial" panose="020B0604020202020204" pitchFamily="34" charset="0"/>
                <a:cs typeface="Arial" panose="020B0604020202020204" pitchFamily="34" charset="0"/>
              </a:rPr>
              <a:t>PSD</a:t>
            </a:r>
          </a:p>
        </p:txBody>
      </p:sp>
      <p:cxnSp>
        <p:nvCxnSpPr>
          <p:cNvPr id="29" name="Connettore 2 28">
            <a:extLst>
              <a:ext uri="{FF2B5EF4-FFF2-40B4-BE49-F238E27FC236}">
                <a16:creationId xmlns:a16="http://schemas.microsoft.com/office/drawing/2014/main" id="{FF8DE3FD-A137-4052-A6A0-3BA3C799615F}"/>
              </a:ext>
            </a:extLst>
          </p:cNvPr>
          <p:cNvCxnSpPr/>
          <p:nvPr/>
        </p:nvCxnSpPr>
        <p:spPr>
          <a:xfrm>
            <a:off x="597048" y="4995746"/>
            <a:ext cx="0" cy="34540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1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4" grpId="0" animBg="1"/>
      <p:bldP spid="17" grpId="0" animBg="1"/>
      <p:bldP spid="18"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60B00C-C441-4DD8-8609-DA1DB9256923}"/>
              </a:ext>
            </a:extLst>
          </p:cNvPr>
          <p:cNvSpPr>
            <a:spLocks noGrp="1"/>
          </p:cNvSpPr>
          <p:nvPr>
            <p:ph type="title"/>
          </p:nvPr>
        </p:nvSpPr>
        <p:spPr/>
        <p:txBody>
          <a:bodyPr/>
          <a:lstStyle/>
          <a:p>
            <a:r>
              <a:rPr lang="en-US"/>
              <a:t>Changing the sampling frequency</a:t>
            </a:r>
          </a:p>
        </p:txBody>
      </p:sp>
      <p:sp>
        <p:nvSpPr>
          <p:cNvPr id="3" name="Segnaposto piè di pagina 2">
            <a:extLst>
              <a:ext uri="{FF2B5EF4-FFF2-40B4-BE49-F238E27FC236}">
                <a16:creationId xmlns:a16="http://schemas.microsoft.com/office/drawing/2014/main" id="{5CBE3418-0394-4579-BDB7-E614C454280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705C676-A657-46A0-9C1B-FCB3A1C2311C}"/>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5" name="Elemento grafico 4">
            <a:extLst>
              <a:ext uri="{FF2B5EF4-FFF2-40B4-BE49-F238E27FC236}">
                <a16:creationId xmlns:a16="http://schemas.microsoft.com/office/drawing/2014/main" id="{46BA79F4-F0D3-4E9F-8E72-ACB281D37F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316" y="1512661"/>
            <a:ext cx="2409825" cy="1771650"/>
          </a:xfrm>
          <a:prstGeom prst="rect">
            <a:avLst/>
          </a:prstGeom>
        </p:spPr>
      </p:pic>
      <p:pic>
        <p:nvPicPr>
          <p:cNvPr id="6" name="Elemento grafico 5">
            <a:extLst>
              <a:ext uri="{FF2B5EF4-FFF2-40B4-BE49-F238E27FC236}">
                <a16:creationId xmlns:a16="http://schemas.microsoft.com/office/drawing/2014/main" id="{DCA081CF-9122-41F9-805B-814DB61E75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3048" y="3583214"/>
            <a:ext cx="3981450" cy="1762125"/>
          </a:xfrm>
          <a:prstGeom prst="rect">
            <a:avLst/>
          </a:prstGeom>
        </p:spPr>
      </p:pic>
      <p:sp>
        <p:nvSpPr>
          <p:cNvPr id="7" name="CasellaDiTesto 6">
            <a:extLst>
              <a:ext uri="{FF2B5EF4-FFF2-40B4-BE49-F238E27FC236}">
                <a16:creationId xmlns:a16="http://schemas.microsoft.com/office/drawing/2014/main" id="{F1CDD8FF-8ED6-4D70-96D1-79DCBBCBB337}"/>
              </a:ext>
            </a:extLst>
          </p:cNvPr>
          <p:cNvSpPr txBox="1"/>
          <p:nvPr/>
        </p:nvSpPr>
        <p:spPr>
          <a:xfrm>
            <a:off x="5625152" y="1263246"/>
            <a:ext cx="5248553" cy="1200329"/>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The integral of the kT/C noise PSD is</a:t>
            </a:r>
          </a:p>
          <a:p>
            <a:r>
              <a:rPr lang="en-US" sz="2400">
                <a:latin typeface="Arial" panose="020B0604020202020204" pitchFamily="34" charset="0"/>
                <a:cs typeface="Arial" panose="020B0604020202020204" pitchFamily="34" charset="0"/>
              </a:rPr>
              <a:t> equal to </a:t>
            </a:r>
            <a:r>
              <a:rPr lang="en-US" sz="2400" i="1">
                <a:latin typeface="Arial" panose="020B0604020202020204" pitchFamily="34" charset="0"/>
                <a:cs typeface="Arial" panose="020B0604020202020204" pitchFamily="34" charset="0"/>
              </a:rPr>
              <a:t>kT/C</a:t>
            </a:r>
            <a:r>
              <a:rPr lang="en-US" sz="2400">
                <a:latin typeface="Arial" panose="020B0604020202020204" pitchFamily="34" charset="0"/>
                <a:cs typeface="Arial" panose="020B0604020202020204" pitchFamily="34" charset="0"/>
              </a:rPr>
              <a:t>, independently of the</a:t>
            </a:r>
          </a:p>
          <a:p>
            <a:r>
              <a:rPr lang="en-US" sz="2400">
                <a:latin typeface="Arial" panose="020B0604020202020204" pitchFamily="34" charset="0"/>
                <a:cs typeface="Arial" panose="020B0604020202020204" pitchFamily="34" charset="0"/>
              </a:rPr>
              <a:t> sampling frequency</a:t>
            </a:r>
          </a:p>
        </p:txBody>
      </p:sp>
      <p:sp>
        <p:nvSpPr>
          <p:cNvPr id="8" name="CasellaDiTesto 7">
            <a:extLst>
              <a:ext uri="{FF2B5EF4-FFF2-40B4-BE49-F238E27FC236}">
                <a16:creationId xmlns:a16="http://schemas.microsoft.com/office/drawing/2014/main" id="{31B6CB1D-CC23-438B-8FAB-410D2F3D1F52}"/>
              </a:ext>
            </a:extLst>
          </p:cNvPr>
          <p:cNvSpPr txBox="1"/>
          <p:nvPr/>
        </p:nvSpPr>
        <p:spPr>
          <a:xfrm>
            <a:off x="5625152" y="2771512"/>
            <a:ext cx="6365845"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Increasing the sampling frequency, </a:t>
            </a:r>
          </a:p>
          <a:p>
            <a:r>
              <a:rPr lang="en-US" sz="2400" dirty="0">
                <a:latin typeface="Arial" panose="020B0604020202020204" pitchFamily="34" charset="0"/>
                <a:cs typeface="Arial" panose="020B0604020202020204" pitchFamily="34" charset="0"/>
              </a:rPr>
              <a:t>the PSD is reduced proportionally to maintain</a:t>
            </a:r>
          </a:p>
          <a:p>
            <a:r>
              <a:rPr lang="en-US" sz="2400" dirty="0">
                <a:latin typeface="Arial" panose="020B0604020202020204" pitchFamily="34" charset="0"/>
                <a:cs typeface="Arial" panose="020B0604020202020204" pitchFamily="34" charset="0"/>
              </a:rPr>
              <a:t>the integral constant</a:t>
            </a:r>
          </a:p>
        </p:txBody>
      </p:sp>
      <p:sp>
        <p:nvSpPr>
          <p:cNvPr id="9" name="CasellaDiTesto 8">
            <a:extLst>
              <a:ext uri="{FF2B5EF4-FFF2-40B4-BE49-F238E27FC236}">
                <a16:creationId xmlns:a16="http://schemas.microsoft.com/office/drawing/2014/main" id="{8B28B404-A57B-4612-B92A-717B718C39FD}"/>
              </a:ext>
            </a:extLst>
          </p:cNvPr>
          <p:cNvSpPr txBox="1"/>
          <p:nvPr/>
        </p:nvSpPr>
        <p:spPr>
          <a:xfrm>
            <a:off x="5625151" y="4145010"/>
            <a:ext cx="624753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this way, filtering the output sequence in</a:t>
            </a:r>
          </a:p>
          <a:p>
            <a:r>
              <a:rPr lang="en-US" sz="2400" dirty="0">
                <a:latin typeface="Arial" panose="020B0604020202020204" pitchFamily="34" charset="0"/>
                <a:cs typeface="Arial" panose="020B0604020202020204" pitchFamily="34" charset="0"/>
              </a:rPr>
              <a:t>the discrete time domain (either by digital </a:t>
            </a:r>
          </a:p>
          <a:p>
            <a:r>
              <a:rPr lang="en-US" sz="2400" dirty="0">
                <a:latin typeface="Arial" panose="020B0604020202020204" pitchFamily="34" charset="0"/>
                <a:cs typeface="Arial" panose="020B0604020202020204" pitchFamily="34" charset="0"/>
              </a:rPr>
              <a:t>or analog processing), we get less noise in</a:t>
            </a:r>
          </a:p>
          <a:p>
            <a:r>
              <a:rPr lang="en-US" sz="2400" dirty="0">
                <a:latin typeface="Arial" panose="020B0604020202020204" pitchFamily="34" charset="0"/>
                <a:cs typeface="Arial" panose="020B0604020202020204" pitchFamily="34" charset="0"/>
              </a:rPr>
              <a:t> the signal bandwidth</a:t>
            </a:r>
          </a:p>
        </p:txBody>
      </p:sp>
    </p:spTree>
    <p:extLst>
      <p:ext uri="{BB962C8B-B14F-4D97-AF65-F5344CB8AC3E}">
        <p14:creationId xmlns:p14="http://schemas.microsoft.com/office/powerpoint/2010/main" val="106340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33A55B-17D3-4C30-82FA-9F533F337CA1}"/>
              </a:ext>
            </a:extLst>
          </p:cNvPr>
          <p:cNvSpPr>
            <a:spLocks noGrp="1"/>
          </p:cNvSpPr>
          <p:nvPr>
            <p:ph type="title"/>
          </p:nvPr>
        </p:nvSpPr>
        <p:spPr>
          <a:xfrm>
            <a:off x="618824" y="164766"/>
            <a:ext cx="10515600" cy="662397"/>
          </a:xfrm>
        </p:spPr>
        <p:txBody>
          <a:bodyPr/>
          <a:lstStyle/>
          <a:p>
            <a:r>
              <a:rPr lang="en-US" dirty="0" err="1"/>
              <a:t>kT</a:t>
            </a:r>
            <a:r>
              <a:rPr lang="en-US" dirty="0"/>
              <a:t>/C noise in summary</a:t>
            </a:r>
          </a:p>
        </p:txBody>
      </p:sp>
      <p:sp>
        <p:nvSpPr>
          <p:cNvPr id="3" name="Segnaposto piè di pagina 2">
            <a:extLst>
              <a:ext uri="{FF2B5EF4-FFF2-40B4-BE49-F238E27FC236}">
                <a16:creationId xmlns:a16="http://schemas.microsoft.com/office/drawing/2014/main" id="{D2EDFCDF-1D2B-43FE-AF20-88A6503A3AF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42ECBBCF-7E1E-441B-9307-D77815B55916}"/>
              </a:ext>
            </a:extLst>
          </p:cNvPr>
          <p:cNvSpPr>
            <a:spLocks noGrp="1"/>
          </p:cNvSpPr>
          <p:nvPr>
            <p:ph type="sldNum" sz="quarter" idx="12"/>
          </p:nvPr>
        </p:nvSpPr>
        <p:spPr/>
        <p:txBody>
          <a:bodyPr/>
          <a:lstStyle/>
          <a:p>
            <a:fld id="{02055017-B6DE-4C35-A63B-40EADAC97849}" type="slidenum">
              <a:rPr lang="en-US" smtClean="0"/>
              <a:t>8</a:t>
            </a:fld>
            <a:endParaRPr lang="en-US" dirty="0"/>
          </a:p>
        </p:txBody>
      </p:sp>
      <p:sp>
        <p:nvSpPr>
          <p:cNvPr id="5" name="CasellaDiTesto 4">
            <a:extLst>
              <a:ext uri="{FF2B5EF4-FFF2-40B4-BE49-F238E27FC236}">
                <a16:creationId xmlns:a16="http://schemas.microsoft.com/office/drawing/2014/main" id="{74E0B5D2-9861-48C8-A40E-B834E8E50F22}"/>
              </a:ext>
            </a:extLst>
          </p:cNvPr>
          <p:cNvSpPr txBox="1"/>
          <p:nvPr/>
        </p:nvSpPr>
        <p:spPr>
          <a:xfrm>
            <a:off x="838200" y="920105"/>
            <a:ext cx="10076848" cy="446276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err="1">
                <a:latin typeface="Arial" panose="020B0604020202020204" pitchFamily="34" charset="0"/>
                <a:cs typeface="Arial" panose="020B0604020202020204" pitchFamily="34" charset="0"/>
              </a:rPr>
              <a:t>kT</a:t>
            </a:r>
            <a:r>
              <a:rPr lang="en-US" sz="2400" dirty="0">
                <a:latin typeface="Arial" panose="020B0604020202020204" pitchFamily="34" charset="0"/>
                <a:cs typeface="Arial" panose="020B0604020202020204" pitchFamily="34" charset="0"/>
              </a:rPr>
              <a:t>/C noise is always present when we sample a voltage on a capacitor. The mean-square voltage of the samples is equal to </a:t>
            </a:r>
            <a:r>
              <a:rPr lang="en-US" sz="2400" dirty="0" err="1">
                <a:latin typeface="Arial" panose="020B0604020202020204" pitchFamily="34" charset="0"/>
                <a:cs typeface="Arial" panose="020B0604020202020204" pitchFamily="34" charset="0"/>
              </a:rPr>
              <a:t>kT</a:t>
            </a:r>
            <a:r>
              <a:rPr lang="en-US" sz="2400" dirty="0">
                <a:latin typeface="Arial" panose="020B0604020202020204" pitchFamily="34" charset="0"/>
                <a:cs typeface="Arial" panose="020B0604020202020204" pitchFamily="34" charset="0"/>
              </a:rPr>
              <a:t>/C and is independent on the series resistances of the switch, voltage source and capacitor. </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result of sampling with a uniform sampling period produces a discrete time sequence affected by </a:t>
            </a:r>
            <a:r>
              <a:rPr lang="en-US" sz="2400" dirty="0" err="1">
                <a:latin typeface="Arial" panose="020B0604020202020204" pitchFamily="34" charset="0"/>
                <a:cs typeface="Arial" panose="020B0604020202020204" pitchFamily="34" charset="0"/>
              </a:rPr>
              <a:t>kT</a:t>
            </a:r>
            <a:r>
              <a:rPr lang="en-US" sz="2400" dirty="0">
                <a:latin typeface="Arial" panose="020B0604020202020204" pitchFamily="34" charset="0"/>
                <a:cs typeface="Arial" panose="020B0604020202020204" pitchFamily="34" charset="0"/>
              </a:rPr>
              <a:t>/C noise.</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If the sampling frequency </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is &lt;&lt;</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then the PSD of the </a:t>
            </a:r>
            <a:r>
              <a:rPr lang="en-US" sz="2400" dirty="0" err="1">
                <a:latin typeface="Arial" panose="020B0604020202020204" pitchFamily="34" charset="0"/>
                <a:cs typeface="Arial" panose="020B0604020202020204" pitchFamily="34" charset="0"/>
              </a:rPr>
              <a:t>kT</a:t>
            </a:r>
            <a:r>
              <a:rPr lang="en-US" sz="2400" dirty="0">
                <a:latin typeface="Arial" panose="020B0604020202020204" pitchFamily="34" charset="0"/>
                <a:cs typeface="Arial" panose="020B0604020202020204" pitchFamily="34" charset="0"/>
              </a:rPr>
              <a:t>/C noise is constant over the DT-frequency interval -</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/2, </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/2. </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Sometimes it is convenient to refer to the noise in terms of charge accumulated into the capacitor. In this case:</a:t>
            </a:r>
          </a:p>
          <a:p>
            <a:pPr>
              <a:spcAft>
                <a:spcPts val="600"/>
              </a:spcAft>
            </a:pPr>
            <a:endParaRPr lang="en-US" sz="2400" dirty="0">
              <a:latin typeface="Arial" panose="020B0604020202020204" pitchFamily="34" charset="0"/>
              <a:cs typeface="Arial" panose="020B0604020202020204" pitchFamily="34" charset="0"/>
            </a:endParaRPr>
          </a:p>
        </p:txBody>
      </p:sp>
      <p:graphicFrame>
        <p:nvGraphicFramePr>
          <p:cNvPr id="6" name="Oggetto 5">
            <a:extLst>
              <a:ext uri="{FF2B5EF4-FFF2-40B4-BE49-F238E27FC236}">
                <a16:creationId xmlns:a16="http://schemas.microsoft.com/office/drawing/2014/main" id="{9C0BCA30-248B-4E73-82D8-9A3EAEFAB08C}"/>
              </a:ext>
            </a:extLst>
          </p:cNvPr>
          <p:cNvGraphicFramePr>
            <a:graphicFrameLocks noChangeAspect="1"/>
          </p:cNvGraphicFramePr>
          <p:nvPr>
            <p:extLst>
              <p:ext uri="{D42A27DB-BD31-4B8C-83A1-F6EECF244321}">
                <p14:modId xmlns:p14="http://schemas.microsoft.com/office/powerpoint/2010/main" val="940680184"/>
              </p:ext>
            </p:extLst>
          </p:nvPr>
        </p:nvGraphicFramePr>
        <p:xfrm>
          <a:off x="2222767" y="5329049"/>
          <a:ext cx="1257300" cy="482600"/>
        </p:xfrm>
        <a:graphic>
          <a:graphicData uri="http://schemas.openxmlformats.org/presentationml/2006/ole">
            <mc:AlternateContent xmlns:mc="http://schemas.openxmlformats.org/markup-compatibility/2006">
              <mc:Choice xmlns:v="urn:schemas-microsoft-com:vml" Requires="v">
                <p:oleObj spid="_x0000_s4204" name="Equation" r:id="rId3" imgW="596880" imgH="228600" progId="Equation.DSMT4">
                  <p:embed/>
                </p:oleObj>
              </mc:Choice>
              <mc:Fallback>
                <p:oleObj name="Equation" r:id="rId3" imgW="596880" imgH="228600" progId="Equation.DSMT4">
                  <p:embed/>
                  <p:pic>
                    <p:nvPicPr>
                      <p:cNvPr id="9" name="Oggetto 8">
                        <a:extLst>
                          <a:ext uri="{FF2B5EF4-FFF2-40B4-BE49-F238E27FC236}">
                            <a16:creationId xmlns:a16="http://schemas.microsoft.com/office/drawing/2014/main" id="{9FCDB703-4027-4C27-9E77-80F3C4116545}"/>
                          </a:ext>
                        </a:extLst>
                      </p:cNvPr>
                      <p:cNvPicPr>
                        <a:picLocks noChangeAspect="1" noChangeArrowheads="1"/>
                      </p:cNvPicPr>
                      <p:nvPr/>
                    </p:nvPicPr>
                    <p:blipFill>
                      <a:blip r:embed="rId4"/>
                      <a:srcRect/>
                      <a:stretch>
                        <a:fillRect/>
                      </a:stretch>
                    </p:blipFill>
                    <p:spPr bwMode="auto">
                      <a:xfrm>
                        <a:off x="2222767" y="5329049"/>
                        <a:ext cx="1257300" cy="482600"/>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1D10FB7B-87E2-4B47-A9FE-E2BE5A9B436A}"/>
              </a:ext>
            </a:extLst>
          </p:cNvPr>
          <p:cNvGraphicFramePr>
            <a:graphicFrameLocks noChangeAspect="1"/>
          </p:cNvGraphicFramePr>
          <p:nvPr>
            <p:extLst>
              <p:ext uri="{D42A27DB-BD31-4B8C-83A1-F6EECF244321}">
                <p14:modId xmlns:p14="http://schemas.microsoft.com/office/powerpoint/2010/main" val="3863341928"/>
              </p:ext>
            </p:extLst>
          </p:nvPr>
        </p:nvGraphicFramePr>
        <p:xfrm>
          <a:off x="5163970" y="5156813"/>
          <a:ext cx="4067175" cy="830262"/>
        </p:xfrm>
        <a:graphic>
          <a:graphicData uri="http://schemas.openxmlformats.org/presentationml/2006/ole">
            <mc:AlternateContent xmlns:mc="http://schemas.openxmlformats.org/markup-compatibility/2006">
              <mc:Choice xmlns:v="urn:schemas-microsoft-com:vml" Requires="v">
                <p:oleObj spid="_x0000_s4205" name="Equation" r:id="rId5" imgW="1930320" imgH="393480" progId="Equation.DSMT4">
                  <p:embed/>
                </p:oleObj>
              </mc:Choice>
              <mc:Fallback>
                <p:oleObj name="Equation" r:id="rId5" imgW="1930320" imgH="393480" progId="Equation.DSMT4">
                  <p:embed/>
                  <p:pic>
                    <p:nvPicPr>
                      <p:cNvPr id="6" name="Oggetto 5">
                        <a:extLst>
                          <a:ext uri="{FF2B5EF4-FFF2-40B4-BE49-F238E27FC236}">
                            <a16:creationId xmlns:a16="http://schemas.microsoft.com/office/drawing/2014/main" id="{9C0BCA30-248B-4E73-82D8-9A3EAEFAB08C}"/>
                          </a:ext>
                        </a:extLst>
                      </p:cNvPr>
                      <p:cNvPicPr>
                        <a:picLocks noChangeAspect="1" noChangeArrowheads="1"/>
                      </p:cNvPicPr>
                      <p:nvPr/>
                    </p:nvPicPr>
                    <p:blipFill>
                      <a:blip r:embed="rId6"/>
                      <a:srcRect/>
                      <a:stretch>
                        <a:fillRect/>
                      </a:stretch>
                    </p:blipFill>
                    <p:spPr bwMode="auto">
                      <a:xfrm>
                        <a:off x="5163970" y="5156813"/>
                        <a:ext cx="4067175" cy="830262"/>
                      </a:xfrm>
                      <a:prstGeom prst="rect">
                        <a:avLst/>
                      </a:prstGeom>
                      <a:noFill/>
                    </p:spPr>
                  </p:pic>
                </p:oleObj>
              </mc:Fallback>
            </mc:AlternateContent>
          </a:graphicData>
        </a:graphic>
      </p:graphicFrame>
    </p:spTree>
    <p:extLst>
      <p:ext uri="{BB962C8B-B14F-4D97-AF65-F5344CB8AC3E}">
        <p14:creationId xmlns:p14="http://schemas.microsoft.com/office/powerpoint/2010/main" val="244340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D79186-425F-49DA-BEBB-6D90E2641CAF}"/>
              </a:ext>
            </a:extLst>
          </p:cNvPr>
          <p:cNvSpPr>
            <a:spLocks noGrp="1"/>
          </p:cNvSpPr>
          <p:nvPr>
            <p:ph type="title"/>
          </p:nvPr>
        </p:nvSpPr>
        <p:spPr>
          <a:xfrm>
            <a:off x="1024900" y="293859"/>
            <a:ext cx="10515600" cy="662397"/>
          </a:xfrm>
        </p:spPr>
        <p:txBody>
          <a:bodyPr>
            <a:normAutofit fontScale="90000"/>
          </a:bodyPr>
          <a:lstStyle/>
          <a:p>
            <a:r>
              <a:rPr lang="en-US"/>
              <a:t>The </a:t>
            </a:r>
            <a:r>
              <a:rPr lang="en-US" b="1" u="sng"/>
              <a:t>charge injection</a:t>
            </a:r>
            <a:r>
              <a:rPr lang="en-US" b="1"/>
              <a:t> </a:t>
            </a:r>
            <a:r>
              <a:rPr lang="en-US"/>
              <a:t>phenomenon: a systematic error in SC circuits</a:t>
            </a:r>
          </a:p>
        </p:txBody>
      </p:sp>
      <p:sp>
        <p:nvSpPr>
          <p:cNvPr id="3" name="Segnaposto piè di pagina 2">
            <a:extLst>
              <a:ext uri="{FF2B5EF4-FFF2-40B4-BE49-F238E27FC236}">
                <a16:creationId xmlns:a16="http://schemas.microsoft.com/office/drawing/2014/main" id="{A67DD8FC-4198-444A-B80F-4269AAB729F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412BC233-9B0A-4579-A160-0BECE779EE6E}"/>
              </a:ext>
            </a:extLst>
          </p:cNvPr>
          <p:cNvSpPr>
            <a:spLocks noGrp="1"/>
          </p:cNvSpPr>
          <p:nvPr>
            <p:ph type="sldNum" sz="quarter" idx="12"/>
          </p:nvPr>
        </p:nvSpPr>
        <p:spPr/>
        <p:txBody>
          <a:bodyPr/>
          <a:lstStyle/>
          <a:p>
            <a:fld id="{02055017-B6DE-4C35-A63B-40EADAC97849}" type="slidenum">
              <a:rPr lang="en-US" smtClean="0"/>
              <a:t>9</a:t>
            </a:fld>
            <a:endParaRPr lang="en-US" dirty="0"/>
          </a:p>
        </p:txBody>
      </p:sp>
      <p:sp>
        <p:nvSpPr>
          <p:cNvPr id="5" name="CasellaDiTesto 4">
            <a:extLst>
              <a:ext uri="{FF2B5EF4-FFF2-40B4-BE49-F238E27FC236}">
                <a16:creationId xmlns:a16="http://schemas.microsoft.com/office/drawing/2014/main" id="{B2DB993A-CD81-44B8-8222-8C802A2283BA}"/>
              </a:ext>
            </a:extLst>
          </p:cNvPr>
          <p:cNvSpPr txBox="1"/>
          <p:nvPr/>
        </p:nvSpPr>
        <p:spPr>
          <a:xfrm>
            <a:off x="840607" y="1051367"/>
            <a:ext cx="943275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Differently from the </a:t>
            </a:r>
            <a:r>
              <a:rPr lang="en-US" sz="2400" dirty="0" err="1">
                <a:latin typeface="Arial" panose="020B0604020202020204" pitchFamily="34" charset="0"/>
                <a:cs typeface="Arial" panose="020B0604020202020204" pitchFamily="34" charset="0"/>
              </a:rPr>
              <a:t>kT</a:t>
            </a:r>
            <a:r>
              <a:rPr lang="en-US" sz="2400" dirty="0">
                <a:latin typeface="Arial" panose="020B0604020202020204" pitchFamily="34" charset="0"/>
                <a:cs typeface="Arial" panose="020B0604020202020204" pitchFamily="34" charset="0"/>
              </a:rPr>
              <a:t>/C noise, charge injection is due to switch </a:t>
            </a:r>
            <a:r>
              <a:rPr lang="en-US" sz="2400" b="1" dirty="0">
                <a:latin typeface="Arial" panose="020B0604020202020204" pitchFamily="34" charset="0"/>
                <a:cs typeface="Arial" panose="020B0604020202020204" pitchFamily="34" charset="0"/>
              </a:rPr>
              <a:t>non-idealities</a:t>
            </a:r>
            <a:r>
              <a:rPr lang="en-US" sz="2400" dirty="0">
                <a:latin typeface="Arial" panose="020B0604020202020204" pitchFamily="34" charset="0"/>
                <a:cs typeface="Arial" panose="020B0604020202020204" pitchFamily="34" charset="0"/>
              </a:rPr>
              <a:t> </a:t>
            </a:r>
          </a:p>
        </p:txBody>
      </p:sp>
      <p:sp>
        <p:nvSpPr>
          <p:cNvPr id="6" name="CasellaDiTesto 5">
            <a:extLst>
              <a:ext uri="{FF2B5EF4-FFF2-40B4-BE49-F238E27FC236}">
                <a16:creationId xmlns:a16="http://schemas.microsoft.com/office/drawing/2014/main" id="{957F65E6-B664-41A3-8EC7-DB06D20F8E27}"/>
              </a:ext>
            </a:extLst>
          </p:cNvPr>
          <p:cNvSpPr txBox="1"/>
          <p:nvPr/>
        </p:nvSpPr>
        <p:spPr>
          <a:xfrm>
            <a:off x="4005577" y="1829573"/>
            <a:ext cx="2877954"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The n-MOS switch</a:t>
            </a:r>
            <a:endParaRPr lang="en-US" sz="2400" dirty="0">
              <a:latin typeface="Arial" panose="020B060402020202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13B0B0A7-5279-4D95-9190-3D95C665B4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4266" y="2456358"/>
            <a:ext cx="6525440" cy="151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B502678E-5AA0-463C-952E-8ED986967C31}"/>
              </a:ext>
            </a:extLst>
          </p:cNvPr>
          <p:cNvSpPr txBox="1"/>
          <p:nvPr/>
        </p:nvSpPr>
        <p:spPr>
          <a:xfrm>
            <a:off x="836546" y="4139457"/>
            <a:ext cx="9722367"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Presence of overlap capacitance between the switch terminals and the control voltage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the on-state, there is charge accumulated into the channel (the mobile charge) that have to be drawn from the drain and source where it has to be pushed back when the switch is turned off</a:t>
            </a:r>
          </a:p>
          <a:p>
            <a:endParaRPr lang="en-US" sz="2400" dirty="0">
              <a:latin typeface="Arial" panose="020B0604020202020204" pitchFamily="34" charset="0"/>
              <a:cs typeface="Arial" panose="020B0604020202020204" pitchFamily="34" charset="0"/>
            </a:endParaRPr>
          </a:p>
        </p:txBody>
      </p:sp>
      <p:sp>
        <p:nvSpPr>
          <p:cNvPr id="8" name="Freccia a destra 7">
            <a:extLst>
              <a:ext uri="{FF2B5EF4-FFF2-40B4-BE49-F238E27FC236}">
                <a16:creationId xmlns:a16="http://schemas.microsoft.com/office/drawing/2014/main" id="{3A19A936-4F53-42AA-9664-B614F6F148FD}"/>
              </a:ext>
            </a:extLst>
          </p:cNvPr>
          <p:cNvSpPr/>
          <p:nvPr/>
        </p:nvSpPr>
        <p:spPr>
          <a:xfrm rot="5400000">
            <a:off x="7196447" y="2456358"/>
            <a:ext cx="320634" cy="32246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ttore 2 9">
            <a:extLst>
              <a:ext uri="{FF2B5EF4-FFF2-40B4-BE49-F238E27FC236}">
                <a16:creationId xmlns:a16="http://schemas.microsoft.com/office/drawing/2014/main" id="{D6AD87C6-F98E-4F48-9E0D-43497C48D879}"/>
              </a:ext>
            </a:extLst>
          </p:cNvPr>
          <p:cNvCxnSpPr>
            <a:cxnSpLocks/>
          </p:cNvCxnSpPr>
          <p:nvPr/>
        </p:nvCxnSpPr>
        <p:spPr>
          <a:xfrm flipH="1" flipV="1">
            <a:off x="8345385" y="3213349"/>
            <a:ext cx="378068" cy="87502"/>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F030BBBA-FDA8-44AC-9D51-4CE6FE06CE9A}"/>
              </a:ext>
            </a:extLst>
          </p:cNvPr>
          <p:cNvCxnSpPr>
            <a:cxnSpLocks/>
          </p:cNvCxnSpPr>
          <p:nvPr/>
        </p:nvCxnSpPr>
        <p:spPr>
          <a:xfrm flipV="1">
            <a:off x="5826492" y="3214901"/>
            <a:ext cx="539015" cy="171899"/>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59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P spid="8"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1312</Words>
  <Application>Microsoft Office PowerPoint</Application>
  <PresentationFormat>Widescreen</PresentationFormat>
  <Paragraphs>178</Paragraphs>
  <Slides>27</Slides>
  <Notes>2</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27</vt:i4>
      </vt:variant>
    </vt:vector>
  </HeadingPairs>
  <TitlesOfParts>
    <vt:vector size="34" baseType="lpstr">
      <vt:lpstr>Arial</vt:lpstr>
      <vt:lpstr>Calibri</vt:lpstr>
      <vt:lpstr>Cambria Math</vt:lpstr>
      <vt:lpstr>Symbol</vt:lpstr>
      <vt:lpstr>Tema di Office</vt:lpstr>
      <vt:lpstr>Equation</vt:lpstr>
      <vt:lpstr>MathType 6.0 Equation</vt:lpstr>
      <vt:lpstr>An interface for capacitive sensors based on the charge amplifier</vt:lpstr>
      <vt:lpstr>General considerations on switched capacitor (SC) circuits</vt:lpstr>
      <vt:lpstr>Random nature of Ve</vt:lpstr>
      <vt:lpstr>Origin of the kT/C noise</vt:lpstr>
      <vt:lpstr>Origin of the kT/C noise</vt:lpstr>
      <vt:lpstr>kT/C noise as a result of continuous time noise sampling </vt:lpstr>
      <vt:lpstr>Changing the sampling frequency</vt:lpstr>
      <vt:lpstr>kT/C noise in summary</vt:lpstr>
      <vt:lpstr>The charge injection phenomenon: a systematic error in SC circuits</vt:lpstr>
      <vt:lpstr>Charge injection during the on-to-off transient</vt:lpstr>
      <vt:lpstr>Charge injection in the pass-gate (transmission gate) </vt:lpstr>
      <vt:lpstr>Signal independent charge injection compensation </vt:lpstr>
      <vt:lpstr>The input voltage of op-amps in the presence of noise</vt:lpstr>
      <vt:lpstr>The input voltage of op-amps in the presence of noise</vt:lpstr>
      <vt:lpstr>The input voltage of op-amps in the presence of noise</vt:lpstr>
      <vt:lpstr>A few examples</vt:lpstr>
      <vt:lpstr>Charges through capacitors: conventions</vt:lpstr>
      <vt:lpstr>SC interface for capacitive sensors</vt:lpstr>
      <vt:lpstr>Phase 1: Capacitor voltages</vt:lpstr>
      <vt:lpstr>Transition to phase 2</vt:lpstr>
      <vt:lpstr>The intermediate phase "i"</vt:lpstr>
      <vt:lpstr>Phase 1 to phase 2 transition</vt:lpstr>
      <vt:lpstr>Phase 2 voltages</vt:lpstr>
      <vt:lpstr>Phase 2 output voltage</vt:lpstr>
      <vt:lpstr>Output voltage components</vt:lpstr>
      <vt:lpstr>Example: DR of the SC interface considering only kT/C noise</vt:lpstr>
      <vt:lpstr>Example: DR of the SC interface considering only kT/C noise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487</cp:revision>
  <dcterms:created xsi:type="dcterms:W3CDTF">2015-02-03T16:10:37Z</dcterms:created>
  <dcterms:modified xsi:type="dcterms:W3CDTF">2021-10-18T09:20:36Z</dcterms:modified>
</cp:coreProperties>
</file>