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3585" autoAdjust="0"/>
  </p:normalViewPr>
  <p:slideViewPr>
    <p:cSldViewPr snapToGrid="0">
      <p:cViewPr varScale="1">
        <p:scale>
          <a:sx n="55" d="100"/>
          <a:sy n="55" d="100"/>
        </p:scale>
        <p:origin x="44" y="2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44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44.wmf"/><Relationship Id="rId1" Type="http://schemas.openxmlformats.org/officeDocument/2006/relationships/image" Target="../media/image95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96.wmf"/><Relationship Id="rId1" Type="http://schemas.openxmlformats.org/officeDocument/2006/relationships/image" Target="../media/image65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12" Type="http://schemas.openxmlformats.org/officeDocument/2006/relationships/image" Target="../media/image108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11" Type="http://schemas.openxmlformats.org/officeDocument/2006/relationships/image" Target="../media/image125.wmf"/><Relationship Id="rId5" Type="http://schemas.openxmlformats.org/officeDocument/2006/relationships/image" Target="../media/image119.wmf"/><Relationship Id="rId10" Type="http://schemas.openxmlformats.org/officeDocument/2006/relationships/image" Target="../media/image124.wmf"/><Relationship Id="rId4" Type="http://schemas.openxmlformats.org/officeDocument/2006/relationships/image" Target="../media/image118.wmf"/><Relationship Id="rId9" Type="http://schemas.openxmlformats.org/officeDocument/2006/relationships/image" Target="../media/image12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06.wmf"/><Relationship Id="rId1" Type="http://schemas.openxmlformats.org/officeDocument/2006/relationships/image" Target="../media/image132.wmf"/><Relationship Id="rId5" Type="http://schemas.openxmlformats.org/officeDocument/2006/relationships/image" Target="../media/image100.wmf"/><Relationship Id="rId4" Type="http://schemas.openxmlformats.org/officeDocument/2006/relationships/image" Target="../media/image1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21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0.wmf"/><Relationship Id="rId5" Type="http://schemas.openxmlformats.org/officeDocument/2006/relationships/image" Target="../media/image45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5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1.wmf"/><Relationship Id="rId4" Type="http://schemas.openxmlformats.org/officeDocument/2006/relationships/image" Target="../media/image23.svg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32.png"/><Relationship Id="rId3" Type="http://schemas.openxmlformats.org/officeDocument/2006/relationships/oleObject" Target="../embeddings/oleObject14.bin"/><Relationship Id="rId21" Type="http://schemas.openxmlformats.org/officeDocument/2006/relationships/image" Target="../media/image21.wmf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0.wmf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9.wmf"/><Relationship Id="rId19" Type="http://schemas.openxmlformats.org/officeDocument/2006/relationships/image" Target="../media/image33.svg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3.svg"/><Relationship Id="rId4" Type="http://schemas.openxmlformats.org/officeDocument/2006/relationships/image" Target="../media/image34.wmf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40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3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3.png"/><Relationship Id="rId18" Type="http://schemas.openxmlformats.org/officeDocument/2006/relationships/image" Target="../media/image50.wmf"/><Relationship Id="rId3" Type="http://schemas.openxmlformats.org/officeDocument/2006/relationships/image" Target="../media/image51.png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48.wmf"/><Relationship Id="rId4" Type="http://schemas.openxmlformats.org/officeDocument/2006/relationships/image" Target="../media/image52.sv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5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56.png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72.png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71.wmf"/><Relationship Id="rId4" Type="http://schemas.openxmlformats.org/officeDocument/2006/relationships/image" Target="../media/image73.svg"/><Relationship Id="rId9" Type="http://schemas.openxmlformats.org/officeDocument/2006/relationships/oleObject" Target="../embeddings/oleObject4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oleObject" Target="../embeddings/oleObject50.bin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1.svg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80.png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74.wmf"/><Relationship Id="rId4" Type="http://schemas.openxmlformats.org/officeDocument/2006/relationships/image" Target="../media/image79.sv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7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85.png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8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94.wmf"/><Relationship Id="rId3" Type="http://schemas.openxmlformats.org/officeDocument/2006/relationships/image" Target="../media/image87.png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3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90.wmf"/><Relationship Id="rId4" Type="http://schemas.openxmlformats.org/officeDocument/2006/relationships/image" Target="../media/image88.svg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9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0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97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9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102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10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10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3" Type="http://schemas.openxmlformats.org/officeDocument/2006/relationships/oleObject" Target="../embeddings/oleObject76.bin"/><Relationship Id="rId7" Type="http://schemas.openxmlformats.org/officeDocument/2006/relationships/image" Target="../media/image111.png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114.svg"/><Relationship Id="rId4" Type="http://schemas.openxmlformats.org/officeDocument/2006/relationships/image" Target="../media/image108.wmf"/><Relationship Id="rId9" Type="http://schemas.openxmlformats.org/officeDocument/2006/relationships/image" Target="../media/image113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1.bin"/><Relationship Id="rId18" Type="http://schemas.openxmlformats.org/officeDocument/2006/relationships/oleObject" Target="../embeddings/oleObject84.bin"/><Relationship Id="rId26" Type="http://schemas.openxmlformats.org/officeDocument/2006/relationships/oleObject" Target="../embeddings/oleObject88.bin"/><Relationship Id="rId3" Type="http://schemas.openxmlformats.org/officeDocument/2006/relationships/image" Target="../media/image126.png"/><Relationship Id="rId21" Type="http://schemas.openxmlformats.org/officeDocument/2006/relationships/image" Target="../media/image120.wmf"/><Relationship Id="rId34" Type="http://schemas.openxmlformats.org/officeDocument/2006/relationships/image" Target="../media/image108.wmf"/><Relationship Id="rId7" Type="http://schemas.openxmlformats.org/officeDocument/2006/relationships/image" Target="../media/image130.png"/><Relationship Id="rId12" Type="http://schemas.openxmlformats.org/officeDocument/2006/relationships/image" Target="../media/image116.wmf"/><Relationship Id="rId17" Type="http://schemas.openxmlformats.org/officeDocument/2006/relationships/oleObject" Target="../embeddings/oleObject83.bin"/><Relationship Id="rId25" Type="http://schemas.openxmlformats.org/officeDocument/2006/relationships/image" Target="../media/image122.wmf"/><Relationship Id="rId3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8.wmf"/><Relationship Id="rId20" Type="http://schemas.openxmlformats.org/officeDocument/2006/relationships/oleObject" Target="../embeddings/oleObject85.bin"/><Relationship Id="rId29" Type="http://schemas.openxmlformats.org/officeDocument/2006/relationships/oleObject" Target="../embeddings/oleObject90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9.svg"/><Relationship Id="rId11" Type="http://schemas.openxmlformats.org/officeDocument/2006/relationships/oleObject" Target="../embeddings/oleObject80.bin"/><Relationship Id="rId24" Type="http://schemas.openxmlformats.org/officeDocument/2006/relationships/oleObject" Target="../embeddings/oleObject87.bin"/><Relationship Id="rId32" Type="http://schemas.openxmlformats.org/officeDocument/2006/relationships/image" Target="../media/image125.wmf"/><Relationship Id="rId5" Type="http://schemas.openxmlformats.org/officeDocument/2006/relationships/image" Target="../media/image128.png"/><Relationship Id="rId15" Type="http://schemas.openxmlformats.org/officeDocument/2006/relationships/oleObject" Target="../embeddings/oleObject82.bin"/><Relationship Id="rId23" Type="http://schemas.openxmlformats.org/officeDocument/2006/relationships/image" Target="../media/image121.wmf"/><Relationship Id="rId28" Type="http://schemas.openxmlformats.org/officeDocument/2006/relationships/image" Target="../media/image123.wmf"/><Relationship Id="rId10" Type="http://schemas.openxmlformats.org/officeDocument/2006/relationships/image" Target="../media/image115.wmf"/><Relationship Id="rId19" Type="http://schemas.openxmlformats.org/officeDocument/2006/relationships/image" Target="../media/image119.wmf"/><Relationship Id="rId31" Type="http://schemas.openxmlformats.org/officeDocument/2006/relationships/oleObject" Target="../embeddings/oleObject91.bin"/><Relationship Id="rId4" Type="http://schemas.openxmlformats.org/officeDocument/2006/relationships/image" Target="../media/image127.svg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117.wmf"/><Relationship Id="rId22" Type="http://schemas.openxmlformats.org/officeDocument/2006/relationships/oleObject" Target="../embeddings/oleObject86.bin"/><Relationship Id="rId27" Type="http://schemas.openxmlformats.org/officeDocument/2006/relationships/oleObject" Target="../embeddings/oleObject89.bin"/><Relationship Id="rId30" Type="http://schemas.openxmlformats.org/officeDocument/2006/relationships/image" Target="../media/image124.wmf"/><Relationship Id="rId8" Type="http://schemas.openxmlformats.org/officeDocument/2006/relationships/image" Target="../media/image131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100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134.wmf"/><Relationship Id="rId5" Type="http://schemas.openxmlformats.org/officeDocument/2006/relationships/image" Target="../media/image132.wmf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13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svg"/><Relationship Id="rId7" Type="http://schemas.openxmlformats.org/officeDocument/2006/relationships/image" Target="../media/image140.sv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svg"/><Relationship Id="rId4" Type="http://schemas.openxmlformats.org/officeDocument/2006/relationships/image" Target="../media/image137.png"/><Relationship Id="rId9" Type="http://schemas.openxmlformats.org/officeDocument/2006/relationships/image" Target="../media/image14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oleObject" Target="../embeddings/oleObject4.bin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8.sv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wmf"/><Relationship Id="rId4" Type="http://schemas.openxmlformats.org/officeDocument/2006/relationships/image" Target="../media/image10.svg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wmf"/><Relationship Id="rId4" Type="http://schemas.openxmlformats.org/officeDocument/2006/relationships/image" Target="../media/image19.svg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87275B-EF99-4E81-A08D-CEC11D27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 Interfaces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396EBD-503C-4580-99D2-6880DA0D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BC29EB-F2FC-48B4-9931-9A066E4C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7D05DF9-EDA8-4DAB-AA21-7F58CF954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666" y="1562100"/>
            <a:ext cx="6400800" cy="18669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CD1B38B-DFF4-4170-92FB-521EA90F16E2}"/>
              </a:ext>
            </a:extLst>
          </p:cNvPr>
          <p:cNvSpPr txBox="1"/>
          <p:nvPr/>
        </p:nvSpPr>
        <p:spPr>
          <a:xfrm>
            <a:off x="516467" y="3784600"/>
            <a:ext cx="9762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Interface: directly connected to the sensor. Detects the typically small variations of the electrical quantity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convert it into a voltage, if required.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34EEB50-C6E1-4D4D-B751-484DED06EF53}"/>
              </a:ext>
            </a:extLst>
          </p:cNvPr>
          <p:cNvSpPr txBox="1"/>
          <p:nvPr/>
        </p:nvSpPr>
        <p:spPr>
          <a:xfrm>
            <a:off x="7535334" y="2598003"/>
            <a:ext cx="381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Further analog processing (amplification, filtering etc.)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D403EF0-6247-4C02-8990-2C624AA2473E}"/>
              </a:ext>
            </a:extLst>
          </p:cNvPr>
          <p:cNvCxnSpPr/>
          <p:nvPr/>
        </p:nvCxnSpPr>
        <p:spPr>
          <a:xfrm flipV="1">
            <a:off x="3183467" y="2413000"/>
            <a:ext cx="1066800" cy="13716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EFEF1D9-973E-4CDA-9BB8-A8234D01BDB8}"/>
              </a:ext>
            </a:extLst>
          </p:cNvPr>
          <p:cNvCxnSpPr>
            <a:cxnSpLocks/>
          </p:cNvCxnSpPr>
          <p:nvPr/>
        </p:nvCxnSpPr>
        <p:spPr>
          <a:xfrm flipH="1" flipV="1">
            <a:off x="5765800" y="2413000"/>
            <a:ext cx="1659467" cy="6005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DD2330BC-6243-4A35-8B61-AC3DA0A0F21A}"/>
              </a:ext>
            </a:extLst>
          </p:cNvPr>
          <p:cNvSpPr/>
          <p:nvPr/>
        </p:nvSpPr>
        <p:spPr>
          <a:xfrm>
            <a:off x="2953353" y="1081815"/>
            <a:ext cx="567890" cy="66239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276F8A-4087-4563-9D5E-E4B83986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248" y="215394"/>
            <a:ext cx="10515600" cy="662397"/>
          </a:xfrm>
        </p:spPr>
        <p:txBody>
          <a:bodyPr>
            <a:normAutofit/>
          </a:bodyPr>
          <a:lstStyle/>
          <a:p>
            <a:r>
              <a:rPr lang="en-US" dirty="0"/>
              <a:t>TIA non-idealities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E5A7BFE-7FEE-4189-8442-8A192C88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210756-FF4B-49E1-9A07-F04FE572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B2B31F51-007D-496F-BBC0-B34B7B356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3692" y="2069084"/>
            <a:ext cx="4524375" cy="20383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F1887F2-0B67-4730-B10E-A942A507EA97}"/>
              </a:ext>
            </a:extLst>
          </p:cNvPr>
          <p:cNvSpPr txBox="1"/>
          <p:nvPr/>
        </p:nvSpPr>
        <p:spPr>
          <a:xfrm>
            <a:off x="2473692" y="1027522"/>
            <a:ext cx="3869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Finite gain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Finite input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impedance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551CCB0-84FC-493F-A8CF-0F05C206E4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869309"/>
              </p:ext>
            </p:extLst>
          </p:nvPr>
        </p:nvGraphicFramePr>
        <p:xfrm>
          <a:off x="8394405" y="1025441"/>
          <a:ext cx="2078773" cy="1630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Equation" r:id="rId5" imgW="787320" imgH="634680" progId="Equation.DSMT4">
                  <p:embed/>
                </p:oleObj>
              </mc:Choice>
              <mc:Fallback>
                <p:oleObj name="Equation" r:id="rId5" imgW="787320" imgH="63468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C565D10C-6E66-4EC0-A5C0-3EBA6E69BB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4405" y="1025441"/>
                        <a:ext cx="2078773" cy="16301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69C62F24-D546-4683-ABB1-1BAE2B46379E}"/>
              </a:ext>
            </a:extLst>
          </p:cNvPr>
          <p:cNvSpPr txBox="1"/>
          <p:nvPr/>
        </p:nvSpPr>
        <p:spPr>
          <a:xfrm>
            <a:off x="7979344" y="2588683"/>
            <a:ext cx="4052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dominant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-pole frequency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61E84C5-6143-4466-A6D8-2E07A84D35BA}"/>
              </a:ext>
            </a:extLst>
          </p:cNvPr>
          <p:cNvSpPr/>
          <p:nvPr/>
        </p:nvSpPr>
        <p:spPr>
          <a:xfrm>
            <a:off x="3149600" y="4426857"/>
            <a:ext cx="1045029" cy="152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94101F31-3057-4953-AB57-94F1B9172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73692" y="4129821"/>
            <a:ext cx="4695825" cy="203835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0B3FA0-FA2E-44E1-B135-DCE2D042324F}"/>
              </a:ext>
            </a:extLst>
          </p:cNvPr>
          <p:cNvSpPr txBox="1"/>
          <p:nvPr/>
        </p:nvSpPr>
        <p:spPr>
          <a:xfrm>
            <a:off x="2766579" y="4184831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9D2C5F55-602B-404A-B8C6-2EAD5EC4E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556787"/>
              </p:ext>
            </p:extLst>
          </p:nvPr>
        </p:nvGraphicFramePr>
        <p:xfrm>
          <a:off x="7984201" y="4546974"/>
          <a:ext cx="20113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Equation" r:id="rId9" imgW="774360" imgH="228600" progId="Equation.DSMT4">
                  <p:embed/>
                </p:oleObj>
              </mc:Choice>
              <mc:Fallback>
                <p:oleObj name="Equation" r:id="rId9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4201" y="4546974"/>
                        <a:ext cx="2011363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5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7F29E-8185-4957-990D-34A8B74C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0" y="82877"/>
            <a:ext cx="10515600" cy="662397"/>
          </a:xfrm>
        </p:spPr>
        <p:txBody>
          <a:bodyPr/>
          <a:lstStyle/>
          <a:p>
            <a:r>
              <a:rPr lang="en-US"/>
              <a:t>TIA: input impedance </a:t>
            </a:r>
            <a:r>
              <a:rPr lang="en-US" i="1"/>
              <a:t>Z</a:t>
            </a:r>
            <a:r>
              <a:rPr lang="en-US" i="1" baseline="-25000"/>
              <a:t>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629C00-78C1-4CBE-B180-D7FB27C59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82BF9D-FD63-47BE-857E-680ADA2D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C66EF885-EA37-4E35-BB23-2394F00730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225849"/>
              </p:ext>
            </p:extLst>
          </p:nvPr>
        </p:nvGraphicFramePr>
        <p:xfrm>
          <a:off x="9423966" y="894954"/>
          <a:ext cx="2572906" cy="108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0" name="Equation" r:id="rId3" imgW="990360" imgH="431640" progId="Equation.DSMT4">
                  <p:embed/>
                </p:oleObj>
              </mc:Choice>
              <mc:Fallback>
                <p:oleObj name="Equation" r:id="rId3" imgW="99036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3966" y="894954"/>
                        <a:ext cx="2572906" cy="1083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D2C5F55-602B-404A-B8C6-2EAD5EC4E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089778"/>
              </p:ext>
            </p:extLst>
          </p:nvPr>
        </p:nvGraphicFramePr>
        <p:xfrm>
          <a:off x="6883531" y="879443"/>
          <a:ext cx="2175367" cy="108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1" name="Equation" r:id="rId5" imgW="838080" imgH="431640" progId="Equation.DSMT4">
                  <p:embed/>
                </p:oleObj>
              </mc:Choice>
              <mc:Fallback>
                <p:oleObj name="Equation" r:id="rId5" imgW="83808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C66EF885-EA37-4E35-BB23-2394F00730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531" y="879443"/>
                        <a:ext cx="2175367" cy="1083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9B3DFD0-9EC0-410C-A2BF-726C143E6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171149"/>
              </p:ext>
            </p:extLst>
          </p:nvPr>
        </p:nvGraphicFramePr>
        <p:xfrm>
          <a:off x="6883531" y="2116342"/>
          <a:ext cx="2065358" cy="108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2" name="Equation" r:id="rId7" imgW="723600" imgH="393480" progId="Equation.DSMT4">
                  <p:embed/>
                </p:oleObj>
              </mc:Choice>
              <mc:Fallback>
                <p:oleObj name="Equation" r:id="rId7" imgW="723600" imgH="393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C66EF885-EA37-4E35-BB23-2394F00730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531" y="2116342"/>
                        <a:ext cx="2065358" cy="1083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CAD49F57-6666-4124-A825-E607507CD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799549"/>
              </p:ext>
            </p:extLst>
          </p:nvPr>
        </p:nvGraphicFramePr>
        <p:xfrm>
          <a:off x="978955" y="4166698"/>
          <a:ext cx="2841625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3" name="Equation" r:id="rId9" imgW="1218960" imgH="825480" progId="Equation.DSMT4">
                  <p:embed/>
                </p:oleObj>
              </mc:Choice>
              <mc:Fallback>
                <p:oleObj name="Equation" r:id="rId9" imgW="1218960" imgH="825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955" y="4166698"/>
                        <a:ext cx="2841625" cy="1936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46B4ECD8-D798-4D75-9B36-969769D01B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670551"/>
              </p:ext>
            </p:extLst>
          </p:nvPr>
        </p:nvGraphicFramePr>
        <p:xfrm>
          <a:off x="6616640" y="3604036"/>
          <a:ext cx="3819525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4" name="Equation" r:id="rId11" imgW="1638000" imgH="888840" progId="Equation.DSMT4">
                  <p:embed/>
                </p:oleObj>
              </mc:Choice>
              <mc:Fallback>
                <p:oleObj name="Equation" r:id="rId11" imgW="1638000" imgH="8888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CAD49F57-6666-4124-A825-E607507CDE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640" y="3604036"/>
                        <a:ext cx="3819525" cy="208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D237901C-0A74-44FB-9C42-77806E5F7C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661020"/>
              </p:ext>
            </p:extLst>
          </p:nvPr>
        </p:nvGraphicFramePr>
        <p:xfrm>
          <a:off x="3989885" y="3662774"/>
          <a:ext cx="2457450" cy="202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5" name="Equation" r:id="rId13" imgW="1054080" imgH="863280" progId="Equation.DSMT4">
                  <p:embed/>
                </p:oleObj>
              </mc:Choice>
              <mc:Fallback>
                <p:oleObj name="Equation" r:id="rId13" imgW="1054080" imgH="86328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46B4ECD8-D798-4D75-9B36-969769D01B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885" y="3662774"/>
                        <a:ext cx="2457450" cy="2027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E0D03B0D-9E71-4CD4-B1E3-6DC38389C244}"/>
                  </a:ext>
                </a:extLst>
              </p:cNvPr>
              <p:cNvSpPr txBox="1"/>
              <p:nvPr/>
            </p:nvSpPr>
            <p:spPr>
              <a:xfrm>
                <a:off x="10710419" y="5316715"/>
                <a:ext cx="8290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it-IT" sz="36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it-IT" sz="3600" i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3600" i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E0D03B0D-9E71-4CD4-B1E3-6DC38389C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419" y="5316715"/>
                <a:ext cx="829073" cy="646331"/>
              </a:xfrm>
              <a:prstGeom prst="rect">
                <a:avLst/>
              </a:prstGeom>
              <a:blipFill>
                <a:blip r:embed="rId17"/>
                <a:stretch>
                  <a:fillRect t="-14151" r="-102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815A3F1E-481F-4A1E-B96F-36B4BB20B029}"/>
              </a:ext>
            </a:extLst>
          </p:cNvPr>
          <p:cNvCxnSpPr/>
          <p:nvPr/>
        </p:nvCxnSpPr>
        <p:spPr>
          <a:xfrm>
            <a:off x="8619632" y="5673078"/>
            <a:ext cx="16086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4233A0F-31AC-49FA-8E74-0CE5871A9D3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06401" y="894954"/>
            <a:ext cx="5438772" cy="2956574"/>
          </a:xfrm>
          <a:prstGeom prst="rect">
            <a:avLst/>
          </a:prstGeom>
        </p:spPr>
      </p:pic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9D2C5F55-602B-404A-B8C6-2EAD5EC4E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337234"/>
              </p:ext>
            </p:extLst>
          </p:nvPr>
        </p:nvGraphicFramePr>
        <p:xfrm>
          <a:off x="406401" y="320279"/>
          <a:ext cx="20113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6" name="Equation" r:id="rId20" imgW="774360" imgH="228600" progId="Equation.DSMT4">
                  <p:embed/>
                </p:oleObj>
              </mc:Choice>
              <mc:Fallback>
                <p:oleObj name="Equation" r:id="rId20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1" y="320279"/>
                        <a:ext cx="2011363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89FA7F-B0B7-4A94-B0BD-0940DA2AE429}"/>
              </a:ext>
            </a:extLst>
          </p:cNvPr>
          <p:cNvSpPr txBox="1"/>
          <p:nvPr/>
        </p:nvSpPr>
        <p:spPr>
          <a:xfrm>
            <a:off x="5057613" y="936355"/>
            <a:ext cx="180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Mller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Effect:</a:t>
            </a:r>
          </a:p>
        </p:txBody>
      </p:sp>
    </p:spTree>
    <p:extLst>
      <p:ext uri="{BB962C8B-B14F-4D97-AF65-F5344CB8AC3E}">
        <p14:creationId xmlns:p14="http://schemas.microsoft.com/office/powerpoint/2010/main" val="11853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04DED8-C374-40DD-8EB0-ECD38384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746"/>
            <a:ext cx="10515600" cy="662397"/>
          </a:xfrm>
        </p:spPr>
        <p:txBody>
          <a:bodyPr/>
          <a:lstStyle/>
          <a:p>
            <a:r>
              <a:rPr lang="it-IT" dirty="0"/>
              <a:t>TIA: input </a:t>
            </a:r>
            <a:r>
              <a:rPr lang="it-IT" dirty="0" err="1"/>
              <a:t>impedance</a:t>
            </a:r>
            <a:r>
              <a:rPr lang="it-IT" dirty="0"/>
              <a:t> </a:t>
            </a:r>
            <a:r>
              <a:rPr lang="it-IT" i="1" dirty="0"/>
              <a:t>Z</a:t>
            </a:r>
            <a:r>
              <a:rPr lang="it-IT" i="1" baseline="-25000" dirty="0"/>
              <a:t>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8E67F8-0BA7-479A-82F4-BA444C5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8FB869-6306-403A-BC0A-341C5328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920310E-D6AA-4382-BDD7-29A6B91A7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428857"/>
              </p:ext>
            </p:extLst>
          </p:nvPr>
        </p:nvGraphicFramePr>
        <p:xfrm>
          <a:off x="5360822" y="1255007"/>
          <a:ext cx="3151483" cy="211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" name="Equation" r:id="rId3" imgW="1282700" imgH="850900" progId="Equation.DSMT4">
                  <p:embed/>
                </p:oleObj>
              </mc:Choice>
              <mc:Fallback>
                <p:oleObj name="Equation" r:id="rId3" imgW="1282700" imgH="850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822" y="1255007"/>
                        <a:ext cx="3151483" cy="21166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82E6B460-C33D-446B-A8E0-459AC4BE71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3508"/>
              </p:ext>
            </p:extLst>
          </p:nvPr>
        </p:nvGraphicFramePr>
        <p:xfrm>
          <a:off x="5254755" y="3486326"/>
          <a:ext cx="32575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9" name="Equation" r:id="rId5" imgW="1396800" imgH="253800" progId="Equation.DSMT4">
                  <p:embed/>
                </p:oleObj>
              </mc:Choice>
              <mc:Fallback>
                <p:oleObj name="Equation" r:id="rId5" imgW="139680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46B4ECD8-D798-4D75-9B36-969769D01B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755" y="3486326"/>
                        <a:ext cx="3257550" cy="595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785229-9912-4DD7-9501-625B617DE331}"/>
              </a:ext>
            </a:extLst>
          </p:cNvPr>
          <p:cNvSpPr txBox="1"/>
          <p:nvPr/>
        </p:nvSpPr>
        <p:spPr>
          <a:xfrm>
            <a:off x="5055717" y="4504631"/>
            <a:ext cx="64345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8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frequency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gain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unity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(0 dB)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8EF5E676-235B-40DF-BBFC-6AF1F0F404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9587" y="3486326"/>
            <a:ext cx="3223723" cy="2618845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D2FFA758-CA53-491F-8A84-8A225723DA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6401" y="894954"/>
            <a:ext cx="4383313" cy="23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AA381A-37F3-47DE-B1AB-E866939E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TIA input </a:t>
            </a:r>
            <a:r>
              <a:rPr lang="it-IT" dirty="0" err="1"/>
              <a:t>impedance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42FB70-BE3C-48D1-B96A-FFE3D3D2D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34F180-6742-43EC-80E1-A8C903CC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68B0DF0-D365-47DF-9883-AD37869C0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81" y="1762498"/>
            <a:ext cx="6201037" cy="38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9C37F33E-1F03-4D31-AAF0-7357DD8D3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034286"/>
              </p:ext>
            </p:extLst>
          </p:nvPr>
        </p:nvGraphicFramePr>
        <p:xfrm>
          <a:off x="7762005" y="963049"/>
          <a:ext cx="3491914" cy="234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1" name="Equation" r:id="rId4" imgW="1282700" imgH="850900" progId="Equation.DSMT4">
                  <p:embed/>
                </p:oleObj>
              </mc:Choice>
              <mc:Fallback>
                <p:oleObj name="Equation" r:id="rId4" imgW="1282700" imgH="8509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920310E-D6AA-4382-BDD7-29A6B91A7E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005" y="963049"/>
                        <a:ext cx="3491914" cy="2345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8995A481-5DC5-4055-801F-711239B7F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523214"/>
              </p:ext>
            </p:extLst>
          </p:nvPr>
        </p:nvGraphicFramePr>
        <p:xfrm>
          <a:off x="8195734" y="3729098"/>
          <a:ext cx="2711173" cy="713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2" name="Equation" r:id="rId6" imgW="901309" imgH="228501" progId="Equation.DSMT4">
                  <p:embed/>
                </p:oleObj>
              </mc:Choice>
              <mc:Fallback>
                <p:oleObj name="Equation" r:id="rId6" imgW="901309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5734" y="3729098"/>
                        <a:ext cx="2711173" cy="713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222CE6AF-CDA9-480C-A465-AE0E757E7C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475553"/>
              </p:ext>
            </p:extLst>
          </p:nvPr>
        </p:nvGraphicFramePr>
        <p:xfrm>
          <a:off x="8195734" y="4540718"/>
          <a:ext cx="2277444" cy="123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3" name="Equation" r:id="rId8" imgW="774364" imgH="431613" progId="Equation.DSMT4">
                  <p:embed/>
                </p:oleObj>
              </mc:Choice>
              <mc:Fallback>
                <p:oleObj name="Equation" r:id="rId8" imgW="774364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5734" y="4540718"/>
                        <a:ext cx="2277444" cy="1237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26FBD16E-F859-4FA9-8E42-0A3168EBE310}"/>
              </a:ext>
            </a:extLst>
          </p:cNvPr>
          <p:cNvSpPr/>
          <p:nvPr/>
        </p:nvSpPr>
        <p:spPr>
          <a:xfrm>
            <a:off x="3562350" y="2476500"/>
            <a:ext cx="1314450" cy="2647950"/>
          </a:xfrm>
          <a:prstGeom prst="rect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1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CCD2B1-B8EC-4244-ACAF-F5BD0F16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631" y="53608"/>
            <a:ext cx="10515600" cy="662397"/>
          </a:xfrm>
        </p:spPr>
        <p:txBody>
          <a:bodyPr/>
          <a:lstStyle/>
          <a:p>
            <a:r>
              <a:rPr lang="en-US"/>
              <a:t>Error due to the finite input impedance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82F00E-6B86-4187-9FF5-AD462EBC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858A7C-32C2-4F11-AA7C-ACD8B206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27F3C10-3B44-4563-82D5-ED1E1494417E}"/>
              </a:ext>
            </a:extLst>
          </p:cNvPr>
          <p:cNvCxnSpPr>
            <a:cxnSpLocks/>
          </p:cNvCxnSpPr>
          <p:nvPr/>
        </p:nvCxnSpPr>
        <p:spPr>
          <a:xfrm>
            <a:off x="3539066" y="2679218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05EBEEB-330D-4276-8EF6-3FC8957F5136}"/>
              </a:ext>
            </a:extLst>
          </p:cNvPr>
          <p:cNvSpPr txBox="1"/>
          <p:nvPr/>
        </p:nvSpPr>
        <p:spPr>
          <a:xfrm>
            <a:off x="3698303" y="1868218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761F5DC-123F-4E2E-83F1-AB91336823ED}"/>
              </a:ext>
            </a:extLst>
          </p:cNvPr>
          <p:cNvCxnSpPr>
            <a:cxnSpLocks/>
          </p:cNvCxnSpPr>
          <p:nvPr/>
        </p:nvCxnSpPr>
        <p:spPr>
          <a:xfrm>
            <a:off x="2539999" y="2882418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AF56A0-3109-4B60-837E-D8951C8BC1D0}"/>
              </a:ext>
            </a:extLst>
          </p:cNvPr>
          <p:cNvSpPr txBox="1"/>
          <p:nvPr/>
        </p:nvSpPr>
        <p:spPr>
          <a:xfrm>
            <a:off x="2539999" y="2160605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1D8B96B8-E9B9-4419-9D57-525BED9B7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74596"/>
              </p:ext>
            </p:extLst>
          </p:nvPr>
        </p:nvGraphicFramePr>
        <p:xfrm>
          <a:off x="6705600" y="1919288"/>
          <a:ext cx="3328988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2" name="Equation" r:id="rId3" imgW="1625400" imgH="622080" progId="Equation.DSMT4">
                  <p:embed/>
                </p:oleObj>
              </mc:Choice>
              <mc:Fallback>
                <p:oleObj name="Equation" r:id="rId3" imgW="1625400" imgH="622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919288"/>
                        <a:ext cx="3328988" cy="1233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9427CF2A-B2EC-4A3B-88AE-9CDB5ED21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371103"/>
              </p:ext>
            </p:extLst>
          </p:nvPr>
        </p:nvGraphicFramePr>
        <p:xfrm>
          <a:off x="9728462" y="3528865"/>
          <a:ext cx="2213837" cy="103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3" name="Equation" r:id="rId5" imgW="1066800" imgH="482600" progId="Equation.DSMT4">
                  <p:embed/>
                </p:oleObj>
              </mc:Choice>
              <mc:Fallback>
                <p:oleObj name="Equation" r:id="rId5" imgW="10668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8462" y="3528865"/>
                        <a:ext cx="2213837" cy="103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B0B188BB-381E-464A-99CB-03D06449C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297241"/>
              </p:ext>
            </p:extLst>
          </p:nvPr>
        </p:nvGraphicFramePr>
        <p:xfrm>
          <a:off x="7188856" y="3714841"/>
          <a:ext cx="230663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4" name="Equation" r:id="rId7" imgW="914400" imgH="253800" progId="Equation.DSMT4">
                  <p:embed/>
                </p:oleObj>
              </mc:Choice>
              <mc:Fallback>
                <p:oleObj name="Equation" r:id="rId7" imgW="91440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9427CF2A-B2EC-4A3B-88AE-9CDB5ED219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856" y="3714841"/>
                        <a:ext cx="2306638" cy="665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D60A23CC-A18B-4877-B897-02FAB83EE4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281135"/>
              </p:ext>
            </p:extLst>
          </p:nvPr>
        </p:nvGraphicFramePr>
        <p:xfrm>
          <a:off x="7688624" y="4790124"/>
          <a:ext cx="1362940" cy="1057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5" name="Equation" r:id="rId9" imgW="634725" imgH="482391" progId="Equation.DSMT4">
                  <p:embed/>
                </p:oleObj>
              </mc:Choice>
              <mc:Fallback>
                <p:oleObj name="Equation" r:id="rId9" imgW="634725" imgH="4823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624" y="4790124"/>
                        <a:ext cx="1362940" cy="1057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B2746F6-E981-4910-9A6C-77D5BF1ABA7E}"/>
              </a:ext>
            </a:extLst>
          </p:cNvPr>
          <p:cNvSpPr txBox="1"/>
          <p:nvPr/>
        </p:nvSpPr>
        <p:spPr>
          <a:xfrm>
            <a:off x="6647956" y="1202057"/>
            <a:ext cx="338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Error on current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66B812FE-F4B1-4F3C-8A63-471C28C123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3372" y="2246436"/>
            <a:ext cx="5689862" cy="309306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572989" y="787910"/>
            <a:ext cx="304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case: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1D8B96B8-E9B9-4419-9D57-525BED9B7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415526"/>
              </p:ext>
            </p:extLst>
          </p:nvPr>
        </p:nvGraphicFramePr>
        <p:xfrm>
          <a:off x="3386633" y="850418"/>
          <a:ext cx="15097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6" name="Equation" r:id="rId13" imgW="736560" imgH="228600" progId="Equation.DSMT4">
                  <p:embed/>
                </p:oleObj>
              </mc:Choice>
              <mc:Fallback>
                <p:oleObj name="Equation" r:id="rId13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633" y="850418"/>
                        <a:ext cx="1509712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313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16BB57-1F2F-4EED-9157-57A90BA5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Error</a:t>
            </a:r>
            <a:r>
              <a:rPr lang="it-IT" dirty="0"/>
              <a:t> on the output </a:t>
            </a:r>
            <a:r>
              <a:rPr lang="it-IT" dirty="0" err="1"/>
              <a:t>voltage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252787-9834-43AF-BC2A-0B67BD6C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5AE5C0-2BAC-48A4-B327-70338FC4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78EF539A-BC3E-460C-8DD8-AD7DD10F6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1074" y="1603375"/>
            <a:ext cx="3571875" cy="1895475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2755C3F-57D2-4555-8188-613DEA2F6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585012"/>
              </p:ext>
            </p:extLst>
          </p:nvPr>
        </p:nvGraphicFramePr>
        <p:xfrm>
          <a:off x="9383628" y="3232296"/>
          <a:ext cx="167163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" name="Equation" r:id="rId5" imgW="799920" imgH="393480" progId="Equation.DSMT4">
                  <p:embed/>
                </p:oleObj>
              </mc:Choice>
              <mc:Fallback>
                <p:oleObj name="Equation" r:id="rId5" imgW="79992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3628" y="3232296"/>
                        <a:ext cx="1671637" cy="833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714944A-3CA9-4A3B-9971-EBEA90E45956}"/>
              </a:ext>
            </a:extLst>
          </p:cNvPr>
          <p:cNvCxnSpPr>
            <a:cxnSpLocks/>
          </p:cNvCxnSpPr>
          <p:nvPr/>
        </p:nvCxnSpPr>
        <p:spPr>
          <a:xfrm>
            <a:off x="3361837" y="3606723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C1D479-C49F-4D59-8758-046EAA2CCDCA}"/>
              </a:ext>
            </a:extLst>
          </p:cNvPr>
          <p:cNvSpPr txBox="1"/>
          <p:nvPr/>
        </p:nvSpPr>
        <p:spPr>
          <a:xfrm>
            <a:off x="3521074" y="2814773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4115980B-24A7-4298-A407-AE79D0164E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129914"/>
              </p:ext>
            </p:extLst>
          </p:nvPr>
        </p:nvGraphicFramePr>
        <p:xfrm>
          <a:off x="7483391" y="3407715"/>
          <a:ext cx="18065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0" name="Equation" r:id="rId7" imgW="863280" imgH="228600" progId="Equation.DSMT4">
                  <p:embed/>
                </p:oleObj>
              </mc:Choice>
              <mc:Fallback>
                <p:oleObj name="Equation" r:id="rId7" imgW="8632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2755C3F-57D2-4555-8188-613DEA2F69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391" y="3407715"/>
                        <a:ext cx="1806575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CA4AC97E-13DF-4BFF-B225-A05CBD64F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649454"/>
              </p:ext>
            </p:extLst>
          </p:nvPr>
        </p:nvGraphicFramePr>
        <p:xfrm>
          <a:off x="7466733" y="4229697"/>
          <a:ext cx="3722121" cy="117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1" name="Equation" r:id="rId9" imgW="1879600" imgH="596900" progId="Equation.DSMT4">
                  <p:embed/>
                </p:oleObj>
              </mc:Choice>
              <mc:Fallback>
                <p:oleObj name="Equation" r:id="rId9" imgW="1879600" imgH="596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733" y="4229697"/>
                        <a:ext cx="3722121" cy="1171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4F0D3447-240F-4BB7-AF1E-4863AF2D74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731005"/>
              </p:ext>
            </p:extLst>
          </p:nvPr>
        </p:nvGraphicFramePr>
        <p:xfrm>
          <a:off x="7232650" y="2332038"/>
          <a:ext cx="17795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2" name="Equation" r:id="rId11" imgW="850680" imgH="228600" progId="Equation.DSMT4">
                  <p:embed/>
                </p:oleObj>
              </mc:Choice>
              <mc:Fallback>
                <p:oleObj name="Equation" r:id="rId11" imgW="85068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4115980B-24A7-4298-A407-AE79D0164E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650" y="2332038"/>
                        <a:ext cx="1779588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EBE43FF-A2CB-4A81-8BC1-660D22FCC6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8913" y="3087316"/>
            <a:ext cx="5247087" cy="227764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767174" y="1085264"/>
            <a:ext cx="304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case: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1D8B96B8-E9B9-4419-9D57-525BED9B7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06471"/>
              </p:ext>
            </p:extLst>
          </p:nvPr>
        </p:nvGraphicFramePr>
        <p:xfrm>
          <a:off x="2566828" y="1143141"/>
          <a:ext cx="15097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3" name="Equation" r:id="rId15" imgW="736560" imgH="228600" progId="Equation.DSMT4">
                  <p:embed/>
                </p:oleObj>
              </mc:Choice>
              <mc:Fallback>
                <p:oleObj name="Equation" r:id="rId15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828" y="1143141"/>
                        <a:ext cx="1509712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uppo 25"/>
          <p:cNvGrpSpPr/>
          <p:nvPr/>
        </p:nvGrpSpPr>
        <p:grpSpPr>
          <a:xfrm>
            <a:off x="8096686" y="4815411"/>
            <a:ext cx="3317575" cy="1393375"/>
            <a:chOff x="8096686" y="4815411"/>
            <a:chExt cx="3317575" cy="1393375"/>
          </a:xfrm>
        </p:grpSpPr>
        <p:sp>
          <p:nvSpPr>
            <p:cNvPr id="8" name="CasellaDiTesto 7"/>
            <p:cNvSpPr txBox="1"/>
            <p:nvPr/>
          </p:nvSpPr>
          <p:spPr>
            <a:xfrm>
              <a:off x="8096686" y="5747121"/>
              <a:ext cx="3317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Two error contributions</a:t>
              </a:r>
            </a:p>
          </p:txBody>
        </p: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F358F389-1BCB-483F-9705-EB24A97C1A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9858" y="4815411"/>
              <a:ext cx="54461" cy="9816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F358F389-1BCB-483F-9705-EB24A97C1A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58372" y="5049808"/>
              <a:ext cx="273026" cy="8076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asellaDiTesto 21"/>
          <p:cNvSpPr txBox="1"/>
          <p:nvPr/>
        </p:nvSpPr>
        <p:spPr>
          <a:xfrm>
            <a:off x="7483391" y="1173281"/>
            <a:ext cx="3978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voltage is affected only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the error due to:</a:t>
            </a:r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1D8B96B8-E9B9-4419-9D57-525BED9B7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005281"/>
              </p:ext>
            </p:extLst>
          </p:nvPr>
        </p:nvGraphicFramePr>
        <p:xfrm>
          <a:off x="10391774" y="1588779"/>
          <a:ext cx="9620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4" name="Equation" r:id="rId17" imgW="469800" imgH="228600" progId="Equation.DSMT4">
                  <p:embed/>
                </p:oleObj>
              </mc:Choice>
              <mc:Fallback>
                <p:oleObj name="Equation" r:id="rId17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1774" y="1588779"/>
                        <a:ext cx="962025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F358F389-1BCB-483F-9705-EB24A97C1A9A}"/>
              </a:ext>
            </a:extLst>
          </p:cNvPr>
          <p:cNvCxnSpPr>
            <a:cxnSpLocks/>
          </p:cNvCxnSpPr>
          <p:nvPr/>
        </p:nvCxnSpPr>
        <p:spPr>
          <a:xfrm flipH="1">
            <a:off x="8719794" y="1940125"/>
            <a:ext cx="292444" cy="391913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00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A132D3F0-4AF9-4364-B19C-FBE705652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000" y="1319115"/>
            <a:ext cx="6541626" cy="370256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7436481-86AE-459F-AF3C-0EC7BCDB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/>
              <a:t>TIA non-ideality: Noise and offset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36B0AC-E377-4898-8AD3-F1AA9D432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176C32-271D-40B0-9A31-4A88FB34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688AF35F-36C9-4E08-BEC8-F7B523AB103D}"/>
              </a:ext>
            </a:extLst>
          </p:cNvPr>
          <p:cNvCxnSpPr>
            <a:cxnSpLocks/>
          </p:cNvCxnSpPr>
          <p:nvPr/>
        </p:nvCxnSpPr>
        <p:spPr>
          <a:xfrm flipH="1">
            <a:off x="974035" y="1810309"/>
            <a:ext cx="304477" cy="857689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EFDFD8A-E31B-4104-9D3F-071A7F778AF3}"/>
              </a:ext>
            </a:extLst>
          </p:cNvPr>
          <p:cNvCxnSpPr>
            <a:cxnSpLocks/>
          </p:cNvCxnSpPr>
          <p:nvPr/>
        </p:nvCxnSpPr>
        <p:spPr>
          <a:xfrm flipH="1" flipV="1">
            <a:off x="3778813" y="4497294"/>
            <a:ext cx="668619" cy="524381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358F389-1BCB-483F-9705-EB24A97C1A9A}"/>
              </a:ext>
            </a:extLst>
          </p:cNvPr>
          <p:cNvCxnSpPr>
            <a:cxnSpLocks/>
          </p:cNvCxnSpPr>
          <p:nvPr/>
        </p:nvCxnSpPr>
        <p:spPr>
          <a:xfrm flipH="1">
            <a:off x="5607219" y="1335852"/>
            <a:ext cx="919708" cy="474457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9533921-6A00-4DCA-A9C1-08E2CC6443BF}"/>
              </a:ext>
            </a:extLst>
          </p:cNvPr>
          <p:cNvSpPr txBox="1"/>
          <p:nvPr/>
        </p:nvSpPr>
        <p:spPr>
          <a:xfrm>
            <a:off x="6699575" y="1005329"/>
            <a:ext cx="359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Equivalent noise source of impedance Z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5D85F7A5-FA0B-43CC-A503-95CCFE4C9685}"/>
              </a:ext>
            </a:extLst>
          </p:cNvPr>
          <p:cNvSpPr/>
          <p:nvPr/>
        </p:nvSpPr>
        <p:spPr>
          <a:xfrm>
            <a:off x="6806787" y="2008081"/>
            <a:ext cx="867103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2BD6737-020E-44CC-A669-E8A6DED71B78}"/>
              </a:ext>
            </a:extLst>
          </p:cNvPr>
          <p:cNvSpPr txBox="1"/>
          <p:nvPr/>
        </p:nvSpPr>
        <p:spPr>
          <a:xfrm>
            <a:off x="7834726" y="1911541"/>
            <a:ext cx="307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Thermal Noise:</a:t>
            </a: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BE4E7140-4663-4906-BDE3-3B436D6D1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925581"/>
              </p:ext>
            </p:extLst>
          </p:nvPr>
        </p:nvGraphicFramePr>
        <p:xfrm>
          <a:off x="7948511" y="2336800"/>
          <a:ext cx="3046601" cy="66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name="Equation" r:id="rId5" imgW="1130040" imgH="253800" progId="Equation.DSMT4">
                  <p:embed/>
                </p:oleObj>
              </mc:Choice>
              <mc:Fallback>
                <p:oleObj name="Equation" r:id="rId5" imgW="113004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D8B96B8-E9B9-4419-9D57-525BED9B75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511" y="2336800"/>
                        <a:ext cx="3046601" cy="662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B8E54F7-C95A-47F6-B95A-1A3FE792EB84}"/>
              </a:ext>
            </a:extLst>
          </p:cNvPr>
          <p:cNvSpPr txBox="1"/>
          <p:nvPr/>
        </p:nvSpPr>
        <p:spPr>
          <a:xfrm>
            <a:off x="4447432" y="4899093"/>
            <a:ext cx="359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Input referred noise voltage of the amplifier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E0DAD0C-DED4-49CA-ABEC-7941BBC3FAAB}"/>
              </a:ext>
            </a:extLst>
          </p:cNvPr>
          <p:cNvSpPr txBox="1"/>
          <p:nvPr/>
        </p:nvSpPr>
        <p:spPr>
          <a:xfrm>
            <a:off x="662339" y="631916"/>
            <a:ext cx="2469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Input referred noise current of the amplifier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E7B5DC2-AD42-4CC5-872C-5AE23F1AEBC5}"/>
              </a:ext>
            </a:extLst>
          </p:cNvPr>
          <p:cNvSpPr txBox="1"/>
          <p:nvPr/>
        </p:nvSpPr>
        <p:spPr>
          <a:xfrm>
            <a:off x="8432800" y="3585029"/>
            <a:ext cx="325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noise calculations, we will neglect finite gain effects (hypothesis of perfect virtual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70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9" grpId="0"/>
      <p:bldP spid="20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F8F7B8-F36F-4B3F-9996-6779AD72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6" y="13063"/>
            <a:ext cx="10515600" cy="662397"/>
          </a:xfrm>
        </p:spPr>
        <p:txBody>
          <a:bodyPr/>
          <a:lstStyle/>
          <a:p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sz="3600" i="1" dirty="0"/>
              <a:t>i</a:t>
            </a:r>
            <a:r>
              <a:rPr lang="it-IT" sz="3600" i="1" baseline="-25000" dirty="0"/>
              <a:t>n</a:t>
            </a:r>
            <a:r>
              <a:rPr lang="it-IT" dirty="0"/>
              <a:t> and </a:t>
            </a:r>
            <a:r>
              <a:rPr lang="it-IT" sz="3600" i="1" dirty="0" err="1"/>
              <a:t>v</a:t>
            </a:r>
            <a:r>
              <a:rPr lang="it-IT" sz="3600" i="1" baseline="-25000" dirty="0" err="1"/>
              <a:t>nR</a:t>
            </a:r>
            <a:endParaRPr lang="en-US" sz="3600" i="1" baseline="-25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85872A1-414E-41F3-AB17-7399B164C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9859F4-0B07-4021-920B-750E857C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EC1F17D-3B5C-4E88-A684-6775C5F43454}"/>
              </a:ext>
            </a:extLst>
          </p:cNvPr>
          <p:cNvCxnSpPr>
            <a:cxnSpLocks/>
          </p:cNvCxnSpPr>
          <p:nvPr/>
        </p:nvCxnSpPr>
        <p:spPr>
          <a:xfrm flipH="1">
            <a:off x="4595244" y="1730009"/>
            <a:ext cx="130178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E76C95-76FB-44B8-B172-A721B846A0E1}"/>
              </a:ext>
            </a:extLst>
          </p:cNvPr>
          <p:cNvSpPr txBox="1"/>
          <p:nvPr/>
        </p:nvSpPr>
        <p:spPr>
          <a:xfrm>
            <a:off x="2545963" y="1587135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6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36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BAE0FD7-EBE3-4587-A8B6-AACBA5BEDF3E}"/>
              </a:ext>
            </a:extLst>
          </p:cNvPr>
          <p:cNvCxnSpPr>
            <a:cxnSpLocks/>
          </p:cNvCxnSpPr>
          <p:nvPr/>
        </p:nvCxnSpPr>
        <p:spPr>
          <a:xfrm flipH="1">
            <a:off x="2071812" y="2303635"/>
            <a:ext cx="130178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2265E4B-AE90-44D8-AD34-0051A875C0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777673"/>
              </p:ext>
            </p:extLst>
          </p:nvPr>
        </p:nvGraphicFramePr>
        <p:xfrm>
          <a:off x="7049861" y="4917696"/>
          <a:ext cx="3139168" cy="716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Equation" r:id="rId3" imgW="965160" imgH="228600" progId="Equation.DSMT4">
                  <p:embed/>
                </p:oleObj>
              </mc:Choice>
              <mc:Fallback>
                <p:oleObj name="Equation" r:id="rId3" imgW="96516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BE4E7140-4663-4906-BDE3-3B436D6D1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9861" y="4917696"/>
                        <a:ext cx="3139168" cy="716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92E489-E891-4C8F-B632-C87BAE999D18}"/>
              </a:ext>
            </a:extLst>
          </p:cNvPr>
          <p:cNvSpPr txBox="1"/>
          <p:nvPr/>
        </p:nvSpPr>
        <p:spPr>
          <a:xfrm>
            <a:off x="4955405" y="1011107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6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36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F3CDB092-870F-4023-A49E-DC259A563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3728" y="1657438"/>
            <a:ext cx="6220758" cy="35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3A280-A3DC-4573-B812-A3E49DB9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Effect</a:t>
            </a:r>
            <a:r>
              <a:rPr lang="it-IT" dirty="0"/>
              <a:t> of the </a:t>
            </a:r>
            <a:r>
              <a:rPr lang="it-IT" dirty="0" err="1"/>
              <a:t>voltage</a:t>
            </a:r>
            <a:r>
              <a:rPr lang="it-IT" dirty="0"/>
              <a:t> source 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E99412-9012-45D1-8A60-78B937EEC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9DC9ED-6137-4ABB-AC60-5EF6EE6E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D2850AAD-8BF7-4B43-9A19-073E42B43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014481"/>
              </p:ext>
            </p:extLst>
          </p:nvPr>
        </p:nvGraphicFramePr>
        <p:xfrm>
          <a:off x="7041003" y="3429000"/>
          <a:ext cx="3432175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Equation" r:id="rId3" imgW="1143000" imgH="482400" progId="Equation.DSMT4">
                  <p:embed/>
                </p:oleObj>
              </mc:Choice>
              <mc:Fallback>
                <p:oleObj name="Equation" r:id="rId3" imgW="1143000" imgH="482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2265E4B-AE90-44D8-AD34-0051A875C0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1003" y="3429000"/>
                        <a:ext cx="3432175" cy="1397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7250FEB5-3BE1-4D9C-BBDC-94B812404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7510" y="1529326"/>
            <a:ext cx="5689862" cy="367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9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81424D-08CD-4E7B-A3B9-8CE3DDE6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output noise voltage and input referred noise current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4F374A-4BE7-4D1D-803B-9DB20B3C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6CE958-8E09-4F46-B8C1-4A0595A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C7C41AFF-FC00-4AB3-BC87-D01451D9C2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108292"/>
              </p:ext>
            </p:extLst>
          </p:nvPr>
        </p:nvGraphicFramePr>
        <p:xfrm>
          <a:off x="5849257" y="1427795"/>
          <a:ext cx="4020458" cy="1181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5" name="Equation" r:id="rId3" imgW="1676400" imgH="482600" progId="Equation.DSMT4">
                  <p:embed/>
                </p:oleObj>
              </mc:Choice>
              <mc:Fallback>
                <p:oleObj name="Equation" r:id="rId3" imgW="16764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257" y="1427795"/>
                        <a:ext cx="4020458" cy="1181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831A01E-B724-4516-BC20-8ACA0892B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281737"/>
              </p:ext>
            </p:extLst>
          </p:nvPr>
        </p:nvGraphicFramePr>
        <p:xfrm>
          <a:off x="1407404" y="4240430"/>
          <a:ext cx="5421530" cy="1402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6" name="Equation" r:id="rId5" imgW="1905000" imgH="482600" progId="Equation.DSMT4">
                  <p:embed/>
                </p:oleObj>
              </mc:Choice>
              <mc:Fallback>
                <p:oleObj name="Equation" r:id="rId5" imgW="19050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404" y="4240430"/>
                        <a:ext cx="5421530" cy="1402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8351A53-38BE-412D-A009-CCA5EEAB7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135678"/>
              </p:ext>
            </p:extLst>
          </p:nvPr>
        </p:nvGraphicFramePr>
        <p:xfrm>
          <a:off x="5859832" y="2637290"/>
          <a:ext cx="17653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7" name="Equation" r:id="rId7" imgW="736560" imgH="431640" progId="Equation.DSMT4">
                  <p:embed/>
                </p:oleObj>
              </mc:Choice>
              <mc:Fallback>
                <p:oleObj name="Equation" r:id="rId7" imgW="73656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831A01E-B724-4516-BC20-8ACA0892BB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832" y="2637290"/>
                        <a:ext cx="1765300" cy="105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BBE74B1-1746-468C-8741-2E982BD5DE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235188"/>
              </p:ext>
            </p:extLst>
          </p:nvPr>
        </p:nvGraphicFramePr>
        <p:xfrm>
          <a:off x="8672513" y="2616200"/>
          <a:ext cx="222091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8" name="Equation" r:id="rId9" imgW="927000" imgH="431640" progId="Equation.DSMT4">
                  <p:embed/>
                </p:oleObj>
              </mc:Choice>
              <mc:Fallback>
                <p:oleObj name="Equation" r:id="rId9" imgW="92700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8351A53-38BE-412D-A009-CCA5EEAB78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513" y="2616200"/>
                        <a:ext cx="2220912" cy="105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C7C41AFF-FC00-4AB3-BC87-D01451D9C2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107651"/>
              </p:ext>
            </p:extLst>
          </p:nvPr>
        </p:nvGraphicFramePr>
        <p:xfrm>
          <a:off x="7487141" y="4413770"/>
          <a:ext cx="42037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9" name="Equation" r:id="rId11" imgW="1752480" imgH="431640" progId="Equation.DSMT4">
                  <p:embed/>
                </p:oleObj>
              </mc:Choice>
              <mc:Fallback>
                <p:oleObj name="Equation" r:id="rId11" imgW="1752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7141" y="4413770"/>
                        <a:ext cx="4203700" cy="105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EEAF309B-5004-4B5A-8164-E4F7F40AC7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9052" y="1102202"/>
            <a:ext cx="47625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2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7888" y="132427"/>
            <a:ext cx="10515600" cy="662397"/>
          </a:xfrm>
        </p:spPr>
        <p:txBody>
          <a:bodyPr/>
          <a:lstStyle/>
          <a:p>
            <a:r>
              <a:rPr lang="en-US"/>
              <a:t>Sensors that produce a voltage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94F66FBC-2F3D-4C98-86D1-303B8DB13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109916"/>
              </p:ext>
            </p:extLst>
          </p:nvPr>
        </p:nvGraphicFramePr>
        <p:xfrm>
          <a:off x="201892" y="923827"/>
          <a:ext cx="11572185" cy="5303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39491">
                  <a:extLst>
                    <a:ext uri="{9D8B030D-6E8A-4147-A177-3AD203B41FA5}">
                      <a16:colId xmlns:a16="http://schemas.microsoft.com/office/drawing/2014/main" val="2507678991"/>
                    </a:ext>
                  </a:extLst>
                </a:gridCol>
                <a:gridCol w="4266347">
                  <a:extLst>
                    <a:ext uri="{9D8B030D-6E8A-4147-A177-3AD203B41FA5}">
                      <a16:colId xmlns:a16="http://schemas.microsoft.com/office/drawing/2014/main" val="852440010"/>
                    </a:ext>
                  </a:extLst>
                </a:gridCol>
                <a:gridCol w="4266347">
                  <a:extLst>
                    <a:ext uri="{9D8B030D-6E8A-4147-A177-3AD203B41FA5}">
                      <a16:colId xmlns:a16="http://schemas.microsoft.com/office/drawing/2014/main" val="3706712249"/>
                    </a:ext>
                  </a:extLst>
                </a:gridCol>
              </a:tblGrid>
              <a:tr h="48076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Output electrical quantity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Sensor type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Input physical or chemical quantity to be sensed.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257245"/>
                  </a:ext>
                </a:extLst>
              </a:tr>
              <a:tr h="1748673">
                <a:tc row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Thermoelectric sensors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Temperature difference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Temperature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Fluid flow rate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Infrared radiation (bolometers)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Gas concentration (catalytic sensors)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672691"/>
                  </a:ext>
                </a:extLst>
              </a:tr>
              <a:tr h="624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Electrochemical sensors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 concentration in electrolytes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Gas concentration (e.g.. “lambda probes”)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283522"/>
                  </a:ext>
                </a:extLst>
              </a:tr>
              <a:tr h="999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Hall sensors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Magnetic Field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Position (Proximity)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Current measurement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703182"/>
                  </a:ext>
                </a:extLst>
              </a:tr>
              <a:tr h="624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Piezoelectric sensors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Force (ac detection)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Acoustical pressure, acceleration.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35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C91AB7-AE4B-4852-B39C-E0EDEBCC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8"/>
            <a:ext cx="10515600" cy="662397"/>
          </a:xfrm>
        </p:spPr>
        <p:txBody>
          <a:bodyPr/>
          <a:lstStyle/>
          <a:p>
            <a:r>
              <a:rPr lang="en-US" dirty="0"/>
              <a:t>TIA used to read capacitive sensors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55032C7-C756-4D72-898A-B1F0F4AD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701E4E-646A-45BA-BC0D-E5678218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3E57D825-23B2-4E67-B6FB-C64C64B13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969" y="981425"/>
            <a:ext cx="2202589" cy="245214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77B7851-EB07-4462-A811-4D72D971F35C}"/>
              </a:ext>
            </a:extLst>
          </p:cNvPr>
          <p:cNvSpPr txBox="1"/>
          <p:nvPr/>
        </p:nvSpPr>
        <p:spPr>
          <a:xfrm>
            <a:off x="838200" y="3502927"/>
            <a:ext cx="270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Differential capacitive sensor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AC67289-B1A3-45B6-BB46-6A5D2E7B2B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283158"/>
              </p:ext>
            </p:extLst>
          </p:nvPr>
        </p:nvGraphicFramePr>
        <p:xfrm>
          <a:off x="4262204" y="5499135"/>
          <a:ext cx="2202590" cy="594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1" name="Equation" r:id="rId5" imgW="888614" imgH="215806" progId="Equation.DSMT4">
                  <p:embed/>
                </p:oleObj>
              </mc:Choice>
              <mc:Fallback>
                <p:oleObj name="Equation" r:id="rId5" imgW="888614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204" y="5499135"/>
                        <a:ext cx="2202590" cy="5948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560F7A-B697-4388-98F3-8782DCD73740}"/>
              </a:ext>
            </a:extLst>
          </p:cNvPr>
          <p:cNvSpPr txBox="1"/>
          <p:nvPr/>
        </p:nvSpPr>
        <p:spPr>
          <a:xfrm>
            <a:off x="741688" y="5532675"/>
            <a:ext cx="352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E8508E5F-DA6F-4085-8718-B9D62CF77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075754"/>
              </p:ext>
            </p:extLst>
          </p:nvPr>
        </p:nvGraphicFramePr>
        <p:xfrm>
          <a:off x="4728195" y="1491151"/>
          <a:ext cx="2431983" cy="130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" name="Equation" r:id="rId7" imgW="1054080" imgH="507960" progId="Equation.DSMT4">
                  <p:embed/>
                </p:oleObj>
              </mc:Choice>
              <mc:Fallback>
                <p:oleObj name="Equation" r:id="rId7" imgW="1054080" imgH="5079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AC67289-B1A3-45B6-BB46-6A5D2E7B2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195" y="1491151"/>
                        <a:ext cx="2431983" cy="130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C80BB52-FA07-4822-958B-398E675313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654021"/>
              </p:ext>
            </p:extLst>
          </p:nvPr>
        </p:nvGraphicFramePr>
        <p:xfrm>
          <a:off x="4728195" y="3073019"/>
          <a:ext cx="2430462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3" name="Equation" r:id="rId9" imgW="1054080" imgH="482400" progId="Equation.DSMT4">
                  <p:embed/>
                </p:oleObj>
              </mc:Choice>
              <mc:Fallback>
                <p:oleObj name="Equation" r:id="rId9" imgW="105408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E8508E5F-DA6F-4085-8718-B9D62CF778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195" y="3073019"/>
                        <a:ext cx="2430462" cy="1235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CCDCDF1-9291-4F5C-83F3-3C29E7CE9770}"/>
              </a:ext>
            </a:extLst>
          </p:cNvPr>
          <p:cNvSpPr txBox="1"/>
          <p:nvPr/>
        </p:nvSpPr>
        <p:spPr>
          <a:xfrm>
            <a:off x="7341023" y="1672788"/>
            <a:ext cx="401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Balanced differential sensor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(e.g. MEMS accelerometer)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04D0F08-F429-4D62-AA89-AF07549DA5F3}"/>
              </a:ext>
            </a:extLst>
          </p:cNvPr>
          <p:cNvSpPr txBox="1"/>
          <p:nvPr/>
        </p:nvSpPr>
        <p:spPr>
          <a:xfrm>
            <a:off x="7341023" y="3071210"/>
            <a:ext cx="3958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Pseudo differential sensor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(e.g. pressure sensor)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93B692D-6D37-4BEE-A4B2-F4ED9A4BB25E}"/>
              </a:ext>
            </a:extLst>
          </p:cNvPr>
          <p:cNvSpPr txBox="1"/>
          <p:nvPr/>
        </p:nvSpPr>
        <p:spPr>
          <a:xfrm>
            <a:off x="896013" y="4463944"/>
            <a:ext cx="10096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typically a large capacitance which does not vary with X, but is widely affected by process spread and often depends on temperature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6629FBAD-303C-4926-9890-4A82D61635E2}"/>
              </a:ext>
            </a:extLst>
          </p:cNvPr>
          <p:cNvCxnSpPr>
            <a:cxnSpLocks/>
          </p:cNvCxnSpPr>
          <p:nvPr/>
        </p:nvCxnSpPr>
        <p:spPr>
          <a:xfrm flipH="1">
            <a:off x="6883531" y="981425"/>
            <a:ext cx="1321678" cy="572959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C667B05-BCC9-41E5-AC7B-EDBE43961D47}"/>
              </a:ext>
            </a:extLst>
          </p:cNvPr>
          <p:cNvSpPr txBox="1"/>
          <p:nvPr/>
        </p:nvSpPr>
        <p:spPr>
          <a:xfrm>
            <a:off x="8285356" y="723387"/>
            <a:ext cx="3248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 be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sensed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1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AA9AFE-6AC4-40E6-80B2-425FDAFB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0" y="254421"/>
            <a:ext cx="10515600" cy="662397"/>
          </a:xfrm>
        </p:spPr>
        <p:txBody>
          <a:bodyPr/>
          <a:lstStyle/>
          <a:p>
            <a:r>
              <a:rPr lang="en-US"/>
              <a:t>Transformation of </a:t>
            </a:r>
            <a:r>
              <a:rPr lang="en-US">
                <a:latin typeface="Symbol" panose="05050102010706020507" pitchFamily="18" charset="2"/>
              </a:rPr>
              <a:t>D</a:t>
            </a:r>
            <a:r>
              <a:rPr lang="en-US"/>
              <a:t>C into a current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140BF36-049F-4623-8C01-7DA29C93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CF82F7-5876-417C-9D1F-4071F632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8BC47835-29A2-48A7-B7E7-08B0872F3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998" y="1808456"/>
            <a:ext cx="4257675" cy="3028950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A070A045-8668-410F-8106-F117255F4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32129" y="2158351"/>
            <a:ext cx="2058328" cy="232916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04174074-1B83-40A3-BAB7-C847E69355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01835" y="1152525"/>
            <a:ext cx="1943100" cy="2686050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6DDA2A62-1342-401F-89AB-2801CF2E1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533627"/>
              </p:ext>
            </p:extLst>
          </p:nvPr>
        </p:nvGraphicFramePr>
        <p:xfrm>
          <a:off x="4946171" y="1152525"/>
          <a:ext cx="3171917" cy="6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4" name="Equation" r:id="rId9" imgW="1244600" imgH="228600" progId="Equation.DSMT4">
                  <p:embed/>
                </p:oleObj>
              </mc:Choice>
              <mc:Fallback>
                <p:oleObj name="Equation" r:id="rId9" imgW="12446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171" y="1152525"/>
                        <a:ext cx="3171917" cy="608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7A077131-E424-45D4-B0A8-4A39F83D2E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87890"/>
              </p:ext>
            </p:extLst>
          </p:nvPr>
        </p:nvGraphicFramePr>
        <p:xfrm>
          <a:off x="2877658" y="5044314"/>
          <a:ext cx="41370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" name="Equation" r:id="rId11" imgW="1473120" imgH="393480" progId="Equation.DSMT4">
                  <p:embed/>
                </p:oleObj>
              </mc:Choice>
              <mc:Fallback>
                <p:oleObj name="Equation" r:id="rId11" imgW="14731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658" y="5044314"/>
                        <a:ext cx="4137025" cy="1122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8C03CD1B-D962-4153-9CD8-584967BBA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498881"/>
              </p:ext>
            </p:extLst>
          </p:nvPr>
        </p:nvGraphicFramePr>
        <p:xfrm>
          <a:off x="7058839" y="5255150"/>
          <a:ext cx="474503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6" name="Equation" r:id="rId13" imgW="1688760" imgH="253800" progId="Equation.DSMT4">
                  <p:embed/>
                </p:oleObj>
              </mc:Choice>
              <mc:Fallback>
                <p:oleObj name="Equation" r:id="rId13" imgW="168876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7A077131-E424-45D4-B0A8-4A39F83D2E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839" y="5255150"/>
                        <a:ext cx="4745037" cy="722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5B0905-0DEB-4980-A50A-C0E5EB572FDF}"/>
              </a:ext>
            </a:extLst>
          </p:cNvPr>
          <p:cNvSpPr txBox="1"/>
          <p:nvPr/>
        </p:nvSpPr>
        <p:spPr>
          <a:xfrm>
            <a:off x="5197328" y="4537017"/>
            <a:ext cx="289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short-circuit current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E1BA8711-AF39-42A7-9471-CDE9F5AEA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855622"/>
              </p:ext>
            </p:extLst>
          </p:nvPr>
        </p:nvGraphicFramePr>
        <p:xfrm>
          <a:off x="8964612" y="3322931"/>
          <a:ext cx="23891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7" name="Equation" r:id="rId15" imgW="850680" imgH="228600" progId="Equation.DSMT4">
                  <p:embed/>
                </p:oleObj>
              </mc:Choice>
              <mc:Fallback>
                <p:oleObj name="Equation" r:id="rId15" imgW="85068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8C03CD1B-D962-4153-9CD8-584967BBA9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4612" y="3322931"/>
                        <a:ext cx="2389187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28584E4-A05F-4AB9-8761-343D23B60086}"/>
              </a:ext>
            </a:extLst>
          </p:cNvPr>
          <p:cNvCxnSpPr>
            <a:cxnSpLocks/>
          </p:cNvCxnSpPr>
          <p:nvPr/>
        </p:nvCxnSpPr>
        <p:spPr>
          <a:xfrm flipH="1">
            <a:off x="5787483" y="3400847"/>
            <a:ext cx="731523" cy="1086664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81B7396E-BF42-40DA-8DFD-58D6E84CF595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3735660" y="4767850"/>
            <a:ext cx="1461668" cy="573584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09B49207-50A9-4FB7-8379-C83EB419A1E8}"/>
              </a:ext>
            </a:extLst>
          </p:cNvPr>
          <p:cNvCxnSpPr>
            <a:cxnSpLocks/>
          </p:cNvCxnSpPr>
          <p:nvPr/>
        </p:nvCxnSpPr>
        <p:spPr>
          <a:xfrm>
            <a:off x="8192853" y="3430474"/>
            <a:ext cx="771759" cy="179392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31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E297C1-6175-4BEB-AD8D-48B46AEFF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of the TIA to read current </a:t>
            </a:r>
            <a:r>
              <a:rPr lang="en-US" b="1" i="1"/>
              <a:t>I</a:t>
            </a:r>
            <a:r>
              <a:rPr lang="en-US" b="1" i="1" baseline="-25000"/>
              <a:t>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97075D-D69D-4AB9-883B-D9917719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BF0F38-6513-4CC9-893A-3EEEC20B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7673195-C413-499D-8D8F-3FD076F69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814" y="1343552"/>
            <a:ext cx="6282717" cy="2996194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B1336809-F57F-4FA2-9340-CD51D1EB0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5824" y="3280985"/>
            <a:ext cx="4105275" cy="20383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8B0C09C-47BA-43CC-B474-6995A6379DB2}"/>
              </a:ext>
            </a:extLst>
          </p:cNvPr>
          <p:cNvSpPr txBox="1"/>
          <p:nvPr/>
        </p:nvSpPr>
        <p:spPr>
          <a:xfrm>
            <a:off x="7058974" y="1371845"/>
            <a:ext cx="4105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Substituting the Norton  equivalent circuit to the sensor, we have the usual TIA configuration, with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Z=R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459438A-3B58-4EAD-B595-B929989E3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96866"/>
              </p:ext>
            </p:extLst>
          </p:nvPr>
        </p:nvGraphicFramePr>
        <p:xfrm>
          <a:off x="518319" y="5468899"/>
          <a:ext cx="70405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Equation" r:id="rId7" imgW="2806560" imgH="253800" progId="Equation.DSMT4">
                  <p:embed/>
                </p:oleObj>
              </mc:Choice>
              <mc:Fallback>
                <p:oleObj name="Equation" r:id="rId7" imgW="280656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9" y="5468899"/>
                        <a:ext cx="7040562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35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7F5FBC-E0C0-4DE1-BE0C-66DF1836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Finite gain </a:t>
            </a:r>
            <a:r>
              <a:rPr lang="it-IT" dirty="0" err="1"/>
              <a:t>error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120C98-43A3-414D-9C28-A7F83C8D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AB6871-877D-4D23-8F0C-CA95262D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9D99C668-75BE-4284-AEA4-32F3E8101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372770"/>
            <a:ext cx="3627176" cy="1800964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7808CA5D-ECB3-4AB0-8034-E9FEE4D16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388661"/>
              </p:ext>
            </p:extLst>
          </p:nvPr>
        </p:nvGraphicFramePr>
        <p:xfrm>
          <a:off x="5173230" y="1630050"/>
          <a:ext cx="1362940" cy="1057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6" name="Equation" r:id="rId5" imgW="634725" imgH="482391" progId="Equation.DSMT4">
                  <p:embed/>
                </p:oleObj>
              </mc:Choice>
              <mc:Fallback>
                <p:oleObj name="Equation" r:id="rId5" imgW="634725" imgH="482391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D60A23CC-A18B-4877-B897-02FAB83EE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230" y="1630050"/>
                        <a:ext cx="1362940" cy="1057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4F19A970-D410-4138-AE02-05B7015AA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388263"/>
              </p:ext>
            </p:extLst>
          </p:nvPr>
        </p:nvGraphicFramePr>
        <p:xfrm>
          <a:off x="7821613" y="3758515"/>
          <a:ext cx="1827432" cy="9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7" name="Equation" r:id="rId7" imgW="799920" imgH="431640" progId="Equation.DSMT4">
                  <p:embed/>
                </p:oleObj>
              </mc:Choice>
              <mc:Fallback>
                <p:oleObj name="Equation" r:id="rId7" imgW="79992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613" y="3758515"/>
                        <a:ext cx="1827432" cy="960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F21696C-1CD6-4DE2-A0E1-D4A53C5A1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824395"/>
              </p:ext>
            </p:extLst>
          </p:nvPr>
        </p:nvGraphicFramePr>
        <p:xfrm>
          <a:off x="7821613" y="1408113"/>
          <a:ext cx="195421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8" name="Equation" r:id="rId9" imgW="774360" imgH="228600" progId="Equation.DSMT4">
                  <p:embed/>
                </p:oleObj>
              </mc:Choice>
              <mc:Fallback>
                <p:oleObj name="Equation" r:id="rId9" imgW="7743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4F19A970-D410-4138-AE02-05B7015AA3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613" y="1408113"/>
                        <a:ext cx="1954212" cy="560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A27B0FE-6ED9-49C5-AF91-895BE92FD1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66106"/>
              </p:ext>
            </p:extLst>
          </p:nvPr>
        </p:nvGraphicFramePr>
        <p:xfrm>
          <a:off x="7825652" y="2077917"/>
          <a:ext cx="2026266" cy="103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9" name="Equation" r:id="rId11" imgW="825480" imgH="431640" progId="Equation.DSMT4">
                  <p:embed/>
                </p:oleObj>
              </mc:Choice>
              <mc:Fallback>
                <p:oleObj name="Equation" r:id="rId11" imgW="82548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4F19A970-D410-4138-AE02-05B7015AA3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5652" y="2077917"/>
                        <a:ext cx="2026266" cy="1030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06CCE51-3D19-4577-B5C0-3950BD0C36F8}"/>
              </a:ext>
            </a:extLst>
          </p:cNvPr>
          <p:cNvSpPr txBox="1"/>
          <p:nvPr/>
        </p:nvSpPr>
        <p:spPr>
          <a:xfrm>
            <a:off x="6096000" y="3247479"/>
            <a:ext cx="537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Hypothesis: Z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is a pure capacitance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226E5D9-8D3F-4A5B-A704-E562331D7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575660"/>
              </p:ext>
            </p:extLst>
          </p:nvPr>
        </p:nvGraphicFramePr>
        <p:xfrm>
          <a:off x="838200" y="3429000"/>
          <a:ext cx="4767493" cy="1011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0" name="Equation" r:id="rId13" imgW="1981200" imgH="431800" progId="Equation.DSMT4">
                  <p:embed/>
                </p:oleObj>
              </mc:Choice>
              <mc:Fallback>
                <p:oleObj name="Equation" r:id="rId13" imgW="1981200" imgH="431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4F19A970-D410-4138-AE02-05B7015AA3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4767493" cy="10117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216679D2-2B61-44FD-A427-AA3376DD6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181393"/>
              </p:ext>
            </p:extLst>
          </p:nvPr>
        </p:nvGraphicFramePr>
        <p:xfrm>
          <a:off x="838200" y="5142549"/>
          <a:ext cx="2630487" cy="663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1" name="Equation" r:id="rId15" imgW="939600" imgH="228600" progId="Equation.DSMT4">
                  <p:embed/>
                </p:oleObj>
              </mc:Choice>
              <mc:Fallback>
                <p:oleObj name="Equation" r:id="rId15" imgW="9396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8995A481-5DC5-4055-801F-711239B7FF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42549"/>
                        <a:ext cx="2630487" cy="663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04B75CA7-9B13-45A3-BA28-7E854748F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020917"/>
              </p:ext>
            </p:extLst>
          </p:nvPr>
        </p:nvGraphicFramePr>
        <p:xfrm>
          <a:off x="4070350" y="4932684"/>
          <a:ext cx="35687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2" name="Equation" r:id="rId17" imgW="1282680" imgH="431640" progId="Equation.DSMT4">
                  <p:embed/>
                </p:oleObj>
              </mc:Choice>
              <mc:Fallback>
                <p:oleObj name="Equation" r:id="rId17" imgW="128268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222CE6AF-CDA9-480C-A465-AE0E757E7C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4932684"/>
                        <a:ext cx="3568700" cy="1171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6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F9A522-FD22-46FB-8EE0-863703A3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Finite gain </a:t>
            </a:r>
            <a:r>
              <a:rPr lang="it-IT" dirty="0" err="1"/>
              <a:t>error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7BFC76D-00BF-473C-8A50-55B9DC7F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2D71B5-AB3A-4CC1-BA22-8788EB6F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385035B3-9042-4C4D-9054-309A38A026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721699"/>
              </p:ext>
            </p:extLst>
          </p:nvPr>
        </p:nvGraphicFramePr>
        <p:xfrm>
          <a:off x="3614738" y="1249050"/>
          <a:ext cx="21558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2" name="Equation" r:id="rId3" imgW="774360" imgH="431640" progId="Equation.DSMT4">
                  <p:embed/>
                </p:oleObj>
              </mc:Choice>
              <mc:Fallback>
                <p:oleObj name="Equation" r:id="rId3" imgW="774360" imgH="4316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04B75CA7-9B13-45A3-BA28-7E854748F6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1249050"/>
                        <a:ext cx="2155825" cy="1171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AB8297F-5290-4A85-A219-3E1CCBE2CD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94755"/>
              </p:ext>
            </p:extLst>
          </p:nvPr>
        </p:nvGraphicFramePr>
        <p:xfrm>
          <a:off x="1232452" y="1249050"/>
          <a:ext cx="1362940" cy="1057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3" name="Equation" r:id="rId5" imgW="634725" imgH="482391" progId="Equation.DSMT4">
                  <p:embed/>
                </p:oleObj>
              </mc:Choice>
              <mc:Fallback>
                <p:oleObj name="Equation" r:id="rId5" imgW="634725" imgH="482391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7808CA5D-ECB3-4AB0-8034-E9FEE4D16D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452" y="1249050"/>
                        <a:ext cx="1362940" cy="1057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E1171EB-9517-40D2-8B3D-4E171E83A0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065163"/>
              </p:ext>
            </p:extLst>
          </p:nvPr>
        </p:nvGraphicFramePr>
        <p:xfrm>
          <a:off x="7207250" y="1329218"/>
          <a:ext cx="19240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4" name="Equation" r:id="rId7" imgW="799920" imgH="431640" progId="Equation.DSMT4">
                  <p:embed/>
                </p:oleObj>
              </mc:Choice>
              <mc:Fallback>
                <p:oleObj name="Equation" r:id="rId7" imgW="79992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226E5D9-8D3F-4A5B-A704-E562331D7E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1329218"/>
                        <a:ext cx="1924050" cy="1011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D63DCE74-93E9-4500-B241-69829121ED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095094"/>
              </p:ext>
            </p:extLst>
          </p:nvPr>
        </p:nvGraphicFramePr>
        <p:xfrm>
          <a:off x="1082504" y="2803765"/>
          <a:ext cx="3025775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5" name="Equation" r:id="rId9" imgW="1193760" imgH="622080" progId="Equation.DSMT4">
                  <p:embed/>
                </p:oleObj>
              </mc:Choice>
              <mc:Fallback>
                <p:oleObj name="Equation" r:id="rId9" imgW="1193760" imgH="622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504" y="2803765"/>
                        <a:ext cx="3025775" cy="1544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F3A8630-E869-4391-B762-931D49067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268398"/>
              </p:ext>
            </p:extLst>
          </p:nvPr>
        </p:nvGraphicFramePr>
        <p:xfrm>
          <a:off x="4352483" y="2843849"/>
          <a:ext cx="2446337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6" name="Equation" r:id="rId11" imgW="965160" imgH="622080" progId="Equation.DSMT4">
                  <p:embed/>
                </p:oleObj>
              </mc:Choice>
              <mc:Fallback>
                <p:oleObj name="Equation" r:id="rId11" imgW="965160" imgH="6220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D63DCE74-93E9-4500-B241-69829121ED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483" y="2843849"/>
                        <a:ext cx="2446337" cy="1544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EB9C5EDB-F547-4DBB-B4E0-CC63F215E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805807"/>
              </p:ext>
            </p:extLst>
          </p:nvPr>
        </p:nvGraphicFramePr>
        <p:xfrm>
          <a:off x="7043024" y="2948086"/>
          <a:ext cx="1770063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7" name="Equation" r:id="rId13" imgW="698400" imgH="444240" progId="Equation.DSMT4">
                  <p:embed/>
                </p:oleObj>
              </mc:Choice>
              <mc:Fallback>
                <p:oleObj name="Equation" r:id="rId13" imgW="698400" imgH="4442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F3A8630-E869-4391-B762-931D490672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3024" y="2948086"/>
                        <a:ext cx="1770063" cy="1103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DF2695CB-2165-477C-8E40-B71E0FAA7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588765"/>
              </p:ext>
            </p:extLst>
          </p:nvPr>
        </p:nvGraphicFramePr>
        <p:xfrm>
          <a:off x="1232452" y="4583737"/>
          <a:ext cx="20923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8" name="Equation" r:id="rId15" imgW="825480" imgH="431640" progId="Equation.DSMT4">
                  <p:embed/>
                </p:oleObj>
              </mc:Choice>
              <mc:Fallback>
                <p:oleObj name="Equation" r:id="rId15" imgW="82548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EB9C5EDB-F547-4DBB-B4E0-CC63F215E5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452" y="4583737"/>
                        <a:ext cx="2092325" cy="1071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C2825324-D192-471B-9D92-1D381E6095E3}"/>
              </a:ext>
            </a:extLst>
          </p:cNvPr>
          <p:cNvSpPr/>
          <p:nvPr/>
        </p:nvSpPr>
        <p:spPr>
          <a:xfrm>
            <a:off x="8839200" y="1181100"/>
            <a:ext cx="2286000" cy="180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FD27E1-1D31-426B-B527-E942E39D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Equivalent</a:t>
            </a:r>
            <a:r>
              <a:rPr lang="it-IT" dirty="0"/>
              <a:t> input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noise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D40F866-7373-4F94-A7EC-9090FD6D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24D546-7A31-4B61-8661-50B58BE4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54A0B862-6AFB-40A8-A20E-6854F78FB2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585779"/>
              </p:ext>
            </p:extLst>
          </p:nvPr>
        </p:nvGraphicFramePr>
        <p:xfrm>
          <a:off x="1291212" y="1082802"/>
          <a:ext cx="4885640" cy="1263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2" name="Equation" r:id="rId3" imgW="1905000" imgH="482600" progId="Equation.DSMT4">
                  <p:embed/>
                </p:oleObj>
              </mc:Choice>
              <mc:Fallback>
                <p:oleObj name="Equation" r:id="rId3" imgW="1905000" imgH="482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831A01E-B724-4516-BC20-8ACA0892BB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1212" y="1082802"/>
                        <a:ext cx="4885640" cy="1263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69F5246-24E8-462A-B232-A275DA702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20989"/>
              </p:ext>
            </p:extLst>
          </p:nvPr>
        </p:nvGraphicFramePr>
        <p:xfrm>
          <a:off x="9079925" y="1332456"/>
          <a:ext cx="19240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3" name="Equation" r:id="rId5" imgW="799920" imgH="431640" progId="Equation.DSMT4">
                  <p:embed/>
                </p:oleObj>
              </mc:Choice>
              <mc:Fallback>
                <p:oleObj name="Equation" r:id="rId5" imgW="79992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E1171EB-9517-40D2-8B3D-4E171E83A0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9925" y="1332456"/>
                        <a:ext cx="1924050" cy="1011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43174A4-6C4A-4366-B0F3-34CED5A488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412836"/>
              </p:ext>
            </p:extLst>
          </p:nvPr>
        </p:nvGraphicFramePr>
        <p:xfrm>
          <a:off x="9079925" y="2367744"/>
          <a:ext cx="9779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4" name="Equation" r:id="rId7" imgW="406080" imgH="164880" progId="Equation.DSMT4">
                  <p:embed/>
                </p:oleObj>
              </mc:Choice>
              <mc:Fallback>
                <p:oleObj name="Equation" r:id="rId7" imgW="406080" imgH="1648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69F5246-24E8-462A-B232-A275DA7025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9925" y="2367744"/>
                        <a:ext cx="977900" cy="387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02C9E413-6C64-4A35-935F-18F45DC5F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16906"/>
              </p:ext>
            </p:extLst>
          </p:nvPr>
        </p:nvGraphicFramePr>
        <p:xfrm>
          <a:off x="8508425" y="3605213"/>
          <a:ext cx="18335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5" name="Equation" r:id="rId9" imgW="761760" imgH="228600" progId="Equation.DSMT4">
                  <p:embed/>
                </p:oleObj>
              </mc:Choice>
              <mc:Fallback>
                <p:oleObj name="Equation" r:id="rId9" imgW="76176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43174A4-6C4A-4366-B0F3-34CED5A488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8425" y="3605213"/>
                        <a:ext cx="1833563" cy="536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5BEBE69-2063-408F-B7CD-F687F372B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645726"/>
              </p:ext>
            </p:extLst>
          </p:nvPr>
        </p:nvGraphicFramePr>
        <p:xfrm>
          <a:off x="1278512" y="2343693"/>
          <a:ext cx="5515948" cy="1096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6" name="Equation" r:id="rId11" imgW="2234880" imgH="431640" progId="Equation.DSMT4">
                  <p:embed/>
                </p:oleObj>
              </mc:Choice>
              <mc:Fallback>
                <p:oleObj name="Equation" r:id="rId11" imgW="22348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512" y="2343693"/>
                        <a:ext cx="5515948" cy="10963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C4CDE77E-6912-4711-87D7-3E7FB4C3AF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472056"/>
              </p:ext>
            </p:extLst>
          </p:nvPr>
        </p:nvGraphicFramePr>
        <p:xfrm>
          <a:off x="1113180" y="3671575"/>
          <a:ext cx="5599960" cy="120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7" name="Equation" r:id="rId13" imgW="2311200" imgH="482400" progId="Equation.DSMT4">
                  <p:embed/>
                </p:oleObj>
              </mc:Choice>
              <mc:Fallback>
                <p:oleObj name="Equation" r:id="rId13" imgW="231120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45BEBE69-2063-408F-B7CD-F687F372B0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180" y="3671575"/>
                        <a:ext cx="5599960" cy="1202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3C330A71-32ED-4C43-8577-CEB9F0B3A0D4}"/>
              </a:ext>
            </a:extLst>
          </p:cNvPr>
          <p:cNvCxnSpPr/>
          <p:nvPr/>
        </p:nvCxnSpPr>
        <p:spPr>
          <a:xfrm>
            <a:off x="4354466" y="3179426"/>
            <a:ext cx="1181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7995B170-B0D0-422C-9099-55481BE28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623165"/>
              </p:ext>
            </p:extLst>
          </p:nvPr>
        </p:nvGraphicFramePr>
        <p:xfrm>
          <a:off x="1008063" y="4872425"/>
          <a:ext cx="7351712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8" name="Equation" r:id="rId15" imgW="3047760" imgH="533160" progId="Equation.DSMT4">
                  <p:embed/>
                </p:oleObj>
              </mc:Choice>
              <mc:Fallback>
                <p:oleObj name="Equation" r:id="rId15" imgW="304776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872425"/>
                        <a:ext cx="7351712" cy="1262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AF8B1B3-3E6B-4C9B-A09F-F490E9FEA69B}"/>
              </a:ext>
            </a:extLst>
          </p:cNvPr>
          <p:cNvSpPr txBox="1"/>
          <p:nvPr/>
        </p:nvSpPr>
        <p:spPr>
          <a:xfrm>
            <a:off x="6335945" y="1400801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(TIA)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0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7864A-C19D-4FFA-87F4-7E625DF5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63525"/>
            <a:ext cx="10515600" cy="662397"/>
          </a:xfrm>
        </p:spPr>
        <p:txBody>
          <a:bodyPr/>
          <a:lstStyle/>
          <a:p>
            <a:r>
              <a:rPr lang="en-US"/>
              <a:t>Equivalent capacitance noise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473628-11EF-417D-BBAA-DA053421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DF58967-D537-4E84-B9D4-1A576C0D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9FE8E7A6-767E-48CE-BF08-C8C9DED43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250494"/>
              </p:ext>
            </p:extLst>
          </p:nvPr>
        </p:nvGraphicFramePr>
        <p:xfrm>
          <a:off x="808038" y="1176338"/>
          <a:ext cx="7167562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1" name="Equation" r:id="rId3" imgW="2971800" imgH="533160" progId="Equation.DSMT4">
                  <p:embed/>
                </p:oleObj>
              </mc:Choice>
              <mc:Fallback>
                <p:oleObj name="Equation" r:id="rId3" imgW="2971800" imgH="53316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7995B170-B0D0-422C-9099-55481BE281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1176338"/>
                        <a:ext cx="7167562" cy="1262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7CC7EB-74F5-4686-9536-6A4C3A51E181}"/>
              </a:ext>
            </a:extLst>
          </p:cNvPr>
          <p:cNvSpPr txBox="1"/>
          <p:nvPr/>
        </p:nvSpPr>
        <p:spPr>
          <a:xfrm>
            <a:off x="808038" y="2578100"/>
            <a:ext cx="10660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input quantity of the described interface is a differential capacitance. Thus, we need to refer the noise to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C: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16BA48F-60EC-48FF-A1E6-2045AAFF69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254634"/>
              </p:ext>
            </p:extLst>
          </p:nvPr>
        </p:nvGraphicFramePr>
        <p:xfrm>
          <a:off x="4138613" y="3429000"/>
          <a:ext cx="177641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" name="Equation" r:id="rId5" imgW="736560" imgH="431640" progId="Equation.DSMT4">
                  <p:embed/>
                </p:oleObj>
              </mc:Choice>
              <mc:Fallback>
                <p:oleObj name="Equation" r:id="rId5" imgW="73656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FE8E7A6-767E-48CE-BF08-C8C9DED43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3429000"/>
                        <a:ext cx="1776412" cy="1022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CEF976-AD38-4A0D-B7EE-62E30B16D90A}"/>
              </a:ext>
            </a:extLst>
          </p:cNvPr>
          <p:cNvSpPr txBox="1"/>
          <p:nvPr/>
        </p:nvSpPr>
        <p:spPr>
          <a:xfrm>
            <a:off x="808038" y="4652377"/>
            <a:ext cx="10660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="1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-I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sensitivity from the input capacitance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the current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Calculation of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="1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-I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is not straightforward because there is a modulation process involved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443F7D-BF4A-42AD-9177-50501E719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100141"/>
            <a:ext cx="10515600" cy="662397"/>
          </a:xfrm>
        </p:spPr>
        <p:txBody>
          <a:bodyPr/>
          <a:lstStyle/>
          <a:p>
            <a:r>
              <a:rPr lang="en-US" dirty="0"/>
              <a:t>Complete interface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54BA95B-D782-4CCF-B1BF-8BBFBE5F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D98111-0BF3-4450-8CE1-E14277D3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48A169E-3858-4679-A2F2-D460ED71B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832028"/>
              </p:ext>
            </p:extLst>
          </p:nvPr>
        </p:nvGraphicFramePr>
        <p:xfrm>
          <a:off x="762000" y="4725578"/>
          <a:ext cx="46386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3" name="Equation" r:id="rId3" imgW="1650960" imgH="253800" progId="Equation.DSMT4">
                  <p:embed/>
                </p:oleObj>
              </mc:Choice>
              <mc:Fallback>
                <p:oleObj name="Equation" r:id="rId3" imgW="165096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8C03CD1B-D962-4153-9CD8-584967BBA9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5578"/>
                        <a:ext cx="4638675" cy="72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BDDB47E-7715-44DB-B09E-4829419DF1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969970"/>
              </p:ext>
            </p:extLst>
          </p:nvPr>
        </p:nvGraphicFramePr>
        <p:xfrm>
          <a:off x="762000" y="5378450"/>
          <a:ext cx="53165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4" name="Equation" r:id="rId5" imgW="1892160" imgH="253800" progId="Equation.DSMT4">
                  <p:embed/>
                </p:oleObj>
              </mc:Choice>
              <mc:Fallback>
                <p:oleObj name="Equation" r:id="rId5" imgW="189216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48A169E-3858-4679-A2F2-D460ED71B9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78450"/>
                        <a:ext cx="5316538" cy="72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5BAB10E-4FC5-4F59-A194-43F995B96244}"/>
              </a:ext>
            </a:extLst>
          </p:cNvPr>
          <p:cNvSpPr/>
          <p:nvPr/>
        </p:nvSpPr>
        <p:spPr>
          <a:xfrm>
            <a:off x="6604000" y="1872343"/>
            <a:ext cx="2336800" cy="168365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2BB51D6-9136-4B3C-90E3-544ECA274D3D}"/>
              </a:ext>
            </a:extLst>
          </p:cNvPr>
          <p:cNvSpPr txBox="1"/>
          <p:nvPr/>
        </p:nvSpPr>
        <p:spPr>
          <a:xfrm>
            <a:off x="6833570" y="879722"/>
            <a:ext cx="3730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synchronous demodulator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=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787CD62-C436-42DE-B92E-509F70BF1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9712" y="1210853"/>
            <a:ext cx="7934325" cy="325755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48B02459-5DD2-4B5E-91F1-EE0E34D4C5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24262" y="793750"/>
            <a:ext cx="828675" cy="13716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457361" y="5446303"/>
            <a:ext cx="178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(ideal TIA)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35243826-0AC0-4EC6-A87D-EB07D957FA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03069"/>
              </p:ext>
            </p:extLst>
          </p:nvPr>
        </p:nvGraphicFramePr>
        <p:xfrm>
          <a:off x="7642225" y="4283075"/>
          <a:ext cx="41735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5" name="Equation" r:id="rId11" imgW="1485720" imgH="253800" progId="Equation.DSMT4">
                  <p:embed/>
                </p:oleObj>
              </mc:Choice>
              <mc:Fallback>
                <p:oleObj name="Equation" r:id="rId11" imgW="148572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BDDB47E-7715-44DB-B09E-4829419DF1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225" y="4283075"/>
                        <a:ext cx="4173538" cy="72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66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Elemento grafico 50">
            <a:extLst>
              <a:ext uri="{FF2B5EF4-FFF2-40B4-BE49-F238E27FC236}">
                <a16:creationId xmlns:a16="http://schemas.microsoft.com/office/drawing/2014/main" id="{477E0B2C-FADB-4943-9E0B-D1B73F25F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5963" y="2495362"/>
            <a:ext cx="3790950" cy="1895475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3F1C5D9A-DADA-48CA-BBE6-DCD4FBC67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9412" y="4452030"/>
            <a:ext cx="4962525" cy="1781175"/>
          </a:xfrm>
          <a:prstGeom prst="rect">
            <a:avLst/>
          </a:prstGeom>
        </p:spPr>
      </p:pic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DB4A6649-012A-4208-AD3D-17C98BEBFA1D}"/>
              </a:ext>
            </a:extLst>
          </p:cNvPr>
          <p:cNvSpPr/>
          <p:nvPr/>
        </p:nvSpPr>
        <p:spPr>
          <a:xfrm>
            <a:off x="3371850" y="3810000"/>
            <a:ext cx="114300" cy="504825"/>
          </a:xfrm>
          <a:custGeom>
            <a:avLst/>
            <a:gdLst>
              <a:gd name="connsiteX0" fmla="*/ 0 w 114300"/>
              <a:gd name="connsiteY0" fmla="*/ 0 h 504825"/>
              <a:gd name="connsiteX1" fmla="*/ 85725 w 114300"/>
              <a:gd name="connsiteY1" fmla="*/ 333375 h 504825"/>
              <a:gd name="connsiteX2" fmla="*/ 114300 w 114300"/>
              <a:gd name="connsiteY2" fmla="*/ 504825 h 504825"/>
              <a:gd name="connsiteX3" fmla="*/ 114300 w 114300"/>
              <a:gd name="connsiteY3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504825">
                <a:moveTo>
                  <a:pt x="0" y="0"/>
                </a:moveTo>
                <a:cubicBezTo>
                  <a:pt x="33337" y="124619"/>
                  <a:pt x="66675" y="249238"/>
                  <a:pt x="85725" y="333375"/>
                </a:cubicBezTo>
                <a:cubicBezTo>
                  <a:pt x="104775" y="417512"/>
                  <a:pt x="114300" y="504825"/>
                  <a:pt x="114300" y="504825"/>
                </a:cubicBezTo>
                <a:lnTo>
                  <a:pt x="114300" y="504825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06AD95-128B-4974-AE94-6EBEA0BD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34" y="18540"/>
            <a:ext cx="10515600" cy="662397"/>
          </a:xfrm>
        </p:spPr>
        <p:txBody>
          <a:bodyPr/>
          <a:lstStyle/>
          <a:p>
            <a:r>
              <a:rPr lang="en-US" dirty="0"/>
              <a:t>Signal and noise paths in the frequency domain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90DE9B-4295-4CD0-8A5E-3A95B7C7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CFA58F-8154-4B56-98E6-01F9DEFE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9D3D312C-B272-41A8-BBF2-10EBE1ACD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86125" y="838176"/>
            <a:ext cx="1504950" cy="1162050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6897370-23CC-4E88-887E-31009595A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86125"/>
              </p:ext>
            </p:extLst>
          </p:nvPr>
        </p:nvGraphicFramePr>
        <p:xfrm>
          <a:off x="2390399" y="1998253"/>
          <a:ext cx="1114070" cy="807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0" name="Equation" r:id="rId9" imgW="533160" imgH="393480" progId="Equation.DSMT4">
                  <p:embed/>
                </p:oleObj>
              </mc:Choice>
              <mc:Fallback>
                <p:oleObj name="Equation" r:id="rId9" imgW="53316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16BA48F-60EC-48FF-A1E6-2045AAFF69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399" y="1998253"/>
                        <a:ext cx="1114070" cy="807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3489BA3-9032-41ED-B74E-83A504D620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307813"/>
              </p:ext>
            </p:extLst>
          </p:nvPr>
        </p:nvGraphicFramePr>
        <p:xfrm>
          <a:off x="4605433" y="2040149"/>
          <a:ext cx="1300162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1" name="Equation" r:id="rId11" imgW="622080" imgH="393480" progId="Equation.DSMT4">
                  <p:embed/>
                </p:oleObj>
              </mc:Choice>
              <mc:Fallback>
                <p:oleObj name="Equation" r:id="rId11" imgW="622080" imgH="393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6897370-23CC-4E88-887E-31009595A8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433" y="2040149"/>
                        <a:ext cx="1300162" cy="808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4D2ECCCA-81E9-42F9-886C-D62B1057E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62350"/>
              </p:ext>
            </p:extLst>
          </p:nvPr>
        </p:nvGraphicFramePr>
        <p:xfrm>
          <a:off x="3000375" y="4293257"/>
          <a:ext cx="927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2" name="Equation" r:id="rId13" imgW="444240" imgH="228600" progId="Equation.DSMT4">
                  <p:embed/>
                </p:oleObj>
              </mc:Choice>
              <mc:Fallback>
                <p:oleObj name="Equation" r:id="rId13" imgW="4442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6897370-23CC-4E88-887E-31009595A8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4293257"/>
                        <a:ext cx="927100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34969602-85DD-4AAD-866C-911C21A18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523602"/>
              </p:ext>
            </p:extLst>
          </p:nvPr>
        </p:nvGraphicFramePr>
        <p:xfrm>
          <a:off x="4341813" y="4263094"/>
          <a:ext cx="7413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3" name="Equation" r:id="rId15" imgW="355320" imgH="228600" progId="Equation.DSMT4">
                  <p:embed/>
                </p:oleObj>
              </mc:Choice>
              <mc:Fallback>
                <p:oleObj name="Equation" r:id="rId15" imgW="3553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4D2ECCCA-81E9-42F9-886C-D62B1057EB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4263094"/>
                        <a:ext cx="741362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C96AE6DE-C8C5-4661-8422-C6E0D4A96C80}"/>
              </a:ext>
            </a:extLst>
          </p:cNvPr>
          <p:cNvSpPr/>
          <p:nvPr/>
        </p:nvSpPr>
        <p:spPr>
          <a:xfrm>
            <a:off x="2947988" y="2000250"/>
            <a:ext cx="1071562" cy="238125"/>
          </a:xfrm>
          <a:custGeom>
            <a:avLst/>
            <a:gdLst>
              <a:gd name="connsiteX0" fmla="*/ 1047750 w 1047750"/>
              <a:gd name="connsiteY0" fmla="*/ 0 h 238125"/>
              <a:gd name="connsiteX1" fmla="*/ 819150 w 1047750"/>
              <a:gd name="connsiteY1" fmla="*/ 152400 h 238125"/>
              <a:gd name="connsiteX2" fmla="*/ 514350 w 1047750"/>
              <a:gd name="connsiteY2" fmla="*/ 133350 h 238125"/>
              <a:gd name="connsiteX3" fmla="*/ 95250 w 1047750"/>
              <a:gd name="connsiteY3" fmla="*/ 57150 h 238125"/>
              <a:gd name="connsiteX4" fmla="*/ 0 w 1047750"/>
              <a:gd name="connsiteY4" fmla="*/ 238125 h 238125"/>
              <a:gd name="connsiteX5" fmla="*/ 0 w 1047750"/>
              <a:gd name="connsiteY5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750" h="238125">
                <a:moveTo>
                  <a:pt x="1047750" y="0"/>
                </a:moveTo>
                <a:cubicBezTo>
                  <a:pt x="977900" y="65087"/>
                  <a:pt x="908050" y="130175"/>
                  <a:pt x="819150" y="152400"/>
                </a:cubicBezTo>
                <a:cubicBezTo>
                  <a:pt x="730250" y="174625"/>
                  <a:pt x="635000" y="149225"/>
                  <a:pt x="514350" y="133350"/>
                </a:cubicBezTo>
                <a:cubicBezTo>
                  <a:pt x="393700" y="117475"/>
                  <a:pt x="180975" y="39688"/>
                  <a:pt x="95250" y="57150"/>
                </a:cubicBezTo>
                <a:cubicBezTo>
                  <a:pt x="9525" y="74612"/>
                  <a:pt x="0" y="238125"/>
                  <a:pt x="0" y="238125"/>
                </a:cubicBezTo>
                <a:lnTo>
                  <a:pt x="0" y="238125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58192278-E9F6-47DD-BFF7-E710B88435ED}"/>
              </a:ext>
            </a:extLst>
          </p:cNvPr>
          <p:cNvSpPr/>
          <p:nvPr/>
        </p:nvSpPr>
        <p:spPr>
          <a:xfrm>
            <a:off x="3561080" y="4683759"/>
            <a:ext cx="294640" cy="447103"/>
          </a:xfrm>
          <a:custGeom>
            <a:avLst/>
            <a:gdLst>
              <a:gd name="connsiteX0" fmla="*/ 0 w 294640"/>
              <a:gd name="connsiteY0" fmla="*/ 0 h 447544"/>
              <a:gd name="connsiteX1" fmla="*/ 213360 w 294640"/>
              <a:gd name="connsiteY1" fmla="*/ 375920 h 447544"/>
              <a:gd name="connsiteX2" fmla="*/ 294640 w 294640"/>
              <a:gd name="connsiteY2" fmla="*/ 447040 h 447544"/>
              <a:gd name="connsiteX0" fmla="*/ 0 w 294640"/>
              <a:gd name="connsiteY0" fmla="*/ 0 h 447103"/>
              <a:gd name="connsiteX1" fmla="*/ 251460 w 294640"/>
              <a:gd name="connsiteY1" fmla="*/ 342053 h 447103"/>
              <a:gd name="connsiteX2" fmla="*/ 294640 w 294640"/>
              <a:gd name="connsiteY2" fmla="*/ 447040 h 44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0" h="447103">
                <a:moveTo>
                  <a:pt x="0" y="0"/>
                </a:moveTo>
                <a:cubicBezTo>
                  <a:pt x="82126" y="150706"/>
                  <a:pt x="202353" y="267546"/>
                  <a:pt x="251460" y="342053"/>
                </a:cubicBezTo>
                <a:cubicBezTo>
                  <a:pt x="300567" y="416560"/>
                  <a:pt x="278553" y="448733"/>
                  <a:pt x="294640" y="447040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2B8EEECE-48C0-490D-B1BA-1AF3AC2A4919}"/>
              </a:ext>
            </a:extLst>
          </p:cNvPr>
          <p:cNvSpPr/>
          <p:nvPr/>
        </p:nvSpPr>
        <p:spPr>
          <a:xfrm>
            <a:off x="2930842" y="2625596"/>
            <a:ext cx="216853" cy="478853"/>
          </a:xfrm>
          <a:custGeom>
            <a:avLst/>
            <a:gdLst>
              <a:gd name="connsiteX0" fmla="*/ 0 w 294640"/>
              <a:gd name="connsiteY0" fmla="*/ 0 h 447544"/>
              <a:gd name="connsiteX1" fmla="*/ 213360 w 294640"/>
              <a:gd name="connsiteY1" fmla="*/ 375920 h 447544"/>
              <a:gd name="connsiteX2" fmla="*/ 294640 w 294640"/>
              <a:gd name="connsiteY2" fmla="*/ 447040 h 447544"/>
              <a:gd name="connsiteX0" fmla="*/ 0 w 294640"/>
              <a:gd name="connsiteY0" fmla="*/ 0 h 447103"/>
              <a:gd name="connsiteX1" fmla="*/ 251460 w 294640"/>
              <a:gd name="connsiteY1" fmla="*/ 342053 h 447103"/>
              <a:gd name="connsiteX2" fmla="*/ 294640 w 294640"/>
              <a:gd name="connsiteY2" fmla="*/ 447040 h 447103"/>
              <a:gd name="connsiteX0" fmla="*/ 0 w 247015"/>
              <a:gd name="connsiteY0" fmla="*/ 0 h 467741"/>
              <a:gd name="connsiteX1" fmla="*/ 203835 w 247015"/>
              <a:gd name="connsiteY1" fmla="*/ 362691 h 467741"/>
              <a:gd name="connsiteX2" fmla="*/ 247015 w 247015"/>
              <a:gd name="connsiteY2" fmla="*/ 467678 h 467741"/>
              <a:gd name="connsiteX0" fmla="*/ 0 w 216853"/>
              <a:gd name="connsiteY0" fmla="*/ 0 h 478853"/>
              <a:gd name="connsiteX1" fmla="*/ 173673 w 216853"/>
              <a:gd name="connsiteY1" fmla="*/ 373803 h 478853"/>
              <a:gd name="connsiteX2" fmla="*/ 216853 w 216853"/>
              <a:gd name="connsiteY2" fmla="*/ 478790 h 478853"/>
              <a:gd name="connsiteX0" fmla="*/ 0 w 216853"/>
              <a:gd name="connsiteY0" fmla="*/ 0 h 478853"/>
              <a:gd name="connsiteX1" fmla="*/ 173673 w 216853"/>
              <a:gd name="connsiteY1" fmla="*/ 373803 h 478853"/>
              <a:gd name="connsiteX2" fmla="*/ 216853 w 216853"/>
              <a:gd name="connsiteY2" fmla="*/ 478790 h 478853"/>
              <a:gd name="connsiteX0" fmla="*/ 0 w 216853"/>
              <a:gd name="connsiteY0" fmla="*/ 0 h 478853"/>
              <a:gd name="connsiteX1" fmla="*/ 173673 w 216853"/>
              <a:gd name="connsiteY1" fmla="*/ 373803 h 478853"/>
              <a:gd name="connsiteX2" fmla="*/ 216853 w 216853"/>
              <a:gd name="connsiteY2" fmla="*/ 478790 h 47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853" h="478853">
                <a:moveTo>
                  <a:pt x="0" y="0"/>
                </a:moveTo>
                <a:cubicBezTo>
                  <a:pt x="28151" y="176106"/>
                  <a:pt x="124566" y="299296"/>
                  <a:pt x="173673" y="373803"/>
                </a:cubicBezTo>
                <a:cubicBezTo>
                  <a:pt x="222780" y="448310"/>
                  <a:pt x="200766" y="480483"/>
                  <a:pt x="216853" y="478790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D03DDAE8-52E1-4826-85D0-50296502904D}"/>
              </a:ext>
            </a:extLst>
          </p:cNvPr>
          <p:cNvGrpSpPr/>
          <p:nvPr/>
        </p:nvGrpSpPr>
        <p:grpSpPr>
          <a:xfrm flipH="1">
            <a:off x="4207986" y="3810000"/>
            <a:ext cx="483870" cy="1320862"/>
            <a:chOff x="8162925" y="3104449"/>
            <a:chExt cx="483870" cy="1320862"/>
          </a:xfrm>
        </p:grpSpPr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11285CAF-2D4A-480F-A3F0-C46E44129BEF}"/>
                </a:ext>
              </a:extLst>
            </p:cNvPr>
            <p:cNvSpPr/>
            <p:nvPr/>
          </p:nvSpPr>
          <p:spPr>
            <a:xfrm>
              <a:off x="8162925" y="3104449"/>
              <a:ext cx="114300" cy="504825"/>
            </a:xfrm>
            <a:custGeom>
              <a:avLst/>
              <a:gdLst>
                <a:gd name="connsiteX0" fmla="*/ 0 w 114300"/>
                <a:gd name="connsiteY0" fmla="*/ 0 h 504825"/>
                <a:gd name="connsiteX1" fmla="*/ 85725 w 114300"/>
                <a:gd name="connsiteY1" fmla="*/ 333375 h 504825"/>
                <a:gd name="connsiteX2" fmla="*/ 114300 w 114300"/>
                <a:gd name="connsiteY2" fmla="*/ 504825 h 504825"/>
                <a:gd name="connsiteX3" fmla="*/ 114300 w 114300"/>
                <a:gd name="connsiteY3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504825">
                  <a:moveTo>
                    <a:pt x="0" y="0"/>
                  </a:moveTo>
                  <a:cubicBezTo>
                    <a:pt x="33337" y="124619"/>
                    <a:pt x="66675" y="249238"/>
                    <a:pt x="85725" y="333375"/>
                  </a:cubicBezTo>
                  <a:cubicBezTo>
                    <a:pt x="104775" y="417512"/>
                    <a:pt x="114300" y="504825"/>
                    <a:pt x="114300" y="504825"/>
                  </a:cubicBezTo>
                  <a:lnTo>
                    <a:pt x="114300" y="504825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F82228D9-CEFB-44DF-B7A9-820C6467A277}"/>
                </a:ext>
              </a:extLst>
            </p:cNvPr>
            <p:cNvSpPr/>
            <p:nvPr/>
          </p:nvSpPr>
          <p:spPr>
            <a:xfrm>
              <a:off x="8352155" y="3978208"/>
              <a:ext cx="294640" cy="447103"/>
            </a:xfrm>
            <a:custGeom>
              <a:avLst/>
              <a:gdLst>
                <a:gd name="connsiteX0" fmla="*/ 0 w 294640"/>
                <a:gd name="connsiteY0" fmla="*/ 0 h 447544"/>
                <a:gd name="connsiteX1" fmla="*/ 213360 w 294640"/>
                <a:gd name="connsiteY1" fmla="*/ 375920 h 447544"/>
                <a:gd name="connsiteX2" fmla="*/ 294640 w 294640"/>
                <a:gd name="connsiteY2" fmla="*/ 447040 h 447544"/>
                <a:gd name="connsiteX0" fmla="*/ 0 w 294640"/>
                <a:gd name="connsiteY0" fmla="*/ 0 h 447103"/>
                <a:gd name="connsiteX1" fmla="*/ 251460 w 294640"/>
                <a:gd name="connsiteY1" fmla="*/ 342053 h 447103"/>
                <a:gd name="connsiteX2" fmla="*/ 294640 w 294640"/>
                <a:gd name="connsiteY2" fmla="*/ 447040 h 44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640" h="447103">
                  <a:moveTo>
                    <a:pt x="0" y="0"/>
                  </a:moveTo>
                  <a:cubicBezTo>
                    <a:pt x="82126" y="150706"/>
                    <a:pt x="202353" y="267546"/>
                    <a:pt x="251460" y="342053"/>
                  </a:cubicBezTo>
                  <a:cubicBezTo>
                    <a:pt x="300567" y="416560"/>
                    <a:pt x="278553" y="448733"/>
                    <a:pt x="294640" y="44704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411BDF84-9670-4967-AB5A-26BF54D9FC27}"/>
              </a:ext>
            </a:extLst>
          </p:cNvPr>
          <p:cNvGrpSpPr/>
          <p:nvPr/>
        </p:nvGrpSpPr>
        <p:grpSpPr>
          <a:xfrm flipH="1">
            <a:off x="4090352" y="2007108"/>
            <a:ext cx="1088708" cy="1104199"/>
            <a:chOff x="3083242" y="2152650"/>
            <a:chExt cx="1088708" cy="1104199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03F58B5A-A13B-40EC-85F0-42E4B32636B8}"/>
                </a:ext>
              </a:extLst>
            </p:cNvPr>
            <p:cNvSpPr/>
            <p:nvPr/>
          </p:nvSpPr>
          <p:spPr>
            <a:xfrm>
              <a:off x="3100388" y="2152650"/>
              <a:ext cx="1071562" cy="238125"/>
            </a:xfrm>
            <a:custGeom>
              <a:avLst/>
              <a:gdLst>
                <a:gd name="connsiteX0" fmla="*/ 1047750 w 1047750"/>
                <a:gd name="connsiteY0" fmla="*/ 0 h 238125"/>
                <a:gd name="connsiteX1" fmla="*/ 819150 w 1047750"/>
                <a:gd name="connsiteY1" fmla="*/ 152400 h 238125"/>
                <a:gd name="connsiteX2" fmla="*/ 514350 w 1047750"/>
                <a:gd name="connsiteY2" fmla="*/ 133350 h 238125"/>
                <a:gd name="connsiteX3" fmla="*/ 95250 w 1047750"/>
                <a:gd name="connsiteY3" fmla="*/ 57150 h 238125"/>
                <a:gd name="connsiteX4" fmla="*/ 0 w 1047750"/>
                <a:gd name="connsiteY4" fmla="*/ 238125 h 238125"/>
                <a:gd name="connsiteX5" fmla="*/ 0 w 1047750"/>
                <a:gd name="connsiteY5" fmla="*/ 2381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0" h="238125">
                  <a:moveTo>
                    <a:pt x="1047750" y="0"/>
                  </a:moveTo>
                  <a:cubicBezTo>
                    <a:pt x="977900" y="65087"/>
                    <a:pt x="908050" y="130175"/>
                    <a:pt x="819150" y="152400"/>
                  </a:cubicBezTo>
                  <a:cubicBezTo>
                    <a:pt x="730250" y="174625"/>
                    <a:pt x="635000" y="149225"/>
                    <a:pt x="514350" y="133350"/>
                  </a:cubicBezTo>
                  <a:cubicBezTo>
                    <a:pt x="393700" y="117475"/>
                    <a:pt x="180975" y="39688"/>
                    <a:pt x="95250" y="57150"/>
                  </a:cubicBezTo>
                  <a:cubicBezTo>
                    <a:pt x="9525" y="74612"/>
                    <a:pt x="0" y="238125"/>
                    <a:pt x="0" y="238125"/>
                  </a:cubicBezTo>
                  <a:lnTo>
                    <a:pt x="0" y="238125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EBB60045-8BD7-4276-A7D9-4F0CEE36D934}"/>
                </a:ext>
              </a:extLst>
            </p:cNvPr>
            <p:cNvSpPr/>
            <p:nvPr/>
          </p:nvSpPr>
          <p:spPr>
            <a:xfrm>
              <a:off x="3083242" y="2777996"/>
              <a:ext cx="216853" cy="478853"/>
            </a:xfrm>
            <a:custGeom>
              <a:avLst/>
              <a:gdLst>
                <a:gd name="connsiteX0" fmla="*/ 0 w 294640"/>
                <a:gd name="connsiteY0" fmla="*/ 0 h 447544"/>
                <a:gd name="connsiteX1" fmla="*/ 213360 w 294640"/>
                <a:gd name="connsiteY1" fmla="*/ 375920 h 447544"/>
                <a:gd name="connsiteX2" fmla="*/ 294640 w 294640"/>
                <a:gd name="connsiteY2" fmla="*/ 447040 h 447544"/>
                <a:gd name="connsiteX0" fmla="*/ 0 w 294640"/>
                <a:gd name="connsiteY0" fmla="*/ 0 h 447103"/>
                <a:gd name="connsiteX1" fmla="*/ 251460 w 294640"/>
                <a:gd name="connsiteY1" fmla="*/ 342053 h 447103"/>
                <a:gd name="connsiteX2" fmla="*/ 294640 w 294640"/>
                <a:gd name="connsiteY2" fmla="*/ 447040 h 447103"/>
                <a:gd name="connsiteX0" fmla="*/ 0 w 247015"/>
                <a:gd name="connsiteY0" fmla="*/ 0 h 467741"/>
                <a:gd name="connsiteX1" fmla="*/ 203835 w 247015"/>
                <a:gd name="connsiteY1" fmla="*/ 362691 h 467741"/>
                <a:gd name="connsiteX2" fmla="*/ 247015 w 247015"/>
                <a:gd name="connsiteY2" fmla="*/ 467678 h 467741"/>
                <a:gd name="connsiteX0" fmla="*/ 0 w 216853"/>
                <a:gd name="connsiteY0" fmla="*/ 0 h 478853"/>
                <a:gd name="connsiteX1" fmla="*/ 173673 w 216853"/>
                <a:gd name="connsiteY1" fmla="*/ 373803 h 478853"/>
                <a:gd name="connsiteX2" fmla="*/ 216853 w 216853"/>
                <a:gd name="connsiteY2" fmla="*/ 478790 h 478853"/>
                <a:gd name="connsiteX0" fmla="*/ 0 w 216853"/>
                <a:gd name="connsiteY0" fmla="*/ 0 h 478853"/>
                <a:gd name="connsiteX1" fmla="*/ 173673 w 216853"/>
                <a:gd name="connsiteY1" fmla="*/ 373803 h 478853"/>
                <a:gd name="connsiteX2" fmla="*/ 216853 w 216853"/>
                <a:gd name="connsiteY2" fmla="*/ 478790 h 478853"/>
                <a:gd name="connsiteX0" fmla="*/ 0 w 216853"/>
                <a:gd name="connsiteY0" fmla="*/ 0 h 478853"/>
                <a:gd name="connsiteX1" fmla="*/ 173673 w 216853"/>
                <a:gd name="connsiteY1" fmla="*/ 373803 h 478853"/>
                <a:gd name="connsiteX2" fmla="*/ 216853 w 216853"/>
                <a:gd name="connsiteY2" fmla="*/ 478790 h 47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853" h="478853">
                  <a:moveTo>
                    <a:pt x="0" y="0"/>
                  </a:moveTo>
                  <a:cubicBezTo>
                    <a:pt x="28151" y="176106"/>
                    <a:pt x="124566" y="299296"/>
                    <a:pt x="173673" y="373803"/>
                  </a:cubicBezTo>
                  <a:cubicBezTo>
                    <a:pt x="222780" y="448310"/>
                    <a:pt x="200766" y="480483"/>
                    <a:pt x="216853" y="47879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D48654F-5921-4A28-970C-8D826E7F455B}"/>
              </a:ext>
            </a:extLst>
          </p:cNvPr>
          <p:cNvSpPr txBox="1"/>
          <p:nvPr/>
        </p:nvSpPr>
        <p:spPr>
          <a:xfrm>
            <a:off x="4997298" y="4757727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LPF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57DCA3EC-45FA-443C-BC56-DDC1A08F101B}"/>
              </a:ext>
            </a:extLst>
          </p:cNvPr>
          <p:cNvCxnSpPr/>
          <p:nvPr/>
        </p:nvCxnSpPr>
        <p:spPr>
          <a:xfrm flipH="1">
            <a:off x="4487864" y="5130862"/>
            <a:ext cx="582769" cy="1624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8AE36E8-436B-4C53-AC49-066A08641EEA}"/>
              </a:ext>
            </a:extLst>
          </p:cNvPr>
          <p:cNvSpPr txBox="1"/>
          <p:nvPr/>
        </p:nvSpPr>
        <p:spPr>
          <a:xfrm>
            <a:off x="7095067" y="1159115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F4A0593E-F91D-4776-9702-373AE2FA4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10930"/>
              </p:ext>
            </p:extLst>
          </p:nvPr>
        </p:nvGraphicFramePr>
        <p:xfrm>
          <a:off x="6560371" y="1614406"/>
          <a:ext cx="1300162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4" name="Equation" r:id="rId17" imgW="622080" imgH="393480" progId="Equation.DSMT4">
                  <p:embed/>
                </p:oleObj>
              </mc:Choice>
              <mc:Fallback>
                <p:oleObj name="Equation" r:id="rId17" imgW="622080" imgH="3934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3489BA3-9032-41ED-B74E-83A504D620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0371" y="1614406"/>
                        <a:ext cx="1300162" cy="808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BE11B7C9-FC38-413F-991F-561E75DC4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075454"/>
              </p:ext>
            </p:extLst>
          </p:nvPr>
        </p:nvGraphicFramePr>
        <p:xfrm>
          <a:off x="7882786" y="1805199"/>
          <a:ext cx="9794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5" name="Equation" r:id="rId18" imgW="469800" imgH="228600" progId="Equation.DSMT4">
                  <p:embed/>
                </p:oleObj>
              </mc:Choice>
              <mc:Fallback>
                <p:oleObj name="Equation" r:id="rId18" imgW="4698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34969602-85DD-4AAD-866C-911C21A181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2786" y="1805199"/>
                        <a:ext cx="979488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8FB217BA-24E3-4881-8E50-FA326E9F2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365828"/>
              </p:ext>
            </p:extLst>
          </p:nvPr>
        </p:nvGraphicFramePr>
        <p:xfrm>
          <a:off x="8906781" y="1857587"/>
          <a:ext cx="5032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6" name="Equation" r:id="rId20" imgW="241200" imgH="203040" progId="Equation.DSMT4">
                  <p:embed/>
                </p:oleObj>
              </mc:Choice>
              <mc:Fallback>
                <p:oleObj name="Equation" r:id="rId20" imgW="241200" imgH="20304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id="{BE11B7C9-FC38-413F-991F-561E75DC4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6781" y="1857587"/>
                        <a:ext cx="503237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81105AEE-B75A-4919-9400-78C4F632A0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741274"/>
              </p:ext>
            </p:extLst>
          </p:nvPr>
        </p:nvGraphicFramePr>
        <p:xfrm>
          <a:off x="9454525" y="1805199"/>
          <a:ext cx="16430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7" name="Equation" r:id="rId22" imgW="787320" imgH="228600" progId="Equation.DSMT4">
                  <p:embed/>
                </p:oleObj>
              </mc:Choice>
              <mc:Fallback>
                <p:oleObj name="Equation" r:id="rId22" imgW="787320" imgH="2286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F4A0593E-F91D-4776-9702-373AE2FA4A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4525" y="1805199"/>
                        <a:ext cx="1643062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D2D2A39-27E4-4F8B-A34E-88C41DB3E55D}"/>
              </a:ext>
            </a:extLst>
          </p:cNvPr>
          <p:cNvSpPr txBox="1"/>
          <p:nvPr/>
        </p:nvSpPr>
        <p:spPr>
          <a:xfrm>
            <a:off x="6541997" y="2634189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PSDs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B0B1A8B0-006A-4DD7-BDB6-DBE61B8A4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505897"/>
              </p:ext>
            </p:extLst>
          </p:nvPr>
        </p:nvGraphicFramePr>
        <p:xfrm>
          <a:off x="7882787" y="3371968"/>
          <a:ext cx="97948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8" name="Equation" r:id="rId24" imgW="469800" imgH="279360" progId="Equation.DSMT4">
                  <p:embed/>
                </p:oleObj>
              </mc:Choice>
              <mc:Fallback>
                <p:oleObj name="Equation" r:id="rId24" imgW="469800" imgH="27936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id="{BE11B7C9-FC38-413F-991F-561E75DC4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2787" y="3371968"/>
                        <a:ext cx="979487" cy="573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ggetto 32">
            <a:extLst>
              <a:ext uri="{FF2B5EF4-FFF2-40B4-BE49-F238E27FC236}">
                <a16:creationId xmlns:a16="http://schemas.microsoft.com/office/drawing/2014/main" id="{F4F4EC9E-CCC6-4016-A64F-9B03D133D3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441173"/>
              </p:ext>
            </p:extLst>
          </p:nvPr>
        </p:nvGraphicFramePr>
        <p:xfrm>
          <a:off x="8862274" y="3492131"/>
          <a:ext cx="5032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9" name="Equation" r:id="rId26" imgW="241200" imgH="203040" progId="Equation.DSMT4">
                  <p:embed/>
                </p:oleObj>
              </mc:Choice>
              <mc:Fallback>
                <p:oleObj name="Equation" r:id="rId26" imgW="241200" imgH="20304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8FB217BA-24E3-4881-8E50-FA326E9F2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2274" y="3492131"/>
                        <a:ext cx="503237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ggetto 33">
            <a:extLst>
              <a:ext uri="{FF2B5EF4-FFF2-40B4-BE49-F238E27FC236}">
                <a16:creationId xmlns:a16="http://schemas.microsoft.com/office/drawing/2014/main" id="{652461D5-F1C0-4093-8CF6-D4E5A65416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84551"/>
              </p:ext>
            </p:extLst>
          </p:nvPr>
        </p:nvGraphicFramePr>
        <p:xfrm>
          <a:off x="9483151" y="3392890"/>
          <a:ext cx="1430337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" name="Equation" r:id="rId27" imgW="685800" imgH="279360" progId="Equation.DSMT4">
                  <p:embed/>
                </p:oleObj>
              </mc:Choice>
              <mc:Fallback>
                <p:oleObj name="Equation" r:id="rId27" imgW="685800" imgH="279360" progId="Equation.DSMT4">
                  <p:embed/>
                  <p:pic>
                    <p:nvPicPr>
                      <p:cNvPr id="32" name="Oggetto 31">
                        <a:extLst>
                          <a:ext uri="{FF2B5EF4-FFF2-40B4-BE49-F238E27FC236}">
                            <a16:creationId xmlns:a16="http://schemas.microsoft.com/office/drawing/2014/main" id="{B0B1A8B0-006A-4DD7-BDB6-DBE61B8A4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3151" y="3392890"/>
                        <a:ext cx="1430337" cy="573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C79276B-87F4-4D3D-BD0D-92DCD08D0B3C}"/>
              </a:ext>
            </a:extLst>
          </p:cNvPr>
          <p:cNvSpPr txBox="1"/>
          <p:nvPr/>
        </p:nvSpPr>
        <p:spPr>
          <a:xfrm>
            <a:off x="9113892" y="822935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Sum of negative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and positive replica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0841B145-A59D-46E1-AE51-3C3F13C096F6}"/>
              </a:ext>
            </a:extLst>
          </p:cNvPr>
          <p:cNvCxnSpPr>
            <a:cxnSpLocks/>
          </p:cNvCxnSpPr>
          <p:nvPr/>
        </p:nvCxnSpPr>
        <p:spPr>
          <a:xfrm flipH="1">
            <a:off x="9365511" y="1482859"/>
            <a:ext cx="244263" cy="388502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3438637-DC76-440B-B9F5-72B00D1DAEAC}"/>
              </a:ext>
            </a:extLst>
          </p:cNvPr>
          <p:cNvSpPr txBox="1"/>
          <p:nvPr/>
        </p:nvSpPr>
        <p:spPr>
          <a:xfrm>
            <a:off x="6577648" y="4026287"/>
            <a:ext cx="439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referred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capacitive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607E1F7-C4C9-4BB2-BE82-BFBC6684E09C}"/>
              </a:ext>
            </a:extLst>
          </p:cNvPr>
          <p:cNvSpPr txBox="1"/>
          <p:nvPr/>
        </p:nvSpPr>
        <p:spPr>
          <a:xfrm>
            <a:off x="3099105" y="822935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C(f)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5489FA5-A408-4AD6-B2AC-A3F8F6554B0E}"/>
              </a:ext>
            </a:extLst>
          </p:cNvPr>
          <p:cNvSpPr txBox="1"/>
          <p:nvPr/>
        </p:nvSpPr>
        <p:spPr>
          <a:xfrm>
            <a:off x="944034" y="817833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Capacitance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B4B86D3-0EEE-4A23-AA2F-0A2D4AA72638}"/>
              </a:ext>
            </a:extLst>
          </p:cNvPr>
          <p:cNvSpPr txBox="1"/>
          <p:nvPr/>
        </p:nvSpPr>
        <p:spPr>
          <a:xfrm>
            <a:off x="305306" y="2931225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27F4AC01-8421-458A-A854-9B56ADA40222}"/>
              </a:ext>
            </a:extLst>
          </p:cNvPr>
          <p:cNvSpPr txBox="1"/>
          <p:nvPr/>
        </p:nvSpPr>
        <p:spPr>
          <a:xfrm>
            <a:off x="407164" y="4784415"/>
            <a:ext cx="80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Vout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38AC92DB-5357-4DBE-852F-24871E69198A}"/>
              </a:ext>
            </a:extLst>
          </p:cNvPr>
          <p:cNvCxnSpPr/>
          <p:nvPr/>
        </p:nvCxnSpPr>
        <p:spPr>
          <a:xfrm>
            <a:off x="9728462" y="2275099"/>
            <a:ext cx="15449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ggetto 44">
            <a:extLst>
              <a:ext uri="{FF2B5EF4-FFF2-40B4-BE49-F238E27FC236}">
                <a16:creationId xmlns:a16="http://schemas.microsoft.com/office/drawing/2014/main" id="{D5A3B2BA-43F5-4EAF-BC5F-B3B2E9023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060715"/>
              </p:ext>
            </p:extLst>
          </p:nvPr>
        </p:nvGraphicFramePr>
        <p:xfrm>
          <a:off x="10097833" y="2301606"/>
          <a:ext cx="10334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" name="Equation" r:id="rId29" imgW="495000" imgH="228600" progId="Equation.DSMT4">
                  <p:embed/>
                </p:oleObj>
              </mc:Choice>
              <mc:Fallback>
                <p:oleObj name="Equation" r:id="rId29" imgW="495000" imgH="22860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81105AEE-B75A-4919-9400-78C4F632A0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7833" y="2301606"/>
                        <a:ext cx="1033463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ggetto 45">
            <a:extLst>
              <a:ext uri="{FF2B5EF4-FFF2-40B4-BE49-F238E27FC236}">
                <a16:creationId xmlns:a16="http://schemas.microsoft.com/office/drawing/2014/main" id="{6E388EAE-62C9-4C8D-9811-383319E461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904422"/>
              </p:ext>
            </p:extLst>
          </p:nvPr>
        </p:nvGraphicFramePr>
        <p:xfrm>
          <a:off x="6554788" y="4845050"/>
          <a:ext cx="509111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2" name="Equation" r:id="rId31" imgW="2438280" imgH="533160" progId="Equation.DSMT4">
                  <p:embed/>
                </p:oleObj>
              </mc:Choice>
              <mc:Fallback>
                <p:oleObj name="Equation" r:id="rId31" imgW="2438280" imgH="53316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81105AEE-B75A-4919-9400-78C4F632A0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4845050"/>
                        <a:ext cx="5091112" cy="1096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Parentesi graffa aperta 46">
            <a:extLst>
              <a:ext uri="{FF2B5EF4-FFF2-40B4-BE49-F238E27FC236}">
                <a16:creationId xmlns:a16="http://schemas.microsoft.com/office/drawing/2014/main" id="{870AAEB3-6039-4007-B099-DB71021AB8D0}"/>
              </a:ext>
            </a:extLst>
          </p:cNvPr>
          <p:cNvSpPr/>
          <p:nvPr/>
        </p:nvSpPr>
        <p:spPr>
          <a:xfrm rot="5400000">
            <a:off x="9623540" y="4287746"/>
            <a:ext cx="93472" cy="1182647"/>
          </a:xfrm>
          <a:prstGeom prst="leftBrace">
            <a:avLst>
              <a:gd name="adj1" fmla="val 5560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0BBA7CF-C948-47F1-9528-49FBB02AE454}"/>
              </a:ext>
            </a:extLst>
          </p:cNvPr>
          <p:cNvSpPr txBox="1"/>
          <p:nvPr/>
        </p:nvSpPr>
        <p:spPr>
          <a:xfrm>
            <a:off x="9728462" y="4389064"/>
            <a:ext cx="11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IBB-RTI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9" name="Oggetto 48">
            <a:extLst>
              <a:ext uri="{FF2B5EF4-FFF2-40B4-BE49-F238E27FC236}">
                <a16:creationId xmlns:a16="http://schemas.microsoft.com/office/drawing/2014/main" id="{DDEE9816-A6EA-4139-8CA7-C152997FE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668413"/>
              </p:ext>
            </p:extLst>
          </p:nvPr>
        </p:nvGraphicFramePr>
        <p:xfrm>
          <a:off x="249507" y="1394590"/>
          <a:ext cx="3068558" cy="476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3" name="Equation" r:id="rId33" imgW="1650960" imgH="253800" progId="Equation.DSMT4">
                  <p:embed/>
                </p:oleObj>
              </mc:Choice>
              <mc:Fallback>
                <p:oleObj name="Equation" r:id="rId33" imgW="165096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48A169E-3858-4679-A2F2-D460ED71B9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07" y="1394590"/>
                        <a:ext cx="3068558" cy="476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37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5" grpId="0" animBg="1"/>
      <p:bldP spid="16" grpId="0" animBg="1"/>
      <p:bldP spid="23" grpId="0"/>
      <p:bldP spid="26" grpId="0"/>
      <p:bldP spid="31" grpId="0"/>
      <p:bldP spid="35" grpId="0"/>
      <p:bldP spid="38" grpId="0"/>
      <p:bldP spid="41" grpId="0"/>
      <p:bldP spid="42" grpId="0"/>
      <p:bldP spid="47" grpId="0" animBg="1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2F80CC-A3CC-470B-9F21-C2541087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33" y="136525"/>
            <a:ext cx="10515600" cy="662397"/>
          </a:xfrm>
        </p:spPr>
        <p:txBody>
          <a:bodyPr/>
          <a:lstStyle/>
          <a:p>
            <a:r>
              <a:rPr lang="en-US" dirty="0"/>
              <a:t>Input referred noise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23029E-11C3-4C28-A135-2E3EEB61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67A5FF-0EE8-4429-8C02-3D3B0397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E5805F17-8F64-459C-B3CA-56819F035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499474"/>
              </p:ext>
            </p:extLst>
          </p:nvPr>
        </p:nvGraphicFramePr>
        <p:xfrm>
          <a:off x="862258" y="914125"/>
          <a:ext cx="2464455" cy="109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7" name="Equation" r:id="rId4" imgW="1041120" imgH="469800" progId="Equation.DSMT4">
                  <p:embed/>
                </p:oleObj>
              </mc:Choice>
              <mc:Fallback>
                <p:oleObj name="Equation" r:id="rId4" imgW="1041120" imgH="469800" progId="Equation.DSMT4">
                  <p:embed/>
                  <p:pic>
                    <p:nvPicPr>
                      <p:cNvPr id="46" name="Oggetto 45">
                        <a:extLst>
                          <a:ext uri="{FF2B5EF4-FFF2-40B4-BE49-F238E27FC236}">
                            <a16:creationId xmlns:a16="http://schemas.microsoft.com/office/drawing/2014/main" id="{6E388EAE-62C9-4C8D-9811-383319E461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258" y="914125"/>
                        <a:ext cx="2464455" cy="1096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5EAE027-A359-436D-84A5-8E929E1A2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263181"/>
              </p:ext>
            </p:extLst>
          </p:nvPr>
        </p:nvGraphicFramePr>
        <p:xfrm>
          <a:off x="4076171" y="729394"/>
          <a:ext cx="7167562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8" name="Equation" r:id="rId6" imgW="2971800" imgH="533160" progId="Equation.DSMT4">
                  <p:embed/>
                </p:oleObj>
              </mc:Choice>
              <mc:Fallback>
                <p:oleObj name="Equation" r:id="rId6" imgW="2971800" imgH="53316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FE8E7A6-767E-48CE-BF08-C8C9DED43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171" y="729394"/>
                        <a:ext cx="7167562" cy="1262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2468234E-B7C1-4D97-BFD7-B75D4C02E2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136090"/>
              </p:ext>
            </p:extLst>
          </p:nvPr>
        </p:nvGraphicFramePr>
        <p:xfrm>
          <a:off x="728133" y="2472103"/>
          <a:ext cx="8297338" cy="1185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9" name="Equation" r:id="rId8" imgW="3746500" imgH="533400" progId="Equation.DSMT4">
                  <p:embed/>
                </p:oleObj>
              </mc:Choice>
              <mc:Fallback>
                <p:oleObj name="Equation" r:id="rId8" imgW="3746500" imgH="533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33" y="2472103"/>
                        <a:ext cx="8297338" cy="11853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7193D5-D9D3-4951-A644-3FC4941753E9}"/>
              </a:ext>
            </a:extLst>
          </p:cNvPr>
          <p:cNvSpPr txBox="1"/>
          <p:nvPr/>
        </p:nvSpPr>
        <p:spPr>
          <a:xfrm>
            <a:off x="651933" y="3898342"/>
            <a:ext cx="951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reduce capacitance noise (and then, improve resolution):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BB9759A-3937-45B5-9EA6-D2D67D1FF75D}"/>
              </a:ext>
            </a:extLst>
          </p:cNvPr>
          <p:cNvSpPr txBox="1"/>
          <p:nvPr/>
        </p:nvSpPr>
        <p:spPr>
          <a:xfrm>
            <a:off x="3326713" y="2010438"/>
            <a:ext cx="707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broadband components (no flicker, no offset)!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79A50F09-645C-4617-A351-74D2453ECE37}"/>
              </a:ext>
            </a:extLst>
          </p:cNvPr>
          <p:cNvCxnSpPr>
            <a:cxnSpLocks/>
          </p:cNvCxnSpPr>
          <p:nvPr/>
        </p:nvCxnSpPr>
        <p:spPr>
          <a:xfrm flipH="1">
            <a:off x="2778445" y="2395375"/>
            <a:ext cx="548268" cy="388502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5FACCFF-85FA-4D62-B408-5DF62B82F633}"/>
              </a:ext>
            </a:extLst>
          </p:cNvPr>
          <p:cNvCxnSpPr>
            <a:cxnSpLocks/>
          </p:cNvCxnSpPr>
          <p:nvPr/>
        </p:nvCxnSpPr>
        <p:spPr>
          <a:xfrm flipH="1">
            <a:off x="4038600" y="2433739"/>
            <a:ext cx="548268" cy="388502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431188D-34AF-4E05-960A-E831ECDBD795}"/>
              </a:ext>
            </a:extLst>
          </p:cNvPr>
          <p:cNvSpPr txBox="1"/>
          <p:nvPr/>
        </p:nvSpPr>
        <p:spPr>
          <a:xfrm>
            <a:off x="651933" y="4453451"/>
            <a:ext cx="5063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C702267F-7B70-436F-A957-A16736DA49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606505"/>
              </p:ext>
            </p:extLst>
          </p:nvPr>
        </p:nvGraphicFramePr>
        <p:xfrm>
          <a:off x="7564434" y="4682934"/>
          <a:ext cx="2220913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0" name="Equation" r:id="rId10" imgW="876240" imgH="444240" progId="Equation.DSMT4">
                  <p:embed/>
                </p:oleObj>
              </mc:Choice>
              <mc:Fallback>
                <p:oleObj name="Equation" r:id="rId10" imgW="876240" imgH="4442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EB9C5EDB-F547-4DBB-B4E0-CC63F215E5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434" y="4682934"/>
                        <a:ext cx="2220913" cy="1103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B64F4535-08DC-48D2-A2EB-BED831825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590148"/>
              </p:ext>
            </p:extLst>
          </p:nvPr>
        </p:nvGraphicFramePr>
        <p:xfrm>
          <a:off x="4452415" y="4661272"/>
          <a:ext cx="1749253" cy="89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1" name="Equation" r:id="rId12" imgW="825480" imgH="431640" progId="Equation.DSMT4">
                  <p:embed/>
                </p:oleObj>
              </mc:Choice>
              <mc:Fallback>
                <p:oleObj name="Equation" r:id="rId12" imgW="82548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DF2695CB-2165-477C-8E40-B71E0FAA7A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415" y="4661272"/>
                        <a:ext cx="1749253" cy="895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AF02749D-2F3C-4759-86F6-36D5C673799E}"/>
              </a:ext>
            </a:extLst>
          </p:cNvPr>
          <p:cNvSpPr/>
          <p:nvPr/>
        </p:nvSpPr>
        <p:spPr>
          <a:xfrm>
            <a:off x="3378200" y="4453774"/>
            <a:ext cx="5349240" cy="370533"/>
          </a:xfrm>
          <a:custGeom>
            <a:avLst/>
            <a:gdLst>
              <a:gd name="connsiteX0" fmla="*/ 0 w 5308600"/>
              <a:gd name="connsiteY0" fmla="*/ 219826 h 253693"/>
              <a:gd name="connsiteX1" fmla="*/ 550333 w 5308600"/>
              <a:gd name="connsiteY1" fmla="*/ 33559 h 253693"/>
              <a:gd name="connsiteX2" fmla="*/ 2540000 w 5308600"/>
              <a:gd name="connsiteY2" fmla="*/ 8159 h 253693"/>
              <a:gd name="connsiteX3" fmla="*/ 4766733 w 5308600"/>
              <a:gd name="connsiteY3" fmla="*/ 126693 h 253693"/>
              <a:gd name="connsiteX4" fmla="*/ 5308600 w 5308600"/>
              <a:gd name="connsiteY4" fmla="*/ 253693 h 253693"/>
              <a:gd name="connsiteX0" fmla="*/ 0 w 5400040"/>
              <a:gd name="connsiteY0" fmla="*/ 219826 h 219826"/>
              <a:gd name="connsiteX1" fmla="*/ 550333 w 5400040"/>
              <a:gd name="connsiteY1" fmla="*/ 33559 h 219826"/>
              <a:gd name="connsiteX2" fmla="*/ 2540000 w 5400040"/>
              <a:gd name="connsiteY2" fmla="*/ 8159 h 219826"/>
              <a:gd name="connsiteX3" fmla="*/ 4766733 w 5400040"/>
              <a:gd name="connsiteY3" fmla="*/ 126693 h 219826"/>
              <a:gd name="connsiteX4" fmla="*/ 5400040 w 5400040"/>
              <a:gd name="connsiteY4" fmla="*/ 187653 h 219826"/>
              <a:gd name="connsiteX0" fmla="*/ 0 w 5298440"/>
              <a:gd name="connsiteY0" fmla="*/ 219826 h 370533"/>
              <a:gd name="connsiteX1" fmla="*/ 550333 w 5298440"/>
              <a:gd name="connsiteY1" fmla="*/ 33559 h 370533"/>
              <a:gd name="connsiteX2" fmla="*/ 2540000 w 5298440"/>
              <a:gd name="connsiteY2" fmla="*/ 8159 h 370533"/>
              <a:gd name="connsiteX3" fmla="*/ 4766733 w 5298440"/>
              <a:gd name="connsiteY3" fmla="*/ 126693 h 370533"/>
              <a:gd name="connsiteX4" fmla="*/ 5298440 w 5298440"/>
              <a:gd name="connsiteY4" fmla="*/ 370533 h 37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8440" h="370533">
                <a:moveTo>
                  <a:pt x="0" y="219826"/>
                </a:moveTo>
                <a:cubicBezTo>
                  <a:pt x="63500" y="144331"/>
                  <a:pt x="127000" y="68837"/>
                  <a:pt x="550333" y="33559"/>
                </a:cubicBezTo>
                <a:cubicBezTo>
                  <a:pt x="973666" y="-1719"/>
                  <a:pt x="1837267" y="-7363"/>
                  <a:pt x="2540000" y="8159"/>
                </a:cubicBezTo>
                <a:cubicBezTo>
                  <a:pt x="3242733" y="23681"/>
                  <a:pt x="4305300" y="85771"/>
                  <a:pt x="4766733" y="126693"/>
                </a:cubicBezTo>
                <a:cubicBezTo>
                  <a:pt x="5228166" y="167615"/>
                  <a:pt x="5258223" y="327494"/>
                  <a:pt x="5298440" y="37053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418E28C-30BB-4F39-A239-9654EA9D6DEF}"/>
              </a:ext>
            </a:extLst>
          </p:cNvPr>
          <p:cNvSpPr/>
          <p:nvPr/>
        </p:nvSpPr>
        <p:spPr>
          <a:xfrm rot="426858">
            <a:off x="2618511" y="4966484"/>
            <a:ext cx="1765932" cy="227422"/>
          </a:xfrm>
          <a:custGeom>
            <a:avLst/>
            <a:gdLst>
              <a:gd name="connsiteX0" fmla="*/ 0 w 1439333"/>
              <a:gd name="connsiteY0" fmla="*/ 186266 h 186266"/>
              <a:gd name="connsiteX1" fmla="*/ 516467 w 1439333"/>
              <a:gd name="connsiteY1" fmla="*/ 67733 h 186266"/>
              <a:gd name="connsiteX2" fmla="*/ 1439333 w 1439333"/>
              <a:gd name="connsiteY2" fmla="*/ 0 h 18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33" h="186266">
                <a:moveTo>
                  <a:pt x="0" y="186266"/>
                </a:moveTo>
                <a:cubicBezTo>
                  <a:pt x="138289" y="142521"/>
                  <a:pt x="276578" y="98777"/>
                  <a:pt x="516467" y="67733"/>
                </a:cubicBezTo>
                <a:cubicBezTo>
                  <a:pt x="756356" y="36689"/>
                  <a:pt x="1097844" y="18344"/>
                  <a:pt x="1439333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B48A8960-FF50-437F-9E02-F1FB113F6CAF}"/>
              </a:ext>
            </a:extLst>
          </p:cNvPr>
          <p:cNvSpPr/>
          <p:nvPr/>
        </p:nvSpPr>
        <p:spPr>
          <a:xfrm>
            <a:off x="6248400" y="5302386"/>
            <a:ext cx="3098800" cy="728184"/>
          </a:xfrm>
          <a:custGeom>
            <a:avLst/>
            <a:gdLst>
              <a:gd name="connsiteX0" fmla="*/ 0 w 3098800"/>
              <a:gd name="connsiteY0" fmla="*/ 0 h 1001370"/>
              <a:gd name="connsiteX1" fmla="*/ 821267 w 3098800"/>
              <a:gd name="connsiteY1" fmla="*/ 304800 h 1001370"/>
              <a:gd name="connsiteX2" fmla="*/ 1761067 w 3098800"/>
              <a:gd name="connsiteY2" fmla="*/ 685800 h 1001370"/>
              <a:gd name="connsiteX3" fmla="*/ 2497667 w 3098800"/>
              <a:gd name="connsiteY3" fmla="*/ 990600 h 1001370"/>
              <a:gd name="connsiteX4" fmla="*/ 2929467 w 3098800"/>
              <a:gd name="connsiteY4" fmla="*/ 914400 h 1001370"/>
              <a:gd name="connsiteX5" fmla="*/ 3098800 w 3098800"/>
              <a:gd name="connsiteY5" fmla="*/ 736600 h 100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8800" h="1001370">
                <a:moveTo>
                  <a:pt x="0" y="0"/>
                </a:moveTo>
                <a:cubicBezTo>
                  <a:pt x="263878" y="95250"/>
                  <a:pt x="527756" y="190500"/>
                  <a:pt x="821267" y="304800"/>
                </a:cubicBezTo>
                <a:cubicBezTo>
                  <a:pt x="1114778" y="419100"/>
                  <a:pt x="1761067" y="685800"/>
                  <a:pt x="1761067" y="685800"/>
                </a:cubicBezTo>
                <a:cubicBezTo>
                  <a:pt x="2040467" y="800100"/>
                  <a:pt x="2302934" y="952500"/>
                  <a:pt x="2497667" y="990600"/>
                </a:cubicBezTo>
                <a:cubicBezTo>
                  <a:pt x="2692400" y="1028700"/>
                  <a:pt x="2829278" y="956733"/>
                  <a:pt x="2929467" y="914400"/>
                </a:cubicBezTo>
                <a:cubicBezTo>
                  <a:pt x="3029656" y="872067"/>
                  <a:pt x="3064228" y="804333"/>
                  <a:pt x="3098800" y="7366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C4ADCFDA-BA84-4205-9736-3AAE04208518}"/>
              </a:ext>
            </a:extLst>
          </p:cNvPr>
          <p:cNvCxnSpPr/>
          <p:nvPr/>
        </p:nvCxnSpPr>
        <p:spPr>
          <a:xfrm>
            <a:off x="1058333" y="5653780"/>
            <a:ext cx="18118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0A62587-15B1-434F-843B-F2EE996C1E8A}"/>
              </a:ext>
            </a:extLst>
          </p:cNvPr>
          <p:cNvSpPr txBox="1"/>
          <p:nvPr/>
        </p:nvSpPr>
        <p:spPr>
          <a:xfrm>
            <a:off x="9999133" y="4822783"/>
            <a:ext cx="1769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error is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13329BE-9328-4345-A73B-4447E705EACE}"/>
              </a:ext>
            </a:extLst>
          </p:cNvPr>
          <p:cNvSpPr txBox="1"/>
          <p:nvPr/>
        </p:nvSpPr>
        <p:spPr>
          <a:xfrm>
            <a:off x="1893677" y="5706549"/>
            <a:ext cx="40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by available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Vdd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6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7" grpId="0" animBg="1"/>
      <p:bldP spid="18" grpId="0" animBg="1"/>
      <p:bldP spid="19" grpId="0" animBg="1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36844"/>
            <a:ext cx="10515600" cy="662397"/>
          </a:xfrm>
        </p:spPr>
        <p:txBody>
          <a:bodyPr/>
          <a:lstStyle/>
          <a:p>
            <a:r>
              <a:rPr lang="en-US"/>
              <a:t>Sensors that produce a current or a charge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5E04AA2A-E1A4-4BD1-90F0-F2E2F9AD1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606355"/>
              </p:ext>
            </p:extLst>
          </p:nvPr>
        </p:nvGraphicFramePr>
        <p:xfrm>
          <a:off x="838200" y="1691481"/>
          <a:ext cx="10879318" cy="3886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57506">
                  <a:extLst>
                    <a:ext uri="{9D8B030D-6E8A-4147-A177-3AD203B41FA5}">
                      <a16:colId xmlns:a16="http://schemas.microsoft.com/office/drawing/2014/main" val="4263688944"/>
                    </a:ext>
                  </a:extLst>
                </a:gridCol>
                <a:gridCol w="4010906">
                  <a:extLst>
                    <a:ext uri="{9D8B030D-6E8A-4147-A177-3AD203B41FA5}">
                      <a16:colId xmlns:a16="http://schemas.microsoft.com/office/drawing/2014/main" val="2255809350"/>
                    </a:ext>
                  </a:extLst>
                </a:gridCol>
                <a:gridCol w="4010906">
                  <a:extLst>
                    <a:ext uri="{9D8B030D-6E8A-4147-A177-3AD203B41FA5}">
                      <a16:colId xmlns:a16="http://schemas.microsoft.com/office/drawing/2014/main" val="28568995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Output electrical quantity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Sensor type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Input physical or chemical quantity to be sensed.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2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Current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Optical sensors (photodiodes)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Infrared, visible and Ultraviolet radiation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Imagers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Proximity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Opacity (e.g. smoke detectors)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53327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CCD imagers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Visible radiation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7348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High energy particle detectors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Ionizing radiation and particle detection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057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2500BE-6BF6-4C77-894E-EA865A94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36525"/>
            <a:ext cx="10515600" cy="662397"/>
          </a:xfrm>
        </p:spPr>
        <p:txBody>
          <a:bodyPr/>
          <a:lstStyle/>
          <a:p>
            <a:r>
              <a:rPr lang="en-US"/>
              <a:t>Brief mention to TIA stability issues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A57F609-E9BC-4CDD-92A9-1F490A54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67C17C-09F2-4FB5-AF68-DA875371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80DF4EC-F03D-401E-91B2-2AADD1199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928159"/>
            <a:ext cx="3471333" cy="1723585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96F84484-C0E3-43FA-A13E-36562D5AB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278" y="3454401"/>
            <a:ext cx="3914775" cy="205740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BAF297F-8A3F-4F39-A84A-754687CCC0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54737" y="867568"/>
            <a:ext cx="4020130" cy="54201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DE17E4-AD33-481B-8BFC-DAC66A8298ED}"/>
              </a:ext>
            </a:extLst>
          </p:cNvPr>
          <p:cNvSpPr txBox="1"/>
          <p:nvPr/>
        </p:nvSpPr>
        <p:spPr>
          <a:xfrm>
            <a:off x="10227733" y="4165600"/>
            <a:ext cx="15969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margin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instability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E5ED11C-2EFF-42A0-BD54-0442DB3497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97666" y="3156586"/>
            <a:ext cx="1123950" cy="66675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CBAA12-FD95-4F3B-9F73-6A1F0D6B2E13}"/>
              </a:ext>
            </a:extLst>
          </p:cNvPr>
          <p:cNvSpPr txBox="1"/>
          <p:nvPr/>
        </p:nvSpPr>
        <p:spPr>
          <a:xfrm>
            <a:off x="3890991" y="2780981"/>
            <a:ext cx="2827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Introduces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 zero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lag due to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000" baseline="-25000" dirty="0" err="1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endParaRPr lang="it-IT" sz="2000" baseline="-25000" dirty="0">
              <a:solidFill>
                <a:srgbClr val="FF0000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8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1F4CE-80EB-4BA7-80C6-0B8A26C5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2657"/>
            <a:ext cx="10515600" cy="662397"/>
          </a:xfrm>
        </p:spPr>
        <p:txBody>
          <a:bodyPr/>
          <a:lstStyle/>
          <a:p>
            <a:r>
              <a:rPr lang="en-US"/>
              <a:t>Resistive sensors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B02630-865D-4BC5-B915-E6558D50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143895-0829-4028-B940-B8A20A6A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DDF494F-38FE-4D94-B65B-77F8A677E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647547"/>
              </p:ext>
            </p:extLst>
          </p:nvPr>
        </p:nvGraphicFramePr>
        <p:xfrm>
          <a:off x="482555" y="823065"/>
          <a:ext cx="10430933" cy="53711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77067">
                  <a:extLst>
                    <a:ext uri="{9D8B030D-6E8A-4147-A177-3AD203B41FA5}">
                      <a16:colId xmlns:a16="http://schemas.microsoft.com/office/drawing/2014/main" val="1967915145"/>
                    </a:ext>
                  </a:extLst>
                </a:gridCol>
                <a:gridCol w="3822059">
                  <a:extLst>
                    <a:ext uri="{9D8B030D-6E8A-4147-A177-3AD203B41FA5}">
                      <a16:colId xmlns:a16="http://schemas.microsoft.com/office/drawing/2014/main" val="1706525120"/>
                    </a:ext>
                  </a:extLst>
                </a:gridCol>
                <a:gridCol w="3831807">
                  <a:extLst>
                    <a:ext uri="{9D8B030D-6E8A-4147-A177-3AD203B41FA5}">
                      <a16:colId xmlns:a16="http://schemas.microsoft.com/office/drawing/2014/main" val="4114250333"/>
                    </a:ext>
                  </a:extLst>
                </a:gridCol>
              </a:tblGrid>
              <a:tr h="5462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Output electrical quantity</a:t>
                      </a: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Sensor type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Input physical or chemical quantity to be sensed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70118"/>
                  </a:ext>
                </a:extLst>
              </a:tr>
              <a:tr h="1469675">
                <a:tc rowSpan="5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Resistance</a:t>
                      </a: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Thermistor and RTDs (Resistive Temperature Detectors)</a:t>
                      </a: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Temperature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Fluid flow rates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Fluid velocity (e.g. hot wire anemometers)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Gas concentration (catalytic sensors)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Proximity</a:t>
                      </a: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570770"/>
                  </a:ext>
                </a:extLst>
              </a:tr>
              <a:tr h="1469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Piezo-resistors</a:t>
                      </a: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Strain (strain gauges)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Force (e.g. electronic scales)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Pressure (barometers)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Altitude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Acceleration </a:t>
                      </a: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488021"/>
                  </a:ext>
                </a:extLst>
              </a:tr>
              <a:tr h="364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Chemi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-resistors</a:t>
                      </a: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Gas or vapor concentration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517918"/>
                  </a:ext>
                </a:extLst>
              </a:tr>
              <a:tr h="8283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Magneto-resistors</a:t>
                      </a: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Magnetic field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Proximity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Orientation (e.g. electronic compass)</a:t>
                      </a: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904608"/>
                  </a:ext>
                </a:extLst>
              </a:tr>
              <a:tr h="187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Photo resistors</a:t>
                      </a: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Visible radiation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720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07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DF4684-A2CA-4763-89EC-AC730036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Capacitive sensors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492225-3777-4708-A571-C5DDAE4F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0E3A64-39A4-45F2-B044-652B296D7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6CBF14C-E248-4E8B-B58D-EE7E88F3B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670926"/>
              </p:ext>
            </p:extLst>
          </p:nvPr>
        </p:nvGraphicFramePr>
        <p:xfrm>
          <a:off x="516467" y="1651000"/>
          <a:ext cx="10837332" cy="2286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05400">
                  <a:extLst>
                    <a:ext uri="{9D8B030D-6E8A-4147-A177-3AD203B41FA5}">
                      <a16:colId xmlns:a16="http://schemas.microsoft.com/office/drawing/2014/main" val="4073000926"/>
                    </a:ext>
                  </a:extLst>
                </a:gridCol>
                <a:gridCol w="4715966">
                  <a:extLst>
                    <a:ext uri="{9D8B030D-6E8A-4147-A177-3AD203B41FA5}">
                      <a16:colId xmlns:a16="http://schemas.microsoft.com/office/drawing/2014/main" val="3497153438"/>
                    </a:ext>
                  </a:extLst>
                </a:gridCol>
                <a:gridCol w="4715966">
                  <a:extLst>
                    <a:ext uri="{9D8B030D-6E8A-4147-A177-3AD203B41FA5}">
                      <a16:colId xmlns:a16="http://schemas.microsoft.com/office/drawing/2014/main" val="2951854587"/>
                    </a:ext>
                  </a:extLst>
                </a:gridCol>
              </a:tblGrid>
              <a:tr h="27801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Output electrical quantity</a:t>
                      </a:r>
                    </a:p>
                  </a:txBody>
                  <a:tcPr marL="42277" marR="42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Sensor type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77" marR="42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Input physical or chemical quantity to be sensed.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77" marR="42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008034"/>
                  </a:ext>
                </a:extLst>
              </a:tr>
              <a:tr h="375799"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Capacitance</a:t>
                      </a:r>
                    </a:p>
                  </a:txBody>
                  <a:tcPr marL="42277" marR="42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Capacitive sensors (mechanical)</a:t>
                      </a:r>
                    </a:p>
                  </a:txBody>
                  <a:tcPr marL="42277" marR="42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Acceleration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Angular velocity (gyroscopes)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Pressure</a:t>
                      </a:r>
                    </a:p>
                  </a:txBody>
                  <a:tcPr marL="42277" marR="42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289129"/>
                  </a:ext>
                </a:extLst>
              </a:tr>
              <a:tr h="93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Capacitive sensors (chemical)</a:t>
                      </a:r>
                    </a:p>
                  </a:txBody>
                  <a:tcPr marL="42277" marR="42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Gas concentration (e.g. humidity sensors)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77" marR="42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184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81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5E176BF-2D5A-46B8-8FFF-AADA822329EE}"/>
              </a:ext>
            </a:extLst>
          </p:cNvPr>
          <p:cNvSpPr/>
          <p:nvPr/>
        </p:nvSpPr>
        <p:spPr>
          <a:xfrm>
            <a:off x="2569945" y="1472665"/>
            <a:ext cx="4870383" cy="519764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5D461B7-DA73-49CB-BF55-42F80416AE70}"/>
              </a:ext>
            </a:extLst>
          </p:cNvPr>
          <p:cNvSpPr/>
          <p:nvPr/>
        </p:nvSpPr>
        <p:spPr>
          <a:xfrm>
            <a:off x="2569945" y="1976671"/>
            <a:ext cx="4870383" cy="862781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4DCD463-5AE9-48EF-837D-854522420DBD}"/>
              </a:ext>
            </a:extLst>
          </p:cNvPr>
          <p:cNvSpPr/>
          <p:nvPr/>
        </p:nvSpPr>
        <p:spPr>
          <a:xfrm>
            <a:off x="2569945" y="2839451"/>
            <a:ext cx="4870383" cy="779647"/>
          </a:xfrm>
          <a:prstGeom prst="rect">
            <a:avLst/>
          </a:prstGeom>
          <a:solidFill>
            <a:srgbClr val="FFC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49C1122-5E99-450F-82BA-BFC0D6EDB5CF}"/>
              </a:ext>
            </a:extLst>
          </p:cNvPr>
          <p:cNvSpPr/>
          <p:nvPr/>
        </p:nvSpPr>
        <p:spPr>
          <a:xfrm>
            <a:off x="2569944" y="3594400"/>
            <a:ext cx="4870383" cy="519764"/>
          </a:xfrm>
          <a:prstGeom prst="rect">
            <a:avLst/>
          </a:prstGeom>
          <a:solidFill>
            <a:srgbClr val="FFC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D048BB1-548A-4CEB-8E7A-D7235074A9EE}"/>
              </a:ext>
            </a:extLst>
          </p:cNvPr>
          <p:cNvSpPr/>
          <p:nvPr/>
        </p:nvSpPr>
        <p:spPr>
          <a:xfrm>
            <a:off x="2569944" y="4123153"/>
            <a:ext cx="4870383" cy="833858"/>
          </a:xfrm>
          <a:prstGeom prst="rect">
            <a:avLst/>
          </a:prstGeom>
          <a:solidFill>
            <a:srgbClr val="FFC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802A77A-4188-415F-B9D7-B747C30C851C}"/>
              </a:ext>
            </a:extLst>
          </p:cNvPr>
          <p:cNvSpPr/>
          <p:nvPr/>
        </p:nvSpPr>
        <p:spPr>
          <a:xfrm>
            <a:off x="2569944" y="4957011"/>
            <a:ext cx="4870383" cy="428324"/>
          </a:xfrm>
          <a:prstGeom prst="rect">
            <a:avLst/>
          </a:prstGeom>
          <a:solidFill>
            <a:srgbClr val="92D05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660B4DD-E857-418D-AE51-267FFB03108E}"/>
              </a:ext>
            </a:extLst>
          </p:cNvPr>
          <p:cNvSpPr/>
          <p:nvPr/>
        </p:nvSpPr>
        <p:spPr>
          <a:xfrm>
            <a:off x="2569943" y="5415297"/>
            <a:ext cx="4870383" cy="428324"/>
          </a:xfrm>
          <a:prstGeom prst="rect">
            <a:avLst/>
          </a:prstGeom>
          <a:solidFill>
            <a:srgbClr val="92D05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DD81E76-59AC-4BD4-8960-6D743161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/>
              <a:t>Frequently used sensor interfaces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EFDC0AE-A18C-4194-8B83-AD85CA4F4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9C959C-BB4A-419F-AD33-BCA21C7D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6B4E5C27-D2BE-481F-AF57-D6BB86FDF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18348"/>
              </p:ext>
            </p:extLst>
          </p:nvPr>
        </p:nvGraphicFramePr>
        <p:xfrm>
          <a:off x="490888" y="1027522"/>
          <a:ext cx="10491537" cy="4840579"/>
        </p:xfrm>
        <a:graphic>
          <a:graphicData uri="http://schemas.openxmlformats.org/drawingml/2006/table">
            <a:tbl>
              <a:tblPr firstRow="1" firstCol="1" bandRow="1"/>
              <a:tblGrid>
                <a:gridCol w="2098308">
                  <a:extLst>
                    <a:ext uri="{9D8B030D-6E8A-4147-A177-3AD203B41FA5}">
                      <a16:colId xmlns:a16="http://schemas.microsoft.com/office/drawing/2014/main" val="1832263194"/>
                    </a:ext>
                  </a:extLst>
                </a:gridCol>
                <a:gridCol w="4883777">
                  <a:extLst>
                    <a:ext uri="{9D8B030D-6E8A-4147-A177-3AD203B41FA5}">
                      <a16:colId xmlns:a16="http://schemas.microsoft.com/office/drawing/2014/main" val="1256354304"/>
                    </a:ext>
                  </a:extLst>
                </a:gridCol>
                <a:gridCol w="3509452">
                  <a:extLst>
                    <a:ext uri="{9D8B030D-6E8A-4147-A177-3AD203B41FA5}">
                      <a16:colId xmlns:a16="http://schemas.microsoft.com/office/drawing/2014/main" val="1527910227"/>
                    </a:ext>
                  </a:extLst>
                </a:gridCol>
              </a:tblGrid>
              <a:tr h="47266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Output quantity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Type of Interface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Notes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405321"/>
                  </a:ext>
                </a:extLst>
              </a:tr>
              <a:tr h="47266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Instrumentation Amplifier (In-Amp)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056728"/>
                  </a:ext>
                </a:extLst>
              </a:tr>
              <a:tr h="866545">
                <a:tc row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Resistance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Instrumentation Amplifier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Resistors should be mounted in a Wheatstone bridge configuration or biased by a current. 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422792"/>
                  </a:ext>
                </a:extLst>
              </a:tr>
              <a:tr h="7877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Trans-Impedance Amplifier (TIA)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Resistor must be biased with a voltage in order to produce a current 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939198"/>
                  </a:ext>
                </a:extLst>
              </a:tr>
              <a:tr h="47266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Current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Trans-Impedance Amplifier (TIA)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292195"/>
                  </a:ext>
                </a:extLst>
              </a:tr>
              <a:tr h="787769">
                <a:tc row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Capacitance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Trans-Impedance Amplifier (TIA)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Converting capacitance into a current by means of a periodic voltage waveform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695768"/>
                  </a:ext>
                </a:extLst>
              </a:tr>
              <a:tr h="472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Charge amplifier (switched capacitor)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4094"/>
                  </a:ext>
                </a:extLst>
              </a:tr>
              <a:tr h="47266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Charge amplifier (switched capacitors)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831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76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7B8C6-E465-4368-903E-FD91787F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834" y="48767"/>
            <a:ext cx="10515600" cy="662397"/>
          </a:xfrm>
        </p:spPr>
        <p:txBody>
          <a:bodyPr/>
          <a:lstStyle/>
          <a:p>
            <a:r>
              <a:rPr lang="en-US"/>
              <a:t>Trans-Impedance Amplifier  (TIA)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ACAB1D9-150E-4F17-9738-2CDC7EA8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1D103E-2D08-46C4-908B-6C5BC027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5CDEA2F-C4A7-41B4-B5A4-8D9D3A783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6084" y="843811"/>
            <a:ext cx="3686175" cy="22098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4C294F-D899-4933-8675-0E6C765EA8C5}"/>
              </a:ext>
            </a:extLst>
          </p:cNvPr>
          <p:cNvSpPr txBox="1"/>
          <p:nvPr/>
        </p:nvSpPr>
        <p:spPr>
          <a:xfrm>
            <a:off x="981818" y="3077200"/>
            <a:ext cx="864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Sensor that produces a current (Norton equivalent circuit)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6BE1A73-6CBE-492B-96B0-6C1188402D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43179"/>
              </p:ext>
            </p:extLst>
          </p:nvPr>
        </p:nvGraphicFramePr>
        <p:xfrm>
          <a:off x="5322888" y="1339850"/>
          <a:ext cx="19304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" name="Equation" r:id="rId5" imgW="647640" imgH="228600" progId="Equation.DSMT4">
                  <p:embed/>
                </p:oleObj>
              </mc:Choice>
              <mc:Fallback>
                <p:oleObj name="Equation" r:id="rId5" imgW="64764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1339850"/>
                        <a:ext cx="1930400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B15E8553-AAD7-45B0-AB10-BFF74D278AB6}"/>
              </a:ext>
            </a:extLst>
          </p:cNvPr>
          <p:cNvSpPr txBox="1"/>
          <p:nvPr/>
        </p:nvSpPr>
        <p:spPr>
          <a:xfrm>
            <a:off x="7931417" y="1439626"/>
            <a:ext cx="3320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7B6DA5B2-4FFE-48F8-AD6F-1CF21C4CCB7C}"/>
              </a:ext>
            </a:extLst>
          </p:cNvPr>
          <p:cNvSpPr/>
          <p:nvPr/>
        </p:nvSpPr>
        <p:spPr>
          <a:xfrm>
            <a:off x="7409519" y="1439626"/>
            <a:ext cx="521898" cy="461665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BBF9F52A-4B92-4E46-8757-8E043D5856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46084" y="4212701"/>
            <a:ext cx="3686175" cy="1781175"/>
          </a:xfrm>
          <a:prstGeom prst="rect">
            <a:avLst/>
          </a:prstGeom>
        </p:spPr>
      </p:pic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44B09A6C-F43B-4FB7-829C-DBEDF803BE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217040"/>
              </p:ext>
            </p:extLst>
          </p:nvPr>
        </p:nvGraphicFramePr>
        <p:xfrm>
          <a:off x="7272831" y="3846477"/>
          <a:ext cx="4212949" cy="1604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" name="Equation" r:id="rId9" imgW="1587240" imgH="622080" progId="Equation.DSMT4">
                  <p:embed/>
                </p:oleObj>
              </mc:Choice>
              <mc:Fallback>
                <p:oleObj name="Equation" r:id="rId9" imgW="1587240" imgH="622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831" y="3846477"/>
                        <a:ext cx="4212949" cy="1604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92E6CA0B-A995-41AE-A241-96C8F2B471D5}"/>
              </a:ext>
            </a:extLst>
          </p:cNvPr>
          <p:cNvCxnSpPr>
            <a:cxnSpLocks/>
          </p:cNvCxnSpPr>
          <p:nvPr/>
        </p:nvCxnSpPr>
        <p:spPr>
          <a:xfrm>
            <a:off x="2743200" y="4508018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2AF7724-CC1E-4518-8EE4-432CD3BB4677}"/>
              </a:ext>
            </a:extLst>
          </p:cNvPr>
          <p:cNvSpPr txBox="1"/>
          <p:nvPr/>
        </p:nvSpPr>
        <p:spPr>
          <a:xfrm>
            <a:off x="2902437" y="3697018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C40D6285-85D4-499B-A415-8F95D3A12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506712"/>
              </p:ext>
            </p:extLst>
          </p:nvPr>
        </p:nvGraphicFramePr>
        <p:xfrm>
          <a:off x="5228131" y="4856750"/>
          <a:ext cx="20447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6" name="Equation" r:id="rId11" imgW="685800" imgH="228600" progId="Equation.DSMT4">
                  <p:embed/>
                </p:oleObj>
              </mc:Choice>
              <mc:Fallback>
                <p:oleObj name="Equation" r:id="rId11" imgW="6858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6BE1A73-6CBE-492B-96B0-6C1188402D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131" y="4856750"/>
                        <a:ext cx="2044700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4C46BA00-9FFF-498F-A0A4-FAE2825383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187384"/>
              </p:ext>
            </p:extLst>
          </p:nvPr>
        </p:nvGraphicFramePr>
        <p:xfrm>
          <a:off x="8106870" y="5291669"/>
          <a:ext cx="1749582" cy="80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7" name="Equation" r:id="rId13" imgW="482400" imgH="228600" progId="Equation.DSMT4">
                  <p:embed/>
                </p:oleObj>
              </mc:Choice>
              <mc:Fallback>
                <p:oleObj name="Equation" r:id="rId13" imgW="48240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44B09A6C-F43B-4FB7-829C-DBEDF803BE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6870" y="5291669"/>
                        <a:ext cx="1749582" cy="804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53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4CD14240-EB49-4EAC-B34C-67CCFB525D51}"/>
              </a:ext>
            </a:extLst>
          </p:cNvPr>
          <p:cNvSpPr/>
          <p:nvPr/>
        </p:nvSpPr>
        <p:spPr>
          <a:xfrm>
            <a:off x="9398884" y="2699169"/>
            <a:ext cx="2288619" cy="12053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501135-31F5-4E0C-81B0-BB4C2D5B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vs Accuracy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E349590-756D-4521-8668-8BEDB44D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2082C-4627-4CB7-8FBF-1D9E7BB0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E38EF36-BC0B-4CE5-ABA8-5F1CA8BFE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466" y="1416949"/>
            <a:ext cx="3686175" cy="178117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608D8D9-4371-4AF7-B943-1A6C0B8DB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758722"/>
              </p:ext>
            </p:extLst>
          </p:nvPr>
        </p:nvGraphicFramePr>
        <p:xfrm>
          <a:off x="7689361" y="772816"/>
          <a:ext cx="4279900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3" name="Equation" r:id="rId5" imgW="1612800" imgH="660240" progId="Equation.DSMT4">
                  <p:embed/>
                </p:oleObj>
              </mc:Choice>
              <mc:Fallback>
                <p:oleObj name="Equation" r:id="rId5" imgW="1612800" imgH="66024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44B09A6C-F43B-4FB7-829C-DBEDF803BE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9361" y="772816"/>
                        <a:ext cx="4279900" cy="1703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800D359-5805-4C1F-8509-6BBEFE6845E8}"/>
              </a:ext>
            </a:extLst>
          </p:cNvPr>
          <p:cNvCxnSpPr>
            <a:cxnSpLocks/>
          </p:cNvCxnSpPr>
          <p:nvPr/>
        </p:nvCxnSpPr>
        <p:spPr>
          <a:xfrm>
            <a:off x="2213582" y="1712266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D0F5C12-987E-4845-A927-02C9A0E904C1}"/>
              </a:ext>
            </a:extLst>
          </p:cNvPr>
          <p:cNvSpPr txBox="1"/>
          <p:nvPr/>
        </p:nvSpPr>
        <p:spPr>
          <a:xfrm>
            <a:off x="2372819" y="901266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C7A5EB1-551C-4E73-94B5-57EBD1DB0E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808232"/>
              </p:ext>
            </p:extLst>
          </p:nvPr>
        </p:nvGraphicFramePr>
        <p:xfrm>
          <a:off x="4859338" y="1223963"/>
          <a:ext cx="20066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4" name="Equation" r:id="rId7" imgW="672840" imgH="228600" progId="Equation.DSMT4">
                  <p:embed/>
                </p:oleObj>
              </mc:Choice>
              <mc:Fallback>
                <p:oleObj name="Equation" r:id="rId7" imgW="67284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C40D6285-85D4-499B-A415-8F95D3A125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223963"/>
                        <a:ext cx="2006600" cy="661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ED51BAE6-6BC4-4086-972D-BA26322CE5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577085"/>
              </p:ext>
            </p:extLst>
          </p:nvPr>
        </p:nvGraphicFramePr>
        <p:xfrm>
          <a:off x="4732775" y="2702328"/>
          <a:ext cx="306705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5" name="Equation" r:id="rId9" imgW="1155600" imgH="482400" progId="Equation.DSMT4">
                  <p:embed/>
                </p:oleObj>
              </mc:Choice>
              <mc:Fallback>
                <p:oleObj name="Equation" r:id="rId9" imgW="115560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608D8D9-4371-4AF7-B943-1A6C0B8DB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775" y="2702328"/>
                        <a:ext cx="3067050" cy="124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6A562E8-6E89-43F3-977D-8A937ADC3F21}"/>
              </a:ext>
            </a:extLst>
          </p:cNvPr>
          <p:cNvSpPr txBox="1"/>
          <p:nvPr/>
        </p:nvSpPr>
        <p:spPr>
          <a:xfrm>
            <a:off x="764848" y="4248633"/>
            <a:ext cx="5003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should be large (magnitude) to obtain a high sensitivity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028702B-9A07-498A-BA74-2CE5900815D8}"/>
              </a:ext>
            </a:extLst>
          </p:cNvPr>
          <p:cNvSpPr txBox="1"/>
          <p:nvPr/>
        </p:nvSpPr>
        <p:spPr>
          <a:xfrm>
            <a:off x="6521410" y="4101123"/>
            <a:ext cx="5745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should be small (magnitude) to reduce the relative error (high accuracy)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FA9C285-6729-4E5C-8D27-6ED07581939E}"/>
              </a:ext>
            </a:extLst>
          </p:cNvPr>
          <p:cNvCxnSpPr>
            <a:cxnSpLocks/>
          </p:cNvCxnSpPr>
          <p:nvPr/>
        </p:nvCxnSpPr>
        <p:spPr>
          <a:xfrm flipV="1">
            <a:off x="5327764" y="3636579"/>
            <a:ext cx="535552" cy="740059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CC433A4-7FE7-486B-BBE1-BCA0CADCE0A4}"/>
              </a:ext>
            </a:extLst>
          </p:cNvPr>
          <p:cNvCxnSpPr>
            <a:cxnSpLocks/>
          </p:cNvCxnSpPr>
          <p:nvPr/>
        </p:nvCxnSpPr>
        <p:spPr>
          <a:xfrm flipH="1" flipV="1">
            <a:off x="7210098" y="3140797"/>
            <a:ext cx="819861" cy="865811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52B395F-0BAD-4C96-AC62-D451B69E0B94}"/>
              </a:ext>
            </a:extLst>
          </p:cNvPr>
          <p:cNvSpPr txBox="1"/>
          <p:nvPr/>
        </p:nvSpPr>
        <p:spPr>
          <a:xfrm>
            <a:off x="630621" y="5328745"/>
            <a:ext cx="11056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sensor marked by small values of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impedance, finding a value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that satisfies both requirements is often impossible</a:t>
            </a:r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F1D9C306-3DEB-4C21-B85F-EB0AF3F0E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330206"/>
              </p:ext>
            </p:extLst>
          </p:nvPr>
        </p:nvGraphicFramePr>
        <p:xfrm>
          <a:off x="9475265" y="2748227"/>
          <a:ext cx="20066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" name="Equation" r:id="rId11" imgW="672840" imgH="228600" progId="Equation.DSMT4">
                  <p:embed/>
                </p:oleObj>
              </mc:Choice>
              <mc:Fallback>
                <p:oleObj name="Equation" r:id="rId11" imgW="67284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BC7A5EB1-551C-4E73-94B5-57EBD1DB0E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5265" y="2748227"/>
                        <a:ext cx="2006600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5932AF8-1F8F-4584-8048-A3A2AEE7A798}"/>
              </a:ext>
            </a:extLst>
          </p:cNvPr>
          <p:cNvSpPr txBox="1"/>
          <p:nvPr/>
        </p:nvSpPr>
        <p:spPr>
          <a:xfrm>
            <a:off x="9540871" y="3300205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Nominal law</a:t>
            </a:r>
          </a:p>
        </p:txBody>
      </p:sp>
    </p:spTree>
    <p:extLst>
      <p:ext uri="{BB962C8B-B14F-4D97-AF65-F5344CB8AC3E}">
        <p14:creationId xmlns:p14="http://schemas.microsoft.com/office/powerpoint/2010/main" val="2138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/>
      <p:bldP spid="13" grpId="0"/>
      <p:bldP spid="18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654A21-BEED-4976-8851-BD385FA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possible solution: the TIA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BF044C1-6BB2-4398-87BC-BA13D18C1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109C59-7590-46B2-B27B-D1E9910BB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C07183D-38A0-498C-B420-3132032D6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996" y="1424986"/>
            <a:ext cx="5032834" cy="2779152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121142C1-CB6D-42D4-9019-073DD944FD53}"/>
              </a:ext>
            </a:extLst>
          </p:cNvPr>
          <p:cNvCxnSpPr>
            <a:cxnSpLocks/>
          </p:cNvCxnSpPr>
          <p:nvPr/>
        </p:nvCxnSpPr>
        <p:spPr>
          <a:xfrm>
            <a:off x="2322786" y="1424986"/>
            <a:ext cx="1715815" cy="138957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E9F678B-129E-41D2-A32E-270EFE6D243A}"/>
              </a:ext>
            </a:extLst>
          </p:cNvPr>
          <p:cNvSpPr txBox="1"/>
          <p:nvPr/>
        </p:nvSpPr>
        <p:spPr>
          <a:xfrm>
            <a:off x="978776" y="696322"/>
            <a:ext cx="2343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6759187F-307C-41D1-929E-CDFAAE5B5002}"/>
              </a:ext>
            </a:extLst>
          </p:cNvPr>
          <p:cNvGrpSpPr/>
          <p:nvPr/>
        </p:nvGrpSpPr>
        <p:grpSpPr>
          <a:xfrm>
            <a:off x="3053076" y="2333917"/>
            <a:ext cx="269507" cy="269507"/>
            <a:chOff x="7735559" y="1527319"/>
            <a:chExt cx="388108" cy="388108"/>
          </a:xfrm>
        </p:grpSpPr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1A0F494E-40F9-4907-A3AF-4C39F54819BF}"/>
                </a:ext>
              </a:extLst>
            </p:cNvPr>
            <p:cNvCxnSpPr/>
            <p:nvPr/>
          </p:nvCxnSpPr>
          <p:spPr>
            <a:xfrm>
              <a:off x="7929613" y="1527319"/>
              <a:ext cx="0" cy="3881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79C1BFD7-01F4-43F9-B4FD-3C596D16176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929613" y="1527319"/>
              <a:ext cx="0" cy="3881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80CEDAF-8D47-47A4-823B-B0BE77D10A15}"/>
              </a:ext>
            </a:extLst>
          </p:cNvPr>
          <p:cNvCxnSpPr>
            <a:cxnSpLocks/>
          </p:cNvCxnSpPr>
          <p:nvPr/>
        </p:nvCxnSpPr>
        <p:spPr>
          <a:xfrm>
            <a:off x="3062729" y="3410021"/>
            <a:ext cx="25020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8C4320F-4A66-4DAC-A49C-053CBE0E3F19}"/>
              </a:ext>
            </a:extLst>
          </p:cNvPr>
          <p:cNvSpPr txBox="1"/>
          <p:nvPr/>
        </p:nvSpPr>
        <p:spPr>
          <a:xfrm>
            <a:off x="3053076" y="269390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CB63EF38-0765-426D-B071-7A7D91C8CC2F}"/>
              </a:ext>
            </a:extLst>
          </p:cNvPr>
          <p:cNvCxnSpPr>
            <a:cxnSpLocks/>
          </p:cNvCxnSpPr>
          <p:nvPr/>
        </p:nvCxnSpPr>
        <p:spPr>
          <a:xfrm>
            <a:off x="4466630" y="1744867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217C554-9691-4230-9D55-0A50EAAD06DC}"/>
              </a:ext>
            </a:extLst>
          </p:cNvPr>
          <p:cNvSpPr txBox="1"/>
          <p:nvPr/>
        </p:nvSpPr>
        <p:spPr>
          <a:xfrm>
            <a:off x="4625867" y="933867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387A266-7192-4CC4-8706-B59116ED692D}"/>
              </a:ext>
            </a:extLst>
          </p:cNvPr>
          <p:cNvCxnSpPr>
            <a:cxnSpLocks/>
          </p:cNvCxnSpPr>
          <p:nvPr/>
        </p:nvCxnSpPr>
        <p:spPr>
          <a:xfrm>
            <a:off x="2322786" y="2101002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9CEBC17-7C6A-40D4-BB30-3FAB1A228840}"/>
              </a:ext>
            </a:extLst>
          </p:cNvPr>
          <p:cNvSpPr txBox="1"/>
          <p:nvPr/>
        </p:nvSpPr>
        <p:spPr>
          <a:xfrm>
            <a:off x="2150679" y="1425202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C565D10C-6E66-4EC0-A5C0-3EBA6E69B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801648"/>
              </p:ext>
            </p:extLst>
          </p:nvPr>
        </p:nvGraphicFramePr>
        <p:xfrm>
          <a:off x="7431088" y="3360738"/>
          <a:ext cx="219551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3" name="Equation" r:id="rId5" imgW="736560" imgH="228600" progId="Equation.DSMT4">
                  <p:embed/>
                </p:oleObj>
              </mc:Choice>
              <mc:Fallback>
                <p:oleObj name="Equation" r:id="rId5" imgW="7365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6BE1A73-6CBE-492B-96B0-6C1188402D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1088" y="3360738"/>
                        <a:ext cx="2195512" cy="661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20FF56C-0387-4CB3-85CF-68EA76EEAE45}"/>
              </a:ext>
            </a:extLst>
          </p:cNvPr>
          <p:cNvSpPr txBox="1"/>
          <p:nvPr/>
        </p:nvSpPr>
        <p:spPr>
          <a:xfrm>
            <a:off x="6651633" y="1486756"/>
            <a:ext cx="440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case (perfect virtual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762593F6-31A0-4AC1-BABC-17EBC574B2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335705"/>
              </p:ext>
            </p:extLst>
          </p:nvPr>
        </p:nvGraphicFramePr>
        <p:xfrm>
          <a:off x="7834997" y="2076661"/>
          <a:ext cx="121126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" name="Equation" r:id="rId7" imgW="406080" imgH="228600" progId="Equation.DSMT4">
                  <p:embed/>
                </p:oleObj>
              </mc:Choice>
              <mc:Fallback>
                <p:oleObj name="Equation" r:id="rId7" imgW="40608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C565D10C-6E66-4EC0-A5C0-3EBA6E69BB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997" y="2076661"/>
                        <a:ext cx="1211263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DB398EF0-CE2A-4F4A-8DE1-370E739A9ECF}"/>
              </a:ext>
            </a:extLst>
          </p:cNvPr>
          <p:cNvCxnSpPr>
            <a:cxnSpLocks/>
          </p:cNvCxnSpPr>
          <p:nvPr/>
        </p:nvCxnSpPr>
        <p:spPr>
          <a:xfrm>
            <a:off x="3420559" y="2762988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8BF30558-949E-4F9E-8658-2CF73BA5E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51348"/>
              </p:ext>
            </p:extLst>
          </p:nvPr>
        </p:nvGraphicFramePr>
        <p:xfrm>
          <a:off x="7431088" y="4543636"/>
          <a:ext cx="231298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5" name="Equation" r:id="rId9" imgW="965160" imgH="431640" progId="Equation.DSMT4">
                  <p:embed/>
                </p:oleObj>
              </mc:Choice>
              <mc:Fallback>
                <p:oleObj name="Equation" r:id="rId9" imgW="96516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BBE74B1-1746-468C-8741-2E982BD5DE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1088" y="4543636"/>
                        <a:ext cx="2312988" cy="105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59C4C87-B403-465D-A00C-BE524C820E5F}"/>
              </a:ext>
            </a:extLst>
          </p:cNvPr>
          <p:cNvSpPr txBox="1"/>
          <p:nvPr/>
        </p:nvSpPr>
        <p:spPr>
          <a:xfrm>
            <a:off x="3187830" y="4818578"/>
            <a:ext cx="3851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Sensitivity of the TIA stage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(transimpedance)</a:t>
            </a:r>
          </a:p>
        </p:txBody>
      </p:sp>
    </p:spTree>
    <p:extLst>
      <p:ext uri="{BB962C8B-B14F-4D97-AF65-F5344CB8AC3E}">
        <p14:creationId xmlns:p14="http://schemas.microsoft.com/office/powerpoint/2010/main" val="33070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8" grpId="0"/>
      <p:bldP spid="20" grpId="0"/>
      <p:bldP spid="2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1189</Words>
  <Application>Microsoft Office PowerPoint</Application>
  <PresentationFormat>Widescreen</PresentationFormat>
  <Paragraphs>263</Paragraphs>
  <Slides>30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Symbol</vt:lpstr>
      <vt:lpstr>Times New Roman</vt:lpstr>
      <vt:lpstr>Tema di Office</vt:lpstr>
      <vt:lpstr>Equation</vt:lpstr>
      <vt:lpstr>MathType 6.0 Equation</vt:lpstr>
      <vt:lpstr>Sensor Interfaces</vt:lpstr>
      <vt:lpstr>Sensors that produce a voltage</vt:lpstr>
      <vt:lpstr>Sensors that produce a current or a charge</vt:lpstr>
      <vt:lpstr>Resistive sensors</vt:lpstr>
      <vt:lpstr>Capacitive sensors</vt:lpstr>
      <vt:lpstr>Frequently used sensor interfaces</vt:lpstr>
      <vt:lpstr>Trans-Impedance Amplifier  (TIA)</vt:lpstr>
      <vt:lpstr>Sensitivity vs Accuracy</vt:lpstr>
      <vt:lpstr>A possible solution: the TIA</vt:lpstr>
      <vt:lpstr>TIA non-idealities</vt:lpstr>
      <vt:lpstr>TIA: input impedance ZIN</vt:lpstr>
      <vt:lpstr>TIA: input impedance ZIN</vt:lpstr>
      <vt:lpstr>TIA input impedance</vt:lpstr>
      <vt:lpstr>Error due to the finite input impedance</vt:lpstr>
      <vt:lpstr>Error on the output voltage</vt:lpstr>
      <vt:lpstr>TIA non-ideality: Noise and offset</vt:lpstr>
      <vt:lpstr>Effect of in and vnR</vt:lpstr>
      <vt:lpstr>Effect of the voltage source </vt:lpstr>
      <vt:lpstr>Total output noise voltage and input referred noise current</vt:lpstr>
      <vt:lpstr>TIA used to read capacitive sensors</vt:lpstr>
      <vt:lpstr>Transformation of DC into a current</vt:lpstr>
      <vt:lpstr>Use of the TIA to read current IS</vt:lpstr>
      <vt:lpstr>Finite gain error</vt:lpstr>
      <vt:lpstr>Finite gain error</vt:lpstr>
      <vt:lpstr>Equivalent input current noise</vt:lpstr>
      <vt:lpstr>Equivalent capacitance noise</vt:lpstr>
      <vt:lpstr>Complete interface</vt:lpstr>
      <vt:lpstr>Signal and noise paths in the frequency domain</vt:lpstr>
      <vt:lpstr>Input referred noise</vt:lpstr>
      <vt:lpstr>Brief mention to TIA stability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524</cp:revision>
  <dcterms:created xsi:type="dcterms:W3CDTF">2015-02-03T16:10:37Z</dcterms:created>
  <dcterms:modified xsi:type="dcterms:W3CDTF">2021-10-18T08:33:20Z</dcterms:modified>
</cp:coreProperties>
</file>