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125" autoAdjust="0"/>
  </p:normalViewPr>
  <p:slideViewPr>
    <p:cSldViewPr snapToGrid="0">
      <p:cViewPr>
        <p:scale>
          <a:sx n="75" d="100"/>
          <a:sy n="75" d="100"/>
        </p:scale>
        <p:origin x="-120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3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65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67.png"/><Relationship Id="rId9" Type="http://schemas.openxmlformats.org/officeDocument/2006/relationships/image" Target="../media/image68.png"/><Relationship Id="rId14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21.png"/><Relationship Id="rId21" Type="http://schemas.openxmlformats.org/officeDocument/2006/relationships/oleObject" Target="../embeddings/oleObject19.bin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23.svg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36525"/>
            <a:ext cx="10515600" cy="662397"/>
          </a:xfrm>
        </p:spPr>
        <p:txBody>
          <a:bodyPr/>
          <a:lstStyle/>
          <a:p>
            <a:r>
              <a:rPr lang="en-US" dirty="0"/>
              <a:t>Instrumentation Amplifiers (In-Amps)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A618AF-F344-468B-AD9B-80B55FAC07D5}"/>
              </a:ext>
            </a:extLst>
          </p:cNvPr>
          <p:cNvSpPr txBox="1"/>
          <p:nvPr/>
        </p:nvSpPr>
        <p:spPr>
          <a:xfrm>
            <a:off x="2624592" y="1033405"/>
            <a:ext cx="65722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Required features: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Precise gain</a:t>
            </a:r>
            <a:endParaRPr lang="it-IT" sz="2400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High input resistance</a:t>
            </a:r>
            <a:endParaRPr lang="it-IT" sz="2400" b="1" dirty="0">
              <a:solidFill>
                <a:srgbClr val="FF0000"/>
              </a:solidFill>
            </a:endParaRPr>
          </a:p>
          <a:p>
            <a:endParaRPr lang="it-IT" sz="2400" dirty="0"/>
          </a:p>
          <a:p>
            <a:r>
              <a:rPr lang="en-US" sz="2400" b="1" dirty="0"/>
              <a:t>Other important features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Differential input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Low input referred offset voltage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Low bias currents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Low input referred voltage and current noise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High CMRR (for differential amplifiers)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Large bandwidth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651E5A4-9BEC-4C9D-87BC-E22FFCD15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0C1753-A4ED-4DB9-BB94-5081C099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E964E6-3B9E-4310-B19B-D2F15E2D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37" y="91204"/>
            <a:ext cx="3365265" cy="295486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169B22-8B59-4418-82DD-964C4877E5EC}"/>
              </a:ext>
            </a:extLst>
          </p:cNvPr>
          <p:cNvSpPr txBox="1"/>
          <p:nvPr/>
        </p:nvSpPr>
        <p:spPr>
          <a:xfrm>
            <a:off x="4491073" y="91204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8429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21E4EE4-F636-4880-8894-897421E7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113" y="-38481"/>
            <a:ext cx="4759034" cy="375267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DD90578-F1F3-4EAD-83CD-8438E6987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3653748"/>
            <a:ext cx="8488680" cy="2147273"/>
          </a:xfrm>
          <a:prstGeom prst="rect">
            <a:avLst/>
          </a:prstGeom>
        </p:spPr>
      </p:pic>
      <p:cxnSp>
        <p:nvCxnSpPr>
          <p:cNvPr id="9" name="Connettore 1 7">
            <a:extLst>
              <a:ext uri="{FF2B5EF4-FFF2-40B4-BE49-F238E27FC236}">
                <a16:creationId xmlns:a16="http://schemas.microsoft.com/office/drawing/2014/main" id="{2EC0FBAD-E121-4447-94EC-278BEB1ADFF7}"/>
              </a:ext>
            </a:extLst>
          </p:cNvPr>
          <p:cNvCxnSpPr>
            <a:cxnSpLocks/>
          </p:cNvCxnSpPr>
          <p:nvPr/>
        </p:nvCxnSpPr>
        <p:spPr>
          <a:xfrm flipH="1" flipV="1">
            <a:off x="5020734" y="3261858"/>
            <a:ext cx="571490" cy="808299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8">
            <a:extLst>
              <a:ext uri="{FF2B5EF4-FFF2-40B4-BE49-F238E27FC236}">
                <a16:creationId xmlns:a16="http://schemas.microsoft.com/office/drawing/2014/main" id="{FA854E40-9F1B-444C-9966-C8AF1114213B}"/>
              </a:ext>
            </a:extLst>
          </p:cNvPr>
          <p:cNvCxnSpPr/>
          <p:nvPr/>
        </p:nvCxnSpPr>
        <p:spPr>
          <a:xfrm>
            <a:off x="5195984" y="5413968"/>
            <a:ext cx="918153" cy="517334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9">
            <a:extLst>
              <a:ext uri="{FF2B5EF4-FFF2-40B4-BE49-F238E27FC236}">
                <a16:creationId xmlns:a16="http://schemas.microsoft.com/office/drawing/2014/main" id="{7350588B-F50A-46AD-9DDE-06D0D41C6599}"/>
              </a:ext>
            </a:extLst>
          </p:cNvPr>
          <p:cNvCxnSpPr/>
          <p:nvPr/>
        </p:nvCxnSpPr>
        <p:spPr>
          <a:xfrm>
            <a:off x="5195984" y="5582644"/>
            <a:ext cx="792480" cy="378397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3377D63-8436-4016-880F-419D2CF96E62}"/>
              </a:ext>
            </a:extLst>
          </p:cNvPr>
          <p:cNvSpPr txBox="1"/>
          <p:nvPr/>
        </p:nvSpPr>
        <p:spPr>
          <a:xfrm>
            <a:off x="458935" y="3000247"/>
            <a:ext cx="7238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AD8429 has a much smaller input referred noise than the AD620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(BB-noise) ……..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444A19-CA9F-44E8-8D79-24CE142ACEB8}"/>
              </a:ext>
            </a:extLst>
          </p:cNvPr>
          <p:cNvSpPr txBox="1"/>
          <p:nvPr/>
        </p:nvSpPr>
        <p:spPr>
          <a:xfrm>
            <a:off x="5195984" y="5907102"/>
            <a:ext cx="477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 but its input current noise is much larger..</a:t>
            </a:r>
          </a:p>
        </p:txBody>
      </p:sp>
    </p:spTree>
    <p:extLst>
      <p:ext uri="{BB962C8B-B14F-4D97-AF65-F5344CB8AC3E}">
        <p14:creationId xmlns:p14="http://schemas.microsoft.com/office/powerpoint/2010/main" val="16424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0B513E-70B7-403F-9225-A9939F70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A12741-C423-4F67-834C-08EAF8D7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AB9818-F0D9-4454-9AF6-0050331E6841}"/>
              </a:ext>
            </a:extLst>
          </p:cNvPr>
          <p:cNvSpPr txBox="1"/>
          <p:nvPr/>
        </p:nvSpPr>
        <p:spPr>
          <a:xfrm>
            <a:off x="396240" y="144206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8429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F3F8250-D9F3-459D-8FF7-38C0F3B1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923438"/>
            <a:ext cx="8511540" cy="419508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014A42D-7BD0-40AD-B368-993659A37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5538209"/>
            <a:ext cx="8233410" cy="877331"/>
          </a:xfrm>
          <a:prstGeom prst="rect">
            <a:avLst/>
          </a:prstGeom>
        </p:spPr>
      </p:pic>
      <p:cxnSp>
        <p:nvCxnSpPr>
          <p:cNvPr id="8" name="Connettore 1 8">
            <a:extLst>
              <a:ext uri="{FF2B5EF4-FFF2-40B4-BE49-F238E27FC236}">
                <a16:creationId xmlns:a16="http://schemas.microsoft.com/office/drawing/2014/main" id="{1F4B34B2-6460-4400-BF99-DB47A2346D20}"/>
              </a:ext>
            </a:extLst>
          </p:cNvPr>
          <p:cNvCxnSpPr/>
          <p:nvPr/>
        </p:nvCxnSpPr>
        <p:spPr>
          <a:xfrm flipV="1">
            <a:off x="5918200" y="771038"/>
            <a:ext cx="762000" cy="2340462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9">
            <a:extLst>
              <a:ext uri="{FF2B5EF4-FFF2-40B4-BE49-F238E27FC236}">
                <a16:creationId xmlns:a16="http://schemas.microsoft.com/office/drawing/2014/main" id="{19A505DE-6777-4DCF-B54A-9497666FF11D}"/>
              </a:ext>
            </a:extLst>
          </p:cNvPr>
          <p:cNvCxnSpPr/>
          <p:nvPr/>
        </p:nvCxnSpPr>
        <p:spPr>
          <a:xfrm flipV="1">
            <a:off x="5309428" y="4146717"/>
            <a:ext cx="274320" cy="457743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0">
            <a:extLst>
              <a:ext uri="{FF2B5EF4-FFF2-40B4-BE49-F238E27FC236}">
                <a16:creationId xmlns:a16="http://schemas.microsoft.com/office/drawing/2014/main" id="{4388168D-8476-42B8-8D82-CF71869C746B}"/>
              </a:ext>
            </a:extLst>
          </p:cNvPr>
          <p:cNvCxnSpPr>
            <a:cxnSpLocks/>
          </p:cNvCxnSpPr>
          <p:nvPr/>
        </p:nvCxnSpPr>
        <p:spPr>
          <a:xfrm flipV="1">
            <a:off x="5185796" y="5497996"/>
            <a:ext cx="260792" cy="47887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5407EB-3FA2-4181-AB93-EA6E95A338BD}"/>
              </a:ext>
            </a:extLst>
          </p:cNvPr>
          <p:cNvSpPr txBox="1"/>
          <p:nvPr/>
        </p:nvSpPr>
        <p:spPr>
          <a:xfrm>
            <a:off x="2985248" y="405816"/>
            <a:ext cx="664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bias current (dc value) is also much larger than AD620 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C982D8-BA52-4266-9363-6A2710D652E1}"/>
              </a:ext>
            </a:extLst>
          </p:cNvPr>
          <p:cNvSpPr txBox="1"/>
          <p:nvPr/>
        </p:nvSpPr>
        <p:spPr>
          <a:xfrm>
            <a:off x="5185796" y="3838940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AD8429 is faster than the AD620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CC7D78-54E7-4D2E-98EF-D487882CFFC1}"/>
              </a:ext>
            </a:extLst>
          </p:cNvPr>
          <p:cNvSpPr txBox="1"/>
          <p:nvPr/>
        </p:nvSpPr>
        <p:spPr>
          <a:xfrm>
            <a:off x="4474596" y="5128664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but it requires much more quiescent current </a:t>
            </a:r>
          </a:p>
        </p:txBody>
      </p:sp>
    </p:spTree>
    <p:extLst>
      <p:ext uri="{BB962C8B-B14F-4D97-AF65-F5344CB8AC3E}">
        <p14:creationId xmlns:p14="http://schemas.microsoft.com/office/powerpoint/2010/main" val="7676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0E9B8AA-683A-4CD8-B25D-B43A41A2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638ED2-A1D6-4A32-84BA-31BEC6EB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D7E202A-1F28-42F2-B728-D33CD062A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36" y="92994"/>
            <a:ext cx="7600950" cy="7810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4A55F83-3B38-486E-973B-B5721CBD9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739" y="670523"/>
            <a:ext cx="4950882" cy="338025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485B480-2BB3-4C47-ADD3-BC296B51D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847" y="1085578"/>
            <a:ext cx="2954804" cy="29071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C0AD2DB-A21F-4B86-82A7-3E5906C11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" y="4050780"/>
            <a:ext cx="8553910" cy="14275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BEBCEF0-4263-46F0-93A4-4933B7E37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27" y="5517341"/>
            <a:ext cx="7362825" cy="819150"/>
          </a:xfrm>
          <a:prstGeom prst="rect">
            <a:avLst/>
          </a:prstGeom>
        </p:spPr>
      </p:pic>
      <p:cxnSp>
        <p:nvCxnSpPr>
          <p:cNvPr id="10" name="Connettore 1 10">
            <a:extLst>
              <a:ext uri="{FF2B5EF4-FFF2-40B4-BE49-F238E27FC236}">
                <a16:creationId xmlns:a16="http://schemas.microsoft.com/office/drawing/2014/main" id="{D2FB59EB-28FD-4234-A030-D20F37C61B78}"/>
              </a:ext>
            </a:extLst>
          </p:cNvPr>
          <p:cNvCxnSpPr>
            <a:cxnSpLocks/>
          </p:cNvCxnSpPr>
          <p:nvPr/>
        </p:nvCxnSpPr>
        <p:spPr>
          <a:xfrm flipV="1">
            <a:off x="5958839" y="3136900"/>
            <a:ext cx="988061" cy="29845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23BBED-A732-44C4-8630-F7F0F4DD00A1}"/>
              </a:ext>
            </a:extLst>
          </p:cNvPr>
          <p:cNvSpPr txBox="1"/>
          <p:nvPr/>
        </p:nvSpPr>
        <p:spPr>
          <a:xfrm>
            <a:off x="5958839" y="1329599"/>
            <a:ext cx="2954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INA333 is a very low-power instrumentation amplifier 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 </a:t>
            </a:r>
            <a:r>
              <a:rPr lang="en-US" sz="1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its input referred voltage noise is larger and its bandwidth smaller. </a:t>
            </a:r>
          </a:p>
          <a:p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9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96F984-7DB5-4F5D-8706-A8893333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D220B7-ACD0-4F94-8952-52A15284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C7D49F-4011-4E1B-894C-23E98E77476A}"/>
              </a:ext>
            </a:extLst>
          </p:cNvPr>
          <p:cNvSpPr txBox="1"/>
          <p:nvPr/>
        </p:nvSpPr>
        <p:spPr>
          <a:xfrm>
            <a:off x="4640534" y="90518"/>
            <a:ext cx="14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 333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3E488DA-C5D7-4F79-9CEA-C5BCC5750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49" y="690350"/>
            <a:ext cx="8351970" cy="11782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F679135-DD5D-4522-B10E-79787E057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9" y="2226732"/>
            <a:ext cx="8013383" cy="58354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33DA988-4C93-452C-856A-70557898F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00" y="3302105"/>
            <a:ext cx="8166132" cy="2537558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AB3D0DA8-D105-4BBE-825A-016674503676}"/>
              </a:ext>
            </a:extLst>
          </p:cNvPr>
          <p:cNvSpPr/>
          <p:nvPr/>
        </p:nvSpPr>
        <p:spPr>
          <a:xfrm>
            <a:off x="6527212" y="998008"/>
            <a:ext cx="447675" cy="942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25F6BC-804B-4028-8D10-DCD606A0A954}"/>
              </a:ext>
            </a:extLst>
          </p:cNvPr>
          <p:cNvSpPr txBox="1"/>
          <p:nvPr/>
        </p:nvSpPr>
        <p:spPr>
          <a:xfrm>
            <a:off x="3753504" y="3014414"/>
            <a:ext cx="2590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low input bias current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2E3FB2-D419-4CF9-B2E0-D6ED00F9D48E}"/>
              </a:ext>
            </a:extLst>
          </p:cNvPr>
          <p:cNvSpPr txBox="1"/>
          <p:nvPr/>
        </p:nvSpPr>
        <p:spPr>
          <a:xfrm>
            <a:off x="3366994" y="142701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bandwidths</a:t>
            </a:r>
          </a:p>
        </p:txBody>
      </p:sp>
      <p:cxnSp>
        <p:nvCxnSpPr>
          <p:cNvPr id="12" name="Connettore 1 9">
            <a:extLst>
              <a:ext uri="{FF2B5EF4-FFF2-40B4-BE49-F238E27FC236}">
                <a16:creationId xmlns:a16="http://schemas.microsoft.com/office/drawing/2014/main" id="{323208E5-22A6-4759-B02A-583EAC2B48B3}"/>
              </a:ext>
            </a:extLst>
          </p:cNvPr>
          <p:cNvCxnSpPr>
            <a:stCxn id="11" idx="3"/>
            <a:endCxn id="9" idx="2"/>
          </p:cNvCxnSpPr>
          <p:nvPr/>
        </p:nvCxnSpPr>
        <p:spPr>
          <a:xfrm flipV="1">
            <a:off x="5359847" y="1469496"/>
            <a:ext cx="1167365" cy="1421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1">
            <a:extLst>
              <a:ext uri="{FF2B5EF4-FFF2-40B4-BE49-F238E27FC236}">
                <a16:creationId xmlns:a16="http://schemas.microsoft.com/office/drawing/2014/main" id="{1342A017-C198-4FAA-8BF4-D7A30211E12F}"/>
              </a:ext>
            </a:extLst>
          </p:cNvPr>
          <p:cNvCxnSpPr>
            <a:stCxn id="10" idx="3"/>
          </p:cNvCxnSpPr>
          <p:nvPr/>
        </p:nvCxnSpPr>
        <p:spPr>
          <a:xfrm>
            <a:off x="6344150" y="3183691"/>
            <a:ext cx="306887" cy="34796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4925A6A-5D08-46CD-AE79-3A31EA0DDFEB}"/>
              </a:ext>
            </a:extLst>
          </p:cNvPr>
          <p:cNvSpPr txBox="1"/>
          <p:nvPr/>
        </p:nvSpPr>
        <p:spPr>
          <a:xfrm>
            <a:off x="3493761" y="4819194"/>
            <a:ext cx="2313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noise density 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AD620 was 9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/√Hz)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A04D502A-9F55-4431-A003-E488638FBB71}"/>
              </a:ext>
            </a:extLst>
          </p:cNvPr>
          <p:cNvCxnSpPr/>
          <p:nvPr/>
        </p:nvCxnSpPr>
        <p:spPr>
          <a:xfrm flipV="1">
            <a:off x="5434956" y="4709536"/>
            <a:ext cx="1216081" cy="26161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DEA33A9-5BDF-4808-8474-E542177A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D83E72-CCD0-4B37-BD18-507201CB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2C11F1-4E8F-4B41-917A-9E93305D0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" y="1063942"/>
            <a:ext cx="5253038" cy="29312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88B46E3-1018-402C-AE34-1F90850E1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837" y="1272540"/>
            <a:ext cx="3255610" cy="36261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4673A9-5A40-47EB-862C-04BA6820D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64" y="5096672"/>
            <a:ext cx="8170893" cy="75548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68DB31-8091-4168-8860-8D1E202E6D31}"/>
              </a:ext>
            </a:extLst>
          </p:cNvPr>
          <p:cNvSpPr txBox="1"/>
          <p:nvPr/>
        </p:nvSpPr>
        <p:spPr>
          <a:xfrm>
            <a:off x="3492225" y="217557"/>
            <a:ext cx="350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 111: J-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479005-B6E2-4394-ABB2-4BE129A6E37E}"/>
              </a:ext>
            </a:extLst>
          </p:cNvPr>
          <p:cNvSpPr txBox="1"/>
          <p:nvPr/>
        </p:nvSpPr>
        <p:spPr>
          <a:xfrm>
            <a:off x="8812719" y="3090389"/>
            <a:ext cx="28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the presence of a </a:t>
            </a:r>
          </a:p>
          <a:p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 (Feedback) terminal in </a:t>
            </a:r>
          </a:p>
          <a:p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16 pin case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8686A287-3484-47A0-B959-239DE33D7ECC}"/>
              </a:ext>
            </a:extLst>
          </p:cNvPr>
          <p:cNvSpPr/>
          <p:nvPr/>
        </p:nvSpPr>
        <p:spPr>
          <a:xfrm>
            <a:off x="3934859" y="1586593"/>
            <a:ext cx="741916" cy="942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ttore 1 11">
            <a:extLst>
              <a:ext uri="{FF2B5EF4-FFF2-40B4-BE49-F238E27FC236}">
                <a16:creationId xmlns:a16="http://schemas.microsoft.com/office/drawing/2014/main" id="{F1B726EE-ACE3-4CCA-8EE8-377B15117DCA}"/>
              </a:ext>
            </a:extLst>
          </p:cNvPr>
          <p:cNvCxnSpPr/>
          <p:nvPr/>
        </p:nvCxnSpPr>
        <p:spPr>
          <a:xfrm flipH="1">
            <a:off x="4991101" y="3924300"/>
            <a:ext cx="2743199" cy="70896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2">
            <a:extLst>
              <a:ext uri="{FF2B5EF4-FFF2-40B4-BE49-F238E27FC236}">
                <a16:creationId xmlns:a16="http://schemas.microsoft.com/office/drawing/2014/main" id="{234FA72B-883C-4403-84F8-F87398D59A00}"/>
              </a:ext>
            </a:extLst>
          </p:cNvPr>
          <p:cNvCxnSpPr>
            <a:endCxn id="10" idx="5"/>
          </p:cNvCxnSpPr>
          <p:nvPr/>
        </p:nvCxnSpPr>
        <p:spPr>
          <a:xfrm flipH="1" flipV="1">
            <a:off x="4568124" y="2391473"/>
            <a:ext cx="422977" cy="1603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FE4DABCD-D422-457D-A549-B2C255EF03D2}"/>
              </a:ext>
            </a:extLst>
          </p:cNvPr>
          <p:cNvSpPr/>
          <p:nvPr/>
        </p:nvSpPr>
        <p:spPr>
          <a:xfrm>
            <a:off x="4106308" y="5086828"/>
            <a:ext cx="789541" cy="942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29ACC0E-3653-4CD9-8D42-DC5ED1CD3E59}"/>
              </a:ext>
            </a:extLst>
          </p:cNvPr>
          <p:cNvSpPr txBox="1"/>
          <p:nvPr/>
        </p:nvSpPr>
        <p:spPr>
          <a:xfrm>
            <a:off x="1268502" y="4474470"/>
            <a:ext cx="3486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is considerably worse than 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AD620 which has a  BJT input stage</a:t>
            </a:r>
          </a:p>
        </p:txBody>
      </p:sp>
    </p:spTree>
    <p:extLst>
      <p:ext uri="{BB962C8B-B14F-4D97-AF65-F5344CB8AC3E}">
        <p14:creationId xmlns:p14="http://schemas.microsoft.com/office/powerpoint/2010/main" val="39687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C3D0BE-8D20-4FE0-9500-E998ADC5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C4F8C8-3A1C-45B6-920A-4122BF47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045451-3B33-46B0-A7B7-726534B21595}"/>
              </a:ext>
            </a:extLst>
          </p:cNvPr>
          <p:cNvSpPr txBox="1"/>
          <p:nvPr/>
        </p:nvSpPr>
        <p:spPr>
          <a:xfrm>
            <a:off x="5296466" y="378269"/>
            <a:ext cx="145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 111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E88B53-BD03-4290-9BCA-CF782B6B5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3" y="1184352"/>
            <a:ext cx="10720734" cy="1890157"/>
          </a:xfrm>
          <a:prstGeom prst="rect">
            <a:avLst/>
          </a:prstGeom>
        </p:spPr>
      </p:pic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223015B6-6CD8-4D34-A544-2284275E0816}"/>
              </a:ext>
            </a:extLst>
          </p:cNvPr>
          <p:cNvCxnSpPr>
            <a:cxnSpLocks/>
          </p:cNvCxnSpPr>
          <p:nvPr/>
        </p:nvCxnSpPr>
        <p:spPr>
          <a:xfrm flipH="1">
            <a:off x="4039528" y="2218267"/>
            <a:ext cx="1524000" cy="1912862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34B6986B-06CF-4E19-A61A-11F0FE9C59AA}"/>
              </a:ext>
            </a:extLst>
          </p:cNvPr>
          <p:cNvCxnSpPr>
            <a:cxnSpLocks/>
          </p:cNvCxnSpPr>
          <p:nvPr/>
        </p:nvCxnSpPr>
        <p:spPr>
          <a:xfrm>
            <a:off x="5867400" y="2654243"/>
            <a:ext cx="1270000" cy="127116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7165161-06E7-4BC7-AA3F-71E50E532B11}"/>
              </a:ext>
            </a:extLst>
          </p:cNvPr>
          <p:cNvSpPr txBox="1"/>
          <p:nvPr/>
        </p:nvSpPr>
        <p:spPr>
          <a:xfrm>
            <a:off x="6021954" y="3983930"/>
            <a:ext cx="4818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but the (integrated) low-frequency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noise is much worse (was 0.28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V) in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 620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FD0C43-14FE-4CD3-81BB-B87370F8DAE8}"/>
              </a:ext>
            </a:extLst>
          </p:cNvPr>
          <p:cNvSpPr txBox="1"/>
          <p:nvPr/>
        </p:nvSpPr>
        <p:spPr>
          <a:xfrm>
            <a:off x="623392" y="4179154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broad-band input referred noise density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similar to AD 620 …..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FC4FC62-50B1-42F2-83C8-22327631B69E}"/>
              </a:ext>
            </a:extLst>
          </p:cNvPr>
          <p:cNvSpPr txBox="1"/>
          <p:nvPr/>
        </p:nvSpPr>
        <p:spPr>
          <a:xfrm>
            <a:off x="4628491" y="5128434"/>
            <a:ext cx="4733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strong advantage of a JFET input is the 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 noise current density</a:t>
            </a:r>
          </a:p>
        </p:txBody>
      </p:sp>
      <p:cxnSp>
        <p:nvCxnSpPr>
          <p:cNvPr id="15" name="Connettore 1 7">
            <a:extLst>
              <a:ext uri="{FF2B5EF4-FFF2-40B4-BE49-F238E27FC236}">
                <a16:creationId xmlns:a16="http://schemas.microsoft.com/office/drawing/2014/main" id="{F85F62E7-1564-448C-A71E-2714742A9E0B}"/>
              </a:ext>
            </a:extLst>
          </p:cNvPr>
          <p:cNvCxnSpPr>
            <a:cxnSpLocks/>
          </p:cNvCxnSpPr>
          <p:nvPr/>
        </p:nvCxnSpPr>
        <p:spPr>
          <a:xfrm flipH="1">
            <a:off x="5600338" y="3057554"/>
            <a:ext cx="124666" cy="207088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9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C0F0935-149E-439D-9841-2864514F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B81E7-2244-4D10-B67E-3B266FCF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014FDF3-9D69-4032-9D7C-CB97AE54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92" y="136525"/>
            <a:ext cx="8282940" cy="17315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AEA28B5-00A2-421C-B574-3FE1DDE7F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39" y="1744757"/>
            <a:ext cx="3727133" cy="35461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C925837-3952-49BA-AB11-AA1C818A9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46" y="5310044"/>
            <a:ext cx="11343907" cy="6919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D6192E-B7C1-4B84-B92E-8CF3EBB24565}"/>
              </a:ext>
            </a:extLst>
          </p:cNvPr>
          <p:cNvSpPr txBox="1"/>
          <p:nvPr/>
        </p:nvSpPr>
        <p:spPr>
          <a:xfrm>
            <a:off x="6377029" y="2294825"/>
            <a:ext cx="43740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LTC 1100 uses an Autozero</a:t>
            </a:r>
          </a:p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 to cancel the input offset and </a:t>
            </a:r>
          </a:p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flicker noise. </a:t>
            </a:r>
          </a:p>
          <a:p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side-effect is foldover, resulting in an</a:t>
            </a:r>
          </a:p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low-frequency  noise density. </a:t>
            </a:r>
          </a:p>
          <a:p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5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0400" y="199241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AD 4528 equivalent block diagram </a:t>
            </a:r>
            <a:br>
              <a:rPr lang="en-US" dirty="0"/>
            </a:br>
            <a:r>
              <a:rPr lang="en-US" dirty="0"/>
              <a:t>(from AN-1114 application note of Analog Design)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Mixed Signal Design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1343025"/>
            <a:ext cx="6562725" cy="41719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358640" y="3199952"/>
            <a:ext cx="2407920" cy="95294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3985259" y="4335780"/>
            <a:ext cx="1737361" cy="8763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3718559" y="1868897"/>
            <a:ext cx="2324101" cy="101555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484754" y="1222566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Chopper modulation is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only to the first stage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6977" y="5026395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path (not chopped)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a wide bandwidth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993731" y="3506569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loop for reduction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offset ripple</a:t>
            </a:r>
          </a:p>
        </p:txBody>
      </p:sp>
      <p:cxnSp>
        <p:nvCxnSpPr>
          <p:cNvPr id="12" name="Connettore 2 11"/>
          <p:cNvCxnSpPr/>
          <p:nvPr/>
        </p:nvCxnSpPr>
        <p:spPr>
          <a:xfrm flipH="1" flipV="1">
            <a:off x="6883531" y="3604260"/>
            <a:ext cx="1110200" cy="159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3395909" y="1553394"/>
            <a:ext cx="509712" cy="2560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3691219" y="5276349"/>
            <a:ext cx="516719" cy="268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173" y="106006"/>
            <a:ext cx="10515600" cy="662397"/>
          </a:xfrm>
        </p:spPr>
        <p:txBody>
          <a:bodyPr/>
          <a:lstStyle/>
          <a:p>
            <a:r>
              <a:rPr lang="en-US" dirty="0"/>
              <a:t>A recently introduced chopper op-amp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Mixed Signal Design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56" y="931212"/>
            <a:ext cx="6129196" cy="10944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856" y="1375928"/>
            <a:ext cx="4083351" cy="184302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73" y="2161055"/>
            <a:ext cx="3044891" cy="38002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064" y="2956393"/>
            <a:ext cx="4191000" cy="299085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870133" y="2033063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residual 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and flicker noise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shifted at the clock frequency</a:t>
            </a: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6536601" y="2923638"/>
            <a:ext cx="244444" cy="389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393055" y="5347752"/>
            <a:ext cx="308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low noise density down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low frequencies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838200" y="2362953"/>
            <a:ext cx="2728864" cy="4580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2062094" y="1979536"/>
            <a:ext cx="248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low offset voltage</a:t>
            </a:r>
          </a:p>
        </p:txBody>
      </p:sp>
    </p:spTree>
    <p:extLst>
      <p:ext uri="{BB962C8B-B14F-4D97-AF65-F5344CB8AC3E}">
        <p14:creationId xmlns:p14="http://schemas.microsoft.com/office/powerpoint/2010/main" val="35173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Mixed Signal Design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98" y="452673"/>
            <a:ext cx="8198166" cy="51795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18" y="161406"/>
            <a:ext cx="8915400" cy="8858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75180" y="1338498"/>
            <a:ext cx="3595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relatively high bias currents</a:t>
            </a:r>
          </a:p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CMOS amplifier: effect of </a:t>
            </a:r>
          </a:p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injection from the input</a:t>
            </a:r>
          </a:p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2588" y="326297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relatively low input resistance</a:t>
            </a:r>
          </a:p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(effect of alternating Vin and –Vin </a:t>
            </a:r>
          </a:p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input capacitance) 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3870960" y="1951485"/>
            <a:ext cx="6076158" cy="777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038600" y="3797688"/>
            <a:ext cx="6019800" cy="11127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AEDB1-D8DC-4051-A835-4D5EBE52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0" y="198923"/>
            <a:ext cx="10515600" cy="662397"/>
          </a:xfrm>
        </p:spPr>
        <p:txBody>
          <a:bodyPr/>
          <a:lstStyle/>
          <a:p>
            <a:r>
              <a:rPr lang="en-US" dirty="0"/>
              <a:t>In-amps: errors due to the input noise/offset voltage and currents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DAD7587-F326-4680-8223-4B8D9217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481862-65CD-4BA2-B98C-18F5136A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2" descr="INA2">
            <a:extLst>
              <a:ext uri="{FF2B5EF4-FFF2-40B4-BE49-F238E27FC236}">
                <a16:creationId xmlns:a16="http://schemas.microsoft.com/office/drawing/2014/main" id="{A695CFB9-FA80-49DE-BA18-1164C757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61" y="1760301"/>
            <a:ext cx="5983460" cy="40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72D6128-27AF-4DB5-B964-68E253393398}"/>
              </a:ext>
            </a:extLst>
          </p:cNvPr>
          <p:cNvSpPr/>
          <p:nvPr/>
        </p:nvSpPr>
        <p:spPr>
          <a:xfrm>
            <a:off x="1827836" y="2591298"/>
            <a:ext cx="2210764" cy="34955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922595-C46C-43A8-8BA4-1B4E6FA590A8}"/>
              </a:ext>
            </a:extLst>
          </p:cNvPr>
          <p:cNvSpPr txBox="1"/>
          <p:nvPr/>
        </p:nvSpPr>
        <p:spPr>
          <a:xfrm>
            <a:off x="138896" y="1442020"/>
            <a:ext cx="4038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signal source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(Thevenin equivalent circuit)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9B0FB89-F47C-496D-B6C4-D81065F72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535884"/>
              </p:ext>
            </p:extLst>
          </p:nvPr>
        </p:nvGraphicFramePr>
        <p:xfrm>
          <a:off x="5835012" y="4107254"/>
          <a:ext cx="6058788" cy="49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4" imgW="2654300" imgH="215900" progId="Equation.DSMT4">
                  <p:embed/>
                </p:oleObj>
              </mc:Choice>
              <mc:Fallback>
                <p:oleObj name="Equation" r:id="rId4" imgW="2654300" imgH="215900" progId="Equation.DSMT4">
                  <p:embed/>
                  <p:pic>
                    <p:nvPicPr>
                      <p:cNvPr id="6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012" y="4107254"/>
                        <a:ext cx="6058788" cy="499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F40FB3A-ECE4-49FC-9391-B30D916BE469}"/>
              </a:ext>
            </a:extLst>
          </p:cNvPr>
          <p:cNvSpPr/>
          <p:nvPr/>
        </p:nvSpPr>
        <p:spPr>
          <a:xfrm>
            <a:off x="5164238" y="2540843"/>
            <a:ext cx="599954" cy="12903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A588098-7080-481E-B95A-B8228A6E6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905162"/>
              </p:ext>
            </p:extLst>
          </p:nvPr>
        </p:nvGraphicFramePr>
        <p:xfrm>
          <a:off x="5835012" y="4712847"/>
          <a:ext cx="3044389" cy="49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6" imgW="1219200" imgH="190500" progId="Equation.DSMT4">
                  <p:embed/>
                </p:oleObj>
              </mc:Choice>
              <mc:Fallback>
                <p:oleObj name="Equation" r:id="rId6" imgW="1219200" imgH="190500" progId="Equation.DSMT4">
                  <p:embed/>
                  <p:pic>
                    <p:nvPicPr>
                      <p:cNvPr id="8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012" y="4712847"/>
                        <a:ext cx="3044389" cy="499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EF7ED40-3187-4DC7-977F-065C41F70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021670"/>
              </p:ext>
            </p:extLst>
          </p:nvPr>
        </p:nvGraphicFramePr>
        <p:xfrm>
          <a:off x="5950565" y="5531340"/>
          <a:ext cx="2813282" cy="50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8" imgW="1320800" imgH="228600" progId="Equation.DSMT4">
                  <p:embed/>
                </p:oleObj>
              </mc:Choice>
              <mc:Fallback>
                <p:oleObj name="Equation" r:id="rId8" imgW="1320800" imgH="228600" progId="Equation.DSMT4">
                  <p:embed/>
                  <p:pic>
                    <p:nvPicPr>
                      <p:cNvPr id="1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565" y="5531340"/>
                        <a:ext cx="2813282" cy="505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FD56B9-0959-48F1-8D74-1346FB432DFC}"/>
              </a:ext>
            </a:extLst>
          </p:cNvPr>
          <p:cNvSpPr txBox="1"/>
          <p:nvPr/>
        </p:nvSpPr>
        <p:spPr>
          <a:xfrm>
            <a:off x="9047747" y="5379244"/>
            <a:ext cx="237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Balanced source case (R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B73951C-4DE0-4ADD-89A8-5139BC8A4AA0}"/>
              </a:ext>
            </a:extLst>
          </p:cNvPr>
          <p:cNvSpPr txBox="1"/>
          <p:nvPr/>
        </p:nvSpPr>
        <p:spPr>
          <a:xfrm>
            <a:off x="6512142" y="1221861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Signal: 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20A8F5C-5D20-49F0-B671-D8B6D8E6A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060461"/>
              </p:ext>
            </p:extLst>
          </p:nvPr>
        </p:nvGraphicFramePr>
        <p:xfrm>
          <a:off x="8601158" y="1223166"/>
          <a:ext cx="1306128" cy="53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0" imgW="469800" imgH="190440" progId="Equation.DSMT4">
                  <p:embed/>
                </p:oleObj>
              </mc:Choice>
              <mc:Fallback>
                <p:oleObj name="Equation" r:id="rId10" imgW="469800" imgH="1904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9B0FB89-F47C-496D-B6C4-D81065F721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1158" y="1223166"/>
                        <a:ext cx="1306128" cy="537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9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4935" y="135866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Finite input resistance of chopper amplifiers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</a:t>
            </a:r>
            <a:r>
              <a:rPr lang="en-US" dirty="0" err="1"/>
              <a:t>Bruschi</a:t>
            </a:r>
            <a:r>
              <a:rPr lang="en-US" dirty="0"/>
              <a:t> – Mixed Signal Design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7" y="1421575"/>
            <a:ext cx="4486901" cy="286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79" y="1421575"/>
            <a:ext cx="4486901" cy="281979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04935" y="95633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 modulator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15297" y="84739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Amplifier input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capacitance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303699" y="1325665"/>
            <a:ext cx="1412341" cy="140848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3467477" y="1493721"/>
            <a:ext cx="244444" cy="389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095470" y="414253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us start from phase 1 …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364785" y="245396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409863" y="42817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1 again </a:t>
            </a:r>
          </a:p>
        </p:txBody>
      </p:sp>
      <p:sp>
        <p:nvSpPr>
          <p:cNvPr id="17" name="Freccia a destra 16"/>
          <p:cNvSpPr/>
          <p:nvPr/>
        </p:nvSpPr>
        <p:spPr>
          <a:xfrm rot="19742596">
            <a:off x="5153382" y="2668588"/>
            <a:ext cx="687872" cy="22859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/>
        </p:nvGraphicFramePr>
        <p:xfrm>
          <a:off x="6022164" y="1023954"/>
          <a:ext cx="2685242" cy="322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5" imgW="1587240" imgH="190440" progId="Equation.DSMT4">
                  <p:embed/>
                </p:oleObj>
              </mc:Choice>
              <mc:Fallback>
                <p:oleObj name="Equation" r:id="rId5" imgW="1587240" imgH="190440" progId="Equation.DSMT4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22164" y="1023954"/>
                        <a:ext cx="2685242" cy="322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2 18"/>
          <p:cNvCxnSpPr/>
          <p:nvPr/>
        </p:nvCxnSpPr>
        <p:spPr>
          <a:xfrm>
            <a:off x="6303840" y="1421575"/>
            <a:ext cx="57969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 flipV="1">
            <a:off x="6319684" y="2609373"/>
            <a:ext cx="434076" cy="7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24"/>
          <p:cNvGraphicFramePr>
            <a:graphicFrameLocks noChangeAspect="1"/>
          </p:cNvGraphicFramePr>
          <p:nvPr/>
        </p:nvGraphicFramePr>
        <p:xfrm>
          <a:off x="6743700" y="2782888"/>
          <a:ext cx="11588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7" imgW="685800" imgH="190440" progId="Equation.DSMT4">
                  <p:embed/>
                </p:oleObj>
              </mc:Choice>
              <mc:Fallback>
                <p:oleObj name="Equation" r:id="rId7" imgW="685800" imgH="190440" progId="Equation.DSMT4">
                  <p:embed/>
                  <p:pic>
                    <p:nvPicPr>
                      <p:cNvPr id="25" name="Oggetto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3700" y="2782888"/>
                        <a:ext cx="1158875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Immagin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60" y="4553039"/>
            <a:ext cx="2162477" cy="1000265"/>
          </a:xfrm>
          <a:prstGeom prst="rect">
            <a:avLst/>
          </a:prstGeom>
        </p:spPr>
      </p:pic>
      <p:graphicFrame>
        <p:nvGraphicFramePr>
          <p:cNvPr id="27" name="Oggetto 26"/>
          <p:cNvGraphicFramePr>
            <a:graphicFrameLocks noChangeAspect="1"/>
          </p:cNvGraphicFramePr>
          <p:nvPr/>
        </p:nvGraphicFramePr>
        <p:xfrm>
          <a:off x="2969806" y="5692240"/>
          <a:ext cx="11588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10" imgW="685800" imgH="190440" progId="Equation.DSMT4">
                  <p:embed/>
                </p:oleObj>
              </mc:Choice>
              <mc:Fallback>
                <p:oleObj name="Equation" r:id="rId10" imgW="685800" imgH="190440" progId="Equation.DSMT4">
                  <p:embed/>
                  <p:pic>
                    <p:nvPicPr>
                      <p:cNvPr id="27" name="Oggetto 2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69806" y="5692240"/>
                        <a:ext cx="1158875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/>
          <p:cNvGraphicFramePr>
            <a:graphicFrameLocks noChangeAspect="1"/>
          </p:cNvGraphicFramePr>
          <p:nvPr/>
        </p:nvGraphicFramePr>
        <p:xfrm>
          <a:off x="4644626" y="5700947"/>
          <a:ext cx="11588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12" imgW="685800" imgH="190440" progId="Equation.DSMT4">
                  <p:embed/>
                </p:oleObj>
              </mc:Choice>
              <mc:Fallback>
                <p:oleObj name="Equation" r:id="rId12" imgW="685800" imgH="190440" progId="Equation.DSMT4">
                  <p:embed/>
                  <p:pic>
                    <p:nvPicPr>
                      <p:cNvPr id="28" name="Oggetto 2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4626" y="5700947"/>
                        <a:ext cx="1158875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/>
          <p:cNvGraphicFramePr>
            <a:graphicFrameLocks noChangeAspect="1"/>
          </p:cNvGraphicFramePr>
          <p:nvPr/>
        </p:nvGraphicFramePr>
        <p:xfrm>
          <a:off x="5542442" y="4834226"/>
          <a:ext cx="13096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13" imgW="774360" imgH="190440" progId="Equation.DSMT4">
                  <p:embed/>
                </p:oleObj>
              </mc:Choice>
              <mc:Fallback>
                <p:oleObj name="Equation" r:id="rId13" imgW="774360" imgH="190440" progId="Equation.DSMT4">
                  <p:embed/>
                  <p:pic>
                    <p:nvPicPr>
                      <p:cNvPr id="29" name="Oggetto 2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42442" y="4834226"/>
                        <a:ext cx="1309688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/>
          <p:cNvGraphicFramePr>
            <a:graphicFrameLocks noChangeAspect="1"/>
          </p:cNvGraphicFramePr>
          <p:nvPr/>
        </p:nvGraphicFramePr>
        <p:xfrm>
          <a:off x="7007230" y="5461770"/>
          <a:ext cx="2190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15" imgW="1295280" imgH="342720" progId="Equation.DSMT4">
                  <p:embed/>
                </p:oleObj>
              </mc:Choice>
              <mc:Fallback>
                <p:oleObj name="Equation" r:id="rId15" imgW="1295280" imgH="342720" progId="Equation.DSMT4">
                  <p:embed/>
                  <p:pic>
                    <p:nvPicPr>
                      <p:cNvPr id="30" name="Oggetto 2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07230" y="5461770"/>
                        <a:ext cx="21907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/>
          <p:cNvGraphicFramePr>
            <a:graphicFrameLocks noChangeAspect="1"/>
          </p:cNvGraphicFramePr>
          <p:nvPr/>
        </p:nvGraphicFramePr>
        <p:xfrm>
          <a:off x="8997950" y="4694593"/>
          <a:ext cx="17192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17" imgW="1015920" imgH="393480" progId="Equation.DSMT4">
                  <p:embed/>
                </p:oleObj>
              </mc:Choice>
              <mc:Fallback>
                <p:oleObj name="Equation" r:id="rId17" imgW="1015920" imgH="393480" progId="Equation.DSMT4">
                  <p:embed/>
                  <p:pic>
                    <p:nvPicPr>
                      <p:cNvPr id="31" name="Oggetto 3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997950" y="4694593"/>
                        <a:ext cx="1719263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nettore 2 32"/>
          <p:cNvCxnSpPr/>
          <p:nvPr/>
        </p:nvCxnSpPr>
        <p:spPr>
          <a:xfrm flipV="1">
            <a:off x="3721084" y="5553304"/>
            <a:ext cx="199176" cy="1389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 flipV="1">
            <a:off x="4600402" y="5545323"/>
            <a:ext cx="163694" cy="1556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ccia in giù 36"/>
          <p:cNvSpPr/>
          <p:nvPr/>
        </p:nvSpPr>
        <p:spPr>
          <a:xfrm rot="10800000">
            <a:off x="9857581" y="5459240"/>
            <a:ext cx="372835" cy="5069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6888062" y="480831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(one period)</a:t>
            </a:r>
          </a:p>
        </p:txBody>
      </p:sp>
      <p:cxnSp>
        <p:nvCxnSpPr>
          <p:cNvPr id="39" name="Connettore 2 38"/>
          <p:cNvCxnSpPr/>
          <p:nvPr/>
        </p:nvCxnSpPr>
        <p:spPr>
          <a:xfrm>
            <a:off x="6781205" y="5224313"/>
            <a:ext cx="434407" cy="3210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V="1">
            <a:off x="8868314" y="5306531"/>
            <a:ext cx="329666" cy="1886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ccia a destra 42"/>
          <p:cNvSpPr/>
          <p:nvPr/>
        </p:nvSpPr>
        <p:spPr>
          <a:xfrm rot="5400000">
            <a:off x="8815098" y="2696897"/>
            <a:ext cx="403645" cy="22859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 animBg="1"/>
      <p:bldP spid="37" grpId="0" animBg="1"/>
      <p:bldP spid="38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F92CE6-7878-4BF5-A38F-DF9BED0C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60" y="114499"/>
            <a:ext cx="10515600" cy="662397"/>
          </a:xfrm>
        </p:spPr>
        <p:txBody>
          <a:bodyPr/>
          <a:lstStyle/>
          <a:p>
            <a:r>
              <a:rPr lang="en-US" dirty="0"/>
              <a:t>Total voltage noise expressions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095F1FC-62BE-4991-8A22-72CDE78A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0C6FB3-BF76-4072-89AA-3D354EA8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93E25F6-9DFB-4E2F-B3F0-0CAEC6C17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218785"/>
              </p:ext>
            </p:extLst>
          </p:nvPr>
        </p:nvGraphicFramePr>
        <p:xfrm>
          <a:off x="3746158" y="1318155"/>
          <a:ext cx="2813282" cy="50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3" imgW="1320800" imgH="228600" progId="Equation.DSMT4">
                  <p:embed/>
                </p:oleObj>
              </mc:Choice>
              <mc:Fallback>
                <p:oleObj name="Equation" r:id="rId3" imgW="132080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EF7ED40-3187-4DC7-977F-065C41F708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158" y="1318155"/>
                        <a:ext cx="2813282" cy="505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475502-C35C-43DC-A563-0F8C82A945F7}"/>
              </a:ext>
            </a:extLst>
          </p:cNvPr>
          <p:cNvSpPr txBox="1"/>
          <p:nvPr/>
        </p:nvSpPr>
        <p:spPr>
          <a:xfrm>
            <a:off x="1061215" y="1217205"/>
            <a:ext cx="237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Balanced source case (R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09C336-7DCB-46FA-8D99-924490765ACC}"/>
              </a:ext>
            </a:extLst>
          </p:cNvPr>
          <p:cNvSpPr txBox="1"/>
          <p:nvPr/>
        </p:nvSpPr>
        <p:spPr>
          <a:xfrm>
            <a:off x="838200" y="2430684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DC components: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BA482ED-3EE8-4AB0-B899-2860576D0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33808"/>
              </p:ext>
            </p:extLst>
          </p:nvPr>
        </p:nvGraphicFramePr>
        <p:xfrm>
          <a:off x="3855374" y="2386970"/>
          <a:ext cx="60563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5" imgW="2844720" imgH="215640" progId="Equation.DSMT4">
                  <p:embed/>
                </p:oleObj>
              </mc:Choice>
              <mc:Fallback>
                <p:oleObj name="Equation" r:id="rId5" imgW="2844720" imgH="215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93E25F6-9DFB-4E2F-B3F0-0CAEC6C17B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374" y="2386970"/>
                        <a:ext cx="6056313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AE3C2C0-44DF-42AD-8772-864014649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58046"/>
              </p:ext>
            </p:extLst>
          </p:nvPr>
        </p:nvGraphicFramePr>
        <p:xfrm>
          <a:off x="838200" y="3098419"/>
          <a:ext cx="2215727" cy="540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7" imgW="812520" imgH="190440" progId="Equation.DSMT4">
                  <p:embed/>
                </p:oleObj>
              </mc:Choice>
              <mc:Fallback>
                <p:oleObj name="Equation" r:id="rId7" imgW="812520" imgH="190440" progId="Equation.DSMT4">
                  <p:embed/>
                  <p:pic>
                    <p:nvPicPr>
                      <p:cNvPr id="6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98419"/>
                        <a:ext cx="2215727" cy="540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E012148-E2F4-4B3D-A369-0C8816636CA8}"/>
              </a:ext>
            </a:extLst>
          </p:cNvPr>
          <p:cNvSpPr txBox="1"/>
          <p:nvPr/>
        </p:nvSpPr>
        <p:spPr>
          <a:xfrm>
            <a:off x="795360" y="4101676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 components: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2A31989-ED3A-4886-93FE-6B5702671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680628"/>
              </p:ext>
            </p:extLst>
          </p:nvPr>
        </p:nvGraphicFramePr>
        <p:xfrm>
          <a:off x="3654425" y="3948620"/>
          <a:ext cx="455612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9" imgW="2120760" imgH="419040" progId="Equation.DSMT4">
                  <p:embed/>
                </p:oleObj>
              </mc:Choice>
              <mc:Fallback>
                <p:oleObj name="Equation" r:id="rId9" imgW="2120760" imgH="419040" progId="Equation.DSMT4">
                  <p:embed/>
                  <p:pic>
                    <p:nvPicPr>
                      <p:cNvPr id="9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3948620"/>
                        <a:ext cx="4556125" cy="890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A86073B-876B-4E8C-B6FF-58EF41E2F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139347"/>
              </p:ext>
            </p:extLst>
          </p:nvPr>
        </p:nvGraphicFramePr>
        <p:xfrm>
          <a:off x="840823" y="5315683"/>
          <a:ext cx="4311976" cy="510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11" imgW="2006600" imgH="241300" progId="Equation.DSMT4">
                  <p:embed/>
                </p:oleObj>
              </mc:Choice>
              <mc:Fallback>
                <p:oleObj name="Equation" r:id="rId11" imgW="2006600" imgH="241300" progId="Equation.DSMT4">
                  <p:embed/>
                  <p:pic>
                    <p:nvPicPr>
                      <p:cNvPr id="9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23" y="5315683"/>
                        <a:ext cx="4311976" cy="510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41AC20B-B513-40EA-A5BE-BAF7DF9BA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80666"/>
              </p:ext>
            </p:extLst>
          </p:nvPr>
        </p:nvGraphicFramePr>
        <p:xfrm>
          <a:off x="5774453" y="5579434"/>
          <a:ext cx="2375829" cy="51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13" imgW="1104900" imgH="241300" progId="Equation.DSMT4">
                  <p:embed/>
                </p:oleObj>
              </mc:Choice>
              <mc:Fallback>
                <p:oleObj name="Equation" r:id="rId13" imgW="1104900" imgH="241300" progId="Equation.DSMT4">
                  <p:embed/>
                  <p:pic>
                    <p:nvPicPr>
                      <p:cNvPr id="14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4453" y="5579434"/>
                        <a:ext cx="2375829" cy="512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4564E75-2B01-4647-B5A1-2788BBBF0AF3}"/>
              </a:ext>
            </a:extLst>
          </p:cNvPr>
          <p:cNvSpPr txBox="1"/>
          <p:nvPr/>
        </p:nvSpPr>
        <p:spPr>
          <a:xfrm>
            <a:off x="5680993" y="5045154"/>
            <a:ext cx="5487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uncorrelated and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:=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1735638-6FBF-4350-A879-EB1AC6B4EBFF}"/>
              </a:ext>
            </a:extLst>
          </p:cNvPr>
          <p:cNvSpPr/>
          <p:nvPr/>
        </p:nvSpPr>
        <p:spPr>
          <a:xfrm>
            <a:off x="692374" y="2915434"/>
            <a:ext cx="2559291" cy="9650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96985827-4749-4153-BCAA-1C6B35CA0B85}"/>
              </a:ext>
            </a:extLst>
          </p:cNvPr>
          <p:cNvSpPr/>
          <p:nvPr/>
        </p:nvSpPr>
        <p:spPr>
          <a:xfrm>
            <a:off x="5615610" y="5539845"/>
            <a:ext cx="2773016" cy="6424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B0A036-26CF-4048-8428-FAF5A5E1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Discrete monolithic In-Amps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455CA7-C6B7-4ECA-ADD1-9563DDAD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1FB9B8-CB75-4CB1-A919-64CCA962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 descr="INA3">
            <a:extLst>
              <a:ext uri="{FF2B5EF4-FFF2-40B4-BE49-F238E27FC236}">
                <a16:creationId xmlns:a16="http://schemas.microsoft.com/office/drawing/2014/main" id="{B788F1C0-618E-4CE8-AC26-1180EAF04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06" y="1405993"/>
            <a:ext cx="2514877" cy="259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B309D8-F560-4882-A9B4-E62E37FDFA61}"/>
              </a:ext>
            </a:extLst>
          </p:cNvPr>
          <p:cNvSpPr txBox="1"/>
          <p:nvPr/>
        </p:nvSpPr>
        <p:spPr>
          <a:xfrm>
            <a:off x="838200" y="4180411"/>
            <a:ext cx="3008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 pin configuration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54FEEC4-90D7-4625-A0CF-417EED7A1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201086"/>
              </p:ext>
            </p:extLst>
          </p:nvPr>
        </p:nvGraphicFramePr>
        <p:xfrm>
          <a:off x="4303998" y="1562471"/>
          <a:ext cx="3230533" cy="46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4" imgW="1638300" imgH="228600" progId="Equation.DSMT4">
                  <p:embed/>
                </p:oleObj>
              </mc:Choice>
              <mc:Fallback>
                <p:oleObj name="Equation" r:id="rId4" imgW="1638300" imgH="228600" progId="Equation.DSMT4">
                  <p:embed/>
                  <p:pic>
                    <p:nvPicPr>
                      <p:cNvPr id="9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998" y="1562471"/>
                        <a:ext cx="3230533" cy="469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INA4">
            <a:extLst>
              <a:ext uri="{FF2B5EF4-FFF2-40B4-BE49-F238E27FC236}">
                <a16:creationId xmlns:a16="http://schemas.microsoft.com/office/drawing/2014/main" id="{5B1A22DF-4B3C-4B1B-BBE2-35523213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42" y="3232121"/>
            <a:ext cx="4389682" cy="26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7106EF-B32D-4147-AAA2-5BF8ED01F42D}"/>
              </a:ext>
            </a:extLst>
          </p:cNvPr>
          <p:cNvSpPr txBox="1"/>
          <p:nvPr/>
        </p:nvSpPr>
        <p:spPr>
          <a:xfrm>
            <a:off x="7375483" y="5221035"/>
            <a:ext cx="3008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possible use of the SENSE terminal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80010EE-0A9B-42EA-9619-A1DD78B45B66}"/>
              </a:ext>
            </a:extLst>
          </p:cNvPr>
          <p:cNvCxnSpPr>
            <a:cxnSpLocks/>
          </p:cNvCxnSpPr>
          <p:nvPr/>
        </p:nvCxnSpPr>
        <p:spPr>
          <a:xfrm>
            <a:off x="2733261" y="2032025"/>
            <a:ext cx="63610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F5720DE-02F7-43D5-85A8-8111ECA8AA3F}"/>
              </a:ext>
            </a:extLst>
          </p:cNvPr>
          <p:cNvCxnSpPr/>
          <p:nvPr/>
        </p:nvCxnSpPr>
        <p:spPr>
          <a:xfrm>
            <a:off x="3359426" y="2032025"/>
            <a:ext cx="0" cy="47263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E2FE9A-2B93-434A-96F4-9A5614C9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25322"/>
            <a:ext cx="10515600" cy="662397"/>
          </a:xfrm>
        </p:spPr>
        <p:txBody>
          <a:bodyPr/>
          <a:lstStyle/>
          <a:p>
            <a:r>
              <a:rPr lang="en-US" dirty="0"/>
              <a:t>In-Amp with variable gain: Input and Output offset and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DF326D-DAF8-4D01-B330-04CB8DA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6237FF-5038-4EB9-8B67-4147620F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 descr="INA5">
            <a:extLst>
              <a:ext uri="{FF2B5EF4-FFF2-40B4-BE49-F238E27FC236}">
                <a16:creationId xmlns:a16="http://schemas.microsoft.com/office/drawing/2014/main" id="{BFCFB7D1-CBAE-46B8-8DCD-25169A01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42" y="1374667"/>
            <a:ext cx="5336087" cy="17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FD4A3C6-F71A-45AB-9499-2F78C48C9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728055"/>
              </p:ext>
            </p:extLst>
          </p:nvPr>
        </p:nvGraphicFramePr>
        <p:xfrm>
          <a:off x="5305807" y="4945605"/>
          <a:ext cx="2202288" cy="94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4" imgW="825480" imgH="355320" progId="Equation.DSMT4">
                  <p:embed/>
                </p:oleObj>
              </mc:Choice>
              <mc:Fallback>
                <p:oleObj name="Equation" r:id="rId4" imgW="825480" imgH="355320" progId="Equation.DSMT4">
                  <p:embed/>
                  <p:pic>
                    <p:nvPicPr>
                      <p:cNvPr id="6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807" y="4945605"/>
                        <a:ext cx="2202288" cy="943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5DE1E5-FE34-4A36-842F-D9E6CA88765A}"/>
              </a:ext>
            </a:extLst>
          </p:cNvPr>
          <p:cNvSpPr txBox="1"/>
          <p:nvPr/>
        </p:nvSpPr>
        <p:spPr>
          <a:xfrm>
            <a:off x="3568451" y="3291826"/>
            <a:ext cx="485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 two-stage architecture of In-amps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713042-06C0-413C-9907-59B44816AA8B}"/>
              </a:ext>
            </a:extLst>
          </p:cNvPr>
          <p:cNvSpPr txBox="1"/>
          <p:nvPr/>
        </p:nvSpPr>
        <p:spPr>
          <a:xfrm>
            <a:off x="704554" y="5257752"/>
            <a:ext cx="2762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Generally, 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1, thus: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F77BCD0-7D6A-402F-AC1A-E132CFD394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112139"/>
              </p:ext>
            </p:extLst>
          </p:nvPr>
        </p:nvGraphicFramePr>
        <p:xfrm>
          <a:off x="838200" y="3983818"/>
          <a:ext cx="3460830" cy="55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6" imgW="1180800" imgH="190440" progId="Equation.DSMT4">
                  <p:embed/>
                </p:oleObj>
              </mc:Choice>
              <mc:Fallback>
                <p:oleObj name="Equation" r:id="rId6" imgW="1180800" imgH="1904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FD4A3C6-F71A-45AB-9499-2F78C48C9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83818"/>
                        <a:ext cx="3460830" cy="554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76BA3C6-48E1-4972-9CD9-A3D4AC3B2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95606"/>
              </p:ext>
            </p:extLst>
          </p:nvPr>
        </p:nvGraphicFramePr>
        <p:xfrm>
          <a:off x="8664796" y="3204543"/>
          <a:ext cx="15001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8" imgW="495000" imgH="190440" progId="Equation.DSMT4">
                  <p:embed/>
                </p:oleObj>
              </mc:Choice>
              <mc:Fallback>
                <p:oleObj name="Equation" r:id="rId8" imgW="495000" imgH="1904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F77BCD0-7D6A-402F-AC1A-E132CFD394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4796" y="3204543"/>
                        <a:ext cx="1500187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530DA59-1A37-46D9-9898-290E14FF1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30047"/>
              </p:ext>
            </p:extLst>
          </p:nvPr>
        </p:nvGraphicFramePr>
        <p:xfrm>
          <a:off x="4833938" y="3759200"/>
          <a:ext cx="365283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Equation" r:id="rId10" imgW="1320480" imgH="380880" progId="Equation.DSMT4">
                  <p:embed/>
                </p:oleObj>
              </mc:Choice>
              <mc:Fallback>
                <p:oleObj name="Equation" r:id="rId10" imgW="1320480" imgH="3808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FD4A3C6-F71A-45AB-9499-2F78C48C9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59200"/>
                        <a:ext cx="3652837" cy="1046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9C6949B0-20A3-437E-BDAB-C0CF8C4CC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870982"/>
              </p:ext>
            </p:extLst>
          </p:nvPr>
        </p:nvGraphicFramePr>
        <p:xfrm>
          <a:off x="3520846" y="5195995"/>
          <a:ext cx="11922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12" imgW="393480" imgH="190440" progId="Equation.DSMT4">
                  <p:embed/>
                </p:oleObj>
              </mc:Choice>
              <mc:Fallback>
                <p:oleObj name="Equation" r:id="rId12" imgW="393480" imgH="1904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76BA3C6-48E1-4972-9CD9-A3D4AC3B2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846" y="5195995"/>
                        <a:ext cx="1192212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4CDA73E-BE5E-4099-961F-67193C754A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5910262" y="1502876"/>
            <a:ext cx="371475" cy="55245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F4B9CFB-B19A-46E3-BF13-B2EC521D53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3856831" y="1515179"/>
            <a:ext cx="371475" cy="552450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AA3BD8CF-6094-457F-BE22-0B58B9EFB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437763"/>
              </p:ext>
            </p:extLst>
          </p:nvPr>
        </p:nvGraphicFramePr>
        <p:xfrm>
          <a:off x="3722688" y="1021172"/>
          <a:ext cx="5000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16" imgW="164880" imgH="190440" progId="Equation.DSMT4">
                  <p:embed/>
                </p:oleObj>
              </mc:Choice>
              <mc:Fallback>
                <p:oleObj name="Equation" r:id="rId16" imgW="164880" imgH="1904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76BA3C6-48E1-4972-9CD9-A3D4AC3B2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1021172"/>
                        <a:ext cx="5000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9AD7B2E-62ED-4958-8BF5-9A674C2F55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796711"/>
              </p:ext>
            </p:extLst>
          </p:nvPr>
        </p:nvGraphicFramePr>
        <p:xfrm>
          <a:off x="5781675" y="1011238"/>
          <a:ext cx="5762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Equation" r:id="rId18" imgW="190440" imgH="190440" progId="Equation.DSMT4">
                  <p:embed/>
                </p:oleObj>
              </mc:Choice>
              <mc:Fallback>
                <p:oleObj name="Equation" r:id="rId18" imgW="190440" imgH="1904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AA3BD8CF-6094-457F-BE22-0B58B9EFB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1011238"/>
                        <a:ext cx="5762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96F12BF5-5B3C-4FA5-8175-9AC37B411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900013"/>
              </p:ext>
            </p:extLst>
          </p:nvPr>
        </p:nvGraphicFramePr>
        <p:xfrm>
          <a:off x="8134789" y="4887365"/>
          <a:ext cx="5000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20" imgW="164880" imgH="190440" progId="Equation.DSMT4">
                  <p:embed/>
                </p:oleObj>
              </mc:Choice>
              <mc:Fallback>
                <p:oleObj name="Equation" r:id="rId20" imgW="164880" imgH="1904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AA3BD8CF-6094-457F-BE22-0B58B9EFB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789" y="4887365"/>
                        <a:ext cx="5000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A614EF90-811D-46CD-8C23-4AA108589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025515"/>
              </p:ext>
            </p:extLst>
          </p:nvPr>
        </p:nvGraphicFramePr>
        <p:xfrm>
          <a:off x="8134789" y="5514075"/>
          <a:ext cx="5762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21" imgW="190440" imgH="190440" progId="Equation.DSMT4">
                  <p:embed/>
                </p:oleObj>
              </mc:Choice>
              <mc:Fallback>
                <p:oleObj name="Equation" r:id="rId21" imgW="190440" imgH="1904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9AD7B2E-62ED-4958-8BF5-9A674C2F55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789" y="5514075"/>
                        <a:ext cx="5762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5473020-0B9E-47FC-8364-A7A2BE251F27}"/>
              </a:ext>
            </a:extLst>
          </p:cNvPr>
          <p:cNvSpPr txBox="1"/>
          <p:nvPr/>
        </p:nvSpPr>
        <p:spPr>
          <a:xfrm>
            <a:off x="8663729" y="4996142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input noise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3A09561-B86B-4C43-B8B2-EF6DFBCDDFA6}"/>
              </a:ext>
            </a:extLst>
          </p:cNvPr>
          <p:cNvSpPr txBox="1"/>
          <p:nvPr/>
        </p:nvSpPr>
        <p:spPr>
          <a:xfrm>
            <a:off x="8663729" y="562708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output noise</a:t>
            </a:r>
          </a:p>
        </p:txBody>
      </p:sp>
    </p:spTree>
    <p:extLst>
      <p:ext uri="{BB962C8B-B14F-4D97-AF65-F5344CB8AC3E}">
        <p14:creationId xmlns:p14="http://schemas.microsoft.com/office/powerpoint/2010/main" val="40447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914F2-8A8C-4E7B-B926-7661E148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7" y="136525"/>
            <a:ext cx="10515600" cy="662397"/>
          </a:xfrm>
        </p:spPr>
        <p:txBody>
          <a:bodyPr/>
          <a:lstStyle/>
          <a:p>
            <a:r>
              <a:rPr lang="en-US" dirty="0"/>
              <a:t>Three-Op-Amp Instrumentation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ADAF71-79F0-42B7-A754-1FE6D1E6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1325AE-5A1A-4023-A5DF-672076A1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" descr="INA6">
            <a:extLst>
              <a:ext uri="{FF2B5EF4-FFF2-40B4-BE49-F238E27FC236}">
                <a16:creationId xmlns:a16="http://schemas.microsoft.com/office/drawing/2014/main" id="{5C6701D1-983F-4047-9D60-00046C4B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46" y="1495337"/>
            <a:ext cx="4108654" cy="376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1C47E28-51BB-43A3-9A40-541B835C6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609276"/>
              </p:ext>
            </p:extLst>
          </p:nvPr>
        </p:nvGraphicFramePr>
        <p:xfrm>
          <a:off x="1329588" y="5173684"/>
          <a:ext cx="1489812" cy="87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736600" imgH="431800" progId="Equation.DSMT4">
                  <p:embed/>
                </p:oleObj>
              </mc:Choice>
              <mc:Fallback>
                <p:oleObj name="Equation" r:id="rId4" imgW="736600" imgH="431800" progId="Equation.DSMT4">
                  <p:embed/>
                  <p:pic>
                    <p:nvPicPr>
                      <p:cNvPr id="6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588" y="5173684"/>
                        <a:ext cx="1489812" cy="870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4A7938A-9E03-44EF-A746-F30378D3BAB3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801533" y="4686655"/>
            <a:ext cx="2075736" cy="414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3D24A4-4C3D-4CF4-8EF0-9970B8E552F7}"/>
              </a:ext>
            </a:extLst>
          </p:cNvPr>
          <p:cNvSpPr txBox="1"/>
          <p:nvPr/>
        </p:nvSpPr>
        <p:spPr>
          <a:xfrm>
            <a:off x="5877269" y="4593356"/>
            <a:ext cx="3361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circuit that provides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must have a very low output resistance (&lt;&lt;R) 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13FCAEC-9ABB-42F1-9020-DE9DD44A65AD}"/>
              </a:ext>
            </a:extLst>
          </p:cNvPr>
          <p:cNvCxnSpPr>
            <a:cxnSpLocks/>
          </p:cNvCxnSpPr>
          <p:nvPr/>
        </p:nvCxnSpPr>
        <p:spPr>
          <a:xfrm flipH="1">
            <a:off x="4097867" y="1906818"/>
            <a:ext cx="1694873" cy="5626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94FD27-3F2F-4007-9D67-A85C420DF346}"/>
              </a:ext>
            </a:extLst>
          </p:cNvPr>
          <p:cNvSpPr txBox="1"/>
          <p:nvPr/>
        </p:nvSpPr>
        <p:spPr>
          <a:xfrm>
            <a:off x="5877269" y="1458384"/>
            <a:ext cx="3361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Mismatch of these resistors degrades the CMRR of the second stage. Resistor trimming is necessary for CMRRs &gt; 60 dB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6ED02BF1-C7E4-4BD5-B179-2C244DA37744}"/>
              </a:ext>
            </a:extLst>
          </p:cNvPr>
          <p:cNvSpPr/>
          <p:nvPr/>
        </p:nvSpPr>
        <p:spPr>
          <a:xfrm rot="16200000">
            <a:off x="2697882" y="2692175"/>
            <a:ext cx="1831561" cy="1561075"/>
          </a:xfrm>
          <a:custGeom>
            <a:avLst/>
            <a:gdLst>
              <a:gd name="connsiteX0" fmla="*/ 1913467 w 1913467"/>
              <a:gd name="connsiteY0" fmla="*/ 708884 h 1561075"/>
              <a:gd name="connsiteX1" fmla="*/ 1913467 w 1913467"/>
              <a:gd name="connsiteY1" fmla="*/ 1490399 h 1561075"/>
              <a:gd name="connsiteX2" fmla="*/ 1842791 w 1913467"/>
              <a:gd name="connsiteY2" fmla="*/ 1561075 h 1561075"/>
              <a:gd name="connsiteX3" fmla="*/ 1560098 w 1913467"/>
              <a:gd name="connsiteY3" fmla="*/ 1561075 h 1561075"/>
              <a:gd name="connsiteX4" fmla="*/ 1489422 w 1913467"/>
              <a:gd name="connsiteY4" fmla="*/ 1490399 h 1561075"/>
              <a:gd name="connsiteX5" fmla="*/ 1489422 w 1913467"/>
              <a:gd name="connsiteY5" fmla="*/ 736600 h 1561075"/>
              <a:gd name="connsiteX6" fmla="*/ 723902 w 1913467"/>
              <a:gd name="connsiteY6" fmla="*/ 736600 h 1561075"/>
              <a:gd name="connsiteX7" fmla="*/ 702836 w 1913467"/>
              <a:gd name="connsiteY7" fmla="*/ 732347 h 1561075"/>
              <a:gd name="connsiteX8" fmla="*/ 701821 w 1913467"/>
              <a:gd name="connsiteY8" fmla="*/ 737373 h 1561075"/>
              <a:gd name="connsiteX9" fmla="*/ 636699 w 1913467"/>
              <a:gd name="connsiteY9" fmla="*/ 780539 h 1561075"/>
              <a:gd name="connsiteX10" fmla="*/ 70676 w 1913467"/>
              <a:gd name="connsiteY10" fmla="*/ 780539 h 1561075"/>
              <a:gd name="connsiteX11" fmla="*/ 0 w 1913467"/>
              <a:gd name="connsiteY11" fmla="*/ 709863 h 1561075"/>
              <a:gd name="connsiteX12" fmla="*/ 0 w 1913467"/>
              <a:gd name="connsiteY12" fmla="*/ 427170 h 1561075"/>
              <a:gd name="connsiteX13" fmla="*/ 70676 w 1913467"/>
              <a:gd name="connsiteY13" fmla="*/ 356494 h 1561075"/>
              <a:gd name="connsiteX14" fmla="*/ 601133 w 1913467"/>
              <a:gd name="connsiteY14" fmla="*/ 356494 h 1561075"/>
              <a:gd name="connsiteX15" fmla="*/ 601133 w 1913467"/>
              <a:gd name="connsiteY15" fmla="*/ 122769 h 1561075"/>
              <a:gd name="connsiteX16" fmla="*/ 723902 w 1913467"/>
              <a:gd name="connsiteY16" fmla="*/ 0 h 1561075"/>
              <a:gd name="connsiteX17" fmla="*/ 1553631 w 1913467"/>
              <a:gd name="connsiteY17" fmla="*/ 0 h 1561075"/>
              <a:gd name="connsiteX18" fmla="*/ 1676400 w 1913467"/>
              <a:gd name="connsiteY18" fmla="*/ 122769 h 1561075"/>
              <a:gd name="connsiteX19" fmla="*/ 1676400 w 1913467"/>
              <a:gd name="connsiteY19" fmla="*/ 613831 h 1561075"/>
              <a:gd name="connsiteX20" fmla="*/ 1671479 w 1913467"/>
              <a:gd name="connsiteY20" fmla="*/ 638208 h 1561075"/>
              <a:gd name="connsiteX21" fmla="*/ 1842791 w 1913467"/>
              <a:gd name="connsiteY21" fmla="*/ 638208 h 1561075"/>
              <a:gd name="connsiteX22" fmla="*/ 1913467 w 1913467"/>
              <a:gd name="connsiteY22" fmla="*/ 708884 h 156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3467" h="1561075">
                <a:moveTo>
                  <a:pt x="1913467" y="708884"/>
                </a:moveTo>
                <a:lnTo>
                  <a:pt x="1913467" y="1490399"/>
                </a:lnTo>
                <a:cubicBezTo>
                  <a:pt x="1913467" y="1529432"/>
                  <a:pt x="1881824" y="1561075"/>
                  <a:pt x="1842791" y="1561075"/>
                </a:cubicBezTo>
                <a:lnTo>
                  <a:pt x="1560098" y="1561075"/>
                </a:lnTo>
                <a:cubicBezTo>
                  <a:pt x="1521065" y="1561075"/>
                  <a:pt x="1489422" y="1529432"/>
                  <a:pt x="1489422" y="1490399"/>
                </a:cubicBezTo>
                <a:lnTo>
                  <a:pt x="1489422" y="736600"/>
                </a:lnTo>
                <a:lnTo>
                  <a:pt x="723902" y="736600"/>
                </a:lnTo>
                <a:lnTo>
                  <a:pt x="702836" y="732347"/>
                </a:lnTo>
                <a:lnTo>
                  <a:pt x="701821" y="737373"/>
                </a:lnTo>
                <a:cubicBezTo>
                  <a:pt x="691092" y="762740"/>
                  <a:pt x="665974" y="780539"/>
                  <a:pt x="636699" y="780539"/>
                </a:cubicBezTo>
                <a:lnTo>
                  <a:pt x="70676" y="780539"/>
                </a:lnTo>
                <a:cubicBezTo>
                  <a:pt x="31643" y="780539"/>
                  <a:pt x="0" y="748896"/>
                  <a:pt x="0" y="709863"/>
                </a:cubicBezTo>
                <a:lnTo>
                  <a:pt x="0" y="427170"/>
                </a:lnTo>
                <a:cubicBezTo>
                  <a:pt x="0" y="388137"/>
                  <a:pt x="31643" y="356494"/>
                  <a:pt x="70676" y="356494"/>
                </a:cubicBezTo>
                <a:lnTo>
                  <a:pt x="601133" y="356494"/>
                </a:lnTo>
                <a:lnTo>
                  <a:pt x="601133" y="122769"/>
                </a:lnTo>
                <a:cubicBezTo>
                  <a:pt x="601133" y="54966"/>
                  <a:pt x="656099" y="0"/>
                  <a:pt x="723902" y="0"/>
                </a:cubicBezTo>
                <a:lnTo>
                  <a:pt x="1553631" y="0"/>
                </a:lnTo>
                <a:cubicBezTo>
                  <a:pt x="1621434" y="0"/>
                  <a:pt x="1676400" y="54966"/>
                  <a:pt x="1676400" y="122769"/>
                </a:cubicBezTo>
                <a:lnTo>
                  <a:pt x="1676400" y="613831"/>
                </a:lnTo>
                <a:lnTo>
                  <a:pt x="1671479" y="638208"/>
                </a:lnTo>
                <a:lnTo>
                  <a:pt x="1842791" y="638208"/>
                </a:lnTo>
                <a:cubicBezTo>
                  <a:pt x="1881824" y="638208"/>
                  <a:pt x="1913467" y="669851"/>
                  <a:pt x="1913467" y="708884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9CE11C-FFF6-41FE-B3FB-93AE239B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0942"/>
            <a:ext cx="10515600" cy="5695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AD 620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EB4B9D-4214-41F4-BACC-E8B032124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8B86B2-846D-4847-AC4F-4A4D11A5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9E63C4B-BDD6-41F9-9A34-DAEF42A64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61" y="1496025"/>
            <a:ext cx="3112277" cy="16523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5B9A0B-6C2F-4088-A081-537F51A12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16818"/>
            <a:ext cx="3238500" cy="22288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9624FCE-406A-48CE-A257-4A0228DE92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48346"/>
            <a:ext cx="7622055" cy="3073129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AFB2E10-B5EE-4D10-B8D2-AE1A9CA46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617657"/>
              </p:ext>
            </p:extLst>
          </p:nvPr>
        </p:nvGraphicFramePr>
        <p:xfrm>
          <a:off x="8269491" y="1895466"/>
          <a:ext cx="36433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zione" r:id="rId6" imgW="1409400" imgH="393480" progId="Equation.3">
                  <p:embed/>
                </p:oleObj>
              </mc:Choice>
              <mc:Fallback>
                <p:oleObj name="Equazione" r:id="rId6" imgW="1409400" imgH="393480" progId="Equation.3">
                  <p:embed/>
                  <p:pic>
                    <p:nvPicPr>
                      <p:cNvPr id="11" name="Oggetto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69491" y="1895466"/>
                        <a:ext cx="3643313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3C009E-6917-467E-B6DE-AAB1B520BB24}"/>
              </a:ext>
            </a:extLst>
          </p:cNvPr>
          <p:cNvSpPr txBox="1"/>
          <p:nvPr/>
        </p:nvSpPr>
        <p:spPr>
          <a:xfrm>
            <a:off x="8269491" y="3757468"/>
            <a:ext cx="17459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G≥100 the </a:t>
            </a: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BW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100kHz.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f&gt; 100kHz</a:t>
            </a:r>
          </a:p>
        </p:txBody>
      </p:sp>
      <p:cxnSp>
        <p:nvCxnSpPr>
          <p:cNvPr id="11" name="Connettore 1 5">
            <a:extLst>
              <a:ext uri="{FF2B5EF4-FFF2-40B4-BE49-F238E27FC236}">
                <a16:creationId xmlns:a16="http://schemas.microsoft.com/office/drawing/2014/main" id="{47A05221-F068-4656-AFE2-03BE6E1BE609}"/>
              </a:ext>
            </a:extLst>
          </p:cNvPr>
          <p:cNvCxnSpPr/>
          <p:nvPr/>
        </p:nvCxnSpPr>
        <p:spPr>
          <a:xfrm>
            <a:off x="8044469" y="5251585"/>
            <a:ext cx="60973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F57A3140-BC34-472D-80B9-38337C31BA0B}"/>
              </a:ext>
            </a:extLst>
          </p:cNvPr>
          <p:cNvCxnSpPr/>
          <p:nvPr/>
        </p:nvCxnSpPr>
        <p:spPr>
          <a:xfrm>
            <a:off x="8637925" y="5258777"/>
            <a:ext cx="390525" cy="43166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BC7BA3C8-0ECA-45EA-B3D0-29B6F171DF7A}"/>
              </a:ext>
            </a:extLst>
          </p:cNvPr>
          <p:cNvCxnSpPr/>
          <p:nvPr/>
        </p:nvCxnSpPr>
        <p:spPr>
          <a:xfrm flipV="1">
            <a:off x="6546796" y="4345840"/>
            <a:ext cx="699010" cy="1016135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BB6E2E4-D937-4788-BE0C-7B67F16EE40E}"/>
              </a:ext>
            </a:extLst>
          </p:cNvPr>
          <p:cNvSpPr txBox="1"/>
          <p:nvPr/>
        </p:nvSpPr>
        <p:spPr>
          <a:xfrm>
            <a:off x="6673122" y="3625169"/>
            <a:ext cx="15680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RTI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G</a:t>
            </a:r>
          </a:p>
        </p:txBody>
      </p:sp>
    </p:spTree>
    <p:extLst>
      <p:ext uri="{BB962C8B-B14F-4D97-AF65-F5344CB8AC3E}">
        <p14:creationId xmlns:p14="http://schemas.microsoft.com/office/powerpoint/2010/main" val="5547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7CEDE4-377A-4092-9A36-B8C31D53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147343"/>
            <a:ext cx="10515600" cy="662397"/>
          </a:xfrm>
        </p:spPr>
        <p:txBody>
          <a:bodyPr/>
          <a:lstStyle/>
          <a:p>
            <a:r>
              <a:rPr lang="en-US" dirty="0"/>
              <a:t>AD 620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9BDE242-0862-41A7-93AF-B7AA923D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BB395E-907B-49EE-8C75-5B1330C1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AB173C-0638-436E-B0A6-A40C82D18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80" y="1208352"/>
            <a:ext cx="10996217" cy="5108173"/>
          </a:xfrm>
          <a:prstGeom prst="rect">
            <a:avLst/>
          </a:prstGeom>
        </p:spPr>
      </p:pic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FA0A9BC9-6B94-4A22-8BA1-5C4D3163B36A}"/>
              </a:ext>
            </a:extLst>
          </p:cNvPr>
          <p:cNvCxnSpPr/>
          <p:nvPr/>
        </p:nvCxnSpPr>
        <p:spPr>
          <a:xfrm flipV="1">
            <a:off x="7872992" y="2984998"/>
            <a:ext cx="274320" cy="25146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7">
            <a:extLst>
              <a:ext uri="{FF2B5EF4-FFF2-40B4-BE49-F238E27FC236}">
                <a16:creationId xmlns:a16="http://schemas.microsoft.com/office/drawing/2014/main" id="{E6168FDF-4658-4D74-A2D4-8AE347A6C394}"/>
              </a:ext>
            </a:extLst>
          </p:cNvPr>
          <p:cNvCxnSpPr/>
          <p:nvPr/>
        </p:nvCxnSpPr>
        <p:spPr>
          <a:xfrm flipH="1" flipV="1">
            <a:off x="6411217" y="4309009"/>
            <a:ext cx="944576" cy="329302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8">
            <a:extLst>
              <a:ext uri="{FF2B5EF4-FFF2-40B4-BE49-F238E27FC236}">
                <a16:creationId xmlns:a16="http://schemas.microsoft.com/office/drawing/2014/main" id="{41274914-7AB1-4E07-B060-DD20F180C59E}"/>
              </a:ext>
            </a:extLst>
          </p:cNvPr>
          <p:cNvCxnSpPr>
            <a:cxnSpLocks/>
            <a:stCxn id="35" idx="1"/>
          </p:cNvCxnSpPr>
          <p:nvPr/>
        </p:nvCxnSpPr>
        <p:spPr>
          <a:xfrm>
            <a:off x="7911401" y="5245819"/>
            <a:ext cx="1817061" cy="1024806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9">
            <a:extLst>
              <a:ext uri="{FF2B5EF4-FFF2-40B4-BE49-F238E27FC236}">
                <a16:creationId xmlns:a16="http://schemas.microsoft.com/office/drawing/2014/main" id="{D7190D8B-A863-4FFD-9B79-0EEAC002C9F8}"/>
              </a:ext>
            </a:extLst>
          </p:cNvPr>
          <p:cNvCxnSpPr/>
          <p:nvPr/>
        </p:nvCxnSpPr>
        <p:spPr>
          <a:xfrm flipH="1" flipV="1">
            <a:off x="6879151" y="5316905"/>
            <a:ext cx="647592" cy="266674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1">
            <a:extLst>
              <a:ext uri="{FF2B5EF4-FFF2-40B4-BE49-F238E27FC236}">
                <a16:creationId xmlns:a16="http://schemas.microsoft.com/office/drawing/2014/main" id="{18C411B8-C71A-4BC8-B79B-9D70D1845D5D}"/>
              </a:ext>
            </a:extLst>
          </p:cNvPr>
          <p:cNvCxnSpPr>
            <a:cxnSpLocks/>
          </p:cNvCxnSpPr>
          <p:nvPr/>
        </p:nvCxnSpPr>
        <p:spPr>
          <a:xfrm flipH="1">
            <a:off x="6616502" y="5727021"/>
            <a:ext cx="895549" cy="28635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A250BE33-EB17-4799-A3F9-8311A9F0202F}"/>
              </a:ext>
            </a:extLst>
          </p:cNvPr>
          <p:cNvSpPr/>
          <p:nvPr/>
        </p:nvSpPr>
        <p:spPr>
          <a:xfrm>
            <a:off x="7416404" y="2774623"/>
            <a:ext cx="95646" cy="338554"/>
          </a:xfrm>
          <a:prstGeom prst="leftBrace">
            <a:avLst>
              <a:gd name="adj1" fmla="val 7343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ttore 1 6">
            <a:extLst>
              <a:ext uri="{FF2B5EF4-FFF2-40B4-BE49-F238E27FC236}">
                <a16:creationId xmlns:a16="http://schemas.microsoft.com/office/drawing/2014/main" id="{5582CB33-F7C3-468D-BBAD-836E447F1DA0}"/>
              </a:ext>
            </a:extLst>
          </p:cNvPr>
          <p:cNvCxnSpPr>
            <a:cxnSpLocks/>
          </p:cNvCxnSpPr>
          <p:nvPr/>
        </p:nvCxnSpPr>
        <p:spPr>
          <a:xfrm>
            <a:off x="5816600" y="1475563"/>
            <a:ext cx="1599804" cy="1497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F65EF88-81E2-4978-91B5-D4F64792F102}"/>
              </a:ext>
            </a:extLst>
          </p:cNvPr>
          <p:cNvSpPr txBox="1"/>
          <p:nvPr/>
        </p:nvSpPr>
        <p:spPr>
          <a:xfrm>
            <a:off x="1730426" y="1152566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constant GBW product: BW determined by first stage</a:t>
            </a:r>
          </a:p>
        </p:txBody>
      </p:sp>
      <p:cxnSp>
        <p:nvCxnSpPr>
          <p:cNvPr id="14" name="Connettore 1 16">
            <a:extLst>
              <a:ext uri="{FF2B5EF4-FFF2-40B4-BE49-F238E27FC236}">
                <a16:creationId xmlns:a16="http://schemas.microsoft.com/office/drawing/2014/main" id="{2739B9B5-A707-4AAE-B8B6-3FD30C421D89}"/>
              </a:ext>
            </a:extLst>
          </p:cNvPr>
          <p:cNvCxnSpPr>
            <a:cxnSpLocks/>
          </p:cNvCxnSpPr>
          <p:nvPr/>
        </p:nvCxnSpPr>
        <p:spPr>
          <a:xfrm flipV="1">
            <a:off x="7937500" y="1168527"/>
            <a:ext cx="1599804" cy="1410059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255ED3-CD2C-4C26-B879-66D50C123DAD}"/>
              </a:ext>
            </a:extLst>
          </p:cNvPr>
          <p:cNvSpPr txBox="1"/>
          <p:nvPr/>
        </p:nvSpPr>
        <p:spPr>
          <a:xfrm>
            <a:off x="1117405" y="844621"/>
            <a:ext cx="876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GBW does not increase much beyond the G=10 case: BW affected by second stage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1D50D43-571A-45CA-9307-68DCE0DF9916}"/>
              </a:ext>
            </a:extLst>
          </p:cNvPr>
          <p:cNvSpPr txBox="1"/>
          <p:nvPr/>
        </p:nvSpPr>
        <p:spPr>
          <a:xfrm>
            <a:off x="5647152" y="3970003"/>
            <a:ext cx="23727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noise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noise</a:t>
            </a:r>
          </a:p>
        </p:txBody>
      </p:sp>
      <p:cxnSp>
        <p:nvCxnSpPr>
          <p:cNvPr id="17" name="Connettore 1 27">
            <a:extLst>
              <a:ext uri="{FF2B5EF4-FFF2-40B4-BE49-F238E27FC236}">
                <a16:creationId xmlns:a16="http://schemas.microsoft.com/office/drawing/2014/main" id="{EA29FB15-44A9-4165-9B54-0CD4E3626C6B}"/>
              </a:ext>
            </a:extLst>
          </p:cNvPr>
          <p:cNvCxnSpPr/>
          <p:nvPr/>
        </p:nvCxnSpPr>
        <p:spPr>
          <a:xfrm flipH="1" flipV="1">
            <a:off x="7267538" y="4277780"/>
            <a:ext cx="266700" cy="232306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E64354D-9167-4BC1-B374-98EA977B3097}"/>
              </a:ext>
            </a:extLst>
          </p:cNvPr>
          <p:cNvSpPr txBox="1"/>
          <p:nvPr/>
        </p:nvSpPr>
        <p:spPr>
          <a:xfrm>
            <a:off x="7846267" y="4185274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Broad-Band Noise: √S</a:t>
            </a:r>
            <a:r>
              <a:rPr lang="en-US" sz="1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10B6B61B-9A29-4FEE-BBE1-B95D75550179}"/>
              </a:ext>
            </a:extLst>
          </p:cNvPr>
          <p:cNvSpPr/>
          <p:nvPr/>
        </p:nvSpPr>
        <p:spPr>
          <a:xfrm flipH="1">
            <a:off x="7774241" y="4407856"/>
            <a:ext cx="91440" cy="396240"/>
          </a:xfrm>
          <a:prstGeom prst="leftBrace">
            <a:avLst>
              <a:gd name="adj1" fmla="val 7343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82D8050-0A67-4B5B-BED9-9F3C734D39EF}"/>
              </a:ext>
            </a:extLst>
          </p:cNvPr>
          <p:cNvSpPr txBox="1"/>
          <p:nvPr/>
        </p:nvSpPr>
        <p:spPr>
          <a:xfrm>
            <a:off x="9728462" y="6013379"/>
            <a:ext cx="22124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Frequency Noise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over 0.1-10 Hz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D2D9E2B-3942-428E-947B-319CA03C93E6}"/>
              </a:ext>
            </a:extLst>
          </p:cNvPr>
          <p:cNvSpPr txBox="1"/>
          <p:nvPr/>
        </p:nvSpPr>
        <p:spPr>
          <a:xfrm>
            <a:off x="4839770" y="5138234"/>
            <a:ext cx="21259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-Band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√S</a:t>
            </a:r>
            <a:r>
              <a:rPr lang="it-IT" sz="1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sz="1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AA5F46B-9EB0-41C7-927D-D970E3F05B12}"/>
              </a:ext>
            </a:extLst>
          </p:cNvPr>
          <p:cNvSpPr txBox="1"/>
          <p:nvPr/>
        </p:nvSpPr>
        <p:spPr>
          <a:xfrm>
            <a:off x="4621069" y="5824679"/>
            <a:ext cx="22124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Frequency Noise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over 0.1-10 Hz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8E796C4-2472-4A4B-9B8F-E6393F58D830}"/>
              </a:ext>
            </a:extLst>
          </p:cNvPr>
          <p:cNvSpPr txBox="1"/>
          <p:nvPr/>
        </p:nvSpPr>
        <p:spPr>
          <a:xfrm>
            <a:off x="3694701" y="5583579"/>
            <a:ext cx="7809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US" sz="1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arentesi graffa aperta 23">
            <a:extLst>
              <a:ext uri="{FF2B5EF4-FFF2-40B4-BE49-F238E27FC236}">
                <a16:creationId xmlns:a16="http://schemas.microsoft.com/office/drawing/2014/main" id="{FCEF4EC7-E138-4A3E-9F1F-BA12F003C2D3}"/>
              </a:ext>
            </a:extLst>
          </p:cNvPr>
          <p:cNvSpPr/>
          <p:nvPr/>
        </p:nvSpPr>
        <p:spPr>
          <a:xfrm>
            <a:off x="4456182" y="5245818"/>
            <a:ext cx="90370" cy="1024806"/>
          </a:xfrm>
          <a:prstGeom prst="leftBrace">
            <a:avLst>
              <a:gd name="adj1" fmla="val 7343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AD37B59-F1F8-4911-89D3-6C96A5077939}"/>
              </a:ext>
            </a:extLst>
          </p:cNvPr>
          <p:cNvSpPr txBox="1"/>
          <p:nvPr/>
        </p:nvSpPr>
        <p:spPr>
          <a:xfrm>
            <a:off x="8081228" y="2738245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Slew -Rate</a:t>
            </a:r>
            <a:endParaRPr lang="en-US" sz="16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10F0DF7-C893-4031-8F3E-5B0EB9EB6EC5}"/>
              </a:ext>
            </a:extLst>
          </p:cNvPr>
          <p:cNvSpPr txBox="1"/>
          <p:nvPr/>
        </p:nvSpPr>
        <p:spPr>
          <a:xfrm>
            <a:off x="6156778" y="3501074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Settling times</a:t>
            </a:r>
            <a:endParaRPr lang="en-US" sz="1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arentesi graffa aperta 34">
            <a:extLst>
              <a:ext uri="{FF2B5EF4-FFF2-40B4-BE49-F238E27FC236}">
                <a16:creationId xmlns:a16="http://schemas.microsoft.com/office/drawing/2014/main" id="{0C3AC8B9-F12A-4430-A019-AD92300F3F00}"/>
              </a:ext>
            </a:extLst>
          </p:cNvPr>
          <p:cNvSpPr/>
          <p:nvPr/>
        </p:nvSpPr>
        <p:spPr>
          <a:xfrm flipH="1">
            <a:off x="7819961" y="4981280"/>
            <a:ext cx="91440" cy="529077"/>
          </a:xfrm>
          <a:prstGeom prst="leftBrace">
            <a:avLst>
              <a:gd name="adj1" fmla="val 7343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6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FF93DC-C451-42A8-9FA6-A355395D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EA3214-BFF4-4492-8726-72D8BFD5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938308-9CE9-4A4C-8289-DBB5B708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96" y="713103"/>
            <a:ext cx="10647589" cy="42855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E77DD6-D09F-4BC8-858E-353C6875E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" y="4827164"/>
            <a:ext cx="10766382" cy="922121"/>
          </a:xfrm>
          <a:prstGeom prst="rect">
            <a:avLst/>
          </a:prstGeom>
        </p:spPr>
      </p:pic>
      <p:cxnSp>
        <p:nvCxnSpPr>
          <p:cNvPr id="7" name="Connettore 1 11">
            <a:extLst>
              <a:ext uri="{FF2B5EF4-FFF2-40B4-BE49-F238E27FC236}">
                <a16:creationId xmlns:a16="http://schemas.microsoft.com/office/drawing/2014/main" id="{6E193697-7661-45D3-92C1-BB878A7B1EF6}"/>
              </a:ext>
            </a:extLst>
          </p:cNvPr>
          <p:cNvCxnSpPr>
            <a:cxnSpLocks/>
          </p:cNvCxnSpPr>
          <p:nvPr/>
        </p:nvCxnSpPr>
        <p:spPr>
          <a:xfrm flipV="1">
            <a:off x="6967527" y="561767"/>
            <a:ext cx="288406" cy="49495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2">
            <a:extLst>
              <a:ext uri="{FF2B5EF4-FFF2-40B4-BE49-F238E27FC236}">
                <a16:creationId xmlns:a16="http://schemas.microsoft.com/office/drawing/2014/main" id="{986043A9-E492-4803-9CF4-FF2BD4326A9A}"/>
              </a:ext>
            </a:extLst>
          </p:cNvPr>
          <p:cNvCxnSpPr>
            <a:cxnSpLocks/>
          </p:cNvCxnSpPr>
          <p:nvPr/>
        </p:nvCxnSpPr>
        <p:spPr>
          <a:xfrm flipV="1">
            <a:off x="7104687" y="930995"/>
            <a:ext cx="625380" cy="7443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13">
            <a:extLst>
              <a:ext uri="{FF2B5EF4-FFF2-40B4-BE49-F238E27FC236}">
                <a16:creationId xmlns:a16="http://schemas.microsoft.com/office/drawing/2014/main" id="{D516E227-E108-46DC-AF56-9E32CB3B8ADD}"/>
              </a:ext>
            </a:extLst>
          </p:cNvPr>
          <p:cNvCxnSpPr>
            <a:cxnSpLocks/>
          </p:cNvCxnSpPr>
          <p:nvPr/>
        </p:nvCxnSpPr>
        <p:spPr>
          <a:xfrm flipV="1">
            <a:off x="6967527" y="2809177"/>
            <a:ext cx="686340" cy="853282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4">
            <a:extLst>
              <a:ext uri="{FF2B5EF4-FFF2-40B4-BE49-F238E27FC236}">
                <a16:creationId xmlns:a16="http://schemas.microsoft.com/office/drawing/2014/main" id="{E9CDC16B-0D20-4910-B262-4BF9624D9A86}"/>
              </a:ext>
            </a:extLst>
          </p:cNvPr>
          <p:cNvCxnSpPr>
            <a:cxnSpLocks/>
          </p:cNvCxnSpPr>
          <p:nvPr/>
        </p:nvCxnSpPr>
        <p:spPr>
          <a:xfrm flipV="1">
            <a:off x="7035800" y="2830444"/>
            <a:ext cx="1416343" cy="1355235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5">
            <a:extLst>
              <a:ext uri="{FF2B5EF4-FFF2-40B4-BE49-F238E27FC236}">
                <a16:creationId xmlns:a16="http://schemas.microsoft.com/office/drawing/2014/main" id="{382F3B16-6780-4D21-8D84-7511E84DA622}"/>
              </a:ext>
            </a:extLst>
          </p:cNvPr>
          <p:cNvCxnSpPr>
            <a:cxnSpLocks/>
          </p:cNvCxnSpPr>
          <p:nvPr/>
        </p:nvCxnSpPr>
        <p:spPr>
          <a:xfrm flipH="1">
            <a:off x="6409267" y="5378244"/>
            <a:ext cx="474264" cy="26193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236420-AF3B-4C1B-B102-9D1C1C87DF0C}"/>
              </a:ext>
            </a:extLst>
          </p:cNvPr>
          <p:cNvSpPr txBox="1"/>
          <p:nvPr/>
        </p:nvSpPr>
        <p:spPr>
          <a:xfrm>
            <a:off x="7290683" y="335075"/>
            <a:ext cx="1066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offset</a:t>
            </a:r>
            <a:endParaRPr lang="en-US" sz="1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F90F432-06C3-4288-BC3F-37FF58C0E268}"/>
              </a:ext>
            </a:extLst>
          </p:cNvPr>
          <p:cNvSpPr txBox="1"/>
          <p:nvPr/>
        </p:nvSpPr>
        <p:spPr>
          <a:xfrm>
            <a:off x="7837119" y="752443"/>
            <a:ext cx="120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offset</a:t>
            </a:r>
            <a:endParaRPr lang="en-US" sz="1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ABA853D-FAF0-4BA6-A86E-0E1EB2EF9298}"/>
              </a:ext>
            </a:extLst>
          </p:cNvPr>
          <p:cNvSpPr txBox="1"/>
          <p:nvPr/>
        </p:nvSpPr>
        <p:spPr>
          <a:xfrm>
            <a:off x="259897" y="42688"/>
            <a:ext cx="432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effective input referred offset (RTI) </a:t>
            </a:r>
          </a:p>
          <a:p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combination of the input and output offset</a:t>
            </a:r>
          </a:p>
        </p:txBody>
      </p:sp>
      <p:cxnSp>
        <p:nvCxnSpPr>
          <p:cNvPr id="15" name="Connettore 1 17">
            <a:extLst>
              <a:ext uri="{FF2B5EF4-FFF2-40B4-BE49-F238E27FC236}">
                <a16:creationId xmlns:a16="http://schemas.microsoft.com/office/drawing/2014/main" id="{9F347FDB-3989-43BE-97E6-B7506F6BB6A9}"/>
              </a:ext>
            </a:extLst>
          </p:cNvPr>
          <p:cNvCxnSpPr/>
          <p:nvPr/>
        </p:nvCxnSpPr>
        <p:spPr>
          <a:xfrm flipH="1" flipV="1">
            <a:off x="1866438" y="635102"/>
            <a:ext cx="446626" cy="295893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C5B714F-8C29-4E83-B17E-20BC0BEFEB99}"/>
              </a:ext>
            </a:extLst>
          </p:cNvPr>
          <p:cNvSpPr txBox="1"/>
          <p:nvPr/>
        </p:nvSpPr>
        <p:spPr>
          <a:xfrm>
            <a:off x="5651037" y="2285957"/>
            <a:ext cx="5944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input bias current and input offset current are similar, since 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 small bias current is the result of internal bias current cancellation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4EB9F36-6A8E-429C-91F3-49F3F7BE1FC4}"/>
              </a:ext>
            </a:extLst>
          </p:cNvPr>
          <p:cNvSpPr txBox="1"/>
          <p:nvPr/>
        </p:nvSpPr>
        <p:spPr>
          <a:xfrm>
            <a:off x="117812" y="5673630"/>
            <a:ext cx="823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 620 in-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-off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input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currents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quiescent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0B9DCCB-E9D5-4A6D-82FE-D4B31BB3F39E}"/>
              </a:ext>
            </a:extLst>
          </p:cNvPr>
          <p:cNvSpPr txBox="1"/>
          <p:nvPr/>
        </p:nvSpPr>
        <p:spPr>
          <a:xfrm>
            <a:off x="5169971" y="136525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 620</a:t>
            </a:r>
          </a:p>
        </p:txBody>
      </p:sp>
    </p:spTree>
    <p:extLst>
      <p:ext uri="{BB962C8B-B14F-4D97-AF65-F5344CB8AC3E}">
        <p14:creationId xmlns:p14="http://schemas.microsoft.com/office/powerpoint/2010/main" val="20717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Widescreen</PresentationFormat>
  <Paragraphs>169</Paragraphs>
  <Slides>20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Symbol</vt:lpstr>
      <vt:lpstr>Tema di Office</vt:lpstr>
      <vt:lpstr>Equation</vt:lpstr>
      <vt:lpstr>MathType 6.0 Equation</vt:lpstr>
      <vt:lpstr>Equazione</vt:lpstr>
      <vt:lpstr>Instrumentation Amplifiers (In-Amps)</vt:lpstr>
      <vt:lpstr>In-amps: errors due to the input noise/offset voltage and currents </vt:lpstr>
      <vt:lpstr>Total voltage noise expressions</vt:lpstr>
      <vt:lpstr>Discrete monolithic In-Amps</vt:lpstr>
      <vt:lpstr>In-Amp with variable gain: Input and Output offset and noise</vt:lpstr>
      <vt:lpstr>Three-Op-Amp Instrumentation Amplifier</vt:lpstr>
      <vt:lpstr>AD 620</vt:lpstr>
      <vt:lpstr>AD 620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AD 4528 equivalent block diagram  (from AN-1114 application note of Analog Design)</vt:lpstr>
      <vt:lpstr>A recently introduced chopper op-amp</vt:lpstr>
      <vt:lpstr>Presentazione standard di PowerPoint</vt:lpstr>
      <vt:lpstr>Finite input resistance of chopper amplifiers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530</cp:revision>
  <dcterms:created xsi:type="dcterms:W3CDTF">2015-02-03T16:10:37Z</dcterms:created>
  <dcterms:modified xsi:type="dcterms:W3CDTF">2021-10-05T22:13:02Z</dcterms:modified>
</cp:coreProperties>
</file>