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305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86" r:id="rId34"/>
    <p:sldId id="288" r:id="rId35"/>
    <p:sldId id="290" r:id="rId36"/>
    <p:sldId id="291" r:id="rId37"/>
    <p:sldId id="297" r:id="rId38"/>
    <p:sldId id="292" r:id="rId39"/>
    <p:sldId id="295" r:id="rId40"/>
    <p:sldId id="293" r:id="rId41"/>
    <p:sldId id="294" r:id="rId42"/>
    <p:sldId id="298" r:id="rId43"/>
    <p:sldId id="299" r:id="rId44"/>
    <p:sldId id="300" r:id="rId45"/>
    <p:sldId id="296" r:id="rId46"/>
    <p:sldId id="304" r:id="rId47"/>
    <p:sldId id="301" r:id="rId48"/>
    <p:sldId id="302" r:id="rId49"/>
    <p:sldId id="303" r:id="rId5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C45CBD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 autoAdjust="0"/>
    <p:restoredTop sz="94151" autoAdjust="0"/>
  </p:normalViewPr>
  <p:slideViewPr>
    <p:cSldViewPr snapToGrid="0">
      <p:cViewPr varScale="1">
        <p:scale>
          <a:sx n="65" d="100"/>
          <a:sy n="65" d="100"/>
        </p:scale>
        <p:origin x="472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emf"/><Relationship Id="rId1" Type="http://schemas.openxmlformats.org/officeDocument/2006/relationships/image" Target="../media/image43.emf"/><Relationship Id="rId4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6.wmf"/><Relationship Id="rId1" Type="http://schemas.openxmlformats.org/officeDocument/2006/relationships/image" Target="../media/image55.emf"/><Relationship Id="rId4" Type="http://schemas.openxmlformats.org/officeDocument/2006/relationships/image" Target="../media/image5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6.wmf"/><Relationship Id="rId1" Type="http://schemas.openxmlformats.org/officeDocument/2006/relationships/image" Target="../media/image55.e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2" Type="http://schemas.openxmlformats.org/officeDocument/2006/relationships/image" Target="../media/image62.wmf"/><Relationship Id="rId1" Type="http://schemas.openxmlformats.org/officeDocument/2006/relationships/image" Target="../media/image55.e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55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55.emf"/><Relationship Id="rId4" Type="http://schemas.openxmlformats.org/officeDocument/2006/relationships/image" Target="../media/image7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4" Type="http://schemas.openxmlformats.org/officeDocument/2006/relationships/image" Target="../media/image108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3" Type="http://schemas.openxmlformats.org/officeDocument/2006/relationships/image" Target="../media/image119.wmf"/><Relationship Id="rId7" Type="http://schemas.openxmlformats.org/officeDocument/2006/relationships/image" Target="../media/image145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Relationship Id="rId6" Type="http://schemas.openxmlformats.org/officeDocument/2006/relationships/image" Target="../media/image144.wmf"/><Relationship Id="rId5" Type="http://schemas.openxmlformats.org/officeDocument/2006/relationships/image" Target="../media/image143.wmf"/><Relationship Id="rId4" Type="http://schemas.openxmlformats.org/officeDocument/2006/relationships/image" Target="../media/image142.wmf"/><Relationship Id="rId9" Type="http://schemas.openxmlformats.org/officeDocument/2006/relationships/image" Target="../media/image147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Relationship Id="rId4" Type="http://schemas.openxmlformats.org/officeDocument/2006/relationships/image" Target="../media/image162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wmf"/><Relationship Id="rId2" Type="http://schemas.openxmlformats.org/officeDocument/2006/relationships/image" Target="../media/image175.wmf"/><Relationship Id="rId1" Type="http://schemas.openxmlformats.org/officeDocument/2006/relationships/image" Target="../media/image174.wmf"/><Relationship Id="rId5" Type="http://schemas.openxmlformats.org/officeDocument/2006/relationships/image" Target="../media/image178.wmf"/><Relationship Id="rId4" Type="http://schemas.openxmlformats.org/officeDocument/2006/relationships/image" Target="../media/image17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wmf"/><Relationship Id="rId2" Type="http://schemas.openxmlformats.org/officeDocument/2006/relationships/image" Target="../media/image182.wmf"/><Relationship Id="rId1" Type="http://schemas.openxmlformats.org/officeDocument/2006/relationships/image" Target="../media/image181.wmf"/><Relationship Id="rId6" Type="http://schemas.openxmlformats.org/officeDocument/2006/relationships/image" Target="../media/image186.wmf"/><Relationship Id="rId5" Type="http://schemas.openxmlformats.org/officeDocument/2006/relationships/image" Target="../media/image185.wmf"/><Relationship Id="rId4" Type="http://schemas.openxmlformats.org/officeDocument/2006/relationships/image" Target="../media/image184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wmf"/><Relationship Id="rId3" Type="http://schemas.openxmlformats.org/officeDocument/2006/relationships/image" Target="../media/image193.wmf"/><Relationship Id="rId7" Type="http://schemas.openxmlformats.org/officeDocument/2006/relationships/image" Target="../media/image197.wmf"/><Relationship Id="rId2" Type="http://schemas.openxmlformats.org/officeDocument/2006/relationships/image" Target="../media/image192.wmf"/><Relationship Id="rId1" Type="http://schemas.openxmlformats.org/officeDocument/2006/relationships/image" Target="../media/image191.wmf"/><Relationship Id="rId6" Type="http://schemas.openxmlformats.org/officeDocument/2006/relationships/image" Target="../media/image196.wmf"/><Relationship Id="rId5" Type="http://schemas.openxmlformats.org/officeDocument/2006/relationships/image" Target="../media/image195.wmf"/><Relationship Id="rId4" Type="http://schemas.openxmlformats.org/officeDocument/2006/relationships/image" Target="../media/image194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wmf"/><Relationship Id="rId1" Type="http://schemas.openxmlformats.org/officeDocument/2006/relationships/image" Target="../media/image211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4.wmf"/><Relationship Id="rId1" Type="http://schemas.openxmlformats.org/officeDocument/2006/relationships/image" Target="../media/image174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wmf"/><Relationship Id="rId7" Type="http://schemas.openxmlformats.org/officeDocument/2006/relationships/image" Target="../media/image240.wmf"/><Relationship Id="rId2" Type="http://schemas.openxmlformats.org/officeDocument/2006/relationships/image" Target="../media/image237.wmf"/><Relationship Id="rId1" Type="http://schemas.openxmlformats.org/officeDocument/2006/relationships/image" Target="../media/image178.wmf"/><Relationship Id="rId6" Type="http://schemas.openxmlformats.org/officeDocument/2006/relationships/image" Target="../media/image174.wmf"/><Relationship Id="rId5" Type="http://schemas.openxmlformats.org/officeDocument/2006/relationships/image" Target="../media/image176.wmf"/><Relationship Id="rId4" Type="http://schemas.openxmlformats.org/officeDocument/2006/relationships/image" Target="../media/image239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wmf"/><Relationship Id="rId2" Type="http://schemas.openxmlformats.org/officeDocument/2006/relationships/image" Target="../media/image242.wmf"/><Relationship Id="rId1" Type="http://schemas.openxmlformats.org/officeDocument/2006/relationships/image" Target="../media/image241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wmf"/><Relationship Id="rId7" Type="http://schemas.openxmlformats.org/officeDocument/2006/relationships/image" Target="../media/image248.wmf"/><Relationship Id="rId2" Type="http://schemas.openxmlformats.org/officeDocument/2006/relationships/image" Target="../media/image16.wmf"/><Relationship Id="rId1" Type="http://schemas.openxmlformats.org/officeDocument/2006/relationships/image" Target="../media/image15.emf"/><Relationship Id="rId6" Type="http://schemas.openxmlformats.org/officeDocument/2006/relationships/image" Target="../media/image247.wmf"/><Relationship Id="rId5" Type="http://schemas.openxmlformats.org/officeDocument/2006/relationships/image" Target="../media/image246.wmf"/><Relationship Id="rId4" Type="http://schemas.openxmlformats.org/officeDocument/2006/relationships/image" Target="../media/image245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wmf"/><Relationship Id="rId7" Type="http://schemas.openxmlformats.org/officeDocument/2006/relationships/image" Target="../media/image254.wmf"/><Relationship Id="rId2" Type="http://schemas.openxmlformats.org/officeDocument/2006/relationships/image" Target="../media/image250.wmf"/><Relationship Id="rId1" Type="http://schemas.openxmlformats.org/officeDocument/2006/relationships/image" Target="../media/image249.wmf"/><Relationship Id="rId6" Type="http://schemas.openxmlformats.org/officeDocument/2006/relationships/image" Target="../media/image253.wmf"/><Relationship Id="rId5" Type="http://schemas.openxmlformats.org/officeDocument/2006/relationships/image" Target="../media/image252.wmf"/><Relationship Id="rId4" Type="http://schemas.openxmlformats.org/officeDocument/2006/relationships/image" Target="../media/image245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wmf"/><Relationship Id="rId1" Type="http://schemas.openxmlformats.org/officeDocument/2006/relationships/image" Target="../media/image257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wmf"/><Relationship Id="rId2" Type="http://schemas.openxmlformats.org/officeDocument/2006/relationships/image" Target="../media/image260.emf"/><Relationship Id="rId1" Type="http://schemas.openxmlformats.org/officeDocument/2006/relationships/image" Target="../media/image259.emf"/><Relationship Id="rId4" Type="http://schemas.openxmlformats.org/officeDocument/2006/relationships/image" Target="../media/image26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wmf"/><Relationship Id="rId2" Type="http://schemas.openxmlformats.org/officeDocument/2006/relationships/image" Target="../media/image263.wmf"/><Relationship Id="rId1" Type="http://schemas.openxmlformats.org/officeDocument/2006/relationships/image" Target="../media/image259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10/7/2021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527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633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540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10/7/2021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10" Type="http://schemas.openxmlformats.org/officeDocument/2006/relationships/image" Target="../media/image38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46.wmf"/><Relationship Id="rId4" Type="http://schemas.openxmlformats.org/officeDocument/2006/relationships/image" Target="../media/image43.emf"/><Relationship Id="rId9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5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5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57.wmf"/><Relationship Id="rId4" Type="http://schemas.openxmlformats.org/officeDocument/2006/relationships/image" Target="../media/image55.emf"/><Relationship Id="rId9" Type="http://schemas.openxmlformats.org/officeDocument/2006/relationships/oleObject" Target="../embeddings/oleObject3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59.wmf"/><Relationship Id="rId4" Type="http://schemas.openxmlformats.org/officeDocument/2006/relationships/image" Target="../media/image55.e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6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69.png"/><Relationship Id="rId18" Type="http://schemas.openxmlformats.org/officeDocument/2006/relationships/image" Target="../media/image67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65.wmf"/><Relationship Id="rId1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6.wmf"/><Relationship Id="rId20" Type="http://schemas.openxmlformats.org/officeDocument/2006/relationships/image" Target="../media/image68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0.bin"/><Relationship Id="rId10" Type="http://schemas.openxmlformats.org/officeDocument/2006/relationships/image" Target="../media/image64.wmf"/><Relationship Id="rId19" Type="http://schemas.openxmlformats.org/officeDocument/2006/relationships/oleObject" Target="../embeddings/oleObject52.bin"/><Relationship Id="rId4" Type="http://schemas.openxmlformats.org/officeDocument/2006/relationships/image" Target="../media/image55.e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70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73.png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72.wmf"/><Relationship Id="rId4" Type="http://schemas.openxmlformats.org/officeDocument/2006/relationships/image" Target="../media/image74.svg"/><Relationship Id="rId9" Type="http://schemas.openxmlformats.org/officeDocument/2006/relationships/oleObject" Target="../embeddings/oleObject5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13" Type="http://schemas.openxmlformats.org/officeDocument/2006/relationships/oleObject" Target="../embeddings/oleObject58.bin"/><Relationship Id="rId3" Type="http://schemas.openxmlformats.org/officeDocument/2006/relationships/oleObject" Target="../embeddings/oleObject56.bin"/><Relationship Id="rId7" Type="http://schemas.openxmlformats.org/officeDocument/2006/relationships/image" Target="../media/image80.png"/><Relationship Id="rId12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7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9.svg"/><Relationship Id="rId11" Type="http://schemas.openxmlformats.org/officeDocument/2006/relationships/oleObject" Target="../embeddings/oleObject57.bin"/><Relationship Id="rId5" Type="http://schemas.openxmlformats.org/officeDocument/2006/relationships/image" Target="../media/image78.png"/><Relationship Id="rId15" Type="http://schemas.openxmlformats.org/officeDocument/2006/relationships/oleObject" Target="../embeddings/oleObject59.bin"/><Relationship Id="rId10" Type="http://schemas.openxmlformats.org/officeDocument/2006/relationships/image" Target="../media/image83.svg"/><Relationship Id="rId4" Type="http://schemas.openxmlformats.org/officeDocument/2006/relationships/image" Target="../media/image55.emf"/><Relationship Id="rId9" Type="http://schemas.openxmlformats.org/officeDocument/2006/relationships/image" Target="../media/image82.png"/><Relationship Id="rId14" Type="http://schemas.openxmlformats.org/officeDocument/2006/relationships/image" Target="../media/image7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86.wmf"/><Relationship Id="rId18" Type="http://schemas.openxmlformats.org/officeDocument/2006/relationships/oleObject" Target="../embeddings/oleObject65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90.wmf"/><Relationship Id="rId7" Type="http://schemas.openxmlformats.org/officeDocument/2006/relationships/image" Target="../media/image83.svg"/><Relationship Id="rId12" Type="http://schemas.openxmlformats.org/officeDocument/2006/relationships/oleObject" Target="../embeddings/oleObject62.bin"/><Relationship Id="rId17" Type="http://schemas.openxmlformats.org/officeDocument/2006/relationships/image" Target="../media/image8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4.bin"/><Relationship Id="rId20" Type="http://schemas.openxmlformats.org/officeDocument/2006/relationships/oleObject" Target="../embeddings/oleObject66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2.png"/><Relationship Id="rId11" Type="http://schemas.openxmlformats.org/officeDocument/2006/relationships/image" Target="../media/image85.wmf"/><Relationship Id="rId5" Type="http://schemas.openxmlformats.org/officeDocument/2006/relationships/image" Target="../media/image81.svg"/><Relationship Id="rId15" Type="http://schemas.openxmlformats.org/officeDocument/2006/relationships/image" Target="../media/image87.wmf"/><Relationship Id="rId10" Type="http://schemas.openxmlformats.org/officeDocument/2006/relationships/oleObject" Target="../embeddings/oleObject61.bin"/><Relationship Id="rId19" Type="http://schemas.openxmlformats.org/officeDocument/2006/relationships/image" Target="../media/image89.wmf"/><Relationship Id="rId4" Type="http://schemas.openxmlformats.org/officeDocument/2006/relationships/image" Target="../media/image80.png"/><Relationship Id="rId9" Type="http://schemas.openxmlformats.org/officeDocument/2006/relationships/image" Target="../media/image84.wmf"/><Relationship Id="rId14" Type="http://schemas.openxmlformats.org/officeDocument/2006/relationships/oleObject" Target="../embeddings/oleObject6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svg"/><Relationship Id="rId3" Type="http://schemas.openxmlformats.org/officeDocument/2006/relationships/image" Target="../media/image92.png"/><Relationship Id="rId7" Type="http://schemas.openxmlformats.org/officeDocument/2006/relationships/image" Target="../media/image9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1.e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93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9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svg"/><Relationship Id="rId7" Type="http://schemas.openxmlformats.org/officeDocument/2006/relationships/image" Target="../media/image101.sv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svg"/><Relationship Id="rId4" Type="http://schemas.openxmlformats.org/officeDocument/2006/relationships/image" Target="../media/image9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sv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svg"/><Relationship Id="rId4" Type="http://schemas.openxmlformats.org/officeDocument/2006/relationships/image" Target="../media/image10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image" Target="../media/image113.png"/><Relationship Id="rId18" Type="http://schemas.openxmlformats.org/officeDocument/2006/relationships/image" Target="../media/image108.wmf"/><Relationship Id="rId3" Type="http://schemas.openxmlformats.org/officeDocument/2006/relationships/image" Target="../media/image102.png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112.svg"/><Relationship Id="rId17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7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5.wmf"/><Relationship Id="rId11" Type="http://schemas.openxmlformats.org/officeDocument/2006/relationships/image" Target="../media/image111.png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1.bin"/><Relationship Id="rId10" Type="http://schemas.openxmlformats.org/officeDocument/2006/relationships/image" Target="../media/image110.svg"/><Relationship Id="rId4" Type="http://schemas.openxmlformats.org/officeDocument/2006/relationships/image" Target="../media/image103.svg"/><Relationship Id="rId9" Type="http://schemas.openxmlformats.org/officeDocument/2006/relationships/image" Target="../media/image109.png"/><Relationship Id="rId14" Type="http://schemas.openxmlformats.org/officeDocument/2006/relationships/image" Target="../media/image114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18.svg"/><Relationship Id="rId5" Type="http://schemas.openxmlformats.org/officeDocument/2006/relationships/image" Target="../media/image117.png"/><Relationship Id="rId4" Type="http://schemas.openxmlformats.org/officeDocument/2006/relationships/image" Target="../media/image115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svg"/><Relationship Id="rId18" Type="http://schemas.openxmlformats.org/officeDocument/2006/relationships/image" Target="../media/image135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19.wmf"/><Relationship Id="rId7" Type="http://schemas.openxmlformats.org/officeDocument/2006/relationships/image" Target="../media/image124.svg"/><Relationship Id="rId12" Type="http://schemas.openxmlformats.org/officeDocument/2006/relationships/image" Target="../media/image129.png"/><Relationship Id="rId17" Type="http://schemas.openxmlformats.org/officeDocument/2006/relationships/image" Target="../media/image13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3.png"/><Relationship Id="rId20" Type="http://schemas.openxmlformats.org/officeDocument/2006/relationships/oleObject" Target="../embeddings/oleObject75.bin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23.png"/><Relationship Id="rId11" Type="http://schemas.openxmlformats.org/officeDocument/2006/relationships/image" Target="../media/image128.svg"/><Relationship Id="rId5" Type="http://schemas.openxmlformats.org/officeDocument/2006/relationships/image" Target="../media/image122.svg"/><Relationship Id="rId15" Type="http://schemas.openxmlformats.org/officeDocument/2006/relationships/image" Target="../media/image132.svg"/><Relationship Id="rId23" Type="http://schemas.openxmlformats.org/officeDocument/2006/relationships/image" Target="../media/image120.wmf"/><Relationship Id="rId10" Type="http://schemas.openxmlformats.org/officeDocument/2006/relationships/image" Target="../media/image127.png"/><Relationship Id="rId19" Type="http://schemas.openxmlformats.org/officeDocument/2006/relationships/image" Target="../media/image136.svg"/><Relationship Id="rId4" Type="http://schemas.openxmlformats.org/officeDocument/2006/relationships/image" Target="../media/image121.png"/><Relationship Id="rId9" Type="http://schemas.openxmlformats.org/officeDocument/2006/relationships/image" Target="../media/image126.svg"/><Relationship Id="rId14" Type="http://schemas.openxmlformats.org/officeDocument/2006/relationships/image" Target="../media/image131.png"/><Relationship Id="rId22" Type="http://schemas.openxmlformats.org/officeDocument/2006/relationships/oleObject" Target="../embeddings/oleObject76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9.svg"/><Relationship Id="rId5" Type="http://schemas.openxmlformats.org/officeDocument/2006/relationships/image" Target="../media/image98.png"/><Relationship Id="rId10" Type="http://schemas.openxmlformats.org/officeDocument/2006/relationships/image" Target="../media/image139.wmf"/><Relationship Id="rId4" Type="http://schemas.openxmlformats.org/officeDocument/2006/relationships/image" Target="../media/image137.wmf"/><Relationship Id="rId9" Type="http://schemas.openxmlformats.org/officeDocument/2006/relationships/oleObject" Target="../embeddings/oleObject79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wmf"/><Relationship Id="rId13" Type="http://schemas.openxmlformats.org/officeDocument/2006/relationships/oleObject" Target="../embeddings/oleObject82.bin"/><Relationship Id="rId18" Type="http://schemas.openxmlformats.org/officeDocument/2006/relationships/image" Target="../media/image155.svg"/><Relationship Id="rId26" Type="http://schemas.openxmlformats.org/officeDocument/2006/relationships/image" Target="../media/image146.wmf"/><Relationship Id="rId3" Type="http://schemas.openxmlformats.org/officeDocument/2006/relationships/image" Target="../media/image148.png"/><Relationship Id="rId21" Type="http://schemas.openxmlformats.org/officeDocument/2006/relationships/oleObject" Target="../embeddings/oleObject85.bin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153.svg"/><Relationship Id="rId17" Type="http://schemas.openxmlformats.org/officeDocument/2006/relationships/image" Target="../media/image154.png"/><Relationship Id="rId25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2.wmf"/><Relationship Id="rId20" Type="http://schemas.openxmlformats.org/officeDocument/2006/relationships/image" Target="../media/image143.wmf"/><Relationship Id="rId29" Type="http://schemas.openxmlformats.org/officeDocument/2006/relationships/image" Target="../media/image111.png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40.wmf"/><Relationship Id="rId11" Type="http://schemas.openxmlformats.org/officeDocument/2006/relationships/image" Target="../media/image152.png"/><Relationship Id="rId24" Type="http://schemas.openxmlformats.org/officeDocument/2006/relationships/image" Target="../media/image145.wmf"/><Relationship Id="rId32" Type="http://schemas.openxmlformats.org/officeDocument/2006/relationships/image" Target="../media/image110.svg"/><Relationship Id="rId5" Type="http://schemas.openxmlformats.org/officeDocument/2006/relationships/oleObject" Target="../embeddings/oleObject80.bin"/><Relationship Id="rId15" Type="http://schemas.openxmlformats.org/officeDocument/2006/relationships/oleObject" Target="../embeddings/oleObject83.bin"/><Relationship Id="rId23" Type="http://schemas.openxmlformats.org/officeDocument/2006/relationships/oleObject" Target="../embeddings/oleObject86.bin"/><Relationship Id="rId28" Type="http://schemas.openxmlformats.org/officeDocument/2006/relationships/image" Target="../media/image147.wmf"/><Relationship Id="rId10" Type="http://schemas.openxmlformats.org/officeDocument/2006/relationships/image" Target="../media/image151.svg"/><Relationship Id="rId19" Type="http://schemas.openxmlformats.org/officeDocument/2006/relationships/oleObject" Target="../embeddings/oleObject84.bin"/><Relationship Id="rId31" Type="http://schemas.openxmlformats.org/officeDocument/2006/relationships/image" Target="../media/image109.png"/><Relationship Id="rId4" Type="http://schemas.openxmlformats.org/officeDocument/2006/relationships/image" Target="../media/image149.svg"/><Relationship Id="rId9" Type="http://schemas.openxmlformats.org/officeDocument/2006/relationships/image" Target="../media/image150.png"/><Relationship Id="rId14" Type="http://schemas.openxmlformats.org/officeDocument/2006/relationships/image" Target="../media/image119.wmf"/><Relationship Id="rId22" Type="http://schemas.openxmlformats.org/officeDocument/2006/relationships/image" Target="../media/image144.wmf"/><Relationship Id="rId27" Type="http://schemas.openxmlformats.org/officeDocument/2006/relationships/oleObject" Target="../embeddings/oleObject88.bin"/><Relationship Id="rId30" Type="http://schemas.openxmlformats.org/officeDocument/2006/relationships/image" Target="../media/image112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57.w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156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svg"/><Relationship Id="rId13" Type="http://schemas.openxmlformats.org/officeDocument/2006/relationships/oleObject" Target="../embeddings/oleObject92.bin"/><Relationship Id="rId18" Type="http://schemas.openxmlformats.org/officeDocument/2006/relationships/image" Target="../media/image161.wmf"/><Relationship Id="rId3" Type="http://schemas.openxmlformats.org/officeDocument/2006/relationships/image" Target="../media/image163.png"/><Relationship Id="rId21" Type="http://schemas.openxmlformats.org/officeDocument/2006/relationships/image" Target="../media/image135.png"/><Relationship Id="rId7" Type="http://schemas.openxmlformats.org/officeDocument/2006/relationships/image" Target="../media/image167.png"/><Relationship Id="rId12" Type="http://schemas.openxmlformats.org/officeDocument/2006/relationships/image" Target="../media/image172.svg"/><Relationship Id="rId17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0.wmf"/><Relationship Id="rId20" Type="http://schemas.openxmlformats.org/officeDocument/2006/relationships/image" Target="../media/image162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66.sv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5" Type="http://schemas.openxmlformats.org/officeDocument/2006/relationships/oleObject" Target="../embeddings/oleObject93.bin"/><Relationship Id="rId10" Type="http://schemas.openxmlformats.org/officeDocument/2006/relationships/image" Target="../media/image170.svg"/><Relationship Id="rId19" Type="http://schemas.openxmlformats.org/officeDocument/2006/relationships/oleObject" Target="../embeddings/oleObject95.bin"/><Relationship Id="rId4" Type="http://schemas.openxmlformats.org/officeDocument/2006/relationships/image" Target="../media/image164.svg"/><Relationship Id="rId9" Type="http://schemas.openxmlformats.org/officeDocument/2006/relationships/image" Target="../media/image169.png"/><Relationship Id="rId14" Type="http://schemas.openxmlformats.org/officeDocument/2006/relationships/image" Target="../media/image159.wmf"/><Relationship Id="rId22" Type="http://schemas.openxmlformats.org/officeDocument/2006/relationships/image" Target="../media/image173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wmf"/><Relationship Id="rId13" Type="http://schemas.openxmlformats.org/officeDocument/2006/relationships/oleObject" Target="../embeddings/oleObject100.bin"/><Relationship Id="rId3" Type="http://schemas.openxmlformats.org/officeDocument/2006/relationships/image" Target="../media/image179.png"/><Relationship Id="rId7" Type="http://schemas.openxmlformats.org/officeDocument/2006/relationships/oleObject" Target="../embeddings/oleObject97.bin"/><Relationship Id="rId12" Type="http://schemas.openxmlformats.org/officeDocument/2006/relationships/image" Target="../media/image17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74.wmf"/><Relationship Id="rId11" Type="http://schemas.openxmlformats.org/officeDocument/2006/relationships/oleObject" Target="../embeddings/oleObject99.bin"/><Relationship Id="rId5" Type="http://schemas.openxmlformats.org/officeDocument/2006/relationships/oleObject" Target="../embeddings/oleObject96.bin"/><Relationship Id="rId10" Type="http://schemas.openxmlformats.org/officeDocument/2006/relationships/image" Target="../media/image176.wmf"/><Relationship Id="rId4" Type="http://schemas.openxmlformats.org/officeDocument/2006/relationships/image" Target="../media/image180.svg"/><Relationship Id="rId9" Type="http://schemas.openxmlformats.org/officeDocument/2006/relationships/oleObject" Target="../embeddings/oleObject98.bin"/><Relationship Id="rId14" Type="http://schemas.openxmlformats.org/officeDocument/2006/relationships/image" Target="../media/image178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13" Type="http://schemas.openxmlformats.org/officeDocument/2006/relationships/image" Target="../media/image183.wmf"/><Relationship Id="rId18" Type="http://schemas.openxmlformats.org/officeDocument/2006/relationships/oleObject" Target="../embeddings/oleObject106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1.wmf"/><Relationship Id="rId12" Type="http://schemas.openxmlformats.org/officeDocument/2006/relationships/oleObject" Target="../embeddings/oleObject103.bin"/><Relationship Id="rId17" Type="http://schemas.openxmlformats.org/officeDocument/2006/relationships/image" Target="../media/image18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5.bin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01.bin"/><Relationship Id="rId11" Type="http://schemas.openxmlformats.org/officeDocument/2006/relationships/image" Target="../media/image182.wmf"/><Relationship Id="rId5" Type="http://schemas.openxmlformats.org/officeDocument/2006/relationships/image" Target="../media/image188.svg"/><Relationship Id="rId15" Type="http://schemas.openxmlformats.org/officeDocument/2006/relationships/image" Target="../media/image184.wmf"/><Relationship Id="rId10" Type="http://schemas.openxmlformats.org/officeDocument/2006/relationships/oleObject" Target="../embeddings/oleObject102.bin"/><Relationship Id="rId19" Type="http://schemas.openxmlformats.org/officeDocument/2006/relationships/image" Target="../media/image186.wmf"/><Relationship Id="rId4" Type="http://schemas.openxmlformats.org/officeDocument/2006/relationships/image" Target="../media/image187.png"/><Relationship Id="rId9" Type="http://schemas.openxmlformats.org/officeDocument/2006/relationships/image" Target="../media/image190.svg"/><Relationship Id="rId14" Type="http://schemas.openxmlformats.org/officeDocument/2006/relationships/oleObject" Target="../embeddings/oleObject104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svg"/><Relationship Id="rId13" Type="http://schemas.openxmlformats.org/officeDocument/2006/relationships/oleObject" Target="../embeddings/oleObject108.bin"/><Relationship Id="rId18" Type="http://schemas.openxmlformats.org/officeDocument/2006/relationships/image" Target="../media/image193.wmf"/><Relationship Id="rId26" Type="http://schemas.openxmlformats.org/officeDocument/2006/relationships/image" Target="../media/image197.wmf"/><Relationship Id="rId3" Type="http://schemas.openxmlformats.org/officeDocument/2006/relationships/image" Target="../media/image199.png"/><Relationship Id="rId21" Type="http://schemas.openxmlformats.org/officeDocument/2006/relationships/oleObject" Target="../embeddings/oleObject111.bin"/><Relationship Id="rId7" Type="http://schemas.openxmlformats.org/officeDocument/2006/relationships/image" Target="../media/image203.png"/><Relationship Id="rId12" Type="http://schemas.openxmlformats.org/officeDocument/2006/relationships/image" Target="../media/image191.wmf"/><Relationship Id="rId17" Type="http://schemas.openxmlformats.org/officeDocument/2006/relationships/oleObject" Target="../embeddings/oleObject109.bin"/><Relationship Id="rId25" Type="http://schemas.openxmlformats.org/officeDocument/2006/relationships/oleObject" Target="../embeddings/oleObject1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8.svg"/><Relationship Id="rId20" Type="http://schemas.openxmlformats.org/officeDocument/2006/relationships/image" Target="../media/image194.wmf"/><Relationship Id="rId29" Type="http://schemas.openxmlformats.org/officeDocument/2006/relationships/image" Target="../media/image209.png"/><Relationship Id="rId1" Type="http://schemas.openxmlformats.org/officeDocument/2006/relationships/vmlDrawing" Target="../drawings/vmlDrawing31.vml"/><Relationship Id="rId6" Type="http://schemas.openxmlformats.org/officeDocument/2006/relationships/image" Target="../media/image202.svg"/><Relationship Id="rId11" Type="http://schemas.openxmlformats.org/officeDocument/2006/relationships/oleObject" Target="../embeddings/oleObject107.bin"/><Relationship Id="rId24" Type="http://schemas.openxmlformats.org/officeDocument/2006/relationships/image" Target="../media/image196.wmf"/><Relationship Id="rId5" Type="http://schemas.openxmlformats.org/officeDocument/2006/relationships/image" Target="../media/image201.png"/><Relationship Id="rId15" Type="http://schemas.openxmlformats.org/officeDocument/2006/relationships/image" Target="../media/image207.png"/><Relationship Id="rId23" Type="http://schemas.openxmlformats.org/officeDocument/2006/relationships/oleObject" Target="../embeddings/oleObject112.bin"/><Relationship Id="rId28" Type="http://schemas.openxmlformats.org/officeDocument/2006/relationships/image" Target="../media/image198.wmf"/><Relationship Id="rId10" Type="http://schemas.openxmlformats.org/officeDocument/2006/relationships/image" Target="../media/image206.svg"/><Relationship Id="rId19" Type="http://schemas.openxmlformats.org/officeDocument/2006/relationships/oleObject" Target="../embeddings/oleObject110.bin"/><Relationship Id="rId4" Type="http://schemas.openxmlformats.org/officeDocument/2006/relationships/image" Target="../media/image200.svg"/><Relationship Id="rId9" Type="http://schemas.openxmlformats.org/officeDocument/2006/relationships/image" Target="../media/image205.png"/><Relationship Id="rId14" Type="http://schemas.openxmlformats.org/officeDocument/2006/relationships/image" Target="../media/image192.wmf"/><Relationship Id="rId22" Type="http://schemas.openxmlformats.org/officeDocument/2006/relationships/image" Target="../media/image195.wmf"/><Relationship Id="rId27" Type="http://schemas.openxmlformats.org/officeDocument/2006/relationships/oleObject" Target="../embeddings/oleObject114.bin"/><Relationship Id="rId30" Type="http://schemas.openxmlformats.org/officeDocument/2006/relationships/image" Target="../media/image210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svg"/><Relationship Id="rId13" Type="http://schemas.openxmlformats.org/officeDocument/2006/relationships/image" Target="../media/image222.png"/><Relationship Id="rId18" Type="http://schemas.openxmlformats.org/officeDocument/2006/relationships/image" Target="../media/image178.wmf"/><Relationship Id="rId3" Type="http://schemas.openxmlformats.org/officeDocument/2006/relationships/image" Target="../media/image212.png"/><Relationship Id="rId7" Type="http://schemas.openxmlformats.org/officeDocument/2006/relationships/image" Target="../media/image216.png"/><Relationship Id="rId12" Type="http://schemas.openxmlformats.org/officeDocument/2006/relationships/image" Target="../media/image221.svg"/><Relationship Id="rId17" Type="http://schemas.openxmlformats.org/officeDocument/2006/relationships/oleObject" Target="../embeddings/oleObject1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1.wmf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15.svg"/><Relationship Id="rId11" Type="http://schemas.openxmlformats.org/officeDocument/2006/relationships/image" Target="../media/image220.png"/><Relationship Id="rId5" Type="http://schemas.openxmlformats.org/officeDocument/2006/relationships/image" Target="../media/image214.png"/><Relationship Id="rId15" Type="http://schemas.openxmlformats.org/officeDocument/2006/relationships/oleObject" Target="../embeddings/oleObject115.bin"/><Relationship Id="rId10" Type="http://schemas.openxmlformats.org/officeDocument/2006/relationships/image" Target="../media/image219.svg"/><Relationship Id="rId4" Type="http://schemas.openxmlformats.org/officeDocument/2006/relationships/image" Target="../media/image213.svg"/><Relationship Id="rId9" Type="http://schemas.openxmlformats.org/officeDocument/2006/relationships/image" Target="../media/image218.png"/><Relationship Id="rId14" Type="http://schemas.openxmlformats.org/officeDocument/2006/relationships/image" Target="../media/image22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svg"/><Relationship Id="rId4" Type="http://schemas.openxmlformats.org/officeDocument/2006/relationships/image" Target="../media/image1.wmf"/><Relationship Id="rId9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svg"/><Relationship Id="rId13" Type="http://schemas.openxmlformats.org/officeDocument/2006/relationships/image" Target="../media/image235.png"/><Relationship Id="rId18" Type="http://schemas.openxmlformats.org/officeDocument/2006/relationships/image" Target="../media/image224.wmf"/><Relationship Id="rId3" Type="http://schemas.openxmlformats.org/officeDocument/2006/relationships/image" Target="../media/image225.png"/><Relationship Id="rId7" Type="http://schemas.openxmlformats.org/officeDocument/2006/relationships/image" Target="../media/image229.png"/><Relationship Id="rId12" Type="http://schemas.openxmlformats.org/officeDocument/2006/relationships/image" Target="../media/image234.svg"/><Relationship Id="rId17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4.wmf"/><Relationship Id="rId1" Type="http://schemas.openxmlformats.org/officeDocument/2006/relationships/vmlDrawing" Target="../drawings/vmlDrawing33.vml"/><Relationship Id="rId6" Type="http://schemas.openxmlformats.org/officeDocument/2006/relationships/image" Target="../media/image228.svg"/><Relationship Id="rId11" Type="http://schemas.openxmlformats.org/officeDocument/2006/relationships/image" Target="../media/image233.png"/><Relationship Id="rId5" Type="http://schemas.openxmlformats.org/officeDocument/2006/relationships/image" Target="../media/image227.png"/><Relationship Id="rId15" Type="http://schemas.openxmlformats.org/officeDocument/2006/relationships/oleObject" Target="../embeddings/oleObject96.bin"/><Relationship Id="rId10" Type="http://schemas.openxmlformats.org/officeDocument/2006/relationships/image" Target="../media/image232.svg"/><Relationship Id="rId4" Type="http://schemas.openxmlformats.org/officeDocument/2006/relationships/image" Target="../media/image226.svg"/><Relationship Id="rId9" Type="http://schemas.openxmlformats.org/officeDocument/2006/relationships/image" Target="../media/image231.png"/><Relationship Id="rId14" Type="http://schemas.openxmlformats.org/officeDocument/2006/relationships/image" Target="../media/image236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wmf"/><Relationship Id="rId13" Type="http://schemas.openxmlformats.org/officeDocument/2006/relationships/oleObject" Target="../embeddings/oleObject96.bin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19.bin"/><Relationship Id="rId12" Type="http://schemas.openxmlformats.org/officeDocument/2006/relationships/image" Target="../media/image176.wmf"/><Relationship Id="rId17" Type="http://schemas.openxmlformats.org/officeDocument/2006/relationships/image" Target="../media/image23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0.wmf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37.wmf"/><Relationship Id="rId11" Type="http://schemas.openxmlformats.org/officeDocument/2006/relationships/oleObject" Target="../embeddings/oleObject98.bin"/><Relationship Id="rId5" Type="http://schemas.openxmlformats.org/officeDocument/2006/relationships/oleObject" Target="../embeddings/oleObject118.bin"/><Relationship Id="rId15" Type="http://schemas.openxmlformats.org/officeDocument/2006/relationships/oleObject" Target="../embeddings/oleObject121.bin"/><Relationship Id="rId10" Type="http://schemas.openxmlformats.org/officeDocument/2006/relationships/image" Target="../media/image239.wmf"/><Relationship Id="rId4" Type="http://schemas.openxmlformats.org/officeDocument/2006/relationships/image" Target="../media/image178.wmf"/><Relationship Id="rId9" Type="http://schemas.openxmlformats.org/officeDocument/2006/relationships/oleObject" Target="../embeddings/oleObject120.bin"/><Relationship Id="rId14" Type="http://schemas.openxmlformats.org/officeDocument/2006/relationships/image" Target="../media/image174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wmf"/><Relationship Id="rId3" Type="http://schemas.openxmlformats.org/officeDocument/2006/relationships/oleObject" Target="../embeddings/oleObject122.bin"/><Relationship Id="rId7" Type="http://schemas.openxmlformats.org/officeDocument/2006/relationships/oleObject" Target="../embeddings/oleObject1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42.wmf"/><Relationship Id="rId5" Type="http://schemas.openxmlformats.org/officeDocument/2006/relationships/oleObject" Target="../embeddings/oleObject123.bin"/><Relationship Id="rId4" Type="http://schemas.openxmlformats.org/officeDocument/2006/relationships/image" Target="../media/image241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wmf"/><Relationship Id="rId13" Type="http://schemas.openxmlformats.org/officeDocument/2006/relationships/oleObject" Target="../embeddings/oleObject128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25.bin"/><Relationship Id="rId12" Type="http://schemas.openxmlformats.org/officeDocument/2006/relationships/image" Target="../media/image24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8.wmf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27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29.bin"/><Relationship Id="rId10" Type="http://schemas.openxmlformats.org/officeDocument/2006/relationships/image" Target="../media/image245.w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126.bin"/><Relationship Id="rId14" Type="http://schemas.openxmlformats.org/officeDocument/2006/relationships/image" Target="../media/image247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2.bin"/><Relationship Id="rId13" Type="http://schemas.openxmlformats.org/officeDocument/2006/relationships/image" Target="../media/image245.wmf"/><Relationship Id="rId18" Type="http://schemas.openxmlformats.org/officeDocument/2006/relationships/oleObject" Target="../embeddings/oleObject137.bin"/><Relationship Id="rId3" Type="http://schemas.openxmlformats.org/officeDocument/2006/relationships/image" Target="../media/image255.png"/><Relationship Id="rId7" Type="http://schemas.openxmlformats.org/officeDocument/2006/relationships/oleObject" Target="../embeddings/oleObject131.bin"/><Relationship Id="rId12" Type="http://schemas.openxmlformats.org/officeDocument/2006/relationships/oleObject" Target="../embeddings/oleObject134.bin"/><Relationship Id="rId17" Type="http://schemas.openxmlformats.org/officeDocument/2006/relationships/image" Target="../media/image25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6.bin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49.wmf"/><Relationship Id="rId11" Type="http://schemas.openxmlformats.org/officeDocument/2006/relationships/image" Target="../media/image251.wmf"/><Relationship Id="rId5" Type="http://schemas.openxmlformats.org/officeDocument/2006/relationships/oleObject" Target="../embeddings/oleObject130.bin"/><Relationship Id="rId15" Type="http://schemas.openxmlformats.org/officeDocument/2006/relationships/image" Target="../media/image252.wmf"/><Relationship Id="rId10" Type="http://schemas.openxmlformats.org/officeDocument/2006/relationships/oleObject" Target="../embeddings/oleObject133.bin"/><Relationship Id="rId19" Type="http://schemas.openxmlformats.org/officeDocument/2006/relationships/image" Target="../media/image254.wmf"/><Relationship Id="rId4" Type="http://schemas.openxmlformats.org/officeDocument/2006/relationships/image" Target="../media/image256.svg"/><Relationship Id="rId9" Type="http://schemas.openxmlformats.org/officeDocument/2006/relationships/image" Target="../media/image250.wmf"/><Relationship Id="rId14" Type="http://schemas.openxmlformats.org/officeDocument/2006/relationships/oleObject" Target="../embeddings/oleObject135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41.wmf"/><Relationship Id="rId5" Type="http://schemas.openxmlformats.org/officeDocument/2006/relationships/oleObject" Target="../embeddings/oleObject139.bin"/><Relationship Id="rId4" Type="http://schemas.openxmlformats.org/officeDocument/2006/relationships/image" Target="../media/image257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wmf"/><Relationship Id="rId3" Type="http://schemas.openxmlformats.org/officeDocument/2006/relationships/oleObject" Target="../embeddings/oleObject140.bin"/><Relationship Id="rId7" Type="http://schemas.openxmlformats.org/officeDocument/2006/relationships/oleObject" Target="../embeddings/oleObject1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60.emf"/><Relationship Id="rId5" Type="http://schemas.openxmlformats.org/officeDocument/2006/relationships/oleObject" Target="../embeddings/oleObject141.bin"/><Relationship Id="rId10" Type="http://schemas.openxmlformats.org/officeDocument/2006/relationships/image" Target="../media/image262.wmf"/><Relationship Id="rId4" Type="http://schemas.openxmlformats.org/officeDocument/2006/relationships/image" Target="../media/image259.emf"/><Relationship Id="rId9" Type="http://schemas.openxmlformats.org/officeDocument/2006/relationships/oleObject" Target="../embeddings/oleObject143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svg"/><Relationship Id="rId3" Type="http://schemas.openxmlformats.org/officeDocument/2006/relationships/oleObject" Target="../embeddings/oleObject144.bin"/><Relationship Id="rId7" Type="http://schemas.openxmlformats.org/officeDocument/2006/relationships/image" Target="../media/image265.png"/><Relationship Id="rId12" Type="http://schemas.openxmlformats.org/officeDocument/2006/relationships/image" Target="../media/image2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64.svg"/><Relationship Id="rId11" Type="http://schemas.openxmlformats.org/officeDocument/2006/relationships/oleObject" Target="../embeddings/oleObject146.bin"/><Relationship Id="rId5" Type="http://schemas.openxmlformats.org/officeDocument/2006/relationships/image" Target="../media/image24.png"/><Relationship Id="rId10" Type="http://schemas.openxmlformats.org/officeDocument/2006/relationships/image" Target="../media/image263.wmf"/><Relationship Id="rId4" Type="http://schemas.openxmlformats.org/officeDocument/2006/relationships/image" Target="../media/image259.emf"/><Relationship Id="rId9" Type="http://schemas.openxmlformats.org/officeDocument/2006/relationships/oleObject" Target="../embeddings/oleObject145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26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8.bin"/><Relationship Id="rId3" Type="http://schemas.openxmlformats.org/officeDocument/2006/relationships/image" Target="../media/image13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0.wmf"/><Relationship Id="rId4" Type="http://schemas.openxmlformats.org/officeDocument/2006/relationships/image" Target="../media/image14.sv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6.png"/><Relationship Id="rId18" Type="http://schemas.openxmlformats.org/officeDocument/2006/relationships/image" Target="../media/image17.wmf"/><Relationship Id="rId3" Type="http://schemas.openxmlformats.org/officeDocument/2006/relationships/oleObject" Target="../embeddings/oleObject13.bin"/><Relationship Id="rId7" Type="http://schemas.openxmlformats.org/officeDocument/2006/relationships/image" Target="../media/image22.png"/><Relationship Id="rId12" Type="http://schemas.openxmlformats.org/officeDocument/2006/relationships/image" Target="../media/image25.svg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svg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sv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image" Target="../media/image19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Low frequency disturbances: offset and flicker noise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1A5006A-FADA-486A-90B7-30FFA8CEE662}"/>
              </a:ext>
            </a:extLst>
          </p:cNvPr>
          <p:cNvSpPr txBox="1"/>
          <p:nvPr/>
        </p:nvSpPr>
        <p:spPr>
          <a:xfrm>
            <a:off x="1291770" y="1320801"/>
            <a:ext cx="928914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offset strongly affects the accuracy of most sensor interfaces and their detection limit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the quantity estimation require integration operations, such as dead reckoning (position from acceleration or speed), the offset result in a drift of the final quantity. 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flicker noise, with its power accumulation at low frequency, make the problem worse, reducing resolution.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7CB0E89-BF47-490E-BF16-6F9BBE772631}"/>
              </a:ext>
            </a:extLst>
          </p:cNvPr>
          <p:cNvSpPr/>
          <p:nvPr/>
        </p:nvSpPr>
        <p:spPr>
          <a:xfrm>
            <a:off x="745118" y="1332161"/>
            <a:ext cx="546652" cy="37768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2D36611-CF90-41D8-A2D8-BD1C6179C9C2}"/>
              </a:ext>
            </a:extLst>
          </p:cNvPr>
          <p:cNvSpPr/>
          <p:nvPr/>
        </p:nvSpPr>
        <p:spPr>
          <a:xfrm>
            <a:off x="745118" y="2392174"/>
            <a:ext cx="546652" cy="37768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058DA5A-E32F-40F4-B876-8439212CA1D8}"/>
              </a:ext>
            </a:extLst>
          </p:cNvPr>
          <p:cNvSpPr/>
          <p:nvPr/>
        </p:nvSpPr>
        <p:spPr>
          <a:xfrm>
            <a:off x="745118" y="3826722"/>
            <a:ext cx="546652" cy="37768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42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08571C-6214-4E84-8710-39732340C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of the spectrum of the residual noise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baseline="-25000" dirty="0"/>
              <a:t>-eff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5FAE699-DB47-42A5-8CFA-8909C6C69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1F18BFB-EBDE-4784-B85E-3F3341230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876AB631-7506-4F5C-B6D6-93B84CB07B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483708"/>
              </p:ext>
            </p:extLst>
          </p:nvPr>
        </p:nvGraphicFramePr>
        <p:xfrm>
          <a:off x="868363" y="1327570"/>
          <a:ext cx="7783824" cy="1153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3" imgW="3086100" imgH="457200" progId="Equation.DSMT4">
                  <p:embed/>
                </p:oleObj>
              </mc:Choice>
              <mc:Fallback>
                <p:oleObj name="Equation" r:id="rId3" imgW="30861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1327570"/>
                        <a:ext cx="7783824" cy="11531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EAD33F69-04D9-406E-9A41-9B511FE932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75028"/>
              </p:ext>
            </p:extLst>
          </p:nvPr>
        </p:nvGraphicFramePr>
        <p:xfrm>
          <a:off x="868363" y="2780777"/>
          <a:ext cx="10707414" cy="1445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quation" r:id="rId5" imgW="4889160" imgH="660240" progId="Equation.DSMT4">
                  <p:embed/>
                </p:oleObj>
              </mc:Choice>
              <mc:Fallback>
                <p:oleObj name="Equation" r:id="rId5" imgW="4889160" imgH="66024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876AB631-7506-4F5C-B6D6-93B84CB07B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2780777"/>
                        <a:ext cx="10707414" cy="14459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B5B8CFC7-A519-4D9E-A3DD-684660371E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776574"/>
              </p:ext>
            </p:extLst>
          </p:nvPr>
        </p:nvGraphicFramePr>
        <p:xfrm>
          <a:off x="868363" y="4454525"/>
          <a:ext cx="10263187" cy="144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7" imgW="4686120" imgH="660240" progId="Equation.DSMT4">
                  <p:embed/>
                </p:oleObj>
              </mc:Choice>
              <mc:Fallback>
                <p:oleObj name="Equation" r:id="rId7" imgW="4686120" imgH="6602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EAD33F69-04D9-406E-9A41-9B511FE932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4454525"/>
                        <a:ext cx="10263187" cy="1446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BD95FB40-2277-4A57-AA7F-00BEBF6D31C1}"/>
              </a:ext>
            </a:extLst>
          </p:cNvPr>
          <p:cNvSpPr txBox="1"/>
          <p:nvPr/>
        </p:nvSpPr>
        <p:spPr>
          <a:xfrm>
            <a:off x="3632879" y="5530430"/>
            <a:ext cx="1019831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it-IT" sz="32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it-IT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(f)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1E7B792-3EEC-4697-9701-2868B12CABA4}"/>
              </a:ext>
            </a:extLst>
          </p:cNvPr>
          <p:cNvSpPr txBox="1"/>
          <p:nvPr/>
        </p:nvSpPr>
        <p:spPr>
          <a:xfrm>
            <a:off x="7382214" y="5530430"/>
            <a:ext cx="1019831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it-IT" sz="32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(f)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D03C89E-6DDD-4336-A754-BD19226C1CAD}"/>
              </a:ext>
            </a:extLst>
          </p:cNvPr>
          <p:cNvCxnSpPr>
            <a:cxnSpLocks/>
          </p:cNvCxnSpPr>
          <p:nvPr/>
        </p:nvCxnSpPr>
        <p:spPr>
          <a:xfrm>
            <a:off x="2551868" y="5552241"/>
            <a:ext cx="26192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2D025E12-587B-417E-B0CF-D72DC04A550C}"/>
              </a:ext>
            </a:extLst>
          </p:cNvPr>
          <p:cNvCxnSpPr>
            <a:cxnSpLocks/>
          </p:cNvCxnSpPr>
          <p:nvPr/>
        </p:nvCxnSpPr>
        <p:spPr>
          <a:xfrm>
            <a:off x="6495393" y="5527954"/>
            <a:ext cx="21567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CC64B8C-F1C7-4E6D-8407-9473460C8A04}"/>
              </a:ext>
            </a:extLst>
          </p:cNvPr>
          <p:cNvSpPr txBox="1"/>
          <p:nvPr/>
        </p:nvSpPr>
        <p:spPr>
          <a:xfrm>
            <a:off x="1534138" y="2566310"/>
            <a:ext cx="5848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Zero-order replica extracted from the sum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B38C9BDF-333E-4DDC-93B8-A15CF54CED0E}"/>
              </a:ext>
            </a:extLst>
          </p:cNvPr>
          <p:cNvSpPr/>
          <p:nvPr/>
        </p:nvSpPr>
        <p:spPr>
          <a:xfrm>
            <a:off x="5029200" y="3027975"/>
            <a:ext cx="266700" cy="22780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202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5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02942B3-4B76-4752-9F66-0BBAB89A2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4C3B9A7-F4FA-4818-964D-F73AED443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3B984233-2A45-48AE-8712-1C385F003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1988"/>
          </a:xfrm>
        </p:spPr>
        <p:txBody>
          <a:bodyPr/>
          <a:lstStyle/>
          <a:p>
            <a:r>
              <a:rPr lang="en-US" dirty="0"/>
              <a:t>Calculation of the spectrum of the residual noise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baseline="-25000" dirty="0"/>
              <a:t>-eff</a:t>
            </a:r>
            <a:endParaRPr lang="en-US" dirty="0"/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8C8307CF-0AA7-48FE-AE67-FC40DD96FD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529919"/>
              </p:ext>
            </p:extLst>
          </p:nvPr>
        </p:nvGraphicFramePr>
        <p:xfrm>
          <a:off x="2829583" y="954438"/>
          <a:ext cx="5595983" cy="118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3" imgW="2032000" imgH="431800" progId="Equation.DSMT4">
                  <p:embed/>
                </p:oleObj>
              </mc:Choice>
              <mc:Fallback>
                <p:oleObj name="Equation" r:id="rId3" imgW="20320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9583" y="954438"/>
                        <a:ext cx="5595983" cy="1182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30BE304B-6DAE-4DE1-A639-87FE107465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616599"/>
              </p:ext>
            </p:extLst>
          </p:nvPr>
        </p:nvGraphicFramePr>
        <p:xfrm>
          <a:off x="1988344" y="2151195"/>
          <a:ext cx="8215312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5" imgW="3162240" imgH="507960" progId="Equation.DSMT4">
                  <p:embed/>
                </p:oleObj>
              </mc:Choice>
              <mc:Fallback>
                <p:oleObj name="Equation" r:id="rId5" imgW="3162240" imgH="5079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8344" y="2151195"/>
                        <a:ext cx="8215312" cy="1330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6309C05-F120-43D5-88AA-3523975687E6}"/>
              </a:ext>
            </a:extLst>
          </p:cNvPr>
          <p:cNvSpPr txBox="1"/>
          <p:nvPr/>
        </p:nvSpPr>
        <p:spPr>
          <a:xfrm>
            <a:off x="2554014" y="3672439"/>
            <a:ext cx="7803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Now, remember that this transformation is applied to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rendom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process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with spectral density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vn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0EF5B5A9-E919-4E41-9BF9-C9F056A18C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886122"/>
              </p:ext>
            </p:extLst>
          </p:nvPr>
        </p:nvGraphicFramePr>
        <p:xfrm>
          <a:off x="3231929" y="4782014"/>
          <a:ext cx="6341619" cy="1209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7" imgW="2235200" imgH="431800" progId="Equation.DSMT4">
                  <p:embed/>
                </p:oleObj>
              </mc:Choice>
              <mc:Fallback>
                <p:oleObj name="Equation" r:id="rId7" imgW="2235200" imgH="431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1929" y="4782014"/>
                        <a:ext cx="6341619" cy="12092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662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F12A12C-2DA9-472D-8800-CD05FEE81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59CD41B-0D10-446D-AE14-C36D42977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10558E90-957E-45F3-AE96-C01987A3E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1988"/>
          </a:xfrm>
        </p:spPr>
        <p:txBody>
          <a:bodyPr/>
          <a:lstStyle/>
          <a:p>
            <a:r>
              <a:rPr lang="en-US" dirty="0"/>
              <a:t>Calculation of the spectrum of the residual noise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baseline="-25000" dirty="0"/>
              <a:t>-eff</a:t>
            </a:r>
            <a:endParaRPr lang="en-US" dirty="0"/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F41F6E27-522B-4772-8C10-5569D9BFD3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052505"/>
              </p:ext>
            </p:extLst>
          </p:nvPr>
        </p:nvGraphicFramePr>
        <p:xfrm>
          <a:off x="0" y="1774115"/>
          <a:ext cx="6705650" cy="4333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Graph" r:id="rId3" imgW="4133088" imgH="2901696" progId="Origin50.Graph">
                  <p:embed/>
                </p:oleObj>
              </mc:Choice>
              <mc:Fallback>
                <p:oleObj name="Graph" r:id="rId3" imgW="4133088" imgH="2901696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722"/>
                      <a:stretch>
                        <a:fillRect/>
                      </a:stretch>
                    </p:blipFill>
                    <p:spPr bwMode="auto">
                      <a:xfrm>
                        <a:off x="0" y="1774115"/>
                        <a:ext cx="6705650" cy="43331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7E7B2DA4-E884-4BDD-9BB3-8EE3DEE69C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29450" y="1262443"/>
            <a:ext cx="5113401" cy="254293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E8F60D2-9E07-4F04-9F1D-6791612362A3}"/>
              </a:ext>
            </a:extLst>
          </p:cNvPr>
          <p:cNvSpPr txBox="1"/>
          <p:nvPr/>
        </p:nvSpPr>
        <p:spPr>
          <a:xfrm>
            <a:off x="9892533" y="1656746"/>
            <a:ext cx="138691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|H</a:t>
            </a:r>
            <a:r>
              <a:rPr lang="it-IT" sz="3200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it-IT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(f)|</a:t>
            </a:r>
            <a:r>
              <a:rPr lang="it-IT" sz="3200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aseline="30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DB0CC81-0300-4732-832F-C599F50A937E}"/>
              </a:ext>
            </a:extLst>
          </p:cNvPr>
          <p:cNvSpPr txBox="1"/>
          <p:nvPr/>
        </p:nvSpPr>
        <p:spPr>
          <a:xfrm>
            <a:off x="6437925" y="3774514"/>
            <a:ext cx="5304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0-th replica is weighted by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(f):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D1E8F7C-533F-4391-8574-247D54957880}"/>
              </a:ext>
            </a:extLst>
          </p:cNvPr>
          <p:cNvSpPr txBox="1"/>
          <p:nvPr/>
        </p:nvSpPr>
        <p:spPr>
          <a:xfrm>
            <a:off x="6437925" y="4367069"/>
            <a:ext cx="54650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offset is cancelled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flicker noise is strongly reduced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f&gt;&gt;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fck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)the spectrum is nearly unchanged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AEC6F18-EDA1-452F-ACC1-E4FDC7ED535A}"/>
              </a:ext>
            </a:extLst>
          </p:cNvPr>
          <p:cNvSpPr txBox="1"/>
          <p:nvPr/>
        </p:nvSpPr>
        <p:spPr>
          <a:xfrm>
            <a:off x="9728462" y="1031610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DC469D6-BAB6-4353-9C43-32D7B4B0D0A9}"/>
              </a:ext>
            </a:extLst>
          </p:cNvPr>
          <p:cNvSpPr txBox="1"/>
          <p:nvPr/>
        </p:nvSpPr>
        <p:spPr>
          <a:xfrm>
            <a:off x="7957588" y="1127144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ggetto 8">
            <a:extLst>
              <a:ext uri="{FF2B5EF4-FFF2-40B4-BE49-F238E27FC236}">
                <a16:creationId xmlns:a16="http://schemas.microsoft.com/office/drawing/2014/main" id="{4BA6AFBD-E247-4509-A9AF-19F02DAA62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241081"/>
              </p:ext>
            </p:extLst>
          </p:nvPr>
        </p:nvGraphicFramePr>
        <p:xfrm>
          <a:off x="1146957" y="1058512"/>
          <a:ext cx="4263036" cy="618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7" imgW="1765080" imgH="253800" progId="Equation.DSMT4">
                  <p:embed/>
                </p:oleObj>
              </mc:Choice>
              <mc:Fallback>
                <p:oleObj name="Equation" r:id="rId7" imgW="1765080" imgH="2538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30BE304B-6DAE-4DE1-A639-87FE107465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957" y="1058512"/>
                        <a:ext cx="4263036" cy="6182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8">
            <a:extLst>
              <a:ext uri="{FF2B5EF4-FFF2-40B4-BE49-F238E27FC236}">
                <a16:creationId xmlns:a16="http://schemas.microsoft.com/office/drawing/2014/main" id="{C8E04152-0BA4-47E6-AA0A-4B65CBEA17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392125"/>
              </p:ext>
            </p:extLst>
          </p:nvPr>
        </p:nvGraphicFramePr>
        <p:xfrm>
          <a:off x="1120008" y="1623240"/>
          <a:ext cx="4080060" cy="618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9" imgW="1688760" imgH="253800" progId="Equation.DSMT4">
                  <p:embed/>
                </p:oleObj>
              </mc:Choice>
              <mc:Fallback>
                <p:oleObj name="Equation" r:id="rId9" imgW="1688760" imgH="253800" progId="Equation.DSMT4">
                  <p:embed/>
                  <p:pic>
                    <p:nvPicPr>
                      <p:cNvPr id="15" name="Oggetto 8">
                        <a:extLst>
                          <a:ext uri="{FF2B5EF4-FFF2-40B4-BE49-F238E27FC236}">
                            <a16:creationId xmlns:a16="http://schemas.microsoft.com/office/drawing/2014/main" id="{4BA6AFBD-E247-4509-A9AF-19F02DAA62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008" y="1623240"/>
                        <a:ext cx="4080060" cy="6182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363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build="p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0A2A8A-95CF-4B87-96FA-01C6E15B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8915"/>
            <a:ext cx="10515600" cy="662397"/>
          </a:xfrm>
        </p:spPr>
        <p:txBody>
          <a:bodyPr/>
          <a:lstStyle/>
          <a:p>
            <a:r>
              <a:rPr lang="it-IT" dirty="0" err="1"/>
              <a:t>Contribution</a:t>
            </a:r>
            <a:r>
              <a:rPr lang="it-IT" dirty="0"/>
              <a:t> of </a:t>
            </a:r>
            <a:r>
              <a:rPr lang="it-IT" dirty="0" err="1"/>
              <a:t>replicas</a:t>
            </a:r>
            <a:r>
              <a:rPr lang="it-IT" dirty="0"/>
              <a:t>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0-th one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AA223DC-D218-4561-A072-727F79910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D5F9C92-BD13-4DC4-82BF-350A5C06E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3700BCFE-42BC-4767-9590-14F1DD199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410" y="1516057"/>
            <a:ext cx="7976038" cy="4292448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F311B605-060D-4002-BD9E-719889E59775}"/>
              </a:ext>
            </a:extLst>
          </p:cNvPr>
          <p:cNvSpPr/>
          <p:nvPr/>
        </p:nvSpPr>
        <p:spPr>
          <a:xfrm>
            <a:off x="3513739" y="1189900"/>
            <a:ext cx="1655379" cy="4944762"/>
          </a:xfrm>
          <a:prstGeom prst="rect">
            <a:avLst/>
          </a:prstGeom>
          <a:solidFill>
            <a:schemeClr val="accent1">
              <a:lumMod val="40000"/>
              <a:lumOff val="6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96493B5-BF3E-4805-A6BB-1C9721158AE3}"/>
              </a:ext>
            </a:extLst>
          </p:cNvPr>
          <p:cNvSpPr txBox="1"/>
          <p:nvPr/>
        </p:nvSpPr>
        <p:spPr>
          <a:xfrm>
            <a:off x="8329448" y="1256728"/>
            <a:ext cx="3862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f&lt;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), several contribution equal to S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VBB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are added together. For f&lt;&lt;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leaves the sum unchanged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A6FB04B-0045-40F3-A0DC-153A72105FEC}"/>
              </a:ext>
            </a:extLst>
          </p:cNvPr>
          <p:cNvSpPr txBox="1"/>
          <p:nvPr/>
        </p:nvSpPr>
        <p:spPr>
          <a:xfrm>
            <a:off x="8329448" y="3256949"/>
            <a:ext cx="3862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offset delta functions and the flicker regions of each replica fall over one of the zeros (at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of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are deleted or strongly reduced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2EA9F43E-515A-4429-A6C2-D3CA0D2C9FB8}"/>
              </a:ext>
            </a:extLst>
          </p:cNvPr>
          <p:cNvCxnSpPr>
            <a:cxnSpLocks/>
          </p:cNvCxnSpPr>
          <p:nvPr/>
        </p:nvCxnSpPr>
        <p:spPr>
          <a:xfrm>
            <a:off x="5603212" y="1286851"/>
            <a:ext cx="1775050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2DF563B-DD5D-48E6-9FB3-E6449AAFD651}"/>
              </a:ext>
            </a:extLst>
          </p:cNvPr>
          <p:cNvSpPr txBox="1"/>
          <p:nvPr/>
        </p:nvSpPr>
        <p:spPr>
          <a:xfrm>
            <a:off x="6364612" y="1286851"/>
            <a:ext cx="1775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for f&gt;&gt;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fck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 large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attenuation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4948FB95-64A8-43D7-89B8-3A6AE51FB3AA}"/>
              </a:ext>
            </a:extLst>
          </p:cNvPr>
          <p:cNvCxnSpPr>
            <a:cxnSpLocks/>
          </p:cNvCxnSpPr>
          <p:nvPr/>
        </p:nvCxnSpPr>
        <p:spPr>
          <a:xfrm flipH="1">
            <a:off x="6095999" y="3986797"/>
            <a:ext cx="2043662" cy="72709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55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80DE21-939B-4295-A014-5E2373F31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571" y="136525"/>
            <a:ext cx="10515600" cy="662397"/>
          </a:xfrm>
        </p:spPr>
        <p:txBody>
          <a:bodyPr/>
          <a:lstStyle/>
          <a:p>
            <a:r>
              <a:rPr lang="en-US"/>
              <a:t>In Summary: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AC9FD70-9272-45B7-8802-8A368A00D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DE9426-0840-49C8-BCF2-5060D97C1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45ED8E8D-0AE5-4815-9736-7EC4610675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35135"/>
              </p:ext>
            </p:extLst>
          </p:nvPr>
        </p:nvGraphicFramePr>
        <p:xfrm>
          <a:off x="593140" y="1583782"/>
          <a:ext cx="5448986" cy="3812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Corel DESIGNER" r:id="rId3" imgW="5063040" imgH="3538440" progId="CorelDESIGNER.Graphic.12">
                  <p:embed/>
                </p:oleObj>
              </mc:Choice>
              <mc:Fallback>
                <p:oleObj name="Corel DESIGNER" r:id="rId3" imgW="5063040" imgH="3538440" progId="CorelDESIGNER.Graphic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140" y="1583782"/>
                        <a:ext cx="5448986" cy="38124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C9987022-8A3A-4E87-8AD1-F9C3F46439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124032"/>
              </p:ext>
            </p:extLst>
          </p:nvPr>
        </p:nvGraphicFramePr>
        <p:xfrm>
          <a:off x="6849254" y="924778"/>
          <a:ext cx="4504545" cy="2504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Corel DESIGNER" r:id="rId5" imgW="3755520" imgH="2084040" progId="CorelDESIGNER.Graphic.12">
                  <p:embed/>
                </p:oleObj>
              </mc:Choice>
              <mc:Fallback>
                <p:oleObj name="Corel DESIGNER" r:id="rId5" imgW="3755520" imgH="2084040" progId="CorelDESIGNER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9254" y="924778"/>
                        <a:ext cx="4504545" cy="25042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F9274429-CCBB-482D-999F-BCB159B44AA8}"/>
              </a:ext>
            </a:extLst>
          </p:cNvPr>
          <p:cNvSpPr txBox="1"/>
          <p:nvPr/>
        </p:nvSpPr>
        <p:spPr>
          <a:xfrm>
            <a:off x="353103" y="863461"/>
            <a:ext cx="5929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Contribution of replicas different from 0-th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&lt;&lt;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BB80750C-0E21-4AD9-9C81-0FD32669C0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253933"/>
              </p:ext>
            </p:extLst>
          </p:nvPr>
        </p:nvGraphicFramePr>
        <p:xfrm>
          <a:off x="6537216" y="5011624"/>
          <a:ext cx="4504545" cy="974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7" imgW="1981200" imgH="431800" progId="Equation.DSMT4">
                  <p:embed/>
                </p:oleObj>
              </mc:Choice>
              <mc:Fallback>
                <p:oleObj name="Equation" r:id="rId7" imgW="1981200" imgH="43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7216" y="5011624"/>
                        <a:ext cx="4504545" cy="9745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7D757B7-C00B-4C70-BB39-60A40D2928D6}"/>
              </a:ext>
            </a:extLst>
          </p:cNvPr>
          <p:cNvSpPr/>
          <p:nvPr/>
        </p:nvSpPr>
        <p:spPr>
          <a:xfrm>
            <a:off x="3035664" y="2479328"/>
            <a:ext cx="197963" cy="2809188"/>
          </a:xfrm>
          <a:prstGeom prst="rect">
            <a:avLst/>
          </a:prstGeom>
          <a:solidFill>
            <a:schemeClr val="accent2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0030FD-1652-485A-A6EE-DFB3E5E484EE}"/>
              </a:ext>
            </a:extLst>
          </p:cNvPr>
          <p:cNvSpPr txBox="1"/>
          <p:nvPr/>
        </p:nvSpPr>
        <p:spPr>
          <a:xfrm>
            <a:off x="1874520" y="5524500"/>
            <a:ext cx="198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Region 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&lt;&lt;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560C10-E5F5-4A6E-88E7-5CB3917C465B}"/>
              </a:ext>
            </a:extLst>
          </p:cNvPr>
          <p:cNvCxnSpPr>
            <a:cxnSpLocks/>
          </p:cNvCxnSpPr>
          <p:nvPr/>
        </p:nvCxnSpPr>
        <p:spPr>
          <a:xfrm flipV="1">
            <a:off x="2540574" y="5097780"/>
            <a:ext cx="594071" cy="507213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17400B-3857-4F08-B044-E4E65C1ADDF3}"/>
              </a:ext>
            </a:extLst>
          </p:cNvPr>
          <p:cNvCxnSpPr>
            <a:stCxn id="7" idx="3"/>
          </p:cNvCxnSpPr>
          <p:nvPr/>
        </p:nvCxnSpPr>
        <p:spPr>
          <a:xfrm flipV="1">
            <a:off x="3856153" y="5498894"/>
            <a:ext cx="2563697" cy="256439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8">
            <a:extLst>
              <a:ext uri="{FF2B5EF4-FFF2-40B4-BE49-F238E27FC236}">
                <a16:creationId xmlns:a16="http://schemas.microsoft.com/office/drawing/2014/main" id="{832B9101-0F8D-4F04-A41F-AE328FF4890C}"/>
              </a:ext>
            </a:extLst>
          </p:cNvPr>
          <p:cNvSpPr txBox="1"/>
          <p:nvPr/>
        </p:nvSpPr>
        <p:spPr>
          <a:xfrm>
            <a:off x="7034601" y="3468423"/>
            <a:ext cx="4133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Approximate effective noise PSD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ggetto 10">
            <a:extLst>
              <a:ext uri="{FF2B5EF4-FFF2-40B4-BE49-F238E27FC236}">
                <a16:creationId xmlns:a16="http://schemas.microsoft.com/office/drawing/2014/main" id="{6F93FE8A-05FD-43B2-B17B-5EE4550208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699729"/>
              </p:ext>
            </p:extLst>
          </p:nvPr>
        </p:nvGraphicFramePr>
        <p:xfrm>
          <a:off x="9216291" y="996542"/>
          <a:ext cx="1309715" cy="514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Equation" r:id="rId9" imgW="609480" imgH="241200" progId="Equation.DSMT4">
                  <p:embed/>
                </p:oleObj>
              </mc:Choice>
              <mc:Fallback>
                <p:oleObj name="Equation" r:id="rId9" imgW="609480" imgH="2412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BB80750C-0E21-4AD9-9C81-0FD32669C0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6291" y="996542"/>
                        <a:ext cx="1309715" cy="5145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552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LTC 1051, a commercial auto-zero operational amplifier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9" y="961905"/>
            <a:ext cx="4374910" cy="326719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903" y="4495800"/>
            <a:ext cx="10164713" cy="135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05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1D5553-93BA-413C-8403-0D04214DD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89" y="136525"/>
            <a:ext cx="10515600" cy="662397"/>
          </a:xfrm>
        </p:spPr>
        <p:txBody>
          <a:bodyPr/>
          <a:lstStyle/>
          <a:p>
            <a:r>
              <a:rPr lang="en-US"/>
              <a:t>Correlated Double Sampling (CDS)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886326E-A605-4A76-98E0-7CB6DAFAF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36DFA24-C745-41F3-ABBD-7A68DC27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C3A577F-E4D8-4635-872D-2C21DC216BA6}"/>
              </a:ext>
            </a:extLst>
          </p:cNvPr>
          <p:cNvSpPr txBox="1"/>
          <p:nvPr/>
        </p:nvSpPr>
        <p:spPr>
          <a:xfrm>
            <a:off x="591902" y="699352"/>
            <a:ext cx="9644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CDS is a sampled data approach. Both the signal and the noise are discrete-time signals.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involves two clock phases: phase 1 and phase 2</a:t>
            </a:r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E7CB8B8A-72F9-4145-9146-983CC805B072}"/>
              </a:ext>
            </a:extLst>
          </p:cNvPr>
          <p:cNvSpPr/>
          <p:nvPr/>
        </p:nvSpPr>
        <p:spPr>
          <a:xfrm>
            <a:off x="2779900" y="2654482"/>
            <a:ext cx="1201728" cy="1211305"/>
          </a:xfrm>
          <a:custGeom>
            <a:avLst/>
            <a:gdLst>
              <a:gd name="connsiteX0" fmla="*/ 0 w 1201728"/>
              <a:gd name="connsiteY0" fmla="*/ 1211306 h 1211305"/>
              <a:gd name="connsiteX1" fmla="*/ 19151 w 1201728"/>
              <a:gd name="connsiteY1" fmla="*/ 1211306 h 1211305"/>
              <a:gd name="connsiteX2" fmla="*/ 1201728 w 1201728"/>
              <a:gd name="connsiteY2" fmla="*/ 1211306 h 1211305"/>
              <a:gd name="connsiteX3" fmla="*/ 1201728 w 1201728"/>
              <a:gd name="connsiteY3" fmla="*/ 0 h 121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1728" h="1211305">
                <a:moveTo>
                  <a:pt x="0" y="1211306"/>
                </a:moveTo>
                <a:lnTo>
                  <a:pt x="19151" y="1211306"/>
                </a:lnTo>
                <a:lnTo>
                  <a:pt x="1201728" y="1211306"/>
                </a:lnTo>
                <a:lnTo>
                  <a:pt x="1201728" y="0"/>
                </a:lnTo>
              </a:path>
            </a:pathLst>
          </a:custGeom>
          <a:noFill/>
          <a:ln w="28575" cap="rnd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BBB67FB6-FA40-4D1B-908D-0CFF554C38F1}"/>
              </a:ext>
            </a:extLst>
          </p:cNvPr>
          <p:cNvSpPr/>
          <p:nvPr/>
        </p:nvSpPr>
        <p:spPr>
          <a:xfrm>
            <a:off x="3981629" y="2654482"/>
            <a:ext cx="1201727" cy="1211305"/>
          </a:xfrm>
          <a:custGeom>
            <a:avLst/>
            <a:gdLst>
              <a:gd name="connsiteX0" fmla="*/ 0 w 1201727"/>
              <a:gd name="connsiteY0" fmla="*/ 0 h 1211305"/>
              <a:gd name="connsiteX1" fmla="*/ 19151 w 1201727"/>
              <a:gd name="connsiteY1" fmla="*/ 0 h 1211305"/>
              <a:gd name="connsiteX2" fmla="*/ 1201728 w 1201727"/>
              <a:gd name="connsiteY2" fmla="*/ 0 h 1211305"/>
              <a:gd name="connsiteX3" fmla="*/ 1201728 w 1201727"/>
              <a:gd name="connsiteY3" fmla="*/ 1211306 h 121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1727" h="1211305">
                <a:moveTo>
                  <a:pt x="0" y="0"/>
                </a:moveTo>
                <a:lnTo>
                  <a:pt x="19151" y="0"/>
                </a:lnTo>
                <a:lnTo>
                  <a:pt x="1201728" y="0"/>
                </a:lnTo>
                <a:lnTo>
                  <a:pt x="1201728" y="1211306"/>
                </a:lnTo>
              </a:path>
            </a:pathLst>
          </a:custGeom>
          <a:noFill/>
          <a:ln w="28575" cap="rnd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01984120-0DD9-4C8B-8ACD-D48D666D35D0}"/>
              </a:ext>
            </a:extLst>
          </p:cNvPr>
          <p:cNvSpPr/>
          <p:nvPr/>
        </p:nvSpPr>
        <p:spPr>
          <a:xfrm>
            <a:off x="5183356" y="2654482"/>
            <a:ext cx="1201728" cy="1211305"/>
          </a:xfrm>
          <a:custGeom>
            <a:avLst/>
            <a:gdLst>
              <a:gd name="connsiteX0" fmla="*/ 0 w 1201728"/>
              <a:gd name="connsiteY0" fmla="*/ 1211306 h 1211305"/>
              <a:gd name="connsiteX1" fmla="*/ 19151 w 1201728"/>
              <a:gd name="connsiteY1" fmla="*/ 1211306 h 1211305"/>
              <a:gd name="connsiteX2" fmla="*/ 1201728 w 1201728"/>
              <a:gd name="connsiteY2" fmla="*/ 1211306 h 1211305"/>
              <a:gd name="connsiteX3" fmla="*/ 1201728 w 1201728"/>
              <a:gd name="connsiteY3" fmla="*/ 0 h 121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1728" h="1211305">
                <a:moveTo>
                  <a:pt x="0" y="1211306"/>
                </a:moveTo>
                <a:lnTo>
                  <a:pt x="19151" y="1211306"/>
                </a:lnTo>
                <a:lnTo>
                  <a:pt x="1201728" y="1211306"/>
                </a:lnTo>
                <a:lnTo>
                  <a:pt x="1201728" y="0"/>
                </a:lnTo>
              </a:path>
            </a:pathLst>
          </a:custGeom>
          <a:noFill/>
          <a:ln w="28575" cap="rnd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26E21C81-3507-4AF6-AD8B-654428C1C7AB}"/>
              </a:ext>
            </a:extLst>
          </p:cNvPr>
          <p:cNvSpPr/>
          <p:nvPr/>
        </p:nvSpPr>
        <p:spPr>
          <a:xfrm>
            <a:off x="6385085" y="2654482"/>
            <a:ext cx="1201732" cy="1211305"/>
          </a:xfrm>
          <a:custGeom>
            <a:avLst/>
            <a:gdLst>
              <a:gd name="connsiteX0" fmla="*/ 0 w 1201732"/>
              <a:gd name="connsiteY0" fmla="*/ 0 h 1211305"/>
              <a:gd name="connsiteX1" fmla="*/ 19156 w 1201732"/>
              <a:gd name="connsiteY1" fmla="*/ 0 h 1211305"/>
              <a:gd name="connsiteX2" fmla="*/ 1201733 w 1201732"/>
              <a:gd name="connsiteY2" fmla="*/ 0 h 1211305"/>
              <a:gd name="connsiteX3" fmla="*/ 1201733 w 1201732"/>
              <a:gd name="connsiteY3" fmla="*/ 1211306 h 121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1732" h="1211305">
                <a:moveTo>
                  <a:pt x="0" y="0"/>
                </a:moveTo>
                <a:lnTo>
                  <a:pt x="19156" y="0"/>
                </a:lnTo>
                <a:lnTo>
                  <a:pt x="1201733" y="0"/>
                </a:lnTo>
                <a:lnTo>
                  <a:pt x="1201733" y="1211306"/>
                </a:lnTo>
              </a:path>
            </a:pathLst>
          </a:custGeom>
          <a:noFill/>
          <a:ln w="28575" cap="rnd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6144F4A2-3DC3-4A93-A700-FB7A1B1F41C3}"/>
              </a:ext>
            </a:extLst>
          </p:cNvPr>
          <p:cNvSpPr/>
          <p:nvPr/>
        </p:nvSpPr>
        <p:spPr>
          <a:xfrm>
            <a:off x="7586817" y="3865788"/>
            <a:ext cx="363881" cy="4504"/>
          </a:xfrm>
          <a:custGeom>
            <a:avLst/>
            <a:gdLst>
              <a:gd name="connsiteX0" fmla="*/ 0 w 363881"/>
              <a:gd name="connsiteY0" fmla="*/ 0 h 4504"/>
              <a:gd name="connsiteX1" fmla="*/ 0 w 363881"/>
              <a:gd name="connsiteY1" fmla="*/ 0 h 4504"/>
              <a:gd name="connsiteX2" fmla="*/ 363882 w 363881"/>
              <a:gd name="connsiteY2" fmla="*/ 0 h 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881" h="4504">
                <a:moveTo>
                  <a:pt x="0" y="0"/>
                </a:moveTo>
                <a:lnTo>
                  <a:pt x="0" y="0"/>
                </a:lnTo>
                <a:lnTo>
                  <a:pt x="363882" y="0"/>
                </a:lnTo>
              </a:path>
            </a:pathLst>
          </a:custGeom>
          <a:noFill/>
          <a:ln w="28575" cap="rnd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779CF048-DEBE-4822-8674-5BCDCB78FBD7}"/>
              </a:ext>
            </a:extLst>
          </p:cNvPr>
          <p:cNvSpPr/>
          <p:nvPr/>
        </p:nvSpPr>
        <p:spPr>
          <a:xfrm>
            <a:off x="7950699" y="3865788"/>
            <a:ext cx="502696" cy="4504"/>
          </a:xfrm>
          <a:custGeom>
            <a:avLst/>
            <a:gdLst>
              <a:gd name="connsiteX0" fmla="*/ 0 w 502696"/>
              <a:gd name="connsiteY0" fmla="*/ 0 h 4504"/>
              <a:gd name="connsiteX1" fmla="*/ 502696 w 502696"/>
              <a:gd name="connsiteY1" fmla="*/ 0 h 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2696" h="4504">
                <a:moveTo>
                  <a:pt x="0" y="0"/>
                </a:moveTo>
                <a:lnTo>
                  <a:pt x="502696" y="0"/>
                </a:lnTo>
              </a:path>
            </a:pathLst>
          </a:custGeom>
          <a:noFill/>
          <a:ln w="19050" cap="rnd">
            <a:solidFill>
              <a:srgbClr val="FF0000"/>
            </a:solidFill>
            <a:prstDash val="dash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E2BB5516-2784-4E58-ABD8-4FED1E8EBA8C}"/>
              </a:ext>
            </a:extLst>
          </p:cNvPr>
          <p:cNvSpPr/>
          <p:nvPr/>
        </p:nvSpPr>
        <p:spPr>
          <a:xfrm>
            <a:off x="2779900" y="3363069"/>
            <a:ext cx="4504" cy="502718"/>
          </a:xfrm>
          <a:custGeom>
            <a:avLst/>
            <a:gdLst>
              <a:gd name="connsiteX0" fmla="*/ 0 w 4504"/>
              <a:gd name="connsiteY0" fmla="*/ 502719 h 502718"/>
              <a:gd name="connsiteX1" fmla="*/ 0 w 4504"/>
              <a:gd name="connsiteY1" fmla="*/ 0 h 5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04" h="502718">
                <a:moveTo>
                  <a:pt x="0" y="502719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FF0000"/>
            </a:solidFill>
            <a:prstDash val="dash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2E8C4AC-DDCD-4AC8-A9AA-C6D49F79E2ED}"/>
              </a:ext>
            </a:extLst>
          </p:cNvPr>
          <p:cNvSpPr txBox="1"/>
          <p:nvPr/>
        </p:nvSpPr>
        <p:spPr>
          <a:xfrm>
            <a:off x="2951555" y="3029185"/>
            <a:ext cx="808941" cy="289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19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phase 1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F4C1445-1C4A-4311-80B7-1EF110A851F4}"/>
              </a:ext>
            </a:extLst>
          </p:cNvPr>
          <p:cNvSpPr txBox="1"/>
          <p:nvPr/>
        </p:nvSpPr>
        <p:spPr>
          <a:xfrm>
            <a:off x="4162674" y="3023924"/>
            <a:ext cx="808941" cy="289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19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phase 2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43ED3F4-2F1A-4774-88EF-27E5947AC43A}"/>
              </a:ext>
            </a:extLst>
          </p:cNvPr>
          <p:cNvSpPr txBox="1"/>
          <p:nvPr/>
        </p:nvSpPr>
        <p:spPr>
          <a:xfrm>
            <a:off x="2419202" y="4163078"/>
            <a:ext cx="679994" cy="310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19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(n-1)T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20A320A-283D-4905-8218-8D0E94101BF8}"/>
              </a:ext>
            </a:extLst>
          </p:cNvPr>
          <p:cNvSpPr txBox="1"/>
          <p:nvPr/>
        </p:nvSpPr>
        <p:spPr>
          <a:xfrm>
            <a:off x="7223288" y="4134351"/>
            <a:ext cx="724878" cy="3107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19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(n+1)T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AEFF8A6-537B-4FFA-BE4C-9034F0A62462}"/>
              </a:ext>
            </a:extLst>
          </p:cNvPr>
          <p:cNvSpPr txBox="1"/>
          <p:nvPr/>
        </p:nvSpPr>
        <p:spPr>
          <a:xfrm>
            <a:off x="4951062" y="4056533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nT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B001C13-3504-4D48-A877-EE6D6F02855C}"/>
              </a:ext>
            </a:extLst>
          </p:cNvPr>
          <p:cNvSpPr txBox="1"/>
          <p:nvPr/>
        </p:nvSpPr>
        <p:spPr>
          <a:xfrm>
            <a:off x="3683303" y="4100111"/>
            <a:ext cx="710964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000" i="1" spc="0" baseline="0" dirty="0" err="1">
                <a:solidFill>
                  <a:srgbClr val="0000FF"/>
                </a:solidFill>
                <a:latin typeface="Arial"/>
                <a:cs typeface="Arial"/>
                <a:sym typeface="Arial"/>
                <a:rtl val="0"/>
              </a:rPr>
              <a:t>nT</a:t>
            </a:r>
            <a:r>
              <a:rPr lang="en-US" sz="2000" i="1" spc="0" baseline="0" dirty="0">
                <a:solidFill>
                  <a:srgbClr val="0000FF"/>
                </a:solidFill>
                <a:latin typeface="Arial"/>
                <a:cs typeface="Arial"/>
                <a:sym typeface="Arial"/>
                <a:rtl val="0"/>
              </a:rPr>
              <a:t>-t</a:t>
            </a:r>
            <a:r>
              <a:rPr lang="en-US" sz="2000" i="1" spc="0" baseline="-25000" dirty="0">
                <a:solidFill>
                  <a:srgbClr val="0000FF"/>
                </a:solidFill>
                <a:latin typeface="Arial"/>
                <a:cs typeface="Arial"/>
                <a:sym typeface="Arial"/>
                <a:rtl val="0"/>
              </a:rPr>
              <a:t>d</a:t>
            </a:r>
          </a:p>
        </p:txBody>
      </p:sp>
      <p:grpSp>
        <p:nvGrpSpPr>
          <p:cNvPr id="26" name="Elemento grafico 7">
            <a:extLst>
              <a:ext uri="{FF2B5EF4-FFF2-40B4-BE49-F238E27FC236}">
                <a16:creationId xmlns:a16="http://schemas.microsoft.com/office/drawing/2014/main" id="{CA6D983D-30E7-416C-9117-8C827E7C8F04}"/>
              </a:ext>
            </a:extLst>
          </p:cNvPr>
          <p:cNvGrpSpPr/>
          <p:nvPr/>
        </p:nvGrpSpPr>
        <p:grpSpPr>
          <a:xfrm>
            <a:off x="2745224" y="3974280"/>
            <a:ext cx="63286" cy="133327"/>
            <a:chOff x="2831852" y="3747481"/>
            <a:chExt cx="63286" cy="133327"/>
          </a:xfrm>
          <a:noFill/>
        </p:grpSpPr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C7C7CADA-6FBF-4598-91D3-0CB623AE6DDB}"/>
                </a:ext>
              </a:extLst>
            </p:cNvPr>
            <p:cNvSpPr/>
            <p:nvPr/>
          </p:nvSpPr>
          <p:spPr>
            <a:xfrm flipV="1">
              <a:off x="2863495" y="3747481"/>
              <a:ext cx="4504" cy="133327"/>
            </a:xfrm>
            <a:custGeom>
              <a:avLst/>
              <a:gdLst>
                <a:gd name="connsiteX0" fmla="*/ 134 w 4504"/>
                <a:gd name="connsiteY0" fmla="*/ 133648 h 133327"/>
                <a:gd name="connsiteX1" fmla="*/ 134 w 4504"/>
                <a:gd name="connsiteY1" fmla="*/ 320 h 13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04" h="133327">
                  <a:moveTo>
                    <a:pt x="134" y="133648"/>
                  </a:moveTo>
                  <a:lnTo>
                    <a:pt x="134" y="320"/>
                  </a:lnTo>
                </a:path>
              </a:pathLst>
            </a:custGeom>
            <a:noFill/>
            <a:ln w="8999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16DB10CD-0E47-4A7E-90A7-02D34C294B28}"/>
                </a:ext>
              </a:extLst>
            </p:cNvPr>
            <p:cNvSpPr/>
            <p:nvPr/>
          </p:nvSpPr>
          <p:spPr>
            <a:xfrm flipV="1">
              <a:off x="2863495" y="3747481"/>
              <a:ext cx="31643" cy="41213"/>
            </a:xfrm>
            <a:custGeom>
              <a:avLst/>
              <a:gdLst>
                <a:gd name="connsiteX0" fmla="*/ 136 w 31643"/>
                <a:gd name="connsiteY0" fmla="*/ 41521 h 41213"/>
                <a:gd name="connsiteX1" fmla="*/ 31779 w 31643"/>
                <a:gd name="connsiteY1" fmla="*/ 307 h 4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43" h="41213">
                  <a:moveTo>
                    <a:pt x="136" y="41521"/>
                  </a:moveTo>
                  <a:lnTo>
                    <a:pt x="31779" y="307"/>
                  </a:lnTo>
                </a:path>
              </a:pathLst>
            </a:custGeom>
            <a:noFill/>
            <a:ln w="8999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1318044B-EC6C-4C9D-A374-55B1D7C9782F}"/>
                </a:ext>
              </a:extLst>
            </p:cNvPr>
            <p:cNvSpPr/>
            <p:nvPr/>
          </p:nvSpPr>
          <p:spPr>
            <a:xfrm flipV="1">
              <a:off x="2831852" y="3747481"/>
              <a:ext cx="31642" cy="41213"/>
            </a:xfrm>
            <a:custGeom>
              <a:avLst/>
              <a:gdLst>
                <a:gd name="connsiteX0" fmla="*/ 31774 w 31642"/>
                <a:gd name="connsiteY0" fmla="*/ 41521 h 41213"/>
                <a:gd name="connsiteX1" fmla="*/ 131 w 31642"/>
                <a:gd name="connsiteY1" fmla="*/ 307 h 4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42" h="41213">
                  <a:moveTo>
                    <a:pt x="31774" y="41521"/>
                  </a:moveTo>
                  <a:lnTo>
                    <a:pt x="131" y="307"/>
                  </a:lnTo>
                </a:path>
              </a:pathLst>
            </a:custGeom>
            <a:noFill/>
            <a:ln w="8999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Elemento grafico 7">
            <a:extLst>
              <a:ext uri="{FF2B5EF4-FFF2-40B4-BE49-F238E27FC236}">
                <a16:creationId xmlns:a16="http://schemas.microsoft.com/office/drawing/2014/main" id="{919C4AD6-CE45-4AF0-8320-83602BED6875}"/>
              </a:ext>
            </a:extLst>
          </p:cNvPr>
          <p:cNvGrpSpPr/>
          <p:nvPr/>
        </p:nvGrpSpPr>
        <p:grpSpPr>
          <a:xfrm>
            <a:off x="3964351" y="3966695"/>
            <a:ext cx="63286" cy="133327"/>
            <a:chOff x="4050979" y="3739896"/>
            <a:chExt cx="63286" cy="133327"/>
          </a:xfrm>
          <a:noFill/>
        </p:grpSpPr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241DE8C5-4C37-4554-A9E1-8C6CFEC9C604}"/>
                </a:ext>
              </a:extLst>
            </p:cNvPr>
            <p:cNvSpPr/>
            <p:nvPr/>
          </p:nvSpPr>
          <p:spPr>
            <a:xfrm flipV="1">
              <a:off x="4082622" y="3739896"/>
              <a:ext cx="4504" cy="133327"/>
            </a:xfrm>
            <a:custGeom>
              <a:avLst/>
              <a:gdLst>
                <a:gd name="connsiteX0" fmla="*/ 404 w 4504"/>
                <a:gd name="connsiteY0" fmla="*/ 133646 h 133327"/>
                <a:gd name="connsiteX1" fmla="*/ 404 w 4504"/>
                <a:gd name="connsiteY1" fmla="*/ 319 h 13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04" h="133327">
                  <a:moveTo>
                    <a:pt x="404" y="133646"/>
                  </a:moveTo>
                  <a:lnTo>
                    <a:pt x="404" y="319"/>
                  </a:lnTo>
                </a:path>
              </a:pathLst>
            </a:custGeom>
            <a:noFill/>
            <a:ln w="19050" cap="rnd">
              <a:solidFill>
                <a:srgbClr val="00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6260F8FE-CCF5-4277-A21F-1E3C0EB33FB8}"/>
                </a:ext>
              </a:extLst>
            </p:cNvPr>
            <p:cNvSpPr/>
            <p:nvPr/>
          </p:nvSpPr>
          <p:spPr>
            <a:xfrm flipV="1">
              <a:off x="4082622" y="3739896"/>
              <a:ext cx="31643" cy="41213"/>
            </a:xfrm>
            <a:custGeom>
              <a:avLst/>
              <a:gdLst>
                <a:gd name="connsiteX0" fmla="*/ 407 w 31643"/>
                <a:gd name="connsiteY0" fmla="*/ 41519 h 41213"/>
                <a:gd name="connsiteX1" fmla="*/ 32050 w 31643"/>
                <a:gd name="connsiteY1" fmla="*/ 306 h 4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43" h="41213">
                  <a:moveTo>
                    <a:pt x="407" y="41519"/>
                  </a:moveTo>
                  <a:lnTo>
                    <a:pt x="32050" y="306"/>
                  </a:lnTo>
                </a:path>
              </a:pathLst>
            </a:custGeom>
            <a:noFill/>
            <a:ln w="19050" cap="rnd">
              <a:solidFill>
                <a:srgbClr val="00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EB44302A-B199-4FB4-A03B-60AEDA8F6980}"/>
                </a:ext>
              </a:extLst>
            </p:cNvPr>
            <p:cNvSpPr/>
            <p:nvPr/>
          </p:nvSpPr>
          <p:spPr>
            <a:xfrm flipV="1">
              <a:off x="4050979" y="3739896"/>
              <a:ext cx="31642" cy="41213"/>
            </a:xfrm>
            <a:custGeom>
              <a:avLst/>
              <a:gdLst>
                <a:gd name="connsiteX0" fmla="*/ 32045 w 31642"/>
                <a:gd name="connsiteY0" fmla="*/ 41519 h 41213"/>
                <a:gd name="connsiteX1" fmla="*/ 402 w 31642"/>
                <a:gd name="connsiteY1" fmla="*/ 306 h 4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42" h="41213">
                  <a:moveTo>
                    <a:pt x="32045" y="41519"/>
                  </a:moveTo>
                  <a:lnTo>
                    <a:pt x="402" y="306"/>
                  </a:lnTo>
                </a:path>
              </a:pathLst>
            </a:custGeom>
            <a:noFill/>
            <a:ln w="19050" cap="rnd">
              <a:solidFill>
                <a:srgbClr val="00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Elemento grafico 7">
            <a:extLst>
              <a:ext uri="{FF2B5EF4-FFF2-40B4-BE49-F238E27FC236}">
                <a16:creationId xmlns:a16="http://schemas.microsoft.com/office/drawing/2014/main" id="{6468AF0E-CE75-489A-9194-2EB2B70582EB}"/>
              </a:ext>
            </a:extLst>
          </p:cNvPr>
          <p:cNvGrpSpPr/>
          <p:nvPr/>
        </p:nvGrpSpPr>
        <p:grpSpPr>
          <a:xfrm>
            <a:off x="5161291" y="3966695"/>
            <a:ext cx="63286" cy="133327"/>
            <a:chOff x="5247919" y="3739896"/>
            <a:chExt cx="63286" cy="133327"/>
          </a:xfrm>
          <a:noFill/>
        </p:grpSpPr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D8CF35D7-9E4D-4C66-9D3C-3B526553E6E7}"/>
                </a:ext>
              </a:extLst>
            </p:cNvPr>
            <p:cNvSpPr/>
            <p:nvPr/>
          </p:nvSpPr>
          <p:spPr>
            <a:xfrm flipV="1">
              <a:off x="5279562" y="3739896"/>
              <a:ext cx="4504" cy="133327"/>
            </a:xfrm>
            <a:custGeom>
              <a:avLst/>
              <a:gdLst>
                <a:gd name="connsiteX0" fmla="*/ 670 w 4504"/>
                <a:gd name="connsiteY0" fmla="*/ 133646 h 133327"/>
                <a:gd name="connsiteX1" fmla="*/ 670 w 4504"/>
                <a:gd name="connsiteY1" fmla="*/ 319 h 13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04" h="133327">
                  <a:moveTo>
                    <a:pt x="670" y="133646"/>
                  </a:moveTo>
                  <a:lnTo>
                    <a:pt x="670" y="319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1F4B6FEC-ADAC-4997-86D8-140C2758C78B}"/>
                </a:ext>
              </a:extLst>
            </p:cNvPr>
            <p:cNvSpPr/>
            <p:nvPr/>
          </p:nvSpPr>
          <p:spPr>
            <a:xfrm flipV="1">
              <a:off x="5279562" y="3739896"/>
              <a:ext cx="31643" cy="41213"/>
            </a:xfrm>
            <a:custGeom>
              <a:avLst/>
              <a:gdLst>
                <a:gd name="connsiteX0" fmla="*/ 673 w 31643"/>
                <a:gd name="connsiteY0" fmla="*/ 41519 h 41213"/>
                <a:gd name="connsiteX1" fmla="*/ 32316 w 31643"/>
                <a:gd name="connsiteY1" fmla="*/ 306 h 4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43" h="41213">
                  <a:moveTo>
                    <a:pt x="673" y="41519"/>
                  </a:moveTo>
                  <a:lnTo>
                    <a:pt x="32316" y="306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E4E8562E-474A-4F45-B16C-B50A38C54D78}"/>
                </a:ext>
              </a:extLst>
            </p:cNvPr>
            <p:cNvSpPr/>
            <p:nvPr/>
          </p:nvSpPr>
          <p:spPr>
            <a:xfrm flipV="1">
              <a:off x="5247919" y="3739896"/>
              <a:ext cx="31642" cy="41213"/>
            </a:xfrm>
            <a:custGeom>
              <a:avLst/>
              <a:gdLst>
                <a:gd name="connsiteX0" fmla="*/ 32311 w 31642"/>
                <a:gd name="connsiteY0" fmla="*/ 41519 h 41213"/>
                <a:gd name="connsiteX1" fmla="*/ 668 w 31642"/>
                <a:gd name="connsiteY1" fmla="*/ 306 h 4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42" h="41213">
                  <a:moveTo>
                    <a:pt x="32311" y="41519"/>
                  </a:moveTo>
                  <a:lnTo>
                    <a:pt x="668" y="306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" name="Elemento grafico 7">
            <a:extLst>
              <a:ext uri="{FF2B5EF4-FFF2-40B4-BE49-F238E27FC236}">
                <a16:creationId xmlns:a16="http://schemas.microsoft.com/office/drawing/2014/main" id="{5C9220A5-F8BE-4A1B-9C3B-245071CF7759}"/>
              </a:ext>
            </a:extLst>
          </p:cNvPr>
          <p:cNvGrpSpPr/>
          <p:nvPr/>
        </p:nvGrpSpPr>
        <p:grpSpPr>
          <a:xfrm>
            <a:off x="7564734" y="3966695"/>
            <a:ext cx="63286" cy="133327"/>
            <a:chOff x="7651362" y="3739896"/>
            <a:chExt cx="63286" cy="133327"/>
          </a:xfrm>
          <a:noFill/>
        </p:grpSpPr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4200C0EE-8D5C-4CD8-AAAA-C26E36527BF3}"/>
                </a:ext>
              </a:extLst>
            </p:cNvPr>
            <p:cNvSpPr/>
            <p:nvPr/>
          </p:nvSpPr>
          <p:spPr>
            <a:xfrm flipV="1">
              <a:off x="7683005" y="3739896"/>
              <a:ext cx="4504" cy="133327"/>
            </a:xfrm>
            <a:custGeom>
              <a:avLst/>
              <a:gdLst>
                <a:gd name="connsiteX0" fmla="*/ 1204 w 4504"/>
                <a:gd name="connsiteY0" fmla="*/ 133646 h 133327"/>
                <a:gd name="connsiteX1" fmla="*/ 1204 w 4504"/>
                <a:gd name="connsiteY1" fmla="*/ 319 h 13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04" h="133327">
                  <a:moveTo>
                    <a:pt x="1204" y="133646"/>
                  </a:moveTo>
                  <a:lnTo>
                    <a:pt x="1204" y="319"/>
                  </a:lnTo>
                </a:path>
              </a:pathLst>
            </a:custGeom>
            <a:noFill/>
            <a:ln w="8999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9F86F4BE-4D00-453B-B5BD-6B361C8C8DC8}"/>
                </a:ext>
              </a:extLst>
            </p:cNvPr>
            <p:cNvSpPr/>
            <p:nvPr/>
          </p:nvSpPr>
          <p:spPr>
            <a:xfrm flipV="1">
              <a:off x="7683005" y="3739896"/>
              <a:ext cx="31643" cy="41213"/>
            </a:xfrm>
            <a:custGeom>
              <a:avLst/>
              <a:gdLst>
                <a:gd name="connsiteX0" fmla="*/ 1206 w 31643"/>
                <a:gd name="connsiteY0" fmla="*/ 41519 h 41213"/>
                <a:gd name="connsiteX1" fmla="*/ 32850 w 31643"/>
                <a:gd name="connsiteY1" fmla="*/ 306 h 4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43" h="41213">
                  <a:moveTo>
                    <a:pt x="1206" y="41519"/>
                  </a:moveTo>
                  <a:lnTo>
                    <a:pt x="32850" y="306"/>
                  </a:lnTo>
                </a:path>
              </a:pathLst>
            </a:custGeom>
            <a:noFill/>
            <a:ln w="8999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CAD1FC65-C472-40F1-A0B7-219B30883215}"/>
                </a:ext>
              </a:extLst>
            </p:cNvPr>
            <p:cNvSpPr/>
            <p:nvPr/>
          </p:nvSpPr>
          <p:spPr>
            <a:xfrm flipV="1">
              <a:off x="7651362" y="3739896"/>
              <a:ext cx="31642" cy="41213"/>
            </a:xfrm>
            <a:custGeom>
              <a:avLst/>
              <a:gdLst>
                <a:gd name="connsiteX0" fmla="*/ 32844 w 31642"/>
                <a:gd name="connsiteY0" fmla="*/ 41519 h 41213"/>
                <a:gd name="connsiteX1" fmla="*/ 1201 w 31642"/>
                <a:gd name="connsiteY1" fmla="*/ 306 h 4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642" h="41213">
                  <a:moveTo>
                    <a:pt x="32844" y="41519"/>
                  </a:moveTo>
                  <a:lnTo>
                    <a:pt x="1201" y="306"/>
                  </a:lnTo>
                </a:path>
              </a:pathLst>
            </a:custGeom>
            <a:noFill/>
            <a:ln w="8999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2B21E7C-045C-437E-80B7-870BA83F079E}"/>
              </a:ext>
            </a:extLst>
          </p:cNvPr>
          <p:cNvSpPr txBox="1"/>
          <p:nvPr/>
        </p:nvSpPr>
        <p:spPr>
          <a:xfrm>
            <a:off x="6465860" y="4533595"/>
            <a:ext cx="39269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 signal is sampled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(together with noise/offset 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07E1254-4F2D-4664-93A8-46DD31521E92}"/>
              </a:ext>
            </a:extLst>
          </p:cNvPr>
          <p:cNvSpPr txBox="1"/>
          <p:nvPr/>
        </p:nvSpPr>
        <p:spPr>
          <a:xfrm>
            <a:off x="855721" y="4518984"/>
            <a:ext cx="4423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nT-t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signal is removed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the noise/offset is sampled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C08BCFF6-AB75-46B8-ACB3-29751C8AD2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767945"/>
              </p:ext>
            </p:extLst>
          </p:nvPr>
        </p:nvGraphicFramePr>
        <p:xfrm>
          <a:off x="6471144" y="5382801"/>
          <a:ext cx="4002034" cy="662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3" imgW="1536480" imgH="253800" progId="Equation.DSMT4">
                  <p:embed/>
                </p:oleObj>
              </mc:Choice>
              <mc:Fallback>
                <p:oleObj name="Equation" r:id="rId3" imgW="153648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0231129F-D09A-475B-9336-792CEAE096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71144" y="5382801"/>
                        <a:ext cx="4002034" cy="662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6B76DB99-383B-4CAB-AEFC-66ADAC7D1A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535556"/>
              </p:ext>
            </p:extLst>
          </p:nvPr>
        </p:nvGraphicFramePr>
        <p:xfrm>
          <a:off x="1367339" y="5419211"/>
          <a:ext cx="3341687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5" imgW="1282680" imgH="253800" progId="Equation.DSMT4">
                  <p:embed/>
                </p:oleObj>
              </mc:Choice>
              <mc:Fallback>
                <p:oleObj name="Equation" r:id="rId5" imgW="1282680" imgH="253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C08BCFF6-AB75-46B8-ACB3-29751C8AD2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67339" y="5419211"/>
                        <a:ext cx="3341687" cy="661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D79615F8-13FB-49B0-92CC-541A06D3B500}"/>
              </a:ext>
            </a:extLst>
          </p:cNvPr>
          <p:cNvCxnSpPr>
            <a:cxnSpLocks/>
            <a:endCxn id="24" idx="3"/>
          </p:cNvCxnSpPr>
          <p:nvPr/>
        </p:nvCxnSpPr>
        <p:spPr>
          <a:xfrm flipH="1" flipV="1">
            <a:off x="5435490" y="4256588"/>
            <a:ext cx="943742" cy="66966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arentesi graffa chiusa 42">
            <a:extLst>
              <a:ext uri="{FF2B5EF4-FFF2-40B4-BE49-F238E27FC236}">
                <a16:creationId xmlns:a16="http://schemas.microsoft.com/office/drawing/2014/main" id="{867D37EE-61F5-4F87-8AF2-D98E2BA14F0C}"/>
              </a:ext>
            </a:extLst>
          </p:cNvPr>
          <p:cNvSpPr/>
          <p:nvPr/>
        </p:nvSpPr>
        <p:spPr>
          <a:xfrm rot="16200000">
            <a:off x="3870629" y="1216903"/>
            <a:ext cx="335943" cy="2416066"/>
          </a:xfrm>
          <a:prstGeom prst="rightBrace">
            <a:avLst>
              <a:gd name="adj1" fmla="val 26464"/>
              <a:gd name="adj2" fmla="val 50000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88CFFA02-6E4D-4F5E-BE77-EBEF57C11A00}"/>
              </a:ext>
            </a:extLst>
          </p:cNvPr>
          <p:cNvSpPr txBox="1"/>
          <p:nvPr/>
        </p:nvSpPr>
        <p:spPr>
          <a:xfrm>
            <a:off x="3380764" y="1876971"/>
            <a:ext cx="142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clock cycle</a:t>
            </a:r>
          </a:p>
        </p:txBody>
      </p: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EC9EEB46-D46F-4DA8-BFE5-43AA62CBE861}"/>
              </a:ext>
            </a:extLst>
          </p:cNvPr>
          <p:cNvCxnSpPr>
            <a:cxnSpLocks/>
          </p:cNvCxnSpPr>
          <p:nvPr/>
        </p:nvCxnSpPr>
        <p:spPr>
          <a:xfrm flipV="1">
            <a:off x="3287439" y="4083614"/>
            <a:ext cx="419068" cy="52397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42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0122E9-8904-4643-A26C-C50C05A2F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Correlated Double Sampling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0D00F00-F7C1-4B82-A1CC-BC676BF2E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642397-9F4D-4CC1-8278-1A34A8EF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9D3A12AC-CE72-4D75-8B93-F48EE7DABC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250319"/>
              </p:ext>
            </p:extLst>
          </p:nvPr>
        </p:nvGraphicFramePr>
        <p:xfrm>
          <a:off x="573088" y="2389188"/>
          <a:ext cx="952976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3" imgW="3657600" imgH="279360" progId="Equation.DSMT4">
                  <p:embed/>
                </p:oleObj>
              </mc:Choice>
              <mc:Fallback>
                <p:oleObj name="Equation" r:id="rId3" imgW="3657600" imgH="27936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6B76DB99-383B-4CAB-AEFC-66ADAC7D1A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3088" y="2389188"/>
                        <a:ext cx="9529762" cy="72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D360471D-ACAE-4477-A1B7-F357E1F467CC}"/>
              </a:ext>
            </a:extLst>
          </p:cNvPr>
          <p:cNvSpPr txBox="1"/>
          <p:nvPr/>
        </p:nvSpPr>
        <p:spPr>
          <a:xfrm>
            <a:off x="838200" y="1309036"/>
            <a:ext cx="8678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The output voltage at instant NT of the system that adopts the 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CDS technique is the difference between the two samples: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660E7FF1-9A7A-4B12-A455-2FDF942786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486967"/>
              </p:ext>
            </p:extLst>
          </p:nvPr>
        </p:nvGraphicFramePr>
        <p:xfrm>
          <a:off x="1797050" y="3314402"/>
          <a:ext cx="7081838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5" imgW="2717640" imgH="253800" progId="Equation.DSMT4">
                  <p:embed/>
                </p:oleObj>
              </mc:Choice>
              <mc:Fallback>
                <p:oleObj name="Equation" r:id="rId5" imgW="2717640" imgH="2538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9D3A12AC-CE72-4D75-8B93-F48EE7DABC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7050" y="3314402"/>
                        <a:ext cx="7081838" cy="661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DF994193-393F-475D-973A-A87314EBC1B5}"/>
              </a:ext>
            </a:extLst>
          </p:cNvPr>
          <p:cNvCxnSpPr/>
          <p:nvPr/>
        </p:nvCxnSpPr>
        <p:spPr>
          <a:xfrm>
            <a:off x="5337969" y="3976390"/>
            <a:ext cx="32573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FF800AC-3061-4B44-B89C-28CFB5AC09A7}"/>
              </a:ext>
            </a:extLst>
          </p:cNvPr>
          <p:cNvSpPr txBox="1"/>
          <p:nvPr/>
        </p:nvSpPr>
        <p:spPr>
          <a:xfrm>
            <a:off x="5337969" y="4300338"/>
            <a:ext cx="6266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have the subtraction of two samples (hence "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Sampling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").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the sample are similar ("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") they cancel each other effectively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EB6C063-8989-4FE6-8E76-57D02F1A7E91}"/>
              </a:ext>
            </a:extLst>
          </p:cNvPr>
          <p:cNvSpPr txBox="1"/>
          <p:nvPr/>
        </p:nvSpPr>
        <p:spPr>
          <a:xfrm>
            <a:off x="703446" y="4115672"/>
            <a:ext cx="4176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Differently from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autozero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also the signal is sampled.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Then, all limitation coming from the Shannon theorem applies </a:t>
            </a:r>
          </a:p>
        </p:txBody>
      </p:sp>
    </p:spTree>
    <p:extLst>
      <p:ext uri="{BB962C8B-B14F-4D97-AF65-F5344CB8AC3E}">
        <p14:creationId xmlns:p14="http://schemas.microsoft.com/office/powerpoint/2010/main" val="45795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EBF344-BB2D-41B7-B407-95D118B6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CDS: effective noise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5D33CBD-88FA-4195-AF5E-507B48DF8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5004E2B-DFBF-48DA-8C09-9A1F9461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FD857C75-956F-45B1-BA73-0CAB8E997E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124014"/>
              </p:ext>
            </p:extLst>
          </p:nvPr>
        </p:nvGraphicFramePr>
        <p:xfrm>
          <a:off x="3206199" y="1145640"/>
          <a:ext cx="522763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3" imgW="2006280" imgH="241200" progId="Equation.DSMT4">
                  <p:embed/>
                </p:oleObj>
              </mc:Choice>
              <mc:Fallback>
                <p:oleObj name="Equation" r:id="rId3" imgW="2006280" imgH="241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60E7FF1-9A7A-4B12-A455-2FDF942786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6199" y="1145640"/>
                        <a:ext cx="5227637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36DA360F-63D9-49DE-AB03-07FAD943A1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335812"/>
              </p:ext>
            </p:extLst>
          </p:nvPr>
        </p:nvGraphicFramePr>
        <p:xfrm>
          <a:off x="3239536" y="2527032"/>
          <a:ext cx="51943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5" imgW="1993680" imgH="393480" progId="Equation.DSMT4">
                  <p:embed/>
                </p:oleObj>
              </mc:Choice>
              <mc:Fallback>
                <p:oleObj name="Equation" r:id="rId5" imgW="1993680" imgH="39348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FD857C75-956F-45B1-BA73-0CAB8E997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9536" y="2527032"/>
                        <a:ext cx="5194300" cy="10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E117C35D-2EF3-4F3C-BB24-DFDBEAE0E8AF}"/>
                  </a:ext>
                </a:extLst>
              </p:cNvPr>
              <p:cNvSpPr txBox="1"/>
              <p:nvPr/>
            </p:nvSpPr>
            <p:spPr>
              <a:xfrm>
                <a:off x="1819174" y="1851834"/>
                <a:ext cx="8200315" cy="789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Generally,  </a:t>
                </a:r>
                <a:r>
                  <a:rPr lang="en-US" sz="2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4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4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it-IT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num>
                      <m:den>
                        <m:r>
                          <a:rPr lang="it-IT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thus:</a:t>
                </a: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E117C35D-2EF3-4F3C-BB24-DFDBEAE0E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174" y="1851834"/>
                <a:ext cx="8200315" cy="789062"/>
              </a:xfrm>
              <a:prstGeom prst="rect">
                <a:avLst/>
              </a:prstGeom>
              <a:blipFill>
                <a:blip r:embed="rId7"/>
                <a:stretch>
                  <a:fillRect l="-1114"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id="{667EFEE9-4C79-43B8-B7CF-48880FAC2318}"/>
              </a:ext>
            </a:extLst>
          </p:cNvPr>
          <p:cNvSpPr txBox="1"/>
          <p:nvPr/>
        </p:nvSpPr>
        <p:spPr>
          <a:xfrm>
            <a:off x="1241659" y="3552557"/>
            <a:ext cx="9904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operation applied to the noise involve sampled data and should be analyzed using the typical approaches of this domain, such as the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Z-transform.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C445818-144B-4408-B870-F8E547EC71FA}"/>
              </a:ext>
            </a:extLst>
          </p:cNvPr>
          <p:cNvSpPr txBox="1"/>
          <p:nvPr/>
        </p:nvSpPr>
        <p:spPr>
          <a:xfrm>
            <a:off x="1241659" y="5092952"/>
            <a:ext cx="9625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Problem: not all samples are sampled at instants that are multiple of T</a:t>
            </a:r>
          </a:p>
        </p:txBody>
      </p:sp>
    </p:spTree>
    <p:extLst>
      <p:ext uri="{BB962C8B-B14F-4D97-AF65-F5344CB8AC3E}">
        <p14:creationId xmlns:p14="http://schemas.microsoft.com/office/powerpoint/2010/main" val="294471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CDA64AE-7772-40E5-B8EE-1C4952AE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B1AECAD-CDE3-4DE8-8AC6-3F621A14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5266D43-D243-4715-860C-AE2B5D5F1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164"/>
            <a:ext cx="10515600" cy="662397"/>
          </a:xfrm>
        </p:spPr>
        <p:txBody>
          <a:bodyPr/>
          <a:lstStyle/>
          <a:p>
            <a:r>
              <a:rPr lang="en-US" dirty="0"/>
              <a:t>CDS: effective noise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45CCA05-9819-4BC7-BC24-6132E67975F9}"/>
              </a:ext>
            </a:extLst>
          </p:cNvPr>
          <p:cNvSpPr txBox="1"/>
          <p:nvPr/>
        </p:nvSpPr>
        <p:spPr>
          <a:xfrm>
            <a:off x="768461" y="858562"/>
            <a:ext cx="10145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then preferred to use a mixed continuous-time / discrete-time approach, that does not represent the actual operations but that gives the same final result.  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9E6E66F2-553C-4E59-AC42-8E2259C27B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244296"/>
              </p:ext>
            </p:extLst>
          </p:nvPr>
        </p:nvGraphicFramePr>
        <p:xfrm>
          <a:off x="499981" y="2491602"/>
          <a:ext cx="5430307" cy="1968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Corel DESIGNER" r:id="rId3" imgW="5973120" imgH="2184480" progId="CorelDESIGNER.Graphic.12">
                  <p:embed/>
                </p:oleObj>
              </mc:Choice>
              <mc:Fallback>
                <p:oleObj name="Corel DESIGNER" r:id="rId3" imgW="5973120" imgH="2184480" progId="CorelDESIGNER.Graphic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81" y="2491602"/>
                        <a:ext cx="5430307" cy="19688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6E7FF8F5-A458-461A-A8E4-49D78864262E}"/>
              </a:ext>
            </a:extLst>
          </p:cNvPr>
          <p:cNvSpPr txBox="1"/>
          <p:nvPr/>
        </p:nvSpPr>
        <p:spPr>
          <a:xfrm>
            <a:off x="689034" y="4860896"/>
            <a:ext cx="5322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Equivalent model of the operations applied to the original noise by the CDS approach.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90527651-411C-472C-84DE-AFA24EC00B40}"/>
              </a:ext>
            </a:extLst>
          </p:cNvPr>
          <p:cNvCxnSpPr/>
          <p:nvPr/>
        </p:nvCxnSpPr>
        <p:spPr>
          <a:xfrm>
            <a:off x="4658628" y="2275999"/>
            <a:ext cx="0" cy="24000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86189831-DBDD-480F-AA60-00D40B46B9FD}"/>
              </a:ext>
            </a:extLst>
          </p:cNvPr>
          <p:cNvCxnSpPr>
            <a:cxnSpLocks/>
          </p:cNvCxnSpPr>
          <p:nvPr/>
        </p:nvCxnSpPr>
        <p:spPr>
          <a:xfrm>
            <a:off x="4766897" y="2312094"/>
            <a:ext cx="1163391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D79615F8-13FB-49B0-92CC-541A06D3B500}"/>
              </a:ext>
            </a:extLst>
          </p:cNvPr>
          <p:cNvCxnSpPr>
            <a:cxnSpLocks/>
          </p:cNvCxnSpPr>
          <p:nvPr/>
        </p:nvCxnSpPr>
        <p:spPr>
          <a:xfrm flipH="1">
            <a:off x="3404536" y="2307024"/>
            <a:ext cx="1163391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74CC351-B019-444B-BC6C-005CCF38A598}"/>
              </a:ext>
            </a:extLst>
          </p:cNvPr>
          <p:cNvSpPr txBox="1"/>
          <p:nvPr/>
        </p:nvSpPr>
        <p:spPr>
          <a:xfrm>
            <a:off x="3986232" y="1843050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6B5105C-3708-4F3F-BE61-5EC0506B8EB5}"/>
              </a:ext>
            </a:extLst>
          </p:cNvPr>
          <p:cNvSpPr txBox="1"/>
          <p:nvPr/>
        </p:nvSpPr>
        <p:spPr>
          <a:xfrm>
            <a:off x="4968759" y="1860358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33F0D3A7-99DF-4426-97DE-BBD5522835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243430"/>
              </p:ext>
            </p:extLst>
          </p:nvPr>
        </p:nvGraphicFramePr>
        <p:xfrm>
          <a:off x="6924473" y="1945447"/>
          <a:ext cx="3504832" cy="953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5" imgW="1447560" imgH="393480" progId="Equation.DSMT4">
                  <p:embed/>
                </p:oleObj>
              </mc:Choice>
              <mc:Fallback>
                <p:oleObj name="Equation" r:id="rId5" imgW="1447560" imgH="39348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36DA360F-63D9-49DE-AB03-07FAD943A1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24473" y="1945447"/>
                        <a:ext cx="3504832" cy="9533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8CFD605-3B60-4F79-AA04-BA47F304C3CF}"/>
              </a:ext>
            </a:extLst>
          </p:cNvPr>
          <p:cNvSpPr txBox="1"/>
          <p:nvPr/>
        </p:nvSpPr>
        <p:spPr>
          <a:xfrm>
            <a:off x="7795436" y="3660567"/>
            <a:ext cx="3978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Sampling at intervals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obtain the CDS effective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92021724-E9C8-472D-A35F-8406DC21D3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12795"/>
              </p:ext>
            </p:extLst>
          </p:nvPr>
        </p:nvGraphicFramePr>
        <p:xfrm>
          <a:off x="6843562" y="5021265"/>
          <a:ext cx="4659404" cy="919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Equation" r:id="rId7" imgW="1993680" imgH="393480" progId="Equation.DSMT4">
                  <p:embed/>
                </p:oleObj>
              </mc:Choice>
              <mc:Fallback>
                <p:oleObj name="Equation" r:id="rId7" imgW="1993680" imgH="39348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36DA360F-63D9-49DE-AB03-07FAD943A1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43562" y="5021265"/>
                        <a:ext cx="4659404" cy="919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22F2BD1-217A-4AF3-9516-DE6222C482B8}"/>
              </a:ext>
            </a:extLst>
          </p:cNvPr>
          <p:cNvSpPr txBox="1"/>
          <p:nvPr/>
        </p:nvSpPr>
        <p:spPr>
          <a:xfrm>
            <a:off x="8405020" y="3181537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A20E9BD-A808-4134-BE70-BC4605B1C700}"/>
              </a:ext>
            </a:extLst>
          </p:cNvPr>
          <p:cNvSpPr txBox="1"/>
          <p:nvPr/>
        </p:nvSpPr>
        <p:spPr>
          <a:xfrm>
            <a:off x="9456592" y="3161269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BAE6F8C7-50FF-478F-BE59-41AEE17E7176}"/>
              </a:ext>
            </a:extLst>
          </p:cNvPr>
          <p:cNvCxnSpPr>
            <a:cxnSpLocks/>
          </p:cNvCxnSpPr>
          <p:nvPr/>
        </p:nvCxnSpPr>
        <p:spPr>
          <a:xfrm flipV="1">
            <a:off x="8676890" y="2712166"/>
            <a:ext cx="1" cy="40507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FF2C52BB-D574-4CD9-BD8D-AB5196E1E8D8}"/>
              </a:ext>
            </a:extLst>
          </p:cNvPr>
          <p:cNvCxnSpPr>
            <a:cxnSpLocks/>
          </p:cNvCxnSpPr>
          <p:nvPr/>
        </p:nvCxnSpPr>
        <p:spPr>
          <a:xfrm flipV="1">
            <a:off x="9633432" y="2754346"/>
            <a:ext cx="1" cy="40507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78EDACF5-90B5-4919-9274-12AD5D3134DF}"/>
              </a:ext>
            </a:extLst>
          </p:cNvPr>
          <p:cNvCxnSpPr>
            <a:cxnSpLocks/>
          </p:cNvCxnSpPr>
          <p:nvPr/>
        </p:nvCxnSpPr>
        <p:spPr>
          <a:xfrm flipV="1">
            <a:off x="955484" y="4365747"/>
            <a:ext cx="266451" cy="49515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1E0CE424-D33E-430F-A3F0-7B9927C839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18437"/>
              </p:ext>
            </p:extLst>
          </p:nvPr>
        </p:nvGraphicFramePr>
        <p:xfrm>
          <a:off x="5930288" y="3282028"/>
          <a:ext cx="175101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Equation" r:id="rId9" imgW="749160" imgH="241200" progId="Equation.DSMT4">
                  <p:embed/>
                </p:oleObj>
              </mc:Choice>
              <mc:Fallback>
                <p:oleObj name="Equation" r:id="rId9" imgW="749160" imgH="2412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92021724-E9C8-472D-A35F-8406DC21D3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30288" y="3282028"/>
                        <a:ext cx="1751012" cy="563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88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8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art of amplifier offset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AD15DC-8B48-436E-B48A-04E0120DDA49}"/>
              </a:ext>
            </a:extLst>
          </p:cNvPr>
          <p:cNvSpPr txBox="1"/>
          <p:nvPr/>
        </p:nvSpPr>
        <p:spPr>
          <a:xfrm>
            <a:off x="1132114" y="1219200"/>
            <a:ext cx="10221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best amplifiers use BJTs and resistor trimming, to achieve offsets as low as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sz="2400" u="sng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V with 0.1 </a:t>
            </a:r>
            <a:r>
              <a:rPr lang="en-US" sz="2400" u="sng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V/°C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drift (typical) and low frequency noise &lt; 0.5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 pp in the 0.1-10 Hz frequency band.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0E77F15-1F0D-46E2-A404-3424752577D3}"/>
              </a:ext>
            </a:extLst>
          </p:cNvPr>
          <p:cNvSpPr txBox="1"/>
          <p:nvPr/>
        </p:nvSpPr>
        <p:spPr>
          <a:xfrm>
            <a:off x="838200" y="3110066"/>
            <a:ext cx="1080951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obtained with very large area and a non-CMOS technology, resulting non suitable for modern SoCs.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Trimming of the individual amplifiers is required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many examples of sensor interfacing, offsets as low as 1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 are required.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035037-441C-4D33-B20E-95633C1AADA5}"/>
              </a:ext>
            </a:extLst>
          </p:cNvPr>
          <p:cNvSpPr txBox="1"/>
          <p:nvPr/>
        </p:nvSpPr>
        <p:spPr>
          <a:xfrm>
            <a:off x="3051313" y="2501202"/>
            <a:ext cx="6917635" cy="476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This option is often not convenient: </a:t>
            </a:r>
          </a:p>
        </p:txBody>
      </p:sp>
    </p:spTree>
    <p:extLst>
      <p:ext uri="{BB962C8B-B14F-4D97-AF65-F5344CB8AC3E}">
        <p14:creationId xmlns:p14="http://schemas.microsoft.com/office/powerpoint/2010/main" val="4422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BDF46D8-E98E-40AA-BE24-5DFCAF42A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38D2EBA-7881-46DA-9679-8B0C612DE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21C63F7C-5F21-4BD0-8491-8741329B1EB1}"/>
              </a:ext>
            </a:extLst>
          </p:cNvPr>
          <p:cNvSpPr txBox="1">
            <a:spLocks/>
          </p:cNvSpPr>
          <p:nvPr/>
        </p:nvSpPr>
        <p:spPr>
          <a:xfrm>
            <a:off x="906463" y="25878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CDS: effective noise</a:t>
            </a:r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B533FDEB-ED4B-40B2-851D-3077D8C94D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670832"/>
              </p:ext>
            </p:extLst>
          </p:nvPr>
        </p:nvGraphicFramePr>
        <p:xfrm>
          <a:off x="615484" y="2151241"/>
          <a:ext cx="4782175" cy="173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Corel DESIGNER" r:id="rId3" imgW="5973120" imgH="2184480" progId="CorelDESIGNER.Graphic.12">
                  <p:embed/>
                </p:oleObj>
              </mc:Choice>
              <mc:Fallback>
                <p:oleObj name="Corel DESIGNER" r:id="rId3" imgW="5973120" imgH="2184480" progId="CorelDESIGNER.Graphic.12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E6E66F2-553C-4E59-AC42-8E2259C27B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84" y="2151241"/>
                        <a:ext cx="4782175" cy="1733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0EBA79E1-A5F8-48DF-BD62-056ACF945A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243412"/>
              </p:ext>
            </p:extLst>
          </p:nvPr>
        </p:nvGraphicFramePr>
        <p:xfrm>
          <a:off x="2123896" y="1094988"/>
          <a:ext cx="3253871" cy="885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Equation" r:id="rId5" imgW="1447560" imgH="393480" progId="Equation.DSMT4">
                  <p:embed/>
                </p:oleObj>
              </mc:Choice>
              <mc:Fallback>
                <p:oleObj name="Equation" r:id="rId5" imgW="1447560" imgH="39348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33F0D3A7-99DF-4426-97DE-BBD5522835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3896" y="1094988"/>
                        <a:ext cx="3253871" cy="885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DF95C7C5-18EA-4BC1-BF94-E3E9D2EB11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630480"/>
              </p:ext>
            </p:extLst>
          </p:nvPr>
        </p:nvGraphicFramePr>
        <p:xfrm>
          <a:off x="7248650" y="2312270"/>
          <a:ext cx="4110037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Equation" r:id="rId7" imgW="1828800" imgH="342720" progId="Equation.DSMT4">
                  <p:embed/>
                </p:oleObj>
              </mc:Choice>
              <mc:Fallback>
                <p:oleObj name="Equation" r:id="rId7" imgW="1828800" imgH="34272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EBA79E1-A5F8-48DF-BD62-056ACF945A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48650" y="2312270"/>
                        <a:ext cx="4110037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EE30F57B-3E91-411E-A483-42FD388A5630}"/>
              </a:ext>
            </a:extLst>
          </p:cNvPr>
          <p:cNvCxnSpPr>
            <a:cxnSpLocks/>
          </p:cNvCxnSpPr>
          <p:nvPr/>
        </p:nvCxnSpPr>
        <p:spPr>
          <a:xfrm>
            <a:off x="3941662" y="1980041"/>
            <a:ext cx="1" cy="53628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4831AF28-FC0D-4C5C-B16C-8F056C448E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474809"/>
              </p:ext>
            </p:extLst>
          </p:nvPr>
        </p:nvGraphicFramePr>
        <p:xfrm>
          <a:off x="7295308" y="3169090"/>
          <a:ext cx="3795712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Equation" r:id="rId9" imgW="1688760" imgH="482400" progId="Equation.DSMT4">
                  <p:embed/>
                </p:oleObj>
              </mc:Choice>
              <mc:Fallback>
                <p:oleObj name="Equation" r:id="rId9" imgW="1688760" imgH="4824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DF95C7C5-18EA-4BC1-BF94-E3E9D2EB11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95308" y="3169090"/>
                        <a:ext cx="3795712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EEA6A1-6C31-414A-82CD-411A85296146}"/>
              </a:ext>
            </a:extLst>
          </p:cNvPr>
          <p:cNvSpPr txBox="1"/>
          <p:nvPr/>
        </p:nvSpPr>
        <p:spPr>
          <a:xfrm>
            <a:off x="9819200" y="4458138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H(f)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arentesi graffa aperta 10">
            <a:extLst>
              <a:ext uri="{FF2B5EF4-FFF2-40B4-BE49-F238E27FC236}">
                <a16:creationId xmlns:a16="http://schemas.microsoft.com/office/drawing/2014/main" id="{C0A39CDD-C7FA-4012-BEF8-841BD3C40779}"/>
              </a:ext>
            </a:extLst>
          </p:cNvPr>
          <p:cNvSpPr/>
          <p:nvPr/>
        </p:nvSpPr>
        <p:spPr>
          <a:xfrm rot="16200000">
            <a:off x="10099700" y="3519364"/>
            <a:ext cx="183673" cy="1654823"/>
          </a:xfrm>
          <a:prstGeom prst="leftBrace">
            <a:avLst>
              <a:gd name="adj1" fmla="val 24327"/>
              <a:gd name="adj2" fmla="val 4914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B992484B-17F8-4E91-A0F6-2656E339A6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858764"/>
              </p:ext>
            </p:extLst>
          </p:nvPr>
        </p:nvGraphicFramePr>
        <p:xfrm>
          <a:off x="1738313" y="4877959"/>
          <a:ext cx="442595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Equation" r:id="rId11" imgW="1968480" imgH="482400" progId="Equation.DSMT4">
                  <p:embed/>
                </p:oleObj>
              </mc:Choice>
              <mc:Fallback>
                <p:oleObj name="Equation" r:id="rId11" imgW="1968480" imgH="4824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4831AF28-FC0D-4C5C-B16C-8F056C448E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38313" y="4877959"/>
                        <a:ext cx="4425950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4BAEE533-5D3B-4C4A-AAA4-9116C1BF59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336254"/>
              </p:ext>
            </p:extLst>
          </p:nvPr>
        </p:nvGraphicFramePr>
        <p:xfrm>
          <a:off x="6323806" y="4877959"/>
          <a:ext cx="33401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Equation" r:id="rId13" imgW="1485720" imgH="444240" progId="Equation.DSMT4">
                  <p:embed/>
                </p:oleObj>
              </mc:Choice>
              <mc:Fallback>
                <p:oleObj name="Equation" r:id="rId13" imgW="1485720" imgH="4442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B992484B-17F8-4E91-A0F6-2656E339A6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323806" y="4877959"/>
                        <a:ext cx="3340100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5B5DC2F-A44D-4BEB-A50F-F4D796490E16}"/>
              </a:ext>
            </a:extLst>
          </p:cNvPr>
          <p:cNvSpPr txBox="1"/>
          <p:nvPr/>
        </p:nvSpPr>
        <p:spPr>
          <a:xfrm>
            <a:off x="6465510" y="793636"/>
            <a:ext cx="5226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are interested in the transfer function from the input of the model to the input of the sampler. In the frequency domain: </a:t>
            </a:r>
          </a:p>
        </p:txBody>
      </p:sp>
    </p:spTree>
    <p:extLst>
      <p:ext uri="{BB962C8B-B14F-4D97-AF65-F5344CB8AC3E}">
        <p14:creationId xmlns:p14="http://schemas.microsoft.com/office/powerpoint/2010/main" val="414683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AC15873-33CD-44A6-997A-427CFB1A2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DA0CF0B-AC16-4E79-B979-3665B7B68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ED3815FE-CE7F-4202-9426-9E355C45E7FE}"/>
              </a:ext>
            </a:extLst>
          </p:cNvPr>
          <p:cNvSpPr txBox="1">
            <a:spLocks/>
          </p:cNvSpPr>
          <p:nvPr/>
        </p:nvSpPr>
        <p:spPr>
          <a:xfrm>
            <a:off x="906463" y="25878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CDS: effective noise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004C2E9-4A58-4017-A66C-4D8546806C9B}"/>
              </a:ext>
            </a:extLst>
          </p:cNvPr>
          <p:cNvSpPr txBox="1"/>
          <p:nvPr/>
        </p:nvSpPr>
        <p:spPr>
          <a:xfrm>
            <a:off x="7259637" y="810173"/>
            <a:ext cx="3260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Noise spectral density: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1AD5C37B-3519-48C5-8129-65324AE351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721089"/>
              </p:ext>
            </p:extLst>
          </p:nvPr>
        </p:nvGraphicFramePr>
        <p:xfrm>
          <a:off x="824945" y="752444"/>
          <a:ext cx="5346241" cy="1938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8" name="Corel DESIGNER" r:id="rId3" imgW="5973120" imgH="2184480" progId="CorelDESIGNER.Graphic.12">
                  <p:embed/>
                </p:oleObj>
              </mc:Choice>
              <mc:Fallback>
                <p:oleObj name="Corel DESIGNER" r:id="rId3" imgW="5973120" imgH="2184480" progId="CorelDESIGNER.Graphic.12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B533FDEB-ED4B-40B2-851D-3077D8C94D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945" y="752444"/>
                        <a:ext cx="5346241" cy="19384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9AADEB27-C6D7-4F3A-8A48-5C89790B64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267880"/>
              </p:ext>
            </p:extLst>
          </p:nvPr>
        </p:nvGraphicFramePr>
        <p:xfrm>
          <a:off x="7350806" y="3198176"/>
          <a:ext cx="3676109" cy="674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Equation" r:id="rId5" imgW="1523880" imgH="279360" progId="Equation.DSMT4">
                  <p:embed/>
                </p:oleObj>
              </mc:Choice>
              <mc:Fallback>
                <p:oleObj name="Equation" r:id="rId5" imgW="1523880" imgH="27936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B992484B-17F8-4E91-A0F6-2656E339A6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50806" y="3198176"/>
                        <a:ext cx="3676109" cy="674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C596B256-60F2-455D-AC20-FC395D739D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606724"/>
              </p:ext>
            </p:extLst>
          </p:nvPr>
        </p:nvGraphicFramePr>
        <p:xfrm>
          <a:off x="7350806" y="2124604"/>
          <a:ext cx="42529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0" name="Equation" r:id="rId7" imgW="1892160" imgH="444240" progId="Equation.DSMT4">
                  <p:embed/>
                </p:oleObj>
              </mc:Choice>
              <mc:Fallback>
                <p:oleObj name="Equation" r:id="rId7" imgW="1892160" imgH="44424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4BAEE533-5D3B-4C4A-AAA4-9116C1BF59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50806" y="2124604"/>
                        <a:ext cx="4252913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B0D807D4-7570-42A6-9CC8-D5F549FDBA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75386"/>
              </p:ext>
            </p:extLst>
          </p:nvPr>
        </p:nvGraphicFramePr>
        <p:xfrm>
          <a:off x="7356972" y="1418354"/>
          <a:ext cx="29098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1" name="Equation" r:id="rId9" imgW="1295280" imgH="253800" progId="Equation.DSMT4">
                  <p:embed/>
                </p:oleObj>
              </mc:Choice>
              <mc:Fallback>
                <p:oleObj name="Equation" r:id="rId9" imgW="129528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4831AF28-FC0D-4C5C-B16C-8F056C448E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56972" y="1418354"/>
                        <a:ext cx="2909888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8984490D-806B-4996-AECA-FDCB917D22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694744"/>
              </p:ext>
            </p:extLst>
          </p:nvPr>
        </p:nvGraphicFramePr>
        <p:xfrm>
          <a:off x="7259637" y="4074549"/>
          <a:ext cx="3452813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" name="Equation" r:id="rId11" imgW="1536480" imgH="431640" progId="Equation.DSMT4">
                  <p:embed/>
                </p:oleObj>
              </mc:Choice>
              <mc:Fallback>
                <p:oleObj name="Equation" r:id="rId11" imgW="153648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C596B256-60F2-455D-AC20-FC395D739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259637" y="4074549"/>
                        <a:ext cx="3452813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9">
            <a:extLst>
              <a:ext uri="{FF2B5EF4-FFF2-40B4-BE49-F238E27FC236}">
                <a16:creationId xmlns:a16="http://schemas.microsoft.com/office/drawing/2014/main" id="{55C4FFB5-CEC3-4666-A725-BE2F45A90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250" y="3434632"/>
            <a:ext cx="15321332" cy="5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EFC7E27F-B01B-466E-987D-1DBCBFA2D24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6295" y="3198176"/>
            <a:ext cx="6188311" cy="2478997"/>
          </a:xfrm>
          <a:prstGeom prst="rect">
            <a:avLst/>
          </a:prstGeom>
        </p:spPr>
      </p:pic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3D630A8B-8EDB-4007-B8FE-349C15A8FA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116720"/>
              </p:ext>
            </p:extLst>
          </p:nvPr>
        </p:nvGraphicFramePr>
        <p:xfrm>
          <a:off x="6647363" y="5134248"/>
          <a:ext cx="1112838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3" name="Equation" r:id="rId15" imgW="495000" imgH="431640" progId="Equation.DSMT4">
                  <p:embed/>
                </p:oleObj>
              </mc:Choice>
              <mc:Fallback>
                <p:oleObj name="Equation" r:id="rId15" imgW="495000" imgH="4316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8984490D-806B-4996-AECA-FDCB917D22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647363" y="5134248"/>
                        <a:ext cx="1112838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07857CAC-9265-4971-BF90-9579055AE1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871178"/>
              </p:ext>
            </p:extLst>
          </p:nvPr>
        </p:nvGraphicFramePr>
        <p:xfrm>
          <a:off x="3389313" y="3067846"/>
          <a:ext cx="838712" cy="49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4" name="Equation" r:id="rId17" imgW="520560" imgH="304560" progId="Equation.DSMT4">
                  <p:embed/>
                </p:oleObj>
              </mc:Choice>
              <mc:Fallback>
                <p:oleObj name="Equation" r:id="rId17" imgW="520560" imgH="30456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8984490D-806B-4996-AECA-FDCB917D22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389313" y="3067846"/>
                        <a:ext cx="838712" cy="49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0208FA81-24F9-441A-A8AB-D5EA61F3D841}"/>
              </a:ext>
            </a:extLst>
          </p:cNvPr>
          <p:cNvSpPr txBox="1"/>
          <p:nvPr/>
        </p:nvSpPr>
        <p:spPr>
          <a:xfrm>
            <a:off x="5611321" y="337013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420083E3-214B-4459-93FF-067D3299D43D}"/>
              </a:ext>
            </a:extLst>
          </p:cNvPr>
          <p:cNvCxnSpPr>
            <a:cxnSpLocks/>
          </p:cNvCxnSpPr>
          <p:nvPr/>
        </p:nvCxnSpPr>
        <p:spPr>
          <a:xfrm flipH="1">
            <a:off x="558801" y="3747732"/>
            <a:ext cx="5537198" cy="58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89D43DE6-0757-465C-A8F4-69F078D6459B}"/>
              </a:ext>
            </a:extLst>
          </p:cNvPr>
          <p:cNvSpPr txBox="1"/>
          <p:nvPr/>
        </p:nvSpPr>
        <p:spPr>
          <a:xfrm>
            <a:off x="3389313" y="5611437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C00E5C7-EDE6-47E4-99FC-4A5B9BAECFAC}"/>
              </a:ext>
            </a:extLst>
          </p:cNvPr>
          <p:cNvSpPr txBox="1"/>
          <p:nvPr/>
        </p:nvSpPr>
        <p:spPr>
          <a:xfrm>
            <a:off x="3904859" y="5739844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2f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7C3ABEE5-3A88-4A69-9127-A8DC72A6DB3B}"/>
              </a:ext>
            </a:extLst>
          </p:cNvPr>
          <p:cNvCxnSpPr/>
          <p:nvPr/>
        </p:nvCxnSpPr>
        <p:spPr>
          <a:xfrm>
            <a:off x="3677518" y="3600966"/>
            <a:ext cx="0" cy="20846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FAF4EFA6-196C-4C11-A85D-547F78C4530D}"/>
              </a:ext>
            </a:extLst>
          </p:cNvPr>
          <p:cNvCxnSpPr/>
          <p:nvPr/>
        </p:nvCxnSpPr>
        <p:spPr>
          <a:xfrm>
            <a:off x="4139124" y="3667849"/>
            <a:ext cx="0" cy="20846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E084C2A2-9E4C-4452-92AC-157A26C673A0}"/>
              </a:ext>
            </a:extLst>
          </p:cNvPr>
          <p:cNvCxnSpPr>
            <a:cxnSpLocks/>
          </p:cNvCxnSpPr>
          <p:nvPr/>
        </p:nvCxnSpPr>
        <p:spPr>
          <a:xfrm flipV="1">
            <a:off x="4384424" y="1637236"/>
            <a:ext cx="91323" cy="64431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ggetto 25">
            <a:extLst>
              <a:ext uri="{FF2B5EF4-FFF2-40B4-BE49-F238E27FC236}">
                <a16:creationId xmlns:a16="http://schemas.microsoft.com/office/drawing/2014/main" id="{C2CE60D8-1D06-42C7-BF2D-931BB445A2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856419"/>
              </p:ext>
            </p:extLst>
          </p:nvPr>
        </p:nvGraphicFramePr>
        <p:xfrm>
          <a:off x="7829748" y="5077098"/>
          <a:ext cx="3881438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Equation" r:id="rId19" imgW="1726920" imgH="482400" progId="Equation.DSMT4">
                  <p:embed/>
                </p:oleObj>
              </mc:Choice>
              <mc:Fallback>
                <p:oleObj name="Equation" r:id="rId19" imgW="1726920" imgH="482400" progId="Equation.DSMT4">
                  <p:embed/>
                  <p:pic>
                    <p:nvPicPr>
                      <p:cNvPr id="23" name="Oggetto 22">
                        <a:extLst>
                          <a:ext uri="{FF2B5EF4-FFF2-40B4-BE49-F238E27FC236}">
                            <a16:creationId xmlns:a16="http://schemas.microsoft.com/office/drawing/2014/main" id="{3D630A8B-8EDB-4007-B8FE-349C15A8FA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829748" y="5077098"/>
                        <a:ext cx="3881438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848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448E3A4-F3D7-4A90-B127-77C64E112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76670C3-BD17-4514-90B7-4AAD6A69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55ACC04C-8988-4EDF-BDDA-99113EB693D8}"/>
              </a:ext>
            </a:extLst>
          </p:cNvPr>
          <p:cNvSpPr txBox="1">
            <a:spLocks/>
          </p:cNvSpPr>
          <p:nvPr/>
        </p:nvSpPr>
        <p:spPr>
          <a:xfrm>
            <a:off x="906463" y="25878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CDS: effective noise</a:t>
            </a:r>
          </a:p>
        </p:txBody>
      </p:sp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25CA3E53-D6D6-419D-8A4F-01A073B1C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91665" y="688275"/>
            <a:ext cx="4481513" cy="5328703"/>
          </a:xfrm>
          <a:prstGeom prst="rect">
            <a:avLst/>
          </a:prstGeom>
        </p:spPr>
      </p:pic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038FCAC9-066B-4DC2-A73D-6F837CFF4F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980843"/>
              </p:ext>
            </p:extLst>
          </p:nvPr>
        </p:nvGraphicFramePr>
        <p:xfrm>
          <a:off x="304245" y="892144"/>
          <a:ext cx="5194855" cy="1883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Corel DESIGNER" r:id="rId5" imgW="5973120" imgH="2184480" progId="CorelDESIGNER.Graphic.12">
                  <p:embed/>
                </p:oleObj>
              </mc:Choice>
              <mc:Fallback>
                <p:oleObj name="Corel DESIGNER" r:id="rId5" imgW="5973120" imgH="2184480" progId="CorelDESIGNER.Graphic.12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1AD5C37B-3519-48C5-8129-65324AE351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245" y="892144"/>
                        <a:ext cx="5194855" cy="18835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reccia circolare a destra 16">
            <a:extLst>
              <a:ext uri="{FF2B5EF4-FFF2-40B4-BE49-F238E27FC236}">
                <a16:creationId xmlns:a16="http://schemas.microsoft.com/office/drawing/2014/main" id="{539CC239-D8C6-4184-B43F-C80C32498B3F}"/>
              </a:ext>
            </a:extLst>
          </p:cNvPr>
          <p:cNvSpPr/>
          <p:nvPr/>
        </p:nvSpPr>
        <p:spPr>
          <a:xfrm>
            <a:off x="5499100" y="2133600"/>
            <a:ext cx="292100" cy="1447800"/>
          </a:xfrm>
          <a:prstGeom prst="curvedRightArrow">
            <a:avLst>
              <a:gd name="adj1" fmla="val 29488"/>
              <a:gd name="adj2" fmla="val 59938"/>
              <a:gd name="adj3" fmla="val 3478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ccia circolare a destra 17">
            <a:extLst>
              <a:ext uri="{FF2B5EF4-FFF2-40B4-BE49-F238E27FC236}">
                <a16:creationId xmlns:a16="http://schemas.microsoft.com/office/drawing/2014/main" id="{954C7152-B85D-4A50-B933-16B1D52B9451}"/>
              </a:ext>
            </a:extLst>
          </p:cNvPr>
          <p:cNvSpPr/>
          <p:nvPr/>
        </p:nvSpPr>
        <p:spPr>
          <a:xfrm>
            <a:off x="5481418" y="3733800"/>
            <a:ext cx="292100" cy="1447800"/>
          </a:xfrm>
          <a:prstGeom prst="curvedRightArrow">
            <a:avLst>
              <a:gd name="adj1" fmla="val 29488"/>
              <a:gd name="adj2" fmla="val 59938"/>
              <a:gd name="adj3" fmla="val 3478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0CB8426-206D-44DE-B9DB-54FBD8286D5F}"/>
              </a:ext>
            </a:extLst>
          </p:cNvPr>
          <p:cNvSpPr txBox="1"/>
          <p:nvPr/>
        </p:nvSpPr>
        <p:spPr>
          <a:xfrm>
            <a:off x="5281075" y="406946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E974DB7-E08F-4386-9414-EC9F79DC5787}"/>
              </a:ext>
            </a:extLst>
          </p:cNvPr>
          <p:cNvSpPr txBox="1"/>
          <p:nvPr/>
        </p:nvSpPr>
        <p:spPr>
          <a:xfrm>
            <a:off x="5252878" y="2442928"/>
            <a:ext cx="49244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05F089B6-6BB5-44CA-96BE-C1D72DEC619A}"/>
              </a:ext>
            </a:extLst>
          </p:cNvPr>
          <p:cNvCxnSpPr>
            <a:cxnSpLocks/>
          </p:cNvCxnSpPr>
          <p:nvPr/>
        </p:nvCxnSpPr>
        <p:spPr>
          <a:xfrm rot="5400000" flipH="1">
            <a:off x="7468538" y="1684724"/>
            <a:ext cx="1163391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>
            <a:extLst>
              <a:ext uri="{FF2B5EF4-FFF2-40B4-BE49-F238E27FC236}">
                <a16:creationId xmlns:a16="http://schemas.microsoft.com/office/drawing/2014/main" id="{B58CB715-B688-4576-A025-516C6168C10D}"/>
              </a:ext>
            </a:extLst>
          </p:cNvPr>
          <p:cNvSpPr/>
          <p:nvPr/>
        </p:nvSpPr>
        <p:spPr>
          <a:xfrm>
            <a:off x="7942283" y="828322"/>
            <a:ext cx="215900" cy="4886678"/>
          </a:xfrm>
          <a:prstGeom prst="rect">
            <a:avLst/>
          </a:prstGeom>
          <a:solidFill>
            <a:schemeClr val="accent1">
              <a:lumMod val="40000"/>
              <a:lumOff val="6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E73A86F2-0E32-499B-8438-8101F2709BC3}"/>
              </a:ext>
            </a:extLst>
          </p:cNvPr>
          <p:cNvSpPr/>
          <p:nvPr/>
        </p:nvSpPr>
        <p:spPr>
          <a:xfrm>
            <a:off x="3663513" y="1785257"/>
            <a:ext cx="2563116" cy="3559026"/>
          </a:xfrm>
          <a:custGeom>
            <a:avLst/>
            <a:gdLst>
              <a:gd name="connsiteX0" fmla="*/ 2563116 w 2563116"/>
              <a:gd name="connsiteY0" fmla="*/ 3454400 h 3559026"/>
              <a:gd name="connsiteX1" fmla="*/ 1808373 w 2563116"/>
              <a:gd name="connsiteY1" fmla="*/ 3541486 h 3559026"/>
              <a:gd name="connsiteX2" fmla="*/ 966544 w 2563116"/>
              <a:gd name="connsiteY2" fmla="*/ 3149600 h 3559026"/>
              <a:gd name="connsiteX3" fmla="*/ 66658 w 2563116"/>
              <a:gd name="connsiteY3" fmla="*/ 1045029 h 3559026"/>
              <a:gd name="connsiteX4" fmla="*/ 66658 w 2563116"/>
              <a:gd name="connsiteY4" fmla="*/ 0 h 3559026"/>
              <a:gd name="connsiteX5" fmla="*/ 66658 w 2563116"/>
              <a:gd name="connsiteY5" fmla="*/ 0 h 355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3116" h="3559026">
                <a:moveTo>
                  <a:pt x="2563116" y="3454400"/>
                </a:moveTo>
                <a:cubicBezTo>
                  <a:pt x="2318792" y="3523343"/>
                  <a:pt x="2074468" y="3592286"/>
                  <a:pt x="1808373" y="3541486"/>
                </a:cubicBezTo>
                <a:cubicBezTo>
                  <a:pt x="1542278" y="3490686"/>
                  <a:pt x="1256830" y="3565676"/>
                  <a:pt x="966544" y="3149600"/>
                </a:cubicBezTo>
                <a:cubicBezTo>
                  <a:pt x="676258" y="2733524"/>
                  <a:pt x="216639" y="1569962"/>
                  <a:pt x="66658" y="1045029"/>
                </a:cubicBezTo>
                <a:cubicBezTo>
                  <a:pt x="-83323" y="520096"/>
                  <a:pt x="66658" y="0"/>
                  <a:pt x="66658" y="0"/>
                </a:cubicBezTo>
                <a:lnTo>
                  <a:pt x="66658" y="0"/>
                </a:lnTo>
              </a:path>
            </a:pathLst>
          </a:custGeom>
          <a:noFill/>
          <a:ln w="28575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1E278693-B090-4C42-BD55-E8F3469F6897}"/>
              </a:ext>
            </a:extLst>
          </p:cNvPr>
          <p:cNvSpPr/>
          <p:nvPr/>
        </p:nvSpPr>
        <p:spPr>
          <a:xfrm>
            <a:off x="193587" y="3429000"/>
            <a:ext cx="5049015" cy="25879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3538B389-39DB-47B1-956F-EB34575DB6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827932"/>
              </p:ext>
            </p:extLst>
          </p:nvPr>
        </p:nvGraphicFramePr>
        <p:xfrm>
          <a:off x="193587" y="4433283"/>
          <a:ext cx="4989235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Equation" r:id="rId7" imgW="2869920" imgH="685800" progId="Equation.DSMT4">
                  <p:embed/>
                </p:oleObj>
              </mc:Choice>
              <mc:Fallback>
                <p:oleObj name="Equation" r:id="rId7" imgW="2869920" imgH="685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87" y="4433283"/>
                        <a:ext cx="4989235" cy="1196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EFE62E7D-8F51-44E7-9CD4-B57FEC288C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437448"/>
              </p:ext>
            </p:extLst>
          </p:nvPr>
        </p:nvGraphicFramePr>
        <p:xfrm>
          <a:off x="1885602" y="3707191"/>
          <a:ext cx="11334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Equation" r:id="rId9" imgW="469800" imgH="228600" progId="Equation.DSMT4">
                  <p:embed/>
                </p:oleObj>
              </mc:Choice>
              <mc:Fallback>
                <p:oleObj name="Equation" r:id="rId9" imgW="46980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AADEB27-C6D7-4F3A-8A48-5C89790B64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85602" y="3707191"/>
                        <a:ext cx="1133475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439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D896A9-D0E5-4BAF-9F9F-5FBD5C7BE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299"/>
            <a:ext cx="10515600" cy="662397"/>
          </a:xfrm>
        </p:spPr>
        <p:txBody>
          <a:bodyPr/>
          <a:lstStyle/>
          <a:p>
            <a:r>
              <a:rPr lang="en-US"/>
              <a:t>Effect of sampler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E4CB3BE-F176-4AAC-B24B-42F8ECAD0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15D0169-41CA-4C32-9F3C-13D8FFB3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E25A603C-AA6C-4703-944B-C8008D0222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165460"/>
              </p:ext>
            </p:extLst>
          </p:nvPr>
        </p:nvGraphicFramePr>
        <p:xfrm>
          <a:off x="241375" y="1374745"/>
          <a:ext cx="4596502" cy="1666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Corel DESIGNER" r:id="rId3" imgW="5973120" imgH="2184480" progId="CorelDESIGNER.Graphic.12">
                  <p:embed/>
                </p:oleObj>
              </mc:Choice>
              <mc:Fallback>
                <p:oleObj name="Corel DESIGNER" r:id="rId3" imgW="5973120" imgH="2184480" progId="CorelDESIGNER.Graphic.12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EE232550-EBF1-4045-83B9-DCE5863383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75" y="1374745"/>
                        <a:ext cx="4596502" cy="16665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id="{E7CC3C6C-CE9D-4F4F-B100-00785F0E4EF2}"/>
              </a:ext>
            </a:extLst>
          </p:cNvPr>
          <p:cNvSpPr/>
          <p:nvPr/>
        </p:nvSpPr>
        <p:spPr>
          <a:xfrm>
            <a:off x="3455030" y="1428628"/>
            <a:ext cx="1511300" cy="14542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C0668C8C-E6D7-49E6-AEDA-72C2574210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34025" y="1520857"/>
            <a:ext cx="4892744" cy="2109715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B32B3ED5-BAB6-4AB2-A27C-06104E9C9F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50201" y="3160559"/>
            <a:ext cx="4232053" cy="1046798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3F96F820-CD64-4B0D-838B-728F12452B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29082" y="4357360"/>
            <a:ext cx="3753517" cy="1046798"/>
          </a:xfrm>
          <a:prstGeom prst="rect">
            <a:avLst/>
          </a:prstGeom>
        </p:spPr>
      </p:pic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8A210B93-9BD0-4AF2-B500-E82807695A1F}"/>
              </a:ext>
            </a:extLst>
          </p:cNvPr>
          <p:cNvCxnSpPr>
            <a:cxnSpLocks/>
          </p:cNvCxnSpPr>
          <p:nvPr/>
        </p:nvCxnSpPr>
        <p:spPr>
          <a:xfrm>
            <a:off x="6383011" y="3683958"/>
            <a:ext cx="70202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ACB71C41-688C-408E-A810-ECA5D95F8899}"/>
              </a:ext>
            </a:extLst>
          </p:cNvPr>
          <p:cNvCxnSpPr>
            <a:cxnSpLocks/>
          </p:cNvCxnSpPr>
          <p:nvPr/>
        </p:nvCxnSpPr>
        <p:spPr>
          <a:xfrm>
            <a:off x="6630053" y="4889715"/>
            <a:ext cx="70202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96DCEBE-9F9C-470C-AE69-10AA48343405}"/>
              </a:ext>
            </a:extLst>
          </p:cNvPr>
          <p:cNvSpPr txBox="1"/>
          <p:nvPr/>
        </p:nvSpPr>
        <p:spPr>
          <a:xfrm>
            <a:off x="5961237" y="3542704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32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endParaRPr lang="en-US" sz="32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DCA5F96-80B7-4B27-B9DB-092FD15D544B}"/>
              </a:ext>
            </a:extLst>
          </p:cNvPr>
          <p:cNvSpPr txBox="1"/>
          <p:nvPr/>
        </p:nvSpPr>
        <p:spPr>
          <a:xfrm>
            <a:off x="6066852" y="4745871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>
                <a:latin typeface="Arial" panose="020B0604020202020204" pitchFamily="34" charset="0"/>
                <a:cs typeface="Arial" panose="020B0604020202020204" pitchFamily="34" charset="0"/>
              </a:rPr>
              <a:t>2f</a:t>
            </a:r>
            <a:r>
              <a:rPr lang="it-IT" sz="32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endParaRPr lang="en-US" sz="32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E1811978-E10A-431D-B1DD-AAA65F5020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434162"/>
              </p:ext>
            </p:extLst>
          </p:nvPr>
        </p:nvGraphicFramePr>
        <p:xfrm>
          <a:off x="335918" y="3428999"/>
          <a:ext cx="5499900" cy="1046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Equation" r:id="rId11" imgW="3327120" imgH="634680" progId="Equation.DSMT4">
                  <p:embed/>
                </p:oleObj>
              </mc:Choice>
              <mc:Fallback>
                <p:oleObj name="Equation" r:id="rId11" imgW="3327120" imgH="6346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8" y="3428999"/>
                        <a:ext cx="5499900" cy="10467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E7165629-39B8-48B9-A20C-17838CF964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001271"/>
              </p:ext>
            </p:extLst>
          </p:nvPr>
        </p:nvGraphicFramePr>
        <p:xfrm>
          <a:off x="308929" y="4747393"/>
          <a:ext cx="5573537" cy="1046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Equation" r:id="rId13" imgW="3365280" imgH="634680" progId="Equation.DSMT4">
                  <p:embed/>
                </p:oleObj>
              </mc:Choice>
              <mc:Fallback>
                <p:oleObj name="Equation" r:id="rId13" imgW="3365280" imgH="63468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E1811978-E10A-431D-B1DD-AAA65F5020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9" y="4747393"/>
                        <a:ext cx="5573537" cy="10467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C6E94695-DCFE-492C-87B4-291B5DFA9E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985981"/>
              </p:ext>
            </p:extLst>
          </p:nvPr>
        </p:nvGraphicFramePr>
        <p:xfrm>
          <a:off x="9062463" y="1098242"/>
          <a:ext cx="18510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Equation" r:id="rId15" imgW="1117440" imgH="431640" progId="Equation.DSMT4">
                  <p:embed/>
                </p:oleObj>
              </mc:Choice>
              <mc:Fallback>
                <p:oleObj name="Equation" r:id="rId15" imgW="1117440" imgH="43164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E7165629-39B8-48B9-A20C-17838CF964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2463" y="1098242"/>
                        <a:ext cx="1851025" cy="7112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75150B1-9AB4-42A6-AFFE-20828BCD3BC3}"/>
              </a:ext>
            </a:extLst>
          </p:cNvPr>
          <p:cNvSpPr txBox="1"/>
          <p:nvPr/>
        </p:nvSpPr>
        <p:spPr>
          <a:xfrm>
            <a:off x="4919437" y="3941861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180D51F-4DA8-4F48-9A32-BB699F97230C}"/>
              </a:ext>
            </a:extLst>
          </p:cNvPr>
          <p:cNvSpPr txBox="1"/>
          <p:nvPr/>
        </p:nvSpPr>
        <p:spPr>
          <a:xfrm>
            <a:off x="4747915" y="5442790"/>
            <a:ext cx="886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>
                <a:latin typeface="Arial" panose="020B0604020202020204" pitchFamily="34" charset="0"/>
                <a:cs typeface="Arial" panose="020B0604020202020204" pitchFamily="34" charset="0"/>
              </a:rPr>
              <a:t>=1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55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1D6E9E-D1BA-463D-95AA-0D411926B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75"/>
            <a:ext cx="10515600" cy="662397"/>
          </a:xfrm>
        </p:spPr>
        <p:txBody>
          <a:bodyPr/>
          <a:lstStyle/>
          <a:p>
            <a:r>
              <a:rPr lang="en-US" dirty="0"/>
              <a:t>CDS: Residual noise in the DT frequency domain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3AF82CF-8C2D-4737-9856-7826E2CF5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4A4D086-1FF8-4B22-A6F5-420F819D2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16B25FCB-2BCE-4774-865D-F1DE22FBF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9433" y="1346749"/>
            <a:ext cx="4232053" cy="1046798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F92627AF-337A-4B00-BF77-EBFEC232F2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28314" y="2543550"/>
            <a:ext cx="3753517" cy="1046798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5A7C6D7E-9F13-47AF-A09A-EC4AB963FC45}"/>
              </a:ext>
            </a:extLst>
          </p:cNvPr>
          <p:cNvCxnSpPr>
            <a:cxnSpLocks/>
          </p:cNvCxnSpPr>
          <p:nvPr/>
        </p:nvCxnSpPr>
        <p:spPr>
          <a:xfrm>
            <a:off x="737777" y="2134313"/>
            <a:ext cx="702027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5C13BCF-2432-4A4B-9CEC-089EBA98819F}"/>
              </a:ext>
            </a:extLst>
          </p:cNvPr>
          <p:cNvSpPr txBox="1"/>
          <p:nvPr/>
        </p:nvSpPr>
        <p:spPr>
          <a:xfrm>
            <a:off x="715180" y="2464786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>
                <a:latin typeface="Arial" panose="020B0604020202020204" pitchFamily="34" charset="0"/>
                <a:cs typeface="Arial" panose="020B0604020202020204" pitchFamily="34" charset="0"/>
              </a:rPr>
              <a:t>2kf</a:t>
            </a:r>
            <a:r>
              <a:rPr lang="it-IT" sz="32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endParaRPr lang="en-US" sz="32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1418C77-2ECF-457C-A5E4-5DE367A85B1C}"/>
              </a:ext>
            </a:extLst>
          </p:cNvPr>
          <p:cNvSpPr txBox="1"/>
          <p:nvPr/>
        </p:nvSpPr>
        <p:spPr>
          <a:xfrm>
            <a:off x="216597" y="1342565"/>
            <a:ext cx="1744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>
                <a:latin typeface="Arial" panose="020B0604020202020204" pitchFamily="34" charset="0"/>
                <a:cs typeface="Arial" panose="020B0604020202020204" pitchFamily="34" charset="0"/>
              </a:rPr>
              <a:t>(2k+1)</a:t>
            </a:r>
            <a:r>
              <a:rPr lang="it-IT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32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endParaRPr lang="en-US" sz="32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7184EE0D-307B-4B67-B4D2-FD6A148A934C}"/>
              </a:ext>
            </a:extLst>
          </p:cNvPr>
          <p:cNvCxnSpPr>
            <a:cxnSpLocks/>
          </p:cNvCxnSpPr>
          <p:nvPr/>
        </p:nvCxnSpPr>
        <p:spPr>
          <a:xfrm flipV="1">
            <a:off x="4109915" y="3717561"/>
            <a:ext cx="0" cy="1693888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10500487-D92C-4CBD-84C8-604A6E32D165}"/>
              </a:ext>
            </a:extLst>
          </p:cNvPr>
          <p:cNvCxnSpPr>
            <a:cxnSpLocks/>
          </p:cNvCxnSpPr>
          <p:nvPr/>
        </p:nvCxnSpPr>
        <p:spPr>
          <a:xfrm>
            <a:off x="1884009" y="5256693"/>
            <a:ext cx="441713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79571FE8-8F14-430C-A666-A0D5CE3F84BC}"/>
              </a:ext>
            </a:extLst>
          </p:cNvPr>
          <p:cNvCxnSpPr/>
          <p:nvPr/>
        </p:nvCxnSpPr>
        <p:spPr>
          <a:xfrm>
            <a:off x="4287211" y="1141791"/>
            <a:ext cx="0" cy="453378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4DA756DB-875E-4900-B5B1-D4EE48A22D21}"/>
              </a:ext>
            </a:extLst>
          </p:cNvPr>
          <p:cNvCxnSpPr/>
          <p:nvPr/>
        </p:nvCxnSpPr>
        <p:spPr>
          <a:xfrm>
            <a:off x="3919339" y="1136531"/>
            <a:ext cx="0" cy="453378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62CEC386-82C7-4165-A114-BFFA2DBB49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772671"/>
              </p:ext>
            </p:extLst>
          </p:nvPr>
        </p:nvGraphicFramePr>
        <p:xfrm>
          <a:off x="4479021" y="5338879"/>
          <a:ext cx="420688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Equation" r:id="rId8" imgW="253800" imgH="393480" progId="Equation.DSMT4">
                  <p:embed/>
                </p:oleObj>
              </mc:Choice>
              <mc:Fallback>
                <p:oleObj name="Equation" r:id="rId8" imgW="253800" imgH="39348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E1811978-E10A-431D-B1DD-AAA65F5020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9021" y="5338879"/>
                        <a:ext cx="420688" cy="649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04A5E255-DB42-4FCB-8516-7B2D704112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823467"/>
              </p:ext>
            </p:extLst>
          </p:nvPr>
        </p:nvGraphicFramePr>
        <p:xfrm>
          <a:off x="3240071" y="5341568"/>
          <a:ext cx="588963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name="Equation" r:id="rId10" imgW="355320" imgH="393480" progId="Equation.DSMT4">
                  <p:embed/>
                </p:oleObj>
              </mc:Choice>
              <mc:Fallback>
                <p:oleObj name="Equation" r:id="rId10" imgW="355320" imgH="39348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62CEC386-82C7-4165-A114-BFFA2DBB49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071" y="5341568"/>
                        <a:ext cx="588963" cy="649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ttangolo 28">
            <a:extLst>
              <a:ext uri="{FF2B5EF4-FFF2-40B4-BE49-F238E27FC236}">
                <a16:creationId xmlns:a16="http://schemas.microsoft.com/office/drawing/2014/main" id="{4FACE157-4196-487C-958B-B15A8916C9B0}"/>
              </a:ext>
            </a:extLst>
          </p:cNvPr>
          <p:cNvSpPr/>
          <p:nvPr/>
        </p:nvSpPr>
        <p:spPr>
          <a:xfrm>
            <a:off x="3919339" y="4470400"/>
            <a:ext cx="367855" cy="7862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EE72357E-6D6D-4352-9E66-C096DC13AE8D}"/>
              </a:ext>
            </a:extLst>
          </p:cNvPr>
          <p:cNvCxnSpPr/>
          <p:nvPr/>
        </p:nvCxnSpPr>
        <p:spPr>
          <a:xfrm>
            <a:off x="3919339" y="4470400"/>
            <a:ext cx="367855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ggetto 31">
            <a:extLst>
              <a:ext uri="{FF2B5EF4-FFF2-40B4-BE49-F238E27FC236}">
                <a16:creationId xmlns:a16="http://schemas.microsoft.com/office/drawing/2014/main" id="{1B52DC57-ABAA-42CF-B53A-43E830775D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637570"/>
              </p:ext>
            </p:extLst>
          </p:nvPr>
        </p:nvGraphicFramePr>
        <p:xfrm>
          <a:off x="4477769" y="4159417"/>
          <a:ext cx="954632" cy="662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Equation" r:id="rId12" imgW="330120" imgH="228600" progId="Equation.DSMT4">
                  <p:embed/>
                </p:oleObj>
              </mc:Choice>
              <mc:Fallback>
                <p:oleObj name="Equation" r:id="rId12" imgW="330120" imgH="2286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E1811978-E10A-431D-B1DD-AAA65F5020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7769" y="4159417"/>
                        <a:ext cx="954632" cy="6623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85D3E487-53F1-47C7-AEEC-DDEB049D9F63}"/>
              </a:ext>
            </a:extLst>
          </p:cNvPr>
          <p:cNvCxnSpPr>
            <a:cxnSpLocks/>
          </p:cNvCxnSpPr>
          <p:nvPr/>
        </p:nvCxnSpPr>
        <p:spPr>
          <a:xfrm flipV="1">
            <a:off x="9090005" y="1097908"/>
            <a:ext cx="0" cy="1693888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05E59200-4957-42C4-8EDB-70F12F90978B}"/>
              </a:ext>
            </a:extLst>
          </p:cNvPr>
          <p:cNvCxnSpPr>
            <a:cxnSpLocks/>
          </p:cNvCxnSpPr>
          <p:nvPr/>
        </p:nvCxnSpPr>
        <p:spPr>
          <a:xfrm>
            <a:off x="6936669" y="2680582"/>
            <a:ext cx="441713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tangolo 34">
            <a:extLst>
              <a:ext uri="{FF2B5EF4-FFF2-40B4-BE49-F238E27FC236}">
                <a16:creationId xmlns:a16="http://schemas.microsoft.com/office/drawing/2014/main" id="{9B6230F7-F08E-4632-8439-42A255F316DF}"/>
              </a:ext>
            </a:extLst>
          </p:cNvPr>
          <p:cNvSpPr/>
          <p:nvPr/>
        </p:nvSpPr>
        <p:spPr>
          <a:xfrm>
            <a:off x="7924800" y="2393547"/>
            <a:ext cx="2403252" cy="2870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5FCA8056-9DEB-4062-ACB7-6CA394DC6F4E}"/>
              </a:ext>
            </a:extLst>
          </p:cNvPr>
          <p:cNvSpPr/>
          <p:nvPr/>
        </p:nvSpPr>
        <p:spPr>
          <a:xfrm>
            <a:off x="8381996" y="2102235"/>
            <a:ext cx="2403252" cy="2870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9F8CA6D1-338F-463F-B3D6-13A217FC8D12}"/>
              </a:ext>
            </a:extLst>
          </p:cNvPr>
          <p:cNvSpPr/>
          <p:nvPr/>
        </p:nvSpPr>
        <p:spPr>
          <a:xfrm>
            <a:off x="8853716" y="1805668"/>
            <a:ext cx="2403252" cy="2870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CCE80325-B767-4614-A259-2E1E41D9DDF9}"/>
              </a:ext>
            </a:extLst>
          </p:cNvPr>
          <p:cNvSpPr txBox="1"/>
          <p:nvPr/>
        </p:nvSpPr>
        <p:spPr>
          <a:xfrm>
            <a:off x="7370493" y="2912043"/>
            <a:ext cx="4527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Every two replicas (an odd and an even replica) we have a contribution equal to 4S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D6ABC829-3DC2-477F-B1EA-2923C411466A}"/>
              </a:ext>
            </a:extLst>
          </p:cNvPr>
          <p:cNvSpPr txBox="1"/>
          <p:nvPr/>
        </p:nvSpPr>
        <p:spPr>
          <a:xfrm>
            <a:off x="6168078" y="2872422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EBF76D65-4C1E-4F01-9BAD-887E8851E1A0}"/>
              </a:ext>
            </a:extLst>
          </p:cNvPr>
          <p:cNvSpPr txBox="1"/>
          <p:nvPr/>
        </p:nvSpPr>
        <p:spPr>
          <a:xfrm>
            <a:off x="5851204" y="151914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odd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969E6A02-2706-4382-8692-F73E6FD4B6AB}"/>
              </a:ext>
            </a:extLst>
          </p:cNvPr>
          <p:cNvCxnSpPr>
            <a:cxnSpLocks/>
          </p:cNvCxnSpPr>
          <p:nvPr/>
        </p:nvCxnSpPr>
        <p:spPr>
          <a:xfrm>
            <a:off x="781539" y="3132996"/>
            <a:ext cx="702027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ggetto 42">
            <a:extLst>
              <a:ext uri="{FF2B5EF4-FFF2-40B4-BE49-F238E27FC236}">
                <a16:creationId xmlns:a16="http://schemas.microsoft.com/office/drawing/2014/main" id="{CFADCC66-F5A6-45CC-9806-0F23EBE9F5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106275"/>
              </p:ext>
            </p:extLst>
          </p:nvPr>
        </p:nvGraphicFramePr>
        <p:xfrm>
          <a:off x="5821839" y="5393285"/>
          <a:ext cx="395018" cy="524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Equation" r:id="rId14" imgW="152280" imgH="203040" progId="Equation.DSMT4">
                  <p:embed/>
                </p:oleObj>
              </mc:Choice>
              <mc:Fallback>
                <p:oleObj name="Equation" r:id="rId14" imgW="152280" imgH="20304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62CEC386-82C7-4165-A114-BFFA2DBB49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1839" y="5393285"/>
                        <a:ext cx="395018" cy="5242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90D86B74-4296-48C1-BA43-752ADE0083E5}"/>
              </a:ext>
            </a:extLst>
          </p:cNvPr>
          <p:cNvSpPr txBox="1"/>
          <p:nvPr/>
        </p:nvSpPr>
        <p:spPr>
          <a:xfrm>
            <a:off x="1345320" y="5655388"/>
            <a:ext cx="1685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 domain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Figura a mano libera: forma 45">
            <a:extLst>
              <a:ext uri="{FF2B5EF4-FFF2-40B4-BE49-F238E27FC236}">
                <a16:creationId xmlns:a16="http://schemas.microsoft.com/office/drawing/2014/main" id="{B524BB6C-240C-432C-8E2D-3050E221196D}"/>
              </a:ext>
            </a:extLst>
          </p:cNvPr>
          <p:cNvSpPr/>
          <p:nvPr/>
        </p:nvSpPr>
        <p:spPr>
          <a:xfrm>
            <a:off x="2965450" y="5594350"/>
            <a:ext cx="1155700" cy="574716"/>
          </a:xfrm>
          <a:custGeom>
            <a:avLst/>
            <a:gdLst>
              <a:gd name="connsiteX0" fmla="*/ 0 w 1155700"/>
              <a:gd name="connsiteY0" fmla="*/ 346075 h 574716"/>
              <a:gd name="connsiteX1" fmla="*/ 196850 w 1155700"/>
              <a:gd name="connsiteY1" fmla="*/ 495300 h 574716"/>
              <a:gd name="connsiteX2" fmla="*/ 454025 w 1155700"/>
              <a:gd name="connsiteY2" fmla="*/ 542925 h 574716"/>
              <a:gd name="connsiteX3" fmla="*/ 879475 w 1155700"/>
              <a:gd name="connsiteY3" fmla="*/ 574675 h 574716"/>
              <a:gd name="connsiteX4" fmla="*/ 1047750 w 1155700"/>
              <a:gd name="connsiteY4" fmla="*/ 536575 h 574716"/>
              <a:gd name="connsiteX5" fmla="*/ 1114425 w 1155700"/>
              <a:gd name="connsiteY5" fmla="*/ 384175 h 574716"/>
              <a:gd name="connsiteX6" fmla="*/ 1143000 w 1155700"/>
              <a:gd name="connsiteY6" fmla="*/ 184150 h 574716"/>
              <a:gd name="connsiteX7" fmla="*/ 1152525 w 1155700"/>
              <a:gd name="connsiteY7" fmla="*/ 69850 h 574716"/>
              <a:gd name="connsiteX8" fmla="*/ 1152525 w 1155700"/>
              <a:gd name="connsiteY8" fmla="*/ 73025 h 574716"/>
              <a:gd name="connsiteX9" fmla="*/ 1155700 w 1155700"/>
              <a:gd name="connsiteY9" fmla="*/ 0 h 5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5700" h="574716">
                <a:moveTo>
                  <a:pt x="0" y="346075"/>
                </a:moveTo>
                <a:cubicBezTo>
                  <a:pt x="60589" y="404283"/>
                  <a:pt x="121179" y="462492"/>
                  <a:pt x="196850" y="495300"/>
                </a:cubicBezTo>
                <a:cubicBezTo>
                  <a:pt x="272521" y="528108"/>
                  <a:pt x="340254" y="529696"/>
                  <a:pt x="454025" y="542925"/>
                </a:cubicBezTo>
                <a:cubicBezTo>
                  <a:pt x="567796" y="556154"/>
                  <a:pt x="780521" y="575733"/>
                  <a:pt x="879475" y="574675"/>
                </a:cubicBezTo>
                <a:cubicBezTo>
                  <a:pt x="978429" y="573617"/>
                  <a:pt x="1008592" y="568325"/>
                  <a:pt x="1047750" y="536575"/>
                </a:cubicBezTo>
                <a:cubicBezTo>
                  <a:pt x="1086908" y="504825"/>
                  <a:pt x="1098550" y="442912"/>
                  <a:pt x="1114425" y="384175"/>
                </a:cubicBezTo>
                <a:cubicBezTo>
                  <a:pt x="1130300" y="325438"/>
                  <a:pt x="1136650" y="236537"/>
                  <a:pt x="1143000" y="184150"/>
                </a:cubicBezTo>
                <a:cubicBezTo>
                  <a:pt x="1149350" y="131763"/>
                  <a:pt x="1152525" y="69850"/>
                  <a:pt x="1152525" y="69850"/>
                </a:cubicBezTo>
                <a:cubicBezTo>
                  <a:pt x="1154112" y="51329"/>
                  <a:pt x="1151996" y="84667"/>
                  <a:pt x="1152525" y="73025"/>
                </a:cubicBezTo>
                <a:cubicBezTo>
                  <a:pt x="1153054" y="61383"/>
                  <a:pt x="1154377" y="30691"/>
                  <a:pt x="1155700" y="0"/>
                </a:cubicBezTo>
              </a:path>
            </a:pathLst>
          </a:custGeom>
          <a:noFill/>
          <a:ln w="28575"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CA2DE7A3-7B59-4C74-B570-7B494B4CF375}"/>
              </a:ext>
            </a:extLst>
          </p:cNvPr>
          <p:cNvCxnSpPr>
            <a:cxnSpLocks/>
          </p:cNvCxnSpPr>
          <p:nvPr/>
        </p:nvCxnSpPr>
        <p:spPr>
          <a:xfrm flipV="1">
            <a:off x="8381996" y="1342565"/>
            <a:ext cx="0" cy="104668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B9C9B5DD-F230-415B-B751-6D1617E55A02}"/>
              </a:ext>
            </a:extLst>
          </p:cNvPr>
          <p:cNvCxnSpPr>
            <a:cxnSpLocks/>
          </p:cNvCxnSpPr>
          <p:nvPr/>
        </p:nvCxnSpPr>
        <p:spPr>
          <a:xfrm flipV="1">
            <a:off x="7924800" y="1342565"/>
            <a:ext cx="0" cy="104668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70CDA907-34CB-421B-920E-3123E2716E5F}"/>
              </a:ext>
            </a:extLst>
          </p:cNvPr>
          <p:cNvCxnSpPr/>
          <p:nvPr/>
        </p:nvCxnSpPr>
        <p:spPr>
          <a:xfrm>
            <a:off x="7924800" y="1519144"/>
            <a:ext cx="457196" cy="0"/>
          </a:xfrm>
          <a:prstGeom prst="line">
            <a:avLst/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Oggetto 52">
            <a:extLst>
              <a:ext uri="{FF2B5EF4-FFF2-40B4-BE49-F238E27FC236}">
                <a16:creationId xmlns:a16="http://schemas.microsoft.com/office/drawing/2014/main" id="{8CCACCCE-B9CA-4614-A871-206FA9C0F8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696171"/>
              </p:ext>
            </p:extLst>
          </p:nvPr>
        </p:nvGraphicFramePr>
        <p:xfrm>
          <a:off x="7505674" y="898346"/>
          <a:ext cx="692569" cy="542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0" name="Equation" r:id="rId16" imgW="291960" imgH="228600" progId="Equation.DSMT4">
                  <p:embed/>
                </p:oleObj>
              </mc:Choice>
              <mc:Fallback>
                <p:oleObj name="Equation" r:id="rId16" imgW="291960" imgH="22860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62CEC386-82C7-4165-A114-BFFA2DBB49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5674" y="898346"/>
                        <a:ext cx="692569" cy="5422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B069C79E-81DA-43A5-8D04-983098997FD6}"/>
              </a:ext>
            </a:extLst>
          </p:cNvPr>
          <p:cNvSpPr txBox="1"/>
          <p:nvPr/>
        </p:nvSpPr>
        <p:spPr>
          <a:xfrm>
            <a:off x="9273758" y="1061937"/>
            <a:ext cx="2710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odd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replica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0AE705AB-D970-4136-828D-03F7353E6B80}"/>
              </a:ext>
            </a:extLst>
          </p:cNvPr>
          <p:cNvCxnSpPr>
            <a:stCxn id="54" idx="2"/>
          </p:cNvCxnSpPr>
          <p:nvPr/>
        </p:nvCxnSpPr>
        <p:spPr>
          <a:xfrm flipH="1">
            <a:off x="10328052" y="1523602"/>
            <a:ext cx="301206" cy="403738"/>
          </a:xfrm>
          <a:prstGeom prst="line">
            <a:avLst/>
          </a:prstGeom>
          <a:ln w="28575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BEFEC349-31BD-44B5-95C1-C0705CBD238C}"/>
              </a:ext>
            </a:extLst>
          </p:cNvPr>
          <p:cNvSpPr txBox="1"/>
          <p:nvPr/>
        </p:nvSpPr>
        <p:spPr>
          <a:xfrm>
            <a:off x="6594637" y="4343832"/>
            <a:ext cx="4271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Total number of replica pairs:</a:t>
            </a:r>
          </a:p>
        </p:txBody>
      </p:sp>
      <p:graphicFrame>
        <p:nvGraphicFramePr>
          <p:cNvPr id="58" name="Oggetto 57">
            <a:extLst>
              <a:ext uri="{FF2B5EF4-FFF2-40B4-BE49-F238E27FC236}">
                <a16:creationId xmlns:a16="http://schemas.microsoft.com/office/drawing/2014/main" id="{8654C1A3-8121-4D9E-8EC4-A3B6D9A362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984212"/>
              </p:ext>
            </p:extLst>
          </p:nvPr>
        </p:nvGraphicFramePr>
        <p:xfrm>
          <a:off x="10910888" y="4079875"/>
          <a:ext cx="601662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1" name="Equation" r:id="rId18" imgW="253800" imgH="431640" progId="Equation.DSMT4">
                  <p:embed/>
                </p:oleObj>
              </mc:Choice>
              <mc:Fallback>
                <p:oleObj name="Equation" r:id="rId18" imgW="253800" imgH="431640" progId="Equation.DSMT4">
                  <p:embed/>
                  <p:pic>
                    <p:nvPicPr>
                      <p:cNvPr id="53" name="Oggetto 52">
                        <a:extLst>
                          <a:ext uri="{FF2B5EF4-FFF2-40B4-BE49-F238E27FC236}">
                            <a16:creationId xmlns:a16="http://schemas.microsoft.com/office/drawing/2014/main" id="{8CCACCCE-B9CA-4614-A871-206FA9C0F8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10888" y="4079875"/>
                        <a:ext cx="601662" cy="1025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ggetto 58">
            <a:extLst>
              <a:ext uri="{FF2B5EF4-FFF2-40B4-BE49-F238E27FC236}">
                <a16:creationId xmlns:a16="http://schemas.microsoft.com/office/drawing/2014/main" id="{C2207C3B-802D-4B24-8E28-735571456D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053187"/>
              </p:ext>
            </p:extLst>
          </p:nvPr>
        </p:nvGraphicFramePr>
        <p:xfrm>
          <a:off x="9126426" y="5105400"/>
          <a:ext cx="25273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2" name="Equation" r:id="rId20" imgW="1066680" imgH="431640" progId="Equation.DSMT4">
                  <p:embed/>
                </p:oleObj>
              </mc:Choice>
              <mc:Fallback>
                <p:oleObj name="Equation" r:id="rId20" imgW="1066680" imgH="431640" progId="Equation.DSMT4">
                  <p:embed/>
                  <p:pic>
                    <p:nvPicPr>
                      <p:cNvPr id="58" name="Oggetto 57">
                        <a:extLst>
                          <a:ext uri="{FF2B5EF4-FFF2-40B4-BE49-F238E27FC236}">
                            <a16:creationId xmlns:a16="http://schemas.microsoft.com/office/drawing/2014/main" id="{8654C1A3-8121-4D9E-8EC4-A3B6D9A362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6426" y="5105400"/>
                        <a:ext cx="2527300" cy="1025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A6F6F255-FDBD-4D42-8502-38C54120070B}"/>
              </a:ext>
            </a:extLst>
          </p:cNvPr>
          <p:cNvSpPr txBox="1"/>
          <p:nvPr/>
        </p:nvSpPr>
        <p:spPr>
          <a:xfrm>
            <a:off x="6842596" y="5178851"/>
            <a:ext cx="2283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Total PSD in 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the DT domain: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85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9" grpId="0"/>
      <p:bldP spid="54" grpId="0"/>
      <p:bldP spid="57" grpId="0"/>
      <p:bldP spid="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3ED8CE-C0D0-4A2C-97F0-C090852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5008"/>
            <a:ext cx="10515600" cy="662397"/>
          </a:xfrm>
        </p:spPr>
        <p:txBody>
          <a:bodyPr/>
          <a:lstStyle/>
          <a:p>
            <a:r>
              <a:rPr lang="en-US"/>
              <a:t>Chopper modulation: a premise.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8990E4A-7CA6-4486-88B2-88AFA5C24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A8D4E37-E132-4648-B6D4-1C9FEF9C7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9E36D13C-1A51-46B5-9195-A3AE834FC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114" y="2594258"/>
            <a:ext cx="4267945" cy="1832564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90540684-226B-4ED5-A278-AEB7AB51CC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353930"/>
              </p:ext>
            </p:extLst>
          </p:nvPr>
        </p:nvGraphicFramePr>
        <p:xfrm>
          <a:off x="6662237" y="1851358"/>
          <a:ext cx="4807161" cy="1832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Corel DESIGNER" r:id="rId5" imgW="4899240" imgH="1883520" progId="CorelDESIGNER.Graphic.12">
                  <p:embed/>
                </p:oleObj>
              </mc:Choice>
              <mc:Fallback>
                <p:oleObj name="Corel DESIGNER" r:id="rId5" imgW="4899240" imgH="1883520" progId="CorelDESIGNER.Graphic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2237" y="1851358"/>
                        <a:ext cx="4807161" cy="18325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B9602C60-BB23-4586-BC9F-F72C6B817C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03206" y="1096885"/>
            <a:ext cx="1504950" cy="1162050"/>
          </a:xfrm>
          <a:prstGeom prst="rect">
            <a:avLst/>
          </a:prstGeom>
        </p:spPr>
      </p:pic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E04F767B-DD4D-4219-BD2F-FC3B567A1872}"/>
              </a:ext>
            </a:extLst>
          </p:cNvPr>
          <p:cNvCxnSpPr>
            <a:cxnSpLocks/>
          </p:cNvCxnSpPr>
          <p:nvPr/>
        </p:nvCxnSpPr>
        <p:spPr>
          <a:xfrm flipV="1">
            <a:off x="3808156" y="4179759"/>
            <a:ext cx="1" cy="536283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3726362-6646-43EC-9BEB-492FD83C3930}"/>
              </a:ext>
            </a:extLst>
          </p:cNvPr>
          <p:cNvSpPr txBox="1"/>
          <p:nvPr/>
        </p:nvSpPr>
        <p:spPr>
          <a:xfrm>
            <a:off x="3846881" y="4447900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9692CBE4-616B-4C06-859B-81C4597C6CB3}"/>
              </a:ext>
            </a:extLst>
          </p:cNvPr>
          <p:cNvGrpSpPr/>
          <p:nvPr/>
        </p:nvGrpSpPr>
        <p:grpSpPr>
          <a:xfrm>
            <a:off x="3515036" y="3654319"/>
            <a:ext cx="586240" cy="472440"/>
            <a:chOff x="4399684" y="1992160"/>
            <a:chExt cx="586240" cy="472440"/>
          </a:xfrm>
        </p:grpSpPr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id="{5D614200-35F8-4D2F-B195-2E0767487B40}"/>
                </a:ext>
              </a:extLst>
            </p:cNvPr>
            <p:cNvCxnSpPr/>
            <p:nvPr/>
          </p:nvCxnSpPr>
          <p:spPr>
            <a:xfrm>
              <a:off x="4693885" y="1992160"/>
              <a:ext cx="292039" cy="47244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C4A4F706-2BD3-4A5B-9D16-A881086D7C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9684" y="1992160"/>
              <a:ext cx="292039" cy="47244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C2D8056B-3239-4747-947B-CA17DE461178}"/>
              </a:ext>
            </a:extLst>
          </p:cNvPr>
          <p:cNvGrpSpPr/>
          <p:nvPr/>
        </p:nvGrpSpPr>
        <p:grpSpPr>
          <a:xfrm>
            <a:off x="1943480" y="3655021"/>
            <a:ext cx="586240" cy="472440"/>
            <a:chOff x="4399684" y="1992160"/>
            <a:chExt cx="586240" cy="472440"/>
          </a:xfrm>
        </p:grpSpPr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CEDA5362-488A-40D4-836F-EC4C7C3A7056}"/>
                </a:ext>
              </a:extLst>
            </p:cNvPr>
            <p:cNvCxnSpPr/>
            <p:nvPr/>
          </p:nvCxnSpPr>
          <p:spPr>
            <a:xfrm>
              <a:off x="4693885" y="1992160"/>
              <a:ext cx="292039" cy="47244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B1F99944-984E-43B9-AF17-75A26DEA55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9684" y="1992160"/>
              <a:ext cx="292039" cy="47244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5C2A1583-58CC-4544-B3C6-FD9702C09D34}"/>
              </a:ext>
            </a:extLst>
          </p:cNvPr>
          <p:cNvCxnSpPr>
            <a:cxnSpLocks/>
          </p:cNvCxnSpPr>
          <p:nvPr/>
        </p:nvCxnSpPr>
        <p:spPr>
          <a:xfrm>
            <a:off x="3160609" y="2202213"/>
            <a:ext cx="500446" cy="1308327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8735B93-C190-4E99-81B0-8597008E35B4}"/>
              </a:ext>
            </a:extLst>
          </p:cNvPr>
          <p:cNvSpPr txBox="1"/>
          <p:nvPr/>
        </p:nvSpPr>
        <p:spPr>
          <a:xfrm>
            <a:off x="3869465" y="2474307"/>
            <a:ext cx="2584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signal modulation</a:t>
            </a:r>
          </a:p>
        </p:txBody>
      </p:sp>
      <p:pic>
        <p:nvPicPr>
          <p:cNvPr id="24" name="Elemento grafico 23">
            <a:extLst>
              <a:ext uri="{FF2B5EF4-FFF2-40B4-BE49-F238E27FC236}">
                <a16:creationId xmlns:a16="http://schemas.microsoft.com/office/drawing/2014/main" id="{3D9A6580-8554-4FF6-A147-01D8E58E22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03206" y="5063391"/>
            <a:ext cx="1504950" cy="1162050"/>
          </a:xfrm>
          <a:prstGeom prst="rect">
            <a:avLst/>
          </a:prstGeom>
        </p:spPr>
      </p:pic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AC01EE31-E397-4C2A-8757-A4FAB324E066}"/>
              </a:ext>
            </a:extLst>
          </p:cNvPr>
          <p:cNvCxnSpPr>
            <a:cxnSpLocks/>
          </p:cNvCxnSpPr>
          <p:nvPr/>
        </p:nvCxnSpPr>
        <p:spPr>
          <a:xfrm flipH="1">
            <a:off x="3410832" y="4220304"/>
            <a:ext cx="250224" cy="1131342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B9C72004-E222-43BC-B9E0-60491C07593F}"/>
              </a:ext>
            </a:extLst>
          </p:cNvPr>
          <p:cNvSpPr txBox="1"/>
          <p:nvPr/>
        </p:nvSpPr>
        <p:spPr>
          <a:xfrm>
            <a:off x="4101276" y="4946207"/>
            <a:ext cx="2927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signal demodulation</a:t>
            </a:r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C2F7732B-EFFF-4246-9092-B434F55EDB21}"/>
              </a:ext>
            </a:extLst>
          </p:cNvPr>
          <p:cNvCxnSpPr/>
          <p:nvPr/>
        </p:nvCxnSpPr>
        <p:spPr>
          <a:xfrm>
            <a:off x="2489200" y="5684520"/>
            <a:ext cx="10972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6FE49FDD-29C7-413A-8205-85E29822C0B6}"/>
              </a:ext>
            </a:extLst>
          </p:cNvPr>
          <p:cNvSpPr txBox="1"/>
          <p:nvPr/>
        </p:nvSpPr>
        <p:spPr>
          <a:xfrm>
            <a:off x="3600399" y="5413341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F91BA5B0-0999-4A72-AC55-7CE126E1675A}"/>
              </a:ext>
            </a:extLst>
          </p:cNvPr>
          <p:cNvSpPr txBox="1"/>
          <p:nvPr/>
        </p:nvSpPr>
        <p:spPr>
          <a:xfrm>
            <a:off x="7512842" y="978844"/>
            <a:ext cx="3150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sinusoidal modulation</a:t>
            </a:r>
          </a:p>
        </p:txBody>
      </p:sp>
    </p:spTree>
    <p:extLst>
      <p:ext uri="{BB962C8B-B14F-4D97-AF65-F5344CB8AC3E}">
        <p14:creationId xmlns:p14="http://schemas.microsoft.com/office/powerpoint/2010/main" val="1296487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B60873-4E8D-4E6D-8FA7-8544F8E63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of the sinusoidal modulation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655F118-6540-40E2-AB57-865CEA820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5B696A4-F10E-40D3-A9DB-505DBAE02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F7D35825-39C1-431D-8523-82D11CF158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776725"/>
              </p:ext>
            </p:extLst>
          </p:nvPr>
        </p:nvGraphicFramePr>
        <p:xfrm>
          <a:off x="5815570" y="1360292"/>
          <a:ext cx="4807161" cy="1832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Corel DESIGNER" r:id="rId3" imgW="4899240" imgH="1883520" progId="CorelDESIGNER.Graphic.12">
                  <p:embed/>
                </p:oleObj>
              </mc:Choice>
              <mc:Fallback>
                <p:oleObj name="Corel DESIGNER" r:id="rId3" imgW="4899240" imgH="1883520" progId="CorelDESIGNER.Graphic.12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90540684-226B-4ED5-A278-AEB7AB51CC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5570" y="1360292"/>
                        <a:ext cx="4807161" cy="18325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9F895FED-2DD6-4E4C-B2A0-377533369DE9}"/>
              </a:ext>
            </a:extLst>
          </p:cNvPr>
          <p:cNvSpPr txBox="1"/>
          <p:nvPr/>
        </p:nvSpPr>
        <p:spPr>
          <a:xfrm>
            <a:off x="718627" y="1531203"/>
            <a:ext cx="4986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Sinusoidal modulation requires a real analog multiplier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i.e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Gilbert Cell), that is marked by a very large equivalent input offset and noise.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D3AC5FE-02AD-495F-9527-095C197D6D92}"/>
              </a:ext>
            </a:extLst>
          </p:cNvPr>
          <p:cNvSpPr/>
          <p:nvPr/>
        </p:nvSpPr>
        <p:spPr>
          <a:xfrm>
            <a:off x="739365" y="3663934"/>
            <a:ext cx="51619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Generation of sinusoidal waveform with precise magnitude is not simple using only on-chip components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554D48B9-1DDD-41E3-88DB-36F3010E35BF}"/>
              </a:ext>
            </a:extLst>
          </p:cNvPr>
          <p:cNvCxnSpPr>
            <a:cxnSpLocks/>
          </p:cNvCxnSpPr>
          <p:nvPr/>
        </p:nvCxnSpPr>
        <p:spPr>
          <a:xfrm>
            <a:off x="6706457" y="994920"/>
            <a:ext cx="1" cy="53628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CBAA7ABD-5973-418F-B6E4-D1F2FE189AA6}"/>
              </a:ext>
            </a:extLst>
          </p:cNvPr>
          <p:cNvCxnSpPr>
            <a:cxnSpLocks/>
          </p:cNvCxnSpPr>
          <p:nvPr/>
        </p:nvCxnSpPr>
        <p:spPr>
          <a:xfrm>
            <a:off x="8589862" y="962317"/>
            <a:ext cx="1" cy="53628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37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40CF3E-847B-43C0-AFED-ABC9F0E62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Chopper modulation: based on a square waveform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C2B880F-3483-4C17-B8A3-744C58D3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FCC48F-38B1-4B18-86A3-6FAD36AEE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27</a:t>
            </a:fld>
            <a:endParaRPr lang="en-US" dirty="0"/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0EA6AC7A-6B01-4EE1-8530-6A789DFB3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5461" y="2118627"/>
            <a:ext cx="4848225" cy="1857375"/>
          </a:xfrm>
          <a:prstGeom prst="rect">
            <a:avLst/>
          </a:prstGeom>
        </p:spPr>
      </p:pic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77D660F0-EA64-40F4-BF3E-B59A1BAE5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43112" y="4447982"/>
            <a:ext cx="3990975" cy="123825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7D8A1E0-0C53-49DC-880B-F2FF67777DE5}"/>
              </a:ext>
            </a:extLst>
          </p:cNvPr>
          <p:cNvSpPr txBox="1"/>
          <p:nvPr/>
        </p:nvSpPr>
        <p:spPr>
          <a:xfrm>
            <a:off x="6883531" y="4132800"/>
            <a:ext cx="46378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Dimensionless square waveform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unity magnitude and strictly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50 % duty-cycle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8C7D816-57DE-4C65-A264-7E3273344F28}"/>
              </a:ext>
            </a:extLst>
          </p:cNvPr>
          <p:cNvSpPr txBox="1"/>
          <p:nvPr/>
        </p:nvSpPr>
        <p:spPr>
          <a:xfrm>
            <a:off x="7120597" y="1807232"/>
            <a:ext cx="35896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Modulator and demodulator can be implemented by switch matrices: virtually free from 1/f noise and offset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9D36EAD-58DA-4679-82C8-847CC33107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1784" y="1003501"/>
            <a:ext cx="1353532" cy="1115126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4B8312-12D0-415D-9AD2-D441FC284A7C}"/>
              </a:ext>
            </a:extLst>
          </p:cNvPr>
          <p:cNvSpPr/>
          <p:nvPr/>
        </p:nvSpPr>
        <p:spPr>
          <a:xfrm>
            <a:off x="1866507" y="1615061"/>
            <a:ext cx="707011" cy="562531"/>
          </a:xfrm>
          <a:custGeom>
            <a:avLst/>
            <a:gdLst>
              <a:gd name="connsiteX0" fmla="*/ 0 w 707011"/>
              <a:gd name="connsiteY0" fmla="*/ 6349 h 562531"/>
              <a:gd name="connsiteX1" fmla="*/ 197963 w 707011"/>
              <a:gd name="connsiteY1" fmla="*/ 6349 h 562531"/>
              <a:gd name="connsiteX2" fmla="*/ 480767 w 707011"/>
              <a:gd name="connsiteY2" fmla="*/ 72337 h 562531"/>
              <a:gd name="connsiteX3" fmla="*/ 707011 w 707011"/>
              <a:gd name="connsiteY3" fmla="*/ 562531 h 562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011" h="562531">
                <a:moveTo>
                  <a:pt x="0" y="6349"/>
                </a:moveTo>
                <a:cubicBezTo>
                  <a:pt x="58917" y="850"/>
                  <a:pt x="117835" y="-4649"/>
                  <a:pt x="197963" y="6349"/>
                </a:cubicBezTo>
                <a:cubicBezTo>
                  <a:pt x="278091" y="17347"/>
                  <a:pt x="395926" y="-20360"/>
                  <a:pt x="480767" y="72337"/>
                </a:cubicBezTo>
                <a:cubicBezTo>
                  <a:pt x="565608" y="165034"/>
                  <a:pt x="636309" y="363782"/>
                  <a:pt x="707011" y="562531"/>
                </a:cubicBezTo>
              </a:path>
            </a:pathLst>
          </a:custGeom>
          <a:noFill/>
          <a:ln w="1905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6A8C41F-BF07-409E-BE45-65D8A43FCF33}"/>
              </a:ext>
            </a:extLst>
          </p:cNvPr>
          <p:cNvSpPr/>
          <p:nvPr/>
        </p:nvSpPr>
        <p:spPr>
          <a:xfrm>
            <a:off x="2036190" y="1578829"/>
            <a:ext cx="2444906" cy="645897"/>
          </a:xfrm>
          <a:custGeom>
            <a:avLst/>
            <a:gdLst>
              <a:gd name="connsiteX0" fmla="*/ 0 w 2444906"/>
              <a:gd name="connsiteY0" fmla="*/ 33155 h 645897"/>
              <a:gd name="connsiteX1" fmla="*/ 1036948 w 2444906"/>
              <a:gd name="connsiteY1" fmla="*/ 14301 h 645897"/>
              <a:gd name="connsiteX2" fmla="*/ 1734532 w 2444906"/>
              <a:gd name="connsiteY2" fmla="*/ 33155 h 645897"/>
              <a:gd name="connsiteX3" fmla="*/ 2337847 w 2444906"/>
              <a:gd name="connsiteY3" fmla="*/ 381946 h 645897"/>
              <a:gd name="connsiteX4" fmla="*/ 2441542 w 2444906"/>
              <a:gd name="connsiteY4" fmla="*/ 645897 h 64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906" h="645897">
                <a:moveTo>
                  <a:pt x="0" y="33155"/>
                </a:moveTo>
                <a:lnTo>
                  <a:pt x="1036948" y="14301"/>
                </a:lnTo>
                <a:cubicBezTo>
                  <a:pt x="1326037" y="14301"/>
                  <a:pt x="1517716" y="-28119"/>
                  <a:pt x="1734532" y="33155"/>
                </a:cubicBezTo>
                <a:cubicBezTo>
                  <a:pt x="1951349" y="94429"/>
                  <a:pt x="2220012" y="279822"/>
                  <a:pt x="2337847" y="381946"/>
                </a:cubicBezTo>
                <a:cubicBezTo>
                  <a:pt x="2455682" y="484070"/>
                  <a:pt x="2448612" y="564983"/>
                  <a:pt x="2441542" y="645897"/>
                </a:cubicBezTo>
              </a:path>
            </a:pathLst>
          </a:custGeom>
          <a:noFill/>
          <a:ln w="1905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604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D5EEC4-26A7-4A15-802D-491BFAF8C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88" y="117617"/>
            <a:ext cx="10515600" cy="662397"/>
          </a:xfrm>
        </p:spPr>
        <p:txBody>
          <a:bodyPr/>
          <a:lstStyle/>
          <a:p>
            <a:r>
              <a:rPr lang="en-US"/>
              <a:t>A simplified analysis in the time domain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DF67342-51FB-4AB4-961C-F53F6DB1A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92DDB03-9DAE-4202-914B-98942CB69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ADC7E9AE-BA83-4F61-9031-D0FC43D2F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189" y="1435019"/>
            <a:ext cx="4848225" cy="1857375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D594F282-E637-4A05-A040-20189EAA5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5288" y="964906"/>
            <a:ext cx="2115686" cy="682479"/>
          </a:xfrm>
          <a:prstGeom prst="rect">
            <a:avLst/>
          </a:prstGeom>
        </p:spPr>
      </p:pic>
      <p:pic>
        <p:nvPicPr>
          <p:cNvPr id="24578" name="Picture 2">
            <a:extLst>
              <a:ext uri="{FF2B5EF4-FFF2-40B4-BE49-F238E27FC236}">
                <a16:creationId xmlns:a16="http://schemas.microsoft.com/office/drawing/2014/main" id="{EDB1C04D-7556-4D43-94E7-06D50395B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415" y="1578471"/>
            <a:ext cx="5313764" cy="421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41A8091-418F-4D10-8E99-FD6E9A2C4A75}"/>
              </a:ext>
            </a:extLst>
          </p:cNvPr>
          <p:cNvSpPr txBox="1"/>
          <p:nvPr/>
        </p:nvSpPr>
        <p:spPr>
          <a:xfrm>
            <a:off x="606391" y="3429000"/>
            <a:ext cx="421586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Hypotheses: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The amplifier has infinite bandwidth and zero delay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The input signal (V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 is constant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F70367C-8F50-4692-BCCC-BE61DC11ED34}"/>
              </a:ext>
            </a:extLst>
          </p:cNvPr>
          <p:cNvSpPr txBox="1"/>
          <p:nvPr/>
        </p:nvSpPr>
        <p:spPr>
          <a:xfrm>
            <a:off x="627368" y="5524901"/>
            <a:ext cx="421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noise and offset</a:t>
            </a:r>
          </a:p>
        </p:txBody>
      </p:sp>
    </p:spTree>
    <p:extLst>
      <p:ext uri="{BB962C8B-B14F-4D97-AF65-F5344CB8AC3E}">
        <p14:creationId xmlns:p14="http://schemas.microsoft.com/office/powerpoint/2010/main" val="3765953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0219F1-DF17-4B91-9CA3-FC6FD91DD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341" y="211120"/>
            <a:ext cx="10515600" cy="662397"/>
          </a:xfrm>
        </p:spPr>
        <p:txBody>
          <a:bodyPr/>
          <a:lstStyle/>
          <a:p>
            <a:r>
              <a:rPr lang="en-US"/>
              <a:t>Simplified time-domain analysis: how the offset is processed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7E53A35-68D5-42B6-917D-9DBA421F8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850326-F431-4C6C-8445-B50F175E7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29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15630ECD-0F07-45ED-AD66-A8D180464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9613" y="1433404"/>
            <a:ext cx="2599766" cy="83863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A6C0FF-214B-46E0-8394-3388C0A815DE}"/>
              </a:ext>
            </a:extLst>
          </p:cNvPr>
          <p:cNvSpPr txBox="1"/>
          <p:nvPr/>
        </p:nvSpPr>
        <p:spPr>
          <a:xfrm>
            <a:off x="485957" y="4140129"/>
            <a:ext cx="421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effect of the offset is </a:t>
            </a:r>
            <a:endParaRPr lang="en-US" sz="2400" baseline="-25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3D71A365-A06A-4345-B44C-5DC8979DA8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256752"/>
              </p:ext>
            </p:extLst>
          </p:nvPr>
        </p:nvGraphicFramePr>
        <p:xfrm>
          <a:off x="6428066" y="985525"/>
          <a:ext cx="2701200" cy="600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Equation" r:id="rId5" imgW="1028520" imgH="228600" progId="Equation.DSMT4">
                  <p:embed/>
                </p:oleObj>
              </mc:Choice>
              <mc:Fallback>
                <p:oleObj name="Equation" r:id="rId5" imgW="1028520" imgH="2286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E1811978-E10A-431D-B1DD-AAA65F5020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8066" y="985525"/>
                        <a:ext cx="2701200" cy="6002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B18C1FCC-C481-4357-9986-8EA07D5498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875409"/>
              </p:ext>
            </p:extLst>
          </p:nvPr>
        </p:nvGraphicFramePr>
        <p:xfrm>
          <a:off x="6428065" y="1591246"/>
          <a:ext cx="3350579" cy="543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Equation" r:id="rId7" imgW="1409400" imgH="228600" progId="Equation.DSMT4">
                  <p:embed/>
                </p:oleObj>
              </mc:Choice>
              <mc:Fallback>
                <p:oleObj name="Equation" r:id="rId7" imgW="140940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3D71A365-A06A-4345-B44C-5DC8979DA8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8065" y="1591246"/>
                        <a:ext cx="3350579" cy="5437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56158DE-6A96-4F72-AE55-67C74BBF1047}"/>
              </a:ext>
            </a:extLst>
          </p:cNvPr>
          <p:cNvSpPr txBox="1"/>
          <p:nvPr/>
        </p:nvSpPr>
        <p:spPr>
          <a:xfrm>
            <a:off x="10473178" y="1206390"/>
            <a:ext cx="920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36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36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F14BC02-1EA8-4DE1-973A-CAE2DF95D454}"/>
              </a:ext>
            </a:extLst>
          </p:cNvPr>
          <p:cNvSpPr txBox="1"/>
          <p:nvPr/>
        </p:nvSpPr>
        <p:spPr>
          <a:xfrm>
            <a:off x="6619626" y="3981004"/>
            <a:ext cx="4830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OFFSET RIPPLE: frequency =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49610D9-210D-4859-A0B0-85D1C6DE7152}"/>
              </a:ext>
            </a:extLst>
          </p:cNvPr>
          <p:cNvSpPr txBox="1"/>
          <p:nvPr/>
        </p:nvSpPr>
        <p:spPr>
          <a:xfrm>
            <a:off x="4204818" y="1280030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36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sz="36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936781C7-EE1C-4EED-A284-0FCDF69911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3057" y="2418061"/>
            <a:ext cx="685800" cy="571500"/>
          </a:xfrm>
          <a:prstGeom prst="rect">
            <a:avLst/>
          </a:prstGeom>
        </p:spPr>
      </p:pic>
      <p:pic>
        <p:nvPicPr>
          <p:cNvPr id="17" name="Elemento grafico 16">
            <a:extLst>
              <a:ext uri="{FF2B5EF4-FFF2-40B4-BE49-F238E27FC236}">
                <a16:creationId xmlns:a16="http://schemas.microsoft.com/office/drawing/2014/main" id="{CDEE5B98-B483-4351-9069-5FC572CC76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2375" y="1936125"/>
            <a:ext cx="5148897" cy="2136245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F3527FE-C2DC-4182-9CAC-892F9DCD58C4}"/>
              </a:ext>
            </a:extLst>
          </p:cNvPr>
          <p:cNvSpPr txBox="1"/>
          <p:nvPr/>
        </p:nvSpPr>
        <p:spPr>
          <a:xfrm>
            <a:off x="4011665" y="4741261"/>
            <a:ext cx="606081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The offset ripple is completely deleted if: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LPF: f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&lt;f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&lt;m(t)&gt;=0  (requires duty-cycle=50%)</a:t>
            </a:r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3D46AFA0-2851-41F0-9F0A-CDCF5DC73765}"/>
              </a:ext>
            </a:extLst>
          </p:cNvPr>
          <p:cNvSpPr/>
          <p:nvPr/>
        </p:nvSpPr>
        <p:spPr>
          <a:xfrm rot="5400000">
            <a:off x="10431772" y="1974324"/>
            <a:ext cx="592913" cy="37051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CDA7E668-B571-4370-AFD9-F355A30701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69812" y="2529091"/>
            <a:ext cx="4580629" cy="1394661"/>
          </a:xfrm>
          <a:prstGeom prst="rect">
            <a:avLst/>
          </a:prstGeom>
        </p:spPr>
      </p:pic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6F8EAC03-A9D4-4607-B3CE-D8550A710D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256631"/>
              </p:ext>
            </p:extLst>
          </p:nvPr>
        </p:nvGraphicFramePr>
        <p:xfrm>
          <a:off x="6255299" y="2405228"/>
          <a:ext cx="9334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Equation" r:id="rId15" imgW="355320" imgH="228600" progId="Equation.DSMT4">
                  <p:embed/>
                </p:oleObj>
              </mc:Choice>
              <mc:Fallback>
                <p:oleObj name="Equation" r:id="rId15" imgW="35532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3D71A365-A06A-4345-B44C-5DC8979DA8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5299" y="2405228"/>
                        <a:ext cx="933450" cy="600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202FC6D8-2621-42B6-BA83-9BDA7E63C9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444539"/>
              </p:ext>
            </p:extLst>
          </p:nvPr>
        </p:nvGraphicFramePr>
        <p:xfrm>
          <a:off x="5671893" y="3447549"/>
          <a:ext cx="116681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Equation" r:id="rId17" imgW="444240" imgH="228600" progId="Equation.DSMT4">
                  <p:embed/>
                </p:oleObj>
              </mc:Choice>
              <mc:Fallback>
                <p:oleObj name="Equation" r:id="rId17" imgW="444240" imgH="22860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6F8EAC03-A9D4-4607-B3CE-D8550A710D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1893" y="3447549"/>
                        <a:ext cx="1166813" cy="600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5930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ABEEA1-F56B-4A79-BECB-F80BBA058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techniques for the offset and noise flicker reduction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54C2C02-5898-41CA-84C4-2A22F5AF5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40FB2C4-19C5-4DD5-A1D3-7D6B0D8B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3AD1448-1E5A-47AC-A4C1-20B3907ED65E}"/>
              </a:ext>
            </a:extLst>
          </p:cNvPr>
          <p:cNvSpPr txBox="1"/>
          <p:nvPr/>
        </p:nvSpPr>
        <p:spPr>
          <a:xfrm>
            <a:off x="1428749" y="1818441"/>
            <a:ext cx="90444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Auto-zero (AZ)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Correlated Double Sampling (CDS)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Chopper modulation (CHS = Chopper stabilization)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E22AB09-6C92-4FBA-8393-47FE73227E9B}"/>
              </a:ext>
            </a:extLst>
          </p:cNvPr>
          <p:cNvSpPr txBox="1"/>
          <p:nvPr/>
        </p:nvSpPr>
        <p:spPr>
          <a:xfrm>
            <a:off x="4291695" y="1193475"/>
            <a:ext cx="3318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main techniques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4C8A3C5-78F3-41AC-B6D8-CF4C24BFCDAC}"/>
              </a:ext>
            </a:extLst>
          </p:cNvPr>
          <p:cNvSpPr txBox="1"/>
          <p:nvPr/>
        </p:nvSpPr>
        <p:spPr>
          <a:xfrm>
            <a:off x="1195827" y="3429000"/>
            <a:ext cx="9277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We are interested in understanding the principle of operation, the residual noise spectrum and possible limitations of the various techniques.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811205B-D836-4B60-88DE-E017DD983D19}"/>
              </a:ext>
            </a:extLst>
          </p:cNvPr>
          <p:cNvSpPr txBox="1"/>
          <p:nvPr/>
        </p:nvSpPr>
        <p:spPr>
          <a:xfrm>
            <a:off x="1195827" y="4706767"/>
            <a:ext cx="9586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three techniques are not limited to pure electronic circuits, but can in general be applied to other physical systems and, in particular, in a DAS, may involve also the sensor. </a:t>
            </a:r>
          </a:p>
        </p:txBody>
      </p:sp>
    </p:spTree>
    <p:extLst>
      <p:ext uri="{BB962C8B-B14F-4D97-AF65-F5344CB8AC3E}">
        <p14:creationId xmlns:p14="http://schemas.microsoft.com/office/powerpoint/2010/main" val="162602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160A4C-8213-4526-A51E-DF6E6C484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510" y="14545"/>
            <a:ext cx="10515600" cy="662397"/>
          </a:xfrm>
        </p:spPr>
        <p:txBody>
          <a:bodyPr/>
          <a:lstStyle/>
          <a:p>
            <a:r>
              <a:rPr lang="en-US" dirty="0"/>
              <a:t>Chopper modulation: analysis in the frequency domain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81FCE8D-6C4E-4E55-BD47-032401850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6221291-3947-49D1-9EEE-9FEBC54C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4B3D1E-7731-41A6-971C-D942C055EFD9}"/>
              </a:ext>
            </a:extLst>
          </p:cNvPr>
          <p:cNvSpPr txBox="1"/>
          <p:nvPr/>
        </p:nvSpPr>
        <p:spPr>
          <a:xfrm>
            <a:off x="1598951" y="878910"/>
            <a:ext cx="8994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simplified analysis in the time domain is useful to gain an intuitive understanding of the CHS principle of operation but can give quantitative prediction for non-constant signal and noise components  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034A226-1A8A-41DF-815A-A256E9AAF3A7}"/>
              </a:ext>
            </a:extLst>
          </p:cNvPr>
          <p:cNvSpPr txBox="1"/>
          <p:nvPr/>
        </p:nvSpPr>
        <p:spPr>
          <a:xfrm>
            <a:off x="1598951" y="2532059"/>
            <a:ext cx="8994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order to model the effect on non-constant signal and noise components it is necessary to perform the analysis in the frequency domain. 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24658B31-2C4B-4A2F-89A3-1E28757514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365069"/>
              </p:ext>
            </p:extLst>
          </p:nvPr>
        </p:nvGraphicFramePr>
        <p:xfrm>
          <a:off x="761430" y="4606011"/>
          <a:ext cx="7916658" cy="1373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Equation" r:id="rId3" imgW="3517900" imgH="609600" progId="Equation.DSMT4">
                  <p:embed/>
                </p:oleObj>
              </mc:Choice>
              <mc:Fallback>
                <p:oleObj name="Equation" r:id="rId3" imgW="3517900" imgH="609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430" y="4606011"/>
                        <a:ext cx="7916658" cy="13730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38B610B0-23AE-44C5-96C5-2A5F69DBCFBA}"/>
              </a:ext>
            </a:extLst>
          </p:cNvPr>
          <p:cNvSpPr txBox="1"/>
          <p:nvPr/>
        </p:nvSpPr>
        <p:spPr>
          <a:xfrm>
            <a:off x="3179057" y="3880968"/>
            <a:ext cx="5110506" cy="45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Fourier series of the </a:t>
            </a:r>
            <a:r>
              <a:rPr lang="en-US" sz="24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m(t)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waveform</a:t>
            </a: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EAFA2EE2-10B1-446C-B78E-8A6B57F44F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9588" y="3879826"/>
            <a:ext cx="2447179" cy="1937868"/>
          </a:xfrm>
          <a:prstGeom prst="rect">
            <a:avLst/>
          </a:prstGeom>
        </p:spPr>
      </p:pic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5CF72C2C-6BF7-4DD4-BFBB-E3A9B80356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836499"/>
              </p:ext>
            </p:extLst>
          </p:nvPr>
        </p:nvGraphicFramePr>
        <p:xfrm>
          <a:off x="8678088" y="3984500"/>
          <a:ext cx="57150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Equation" r:id="rId7" imgW="253800" imgH="253800" progId="Equation.DSMT4">
                  <p:embed/>
                </p:oleObj>
              </mc:Choice>
              <mc:Fallback>
                <p:oleObj name="Equation" r:id="rId7" imgW="253800" imgH="2538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24658B31-2C4B-4A2F-89A3-1E28757514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8088" y="3984500"/>
                        <a:ext cx="571500" cy="573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75045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A0B097-4CC9-43C7-A062-79B8EC15A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8893"/>
            <a:ext cx="4129986" cy="662397"/>
          </a:xfrm>
        </p:spPr>
        <p:txBody>
          <a:bodyPr>
            <a:normAutofit fontScale="90000"/>
          </a:bodyPr>
          <a:lstStyle/>
          <a:p>
            <a:r>
              <a:rPr lang="en-US"/>
              <a:t>Effect of modulation </a:t>
            </a:r>
            <a:br>
              <a:rPr lang="en-US"/>
            </a:br>
            <a:r>
              <a:rPr lang="en-US"/>
              <a:t>on the signal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9FFF007-0477-4B6A-96DB-B200A1813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15EEA2A-0BA9-4846-A202-5E7C7729C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31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D43A13EA-320A-48B9-A065-2ACB692843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67690" y="336282"/>
            <a:ext cx="1986109" cy="5288014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DCCA24DD-F4F3-46AE-9288-459AEC008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0038" y="201076"/>
            <a:ext cx="2149287" cy="82571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C1970F9-E94E-4BFC-987E-01D2A1BFE642}"/>
              </a:ext>
            </a:extLst>
          </p:cNvPr>
          <p:cNvSpPr txBox="1"/>
          <p:nvPr/>
        </p:nvSpPr>
        <p:spPr>
          <a:xfrm>
            <a:off x="5168079" y="291333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(f)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B68D5280-C145-48E2-8C62-1D7B277D10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33482" y="1081289"/>
            <a:ext cx="6780848" cy="1748790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086C7B4E-C837-4ED8-96A9-BDDF7A609F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67757" y="1614133"/>
            <a:ext cx="1038225" cy="419100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7675FFB8-95C0-45FE-A71E-BAAFC07D0B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33481" y="3120496"/>
            <a:ext cx="6780848" cy="1423035"/>
          </a:xfrm>
          <a:prstGeom prst="rect">
            <a:avLst/>
          </a:prstGeom>
        </p:spPr>
      </p:pic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A8E365DF-14FE-4227-B2CF-BD60CBBBC8C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55744" y="3307733"/>
            <a:ext cx="1905000" cy="419100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DBF0DB3B-8BF9-42EE-8349-922639C101B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00001" y="4543531"/>
            <a:ext cx="6309360" cy="1765935"/>
          </a:xfrm>
          <a:prstGeom prst="rect">
            <a:avLst/>
          </a:prstGeom>
        </p:spPr>
      </p:pic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8081E0C0-58EB-4307-8230-0085FEDD433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260461" y="5205196"/>
            <a:ext cx="1914525" cy="419100"/>
          </a:xfrm>
          <a:prstGeom prst="rect">
            <a:avLst/>
          </a:prstGeom>
        </p:spPr>
      </p:pic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6115BD7F-64E6-4D34-947C-AFFDCBCD92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339598"/>
              </p:ext>
            </p:extLst>
          </p:nvPr>
        </p:nvGraphicFramePr>
        <p:xfrm>
          <a:off x="10824368" y="2920471"/>
          <a:ext cx="105886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Equation" r:id="rId20" imgW="469800" imgH="177480" progId="Equation.DSMT4">
                  <p:embed/>
                </p:oleObj>
              </mc:Choice>
              <mc:Fallback>
                <p:oleObj name="Equation" r:id="rId20" imgW="469800" imgH="17748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E47C40A9-58F2-47AA-8C6F-58E89CA470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4368" y="2920471"/>
                        <a:ext cx="1058862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igura a mano libera 14"/>
          <p:cNvSpPr/>
          <p:nvPr/>
        </p:nvSpPr>
        <p:spPr>
          <a:xfrm>
            <a:off x="5033727" y="1113576"/>
            <a:ext cx="1528580" cy="4988460"/>
          </a:xfrm>
          <a:custGeom>
            <a:avLst/>
            <a:gdLst>
              <a:gd name="connsiteX0" fmla="*/ 0 w 1528580"/>
              <a:gd name="connsiteY0" fmla="*/ 0 h 4988460"/>
              <a:gd name="connsiteX1" fmla="*/ 1358020 w 1528580"/>
              <a:gd name="connsiteY1" fmla="*/ 1041149 h 4988460"/>
              <a:gd name="connsiteX2" fmla="*/ 1412340 w 1528580"/>
              <a:gd name="connsiteY2" fmla="*/ 1195058 h 4988460"/>
              <a:gd name="connsiteX3" fmla="*/ 1421394 w 1528580"/>
              <a:gd name="connsiteY3" fmla="*/ 1801640 h 4988460"/>
              <a:gd name="connsiteX4" fmla="*/ 1421394 w 1528580"/>
              <a:gd name="connsiteY4" fmla="*/ 2444436 h 4988460"/>
              <a:gd name="connsiteX5" fmla="*/ 1421394 w 1528580"/>
              <a:gd name="connsiteY5" fmla="*/ 3213980 h 4988460"/>
              <a:gd name="connsiteX6" fmla="*/ 1484768 w 1528580"/>
              <a:gd name="connsiteY6" fmla="*/ 4128380 h 4988460"/>
              <a:gd name="connsiteX7" fmla="*/ 679010 w 1528580"/>
              <a:gd name="connsiteY7" fmla="*/ 4716856 h 4988460"/>
              <a:gd name="connsiteX8" fmla="*/ 27160 w 1528580"/>
              <a:gd name="connsiteY8" fmla="*/ 4988460 h 498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8580" h="4988460">
                <a:moveTo>
                  <a:pt x="0" y="0"/>
                </a:moveTo>
                <a:cubicBezTo>
                  <a:pt x="561315" y="420986"/>
                  <a:pt x="1122630" y="841973"/>
                  <a:pt x="1358020" y="1041149"/>
                </a:cubicBezTo>
                <a:cubicBezTo>
                  <a:pt x="1593410" y="1240325"/>
                  <a:pt x="1401778" y="1068310"/>
                  <a:pt x="1412340" y="1195058"/>
                </a:cubicBezTo>
                <a:cubicBezTo>
                  <a:pt x="1422902" y="1321806"/>
                  <a:pt x="1419885" y="1593410"/>
                  <a:pt x="1421394" y="1801640"/>
                </a:cubicBezTo>
                <a:cubicBezTo>
                  <a:pt x="1422903" y="2009870"/>
                  <a:pt x="1421394" y="2444436"/>
                  <a:pt x="1421394" y="2444436"/>
                </a:cubicBezTo>
                <a:cubicBezTo>
                  <a:pt x="1421394" y="2679826"/>
                  <a:pt x="1410832" y="2933323"/>
                  <a:pt x="1421394" y="3213980"/>
                </a:cubicBezTo>
                <a:cubicBezTo>
                  <a:pt x="1431956" y="3494637"/>
                  <a:pt x="1608499" y="3877901"/>
                  <a:pt x="1484768" y="4128380"/>
                </a:cubicBezTo>
                <a:cubicBezTo>
                  <a:pt x="1361037" y="4378859"/>
                  <a:pt x="921945" y="4573509"/>
                  <a:pt x="679010" y="4716856"/>
                </a:cubicBezTo>
                <a:cubicBezTo>
                  <a:pt x="436075" y="4860203"/>
                  <a:pt x="231617" y="4924331"/>
                  <a:pt x="27160" y="4988460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24658B31-2C4B-4A2F-89A3-1E28757514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950246"/>
              </p:ext>
            </p:extLst>
          </p:nvPr>
        </p:nvGraphicFramePr>
        <p:xfrm>
          <a:off x="5743481" y="5425326"/>
          <a:ext cx="2316162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Equation" r:id="rId22" imgW="1028520" imgH="279360" progId="Equation.DSMT4">
                  <p:embed/>
                </p:oleObj>
              </mc:Choice>
              <mc:Fallback>
                <p:oleObj name="Equation" r:id="rId22" imgW="10285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3481" y="5425326"/>
                        <a:ext cx="2316162" cy="628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ttangolo 18"/>
          <p:cNvSpPr/>
          <p:nvPr/>
        </p:nvSpPr>
        <p:spPr>
          <a:xfrm>
            <a:off x="4504296" y="4852657"/>
            <a:ext cx="709754" cy="1376127"/>
          </a:xfrm>
          <a:prstGeom prst="rect">
            <a:avLst/>
          </a:prstGeom>
          <a:solidFill>
            <a:schemeClr val="accent1">
              <a:lumMod val="40000"/>
              <a:lumOff val="6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sellaDiTesto 19"/>
          <p:cNvSpPr txBox="1"/>
          <p:nvPr/>
        </p:nvSpPr>
        <p:spPr>
          <a:xfrm>
            <a:off x="4535834" y="4492028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LPF</a:t>
            </a:r>
          </a:p>
        </p:txBody>
      </p:sp>
    </p:spTree>
    <p:extLst>
      <p:ext uri="{BB962C8B-B14F-4D97-AF65-F5344CB8AC3E}">
        <p14:creationId xmlns:p14="http://schemas.microsoft.com/office/powerpoint/2010/main" val="162553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Effect of modulation on the signal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32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24658B31-2C4B-4A2F-89A3-1E28757514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614860"/>
              </p:ext>
            </p:extLst>
          </p:nvPr>
        </p:nvGraphicFramePr>
        <p:xfrm>
          <a:off x="1973483" y="1146543"/>
          <a:ext cx="7031037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Equation" r:id="rId3" imgW="3124080" imgH="457200" progId="Equation.DSMT4">
                  <p:embed/>
                </p:oleObj>
              </mc:Choice>
              <mc:Fallback>
                <p:oleObj name="Equation" r:id="rId3" imgW="31240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483" y="1146543"/>
                        <a:ext cx="7031037" cy="1030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Elemento grafico 11">
            <a:extLst>
              <a:ext uri="{FF2B5EF4-FFF2-40B4-BE49-F238E27FC236}">
                <a16:creationId xmlns:a16="http://schemas.microsoft.com/office/drawing/2014/main" id="{77D660F0-EA64-40F4-BF3E-B59A1BAE52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71920" y="2609353"/>
            <a:ext cx="3990975" cy="1238250"/>
          </a:xfrm>
          <a:prstGeom prst="rect">
            <a:avLst/>
          </a:prstGeom>
        </p:spPr>
      </p:pic>
      <p:sp>
        <p:nvSpPr>
          <p:cNvPr id="8" name="Parentesi graffa aperta 7"/>
          <p:cNvSpPr/>
          <p:nvPr/>
        </p:nvSpPr>
        <p:spPr>
          <a:xfrm rot="16200000">
            <a:off x="8135342" y="1605029"/>
            <a:ext cx="208229" cy="1453931"/>
          </a:xfrm>
          <a:prstGeom prst="leftBrace">
            <a:avLst>
              <a:gd name="adj1" fmla="val 3120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6715784" y="2682869"/>
            <a:ext cx="3532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Power of the modulating waveform m(t)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779339" y="3922345"/>
            <a:ext cx="1407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Power = 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24658B31-2C4B-4A2F-89A3-1E28757514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56242"/>
              </p:ext>
            </p:extLst>
          </p:nvPr>
        </p:nvGraphicFramePr>
        <p:xfrm>
          <a:off x="3187097" y="3891055"/>
          <a:ext cx="1571625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Equation" r:id="rId7" imgW="698400" imgH="279360" progId="Equation.DSMT4">
                  <p:embed/>
                </p:oleObj>
              </mc:Choice>
              <mc:Fallback>
                <p:oleObj name="Equation" r:id="rId7" imgW="698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097" y="3891055"/>
                        <a:ext cx="1571625" cy="630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24658B31-2C4B-4A2F-89A3-1E28757514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490443"/>
              </p:ext>
            </p:extLst>
          </p:nvPr>
        </p:nvGraphicFramePr>
        <p:xfrm>
          <a:off x="7079707" y="4237676"/>
          <a:ext cx="260032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Equation" r:id="rId9" imgW="1155600" imgH="253800" progId="Equation.DSMT4">
                  <p:embed/>
                </p:oleObj>
              </mc:Choice>
              <mc:Fallback>
                <p:oleObj name="Equation" r:id="rId9" imgW="1155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9707" y="4237676"/>
                        <a:ext cx="2600325" cy="573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ttangolo 12"/>
          <p:cNvSpPr/>
          <p:nvPr/>
        </p:nvSpPr>
        <p:spPr>
          <a:xfrm>
            <a:off x="6799153" y="3922345"/>
            <a:ext cx="3105339" cy="12221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/>
          <p:cNvSpPr txBox="1"/>
          <p:nvPr/>
        </p:nvSpPr>
        <p:spPr>
          <a:xfrm>
            <a:off x="1044048" y="4552582"/>
            <a:ext cx="5755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Application of chopper modulation in the case of INFINITE bandwidth and null delay does not alter the function and gain of the original amplifier</a:t>
            </a:r>
          </a:p>
        </p:txBody>
      </p:sp>
    </p:spTree>
    <p:extLst>
      <p:ext uri="{BB962C8B-B14F-4D97-AF65-F5344CB8AC3E}">
        <p14:creationId xmlns:p14="http://schemas.microsoft.com/office/powerpoint/2010/main" val="113393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o 25">
            <a:extLst>
              <a:ext uri="{FF2B5EF4-FFF2-40B4-BE49-F238E27FC236}">
                <a16:creationId xmlns:a16="http://schemas.microsoft.com/office/drawing/2014/main" id="{2F15D6DA-DC3C-4E36-9A9C-86A268AB7143}"/>
              </a:ext>
            </a:extLst>
          </p:cNvPr>
          <p:cNvGrpSpPr/>
          <p:nvPr/>
        </p:nvGrpSpPr>
        <p:grpSpPr>
          <a:xfrm>
            <a:off x="3139532" y="2790450"/>
            <a:ext cx="4972050" cy="1323975"/>
            <a:chOff x="2667907" y="2790450"/>
            <a:chExt cx="4972050" cy="1323975"/>
          </a:xfrm>
        </p:grpSpPr>
        <p:pic>
          <p:nvPicPr>
            <p:cNvPr id="22" name="Elemento grafico 21">
              <a:extLst>
                <a:ext uri="{FF2B5EF4-FFF2-40B4-BE49-F238E27FC236}">
                  <a16:creationId xmlns:a16="http://schemas.microsoft.com/office/drawing/2014/main" id="{C7A8BCFC-CC7B-4435-944D-3E91A9A68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2667907" y="2790450"/>
              <a:ext cx="4972050" cy="1323975"/>
            </a:xfrm>
            <a:prstGeom prst="rect">
              <a:avLst/>
            </a:prstGeom>
          </p:spPr>
        </p:pic>
        <p:graphicFrame>
          <p:nvGraphicFramePr>
            <p:cNvPr id="24" name="Oggetto 23">
              <a:extLst>
                <a:ext uri="{FF2B5EF4-FFF2-40B4-BE49-F238E27FC236}">
                  <a16:creationId xmlns:a16="http://schemas.microsoft.com/office/drawing/2014/main" id="{99665537-9C2C-41CF-BD1F-0AF737E990F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3303115"/>
                </p:ext>
              </p:extLst>
            </p:nvPr>
          </p:nvGraphicFramePr>
          <p:xfrm>
            <a:off x="4200072" y="3081325"/>
            <a:ext cx="800100" cy="628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62" name="Equation" r:id="rId5" imgW="355320" imgH="279360" progId="Equation.DSMT4">
                    <p:embed/>
                  </p:oleObj>
                </mc:Choice>
                <mc:Fallback>
                  <p:oleObj name="Equation" r:id="rId5" imgW="355320" imgH="279360" progId="Equation.DSMT4">
                    <p:embed/>
                    <p:pic>
                      <p:nvPicPr>
                        <p:cNvPr id="23" name="Oggetto 22">
                          <a:extLst>
                            <a:ext uri="{FF2B5EF4-FFF2-40B4-BE49-F238E27FC236}">
                              <a16:creationId xmlns:a16="http://schemas.microsoft.com/office/drawing/2014/main" id="{894266BC-A51C-4E23-968F-20D8B289D0D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00072" y="3081325"/>
                          <a:ext cx="800100" cy="6286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F9F5C313-90CC-4F49-A2A3-F448FDC616BF}"/>
              </a:ext>
            </a:extLst>
          </p:cNvPr>
          <p:cNvGrpSpPr/>
          <p:nvPr/>
        </p:nvGrpSpPr>
        <p:grpSpPr>
          <a:xfrm>
            <a:off x="5367475" y="2780406"/>
            <a:ext cx="4972050" cy="1323975"/>
            <a:chOff x="4895850" y="2780406"/>
            <a:chExt cx="4972050" cy="1323975"/>
          </a:xfrm>
        </p:grpSpPr>
        <p:pic>
          <p:nvPicPr>
            <p:cNvPr id="21" name="Elemento grafico 20">
              <a:extLst>
                <a:ext uri="{FF2B5EF4-FFF2-40B4-BE49-F238E27FC236}">
                  <a16:creationId xmlns:a16="http://schemas.microsoft.com/office/drawing/2014/main" id="{58C76DAB-BD42-42C7-A595-22384905F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95850" y="2780406"/>
              <a:ext cx="4972050" cy="1323975"/>
            </a:xfrm>
            <a:prstGeom prst="rect">
              <a:avLst/>
            </a:prstGeom>
          </p:spPr>
        </p:pic>
        <p:graphicFrame>
          <p:nvGraphicFramePr>
            <p:cNvPr id="23" name="Oggetto 22">
              <a:extLst>
                <a:ext uri="{FF2B5EF4-FFF2-40B4-BE49-F238E27FC236}">
                  <a16:creationId xmlns:a16="http://schemas.microsoft.com/office/drawing/2014/main" id="{894266BC-A51C-4E23-968F-20D8B289D0D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5845713"/>
                </p:ext>
              </p:extLst>
            </p:nvPr>
          </p:nvGraphicFramePr>
          <p:xfrm>
            <a:off x="7544707" y="3022976"/>
            <a:ext cx="685800" cy="628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63" name="Equation" r:id="rId7" imgW="304560" imgH="279360" progId="Equation.DSMT4">
                    <p:embed/>
                  </p:oleObj>
                </mc:Choice>
                <mc:Fallback>
                  <p:oleObj name="Equation" r:id="rId7" imgW="304560" imgH="279360" progId="Equation.DSMT4">
                    <p:embed/>
                    <p:pic>
                      <p:nvPicPr>
                        <p:cNvPr id="14" name="Oggetto 13">
                          <a:extLst>
                            <a:ext uri="{FF2B5EF4-FFF2-40B4-BE49-F238E27FC236}">
                              <a16:creationId xmlns:a16="http://schemas.microsoft.com/office/drawing/2014/main" id="{DE00A17A-845F-4DCC-99A6-8D07E672094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44707" y="3022976"/>
                          <a:ext cx="685800" cy="6286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230E49F6-4CB4-4838-BDBF-85089F86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5292"/>
            <a:ext cx="10515600" cy="662397"/>
          </a:xfrm>
        </p:spPr>
        <p:txBody>
          <a:bodyPr/>
          <a:lstStyle/>
          <a:p>
            <a:r>
              <a:rPr lang="it-IT" dirty="0" err="1"/>
              <a:t>Effect</a:t>
            </a:r>
            <a:r>
              <a:rPr lang="it-IT" dirty="0"/>
              <a:t> of CHS on the </a:t>
            </a:r>
            <a:r>
              <a:rPr lang="it-IT" dirty="0" err="1"/>
              <a:t>noise</a:t>
            </a:r>
            <a:r>
              <a:rPr lang="it-IT" dirty="0"/>
              <a:t> </a:t>
            </a:r>
            <a:r>
              <a:rPr lang="it-IT" dirty="0" err="1"/>
              <a:t>spectrum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EBCEC5F-E832-4BE9-BCD0-29800DF5A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0C2A903-C8DB-43D0-9754-AEFC7EFA4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33</a:t>
            </a:fld>
            <a:endParaRPr lang="en-US" dirty="0"/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807D2B00-6BA9-408E-9CA7-5CCC0E81C9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29125" y="3226228"/>
            <a:ext cx="7010400" cy="1590675"/>
          </a:xfrm>
          <a:prstGeom prst="rect">
            <a:avLst/>
          </a:prstGeom>
        </p:spPr>
      </p:pic>
      <p:grpSp>
        <p:nvGrpSpPr>
          <p:cNvPr id="28" name="Gruppo 27">
            <a:extLst>
              <a:ext uri="{FF2B5EF4-FFF2-40B4-BE49-F238E27FC236}">
                <a16:creationId xmlns:a16="http://schemas.microsoft.com/office/drawing/2014/main" id="{FD07A850-BED9-4D45-BC6C-6E4CD0EF26C0}"/>
              </a:ext>
            </a:extLst>
          </p:cNvPr>
          <p:cNvGrpSpPr/>
          <p:nvPr/>
        </p:nvGrpSpPr>
        <p:grpSpPr>
          <a:xfrm>
            <a:off x="3485495" y="1291798"/>
            <a:ext cx="6329360" cy="1295400"/>
            <a:chOff x="3013870" y="1291798"/>
            <a:chExt cx="6329360" cy="1295400"/>
          </a:xfrm>
        </p:grpSpPr>
        <p:pic>
          <p:nvPicPr>
            <p:cNvPr id="5" name="Elemento grafico 4">
              <a:extLst>
                <a:ext uri="{FF2B5EF4-FFF2-40B4-BE49-F238E27FC236}">
                  <a16:creationId xmlns:a16="http://schemas.microsoft.com/office/drawing/2014/main" id="{08903AA8-488B-411A-9E7E-9B8199DD3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445000" y="1291798"/>
              <a:ext cx="3667125" cy="1295400"/>
            </a:xfrm>
            <a:prstGeom prst="rect">
              <a:avLst/>
            </a:prstGeom>
          </p:spPr>
        </p:pic>
        <p:graphicFrame>
          <p:nvGraphicFramePr>
            <p:cNvPr id="14" name="Oggetto 13">
              <a:extLst>
                <a:ext uri="{FF2B5EF4-FFF2-40B4-BE49-F238E27FC236}">
                  <a16:creationId xmlns:a16="http://schemas.microsoft.com/office/drawing/2014/main" id="{DE00A17A-845F-4DCC-99A6-8D07E672094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9615255"/>
                </p:ext>
              </p:extLst>
            </p:nvPr>
          </p:nvGraphicFramePr>
          <p:xfrm>
            <a:off x="8284368" y="1982788"/>
            <a:ext cx="1058862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64" name="Equation" r:id="rId13" imgW="469800" imgH="177480" progId="Equation.DSMT4">
                    <p:embed/>
                  </p:oleObj>
                </mc:Choice>
                <mc:Fallback>
                  <p:oleObj name="Equation" r:id="rId13" imgW="469800" imgH="177480" progId="Equation.DSMT4">
                    <p:embed/>
                    <p:pic>
                      <p:nvPicPr>
                        <p:cNvPr id="16" name="Oggetto 15">
                          <a:extLst>
                            <a:ext uri="{FF2B5EF4-FFF2-40B4-BE49-F238E27FC236}">
                              <a16:creationId xmlns:a16="http://schemas.microsoft.com/office/drawing/2014/main" id="{6115BD7F-64E6-4D34-947C-AFFDCBCD920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84368" y="1982788"/>
                          <a:ext cx="1058862" cy="4000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ggetto 14">
              <a:extLst>
                <a:ext uri="{FF2B5EF4-FFF2-40B4-BE49-F238E27FC236}">
                  <a16:creationId xmlns:a16="http://schemas.microsoft.com/office/drawing/2014/main" id="{5E262298-3109-44E9-9BC9-696A94CA4C0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6490125"/>
                </p:ext>
              </p:extLst>
            </p:nvPr>
          </p:nvGraphicFramePr>
          <p:xfrm>
            <a:off x="3013870" y="1988711"/>
            <a:ext cx="1258887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65" name="Equation" r:id="rId15" imgW="558720" imgH="177480" progId="Equation.DSMT4">
                    <p:embed/>
                  </p:oleObj>
                </mc:Choice>
                <mc:Fallback>
                  <p:oleObj name="Equation" r:id="rId15" imgW="558720" imgH="177480" progId="Equation.DSMT4">
                    <p:embed/>
                    <p:pic>
                      <p:nvPicPr>
                        <p:cNvPr id="14" name="Oggetto 13">
                          <a:extLst>
                            <a:ext uri="{FF2B5EF4-FFF2-40B4-BE49-F238E27FC236}">
                              <a16:creationId xmlns:a16="http://schemas.microsoft.com/office/drawing/2014/main" id="{DE00A17A-845F-4DCC-99A6-8D07E672094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3870" y="1988711"/>
                          <a:ext cx="1258887" cy="4000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CF235E06-5F4F-47E8-8291-19C3C2050F48}"/>
              </a:ext>
            </a:extLst>
          </p:cNvPr>
          <p:cNvGrpSpPr/>
          <p:nvPr/>
        </p:nvGrpSpPr>
        <p:grpSpPr>
          <a:xfrm>
            <a:off x="5491300" y="2752084"/>
            <a:ext cx="3667125" cy="1209675"/>
            <a:chOff x="5019675" y="2752084"/>
            <a:chExt cx="3667125" cy="1209675"/>
          </a:xfrm>
        </p:grpSpPr>
        <p:pic>
          <p:nvPicPr>
            <p:cNvPr id="13" name="Elemento grafico 12">
              <a:extLst>
                <a:ext uri="{FF2B5EF4-FFF2-40B4-BE49-F238E27FC236}">
                  <a16:creationId xmlns:a16="http://schemas.microsoft.com/office/drawing/2014/main" id="{222549FF-F258-4BA2-B17C-68697E8AE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019675" y="2752084"/>
              <a:ext cx="3667125" cy="1209675"/>
            </a:xfrm>
            <a:prstGeom prst="rect">
              <a:avLst/>
            </a:prstGeom>
          </p:spPr>
        </p:pic>
        <p:graphicFrame>
          <p:nvGraphicFramePr>
            <p:cNvPr id="16" name="Oggetto 15">
              <a:extLst>
                <a:ext uri="{FF2B5EF4-FFF2-40B4-BE49-F238E27FC236}">
                  <a16:creationId xmlns:a16="http://schemas.microsoft.com/office/drawing/2014/main" id="{77E84D75-FED1-4F4C-BD49-D75C9383ED9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0590256"/>
                </p:ext>
              </p:extLst>
            </p:nvPr>
          </p:nvGraphicFramePr>
          <p:xfrm>
            <a:off x="6726692" y="2851474"/>
            <a:ext cx="657225" cy="628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66" name="Equation" r:id="rId19" imgW="291960" imgH="279360" progId="Equation.DSMT4">
                    <p:embed/>
                  </p:oleObj>
                </mc:Choice>
                <mc:Fallback>
                  <p:oleObj name="Equation" r:id="rId19" imgW="291960" imgH="279360" progId="Equation.DSMT4">
                    <p:embed/>
                    <p:pic>
                      <p:nvPicPr>
                        <p:cNvPr id="15" name="Oggetto 14">
                          <a:extLst>
                            <a:ext uri="{FF2B5EF4-FFF2-40B4-BE49-F238E27FC236}">
                              <a16:creationId xmlns:a16="http://schemas.microsoft.com/office/drawing/2014/main" id="{5E262298-3109-44E9-9BC9-696A94CA4C0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6692" y="2851474"/>
                          <a:ext cx="657225" cy="6286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73D32A29-2C76-486D-A2D1-913AD80BDD8F}"/>
              </a:ext>
            </a:extLst>
          </p:cNvPr>
          <p:cNvGrpSpPr/>
          <p:nvPr/>
        </p:nvGrpSpPr>
        <p:grpSpPr>
          <a:xfrm>
            <a:off x="4310200" y="2762343"/>
            <a:ext cx="3667125" cy="1209675"/>
            <a:chOff x="3838575" y="2762343"/>
            <a:chExt cx="3667125" cy="1209675"/>
          </a:xfrm>
        </p:grpSpPr>
        <p:pic>
          <p:nvPicPr>
            <p:cNvPr id="17" name="Elemento grafico 16">
              <a:extLst>
                <a:ext uri="{FF2B5EF4-FFF2-40B4-BE49-F238E27FC236}">
                  <a16:creationId xmlns:a16="http://schemas.microsoft.com/office/drawing/2014/main" id="{6672D211-D5D4-4098-9E26-35DA52466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flipH="1">
              <a:off x="3838575" y="2762343"/>
              <a:ext cx="3667125" cy="1209675"/>
            </a:xfrm>
            <a:prstGeom prst="rect">
              <a:avLst/>
            </a:prstGeom>
          </p:spPr>
        </p:pic>
        <p:graphicFrame>
          <p:nvGraphicFramePr>
            <p:cNvPr id="18" name="Oggetto 17">
              <a:extLst>
                <a:ext uri="{FF2B5EF4-FFF2-40B4-BE49-F238E27FC236}">
                  <a16:creationId xmlns:a16="http://schemas.microsoft.com/office/drawing/2014/main" id="{8C8E6AF8-1A2A-4F49-9810-4E5A126378D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292373"/>
                </p:ext>
              </p:extLst>
            </p:nvPr>
          </p:nvGraphicFramePr>
          <p:xfrm>
            <a:off x="5019675" y="2851474"/>
            <a:ext cx="771525" cy="628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67" name="Equation" r:id="rId21" imgW="342720" imgH="279360" progId="Equation.DSMT4">
                    <p:embed/>
                  </p:oleObj>
                </mc:Choice>
                <mc:Fallback>
                  <p:oleObj name="Equation" r:id="rId21" imgW="342720" imgH="279360" progId="Equation.DSMT4">
                    <p:embed/>
                    <p:pic>
                      <p:nvPicPr>
                        <p:cNvPr id="16" name="Oggetto 15">
                          <a:extLst>
                            <a:ext uri="{FF2B5EF4-FFF2-40B4-BE49-F238E27FC236}">
                              <a16:creationId xmlns:a16="http://schemas.microsoft.com/office/drawing/2014/main" id="{77E84D75-FED1-4F4C-BD49-D75C9383ED9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9675" y="2851474"/>
                          <a:ext cx="771525" cy="6286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7" name="Elemento grafico 26">
            <a:extLst>
              <a:ext uri="{FF2B5EF4-FFF2-40B4-BE49-F238E27FC236}">
                <a16:creationId xmlns:a16="http://schemas.microsoft.com/office/drawing/2014/main" id="{0F1722AD-2362-4F80-B7B3-9D282B9F28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14611" y="4560247"/>
            <a:ext cx="7010400" cy="1590675"/>
          </a:xfrm>
          <a:prstGeom prst="rect">
            <a:avLst/>
          </a:prstGeom>
        </p:spPr>
      </p:pic>
      <p:sp>
        <p:nvSpPr>
          <p:cNvPr id="29" name="Rettangolo 28">
            <a:extLst>
              <a:ext uri="{FF2B5EF4-FFF2-40B4-BE49-F238E27FC236}">
                <a16:creationId xmlns:a16="http://schemas.microsoft.com/office/drawing/2014/main" id="{55E61875-7B6B-47F3-9DD4-3F208B14C9BC}"/>
              </a:ext>
            </a:extLst>
          </p:cNvPr>
          <p:cNvSpPr/>
          <p:nvPr/>
        </p:nvSpPr>
        <p:spPr>
          <a:xfrm>
            <a:off x="6502539" y="3442393"/>
            <a:ext cx="456064" cy="806891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ggetto 29">
            <a:extLst>
              <a:ext uri="{FF2B5EF4-FFF2-40B4-BE49-F238E27FC236}">
                <a16:creationId xmlns:a16="http://schemas.microsoft.com/office/drawing/2014/main" id="{1C96D5BD-C27E-4885-BDD5-630290F39E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333725"/>
              </p:ext>
            </p:extLst>
          </p:nvPr>
        </p:nvGraphicFramePr>
        <p:xfrm>
          <a:off x="1919724" y="811310"/>
          <a:ext cx="28590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8" name="Equation" r:id="rId23" imgW="1269720" imgH="253800" progId="Equation.DSMT4">
                  <p:embed/>
                </p:oleObj>
              </mc:Choice>
              <mc:Fallback>
                <p:oleObj name="Equation" r:id="rId23" imgW="1269720" imgH="2538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F203006D-DBCE-4ADA-B332-7E91D64FB8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724" y="811310"/>
                        <a:ext cx="2859087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22A6FE85-1D8E-4D7B-AE43-56A5BEDBE6D4}"/>
              </a:ext>
            </a:extLst>
          </p:cNvPr>
          <p:cNvCxnSpPr/>
          <p:nvPr/>
        </p:nvCxnSpPr>
        <p:spPr>
          <a:xfrm>
            <a:off x="6502539" y="5146596"/>
            <a:ext cx="45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BFF319F6-286E-4A2B-BD13-E104DB5D3A47}"/>
              </a:ext>
            </a:extLst>
          </p:cNvPr>
          <p:cNvCxnSpPr/>
          <p:nvPr/>
        </p:nvCxnSpPr>
        <p:spPr>
          <a:xfrm>
            <a:off x="6502539" y="5146596"/>
            <a:ext cx="0" cy="4849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22AF770A-6D0A-4AEB-9E20-AD471BF6487E}"/>
              </a:ext>
            </a:extLst>
          </p:cNvPr>
          <p:cNvCxnSpPr/>
          <p:nvPr/>
        </p:nvCxnSpPr>
        <p:spPr>
          <a:xfrm>
            <a:off x="6958603" y="5146596"/>
            <a:ext cx="0" cy="4849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ggetto 35">
            <a:extLst>
              <a:ext uri="{FF2B5EF4-FFF2-40B4-BE49-F238E27FC236}">
                <a16:creationId xmlns:a16="http://schemas.microsoft.com/office/drawing/2014/main" id="{3F99D5A4-74D5-486E-9AE5-F6F911192C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512810"/>
              </p:ext>
            </p:extLst>
          </p:nvPr>
        </p:nvGraphicFramePr>
        <p:xfrm>
          <a:off x="10063324" y="2791691"/>
          <a:ext cx="12287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9" name="Equation" r:id="rId25" imgW="545760" imgH="253800" progId="Equation.DSMT4">
                  <p:embed/>
                </p:oleObj>
              </mc:Choice>
              <mc:Fallback>
                <p:oleObj name="Equation" r:id="rId25" imgW="545760" imgH="253800" progId="Equation.DSMT4">
                  <p:embed/>
                  <p:pic>
                    <p:nvPicPr>
                      <p:cNvPr id="30" name="Oggetto 29">
                        <a:extLst>
                          <a:ext uri="{FF2B5EF4-FFF2-40B4-BE49-F238E27FC236}">
                            <a16:creationId xmlns:a16="http://schemas.microsoft.com/office/drawing/2014/main" id="{1C96D5BD-C27E-4885-BDD5-630290F39E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3324" y="2791691"/>
                        <a:ext cx="1228725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223F8A7E-04BD-4F4B-8656-528CC98EC229}"/>
              </a:ext>
            </a:extLst>
          </p:cNvPr>
          <p:cNvSpPr txBox="1"/>
          <p:nvPr/>
        </p:nvSpPr>
        <p:spPr>
          <a:xfrm>
            <a:off x="6354597" y="3081325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LPF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0" name="Oggetto 39">
            <a:extLst>
              <a:ext uri="{FF2B5EF4-FFF2-40B4-BE49-F238E27FC236}">
                <a16:creationId xmlns:a16="http://schemas.microsoft.com/office/drawing/2014/main" id="{6B2F1F3A-2CF7-42A0-AE4E-E728BBC6CF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601911"/>
              </p:ext>
            </p:extLst>
          </p:nvPr>
        </p:nvGraphicFramePr>
        <p:xfrm>
          <a:off x="7364498" y="4792499"/>
          <a:ext cx="4620815" cy="95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0" name="Equation" r:id="rId27" imgW="2070000" imgH="431640" progId="Equation.DSMT4">
                  <p:embed/>
                </p:oleObj>
              </mc:Choice>
              <mc:Fallback>
                <p:oleObj name="Equation" r:id="rId27" imgW="2070000" imgH="4316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4498" y="4792499"/>
                        <a:ext cx="4620815" cy="957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Elemento grafico 16">
            <a:extLst>
              <a:ext uri="{FF2B5EF4-FFF2-40B4-BE49-F238E27FC236}">
                <a16:creationId xmlns:a16="http://schemas.microsoft.com/office/drawing/2014/main" id="{CDEE5B98-B483-4351-9069-5FC572CC764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64985" y="1456431"/>
            <a:ext cx="3109478" cy="1290103"/>
          </a:xfrm>
          <a:prstGeom prst="rect">
            <a:avLst/>
          </a:prstGeom>
        </p:spPr>
      </p:pic>
      <p:pic>
        <p:nvPicPr>
          <p:cNvPr id="39" name="Elemento grafico 15">
            <a:extLst>
              <a:ext uri="{FF2B5EF4-FFF2-40B4-BE49-F238E27FC236}">
                <a16:creationId xmlns:a16="http://schemas.microsoft.com/office/drawing/2014/main" id="{936781C7-EE1C-4EED-A284-0FCDF6991146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46854" y="1753759"/>
            <a:ext cx="394168" cy="328473"/>
          </a:xfrm>
          <a:prstGeom prst="rect">
            <a:avLst/>
          </a:prstGeom>
        </p:spPr>
      </p:pic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554D48B9-1DDD-41E3-88DB-36F3010E35BF}"/>
              </a:ext>
            </a:extLst>
          </p:cNvPr>
          <p:cNvCxnSpPr>
            <a:cxnSpLocks/>
          </p:cNvCxnSpPr>
          <p:nvPr/>
        </p:nvCxnSpPr>
        <p:spPr>
          <a:xfrm>
            <a:off x="1718967" y="1144373"/>
            <a:ext cx="1" cy="53628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83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noise PSD referred to the input 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34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6B2F1F3A-2CF7-42A0-AE4E-E728BBC6CF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3636"/>
              </p:ext>
            </p:extLst>
          </p:nvPr>
        </p:nvGraphicFramePr>
        <p:xfrm>
          <a:off x="4631441" y="2295961"/>
          <a:ext cx="2552722" cy="1162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Equation" r:id="rId3" imgW="914400" imgH="419040" progId="Equation.DSMT4">
                  <p:embed/>
                </p:oleObj>
              </mc:Choice>
              <mc:Fallback>
                <p:oleObj name="Equation" r:id="rId3" imgW="914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1441" y="2295961"/>
                        <a:ext cx="2552722" cy="116213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6B2F1F3A-2CF7-42A0-AE4E-E728BBC6CF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384451"/>
              </p:ext>
            </p:extLst>
          </p:nvPr>
        </p:nvGraphicFramePr>
        <p:xfrm>
          <a:off x="1420821" y="1084673"/>
          <a:ext cx="2364771" cy="113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name="Equation" r:id="rId5" imgW="812520" imgH="393480" progId="Equation.DSMT4">
                  <p:embed/>
                </p:oleObj>
              </mc:Choice>
              <mc:Fallback>
                <p:oleObj name="Equation" r:id="rId5" imgW="8125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821" y="1084673"/>
                        <a:ext cx="2364771" cy="1138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6B2F1F3A-2CF7-42A0-AE4E-E728BBC6CF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317772"/>
              </p:ext>
            </p:extLst>
          </p:nvPr>
        </p:nvGraphicFramePr>
        <p:xfrm>
          <a:off x="1298575" y="2384425"/>
          <a:ext cx="34544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4" name="Equation" r:id="rId7" imgW="1257120" imgH="393480" progId="Equation.DSMT4">
                  <p:embed/>
                </p:oleObj>
              </mc:Choice>
              <mc:Fallback>
                <p:oleObj name="Equation" r:id="rId7" imgW="1257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2384425"/>
                        <a:ext cx="3454400" cy="1073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838200" y="3552168"/>
            <a:ext cx="10197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Application of chopper modulation in the case of INFINITE bandwidth result in cancellation of the flicker noise and in a residual noise in the signal bandwidth just equal to the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broadband noise PSD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the original amplifier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134479" y="5215901"/>
            <a:ext cx="404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Noise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foldover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occurs!</a:t>
            </a:r>
          </a:p>
        </p:txBody>
      </p:sp>
    </p:spTree>
    <p:extLst>
      <p:ext uri="{BB962C8B-B14F-4D97-AF65-F5344CB8AC3E}">
        <p14:creationId xmlns:p14="http://schemas.microsoft.com/office/powerpoint/2010/main" val="158123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385F6E27-BC68-4987-BDA6-D6B578D77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3938" y="4578561"/>
            <a:ext cx="7010400" cy="1638300"/>
          </a:xfrm>
          <a:prstGeom prst="rect">
            <a:avLst/>
          </a:prstGeom>
        </p:spPr>
      </p:pic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96496216-EC71-4217-8ACD-130550FF9082}"/>
              </a:ext>
            </a:extLst>
          </p:cNvPr>
          <p:cNvSpPr/>
          <p:nvPr/>
        </p:nvSpPr>
        <p:spPr>
          <a:xfrm flipH="1">
            <a:off x="5545775" y="4158943"/>
            <a:ext cx="896149" cy="1630680"/>
          </a:xfrm>
          <a:custGeom>
            <a:avLst/>
            <a:gdLst>
              <a:gd name="connsiteX0" fmla="*/ 0 w 502920"/>
              <a:gd name="connsiteY0" fmla="*/ 0 h 1318260"/>
              <a:gd name="connsiteX1" fmla="*/ 45720 w 502920"/>
              <a:gd name="connsiteY1" fmla="*/ 441960 h 1318260"/>
              <a:gd name="connsiteX2" fmla="*/ 114300 w 502920"/>
              <a:gd name="connsiteY2" fmla="*/ 800100 h 1318260"/>
              <a:gd name="connsiteX3" fmla="*/ 419100 w 502920"/>
              <a:gd name="connsiteY3" fmla="*/ 1196340 h 1318260"/>
              <a:gd name="connsiteX4" fmla="*/ 502920 w 502920"/>
              <a:gd name="connsiteY4" fmla="*/ 1318260 h 1318260"/>
              <a:gd name="connsiteX0" fmla="*/ 0 w 891540"/>
              <a:gd name="connsiteY0" fmla="*/ 0 h 1630680"/>
              <a:gd name="connsiteX1" fmla="*/ 45720 w 891540"/>
              <a:gd name="connsiteY1" fmla="*/ 441960 h 1630680"/>
              <a:gd name="connsiteX2" fmla="*/ 114300 w 891540"/>
              <a:gd name="connsiteY2" fmla="*/ 800100 h 1630680"/>
              <a:gd name="connsiteX3" fmla="*/ 419100 w 891540"/>
              <a:gd name="connsiteY3" fmla="*/ 1196340 h 1630680"/>
              <a:gd name="connsiteX4" fmla="*/ 891540 w 891540"/>
              <a:gd name="connsiteY4" fmla="*/ 1630680 h 1630680"/>
              <a:gd name="connsiteX0" fmla="*/ 0 w 891540"/>
              <a:gd name="connsiteY0" fmla="*/ 0 h 1630680"/>
              <a:gd name="connsiteX1" fmla="*/ 45720 w 891540"/>
              <a:gd name="connsiteY1" fmla="*/ 441960 h 1630680"/>
              <a:gd name="connsiteX2" fmla="*/ 114300 w 891540"/>
              <a:gd name="connsiteY2" fmla="*/ 800100 h 1630680"/>
              <a:gd name="connsiteX3" fmla="*/ 350520 w 891540"/>
              <a:gd name="connsiteY3" fmla="*/ 1234440 h 1630680"/>
              <a:gd name="connsiteX4" fmla="*/ 891540 w 891540"/>
              <a:gd name="connsiteY4" fmla="*/ 1630680 h 1630680"/>
              <a:gd name="connsiteX0" fmla="*/ 0 w 891540"/>
              <a:gd name="connsiteY0" fmla="*/ 0 h 1630680"/>
              <a:gd name="connsiteX1" fmla="*/ 45720 w 891540"/>
              <a:gd name="connsiteY1" fmla="*/ 441960 h 1630680"/>
              <a:gd name="connsiteX2" fmla="*/ 91440 w 891540"/>
              <a:gd name="connsiteY2" fmla="*/ 822960 h 1630680"/>
              <a:gd name="connsiteX3" fmla="*/ 350520 w 891540"/>
              <a:gd name="connsiteY3" fmla="*/ 1234440 h 1630680"/>
              <a:gd name="connsiteX4" fmla="*/ 891540 w 891540"/>
              <a:gd name="connsiteY4" fmla="*/ 1630680 h 1630680"/>
              <a:gd name="connsiteX0" fmla="*/ 4609 w 896149"/>
              <a:gd name="connsiteY0" fmla="*/ 0 h 1630680"/>
              <a:gd name="connsiteX1" fmla="*/ 4609 w 896149"/>
              <a:gd name="connsiteY1" fmla="*/ 426720 h 1630680"/>
              <a:gd name="connsiteX2" fmla="*/ 96049 w 896149"/>
              <a:gd name="connsiteY2" fmla="*/ 822960 h 1630680"/>
              <a:gd name="connsiteX3" fmla="*/ 355129 w 896149"/>
              <a:gd name="connsiteY3" fmla="*/ 1234440 h 1630680"/>
              <a:gd name="connsiteX4" fmla="*/ 896149 w 896149"/>
              <a:gd name="connsiteY4" fmla="*/ 1630680 h 163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149" h="1630680">
                <a:moveTo>
                  <a:pt x="4609" y="0"/>
                </a:moveTo>
                <a:cubicBezTo>
                  <a:pt x="17944" y="154305"/>
                  <a:pt x="-10631" y="289560"/>
                  <a:pt x="4609" y="426720"/>
                </a:cubicBezTo>
                <a:cubicBezTo>
                  <a:pt x="19849" y="563880"/>
                  <a:pt x="37629" y="688340"/>
                  <a:pt x="96049" y="822960"/>
                </a:cubicBezTo>
                <a:cubicBezTo>
                  <a:pt x="154469" y="957580"/>
                  <a:pt x="290359" y="1148080"/>
                  <a:pt x="355129" y="1234440"/>
                </a:cubicBezTo>
                <a:cubicBezTo>
                  <a:pt x="419899" y="1320800"/>
                  <a:pt x="886624" y="1612900"/>
                  <a:pt x="896149" y="163068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67030D4-CCD0-4640-89F8-643EEFAA4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4" y="0"/>
            <a:ext cx="10515600" cy="662397"/>
          </a:xfrm>
        </p:spPr>
        <p:txBody>
          <a:bodyPr/>
          <a:lstStyle/>
          <a:p>
            <a:r>
              <a:rPr lang="it-IT" dirty="0" err="1"/>
              <a:t>Effect</a:t>
            </a:r>
            <a:r>
              <a:rPr lang="it-IT" dirty="0"/>
              <a:t> of finite </a:t>
            </a:r>
            <a:r>
              <a:rPr lang="it-IT" dirty="0" err="1"/>
              <a:t>amplifier</a:t>
            </a:r>
            <a:r>
              <a:rPr lang="it-IT" dirty="0"/>
              <a:t> </a:t>
            </a:r>
            <a:r>
              <a:rPr lang="it-IT" dirty="0" err="1"/>
              <a:t>bandwidth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3EAEFD0-B49A-4744-AC0D-9A12C97E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565D0E-04A9-412B-83EC-CB901FAF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35</a:t>
            </a:fld>
            <a:endParaRPr lang="en-US" dirty="0"/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29257EDC-2961-482E-902A-FE6906740B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8187" y="930485"/>
            <a:ext cx="7534275" cy="3619500"/>
          </a:xfrm>
          <a:prstGeom prst="rect">
            <a:avLst/>
          </a:prstGeom>
        </p:spPr>
      </p:pic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4CAC7BB-F8A0-41FD-A854-D0C0C5E9BF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69627" y="2901950"/>
            <a:ext cx="7267575" cy="1181100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C6A8A463-1772-441B-A724-96F8E79F8D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70061" y="3670300"/>
            <a:ext cx="6467475" cy="400050"/>
          </a:xfrm>
          <a:prstGeom prst="rect">
            <a:avLst/>
          </a:prstGeom>
        </p:spPr>
      </p:pic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ED06BF41-1892-4EA0-8188-A9CF0C788F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59174" y="334583"/>
            <a:ext cx="3067050" cy="5286375"/>
          </a:xfrm>
          <a:prstGeom prst="rect">
            <a:avLst/>
          </a:prstGeom>
        </p:spPr>
      </p:pic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id="{C82AAF58-C394-40F7-8A9E-F4CD55843577}"/>
              </a:ext>
            </a:extLst>
          </p:cNvPr>
          <p:cNvSpPr/>
          <p:nvPr/>
        </p:nvSpPr>
        <p:spPr>
          <a:xfrm>
            <a:off x="4130040" y="4145280"/>
            <a:ext cx="502920" cy="1318260"/>
          </a:xfrm>
          <a:custGeom>
            <a:avLst/>
            <a:gdLst>
              <a:gd name="connsiteX0" fmla="*/ 0 w 502920"/>
              <a:gd name="connsiteY0" fmla="*/ 0 h 1318260"/>
              <a:gd name="connsiteX1" fmla="*/ 45720 w 502920"/>
              <a:gd name="connsiteY1" fmla="*/ 441960 h 1318260"/>
              <a:gd name="connsiteX2" fmla="*/ 114300 w 502920"/>
              <a:gd name="connsiteY2" fmla="*/ 800100 h 1318260"/>
              <a:gd name="connsiteX3" fmla="*/ 419100 w 502920"/>
              <a:gd name="connsiteY3" fmla="*/ 1196340 h 1318260"/>
              <a:gd name="connsiteX4" fmla="*/ 502920 w 502920"/>
              <a:gd name="connsiteY4" fmla="*/ 1318260 h 131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920" h="1318260">
                <a:moveTo>
                  <a:pt x="0" y="0"/>
                </a:moveTo>
                <a:cubicBezTo>
                  <a:pt x="13335" y="154305"/>
                  <a:pt x="26670" y="308610"/>
                  <a:pt x="45720" y="441960"/>
                </a:cubicBezTo>
                <a:cubicBezTo>
                  <a:pt x="64770" y="575310"/>
                  <a:pt x="52070" y="674370"/>
                  <a:pt x="114300" y="800100"/>
                </a:cubicBezTo>
                <a:cubicBezTo>
                  <a:pt x="176530" y="925830"/>
                  <a:pt x="354330" y="1109980"/>
                  <a:pt x="419100" y="1196340"/>
                </a:cubicBezTo>
                <a:cubicBezTo>
                  <a:pt x="483870" y="1282700"/>
                  <a:pt x="493395" y="1300480"/>
                  <a:pt x="502920" y="131826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1F0EB2A0-4B4F-47E1-A71E-BE84035FD73F}"/>
              </a:ext>
            </a:extLst>
          </p:cNvPr>
          <p:cNvSpPr/>
          <p:nvPr/>
        </p:nvSpPr>
        <p:spPr>
          <a:xfrm>
            <a:off x="3985260" y="4771073"/>
            <a:ext cx="556260" cy="5222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FA23B744-4FF2-438A-93FD-C60A307F6B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446969"/>
              </p:ext>
            </p:extLst>
          </p:nvPr>
        </p:nvGraphicFramePr>
        <p:xfrm>
          <a:off x="4062986" y="4778948"/>
          <a:ext cx="40163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0" name="Equation" r:id="rId13" imgW="177480" imgH="228600" progId="Equation.DSMT4">
                  <p:embed/>
                </p:oleObj>
              </mc:Choice>
              <mc:Fallback>
                <p:oleObj name="Equation" r:id="rId13" imgW="177480" imgH="2286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205E2601-5EB9-4BE9-A5E9-7B26661598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986" y="4778948"/>
                        <a:ext cx="401638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E320594B-76E5-4593-8574-03D6E5978145}"/>
              </a:ext>
            </a:extLst>
          </p:cNvPr>
          <p:cNvSpPr/>
          <p:nvPr/>
        </p:nvSpPr>
        <p:spPr>
          <a:xfrm flipH="1">
            <a:off x="5156742" y="4111943"/>
            <a:ext cx="502920" cy="1318260"/>
          </a:xfrm>
          <a:custGeom>
            <a:avLst/>
            <a:gdLst>
              <a:gd name="connsiteX0" fmla="*/ 0 w 502920"/>
              <a:gd name="connsiteY0" fmla="*/ 0 h 1318260"/>
              <a:gd name="connsiteX1" fmla="*/ 45720 w 502920"/>
              <a:gd name="connsiteY1" fmla="*/ 441960 h 1318260"/>
              <a:gd name="connsiteX2" fmla="*/ 114300 w 502920"/>
              <a:gd name="connsiteY2" fmla="*/ 800100 h 1318260"/>
              <a:gd name="connsiteX3" fmla="*/ 419100 w 502920"/>
              <a:gd name="connsiteY3" fmla="*/ 1196340 h 1318260"/>
              <a:gd name="connsiteX4" fmla="*/ 502920 w 502920"/>
              <a:gd name="connsiteY4" fmla="*/ 1318260 h 131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920" h="1318260">
                <a:moveTo>
                  <a:pt x="0" y="0"/>
                </a:moveTo>
                <a:cubicBezTo>
                  <a:pt x="13335" y="154305"/>
                  <a:pt x="26670" y="308610"/>
                  <a:pt x="45720" y="441960"/>
                </a:cubicBezTo>
                <a:cubicBezTo>
                  <a:pt x="64770" y="575310"/>
                  <a:pt x="52070" y="674370"/>
                  <a:pt x="114300" y="800100"/>
                </a:cubicBezTo>
                <a:cubicBezTo>
                  <a:pt x="176530" y="925830"/>
                  <a:pt x="354330" y="1109980"/>
                  <a:pt x="419100" y="1196340"/>
                </a:cubicBezTo>
                <a:cubicBezTo>
                  <a:pt x="483870" y="1282700"/>
                  <a:pt x="493395" y="1300480"/>
                  <a:pt x="502920" y="131826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C56E4F81-5DC1-4B83-AFF6-CEB82824B5A0}"/>
              </a:ext>
            </a:extLst>
          </p:cNvPr>
          <p:cNvSpPr/>
          <p:nvPr/>
        </p:nvSpPr>
        <p:spPr>
          <a:xfrm flipH="1">
            <a:off x="5233530" y="4804410"/>
            <a:ext cx="556260" cy="5222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205E2601-5EB9-4BE9-A5E9-7B26661598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273417"/>
              </p:ext>
            </p:extLst>
          </p:nvPr>
        </p:nvGraphicFramePr>
        <p:xfrm>
          <a:off x="5233371" y="4804410"/>
          <a:ext cx="51593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1" name="Equation" r:id="rId15" imgW="228600" imgH="228600" progId="Equation.DSMT4">
                  <p:embed/>
                </p:oleObj>
              </mc:Choice>
              <mc:Fallback>
                <p:oleObj name="Equation" r:id="rId15" imgW="228600" imgH="2286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47035EE0-59BC-498F-ACA9-3F8BE968BE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371" y="4804410"/>
                        <a:ext cx="515937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vale 24">
            <a:extLst>
              <a:ext uri="{FF2B5EF4-FFF2-40B4-BE49-F238E27FC236}">
                <a16:creationId xmlns:a16="http://schemas.microsoft.com/office/drawing/2014/main" id="{FAFC07A0-A9D7-4606-848D-1AB6364BC25A}"/>
              </a:ext>
            </a:extLst>
          </p:cNvPr>
          <p:cNvSpPr/>
          <p:nvPr/>
        </p:nvSpPr>
        <p:spPr>
          <a:xfrm flipH="1">
            <a:off x="6016217" y="4840307"/>
            <a:ext cx="556260" cy="5222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47035EE0-59BC-498F-ACA9-3F8BE968BE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226814"/>
              </p:ext>
            </p:extLst>
          </p:nvPr>
        </p:nvGraphicFramePr>
        <p:xfrm>
          <a:off x="6017448" y="4843989"/>
          <a:ext cx="54451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" name="Equation" r:id="rId17" imgW="241200" imgH="228600" progId="Equation.DSMT4">
                  <p:embed/>
                </p:oleObj>
              </mc:Choice>
              <mc:Fallback>
                <p:oleObj name="Equation" r:id="rId17" imgW="241200" imgH="2286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24658B31-2C4B-4A2F-89A3-1E28757514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7448" y="4843989"/>
                        <a:ext cx="544512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A46A9072-CAF0-4531-B5B2-2FE673D285EC}"/>
              </a:ext>
            </a:extLst>
          </p:cNvPr>
          <p:cNvSpPr/>
          <p:nvPr/>
        </p:nvSpPr>
        <p:spPr>
          <a:xfrm>
            <a:off x="3373038" y="4158943"/>
            <a:ext cx="896149" cy="1630680"/>
          </a:xfrm>
          <a:custGeom>
            <a:avLst/>
            <a:gdLst>
              <a:gd name="connsiteX0" fmla="*/ 0 w 502920"/>
              <a:gd name="connsiteY0" fmla="*/ 0 h 1318260"/>
              <a:gd name="connsiteX1" fmla="*/ 45720 w 502920"/>
              <a:gd name="connsiteY1" fmla="*/ 441960 h 1318260"/>
              <a:gd name="connsiteX2" fmla="*/ 114300 w 502920"/>
              <a:gd name="connsiteY2" fmla="*/ 800100 h 1318260"/>
              <a:gd name="connsiteX3" fmla="*/ 419100 w 502920"/>
              <a:gd name="connsiteY3" fmla="*/ 1196340 h 1318260"/>
              <a:gd name="connsiteX4" fmla="*/ 502920 w 502920"/>
              <a:gd name="connsiteY4" fmla="*/ 1318260 h 1318260"/>
              <a:gd name="connsiteX0" fmla="*/ 0 w 891540"/>
              <a:gd name="connsiteY0" fmla="*/ 0 h 1630680"/>
              <a:gd name="connsiteX1" fmla="*/ 45720 w 891540"/>
              <a:gd name="connsiteY1" fmla="*/ 441960 h 1630680"/>
              <a:gd name="connsiteX2" fmla="*/ 114300 w 891540"/>
              <a:gd name="connsiteY2" fmla="*/ 800100 h 1630680"/>
              <a:gd name="connsiteX3" fmla="*/ 419100 w 891540"/>
              <a:gd name="connsiteY3" fmla="*/ 1196340 h 1630680"/>
              <a:gd name="connsiteX4" fmla="*/ 891540 w 891540"/>
              <a:gd name="connsiteY4" fmla="*/ 1630680 h 1630680"/>
              <a:gd name="connsiteX0" fmla="*/ 0 w 891540"/>
              <a:gd name="connsiteY0" fmla="*/ 0 h 1630680"/>
              <a:gd name="connsiteX1" fmla="*/ 45720 w 891540"/>
              <a:gd name="connsiteY1" fmla="*/ 441960 h 1630680"/>
              <a:gd name="connsiteX2" fmla="*/ 114300 w 891540"/>
              <a:gd name="connsiteY2" fmla="*/ 800100 h 1630680"/>
              <a:gd name="connsiteX3" fmla="*/ 350520 w 891540"/>
              <a:gd name="connsiteY3" fmla="*/ 1234440 h 1630680"/>
              <a:gd name="connsiteX4" fmla="*/ 891540 w 891540"/>
              <a:gd name="connsiteY4" fmla="*/ 1630680 h 1630680"/>
              <a:gd name="connsiteX0" fmla="*/ 0 w 891540"/>
              <a:gd name="connsiteY0" fmla="*/ 0 h 1630680"/>
              <a:gd name="connsiteX1" fmla="*/ 45720 w 891540"/>
              <a:gd name="connsiteY1" fmla="*/ 441960 h 1630680"/>
              <a:gd name="connsiteX2" fmla="*/ 91440 w 891540"/>
              <a:gd name="connsiteY2" fmla="*/ 822960 h 1630680"/>
              <a:gd name="connsiteX3" fmla="*/ 350520 w 891540"/>
              <a:gd name="connsiteY3" fmla="*/ 1234440 h 1630680"/>
              <a:gd name="connsiteX4" fmla="*/ 891540 w 891540"/>
              <a:gd name="connsiteY4" fmla="*/ 1630680 h 1630680"/>
              <a:gd name="connsiteX0" fmla="*/ 4609 w 896149"/>
              <a:gd name="connsiteY0" fmla="*/ 0 h 1630680"/>
              <a:gd name="connsiteX1" fmla="*/ 4609 w 896149"/>
              <a:gd name="connsiteY1" fmla="*/ 426720 h 1630680"/>
              <a:gd name="connsiteX2" fmla="*/ 96049 w 896149"/>
              <a:gd name="connsiteY2" fmla="*/ 822960 h 1630680"/>
              <a:gd name="connsiteX3" fmla="*/ 355129 w 896149"/>
              <a:gd name="connsiteY3" fmla="*/ 1234440 h 1630680"/>
              <a:gd name="connsiteX4" fmla="*/ 896149 w 896149"/>
              <a:gd name="connsiteY4" fmla="*/ 1630680 h 163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6149" h="1630680">
                <a:moveTo>
                  <a:pt x="4609" y="0"/>
                </a:moveTo>
                <a:cubicBezTo>
                  <a:pt x="17944" y="154305"/>
                  <a:pt x="-10631" y="289560"/>
                  <a:pt x="4609" y="426720"/>
                </a:cubicBezTo>
                <a:cubicBezTo>
                  <a:pt x="19849" y="563880"/>
                  <a:pt x="37629" y="688340"/>
                  <a:pt x="96049" y="822960"/>
                </a:cubicBezTo>
                <a:cubicBezTo>
                  <a:pt x="154469" y="957580"/>
                  <a:pt x="290359" y="1148080"/>
                  <a:pt x="355129" y="1234440"/>
                </a:cubicBezTo>
                <a:cubicBezTo>
                  <a:pt x="419899" y="1320800"/>
                  <a:pt x="886624" y="1612900"/>
                  <a:pt x="896149" y="163068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BC745D4A-FB12-424D-A007-20C1975B31B8}"/>
              </a:ext>
            </a:extLst>
          </p:cNvPr>
          <p:cNvSpPr/>
          <p:nvPr/>
        </p:nvSpPr>
        <p:spPr>
          <a:xfrm flipH="1">
            <a:off x="3208931" y="4795030"/>
            <a:ext cx="556260" cy="5222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BCDFC088-6FBD-4CFF-B83A-A36F1C4077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544987"/>
              </p:ext>
            </p:extLst>
          </p:nvPr>
        </p:nvGraphicFramePr>
        <p:xfrm>
          <a:off x="3254272" y="4817303"/>
          <a:ext cx="43021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" name="Equation" r:id="rId19" imgW="190440" imgH="228600" progId="Equation.DSMT4">
                  <p:embed/>
                </p:oleObj>
              </mc:Choice>
              <mc:Fallback>
                <p:oleObj name="Equation" r:id="rId19" imgW="190440" imgH="2286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47035EE0-59BC-498F-ACA9-3F8BE968BE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272" y="4817303"/>
                        <a:ext cx="430213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C9F9FC89-E694-4C94-9779-78BA7B6075C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829393" y="5065522"/>
            <a:ext cx="191452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0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7" grpId="0" animBg="1"/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FA0CA10E-3D8D-4B7C-ADE7-F68AE0518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6992" y="2142727"/>
            <a:ext cx="5044821" cy="257764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225138F-A228-4B35-92C6-E20F413F3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/>
              <a:t>Effect of finite amplifier bandwidth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BB7FF68-2866-4251-A3EC-E1AA1ED66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74E6B98-F61A-48FA-AA59-5C4864B28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36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AE0BAF01-B1C6-427D-A657-43C1F7D9E6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172013"/>
              </p:ext>
            </p:extLst>
          </p:nvPr>
        </p:nvGraphicFramePr>
        <p:xfrm>
          <a:off x="5972650" y="3307629"/>
          <a:ext cx="1592927" cy="1177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8" name="Equation" r:id="rId5" imgW="660240" imgH="482400" progId="Equation.DSMT4">
                  <p:embed/>
                </p:oleObj>
              </mc:Choice>
              <mc:Fallback>
                <p:oleObj name="Equation" r:id="rId5" imgW="660240" imgH="4824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B7BAC0E3-8B88-4923-B380-70D46199CA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2650" y="3307629"/>
                        <a:ext cx="1592927" cy="1177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52B09BBF-C759-4D90-A400-3091B01CF4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842935"/>
              </p:ext>
            </p:extLst>
          </p:nvPr>
        </p:nvGraphicFramePr>
        <p:xfrm>
          <a:off x="3495675" y="900522"/>
          <a:ext cx="4530726" cy="1177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9" name="Equation" r:id="rId7" imgW="1777680" imgH="457200" progId="Equation.DSMT4">
                  <p:embed/>
                </p:oleObj>
              </mc:Choice>
              <mc:Fallback>
                <p:oleObj name="Equation" r:id="rId7" imgW="1777680" imgH="4572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AE0BAF01-B1C6-427D-A657-43C1F7D9E6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900522"/>
                        <a:ext cx="4530726" cy="11777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0A4D3257-DFAB-47DD-B5F7-D28949ECB8B2}"/>
              </a:ext>
            </a:extLst>
          </p:cNvPr>
          <p:cNvCxnSpPr>
            <a:cxnSpLocks/>
          </p:cNvCxnSpPr>
          <p:nvPr/>
        </p:nvCxnSpPr>
        <p:spPr>
          <a:xfrm flipH="1">
            <a:off x="6000750" y="724925"/>
            <a:ext cx="356525" cy="29425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9D59E6EA-B197-4DB4-BECF-E58D95FBE7A6}"/>
              </a:ext>
            </a:extLst>
          </p:cNvPr>
          <p:cNvCxnSpPr>
            <a:cxnSpLocks/>
          </p:cNvCxnSpPr>
          <p:nvPr/>
        </p:nvCxnSpPr>
        <p:spPr>
          <a:xfrm flipH="1" flipV="1">
            <a:off x="5661952" y="1989929"/>
            <a:ext cx="314323" cy="30559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0FA8D15-53E6-426D-A5A9-8F8DEFA06B8B}"/>
              </a:ext>
            </a:extLst>
          </p:cNvPr>
          <p:cNvSpPr txBox="1"/>
          <p:nvPr/>
        </p:nvSpPr>
        <p:spPr>
          <a:xfrm>
            <a:off x="8273143" y="872050"/>
            <a:ext cx="3000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Summation is now limited to a finite number of terms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7ED9EA5-EA77-4DB1-9F47-22ED4678D0B1}"/>
              </a:ext>
            </a:extLst>
          </p:cNvPr>
          <p:cNvSpPr txBox="1"/>
          <p:nvPr/>
        </p:nvSpPr>
        <p:spPr>
          <a:xfrm>
            <a:off x="1268180" y="2130481"/>
            <a:ext cx="3715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Let us consider only positive vaules of index k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1177F9E-447F-4E94-989A-4814D4DBD80B}"/>
              </a:ext>
            </a:extLst>
          </p:cNvPr>
          <p:cNvSpPr/>
          <p:nvPr/>
        </p:nvSpPr>
        <p:spPr>
          <a:xfrm>
            <a:off x="1023259" y="3599543"/>
            <a:ext cx="2931885" cy="296981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F145170-6B20-4D67-9D1A-7D525E38A234}"/>
              </a:ext>
            </a:extLst>
          </p:cNvPr>
          <p:cNvSpPr txBox="1"/>
          <p:nvPr/>
        </p:nvSpPr>
        <p:spPr>
          <a:xfrm>
            <a:off x="3760219" y="313787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B467ADFA-CA21-40D3-B8BF-0AED4A28DCF4}"/>
              </a:ext>
            </a:extLst>
          </p:cNvPr>
          <p:cNvSpPr/>
          <p:nvPr/>
        </p:nvSpPr>
        <p:spPr>
          <a:xfrm>
            <a:off x="5363030" y="3713961"/>
            <a:ext cx="464475" cy="36512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1B671EFB-33F9-4E84-8567-2D63479562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748623"/>
              </p:ext>
            </p:extLst>
          </p:nvPr>
        </p:nvGraphicFramePr>
        <p:xfrm>
          <a:off x="5212810" y="5025188"/>
          <a:ext cx="2712123" cy="1072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0" name="Equation" r:id="rId9" imgW="1168200" imgH="457200" progId="Equation.DSMT4">
                  <p:embed/>
                </p:oleObj>
              </mc:Choice>
              <mc:Fallback>
                <p:oleObj name="Equation" r:id="rId9" imgW="1168200" imgH="4572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52B09BBF-C759-4D90-A400-3091B01CF4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2810" y="5025188"/>
                        <a:ext cx="2712123" cy="10727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AA3BE267-F7B3-4ED2-BFC8-9657DC1C57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559691"/>
              </p:ext>
            </p:extLst>
          </p:nvPr>
        </p:nvGraphicFramePr>
        <p:xfrm>
          <a:off x="1494972" y="5243880"/>
          <a:ext cx="31718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1" name="Equation" r:id="rId11" imgW="1244520" imgH="228600" progId="Equation.DSMT4">
                  <p:embed/>
                </p:oleObj>
              </mc:Choice>
              <mc:Fallback>
                <p:oleObj name="Equation" r:id="rId11" imgW="124452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52B09BBF-C759-4D90-A400-3091B01CF4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4972" y="5243880"/>
                        <a:ext cx="3171825" cy="588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07B734BB-818E-4A9F-907B-506E9D5768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868516"/>
              </p:ext>
            </p:extLst>
          </p:nvPr>
        </p:nvGraphicFramePr>
        <p:xfrm>
          <a:off x="8470946" y="5210542"/>
          <a:ext cx="22336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2" name="Equation" r:id="rId13" imgW="876240" imgH="241200" progId="Equation.DSMT4">
                  <p:embed/>
                </p:oleObj>
              </mc:Choice>
              <mc:Fallback>
                <p:oleObj name="Equation" r:id="rId13" imgW="876240" imgH="2412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AA3BE267-F7B3-4ED2-BFC8-9657DC1C57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0946" y="5210542"/>
                        <a:ext cx="2233613" cy="62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57688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38FE0275-1F3E-4963-93C8-6ED69DB2B170}"/>
              </a:ext>
            </a:extLst>
          </p:cNvPr>
          <p:cNvSpPr/>
          <p:nvPr/>
        </p:nvSpPr>
        <p:spPr>
          <a:xfrm>
            <a:off x="4627756" y="3119059"/>
            <a:ext cx="2553629" cy="22329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946BA8F-9374-44A8-BE47-59975E814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872"/>
            <a:ext cx="10515600" cy="662397"/>
          </a:xfrm>
        </p:spPr>
        <p:txBody>
          <a:bodyPr/>
          <a:lstStyle/>
          <a:p>
            <a:r>
              <a:rPr lang="en-US"/>
              <a:t>Minimum amplifier bandwidth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779F7A6-8CAD-499C-8F1B-44FB905B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7DF40E6-360B-4ECE-82A5-D73C33B60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37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7B83493E-CDA8-4C50-8AD1-CC0D3490A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3503" y="3119059"/>
            <a:ext cx="6764993" cy="2871188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653A5590-D3AE-498E-A98B-4879B6D620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677687"/>
              </p:ext>
            </p:extLst>
          </p:nvPr>
        </p:nvGraphicFramePr>
        <p:xfrm>
          <a:off x="6165417" y="1121589"/>
          <a:ext cx="1658903" cy="720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" name="Equation" r:id="rId6" imgW="533160" imgH="228600" progId="Equation.DSMT4">
                  <p:embed/>
                </p:oleObj>
              </mc:Choice>
              <mc:Fallback>
                <p:oleObj name="Equation" r:id="rId6" imgW="533160" imgH="2286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AE0BAF01-B1C6-427D-A657-43C1F7D9E6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5417" y="1121589"/>
                        <a:ext cx="1658903" cy="7209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E56E4CB3-7D7D-44A5-986C-CAA105F0068B}"/>
              </a:ext>
            </a:extLst>
          </p:cNvPr>
          <p:cNvCxnSpPr>
            <a:cxnSpLocks/>
          </p:cNvCxnSpPr>
          <p:nvPr/>
        </p:nvCxnSpPr>
        <p:spPr>
          <a:xfrm flipH="1">
            <a:off x="7181384" y="1893494"/>
            <a:ext cx="1" cy="112356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895AF169-2679-43A2-9655-047FD03278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6652" y="1222450"/>
            <a:ext cx="2741574" cy="1587941"/>
          </a:xfrm>
          <a:prstGeom prst="rect">
            <a:avLst/>
          </a:prstGeom>
        </p:spPr>
      </p:pic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2C927539-17E8-4C47-A404-BB0F5E2281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223422"/>
              </p:ext>
            </p:extLst>
          </p:nvPr>
        </p:nvGraphicFramePr>
        <p:xfrm>
          <a:off x="2085169" y="2712141"/>
          <a:ext cx="4587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7" name="Equation" r:id="rId10" imgW="190440" imgH="228600" progId="Equation.DSMT4">
                  <p:embed/>
                </p:oleObj>
              </mc:Choice>
              <mc:Fallback>
                <p:oleObj name="Equation" r:id="rId10" imgW="19044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53A5590-D3AE-498E-A98B-4879B6D620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169" y="2712141"/>
                        <a:ext cx="458787" cy="55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C6B48C91-C31D-4485-85A9-C538B9ED09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567033"/>
              </p:ext>
            </p:extLst>
          </p:nvPr>
        </p:nvGraphicFramePr>
        <p:xfrm>
          <a:off x="687492" y="2644578"/>
          <a:ext cx="673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8" name="Equation" r:id="rId12" imgW="279360" imgH="228600" progId="Equation.DSMT4">
                  <p:embed/>
                </p:oleObj>
              </mc:Choice>
              <mc:Fallback>
                <p:oleObj name="Equation" r:id="rId12" imgW="27936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2C927539-17E8-4C47-A404-BB0F5E2281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492" y="2644578"/>
                        <a:ext cx="673100" cy="55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46DB2A43-056B-4AA8-92D2-63512909A2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499883"/>
              </p:ext>
            </p:extLst>
          </p:nvPr>
        </p:nvGraphicFramePr>
        <p:xfrm>
          <a:off x="2177340" y="1005847"/>
          <a:ext cx="1039812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9" name="Equation" r:id="rId14" imgW="431640" imgH="253800" progId="Equation.DSMT4">
                  <p:embed/>
                </p:oleObj>
              </mc:Choice>
              <mc:Fallback>
                <p:oleObj name="Equation" r:id="rId14" imgW="43164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2C927539-17E8-4C47-A404-BB0F5E2281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7340" y="1005847"/>
                        <a:ext cx="1039812" cy="620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0E198A00-6B58-4810-9203-1145992B28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057894"/>
              </p:ext>
            </p:extLst>
          </p:nvPr>
        </p:nvGraphicFramePr>
        <p:xfrm>
          <a:off x="2697246" y="2712141"/>
          <a:ext cx="36671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" name="Equation" r:id="rId16" imgW="152280" imgH="203040" progId="Equation.DSMT4">
                  <p:embed/>
                </p:oleObj>
              </mc:Choice>
              <mc:Fallback>
                <p:oleObj name="Equation" r:id="rId16" imgW="152280" imgH="2030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2C927539-17E8-4C47-A404-BB0F5E2281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246" y="2712141"/>
                        <a:ext cx="366712" cy="496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BBB91861-6128-4306-AB68-6485A3763C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586365"/>
              </p:ext>
            </p:extLst>
          </p:nvPr>
        </p:nvGraphicFramePr>
        <p:xfrm>
          <a:off x="9150828" y="5493360"/>
          <a:ext cx="36671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" name="Equation" r:id="rId18" imgW="152280" imgH="203040" progId="Equation.DSMT4">
                  <p:embed/>
                </p:oleObj>
              </mc:Choice>
              <mc:Fallback>
                <p:oleObj name="Equation" r:id="rId18" imgW="152280" imgH="20304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0E198A00-6B58-4810-9203-1145992B28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0828" y="5493360"/>
                        <a:ext cx="366712" cy="496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F0D9A5F-55E2-4A64-AE17-22ED8CA4AE60}"/>
              </a:ext>
            </a:extLst>
          </p:cNvPr>
          <p:cNvSpPr txBox="1"/>
          <p:nvPr/>
        </p:nvSpPr>
        <p:spPr>
          <a:xfrm>
            <a:off x="8947119" y="863269"/>
            <a:ext cx="29059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Minimum amplifier bandwidth to amplify at least one signal replica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Case N=1</a:t>
            </a:r>
          </a:p>
        </p:txBody>
      </p:sp>
      <p:sp>
        <p:nvSpPr>
          <p:cNvPr id="18" name="Freccia a sinistra 17">
            <a:extLst>
              <a:ext uri="{FF2B5EF4-FFF2-40B4-BE49-F238E27FC236}">
                <a16:creationId xmlns:a16="http://schemas.microsoft.com/office/drawing/2014/main" id="{9C6749A4-B62F-4570-A3DB-B8CED94D8601}"/>
              </a:ext>
            </a:extLst>
          </p:cNvPr>
          <p:cNvSpPr/>
          <p:nvPr/>
        </p:nvSpPr>
        <p:spPr>
          <a:xfrm>
            <a:off x="8109514" y="1302247"/>
            <a:ext cx="552410" cy="404327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993ABCA-A2AD-4E31-A9C9-38CB285DBA83}"/>
              </a:ext>
            </a:extLst>
          </p:cNvPr>
          <p:cNvSpPr txBox="1"/>
          <p:nvPr/>
        </p:nvSpPr>
        <p:spPr>
          <a:xfrm>
            <a:off x="7824320" y="3710910"/>
            <a:ext cx="4140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amplifier frequency response</a:t>
            </a:r>
          </a:p>
        </p:txBody>
      </p:sp>
    </p:spTree>
    <p:extLst>
      <p:ext uri="{BB962C8B-B14F-4D97-AF65-F5344CB8AC3E}">
        <p14:creationId xmlns:p14="http://schemas.microsoft.com/office/powerpoint/2010/main" val="30326914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883A3A-7007-48DE-AC9A-D31C6336E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77" y="-7287"/>
            <a:ext cx="10515600" cy="662397"/>
          </a:xfrm>
        </p:spPr>
        <p:txBody>
          <a:bodyPr/>
          <a:lstStyle/>
          <a:p>
            <a:r>
              <a:rPr lang="en-US"/>
              <a:t>Effect of phase delays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6AF707A-3678-4C80-88DB-FE83468B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187CBDD-243C-4988-99B0-6291156E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38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0C3E2CA-A17B-4346-ADFB-42FF2A0C2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954" y="882272"/>
            <a:ext cx="4048763" cy="216331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83865D6-56D7-4744-B7F3-9856C828C529}"/>
              </a:ext>
            </a:extLst>
          </p:cNvPr>
          <p:cNvSpPr txBox="1"/>
          <p:nvPr/>
        </p:nvSpPr>
        <p:spPr>
          <a:xfrm>
            <a:off x="2012196" y="2982923"/>
            <a:ext cx="189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delay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80A4209-6D28-4F59-8085-911376254871}"/>
              </a:ext>
            </a:extLst>
          </p:cNvPr>
          <p:cNvSpPr txBox="1"/>
          <p:nvPr/>
        </p:nvSpPr>
        <p:spPr>
          <a:xfrm>
            <a:off x="3474300" y="1224235"/>
            <a:ext cx="23936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typical amplifier 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phase response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CA87407B-629F-4AC0-ACC8-550ECE4FC5DF}"/>
              </a:ext>
            </a:extLst>
          </p:cNvPr>
          <p:cNvCxnSpPr/>
          <p:nvPr/>
        </p:nvCxnSpPr>
        <p:spPr>
          <a:xfrm flipV="1">
            <a:off x="3706460" y="2624667"/>
            <a:ext cx="204013" cy="420915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606BEA8E-662B-4CB3-93DF-D4146CA955E4}"/>
              </a:ext>
            </a:extLst>
          </p:cNvPr>
          <p:cNvCxnSpPr>
            <a:cxnSpLocks/>
          </p:cNvCxnSpPr>
          <p:nvPr/>
        </p:nvCxnSpPr>
        <p:spPr>
          <a:xfrm flipH="1">
            <a:off x="4359603" y="2055232"/>
            <a:ext cx="1103087" cy="55836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40EAB0F2-6B37-4B3A-B16B-F68F7F5612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1956" y="1485057"/>
            <a:ext cx="3076575" cy="1114425"/>
          </a:xfrm>
          <a:prstGeom prst="rect">
            <a:avLst/>
          </a:prstGeom>
        </p:spPr>
      </p:pic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89E49290-39B3-4D86-9BEF-F04CB70195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09131" y="3265921"/>
            <a:ext cx="3076575" cy="1114425"/>
          </a:xfrm>
          <a:prstGeom prst="rect">
            <a:avLst/>
          </a:prstGeom>
        </p:spPr>
      </p:pic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CAB66D28-8C51-4098-8476-41E87646B1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21956" y="4801946"/>
            <a:ext cx="3076575" cy="1114425"/>
          </a:xfrm>
          <a:prstGeom prst="rect">
            <a:avLst/>
          </a:prstGeom>
        </p:spPr>
      </p:pic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93C8A64E-0DBF-4B40-8B26-B3C54241CA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683257"/>
              </p:ext>
            </p:extLst>
          </p:nvPr>
        </p:nvGraphicFramePr>
        <p:xfrm>
          <a:off x="10237702" y="2837938"/>
          <a:ext cx="9715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8" name="Equation" r:id="rId11" imgW="380880" imgH="203040" progId="Equation.DSMT4">
                  <p:embed/>
                </p:oleObj>
              </mc:Choice>
              <mc:Fallback>
                <p:oleObj name="Equation" r:id="rId11" imgW="380880" imgH="20304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07B734BB-818E-4A9F-907B-506E9D5768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7702" y="2837938"/>
                        <a:ext cx="971550" cy="523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3D8D5F5D-1852-400D-8614-BA4A51BA3A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515630"/>
              </p:ext>
            </p:extLst>
          </p:nvPr>
        </p:nvGraphicFramePr>
        <p:xfrm>
          <a:off x="8531207" y="2837939"/>
          <a:ext cx="8096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9" name="Equation" r:id="rId13" imgW="317160" imgH="203040" progId="Equation.DSMT4">
                  <p:embed/>
                </p:oleObj>
              </mc:Choice>
              <mc:Fallback>
                <p:oleObj name="Equation" r:id="rId13" imgW="317160" imgH="20304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93C8A64E-0DBF-4B40-8B26-B3C54241CA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1207" y="2837939"/>
                        <a:ext cx="809625" cy="523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reccia in giù 17">
            <a:extLst>
              <a:ext uri="{FF2B5EF4-FFF2-40B4-BE49-F238E27FC236}">
                <a16:creationId xmlns:a16="http://schemas.microsoft.com/office/drawing/2014/main" id="{74C439BC-7A41-409A-867A-2C0576FA5C6E}"/>
              </a:ext>
            </a:extLst>
          </p:cNvPr>
          <p:cNvSpPr/>
          <p:nvPr/>
        </p:nvSpPr>
        <p:spPr>
          <a:xfrm>
            <a:off x="8731969" y="2599482"/>
            <a:ext cx="246088" cy="25441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ccia in giù 18">
            <a:extLst>
              <a:ext uri="{FF2B5EF4-FFF2-40B4-BE49-F238E27FC236}">
                <a16:creationId xmlns:a16="http://schemas.microsoft.com/office/drawing/2014/main" id="{EC9FDD16-DB78-49AD-B8A0-A4C41019CFC8}"/>
              </a:ext>
            </a:extLst>
          </p:cNvPr>
          <p:cNvSpPr/>
          <p:nvPr/>
        </p:nvSpPr>
        <p:spPr>
          <a:xfrm>
            <a:off x="10462220" y="2616256"/>
            <a:ext cx="246088" cy="25441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ccia in giù 19">
            <a:extLst>
              <a:ext uri="{FF2B5EF4-FFF2-40B4-BE49-F238E27FC236}">
                <a16:creationId xmlns:a16="http://schemas.microsoft.com/office/drawing/2014/main" id="{6FB8EFF9-8263-4020-8F7F-C8409F8DECC2}"/>
              </a:ext>
            </a:extLst>
          </p:cNvPr>
          <p:cNvSpPr/>
          <p:nvPr/>
        </p:nvSpPr>
        <p:spPr>
          <a:xfrm>
            <a:off x="8731969" y="3405104"/>
            <a:ext cx="246088" cy="25441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ccia in giù 20">
            <a:extLst>
              <a:ext uri="{FF2B5EF4-FFF2-40B4-BE49-F238E27FC236}">
                <a16:creationId xmlns:a16="http://schemas.microsoft.com/office/drawing/2014/main" id="{7CA9B0C2-1859-4288-9E32-F40B9BACEEF9}"/>
              </a:ext>
            </a:extLst>
          </p:cNvPr>
          <p:cNvSpPr/>
          <p:nvPr/>
        </p:nvSpPr>
        <p:spPr>
          <a:xfrm>
            <a:off x="10462220" y="3421878"/>
            <a:ext cx="246088" cy="25441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55495432-26C4-4803-9FDB-692BF9F08AF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321956" y="317004"/>
            <a:ext cx="3076575" cy="1114425"/>
          </a:xfrm>
          <a:prstGeom prst="rect">
            <a:avLst/>
          </a:prstGeom>
        </p:spPr>
      </p:pic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2668520F-13CB-4375-844B-73E41D63FE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847160"/>
              </p:ext>
            </p:extLst>
          </p:nvPr>
        </p:nvGraphicFramePr>
        <p:xfrm>
          <a:off x="10237702" y="1491494"/>
          <a:ext cx="48577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0" name="Equation" r:id="rId17" imgW="190440" imgH="228600" progId="Equation.DSMT4">
                  <p:embed/>
                </p:oleObj>
              </mc:Choice>
              <mc:Fallback>
                <p:oleObj name="Equation" r:id="rId17" imgW="190440" imgH="2286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3D8D5F5D-1852-400D-8614-BA4A51BA3A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7702" y="1491494"/>
                        <a:ext cx="485775" cy="588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E53440E6-A7FD-4EE6-90B2-58EA40670E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947823"/>
              </p:ext>
            </p:extLst>
          </p:nvPr>
        </p:nvGraphicFramePr>
        <p:xfrm>
          <a:off x="8531829" y="1333055"/>
          <a:ext cx="6477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1" name="Equation" r:id="rId19" imgW="253800" imgH="228600" progId="Equation.DSMT4">
                  <p:embed/>
                </p:oleObj>
              </mc:Choice>
              <mc:Fallback>
                <p:oleObj name="Equation" r:id="rId19" imgW="253800" imgH="228600" progId="Equation.DSMT4">
                  <p:embed/>
                  <p:pic>
                    <p:nvPicPr>
                      <p:cNvPr id="23" name="Oggetto 22">
                        <a:extLst>
                          <a:ext uri="{FF2B5EF4-FFF2-40B4-BE49-F238E27FC236}">
                            <a16:creationId xmlns:a16="http://schemas.microsoft.com/office/drawing/2014/main" id="{2668520F-13CB-4375-844B-73E41D63FE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1829" y="1333055"/>
                        <a:ext cx="647700" cy="588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ggetto 24">
            <a:extLst>
              <a:ext uri="{FF2B5EF4-FFF2-40B4-BE49-F238E27FC236}">
                <a16:creationId xmlns:a16="http://schemas.microsoft.com/office/drawing/2014/main" id="{990BC80E-6B9F-4771-A0B8-DC849CFC92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659529"/>
              </p:ext>
            </p:extLst>
          </p:nvPr>
        </p:nvGraphicFramePr>
        <p:xfrm>
          <a:off x="8693754" y="4551158"/>
          <a:ext cx="48577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2" name="Equation" r:id="rId21" imgW="190440" imgH="228600" progId="Equation.DSMT4">
                  <p:embed/>
                </p:oleObj>
              </mc:Choice>
              <mc:Fallback>
                <p:oleObj name="Equation" r:id="rId21" imgW="190440" imgH="228600" progId="Equation.DSMT4">
                  <p:embed/>
                  <p:pic>
                    <p:nvPicPr>
                      <p:cNvPr id="23" name="Oggetto 22">
                        <a:extLst>
                          <a:ext uri="{FF2B5EF4-FFF2-40B4-BE49-F238E27FC236}">
                            <a16:creationId xmlns:a16="http://schemas.microsoft.com/office/drawing/2014/main" id="{2668520F-13CB-4375-844B-73E41D63FE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3754" y="4551158"/>
                        <a:ext cx="485775" cy="588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ggetto 25">
            <a:extLst>
              <a:ext uri="{FF2B5EF4-FFF2-40B4-BE49-F238E27FC236}">
                <a16:creationId xmlns:a16="http://schemas.microsoft.com/office/drawing/2014/main" id="{DCB8E479-38D9-48A9-A343-3235F0BDF3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669790"/>
              </p:ext>
            </p:extLst>
          </p:nvPr>
        </p:nvGraphicFramePr>
        <p:xfrm>
          <a:off x="10261414" y="4609150"/>
          <a:ext cx="6477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3" name="Equation" r:id="rId23" imgW="253800" imgH="228600" progId="Equation.DSMT4">
                  <p:embed/>
                </p:oleObj>
              </mc:Choice>
              <mc:Fallback>
                <p:oleObj name="Equation" r:id="rId23" imgW="253800" imgH="228600" progId="Equation.DSMT4">
                  <p:embed/>
                  <p:pic>
                    <p:nvPicPr>
                      <p:cNvPr id="24" name="Oggetto 23">
                        <a:extLst>
                          <a:ext uri="{FF2B5EF4-FFF2-40B4-BE49-F238E27FC236}">
                            <a16:creationId xmlns:a16="http://schemas.microsoft.com/office/drawing/2014/main" id="{E53440E6-A7FD-4EE6-90B2-58EA40670E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61414" y="4609150"/>
                        <a:ext cx="647700" cy="588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B4B04D25-CD21-46BA-83B6-9B53753B36DE}"/>
              </a:ext>
            </a:extLst>
          </p:cNvPr>
          <p:cNvSpPr/>
          <p:nvPr/>
        </p:nvSpPr>
        <p:spPr>
          <a:xfrm>
            <a:off x="9020552" y="1368990"/>
            <a:ext cx="478971" cy="769257"/>
          </a:xfrm>
          <a:custGeom>
            <a:avLst/>
            <a:gdLst>
              <a:gd name="connsiteX0" fmla="*/ 478971 w 478971"/>
              <a:gd name="connsiteY0" fmla="*/ 0 h 769257"/>
              <a:gd name="connsiteX1" fmla="*/ 203200 w 478971"/>
              <a:gd name="connsiteY1" fmla="*/ 333828 h 769257"/>
              <a:gd name="connsiteX2" fmla="*/ 0 w 478971"/>
              <a:gd name="connsiteY2" fmla="*/ 769257 h 769257"/>
              <a:gd name="connsiteX3" fmla="*/ 0 w 478971"/>
              <a:gd name="connsiteY3" fmla="*/ 769257 h 76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971" h="769257">
                <a:moveTo>
                  <a:pt x="478971" y="0"/>
                </a:moveTo>
                <a:cubicBezTo>
                  <a:pt x="380999" y="102809"/>
                  <a:pt x="283028" y="205619"/>
                  <a:pt x="203200" y="333828"/>
                </a:cubicBezTo>
                <a:cubicBezTo>
                  <a:pt x="123371" y="462038"/>
                  <a:pt x="0" y="769257"/>
                  <a:pt x="0" y="769257"/>
                </a:cubicBezTo>
                <a:lnTo>
                  <a:pt x="0" y="769257"/>
                </a:lnTo>
              </a:path>
            </a:pathLst>
          </a:custGeom>
          <a:noFill/>
          <a:ln w="381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439ECABF-EF44-449C-AED3-C0FF8815AB65}"/>
              </a:ext>
            </a:extLst>
          </p:cNvPr>
          <p:cNvSpPr/>
          <p:nvPr/>
        </p:nvSpPr>
        <p:spPr>
          <a:xfrm flipH="1">
            <a:off x="9903194" y="1368990"/>
            <a:ext cx="478971" cy="769257"/>
          </a:xfrm>
          <a:custGeom>
            <a:avLst/>
            <a:gdLst>
              <a:gd name="connsiteX0" fmla="*/ 478971 w 478971"/>
              <a:gd name="connsiteY0" fmla="*/ 0 h 769257"/>
              <a:gd name="connsiteX1" fmla="*/ 203200 w 478971"/>
              <a:gd name="connsiteY1" fmla="*/ 333828 h 769257"/>
              <a:gd name="connsiteX2" fmla="*/ 0 w 478971"/>
              <a:gd name="connsiteY2" fmla="*/ 769257 h 769257"/>
              <a:gd name="connsiteX3" fmla="*/ 0 w 478971"/>
              <a:gd name="connsiteY3" fmla="*/ 769257 h 76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971" h="769257">
                <a:moveTo>
                  <a:pt x="478971" y="0"/>
                </a:moveTo>
                <a:cubicBezTo>
                  <a:pt x="380999" y="102809"/>
                  <a:pt x="283028" y="205619"/>
                  <a:pt x="203200" y="333828"/>
                </a:cubicBezTo>
                <a:cubicBezTo>
                  <a:pt x="123371" y="462038"/>
                  <a:pt x="0" y="769257"/>
                  <a:pt x="0" y="769257"/>
                </a:cubicBezTo>
                <a:lnTo>
                  <a:pt x="0" y="769257"/>
                </a:lnTo>
              </a:path>
            </a:pathLst>
          </a:custGeom>
          <a:noFill/>
          <a:ln w="381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6F797D7A-BB7A-4947-B1BE-C2C3E1EC6596}"/>
              </a:ext>
            </a:extLst>
          </p:cNvPr>
          <p:cNvSpPr/>
          <p:nvPr/>
        </p:nvSpPr>
        <p:spPr>
          <a:xfrm flipV="1">
            <a:off x="9020552" y="4401703"/>
            <a:ext cx="478971" cy="769257"/>
          </a:xfrm>
          <a:custGeom>
            <a:avLst/>
            <a:gdLst>
              <a:gd name="connsiteX0" fmla="*/ 478971 w 478971"/>
              <a:gd name="connsiteY0" fmla="*/ 0 h 769257"/>
              <a:gd name="connsiteX1" fmla="*/ 203200 w 478971"/>
              <a:gd name="connsiteY1" fmla="*/ 333828 h 769257"/>
              <a:gd name="connsiteX2" fmla="*/ 0 w 478971"/>
              <a:gd name="connsiteY2" fmla="*/ 769257 h 769257"/>
              <a:gd name="connsiteX3" fmla="*/ 0 w 478971"/>
              <a:gd name="connsiteY3" fmla="*/ 769257 h 76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971" h="769257">
                <a:moveTo>
                  <a:pt x="478971" y="0"/>
                </a:moveTo>
                <a:cubicBezTo>
                  <a:pt x="380999" y="102809"/>
                  <a:pt x="283028" y="205619"/>
                  <a:pt x="203200" y="333828"/>
                </a:cubicBezTo>
                <a:cubicBezTo>
                  <a:pt x="123371" y="462038"/>
                  <a:pt x="0" y="769257"/>
                  <a:pt x="0" y="769257"/>
                </a:cubicBezTo>
                <a:lnTo>
                  <a:pt x="0" y="769257"/>
                </a:lnTo>
              </a:path>
            </a:pathLst>
          </a:custGeom>
          <a:noFill/>
          <a:ln w="38100"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igura a mano libera: forma 31">
            <a:extLst>
              <a:ext uri="{FF2B5EF4-FFF2-40B4-BE49-F238E27FC236}">
                <a16:creationId xmlns:a16="http://schemas.microsoft.com/office/drawing/2014/main" id="{8510CEAE-EDB1-47CE-9FE2-F3162B4AD961}"/>
              </a:ext>
            </a:extLst>
          </p:cNvPr>
          <p:cNvSpPr/>
          <p:nvPr/>
        </p:nvSpPr>
        <p:spPr>
          <a:xfrm flipH="1" flipV="1">
            <a:off x="9903194" y="4401703"/>
            <a:ext cx="478971" cy="769257"/>
          </a:xfrm>
          <a:custGeom>
            <a:avLst/>
            <a:gdLst>
              <a:gd name="connsiteX0" fmla="*/ 478971 w 478971"/>
              <a:gd name="connsiteY0" fmla="*/ 0 h 769257"/>
              <a:gd name="connsiteX1" fmla="*/ 203200 w 478971"/>
              <a:gd name="connsiteY1" fmla="*/ 333828 h 769257"/>
              <a:gd name="connsiteX2" fmla="*/ 0 w 478971"/>
              <a:gd name="connsiteY2" fmla="*/ 769257 h 769257"/>
              <a:gd name="connsiteX3" fmla="*/ 0 w 478971"/>
              <a:gd name="connsiteY3" fmla="*/ 769257 h 76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971" h="769257">
                <a:moveTo>
                  <a:pt x="478971" y="0"/>
                </a:moveTo>
                <a:cubicBezTo>
                  <a:pt x="380999" y="102809"/>
                  <a:pt x="283028" y="205619"/>
                  <a:pt x="203200" y="333828"/>
                </a:cubicBezTo>
                <a:cubicBezTo>
                  <a:pt x="123371" y="462038"/>
                  <a:pt x="0" y="769257"/>
                  <a:pt x="0" y="769257"/>
                </a:cubicBezTo>
                <a:lnTo>
                  <a:pt x="0" y="769257"/>
                </a:lnTo>
              </a:path>
            </a:pathLst>
          </a:custGeom>
          <a:noFill/>
          <a:ln w="38100">
            <a:head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Oggetto 32">
            <a:extLst>
              <a:ext uri="{FF2B5EF4-FFF2-40B4-BE49-F238E27FC236}">
                <a16:creationId xmlns:a16="http://schemas.microsoft.com/office/drawing/2014/main" id="{E29A2DE0-9131-411E-91EB-B816A2C18E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778662"/>
              </p:ext>
            </p:extLst>
          </p:nvPr>
        </p:nvGraphicFramePr>
        <p:xfrm>
          <a:off x="422420" y="3490896"/>
          <a:ext cx="3822700" cy="679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4" name="Equation" r:id="rId25" imgW="1663560" imgH="291960" progId="Equation.DSMT4">
                  <p:embed/>
                </p:oleObj>
              </mc:Choice>
              <mc:Fallback>
                <p:oleObj name="Equation" r:id="rId25" imgW="1663560" imgH="29196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07B734BB-818E-4A9F-907B-506E9D5768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20" y="3490896"/>
                        <a:ext cx="3822700" cy="6795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ggetto 33">
            <a:extLst>
              <a:ext uri="{FF2B5EF4-FFF2-40B4-BE49-F238E27FC236}">
                <a16:creationId xmlns:a16="http://schemas.microsoft.com/office/drawing/2014/main" id="{62ABDC05-3AA9-4A04-864E-F228059928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864959"/>
              </p:ext>
            </p:extLst>
          </p:nvPr>
        </p:nvGraphicFramePr>
        <p:xfrm>
          <a:off x="4339336" y="3444588"/>
          <a:ext cx="3513327" cy="662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5" name="Equation" r:id="rId27" imgW="1498320" imgH="279360" progId="Equation.DSMT4">
                  <p:embed/>
                </p:oleObj>
              </mc:Choice>
              <mc:Fallback>
                <p:oleObj name="Equation" r:id="rId27" imgW="1498320" imgH="279360" progId="Equation.DSMT4">
                  <p:embed/>
                  <p:pic>
                    <p:nvPicPr>
                      <p:cNvPr id="33" name="Oggetto 32">
                        <a:extLst>
                          <a:ext uri="{FF2B5EF4-FFF2-40B4-BE49-F238E27FC236}">
                            <a16:creationId xmlns:a16="http://schemas.microsoft.com/office/drawing/2014/main" id="{E29A2DE0-9131-411E-91EB-B816A2C18E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9336" y="3444588"/>
                        <a:ext cx="3513327" cy="6623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AA78EAF0-23EE-4661-B439-59EC19B2D78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42687" y="2117120"/>
            <a:ext cx="3637294" cy="25111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87D6345-9B91-44BE-B9E2-3ED8786F44A9}"/>
              </a:ext>
            </a:extLst>
          </p:cNvPr>
          <p:cNvSpPr txBox="1"/>
          <p:nvPr/>
        </p:nvSpPr>
        <p:spPr>
          <a:xfrm>
            <a:off x="330619" y="4295074"/>
            <a:ext cx="7836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Replicas that undergo a phase shift are attenuated when they are brought back to baseband.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>
                <a:latin typeface="Symbol" panose="05050102010706020507" pitchFamily="18" charset="2"/>
                <a:cs typeface="Arial" panose="020B0604020202020204" pitchFamily="34" charset="0"/>
              </a:rPr>
              <a:t>q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=90°           total cancellation of the contribution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For  </a:t>
            </a:r>
            <a:r>
              <a:rPr lang="en-US" sz="2400">
                <a:latin typeface="Symbol" panose="05050102010706020507" pitchFamily="18" charset="2"/>
                <a:cs typeface="Arial" panose="020B0604020202020204" pitchFamily="34" charset="0"/>
              </a:rPr>
              <a:t>q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=180°        the sign of the contribution is reversed</a:t>
            </a: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0C624BBC-4ED0-4B50-9F4E-3BA6B89C26B1}"/>
              </a:ext>
            </a:extLst>
          </p:cNvPr>
          <p:cNvSpPr/>
          <p:nvPr/>
        </p:nvSpPr>
        <p:spPr>
          <a:xfrm>
            <a:off x="2145234" y="5140886"/>
            <a:ext cx="377072" cy="30205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ccia a destra 34">
            <a:extLst>
              <a:ext uri="{FF2B5EF4-FFF2-40B4-BE49-F238E27FC236}">
                <a16:creationId xmlns:a16="http://schemas.microsoft.com/office/drawing/2014/main" id="{4494B84C-4853-4DB9-93BE-2FE037C703ED}"/>
              </a:ext>
            </a:extLst>
          </p:cNvPr>
          <p:cNvSpPr/>
          <p:nvPr/>
        </p:nvSpPr>
        <p:spPr>
          <a:xfrm>
            <a:off x="2145234" y="5473759"/>
            <a:ext cx="377072" cy="30205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283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6B318F-3F67-43FE-BE3E-E0A30C8C0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3704"/>
            <a:ext cx="10515600" cy="662397"/>
          </a:xfrm>
        </p:spPr>
        <p:txBody>
          <a:bodyPr/>
          <a:lstStyle/>
          <a:p>
            <a:r>
              <a:rPr lang="en-US"/>
              <a:t>Time domain analysis with finite aplifier bandwidth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7FD16B7-DAF6-4F61-BA8C-489658AD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9DF01A-6960-45D9-AF12-ABD9145CF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39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0110BBDA-0145-499D-B49C-C5C8CF534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6526" y="1379544"/>
            <a:ext cx="3530346" cy="1569911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4AE40C50-3FAA-4D03-AC61-198B31AA1E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37191" y="1439464"/>
            <a:ext cx="2577465" cy="4350449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5AF70CEF-071B-4C2A-A98D-A6C6379C0A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9243" y="3009375"/>
            <a:ext cx="3538157" cy="1265301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F78391B6-11A1-41F0-8509-C4C12C4D5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2299" y="4338335"/>
            <a:ext cx="3616262" cy="1265301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7CCF8348-B4A2-4999-ACD1-84D647469B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37191" y="4639317"/>
            <a:ext cx="2843022" cy="23432"/>
          </a:xfrm>
          <a:prstGeom prst="rect">
            <a:avLst/>
          </a:prstGeom>
        </p:spPr>
      </p:pic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BDE7FF0B-DB46-4D5C-8857-D76D1DE21F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929563" y="1115690"/>
            <a:ext cx="1387616" cy="4487946"/>
          </a:xfrm>
          <a:prstGeom prst="rect">
            <a:avLst/>
          </a:prstGeom>
        </p:spPr>
      </p:pic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8A134471-461E-4758-9B39-C816715F6731}"/>
              </a:ext>
            </a:extLst>
          </p:cNvPr>
          <p:cNvSpPr/>
          <p:nvPr/>
        </p:nvSpPr>
        <p:spPr>
          <a:xfrm>
            <a:off x="7416800" y="1115690"/>
            <a:ext cx="364067" cy="26385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919589FA-4153-4770-A16E-0CED6606148E}"/>
              </a:ext>
            </a:extLst>
          </p:cNvPr>
          <p:cNvSpPr/>
          <p:nvPr/>
        </p:nvSpPr>
        <p:spPr>
          <a:xfrm>
            <a:off x="7416800" y="2000331"/>
            <a:ext cx="364067" cy="26385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D19517A6-252F-491E-8E20-0312AE48D459}"/>
              </a:ext>
            </a:extLst>
          </p:cNvPr>
          <p:cNvSpPr/>
          <p:nvPr/>
        </p:nvSpPr>
        <p:spPr>
          <a:xfrm>
            <a:off x="7416800" y="3285067"/>
            <a:ext cx="364067" cy="26385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E094A22B-4942-4253-8A31-A76EE347D225}"/>
              </a:ext>
            </a:extLst>
          </p:cNvPr>
          <p:cNvSpPr/>
          <p:nvPr/>
        </p:nvSpPr>
        <p:spPr>
          <a:xfrm>
            <a:off x="7416800" y="4145862"/>
            <a:ext cx="364067" cy="263854"/>
          </a:xfrm>
          <a:prstGeom prst="rightArrow">
            <a:avLst/>
          </a:prstGeom>
          <a:solidFill>
            <a:srgbClr val="C45C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B8081018-5A8D-4F10-9540-35207D73904C}"/>
              </a:ext>
            </a:extLst>
          </p:cNvPr>
          <p:cNvSpPr/>
          <p:nvPr/>
        </p:nvSpPr>
        <p:spPr>
          <a:xfrm>
            <a:off x="7416800" y="5248990"/>
            <a:ext cx="364067" cy="2638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2445B861-5157-4CB1-A708-96E6E32EF0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012383"/>
              </p:ext>
            </p:extLst>
          </p:nvPr>
        </p:nvGraphicFramePr>
        <p:xfrm>
          <a:off x="4521983" y="4338335"/>
          <a:ext cx="151765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Equation" r:id="rId15" imgW="660240" imgH="228600" progId="Equation.DSMT4">
                  <p:embed/>
                </p:oleObj>
              </mc:Choice>
              <mc:Fallback>
                <p:oleObj name="Equation" r:id="rId15" imgW="660240" imgH="228600" progId="Equation.DSMT4">
                  <p:embed/>
                  <p:pic>
                    <p:nvPicPr>
                      <p:cNvPr id="33" name="Oggetto 32">
                        <a:extLst>
                          <a:ext uri="{FF2B5EF4-FFF2-40B4-BE49-F238E27FC236}">
                            <a16:creationId xmlns:a16="http://schemas.microsoft.com/office/drawing/2014/main" id="{E29A2DE0-9131-411E-91EB-B816A2C18E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983" y="4338335"/>
                        <a:ext cx="1517650" cy="531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DCA338A3-8ED7-434D-AF2B-DCCE96D9C9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605424"/>
              </p:ext>
            </p:extLst>
          </p:nvPr>
        </p:nvGraphicFramePr>
        <p:xfrm>
          <a:off x="4297433" y="5167613"/>
          <a:ext cx="22336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Equation" r:id="rId17" imgW="876240" imgH="241200" progId="Equation.DSMT4">
                  <p:embed/>
                </p:oleObj>
              </mc:Choice>
              <mc:Fallback>
                <p:oleObj name="Equation" r:id="rId17" imgW="876240" imgH="24120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07B734BB-818E-4A9F-907B-506E9D5768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433" y="5167613"/>
                        <a:ext cx="2233613" cy="62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13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A0285F-DAE0-4435-A697-670717F4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298" y="161837"/>
            <a:ext cx="10515600" cy="662397"/>
          </a:xfrm>
        </p:spPr>
        <p:txBody>
          <a:bodyPr/>
          <a:lstStyle/>
          <a:p>
            <a:r>
              <a:rPr lang="it-IT" dirty="0"/>
              <a:t>Premise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41937B3-34D9-410D-BCB7-B1371752A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614677-0698-4EB5-8875-8A00BD882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2BBB214-73A0-42BF-8C63-92A79C8F8149}"/>
              </a:ext>
            </a:extLst>
          </p:cNvPr>
          <p:cNvSpPr txBox="1"/>
          <p:nvPr/>
        </p:nvSpPr>
        <p:spPr>
          <a:xfrm>
            <a:off x="1192842" y="845091"/>
            <a:ext cx="9925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all cases, in order to simplify the formalism, we will refer to the case of a voltage amplifier: </a:t>
            </a:r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0231129F-D09A-475B-9336-792CEAE09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850952"/>
              </p:ext>
            </p:extLst>
          </p:nvPr>
        </p:nvGraphicFramePr>
        <p:xfrm>
          <a:off x="4527770" y="1521874"/>
          <a:ext cx="3028951" cy="721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3" imgW="1066680" imgH="253800" progId="Equation.DSMT4">
                  <p:embed/>
                </p:oleObj>
              </mc:Choice>
              <mc:Fallback>
                <p:oleObj name="Equation" r:id="rId3" imgW="1066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27770" y="1521874"/>
                        <a:ext cx="3028951" cy="721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0AC4F5A3-4CD6-4512-B1A5-E08907445C2F}"/>
              </a:ext>
            </a:extLst>
          </p:cNvPr>
          <p:cNvSpPr txBox="1"/>
          <p:nvPr/>
        </p:nvSpPr>
        <p:spPr>
          <a:xfrm>
            <a:off x="1192841" y="2368168"/>
            <a:ext cx="9695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="1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includes both the input referred noise and offset voltage. 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50C04BEA-DB29-4833-9E8B-C26CA9CA41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267098"/>
              </p:ext>
            </p:extLst>
          </p:nvPr>
        </p:nvGraphicFramePr>
        <p:xfrm>
          <a:off x="4748653" y="3619159"/>
          <a:ext cx="20193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5" imgW="711000" imgH="228600" progId="Equation.DSMT4">
                  <p:embed/>
                </p:oleObj>
              </mc:Choice>
              <mc:Fallback>
                <p:oleObj name="Equation" r:id="rId5" imgW="71100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0231129F-D09A-475B-9336-792CEAE096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48653" y="3619159"/>
                        <a:ext cx="2019300" cy="649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023A527A-766B-4893-A319-73401A584CDB}"/>
              </a:ext>
            </a:extLst>
          </p:cNvPr>
          <p:cNvSpPr txBox="1"/>
          <p:nvPr/>
        </p:nvSpPr>
        <p:spPr>
          <a:xfrm>
            <a:off x="1190625" y="3014595"/>
            <a:ext cx="9442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we remove the signal from the amplifier input, the output becomes:</a:t>
            </a: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02C042B4-4AE8-4755-A9EA-09F720CED4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90625" y="4268447"/>
            <a:ext cx="2847975" cy="1543050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DE0728DC-6D01-4F80-A9FB-F14B12D475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99058" y="4178237"/>
            <a:ext cx="3028950" cy="154305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A0A19C0-7499-4753-AFE1-53939887F049}"/>
              </a:ext>
            </a:extLst>
          </p:cNvPr>
          <p:cNvSpPr txBox="1"/>
          <p:nvPr/>
        </p:nvSpPr>
        <p:spPr>
          <a:xfrm>
            <a:off x="2705492" y="5587559"/>
            <a:ext cx="2153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Voltage - input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F765A7E-05BB-4F19-9903-68585AD6B0B2}"/>
              </a:ext>
            </a:extLst>
          </p:cNvPr>
          <p:cNvSpPr txBox="1"/>
          <p:nvPr/>
        </p:nvSpPr>
        <p:spPr>
          <a:xfrm>
            <a:off x="8651564" y="5435788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- input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AA1065C-BE8A-44C0-BDCB-738F768D889C}"/>
              </a:ext>
            </a:extLst>
          </p:cNvPr>
          <p:cNvSpPr txBox="1"/>
          <p:nvPr/>
        </p:nvSpPr>
        <p:spPr>
          <a:xfrm>
            <a:off x="4748653" y="4387021"/>
            <a:ext cx="2395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Nulling the input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signal in:</a:t>
            </a:r>
          </a:p>
        </p:txBody>
      </p:sp>
      <p:sp>
        <p:nvSpPr>
          <p:cNvPr id="15" name="Freccia a sinistra 14">
            <a:extLst>
              <a:ext uri="{FF2B5EF4-FFF2-40B4-BE49-F238E27FC236}">
                <a16:creationId xmlns:a16="http://schemas.microsoft.com/office/drawing/2014/main" id="{D5E1F71B-3BCB-4B0D-A578-2F95411B7437}"/>
              </a:ext>
            </a:extLst>
          </p:cNvPr>
          <p:cNvSpPr/>
          <p:nvPr/>
        </p:nvSpPr>
        <p:spPr>
          <a:xfrm>
            <a:off x="4213781" y="4656841"/>
            <a:ext cx="455924" cy="284291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1FB4D319-D9EC-4897-AFA6-72C84A24D482}"/>
              </a:ext>
            </a:extLst>
          </p:cNvPr>
          <p:cNvSpPr/>
          <p:nvPr/>
        </p:nvSpPr>
        <p:spPr>
          <a:xfrm>
            <a:off x="6693031" y="4941132"/>
            <a:ext cx="529777" cy="27688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8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4C3486-4BB9-4E77-AB2A-D394CBF6C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619" y="181771"/>
            <a:ext cx="10515600" cy="662397"/>
          </a:xfrm>
        </p:spPr>
        <p:txBody>
          <a:bodyPr/>
          <a:lstStyle/>
          <a:p>
            <a:r>
              <a:rPr lang="en-US"/>
              <a:t>Effect of the amplifier finite bandwidth on the output noise PSD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D3F0397-57CA-442E-8299-687F94ED6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E09C6A4-EC75-40DF-8E63-A773DE112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40</a:t>
            </a:fld>
            <a:endParaRPr lang="en-US" dirty="0"/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5274E672-3B4B-47CA-8FB3-29CB5DD5A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0085" y="972943"/>
            <a:ext cx="5457825" cy="1485900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7B6C7434-00C6-48B5-A4BC-9F5089A170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57059" y="874607"/>
            <a:ext cx="1245834" cy="4680295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7BC27AFA-9B6C-4A2D-804C-B0B1D2EB6C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8109" y="2719324"/>
            <a:ext cx="6581775" cy="158115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9D62D729-639A-4892-A775-6B2B19B07005}"/>
              </a:ext>
            </a:extLst>
          </p:cNvPr>
          <p:cNvSpPr/>
          <p:nvPr/>
        </p:nvSpPr>
        <p:spPr>
          <a:xfrm>
            <a:off x="3901727" y="2861713"/>
            <a:ext cx="456064" cy="806891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EB2703D-DEE4-4564-92AB-0DAF5A2DB900}"/>
              </a:ext>
            </a:extLst>
          </p:cNvPr>
          <p:cNvSpPr txBox="1"/>
          <p:nvPr/>
        </p:nvSpPr>
        <p:spPr>
          <a:xfrm>
            <a:off x="3755297" y="2412373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LPF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58EFEA2B-1CFA-4920-B982-B00E814AF8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30741" y="2845045"/>
            <a:ext cx="5172075" cy="812189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F1D1F709-0429-4FA4-B706-08F2E401FD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94017" y="3046490"/>
            <a:ext cx="5172075" cy="618343"/>
          </a:xfrm>
          <a:prstGeom prst="rect">
            <a:avLst/>
          </a:prstGeom>
        </p:spPr>
      </p:pic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01466EA8-7AF0-4805-B2E6-BE7688759E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42139" y="3191281"/>
            <a:ext cx="4295775" cy="475438"/>
          </a:xfrm>
          <a:prstGeom prst="rect">
            <a:avLst/>
          </a:prstGeom>
        </p:spPr>
      </p:pic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7AFC4D1C-F626-4385-A8BE-73777CC3A3D8}"/>
              </a:ext>
            </a:extLst>
          </p:cNvPr>
          <p:cNvSpPr/>
          <p:nvPr/>
        </p:nvSpPr>
        <p:spPr>
          <a:xfrm>
            <a:off x="7979833" y="1927822"/>
            <a:ext cx="2184400" cy="1583266"/>
          </a:xfrm>
          <a:custGeom>
            <a:avLst/>
            <a:gdLst>
              <a:gd name="connsiteX0" fmla="*/ 2184400 w 2184400"/>
              <a:gd name="connsiteY0" fmla="*/ 1583266 h 1583266"/>
              <a:gd name="connsiteX1" fmla="*/ 1710267 w 2184400"/>
              <a:gd name="connsiteY1" fmla="*/ 1295400 h 1583266"/>
              <a:gd name="connsiteX2" fmla="*/ 1413934 w 2184400"/>
              <a:gd name="connsiteY2" fmla="*/ 677333 h 1583266"/>
              <a:gd name="connsiteX3" fmla="*/ 1083734 w 2184400"/>
              <a:gd name="connsiteY3" fmla="*/ 313266 h 1583266"/>
              <a:gd name="connsiteX4" fmla="*/ 753534 w 2184400"/>
              <a:gd name="connsiteY4" fmla="*/ 76200 h 1583266"/>
              <a:gd name="connsiteX5" fmla="*/ 262467 w 2184400"/>
              <a:gd name="connsiteY5" fmla="*/ 16933 h 1583266"/>
              <a:gd name="connsiteX6" fmla="*/ 0 w 2184400"/>
              <a:gd name="connsiteY6" fmla="*/ 0 h 158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4400" h="1583266">
                <a:moveTo>
                  <a:pt x="2184400" y="1583266"/>
                </a:moveTo>
                <a:cubicBezTo>
                  <a:pt x="2011539" y="1514827"/>
                  <a:pt x="1838678" y="1446389"/>
                  <a:pt x="1710267" y="1295400"/>
                </a:cubicBezTo>
                <a:cubicBezTo>
                  <a:pt x="1581856" y="1144411"/>
                  <a:pt x="1518356" y="841022"/>
                  <a:pt x="1413934" y="677333"/>
                </a:cubicBezTo>
                <a:cubicBezTo>
                  <a:pt x="1309512" y="513644"/>
                  <a:pt x="1193801" y="413455"/>
                  <a:pt x="1083734" y="313266"/>
                </a:cubicBezTo>
                <a:cubicBezTo>
                  <a:pt x="973667" y="213077"/>
                  <a:pt x="890412" y="125589"/>
                  <a:pt x="753534" y="76200"/>
                </a:cubicBezTo>
                <a:cubicBezTo>
                  <a:pt x="616656" y="26811"/>
                  <a:pt x="388056" y="29633"/>
                  <a:pt x="262467" y="16933"/>
                </a:cubicBezTo>
                <a:cubicBezTo>
                  <a:pt x="136878" y="4233"/>
                  <a:pt x="68439" y="2116"/>
                  <a:pt x="0" y="0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D4F13A1B-690A-46C4-B4E3-C0234D024681}"/>
              </a:ext>
            </a:extLst>
          </p:cNvPr>
          <p:cNvSpPr/>
          <p:nvPr/>
        </p:nvSpPr>
        <p:spPr>
          <a:xfrm>
            <a:off x="8366273" y="3214754"/>
            <a:ext cx="1696534" cy="1921934"/>
          </a:xfrm>
          <a:custGeom>
            <a:avLst/>
            <a:gdLst>
              <a:gd name="connsiteX0" fmla="*/ 2184400 w 2184400"/>
              <a:gd name="connsiteY0" fmla="*/ 1583266 h 1583266"/>
              <a:gd name="connsiteX1" fmla="*/ 1710267 w 2184400"/>
              <a:gd name="connsiteY1" fmla="*/ 1295400 h 1583266"/>
              <a:gd name="connsiteX2" fmla="*/ 1413934 w 2184400"/>
              <a:gd name="connsiteY2" fmla="*/ 677333 h 1583266"/>
              <a:gd name="connsiteX3" fmla="*/ 1083734 w 2184400"/>
              <a:gd name="connsiteY3" fmla="*/ 313266 h 1583266"/>
              <a:gd name="connsiteX4" fmla="*/ 753534 w 2184400"/>
              <a:gd name="connsiteY4" fmla="*/ 76200 h 1583266"/>
              <a:gd name="connsiteX5" fmla="*/ 262467 w 2184400"/>
              <a:gd name="connsiteY5" fmla="*/ 16933 h 1583266"/>
              <a:gd name="connsiteX6" fmla="*/ 0 w 2184400"/>
              <a:gd name="connsiteY6" fmla="*/ 0 h 158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4400" h="1583266">
                <a:moveTo>
                  <a:pt x="2184400" y="1583266"/>
                </a:moveTo>
                <a:cubicBezTo>
                  <a:pt x="2011539" y="1514827"/>
                  <a:pt x="1838678" y="1446389"/>
                  <a:pt x="1710267" y="1295400"/>
                </a:cubicBezTo>
                <a:cubicBezTo>
                  <a:pt x="1581856" y="1144411"/>
                  <a:pt x="1518356" y="841022"/>
                  <a:pt x="1413934" y="677333"/>
                </a:cubicBezTo>
                <a:cubicBezTo>
                  <a:pt x="1309512" y="513644"/>
                  <a:pt x="1193801" y="413455"/>
                  <a:pt x="1083734" y="313266"/>
                </a:cubicBezTo>
                <a:cubicBezTo>
                  <a:pt x="973667" y="213077"/>
                  <a:pt x="890412" y="125589"/>
                  <a:pt x="753534" y="76200"/>
                </a:cubicBezTo>
                <a:cubicBezTo>
                  <a:pt x="616656" y="26811"/>
                  <a:pt x="388056" y="29633"/>
                  <a:pt x="262467" y="16933"/>
                </a:cubicBezTo>
                <a:cubicBezTo>
                  <a:pt x="136878" y="4233"/>
                  <a:pt x="68439" y="2116"/>
                  <a:pt x="0" y="0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60C7897-CDEC-4B19-833C-2E38360625A5}"/>
              </a:ext>
            </a:extLst>
          </p:cNvPr>
          <p:cNvSpPr txBox="1"/>
          <p:nvPr/>
        </p:nvSpPr>
        <p:spPr>
          <a:xfrm>
            <a:off x="892755" y="4360403"/>
            <a:ext cx="5319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Maximum order of replica that still gives a contribution in the baseband:  </a:t>
            </a:r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551F17C8-AD99-4A06-A401-82AE5F159A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675165"/>
              </p:ext>
            </p:extLst>
          </p:nvPr>
        </p:nvGraphicFramePr>
        <p:xfrm>
          <a:off x="6060347" y="4325710"/>
          <a:ext cx="1342932" cy="992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Equation" r:id="rId15" imgW="660240" imgH="482400" progId="Equation.DSMT4">
                  <p:embed/>
                </p:oleObj>
              </mc:Choice>
              <mc:Fallback>
                <p:oleObj name="Equation" r:id="rId15" imgW="660240" imgH="4824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AE0BAF01-B1C6-427D-A657-43C1F7D9E6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0347" y="4325710"/>
                        <a:ext cx="1342932" cy="9929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6B7DDCA0-348B-4350-B33C-54D42CA47E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040999"/>
              </p:ext>
            </p:extLst>
          </p:nvPr>
        </p:nvGraphicFramePr>
        <p:xfrm>
          <a:off x="1457325" y="5148263"/>
          <a:ext cx="5610225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Equation" r:id="rId17" imgW="2374560" imgH="457200" progId="Equation.DSMT4">
                  <p:embed/>
                </p:oleObj>
              </mc:Choice>
              <mc:Fallback>
                <p:oleObj name="Equation" r:id="rId17" imgW="2374560" imgH="4572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52B09BBF-C759-4D90-A400-3091B01CF4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5148263"/>
                        <a:ext cx="5610225" cy="1090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337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6" grpId="0" animBg="1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928FFD-2AA2-47A9-B714-A000D3D55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Finite bandwidth: effective input referred noise density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D187072-198E-42AC-ACDF-912A26B6D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1A4F0A4-320B-4B49-826C-3D7444621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00DED03-C1DE-4348-8C8F-ACB622FBEF82}"/>
              </a:ext>
            </a:extLst>
          </p:cNvPr>
          <p:cNvSpPr txBox="1"/>
          <p:nvPr/>
        </p:nvSpPr>
        <p:spPr>
          <a:xfrm>
            <a:off x="914400" y="1562100"/>
            <a:ext cx="3447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Amplifier effective gain: </a:t>
            </a:r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FF6F3E03-23E8-43D2-84CA-92996F74CD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305142"/>
              </p:ext>
            </p:extLst>
          </p:nvPr>
        </p:nvGraphicFramePr>
        <p:xfrm>
          <a:off x="4605779" y="1562100"/>
          <a:ext cx="223361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" name="Equation" r:id="rId3" imgW="876240" imgH="241200" progId="Equation.DSMT4">
                  <p:embed/>
                </p:oleObj>
              </mc:Choice>
              <mc:Fallback>
                <p:oleObj name="Equation" r:id="rId3" imgW="876240" imgH="24120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07B734BB-818E-4A9F-907B-506E9D5768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779" y="1562100"/>
                        <a:ext cx="2233613" cy="62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FEA00F5B-E37D-40DE-9241-F77ADC08E0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217815"/>
              </p:ext>
            </p:extLst>
          </p:nvPr>
        </p:nvGraphicFramePr>
        <p:xfrm>
          <a:off x="4786200" y="3266368"/>
          <a:ext cx="2943225" cy="137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7" name="Equation" r:id="rId5" imgW="1054080" imgH="495000" progId="Equation.DSMT4">
                  <p:embed/>
                </p:oleObj>
              </mc:Choice>
              <mc:Fallback>
                <p:oleObj name="Equation" r:id="rId5" imgW="1054080" imgH="4950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6B2F1F3A-2CF7-42A0-AE4E-E728BBC6CF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200" y="3266368"/>
                        <a:ext cx="2943225" cy="13731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BB98AE84-86E3-41DD-9507-5D175AC848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124131"/>
              </p:ext>
            </p:extLst>
          </p:nvPr>
        </p:nvGraphicFramePr>
        <p:xfrm>
          <a:off x="896692" y="3279477"/>
          <a:ext cx="3454400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8" name="Equation" r:id="rId7" imgW="1257120" imgH="444240" progId="Equation.DSMT4">
                  <p:embed/>
                </p:oleObj>
              </mc:Choice>
              <mc:Fallback>
                <p:oleObj name="Equation" r:id="rId7" imgW="1257120" imgH="4442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B2F1F3A-2CF7-42A0-AE4E-E728BBC6CF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692" y="3279477"/>
                        <a:ext cx="3454400" cy="1211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7DD54486-B5C6-4822-9931-4E7A194CDA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785405"/>
              </p:ext>
            </p:extLst>
          </p:nvPr>
        </p:nvGraphicFramePr>
        <p:xfrm>
          <a:off x="4724400" y="2270125"/>
          <a:ext cx="276066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9" name="Equation" r:id="rId9" imgW="1168200" imgH="253800" progId="Equation.DSMT4">
                  <p:embed/>
                </p:oleObj>
              </mc:Choice>
              <mc:Fallback>
                <p:oleObj name="Equation" r:id="rId9" imgW="1168200" imgH="2538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6B7DDCA0-348B-4350-B33C-54D42CA47E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270125"/>
                        <a:ext cx="2760663" cy="606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CAD25DEE-ECD3-471D-87C2-F05E7B7EE6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600886"/>
              </p:ext>
            </p:extLst>
          </p:nvPr>
        </p:nvGraphicFramePr>
        <p:xfrm>
          <a:off x="9015801" y="1336897"/>
          <a:ext cx="2712123" cy="1072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0" name="Equation" r:id="rId11" imgW="1168200" imgH="457200" progId="Equation.DSMT4">
                  <p:embed/>
                </p:oleObj>
              </mc:Choice>
              <mc:Fallback>
                <p:oleObj name="Equation" r:id="rId11" imgW="1168200" imgH="4572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1B671EFB-33F9-4E84-8567-2D63479562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5801" y="1336897"/>
                        <a:ext cx="2712123" cy="10727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9E2B5415-9E4C-438C-880B-CD187088F0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518163"/>
              </p:ext>
            </p:extLst>
          </p:nvPr>
        </p:nvGraphicFramePr>
        <p:xfrm>
          <a:off x="9096375" y="2465843"/>
          <a:ext cx="1342932" cy="992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1" name="Equation" r:id="rId13" imgW="660240" imgH="482400" progId="Equation.DSMT4">
                  <p:embed/>
                </p:oleObj>
              </mc:Choice>
              <mc:Fallback>
                <p:oleObj name="Equation" r:id="rId13" imgW="660240" imgH="4824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551F17C8-AD99-4A06-A401-82AE5F159A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75" y="2465843"/>
                        <a:ext cx="1342932" cy="9929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ttangolo 11">
            <a:extLst>
              <a:ext uri="{FF2B5EF4-FFF2-40B4-BE49-F238E27FC236}">
                <a16:creationId xmlns:a16="http://schemas.microsoft.com/office/drawing/2014/main" id="{C51AADE5-62C0-43DE-8453-77DBB727D33C}"/>
              </a:ext>
            </a:extLst>
          </p:cNvPr>
          <p:cNvSpPr/>
          <p:nvPr/>
        </p:nvSpPr>
        <p:spPr>
          <a:xfrm>
            <a:off x="8851900" y="1181100"/>
            <a:ext cx="3000375" cy="2413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9D43644-E999-435E-99D6-C617CDA4C5E0}"/>
              </a:ext>
            </a:extLst>
          </p:cNvPr>
          <p:cNvSpPr txBox="1"/>
          <p:nvPr/>
        </p:nvSpPr>
        <p:spPr>
          <a:xfrm>
            <a:off x="914400" y="2270146"/>
            <a:ext cx="2648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Output noise PSD</a:t>
            </a:r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A0D80360-6A15-4338-A807-7220775D4F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304332"/>
              </p:ext>
            </p:extLst>
          </p:nvPr>
        </p:nvGraphicFramePr>
        <p:xfrm>
          <a:off x="7776312" y="3555058"/>
          <a:ext cx="10287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2" name="Equation" r:id="rId15" imgW="368280" imgH="228600" progId="Equation.DSMT4">
                  <p:embed/>
                </p:oleObj>
              </mc:Choice>
              <mc:Fallback>
                <p:oleObj name="Equation" r:id="rId15" imgW="36828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FEA00F5B-E37D-40DE-9241-F77ADC08E0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6312" y="3555058"/>
                        <a:ext cx="1028700" cy="635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ella 16">
                <a:extLst>
                  <a:ext uri="{FF2B5EF4-FFF2-40B4-BE49-F238E27FC236}">
                    <a16:creationId xmlns:a16="http://schemas.microsoft.com/office/drawing/2014/main" id="{3776FA2C-ADF7-4216-9F0B-18A743AA54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6646459"/>
                  </p:ext>
                </p:extLst>
              </p:nvPr>
            </p:nvGraphicFramePr>
            <p:xfrm>
              <a:off x="2193812" y="5004772"/>
              <a:ext cx="8128000" cy="1102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4152220931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273190829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472860869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98897544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7649233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15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6216402"/>
                      </a:ext>
                    </a:extLst>
                  </a:tr>
                  <a:tr h="1854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1" i="1" smtClean="0"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0.8106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0.9006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0.9331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0.9747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5171239"/>
                      </a:ext>
                    </a:extLst>
                  </a:tr>
                  <a:tr h="18542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/>
                            <a:t>1/</a:t>
                          </a:r>
                          <a14:m>
                            <m:oMath xmlns:m="http://schemas.openxmlformats.org/officeDocument/2006/math">
                              <m:r>
                                <a:rPr lang="it-IT" b="1" i="1" smtClean="0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1.234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1.110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1.026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44660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ella 16">
                <a:extLst>
                  <a:ext uri="{FF2B5EF4-FFF2-40B4-BE49-F238E27FC236}">
                    <a16:creationId xmlns:a16="http://schemas.microsoft.com/office/drawing/2014/main" id="{3776FA2C-ADF7-4216-9F0B-18A743AA54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6646459"/>
                  </p:ext>
                </p:extLst>
              </p:nvPr>
            </p:nvGraphicFramePr>
            <p:xfrm>
              <a:off x="2193812" y="5004772"/>
              <a:ext cx="8128000" cy="1102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4152220931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273190829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472860869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98897544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76492337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t-IT" dirty="0"/>
                            <a:t>15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62164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7"/>
                          <a:stretch>
                            <a:fillRect l="-375" t="-108197" r="-401498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0.8106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0.9006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0.9331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0.9747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517123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7"/>
                          <a:stretch>
                            <a:fillRect l="-375" t="-211667" r="-401498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1.234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1.110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1.026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446602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40249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0E52448-2CC5-460B-A499-2ED4ACAB0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EDE86F3-0F96-4F08-A0EF-A5DB32C4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42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A1CD05F0-8CA3-45CD-A87A-0423CBFE7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1988"/>
          </a:xfrm>
        </p:spPr>
        <p:txBody>
          <a:bodyPr/>
          <a:lstStyle/>
          <a:p>
            <a:r>
              <a:rPr lang="en-US" dirty="0"/>
              <a:t>AZ, CDS and CHS compared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2BCC12F-1D3A-4AEB-9C1A-F9FF6B660708}"/>
              </a:ext>
            </a:extLst>
          </p:cNvPr>
          <p:cNvSpPr txBox="1"/>
          <p:nvPr/>
        </p:nvSpPr>
        <p:spPr>
          <a:xfrm>
            <a:off x="1219200" y="1435100"/>
            <a:ext cx="4860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Residual noise at low frequencies 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DCD91439-2A69-4FFD-97B2-00600A461D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077240"/>
              </p:ext>
            </p:extLst>
          </p:nvPr>
        </p:nvGraphicFramePr>
        <p:xfrm>
          <a:off x="3124532" y="3545838"/>
          <a:ext cx="1294682" cy="117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4" name="Equation" r:id="rId3" imgW="469696" imgH="431613" progId="Equation.DSMT4">
                  <p:embed/>
                </p:oleObj>
              </mc:Choice>
              <mc:Fallback>
                <p:oleObj name="Equation" r:id="rId3" imgW="469696" imgH="431613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A22A58F6-4D35-4A11-AC68-AAF34A451E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532" y="3545838"/>
                        <a:ext cx="1294682" cy="1172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BA84877C-3318-4E4F-ABD4-719681FD1D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112237"/>
              </p:ext>
            </p:extLst>
          </p:nvPr>
        </p:nvGraphicFramePr>
        <p:xfrm>
          <a:off x="3129145" y="2079307"/>
          <a:ext cx="1294682" cy="117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5" name="Equation" r:id="rId5" imgW="469800" imgH="431640" progId="Equation.DSMT4">
                  <p:embed/>
                </p:oleObj>
              </mc:Choice>
              <mc:Fallback>
                <p:oleObj name="Equation" r:id="rId5" imgW="46980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DCD91439-2A69-4FFD-97B2-00600A461D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9145" y="2079307"/>
                        <a:ext cx="1294682" cy="1172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8E95B7B0-1FCC-4CFB-B1DE-F478E4E383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071544"/>
              </p:ext>
            </p:extLst>
          </p:nvPr>
        </p:nvGraphicFramePr>
        <p:xfrm>
          <a:off x="3263873" y="5001596"/>
          <a:ext cx="10160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Equation" r:id="rId7" imgW="368280" imgH="228600" progId="Equation.DSMT4">
                  <p:embed/>
                </p:oleObj>
              </mc:Choice>
              <mc:Fallback>
                <p:oleObj name="Equation" r:id="rId7" imgW="36828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DCD91439-2A69-4FFD-97B2-00600A461D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873" y="5001596"/>
                        <a:ext cx="1016000" cy="62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F94B165-E3C4-4565-A985-CE4A4A75C836}"/>
              </a:ext>
            </a:extLst>
          </p:cNvPr>
          <p:cNvSpPr txBox="1"/>
          <p:nvPr/>
        </p:nvSpPr>
        <p:spPr>
          <a:xfrm>
            <a:off x="2010182" y="2352977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AZ: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A89652C-9EF0-4C4A-BEC0-22737CA2D9BF}"/>
              </a:ext>
            </a:extLst>
          </p:cNvPr>
          <p:cNvSpPr txBox="1"/>
          <p:nvPr/>
        </p:nvSpPr>
        <p:spPr>
          <a:xfrm>
            <a:off x="1838661" y="3834170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CDS: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4CDF8A6-8D76-4620-B2B3-C1438AED5A8F}"/>
              </a:ext>
            </a:extLst>
          </p:cNvPr>
          <p:cNvSpPr txBox="1"/>
          <p:nvPr/>
        </p:nvSpPr>
        <p:spPr>
          <a:xfrm>
            <a:off x="1838661" y="5019564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CHS: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87B0BBA-44BA-41BC-A885-F5468194423B}"/>
              </a:ext>
            </a:extLst>
          </p:cNvPr>
          <p:cNvSpPr txBox="1"/>
          <p:nvPr/>
        </p:nvSpPr>
        <p:spPr>
          <a:xfrm>
            <a:off x="6722488" y="1319344"/>
            <a:ext cx="4152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The CHS technique gives the lower residual noise in the signal bandwidth, for the same broadband SBB of the original amplifier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FCB5B34-B229-45FC-8974-B58503EDB45F}"/>
              </a:ext>
            </a:extLst>
          </p:cNvPr>
          <p:cNvSpPr txBox="1"/>
          <p:nvPr/>
        </p:nvSpPr>
        <p:spPr>
          <a:xfrm>
            <a:off x="6722488" y="3547706"/>
            <a:ext cx="41529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AZ and CDS techniques suffer from noise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foldover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which is represented by the ratio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B/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b="1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The minimum value of this ratio is not the same for the two techniques</a:t>
            </a:r>
          </a:p>
        </p:txBody>
      </p:sp>
    </p:spTree>
    <p:extLst>
      <p:ext uri="{BB962C8B-B14F-4D97-AF65-F5344CB8AC3E}">
        <p14:creationId xmlns:p14="http://schemas.microsoft.com/office/powerpoint/2010/main" val="220103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0106DF-A739-446C-95B7-D58A04329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917" y="229599"/>
            <a:ext cx="10515600" cy="662397"/>
          </a:xfrm>
        </p:spPr>
        <p:txBody>
          <a:bodyPr/>
          <a:lstStyle/>
          <a:p>
            <a:r>
              <a:rPr lang="en-US" sz="3200" b="1" i="1"/>
              <a:t>B/f</a:t>
            </a:r>
            <a:r>
              <a:rPr lang="en-US" sz="3200" b="1" i="1" baseline="-25000"/>
              <a:t>ck</a:t>
            </a:r>
            <a:r>
              <a:rPr lang="en-US"/>
              <a:t> ratio requirements  for AZ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B5CC90D-FAE6-4958-94D3-7BDDE2AF2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105CFD3-AE23-40CD-95FB-CC4C1231E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43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B6E766CB-3506-4B30-9D31-1AEC421DE9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937006"/>
              </p:ext>
            </p:extLst>
          </p:nvPr>
        </p:nvGraphicFramePr>
        <p:xfrm>
          <a:off x="722917" y="1679796"/>
          <a:ext cx="4902319" cy="3258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4" name="Corel DESIGNER" r:id="rId3" imgW="4272480" imgH="2827440" progId="CorelDESIGNER.Graphic.12">
                  <p:embed/>
                </p:oleObj>
              </mc:Choice>
              <mc:Fallback>
                <p:oleObj name="Corel DESIGNER" r:id="rId3" imgW="4272480" imgH="2827440" progId="CorelDESIGNER.Graphic.12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B73DEA11-66CD-4BDC-BC29-9CCEAAFCC9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917" y="1679796"/>
                        <a:ext cx="4902319" cy="32583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44980959-969C-4BF4-9D57-821F80E40F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001604"/>
              </p:ext>
            </p:extLst>
          </p:nvPr>
        </p:nvGraphicFramePr>
        <p:xfrm>
          <a:off x="722917" y="891996"/>
          <a:ext cx="1804383" cy="73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5" name="Equation" r:id="rId5" imgW="558720" imgH="228600" progId="Equation.DSMT4">
                  <p:embed/>
                </p:oleObj>
              </mc:Choice>
              <mc:Fallback>
                <p:oleObj name="Equation" r:id="rId5" imgW="55872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859A81A1-E01D-4494-AC26-96174AC5F5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2917" y="891996"/>
                        <a:ext cx="1804383" cy="736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C336DC73-86E9-4AB8-9F22-5F600C8D85EB}"/>
              </a:ext>
            </a:extLst>
          </p:cNvPr>
          <p:cNvSpPr txBox="1"/>
          <p:nvPr/>
        </p:nvSpPr>
        <p:spPr>
          <a:xfrm>
            <a:off x="6090347" y="796620"/>
            <a:ext cx="53730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In the AZ phase the amplifier passes from full output signal to a small value (-Av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). At the end of the AZ phase, the residual error should be small, otherwise part of the output signal is sampled together with the noise/offset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361C231A-CB96-42B9-BD1A-33AB69AF23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978924"/>
              </p:ext>
            </p:extLst>
          </p:nvPr>
        </p:nvGraphicFramePr>
        <p:xfrm>
          <a:off x="6096000" y="3210122"/>
          <a:ext cx="2789237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6" name="Equation" r:id="rId7" imgW="863280" imgH="228600" progId="Equation.DSMT4">
                  <p:embed/>
                </p:oleObj>
              </mc:Choice>
              <mc:Fallback>
                <p:oleObj name="Equation" r:id="rId7" imgW="86328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44980959-969C-4BF4-9D57-821F80E40F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0" y="3210122"/>
                        <a:ext cx="2789237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F183539B-197C-422A-AF38-703A8BB626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758874"/>
              </p:ext>
            </p:extLst>
          </p:nvPr>
        </p:nvGraphicFramePr>
        <p:xfrm>
          <a:off x="3029651" y="4949646"/>
          <a:ext cx="1420812" cy="1126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7" name="Equation" r:id="rId9" imgW="495000" imgH="393480" progId="Equation.DSMT4">
                  <p:embed/>
                </p:oleObj>
              </mc:Choice>
              <mc:Fallback>
                <p:oleObj name="Equation" r:id="rId9" imgW="495000" imgH="39348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361C231A-CB96-42B9-BD1A-33AB69AF23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29651" y="4949646"/>
                        <a:ext cx="1420812" cy="1126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FA491438-623A-4CB5-8018-9ABAC64704AC}"/>
              </a:ext>
            </a:extLst>
          </p:cNvPr>
          <p:cNvSpPr/>
          <p:nvPr/>
        </p:nvSpPr>
        <p:spPr>
          <a:xfrm>
            <a:off x="2948863" y="1066800"/>
            <a:ext cx="3003201" cy="1231900"/>
          </a:xfrm>
          <a:custGeom>
            <a:avLst/>
            <a:gdLst>
              <a:gd name="connsiteX0" fmla="*/ 3022600 w 3022600"/>
              <a:gd name="connsiteY0" fmla="*/ 101600 h 1079500"/>
              <a:gd name="connsiteX1" fmla="*/ 1866900 w 3022600"/>
              <a:gd name="connsiteY1" fmla="*/ 0 h 1079500"/>
              <a:gd name="connsiteX2" fmla="*/ 520700 w 3022600"/>
              <a:gd name="connsiteY2" fmla="*/ 101600 h 1079500"/>
              <a:gd name="connsiteX3" fmla="*/ 114300 w 3022600"/>
              <a:gd name="connsiteY3" fmla="*/ 482600 h 1079500"/>
              <a:gd name="connsiteX4" fmla="*/ 0 w 3022600"/>
              <a:gd name="connsiteY4" fmla="*/ 1079500 h 1079500"/>
              <a:gd name="connsiteX0" fmla="*/ 2997200 w 2997200"/>
              <a:gd name="connsiteY0" fmla="*/ 101600 h 1231900"/>
              <a:gd name="connsiteX1" fmla="*/ 1841500 w 2997200"/>
              <a:gd name="connsiteY1" fmla="*/ 0 h 1231900"/>
              <a:gd name="connsiteX2" fmla="*/ 495300 w 2997200"/>
              <a:gd name="connsiteY2" fmla="*/ 101600 h 1231900"/>
              <a:gd name="connsiteX3" fmla="*/ 88900 w 2997200"/>
              <a:gd name="connsiteY3" fmla="*/ 482600 h 1231900"/>
              <a:gd name="connsiteX4" fmla="*/ 0 w 2997200"/>
              <a:gd name="connsiteY4" fmla="*/ 1231900 h 1231900"/>
              <a:gd name="connsiteX0" fmla="*/ 3003201 w 3003201"/>
              <a:gd name="connsiteY0" fmla="*/ 101600 h 1231900"/>
              <a:gd name="connsiteX1" fmla="*/ 1847501 w 3003201"/>
              <a:gd name="connsiteY1" fmla="*/ 0 h 1231900"/>
              <a:gd name="connsiteX2" fmla="*/ 501301 w 3003201"/>
              <a:gd name="connsiteY2" fmla="*/ 101600 h 1231900"/>
              <a:gd name="connsiteX3" fmla="*/ 94901 w 3003201"/>
              <a:gd name="connsiteY3" fmla="*/ 482600 h 1231900"/>
              <a:gd name="connsiteX4" fmla="*/ 6001 w 3003201"/>
              <a:gd name="connsiteY4" fmla="*/ 651933 h 1231900"/>
              <a:gd name="connsiteX5" fmla="*/ 6001 w 3003201"/>
              <a:gd name="connsiteY5" fmla="*/ 1231900 h 1231900"/>
              <a:gd name="connsiteX0" fmla="*/ 3003201 w 3003201"/>
              <a:gd name="connsiteY0" fmla="*/ 101600 h 1231900"/>
              <a:gd name="connsiteX1" fmla="*/ 1847501 w 3003201"/>
              <a:gd name="connsiteY1" fmla="*/ 0 h 1231900"/>
              <a:gd name="connsiteX2" fmla="*/ 501301 w 3003201"/>
              <a:gd name="connsiteY2" fmla="*/ 101600 h 1231900"/>
              <a:gd name="connsiteX3" fmla="*/ 94901 w 3003201"/>
              <a:gd name="connsiteY3" fmla="*/ 296333 h 1231900"/>
              <a:gd name="connsiteX4" fmla="*/ 6001 w 3003201"/>
              <a:gd name="connsiteY4" fmla="*/ 651933 h 1231900"/>
              <a:gd name="connsiteX5" fmla="*/ 6001 w 3003201"/>
              <a:gd name="connsiteY5" fmla="*/ 1231900 h 12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3201" h="1231900">
                <a:moveTo>
                  <a:pt x="3003201" y="101600"/>
                </a:moveTo>
                <a:cubicBezTo>
                  <a:pt x="2633842" y="50800"/>
                  <a:pt x="2264484" y="0"/>
                  <a:pt x="1847501" y="0"/>
                </a:cubicBezTo>
                <a:cubicBezTo>
                  <a:pt x="1430518" y="0"/>
                  <a:pt x="793401" y="52211"/>
                  <a:pt x="501301" y="101600"/>
                </a:cubicBezTo>
                <a:cubicBezTo>
                  <a:pt x="209201" y="150989"/>
                  <a:pt x="174629" y="194733"/>
                  <a:pt x="94901" y="296333"/>
                </a:cubicBezTo>
                <a:cubicBezTo>
                  <a:pt x="15173" y="397933"/>
                  <a:pt x="20818" y="527050"/>
                  <a:pt x="6001" y="651933"/>
                </a:cubicBezTo>
                <a:cubicBezTo>
                  <a:pt x="-8816" y="776816"/>
                  <a:pt x="8823" y="1145117"/>
                  <a:pt x="6001" y="123190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DF9FFBC0-D7DB-4194-8143-5407713E42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918975"/>
              </p:ext>
            </p:extLst>
          </p:nvPr>
        </p:nvGraphicFramePr>
        <p:xfrm>
          <a:off x="6087965" y="3912351"/>
          <a:ext cx="2522538" cy="1206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8" name="Equation" r:id="rId11" imgW="901440" imgH="431640" progId="Equation.DSMT4">
                  <p:embed/>
                </p:oleObj>
              </mc:Choice>
              <mc:Fallback>
                <p:oleObj name="Equation" r:id="rId11" imgW="901440" imgH="4316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361C231A-CB96-42B9-BD1A-33AB69AF23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87965" y="3912351"/>
                        <a:ext cx="2522538" cy="1206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A0FF069C-7B3F-41D7-B6C9-3A18294A66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250176"/>
              </p:ext>
            </p:extLst>
          </p:nvPr>
        </p:nvGraphicFramePr>
        <p:xfrm>
          <a:off x="6214364" y="5258845"/>
          <a:ext cx="15271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9" name="Equation" r:id="rId13" imgW="545760" imgH="228600" progId="Equation.DSMT4">
                  <p:embed/>
                </p:oleObj>
              </mc:Choice>
              <mc:Fallback>
                <p:oleObj name="Equation" r:id="rId13" imgW="545760" imgH="2286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DF9FFBC0-D7DB-4194-8143-5407713E42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214364" y="5258845"/>
                        <a:ext cx="1527175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0F821341-56C1-4536-AEC5-E46BF6DE0C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394816"/>
              </p:ext>
            </p:extLst>
          </p:nvPr>
        </p:nvGraphicFramePr>
        <p:xfrm>
          <a:off x="8610503" y="4849336"/>
          <a:ext cx="2916238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0" name="Equation" r:id="rId15" imgW="1041120" imgH="431640" progId="Equation.DSMT4">
                  <p:embed/>
                </p:oleObj>
              </mc:Choice>
              <mc:Fallback>
                <p:oleObj name="Equation" r:id="rId15" imgW="1041120" imgH="43164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A0FF069C-7B3F-41D7-B6C9-3A18294A66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610503" y="4849336"/>
                        <a:ext cx="2916238" cy="1204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12943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C3F5DE-D039-4CD3-B027-EC8B93B88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1" dirty="0"/>
              <a:t>B/</a:t>
            </a:r>
            <a:r>
              <a:rPr lang="en-US" sz="3200" b="1" i="1" dirty="0" err="1"/>
              <a:t>f</a:t>
            </a:r>
            <a:r>
              <a:rPr lang="en-US" sz="3200" b="1" i="1" baseline="-25000" dirty="0" err="1"/>
              <a:t>ck</a:t>
            </a:r>
            <a:r>
              <a:rPr lang="en-US" dirty="0"/>
              <a:t> ratio requirements  for CDS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32FFD96-53A4-48A2-B2FA-EF6553CB3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07D0C1-04F5-441A-A7CE-E64B0B8A2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44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7B6D0EA1-D47A-4704-93B5-D74AFA8B7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161" y="1657020"/>
            <a:ext cx="5100506" cy="1307306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7E6E73A6-C814-4F44-A794-8EAC94613F14}"/>
              </a:ext>
            </a:extLst>
          </p:cNvPr>
          <p:cNvCxnSpPr/>
          <p:nvPr/>
        </p:nvCxnSpPr>
        <p:spPr>
          <a:xfrm>
            <a:off x="445161" y="3062354"/>
            <a:ext cx="1129639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73A43CC8-19BC-45E6-A7A9-7B4F3C44D0AB}"/>
              </a:ext>
            </a:extLst>
          </p:cNvPr>
          <p:cNvCxnSpPr/>
          <p:nvPr/>
        </p:nvCxnSpPr>
        <p:spPr>
          <a:xfrm>
            <a:off x="1574800" y="3299420"/>
            <a:ext cx="1129639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F1D9D34A-92F8-4EFF-B587-4D93876F0D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558085"/>
              </p:ext>
            </p:extLst>
          </p:nvPr>
        </p:nvGraphicFramePr>
        <p:xfrm>
          <a:off x="782173" y="3160383"/>
          <a:ext cx="455613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2" name="Equation" r:id="rId5" imgW="164880" imgH="393480" progId="Equation.DSMT4">
                  <p:embed/>
                </p:oleObj>
              </mc:Choice>
              <mc:Fallback>
                <p:oleObj name="Equation" r:id="rId5" imgW="164880" imgH="39348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8E95B7B0-1FCC-4CFB-B1DE-F478E4E383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173" y="3160383"/>
                        <a:ext cx="455613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3E312300-5D5B-4450-93C7-034FA5BF9B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403201"/>
              </p:ext>
            </p:extLst>
          </p:nvPr>
        </p:nvGraphicFramePr>
        <p:xfrm>
          <a:off x="1806639" y="3408627"/>
          <a:ext cx="455613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3" name="Equation" r:id="rId7" imgW="164880" imgH="393480" progId="Equation.DSMT4">
                  <p:embed/>
                </p:oleObj>
              </mc:Choice>
              <mc:Fallback>
                <p:oleObj name="Equation" r:id="rId7" imgW="164880" imgH="39348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F1D9D34A-92F8-4EFF-B587-4D93876F0D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639" y="3408627"/>
                        <a:ext cx="455613" cy="1068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822A575-20DC-431B-93A5-F5060EA34ADC}"/>
              </a:ext>
            </a:extLst>
          </p:cNvPr>
          <p:cNvSpPr txBox="1"/>
          <p:nvPr/>
        </p:nvSpPr>
        <p:spPr>
          <a:xfrm>
            <a:off x="5808664" y="1229139"/>
            <a:ext cx="5292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CDS the amplifier must settle to the final value in a period equal to half the clock cycle (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/2). </a:t>
            </a: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14288FA5-7054-4343-9E87-186889D740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825593"/>
              </p:ext>
            </p:extLst>
          </p:nvPr>
        </p:nvGraphicFramePr>
        <p:xfrm>
          <a:off x="5917682" y="2674766"/>
          <a:ext cx="1222903" cy="996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4" name="Equation" r:id="rId8" imgW="482400" imgH="393480" progId="Equation.DSMT4">
                  <p:embed/>
                </p:oleObj>
              </mc:Choice>
              <mc:Fallback>
                <p:oleObj name="Equation" r:id="rId8" imgW="482400" imgH="39348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361C231A-CB96-42B9-BD1A-33AB69AF23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17682" y="2674766"/>
                        <a:ext cx="1222903" cy="996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6F8F2B3B-19DA-40C8-8412-F65F46AB5F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0632"/>
              </p:ext>
            </p:extLst>
          </p:nvPr>
        </p:nvGraphicFramePr>
        <p:xfrm>
          <a:off x="5103914" y="3828875"/>
          <a:ext cx="2287587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5" name="Equation" r:id="rId10" imgW="901440" imgH="431640" progId="Equation.DSMT4">
                  <p:embed/>
                </p:oleObj>
              </mc:Choice>
              <mc:Fallback>
                <p:oleObj name="Equation" r:id="rId10" imgW="901440" imgH="43164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14288FA5-7054-4343-9E87-186889D740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03914" y="3828875"/>
                        <a:ext cx="2287587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6C9A0221-0026-40CD-8F48-D0BCD7007D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104114"/>
              </p:ext>
            </p:extLst>
          </p:nvPr>
        </p:nvGraphicFramePr>
        <p:xfrm>
          <a:off x="3109498" y="3856436"/>
          <a:ext cx="1420812" cy="1126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6" name="Equation" r:id="rId12" imgW="495000" imgH="393480" progId="Equation.DSMT4">
                  <p:embed/>
                </p:oleObj>
              </mc:Choice>
              <mc:Fallback>
                <p:oleObj name="Equation" r:id="rId12" imgW="495000" imgH="39348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F183539B-197C-422A-AF38-703A8BB626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109498" y="3856436"/>
                        <a:ext cx="1420812" cy="1126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7654285A-8602-4935-A26E-53CAEACE11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424594"/>
              </p:ext>
            </p:extLst>
          </p:nvPr>
        </p:nvGraphicFramePr>
        <p:xfrm>
          <a:off x="4531795" y="5437468"/>
          <a:ext cx="138588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7" name="Equation" r:id="rId14" imgW="545760" imgH="228600" progId="Equation.DSMT4">
                  <p:embed/>
                </p:oleObj>
              </mc:Choice>
              <mc:Fallback>
                <p:oleObj name="Equation" r:id="rId14" imgW="545760" imgH="2286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6F8F2B3B-19DA-40C8-8412-F65F46AB5F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531795" y="5437468"/>
                        <a:ext cx="1385887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A35B5DD5-0283-40B5-B49F-7407B7766A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82867"/>
              </p:ext>
            </p:extLst>
          </p:nvPr>
        </p:nvGraphicFramePr>
        <p:xfrm>
          <a:off x="6493326" y="5084691"/>
          <a:ext cx="1129639" cy="1007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8" name="Equation" r:id="rId16" imgW="482400" imgH="431640" progId="Equation.DSMT4">
                  <p:embed/>
                </p:oleObj>
              </mc:Choice>
              <mc:Fallback>
                <p:oleObj name="Equation" r:id="rId16" imgW="482400" imgH="43164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0F821341-56C1-4536-AEC5-E46BF6DE0C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493326" y="5084691"/>
                        <a:ext cx="1129639" cy="10075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8B33386-3E5F-4C7F-AC4E-07AAB4201ABA}"/>
              </a:ext>
            </a:extLst>
          </p:cNvPr>
          <p:cNvSpPr txBox="1"/>
          <p:nvPr/>
        </p:nvSpPr>
        <p:spPr>
          <a:xfrm>
            <a:off x="7763516" y="2519411"/>
            <a:ext cx="44534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practice, the requirement for small residual error (high accuracy) and the occurrence of the slew rate phenomenon impose larger value for B/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fck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Generally: 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78028DB9-3095-459B-B6C9-61110C3F6B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857978"/>
              </p:ext>
            </p:extLst>
          </p:nvPr>
        </p:nvGraphicFramePr>
        <p:xfrm>
          <a:off x="9021763" y="5011794"/>
          <a:ext cx="2079625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9" name="Equation" r:id="rId18" imgW="888840" imgH="482400" progId="Equation.DSMT4">
                  <p:embed/>
                </p:oleObj>
              </mc:Choice>
              <mc:Fallback>
                <p:oleObj name="Equation" r:id="rId18" imgW="888840" imgH="4824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A35B5DD5-0283-40B5-B49F-7407B7766A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021763" y="5011794"/>
                        <a:ext cx="2079625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Freccia in giù 19">
            <a:extLst>
              <a:ext uri="{FF2B5EF4-FFF2-40B4-BE49-F238E27FC236}">
                <a16:creationId xmlns:a16="http://schemas.microsoft.com/office/drawing/2014/main" id="{B2049041-19DC-4F0B-B6C1-690487903687}"/>
              </a:ext>
            </a:extLst>
          </p:cNvPr>
          <p:cNvSpPr/>
          <p:nvPr/>
        </p:nvSpPr>
        <p:spPr>
          <a:xfrm>
            <a:off x="5972859" y="2519411"/>
            <a:ext cx="442229" cy="44491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ccia in giù 20">
            <a:extLst>
              <a:ext uri="{FF2B5EF4-FFF2-40B4-BE49-F238E27FC236}">
                <a16:creationId xmlns:a16="http://schemas.microsoft.com/office/drawing/2014/main" id="{E369BA1F-1543-4A49-B8B0-852626938E95}"/>
              </a:ext>
            </a:extLst>
          </p:cNvPr>
          <p:cNvSpPr/>
          <p:nvPr/>
        </p:nvSpPr>
        <p:spPr>
          <a:xfrm>
            <a:off x="6251123" y="3513168"/>
            <a:ext cx="442229" cy="44491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ccia in giù 21">
            <a:extLst>
              <a:ext uri="{FF2B5EF4-FFF2-40B4-BE49-F238E27FC236}">
                <a16:creationId xmlns:a16="http://schemas.microsoft.com/office/drawing/2014/main" id="{1BF31749-D28F-4240-BCEF-49E189AE7E23}"/>
              </a:ext>
            </a:extLst>
          </p:cNvPr>
          <p:cNvSpPr/>
          <p:nvPr/>
        </p:nvSpPr>
        <p:spPr>
          <a:xfrm>
            <a:off x="5406390" y="4954404"/>
            <a:ext cx="442229" cy="44491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5C9C8E98-7101-48A8-B056-C97384550A58}"/>
              </a:ext>
            </a:extLst>
          </p:cNvPr>
          <p:cNvSpPr/>
          <p:nvPr/>
        </p:nvSpPr>
        <p:spPr>
          <a:xfrm>
            <a:off x="8772525" y="4827735"/>
            <a:ext cx="2581274" cy="13736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0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20" grpId="0" animBg="1"/>
      <p:bldP spid="21" grpId="0" animBg="1"/>
      <p:bldP spid="22" grpId="0" animBg="1"/>
      <p:bldP spid="2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EC5043-B995-4C9B-8A02-000AAAF5E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571" y="136525"/>
            <a:ext cx="10515600" cy="662397"/>
          </a:xfrm>
        </p:spPr>
        <p:txBody>
          <a:bodyPr/>
          <a:lstStyle/>
          <a:p>
            <a:r>
              <a:rPr lang="en-US" dirty="0"/>
              <a:t>AZ, CDS and CHS compared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6A86C3D-76E7-48EB-94F3-C50787DE1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D874446-4546-4044-AC52-D7E1E3126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45</a:t>
            </a:fld>
            <a:endParaRPr lang="en-US" dirty="0"/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35B69E96-3F2B-4F35-A2CC-A973DB8BF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108907"/>
              </p:ext>
            </p:extLst>
          </p:nvPr>
        </p:nvGraphicFramePr>
        <p:xfrm>
          <a:off x="1616926" y="854201"/>
          <a:ext cx="8856251" cy="514959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29606">
                  <a:extLst>
                    <a:ext uri="{9D8B030D-6E8A-4147-A177-3AD203B41FA5}">
                      <a16:colId xmlns:a16="http://schemas.microsoft.com/office/drawing/2014/main" val="3838607749"/>
                    </a:ext>
                  </a:extLst>
                </a:gridCol>
                <a:gridCol w="1631555">
                  <a:extLst>
                    <a:ext uri="{9D8B030D-6E8A-4147-A177-3AD203B41FA5}">
                      <a16:colId xmlns:a16="http://schemas.microsoft.com/office/drawing/2014/main" val="47198456"/>
                    </a:ext>
                  </a:extLst>
                </a:gridCol>
                <a:gridCol w="2102079">
                  <a:extLst>
                    <a:ext uri="{9D8B030D-6E8A-4147-A177-3AD203B41FA5}">
                      <a16:colId xmlns:a16="http://schemas.microsoft.com/office/drawing/2014/main" val="687834489"/>
                    </a:ext>
                  </a:extLst>
                </a:gridCol>
                <a:gridCol w="1503901">
                  <a:extLst>
                    <a:ext uri="{9D8B030D-6E8A-4147-A177-3AD203B41FA5}">
                      <a16:colId xmlns:a16="http://schemas.microsoft.com/office/drawing/2014/main" val="3271312599"/>
                    </a:ext>
                  </a:extLst>
                </a:gridCol>
                <a:gridCol w="2489110">
                  <a:extLst>
                    <a:ext uri="{9D8B030D-6E8A-4147-A177-3AD203B41FA5}">
                      <a16:colId xmlns:a16="http://schemas.microsoft.com/office/drawing/2014/main" val="1151770240"/>
                    </a:ext>
                  </a:extLst>
                </a:gridCol>
              </a:tblGrid>
              <a:tr h="65301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Method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Signal bandwidth (</a:t>
                      </a:r>
                      <a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2400" i="1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Residual baseband noise (</a:t>
                      </a:r>
                      <a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ck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/2)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ck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constraints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Particular characteristics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284689"/>
                  </a:ext>
                </a:extLst>
              </a:tr>
              <a:tr h="95058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AZ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240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2400" i="1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ck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&lt;&lt;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Maintains the original time continuous frequency response of the amplifier. 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950902"/>
                  </a:ext>
                </a:extLst>
              </a:tr>
              <a:tr h="35543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CDS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240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2400" i="1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ck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/2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2400" i="1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ck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/3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Fully sampled data system.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9010099"/>
                  </a:ext>
                </a:extLst>
              </a:tr>
              <a:tr h="124815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CHS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240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2400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ck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240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BB</a:t>
                      </a:r>
                      <a:endParaRPr lang="en-US" sz="24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2400" i="1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ck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+B</a:t>
                      </a:r>
                      <a:r>
                        <a:rPr lang="en-US" sz="2400" i="1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240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2400" i="1" baseline="-25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CK</a:t>
                      </a:r>
                      <a:endParaRPr lang="en-US" sz="2400" baseline="-25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Requires fully-differential architecture and the presence of an effective low pass filter. </a:t>
                      </a:r>
                    </a:p>
                  </a:txBody>
                  <a:tcPr marL="68580" marR="68580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9536894"/>
                  </a:ext>
                </a:extLst>
              </a:tr>
            </a:tbl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812C4DFD-42F3-4F55-8A1F-F792D3E3DE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57635"/>
              </p:ext>
            </p:extLst>
          </p:nvPr>
        </p:nvGraphicFramePr>
        <p:xfrm>
          <a:off x="5049967" y="2157303"/>
          <a:ext cx="916850" cy="830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Equation" r:id="rId3" imgW="469696" imgH="431613" progId="Equation.DSMT4">
                  <p:embed/>
                </p:oleObj>
              </mc:Choice>
              <mc:Fallback>
                <p:oleObj name="Equation" r:id="rId3" imgW="469696" imgH="43161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9967" y="2157303"/>
                        <a:ext cx="916850" cy="8301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A22A58F6-4D35-4A11-AC68-AAF34A451E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300885"/>
              </p:ext>
            </p:extLst>
          </p:nvPr>
        </p:nvGraphicFramePr>
        <p:xfrm>
          <a:off x="5049965" y="3460406"/>
          <a:ext cx="916849" cy="83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3" name="Equation" r:id="rId5" imgW="469696" imgH="431613" progId="Equation.DSMT4">
                  <p:embed/>
                </p:oleObj>
              </mc:Choice>
              <mc:Fallback>
                <p:oleObj name="Equation" r:id="rId5" imgW="469696" imgH="43161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9965" y="3460406"/>
                        <a:ext cx="916849" cy="830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24002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0DD9E9-218B-4551-9C0C-88C8ACAEA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66239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ping-pong</a:t>
            </a:r>
            <a:r>
              <a:rPr lang="en-US" dirty="0"/>
              <a:t> approach to reduce the </a:t>
            </a:r>
            <a:r>
              <a:rPr lang="en-US" b="1" i="1" dirty="0"/>
              <a:t>B/</a:t>
            </a:r>
            <a:r>
              <a:rPr lang="en-US" b="1" i="1" dirty="0" err="1"/>
              <a:t>f</a:t>
            </a:r>
            <a:r>
              <a:rPr lang="en-US" b="1" i="1" baseline="-25000" dirty="0" err="1"/>
              <a:t>ck</a:t>
            </a:r>
            <a:r>
              <a:rPr lang="en-US" dirty="0"/>
              <a:t> ratio in AZ systems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48CDF31-CFB5-485D-863F-EE4E86CD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643FD60-159E-47D1-9DE0-E98F7919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46</a:t>
            </a:fld>
            <a:endParaRPr lang="en-US" dirty="0"/>
          </a:p>
        </p:txBody>
      </p:sp>
      <p:pic>
        <p:nvPicPr>
          <p:cNvPr id="43010" name="Picture 2">
            <a:extLst>
              <a:ext uri="{FF2B5EF4-FFF2-40B4-BE49-F238E27FC236}">
                <a16:creationId xmlns:a16="http://schemas.microsoft.com/office/drawing/2014/main" id="{C1A86D82-753B-4B72-8821-0EF2C2AAB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67" y="1113182"/>
            <a:ext cx="9438323" cy="478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7700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0D30DF-73FA-4C2B-87F2-02FFB8DFD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 of circuital implementations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B0822A3-83AE-4274-BDA8-39039B939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3A1A2A1-D966-4713-BB3F-2C3B691B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47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63CA9B06-680C-49E7-825C-F2FC2D4A89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747771"/>
              </p:ext>
            </p:extLst>
          </p:nvPr>
        </p:nvGraphicFramePr>
        <p:xfrm>
          <a:off x="838200" y="2133656"/>
          <a:ext cx="5146096" cy="1889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4" name="Corel DESIGNER" r:id="rId3" imgW="4257000" imgH="1558440" progId="CorelDESIGNER.Graphic.12">
                  <p:embed/>
                </p:oleObj>
              </mc:Choice>
              <mc:Fallback>
                <p:oleObj name="Corel DESIGNER" r:id="rId3" imgW="4257000" imgH="1558440" progId="CorelDESIGNER.Graphic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133656"/>
                        <a:ext cx="5146096" cy="18897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EF75080E-216B-4C01-A537-4AAE720ACCF0}"/>
              </a:ext>
            </a:extLst>
          </p:cNvPr>
          <p:cNvSpPr txBox="1"/>
          <p:nvPr/>
        </p:nvSpPr>
        <p:spPr>
          <a:xfrm>
            <a:off x="654975" y="1044059"/>
            <a:ext cx="3031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AZ Amplifier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3DF141F4-E814-466B-B7B1-871EE0E583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800177"/>
              </p:ext>
            </p:extLst>
          </p:nvPr>
        </p:nvGraphicFramePr>
        <p:xfrm>
          <a:off x="5801947" y="1690390"/>
          <a:ext cx="5731966" cy="3281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5" name="Corel DESIGNER" r:id="rId5" imgW="5559840" imgH="3189240" progId="CorelDESIGNER.Graphic.12">
                  <p:embed/>
                </p:oleObj>
              </mc:Choice>
              <mc:Fallback>
                <p:oleObj name="Corel DESIGNER" r:id="rId5" imgW="5559840" imgH="3189240" progId="CorelDESIGNER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1947" y="1690390"/>
                        <a:ext cx="5731966" cy="32816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D5304234-AE26-4B2A-BE0F-99C42076DD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949111"/>
              </p:ext>
            </p:extLst>
          </p:nvPr>
        </p:nvGraphicFramePr>
        <p:xfrm>
          <a:off x="654975" y="5330825"/>
          <a:ext cx="428148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6" name="Equation" r:id="rId7" imgW="1968480" imgH="279360" progId="Equation.DSMT4">
                  <p:embed/>
                </p:oleObj>
              </mc:Choice>
              <mc:Fallback>
                <p:oleObj name="Equation" r:id="rId7" imgW="1968480" imgH="279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975" y="5330825"/>
                        <a:ext cx="4281487" cy="596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677924B1-D250-461D-AC54-815A852382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839446"/>
              </p:ext>
            </p:extLst>
          </p:nvPr>
        </p:nvGraphicFramePr>
        <p:xfrm>
          <a:off x="5657850" y="5400675"/>
          <a:ext cx="3894137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" name="Equation" r:id="rId9" imgW="1790640" imgH="304560" progId="Equation.DSMT4">
                  <p:embed/>
                </p:oleObj>
              </mc:Choice>
              <mc:Fallback>
                <p:oleObj name="Equation" r:id="rId9" imgW="1790640" imgH="30456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D5304234-AE26-4B2A-BE0F-99C42076DD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7850" y="5400675"/>
                        <a:ext cx="3894137" cy="652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5346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9D1B83F-D7CA-43FA-928F-E79145E19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BA008E-AF43-4DF7-B756-3B14D6363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48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074E48D5-39C4-4390-9EBC-B470E938C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Simple example of circuital implementations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3431503-8722-4DE7-8CDC-B313715A8F11}"/>
              </a:ext>
            </a:extLst>
          </p:cNvPr>
          <p:cNvSpPr txBox="1"/>
          <p:nvPr/>
        </p:nvSpPr>
        <p:spPr>
          <a:xfrm>
            <a:off x="949904" y="1228725"/>
            <a:ext cx="308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CDS Amplifier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0D2083CB-5DDC-4656-98F8-F04F21ECB6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996754"/>
              </p:ext>
            </p:extLst>
          </p:nvPr>
        </p:nvGraphicFramePr>
        <p:xfrm>
          <a:off x="949904" y="2362200"/>
          <a:ext cx="5153138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4" name="Corel DESIGNER" r:id="rId3" imgW="4257000" imgH="1558440" progId="CorelDESIGNER.Graphic.12">
                  <p:embed/>
                </p:oleObj>
              </mc:Choice>
              <mc:Fallback>
                <p:oleObj name="Corel DESIGNER" r:id="rId3" imgW="4257000" imgH="1558440" progId="CorelDESIGNER.Graphic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904" y="2362200"/>
                        <a:ext cx="5153138" cy="1892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po 11">
            <a:extLst>
              <a:ext uri="{FF2B5EF4-FFF2-40B4-BE49-F238E27FC236}">
                <a16:creationId xmlns:a16="http://schemas.microsoft.com/office/drawing/2014/main" id="{AA59C91E-EFA7-425D-A457-62B360C2F086}"/>
              </a:ext>
            </a:extLst>
          </p:cNvPr>
          <p:cNvGrpSpPr/>
          <p:nvPr/>
        </p:nvGrpSpPr>
        <p:grpSpPr>
          <a:xfrm>
            <a:off x="5112054" y="2630777"/>
            <a:ext cx="1047446" cy="1063385"/>
            <a:chOff x="8566585" y="1459557"/>
            <a:chExt cx="1047446" cy="1063385"/>
          </a:xfrm>
        </p:grpSpPr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50D66F14-B030-41A5-861B-9E91653813DA}"/>
                </a:ext>
              </a:extLst>
            </p:cNvPr>
            <p:cNvSpPr/>
            <p:nvPr/>
          </p:nvSpPr>
          <p:spPr>
            <a:xfrm>
              <a:off x="8566585" y="1459557"/>
              <a:ext cx="1047446" cy="10633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Elemento grafico 8">
              <a:extLst>
                <a:ext uri="{FF2B5EF4-FFF2-40B4-BE49-F238E27FC236}">
                  <a16:creationId xmlns:a16="http://schemas.microsoft.com/office/drawing/2014/main" id="{70948225-C578-41F8-A37D-A36589F97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66585" y="1708262"/>
              <a:ext cx="1047446" cy="814680"/>
            </a:xfrm>
            <a:prstGeom prst="rect">
              <a:avLst/>
            </a:prstGeom>
          </p:spPr>
        </p:pic>
      </p:grpSp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ED9F2EBF-66C7-4C58-AE74-EA339DC638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92138" y="1369537"/>
            <a:ext cx="4179858" cy="1531235"/>
          </a:xfrm>
          <a:prstGeom prst="rect">
            <a:avLst/>
          </a:prstGeom>
        </p:spPr>
      </p:pic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E3AB7AD3-0727-4D5F-BD91-E653F9185A10}"/>
              </a:ext>
            </a:extLst>
          </p:cNvPr>
          <p:cNvCxnSpPr>
            <a:cxnSpLocks/>
          </p:cNvCxnSpPr>
          <p:nvPr/>
        </p:nvCxnSpPr>
        <p:spPr>
          <a:xfrm>
            <a:off x="7064375" y="3635792"/>
            <a:ext cx="1492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525A3B40-24EF-4C13-BFB5-7A52864FF9C9}"/>
              </a:ext>
            </a:extLst>
          </p:cNvPr>
          <p:cNvCxnSpPr>
            <a:cxnSpLocks/>
          </p:cNvCxnSpPr>
          <p:nvPr/>
        </p:nvCxnSpPr>
        <p:spPr>
          <a:xfrm flipV="1">
            <a:off x="8556625" y="2819817"/>
            <a:ext cx="0" cy="8159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E6348956-8019-4B5C-B2B1-D435FDB62786}"/>
              </a:ext>
            </a:extLst>
          </p:cNvPr>
          <p:cNvCxnSpPr>
            <a:cxnSpLocks/>
          </p:cNvCxnSpPr>
          <p:nvPr/>
        </p:nvCxnSpPr>
        <p:spPr>
          <a:xfrm flipV="1">
            <a:off x="8639175" y="2819817"/>
            <a:ext cx="0" cy="8159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479DA197-78D3-4179-B360-3A5F0E333B16}"/>
              </a:ext>
            </a:extLst>
          </p:cNvPr>
          <p:cNvCxnSpPr/>
          <p:nvPr/>
        </p:nvCxnSpPr>
        <p:spPr>
          <a:xfrm>
            <a:off x="8556625" y="2819817"/>
            <a:ext cx="825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5143B1E1-5E61-4728-8D00-407D753BA04E}"/>
              </a:ext>
            </a:extLst>
          </p:cNvPr>
          <p:cNvCxnSpPr>
            <a:cxnSpLocks/>
          </p:cNvCxnSpPr>
          <p:nvPr/>
        </p:nvCxnSpPr>
        <p:spPr>
          <a:xfrm>
            <a:off x="8639175" y="3635792"/>
            <a:ext cx="14922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45A29986-A09E-4D14-8E1B-0154FC7A145F}"/>
              </a:ext>
            </a:extLst>
          </p:cNvPr>
          <p:cNvCxnSpPr>
            <a:cxnSpLocks/>
          </p:cNvCxnSpPr>
          <p:nvPr/>
        </p:nvCxnSpPr>
        <p:spPr>
          <a:xfrm flipV="1">
            <a:off x="10131425" y="2819817"/>
            <a:ext cx="0" cy="8159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5A95492A-9139-4CC3-89B0-B9C1D5B0338E}"/>
              </a:ext>
            </a:extLst>
          </p:cNvPr>
          <p:cNvCxnSpPr>
            <a:cxnSpLocks/>
          </p:cNvCxnSpPr>
          <p:nvPr/>
        </p:nvCxnSpPr>
        <p:spPr>
          <a:xfrm flipV="1">
            <a:off x="10213975" y="2819817"/>
            <a:ext cx="0" cy="8159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BDAD8B0B-9DB3-46E4-A00D-E3AD1661F833}"/>
              </a:ext>
            </a:extLst>
          </p:cNvPr>
          <p:cNvCxnSpPr/>
          <p:nvPr/>
        </p:nvCxnSpPr>
        <p:spPr>
          <a:xfrm>
            <a:off x="10131425" y="2819817"/>
            <a:ext cx="825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CBED23DD-A0C9-46A0-A42D-1E2FA5DBDE26}"/>
              </a:ext>
            </a:extLst>
          </p:cNvPr>
          <p:cNvCxnSpPr/>
          <p:nvPr/>
        </p:nvCxnSpPr>
        <p:spPr>
          <a:xfrm>
            <a:off x="10213975" y="3635792"/>
            <a:ext cx="3175" cy="63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3FEF846B-9080-4FBF-8E93-DC359947EF0B}"/>
              </a:ext>
            </a:extLst>
          </p:cNvPr>
          <p:cNvCxnSpPr/>
          <p:nvPr/>
        </p:nvCxnSpPr>
        <p:spPr>
          <a:xfrm>
            <a:off x="10213974" y="3632618"/>
            <a:ext cx="4159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D31D4E1-1DF3-4517-A331-C8A47EC97078}"/>
              </a:ext>
            </a:extLst>
          </p:cNvPr>
          <p:cNvSpPr txBox="1"/>
          <p:nvPr/>
        </p:nvSpPr>
        <p:spPr>
          <a:xfrm>
            <a:off x="5493175" y="3694162"/>
            <a:ext cx="904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r>
              <a:rPr lang="it-IT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2-S</a:t>
            </a:r>
            <a:endParaRPr lang="en-US" sz="3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5D5586A8-76CB-4DC0-AFB4-2E18D13C751E}"/>
              </a:ext>
            </a:extLst>
          </p:cNvPr>
          <p:cNvSpPr txBox="1"/>
          <p:nvPr/>
        </p:nvSpPr>
        <p:spPr>
          <a:xfrm>
            <a:off x="6102955" y="2651395"/>
            <a:ext cx="658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Oggetto 34">
            <a:extLst>
              <a:ext uri="{FF2B5EF4-FFF2-40B4-BE49-F238E27FC236}">
                <a16:creationId xmlns:a16="http://schemas.microsoft.com/office/drawing/2014/main" id="{3D3AACD4-9A8A-455F-8BF9-5898A06A9E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359489"/>
              </p:ext>
            </p:extLst>
          </p:nvPr>
        </p:nvGraphicFramePr>
        <p:xfrm>
          <a:off x="6142038" y="4654550"/>
          <a:ext cx="50673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5" name="Equation" r:id="rId9" imgW="1638000" imgH="304560" progId="Equation.DSMT4">
                  <p:embed/>
                </p:oleObj>
              </mc:Choice>
              <mc:Fallback>
                <p:oleObj name="Equation" r:id="rId9" imgW="1638000" imgH="3045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2038" y="4654550"/>
                        <a:ext cx="5067300" cy="930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ggetto 35">
            <a:extLst>
              <a:ext uri="{FF2B5EF4-FFF2-40B4-BE49-F238E27FC236}">
                <a16:creationId xmlns:a16="http://schemas.microsoft.com/office/drawing/2014/main" id="{E40FC361-6C47-492B-B56A-BC232185FF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7268"/>
              </p:ext>
            </p:extLst>
          </p:nvPr>
        </p:nvGraphicFramePr>
        <p:xfrm>
          <a:off x="1356808" y="4523077"/>
          <a:ext cx="3894137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6" name="Equation" r:id="rId11" imgW="1790640" imgH="304560" progId="Equation.DSMT4">
                  <p:embed/>
                </p:oleObj>
              </mc:Choice>
              <mc:Fallback>
                <p:oleObj name="Equation" r:id="rId11" imgW="1790640" imgH="30456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677924B1-D250-461D-AC54-815A852382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6808" y="4523077"/>
                        <a:ext cx="3894137" cy="652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F56E0617-042B-4F9D-9759-C225F59E2FAA}"/>
              </a:ext>
            </a:extLst>
          </p:cNvPr>
          <p:cNvSpPr txBox="1"/>
          <p:nvPr/>
        </p:nvSpPr>
        <p:spPr>
          <a:xfrm>
            <a:off x="8950015" y="2812436"/>
            <a:ext cx="904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r>
              <a:rPr lang="it-IT" sz="3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2-S</a:t>
            </a:r>
            <a:endParaRPr lang="en-US" sz="3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8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F7B506-727C-4834-B029-2F98CFA1C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314" y="0"/>
            <a:ext cx="10515600" cy="662397"/>
          </a:xfrm>
        </p:spPr>
        <p:txBody>
          <a:bodyPr/>
          <a:lstStyle/>
          <a:p>
            <a:r>
              <a:rPr lang="en-US" dirty="0"/>
              <a:t>Simple example of circuital implementations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80E790F-C8FB-42A7-8226-BB0BE5C16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F597F63-0105-4D48-AF28-9214A8E08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49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74FA87D9-82A0-4764-BC6A-21247544C3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221874"/>
              </p:ext>
            </p:extLst>
          </p:nvPr>
        </p:nvGraphicFramePr>
        <p:xfrm>
          <a:off x="467086" y="1489116"/>
          <a:ext cx="10006092" cy="2264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Corel DESIGNER" r:id="rId3" imgW="8821440" imgH="1985400" progId="CorelDESIGNER.Graphic.12">
                  <p:embed/>
                </p:oleObj>
              </mc:Choice>
              <mc:Fallback>
                <p:oleObj name="Corel DESIGNER" r:id="rId3" imgW="8821440" imgH="1985400" progId="CorelDESIGNER.Graphic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86" y="1489116"/>
                        <a:ext cx="10006092" cy="22649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A4265514-8284-4F79-8080-3F2A13B40226}"/>
              </a:ext>
            </a:extLst>
          </p:cNvPr>
          <p:cNvSpPr txBox="1"/>
          <p:nvPr/>
        </p:nvSpPr>
        <p:spPr>
          <a:xfrm>
            <a:off x="467086" y="641154"/>
            <a:ext cx="4064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Chopper </a:t>
            </a:r>
            <a:r>
              <a:rPr lang="it-IT" sz="3600" dirty="0" err="1">
                <a:latin typeface="Arial" panose="020B0604020202020204" pitchFamily="34" charset="0"/>
                <a:cs typeface="Arial" panose="020B0604020202020204" pitchFamily="34" charset="0"/>
              </a:rPr>
              <a:t>Amplifier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BE2EFA0-6CE0-4FAF-A562-AA3E277389B9}"/>
              </a:ext>
            </a:extLst>
          </p:cNvPr>
          <p:cNvSpPr txBox="1"/>
          <p:nvPr/>
        </p:nvSpPr>
        <p:spPr>
          <a:xfrm>
            <a:off x="725714" y="3955692"/>
            <a:ext cx="10130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 differential input and differential output facilitate the implementation of the modulator and demodulator, respectively (fully-differential amplifier)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9DE7565-5302-46AE-8001-6C8442551525}"/>
              </a:ext>
            </a:extLst>
          </p:cNvPr>
          <p:cNvSpPr txBox="1"/>
          <p:nvPr/>
        </p:nvSpPr>
        <p:spPr>
          <a:xfrm>
            <a:off x="725714" y="5156021"/>
            <a:ext cx="10130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The amplifier gain cannot be arbitrarily high, otherwise the amplified offset could saturate the amplifier.  Typical values of A are &lt; 1000</a:t>
            </a:r>
          </a:p>
        </p:txBody>
      </p:sp>
    </p:spTree>
    <p:extLst>
      <p:ext uri="{BB962C8B-B14F-4D97-AF65-F5344CB8AC3E}">
        <p14:creationId xmlns:p14="http://schemas.microsoft.com/office/powerpoint/2010/main" val="3835652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E1CBE8-8D8B-403E-B4D9-6811A25C4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59"/>
            <a:ext cx="10515600" cy="662397"/>
          </a:xfrm>
        </p:spPr>
        <p:txBody>
          <a:bodyPr/>
          <a:lstStyle/>
          <a:p>
            <a:r>
              <a:rPr lang="it-IT" dirty="0"/>
              <a:t>Auto – Zero (AZ)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520C740-5D70-4D57-A563-222F99BA3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F997AE-01D5-4414-A64B-EC782AB31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EC5968C-8AD8-43B3-929A-24E6426D7510}"/>
              </a:ext>
            </a:extLst>
          </p:cNvPr>
          <p:cNvSpPr txBox="1"/>
          <p:nvPr/>
        </p:nvSpPr>
        <p:spPr>
          <a:xfrm>
            <a:off x="1036948" y="792946"/>
            <a:ext cx="6796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Two phases: AZ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NO (Normal operation)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65AEE7F-E342-4928-A12F-578B3C23CF22}"/>
              </a:ext>
            </a:extLst>
          </p:cNvPr>
          <p:cNvSpPr txBox="1"/>
          <p:nvPr/>
        </p:nvSpPr>
        <p:spPr>
          <a:xfrm>
            <a:off x="1036948" y="1404219"/>
            <a:ext cx="105863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Principle: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AZ phase the signal is removed and the effect of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(noise/offset) is stored in a memory (typically an analog memory, i.e. a capacitor)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NO phase, the signal is connected and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value stored in previous phase is subtracted. 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9B6A7501-9361-4DA8-841F-7F45314054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20918"/>
              </p:ext>
            </p:extLst>
          </p:nvPr>
        </p:nvGraphicFramePr>
        <p:xfrm>
          <a:off x="4000499" y="3342222"/>
          <a:ext cx="5083866" cy="2800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orel DESIGNER" r:id="rId3" imgW="7248240" imgH="4023000" progId="CorelDESIGNER.Graphic.12">
                  <p:embed/>
                </p:oleObj>
              </mc:Choice>
              <mc:Fallback>
                <p:oleObj name="Corel DESIGNER" r:id="rId3" imgW="7248240" imgH="4023000" progId="CorelDESIGNER.Graphic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499" y="3342222"/>
                        <a:ext cx="5083866" cy="28001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121D3A1-10B1-4F56-AAA1-7DA0B284E9EF}"/>
              </a:ext>
            </a:extLst>
          </p:cNvPr>
          <p:cNvSpPr txBox="1"/>
          <p:nvPr/>
        </p:nvSpPr>
        <p:spPr>
          <a:xfrm>
            <a:off x="1036948" y="3919772"/>
            <a:ext cx="2611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Example, for an amplifier with voltage input</a:t>
            </a:r>
          </a:p>
        </p:txBody>
      </p:sp>
    </p:spTree>
    <p:extLst>
      <p:ext uri="{BB962C8B-B14F-4D97-AF65-F5344CB8AC3E}">
        <p14:creationId xmlns:p14="http://schemas.microsoft.com/office/powerpoint/2010/main" val="252137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D011C-8116-428F-9BE4-F118D9FD3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526"/>
            <a:ext cx="10515600" cy="662397"/>
          </a:xfrm>
        </p:spPr>
        <p:txBody>
          <a:bodyPr/>
          <a:lstStyle/>
          <a:p>
            <a:r>
              <a:rPr lang="it-IT" dirty="0"/>
              <a:t>Signals and noise during the AZ cycle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DBEFE7-6A94-41CC-A72B-A779F54EF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14799-59DB-40C4-B57F-0B131A75A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721C4C0-F86D-4777-8FED-750BCDB56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4380" y="1648466"/>
            <a:ext cx="5734496" cy="15408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BCD2BE-49EF-49B7-A65C-BF07BDCD4989}"/>
              </a:ext>
            </a:extLst>
          </p:cNvPr>
          <p:cNvSpPr txBox="1"/>
          <p:nvPr/>
        </p:nvSpPr>
        <p:spPr>
          <a:xfrm>
            <a:off x="1030989" y="1648466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clock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56A91D-F633-46AD-87A1-429360FBEFE9}"/>
              </a:ext>
            </a:extLst>
          </p:cNvPr>
          <p:cNvSpPr txBox="1"/>
          <p:nvPr/>
        </p:nvSpPr>
        <p:spPr>
          <a:xfrm>
            <a:off x="2948402" y="350975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1BF940-0CEC-44FA-AF51-C42F34D41C63}"/>
              </a:ext>
            </a:extLst>
          </p:cNvPr>
          <p:cNvCxnSpPr/>
          <p:nvPr/>
        </p:nvCxnSpPr>
        <p:spPr>
          <a:xfrm flipV="1">
            <a:off x="3086100" y="3224212"/>
            <a:ext cx="0" cy="32861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FD28871-9B31-49BB-BCE5-7C35B1AB2ED2}"/>
              </a:ext>
            </a:extLst>
          </p:cNvPr>
          <p:cNvSpPr/>
          <p:nvPr/>
        </p:nvSpPr>
        <p:spPr>
          <a:xfrm>
            <a:off x="2886075" y="1139214"/>
            <a:ext cx="200025" cy="394311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CD03BF-7375-4D4E-A9BA-21FEFF5ADA4D}"/>
              </a:ext>
            </a:extLst>
          </p:cNvPr>
          <p:cNvSpPr/>
          <p:nvPr/>
        </p:nvSpPr>
        <p:spPr>
          <a:xfrm>
            <a:off x="3086100" y="1143000"/>
            <a:ext cx="1555750" cy="394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B19CAF-2989-4DFC-8E23-E272E9B745C2}"/>
              </a:ext>
            </a:extLst>
          </p:cNvPr>
          <p:cNvSpPr txBox="1"/>
          <p:nvPr/>
        </p:nvSpPr>
        <p:spPr>
          <a:xfrm>
            <a:off x="2371000" y="696323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AB71D6-71EF-411F-A4B5-449F91D3BECD}"/>
              </a:ext>
            </a:extLst>
          </p:cNvPr>
          <p:cNvSpPr txBox="1"/>
          <p:nvPr/>
        </p:nvSpPr>
        <p:spPr>
          <a:xfrm>
            <a:off x="3424876" y="112933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443265-5F13-4D7A-B1AE-473C93EE1324}"/>
              </a:ext>
            </a:extLst>
          </p:cNvPr>
          <p:cNvCxnSpPr>
            <a:cxnSpLocks/>
          </p:cNvCxnSpPr>
          <p:nvPr/>
        </p:nvCxnSpPr>
        <p:spPr>
          <a:xfrm>
            <a:off x="2594125" y="1134683"/>
            <a:ext cx="426399" cy="178382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ggetto 4">
            <a:extLst>
              <a:ext uri="{FF2B5EF4-FFF2-40B4-BE49-F238E27FC236}">
                <a16:creationId xmlns:a16="http://schemas.microsoft.com/office/drawing/2014/main" id="{B51529D2-85A8-4388-9627-9779C4BE3A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152577"/>
              </p:ext>
            </p:extLst>
          </p:nvPr>
        </p:nvGraphicFramePr>
        <p:xfrm>
          <a:off x="609885" y="4173608"/>
          <a:ext cx="2615770" cy="57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5" imgW="1041120" imgH="228600" progId="Equation.DSMT4">
                  <p:embed/>
                </p:oleObj>
              </mc:Choice>
              <mc:Fallback>
                <p:oleObj name="Equation" r:id="rId5" imgW="1041120" imgH="2286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B5AF58FE-F162-4BCD-A552-5FC63120BB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885" y="4173608"/>
                        <a:ext cx="2615770" cy="574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8">
            <a:extLst>
              <a:ext uri="{FF2B5EF4-FFF2-40B4-BE49-F238E27FC236}">
                <a16:creationId xmlns:a16="http://schemas.microsoft.com/office/drawing/2014/main" id="{79F773D6-7E20-420E-B90C-A4E332CCAF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019759"/>
              </p:ext>
            </p:extLst>
          </p:nvPr>
        </p:nvGraphicFramePr>
        <p:xfrm>
          <a:off x="4862511" y="3308290"/>
          <a:ext cx="64912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7" imgW="2286000" imgH="253800" progId="Equation.DSMT4">
                  <p:embed/>
                </p:oleObj>
              </mc:Choice>
              <mc:Fallback>
                <p:oleObj name="Equation" r:id="rId7" imgW="2286000" imgH="2538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153F7399-397A-43F7-BA71-F57549694E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62511" y="3308290"/>
                        <a:ext cx="6491288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38AABE3-6536-4488-86E3-907FCBF54B57}"/>
              </a:ext>
            </a:extLst>
          </p:cNvPr>
          <p:cNvCxnSpPr>
            <a:cxnSpLocks/>
          </p:cNvCxnSpPr>
          <p:nvPr/>
        </p:nvCxnSpPr>
        <p:spPr>
          <a:xfrm flipH="1" flipV="1">
            <a:off x="3891250" y="2657094"/>
            <a:ext cx="635150" cy="1179450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6C5EFBD-4760-4A21-95F0-791B28DCF415}"/>
              </a:ext>
            </a:extLst>
          </p:cNvPr>
          <p:cNvCxnSpPr>
            <a:cxnSpLocks/>
          </p:cNvCxnSpPr>
          <p:nvPr/>
        </p:nvCxnSpPr>
        <p:spPr>
          <a:xfrm flipV="1">
            <a:off x="2371000" y="2985133"/>
            <a:ext cx="649524" cy="1271119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ggetto 10">
            <a:extLst>
              <a:ext uri="{FF2B5EF4-FFF2-40B4-BE49-F238E27FC236}">
                <a16:creationId xmlns:a16="http://schemas.microsoft.com/office/drawing/2014/main" id="{8EC9C306-1272-4907-9C27-3634CDF862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100877"/>
              </p:ext>
            </p:extLst>
          </p:nvPr>
        </p:nvGraphicFramePr>
        <p:xfrm>
          <a:off x="4862511" y="3971420"/>
          <a:ext cx="56610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9" imgW="1993680" imgH="253800" progId="Equation.DSMT4">
                  <p:embed/>
                </p:oleObj>
              </mc:Choice>
              <mc:Fallback>
                <p:oleObj name="Equation" r:id="rId9" imgW="1993680" imgH="253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C07BA56C-7CA5-4668-8E28-6183B49510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62511" y="3971420"/>
                        <a:ext cx="5661025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ggetto 10">
            <a:extLst>
              <a:ext uri="{FF2B5EF4-FFF2-40B4-BE49-F238E27FC236}">
                <a16:creationId xmlns:a16="http://schemas.microsoft.com/office/drawing/2014/main" id="{B61DE874-1714-4D11-BF1D-839E92878D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151395"/>
              </p:ext>
            </p:extLst>
          </p:nvPr>
        </p:nvGraphicFramePr>
        <p:xfrm>
          <a:off x="4862511" y="4612963"/>
          <a:ext cx="486886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11" imgW="1714320" imgH="279360" progId="Equation.DSMT4">
                  <p:embed/>
                </p:oleObj>
              </mc:Choice>
              <mc:Fallback>
                <p:oleObj name="Equation" r:id="rId11" imgW="1714320" imgH="279360" progId="Equation.DSMT4">
                  <p:embed/>
                  <p:pic>
                    <p:nvPicPr>
                      <p:cNvPr id="25" name="Oggetto 10">
                        <a:extLst>
                          <a:ext uri="{FF2B5EF4-FFF2-40B4-BE49-F238E27FC236}">
                            <a16:creationId xmlns:a16="http://schemas.microsoft.com/office/drawing/2014/main" id="{8EC9C306-1272-4907-9C27-3634CDF862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62511" y="4612963"/>
                        <a:ext cx="4868863" cy="792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ggetto 11">
            <a:extLst>
              <a:ext uri="{FF2B5EF4-FFF2-40B4-BE49-F238E27FC236}">
                <a16:creationId xmlns:a16="http://schemas.microsoft.com/office/drawing/2014/main" id="{C294C763-182C-4B05-AF80-A3F45309E5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706102"/>
              </p:ext>
            </p:extLst>
          </p:nvPr>
        </p:nvGraphicFramePr>
        <p:xfrm>
          <a:off x="4881693" y="5367047"/>
          <a:ext cx="400367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13" imgW="1409400" imgH="241200" progId="Equation.DSMT4">
                  <p:embed/>
                </p:oleObj>
              </mc:Choice>
              <mc:Fallback>
                <p:oleObj name="Equation" r:id="rId13" imgW="1409400" imgH="2412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66E3E5F4-2778-4566-8BE0-93A3BDF5F7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81693" y="5367047"/>
                        <a:ext cx="4003675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Left Brace 27">
            <a:extLst>
              <a:ext uri="{FF2B5EF4-FFF2-40B4-BE49-F238E27FC236}">
                <a16:creationId xmlns:a16="http://schemas.microsoft.com/office/drawing/2014/main" id="{3778B045-FE40-4C97-8A70-241B727F8787}"/>
              </a:ext>
            </a:extLst>
          </p:cNvPr>
          <p:cNvSpPr/>
          <p:nvPr/>
        </p:nvSpPr>
        <p:spPr>
          <a:xfrm>
            <a:off x="4518307" y="3429000"/>
            <a:ext cx="344204" cy="2352675"/>
          </a:xfrm>
          <a:prstGeom prst="leftBrace">
            <a:avLst>
              <a:gd name="adj1" fmla="val 8333"/>
              <a:gd name="adj2" fmla="val 1720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con angoli arrotondati 12">
            <a:extLst>
              <a:ext uri="{FF2B5EF4-FFF2-40B4-BE49-F238E27FC236}">
                <a16:creationId xmlns:a16="http://schemas.microsoft.com/office/drawing/2014/main" id="{148E2310-B25A-4BE3-B9B3-746777C1BA1D}"/>
              </a:ext>
            </a:extLst>
          </p:cNvPr>
          <p:cNvSpPr/>
          <p:nvPr/>
        </p:nvSpPr>
        <p:spPr>
          <a:xfrm>
            <a:off x="4881693" y="5355275"/>
            <a:ext cx="4003675" cy="6868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2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E8B49D-C011-40B4-8EFF-FF883609A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55" y="231891"/>
            <a:ext cx="10515600" cy="662397"/>
          </a:xfrm>
        </p:spPr>
        <p:txBody>
          <a:bodyPr/>
          <a:lstStyle/>
          <a:p>
            <a:r>
              <a:rPr lang="en-US"/>
              <a:t>Auto-Zero: phases and signal diagrams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8FF5981-4ED1-4602-A394-AADF8D96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855B28E-25F9-42E8-89C4-4EB573F57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AAB9688-18A2-4FC0-8110-C1E9535FB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876" y="12254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B73DEA11-66CD-4BDC-BC29-9CCEAAFCC9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575943"/>
              </p:ext>
            </p:extLst>
          </p:nvPr>
        </p:nvGraphicFramePr>
        <p:xfrm>
          <a:off x="2720365" y="1392809"/>
          <a:ext cx="5689862" cy="3781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Corel DESIGNER" r:id="rId3" imgW="4272480" imgH="2827440" progId="CorelDESIGNER.Graphic.12">
                  <p:embed/>
                </p:oleObj>
              </mc:Choice>
              <mc:Fallback>
                <p:oleObj name="Corel DESIGNER" r:id="rId3" imgW="4272480" imgH="2827440" progId="CorelDESIGNER.Graphic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365" y="1392809"/>
                        <a:ext cx="5689862" cy="37817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481160D9-57F5-48F7-8289-F940C3769C47}"/>
              </a:ext>
            </a:extLst>
          </p:cNvPr>
          <p:cNvSpPr txBox="1"/>
          <p:nvPr/>
        </p:nvSpPr>
        <p:spPr>
          <a:xfrm>
            <a:off x="3277097" y="5227163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DEB9452-AB94-48D2-8B7C-75478B03C49D}"/>
              </a:ext>
            </a:extLst>
          </p:cNvPr>
          <p:cNvSpPr txBox="1"/>
          <p:nvPr/>
        </p:nvSpPr>
        <p:spPr>
          <a:xfrm>
            <a:off x="4074529" y="5234358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8DB95D9-F104-4B7F-8EB4-A961B802BE6B}"/>
              </a:ext>
            </a:extLst>
          </p:cNvPr>
          <p:cNvSpPr/>
          <p:nvPr/>
        </p:nvSpPr>
        <p:spPr>
          <a:xfrm>
            <a:off x="3261674" y="1630837"/>
            <a:ext cx="970961" cy="3384223"/>
          </a:xfrm>
          <a:prstGeom prst="rect">
            <a:avLst/>
          </a:prstGeom>
          <a:solidFill>
            <a:schemeClr val="accent1">
              <a:lumMod val="40000"/>
              <a:lumOff val="6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A412A28-6134-4219-ADB6-23386FD45F6C}"/>
              </a:ext>
            </a:extLst>
          </p:cNvPr>
          <p:cNvSpPr/>
          <p:nvPr/>
        </p:nvSpPr>
        <p:spPr>
          <a:xfrm>
            <a:off x="4246294" y="1630837"/>
            <a:ext cx="116936" cy="3384223"/>
          </a:xfrm>
          <a:prstGeom prst="rect">
            <a:avLst/>
          </a:prstGeom>
          <a:solidFill>
            <a:srgbClr val="FFC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859A81A1-E01D-4494-AC26-96174AC5F5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96907"/>
              </p:ext>
            </p:extLst>
          </p:nvPr>
        </p:nvGraphicFramePr>
        <p:xfrm>
          <a:off x="9085098" y="2535654"/>
          <a:ext cx="2189571" cy="893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5" imgW="558720" imgH="228600" progId="Equation.DSMT4">
                  <p:embed/>
                </p:oleObj>
              </mc:Choice>
              <mc:Fallback>
                <p:oleObj name="Equation" r:id="rId5" imgW="55872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66E3E5F4-2778-4566-8BE0-93A3BDF5F7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85098" y="2535654"/>
                        <a:ext cx="2189571" cy="893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0094FA-A343-486C-A27F-B785DE41351A}"/>
              </a:ext>
            </a:extLst>
          </p:cNvPr>
          <p:cNvCxnSpPr>
            <a:cxnSpLocks/>
          </p:cNvCxnSpPr>
          <p:nvPr/>
        </p:nvCxnSpPr>
        <p:spPr>
          <a:xfrm>
            <a:off x="4178152" y="4152837"/>
            <a:ext cx="301773" cy="381063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2F61D7-B91B-4ADC-8749-FB2CEE92D2F6}"/>
              </a:ext>
            </a:extLst>
          </p:cNvPr>
          <p:cNvCxnSpPr>
            <a:cxnSpLocks/>
          </p:cNvCxnSpPr>
          <p:nvPr/>
        </p:nvCxnSpPr>
        <p:spPr>
          <a:xfrm flipV="1">
            <a:off x="5263523" y="4279106"/>
            <a:ext cx="277646" cy="153132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D81B60-9666-4C33-98AF-9B16B3B91867}"/>
              </a:ext>
            </a:extLst>
          </p:cNvPr>
          <p:cNvCxnSpPr>
            <a:cxnSpLocks/>
          </p:cNvCxnSpPr>
          <p:nvPr/>
        </p:nvCxnSpPr>
        <p:spPr>
          <a:xfrm flipV="1">
            <a:off x="3571423" y="4889500"/>
            <a:ext cx="102794" cy="344859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2108E46-DB31-4DEC-8ED0-435E50B8604C}"/>
              </a:ext>
            </a:extLst>
          </p:cNvPr>
          <p:cNvCxnSpPr>
            <a:cxnSpLocks/>
          </p:cNvCxnSpPr>
          <p:nvPr/>
        </p:nvCxnSpPr>
        <p:spPr>
          <a:xfrm flipH="1" flipV="1">
            <a:off x="4304762" y="4889500"/>
            <a:ext cx="88379" cy="432955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642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8AA625-03F3-43C5-866D-0B9B04EAD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74"/>
            <a:ext cx="10515600" cy="662397"/>
          </a:xfrm>
        </p:spPr>
        <p:txBody>
          <a:bodyPr/>
          <a:lstStyle/>
          <a:p>
            <a:r>
              <a:rPr lang="en-US" dirty="0"/>
              <a:t>Auto-Zero simplified noise model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8722142-AE82-4323-BCC1-D05F358C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DE68EC-B668-42F4-BCDE-E0A0371C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86B5D35-0E0E-4341-A08D-43F7659A49BD}"/>
              </a:ext>
            </a:extLst>
          </p:cNvPr>
          <p:cNvSpPr txBox="1"/>
          <p:nvPr/>
        </p:nvSpPr>
        <p:spPr>
          <a:xfrm>
            <a:off x="552747" y="831926"/>
            <a:ext cx="52551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consider that the duration of the AZ phase is negligible (ideally zero), then the amplifier is in NO phase during the whole period.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73CAD3A-08F4-4E3E-B075-64C793196A5F}"/>
              </a:ext>
            </a:extLst>
          </p:cNvPr>
          <p:cNvSpPr/>
          <p:nvPr/>
        </p:nvSpPr>
        <p:spPr>
          <a:xfrm>
            <a:off x="2970937" y="3129973"/>
            <a:ext cx="10395" cy="2652180"/>
          </a:xfrm>
          <a:custGeom>
            <a:avLst/>
            <a:gdLst>
              <a:gd name="connsiteX0" fmla="*/ 0 w 10395"/>
              <a:gd name="connsiteY0" fmla="*/ 0 h 2652180"/>
              <a:gd name="connsiteX1" fmla="*/ 0 w 10395"/>
              <a:gd name="connsiteY1" fmla="*/ 2652181 h 265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95" h="2652180">
                <a:moveTo>
                  <a:pt x="0" y="0"/>
                </a:moveTo>
                <a:lnTo>
                  <a:pt x="0" y="2652181"/>
                </a:lnTo>
              </a:path>
            </a:pathLst>
          </a:custGeom>
          <a:noFill/>
          <a:ln w="20782" cap="rnd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5918FCA-417E-4431-9E92-2225C34D1589}"/>
              </a:ext>
            </a:extLst>
          </p:cNvPr>
          <p:cNvSpPr/>
          <p:nvPr/>
        </p:nvSpPr>
        <p:spPr>
          <a:xfrm>
            <a:off x="1965319" y="5141206"/>
            <a:ext cx="4840231" cy="10395"/>
          </a:xfrm>
          <a:custGeom>
            <a:avLst/>
            <a:gdLst>
              <a:gd name="connsiteX0" fmla="*/ 0 w 4840231"/>
              <a:gd name="connsiteY0" fmla="*/ 0 h 10395"/>
              <a:gd name="connsiteX1" fmla="*/ 4840231 w 4840231"/>
              <a:gd name="connsiteY1" fmla="*/ 0 h 1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40231" h="10395">
                <a:moveTo>
                  <a:pt x="0" y="0"/>
                </a:moveTo>
                <a:lnTo>
                  <a:pt x="4840231" y="0"/>
                </a:lnTo>
              </a:path>
            </a:pathLst>
          </a:custGeom>
          <a:noFill/>
          <a:ln w="20782" cap="rnd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5886EB4-BBF0-468E-8AF5-2E78C22B425A}"/>
              </a:ext>
            </a:extLst>
          </p:cNvPr>
          <p:cNvSpPr/>
          <p:nvPr/>
        </p:nvSpPr>
        <p:spPr>
          <a:xfrm rot="10800000" flipV="1">
            <a:off x="2899162" y="3031169"/>
            <a:ext cx="143569" cy="148227"/>
          </a:xfrm>
          <a:custGeom>
            <a:avLst/>
            <a:gdLst>
              <a:gd name="connsiteX0" fmla="*/ 143537 w 143569"/>
              <a:gd name="connsiteY0" fmla="*/ 148044 h 148227"/>
              <a:gd name="connsiteX1" fmla="*/ -32 w 143569"/>
              <a:gd name="connsiteY1" fmla="*/ 148044 h 148227"/>
              <a:gd name="connsiteX2" fmla="*/ 71752 w 143569"/>
              <a:gd name="connsiteY2" fmla="*/ -184 h 14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569" h="148227">
                <a:moveTo>
                  <a:pt x="143537" y="148044"/>
                </a:moveTo>
                <a:lnTo>
                  <a:pt x="-32" y="148044"/>
                </a:lnTo>
                <a:lnTo>
                  <a:pt x="71752" y="-184"/>
                </a:lnTo>
                <a:close/>
              </a:path>
            </a:pathLst>
          </a:custGeom>
          <a:solidFill>
            <a:srgbClr val="2B1100"/>
          </a:solidFill>
          <a:ln w="20862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4FE335D-D899-4923-900E-B0A5133870CD}"/>
              </a:ext>
            </a:extLst>
          </p:cNvPr>
          <p:cNvSpPr/>
          <p:nvPr/>
        </p:nvSpPr>
        <p:spPr>
          <a:xfrm rot="16200000" flipV="1">
            <a:off x="6758449" y="5067105"/>
            <a:ext cx="143569" cy="148227"/>
          </a:xfrm>
          <a:custGeom>
            <a:avLst/>
            <a:gdLst>
              <a:gd name="connsiteX0" fmla="*/ 143908 w 143569"/>
              <a:gd name="connsiteY0" fmla="*/ 148240 h 148227"/>
              <a:gd name="connsiteX1" fmla="*/ 339 w 143569"/>
              <a:gd name="connsiteY1" fmla="*/ 148240 h 148227"/>
              <a:gd name="connsiteX2" fmla="*/ 72123 w 143569"/>
              <a:gd name="connsiteY2" fmla="*/ 12 h 14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569" h="148227">
                <a:moveTo>
                  <a:pt x="143908" y="148240"/>
                </a:moveTo>
                <a:lnTo>
                  <a:pt x="339" y="148240"/>
                </a:lnTo>
                <a:lnTo>
                  <a:pt x="72123" y="12"/>
                </a:lnTo>
                <a:close/>
              </a:path>
            </a:pathLst>
          </a:custGeom>
          <a:solidFill>
            <a:srgbClr val="2B1100"/>
          </a:solidFill>
          <a:ln w="20862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98D6792-E781-41AE-8005-6D3A25B402C3}"/>
              </a:ext>
            </a:extLst>
          </p:cNvPr>
          <p:cNvSpPr/>
          <p:nvPr/>
        </p:nvSpPr>
        <p:spPr>
          <a:xfrm>
            <a:off x="3480904" y="3172342"/>
            <a:ext cx="10395" cy="2594269"/>
          </a:xfrm>
          <a:custGeom>
            <a:avLst/>
            <a:gdLst>
              <a:gd name="connsiteX0" fmla="*/ 0 w 10395"/>
              <a:gd name="connsiteY0" fmla="*/ 0 h 2594269"/>
              <a:gd name="connsiteX1" fmla="*/ 0 w 10395"/>
              <a:gd name="connsiteY1" fmla="*/ 2594270 h 259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95" h="2594269">
                <a:moveTo>
                  <a:pt x="0" y="0"/>
                </a:moveTo>
                <a:lnTo>
                  <a:pt x="0" y="2594270"/>
                </a:lnTo>
              </a:path>
            </a:pathLst>
          </a:custGeom>
          <a:noFill/>
          <a:ln w="13855" cap="rnd">
            <a:solidFill>
              <a:srgbClr val="000000"/>
            </a:solidFill>
            <a:custDash>
              <a:ds d="400000" sp="800003"/>
            </a:custDash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F6EB27D-DF2F-4075-B3C7-0471B49231E9}"/>
              </a:ext>
            </a:extLst>
          </p:cNvPr>
          <p:cNvSpPr/>
          <p:nvPr/>
        </p:nvSpPr>
        <p:spPr>
          <a:xfrm>
            <a:off x="3969282" y="3160180"/>
            <a:ext cx="10395" cy="2594268"/>
          </a:xfrm>
          <a:custGeom>
            <a:avLst/>
            <a:gdLst>
              <a:gd name="connsiteX0" fmla="*/ 0 w 10395"/>
              <a:gd name="connsiteY0" fmla="*/ 0 h 2594268"/>
              <a:gd name="connsiteX1" fmla="*/ 0 w 10395"/>
              <a:gd name="connsiteY1" fmla="*/ 2594269 h 259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95" h="2594268">
                <a:moveTo>
                  <a:pt x="0" y="0"/>
                </a:moveTo>
                <a:lnTo>
                  <a:pt x="0" y="2594269"/>
                </a:lnTo>
              </a:path>
            </a:pathLst>
          </a:custGeom>
          <a:noFill/>
          <a:ln w="13855" cap="rnd">
            <a:solidFill>
              <a:srgbClr val="000000"/>
            </a:solidFill>
            <a:custDash>
              <a:ds d="400000" sp="800003"/>
            </a:custDash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D709448-D257-4E08-B586-81D0CB844003}"/>
              </a:ext>
            </a:extLst>
          </p:cNvPr>
          <p:cNvSpPr/>
          <p:nvPr/>
        </p:nvSpPr>
        <p:spPr>
          <a:xfrm>
            <a:off x="4457660" y="3160180"/>
            <a:ext cx="10395" cy="2594268"/>
          </a:xfrm>
          <a:custGeom>
            <a:avLst/>
            <a:gdLst>
              <a:gd name="connsiteX0" fmla="*/ 0 w 10395"/>
              <a:gd name="connsiteY0" fmla="*/ 0 h 2594268"/>
              <a:gd name="connsiteX1" fmla="*/ 0 w 10395"/>
              <a:gd name="connsiteY1" fmla="*/ 2594269 h 259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95" h="2594268">
                <a:moveTo>
                  <a:pt x="0" y="0"/>
                </a:moveTo>
                <a:lnTo>
                  <a:pt x="0" y="2594269"/>
                </a:lnTo>
              </a:path>
            </a:pathLst>
          </a:custGeom>
          <a:noFill/>
          <a:ln w="13855" cap="rnd">
            <a:solidFill>
              <a:srgbClr val="000000"/>
            </a:solidFill>
            <a:custDash>
              <a:ds d="400000" sp="800003"/>
            </a:custDash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7ED838C-A7DE-44F3-B9DE-A8AE5DADF2E8}"/>
              </a:ext>
            </a:extLst>
          </p:cNvPr>
          <p:cNvSpPr/>
          <p:nvPr/>
        </p:nvSpPr>
        <p:spPr>
          <a:xfrm>
            <a:off x="5699002" y="3187970"/>
            <a:ext cx="10395" cy="2594266"/>
          </a:xfrm>
          <a:custGeom>
            <a:avLst/>
            <a:gdLst>
              <a:gd name="connsiteX0" fmla="*/ 0 w 10395"/>
              <a:gd name="connsiteY0" fmla="*/ 0 h 2594266"/>
              <a:gd name="connsiteX1" fmla="*/ 0 w 10395"/>
              <a:gd name="connsiteY1" fmla="*/ 2594267 h 259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95" h="2594266">
                <a:moveTo>
                  <a:pt x="0" y="0"/>
                </a:moveTo>
                <a:lnTo>
                  <a:pt x="0" y="2594267"/>
                </a:lnTo>
              </a:path>
            </a:pathLst>
          </a:custGeom>
          <a:noFill/>
          <a:ln w="13855" cap="rnd">
            <a:solidFill>
              <a:srgbClr val="000000"/>
            </a:solidFill>
            <a:custDash>
              <a:ds d="400000" sp="800003"/>
            </a:custDash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327708A-9812-4868-B898-777662D6B181}"/>
              </a:ext>
            </a:extLst>
          </p:cNvPr>
          <p:cNvSpPr/>
          <p:nvPr/>
        </p:nvSpPr>
        <p:spPr>
          <a:xfrm>
            <a:off x="6187380" y="3175808"/>
            <a:ext cx="10395" cy="2594265"/>
          </a:xfrm>
          <a:custGeom>
            <a:avLst/>
            <a:gdLst>
              <a:gd name="connsiteX0" fmla="*/ 0 w 10395"/>
              <a:gd name="connsiteY0" fmla="*/ 0 h 2594265"/>
              <a:gd name="connsiteX1" fmla="*/ 0 w 10395"/>
              <a:gd name="connsiteY1" fmla="*/ 2594265 h 259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95" h="2594265">
                <a:moveTo>
                  <a:pt x="0" y="0"/>
                </a:moveTo>
                <a:lnTo>
                  <a:pt x="0" y="2594265"/>
                </a:lnTo>
              </a:path>
            </a:pathLst>
          </a:custGeom>
          <a:noFill/>
          <a:ln w="13855" cap="rnd">
            <a:solidFill>
              <a:srgbClr val="000000"/>
            </a:solidFill>
            <a:custDash>
              <a:ds d="400000" sp="800003"/>
            </a:custDash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A026365-346B-4A07-9AEC-D23C9DF46416}"/>
              </a:ext>
            </a:extLst>
          </p:cNvPr>
          <p:cNvSpPr/>
          <p:nvPr/>
        </p:nvSpPr>
        <p:spPr>
          <a:xfrm>
            <a:off x="2160330" y="4703871"/>
            <a:ext cx="2533057" cy="922872"/>
          </a:xfrm>
          <a:custGeom>
            <a:avLst/>
            <a:gdLst>
              <a:gd name="connsiteX0" fmla="*/ 0 w 2533057"/>
              <a:gd name="connsiteY0" fmla="*/ 820507 h 922872"/>
              <a:gd name="connsiteX1" fmla="*/ 362052 w 2533057"/>
              <a:gd name="connsiteY1" fmla="*/ 597806 h 922872"/>
              <a:gd name="connsiteX2" fmla="*/ 552103 w 2533057"/>
              <a:gd name="connsiteY2" fmla="*/ 248608 h 922872"/>
              <a:gd name="connsiteX3" fmla="*/ 832856 w 2533057"/>
              <a:gd name="connsiteY3" fmla="*/ 9929 h 922872"/>
              <a:gd name="connsiteX4" fmla="*/ 1255122 w 2533057"/>
              <a:gd name="connsiteY4" fmla="*/ 134181 h 922872"/>
              <a:gd name="connsiteX5" fmla="*/ 1452124 w 2533057"/>
              <a:gd name="connsiteY5" fmla="*/ 543113 h 922872"/>
              <a:gd name="connsiteX6" fmla="*/ 1644199 w 2533057"/>
              <a:gd name="connsiteY6" fmla="*/ 715997 h 922872"/>
              <a:gd name="connsiteX7" fmla="*/ 1816188 w 2533057"/>
              <a:gd name="connsiteY7" fmla="*/ 747954 h 922872"/>
              <a:gd name="connsiteX8" fmla="*/ 2039326 w 2533057"/>
              <a:gd name="connsiteY8" fmla="*/ 920286 h 922872"/>
              <a:gd name="connsiteX9" fmla="*/ 2292123 w 2533057"/>
              <a:gd name="connsiteY9" fmla="*/ 726736 h 922872"/>
              <a:gd name="connsiteX10" fmla="*/ 2497888 w 2533057"/>
              <a:gd name="connsiteY10" fmla="*/ 240967 h 922872"/>
              <a:gd name="connsiteX11" fmla="*/ 2531758 w 2533057"/>
              <a:gd name="connsiteY11" fmla="*/ 140678 h 922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3057" h="922872">
                <a:moveTo>
                  <a:pt x="0" y="820507"/>
                </a:moveTo>
                <a:cubicBezTo>
                  <a:pt x="138053" y="757986"/>
                  <a:pt x="276101" y="695475"/>
                  <a:pt x="362052" y="597806"/>
                </a:cubicBezTo>
                <a:cubicBezTo>
                  <a:pt x="448004" y="500126"/>
                  <a:pt x="481865" y="367298"/>
                  <a:pt x="552103" y="248608"/>
                </a:cubicBezTo>
                <a:cubicBezTo>
                  <a:pt x="622340" y="129918"/>
                  <a:pt x="712315" y="41699"/>
                  <a:pt x="832856" y="9929"/>
                </a:cubicBezTo>
                <a:cubicBezTo>
                  <a:pt x="953403" y="-21851"/>
                  <a:pt x="1150602" y="23475"/>
                  <a:pt x="1255122" y="134181"/>
                </a:cubicBezTo>
                <a:cubicBezTo>
                  <a:pt x="1359653" y="244887"/>
                  <a:pt x="1398721" y="427210"/>
                  <a:pt x="1452124" y="543113"/>
                </a:cubicBezTo>
                <a:cubicBezTo>
                  <a:pt x="1505518" y="659017"/>
                  <a:pt x="1573237" y="708512"/>
                  <a:pt x="1644199" y="715997"/>
                </a:cubicBezTo>
                <a:cubicBezTo>
                  <a:pt x="1715161" y="723472"/>
                  <a:pt x="1752961" y="705892"/>
                  <a:pt x="1816188" y="747954"/>
                </a:cubicBezTo>
                <a:cubicBezTo>
                  <a:pt x="1879406" y="790016"/>
                  <a:pt x="1952219" y="903861"/>
                  <a:pt x="2039326" y="920286"/>
                </a:cubicBezTo>
                <a:cubicBezTo>
                  <a:pt x="2126443" y="936712"/>
                  <a:pt x="2206169" y="875200"/>
                  <a:pt x="2292123" y="726736"/>
                </a:cubicBezTo>
                <a:cubicBezTo>
                  <a:pt x="2378076" y="578272"/>
                  <a:pt x="2458821" y="351663"/>
                  <a:pt x="2497888" y="240967"/>
                </a:cubicBezTo>
                <a:cubicBezTo>
                  <a:pt x="2536967" y="130262"/>
                  <a:pt x="2534357" y="135470"/>
                  <a:pt x="2531758" y="140678"/>
                </a:cubicBezTo>
              </a:path>
            </a:pathLst>
          </a:custGeom>
          <a:noFill/>
          <a:ln w="20782" cap="rnd">
            <a:solidFill>
              <a:srgbClr val="008000"/>
            </a:solidFill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651E088-F0A2-4648-8C43-30BD5843678A}"/>
              </a:ext>
            </a:extLst>
          </p:cNvPr>
          <p:cNvSpPr/>
          <p:nvPr/>
        </p:nvSpPr>
        <p:spPr>
          <a:xfrm>
            <a:off x="5550538" y="4782038"/>
            <a:ext cx="922052" cy="711078"/>
          </a:xfrm>
          <a:custGeom>
            <a:avLst/>
            <a:gdLst>
              <a:gd name="connsiteX0" fmla="*/ 0 w 922052"/>
              <a:gd name="connsiteY0" fmla="*/ 0 h 711078"/>
              <a:gd name="connsiteX1" fmla="*/ 257870 w 922052"/>
              <a:gd name="connsiteY1" fmla="*/ 136758 h 711078"/>
              <a:gd name="connsiteX2" fmla="*/ 520949 w 922052"/>
              <a:gd name="connsiteY2" fmla="*/ 489688 h 711078"/>
              <a:gd name="connsiteX3" fmla="*/ 922053 w 922052"/>
              <a:gd name="connsiteY3" fmla="*/ 711079 h 71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052" h="711078">
                <a:moveTo>
                  <a:pt x="0" y="0"/>
                </a:moveTo>
                <a:cubicBezTo>
                  <a:pt x="88573" y="23443"/>
                  <a:pt x="177125" y="46885"/>
                  <a:pt x="257870" y="136758"/>
                </a:cubicBezTo>
                <a:cubicBezTo>
                  <a:pt x="338615" y="226620"/>
                  <a:pt x="411542" y="382901"/>
                  <a:pt x="520949" y="489688"/>
                </a:cubicBezTo>
                <a:cubicBezTo>
                  <a:pt x="630344" y="596474"/>
                  <a:pt x="776209" y="653777"/>
                  <a:pt x="922053" y="711079"/>
                </a:cubicBezTo>
              </a:path>
            </a:pathLst>
          </a:custGeom>
          <a:noFill/>
          <a:ln w="20782" cap="rnd">
            <a:solidFill>
              <a:srgbClr val="008000"/>
            </a:solidFill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FB29D2A-05B5-4E35-A224-CC8352184441}"/>
              </a:ext>
            </a:extLst>
          </p:cNvPr>
          <p:cNvSpPr/>
          <p:nvPr/>
        </p:nvSpPr>
        <p:spPr>
          <a:xfrm>
            <a:off x="4692088" y="4543713"/>
            <a:ext cx="207065" cy="300836"/>
          </a:xfrm>
          <a:custGeom>
            <a:avLst/>
            <a:gdLst>
              <a:gd name="connsiteX0" fmla="*/ 0 w 207065"/>
              <a:gd name="connsiteY0" fmla="*/ 300836 h 300836"/>
              <a:gd name="connsiteX1" fmla="*/ 73582 w 207065"/>
              <a:gd name="connsiteY1" fmla="*/ 138702 h 300836"/>
              <a:gd name="connsiteX2" fmla="*/ 207065 w 207065"/>
              <a:gd name="connsiteY2" fmla="*/ 0 h 30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065" h="300836">
                <a:moveTo>
                  <a:pt x="0" y="300836"/>
                </a:moveTo>
                <a:cubicBezTo>
                  <a:pt x="19534" y="244844"/>
                  <a:pt x="39068" y="188841"/>
                  <a:pt x="73582" y="138702"/>
                </a:cubicBezTo>
                <a:cubicBezTo>
                  <a:pt x="108097" y="88552"/>
                  <a:pt x="157581" y="44276"/>
                  <a:pt x="207065" y="0"/>
                </a:cubicBezTo>
              </a:path>
            </a:pathLst>
          </a:custGeom>
          <a:noFill/>
          <a:ln w="20782" cap="rnd">
            <a:solidFill>
              <a:srgbClr val="008000"/>
            </a:solidFill>
            <a:custDash>
              <a:ds d="299999" sp="600001"/>
            </a:custDash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A78B4D9-2028-41F1-B093-301729054157}"/>
              </a:ext>
            </a:extLst>
          </p:cNvPr>
          <p:cNvSpPr/>
          <p:nvPr/>
        </p:nvSpPr>
        <p:spPr>
          <a:xfrm>
            <a:off x="5215625" y="4742970"/>
            <a:ext cx="334913" cy="40128"/>
          </a:xfrm>
          <a:custGeom>
            <a:avLst/>
            <a:gdLst>
              <a:gd name="connsiteX0" fmla="*/ 334914 w 334913"/>
              <a:gd name="connsiteY0" fmla="*/ 39068 h 40128"/>
              <a:gd name="connsiteX1" fmla="*/ 139180 w 334913"/>
              <a:gd name="connsiteY1" fmla="*/ 35159 h 40128"/>
              <a:gd name="connsiteX2" fmla="*/ 0 w 334913"/>
              <a:gd name="connsiteY2" fmla="*/ 0 h 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913" h="40128">
                <a:moveTo>
                  <a:pt x="334914" y="39068"/>
                </a:moveTo>
                <a:cubicBezTo>
                  <a:pt x="264960" y="40367"/>
                  <a:pt x="194996" y="41667"/>
                  <a:pt x="139180" y="35159"/>
                </a:cubicBezTo>
                <a:cubicBezTo>
                  <a:pt x="83364" y="28651"/>
                  <a:pt x="41687" y="14326"/>
                  <a:pt x="0" y="0"/>
                </a:cubicBezTo>
              </a:path>
            </a:pathLst>
          </a:custGeom>
          <a:noFill/>
          <a:ln w="20782" cap="rnd">
            <a:solidFill>
              <a:srgbClr val="008000"/>
            </a:solidFill>
            <a:custDash>
              <a:ds d="299999" sp="600001"/>
            </a:custDash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B21A197-DC87-4D3D-BE53-E5D064CEC524}"/>
              </a:ext>
            </a:extLst>
          </p:cNvPr>
          <p:cNvSpPr/>
          <p:nvPr/>
        </p:nvSpPr>
        <p:spPr>
          <a:xfrm>
            <a:off x="4898747" y="5429671"/>
            <a:ext cx="90964" cy="90964"/>
          </a:xfrm>
          <a:custGeom>
            <a:avLst/>
            <a:gdLst>
              <a:gd name="connsiteX0" fmla="*/ 90964 w 90964"/>
              <a:gd name="connsiteY0" fmla="*/ 45482 h 90964"/>
              <a:gd name="connsiteX1" fmla="*/ 45482 w 90964"/>
              <a:gd name="connsiteY1" fmla="*/ 90964 h 90964"/>
              <a:gd name="connsiteX2" fmla="*/ 0 w 90964"/>
              <a:gd name="connsiteY2" fmla="*/ 45482 h 90964"/>
              <a:gd name="connsiteX3" fmla="*/ 45482 w 90964"/>
              <a:gd name="connsiteY3" fmla="*/ 0 h 90964"/>
              <a:gd name="connsiteX4" fmla="*/ 90964 w 90964"/>
              <a:gd name="connsiteY4" fmla="*/ 45482 h 9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64" h="90964">
                <a:moveTo>
                  <a:pt x="90964" y="45482"/>
                </a:moveTo>
                <a:cubicBezTo>
                  <a:pt x="90964" y="70601"/>
                  <a:pt x="70601" y="90964"/>
                  <a:pt x="45482" y="90964"/>
                </a:cubicBezTo>
                <a:cubicBezTo>
                  <a:pt x="20363" y="90964"/>
                  <a:pt x="0" y="70601"/>
                  <a:pt x="0" y="45482"/>
                </a:cubicBezTo>
                <a:cubicBezTo>
                  <a:pt x="0" y="20363"/>
                  <a:pt x="20363" y="0"/>
                  <a:pt x="45482" y="0"/>
                </a:cubicBezTo>
                <a:cubicBezTo>
                  <a:pt x="70601" y="0"/>
                  <a:pt x="90964" y="20363"/>
                  <a:pt x="90964" y="45482"/>
                </a:cubicBezTo>
                <a:close/>
              </a:path>
            </a:pathLst>
          </a:custGeom>
          <a:solidFill>
            <a:srgbClr val="000000"/>
          </a:solidFill>
          <a:ln w="36368" cap="rnd">
            <a:noFill/>
            <a:prstDash val="solid"/>
            <a:round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8042EB1-C780-44AF-9EB8-30293C4B683F}"/>
              </a:ext>
            </a:extLst>
          </p:cNvPr>
          <p:cNvSpPr/>
          <p:nvPr/>
        </p:nvSpPr>
        <p:spPr>
          <a:xfrm>
            <a:off x="5127457" y="5429671"/>
            <a:ext cx="90964" cy="90964"/>
          </a:xfrm>
          <a:custGeom>
            <a:avLst/>
            <a:gdLst>
              <a:gd name="connsiteX0" fmla="*/ 90964 w 90964"/>
              <a:gd name="connsiteY0" fmla="*/ 45482 h 90964"/>
              <a:gd name="connsiteX1" fmla="*/ 45482 w 90964"/>
              <a:gd name="connsiteY1" fmla="*/ 90964 h 90964"/>
              <a:gd name="connsiteX2" fmla="*/ 0 w 90964"/>
              <a:gd name="connsiteY2" fmla="*/ 45482 h 90964"/>
              <a:gd name="connsiteX3" fmla="*/ 45482 w 90964"/>
              <a:gd name="connsiteY3" fmla="*/ 0 h 90964"/>
              <a:gd name="connsiteX4" fmla="*/ 90964 w 90964"/>
              <a:gd name="connsiteY4" fmla="*/ 45482 h 9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64" h="90964">
                <a:moveTo>
                  <a:pt x="90964" y="45482"/>
                </a:moveTo>
                <a:cubicBezTo>
                  <a:pt x="90964" y="70601"/>
                  <a:pt x="70601" y="90964"/>
                  <a:pt x="45482" y="90964"/>
                </a:cubicBezTo>
                <a:cubicBezTo>
                  <a:pt x="20363" y="90964"/>
                  <a:pt x="0" y="70601"/>
                  <a:pt x="0" y="45482"/>
                </a:cubicBezTo>
                <a:cubicBezTo>
                  <a:pt x="0" y="20363"/>
                  <a:pt x="20363" y="0"/>
                  <a:pt x="45482" y="0"/>
                </a:cubicBezTo>
                <a:cubicBezTo>
                  <a:pt x="70601" y="0"/>
                  <a:pt x="90964" y="20363"/>
                  <a:pt x="90964" y="45482"/>
                </a:cubicBezTo>
                <a:close/>
              </a:path>
            </a:pathLst>
          </a:custGeom>
          <a:solidFill>
            <a:srgbClr val="000000"/>
          </a:solidFill>
          <a:ln w="36368" cap="rnd">
            <a:noFill/>
            <a:prstDash val="solid"/>
            <a:round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7986253-82BB-4E9A-999F-EE1539564572}"/>
              </a:ext>
            </a:extLst>
          </p:cNvPr>
          <p:cNvSpPr/>
          <p:nvPr/>
        </p:nvSpPr>
        <p:spPr>
          <a:xfrm>
            <a:off x="5356166" y="5429671"/>
            <a:ext cx="90964" cy="90964"/>
          </a:xfrm>
          <a:custGeom>
            <a:avLst/>
            <a:gdLst>
              <a:gd name="connsiteX0" fmla="*/ 90964 w 90964"/>
              <a:gd name="connsiteY0" fmla="*/ 45482 h 90964"/>
              <a:gd name="connsiteX1" fmla="*/ 45482 w 90964"/>
              <a:gd name="connsiteY1" fmla="*/ 90964 h 90964"/>
              <a:gd name="connsiteX2" fmla="*/ 0 w 90964"/>
              <a:gd name="connsiteY2" fmla="*/ 45482 h 90964"/>
              <a:gd name="connsiteX3" fmla="*/ 45482 w 90964"/>
              <a:gd name="connsiteY3" fmla="*/ 0 h 90964"/>
              <a:gd name="connsiteX4" fmla="*/ 90964 w 90964"/>
              <a:gd name="connsiteY4" fmla="*/ 45482 h 9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64" h="90964">
                <a:moveTo>
                  <a:pt x="90964" y="45482"/>
                </a:moveTo>
                <a:cubicBezTo>
                  <a:pt x="90964" y="70601"/>
                  <a:pt x="70601" y="90964"/>
                  <a:pt x="45482" y="90964"/>
                </a:cubicBezTo>
                <a:cubicBezTo>
                  <a:pt x="20363" y="90964"/>
                  <a:pt x="0" y="70601"/>
                  <a:pt x="0" y="45482"/>
                </a:cubicBezTo>
                <a:cubicBezTo>
                  <a:pt x="0" y="20363"/>
                  <a:pt x="20363" y="0"/>
                  <a:pt x="45482" y="0"/>
                </a:cubicBezTo>
                <a:cubicBezTo>
                  <a:pt x="70601" y="0"/>
                  <a:pt x="90964" y="20363"/>
                  <a:pt x="90964" y="45482"/>
                </a:cubicBezTo>
                <a:close/>
              </a:path>
            </a:pathLst>
          </a:custGeom>
          <a:solidFill>
            <a:srgbClr val="000000"/>
          </a:solidFill>
          <a:ln w="36368" cap="rnd">
            <a:noFill/>
            <a:prstDash val="solid"/>
            <a:round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C5D692B-1E6D-49DE-99B8-C3604E60AC1E}"/>
              </a:ext>
            </a:extLst>
          </p:cNvPr>
          <p:cNvSpPr/>
          <p:nvPr/>
        </p:nvSpPr>
        <p:spPr>
          <a:xfrm>
            <a:off x="2970937" y="4720411"/>
            <a:ext cx="1635508" cy="726797"/>
          </a:xfrm>
          <a:custGeom>
            <a:avLst/>
            <a:gdLst>
              <a:gd name="connsiteX0" fmla="*/ 0 w 1635508"/>
              <a:gd name="connsiteY0" fmla="*/ 0 h 726797"/>
              <a:gd name="connsiteX1" fmla="*/ 509967 w 1635508"/>
              <a:gd name="connsiteY1" fmla="*/ 0 h 726797"/>
              <a:gd name="connsiteX2" fmla="*/ 509967 w 1635508"/>
              <a:gd name="connsiteY2" fmla="*/ 208521 h 726797"/>
              <a:gd name="connsiteX3" fmla="*/ 998345 w 1635508"/>
              <a:gd name="connsiteY3" fmla="*/ 208521 h 726797"/>
              <a:gd name="connsiteX4" fmla="*/ 998345 w 1635508"/>
              <a:gd name="connsiteY4" fmla="*/ 726797 h 726797"/>
              <a:gd name="connsiteX5" fmla="*/ 1471711 w 1635508"/>
              <a:gd name="connsiteY5" fmla="*/ 726797 h 726797"/>
              <a:gd name="connsiteX6" fmla="*/ 1486723 w 1635508"/>
              <a:gd name="connsiteY6" fmla="*/ 701088 h 726797"/>
              <a:gd name="connsiteX7" fmla="*/ 1635509 w 1635508"/>
              <a:gd name="connsiteY7" fmla="*/ 701088 h 72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5508" h="726797">
                <a:moveTo>
                  <a:pt x="0" y="0"/>
                </a:moveTo>
                <a:lnTo>
                  <a:pt x="509967" y="0"/>
                </a:lnTo>
                <a:lnTo>
                  <a:pt x="509967" y="208521"/>
                </a:lnTo>
                <a:lnTo>
                  <a:pt x="998345" y="208521"/>
                </a:lnTo>
                <a:lnTo>
                  <a:pt x="998345" y="726797"/>
                </a:lnTo>
                <a:lnTo>
                  <a:pt x="1471711" y="726797"/>
                </a:lnTo>
                <a:lnTo>
                  <a:pt x="1486723" y="701088"/>
                </a:lnTo>
                <a:lnTo>
                  <a:pt x="1635509" y="701088"/>
                </a:lnTo>
              </a:path>
            </a:pathLst>
          </a:custGeom>
          <a:noFill/>
          <a:ln w="27709" cap="rnd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9493C09-2BC8-44A6-8E65-7350220E0C8E}"/>
              </a:ext>
            </a:extLst>
          </p:cNvPr>
          <p:cNvSpPr/>
          <p:nvPr/>
        </p:nvSpPr>
        <p:spPr>
          <a:xfrm>
            <a:off x="5699002" y="4831783"/>
            <a:ext cx="863430" cy="535970"/>
          </a:xfrm>
          <a:custGeom>
            <a:avLst/>
            <a:gdLst>
              <a:gd name="connsiteX0" fmla="*/ 0 w 863430"/>
              <a:gd name="connsiteY0" fmla="*/ 1850 h 535970"/>
              <a:gd name="connsiteX1" fmla="*/ 123025 w 863430"/>
              <a:gd name="connsiteY1" fmla="*/ 0 h 535970"/>
              <a:gd name="connsiteX2" fmla="*/ 488378 w 863430"/>
              <a:gd name="connsiteY2" fmla="*/ 0 h 535970"/>
              <a:gd name="connsiteX3" fmla="*/ 488378 w 863430"/>
              <a:gd name="connsiteY3" fmla="*/ 529421 h 535970"/>
              <a:gd name="connsiteX4" fmla="*/ 863430 w 863430"/>
              <a:gd name="connsiteY4" fmla="*/ 535970 h 53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430" h="535970">
                <a:moveTo>
                  <a:pt x="0" y="1850"/>
                </a:moveTo>
                <a:lnTo>
                  <a:pt x="123025" y="0"/>
                </a:lnTo>
                <a:lnTo>
                  <a:pt x="488378" y="0"/>
                </a:lnTo>
                <a:lnTo>
                  <a:pt x="488378" y="529421"/>
                </a:lnTo>
                <a:lnTo>
                  <a:pt x="863430" y="535970"/>
                </a:lnTo>
              </a:path>
            </a:pathLst>
          </a:custGeom>
          <a:noFill/>
          <a:ln w="27709" cap="rnd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8E851AF-0376-44EA-9775-9E59F38EAB65}"/>
              </a:ext>
            </a:extLst>
          </p:cNvPr>
          <p:cNvSpPr txBox="1"/>
          <p:nvPr/>
        </p:nvSpPr>
        <p:spPr>
          <a:xfrm>
            <a:off x="3255222" y="5711224"/>
            <a:ext cx="390797" cy="465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619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01DBCCC-910D-4D84-B980-1C0E9807ECA0}"/>
              </a:ext>
            </a:extLst>
          </p:cNvPr>
          <p:cNvSpPr txBox="1"/>
          <p:nvPr/>
        </p:nvSpPr>
        <p:spPr>
          <a:xfrm>
            <a:off x="3746979" y="5694642"/>
            <a:ext cx="577923" cy="465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619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2</a:t>
            </a:r>
            <a:r>
              <a:rPr lang="it-IT" sz="2619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521B35B-ABC4-459C-AC21-547292AD2E5A}"/>
              </a:ext>
            </a:extLst>
          </p:cNvPr>
          <p:cNvSpPr txBox="1"/>
          <p:nvPr/>
        </p:nvSpPr>
        <p:spPr>
          <a:xfrm>
            <a:off x="4282939" y="5711224"/>
            <a:ext cx="577923" cy="465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619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3T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DFA281A-0CF7-4467-B681-66B351F04D96}"/>
              </a:ext>
            </a:extLst>
          </p:cNvPr>
          <p:cNvSpPr txBox="1"/>
          <p:nvPr/>
        </p:nvSpPr>
        <p:spPr>
          <a:xfrm>
            <a:off x="5376971" y="5733325"/>
            <a:ext cx="577923" cy="465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619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nT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2585FD-875A-4B85-A745-8088FB55A4BE}"/>
              </a:ext>
            </a:extLst>
          </p:cNvPr>
          <p:cNvSpPr txBox="1"/>
          <p:nvPr/>
        </p:nvSpPr>
        <p:spPr>
          <a:xfrm>
            <a:off x="6111835" y="5700173"/>
            <a:ext cx="1191280" cy="465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619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(n+1)T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CEED13DA-AD5A-4591-868D-0417DFDD7431}"/>
              </a:ext>
            </a:extLst>
          </p:cNvPr>
          <p:cNvSpPr/>
          <p:nvPr/>
        </p:nvSpPr>
        <p:spPr>
          <a:xfrm>
            <a:off x="4898747" y="4954485"/>
            <a:ext cx="90964" cy="90964"/>
          </a:xfrm>
          <a:custGeom>
            <a:avLst/>
            <a:gdLst>
              <a:gd name="connsiteX0" fmla="*/ 90964 w 90964"/>
              <a:gd name="connsiteY0" fmla="*/ 45482 h 90964"/>
              <a:gd name="connsiteX1" fmla="*/ 45482 w 90964"/>
              <a:gd name="connsiteY1" fmla="*/ 90964 h 90964"/>
              <a:gd name="connsiteX2" fmla="*/ 0 w 90964"/>
              <a:gd name="connsiteY2" fmla="*/ 45482 h 90964"/>
              <a:gd name="connsiteX3" fmla="*/ 45482 w 90964"/>
              <a:gd name="connsiteY3" fmla="*/ 0 h 90964"/>
              <a:gd name="connsiteX4" fmla="*/ 90964 w 90964"/>
              <a:gd name="connsiteY4" fmla="*/ 45482 h 9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64" h="90964">
                <a:moveTo>
                  <a:pt x="90964" y="45482"/>
                </a:moveTo>
                <a:cubicBezTo>
                  <a:pt x="90964" y="70601"/>
                  <a:pt x="70601" y="90964"/>
                  <a:pt x="45482" y="90964"/>
                </a:cubicBezTo>
                <a:cubicBezTo>
                  <a:pt x="20363" y="90964"/>
                  <a:pt x="0" y="70601"/>
                  <a:pt x="0" y="45482"/>
                </a:cubicBezTo>
                <a:cubicBezTo>
                  <a:pt x="0" y="20363"/>
                  <a:pt x="20363" y="0"/>
                  <a:pt x="45482" y="0"/>
                </a:cubicBezTo>
                <a:cubicBezTo>
                  <a:pt x="70601" y="0"/>
                  <a:pt x="90964" y="20363"/>
                  <a:pt x="90964" y="45482"/>
                </a:cubicBezTo>
                <a:close/>
              </a:path>
            </a:pathLst>
          </a:custGeom>
          <a:solidFill>
            <a:srgbClr val="000000"/>
          </a:solidFill>
          <a:ln w="36368" cap="rnd">
            <a:noFill/>
            <a:prstDash val="solid"/>
            <a:round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F04233C9-F371-4FFD-A835-4CB4C6991EE0}"/>
              </a:ext>
            </a:extLst>
          </p:cNvPr>
          <p:cNvSpPr/>
          <p:nvPr/>
        </p:nvSpPr>
        <p:spPr>
          <a:xfrm>
            <a:off x="5127457" y="4954485"/>
            <a:ext cx="90964" cy="90964"/>
          </a:xfrm>
          <a:custGeom>
            <a:avLst/>
            <a:gdLst>
              <a:gd name="connsiteX0" fmla="*/ 90964 w 90964"/>
              <a:gd name="connsiteY0" fmla="*/ 45482 h 90964"/>
              <a:gd name="connsiteX1" fmla="*/ 45482 w 90964"/>
              <a:gd name="connsiteY1" fmla="*/ 90964 h 90964"/>
              <a:gd name="connsiteX2" fmla="*/ 0 w 90964"/>
              <a:gd name="connsiteY2" fmla="*/ 45482 h 90964"/>
              <a:gd name="connsiteX3" fmla="*/ 45482 w 90964"/>
              <a:gd name="connsiteY3" fmla="*/ 0 h 90964"/>
              <a:gd name="connsiteX4" fmla="*/ 90964 w 90964"/>
              <a:gd name="connsiteY4" fmla="*/ 45482 h 9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64" h="90964">
                <a:moveTo>
                  <a:pt x="90964" y="45482"/>
                </a:moveTo>
                <a:cubicBezTo>
                  <a:pt x="90964" y="70601"/>
                  <a:pt x="70601" y="90964"/>
                  <a:pt x="45482" y="90964"/>
                </a:cubicBezTo>
                <a:cubicBezTo>
                  <a:pt x="20363" y="90964"/>
                  <a:pt x="0" y="70601"/>
                  <a:pt x="0" y="45482"/>
                </a:cubicBezTo>
                <a:cubicBezTo>
                  <a:pt x="0" y="20363"/>
                  <a:pt x="20363" y="0"/>
                  <a:pt x="45482" y="0"/>
                </a:cubicBezTo>
                <a:cubicBezTo>
                  <a:pt x="70601" y="0"/>
                  <a:pt x="90964" y="20363"/>
                  <a:pt x="90964" y="45482"/>
                </a:cubicBezTo>
                <a:close/>
              </a:path>
            </a:pathLst>
          </a:custGeom>
          <a:solidFill>
            <a:srgbClr val="000000"/>
          </a:solidFill>
          <a:ln w="36368" cap="rnd">
            <a:noFill/>
            <a:prstDash val="solid"/>
            <a:round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75D6EECE-33A4-4AE4-8C08-3D45ACF0A0CB}"/>
              </a:ext>
            </a:extLst>
          </p:cNvPr>
          <p:cNvSpPr/>
          <p:nvPr/>
        </p:nvSpPr>
        <p:spPr>
          <a:xfrm>
            <a:off x="5356166" y="4954485"/>
            <a:ext cx="90964" cy="90964"/>
          </a:xfrm>
          <a:custGeom>
            <a:avLst/>
            <a:gdLst>
              <a:gd name="connsiteX0" fmla="*/ 90964 w 90964"/>
              <a:gd name="connsiteY0" fmla="*/ 45482 h 90964"/>
              <a:gd name="connsiteX1" fmla="*/ 45482 w 90964"/>
              <a:gd name="connsiteY1" fmla="*/ 90964 h 90964"/>
              <a:gd name="connsiteX2" fmla="*/ 0 w 90964"/>
              <a:gd name="connsiteY2" fmla="*/ 45482 h 90964"/>
              <a:gd name="connsiteX3" fmla="*/ 45482 w 90964"/>
              <a:gd name="connsiteY3" fmla="*/ 0 h 90964"/>
              <a:gd name="connsiteX4" fmla="*/ 90964 w 90964"/>
              <a:gd name="connsiteY4" fmla="*/ 45482 h 90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64" h="90964">
                <a:moveTo>
                  <a:pt x="90964" y="45482"/>
                </a:moveTo>
                <a:cubicBezTo>
                  <a:pt x="90964" y="70601"/>
                  <a:pt x="70601" y="90964"/>
                  <a:pt x="45482" y="90964"/>
                </a:cubicBezTo>
                <a:cubicBezTo>
                  <a:pt x="20363" y="90964"/>
                  <a:pt x="0" y="70601"/>
                  <a:pt x="0" y="45482"/>
                </a:cubicBezTo>
                <a:cubicBezTo>
                  <a:pt x="0" y="20363"/>
                  <a:pt x="20363" y="0"/>
                  <a:pt x="45482" y="0"/>
                </a:cubicBezTo>
                <a:cubicBezTo>
                  <a:pt x="70601" y="0"/>
                  <a:pt x="90964" y="20363"/>
                  <a:pt x="90964" y="45482"/>
                </a:cubicBezTo>
                <a:close/>
              </a:path>
            </a:pathLst>
          </a:custGeom>
          <a:solidFill>
            <a:srgbClr val="000000"/>
          </a:solidFill>
          <a:ln w="36368" cap="rnd">
            <a:noFill/>
            <a:prstDash val="solid"/>
            <a:round/>
          </a:ln>
        </p:spPr>
        <p:txBody>
          <a:bodyPr rtlCol="0" anchor="ctr"/>
          <a:lstStyle/>
          <a:p>
            <a:endParaRPr lang="it-IT"/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C2C0BAE4-9961-4FF1-8B52-49402519FA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152682"/>
              </p:ext>
            </p:extLst>
          </p:nvPr>
        </p:nvGraphicFramePr>
        <p:xfrm>
          <a:off x="6983751" y="1038660"/>
          <a:ext cx="400367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3" imgW="1409400" imgH="241200" progId="Equation.DSMT4">
                  <p:embed/>
                </p:oleObj>
              </mc:Choice>
              <mc:Fallback>
                <p:oleObj name="Equation" r:id="rId3" imgW="1409400" imgH="2412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66E3E5F4-2778-4566-8BE0-93A3BDF5F7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83751" y="1038660"/>
                        <a:ext cx="4003675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880FB842-97F0-4020-BB92-AA45038F0C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374413"/>
              </p:ext>
            </p:extLst>
          </p:nvPr>
        </p:nvGraphicFramePr>
        <p:xfrm>
          <a:off x="7062222" y="4159189"/>
          <a:ext cx="4183063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5" imgW="1473120" imgH="241200" progId="Equation.DSMT4">
                  <p:embed/>
                </p:oleObj>
              </mc:Choice>
              <mc:Fallback>
                <p:oleObj name="Equation" r:id="rId5" imgW="1473120" imgH="241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C2C0BAE4-9961-4FF1-8B52-49402519FA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62222" y="4159189"/>
                        <a:ext cx="4183063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B3DA8F89-C49B-470D-AC9B-57AE3BED09D7}"/>
              </a:ext>
            </a:extLst>
          </p:cNvPr>
          <p:cNvSpPr txBox="1"/>
          <p:nvPr/>
        </p:nvSpPr>
        <p:spPr>
          <a:xfrm>
            <a:off x="1576551" y="5532054"/>
            <a:ext cx="928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3200" baseline="-25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(t)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BA8B8B9-335C-4FB5-97C6-1CFA281FEA79}"/>
              </a:ext>
            </a:extLst>
          </p:cNvPr>
          <p:cNvSpPr txBox="1"/>
          <p:nvPr/>
        </p:nvSpPr>
        <p:spPr>
          <a:xfrm>
            <a:off x="6883531" y="1688369"/>
            <a:ext cx="3982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each clock cycle,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coincides with the beginning of the cycle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AC8EF2E-4BCD-414E-80F8-976A9837DE0B}"/>
              </a:ext>
            </a:extLst>
          </p:cNvPr>
          <p:cNvSpPr txBox="1"/>
          <p:nvPr/>
        </p:nvSpPr>
        <p:spPr>
          <a:xfrm>
            <a:off x="6983751" y="2982226"/>
            <a:ext cx="4185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instants form a discrete set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(a sequence 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F49CEE-0174-4556-BDAD-3C35EBC23399}"/>
              </a:ext>
            </a:extLst>
          </p:cNvPr>
          <p:cNvSpPr txBox="1"/>
          <p:nvPr/>
        </p:nvSpPr>
        <p:spPr>
          <a:xfrm>
            <a:off x="3180334" y="2558300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9AABC8-BFBE-416F-824E-D6DD923CB962}"/>
              </a:ext>
            </a:extLst>
          </p:cNvPr>
          <p:cNvSpPr txBox="1"/>
          <p:nvPr/>
        </p:nvSpPr>
        <p:spPr>
          <a:xfrm>
            <a:off x="4145972" y="2561421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CE00A4-5406-4BAE-B144-FCF7B5441990}"/>
              </a:ext>
            </a:extLst>
          </p:cNvPr>
          <p:cNvSpPr txBox="1"/>
          <p:nvPr/>
        </p:nvSpPr>
        <p:spPr>
          <a:xfrm>
            <a:off x="3645945" y="2555774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5D9E752-0688-46F0-9596-28DFB2A2901E}"/>
              </a:ext>
            </a:extLst>
          </p:cNvPr>
          <p:cNvCxnSpPr>
            <a:cxnSpLocks/>
          </p:cNvCxnSpPr>
          <p:nvPr/>
        </p:nvCxnSpPr>
        <p:spPr>
          <a:xfrm>
            <a:off x="3479800" y="2955884"/>
            <a:ext cx="0" cy="32861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235C698-46C8-4FBE-AA91-C7AD2B963383}"/>
              </a:ext>
            </a:extLst>
          </p:cNvPr>
          <p:cNvCxnSpPr>
            <a:cxnSpLocks/>
          </p:cNvCxnSpPr>
          <p:nvPr/>
        </p:nvCxnSpPr>
        <p:spPr>
          <a:xfrm>
            <a:off x="3956050" y="2955884"/>
            <a:ext cx="0" cy="32861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714279A-DDCD-49DC-BDF8-6E18E35F1809}"/>
              </a:ext>
            </a:extLst>
          </p:cNvPr>
          <p:cNvCxnSpPr>
            <a:cxnSpLocks/>
          </p:cNvCxnSpPr>
          <p:nvPr/>
        </p:nvCxnSpPr>
        <p:spPr>
          <a:xfrm>
            <a:off x="4451350" y="2955884"/>
            <a:ext cx="0" cy="32861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8B55632-5C29-440D-A09D-51546D7E55F5}"/>
              </a:ext>
            </a:extLst>
          </p:cNvPr>
          <p:cNvSpPr txBox="1"/>
          <p:nvPr/>
        </p:nvSpPr>
        <p:spPr>
          <a:xfrm>
            <a:off x="5443456" y="2582116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5EBA4C-D43B-48D6-80F5-0FF1F14588DE}"/>
              </a:ext>
            </a:extLst>
          </p:cNvPr>
          <p:cNvSpPr txBox="1"/>
          <p:nvPr/>
        </p:nvSpPr>
        <p:spPr>
          <a:xfrm>
            <a:off x="5960328" y="2585543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E6ADC2E-C15D-440E-AB84-1C6DD7ECD39C}"/>
              </a:ext>
            </a:extLst>
          </p:cNvPr>
          <p:cNvCxnSpPr>
            <a:cxnSpLocks/>
          </p:cNvCxnSpPr>
          <p:nvPr/>
        </p:nvCxnSpPr>
        <p:spPr>
          <a:xfrm>
            <a:off x="5700097" y="3008459"/>
            <a:ext cx="0" cy="32861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AA57FDC-C581-4B17-A848-3F194BB87077}"/>
              </a:ext>
            </a:extLst>
          </p:cNvPr>
          <p:cNvCxnSpPr>
            <a:cxnSpLocks/>
          </p:cNvCxnSpPr>
          <p:nvPr/>
        </p:nvCxnSpPr>
        <p:spPr>
          <a:xfrm>
            <a:off x="6186844" y="3008459"/>
            <a:ext cx="0" cy="32861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9B532C8-8E9F-4F25-AC9D-EFF3E374D9F8}"/>
              </a:ext>
            </a:extLst>
          </p:cNvPr>
          <p:cNvSpPr/>
          <p:nvPr/>
        </p:nvSpPr>
        <p:spPr>
          <a:xfrm>
            <a:off x="6696075" y="4733925"/>
            <a:ext cx="3947030" cy="628650"/>
          </a:xfrm>
          <a:custGeom>
            <a:avLst/>
            <a:gdLst>
              <a:gd name="connsiteX0" fmla="*/ 3943350 w 3947030"/>
              <a:gd name="connsiteY0" fmla="*/ 0 h 628650"/>
              <a:gd name="connsiteX1" fmla="*/ 3819525 w 3947030"/>
              <a:gd name="connsiteY1" fmla="*/ 352425 h 628650"/>
              <a:gd name="connsiteX2" fmla="*/ 3105150 w 3947030"/>
              <a:gd name="connsiteY2" fmla="*/ 561975 h 628650"/>
              <a:gd name="connsiteX3" fmla="*/ 1885950 w 3947030"/>
              <a:gd name="connsiteY3" fmla="*/ 523875 h 628650"/>
              <a:gd name="connsiteX4" fmla="*/ 0 w 3947030"/>
              <a:gd name="connsiteY4" fmla="*/ 62865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7030" h="628650">
                <a:moveTo>
                  <a:pt x="3943350" y="0"/>
                </a:moveTo>
                <a:cubicBezTo>
                  <a:pt x="3951287" y="129381"/>
                  <a:pt x="3959225" y="258763"/>
                  <a:pt x="3819525" y="352425"/>
                </a:cubicBezTo>
                <a:cubicBezTo>
                  <a:pt x="3679825" y="446087"/>
                  <a:pt x="3427412" y="533400"/>
                  <a:pt x="3105150" y="561975"/>
                </a:cubicBezTo>
                <a:cubicBezTo>
                  <a:pt x="2782888" y="590550"/>
                  <a:pt x="2403475" y="512763"/>
                  <a:pt x="1885950" y="523875"/>
                </a:cubicBezTo>
                <a:cubicBezTo>
                  <a:pt x="1368425" y="534988"/>
                  <a:pt x="684212" y="581819"/>
                  <a:pt x="0" y="628650"/>
                </a:cubicBezTo>
              </a:path>
            </a:pathLst>
          </a:custGeom>
          <a:noFill/>
          <a:ln w="2857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D072967-5D26-4F3A-AAD8-8F7E3893782C}"/>
              </a:ext>
            </a:extLst>
          </p:cNvPr>
          <p:cNvCxnSpPr/>
          <p:nvPr/>
        </p:nvCxnSpPr>
        <p:spPr>
          <a:xfrm>
            <a:off x="10028583" y="4742970"/>
            <a:ext cx="11409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30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10" grpId="0"/>
      <p:bldP spid="11" grpId="0"/>
      <p:bldP spid="12" grpId="0"/>
      <p:bldP spid="13" grpId="0"/>
      <p:bldP spid="14" grpId="0"/>
      <p:bldP spid="18" grpId="0"/>
      <p:bldP spid="19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A64E2E-E549-4451-8397-8EE4E932B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648" y="65797"/>
            <a:ext cx="10515600" cy="662397"/>
          </a:xfrm>
        </p:spPr>
        <p:txBody>
          <a:bodyPr/>
          <a:lstStyle/>
          <a:p>
            <a:r>
              <a:rPr lang="en-US" dirty="0"/>
              <a:t>Calculation of the spectrum of the residual noise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baseline="-25000" dirty="0"/>
              <a:t>-eff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A31A167-5C47-4A2D-97E2-72715B03C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9010" y="6443731"/>
            <a:ext cx="5689862" cy="365125"/>
          </a:xfrm>
        </p:spPr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011A9C1-B89C-4897-BF50-950F60FF6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E44C02CF-56EE-4E3C-972D-77B56E113D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22631"/>
              </p:ext>
            </p:extLst>
          </p:nvPr>
        </p:nvGraphicFramePr>
        <p:xfrm>
          <a:off x="2009834" y="5472327"/>
          <a:ext cx="158750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3" imgW="558720" imgH="241200" progId="Equation.DSMT4">
                  <p:embed/>
                </p:oleObj>
              </mc:Choice>
              <mc:Fallback>
                <p:oleObj name="Equation" r:id="rId3" imgW="558720" imgH="2412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880FB842-97F0-4020-BB92-AA45038F0C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9834" y="5472327"/>
                        <a:ext cx="1587500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BDD11BE6-8DC1-4586-82FF-4EBF84D24CDD}"/>
              </a:ext>
            </a:extLst>
          </p:cNvPr>
          <p:cNvSpPr txBox="1"/>
          <p:nvPr/>
        </p:nvSpPr>
        <p:spPr>
          <a:xfrm>
            <a:off x="1832310" y="670483"/>
            <a:ext cx="8500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consider a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single realization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the noise random process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88C0EB87-A943-458D-8027-74FB48EF6E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52616" y="1992475"/>
            <a:ext cx="3024791" cy="169590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CC0EE22-9A02-4620-B886-E31A2CE4EBD1}"/>
              </a:ext>
            </a:extLst>
          </p:cNvPr>
          <p:cNvSpPr txBox="1"/>
          <p:nvPr/>
        </p:nvSpPr>
        <p:spPr>
          <a:xfrm>
            <a:off x="1744717" y="2060970"/>
            <a:ext cx="793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(f)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8BED925-16F3-4204-ACBC-2E7095AC3B07}"/>
              </a:ext>
            </a:extLst>
          </p:cNvPr>
          <p:cNvSpPr txBox="1"/>
          <p:nvPr/>
        </p:nvSpPr>
        <p:spPr>
          <a:xfrm>
            <a:off x="3155652" y="2323042"/>
            <a:ext cx="2631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Fourier Transform</a:t>
            </a:r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9C113AA0-EF53-41A5-9415-9F6FA9C37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04624" y="1846364"/>
            <a:ext cx="3024791" cy="1695908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40813092-F1E8-407B-99E1-7F7C476EF3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79030" y="3206715"/>
            <a:ext cx="2078776" cy="963335"/>
          </a:xfrm>
          <a:prstGeom prst="rect">
            <a:avLst/>
          </a:prstGeom>
        </p:spPr>
      </p:pic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CB7F87A4-20C4-430B-A712-71C88695C842}"/>
              </a:ext>
            </a:extLst>
          </p:cNvPr>
          <p:cNvCxnSpPr/>
          <p:nvPr/>
        </p:nvCxnSpPr>
        <p:spPr>
          <a:xfrm>
            <a:off x="8507411" y="1943100"/>
            <a:ext cx="0" cy="361315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10547EC0-98F9-45DE-B3C4-3A7C0630D88D}"/>
              </a:ext>
            </a:extLst>
          </p:cNvPr>
          <p:cNvCxnSpPr/>
          <p:nvPr/>
        </p:nvCxnSpPr>
        <p:spPr>
          <a:xfrm>
            <a:off x="7854252" y="1920875"/>
            <a:ext cx="0" cy="361315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23D78B1F-3626-4E1A-8433-DA8BE48FA54A}"/>
              </a:ext>
            </a:extLst>
          </p:cNvPr>
          <p:cNvCxnSpPr/>
          <p:nvPr/>
        </p:nvCxnSpPr>
        <p:spPr>
          <a:xfrm>
            <a:off x="7517722" y="1943100"/>
            <a:ext cx="0" cy="361315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4B827F56-9715-45A9-B4D0-BE6E0BA426BC}"/>
              </a:ext>
            </a:extLst>
          </p:cNvPr>
          <p:cNvCxnSpPr/>
          <p:nvPr/>
        </p:nvCxnSpPr>
        <p:spPr>
          <a:xfrm>
            <a:off x="8812211" y="1943100"/>
            <a:ext cx="0" cy="361315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Elemento grafico 24">
            <a:extLst>
              <a:ext uri="{FF2B5EF4-FFF2-40B4-BE49-F238E27FC236}">
                <a16:creationId xmlns:a16="http://schemas.microsoft.com/office/drawing/2014/main" id="{3466BD96-A94A-458F-97AF-82B56C9F2A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14864" y="3493866"/>
            <a:ext cx="2078776" cy="963335"/>
          </a:xfrm>
          <a:prstGeom prst="rect">
            <a:avLst/>
          </a:prstGeom>
        </p:spPr>
      </p:pic>
      <p:pic>
        <p:nvPicPr>
          <p:cNvPr id="26" name="Elemento grafico 25">
            <a:extLst>
              <a:ext uri="{FF2B5EF4-FFF2-40B4-BE49-F238E27FC236}">
                <a16:creationId xmlns:a16="http://schemas.microsoft.com/office/drawing/2014/main" id="{C205DBA5-2A7B-4D69-83C1-0C310C1406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78334" y="4050757"/>
            <a:ext cx="2078776" cy="963335"/>
          </a:xfrm>
          <a:prstGeom prst="rect">
            <a:avLst/>
          </a:prstGeom>
        </p:spPr>
      </p:pic>
      <p:pic>
        <p:nvPicPr>
          <p:cNvPr id="27" name="Elemento grafico 26">
            <a:extLst>
              <a:ext uri="{FF2B5EF4-FFF2-40B4-BE49-F238E27FC236}">
                <a16:creationId xmlns:a16="http://schemas.microsoft.com/office/drawing/2014/main" id="{5868517E-2CD2-46F2-8D75-1A343142C0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75511" y="4359511"/>
            <a:ext cx="2078776" cy="963335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B25CD01-3E85-4B24-9526-5EF5ACE28970}"/>
              </a:ext>
            </a:extLst>
          </p:cNvPr>
          <p:cNvSpPr txBox="1"/>
          <p:nvPr/>
        </p:nvSpPr>
        <p:spPr>
          <a:xfrm>
            <a:off x="8281954" y="1411066"/>
            <a:ext cx="40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1D46C59C-41E6-4BF3-ACA0-F3E83BCD4ADC}"/>
              </a:ext>
            </a:extLst>
          </p:cNvPr>
          <p:cNvSpPr txBox="1"/>
          <p:nvPr/>
        </p:nvSpPr>
        <p:spPr>
          <a:xfrm>
            <a:off x="8649525" y="1580283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2f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EC429A9-D4B0-4516-B63F-CE2C7FC63099}"/>
              </a:ext>
            </a:extLst>
          </p:cNvPr>
          <p:cNvSpPr txBox="1"/>
          <p:nvPr/>
        </p:nvSpPr>
        <p:spPr>
          <a:xfrm>
            <a:off x="6911767" y="1776453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-2f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05174A96-521C-43C8-B35F-58CD34E56553}"/>
              </a:ext>
            </a:extLst>
          </p:cNvPr>
          <p:cNvSpPr txBox="1"/>
          <p:nvPr/>
        </p:nvSpPr>
        <p:spPr>
          <a:xfrm>
            <a:off x="7527099" y="1467385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34AC2EBC-A97D-40D1-8D3C-0F60FD4D0560}"/>
              </a:ext>
            </a:extLst>
          </p:cNvPr>
          <p:cNvSpPr txBox="1"/>
          <p:nvPr/>
        </p:nvSpPr>
        <p:spPr>
          <a:xfrm>
            <a:off x="7877045" y="135576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D4F8645C-2AF0-4A7A-BDF5-19FC139DA6CD}"/>
              </a:ext>
            </a:extLst>
          </p:cNvPr>
          <p:cNvCxnSpPr/>
          <p:nvPr/>
        </p:nvCxnSpPr>
        <p:spPr>
          <a:xfrm>
            <a:off x="8183502" y="1496597"/>
            <a:ext cx="0" cy="361315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ggetto 33">
            <a:extLst>
              <a:ext uri="{FF2B5EF4-FFF2-40B4-BE49-F238E27FC236}">
                <a16:creationId xmlns:a16="http://schemas.microsoft.com/office/drawing/2014/main" id="{DDEBEF08-4B95-40C8-81CE-97C74291EB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48650"/>
              </p:ext>
            </p:extLst>
          </p:nvPr>
        </p:nvGraphicFramePr>
        <p:xfrm>
          <a:off x="3979010" y="5637427"/>
          <a:ext cx="210343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9" imgW="1028520" imgH="253800" progId="Equation.DSMT4">
                  <p:embed/>
                </p:oleObj>
              </mc:Choice>
              <mc:Fallback>
                <p:oleObj name="Equation" r:id="rId9" imgW="1028520" imgH="2538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E3B629EC-260B-4AB3-BFCD-2BC871B91E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010" y="5637427"/>
                        <a:ext cx="2103438" cy="519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F721169C-EBB7-49E7-AD66-8B4316EDC227}"/>
              </a:ext>
            </a:extLst>
          </p:cNvPr>
          <p:cNvSpPr txBox="1"/>
          <p:nvPr/>
        </p:nvSpPr>
        <p:spPr>
          <a:xfrm>
            <a:off x="2265264" y="4063792"/>
            <a:ext cx="375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Parentesi graffa aperta 36">
            <a:extLst>
              <a:ext uri="{FF2B5EF4-FFF2-40B4-BE49-F238E27FC236}">
                <a16:creationId xmlns:a16="http://schemas.microsoft.com/office/drawing/2014/main" id="{930C395E-CC75-45FD-93CF-A6ADB88CDBBC}"/>
              </a:ext>
            </a:extLst>
          </p:cNvPr>
          <p:cNvSpPr/>
          <p:nvPr/>
        </p:nvSpPr>
        <p:spPr>
          <a:xfrm rot="16200000">
            <a:off x="8059056" y="3587956"/>
            <a:ext cx="248893" cy="3649980"/>
          </a:xfrm>
          <a:prstGeom prst="leftBrace">
            <a:avLst>
              <a:gd name="adj1" fmla="val 39918"/>
              <a:gd name="adj2" fmla="val 5044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Elemento grafico 37">
            <a:extLst>
              <a:ext uri="{FF2B5EF4-FFF2-40B4-BE49-F238E27FC236}">
                <a16:creationId xmlns:a16="http://schemas.microsoft.com/office/drawing/2014/main" id="{F27DB9FB-25A0-4961-B5D8-EEFA8AAB2FE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4665246" y="4681028"/>
            <a:ext cx="1238574" cy="963335"/>
          </a:xfrm>
          <a:prstGeom prst="rect">
            <a:avLst/>
          </a:prstGeom>
        </p:spPr>
      </p:pic>
      <p:pic>
        <p:nvPicPr>
          <p:cNvPr id="39" name="Elemento grafico 38">
            <a:extLst>
              <a:ext uri="{FF2B5EF4-FFF2-40B4-BE49-F238E27FC236}">
                <a16:creationId xmlns:a16="http://schemas.microsoft.com/office/drawing/2014/main" id="{80AB719E-F398-46DD-AE9B-DBFAB65CE6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6200000" flipH="1">
            <a:off x="2476075" y="4318748"/>
            <a:ext cx="977181" cy="977181"/>
          </a:xfrm>
          <a:prstGeom prst="rect">
            <a:avLst/>
          </a:prstGeom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52583B04-CF1A-49AD-93E1-27943C527B03}"/>
              </a:ext>
            </a:extLst>
          </p:cNvPr>
          <p:cNvSpPr txBox="1"/>
          <p:nvPr/>
        </p:nvSpPr>
        <p:spPr>
          <a:xfrm>
            <a:off x="3185054" y="4244651"/>
            <a:ext cx="4940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latin typeface="Symbol" panose="05050102010706020507" pitchFamily="18" charset="2"/>
                <a:cs typeface="Arial" panose="020B0604020202020204" pitchFamily="34" charset="0"/>
              </a:rPr>
              <a:t>-</a:t>
            </a:r>
            <a:endParaRPr lang="en-US" sz="4400" b="1" dirty="0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pic>
        <p:nvPicPr>
          <p:cNvPr id="42" name="Elemento grafico 41">
            <a:extLst>
              <a:ext uri="{FF2B5EF4-FFF2-40B4-BE49-F238E27FC236}">
                <a16:creationId xmlns:a16="http://schemas.microsoft.com/office/drawing/2014/main" id="{694B99CD-9D3A-46FD-BB27-4199F76814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923945" y="5667429"/>
            <a:ext cx="519113" cy="519113"/>
          </a:xfrm>
          <a:prstGeom prst="rect">
            <a:avLst/>
          </a:prstGeom>
        </p:spPr>
      </p:pic>
      <p:sp>
        <p:nvSpPr>
          <p:cNvPr id="43" name="Figura a mano libera: forma 42">
            <a:extLst>
              <a:ext uri="{FF2B5EF4-FFF2-40B4-BE49-F238E27FC236}">
                <a16:creationId xmlns:a16="http://schemas.microsoft.com/office/drawing/2014/main" id="{076C1B48-D6C6-4678-8E14-DB618393C634}"/>
              </a:ext>
            </a:extLst>
          </p:cNvPr>
          <p:cNvSpPr/>
          <p:nvPr/>
        </p:nvSpPr>
        <p:spPr>
          <a:xfrm>
            <a:off x="5831680" y="4962564"/>
            <a:ext cx="2067719" cy="981036"/>
          </a:xfrm>
          <a:custGeom>
            <a:avLst/>
            <a:gdLst>
              <a:gd name="connsiteX0" fmla="*/ 2032000 w 2032000"/>
              <a:gd name="connsiteY0" fmla="*/ 980976 h 980976"/>
              <a:gd name="connsiteX1" fmla="*/ 1727200 w 2032000"/>
              <a:gd name="connsiteY1" fmla="*/ 904776 h 980976"/>
              <a:gd name="connsiteX2" fmla="*/ 800100 w 2032000"/>
              <a:gd name="connsiteY2" fmla="*/ 930176 h 980976"/>
              <a:gd name="connsiteX3" fmla="*/ 304800 w 2032000"/>
              <a:gd name="connsiteY3" fmla="*/ 638076 h 980976"/>
              <a:gd name="connsiteX4" fmla="*/ 330200 w 2032000"/>
              <a:gd name="connsiteY4" fmla="*/ 193576 h 980976"/>
              <a:gd name="connsiteX5" fmla="*/ 317500 w 2032000"/>
              <a:gd name="connsiteY5" fmla="*/ 66576 h 980976"/>
              <a:gd name="connsiteX6" fmla="*/ 152400 w 2032000"/>
              <a:gd name="connsiteY6" fmla="*/ 3076 h 980976"/>
              <a:gd name="connsiteX7" fmla="*/ 0 w 2032000"/>
              <a:gd name="connsiteY7" fmla="*/ 15776 h 980976"/>
              <a:gd name="connsiteX0" fmla="*/ 2051050 w 2051050"/>
              <a:gd name="connsiteY0" fmla="*/ 987497 h 987497"/>
              <a:gd name="connsiteX1" fmla="*/ 1746250 w 2051050"/>
              <a:gd name="connsiteY1" fmla="*/ 911297 h 987497"/>
              <a:gd name="connsiteX2" fmla="*/ 819150 w 2051050"/>
              <a:gd name="connsiteY2" fmla="*/ 936697 h 987497"/>
              <a:gd name="connsiteX3" fmla="*/ 323850 w 2051050"/>
              <a:gd name="connsiteY3" fmla="*/ 644597 h 987497"/>
              <a:gd name="connsiteX4" fmla="*/ 349250 w 2051050"/>
              <a:gd name="connsiteY4" fmla="*/ 200097 h 987497"/>
              <a:gd name="connsiteX5" fmla="*/ 336550 w 2051050"/>
              <a:gd name="connsiteY5" fmla="*/ 73097 h 987497"/>
              <a:gd name="connsiteX6" fmla="*/ 171450 w 2051050"/>
              <a:gd name="connsiteY6" fmla="*/ 9597 h 987497"/>
              <a:gd name="connsiteX7" fmla="*/ 0 w 2051050"/>
              <a:gd name="connsiteY7" fmla="*/ 5628 h 987497"/>
              <a:gd name="connsiteX0" fmla="*/ 2051050 w 2051050"/>
              <a:gd name="connsiteY0" fmla="*/ 985112 h 985112"/>
              <a:gd name="connsiteX1" fmla="*/ 1746250 w 2051050"/>
              <a:gd name="connsiteY1" fmla="*/ 908912 h 985112"/>
              <a:gd name="connsiteX2" fmla="*/ 819150 w 2051050"/>
              <a:gd name="connsiteY2" fmla="*/ 934312 h 985112"/>
              <a:gd name="connsiteX3" fmla="*/ 323850 w 2051050"/>
              <a:gd name="connsiteY3" fmla="*/ 642212 h 985112"/>
              <a:gd name="connsiteX4" fmla="*/ 349250 w 2051050"/>
              <a:gd name="connsiteY4" fmla="*/ 197712 h 985112"/>
              <a:gd name="connsiteX5" fmla="*/ 336550 w 2051050"/>
              <a:gd name="connsiteY5" fmla="*/ 70712 h 985112"/>
              <a:gd name="connsiteX6" fmla="*/ 223837 w 2051050"/>
              <a:gd name="connsiteY6" fmla="*/ 19119 h 985112"/>
              <a:gd name="connsiteX7" fmla="*/ 0 w 2051050"/>
              <a:gd name="connsiteY7" fmla="*/ 3243 h 985112"/>
              <a:gd name="connsiteX0" fmla="*/ 2067719 w 2067719"/>
              <a:gd name="connsiteY0" fmla="*/ 981036 h 981036"/>
              <a:gd name="connsiteX1" fmla="*/ 1762919 w 2067719"/>
              <a:gd name="connsiteY1" fmla="*/ 904836 h 981036"/>
              <a:gd name="connsiteX2" fmla="*/ 835819 w 2067719"/>
              <a:gd name="connsiteY2" fmla="*/ 930236 h 981036"/>
              <a:gd name="connsiteX3" fmla="*/ 340519 w 2067719"/>
              <a:gd name="connsiteY3" fmla="*/ 638136 h 981036"/>
              <a:gd name="connsiteX4" fmla="*/ 365919 w 2067719"/>
              <a:gd name="connsiteY4" fmla="*/ 193636 h 981036"/>
              <a:gd name="connsiteX5" fmla="*/ 353219 w 2067719"/>
              <a:gd name="connsiteY5" fmla="*/ 66636 h 981036"/>
              <a:gd name="connsiteX6" fmla="*/ 240506 w 2067719"/>
              <a:gd name="connsiteY6" fmla="*/ 15043 h 981036"/>
              <a:gd name="connsiteX7" fmla="*/ 0 w 2067719"/>
              <a:gd name="connsiteY7" fmla="*/ 3929 h 98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7719" h="981036">
                <a:moveTo>
                  <a:pt x="2067719" y="981036"/>
                </a:moveTo>
                <a:cubicBezTo>
                  <a:pt x="2017977" y="947169"/>
                  <a:pt x="1968236" y="913303"/>
                  <a:pt x="1762919" y="904836"/>
                </a:cubicBezTo>
                <a:cubicBezTo>
                  <a:pt x="1557602" y="896369"/>
                  <a:pt x="1072886" y="974686"/>
                  <a:pt x="835819" y="930236"/>
                </a:cubicBezTo>
                <a:cubicBezTo>
                  <a:pt x="598752" y="885786"/>
                  <a:pt x="418836" y="760903"/>
                  <a:pt x="340519" y="638136"/>
                </a:cubicBezTo>
                <a:cubicBezTo>
                  <a:pt x="262202" y="515369"/>
                  <a:pt x="363802" y="288886"/>
                  <a:pt x="365919" y="193636"/>
                </a:cubicBezTo>
                <a:cubicBezTo>
                  <a:pt x="368036" y="98386"/>
                  <a:pt x="374121" y="96402"/>
                  <a:pt x="353219" y="66636"/>
                </a:cubicBezTo>
                <a:cubicBezTo>
                  <a:pt x="332317" y="36871"/>
                  <a:pt x="293423" y="23510"/>
                  <a:pt x="240506" y="15043"/>
                </a:cubicBezTo>
                <a:cubicBezTo>
                  <a:pt x="187589" y="6576"/>
                  <a:pt x="49741" y="-6655"/>
                  <a:pt x="0" y="3929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igura a mano libera: forma 43">
            <a:extLst>
              <a:ext uri="{FF2B5EF4-FFF2-40B4-BE49-F238E27FC236}">
                <a16:creationId xmlns:a16="http://schemas.microsoft.com/office/drawing/2014/main" id="{2BAA4DD5-5F5E-4EF6-83F0-3B327EE79C57}"/>
              </a:ext>
            </a:extLst>
          </p:cNvPr>
          <p:cNvSpPr/>
          <p:nvPr/>
        </p:nvSpPr>
        <p:spPr>
          <a:xfrm>
            <a:off x="3365500" y="4964076"/>
            <a:ext cx="1352988" cy="45719"/>
          </a:xfrm>
          <a:custGeom>
            <a:avLst/>
            <a:gdLst>
              <a:gd name="connsiteX0" fmla="*/ 1308100 w 1308100"/>
              <a:gd name="connsiteY0" fmla="*/ 0 h 40922"/>
              <a:gd name="connsiteX1" fmla="*/ 457200 w 1308100"/>
              <a:gd name="connsiteY1" fmla="*/ 38100 h 40922"/>
              <a:gd name="connsiteX2" fmla="*/ 0 w 1308100"/>
              <a:gd name="connsiteY2" fmla="*/ 38100 h 40922"/>
              <a:gd name="connsiteX3" fmla="*/ 0 w 1308100"/>
              <a:gd name="connsiteY3" fmla="*/ 38100 h 4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8100" h="40922">
                <a:moveTo>
                  <a:pt x="1308100" y="0"/>
                </a:moveTo>
                <a:lnTo>
                  <a:pt x="457200" y="38100"/>
                </a:lnTo>
                <a:cubicBezTo>
                  <a:pt x="239183" y="44450"/>
                  <a:pt x="0" y="38100"/>
                  <a:pt x="0" y="38100"/>
                </a:cubicBezTo>
                <a:lnTo>
                  <a:pt x="0" y="3810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88A494D3-50A2-42E9-9E7F-3125086894CD}"/>
              </a:ext>
            </a:extLst>
          </p:cNvPr>
          <p:cNvCxnSpPr>
            <a:cxnSpLocks/>
          </p:cNvCxnSpPr>
          <p:nvPr/>
        </p:nvCxnSpPr>
        <p:spPr>
          <a:xfrm flipH="1">
            <a:off x="2753446" y="3846408"/>
            <a:ext cx="15685" cy="6326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ccia in giù 52">
            <a:extLst>
              <a:ext uri="{FF2B5EF4-FFF2-40B4-BE49-F238E27FC236}">
                <a16:creationId xmlns:a16="http://schemas.microsoft.com/office/drawing/2014/main" id="{EEEEB79C-7C8B-4E08-91E2-4508027FA1DB}"/>
              </a:ext>
            </a:extLst>
          </p:cNvPr>
          <p:cNvSpPr/>
          <p:nvPr/>
        </p:nvSpPr>
        <p:spPr>
          <a:xfrm>
            <a:off x="2623779" y="5350013"/>
            <a:ext cx="244205" cy="22448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4" name="Oggetto 53">
            <a:extLst>
              <a:ext uri="{FF2B5EF4-FFF2-40B4-BE49-F238E27FC236}">
                <a16:creationId xmlns:a16="http://schemas.microsoft.com/office/drawing/2014/main" id="{9BDAA1D2-4242-4AF9-B7BF-70E0E4F2EB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011"/>
              </p:ext>
            </p:extLst>
          </p:nvPr>
        </p:nvGraphicFramePr>
        <p:xfrm>
          <a:off x="2019073" y="1179667"/>
          <a:ext cx="4183063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17" imgW="1473120" imgH="241200" progId="Equation.DSMT4">
                  <p:embed/>
                </p:oleObj>
              </mc:Choice>
              <mc:Fallback>
                <p:oleObj name="Equation" r:id="rId17" imgW="1473120" imgH="2412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880FB842-97F0-4020-BB92-AA45038F0C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019073" y="1179667"/>
                        <a:ext cx="4183063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1B419AA7-DFBD-4575-95F1-C99D521DE8FE}"/>
              </a:ext>
            </a:extLst>
          </p:cNvPr>
          <p:cNvCxnSpPr>
            <a:cxnSpLocks/>
          </p:cNvCxnSpPr>
          <p:nvPr/>
        </p:nvCxnSpPr>
        <p:spPr>
          <a:xfrm flipH="1">
            <a:off x="3057201" y="1776453"/>
            <a:ext cx="921809" cy="55320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9515D0E0-D602-4FA1-932E-9661F3529CFF}"/>
              </a:ext>
            </a:extLst>
          </p:cNvPr>
          <p:cNvCxnSpPr>
            <a:cxnSpLocks/>
          </p:cNvCxnSpPr>
          <p:nvPr/>
        </p:nvCxnSpPr>
        <p:spPr>
          <a:xfrm>
            <a:off x="5404334" y="1753142"/>
            <a:ext cx="985575" cy="643287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62CB21B-C7C3-494C-ACB7-9C00B826AFD6}"/>
              </a:ext>
            </a:extLst>
          </p:cNvPr>
          <p:cNvCxnSpPr/>
          <p:nvPr/>
        </p:nvCxnSpPr>
        <p:spPr>
          <a:xfrm flipH="1">
            <a:off x="4477407" y="4962564"/>
            <a:ext cx="241081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36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8" grpId="0"/>
      <p:bldP spid="29" grpId="0"/>
      <p:bldP spid="30" grpId="0"/>
      <p:bldP spid="31" grpId="0"/>
      <p:bldP spid="32" grpId="0"/>
      <p:bldP spid="36" grpId="0"/>
      <p:bldP spid="37" grpId="0" animBg="1"/>
      <p:bldP spid="40" grpId="0"/>
      <p:bldP spid="43" grpId="0" animBg="1"/>
      <p:bldP spid="44" grpId="0" animBg="1"/>
      <p:bldP spid="53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2384</Words>
  <Application>Microsoft Office PowerPoint</Application>
  <PresentationFormat>Widescreen</PresentationFormat>
  <Paragraphs>380</Paragraphs>
  <Slides>49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49</vt:i4>
      </vt:variant>
    </vt:vector>
  </HeadingPairs>
  <TitlesOfParts>
    <vt:vector size="58" baseType="lpstr">
      <vt:lpstr>Arial</vt:lpstr>
      <vt:lpstr>Calibri</vt:lpstr>
      <vt:lpstr>Cambria Math</vt:lpstr>
      <vt:lpstr>Symbol</vt:lpstr>
      <vt:lpstr>Times New Roman</vt:lpstr>
      <vt:lpstr>Tema di Office</vt:lpstr>
      <vt:lpstr>Equation</vt:lpstr>
      <vt:lpstr>Corel DESIGNER</vt:lpstr>
      <vt:lpstr>Graph</vt:lpstr>
      <vt:lpstr>Low frequency disturbances: offset and flicker noise</vt:lpstr>
      <vt:lpstr>State of art of amplifier offset</vt:lpstr>
      <vt:lpstr>Dynamic techniques for the offset and noise flicker reduction</vt:lpstr>
      <vt:lpstr>Premise</vt:lpstr>
      <vt:lpstr>Auto – Zero (AZ)</vt:lpstr>
      <vt:lpstr>Signals and noise during the AZ cycle </vt:lpstr>
      <vt:lpstr>Auto-Zero: phases and signal diagrams </vt:lpstr>
      <vt:lpstr>Auto-Zero simplified noise model</vt:lpstr>
      <vt:lpstr>Calculation of the spectrum of the residual noise vn-eff</vt:lpstr>
      <vt:lpstr>Calculation of the spectrum of the residual noise vn-eff</vt:lpstr>
      <vt:lpstr>Calculation of the spectrum of the residual noise vn-eff</vt:lpstr>
      <vt:lpstr>Calculation of the spectrum of the residual noise vn-eff</vt:lpstr>
      <vt:lpstr>Contribution of replicas other than 0-th one</vt:lpstr>
      <vt:lpstr>In Summary:</vt:lpstr>
      <vt:lpstr>Example: LTC 1051, a commercial auto-zero operational amplifier</vt:lpstr>
      <vt:lpstr>Correlated Double Sampling (CDS) </vt:lpstr>
      <vt:lpstr>Correlated Double Sampling</vt:lpstr>
      <vt:lpstr>CDS: effective noise</vt:lpstr>
      <vt:lpstr>CDS: effective noise</vt:lpstr>
      <vt:lpstr>Presentazione standard di PowerPoint</vt:lpstr>
      <vt:lpstr>Presentazione standard di PowerPoint</vt:lpstr>
      <vt:lpstr>Presentazione standard di PowerPoint</vt:lpstr>
      <vt:lpstr>Effect of sampler</vt:lpstr>
      <vt:lpstr>CDS: Residual noise in the DT frequency domain</vt:lpstr>
      <vt:lpstr>Chopper modulation: a premise.</vt:lpstr>
      <vt:lpstr>Problems of the sinusoidal modulation</vt:lpstr>
      <vt:lpstr>Chopper modulation: based on a square waveform</vt:lpstr>
      <vt:lpstr>A simplified analysis in the time domain</vt:lpstr>
      <vt:lpstr>Simplified time-domain analysis: how the offset is processed</vt:lpstr>
      <vt:lpstr>Chopper modulation: analysis in the frequency domain </vt:lpstr>
      <vt:lpstr>Effect of modulation  on the signal</vt:lpstr>
      <vt:lpstr>Effect of modulation on the signal</vt:lpstr>
      <vt:lpstr>Effect of CHS on the noise spectrum</vt:lpstr>
      <vt:lpstr>Effective noise PSD referred to the input </vt:lpstr>
      <vt:lpstr>Effect of finite amplifier bandwidth</vt:lpstr>
      <vt:lpstr>Effect of finite amplifier bandwidth</vt:lpstr>
      <vt:lpstr>Minimum amplifier bandwidth</vt:lpstr>
      <vt:lpstr>Effect of phase delays</vt:lpstr>
      <vt:lpstr>Time domain analysis with finite aplifier bandwidth</vt:lpstr>
      <vt:lpstr>Effect of the amplifier finite bandwidth on the output noise PSD</vt:lpstr>
      <vt:lpstr>Finite bandwidth: effective input referred noise density</vt:lpstr>
      <vt:lpstr>AZ, CDS and CHS compared</vt:lpstr>
      <vt:lpstr>B/fck ratio requirements  for AZ</vt:lpstr>
      <vt:lpstr>B/fck ratio requirements  for CDS</vt:lpstr>
      <vt:lpstr>AZ, CDS and CHS compared</vt:lpstr>
      <vt:lpstr>The ping-pong approach to reduce the B/fck ratio in AZ systems</vt:lpstr>
      <vt:lpstr>Simple example of circuital implementations </vt:lpstr>
      <vt:lpstr>Simple example of circuital implementations </vt:lpstr>
      <vt:lpstr>Simple example of circuital implementations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597</cp:revision>
  <dcterms:created xsi:type="dcterms:W3CDTF">2015-02-03T16:10:37Z</dcterms:created>
  <dcterms:modified xsi:type="dcterms:W3CDTF">2021-10-07T15:56:48Z</dcterms:modified>
</cp:coreProperties>
</file>