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55" d="100"/>
          <a:sy n="55" d="100"/>
        </p:scale>
        <p:origin x="64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9/26/2021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6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569A12-9687-4DFD-8545-E6A2F6AE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795"/>
            <a:ext cx="10515600" cy="4932625"/>
          </a:xfrm>
        </p:spPr>
        <p:txBody>
          <a:bodyPr/>
          <a:lstStyle/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Progettazione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endParaRPr lang="it-IT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(Design of Mixed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Signal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3600" dirty="0" err="1">
                <a:solidFill>
                  <a:schemeClr val="accent5">
                    <a:lumMod val="50000"/>
                  </a:schemeClr>
                </a:solidFill>
              </a:rPr>
              <a:t>Circuits</a:t>
            </a:r>
            <a:r>
              <a:rPr lang="it-IT" sz="3600" dirty="0">
                <a:solidFill>
                  <a:schemeClr val="accent5">
                    <a:lumMod val="50000"/>
                  </a:schemeClr>
                </a:solidFill>
              </a:rPr>
              <a:t> and Systems)</a:t>
            </a:r>
          </a:p>
          <a:p>
            <a:pPr marL="0" indent="0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A.A. 2021-2022</a:t>
            </a:r>
          </a:p>
          <a:p>
            <a:pPr marL="0" indent="0" algn="ctr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Paolo Bruschi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1733B3-0F8B-47B0-A700-D785D712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1F2CBE-91EA-4212-BFA9-109F5FAD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C6B99FC-56DA-4137-8EC4-B39A1AA13249}"/>
              </a:ext>
            </a:extLst>
          </p:cNvPr>
          <p:cNvSpPr/>
          <p:nvPr/>
        </p:nvSpPr>
        <p:spPr>
          <a:xfrm>
            <a:off x="6581436" y="2883755"/>
            <a:ext cx="5308469" cy="2612584"/>
          </a:xfrm>
          <a:prstGeom prst="roundRect">
            <a:avLst>
              <a:gd name="adj" fmla="val 1286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12A6445F-4441-4E9C-9A05-6F6711D853FF}"/>
              </a:ext>
            </a:extLst>
          </p:cNvPr>
          <p:cNvSpPr/>
          <p:nvPr/>
        </p:nvSpPr>
        <p:spPr>
          <a:xfrm>
            <a:off x="384097" y="2883755"/>
            <a:ext cx="5943600" cy="3023334"/>
          </a:xfrm>
          <a:prstGeom prst="roundRect">
            <a:avLst>
              <a:gd name="adj" fmla="val 86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354079-4D71-4C94-A490-EF32F14F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76872"/>
            <a:ext cx="11019183" cy="662397"/>
          </a:xfrm>
        </p:spPr>
        <p:txBody>
          <a:bodyPr>
            <a:noAutofit/>
          </a:bodyPr>
          <a:lstStyle/>
          <a:p>
            <a:r>
              <a:rPr lang="en-US" sz="3600" dirty="0"/>
              <a:t>The Sensor Systems Engineering program (15 CFU)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9B5BA8-D8D6-4303-9FC9-CF89823D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111428-6C5A-4EE1-901E-E727F11B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58A345-8639-4686-9D25-45F19D8D1C91}"/>
              </a:ext>
            </a:extLst>
          </p:cNvPr>
          <p:cNvSpPr txBox="1"/>
          <p:nvPr/>
        </p:nvSpPr>
        <p:spPr>
          <a:xfrm>
            <a:off x="1134794" y="950911"/>
            <a:ext cx="9922411" cy="1354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System Engineering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sensoriali per l’automazione, l’ambiente e la salute (6 cfu)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</a:t>
            </a:r>
            <a:r>
              <a:rPr lang="it-IT" sz="2400" i="1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</a:t>
            </a:r>
            <a:r>
              <a:rPr lang="it-IT" sz="2400" i="1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</a:t>
            </a:r>
            <a:r>
              <a:rPr lang="it-IT" sz="2400" dirty="0" err="1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400" dirty="0">
                <a:solidFill>
                  <a:srgbClr val="0872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 cfu)</a:t>
            </a:r>
            <a:endParaRPr lang="en-US" sz="2400" dirty="0">
              <a:solidFill>
                <a:srgbClr val="0872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033AF3-DFB7-41F1-BA92-D62CC2DC1A79}"/>
              </a:ext>
            </a:extLst>
          </p:cNvPr>
          <p:cNvSpPr txBox="1"/>
          <p:nvPr/>
        </p:nvSpPr>
        <p:spPr>
          <a:xfrm>
            <a:off x="637836" y="2958940"/>
            <a:ext cx="56898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integrated cells for: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 interfacing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control systems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signal processing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conversion (ADCs &amp; DACs)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and Analog circuit integration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58DD0BC-1773-4792-BD8A-937DF3AF910E}"/>
              </a:ext>
            </a:extLst>
          </p:cNvPr>
          <p:cNvSpPr txBox="1"/>
          <p:nvPr/>
        </p:nvSpPr>
        <p:spPr>
          <a:xfrm>
            <a:off x="6992861" y="3005716"/>
            <a:ext cx="530846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Sensors for advanced systems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and high-level modeling of Sensor Systems 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data processing methods for feature extraction from multiple sensor systems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D3929529-92A9-47CC-990D-DBAC0EBED7A7}"/>
              </a:ext>
            </a:extLst>
          </p:cNvPr>
          <p:cNvSpPr/>
          <p:nvPr/>
        </p:nvSpPr>
        <p:spPr>
          <a:xfrm>
            <a:off x="5993296" y="3429000"/>
            <a:ext cx="999565" cy="47707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2391F01C-4547-47CC-B835-F83980755213}"/>
              </a:ext>
            </a:extLst>
          </p:cNvPr>
          <p:cNvSpPr/>
          <p:nvPr/>
        </p:nvSpPr>
        <p:spPr>
          <a:xfrm>
            <a:off x="2673626" y="2206487"/>
            <a:ext cx="457200" cy="79922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8F5E36D3-4279-4126-8E35-7B62F068B77B}"/>
              </a:ext>
            </a:extLst>
          </p:cNvPr>
          <p:cNvSpPr/>
          <p:nvPr/>
        </p:nvSpPr>
        <p:spPr>
          <a:xfrm>
            <a:off x="8557591" y="1789043"/>
            <a:ext cx="503585" cy="121667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7" grpId="0"/>
      <p:bldP spid="8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E61051-4A9F-43A9-AD0C-B724519DD094}"/>
              </a:ext>
            </a:extLst>
          </p:cNvPr>
          <p:cNvSpPr txBox="1"/>
          <p:nvPr/>
        </p:nvSpPr>
        <p:spPr>
          <a:xfrm>
            <a:off x="1837362" y="24283"/>
            <a:ext cx="8635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Main Topics (not in chronological order)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A8A5E7-DF0E-4983-B7F2-7638FC2008A7}"/>
              </a:ext>
            </a:extLst>
          </p:cNvPr>
          <p:cNvSpPr txBox="1"/>
          <p:nvPr/>
        </p:nvSpPr>
        <p:spPr>
          <a:xfrm>
            <a:off x="1013790" y="582124"/>
            <a:ext cx="10595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High level description of a collection of fundamental Analog and Mixed Signal (AMS) systems: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35C9E5-206B-4FD6-8B04-4E9888CA1730}"/>
              </a:ext>
            </a:extLst>
          </p:cNvPr>
          <p:cNvSpPr txBox="1"/>
          <p:nvPr/>
        </p:nvSpPr>
        <p:spPr>
          <a:xfrm>
            <a:off x="1374913" y="1361886"/>
            <a:ext cx="94421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( Data Acquisition Systems) and elementary sensor interfaces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for offset and flicker noise cancellation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Fully-differential architectures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 Integrated Filters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converters (ADC-DAC)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5190A1-6661-43C4-A9DE-91FDF03EC96D}"/>
              </a:ext>
            </a:extLst>
          </p:cNvPr>
          <p:cNvSpPr txBox="1"/>
          <p:nvPr/>
        </p:nvSpPr>
        <p:spPr>
          <a:xfrm>
            <a:off x="1013790" y="2882007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Complement of Mixed Signal Analysis &amp; Design Methods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B8A9C3C-D7D3-4C2C-BDE9-143BEE5CB7BC}"/>
              </a:ext>
            </a:extLst>
          </p:cNvPr>
          <p:cNvSpPr txBox="1"/>
          <p:nvPr/>
        </p:nvSpPr>
        <p:spPr>
          <a:xfrm>
            <a:off x="1374913" y="3305192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friendly MOSFET and BJT noise models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network theorems (feedback system design, parameter variation effects, ...)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Signal design flow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FFD4C14-96B3-4C87-8922-9F103E9FEA5F}"/>
              </a:ext>
            </a:extLst>
          </p:cNvPr>
          <p:cNvSpPr txBox="1"/>
          <p:nvPr/>
        </p:nvSpPr>
        <p:spPr>
          <a:xfrm>
            <a:off x="965200" y="4367022"/>
            <a:ext cx="1059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Transistor level Analysis &amp; Design of main analog cells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3A01476-6997-4408-A5DD-C7DFA3658CF2}"/>
              </a:ext>
            </a:extLst>
          </p:cNvPr>
          <p:cNvSpPr txBox="1"/>
          <p:nvPr/>
        </p:nvSpPr>
        <p:spPr>
          <a:xfrm>
            <a:off x="1374913" y="4871335"/>
            <a:ext cx="1018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blocks: Switches and Current Mirrors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amplifiers (S/E and Fully-Differential)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Comparators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Experimental Lectures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E06167-A645-441B-8521-F0FDA425520D}"/>
              </a:ext>
            </a:extLst>
          </p:cNvPr>
          <p:cNvSpPr txBox="1"/>
          <p:nvPr/>
        </p:nvSpPr>
        <p:spPr>
          <a:xfrm>
            <a:off x="921341" y="1130911"/>
            <a:ext cx="1078411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and Simulation of a few important analog blocks (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LTSpice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performed by the teacher with dedicated analog circuits and computer-controlled oscilloscopes / signal generators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9A73D01-2F66-48A9-899A-1378991F5F99}"/>
              </a:ext>
            </a:extLst>
          </p:cNvPr>
          <p:cNvSpPr txBox="1">
            <a:spLocks/>
          </p:cNvSpPr>
          <p:nvPr/>
        </p:nvSpPr>
        <p:spPr>
          <a:xfrm>
            <a:off x="838199" y="2511573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Final Exam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2436615-DBC5-41A9-B441-5114F00AE62A}"/>
              </a:ext>
            </a:extLst>
          </p:cNvPr>
          <p:cNvSpPr txBox="1"/>
          <p:nvPr/>
        </p:nvSpPr>
        <p:spPr>
          <a:xfrm>
            <a:off x="921340" y="3220071"/>
            <a:ext cx="1078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oral: typically two questions (transistor-level topic + system level topic)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53DF886-91F6-4018-8883-829077F64C24}"/>
              </a:ext>
            </a:extLst>
          </p:cNvPr>
          <p:cNvSpPr txBox="1">
            <a:spLocks/>
          </p:cNvSpPr>
          <p:nvPr/>
        </p:nvSpPr>
        <p:spPr>
          <a:xfrm>
            <a:off x="838199" y="4097170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Suggested Prerequisites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1D44B59-DA6B-4390-91A6-549DF9CC1D6D}"/>
              </a:ext>
            </a:extLst>
          </p:cNvPr>
          <p:cNvSpPr txBox="1"/>
          <p:nvPr/>
        </p:nvSpPr>
        <p:spPr>
          <a:xfrm>
            <a:off x="921339" y="4786534"/>
            <a:ext cx="1078411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Microelettronici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(PSM)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Elettronica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Analogica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B238B762-2150-4ABE-BC6B-A6D3509C9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90" y="2604723"/>
            <a:ext cx="6570147" cy="285028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375FC36-A9EC-42BE-A529-3229DD0F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Didattic material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CD860D-D6D2-45D7-80EC-5C634735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501EC43-218E-46EF-BB4E-4A5362C4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FB5C68-48A1-4EEC-A2B6-A1FDA01E2340}"/>
              </a:ext>
            </a:extLst>
          </p:cNvPr>
          <p:cNvSpPr txBox="1"/>
          <p:nvPr/>
        </p:nvSpPr>
        <p:spPr>
          <a:xfrm>
            <a:off x="696685" y="1115580"/>
            <a:ext cx="1065711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From teacher's web page:</a:t>
            </a:r>
          </a:p>
          <a:p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http://www2.ing.unipi.it/~a008309/mat_stud/lista_dida.html 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863312E-11B6-4A38-B135-6612811F6D45}"/>
              </a:ext>
            </a:extLst>
          </p:cNvPr>
          <p:cNvCxnSpPr>
            <a:cxnSpLocks/>
          </p:cNvCxnSpPr>
          <p:nvPr/>
        </p:nvCxnSpPr>
        <p:spPr>
          <a:xfrm>
            <a:off x="1388962" y="4661452"/>
            <a:ext cx="4707038" cy="0"/>
          </a:xfrm>
          <a:prstGeom prst="straightConnector1">
            <a:avLst/>
          </a:prstGeom>
          <a:ln w="412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>
            <a:extLst>
              <a:ext uri="{FF2B5EF4-FFF2-40B4-BE49-F238E27FC236}">
                <a16:creationId xmlns:a16="http://schemas.microsoft.com/office/drawing/2014/main" id="{CFA76700-5815-4481-83E0-BF721BD31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609" y="3238652"/>
            <a:ext cx="4831190" cy="282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0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di Office</vt:lpstr>
      <vt:lpstr>Presentazione standard di PowerPoint</vt:lpstr>
      <vt:lpstr>The Sensor Systems Engineering program (15 CFU) </vt:lpstr>
      <vt:lpstr>Presentazione standard di PowerPoint</vt:lpstr>
      <vt:lpstr>Experimental Lectures</vt:lpstr>
      <vt:lpstr>Didattic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431</cp:revision>
  <dcterms:created xsi:type="dcterms:W3CDTF">2015-02-03T16:10:37Z</dcterms:created>
  <dcterms:modified xsi:type="dcterms:W3CDTF">2021-09-26T10:23:41Z</dcterms:modified>
</cp:coreProperties>
</file>