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F927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 varScale="1">
        <p:scale>
          <a:sx n="55" d="100"/>
          <a:sy n="55" d="100"/>
        </p:scale>
        <p:origin x="44" y="1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6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11/28/2021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11/28/2021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8.sv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2.wmf"/><Relationship Id="rId4" Type="http://schemas.openxmlformats.org/officeDocument/2006/relationships/image" Target="../media/image4.sv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sv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8.svg"/><Relationship Id="rId9" Type="http://schemas.openxmlformats.org/officeDocument/2006/relationships/image" Target="../media/image20.png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7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sv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9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28.sv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image" Target="../media/image39.png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40.sv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51.png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sv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49.png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Accurate representation of the output port in fully-differential circuits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55887F-DB89-44F6-8A83-9E498964C1EE}"/>
              </a:ext>
            </a:extLst>
          </p:cNvPr>
          <p:cNvSpPr txBox="1"/>
          <p:nvPr/>
        </p:nvSpPr>
        <p:spPr>
          <a:xfrm>
            <a:off x="584751" y="2993205"/>
            <a:ext cx="3588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Small-signal representation of the output port for a symmetrical FD amplifier with no input signal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65CB241-2BC2-491A-BA10-A239AA91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752" y="1448798"/>
            <a:ext cx="2486025" cy="14954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81292C-A6A5-426B-8D9B-4066EC4FD0E0}"/>
              </a:ext>
            </a:extLst>
          </p:cNvPr>
          <p:cNvSpPr txBox="1"/>
          <p:nvPr/>
        </p:nvSpPr>
        <p:spPr>
          <a:xfrm>
            <a:off x="5854148" y="5152068"/>
            <a:ext cx="4619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 of fully-differential folded cascode amplifier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86C386DE-0DFA-43FE-9B5D-96633B44F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1173" y="1155740"/>
            <a:ext cx="4905375" cy="36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76BF7-9920-4880-8540-9A6FCF7B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</a:t>
            </a:r>
            <a:r>
              <a:rPr lang="en-US" i="1" dirty="0"/>
              <a:t>R</a:t>
            </a:r>
            <a:r>
              <a:rPr lang="en-US" i="1" baseline="-25000" dirty="0"/>
              <a:t>oc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i="1" baseline="-25000" dirty="0"/>
              <a:t>od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BF5F1B-1E85-43AD-B646-86CFCBBD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10F841-37F2-42A8-B8E0-8D0F9799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32AA78D-B992-4FB0-A683-EFB1BF437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786367"/>
            <a:ext cx="4279217" cy="164263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2083EF-7024-4537-939F-BBD2EA0E191E}"/>
              </a:ext>
            </a:extLst>
          </p:cNvPr>
          <p:cNvSpPr txBox="1"/>
          <p:nvPr/>
        </p:nvSpPr>
        <p:spPr>
          <a:xfrm>
            <a:off x="838200" y="3590411"/>
            <a:ext cx="540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Identical voltage sources are applied to both output terminals. Voltage across RD is null and so is current through it. Then: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66604F-8867-4DCE-A0BA-4BBECEAC2A44}"/>
              </a:ext>
            </a:extLst>
          </p:cNvPr>
          <p:cNvSpPr txBox="1"/>
          <p:nvPr/>
        </p:nvSpPr>
        <p:spPr>
          <a:xfrm>
            <a:off x="1158947" y="1176112"/>
            <a:ext cx="363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Configuration for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A83FA1F-92FA-40FC-AD21-541278E9F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62741"/>
              </p:ext>
            </p:extLst>
          </p:nvPr>
        </p:nvGraphicFramePr>
        <p:xfrm>
          <a:off x="3199296" y="4921148"/>
          <a:ext cx="1273314" cy="1070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558720" imgH="469800" progId="Equation.DSMT4">
                  <p:embed/>
                </p:oleObj>
              </mc:Choice>
              <mc:Fallback>
                <p:oleObj name="Equation" r:id="rId5" imgW="558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9296" y="4921148"/>
                        <a:ext cx="1273314" cy="1070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10DBB7-5F2E-4A77-BEA0-A95EA0B944CE}"/>
              </a:ext>
            </a:extLst>
          </p:cNvPr>
          <p:cNvSpPr txBox="1"/>
          <p:nvPr/>
        </p:nvSpPr>
        <p:spPr>
          <a:xfrm>
            <a:off x="7909601" y="1176112"/>
            <a:ext cx="363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Configuration for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AF9EA6BD-D140-4142-B05C-BE418AE80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46091" y="1668201"/>
            <a:ext cx="4007708" cy="176079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D7AD01-F216-4614-A6AB-B7A5E4C4F91A}"/>
              </a:ext>
            </a:extLst>
          </p:cNvPr>
          <p:cNvSpPr txBox="1"/>
          <p:nvPr/>
        </p:nvSpPr>
        <p:spPr>
          <a:xfrm>
            <a:off x="6883531" y="3480478"/>
            <a:ext cx="540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voltage sources is applied to one terminal, while the other terminal is shorted.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current measured through the short circuit. 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2093421E-CA94-4F8E-9C38-DA756A2D0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40443"/>
              </p:ext>
            </p:extLst>
          </p:nvPr>
        </p:nvGraphicFramePr>
        <p:xfrm>
          <a:off x="7229475" y="4921250"/>
          <a:ext cx="1360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9" imgW="596880" imgH="469800" progId="Equation.DSMT4">
                  <p:embed/>
                </p:oleObj>
              </mc:Choice>
              <mc:Fallback>
                <p:oleObj name="Equation" r:id="rId9" imgW="596880" imgH="469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A83FA1F-92FA-40FC-AD21-541278E9F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29475" y="4921250"/>
                        <a:ext cx="1360488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57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C811D-3DDD-4249-86AD-ECA9D52F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the fully-differential folded cascode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691C59-9B30-413E-8A11-2CDF0587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BECD7D-BBD2-49B4-BF06-74AE23FA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3A55319-FDC3-449B-9428-0273EF5D6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3432" y="1323308"/>
            <a:ext cx="4732568" cy="354546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26E648-1CF6-4FFC-85B3-771C2EC39AB6}"/>
              </a:ext>
            </a:extLst>
          </p:cNvPr>
          <p:cNvSpPr txBox="1"/>
          <p:nvPr/>
        </p:nvSpPr>
        <p:spPr>
          <a:xfrm>
            <a:off x="6286386" y="1243795"/>
            <a:ext cx="57746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study the circuit on the left,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shown, with no CMFB circuit. In other words, we consider the CMBF circuit as a separate block. Then, while modeling the circuit on the left, no common-mode feedback is considered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CMFB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treated as an input that should be shorted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when studying the output small-signal resistance.  </a:t>
            </a:r>
          </a:p>
        </p:txBody>
      </p:sp>
    </p:spTree>
    <p:extLst>
      <p:ext uri="{BB962C8B-B14F-4D97-AF65-F5344CB8AC3E}">
        <p14:creationId xmlns:p14="http://schemas.microsoft.com/office/powerpoint/2010/main" val="249348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763D12-0BAC-46AD-AE81-A3F2700B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DAF297-C73D-4A32-A9F2-736358B3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6BC69FB-E6FF-4E15-B151-F409862F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/>
          <a:lstStyle/>
          <a:p>
            <a:r>
              <a:rPr lang="en-US" dirty="0"/>
              <a:t>Application to the fully-differential folded cascode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65883C0-84D5-4687-9FE5-328012F0D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049" y="1360913"/>
            <a:ext cx="4732568" cy="354546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C931A6B-E922-46D4-98FA-2A43B65F6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5389" y="1194100"/>
            <a:ext cx="4821717" cy="358209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859C7FA-6D16-4F01-9143-CCE1E3063D8A}"/>
              </a:ext>
            </a:extLst>
          </p:cNvPr>
          <p:cNvSpPr txBox="1"/>
          <p:nvPr/>
        </p:nvSpPr>
        <p:spPr>
          <a:xfrm>
            <a:off x="6599583" y="4942769"/>
            <a:ext cx="4467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small signal circuit for calculation of the output resistances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458E157-C3D3-4958-AA3B-6290159BF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40458"/>
              </p:ext>
            </p:extLst>
          </p:nvPr>
        </p:nvGraphicFramePr>
        <p:xfrm>
          <a:off x="8431213" y="922521"/>
          <a:ext cx="11572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A83FA1F-92FA-40FC-AD21-541278E9F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31213" y="922521"/>
                        <a:ext cx="1157287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71B9F7B-F7ED-46BF-9417-D9D8FAC65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5197"/>
              </p:ext>
            </p:extLst>
          </p:nvPr>
        </p:nvGraphicFramePr>
        <p:xfrm>
          <a:off x="8431213" y="1440790"/>
          <a:ext cx="27479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9" imgW="1206360" imgH="228600" progId="Equation.DSMT4">
                  <p:embed/>
                </p:oleObj>
              </mc:Choice>
              <mc:Fallback>
                <p:oleObj name="Equation" r:id="rId9" imgW="12063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458E157-C3D3-4958-AA3B-6290159BF2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31213" y="1440790"/>
                        <a:ext cx="2747962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2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FF47C1C-D01E-4C14-8875-F35CDC697133}"/>
              </a:ext>
            </a:extLst>
          </p:cNvPr>
          <p:cNvSpPr/>
          <p:nvPr/>
        </p:nvSpPr>
        <p:spPr>
          <a:xfrm>
            <a:off x="1134532" y="4356027"/>
            <a:ext cx="516467" cy="2837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14547D-C9BD-43DA-BCB3-34F39EF0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R</a:t>
            </a:r>
            <a:r>
              <a:rPr lang="en-US" baseline="-25000" dirty="0"/>
              <a:t>oc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F6AAF7-2E6A-4DF9-8B50-6896B247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FEC1B5-1D51-4EC9-ABFA-4169596B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283B01D-E43A-4CE3-A987-7EDF8CF39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184760"/>
            <a:ext cx="2978426" cy="1143307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2E5856C-77DB-4708-BCA7-3C1F7A7FF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867" y="2768047"/>
            <a:ext cx="4294187" cy="324191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4DE4E3-7303-429E-B7D2-22CB253DD08F}"/>
              </a:ext>
            </a:extLst>
          </p:cNvPr>
          <p:cNvSpPr txBox="1"/>
          <p:nvPr/>
        </p:nvSpPr>
        <p:spPr>
          <a:xfrm>
            <a:off x="2235289" y="2768047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symmetry: no current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this branch</a:t>
            </a: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61DAC34E-4EAB-4FEB-B4C9-DDDABCB8E6FF}"/>
              </a:ext>
            </a:extLst>
          </p:cNvPr>
          <p:cNvSpPr/>
          <p:nvPr/>
        </p:nvSpPr>
        <p:spPr>
          <a:xfrm>
            <a:off x="1419462" y="3024869"/>
            <a:ext cx="866538" cy="1310064"/>
          </a:xfrm>
          <a:custGeom>
            <a:avLst/>
            <a:gdLst>
              <a:gd name="connsiteX0" fmla="*/ 866538 w 866538"/>
              <a:gd name="connsiteY0" fmla="*/ 14664 h 1310064"/>
              <a:gd name="connsiteX1" fmla="*/ 587138 w 866538"/>
              <a:gd name="connsiteY1" fmla="*/ 14664 h 1310064"/>
              <a:gd name="connsiteX2" fmla="*/ 129938 w 866538"/>
              <a:gd name="connsiteY2" fmla="*/ 167064 h 1310064"/>
              <a:gd name="connsiteX3" fmla="*/ 11405 w 866538"/>
              <a:gd name="connsiteY3" fmla="*/ 708931 h 1310064"/>
              <a:gd name="connsiteX4" fmla="*/ 11405 w 866538"/>
              <a:gd name="connsiteY4" fmla="*/ 1310064 h 13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538" h="1310064">
                <a:moveTo>
                  <a:pt x="866538" y="14664"/>
                </a:moveTo>
                <a:cubicBezTo>
                  <a:pt x="788221" y="1964"/>
                  <a:pt x="709905" y="-10736"/>
                  <a:pt x="587138" y="14664"/>
                </a:cubicBezTo>
                <a:cubicBezTo>
                  <a:pt x="464371" y="40064"/>
                  <a:pt x="225893" y="51353"/>
                  <a:pt x="129938" y="167064"/>
                </a:cubicBezTo>
                <a:cubicBezTo>
                  <a:pt x="33982" y="282775"/>
                  <a:pt x="31160" y="518431"/>
                  <a:pt x="11405" y="708931"/>
                </a:cubicBezTo>
                <a:cubicBezTo>
                  <a:pt x="-8350" y="899431"/>
                  <a:pt x="1527" y="1104747"/>
                  <a:pt x="11405" y="131006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091D6CC5-B8E6-4DA5-A6CF-D5C9EB310384}"/>
              </a:ext>
            </a:extLst>
          </p:cNvPr>
          <p:cNvSpPr/>
          <p:nvPr/>
        </p:nvSpPr>
        <p:spPr>
          <a:xfrm>
            <a:off x="4548187" y="3905525"/>
            <a:ext cx="575733" cy="53649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BF622843-27F8-4B33-B16F-260071EDA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314963"/>
              </p:ext>
            </p:extLst>
          </p:nvPr>
        </p:nvGraphicFramePr>
        <p:xfrm>
          <a:off x="4438904" y="1032590"/>
          <a:ext cx="26320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7" imgW="1155600" imgH="457200" progId="Equation.DSMT4">
                  <p:embed/>
                </p:oleObj>
              </mc:Choice>
              <mc:Fallback>
                <p:oleObj name="Equation" r:id="rId7" imgW="115560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871B9F7B-F7ED-46BF-9417-D9D8FAC65D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8904" y="1032590"/>
                        <a:ext cx="2632075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442602-E811-400C-9153-C7470E6EF0F8}"/>
              </a:ext>
            </a:extLst>
          </p:cNvPr>
          <p:cNvSpPr txBox="1"/>
          <p:nvPr/>
        </p:nvSpPr>
        <p:spPr>
          <a:xfrm>
            <a:off x="4917763" y="3218236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&gt;&gt;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95F20F67-4962-4A7D-9AFA-199800ED9E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6449" y="2416463"/>
            <a:ext cx="5302526" cy="3727783"/>
          </a:xfrm>
          <a:prstGeom prst="rect">
            <a:avLst/>
          </a:prstGeom>
        </p:spPr>
      </p:pic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2CF77EF-1A50-43F3-8D59-68735EDD0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644986"/>
              </p:ext>
            </p:extLst>
          </p:nvPr>
        </p:nvGraphicFramePr>
        <p:xfrm>
          <a:off x="7874414" y="1000103"/>
          <a:ext cx="34131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11" imgW="1498320" imgH="469800" progId="Equation.DSMT4">
                  <p:embed/>
                </p:oleObj>
              </mc:Choice>
              <mc:Fallback>
                <p:oleObj name="Equation" r:id="rId11" imgW="1498320" imgH="469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BF622843-27F8-4B33-B16F-260071EDA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74414" y="1000103"/>
                        <a:ext cx="341312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689D4C96-DF87-4B20-BF7D-BCE509894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66234"/>
              </p:ext>
            </p:extLst>
          </p:nvPr>
        </p:nvGraphicFramePr>
        <p:xfrm>
          <a:off x="7631374" y="2007126"/>
          <a:ext cx="41941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3" imgW="1841400" imgH="469800" progId="Equation.DSMT4">
                  <p:embed/>
                </p:oleObj>
              </mc:Choice>
              <mc:Fallback>
                <p:oleObj name="Equation" r:id="rId13" imgW="1841400" imgH="469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2CF77EF-1A50-43F3-8D59-68735EDD0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31374" y="2007126"/>
                        <a:ext cx="41941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F4D5AA7B-9FE6-457C-AF93-8CC27CB51776}"/>
              </a:ext>
            </a:extLst>
          </p:cNvPr>
          <p:cNvSpPr/>
          <p:nvPr/>
        </p:nvSpPr>
        <p:spPr>
          <a:xfrm>
            <a:off x="5379479" y="2091267"/>
            <a:ext cx="352454" cy="1129501"/>
          </a:xfrm>
          <a:custGeom>
            <a:avLst/>
            <a:gdLst>
              <a:gd name="connsiteX0" fmla="*/ 5321 w 352454"/>
              <a:gd name="connsiteY0" fmla="*/ 1100666 h 1129501"/>
              <a:gd name="connsiteX1" fmla="*/ 13788 w 352454"/>
              <a:gd name="connsiteY1" fmla="*/ 1049866 h 1129501"/>
              <a:gd name="connsiteX2" fmla="*/ 123854 w 352454"/>
              <a:gd name="connsiteY2" fmla="*/ 423333 h 1129501"/>
              <a:gd name="connsiteX3" fmla="*/ 352454 w 352454"/>
              <a:gd name="connsiteY3" fmla="*/ 0 h 11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54" h="1129501">
                <a:moveTo>
                  <a:pt x="5321" y="1100666"/>
                </a:moveTo>
                <a:cubicBezTo>
                  <a:pt x="-323" y="1131710"/>
                  <a:pt x="-5967" y="1162755"/>
                  <a:pt x="13788" y="1049866"/>
                </a:cubicBezTo>
                <a:cubicBezTo>
                  <a:pt x="33543" y="936977"/>
                  <a:pt x="67410" y="598311"/>
                  <a:pt x="123854" y="423333"/>
                </a:cubicBezTo>
                <a:cubicBezTo>
                  <a:pt x="180298" y="248355"/>
                  <a:pt x="266376" y="124177"/>
                  <a:pt x="352454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9331DE7B-3F90-4414-B4B9-8FAE959A47BF}"/>
              </a:ext>
            </a:extLst>
          </p:cNvPr>
          <p:cNvSpPr/>
          <p:nvPr/>
        </p:nvSpPr>
        <p:spPr>
          <a:xfrm>
            <a:off x="7631374" y="2070078"/>
            <a:ext cx="4194175" cy="1007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0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BEF794-52FF-473A-B47C-1575A878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 of R</a:t>
            </a:r>
            <a:r>
              <a:rPr lang="en-US" baseline="-25000" dirty="0"/>
              <a:t>od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EDA293-85B3-4191-888C-80BC6A6C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CF1047-B425-4D8A-B5CA-7CA0B319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40E6324-2685-4822-BDB3-2B6F7C72E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801" y="2532820"/>
            <a:ext cx="4539720" cy="3427284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DBD64D4-C153-4DFE-9245-4E6844F4D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958" y="821696"/>
            <a:ext cx="3135642" cy="1377654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EF7E600-E93B-40F3-B7BE-665D467EB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304297"/>
              </p:ext>
            </p:extLst>
          </p:nvPr>
        </p:nvGraphicFramePr>
        <p:xfrm>
          <a:off x="4629590" y="890419"/>
          <a:ext cx="5623543" cy="103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7" imgW="2565360" imgH="469800" progId="Equation.DSMT4">
                  <p:embed/>
                </p:oleObj>
              </mc:Choice>
              <mc:Fallback>
                <p:oleObj name="Equation" r:id="rId7" imgW="2565360" imgH="469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BF622843-27F8-4B33-B16F-260071EDA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9590" y="890419"/>
                        <a:ext cx="5623543" cy="103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09178A4E-95B4-484C-9809-9F6CA706A6A8}"/>
              </a:ext>
            </a:extLst>
          </p:cNvPr>
          <p:cNvSpPr/>
          <p:nvPr/>
        </p:nvSpPr>
        <p:spPr>
          <a:xfrm>
            <a:off x="1913467" y="3240895"/>
            <a:ext cx="1840975" cy="1085572"/>
          </a:xfrm>
          <a:custGeom>
            <a:avLst/>
            <a:gdLst>
              <a:gd name="connsiteX0" fmla="*/ 1820333 w 1840975"/>
              <a:gd name="connsiteY0" fmla="*/ 1085572 h 1085572"/>
              <a:gd name="connsiteX1" fmla="*/ 1837266 w 1840975"/>
              <a:gd name="connsiteY1" fmla="*/ 365905 h 1085572"/>
              <a:gd name="connsiteX2" fmla="*/ 1820333 w 1840975"/>
              <a:gd name="connsiteY2" fmla="*/ 52638 h 1085572"/>
              <a:gd name="connsiteX3" fmla="*/ 1642533 w 1840975"/>
              <a:gd name="connsiteY3" fmla="*/ 1838 h 1085572"/>
              <a:gd name="connsiteX4" fmla="*/ 1100666 w 1840975"/>
              <a:gd name="connsiteY4" fmla="*/ 10305 h 1085572"/>
              <a:gd name="connsiteX5" fmla="*/ 0 w 1840975"/>
              <a:gd name="connsiteY5" fmla="*/ 18772 h 10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0975" h="1085572">
                <a:moveTo>
                  <a:pt x="1820333" y="1085572"/>
                </a:moveTo>
                <a:cubicBezTo>
                  <a:pt x="1828799" y="811816"/>
                  <a:pt x="1837266" y="538061"/>
                  <a:pt x="1837266" y="365905"/>
                </a:cubicBezTo>
                <a:cubicBezTo>
                  <a:pt x="1837266" y="193749"/>
                  <a:pt x="1852788" y="113316"/>
                  <a:pt x="1820333" y="52638"/>
                </a:cubicBezTo>
                <a:cubicBezTo>
                  <a:pt x="1787878" y="-8040"/>
                  <a:pt x="1762477" y="8893"/>
                  <a:pt x="1642533" y="1838"/>
                </a:cubicBezTo>
                <a:cubicBezTo>
                  <a:pt x="1522589" y="-5217"/>
                  <a:pt x="1100666" y="10305"/>
                  <a:pt x="1100666" y="10305"/>
                </a:cubicBezTo>
                <a:lnTo>
                  <a:pt x="0" y="18772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09C832-D098-4EE8-AFA1-591848BA965D}"/>
              </a:ext>
            </a:extLst>
          </p:cNvPr>
          <p:cNvSpPr txBox="1"/>
          <p:nvPr/>
        </p:nvSpPr>
        <p:spPr>
          <a:xfrm>
            <a:off x="2774687" y="272005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CBF58D32-F401-4753-9A4B-40267AB9913E}"/>
              </a:ext>
            </a:extLst>
          </p:cNvPr>
          <p:cNvSpPr/>
          <p:nvPr/>
        </p:nvSpPr>
        <p:spPr>
          <a:xfrm>
            <a:off x="982297" y="3496733"/>
            <a:ext cx="2005558" cy="1337734"/>
          </a:xfrm>
          <a:custGeom>
            <a:avLst/>
            <a:gdLst>
              <a:gd name="connsiteX0" fmla="*/ 626370 w 2005558"/>
              <a:gd name="connsiteY0" fmla="*/ 0 h 1337734"/>
              <a:gd name="connsiteX1" fmla="*/ 634836 w 2005558"/>
              <a:gd name="connsiteY1" fmla="*/ 745067 h 1337734"/>
              <a:gd name="connsiteX2" fmla="*/ 558636 w 2005558"/>
              <a:gd name="connsiteY2" fmla="*/ 1041400 h 1337734"/>
              <a:gd name="connsiteX3" fmla="*/ 177636 w 2005558"/>
              <a:gd name="connsiteY3" fmla="*/ 1049867 h 1337734"/>
              <a:gd name="connsiteX4" fmla="*/ 76036 w 2005558"/>
              <a:gd name="connsiteY4" fmla="*/ 736600 h 1337734"/>
              <a:gd name="connsiteX5" fmla="*/ 76036 w 2005558"/>
              <a:gd name="connsiteY5" fmla="*/ 279400 h 1337734"/>
              <a:gd name="connsiteX6" fmla="*/ 1049703 w 2005558"/>
              <a:gd name="connsiteY6" fmla="*/ 245534 h 1337734"/>
              <a:gd name="connsiteX7" fmla="*/ 1887903 w 2005558"/>
              <a:gd name="connsiteY7" fmla="*/ 245534 h 1337734"/>
              <a:gd name="connsiteX8" fmla="*/ 1989503 w 2005558"/>
              <a:gd name="connsiteY8" fmla="*/ 711200 h 1337734"/>
              <a:gd name="connsiteX9" fmla="*/ 1794770 w 2005558"/>
              <a:gd name="connsiteY9" fmla="*/ 795867 h 1337734"/>
              <a:gd name="connsiteX10" fmla="*/ 1354503 w 2005558"/>
              <a:gd name="connsiteY10" fmla="*/ 821267 h 1337734"/>
              <a:gd name="connsiteX11" fmla="*/ 1286770 w 2005558"/>
              <a:gd name="connsiteY11" fmla="*/ 1337734 h 133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58" h="1337734">
                <a:moveTo>
                  <a:pt x="626370" y="0"/>
                </a:moveTo>
                <a:cubicBezTo>
                  <a:pt x="636247" y="285750"/>
                  <a:pt x="646125" y="571500"/>
                  <a:pt x="634836" y="745067"/>
                </a:cubicBezTo>
                <a:cubicBezTo>
                  <a:pt x="623547" y="918634"/>
                  <a:pt x="634836" y="990600"/>
                  <a:pt x="558636" y="1041400"/>
                </a:cubicBezTo>
                <a:cubicBezTo>
                  <a:pt x="482436" y="1092200"/>
                  <a:pt x="258069" y="1100667"/>
                  <a:pt x="177636" y="1049867"/>
                </a:cubicBezTo>
                <a:cubicBezTo>
                  <a:pt x="97203" y="999067"/>
                  <a:pt x="92969" y="865011"/>
                  <a:pt x="76036" y="736600"/>
                </a:cubicBezTo>
                <a:cubicBezTo>
                  <a:pt x="59103" y="608189"/>
                  <a:pt x="-86242" y="361244"/>
                  <a:pt x="76036" y="279400"/>
                </a:cubicBezTo>
                <a:cubicBezTo>
                  <a:pt x="238314" y="197556"/>
                  <a:pt x="747725" y="251178"/>
                  <a:pt x="1049703" y="245534"/>
                </a:cubicBezTo>
                <a:cubicBezTo>
                  <a:pt x="1351681" y="239890"/>
                  <a:pt x="1731270" y="167923"/>
                  <a:pt x="1887903" y="245534"/>
                </a:cubicBezTo>
                <a:cubicBezTo>
                  <a:pt x="2044536" y="323145"/>
                  <a:pt x="2005025" y="619478"/>
                  <a:pt x="1989503" y="711200"/>
                </a:cubicBezTo>
                <a:cubicBezTo>
                  <a:pt x="1973981" y="802922"/>
                  <a:pt x="1900603" y="777523"/>
                  <a:pt x="1794770" y="795867"/>
                </a:cubicBezTo>
                <a:cubicBezTo>
                  <a:pt x="1688937" y="814211"/>
                  <a:pt x="1439170" y="730956"/>
                  <a:pt x="1354503" y="821267"/>
                </a:cubicBezTo>
                <a:cubicBezTo>
                  <a:pt x="1269836" y="911578"/>
                  <a:pt x="1278303" y="1124656"/>
                  <a:pt x="1286770" y="133773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31CFC12-BD85-4E46-A06B-1CFE053D992A}"/>
              </a:ext>
            </a:extLst>
          </p:cNvPr>
          <p:cNvSpPr txBox="1"/>
          <p:nvPr/>
        </p:nvSpPr>
        <p:spPr>
          <a:xfrm>
            <a:off x="712832" y="4372802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2E40A39-E014-43E8-B0D0-62588A908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24886"/>
              </p:ext>
            </p:extLst>
          </p:nvPr>
        </p:nvGraphicFramePr>
        <p:xfrm>
          <a:off x="4656268" y="1920610"/>
          <a:ext cx="4279825" cy="945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9" imgW="1955520" imgH="431640" progId="Equation.DSMT4">
                  <p:embed/>
                </p:oleObj>
              </mc:Choice>
              <mc:Fallback>
                <p:oleObj name="Equation" r:id="rId9" imgW="195552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EF7E600-E93B-40F3-B7BE-665D467EB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6268" y="1920610"/>
                        <a:ext cx="4279825" cy="945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A1F02194-1A67-4868-B0AB-FA65B3016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06686"/>
              </p:ext>
            </p:extLst>
          </p:nvPr>
        </p:nvGraphicFramePr>
        <p:xfrm>
          <a:off x="4784724" y="2872424"/>
          <a:ext cx="4539721" cy="104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11" imgW="2108160" imgH="482400" progId="Equation.DSMT4">
                  <p:embed/>
                </p:oleObj>
              </mc:Choice>
              <mc:Fallback>
                <p:oleObj name="Equation" r:id="rId11" imgW="2108160" imgH="4824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2E40A39-E014-43E8-B0D0-62588A908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84724" y="2872424"/>
                        <a:ext cx="4539721" cy="1040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F5B246EE-ECB0-4AEA-8155-6839C63D7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043633"/>
              </p:ext>
            </p:extLst>
          </p:nvPr>
        </p:nvGraphicFramePr>
        <p:xfrm>
          <a:off x="4971521" y="4011653"/>
          <a:ext cx="621506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13" imgW="2933640" imgH="482400" progId="Equation.DSMT4">
                  <p:embed/>
                </p:oleObj>
              </mc:Choice>
              <mc:Fallback>
                <p:oleObj name="Equation" r:id="rId13" imgW="293364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A1F02194-1A67-4868-B0AB-FA65B3016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71521" y="4011653"/>
                        <a:ext cx="6215063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8FCAE77F-D15C-4056-86DE-60A318073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53017"/>
              </p:ext>
            </p:extLst>
          </p:nvPr>
        </p:nvGraphicFramePr>
        <p:xfrm>
          <a:off x="6467475" y="5134810"/>
          <a:ext cx="29860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5" imgW="1409400" imgH="469800" progId="Equation.DSMT4">
                  <p:embed/>
                </p:oleObj>
              </mc:Choice>
              <mc:Fallback>
                <p:oleObj name="Equation" r:id="rId15" imgW="1409400" imgH="469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F5B246EE-ECB0-4AEA-8155-6839C63D7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67475" y="5134810"/>
                        <a:ext cx="298608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FB86C3E-8740-464E-B037-5E86148ABEE5}"/>
              </a:ext>
            </a:extLst>
          </p:cNvPr>
          <p:cNvSpPr/>
          <p:nvPr/>
        </p:nvSpPr>
        <p:spPr>
          <a:xfrm>
            <a:off x="6433382" y="5192700"/>
            <a:ext cx="3201685" cy="9390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E2B142-1B13-4111-85E2-F9D339AA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1" y="45302"/>
            <a:ext cx="10515600" cy="662397"/>
          </a:xfrm>
        </p:spPr>
        <p:txBody>
          <a:bodyPr/>
          <a:lstStyle/>
          <a:p>
            <a:r>
              <a:rPr lang="en-US" dirty="0"/>
              <a:t>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67A109-413C-4407-AB7B-41D0D56E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117AD2-F4B3-4380-BC77-9BA5A761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52A1B5A-2DC2-4307-8FBF-90E9F208D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133" y="1097228"/>
            <a:ext cx="4000500" cy="14954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5F15671-03D1-414E-ADF5-F3C94256A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88403"/>
              </p:ext>
            </p:extLst>
          </p:nvPr>
        </p:nvGraphicFramePr>
        <p:xfrm>
          <a:off x="4935492" y="967949"/>
          <a:ext cx="2585657" cy="86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5" imgW="1409400" imgH="469800" progId="Equation.DSMT4">
                  <p:embed/>
                </p:oleObj>
              </mc:Choice>
              <mc:Fallback>
                <p:oleObj name="Equation" r:id="rId5" imgW="1409400" imgH="469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8FCAE77F-D15C-4056-86DE-60A318073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5492" y="967949"/>
                        <a:ext cx="2585657" cy="863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15352D5-21E0-44C6-A1ED-F334C71E7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62828"/>
              </p:ext>
            </p:extLst>
          </p:nvPr>
        </p:nvGraphicFramePr>
        <p:xfrm>
          <a:off x="4935492" y="1795182"/>
          <a:ext cx="2883506" cy="43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7" imgW="1523880" imgH="228600" progId="Equation.DSMT4">
                  <p:embed/>
                </p:oleObj>
              </mc:Choice>
              <mc:Fallback>
                <p:oleObj name="Equation" r:id="rId7" imgW="152388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689D4C96-DF87-4B20-BF7D-BCE509894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5492" y="1795182"/>
                        <a:ext cx="2883506" cy="43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85FC461-4764-4BEF-BCED-702D51FE5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95407"/>
              </p:ext>
            </p:extLst>
          </p:nvPr>
        </p:nvGraphicFramePr>
        <p:xfrm>
          <a:off x="793191" y="3140101"/>
          <a:ext cx="3040790" cy="133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9" imgW="1968500" imgH="863600" progId="Equation.DSMT4">
                  <p:embed/>
                </p:oleObj>
              </mc:Choice>
              <mc:Fallback>
                <p:oleObj name="Equation" r:id="rId9" imgW="1968500" imgH="863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15D7460-3307-4734-B382-01700E8AB2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91" y="3140101"/>
                        <a:ext cx="3040790" cy="1334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AB60170-618D-4B14-BCD6-104826425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46332"/>
              </p:ext>
            </p:extLst>
          </p:nvPr>
        </p:nvGraphicFramePr>
        <p:xfrm>
          <a:off x="5001398" y="3211780"/>
          <a:ext cx="1496358" cy="133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11" imgW="939600" imgH="838080" progId="Equation.DSMT4">
                  <p:embed/>
                </p:oleObj>
              </mc:Choice>
              <mc:Fallback>
                <p:oleObj name="Equation" r:id="rId11" imgW="939600" imgH="8380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85FC461-4764-4BEF-BCED-702D51FE5E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398" y="3211780"/>
                        <a:ext cx="1496358" cy="1334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7045843-2A17-4340-B642-D4BE6E8688B1}"/>
              </a:ext>
            </a:extLst>
          </p:cNvPr>
          <p:cNvSpPr/>
          <p:nvPr/>
        </p:nvSpPr>
        <p:spPr>
          <a:xfrm>
            <a:off x="2358596" y="3304886"/>
            <a:ext cx="748672" cy="1007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750206A-0D3F-4E85-89CD-3AC3C8F03A9E}"/>
              </a:ext>
            </a:extLst>
          </p:cNvPr>
          <p:cNvSpPr/>
          <p:nvPr/>
        </p:nvSpPr>
        <p:spPr>
          <a:xfrm>
            <a:off x="3167244" y="3304886"/>
            <a:ext cx="748672" cy="1007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8FC7CC-5B93-4DD8-8D3C-92E7808C3428}"/>
              </a:ext>
            </a:extLst>
          </p:cNvPr>
          <p:cNvSpPr txBox="1"/>
          <p:nvPr/>
        </p:nvSpPr>
        <p:spPr>
          <a:xfrm>
            <a:off x="1894241" y="277205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CMFB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3B6D64-2D5D-484D-AE78-3C6F6C9A2267}"/>
              </a:ext>
            </a:extLst>
          </p:cNvPr>
          <p:cNvSpPr txBox="1"/>
          <p:nvPr/>
        </p:nvSpPr>
        <p:spPr>
          <a:xfrm>
            <a:off x="2945145" y="275615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gate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6E0E17-EA65-4874-8794-ABD82AB27CC2}"/>
              </a:ext>
            </a:extLst>
          </p:cNvPr>
          <p:cNvSpPr txBox="1"/>
          <p:nvPr/>
        </p:nvSpPr>
        <p:spPr>
          <a:xfrm>
            <a:off x="4802866" y="2495055"/>
            <a:ext cx="2437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dc and with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differential mode 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8F91B30-07F1-4201-BDC6-4F428E39B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63437"/>
              </p:ext>
            </p:extLst>
          </p:nvPr>
        </p:nvGraphicFramePr>
        <p:xfrm>
          <a:off x="7993448" y="906123"/>
          <a:ext cx="3459163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13" imgW="2171520" imgH="965160" progId="Equation.DSMT4">
                  <p:embed/>
                </p:oleObj>
              </mc:Choice>
              <mc:Fallback>
                <p:oleObj name="Equation" r:id="rId13" imgW="2171520" imgH="9651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AB60170-618D-4B14-BCD6-1048264250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448" y="906123"/>
                        <a:ext cx="3459163" cy="153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82A482CC-5B1F-40DE-AF9F-808C2259B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98955"/>
              </p:ext>
            </p:extLst>
          </p:nvPr>
        </p:nvGraphicFramePr>
        <p:xfrm>
          <a:off x="8141258" y="2788986"/>
          <a:ext cx="289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15" imgW="1815840" imgH="431640" progId="Equation.DSMT4">
                  <p:embed/>
                </p:oleObj>
              </mc:Choice>
              <mc:Fallback>
                <p:oleObj name="Equation" r:id="rId15" imgW="181584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58F91B30-07F1-4201-BDC6-4F428E39BB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1258" y="2788986"/>
                        <a:ext cx="289401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CF2CDED8-5C6F-40E4-A85A-4F2676BAA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579293"/>
              </p:ext>
            </p:extLst>
          </p:nvPr>
        </p:nvGraphicFramePr>
        <p:xfrm>
          <a:off x="7777721" y="3732856"/>
          <a:ext cx="36210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17" imgW="2273040" imgH="634680" progId="Equation.DSMT4">
                  <p:embed/>
                </p:oleObj>
              </mc:Choice>
              <mc:Fallback>
                <p:oleObj name="Equation" r:id="rId17" imgW="2273040" imgH="6346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82A482CC-5B1F-40DE-AF9F-808C2259B4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721" y="3732856"/>
                        <a:ext cx="3621088" cy="100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99AE386C-F473-4321-AE4A-9042EF80E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745536"/>
              </p:ext>
            </p:extLst>
          </p:nvPr>
        </p:nvGraphicFramePr>
        <p:xfrm>
          <a:off x="717431" y="652036"/>
          <a:ext cx="1594087" cy="44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19" imgW="825480" imgH="228600" progId="Equation.DSMT4">
                  <p:embed/>
                </p:oleObj>
              </mc:Choice>
              <mc:Fallback>
                <p:oleObj name="Equation" r:id="rId19" imgW="82548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58F91B30-07F1-4201-BDC6-4F428E39BB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31" y="652036"/>
                        <a:ext cx="1594087" cy="440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E81B23B2-A8FF-4ABD-B4C6-23CE23E9F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93503"/>
              </p:ext>
            </p:extLst>
          </p:nvPr>
        </p:nvGraphicFramePr>
        <p:xfrm>
          <a:off x="792030" y="4760897"/>
          <a:ext cx="27495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21" imgW="1726920" imgH="444240" progId="Equation.DSMT4">
                  <p:embed/>
                </p:oleObj>
              </mc:Choice>
              <mc:Fallback>
                <p:oleObj name="Equation" r:id="rId21" imgW="1726920" imgH="4442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CF2CDED8-5C6F-40E4-A85A-4F2676BAA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30" y="4760897"/>
                        <a:ext cx="2749550" cy="706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357B2ACA-5632-4428-8525-983BBE9BF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59137"/>
              </p:ext>
            </p:extLst>
          </p:nvPr>
        </p:nvGraphicFramePr>
        <p:xfrm>
          <a:off x="3702641" y="4899010"/>
          <a:ext cx="41322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23" imgW="2184120" imgH="228600" progId="Equation.DSMT4">
                  <p:embed/>
                </p:oleObj>
              </mc:Choice>
              <mc:Fallback>
                <p:oleObj name="Equation" r:id="rId23" imgW="21841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15352D5-21E0-44C6-A1ED-F334C71E7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02641" y="4899010"/>
                        <a:ext cx="4132263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DB4CB036-04D1-45C3-9E4F-FD14AE9EF25F}"/>
              </a:ext>
            </a:extLst>
          </p:cNvPr>
          <p:cNvSpPr/>
          <p:nvPr/>
        </p:nvSpPr>
        <p:spPr>
          <a:xfrm>
            <a:off x="601133" y="5467335"/>
            <a:ext cx="4876800" cy="6102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00A2A4A-6505-44F3-A69B-277F41BEB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081350"/>
              </p:ext>
            </p:extLst>
          </p:nvPr>
        </p:nvGraphicFramePr>
        <p:xfrm>
          <a:off x="717431" y="5532651"/>
          <a:ext cx="4583707" cy="53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25" imgW="2374560" imgH="279360" progId="Equation.DSMT4">
                  <p:embed/>
                </p:oleObj>
              </mc:Choice>
              <mc:Fallback>
                <p:oleObj name="Equation" r:id="rId25" imgW="2374560" imgH="27936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E81B23B2-A8FF-4ABD-B4C6-23CE23E9FF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31" y="5532651"/>
                        <a:ext cx="4583707" cy="536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87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EB17D-B41F-4E9D-960A-D929D86B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the gain of the single-ended folded cascode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1B2278-F14E-4ABC-B49C-09772521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EA65FD-EB21-4E0F-8F26-858EED97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77467B2-8D1D-4DB2-8D10-FD2A4D47E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81538"/>
              </p:ext>
            </p:extLst>
          </p:nvPr>
        </p:nvGraphicFramePr>
        <p:xfrm>
          <a:off x="2921467" y="940010"/>
          <a:ext cx="1758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1104840" imgH="431640" progId="Equation.DSMT4">
                  <p:embed/>
                </p:oleObj>
              </mc:Choice>
              <mc:Fallback>
                <p:oleObj name="Equation" r:id="rId3" imgW="1104840" imgH="4316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E81B23B2-A8FF-4ABD-B4C6-23CE23E9FF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467" y="940010"/>
                        <a:ext cx="175895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CC36C70-B431-4129-8BD6-E16AABDB4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287" y="1713547"/>
            <a:ext cx="4577480" cy="3869266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D68CF687-8FBF-435A-ACFE-210ECB5D3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0417" y="3960814"/>
            <a:ext cx="536699" cy="1356253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2C23059-CB01-4898-B50A-F42AEA55B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036578"/>
              </p:ext>
            </p:extLst>
          </p:nvPr>
        </p:nvGraphicFramePr>
        <p:xfrm>
          <a:off x="2921467" y="1638722"/>
          <a:ext cx="92868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9" imgW="583920" imgH="469800" progId="Equation.DSMT4">
                  <p:embed/>
                </p:oleObj>
              </mc:Choice>
              <mc:Fallback>
                <p:oleObj name="Equation" r:id="rId9" imgW="583920" imgH="469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777467B2-8D1D-4DB2-8D10-FD2A4D47E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467" y="1638722"/>
                        <a:ext cx="928688" cy="747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7BF01E2-0944-4E2D-B8A1-BE8CF47F1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314642"/>
              </p:ext>
            </p:extLst>
          </p:nvPr>
        </p:nvGraphicFramePr>
        <p:xfrm>
          <a:off x="5660496" y="2066805"/>
          <a:ext cx="52165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1" imgW="2844720" imgH="482400" progId="Equation.DSMT4">
                  <p:embed/>
                </p:oleObj>
              </mc:Choice>
              <mc:Fallback>
                <p:oleObj name="Equation" r:id="rId11" imgW="284472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17F4BFF-BB73-4B8E-A6A2-FECFB33F2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60496" y="2066805"/>
                        <a:ext cx="521652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B9395F6-9C2E-4686-887F-E42FBF3BD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81961"/>
              </p:ext>
            </p:extLst>
          </p:nvPr>
        </p:nvGraphicFramePr>
        <p:xfrm>
          <a:off x="5660496" y="1130841"/>
          <a:ext cx="558958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13" imgW="3047760" imgH="482400" progId="Equation.DSMT4">
                  <p:embed/>
                </p:oleObj>
              </mc:Choice>
              <mc:Fallback>
                <p:oleObj name="Equation" r:id="rId13" imgW="304776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7BF01E2-0944-4E2D-B8A1-BE8CF47F1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60496" y="1130841"/>
                        <a:ext cx="5589587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6977ED30-D68E-447D-B765-9AC0401DC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66794"/>
              </p:ext>
            </p:extLst>
          </p:nvPr>
        </p:nvGraphicFramePr>
        <p:xfrm>
          <a:off x="5675313" y="2982647"/>
          <a:ext cx="38195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15" imgW="2082600" imgH="482400" progId="Equation.DSMT4">
                  <p:embed/>
                </p:oleObj>
              </mc:Choice>
              <mc:Fallback>
                <p:oleObj name="Equation" r:id="rId15" imgW="208260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7BF01E2-0944-4E2D-B8A1-BE8CF47F1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75313" y="2982647"/>
                        <a:ext cx="381952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B37F503-5BB3-4E36-A2C4-5637BC1E2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35391"/>
              </p:ext>
            </p:extLst>
          </p:nvPr>
        </p:nvGraphicFramePr>
        <p:xfrm>
          <a:off x="5474230" y="3922447"/>
          <a:ext cx="47974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7" imgW="2616120" imgH="469800" progId="Equation.DSMT4">
                  <p:embed/>
                </p:oleObj>
              </mc:Choice>
              <mc:Fallback>
                <p:oleObj name="Equation" r:id="rId17" imgW="2616120" imgH="469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6977ED30-D68E-447D-B765-9AC0401DC2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74230" y="3922447"/>
                        <a:ext cx="4797425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25496159-841F-49F1-AFA6-CB95AA324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556479"/>
              </p:ext>
            </p:extLst>
          </p:nvPr>
        </p:nvGraphicFramePr>
        <p:xfrm>
          <a:off x="5653528" y="5306472"/>
          <a:ext cx="48196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9" imgW="2628720" imgH="228600" progId="Equation.DSMT4">
                  <p:embed/>
                </p:oleObj>
              </mc:Choice>
              <mc:Fallback>
                <p:oleObj name="Equation" r:id="rId19" imgW="262872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B37F503-5BB3-4E36-A2C4-5637BC1E2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53528" y="5306472"/>
                        <a:ext cx="481965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A1AB8D17-152A-4F8A-A3C9-26357131FB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33658"/>
              </p:ext>
            </p:extLst>
          </p:nvPr>
        </p:nvGraphicFramePr>
        <p:xfrm>
          <a:off x="5621338" y="4729163"/>
          <a:ext cx="4635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21" imgW="2527200" imgH="279360" progId="Equation.DSMT4">
                  <p:embed/>
                </p:oleObj>
              </mc:Choice>
              <mc:Fallback>
                <p:oleObj name="Equation" r:id="rId21" imgW="2527200" imgH="27936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B37F503-5BB3-4E36-A2C4-5637BC1E2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21338" y="4729163"/>
                        <a:ext cx="46355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FD671BF-C331-43E9-B425-7FC6C11E8E4C}"/>
              </a:ext>
            </a:extLst>
          </p:cNvPr>
          <p:cNvSpPr txBox="1"/>
          <p:nvPr/>
        </p:nvSpPr>
        <p:spPr>
          <a:xfrm>
            <a:off x="1964267" y="5766178"/>
            <a:ext cx="928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gain of the S/E is equal to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fully-diff.</a:t>
            </a:r>
          </a:p>
        </p:txBody>
      </p:sp>
    </p:spTree>
    <p:extLst>
      <p:ext uri="{BB962C8B-B14F-4D97-AF65-F5344CB8AC3E}">
        <p14:creationId xmlns:p14="http://schemas.microsoft.com/office/powerpoint/2010/main" val="647085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Tema di Office</vt:lpstr>
      <vt:lpstr>Equation</vt:lpstr>
      <vt:lpstr>Accurate representation of the output port in fully-differential circuits</vt:lpstr>
      <vt:lpstr>Determination of Roc and Rod</vt:lpstr>
      <vt:lpstr>Application to the fully-differential folded cascode</vt:lpstr>
      <vt:lpstr>Application to the fully-differential folded cascode</vt:lpstr>
      <vt:lpstr>Determination of Roc</vt:lpstr>
      <vt:lpstr>Determination of Rod</vt:lpstr>
      <vt:lpstr>Differential mode gain</vt:lpstr>
      <vt:lpstr>Comparison with the gain of the single-ended folded cascode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524</cp:revision>
  <dcterms:created xsi:type="dcterms:W3CDTF">2015-02-03T16:10:37Z</dcterms:created>
  <dcterms:modified xsi:type="dcterms:W3CDTF">2021-11-28T21:57:05Z</dcterms:modified>
</cp:coreProperties>
</file>