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343" autoAdjust="0"/>
  </p:normalViewPr>
  <p:slideViewPr>
    <p:cSldViewPr snapToGrid="0">
      <p:cViewPr varScale="1">
        <p:scale>
          <a:sx n="65" d="100"/>
          <a:sy n="65" d="100"/>
        </p:scale>
        <p:origin x="556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Mixed Signal Design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Mixed Signal Design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Mixed Signal Design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60929"/>
            <a:ext cx="10515600" cy="662397"/>
          </a:xfrm>
        </p:spPr>
        <p:txBody>
          <a:bodyPr/>
          <a:lstStyle/>
          <a:p>
            <a:r>
              <a:rPr lang="it-IT" dirty="0"/>
              <a:t>SC </a:t>
            </a:r>
            <a:r>
              <a:rPr lang="it-IT" dirty="0" err="1"/>
              <a:t>charge</a:t>
            </a:r>
            <a:r>
              <a:rPr lang="it-IT" dirty="0"/>
              <a:t> </a:t>
            </a:r>
            <a:r>
              <a:rPr lang="it-IT" dirty="0" err="1"/>
              <a:t>amplifier</a:t>
            </a:r>
            <a:r>
              <a:rPr lang="it-IT" dirty="0"/>
              <a:t> design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81" y="902480"/>
            <a:ext cx="5070378" cy="295707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126126" y="1276699"/>
            <a:ext cx="3898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80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≤ 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≤ 180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=80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=100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264399" y="2730824"/>
            <a:ext cx="171850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7014588" y="3319951"/>
            <a:ext cx="44408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=3.3 V (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ratiometric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=100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454899" y="956419"/>
            <a:ext cx="264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Sensor: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014588" y="2730824"/>
            <a:ext cx="264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Design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choices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C01B680A-F1B2-4E71-9A48-AEFD82E122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633606"/>
              </p:ext>
            </p:extLst>
          </p:nvPr>
        </p:nvGraphicFramePr>
        <p:xfrm>
          <a:off x="7041989" y="4243401"/>
          <a:ext cx="2033587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4" imgW="825480" imgH="431640" progId="Equation.DSMT4">
                  <p:embed/>
                </p:oleObj>
              </mc:Choice>
              <mc:Fallback>
                <p:oleObj name="Equation" r:id="rId4" imgW="825480" imgH="431640" progId="Equation.DSMT4">
                  <p:embed/>
                  <p:pic>
                    <p:nvPicPr>
                      <p:cNvPr id="7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1989" y="4243401"/>
                        <a:ext cx="2033587" cy="1062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66403466-D38A-445E-BF8B-C19FE46255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76416"/>
              </p:ext>
            </p:extLst>
          </p:nvPr>
        </p:nvGraphicFramePr>
        <p:xfrm>
          <a:off x="7010238" y="5309443"/>
          <a:ext cx="2065338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Equation" r:id="rId6" imgW="838080" imgH="241200" progId="Equation.DSMT4">
                  <p:embed/>
                </p:oleObj>
              </mc:Choice>
              <mc:Fallback>
                <p:oleObj name="Equation" r:id="rId6" imgW="838080" imgH="2412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C01B680A-F1B2-4E71-9A48-AEFD82E122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238" y="5309443"/>
                        <a:ext cx="2065338" cy="592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00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range (only </a:t>
            </a:r>
            <a:r>
              <a:rPr lang="en-US" i="1"/>
              <a:t>kT/C</a:t>
            </a:r>
            <a:r>
              <a:rPr lang="en-US"/>
              <a:t> contribution is analyzed)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68600" y="2362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776137"/>
              </p:ext>
            </p:extLst>
          </p:nvPr>
        </p:nvGraphicFramePr>
        <p:xfrm>
          <a:off x="1978758" y="1511300"/>
          <a:ext cx="542851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7" name="Equazione" r:id="rId3" imgW="2273300" imgH="495300" progId="Equation.3">
                  <p:embed/>
                </p:oleObj>
              </mc:Choice>
              <mc:Fallback>
                <p:oleObj name="Equazione" r:id="rId3" imgW="2273300" imgH="495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758" y="1511300"/>
                        <a:ext cx="5428517" cy="118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82947"/>
              </p:ext>
            </p:extLst>
          </p:nvPr>
        </p:nvGraphicFramePr>
        <p:xfrm>
          <a:off x="258712" y="4058593"/>
          <a:ext cx="5729288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8" name="Equation" r:id="rId5" imgW="2323800" imgH="495000" progId="Equation.DSMT4">
                  <p:embed/>
                </p:oleObj>
              </mc:Choice>
              <mc:Fallback>
                <p:oleObj name="Equation" r:id="rId5" imgW="23238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12" y="4058593"/>
                        <a:ext cx="5729288" cy="1216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arentesi graffa chiusa 7"/>
          <p:cNvSpPr/>
          <p:nvPr/>
        </p:nvSpPr>
        <p:spPr>
          <a:xfrm rot="5400000">
            <a:off x="3676650" y="2045289"/>
            <a:ext cx="381000" cy="1866899"/>
          </a:xfrm>
          <a:prstGeom prst="rightBrace">
            <a:avLst>
              <a:gd name="adj1" fmla="val 36666"/>
              <a:gd name="adj2" fmla="val 510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entesi graffa chiusa 8"/>
          <p:cNvSpPr/>
          <p:nvPr/>
        </p:nvSpPr>
        <p:spPr>
          <a:xfrm rot="5400000">
            <a:off x="6004913" y="1842155"/>
            <a:ext cx="381000" cy="2273167"/>
          </a:xfrm>
          <a:prstGeom prst="rightBrace">
            <a:avLst>
              <a:gd name="adj1" fmla="val 36666"/>
              <a:gd name="adj2" fmla="val 510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3431774" y="3265077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4125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760037" y="3312467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0.527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496211" y="1871017"/>
            <a:ext cx="3983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2174   (66.7 dB , 11.1 bit)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 flipV="1">
            <a:off x="927100" y="2540000"/>
            <a:ext cx="1841500" cy="1453543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190AD51-C643-4429-BF9A-631EF2533110}"/>
              </a:ext>
            </a:extLst>
          </p:cNvPr>
          <p:cNvSpPr txBox="1"/>
          <p:nvPr/>
        </p:nvSpPr>
        <p:spPr>
          <a:xfrm>
            <a:off x="7757651" y="3081634"/>
            <a:ext cx="3305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worst case: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=180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3E1B2935-A65A-4BB3-A887-D071C5951423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6528621" y="2540001"/>
            <a:ext cx="1229030" cy="77246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94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397888" y="334078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Capacitance resolution</a:t>
            </a:r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627298"/>
              </p:ext>
            </p:extLst>
          </p:nvPr>
        </p:nvGraphicFramePr>
        <p:xfrm>
          <a:off x="2498620" y="1600200"/>
          <a:ext cx="5715607" cy="932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2" name="Equazione" r:id="rId3" imgW="2171520" imgH="355320" progId="Equation.3">
                  <p:embed/>
                </p:oleObj>
              </mc:Choice>
              <mc:Fallback>
                <p:oleObj name="Equazione" r:id="rId3" imgW="21715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620" y="1600200"/>
                        <a:ext cx="5715607" cy="9322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4B8B5264-DFCE-4F90-9A91-1F001D7024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392577"/>
              </p:ext>
            </p:extLst>
          </p:nvPr>
        </p:nvGraphicFramePr>
        <p:xfrm>
          <a:off x="3103563" y="3448050"/>
          <a:ext cx="57277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3" name="Equation" r:id="rId5" imgW="2323800" imgH="431640" progId="Equation.DSMT4">
                  <p:embed/>
                </p:oleObj>
              </mc:Choice>
              <mc:Fallback>
                <p:oleObj name="Equation" r:id="rId5" imgW="2323800" imgH="431640" progId="Equation.DSMT4">
                  <p:embed/>
                  <p:pic>
                    <p:nvPicPr>
                      <p:cNvPr id="1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3448050"/>
                        <a:ext cx="5727700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8F52E8F0-47BB-43E8-9A0A-E1C737575AC6}"/>
              </a:ext>
            </a:extLst>
          </p:cNvPr>
          <p:cNvSpPr txBox="1"/>
          <p:nvPr/>
        </p:nvSpPr>
        <p:spPr>
          <a:xfrm>
            <a:off x="1700980" y="2795936"/>
            <a:ext cx="833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Example: a pressure sensor with linear response, such that: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ACC5219-9C8B-4F74-AFC3-FFBB378D86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48323"/>
              </p:ext>
            </p:extLst>
          </p:nvPr>
        </p:nvGraphicFramePr>
        <p:xfrm>
          <a:off x="1348608" y="4699613"/>
          <a:ext cx="4976812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4" name="Equation" r:id="rId7" imgW="2019240" imgH="393480" progId="Equation.DSMT4">
                  <p:embed/>
                </p:oleObj>
              </mc:Choice>
              <mc:Fallback>
                <p:oleObj name="Equation" r:id="rId7" imgW="201924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4B8B5264-DFCE-4F90-9A91-1F001D7024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608" y="4699613"/>
                        <a:ext cx="4976812" cy="96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B7FAB14F-DC14-4807-873A-8797AF8240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205287"/>
              </p:ext>
            </p:extLst>
          </p:nvPr>
        </p:nvGraphicFramePr>
        <p:xfrm>
          <a:off x="6488113" y="4657725"/>
          <a:ext cx="481806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5" name="Equation" r:id="rId9" imgW="1955520" imgH="393480" progId="Equation.DSMT4">
                  <p:embed/>
                </p:oleObj>
              </mc:Choice>
              <mc:Fallback>
                <p:oleObj name="Equation" r:id="rId9" imgW="1955520" imgH="3934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3ACC5219-9C8B-4F74-AFC3-FFBB378D86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113" y="4657725"/>
                        <a:ext cx="4818062" cy="966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arentesi graffa aperta 4">
            <a:extLst>
              <a:ext uri="{FF2B5EF4-FFF2-40B4-BE49-F238E27FC236}">
                <a16:creationId xmlns:a16="http://schemas.microsoft.com/office/drawing/2014/main" id="{6444CBA4-9614-498F-BCD1-120A91470B30}"/>
              </a:ext>
            </a:extLst>
          </p:cNvPr>
          <p:cNvSpPr/>
          <p:nvPr/>
        </p:nvSpPr>
        <p:spPr>
          <a:xfrm>
            <a:off x="2674374" y="3448050"/>
            <a:ext cx="334297" cy="106045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4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89BF15-DAF8-4858-9BB3-1A39E556D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65" y="237306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If we have a sensor with all capacitances scaled up by a factor of 10: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AC4DA59-8958-4BF5-B40D-C1D12398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F90426E-9BDE-4BF3-9C2E-6CC878AD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D1D147-8B42-4399-BEE2-C5BC353550CF}"/>
              </a:ext>
            </a:extLst>
          </p:cNvPr>
          <p:cNvSpPr txBox="1"/>
          <p:nvPr/>
        </p:nvSpPr>
        <p:spPr>
          <a:xfrm>
            <a:off x="1873865" y="1010843"/>
            <a:ext cx="3898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0.8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pF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≤ 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≤ 1.8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=0.8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=1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BB82041-5DE8-4B12-A2D6-10D1168F3446}"/>
              </a:ext>
            </a:extLst>
          </p:cNvPr>
          <p:cNvSpPr txBox="1"/>
          <p:nvPr/>
        </p:nvSpPr>
        <p:spPr>
          <a:xfrm>
            <a:off x="553065" y="1380174"/>
            <a:ext cx="264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Sensor: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A6CDECCD-6634-49DB-A353-E1A1E401F9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013051"/>
              </p:ext>
            </p:extLst>
          </p:nvPr>
        </p:nvGraphicFramePr>
        <p:xfrm>
          <a:off x="3704978" y="1811751"/>
          <a:ext cx="542851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zione" r:id="rId3" imgW="2273300" imgH="495300" progId="Equation.3">
                  <p:embed/>
                </p:oleObj>
              </mc:Choice>
              <mc:Fallback>
                <p:oleObj name="Equazione" r:id="rId3" imgW="2273300" imgH="495300" progId="Equation.3">
                  <p:embed/>
                  <p:pic>
                    <p:nvPicPr>
                      <p:cNvPr id="6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4978" y="1811751"/>
                        <a:ext cx="5428517" cy="118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1B75C032-8973-4D41-B554-E0A7E6F5B8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290981"/>
              </p:ext>
            </p:extLst>
          </p:nvPr>
        </p:nvGraphicFramePr>
        <p:xfrm>
          <a:off x="423684" y="3858538"/>
          <a:ext cx="55419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5" imgW="2247840" imgH="495000" progId="Equation.DSMT4">
                  <p:embed/>
                </p:oleObj>
              </mc:Choice>
              <mc:Fallback>
                <p:oleObj name="Equation" r:id="rId5" imgW="2247840" imgH="495000" progId="Equation.DSMT4">
                  <p:embed/>
                  <p:pic>
                    <p:nvPicPr>
                      <p:cNvPr id="7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684" y="3858538"/>
                        <a:ext cx="5541962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arentesi graffa chiusa 8">
            <a:extLst>
              <a:ext uri="{FF2B5EF4-FFF2-40B4-BE49-F238E27FC236}">
                <a16:creationId xmlns:a16="http://schemas.microsoft.com/office/drawing/2014/main" id="{3F2E1215-F96A-4975-A7E9-8A043E5DB51D}"/>
              </a:ext>
            </a:extLst>
          </p:cNvPr>
          <p:cNvSpPr/>
          <p:nvPr/>
        </p:nvSpPr>
        <p:spPr>
          <a:xfrm rot="5400000">
            <a:off x="5402870" y="2345740"/>
            <a:ext cx="381000" cy="1866899"/>
          </a:xfrm>
          <a:prstGeom prst="rightBrace">
            <a:avLst>
              <a:gd name="adj1" fmla="val 36666"/>
              <a:gd name="adj2" fmla="val 510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entesi graffa chiusa 9">
            <a:extLst>
              <a:ext uri="{FF2B5EF4-FFF2-40B4-BE49-F238E27FC236}">
                <a16:creationId xmlns:a16="http://schemas.microsoft.com/office/drawing/2014/main" id="{2F471046-782C-4B00-AE93-22D6EDB743AC}"/>
              </a:ext>
            </a:extLst>
          </p:cNvPr>
          <p:cNvSpPr/>
          <p:nvPr/>
        </p:nvSpPr>
        <p:spPr>
          <a:xfrm rot="5400000">
            <a:off x="7731133" y="2142606"/>
            <a:ext cx="381000" cy="2273167"/>
          </a:xfrm>
          <a:prstGeom prst="rightBrace">
            <a:avLst>
              <a:gd name="adj1" fmla="val 36666"/>
              <a:gd name="adj2" fmla="val 510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ED1B40D-31B7-481B-89A8-1816D547B23E}"/>
              </a:ext>
            </a:extLst>
          </p:cNvPr>
          <p:cNvSpPr txBox="1"/>
          <p:nvPr/>
        </p:nvSpPr>
        <p:spPr>
          <a:xfrm>
            <a:off x="5157994" y="3565528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13200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13829F4-7DF1-48C0-B463-CB9208FE6FC5}"/>
              </a:ext>
            </a:extLst>
          </p:cNvPr>
          <p:cNvSpPr txBox="1"/>
          <p:nvPr/>
        </p:nvSpPr>
        <p:spPr>
          <a:xfrm>
            <a:off x="7486257" y="3612918"/>
            <a:ext cx="3847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ratio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0.527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E5DBF41-327B-4A4D-B2EE-CC9190F3CE04}"/>
              </a:ext>
            </a:extLst>
          </p:cNvPr>
          <p:cNvSpPr txBox="1"/>
          <p:nvPr/>
        </p:nvSpPr>
        <p:spPr>
          <a:xfrm>
            <a:off x="9222431" y="2171468"/>
            <a:ext cx="2741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6956   (76.8 dB)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1972F9EE-434A-4881-8CDF-22C139046E5F}"/>
              </a:ext>
            </a:extLst>
          </p:cNvPr>
          <p:cNvCxnSpPr>
            <a:cxnSpLocks/>
          </p:cNvCxnSpPr>
          <p:nvPr/>
        </p:nvCxnSpPr>
        <p:spPr>
          <a:xfrm flipV="1">
            <a:off x="2187615" y="2800316"/>
            <a:ext cx="2472305" cy="1043434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5AB1EB47-85B4-4623-8407-11D217D71B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525307"/>
              </p:ext>
            </p:extLst>
          </p:nvPr>
        </p:nvGraphicFramePr>
        <p:xfrm>
          <a:off x="1138417" y="5054368"/>
          <a:ext cx="1056163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7" imgW="4012920" imgH="393480" progId="Equation.DSMT4">
                  <p:embed/>
                </p:oleObj>
              </mc:Choice>
              <mc:Fallback>
                <p:oleObj name="Equation" r:id="rId7" imgW="4012920" imgH="393480" progId="Equation.DSMT4">
                  <p:embed/>
                  <p:pic>
                    <p:nvPicPr>
                      <p:cNvPr id="1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417" y="5054368"/>
                        <a:ext cx="10561638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89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Symbol</vt:lpstr>
      <vt:lpstr>Tema di Office</vt:lpstr>
      <vt:lpstr>Equation</vt:lpstr>
      <vt:lpstr>Equazione</vt:lpstr>
      <vt:lpstr>MathType 6.0 Equation</vt:lpstr>
      <vt:lpstr>SC charge amplifier design</vt:lpstr>
      <vt:lpstr>Dynamic range (only kT/C contribution is analyzed)</vt:lpstr>
      <vt:lpstr>Presentazione standard di PowerPoint</vt:lpstr>
      <vt:lpstr>If we have a sensor with all capacitances scaled up by a factor of 10: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280</cp:revision>
  <dcterms:created xsi:type="dcterms:W3CDTF">2015-02-03T16:10:37Z</dcterms:created>
  <dcterms:modified xsi:type="dcterms:W3CDTF">2021-10-25T10:24:09Z</dcterms:modified>
</cp:coreProperties>
</file>