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CA4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3878" autoAdjust="0"/>
  </p:normalViewPr>
  <p:slideViewPr>
    <p:cSldViewPr snapToGrid="0">
      <p:cViewPr varScale="1">
        <p:scale>
          <a:sx n="57" d="100"/>
          <a:sy n="57" d="100"/>
        </p:scale>
        <p:origin x="9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28.wmf"/><Relationship Id="rId1" Type="http://schemas.openxmlformats.org/officeDocument/2006/relationships/image" Target="../media/image137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.wmf"/><Relationship Id="rId4" Type="http://schemas.openxmlformats.org/officeDocument/2006/relationships/image" Target="../media/image4.sv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4.svg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55.wmf"/><Relationship Id="rId9" Type="http://schemas.openxmlformats.org/officeDocument/2006/relationships/image" Target="../media/image53.png"/><Relationship Id="rId14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sv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68.png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9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9.svg"/><Relationship Id="rId4" Type="http://schemas.openxmlformats.org/officeDocument/2006/relationships/image" Target="../media/image80.sv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8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sv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svg"/><Relationship Id="rId11" Type="http://schemas.openxmlformats.org/officeDocument/2006/relationships/image" Target="../media/image87.png"/><Relationship Id="rId5" Type="http://schemas.openxmlformats.org/officeDocument/2006/relationships/image" Target="../media/image85.png"/><Relationship Id="rId15" Type="http://schemas.openxmlformats.org/officeDocument/2006/relationships/image" Target="../media/image89.png"/><Relationship Id="rId10" Type="http://schemas.openxmlformats.org/officeDocument/2006/relationships/image" Target="../media/image82.wmf"/><Relationship Id="rId4" Type="http://schemas.openxmlformats.org/officeDocument/2006/relationships/image" Target="../media/image84.sv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8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9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sv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97.png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92.wmf"/><Relationship Id="rId4" Type="http://schemas.openxmlformats.org/officeDocument/2006/relationships/image" Target="../media/image84.sv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9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7" Type="http://schemas.openxmlformats.org/officeDocument/2006/relationships/image" Target="../media/image84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114.wmf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svg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0" Type="http://schemas.openxmlformats.org/officeDocument/2006/relationships/image" Target="../media/image126.sv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8.sv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122.svg"/><Relationship Id="rId19" Type="http://schemas.openxmlformats.org/officeDocument/2006/relationships/image" Target="../media/image125.png"/><Relationship Id="rId4" Type="http://schemas.openxmlformats.org/officeDocument/2006/relationships/image" Target="../media/image116.svg"/><Relationship Id="rId9" Type="http://schemas.openxmlformats.org/officeDocument/2006/relationships/image" Target="../media/image121.png"/><Relationship Id="rId14" Type="http://schemas.openxmlformats.org/officeDocument/2006/relationships/image" Target="../media/image11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2.sv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31.png"/><Relationship Id="rId10" Type="http://schemas.openxmlformats.org/officeDocument/2006/relationships/image" Target="../media/image136.svg"/><Relationship Id="rId4" Type="http://schemas.openxmlformats.org/officeDocument/2006/relationships/image" Target="../media/image130.svg"/><Relationship Id="rId9" Type="http://schemas.openxmlformats.org/officeDocument/2006/relationships/image" Target="../media/image135.png"/><Relationship Id="rId14" Type="http://schemas.openxmlformats.org/officeDocument/2006/relationships/image" Target="../media/image1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png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sv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153.png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5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svg"/><Relationship Id="rId3" Type="http://schemas.openxmlformats.org/officeDocument/2006/relationships/oleObject" Target="../embeddings/oleObject69.bin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8.png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152.svg"/><Relationship Id="rId4" Type="http://schemas.openxmlformats.org/officeDocument/2006/relationships/image" Target="../media/image159.svg"/><Relationship Id="rId9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5.bin"/><Relationship Id="rId7" Type="http://schemas.openxmlformats.org/officeDocument/2006/relationships/image" Target="../media/image1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2.wmf"/><Relationship Id="rId11" Type="http://schemas.openxmlformats.org/officeDocument/2006/relationships/image" Target="../media/image166.svg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65.png"/><Relationship Id="rId4" Type="http://schemas.openxmlformats.org/officeDocument/2006/relationships/image" Target="../media/image161.wmf"/><Relationship Id="rId9" Type="http://schemas.openxmlformats.org/officeDocument/2006/relationships/image" Target="../media/image16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7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73.png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7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8.sv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8.wmf"/><Relationship Id="rId26" Type="http://schemas.openxmlformats.org/officeDocument/2006/relationships/image" Target="../media/image30.svg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4.wmf"/><Relationship Id="rId4" Type="http://schemas.openxmlformats.org/officeDocument/2006/relationships/image" Target="../media/image46.svg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30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47F4700-56AC-4A82-B89D-C82A8C971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7873" y="1314381"/>
            <a:ext cx="4177127" cy="209868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081D33E-5F20-4E9F-BC6E-E0E94C79A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6126" y="1718716"/>
            <a:ext cx="3133901" cy="144192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6567D63-1CA0-4392-A8FA-1E88640D2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23069"/>
              </p:ext>
            </p:extLst>
          </p:nvPr>
        </p:nvGraphicFramePr>
        <p:xfrm>
          <a:off x="1231218" y="3429000"/>
          <a:ext cx="1728804" cy="51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1218" y="3429000"/>
                        <a:ext cx="1728804" cy="51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4DB56-754B-4981-B19A-44BAB03502E1}"/>
              </a:ext>
            </a:extLst>
          </p:cNvPr>
          <p:cNvSpPr txBox="1"/>
          <p:nvPr/>
        </p:nvSpPr>
        <p:spPr>
          <a:xfrm>
            <a:off x="3589993" y="3494866"/>
            <a:ext cx="21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response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0527711-C37A-48CD-A9FD-5DFE9DABB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46946"/>
              </p:ext>
            </p:extLst>
          </p:nvPr>
        </p:nvGraphicFramePr>
        <p:xfrm>
          <a:off x="1420813" y="4322487"/>
          <a:ext cx="28908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9" imgW="1295280" imgH="482400" progId="Equation.DSMT4">
                  <p:embed/>
                </p:oleObj>
              </mc:Choice>
              <mc:Fallback>
                <p:oleObj name="Equation" r:id="rId9" imgW="12952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0813" y="4322487"/>
                        <a:ext cx="28908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2B29DF-9C8A-4789-8EEB-4B6BB00D7E8B}"/>
              </a:ext>
            </a:extLst>
          </p:cNvPr>
          <p:cNvSpPr txBox="1"/>
          <p:nvPr/>
        </p:nvSpPr>
        <p:spPr>
          <a:xfrm>
            <a:off x="7909771" y="3466524"/>
            <a:ext cx="21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FAD5D-AEB2-4603-B583-E8528AD7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090"/>
            <a:ext cx="10515600" cy="662397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reaches the threshold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F80857-9167-41FA-A0E8-FFB448D5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0A8698-2350-484C-B072-1A22DA1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32ABEAD-2EF6-4191-B89E-C6CB33D79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20809"/>
              </p:ext>
            </p:extLst>
          </p:nvPr>
        </p:nvGraphicFramePr>
        <p:xfrm>
          <a:off x="5519738" y="2873375"/>
          <a:ext cx="22050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"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9738" y="2873375"/>
                        <a:ext cx="22050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9F019D-ABAC-4E06-8340-C65B4194A502}"/>
              </a:ext>
            </a:extLst>
          </p:cNvPr>
          <p:cNvSpPr txBox="1"/>
          <p:nvPr/>
        </p:nvSpPr>
        <p:spPr>
          <a:xfrm>
            <a:off x="5496948" y="1600406"/>
            <a:ext cx="568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check whether M3 is now in saturation (was in triode region at the beginning)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7EF6EEE-33A0-46DC-B5D7-A42F4C0C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691905"/>
              </p:ext>
            </p:extLst>
          </p:nvPr>
        </p:nvGraphicFramePr>
        <p:xfrm>
          <a:off x="6403975" y="814388"/>
          <a:ext cx="1152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0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975" y="814388"/>
                        <a:ext cx="1152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9A31651-EC9A-4F2E-BD47-1EEA0C9D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89785"/>
              </p:ext>
            </p:extLst>
          </p:nvPr>
        </p:nvGraphicFramePr>
        <p:xfrm>
          <a:off x="5496948" y="3760403"/>
          <a:ext cx="3490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Equation" r:id="rId7" imgW="1346040" imgH="228600" progId="Equation.DSMT4">
                  <p:embed/>
                </p:oleObj>
              </mc:Choice>
              <mc:Fallback>
                <p:oleObj name="Equation" r:id="rId7" imgW="13460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6948" y="3760403"/>
                        <a:ext cx="34909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3FA9263-D93C-4C7E-A09E-1B628859BD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499" y="860839"/>
            <a:ext cx="4017300" cy="2478469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97EB915-C73D-4C5D-9278-4A862CD8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50802"/>
              </p:ext>
            </p:extLst>
          </p:nvPr>
        </p:nvGraphicFramePr>
        <p:xfrm>
          <a:off x="5566569" y="4533686"/>
          <a:ext cx="31289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Equation" r:id="rId11" imgW="1206360" imgH="228600" progId="Equation.DSMT4">
                  <p:embed/>
                </p:oleObj>
              </mc:Choice>
              <mc:Fallback>
                <p:oleObj name="Equation" r:id="rId11" imgW="12063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9A31651-EC9A-4F2E-BD47-1EEA0C9DE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6569" y="4533686"/>
                        <a:ext cx="31289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BF6FEBF-1E6C-4FF2-ABF1-7BDD7B4D4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18686"/>
              </p:ext>
            </p:extLst>
          </p:nvPr>
        </p:nvGraphicFramePr>
        <p:xfrm>
          <a:off x="5609039" y="5158662"/>
          <a:ext cx="24368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13" imgW="939600" imgH="228600" progId="Equation.DSMT4">
                  <p:embed/>
                </p:oleObj>
              </mc:Choice>
              <mc:Fallback>
                <p:oleObj name="Equation" r:id="rId13" imgW="9396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97EB915-C73D-4C5D-9278-4A862CD86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9039" y="5158662"/>
                        <a:ext cx="24368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C1F4A934-8349-4DE6-9E01-28077B776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46016"/>
              </p:ext>
            </p:extLst>
          </p:nvPr>
        </p:nvGraphicFramePr>
        <p:xfrm>
          <a:off x="467083" y="4155262"/>
          <a:ext cx="12509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083" y="4155262"/>
                        <a:ext cx="12509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D33299-4C8F-4A33-9752-F7242AB8C275}"/>
              </a:ext>
            </a:extLst>
          </p:cNvPr>
          <p:cNvSpPr txBox="1"/>
          <p:nvPr/>
        </p:nvSpPr>
        <p:spPr>
          <a:xfrm>
            <a:off x="9157494" y="262321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design condition mentioned earlier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8A830D0-A3CC-4C79-985E-33F2D61DA792}"/>
              </a:ext>
            </a:extLst>
          </p:cNvPr>
          <p:cNvSpPr/>
          <p:nvPr/>
        </p:nvSpPr>
        <p:spPr>
          <a:xfrm>
            <a:off x="7242404" y="3696535"/>
            <a:ext cx="1780155" cy="721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3BA89F9-AB2C-444A-88E2-7801EF384910}"/>
              </a:ext>
            </a:extLst>
          </p:cNvPr>
          <p:cNvCxnSpPr>
            <a:cxnSpLocks/>
          </p:cNvCxnSpPr>
          <p:nvPr/>
        </p:nvCxnSpPr>
        <p:spPr>
          <a:xfrm flipH="1">
            <a:off x="8102601" y="3292926"/>
            <a:ext cx="985836" cy="377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63CA8E-C45B-4E4C-A035-7185EB1FFFD1}"/>
              </a:ext>
            </a:extLst>
          </p:cNvPr>
          <p:cNvSpPr txBox="1"/>
          <p:nvPr/>
        </p:nvSpPr>
        <p:spPr>
          <a:xfrm>
            <a:off x="467083" y="3400465"/>
            <a:ext cx="405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and M4 are still off. Then: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F8FDFD6-7720-4EB6-BBEE-968D34235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39609"/>
              </p:ext>
            </p:extLst>
          </p:nvPr>
        </p:nvGraphicFramePr>
        <p:xfrm>
          <a:off x="1853406" y="4154528"/>
          <a:ext cx="13160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Equation" r:id="rId17" imgW="507960" imgH="228600" progId="Equation.DSMT4">
                  <p:embed/>
                </p:oleObj>
              </mc:Choice>
              <mc:Fallback>
                <p:oleObj name="Equation" r:id="rId17" imgW="50796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C1F4A934-8349-4DE6-9E01-28077B776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53406" y="4154528"/>
                        <a:ext cx="13160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C9238E-88CD-4849-A113-1771E7804002}"/>
              </a:ext>
            </a:extLst>
          </p:cNvPr>
          <p:cNvSpPr txBox="1"/>
          <p:nvPr/>
        </p:nvSpPr>
        <p:spPr>
          <a:xfrm>
            <a:off x="382509" y="4662742"/>
            <a:ext cx="405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M3 is in saturation:</a:t>
            </a: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EDBB0D49-629F-4D5C-A6D5-F43A8CDD2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98566"/>
              </p:ext>
            </p:extLst>
          </p:nvPr>
        </p:nvGraphicFramePr>
        <p:xfrm>
          <a:off x="1872124" y="5071499"/>
          <a:ext cx="1416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" name="Equation" r:id="rId19" imgW="545760" imgH="431640" progId="Equation.DSMT4">
                  <p:embed/>
                </p:oleObj>
              </mc:Choice>
              <mc:Fallback>
                <p:oleObj name="Equation" r:id="rId19" imgW="54576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C1F4A934-8349-4DE6-9E01-28077B776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72124" y="5071499"/>
                        <a:ext cx="141605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5E9DA9-742B-4494-8DD0-2D427B27B01E}"/>
              </a:ext>
            </a:extLst>
          </p:cNvPr>
          <p:cNvSpPr txBox="1"/>
          <p:nvPr/>
        </p:nvSpPr>
        <p:spPr>
          <a:xfrm>
            <a:off x="8766446" y="5224691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M3 is in saturation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5CDF2538-15C5-453F-9ACD-2AA2B9BDA2A2}"/>
              </a:ext>
            </a:extLst>
          </p:cNvPr>
          <p:cNvSpPr/>
          <p:nvPr/>
        </p:nvSpPr>
        <p:spPr>
          <a:xfrm>
            <a:off x="8230001" y="5224691"/>
            <a:ext cx="464214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10AA9-BF36-4DB0-95FE-F2CF35EA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B79BB2-6628-4006-A047-34AF843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07C81B9-E09B-402C-B84D-9D71A7890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01093"/>
              </p:ext>
            </p:extLst>
          </p:nvPr>
        </p:nvGraphicFramePr>
        <p:xfrm>
          <a:off x="3837021" y="1278170"/>
          <a:ext cx="1045577" cy="101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Equation" r:id="rId3" imgW="444240" imgH="431640" progId="Equation.DSMT4">
                  <p:embed/>
                </p:oleObj>
              </mc:Choice>
              <mc:Fallback>
                <p:oleObj name="Equation" r:id="rId3" imgW="444240" imgH="43164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EDBB0D49-629F-4D5C-A6D5-F43A8CDD2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021" y="1278170"/>
                        <a:ext cx="1045577" cy="101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ADF9EC-CA84-460E-B3FC-C83406BB158B}"/>
              </a:ext>
            </a:extLst>
          </p:cNvPr>
          <p:cNvSpPr txBox="1"/>
          <p:nvPr/>
        </p:nvSpPr>
        <p:spPr>
          <a:xfrm>
            <a:off x="1292087" y="1461052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of interest: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F4E413E-93A5-4733-9CAF-F1091F429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73544"/>
              </p:ext>
            </p:extLst>
          </p:nvPr>
        </p:nvGraphicFramePr>
        <p:xfrm>
          <a:off x="2865632" y="2501795"/>
          <a:ext cx="2381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5" imgW="1041120" imgH="431640" progId="Equation.DSMT4">
                  <p:embed/>
                </p:oleObj>
              </mc:Choice>
              <mc:Fallback>
                <p:oleObj name="Equation" r:id="rId5" imgW="10411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C07C81B9-E09B-402C-B84D-9D71A7890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5632" y="2501795"/>
                        <a:ext cx="2381250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9C66F60-C874-4CE7-A4BE-C2C96C7FE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67319"/>
              </p:ext>
            </p:extLst>
          </p:nvPr>
        </p:nvGraphicFramePr>
        <p:xfrm>
          <a:off x="1023121" y="2683329"/>
          <a:ext cx="1152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7EF6EEE-33A0-46DC-B5D7-A42F4C0C5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3121" y="2683329"/>
                        <a:ext cx="1152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5F5F4A-EDEA-43BA-81E0-055715C26221}"/>
              </a:ext>
            </a:extLst>
          </p:cNvPr>
          <p:cNvSpPr txBox="1"/>
          <p:nvPr/>
        </p:nvSpPr>
        <p:spPr>
          <a:xfrm>
            <a:off x="2285042" y="273001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875195-7A84-4376-8146-DACA2F694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78338"/>
              </p:ext>
            </p:extLst>
          </p:nvPr>
        </p:nvGraphicFramePr>
        <p:xfrm>
          <a:off x="8379677" y="1745861"/>
          <a:ext cx="1175265" cy="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66F60-C874-4CE7-A4BE-C2C96C7FE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9677" y="1745861"/>
                        <a:ext cx="1175265" cy="64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571D0F3-6B4D-4571-AB85-6F8DBCCBF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60329"/>
              </p:ext>
            </p:extLst>
          </p:nvPr>
        </p:nvGraphicFramePr>
        <p:xfrm>
          <a:off x="6884673" y="1683738"/>
          <a:ext cx="1175265" cy="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875195-7A84-4376-8146-DACA2F694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4673" y="1683738"/>
                        <a:ext cx="1175265" cy="64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E271C9-13CA-42D2-8671-7495C0EEDFC2}"/>
              </a:ext>
            </a:extLst>
          </p:cNvPr>
          <p:cNvCxnSpPr/>
          <p:nvPr/>
        </p:nvCxnSpPr>
        <p:spPr>
          <a:xfrm>
            <a:off x="6646674" y="2501795"/>
            <a:ext cx="1651265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793D5A-584D-4248-8409-A3D6C30EA96B}"/>
              </a:ext>
            </a:extLst>
          </p:cNvPr>
          <p:cNvCxnSpPr/>
          <p:nvPr/>
        </p:nvCxnSpPr>
        <p:spPr>
          <a:xfrm>
            <a:off x="8368744" y="2518031"/>
            <a:ext cx="1651265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0DAE11C-0BC3-4218-B826-E75679838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04920"/>
              </p:ext>
            </p:extLst>
          </p:nvPr>
        </p:nvGraphicFramePr>
        <p:xfrm>
          <a:off x="8642482" y="5009070"/>
          <a:ext cx="1161539" cy="106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Equation" r:id="rId13" imgW="469800" imgH="431640" progId="Equation.DSMT4">
                  <p:embed/>
                </p:oleObj>
              </mc:Choice>
              <mc:Fallback>
                <p:oleObj name="Equation" r:id="rId13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F4E413E-93A5-4733-9CAF-F1091F429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42482" y="5009070"/>
                        <a:ext cx="1161539" cy="106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81E23864-5E10-4667-97CC-03242C10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090"/>
            <a:ext cx="10515600" cy="662397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reaches the threshold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298895-3F2A-421B-95DB-2FF38BAD2650}"/>
              </a:ext>
            </a:extLst>
          </p:cNvPr>
          <p:cNvSpPr txBox="1"/>
          <p:nvPr/>
        </p:nvSpPr>
        <p:spPr>
          <a:xfrm>
            <a:off x="1292087" y="3859731"/>
            <a:ext cx="395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reaches the threshold when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overcome the middle of the allowed range [0,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23E435F-F204-435E-BFF2-0334A79B8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89037" y="2307204"/>
            <a:ext cx="5564761" cy="36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DDB0C-7E53-41F1-997F-C4166D69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44"/>
            <a:ext cx="10515600" cy="662397"/>
          </a:xfrm>
        </p:spPr>
        <p:txBody>
          <a:bodyPr/>
          <a:lstStyle/>
          <a:p>
            <a:r>
              <a:rPr lang="en-US" dirty="0"/>
              <a:t>Starting from the other extreme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0BEA8E-11C4-4D04-94B9-4A500AC9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E5D0A9-AC49-4C45-98D5-D39D1E7C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7D95DD3-DA19-47CF-B4B4-B1E4F43A0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17025"/>
              </p:ext>
            </p:extLst>
          </p:nvPr>
        </p:nvGraphicFramePr>
        <p:xfrm>
          <a:off x="5111487" y="4275980"/>
          <a:ext cx="25765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10DAE11C-0BC3-4218-B826-E75679838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487" y="4275980"/>
                        <a:ext cx="2576512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8A5837-A155-4D95-8BF3-492187220823}"/>
              </a:ext>
            </a:extLst>
          </p:cNvPr>
          <p:cNvSpPr txBox="1"/>
          <p:nvPr/>
        </p:nvSpPr>
        <p:spPr>
          <a:xfrm>
            <a:off x="516203" y="3491846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same procedure but starting from the rightmost point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we obtain a symmetrical behavior with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swapped.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30ECD37-26EC-4005-B484-A412F85B6CD0}"/>
              </a:ext>
            </a:extLst>
          </p:cNvPr>
          <p:cNvCxnSpPr/>
          <p:nvPr/>
        </p:nvCxnSpPr>
        <p:spPr>
          <a:xfrm flipV="1">
            <a:off x="7035800" y="3644900"/>
            <a:ext cx="393700" cy="839620"/>
          </a:xfrm>
          <a:prstGeom prst="straightConnector1">
            <a:avLst/>
          </a:prstGeom>
          <a:ln w="28575">
            <a:solidFill>
              <a:srgbClr val="A23CA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233264E-5E98-4CA9-8228-29B1CB281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365" y="1098166"/>
            <a:ext cx="3987800" cy="246027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4F2545A-5250-4BC4-8DEF-20A29E623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6097" y="940756"/>
            <a:ext cx="5620541" cy="36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4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EE35FC-8074-476A-A0BB-6903055CBD11}"/>
              </a:ext>
            </a:extLst>
          </p:cNvPr>
          <p:cNvSpPr/>
          <p:nvPr/>
        </p:nvSpPr>
        <p:spPr>
          <a:xfrm>
            <a:off x="4211059" y="3349592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BB252F1-5D18-4914-ADF6-EB9C4CB32918}"/>
              </a:ext>
            </a:extLst>
          </p:cNvPr>
          <p:cNvSpPr/>
          <p:nvPr/>
        </p:nvSpPr>
        <p:spPr>
          <a:xfrm>
            <a:off x="2881169" y="3349592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BEBAF-6218-4896-84DD-AFA89B83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Putting the two behaviors together: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6338C-10C5-49B7-AD93-7AD0811C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654179-16A0-4CE9-8391-F29E1DC7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310EA4-749C-471D-AA53-E84FB4033ED5}"/>
              </a:ext>
            </a:extLst>
          </p:cNvPr>
          <p:cNvSpPr txBox="1"/>
          <p:nvPr/>
        </p:nvSpPr>
        <p:spPr>
          <a:xfrm>
            <a:off x="1062700" y="818198"/>
            <a:ext cx="629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region, there are two possible states, depending on which extreme we started from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DC2D0776-EDE6-4D7E-948F-4B9A98B55217}"/>
              </a:ext>
            </a:extLst>
          </p:cNvPr>
          <p:cNvSpPr/>
          <p:nvPr/>
        </p:nvSpPr>
        <p:spPr>
          <a:xfrm rot="5400000">
            <a:off x="3626181" y="1297516"/>
            <a:ext cx="194733" cy="1358899"/>
          </a:xfrm>
          <a:prstGeom prst="leftBrace">
            <a:avLst>
              <a:gd name="adj1" fmla="val 365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32189B-AE82-470C-BA89-1208EB02BE3D}"/>
              </a:ext>
            </a:extLst>
          </p:cNvPr>
          <p:cNvSpPr txBox="1"/>
          <p:nvPr/>
        </p:nvSpPr>
        <p:spPr>
          <a:xfrm>
            <a:off x="8516580" y="936433"/>
            <a:ext cx="180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that there is hysteresis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FBF1CF-E8DB-4B56-8C7E-87B2104912F0}"/>
              </a:ext>
            </a:extLst>
          </p:cNvPr>
          <p:cNvSpPr txBox="1"/>
          <p:nvPr/>
        </p:nvSpPr>
        <p:spPr>
          <a:xfrm>
            <a:off x="7225190" y="2564671"/>
            <a:ext cx="3401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we have to investigate what happens when the lower voltage hits the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C90EAD5-1081-4563-9DE2-A54717F59D67}"/>
              </a:ext>
            </a:extLst>
          </p:cNvPr>
          <p:cNvSpPr/>
          <p:nvPr/>
        </p:nvSpPr>
        <p:spPr>
          <a:xfrm>
            <a:off x="4610501" y="3205213"/>
            <a:ext cx="2579571" cy="353282"/>
          </a:xfrm>
          <a:custGeom>
            <a:avLst/>
            <a:gdLst>
              <a:gd name="connsiteX0" fmla="*/ 2579571 w 2579571"/>
              <a:gd name="connsiteY0" fmla="*/ 0 h 353282"/>
              <a:gd name="connsiteX1" fmla="*/ 1819175 w 2579571"/>
              <a:gd name="connsiteY1" fmla="*/ 115503 h 353282"/>
              <a:gd name="connsiteX2" fmla="*/ 770021 w 2579571"/>
              <a:gd name="connsiteY2" fmla="*/ 336884 h 353282"/>
              <a:gd name="connsiteX3" fmla="*/ 0 w 2579571"/>
              <a:gd name="connsiteY3" fmla="*/ 336884 h 353282"/>
              <a:gd name="connsiteX4" fmla="*/ 0 w 2579571"/>
              <a:gd name="connsiteY4" fmla="*/ 336884 h 3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571" h="353282">
                <a:moveTo>
                  <a:pt x="2579571" y="0"/>
                </a:moveTo>
                <a:cubicBezTo>
                  <a:pt x="2350169" y="29678"/>
                  <a:pt x="2120767" y="59356"/>
                  <a:pt x="1819175" y="115503"/>
                </a:cubicBezTo>
                <a:cubicBezTo>
                  <a:pt x="1517583" y="171650"/>
                  <a:pt x="1073217" y="299987"/>
                  <a:pt x="770021" y="336884"/>
                </a:cubicBezTo>
                <a:cubicBezTo>
                  <a:pt x="466825" y="373781"/>
                  <a:pt x="0" y="336884"/>
                  <a:pt x="0" y="336884"/>
                </a:cubicBezTo>
                <a:lnTo>
                  <a:pt x="0" y="336884"/>
                </a:ln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8B3A539-3F75-462F-9D1B-9FC303E4F249}"/>
              </a:ext>
            </a:extLst>
          </p:cNvPr>
          <p:cNvSpPr/>
          <p:nvPr/>
        </p:nvSpPr>
        <p:spPr>
          <a:xfrm>
            <a:off x="3253339" y="3474720"/>
            <a:ext cx="4013735" cy="731893"/>
          </a:xfrm>
          <a:custGeom>
            <a:avLst/>
            <a:gdLst>
              <a:gd name="connsiteX0" fmla="*/ 4013735 w 4013735"/>
              <a:gd name="connsiteY0" fmla="*/ 0 h 731893"/>
              <a:gd name="connsiteX1" fmla="*/ 3272589 w 4013735"/>
              <a:gd name="connsiteY1" fmla="*/ 442762 h 731893"/>
              <a:gd name="connsiteX2" fmla="*/ 1761423 w 4013735"/>
              <a:gd name="connsiteY2" fmla="*/ 712269 h 731893"/>
              <a:gd name="connsiteX3" fmla="*/ 885524 w 4013735"/>
              <a:gd name="connsiteY3" fmla="*/ 683394 h 731893"/>
              <a:gd name="connsiteX4" fmla="*/ 442762 w 4013735"/>
              <a:gd name="connsiteY4" fmla="*/ 462013 h 731893"/>
              <a:gd name="connsiteX5" fmla="*/ 0 w 4013735"/>
              <a:gd name="connsiteY5" fmla="*/ 202131 h 73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35" h="731893">
                <a:moveTo>
                  <a:pt x="4013735" y="0"/>
                </a:moveTo>
                <a:cubicBezTo>
                  <a:pt x="3830854" y="162025"/>
                  <a:pt x="3647974" y="324051"/>
                  <a:pt x="3272589" y="442762"/>
                </a:cubicBezTo>
                <a:cubicBezTo>
                  <a:pt x="2897204" y="561473"/>
                  <a:pt x="2159267" y="672164"/>
                  <a:pt x="1761423" y="712269"/>
                </a:cubicBezTo>
                <a:cubicBezTo>
                  <a:pt x="1363579" y="752374"/>
                  <a:pt x="1105301" y="725103"/>
                  <a:pt x="885524" y="683394"/>
                </a:cubicBezTo>
                <a:cubicBezTo>
                  <a:pt x="665747" y="641685"/>
                  <a:pt x="590349" y="542223"/>
                  <a:pt x="442762" y="462013"/>
                </a:cubicBezTo>
                <a:cubicBezTo>
                  <a:pt x="295175" y="381803"/>
                  <a:pt x="147587" y="291967"/>
                  <a:pt x="0" y="202131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CB8A69BA-BB0A-4EFC-8236-2C4B656B3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39" y="2001649"/>
            <a:ext cx="5957701" cy="39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7" grpId="0" animBg="1"/>
      <p:bldP spid="8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2D00271-34D1-4C6C-B6BE-A1E4A6856511}"/>
              </a:ext>
            </a:extLst>
          </p:cNvPr>
          <p:cNvSpPr/>
          <p:nvPr/>
        </p:nvSpPr>
        <p:spPr>
          <a:xfrm>
            <a:off x="2508817" y="4209709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F1973F-7928-4578-96B0-35FD30B2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Phenomena that happen when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 overcome </a:t>
            </a:r>
            <a:r>
              <a:rPr lang="en-US" i="1" dirty="0"/>
              <a:t>V</a:t>
            </a:r>
            <a:r>
              <a:rPr lang="en-US" i="1" baseline="-25000" dirty="0"/>
              <a:t>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3B740E-A4D0-4BB1-A20B-388ADCBC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766D9B-62BD-4011-8885-445E737A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1A31902-B8D6-4F83-A03D-5384AEA9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674" y="815546"/>
            <a:ext cx="3290060" cy="2029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4CF83E-1300-4F33-B9E8-129631347279}"/>
              </a:ext>
            </a:extLst>
          </p:cNvPr>
          <p:cNvSpPr txBox="1"/>
          <p:nvPr/>
        </p:nvSpPr>
        <p:spPr>
          <a:xfrm>
            <a:off x="4787460" y="792047"/>
            <a:ext cx="691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 and M4 turn on (while M1 and M3 are still on)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48D764-2DA5-4BBE-8689-0D03091C790D}"/>
              </a:ext>
            </a:extLst>
          </p:cNvPr>
          <p:cNvSpPr txBox="1"/>
          <p:nvPr/>
        </p:nvSpPr>
        <p:spPr>
          <a:xfrm>
            <a:off x="4764157" y="1437226"/>
            <a:ext cx="33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focus on M2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E8AA0D-46B2-4475-95F3-F71CA4DB8706}"/>
              </a:ext>
            </a:extLst>
          </p:cNvPr>
          <p:cNvSpPr txBox="1"/>
          <p:nvPr/>
        </p:nvSpPr>
        <p:spPr>
          <a:xfrm>
            <a:off x="5022688" y="2129723"/>
            <a:ext cx="700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M2 turns on, it start stealing current from M1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38F803-1408-413F-8B88-F312A3CF4FDF}"/>
              </a:ext>
            </a:extLst>
          </p:cNvPr>
          <p:cNvSpPr txBox="1"/>
          <p:nvPr/>
        </p:nvSpPr>
        <p:spPr>
          <a:xfrm>
            <a:off x="5022688" y="3729373"/>
            <a:ext cx="661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reduces, increasing the current that flows into M4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2E009A8-052A-46AA-A01D-F5717975A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99837"/>
              </p:ext>
            </p:extLst>
          </p:nvPr>
        </p:nvGraphicFramePr>
        <p:xfrm>
          <a:off x="7727732" y="2731714"/>
          <a:ext cx="3035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5" imgW="1358640" imgH="482400" progId="Equation.DSMT4">
                  <p:embed/>
                </p:oleObj>
              </mc:Choice>
              <mc:Fallback>
                <p:oleObj name="Equation" r:id="rId5" imgW="135864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8628AA2-63CF-48D8-9DAC-31E04E404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7732" y="2731714"/>
                        <a:ext cx="3035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2A503C-A837-48B4-8D54-E00F0B5E11B9}"/>
              </a:ext>
            </a:extLst>
          </p:cNvPr>
          <p:cNvSpPr txBox="1"/>
          <p:nvPr/>
        </p:nvSpPr>
        <p:spPr>
          <a:xfrm>
            <a:off x="5022688" y="3020942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0E57479-D787-41A5-B6A5-D5E3807B7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56108"/>
              </p:ext>
            </p:extLst>
          </p:nvPr>
        </p:nvGraphicFramePr>
        <p:xfrm>
          <a:off x="7299187" y="4427538"/>
          <a:ext cx="31480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7" imgW="1409400" imgH="482400" progId="Equation.DSMT4">
                  <p:embed/>
                </p:oleObj>
              </mc:Choice>
              <mc:Fallback>
                <p:oleObj name="Equation" r:id="rId7" imgW="14094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2E009A8-052A-46AA-A01D-F5717975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9187" y="4427538"/>
                        <a:ext cx="314801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26DA1A-12E7-4A99-A7FB-64D775BD6A7E}"/>
              </a:ext>
            </a:extLst>
          </p:cNvPr>
          <p:cNvSpPr txBox="1"/>
          <p:nvPr/>
        </p:nvSpPr>
        <p:spPr>
          <a:xfrm>
            <a:off x="5022688" y="4764016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84FD87-EE30-4733-828A-D1010E4F8370}"/>
              </a:ext>
            </a:extLst>
          </p:cNvPr>
          <p:cNvSpPr txBox="1"/>
          <p:nvPr/>
        </p:nvSpPr>
        <p:spPr>
          <a:xfrm>
            <a:off x="5022688" y="5409682"/>
            <a:ext cx="661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further 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BB80830-ACD5-4290-82F7-F75AD1B4F971}"/>
              </a:ext>
            </a:extLst>
          </p:cNvPr>
          <p:cNvGrpSpPr/>
          <p:nvPr/>
        </p:nvGrpSpPr>
        <p:grpSpPr>
          <a:xfrm>
            <a:off x="4764158" y="2423110"/>
            <a:ext cx="392042" cy="3217405"/>
            <a:chOff x="4764158" y="2423110"/>
            <a:chExt cx="392042" cy="3217405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B995FC2-8FF0-408E-A754-3C9918B9E793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4770783" y="5640514"/>
              <a:ext cx="25190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AF9ECBCA-614A-4647-ADD5-289AB2D99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2709" y="2423110"/>
              <a:ext cx="14751" cy="32174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7BC25886-E4EE-4F74-A6D4-EDB221C54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4158" y="2427933"/>
              <a:ext cx="392042" cy="4825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6284F87C-46F8-421C-8411-C6683DFC4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928" y="3251774"/>
            <a:ext cx="4511932" cy="297011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9D95AB6-6B2B-48C3-A1B2-771F46747937}"/>
              </a:ext>
            </a:extLst>
          </p:cNvPr>
          <p:cNvSpPr/>
          <p:nvPr/>
        </p:nvSpPr>
        <p:spPr>
          <a:xfrm>
            <a:off x="4663090" y="1898892"/>
            <a:ext cx="7363258" cy="4167062"/>
          </a:xfrm>
          <a:prstGeom prst="roundRect">
            <a:avLst>
              <a:gd name="adj" fmla="val 7109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558C71-5AE8-4173-B414-C098D1CF1DCF}"/>
              </a:ext>
            </a:extLst>
          </p:cNvPr>
          <p:cNvSpPr txBox="1"/>
          <p:nvPr/>
        </p:nvSpPr>
        <p:spPr>
          <a:xfrm>
            <a:off x="8344719" y="144753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loop</a:t>
            </a:r>
          </a:p>
        </p:txBody>
      </p:sp>
    </p:spTree>
    <p:extLst>
      <p:ext uri="{BB962C8B-B14F-4D97-AF65-F5344CB8AC3E}">
        <p14:creationId xmlns:p14="http://schemas.microsoft.com/office/powerpoint/2010/main" val="36807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68404DC-D664-4973-8A48-8614B3DE5191}"/>
              </a:ext>
            </a:extLst>
          </p:cNvPr>
          <p:cNvSpPr/>
          <p:nvPr/>
        </p:nvSpPr>
        <p:spPr>
          <a:xfrm>
            <a:off x="697230" y="1737360"/>
            <a:ext cx="1417320" cy="1177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63E705-127D-4D3A-83CD-9D18934E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Positive feedback loop: small signal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CA3DCE-D922-431E-A967-6E76B508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B0D971-1DD7-4843-9587-201C3376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9BF5344-0EA2-479A-9FEF-5D8A4BAE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9" y="1213484"/>
            <a:ext cx="2979703" cy="183832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69466E2-9196-4B37-8726-688099945B46}"/>
              </a:ext>
            </a:extLst>
          </p:cNvPr>
          <p:cNvSpPr/>
          <p:nvPr/>
        </p:nvSpPr>
        <p:spPr>
          <a:xfrm rot="5400000">
            <a:off x="1371598" y="2994660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D4D3D5-87B9-4B48-9831-E2A02513D971}"/>
              </a:ext>
            </a:extLst>
          </p:cNvPr>
          <p:cNvSpPr txBox="1"/>
          <p:nvPr/>
        </p:nvSpPr>
        <p:spPr>
          <a:xfrm>
            <a:off x="2328050" y="3051809"/>
            <a:ext cx="289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half circuit is equivalent to an amplifier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2D86B27-177A-4E9E-81B8-0471BEBD6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9875" y="1445548"/>
            <a:ext cx="2522456" cy="111833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B141F1D-2EF2-4F4C-999B-074B3D68D806}"/>
              </a:ext>
            </a:extLst>
          </p:cNvPr>
          <p:cNvSpPr/>
          <p:nvPr/>
        </p:nvSpPr>
        <p:spPr>
          <a:xfrm>
            <a:off x="3633680" y="4681675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26CBEE7-82CC-45CB-A61D-E70C6803DEF1}"/>
              </a:ext>
            </a:extLst>
          </p:cNvPr>
          <p:cNvSpPr/>
          <p:nvPr/>
        </p:nvSpPr>
        <p:spPr>
          <a:xfrm rot="16761921">
            <a:off x="5671774" y="2928536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316BF87-97F3-4EC9-9873-CABD5E2A1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5804"/>
              </p:ext>
            </p:extLst>
          </p:nvPr>
        </p:nvGraphicFramePr>
        <p:xfrm>
          <a:off x="7662472" y="1433705"/>
          <a:ext cx="4340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Equation" r:id="rId7" imgW="1942920" imgH="482400" progId="Equation.DSMT4">
                  <p:embed/>
                </p:oleObj>
              </mc:Choice>
              <mc:Fallback>
                <p:oleObj name="Equation" r:id="rId7" imgW="194292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0E57479-D787-41A5-B6A5-D5E3807B7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2472" y="1433705"/>
                        <a:ext cx="43402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269D677-4205-444D-95C9-827C827C7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19685"/>
              </p:ext>
            </p:extLst>
          </p:nvPr>
        </p:nvGraphicFramePr>
        <p:xfrm>
          <a:off x="7443489" y="2597400"/>
          <a:ext cx="15033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Equation" r:id="rId9" imgW="672840" imgH="431640" progId="Equation.DSMT4">
                  <p:embed/>
                </p:oleObj>
              </mc:Choice>
              <mc:Fallback>
                <p:oleObj name="Equation" r:id="rId9" imgW="67284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316BF87-97F3-4EC9-9873-CABD5E2A1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43489" y="2597400"/>
                        <a:ext cx="1503362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D97E9B6-A437-45C5-B02E-CCE238B0D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29525" y="3794129"/>
            <a:ext cx="3132947" cy="187976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F92B6A-1542-4C22-B1B3-EB9BD5D1C274}"/>
              </a:ext>
            </a:extLst>
          </p:cNvPr>
          <p:cNvSpPr txBox="1"/>
          <p:nvPr/>
        </p:nvSpPr>
        <p:spPr>
          <a:xfrm>
            <a:off x="4038600" y="5680746"/>
            <a:ext cx="46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equivalent circuit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614009-8EA0-478E-8A13-190F87021235}"/>
              </a:ext>
            </a:extLst>
          </p:cNvPr>
          <p:cNvSpPr txBox="1"/>
          <p:nvPr/>
        </p:nvSpPr>
        <p:spPr>
          <a:xfrm>
            <a:off x="8195170" y="3661209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presence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magnitude of A is slightly less than 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AA7D885-FE63-4C3D-B50D-D1ED8655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53815"/>
              </p:ext>
            </p:extLst>
          </p:nvPr>
        </p:nvGraphicFramePr>
        <p:xfrm>
          <a:off x="9374027" y="4958559"/>
          <a:ext cx="68103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13" imgW="304560" imgH="431640" progId="Equation.DSMT4">
                  <p:embed/>
                </p:oleObj>
              </mc:Choice>
              <mc:Fallback>
                <p:oleObj name="Equation" r:id="rId13" imgW="3045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269D677-4205-444D-95C9-827C827C7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74027" y="4958559"/>
                        <a:ext cx="681037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81328FA-43CC-41D0-AC5E-02DA3AB46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5004" y="3767974"/>
            <a:ext cx="2094292" cy="21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404FF38-164C-4E13-A568-28B16970099A}"/>
              </a:ext>
            </a:extLst>
          </p:cNvPr>
          <p:cNvSpPr/>
          <p:nvPr/>
        </p:nvSpPr>
        <p:spPr>
          <a:xfrm>
            <a:off x="838200" y="2781017"/>
            <a:ext cx="1607820" cy="12858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85A7CA9-BE4E-4DB8-9875-A7DB0A23315E}"/>
              </a:ext>
            </a:extLst>
          </p:cNvPr>
          <p:cNvSpPr/>
          <p:nvPr/>
        </p:nvSpPr>
        <p:spPr>
          <a:xfrm>
            <a:off x="2960256" y="2752535"/>
            <a:ext cx="1607820" cy="1285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85670F-8BDA-4D21-9356-3411FEA3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 loop: dc instability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5E1DE0-4CAB-4478-A460-705C3DC1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5C54B-616E-4679-A9D9-A0112AB1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7B78530-AD54-47BE-A3E1-09AE3DFD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897" y="2078071"/>
            <a:ext cx="3288482" cy="202882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E7090E8-C2A6-4A1B-9D12-DBFFDA541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8188" y="4396012"/>
            <a:ext cx="3009900" cy="142875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9719B8A-50FF-40E5-BF62-D0CF3EB5D019}"/>
              </a:ext>
            </a:extLst>
          </p:cNvPr>
          <p:cNvCxnSpPr>
            <a:cxnSpLocks/>
          </p:cNvCxnSpPr>
          <p:nvPr/>
        </p:nvCxnSpPr>
        <p:spPr>
          <a:xfrm>
            <a:off x="1908810" y="4165180"/>
            <a:ext cx="0" cy="1081190"/>
          </a:xfrm>
          <a:prstGeom prst="straightConnector1">
            <a:avLst/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2F60266-5BBE-4F3C-8E43-AD2D68CA6F1D}"/>
              </a:ext>
            </a:extLst>
          </p:cNvPr>
          <p:cNvCxnSpPr>
            <a:cxnSpLocks/>
          </p:cNvCxnSpPr>
          <p:nvPr/>
        </p:nvCxnSpPr>
        <p:spPr>
          <a:xfrm>
            <a:off x="3924327" y="4130219"/>
            <a:ext cx="0" cy="111615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770ABE2-40C4-415F-94C7-9E30A0E00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64839"/>
              </p:ext>
            </p:extLst>
          </p:nvPr>
        </p:nvGraphicFramePr>
        <p:xfrm>
          <a:off x="5320467" y="2066840"/>
          <a:ext cx="2647530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6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316BF87-97F3-4EC9-9873-CABD5E2A1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0467" y="2066840"/>
                        <a:ext cx="2647530" cy="662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2F03EF-0200-4363-9E70-74AEF874D766}"/>
              </a:ext>
            </a:extLst>
          </p:cNvPr>
          <p:cNvSpPr txBox="1"/>
          <p:nvPr/>
        </p:nvSpPr>
        <p:spPr>
          <a:xfrm>
            <a:off x="1184769" y="559392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0458E4-C62F-4F89-B168-F2A27D63A1EA}"/>
              </a:ext>
            </a:extLst>
          </p:cNvPr>
          <p:cNvSpPr txBox="1"/>
          <p:nvPr/>
        </p:nvSpPr>
        <p:spPr>
          <a:xfrm>
            <a:off x="3672495" y="562889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EDDEE71-D620-41DE-A79E-53F283A98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72948"/>
              </p:ext>
            </p:extLst>
          </p:nvPr>
        </p:nvGraphicFramePr>
        <p:xfrm>
          <a:off x="5320467" y="922985"/>
          <a:ext cx="42672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7" name="Equation" r:id="rId9" imgW="1473120" imgH="431640" progId="Equation.DSMT4">
                  <p:embed/>
                </p:oleObj>
              </mc:Choice>
              <mc:Fallback>
                <p:oleObj name="Equation" r:id="rId9" imgW="147312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770ABE2-40C4-415F-94C7-9E30A0E00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0467" y="922985"/>
                        <a:ext cx="4267200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E045B8-4C6F-4BBB-9062-BD4F164876FF}"/>
              </a:ext>
            </a:extLst>
          </p:cNvPr>
          <p:cNvSpPr txBox="1"/>
          <p:nvPr/>
        </p:nvSpPr>
        <p:spPr>
          <a:xfrm>
            <a:off x="8177608" y="2150329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feedback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5E1BB3-CD1F-4A44-99E1-D1D2F1A532EB}"/>
              </a:ext>
            </a:extLst>
          </p:cNvPr>
          <p:cNvSpPr txBox="1"/>
          <p:nvPr/>
        </p:nvSpPr>
        <p:spPr>
          <a:xfrm>
            <a:off x="531381" y="1027522"/>
            <a:ext cx="485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overcomes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all MOSFETs are on: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FA680610-C388-4655-A7B8-7FE2F5E24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19640"/>
              </p:ext>
            </p:extLst>
          </p:nvPr>
        </p:nvGraphicFramePr>
        <p:xfrm>
          <a:off x="5082312" y="2769320"/>
          <a:ext cx="64976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Equation" r:id="rId11" imgW="2476440" imgH="253800" progId="Equation.DSMT4">
                  <p:embed/>
                </p:oleObj>
              </mc:Choice>
              <mc:Fallback>
                <p:oleObj name="Equation" r:id="rId11" imgW="247644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EDDEE71-D620-41DE-A79E-53F283A98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2312" y="2769320"/>
                        <a:ext cx="64976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38AD68EF-5E1A-4A9C-8BC7-903CBCE53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73412"/>
              </p:ext>
            </p:extLst>
          </p:nvPr>
        </p:nvGraphicFramePr>
        <p:xfrm>
          <a:off x="5048975" y="3414822"/>
          <a:ext cx="65643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9" name="Equation" r:id="rId13" imgW="2501640" imgH="253800" progId="Equation.DSMT4">
                  <p:embed/>
                </p:oleObj>
              </mc:Choice>
              <mc:Fallback>
                <p:oleObj name="Equation" r:id="rId13" imgW="2501640" imgH="2538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FA680610-C388-4655-A7B8-7FE2F5E24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8975" y="3414822"/>
                        <a:ext cx="65643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3234D5C0-0CE5-4957-9579-C65B89265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75460"/>
              </p:ext>
            </p:extLst>
          </p:nvPr>
        </p:nvGraphicFramePr>
        <p:xfrm>
          <a:off x="5082312" y="4171379"/>
          <a:ext cx="5297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0" name="Equation" r:id="rId15" imgW="2019240" imgH="228600" progId="Equation.DSMT4">
                  <p:embed/>
                </p:oleObj>
              </mc:Choice>
              <mc:Fallback>
                <p:oleObj name="Equation" r:id="rId15" imgW="201924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2E955BF3-6A50-4665-A332-16EF2BA89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2312" y="4171379"/>
                        <a:ext cx="529748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C09B0C2E-9CB7-4583-870B-30C581121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19703"/>
              </p:ext>
            </p:extLst>
          </p:nvPr>
        </p:nvGraphicFramePr>
        <p:xfrm>
          <a:off x="5048975" y="4733492"/>
          <a:ext cx="64293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1" name="Equation" r:id="rId17" imgW="2450880" imgH="507960" progId="Equation.DSMT4">
                  <p:embed/>
                </p:oleObj>
              </mc:Choice>
              <mc:Fallback>
                <p:oleObj name="Equation" r:id="rId17" imgW="2450880" imgH="50796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3234D5C0-0CE5-4957-9579-C65B89265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8975" y="4733492"/>
                        <a:ext cx="642937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8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28B28-E3AE-437F-952B-5E0174D2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The effect of positive feedback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42EB47-2A59-4379-AF27-5EE0CF53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989D9A-75B7-40C8-97CA-4314EA80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68CB48B-E3D2-4D95-A916-347551DEA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955" y="1525096"/>
            <a:ext cx="3771371" cy="23267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D4CB6B-B49B-4246-9818-C2C30D6F0A86}"/>
              </a:ext>
            </a:extLst>
          </p:cNvPr>
          <p:cNvSpPr txBox="1"/>
          <p:nvPr/>
        </p:nvSpPr>
        <p:spPr>
          <a:xfrm>
            <a:off x="4625886" y="2644170"/>
            <a:ext cx="707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Therefore, a stable condition cannot exist if all MOSFETs are on.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15C584D-4D34-44C4-9CD3-34FE85290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85835"/>
              </p:ext>
            </p:extLst>
          </p:nvPr>
        </p:nvGraphicFramePr>
        <p:xfrm>
          <a:off x="7636599" y="1252386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C09B0C2E-9CB7-4583-870B-30C581121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6599" y="1252386"/>
                        <a:ext cx="13335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D493653-417C-4424-8677-7B6F595F0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64347"/>
              </p:ext>
            </p:extLst>
          </p:nvPr>
        </p:nvGraphicFramePr>
        <p:xfrm>
          <a:off x="4625886" y="1132042"/>
          <a:ext cx="1933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15C584D-4D34-44C4-9CD3-34FE85290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886" y="1132042"/>
                        <a:ext cx="1933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BC7ADE3-0758-4C4B-B308-E7D8DAAF6477}"/>
              </a:ext>
            </a:extLst>
          </p:cNvPr>
          <p:cNvSpPr/>
          <p:nvPr/>
        </p:nvSpPr>
        <p:spPr>
          <a:xfrm>
            <a:off x="6766560" y="1354929"/>
            <a:ext cx="662940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BFF1FA-5A03-4585-AAEB-2DA7D0CE4311}"/>
              </a:ext>
            </a:extLst>
          </p:cNvPr>
          <p:cNvSpPr txBox="1"/>
          <p:nvPr/>
        </p:nvSpPr>
        <p:spPr>
          <a:xfrm>
            <a:off x="9008199" y="1294264"/>
            <a:ext cx="235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(dc instability)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BD9FD2-91EB-48A0-8228-E95262A7865C}"/>
              </a:ext>
            </a:extLst>
          </p:cNvPr>
          <p:cNvSpPr txBox="1"/>
          <p:nvPr/>
        </p:nvSpPr>
        <p:spPr>
          <a:xfrm>
            <a:off x="1089660" y="4363408"/>
            <a:ext cx="969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cannot 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greater than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at same time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stable condition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when M1 is on, M4 is off and vice versa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B261847-EC14-4635-B00A-3E725D21B39E}"/>
              </a:ext>
            </a:extLst>
          </p:cNvPr>
          <p:cNvSpPr/>
          <p:nvPr/>
        </p:nvSpPr>
        <p:spPr>
          <a:xfrm>
            <a:off x="1089660" y="4225684"/>
            <a:ext cx="9681210" cy="1094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BEC427-BBC8-426C-88AC-3144C0FBFA08}"/>
              </a:ext>
            </a:extLst>
          </p:cNvPr>
          <p:cNvSpPr txBox="1"/>
          <p:nvPr/>
        </p:nvSpPr>
        <p:spPr>
          <a:xfrm>
            <a:off x="4446270" y="3695157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condition</a:t>
            </a:r>
          </a:p>
        </p:txBody>
      </p:sp>
    </p:spTree>
    <p:extLst>
      <p:ext uri="{BB962C8B-B14F-4D97-AF65-F5344CB8AC3E}">
        <p14:creationId xmlns:p14="http://schemas.microsoft.com/office/powerpoint/2010/main" val="3256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E137954-6FDC-4AE4-B327-5DF9853B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13" y="977752"/>
            <a:ext cx="8273034" cy="515493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8F41DDFA-2247-4327-B213-D56ABEF6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4744" y="2026741"/>
            <a:ext cx="3964686" cy="321030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209D70-CE59-4BF5-BB39-092EE9B6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16" y="82117"/>
            <a:ext cx="10515600" cy="662397"/>
          </a:xfrm>
        </p:spPr>
        <p:txBody>
          <a:bodyPr/>
          <a:lstStyle/>
          <a:p>
            <a:r>
              <a:rPr lang="en-US" dirty="0"/>
              <a:t>The "click"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221E10-C69D-43DD-8A80-7BB9831F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05B2EA-C5C5-42F8-87CD-7286782B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5B27CB7-1474-4A75-B07F-F2C0E09A0EF2}"/>
              </a:ext>
            </a:extLst>
          </p:cNvPr>
          <p:cNvCxnSpPr/>
          <p:nvPr/>
        </p:nvCxnSpPr>
        <p:spPr>
          <a:xfrm flipV="1">
            <a:off x="5133446" y="2762562"/>
            <a:ext cx="0" cy="711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AE6E565-025F-4ACA-B378-FDB88B6B8A8B}"/>
              </a:ext>
            </a:extLst>
          </p:cNvPr>
          <p:cNvCxnSpPr>
            <a:cxnSpLocks/>
          </p:cNvCxnSpPr>
          <p:nvPr/>
        </p:nvCxnSpPr>
        <p:spPr>
          <a:xfrm>
            <a:off x="5133446" y="3118162"/>
            <a:ext cx="0" cy="1811867"/>
          </a:xfrm>
          <a:prstGeom prst="straightConnector1">
            <a:avLst/>
          </a:prstGeom>
          <a:ln w="57150">
            <a:solidFill>
              <a:srgbClr val="A23CA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147BA4-FF8D-4408-B868-C0A5564E9991}"/>
              </a:ext>
            </a:extLst>
          </p:cNvPr>
          <p:cNvSpPr txBox="1"/>
          <p:nvPr/>
        </p:nvSpPr>
        <p:spPr>
          <a:xfrm>
            <a:off x="8164417" y="1333480"/>
            <a:ext cx="3771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Proceeding from the left, when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overcomes the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line, the positive feedback makes the voltage evolve autonomously.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168623-63D2-4D68-B2C3-0DC8DB6C4451}"/>
              </a:ext>
            </a:extLst>
          </p:cNvPr>
          <p:cNvSpPr txBox="1"/>
          <p:nvPr/>
        </p:nvSpPr>
        <p:spPr>
          <a:xfrm>
            <a:off x="8164417" y="3144514"/>
            <a:ext cx="344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stable solution is the one we already found proceeding back from the right 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662404-7AF6-4E1D-AD98-2B800389C77B}"/>
              </a:ext>
            </a:extLst>
          </p:cNvPr>
          <p:cNvSpPr txBox="1"/>
          <p:nvPr/>
        </p:nvSpPr>
        <p:spPr>
          <a:xfrm>
            <a:off x="8531828" y="4775382"/>
            <a:ext cx="328379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M1,M3: on  M2,M4 off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6226AC-556D-4566-AABE-E7D94108D203}"/>
              </a:ext>
            </a:extLst>
          </p:cNvPr>
          <p:cNvSpPr txBox="1"/>
          <p:nvPr/>
        </p:nvSpPr>
        <p:spPr>
          <a:xfrm>
            <a:off x="8531828" y="5565866"/>
            <a:ext cx="328379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M2,M4: on  M1,M3 off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0F0E948E-C003-428A-A3B2-2BAA4B50A484}"/>
              </a:ext>
            </a:extLst>
          </p:cNvPr>
          <p:cNvSpPr/>
          <p:nvPr/>
        </p:nvSpPr>
        <p:spPr>
          <a:xfrm>
            <a:off x="9893431" y="5272566"/>
            <a:ext cx="329938" cy="2577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36279-9393-49DE-8201-DDF8DCB6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4198"/>
            <a:ext cx="10515600" cy="662397"/>
          </a:xfrm>
        </p:spPr>
        <p:txBody>
          <a:bodyPr/>
          <a:lstStyle/>
          <a:p>
            <a:r>
              <a:rPr lang="en-US" dirty="0"/>
              <a:t>The two stable characteristics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5DC637-BE00-46DA-97D4-672706A8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430A03-139C-4D39-BDEC-D13383B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34E40D8-4C0A-4B71-8E51-2B5BB880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25" y="2908298"/>
            <a:ext cx="4836257" cy="3214688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689E73C-02D2-4CC2-9833-524C93945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599" y="3095265"/>
            <a:ext cx="4554979" cy="302772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E20DA9A-9397-47CB-92B4-C48984B34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725" y="1069794"/>
            <a:ext cx="2911475" cy="1796232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09137080-876B-4EF7-8C23-545B152EC041}"/>
              </a:ext>
            </a:extLst>
          </p:cNvPr>
          <p:cNvSpPr/>
          <p:nvPr/>
        </p:nvSpPr>
        <p:spPr>
          <a:xfrm rot="5400000">
            <a:off x="6870128" y="2460692"/>
            <a:ext cx="279674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547FE85B-2B12-4CCF-AA61-677E4C4F5719}"/>
              </a:ext>
            </a:extLst>
          </p:cNvPr>
          <p:cNvSpPr/>
          <p:nvPr/>
        </p:nvSpPr>
        <p:spPr>
          <a:xfrm rot="5400000">
            <a:off x="8907745" y="2460692"/>
            <a:ext cx="279674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B8D934B3-E53A-41F8-9E1A-AFE35B0C8512}"/>
              </a:ext>
            </a:extLst>
          </p:cNvPr>
          <p:cNvSpPr/>
          <p:nvPr/>
        </p:nvSpPr>
        <p:spPr>
          <a:xfrm rot="5400000">
            <a:off x="7870385" y="2450664"/>
            <a:ext cx="316776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EC09E1-51F6-4588-9E90-AA8F91691FE4}"/>
              </a:ext>
            </a:extLst>
          </p:cNvPr>
          <p:cNvSpPr txBox="1"/>
          <p:nvPr/>
        </p:nvSpPr>
        <p:spPr>
          <a:xfrm>
            <a:off x="4460288" y="1237937"/>
            <a:ext cx="215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one solution exists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(stable)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4A8972-EC62-48A7-97ED-1765A39B5D9E}"/>
              </a:ext>
            </a:extLst>
          </p:cNvPr>
          <p:cNvSpPr txBox="1"/>
          <p:nvPr/>
        </p:nvSpPr>
        <p:spPr>
          <a:xfrm>
            <a:off x="9505216" y="903277"/>
            <a:ext cx="240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solutions exist: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stable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unstable (all devices are on)</a:t>
            </a: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57205A5-F3F1-40F0-BFF8-1CE221B7B917}"/>
              </a:ext>
            </a:extLst>
          </p:cNvPr>
          <p:cNvSpPr/>
          <p:nvPr/>
        </p:nvSpPr>
        <p:spPr>
          <a:xfrm>
            <a:off x="5655733" y="2309215"/>
            <a:ext cx="3397560" cy="366184"/>
          </a:xfrm>
          <a:custGeom>
            <a:avLst/>
            <a:gdLst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08960 w 4227271"/>
              <a:gd name="connsiteY5" fmla="*/ 25400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27954 w 4227271"/>
              <a:gd name="connsiteY5" fmla="*/ 71120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35868 w 4227271"/>
              <a:gd name="connsiteY5" fmla="*/ 41486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37027 w 4238323"/>
              <a:gd name="connsiteY0" fmla="*/ 357717 h 357717"/>
              <a:gd name="connsiteX1" fmla="*/ 4227027 w 4238323"/>
              <a:gd name="connsiteY1" fmla="*/ 203200 h 357717"/>
              <a:gd name="connsiteX2" fmla="*/ 4210093 w 4238323"/>
              <a:gd name="connsiteY2" fmla="*/ 135467 h 357717"/>
              <a:gd name="connsiteX3" fmla="*/ 4133893 w 4238323"/>
              <a:gd name="connsiteY3" fmla="*/ 93134 h 357717"/>
              <a:gd name="connsiteX4" fmla="*/ 3888360 w 4238323"/>
              <a:gd name="connsiteY4" fmla="*/ 59267 h 357717"/>
              <a:gd name="connsiteX5" fmla="*/ 3635868 w 4238323"/>
              <a:gd name="connsiteY5" fmla="*/ 41486 h 357717"/>
              <a:gd name="connsiteX6" fmla="*/ 3194093 w 4238323"/>
              <a:gd name="connsiteY6" fmla="*/ 33867 h 357717"/>
              <a:gd name="connsiteX7" fmla="*/ 306960 w 4238323"/>
              <a:gd name="connsiteY7" fmla="*/ 8467 h 357717"/>
              <a:gd name="connsiteX8" fmla="*/ 222293 w 4238323"/>
              <a:gd name="connsiteY8" fmla="*/ 0 h 357717"/>
              <a:gd name="connsiteX0" fmla="*/ 4237027 w 4237027"/>
              <a:gd name="connsiteY0" fmla="*/ 357717 h 357717"/>
              <a:gd name="connsiteX1" fmla="*/ 4227027 w 4237027"/>
              <a:gd name="connsiteY1" fmla="*/ 203200 h 357717"/>
              <a:gd name="connsiteX2" fmla="*/ 4210093 w 4237027"/>
              <a:gd name="connsiteY2" fmla="*/ 135467 h 357717"/>
              <a:gd name="connsiteX3" fmla="*/ 4133893 w 4237027"/>
              <a:gd name="connsiteY3" fmla="*/ 93134 h 357717"/>
              <a:gd name="connsiteX4" fmla="*/ 3888360 w 4237027"/>
              <a:gd name="connsiteY4" fmla="*/ 59267 h 357717"/>
              <a:gd name="connsiteX5" fmla="*/ 3635868 w 4237027"/>
              <a:gd name="connsiteY5" fmla="*/ 41486 h 357717"/>
              <a:gd name="connsiteX6" fmla="*/ 3194093 w 4237027"/>
              <a:gd name="connsiteY6" fmla="*/ 33867 h 357717"/>
              <a:gd name="connsiteX7" fmla="*/ 306960 w 4237027"/>
              <a:gd name="connsiteY7" fmla="*/ 8467 h 357717"/>
              <a:gd name="connsiteX8" fmla="*/ 222293 w 4237027"/>
              <a:gd name="connsiteY8" fmla="*/ 0 h 357717"/>
              <a:gd name="connsiteX0" fmla="*/ 4213285 w 4227035"/>
              <a:gd name="connsiteY0" fmla="*/ 364067 h 364067"/>
              <a:gd name="connsiteX1" fmla="*/ 4227027 w 4227035"/>
              <a:gd name="connsiteY1" fmla="*/ 203200 h 364067"/>
              <a:gd name="connsiteX2" fmla="*/ 4210093 w 4227035"/>
              <a:gd name="connsiteY2" fmla="*/ 135467 h 364067"/>
              <a:gd name="connsiteX3" fmla="*/ 4133893 w 4227035"/>
              <a:gd name="connsiteY3" fmla="*/ 93134 h 364067"/>
              <a:gd name="connsiteX4" fmla="*/ 3888360 w 4227035"/>
              <a:gd name="connsiteY4" fmla="*/ 59267 h 364067"/>
              <a:gd name="connsiteX5" fmla="*/ 3635868 w 4227035"/>
              <a:gd name="connsiteY5" fmla="*/ 41486 h 364067"/>
              <a:gd name="connsiteX6" fmla="*/ 3194093 w 4227035"/>
              <a:gd name="connsiteY6" fmla="*/ 33867 h 364067"/>
              <a:gd name="connsiteX7" fmla="*/ 306960 w 4227035"/>
              <a:gd name="connsiteY7" fmla="*/ 8467 h 364067"/>
              <a:gd name="connsiteX8" fmla="*/ 222293 w 4227035"/>
              <a:gd name="connsiteY8" fmla="*/ 0 h 364067"/>
              <a:gd name="connsiteX0" fmla="*/ 4213285 w 4227292"/>
              <a:gd name="connsiteY0" fmla="*/ 364067 h 364067"/>
              <a:gd name="connsiteX1" fmla="*/ 4227027 w 4227292"/>
              <a:gd name="connsiteY1" fmla="*/ 203200 h 364067"/>
              <a:gd name="connsiteX2" fmla="*/ 4210093 w 4227292"/>
              <a:gd name="connsiteY2" fmla="*/ 135467 h 364067"/>
              <a:gd name="connsiteX3" fmla="*/ 4133893 w 4227292"/>
              <a:gd name="connsiteY3" fmla="*/ 93134 h 364067"/>
              <a:gd name="connsiteX4" fmla="*/ 3888360 w 4227292"/>
              <a:gd name="connsiteY4" fmla="*/ 59267 h 364067"/>
              <a:gd name="connsiteX5" fmla="*/ 3635868 w 4227292"/>
              <a:gd name="connsiteY5" fmla="*/ 41486 h 364067"/>
              <a:gd name="connsiteX6" fmla="*/ 3194093 w 4227292"/>
              <a:gd name="connsiteY6" fmla="*/ 33867 h 364067"/>
              <a:gd name="connsiteX7" fmla="*/ 306960 w 4227292"/>
              <a:gd name="connsiteY7" fmla="*/ 8467 h 364067"/>
              <a:gd name="connsiteX8" fmla="*/ 222293 w 4227292"/>
              <a:gd name="connsiteY8" fmla="*/ 0 h 364067"/>
              <a:gd name="connsiteX0" fmla="*/ 4213285 w 4227037"/>
              <a:gd name="connsiteY0" fmla="*/ 364067 h 364067"/>
              <a:gd name="connsiteX1" fmla="*/ 4227027 w 4227037"/>
              <a:gd name="connsiteY1" fmla="*/ 203200 h 364067"/>
              <a:gd name="connsiteX2" fmla="*/ 4210093 w 4227037"/>
              <a:gd name="connsiteY2" fmla="*/ 135467 h 364067"/>
              <a:gd name="connsiteX3" fmla="*/ 4133893 w 4227037"/>
              <a:gd name="connsiteY3" fmla="*/ 93134 h 364067"/>
              <a:gd name="connsiteX4" fmla="*/ 3888360 w 4227037"/>
              <a:gd name="connsiteY4" fmla="*/ 59267 h 364067"/>
              <a:gd name="connsiteX5" fmla="*/ 3635868 w 4227037"/>
              <a:gd name="connsiteY5" fmla="*/ 41486 h 364067"/>
              <a:gd name="connsiteX6" fmla="*/ 3194093 w 4227037"/>
              <a:gd name="connsiteY6" fmla="*/ 33867 h 364067"/>
              <a:gd name="connsiteX7" fmla="*/ 306960 w 4227037"/>
              <a:gd name="connsiteY7" fmla="*/ 8467 h 364067"/>
              <a:gd name="connsiteX8" fmla="*/ 222293 w 4227037"/>
              <a:gd name="connsiteY8" fmla="*/ 0 h 364067"/>
              <a:gd name="connsiteX0" fmla="*/ 4213285 w 4227041"/>
              <a:gd name="connsiteY0" fmla="*/ 364067 h 364067"/>
              <a:gd name="connsiteX1" fmla="*/ 4227027 w 4227041"/>
              <a:gd name="connsiteY1" fmla="*/ 203200 h 364067"/>
              <a:gd name="connsiteX2" fmla="*/ 4210093 w 4227041"/>
              <a:gd name="connsiteY2" fmla="*/ 135467 h 364067"/>
              <a:gd name="connsiteX3" fmla="*/ 4133893 w 4227041"/>
              <a:gd name="connsiteY3" fmla="*/ 93134 h 364067"/>
              <a:gd name="connsiteX4" fmla="*/ 3888360 w 4227041"/>
              <a:gd name="connsiteY4" fmla="*/ 59267 h 364067"/>
              <a:gd name="connsiteX5" fmla="*/ 3635868 w 4227041"/>
              <a:gd name="connsiteY5" fmla="*/ 41486 h 364067"/>
              <a:gd name="connsiteX6" fmla="*/ 3194093 w 4227041"/>
              <a:gd name="connsiteY6" fmla="*/ 33867 h 364067"/>
              <a:gd name="connsiteX7" fmla="*/ 306960 w 4227041"/>
              <a:gd name="connsiteY7" fmla="*/ 8467 h 364067"/>
              <a:gd name="connsiteX8" fmla="*/ 222293 w 4227041"/>
              <a:gd name="connsiteY8" fmla="*/ 0 h 364067"/>
              <a:gd name="connsiteX0" fmla="*/ 4213285 w 4227043"/>
              <a:gd name="connsiteY0" fmla="*/ 364067 h 364067"/>
              <a:gd name="connsiteX1" fmla="*/ 4227027 w 4227043"/>
              <a:gd name="connsiteY1" fmla="*/ 203200 h 364067"/>
              <a:gd name="connsiteX2" fmla="*/ 4210093 w 4227043"/>
              <a:gd name="connsiteY2" fmla="*/ 135467 h 364067"/>
              <a:gd name="connsiteX3" fmla="*/ 4133893 w 4227043"/>
              <a:gd name="connsiteY3" fmla="*/ 93134 h 364067"/>
              <a:gd name="connsiteX4" fmla="*/ 3888360 w 4227043"/>
              <a:gd name="connsiteY4" fmla="*/ 59267 h 364067"/>
              <a:gd name="connsiteX5" fmla="*/ 3635868 w 4227043"/>
              <a:gd name="connsiteY5" fmla="*/ 41486 h 364067"/>
              <a:gd name="connsiteX6" fmla="*/ 3194093 w 4227043"/>
              <a:gd name="connsiteY6" fmla="*/ 33867 h 364067"/>
              <a:gd name="connsiteX7" fmla="*/ 306960 w 4227043"/>
              <a:gd name="connsiteY7" fmla="*/ 8467 h 364067"/>
              <a:gd name="connsiteX8" fmla="*/ 222293 w 4227043"/>
              <a:gd name="connsiteY8" fmla="*/ 0 h 364067"/>
              <a:gd name="connsiteX0" fmla="*/ 4234389 w 4234925"/>
              <a:gd name="connsiteY0" fmla="*/ 366184 h 366184"/>
              <a:gd name="connsiteX1" fmla="*/ 4227027 w 4234925"/>
              <a:gd name="connsiteY1" fmla="*/ 203200 h 366184"/>
              <a:gd name="connsiteX2" fmla="*/ 4210093 w 4234925"/>
              <a:gd name="connsiteY2" fmla="*/ 135467 h 366184"/>
              <a:gd name="connsiteX3" fmla="*/ 4133893 w 4234925"/>
              <a:gd name="connsiteY3" fmla="*/ 93134 h 366184"/>
              <a:gd name="connsiteX4" fmla="*/ 3888360 w 4234925"/>
              <a:gd name="connsiteY4" fmla="*/ 59267 h 366184"/>
              <a:gd name="connsiteX5" fmla="*/ 3635868 w 4234925"/>
              <a:gd name="connsiteY5" fmla="*/ 41486 h 366184"/>
              <a:gd name="connsiteX6" fmla="*/ 3194093 w 4234925"/>
              <a:gd name="connsiteY6" fmla="*/ 33867 h 366184"/>
              <a:gd name="connsiteX7" fmla="*/ 306960 w 4234925"/>
              <a:gd name="connsiteY7" fmla="*/ 8467 h 366184"/>
              <a:gd name="connsiteX8" fmla="*/ 222293 w 4234925"/>
              <a:gd name="connsiteY8" fmla="*/ 0 h 366184"/>
              <a:gd name="connsiteX0" fmla="*/ 4234389 w 4234389"/>
              <a:gd name="connsiteY0" fmla="*/ 366184 h 366184"/>
              <a:gd name="connsiteX1" fmla="*/ 4227027 w 4234389"/>
              <a:gd name="connsiteY1" fmla="*/ 203200 h 366184"/>
              <a:gd name="connsiteX2" fmla="*/ 4210093 w 4234389"/>
              <a:gd name="connsiteY2" fmla="*/ 135467 h 366184"/>
              <a:gd name="connsiteX3" fmla="*/ 4133893 w 4234389"/>
              <a:gd name="connsiteY3" fmla="*/ 93134 h 366184"/>
              <a:gd name="connsiteX4" fmla="*/ 3888360 w 4234389"/>
              <a:gd name="connsiteY4" fmla="*/ 59267 h 366184"/>
              <a:gd name="connsiteX5" fmla="*/ 3635868 w 4234389"/>
              <a:gd name="connsiteY5" fmla="*/ 41486 h 366184"/>
              <a:gd name="connsiteX6" fmla="*/ 3194093 w 4234389"/>
              <a:gd name="connsiteY6" fmla="*/ 33867 h 366184"/>
              <a:gd name="connsiteX7" fmla="*/ 306960 w 4234389"/>
              <a:gd name="connsiteY7" fmla="*/ 8467 h 366184"/>
              <a:gd name="connsiteX8" fmla="*/ 222293 w 4234389"/>
              <a:gd name="connsiteY8" fmla="*/ 0 h 366184"/>
              <a:gd name="connsiteX0" fmla="*/ 4234389 w 4234389"/>
              <a:gd name="connsiteY0" fmla="*/ 366184 h 366184"/>
              <a:gd name="connsiteX1" fmla="*/ 4227027 w 4234389"/>
              <a:gd name="connsiteY1" fmla="*/ 203200 h 366184"/>
              <a:gd name="connsiteX2" fmla="*/ 4210093 w 4234389"/>
              <a:gd name="connsiteY2" fmla="*/ 135467 h 366184"/>
              <a:gd name="connsiteX3" fmla="*/ 4133893 w 4234389"/>
              <a:gd name="connsiteY3" fmla="*/ 93134 h 366184"/>
              <a:gd name="connsiteX4" fmla="*/ 3888360 w 4234389"/>
              <a:gd name="connsiteY4" fmla="*/ 59267 h 366184"/>
              <a:gd name="connsiteX5" fmla="*/ 3635868 w 4234389"/>
              <a:gd name="connsiteY5" fmla="*/ 41486 h 366184"/>
              <a:gd name="connsiteX6" fmla="*/ 3194093 w 4234389"/>
              <a:gd name="connsiteY6" fmla="*/ 33867 h 366184"/>
              <a:gd name="connsiteX7" fmla="*/ 306960 w 4234389"/>
              <a:gd name="connsiteY7" fmla="*/ 8467 h 366184"/>
              <a:gd name="connsiteX8" fmla="*/ 222293 w 4234389"/>
              <a:gd name="connsiteY8" fmla="*/ 0 h 3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389" h="366184">
                <a:moveTo>
                  <a:pt x="4234389" y="366184"/>
                </a:moveTo>
                <a:cubicBezTo>
                  <a:pt x="4231414" y="309034"/>
                  <a:pt x="4231076" y="241653"/>
                  <a:pt x="4227027" y="203200"/>
                </a:cubicBezTo>
                <a:cubicBezTo>
                  <a:pt x="4222978" y="164747"/>
                  <a:pt x="4225615" y="153811"/>
                  <a:pt x="4210093" y="135467"/>
                </a:cubicBezTo>
                <a:cubicBezTo>
                  <a:pt x="4194571" y="117123"/>
                  <a:pt x="4187515" y="105834"/>
                  <a:pt x="4133893" y="93134"/>
                </a:cubicBezTo>
                <a:cubicBezTo>
                  <a:pt x="4080271" y="80434"/>
                  <a:pt x="3971364" y="67875"/>
                  <a:pt x="3888360" y="59267"/>
                </a:cubicBezTo>
                <a:cubicBezTo>
                  <a:pt x="3805356" y="50659"/>
                  <a:pt x="3751579" y="45719"/>
                  <a:pt x="3635868" y="41486"/>
                </a:cubicBezTo>
                <a:cubicBezTo>
                  <a:pt x="3520157" y="37253"/>
                  <a:pt x="3194093" y="33867"/>
                  <a:pt x="3194093" y="33867"/>
                </a:cubicBezTo>
                <a:lnTo>
                  <a:pt x="306960" y="8467"/>
                </a:lnTo>
                <a:cubicBezTo>
                  <a:pt x="-188340" y="2823"/>
                  <a:pt x="16976" y="1411"/>
                  <a:pt x="22229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5CA2164-AE86-418E-8376-48A4461B2750}"/>
              </a:ext>
            </a:extLst>
          </p:cNvPr>
          <p:cNvCxnSpPr>
            <a:cxnSpLocks/>
          </p:cNvCxnSpPr>
          <p:nvPr/>
        </p:nvCxnSpPr>
        <p:spPr>
          <a:xfrm flipH="1" flipV="1">
            <a:off x="6932865" y="2333617"/>
            <a:ext cx="85925" cy="2825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BB792DF-0867-4C3E-9873-4E1F043E2548}"/>
              </a:ext>
            </a:extLst>
          </p:cNvPr>
          <p:cNvSpPr/>
          <p:nvPr/>
        </p:nvSpPr>
        <p:spPr>
          <a:xfrm>
            <a:off x="8026129" y="1710267"/>
            <a:ext cx="1473471" cy="922867"/>
          </a:xfrm>
          <a:custGeom>
            <a:avLst/>
            <a:gdLst>
              <a:gd name="connsiteX0" fmla="*/ 271 w 1473471"/>
              <a:gd name="connsiteY0" fmla="*/ 922867 h 922867"/>
              <a:gd name="connsiteX1" fmla="*/ 17204 w 1473471"/>
              <a:gd name="connsiteY1" fmla="*/ 448734 h 922867"/>
              <a:gd name="connsiteX2" fmla="*/ 110338 w 1473471"/>
              <a:gd name="connsiteY2" fmla="*/ 169334 h 922867"/>
              <a:gd name="connsiteX3" fmla="*/ 381271 w 1473471"/>
              <a:gd name="connsiteY3" fmla="*/ 42334 h 922867"/>
              <a:gd name="connsiteX4" fmla="*/ 1194071 w 1473471"/>
              <a:gd name="connsiteY4" fmla="*/ 25400 h 922867"/>
              <a:gd name="connsiteX5" fmla="*/ 1473471 w 1473471"/>
              <a:gd name="connsiteY5" fmla="*/ 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471" h="922867">
                <a:moveTo>
                  <a:pt x="271" y="922867"/>
                </a:moveTo>
                <a:cubicBezTo>
                  <a:pt x="-435" y="748595"/>
                  <a:pt x="-1141" y="574323"/>
                  <a:pt x="17204" y="448734"/>
                </a:cubicBezTo>
                <a:cubicBezTo>
                  <a:pt x="35549" y="323145"/>
                  <a:pt x="49660" y="237067"/>
                  <a:pt x="110338" y="169334"/>
                </a:cubicBezTo>
                <a:cubicBezTo>
                  <a:pt x="171016" y="101601"/>
                  <a:pt x="200649" y="66323"/>
                  <a:pt x="381271" y="42334"/>
                </a:cubicBezTo>
                <a:cubicBezTo>
                  <a:pt x="561893" y="18345"/>
                  <a:pt x="1012038" y="32456"/>
                  <a:pt x="1194071" y="25400"/>
                </a:cubicBezTo>
                <a:cubicBezTo>
                  <a:pt x="1376104" y="18344"/>
                  <a:pt x="1424787" y="9172"/>
                  <a:pt x="14734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95F4713-C67B-450C-9CDF-61E590A93AF0}"/>
              </a:ext>
            </a:extLst>
          </p:cNvPr>
          <p:cNvSpPr/>
          <p:nvPr/>
        </p:nvSpPr>
        <p:spPr>
          <a:xfrm>
            <a:off x="2663687" y="3687417"/>
            <a:ext cx="318052" cy="1739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AB4EE1-80AE-4477-8724-375E7BA2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Comparators: amplifier-based implementations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8B65F8-D34A-4E00-A090-E9E527AA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F8F72C-40C2-4DA9-91F4-BD892DE5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05554A-AA43-4595-B6A4-8535CB162C24}"/>
              </a:ext>
            </a:extLst>
          </p:cNvPr>
          <p:cNvSpPr txBox="1"/>
          <p:nvPr/>
        </p:nvSpPr>
        <p:spPr>
          <a:xfrm>
            <a:off x="1220848" y="1025367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amplifier with very high gain can be used as a comparator. Op-amp topologies can be used with no need of frequency compensation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5D16E73-218F-481B-AB90-F7D09B73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000400"/>
            <a:ext cx="3074298" cy="1418907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D515496-1828-4CBF-8C23-AA2EA0A6D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429000"/>
            <a:ext cx="4181061" cy="21006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08673D-DB50-40A7-A930-4893EE1B6836}"/>
              </a:ext>
            </a:extLst>
          </p:cNvPr>
          <p:cNvSpPr txBox="1"/>
          <p:nvPr/>
        </p:nvSpPr>
        <p:spPr>
          <a:xfrm>
            <a:off x="5381221" y="4069544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region exists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the logical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is undefined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8F7130-A87D-46FB-AE39-2FF5FF111343}"/>
              </a:ext>
            </a:extLst>
          </p:cNvPr>
          <p:cNvSpPr txBox="1"/>
          <p:nvPr/>
        </p:nvSpPr>
        <p:spPr>
          <a:xfrm>
            <a:off x="5594581" y="162809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C49849-C8B8-4DC7-9C11-553BB92F26B8}"/>
              </a:ext>
            </a:extLst>
          </p:cNvPr>
          <p:cNvSpPr txBox="1"/>
          <p:nvPr/>
        </p:nvSpPr>
        <p:spPr>
          <a:xfrm>
            <a:off x="4436488" y="1811684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comparator is used in open loop configuration or positive feedback.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B22130-6EF6-491F-9727-F9F3C893CB0E}"/>
              </a:ext>
            </a:extLst>
          </p:cNvPr>
          <p:cNvSpPr txBox="1"/>
          <p:nvPr/>
        </p:nvSpPr>
        <p:spPr>
          <a:xfrm>
            <a:off x="8608229" y="2977542"/>
            <a:ext cx="3074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several application  this may lead to unwanted stable or metastable states.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slow-varying signals, threshold crossing may be too noisy</a:t>
            </a:r>
          </a:p>
        </p:txBody>
      </p:sp>
    </p:spTree>
    <p:extLst>
      <p:ext uri="{BB962C8B-B14F-4D97-AF65-F5344CB8AC3E}">
        <p14:creationId xmlns:p14="http://schemas.microsoft.com/office/powerpoint/2010/main" val="336603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968F4-615D-428C-B106-65375B80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Non regenerative case (no hysteresis)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36A916-06AC-402E-862C-032D075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9A479B-7820-49EF-B03F-59EF914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991304F-5BED-47DB-A2AA-D472FDB9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95" y="2119289"/>
            <a:ext cx="5478165" cy="38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9D01CE-5940-4362-903E-1E6F8F9571E2}"/>
              </a:ext>
            </a:extLst>
          </p:cNvPr>
          <p:cNvSpPr txBox="1"/>
          <p:nvPr/>
        </p:nvSpPr>
        <p:spPr>
          <a:xfrm>
            <a:off x="7387280" y="2907105"/>
            <a:ext cx="3966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case, the positive feedback is unable to cause a real abrupt transition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hysteresis is not present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4610701-D501-4520-BDCA-F9786EA2F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20178"/>
              </p:ext>
            </p:extLst>
          </p:nvPr>
        </p:nvGraphicFramePr>
        <p:xfrm>
          <a:off x="6570189" y="897876"/>
          <a:ext cx="2800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4" imgW="1066680" imgH="507960" progId="Equation.DSMT4">
                  <p:embed/>
                </p:oleObj>
              </mc:Choice>
              <mc:Fallback>
                <p:oleObj name="Equation" r:id="rId4" imgW="1066680" imgH="5079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15C584D-4D34-44C4-9CD3-34FE85290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0189" y="897876"/>
                        <a:ext cx="280035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0E0A830-1F06-43AE-A645-1E3F21037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39720"/>
              </p:ext>
            </p:extLst>
          </p:nvPr>
        </p:nvGraphicFramePr>
        <p:xfrm>
          <a:off x="3071812" y="1072546"/>
          <a:ext cx="1933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D493653-417C-4424-8677-7B6F595F0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1812" y="1072546"/>
                        <a:ext cx="1933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CC32F1A-4A48-49B2-8367-AAB8107BD54B}"/>
              </a:ext>
            </a:extLst>
          </p:cNvPr>
          <p:cNvSpPr/>
          <p:nvPr/>
        </p:nvSpPr>
        <p:spPr>
          <a:xfrm>
            <a:off x="5433059" y="1408450"/>
            <a:ext cx="662940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F041C-1D04-494C-850C-5F2F0624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7" y="40710"/>
            <a:ext cx="10515600" cy="662397"/>
          </a:xfrm>
        </p:spPr>
        <p:txBody>
          <a:bodyPr/>
          <a:lstStyle/>
          <a:p>
            <a:r>
              <a:rPr lang="en-US" dirty="0"/>
              <a:t>A simple comparator based on the 4-transistor hysteresis cell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B9B579-107D-4ECE-8CB6-C616D86F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7950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5902EA-2F01-4AA5-A46E-0846BF3E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C043537-EE5D-4F05-9B12-D187F8FE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6923" y="2719321"/>
            <a:ext cx="2847975" cy="275272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93024D2-6E49-45E8-AFD8-E28B73DED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45" y="1227481"/>
            <a:ext cx="5295900" cy="8001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CF95004-E872-42CE-AF8F-67D1EC805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791" y="1999662"/>
            <a:ext cx="5334000" cy="32385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960C182-FDB3-4631-A39B-ED343175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0075" y="2521360"/>
            <a:ext cx="695325" cy="3905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583019-BF9E-4451-BD90-1BA4F36B8681}"/>
              </a:ext>
            </a:extLst>
          </p:cNvPr>
          <p:cNvSpPr txBox="1"/>
          <p:nvPr/>
        </p:nvSpPr>
        <p:spPr>
          <a:xfrm>
            <a:off x="6629400" y="844387"/>
            <a:ext cx="472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start with a p-version of the hysteresis cell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78B605-919C-4DAE-A27B-3BA61174E5EF}"/>
              </a:ext>
            </a:extLst>
          </p:cNvPr>
          <p:cNvSpPr txBox="1"/>
          <p:nvPr/>
        </p:nvSpPr>
        <p:spPr>
          <a:xfrm>
            <a:off x="6629400" y="1671032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derived from the input voltage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means of a differential pair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A64EFB-BA6B-4705-86A8-AC23CA9BBA14}"/>
              </a:ext>
            </a:extLst>
          </p:cNvPr>
          <p:cNvSpPr txBox="1"/>
          <p:nvPr/>
        </p:nvSpPr>
        <p:spPr>
          <a:xfrm>
            <a:off x="6629400" y="2948057"/>
            <a:ext cx="472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one at a time between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greater than the p-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threshold voltage.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5415319-A9AB-4F21-9C14-4AC88056DB20}"/>
              </a:ext>
            </a:extLst>
          </p:cNvPr>
          <p:cNvSpPr txBox="1"/>
          <p:nvPr/>
        </p:nvSpPr>
        <p:spPr>
          <a:xfrm>
            <a:off x="6624639" y="4180427"/>
            <a:ext cx="384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MA, MB and Mo2 are on, while Mo1 is off: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05BB1B5B-7E0F-4745-A291-FBAB8258DB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33560" y="1284959"/>
            <a:ext cx="3305175" cy="657225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0366561-EA65-4B99-B430-07DD95F5D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88050"/>
              </p:ext>
            </p:extLst>
          </p:nvPr>
        </p:nvGraphicFramePr>
        <p:xfrm>
          <a:off x="10525124" y="4349998"/>
          <a:ext cx="1266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0E0A830-1F06-43AE-A645-1E3F210371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25124" y="4349998"/>
                        <a:ext cx="1266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8EA1E6C-A28E-45D8-9965-68B98F64CA2F}"/>
              </a:ext>
            </a:extLst>
          </p:cNvPr>
          <p:cNvSpPr txBox="1"/>
          <p:nvPr/>
        </p:nvSpPr>
        <p:spPr>
          <a:xfrm>
            <a:off x="6624639" y="5353820"/>
            <a:ext cx="350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only Mo1 is on: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A3DA653-AFF8-4D3F-8279-A2EFF6E54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36280"/>
              </p:ext>
            </p:extLst>
          </p:nvPr>
        </p:nvGraphicFramePr>
        <p:xfrm>
          <a:off x="10473178" y="5287399"/>
          <a:ext cx="1533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15" imgW="583920" imgH="228600" progId="Equation.DSMT4">
                  <p:embed/>
                </p:oleObj>
              </mc:Choice>
              <mc:Fallback>
                <p:oleObj name="Equation" r:id="rId15" imgW="5839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0366561-EA65-4B99-B430-07DD95F5D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73178" y="5287399"/>
                        <a:ext cx="1533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678AA5F-8ABA-4A1F-8DEB-FB9E66625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45745"/>
              </p:ext>
            </p:extLst>
          </p:nvPr>
        </p:nvGraphicFramePr>
        <p:xfrm>
          <a:off x="2459830" y="5587437"/>
          <a:ext cx="2100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17" imgW="799920" imgH="228600" progId="Equation.DSMT4">
                  <p:embed/>
                </p:oleObj>
              </mc:Choice>
              <mc:Fallback>
                <p:oleObj name="Equation" r:id="rId17" imgW="7999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0366561-EA65-4B99-B430-07DD95F5D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59830" y="5587437"/>
                        <a:ext cx="21002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C953CA8-55E4-40EC-8D8C-52038B8852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66394" y="919073"/>
            <a:ext cx="28098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4F00-3062-4358-8CC4-1D89008D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Calculation of the comparator upper thresholds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F25199-9C7A-402E-9ADD-3E4EBA09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5E3E1-586E-4A91-A449-561B995E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27F8A6E-80B8-420F-B7CB-98EA8767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1378" y="798922"/>
            <a:ext cx="6781800" cy="28765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8083034-DF12-4291-9812-26FB52234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356" y="1233714"/>
            <a:ext cx="2748362" cy="2343921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5FACF20-0A06-4345-AFC4-B8122DEC8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5989" y="1386885"/>
            <a:ext cx="6877050" cy="75247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85C6A4B-5D64-4F56-96C2-B2C45F77E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2878" y="798922"/>
            <a:ext cx="6210300" cy="558165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F93A980-7974-40F6-A1FE-1C1F34F99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53726"/>
              </p:ext>
            </p:extLst>
          </p:nvPr>
        </p:nvGraphicFramePr>
        <p:xfrm>
          <a:off x="838200" y="4448322"/>
          <a:ext cx="222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48322"/>
                        <a:ext cx="2220912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513A496-028E-4CE8-B4A3-77D6D27DA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26697"/>
              </p:ext>
            </p:extLst>
          </p:nvPr>
        </p:nvGraphicFramePr>
        <p:xfrm>
          <a:off x="838200" y="4997749"/>
          <a:ext cx="16652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F93A980-7974-40F6-A1FE-1C1F34F99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97749"/>
                        <a:ext cx="1665288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0A4725-7F45-44D6-8B05-7C9359A22BE9}"/>
              </a:ext>
            </a:extLst>
          </p:cNvPr>
          <p:cNvSpPr txBox="1"/>
          <p:nvPr/>
        </p:nvSpPr>
        <p:spPr>
          <a:xfrm>
            <a:off x="209699" y="3499096"/>
            <a:ext cx="411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 linear approximation of the differential pair: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184ABE6-F8FB-4424-809E-0484321F8E53}"/>
              </a:ext>
            </a:extLst>
          </p:cNvPr>
          <p:cNvSpPr/>
          <p:nvPr/>
        </p:nvSpPr>
        <p:spPr>
          <a:xfrm>
            <a:off x="553275" y="4448323"/>
            <a:ext cx="284925" cy="1213456"/>
          </a:xfrm>
          <a:prstGeom prst="leftBrace">
            <a:avLst>
              <a:gd name="adj1" fmla="val 3775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8A51D6-B7F4-466D-9EA0-762608D3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0C0DE0-55E4-443A-8734-78273E06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5279867-E869-466C-AC49-89FCDEFF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Calculation of the comparator upper thresholds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0636E23-3AED-47AD-9580-811799ED7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81832"/>
              </p:ext>
            </p:extLst>
          </p:nvPr>
        </p:nvGraphicFramePr>
        <p:xfrm>
          <a:off x="1177523" y="1244974"/>
          <a:ext cx="222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F93A980-7974-40F6-A1FE-1C1F34F99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1244974"/>
                        <a:ext cx="2220912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7B56267-4F8D-4098-8A11-127847B5F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621046"/>
              </p:ext>
            </p:extLst>
          </p:nvPr>
        </p:nvGraphicFramePr>
        <p:xfrm>
          <a:off x="1177523" y="1802186"/>
          <a:ext cx="16652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513A496-028E-4CE8-B4A3-77D6D27DA7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1802186"/>
                        <a:ext cx="1665288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80C2DAB6-3219-4DDA-A4E4-B1EDA0BCE64E}"/>
              </a:ext>
            </a:extLst>
          </p:cNvPr>
          <p:cNvSpPr/>
          <p:nvPr/>
        </p:nvSpPr>
        <p:spPr>
          <a:xfrm>
            <a:off x="838200" y="1292310"/>
            <a:ext cx="284925" cy="2055473"/>
          </a:xfrm>
          <a:prstGeom prst="leftBrace">
            <a:avLst>
              <a:gd name="adj1" fmla="val 3775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E7BDB95-D6B8-4600-BDB9-A7FA64B3A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26293"/>
              </p:ext>
            </p:extLst>
          </p:nvPr>
        </p:nvGraphicFramePr>
        <p:xfrm>
          <a:off x="1177523" y="2359398"/>
          <a:ext cx="11414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" name="Equation" r:id="rId7" imgW="469800" imgH="431640" progId="Equation.DSMT4">
                  <p:embed/>
                </p:oleObj>
              </mc:Choice>
              <mc:Fallback>
                <p:oleObj name="Equation" r:id="rId7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7B56267-4F8D-4098-8A11-127847B5F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2359398"/>
                        <a:ext cx="1141413" cy="105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D5198-EA36-4CDF-B7B3-7827D8425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44568"/>
              </p:ext>
            </p:extLst>
          </p:nvPr>
        </p:nvGraphicFramePr>
        <p:xfrm>
          <a:off x="4235450" y="1522162"/>
          <a:ext cx="39798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" name="Equation" r:id="rId9" imgW="1638000" imgH="253800" progId="Equation.DSMT4">
                  <p:embed/>
                </p:oleObj>
              </mc:Choice>
              <mc:Fallback>
                <p:oleObj name="Equation" r:id="rId9" imgW="16380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0636E23-3AED-47AD-9580-811799ED7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522162"/>
                        <a:ext cx="397986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6B9B141-32B9-4820-8D27-C74EDCB5E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81990"/>
              </p:ext>
            </p:extLst>
          </p:nvPr>
        </p:nvGraphicFramePr>
        <p:xfrm>
          <a:off x="4235450" y="2240335"/>
          <a:ext cx="33924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"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7B56267-4F8D-4098-8A11-127847B5F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240335"/>
                        <a:ext cx="3392488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6092612-651E-4D70-ADA6-8FC9AD678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14523"/>
              </p:ext>
            </p:extLst>
          </p:nvPr>
        </p:nvGraphicFramePr>
        <p:xfrm>
          <a:off x="9275452" y="1638743"/>
          <a:ext cx="2677950" cy="120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" name="Equation" r:id="rId13" imgW="952200" imgH="431640" progId="Equation.DSMT4">
                  <p:embed/>
                </p:oleObj>
              </mc:Choice>
              <mc:Fallback>
                <p:oleObj name="Equation" r:id="rId13" imgW="9522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5452" y="1638743"/>
                        <a:ext cx="2677950" cy="1203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020018-C51E-421E-86DA-DCD3A773B6C5}"/>
              </a:ext>
            </a:extLst>
          </p:cNvPr>
          <p:cNvSpPr txBox="1"/>
          <p:nvPr/>
        </p:nvSpPr>
        <p:spPr>
          <a:xfrm>
            <a:off x="1395517" y="3820653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quiescent conditions: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258B197-B0FA-4D31-A5A1-4B9F3461A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40071"/>
              </p:ext>
            </p:extLst>
          </p:nvPr>
        </p:nvGraphicFramePr>
        <p:xfrm>
          <a:off x="4908751" y="3790490"/>
          <a:ext cx="1697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" name="Equation" r:id="rId15" imgW="698400" imgH="241200" progId="Equation.DSMT4">
                  <p:embed/>
                </p:oleObj>
              </mc:Choice>
              <mc:Fallback>
                <p:oleObj name="Equation" r:id="rId15" imgW="69840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6B9B141-32B9-4820-8D27-C74EDCB5E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751" y="3790490"/>
                        <a:ext cx="1697037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053A126-1B4D-491A-9A06-9E18AF870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47523"/>
              </p:ext>
            </p:extLst>
          </p:nvPr>
        </p:nvGraphicFramePr>
        <p:xfrm>
          <a:off x="6715526" y="3765168"/>
          <a:ext cx="16049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" name="Equation" r:id="rId17" imgW="660240" imgH="228600" progId="Equation.DSMT4">
                  <p:embed/>
                </p:oleObj>
              </mc:Choice>
              <mc:Fallback>
                <p:oleObj name="Equation" r:id="rId17" imgW="66024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258B197-B0FA-4D31-A5A1-4B9F3461A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526" y="3765168"/>
                        <a:ext cx="1604962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9BB9D8F-FD7A-4839-AA8E-984743854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49067"/>
              </p:ext>
            </p:extLst>
          </p:nvPr>
        </p:nvGraphicFramePr>
        <p:xfrm>
          <a:off x="1293813" y="4435475"/>
          <a:ext cx="29638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" name="Equation" r:id="rId19" imgW="1054080" imgH="431640" progId="Equation.DSMT4">
                  <p:embed/>
                </p:oleObj>
              </mc:Choice>
              <mc:Fallback>
                <p:oleObj name="Equation" r:id="rId19" imgW="105408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6092612-651E-4D70-ADA6-8FC9AD678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4435475"/>
                        <a:ext cx="2963862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BBC84BA-DBDB-4815-B88B-C1333FB6F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5545"/>
              </p:ext>
            </p:extLst>
          </p:nvPr>
        </p:nvGraphicFramePr>
        <p:xfrm>
          <a:off x="4956970" y="4582155"/>
          <a:ext cx="2928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4" name="Equation" r:id="rId21" imgW="1041120" imgH="431640" progId="Equation.DSMT4">
                  <p:embed/>
                </p:oleObj>
              </mc:Choice>
              <mc:Fallback>
                <p:oleObj name="Equation" r:id="rId21" imgW="10411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9BB9D8F-FD7A-4839-AA8E-984743854C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970" y="4582155"/>
                        <a:ext cx="2928938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10B0DD5-BC3B-4E68-B577-028FB24BBB16}"/>
              </a:ext>
            </a:extLst>
          </p:cNvPr>
          <p:cNvSpPr/>
          <p:nvPr/>
        </p:nvSpPr>
        <p:spPr>
          <a:xfrm>
            <a:off x="2471738" y="1771650"/>
            <a:ext cx="1657350" cy="1157288"/>
          </a:xfrm>
          <a:custGeom>
            <a:avLst/>
            <a:gdLst>
              <a:gd name="connsiteX0" fmla="*/ 0 w 1657350"/>
              <a:gd name="connsiteY0" fmla="*/ 1157288 h 1157288"/>
              <a:gd name="connsiteX1" fmla="*/ 671512 w 1657350"/>
              <a:gd name="connsiteY1" fmla="*/ 928688 h 1157288"/>
              <a:gd name="connsiteX2" fmla="*/ 871537 w 1657350"/>
              <a:gd name="connsiteY2" fmla="*/ 328613 h 1157288"/>
              <a:gd name="connsiteX3" fmla="*/ 1114425 w 1657350"/>
              <a:gd name="connsiteY3" fmla="*/ 71438 h 1157288"/>
              <a:gd name="connsiteX4" fmla="*/ 1657350 w 1657350"/>
              <a:gd name="connsiteY4" fmla="*/ 0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157288">
                <a:moveTo>
                  <a:pt x="0" y="1157288"/>
                </a:moveTo>
                <a:cubicBezTo>
                  <a:pt x="263128" y="1112044"/>
                  <a:pt x="526256" y="1066800"/>
                  <a:pt x="671512" y="928688"/>
                </a:cubicBezTo>
                <a:cubicBezTo>
                  <a:pt x="816768" y="790576"/>
                  <a:pt x="797718" y="471488"/>
                  <a:pt x="871537" y="328613"/>
                </a:cubicBezTo>
                <a:cubicBezTo>
                  <a:pt x="945356" y="185738"/>
                  <a:pt x="983456" y="126207"/>
                  <a:pt x="1114425" y="71438"/>
                </a:cubicBezTo>
                <a:cubicBezTo>
                  <a:pt x="1245394" y="16669"/>
                  <a:pt x="1451372" y="8334"/>
                  <a:pt x="165735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E0EE7B9-8E37-440D-85DF-26D0A4D53AF9}"/>
              </a:ext>
            </a:extLst>
          </p:cNvPr>
          <p:cNvSpPr/>
          <p:nvPr/>
        </p:nvSpPr>
        <p:spPr>
          <a:xfrm>
            <a:off x="2618072" y="2454442"/>
            <a:ext cx="1568917" cy="482189"/>
          </a:xfrm>
          <a:custGeom>
            <a:avLst/>
            <a:gdLst>
              <a:gd name="connsiteX0" fmla="*/ 0 w 1568917"/>
              <a:gd name="connsiteY0" fmla="*/ 481263 h 482189"/>
              <a:gd name="connsiteX1" fmla="*/ 481263 w 1568917"/>
              <a:gd name="connsiteY1" fmla="*/ 423512 h 482189"/>
              <a:gd name="connsiteX2" fmla="*/ 895149 w 1568917"/>
              <a:gd name="connsiteY2" fmla="*/ 105878 h 482189"/>
              <a:gd name="connsiteX3" fmla="*/ 1568917 w 1568917"/>
              <a:gd name="connsiteY3" fmla="*/ 0 h 4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917" h="482189">
                <a:moveTo>
                  <a:pt x="0" y="481263"/>
                </a:moveTo>
                <a:cubicBezTo>
                  <a:pt x="166036" y="483669"/>
                  <a:pt x="332072" y="486076"/>
                  <a:pt x="481263" y="423512"/>
                </a:cubicBezTo>
                <a:cubicBezTo>
                  <a:pt x="630454" y="360948"/>
                  <a:pt x="713873" y="176463"/>
                  <a:pt x="895149" y="105878"/>
                </a:cubicBezTo>
                <a:cubicBezTo>
                  <a:pt x="1076425" y="35293"/>
                  <a:pt x="1322671" y="17646"/>
                  <a:pt x="1568917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C81467-FE34-4AC1-B063-E2940C27B246}"/>
              </a:ext>
            </a:extLst>
          </p:cNvPr>
          <p:cNvSpPr txBox="1"/>
          <p:nvPr/>
        </p:nvSpPr>
        <p:spPr>
          <a:xfrm>
            <a:off x="3869489" y="3070638"/>
            <a:ext cx="64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Dividing the upper equation by the lower one</a:t>
            </a:r>
          </a:p>
        </p:txBody>
      </p:sp>
    </p:spTree>
    <p:extLst>
      <p:ext uri="{BB962C8B-B14F-4D97-AF65-F5344CB8AC3E}">
        <p14:creationId xmlns:p14="http://schemas.microsoft.com/office/powerpoint/2010/main" val="37918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ECDD6-C339-42C6-B466-86C03C07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93"/>
            <a:ext cx="10515600" cy="662397"/>
          </a:xfrm>
        </p:spPr>
        <p:txBody>
          <a:bodyPr/>
          <a:lstStyle/>
          <a:p>
            <a:r>
              <a:rPr lang="en-US" dirty="0"/>
              <a:t>Complete characteristics of the comparator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17CA9C-7B93-48D1-A416-273BC5EE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BC37C0-CDAF-413E-AFF2-02484FCC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42B5ED7-4C6E-4D9B-8307-0F4BA3D92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08425"/>
              </p:ext>
            </p:extLst>
          </p:nvPr>
        </p:nvGraphicFramePr>
        <p:xfrm>
          <a:off x="4843160" y="4035292"/>
          <a:ext cx="2040371" cy="86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Equation" r:id="rId3" imgW="1002960" imgH="431640" progId="Equation.DSMT4">
                  <p:embed/>
                </p:oleObj>
              </mc:Choice>
              <mc:Fallback>
                <p:oleObj name="Equation" r:id="rId3" imgW="10029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BBC84BA-DBDB-4815-B88B-C1333FB6F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160" y="4035292"/>
                        <a:ext cx="2040371" cy="869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C9164EE-2FBD-4612-A438-27399C43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1909"/>
              </p:ext>
            </p:extLst>
          </p:nvPr>
        </p:nvGraphicFramePr>
        <p:xfrm>
          <a:off x="5399040" y="3421044"/>
          <a:ext cx="12350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42B5ED7-4C6E-4D9B-8307-0F4BA3D92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40" y="3421044"/>
                        <a:ext cx="1235075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1733E0B-D78A-4BD3-AECF-EA60F8E4C65D}"/>
              </a:ext>
            </a:extLst>
          </p:cNvPr>
          <p:cNvCxnSpPr>
            <a:cxnSpLocks/>
          </p:cNvCxnSpPr>
          <p:nvPr/>
        </p:nvCxnSpPr>
        <p:spPr>
          <a:xfrm>
            <a:off x="8097785" y="4107055"/>
            <a:ext cx="1003300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6D114FF-235B-4FC1-8964-039F9F1A8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53272"/>
              </p:ext>
            </p:extLst>
          </p:nvPr>
        </p:nvGraphicFramePr>
        <p:xfrm>
          <a:off x="1054100" y="4965307"/>
          <a:ext cx="36210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C9164EE-2FBD-4612-A438-27399C43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965307"/>
                        <a:ext cx="3621087" cy="903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229B663-B730-4A6B-A6BE-CF165AA80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14795"/>
              </p:ext>
            </p:extLst>
          </p:nvPr>
        </p:nvGraphicFramePr>
        <p:xfrm>
          <a:off x="5696428" y="4965308"/>
          <a:ext cx="58737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9" imgW="2781000" imgH="431640" progId="Equation.DSMT4">
                  <p:embed/>
                </p:oleObj>
              </mc:Choice>
              <mc:Fallback>
                <p:oleObj name="Equation" r:id="rId9" imgW="27810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428" y="4965308"/>
                        <a:ext cx="5873750" cy="903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9467A60-ADEE-472F-952C-F378A7134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45812"/>
              </p:ext>
            </p:extLst>
          </p:nvPr>
        </p:nvGraphicFramePr>
        <p:xfrm>
          <a:off x="8456560" y="4213061"/>
          <a:ext cx="644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11" imgW="304560" imgH="228600" progId="Equation.DSMT4">
                  <p:embed/>
                </p:oleObj>
              </mc:Choice>
              <mc:Fallback>
                <p:oleObj name="Equation" r:id="rId11" imgW="3045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560" y="4213061"/>
                        <a:ext cx="64452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4ED702C-8035-46BF-9CFD-EF97DF5B9614}"/>
              </a:ext>
            </a:extLst>
          </p:cNvPr>
          <p:cNvSpPr/>
          <p:nvPr/>
        </p:nvSpPr>
        <p:spPr>
          <a:xfrm>
            <a:off x="680004" y="4855912"/>
            <a:ext cx="4369278" cy="1094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9877392-60A2-419E-9542-4BA93F5A16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2580" y="650604"/>
            <a:ext cx="4570580" cy="3766788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ED3246D-C7F6-4782-81CB-5CDE751DF0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4115" y="720755"/>
            <a:ext cx="4757930" cy="3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F3DA24-9DFD-4D4A-9986-DEBCF92B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620EBC-A63C-4702-88AE-69389CF1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59F2C8B-DA3B-4785-96A5-CCFF4B57A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3716"/>
              </p:ext>
            </p:extLst>
          </p:nvPr>
        </p:nvGraphicFramePr>
        <p:xfrm>
          <a:off x="569321" y="723151"/>
          <a:ext cx="3814127" cy="95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3" imgW="1714320" imgH="431640" progId="Equation.DSMT4">
                  <p:embed/>
                </p:oleObj>
              </mc:Choice>
              <mc:Fallback>
                <p:oleObj name="Equation" r:id="rId3" imgW="17143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21" y="723151"/>
                        <a:ext cx="3814127" cy="951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D14FA3-96C1-48AE-B194-C5E0D38C0404}"/>
              </a:ext>
            </a:extLst>
          </p:cNvPr>
          <p:cNvSpPr txBox="1"/>
          <p:nvPr/>
        </p:nvSpPr>
        <p:spPr>
          <a:xfrm>
            <a:off x="371475" y="2015223"/>
            <a:ext cx="53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small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just slightly larger than 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94D7A2-D18D-42E2-B535-5D28B2CC7C91}"/>
              </a:ext>
            </a:extLst>
          </p:cNvPr>
          <p:cNvSpPr txBox="1"/>
          <p:nvPr/>
        </p:nvSpPr>
        <p:spPr>
          <a:xfrm>
            <a:off x="332751" y="2923926"/>
            <a:ext cx="61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other requirements impose to 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significantly larger than 1, because: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21ECC7-9002-4077-978A-AE990973B913}"/>
              </a:ext>
            </a:extLst>
          </p:cNvPr>
          <p:cNvSpPr txBox="1"/>
          <p:nvPr/>
        </p:nvSpPr>
        <p:spPr>
          <a:xfrm>
            <a:off x="188843" y="4062866"/>
            <a:ext cx="6436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|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overestimated, since we have neglected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error can 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&lt;1 if the margin to 1 is too small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transition is faster with larger |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49D9164-2484-4EDA-B040-1B3F4A5D0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7460"/>
              </p:ext>
            </p:extLst>
          </p:nvPr>
        </p:nvGraphicFramePr>
        <p:xfrm>
          <a:off x="7531100" y="4716463"/>
          <a:ext cx="30241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59F2C8B-DA3B-4785-96A5-CCFF4B57A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4716463"/>
                        <a:ext cx="3024188" cy="86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72B450-DBF0-436A-AB63-FE96C09CC73F}"/>
              </a:ext>
            </a:extLst>
          </p:cNvPr>
          <p:cNvSpPr txBox="1"/>
          <p:nvPr/>
        </p:nvSpPr>
        <p:spPr>
          <a:xfrm>
            <a:off x="7254741" y="4314995"/>
            <a:ext cx="3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robust choice: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372323-1549-4C9F-BFAB-2D00E9F4958F}"/>
              </a:ext>
            </a:extLst>
          </p:cNvPr>
          <p:cNvSpPr txBox="1"/>
          <p:nvPr/>
        </p:nvSpPr>
        <p:spPr>
          <a:xfrm>
            <a:off x="7254741" y="5582811"/>
            <a:ext cx="3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small 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50 mV</a:t>
            </a:r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8CEDDD67-C9B7-494C-8507-1E4F6EF5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119360"/>
            <a:ext cx="10515600" cy="662397"/>
          </a:xfrm>
        </p:spPr>
        <p:txBody>
          <a:bodyPr/>
          <a:lstStyle/>
          <a:p>
            <a:r>
              <a:rPr lang="en-US" dirty="0"/>
              <a:t>Minimum achievable hysteresis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1A1659-6BEB-4970-9473-CA59C36C4A35}"/>
              </a:ext>
            </a:extLst>
          </p:cNvPr>
          <p:cNvSpPr txBox="1"/>
          <p:nvPr/>
        </p:nvSpPr>
        <p:spPr>
          <a:xfrm>
            <a:off x="569321" y="1615987"/>
            <a:ext cx="39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small hysteresis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3A8B258-7609-44F9-A303-654E79B56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2387" y="782707"/>
            <a:ext cx="4170292" cy="3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4DA86CB-7F16-4D7A-9CA2-5CA7521AE254}"/>
              </a:ext>
            </a:extLst>
          </p:cNvPr>
          <p:cNvSpPr/>
          <p:nvPr/>
        </p:nvSpPr>
        <p:spPr>
          <a:xfrm>
            <a:off x="7550429" y="1202635"/>
            <a:ext cx="3511823" cy="3110948"/>
          </a:xfrm>
          <a:prstGeom prst="roundRect">
            <a:avLst>
              <a:gd name="adj" fmla="val 105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607618-2479-4E68-9B54-A7C4102C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1D1075-EFC6-4B3D-B00B-7C755DC7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FE9EA2-7054-4DF2-946A-A822B2A6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61" y="47625"/>
            <a:ext cx="10515600" cy="662397"/>
          </a:xfrm>
        </p:spPr>
        <p:txBody>
          <a:bodyPr/>
          <a:lstStyle/>
          <a:p>
            <a:r>
              <a:rPr lang="en-US" dirty="0"/>
              <a:t>How to obtain a comparator with very low hysteresis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5CD573-480B-46F8-9E27-C041115B6D38}"/>
              </a:ext>
            </a:extLst>
          </p:cNvPr>
          <p:cNvSpPr txBox="1"/>
          <p:nvPr/>
        </p:nvSpPr>
        <p:spPr>
          <a:xfrm>
            <a:off x="536712" y="1272209"/>
            <a:ext cx="655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simplest solution is using a pre-amplifier: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8E5FA46-C237-4EA4-99A8-C846226B9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69593"/>
            <a:ext cx="5182883" cy="1438312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4D9BBCB0-DAD5-45F8-9F49-909523CDD14F}"/>
              </a:ext>
            </a:extLst>
          </p:cNvPr>
          <p:cNvSpPr/>
          <p:nvPr/>
        </p:nvSpPr>
        <p:spPr>
          <a:xfrm>
            <a:off x="4790661" y="1848261"/>
            <a:ext cx="2763078" cy="537130"/>
          </a:xfrm>
          <a:custGeom>
            <a:avLst/>
            <a:gdLst>
              <a:gd name="connsiteX0" fmla="*/ 2763078 w 2763078"/>
              <a:gd name="connsiteY0" fmla="*/ 69991 h 537130"/>
              <a:gd name="connsiteX1" fmla="*/ 2007704 w 2763078"/>
              <a:gd name="connsiteY1" fmla="*/ 50113 h 537130"/>
              <a:gd name="connsiteX2" fmla="*/ 1222513 w 2763078"/>
              <a:gd name="connsiteY2" fmla="*/ 417 h 537130"/>
              <a:gd name="connsiteX3" fmla="*/ 596348 w 2763078"/>
              <a:gd name="connsiteY3" fmla="*/ 69991 h 537130"/>
              <a:gd name="connsiteX4" fmla="*/ 0 w 2763078"/>
              <a:gd name="connsiteY4" fmla="*/ 537130 h 5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078" h="537130">
                <a:moveTo>
                  <a:pt x="2763078" y="69991"/>
                </a:moveTo>
                <a:lnTo>
                  <a:pt x="2007704" y="50113"/>
                </a:lnTo>
                <a:cubicBezTo>
                  <a:pt x="1750943" y="38517"/>
                  <a:pt x="1457739" y="-2896"/>
                  <a:pt x="1222513" y="417"/>
                </a:cubicBezTo>
                <a:cubicBezTo>
                  <a:pt x="987287" y="3730"/>
                  <a:pt x="800100" y="-19461"/>
                  <a:pt x="596348" y="69991"/>
                </a:cubicBezTo>
                <a:cubicBezTo>
                  <a:pt x="392596" y="159443"/>
                  <a:pt x="196298" y="348286"/>
                  <a:pt x="0" y="53713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00938DA-A7FA-4A35-9966-C0CE3F835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47187"/>
              </p:ext>
            </p:extLst>
          </p:nvPr>
        </p:nvGraphicFramePr>
        <p:xfrm>
          <a:off x="4398548" y="3778511"/>
          <a:ext cx="17510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49D9164-2484-4EDA-B040-1B3F4A5D0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548" y="3778511"/>
                        <a:ext cx="1751013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05CF333-2646-425D-9A90-BA37AF4B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56061"/>
              </p:ext>
            </p:extLst>
          </p:nvPr>
        </p:nvGraphicFramePr>
        <p:xfrm>
          <a:off x="376616" y="4209260"/>
          <a:ext cx="3948436" cy="17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7" imgW="1790640" imgH="812520" progId="Equation.DSMT4">
                  <p:embed/>
                </p:oleObj>
              </mc:Choice>
              <mc:Fallback>
                <p:oleObj name="Equation" r:id="rId7" imgW="1790640" imgH="81252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00938DA-A7FA-4A35-9966-C0CE3F835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16" y="4209260"/>
                        <a:ext cx="3948436" cy="1772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73FE4C6-C86F-4798-8B0A-79652595857E}"/>
              </a:ext>
            </a:extLst>
          </p:cNvPr>
          <p:cNvSpPr/>
          <p:nvPr/>
        </p:nvSpPr>
        <p:spPr>
          <a:xfrm>
            <a:off x="749300" y="2116826"/>
            <a:ext cx="927100" cy="15095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C8113A-D7BA-4E34-B602-D078C959C024}"/>
              </a:ext>
            </a:extLst>
          </p:cNvPr>
          <p:cNvSpPr/>
          <p:nvPr/>
        </p:nvSpPr>
        <p:spPr>
          <a:xfrm>
            <a:off x="3467099" y="2154684"/>
            <a:ext cx="474785" cy="150958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61521A9-E9DC-47E4-9F66-3131D8496E03}"/>
              </a:ext>
            </a:extLst>
          </p:cNvPr>
          <p:cNvSpPr/>
          <p:nvPr/>
        </p:nvSpPr>
        <p:spPr>
          <a:xfrm>
            <a:off x="363364" y="4086735"/>
            <a:ext cx="3802236" cy="19965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8BF5ABF-3383-40BB-BD4B-D8B0C6399C6D}"/>
              </a:ext>
            </a:extLst>
          </p:cNvPr>
          <p:cNvSpPr/>
          <p:nvPr/>
        </p:nvSpPr>
        <p:spPr>
          <a:xfrm>
            <a:off x="4404925" y="3673368"/>
            <a:ext cx="1977584" cy="6353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27EAF43-7E73-4C39-8ECE-094E6332A438}"/>
              </a:ext>
            </a:extLst>
          </p:cNvPr>
          <p:cNvCxnSpPr/>
          <p:nvPr/>
        </p:nvCxnSpPr>
        <p:spPr>
          <a:xfrm flipH="1" flipV="1">
            <a:off x="1397000" y="3664264"/>
            <a:ext cx="127000" cy="422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3B18AE2-20CB-485C-98A0-29EF643E687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3797300" y="3730430"/>
            <a:ext cx="607625" cy="260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21AE26B-BE1A-452E-AF1B-7662906BDB47}"/>
              </a:ext>
            </a:extLst>
          </p:cNvPr>
          <p:cNvSpPr txBox="1"/>
          <p:nvPr/>
        </p:nvSpPr>
        <p:spPr>
          <a:xfrm>
            <a:off x="4931788" y="4513631"/>
            <a:ext cx="598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Obviously, we have the presence of the amplifier offset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discrete time systems the amplifier offset can be cancelled with CDS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C142DAA8-CA40-4E65-B6A2-E231609E4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692" y="1402172"/>
            <a:ext cx="3406090" cy="280708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C1CA5C-3F15-4FC9-AF37-ABD671EAF41A}"/>
              </a:ext>
            </a:extLst>
          </p:cNvPr>
          <p:cNvSpPr txBox="1"/>
          <p:nvPr/>
        </p:nvSpPr>
        <p:spPr>
          <a:xfrm>
            <a:off x="2194076" y="171637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G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FCAA9C1-B1D1-4C92-9566-1F4542371589}"/>
              </a:ext>
            </a:extLst>
          </p:cNvPr>
          <p:cNvCxnSpPr/>
          <p:nvPr/>
        </p:nvCxnSpPr>
        <p:spPr>
          <a:xfrm flipH="1">
            <a:off x="2631990" y="2116826"/>
            <a:ext cx="188212" cy="26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9D1A5-4763-4044-87CE-983BE2CC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7B94E0-5C1D-470C-AB29-564F8D0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2FEC496-B1EC-476C-A114-0EFD91B1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low-frequency VCO based on comparator hysteresis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D2B1253-068F-4447-BD10-2BEBF81D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1476811"/>
            <a:ext cx="5318126" cy="39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3D26EE-1DDA-4C30-BC8E-766836D273A5}"/>
              </a:ext>
            </a:extLst>
          </p:cNvPr>
          <p:cNvSpPr txBox="1"/>
          <p:nvPr/>
        </p:nvSpPr>
        <p:spPr>
          <a:xfrm>
            <a:off x="5253036" y="1339524"/>
            <a:ext cx="610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comparator is designed to have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hysteresis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409F1E-15AB-4D49-B8F6-4C46E7125573}"/>
              </a:ext>
            </a:extLst>
          </p:cNvPr>
          <p:cNvSpPr txBox="1"/>
          <p:nvPr/>
        </p:nvSpPr>
        <p:spPr>
          <a:xfrm>
            <a:off x="7112000" y="2328636"/>
            <a:ext cx="4330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capacitor is charged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=1, the capacitor is discharged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D8A18E9-4900-4DAE-9036-4D32079A7768}"/>
              </a:ext>
            </a:extLst>
          </p:cNvPr>
          <p:cNvCxnSpPr/>
          <p:nvPr/>
        </p:nvCxnSpPr>
        <p:spPr>
          <a:xfrm>
            <a:off x="7200900" y="4419600"/>
            <a:ext cx="3784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D8B9500-5DDC-437D-8001-AAB1BA9D2356}"/>
              </a:ext>
            </a:extLst>
          </p:cNvPr>
          <p:cNvCxnSpPr/>
          <p:nvPr/>
        </p:nvCxnSpPr>
        <p:spPr>
          <a:xfrm>
            <a:off x="7200900" y="5651500"/>
            <a:ext cx="3784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41D421-C9E7-48F0-86D4-EBFB8EBD536C}"/>
              </a:ext>
            </a:extLst>
          </p:cNvPr>
          <p:cNvSpPr txBox="1"/>
          <p:nvPr/>
        </p:nvSpPr>
        <p:spPr>
          <a:xfrm>
            <a:off x="11085135" y="416691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DE2679D-5FAC-498D-8EAF-92D029D235B1}"/>
              </a:ext>
            </a:extLst>
          </p:cNvPr>
          <p:cNvSpPr txBox="1"/>
          <p:nvPr/>
        </p:nvSpPr>
        <p:spPr>
          <a:xfrm>
            <a:off x="11085135" y="538353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8468C4F-D725-48F8-9E99-BD247DDC8169}"/>
              </a:ext>
            </a:extLst>
          </p:cNvPr>
          <p:cNvCxnSpPr/>
          <p:nvPr/>
        </p:nvCxnSpPr>
        <p:spPr>
          <a:xfrm flipV="1">
            <a:off x="7200900" y="4397742"/>
            <a:ext cx="939800" cy="1609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DFF4A5F-FB2B-45F4-973A-48EE2A2EF8BB}"/>
              </a:ext>
            </a:extLst>
          </p:cNvPr>
          <p:cNvCxnSpPr>
            <a:cxnSpLocks/>
          </p:cNvCxnSpPr>
          <p:nvPr/>
        </p:nvCxnSpPr>
        <p:spPr>
          <a:xfrm flipH="1" flipV="1">
            <a:off x="8120063" y="4419600"/>
            <a:ext cx="973137" cy="119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FDF3EAD-1F0F-43CF-849C-8BD81F5E16DC}"/>
              </a:ext>
            </a:extLst>
          </p:cNvPr>
          <p:cNvCxnSpPr>
            <a:cxnSpLocks/>
          </p:cNvCxnSpPr>
          <p:nvPr/>
        </p:nvCxnSpPr>
        <p:spPr>
          <a:xfrm flipV="1">
            <a:off x="9099550" y="4397742"/>
            <a:ext cx="781050" cy="1268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D41FC23-DE3C-4B0B-9882-D6EEE682F366}"/>
              </a:ext>
            </a:extLst>
          </p:cNvPr>
          <p:cNvCxnSpPr>
            <a:cxnSpLocks/>
          </p:cNvCxnSpPr>
          <p:nvPr/>
        </p:nvCxnSpPr>
        <p:spPr>
          <a:xfrm flipH="1" flipV="1">
            <a:off x="9886950" y="4444930"/>
            <a:ext cx="973137" cy="11947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C69D13C-3FD4-4FF7-98B4-C37A24902F43}"/>
              </a:ext>
            </a:extLst>
          </p:cNvPr>
          <p:cNvCxnSpPr/>
          <p:nvPr/>
        </p:nvCxnSpPr>
        <p:spPr>
          <a:xfrm flipH="1">
            <a:off x="5156200" y="2328636"/>
            <a:ext cx="622300" cy="8971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D83FE9-ECCD-441A-A98E-A30C8F8A48EF}"/>
              </a:ext>
            </a:extLst>
          </p:cNvPr>
          <p:cNvSpPr txBox="1"/>
          <p:nvPr/>
        </p:nvSpPr>
        <p:spPr>
          <a:xfrm>
            <a:off x="7092616" y="492631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20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22FCFA-AD61-4762-B94D-7F08566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oscillator frequency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7CB4BC-675B-437D-BC7A-77E22EE4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51AD00-A46B-4545-BA83-E8505981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9A98D2-CC35-4304-ABB4-68F6E4EF169A}"/>
              </a:ext>
            </a:extLst>
          </p:cNvPr>
          <p:cNvSpPr txBox="1"/>
          <p:nvPr/>
        </p:nvSpPr>
        <p:spPr>
          <a:xfrm>
            <a:off x="838200" y="4255239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 time =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ED31A4-C3A4-4BF2-9427-31F92BDFD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52488"/>
              </p:ext>
            </p:extLst>
          </p:nvPr>
        </p:nvGraphicFramePr>
        <p:xfrm>
          <a:off x="2457223" y="4116742"/>
          <a:ext cx="25701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00938DA-A7FA-4A35-9966-C0CE3F835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223" y="4116742"/>
                        <a:ext cx="2570163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5A3730-E8E7-426C-A966-19DAFFC5FE4A}"/>
              </a:ext>
            </a:extLst>
          </p:cNvPr>
          <p:cNvSpPr txBox="1"/>
          <p:nvPr/>
        </p:nvSpPr>
        <p:spPr>
          <a:xfrm>
            <a:off x="838200" y="5293612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 time =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242A993-33C4-46AB-9C56-E1B5543D8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71991"/>
              </p:ext>
            </p:extLst>
          </p:nvPr>
        </p:nvGraphicFramePr>
        <p:xfrm>
          <a:off x="2348550" y="5152175"/>
          <a:ext cx="25971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ED31A4-C3A4-4BF2-9427-31F92BDFDB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0" y="5152175"/>
                        <a:ext cx="259715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C80CC471-A6BE-4A2F-992F-D6D8771F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042558"/>
            <a:ext cx="4083050" cy="29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9278D3-B84D-4B2F-95E9-4C7FCEEFA370}"/>
              </a:ext>
            </a:extLst>
          </p:cNvPr>
          <p:cNvSpPr txBox="1"/>
          <p:nvPr/>
        </p:nvSpPr>
        <p:spPr>
          <a:xfrm>
            <a:off x="6335845" y="493153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 =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C2EA53-3107-40BD-970A-88FA166A1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2289"/>
              </p:ext>
            </p:extLst>
          </p:nvPr>
        </p:nvGraphicFramePr>
        <p:xfrm>
          <a:off x="7681119" y="4692650"/>
          <a:ext cx="37798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8" imgW="1904760" imgH="507960" progId="Equation.DSMT4">
                  <p:embed/>
                </p:oleObj>
              </mc:Choice>
              <mc:Fallback>
                <p:oleObj name="Equation" r:id="rId8" imgW="190476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242A993-33C4-46AB-9C56-E1B5543D8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119" y="4692650"/>
                        <a:ext cx="3779837" cy="995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1E10A93E-AEA5-48AC-831F-B87EB7960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3195" y="1234195"/>
            <a:ext cx="5491840" cy="27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FECC9-356F-46DF-A890-BEE3697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"current starved" inverter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A2EA0B-9D85-4F86-A16A-9F8241A6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3D6198-8046-40B3-9B17-EB1C0D46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8FE6F05-F230-4834-BECB-94CD7AF6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1" y="1315603"/>
            <a:ext cx="58244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DAF9B1D-23E9-420C-A446-E1CF554A8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01808"/>
              </p:ext>
            </p:extLst>
          </p:nvPr>
        </p:nvGraphicFramePr>
        <p:xfrm>
          <a:off x="7203151" y="1812614"/>
          <a:ext cx="1587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4" imgW="799920" imgH="431640" progId="Equation.DSMT4">
                  <p:embed/>
                </p:oleObj>
              </mc:Choice>
              <mc:Fallback>
                <p:oleObj name="Equation" r:id="rId4" imgW="7999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1C2EA53-3107-40BD-970A-88FA166A1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51" y="1812614"/>
                        <a:ext cx="158750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4E8AF89-E542-4694-9541-F4BADC768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75392"/>
              </p:ext>
            </p:extLst>
          </p:nvPr>
        </p:nvGraphicFramePr>
        <p:xfrm>
          <a:off x="9043693" y="1781659"/>
          <a:ext cx="15621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DAF9B1D-23E9-420C-A446-E1CF554A8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693" y="1781659"/>
                        <a:ext cx="156210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97F3885-9E05-4E43-9D5C-230F24870D21}"/>
              </a:ext>
            </a:extLst>
          </p:cNvPr>
          <p:cNvCxnSpPr/>
          <p:nvPr/>
        </p:nvCxnSpPr>
        <p:spPr>
          <a:xfrm>
            <a:off x="3400323" y="2061788"/>
            <a:ext cx="0" cy="61806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B0C519B-1EB0-49BF-A050-EFF91371F09F}"/>
              </a:ext>
            </a:extLst>
          </p:cNvPr>
          <p:cNvCxnSpPr/>
          <p:nvPr/>
        </p:nvCxnSpPr>
        <p:spPr>
          <a:xfrm>
            <a:off x="3400323" y="4110722"/>
            <a:ext cx="0" cy="61806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3C0B4B-96A4-432A-A27A-5E9604FC2A36}"/>
              </a:ext>
            </a:extLst>
          </p:cNvPr>
          <p:cNvSpPr txBox="1"/>
          <p:nvPr/>
        </p:nvSpPr>
        <p:spPr>
          <a:xfrm>
            <a:off x="3561190" y="206178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023E34-FC91-4DE5-BCAE-283CA71FDDC1}"/>
              </a:ext>
            </a:extLst>
          </p:cNvPr>
          <p:cNvSpPr txBox="1"/>
          <p:nvPr/>
        </p:nvSpPr>
        <p:spPr>
          <a:xfrm>
            <a:off x="3493896" y="413044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B83515-5010-4A91-8FFF-846AAEFCE8E6}"/>
              </a:ext>
            </a:extLst>
          </p:cNvPr>
          <p:cNvSpPr txBox="1"/>
          <p:nvPr/>
        </p:nvSpPr>
        <p:spPr>
          <a:xfrm>
            <a:off x="7186217" y="1166338"/>
            <a:ext cx="26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957C93-9A39-43E6-86C9-1ED21777F89C}"/>
              </a:ext>
            </a:extLst>
          </p:cNvPr>
          <p:cNvSpPr txBox="1"/>
          <p:nvPr/>
        </p:nvSpPr>
        <p:spPr>
          <a:xfrm>
            <a:off x="7056878" y="2679855"/>
            <a:ext cx="395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frequency is proportional o the tuning current (CCO)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6D3077-80D6-447E-8819-727F5586C001}"/>
              </a:ext>
            </a:extLst>
          </p:cNvPr>
          <p:cNvSpPr txBox="1"/>
          <p:nvPr/>
        </p:nvSpPr>
        <p:spPr>
          <a:xfrm>
            <a:off x="7035800" y="3990122"/>
            <a:ext cx="431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 linear voltage to current converter it is possible to make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be proportional to a voltage, transforming the CCO into a VCO</a:t>
            </a:r>
          </a:p>
        </p:txBody>
      </p:sp>
    </p:spTree>
    <p:extLst>
      <p:ext uri="{BB962C8B-B14F-4D97-AF65-F5344CB8AC3E}">
        <p14:creationId xmlns:p14="http://schemas.microsoft.com/office/powerpoint/2010/main" val="146239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73183-9569-46C3-B0DD-60DD1BD8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71096"/>
            <a:ext cx="11286533" cy="662397"/>
          </a:xfrm>
        </p:spPr>
        <p:txBody>
          <a:bodyPr/>
          <a:lstStyle/>
          <a:p>
            <a:r>
              <a:rPr lang="en-US" dirty="0"/>
              <a:t>Regenerative comparators: hysteresis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0BEA8B-00F4-4549-85B7-6BD2933D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CB49D-6973-4010-983E-2F914FED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E1665-2F1D-48D4-993A-F4575CAF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9275" y="1120676"/>
            <a:ext cx="4508515" cy="208324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BB7A6A7-8DC7-4AD2-8A6A-736815497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071472"/>
            <a:ext cx="4692315" cy="2357528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647A55C-CED3-4FC3-B452-6C75625EDD79}"/>
              </a:ext>
            </a:extLst>
          </p:cNvPr>
          <p:cNvCxnSpPr/>
          <p:nvPr/>
        </p:nvCxnSpPr>
        <p:spPr>
          <a:xfrm>
            <a:off x="2483904" y="2613568"/>
            <a:ext cx="1143000" cy="0"/>
          </a:xfrm>
          <a:prstGeom prst="line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4E9B436-28FE-49F7-B593-74C193CAB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46843"/>
              </p:ext>
            </p:extLst>
          </p:nvPr>
        </p:nvGraphicFramePr>
        <p:xfrm>
          <a:off x="3816350" y="2249488"/>
          <a:ext cx="2039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6350" y="2249488"/>
                        <a:ext cx="203993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343675-E947-4B1A-828B-56DD8A070D25}"/>
              </a:ext>
            </a:extLst>
          </p:cNvPr>
          <p:cNvSpPr txBox="1"/>
          <p:nvPr/>
        </p:nvSpPr>
        <p:spPr>
          <a:xfrm>
            <a:off x="472221" y="3531207"/>
            <a:ext cx="6028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 the hysteresis, the comparator produces a valid output level across the whole input range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hysteresis introduces an uncertainty band that reduces the accuracy but helps rejecting noise when the input voltage is close to zero.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0D3931-BAC1-41D7-9E58-25CDAE37C7EE}"/>
              </a:ext>
            </a:extLst>
          </p:cNvPr>
          <p:cNvSpPr txBox="1"/>
          <p:nvPr/>
        </p:nvSpPr>
        <p:spPr>
          <a:xfrm>
            <a:off x="7395311" y="3279314"/>
            <a:ext cx="450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Op-amp based Smith trigger.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811931-0D69-498A-A4F1-203E4EA43FB2}"/>
              </a:ext>
            </a:extLst>
          </p:cNvPr>
          <p:cNvSpPr txBox="1"/>
          <p:nvPr/>
        </p:nvSpPr>
        <p:spPr>
          <a:xfrm>
            <a:off x="7531111" y="4263834"/>
            <a:ext cx="382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Oversized solution for integrated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impedance on the non-inverting input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AC5613-9A48-4B7E-86AD-604FC78DDC7A}"/>
              </a:ext>
            </a:extLst>
          </p:cNvPr>
          <p:cNvSpPr txBox="1"/>
          <p:nvPr/>
        </p:nvSpPr>
        <p:spPr>
          <a:xfrm>
            <a:off x="8019340" y="374337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</a:p>
        </p:txBody>
      </p:sp>
    </p:spTree>
    <p:extLst>
      <p:ext uri="{BB962C8B-B14F-4D97-AF65-F5344CB8AC3E}">
        <p14:creationId xmlns:p14="http://schemas.microsoft.com/office/powerpoint/2010/main" val="405645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A5D7B-6C9F-4782-A021-E0F7AB7A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662397"/>
          </a:xfrm>
        </p:spPr>
        <p:txBody>
          <a:bodyPr/>
          <a:lstStyle/>
          <a:p>
            <a:r>
              <a:rPr lang="en-US" dirty="0"/>
              <a:t>A simple voltage-to-current converter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E568E2-9DD3-4B06-8775-35ABCAA1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A9AFCF-345F-4FC7-B2E8-29B2ECFD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7198240-78E4-4EE0-BD15-8C4AEC11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4" y="1073003"/>
            <a:ext cx="8705008" cy="37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E01FECC-28C6-4234-A17D-973892F9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68279"/>
              </p:ext>
            </p:extLst>
          </p:nvPr>
        </p:nvGraphicFramePr>
        <p:xfrm>
          <a:off x="9378688" y="3507320"/>
          <a:ext cx="2047057" cy="9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4E8AF89-E542-4694-9541-F4BADC768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8688" y="3507320"/>
                        <a:ext cx="2047057" cy="92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E9E0009-9D9A-41AF-9E8D-295D00CA1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51969"/>
              </p:ext>
            </p:extLst>
          </p:nvPr>
        </p:nvGraphicFramePr>
        <p:xfrm>
          <a:off x="8929922" y="4902230"/>
          <a:ext cx="2944588" cy="97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6" imgW="1282680" imgH="431640" progId="Equation.DSMT4">
                  <p:embed/>
                </p:oleObj>
              </mc:Choice>
              <mc:Fallback>
                <p:oleObj name="Equation" r:id="rId6" imgW="12826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E01FECC-28C6-4234-A17D-973892F9B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9922" y="4902230"/>
                        <a:ext cx="2944588" cy="978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C6169C-00C8-4F93-9313-195CE4026B1E}"/>
              </a:ext>
            </a:extLst>
          </p:cNvPr>
          <p:cNvSpPr txBox="1"/>
          <p:nvPr/>
        </p:nvSpPr>
        <p:spPr>
          <a:xfrm>
            <a:off x="4434729" y="1162449"/>
            <a:ext cx="79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5B75B7-2589-46B8-89EA-6EAB9F20C1A7}"/>
              </a:ext>
            </a:extLst>
          </p:cNvPr>
          <p:cNvSpPr txBox="1"/>
          <p:nvPr/>
        </p:nvSpPr>
        <p:spPr>
          <a:xfrm>
            <a:off x="2567905" y="4179533"/>
            <a:ext cx="4368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OTA, and M1 form a two-stage op-amp with output on node N, stabilized by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(Miller compensation). The op-amp is closed as a buffer: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986D087-F57E-4360-B914-9B08FFDEB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68347"/>
              </p:ext>
            </p:extLst>
          </p:nvPr>
        </p:nvGraphicFramePr>
        <p:xfrm>
          <a:off x="7082792" y="4837750"/>
          <a:ext cx="1508142" cy="6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E01FECC-28C6-4234-A17D-973892F9B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792" y="4837750"/>
                        <a:ext cx="1508142" cy="62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E3D0EB2-6D44-4A93-89F2-C9243DFD77C5}"/>
              </a:ext>
            </a:extLst>
          </p:cNvPr>
          <p:cNvSpPr/>
          <p:nvPr/>
        </p:nvSpPr>
        <p:spPr>
          <a:xfrm>
            <a:off x="6616700" y="4902230"/>
            <a:ext cx="419100" cy="42931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4C67BA4-818C-4906-9BF9-EBAB7C197983}"/>
              </a:ext>
            </a:extLst>
          </p:cNvPr>
          <p:cNvSpPr/>
          <p:nvPr/>
        </p:nvSpPr>
        <p:spPr>
          <a:xfrm rot="19407095">
            <a:off x="8288046" y="4217037"/>
            <a:ext cx="1087357" cy="4119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D96D9F2-8DDB-43A6-8B40-144F6223D378}"/>
              </a:ext>
            </a:extLst>
          </p:cNvPr>
          <p:cNvSpPr/>
          <p:nvPr/>
        </p:nvSpPr>
        <p:spPr>
          <a:xfrm>
            <a:off x="8795798" y="4802352"/>
            <a:ext cx="3218402" cy="1316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54BEA36E-56B3-48AE-BB26-73BD7D8CF14D}"/>
              </a:ext>
            </a:extLst>
          </p:cNvPr>
          <p:cNvSpPr/>
          <p:nvPr/>
        </p:nvSpPr>
        <p:spPr>
          <a:xfrm>
            <a:off x="10406438" y="4390457"/>
            <a:ext cx="347155" cy="51177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C46671-F64F-48A7-96CA-6022360F0E70}"/>
              </a:ext>
            </a:extLst>
          </p:cNvPr>
          <p:cNvSpPr txBox="1"/>
          <p:nvPr/>
        </p:nvSpPr>
        <p:spPr>
          <a:xfrm>
            <a:off x="9770619" y="654618"/>
            <a:ext cx="2285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circuit can be used also to produce constant currents from a single reference voltage </a:t>
            </a:r>
          </a:p>
        </p:txBody>
      </p:sp>
    </p:spTree>
    <p:extLst>
      <p:ext uri="{BB962C8B-B14F-4D97-AF65-F5344CB8AC3E}">
        <p14:creationId xmlns:p14="http://schemas.microsoft.com/office/powerpoint/2010/main" val="28748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D815B-0ADF-4B81-8066-43975FFC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Commercial products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B154B7-F217-4039-A490-664DFB26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8707AF-3953-4FBE-9AC4-0A45127D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DA741F-F100-431F-B1E2-05B86073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0" y="2087076"/>
            <a:ext cx="3681011" cy="24456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24B230-C78E-42AA-9302-D0FE5E0E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1" y="1390468"/>
            <a:ext cx="5513799" cy="9454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DD303E-D21D-4DCA-BD07-F3AF9E8B924F}"/>
              </a:ext>
            </a:extLst>
          </p:cNvPr>
          <p:cNvSpPr txBox="1"/>
          <p:nvPr/>
        </p:nvSpPr>
        <p:spPr>
          <a:xfrm>
            <a:off x="550692" y="4372902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Programmable hysteresis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0 to 160 mV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7363A3-F2DD-4C58-9D43-71260F5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768" y="1290756"/>
            <a:ext cx="6199351" cy="8494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0D1F2A-96A8-4222-8AF5-BBD60B9B8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462" y="2688376"/>
            <a:ext cx="2197773" cy="16072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E47043D-0EC5-407F-BAF2-9F6CB3599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783" y="4411179"/>
            <a:ext cx="5200016" cy="14394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97CE7A-1604-4141-9578-96C003D5EEE9}"/>
              </a:ext>
            </a:extLst>
          </p:cNvPr>
          <p:cNvSpPr txBox="1"/>
          <p:nvPr/>
        </p:nvSpPr>
        <p:spPr>
          <a:xfrm>
            <a:off x="6095999" y="2996559"/>
            <a:ext cx="376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bult-in hysteresis.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datasheet suggest Schmitt trigger configuration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3D6B79-9BC3-4BE6-BB44-1C8B8D195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030" y="2297466"/>
            <a:ext cx="3304113" cy="4849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9633732-7765-44C9-8382-5EA816019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90" y="5276619"/>
            <a:ext cx="5429394" cy="80155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F9A8749-B171-4A3B-94FD-7F97F9669F77}"/>
              </a:ext>
            </a:extLst>
          </p:cNvPr>
          <p:cNvCxnSpPr/>
          <p:nvPr/>
        </p:nvCxnSpPr>
        <p:spPr>
          <a:xfrm>
            <a:off x="5839807" y="964276"/>
            <a:ext cx="23216" cy="5113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8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44E8B0B-4D7E-4162-946C-2FC09E117FF2}"/>
              </a:ext>
            </a:extLst>
          </p:cNvPr>
          <p:cNvSpPr/>
          <p:nvPr/>
        </p:nvSpPr>
        <p:spPr>
          <a:xfrm>
            <a:off x="4221480" y="3042458"/>
            <a:ext cx="969645" cy="1346662"/>
          </a:xfrm>
          <a:prstGeom prst="roundRect">
            <a:avLst>
              <a:gd name="adj" fmla="val 103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1C06254-ACBA-4937-9DA3-F19F94CDBB19}"/>
              </a:ext>
            </a:extLst>
          </p:cNvPr>
          <p:cNvSpPr/>
          <p:nvPr/>
        </p:nvSpPr>
        <p:spPr>
          <a:xfrm>
            <a:off x="859155" y="3042458"/>
            <a:ext cx="969645" cy="1346662"/>
          </a:xfrm>
          <a:prstGeom prst="roundRect">
            <a:avLst>
              <a:gd name="adj" fmla="val 103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DCBB3AF-93FB-4C32-BB50-07E37EA1F8FF}"/>
              </a:ext>
            </a:extLst>
          </p:cNvPr>
          <p:cNvSpPr/>
          <p:nvPr/>
        </p:nvSpPr>
        <p:spPr>
          <a:xfrm>
            <a:off x="2011680" y="3042458"/>
            <a:ext cx="2026920" cy="1346662"/>
          </a:xfrm>
          <a:prstGeom prst="roundRect">
            <a:avLst>
              <a:gd name="adj" fmla="val 103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E6FB88-CBB1-409A-ADFA-1B5CC821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704"/>
            <a:ext cx="10515600" cy="662397"/>
          </a:xfrm>
        </p:spPr>
        <p:txBody>
          <a:bodyPr/>
          <a:lstStyle/>
          <a:p>
            <a:r>
              <a:rPr lang="en-US" dirty="0"/>
              <a:t>Compact comparator cell for Systems on a Chip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1835D7-AEE8-4A0B-9878-AFA0CF83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577DBC-2787-40F9-B338-4805E05C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D3A346-BD87-44B9-9A1A-AEBDDD891E97}"/>
              </a:ext>
            </a:extLst>
          </p:cNvPr>
          <p:cNvSpPr txBox="1"/>
          <p:nvPr/>
        </p:nvSpPr>
        <p:spPr>
          <a:xfrm>
            <a:off x="965906" y="1153782"/>
            <a:ext cx="418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Four-transistor hysteresis cell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F9371A-4765-47B5-9389-74045DBEE118}"/>
              </a:ext>
            </a:extLst>
          </p:cNvPr>
          <p:cNvSpPr txBox="1"/>
          <p:nvPr/>
        </p:nvSpPr>
        <p:spPr>
          <a:xfrm>
            <a:off x="2106583" y="465137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Cross-coupled MOSFETs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3A6A9A-7030-4DAF-BB5E-9CFDB4B4427E}"/>
              </a:ext>
            </a:extLst>
          </p:cNvPr>
          <p:cNvSpPr txBox="1"/>
          <p:nvPr/>
        </p:nvSpPr>
        <p:spPr>
          <a:xfrm>
            <a:off x="4424680" y="4608385"/>
            <a:ext cx="167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MOSFET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07F6A1-4568-4F8A-8842-6E04088F39C0}"/>
              </a:ext>
            </a:extLst>
          </p:cNvPr>
          <p:cNvSpPr txBox="1"/>
          <p:nvPr/>
        </p:nvSpPr>
        <p:spPr>
          <a:xfrm>
            <a:off x="2456656" y="5417764"/>
            <a:ext cx="127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BDE24-C77D-49D3-A84A-ADD403A8F05E}"/>
              </a:ext>
            </a:extLst>
          </p:cNvPr>
          <p:cNvSpPr txBox="1"/>
          <p:nvPr/>
        </p:nvSpPr>
        <p:spPr>
          <a:xfrm>
            <a:off x="4424680" y="5337395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3259DE-AD0B-4D13-BFF1-1143928CCAA7}"/>
              </a:ext>
            </a:extLst>
          </p:cNvPr>
          <p:cNvSpPr txBox="1"/>
          <p:nvPr/>
        </p:nvSpPr>
        <p:spPr>
          <a:xfrm>
            <a:off x="521435" y="4586767"/>
            <a:ext cx="167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MOSFET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12AF3B8-FAB5-40EB-9106-40E5D1B22518}"/>
              </a:ext>
            </a:extLst>
          </p:cNvPr>
          <p:cNvSpPr txBox="1"/>
          <p:nvPr/>
        </p:nvSpPr>
        <p:spPr>
          <a:xfrm>
            <a:off x="521435" y="5315777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3254EB80-8048-4F31-BB8A-43CC3704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050" y="2192052"/>
            <a:ext cx="3691767" cy="261467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84D91D-BF83-486D-B760-A701EBD2F051}"/>
              </a:ext>
            </a:extLst>
          </p:cNvPr>
          <p:cNvSpPr txBox="1"/>
          <p:nvPr/>
        </p:nvSpPr>
        <p:spPr>
          <a:xfrm>
            <a:off x="6771417" y="727268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varies with the input signal in such a way that: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F5DC5BC-1CB1-4A74-A6C1-87DDCF9B3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16226"/>
              </p:ext>
            </p:extLst>
          </p:nvPr>
        </p:nvGraphicFramePr>
        <p:xfrm>
          <a:off x="7641078" y="1450177"/>
          <a:ext cx="306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41078" y="1450177"/>
                        <a:ext cx="30607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986DF67-D798-4FDE-BA52-20408B123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01156"/>
              </p:ext>
            </p:extLst>
          </p:nvPr>
        </p:nvGraphicFramePr>
        <p:xfrm>
          <a:off x="6489233" y="4928207"/>
          <a:ext cx="9350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7" imgW="419040" imgH="457200" progId="Equation.DSMT4">
                  <p:embed/>
                </p:oleObj>
              </mc:Choice>
              <mc:Fallback>
                <p:oleObj name="Equation" r:id="rId7" imgW="419040" imgH="457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3F5DC5BC-1CB1-4A74-A6C1-87DDCF9B3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9233" y="4928207"/>
                        <a:ext cx="935038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C125068-13E8-404E-AA46-C73F9FE62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73284"/>
              </p:ext>
            </p:extLst>
          </p:nvPr>
        </p:nvGraphicFramePr>
        <p:xfrm>
          <a:off x="8049143" y="5052169"/>
          <a:ext cx="1643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986DF67-D798-4FDE-BA52-20408B12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9143" y="5052169"/>
                        <a:ext cx="1643062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A0AEEA1D-EDBD-428F-BC05-F15CA03A1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33045"/>
              </p:ext>
            </p:extLst>
          </p:nvPr>
        </p:nvGraphicFramePr>
        <p:xfrm>
          <a:off x="10701778" y="4980731"/>
          <a:ext cx="9636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11" imgW="431640" imgH="457200" progId="Equation.DSMT4">
                  <p:embed/>
                </p:oleObj>
              </mc:Choice>
              <mc:Fallback>
                <p:oleObj name="Equation" r:id="rId11" imgW="43164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986DF67-D798-4FDE-BA52-20408B12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01778" y="4980731"/>
                        <a:ext cx="963612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C408596C-01DB-425E-8E6A-7D4EF49ABF05}"/>
              </a:ext>
            </a:extLst>
          </p:cNvPr>
          <p:cNvSpPr/>
          <p:nvPr/>
        </p:nvSpPr>
        <p:spPr>
          <a:xfrm>
            <a:off x="6823150" y="4045226"/>
            <a:ext cx="571563" cy="815009"/>
          </a:xfrm>
          <a:custGeom>
            <a:avLst/>
            <a:gdLst>
              <a:gd name="connsiteX0" fmla="*/ 213754 w 571563"/>
              <a:gd name="connsiteY0" fmla="*/ 815009 h 815009"/>
              <a:gd name="connsiteX1" fmla="*/ 14972 w 571563"/>
              <a:gd name="connsiteY1" fmla="*/ 447261 h 815009"/>
              <a:gd name="connsiteX2" fmla="*/ 571563 w 571563"/>
              <a:gd name="connsiteY2" fmla="*/ 0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63" h="815009">
                <a:moveTo>
                  <a:pt x="213754" y="815009"/>
                </a:moveTo>
                <a:cubicBezTo>
                  <a:pt x="84545" y="699052"/>
                  <a:pt x="-44663" y="583096"/>
                  <a:pt x="14972" y="447261"/>
                </a:cubicBezTo>
                <a:cubicBezTo>
                  <a:pt x="74607" y="311426"/>
                  <a:pt x="323085" y="155713"/>
                  <a:pt x="5715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08B26DB1-81F3-4FB0-B7A2-A1F49488E631}"/>
              </a:ext>
            </a:extLst>
          </p:cNvPr>
          <p:cNvSpPr/>
          <p:nvPr/>
        </p:nvSpPr>
        <p:spPr>
          <a:xfrm>
            <a:off x="8418231" y="4154557"/>
            <a:ext cx="328204" cy="944217"/>
          </a:xfrm>
          <a:custGeom>
            <a:avLst/>
            <a:gdLst>
              <a:gd name="connsiteX0" fmla="*/ 328204 w 328204"/>
              <a:gd name="connsiteY0" fmla="*/ 944217 h 944217"/>
              <a:gd name="connsiteX1" fmla="*/ 10152 w 328204"/>
              <a:gd name="connsiteY1" fmla="*/ 745434 h 944217"/>
              <a:gd name="connsiteX2" fmla="*/ 99604 w 328204"/>
              <a:gd name="connsiteY2" fmla="*/ 437321 h 944217"/>
              <a:gd name="connsiteX3" fmla="*/ 308326 w 328204"/>
              <a:gd name="connsiteY3" fmla="*/ 0 h 944217"/>
              <a:gd name="connsiteX4" fmla="*/ 308326 w 328204"/>
              <a:gd name="connsiteY4" fmla="*/ 0 h 94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4" h="944217">
                <a:moveTo>
                  <a:pt x="328204" y="944217"/>
                </a:moveTo>
                <a:cubicBezTo>
                  <a:pt x="188228" y="887067"/>
                  <a:pt x="48252" y="829917"/>
                  <a:pt x="10152" y="745434"/>
                </a:cubicBezTo>
                <a:cubicBezTo>
                  <a:pt x="-27948" y="660951"/>
                  <a:pt x="49908" y="561560"/>
                  <a:pt x="99604" y="437321"/>
                </a:cubicBezTo>
                <a:cubicBezTo>
                  <a:pt x="149300" y="313082"/>
                  <a:pt x="308326" y="0"/>
                  <a:pt x="308326" y="0"/>
                </a:cubicBezTo>
                <a:lnTo>
                  <a:pt x="308326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725D24C-BCB3-4995-A1A3-CC7CD39E31DD}"/>
              </a:ext>
            </a:extLst>
          </p:cNvPr>
          <p:cNvSpPr/>
          <p:nvPr/>
        </p:nvSpPr>
        <p:spPr>
          <a:xfrm>
            <a:off x="10017979" y="4134678"/>
            <a:ext cx="736160" cy="1431235"/>
          </a:xfrm>
          <a:custGeom>
            <a:avLst/>
            <a:gdLst>
              <a:gd name="connsiteX0" fmla="*/ 736160 w 736160"/>
              <a:gd name="connsiteY0" fmla="*/ 1431235 h 1431235"/>
              <a:gd name="connsiteX1" fmla="*/ 298838 w 736160"/>
              <a:gd name="connsiteY1" fmla="*/ 1113183 h 1431235"/>
              <a:gd name="connsiteX2" fmla="*/ 10604 w 736160"/>
              <a:gd name="connsiteY2" fmla="*/ 566531 h 1431235"/>
              <a:gd name="connsiteX3" fmla="*/ 90117 w 736160"/>
              <a:gd name="connsiteY3" fmla="*/ 0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60" h="1431235">
                <a:moveTo>
                  <a:pt x="736160" y="1431235"/>
                </a:moveTo>
                <a:cubicBezTo>
                  <a:pt x="577962" y="1344267"/>
                  <a:pt x="419764" y="1257300"/>
                  <a:pt x="298838" y="1113183"/>
                </a:cubicBezTo>
                <a:cubicBezTo>
                  <a:pt x="177912" y="969066"/>
                  <a:pt x="45391" y="752061"/>
                  <a:pt x="10604" y="566531"/>
                </a:cubicBezTo>
                <a:cubicBezTo>
                  <a:pt x="-24183" y="381001"/>
                  <a:pt x="32967" y="190500"/>
                  <a:pt x="9011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1EC04DD8-7EF7-483A-A9A6-6FA8F7F86A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395" y="2113283"/>
            <a:ext cx="4155217" cy="25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17D3A-33F4-42F0-B8F7-3E77CA64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14"/>
            <a:ext cx="10515600" cy="662397"/>
          </a:xfrm>
        </p:spPr>
        <p:txBody>
          <a:bodyPr/>
          <a:lstStyle/>
          <a:p>
            <a:r>
              <a:rPr lang="en-US" dirty="0"/>
              <a:t>Analysis of the four-transistor hysteresis cell: starting point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974370-A75B-4E69-9E28-00C941D5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C82E78-C206-4A91-A039-14EF3DA3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8B1346-211F-4787-9F2E-6B8DDEF38E06}"/>
              </a:ext>
            </a:extLst>
          </p:cNvPr>
          <p:cNvSpPr txBox="1"/>
          <p:nvPr/>
        </p:nvSpPr>
        <p:spPr>
          <a:xfrm>
            <a:off x="5894158" y="1214811"/>
            <a:ext cx="426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start from: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E7BAA5-E1DD-4D49-A06E-00542F056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88080"/>
              </p:ext>
            </p:extLst>
          </p:nvPr>
        </p:nvGraphicFramePr>
        <p:xfrm>
          <a:off x="5924296" y="1742648"/>
          <a:ext cx="2409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4296" y="1742648"/>
                        <a:ext cx="24098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5D35F00-C16B-4FBD-8107-CEB49E428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47415"/>
              </p:ext>
            </p:extLst>
          </p:nvPr>
        </p:nvGraphicFramePr>
        <p:xfrm>
          <a:off x="6883531" y="2279946"/>
          <a:ext cx="16716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4E7BAA5-E1DD-4D49-A06E-00542F056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3531" y="2279946"/>
                        <a:ext cx="16716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F01FD5-4B1A-421F-81B3-5DC9A405EC1C}"/>
              </a:ext>
            </a:extLst>
          </p:cNvPr>
          <p:cNvSpPr txBox="1"/>
          <p:nvPr/>
        </p:nvSpPr>
        <p:spPr>
          <a:xfrm>
            <a:off x="5894158" y="227994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73B7CA3-06CE-4A8C-95FC-8C669410F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65845"/>
              </p:ext>
            </p:extLst>
          </p:nvPr>
        </p:nvGraphicFramePr>
        <p:xfrm>
          <a:off x="8903022" y="2281415"/>
          <a:ext cx="18415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5D35F00-C16B-4FBD-8107-CEB49E428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3022" y="2281415"/>
                        <a:ext cx="18415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5868EF-123D-4BE8-9DF8-59A6BD137AF1}"/>
              </a:ext>
            </a:extLst>
          </p:cNvPr>
          <p:cNvSpPr txBox="1"/>
          <p:nvPr/>
        </p:nvSpPr>
        <p:spPr>
          <a:xfrm>
            <a:off x="5894158" y="296733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M4: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BA51714-D4B7-45FE-B3DF-C76D7C0A3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31386"/>
              </p:ext>
            </p:extLst>
          </p:nvPr>
        </p:nvGraphicFramePr>
        <p:xfrm>
          <a:off x="8575997" y="2942579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" name="Equation" r:id="rId9" imgW="558720" imgH="228600" progId="Equation.DSMT4">
                  <p:embed/>
                </p:oleObj>
              </mc:Choice>
              <mc:Fallback>
                <p:oleObj name="Equation" r:id="rId9" imgW="558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73B7CA3-06CE-4A8C-95FC-8C669410F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5997" y="2942579"/>
                        <a:ext cx="12477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2FDE490-F529-4C63-B4BB-DBBC4EEF1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66862"/>
              </p:ext>
            </p:extLst>
          </p:nvPr>
        </p:nvGraphicFramePr>
        <p:xfrm>
          <a:off x="6265693" y="3584433"/>
          <a:ext cx="15589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" name="Equation" r:id="rId11" imgW="698400" imgH="228600" progId="Equation.DSMT4">
                  <p:embed/>
                </p:oleObj>
              </mc:Choice>
              <mc:Fallback>
                <p:oleObj name="Equation" r:id="rId11" imgW="6984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BA51714-D4B7-45FE-B3DF-C76D7C0A3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65693" y="3584433"/>
                        <a:ext cx="15589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99FEC305-686E-4745-8839-B270E57C2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10240"/>
              </p:ext>
            </p:extLst>
          </p:nvPr>
        </p:nvGraphicFramePr>
        <p:xfrm>
          <a:off x="8512973" y="3564741"/>
          <a:ext cx="1049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" name="Equation" r:id="rId13" imgW="469800" imgH="228600" progId="Equation.DSMT4">
                  <p:embed/>
                </p:oleObj>
              </mc:Choice>
              <mc:Fallback>
                <p:oleObj name="Equation" r:id="rId13" imgW="4698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12973" y="3564741"/>
                        <a:ext cx="1049338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F2C614-0DC6-4C8A-A663-76045BF8B0BA}"/>
              </a:ext>
            </a:extLst>
          </p:cNvPr>
          <p:cNvSpPr txBox="1"/>
          <p:nvPr/>
        </p:nvSpPr>
        <p:spPr>
          <a:xfrm>
            <a:off x="838199" y="4476575"/>
            <a:ext cx="550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it is M1 that carries all current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C14A231-3E3C-4C3D-A9D1-888957594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50454"/>
              </p:ext>
            </p:extLst>
          </p:nvPr>
        </p:nvGraphicFramePr>
        <p:xfrm>
          <a:off x="6265693" y="4182195"/>
          <a:ext cx="2892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" name="Equation" r:id="rId15" imgW="1295280" imgH="482400" progId="Equation.DSMT4">
                  <p:embed/>
                </p:oleObj>
              </mc:Choice>
              <mc:Fallback>
                <p:oleObj name="Equation" r:id="rId15" imgW="129528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5693" y="4182195"/>
                        <a:ext cx="2892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5BE07E8-E368-4DB0-BFA6-C3D89BF31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06896"/>
              </p:ext>
            </p:extLst>
          </p:nvPr>
        </p:nvGraphicFramePr>
        <p:xfrm>
          <a:off x="9213276" y="4189773"/>
          <a:ext cx="17002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" name="Equation" r:id="rId17" imgW="761760" imgH="482400" progId="Equation.DSMT4">
                  <p:embed/>
                </p:oleObj>
              </mc:Choice>
              <mc:Fallback>
                <p:oleObj name="Equation" r:id="rId17" imgW="76176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C14A231-3E3C-4C3D-A9D1-888957594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13276" y="4189773"/>
                        <a:ext cx="170021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859A017-64DA-4A5E-BD6E-3119B259A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5797"/>
              </p:ext>
            </p:extLst>
          </p:nvPr>
        </p:nvGraphicFramePr>
        <p:xfrm>
          <a:off x="1053203" y="5031792"/>
          <a:ext cx="20986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" name="Equation" r:id="rId19" imgW="939600" imgH="228600" progId="Equation.DSMT4">
                  <p:embed/>
                </p:oleObj>
              </mc:Choice>
              <mc:Fallback>
                <p:oleObj name="Equation" r:id="rId19" imgW="9396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53203" y="5031792"/>
                        <a:ext cx="20986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7A1614A-2EA3-4995-BC80-870A504A1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39997"/>
              </p:ext>
            </p:extLst>
          </p:nvPr>
        </p:nvGraphicFramePr>
        <p:xfrm>
          <a:off x="3736768" y="5674073"/>
          <a:ext cx="1049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" name="Equation" r:id="rId21" imgW="469800" imgH="228600" progId="Equation.DSMT4">
                  <p:embed/>
                </p:oleObj>
              </mc:Choice>
              <mc:Fallback>
                <p:oleObj name="Equation" r:id="rId21" imgW="469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73B7CA3-06CE-4A8C-95FC-8C669410F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6768" y="5674073"/>
                        <a:ext cx="1049338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E86D95-D488-41FD-B956-F822CDD75D37}"/>
              </a:ext>
            </a:extLst>
          </p:cNvPr>
          <p:cNvSpPr txBox="1"/>
          <p:nvPr/>
        </p:nvSpPr>
        <p:spPr>
          <a:xfrm>
            <a:off x="3344932" y="5041307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(M3 is on)</a:t>
            </a:r>
          </a:p>
        </p:txBody>
      </p:sp>
      <p:sp>
        <p:nvSpPr>
          <p:cNvPr id="22" name="Parentesi graffa chiusa 21">
            <a:extLst>
              <a:ext uri="{FF2B5EF4-FFF2-40B4-BE49-F238E27FC236}">
                <a16:creationId xmlns:a16="http://schemas.microsoft.com/office/drawing/2014/main" id="{3EBFAABA-44B8-4AED-B219-D26D1C920073}"/>
              </a:ext>
            </a:extLst>
          </p:cNvPr>
          <p:cNvSpPr/>
          <p:nvPr/>
        </p:nvSpPr>
        <p:spPr>
          <a:xfrm>
            <a:off x="4898562" y="5109925"/>
            <a:ext cx="408934" cy="1079500"/>
          </a:xfrm>
          <a:prstGeom prst="rightBrace">
            <a:avLst>
              <a:gd name="adj1" fmla="val 350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6C321CE0-CD1F-42D6-9AEC-68BA1C3B6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89889"/>
              </p:ext>
            </p:extLst>
          </p:nvPr>
        </p:nvGraphicFramePr>
        <p:xfrm>
          <a:off x="5625534" y="5426028"/>
          <a:ext cx="18145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" name="Equation" r:id="rId23" imgW="812520" imgH="228600" progId="Equation.DSMT4">
                  <p:embed/>
                </p:oleObj>
              </mc:Choice>
              <mc:Fallback>
                <p:oleObj name="Equation" r:id="rId23" imgW="8125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7A1614A-2EA3-4995-BC80-870A504A1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25534" y="5426028"/>
                        <a:ext cx="181451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154AAD22-0F9A-47DA-8043-4D3F91BD27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99964" y="1691277"/>
            <a:ext cx="3897130" cy="2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30804-6AC9-4B5F-998E-83EDC3CB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4-transistor cell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F45401-BA18-4835-A6DE-5013A4D9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A0339D-F0B7-4816-BC4A-8EEAFFCF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561993D-EA50-44CA-93A7-29B09712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52" y="1484070"/>
            <a:ext cx="5124450" cy="3362325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C80D79F-6DA8-43CC-B53B-B824A4B01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75723"/>
              </p:ext>
            </p:extLst>
          </p:nvPr>
        </p:nvGraphicFramePr>
        <p:xfrm>
          <a:off x="2209312" y="3100502"/>
          <a:ext cx="2232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5" imgW="1091880" imgH="482400" progId="Equation.DSMT4">
                  <p:embed/>
                </p:oleObj>
              </mc:Choice>
              <mc:Fallback>
                <p:oleObj name="Equation" r:id="rId5" imgW="1091880" imgH="4824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85BE07E8-E368-4DB0-BFA6-C3D89BF31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312" y="3100502"/>
                        <a:ext cx="2232025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A0935F7-E9DA-4248-87A8-22158A8A1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82945"/>
              </p:ext>
            </p:extLst>
          </p:nvPr>
        </p:nvGraphicFramePr>
        <p:xfrm>
          <a:off x="4772025" y="3378200"/>
          <a:ext cx="1193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2025" y="3378200"/>
                        <a:ext cx="11938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B980F04-3EDC-411B-B006-871AA79320BC}"/>
              </a:ext>
            </a:extLst>
          </p:cNvPr>
          <p:cNvSpPr/>
          <p:nvPr/>
        </p:nvSpPr>
        <p:spPr>
          <a:xfrm>
            <a:off x="4462670" y="2355574"/>
            <a:ext cx="1520687" cy="735496"/>
          </a:xfrm>
          <a:custGeom>
            <a:avLst/>
            <a:gdLst>
              <a:gd name="connsiteX0" fmla="*/ 0 w 1520687"/>
              <a:gd name="connsiteY0" fmla="*/ 735496 h 735496"/>
              <a:gd name="connsiteX1" fmla="*/ 238539 w 1520687"/>
              <a:gd name="connsiteY1" fmla="*/ 318052 h 735496"/>
              <a:gd name="connsiteX2" fmla="*/ 675860 w 1520687"/>
              <a:gd name="connsiteY2" fmla="*/ 109330 h 735496"/>
              <a:gd name="connsiteX3" fmla="*/ 1520687 w 1520687"/>
              <a:gd name="connsiteY3" fmla="*/ 0 h 73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687" h="735496">
                <a:moveTo>
                  <a:pt x="0" y="735496"/>
                </a:moveTo>
                <a:cubicBezTo>
                  <a:pt x="62948" y="578954"/>
                  <a:pt x="125896" y="422413"/>
                  <a:pt x="238539" y="318052"/>
                </a:cubicBezTo>
                <a:cubicBezTo>
                  <a:pt x="351182" y="213691"/>
                  <a:pt x="462169" y="162339"/>
                  <a:pt x="675860" y="109330"/>
                </a:cubicBezTo>
                <a:cubicBezTo>
                  <a:pt x="889551" y="56321"/>
                  <a:pt x="1205119" y="28160"/>
                  <a:pt x="1520687" y="0"/>
                </a:cubicBezTo>
              </a:path>
            </a:pathLst>
          </a:custGeom>
          <a:noFill/>
          <a:ln w="38100">
            <a:solidFill>
              <a:srgbClr val="A23CA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976BA68-2566-4606-8DBA-CEC5D17572AE}"/>
              </a:ext>
            </a:extLst>
          </p:cNvPr>
          <p:cNvCxnSpPr/>
          <p:nvPr/>
        </p:nvCxnSpPr>
        <p:spPr>
          <a:xfrm>
            <a:off x="5501082" y="3846047"/>
            <a:ext cx="584338" cy="55717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523258-DA0F-4D58-A281-D69CF0FB62C5}"/>
              </a:ext>
            </a:extLst>
          </p:cNvPr>
          <p:cNvSpPr txBox="1"/>
          <p:nvPr/>
        </p:nvSpPr>
        <p:spPr>
          <a:xfrm>
            <a:off x="691172" y="4292802"/>
            <a:ext cx="434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condition: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size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such a way that: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51C77CC-B0FD-4AB9-A3B1-EB174C62F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97467"/>
              </p:ext>
            </p:extLst>
          </p:nvPr>
        </p:nvGraphicFramePr>
        <p:xfrm>
          <a:off x="742460" y="5155252"/>
          <a:ext cx="1798681" cy="60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2460" y="5155252"/>
                        <a:ext cx="1798681" cy="60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53B37B26-F174-49B6-BC67-FD083785AC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204" y="1245452"/>
            <a:ext cx="2809875" cy="173355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CE4C1E-5897-442A-9DBB-7C81B6B1D14E}"/>
              </a:ext>
            </a:extLst>
          </p:cNvPr>
          <p:cNvSpPr txBox="1"/>
          <p:nvPr/>
        </p:nvSpPr>
        <p:spPr>
          <a:xfrm>
            <a:off x="3308659" y="5408816"/>
            <a:ext cx="55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reason will be clear later </a:t>
            </a:r>
          </a:p>
        </p:txBody>
      </p:sp>
    </p:spTree>
    <p:extLst>
      <p:ext uri="{BB962C8B-B14F-4D97-AF65-F5344CB8AC3E}">
        <p14:creationId xmlns:p14="http://schemas.microsoft.com/office/powerpoint/2010/main" val="12513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CF0218F-0F13-4115-901F-BC2BA104C439}"/>
              </a:ext>
            </a:extLst>
          </p:cNvPr>
          <p:cNvSpPr/>
          <p:nvPr/>
        </p:nvSpPr>
        <p:spPr>
          <a:xfrm>
            <a:off x="7791795" y="1539697"/>
            <a:ext cx="886538" cy="1191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9207C4A-2F3C-408D-89E9-AE4527EC1CD3}"/>
              </a:ext>
            </a:extLst>
          </p:cNvPr>
          <p:cNvSpPr/>
          <p:nvPr/>
        </p:nvSpPr>
        <p:spPr>
          <a:xfrm>
            <a:off x="9906000" y="1540933"/>
            <a:ext cx="685800" cy="1191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ECB521-D25D-4C8E-80FA-DD48C9E4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21" y="82263"/>
            <a:ext cx="10515600" cy="662397"/>
          </a:xfrm>
        </p:spPr>
        <p:txBody>
          <a:bodyPr/>
          <a:lstStyle/>
          <a:p>
            <a:r>
              <a:rPr lang="en-US" dirty="0"/>
              <a:t>Increasing</a:t>
            </a:r>
            <a:r>
              <a:rPr lang="en-US" i="1" dirty="0"/>
              <a:t> I</a:t>
            </a:r>
            <a:r>
              <a:rPr lang="en-US" i="1" baseline="-25000" dirty="0"/>
              <a:t>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D32E6F-0687-489B-A813-ED46961C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67627E-B592-48BC-87DA-36BC4BF5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E8E0C4F-167B-43B3-A50C-D1E4CD3C4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721" y="866094"/>
            <a:ext cx="5124450" cy="33623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8628AA2-63CF-48D8-9DAC-31E04E404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24261"/>
              </p:ext>
            </p:extLst>
          </p:nvPr>
        </p:nvGraphicFramePr>
        <p:xfrm>
          <a:off x="1491773" y="5139013"/>
          <a:ext cx="2892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6" imgW="1295280" imgH="482400" progId="Equation.DSMT4">
                  <p:embed/>
                </p:oleObj>
              </mc:Choice>
              <mc:Fallback>
                <p:oleObj name="Equation" r:id="rId6" imgW="129528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C14A231-3E3C-4C3D-A9D1-888957594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1773" y="5139013"/>
                        <a:ext cx="2892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B05AC0-E4C4-4130-8AD6-4F7B13155AE6}"/>
              </a:ext>
            </a:extLst>
          </p:cNvPr>
          <p:cNvSpPr txBox="1"/>
          <p:nvPr/>
        </p:nvSpPr>
        <p:spPr>
          <a:xfrm>
            <a:off x="754921" y="4228419"/>
            <a:ext cx="431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 of the same amount,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decreases: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507A1712-FB13-4358-BB78-9A908CF18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576" y="3141641"/>
            <a:ext cx="5600700" cy="2867025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F38A4DB-48DB-44ED-8173-6CE8B2A48B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9992" y="3079989"/>
            <a:ext cx="4171950" cy="2686050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13271799-BB17-4441-A43A-67FFF8B3B0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0505" y="3103544"/>
            <a:ext cx="4200525" cy="268605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1D2FBA0-84AC-4EC1-A419-07CF97DF8778}"/>
              </a:ext>
            </a:extLst>
          </p:cNvPr>
          <p:cNvSpPr txBox="1"/>
          <p:nvPr/>
        </p:nvSpPr>
        <p:spPr>
          <a:xfrm>
            <a:off x="5373280" y="1907520"/>
            <a:ext cx="232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increases: 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38C8B9E4-5DC2-410C-8266-75DAE1C08067}"/>
              </a:ext>
            </a:extLst>
          </p:cNvPr>
          <p:cNvSpPr/>
          <p:nvPr/>
        </p:nvSpPr>
        <p:spPr>
          <a:xfrm rot="18447958">
            <a:off x="6605767" y="2488572"/>
            <a:ext cx="435386" cy="5048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FECDD81A-F52A-491B-897F-BEF3969E387B}"/>
              </a:ext>
            </a:extLst>
          </p:cNvPr>
          <p:cNvSpPr/>
          <p:nvPr/>
        </p:nvSpPr>
        <p:spPr>
          <a:xfrm>
            <a:off x="1122325" y="1750408"/>
            <a:ext cx="846744" cy="116435"/>
          </a:xfrm>
          <a:custGeom>
            <a:avLst/>
            <a:gdLst>
              <a:gd name="connsiteX0" fmla="*/ 0 w 846744"/>
              <a:gd name="connsiteY0" fmla="*/ 0 h 116435"/>
              <a:gd name="connsiteX1" fmla="*/ 150906 w 846744"/>
              <a:gd name="connsiteY1" fmla="*/ 15703 h 116435"/>
              <a:gd name="connsiteX2" fmla="*/ 424956 w 846744"/>
              <a:gd name="connsiteY2" fmla="*/ 52240 h 116435"/>
              <a:gd name="connsiteX3" fmla="*/ 846745 w 846744"/>
              <a:gd name="connsiteY3" fmla="*/ 116436 h 11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3FCDCC64-1A6C-4E19-8553-C1D02F90C7C2}"/>
              </a:ext>
            </a:extLst>
          </p:cNvPr>
          <p:cNvSpPr/>
          <p:nvPr/>
        </p:nvSpPr>
        <p:spPr>
          <a:xfrm>
            <a:off x="1147915" y="3103543"/>
            <a:ext cx="893531" cy="143143"/>
          </a:xfrm>
          <a:custGeom>
            <a:avLst/>
            <a:gdLst>
              <a:gd name="connsiteX0" fmla="*/ 0 w 893531"/>
              <a:gd name="connsiteY0" fmla="*/ 210093 h 210092"/>
              <a:gd name="connsiteX1" fmla="*/ 251447 w 893531"/>
              <a:gd name="connsiteY1" fmla="*/ 167021 h 210092"/>
              <a:gd name="connsiteX2" fmla="*/ 642101 w 893531"/>
              <a:gd name="connsiteY2" fmla="*/ 76333 h 210092"/>
              <a:gd name="connsiteX3" fmla="*/ 893532 w 893531"/>
              <a:gd name="connsiteY3" fmla="*/ 0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w="38100" cap="rnd">
            <a:solidFill>
              <a:srgbClr val="00FF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86D9766A-5F5F-40D9-98DB-BDEE7C0BFC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9724" y="781339"/>
            <a:ext cx="3482236" cy="2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8" grpId="0"/>
      <p:bldP spid="25" grpId="0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FA4F1B-8929-4D41-B1F0-D46C8674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876A4D-75C9-4B11-ADBD-07FDC8C4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397341F-1EB0-499D-AC67-FC471970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21" y="82263"/>
            <a:ext cx="10515600" cy="662397"/>
          </a:xfrm>
        </p:spPr>
        <p:txBody>
          <a:bodyPr/>
          <a:lstStyle/>
          <a:p>
            <a:r>
              <a:rPr lang="en-US" dirty="0"/>
              <a:t>Increasing</a:t>
            </a:r>
            <a:r>
              <a:rPr lang="en-US" i="1" dirty="0"/>
              <a:t> I</a:t>
            </a:r>
            <a:r>
              <a:rPr lang="en-US" i="1" baseline="-25000" dirty="0"/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085514-6694-4DC1-B284-7AEC6E403484}"/>
              </a:ext>
            </a:extLst>
          </p:cNvPr>
          <p:cNvSpPr txBox="1"/>
          <p:nvPr/>
        </p:nvSpPr>
        <p:spPr>
          <a:xfrm>
            <a:off x="276970" y="3544696"/>
            <a:ext cx="557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increases,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decreases. Until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remains below the threshold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and M4 are off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19A6366-EA37-4B01-8DFD-610EB43C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1560" y="1279635"/>
            <a:ext cx="5124450" cy="336232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5F14F0A-1CA1-4A11-AB17-DAB8A766371A}"/>
              </a:ext>
            </a:extLst>
          </p:cNvPr>
          <p:cNvSpPr/>
          <p:nvPr/>
        </p:nvSpPr>
        <p:spPr>
          <a:xfrm rot="21269082">
            <a:off x="6750563" y="2103856"/>
            <a:ext cx="1263043" cy="260625"/>
          </a:xfrm>
          <a:custGeom>
            <a:avLst/>
            <a:gdLst>
              <a:gd name="connsiteX0" fmla="*/ 0 w 846744"/>
              <a:gd name="connsiteY0" fmla="*/ 0 h 116435"/>
              <a:gd name="connsiteX1" fmla="*/ 150906 w 846744"/>
              <a:gd name="connsiteY1" fmla="*/ 15703 h 116435"/>
              <a:gd name="connsiteX2" fmla="*/ 424956 w 846744"/>
              <a:gd name="connsiteY2" fmla="*/ 52240 h 116435"/>
              <a:gd name="connsiteX3" fmla="*/ 846745 w 846744"/>
              <a:gd name="connsiteY3" fmla="*/ 116436 h 11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87E91E-CBA7-40BC-89CA-AFBFD06325EB}"/>
              </a:ext>
            </a:extLst>
          </p:cNvPr>
          <p:cNvSpPr/>
          <p:nvPr/>
        </p:nvSpPr>
        <p:spPr>
          <a:xfrm>
            <a:off x="6785754" y="3429000"/>
            <a:ext cx="1237453" cy="231228"/>
          </a:xfrm>
          <a:custGeom>
            <a:avLst/>
            <a:gdLst>
              <a:gd name="connsiteX0" fmla="*/ 0 w 893531"/>
              <a:gd name="connsiteY0" fmla="*/ 210093 h 210092"/>
              <a:gd name="connsiteX1" fmla="*/ 251447 w 893531"/>
              <a:gd name="connsiteY1" fmla="*/ 167021 h 210092"/>
              <a:gd name="connsiteX2" fmla="*/ 642101 w 893531"/>
              <a:gd name="connsiteY2" fmla="*/ 76333 h 210092"/>
              <a:gd name="connsiteX3" fmla="*/ 893532 w 893531"/>
              <a:gd name="connsiteY3" fmla="*/ 0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w="38100" cap="rnd">
            <a:solidFill>
              <a:srgbClr val="00FF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943C7288-06E6-4537-9AED-88615A16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479" y="620330"/>
            <a:ext cx="4017300" cy="24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Widescreen</PresentationFormat>
  <Paragraphs>211</Paragraphs>
  <Slides>30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Tema di Office</vt:lpstr>
      <vt:lpstr>Equation</vt:lpstr>
      <vt:lpstr>Comparators </vt:lpstr>
      <vt:lpstr>Comparators: amplifier-based implementations</vt:lpstr>
      <vt:lpstr>Regenerative comparators: hysteresis</vt:lpstr>
      <vt:lpstr>Commercial products</vt:lpstr>
      <vt:lpstr>Compact comparator cell for Systems on a Chip</vt:lpstr>
      <vt:lpstr>Analysis of the four-transistor hysteresis cell: starting point</vt:lpstr>
      <vt:lpstr>Analysis of the 4-transistor cell</vt:lpstr>
      <vt:lpstr>Increasing I2</vt:lpstr>
      <vt:lpstr>Increasing I2</vt:lpstr>
      <vt:lpstr>V2 reaches the threshold</vt:lpstr>
      <vt:lpstr>V2 reaches the threshold</vt:lpstr>
      <vt:lpstr>Starting from the other extreme</vt:lpstr>
      <vt:lpstr>Putting the two behaviors together:</vt:lpstr>
      <vt:lpstr>Phenomena that happen when V2 overcome Vt</vt:lpstr>
      <vt:lpstr>Positive feedback loop: small signal analysis</vt:lpstr>
      <vt:lpstr>Positive feedback loop: dc instability</vt:lpstr>
      <vt:lpstr>The effect of positive feedback</vt:lpstr>
      <vt:lpstr>The "click"</vt:lpstr>
      <vt:lpstr>The two stable characteristics </vt:lpstr>
      <vt:lpstr>Non regenerative case (no hysteresis)</vt:lpstr>
      <vt:lpstr>A simple comparator based on the 4-transistor hysteresis cell</vt:lpstr>
      <vt:lpstr>Calculation of the comparator upper thresholds</vt:lpstr>
      <vt:lpstr>Calculation of the comparator upper thresholds</vt:lpstr>
      <vt:lpstr>Complete characteristics of the comparator</vt:lpstr>
      <vt:lpstr>Minimum achievable hysteresis</vt:lpstr>
      <vt:lpstr>How to obtain a comparator with very low hysteresis</vt:lpstr>
      <vt:lpstr>A simple low-frequency VCO based on comparator hysteresis</vt:lpstr>
      <vt:lpstr>Calculation of the oscillator frequency</vt:lpstr>
      <vt:lpstr>Implementation with "current starved" inverter</vt:lpstr>
      <vt:lpstr>A simple voltage-to-current converter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616</cp:revision>
  <dcterms:created xsi:type="dcterms:W3CDTF">2015-02-03T16:10:37Z</dcterms:created>
  <dcterms:modified xsi:type="dcterms:W3CDTF">2020-12-07T21:39:43Z</dcterms:modified>
</cp:coreProperties>
</file>