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3878" autoAdjust="0"/>
  </p:normalViewPr>
  <p:slideViewPr>
    <p:cSldViewPr snapToGrid="0">
      <p:cViewPr varScale="1">
        <p:scale>
          <a:sx n="64" d="100"/>
          <a:sy n="64" d="100"/>
        </p:scale>
        <p:origin x="552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55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0.wmf"/><Relationship Id="rId1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2.wmf"/><Relationship Id="rId2" Type="http://schemas.openxmlformats.org/officeDocument/2006/relationships/image" Target="../media/image28.wmf"/><Relationship Id="rId1" Type="http://schemas.openxmlformats.org/officeDocument/2006/relationships/image" Target="../media/image17.wmf"/><Relationship Id="rId6" Type="http://schemas.openxmlformats.org/officeDocument/2006/relationships/image" Target="../media/image31.wmf"/><Relationship Id="rId5" Type="http://schemas.openxmlformats.org/officeDocument/2006/relationships/image" Target="../media/image18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Design of Mixed Signal Circuits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50.png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2.svg"/><Relationship Id="rId5" Type="http://schemas.openxmlformats.org/officeDocument/2006/relationships/image" Target="../media/image9.png"/><Relationship Id="rId4" Type="http://schemas.openxmlformats.org/officeDocument/2006/relationships/image" Target="../media/image5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50.png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2.svg"/><Relationship Id="rId11" Type="http://schemas.openxmlformats.org/officeDocument/2006/relationships/oleObject" Target="../embeddings/oleObject43.bin"/><Relationship Id="rId5" Type="http://schemas.openxmlformats.org/officeDocument/2006/relationships/image" Target="../media/image9.png"/><Relationship Id="rId10" Type="http://schemas.openxmlformats.org/officeDocument/2006/relationships/image" Target="../media/image53.wmf"/><Relationship Id="rId4" Type="http://schemas.openxmlformats.org/officeDocument/2006/relationships/image" Target="../media/image51.svg"/><Relationship Id="rId9" Type="http://schemas.openxmlformats.org/officeDocument/2006/relationships/oleObject" Target="../embeddings/oleObject4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png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10" Type="http://schemas.openxmlformats.org/officeDocument/2006/relationships/image" Target="../media/image59.svg"/><Relationship Id="rId4" Type="http://schemas.openxmlformats.org/officeDocument/2006/relationships/image" Target="../media/image51.sv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64.svg"/><Relationship Id="rId4" Type="http://schemas.openxmlformats.org/officeDocument/2006/relationships/image" Target="../media/image59.svg"/><Relationship Id="rId9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51.bin"/><Relationship Id="rId3" Type="http://schemas.openxmlformats.org/officeDocument/2006/relationships/image" Target="../media/image63.png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0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67.wmf"/><Relationship Id="rId4" Type="http://schemas.openxmlformats.org/officeDocument/2006/relationships/image" Target="../media/image64.svg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6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76.svg"/><Relationship Id="rId4" Type="http://schemas.openxmlformats.org/officeDocument/2006/relationships/image" Target="../media/image71.wmf"/><Relationship Id="rId9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59.bin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8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2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9.svg"/><Relationship Id="rId11" Type="http://schemas.openxmlformats.org/officeDocument/2006/relationships/image" Target="../media/image83.png"/><Relationship Id="rId5" Type="http://schemas.openxmlformats.org/officeDocument/2006/relationships/image" Target="../media/image58.png"/><Relationship Id="rId15" Type="http://schemas.openxmlformats.org/officeDocument/2006/relationships/oleObject" Target="../embeddings/oleObject60.bin"/><Relationship Id="rId10" Type="http://schemas.openxmlformats.org/officeDocument/2006/relationships/image" Target="../media/image80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8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image" Target="../media/image83.png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85.wmf"/><Relationship Id="rId4" Type="http://schemas.openxmlformats.org/officeDocument/2006/relationships/image" Target="../media/image84.svg"/><Relationship Id="rId9" Type="http://schemas.openxmlformats.org/officeDocument/2006/relationships/oleObject" Target="../embeddings/oleObject6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7" Type="http://schemas.openxmlformats.org/officeDocument/2006/relationships/image" Target="../media/image91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svg"/><Relationship Id="rId4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4.bin"/><Relationship Id="rId3" Type="http://schemas.openxmlformats.org/officeDocument/2006/relationships/image" Target="../media/image7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sv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9.png"/><Relationship Id="rId10" Type="http://schemas.openxmlformats.org/officeDocument/2006/relationships/image" Target="../media/image4.wmf"/><Relationship Id="rId4" Type="http://schemas.openxmlformats.org/officeDocument/2006/relationships/image" Target="../media/image8.sv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5.wmf"/><Relationship Id="rId3" Type="http://schemas.openxmlformats.org/officeDocument/2006/relationships/image" Target="../media/image26.png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1.wmf"/><Relationship Id="rId4" Type="http://schemas.openxmlformats.org/officeDocument/2006/relationships/image" Target="../media/image27.svg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3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41.png"/><Relationship Id="rId18" Type="http://schemas.openxmlformats.org/officeDocument/2006/relationships/image" Target="../media/image39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36.wmf"/><Relationship Id="rId19" Type="http://schemas.openxmlformats.org/officeDocument/2006/relationships/oleObject" Target="../embeddings/oleObject35.bin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4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8.sv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wmf"/><Relationship Id="rId11" Type="http://schemas.openxmlformats.org/officeDocument/2006/relationships/image" Target="../media/image47.png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90A973-47EC-4F48-A7E8-BF40246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6F019F-D9DF-46C1-B315-4745FF3F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34D68102-9465-40FC-80F7-255AD90415F8}"/>
              </a:ext>
            </a:extLst>
          </p:cNvPr>
          <p:cNvSpPr/>
          <p:nvPr/>
        </p:nvSpPr>
        <p:spPr>
          <a:xfrm>
            <a:off x="3467100" y="3992880"/>
            <a:ext cx="1219200" cy="17602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A99F8E07-2B1F-4DA2-8E4E-06474361EE22}"/>
              </a:ext>
            </a:extLst>
          </p:cNvPr>
          <p:cNvSpPr/>
          <p:nvPr/>
        </p:nvSpPr>
        <p:spPr>
          <a:xfrm>
            <a:off x="3467100" y="2857500"/>
            <a:ext cx="4857750" cy="1866900"/>
          </a:xfrm>
          <a:custGeom>
            <a:avLst/>
            <a:gdLst>
              <a:gd name="connsiteX0" fmla="*/ 2949183 w 4857750"/>
              <a:gd name="connsiteY0" fmla="*/ 0 h 1866900"/>
              <a:gd name="connsiteX1" fmla="*/ 4438645 w 4857750"/>
              <a:gd name="connsiteY1" fmla="*/ 0 h 1866900"/>
              <a:gd name="connsiteX2" fmla="*/ 4667250 w 4857750"/>
              <a:gd name="connsiteY2" fmla="*/ 228605 h 1866900"/>
              <a:gd name="connsiteX3" fmla="*/ 4667250 w 4857750"/>
              <a:gd name="connsiteY3" fmla="*/ 1142995 h 1866900"/>
              <a:gd name="connsiteX4" fmla="*/ 4667249 w 4857750"/>
              <a:gd name="connsiteY4" fmla="*/ 1143000 h 1866900"/>
              <a:gd name="connsiteX5" fmla="*/ 4737098 w 4857750"/>
              <a:gd name="connsiteY5" fmla="*/ 1143000 h 1866900"/>
              <a:gd name="connsiteX6" fmla="*/ 4857750 w 4857750"/>
              <a:gd name="connsiteY6" fmla="*/ 1263652 h 1866900"/>
              <a:gd name="connsiteX7" fmla="*/ 4857750 w 4857750"/>
              <a:gd name="connsiteY7" fmla="*/ 1746248 h 1866900"/>
              <a:gd name="connsiteX8" fmla="*/ 4737098 w 4857750"/>
              <a:gd name="connsiteY8" fmla="*/ 1866900 h 1866900"/>
              <a:gd name="connsiteX9" fmla="*/ 120652 w 4857750"/>
              <a:gd name="connsiteY9" fmla="*/ 1866900 h 1866900"/>
              <a:gd name="connsiteX10" fmla="*/ 0 w 4857750"/>
              <a:gd name="connsiteY10" fmla="*/ 1746248 h 1866900"/>
              <a:gd name="connsiteX11" fmla="*/ 0 w 4857750"/>
              <a:gd name="connsiteY11" fmla="*/ 1263652 h 1866900"/>
              <a:gd name="connsiteX12" fmla="*/ 120652 w 4857750"/>
              <a:gd name="connsiteY12" fmla="*/ 1143000 h 1866900"/>
              <a:gd name="connsiteX13" fmla="*/ 2720579 w 4857750"/>
              <a:gd name="connsiteY13" fmla="*/ 1143000 h 1866900"/>
              <a:gd name="connsiteX14" fmla="*/ 2720578 w 4857750"/>
              <a:gd name="connsiteY14" fmla="*/ 1142995 h 1866900"/>
              <a:gd name="connsiteX15" fmla="*/ 2720578 w 4857750"/>
              <a:gd name="connsiteY15" fmla="*/ 228605 h 1866900"/>
              <a:gd name="connsiteX16" fmla="*/ 2949183 w 4857750"/>
              <a:gd name="connsiteY16" fmla="*/ 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57750" h="1866900">
                <a:moveTo>
                  <a:pt x="2949183" y="0"/>
                </a:moveTo>
                <a:lnTo>
                  <a:pt x="4438645" y="0"/>
                </a:lnTo>
                <a:cubicBezTo>
                  <a:pt x="4564900" y="0"/>
                  <a:pt x="4667250" y="102350"/>
                  <a:pt x="4667250" y="228605"/>
                </a:cubicBezTo>
                <a:lnTo>
                  <a:pt x="4667250" y="1142995"/>
                </a:lnTo>
                <a:lnTo>
                  <a:pt x="4667249" y="1143000"/>
                </a:lnTo>
                <a:lnTo>
                  <a:pt x="4737098" y="1143000"/>
                </a:lnTo>
                <a:cubicBezTo>
                  <a:pt x="4803732" y="1143000"/>
                  <a:pt x="4857750" y="1197018"/>
                  <a:pt x="4857750" y="1263652"/>
                </a:cubicBezTo>
                <a:lnTo>
                  <a:pt x="4857750" y="1746248"/>
                </a:lnTo>
                <a:cubicBezTo>
                  <a:pt x="4857750" y="1812882"/>
                  <a:pt x="4803732" y="1866900"/>
                  <a:pt x="4737098" y="1866900"/>
                </a:cubicBezTo>
                <a:lnTo>
                  <a:pt x="120652" y="1866900"/>
                </a:lnTo>
                <a:cubicBezTo>
                  <a:pt x="54018" y="1866900"/>
                  <a:pt x="0" y="1812882"/>
                  <a:pt x="0" y="1746248"/>
                </a:cubicBezTo>
                <a:lnTo>
                  <a:pt x="0" y="1263652"/>
                </a:lnTo>
                <a:cubicBezTo>
                  <a:pt x="0" y="1197018"/>
                  <a:pt x="54018" y="1143000"/>
                  <a:pt x="120652" y="1143000"/>
                </a:cubicBezTo>
                <a:lnTo>
                  <a:pt x="2720579" y="1143000"/>
                </a:lnTo>
                <a:lnTo>
                  <a:pt x="2720578" y="1142995"/>
                </a:lnTo>
                <a:lnTo>
                  <a:pt x="2720578" y="228605"/>
                </a:lnTo>
                <a:cubicBezTo>
                  <a:pt x="2720578" y="102350"/>
                  <a:pt x="2822928" y="0"/>
                  <a:pt x="2949183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7FF3ECBA-C340-4D70-9946-98897493C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8412" y="962377"/>
            <a:ext cx="6243638" cy="4933245"/>
          </a:xfrm>
          <a:prstGeom prst="rect">
            <a:avLst/>
          </a:prstGeom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F6715C82-0896-4123-8478-9A1262DA15B3}"/>
              </a:ext>
            </a:extLst>
          </p:cNvPr>
          <p:cNvCxnSpPr/>
          <p:nvPr/>
        </p:nvCxnSpPr>
        <p:spPr>
          <a:xfrm flipH="1">
            <a:off x="8115300" y="2209800"/>
            <a:ext cx="666750" cy="647700"/>
          </a:xfrm>
          <a:prstGeom prst="straightConnector1">
            <a:avLst/>
          </a:prstGeom>
          <a:ln w="317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BA92DC6-F2FA-4737-A4A1-E353D1EF8AA5}"/>
              </a:ext>
            </a:extLst>
          </p:cNvPr>
          <p:cNvSpPr txBox="1"/>
          <p:nvPr/>
        </p:nvSpPr>
        <p:spPr>
          <a:xfrm>
            <a:off x="8839200" y="13335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these MOSFET  form common gate stages.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EB1AF09-57BF-444A-B325-8597FF2F38B8}"/>
              </a:ext>
            </a:extLst>
          </p:cNvPr>
          <p:cNvSpPr txBox="1"/>
          <p:nvPr/>
        </p:nvSpPr>
        <p:spPr>
          <a:xfrm>
            <a:off x="8839200" y="2644596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Their noise and offset contribution can be neglected up to relatively high frequencies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EB7ECD96-5C89-4527-8D4A-C5B23EF951B5}"/>
              </a:ext>
            </a:extLst>
          </p:cNvPr>
          <p:cNvCxnSpPr>
            <a:cxnSpLocks/>
            <a:stCxn id="9" idx="1"/>
          </p:cNvCxnSpPr>
          <p:nvPr/>
        </p:nvCxnSpPr>
        <p:spPr>
          <a:xfrm>
            <a:off x="2538412" y="3429000"/>
            <a:ext cx="833438" cy="563880"/>
          </a:xfrm>
          <a:prstGeom prst="straightConnector1">
            <a:avLst/>
          </a:prstGeom>
          <a:ln w="317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7AD09BA-1323-4B5D-A21F-BBC7F5312166}"/>
              </a:ext>
            </a:extLst>
          </p:cNvPr>
          <p:cNvSpPr txBox="1"/>
          <p:nvPr/>
        </p:nvSpPr>
        <p:spPr>
          <a:xfrm>
            <a:off x="114300" y="2314793"/>
            <a:ext cx="2802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These devices give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common mode contributions (except when the amplifier is unbalanced by a large differential input voltage)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7EA1C84-936B-4344-A109-4DB779717405}"/>
              </a:ext>
            </a:extLst>
          </p:cNvPr>
          <p:cNvSpPr txBox="1"/>
          <p:nvPr/>
        </p:nvSpPr>
        <p:spPr>
          <a:xfrm>
            <a:off x="2456065" y="176862"/>
            <a:ext cx="586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Fully-differential amplifier: noise analysis</a:t>
            </a:r>
          </a:p>
        </p:txBody>
      </p:sp>
    </p:spTree>
    <p:extLst>
      <p:ext uri="{BB962C8B-B14F-4D97-AF65-F5344CB8AC3E}">
        <p14:creationId xmlns:p14="http://schemas.microsoft.com/office/powerpoint/2010/main" val="301800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2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DC782ED6-9C33-4D9B-BAEB-67E97CC6C38B}"/>
              </a:ext>
            </a:extLst>
          </p:cNvPr>
          <p:cNvSpPr/>
          <p:nvPr/>
        </p:nvSpPr>
        <p:spPr>
          <a:xfrm>
            <a:off x="4083938" y="2114729"/>
            <a:ext cx="1806723" cy="13650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FDC13A4-989B-49EB-8EE9-E1D5BF657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2381"/>
            <a:ext cx="10515600" cy="662397"/>
          </a:xfrm>
        </p:spPr>
        <p:txBody>
          <a:bodyPr/>
          <a:lstStyle/>
          <a:p>
            <a:r>
              <a:rPr lang="en-US" dirty="0"/>
              <a:t>Frequency response of the folded cascode op-amp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702FD43-A598-4C54-B6E6-BFC85C139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AFEC9D8-62ED-48ED-B5C5-36409D778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77497AA3-A536-403F-ABD3-ACB678F04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8864" y="1074018"/>
            <a:ext cx="5938938" cy="439775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61EC692-DA3B-4BDA-A693-2D814289A4BB}"/>
              </a:ext>
            </a:extLst>
          </p:cNvPr>
          <p:cNvSpPr txBox="1"/>
          <p:nvPr/>
        </p:nvSpPr>
        <p:spPr>
          <a:xfrm>
            <a:off x="6699183" y="914400"/>
            <a:ext cx="4379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 us analyze the frequency response of the output short circuit currents. 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EF838D97-17F3-42FE-80C8-318D45AD34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57687" y="3630979"/>
            <a:ext cx="3081606" cy="915621"/>
          </a:xfrm>
          <a:prstGeom prst="rect">
            <a:avLst/>
          </a:prstGeom>
        </p:spPr>
      </p:pic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B28BADBB-C472-40A3-8DFD-6D089C035A9C}"/>
              </a:ext>
            </a:extLst>
          </p:cNvPr>
          <p:cNvSpPr/>
          <p:nvPr/>
        </p:nvSpPr>
        <p:spPr>
          <a:xfrm>
            <a:off x="1690075" y="2612124"/>
            <a:ext cx="2653325" cy="867676"/>
          </a:xfrm>
          <a:custGeom>
            <a:avLst/>
            <a:gdLst>
              <a:gd name="connsiteX0" fmla="*/ 2653325 w 2653325"/>
              <a:gd name="connsiteY0" fmla="*/ 12543 h 867676"/>
              <a:gd name="connsiteX1" fmla="*/ 900725 w 2653325"/>
              <a:gd name="connsiteY1" fmla="*/ 12543 h 867676"/>
              <a:gd name="connsiteX2" fmla="*/ 189525 w 2653325"/>
              <a:gd name="connsiteY2" fmla="*/ 12543 h 867676"/>
              <a:gd name="connsiteX3" fmla="*/ 37125 w 2653325"/>
              <a:gd name="connsiteY3" fmla="*/ 181876 h 867676"/>
              <a:gd name="connsiteX4" fmla="*/ 3258 w 2653325"/>
              <a:gd name="connsiteY4" fmla="*/ 427409 h 867676"/>
              <a:gd name="connsiteX5" fmla="*/ 3258 w 2653325"/>
              <a:gd name="connsiteY5" fmla="*/ 867676 h 86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3325" h="867676">
                <a:moveTo>
                  <a:pt x="2653325" y="12543"/>
                </a:moveTo>
                <a:lnTo>
                  <a:pt x="900725" y="12543"/>
                </a:lnTo>
                <a:cubicBezTo>
                  <a:pt x="490092" y="12543"/>
                  <a:pt x="333458" y="-15679"/>
                  <a:pt x="189525" y="12543"/>
                </a:cubicBezTo>
                <a:cubicBezTo>
                  <a:pt x="45592" y="40765"/>
                  <a:pt x="68169" y="112732"/>
                  <a:pt x="37125" y="181876"/>
                </a:cubicBezTo>
                <a:cubicBezTo>
                  <a:pt x="6081" y="251020"/>
                  <a:pt x="8902" y="313109"/>
                  <a:pt x="3258" y="427409"/>
                </a:cubicBezTo>
                <a:cubicBezTo>
                  <a:pt x="-2386" y="541709"/>
                  <a:pt x="436" y="704692"/>
                  <a:pt x="3258" y="867676"/>
                </a:cubicBezTo>
              </a:path>
            </a:pathLst>
          </a:custGeom>
          <a:noFill/>
          <a:ln w="38100">
            <a:headEnd type="none" w="med" len="med"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BA7CA8A7-5254-4516-819C-43C71A9D328A}"/>
              </a:ext>
            </a:extLst>
          </p:cNvPr>
          <p:cNvSpPr/>
          <p:nvPr/>
        </p:nvSpPr>
        <p:spPr>
          <a:xfrm>
            <a:off x="2757276" y="2312568"/>
            <a:ext cx="2653325" cy="867676"/>
          </a:xfrm>
          <a:custGeom>
            <a:avLst/>
            <a:gdLst>
              <a:gd name="connsiteX0" fmla="*/ 2653325 w 2653325"/>
              <a:gd name="connsiteY0" fmla="*/ 12543 h 867676"/>
              <a:gd name="connsiteX1" fmla="*/ 900725 w 2653325"/>
              <a:gd name="connsiteY1" fmla="*/ 12543 h 867676"/>
              <a:gd name="connsiteX2" fmla="*/ 189525 w 2653325"/>
              <a:gd name="connsiteY2" fmla="*/ 12543 h 867676"/>
              <a:gd name="connsiteX3" fmla="*/ 37125 w 2653325"/>
              <a:gd name="connsiteY3" fmla="*/ 181876 h 867676"/>
              <a:gd name="connsiteX4" fmla="*/ 3258 w 2653325"/>
              <a:gd name="connsiteY4" fmla="*/ 427409 h 867676"/>
              <a:gd name="connsiteX5" fmla="*/ 3258 w 2653325"/>
              <a:gd name="connsiteY5" fmla="*/ 867676 h 86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3325" h="867676">
                <a:moveTo>
                  <a:pt x="2653325" y="12543"/>
                </a:moveTo>
                <a:lnTo>
                  <a:pt x="900725" y="12543"/>
                </a:lnTo>
                <a:cubicBezTo>
                  <a:pt x="490092" y="12543"/>
                  <a:pt x="333458" y="-15679"/>
                  <a:pt x="189525" y="12543"/>
                </a:cubicBezTo>
                <a:cubicBezTo>
                  <a:pt x="45592" y="40765"/>
                  <a:pt x="68169" y="112732"/>
                  <a:pt x="37125" y="181876"/>
                </a:cubicBezTo>
                <a:cubicBezTo>
                  <a:pt x="6081" y="251020"/>
                  <a:pt x="8902" y="313109"/>
                  <a:pt x="3258" y="427409"/>
                </a:cubicBezTo>
                <a:cubicBezTo>
                  <a:pt x="-2386" y="541709"/>
                  <a:pt x="436" y="704692"/>
                  <a:pt x="3258" y="867676"/>
                </a:cubicBezTo>
              </a:path>
            </a:pathLst>
          </a:custGeom>
          <a:noFill/>
          <a:ln w="38100">
            <a:headEnd type="none" w="med" len="med"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F1B2FC55-B921-4161-940F-826BA1BD5170}"/>
              </a:ext>
            </a:extLst>
          </p:cNvPr>
          <p:cNvCxnSpPr/>
          <p:nvPr/>
        </p:nvCxnSpPr>
        <p:spPr>
          <a:xfrm flipV="1">
            <a:off x="4343400" y="2704699"/>
            <a:ext cx="0" cy="77510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038EFECE-E153-444B-A11C-0C544900A430}"/>
              </a:ext>
            </a:extLst>
          </p:cNvPr>
          <p:cNvCxnSpPr>
            <a:cxnSpLocks/>
          </p:cNvCxnSpPr>
          <p:nvPr/>
        </p:nvCxnSpPr>
        <p:spPr>
          <a:xfrm flipV="1">
            <a:off x="5410601" y="2405144"/>
            <a:ext cx="0" cy="1225835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036A971-8AA6-4E79-B788-A7C82E1E024C}"/>
              </a:ext>
            </a:extLst>
          </p:cNvPr>
          <p:cNvSpPr txBox="1"/>
          <p:nvPr/>
        </p:nvSpPr>
        <p:spPr>
          <a:xfrm>
            <a:off x="6795565" y="2256355"/>
            <a:ext cx="36776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drain current variations produced by the input pair reach the output port passing through the common gate stage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ED86C61-D188-434B-A83B-2D7E6F10FE91}"/>
              </a:ext>
            </a:extLst>
          </p:cNvPr>
          <p:cNvSpPr txBox="1"/>
          <p:nvPr/>
        </p:nvSpPr>
        <p:spPr>
          <a:xfrm>
            <a:off x="6883530" y="4812632"/>
            <a:ext cx="3771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 us indicate the transfer function of the common gate as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(s)</a:t>
            </a:r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1E2E4EB6-8E29-43E1-8D50-B86C61B809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513242"/>
              </p:ext>
            </p:extLst>
          </p:nvPr>
        </p:nvGraphicFramePr>
        <p:xfrm>
          <a:off x="4391192" y="1413373"/>
          <a:ext cx="1192213" cy="64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7" imgW="469800" imgH="253800" progId="Equation.DSMT4">
                  <p:embed/>
                </p:oleObj>
              </mc:Choice>
              <mc:Fallback>
                <p:oleObj name="Equation" r:id="rId7" imgW="469800" imgH="2538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AD891CA3-4B10-4D5F-BF43-C673684D27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192" y="1413373"/>
                        <a:ext cx="1192213" cy="645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784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0" grpId="0" animBg="1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F6EAC94C-000C-4DE1-AA40-2800ADE34ED4}"/>
              </a:ext>
            </a:extLst>
          </p:cNvPr>
          <p:cNvSpPr/>
          <p:nvPr/>
        </p:nvSpPr>
        <p:spPr>
          <a:xfrm>
            <a:off x="4083938" y="2114729"/>
            <a:ext cx="1806723" cy="13650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E482F1F-4EC9-40D0-B3F6-0E548B7E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ACB5D93-3E92-414A-A471-FF23FB796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C7DFB25C-6429-4E30-B54F-FE4BB2A21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8864" y="1074018"/>
            <a:ext cx="5938938" cy="4397759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1E177BB3-28B2-45E1-928E-2E5B9533C0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57687" y="3630979"/>
            <a:ext cx="3081606" cy="915621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E2B0B28C-8F0E-412F-B195-C9A3B099D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2381"/>
            <a:ext cx="10515600" cy="662397"/>
          </a:xfrm>
        </p:spPr>
        <p:txBody>
          <a:bodyPr/>
          <a:lstStyle/>
          <a:p>
            <a:r>
              <a:rPr lang="en-US" dirty="0"/>
              <a:t>Frequency response of the folded cascode op-amp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D74A1DB9-D01A-4769-B43B-CB527CB24BDE}"/>
              </a:ext>
            </a:extLst>
          </p:cNvPr>
          <p:cNvCxnSpPr/>
          <p:nvPr/>
        </p:nvCxnSpPr>
        <p:spPr>
          <a:xfrm flipV="1">
            <a:off x="4343400" y="2704699"/>
            <a:ext cx="0" cy="77510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9BF5A4F5-0977-442D-BEB8-65D8297634AB}"/>
              </a:ext>
            </a:extLst>
          </p:cNvPr>
          <p:cNvCxnSpPr>
            <a:cxnSpLocks/>
          </p:cNvCxnSpPr>
          <p:nvPr/>
        </p:nvCxnSpPr>
        <p:spPr>
          <a:xfrm flipV="1">
            <a:off x="5410601" y="2405144"/>
            <a:ext cx="0" cy="1225835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C7B8013D-13F2-428D-AC6E-D541C8B258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993337"/>
              </p:ext>
            </p:extLst>
          </p:nvPr>
        </p:nvGraphicFramePr>
        <p:xfrm>
          <a:off x="4391192" y="1413373"/>
          <a:ext cx="1192213" cy="64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name="Equation" r:id="rId7" imgW="469800" imgH="253800" progId="Equation.DSMT4">
                  <p:embed/>
                </p:oleObj>
              </mc:Choice>
              <mc:Fallback>
                <p:oleObj name="Equation" r:id="rId7" imgW="469800" imgH="2538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1E2E4EB6-8E29-43E1-8D50-B86C61B809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192" y="1413373"/>
                        <a:ext cx="1192213" cy="645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5148D8CE-EEA0-488B-B5C7-9B3D7EF053FD}"/>
              </a:ext>
            </a:extLst>
          </p:cNvPr>
          <p:cNvSpPr/>
          <p:nvPr/>
        </p:nvSpPr>
        <p:spPr>
          <a:xfrm>
            <a:off x="2960470" y="1645191"/>
            <a:ext cx="904827" cy="707307"/>
          </a:xfrm>
          <a:custGeom>
            <a:avLst/>
            <a:gdLst>
              <a:gd name="connsiteX0" fmla="*/ 904827 w 904827"/>
              <a:gd name="connsiteY0" fmla="*/ 683394 h 707307"/>
              <a:gd name="connsiteX1" fmla="*/ 250309 w 904827"/>
              <a:gd name="connsiteY1" fmla="*/ 702644 h 707307"/>
              <a:gd name="connsiteX2" fmla="*/ 19303 w 904827"/>
              <a:gd name="connsiteY2" fmla="*/ 606392 h 707307"/>
              <a:gd name="connsiteX3" fmla="*/ 28928 w 904827"/>
              <a:gd name="connsiteY3" fmla="*/ 0 h 707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827" h="707307">
                <a:moveTo>
                  <a:pt x="904827" y="683394"/>
                </a:moveTo>
                <a:cubicBezTo>
                  <a:pt x="651361" y="699436"/>
                  <a:pt x="397896" y="715478"/>
                  <a:pt x="250309" y="702644"/>
                </a:cubicBezTo>
                <a:cubicBezTo>
                  <a:pt x="102722" y="689810"/>
                  <a:pt x="56200" y="723499"/>
                  <a:pt x="19303" y="606392"/>
                </a:cubicBezTo>
                <a:cubicBezTo>
                  <a:pt x="-17594" y="489285"/>
                  <a:pt x="5667" y="244642"/>
                  <a:pt x="28928" y="0"/>
                </a:cubicBezTo>
              </a:path>
            </a:pathLst>
          </a:custGeom>
          <a:noFill/>
          <a:ln w="38100"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85E3EF82-2405-49BE-9DF5-466C32DF0B65}"/>
              </a:ext>
            </a:extLst>
          </p:cNvPr>
          <p:cNvSpPr/>
          <p:nvPr/>
        </p:nvSpPr>
        <p:spPr>
          <a:xfrm>
            <a:off x="1670809" y="1897722"/>
            <a:ext cx="904827" cy="707307"/>
          </a:xfrm>
          <a:custGeom>
            <a:avLst/>
            <a:gdLst>
              <a:gd name="connsiteX0" fmla="*/ 904827 w 904827"/>
              <a:gd name="connsiteY0" fmla="*/ 683394 h 707307"/>
              <a:gd name="connsiteX1" fmla="*/ 250309 w 904827"/>
              <a:gd name="connsiteY1" fmla="*/ 702644 h 707307"/>
              <a:gd name="connsiteX2" fmla="*/ 19303 w 904827"/>
              <a:gd name="connsiteY2" fmla="*/ 606392 h 707307"/>
              <a:gd name="connsiteX3" fmla="*/ 28928 w 904827"/>
              <a:gd name="connsiteY3" fmla="*/ 0 h 707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827" h="707307">
                <a:moveTo>
                  <a:pt x="904827" y="683394"/>
                </a:moveTo>
                <a:cubicBezTo>
                  <a:pt x="651361" y="699436"/>
                  <a:pt x="397896" y="715478"/>
                  <a:pt x="250309" y="702644"/>
                </a:cubicBezTo>
                <a:cubicBezTo>
                  <a:pt x="102722" y="689810"/>
                  <a:pt x="56200" y="723499"/>
                  <a:pt x="19303" y="606392"/>
                </a:cubicBezTo>
                <a:cubicBezTo>
                  <a:pt x="-17594" y="489285"/>
                  <a:pt x="5667" y="244642"/>
                  <a:pt x="28928" y="0"/>
                </a:cubicBezTo>
              </a:path>
            </a:pathLst>
          </a:custGeom>
          <a:noFill/>
          <a:ln w="38100"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F95E980-5040-4780-990E-2C4FEF573627}"/>
              </a:ext>
            </a:extLst>
          </p:cNvPr>
          <p:cNvSpPr txBox="1"/>
          <p:nvPr/>
        </p:nvSpPr>
        <p:spPr>
          <a:xfrm>
            <a:off x="6639293" y="887148"/>
            <a:ext cx="39678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Also the output common mode voltage, with its variations produces effects on the output short circuit current, through the CMFB</a:t>
            </a:r>
          </a:p>
        </p:txBody>
      </p: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7C302158-F0BB-4F38-A01D-ADCCA1B75B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757004"/>
              </p:ext>
            </p:extLst>
          </p:nvPr>
        </p:nvGraphicFramePr>
        <p:xfrm>
          <a:off x="6857934" y="3092249"/>
          <a:ext cx="414320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" name="Equation" r:id="rId9" imgW="1612900" imgH="241300" progId="Equation.DSMT4">
                  <p:embed/>
                </p:oleObj>
              </mc:Choice>
              <mc:Fallback>
                <p:oleObj name="Equation" r:id="rId9" imgW="1612900" imgH="2413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F8E92288-EEDF-4502-9289-38EBB591D2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7934" y="3092249"/>
                        <a:ext cx="4143208" cy="62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B087AA4A-B64E-42A3-B16C-7AD170CEE5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459181"/>
              </p:ext>
            </p:extLst>
          </p:nvPr>
        </p:nvGraphicFramePr>
        <p:xfrm>
          <a:off x="6857934" y="4472798"/>
          <a:ext cx="18272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Equation" r:id="rId11" imgW="711000" imgH="241200" progId="Equation.DSMT4">
                  <p:embed/>
                </p:oleObj>
              </mc:Choice>
              <mc:Fallback>
                <p:oleObj name="Equation" r:id="rId11" imgW="711000" imgH="2412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7C302158-F0BB-4F38-A01D-ADCCA1B75B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7934" y="4472798"/>
                        <a:ext cx="1827213" cy="62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39D8C91-2B43-462A-AA84-EED011F3CE9A}"/>
              </a:ext>
            </a:extLst>
          </p:cNvPr>
          <p:cNvSpPr txBox="1"/>
          <p:nvPr/>
        </p:nvSpPr>
        <p:spPr>
          <a:xfrm>
            <a:off x="6883531" y="3862841"/>
            <a:ext cx="4002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Small signal components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F1864C3-0FA1-4849-8C68-17D6C65CF56A}"/>
              </a:ext>
            </a:extLst>
          </p:cNvPr>
          <p:cNvSpPr txBox="1"/>
          <p:nvPr/>
        </p:nvSpPr>
        <p:spPr>
          <a:xfrm>
            <a:off x="6758402" y="5170259"/>
            <a:ext cx="4769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Also these variations pass through the common gate stage</a:t>
            </a:r>
          </a:p>
        </p:txBody>
      </p:sp>
    </p:spTree>
    <p:extLst>
      <p:ext uri="{BB962C8B-B14F-4D97-AF65-F5344CB8AC3E}">
        <p14:creationId xmlns:p14="http://schemas.microsoft.com/office/powerpoint/2010/main" val="14269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156EE03-9491-4CFD-80A8-75CA97094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1631313-10E9-4CAC-9A38-1640AC55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A7086FA7-11D8-4D50-953E-C59E2AAFE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0413" y="978860"/>
            <a:ext cx="5938938" cy="4397759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06B99DB5-988C-49CF-8FC4-416C5403AC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89882" y="3282214"/>
            <a:ext cx="2915718" cy="1379056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2EFCE269-BFB9-4B40-9F49-FCC79CBB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2381"/>
            <a:ext cx="10515600" cy="662397"/>
          </a:xfrm>
        </p:spPr>
        <p:txBody>
          <a:bodyPr/>
          <a:lstStyle/>
          <a:p>
            <a:r>
              <a:rPr lang="en-US" dirty="0"/>
              <a:t>Frequency response of the folded cascode op-amp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C15D7460-3307-4734-B382-01700E8AB2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351285"/>
              </p:ext>
            </p:extLst>
          </p:nvPr>
        </p:nvGraphicFramePr>
        <p:xfrm>
          <a:off x="7009144" y="3187899"/>
          <a:ext cx="3798275" cy="1666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Equation" r:id="rId7" imgW="1968500" imgH="863600" progId="Equation.DSMT4">
                  <p:embed/>
                </p:oleObj>
              </mc:Choice>
              <mc:Fallback>
                <p:oleObj name="Equation" r:id="rId7" imgW="1968500" imgH="863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9144" y="3187899"/>
                        <a:ext cx="3798275" cy="16663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DD1B93C5-52C1-4DA2-92B6-C318194228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68967" y="989020"/>
            <a:ext cx="51244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4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253E-3C8D-4D69-96D9-DBBFB3447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mode analysis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248554B-13E4-483F-B60C-254F075C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A8F3661-7614-406E-9678-7F9447602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9A623771-4343-4AB2-A41C-0D7E2C4F9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594" y="1074840"/>
            <a:ext cx="4421680" cy="1553341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6C95DC80-E08D-418A-BBD8-D151F28D6D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615200"/>
              </p:ext>
            </p:extLst>
          </p:nvPr>
        </p:nvGraphicFramePr>
        <p:xfrm>
          <a:off x="7115213" y="1416850"/>
          <a:ext cx="3798275" cy="1666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Equation" r:id="rId5" imgW="1968500" imgH="863600" progId="Equation.DSMT4">
                  <p:embed/>
                </p:oleObj>
              </mc:Choice>
              <mc:Fallback>
                <p:oleObj name="Equation" r:id="rId5" imgW="1968500" imgH="863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C15D7460-3307-4734-B382-01700E8AB2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213" y="1416850"/>
                        <a:ext cx="3798275" cy="16663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911BC6F3-4BE0-442E-981E-E56F44E57580}"/>
              </a:ext>
            </a:extLst>
          </p:cNvPr>
          <p:cNvCxnSpPr/>
          <p:nvPr/>
        </p:nvCxnSpPr>
        <p:spPr>
          <a:xfrm>
            <a:off x="9298004" y="1578543"/>
            <a:ext cx="664143" cy="5223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8DFDD06D-5E45-47BF-A5BE-5A8A5D6343EF}"/>
              </a:ext>
            </a:extLst>
          </p:cNvPr>
          <p:cNvCxnSpPr/>
          <p:nvPr/>
        </p:nvCxnSpPr>
        <p:spPr>
          <a:xfrm>
            <a:off x="9200147" y="2367009"/>
            <a:ext cx="664143" cy="5223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F124A3F1-6415-4D0E-8F94-8C17FCD5E7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8200" y="3083190"/>
            <a:ext cx="4600074" cy="1744266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BDBDAC2A-D807-4304-A98A-563B38178B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50956" y="3472518"/>
            <a:ext cx="5124450" cy="1800225"/>
          </a:xfrm>
          <a:prstGeom prst="rect">
            <a:avLst/>
          </a:prstGeom>
        </p:spPr>
      </p:pic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F0BE834F-7004-4DD2-A15D-1CA863CF04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207320"/>
              </p:ext>
            </p:extLst>
          </p:nvPr>
        </p:nvGraphicFramePr>
        <p:xfrm>
          <a:off x="7150400" y="5441150"/>
          <a:ext cx="24796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Equation" r:id="rId11" imgW="965160" imgH="228600" progId="Equation.DSMT4">
                  <p:embed/>
                </p:oleObj>
              </mc:Choice>
              <mc:Fallback>
                <p:oleObj name="Equation" r:id="rId11" imgW="965160" imgH="2286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B087AA4A-B64E-42A3-B16C-7AD170CEE5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400" y="5441150"/>
                        <a:ext cx="2479675" cy="590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258D4B4F-5787-4F0B-A0B7-0CD44D9A96FF}"/>
              </a:ext>
            </a:extLst>
          </p:cNvPr>
          <p:cNvCxnSpPr>
            <a:cxnSpLocks/>
          </p:cNvCxnSpPr>
          <p:nvPr/>
        </p:nvCxnSpPr>
        <p:spPr>
          <a:xfrm flipH="1" flipV="1">
            <a:off x="6868886" y="4615543"/>
            <a:ext cx="246327" cy="97995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9E164A47-990F-4FF5-A249-9096F5442F2E}"/>
              </a:ext>
            </a:extLst>
          </p:cNvPr>
          <p:cNvCxnSpPr>
            <a:cxnSpLocks/>
          </p:cNvCxnSpPr>
          <p:nvPr/>
        </p:nvCxnSpPr>
        <p:spPr>
          <a:xfrm flipV="1">
            <a:off x="9630075" y="4612084"/>
            <a:ext cx="843103" cy="91610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83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C870671-1E69-46B1-A0A3-A2DABBB67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C1E425-7FA6-4823-89F1-E708C303C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2B25A1D9-183F-4A36-918E-3421BD7E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</p:spPr>
        <p:txBody>
          <a:bodyPr/>
          <a:lstStyle/>
          <a:p>
            <a:r>
              <a:rPr lang="en-US" dirty="0"/>
              <a:t>Differential mode analysis 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596C582E-1DD3-4304-93B8-6A11C6B2C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2384" y="1197404"/>
            <a:ext cx="5124450" cy="1800225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0FD6ABC4-4B6A-4A6F-9D33-0640D80375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201929"/>
              </p:ext>
            </p:extLst>
          </p:nvPr>
        </p:nvGraphicFramePr>
        <p:xfrm>
          <a:off x="7567613" y="1370013"/>
          <a:ext cx="2892425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8" name="Equation" r:id="rId5" imgW="1498320" imgH="914400" progId="Equation.DSMT4">
                  <p:embed/>
                </p:oleObj>
              </mc:Choice>
              <mc:Fallback>
                <p:oleObj name="Equation" r:id="rId5" imgW="1498320" imgH="9144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6C95DC80-E08D-418A-BBD8-D151F28D6D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7613" y="1370013"/>
                        <a:ext cx="2892425" cy="1762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F41BAB6F-B477-4595-827D-C21DC3612D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51655"/>
              </p:ext>
            </p:extLst>
          </p:nvPr>
        </p:nvGraphicFramePr>
        <p:xfrm>
          <a:off x="803275" y="3213076"/>
          <a:ext cx="3235325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9" name="Equation" r:id="rId7" imgW="1676160" imgH="622080" progId="Equation.DSMT4">
                  <p:embed/>
                </p:oleObj>
              </mc:Choice>
              <mc:Fallback>
                <p:oleObj name="Equation" r:id="rId7" imgW="1676160" imgH="62208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FD6ABC4-4B6A-4A6F-9D33-0640D80375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3213076"/>
                        <a:ext cx="3235325" cy="1198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9FADA9BA-F62C-4565-86AE-4C6B2D104D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270336"/>
              </p:ext>
            </p:extLst>
          </p:nvPr>
        </p:nvGraphicFramePr>
        <p:xfrm>
          <a:off x="4038600" y="3193662"/>
          <a:ext cx="3700462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" name="Equation" r:id="rId9" imgW="1917360" imgH="431640" progId="Equation.DSMT4">
                  <p:embed/>
                </p:oleObj>
              </mc:Choice>
              <mc:Fallback>
                <p:oleObj name="Equation" r:id="rId9" imgW="191736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F41BAB6F-B477-4595-827D-C21DC3612D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193662"/>
                        <a:ext cx="3700462" cy="831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051AF746-11EE-46C7-9224-DBB50D2CFE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628048"/>
              </p:ext>
            </p:extLst>
          </p:nvPr>
        </p:nvGraphicFramePr>
        <p:xfrm>
          <a:off x="1193913" y="4411639"/>
          <a:ext cx="45339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1" name="Equation" r:id="rId11" imgW="2349360" imgH="888840" progId="Equation.DSMT4">
                  <p:embed/>
                </p:oleObj>
              </mc:Choice>
              <mc:Fallback>
                <p:oleObj name="Equation" r:id="rId11" imgW="2349360" imgH="8888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9FADA9BA-F62C-4565-86AE-4C6B2D104D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913" y="4411639"/>
                        <a:ext cx="4533900" cy="1714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66C3177-676E-4B9F-B03C-E66458C68FE1}"/>
              </a:ext>
            </a:extLst>
          </p:cNvPr>
          <p:cNvSpPr txBox="1"/>
          <p:nvPr/>
        </p:nvSpPr>
        <p:spPr>
          <a:xfrm>
            <a:off x="5888831" y="4221545"/>
            <a:ext cx="2939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Dominant pole: 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373451E6-6A8D-4F9E-A28C-0542042468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158763"/>
              </p:ext>
            </p:extLst>
          </p:nvPr>
        </p:nvGraphicFramePr>
        <p:xfrm>
          <a:off x="8250464" y="4023953"/>
          <a:ext cx="17145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2" name="Equation" r:id="rId13" imgW="888840" imgH="431640" progId="Equation.DSMT4">
                  <p:embed/>
                </p:oleObj>
              </mc:Choice>
              <mc:Fallback>
                <p:oleObj name="Equation" r:id="rId13" imgW="88884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9FADA9BA-F62C-4565-86AE-4C6B2D104D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0464" y="4023953"/>
                        <a:ext cx="1714500" cy="831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CCC59E2-46BF-4DED-968A-E9C4335FBC1D}"/>
              </a:ext>
            </a:extLst>
          </p:cNvPr>
          <p:cNvSpPr txBox="1"/>
          <p:nvPr/>
        </p:nvSpPr>
        <p:spPr>
          <a:xfrm>
            <a:off x="5975406" y="5132599"/>
            <a:ext cx="3527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First non dominant pole: </a:t>
            </a:r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60D58F36-85F8-4FFB-86EF-431A48D672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326661"/>
              </p:ext>
            </p:extLst>
          </p:nvPr>
        </p:nvGraphicFramePr>
        <p:xfrm>
          <a:off x="9492676" y="4935599"/>
          <a:ext cx="1420812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3" name="Equation" r:id="rId15" imgW="736560" imgH="444240" progId="Equation.DSMT4">
                  <p:embed/>
                </p:oleObj>
              </mc:Choice>
              <mc:Fallback>
                <p:oleObj name="Equation" r:id="rId15" imgW="736560" imgH="4442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373451E6-6A8D-4F9E-A28C-0542042468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2676" y="4935599"/>
                        <a:ext cx="1420812" cy="855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9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C41CD0B-893C-48CE-BB22-D3468018B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833749-4749-43D7-8DAC-BD1062842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476B9DAA-80D6-4ED6-93C8-A38DEF541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Differential mode analysis: stability in closed loop configurations 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00C1BC0-F8DB-498F-803F-487974621008}"/>
              </a:ext>
            </a:extLst>
          </p:cNvPr>
          <p:cNvSpPr txBox="1"/>
          <p:nvPr/>
        </p:nvSpPr>
        <p:spPr>
          <a:xfrm>
            <a:off x="5361901" y="1171794"/>
            <a:ext cx="4294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Unity gain angular-frequency: 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7DDB37E8-E989-4871-AA9C-2099C5B589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945375"/>
              </p:ext>
            </p:extLst>
          </p:nvPr>
        </p:nvGraphicFramePr>
        <p:xfrm>
          <a:off x="5494489" y="1863348"/>
          <a:ext cx="234950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3" name="Equation" r:id="rId3" imgW="1041120" imgH="253800" progId="Equation.DSMT4">
                  <p:embed/>
                </p:oleObj>
              </mc:Choice>
              <mc:Fallback>
                <p:oleObj name="Equation" r:id="rId3" imgW="104112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373451E6-6A8D-4F9E-A28C-0542042468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489" y="1863348"/>
                        <a:ext cx="2349500" cy="573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B774D00F-A07F-41BF-96D0-6219CFBE2238}"/>
              </a:ext>
            </a:extLst>
          </p:cNvPr>
          <p:cNvSpPr txBox="1"/>
          <p:nvPr/>
        </p:nvSpPr>
        <p:spPr>
          <a:xfrm>
            <a:off x="865414" y="3170100"/>
            <a:ext cx="3527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First non dominant pole: 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60F3F56A-519F-4C34-80FC-0BF18373CC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072737"/>
              </p:ext>
            </p:extLst>
          </p:nvPr>
        </p:nvGraphicFramePr>
        <p:xfrm>
          <a:off x="4479812" y="2955291"/>
          <a:ext cx="3234103" cy="973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4" name="Equation" r:id="rId5" imgW="1473120" imgH="444240" progId="Equation.DSMT4">
                  <p:embed/>
                </p:oleObj>
              </mc:Choice>
              <mc:Fallback>
                <p:oleObj name="Equation" r:id="rId5" imgW="1473120" imgH="44424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60D58F36-85F8-4FFB-86EF-431A48D672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9812" y="2955291"/>
                        <a:ext cx="3234103" cy="9738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D53EF5A-38FB-4AA6-B905-5FC1AA166E02}"/>
              </a:ext>
            </a:extLst>
          </p:cNvPr>
          <p:cNvSpPr txBox="1"/>
          <p:nvPr/>
        </p:nvSpPr>
        <p:spPr>
          <a:xfrm>
            <a:off x="865414" y="4118802"/>
            <a:ext cx="5007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have about 70° phase margin:  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A25E1192-7980-40A6-8BCE-1FDFE85BDD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505949"/>
              </p:ext>
            </p:extLst>
          </p:nvPr>
        </p:nvGraphicFramePr>
        <p:xfrm>
          <a:off x="5872843" y="4159024"/>
          <a:ext cx="136683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5" name="Equation" r:id="rId7" imgW="622080" imgH="228600" progId="Equation.DSMT4">
                  <p:embed/>
                </p:oleObj>
              </mc:Choice>
              <mc:Fallback>
                <p:oleObj name="Equation" r:id="rId7" imgW="62208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60F3F56A-519F-4C34-80FC-0BF18373CC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2843" y="4159024"/>
                        <a:ext cx="1366838" cy="500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A270B21-2BC5-4EAE-96D4-839DA17EA986}"/>
              </a:ext>
            </a:extLst>
          </p:cNvPr>
          <p:cNvSpPr txBox="1"/>
          <p:nvPr/>
        </p:nvSpPr>
        <p:spPr>
          <a:xfrm>
            <a:off x="865414" y="4687140"/>
            <a:ext cx="9960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Increasing the equivalent load capacitances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=C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+2C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reduces the unity gain angular frequency (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w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), improving the phase margin but also reduces the GBW.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2624A49D-1855-412B-AA3A-6014B6C4AD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75108" y="1107544"/>
            <a:ext cx="1764521" cy="1874804"/>
          </a:xfrm>
          <a:prstGeom prst="rect">
            <a:avLst/>
          </a:prstGeom>
        </p:spPr>
      </p:pic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CF56E659-E76C-4069-87BE-4D1794ADE6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005044"/>
              </p:ext>
            </p:extLst>
          </p:nvPr>
        </p:nvGraphicFramePr>
        <p:xfrm>
          <a:off x="7851775" y="1695991"/>
          <a:ext cx="2322513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" name="Equation" r:id="rId11" imgW="1028520" imgH="431640" progId="Equation.DSMT4">
                  <p:embed/>
                </p:oleObj>
              </mc:Choice>
              <mc:Fallback>
                <p:oleObj name="Equation" r:id="rId11" imgW="102852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7DDB37E8-E989-4871-AA9C-2099C5B589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1775" y="1695991"/>
                        <a:ext cx="2322513" cy="973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59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C7A2CC36-B28D-4A93-8182-A8CEBA32E5DC}"/>
              </a:ext>
            </a:extLst>
          </p:cNvPr>
          <p:cNvSpPr/>
          <p:nvPr/>
        </p:nvSpPr>
        <p:spPr>
          <a:xfrm>
            <a:off x="4785360" y="3535680"/>
            <a:ext cx="2804160" cy="5486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63B944B-908E-4DD2-B5A1-1D2B251DC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mode analysis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AEFDB5B-2209-4F21-A817-3EC4B486B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6F9D8A2-D1D2-4EA8-BF63-332405ED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C5ED10F5-4A49-41DD-B166-174C261FC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3995" y="1295400"/>
            <a:ext cx="5962650" cy="426720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C3072D4C-D27B-4883-950A-6A2400FEB948}"/>
              </a:ext>
            </a:extLst>
          </p:cNvPr>
          <p:cNvSpPr/>
          <p:nvPr/>
        </p:nvSpPr>
        <p:spPr>
          <a:xfrm>
            <a:off x="7068403" y="1300480"/>
            <a:ext cx="1828800" cy="12954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CMFB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circuit</a:t>
            </a:r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8EC001EE-BE82-42E2-B840-CB7CD3C37521}"/>
              </a:ext>
            </a:extLst>
          </p:cNvPr>
          <p:cNvSpPr/>
          <p:nvPr/>
        </p:nvSpPr>
        <p:spPr>
          <a:xfrm>
            <a:off x="7589520" y="2595881"/>
            <a:ext cx="535016" cy="1015284"/>
          </a:xfrm>
          <a:custGeom>
            <a:avLst/>
            <a:gdLst>
              <a:gd name="connsiteX0" fmla="*/ 0 w 539265"/>
              <a:gd name="connsiteY0" fmla="*/ 1406288 h 1406288"/>
              <a:gd name="connsiteX1" fmla="*/ 472440 w 539265"/>
              <a:gd name="connsiteY1" fmla="*/ 979568 h 1406288"/>
              <a:gd name="connsiteX2" fmla="*/ 533400 w 539265"/>
              <a:gd name="connsiteY2" fmla="*/ 95648 h 1406288"/>
              <a:gd name="connsiteX3" fmla="*/ 533400 w 539265"/>
              <a:gd name="connsiteY3" fmla="*/ 65168 h 1406288"/>
              <a:gd name="connsiteX0" fmla="*/ 0 w 535016"/>
              <a:gd name="connsiteY0" fmla="*/ 1362545 h 1362545"/>
              <a:gd name="connsiteX1" fmla="*/ 472440 w 535016"/>
              <a:gd name="connsiteY1" fmla="*/ 935825 h 1362545"/>
              <a:gd name="connsiteX2" fmla="*/ 520700 w 535016"/>
              <a:gd name="connsiteY2" fmla="*/ 186373 h 1362545"/>
              <a:gd name="connsiteX3" fmla="*/ 533400 w 535016"/>
              <a:gd name="connsiteY3" fmla="*/ 21425 h 136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016" h="1362545">
                <a:moveTo>
                  <a:pt x="0" y="1362545"/>
                </a:moveTo>
                <a:cubicBezTo>
                  <a:pt x="191770" y="1258405"/>
                  <a:pt x="385657" y="1131854"/>
                  <a:pt x="472440" y="935825"/>
                </a:cubicBezTo>
                <a:cubicBezTo>
                  <a:pt x="559223" y="739796"/>
                  <a:pt x="520700" y="186373"/>
                  <a:pt x="520700" y="186373"/>
                </a:cubicBezTo>
                <a:cubicBezTo>
                  <a:pt x="530860" y="33973"/>
                  <a:pt x="538480" y="-39535"/>
                  <a:pt x="533400" y="21425"/>
                </a:cubicBezTo>
              </a:path>
            </a:pathLst>
          </a:custGeom>
          <a:noFill/>
          <a:ln w="44450"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6A01C394-665C-4780-AA17-60C3E54885EB}"/>
              </a:ext>
            </a:extLst>
          </p:cNvPr>
          <p:cNvSpPr/>
          <p:nvPr/>
        </p:nvSpPr>
        <p:spPr>
          <a:xfrm>
            <a:off x="1138115" y="1049069"/>
            <a:ext cx="5765605" cy="1191211"/>
          </a:xfrm>
          <a:custGeom>
            <a:avLst/>
            <a:gdLst>
              <a:gd name="connsiteX0" fmla="*/ 5765605 w 5765605"/>
              <a:gd name="connsiteY0" fmla="*/ 642571 h 1191211"/>
              <a:gd name="connsiteX1" fmla="*/ 4942645 w 5765605"/>
              <a:gd name="connsiteY1" fmla="*/ 688291 h 1191211"/>
              <a:gd name="connsiteX2" fmla="*/ 3860605 w 5765605"/>
              <a:gd name="connsiteY2" fmla="*/ 292051 h 1191211"/>
              <a:gd name="connsiteX3" fmla="*/ 2626165 w 5765605"/>
              <a:gd name="connsiteY3" fmla="*/ 139651 h 1191211"/>
              <a:gd name="connsiteX4" fmla="*/ 1269805 w 5765605"/>
              <a:gd name="connsiteY4" fmla="*/ 2491 h 1191211"/>
              <a:gd name="connsiteX5" fmla="*/ 126805 w 5765605"/>
              <a:gd name="connsiteY5" fmla="*/ 261571 h 1191211"/>
              <a:gd name="connsiteX6" fmla="*/ 50605 w 5765605"/>
              <a:gd name="connsiteY6" fmla="*/ 825451 h 1191211"/>
              <a:gd name="connsiteX7" fmla="*/ 324925 w 5765605"/>
              <a:gd name="connsiteY7" fmla="*/ 1008331 h 1191211"/>
              <a:gd name="connsiteX8" fmla="*/ 1056445 w 5765605"/>
              <a:gd name="connsiteY8" fmla="*/ 1160731 h 1191211"/>
              <a:gd name="connsiteX9" fmla="*/ 1269805 w 5765605"/>
              <a:gd name="connsiteY9" fmla="*/ 1191211 h 119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65605" h="1191211">
                <a:moveTo>
                  <a:pt x="5765605" y="642571"/>
                </a:moveTo>
                <a:cubicBezTo>
                  <a:pt x="5512875" y="694641"/>
                  <a:pt x="5260145" y="746711"/>
                  <a:pt x="4942645" y="688291"/>
                </a:cubicBezTo>
                <a:cubicBezTo>
                  <a:pt x="4625145" y="629871"/>
                  <a:pt x="4246685" y="383491"/>
                  <a:pt x="3860605" y="292051"/>
                </a:cubicBezTo>
                <a:cubicBezTo>
                  <a:pt x="3474525" y="200611"/>
                  <a:pt x="3057965" y="187911"/>
                  <a:pt x="2626165" y="139651"/>
                </a:cubicBezTo>
                <a:cubicBezTo>
                  <a:pt x="2194365" y="91391"/>
                  <a:pt x="1686365" y="-17829"/>
                  <a:pt x="1269805" y="2491"/>
                </a:cubicBezTo>
                <a:cubicBezTo>
                  <a:pt x="853245" y="22811"/>
                  <a:pt x="330005" y="124411"/>
                  <a:pt x="126805" y="261571"/>
                </a:cubicBezTo>
                <a:cubicBezTo>
                  <a:pt x="-76395" y="398731"/>
                  <a:pt x="17585" y="700991"/>
                  <a:pt x="50605" y="825451"/>
                </a:cubicBezTo>
                <a:cubicBezTo>
                  <a:pt x="83625" y="949911"/>
                  <a:pt x="157285" y="952451"/>
                  <a:pt x="324925" y="1008331"/>
                </a:cubicBezTo>
                <a:cubicBezTo>
                  <a:pt x="492565" y="1064211"/>
                  <a:pt x="898965" y="1130251"/>
                  <a:pt x="1056445" y="1160731"/>
                </a:cubicBezTo>
                <a:cubicBezTo>
                  <a:pt x="1213925" y="1191211"/>
                  <a:pt x="1241865" y="1191211"/>
                  <a:pt x="1269805" y="1191211"/>
                </a:cubicBezTo>
              </a:path>
            </a:pathLst>
          </a:custGeom>
          <a:noFill/>
          <a:ln w="44450"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5EC9372-035F-4966-AE74-275B7F745FDE}"/>
              </a:ext>
            </a:extLst>
          </p:cNvPr>
          <p:cNvSpPr txBox="1"/>
          <p:nvPr/>
        </p:nvSpPr>
        <p:spPr>
          <a:xfrm>
            <a:off x="5617845" y="972234"/>
            <a:ext cx="740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36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oc</a:t>
            </a:r>
            <a:endParaRPr lang="en-US" sz="36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7E46E30-6E68-43F9-A7B9-E4F48E870F53}"/>
              </a:ext>
            </a:extLst>
          </p:cNvPr>
          <p:cNvSpPr txBox="1"/>
          <p:nvPr/>
        </p:nvSpPr>
        <p:spPr>
          <a:xfrm>
            <a:off x="8581319" y="2803212"/>
            <a:ext cx="3006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Considering small signal components, this is a feedback loop that can lead to instability</a:t>
            </a:r>
          </a:p>
        </p:txBody>
      </p:sp>
    </p:spTree>
    <p:extLst>
      <p:ext uri="{BB962C8B-B14F-4D97-AF65-F5344CB8AC3E}">
        <p14:creationId xmlns:p14="http://schemas.microsoft.com/office/powerpoint/2010/main" val="289283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9ACEFA-B69D-4931-85EA-F8E37718C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959" y="120682"/>
            <a:ext cx="10515600" cy="662397"/>
          </a:xfrm>
        </p:spPr>
        <p:txBody>
          <a:bodyPr/>
          <a:lstStyle/>
          <a:p>
            <a:r>
              <a:rPr lang="en-US" dirty="0"/>
              <a:t>Common mode analysis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7E8DE87-BC8C-4602-9180-B16142BC6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D591CBE-0EEE-46F1-AD3C-B1F8BEEF2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7A5DF90E-C195-40B9-9440-ECF368B806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820062"/>
              </p:ext>
            </p:extLst>
          </p:nvPr>
        </p:nvGraphicFramePr>
        <p:xfrm>
          <a:off x="6674903" y="1036675"/>
          <a:ext cx="3798275" cy="1666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" name="Equation" r:id="rId3" imgW="1968500" imgH="863600" progId="Equation.DSMT4">
                  <p:embed/>
                </p:oleObj>
              </mc:Choice>
              <mc:Fallback>
                <p:oleObj name="Equation" r:id="rId3" imgW="1968500" imgH="863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6C95DC80-E08D-418A-BBD8-D151F28D6D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4903" y="1036675"/>
                        <a:ext cx="3798275" cy="16663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A8C7C495-5A60-4137-AB7D-C4FCD15C33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6343" y="909828"/>
            <a:ext cx="5104416" cy="1793187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274AD9AE-28C9-48E4-9434-03188BD72C67}"/>
              </a:ext>
            </a:extLst>
          </p:cNvPr>
          <p:cNvCxnSpPr/>
          <p:nvPr/>
        </p:nvCxnSpPr>
        <p:spPr>
          <a:xfrm>
            <a:off x="7909897" y="1237640"/>
            <a:ext cx="664143" cy="5223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4DD31CDE-7864-4618-AAE3-2DDFBD0E83DE}"/>
              </a:ext>
            </a:extLst>
          </p:cNvPr>
          <p:cNvCxnSpPr/>
          <p:nvPr/>
        </p:nvCxnSpPr>
        <p:spPr>
          <a:xfrm>
            <a:off x="7909897" y="1970327"/>
            <a:ext cx="664143" cy="5223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E63864D8-401A-4F00-850B-47F3C6D76368}"/>
              </a:ext>
            </a:extLst>
          </p:cNvPr>
          <p:cNvCxnSpPr/>
          <p:nvPr/>
        </p:nvCxnSpPr>
        <p:spPr>
          <a:xfrm>
            <a:off x="3126479" y="984883"/>
            <a:ext cx="664143" cy="5223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A292B55B-EB23-443C-B2BE-A9BD8E7CFA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162448"/>
              </p:ext>
            </p:extLst>
          </p:nvPr>
        </p:nvGraphicFramePr>
        <p:xfrm>
          <a:off x="558827" y="2821000"/>
          <a:ext cx="3211513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0" name="Equation" r:id="rId7" imgW="1663560" imgH="634680" progId="Equation.DSMT4">
                  <p:embed/>
                </p:oleObj>
              </mc:Choice>
              <mc:Fallback>
                <p:oleObj name="Equation" r:id="rId7" imgW="1663560" imgH="63468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7A5DF90E-C195-40B9-9440-ECF368B806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27" y="2821000"/>
                        <a:ext cx="3211513" cy="1223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75D6E478-607C-4882-B012-227D892385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748253"/>
              </p:ext>
            </p:extLst>
          </p:nvPr>
        </p:nvGraphicFramePr>
        <p:xfrm>
          <a:off x="7364145" y="3222325"/>
          <a:ext cx="15684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1" name="Equation" r:id="rId9" imgW="812520" imgH="431640" progId="Equation.DSMT4">
                  <p:embed/>
                </p:oleObj>
              </mc:Choice>
              <mc:Fallback>
                <p:oleObj name="Equation" r:id="rId9" imgW="812520" imgH="4316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A292B55B-EB23-443C-B2BE-A9BD8E7CFA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4145" y="3222325"/>
                        <a:ext cx="1568450" cy="831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B2C53C2F-B1C6-47CC-8084-60752F30F5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43187" y="4586756"/>
            <a:ext cx="2790825" cy="1619250"/>
          </a:xfrm>
          <a:prstGeom prst="rect">
            <a:avLst/>
          </a:prstGeom>
        </p:spPr>
      </p:pic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99C0BF41-6F9E-45DF-B0B2-1D4F05A903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83741"/>
              </p:ext>
            </p:extLst>
          </p:nvPr>
        </p:nvGraphicFramePr>
        <p:xfrm>
          <a:off x="5889020" y="4783606"/>
          <a:ext cx="2647950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2" name="Equation" r:id="rId13" imgW="1371600" imgH="634680" progId="Equation.DSMT4">
                  <p:embed/>
                </p:oleObj>
              </mc:Choice>
              <mc:Fallback>
                <p:oleObj name="Equation" r:id="rId13" imgW="1371600" imgH="63468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A292B55B-EB23-443C-B2BE-A9BD8E7CFA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020" y="4783606"/>
                        <a:ext cx="2647950" cy="1225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4B964180-B7C3-4A99-9EF3-3DFAC4CD60F0}"/>
              </a:ext>
            </a:extLst>
          </p:cNvPr>
          <p:cNvSpPr/>
          <p:nvPr/>
        </p:nvSpPr>
        <p:spPr>
          <a:xfrm>
            <a:off x="4006735" y="4945709"/>
            <a:ext cx="1911927" cy="640444"/>
          </a:xfrm>
          <a:custGeom>
            <a:avLst/>
            <a:gdLst>
              <a:gd name="connsiteX0" fmla="*/ 1911927 w 1911927"/>
              <a:gd name="connsiteY0" fmla="*/ 125055 h 640444"/>
              <a:gd name="connsiteX1" fmla="*/ 1512916 w 1911927"/>
              <a:gd name="connsiteY1" fmla="*/ 58553 h 640444"/>
              <a:gd name="connsiteX2" fmla="*/ 748145 w 1911927"/>
              <a:gd name="connsiteY2" fmla="*/ 41927 h 640444"/>
              <a:gd name="connsiteX3" fmla="*/ 0 w 1911927"/>
              <a:gd name="connsiteY3" fmla="*/ 640444 h 64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927" h="640444">
                <a:moveTo>
                  <a:pt x="1911927" y="125055"/>
                </a:moveTo>
                <a:cubicBezTo>
                  <a:pt x="1809403" y="98731"/>
                  <a:pt x="1706880" y="72408"/>
                  <a:pt x="1512916" y="58553"/>
                </a:cubicBezTo>
                <a:cubicBezTo>
                  <a:pt x="1318952" y="44698"/>
                  <a:pt x="1000298" y="-55055"/>
                  <a:pt x="748145" y="41927"/>
                </a:cubicBezTo>
                <a:cubicBezTo>
                  <a:pt x="495992" y="138909"/>
                  <a:pt x="247996" y="389676"/>
                  <a:pt x="0" y="640444"/>
                </a:cubicBezTo>
              </a:path>
            </a:pathLst>
          </a:custGeom>
          <a:noFill/>
          <a:ln w="25400"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CAD9DD1-525D-48C3-9154-DD23BC8161C3}"/>
              </a:ext>
            </a:extLst>
          </p:cNvPr>
          <p:cNvSpPr txBox="1"/>
          <p:nvPr/>
        </p:nvSpPr>
        <p:spPr>
          <a:xfrm>
            <a:off x="9047656" y="4234036"/>
            <a:ext cx="2790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is a typical negative feedback loop that involves common mode quantities</a:t>
            </a: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5D2C9A34-FAD8-4B21-A84E-B7EF796C14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160087"/>
              </p:ext>
            </p:extLst>
          </p:nvPr>
        </p:nvGraphicFramePr>
        <p:xfrm>
          <a:off x="3790622" y="2829991"/>
          <a:ext cx="3162300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3" name="Equation" r:id="rId15" imgW="1638000" imgH="634680" progId="Equation.DSMT4">
                  <p:embed/>
                </p:oleObj>
              </mc:Choice>
              <mc:Fallback>
                <p:oleObj name="Equation" r:id="rId15" imgW="1638000" imgH="63468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A292B55B-EB23-443C-B2BE-A9BD8E7CFA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0622" y="2829991"/>
                        <a:ext cx="3162300" cy="1223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99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0CC706-4170-4501-8B86-8F518A455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mode stability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63C0423-408E-463A-B769-884D6F8E2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3378E60-8725-42B7-8102-E7C66ED74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0E545A8-1DC9-492D-8DCA-BE1052D54116}"/>
              </a:ext>
            </a:extLst>
          </p:cNvPr>
          <p:cNvSpPr txBox="1"/>
          <p:nvPr/>
        </p:nvSpPr>
        <p:spPr>
          <a:xfrm>
            <a:off x="873608" y="4093894"/>
            <a:ext cx="10362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unity-gain frequency of the common mode loop is:  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EEEF6285-E354-4AE6-A922-49D1DF6B6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6343" y="1263061"/>
            <a:ext cx="2790825" cy="1619250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3718EF78-B2D5-4A3B-A8E4-F7EFCC900D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281569"/>
              </p:ext>
            </p:extLst>
          </p:nvPr>
        </p:nvGraphicFramePr>
        <p:xfrm>
          <a:off x="4152176" y="1459911"/>
          <a:ext cx="2647950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Equation" r:id="rId5" imgW="1371600" imgH="634680" progId="Equation.DSMT4">
                  <p:embed/>
                </p:oleObj>
              </mc:Choice>
              <mc:Fallback>
                <p:oleObj name="Equation" r:id="rId5" imgW="1371600" imgH="63468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99C0BF41-6F9E-45DF-B0B2-1D4F05A903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176" y="1459911"/>
                        <a:ext cx="2647950" cy="1225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ED296016-FC0E-4124-9CCB-AB391FB2D510}"/>
              </a:ext>
            </a:extLst>
          </p:cNvPr>
          <p:cNvSpPr/>
          <p:nvPr/>
        </p:nvSpPr>
        <p:spPr>
          <a:xfrm>
            <a:off x="2269891" y="1622014"/>
            <a:ext cx="1911927" cy="640444"/>
          </a:xfrm>
          <a:custGeom>
            <a:avLst/>
            <a:gdLst>
              <a:gd name="connsiteX0" fmla="*/ 1911927 w 1911927"/>
              <a:gd name="connsiteY0" fmla="*/ 125055 h 640444"/>
              <a:gd name="connsiteX1" fmla="*/ 1512916 w 1911927"/>
              <a:gd name="connsiteY1" fmla="*/ 58553 h 640444"/>
              <a:gd name="connsiteX2" fmla="*/ 748145 w 1911927"/>
              <a:gd name="connsiteY2" fmla="*/ 41927 h 640444"/>
              <a:gd name="connsiteX3" fmla="*/ 0 w 1911927"/>
              <a:gd name="connsiteY3" fmla="*/ 640444 h 64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927" h="640444">
                <a:moveTo>
                  <a:pt x="1911927" y="125055"/>
                </a:moveTo>
                <a:cubicBezTo>
                  <a:pt x="1809403" y="98731"/>
                  <a:pt x="1706880" y="72408"/>
                  <a:pt x="1512916" y="58553"/>
                </a:cubicBezTo>
                <a:cubicBezTo>
                  <a:pt x="1318952" y="44698"/>
                  <a:pt x="1000298" y="-55055"/>
                  <a:pt x="748145" y="41927"/>
                </a:cubicBezTo>
                <a:cubicBezTo>
                  <a:pt x="495992" y="138909"/>
                  <a:pt x="247996" y="389676"/>
                  <a:pt x="0" y="640444"/>
                </a:cubicBezTo>
              </a:path>
            </a:pathLst>
          </a:custGeom>
          <a:noFill/>
          <a:ln w="25400"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D9EB338-332F-46FD-AF79-0CBF6D1D732A}"/>
              </a:ext>
            </a:extLst>
          </p:cNvPr>
          <p:cNvSpPr txBox="1"/>
          <p:nvPr/>
        </p:nvSpPr>
        <p:spPr>
          <a:xfrm>
            <a:off x="7255135" y="1459911"/>
            <a:ext cx="43161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loop, that exists  even if there is not an external feedback network, must be stable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6BB622-054E-4693-9FA9-85B0DCA2B3A4}"/>
              </a:ext>
            </a:extLst>
          </p:cNvPr>
          <p:cNvSpPr txBox="1"/>
          <p:nvPr/>
        </p:nvSpPr>
        <p:spPr>
          <a:xfrm>
            <a:off x="906343" y="3314700"/>
            <a:ext cx="4894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Dominant pole angular frequency: 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5F488758-1916-441A-B5FB-D22DC9ACAF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127891"/>
              </p:ext>
            </p:extLst>
          </p:nvPr>
        </p:nvGraphicFramePr>
        <p:xfrm>
          <a:off x="6231459" y="3109857"/>
          <a:ext cx="15684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Equation" r:id="rId7" imgW="812520" imgH="431640" progId="Equation.DSMT4">
                  <p:embed/>
                </p:oleObj>
              </mc:Choice>
              <mc:Fallback>
                <p:oleObj name="Equation" r:id="rId7" imgW="812520" imgH="4316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75D6E478-607C-4882-B012-227D892385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1459" y="3109857"/>
                        <a:ext cx="1568450" cy="831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41025493-3EF4-475C-8E8A-9A34563E84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804688"/>
              </p:ext>
            </p:extLst>
          </p:nvPr>
        </p:nvGraphicFramePr>
        <p:xfrm>
          <a:off x="8637086" y="3884195"/>
          <a:ext cx="2598738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Equation" r:id="rId9" imgW="1346040" imgH="457200" progId="Equation.DSMT4">
                  <p:embed/>
                </p:oleObj>
              </mc:Choice>
              <mc:Fallback>
                <p:oleObj name="Equation" r:id="rId9" imgW="1346040" imgH="4572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5F488758-1916-441A-B5FB-D22DC9ACAF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7086" y="3884195"/>
                        <a:ext cx="2598738" cy="881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4AB6087-69D2-46C5-BF22-E6117E4C6089}"/>
              </a:ext>
            </a:extLst>
          </p:cNvPr>
          <p:cNvSpPr txBox="1"/>
          <p:nvPr/>
        </p:nvSpPr>
        <p:spPr>
          <a:xfrm>
            <a:off x="906343" y="4784785"/>
            <a:ext cx="9019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this simplified analysis, the first non dominant pole is still the common gate pole </a:t>
            </a: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w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  Other poles, that can fall at frequencies smaller than </a:t>
            </a: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w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can derive from the particular CMFB circuit. </a:t>
            </a:r>
          </a:p>
        </p:txBody>
      </p:sp>
    </p:spTree>
    <p:extLst>
      <p:ext uri="{BB962C8B-B14F-4D97-AF65-F5344CB8AC3E}">
        <p14:creationId xmlns:p14="http://schemas.microsoft.com/office/powerpoint/2010/main" val="161853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F2014116-9478-429F-89B0-5E8065F60329}"/>
              </a:ext>
            </a:extLst>
          </p:cNvPr>
          <p:cNvSpPr/>
          <p:nvPr/>
        </p:nvSpPr>
        <p:spPr>
          <a:xfrm>
            <a:off x="7236920" y="1472611"/>
            <a:ext cx="1529542" cy="11345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D9A8C00-DA00-4FD0-9335-9D86D8E3D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other poles affecting the CMFB loop (static case)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6FA4C55-160B-4EAC-9566-3354ADB2F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F0556F-3EF8-4E49-AA99-F22A00C3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1DCC8831-5900-4E38-A88D-B33FD3B1A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00799" y="1472611"/>
            <a:ext cx="4953000" cy="4438650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EE8A2392-CC4C-4D5C-93E9-FF2B04393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093" y="1764446"/>
            <a:ext cx="5386646" cy="3854980"/>
          </a:xfrm>
          <a:prstGeom prst="rect">
            <a:avLst/>
          </a:prstGeom>
        </p:spPr>
      </p:pic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2F1C22D0-FAC9-4530-AF1D-6D336122D5D2}"/>
              </a:ext>
            </a:extLst>
          </p:cNvPr>
          <p:cNvSpPr/>
          <p:nvPr/>
        </p:nvSpPr>
        <p:spPr>
          <a:xfrm>
            <a:off x="213846" y="1399842"/>
            <a:ext cx="6635841" cy="1177103"/>
          </a:xfrm>
          <a:custGeom>
            <a:avLst/>
            <a:gdLst>
              <a:gd name="connsiteX0" fmla="*/ 6635841 w 6635841"/>
              <a:gd name="connsiteY0" fmla="*/ 711591 h 1177103"/>
              <a:gd name="connsiteX1" fmla="*/ 5688190 w 6635841"/>
              <a:gd name="connsiteY1" fmla="*/ 761467 h 1177103"/>
              <a:gd name="connsiteX2" fmla="*/ 4723914 w 6635841"/>
              <a:gd name="connsiteY2" fmla="*/ 428958 h 1177103"/>
              <a:gd name="connsiteX3" fmla="*/ 2795361 w 6635841"/>
              <a:gd name="connsiteY3" fmla="*/ 113074 h 1177103"/>
              <a:gd name="connsiteX4" fmla="*/ 1249194 w 6635841"/>
              <a:gd name="connsiteY4" fmla="*/ 13322 h 1177103"/>
              <a:gd name="connsiteX5" fmla="*/ 135289 w 6635841"/>
              <a:gd name="connsiteY5" fmla="*/ 379082 h 1177103"/>
              <a:gd name="connsiteX6" fmla="*/ 35536 w 6635841"/>
              <a:gd name="connsiteY6" fmla="*/ 811343 h 1177103"/>
              <a:gd name="connsiteX7" fmla="*/ 284918 w 6635841"/>
              <a:gd name="connsiteY7" fmla="*/ 1010849 h 1177103"/>
              <a:gd name="connsiteX8" fmla="*/ 1348947 w 6635841"/>
              <a:gd name="connsiteY8" fmla="*/ 1177103 h 117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35841" h="1177103">
                <a:moveTo>
                  <a:pt x="6635841" y="711591"/>
                </a:moveTo>
                <a:cubicBezTo>
                  <a:pt x="6321342" y="760081"/>
                  <a:pt x="6006844" y="808572"/>
                  <a:pt x="5688190" y="761467"/>
                </a:cubicBezTo>
                <a:cubicBezTo>
                  <a:pt x="5369536" y="714362"/>
                  <a:pt x="5206052" y="537023"/>
                  <a:pt x="4723914" y="428958"/>
                </a:cubicBezTo>
                <a:cubicBezTo>
                  <a:pt x="4241776" y="320893"/>
                  <a:pt x="3374481" y="182347"/>
                  <a:pt x="2795361" y="113074"/>
                </a:cubicBezTo>
                <a:cubicBezTo>
                  <a:pt x="2216241" y="43801"/>
                  <a:pt x="1692539" y="-31013"/>
                  <a:pt x="1249194" y="13322"/>
                </a:cubicBezTo>
                <a:cubicBezTo>
                  <a:pt x="805849" y="57657"/>
                  <a:pt x="337565" y="246078"/>
                  <a:pt x="135289" y="379082"/>
                </a:cubicBezTo>
                <a:cubicBezTo>
                  <a:pt x="-66987" y="512086"/>
                  <a:pt x="10598" y="706048"/>
                  <a:pt x="35536" y="811343"/>
                </a:cubicBezTo>
                <a:cubicBezTo>
                  <a:pt x="60474" y="916638"/>
                  <a:pt x="66016" y="949889"/>
                  <a:pt x="284918" y="1010849"/>
                </a:cubicBezTo>
                <a:cubicBezTo>
                  <a:pt x="503820" y="1071809"/>
                  <a:pt x="926383" y="1124456"/>
                  <a:pt x="1348947" y="117710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77DB5A1-A3FD-41D2-8B14-4BE88A12E113}"/>
              </a:ext>
            </a:extLst>
          </p:cNvPr>
          <p:cNvSpPr txBox="1"/>
          <p:nvPr/>
        </p:nvSpPr>
        <p:spPr>
          <a:xfrm>
            <a:off x="6832304" y="1029616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mirror pole</a:t>
            </a:r>
          </a:p>
        </p:txBody>
      </p:sp>
    </p:spTree>
    <p:extLst>
      <p:ext uri="{BB962C8B-B14F-4D97-AF65-F5344CB8AC3E}">
        <p14:creationId xmlns:p14="http://schemas.microsoft.com/office/powerpoint/2010/main" val="3523934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47845D0E-60FF-497E-80B7-CFB3570AED7E}"/>
              </a:ext>
            </a:extLst>
          </p:cNvPr>
          <p:cNvSpPr/>
          <p:nvPr/>
        </p:nvSpPr>
        <p:spPr>
          <a:xfrm>
            <a:off x="6533804" y="4738255"/>
            <a:ext cx="2044931" cy="8312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7132323D-8266-401B-BA92-82AFFA21CBCD}"/>
              </a:ext>
            </a:extLst>
          </p:cNvPr>
          <p:cNvSpPr/>
          <p:nvPr/>
        </p:nvSpPr>
        <p:spPr>
          <a:xfrm>
            <a:off x="3726873" y="3064682"/>
            <a:ext cx="2044931" cy="8312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F4D68802-CCE4-489D-A2F1-33DB9DE359DB}"/>
              </a:ext>
            </a:extLst>
          </p:cNvPr>
          <p:cNvSpPr/>
          <p:nvPr/>
        </p:nvSpPr>
        <p:spPr>
          <a:xfrm>
            <a:off x="3726873" y="1587410"/>
            <a:ext cx="2044931" cy="8312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41E73C2-0E83-40D9-B5CF-50D82E642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35"/>
            <a:ext cx="10515600" cy="597252"/>
          </a:xfrm>
        </p:spPr>
        <p:txBody>
          <a:bodyPr>
            <a:noAutofit/>
          </a:bodyPr>
          <a:lstStyle/>
          <a:p>
            <a:r>
              <a:rPr lang="en-US" sz="3200" dirty="0"/>
              <a:t>Fully-differential amplifier: noise analysis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200F969-AAE6-4ED3-9D8F-B5ACA3DF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5736921-8E48-488D-A943-79221D1BD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3AA50EF3-D17E-48A4-9F98-56275FC7F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3677" y="962377"/>
            <a:ext cx="6243638" cy="493324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792C749-0F37-49A9-8566-4A694DE7AB4C}"/>
              </a:ext>
            </a:extLst>
          </p:cNvPr>
          <p:cNvSpPr txBox="1"/>
          <p:nvPr/>
        </p:nvSpPr>
        <p:spPr>
          <a:xfrm>
            <a:off x="7556269" y="919416"/>
            <a:ext cx="4258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Devices that gives a significant contribution to the amplifier noise and offset</a:t>
            </a:r>
          </a:p>
        </p:txBody>
      </p:sp>
    </p:spTree>
    <p:extLst>
      <p:ext uri="{BB962C8B-B14F-4D97-AF65-F5344CB8AC3E}">
        <p14:creationId xmlns:p14="http://schemas.microsoft.com/office/powerpoint/2010/main" val="1338883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E1F2BE-3A39-4F1F-B7B6-2659BC789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733" y="77258"/>
            <a:ext cx="10515600" cy="662397"/>
          </a:xfrm>
        </p:spPr>
        <p:txBody>
          <a:bodyPr/>
          <a:lstStyle/>
          <a:p>
            <a:r>
              <a:rPr lang="en-US" dirty="0"/>
              <a:t>Stabilization approaches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249C0BA-D5FB-46A9-9287-D7166B30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9FC8F7A-9815-445F-8E69-7AE42639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7936E454-C862-44CB-9FFE-3CDE9AF7A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5947" y="1083084"/>
            <a:ext cx="5386646" cy="3854980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CFE5A3BC-CE19-41DC-BA08-A070E0DED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42998" y="3085598"/>
            <a:ext cx="904875" cy="438150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DB634C3C-D970-4B3A-8949-889F6D926E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13779" y="3341833"/>
            <a:ext cx="638175" cy="1047750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F019EB99-F32E-4D77-B3D6-A29E267FF0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64807" y="3341833"/>
            <a:ext cx="638175" cy="104775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4D71530-8A1E-478F-821A-DA95032E30AA}"/>
              </a:ext>
            </a:extLst>
          </p:cNvPr>
          <p:cNvSpPr txBox="1"/>
          <p:nvPr/>
        </p:nvSpPr>
        <p:spPr>
          <a:xfrm>
            <a:off x="7302762" y="844636"/>
            <a:ext cx="48514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the CMFB loop is not stable, we can shift the unity-gain frequency of the loop (</a:t>
            </a:r>
            <a:r>
              <a:rPr lang="en-US" sz="2000" dirty="0">
                <a:latin typeface="Symbol" panose="05050102010706020507" pitchFamily="18" charset="2"/>
                <a:cs typeface="Arial" panose="020B0604020202020204" pitchFamily="34" charset="0"/>
              </a:rPr>
              <a:t>w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0c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to lower frequencies.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can be simply obtained adding or increasing the common mode capacitances.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These capacitances improve also differential mode stability but reduces the GBW.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differential mode capacitance reduces only the unity-gain frequency of the differential gain A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but does not help achieving stability of the CMFB loop. </a:t>
            </a:r>
          </a:p>
        </p:txBody>
      </p:sp>
    </p:spTree>
    <p:extLst>
      <p:ext uri="{BB962C8B-B14F-4D97-AF65-F5344CB8AC3E}">
        <p14:creationId xmlns:p14="http://schemas.microsoft.com/office/powerpoint/2010/main" val="3212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21F0B1-9FA2-4B53-A0A1-CC109118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662397"/>
          </a:xfrm>
        </p:spPr>
        <p:txBody>
          <a:bodyPr/>
          <a:lstStyle/>
          <a:p>
            <a:r>
              <a:rPr lang="en-US" dirty="0"/>
              <a:t>Calculation of the input referred noise (and offset).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729F25B-A71B-48EF-925E-85775DF5F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1449F0-0160-4E74-B6E3-FDDA6E0EE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F532D003-462E-4674-90D3-5B5B05F46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225826"/>
            <a:ext cx="6168888" cy="4568036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57086F95-A58B-41AE-949F-B43FEE140B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72269" y="3872893"/>
            <a:ext cx="3193115" cy="948753"/>
          </a:xfrm>
          <a:prstGeom prst="rect">
            <a:avLst/>
          </a:prstGeom>
        </p:spPr>
      </p:pic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4DD5539A-09CB-463A-A5CF-570B20FD6A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036726"/>
              </p:ext>
            </p:extLst>
          </p:nvPr>
        </p:nvGraphicFramePr>
        <p:xfrm>
          <a:off x="6374802" y="1308146"/>
          <a:ext cx="521335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Equation" r:id="rId7" imgW="2349360" imgH="253800" progId="Equation.DSMT4">
                  <p:embed/>
                </p:oleObj>
              </mc:Choice>
              <mc:Fallback>
                <p:oleObj name="Equation" r:id="rId7" imgW="234936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4FB9B2C-2C3C-42BC-8DBE-ADDC88128E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4802" y="1308146"/>
                        <a:ext cx="5213350" cy="566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34C23D8-C052-41D6-9995-2035C6BF2DEB}"/>
              </a:ext>
            </a:extLst>
          </p:cNvPr>
          <p:cNvSpPr txBox="1"/>
          <p:nvPr/>
        </p:nvSpPr>
        <p:spPr>
          <a:xfrm>
            <a:off x="5805892" y="620554"/>
            <a:ext cx="5420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only noise source are present:</a:t>
            </a:r>
          </a:p>
        </p:txBody>
      </p:sp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176872EE-F072-4371-AAD5-B759291987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909224"/>
              </p:ext>
            </p:extLst>
          </p:nvPr>
        </p:nvGraphicFramePr>
        <p:xfrm>
          <a:off x="7997825" y="3743325"/>
          <a:ext cx="3098800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Equation" r:id="rId9" imgW="1396800" imgH="482400" progId="Equation.DSMT4">
                  <p:embed/>
                </p:oleObj>
              </mc:Choice>
              <mc:Fallback>
                <p:oleObj name="Equation" r:id="rId9" imgW="1396800" imgH="4824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4DD5539A-09CB-463A-A5CF-570B20FD6A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7825" y="3743325"/>
                        <a:ext cx="3098800" cy="1077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B4D9EFA9-FACB-41D4-8F7F-1A84743FE3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978942"/>
              </p:ext>
            </p:extLst>
          </p:nvPr>
        </p:nvGraphicFramePr>
        <p:xfrm>
          <a:off x="6448288" y="2174928"/>
          <a:ext cx="3465513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Equation" r:id="rId11" imgW="1562040" imgH="431640" progId="Equation.DSMT4">
                  <p:embed/>
                </p:oleObj>
              </mc:Choice>
              <mc:Fallback>
                <p:oleObj name="Equation" r:id="rId11" imgW="1562040" imgH="43164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4DD5539A-09CB-463A-A5CF-570B20FD6A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8288" y="2174928"/>
                        <a:ext cx="3465513" cy="963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996D1AB7-EB93-4132-8912-6595427C4C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54981"/>
              </p:ext>
            </p:extLst>
          </p:nvPr>
        </p:nvGraphicFramePr>
        <p:xfrm>
          <a:off x="9913801" y="2077848"/>
          <a:ext cx="217011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Equation" r:id="rId13" imgW="977760" imgH="457200" progId="Equation.DSMT4">
                  <p:embed/>
                </p:oleObj>
              </mc:Choice>
              <mc:Fallback>
                <p:oleObj name="Equation" r:id="rId13" imgW="977760" imgH="4572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4DD5539A-09CB-463A-A5CF-570B20FD6A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3801" y="2077848"/>
                        <a:ext cx="2170113" cy="1019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6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D8EC0F-8CA2-409B-93D8-266BCF42A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of the input referred noise (and offset).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4B99ECE-025D-4219-B848-3F09CB15C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B2BF6-5410-442D-ACF5-082580528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BEA76F1E-1943-4EC4-9A81-F209328724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667147"/>
              </p:ext>
            </p:extLst>
          </p:nvPr>
        </p:nvGraphicFramePr>
        <p:xfrm>
          <a:off x="877888" y="1347788"/>
          <a:ext cx="3098800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Equation" r:id="rId3" imgW="1396800" imgH="482400" progId="Equation.DSMT4">
                  <p:embed/>
                </p:oleObj>
              </mc:Choice>
              <mc:Fallback>
                <p:oleObj name="Equation" r:id="rId3" imgW="1396800" imgH="48240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176872EE-F072-4371-AAD5-B759291987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8" y="1347788"/>
                        <a:ext cx="3098800" cy="1077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328E5428-E0E1-497F-872A-C8501F0E9D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641616"/>
              </p:ext>
            </p:extLst>
          </p:nvPr>
        </p:nvGraphicFramePr>
        <p:xfrm>
          <a:off x="5051425" y="1321065"/>
          <a:ext cx="493395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Equation" r:id="rId5" imgW="2222280" imgH="457200" progId="Equation.DSMT4">
                  <p:embed/>
                </p:oleObj>
              </mc:Choice>
              <mc:Fallback>
                <p:oleObj name="Equation" r:id="rId5" imgW="2222280" imgH="457200" progId="Equation.DSMT4">
                  <p:embed/>
                  <p:pic>
                    <p:nvPicPr>
                      <p:cNvPr id="23" name="Oggetto 22">
                        <a:extLst>
                          <a:ext uri="{FF2B5EF4-FFF2-40B4-BE49-F238E27FC236}">
                            <a16:creationId xmlns:a16="http://schemas.microsoft.com/office/drawing/2014/main" id="{996D1AB7-EB93-4132-8912-6595427C4C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425" y="1321065"/>
                        <a:ext cx="4933950" cy="1019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0BF95058-EF12-4830-BC02-B3090C7F2D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458232"/>
              </p:ext>
            </p:extLst>
          </p:nvPr>
        </p:nvGraphicFramePr>
        <p:xfrm>
          <a:off x="2270125" y="2959365"/>
          <a:ext cx="504666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Equation" r:id="rId7" imgW="2273040" imgH="457200" progId="Equation.DSMT4">
                  <p:embed/>
                </p:oleObj>
              </mc:Choice>
              <mc:Fallback>
                <p:oleObj name="Equation" r:id="rId7" imgW="2273040" imgH="4572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328E5428-E0E1-497F-872A-C8501F0E9D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2959365"/>
                        <a:ext cx="5046663" cy="1019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0A9203A0-F56F-4648-9AD4-69E5B29C9AE2}"/>
              </a:ext>
            </a:extLst>
          </p:cNvPr>
          <p:cNvSpPr txBox="1"/>
          <p:nvPr/>
        </p:nvSpPr>
        <p:spPr>
          <a:xfrm>
            <a:off x="1380067" y="4064000"/>
            <a:ext cx="8678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expression can be used for both the noise and offset analysis</a:t>
            </a:r>
          </a:p>
        </p:txBody>
      </p:sp>
    </p:spTree>
    <p:extLst>
      <p:ext uri="{BB962C8B-B14F-4D97-AF65-F5344CB8AC3E}">
        <p14:creationId xmlns:p14="http://schemas.microsoft.com/office/powerpoint/2010/main" val="172185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182025-198A-4736-A9F8-9D3C8B54E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882FA90-D7DE-4B9C-A341-EE7F64A0A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87E02E-A6ED-458F-A093-D2D45365D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7F1BED85-9964-4596-AF8D-76DB884440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023573"/>
              </p:ext>
            </p:extLst>
          </p:nvPr>
        </p:nvGraphicFramePr>
        <p:xfrm>
          <a:off x="1029212" y="1138114"/>
          <a:ext cx="504666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4" name="Equation" r:id="rId3" imgW="2273040" imgH="457200" progId="Equation.DSMT4">
                  <p:embed/>
                </p:oleObj>
              </mc:Choice>
              <mc:Fallback>
                <p:oleObj name="Equation" r:id="rId3" imgW="2273040" imgH="457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BF95058-EF12-4830-BC02-B3090C7F2D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9212" y="1138114"/>
                        <a:ext cx="5046663" cy="1019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E63D0D7D-5AB1-4441-8236-B33A7427BD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853324"/>
              </p:ext>
            </p:extLst>
          </p:nvPr>
        </p:nvGraphicFramePr>
        <p:xfrm>
          <a:off x="7580313" y="1055688"/>
          <a:ext cx="29591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5" name="Equation" r:id="rId5" imgW="1333440" imgH="431640" progId="Equation.DSMT4">
                  <p:embed/>
                </p:oleObj>
              </mc:Choice>
              <mc:Fallback>
                <p:oleObj name="Equation" r:id="rId5" imgW="1333440" imgH="4316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7F1BED85-9964-4596-AF8D-76DB884440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0313" y="1055688"/>
                        <a:ext cx="2959100" cy="962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7AA6351B-87BD-4A00-BB8C-8BE98CA346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062012"/>
              </p:ext>
            </p:extLst>
          </p:nvPr>
        </p:nvGraphicFramePr>
        <p:xfrm>
          <a:off x="838200" y="2961950"/>
          <a:ext cx="428307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" name="Equation" r:id="rId7" imgW="1930320" imgH="457200" progId="Equation.DSMT4">
                  <p:embed/>
                </p:oleObj>
              </mc:Choice>
              <mc:Fallback>
                <p:oleObj name="Equation" r:id="rId7" imgW="1930320" imgH="4572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E63D0D7D-5AB1-4441-8236-B33A7427BD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961950"/>
                        <a:ext cx="4283075" cy="1019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3076980B-6251-441C-A228-3DC0F337E3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562979"/>
              </p:ext>
            </p:extLst>
          </p:nvPr>
        </p:nvGraphicFramePr>
        <p:xfrm>
          <a:off x="5170488" y="2832799"/>
          <a:ext cx="3889375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" name="Equation" r:id="rId9" imgW="1752480" imgH="482400" progId="Equation.DSMT4">
                  <p:embed/>
                </p:oleObj>
              </mc:Choice>
              <mc:Fallback>
                <p:oleObj name="Equation" r:id="rId9" imgW="1752480" imgH="4824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7AA6351B-87BD-4A00-BB8C-8BE98CA346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488" y="2832799"/>
                        <a:ext cx="3889375" cy="1074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289C03A0-E5BA-459C-99CA-E4C587E5DA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126665"/>
              </p:ext>
            </p:extLst>
          </p:nvPr>
        </p:nvGraphicFramePr>
        <p:xfrm>
          <a:off x="1607857" y="4836057"/>
          <a:ext cx="38893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" name="Equation" r:id="rId11" imgW="1752480" imgH="279360" progId="Equation.DSMT4">
                  <p:embed/>
                </p:oleObj>
              </mc:Choice>
              <mc:Fallback>
                <p:oleObj name="Equation" r:id="rId11" imgW="1752480" imgH="27936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3076980B-6251-441C-A228-3DC0F337E3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7857" y="4836057"/>
                        <a:ext cx="3889375" cy="62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44C5B653-7A56-4669-B0FD-832DC2350F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627799"/>
              </p:ext>
            </p:extLst>
          </p:nvPr>
        </p:nvGraphicFramePr>
        <p:xfrm>
          <a:off x="6694770" y="4181328"/>
          <a:ext cx="2735521" cy="190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" name="Equation" r:id="rId13" imgW="1320480" imgH="914400" progId="Equation.DSMT4">
                  <p:embed/>
                </p:oleObj>
              </mc:Choice>
              <mc:Fallback>
                <p:oleObj name="Equation" r:id="rId13" imgW="1320480" imgH="9144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289C03A0-E5BA-459C-99CA-E4C587E5DA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4770" y="4181328"/>
                        <a:ext cx="2735521" cy="19012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DFEFB7A7-412C-4CE6-90D8-B9ED39CC39D5}"/>
              </a:ext>
            </a:extLst>
          </p:cNvPr>
          <p:cNvSpPr txBox="1"/>
          <p:nvPr/>
        </p:nvSpPr>
        <p:spPr>
          <a:xfrm>
            <a:off x="782034" y="2045879"/>
            <a:ext cx="10366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Expressing the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as a function of the PSDs of the gate referred voltage noise (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82000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D501D4-584C-40ED-8515-A3C9E2C4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360" y="59831"/>
            <a:ext cx="10515600" cy="662397"/>
          </a:xfrm>
        </p:spPr>
        <p:txBody>
          <a:bodyPr/>
          <a:lstStyle/>
          <a:p>
            <a:r>
              <a:rPr lang="en-US" dirty="0"/>
              <a:t>Current ratios and current absorption: typical case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E02E5E1-0AB2-40BF-A8AE-1CF7651BA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FED5324-182B-4008-8C39-0A828529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CAA06FCE-C4BA-445B-B0F5-2E47E9B6D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4303" y="995010"/>
            <a:ext cx="5762625" cy="4267200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B7BFADC1-D949-4339-9028-AA69FF6BD4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840263"/>
              </p:ext>
            </p:extLst>
          </p:nvPr>
        </p:nvGraphicFramePr>
        <p:xfrm>
          <a:off x="4525964" y="1058421"/>
          <a:ext cx="2057400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3" name="Equation" r:id="rId5" imgW="927000" imgH="482400" progId="Equation.DSMT4">
                  <p:embed/>
                </p:oleObj>
              </mc:Choice>
              <mc:Fallback>
                <p:oleObj name="Equation" r:id="rId5" imgW="927000" imgH="4824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289C03A0-E5BA-459C-99CA-E4C587E5DA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964" y="1058421"/>
                        <a:ext cx="2057400" cy="1074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DB8671DE-EE58-48FB-AD8D-C3D825E7DA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640532"/>
              </p:ext>
            </p:extLst>
          </p:nvPr>
        </p:nvGraphicFramePr>
        <p:xfrm>
          <a:off x="7208663" y="1256795"/>
          <a:ext cx="366236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4" name="Equation" r:id="rId7" imgW="1650960" imgH="253800" progId="Equation.DSMT4">
                  <p:embed/>
                </p:oleObj>
              </mc:Choice>
              <mc:Fallback>
                <p:oleObj name="Equation" r:id="rId7" imgW="165096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B7BFADC1-D949-4339-9028-AA69FF6BD4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8663" y="1256795"/>
                        <a:ext cx="3662363" cy="565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6DA760F5-A6EE-4B0D-B939-F16FF4723BD3}"/>
              </a:ext>
            </a:extLst>
          </p:cNvPr>
          <p:cNvSpPr txBox="1"/>
          <p:nvPr/>
        </p:nvSpPr>
        <p:spPr>
          <a:xfrm>
            <a:off x="7166860" y="1962025"/>
            <a:ext cx="394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order to avoid turning off M5 and M6 for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dmax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6763651E-CA2E-4947-9225-35518A32B6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400550"/>
              </p:ext>
            </p:extLst>
          </p:nvPr>
        </p:nvGraphicFramePr>
        <p:xfrm>
          <a:off x="8512176" y="2823063"/>
          <a:ext cx="928688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5" name="Equation" r:id="rId9" imgW="419040" imgH="228600" progId="Equation.DSMT4">
                  <p:embed/>
                </p:oleObj>
              </mc:Choice>
              <mc:Fallback>
                <p:oleObj name="Equation" r:id="rId9" imgW="41904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B7BFADC1-D949-4339-9028-AA69FF6BD4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2176" y="2823063"/>
                        <a:ext cx="928688" cy="509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1EB2956-48A2-40CF-AEF8-CEA8E23BDD6A}"/>
              </a:ext>
            </a:extLst>
          </p:cNvPr>
          <p:cNvSpPr txBox="1"/>
          <p:nvPr/>
        </p:nvSpPr>
        <p:spPr>
          <a:xfrm>
            <a:off x="7208663" y="3417956"/>
            <a:ext cx="3019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usually choose: 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7CE71022-E46F-4FC1-8070-C5F44166C3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890456"/>
              </p:ext>
            </p:extLst>
          </p:nvPr>
        </p:nvGraphicFramePr>
        <p:xfrm>
          <a:off x="10353675" y="3472731"/>
          <a:ext cx="928688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6" name="Equation" r:id="rId11" imgW="419040" imgH="228600" progId="Equation.DSMT4">
                  <p:embed/>
                </p:oleObj>
              </mc:Choice>
              <mc:Fallback>
                <p:oleObj name="Equation" r:id="rId11" imgW="41904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6763651E-CA2E-4947-9225-35518A32B6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3675" y="3472731"/>
                        <a:ext cx="928688" cy="509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DD0AA7FE-B56A-4DC1-9404-A52C60455B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172544"/>
              </p:ext>
            </p:extLst>
          </p:nvPr>
        </p:nvGraphicFramePr>
        <p:xfrm>
          <a:off x="9235560" y="3915032"/>
          <a:ext cx="2057400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7" name="Equation" r:id="rId13" imgW="927000" imgH="393480" progId="Equation.DSMT4">
                  <p:embed/>
                </p:oleObj>
              </mc:Choice>
              <mc:Fallback>
                <p:oleObj name="Equation" r:id="rId13" imgW="927000" imgH="39348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7CE71022-E46F-4FC1-8070-C5F44166C3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5560" y="3915032"/>
                        <a:ext cx="2057400" cy="877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FD831871-185B-42FB-BF05-B4D7C57DF6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538260"/>
              </p:ext>
            </p:extLst>
          </p:nvPr>
        </p:nvGraphicFramePr>
        <p:xfrm>
          <a:off x="7598926" y="4560246"/>
          <a:ext cx="1042988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8" name="Equation" r:id="rId15" imgW="469800" imgH="393480" progId="Equation.DSMT4">
                  <p:embed/>
                </p:oleObj>
              </mc:Choice>
              <mc:Fallback>
                <p:oleObj name="Equation" r:id="rId15" imgW="469800" imgH="39348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7CE71022-E46F-4FC1-8070-C5F44166C3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8926" y="4560246"/>
                        <a:ext cx="1042988" cy="877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38BD9A1-1131-4019-BCA5-589C4540BFCC}"/>
              </a:ext>
            </a:extLst>
          </p:cNvPr>
          <p:cNvSpPr txBox="1"/>
          <p:nvPr/>
        </p:nvSpPr>
        <p:spPr>
          <a:xfrm>
            <a:off x="6583364" y="4064979"/>
            <a:ext cx="2651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since it should be: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FA7AA1F-3B45-47B8-8A1A-A42E60DB7E12}"/>
              </a:ext>
            </a:extLst>
          </p:cNvPr>
          <p:cNvSpPr txBox="1"/>
          <p:nvPr/>
        </p:nvSpPr>
        <p:spPr>
          <a:xfrm>
            <a:off x="6719976" y="4768357"/>
            <a:ext cx="1112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then: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5595DDB-9506-4B67-849B-F5668BC4927E}"/>
              </a:ext>
            </a:extLst>
          </p:cNvPr>
          <p:cNvSpPr txBox="1"/>
          <p:nvPr/>
        </p:nvSpPr>
        <p:spPr>
          <a:xfrm>
            <a:off x="4839058" y="5510813"/>
            <a:ext cx="4601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current consumption is:</a:t>
            </a:r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2C63CB92-5BA1-45FA-B706-FCCB094DF5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420952"/>
              </p:ext>
            </p:extLst>
          </p:nvPr>
        </p:nvGraphicFramePr>
        <p:xfrm>
          <a:off x="8930392" y="5510813"/>
          <a:ext cx="2311400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9" name="Equation" r:id="rId17" imgW="1041120" imgH="241200" progId="Equation.DSMT4">
                  <p:embed/>
                </p:oleObj>
              </mc:Choice>
              <mc:Fallback>
                <p:oleObj name="Equation" r:id="rId17" imgW="1041120" imgH="2412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FD831871-185B-42FB-BF05-B4D7C57DF6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0392" y="5510813"/>
                        <a:ext cx="2311400" cy="538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810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5952449-7082-4352-848B-5DBC291E6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F38D04C-4FE2-4F94-A9F4-2079CEEC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C3A7C0A5-384D-42ED-B751-A31B11AC0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360" y="-11768"/>
            <a:ext cx="10515600" cy="662397"/>
          </a:xfrm>
        </p:spPr>
        <p:txBody>
          <a:bodyPr/>
          <a:lstStyle/>
          <a:p>
            <a:r>
              <a:rPr lang="en-US" dirty="0"/>
              <a:t>Power vs noise efficiency </a:t>
            </a:r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BBD078A0-ED9C-46FB-9C6F-3C5F3D5647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047219"/>
              </p:ext>
            </p:extLst>
          </p:nvPr>
        </p:nvGraphicFramePr>
        <p:xfrm>
          <a:off x="224998" y="623157"/>
          <a:ext cx="38893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0" name="Equation" r:id="rId3" imgW="1752480" imgH="279360" progId="Equation.DSMT4">
                  <p:embed/>
                </p:oleObj>
              </mc:Choice>
              <mc:Fallback>
                <p:oleObj name="Equation" r:id="rId3" imgW="1752480" imgH="27936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289C03A0-E5BA-459C-99CA-E4C587E5DA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998" y="623157"/>
                        <a:ext cx="3889375" cy="62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9D3B411E-D7D3-445F-8058-7DB5C8E71EFD}"/>
              </a:ext>
            </a:extLst>
          </p:cNvPr>
          <p:cNvSpPr txBox="1"/>
          <p:nvPr/>
        </p:nvSpPr>
        <p:spPr>
          <a:xfrm>
            <a:off x="2252022" y="3550153"/>
            <a:ext cx="2222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Thermal noise: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3B101581-FB5F-4D92-9C64-EC8699DF38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155793"/>
              </p:ext>
            </p:extLst>
          </p:nvPr>
        </p:nvGraphicFramePr>
        <p:xfrm>
          <a:off x="4785173" y="3282219"/>
          <a:ext cx="6454775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1" name="Equation" r:id="rId5" imgW="2908080" imgH="482400" progId="Equation.DSMT4">
                  <p:embed/>
                </p:oleObj>
              </mc:Choice>
              <mc:Fallback>
                <p:oleObj name="Equation" r:id="rId5" imgW="2908080" imgH="4824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BBD078A0-ED9C-46FB-9C6F-3C5F3D5647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5173" y="3282219"/>
                        <a:ext cx="6454775" cy="1074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4FAB69AB-C747-46DE-8456-6DCEEF06E9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214772"/>
              </p:ext>
            </p:extLst>
          </p:nvPr>
        </p:nvGraphicFramePr>
        <p:xfrm>
          <a:off x="588551" y="4370079"/>
          <a:ext cx="5383212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2" name="Equation" r:id="rId7" imgW="2425680" imgH="482400" progId="Equation.DSMT4">
                  <p:embed/>
                </p:oleObj>
              </mc:Choice>
              <mc:Fallback>
                <p:oleObj name="Equation" r:id="rId7" imgW="2425680" imgH="4824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3B101581-FB5F-4D92-9C64-EC8699DF38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551" y="4370079"/>
                        <a:ext cx="5383212" cy="1074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91146E11-EE10-4E4C-BF48-8A43A23E34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775522"/>
              </p:ext>
            </p:extLst>
          </p:nvPr>
        </p:nvGraphicFramePr>
        <p:xfrm>
          <a:off x="6319726" y="4457546"/>
          <a:ext cx="352266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3" name="Equation" r:id="rId9" imgW="1587240" imgH="431640" progId="Equation.DSMT4">
                  <p:embed/>
                </p:oleObj>
              </mc:Choice>
              <mc:Fallback>
                <p:oleObj name="Equation" r:id="rId9" imgW="158724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4FAB69AB-C747-46DE-8456-6DCEEF06E9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9726" y="4457546"/>
                        <a:ext cx="3522663" cy="962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99F4612D-D87E-49E5-AF99-9A7FE542B9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82547"/>
              </p:ext>
            </p:extLst>
          </p:nvPr>
        </p:nvGraphicFramePr>
        <p:xfrm>
          <a:off x="531697" y="1245457"/>
          <a:ext cx="2930525" cy="203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" name="Equation" r:id="rId11" imgW="1320480" imgH="914400" progId="Equation.DSMT4">
                  <p:embed/>
                </p:oleObj>
              </mc:Choice>
              <mc:Fallback>
                <p:oleObj name="Equation" r:id="rId11" imgW="1320480" imgH="9144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44C5B653-7A56-4669-B0FD-832DC2350F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97" y="1245457"/>
                        <a:ext cx="2930525" cy="2036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300CA5AE-552E-4E30-9865-91A8AA9327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160066"/>
              </p:ext>
            </p:extLst>
          </p:nvPr>
        </p:nvGraphicFramePr>
        <p:xfrm>
          <a:off x="4474105" y="650629"/>
          <a:ext cx="1830387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" name="Equation" r:id="rId13" imgW="825480" imgH="1041120" progId="Equation.DSMT4">
                  <p:embed/>
                </p:oleObj>
              </mc:Choice>
              <mc:Fallback>
                <p:oleObj name="Equation" r:id="rId13" imgW="825480" imgH="104112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BBD078A0-ED9C-46FB-9C6F-3C5F3D5647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4105" y="650629"/>
                        <a:ext cx="1830387" cy="2317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arentesi graffa aperta 12">
            <a:extLst>
              <a:ext uri="{FF2B5EF4-FFF2-40B4-BE49-F238E27FC236}">
                <a16:creationId xmlns:a16="http://schemas.microsoft.com/office/drawing/2014/main" id="{EA5EC70E-98D3-48F6-B8A8-1E02A54B67E1}"/>
              </a:ext>
            </a:extLst>
          </p:cNvPr>
          <p:cNvSpPr/>
          <p:nvPr/>
        </p:nvSpPr>
        <p:spPr>
          <a:xfrm>
            <a:off x="4224867" y="650629"/>
            <a:ext cx="160866" cy="2237127"/>
          </a:xfrm>
          <a:prstGeom prst="leftBrace">
            <a:avLst>
              <a:gd name="adj1" fmla="val 13149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43D0D057-2E43-4B33-8231-B985FABBA8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785303"/>
              </p:ext>
            </p:extLst>
          </p:nvPr>
        </p:nvGraphicFramePr>
        <p:xfrm>
          <a:off x="7272638" y="637076"/>
          <a:ext cx="1719262" cy="203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6" name="Equation" r:id="rId15" imgW="774360" imgH="914400" progId="Equation.DSMT4">
                  <p:embed/>
                </p:oleObj>
              </mc:Choice>
              <mc:Fallback>
                <p:oleObj name="Equation" r:id="rId15" imgW="774360" imgH="9144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99F4612D-D87E-49E5-AF99-9A7FE542B9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2638" y="637076"/>
                        <a:ext cx="1719262" cy="2036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ccia a sinistra 14">
            <a:extLst>
              <a:ext uri="{FF2B5EF4-FFF2-40B4-BE49-F238E27FC236}">
                <a16:creationId xmlns:a16="http://schemas.microsoft.com/office/drawing/2014/main" id="{F9161CAE-4B40-4C19-B013-67502F73D044}"/>
              </a:ext>
            </a:extLst>
          </p:cNvPr>
          <p:cNvSpPr/>
          <p:nvPr/>
        </p:nvSpPr>
        <p:spPr>
          <a:xfrm>
            <a:off x="9182500" y="881690"/>
            <a:ext cx="545961" cy="336885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4D561F1-8DED-4C1F-B03D-3247302C4808}"/>
              </a:ext>
            </a:extLst>
          </p:cNvPr>
          <p:cNvSpPr txBox="1"/>
          <p:nvPr/>
        </p:nvSpPr>
        <p:spPr>
          <a:xfrm>
            <a:off x="9842389" y="457162"/>
            <a:ext cx="1588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is difficult to make &lt;&lt;1</a:t>
            </a: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2E7609AC-E37A-47A4-9C31-B3FE946AF402}"/>
              </a:ext>
            </a:extLst>
          </p:cNvPr>
          <p:cNvSpPr/>
          <p:nvPr/>
        </p:nvSpPr>
        <p:spPr>
          <a:xfrm>
            <a:off x="6370937" y="1481559"/>
            <a:ext cx="711101" cy="66239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7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6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6A6D76DD-1249-476D-8A8B-267258F6DED9}"/>
              </a:ext>
            </a:extLst>
          </p:cNvPr>
          <p:cNvSpPr/>
          <p:nvPr/>
        </p:nvSpPr>
        <p:spPr>
          <a:xfrm>
            <a:off x="6674194" y="467722"/>
            <a:ext cx="5128801" cy="5574302"/>
          </a:xfrm>
          <a:custGeom>
            <a:avLst/>
            <a:gdLst>
              <a:gd name="connsiteX0" fmla="*/ 1893911 w 5128801"/>
              <a:gd name="connsiteY0" fmla="*/ 0 h 5574302"/>
              <a:gd name="connsiteX1" fmla="*/ 4171857 w 5128801"/>
              <a:gd name="connsiteY1" fmla="*/ 0 h 5574302"/>
              <a:gd name="connsiteX2" fmla="*/ 4365983 w 5128801"/>
              <a:gd name="connsiteY2" fmla="*/ 194126 h 5574302"/>
              <a:gd name="connsiteX3" fmla="*/ 4365983 w 5128801"/>
              <a:gd name="connsiteY3" fmla="*/ 2634350 h 5574302"/>
              <a:gd name="connsiteX4" fmla="*/ 4802437 w 5128801"/>
              <a:gd name="connsiteY4" fmla="*/ 2634350 h 5574302"/>
              <a:gd name="connsiteX5" fmla="*/ 5128801 w 5128801"/>
              <a:gd name="connsiteY5" fmla="*/ 2960714 h 5574302"/>
              <a:gd name="connsiteX6" fmla="*/ 5128801 w 5128801"/>
              <a:gd name="connsiteY6" fmla="*/ 5247938 h 5574302"/>
              <a:gd name="connsiteX7" fmla="*/ 4802437 w 5128801"/>
              <a:gd name="connsiteY7" fmla="*/ 5574302 h 5574302"/>
              <a:gd name="connsiteX8" fmla="*/ 351353 w 5128801"/>
              <a:gd name="connsiteY8" fmla="*/ 5574302 h 5574302"/>
              <a:gd name="connsiteX9" fmla="*/ 24989 w 5128801"/>
              <a:gd name="connsiteY9" fmla="*/ 5247938 h 5574302"/>
              <a:gd name="connsiteX10" fmla="*/ 24989 w 5128801"/>
              <a:gd name="connsiteY10" fmla="*/ 3013574 h 5574302"/>
              <a:gd name="connsiteX11" fmla="*/ 7827 w 5128801"/>
              <a:gd name="connsiteY11" fmla="*/ 2958286 h 5574302"/>
              <a:gd name="connsiteX12" fmla="*/ 0 w 5128801"/>
              <a:gd name="connsiteY12" fmla="*/ 2880646 h 5574302"/>
              <a:gd name="connsiteX13" fmla="*/ 0 w 5128801"/>
              <a:gd name="connsiteY13" fmla="*/ 401374 h 5574302"/>
              <a:gd name="connsiteX14" fmla="*/ 385241 w 5128801"/>
              <a:gd name="connsiteY14" fmla="*/ 16133 h 5574302"/>
              <a:gd name="connsiteX15" fmla="*/ 1817047 w 5128801"/>
              <a:gd name="connsiteY15" fmla="*/ 16133 h 5574302"/>
              <a:gd name="connsiteX16" fmla="*/ 1818348 w 5128801"/>
              <a:gd name="connsiteY16" fmla="*/ 15255 h 5574302"/>
              <a:gd name="connsiteX17" fmla="*/ 1893911 w 5128801"/>
              <a:gd name="connsiteY17" fmla="*/ 0 h 5574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28801" h="5574302">
                <a:moveTo>
                  <a:pt x="1893911" y="0"/>
                </a:moveTo>
                <a:lnTo>
                  <a:pt x="4171857" y="0"/>
                </a:lnTo>
                <a:cubicBezTo>
                  <a:pt x="4279070" y="0"/>
                  <a:pt x="4365983" y="86913"/>
                  <a:pt x="4365983" y="194126"/>
                </a:cubicBezTo>
                <a:lnTo>
                  <a:pt x="4365983" y="2634350"/>
                </a:lnTo>
                <a:lnTo>
                  <a:pt x="4802437" y="2634350"/>
                </a:lnTo>
                <a:cubicBezTo>
                  <a:pt x="4982683" y="2634350"/>
                  <a:pt x="5128801" y="2780468"/>
                  <a:pt x="5128801" y="2960714"/>
                </a:cubicBezTo>
                <a:lnTo>
                  <a:pt x="5128801" y="5247938"/>
                </a:lnTo>
                <a:cubicBezTo>
                  <a:pt x="5128801" y="5428184"/>
                  <a:pt x="4982683" y="5574302"/>
                  <a:pt x="4802437" y="5574302"/>
                </a:cubicBezTo>
                <a:lnTo>
                  <a:pt x="351353" y="5574302"/>
                </a:lnTo>
                <a:cubicBezTo>
                  <a:pt x="171107" y="5574302"/>
                  <a:pt x="24989" y="5428184"/>
                  <a:pt x="24989" y="5247938"/>
                </a:cubicBezTo>
                <a:lnTo>
                  <a:pt x="24989" y="3013574"/>
                </a:lnTo>
                <a:lnTo>
                  <a:pt x="7827" y="2958286"/>
                </a:lnTo>
                <a:cubicBezTo>
                  <a:pt x="2695" y="2933207"/>
                  <a:pt x="0" y="2907242"/>
                  <a:pt x="0" y="2880646"/>
                </a:cubicBezTo>
                <a:lnTo>
                  <a:pt x="0" y="401374"/>
                </a:lnTo>
                <a:cubicBezTo>
                  <a:pt x="0" y="188611"/>
                  <a:pt x="172478" y="16133"/>
                  <a:pt x="385241" y="16133"/>
                </a:cubicBezTo>
                <a:lnTo>
                  <a:pt x="1817047" y="16133"/>
                </a:lnTo>
                <a:lnTo>
                  <a:pt x="1818348" y="15255"/>
                </a:lnTo>
                <a:cubicBezTo>
                  <a:pt x="1841573" y="5432"/>
                  <a:pt x="1867108" y="0"/>
                  <a:pt x="1893911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65F7B01A-909F-4A91-938F-4CB6A657F77B}"/>
              </a:ext>
            </a:extLst>
          </p:cNvPr>
          <p:cNvSpPr/>
          <p:nvPr/>
        </p:nvSpPr>
        <p:spPr>
          <a:xfrm>
            <a:off x="345732" y="684297"/>
            <a:ext cx="5689862" cy="5141152"/>
          </a:xfrm>
          <a:prstGeom prst="roundRect">
            <a:avLst>
              <a:gd name="adj" fmla="val 8055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8112FE0-2F6D-49DB-A991-8B04DA8DC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49" y="-24871"/>
            <a:ext cx="10515600" cy="662397"/>
          </a:xfrm>
        </p:spPr>
        <p:txBody>
          <a:bodyPr/>
          <a:lstStyle/>
          <a:p>
            <a:r>
              <a:rPr lang="en-US" dirty="0"/>
              <a:t>Power vs noise efficiency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0630CD5-EFD6-4A13-9B7D-E7278B888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A8CFCFB-6680-4B03-93DE-349C28109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D982CB12-DE07-4943-8354-3C8BD32278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061788"/>
              </p:ext>
            </p:extLst>
          </p:nvPr>
        </p:nvGraphicFramePr>
        <p:xfrm>
          <a:off x="838200" y="1588804"/>
          <a:ext cx="40005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0" name="Equation" r:id="rId3" imgW="1803240" imgH="431640" progId="Equation.DSMT4">
                  <p:embed/>
                </p:oleObj>
              </mc:Choice>
              <mc:Fallback>
                <p:oleObj name="Equation" r:id="rId3" imgW="1803240" imgH="4316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91146E11-EE10-4E4C-BF48-8A43A23E34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588804"/>
                        <a:ext cx="4000500" cy="962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C76731D5-BEF2-483E-81FF-9EF44F9854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253582"/>
              </p:ext>
            </p:extLst>
          </p:nvPr>
        </p:nvGraphicFramePr>
        <p:xfrm>
          <a:off x="838200" y="2597600"/>
          <a:ext cx="40005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1" name="Equation" r:id="rId5" imgW="1803240" imgH="431640" progId="Equation.DSMT4">
                  <p:embed/>
                </p:oleObj>
              </mc:Choice>
              <mc:Fallback>
                <p:oleObj name="Equation" r:id="rId5" imgW="1803240" imgH="4316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D982CB12-DE07-4943-8354-3C8BD32278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97600"/>
                        <a:ext cx="4000500" cy="962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77106FDB-DD14-48F9-A4A1-B30E5EEA14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695627"/>
              </p:ext>
            </p:extLst>
          </p:nvPr>
        </p:nvGraphicFramePr>
        <p:xfrm>
          <a:off x="1010085" y="3772951"/>
          <a:ext cx="2481263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2" name="Equation" r:id="rId7" imgW="1117440" imgH="241200" progId="Equation.DSMT4">
                  <p:embed/>
                </p:oleObj>
              </mc:Choice>
              <mc:Fallback>
                <p:oleObj name="Equation" r:id="rId7" imgW="1117440" imgH="2412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2C63CB92-5BA1-45FA-B706-FCCB094DF5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085" y="3772951"/>
                        <a:ext cx="2481263" cy="538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85500DCB-6072-4CEF-8295-D58302CD3B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169367"/>
              </p:ext>
            </p:extLst>
          </p:nvPr>
        </p:nvGraphicFramePr>
        <p:xfrm>
          <a:off x="3511647" y="3772951"/>
          <a:ext cx="14668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3" name="Equation" r:id="rId9" imgW="660240" imgH="228600" progId="Equation.DSMT4">
                  <p:embed/>
                </p:oleObj>
              </mc:Choice>
              <mc:Fallback>
                <p:oleObj name="Equation" r:id="rId9" imgW="66024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77106FDB-DD14-48F9-A4A1-B30E5EEA14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1647" y="3772951"/>
                        <a:ext cx="1466850" cy="509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BF4CA9E9-16C3-46E7-A709-3E98866AAD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902826"/>
              </p:ext>
            </p:extLst>
          </p:nvPr>
        </p:nvGraphicFramePr>
        <p:xfrm>
          <a:off x="838200" y="4602854"/>
          <a:ext cx="5103812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4" name="Equation" r:id="rId11" imgW="2298600" imgH="431640" progId="Equation.DSMT4">
                  <p:embed/>
                </p:oleObj>
              </mc:Choice>
              <mc:Fallback>
                <p:oleObj name="Equation" r:id="rId11" imgW="229860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77106FDB-DD14-48F9-A4A1-B30E5EEA14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602854"/>
                        <a:ext cx="5103812" cy="963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72B3A1F4-348D-46DF-91F5-438B5AFFEF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97988" y="714409"/>
            <a:ext cx="2169506" cy="2774950"/>
          </a:xfrm>
          <a:prstGeom prst="rect">
            <a:avLst/>
          </a:prstGeom>
        </p:spPr>
      </p:pic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8755E636-5FB5-4725-B646-24B5A6AAF0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798430"/>
              </p:ext>
            </p:extLst>
          </p:nvPr>
        </p:nvGraphicFramePr>
        <p:xfrm>
          <a:off x="7684480" y="3638897"/>
          <a:ext cx="332422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5" name="Equation" r:id="rId15" imgW="1498320" imgH="431640" progId="Equation.DSMT4">
                  <p:embed/>
                </p:oleObj>
              </mc:Choice>
              <mc:Fallback>
                <p:oleObj name="Equation" r:id="rId15" imgW="1498320" imgH="4316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D982CB12-DE07-4943-8354-3C8BD32278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4480" y="3638897"/>
                        <a:ext cx="3324225" cy="962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3C7816EF-6FB5-4950-B05E-0039F81F43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211203"/>
              </p:ext>
            </p:extLst>
          </p:nvPr>
        </p:nvGraphicFramePr>
        <p:xfrm>
          <a:off x="7829894" y="4541045"/>
          <a:ext cx="2311400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6" name="Equation" r:id="rId17" imgW="1041120" imgH="241200" progId="Equation.DSMT4">
                  <p:embed/>
                </p:oleObj>
              </mc:Choice>
              <mc:Fallback>
                <p:oleObj name="Equation" r:id="rId17" imgW="1041120" imgH="241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77106FDB-DD14-48F9-A4A1-B30E5EEA14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9894" y="4541045"/>
                        <a:ext cx="2311400" cy="538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E66DC1D3-4182-402A-9736-DE8566C7FE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236543"/>
              </p:ext>
            </p:extLst>
          </p:nvPr>
        </p:nvGraphicFramePr>
        <p:xfrm>
          <a:off x="6883531" y="5084661"/>
          <a:ext cx="4398962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7" name="Equation" r:id="rId19" imgW="1981080" imgH="431640" progId="Equation.DSMT4">
                  <p:embed/>
                </p:oleObj>
              </mc:Choice>
              <mc:Fallback>
                <p:oleObj name="Equation" r:id="rId19" imgW="198108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BF4CA9E9-16C3-46E7-A709-3E98866AAD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531" y="5084661"/>
                        <a:ext cx="4398962" cy="963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7BD1470-161A-4596-8654-0AC7501E80AB}"/>
              </a:ext>
            </a:extLst>
          </p:cNvPr>
          <p:cNvSpPr txBox="1"/>
          <p:nvPr/>
        </p:nvSpPr>
        <p:spPr>
          <a:xfrm>
            <a:off x="1885131" y="750437"/>
            <a:ext cx="235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Folded cascode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569B191-3CA6-44BB-9B23-8C6FD8329961}"/>
              </a:ext>
            </a:extLst>
          </p:cNvPr>
          <p:cNvSpPr txBox="1"/>
          <p:nvPr/>
        </p:nvSpPr>
        <p:spPr>
          <a:xfrm>
            <a:off x="6856836" y="512830"/>
            <a:ext cx="2628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differential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amplifier</a:t>
            </a:r>
          </a:p>
        </p:txBody>
      </p:sp>
    </p:spTree>
    <p:extLst>
      <p:ext uri="{BB962C8B-B14F-4D97-AF65-F5344CB8AC3E}">
        <p14:creationId xmlns:p14="http://schemas.microsoft.com/office/powerpoint/2010/main" val="269044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0881F490-56D3-41B1-A846-D9BCAC0517BE}"/>
              </a:ext>
            </a:extLst>
          </p:cNvPr>
          <p:cNvSpPr/>
          <p:nvPr/>
        </p:nvSpPr>
        <p:spPr>
          <a:xfrm>
            <a:off x="964967" y="3429000"/>
            <a:ext cx="2700688" cy="6833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D90BE6D-CBFF-4CA7-8CB5-14DF47A32772}"/>
              </a:ext>
            </a:extLst>
          </p:cNvPr>
          <p:cNvSpPr/>
          <p:nvPr/>
        </p:nvSpPr>
        <p:spPr>
          <a:xfrm>
            <a:off x="1224848" y="1165459"/>
            <a:ext cx="2079057" cy="6833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192525B-2C35-4D37-AAA2-8186B700E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Fully differential telescopic amplifier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B560EF2-092A-404F-807A-BCD7AF77B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2B181FD-6857-4511-9112-5D715FA71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03F5AB1-3631-46B6-B167-8A84D9DDB947}"/>
              </a:ext>
            </a:extLst>
          </p:cNvPr>
          <p:cNvSpPr txBox="1"/>
          <p:nvPr/>
        </p:nvSpPr>
        <p:spPr>
          <a:xfrm>
            <a:off x="4533482" y="1168867"/>
            <a:ext cx="2772076" cy="1569660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these devices give a significant contribution to noise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16E6AF9E-0501-4843-BFB0-08913444DBC5}"/>
              </a:ext>
            </a:extLst>
          </p:cNvPr>
          <p:cNvCxnSpPr>
            <a:cxnSpLocks/>
          </p:cNvCxnSpPr>
          <p:nvPr/>
        </p:nvCxnSpPr>
        <p:spPr>
          <a:xfrm flipH="1">
            <a:off x="3782728" y="1856569"/>
            <a:ext cx="750754" cy="4923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54B1C481-8F97-4813-8E15-B0153DFD19ED}"/>
              </a:ext>
            </a:extLst>
          </p:cNvPr>
          <p:cNvCxnSpPr>
            <a:cxnSpLocks/>
          </p:cNvCxnSpPr>
          <p:nvPr/>
        </p:nvCxnSpPr>
        <p:spPr>
          <a:xfrm flipH="1">
            <a:off x="3782728" y="2602967"/>
            <a:ext cx="717767" cy="81968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AD891CA3-4B10-4D5F-BF43-C673684D27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369420"/>
              </p:ext>
            </p:extLst>
          </p:nvPr>
        </p:nvGraphicFramePr>
        <p:xfrm>
          <a:off x="4857926" y="3118618"/>
          <a:ext cx="2476148" cy="519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9" name="Equation" r:id="rId3" imgW="1333440" imgH="279360" progId="Equation.DSMT4">
                  <p:embed/>
                </p:oleObj>
              </mc:Choice>
              <mc:Fallback>
                <p:oleObj name="Equation" r:id="rId3" imgW="1333440" imgH="279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926" y="3118618"/>
                        <a:ext cx="2476148" cy="5192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CA91F1CF-302F-4434-895F-0306EFD44D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217450"/>
              </p:ext>
            </p:extLst>
          </p:nvPr>
        </p:nvGraphicFramePr>
        <p:xfrm>
          <a:off x="7984232" y="785402"/>
          <a:ext cx="2366962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" name="Equation" r:id="rId5" imgW="1066680" imgH="482400" progId="Equation.DSMT4">
                  <p:embed/>
                </p:oleObj>
              </mc:Choice>
              <mc:Fallback>
                <p:oleObj name="Equation" r:id="rId5" imgW="1066680" imgH="4824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BEA76F1E-1943-4EC4-9A81-F209328724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4232" y="785402"/>
                        <a:ext cx="2366962" cy="1077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F4B18385-9A5A-49C1-9094-E4FEA4DC34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439514"/>
              </p:ext>
            </p:extLst>
          </p:nvPr>
        </p:nvGraphicFramePr>
        <p:xfrm>
          <a:off x="7958979" y="1981925"/>
          <a:ext cx="3086314" cy="914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" name="Equation" r:id="rId7" imgW="1549080" imgH="457200" progId="Equation.DSMT4">
                  <p:embed/>
                </p:oleObj>
              </mc:Choice>
              <mc:Fallback>
                <p:oleObj name="Equation" r:id="rId7" imgW="1549080" imgH="457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BF95058-EF12-4830-BC02-B3090C7F2D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8979" y="1981925"/>
                        <a:ext cx="3086314" cy="9143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74AC2F76-C84F-4F2B-8497-120284C00D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081702"/>
              </p:ext>
            </p:extLst>
          </p:nvPr>
        </p:nvGraphicFramePr>
        <p:xfrm>
          <a:off x="7929030" y="2996461"/>
          <a:ext cx="3116263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2" name="Equation" r:id="rId9" imgW="1765080" imgH="431640" progId="Equation.DSMT4">
                  <p:embed/>
                </p:oleObj>
              </mc:Choice>
              <mc:Fallback>
                <p:oleObj name="Equation" r:id="rId9" imgW="1765080" imgH="43164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AD891CA3-4B10-4D5F-BF43-C673684D27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9030" y="2996461"/>
                        <a:ext cx="3116263" cy="763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1112A22-E3FA-4DF0-9B16-C3C398C3C894}"/>
              </a:ext>
            </a:extLst>
          </p:cNvPr>
          <p:cNvSpPr txBox="1"/>
          <p:nvPr/>
        </p:nvSpPr>
        <p:spPr>
          <a:xfrm>
            <a:off x="3755614" y="3873736"/>
            <a:ext cx="8346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expression of the current absorption as a function of the input noise PSD is the same as the simple differential amplifier but with much more gain.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the same thermal noise specification, the telescopic amplifier may use less than half the current of a folded cascode.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the downside, the output range is much smaller than in the folded cascode and this makes the telescopic amp. much less versatile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AB023DA2-C5AC-46F1-877E-F9FB79E582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4116" y="597990"/>
            <a:ext cx="309562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6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9" grpId="0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843</Words>
  <Application>Microsoft Office PowerPoint</Application>
  <PresentationFormat>Widescreen</PresentationFormat>
  <Paragraphs>108</Paragraphs>
  <Slides>20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5" baseType="lpstr">
      <vt:lpstr>Arial</vt:lpstr>
      <vt:lpstr>Calibri</vt:lpstr>
      <vt:lpstr>Symbol</vt:lpstr>
      <vt:lpstr>Tema di Office</vt:lpstr>
      <vt:lpstr>Equation</vt:lpstr>
      <vt:lpstr>Presentazione standard di PowerPoint</vt:lpstr>
      <vt:lpstr>Fully-differential amplifier: noise analysis</vt:lpstr>
      <vt:lpstr>Calculation of the input referred noise (and offset).</vt:lpstr>
      <vt:lpstr>Calculation of the input referred noise (and offset).</vt:lpstr>
      <vt:lpstr>Noise</vt:lpstr>
      <vt:lpstr>Current ratios and current absorption: typical case</vt:lpstr>
      <vt:lpstr>Power vs noise efficiency </vt:lpstr>
      <vt:lpstr>Power vs noise efficiency</vt:lpstr>
      <vt:lpstr>Fully differential telescopic amplifier</vt:lpstr>
      <vt:lpstr>Frequency response of the folded cascode op-amp</vt:lpstr>
      <vt:lpstr>Frequency response of the folded cascode op-amp</vt:lpstr>
      <vt:lpstr>Frequency response of the folded cascode op-amp</vt:lpstr>
      <vt:lpstr>Differential mode analysis </vt:lpstr>
      <vt:lpstr>Differential mode analysis </vt:lpstr>
      <vt:lpstr>Differential mode analysis: stability in closed loop configurations  </vt:lpstr>
      <vt:lpstr>Common mode analysis </vt:lpstr>
      <vt:lpstr>Common mode analysis</vt:lpstr>
      <vt:lpstr>Common mode stability</vt:lpstr>
      <vt:lpstr>Example of other poles affecting the CMFB loop (static case)</vt:lpstr>
      <vt:lpstr>Stabilization approaches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545</cp:revision>
  <dcterms:created xsi:type="dcterms:W3CDTF">2015-02-03T16:10:37Z</dcterms:created>
  <dcterms:modified xsi:type="dcterms:W3CDTF">2020-12-01T19:36:34Z</dcterms:modified>
</cp:coreProperties>
</file>