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93878" autoAdjust="0"/>
  </p:normalViewPr>
  <p:slideViewPr>
    <p:cSldViewPr snapToGrid="0">
      <p:cViewPr varScale="1">
        <p:scale>
          <a:sx n="63" d="100"/>
          <a:sy n="63" d="100"/>
        </p:scale>
        <p:origin x="35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3.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2.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34.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11/30/2020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11/30/2020</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11/30/2020</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11/30/2020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8.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oleObject" Target="../embeddings/oleObject34.bin"/><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36.bin"/><Relationship Id="rId1" Type="http://schemas.openxmlformats.org/officeDocument/2006/relationships/vmlDrawing" Target="../drawings/vmlDrawing7.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30.bin"/><Relationship Id="rId15" Type="http://schemas.openxmlformats.org/officeDocument/2006/relationships/image" Target="../media/image49.wmf"/><Relationship Id="rId10" Type="http://schemas.openxmlformats.org/officeDocument/2006/relationships/oleObject" Target="../embeddings/oleObject33.bin"/><Relationship Id="rId4" Type="http://schemas.openxmlformats.org/officeDocument/2006/relationships/image" Target="../media/image44.wmf"/><Relationship Id="rId9" Type="http://schemas.openxmlformats.org/officeDocument/2006/relationships/image" Target="../media/image46.wmf"/><Relationship Id="rId14"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2.bin"/><Relationship Id="rId18" Type="http://schemas.openxmlformats.org/officeDocument/2006/relationships/image" Target="../media/image57.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54.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8.vml"/><Relationship Id="rId6" Type="http://schemas.openxmlformats.org/officeDocument/2006/relationships/image" Target="../media/image51.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53.wmf"/><Relationship Id="rId19" Type="http://schemas.openxmlformats.org/officeDocument/2006/relationships/oleObject" Target="../embeddings/oleObject45.bin"/><Relationship Id="rId4" Type="http://schemas.openxmlformats.org/officeDocument/2006/relationships/image" Target="../media/image50.wmf"/><Relationship Id="rId9" Type="http://schemas.openxmlformats.org/officeDocument/2006/relationships/oleObject" Target="../embeddings/oleObject40.bin"/><Relationship Id="rId14" Type="http://schemas.openxmlformats.org/officeDocument/2006/relationships/image" Target="../media/image55.wmf"/><Relationship Id="rId22" Type="http://schemas.openxmlformats.org/officeDocument/2006/relationships/image" Target="../media/image5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0.wmf"/></Relationships>
</file>

<file path=ppt/slides/_rels/slide1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1.png"/><Relationship Id="rId7" Type="http://schemas.openxmlformats.org/officeDocument/2006/relationships/oleObject" Target="../embeddings/oleObject49.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50.bin"/><Relationship Id="rId5" Type="http://schemas.openxmlformats.org/officeDocument/2006/relationships/oleObject" Target="../embeddings/oleObject48.bin"/><Relationship Id="rId10" Type="http://schemas.openxmlformats.org/officeDocument/2006/relationships/image" Target="../media/image65.svg"/><Relationship Id="rId4" Type="http://schemas.openxmlformats.org/officeDocument/2006/relationships/image" Target="../media/image2.sv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4.bin"/><Relationship Id="rId14" Type="http://schemas.openxmlformats.org/officeDocument/2006/relationships/image" Target="../media/image71.wmf"/></Relationships>
</file>

<file path=ppt/slides/_rels/slide1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12.vml"/><Relationship Id="rId6" Type="http://schemas.openxmlformats.org/officeDocument/2006/relationships/image" Target="../media/image72.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0.bin"/><Relationship Id="rId14" Type="http://schemas.openxmlformats.org/officeDocument/2006/relationships/image" Target="../media/image76.wmf"/></Relationships>
</file>

<file path=ppt/slides/_rels/slide16.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oleObject" Target="../embeddings/oleObject64.bin"/><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8.wmf"/><Relationship Id="rId5" Type="http://schemas.openxmlformats.org/officeDocument/2006/relationships/oleObject" Target="../embeddings/oleObject65.bin"/><Relationship Id="rId10" Type="http://schemas.openxmlformats.org/officeDocument/2006/relationships/image" Target="../media/image82.svg"/><Relationship Id="rId4" Type="http://schemas.openxmlformats.org/officeDocument/2006/relationships/image" Target="../media/image63.wmf"/><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3.wmf"/><Relationship Id="rId5" Type="http://schemas.openxmlformats.org/officeDocument/2006/relationships/oleObject" Target="../embeddings/oleObject66.bin"/><Relationship Id="rId4" Type="http://schemas.openxmlformats.org/officeDocument/2006/relationships/image" Target="../media/image85.svg"/></Relationships>
</file>

<file path=ppt/slides/_rels/slide18.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71.bin"/><Relationship Id="rId18" Type="http://schemas.openxmlformats.org/officeDocument/2006/relationships/image" Target="../media/image93.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94.svg"/><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92.wmf"/><Relationship Id="rId1" Type="http://schemas.openxmlformats.org/officeDocument/2006/relationships/vmlDrawing" Target="../drawings/vmlDrawing15.vml"/><Relationship Id="rId6" Type="http://schemas.openxmlformats.org/officeDocument/2006/relationships/image" Target="../media/image88.wmf"/><Relationship Id="rId11" Type="http://schemas.openxmlformats.org/officeDocument/2006/relationships/image" Target="../media/image86.png"/><Relationship Id="rId5" Type="http://schemas.openxmlformats.org/officeDocument/2006/relationships/oleObject" Target="../embeddings/oleObject68.bin"/><Relationship Id="rId15" Type="http://schemas.openxmlformats.org/officeDocument/2006/relationships/oleObject" Target="../embeddings/oleObject72.bin"/><Relationship Id="rId10" Type="http://schemas.openxmlformats.org/officeDocument/2006/relationships/image" Target="../media/image90.wmf"/><Relationship Id="rId4" Type="http://schemas.openxmlformats.org/officeDocument/2006/relationships/image" Target="../media/image83.wmf"/><Relationship Id="rId9" Type="http://schemas.openxmlformats.org/officeDocument/2006/relationships/oleObject" Target="../embeddings/oleObject70.bin"/><Relationship Id="rId14" Type="http://schemas.openxmlformats.org/officeDocument/2006/relationships/image" Target="../media/image91.wmf"/></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4.bin"/><Relationship Id="rId5" Type="http://schemas.openxmlformats.org/officeDocument/2006/relationships/image" Target="../media/image94.svg"/><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3" Type="http://schemas.openxmlformats.org/officeDocument/2006/relationships/image" Target="../media/image1.png"/><Relationship Id="rId7" Type="http://schemas.openxmlformats.org/officeDocument/2006/relationships/oleObject" Target="../embeddings/oleObject2.bin"/><Relationship Id="rId12"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5.wmf"/><Relationship Id="rId4" Type="http://schemas.openxmlformats.org/officeDocument/2006/relationships/image" Target="../media/image2.svg"/><Relationship Id="rId9" Type="http://schemas.openxmlformats.org/officeDocument/2006/relationships/oleObject" Target="../embeddings/oleObject3.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79.bin"/><Relationship Id="rId18" Type="http://schemas.openxmlformats.org/officeDocument/2006/relationships/image" Target="../media/image103.wmf"/><Relationship Id="rId3" Type="http://schemas.openxmlformats.org/officeDocument/2006/relationships/image" Target="../media/image105.png"/><Relationship Id="rId21" Type="http://schemas.openxmlformats.org/officeDocument/2006/relationships/oleObject" Target="../embeddings/oleObject82.bin"/><Relationship Id="rId7" Type="http://schemas.openxmlformats.org/officeDocument/2006/relationships/oleObject" Target="../embeddings/oleObject76.bin"/><Relationship Id="rId12" Type="http://schemas.openxmlformats.org/officeDocument/2006/relationships/image" Target="../media/image100.wmf"/><Relationship Id="rId17" Type="http://schemas.openxmlformats.org/officeDocument/2006/relationships/oleObject" Target="../embeddings/oleObject81.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8.svg"/><Relationship Id="rId1" Type="http://schemas.openxmlformats.org/officeDocument/2006/relationships/vmlDrawing" Target="../drawings/vmlDrawing17.vml"/><Relationship Id="rId6" Type="http://schemas.openxmlformats.org/officeDocument/2006/relationships/image" Target="../media/image97.wmf"/><Relationship Id="rId11" Type="http://schemas.openxmlformats.org/officeDocument/2006/relationships/oleObject" Target="../embeddings/oleObject78.bin"/><Relationship Id="rId5" Type="http://schemas.openxmlformats.org/officeDocument/2006/relationships/oleObject" Target="../embeddings/oleObject75.bin"/><Relationship Id="rId15" Type="http://schemas.openxmlformats.org/officeDocument/2006/relationships/oleObject" Target="../embeddings/oleObject80.bin"/><Relationship Id="rId10" Type="http://schemas.openxmlformats.org/officeDocument/2006/relationships/image" Target="../media/image99.wmf"/><Relationship Id="rId19" Type="http://schemas.openxmlformats.org/officeDocument/2006/relationships/image" Target="../media/image107.png"/><Relationship Id="rId4" Type="http://schemas.openxmlformats.org/officeDocument/2006/relationships/image" Target="../media/image106.svg"/><Relationship Id="rId9" Type="http://schemas.openxmlformats.org/officeDocument/2006/relationships/oleObject" Target="../embeddings/oleObject77.bin"/><Relationship Id="rId14" Type="http://schemas.openxmlformats.org/officeDocument/2006/relationships/image" Target="../media/image101.wmf"/><Relationship Id="rId22" Type="http://schemas.openxmlformats.org/officeDocument/2006/relationships/image" Target="../media/image104.wmf"/></Relationships>
</file>

<file path=ppt/slides/_rels/slide21.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10.png"/><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slides/_rels/slide22.xml.rels><?xml version="1.0" encoding="UTF-8" standalone="yes"?>
<Relationships xmlns="http://schemas.openxmlformats.org/package/2006/relationships"><Relationship Id="rId8" Type="http://schemas.openxmlformats.org/officeDocument/2006/relationships/image" Target="../media/image121.svg"/><Relationship Id="rId13" Type="http://schemas.openxmlformats.org/officeDocument/2006/relationships/oleObject" Target="../embeddings/oleObject87.bin"/><Relationship Id="rId18" Type="http://schemas.openxmlformats.org/officeDocument/2006/relationships/image" Target="../media/image119.wmf"/><Relationship Id="rId26" Type="http://schemas.openxmlformats.org/officeDocument/2006/relationships/image" Target="../media/image129.svg"/><Relationship Id="rId3" Type="http://schemas.openxmlformats.org/officeDocument/2006/relationships/oleObject" Target="../embeddings/oleObject84.bin"/><Relationship Id="rId21" Type="http://schemas.openxmlformats.org/officeDocument/2006/relationships/image" Target="../media/image124.png"/><Relationship Id="rId7" Type="http://schemas.openxmlformats.org/officeDocument/2006/relationships/image" Target="../media/image120.png"/><Relationship Id="rId12" Type="http://schemas.openxmlformats.org/officeDocument/2006/relationships/image" Target="../media/image116.wmf"/><Relationship Id="rId17" Type="http://schemas.openxmlformats.org/officeDocument/2006/relationships/oleObject" Target="../embeddings/oleObject89.bin"/><Relationship Id="rId25" Type="http://schemas.openxmlformats.org/officeDocument/2006/relationships/image" Target="../media/image128.png"/><Relationship Id="rId2" Type="http://schemas.openxmlformats.org/officeDocument/2006/relationships/slideLayout" Target="../slideLayouts/slideLayout2.xml"/><Relationship Id="rId16" Type="http://schemas.openxmlformats.org/officeDocument/2006/relationships/image" Target="../media/image118.wmf"/><Relationship Id="rId20" Type="http://schemas.openxmlformats.org/officeDocument/2006/relationships/image" Target="../media/image123.svg"/><Relationship Id="rId1" Type="http://schemas.openxmlformats.org/officeDocument/2006/relationships/vmlDrawing" Target="../drawings/vmlDrawing19.vml"/><Relationship Id="rId6" Type="http://schemas.openxmlformats.org/officeDocument/2006/relationships/image" Target="../media/image106.svg"/><Relationship Id="rId11" Type="http://schemas.openxmlformats.org/officeDocument/2006/relationships/oleObject" Target="../embeddings/oleObject86.bin"/><Relationship Id="rId24" Type="http://schemas.openxmlformats.org/officeDocument/2006/relationships/image" Target="../media/image127.svg"/><Relationship Id="rId5" Type="http://schemas.openxmlformats.org/officeDocument/2006/relationships/image" Target="../media/image105.png"/><Relationship Id="rId15" Type="http://schemas.openxmlformats.org/officeDocument/2006/relationships/oleObject" Target="../embeddings/oleObject88.bin"/><Relationship Id="rId23" Type="http://schemas.openxmlformats.org/officeDocument/2006/relationships/image" Target="../media/image126.png"/><Relationship Id="rId10" Type="http://schemas.openxmlformats.org/officeDocument/2006/relationships/image" Target="../media/image115.wmf"/><Relationship Id="rId19" Type="http://schemas.openxmlformats.org/officeDocument/2006/relationships/image" Target="../media/image122.png"/><Relationship Id="rId4" Type="http://schemas.openxmlformats.org/officeDocument/2006/relationships/image" Target="../media/image114.wmf"/><Relationship Id="rId9" Type="http://schemas.openxmlformats.org/officeDocument/2006/relationships/oleObject" Target="../embeddings/oleObject85.bin"/><Relationship Id="rId14" Type="http://schemas.openxmlformats.org/officeDocument/2006/relationships/image" Target="../media/image117.wmf"/><Relationship Id="rId22" Type="http://schemas.openxmlformats.org/officeDocument/2006/relationships/image" Target="../media/image125.svg"/></Relationships>
</file>

<file path=ppt/slides/_rels/slide23.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30.png"/><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33.svg"/><Relationship Id="rId5" Type="http://schemas.openxmlformats.org/officeDocument/2006/relationships/image" Target="../media/image132.png"/><Relationship Id="rId10" Type="http://schemas.openxmlformats.org/officeDocument/2006/relationships/image" Target="../media/image135.svg"/><Relationship Id="rId4" Type="http://schemas.openxmlformats.org/officeDocument/2006/relationships/image" Target="../media/image131.svg"/><Relationship Id="rId9" Type="http://schemas.openxmlformats.org/officeDocument/2006/relationships/image" Target="../media/image134.png"/></Relationships>
</file>

<file path=ppt/slides/_rels/slide24.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2.bin"/><Relationship Id="rId3" Type="http://schemas.openxmlformats.org/officeDocument/2006/relationships/image" Target="../media/image27.png"/><Relationship Id="rId7" Type="http://schemas.openxmlformats.org/officeDocument/2006/relationships/oleObject" Target="../embeddings/oleObject9.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4.wmf"/><Relationship Id="rId4" Type="http://schemas.openxmlformats.org/officeDocument/2006/relationships/image" Target="../media/image28.svg"/><Relationship Id="rId9" Type="http://schemas.openxmlformats.org/officeDocument/2006/relationships/oleObject" Target="../embeddings/oleObject10.bin"/><Relationship Id="rId14" Type="http://schemas.openxmlformats.org/officeDocument/2006/relationships/image" Target="../media/image26.wmf"/></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2.wmf"/><Relationship Id="rId9" Type="http://schemas.openxmlformats.org/officeDocument/2006/relationships/oleObject" Target="../embeddings/oleObject16.bin"/><Relationship Id="rId14" Type="http://schemas.openxmlformats.org/officeDocument/2006/relationships/image" Target="../media/image33.wmf"/></Relationships>
</file>

<file path=ppt/slides/_rels/slide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21.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46AF46BA-F6D9-4F51-B9F4-B98EE424C07F}"/>
              </a:ext>
            </a:extLst>
          </p:cNvPr>
          <p:cNvSpPr/>
          <p:nvPr/>
        </p:nvSpPr>
        <p:spPr>
          <a:xfrm>
            <a:off x="6828768" y="3542604"/>
            <a:ext cx="2652799" cy="24811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A4A4BEAB-0CFB-4FE7-998D-D8A49C93151B}"/>
              </a:ext>
            </a:extLst>
          </p:cNvPr>
          <p:cNvSpPr/>
          <p:nvPr/>
        </p:nvSpPr>
        <p:spPr>
          <a:xfrm>
            <a:off x="805067" y="679657"/>
            <a:ext cx="2643809" cy="54168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a:xfrm>
            <a:off x="430693" y="17260"/>
            <a:ext cx="10515600" cy="662397"/>
          </a:xfrm>
        </p:spPr>
        <p:txBody>
          <a:bodyPr/>
          <a:lstStyle/>
          <a:p>
            <a:r>
              <a:rPr lang="en-US" dirty="0"/>
              <a:t>Single stage (OTA) fully differential op-amp</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5" name="Elemento grafico 4">
            <a:extLst>
              <a:ext uri="{FF2B5EF4-FFF2-40B4-BE49-F238E27FC236}">
                <a16:creationId xmlns:a16="http://schemas.microsoft.com/office/drawing/2014/main" id="{DFE927E9-12AC-47EE-8E85-6D31D1C07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970" y="679657"/>
            <a:ext cx="9084366" cy="5416839"/>
          </a:xfrm>
          <a:prstGeom prst="rect">
            <a:avLst/>
          </a:prstGeom>
        </p:spPr>
      </p:pic>
      <p:sp>
        <p:nvSpPr>
          <p:cNvPr id="7" name="CasellaDiTesto 6">
            <a:extLst>
              <a:ext uri="{FF2B5EF4-FFF2-40B4-BE49-F238E27FC236}">
                <a16:creationId xmlns:a16="http://schemas.microsoft.com/office/drawing/2014/main" id="{20FE5D55-AA2E-47C6-9EAE-2BA17CB33D3A}"/>
              </a:ext>
            </a:extLst>
          </p:cNvPr>
          <p:cNvSpPr txBox="1"/>
          <p:nvPr/>
        </p:nvSpPr>
        <p:spPr>
          <a:xfrm rot="16200000">
            <a:off x="-219048" y="2474843"/>
            <a:ext cx="167385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Bias circuit</a:t>
            </a:r>
          </a:p>
        </p:txBody>
      </p:sp>
      <p:sp>
        <p:nvSpPr>
          <p:cNvPr id="8" name="CasellaDiTesto 7">
            <a:extLst>
              <a:ext uri="{FF2B5EF4-FFF2-40B4-BE49-F238E27FC236}">
                <a16:creationId xmlns:a16="http://schemas.microsoft.com/office/drawing/2014/main" id="{2385312D-661F-4693-808D-2366D3795531}"/>
              </a:ext>
            </a:extLst>
          </p:cNvPr>
          <p:cNvSpPr txBox="1"/>
          <p:nvPr/>
        </p:nvSpPr>
        <p:spPr>
          <a:xfrm>
            <a:off x="6801100" y="834222"/>
            <a:ext cx="4412973"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connection will initially be made to analyze the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oC</a:t>
            </a:r>
            <a:r>
              <a:rPr lang="en-US" sz="20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problem. It will be later substituted by proper circuits </a:t>
            </a:r>
          </a:p>
        </p:txBody>
      </p:sp>
      <p:sp>
        <p:nvSpPr>
          <p:cNvPr id="9" name="Figura a mano libera: forma 8">
            <a:extLst>
              <a:ext uri="{FF2B5EF4-FFF2-40B4-BE49-F238E27FC236}">
                <a16:creationId xmlns:a16="http://schemas.microsoft.com/office/drawing/2014/main" id="{4443584B-7377-48D7-A7AD-4A3BC01FE7FE}"/>
              </a:ext>
            </a:extLst>
          </p:cNvPr>
          <p:cNvSpPr/>
          <p:nvPr/>
        </p:nvSpPr>
        <p:spPr>
          <a:xfrm>
            <a:off x="3776867" y="1808922"/>
            <a:ext cx="3051902" cy="758391"/>
          </a:xfrm>
          <a:custGeom>
            <a:avLst/>
            <a:gdLst>
              <a:gd name="connsiteX0" fmla="*/ 3051313 w 3051902"/>
              <a:gd name="connsiteY0" fmla="*/ 0 h 758391"/>
              <a:gd name="connsiteX1" fmla="*/ 2882348 w 3051902"/>
              <a:gd name="connsiteY1" fmla="*/ 337930 h 758391"/>
              <a:gd name="connsiteX2" fmla="*/ 2007704 w 3051902"/>
              <a:gd name="connsiteY2" fmla="*/ 665921 h 758391"/>
              <a:gd name="connsiteX3" fmla="*/ 1262269 w 3051902"/>
              <a:gd name="connsiteY3" fmla="*/ 646043 h 758391"/>
              <a:gd name="connsiteX4" fmla="*/ 705678 w 3051902"/>
              <a:gd name="connsiteY4" fmla="*/ 755374 h 758391"/>
              <a:gd name="connsiteX5" fmla="*/ 129209 w 3051902"/>
              <a:gd name="connsiteY5" fmla="*/ 506895 h 758391"/>
              <a:gd name="connsiteX6" fmla="*/ 0 w 3051902"/>
              <a:gd name="connsiteY6" fmla="*/ 168965 h 75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1902" h="758391">
                <a:moveTo>
                  <a:pt x="3051313" y="0"/>
                </a:moveTo>
                <a:cubicBezTo>
                  <a:pt x="3053798" y="113471"/>
                  <a:pt x="3056283" y="226943"/>
                  <a:pt x="2882348" y="337930"/>
                </a:cubicBezTo>
                <a:cubicBezTo>
                  <a:pt x="2708413" y="448917"/>
                  <a:pt x="2277717" y="614569"/>
                  <a:pt x="2007704" y="665921"/>
                </a:cubicBezTo>
                <a:cubicBezTo>
                  <a:pt x="1737691" y="717273"/>
                  <a:pt x="1479273" y="631134"/>
                  <a:pt x="1262269" y="646043"/>
                </a:cubicBezTo>
                <a:cubicBezTo>
                  <a:pt x="1045265" y="660952"/>
                  <a:pt x="894521" y="778565"/>
                  <a:pt x="705678" y="755374"/>
                </a:cubicBezTo>
                <a:cubicBezTo>
                  <a:pt x="516835" y="732183"/>
                  <a:pt x="246822" y="604630"/>
                  <a:pt x="129209" y="506895"/>
                </a:cubicBezTo>
                <a:cubicBezTo>
                  <a:pt x="11596" y="409160"/>
                  <a:pt x="5798" y="289062"/>
                  <a:pt x="0" y="168965"/>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9482C073-A778-4943-8B2F-269F3F9520B2}"/>
              </a:ext>
            </a:extLst>
          </p:cNvPr>
          <p:cNvSpPr txBox="1"/>
          <p:nvPr/>
        </p:nvSpPr>
        <p:spPr>
          <a:xfrm>
            <a:off x="9481567" y="4269452"/>
            <a:ext cx="2198495"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the fully-diff. folded cascode this is a double current source and does not process the signal</a:t>
            </a:r>
          </a:p>
        </p:txBody>
      </p:sp>
      <p:sp>
        <p:nvSpPr>
          <p:cNvPr id="12" name="CasellaDiTesto 11">
            <a:extLst>
              <a:ext uri="{FF2B5EF4-FFF2-40B4-BE49-F238E27FC236}">
                <a16:creationId xmlns:a16="http://schemas.microsoft.com/office/drawing/2014/main" id="{A9D11B42-515A-44BB-BF0D-1F0A8AF268B8}"/>
              </a:ext>
            </a:extLst>
          </p:cNvPr>
          <p:cNvSpPr txBox="1"/>
          <p:nvPr/>
        </p:nvSpPr>
        <p:spPr>
          <a:xfrm>
            <a:off x="1960352" y="1649830"/>
            <a:ext cx="6832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p:bldP spid="8"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E045E-316B-4828-97E9-AE751B2E3F22}"/>
              </a:ext>
            </a:extLst>
          </p:cNvPr>
          <p:cNvSpPr>
            <a:spLocks noGrp="1"/>
          </p:cNvSpPr>
          <p:nvPr>
            <p:ph type="title"/>
          </p:nvPr>
        </p:nvSpPr>
        <p:spPr/>
        <p:txBody>
          <a:bodyPr/>
          <a:lstStyle/>
          <a:p>
            <a:r>
              <a:rPr lang="en-US" dirty="0"/>
              <a:t>Common mode</a:t>
            </a:r>
          </a:p>
        </p:txBody>
      </p:sp>
      <p:sp>
        <p:nvSpPr>
          <p:cNvPr id="3" name="Segnaposto piè di pagina 2">
            <a:extLst>
              <a:ext uri="{FF2B5EF4-FFF2-40B4-BE49-F238E27FC236}">
                <a16:creationId xmlns:a16="http://schemas.microsoft.com/office/drawing/2014/main" id="{517116FA-6630-4908-BF75-E1FA3E0D2CD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42B1B70-D009-47E2-B115-AA1C07CF8591}"/>
              </a:ext>
            </a:extLst>
          </p:cNvPr>
          <p:cNvSpPr>
            <a:spLocks noGrp="1"/>
          </p:cNvSpPr>
          <p:nvPr>
            <p:ph type="sldNum" sz="quarter" idx="12"/>
          </p:nvPr>
        </p:nvSpPr>
        <p:spPr/>
        <p:txBody>
          <a:bodyPr/>
          <a:lstStyle/>
          <a:p>
            <a:fld id="{02055017-B6DE-4C35-A63B-40EADAC97849}" type="slidenum">
              <a:rPr lang="en-US" smtClean="0"/>
              <a:t>10</a:t>
            </a:fld>
            <a:endParaRPr lang="en-US" dirty="0"/>
          </a:p>
        </p:txBody>
      </p:sp>
      <p:graphicFrame>
        <p:nvGraphicFramePr>
          <p:cNvPr id="5" name="Oggetto 4">
            <a:extLst>
              <a:ext uri="{FF2B5EF4-FFF2-40B4-BE49-F238E27FC236}">
                <a16:creationId xmlns:a16="http://schemas.microsoft.com/office/drawing/2014/main" id="{FC6E0C6F-E2B0-4B08-BBDC-20BD3DF6C639}"/>
              </a:ext>
            </a:extLst>
          </p:cNvPr>
          <p:cNvGraphicFramePr>
            <a:graphicFrameLocks noChangeAspect="1"/>
          </p:cNvGraphicFramePr>
          <p:nvPr>
            <p:extLst>
              <p:ext uri="{D42A27DB-BD31-4B8C-83A1-F6EECF244321}">
                <p14:modId xmlns:p14="http://schemas.microsoft.com/office/powerpoint/2010/main" val="1758466165"/>
              </p:ext>
            </p:extLst>
          </p:nvPr>
        </p:nvGraphicFramePr>
        <p:xfrm>
          <a:off x="1916113" y="1116013"/>
          <a:ext cx="6442075" cy="1844675"/>
        </p:xfrm>
        <a:graphic>
          <a:graphicData uri="http://schemas.openxmlformats.org/presentationml/2006/ole">
            <mc:AlternateContent xmlns:mc="http://schemas.openxmlformats.org/markup-compatibility/2006">
              <mc:Choice xmlns:v="urn:schemas-microsoft-com:vml" Requires="v">
                <p:oleObj spid="_x0000_s7504" name="Equation" r:id="rId3" imgW="3213000" imgH="914400" progId="Equation.DSMT4">
                  <p:embed/>
                </p:oleObj>
              </mc:Choice>
              <mc:Fallback>
                <p:oleObj name="Equation" r:id="rId3" imgW="3213000" imgH="914400" progId="Equation.DSMT4">
                  <p:embed/>
                  <p:pic>
                    <p:nvPicPr>
                      <p:cNvPr id="5" name="Oggetto 4">
                        <a:extLst>
                          <a:ext uri="{FF2B5EF4-FFF2-40B4-BE49-F238E27FC236}">
                            <a16:creationId xmlns:a16="http://schemas.microsoft.com/office/drawing/2014/main" id="{F0253378-AA5C-4AC6-887F-C5D565DE2F8B}"/>
                          </a:ext>
                        </a:extLst>
                      </p:cNvPr>
                      <p:cNvPicPr>
                        <a:picLocks noChangeAspect="1" noChangeArrowheads="1"/>
                      </p:cNvPicPr>
                      <p:nvPr/>
                    </p:nvPicPr>
                    <p:blipFill>
                      <a:blip r:embed="rId4"/>
                      <a:srcRect/>
                      <a:stretch>
                        <a:fillRect/>
                      </a:stretch>
                    </p:blipFill>
                    <p:spPr bwMode="auto">
                      <a:xfrm>
                        <a:off x="1916113" y="1116013"/>
                        <a:ext cx="6442075" cy="184467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7DCEB0F9-BAE5-412B-B94F-F81B4EFF2822}"/>
              </a:ext>
            </a:extLst>
          </p:cNvPr>
          <p:cNvGraphicFramePr>
            <a:graphicFrameLocks noChangeAspect="1"/>
          </p:cNvGraphicFramePr>
          <p:nvPr>
            <p:extLst>
              <p:ext uri="{D42A27DB-BD31-4B8C-83A1-F6EECF244321}">
                <p14:modId xmlns:p14="http://schemas.microsoft.com/office/powerpoint/2010/main" val="3873446571"/>
              </p:ext>
            </p:extLst>
          </p:nvPr>
        </p:nvGraphicFramePr>
        <p:xfrm>
          <a:off x="8481936" y="1092056"/>
          <a:ext cx="577574" cy="947604"/>
        </p:xfrm>
        <a:graphic>
          <a:graphicData uri="http://schemas.openxmlformats.org/presentationml/2006/ole">
            <mc:AlternateContent xmlns:mc="http://schemas.openxmlformats.org/markup-compatibility/2006">
              <mc:Choice xmlns:v="urn:schemas-microsoft-com:vml" Requires="v">
                <p:oleObj spid="_x0000_s7505" name="Equation" r:id="rId5" imgW="241200" imgH="393480" progId="Equation.DSMT4">
                  <p:embed/>
                </p:oleObj>
              </mc:Choice>
              <mc:Fallback>
                <p:oleObj name="Equation" r:id="rId5" imgW="241200" imgH="393480" progId="Equation.DSMT4">
                  <p:embed/>
                  <p:pic>
                    <p:nvPicPr>
                      <p:cNvPr id="13" name="Oggetto 12">
                        <a:extLst>
                          <a:ext uri="{FF2B5EF4-FFF2-40B4-BE49-F238E27FC236}">
                            <a16:creationId xmlns:a16="http://schemas.microsoft.com/office/drawing/2014/main" id="{74EEBA0A-044F-429E-88B1-E029F9EA752D}"/>
                          </a:ext>
                        </a:extLst>
                      </p:cNvPr>
                      <p:cNvPicPr>
                        <a:picLocks noChangeAspect="1" noChangeArrowheads="1"/>
                      </p:cNvPicPr>
                      <p:nvPr/>
                    </p:nvPicPr>
                    <p:blipFill>
                      <a:blip r:embed="rId6"/>
                      <a:srcRect/>
                      <a:stretch>
                        <a:fillRect/>
                      </a:stretch>
                    </p:blipFill>
                    <p:spPr bwMode="auto">
                      <a:xfrm>
                        <a:off x="8481936" y="1092056"/>
                        <a:ext cx="577574" cy="947604"/>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16C4ED3D-9722-41F0-82CF-341879A2F66D}"/>
              </a:ext>
            </a:extLst>
          </p:cNvPr>
          <p:cNvGraphicFramePr>
            <a:graphicFrameLocks noChangeAspect="1"/>
          </p:cNvGraphicFramePr>
          <p:nvPr>
            <p:extLst>
              <p:ext uri="{D42A27DB-BD31-4B8C-83A1-F6EECF244321}">
                <p14:modId xmlns:p14="http://schemas.microsoft.com/office/powerpoint/2010/main" val="3756087835"/>
              </p:ext>
            </p:extLst>
          </p:nvPr>
        </p:nvGraphicFramePr>
        <p:xfrm>
          <a:off x="8481936" y="2039660"/>
          <a:ext cx="577574" cy="947604"/>
        </p:xfrm>
        <a:graphic>
          <a:graphicData uri="http://schemas.openxmlformats.org/presentationml/2006/ole">
            <mc:AlternateContent xmlns:mc="http://schemas.openxmlformats.org/markup-compatibility/2006">
              <mc:Choice xmlns:v="urn:schemas-microsoft-com:vml" Requires="v">
                <p:oleObj spid="_x0000_s7506" name="Equation" r:id="rId7" imgW="241200" imgH="393480" progId="Equation.DSMT4">
                  <p:embed/>
                </p:oleObj>
              </mc:Choice>
              <mc:Fallback>
                <p:oleObj name="Equation" r:id="rId7" imgW="241200" imgH="393480" progId="Equation.DSMT4">
                  <p:embed/>
                  <p:pic>
                    <p:nvPicPr>
                      <p:cNvPr id="6" name="Oggetto 5">
                        <a:extLst>
                          <a:ext uri="{FF2B5EF4-FFF2-40B4-BE49-F238E27FC236}">
                            <a16:creationId xmlns:a16="http://schemas.microsoft.com/office/drawing/2014/main" id="{7DCEB0F9-BAE5-412B-B94F-F81B4EFF2822}"/>
                          </a:ext>
                        </a:extLst>
                      </p:cNvPr>
                      <p:cNvPicPr>
                        <a:picLocks noChangeAspect="1" noChangeArrowheads="1"/>
                      </p:cNvPicPr>
                      <p:nvPr/>
                    </p:nvPicPr>
                    <p:blipFill>
                      <a:blip r:embed="rId6"/>
                      <a:srcRect/>
                      <a:stretch>
                        <a:fillRect/>
                      </a:stretch>
                    </p:blipFill>
                    <p:spPr bwMode="auto">
                      <a:xfrm>
                        <a:off x="8481936" y="2039660"/>
                        <a:ext cx="577574" cy="94760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EAA51FA7-21BE-4BCB-A79D-D949987F00A7}"/>
              </a:ext>
            </a:extLst>
          </p:cNvPr>
          <p:cNvGraphicFramePr>
            <a:graphicFrameLocks noChangeAspect="1"/>
          </p:cNvGraphicFramePr>
          <p:nvPr>
            <p:extLst>
              <p:ext uri="{D42A27DB-BD31-4B8C-83A1-F6EECF244321}">
                <p14:modId xmlns:p14="http://schemas.microsoft.com/office/powerpoint/2010/main" val="8959254"/>
              </p:ext>
            </p:extLst>
          </p:nvPr>
        </p:nvGraphicFramePr>
        <p:xfrm>
          <a:off x="2528888" y="3255963"/>
          <a:ext cx="5551487" cy="871537"/>
        </p:xfrm>
        <a:graphic>
          <a:graphicData uri="http://schemas.openxmlformats.org/presentationml/2006/ole">
            <mc:AlternateContent xmlns:mc="http://schemas.openxmlformats.org/markup-compatibility/2006">
              <mc:Choice xmlns:v="urn:schemas-microsoft-com:vml" Requires="v">
                <p:oleObj spid="_x0000_s7507" name="Equation" r:id="rId8" imgW="2768400" imgH="431640" progId="Equation.DSMT4">
                  <p:embed/>
                </p:oleObj>
              </mc:Choice>
              <mc:Fallback>
                <p:oleObj name="Equation" r:id="rId8" imgW="2768400" imgH="431640" progId="Equation.DSMT4">
                  <p:embed/>
                  <p:pic>
                    <p:nvPicPr>
                      <p:cNvPr id="5" name="Oggetto 4">
                        <a:extLst>
                          <a:ext uri="{FF2B5EF4-FFF2-40B4-BE49-F238E27FC236}">
                            <a16:creationId xmlns:a16="http://schemas.microsoft.com/office/drawing/2014/main" id="{FC6E0C6F-E2B0-4B08-BBDC-20BD3DF6C639}"/>
                          </a:ext>
                        </a:extLst>
                      </p:cNvPr>
                      <p:cNvPicPr>
                        <a:picLocks noChangeAspect="1" noChangeArrowheads="1"/>
                      </p:cNvPicPr>
                      <p:nvPr/>
                    </p:nvPicPr>
                    <p:blipFill>
                      <a:blip r:embed="rId9"/>
                      <a:srcRect/>
                      <a:stretch>
                        <a:fillRect/>
                      </a:stretch>
                    </p:blipFill>
                    <p:spPr bwMode="auto">
                      <a:xfrm>
                        <a:off x="2528888" y="3255963"/>
                        <a:ext cx="5551487" cy="871537"/>
                      </a:xfrm>
                      <a:prstGeom prst="rect">
                        <a:avLst/>
                      </a:prstGeom>
                      <a:noFill/>
                    </p:spPr>
                  </p:pic>
                </p:oleObj>
              </mc:Fallback>
            </mc:AlternateContent>
          </a:graphicData>
        </a:graphic>
      </p:graphicFrame>
      <p:sp>
        <p:nvSpPr>
          <p:cNvPr id="9" name="Rettangolo con angoli arrotondati 8">
            <a:extLst>
              <a:ext uri="{FF2B5EF4-FFF2-40B4-BE49-F238E27FC236}">
                <a16:creationId xmlns:a16="http://schemas.microsoft.com/office/drawing/2014/main" id="{FAB1509E-9C7A-4532-8326-FEA8C9EA9F50}"/>
              </a:ext>
            </a:extLst>
          </p:cNvPr>
          <p:cNvSpPr/>
          <p:nvPr/>
        </p:nvSpPr>
        <p:spPr>
          <a:xfrm>
            <a:off x="5379522" y="3145651"/>
            <a:ext cx="2801306" cy="1122655"/>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A00ACD73-1272-47E6-A636-D161557EC042}"/>
              </a:ext>
            </a:extLst>
          </p:cNvPr>
          <p:cNvSpPr txBox="1"/>
          <p:nvPr/>
        </p:nvSpPr>
        <p:spPr>
          <a:xfrm>
            <a:off x="8684279" y="3067977"/>
            <a:ext cx="3507721"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This is an unwanted term, because we want only V</a:t>
            </a:r>
            <a:r>
              <a:rPr lang="en-US" sz="2400" baseline="-25000" dirty="0">
                <a:solidFill>
                  <a:srgbClr val="FF0000"/>
                </a:solidFill>
                <a:latin typeface="Arial" panose="020B0604020202020204" pitchFamily="34" charset="0"/>
                <a:cs typeface="Arial" panose="020B0604020202020204" pitchFamily="34" charset="0"/>
              </a:rPr>
              <a:t>CMO</a:t>
            </a:r>
          </a:p>
        </p:txBody>
      </p:sp>
      <p:graphicFrame>
        <p:nvGraphicFramePr>
          <p:cNvPr id="11" name="Oggetto 10">
            <a:extLst>
              <a:ext uri="{FF2B5EF4-FFF2-40B4-BE49-F238E27FC236}">
                <a16:creationId xmlns:a16="http://schemas.microsoft.com/office/drawing/2014/main" id="{46791406-5D53-4BB6-8E30-8FD24A025F87}"/>
              </a:ext>
            </a:extLst>
          </p:cNvPr>
          <p:cNvGraphicFramePr>
            <a:graphicFrameLocks noChangeAspect="1"/>
          </p:cNvGraphicFramePr>
          <p:nvPr>
            <p:extLst>
              <p:ext uri="{D42A27DB-BD31-4B8C-83A1-F6EECF244321}">
                <p14:modId xmlns:p14="http://schemas.microsoft.com/office/powerpoint/2010/main" val="996161208"/>
              </p:ext>
            </p:extLst>
          </p:nvPr>
        </p:nvGraphicFramePr>
        <p:xfrm>
          <a:off x="4994691" y="4349019"/>
          <a:ext cx="4745037" cy="871537"/>
        </p:xfrm>
        <a:graphic>
          <a:graphicData uri="http://schemas.openxmlformats.org/presentationml/2006/ole">
            <mc:AlternateContent xmlns:mc="http://schemas.openxmlformats.org/markup-compatibility/2006">
              <mc:Choice xmlns:v="urn:schemas-microsoft-com:vml" Requires="v">
                <p:oleObj spid="_x0000_s7508" name="Equation" r:id="rId10" imgW="2158920" imgH="393480" progId="Equation.DSMT4">
                  <p:embed/>
                </p:oleObj>
              </mc:Choice>
              <mc:Fallback>
                <p:oleObj name="Equation" r:id="rId10" imgW="2158920" imgH="393480" progId="Equation.DSMT4">
                  <p:embed/>
                  <p:pic>
                    <p:nvPicPr>
                      <p:cNvPr id="8" name="Oggetto 7">
                        <a:extLst>
                          <a:ext uri="{FF2B5EF4-FFF2-40B4-BE49-F238E27FC236}">
                            <a16:creationId xmlns:a16="http://schemas.microsoft.com/office/drawing/2014/main" id="{EAA51FA7-21BE-4BCB-A79D-D949987F00A7}"/>
                          </a:ext>
                        </a:extLst>
                      </p:cNvPr>
                      <p:cNvPicPr>
                        <a:picLocks noChangeAspect="1" noChangeArrowheads="1"/>
                      </p:cNvPicPr>
                      <p:nvPr/>
                    </p:nvPicPr>
                    <p:blipFill>
                      <a:blip r:embed="rId11"/>
                      <a:srcRect/>
                      <a:stretch>
                        <a:fillRect/>
                      </a:stretch>
                    </p:blipFill>
                    <p:spPr bwMode="auto">
                      <a:xfrm>
                        <a:off x="4994691" y="4349019"/>
                        <a:ext cx="4745037" cy="8715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0F44F990-28A9-47D6-8EA0-B52D3126BBDB}"/>
              </a:ext>
            </a:extLst>
          </p:cNvPr>
          <p:cNvGraphicFramePr>
            <a:graphicFrameLocks noChangeAspect="1"/>
          </p:cNvGraphicFramePr>
          <p:nvPr>
            <p:extLst>
              <p:ext uri="{D42A27DB-BD31-4B8C-83A1-F6EECF244321}">
                <p14:modId xmlns:p14="http://schemas.microsoft.com/office/powerpoint/2010/main" val="340199664"/>
              </p:ext>
            </p:extLst>
          </p:nvPr>
        </p:nvGraphicFramePr>
        <p:xfrm>
          <a:off x="2415760" y="5122617"/>
          <a:ext cx="2108557" cy="871537"/>
        </p:xfrm>
        <a:graphic>
          <a:graphicData uri="http://schemas.openxmlformats.org/presentationml/2006/ole">
            <mc:AlternateContent xmlns:mc="http://schemas.openxmlformats.org/markup-compatibility/2006">
              <mc:Choice xmlns:v="urn:schemas-microsoft-com:vml" Requires="v">
                <p:oleObj spid="_x0000_s7509" name="Equation" r:id="rId12" imgW="952087" imgH="393529" progId="Equation.DSMT4">
                  <p:embed/>
                </p:oleObj>
              </mc:Choice>
              <mc:Fallback>
                <p:oleObj name="Equation" r:id="rId12" imgW="952087" imgH="393529" progId="Equation.DSMT4">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5760" y="5122617"/>
                        <a:ext cx="2108557" cy="871537"/>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2E0A8380-7AC4-4D78-813C-DB3D551B527E}"/>
              </a:ext>
            </a:extLst>
          </p:cNvPr>
          <p:cNvSpPr txBox="1"/>
          <p:nvPr/>
        </p:nvSpPr>
        <p:spPr>
          <a:xfrm>
            <a:off x="2528888" y="4652831"/>
            <a:ext cx="166741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By design:</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16" name="Oggetto 15">
            <a:extLst>
              <a:ext uri="{FF2B5EF4-FFF2-40B4-BE49-F238E27FC236}">
                <a16:creationId xmlns:a16="http://schemas.microsoft.com/office/drawing/2014/main" id="{0AE1F383-E77E-4C94-973B-DC0064C4F8D1}"/>
              </a:ext>
            </a:extLst>
          </p:cNvPr>
          <p:cNvGraphicFramePr>
            <a:graphicFrameLocks noChangeAspect="1"/>
          </p:cNvGraphicFramePr>
          <p:nvPr>
            <p:extLst>
              <p:ext uri="{D42A27DB-BD31-4B8C-83A1-F6EECF244321}">
                <p14:modId xmlns:p14="http://schemas.microsoft.com/office/powerpoint/2010/main" val="2299737156"/>
              </p:ext>
            </p:extLst>
          </p:nvPr>
        </p:nvGraphicFramePr>
        <p:xfrm>
          <a:off x="8197850" y="5360988"/>
          <a:ext cx="3241675" cy="660400"/>
        </p:xfrm>
        <a:graphic>
          <a:graphicData uri="http://schemas.openxmlformats.org/presentationml/2006/ole">
            <mc:AlternateContent xmlns:mc="http://schemas.openxmlformats.org/markup-compatibility/2006">
              <mc:Choice xmlns:v="urn:schemas-microsoft-com:vml" Requires="v">
                <p:oleObj spid="_x0000_s7510" name="Equation" r:id="rId14" imgW="1130040" imgH="228600" progId="Equation.DSMT4">
                  <p:embed/>
                </p:oleObj>
              </mc:Choice>
              <mc:Fallback>
                <p:oleObj name="Equation" r:id="rId14" imgW="1130040" imgH="228600" progId="Equation.DSMT4">
                  <p:embed/>
                  <p:pic>
                    <p:nvPicPr>
                      <p:cNvPr id="8" name="Oggetto 7">
                        <a:extLst>
                          <a:ext uri="{FF2B5EF4-FFF2-40B4-BE49-F238E27FC236}">
                            <a16:creationId xmlns:a16="http://schemas.microsoft.com/office/drawing/2014/main" id="{EAA51FA7-21BE-4BCB-A79D-D949987F00A7}"/>
                          </a:ext>
                        </a:extLst>
                      </p:cNvPr>
                      <p:cNvPicPr>
                        <a:picLocks noChangeAspect="1" noChangeArrowheads="1"/>
                      </p:cNvPicPr>
                      <p:nvPr/>
                    </p:nvPicPr>
                    <p:blipFill>
                      <a:blip r:embed="rId15"/>
                      <a:srcRect/>
                      <a:stretch>
                        <a:fillRect/>
                      </a:stretch>
                    </p:blipFill>
                    <p:spPr bwMode="auto">
                      <a:xfrm>
                        <a:off x="8197850" y="5360988"/>
                        <a:ext cx="3241675" cy="660400"/>
                      </a:xfrm>
                      <a:prstGeom prst="rect">
                        <a:avLst/>
                      </a:prstGeom>
                      <a:noFill/>
                    </p:spPr>
                  </p:pic>
                </p:oleObj>
              </mc:Fallback>
            </mc:AlternateContent>
          </a:graphicData>
        </a:graphic>
      </p:graphicFrame>
      <p:sp>
        <p:nvSpPr>
          <p:cNvPr id="17" name="Freccia a destra 16">
            <a:extLst>
              <a:ext uri="{FF2B5EF4-FFF2-40B4-BE49-F238E27FC236}">
                <a16:creationId xmlns:a16="http://schemas.microsoft.com/office/drawing/2014/main" id="{62CFE8D9-9C33-4E80-B18E-48C91FF8FFE0}"/>
              </a:ext>
            </a:extLst>
          </p:cNvPr>
          <p:cNvSpPr/>
          <p:nvPr/>
        </p:nvSpPr>
        <p:spPr>
          <a:xfrm rot="1380504">
            <a:off x="7514349" y="5204549"/>
            <a:ext cx="534573" cy="56669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ggetto 17">
            <a:extLst>
              <a:ext uri="{FF2B5EF4-FFF2-40B4-BE49-F238E27FC236}">
                <a16:creationId xmlns:a16="http://schemas.microsoft.com/office/drawing/2014/main" id="{09D641B6-4456-4556-85E5-76296D2F2509}"/>
              </a:ext>
            </a:extLst>
          </p:cNvPr>
          <p:cNvGraphicFramePr>
            <a:graphicFrameLocks noChangeAspect="1"/>
          </p:cNvGraphicFramePr>
          <p:nvPr>
            <p:extLst>
              <p:ext uri="{D42A27DB-BD31-4B8C-83A1-F6EECF244321}">
                <p14:modId xmlns:p14="http://schemas.microsoft.com/office/powerpoint/2010/main" val="3396354263"/>
              </p:ext>
            </p:extLst>
          </p:nvPr>
        </p:nvGraphicFramePr>
        <p:xfrm>
          <a:off x="434502" y="4272511"/>
          <a:ext cx="1624012" cy="1700213"/>
        </p:xfrm>
        <a:graphic>
          <a:graphicData uri="http://schemas.openxmlformats.org/presentationml/2006/ole">
            <mc:AlternateContent xmlns:mc="http://schemas.openxmlformats.org/markup-compatibility/2006">
              <mc:Choice xmlns:v="urn:schemas-microsoft-com:vml" Requires="v">
                <p:oleObj spid="_x0000_s7511" name="Equation" r:id="rId16" imgW="672840" imgH="711000" progId="Equation.DSMT4">
                  <p:embed/>
                </p:oleObj>
              </mc:Choice>
              <mc:Fallback>
                <p:oleObj name="Equation" r:id="rId16" imgW="672840" imgH="711000" progId="Equation.DSMT4">
                  <p:embed/>
                  <p:pic>
                    <p:nvPicPr>
                      <p:cNvPr id="18" name="Oggetto 17">
                        <a:extLst>
                          <a:ext uri="{FF2B5EF4-FFF2-40B4-BE49-F238E27FC236}">
                            <a16:creationId xmlns:a16="http://schemas.microsoft.com/office/drawing/2014/main" id="{2EFB29C0-6731-4A28-8F59-9389DE540B7C}"/>
                          </a:ext>
                        </a:extLst>
                      </p:cNvPr>
                      <p:cNvPicPr>
                        <a:picLocks noChangeAspect="1" noChangeArrowheads="1"/>
                      </p:cNvPicPr>
                      <p:nvPr/>
                    </p:nvPicPr>
                    <p:blipFill>
                      <a:blip r:embed="rId17"/>
                      <a:srcRect/>
                      <a:stretch>
                        <a:fillRect/>
                      </a:stretch>
                    </p:blipFill>
                    <p:spPr bwMode="auto">
                      <a:xfrm>
                        <a:off x="434502" y="4272511"/>
                        <a:ext cx="1624012" cy="1700213"/>
                      </a:xfrm>
                      <a:prstGeom prst="rect">
                        <a:avLst/>
                      </a:prstGeom>
                      <a:noFill/>
                    </p:spPr>
                  </p:pic>
                </p:oleObj>
              </mc:Fallback>
            </mc:AlternateContent>
          </a:graphicData>
        </a:graphic>
      </p:graphicFrame>
      <p:sp>
        <p:nvSpPr>
          <p:cNvPr id="19" name="Freccia a destra 18">
            <a:extLst>
              <a:ext uri="{FF2B5EF4-FFF2-40B4-BE49-F238E27FC236}">
                <a16:creationId xmlns:a16="http://schemas.microsoft.com/office/drawing/2014/main" id="{55928CDC-FA50-415C-A30B-4790F58F29A0}"/>
              </a:ext>
            </a:extLst>
          </p:cNvPr>
          <p:cNvSpPr/>
          <p:nvPr/>
        </p:nvSpPr>
        <p:spPr>
          <a:xfrm rot="19801090">
            <a:off x="4815276" y="5120750"/>
            <a:ext cx="534573" cy="56669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2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03BB4-7058-4363-96E0-8EC8EB390852}"/>
              </a:ext>
            </a:extLst>
          </p:cNvPr>
          <p:cNvSpPr>
            <a:spLocks noGrp="1"/>
          </p:cNvSpPr>
          <p:nvPr>
            <p:ph type="title"/>
          </p:nvPr>
        </p:nvSpPr>
        <p:spPr/>
        <p:txBody>
          <a:bodyPr/>
          <a:lstStyle/>
          <a:p>
            <a:r>
              <a:rPr lang="en-US" dirty="0"/>
              <a:t>Common mode error</a:t>
            </a:r>
          </a:p>
        </p:txBody>
      </p:sp>
      <p:sp>
        <p:nvSpPr>
          <p:cNvPr id="3" name="Segnaposto piè di pagina 2">
            <a:extLst>
              <a:ext uri="{FF2B5EF4-FFF2-40B4-BE49-F238E27FC236}">
                <a16:creationId xmlns:a16="http://schemas.microsoft.com/office/drawing/2014/main" id="{8CB2B3F5-6729-4D79-A92B-D4DAD012442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1CE7722-8ABA-43A0-9510-CBC02D4CE716}"/>
              </a:ext>
            </a:extLst>
          </p:cNvPr>
          <p:cNvSpPr>
            <a:spLocks noGrp="1"/>
          </p:cNvSpPr>
          <p:nvPr>
            <p:ph type="sldNum" sz="quarter" idx="12"/>
          </p:nvPr>
        </p:nvSpPr>
        <p:spPr/>
        <p:txBody>
          <a:bodyPr/>
          <a:lstStyle/>
          <a:p>
            <a:fld id="{02055017-B6DE-4C35-A63B-40EADAC97849}" type="slidenum">
              <a:rPr lang="en-US" smtClean="0"/>
              <a:t>11</a:t>
            </a:fld>
            <a:endParaRPr lang="en-US" dirty="0"/>
          </a:p>
        </p:txBody>
      </p:sp>
      <p:graphicFrame>
        <p:nvGraphicFramePr>
          <p:cNvPr id="5" name="Oggetto 4">
            <a:extLst>
              <a:ext uri="{FF2B5EF4-FFF2-40B4-BE49-F238E27FC236}">
                <a16:creationId xmlns:a16="http://schemas.microsoft.com/office/drawing/2014/main" id="{BCA4BAAE-A76A-4CA5-983C-32066A015CAD}"/>
              </a:ext>
            </a:extLst>
          </p:cNvPr>
          <p:cNvGraphicFramePr>
            <a:graphicFrameLocks noChangeAspect="1"/>
          </p:cNvGraphicFramePr>
          <p:nvPr>
            <p:extLst>
              <p:ext uri="{D42A27DB-BD31-4B8C-83A1-F6EECF244321}">
                <p14:modId xmlns:p14="http://schemas.microsoft.com/office/powerpoint/2010/main" val="3381461485"/>
              </p:ext>
            </p:extLst>
          </p:nvPr>
        </p:nvGraphicFramePr>
        <p:xfrm>
          <a:off x="1203325" y="1363663"/>
          <a:ext cx="3119438" cy="636587"/>
        </p:xfrm>
        <a:graphic>
          <a:graphicData uri="http://schemas.openxmlformats.org/presentationml/2006/ole">
            <mc:AlternateContent xmlns:mc="http://schemas.openxmlformats.org/markup-compatibility/2006">
              <mc:Choice xmlns:v="urn:schemas-microsoft-com:vml" Requires="v">
                <p:oleObj spid="_x0000_s8648" name="Equation" r:id="rId3" imgW="1130040" imgH="228600" progId="Equation.DSMT4">
                  <p:embed/>
                </p:oleObj>
              </mc:Choice>
              <mc:Fallback>
                <p:oleObj name="Equation" r:id="rId3" imgW="1130040" imgH="228600" progId="Equation.DSMT4">
                  <p:embed/>
                  <p:pic>
                    <p:nvPicPr>
                      <p:cNvPr id="16" name="Oggetto 15">
                        <a:extLst>
                          <a:ext uri="{FF2B5EF4-FFF2-40B4-BE49-F238E27FC236}">
                            <a16:creationId xmlns:a16="http://schemas.microsoft.com/office/drawing/2014/main" id="{0AE1F383-E77E-4C94-973B-DC0064C4F8D1}"/>
                          </a:ext>
                        </a:extLst>
                      </p:cNvPr>
                      <p:cNvPicPr>
                        <a:picLocks noChangeAspect="1" noChangeArrowheads="1"/>
                      </p:cNvPicPr>
                      <p:nvPr/>
                    </p:nvPicPr>
                    <p:blipFill>
                      <a:blip r:embed="rId4"/>
                      <a:srcRect/>
                      <a:stretch>
                        <a:fillRect/>
                      </a:stretch>
                    </p:blipFill>
                    <p:spPr bwMode="auto">
                      <a:xfrm>
                        <a:off x="1203325" y="1363663"/>
                        <a:ext cx="3119438" cy="636587"/>
                      </a:xfrm>
                      <a:prstGeom prst="rect">
                        <a:avLst/>
                      </a:prstGeom>
                      <a:noFill/>
                    </p:spPr>
                  </p:pic>
                </p:oleObj>
              </mc:Fallback>
            </mc:AlternateContent>
          </a:graphicData>
        </a:graphic>
      </p:graphicFrame>
      <p:sp>
        <p:nvSpPr>
          <p:cNvPr id="6" name="Rettangolo con angoli arrotondati 5">
            <a:extLst>
              <a:ext uri="{FF2B5EF4-FFF2-40B4-BE49-F238E27FC236}">
                <a16:creationId xmlns:a16="http://schemas.microsoft.com/office/drawing/2014/main" id="{5CCD5895-9A6C-4073-861C-CC6303737AC4}"/>
              </a:ext>
            </a:extLst>
          </p:cNvPr>
          <p:cNvSpPr/>
          <p:nvPr/>
        </p:nvSpPr>
        <p:spPr>
          <a:xfrm>
            <a:off x="7361006" y="4898953"/>
            <a:ext cx="563227" cy="1024769"/>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C83A3D62-B653-4F0B-B5B4-9C3B08016D61}"/>
              </a:ext>
            </a:extLst>
          </p:cNvPr>
          <p:cNvSpPr txBox="1"/>
          <p:nvPr/>
        </p:nvSpPr>
        <p:spPr>
          <a:xfrm>
            <a:off x="4672070" y="1446652"/>
            <a:ext cx="935516"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Error</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C3A01805-4A12-4687-9E8E-56DE80962089}"/>
              </a:ext>
            </a:extLst>
          </p:cNvPr>
          <p:cNvGraphicFramePr>
            <a:graphicFrameLocks noChangeAspect="1"/>
          </p:cNvGraphicFramePr>
          <p:nvPr>
            <p:extLst>
              <p:ext uri="{D42A27DB-BD31-4B8C-83A1-F6EECF244321}">
                <p14:modId xmlns:p14="http://schemas.microsoft.com/office/powerpoint/2010/main" val="3934238002"/>
              </p:ext>
            </p:extLst>
          </p:nvPr>
        </p:nvGraphicFramePr>
        <p:xfrm>
          <a:off x="264314" y="2372374"/>
          <a:ext cx="3070885" cy="1182432"/>
        </p:xfrm>
        <a:graphic>
          <a:graphicData uri="http://schemas.openxmlformats.org/presentationml/2006/ole">
            <mc:AlternateContent xmlns:mc="http://schemas.openxmlformats.org/markup-compatibility/2006">
              <mc:Choice xmlns:v="urn:schemas-microsoft-com:vml" Requires="v">
                <p:oleObj spid="_x0000_s8649" name="Equation" r:id="rId5" imgW="1130040" imgH="431640" progId="Equation.DSMT4">
                  <p:embed/>
                </p:oleObj>
              </mc:Choice>
              <mc:Fallback>
                <p:oleObj name="Equation" r:id="rId5" imgW="1130040" imgH="431640" progId="Equation.DSMT4">
                  <p:embed/>
                  <p:pic>
                    <p:nvPicPr>
                      <p:cNvPr id="5" name="Oggetto 4">
                        <a:extLst>
                          <a:ext uri="{FF2B5EF4-FFF2-40B4-BE49-F238E27FC236}">
                            <a16:creationId xmlns:a16="http://schemas.microsoft.com/office/drawing/2014/main" id="{BCA4BAAE-A76A-4CA5-983C-32066A015CAD}"/>
                          </a:ext>
                        </a:extLst>
                      </p:cNvPr>
                      <p:cNvPicPr>
                        <a:picLocks noChangeAspect="1" noChangeArrowheads="1"/>
                      </p:cNvPicPr>
                      <p:nvPr/>
                    </p:nvPicPr>
                    <p:blipFill>
                      <a:blip r:embed="rId6"/>
                      <a:srcRect/>
                      <a:stretch>
                        <a:fillRect/>
                      </a:stretch>
                    </p:blipFill>
                    <p:spPr bwMode="auto">
                      <a:xfrm>
                        <a:off x="264314" y="2372374"/>
                        <a:ext cx="3070885" cy="118243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8C71AB34-4AEF-4E8D-8BFD-7AB5D1CC28E1}"/>
              </a:ext>
            </a:extLst>
          </p:cNvPr>
          <p:cNvGraphicFramePr>
            <a:graphicFrameLocks noChangeAspect="1"/>
          </p:cNvGraphicFramePr>
          <p:nvPr>
            <p:extLst>
              <p:ext uri="{D42A27DB-BD31-4B8C-83A1-F6EECF244321}">
                <p14:modId xmlns:p14="http://schemas.microsoft.com/office/powerpoint/2010/main" val="3334758410"/>
              </p:ext>
            </p:extLst>
          </p:nvPr>
        </p:nvGraphicFramePr>
        <p:xfrm>
          <a:off x="3327590" y="2412323"/>
          <a:ext cx="2105571" cy="1183993"/>
        </p:xfrm>
        <a:graphic>
          <a:graphicData uri="http://schemas.openxmlformats.org/presentationml/2006/ole">
            <mc:AlternateContent xmlns:mc="http://schemas.openxmlformats.org/markup-compatibility/2006">
              <mc:Choice xmlns:v="urn:schemas-microsoft-com:vml" Requires="v">
                <p:oleObj spid="_x0000_s8650" name="Equation" r:id="rId7" imgW="774360" imgH="431640" progId="Equation.DSMT4">
                  <p:embed/>
                </p:oleObj>
              </mc:Choice>
              <mc:Fallback>
                <p:oleObj name="Equation" r:id="rId7" imgW="774360" imgH="431640" progId="Equation.DSMT4">
                  <p:embed/>
                  <p:pic>
                    <p:nvPicPr>
                      <p:cNvPr id="8" name="Oggetto 7">
                        <a:extLst>
                          <a:ext uri="{FF2B5EF4-FFF2-40B4-BE49-F238E27FC236}">
                            <a16:creationId xmlns:a16="http://schemas.microsoft.com/office/drawing/2014/main" id="{C3A01805-4A12-4687-9E8E-56DE80962089}"/>
                          </a:ext>
                        </a:extLst>
                      </p:cNvPr>
                      <p:cNvPicPr>
                        <a:picLocks noChangeAspect="1" noChangeArrowheads="1"/>
                      </p:cNvPicPr>
                      <p:nvPr/>
                    </p:nvPicPr>
                    <p:blipFill>
                      <a:blip r:embed="rId8"/>
                      <a:srcRect/>
                      <a:stretch>
                        <a:fillRect/>
                      </a:stretch>
                    </p:blipFill>
                    <p:spPr bwMode="auto">
                      <a:xfrm>
                        <a:off x="3327590" y="2412323"/>
                        <a:ext cx="2105571" cy="1183993"/>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D602940B-5D37-4E42-AD13-517B5757E0CE}"/>
              </a:ext>
            </a:extLst>
          </p:cNvPr>
          <p:cNvGraphicFramePr>
            <a:graphicFrameLocks noChangeAspect="1"/>
          </p:cNvGraphicFramePr>
          <p:nvPr>
            <p:extLst>
              <p:ext uri="{D42A27DB-BD31-4B8C-83A1-F6EECF244321}">
                <p14:modId xmlns:p14="http://schemas.microsoft.com/office/powerpoint/2010/main" val="4291272817"/>
              </p:ext>
            </p:extLst>
          </p:nvPr>
        </p:nvGraphicFramePr>
        <p:xfrm>
          <a:off x="5404732" y="2412323"/>
          <a:ext cx="2519501" cy="1183993"/>
        </p:xfrm>
        <a:graphic>
          <a:graphicData uri="http://schemas.openxmlformats.org/presentationml/2006/ole">
            <mc:AlternateContent xmlns:mc="http://schemas.openxmlformats.org/markup-compatibility/2006">
              <mc:Choice xmlns:v="urn:schemas-microsoft-com:vml" Requires="v">
                <p:oleObj spid="_x0000_s8651" name="Equation" r:id="rId9" imgW="927000" imgH="431640" progId="Equation.DSMT4">
                  <p:embed/>
                </p:oleObj>
              </mc:Choice>
              <mc:Fallback>
                <p:oleObj name="Equation" r:id="rId9" imgW="927000" imgH="431640" progId="Equation.DSMT4">
                  <p:embed/>
                  <p:pic>
                    <p:nvPicPr>
                      <p:cNvPr id="9" name="Oggetto 8">
                        <a:extLst>
                          <a:ext uri="{FF2B5EF4-FFF2-40B4-BE49-F238E27FC236}">
                            <a16:creationId xmlns:a16="http://schemas.microsoft.com/office/drawing/2014/main" id="{8C71AB34-4AEF-4E8D-8BFD-7AB5D1CC28E1}"/>
                          </a:ext>
                        </a:extLst>
                      </p:cNvPr>
                      <p:cNvPicPr>
                        <a:picLocks noChangeAspect="1" noChangeArrowheads="1"/>
                      </p:cNvPicPr>
                      <p:nvPr/>
                    </p:nvPicPr>
                    <p:blipFill>
                      <a:blip r:embed="rId10"/>
                      <a:srcRect/>
                      <a:stretch>
                        <a:fillRect/>
                      </a:stretch>
                    </p:blipFill>
                    <p:spPr bwMode="auto">
                      <a:xfrm>
                        <a:off x="5404732" y="2412323"/>
                        <a:ext cx="2519501" cy="118399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B69EE1DF-D06F-4AD1-A3DC-84FA42B6CD37}"/>
              </a:ext>
            </a:extLst>
          </p:cNvPr>
          <p:cNvSpPr txBox="1"/>
          <p:nvPr/>
        </p:nvSpPr>
        <p:spPr>
          <a:xfrm>
            <a:off x="6291549" y="1245825"/>
            <a:ext cx="6113443" cy="830997"/>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Symbol" panose="05050102010706020507" pitchFamily="18" charset="2"/>
                <a:cs typeface="Arial" panose="020B0604020202020204" pitchFamily="34" charset="0"/>
              </a:rPr>
              <a:t>e</a:t>
            </a:r>
            <a:r>
              <a:rPr lang="en-US" sz="2400" dirty="0">
                <a:latin typeface="Arial" panose="020B0604020202020204" pitchFamily="34" charset="0"/>
                <a:cs typeface="Arial" panose="020B0604020202020204" pitchFamily="34" charset="0"/>
              </a:rPr>
              <a:t> is the sum of current mismatches of several current mirror </a:t>
            </a:r>
          </a:p>
        </p:txBody>
      </p:sp>
      <p:graphicFrame>
        <p:nvGraphicFramePr>
          <p:cNvPr id="13" name="Oggetto 12">
            <a:extLst>
              <a:ext uri="{FF2B5EF4-FFF2-40B4-BE49-F238E27FC236}">
                <a16:creationId xmlns:a16="http://schemas.microsoft.com/office/drawing/2014/main" id="{078779A8-A938-4B0E-A34C-6D4F1FA83487}"/>
              </a:ext>
            </a:extLst>
          </p:cNvPr>
          <p:cNvGraphicFramePr>
            <a:graphicFrameLocks noChangeAspect="1"/>
          </p:cNvGraphicFramePr>
          <p:nvPr>
            <p:extLst>
              <p:ext uri="{D42A27DB-BD31-4B8C-83A1-F6EECF244321}">
                <p14:modId xmlns:p14="http://schemas.microsoft.com/office/powerpoint/2010/main" val="3669637681"/>
              </p:ext>
            </p:extLst>
          </p:nvPr>
        </p:nvGraphicFramePr>
        <p:xfrm>
          <a:off x="9417708" y="2890151"/>
          <a:ext cx="1780907" cy="1036015"/>
        </p:xfrm>
        <a:graphic>
          <a:graphicData uri="http://schemas.openxmlformats.org/presentationml/2006/ole">
            <mc:AlternateContent xmlns:mc="http://schemas.openxmlformats.org/markup-compatibility/2006">
              <mc:Choice xmlns:v="urn:schemas-microsoft-com:vml" Requires="v">
                <p:oleObj spid="_x0000_s8652" name="Equation" r:id="rId11" imgW="749160" imgH="431640" progId="Equation.DSMT4">
                  <p:embed/>
                </p:oleObj>
              </mc:Choice>
              <mc:Fallback>
                <p:oleObj name="Equation" r:id="rId11" imgW="749160" imgH="431640" progId="Equation.DSMT4">
                  <p:embed/>
                  <p:pic>
                    <p:nvPicPr>
                      <p:cNvPr id="10" name="Oggetto 9">
                        <a:extLst>
                          <a:ext uri="{FF2B5EF4-FFF2-40B4-BE49-F238E27FC236}">
                            <a16:creationId xmlns:a16="http://schemas.microsoft.com/office/drawing/2014/main" id="{D602940B-5D37-4E42-AD13-517B5757E0CE}"/>
                          </a:ext>
                        </a:extLst>
                      </p:cNvPr>
                      <p:cNvPicPr>
                        <a:picLocks noChangeAspect="1" noChangeArrowheads="1"/>
                      </p:cNvPicPr>
                      <p:nvPr/>
                    </p:nvPicPr>
                    <p:blipFill>
                      <a:blip r:embed="rId12"/>
                      <a:srcRect/>
                      <a:stretch>
                        <a:fillRect/>
                      </a:stretch>
                    </p:blipFill>
                    <p:spPr bwMode="auto">
                      <a:xfrm>
                        <a:off x="9417708" y="2890151"/>
                        <a:ext cx="1780907" cy="1036015"/>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4F0179DB-2DDB-43B1-A6EA-49BFFB0F1A59}"/>
              </a:ext>
            </a:extLst>
          </p:cNvPr>
          <p:cNvSpPr txBox="1"/>
          <p:nvPr/>
        </p:nvSpPr>
        <p:spPr>
          <a:xfrm>
            <a:off x="8950258" y="2470170"/>
            <a:ext cx="271580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 a current mirror:</a:t>
            </a:r>
          </a:p>
        </p:txBody>
      </p:sp>
      <p:sp>
        <p:nvSpPr>
          <p:cNvPr id="16" name="CasellaDiTesto 15">
            <a:extLst>
              <a:ext uri="{FF2B5EF4-FFF2-40B4-BE49-F238E27FC236}">
                <a16:creationId xmlns:a16="http://schemas.microsoft.com/office/drawing/2014/main" id="{92F7D2DC-EB53-453F-A5EF-C2CE54208357}"/>
              </a:ext>
            </a:extLst>
          </p:cNvPr>
          <p:cNvSpPr txBox="1"/>
          <p:nvPr/>
        </p:nvSpPr>
        <p:spPr>
          <a:xfrm>
            <a:off x="838200" y="4073340"/>
            <a:ext cx="981390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the output current of one of the several mirror that contribute to</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I</a:t>
            </a:r>
            <a:r>
              <a:rPr lang="en-US" sz="2400" i="1" baseline="-25000" dirty="0" err="1">
                <a:latin typeface="Symbol" panose="05050102010706020507" pitchFamily="18" charset="2"/>
                <a:cs typeface="Arial" panose="020B0604020202020204" pitchFamily="34" charset="0"/>
              </a:rPr>
              <a:t>e</a:t>
            </a:r>
            <a:r>
              <a:rPr lang="en-US" sz="2400" dirty="0">
                <a:latin typeface="Arial" panose="020B0604020202020204" pitchFamily="34" charset="0"/>
                <a:cs typeface="Arial" panose="020B0604020202020204" pitchFamily="34" charset="0"/>
              </a:rPr>
              <a:t> </a:t>
            </a:r>
          </a:p>
        </p:txBody>
      </p:sp>
      <p:cxnSp>
        <p:nvCxnSpPr>
          <p:cNvPr id="19" name="Connettore 2 18">
            <a:extLst>
              <a:ext uri="{FF2B5EF4-FFF2-40B4-BE49-F238E27FC236}">
                <a16:creationId xmlns:a16="http://schemas.microsoft.com/office/drawing/2014/main" id="{C1655CC4-97DD-4065-B432-A4D79BE0F1F9}"/>
              </a:ext>
            </a:extLst>
          </p:cNvPr>
          <p:cNvCxnSpPr>
            <a:cxnSpLocks/>
          </p:cNvCxnSpPr>
          <p:nvPr/>
        </p:nvCxnSpPr>
        <p:spPr>
          <a:xfrm>
            <a:off x="7079763" y="2003825"/>
            <a:ext cx="322163" cy="527578"/>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E9AA2CD-0287-4F45-BE3D-F7E30C5034F0}"/>
              </a:ext>
            </a:extLst>
          </p:cNvPr>
          <p:cNvCxnSpPr>
            <a:cxnSpLocks/>
          </p:cNvCxnSpPr>
          <p:nvPr/>
        </p:nvCxnSpPr>
        <p:spPr>
          <a:xfrm flipV="1">
            <a:off x="7095387" y="3506717"/>
            <a:ext cx="330047" cy="493036"/>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Oggetto 25">
            <a:extLst>
              <a:ext uri="{FF2B5EF4-FFF2-40B4-BE49-F238E27FC236}">
                <a16:creationId xmlns:a16="http://schemas.microsoft.com/office/drawing/2014/main" id="{B53F92C7-71CD-4667-ADD8-21E560A37085}"/>
              </a:ext>
            </a:extLst>
          </p:cNvPr>
          <p:cNvGraphicFramePr>
            <a:graphicFrameLocks noChangeAspect="1"/>
          </p:cNvGraphicFramePr>
          <p:nvPr>
            <p:extLst>
              <p:ext uri="{D42A27DB-BD31-4B8C-83A1-F6EECF244321}">
                <p14:modId xmlns:p14="http://schemas.microsoft.com/office/powerpoint/2010/main" val="1772243699"/>
              </p:ext>
            </p:extLst>
          </p:nvPr>
        </p:nvGraphicFramePr>
        <p:xfrm>
          <a:off x="4318794" y="4819210"/>
          <a:ext cx="3554412" cy="1184275"/>
        </p:xfrm>
        <a:graphic>
          <a:graphicData uri="http://schemas.openxmlformats.org/presentationml/2006/ole">
            <mc:AlternateContent xmlns:mc="http://schemas.openxmlformats.org/markup-compatibility/2006">
              <mc:Choice xmlns:v="urn:schemas-microsoft-com:vml" Requires="v">
                <p:oleObj spid="_x0000_s8653" name="Equation" r:id="rId13" imgW="1307880" imgH="431640" progId="Equation.DSMT4">
                  <p:embed/>
                </p:oleObj>
              </mc:Choice>
              <mc:Fallback>
                <p:oleObj name="Equation" r:id="rId13" imgW="1307880" imgH="431640" progId="Equation.DSMT4">
                  <p:embed/>
                  <p:pic>
                    <p:nvPicPr>
                      <p:cNvPr id="10" name="Oggetto 9">
                        <a:extLst>
                          <a:ext uri="{FF2B5EF4-FFF2-40B4-BE49-F238E27FC236}">
                            <a16:creationId xmlns:a16="http://schemas.microsoft.com/office/drawing/2014/main" id="{D602940B-5D37-4E42-AD13-517B5757E0CE}"/>
                          </a:ext>
                        </a:extLst>
                      </p:cNvPr>
                      <p:cNvPicPr>
                        <a:picLocks noChangeAspect="1" noChangeArrowheads="1"/>
                      </p:cNvPicPr>
                      <p:nvPr/>
                    </p:nvPicPr>
                    <p:blipFill>
                      <a:blip r:embed="rId14"/>
                      <a:srcRect/>
                      <a:stretch>
                        <a:fillRect/>
                      </a:stretch>
                    </p:blipFill>
                    <p:spPr bwMode="auto">
                      <a:xfrm>
                        <a:off x="4318794" y="4819210"/>
                        <a:ext cx="3554412" cy="1184275"/>
                      </a:xfrm>
                      <a:prstGeom prst="rect">
                        <a:avLst/>
                      </a:prstGeom>
                      <a:noFill/>
                    </p:spPr>
                  </p:pic>
                </p:oleObj>
              </mc:Fallback>
            </mc:AlternateContent>
          </a:graphicData>
        </a:graphic>
      </p:graphicFrame>
      <p:graphicFrame>
        <p:nvGraphicFramePr>
          <p:cNvPr id="28" name="Oggetto 27">
            <a:extLst>
              <a:ext uri="{FF2B5EF4-FFF2-40B4-BE49-F238E27FC236}">
                <a16:creationId xmlns:a16="http://schemas.microsoft.com/office/drawing/2014/main" id="{B5C32E02-21BF-4F02-8F24-279F093EC153}"/>
              </a:ext>
            </a:extLst>
          </p:cNvPr>
          <p:cNvGraphicFramePr>
            <a:graphicFrameLocks noChangeAspect="1"/>
          </p:cNvGraphicFramePr>
          <p:nvPr>
            <p:extLst>
              <p:ext uri="{D42A27DB-BD31-4B8C-83A1-F6EECF244321}">
                <p14:modId xmlns:p14="http://schemas.microsoft.com/office/powerpoint/2010/main" val="2341814220"/>
              </p:ext>
            </p:extLst>
          </p:nvPr>
        </p:nvGraphicFramePr>
        <p:xfrm>
          <a:off x="8050006" y="4442739"/>
          <a:ext cx="1103313" cy="1079500"/>
        </p:xfrm>
        <a:graphic>
          <a:graphicData uri="http://schemas.openxmlformats.org/presentationml/2006/ole">
            <mc:AlternateContent xmlns:mc="http://schemas.openxmlformats.org/markup-compatibility/2006">
              <mc:Choice xmlns:v="urn:schemas-microsoft-com:vml" Requires="v">
                <p:oleObj spid="_x0000_s8654" name="Equation" r:id="rId15" imgW="406080" imgH="393480" progId="Equation.DSMT4">
                  <p:embed/>
                </p:oleObj>
              </mc:Choice>
              <mc:Fallback>
                <p:oleObj name="Equation" r:id="rId15" imgW="406080" imgH="393480" progId="Equation.DSMT4">
                  <p:embed/>
                  <p:pic>
                    <p:nvPicPr>
                      <p:cNvPr id="27" name="Oggetto 26">
                        <a:extLst>
                          <a:ext uri="{FF2B5EF4-FFF2-40B4-BE49-F238E27FC236}">
                            <a16:creationId xmlns:a16="http://schemas.microsoft.com/office/drawing/2014/main" id="{74A9B17F-7A0A-4340-834D-E4665A3367B3}"/>
                          </a:ext>
                        </a:extLst>
                      </p:cNvPr>
                      <p:cNvPicPr>
                        <a:picLocks noChangeAspect="1" noChangeArrowheads="1"/>
                      </p:cNvPicPr>
                      <p:nvPr/>
                    </p:nvPicPr>
                    <p:blipFill>
                      <a:blip r:embed="rId16"/>
                      <a:srcRect/>
                      <a:stretch>
                        <a:fillRect/>
                      </a:stretch>
                    </p:blipFill>
                    <p:spPr bwMode="auto">
                      <a:xfrm>
                        <a:off x="8050006" y="4442739"/>
                        <a:ext cx="1103313" cy="1079500"/>
                      </a:xfrm>
                      <a:prstGeom prst="rect">
                        <a:avLst/>
                      </a:prstGeom>
                      <a:noFill/>
                    </p:spPr>
                  </p:pic>
                </p:oleObj>
              </mc:Fallback>
            </mc:AlternateContent>
          </a:graphicData>
        </a:graphic>
      </p:graphicFrame>
      <p:graphicFrame>
        <p:nvGraphicFramePr>
          <p:cNvPr id="29" name="Oggetto 28">
            <a:extLst>
              <a:ext uri="{FF2B5EF4-FFF2-40B4-BE49-F238E27FC236}">
                <a16:creationId xmlns:a16="http://schemas.microsoft.com/office/drawing/2014/main" id="{98F8B691-B247-4908-B59A-42C3D38A66D3}"/>
              </a:ext>
            </a:extLst>
          </p:cNvPr>
          <p:cNvGraphicFramePr>
            <a:graphicFrameLocks noChangeAspect="1"/>
          </p:cNvGraphicFramePr>
          <p:nvPr>
            <p:extLst>
              <p:ext uri="{D42A27DB-BD31-4B8C-83A1-F6EECF244321}">
                <p14:modId xmlns:p14="http://schemas.microsoft.com/office/powerpoint/2010/main" val="803009170"/>
              </p:ext>
            </p:extLst>
          </p:nvPr>
        </p:nvGraphicFramePr>
        <p:xfrm>
          <a:off x="4986874" y="5676510"/>
          <a:ext cx="620712" cy="557212"/>
        </p:xfrm>
        <a:graphic>
          <a:graphicData uri="http://schemas.openxmlformats.org/presentationml/2006/ole">
            <mc:AlternateContent xmlns:mc="http://schemas.openxmlformats.org/markup-compatibility/2006">
              <mc:Choice xmlns:v="urn:schemas-microsoft-com:vml" Requires="v">
                <p:oleObj spid="_x0000_s8655" name="Equation" r:id="rId17" imgW="228600" imgH="203040" progId="Equation.DSMT4">
                  <p:embed/>
                </p:oleObj>
              </mc:Choice>
              <mc:Fallback>
                <p:oleObj name="Equation" r:id="rId17" imgW="228600" imgH="203040" progId="Equation.DSMT4">
                  <p:embed/>
                  <p:pic>
                    <p:nvPicPr>
                      <p:cNvPr id="27" name="Oggetto 26">
                        <a:extLst>
                          <a:ext uri="{FF2B5EF4-FFF2-40B4-BE49-F238E27FC236}">
                            <a16:creationId xmlns:a16="http://schemas.microsoft.com/office/drawing/2014/main" id="{74A9B17F-7A0A-4340-834D-E4665A3367B3}"/>
                          </a:ext>
                        </a:extLst>
                      </p:cNvPr>
                      <p:cNvPicPr>
                        <a:picLocks noChangeAspect="1" noChangeArrowheads="1"/>
                      </p:cNvPicPr>
                      <p:nvPr/>
                    </p:nvPicPr>
                    <p:blipFill>
                      <a:blip r:embed="rId18"/>
                      <a:srcRect/>
                      <a:stretch>
                        <a:fillRect/>
                      </a:stretch>
                    </p:blipFill>
                    <p:spPr bwMode="auto">
                      <a:xfrm>
                        <a:off x="4986874" y="5676510"/>
                        <a:ext cx="620712" cy="557212"/>
                      </a:xfrm>
                      <a:prstGeom prst="rect">
                        <a:avLst/>
                      </a:prstGeom>
                      <a:noFill/>
                    </p:spPr>
                  </p:pic>
                </p:oleObj>
              </mc:Fallback>
            </mc:AlternateContent>
          </a:graphicData>
        </a:graphic>
      </p:graphicFrame>
      <p:graphicFrame>
        <p:nvGraphicFramePr>
          <p:cNvPr id="30" name="Oggetto 29">
            <a:extLst>
              <a:ext uri="{FF2B5EF4-FFF2-40B4-BE49-F238E27FC236}">
                <a16:creationId xmlns:a16="http://schemas.microsoft.com/office/drawing/2014/main" id="{B02AC35D-91C7-4E3C-8949-C9E524034673}"/>
              </a:ext>
            </a:extLst>
          </p:cNvPr>
          <p:cNvGraphicFramePr>
            <a:graphicFrameLocks noChangeAspect="1"/>
          </p:cNvGraphicFramePr>
          <p:nvPr>
            <p:extLst>
              <p:ext uri="{D42A27DB-BD31-4B8C-83A1-F6EECF244321}">
                <p14:modId xmlns:p14="http://schemas.microsoft.com/office/powerpoint/2010/main" val="2485985865"/>
              </p:ext>
            </p:extLst>
          </p:nvPr>
        </p:nvGraphicFramePr>
        <p:xfrm>
          <a:off x="4840738" y="4535005"/>
          <a:ext cx="1274763" cy="557212"/>
        </p:xfrm>
        <a:graphic>
          <a:graphicData uri="http://schemas.openxmlformats.org/presentationml/2006/ole">
            <mc:AlternateContent xmlns:mc="http://schemas.openxmlformats.org/markup-compatibility/2006">
              <mc:Choice xmlns:v="urn:schemas-microsoft-com:vml" Requires="v">
                <p:oleObj spid="_x0000_s8656" name="Equation" r:id="rId19" imgW="469800" imgH="203040" progId="Equation.DSMT4">
                  <p:embed/>
                </p:oleObj>
              </mc:Choice>
              <mc:Fallback>
                <p:oleObj name="Equation" r:id="rId19" imgW="469800" imgH="203040" progId="Equation.DSMT4">
                  <p:embed/>
                  <p:pic>
                    <p:nvPicPr>
                      <p:cNvPr id="29" name="Oggetto 28">
                        <a:extLst>
                          <a:ext uri="{FF2B5EF4-FFF2-40B4-BE49-F238E27FC236}">
                            <a16:creationId xmlns:a16="http://schemas.microsoft.com/office/drawing/2014/main" id="{98F8B691-B247-4908-B59A-42C3D38A66D3}"/>
                          </a:ext>
                        </a:extLst>
                      </p:cNvPr>
                      <p:cNvPicPr>
                        <a:picLocks noChangeAspect="1" noChangeArrowheads="1"/>
                      </p:cNvPicPr>
                      <p:nvPr/>
                    </p:nvPicPr>
                    <p:blipFill>
                      <a:blip r:embed="rId20"/>
                      <a:srcRect/>
                      <a:stretch>
                        <a:fillRect/>
                      </a:stretch>
                    </p:blipFill>
                    <p:spPr bwMode="auto">
                      <a:xfrm>
                        <a:off x="4840738" y="4535005"/>
                        <a:ext cx="1274763" cy="557212"/>
                      </a:xfrm>
                      <a:prstGeom prst="rect">
                        <a:avLst/>
                      </a:prstGeom>
                      <a:noFill/>
                    </p:spPr>
                  </p:pic>
                </p:oleObj>
              </mc:Fallback>
            </mc:AlternateContent>
          </a:graphicData>
        </a:graphic>
      </p:graphicFrame>
      <p:cxnSp>
        <p:nvCxnSpPr>
          <p:cNvPr id="31" name="Connettore 2 30">
            <a:extLst>
              <a:ext uri="{FF2B5EF4-FFF2-40B4-BE49-F238E27FC236}">
                <a16:creationId xmlns:a16="http://schemas.microsoft.com/office/drawing/2014/main" id="{579AEE26-3147-4678-B6C2-C2EC48BBF059}"/>
              </a:ext>
            </a:extLst>
          </p:cNvPr>
          <p:cNvCxnSpPr>
            <a:cxnSpLocks/>
          </p:cNvCxnSpPr>
          <p:nvPr/>
        </p:nvCxnSpPr>
        <p:spPr>
          <a:xfrm flipV="1">
            <a:off x="5697196" y="5676510"/>
            <a:ext cx="251481" cy="302880"/>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C3A21A30-59FB-4328-8F12-C8FD55078DBD}"/>
              </a:ext>
            </a:extLst>
          </p:cNvPr>
          <p:cNvCxnSpPr>
            <a:cxnSpLocks/>
            <a:stCxn id="26" idx="0"/>
          </p:cNvCxnSpPr>
          <p:nvPr/>
        </p:nvCxnSpPr>
        <p:spPr>
          <a:xfrm>
            <a:off x="6096000" y="4819210"/>
            <a:ext cx="702512" cy="39563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9" name="Oggetto 38">
            <a:extLst>
              <a:ext uri="{FF2B5EF4-FFF2-40B4-BE49-F238E27FC236}">
                <a16:creationId xmlns:a16="http://schemas.microsoft.com/office/drawing/2014/main" id="{331148EF-4CE7-4119-A1BA-FC64CACACAFF}"/>
              </a:ext>
            </a:extLst>
          </p:cNvPr>
          <p:cNvGraphicFramePr>
            <a:graphicFrameLocks noChangeAspect="1"/>
          </p:cNvGraphicFramePr>
          <p:nvPr>
            <p:extLst>
              <p:ext uri="{D42A27DB-BD31-4B8C-83A1-F6EECF244321}">
                <p14:modId xmlns:p14="http://schemas.microsoft.com/office/powerpoint/2010/main" val="1385134062"/>
              </p:ext>
            </p:extLst>
          </p:nvPr>
        </p:nvGraphicFramePr>
        <p:xfrm>
          <a:off x="9485313" y="5189538"/>
          <a:ext cx="1276350" cy="557212"/>
        </p:xfrm>
        <a:graphic>
          <a:graphicData uri="http://schemas.openxmlformats.org/presentationml/2006/ole">
            <mc:AlternateContent xmlns:mc="http://schemas.openxmlformats.org/markup-compatibility/2006">
              <mc:Choice xmlns:v="urn:schemas-microsoft-com:vml" Requires="v">
                <p:oleObj spid="_x0000_s8657" name="Equation" r:id="rId21" imgW="469800" imgH="203040" progId="Equation.DSMT4">
                  <p:embed/>
                </p:oleObj>
              </mc:Choice>
              <mc:Fallback>
                <p:oleObj name="Equation" r:id="rId21" imgW="469800" imgH="203040" progId="Equation.DSMT4">
                  <p:embed/>
                  <p:pic>
                    <p:nvPicPr>
                      <p:cNvPr id="27" name="Oggetto 26">
                        <a:extLst>
                          <a:ext uri="{FF2B5EF4-FFF2-40B4-BE49-F238E27FC236}">
                            <a16:creationId xmlns:a16="http://schemas.microsoft.com/office/drawing/2014/main" id="{74A9B17F-7A0A-4340-834D-E4665A3367B3}"/>
                          </a:ext>
                        </a:extLst>
                      </p:cNvPr>
                      <p:cNvPicPr>
                        <a:picLocks noChangeAspect="1" noChangeArrowheads="1"/>
                      </p:cNvPicPr>
                      <p:nvPr/>
                    </p:nvPicPr>
                    <p:blipFill>
                      <a:blip r:embed="rId22"/>
                      <a:srcRect/>
                      <a:stretch>
                        <a:fillRect/>
                      </a:stretch>
                    </p:blipFill>
                    <p:spPr bwMode="auto">
                      <a:xfrm>
                        <a:off x="9485313" y="5189538"/>
                        <a:ext cx="1276350" cy="557212"/>
                      </a:xfrm>
                      <a:prstGeom prst="rect">
                        <a:avLst/>
                      </a:prstGeom>
                      <a:noFill/>
                    </p:spPr>
                  </p:pic>
                </p:oleObj>
              </mc:Fallback>
            </mc:AlternateContent>
          </a:graphicData>
        </a:graphic>
      </p:graphicFrame>
      <p:sp>
        <p:nvSpPr>
          <p:cNvPr id="40" name="CasellaDiTesto 39">
            <a:extLst>
              <a:ext uri="{FF2B5EF4-FFF2-40B4-BE49-F238E27FC236}">
                <a16:creationId xmlns:a16="http://schemas.microsoft.com/office/drawing/2014/main" id="{C24A72FF-65B1-4125-BFF6-77B0697435CE}"/>
              </a:ext>
            </a:extLst>
          </p:cNvPr>
          <p:cNvSpPr txBox="1"/>
          <p:nvPr/>
        </p:nvSpPr>
        <p:spPr>
          <a:xfrm>
            <a:off x="1345399" y="5285846"/>
            <a:ext cx="242726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just an example:</a:t>
            </a:r>
          </a:p>
        </p:txBody>
      </p:sp>
      <p:sp>
        <p:nvSpPr>
          <p:cNvPr id="41" name="Rettangolo con angoli arrotondati 40">
            <a:extLst>
              <a:ext uri="{FF2B5EF4-FFF2-40B4-BE49-F238E27FC236}">
                <a16:creationId xmlns:a16="http://schemas.microsoft.com/office/drawing/2014/main" id="{685AA6A7-7B45-4D81-8A01-6768FCCC9FD7}"/>
              </a:ext>
            </a:extLst>
          </p:cNvPr>
          <p:cNvSpPr/>
          <p:nvPr/>
        </p:nvSpPr>
        <p:spPr>
          <a:xfrm>
            <a:off x="3335199" y="1204696"/>
            <a:ext cx="1005447" cy="1024769"/>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24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p:bldP spid="16" grpId="0"/>
      <p:bldP spid="40"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82042-0C37-4227-8BA5-548F85D62742}"/>
              </a:ext>
            </a:extLst>
          </p:cNvPr>
          <p:cNvSpPr>
            <a:spLocks noGrp="1"/>
          </p:cNvSpPr>
          <p:nvPr>
            <p:ph type="title"/>
          </p:nvPr>
        </p:nvSpPr>
        <p:spPr/>
        <p:txBody>
          <a:bodyPr/>
          <a:lstStyle/>
          <a:p>
            <a:r>
              <a:rPr lang="en-US" dirty="0"/>
              <a:t>Common Mode Stabilization </a:t>
            </a:r>
          </a:p>
        </p:txBody>
      </p:sp>
      <p:sp>
        <p:nvSpPr>
          <p:cNvPr id="3" name="Segnaposto piè di pagina 2">
            <a:extLst>
              <a:ext uri="{FF2B5EF4-FFF2-40B4-BE49-F238E27FC236}">
                <a16:creationId xmlns:a16="http://schemas.microsoft.com/office/drawing/2014/main" id="{21B4D22E-8E05-4F81-A279-85845F57B12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EAFEB3C-1132-4DEE-8F4D-2EA72149E32A}"/>
              </a:ext>
            </a:extLst>
          </p:cNvPr>
          <p:cNvSpPr>
            <a:spLocks noGrp="1"/>
          </p:cNvSpPr>
          <p:nvPr>
            <p:ph type="sldNum" sz="quarter" idx="12"/>
          </p:nvPr>
        </p:nvSpPr>
        <p:spPr/>
        <p:txBody>
          <a:bodyPr/>
          <a:lstStyle/>
          <a:p>
            <a:fld id="{02055017-B6DE-4C35-A63B-40EADAC97849}" type="slidenum">
              <a:rPr lang="en-US" smtClean="0"/>
              <a:t>12</a:t>
            </a:fld>
            <a:endParaRPr lang="en-US" dirty="0"/>
          </a:p>
        </p:txBody>
      </p:sp>
      <p:graphicFrame>
        <p:nvGraphicFramePr>
          <p:cNvPr id="5" name="Oggetto 4">
            <a:extLst>
              <a:ext uri="{FF2B5EF4-FFF2-40B4-BE49-F238E27FC236}">
                <a16:creationId xmlns:a16="http://schemas.microsoft.com/office/drawing/2014/main" id="{BB1EE881-488C-444B-A37D-65A9FB3BEA0F}"/>
              </a:ext>
            </a:extLst>
          </p:cNvPr>
          <p:cNvGraphicFramePr>
            <a:graphicFrameLocks noChangeAspect="1"/>
          </p:cNvGraphicFramePr>
          <p:nvPr>
            <p:extLst>
              <p:ext uri="{D42A27DB-BD31-4B8C-83A1-F6EECF244321}">
                <p14:modId xmlns:p14="http://schemas.microsoft.com/office/powerpoint/2010/main" val="2842084521"/>
              </p:ext>
            </p:extLst>
          </p:nvPr>
        </p:nvGraphicFramePr>
        <p:xfrm>
          <a:off x="3971925" y="1457325"/>
          <a:ext cx="3121025" cy="636588"/>
        </p:xfrm>
        <a:graphic>
          <a:graphicData uri="http://schemas.openxmlformats.org/presentationml/2006/ole">
            <mc:AlternateContent xmlns:mc="http://schemas.openxmlformats.org/markup-compatibility/2006">
              <mc:Choice xmlns:v="urn:schemas-microsoft-com:vml" Requires="v">
                <p:oleObj spid="_x0000_s9257" name="Equation" r:id="rId3" imgW="1130040" imgH="228600" progId="Equation.DSMT4">
                  <p:embed/>
                </p:oleObj>
              </mc:Choice>
              <mc:Fallback>
                <p:oleObj name="Equation" r:id="rId3" imgW="1130040" imgH="228600" progId="Equation.DSMT4">
                  <p:embed/>
                  <p:pic>
                    <p:nvPicPr>
                      <p:cNvPr id="5" name="Oggetto 4">
                        <a:extLst>
                          <a:ext uri="{FF2B5EF4-FFF2-40B4-BE49-F238E27FC236}">
                            <a16:creationId xmlns:a16="http://schemas.microsoft.com/office/drawing/2014/main" id="{BCA4BAAE-A76A-4CA5-983C-32066A015CAD}"/>
                          </a:ext>
                        </a:extLst>
                      </p:cNvPr>
                      <p:cNvPicPr>
                        <a:picLocks noChangeAspect="1" noChangeArrowheads="1"/>
                      </p:cNvPicPr>
                      <p:nvPr/>
                    </p:nvPicPr>
                    <p:blipFill>
                      <a:blip r:embed="rId4"/>
                      <a:srcRect/>
                      <a:stretch>
                        <a:fillRect/>
                      </a:stretch>
                    </p:blipFill>
                    <p:spPr bwMode="auto">
                      <a:xfrm>
                        <a:off x="3971925" y="1457325"/>
                        <a:ext cx="3121025" cy="636588"/>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D0987925-FD9E-49AF-A0DC-78C18257CD07}"/>
              </a:ext>
            </a:extLst>
          </p:cNvPr>
          <p:cNvSpPr txBox="1"/>
          <p:nvPr/>
        </p:nvSpPr>
        <p:spPr>
          <a:xfrm>
            <a:off x="971694" y="2171328"/>
            <a:ext cx="926132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configuration that we have analyzed so far, the error in the common mode is too large for any practical application. </a:t>
            </a:r>
            <a:r>
              <a:rPr lang="en-US" sz="2400" u="sng" dirty="0">
                <a:latin typeface="Arial" panose="020B0604020202020204" pitchFamily="34" charset="0"/>
                <a:cs typeface="Arial" panose="020B0604020202020204" pitchFamily="34" charset="0"/>
              </a:rPr>
              <a:t>It is very likely that </a:t>
            </a:r>
            <a:r>
              <a:rPr lang="en-US" sz="2400" dirty="0">
                <a:latin typeface="Arial" panose="020B0604020202020204" pitchFamily="34" charset="0"/>
                <a:cs typeface="Arial" panose="020B0604020202020204" pitchFamily="34" charset="0"/>
              </a:rPr>
              <a:t>the error exceeds the supply voltage, meaning that in quiescent conditions, </a:t>
            </a:r>
            <a:r>
              <a:rPr lang="en-US" sz="2400" u="sng" dirty="0">
                <a:latin typeface="Arial" panose="020B0604020202020204" pitchFamily="34" charset="0"/>
                <a:cs typeface="Arial" panose="020B0604020202020204" pitchFamily="34" charset="0"/>
              </a:rPr>
              <a:t>both the outputs are saturated at either the upper or at the lower bound of the output range</a:t>
            </a:r>
          </a:p>
        </p:txBody>
      </p:sp>
      <p:sp>
        <p:nvSpPr>
          <p:cNvPr id="7" name="CasellaDiTesto 6">
            <a:extLst>
              <a:ext uri="{FF2B5EF4-FFF2-40B4-BE49-F238E27FC236}">
                <a16:creationId xmlns:a16="http://schemas.microsoft.com/office/drawing/2014/main" id="{D1934C23-446D-4C8C-B935-05ECF60A923A}"/>
              </a:ext>
            </a:extLst>
          </p:cNvPr>
          <p:cNvSpPr txBox="1"/>
          <p:nvPr/>
        </p:nvSpPr>
        <p:spPr>
          <a:xfrm>
            <a:off x="971694" y="4477175"/>
            <a:ext cx="99645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circuit that </a:t>
            </a:r>
            <a:r>
              <a:rPr lang="en-US" sz="2400" u="sng" dirty="0">
                <a:latin typeface="Arial" panose="020B0604020202020204" pitchFamily="34" charset="0"/>
                <a:cs typeface="Arial" panose="020B0604020202020204" pitchFamily="34" charset="0"/>
              </a:rPr>
              <a:t>stabilizes the output common mode voltage</a:t>
            </a:r>
            <a:r>
              <a:rPr lang="en-US" sz="2400" dirty="0">
                <a:latin typeface="Arial" panose="020B0604020202020204" pitchFamily="34" charset="0"/>
                <a:cs typeface="Arial" panose="020B0604020202020204" pitchFamily="34" charset="0"/>
              </a:rPr>
              <a:t> to a value close to V</a:t>
            </a:r>
            <a:r>
              <a:rPr lang="en-US" sz="2400"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is required. </a:t>
            </a:r>
          </a:p>
          <a:p>
            <a:r>
              <a:rPr lang="en-US" sz="2400" dirty="0">
                <a:latin typeface="Arial" panose="020B0604020202020204" pitchFamily="34" charset="0"/>
                <a:cs typeface="Arial" panose="020B0604020202020204" pitchFamily="34" charset="0"/>
              </a:rPr>
              <a:t>This circuit is called Common Mode Feed-Back loop, or simply </a:t>
            </a:r>
            <a:r>
              <a:rPr lang="en-US" sz="2400" b="1" dirty="0">
                <a:latin typeface="Arial" panose="020B0604020202020204" pitchFamily="34" charset="0"/>
                <a:cs typeface="Arial" panose="020B0604020202020204" pitchFamily="34" charset="0"/>
              </a:rPr>
              <a:t>CMFB</a:t>
            </a:r>
          </a:p>
        </p:txBody>
      </p:sp>
    </p:spTree>
    <p:extLst>
      <p:ext uri="{BB962C8B-B14F-4D97-AF65-F5344CB8AC3E}">
        <p14:creationId xmlns:p14="http://schemas.microsoft.com/office/powerpoint/2010/main" val="36672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EBF3E3D2-B09F-4C67-B92C-5805B9990557}"/>
              </a:ext>
            </a:extLst>
          </p:cNvPr>
          <p:cNvSpPr/>
          <p:nvPr/>
        </p:nvSpPr>
        <p:spPr>
          <a:xfrm>
            <a:off x="3482525" y="1038779"/>
            <a:ext cx="1376237" cy="429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739E056-FB86-4D2D-8FD7-8D018E74FF1B}"/>
              </a:ext>
            </a:extLst>
          </p:cNvPr>
          <p:cNvSpPr>
            <a:spLocks noGrp="1"/>
          </p:cNvSpPr>
          <p:nvPr>
            <p:ph type="title"/>
          </p:nvPr>
        </p:nvSpPr>
        <p:spPr>
          <a:xfrm>
            <a:off x="838199" y="17255"/>
            <a:ext cx="10515600" cy="662397"/>
          </a:xfrm>
        </p:spPr>
        <p:txBody>
          <a:bodyPr/>
          <a:lstStyle/>
          <a:p>
            <a:r>
              <a:rPr lang="en-US" dirty="0"/>
              <a:t>CMFB: the principle</a:t>
            </a:r>
          </a:p>
        </p:txBody>
      </p:sp>
      <p:sp>
        <p:nvSpPr>
          <p:cNvPr id="3" name="Segnaposto piè di pagina 2">
            <a:extLst>
              <a:ext uri="{FF2B5EF4-FFF2-40B4-BE49-F238E27FC236}">
                <a16:creationId xmlns:a16="http://schemas.microsoft.com/office/drawing/2014/main" id="{AE7217FD-A360-407D-AEF1-3BBAB7D748D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611382F-567D-4178-BECB-C419AAF40C58}"/>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6" name="Rettangolo con angoli arrotondati 5">
            <a:extLst>
              <a:ext uri="{FF2B5EF4-FFF2-40B4-BE49-F238E27FC236}">
                <a16:creationId xmlns:a16="http://schemas.microsoft.com/office/drawing/2014/main" id="{7C4C788B-D29A-4061-83C9-16DE485A84F1}"/>
              </a:ext>
            </a:extLst>
          </p:cNvPr>
          <p:cNvSpPr/>
          <p:nvPr/>
        </p:nvSpPr>
        <p:spPr>
          <a:xfrm>
            <a:off x="5276206" y="3048165"/>
            <a:ext cx="2823064" cy="5864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lemento grafico 4">
            <a:extLst>
              <a:ext uri="{FF2B5EF4-FFF2-40B4-BE49-F238E27FC236}">
                <a16:creationId xmlns:a16="http://schemas.microsoft.com/office/drawing/2014/main" id="{99A96C1E-DB75-48DA-AB4C-FB92E4916D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394" y="679652"/>
            <a:ext cx="7605876" cy="4535243"/>
          </a:xfrm>
          <a:prstGeom prst="rect">
            <a:avLst/>
          </a:prstGeom>
        </p:spPr>
      </p:pic>
      <p:graphicFrame>
        <p:nvGraphicFramePr>
          <p:cNvPr id="7" name="Oggetto 6">
            <a:extLst>
              <a:ext uri="{FF2B5EF4-FFF2-40B4-BE49-F238E27FC236}">
                <a16:creationId xmlns:a16="http://schemas.microsoft.com/office/drawing/2014/main" id="{D8AAD2EA-3C3F-4516-8ADC-E32D845ACFE7}"/>
              </a:ext>
            </a:extLst>
          </p:cNvPr>
          <p:cNvGraphicFramePr>
            <a:graphicFrameLocks noChangeAspect="1"/>
          </p:cNvGraphicFramePr>
          <p:nvPr>
            <p:extLst>
              <p:ext uri="{D42A27DB-BD31-4B8C-83A1-F6EECF244321}">
                <p14:modId xmlns:p14="http://schemas.microsoft.com/office/powerpoint/2010/main" val="2024260460"/>
              </p:ext>
            </p:extLst>
          </p:nvPr>
        </p:nvGraphicFramePr>
        <p:xfrm>
          <a:off x="7746604" y="1878327"/>
          <a:ext cx="630237" cy="635000"/>
        </p:xfrm>
        <a:graphic>
          <a:graphicData uri="http://schemas.openxmlformats.org/presentationml/2006/ole">
            <mc:AlternateContent xmlns:mc="http://schemas.openxmlformats.org/markup-compatibility/2006">
              <mc:Choice xmlns:v="urn:schemas-microsoft-com:vml" Requires="v">
                <p:oleObj spid="_x0000_s10366" name="Equation" r:id="rId5" imgW="228600" imgH="228600" progId="Equation.DSMT4">
                  <p:embed/>
                </p:oleObj>
              </mc:Choice>
              <mc:Fallback>
                <p:oleObj name="Equation" r:id="rId5" imgW="228600" imgH="228600" progId="Equation.DSMT4">
                  <p:embed/>
                  <p:pic>
                    <p:nvPicPr>
                      <p:cNvPr id="5" name="Oggetto 4">
                        <a:extLst>
                          <a:ext uri="{FF2B5EF4-FFF2-40B4-BE49-F238E27FC236}">
                            <a16:creationId xmlns:a16="http://schemas.microsoft.com/office/drawing/2014/main" id="{BB1EE881-488C-444B-A37D-65A9FB3BEA0F}"/>
                          </a:ext>
                        </a:extLst>
                      </p:cNvPr>
                      <p:cNvPicPr>
                        <a:picLocks noChangeAspect="1" noChangeArrowheads="1"/>
                      </p:cNvPicPr>
                      <p:nvPr/>
                    </p:nvPicPr>
                    <p:blipFill>
                      <a:blip r:embed="rId6"/>
                      <a:srcRect/>
                      <a:stretch>
                        <a:fillRect/>
                      </a:stretch>
                    </p:blipFill>
                    <p:spPr bwMode="auto">
                      <a:xfrm>
                        <a:off x="7746604" y="1878327"/>
                        <a:ext cx="630237" cy="6350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563E277-CD51-4B8B-AF36-53C2A743CE88}"/>
              </a:ext>
            </a:extLst>
          </p:cNvPr>
          <p:cNvGraphicFramePr>
            <a:graphicFrameLocks noChangeAspect="1"/>
          </p:cNvGraphicFramePr>
          <p:nvPr>
            <p:extLst>
              <p:ext uri="{D42A27DB-BD31-4B8C-83A1-F6EECF244321}">
                <p14:modId xmlns:p14="http://schemas.microsoft.com/office/powerpoint/2010/main" val="2268090126"/>
              </p:ext>
            </p:extLst>
          </p:nvPr>
        </p:nvGraphicFramePr>
        <p:xfrm>
          <a:off x="7351997" y="634501"/>
          <a:ext cx="874713" cy="635000"/>
        </p:xfrm>
        <a:graphic>
          <a:graphicData uri="http://schemas.openxmlformats.org/presentationml/2006/ole">
            <mc:AlternateContent xmlns:mc="http://schemas.openxmlformats.org/markup-compatibility/2006">
              <mc:Choice xmlns:v="urn:schemas-microsoft-com:vml" Requires="v">
                <p:oleObj spid="_x0000_s10367" name="Equation" r:id="rId7" imgW="317160" imgH="228600" progId="Equation.DSMT4">
                  <p:embed/>
                </p:oleObj>
              </mc:Choice>
              <mc:Fallback>
                <p:oleObj name="Equation" r:id="rId7" imgW="317160" imgH="228600" progId="Equation.DSMT4">
                  <p:embed/>
                  <p:pic>
                    <p:nvPicPr>
                      <p:cNvPr id="7" name="Oggetto 6">
                        <a:extLst>
                          <a:ext uri="{FF2B5EF4-FFF2-40B4-BE49-F238E27FC236}">
                            <a16:creationId xmlns:a16="http://schemas.microsoft.com/office/drawing/2014/main" id="{D8AAD2EA-3C3F-4516-8ADC-E32D845ACFE7}"/>
                          </a:ext>
                        </a:extLst>
                      </p:cNvPr>
                      <p:cNvPicPr>
                        <a:picLocks noChangeAspect="1" noChangeArrowheads="1"/>
                      </p:cNvPicPr>
                      <p:nvPr/>
                    </p:nvPicPr>
                    <p:blipFill>
                      <a:blip r:embed="rId8"/>
                      <a:srcRect/>
                      <a:stretch>
                        <a:fillRect/>
                      </a:stretch>
                    </p:blipFill>
                    <p:spPr bwMode="auto">
                      <a:xfrm>
                        <a:off x="7351997" y="634501"/>
                        <a:ext cx="874713" cy="635000"/>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59BACB90-2845-412B-ADFF-B573E2D58BD4}"/>
              </a:ext>
            </a:extLst>
          </p:cNvPr>
          <p:cNvPicPr>
            <a:picLocks noChangeAspect="1"/>
          </p:cNvPicPr>
          <p:nvPr/>
        </p:nvPicPr>
        <p:blipFill>
          <a:blip r:embed="rId9">
            <a:duotone>
              <a:schemeClr val="accent2">
                <a:shade val="45000"/>
                <a:satMod val="135000"/>
              </a:schemeClr>
              <a:prstClr val="white"/>
            </a:duotone>
            <a:extLst>
              <a:ext uri="{96DAC541-7B7A-43D3-8B79-37D633B846F1}">
                <asvg:svgBlip xmlns:asvg="http://schemas.microsoft.com/office/drawing/2016/SVG/main" r:embed="rId10"/>
              </a:ext>
            </a:extLst>
          </a:blip>
          <a:stretch>
            <a:fillRect/>
          </a:stretch>
        </p:blipFill>
        <p:spPr>
          <a:xfrm flipH="1" flipV="1">
            <a:off x="6739206" y="1042531"/>
            <a:ext cx="714375" cy="733425"/>
          </a:xfrm>
          <a:prstGeom prst="rect">
            <a:avLst/>
          </a:prstGeom>
        </p:spPr>
      </p:pic>
      <p:sp>
        <p:nvSpPr>
          <p:cNvPr id="15" name="Figura a mano libera: forma 14">
            <a:extLst>
              <a:ext uri="{FF2B5EF4-FFF2-40B4-BE49-F238E27FC236}">
                <a16:creationId xmlns:a16="http://schemas.microsoft.com/office/drawing/2014/main" id="{BBF52A29-6984-4E6E-9119-B58371A90B96}"/>
              </a:ext>
            </a:extLst>
          </p:cNvPr>
          <p:cNvSpPr/>
          <p:nvPr/>
        </p:nvSpPr>
        <p:spPr>
          <a:xfrm>
            <a:off x="4978401" y="1206849"/>
            <a:ext cx="1790148" cy="260994"/>
          </a:xfrm>
          <a:custGeom>
            <a:avLst/>
            <a:gdLst>
              <a:gd name="connsiteX0" fmla="*/ 2370667 w 2370667"/>
              <a:gd name="connsiteY0" fmla="*/ 287866 h 287866"/>
              <a:gd name="connsiteX1" fmla="*/ 2108200 w 2370667"/>
              <a:gd name="connsiteY1" fmla="*/ 262466 h 287866"/>
              <a:gd name="connsiteX2" fmla="*/ 1701800 w 2370667"/>
              <a:gd name="connsiteY2" fmla="*/ 169333 h 287866"/>
              <a:gd name="connsiteX3" fmla="*/ 1016000 w 2370667"/>
              <a:gd name="connsiteY3" fmla="*/ 42333 h 287866"/>
              <a:gd name="connsiteX4" fmla="*/ 0 w 2370667"/>
              <a:gd name="connsiteY4" fmla="*/ 0 h 287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7" h="287866">
                <a:moveTo>
                  <a:pt x="2370667" y="287866"/>
                </a:moveTo>
                <a:cubicBezTo>
                  <a:pt x="2295172" y="285043"/>
                  <a:pt x="2219678" y="282221"/>
                  <a:pt x="2108200" y="262466"/>
                </a:cubicBezTo>
                <a:cubicBezTo>
                  <a:pt x="1996722" y="242711"/>
                  <a:pt x="1883833" y="206022"/>
                  <a:pt x="1701800" y="169333"/>
                </a:cubicBezTo>
                <a:cubicBezTo>
                  <a:pt x="1519767" y="132644"/>
                  <a:pt x="1299633" y="70555"/>
                  <a:pt x="1016000" y="42333"/>
                </a:cubicBezTo>
                <a:cubicBezTo>
                  <a:pt x="732367" y="14111"/>
                  <a:pt x="366183" y="7055"/>
                  <a:pt x="0" y="0"/>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a:extLst>
              <a:ext uri="{FF2B5EF4-FFF2-40B4-BE49-F238E27FC236}">
                <a16:creationId xmlns:a16="http://schemas.microsoft.com/office/drawing/2014/main" id="{22ADC1B5-BDF2-40D1-AB75-F1B8D8A4655A}"/>
              </a:ext>
            </a:extLst>
          </p:cNvPr>
          <p:cNvSpPr txBox="1"/>
          <p:nvPr/>
        </p:nvSpPr>
        <p:spPr>
          <a:xfrm>
            <a:off x="8504281" y="1120676"/>
            <a:ext cx="3758663"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CMFB circuit, calculates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compares it with the target value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 and adjust one of the bias currents (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or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to make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CMO</a:t>
            </a:r>
            <a:endParaRPr lang="en-US" sz="2400" dirty="0">
              <a:latin typeface="Arial" panose="020B0604020202020204" pitchFamily="34" charset="0"/>
              <a:cs typeface="Arial" panose="020B0604020202020204" pitchFamily="34" charset="0"/>
            </a:endParaRPr>
          </a:p>
        </p:txBody>
      </p:sp>
      <p:graphicFrame>
        <p:nvGraphicFramePr>
          <p:cNvPr id="18" name="Oggetto 17">
            <a:extLst>
              <a:ext uri="{FF2B5EF4-FFF2-40B4-BE49-F238E27FC236}">
                <a16:creationId xmlns:a16="http://schemas.microsoft.com/office/drawing/2014/main" id="{15E715BB-7633-4F8C-A222-F0DF2B91B892}"/>
              </a:ext>
            </a:extLst>
          </p:cNvPr>
          <p:cNvGraphicFramePr>
            <a:graphicFrameLocks noChangeAspect="1"/>
          </p:cNvGraphicFramePr>
          <p:nvPr>
            <p:extLst>
              <p:ext uri="{D42A27DB-BD31-4B8C-83A1-F6EECF244321}">
                <p14:modId xmlns:p14="http://schemas.microsoft.com/office/powerpoint/2010/main" val="1314386829"/>
              </p:ext>
            </p:extLst>
          </p:nvPr>
        </p:nvGraphicFramePr>
        <p:xfrm>
          <a:off x="7879222" y="4285937"/>
          <a:ext cx="4143208" cy="622300"/>
        </p:xfrm>
        <a:graphic>
          <a:graphicData uri="http://schemas.openxmlformats.org/presentationml/2006/ole">
            <mc:AlternateContent xmlns:mc="http://schemas.openxmlformats.org/markup-compatibility/2006">
              <mc:Choice xmlns:v="urn:schemas-microsoft-com:vml" Requires="v">
                <p:oleObj spid="_x0000_s10368" name="Equation" r:id="rId11" imgW="1612900" imgH="241300" progId="Equation.DSMT4">
                  <p:embed/>
                </p:oleObj>
              </mc:Choice>
              <mc:Fallback>
                <p:oleObj name="Equation" r:id="rId11" imgW="1612900" imgH="2413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9222" y="4285937"/>
                        <a:ext cx="4143208" cy="622300"/>
                      </a:xfrm>
                      <a:prstGeom prst="rect">
                        <a:avLst/>
                      </a:prstGeom>
                      <a:noFill/>
                    </p:spPr>
                  </p:pic>
                </p:oleObj>
              </mc:Fallback>
            </mc:AlternateContent>
          </a:graphicData>
        </a:graphic>
      </p:graphicFrame>
      <p:sp>
        <p:nvSpPr>
          <p:cNvPr id="21" name="Figura a mano libera: forma 20">
            <a:extLst>
              <a:ext uri="{FF2B5EF4-FFF2-40B4-BE49-F238E27FC236}">
                <a16:creationId xmlns:a16="http://schemas.microsoft.com/office/drawing/2014/main" id="{F855553D-ED48-4FE7-8301-D8F9E02FDACA}"/>
              </a:ext>
            </a:extLst>
          </p:cNvPr>
          <p:cNvSpPr/>
          <p:nvPr/>
        </p:nvSpPr>
        <p:spPr>
          <a:xfrm>
            <a:off x="8039100" y="2438400"/>
            <a:ext cx="98827" cy="622300"/>
          </a:xfrm>
          <a:custGeom>
            <a:avLst/>
            <a:gdLst>
              <a:gd name="connsiteX0" fmla="*/ 0 w 98827"/>
              <a:gd name="connsiteY0" fmla="*/ 622300 h 622300"/>
              <a:gd name="connsiteX1" fmla="*/ 88900 w 98827"/>
              <a:gd name="connsiteY1" fmla="*/ 495300 h 622300"/>
              <a:gd name="connsiteX2" fmla="*/ 95250 w 98827"/>
              <a:gd name="connsiteY2" fmla="*/ 368300 h 622300"/>
              <a:gd name="connsiteX3" fmla="*/ 76200 w 98827"/>
              <a:gd name="connsiteY3" fmla="*/ 0 h 622300"/>
            </a:gdLst>
            <a:ahLst/>
            <a:cxnLst>
              <a:cxn ang="0">
                <a:pos x="connsiteX0" y="connsiteY0"/>
              </a:cxn>
              <a:cxn ang="0">
                <a:pos x="connsiteX1" y="connsiteY1"/>
              </a:cxn>
              <a:cxn ang="0">
                <a:pos x="connsiteX2" y="connsiteY2"/>
              </a:cxn>
              <a:cxn ang="0">
                <a:pos x="connsiteX3" y="connsiteY3"/>
              </a:cxn>
            </a:cxnLst>
            <a:rect l="l" t="t" r="r" b="b"/>
            <a:pathLst>
              <a:path w="98827" h="622300">
                <a:moveTo>
                  <a:pt x="0" y="622300"/>
                </a:moveTo>
                <a:cubicBezTo>
                  <a:pt x="36512" y="579966"/>
                  <a:pt x="73025" y="537633"/>
                  <a:pt x="88900" y="495300"/>
                </a:cubicBezTo>
                <a:cubicBezTo>
                  <a:pt x="104775" y="452967"/>
                  <a:pt x="97367" y="450850"/>
                  <a:pt x="95250" y="368300"/>
                </a:cubicBezTo>
                <a:cubicBezTo>
                  <a:pt x="93133" y="285750"/>
                  <a:pt x="84666" y="142875"/>
                  <a:pt x="7620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gura a mano libera: forma 21">
            <a:extLst>
              <a:ext uri="{FF2B5EF4-FFF2-40B4-BE49-F238E27FC236}">
                <a16:creationId xmlns:a16="http://schemas.microsoft.com/office/drawing/2014/main" id="{B35F5C90-12C4-491D-B44D-13EAD8B128EF}"/>
              </a:ext>
            </a:extLst>
          </p:cNvPr>
          <p:cNvSpPr/>
          <p:nvPr/>
        </p:nvSpPr>
        <p:spPr>
          <a:xfrm>
            <a:off x="7432040" y="1752600"/>
            <a:ext cx="275907" cy="274320"/>
          </a:xfrm>
          <a:custGeom>
            <a:avLst/>
            <a:gdLst>
              <a:gd name="connsiteX0" fmla="*/ 345440 w 345440"/>
              <a:gd name="connsiteY0" fmla="*/ 299720 h 299720"/>
              <a:gd name="connsiteX1" fmla="*/ 198120 w 345440"/>
              <a:gd name="connsiteY1" fmla="*/ 162560 h 299720"/>
              <a:gd name="connsiteX2" fmla="*/ 0 w 345440"/>
              <a:gd name="connsiteY2" fmla="*/ 0 h 299720"/>
            </a:gdLst>
            <a:ahLst/>
            <a:cxnLst>
              <a:cxn ang="0">
                <a:pos x="connsiteX0" y="connsiteY0"/>
              </a:cxn>
              <a:cxn ang="0">
                <a:pos x="connsiteX1" y="connsiteY1"/>
              </a:cxn>
              <a:cxn ang="0">
                <a:pos x="connsiteX2" y="connsiteY2"/>
              </a:cxn>
            </a:cxnLst>
            <a:rect l="l" t="t" r="r" b="b"/>
            <a:pathLst>
              <a:path w="345440" h="299720">
                <a:moveTo>
                  <a:pt x="345440" y="299720"/>
                </a:moveTo>
                <a:cubicBezTo>
                  <a:pt x="300566" y="256116"/>
                  <a:pt x="255693" y="212513"/>
                  <a:pt x="198120" y="162560"/>
                </a:cubicBezTo>
                <a:cubicBezTo>
                  <a:pt x="140547" y="112607"/>
                  <a:pt x="70273" y="56303"/>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493BEC44-6BC6-440D-93F8-7FE4B4CE5C68}"/>
              </a:ext>
            </a:extLst>
          </p:cNvPr>
          <p:cNvSpPr txBox="1"/>
          <p:nvPr/>
        </p:nvSpPr>
        <p:spPr>
          <a:xfrm>
            <a:off x="7879222" y="5327260"/>
            <a:ext cx="377721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Generic transconductance</a:t>
            </a:r>
          </a:p>
        </p:txBody>
      </p:sp>
      <p:cxnSp>
        <p:nvCxnSpPr>
          <p:cNvPr id="24" name="Connettore 2 23">
            <a:extLst>
              <a:ext uri="{FF2B5EF4-FFF2-40B4-BE49-F238E27FC236}">
                <a16:creationId xmlns:a16="http://schemas.microsoft.com/office/drawing/2014/main" id="{2875BED5-8CDB-431A-9F1F-0E0583210A55}"/>
              </a:ext>
            </a:extLst>
          </p:cNvPr>
          <p:cNvCxnSpPr>
            <a:cxnSpLocks/>
          </p:cNvCxnSpPr>
          <p:nvPr/>
        </p:nvCxnSpPr>
        <p:spPr>
          <a:xfrm flipV="1">
            <a:off x="9437781" y="4871231"/>
            <a:ext cx="330047" cy="493036"/>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D6342CF7-40E9-4CD3-96E2-826B37B7116A}"/>
              </a:ext>
            </a:extLst>
          </p:cNvPr>
          <p:cNvSpPr txBox="1"/>
          <p:nvPr/>
        </p:nvSpPr>
        <p:spPr>
          <a:xfrm>
            <a:off x="1192325" y="1467843"/>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38603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5" grpId="0" animBg="1"/>
      <p:bldP spid="21" grpId="0" animBg="1"/>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A2B023-C04A-49B6-8AC7-D99616CAE40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B4D1CA2-0F1C-4136-BBBF-F38C384B22E6}"/>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olo 1">
            <a:extLst>
              <a:ext uri="{FF2B5EF4-FFF2-40B4-BE49-F238E27FC236}">
                <a16:creationId xmlns:a16="http://schemas.microsoft.com/office/drawing/2014/main" id="{68C019F4-08C3-490E-B75C-BB8A9C608EAA}"/>
              </a:ext>
            </a:extLst>
          </p:cNvPr>
          <p:cNvSpPr>
            <a:spLocks noGrp="1"/>
          </p:cNvSpPr>
          <p:nvPr>
            <p:ph type="title"/>
          </p:nvPr>
        </p:nvSpPr>
        <p:spPr>
          <a:xfrm>
            <a:off x="838199" y="17255"/>
            <a:ext cx="10515600" cy="662397"/>
          </a:xfrm>
        </p:spPr>
        <p:txBody>
          <a:bodyPr/>
          <a:lstStyle/>
          <a:p>
            <a:r>
              <a:rPr lang="en-US" dirty="0"/>
              <a:t>CMFB: the effect</a:t>
            </a:r>
          </a:p>
        </p:txBody>
      </p:sp>
      <p:graphicFrame>
        <p:nvGraphicFramePr>
          <p:cNvPr id="6" name="Oggetto 5">
            <a:extLst>
              <a:ext uri="{FF2B5EF4-FFF2-40B4-BE49-F238E27FC236}">
                <a16:creationId xmlns:a16="http://schemas.microsoft.com/office/drawing/2014/main" id="{A3952AC8-45E2-466F-847F-2F7BBE81CC79}"/>
              </a:ext>
            </a:extLst>
          </p:cNvPr>
          <p:cNvGraphicFramePr>
            <a:graphicFrameLocks noChangeAspect="1"/>
          </p:cNvGraphicFramePr>
          <p:nvPr>
            <p:extLst>
              <p:ext uri="{D42A27DB-BD31-4B8C-83A1-F6EECF244321}">
                <p14:modId xmlns:p14="http://schemas.microsoft.com/office/powerpoint/2010/main" val="2035172435"/>
              </p:ext>
            </p:extLst>
          </p:nvPr>
        </p:nvGraphicFramePr>
        <p:xfrm>
          <a:off x="446172" y="974850"/>
          <a:ext cx="4405312" cy="1965325"/>
        </p:xfrm>
        <a:graphic>
          <a:graphicData uri="http://schemas.openxmlformats.org/presentationml/2006/ole">
            <mc:AlternateContent xmlns:mc="http://schemas.openxmlformats.org/markup-compatibility/2006">
              <mc:Choice xmlns:v="urn:schemas-microsoft-com:vml" Requires="v">
                <p:oleObj spid="_x0000_s11488" name="Equation" r:id="rId3" imgW="1714320" imgH="761760" progId="Equation.DSMT4">
                  <p:embed/>
                </p:oleObj>
              </mc:Choice>
              <mc:Fallback>
                <p:oleObj name="Equation" r:id="rId3" imgW="1714320" imgH="761760" progId="Equation.DSMT4">
                  <p:embed/>
                  <p:pic>
                    <p:nvPicPr>
                      <p:cNvPr id="18" name="Oggetto 17">
                        <a:extLst>
                          <a:ext uri="{FF2B5EF4-FFF2-40B4-BE49-F238E27FC236}">
                            <a16:creationId xmlns:a16="http://schemas.microsoft.com/office/drawing/2014/main" id="{15E715BB-7633-4F8C-A222-F0DF2B91B892}"/>
                          </a:ext>
                        </a:extLst>
                      </p:cNvPr>
                      <p:cNvPicPr>
                        <a:picLocks noChangeAspect="1" noChangeArrowheads="1"/>
                      </p:cNvPicPr>
                      <p:nvPr/>
                    </p:nvPicPr>
                    <p:blipFill>
                      <a:blip r:embed="rId4"/>
                      <a:srcRect/>
                      <a:stretch>
                        <a:fillRect/>
                      </a:stretch>
                    </p:blipFill>
                    <p:spPr bwMode="auto">
                      <a:xfrm>
                        <a:off x="446172" y="974850"/>
                        <a:ext cx="4405312" cy="196532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1E5FA4D-3A45-4A56-BAB9-E2D7879990E2}"/>
              </a:ext>
            </a:extLst>
          </p:cNvPr>
          <p:cNvGraphicFramePr>
            <a:graphicFrameLocks noChangeAspect="1"/>
          </p:cNvGraphicFramePr>
          <p:nvPr>
            <p:extLst>
              <p:ext uri="{D42A27DB-BD31-4B8C-83A1-F6EECF244321}">
                <p14:modId xmlns:p14="http://schemas.microsoft.com/office/powerpoint/2010/main" val="2330415187"/>
              </p:ext>
            </p:extLst>
          </p:nvPr>
        </p:nvGraphicFramePr>
        <p:xfrm>
          <a:off x="2832100" y="2471738"/>
          <a:ext cx="6527800" cy="1023937"/>
        </p:xfrm>
        <a:graphic>
          <a:graphicData uri="http://schemas.openxmlformats.org/presentationml/2006/ole">
            <mc:AlternateContent xmlns:mc="http://schemas.openxmlformats.org/markup-compatibility/2006">
              <mc:Choice xmlns:v="urn:schemas-microsoft-com:vml" Requires="v">
                <p:oleObj spid="_x0000_s11489" name="Equation" r:id="rId5" imgW="2768400" imgH="431640" progId="Equation.DSMT4">
                  <p:embed/>
                </p:oleObj>
              </mc:Choice>
              <mc:Fallback>
                <p:oleObj name="Equation" r:id="rId5" imgW="2768400" imgH="431640" progId="Equation.DSMT4">
                  <p:embed/>
                  <p:pic>
                    <p:nvPicPr>
                      <p:cNvPr id="8" name="Oggetto 7">
                        <a:extLst>
                          <a:ext uri="{FF2B5EF4-FFF2-40B4-BE49-F238E27FC236}">
                            <a16:creationId xmlns:a16="http://schemas.microsoft.com/office/drawing/2014/main" id="{EAA51FA7-21BE-4BCB-A79D-D949987F00A7}"/>
                          </a:ext>
                        </a:extLst>
                      </p:cNvPr>
                      <p:cNvPicPr>
                        <a:picLocks noChangeAspect="1" noChangeArrowheads="1"/>
                      </p:cNvPicPr>
                      <p:nvPr/>
                    </p:nvPicPr>
                    <p:blipFill>
                      <a:blip r:embed="rId6"/>
                      <a:srcRect/>
                      <a:stretch>
                        <a:fillRect/>
                      </a:stretch>
                    </p:blipFill>
                    <p:spPr bwMode="auto">
                      <a:xfrm>
                        <a:off x="2832100" y="2471738"/>
                        <a:ext cx="6527800" cy="102393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48640CD0-91B7-4B20-AA4F-61A78E717031}"/>
              </a:ext>
            </a:extLst>
          </p:cNvPr>
          <p:cNvGraphicFramePr>
            <a:graphicFrameLocks noChangeAspect="1"/>
          </p:cNvGraphicFramePr>
          <p:nvPr>
            <p:extLst>
              <p:ext uri="{D42A27DB-BD31-4B8C-83A1-F6EECF244321}">
                <p14:modId xmlns:p14="http://schemas.microsoft.com/office/powerpoint/2010/main" val="3806122281"/>
              </p:ext>
            </p:extLst>
          </p:nvPr>
        </p:nvGraphicFramePr>
        <p:xfrm>
          <a:off x="2012950" y="3525838"/>
          <a:ext cx="8443913" cy="1025525"/>
        </p:xfrm>
        <a:graphic>
          <a:graphicData uri="http://schemas.openxmlformats.org/presentationml/2006/ole">
            <mc:AlternateContent xmlns:mc="http://schemas.openxmlformats.org/markup-compatibility/2006">
              <mc:Choice xmlns:v="urn:schemas-microsoft-com:vml" Requires="v">
                <p:oleObj spid="_x0000_s11490" name="Equation" r:id="rId7" imgW="3581280" imgH="431640" progId="Equation.DSMT4">
                  <p:embed/>
                </p:oleObj>
              </mc:Choice>
              <mc:Fallback>
                <p:oleObj name="Equation" r:id="rId7" imgW="3581280" imgH="431640" progId="Equation.DSMT4">
                  <p:embed/>
                  <p:pic>
                    <p:nvPicPr>
                      <p:cNvPr id="9" name="Oggetto 8">
                        <a:extLst>
                          <a:ext uri="{FF2B5EF4-FFF2-40B4-BE49-F238E27FC236}">
                            <a16:creationId xmlns:a16="http://schemas.microsoft.com/office/drawing/2014/main" id="{61E5FA4D-3A45-4A56-BAB9-E2D7879990E2}"/>
                          </a:ext>
                        </a:extLst>
                      </p:cNvPr>
                      <p:cNvPicPr>
                        <a:picLocks noChangeAspect="1" noChangeArrowheads="1"/>
                      </p:cNvPicPr>
                      <p:nvPr/>
                    </p:nvPicPr>
                    <p:blipFill>
                      <a:blip r:embed="rId8"/>
                      <a:srcRect/>
                      <a:stretch>
                        <a:fillRect/>
                      </a:stretch>
                    </p:blipFill>
                    <p:spPr bwMode="auto">
                      <a:xfrm>
                        <a:off x="2012950" y="3525838"/>
                        <a:ext cx="8443913" cy="10255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72D40D8B-DA73-4600-8164-4FFF37A3BDF6}"/>
              </a:ext>
            </a:extLst>
          </p:cNvPr>
          <p:cNvGraphicFramePr>
            <a:graphicFrameLocks noChangeAspect="1"/>
          </p:cNvGraphicFramePr>
          <p:nvPr>
            <p:extLst>
              <p:ext uri="{D42A27DB-BD31-4B8C-83A1-F6EECF244321}">
                <p14:modId xmlns:p14="http://schemas.microsoft.com/office/powerpoint/2010/main" val="2602330403"/>
              </p:ext>
            </p:extLst>
          </p:nvPr>
        </p:nvGraphicFramePr>
        <p:xfrm>
          <a:off x="5728463" y="1024145"/>
          <a:ext cx="2867025" cy="871537"/>
        </p:xfrm>
        <a:graphic>
          <a:graphicData uri="http://schemas.openxmlformats.org/presentationml/2006/ole">
            <mc:AlternateContent xmlns:mc="http://schemas.openxmlformats.org/markup-compatibility/2006">
              <mc:Choice xmlns:v="urn:schemas-microsoft-com:vml" Requires="v">
                <p:oleObj spid="_x0000_s11491" name="Equation" r:id="rId9" imgW="1295280" imgH="393480" progId="Equation.DSMT4">
                  <p:embed/>
                </p:oleObj>
              </mc:Choice>
              <mc:Fallback>
                <p:oleObj name="Equation" r:id="rId9" imgW="1295280" imgH="393480" progId="Equation.DSMT4">
                  <p:embed/>
                  <p:pic>
                    <p:nvPicPr>
                      <p:cNvPr id="13" name="Oggetto 12">
                        <a:extLst>
                          <a:ext uri="{FF2B5EF4-FFF2-40B4-BE49-F238E27FC236}">
                            <a16:creationId xmlns:a16="http://schemas.microsoft.com/office/drawing/2014/main" id="{0F44F990-28A9-47D6-8EA0-B52D3126BBDB}"/>
                          </a:ext>
                        </a:extLst>
                      </p:cNvPr>
                      <p:cNvPicPr>
                        <a:picLocks noChangeAspect="1" noChangeArrowheads="1"/>
                      </p:cNvPicPr>
                      <p:nvPr/>
                    </p:nvPicPr>
                    <p:blipFill>
                      <a:blip r:embed="rId10"/>
                      <a:srcRect/>
                      <a:stretch>
                        <a:fillRect/>
                      </a:stretch>
                    </p:blipFill>
                    <p:spPr bwMode="auto">
                      <a:xfrm>
                        <a:off x="5728463" y="1024145"/>
                        <a:ext cx="2867025" cy="871537"/>
                      </a:xfrm>
                      <a:prstGeom prst="rect">
                        <a:avLst/>
                      </a:prstGeom>
                      <a:noFill/>
                    </p:spPr>
                  </p:pic>
                </p:oleObj>
              </mc:Fallback>
            </mc:AlternateContent>
          </a:graphicData>
        </a:graphic>
      </p:graphicFrame>
      <p:cxnSp>
        <p:nvCxnSpPr>
          <p:cNvPr id="14" name="Connettore diritto 13">
            <a:extLst>
              <a:ext uri="{FF2B5EF4-FFF2-40B4-BE49-F238E27FC236}">
                <a16:creationId xmlns:a16="http://schemas.microsoft.com/office/drawing/2014/main" id="{ED4F507C-FA28-4E5F-9DDD-914ADB5F4E03}"/>
              </a:ext>
            </a:extLst>
          </p:cNvPr>
          <p:cNvCxnSpPr/>
          <p:nvPr/>
        </p:nvCxnSpPr>
        <p:spPr>
          <a:xfrm>
            <a:off x="4667003" y="4310743"/>
            <a:ext cx="546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2E79C85-7195-48D6-A6F3-5AE7CA2A65FC}"/>
              </a:ext>
            </a:extLst>
          </p:cNvPr>
          <p:cNvCxnSpPr/>
          <p:nvPr/>
        </p:nvCxnSpPr>
        <p:spPr>
          <a:xfrm>
            <a:off x="8049223" y="4550582"/>
            <a:ext cx="546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41C5E5C-6E7A-4B10-A7BD-D4AE7E5660F8}"/>
              </a:ext>
            </a:extLst>
          </p:cNvPr>
          <p:cNvCxnSpPr/>
          <p:nvPr/>
        </p:nvCxnSpPr>
        <p:spPr>
          <a:xfrm>
            <a:off x="9010443" y="4327283"/>
            <a:ext cx="546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F0C8A7A9-BC45-4EDD-9CCF-A88F99C6D7AE}"/>
              </a:ext>
            </a:extLst>
          </p:cNvPr>
          <p:cNvGraphicFramePr>
            <a:graphicFrameLocks noChangeAspect="1"/>
          </p:cNvGraphicFramePr>
          <p:nvPr>
            <p:extLst>
              <p:ext uri="{D42A27DB-BD31-4B8C-83A1-F6EECF244321}">
                <p14:modId xmlns:p14="http://schemas.microsoft.com/office/powerpoint/2010/main" val="3864195959"/>
              </p:ext>
            </p:extLst>
          </p:nvPr>
        </p:nvGraphicFramePr>
        <p:xfrm>
          <a:off x="3330575" y="4595813"/>
          <a:ext cx="5808663" cy="663575"/>
        </p:xfrm>
        <a:graphic>
          <a:graphicData uri="http://schemas.openxmlformats.org/presentationml/2006/ole">
            <mc:AlternateContent xmlns:mc="http://schemas.openxmlformats.org/markup-compatibility/2006">
              <mc:Choice xmlns:v="urn:schemas-microsoft-com:vml" Requires="v">
                <p:oleObj spid="_x0000_s11492" name="Equation" r:id="rId11" imgW="2463480" imgH="279360" progId="Equation.DSMT4">
                  <p:embed/>
                </p:oleObj>
              </mc:Choice>
              <mc:Fallback>
                <p:oleObj name="Equation" r:id="rId11" imgW="2463480" imgH="279360" progId="Equation.DSMT4">
                  <p:embed/>
                  <p:pic>
                    <p:nvPicPr>
                      <p:cNvPr id="11" name="Oggetto 10">
                        <a:extLst>
                          <a:ext uri="{FF2B5EF4-FFF2-40B4-BE49-F238E27FC236}">
                            <a16:creationId xmlns:a16="http://schemas.microsoft.com/office/drawing/2014/main" id="{48640CD0-91B7-4B20-AA4F-61A78E717031}"/>
                          </a:ext>
                        </a:extLst>
                      </p:cNvPr>
                      <p:cNvPicPr>
                        <a:picLocks noChangeAspect="1" noChangeArrowheads="1"/>
                      </p:cNvPicPr>
                      <p:nvPr/>
                    </p:nvPicPr>
                    <p:blipFill>
                      <a:blip r:embed="rId12"/>
                      <a:srcRect/>
                      <a:stretch>
                        <a:fillRect/>
                      </a:stretch>
                    </p:blipFill>
                    <p:spPr bwMode="auto">
                      <a:xfrm>
                        <a:off x="3330575" y="4595813"/>
                        <a:ext cx="5808663" cy="66357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3484AE5-5ACB-49EB-98A0-A4A1A8BBE516}"/>
              </a:ext>
            </a:extLst>
          </p:cNvPr>
          <p:cNvGraphicFramePr>
            <a:graphicFrameLocks noChangeAspect="1"/>
          </p:cNvGraphicFramePr>
          <p:nvPr>
            <p:extLst>
              <p:ext uri="{D42A27DB-BD31-4B8C-83A1-F6EECF244321}">
                <p14:modId xmlns:p14="http://schemas.microsoft.com/office/powerpoint/2010/main" val="3470244732"/>
              </p:ext>
            </p:extLst>
          </p:nvPr>
        </p:nvGraphicFramePr>
        <p:xfrm>
          <a:off x="3152775" y="5422900"/>
          <a:ext cx="6167438" cy="573088"/>
        </p:xfrm>
        <a:graphic>
          <a:graphicData uri="http://schemas.openxmlformats.org/presentationml/2006/ole">
            <mc:AlternateContent xmlns:mc="http://schemas.openxmlformats.org/markup-compatibility/2006">
              <mc:Choice xmlns:v="urn:schemas-microsoft-com:vml" Requires="v">
                <p:oleObj spid="_x0000_s11493" name="Equation" r:id="rId13" imgW="2616120" imgH="241200" progId="Equation.DSMT4">
                  <p:embed/>
                </p:oleObj>
              </mc:Choice>
              <mc:Fallback>
                <p:oleObj name="Equation" r:id="rId13" imgW="2616120" imgH="241200" progId="Equation.DSMT4">
                  <p:embed/>
                  <p:pic>
                    <p:nvPicPr>
                      <p:cNvPr id="17" name="Oggetto 16">
                        <a:extLst>
                          <a:ext uri="{FF2B5EF4-FFF2-40B4-BE49-F238E27FC236}">
                            <a16:creationId xmlns:a16="http://schemas.microsoft.com/office/drawing/2014/main" id="{F0C8A7A9-BC45-4EDD-9CCF-A88F99C6D7AE}"/>
                          </a:ext>
                        </a:extLst>
                      </p:cNvPr>
                      <p:cNvPicPr>
                        <a:picLocks noChangeAspect="1" noChangeArrowheads="1"/>
                      </p:cNvPicPr>
                      <p:nvPr/>
                    </p:nvPicPr>
                    <p:blipFill>
                      <a:blip r:embed="rId14"/>
                      <a:srcRect/>
                      <a:stretch>
                        <a:fillRect/>
                      </a:stretch>
                    </p:blipFill>
                    <p:spPr bwMode="auto">
                      <a:xfrm>
                        <a:off x="3152775" y="5422900"/>
                        <a:ext cx="6167438" cy="573088"/>
                      </a:xfrm>
                      <a:prstGeom prst="rect">
                        <a:avLst/>
                      </a:prstGeom>
                      <a:noFill/>
                    </p:spPr>
                  </p:pic>
                </p:oleObj>
              </mc:Fallback>
            </mc:AlternateContent>
          </a:graphicData>
        </a:graphic>
      </p:graphicFrame>
    </p:spTree>
    <p:extLst>
      <p:ext uri="{BB962C8B-B14F-4D97-AF65-F5344CB8AC3E}">
        <p14:creationId xmlns:p14="http://schemas.microsoft.com/office/powerpoint/2010/main" val="28615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57CA8F-DB7B-46F0-BFD7-737119951079}"/>
              </a:ext>
            </a:extLst>
          </p:cNvPr>
          <p:cNvSpPr>
            <a:spLocks noGrp="1"/>
          </p:cNvSpPr>
          <p:nvPr>
            <p:ph type="title"/>
          </p:nvPr>
        </p:nvSpPr>
        <p:spPr/>
        <p:txBody>
          <a:bodyPr/>
          <a:lstStyle/>
          <a:p>
            <a:r>
              <a:rPr lang="en-US" dirty="0"/>
              <a:t>CMFB: the effect</a:t>
            </a:r>
          </a:p>
        </p:txBody>
      </p:sp>
      <p:sp>
        <p:nvSpPr>
          <p:cNvPr id="3" name="Segnaposto piè di pagina 2">
            <a:extLst>
              <a:ext uri="{FF2B5EF4-FFF2-40B4-BE49-F238E27FC236}">
                <a16:creationId xmlns:a16="http://schemas.microsoft.com/office/drawing/2014/main" id="{438D4427-C462-4817-8398-7351BAACD92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D5D38F0-273F-49C6-B309-4245AAA56306}"/>
              </a:ext>
            </a:extLst>
          </p:cNvPr>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5" name="Oggetto 4">
            <a:extLst>
              <a:ext uri="{FF2B5EF4-FFF2-40B4-BE49-F238E27FC236}">
                <a16:creationId xmlns:a16="http://schemas.microsoft.com/office/drawing/2014/main" id="{523ACD19-43FF-4255-9A73-F917B74ED929}"/>
              </a:ext>
            </a:extLst>
          </p:cNvPr>
          <p:cNvGraphicFramePr>
            <a:graphicFrameLocks noChangeAspect="1"/>
          </p:cNvGraphicFramePr>
          <p:nvPr>
            <p:extLst>
              <p:ext uri="{D42A27DB-BD31-4B8C-83A1-F6EECF244321}">
                <p14:modId xmlns:p14="http://schemas.microsoft.com/office/powerpoint/2010/main" val="1113184331"/>
              </p:ext>
            </p:extLst>
          </p:nvPr>
        </p:nvGraphicFramePr>
        <p:xfrm>
          <a:off x="981125" y="1068161"/>
          <a:ext cx="6167438" cy="573088"/>
        </p:xfrm>
        <a:graphic>
          <a:graphicData uri="http://schemas.openxmlformats.org/presentationml/2006/ole">
            <mc:AlternateContent xmlns:mc="http://schemas.openxmlformats.org/markup-compatibility/2006">
              <mc:Choice xmlns:v="urn:schemas-microsoft-com:vml" Requires="v">
                <p:oleObj spid="_x0000_s12545" name="Equation" r:id="rId3" imgW="2616120" imgH="241200" progId="Equation.DSMT4">
                  <p:embed/>
                </p:oleObj>
              </mc:Choice>
              <mc:Fallback>
                <p:oleObj name="Equation" r:id="rId3" imgW="2616120" imgH="241200" progId="Equation.DSMT4">
                  <p:embed/>
                  <p:pic>
                    <p:nvPicPr>
                      <p:cNvPr id="18" name="Oggetto 17">
                        <a:extLst>
                          <a:ext uri="{FF2B5EF4-FFF2-40B4-BE49-F238E27FC236}">
                            <a16:creationId xmlns:a16="http://schemas.microsoft.com/office/drawing/2014/main" id="{73484AE5-5ACB-49EB-98A0-A4A1A8BBE516}"/>
                          </a:ext>
                        </a:extLst>
                      </p:cNvPr>
                      <p:cNvPicPr>
                        <a:picLocks noChangeAspect="1" noChangeArrowheads="1"/>
                      </p:cNvPicPr>
                      <p:nvPr/>
                    </p:nvPicPr>
                    <p:blipFill>
                      <a:blip r:embed="rId4"/>
                      <a:srcRect/>
                      <a:stretch>
                        <a:fillRect/>
                      </a:stretch>
                    </p:blipFill>
                    <p:spPr bwMode="auto">
                      <a:xfrm>
                        <a:off x="981125" y="1068161"/>
                        <a:ext cx="6167438" cy="573088"/>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6DB6420D-7735-4867-8FF5-0C9C94124FA2}"/>
              </a:ext>
            </a:extLst>
          </p:cNvPr>
          <p:cNvGraphicFramePr>
            <a:graphicFrameLocks noChangeAspect="1"/>
          </p:cNvGraphicFramePr>
          <p:nvPr>
            <p:extLst>
              <p:ext uri="{D42A27DB-BD31-4B8C-83A1-F6EECF244321}">
                <p14:modId xmlns:p14="http://schemas.microsoft.com/office/powerpoint/2010/main" val="2902241574"/>
              </p:ext>
            </p:extLst>
          </p:nvPr>
        </p:nvGraphicFramePr>
        <p:xfrm>
          <a:off x="946942" y="1834161"/>
          <a:ext cx="5988050" cy="663575"/>
        </p:xfrm>
        <a:graphic>
          <a:graphicData uri="http://schemas.openxmlformats.org/presentationml/2006/ole">
            <mc:AlternateContent xmlns:mc="http://schemas.openxmlformats.org/markup-compatibility/2006">
              <mc:Choice xmlns:v="urn:schemas-microsoft-com:vml" Requires="v">
                <p:oleObj spid="_x0000_s12546" name="Equation" r:id="rId5" imgW="2539800" imgH="279360" progId="Equation.DSMT4">
                  <p:embed/>
                </p:oleObj>
              </mc:Choice>
              <mc:Fallback>
                <p:oleObj name="Equation" r:id="rId5" imgW="2539800" imgH="279360" progId="Equation.DSMT4">
                  <p:embed/>
                  <p:pic>
                    <p:nvPicPr>
                      <p:cNvPr id="5" name="Oggetto 4">
                        <a:extLst>
                          <a:ext uri="{FF2B5EF4-FFF2-40B4-BE49-F238E27FC236}">
                            <a16:creationId xmlns:a16="http://schemas.microsoft.com/office/drawing/2014/main" id="{523ACD19-43FF-4255-9A73-F917B74ED929}"/>
                          </a:ext>
                        </a:extLst>
                      </p:cNvPr>
                      <p:cNvPicPr>
                        <a:picLocks noChangeAspect="1" noChangeArrowheads="1"/>
                      </p:cNvPicPr>
                      <p:nvPr/>
                    </p:nvPicPr>
                    <p:blipFill>
                      <a:blip r:embed="rId6"/>
                      <a:srcRect/>
                      <a:stretch>
                        <a:fillRect/>
                      </a:stretch>
                    </p:blipFill>
                    <p:spPr bwMode="auto">
                      <a:xfrm>
                        <a:off x="946942" y="1834161"/>
                        <a:ext cx="5988050" cy="66357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8F89071F-3F4D-442D-8201-8BF6678ACB5E}"/>
              </a:ext>
            </a:extLst>
          </p:cNvPr>
          <p:cNvGraphicFramePr>
            <a:graphicFrameLocks noChangeAspect="1"/>
          </p:cNvGraphicFramePr>
          <p:nvPr>
            <p:extLst>
              <p:ext uri="{D42A27DB-BD31-4B8C-83A1-F6EECF244321}">
                <p14:modId xmlns:p14="http://schemas.microsoft.com/office/powerpoint/2010/main" val="2083116918"/>
              </p:ext>
            </p:extLst>
          </p:nvPr>
        </p:nvGraphicFramePr>
        <p:xfrm>
          <a:off x="8103706" y="1164321"/>
          <a:ext cx="3562350" cy="1116012"/>
        </p:xfrm>
        <a:graphic>
          <a:graphicData uri="http://schemas.openxmlformats.org/presentationml/2006/ole">
            <mc:AlternateContent xmlns:mc="http://schemas.openxmlformats.org/markup-compatibility/2006">
              <mc:Choice xmlns:v="urn:schemas-microsoft-com:vml" Requires="v">
                <p:oleObj spid="_x0000_s12547" name="Equation" r:id="rId7" imgW="1511280" imgH="469800" progId="Equation.DSMT4">
                  <p:embed/>
                </p:oleObj>
              </mc:Choice>
              <mc:Fallback>
                <p:oleObj name="Equation" r:id="rId7" imgW="1511280" imgH="469800" progId="Equation.DSMT4">
                  <p:embed/>
                  <p:pic>
                    <p:nvPicPr>
                      <p:cNvPr id="6" name="Oggetto 5">
                        <a:extLst>
                          <a:ext uri="{FF2B5EF4-FFF2-40B4-BE49-F238E27FC236}">
                            <a16:creationId xmlns:a16="http://schemas.microsoft.com/office/drawing/2014/main" id="{6DB6420D-7735-4867-8FF5-0C9C94124FA2}"/>
                          </a:ext>
                        </a:extLst>
                      </p:cNvPr>
                      <p:cNvPicPr>
                        <a:picLocks noChangeAspect="1" noChangeArrowheads="1"/>
                      </p:cNvPicPr>
                      <p:nvPr/>
                    </p:nvPicPr>
                    <p:blipFill>
                      <a:blip r:embed="rId8"/>
                      <a:srcRect/>
                      <a:stretch>
                        <a:fillRect/>
                      </a:stretch>
                    </p:blipFill>
                    <p:spPr bwMode="auto">
                      <a:xfrm>
                        <a:off x="8103706" y="1164321"/>
                        <a:ext cx="3562350" cy="111601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8473CC53-91BA-441D-AFE5-98BF89FD6A2D}"/>
              </a:ext>
            </a:extLst>
          </p:cNvPr>
          <p:cNvSpPr txBox="1"/>
          <p:nvPr/>
        </p:nvSpPr>
        <p:spPr>
          <a:xfrm>
            <a:off x="1130040" y="2590705"/>
            <a:ext cx="720269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of the same order of g</a:t>
            </a:r>
            <a:r>
              <a:rPr lang="en-US" sz="2400" baseline="-25000" dirty="0">
                <a:latin typeface="Arial" panose="020B0604020202020204" pitchFamily="34" charset="0"/>
                <a:cs typeface="Arial" panose="020B0604020202020204" pitchFamily="34" charset="0"/>
              </a:rPr>
              <a:t>m1</a:t>
            </a:r>
            <a:r>
              <a:rPr lang="en-US" sz="2400" dirty="0">
                <a:latin typeface="Arial" panose="020B0604020202020204" pitchFamily="34" charset="0"/>
                <a:cs typeface="Arial" panose="020B0604020202020204" pitchFamily="34" charset="0"/>
              </a:rPr>
              <a:t>, then the product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is of the same order as  A</a:t>
            </a:r>
            <a:r>
              <a:rPr lang="en-US" sz="2400" baseline="-25000" dirty="0">
                <a:latin typeface="Arial" panose="020B0604020202020204" pitchFamily="34" charset="0"/>
                <a:cs typeface="Arial" panose="020B0604020202020204" pitchFamily="34" charset="0"/>
              </a:rPr>
              <a:t>dd</a:t>
            </a:r>
          </a:p>
        </p:txBody>
      </p:sp>
      <p:graphicFrame>
        <p:nvGraphicFramePr>
          <p:cNvPr id="9" name="Oggetto 8">
            <a:extLst>
              <a:ext uri="{FF2B5EF4-FFF2-40B4-BE49-F238E27FC236}">
                <a16:creationId xmlns:a16="http://schemas.microsoft.com/office/drawing/2014/main" id="{4C205EED-D50F-4106-858E-160EF1D1FFCE}"/>
              </a:ext>
            </a:extLst>
          </p:cNvPr>
          <p:cNvGraphicFramePr>
            <a:graphicFrameLocks noChangeAspect="1"/>
          </p:cNvGraphicFramePr>
          <p:nvPr>
            <p:extLst>
              <p:ext uri="{D42A27DB-BD31-4B8C-83A1-F6EECF244321}">
                <p14:modId xmlns:p14="http://schemas.microsoft.com/office/powerpoint/2010/main" val="817420888"/>
              </p:ext>
            </p:extLst>
          </p:nvPr>
        </p:nvGraphicFramePr>
        <p:xfrm>
          <a:off x="8766615" y="2844578"/>
          <a:ext cx="1706563" cy="573087"/>
        </p:xfrm>
        <a:graphic>
          <a:graphicData uri="http://schemas.openxmlformats.org/presentationml/2006/ole">
            <mc:AlternateContent xmlns:mc="http://schemas.openxmlformats.org/markup-compatibility/2006">
              <mc:Choice xmlns:v="urn:schemas-microsoft-com:vml" Requires="v">
                <p:oleObj spid="_x0000_s12548" name="Equation" r:id="rId9" imgW="723600" imgH="241200" progId="Equation.DSMT4">
                  <p:embed/>
                </p:oleObj>
              </mc:Choice>
              <mc:Fallback>
                <p:oleObj name="Equation" r:id="rId9" imgW="723600" imgH="241200" progId="Equation.DSMT4">
                  <p:embed/>
                  <p:pic>
                    <p:nvPicPr>
                      <p:cNvPr id="7" name="Oggetto 6">
                        <a:extLst>
                          <a:ext uri="{FF2B5EF4-FFF2-40B4-BE49-F238E27FC236}">
                            <a16:creationId xmlns:a16="http://schemas.microsoft.com/office/drawing/2014/main" id="{8F89071F-3F4D-442D-8201-8BF6678ACB5E}"/>
                          </a:ext>
                        </a:extLst>
                      </p:cNvPr>
                      <p:cNvPicPr>
                        <a:picLocks noChangeAspect="1" noChangeArrowheads="1"/>
                      </p:cNvPicPr>
                      <p:nvPr/>
                    </p:nvPicPr>
                    <p:blipFill>
                      <a:blip r:embed="rId10"/>
                      <a:srcRect/>
                      <a:stretch>
                        <a:fillRect/>
                      </a:stretch>
                    </p:blipFill>
                    <p:spPr bwMode="auto">
                      <a:xfrm>
                        <a:off x="8766615" y="2844578"/>
                        <a:ext cx="1706563" cy="573087"/>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B29F637-BFCF-4821-9834-5D816B11A203}"/>
              </a:ext>
            </a:extLst>
          </p:cNvPr>
          <p:cNvGraphicFramePr>
            <a:graphicFrameLocks noChangeAspect="1"/>
          </p:cNvGraphicFramePr>
          <p:nvPr>
            <p:extLst>
              <p:ext uri="{D42A27DB-BD31-4B8C-83A1-F6EECF244321}">
                <p14:modId xmlns:p14="http://schemas.microsoft.com/office/powerpoint/2010/main" val="2013096812"/>
              </p:ext>
            </p:extLst>
          </p:nvPr>
        </p:nvGraphicFramePr>
        <p:xfrm>
          <a:off x="1165277" y="3771726"/>
          <a:ext cx="2693987" cy="1025525"/>
        </p:xfrm>
        <a:graphic>
          <a:graphicData uri="http://schemas.openxmlformats.org/presentationml/2006/ole">
            <mc:AlternateContent xmlns:mc="http://schemas.openxmlformats.org/markup-compatibility/2006">
              <mc:Choice xmlns:v="urn:schemas-microsoft-com:vml" Requires="v">
                <p:oleObj spid="_x0000_s12549" name="Equation" r:id="rId11" imgW="1143000" imgH="431640" progId="Equation.DSMT4">
                  <p:embed/>
                </p:oleObj>
              </mc:Choice>
              <mc:Fallback>
                <p:oleObj name="Equation" r:id="rId11" imgW="1143000" imgH="431640" progId="Equation.DSMT4">
                  <p:embed/>
                  <p:pic>
                    <p:nvPicPr>
                      <p:cNvPr id="7" name="Oggetto 6">
                        <a:extLst>
                          <a:ext uri="{FF2B5EF4-FFF2-40B4-BE49-F238E27FC236}">
                            <a16:creationId xmlns:a16="http://schemas.microsoft.com/office/drawing/2014/main" id="{8F89071F-3F4D-442D-8201-8BF6678ACB5E}"/>
                          </a:ext>
                        </a:extLst>
                      </p:cNvPr>
                      <p:cNvPicPr>
                        <a:picLocks noChangeAspect="1" noChangeArrowheads="1"/>
                      </p:cNvPicPr>
                      <p:nvPr/>
                    </p:nvPicPr>
                    <p:blipFill>
                      <a:blip r:embed="rId12"/>
                      <a:srcRect/>
                      <a:stretch>
                        <a:fillRect/>
                      </a:stretch>
                    </p:blipFill>
                    <p:spPr bwMode="auto">
                      <a:xfrm>
                        <a:off x="1165277" y="3771726"/>
                        <a:ext cx="2693987" cy="10255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E0753B50-783D-4413-A185-52C48EF9FAB1}"/>
              </a:ext>
            </a:extLst>
          </p:cNvPr>
          <p:cNvGraphicFramePr>
            <a:graphicFrameLocks noChangeAspect="1"/>
          </p:cNvGraphicFramePr>
          <p:nvPr>
            <p:extLst>
              <p:ext uri="{D42A27DB-BD31-4B8C-83A1-F6EECF244321}">
                <p14:modId xmlns:p14="http://schemas.microsoft.com/office/powerpoint/2010/main" val="1735482136"/>
              </p:ext>
            </p:extLst>
          </p:nvPr>
        </p:nvGraphicFramePr>
        <p:xfrm>
          <a:off x="1165277" y="4872143"/>
          <a:ext cx="1350911" cy="1064543"/>
        </p:xfrm>
        <a:graphic>
          <a:graphicData uri="http://schemas.openxmlformats.org/presentationml/2006/ole">
            <mc:AlternateContent xmlns:mc="http://schemas.openxmlformats.org/markup-compatibility/2006">
              <mc:Choice xmlns:v="urn:schemas-microsoft-com:vml" Requires="v">
                <p:oleObj spid="_x0000_s12550" name="Equation" r:id="rId13" imgW="583920" imgH="457200" progId="Equation.DSMT4">
                  <p:embed/>
                </p:oleObj>
              </mc:Choice>
              <mc:Fallback>
                <p:oleObj name="Equation" r:id="rId13" imgW="583920" imgH="457200" progId="Equation.DSMT4">
                  <p:embed/>
                  <p:pic>
                    <p:nvPicPr>
                      <p:cNvPr id="9" name="Oggetto 8">
                        <a:extLst>
                          <a:ext uri="{FF2B5EF4-FFF2-40B4-BE49-F238E27FC236}">
                            <a16:creationId xmlns:a16="http://schemas.microsoft.com/office/drawing/2014/main" id="{4C205EED-D50F-4106-858E-160EF1D1FFCE}"/>
                          </a:ext>
                        </a:extLst>
                      </p:cNvPr>
                      <p:cNvPicPr>
                        <a:picLocks noChangeAspect="1" noChangeArrowheads="1"/>
                      </p:cNvPicPr>
                      <p:nvPr/>
                    </p:nvPicPr>
                    <p:blipFill>
                      <a:blip r:embed="rId14"/>
                      <a:srcRect/>
                      <a:stretch>
                        <a:fillRect/>
                      </a:stretch>
                    </p:blipFill>
                    <p:spPr bwMode="auto">
                      <a:xfrm>
                        <a:off x="1165277" y="4872143"/>
                        <a:ext cx="1350911" cy="1064543"/>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C1E3009-650A-47FF-844D-72919F7D9C2F}"/>
              </a:ext>
            </a:extLst>
          </p:cNvPr>
          <p:cNvGraphicFramePr>
            <a:graphicFrameLocks noChangeAspect="1"/>
          </p:cNvGraphicFramePr>
          <p:nvPr>
            <p:extLst>
              <p:ext uri="{D42A27DB-BD31-4B8C-83A1-F6EECF244321}">
                <p14:modId xmlns:p14="http://schemas.microsoft.com/office/powerpoint/2010/main" val="3192183407"/>
              </p:ext>
            </p:extLst>
          </p:nvPr>
        </p:nvGraphicFramePr>
        <p:xfrm>
          <a:off x="2856706" y="5114540"/>
          <a:ext cx="2784475" cy="1025525"/>
        </p:xfrm>
        <a:graphic>
          <a:graphicData uri="http://schemas.openxmlformats.org/presentationml/2006/ole">
            <mc:AlternateContent xmlns:mc="http://schemas.openxmlformats.org/markup-compatibility/2006">
              <mc:Choice xmlns:v="urn:schemas-microsoft-com:vml" Requires="v">
                <p:oleObj spid="_x0000_s12551" name="Equation" r:id="rId15" imgW="1180800" imgH="431640" progId="Equation.DSMT4">
                  <p:embed/>
                </p:oleObj>
              </mc:Choice>
              <mc:Fallback>
                <p:oleObj name="Equation" r:id="rId15" imgW="1180800" imgH="431640" progId="Equation.DSMT4">
                  <p:embed/>
                  <p:pic>
                    <p:nvPicPr>
                      <p:cNvPr id="10" name="Oggetto 9">
                        <a:extLst>
                          <a:ext uri="{FF2B5EF4-FFF2-40B4-BE49-F238E27FC236}">
                            <a16:creationId xmlns:a16="http://schemas.microsoft.com/office/drawing/2014/main" id="{BB29F637-BFCF-4821-9834-5D816B11A203}"/>
                          </a:ext>
                        </a:extLst>
                      </p:cNvPr>
                      <p:cNvPicPr>
                        <a:picLocks noChangeAspect="1" noChangeArrowheads="1"/>
                      </p:cNvPicPr>
                      <p:nvPr/>
                    </p:nvPicPr>
                    <p:blipFill>
                      <a:blip r:embed="rId16"/>
                      <a:srcRect/>
                      <a:stretch>
                        <a:fillRect/>
                      </a:stretch>
                    </p:blipFill>
                    <p:spPr bwMode="auto">
                      <a:xfrm>
                        <a:off x="2856706" y="5114540"/>
                        <a:ext cx="2784475" cy="1025525"/>
                      </a:xfrm>
                      <a:prstGeom prst="rect">
                        <a:avLst/>
                      </a:prstGeom>
                      <a:noFill/>
                    </p:spPr>
                  </p:pic>
                </p:oleObj>
              </mc:Fallback>
            </mc:AlternateContent>
          </a:graphicData>
        </a:graphic>
      </p:graphicFrame>
      <p:sp>
        <p:nvSpPr>
          <p:cNvPr id="14" name="Rettangolo con angoli arrotondati 13">
            <a:extLst>
              <a:ext uri="{FF2B5EF4-FFF2-40B4-BE49-F238E27FC236}">
                <a16:creationId xmlns:a16="http://schemas.microsoft.com/office/drawing/2014/main" id="{66457B68-9F22-4F17-B23C-F24E48D23D67}"/>
              </a:ext>
            </a:extLst>
          </p:cNvPr>
          <p:cNvSpPr/>
          <p:nvPr/>
        </p:nvSpPr>
        <p:spPr>
          <a:xfrm>
            <a:off x="5140492" y="5145644"/>
            <a:ext cx="500689" cy="1024769"/>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9DC8C382-ED59-43F7-8F58-6B37C1F842EC}"/>
              </a:ext>
            </a:extLst>
          </p:cNvPr>
          <p:cNvSpPr txBox="1"/>
          <p:nvPr/>
        </p:nvSpPr>
        <p:spPr>
          <a:xfrm>
            <a:off x="4248943" y="3662066"/>
            <a:ext cx="537209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Again, this is the ratio of one current mismatch (</a:t>
            </a:r>
            <a:r>
              <a:rPr lang="en-US" sz="2400" i="1" dirty="0" err="1">
                <a:latin typeface="Arial" panose="020B0604020202020204" pitchFamily="34" charset="0"/>
                <a:cs typeface="Arial" panose="020B0604020202020204" pitchFamily="34" charset="0"/>
              </a:rPr>
              <a:t>I</a:t>
            </a:r>
            <a:r>
              <a:rPr lang="en-US" sz="2400" i="1" baseline="-25000" dirty="0" err="1">
                <a:latin typeface="Symbol" panose="05050102010706020507" pitchFamily="18" charset="2"/>
                <a:cs typeface="Arial" panose="020B0604020202020204" pitchFamily="34" charset="0"/>
              </a:rPr>
              <a:t>e</a:t>
            </a:r>
            <a:r>
              <a:rPr lang="en-US" sz="2400" dirty="0">
                <a:latin typeface="Arial" panose="020B0604020202020204" pitchFamily="34" charset="0"/>
                <a:cs typeface="Arial" panose="020B0604020202020204" pitchFamily="34" charset="0"/>
              </a:rPr>
              <a:t>) over a full current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We expect this ratio to be &lt;&lt; 1 </a:t>
            </a:r>
          </a:p>
        </p:txBody>
      </p:sp>
      <p:sp>
        <p:nvSpPr>
          <p:cNvPr id="16" name="Freccia a destra 15">
            <a:extLst>
              <a:ext uri="{FF2B5EF4-FFF2-40B4-BE49-F238E27FC236}">
                <a16:creationId xmlns:a16="http://schemas.microsoft.com/office/drawing/2014/main" id="{E2705399-EA55-48DE-A173-47399BD3EABC}"/>
              </a:ext>
            </a:extLst>
          </p:cNvPr>
          <p:cNvSpPr/>
          <p:nvPr/>
        </p:nvSpPr>
        <p:spPr>
          <a:xfrm>
            <a:off x="8103706" y="3013366"/>
            <a:ext cx="506894" cy="41563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8E0FB675-33A3-44A8-A984-47B0AF5298E0}"/>
              </a:ext>
            </a:extLst>
          </p:cNvPr>
          <p:cNvSpPr txBox="1"/>
          <p:nvPr/>
        </p:nvSpPr>
        <p:spPr>
          <a:xfrm>
            <a:off x="6109765" y="4939736"/>
            <a:ext cx="480372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introduction of the CMFB, the error decreases from several Volt to a few mV</a:t>
            </a:r>
          </a:p>
        </p:txBody>
      </p:sp>
    </p:spTree>
    <p:extLst>
      <p:ext uri="{BB962C8B-B14F-4D97-AF65-F5344CB8AC3E}">
        <p14:creationId xmlns:p14="http://schemas.microsoft.com/office/powerpoint/2010/main" val="36937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9A43A-5EEB-48F9-904F-F09D8D6F83AC}"/>
              </a:ext>
            </a:extLst>
          </p:cNvPr>
          <p:cNvSpPr>
            <a:spLocks noGrp="1"/>
          </p:cNvSpPr>
          <p:nvPr>
            <p:ph type="title"/>
          </p:nvPr>
        </p:nvSpPr>
        <p:spPr>
          <a:xfrm>
            <a:off x="838199" y="66824"/>
            <a:ext cx="10515600" cy="662397"/>
          </a:xfrm>
        </p:spPr>
        <p:txBody>
          <a:bodyPr/>
          <a:lstStyle/>
          <a:p>
            <a:r>
              <a:rPr lang="en-US" dirty="0"/>
              <a:t>A first idea to obtain the CMFB</a:t>
            </a:r>
          </a:p>
        </p:txBody>
      </p:sp>
      <p:sp>
        <p:nvSpPr>
          <p:cNvPr id="3" name="Segnaposto piè di pagina 2">
            <a:extLst>
              <a:ext uri="{FF2B5EF4-FFF2-40B4-BE49-F238E27FC236}">
                <a16:creationId xmlns:a16="http://schemas.microsoft.com/office/drawing/2014/main" id="{B14A9BA6-0533-4649-BC33-43E6495505D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A55270D-0FFB-45F8-B6B8-EB2E855BF468}"/>
              </a:ext>
            </a:extLst>
          </p:cNvPr>
          <p:cNvSpPr>
            <a:spLocks noGrp="1"/>
          </p:cNvSpPr>
          <p:nvPr>
            <p:ph type="sldNum" sz="quarter" idx="12"/>
          </p:nvPr>
        </p:nvSpPr>
        <p:spPr/>
        <p:txBody>
          <a:bodyPr/>
          <a:lstStyle/>
          <a:p>
            <a:fld id="{02055017-B6DE-4C35-A63B-40EADAC97849}" type="slidenum">
              <a:rPr lang="en-US" smtClean="0"/>
              <a:t>16</a:t>
            </a:fld>
            <a:endParaRPr lang="en-US" dirty="0"/>
          </a:p>
        </p:txBody>
      </p:sp>
      <p:graphicFrame>
        <p:nvGraphicFramePr>
          <p:cNvPr id="5" name="Oggetto 4">
            <a:extLst>
              <a:ext uri="{FF2B5EF4-FFF2-40B4-BE49-F238E27FC236}">
                <a16:creationId xmlns:a16="http://schemas.microsoft.com/office/drawing/2014/main" id="{F8E92288-EEDF-4502-9289-38EBB591D2BE}"/>
              </a:ext>
            </a:extLst>
          </p:cNvPr>
          <p:cNvGraphicFramePr>
            <a:graphicFrameLocks noChangeAspect="1"/>
          </p:cNvGraphicFramePr>
          <p:nvPr>
            <p:extLst>
              <p:ext uri="{D42A27DB-BD31-4B8C-83A1-F6EECF244321}">
                <p14:modId xmlns:p14="http://schemas.microsoft.com/office/powerpoint/2010/main" val="3861011942"/>
              </p:ext>
            </p:extLst>
          </p:nvPr>
        </p:nvGraphicFramePr>
        <p:xfrm>
          <a:off x="838200" y="901925"/>
          <a:ext cx="4143208" cy="622300"/>
        </p:xfrm>
        <a:graphic>
          <a:graphicData uri="http://schemas.openxmlformats.org/presentationml/2006/ole">
            <mc:AlternateContent xmlns:mc="http://schemas.openxmlformats.org/markup-compatibility/2006">
              <mc:Choice xmlns:v="urn:schemas-microsoft-com:vml" Requires="v">
                <p:oleObj spid="_x0000_s13389" name="Equation" r:id="rId3" imgW="1612900" imgH="241300" progId="Equation.DSMT4">
                  <p:embed/>
                </p:oleObj>
              </mc:Choice>
              <mc:Fallback>
                <p:oleObj name="Equation" r:id="rId3" imgW="1612900" imgH="241300" progId="Equation.DSMT4">
                  <p:embed/>
                  <p:pic>
                    <p:nvPicPr>
                      <p:cNvPr id="18" name="Oggetto 17">
                        <a:extLst>
                          <a:ext uri="{FF2B5EF4-FFF2-40B4-BE49-F238E27FC236}">
                            <a16:creationId xmlns:a16="http://schemas.microsoft.com/office/drawing/2014/main" id="{15E715BB-7633-4F8C-A222-F0DF2B91B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01925"/>
                        <a:ext cx="4143208" cy="6223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C1E75DC-82B1-4835-A89F-F71D5202ECE0}"/>
              </a:ext>
            </a:extLst>
          </p:cNvPr>
          <p:cNvGraphicFramePr>
            <a:graphicFrameLocks noChangeAspect="1"/>
          </p:cNvGraphicFramePr>
          <p:nvPr>
            <p:extLst>
              <p:ext uri="{D42A27DB-BD31-4B8C-83A1-F6EECF244321}">
                <p14:modId xmlns:p14="http://schemas.microsoft.com/office/powerpoint/2010/main" val="2732050328"/>
              </p:ext>
            </p:extLst>
          </p:nvPr>
        </p:nvGraphicFramePr>
        <p:xfrm>
          <a:off x="6238875" y="725538"/>
          <a:ext cx="4468813" cy="1016000"/>
        </p:xfrm>
        <a:graphic>
          <a:graphicData uri="http://schemas.openxmlformats.org/presentationml/2006/ole">
            <mc:AlternateContent xmlns:mc="http://schemas.openxmlformats.org/markup-compatibility/2006">
              <mc:Choice xmlns:v="urn:schemas-microsoft-com:vml" Requires="v">
                <p:oleObj spid="_x0000_s13390" name="Equation" r:id="rId5" imgW="1739880" imgH="393480" progId="Equation.DSMT4">
                  <p:embed/>
                </p:oleObj>
              </mc:Choice>
              <mc:Fallback>
                <p:oleObj name="Equation" r:id="rId5" imgW="1739880" imgH="393480" progId="Equation.DSMT4">
                  <p:embed/>
                  <p:pic>
                    <p:nvPicPr>
                      <p:cNvPr id="5" name="Oggetto 4">
                        <a:extLst>
                          <a:ext uri="{FF2B5EF4-FFF2-40B4-BE49-F238E27FC236}">
                            <a16:creationId xmlns:a16="http://schemas.microsoft.com/office/drawing/2014/main" id="{F8E92288-EEDF-4502-9289-38EBB591D2BE}"/>
                          </a:ext>
                        </a:extLst>
                      </p:cNvPr>
                      <p:cNvPicPr>
                        <a:picLocks noChangeAspect="1" noChangeArrowheads="1"/>
                      </p:cNvPicPr>
                      <p:nvPr/>
                    </p:nvPicPr>
                    <p:blipFill>
                      <a:blip r:embed="rId6"/>
                      <a:srcRect/>
                      <a:stretch>
                        <a:fillRect/>
                      </a:stretch>
                    </p:blipFill>
                    <p:spPr bwMode="auto">
                      <a:xfrm>
                        <a:off x="6238875" y="725538"/>
                        <a:ext cx="4468813" cy="1016000"/>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4CAF2468-B37B-4EEF-A177-E9A3D36184FD}"/>
              </a:ext>
            </a:extLst>
          </p:cNvPr>
          <p:cNvSpPr txBox="1"/>
          <p:nvPr/>
        </p:nvSpPr>
        <p:spPr>
          <a:xfrm>
            <a:off x="6238875" y="1667504"/>
            <a:ext cx="525462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is OK, but we need to produce V</a:t>
            </a:r>
            <a:r>
              <a:rPr lang="en-US" sz="2000" baseline="-25000" dirty="0">
                <a:latin typeface="Arial" panose="020B0604020202020204" pitchFamily="34" charset="0"/>
                <a:cs typeface="Arial" panose="020B0604020202020204" pitchFamily="34" charset="0"/>
              </a:rPr>
              <a:t>oc</a:t>
            </a:r>
            <a:r>
              <a:rPr lang="en-US" sz="2000" dirty="0">
                <a:latin typeface="Arial" panose="020B0604020202020204" pitchFamily="34" charset="0"/>
                <a:cs typeface="Arial" panose="020B0604020202020204" pitchFamily="34" charset="0"/>
              </a:rPr>
              <a:t>. A resistor network can be used, but this load the amplifier, reducing the gain dramatically.  </a:t>
            </a:r>
          </a:p>
        </p:txBody>
      </p:sp>
      <p:pic>
        <p:nvPicPr>
          <p:cNvPr id="11" name="Elemento grafico 10">
            <a:extLst>
              <a:ext uri="{FF2B5EF4-FFF2-40B4-BE49-F238E27FC236}">
                <a16:creationId xmlns:a16="http://schemas.microsoft.com/office/drawing/2014/main" id="{25A15331-B5AC-43CB-9D2C-BC00B57C01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26131" y="2662644"/>
            <a:ext cx="2763114" cy="1037625"/>
          </a:xfrm>
          <a:prstGeom prst="rect">
            <a:avLst/>
          </a:prstGeom>
        </p:spPr>
      </p:pic>
      <p:sp>
        <p:nvSpPr>
          <p:cNvPr id="12" name="CasellaDiTesto 11">
            <a:extLst>
              <a:ext uri="{FF2B5EF4-FFF2-40B4-BE49-F238E27FC236}">
                <a16:creationId xmlns:a16="http://schemas.microsoft.com/office/drawing/2014/main" id="{1D2DDC2A-9D91-4DE6-9D9F-1E26C815A999}"/>
              </a:ext>
            </a:extLst>
          </p:cNvPr>
          <p:cNvSpPr txBox="1"/>
          <p:nvPr/>
        </p:nvSpPr>
        <p:spPr>
          <a:xfrm>
            <a:off x="9001954" y="4397619"/>
            <a:ext cx="341146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Applicable only when a resistor across the output terminals was already  included in the design </a:t>
            </a:r>
          </a:p>
          <a:p>
            <a:r>
              <a:rPr lang="en-US" sz="2000" dirty="0">
                <a:latin typeface="Arial" panose="020B0604020202020204" pitchFamily="34" charset="0"/>
                <a:cs typeface="Arial" panose="020B0604020202020204" pitchFamily="34" charset="0"/>
              </a:rPr>
              <a:t>(e.g. in in-amps)</a:t>
            </a:r>
          </a:p>
        </p:txBody>
      </p:sp>
      <p:pic>
        <p:nvPicPr>
          <p:cNvPr id="13" name="Elemento grafico 12">
            <a:extLst>
              <a:ext uri="{FF2B5EF4-FFF2-40B4-BE49-F238E27FC236}">
                <a16:creationId xmlns:a16="http://schemas.microsoft.com/office/drawing/2014/main" id="{8F23A016-9552-4673-A134-705179B1D0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2825" y="1655833"/>
            <a:ext cx="8173845" cy="4476629"/>
          </a:xfrm>
          <a:prstGeom prst="rect">
            <a:avLst/>
          </a:prstGeom>
        </p:spPr>
      </p:pic>
    </p:spTree>
    <p:extLst>
      <p:ext uri="{BB962C8B-B14F-4D97-AF65-F5344CB8AC3E}">
        <p14:creationId xmlns:p14="http://schemas.microsoft.com/office/powerpoint/2010/main" val="14400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DE65CC-D623-4246-B922-D5F659E32609}"/>
              </a:ext>
            </a:extLst>
          </p:cNvPr>
          <p:cNvSpPr>
            <a:spLocks noGrp="1"/>
          </p:cNvSpPr>
          <p:nvPr>
            <p:ph type="title"/>
          </p:nvPr>
        </p:nvSpPr>
        <p:spPr>
          <a:xfrm>
            <a:off x="838199" y="136525"/>
            <a:ext cx="10515600" cy="662397"/>
          </a:xfrm>
        </p:spPr>
        <p:txBody>
          <a:bodyPr/>
          <a:lstStyle/>
          <a:p>
            <a:r>
              <a:rPr lang="en-US" dirty="0"/>
              <a:t>First solution: static CMFB</a:t>
            </a:r>
          </a:p>
        </p:txBody>
      </p:sp>
      <p:sp>
        <p:nvSpPr>
          <p:cNvPr id="3" name="Segnaposto piè di pagina 2">
            <a:extLst>
              <a:ext uri="{FF2B5EF4-FFF2-40B4-BE49-F238E27FC236}">
                <a16:creationId xmlns:a16="http://schemas.microsoft.com/office/drawing/2014/main" id="{01457184-E0F5-4BDE-840A-24282C4EA09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460555B-09A3-401E-8994-D1B2BD295E6C}"/>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12E5FF0F-FCC4-4A06-9AA5-27D8CD7D7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369" y="1576797"/>
            <a:ext cx="5591630" cy="4001678"/>
          </a:xfrm>
          <a:prstGeom prst="rect">
            <a:avLst/>
          </a:prstGeom>
        </p:spPr>
      </p:pic>
      <p:graphicFrame>
        <p:nvGraphicFramePr>
          <p:cNvPr id="7" name="Oggetto 6">
            <a:extLst>
              <a:ext uri="{FF2B5EF4-FFF2-40B4-BE49-F238E27FC236}">
                <a16:creationId xmlns:a16="http://schemas.microsoft.com/office/drawing/2014/main" id="{771FFD1F-D2BD-4149-91C5-8732A776B9DD}"/>
              </a:ext>
            </a:extLst>
          </p:cNvPr>
          <p:cNvGraphicFramePr>
            <a:graphicFrameLocks noChangeAspect="1"/>
          </p:cNvGraphicFramePr>
          <p:nvPr>
            <p:extLst>
              <p:ext uri="{D42A27DB-BD31-4B8C-83A1-F6EECF244321}">
                <p14:modId xmlns:p14="http://schemas.microsoft.com/office/powerpoint/2010/main" val="1538797582"/>
              </p:ext>
            </p:extLst>
          </p:nvPr>
        </p:nvGraphicFramePr>
        <p:xfrm>
          <a:off x="4212658" y="1691097"/>
          <a:ext cx="1468438" cy="588962"/>
        </p:xfrm>
        <a:graphic>
          <a:graphicData uri="http://schemas.openxmlformats.org/presentationml/2006/ole">
            <mc:AlternateContent xmlns:mc="http://schemas.openxmlformats.org/markup-compatibility/2006">
              <mc:Choice xmlns:v="urn:schemas-microsoft-com:vml" Requires="v">
                <p:oleObj spid="_x0000_s14371" name="Equation" r:id="rId5" imgW="571320" imgH="228600" progId="Equation.DSMT4">
                  <p:embed/>
                </p:oleObj>
              </mc:Choice>
              <mc:Fallback>
                <p:oleObj name="Equation" r:id="rId5" imgW="571320" imgH="228600" progId="Equation.DSMT4">
                  <p:embed/>
                  <p:pic>
                    <p:nvPicPr>
                      <p:cNvPr id="5" name="Oggetto 4">
                        <a:extLst>
                          <a:ext uri="{FF2B5EF4-FFF2-40B4-BE49-F238E27FC236}">
                            <a16:creationId xmlns:a16="http://schemas.microsoft.com/office/drawing/2014/main" id="{F8E92288-EEDF-4502-9289-38EBB591D2BE}"/>
                          </a:ext>
                        </a:extLst>
                      </p:cNvPr>
                      <p:cNvPicPr>
                        <a:picLocks noChangeAspect="1" noChangeArrowheads="1"/>
                      </p:cNvPicPr>
                      <p:nvPr/>
                    </p:nvPicPr>
                    <p:blipFill>
                      <a:blip r:embed="rId6"/>
                      <a:srcRect/>
                      <a:stretch>
                        <a:fillRect/>
                      </a:stretch>
                    </p:blipFill>
                    <p:spPr bwMode="auto">
                      <a:xfrm>
                        <a:off x="4212658" y="1691097"/>
                        <a:ext cx="1468438" cy="588962"/>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0419017A-508C-413D-AEFC-17CE2E8320CA}"/>
              </a:ext>
            </a:extLst>
          </p:cNvPr>
          <p:cNvSpPr txBox="1"/>
          <p:nvPr/>
        </p:nvSpPr>
        <p:spPr>
          <a:xfrm>
            <a:off x="908614" y="917749"/>
            <a:ext cx="478313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simplify the analysis: M31=M3</a:t>
            </a:r>
          </a:p>
        </p:txBody>
      </p:sp>
      <p:sp>
        <p:nvSpPr>
          <p:cNvPr id="10" name="Freccia in giù 9">
            <a:extLst>
              <a:ext uri="{FF2B5EF4-FFF2-40B4-BE49-F238E27FC236}">
                <a16:creationId xmlns:a16="http://schemas.microsoft.com/office/drawing/2014/main" id="{7CDB58F7-CAC4-4CC6-99E3-536618D11226}"/>
              </a:ext>
            </a:extLst>
          </p:cNvPr>
          <p:cNvSpPr/>
          <p:nvPr/>
        </p:nvSpPr>
        <p:spPr>
          <a:xfrm>
            <a:off x="4559300" y="1318567"/>
            <a:ext cx="419100" cy="38694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B8DEB8B0-FAAB-4765-AD6E-29D06E685D80}"/>
              </a:ext>
            </a:extLst>
          </p:cNvPr>
          <p:cNvSpPr txBox="1"/>
          <p:nvPr/>
        </p:nvSpPr>
        <p:spPr>
          <a:xfrm>
            <a:off x="504368" y="5664968"/>
            <a:ext cx="589643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Fully-differential single-stage op-amp</a:t>
            </a:r>
          </a:p>
        </p:txBody>
      </p:sp>
      <p:sp>
        <p:nvSpPr>
          <p:cNvPr id="12" name="CasellaDiTesto 11">
            <a:extLst>
              <a:ext uri="{FF2B5EF4-FFF2-40B4-BE49-F238E27FC236}">
                <a16:creationId xmlns:a16="http://schemas.microsoft.com/office/drawing/2014/main" id="{034992B4-7757-4996-9DAA-41D927A8AF84}"/>
              </a:ext>
            </a:extLst>
          </p:cNvPr>
          <p:cNvSpPr txBox="1"/>
          <p:nvPr/>
        </p:nvSpPr>
        <p:spPr>
          <a:xfrm>
            <a:off x="8098065" y="5674493"/>
            <a:ext cx="234747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CMFB circuit</a:t>
            </a:r>
          </a:p>
        </p:txBody>
      </p:sp>
      <p:pic>
        <p:nvPicPr>
          <p:cNvPr id="8" name="Elemento grafico 7">
            <a:extLst>
              <a:ext uri="{FF2B5EF4-FFF2-40B4-BE49-F238E27FC236}">
                <a16:creationId xmlns:a16="http://schemas.microsoft.com/office/drawing/2014/main" id="{ADD085D6-DF48-499B-8198-C6EE5DB946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3542" y="1148581"/>
            <a:ext cx="4953000" cy="4438650"/>
          </a:xfrm>
          <a:prstGeom prst="rect">
            <a:avLst/>
          </a:prstGeom>
        </p:spPr>
      </p:pic>
    </p:spTree>
    <p:extLst>
      <p:ext uri="{BB962C8B-B14F-4D97-AF65-F5344CB8AC3E}">
        <p14:creationId xmlns:p14="http://schemas.microsoft.com/office/powerpoint/2010/main" val="38412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5A42E3-6AFC-4CD9-A3EA-A9C4530D055D}"/>
              </a:ext>
            </a:extLst>
          </p:cNvPr>
          <p:cNvSpPr>
            <a:spLocks noGrp="1"/>
          </p:cNvSpPr>
          <p:nvPr>
            <p:ph type="title"/>
          </p:nvPr>
        </p:nvSpPr>
        <p:spPr>
          <a:xfrm>
            <a:off x="838199" y="65867"/>
            <a:ext cx="10515600" cy="662397"/>
          </a:xfrm>
        </p:spPr>
        <p:txBody>
          <a:bodyPr/>
          <a:lstStyle/>
          <a:p>
            <a:r>
              <a:rPr lang="en-US" dirty="0"/>
              <a:t>Analysis of the static CMFB</a:t>
            </a:r>
          </a:p>
        </p:txBody>
      </p:sp>
      <p:sp>
        <p:nvSpPr>
          <p:cNvPr id="3" name="Segnaposto piè di pagina 2">
            <a:extLst>
              <a:ext uri="{FF2B5EF4-FFF2-40B4-BE49-F238E27FC236}">
                <a16:creationId xmlns:a16="http://schemas.microsoft.com/office/drawing/2014/main" id="{20898DDE-BA16-4812-A9FA-A64D7CBE72E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657BC42-C3A8-4579-A4F3-36C61924AB9E}"/>
              </a:ext>
            </a:extLst>
          </p:cNvPr>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6" name="Oggetto 5">
            <a:extLst>
              <a:ext uri="{FF2B5EF4-FFF2-40B4-BE49-F238E27FC236}">
                <a16:creationId xmlns:a16="http://schemas.microsoft.com/office/drawing/2014/main" id="{F7A14B65-3223-4DB4-8829-08530CE7A24B}"/>
              </a:ext>
            </a:extLst>
          </p:cNvPr>
          <p:cNvGraphicFramePr>
            <a:graphicFrameLocks noChangeAspect="1"/>
          </p:cNvGraphicFramePr>
          <p:nvPr>
            <p:extLst>
              <p:ext uri="{D42A27DB-BD31-4B8C-83A1-F6EECF244321}">
                <p14:modId xmlns:p14="http://schemas.microsoft.com/office/powerpoint/2010/main" val="660860449"/>
              </p:ext>
            </p:extLst>
          </p:nvPr>
        </p:nvGraphicFramePr>
        <p:xfrm>
          <a:off x="6269299" y="774355"/>
          <a:ext cx="1468438" cy="588962"/>
        </p:xfrm>
        <a:graphic>
          <a:graphicData uri="http://schemas.openxmlformats.org/presentationml/2006/ole">
            <mc:AlternateContent xmlns:mc="http://schemas.openxmlformats.org/markup-compatibility/2006">
              <mc:Choice xmlns:v="urn:schemas-microsoft-com:vml" Requires="v">
                <p:oleObj spid="_x0000_s15593" name="Equation" r:id="rId3" imgW="571320" imgH="228600" progId="Equation.DSMT4">
                  <p:embed/>
                </p:oleObj>
              </mc:Choice>
              <mc:Fallback>
                <p:oleObj name="Equation" r:id="rId3" imgW="571320" imgH="228600" progId="Equation.DSMT4">
                  <p:embed/>
                  <p:pic>
                    <p:nvPicPr>
                      <p:cNvPr id="7" name="Oggetto 6">
                        <a:extLst>
                          <a:ext uri="{FF2B5EF4-FFF2-40B4-BE49-F238E27FC236}">
                            <a16:creationId xmlns:a16="http://schemas.microsoft.com/office/drawing/2014/main" id="{771FFD1F-D2BD-4149-91C5-8732A776B9DD}"/>
                          </a:ext>
                        </a:extLst>
                      </p:cNvPr>
                      <p:cNvPicPr>
                        <a:picLocks noChangeAspect="1" noChangeArrowheads="1"/>
                      </p:cNvPicPr>
                      <p:nvPr/>
                    </p:nvPicPr>
                    <p:blipFill>
                      <a:blip r:embed="rId4"/>
                      <a:srcRect/>
                      <a:stretch>
                        <a:fillRect/>
                      </a:stretch>
                    </p:blipFill>
                    <p:spPr bwMode="auto">
                      <a:xfrm>
                        <a:off x="6269299" y="774355"/>
                        <a:ext cx="1468438" cy="58896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C0BCC881-E77D-4E27-AB29-F17F92146766}"/>
              </a:ext>
            </a:extLst>
          </p:cNvPr>
          <p:cNvGraphicFramePr>
            <a:graphicFrameLocks noChangeAspect="1"/>
          </p:cNvGraphicFramePr>
          <p:nvPr>
            <p:extLst>
              <p:ext uri="{D42A27DB-BD31-4B8C-83A1-F6EECF244321}">
                <p14:modId xmlns:p14="http://schemas.microsoft.com/office/powerpoint/2010/main" val="642843949"/>
              </p:ext>
            </p:extLst>
          </p:nvPr>
        </p:nvGraphicFramePr>
        <p:xfrm>
          <a:off x="7737737" y="783752"/>
          <a:ext cx="1990725" cy="588962"/>
        </p:xfrm>
        <a:graphic>
          <a:graphicData uri="http://schemas.openxmlformats.org/presentationml/2006/ole">
            <mc:AlternateContent xmlns:mc="http://schemas.openxmlformats.org/markup-compatibility/2006">
              <mc:Choice xmlns:v="urn:schemas-microsoft-com:vml" Requires="v">
                <p:oleObj spid="_x0000_s15594" name="Equation" r:id="rId5" imgW="774360" imgH="228600" progId="Equation.DSMT4">
                  <p:embed/>
                </p:oleObj>
              </mc:Choice>
              <mc:Fallback>
                <p:oleObj name="Equation" r:id="rId5" imgW="774360" imgH="228600" progId="Equation.DSMT4">
                  <p:embed/>
                  <p:pic>
                    <p:nvPicPr>
                      <p:cNvPr id="6" name="Oggetto 5">
                        <a:extLst>
                          <a:ext uri="{FF2B5EF4-FFF2-40B4-BE49-F238E27FC236}">
                            <a16:creationId xmlns:a16="http://schemas.microsoft.com/office/drawing/2014/main" id="{F7A14B65-3223-4DB4-8829-08530CE7A24B}"/>
                          </a:ext>
                        </a:extLst>
                      </p:cNvPr>
                      <p:cNvPicPr>
                        <a:picLocks noChangeAspect="1" noChangeArrowheads="1"/>
                      </p:cNvPicPr>
                      <p:nvPr/>
                    </p:nvPicPr>
                    <p:blipFill>
                      <a:blip r:embed="rId6"/>
                      <a:srcRect/>
                      <a:stretch>
                        <a:fillRect/>
                      </a:stretch>
                    </p:blipFill>
                    <p:spPr bwMode="auto">
                      <a:xfrm>
                        <a:off x="7737737" y="783752"/>
                        <a:ext cx="1990725" cy="5889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4AFB6CA-155E-40AC-85A2-45767E76CF26}"/>
              </a:ext>
            </a:extLst>
          </p:cNvPr>
          <p:cNvGraphicFramePr>
            <a:graphicFrameLocks noChangeAspect="1"/>
          </p:cNvGraphicFramePr>
          <p:nvPr>
            <p:extLst>
              <p:ext uri="{D42A27DB-BD31-4B8C-83A1-F6EECF244321}">
                <p14:modId xmlns:p14="http://schemas.microsoft.com/office/powerpoint/2010/main" val="2523661342"/>
              </p:ext>
            </p:extLst>
          </p:nvPr>
        </p:nvGraphicFramePr>
        <p:xfrm>
          <a:off x="6269299" y="1279392"/>
          <a:ext cx="4116180" cy="1681446"/>
        </p:xfrm>
        <a:graphic>
          <a:graphicData uri="http://schemas.openxmlformats.org/presentationml/2006/ole">
            <mc:AlternateContent xmlns:mc="http://schemas.openxmlformats.org/markup-compatibility/2006">
              <mc:Choice xmlns:v="urn:schemas-microsoft-com:vml" Requires="v">
                <p:oleObj spid="_x0000_s15595" name="Equation" r:id="rId7" imgW="1943100" imgH="787400" progId="Equation.DSMT4">
                  <p:embed/>
                </p:oleObj>
              </mc:Choice>
              <mc:Fallback>
                <p:oleObj name="Equation" r:id="rId7" imgW="1943100" imgH="7874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9299" y="1279392"/>
                        <a:ext cx="4116180" cy="1681446"/>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CC9D2DF8-149C-4AAF-AC8F-B7022D8CBA32}"/>
              </a:ext>
            </a:extLst>
          </p:cNvPr>
          <p:cNvGraphicFramePr>
            <a:graphicFrameLocks noChangeAspect="1"/>
          </p:cNvGraphicFramePr>
          <p:nvPr>
            <p:extLst>
              <p:ext uri="{D42A27DB-BD31-4B8C-83A1-F6EECF244321}">
                <p14:modId xmlns:p14="http://schemas.microsoft.com/office/powerpoint/2010/main" val="3521007136"/>
              </p:ext>
            </p:extLst>
          </p:nvPr>
        </p:nvGraphicFramePr>
        <p:xfrm>
          <a:off x="6269299" y="3708587"/>
          <a:ext cx="4332287" cy="922337"/>
        </p:xfrm>
        <a:graphic>
          <a:graphicData uri="http://schemas.openxmlformats.org/presentationml/2006/ole">
            <mc:AlternateContent xmlns:mc="http://schemas.openxmlformats.org/markup-compatibility/2006">
              <mc:Choice xmlns:v="urn:schemas-microsoft-com:vml" Requires="v">
                <p:oleObj spid="_x0000_s15596" name="Equation" r:id="rId9" imgW="2044440" imgH="431640" progId="Equation.DSMT4">
                  <p:embed/>
                </p:oleObj>
              </mc:Choice>
              <mc:Fallback>
                <p:oleObj name="Equation" r:id="rId9" imgW="2044440" imgH="431640" progId="Equation.DSMT4">
                  <p:embed/>
                  <p:pic>
                    <p:nvPicPr>
                      <p:cNvPr id="9" name="Oggetto 8">
                        <a:extLst>
                          <a:ext uri="{FF2B5EF4-FFF2-40B4-BE49-F238E27FC236}">
                            <a16:creationId xmlns:a16="http://schemas.microsoft.com/office/drawing/2014/main" id="{74AFB6CA-155E-40AC-85A2-45767E76CF26}"/>
                          </a:ext>
                        </a:extLst>
                      </p:cNvPr>
                      <p:cNvPicPr>
                        <a:picLocks noChangeAspect="1" noChangeArrowheads="1"/>
                      </p:cNvPicPr>
                      <p:nvPr/>
                    </p:nvPicPr>
                    <p:blipFill>
                      <a:blip r:embed="rId10"/>
                      <a:srcRect/>
                      <a:stretch>
                        <a:fillRect/>
                      </a:stretch>
                    </p:blipFill>
                    <p:spPr bwMode="auto">
                      <a:xfrm>
                        <a:off x="6269299" y="3708587"/>
                        <a:ext cx="4332287" cy="922337"/>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1563F916-5939-4EF8-8A83-2DF5A77C76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345" y="1137241"/>
            <a:ext cx="5114655" cy="4583518"/>
          </a:xfrm>
          <a:prstGeom prst="rect">
            <a:avLst/>
          </a:prstGeom>
        </p:spPr>
      </p:pic>
      <p:graphicFrame>
        <p:nvGraphicFramePr>
          <p:cNvPr id="12" name="Oggetto 11">
            <a:extLst>
              <a:ext uri="{FF2B5EF4-FFF2-40B4-BE49-F238E27FC236}">
                <a16:creationId xmlns:a16="http://schemas.microsoft.com/office/drawing/2014/main" id="{EC07DEE7-9B75-4797-B803-F5BB18EA84FE}"/>
              </a:ext>
            </a:extLst>
          </p:cNvPr>
          <p:cNvGraphicFramePr>
            <a:graphicFrameLocks noChangeAspect="1"/>
          </p:cNvGraphicFramePr>
          <p:nvPr>
            <p:extLst>
              <p:ext uri="{D42A27DB-BD31-4B8C-83A1-F6EECF244321}">
                <p14:modId xmlns:p14="http://schemas.microsoft.com/office/powerpoint/2010/main" val="4071091130"/>
              </p:ext>
            </p:extLst>
          </p:nvPr>
        </p:nvGraphicFramePr>
        <p:xfrm>
          <a:off x="6177224" y="4686449"/>
          <a:ext cx="3551238" cy="541337"/>
        </p:xfrm>
        <a:graphic>
          <a:graphicData uri="http://schemas.openxmlformats.org/presentationml/2006/ole">
            <mc:AlternateContent xmlns:mc="http://schemas.openxmlformats.org/markup-compatibility/2006">
              <mc:Choice xmlns:v="urn:schemas-microsoft-com:vml" Requires="v">
                <p:oleObj spid="_x0000_s15597" name="Equation" r:id="rId13" imgW="1676160" imgH="253800" progId="Equation.DSMT4">
                  <p:embed/>
                </p:oleObj>
              </mc:Choice>
              <mc:Fallback>
                <p:oleObj name="Equation" r:id="rId13" imgW="1676160" imgH="253800" progId="Equation.DSMT4">
                  <p:embed/>
                  <p:pic>
                    <p:nvPicPr>
                      <p:cNvPr id="10" name="Oggetto 9">
                        <a:extLst>
                          <a:ext uri="{FF2B5EF4-FFF2-40B4-BE49-F238E27FC236}">
                            <a16:creationId xmlns:a16="http://schemas.microsoft.com/office/drawing/2014/main" id="{CC9D2DF8-149C-4AAF-AC8F-B7022D8CBA32}"/>
                          </a:ext>
                        </a:extLst>
                      </p:cNvPr>
                      <p:cNvPicPr>
                        <a:picLocks noChangeAspect="1" noChangeArrowheads="1"/>
                      </p:cNvPicPr>
                      <p:nvPr/>
                    </p:nvPicPr>
                    <p:blipFill>
                      <a:blip r:embed="rId14"/>
                      <a:srcRect/>
                      <a:stretch>
                        <a:fillRect/>
                      </a:stretch>
                    </p:blipFill>
                    <p:spPr bwMode="auto">
                      <a:xfrm>
                        <a:off x="6177224" y="4686449"/>
                        <a:ext cx="3551238" cy="5413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71BB52E6-4D38-4567-BB2F-92DF56DFA088}"/>
              </a:ext>
            </a:extLst>
          </p:cNvPr>
          <p:cNvGraphicFramePr>
            <a:graphicFrameLocks noChangeAspect="1"/>
          </p:cNvGraphicFramePr>
          <p:nvPr>
            <p:extLst>
              <p:ext uri="{D42A27DB-BD31-4B8C-83A1-F6EECF244321}">
                <p14:modId xmlns:p14="http://schemas.microsoft.com/office/powerpoint/2010/main" val="631434728"/>
              </p:ext>
            </p:extLst>
          </p:nvPr>
        </p:nvGraphicFramePr>
        <p:xfrm>
          <a:off x="6336664" y="2927689"/>
          <a:ext cx="3981450" cy="588962"/>
        </p:xfrm>
        <a:graphic>
          <a:graphicData uri="http://schemas.openxmlformats.org/presentationml/2006/ole">
            <mc:AlternateContent xmlns:mc="http://schemas.openxmlformats.org/markup-compatibility/2006">
              <mc:Choice xmlns:v="urn:schemas-microsoft-com:vml" Requires="v">
                <p:oleObj spid="_x0000_s15598" name="Equation" r:id="rId15" imgW="1549080" imgH="228600" progId="Equation.DSMT4">
                  <p:embed/>
                </p:oleObj>
              </mc:Choice>
              <mc:Fallback>
                <p:oleObj name="Equation" r:id="rId15" imgW="1549080" imgH="228600" progId="Equation.DSMT4">
                  <p:embed/>
                  <p:pic>
                    <p:nvPicPr>
                      <p:cNvPr id="7" name="Oggetto 6">
                        <a:extLst>
                          <a:ext uri="{FF2B5EF4-FFF2-40B4-BE49-F238E27FC236}">
                            <a16:creationId xmlns:a16="http://schemas.microsoft.com/office/drawing/2014/main" id="{C0BCC881-E77D-4E27-AB29-F17F92146766}"/>
                          </a:ext>
                        </a:extLst>
                      </p:cNvPr>
                      <p:cNvPicPr>
                        <a:picLocks noChangeAspect="1" noChangeArrowheads="1"/>
                      </p:cNvPicPr>
                      <p:nvPr/>
                    </p:nvPicPr>
                    <p:blipFill>
                      <a:blip r:embed="rId16"/>
                      <a:srcRect/>
                      <a:stretch>
                        <a:fillRect/>
                      </a:stretch>
                    </p:blipFill>
                    <p:spPr bwMode="auto">
                      <a:xfrm>
                        <a:off x="6336664" y="2927689"/>
                        <a:ext cx="3981450" cy="58896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AE758D01-343C-46F2-8605-CFE3ACA8D380}"/>
              </a:ext>
            </a:extLst>
          </p:cNvPr>
          <p:cNvSpPr txBox="1"/>
          <p:nvPr/>
        </p:nvSpPr>
        <p:spPr>
          <a:xfrm>
            <a:off x="5695122" y="5275453"/>
            <a:ext cx="565867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required relationship</a:t>
            </a:r>
          </a:p>
          <a:p>
            <a:r>
              <a:rPr lang="en-US" sz="2400" dirty="0">
                <a:latin typeface="Arial" panose="020B0604020202020204" pitchFamily="34" charset="0"/>
                <a:cs typeface="Arial" panose="020B0604020202020204" pitchFamily="34" charset="0"/>
              </a:rPr>
              <a:t>Note that:</a:t>
            </a:r>
          </a:p>
        </p:txBody>
      </p:sp>
      <p:graphicFrame>
        <p:nvGraphicFramePr>
          <p:cNvPr id="15" name="Oggetto 14">
            <a:extLst>
              <a:ext uri="{FF2B5EF4-FFF2-40B4-BE49-F238E27FC236}">
                <a16:creationId xmlns:a16="http://schemas.microsoft.com/office/drawing/2014/main" id="{8B82E0E0-87EF-444D-98E4-C85667D34E01}"/>
              </a:ext>
            </a:extLst>
          </p:cNvPr>
          <p:cNvGraphicFramePr>
            <a:graphicFrameLocks noChangeAspect="1"/>
          </p:cNvGraphicFramePr>
          <p:nvPr>
            <p:extLst>
              <p:ext uri="{D42A27DB-BD31-4B8C-83A1-F6EECF244321}">
                <p14:modId xmlns:p14="http://schemas.microsoft.com/office/powerpoint/2010/main" val="1598837872"/>
              </p:ext>
            </p:extLst>
          </p:nvPr>
        </p:nvGraphicFramePr>
        <p:xfrm>
          <a:off x="7407274" y="5663469"/>
          <a:ext cx="1317625" cy="514350"/>
        </p:xfrm>
        <a:graphic>
          <a:graphicData uri="http://schemas.openxmlformats.org/presentationml/2006/ole">
            <mc:AlternateContent xmlns:mc="http://schemas.openxmlformats.org/markup-compatibility/2006">
              <mc:Choice xmlns:v="urn:schemas-microsoft-com:vml" Requires="v">
                <p:oleObj spid="_x0000_s15599" name="Equation" r:id="rId17" imgW="622080" imgH="241200" progId="Equation.DSMT4">
                  <p:embed/>
                </p:oleObj>
              </mc:Choice>
              <mc:Fallback>
                <p:oleObj name="Equation" r:id="rId17" imgW="622080" imgH="241200" progId="Equation.DSMT4">
                  <p:embed/>
                  <p:pic>
                    <p:nvPicPr>
                      <p:cNvPr id="12" name="Oggetto 11">
                        <a:extLst>
                          <a:ext uri="{FF2B5EF4-FFF2-40B4-BE49-F238E27FC236}">
                            <a16:creationId xmlns:a16="http://schemas.microsoft.com/office/drawing/2014/main" id="{EC07DEE7-9B75-4797-B803-F5BB18EA84FE}"/>
                          </a:ext>
                        </a:extLst>
                      </p:cNvPr>
                      <p:cNvPicPr>
                        <a:picLocks noChangeAspect="1" noChangeArrowheads="1"/>
                      </p:cNvPicPr>
                      <p:nvPr/>
                    </p:nvPicPr>
                    <p:blipFill>
                      <a:blip r:embed="rId18"/>
                      <a:srcRect/>
                      <a:stretch>
                        <a:fillRect/>
                      </a:stretch>
                    </p:blipFill>
                    <p:spPr bwMode="auto">
                      <a:xfrm>
                        <a:off x="7407274" y="5663469"/>
                        <a:ext cx="1317625" cy="514350"/>
                      </a:xfrm>
                      <a:prstGeom prst="rect">
                        <a:avLst/>
                      </a:prstGeom>
                      <a:noFill/>
                    </p:spPr>
                  </p:pic>
                </p:oleObj>
              </mc:Fallback>
            </mc:AlternateContent>
          </a:graphicData>
        </a:graphic>
      </p:graphicFrame>
    </p:spTree>
    <p:extLst>
      <p:ext uri="{BB962C8B-B14F-4D97-AF65-F5344CB8AC3E}">
        <p14:creationId xmlns:p14="http://schemas.microsoft.com/office/powerpoint/2010/main" val="22913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id="{1B0F3874-0DCE-4B62-9257-FDD0552EB319}"/>
              </a:ext>
            </a:extLst>
          </p:cNvPr>
          <p:cNvSpPr/>
          <p:nvPr/>
        </p:nvSpPr>
        <p:spPr>
          <a:xfrm>
            <a:off x="3491677" y="2557543"/>
            <a:ext cx="1540565" cy="7056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con angoli arrotondati 4">
            <a:extLst>
              <a:ext uri="{FF2B5EF4-FFF2-40B4-BE49-F238E27FC236}">
                <a16:creationId xmlns:a16="http://schemas.microsoft.com/office/drawing/2014/main" id="{88FDB35D-73F4-48EF-959A-F703240D50ED}"/>
              </a:ext>
            </a:extLst>
          </p:cNvPr>
          <p:cNvSpPr/>
          <p:nvPr/>
        </p:nvSpPr>
        <p:spPr>
          <a:xfrm>
            <a:off x="1311968" y="2606989"/>
            <a:ext cx="1540565" cy="70567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B4A27-A0CB-4FA0-9588-60D8BC0D215C}"/>
              </a:ext>
            </a:extLst>
          </p:cNvPr>
          <p:cNvSpPr>
            <a:spLocks noGrp="1"/>
          </p:cNvSpPr>
          <p:nvPr>
            <p:ph type="title"/>
          </p:nvPr>
        </p:nvSpPr>
        <p:spPr>
          <a:xfrm>
            <a:off x="397888" y="81351"/>
            <a:ext cx="10515600" cy="662397"/>
          </a:xfrm>
        </p:spPr>
        <p:txBody>
          <a:bodyPr/>
          <a:lstStyle/>
          <a:p>
            <a:r>
              <a:rPr lang="en-US" dirty="0"/>
              <a:t>Limits of the static CMFB</a:t>
            </a:r>
          </a:p>
        </p:txBody>
      </p:sp>
      <p:sp>
        <p:nvSpPr>
          <p:cNvPr id="3" name="Segnaposto piè di pagina 2">
            <a:extLst>
              <a:ext uri="{FF2B5EF4-FFF2-40B4-BE49-F238E27FC236}">
                <a16:creationId xmlns:a16="http://schemas.microsoft.com/office/drawing/2014/main" id="{3AF4F927-003D-48A7-9562-0D0FF0A8BF1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196E617-640C-42F5-A4B3-AAB4F1142BFB}"/>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16386" name="Picture 2">
            <a:extLst>
              <a:ext uri="{FF2B5EF4-FFF2-40B4-BE49-F238E27FC236}">
                <a16:creationId xmlns:a16="http://schemas.microsoft.com/office/drawing/2014/main" id="{B6383094-F92F-460F-A26D-D3E1CF903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531" y="934895"/>
            <a:ext cx="3763616" cy="261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lemento grafico 5">
            <a:extLst>
              <a:ext uri="{FF2B5EF4-FFF2-40B4-BE49-F238E27FC236}">
                <a16:creationId xmlns:a16="http://schemas.microsoft.com/office/drawing/2014/main" id="{F81901E0-9E1C-4268-BEE7-97A283DB1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824" y="934895"/>
            <a:ext cx="5114655" cy="4583518"/>
          </a:xfrm>
          <a:prstGeom prst="rect">
            <a:avLst/>
          </a:prstGeom>
        </p:spPr>
      </p:pic>
      <p:sp>
        <p:nvSpPr>
          <p:cNvPr id="7" name="CasellaDiTesto 6">
            <a:extLst>
              <a:ext uri="{FF2B5EF4-FFF2-40B4-BE49-F238E27FC236}">
                <a16:creationId xmlns:a16="http://schemas.microsoft.com/office/drawing/2014/main" id="{07593A2F-F312-4593-8BBD-A1CE4B284664}"/>
              </a:ext>
            </a:extLst>
          </p:cNvPr>
          <p:cNvSpPr txBox="1"/>
          <p:nvPr/>
        </p:nvSpPr>
        <p:spPr>
          <a:xfrm flipH="1">
            <a:off x="5193520" y="3595349"/>
            <a:ext cx="587137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Large output differential voltages cause the differential pairs to exceed their input linearity range, which is fraction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dmax</a:t>
            </a:r>
            <a:endParaRPr lang="en-US" sz="2400" baseline="-250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B1D6E29F-A8F7-471E-9C82-186C1E508DA5}"/>
              </a:ext>
            </a:extLst>
          </p:cNvPr>
          <p:cNvSpPr txBox="1"/>
          <p:nvPr/>
        </p:nvSpPr>
        <p:spPr>
          <a:xfrm flipH="1">
            <a:off x="5201598" y="4829522"/>
            <a:ext cx="644918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set large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dmax</a:t>
            </a:r>
            <a:r>
              <a:rPr lang="en-US" sz="2400" dirty="0">
                <a:latin typeface="Arial" panose="020B0604020202020204" pitchFamily="34" charset="0"/>
                <a:cs typeface="Arial" panose="020B0604020202020204" pitchFamily="34" charset="0"/>
              </a:rPr>
              <a:t>, we need large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21</a:t>
            </a:r>
            <a:r>
              <a:rPr lang="en-US" sz="2400" dirty="0">
                <a:latin typeface="Arial" panose="020B0604020202020204" pitchFamily="34" charset="0"/>
                <a:cs typeface="Arial" panose="020B0604020202020204" pitchFamily="34" charset="0"/>
              </a:rPr>
              <a:t>, but we need also to satisfy: </a:t>
            </a:r>
            <a:endParaRPr lang="en-US" sz="2400" baseline="-25000" dirty="0">
              <a:latin typeface="Arial" panose="020B0604020202020204" pitchFamily="34" charset="0"/>
              <a:cs typeface="Arial" panose="020B0604020202020204" pitchFamily="34" charset="0"/>
            </a:endParaRPr>
          </a:p>
        </p:txBody>
      </p:sp>
      <p:graphicFrame>
        <p:nvGraphicFramePr>
          <p:cNvPr id="11" name="Oggetto 10">
            <a:extLst>
              <a:ext uri="{FF2B5EF4-FFF2-40B4-BE49-F238E27FC236}">
                <a16:creationId xmlns:a16="http://schemas.microsoft.com/office/drawing/2014/main" id="{630A5B82-B8D5-4E1E-A7F2-C0D554AD0332}"/>
              </a:ext>
            </a:extLst>
          </p:cNvPr>
          <p:cNvGraphicFramePr>
            <a:graphicFrameLocks noChangeAspect="1"/>
          </p:cNvGraphicFramePr>
          <p:nvPr>
            <p:extLst>
              <p:ext uri="{D42A27DB-BD31-4B8C-83A1-F6EECF244321}">
                <p14:modId xmlns:p14="http://schemas.microsoft.com/office/powerpoint/2010/main" val="3892575672"/>
              </p:ext>
            </p:extLst>
          </p:nvPr>
        </p:nvGraphicFramePr>
        <p:xfrm>
          <a:off x="5193520" y="5633615"/>
          <a:ext cx="2717800" cy="487362"/>
        </p:xfrm>
        <a:graphic>
          <a:graphicData uri="http://schemas.openxmlformats.org/presentationml/2006/ole">
            <mc:AlternateContent xmlns:mc="http://schemas.openxmlformats.org/markup-compatibility/2006">
              <mc:Choice xmlns:v="urn:schemas-microsoft-com:vml" Requires="v">
                <p:oleObj spid="_x0000_s16418" name="Equation" r:id="rId6" imgW="1282680" imgH="228600" progId="Equation.DSMT4">
                  <p:embed/>
                </p:oleObj>
              </mc:Choice>
              <mc:Fallback>
                <p:oleObj name="Equation" r:id="rId6" imgW="1282680" imgH="228600" progId="Equation.DSMT4">
                  <p:embed/>
                  <p:pic>
                    <p:nvPicPr>
                      <p:cNvPr id="12" name="Oggetto 11">
                        <a:extLst>
                          <a:ext uri="{FF2B5EF4-FFF2-40B4-BE49-F238E27FC236}">
                            <a16:creationId xmlns:a16="http://schemas.microsoft.com/office/drawing/2014/main" id="{EC07DEE7-9B75-4797-B803-F5BB18EA84FE}"/>
                          </a:ext>
                        </a:extLst>
                      </p:cNvPr>
                      <p:cNvPicPr>
                        <a:picLocks noChangeAspect="1" noChangeArrowheads="1"/>
                      </p:cNvPicPr>
                      <p:nvPr/>
                    </p:nvPicPr>
                    <p:blipFill>
                      <a:blip r:embed="rId7"/>
                      <a:srcRect/>
                      <a:stretch>
                        <a:fillRect/>
                      </a:stretch>
                    </p:blipFill>
                    <p:spPr bwMode="auto">
                      <a:xfrm>
                        <a:off x="5193520" y="5633615"/>
                        <a:ext cx="2717800" cy="487362"/>
                      </a:xfrm>
                      <a:prstGeom prst="rect">
                        <a:avLst/>
                      </a:prstGeom>
                      <a:noFill/>
                    </p:spPr>
                  </p:pic>
                </p:oleObj>
              </mc:Fallback>
            </mc:AlternateContent>
          </a:graphicData>
        </a:graphic>
      </p:graphicFrame>
    </p:spTree>
    <p:extLst>
      <p:ext uri="{BB962C8B-B14F-4D97-AF65-F5344CB8AC3E}">
        <p14:creationId xmlns:p14="http://schemas.microsoft.com/office/powerpoint/2010/main" val="14305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89CB85AB-DEC1-4746-9C05-1F3EF736D7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3569" y="1123948"/>
            <a:ext cx="7966168" cy="4750078"/>
          </a:xfrm>
          <a:prstGeom prst="rect">
            <a:avLst/>
          </a:prstGeom>
        </p:spPr>
      </p:pic>
      <p:sp>
        <p:nvSpPr>
          <p:cNvPr id="2" name="Titolo 1">
            <a:extLst>
              <a:ext uri="{FF2B5EF4-FFF2-40B4-BE49-F238E27FC236}">
                <a16:creationId xmlns:a16="http://schemas.microsoft.com/office/drawing/2014/main" id="{47C17598-4D7E-4D24-9C28-954014C87237}"/>
              </a:ext>
            </a:extLst>
          </p:cNvPr>
          <p:cNvSpPr>
            <a:spLocks noGrp="1"/>
          </p:cNvSpPr>
          <p:nvPr>
            <p:ph type="title"/>
          </p:nvPr>
        </p:nvSpPr>
        <p:spPr>
          <a:xfrm>
            <a:off x="835454" y="69810"/>
            <a:ext cx="10515600" cy="662397"/>
          </a:xfrm>
        </p:spPr>
        <p:txBody>
          <a:bodyPr/>
          <a:lstStyle/>
          <a:p>
            <a:r>
              <a:rPr lang="en-US" dirty="0"/>
              <a:t>Intuitive idea of the operating principle</a:t>
            </a:r>
          </a:p>
        </p:txBody>
      </p:sp>
      <p:sp>
        <p:nvSpPr>
          <p:cNvPr id="3" name="Segnaposto piè di pagina 2">
            <a:extLst>
              <a:ext uri="{FF2B5EF4-FFF2-40B4-BE49-F238E27FC236}">
                <a16:creationId xmlns:a16="http://schemas.microsoft.com/office/drawing/2014/main" id="{77635ADB-7FB9-478A-A28E-B319756119E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955BD07-6D64-4A40-A491-AC45B626DA0D}"/>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6" name="CasellaDiTesto 5">
            <a:extLst>
              <a:ext uri="{FF2B5EF4-FFF2-40B4-BE49-F238E27FC236}">
                <a16:creationId xmlns:a16="http://schemas.microsoft.com/office/drawing/2014/main" id="{66580226-794F-4558-A004-318EEABF3B7E}"/>
              </a:ext>
            </a:extLst>
          </p:cNvPr>
          <p:cNvSpPr txBox="1"/>
          <p:nvPr/>
        </p:nvSpPr>
        <p:spPr>
          <a:xfrm>
            <a:off x="293904" y="829986"/>
            <a:ext cx="220133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Small-signal, </a:t>
            </a:r>
            <a:r>
              <a:rPr lang="en-US" sz="2400" u="sng" dirty="0">
                <a:solidFill>
                  <a:srgbClr val="FF0000"/>
                </a:solidFill>
                <a:latin typeface="Arial" panose="020B0604020202020204" pitchFamily="34" charset="0"/>
                <a:cs typeface="Arial" panose="020B0604020202020204" pitchFamily="34" charset="0"/>
              </a:rPr>
              <a:t>differential mode</a:t>
            </a:r>
            <a:r>
              <a:rPr lang="en-US" sz="2400" dirty="0">
                <a:solidFill>
                  <a:srgbClr val="FF0000"/>
                </a:solidFill>
                <a:latin typeface="Arial" panose="020B0604020202020204" pitchFamily="34" charset="0"/>
                <a:cs typeface="Arial" panose="020B0604020202020204" pitchFamily="34" charset="0"/>
              </a:rPr>
              <a:t> analysis</a:t>
            </a:r>
          </a:p>
        </p:txBody>
      </p:sp>
      <p:sp>
        <p:nvSpPr>
          <p:cNvPr id="8" name="Figura a mano libera: forma 7">
            <a:extLst>
              <a:ext uri="{FF2B5EF4-FFF2-40B4-BE49-F238E27FC236}">
                <a16:creationId xmlns:a16="http://schemas.microsoft.com/office/drawing/2014/main" id="{41E98422-67AA-4F08-BCE4-A8FE0C591E89}"/>
              </a:ext>
            </a:extLst>
          </p:cNvPr>
          <p:cNvSpPr/>
          <p:nvPr/>
        </p:nvSpPr>
        <p:spPr>
          <a:xfrm>
            <a:off x="4453786" y="2716018"/>
            <a:ext cx="2825357" cy="1026249"/>
          </a:xfrm>
          <a:custGeom>
            <a:avLst/>
            <a:gdLst>
              <a:gd name="connsiteX0" fmla="*/ 2802147 w 2825357"/>
              <a:gd name="connsiteY0" fmla="*/ 1026249 h 1026249"/>
              <a:gd name="connsiteX1" fmla="*/ 2810614 w 2825357"/>
              <a:gd name="connsiteY1" fmla="*/ 289649 h 1026249"/>
              <a:gd name="connsiteX2" fmla="*/ 2810614 w 2825357"/>
              <a:gd name="connsiteY2" fmla="*/ 137249 h 1026249"/>
              <a:gd name="connsiteX3" fmla="*/ 2615881 w 2825357"/>
              <a:gd name="connsiteY3" fmla="*/ 18715 h 1026249"/>
              <a:gd name="connsiteX4" fmla="*/ 1735347 w 2825357"/>
              <a:gd name="connsiteY4" fmla="*/ 18715 h 1026249"/>
              <a:gd name="connsiteX5" fmla="*/ 338347 w 2825357"/>
              <a:gd name="connsiteY5" fmla="*/ 18715 h 1026249"/>
              <a:gd name="connsiteX6" fmla="*/ 92814 w 2825357"/>
              <a:gd name="connsiteY6" fmla="*/ 35649 h 1026249"/>
              <a:gd name="connsiteX7" fmla="*/ 8147 w 2825357"/>
              <a:gd name="connsiteY7" fmla="*/ 442049 h 1026249"/>
              <a:gd name="connsiteX8" fmla="*/ 8147 w 2825357"/>
              <a:gd name="connsiteY8" fmla="*/ 890782 h 102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57" h="1026249">
                <a:moveTo>
                  <a:pt x="2802147" y="1026249"/>
                </a:moveTo>
                <a:cubicBezTo>
                  <a:pt x="2805675" y="732032"/>
                  <a:pt x="2809203" y="437816"/>
                  <a:pt x="2810614" y="289649"/>
                </a:cubicBezTo>
                <a:cubicBezTo>
                  <a:pt x="2812025" y="141482"/>
                  <a:pt x="2843070" y="182405"/>
                  <a:pt x="2810614" y="137249"/>
                </a:cubicBezTo>
                <a:cubicBezTo>
                  <a:pt x="2778158" y="92093"/>
                  <a:pt x="2795092" y="38471"/>
                  <a:pt x="2615881" y="18715"/>
                </a:cubicBezTo>
                <a:cubicBezTo>
                  <a:pt x="2436670" y="-1041"/>
                  <a:pt x="1735347" y="18715"/>
                  <a:pt x="1735347" y="18715"/>
                </a:cubicBezTo>
                <a:lnTo>
                  <a:pt x="338347" y="18715"/>
                </a:lnTo>
                <a:cubicBezTo>
                  <a:pt x="64592" y="21537"/>
                  <a:pt x="147847" y="-34907"/>
                  <a:pt x="92814" y="35649"/>
                </a:cubicBezTo>
                <a:cubicBezTo>
                  <a:pt x="37781" y="106205"/>
                  <a:pt x="22258" y="299527"/>
                  <a:pt x="8147" y="442049"/>
                </a:cubicBezTo>
                <a:cubicBezTo>
                  <a:pt x="-5964" y="584571"/>
                  <a:pt x="1091" y="737676"/>
                  <a:pt x="8147" y="890782"/>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forma 8">
            <a:extLst>
              <a:ext uri="{FF2B5EF4-FFF2-40B4-BE49-F238E27FC236}">
                <a16:creationId xmlns:a16="http://schemas.microsoft.com/office/drawing/2014/main" id="{47CF810F-A68E-4F25-91BF-681D48988B68}"/>
              </a:ext>
            </a:extLst>
          </p:cNvPr>
          <p:cNvSpPr/>
          <p:nvPr/>
        </p:nvSpPr>
        <p:spPr>
          <a:xfrm>
            <a:off x="5478253" y="2324277"/>
            <a:ext cx="2825357" cy="1026249"/>
          </a:xfrm>
          <a:custGeom>
            <a:avLst/>
            <a:gdLst>
              <a:gd name="connsiteX0" fmla="*/ 2802147 w 2825357"/>
              <a:gd name="connsiteY0" fmla="*/ 1026249 h 1026249"/>
              <a:gd name="connsiteX1" fmla="*/ 2810614 w 2825357"/>
              <a:gd name="connsiteY1" fmla="*/ 289649 h 1026249"/>
              <a:gd name="connsiteX2" fmla="*/ 2810614 w 2825357"/>
              <a:gd name="connsiteY2" fmla="*/ 137249 h 1026249"/>
              <a:gd name="connsiteX3" fmla="*/ 2615881 w 2825357"/>
              <a:gd name="connsiteY3" fmla="*/ 18715 h 1026249"/>
              <a:gd name="connsiteX4" fmla="*/ 1735347 w 2825357"/>
              <a:gd name="connsiteY4" fmla="*/ 18715 h 1026249"/>
              <a:gd name="connsiteX5" fmla="*/ 338347 w 2825357"/>
              <a:gd name="connsiteY5" fmla="*/ 18715 h 1026249"/>
              <a:gd name="connsiteX6" fmla="*/ 92814 w 2825357"/>
              <a:gd name="connsiteY6" fmla="*/ 35649 h 1026249"/>
              <a:gd name="connsiteX7" fmla="*/ 8147 w 2825357"/>
              <a:gd name="connsiteY7" fmla="*/ 442049 h 1026249"/>
              <a:gd name="connsiteX8" fmla="*/ 8147 w 2825357"/>
              <a:gd name="connsiteY8" fmla="*/ 890782 h 102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57" h="1026249">
                <a:moveTo>
                  <a:pt x="2802147" y="1026249"/>
                </a:moveTo>
                <a:cubicBezTo>
                  <a:pt x="2805675" y="732032"/>
                  <a:pt x="2809203" y="437816"/>
                  <a:pt x="2810614" y="289649"/>
                </a:cubicBezTo>
                <a:cubicBezTo>
                  <a:pt x="2812025" y="141482"/>
                  <a:pt x="2843070" y="182405"/>
                  <a:pt x="2810614" y="137249"/>
                </a:cubicBezTo>
                <a:cubicBezTo>
                  <a:pt x="2778158" y="92093"/>
                  <a:pt x="2795092" y="38471"/>
                  <a:pt x="2615881" y="18715"/>
                </a:cubicBezTo>
                <a:cubicBezTo>
                  <a:pt x="2436670" y="-1041"/>
                  <a:pt x="1735347" y="18715"/>
                  <a:pt x="1735347" y="18715"/>
                </a:cubicBezTo>
                <a:lnTo>
                  <a:pt x="338347" y="18715"/>
                </a:lnTo>
                <a:cubicBezTo>
                  <a:pt x="64592" y="21537"/>
                  <a:pt x="147847" y="-34907"/>
                  <a:pt x="92814" y="35649"/>
                </a:cubicBezTo>
                <a:cubicBezTo>
                  <a:pt x="37781" y="106205"/>
                  <a:pt x="22258" y="299527"/>
                  <a:pt x="8147" y="442049"/>
                </a:cubicBezTo>
                <a:cubicBezTo>
                  <a:pt x="-5964" y="584571"/>
                  <a:pt x="1091" y="737676"/>
                  <a:pt x="8147" y="890782"/>
                </a:cubicBezTo>
              </a:path>
            </a:pathLst>
          </a:custGeom>
          <a:noFill/>
          <a:ln w="381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E97ADC3A-2BEF-44DC-80AD-99589E1C7DE9}"/>
              </a:ext>
            </a:extLst>
          </p:cNvPr>
          <p:cNvSpPr txBox="1"/>
          <p:nvPr/>
        </p:nvSpPr>
        <p:spPr>
          <a:xfrm>
            <a:off x="8452476" y="2319724"/>
            <a:ext cx="508473" cy="461665"/>
          </a:xfrm>
          <a:prstGeom prst="rect">
            <a:avLst/>
          </a:prstGeom>
          <a:noFill/>
        </p:spPr>
        <p:txBody>
          <a:bodyPr wrap="none" rtlCol="0">
            <a:spAutoFit/>
          </a:bodyPr>
          <a:lstStyle/>
          <a:p>
            <a:r>
              <a:rPr lang="en-US" sz="2400" b="1" i="1" dirty="0">
                <a:solidFill>
                  <a:schemeClr val="accent1">
                    <a:lumMod val="75000"/>
                  </a:schemeClr>
                </a:solidFill>
                <a:latin typeface="Arial" panose="020B0604020202020204" pitchFamily="34" charset="0"/>
                <a:cs typeface="Arial" panose="020B0604020202020204" pitchFamily="34" charset="0"/>
              </a:rPr>
              <a:t>i</a:t>
            </a:r>
            <a:r>
              <a:rPr lang="en-US" sz="2400" b="1" i="1" baseline="-25000" dirty="0">
                <a:solidFill>
                  <a:schemeClr val="accent1">
                    <a:lumMod val="75000"/>
                  </a:schemeClr>
                </a:solidFill>
                <a:latin typeface="Arial" panose="020B0604020202020204" pitchFamily="34" charset="0"/>
                <a:cs typeface="Arial" panose="020B0604020202020204" pitchFamily="34" charset="0"/>
              </a:rPr>
              <a:t>d</a:t>
            </a:r>
            <a:r>
              <a:rPr lang="en-US" sz="2400" b="1" baseline="-25000" dirty="0">
                <a:solidFill>
                  <a:schemeClr val="accent1">
                    <a:lumMod val="75000"/>
                  </a:schemeClr>
                </a:solidFill>
                <a:latin typeface="Arial" panose="020B0604020202020204" pitchFamily="34" charset="0"/>
                <a:cs typeface="Arial" panose="020B0604020202020204" pitchFamily="34" charset="0"/>
              </a:rPr>
              <a:t>2</a:t>
            </a:r>
          </a:p>
        </p:txBody>
      </p:sp>
      <p:sp>
        <p:nvSpPr>
          <p:cNvPr id="11" name="CasellaDiTesto 10">
            <a:extLst>
              <a:ext uri="{FF2B5EF4-FFF2-40B4-BE49-F238E27FC236}">
                <a16:creationId xmlns:a16="http://schemas.microsoft.com/office/drawing/2014/main" id="{C14DED09-C536-48FA-9461-1CDB87C94E63}"/>
              </a:ext>
            </a:extLst>
          </p:cNvPr>
          <p:cNvSpPr txBox="1"/>
          <p:nvPr/>
        </p:nvSpPr>
        <p:spPr>
          <a:xfrm>
            <a:off x="7292715" y="2716018"/>
            <a:ext cx="508473"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d</a:t>
            </a:r>
            <a:r>
              <a:rPr lang="en-US" sz="2400" b="1" baseline="-25000" dirty="0">
                <a:solidFill>
                  <a:srgbClr val="FF0000"/>
                </a:solidFill>
                <a:latin typeface="Arial" panose="020B0604020202020204" pitchFamily="34" charset="0"/>
                <a:cs typeface="Arial" panose="020B0604020202020204" pitchFamily="34" charset="0"/>
              </a:rPr>
              <a:t>1</a:t>
            </a:r>
          </a:p>
        </p:txBody>
      </p:sp>
      <p:graphicFrame>
        <p:nvGraphicFramePr>
          <p:cNvPr id="12" name="Oggetto 11">
            <a:extLst>
              <a:ext uri="{FF2B5EF4-FFF2-40B4-BE49-F238E27FC236}">
                <a16:creationId xmlns:a16="http://schemas.microsoft.com/office/drawing/2014/main" id="{2378C1D0-E252-497A-A1CB-9EF8A1CADA1D}"/>
              </a:ext>
            </a:extLst>
          </p:cNvPr>
          <p:cNvGraphicFramePr>
            <a:graphicFrameLocks noChangeAspect="1"/>
          </p:cNvGraphicFramePr>
          <p:nvPr>
            <p:extLst>
              <p:ext uri="{D42A27DB-BD31-4B8C-83A1-F6EECF244321}">
                <p14:modId xmlns:p14="http://schemas.microsoft.com/office/powerpoint/2010/main" val="3786805725"/>
              </p:ext>
            </p:extLst>
          </p:nvPr>
        </p:nvGraphicFramePr>
        <p:xfrm>
          <a:off x="3124200" y="2989263"/>
          <a:ext cx="471488" cy="811212"/>
        </p:xfrm>
        <a:graphic>
          <a:graphicData uri="http://schemas.openxmlformats.org/presentationml/2006/ole">
            <mc:AlternateContent xmlns:mc="http://schemas.openxmlformats.org/markup-compatibility/2006">
              <mc:Choice xmlns:v="urn:schemas-microsoft-com:vml" Requires="v">
                <p:oleObj spid="_x0000_s1341" name="Equation" r:id="rId5" imgW="228600" imgH="393480" progId="Equation.DSMT4">
                  <p:embed/>
                </p:oleObj>
              </mc:Choice>
              <mc:Fallback>
                <p:oleObj name="Equation" r:id="rId5" imgW="228600" imgH="393480" progId="Equation.DSMT4">
                  <p:embed/>
                  <p:pic>
                    <p:nvPicPr>
                      <p:cNvPr id="0" name=""/>
                      <p:cNvPicPr/>
                      <p:nvPr/>
                    </p:nvPicPr>
                    <p:blipFill>
                      <a:blip r:embed="rId6"/>
                      <a:stretch>
                        <a:fillRect/>
                      </a:stretch>
                    </p:blipFill>
                    <p:spPr>
                      <a:xfrm>
                        <a:off x="3124200" y="2989263"/>
                        <a:ext cx="471488" cy="811212"/>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31496FF0-3AB0-4331-ACC5-ED7E630DAE4A}"/>
              </a:ext>
            </a:extLst>
          </p:cNvPr>
          <p:cNvGraphicFramePr>
            <a:graphicFrameLocks noChangeAspect="1"/>
          </p:cNvGraphicFramePr>
          <p:nvPr>
            <p:extLst>
              <p:ext uri="{D42A27DB-BD31-4B8C-83A1-F6EECF244321}">
                <p14:modId xmlns:p14="http://schemas.microsoft.com/office/powerpoint/2010/main" val="1555351962"/>
              </p:ext>
            </p:extLst>
          </p:nvPr>
        </p:nvGraphicFramePr>
        <p:xfrm>
          <a:off x="6113463" y="2957513"/>
          <a:ext cx="649287" cy="773112"/>
        </p:xfrm>
        <a:graphic>
          <a:graphicData uri="http://schemas.openxmlformats.org/presentationml/2006/ole">
            <mc:AlternateContent xmlns:mc="http://schemas.openxmlformats.org/markup-compatibility/2006">
              <mc:Choice xmlns:v="urn:schemas-microsoft-com:vml" Requires="v">
                <p:oleObj spid="_x0000_s1342" name="Equation" r:id="rId7" imgW="330120" imgH="393480" progId="Equation.DSMT4">
                  <p:embed/>
                </p:oleObj>
              </mc:Choice>
              <mc:Fallback>
                <p:oleObj name="Equation" r:id="rId7" imgW="330120" imgH="393480" progId="Equation.DSMT4">
                  <p:embed/>
                  <p:pic>
                    <p:nvPicPr>
                      <p:cNvPr id="12" name="Oggetto 11">
                        <a:extLst>
                          <a:ext uri="{FF2B5EF4-FFF2-40B4-BE49-F238E27FC236}">
                            <a16:creationId xmlns:a16="http://schemas.microsoft.com/office/drawing/2014/main" id="{2378C1D0-E252-497A-A1CB-9EF8A1CADA1D}"/>
                          </a:ext>
                        </a:extLst>
                      </p:cNvPr>
                      <p:cNvPicPr/>
                      <p:nvPr/>
                    </p:nvPicPr>
                    <p:blipFill>
                      <a:blip r:embed="rId8"/>
                      <a:stretch>
                        <a:fillRect/>
                      </a:stretch>
                    </p:blipFill>
                    <p:spPr>
                      <a:xfrm>
                        <a:off x="6113463" y="2957513"/>
                        <a:ext cx="649287" cy="773112"/>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0FFE0456-1696-443A-ACB0-CC9C583B5BAD}"/>
              </a:ext>
            </a:extLst>
          </p:cNvPr>
          <p:cNvGraphicFramePr>
            <a:graphicFrameLocks noChangeAspect="1"/>
          </p:cNvGraphicFramePr>
          <p:nvPr>
            <p:extLst>
              <p:ext uri="{D42A27DB-BD31-4B8C-83A1-F6EECF244321}">
                <p14:modId xmlns:p14="http://schemas.microsoft.com/office/powerpoint/2010/main" val="2774278086"/>
              </p:ext>
            </p:extLst>
          </p:nvPr>
        </p:nvGraphicFramePr>
        <p:xfrm>
          <a:off x="6551411" y="829986"/>
          <a:ext cx="4140890" cy="901976"/>
        </p:xfrm>
        <a:graphic>
          <a:graphicData uri="http://schemas.openxmlformats.org/presentationml/2006/ole">
            <mc:AlternateContent xmlns:mc="http://schemas.openxmlformats.org/markup-compatibility/2006">
              <mc:Choice xmlns:v="urn:schemas-microsoft-com:vml" Requires="v">
                <p:oleObj spid="_x0000_s1343" name="Equation" r:id="rId9" imgW="1803240" imgH="393480" progId="Equation.DSMT4">
                  <p:embed/>
                </p:oleObj>
              </mc:Choice>
              <mc:Fallback>
                <p:oleObj name="Equation" r:id="rId9" imgW="1803240" imgH="393480" progId="Equation.DSMT4">
                  <p:embed/>
                  <p:pic>
                    <p:nvPicPr>
                      <p:cNvPr id="12" name="Oggetto 11">
                        <a:extLst>
                          <a:ext uri="{FF2B5EF4-FFF2-40B4-BE49-F238E27FC236}">
                            <a16:creationId xmlns:a16="http://schemas.microsoft.com/office/drawing/2014/main" id="{2378C1D0-E252-497A-A1CB-9EF8A1CADA1D}"/>
                          </a:ext>
                        </a:extLst>
                      </p:cNvPr>
                      <p:cNvPicPr/>
                      <p:nvPr/>
                    </p:nvPicPr>
                    <p:blipFill>
                      <a:blip r:embed="rId10"/>
                      <a:stretch>
                        <a:fillRect/>
                      </a:stretch>
                    </p:blipFill>
                    <p:spPr>
                      <a:xfrm>
                        <a:off x="6551411" y="829986"/>
                        <a:ext cx="4140890" cy="901976"/>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B1643A4A-4E12-48BC-BD2D-31697343337F}"/>
              </a:ext>
            </a:extLst>
          </p:cNvPr>
          <p:cNvGraphicFramePr>
            <a:graphicFrameLocks noChangeAspect="1"/>
          </p:cNvGraphicFramePr>
          <p:nvPr>
            <p:extLst>
              <p:ext uri="{D42A27DB-BD31-4B8C-83A1-F6EECF244321}">
                <p14:modId xmlns:p14="http://schemas.microsoft.com/office/powerpoint/2010/main" val="1738178848"/>
              </p:ext>
            </p:extLst>
          </p:nvPr>
        </p:nvGraphicFramePr>
        <p:xfrm>
          <a:off x="9594863" y="1671785"/>
          <a:ext cx="2303233" cy="1672284"/>
        </p:xfrm>
        <a:graphic>
          <a:graphicData uri="http://schemas.openxmlformats.org/presentationml/2006/ole">
            <mc:AlternateContent xmlns:mc="http://schemas.openxmlformats.org/markup-compatibility/2006">
              <mc:Choice xmlns:v="urn:schemas-microsoft-com:vml" Requires="v">
                <p:oleObj spid="_x0000_s1344" name="Equation" r:id="rId11" imgW="1117440" imgH="812520" progId="Equation.DSMT4">
                  <p:embed/>
                </p:oleObj>
              </mc:Choice>
              <mc:Fallback>
                <p:oleObj name="Equation" r:id="rId11" imgW="1117440" imgH="812520" progId="Equation.DSMT4">
                  <p:embed/>
                  <p:pic>
                    <p:nvPicPr>
                      <p:cNvPr id="14" name="Oggetto 13">
                        <a:extLst>
                          <a:ext uri="{FF2B5EF4-FFF2-40B4-BE49-F238E27FC236}">
                            <a16:creationId xmlns:a16="http://schemas.microsoft.com/office/drawing/2014/main" id="{0FFE0456-1696-443A-ACB0-CC9C583B5BAD}"/>
                          </a:ext>
                        </a:extLst>
                      </p:cNvPr>
                      <p:cNvPicPr/>
                      <p:nvPr/>
                    </p:nvPicPr>
                    <p:blipFill>
                      <a:blip r:embed="rId12"/>
                      <a:stretch>
                        <a:fillRect/>
                      </a:stretch>
                    </p:blipFill>
                    <p:spPr>
                      <a:xfrm>
                        <a:off x="9594863" y="1671785"/>
                        <a:ext cx="2303233" cy="1672284"/>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47CCCA83-1CBC-4A31-87E1-25CBAC389D4E}"/>
              </a:ext>
            </a:extLst>
          </p:cNvPr>
          <p:cNvGraphicFramePr>
            <a:graphicFrameLocks noChangeAspect="1"/>
          </p:cNvGraphicFramePr>
          <p:nvPr>
            <p:extLst>
              <p:ext uri="{D42A27DB-BD31-4B8C-83A1-F6EECF244321}">
                <p14:modId xmlns:p14="http://schemas.microsoft.com/office/powerpoint/2010/main" val="2129325460"/>
              </p:ext>
            </p:extLst>
          </p:nvPr>
        </p:nvGraphicFramePr>
        <p:xfrm>
          <a:off x="9594863" y="3868804"/>
          <a:ext cx="2167804" cy="939502"/>
        </p:xfrm>
        <a:graphic>
          <a:graphicData uri="http://schemas.openxmlformats.org/presentationml/2006/ole">
            <mc:AlternateContent xmlns:mc="http://schemas.openxmlformats.org/markup-compatibility/2006">
              <mc:Choice xmlns:v="urn:schemas-microsoft-com:vml" Requires="v">
                <p:oleObj spid="_x0000_s1345" name="Equation" r:id="rId13" imgW="965160" imgH="457200" progId="Equation.DSMT4">
                  <p:embed/>
                </p:oleObj>
              </mc:Choice>
              <mc:Fallback>
                <p:oleObj name="Equation" r:id="rId13" imgW="965160" imgH="457200" progId="Equation.DSMT4">
                  <p:embed/>
                  <p:pic>
                    <p:nvPicPr>
                      <p:cNvPr id="15" name="Oggetto 14">
                        <a:extLst>
                          <a:ext uri="{FF2B5EF4-FFF2-40B4-BE49-F238E27FC236}">
                            <a16:creationId xmlns:a16="http://schemas.microsoft.com/office/drawing/2014/main" id="{B1643A4A-4E12-48BC-BD2D-31697343337F}"/>
                          </a:ext>
                        </a:extLst>
                      </p:cNvPr>
                      <p:cNvPicPr/>
                      <p:nvPr/>
                    </p:nvPicPr>
                    <p:blipFill>
                      <a:blip r:embed="rId14"/>
                      <a:stretch>
                        <a:fillRect/>
                      </a:stretch>
                    </p:blipFill>
                    <p:spPr>
                      <a:xfrm>
                        <a:off x="9594863" y="3868804"/>
                        <a:ext cx="2167804" cy="939502"/>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799BCD86-C919-4C99-AA07-A317D4B56C2C}"/>
              </a:ext>
            </a:extLst>
          </p:cNvPr>
          <p:cNvGraphicFramePr>
            <a:graphicFrameLocks noChangeAspect="1"/>
          </p:cNvGraphicFramePr>
          <p:nvPr>
            <p:extLst>
              <p:ext uri="{D42A27DB-BD31-4B8C-83A1-F6EECF244321}">
                <p14:modId xmlns:p14="http://schemas.microsoft.com/office/powerpoint/2010/main" val="1228897306"/>
              </p:ext>
            </p:extLst>
          </p:nvPr>
        </p:nvGraphicFramePr>
        <p:xfrm>
          <a:off x="9308395" y="5146041"/>
          <a:ext cx="2167804" cy="608014"/>
        </p:xfrm>
        <a:graphic>
          <a:graphicData uri="http://schemas.openxmlformats.org/presentationml/2006/ole">
            <mc:AlternateContent xmlns:mc="http://schemas.openxmlformats.org/markup-compatibility/2006">
              <mc:Choice xmlns:v="urn:schemas-microsoft-com:vml" Requires="v">
                <p:oleObj spid="_x0000_s1346" name="Equation" r:id="rId15" imgW="812520" imgH="228600" progId="Equation.DSMT4">
                  <p:embed/>
                </p:oleObj>
              </mc:Choice>
              <mc:Fallback>
                <p:oleObj name="Equation" r:id="rId15" imgW="812520" imgH="228600" progId="Equation.DSMT4">
                  <p:embed/>
                  <p:pic>
                    <p:nvPicPr>
                      <p:cNvPr id="16" name="Oggetto 15">
                        <a:extLst>
                          <a:ext uri="{FF2B5EF4-FFF2-40B4-BE49-F238E27FC236}">
                            <a16:creationId xmlns:a16="http://schemas.microsoft.com/office/drawing/2014/main" id="{47CCCA83-1CBC-4A31-87E1-25CBAC389D4E}"/>
                          </a:ext>
                        </a:extLst>
                      </p:cNvPr>
                      <p:cNvPicPr/>
                      <p:nvPr/>
                    </p:nvPicPr>
                    <p:blipFill>
                      <a:blip r:embed="rId16"/>
                      <a:stretch>
                        <a:fillRect/>
                      </a:stretch>
                    </p:blipFill>
                    <p:spPr>
                      <a:xfrm>
                        <a:off x="9308395" y="5146041"/>
                        <a:ext cx="2167804" cy="608014"/>
                      </a:xfrm>
                      <a:prstGeom prst="rect">
                        <a:avLst/>
                      </a:prstGeom>
                    </p:spPr>
                  </p:pic>
                </p:oleObj>
              </mc:Fallback>
            </mc:AlternateContent>
          </a:graphicData>
        </a:graphic>
      </p:graphicFrame>
      <p:sp>
        <p:nvSpPr>
          <p:cNvPr id="18" name="CasellaDiTesto 17">
            <a:extLst>
              <a:ext uri="{FF2B5EF4-FFF2-40B4-BE49-F238E27FC236}">
                <a16:creationId xmlns:a16="http://schemas.microsoft.com/office/drawing/2014/main" id="{D0E2D1C5-6032-40A5-BADF-C2132E78A64C}"/>
              </a:ext>
            </a:extLst>
          </p:cNvPr>
          <p:cNvSpPr txBox="1"/>
          <p:nvPr/>
        </p:nvSpPr>
        <p:spPr>
          <a:xfrm>
            <a:off x="1780983" y="2020261"/>
            <a:ext cx="6832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38091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83175-B616-4292-AA1A-35B822DB8D10}"/>
              </a:ext>
            </a:extLst>
          </p:cNvPr>
          <p:cNvSpPr>
            <a:spLocks noGrp="1"/>
          </p:cNvSpPr>
          <p:nvPr>
            <p:ph type="title"/>
          </p:nvPr>
        </p:nvSpPr>
        <p:spPr>
          <a:xfrm>
            <a:off x="838199" y="0"/>
            <a:ext cx="10515600" cy="662397"/>
          </a:xfrm>
        </p:spPr>
        <p:txBody>
          <a:bodyPr/>
          <a:lstStyle/>
          <a:p>
            <a:r>
              <a:rPr lang="en-US" dirty="0"/>
              <a:t>Dynamic CMFB</a:t>
            </a:r>
          </a:p>
        </p:txBody>
      </p:sp>
      <p:sp>
        <p:nvSpPr>
          <p:cNvPr id="3" name="Segnaposto piè di pagina 2">
            <a:extLst>
              <a:ext uri="{FF2B5EF4-FFF2-40B4-BE49-F238E27FC236}">
                <a16:creationId xmlns:a16="http://schemas.microsoft.com/office/drawing/2014/main" id="{428DA6A7-7A08-4B00-B51C-6CA9E2FE2AC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0F08E65-F1DB-49CC-9774-06A999D0A5DF}"/>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CasellaDiTesto 4">
            <a:extLst>
              <a:ext uri="{FF2B5EF4-FFF2-40B4-BE49-F238E27FC236}">
                <a16:creationId xmlns:a16="http://schemas.microsoft.com/office/drawing/2014/main" id="{B5AFC25F-BB32-49F0-A241-AD442494754A}"/>
              </a:ext>
            </a:extLst>
          </p:cNvPr>
          <p:cNvSpPr txBox="1"/>
          <p:nvPr/>
        </p:nvSpPr>
        <p:spPr>
          <a:xfrm>
            <a:off x="636104" y="854765"/>
            <a:ext cx="1087340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static CMFB, the maximum output differential voltage is much smaller than the actual capabilities of the folded cascode op-amp, which has potentially a rail-to-rail output range.  Furthermore, a static CMFB increases the power consumption of the amplifier.    </a:t>
            </a:r>
          </a:p>
        </p:txBody>
      </p:sp>
      <p:sp>
        <p:nvSpPr>
          <p:cNvPr id="6" name="CasellaDiTesto 5">
            <a:extLst>
              <a:ext uri="{FF2B5EF4-FFF2-40B4-BE49-F238E27FC236}">
                <a16:creationId xmlns:a16="http://schemas.microsoft.com/office/drawing/2014/main" id="{7CA948B4-E658-42C0-ADE9-2B23AE57D621}"/>
              </a:ext>
            </a:extLst>
          </p:cNvPr>
          <p:cNvSpPr txBox="1"/>
          <p:nvPr/>
        </p:nvSpPr>
        <p:spPr>
          <a:xfrm>
            <a:off x="636104" y="2385960"/>
            <a:ext cx="105884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Dynamic CMFBs are based on passive switched capacitor networks.  </a:t>
            </a:r>
          </a:p>
        </p:txBody>
      </p:sp>
      <p:pic>
        <p:nvPicPr>
          <p:cNvPr id="7" name="Elemento grafico 6">
            <a:extLst>
              <a:ext uri="{FF2B5EF4-FFF2-40B4-BE49-F238E27FC236}">
                <a16:creationId xmlns:a16="http://schemas.microsoft.com/office/drawing/2014/main" id="{C645F264-BB67-43B3-8906-2DFB4A225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3580415"/>
            <a:ext cx="3756763" cy="2159852"/>
          </a:xfrm>
          <a:prstGeom prst="rect">
            <a:avLst/>
          </a:prstGeom>
        </p:spPr>
      </p:pic>
      <p:sp>
        <p:nvSpPr>
          <p:cNvPr id="8" name="CasellaDiTesto 7">
            <a:extLst>
              <a:ext uri="{FF2B5EF4-FFF2-40B4-BE49-F238E27FC236}">
                <a16:creationId xmlns:a16="http://schemas.microsoft.com/office/drawing/2014/main" id="{1E492116-574F-4B39-813E-151EBE357AA0}"/>
              </a:ext>
            </a:extLst>
          </p:cNvPr>
          <p:cNvSpPr txBox="1"/>
          <p:nvPr/>
        </p:nvSpPr>
        <p:spPr>
          <a:xfrm>
            <a:off x="1426595" y="2917366"/>
            <a:ext cx="430364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Preliminary consideration  </a:t>
            </a:r>
          </a:p>
        </p:txBody>
      </p:sp>
      <p:graphicFrame>
        <p:nvGraphicFramePr>
          <p:cNvPr id="9" name="Oggetto 8">
            <a:extLst>
              <a:ext uri="{FF2B5EF4-FFF2-40B4-BE49-F238E27FC236}">
                <a16:creationId xmlns:a16="http://schemas.microsoft.com/office/drawing/2014/main" id="{26AA44BF-044D-45C9-B361-C0A3857145FD}"/>
              </a:ext>
            </a:extLst>
          </p:cNvPr>
          <p:cNvGraphicFramePr>
            <a:graphicFrameLocks noChangeAspect="1"/>
          </p:cNvGraphicFramePr>
          <p:nvPr>
            <p:extLst>
              <p:ext uri="{D42A27DB-BD31-4B8C-83A1-F6EECF244321}">
                <p14:modId xmlns:p14="http://schemas.microsoft.com/office/powerpoint/2010/main" val="533461825"/>
              </p:ext>
            </p:extLst>
          </p:nvPr>
        </p:nvGraphicFramePr>
        <p:xfrm>
          <a:off x="5585087" y="3738292"/>
          <a:ext cx="1747837" cy="487363"/>
        </p:xfrm>
        <a:graphic>
          <a:graphicData uri="http://schemas.openxmlformats.org/presentationml/2006/ole">
            <mc:AlternateContent xmlns:mc="http://schemas.openxmlformats.org/markup-compatibility/2006">
              <mc:Choice xmlns:v="urn:schemas-microsoft-com:vml" Requires="v">
                <p:oleObj spid="_x0000_s17609" name="Equation" r:id="rId5" imgW="825480" imgH="228600" progId="Equation.DSMT4">
                  <p:embed/>
                </p:oleObj>
              </mc:Choice>
              <mc:Fallback>
                <p:oleObj name="Equation" r:id="rId5" imgW="825480" imgH="228600" progId="Equation.DSMT4">
                  <p:embed/>
                  <p:pic>
                    <p:nvPicPr>
                      <p:cNvPr id="11" name="Oggetto 10">
                        <a:extLst>
                          <a:ext uri="{FF2B5EF4-FFF2-40B4-BE49-F238E27FC236}">
                            <a16:creationId xmlns:a16="http://schemas.microsoft.com/office/drawing/2014/main" id="{630A5B82-B8D5-4E1E-A7F2-C0D554AD0332}"/>
                          </a:ext>
                        </a:extLst>
                      </p:cNvPr>
                      <p:cNvPicPr>
                        <a:picLocks noChangeAspect="1" noChangeArrowheads="1"/>
                      </p:cNvPicPr>
                      <p:nvPr/>
                    </p:nvPicPr>
                    <p:blipFill>
                      <a:blip r:embed="rId6"/>
                      <a:srcRect/>
                      <a:stretch>
                        <a:fillRect/>
                      </a:stretch>
                    </p:blipFill>
                    <p:spPr bwMode="auto">
                      <a:xfrm>
                        <a:off x="5585087" y="3738292"/>
                        <a:ext cx="1747837" cy="487363"/>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7B55055F-B896-479A-9B60-11EBC8268322}"/>
              </a:ext>
            </a:extLst>
          </p:cNvPr>
          <p:cNvGraphicFramePr>
            <a:graphicFrameLocks noChangeAspect="1"/>
          </p:cNvGraphicFramePr>
          <p:nvPr>
            <p:extLst>
              <p:ext uri="{D42A27DB-BD31-4B8C-83A1-F6EECF244321}">
                <p14:modId xmlns:p14="http://schemas.microsoft.com/office/powerpoint/2010/main" val="1172800173"/>
              </p:ext>
            </p:extLst>
          </p:nvPr>
        </p:nvGraphicFramePr>
        <p:xfrm>
          <a:off x="8619595" y="3760489"/>
          <a:ext cx="1155700" cy="487362"/>
        </p:xfrm>
        <a:graphic>
          <a:graphicData uri="http://schemas.openxmlformats.org/presentationml/2006/ole">
            <mc:AlternateContent xmlns:mc="http://schemas.openxmlformats.org/markup-compatibility/2006">
              <mc:Choice xmlns:v="urn:schemas-microsoft-com:vml" Requires="v">
                <p:oleObj spid="_x0000_s17610" name="Equation" r:id="rId7" imgW="545760" imgH="228600" progId="Equation.DSMT4">
                  <p:embed/>
                </p:oleObj>
              </mc:Choice>
              <mc:Fallback>
                <p:oleObj name="Equation" r:id="rId7" imgW="545760" imgH="228600" progId="Equation.DSMT4">
                  <p:embed/>
                  <p:pic>
                    <p:nvPicPr>
                      <p:cNvPr id="9" name="Oggetto 8">
                        <a:extLst>
                          <a:ext uri="{FF2B5EF4-FFF2-40B4-BE49-F238E27FC236}">
                            <a16:creationId xmlns:a16="http://schemas.microsoft.com/office/drawing/2014/main" id="{26AA44BF-044D-45C9-B361-C0A3857145FD}"/>
                          </a:ext>
                        </a:extLst>
                      </p:cNvPr>
                      <p:cNvPicPr>
                        <a:picLocks noChangeAspect="1" noChangeArrowheads="1"/>
                      </p:cNvPicPr>
                      <p:nvPr/>
                    </p:nvPicPr>
                    <p:blipFill>
                      <a:blip r:embed="rId8"/>
                      <a:srcRect/>
                      <a:stretch>
                        <a:fillRect/>
                      </a:stretch>
                    </p:blipFill>
                    <p:spPr bwMode="auto">
                      <a:xfrm>
                        <a:off x="8619595" y="3760489"/>
                        <a:ext cx="1155700" cy="487362"/>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3772D77E-E511-4617-BCF1-6FD86D5E537F}"/>
              </a:ext>
            </a:extLst>
          </p:cNvPr>
          <p:cNvGraphicFramePr>
            <a:graphicFrameLocks noChangeAspect="1"/>
          </p:cNvGraphicFramePr>
          <p:nvPr>
            <p:extLst>
              <p:ext uri="{D42A27DB-BD31-4B8C-83A1-F6EECF244321}">
                <p14:modId xmlns:p14="http://schemas.microsoft.com/office/powerpoint/2010/main" val="3871982882"/>
              </p:ext>
            </p:extLst>
          </p:nvPr>
        </p:nvGraphicFramePr>
        <p:xfrm>
          <a:off x="5585086" y="4423448"/>
          <a:ext cx="2500313" cy="487362"/>
        </p:xfrm>
        <a:graphic>
          <a:graphicData uri="http://schemas.openxmlformats.org/presentationml/2006/ole">
            <mc:AlternateContent xmlns:mc="http://schemas.openxmlformats.org/markup-compatibility/2006">
              <mc:Choice xmlns:v="urn:schemas-microsoft-com:vml" Requires="v">
                <p:oleObj spid="_x0000_s17611" name="Equation" r:id="rId9" imgW="1180800" imgH="228600" progId="Equation.DSMT4">
                  <p:embed/>
                </p:oleObj>
              </mc:Choice>
              <mc:Fallback>
                <p:oleObj name="Equation" r:id="rId9" imgW="1180800" imgH="228600" progId="Equation.DSMT4">
                  <p:embed/>
                  <p:pic>
                    <p:nvPicPr>
                      <p:cNvPr id="9" name="Oggetto 8">
                        <a:extLst>
                          <a:ext uri="{FF2B5EF4-FFF2-40B4-BE49-F238E27FC236}">
                            <a16:creationId xmlns:a16="http://schemas.microsoft.com/office/drawing/2014/main" id="{26AA44BF-044D-45C9-B361-C0A3857145FD}"/>
                          </a:ext>
                        </a:extLst>
                      </p:cNvPr>
                      <p:cNvPicPr>
                        <a:picLocks noChangeAspect="1" noChangeArrowheads="1"/>
                      </p:cNvPicPr>
                      <p:nvPr/>
                    </p:nvPicPr>
                    <p:blipFill>
                      <a:blip r:embed="rId10"/>
                      <a:srcRect/>
                      <a:stretch>
                        <a:fillRect/>
                      </a:stretch>
                    </p:blipFill>
                    <p:spPr bwMode="auto">
                      <a:xfrm>
                        <a:off x="5585086" y="4423448"/>
                        <a:ext cx="2500313" cy="48736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4FA2AF30-1F64-412A-91F1-DFBC7C041DB1}"/>
              </a:ext>
            </a:extLst>
          </p:cNvPr>
          <p:cNvGraphicFramePr>
            <a:graphicFrameLocks noChangeAspect="1"/>
          </p:cNvGraphicFramePr>
          <p:nvPr>
            <p:extLst>
              <p:ext uri="{D42A27DB-BD31-4B8C-83A1-F6EECF244321}">
                <p14:modId xmlns:p14="http://schemas.microsoft.com/office/powerpoint/2010/main" val="889557124"/>
              </p:ext>
            </p:extLst>
          </p:nvPr>
        </p:nvGraphicFramePr>
        <p:xfrm>
          <a:off x="8835714" y="4376572"/>
          <a:ext cx="2338387" cy="487362"/>
        </p:xfrm>
        <a:graphic>
          <a:graphicData uri="http://schemas.openxmlformats.org/presentationml/2006/ole">
            <mc:AlternateContent xmlns:mc="http://schemas.openxmlformats.org/markup-compatibility/2006">
              <mc:Choice xmlns:v="urn:schemas-microsoft-com:vml" Requires="v">
                <p:oleObj spid="_x0000_s17612" name="Equation" r:id="rId11" imgW="1104840" imgH="228600" progId="Equation.DSMT4">
                  <p:embed/>
                </p:oleObj>
              </mc:Choice>
              <mc:Fallback>
                <p:oleObj name="Equation" r:id="rId11" imgW="1104840" imgH="228600" progId="Equation.DSMT4">
                  <p:embed/>
                  <p:pic>
                    <p:nvPicPr>
                      <p:cNvPr id="11" name="Oggetto 10">
                        <a:extLst>
                          <a:ext uri="{FF2B5EF4-FFF2-40B4-BE49-F238E27FC236}">
                            <a16:creationId xmlns:a16="http://schemas.microsoft.com/office/drawing/2014/main" id="{3772D77E-E511-4617-BCF1-6FD86D5E537F}"/>
                          </a:ext>
                        </a:extLst>
                      </p:cNvPr>
                      <p:cNvPicPr>
                        <a:picLocks noChangeAspect="1" noChangeArrowheads="1"/>
                      </p:cNvPicPr>
                      <p:nvPr/>
                    </p:nvPicPr>
                    <p:blipFill>
                      <a:blip r:embed="rId12"/>
                      <a:srcRect/>
                      <a:stretch>
                        <a:fillRect/>
                      </a:stretch>
                    </p:blipFill>
                    <p:spPr bwMode="auto">
                      <a:xfrm>
                        <a:off x="8835714" y="4376572"/>
                        <a:ext cx="2338387" cy="487362"/>
                      </a:xfrm>
                      <a:prstGeom prst="rect">
                        <a:avLst/>
                      </a:prstGeom>
                      <a:noFill/>
                    </p:spPr>
                  </p:pic>
                </p:oleObj>
              </mc:Fallback>
            </mc:AlternateContent>
          </a:graphicData>
        </a:graphic>
      </p:graphicFrame>
      <p:sp>
        <p:nvSpPr>
          <p:cNvPr id="13" name="Freccia a destra 12">
            <a:extLst>
              <a:ext uri="{FF2B5EF4-FFF2-40B4-BE49-F238E27FC236}">
                <a16:creationId xmlns:a16="http://schemas.microsoft.com/office/drawing/2014/main" id="{7C55E817-75EB-4D4F-B463-20ADAA27FC8E}"/>
              </a:ext>
            </a:extLst>
          </p:cNvPr>
          <p:cNvSpPr/>
          <p:nvPr/>
        </p:nvSpPr>
        <p:spPr>
          <a:xfrm>
            <a:off x="7800127" y="3760489"/>
            <a:ext cx="426720"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ccia a destra 13">
            <a:extLst>
              <a:ext uri="{FF2B5EF4-FFF2-40B4-BE49-F238E27FC236}">
                <a16:creationId xmlns:a16="http://schemas.microsoft.com/office/drawing/2014/main" id="{1C5E4CC8-190D-40E3-BB75-B6B5A959EDBD}"/>
              </a:ext>
            </a:extLst>
          </p:cNvPr>
          <p:cNvSpPr/>
          <p:nvPr/>
        </p:nvSpPr>
        <p:spPr>
          <a:xfrm>
            <a:off x="8226847" y="4416263"/>
            <a:ext cx="426720"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8E53F2B5-C955-4285-8F1C-A504F10FFA40}"/>
              </a:ext>
            </a:extLst>
          </p:cNvPr>
          <p:cNvGraphicFramePr>
            <a:graphicFrameLocks noChangeAspect="1"/>
          </p:cNvGraphicFramePr>
          <p:nvPr>
            <p:extLst>
              <p:ext uri="{D42A27DB-BD31-4B8C-83A1-F6EECF244321}">
                <p14:modId xmlns:p14="http://schemas.microsoft.com/office/powerpoint/2010/main" val="4061277674"/>
              </p:ext>
            </p:extLst>
          </p:nvPr>
        </p:nvGraphicFramePr>
        <p:xfrm>
          <a:off x="5585087" y="3151719"/>
          <a:ext cx="4143375" cy="541338"/>
        </p:xfrm>
        <a:graphic>
          <a:graphicData uri="http://schemas.openxmlformats.org/presentationml/2006/ole">
            <mc:AlternateContent xmlns:mc="http://schemas.openxmlformats.org/markup-compatibility/2006">
              <mc:Choice xmlns:v="urn:schemas-microsoft-com:vml" Requires="v">
                <p:oleObj spid="_x0000_s17613" name="Equation" r:id="rId13" imgW="1955520" imgH="253800" progId="Equation.DSMT4">
                  <p:embed/>
                </p:oleObj>
              </mc:Choice>
              <mc:Fallback>
                <p:oleObj name="Equation" r:id="rId13" imgW="1955520" imgH="253800" progId="Equation.DSMT4">
                  <p:embed/>
                  <p:pic>
                    <p:nvPicPr>
                      <p:cNvPr id="12" name="Oggetto 11">
                        <a:extLst>
                          <a:ext uri="{FF2B5EF4-FFF2-40B4-BE49-F238E27FC236}">
                            <a16:creationId xmlns:a16="http://schemas.microsoft.com/office/drawing/2014/main" id="{EC07DEE7-9B75-4797-B803-F5BB18EA84FE}"/>
                          </a:ext>
                        </a:extLst>
                      </p:cNvPr>
                      <p:cNvPicPr>
                        <a:picLocks noChangeAspect="1" noChangeArrowheads="1"/>
                      </p:cNvPicPr>
                      <p:nvPr/>
                    </p:nvPicPr>
                    <p:blipFill>
                      <a:blip r:embed="rId14"/>
                      <a:srcRect/>
                      <a:stretch>
                        <a:fillRect/>
                      </a:stretch>
                    </p:blipFill>
                    <p:spPr bwMode="auto">
                      <a:xfrm>
                        <a:off x="5585087" y="3151719"/>
                        <a:ext cx="4143375" cy="541338"/>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F73B15A1-0E70-44F7-896D-34F208074CF8}"/>
              </a:ext>
            </a:extLst>
          </p:cNvPr>
          <p:cNvGraphicFramePr>
            <a:graphicFrameLocks noChangeAspect="1"/>
          </p:cNvGraphicFramePr>
          <p:nvPr>
            <p:extLst>
              <p:ext uri="{D42A27DB-BD31-4B8C-83A1-F6EECF244321}">
                <p14:modId xmlns:p14="http://schemas.microsoft.com/office/powerpoint/2010/main" val="327926917"/>
              </p:ext>
            </p:extLst>
          </p:nvPr>
        </p:nvGraphicFramePr>
        <p:xfrm>
          <a:off x="5580600" y="5081823"/>
          <a:ext cx="4572000" cy="541338"/>
        </p:xfrm>
        <a:graphic>
          <a:graphicData uri="http://schemas.openxmlformats.org/presentationml/2006/ole">
            <mc:AlternateContent xmlns:mc="http://schemas.openxmlformats.org/markup-compatibility/2006">
              <mc:Choice xmlns:v="urn:schemas-microsoft-com:vml" Requires="v">
                <p:oleObj spid="_x0000_s17614" name="Equation" r:id="rId15" imgW="2158920" imgH="253800" progId="Equation.DSMT4">
                  <p:embed/>
                </p:oleObj>
              </mc:Choice>
              <mc:Fallback>
                <p:oleObj name="Equation" r:id="rId15" imgW="2158920" imgH="253800" progId="Equation.DSMT4">
                  <p:embed/>
                  <p:pic>
                    <p:nvPicPr>
                      <p:cNvPr id="11" name="Oggetto 10">
                        <a:extLst>
                          <a:ext uri="{FF2B5EF4-FFF2-40B4-BE49-F238E27FC236}">
                            <a16:creationId xmlns:a16="http://schemas.microsoft.com/office/drawing/2014/main" id="{3772D77E-E511-4617-BCF1-6FD86D5E537F}"/>
                          </a:ext>
                        </a:extLst>
                      </p:cNvPr>
                      <p:cNvPicPr>
                        <a:picLocks noChangeAspect="1" noChangeArrowheads="1"/>
                      </p:cNvPicPr>
                      <p:nvPr/>
                    </p:nvPicPr>
                    <p:blipFill>
                      <a:blip r:embed="rId16"/>
                      <a:srcRect/>
                      <a:stretch>
                        <a:fillRect/>
                      </a:stretch>
                    </p:blipFill>
                    <p:spPr bwMode="auto">
                      <a:xfrm>
                        <a:off x="5580600" y="5081823"/>
                        <a:ext cx="4572000" cy="541338"/>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FF410133-AEF8-463B-B342-0EA6ACF2C25C}"/>
              </a:ext>
            </a:extLst>
          </p:cNvPr>
          <p:cNvGraphicFramePr>
            <a:graphicFrameLocks noChangeAspect="1"/>
          </p:cNvGraphicFramePr>
          <p:nvPr>
            <p:extLst>
              <p:ext uri="{D42A27DB-BD31-4B8C-83A1-F6EECF244321}">
                <p14:modId xmlns:p14="http://schemas.microsoft.com/office/powerpoint/2010/main" val="277655052"/>
              </p:ext>
            </p:extLst>
          </p:nvPr>
        </p:nvGraphicFramePr>
        <p:xfrm>
          <a:off x="5580599" y="5609972"/>
          <a:ext cx="3471863" cy="541338"/>
        </p:xfrm>
        <a:graphic>
          <a:graphicData uri="http://schemas.openxmlformats.org/presentationml/2006/ole">
            <mc:AlternateContent xmlns:mc="http://schemas.openxmlformats.org/markup-compatibility/2006">
              <mc:Choice xmlns:v="urn:schemas-microsoft-com:vml" Requires="v">
                <p:oleObj spid="_x0000_s17615" name="Equation" r:id="rId17" imgW="1638000" imgH="253800" progId="Equation.DSMT4">
                  <p:embed/>
                </p:oleObj>
              </mc:Choice>
              <mc:Fallback>
                <p:oleObj name="Equation" r:id="rId17" imgW="1638000" imgH="253800" progId="Equation.DSMT4">
                  <p:embed/>
                  <p:pic>
                    <p:nvPicPr>
                      <p:cNvPr id="15" name="Oggetto 14">
                        <a:extLst>
                          <a:ext uri="{FF2B5EF4-FFF2-40B4-BE49-F238E27FC236}">
                            <a16:creationId xmlns:a16="http://schemas.microsoft.com/office/drawing/2014/main" id="{8E53F2B5-C955-4285-8F1C-A504F10FFA40}"/>
                          </a:ext>
                        </a:extLst>
                      </p:cNvPr>
                      <p:cNvPicPr>
                        <a:picLocks noChangeAspect="1" noChangeArrowheads="1"/>
                      </p:cNvPicPr>
                      <p:nvPr/>
                    </p:nvPicPr>
                    <p:blipFill>
                      <a:blip r:embed="rId18"/>
                      <a:srcRect/>
                      <a:stretch>
                        <a:fillRect/>
                      </a:stretch>
                    </p:blipFill>
                    <p:spPr bwMode="auto">
                      <a:xfrm>
                        <a:off x="5580599" y="5609972"/>
                        <a:ext cx="3471863" cy="541338"/>
                      </a:xfrm>
                      <a:prstGeom prst="rect">
                        <a:avLst/>
                      </a:prstGeom>
                      <a:noFill/>
                    </p:spPr>
                  </p:pic>
                </p:oleObj>
              </mc:Fallback>
            </mc:AlternateContent>
          </a:graphicData>
        </a:graphic>
      </p:graphicFrame>
      <p:pic>
        <p:nvPicPr>
          <p:cNvPr id="19" name="Elemento grafico 18">
            <a:extLst>
              <a:ext uri="{FF2B5EF4-FFF2-40B4-BE49-F238E27FC236}">
                <a16:creationId xmlns:a16="http://schemas.microsoft.com/office/drawing/2014/main" id="{76B911CF-0033-4D3A-8155-B1502D48BE2E}"/>
              </a:ext>
            </a:extLst>
          </p:cNvPr>
          <p:cNvPicPr>
            <a:picLocks noChangeAspect="1"/>
          </p:cNvPicPr>
          <p:nvPr/>
        </p:nvPicPr>
        <p:blipFill>
          <a:blip r:embed="rId19">
            <a:duotone>
              <a:schemeClr val="accent2">
                <a:shade val="45000"/>
                <a:satMod val="135000"/>
              </a:schemeClr>
              <a:prstClr val="white"/>
            </a:duotone>
            <a:extLst>
              <a:ext uri="{96DAC541-7B7A-43D3-8B79-37D633B846F1}">
                <asvg:svgBlip xmlns:asvg="http://schemas.microsoft.com/office/drawing/2016/SVG/main" r:embed="rId20"/>
              </a:ext>
            </a:extLst>
          </a:blip>
          <a:stretch>
            <a:fillRect/>
          </a:stretch>
        </p:blipFill>
        <p:spPr>
          <a:xfrm>
            <a:off x="1691737" y="5078394"/>
            <a:ext cx="695325" cy="657225"/>
          </a:xfrm>
          <a:prstGeom prst="rect">
            <a:avLst/>
          </a:prstGeom>
        </p:spPr>
      </p:pic>
      <p:sp>
        <p:nvSpPr>
          <p:cNvPr id="20" name="Figura a mano libera: forma 19">
            <a:extLst>
              <a:ext uri="{FF2B5EF4-FFF2-40B4-BE49-F238E27FC236}">
                <a16:creationId xmlns:a16="http://schemas.microsoft.com/office/drawing/2014/main" id="{35297C40-D8E3-49F6-8B0A-03D5593C8AF1}"/>
              </a:ext>
            </a:extLst>
          </p:cNvPr>
          <p:cNvSpPr/>
          <p:nvPr/>
        </p:nvSpPr>
        <p:spPr>
          <a:xfrm>
            <a:off x="1440180" y="5097780"/>
            <a:ext cx="297180" cy="220980"/>
          </a:xfrm>
          <a:custGeom>
            <a:avLst/>
            <a:gdLst>
              <a:gd name="connsiteX0" fmla="*/ 0 w 297180"/>
              <a:gd name="connsiteY0" fmla="*/ 0 h 220980"/>
              <a:gd name="connsiteX1" fmla="*/ 22860 w 297180"/>
              <a:gd name="connsiteY1" fmla="*/ 160020 h 220980"/>
              <a:gd name="connsiteX2" fmla="*/ 121920 w 297180"/>
              <a:gd name="connsiteY2" fmla="*/ 205740 h 220980"/>
              <a:gd name="connsiteX3" fmla="*/ 297180 w 297180"/>
              <a:gd name="connsiteY3" fmla="*/ 220980 h 220980"/>
            </a:gdLst>
            <a:ahLst/>
            <a:cxnLst>
              <a:cxn ang="0">
                <a:pos x="connsiteX0" y="connsiteY0"/>
              </a:cxn>
              <a:cxn ang="0">
                <a:pos x="connsiteX1" y="connsiteY1"/>
              </a:cxn>
              <a:cxn ang="0">
                <a:pos x="connsiteX2" y="connsiteY2"/>
              </a:cxn>
              <a:cxn ang="0">
                <a:pos x="connsiteX3" y="connsiteY3"/>
              </a:cxn>
            </a:cxnLst>
            <a:rect l="l" t="t" r="r" b="b"/>
            <a:pathLst>
              <a:path w="297180" h="220980">
                <a:moveTo>
                  <a:pt x="0" y="0"/>
                </a:moveTo>
                <a:cubicBezTo>
                  <a:pt x="1270" y="62865"/>
                  <a:pt x="2540" y="125730"/>
                  <a:pt x="22860" y="160020"/>
                </a:cubicBezTo>
                <a:cubicBezTo>
                  <a:pt x="43180" y="194310"/>
                  <a:pt x="76200" y="195580"/>
                  <a:pt x="121920" y="205740"/>
                </a:cubicBezTo>
                <a:cubicBezTo>
                  <a:pt x="167640" y="215900"/>
                  <a:pt x="232410" y="218440"/>
                  <a:pt x="297180" y="22098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4F25B24F-AC2A-4E61-83B0-DC106C8BAA97}"/>
              </a:ext>
            </a:extLst>
          </p:cNvPr>
          <p:cNvSpPr/>
          <p:nvPr/>
        </p:nvSpPr>
        <p:spPr>
          <a:xfrm>
            <a:off x="2163391" y="4702561"/>
            <a:ext cx="341889" cy="662687"/>
          </a:xfrm>
          <a:custGeom>
            <a:avLst/>
            <a:gdLst>
              <a:gd name="connsiteX0" fmla="*/ 122609 w 341889"/>
              <a:gd name="connsiteY0" fmla="*/ 639059 h 662687"/>
              <a:gd name="connsiteX1" fmla="*/ 275009 w 341889"/>
              <a:gd name="connsiteY1" fmla="*/ 646679 h 662687"/>
              <a:gd name="connsiteX2" fmla="*/ 335969 w 341889"/>
              <a:gd name="connsiteY2" fmla="*/ 456179 h 662687"/>
              <a:gd name="connsiteX3" fmla="*/ 137849 w 341889"/>
              <a:gd name="connsiteY3" fmla="*/ 280919 h 662687"/>
              <a:gd name="connsiteX4" fmla="*/ 689 w 341889"/>
              <a:gd name="connsiteY4" fmla="*/ 75179 h 662687"/>
              <a:gd name="connsiteX5" fmla="*/ 92129 w 341889"/>
              <a:gd name="connsiteY5" fmla="*/ 6599 h 662687"/>
              <a:gd name="connsiteX6" fmla="*/ 252149 w 341889"/>
              <a:gd name="connsiteY6" fmla="*/ 6599 h 66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889" h="662687">
                <a:moveTo>
                  <a:pt x="122609" y="639059"/>
                </a:moveTo>
                <a:cubicBezTo>
                  <a:pt x="181029" y="658109"/>
                  <a:pt x="239449" y="677159"/>
                  <a:pt x="275009" y="646679"/>
                </a:cubicBezTo>
                <a:cubicBezTo>
                  <a:pt x="310569" y="616199"/>
                  <a:pt x="358829" y="517139"/>
                  <a:pt x="335969" y="456179"/>
                </a:cubicBezTo>
                <a:cubicBezTo>
                  <a:pt x="313109" y="395219"/>
                  <a:pt x="193729" y="344419"/>
                  <a:pt x="137849" y="280919"/>
                </a:cubicBezTo>
                <a:cubicBezTo>
                  <a:pt x="81969" y="217419"/>
                  <a:pt x="8309" y="120899"/>
                  <a:pt x="689" y="75179"/>
                </a:cubicBezTo>
                <a:cubicBezTo>
                  <a:pt x="-6931" y="29459"/>
                  <a:pt x="50219" y="18029"/>
                  <a:pt x="92129" y="6599"/>
                </a:cubicBezTo>
                <a:cubicBezTo>
                  <a:pt x="134039" y="-4831"/>
                  <a:pt x="193094" y="884"/>
                  <a:pt x="252149" y="6599"/>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ggetto 21">
            <a:extLst>
              <a:ext uri="{FF2B5EF4-FFF2-40B4-BE49-F238E27FC236}">
                <a16:creationId xmlns:a16="http://schemas.microsoft.com/office/drawing/2014/main" id="{499D1BD7-3871-4411-AB9F-A0A9AD88982E}"/>
              </a:ext>
            </a:extLst>
          </p:cNvPr>
          <p:cNvGraphicFramePr>
            <a:graphicFrameLocks noChangeAspect="1"/>
          </p:cNvGraphicFramePr>
          <p:nvPr>
            <p:extLst>
              <p:ext uri="{D42A27DB-BD31-4B8C-83A1-F6EECF244321}">
                <p14:modId xmlns:p14="http://schemas.microsoft.com/office/powerpoint/2010/main" val="2218109554"/>
              </p:ext>
            </p:extLst>
          </p:nvPr>
        </p:nvGraphicFramePr>
        <p:xfrm>
          <a:off x="1779030" y="5670982"/>
          <a:ext cx="1614487" cy="541337"/>
        </p:xfrm>
        <a:graphic>
          <a:graphicData uri="http://schemas.openxmlformats.org/presentationml/2006/ole">
            <mc:AlternateContent xmlns:mc="http://schemas.openxmlformats.org/markup-compatibility/2006">
              <mc:Choice xmlns:v="urn:schemas-microsoft-com:vml" Requires="v">
                <p:oleObj spid="_x0000_s17616" name="Equation" r:id="rId21" imgW="761760" imgH="253800" progId="Equation.DSMT4">
                  <p:embed/>
                </p:oleObj>
              </mc:Choice>
              <mc:Fallback>
                <p:oleObj name="Equation" r:id="rId21" imgW="761760" imgH="253800" progId="Equation.DSMT4">
                  <p:embed/>
                  <p:pic>
                    <p:nvPicPr>
                      <p:cNvPr id="16" name="Oggetto 15">
                        <a:extLst>
                          <a:ext uri="{FF2B5EF4-FFF2-40B4-BE49-F238E27FC236}">
                            <a16:creationId xmlns:a16="http://schemas.microsoft.com/office/drawing/2014/main" id="{F73B15A1-0E70-44F7-896D-34F208074CF8}"/>
                          </a:ext>
                        </a:extLst>
                      </p:cNvPr>
                      <p:cNvPicPr>
                        <a:picLocks noChangeAspect="1" noChangeArrowheads="1"/>
                      </p:cNvPicPr>
                      <p:nvPr/>
                    </p:nvPicPr>
                    <p:blipFill>
                      <a:blip r:embed="rId22"/>
                      <a:srcRect/>
                      <a:stretch>
                        <a:fillRect/>
                      </a:stretch>
                    </p:blipFill>
                    <p:spPr bwMode="auto">
                      <a:xfrm>
                        <a:off x="1779030" y="5670982"/>
                        <a:ext cx="1614487" cy="541337"/>
                      </a:xfrm>
                      <a:prstGeom prst="rect">
                        <a:avLst/>
                      </a:prstGeom>
                      <a:noFill/>
                    </p:spPr>
                  </p:pic>
                </p:oleObj>
              </mc:Fallback>
            </mc:AlternateContent>
          </a:graphicData>
        </a:graphic>
      </p:graphicFrame>
      <p:sp>
        <p:nvSpPr>
          <p:cNvPr id="23" name="Rettangolo con angoli arrotondati 22">
            <a:extLst>
              <a:ext uri="{FF2B5EF4-FFF2-40B4-BE49-F238E27FC236}">
                <a16:creationId xmlns:a16="http://schemas.microsoft.com/office/drawing/2014/main" id="{EE67E055-B3FD-4CD8-8E1C-183A1A0C1439}"/>
              </a:ext>
            </a:extLst>
          </p:cNvPr>
          <p:cNvSpPr/>
          <p:nvPr/>
        </p:nvSpPr>
        <p:spPr>
          <a:xfrm>
            <a:off x="5400572" y="5109655"/>
            <a:ext cx="5012398" cy="1041656"/>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20024E42-39B2-4373-8D23-5FDB726C56B4}"/>
              </a:ext>
            </a:extLst>
          </p:cNvPr>
          <p:cNvSpPr txBox="1"/>
          <p:nvPr/>
        </p:nvSpPr>
        <p:spPr>
          <a:xfrm>
            <a:off x="319350" y="4541478"/>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37519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20" grpId="0" animBg="1"/>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EC954-D0C0-4BA3-9903-DDF0A72C5FCC}"/>
              </a:ext>
            </a:extLst>
          </p:cNvPr>
          <p:cNvSpPr>
            <a:spLocks noGrp="1"/>
          </p:cNvSpPr>
          <p:nvPr>
            <p:ph type="title"/>
          </p:nvPr>
        </p:nvSpPr>
        <p:spPr>
          <a:xfrm>
            <a:off x="838200" y="17260"/>
            <a:ext cx="10515600" cy="662397"/>
          </a:xfrm>
        </p:spPr>
        <p:txBody>
          <a:bodyPr/>
          <a:lstStyle/>
          <a:p>
            <a:r>
              <a:rPr lang="en-US" dirty="0"/>
              <a:t>Dynamic CMFB: properties of all-capacitor networks</a:t>
            </a:r>
          </a:p>
        </p:txBody>
      </p:sp>
      <p:sp>
        <p:nvSpPr>
          <p:cNvPr id="3" name="Segnaposto piè di pagina 2">
            <a:extLst>
              <a:ext uri="{FF2B5EF4-FFF2-40B4-BE49-F238E27FC236}">
                <a16:creationId xmlns:a16="http://schemas.microsoft.com/office/drawing/2014/main" id="{58AEEE66-3E1D-4F17-A73E-69D9117988B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3147849-86CC-40CE-BD13-17F56F61B743}"/>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Elemento grafico 4">
            <a:extLst>
              <a:ext uri="{FF2B5EF4-FFF2-40B4-BE49-F238E27FC236}">
                <a16:creationId xmlns:a16="http://schemas.microsoft.com/office/drawing/2014/main" id="{4E02FA2D-4DFA-48F9-8279-60694A365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8054" y="2653835"/>
            <a:ext cx="2640545" cy="3265280"/>
          </a:xfrm>
          <a:prstGeom prst="rect">
            <a:avLst/>
          </a:prstGeom>
        </p:spPr>
      </p:pic>
      <p:sp>
        <p:nvSpPr>
          <p:cNvPr id="6" name="CasellaDiTesto 5">
            <a:extLst>
              <a:ext uri="{FF2B5EF4-FFF2-40B4-BE49-F238E27FC236}">
                <a16:creationId xmlns:a16="http://schemas.microsoft.com/office/drawing/2014/main" id="{BEB076EF-F6DB-4D00-B151-7E19C861818D}"/>
              </a:ext>
            </a:extLst>
          </p:cNvPr>
          <p:cNvSpPr txBox="1"/>
          <p:nvPr/>
        </p:nvSpPr>
        <p:spPr>
          <a:xfrm>
            <a:off x="167307" y="938885"/>
            <a:ext cx="774258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network made up by only capacitors and independent voltage sources I cannot determine the value of nodal voltages  (such as V</a:t>
            </a:r>
            <a:r>
              <a:rPr lang="en-US" sz="2400" baseline="-25000"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since it is affected by the initial voltages stored across the capacitors. </a:t>
            </a:r>
          </a:p>
        </p:txBody>
      </p:sp>
      <p:pic>
        <p:nvPicPr>
          <p:cNvPr id="7" name="Elemento grafico 6">
            <a:extLst>
              <a:ext uri="{FF2B5EF4-FFF2-40B4-BE49-F238E27FC236}">
                <a16:creationId xmlns:a16="http://schemas.microsoft.com/office/drawing/2014/main" id="{BC2A664B-EE71-4527-9701-0D4676AA02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5812" y="986009"/>
            <a:ext cx="3086100" cy="3733800"/>
          </a:xfrm>
          <a:prstGeom prst="rect">
            <a:avLst/>
          </a:prstGeom>
        </p:spPr>
      </p:pic>
      <p:sp>
        <p:nvSpPr>
          <p:cNvPr id="8" name="CasellaDiTesto 7">
            <a:extLst>
              <a:ext uri="{FF2B5EF4-FFF2-40B4-BE49-F238E27FC236}">
                <a16:creationId xmlns:a16="http://schemas.microsoft.com/office/drawing/2014/main" id="{A20972FB-1BD1-4C02-BFCC-C2EBEDF9A899}"/>
              </a:ext>
            </a:extLst>
          </p:cNvPr>
          <p:cNvSpPr txBox="1"/>
          <p:nvPr/>
        </p:nvSpPr>
        <p:spPr>
          <a:xfrm>
            <a:off x="4470950" y="4412254"/>
            <a:ext cx="606949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can find the voltage variations between two instants, once the variations of the voltage sources are known. To this aim, an equivalent resistive network can be used </a:t>
            </a:r>
          </a:p>
        </p:txBody>
      </p:sp>
      <p:graphicFrame>
        <p:nvGraphicFramePr>
          <p:cNvPr id="9" name="Oggetto 8">
            <a:extLst>
              <a:ext uri="{FF2B5EF4-FFF2-40B4-BE49-F238E27FC236}">
                <a16:creationId xmlns:a16="http://schemas.microsoft.com/office/drawing/2014/main" id="{99F5030D-136F-46C7-808C-B7AC5BA213E7}"/>
              </a:ext>
            </a:extLst>
          </p:cNvPr>
          <p:cNvGraphicFramePr>
            <a:graphicFrameLocks noChangeAspect="1"/>
          </p:cNvGraphicFramePr>
          <p:nvPr>
            <p:extLst>
              <p:ext uri="{D42A27DB-BD31-4B8C-83A1-F6EECF244321}">
                <p14:modId xmlns:p14="http://schemas.microsoft.com/office/powerpoint/2010/main" val="3407051403"/>
              </p:ext>
            </p:extLst>
          </p:nvPr>
        </p:nvGraphicFramePr>
        <p:xfrm>
          <a:off x="4969564" y="3131343"/>
          <a:ext cx="3467100" cy="595313"/>
        </p:xfrm>
        <a:graphic>
          <a:graphicData uri="http://schemas.openxmlformats.org/presentationml/2006/ole">
            <mc:AlternateContent xmlns:mc="http://schemas.openxmlformats.org/markup-compatibility/2006">
              <mc:Choice xmlns:v="urn:schemas-microsoft-com:vml" Requires="v">
                <p:oleObj spid="_x0000_s18454" name="Equation" r:id="rId7" imgW="1638000" imgH="279360" progId="Equation.DSMT4">
                  <p:embed/>
                </p:oleObj>
              </mc:Choice>
              <mc:Fallback>
                <p:oleObj name="Equation" r:id="rId7" imgW="1638000" imgH="279360" progId="Equation.DSMT4">
                  <p:embed/>
                  <p:pic>
                    <p:nvPicPr>
                      <p:cNvPr id="11" name="Oggetto 10">
                        <a:extLst>
                          <a:ext uri="{FF2B5EF4-FFF2-40B4-BE49-F238E27FC236}">
                            <a16:creationId xmlns:a16="http://schemas.microsoft.com/office/drawing/2014/main" id="{3772D77E-E511-4617-BCF1-6FD86D5E537F}"/>
                          </a:ext>
                        </a:extLst>
                      </p:cNvPr>
                      <p:cNvPicPr>
                        <a:picLocks noChangeAspect="1" noChangeArrowheads="1"/>
                      </p:cNvPicPr>
                      <p:nvPr/>
                    </p:nvPicPr>
                    <p:blipFill>
                      <a:blip r:embed="rId8"/>
                      <a:srcRect/>
                      <a:stretch>
                        <a:fillRect/>
                      </a:stretch>
                    </p:blipFill>
                    <p:spPr bwMode="auto">
                      <a:xfrm>
                        <a:off x="4969564" y="3131343"/>
                        <a:ext cx="3467100" cy="595313"/>
                      </a:xfrm>
                      <a:prstGeom prst="rect">
                        <a:avLst/>
                      </a:prstGeom>
                      <a:noFill/>
                    </p:spPr>
                  </p:pic>
                </p:oleObj>
              </mc:Fallback>
            </mc:AlternateContent>
          </a:graphicData>
        </a:graphic>
      </p:graphicFrame>
    </p:spTree>
    <p:extLst>
      <p:ext uri="{BB962C8B-B14F-4D97-AF65-F5344CB8AC3E}">
        <p14:creationId xmlns:p14="http://schemas.microsoft.com/office/powerpoint/2010/main" val="7067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3BB1CEA3-AEE7-496E-BBE8-651D9D26283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1DCD88B-690B-4409-AF79-F1841D3AD36A}"/>
              </a:ext>
            </a:extLst>
          </p:cNvPr>
          <p:cNvSpPr>
            <a:spLocks noGrp="1"/>
          </p:cNvSpPr>
          <p:nvPr>
            <p:ph type="sldNum" sz="quarter" idx="12"/>
          </p:nvPr>
        </p:nvSpPr>
        <p:spPr/>
        <p:txBody>
          <a:bodyPr/>
          <a:lstStyle/>
          <a:p>
            <a:fld id="{02055017-B6DE-4C35-A63B-40EADAC97849}" type="slidenum">
              <a:rPr lang="en-US" smtClean="0"/>
              <a:t>22</a:t>
            </a:fld>
            <a:endParaRPr lang="en-US" dirty="0"/>
          </a:p>
        </p:txBody>
      </p:sp>
      <p:sp>
        <p:nvSpPr>
          <p:cNvPr id="5" name="Titolo 1">
            <a:extLst>
              <a:ext uri="{FF2B5EF4-FFF2-40B4-BE49-F238E27FC236}">
                <a16:creationId xmlns:a16="http://schemas.microsoft.com/office/drawing/2014/main" id="{73F5F929-2CF0-4924-BEFD-4EAE37410722}"/>
              </a:ext>
            </a:extLst>
          </p:cNvPr>
          <p:cNvSpPr>
            <a:spLocks noGrp="1"/>
          </p:cNvSpPr>
          <p:nvPr>
            <p:ph type="title"/>
          </p:nvPr>
        </p:nvSpPr>
        <p:spPr>
          <a:xfrm>
            <a:off x="838200" y="17260"/>
            <a:ext cx="10515600" cy="662397"/>
          </a:xfrm>
        </p:spPr>
        <p:txBody>
          <a:bodyPr/>
          <a:lstStyle/>
          <a:p>
            <a:r>
              <a:rPr lang="en-US" dirty="0"/>
              <a:t>Dynamic CMFB: implementation</a:t>
            </a:r>
          </a:p>
        </p:txBody>
      </p:sp>
      <p:graphicFrame>
        <p:nvGraphicFramePr>
          <p:cNvPr id="6" name="Oggetto 5">
            <a:extLst>
              <a:ext uri="{FF2B5EF4-FFF2-40B4-BE49-F238E27FC236}">
                <a16:creationId xmlns:a16="http://schemas.microsoft.com/office/drawing/2014/main" id="{01ED6A42-2286-4273-BB62-630BBFEBAC81}"/>
              </a:ext>
            </a:extLst>
          </p:cNvPr>
          <p:cNvGraphicFramePr>
            <a:graphicFrameLocks noChangeAspect="1"/>
          </p:cNvGraphicFramePr>
          <p:nvPr>
            <p:extLst>
              <p:ext uri="{D42A27DB-BD31-4B8C-83A1-F6EECF244321}">
                <p14:modId xmlns:p14="http://schemas.microsoft.com/office/powerpoint/2010/main" val="1790702043"/>
              </p:ext>
            </p:extLst>
          </p:nvPr>
        </p:nvGraphicFramePr>
        <p:xfrm>
          <a:off x="1435034" y="2572920"/>
          <a:ext cx="3227387" cy="541337"/>
        </p:xfrm>
        <a:graphic>
          <a:graphicData uri="http://schemas.openxmlformats.org/presentationml/2006/ole">
            <mc:AlternateContent xmlns:mc="http://schemas.openxmlformats.org/markup-compatibility/2006">
              <mc:Choice xmlns:v="urn:schemas-microsoft-com:vml" Requires="v">
                <p:oleObj spid="_x0000_s19569" name="Equation" r:id="rId3" imgW="1523880" imgH="253800" progId="Equation.DSMT4">
                  <p:embed/>
                </p:oleObj>
              </mc:Choice>
              <mc:Fallback>
                <p:oleObj name="Equation" r:id="rId3" imgW="1523880" imgH="253800" progId="Equation.DSMT4">
                  <p:embed/>
                  <p:pic>
                    <p:nvPicPr>
                      <p:cNvPr id="16" name="Oggetto 15">
                        <a:extLst>
                          <a:ext uri="{FF2B5EF4-FFF2-40B4-BE49-F238E27FC236}">
                            <a16:creationId xmlns:a16="http://schemas.microsoft.com/office/drawing/2014/main" id="{F73B15A1-0E70-44F7-896D-34F208074CF8}"/>
                          </a:ext>
                        </a:extLst>
                      </p:cNvPr>
                      <p:cNvPicPr>
                        <a:picLocks noChangeAspect="1" noChangeArrowheads="1"/>
                      </p:cNvPicPr>
                      <p:nvPr/>
                    </p:nvPicPr>
                    <p:blipFill>
                      <a:blip r:embed="rId4"/>
                      <a:srcRect/>
                      <a:stretch>
                        <a:fillRect/>
                      </a:stretch>
                    </p:blipFill>
                    <p:spPr bwMode="auto">
                      <a:xfrm>
                        <a:off x="1435034" y="2572920"/>
                        <a:ext cx="3227387" cy="541337"/>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F4E9BDD0-AE5B-4409-822B-53ED1CF1C9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335" y="640526"/>
            <a:ext cx="3227388" cy="1855502"/>
          </a:xfrm>
          <a:prstGeom prst="rect">
            <a:avLst/>
          </a:prstGeom>
        </p:spPr>
      </p:pic>
      <p:pic>
        <p:nvPicPr>
          <p:cNvPr id="9" name="Elemento grafico 8">
            <a:extLst>
              <a:ext uri="{FF2B5EF4-FFF2-40B4-BE49-F238E27FC236}">
                <a16:creationId xmlns:a16="http://schemas.microsoft.com/office/drawing/2014/main" id="{53F5A602-A7EA-4418-8052-D2B705CDA9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7275" y="766358"/>
            <a:ext cx="1085850" cy="2228850"/>
          </a:xfrm>
          <a:prstGeom prst="rect">
            <a:avLst/>
          </a:prstGeom>
        </p:spPr>
      </p:pic>
      <p:sp>
        <p:nvSpPr>
          <p:cNvPr id="10" name="CasellaDiTesto 9">
            <a:extLst>
              <a:ext uri="{FF2B5EF4-FFF2-40B4-BE49-F238E27FC236}">
                <a16:creationId xmlns:a16="http://schemas.microsoft.com/office/drawing/2014/main" id="{44DF9136-0CEF-4B7E-B8BE-546D3EAA97E8}"/>
              </a:ext>
            </a:extLst>
          </p:cNvPr>
          <p:cNvSpPr txBox="1"/>
          <p:nvPr/>
        </p:nvSpPr>
        <p:spPr>
          <a:xfrm>
            <a:off x="5752442" y="2210377"/>
            <a:ext cx="172652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Initial idea: </a:t>
            </a:r>
          </a:p>
          <a:p>
            <a:r>
              <a:rPr lang="en-US" sz="2000" dirty="0">
                <a:latin typeface="Arial" panose="020B0604020202020204" pitchFamily="34" charset="0"/>
                <a:cs typeface="Arial" panose="020B0604020202020204" pitchFamily="34" charset="0"/>
              </a:rPr>
              <a:t>replace </a:t>
            </a:r>
          </a:p>
          <a:p>
            <a:r>
              <a:rPr lang="en-US" sz="2000" dirty="0">
                <a:latin typeface="Arial" panose="020B0604020202020204" pitchFamily="34" charset="0"/>
                <a:cs typeface="Arial" panose="020B0604020202020204" pitchFamily="34" charset="0"/>
              </a:rPr>
              <a:t>R with C</a:t>
            </a:r>
          </a:p>
        </p:txBody>
      </p:sp>
      <p:grpSp>
        <p:nvGrpSpPr>
          <p:cNvPr id="15" name="Gruppo 14">
            <a:extLst>
              <a:ext uri="{FF2B5EF4-FFF2-40B4-BE49-F238E27FC236}">
                <a16:creationId xmlns:a16="http://schemas.microsoft.com/office/drawing/2014/main" id="{A156F6C5-ED50-42DD-A24D-A1C368AD03D3}"/>
              </a:ext>
            </a:extLst>
          </p:cNvPr>
          <p:cNvGrpSpPr/>
          <p:nvPr/>
        </p:nvGrpSpPr>
        <p:grpSpPr>
          <a:xfrm>
            <a:off x="7967489" y="1690845"/>
            <a:ext cx="272290" cy="471773"/>
            <a:chOff x="8191500" y="1694109"/>
            <a:chExt cx="272290" cy="471773"/>
          </a:xfrm>
        </p:grpSpPr>
        <p:cxnSp>
          <p:nvCxnSpPr>
            <p:cNvPr id="13" name="Connettore diritto 12">
              <a:extLst>
                <a:ext uri="{FF2B5EF4-FFF2-40B4-BE49-F238E27FC236}">
                  <a16:creationId xmlns:a16="http://schemas.microsoft.com/office/drawing/2014/main" id="{13424724-4DA4-4489-A613-A83A5EFCF1BF}"/>
                </a:ext>
              </a:extLst>
            </p:cNvPr>
            <p:cNvCxnSpPr/>
            <p:nvPr/>
          </p:nvCxnSpPr>
          <p:spPr>
            <a:xfrm flipH="1">
              <a:off x="8191500" y="1694109"/>
              <a:ext cx="272290" cy="464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6B688D3A-A4F4-44D0-B6B4-830709B2102F}"/>
                </a:ext>
              </a:extLst>
            </p:cNvPr>
            <p:cNvCxnSpPr>
              <a:cxnSpLocks/>
            </p:cNvCxnSpPr>
            <p:nvPr/>
          </p:nvCxnSpPr>
          <p:spPr>
            <a:xfrm>
              <a:off x="8191500" y="1700991"/>
              <a:ext cx="272290" cy="464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7" name="Oggetto 16">
            <a:extLst>
              <a:ext uri="{FF2B5EF4-FFF2-40B4-BE49-F238E27FC236}">
                <a16:creationId xmlns:a16="http://schemas.microsoft.com/office/drawing/2014/main" id="{EA0A447A-F333-43EC-9FCB-D27E04CE60C7}"/>
              </a:ext>
            </a:extLst>
          </p:cNvPr>
          <p:cNvGraphicFramePr>
            <a:graphicFrameLocks noChangeAspect="1"/>
          </p:cNvGraphicFramePr>
          <p:nvPr>
            <p:extLst>
              <p:ext uri="{D42A27DB-BD31-4B8C-83A1-F6EECF244321}">
                <p14:modId xmlns:p14="http://schemas.microsoft.com/office/powerpoint/2010/main" val="2452091737"/>
              </p:ext>
            </p:extLst>
          </p:nvPr>
        </p:nvGraphicFramePr>
        <p:xfrm>
          <a:off x="9724563" y="1595834"/>
          <a:ext cx="2158032" cy="716635"/>
        </p:xfrm>
        <a:graphic>
          <a:graphicData uri="http://schemas.openxmlformats.org/presentationml/2006/ole">
            <mc:AlternateContent xmlns:mc="http://schemas.openxmlformats.org/markup-compatibility/2006">
              <mc:Choice xmlns:v="urn:schemas-microsoft-com:vml" Requires="v">
                <p:oleObj spid="_x0000_s19570" name="Equation" r:id="rId9" imgW="1193760" imgH="393480" progId="Equation.DSMT4">
                  <p:embed/>
                </p:oleObj>
              </mc:Choice>
              <mc:Fallback>
                <p:oleObj name="Equation" r:id="rId9" imgW="1193760" imgH="393480" progId="Equation.DSMT4">
                  <p:embed/>
                  <p:pic>
                    <p:nvPicPr>
                      <p:cNvPr id="6" name="Oggetto 5">
                        <a:extLst>
                          <a:ext uri="{FF2B5EF4-FFF2-40B4-BE49-F238E27FC236}">
                            <a16:creationId xmlns:a16="http://schemas.microsoft.com/office/drawing/2014/main" id="{01ED6A42-2286-4273-BB62-630BBFEBAC81}"/>
                          </a:ext>
                        </a:extLst>
                      </p:cNvPr>
                      <p:cNvPicPr>
                        <a:picLocks noChangeAspect="1" noChangeArrowheads="1"/>
                      </p:cNvPicPr>
                      <p:nvPr/>
                    </p:nvPicPr>
                    <p:blipFill>
                      <a:blip r:embed="rId10"/>
                      <a:srcRect/>
                      <a:stretch>
                        <a:fillRect/>
                      </a:stretch>
                    </p:blipFill>
                    <p:spPr bwMode="auto">
                      <a:xfrm>
                        <a:off x="9724563" y="1595834"/>
                        <a:ext cx="2158032" cy="71663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86EC1A9B-2415-426E-BF76-A8956D26BB08}"/>
              </a:ext>
            </a:extLst>
          </p:cNvPr>
          <p:cNvGraphicFramePr>
            <a:graphicFrameLocks noChangeAspect="1"/>
          </p:cNvGraphicFramePr>
          <p:nvPr>
            <p:extLst>
              <p:ext uri="{D42A27DB-BD31-4B8C-83A1-F6EECF244321}">
                <p14:modId xmlns:p14="http://schemas.microsoft.com/office/powerpoint/2010/main" val="1091654829"/>
              </p:ext>
            </p:extLst>
          </p:nvPr>
        </p:nvGraphicFramePr>
        <p:xfrm>
          <a:off x="9129528" y="612034"/>
          <a:ext cx="550862" cy="415925"/>
        </p:xfrm>
        <a:graphic>
          <a:graphicData uri="http://schemas.openxmlformats.org/presentationml/2006/ole">
            <mc:AlternateContent xmlns:mc="http://schemas.openxmlformats.org/markup-compatibility/2006">
              <mc:Choice xmlns:v="urn:schemas-microsoft-com:vml" Requires="v">
                <p:oleObj spid="_x0000_s19571" name="Equation" r:id="rId11" imgW="304560" imgH="228600" progId="Equation.DSMT4">
                  <p:embed/>
                </p:oleObj>
              </mc:Choice>
              <mc:Fallback>
                <p:oleObj name="Equation" r:id="rId11" imgW="304560" imgH="228600" progId="Equation.DSMT4">
                  <p:embed/>
                  <p:pic>
                    <p:nvPicPr>
                      <p:cNvPr id="17" name="Oggetto 16">
                        <a:extLst>
                          <a:ext uri="{FF2B5EF4-FFF2-40B4-BE49-F238E27FC236}">
                            <a16:creationId xmlns:a16="http://schemas.microsoft.com/office/drawing/2014/main" id="{EA0A447A-F333-43EC-9FCB-D27E04CE60C7}"/>
                          </a:ext>
                        </a:extLst>
                      </p:cNvPr>
                      <p:cNvPicPr>
                        <a:picLocks noChangeAspect="1" noChangeArrowheads="1"/>
                      </p:cNvPicPr>
                      <p:nvPr/>
                    </p:nvPicPr>
                    <p:blipFill>
                      <a:blip r:embed="rId12"/>
                      <a:srcRect/>
                      <a:stretch>
                        <a:fillRect/>
                      </a:stretch>
                    </p:blipFill>
                    <p:spPr bwMode="auto">
                      <a:xfrm>
                        <a:off x="9129528" y="612034"/>
                        <a:ext cx="550862" cy="41592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D7AA2D12-48EB-45E2-9685-04B513D3FCA1}"/>
              </a:ext>
            </a:extLst>
          </p:cNvPr>
          <p:cNvGraphicFramePr>
            <a:graphicFrameLocks noChangeAspect="1"/>
          </p:cNvGraphicFramePr>
          <p:nvPr>
            <p:extLst>
              <p:ext uri="{D42A27DB-BD31-4B8C-83A1-F6EECF244321}">
                <p14:modId xmlns:p14="http://schemas.microsoft.com/office/powerpoint/2010/main" val="2683693649"/>
              </p:ext>
            </p:extLst>
          </p:nvPr>
        </p:nvGraphicFramePr>
        <p:xfrm>
          <a:off x="9082505" y="2697726"/>
          <a:ext cx="596900" cy="415925"/>
        </p:xfrm>
        <a:graphic>
          <a:graphicData uri="http://schemas.openxmlformats.org/presentationml/2006/ole">
            <mc:AlternateContent xmlns:mc="http://schemas.openxmlformats.org/markup-compatibility/2006">
              <mc:Choice xmlns:v="urn:schemas-microsoft-com:vml" Requires="v">
                <p:oleObj spid="_x0000_s19572" name="Equation" r:id="rId13" imgW="330120" imgH="228600" progId="Equation.DSMT4">
                  <p:embed/>
                </p:oleObj>
              </mc:Choice>
              <mc:Fallback>
                <p:oleObj name="Equation" r:id="rId13" imgW="330120" imgH="228600" progId="Equation.DSMT4">
                  <p:embed/>
                  <p:pic>
                    <p:nvPicPr>
                      <p:cNvPr id="18" name="Oggetto 17">
                        <a:extLst>
                          <a:ext uri="{FF2B5EF4-FFF2-40B4-BE49-F238E27FC236}">
                            <a16:creationId xmlns:a16="http://schemas.microsoft.com/office/drawing/2014/main" id="{86EC1A9B-2415-426E-BF76-A8956D26BB08}"/>
                          </a:ext>
                        </a:extLst>
                      </p:cNvPr>
                      <p:cNvPicPr>
                        <a:picLocks noChangeAspect="1" noChangeArrowheads="1"/>
                      </p:cNvPicPr>
                      <p:nvPr/>
                    </p:nvPicPr>
                    <p:blipFill>
                      <a:blip r:embed="rId14"/>
                      <a:srcRect/>
                      <a:stretch>
                        <a:fillRect/>
                      </a:stretch>
                    </p:blipFill>
                    <p:spPr bwMode="auto">
                      <a:xfrm>
                        <a:off x="9082505" y="2697726"/>
                        <a:ext cx="596900" cy="415925"/>
                      </a:xfrm>
                      <a:prstGeom prst="rect">
                        <a:avLst/>
                      </a:prstGeom>
                      <a:noFill/>
                    </p:spPr>
                  </p:pic>
                </p:oleObj>
              </mc:Fallback>
            </mc:AlternateContent>
          </a:graphicData>
        </a:graphic>
      </p:graphicFrame>
      <p:sp>
        <p:nvSpPr>
          <p:cNvPr id="22" name="CasellaDiTesto 21">
            <a:extLst>
              <a:ext uri="{FF2B5EF4-FFF2-40B4-BE49-F238E27FC236}">
                <a16:creationId xmlns:a16="http://schemas.microsoft.com/office/drawing/2014/main" id="{0A7DE1BA-752F-4299-BE54-DFAE6D07D55E}"/>
              </a:ext>
            </a:extLst>
          </p:cNvPr>
          <p:cNvSpPr txBox="1"/>
          <p:nvPr/>
        </p:nvSpPr>
        <p:spPr>
          <a:xfrm>
            <a:off x="375385" y="3405952"/>
            <a:ext cx="28392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1: </a:t>
            </a:r>
            <a:r>
              <a:rPr lang="en-US" sz="2400" dirty="0" err="1">
                <a:latin typeface="Arial" panose="020B0604020202020204" pitchFamily="34" charset="0"/>
                <a:cs typeface="Arial" panose="020B0604020202020204" pitchFamily="34" charset="0"/>
              </a:rPr>
              <a:t>precharge</a:t>
            </a:r>
            <a:endParaRPr lang="en-US" sz="24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AF4587C1-0EFE-4BB5-ABA8-FBFA88C1266C}"/>
              </a:ext>
            </a:extLst>
          </p:cNvPr>
          <p:cNvSpPr txBox="1"/>
          <p:nvPr/>
        </p:nvSpPr>
        <p:spPr>
          <a:xfrm>
            <a:off x="3602773" y="3429000"/>
            <a:ext cx="353814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2: calculate V</a:t>
            </a:r>
            <a:r>
              <a:rPr lang="en-US" sz="2400" baseline="-25000" dirty="0">
                <a:latin typeface="Arial" panose="020B0604020202020204" pitchFamily="34" charset="0"/>
                <a:cs typeface="Arial" panose="020B0604020202020204" pitchFamily="34" charset="0"/>
              </a:rPr>
              <a:t>CMFB</a:t>
            </a:r>
          </a:p>
        </p:txBody>
      </p:sp>
      <p:sp>
        <p:nvSpPr>
          <p:cNvPr id="24" name="CasellaDiTesto 23">
            <a:extLst>
              <a:ext uri="{FF2B5EF4-FFF2-40B4-BE49-F238E27FC236}">
                <a16:creationId xmlns:a16="http://schemas.microsoft.com/office/drawing/2014/main" id="{DF6E127B-A563-46C9-9E62-174394572A08}"/>
              </a:ext>
            </a:extLst>
          </p:cNvPr>
          <p:cNvSpPr txBox="1"/>
          <p:nvPr/>
        </p:nvSpPr>
        <p:spPr>
          <a:xfrm>
            <a:off x="10159209" y="2397856"/>
            <a:ext cx="172652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is what the network can do</a:t>
            </a:r>
          </a:p>
        </p:txBody>
      </p:sp>
      <p:graphicFrame>
        <p:nvGraphicFramePr>
          <p:cNvPr id="26" name="Oggetto 25">
            <a:extLst>
              <a:ext uri="{FF2B5EF4-FFF2-40B4-BE49-F238E27FC236}">
                <a16:creationId xmlns:a16="http://schemas.microsoft.com/office/drawing/2014/main" id="{DE8F0B75-8469-4C40-9998-66C6961F9F4D}"/>
              </a:ext>
            </a:extLst>
          </p:cNvPr>
          <p:cNvGraphicFramePr>
            <a:graphicFrameLocks noChangeAspect="1"/>
          </p:cNvGraphicFramePr>
          <p:nvPr>
            <p:extLst>
              <p:ext uri="{D42A27DB-BD31-4B8C-83A1-F6EECF244321}">
                <p14:modId xmlns:p14="http://schemas.microsoft.com/office/powerpoint/2010/main" val="2659126094"/>
              </p:ext>
            </p:extLst>
          </p:nvPr>
        </p:nvGraphicFramePr>
        <p:xfrm>
          <a:off x="6578844" y="3905546"/>
          <a:ext cx="5110163" cy="974725"/>
        </p:xfrm>
        <a:graphic>
          <a:graphicData uri="http://schemas.openxmlformats.org/presentationml/2006/ole">
            <mc:AlternateContent xmlns:mc="http://schemas.openxmlformats.org/markup-compatibility/2006">
              <mc:Choice xmlns:v="urn:schemas-microsoft-com:vml" Requires="v">
                <p:oleObj spid="_x0000_s19573" name="Equation" r:id="rId15" imgW="2412720" imgH="457200" progId="Equation.DSMT4">
                  <p:embed/>
                </p:oleObj>
              </mc:Choice>
              <mc:Fallback>
                <p:oleObj name="Equation" r:id="rId15" imgW="2412720" imgH="457200" progId="Equation.DSMT4">
                  <p:embed/>
                  <p:pic>
                    <p:nvPicPr>
                      <p:cNvPr id="6" name="Oggetto 5">
                        <a:extLst>
                          <a:ext uri="{FF2B5EF4-FFF2-40B4-BE49-F238E27FC236}">
                            <a16:creationId xmlns:a16="http://schemas.microsoft.com/office/drawing/2014/main" id="{01ED6A42-2286-4273-BB62-630BBFEBAC81}"/>
                          </a:ext>
                        </a:extLst>
                      </p:cNvPr>
                      <p:cNvPicPr>
                        <a:picLocks noChangeAspect="1" noChangeArrowheads="1"/>
                      </p:cNvPicPr>
                      <p:nvPr/>
                    </p:nvPicPr>
                    <p:blipFill>
                      <a:blip r:embed="rId16"/>
                      <a:srcRect/>
                      <a:stretch>
                        <a:fillRect/>
                      </a:stretch>
                    </p:blipFill>
                    <p:spPr bwMode="auto">
                      <a:xfrm>
                        <a:off x="6578844" y="3905546"/>
                        <a:ext cx="5110163" cy="974725"/>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98E5970D-D84D-4B52-A690-E9A0CBC17366}"/>
              </a:ext>
            </a:extLst>
          </p:cNvPr>
          <p:cNvSpPr txBox="1"/>
          <p:nvPr/>
        </p:nvSpPr>
        <p:spPr>
          <a:xfrm>
            <a:off x="2327794" y="2179775"/>
            <a:ext cx="104022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Target</a:t>
            </a:r>
          </a:p>
        </p:txBody>
      </p:sp>
      <p:sp>
        <p:nvSpPr>
          <p:cNvPr id="28" name="CasellaDiTesto 27">
            <a:extLst>
              <a:ext uri="{FF2B5EF4-FFF2-40B4-BE49-F238E27FC236}">
                <a16:creationId xmlns:a16="http://schemas.microsoft.com/office/drawing/2014/main" id="{84C1C972-5A85-49CD-8E24-3FE23E7D660D}"/>
              </a:ext>
            </a:extLst>
          </p:cNvPr>
          <p:cNvSpPr txBox="1"/>
          <p:nvPr/>
        </p:nvSpPr>
        <p:spPr>
          <a:xfrm>
            <a:off x="6615702" y="5119291"/>
            <a:ext cx="251382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obtain the target, just set:</a:t>
            </a:r>
          </a:p>
        </p:txBody>
      </p:sp>
      <p:graphicFrame>
        <p:nvGraphicFramePr>
          <p:cNvPr id="29" name="Oggetto 28">
            <a:extLst>
              <a:ext uri="{FF2B5EF4-FFF2-40B4-BE49-F238E27FC236}">
                <a16:creationId xmlns:a16="http://schemas.microsoft.com/office/drawing/2014/main" id="{9C7911BB-7D09-4427-B09A-926CC40D2F46}"/>
              </a:ext>
            </a:extLst>
          </p:cNvPr>
          <p:cNvGraphicFramePr>
            <a:graphicFrameLocks noChangeAspect="1"/>
          </p:cNvGraphicFramePr>
          <p:nvPr>
            <p:extLst>
              <p:ext uri="{D42A27DB-BD31-4B8C-83A1-F6EECF244321}">
                <p14:modId xmlns:p14="http://schemas.microsoft.com/office/powerpoint/2010/main" val="3666508779"/>
              </p:ext>
            </p:extLst>
          </p:nvPr>
        </p:nvGraphicFramePr>
        <p:xfrm>
          <a:off x="8937007" y="4984675"/>
          <a:ext cx="2662237" cy="1030288"/>
        </p:xfrm>
        <a:graphic>
          <a:graphicData uri="http://schemas.openxmlformats.org/presentationml/2006/ole">
            <mc:AlternateContent xmlns:mc="http://schemas.openxmlformats.org/markup-compatibility/2006">
              <mc:Choice xmlns:v="urn:schemas-microsoft-com:vml" Requires="v">
                <p:oleObj spid="_x0000_s19574" name="Equation" r:id="rId17" imgW="1257120" imgH="482400" progId="Equation.DSMT4">
                  <p:embed/>
                </p:oleObj>
              </mc:Choice>
              <mc:Fallback>
                <p:oleObj name="Equation" r:id="rId17" imgW="1257120" imgH="482400" progId="Equation.DSMT4">
                  <p:embed/>
                  <p:pic>
                    <p:nvPicPr>
                      <p:cNvPr id="26" name="Oggetto 25">
                        <a:extLst>
                          <a:ext uri="{FF2B5EF4-FFF2-40B4-BE49-F238E27FC236}">
                            <a16:creationId xmlns:a16="http://schemas.microsoft.com/office/drawing/2014/main" id="{DE8F0B75-8469-4C40-9998-66C6961F9F4D}"/>
                          </a:ext>
                        </a:extLst>
                      </p:cNvPr>
                      <p:cNvPicPr>
                        <a:picLocks noChangeAspect="1" noChangeArrowheads="1"/>
                      </p:cNvPicPr>
                      <p:nvPr/>
                    </p:nvPicPr>
                    <p:blipFill>
                      <a:blip r:embed="rId18"/>
                      <a:srcRect/>
                      <a:stretch>
                        <a:fillRect/>
                      </a:stretch>
                    </p:blipFill>
                    <p:spPr bwMode="auto">
                      <a:xfrm>
                        <a:off x="8937007" y="4984675"/>
                        <a:ext cx="2662237" cy="1030288"/>
                      </a:xfrm>
                      <a:prstGeom prst="rect">
                        <a:avLst/>
                      </a:prstGeom>
                      <a:noFill/>
                    </p:spPr>
                  </p:pic>
                </p:oleObj>
              </mc:Fallback>
            </mc:AlternateContent>
          </a:graphicData>
        </a:graphic>
      </p:graphicFrame>
      <p:pic>
        <p:nvPicPr>
          <p:cNvPr id="30" name="Elemento grafico 29">
            <a:extLst>
              <a:ext uri="{FF2B5EF4-FFF2-40B4-BE49-F238E27FC236}">
                <a16:creationId xmlns:a16="http://schemas.microsoft.com/office/drawing/2014/main" id="{3BBDF574-3B64-408A-B030-7DFEFBEC155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80654" y="3903587"/>
            <a:ext cx="1028700" cy="2162175"/>
          </a:xfrm>
          <a:prstGeom prst="rect">
            <a:avLst/>
          </a:prstGeom>
        </p:spPr>
      </p:pic>
      <p:pic>
        <p:nvPicPr>
          <p:cNvPr id="31" name="Elemento grafico 30">
            <a:extLst>
              <a:ext uri="{FF2B5EF4-FFF2-40B4-BE49-F238E27FC236}">
                <a16:creationId xmlns:a16="http://schemas.microsoft.com/office/drawing/2014/main" id="{B14BAA98-9912-4B49-B2EB-2EB864315F1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15265" y="694538"/>
            <a:ext cx="847725" cy="2371725"/>
          </a:xfrm>
          <a:prstGeom prst="rect">
            <a:avLst/>
          </a:prstGeom>
        </p:spPr>
      </p:pic>
      <p:pic>
        <p:nvPicPr>
          <p:cNvPr id="32" name="Elemento grafico 31">
            <a:extLst>
              <a:ext uri="{FF2B5EF4-FFF2-40B4-BE49-F238E27FC236}">
                <a16:creationId xmlns:a16="http://schemas.microsoft.com/office/drawing/2014/main" id="{A82E0A9E-5ED0-43CD-ADCC-C19CB12E342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086388" y="887758"/>
            <a:ext cx="638175" cy="1847850"/>
          </a:xfrm>
          <a:prstGeom prst="rect">
            <a:avLst/>
          </a:prstGeom>
        </p:spPr>
      </p:pic>
      <p:pic>
        <p:nvPicPr>
          <p:cNvPr id="33" name="Elemento grafico 32">
            <a:extLst>
              <a:ext uri="{FF2B5EF4-FFF2-40B4-BE49-F238E27FC236}">
                <a16:creationId xmlns:a16="http://schemas.microsoft.com/office/drawing/2014/main" id="{33B3AD1E-3B2C-47E0-8046-4CA4B574EDB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126972" y="3929467"/>
            <a:ext cx="1695450" cy="2162175"/>
          </a:xfrm>
          <a:prstGeom prst="rect">
            <a:avLst/>
          </a:prstGeom>
        </p:spPr>
      </p:pic>
      <p:sp>
        <p:nvSpPr>
          <p:cNvPr id="34" name="CasellaDiTesto 33">
            <a:extLst>
              <a:ext uri="{FF2B5EF4-FFF2-40B4-BE49-F238E27FC236}">
                <a16:creationId xmlns:a16="http://schemas.microsoft.com/office/drawing/2014/main" id="{BC11954C-A323-4F40-B893-FA0FB9D3E38B}"/>
              </a:ext>
            </a:extLst>
          </p:cNvPr>
          <p:cNvSpPr txBox="1"/>
          <p:nvPr/>
        </p:nvSpPr>
        <p:spPr>
          <a:xfrm>
            <a:off x="0" y="1411168"/>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20622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P spid="24"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lemento grafico 8">
            <a:extLst>
              <a:ext uri="{FF2B5EF4-FFF2-40B4-BE49-F238E27FC236}">
                <a16:creationId xmlns:a16="http://schemas.microsoft.com/office/drawing/2014/main" id="{80D5BD59-73BD-422B-9BD9-9A2BB9C0B6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0519" y="763754"/>
            <a:ext cx="6511314" cy="3879081"/>
          </a:xfrm>
          <a:prstGeom prst="rect">
            <a:avLst/>
          </a:prstGeom>
        </p:spPr>
      </p:pic>
      <p:sp>
        <p:nvSpPr>
          <p:cNvPr id="2" name="Titolo 1">
            <a:extLst>
              <a:ext uri="{FF2B5EF4-FFF2-40B4-BE49-F238E27FC236}">
                <a16:creationId xmlns:a16="http://schemas.microsoft.com/office/drawing/2014/main" id="{0467E2F2-B7AA-4C50-8DEA-87DA2809049D}"/>
              </a:ext>
            </a:extLst>
          </p:cNvPr>
          <p:cNvSpPr>
            <a:spLocks noGrp="1"/>
          </p:cNvSpPr>
          <p:nvPr>
            <p:ph type="title"/>
          </p:nvPr>
        </p:nvSpPr>
        <p:spPr>
          <a:xfrm>
            <a:off x="838200" y="-79505"/>
            <a:ext cx="10515600" cy="662397"/>
          </a:xfrm>
        </p:spPr>
        <p:txBody>
          <a:bodyPr/>
          <a:lstStyle/>
          <a:p>
            <a:r>
              <a:rPr lang="en-US" dirty="0"/>
              <a:t>Dynamic CMFB: implementation</a:t>
            </a:r>
          </a:p>
        </p:txBody>
      </p:sp>
      <p:sp>
        <p:nvSpPr>
          <p:cNvPr id="3" name="Segnaposto piè di pagina 2">
            <a:extLst>
              <a:ext uri="{FF2B5EF4-FFF2-40B4-BE49-F238E27FC236}">
                <a16:creationId xmlns:a16="http://schemas.microsoft.com/office/drawing/2014/main" id="{55990320-A442-4903-A0A0-A078E8EA24A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C289355-8740-4020-8E9F-205B6E470613}"/>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5650DEA6-707B-4DD9-BD72-209CB4DAD2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755" y="2324100"/>
            <a:ext cx="4124325" cy="2209800"/>
          </a:xfrm>
          <a:prstGeom prst="rect">
            <a:avLst/>
          </a:prstGeom>
        </p:spPr>
      </p:pic>
      <p:graphicFrame>
        <p:nvGraphicFramePr>
          <p:cNvPr id="6" name="Oggetto 5">
            <a:extLst>
              <a:ext uri="{FF2B5EF4-FFF2-40B4-BE49-F238E27FC236}">
                <a16:creationId xmlns:a16="http://schemas.microsoft.com/office/drawing/2014/main" id="{8484323A-D730-4798-A939-11BB5B960848}"/>
              </a:ext>
            </a:extLst>
          </p:cNvPr>
          <p:cNvGraphicFramePr>
            <a:graphicFrameLocks noChangeAspect="1"/>
          </p:cNvGraphicFramePr>
          <p:nvPr>
            <p:extLst>
              <p:ext uri="{D42A27DB-BD31-4B8C-83A1-F6EECF244321}">
                <p14:modId xmlns:p14="http://schemas.microsoft.com/office/powerpoint/2010/main" val="812781851"/>
              </p:ext>
            </p:extLst>
          </p:nvPr>
        </p:nvGraphicFramePr>
        <p:xfrm>
          <a:off x="1746935" y="1040664"/>
          <a:ext cx="2662237" cy="1030288"/>
        </p:xfrm>
        <a:graphic>
          <a:graphicData uri="http://schemas.openxmlformats.org/presentationml/2006/ole">
            <mc:AlternateContent xmlns:mc="http://schemas.openxmlformats.org/markup-compatibility/2006">
              <mc:Choice xmlns:v="urn:schemas-microsoft-com:vml" Requires="v">
                <p:oleObj spid="_x0000_s20496" name="Equation" r:id="rId7" imgW="1257120" imgH="482400" progId="Equation.DSMT4">
                  <p:embed/>
                </p:oleObj>
              </mc:Choice>
              <mc:Fallback>
                <p:oleObj name="Equation" r:id="rId7" imgW="1257120" imgH="482400" progId="Equation.DSMT4">
                  <p:embed/>
                  <p:pic>
                    <p:nvPicPr>
                      <p:cNvPr id="29" name="Oggetto 28">
                        <a:extLst>
                          <a:ext uri="{FF2B5EF4-FFF2-40B4-BE49-F238E27FC236}">
                            <a16:creationId xmlns:a16="http://schemas.microsoft.com/office/drawing/2014/main" id="{9C7911BB-7D09-4427-B09A-926CC40D2F46}"/>
                          </a:ext>
                        </a:extLst>
                      </p:cNvPr>
                      <p:cNvPicPr>
                        <a:picLocks noChangeAspect="1" noChangeArrowheads="1"/>
                      </p:cNvPicPr>
                      <p:nvPr/>
                    </p:nvPicPr>
                    <p:blipFill>
                      <a:blip r:embed="rId8"/>
                      <a:srcRect/>
                      <a:stretch>
                        <a:fillRect/>
                      </a:stretch>
                    </p:blipFill>
                    <p:spPr bwMode="auto">
                      <a:xfrm>
                        <a:off x="1746935" y="1040664"/>
                        <a:ext cx="2662237" cy="1030288"/>
                      </a:xfrm>
                      <a:prstGeom prst="rect">
                        <a:avLst/>
                      </a:prstGeom>
                      <a:noFill/>
                    </p:spPr>
                  </p:pic>
                </p:oleObj>
              </mc:Fallback>
            </mc:AlternateContent>
          </a:graphicData>
        </a:graphic>
      </p:graphicFrame>
      <p:cxnSp>
        <p:nvCxnSpPr>
          <p:cNvPr id="8" name="Connettore 2 7">
            <a:extLst>
              <a:ext uri="{FF2B5EF4-FFF2-40B4-BE49-F238E27FC236}">
                <a16:creationId xmlns:a16="http://schemas.microsoft.com/office/drawing/2014/main" id="{E0AE482C-193D-4645-87DF-1B8648B22DB8}"/>
              </a:ext>
            </a:extLst>
          </p:cNvPr>
          <p:cNvCxnSpPr>
            <a:cxnSpLocks/>
          </p:cNvCxnSpPr>
          <p:nvPr/>
        </p:nvCxnSpPr>
        <p:spPr>
          <a:xfrm>
            <a:off x="6407708" y="767183"/>
            <a:ext cx="314426" cy="58455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274608DE-9246-46CB-9454-CE27E32C77A5}"/>
              </a:ext>
            </a:extLst>
          </p:cNvPr>
          <p:cNvCxnSpPr>
            <a:cxnSpLocks/>
          </p:cNvCxnSpPr>
          <p:nvPr/>
        </p:nvCxnSpPr>
        <p:spPr>
          <a:xfrm>
            <a:off x="6881482" y="655312"/>
            <a:ext cx="314426" cy="58455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91A853C1-2C66-4A59-9D10-601F4E3DB533}"/>
              </a:ext>
            </a:extLst>
          </p:cNvPr>
          <p:cNvCxnSpPr>
            <a:cxnSpLocks/>
          </p:cNvCxnSpPr>
          <p:nvPr/>
        </p:nvCxnSpPr>
        <p:spPr>
          <a:xfrm>
            <a:off x="9414036" y="2324100"/>
            <a:ext cx="314426" cy="58455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0290D428-B9AC-4655-9A9D-92543A4F808E}"/>
              </a:ext>
            </a:extLst>
          </p:cNvPr>
          <p:cNvCxnSpPr>
            <a:cxnSpLocks/>
          </p:cNvCxnSpPr>
          <p:nvPr/>
        </p:nvCxnSpPr>
        <p:spPr>
          <a:xfrm flipH="1">
            <a:off x="11387866" y="2616377"/>
            <a:ext cx="433967" cy="315349"/>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5B6780D9-5A5F-46A7-BE3F-97B82B2E481D}"/>
              </a:ext>
            </a:extLst>
          </p:cNvPr>
          <p:cNvSpPr txBox="1"/>
          <p:nvPr/>
        </p:nvSpPr>
        <p:spPr>
          <a:xfrm>
            <a:off x="317634" y="4787048"/>
            <a:ext cx="460087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 is an input that has to be connected to the desired value (e.g.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/2)</a:t>
            </a:r>
          </a:p>
        </p:txBody>
      </p:sp>
      <p:pic>
        <p:nvPicPr>
          <p:cNvPr id="14" name="Elemento grafico 13">
            <a:extLst>
              <a:ext uri="{FF2B5EF4-FFF2-40B4-BE49-F238E27FC236}">
                <a16:creationId xmlns:a16="http://schemas.microsoft.com/office/drawing/2014/main" id="{290C0F78-41AE-4303-868B-43E372D41E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23372" y="2639449"/>
            <a:ext cx="685800" cy="1743075"/>
          </a:xfrm>
          <a:prstGeom prst="rect">
            <a:avLst/>
          </a:prstGeom>
        </p:spPr>
      </p:pic>
      <p:sp>
        <p:nvSpPr>
          <p:cNvPr id="15" name="CasellaDiTesto 14">
            <a:extLst>
              <a:ext uri="{FF2B5EF4-FFF2-40B4-BE49-F238E27FC236}">
                <a16:creationId xmlns:a16="http://schemas.microsoft.com/office/drawing/2014/main" id="{EBF015C9-0116-4722-A72D-F7B5B4D31C63}"/>
              </a:ext>
            </a:extLst>
          </p:cNvPr>
          <p:cNvSpPr txBox="1"/>
          <p:nvPr/>
        </p:nvSpPr>
        <p:spPr>
          <a:xfrm>
            <a:off x="5075466" y="4880008"/>
            <a:ext cx="615518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Capacitor </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are added to allow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CMFB</a:t>
            </a:r>
            <a:r>
              <a:rPr lang="en-US" sz="2400" dirty="0">
                <a:latin typeface="Arial" panose="020B0604020202020204" pitchFamily="34" charset="0"/>
                <a:cs typeface="Arial" panose="020B0604020202020204" pitchFamily="34" charset="0"/>
              </a:rPr>
              <a:t> to track the variations of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during phase 1, where it is disconnected from the outputs</a:t>
            </a:r>
          </a:p>
        </p:txBody>
      </p:sp>
    </p:spTree>
    <p:extLst>
      <p:ext uri="{BB962C8B-B14F-4D97-AF65-F5344CB8AC3E}">
        <p14:creationId xmlns:p14="http://schemas.microsoft.com/office/powerpoint/2010/main" val="18882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DCF62F-9353-4DAE-9038-AAFE86409543}"/>
              </a:ext>
            </a:extLst>
          </p:cNvPr>
          <p:cNvSpPr>
            <a:spLocks noGrp="1"/>
          </p:cNvSpPr>
          <p:nvPr>
            <p:ph type="title"/>
          </p:nvPr>
        </p:nvSpPr>
        <p:spPr>
          <a:xfrm>
            <a:off x="838200" y="136525"/>
            <a:ext cx="10515600" cy="662397"/>
          </a:xfrm>
        </p:spPr>
        <p:txBody>
          <a:bodyPr/>
          <a:lstStyle/>
          <a:p>
            <a:r>
              <a:rPr lang="en-US" dirty="0"/>
              <a:t>Dynamic CMFB: final considerations</a:t>
            </a:r>
          </a:p>
        </p:txBody>
      </p:sp>
      <p:sp>
        <p:nvSpPr>
          <p:cNvPr id="3" name="Segnaposto piè di pagina 2">
            <a:extLst>
              <a:ext uri="{FF2B5EF4-FFF2-40B4-BE49-F238E27FC236}">
                <a16:creationId xmlns:a16="http://schemas.microsoft.com/office/drawing/2014/main" id="{E82F45C0-BE9E-4194-8F65-83C5A64A2D1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ED6B0AB-F74B-46F9-8B7C-9B1446E40B8B}"/>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6" name="Elemento grafico 5">
            <a:extLst>
              <a:ext uri="{FF2B5EF4-FFF2-40B4-BE49-F238E27FC236}">
                <a16:creationId xmlns:a16="http://schemas.microsoft.com/office/drawing/2014/main" id="{EF3A5B42-69C5-441C-B6E0-03BE1D8CD2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307" y="2995416"/>
            <a:ext cx="3686772" cy="2820057"/>
          </a:xfrm>
          <a:prstGeom prst="rect">
            <a:avLst/>
          </a:prstGeom>
        </p:spPr>
      </p:pic>
      <p:sp>
        <p:nvSpPr>
          <p:cNvPr id="7" name="CasellaDiTesto 6">
            <a:extLst>
              <a:ext uri="{FF2B5EF4-FFF2-40B4-BE49-F238E27FC236}">
                <a16:creationId xmlns:a16="http://schemas.microsoft.com/office/drawing/2014/main" id="{2E6D2F6D-478D-455E-90EE-4481E97C7C5B}"/>
              </a:ext>
            </a:extLst>
          </p:cNvPr>
          <p:cNvSpPr txBox="1"/>
          <p:nvPr/>
        </p:nvSpPr>
        <p:spPr>
          <a:xfrm>
            <a:off x="574307" y="513564"/>
            <a:ext cx="9885146" cy="193899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Advantages: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uses a passive networks: high linearity and no adverse effects on the available output range of the amplifier.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Static consumption is limited to the network that generates V</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which can be biased with a very small current. </a:t>
            </a:r>
          </a:p>
        </p:txBody>
      </p:sp>
      <p:sp>
        <p:nvSpPr>
          <p:cNvPr id="8" name="CasellaDiTesto 7">
            <a:extLst>
              <a:ext uri="{FF2B5EF4-FFF2-40B4-BE49-F238E27FC236}">
                <a16:creationId xmlns:a16="http://schemas.microsoft.com/office/drawing/2014/main" id="{1EC24EDE-77A8-453B-AB2D-17C22A3D7645}"/>
              </a:ext>
            </a:extLst>
          </p:cNvPr>
          <p:cNvSpPr txBox="1"/>
          <p:nvPr/>
        </p:nvSpPr>
        <p:spPr>
          <a:xfrm>
            <a:off x="4530586" y="2567619"/>
            <a:ext cx="6212099" cy="34163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Drawback</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At any transition from phase 1 to phase 2, the output terminals are temporarily shorted together. They have to recover by supplying current into the capacitors. The resulting spikes </a:t>
            </a:r>
            <a:r>
              <a:rPr lang="en-US" sz="2400" u="sng" dirty="0">
                <a:latin typeface="Arial" panose="020B0604020202020204" pitchFamily="34" charset="0"/>
                <a:cs typeface="Arial" panose="020B0604020202020204" pitchFamily="34" charset="0"/>
              </a:rPr>
              <a:t>are not acceptable in a continuous time application</a:t>
            </a:r>
            <a:r>
              <a:rPr lang="en-US" sz="2400" dirty="0">
                <a:latin typeface="Arial" panose="020B0604020202020204" pitchFamily="34" charset="0"/>
                <a:cs typeface="Arial" panose="020B0604020202020204" pitchFamily="34" charset="0"/>
              </a:rPr>
              <a:t>. For an SC application, the transient must be finished when the output signal is sampled. </a:t>
            </a:r>
          </a:p>
        </p:txBody>
      </p:sp>
    </p:spTree>
    <p:extLst>
      <p:ext uri="{BB962C8B-B14F-4D97-AF65-F5344CB8AC3E}">
        <p14:creationId xmlns:p14="http://schemas.microsoft.com/office/powerpoint/2010/main" val="12698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1FB8F741-3BC7-4B3E-B4A8-C7625D1DDF6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8F6F6A6-654E-4E52-BBE8-DDC17A09D3E9}"/>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Titolo 1">
            <a:extLst>
              <a:ext uri="{FF2B5EF4-FFF2-40B4-BE49-F238E27FC236}">
                <a16:creationId xmlns:a16="http://schemas.microsoft.com/office/drawing/2014/main" id="{923853DC-4304-4CC8-95F0-D6158C0A659D}"/>
              </a:ext>
            </a:extLst>
          </p:cNvPr>
          <p:cNvSpPr txBox="1">
            <a:spLocks/>
          </p:cNvSpPr>
          <p:nvPr/>
        </p:nvSpPr>
        <p:spPr>
          <a:xfrm>
            <a:off x="406138" y="0"/>
            <a:ext cx="11147854" cy="667808"/>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nSpc>
                <a:spcPct val="120000"/>
              </a:lnSpc>
            </a:pPr>
            <a:r>
              <a:rPr lang="en-US" dirty="0"/>
              <a:t>Including common mode / differential and quiescent / small signal components</a:t>
            </a:r>
          </a:p>
        </p:txBody>
      </p:sp>
      <p:cxnSp>
        <p:nvCxnSpPr>
          <p:cNvPr id="8" name="Connettore 2 7">
            <a:extLst>
              <a:ext uri="{FF2B5EF4-FFF2-40B4-BE49-F238E27FC236}">
                <a16:creationId xmlns:a16="http://schemas.microsoft.com/office/drawing/2014/main" id="{7C6CD1DA-7522-4656-AEA4-30D6758487FC}"/>
              </a:ext>
            </a:extLst>
          </p:cNvPr>
          <p:cNvCxnSpPr/>
          <p:nvPr/>
        </p:nvCxnSpPr>
        <p:spPr>
          <a:xfrm>
            <a:off x="3784600" y="2500086"/>
            <a:ext cx="0" cy="36406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84FEE3FD-79F1-42FE-B330-C33EB73C9F75}"/>
              </a:ext>
            </a:extLst>
          </p:cNvPr>
          <p:cNvCxnSpPr/>
          <p:nvPr/>
        </p:nvCxnSpPr>
        <p:spPr>
          <a:xfrm>
            <a:off x="931333" y="2487386"/>
            <a:ext cx="0" cy="36406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Elemento grafico 9">
            <a:extLst>
              <a:ext uri="{FF2B5EF4-FFF2-40B4-BE49-F238E27FC236}">
                <a16:creationId xmlns:a16="http://schemas.microsoft.com/office/drawing/2014/main" id="{D9300B18-FD7F-4F4D-BC6A-83A694A4DA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138" y="1212094"/>
            <a:ext cx="3838575" cy="2914650"/>
          </a:xfrm>
          <a:prstGeom prst="rect">
            <a:avLst/>
          </a:prstGeom>
        </p:spPr>
      </p:pic>
      <p:sp>
        <p:nvSpPr>
          <p:cNvPr id="11" name="CasellaDiTesto 10">
            <a:extLst>
              <a:ext uri="{FF2B5EF4-FFF2-40B4-BE49-F238E27FC236}">
                <a16:creationId xmlns:a16="http://schemas.microsoft.com/office/drawing/2014/main" id="{1CB391FC-A907-4F9A-87F9-EB3773348485}"/>
              </a:ext>
            </a:extLst>
          </p:cNvPr>
          <p:cNvSpPr txBox="1"/>
          <p:nvPr/>
        </p:nvSpPr>
        <p:spPr>
          <a:xfrm>
            <a:off x="3807599" y="2375499"/>
            <a:ext cx="667170"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SC</a:t>
            </a:r>
            <a:r>
              <a:rPr lang="en-US" sz="2400" baseline="-25000" dirty="0">
                <a:solidFill>
                  <a:srgbClr val="FF0000"/>
                </a:solidFill>
                <a:latin typeface="Arial" panose="020B0604020202020204" pitchFamily="34" charset="0"/>
                <a:cs typeface="Arial" panose="020B0604020202020204" pitchFamily="34" charset="0"/>
              </a:rPr>
              <a:t>2</a:t>
            </a:r>
          </a:p>
        </p:txBody>
      </p:sp>
      <p:sp>
        <p:nvSpPr>
          <p:cNvPr id="12" name="CasellaDiTesto 11">
            <a:extLst>
              <a:ext uri="{FF2B5EF4-FFF2-40B4-BE49-F238E27FC236}">
                <a16:creationId xmlns:a16="http://schemas.microsoft.com/office/drawing/2014/main" id="{28390201-AAFC-4389-ABEF-F6C0CE8E845C}"/>
              </a:ext>
            </a:extLst>
          </p:cNvPr>
          <p:cNvSpPr txBox="1"/>
          <p:nvPr/>
        </p:nvSpPr>
        <p:spPr>
          <a:xfrm>
            <a:off x="241165" y="2375498"/>
            <a:ext cx="667170"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SC</a:t>
            </a:r>
            <a:r>
              <a:rPr lang="en-US" sz="2400" baseline="-25000" dirty="0">
                <a:solidFill>
                  <a:srgbClr val="FF0000"/>
                </a:solidFill>
                <a:latin typeface="Arial" panose="020B0604020202020204" pitchFamily="34" charset="0"/>
                <a:cs typeface="Arial" panose="020B0604020202020204" pitchFamily="34" charset="0"/>
              </a:rPr>
              <a:t>1</a:t>
            </a:r>
          </a:p>
        </p:txBody>
      </p:sp>
      <p:sp>
        <p:nvSpPr>
          <p:cNvPr id="13" name="CasellaDiTesto 12">
            <a:extLst>
              <a:ext uri="{FF2B5EF4-FFF2-40B4-BE49-F238E27FC236}">
                <a16:creationId xmlns:a16="http://schemas.microsoft.com/office/drawing/2014/main" id="{12CA6AEE-25F9-4E58-B38B-C9FD778E29E5}"/>
              </a:ext>
            </a:extLst>
          </p:cNvPr>
          <p:cNvSpPr txBox="1"/>
          <p:nvPr/>
        </p:nvSpPr>
        <p:spPr>
          <a:xfrm>
            <a:off x="406138" y="4303925"/>
            <a:ext cx="524861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probe the output ports with voltage sources set to the desired output common mode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a:t>
            </a:r>
          </a:p>
        </p:txBody>
      </p:sp>
      <p:pic>
        <p:nvPicPr>
          <p:cNvPr id="16" name="Elemento grafico 15">
            <a:extLst>
              <a:ext uri="{FF2B5EF4-FFF2-40B4-BE49-F238E27FC236}">
                <a16:creationId xmlns:a16="http://schemas.microsoft.com/office/drawing/2014/main" id="{E77FF4DF-A1C7-4324-906A-3D05F094E1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8871" y="844989"/>
            <a:ext cx="4124325" cy="2543175"/>
          </a:xfrm>
          <a:prstGeom prst="rect">
            <a:avLst/>
          </a:prstGeom>
        </p:spPr>
      </p:pic>
      <p:pic>
        <p:nvPicPr>
          <p:cNvPr id="17" name="Elemento grafico 16">
            <a:extLst>
              <a:ext uri="{FF2B5EF4-FFF2-40B4-BE49-F238E27FC236}">
                <a16:creationId xmlns:a16="http://schemas.microsoft.com/office/drawing/2014/main" id="{522AE208-7066-4ACE-8756-6E46D6916F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5239" y="3622400"/>
            <a:ext cx="3787372" cy="2390611"/>
          </a:xfrm>
          <a:prstGeom prst="rect">
            <a:avLst/>
          </a:prstGeom>
        </p:spPr>
      </p:pic>
    </p:spTree>
    <p:extLst>
      <p:ext uri="{BB962C8B-B14F-4D97-AF65-F5344CB8AC3E}">
        <p14:creationId xmlns:p14="http://schemas.microsoft.com/office/powerpoint/2010/main" val="37266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5CC5E-C5FF-4443-BE7D-7B6FEC1A8474}"/>
              </a:ext>
            </a:extLst>
          </p:cNvPr>
          <p:cNvSpPr>
            <a:spLocks noGrp="1"/>
          </p:cNvSpPr>
          <p:nvPr>
            <p:ph type="title"/>
          </p:nvPr>
        </p:nvSpPr>
        <p:spPr>
          <a:xfrm>
            <a:off x="838200" y="-19881"/>
            <a:ext cx="10515600" cy="662397"/>
          </a:xfrm>
        </p:spPr>
        <p:txBody>
          <a:bodyPr/>
          <a:lstStyle/>
          <a:p>
            <a:r>
              <a:rPr lang="en-US" dirty="0"/>
              <a:t>A more accurate model of the output resistances.</a:t>
            </a:r>
          </a:p>
        </p:txBody>
      </p:sp>
      <p:sp>
        <p:nvSpPr>
          <p:cNvPr id="3" name="Segnaposto piè di pagina 2">
            <a:extLst>
              <a:ext uri="{FF2B5EF4-FFF2-40B4-BE49-F238E27FC236}">
                <a16:creationId xmlns:a16="http://schemas.microsoft.com/office/drawing/2014/main" id="{7BBD8B6F-B652-469E-A44C-F01C7EB0D93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CC5D885E-0F79-4F14-B1F1-083C91D7B6F5}"/>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Elemento grafico 5">
            <a:extLst>
              <a:ext uri="{FF2B5EF4-FFF2-40B4-BE49-F238E27FC236}">
                <a16:creationId xmlns:a16="http://schemas.microsoft.com/office/drawing/2014/main" id="{DDCE69DF-8C6D-487B-96CE-78E4EBD977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1553574"/>
            <a:ext cx="4667062" cy="3880576"/>
          </a:xfrm>
          <a:prstGeom prst="rect">
            <a:avLst/>
          </a:prstGeom>
        </p:spPr>
      </p:pic>
      <p:sp>
        <p:nvSpPr>
          <p:cNvPr id="7" name="Figura a mano libera: forma 6">
            <a:extLst>
              <a:ext uri="{FF2B5EF4-FFF2-40B4-BE49-F238E27FC236}">
                <a16:creationId xmlns:a16="http://schemas.microsoft.com/office/drawing/2014/main" id="{4028F926-ECFC-4F71-ACF4-EEC38B62DFA3}"/>
              </a:ext>
            </a:extLst>
          </p:cNvPr>
          <p:cNvSpPr/>
          <p:nvPr/>
        </p:nvSpPr>
        <p:spPr>
          <a:xfrm>
            <a:off x="1456653" y="2531896"/>
            <a:ext cx="4089952" cy="1645468"/>
          </a:xfrm>
          <a:custGeom>
            <a:avLst/>
            <a:gdLst>
              <a:gd name="connsiteX0" fmla="*/ 4087499 w 4089952"/>
              <a:gd name="connsiteY0" fmla="*/ 1645468 h 1645468"/>
              <a:gd name="connsiteX1" fmla="*/ 4087499 w 4089952"/>
              <a:gd name="connsiteY1" fmla="*/ 1327835 h 1645468"/>
              <a:gd name="connsiteX2" fmla="*/ 4077873 w 4089952"/>
              <a:gd name="connsiteY2" fmla="*/ 1193081 h 1645468"/>
              <a:gd name="connsiteX3" fmla="*/ 3962370 w 4089952"/>
              <a:gd name="connsiteY3" fmla="*/ 1154580 h 1645468"/>
              <a:gd name="connsiteX4" fmla="*/ 3404105 w 4089952"/>
              <a:gd name="connsiteY4" fmla="*/ 1144955 h 1645468"/>
              <a:gd name="connsiteX5" fmla="*/ 3144223 w 4089952"/>
              <a:gd name="connsiteY5" fmla="*/ 1125704 h 1645468"/>
              <a:gd name="connsiteX6" fmla="*/ 3124972 w 4089952"/>
              <a:gd name="connsiteY6" fmla="*/ 326807 h 1645468"/>
              <a:gd name="connsiteX7" fmla="*/ 3076846 w 4089952"/>
              <a:gd name="connsiteY7" fmla="*/ 38049 h 1645468"/>
              <a:gd name="connsiteX8" fmla="*/ 2229823 w 4089952"/>
              <a:gd name="connsiteY8" fmla="*/ 28424 h 1645468"/>
              <a:gd name="connsiteX9" fmla="*/ 1325048 w 4089952"/>
              <a:gd name="connsiteY9" fmla="*/ 18799 h 1645468"/>
              <a:gd name="connsiteX10" fmla="*/ 1074791 w 4089952"/>
              <a:gd name="connsiteY10" fmla="*/ 28424 h 1645468"/>
              <a:gd name="connsiteX11" fmla="*/ 1036290 w 4089952"/>
              <a:gd name="connsiteY11" fmla="*/ 365308 h 1645468"/>
              <a:gd name="connsiteX12" fmla="*/ 1036290 w 4089952"/>
              <a:gd name="connsiteY12" fmla="*/ 942824 h 1645468"/>
              <a:gd name="connsiteX13" fmla="*/ 988164 w 4089952"/>
              <a:gd name="connsiteY13" fmla="*/ 1298959 h 1645468"/>
              <a:gd name="connsiteX14" fmla="*/ 757158 w 4089952"/>
              <a:gd name="connsiteY14" fmla="*/ 1298959 h 1645468"/>
              <a:gd name="connsiteX15" fmla="*/ 93014 w 4089952"/>
              <a:gd name="connsiteY15" fmla="*/ 1347085 h 1645468"/>
              <a:gd name="connsiteX16" fmla="*/ 16012 w 4089952"/>
              <a:gd name="connsiteY16" fmla="*/ 962075 h 1645468"/>
              <a:gd name="connsiteX17" fmla="*/ 16012 w 4089952"/>
              <a:gd name="connsiteY17" fmla="*/ 654066 h 1645468"/>
              <a:gd name="connsiteX18" fmla="*/ 73764 w 4089952"/>
              <a:gd name="connsiteY18" fmla="*/ 423060 h 1645468"/>
              <a:gd name="connsiteX19" fmla="*/ 786033 w 4089952"/>
              <a:gd name="connsiteY19" fmla="*/ 346058 h 1645468"/>
              <a:gd name="connsiteX20" fmla="*/ 2172071 w 4089952"/>
              <a:gd name="connsiteY20" fmla="*/ 384559 h 1645468"/>
              <a:gd name="connsiteX21" fmla="*/ 2258699 w 4089952"/>
              <a:gd name="connsiteY21" fmla="*/ 634816 h 1645468"/>
              <a:gd name="connsiteX22" fmla="*/ 2229823 w 4089952"/>
              <a:gd name="connsiteY22" fmla="*/ 1116079 h 1645468"/>
              <a:gd name="connsiteX23" fmla="*/ 1960315 w 4089952"/>
              <a:gd name="connsiteY23" fmla="*/ 1125704 h 1645468"/>
              <a:gd name="connsiteX24" fmla="*/ 1623431 w 4089952"/>
              <a:gd name="connsiteY24" fmla="*/ 1125704 h 1645468"/>
              <a:gd name="connsiteX25" fmla="*/ 1517553 w 4089952"/>
              <a:gd name="connsiteY25" fmla="*/ 1578091 h 164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89952" h="1645468">
                <a:moveTo>
                  <a:pt x="4087499" y="1645468"/>
                </a:moveTo>
                <a:cubicBezTo>
                  <a:pt x="4087499" y="1523548"/>
                  <a:pt x="4089103" y="1403233"/>
                  <a:pt x="4087499" y="1327835"/>
                </a:cubicBezTo>
                <a:cubicBezTo>
                  <a:pt x="4085895" y="1252437"/>
                  <a:pt x="4098728" y="1221957"/>
                  <a:pt x="4077873" y="1193081"/>
                </a:cubicBezTo>
                <a:cubicBezTo>
                  <a:pt x="4057018" y="1164205"/>
                  <a:pt x="4074664" y="1162601"/>
                  <a:pt x="3962370" y="1154580"/>
                </a:cubicBezTo>
                <a:cubicBezTo>
                  <a:pt x="3850076" y="1146559"/>
                  <a:pt x="3540463" y="1149768"/>
                  <a:pt x="3404105" y="1144955"/>
                </a:cubicBezTo>
                <a:cubicBezTo>
                  <a:pt x="3267747" y="1140142"/>
                  <a:pt x="3190745" y="1262062"/>
                  <a:pt x="3144223" y="1125704"/>
                </a:cubicBezTo>
                <a:cubicBezTo>
                  <a:pt x="3097701" y="989346"/>
                  <a:pt x="3136201" y="508083"/>
                  <a:pt x="3124972" y="326807"/>
                </a:cubicBezTo>
                <a:cubicBezTo>
                  <a:pt x="3113743" y="145531"/>
                  <a:pt x="3226037" y="87779"/>
                  <a:pt x="3076846" y="38049"/>
                </a:cubicBezTo>
                <a:cubicBezTo>
                  <a:pt x="2927655" y="-11681"/>
                  <a:pt x="2229823" y="28424"/>
                  <a:pt x="2229823" y="28424"/>
                </a:cubicBezTo>
                <a:lnTo>
                  <a:pt x="1325048" y="18799"/>
                </a:lnTo>
                <a:cubicBezTo>
                  <a:pt x="1132543" y="18799"/>
                  <a:pt x="1122917" y="-29328"/>
                  <a:pt x="1074791" y="28424"/>
                </a:cubicBezTo>
                <a:cubicBezTo>
                  <a:pt x="1026665" y="86175"/>
                  <a:pt x="1042707" y="212908"/>
                  <a:pt x="1036290" y="365308"/>
                </a:cubicBezTo>
                <a:cubicBezTo>
                  <a:pt x="1029873" y="517708"/>
                  <a:pt x="1044311" y="787215"/>
                  <a:pt x="1036290" y="942824"/>
                </a:cubicBezTo>
                <a:cubicBezTo>
                  <a:pt x="1028269" y="1098432"/>
                  <a:pt x="1034686" y="1239603"/>
                  <a:pt x="988164" y="1298959"/>
                </a:cubicBezTo>
                <a:cubicBezTo>
                  <a:pt x="941642" y="1358315"/>
                  <a:pt x="906350" y="1290938"/>
                  <a:pt x="757158" y="1298959"/>
                </a:cubicBezTo>
                <a:cubicBezTo>
                  <a:pt x="607966" y="1306980"/>
                  <a:pt x="216538" y="1403232"/>
                  <a:pt x="93014" y="1347085"/>
                </a:cubicBezTo>
                <a:cubicBezTo>
                  <a:pt x="-30510" y="1290938"/>
                  <a:pt x="28846" y="1077578"/>
                  <a:pt x="16012" y="962075"/>
                </a:cubicBezTo>
                <a:cubicBezTo>
                  <a:pt x="3178" y="846572"/>
                  <a:pt x="6387" y="743902"/>
                  <a:pt x="16012" y="654066"/>
                </a:cubicBezTo>
                <a:cubicBezTo>
                  <a:pt x="25637" y="564230"/>
                  <a:pt x="-54573" y="474395"/>
                  <a:pt x="73764" y="423060"/>
                </a:cubicBezTo>
                <a:cubicBezTo>
                  <a:pt x="202101" y="371725"/>
                  <a:pt x="786033" y="346058"/>
                  <a:pt x="786033" y="346058"/>
                </a:cubicBezTo>
                <a:cubicBezTo>
                  <a:pt x="1135751" y="339641"/>
                  <a:pt x="1926627" y="336433"/>
                  <a:pt x="2172071" y="384559"/>
                </a:cubicBezTo>
                <a:cubicBezTo>
                  <a:pt x="2417515" y="432685"/>
                  <a:pt x="2249074" y="512896"/>
                  <a:pt x="2258699" y="634816"/>
                </a:cubicBezTo>
                <a:cubicBezTo>
                  <a:pt x="2268324" y="756736"/>
                  <a:pt x="2279554" y="1034264"/>
                  <a:pt x="2229823" y="1116079"/>
                </a:cubicBezTo>
                <a:cubicBezTo>
                  <a:pt x="2180092" y="1197894"/>
                  <a:pt x="2061380" y="1124100"/>
                  <a:pt x="1960315" y="1125704"/>
                </a:cubicBezTo>
                <a:cubicBezTo>
                  <a:pt x="1859250" y="1127308"/>
                  <a:pt x="1697225" y="1050306"/>
                  <a:pt x="1623431" y="1125704"/>
                </a:cubicBezTo>
                <a:cubicBezTo>
                  <a:pt x="1549637" y="1201102"/>
                  <a:pt x="1533595" y="1389596"/>
                  <a:pt x="1517553" y="1578091"/>
                </a:cubicBezTo>
              </a:path>
            </a:pathLst>
          </a:custGeom>
          <a:noFill/>
          <a:ln w="28575">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2353D5C0-E3B4-413A-87D3-99BE36F82087}"/>
              </a:ext>
            </a:extLst>
          </p:cNvPr>
          <p:cNvSpPr/>
          <p:nvPr/>
        </p:nvSpPr>
        <p:spPr>
          <a:xfrm>
            <a:off x="2474924" y="2012950"/>
            <a:ext cx="173026" cy="533400"/>
          </a:xfrm>
          <a:custGeom>
            <a:avLst/>
            <a:gdLst>
              <a:gd name="connsiteX0" fmla="*/ 173026 w 173026"/>
              <a:gd name="connsiteY0" fmla="*/ 533400 h 533400"/>
              <a:gd name="connsiteX1" fmla="*/ 46026 w 173026"/>
              <a:gd name="connsiteY1" fmla="*/ 514350 h 533400"/>
              <a:gd name="connsiteX2" fmla="*/ 1576 w 173026"/>
              <a:gd name="connsiteY2" fmla="*/ 330200 h 533400"/>
              <a:gd name="connsiteX3" fmla="*/ 14276 w 173026"/>
              <a:gd name="connsiteY3" fmla="*/ 0 h 533400"/>
            </a:gdLst>
            <a:ahLst/>
            <a:cxnLst>
              <a:cxn ang="0">
                <a:pos x="connsiteX0" y="connsiteY0"/>
              </a:cxn>
              <a:cxn ang="0">
                <a:pos x="connsiteX1" y="connsiteY1"/>
              </a:cxn>
              <a:cxn ang="0">
                <a:pos x="connsiteX2" y="connsiteY2"/>
              </a:cxn>
              <a:cxn ang="0">
                <a:pos x="connsiteX3" y="connsiteY3"/>
              </a:cxn>
            </a:cxnLst>
            <a:rect l="l" t="t" r="r" b="b"/>
            <a:pathLst>
              <a:path w="173026" h="533400">
                <a:moveTo>
                  <a:pt x="173026" y="533400"/>
                </a:moveTo>
                <a:lnTo>
                  <a:pt x="46026" y="514350"/>
                </a:lnTo>
                <a:cubicBezTo>
                  <a:pt x="17451" y="480483"/>
                  <a:pt x="6868" y="415925"/>
                  <a:pt x="1576" y="330200"/>
                </a:cubicBezTo>
                <a:cubicBezTo>
                  <a:pt x="-3716" y="244475"/>
                  <a:pt x="5280" y="122237"/>
                  <a:pt x="14276" y="0"/>
                </a:cubicBezTo>
              </a:path>
            </a:pathLst>
          </a:custGeom>
          <a:noFill/>
          <a:ln w="28575">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EC856F95-09C2-420D-9E46-7C62370B9DFA}"/>
              </a:ext>
            </a:extLst>
          </p:cNvPr>
          <p:cNvSpPr txBox="1"/>
          <p:nvPr/>
        </p:nvSpPr>
        <p:spPr>
          <a:xfrm>
            <a:off x="2881770" y="709990"/>
            <a:ext cx="59138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calculating the output resistance, we note that part of the current injected by one voltage source flows into the other source.</a:t>
            </a:r>
          </a:p>
        </p:txBody>
      </p:sp>
      <p:sp>
        <p:nvSpPr>
          <p:cNvPr id="11" name="CasellaDiTesto 10">
            <a:extLst>
              <a:ext uri="{FF2B5EF4-FFF2-40B4-BE49-F238E27FC236}">
                <a16:creationId xmlns:a16="http://schemas.microsoft.com/office/drawing/2014/main" id="{DDABE59F-E8F7-470A-BE85-F7703807BD43}"/>
              </a:ext>
            </a:extLst>
          </p:cNvPr>
          <p:cNvSpPr txBox="1"/>
          <p:nvPr/>
        </p:nvSpPr>
        <p:spPr>
          <a:xfrm>
            <a:off x="6572440" y="2120486"/>
            <a:ext cx="523008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model this interaction by means of a bridge resistor (differential mode resistance)</a:t>
            </a:r>
          </a:p>
        </p:txBody>
      </p:sp>
      <p:pic>
        <p:nvPicPr>
          <p:cNvPr id="12" name="Elemento grafico 11">
            <a:extLst>
              <a:ext uri="{FF2B5EF4-FFF2-40B4-BE49-F238E27FC236}">
                <a16:creationId xmlns:a16="http://schemas.microsoft.com/office/drawing/2014/main" id="{4F89B770-C4A4-4EDF-903D-ED8730748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544" y="3493862"/>
            <a:ext cx="4000500" cy="2552700"/>
          </a:xfrm>
          <a:prstGeom prst="rect">
            <a:avLst/>
          </a:prstGeom>
        </p:spPr>
      </p:pic>
      <p:cxnSp>
        <p:nvCxnSpPr>
          <p:cNvPr id="14" name="Connettore 2 13">
            <a:extLst>
              <a:ext uri="{FF2B5EF4-FFF2-40B4-BE49-F238E27FC236}">
                <a16:creationId xmlns:a16="http://schemas.microsoft.com/office/drawing/2014/main" id="{9419F152-87B3-48E7-B297-20AFC3034282}"/>
              </a:ext>
            </a:extLst>
          </p:cNvPr>
          <p:cNvCxnSpPr/>
          <p:nvPr/>
        </p:nvCxnSpPr>
        <p:spPr>
          <a:xfrm>
            <a:off x="8263467" y="3281030"/>
            <a:ext cx="414866" cy="351170"/>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0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3E13A-0D47-4C4F-9616-07A8AE9F6F93}"/>
              </a:ext>
            </a:extLst>
          </p:cNvPr>
          <p:cNvSpPr>
            <a:spLocks noGrp="1"/>
          </p:cNvSpPr>
          <p:nvPr>
            <p:ph type="title"/>
          </p:nvPr>
        </p:nvSpPr>
        <p:spPr>
          <a:xfrm>
            <a:off x="887895" y="0"/>
            <a:ext cx="10515600" cy="662397"/>
          </a:xfrm>
        </p:spPr>
        <p:txBody>
          <a:bodyPr/>
          <a:lstStyle/>
          <a:p>
            <a:r>
              <a:rPr lang="en-US" dirty="0"/>
              <a:t>Simplified model</a:t>
            </a:r>
          </a:p>
        </p:txBody>
      </p:sp>
      <p:sp>
        <p:nvSpPr>
          <p:cNvPr id="3" name="Segnaposto piè di pagina 2">
            <a:extLst>
              <a:ext uri="{FF2B5EF4-FFF2-40B4-BE49-F238E27FC236}">
                <a16:creationId xmlns:a16="http://schemas.microsoft.com/office/drawing/2014/main" id="{9625DBE3-9A53-4C50-A360-595C137138B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8683CA-DB37-4241-BCA0-02CBD43AA6F6}"/>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E2327043-A486-4435-A5F5-8E0184067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990116"/>
            <a:ext cx="3790950" cy="2409961"/>
          </a:xfrm>
          <a:prstGeom prst="rect">
            <a:avLst/>
          </a:prstGeom>
        </p:spPr>
      </p:pic>
      <p:sp>
        <p:nvSpPr>
          <p:cNvPr id="6" name="CasellaDiTesto 5">
            <a:extLst>
              <a:ext uri="{FF2B5EF4-FFF2-40B4-BE49-F238E27FC236}">
                <a16:creationId xmlns:a16="http://schemas.microsoft.com/office/drawing/2014/main" id="{6D537705-2FBE-45E9-8BFA-B51A69C1DB47}"/>
              </a:ext>
            </a:extLst>
          </p:cNvPr>
          <p:cNvSpPr txBox="1"/>
          <p:nvPr/>
        </p:nvSpPr>
        <p:spPr>
          <a:xfrm>
            <a:off x="5347253" y="834881"/>
            <a:ext cx="64008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It is possible to show that a moderate difference between the  two output resistances does not change significantly the result obtained with identical output resistances. We will also neglect the differential mode resistance, since the focus of the present analysis is on the common mode components.  </a:t>
            </a:r>
          </a:p>
        </p:txBody>
      </p:sp>
      <p:graphicFrame>
        <p:nvGraphicFramePr>
          <p:cNvPr id="7" name="Oggetto 6">
            <a:extLst>
              <a:ext uri="{FF2B5EF4-FFF2-40B4-BE49-F238E27FC236}">
                <a16:creationId xmlns:a16="http://schemas.microsoft.com/office/drawing/2014/main" id="{7D5E2C2D-2CFC-41A6-BCDD-1A5164013A38}"/>
              </a:ext>
            </a:extLst>
          </p:cNvPr>
          <p:cNvGraphicFramePr>
            <a:graphicFrameLocks noChangeAspect="1"/>
          </p:cNvGraphicFramePr>
          <p:nvPr>
            <p:extLst>
              <p:ext uri="{D42A27DB-BD31-4B8C-83A1-F6EECF244321}">
                <p14:modId xmlns:p14="http://schemas.microsoft.com/office/powerpoint/2010/main" val="820734349"/>
              </p:ext>
            </p:extLst>
          </p:nvPr>
        </p:nvGraphicFramePr>
        <p:xfrm>
          <a:off x="4038600" y="3470559"/>
          <a:ext cx="3429000" cy="1227137"/>
        </p:xfrm>
        <a:graphic>
          <a:graphicData uri="http://schemas.openxmlformats.org/presentationml/2006/ole">
            <mc:AlternateContent xmlns:mc="http://schemas.openxmlformats.org/markup-compatibility/2006">
              <mc:Choice xmlns:v="urn:schemas-microsoft-com:vml" Requires="v">
                <p:oleObj spid="_x0000_s2093" name="Equation" r:id="rId5" imgW="1346040" imgH="482400" progId="Equation.DSMT4">
                  <p:embed/>
                </p:oleObj>
              </mc:Choice>
              <mc:Fallback>
                <p:oleObj name="Equation" r:id="rId5" imgW="1346040" imgH="482400" progId="Equation.DSMT4">
                  <p:embed/>
                  <p:pic>
                    <p:nvPicPr>
                      <p:cNvPr id="17" name="Oggetto 16">
                        <a:extLst>
                          <a:ext uri="{FF2B5EF4-FFF2-40B4-BE49-F238E27FC236}">
                            <a16:creationId xmlns:a16="http://schemas.microsoft.com/office/drawing/2014/main" id="{799BCD86-C919-4C99-AA07-A317D4B56C2C}"/>
                          </a:ext>
                        </a:extLst>
                      </p:cNvPr>
                      <p:cNvPicPr/>
                      <p:nvPr/>
                    </p:nvPicPr>
                    <p:blipFill>
                      <a:blip r:embed="rId6"/>
                      <a:stretch>
                        <a:fillRect/>
                      </a:stretch>
                    </p:blipFill>
                    <p:spPr>
                      <a:xfrm>
                        <a:off x="4038600" y="3470559"/>
                        <a:ext cx="3429000" cy="1227137"/>
                      </a:xfrm>
                      <a:prstGeom prst="rect">
                        <a:avLst/>
                      </a:prstGeom>
                    </p:spPr>
                  </p:pic>
                </p:oleObj>
              </mc:Fallback>
            </mc:AlternateContent>
          </a:graphicData>
        </a:graphic>
      </p:graphicFrame>
    </p:spTree>
    <p:extLst>
      <p:ext uri="{BB962C8B-B14F-4D97-AF65-F5344CB8AC3E}">
        <p14:creationId xmlns:p14="http://schemas.microsoft.com/office/powerpoint/2010/main" val="19170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E8BFA-1659-45F7-9DF1-6F0B39697889}"/>
              </a:ext>
            </a:extLst>
          </p:cNvPr>
          <p:cNvSpPr>
            <a:spLocks noGrp="1"/>
          </p:cNvSpPr>
          <p:nvPr>
            <p:ph type="title"/>
          </p:nvPr>
        </p:nvSpPr>
        <p:spPr>
          <a:xfrm>
            <a:off x="838200" y="57118"/>
            <a:ext cx="10515600" cy="662397"/>
          </a:xfrm>
        </p:spPr>
        <p:txBody>
          <a:bodyPr/>
          <a:lstStyle/>
          <a:p>
            <a:r>
              <a:rPr lang="en-US" dirty="0"/>
              <a:t>Output short circuit currents</a:t>
            </a:r>
          </a:p>
        </p:txBody>
      </p:sp>
      <p:sp>
        <p:nvSpPr>
          <p:cNvPr id="3" name="Segnaposto piè di pagina 2">
            <a:extLst>
              <a:ext uri="{FF2B5EF4-FFF2-40B4-BE49-F238E27FC236}">
                <a16:creationId xmlns:a16="http://schemas.microsoft.com/office/drawing/2014/main" id="{925183D2-28C4-4D96-A486-7BFFCB171058}"/>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4BB6DB9-56D7-44F6-A019-43EFE59A695C}"/>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6" name="Elemento grafico 5">
            <a:extLst>
              <a:ext uri="{FF2B5EF4-FFF2-40B4-BE49-F238E27FC236}">
                <a16:creationId xmlns:a16="http://schemas.microsoft.com/office/drawing/2014/main" id="{22AA39C0-548A-4C65-9CB3-D740904910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42" y="1605934"/>
            <a:ext cx="7453934" cy="4163794"/>
          </a:xfrm>
          <a:prstGeom prst="rect">
            <a:avLst/>
          </a:prstGeom>
        </p:spPr>
      </p:pic>
      <p:graphicFrame>
        <p:nvGraphicFramePr>
          <p:cNvPr id="7" name="Oggetto 6">
            <a:extLst>
              <a:ext uri="{FF2B5EF4-FFF2-40B4-BE49-F238E27FC236}">
                <a16:creationId xmlns:a16="http://schemas.microsoft.com/office/drawing/2014/main" id="{D3FD962F-C5D8-4A82-81E4-0F8CA89A4371}"/>
              </a:ext>
            </a:extLst>
          </p:cNvPr>
          <p:cNvGraphicFramePr>
            <a:graphicFrameLocks noChangeAspect="1"/>
          </p:cNvGraphicFramePr>
          <p:nvPr>
            <p:extLst>
              <p:ext uri="{D42A27DB-BD31-4B8C-83A1-F6EECF244321}">
                <p14:modId xmlns:p14="http://schemas.microsoft.com/office/powerpoint/2010/main" val="3343639843"/>
              </p:ext>
            </p:extLst>
          </p:nvPr>
        </p:nvGraphicFramePr>
        <p:xfrm>
          <a:off x="5044827" y="1306137"/>
          <a:ext cx="3064106" cy="555730"/>
        </p:xfrm>
        <a:graphic>
          <a:graphicData uri="http://schemas.openxmlformats.org/presentationml/2006/ole">
            <mc:AlternateContent xmlns:mc="http://schemas.openxmlformats.org/markup-compatibility/2006">
              <mc:Choice xmlns:v="urn:schemas-microsoft-com:vml" Requires="v">
                <p:oleObj spid="_x0000_s3282" name="Equation" r:id="rId5" imgW="1257120" imgH="228600" progId="Equation.DSMT4">
                  <p:embed/>
                </p:oleObj>
              </mc:Choice>
              <mc:Fallback>
                <p:oleObj name="Equation" r:id="rId5" imgW="1257120" imgH="228600" progId="Equation.DSMT4">
                  <p:embed/>
                  <p:pic>
                    <p:nvPicPr>
                      <p:cNvPr id="7" name="Oggetto 6">
                        <a:extLst>
                          <a:ext uri="{FF2B5EF4-FFF2-40B4-BE49-F238E27FC236}">
                            <a16:creationId xmlns:a16="http://schemas.microsoft.com/office/drawing/2014/main" id="{7D5E2C2D-2CFC-41A6-BCDD-1A5164013A38}"/>
                          </a:ext>
                        </a:extLst>
                      </p:cNvPr>
                      <p:cNvPicPr/>
                      <p:nvPr/>
                    </p:nvPicPr>
                    <p:blipFill>
                      <a:blip r:embed="rId6"/>
                      <a:stretch>
                        <a:fillRect/>
                      </a:stretch>
                    </p:blipFill>
                    <p:spPr>
                      <a:xfrm>
                        <a:off x="5044827" y="1306137"/>
                        <a:ext cx="3064106" cy="555730"/>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C8ABD774-6697-4034-B67C-EF4651AA924F}"/>
              </a:ext>
            </a:extLst>
          </p:cNvPr>
          <p:cNvGraphicFramePr>
            <a:graphicFrameLocks noChangeAspect="1"/>
          </p:cNvGraphicFramePr>
          <p:nvPr>
            <p:extLst>
              <p:ext uri="{D42A27DB-BD31-4B8C-83A1-F6EECF244321}">
                <p14:modId xmlns:p14="http://schemas.microsoft.com/office/powerpoint/2010/main" val="318343476"/>
              </p:ext>
            </p:extLst>
          </p:nvPr>
        </p:nvGraphicFramePr>
        <p:xfrm>
          <a:off x="5006975" y="1985963"/>
          <a:ext cx="3132138" cy="536575"/>
        </p:xfrm>
        <a:graphic>
          <a:graphicData uri="http://schemas.openxmlformats.org/presentationml/2006/ole">
            <mc:AlternateContent xmlns:mc="http://schemas.openxmlformats.org/markup-compatibility/2006">
              <mc:Choice xmlns:v="urn:schemas-microsoft-com:vml" Requires="v">
                <p:oleObj spid="_x0000_s3283" name="Equation" r:id="rId7" imgW="1333440" imgH="228600" progId="Equation.DSMT4">
                  <p:embed/>
                </p:oleObj>
              </mc:Choice>
              <mc:Fallback>
                <p:oleObj name="Equation" r:id="rId7" imgW="1333440" imgH="228600" progId="Equation.DSMT4">
                  <p:embed/>
                  <p:pic>
                    <p:nvPicPr>
                      <p:cNvPr id="7" name="Oggetto 6">
                        <a:extLst>
                          <a:ext uri="{FF2B5EF4-FFF2-40B4-BE49-F238E27FC236}">
                            <a16:creationId xmlns:a16="http://schemas.microsoft.com/office/drawing/2014/main" id="{D3FD962F-C5D8-4A82-81E4-0F8CA89A4371}"/>
                          </a:ext>
                        </a:extLst>
                      </p:cNvPr>
                      <p:cNvPicPr/>
                      <p:nvPr/>
                    </p:nvPicPr>
                    <p:blipFill>
                      <a:blip r:embed="rId8"/>
                      <a:stretch>
                        <a:fillRect/>
                      </a:stretch>
                    </p:blipFill>
                    <p:spPr>
                      <a:xfrm>
                        <a:off x="5006975" y="1985963"/>
                        <a:ext cx="3132138" cy="536575"/>
                      </a:xfrm>
                      <a:prstGeom prst="rect">
                        <a:avLst/>
                      </a:prstGeom>
                    </p:spPr>
                  </p:pic>
                </p:oleObj>
              </mc:Fallback>
            </mc:AlternateContent>
          </a:graphicData>
        </a:graphic>
      </p:graphicFrame>
      <p:sp>
        <p:nvSpPr>
          <p:cNvPr id="9" name="Parentesi graffa aperta 8">
            <a:extLst>
              <a:ext uri="{FF2B5EF4-FFF2-40B4-BE49-F238E27FC236}">
                <a16:creationId xmlns:a16="http://schemas.microsoft.com/office/drawing/2014/main" id="{9185D02A-B8B8-4535-9347-2BA95B47401E}"/>
              </a:ext>
            </a:extLst>
          </p:cNvPr>
          <p:cNvSpPr/>
          <p:nvPr/>
        </p:nvSpPr>
        <p:spPr>
          <a:xfrm>
            <a:off x="4852153" y="1317479"/>
            <a:ext cx="184149" cy="1085504"/>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140FDAD1-7879-4A58-9564-2BC42EF6DBD4}"/>
              </a:ext>
            </a:extLst>
          </p:cNvPr>
          <p:cNvGraphicFramePr>
            <a:graphicFrameLocks noChangeAspect="1"/>
          </p:cNvGraphicFramePr>
          <p:nvPr>
            <p:extLst>
              <p:ext uri="{D42A27DB-BD31-4B8C-83A1-F6EECF244321}">
                <p14:modId xmlns:p14="http://schemas.microsoft.com/office/powerpoint/2010/main" val="94443991"/>
              </p:ext>
            </p:extLst>
          </p:nvPr>
        </p:nvGraphicFramePr>
        <p:xfrm>
          <a:off x="8943269" y="1268078"/>
          <a:ext cx="2034548" cy="1029226"/>
        </p:xfrm>
        <a:graphic>
          <a:graphicData uri="http://schemas.openxmlformats.org/presentationml/2006/ole">
            <mc:AlternateContent xmlns:mc="http://schemas.openxmlformats.org/markup-compatibility/2006">
              <mc:Choice xmlns:v="urn:schemas-microsoft-com:vml" Requires="v">
                <p:oleObj spid="_x0000_s3284" name="Equation" r:id="rId9" imgW="901440" imgH="457200" progId="Equation.DSMT4">
                  <p:embed/>
                </p:oleObj>
              </mc:Choice>
              <mc:Fallback>
                <p:oleObj name="Equation" r:id="rId9" imgW="901440" imgH="457200" progId="Equation.DSMT4">
                  <p:embed/>
                  <p:pic>
                    <p:nvPicPr>
                      <p:cNvPr id="7" name="Oggetto 6">
                        <a:extLst>
                          <a:ext uri="{FF2B5EF4-FFF2-40B4-BE49-F238E27FC236}">
                            <a16:creationId xmlns:a16="http://schemas.microsoft.com/office/drawing/2014/main" id="{D3FD962F-C5D8-4A82-81E4-0F8CA89A4371}"/>
                          </a:ext>
                        </a:extLst>
                      </p:cNvPr>
                      <p:cNvPicPr/>
                      <p:nvPr/>
                    </p:nvPicPr>
                    <p:blipFill>
                      <a:blip r:embed="rId10"/>
                      <a:stretch>
                        <a:fillRect/>
                      </a:stretch>
                    </p:blipFill>
                    <p:spPr>
                      <a:xfrm>
                        <a:off x="8943269" y="1268078"/>
                        <a:ext cx="2034548" cy="1029226"/>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FDA411F7-DFDF-4690-A112-E8C8C7BF4CF8}"/>
              </a:ext>
            </a:extLst>
          </p:cNvPr>
          <p:cNvGraphicFramePr>
            <a:graphicFrameLocks noChangeAspect="1"/>
          </p:cNvGraphicFramePr>
          <p:nvPr>
            <p:extLst>
              <p:ext uri="{D42A27DB-BD31-4B8C-83A1-F6EECF244321}">
                <p14:modId xmlns:p14="http://schemas.microsoft.com/office/powerpoint/2010/main" val="1687068699"/>
              </p:ext>
            </p:extLst>
          </p:nvPr>
        </p:nvGraphicFramePr>
        <p:xfrm>
          <a:off x="8943269" y="2373176"/>
          <a:ext cx="2388600" cy="1773726"/>
        </p:xfrm>
        <a:graphic>
          <a:graphicData uri="http://schemas.openxmlformats.org/presentationml/2006/ole">
            <mc:AlternateContent xmlns:mc="http://schemas.openxmlformats.org/markup-compatibility/2006">
              <mc:Choice xmlns:v="urn:schemas-microsoft-com:vml" Requires="v">
                <p:oleObj spid="_x0000_s3285" name="Equation" r:id="rId11" imgW="1091880" imgH="812520" progId="Equation.DSMT4">
                  <p:embed/>
                </p:oleObj>
              </mc:Choice>
              <mc:Fallback>
                <p:oleObj name="Equation" r:id="rId11" imgW="1091880" imgH="812520" progId="Equation.DSMT4">
                  <p:embed/>
                  <p:pic>
                    <p:nvPicPr>
                      <p:cNvPr id="10" name="Oggetto 9">
                        <a:extLst>
                          <a:ext uri="{FF2B5EF4-FFF2-40B4-BE49-F238E27FC236}">
                            <a16:creationId xmlns:a16="http://schemas.microsoft.com/office/drawing/2014/main" id="{140FDAD1-7879-4A58-9564-2BC42EF6DBD4}"/>
                          </a:ext>
                        </a:extLst>
                      </p:cNvPr>
                      <p:cNvPicPr/>
                      <p:nvPr/>
                    </p:nvPicPr>
                    <p:blipFill>
                      <a:blip r:embed="rId12"/>
                      <a:stretch>
                        <a:fillRect/>
                      </a:stretch>
                    </p:blipFill>
                    <p:spPr>
                      <a:xfrm>
                        <a:off x="8943269" y="2373176"/>
                        <a:ext cx="2388600" cy="1773726"/>
                      </a:xfrm>
                      <a:prstGeom prst="rect">
                        <a:avLst/>
                      </a:prstGeom>
                    </p:spPr>
                  </p:pic>
                </p:oleObj>
              </mc:Fallback>
            </mc:AlternateContent>
          </a:graphicData>
        </a:graphic>
      </p:graphicFrame>
      <p:sp>
        <p:nvSpPr>
          <p:cNvPr id="12" name="CasellaDiTesto 11">
            <a:extLst>
              <a:ext uri="{FF2B5EF4-FFF2-40B4-BE49-F238E27FC236}">
                <a16:creationId xmlns:a16="http://schemas.microsoft.com/office/drawing/2014/main" id="{3E9EDEB1-004A-460A-BBCF-A4BD9458DE9E}"/>
              </a:ext>
            </a:extLst>
          </p:cNvPr>
          <p:cNvSpPr txBox="1"/>
          <p:nvPr/>
        </p:nvSpPr>
        <p:spPr>
          <a:xfrm>
            <a:off x="9149598" y="696559"/>
            <a:ext cx="16241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Nominally:</a:t>
            </a:r>
          </a:p>
        </p:txBody>
      </p:sp>
      <p:graphicFrame>
        <p:nvGraphicFramePr>
          <p:cNvPr id="14" name="Oggetto 13">
            <a:extLst>
              <a:ext uri="{FF2B5EF4-FFF2-40B4-BE49-F238E27FC236}">
                <a16:creationId xmlns:a16="http://schemas.microsoft.com/office/drawing/2014/main" id="{DBC9EC1A-704E-4648-8F08-794229134064}"/>
              </a:ext>
            </a:extLst>
          </p:cNvPr>
          <p:cNvGraphicFramePr>
            <a:graphicFrameLocks noChangeAspect="1"/>
          </p:cNvGraphicFramePr>
          <p:nvPr>
            <p:extLst>
              <p:ext uri="{D42A27DB-BD31-4B8C-83A1-F6EECF244321}">
                <p14:modId xmlns:p14="http://schemas.microsoft.com/office/powerpoint/2010/main" val="3136728427"/>
              </p:ext>
            </p:extLst>
          </p:nvPr>
        </p:nvGraphicFramePr>
        <p:xfrm>
          <a:off x="8456874" y="4362826"/>
          <a:ext cx="2543175" cy="1700213"/>
        </p:xfrm>
        <a:graphic>
          <a:graphicData uri="http://schemas.openxmlformats.org/presentationml/2006/ole">
            <mc:AlternateContent xmlns:mc="http://schemas.openxmlformats.org/markup-compatibility/2006">
              <mc:Choice xmlns:v="urn:schemas-microsoft-com:vml" Requires="v">
                <p:oleObj spid="_x0000_s3286" name="Equation" r:id="rId13" imgW="1054080" imgH="711000" progId="Equation.DSMT4">
                  <p:embed/>
                </p:oleObj>
              </mc:Choice>
              <mc:Fallback>
                <p:oleObj name="Equation" r:id="rId13" imgW="1054080" imgH="711000" progId="Equation.DSMT4">
                  <p:embed/>
                  <p:pic>
                    <p:nvPicPr>
                      <p:cNvPr id="0" name="Object 8"/>
                      <p:cNvPicPr>
                        <a:picLocks noChangeAspect="1" noChangeArrowheads="1"/>
                      </p:cNvPicPr>
                      <p:nvPr/>
                    </p:nvPicPr>
                    <p:blipFill>
                      <a:blip r:embed="rId14"/>
                      <a:srcRect/>
                      <a:stretch>
                        <a:fillRect/>
                      </a:stretch>
                    </p:blipFill>
                    <p:spPr bwMode="auto">
                      <a:xfrm>
                        <a:off x="8456874" y="4362826"/>
                        <a:ext cx="2543175" cy="1700213"/>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EDFF2A81-C2E7-4CD7-91E1-6C1F3593ACC4}"/>
              </a:ext>
            </a:extLst>
          </p:cNvPr>
          <p:cNvSpPr txBox="1"/>
          <p:nvPr/>
        </p:nvSpPr>
        <p:spPr>
          <a:xfrm>
            <a:off x="1007852" y="2254250"/>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19711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igura a mano libera: forma 23">
            <a:extLst>
              <a:ext uri="{FF2B5EF4-FFF2-40B4-BE49-F238E27FC236}">
                <a16:creationId xmlns:a16="http://schemas.microsoft.com/office/drawing/2014/main" id="{875CEBB0-D5C8-4218-8EF6-85CF344FDBCE}"/>
              </a:ext>
            </a:extLst>
          </p:cNvPr>
          <p:cNvSpPr/>
          <p:nvPr/>
        </p:nvSpPr>
        <p:spPr>
          <a:xfrm>
            <a:off x="1660461" y="853220"/>
            <a:ext cx="4006125" cy="5133816"/>
          </a:xfrm>
          <a:custGeom>
            <a:avLst/>
            <a:gdLst>
              <a:gd name="connsiteX0" fmla="*/ 910492 w 4006125"/>
              <a:gd name="connsiteY0" fmla="*/ 1028 h 5133816"/>
              <a:gd name="connsiteX1" fmla="*/ 972570 w 4006125"/>
              <a:gd name="connsiteY1" fmla="*/ 17112 h 5133816"/>
              <a:gd name="connsiteX2" fmla="*/ 1314093 w 4006125"/>
              <a:gd name="connsiteY2" fmla="*/ 578972 h 5133816"/>
              <a:gd name="connsiteX3" fmla="*/ 1368145 w 4006125"/>
              <a:gd name="connsiteY3" fmla="*/ 797330 h 5133816"/>
              <a:gd name="connsiteX4" fmla="*/ 1402710 w 4006125"/>
              <a:gd name="connsiteY4" fmla="*/ 1011036 h 5133816"/>
              <a:gd name="connsiteX5" fmla="*/ 1430302 w 4006125"/>
              <a:gd name="connsiteY5" fmla="*/ 1004121 h 5133816"/>
              <a:gd name="connsiteX6" fmla="*/ 1946339 w 4006125"/>
              <a:gd name="connsiteY6" fmla="*/ 1017912 h 5133816"/>
              <a:gd name="connsiteX7" fmla="*/ 2809939 w 4006125"/>
              <a:gd name="connsiteY7" fmla="*/ 1051779 h 5133816"/>
              <a:gd name="connsiteX8" fmla="*/ 3635439 w 4006125"/>
              <a:gd name="connsiteY8" fmla="*/ 1111046 h 5133816"/>
              <a:gd name="connsiteX9" fmla="*/ 3965639 w 4006125"/>
              <a:gd name="connsiteY9" fmla="*/ 1403146 h 5133816"/>
              <a:gd name="connsiteX10" fmla="*/ 3978339 w 4006125"/>
              <a:gd name="connsiteY10" fmla="*/ 1691012 h 5133816"/>
              <a:gd name="connsiteX11" fmla="*/ 3762439 w 4006125"/>
              <a:gd name="connsiteY11" fmla="*/ 2169379 h 5133816"/>
              <a:gd name="connsiteX12" fmla="*/ 3385672 w 4006125"/>
              <a:gd name="connsiteY12" fmla="*/ 2287912 h 5133816"/>
              <a:gd name="connsiteX13" fmla="*/ 3063939 w 4006125"/>
              <a:gd name="connsiteY13" fmla="*/ 2541912 h 5133816"/>
              <a:gd name="connsiteX14" fmla="*/ 2560172 w 4006125"/>
              <a:gd name="connsiteY14" fmla="*/ 2660446 h 5133816"/>
              <a:gd name="connsiteX15" fmla="*/ 1734672 w 4006125"/>
              <a:gd name="connsiteY15" fmla="*/ 2664679 h 5133816"/>
              <a:gd name="connsiteX16" fmla="*/ 1679546 w 4006125"/>
              <a:gd name="connsiteY16" fmla="*/ 2654070 h 5133816"/>
              <a:gd name="connsiteX17" fmla="*/ 1715381 w 4006125"/>
              <a:gd name="connsiteY17" fmla="*/ 2691672 h 5133816"/>
              <a:gd name="connsiteX18" fmla="*/ 1787819 w 4006125"/>
              <a:gd name="connsiteY18" fmla="*/ 2760312 h 5133816"/>
              <a:gd name="connsiteX19" fmla="*/ 2845438 w 4006125"/>
              <a:gd name="connsiteY19" fmla="*/ 3531492 h 5133816"/>
              <a:gd name="connsiteX20" fmla="*/ 2955606 w 4006125"/>
              <a:gd name="connsiteY20" fmla="*/ 4390808 h 5133816"/>
              <a:gd name="connsiteX21" fmla="*/ 2878488 w 4006125"/>
              <a:gd name="connsiteY21" fmla="*/ 4886567 h 5133816"/>
              <a:gd name="connsiteX22" fmla="*/ 2592050 w 4006125"/>
              <a:gd name="connsiteY22" fmla="*/ 5128938 h 5133816"/>
              <a:gd name="connsiteX23" fmla="*/ 1920021 w 4006125"/>
              <a:gd name="connsiteY23" fmla="*/ 4996736 h 5133816"/>
              <a:gd name="connsiteX24" fmla="*/ 1699684 w 4006125"/>
              <a:gd name="connsiteY24" fmla="*/ 4412842 h 5133816"/>
              <a:gd name="connsiteX25" fmla="*/ 1567481 w 4006125"/>
              <a:gd name="connsiteY25" fmla="*/ 3608610 h 5133816"/>
              <a:gd name="connsiteX26" fmla="*/ 1292059 w 4006125"/>
              <a:gd name="connsiteY26" fmla="*/ 3355222 h 5133816"/>
              <a:gd name="connsiteX27" fmla="*/ 939520 w 4006125"/>
              <a:gd name="connsiteY27" fmla="*/ 3145902 h 5133816"/>
              <a:gd name="connsiteX28" fmla="*/ 377659 w 4006125"/>
              <a:gd name="connsiteY28" fmla="*/ 2881497 h 5133816"/>
              <a:gd name="connsiteX29" fmla="*/ 212406 w 4006125"/>
              <a:gd name="connsiteY29" fmla="*/ 2650143 h 5133816"/>
              <a:gd name="connsiteX30" fmla="*/ 190373 w 4006125"/>
              <a:gd name="connsiteY30" fmla="*/ 2396755 h 5133816"/>
              <a:gd name="connsiteX31" fmla="*/ 102238 w 4006125"/>
              <a:gd name="connsiteY31" fmla="*/ 1934046 h 5133816"/>
              <a:gd name="connsiteX32" fmla="*/ 146305 w 4006125"/>
              <a:gd name="connsiteY32" fmla="*/ 1625574 h 5133816"/>
              <a:gd name="connsiteX33" fmla="*/ 146305 w 4006125"/>
              <a:gd name="connsiteY33" fmla="*/ 1438287 h 5133816"/>
              <a:gd name="connsiteX34" fmla="*/ 69187 w 4006125"/>
              <a:gd name="connsiteY34" fmla="*/ 832360 h 5133816"/>
              <a:gd name="connsiteX35" fmla="*/ 14103 w 4006125"/>
              <a:gd name="connsiteY35" fmla="*/ 336601 h 5133816"/>
              <a:gd name="connsiteX36" fmla="*/ 344609 w 4006125"/>
              <a:gd name="connsiteY36" fmla="*/ 193381 h 5133816"/>
              <a:gd name="connsiteX37" fmla="*/ 421727 w 4006125"/>
              <a:gd name="connsiteY37" fmla="*/ 149314 h 5133816"/>
              <a:gd name="connsiteX38" fmla="*/ 910492 w 4006125"/>
              <a:gd name="connsiteY38" fmla="*/ 1028 h 513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06125" h="5133816">
                <a:moveTo>
                  <a:pt x="910492" y="1028"/>
                </a:moveTo>
                <a:cubicBezTo>
                  <a:pt x="933064" y="3054"/>
                  <a:pt x="953979" y="8161"/>
                  <a:pt x="972570" y="17112"/>
                </a:cubicBezTo>
                <a:cubicBezTo>
                  <a:pt x="1121298" y="88722"/>
                  <a:pt x="1231467" y="323748"/>
                  <a:pt x="1314093" y="578972"/>
                </a:cubicBezTo>
                <a:cubicBezTo>
                  <a:pt x="1334750" y="642778"/>
                  <a:pt x="1352538" y="717142"/>
                  <a:pt x="1368145" y="797330"/>
                </a:cubicBezTo>
                <a:lnTo>
                  <a:pt x="1402710" y="1011036"/>
                </a:lnTo>
                <a:lnTo>
                  <a:pt x="1430302" y="1004121"/>
                </a:lnTo>
                <a:cubicBezTo>
                  <a:pt x="1566397" y="982723"/>
                  <a:pt x="1759543" y="1017383"/>
                  <a:pt x="1946339" y="1017912"/>
                </a:cubicBezTo>
                <a:cubicBezTo>
                  <a:pt x="2195400" y="1018617"/>
                  <a:pt x="2528422" y="1036257"/>
                  <a:pt x="2809939" y="1051779"/>
                </a:cubicBezTo>
                <a:cubicBezTo>
                  <a:pt x="3091456" y="1067301"/>
                  <a:pt x="3442822" y="1052485"/>
                  <a:pt x="3635439" y="1111046"/>
                </a:cubicBezTo>
                <a:cubicBezTo>
                  <a:pt x="3828056" y="1169607"/>
                  <a:pt x="3908489" y="1306485"/>
                  <a:pt x="3965639" y="1403146"/>
                </a:cubicBezTo>
                <a:cubicBezTo>
                  <a:pt x="4022789" y="1499807"/>
                  <a:pt x="4012206" y="1563307"/>
                  <a:pt x="3978339" y="1691012"/>
                </a:cubicBezTo>
                <a:cubicBezTo>
                  <a:pt x="3944472" y="1818717"/>
                  <a:pt x="3861217" y="2069896"/>
                  <a:pt x="3762439" y="2169379"/>
                </a:cubicBezTo>
                <a:cubicBezTo>
                  <a:pt x="3663661" y="2268862"/>
                  <a:pt x="3502089" y="2225823"/>
                  <a:pt x="3385672" y="2287912"/>
                </a:cubicBezTo>
                <a:cubicBezTo>
                  <a:pt x="3269255" y="2350001"/>
                  <a:pt x="3201522" y="2479823"/>
                  <a:pt x="3063939" y="2541912"/>
                </a:cubicBezTo>
                <a:cubicBezTo>
                  <a:pt x="2926356" y="2604001"/>
                  <a:pt x="2781716" y="2639985"/>
                  <a:pt x="2560172" y="2660446"/>
                </a:cubicBezTo>
                <a:cubicBezTo>
                  <a:pt x="2338628" y="2680907"/>
                  <a:pt x="1926583" y="2697135"/>
                  <a:pt x="1734672" y="2664679"/>
                </a:cubicBezTo>
                <a:lnTo>
                  <a:pt x="1679546" y="2654070"/>
                </a:lnTo>
                <a:lnTo>
                  <a:pt x="1715381" y="2691672"/>
                </a:lnTo>
                <a:cubicBezTo>
                  <a:pt x="1736321" y="2712400"/>
                  <a:pt x="1760277" y="2735065"/>
                  <a:pt x="1787819" y="2760312"/>
                </a:cubicBezTo>
                <a:cubicBezTo>
                  <a:pt x="2008156" y="2962288"/>
                  <a:pt x="2650807" y="3259743"/>
                  <a:pt x="2845438" y="3531492"/>
                </a:cubicBezTo>
                <a:cubicBezTo>
                  <a:pt x="3040069" y="3803241"/>
                  <a:pt x="2950098" y="4164962"/>
                  <a:pt x="2955606" y="4390808"/>
                </a:cubicBezTo>
                <a:cubicBezTo>
                  <a:pt x="2961114" y="4616654"/>
                  <a:pt x="2939081" y="4763545"/>
                  <a:pt x="2878488" y="4886567"/>
                </a:cubicBezTo>
                <a:cubicBezTo>
                  <a:pt x="2817895" y="5009589"/>
                  <a:pt x="2751794" y="5110577"/>
                  <a:pt x="2592050" y="5128938"/>
                </a:cubicBezTo>
                <a:cubicBezTo>
                  <a:pt x="2432306" y="5147299"/>
                  <a:pt x="2068749" y="5116085"/>
                  <a:pt x="1920021" y="4996736"/>
                </a:cubicBezTo>
                <a:cubicBezTo>
                  <a:pt x="1771293" y="4877387"/>
                  <a:pt x="1758441" y="4644196"/>
                  <a:pt x="1699684" y="4412842"/>
                </a:cubicBezTo>
                <a:cubicBezTo>
                  <a:pt x="1640927" y="4181488"/>
                  <a:pt x="1635419" y="3784880"/>
                  <a:pt x="1567481" y="3608610"/>
                </a:cubicBezTo>
                <a:cubicBezTo>
                  <a:pt x="1499544" y="3432340"/>
                  <a:pt x="1396719" y="3432340"/>
                  <a:pt x="1292059" y="3355222"/>
                </a:cubicBezTo>
                <a:cubicBezTo>
                  <a:pt x="1187399" y="3278104"/>
                  <a:pt x="1091920" y="3224856"/>
                  <a:pt x="939520" y="3145902"/>
                </a:cubicBezTo>
                <a:cubicBezTo>
                  <a:pt x="787120" y="3066948"/>
                  <a:pt x="498845" y="2964123"/>
                  <a:pt x="377659" y="2881497"/>
                </a:cubicBezTo>
                <a:cubicBezTo>
                  <a:pt x="256473" y="2798871"/>
                  <a:pt x="243620" y="2730933"/>
                  <a:pt x="212406" y="2650143"/>
                </a:cubicBezTo>
                <a:cubicBezTo>
                  <a:pt x="181192" y="2569353"/>
                  <a:pt x="208734" y="2516105"/>
                  <a:pt x="190373" y="2396755"/>
                </a:cubicBezTo>
                <a:cubicBezTo>
                  <a:pt x="172012" y="2277406"/>
                  <a:pt x="109583" y="2062576"/>
                  <a:pt x="102238" y="1934046"/>
                </a:cubicBezTo>
                <a:cubicBezTo>
                  <a:pt x="94893" y="1805516"/>
                  <a:pt x="138960" y="1708201"/>
                  <a:pt x="146305" y="1625574"/>
                </a:cubicBezTo>
                <a:cubicBezTo>
                  <a:pt x="153650" y="1542947"/>
                  <a:pt x="159158" y="1570489"/>
                  <a:pt x="146305" y="1438287"/>
                </a:cubicBezTo>
                <a:cubicBezTo>
                  <a:pt x="133452" y="1306085"/>
                  <a:pt x="91221" y="1015974"/>
                  <a:pt x="69187" y="832360"/>
                </a:cubicBezTo>
                <a:cubicBezTo>
                  <a:pt x="47153" y="648746"/>
                  <a:pt x="-31801" y="443098"/>
                  <a:pt x="14103" y="336601"/>
                </a:cubicBezTo>
                <a:cubicBezTo>
                  <a:pt x="60007" y="230104"/>
                  <a:pt x="274836" y="228268"/>
                  <a:pt x="344609" y="193381"/>
                </a:cubicBezTo>
                <a:cubicBezTo>
                  <a:pt x="414382" y="158494"/>
                  <a:pt x="317067" y="178692"/>
                  <a:pt x="421727" y="149314"/>
                </a:cubicBezTo>
                <a:cubicBezTo>
                  <a:pt x="513304" y="123608"/>
                  <a:pt x="752491" y="-13156"/>
                  <a:pt x="910492" y="102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E359D1C6-0DEF-4BBC-B5D0-DF70517225C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B6124CA-BA03-4EC0-8139-3048C05A74CB}"/>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itolo 1">
            <a:extLst>
              <a:ext uri="{FF2B5EF4-FFF2-40B4-BE49-F238E27FC236}">
                <a16:creationId xmlns:a16="http://schemas.microsoft.com/office/drawing/2014/main" id="{B1EE6D63-937E-4D5C-AB82-033DEB2EE3B2}"/>
              </a:ext>
            </a:extLst>
          </p:cNvPr>
          <p:cNvSpPr>
            <a:spLocks noGrp="1"/>
          </p:cNvSpPr>
          <p:nvPr>
            <p:ph type="title"/>
          </p:nvPr>
        </p:nvSpPr>
        <p:spPr>
          <a:xfrm>
            <a:off x="838200" y="57118"/>
            <a:ext cx="10515600" cy="662397"/>
          </a:xfrm>
        </p:spPr>
        <p:txBody>
          <a:bodyPr/>
          <a:lstStyle/>
          <a:p>
            <a:r>
              <a:rPr lang="en-US" dirty="0"/>
              <a:t>Output short circuit currents: real case</a:t>
            </a:r>
          </a:p>
        </p:txBody>
      </p:sp>
      <p:graphicFrame>
        <p:nvGraphicFramePr>
          <p:cNvPr id="6" name="Oggetto 5">
            <a:extLst>
              <a:ext uri="{FF2B5EF4-FFF2-40B4-BE49-F238E27FC236}">
                <a16:creationId xmlns:a16="http://schemas.microsoft.com/office/drawing/2014/main" id="{55FB63EE-2CCB-47A2-B679-01380E30E0F2}"/>
              </a:ext>
            </a:extLst>
          </p:cNvPr>
          <p:cNvGraphicFramePr>
            <a:graphicFrameLocks noChangeAspect="1"/>
          </p:cNvGraphicFramePr>
          <p:nvPr>
            <p:extLst>
              <p:ext uri="{D42A27DB-BD31-4B8C-83A1-F6EECF244321}">
                <p14:modId xmlns:p14="http://schemas.microsoft.com/office/powerpoint/2010/main" val="944698962"/>
              </p:ext>
            </p:extLst>
          </p:nvPr>
        </p:nvGraphicFramePr>
        <p:xfrm>
          <a:off x="8374957" y="1092610"/>
          <a:ext cx="3064106" cy="555730"/>
        </p:xfrm>
        <a:graphic>
          <a:graphicData uri="http://schemas.openxmlformats.org/presentationml/2006/ole">
            <mc:AlternateContent xmlns:mc="http://schemas.openxmlformats.org/markup-compatibility/2006">
              <mc:Choice xmlns:v="urn:schemas-microsoft-com:vml" Requires="v">
                <p:oleObj spid="_x0000_s4407" name="Equation" r:id="rId3" imgW="1257120" imgH="228600" progId="Equation.DSMT4">
                  <p:embed/>
                </p:oleObj>
              </mc:Choice>
              <mc:Fallback>
                <p:oleObj name="Equation" r:id="rId3" imgW="1257120" imgH="228600" progId="Equation.DSMT4">
                  <p:embed/>
                  <p:pic>
                    <p:nvPicPr>
                      <p:cNvPr id="7" name="Oggetto 6">
                        <a:extLst>
                          <a:ext uri="{FF2B5EF4-FFF2-40B4-BE49-F238E27FC236}">
                            <a16:creationId xmlns:a16="http://schemas.microsoft.com/office/drawing/2014/main" id="{D3FD962F-C5D8-4A82-81E4-0F8CA89A4371}"/>
                          </a:ext>
                        </a:extLst>
                      </p:cNvPr>
                      <p:cNvPicPr/>
                      <p:nvPr/>
                    </p:nvPicPr>
                    <p:blipFill>
                      <a:blip r:embed="rId4"/>
                      <a:stretch>
                        <a:fillRect/>
                      </a:stretch>
                    </p:blipFill>
                    <p:spPr>
                      <a:xfrm>
                        <a:off x="8374957" y="1092610"/>
                        <a:ext cx="3064106" cy="55573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5E6AACFD-3EBD-46D9-B5C5-25EE02A37F97}"/>
              </a:ext>
            </a:extLst>
          </p:cNvPr>
          <p:cNvGraphicFramePr>
            <a:graphicFrameLocks noChangeAspect="1"/>
          </p:cNvGraphicFramePr>
          <p:nvPr>
            <p:extLst>
              <p:ext uri="{D42A27DB-BD31-4B8C-83A1-F6EECF244321}">
                <p14:modId xmlns:p14="http://schemas.microsoft.com/office/powerpoint/2010/main" val="3323995344"/>
              </p:ext>
            </p:extLst>
          </p:nvPr>
        </p:nvGraphicFramePr>
        <p:xfrm>
          <a:off x="8335963" y="1773238"/>
          <a:ext cx="3133725" cy="534987"/>
        </p:xfrm>
        <a:graphic>
          <a:graphicData uri="http://schemas.openxmlformats.org/presentationml/2006/ole">
            <mc:AlternateContent xmlns:mc="http://schemas.openxmlformats.org/markup-compatibility/2006">
              <mc:Choice xmlns:v="urn:schemas-microsoft-com:vml" Requires="v">
                <p:oleObj spid="_x0000_s4408" name="Equation" r:id="rId5" imgW="1333440" imgH="228600" progId="Equation.DSMT4">
                  <p:embed/>
                </p:oleObj>
              </mc:Choice>
              <mc:Fallback>
                <p:oleObj name="Equation" r:id="rId5" imgW="1333440" imgH="228600" progId="Equation.DSMT4">
                  <p:embed/>
                  <p:pic>
                    <p:nvPicPr>
                      <p:cNvPr id="8" name="Oggetto 7">
                        <a:extLst>
                          <a:ext uri="{FF2B5EF4-FFF2-40B4-BE49-F238E27FC236}">
                            <a16:creationId xmlns:a16="http://schemas.microsoft.com/office/drawing/2014/main" id="{C8ABD774-6697-4034-B67C-EF4651AA924F}"/>
                          </a:ext>
                        </a:extLst>
                      </p:cNvPr>
                      <p:cNvPicPr/>
                      <p:nvPr/>
                    </p:nvPicPr>
                    <p:blipFill>
                      <a:blip r:embed="rId6"/>
                      <a:stretch>
                        <a:fillRect/>
                      </a:stretch>
                    </p:blipFill>
                    <p:spPr>
                      <a:xfrm>
                        <a:off x="8335963" y="1773238"/>
                        <a:ext cx="3133725" cy="534987"/>
                      </a:xfrm>
                      <a:prstGeom prst="rect">
                        <a:avLst/>
                      </a:prstGeom>
                    </p:spPr>
                  </p:pic>
                </p:oleObj>
              </mc:Fallback>
            </mc:AlternateContent>
          </a:graphicData>
        </a:graphic>
      </p:graphicFrame>
      <p:sp>
        <p:nvSpPr>
          <p:cNvPr id="8" name="Parentesi graffa aperta 7">
            <a:extLst>
              <a:ext uri="{FF2B5EF4-FFF2-40B4-BE49-F238E27FC236}">
                <a16:creationId xmlns:a16="http://schemas.microsoft.com/office/drawing/2014/main" id="{144EFD89-E6B8-41E2-8401-8CEA4DB349D1}"/>
              </a:ext>
            </a:extLst>
          </p:cNvPr>
          <p:cNvSpPr/>
          <p:nvPr/>
        </p:nvSpPr>
        <p:spPr>
          <a:xfrm>
            <a:off x="8182283" y="1103952"/>
            <a:ext cx="184149" cy="1085504"/>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ggetto 8">
            <a:extLst>
              <a:ext uri="{FF2B5EF4-FFF2-40B4-BE49-F238E27FC236}">
                <a16:creationId xmlns:a16="http://schemas.microsoft.com/office/drawing/2014/main" id="{363466BD-9E30-4730-A615-B3FF4BA06B76}"/>
              </a:ext>
            </a:extLst>
          </p:cNvPr>
          <p:cNvGraphicFramePr>
            <a:graphicFrameLocks noChangeAspect="1"/>
          </p:cNvGraphicFramePr>
          <p:nvPr>
            <p:extLst>
              <p:ext uri="{D42A27DB-BD31-4B8C-83A1-F6EECF244321}">
                <p14:modId xmlns:p14="http://schemas.microsoft.com/office/powerpoint/2010/main" val="671842367"/>
              </p:ext>
            </p:extLst>
          </p:nvPr>
        </p:nvGraphicFramePr>
        <p:xfrm>
          <a:off x="573795" y="1203037"/>
          <a:ext cx="2322512" cy="1087437"/>
        </p:xfrm>
        <a:graphic>
          <a:graphicData uri="http://schemas.openxmlformats.org/presentationml/2006/ole">
            <mc:AlternateContent xmlns:mc="http://schemas.openxmlformats.org/markup-compatibility/2006">
              <mc:Choice xmlns:v="urn:schemas-microsoft-com:vml" Requires="v">
                <p:oleObj spid="_x0000_s4409" name="Equation" r:id="rId7" imgW="1028520" imgH="482400" progId="Equation.DSMT4">
                  <p:embed/>
                </p:oleObj>
              </mc:Choice>
              <mc:Fallback>
                <p:oleObj name="Equation" r:id="rId7" imgW="1028520" imgH="482400" progId="Equation.DSMT4">
                  <p:embed/>
                  <p:pic>
                    <p:nvPicPr>
                      <p:cNvPr id="10" name="Oggetto 9">
                        <a:extLst>
                          <a:ext uri="{FF2B5EF4-FFF2-40B4-BE49-F238E27FC236}">
                            <a16:creationId xmlns:a16="http://schemas.microsoft.com/office/drawing/2014/main" id="{140FDAD1-7879-4A58-9564-2BC42EF6DBD4}"/>
                          </a:ext>
                        </a:extLst>
                      </p:cNvPr>
                      <p:cNvPicPr/>
                      <p:nvPr/>
                    </p:nvPicPr>
                    <p:blipFill>
                      <a:blip r:embed="rId8"/>
                      <a:stretch>
                        <a:fillRect/>
                      </a:stretch>
                    </p:blipFill>
                    <p:spPr>
                      <a:xfrm>
                        <a:off x="573795" y="1203037"/>
                        <a:ext cx="2322512" cy="1087437"/>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E46B41A7-EBA3-497A-959C-8AFB0E9A9212}"/>
              </a:ext>
            </a:extLst>
          </p:cNvPr>
          <p:cNvGraphicFramePr>
            <a:graphicFrameLocks noChangeAspect="1"/>
          </p:cNvGraphicFramePr>
          <p:nvPr>
            <p:extLst>
              <p:ext uri="{D42A27DB-BD31-4B8C-83A1-F6EECF244321}">
                <p14:modId xmlns:p14="http://schemas.microsoft.com/office/powerpoint/2010/main" val="1130176102"/>
              </p:ext>
            </p:extLst>
          </p:nvPr>
        </p:nvGraphicFramePr>
        <p:xfrm>
          <a:off x="722313" y="4054475"/>
          <a:ext cx="3584575" cy="1828800"/>
        </p:xfrm>
        <a:graphic>
          <a:graphicData uri="http://schemas.openxmlformats.org/presentationml/2006/ole">
            <mc:AlternateContent xmlns:mc="http://schemas.openxmlformats.org/markup-compatibility/2006">
              <mc:Choice xmlns:v="urn:schemas-microsoft-com:vml" Requires="v">
                <p:oleObj spid="_x0000_s4410" name="Equation" r:id="rId9" imgW="1638000" imgH="838080" progId="Equation.DSMT4">
                  <p:embed/>
                </p:oleObj>
              </mc:Choice>
              <mc:Fallback>
                <p:oleObj name="Equation" r:id="rId9" imgW="1638000" imgH="838080" progId="Equation.DSMT4">
                  <p:embed/>
                  <p:pic>
                    <p:nvPicPr>
                      <p:cNvPr id="11" name="Oggetto 10">
                        <a:extLst>
                          <a:ext uri="{FF2B5EF4-FFF2-40B4-BE49-F238E27FC236}">
                            <a16:creationId xmlns:a16="http://schemas.microsoft.com/office/drawing/2014/main" id="{FDA411F7-DFDF-4690-A112-E8C8C7BF4CF8}"/>
                          </a:ext>
                        </a:extLst>
                      </p:cNvPr>
                      <p:cNvPicPr/>
                      <p:nvPr/>
                    </p:nvPicPr>
                    <p:blipFill>
                      <a:blip r:embed="rId10"/>
                      <a:stretch>
                        <a:fillRect/>
                      </a:stretch>
                    </p:blipFill>
                    <p:spPr>
                      <a:xfrm>
                        <a:off x="722313" y="4054475"/>
                        <a:ext cx="3584575" cy="1828800"/>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3C8EF397-6B86-4EFC-9F8E-62092E4D3F9B}"/>
              </a:ext>
            </a:extLst>
          </p:cNvPr>
          <p:cNvGraphicFramePr>
            <a:graphicFrameLocks noChangeAspect="1"/>
          </p:cNvGraphicFramePr>
          <p:nvPr>
            <p:extLst>
              <p:ext uri="{D42A27DB-BD31-4B8C-83A1-F6EECF244321}">
                <p14:modId xmlns:p14="http://schemas.microsoft.com/office/powerpoint/2010/main" val="3237424101"/>
              </p:ext>
            </p:extLst>
          </p:nvPr>
        </p:nvGraphicFramePr>
        <p:xfrm>
          <a:off x="606440" y="2628568"/>
          <a:ext cx="2493962" cy="1087438"/>
        </p:xfrm>
        <a:graphic>
          <a:graphicData uri="http://schemas.openxmlformats.org/presentationml/2006/ole">
            <mc:AlternateContent xmlns:mc="http://schemas.openxmlformats.org/markup-compatibility/2006">
              <mc:Choice xmlns:v="urn:schemas-microsoft-com:vml" Requires="v">
                <p:oleObj spid="_x0000_s4411" name="Equation" r:id="rId11" imgW="1104840" imgH="482400" progId="Equation.DSMT4">
                  <p:embed/>
                </p:oleObj>
              </mc:Choice>
              <mc:Fallback>
                <p:oleObj name="Equation" r:id="rId11" imgW="1104840" imgH="482400" progId="Equation.DSMT4">
                  <p:embed/>
                  <p:pic>
                    <p:nvPicPr>
                      <p:cNvPr id="9" name="Oggetto 8">
                        <a:extLst>
                          <a:ext uri="{FF2B5EF4-FFF2-40B4-BE49-F238E27FC236}">
                            <a16:creationId xmlns:a16="http://schemas.microsoft.com/office/drawing/2014/main" id="{363466BD-9E30-4730-A615-B3FF4BA06B76}"/>
                          </a:ext>
                        </a:extLst>
                      </p:cNvPr>
                      <p:cNvPicPr/>
                      <p:nvPr/>
                    </p:nvPicPr>
                    <p:blipFill>
                      <a:blip r:embed="rId12"/>
                      <a:stretch>
                        <a:fillRect/>
                      </a:stretch>
                    </p:blipFill>
                    <p:spPr>
                      <a:xfrm>
                        <a:off x="606440" y="2628568"/>
                        <a:ext cx="2493962" cy="1087438"/>
                      </a:xfrm>
                      <a:prstGeom prst="rect">
                        <a:avLst/>
                      </a:prstGeom>
                    </p:spPr>
                  </p:pic>
                </p:oleObj>
              </mc:Fallback>
            </mc:AlternateContent>
          </a:graphicData>
        </a:graphic>
      </p:graphicFrame>
      <p:sp>
        <p:nvSpPr>
          <p:cNvPr id="13" name="Parentesi graffa aperta 12">
            <a:extLst>
              <a:ext uri="{FF2B5EF4-FFF2-40B4-BE49-F238E27FC236}">
                <a16:creationId xmlns:a16="http://schemas.microsoft.com/office/drawing/2014/main" id="{7C529F99-BAAD-4B8B-AE6C-4F8870AB4602}"/>
              </a:ext>
            </a:extLst>
          </p:cNvPr>
          <p:cNvSpPr/>
          <p:nvPr/>
        </p:nvSpPr>
        <p:spPr>
          <a:xfrm>
            <a:off x="389646" y="1203037"/>
            <a:ext cx="216794" cy="1087436"/>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Parentesi graffa aperta 13">
            <a:extLst>
              <a:ext uri="{FF2B5EF4-FFF2-40B4-BE49-F238E27FC236}">
                <a16:creationId xmlns:a16="http://schemas.microsoft.com/office/drawing/2014/main" id="{0FDD134B-1AB2-48B4-8561-DD27004727EC}"/>
              </a:ext>
            </a:extLst>
          </p:cNvPr>
          <p:cNvSpPr/>
          <p:nvPr/>
        </p:nvSpPr>
        <p:spPr>
          <a:xfrm>
            <a:off x="387666" y="2616516"/>
            <a:ext cx="216794" cy="1087436"/>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arentesi graffa aperta 14">
            <a:extLst>
              <a:ext uri="{FF2B5EF4-FFF2-40B4-BE49-F238E27FC236}">
                <a16:creationId xmlns:a16="http://schemas.microsoft.com/office/drawing/2014/main" id="{5B505FDF-FF57-4327-B77C-015D79E1DA0F}"/>
              </a:ext>
            </a:extLst>
          </p:cNvPr>
          <p:cNvSpPr/>
          <p:nvPr/>
        </p:nvSpPr>
        <p:spPr>
          <a:xfrm>
            <a:off x="357000" y="4261348"/>
            <a:ext cx="325639" cy="1500473"/>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9D1A9E07-66CC-44B6-B69A-7B9F4246A93D}"/>
              </a:ext>
            </a:extLst>
          </p:cNvPr>
          <p:cNvGraphicFramePr>
            <a:graphicFrameLocks noChangeAspect="1"/>
          </p:cNvGraphicFramePr>
          <p:nvPr>
            <p:extLst>
              <p:ext uri="{D42A27DB-BD31-4B8C-83A1-F6EECF244321}">
                <p14:modId xmlns:p14="http://schemas.microsoft.com/office/powerpoint/2010/main" val="3730348745"/>
              </p:ext>
            </p:extLst>
          </p:nvPr>
        </p:nvGraphicFramePr>
        <p:xfrm>
          <a:off x="6124575" y="3994150"/>
          <a:ext cx="5065713" cy="2000250"/>
        </p:xfrm>
        <a:graphic>
          <a:graphicData uri="http://schemas.openxmlformats.org/presentationml/2006/ole">
            <mc:AlternateContent xmlns:mc="http://schemas.openxmlformats.org/markup-compatibility/2006">
              <mc:Choice xmlns:v="urn:schemas-microsoft-com:vml" Requires="v">
                <p:oleObj spid="_x0000_s4412" name="Equation" r:id="rId13" imgW="2133360" imgH="838080" progId="Equation.DSMT4">
                  <p:embed/>
                </p:oleObj>
              </mc:Choice>
              <mc:Fallback>
                <p:oleObj name="Equation" r:id="rId13" imgW="2133360" imgH="838080" progId="Equation.DSMT4">
                  <p:embed/>
                  <p:pic>
                    <p:nvPicPr>
                      <p:cNvPr id="0" name="Object 8"/>
                      <p:cNvPicPr>
                        <a:picLocks noChangeAspect="1" noChangeArrowheads="1"/>
                      </p:cNvPicPr>
                      <p:nvPr/>
                    </p:nvPicPr>
                    <p:blipFill>
                      <a:blip r:embed="rId14"/>
                      <a:srcRect/>
                      <a:stretch>
                        <a:fillRect/>
                      </a:stretch>
                    </p:blipFill>
                    <p:spPr bwMode="auto">
                      <a:xfrm>
                        <a:off x="6124575" y="3994150"/>
                        <a:ext cx="5065713" cy="2000250"/>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2EFB29C0-6731-4A28-8F59-9389DE540B7C}"/>
              </a:ext>
            </a:extLst>
          </p:cNvPr>
          <p:cNvGraphicFramePr>
            <a:graphicFrameLocks noChangeAspect="1"/>
          </p:cNvGraphicFramePr>
          <p:nvPr>
            <p:extLst>
              <p:ext uri="{D42A27DB-BD31-4B8C-83A1-F6EECF244321}">
                <p14:modId xmlns:p14="http://schemas.microsoft.com/office/powerpoint/2010/main" val="2186024094"/>
              </p:ext>
            </p:extLst>
          </p:nvPr>
        </p:nvGraphicFramePr>
        <p:xfrm>
          <a:off x="5742003" y="883947"/>
          <a:ext cx="1624012" cy="1700213"/>
        </p:xfrm>
        <a:graphic>
          <a:graphicData uri="http://schemas.openxmlformats.org/presentationml/2006/ole">
            <mc:AlternateContent xmlns:mc="http://schemas.openxmlformats.org/markup-compatibility/2006">
              <mc:Choice xmlns:v="urn:schemas-microsoft-com:vml" Requires="v">
                <p:oleObj spid="_x0000_s4413" name="Equation" r:id="rId15" imgW="672840" imgH="711000" progId="Equation.DSMT4">
                  <p:embed/>
                </p:oleObj>
              </mc:Choice>
              <mc:Fallback>
                <p:oleObj name="Equation" r:id="rId15" imgW="672840" imgH="711000" progId="Equation.DSMT4">
                  <p:embed/>
                  <p:pic>
                    <p:nvPicPr>
                      <p:cNvPr id="11" name="Oggetto 10">
                        <a:extLst>
                          <a:ext uri="{FF2B5EF4-FFF2-40B4-BE49-F238E27FC236}">
                            <a16:creationId xmlns:a16="http://schemas.microsoft.com/office/drawing/2014/main" id="{5E983B07-02AE-4358-ABD6-5E2190687B05}"/>
                          </a:ext>
                        </a:extLst>
                      </p:cNvPr>
                      <p:cNvPicPr>
                        <a:picLocks noChangeAspect="1" noChangeArrowheads="1"/>
                      </p:cNvPicPr>
                      <p:nvPr/>
                    </p:nvPicPr>
                    <p:blipFill>
                      <a:blip r:embed="rId16"/>
                      <a:srcRect/>
                      <a:stretch>
                        <a:fillRect/>
                      </a:stretch>
                    </p:blipFill>
                    <p:spPr bwMode="auto">
                      <a:xfrm>
                        <a:off x="5742003" y="883947"/>
                        <a:ext cx="1624012" cy="1700213"/>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A4CD8D29-446F-4DFB-BCA5-0A1D83700B5B}"/>
              </a:ext>
            </a:extLst>
          </p:cNvPr>
          <p:cNvSpPr txBox="1"/>
          <p:nvPr/>
        </p:nvSpPr>
        <p:spPr>
          <a:xfrm>
            <a:off x="3100402" y="1968272"/>
            <a:ext cx="255207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Errors in the gain of current mirrors due to device mismatch</a:t>
            </a:r>
          </a:p>
        </p:txBody>
      </p:sp>
      <p:sp>
        <p:nvSpPr>
          <p:cNvPr id="25" name="Rettangolo con angoli arrotondati 24">
            <a:extLst>
              <a:ext uri="{FF2B5EF4-FFF2-40B4-BE49-F238E27FC236}">
                <a16:creationId xmlns:a16="http://schemas.microsoft.com/office/drawing/2014/main" id="{CACAE8F5-CDC4-4A53-9B95-613BD7788B94}"/>
              </a:ext>
            </a:extLst>
          </p:cNvPr>
          <p:cNvSpPr/>
          <p:nvPr/>
        </p:nvSpPr>
        <p:spPr>
          <a:xfrm>
            <a:off x="10504334" y="4131325"/>
            <a:ext cx="849465" cy="18557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C59DA84B-D2CA-4F2D-94E1-C76A125982D4}"/>
              </a:ext>
            </a:extLst>
          </p:cNvPr>
          <p:cNvSpPr txBox="1"/>
          <p:nvPr/>
        </p:nvSpPr>
        <p:spPr>
          <a:xfrm>
            <a:off x="7957456" y="2724301"/>
            <a:ext cx="362810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the matching errors can be combined into only these two terms</a:t>
            </a:r>
          </a:p>
        </p:txBody>
      </p:sp>
      <p:cxnSp>
        <p:nvCxnSpPr>
          <p:cNvPr id="28" name="Connettore diritto 27">
            <a:extLst>
              <a:ext uri="{FF2B5EF4-FFF2-40B4-BE49-F238E27FC236}">
                <a16:creationId xmlns:a16="http://schemas.microsoft.com/office/drawing/2014/main" id="{0FC7FDDE-215B-4C44-AD0A-0D36425DB29D}"/>
              </a:ext>
            </a:extLst>
          </p:cNvPr>
          <p:cNvCxnSpPr>
            <a:cxnSpLocks/>
          </p:cNvCxnSpPr>
          <p:nvPr/>
        </p:nvCxnSpPr>
        <p:spPr>
          <a:xfrm>
            <a:off x="11016867" y="3420128"/>
            <a:ext cx="173421" cy="7111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14" grpId="0" animBg="1"/>
      <p:bldP spid="15" grpId="0" animBg="1"/>
      <p:bldP spid="21" grpId="0"/>
      <p:bldP spid="25"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296394-4A9B-4B16-846D-114881101058}"/>
              </a:ext>
            </a:extLst>
          </p:cNvPr>
          <p:cNvSpPr>
            <a:spLocks noGrp="1"/>
          </p:cNvSpPr>
          <p:nvPr>
            <p:ph type="title"/>
          </p:nvPr>
        </p:nvSpPr>
        <p:spPr/>
        <p:txBody>
          <a:bodyPr/>
          <a:lstStyle/>
          <a:p>
            <a:r>
              <a:rPr lang="en-US" dirty="0"/>
              <a:t>Output short circuit currents: real case</a:t>
            </a:r>
          </a:p>
        </p:txBody>
      </p:sp>
      <p:sp>
        <p:nvSpPr>
          <p:cNvPr id="3" name="Segnaposto piè di pagina 2">
            <a:extLst>
              <a:ext uri="{FF2B5EF4-FFF2-40B4-BE49-F238E27FC236}">
                <a16:creationId xmlns:a16="http://schemas.microsoft.com/office/drawing/2014/main" id="{BB9BB2B6-E14E-403C-A4B1-ADCAABB288A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9F8BDE1-6EE3-429C-A66D-B9E4E6BF6367}"/>
              </a:ext>
            </a:extLst>
          </p:cNvPr>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5" name="Oggetto 4">
            <a:extLst>
              <a:ext uri="{FF2B5EF4-FFF2-40B4-BE49-F238E27FC236}">
                <a16:creationId xmlns:a16="http://schemas.microsoft.com/office/drawing/2014/main" id="{799445AA-5C70-47BB-ADD6-15B312803E73}"/>
              </a:ext>
            </a:extLst>
          </p:cNvPr>
          <p:cNvGraphicFramePr>
            <a:graphicFrameLocks noChangeAspect="1"/>
          </p:cNvGraphicFramePr>
          <p:nvPr>
            <p:extLst>
              <p:ext uri="{D42A27DB-BD31-4B8C-83A1-F6EECF244321}">
                <p14:modId xmlns:p14="http://schemas.microsoft.com/office/powerpoint/2010/main" val="4169515230"/>
              </p:ext>
            </p:extLst>
          </p:nvPr>
        </p:nvGraphicFramePr>
        <p:xfrm>
          <a:off x="1270000" y="1314450"/>
          <a:ext cx="4278313" cy="1692275"/>
        </p:xfrm>
        <a:graphic>
          <a:graphicData uri="http://schemas.openxmlformats.org/presentationml/2006/ole">
            <mc:AlternateContent xmlns:mc="http://schemas.openxmlformats.org/markup-compatibility/2006">
              <mc:Choice xmlns:v="urn:schemas-microsoft-com:vml" Requires="v">
                <p:oleObj spid="_x0000_s5291" name="Equation" r:id="rId3" imgW="2133360" imgH="838080" progId="Equation.DSMT4">
                  <p:embed/>
                </p:oleObj>
              </mc:Choice>
              <mc:Fallback>
                <p:oleObj name="Equation" r:id="rId3" imgW="2133360" imgH="838080" progId="Equation.DSMT4">
                  <p:embed/>
                  <p:pic>
                    <p:nvPicPr>
                      <p:cNvPr id="17" name="Oggetto 16">
                        <a:extLst>
                          <a:ext uri="{FF2B5EF4-FFF2-40B4-BE49-F238E27FC236}">
                            <a16:creationId xmlns:a16="http://schemas.microsoft.com/office/drawing/2014/main" id="{9D1A9E07-66CC-44B6-B69A-7B9F4246A93D}"/>
                          </a:ext>
                        </a:extLst>
                      </p:cNvPr>
                      <p:cNvPicPr>
                        <a:picLocks noChangeAspect="1" noChangeArrowheads="1"/>
                      </p:cNvPicPr>
                      <p:nvPr/>
                    </p:nvPicPr>
                    <p:blipFill>
                      <a:blip r:embed="rId4"/>
                      <a:srcRect/>
                      <a:stretch>
                        <a:fillRect/>
                      </a:stretch>
                    </p:blipFill>
                    <p:spPr bwMode="auto">
                      <a:xfrm>
                        <a:off x="1270000" y="1314450"/>
                        <a:ext cx="4278313" cy="169227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58B11256-AF28-4C5F-BDDB-0E7F7F03136E}"/>
              </a:ext>
            </a:extLst>
          </p:cNvPr>
          <p:cNvGraphicFramePr>
            <a:graphicFrameLocks noChangeAspect="1"/>
          </p:cNvGraphicFramePr>
          <p:nvPr>
            <p:extLst>
              <p:ext uri="{D42A27DB-BD31-4B8C-83A1-F6EECF244321}">
                <p14:modId xmlns:p14="http://schemas.microsoft.com/office/powerpoint/2010/main" val="1899580924"/>
              </p:ext>
            </p:extLst>
          </p:nvPr>
        </p:nvGraphicFramePr>
        <p:xfrm>
          <a:off x="6354288" y="1329453"/>
          <a:ext cx="1914525" cy="1689100"/>
        </p:xfrm>
        <a:graphic>
          <a:graphicData uri="http://schemas.openxmlformats.org/presentationml/2006/ole">
            <mc:AlternateContent xmlns:mc="http://schemas.openxmlformats.org/markup-compatibility/2006">
              <mc:Choice xmlns:v="urn:schemas-microsoft-com:vml" Requires="v">
                <p:oleObj spid="_x0000_s5292" name="Equation" r:id="rId5" imgW="965160" imgH="838080" progId="Equation.DSMT4">
                  <p:embed/>
                </p:oleObj>
              </mc:Choice>
              <mc:Fallback>
                <p:oleObj name="Equation" r:id="rId5" imgW="965160" imgH="838080" progId="Equation.DSMT4">
                  <p:embed/>
                  <p:pic>
                    <p:nvPicPr>
                      <p:cNvPr id="0" name="Object 3"/>
                      <p:cNvPicPr>
                        <a:picLocks noChangeAspect="1" noChangeArrowheads="1"/>
                      </p:cNvPicPr>
                      <p:nvPr/>
                    </p:nvPicPr>
                    <p:blipFill>
                      <a:blip r:embed="rId6"/>
                      <a:srcRect/>
                      <a:stretch>
                        <a:fillRect/>
                      </a:stretch>
                    </p:blipFill>
                    <p:spPr bwMode="auto">
                      <a:xfrm>
                        <a:off x="6354288" y="1329453"/>
                        <a:ext cx="1914525" cy="1689100"/>
                      </a:xfrm>
                      <a:prstGeom prst="rect">
                        <a:avLst/>
                      </a:prstGeom>
                      <a:noFill/>
                    </p:spPr>
                  </p:pic>
                </p:oleObj>
              </mc:Fallback>
            </mc:AlternateContent>
          </a:graphicData>
        </a:graphic>
      </p:graphicFrame>
      <p:sp>
        <p:nvSpPr>
          <p:cNvPr id="8" name="Rettangolo con angoli arrotondati 7">
            <a:extLst>
              <a:ext uri="{FF2B5EF4-FFF2-40B4-BE49-F238E27FC236}">
                <a16:creationId xmlns:a16="http://schemas.microsoft.com/office/drawing/2014/main" id="{5CB590D6-C101-45F2-AC44-56B58F47F515}"/>
              </a:ext>
            </a:extLst>
          </p:cNvPr>
          <p:cNvSpPr/>
          <p:nvPr/>
        </p:nvSpPr>
        <p:spPr>
          <a:xfrm>
            <a:off x="5040505" y="1500735"/>
            <a:ext cx="627984" cy="14652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con angoli arrotondati 8">
            <a:extLst>
              <a:ext uri="{FF2B5EF4-FFF2-40B4-BE49-F238E27FC236}">
                <a16:creationId xmlns:a16="http://schemas.microsoft.com/office/drawing/2014/main" id="{4C7C25C4-AB3C-4AE1-A84E-5FC7BA957DA8}"/>
              </a:ext>
            </a:extLst>
          </p:cNvPr>
          <p:cNvSpPr/>
          <p:nvPr/>
        </p:nvSpPr>
        <p:spPr>
          <a:xfrm>
            <a:off x="6378898" y="1245621"/>
            <a:ext cx="2062167" cy="1861851"/>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11CADA35-9B5A-4EE7-9091-97B2884ED7E0}"/>
              </a:ext>
            </a:extLst>
          </p:cNvPr>
          <p:cNvGraphicFramePr>
            <a:graphicFrameLocks noChangeAspect="1"/>
          </p:cNvGraphicFramePr>
          <p:nvPr>
            <p:extLst>
              <p:ext uri="{D42A27DB-BD31-4B8C-83A1-F6EECF244321}">
                <p14:modId xmlns:p14="http://schemas.microsoft.com/office/powerpoint/2010/main" val="4150870318"/>
              </p:ext>
            </p:extLst>
          </p:nvPr>
        </p:nvGraphicFramePr>
        <p:xfrm>
          <a:off x="838200" y="3017838"/>
          <a:ext cx="3017704" cy="1071708"/>
        </p:xfrm>
        <a:graphic>
          <a:graphicData uri="http://schemas.openxmlformats.org/presentationml/2006/ole">
            <mc:AlternateContent xmlns:mc="http://schemas.openxmlformats.org/markup-compatibility/2006">
              <mc:Choice xmlns:v="urn:schemas-microsoft-com:vml" Requires="v">
                <p:oleObj spid="_x0000_s5293" name="Equation" r:id="rId7" imgW="1358310" imgH="482391" progId="Equation.DSMT4">
                  <p:embed/>
                </p:oleObj>
              </mc:Choice>
              <mc:Fallback>
                <p:oleObj name="Equation" r:id="rId7" imgW="1358310" imgH="482391" progId="Equation.DSMT4">
                  <p:embed/>
                  <p:pic>
                    <p:nvPicPr>
                      <p:cNvPr id="11" name="Oggetto 10">
                        <a:extLst>
                          <a:ext uri="{FF2B5EF4-FFF2-40B4-BE49-F238E27FC236}">
                            <a16:creationId xmlns:a16="http://schemas.microsoft.com/office/drawing/2014/main" id="{17C5F780-FBCB-4932-B68D-A12EE6145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017838"/>
                        <a:ext cx="3017704" cy="1071708"/>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1199D99B-32D8-4F72-AE7A-6CAF526BF811}"/>
              </a:ext>
            </a:extLst>
          </p:cNvPr>
          <p:cNvGraphicFramePr>
            <a:graphicFrameLocks noChangeAspect="1"/>
          </p:cNvGraphicFramePr>
          <p:nvPr>
            <p:extLst>
              <p:ext uri="{D42A27DB-BD31-4B8C-83A1-F6EECF244321}">
                <p14:modId xmlns:p14="http://schemas.microsoft.com/office/powerpoint/2010/main" val="3133235570"/>
              </p:ext>
            </p:extLst>
          </p:nvPr>
        </p:nvGraphicFramePr>
        <p:xfrm>
          <a:off x="1939925" y="4370388"/>
          <a:ext cx="6442075" cy="1844675"/>
        </p:xfrm>
        <a:graphic>
          <a:graphicData uri="http://schemas.openxmlformats.org/presentationml/2006/ole">
            <mc:AlternateContent xmlns:mc="http://schemas.openxmlformats.org/markup-compatibility/2006">
              <mc:Choice xmlns:v="urn:schemas-microsoft-com:vml" Requires="v">
                <p:oleObj spid="_x0000_s5294" name="Equation" r:id="rId9" imgW="3213000" imgH="914400" progId="Equation.DSMT4">
                  <p:embed/>
                </p:oleObj>
              </mc:Choice>
              <mc:Fallback>
                <p:oleObj name="Equation" r:id="rId9" imgW="3213000" imgH="914400" progId="Equation.DSMT4">
                  <p:embed/>
                  <p:pic>
                    <p:nvPicPr>
                      <p:cNvPr id="5" name="Oggetto 4">
                        <a:extLst>
                          <a:ext uri="{FF2B5EF4-FFF2-40B4-BE49-F238E27FC236}">
                            <a16:creationId xmlns:a16="http://schemas.microsoft.com/office/drawing/2014/main" id="{799445AA-5C70-47BB-ADD6-15B312803E73}"/>
                          </a:ext>
                        </a:extLst>
                      </p:cNvPr>
                      <p:cNvPicPr>
                        <a:picLocks noChangeAspect="1" noChangeArrowheads="1"/>
                      </p:cNvPicPr>
                      <p:nvPr/>
                    </p:nvPicPr>
                    <p:blipFill>
                      <a:blip r:embed="rId10"/>
                      <a:srcRect/>
                      <a:stretch>
                        <a:fillRect/>
                      </a:stretch>
                    </p:blipFill>
                    <p:spPr bwMode="auto">
                      <a:xfrm>
                        <a:off x="1939925" y="4370388"/>
                        <a:ext cx="6442075" cy="1844675"/>
                      </a:xfrm>
                      <a:prstGeom prst="rect">
                        <a:avLst/>
                      </a:prstGeom>
                      <a:noFill/>
                    </p:spPr>
                  </p:pic>
                </p:oleObj>
              </mc:Fallback>
            </mc:AlternateContent>
          </a:graphicData>
        </a:graphic>
      </p:graphicFrame>
      <p:sp>
        <p:nvSpPr>
          <p:cNvPr id="14" name="Freccia a sinistra 13">
            <a:extLst>
              <a:ext uri="{FF2B5EF4-FFF2-40B4-BE49-F238E27FC236}">
                <a16:creationId xmlns:a16="http://schemas.microsoft.com/office/drawing/2014/main" id="{662A5B0D-DE9E-4214-8974-A523718C09C4}"/>
              </a:ext>
            </a:extLst>
          </p:cNvPr>
          <p:cNvSpPr/>
          <p:nvPr/>
        </p:nvSpPr>
        <p:spPr>
          <a:xfrm>
            <a:off x="5727245" y="2012871"/>
            <a:ext cx="568287" cy="493789"/>
          </a:xfrm>
          <a:prstGeom prst="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entesi graffa aperta 14">
            <a:extLst>
              <a:ext uri="{FF2B5EF4-FFF2-40B4-BE49-F238E27FC236}">
                <a16:creationId xmlns:a16="http://schemas.microsoft.com/office/drawing/2014/main" id="{8B1B4825-8E13-4933-8DE0-7DEE59829D22}"/>
              </a:ext>
            </a:extLst>
          </p:cNvPr>
          <p:cNvSpPr/>
          <p:nvPr/>
        </p:nvSpPr>
        <p:spPr>
          <a:xfrm rot="16200000">
            <a:off x="5722484" y="-1079493"/>
            <a:ext cx="313593" cy="10398192"/>
          </a:xfrm>
          <a:prstGeom prst="leftBrace">
            <a:avLst>
              <a:gd name="adj1" fmla="val 8210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07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CDDA0A-7833-4C40-975B-71A281B820BF}"/>
              </a:ext>
            </a:extLst>
          </p:cNvPr>
          <p:cNvSpPr>
            <a:spLocks noGrp="1"/>
          </p:cNvSpPr>
          <p:nvPr>
            <p:ph type="title"/>
          </p:nvPr>
        </p:nvSpPr>
        <p:spPr>
          <a:xfrm>
            <a:off x="838200" y="0"/>
            <a:ext cx="10515600" cy="662397"/>
          </a:xfrm>
        </p:spPr>
        <p:txBody>
          <a:bodyPr/>
          <a:lstStyle/>
          <a:p>
            <a:r>
              <a:rPr lang="en-US" dirty="0"/>
              <a:t>Differential mode</a:t>
            </a:r>
          </a:p>
        </p:txBody>
      </p:sp>
      <p:sp>
        <p:nvSpPr>
          <p:cNvPr id="3" name="Segnaposto piè di pagina 2">
            <a:extLst>
              <a:ext uri="{FF2B5EF4-FFF2-40B4-BE49-F238E27FC236}">
                <a16:creationId xmlns:a16="http://schemas.microsoft.com/office/drawing/2014/main" id="{653BE461-2519-4634-B024-E4FB3FAE89F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B549BFA-DAFF-40AB-8A4C-3C3F1A036CE7}"/>
              </a:ext>
            </a:extLst>
          </p:cNvPr>
          <p:cNvSpPr>
            <a:spLocks noGrp="1"/>
          </p:cNvSpPr>
          <p:nvPr>
            <p:ph type="sldNum" sz="quarter" idx="12"/>
          </p:nvPr>
        </p:nvSpPr>
        <p:spPr/>
        <p:txBody>
          <a:bodyPr/>
          <a:lstStyle/>
          <a:p>
            <a:fld id="{02055017-B6DE-4C35-A63B-40EADAC97849}" type="slidenum">
              <a:rPr lang="en-US" smtClean="0"/>
              <a:t>9</a:t>
            </a:fld>
            <a:endParaRPr lang="en-US" dirty="0"/>
          </a:p>
        </p:txBody>
      </p:sp>
      <p:graphicFrame>
        <p:nvGraphicFramePr>
          <p:cNvPr id="5" name="Oggetto 4">
            <a:extLst>
              <a:ext uri="{FF2B5EF4-FFF2-40B4-BE49-F238E27FC236}">
                <a16:creationId xmlns:a16="http://schemas.microsoft.com/office/drawing/2014/main" id="{F0253378-AA5C-4AC6-887F-C5D565DE2F8B}"/>
              </a:ext>
            </a:extLst>
          </p:cNvPr>
          <p:cNvGraphicFramePr>
            <a:graphicFrameLocks noChangeAspect="1"/>
          </p:cNvGraphicFramePr>
          <p:nvPr>
            <p:extLst>
              <p:ext uri="{D42A27DB-BD31-4B8C-83A1-F6EECF244321}">
                <p14:modId xmlns:p14="http://schemas.microsoft.com/office/powerpoint/2010/main" val="2875836009"/>
              </p:ext>
            </p:extLst>
          </p:nvPr>
        </p:nvGraphicFramePr>
        <p:xfrm>
          <a:off x="3394075" y="998538"/>
          <a:ext cx="6442075" cy="1844675"/>
        </p:xfrm>
        <a:graphic>
          <a:graphicData uri="http://schemas.openxmlformats.org/presentationml/2006/ole">
            <mc:AlternateContent xmlns:mc="http://schemas.openxmlformats.org/markup-compatibility/2006">
              <mc:Choice xmlns:v="urn:schemas-microsoft-com:vml" Requires="v">
                <p:oleObj spid="_x0000_s6346" name="Equation" r:id="rId3" imgW="3213000" imgH="914400" progId="Equation.DSMT4">
                  <p:embed/>
                </p:oleObj>
              </mc:Choice>
              <mc:Fallback>
                <p:oleObj name="Equation" r:id="rId3" imgW="3213000" imgH="914400" progId="Equation.DSMT4">
                  <p:embed/>
                  <p:pic>
                    <p:nvPicPr>
                      <p:cNvPr id="13" name="Oggetto 12">
                        <a:extLst>
                          <a:ext uri="{FF2B5EF4-FFF2-40B4-BE49-F238E27FC236}">
                            <a16:creationId xmlns:a16="http://schemas.microsoft.com/office/drawing/2014/main" id="{1199D99B-32D8-4F72-AE7A-6CAF526BF811}"/>
                          </a:ext>
                        </a:extLst>
                      </p:cNvPr>
                      <p:cNvPicPr>
                        <a:picLocks noChangeAspect="1" noChangeArrowheads="1"/>
                      </p:cNvPicPr>
                      <p:nvPr/>
                    </p:nvPicPr>
                    <p:blipFill>
                      <a:blip r:embed="rId4"/>
                      <a:srcRect/>
                      <a:stretch>
                        <a:fillRect/>
                      </a:stretch>
                    </p:blipFill>
                    <p:spPr bwMode="auto">
                      <a:xfrm>
                        <a:off x="3394075" y="998538"/>
                        <a:ext cx="6442075" cy="18446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7DEF8D7B-5520-4500-B306-769DB0518D63}"/>
              </a:ext>
            </a:extLst>
          </p:cNvPr>
          <p:cNvSpPr txBox="1"/>
          <p:nvPr/>
        </p:nvSpPr>
        <p:spPr>
          <a:xfrm>
            <a:off x="9913035" y="2007019"/>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sp>
        <p:nvSpPr>
          <p:cNvPr id="7" name="CasellaDiTesto 6">
            <a:extLst>
              <a:ext uri="{FF2B5EF4-FFF2-40B4-BE49-F238E27FC236}">
                <a16:creationId xmlns:a16="http://schemas.microsoft.com/office/drawing/2014/main" id="{53D5DD14-AB22-477F-AD91-29D3F976A8D8}"/>
              </a:ext>
            </a:extLst>
          </p:cNvPr>
          <p:cNvSpPr txBox="1"/>
          <p:nvPr/>
        </p:nvSpPr>
        <p:spPr>
          <a:xfrm>
            <a:off x="9913035" y="1016634"/>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graphicFrame>
        <p:nvGraphicFramePr>
          <p:cNvPr id="8" name="Oggetto 7">
            <a:extLst>
              <a:ext uri="{FF2B5EF4-FFF2-40B4-BE49-F238E27FC236}">
                <a16:creationId xmlns:a16="http://schemas.microsoft.com/office/drawing/2014/main" id="{8FE10C18-35E4-41E5-A599-20E33C579051}"/>
              </a:ext>
            </a:extLst>
          </p:cNvPr>
          <p:cNvGraphicFramePr>
            <a:graphicFrameLocks noChangeAspect="1"/>
          </p:cNvGraphicFramePr>
          <p:nvPr>
            <p:extLst>
              <p:ext uri="{D42A27DB-BD31-4B8C-83A1-F6EECF244321}">
                <p14:modId xmlns:p14="http://schemas.microsoft.com/office/powerpoint/2010/main" val="2663910010"/>
              </p:ext>
            </p:extLst>
          </p:nvPr>
        </p:nvGraphicFramePr>
        <p:xfrm>
          <a:off x="563563" y="1563688"/>
          <a:ext cx="1917700" cy="508000"/>
        </p:xfrm>
        <a:graphic>
          <a:graphicData uri="http://schemas.openxmlformats.org/presentationml/2006/ole">
            <mc:AlternateContent xmlns:mc="http://schemas.openxmlformats.org/markup-compatibility/2006">
              <mc:Choice xmlns:v="urn:schemas-microsoft-com:vml" Requires="v">
                <p:oleObj spid="_x0000_s6347" name="Equation" r:id="rId5" imgW="863280" imgH="228600" progId="Equation.DSMT4">
                  <p:embed/>
                </p:oleObj>
              </mc:Choice>
              <mc:Fallback>
                <p:oleObj name="Equation" r:id="rId5" imgW="863280" imgH="228600" progId="Equation.DSMT4">
                  <p:embed/>
                  <p:pic>
                    <p:nvPicPr>
                      <p:cNvPr id="12" name="Oggetto 11">
                        <a:extLst>
                          <a:ext uri="{FF2B5EF4-FFF2-40B4-BE49-F238E27FC236}">
                            <a16:creationId xmlns:a16="http://schemas.microsoft.com/office/drawing/2014/main" id="{11CADA35-9B5A-4EE7-9091-97B2884ED7E0}"/>
                          </a:ext>
                        </a:extLst>
                      </p:cNvPr>
                      <p:cNvPicPr>
                        <a:picLocks noChangeAspect="1" noChangeArrowheads="1"/>
                      </p:cNvPicPr>
                      <p:nvPr/>
                    </p:nvPicPr>
                    <p:blipFill>
                      <a:blip r:embed="rId6"/>
                      <a:srcRect/>
                      <a:stretch>
                        <a:fillRect/>
                      </a:stretch>
                    </p:blipFill>
                    <p:spPr bwMode="auto">
                      <a:xfrm>
                        <a:off x="563563" y="1563688"/>
                        <a:ext cx="1917700" cy="5080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DE2B165-D6CA-4AFD-B002-D9F5CDCEF399}"/>
              </a:ext>
            </a:extLst>
          </p:cNvPr>
          <p:cNvGraphicFramePr>
            <a:graphicFrameLocks noChangeAspect="1"/>
          </p:cNvGraphicFramePr>
          <p:nvPr>
            <p:extLst>
              <p:ext uri="{D42A27DB-BD31-4B8C-83A1-F6EECF244321}">
                <p14:modId xmlns:p14="http://schemas.microsoft.com/office/powerpoint/2010/main" val="3875798069"/>
              </p:ext>
            </p:extLst>
          </p:nvPr>
        </p:nvGraphicFramePr>
        <p:xfrm>
          <a:off x="2493963" y="3173413"/>
          <a:ext cx="4027487" cy="711200"/>
        </p:xfrm>
        <a:graphic>
          <a:graphicData uri="http://schemas.openxmlformats.org/presentationml/2006/ole">
            <mc:AlternateContent xmlns:mc="http://schemas.openxmlformats.org/markup-compatibility/2006">
              <mc:Choice xmlns:v="urn:schemas-microsoft-com:vml" Requires="v">
                <p:oleObj spid="_x0000_s6348" name="Equation" r:id="rId7" imgW="1447560" imgH="253800" progId="Equation.DSMT4">
                  <p:embed/>
                </p:oleObj>
              </mc:Choice>
              <mc:Fallback>
                <p:oleObj name="Equation" r:id="rId7" imgW="1447560" imgH="253800" progId="Equation.DSMT4">
                  <p:embed/>
                  <p:pic>
                    <p:nvPicPr>
                      <p:cNvPr id="5" name="Oggetto 4">
                        <a:extLst>
                          <a:ext uri="{FF2B5EF4-FFF2-40B4-BE49-F238E27FC236}">
                            <a16:creationId xmlns:a16="http://schemas.microsoft.com/office/drawing/2014/main" id="{F0253378-AA5C-4AC6-887F-C5D565DE2F8B}"/>
                          </a:ext>
                        </a:extLst>
                      </p:cNvPr>
                      <p:cNvPicPr>
                        <a:picLocks noChangeAspect="1" noChangeArrowheads="1"/>
                      </p:cNvPicPr>
                      <p:nvPr/>
                    </p:nvPicPr>
                    <p:blipFill>
                      <a:blip r:embed="rId8"/>
                      <a:srcRect/>
                      <a:stretch>
                        <a:fillRect/>
                      </a:stretch>
                    </p:blipFill>
                    <p:spPr bwMode="auto">
                      <a:xfrm>
                        <a:off x="2493963" y="3173413"/>
                        <a:ext cx="4027487" cy="7112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4C81D531-903B-4FCC-85E1-2E35D1F4B8D8}"/>
              </a:ext>
            </a:extLst>
          </p:cNvPr>
          <p:cNvGraphicFramePr>
            <a:graphicFrameLocks noChangeAspect="1"/>
          </p:cNvGraphicFramePr>
          <p:nvPr>
            <p:extLst>
              <p:ext uri="{D42A27DB-BD31-4B8C-83A1-F6EECF244321}">
                <p14:modId xmlns:p14="http://schemas.microsoft.com/office/powerpoint/2010/main" val="885616106"/>
              </p:ext>
            </p:extLst>
          </p:nvPr>
        </p:nvGraphicFramePr>
        <p:xfrm>
          <a:off x="2420938" y="4111625"/>
          <a:ext cx="4203700" cy="1350963"/>
        </p:xfrm>
        <a:graphic>
          <a:graphicData uri="http://schemas.openxmlformats.org/presentationml/2006/ole">
            <mc:AlternateContent xmlns:mc="http://schemas.openxmlformats.org/markup-compatibility/2006">
              <mc:Choice xmlns:v="urn:schemas-microsoft-com:vml" Requires="v">
                <p:oleObj spid="_x0000_s6349" name="Equation" r:id="rId9" imgW="1511280" imgH="482400" progId="Equation.DSMT4">
                  <p:embed/>
                </p:oleObj>
              </mc:Choice>
              <mc:Fallback>
                <p:oleObj name="Equation" r:id="rId9" imgW="1511280" imgH="482400" progId="Equation.DSMT4">
                  <p:embed/>
                  <p:pic>
                    <p:nvPicPr>
                      <p:cNvPr id="9" name="Oggetto 8">
                        <a:extLst>
                          <a:ext uri="{FF2B5EF4-FFF2-40B4-BE49-F238E27FC236}">
                            <a16:creationId xmlns:a16="http://schemas.microsoft.com/office/drawing/2014/main" id="{9DE2B165-D6CA-4AFD-B002-D9F5CDCEF399}"/>
                          </a:ext>
                        </a:extLst>
                      </p:cNvPr>
                      <p:cNvPicPr>
                        <a:picLocks noChangeAspect="1" noChangeArrowheads="1"/>
                      </p:cNvPicPr>
                      <p:nvPr/>
                    </p:nvPicPr>
                    <p:blipFill>
                      <a:blip r:embed="rId10"/>
                      <a:srcRect/>
                      <a:stretch>
                        <a:fillRect/>
                      </a:stretch>
                    </p:blipFill>
                    <p:spPr bwMode="auto">
                      <a:xfrm>
                        <a:off x="2420938" y="4111625"/>
                        <a:ext cx="4203700" cy="135096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080B92CF-558A-47B8-BC13-52109A7B57AE}"/>
              </a:ext>
            </a:extLst>
          </p:cNvPr>
          <p:cNvSpPr txBox="1"/>
          <p:nvPr/>
        </p:nvSpPr>
        <p:spPr>
          <a:xfrm>
            <a:off x="7579603" y="3216986"/>
            <a:ext cx="3690651" cy="584775"/>
          </a:xfrm>
          <a:prstGeom prst="rect">
            <a:avLst/>
          </a:prstGeom>
          <a:noFill/>
          <a:ln>
            <a:noFill/>
          </a:ln>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Gain: </a:t>
            </a:r>
            <a:r>
              <a:rPr lang="en-US" sz="3200" i="1" dirty="0">
                <a:solidFill>
                  <a:srgbClr val="FF0000"/>
                </a:solidFill>
                <a:latin typeface="Arial" panose="020B0604020202020204" pitchFamily="34" charset="0"/>
                <a:cs typeface="Arial" panose="020B0604020202020204" pitchFamily="34" charset="0"/>
              </a:rPr>
              <a:t>A</a:t>
            </a:r>
            <a:r>
              <a:rPr lang="en-US" sz="3200" i="1" baseline="-25000" dirty="0">
                <a:solidFill>
                  <a:srgbClr val="FF0000"/>
                </a:solidFill>
                <a:latin typeface="Arial" panose="020B0604020202020204" pitchFamily="34" charset="0"/>
                <a:cs typeface="Arial" panose="020B0604020202020204" pitchFamily="34" charset="0"/>
              </a:rPr>
              <a:t>dd</a:t>
            </a:r>
            <a:r>
              <a:rPr lang="en-US" sz="3200" dirty="0">
                <a:solidFill>
                  <a:srgbClr val="FF0000"/>
                </a:solidFill>
                <a:latin typeface="Arial" panose="020B0604020202020204" pitchFamily="34" charset="0"/>
                <a:cs typeface="Arial" panose="020B0604020202020204" pitchFamily="34" charset="0"/>
              </a:rPr>
              <a:t>=</a:t>
            </a:r>
            <a:r>
              <a:rPr lang="en-US" sz="3200" i="1" dirty="0">
                <a:solidFill>
                  <a:srgbClr val="FF0000"/>
                </a:solidFill>
                <a:latin typeface="Arial" panose="020B0604020202020204" pitchFamily="34" charset="0"/>
                <a:cs typeface="Arial" panose="020B0604020202020204" pitchFamily="34" charset="0"/>
              </a:rPr>
              <a:t>g</a:t>
            </a:r>
            <a:r>
              <a:rPr lang="en-US" sz="3200" i="1" baseline="-25000" dirty="0">
                <a:solidFill>
                  <a:srgbClr val="FF0000"/>
                </a:solidFill>
                <a:latin typeface="Arial" panose="020B0604020202020204" pitchFamily="34" charset="0"/>
                <a:cs typeface="Arial" panose="020B0604020202020204" pitchFamily="34" charset="0"/>
              </a:rPr>
              <a:t>m</a:t>
            </a:r>
            <a:r>
              <a:rPr lang="en-US" sz="3200" baseline="-25000" dirty="0">
                <a:solidFill>
                  <a:srgbClr val="FF0000"/>
                </a:solidFill>
                <a:latin typeface="Arial" panose="020B0604020202020204" pitchFamily="34" charset="0"/>
                <a:cs typeface="Arial" panose="020B0604020202020204" pitchFamily="34" charset="0"/>
              </a:rPr>
              <a:t>1</a:t>
            </a:r>
            <a:r>
              <a:rPr lang="en-US" sz="3200" i="1" dirty="0">
                <a:solidFill>
                  <a:srgbClr val="FF0000"/>
                </a:solidFill>
                <a:latin typeface="Arial" panose="020B0604020202020204" pitchFamily="34" charset="0"/>
                <a:cs typeface="Arial" panose="020B0604020202020204" pitchFamily="34" charset="0"/>
              </a:rPr>
              <a:t>R</a:t>
            </a:r>
            <a:r>
              <a:rPr lang="en-US" sz="3200" i="1" baseline="-25000" dirty="0">
                <a:solidFill>
                  <a:srgbClr val="FF0000"/>
                </a:solidFill>
                <a:latin typeface="Arial" panose="020B0604020202020204" pitchFamily="34" charset="0"/>
                <a:cs typeface="Arial" panose="020B0604020202020204" pitchFamily="34" charset="0"/>
              </a:rPr>
              <a:t>out</a:t>
            </a:r>
          </a:p>
        </p:txBody>
      </p:sp>
      <p:sp>
        <p:nvSpPr>
          <p:cNvPr id="12" name="CasellaDiTesto 11">
            <a:extLst>
              <a:ext uri="{FF2B5EF4-FFF2-40B4-BE49-F238E27FC236}">
                <a16:creationId xmlns:a16="http://schemas.microsoft.com/office/drawing/2014/main" id="{B74E1F29-C4A5-4E70-8239-B568D0C06491}"/>
              </a:ext>
            </a:extLst>
          </p:cNvPr>
          <p:cNvSpPr txBox="1"/>
          <p:nvPr/>
        </p:nvSpPr>
        <p:spPr>
          <a:xfrm>
            <a:off x="7579603" y="4307623"/>
            <a:ext cx="3690651" cy="584775"/>
          </a:xfrm>
          <a:prstGeom prst="rect">
            <a:avLst/>
          </a:prstGeom>
          <a:noFill/>
          <a:ln>
            <a:noFill/>
          </a:ln>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Offset:</a:t>
            </a:r>
            <a:endParaRPr lang="en-US" sz="3200" i="1" baseline="-25000" dirty="0">
              <a:solidFill>
                <a:srgbClr val="FF0000"/>
              </a:solidFill>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74EEBA0A-044F-429E-88B1-E029F9EA752D}"/>
              </a:ext>
            </a:extLst>
          </p:cNvPr>
          <p:cNvGraphicFramePr>
            <a:graphicFrameLocks noChangeAspect="1"/>
          </p:cNvGraphicFramePr>
          <p:nvPr>
            <p:extLst>
              <p:ext uri="{D42A27DB-BD31-4B8C-83A1-F6EECF244321}">
                <p14:modId xmlns:p14="http://schemas.microsoft.com/office/powerpoint/2010/main" val="2106989778"/>
              </p:ext>
            </p:extLst>
          </p:nvPr>
        </p:nvGraphicFramePr>
        <p:xfrm>
          <a:off x="8986882" y="4055746"/>
          <a:ext cx="1625600" cy="1208088"/>
        </p:xfrm>
        <a:graphic>
          <a:graphicData uri="http://schemas.openxmlformats.org/presentationml/2006/ole">
            <mc:AlternateContent xmlns:mc="http://schemas.openxmlformats.org/markup-compatibility/2006">
              <mc:Choice xmlns:v="urn:schemas-microsoft-com:vml" Requires="v">
                <p:oleObj spid="_x0000_s6350" name="Equation" r:id="rId11" imgW="583920" imgH="431640" progId="Equation.DSMT4">
                  <p:embed/>
                </p:oleObj>
              </mc:Choice>
              <mc:Fallback>
                <p:oleObj name="Equation" r:id="rId11" imgW="583920" imgH="431640" progId="Equation.DSMT4">
                  <p:embed/>
                  <p:pic>
                    <p:nvPicPr>
                      <p:cNvPr id="10" name="Oggetto 9">
                        <a:extLst>
                          <a:ext uri="{FF2B5EF4-FFF2-40B4-BE49-F238E27FC236}">
                            <a16:creationId xmlns:a16="http://schemas.microsoft.com/office/drawing/2014/main" id="{4C81D531-903B-4FCC-85E1-2E35D1F4B8D8}"/>
                          </a:ext>
                        </a:extLst>
                      </p:cNvPr>
                      <p:cNvPicPr>
                        <a:picLocks noChangeAspect="1" noChangeArrowheads="1"/>
                      </p:cNvPicPr>
                      <p:nvPr/>
                    </p:nvPicPr>
                    <p:blipFill>
                      <a:blip r:embed="rId12"/>
                      <a:srcRect/>
                      <a:stretch>
                        <a:fillRect/>
                      </a:stretch>
                    </p:blipFill>
                    <p:spPr bwMode="auto">
                      <a:xfrm>
                        <a:off x="8986882" y="4055746"/>
                        <a:ext cx="1625600" cy="1208088"/>
                      </a:xfrm>
                      <a:prstGeom prst="rect">
                        <a:avLst/>
                      </a:prstGeom>
                      <a:noFill/>
                    </p:spPr>
                  </p:pic>
                </p:oleObj>
              </mc:Fallback>
            </mc:AlternateContent>
          </a:graphicData>
        </a:graphic>
      </p:graphicFrame>
    </p:spTree>
    <p:extLst>
      <p:ext uri="{BB962C8B-B14F-4D97-AF65-F5344CB8AC3E}">
        <p14:creationId xmlns:p14="http://schemas.microsoft.com/office/powerpoint/2010/main" val="37354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1224</Words>
  <Application>Microsoft Office PowerPoint</Application>
  <PresentationFormat>Widescreen</PresentationFormat>
  <Paragraphs>142</Paragraphs>
  <Slides>24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24</vt:i4>
      </vt:variant>
    </vt:vector>
  </HeadingPairs>
  <TitlesOfParts>
    <vt:vector size="30" baseType="lpstr">
      <vt:lpstr>Arial</vt:lpstr>
      <vt:lpstr>Calibri</vt:lpstr>
      <vt:lpstr>Symbol</vt:lpstr>
      <vt:lpstr>Tema di Office</vt:lpstr>
      <vt:lpstr>Equation</vt:lpstr>
      <vt:lpstr>MathType 6.0 Equation</vt:lpstr>
      <vt:lpstr>Single stage (OTA) fully differential op-amp</vt:lpstr>
      <vt:lpstr>Intuitive idea of the operating principle</vt:lpstr>
      <vt:lpstr>Presentazione standard di PowerPoint</vt:lpstr>
      <vt:lpstr>A more accurate model of the output resistances.</vt:lpstr>
      <vt:lpstr>Simplified model</vt:lpstr>
      <vt:lpstr>Output short circuit currents</vt:lpstr>
      <vt:lpstr>Output short circuit currents: real case</vt:lpstr>
      <vt:lpstr>Output short circuit currents: real case</vt:lpstr>
      <vt:lpstr>Differential mode</vt:lpstr>
      <vt:lpstr>Common mode</vt:lpstr>
      <vt:lpstr>Common mode error</vt:lpstr>
      <vt:lpstr>Common Mode Stabilization </vt:lpstr>
      <vt:lpstr>CMFB: the principle</vt:lpstr>
      <vt:lpstr>CMFB: the effect</vt:lpstr>
      <vt:lpstr>CMFB: the effect</vt:lpstr>
      <vt:lpstr>A first idea to obtain the CMFB</vt:lpstr>
      <vt:lpstr>First solution: static CMFB</vt:lpstr>
      <vt:lpstr>Analysis of the static CMFB</vt:lpstr>
      <vt:lpstr>Limits of the static CMFB</vt:lpstr>
      <vt:lpstr>Dynamic CMFB</vt:lpstr>
      <vt:lpstr>Dynamic CMFB: properties of all-capacitor networks</vt:lpstr>
      <vt:lpstr>Dynamic CMFB: implementation</vt:lpstr>
      <vt:lpstr>Dynamic CMFB: implementation</vt:lpstr>
      <vt:lpstr>Dynamic CMFB: final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578</cp:revision>
  <dcterms:created xsi:type="dcterms:W3CDTF">2015-02-03T16:10:37Z</dcterms:created>
  <dcterms:modified xsi:type="dcterms:W3CDTF">2020-11-30T12:45:34Z</dcterms:modified>
</cp:coreProperties>
</file>