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878" autoAdjust="0"/>
  </p:normalViewPr>
  <p:slideViewPr>
    <p:cSldViewPr snapToGrid="0">
      <p:cViewPr varScale="1">
        <p:scale>
          <a:sx n="55" d="100"/>
          <a:sy n="55" d="100"/>
        </p:scale>
        <p:origin x="76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wmf"/><Relationship Id="rId1" Type="http://schemas.openxmlformats.org/officeDocument/2006/relationships/image" Target="../media/image12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27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11/24/2020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11/24/2020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sv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3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6.png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wmf"/><Relationship Id="rId4" Type="http://schemas.openxmlformats.org/officeDocument/2006/relationships/image" Target="../media/image9.svg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image" Target="../media/image4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sv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8.wmf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5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1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4.png"/><Relationship Id="rId10" Type="http://schemas.openxmlformats.org/officeDocument/2006/relationships/image" Target="../media/image32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7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90"/>
            <a:ext cx="10515600" cy="662397"/>
          </a:xfrm>
        </p:spPr>
        <p:txBody>
          <a:bodyPr/>
          <a:lstStyle/>
          <a:p>
            <a:r>
              <a:rPr lang="en-US" dirty="0"/>
              <a:t>Fully-differential switched capacitor amplifier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C4430F66-689B-4647-B240-510383813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538" y="601500"/>
            <a:ext cx="5918853" cy="433304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A72824-A475-4A50-84A8-36A0DC12D415}"/>
              </a:ext>
            </a:extLst>
          </p:cNvPr>
          <p:cNvSpPr txBox="1"/>
          <p:nvPr/>
        </p:nvSpPr>
        <p:spPr>
          <a:xfrm>
            <a:off x="7148404" y="1153352"/>
            <a:ext cx="4205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constant voltages used to periodically discharge capacitor pairs. They substitute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 single-supply circuit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26EFAE-90BF-430A-A1A9-EDE16196CA0C}"/>
              </a:ext>
            </a:extLst>
          </p:cNvPr>
          <p:cNvSpPr txBox="1"/>
          <p:nvPr/>
        </p:nvSpPr>
        <p:spPr>
          <a:xfrm>
            <a:off x="7275443" y="3429000"/>
            <a:ext cx="373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will consider the nominal case for the capacitors: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E152FAA-69D6-486D-B312-8EFF06C044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96200"/>
              </p:ext>
            </p:extLst>
          </p:nvPr>
        </p:nvGraphicFramePr>
        <p:xfrm>
          <a:off x="7410726" y="4807958"/>
          <a:ext cx="2317735" cy="107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1041120" imgH="482400" progId="Equation.DSMT4">
                  <p:embed/>
                </p:oleObj>
              </mc:Choice>
              <mc:Fallback>
                <p:oleObj name="Equation" r:id="rId5" imgW="1041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0726" y="4807958"/>
                        <a:ext cx="2317735" cy="1074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363E2D9-D0C2-4DCE-93FF-32AE7AE77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044626"/>
              </p:ext>
            </p:extLst>
          </p:nvPr>
        </p:nvGraphicFramePr>
        <p:xfrm>
          <a:off x="1062355" y="5599455"/>
          <a:ext cx="21050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7" imgW="850680" imgH="228600" progId="Equation.DSMT4">
                  <p:embed/>
                </p:oleObj>
              </mc:Choice>
              <mc:Fallback>
                <p:oleObj name="Equation" r:id="rId7" imgW="8506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6D7BC8A-1B17-4B48-B4C5-A33BDF4E5D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" y="5599455"/>
                        <a:ext cx="2105025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3EAEFD4-5157-42FC-8A3A-453365682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451404"/>
              </p:ext>
            </p:extLst>
          </p:nvPr>
        </p:nvGraphicFramePr>
        <p:xfrm>
          <a:off x="1062355" y="5044972"/>
          <a:ext cx="21986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9" imgW="888840" imgH="228600" progId="Equation.DSMT4">
                  <p:embed/>
                </p:oleObj>
              </mc:Choice>
              <mc:Fallback>
                <p:oleObj name="Equation" r:id="rId9" imgW="8888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363E2D9-D0C2-4DCE-93FF-32AE7AE779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355" y="5044972"/>
                        <a:ext cx="2198688" cy="56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816373-CB23-4A25-8EB2-8A3925F991D8}"/>
              </a:ext>
            </a:extLst>
          </p:cNvPr>
          <p:cNvSpPr txBox="1"/>
          <p:nvPr/>
        </p:nvSpPr>
        <p:spPr>
          <a:xfrm>
            <a:off x="3474720" y="5044972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Input. diff. voltage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90EB7E-A663-444B-84C5-10018D328663}"/>
              </a:ext>
            </a:extLst>
          </p:cNvPr>
          <p:cNvSpPr txBox="1"/>
          <p:nvPr/>
        </p:nvSpPr>
        <p:spPr>
          <a:xfrm>
            <a:off x="3474720" y="5702940"/>
            <a:ext cx="3261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Output. diff. voltage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D3E24-1459-4ABE-A8C4-6520F68B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58" y="170451"/>
            <a:ext cx="10515600" cy="662397"/>
          </a:xfrm>
        </p:spPr>
        <p:txBody>
          <a:bodyPr/>
          <a:lstStyle/>
          <a:p>
            <a:r>
              <a:rPr lang="en-US" dirty="0"/>
              <a:t>Programmable gain amplifier (PGA)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874BBA7-40BE-4F8C-A5EB-9428D2CE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4928F7-15C4-4245-B537-A635EC45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0BE2268-979F-4DFE-92DF-0A2E79767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173" y="995526"/>
            <a:ext cx="5226040" cy="382585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F0B33A1-464B-41B8-BEA1-51DB9A5E0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60576"/>
              </p:ext>
            </p:extLst>
          </p:nvPr>
        </p:nvGraphicFramePr>
        <p:xfrm>
          <a:off x="6332668" y="1188387"/>
          <a:ext cx="1448051" cy="114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545760" imgH="431640" progId="Equation.DSMT4">
                  <p:embed/>
                </p:oleObj>
              </mc:Choice>
              <mc:Fallback>
                <p:oleObj name="Equation" r:id="rId5" imgW="545760" imgH="4316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7D587CE-C42B-4785-B0A5-BC74F7844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668" y="1188387"/>
                        <a:ext cx="1448051" cy="1145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933BDE56-389C-4289-8944-AD701A16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41" y="961535"/>
            <a:ext cx="2623647" cy="248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0674B6-0C39-4D57-A545-86C5F64307DD}"/>
              </a:ext>
            </a:extLst>
          </p:cNvPr>
          <p:cNvSpPr txBox="1"/>
          <p:nvPr/>
        </p:nvSpPr>
        <p:spPr>
          <a:xfrm>
            <a:off x="5568669" y="3865958"/>
            <a:ext cx="5460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Capacitors can be made easily programmable.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advantage with respect of resistive feedback amplifier is that the switch resistance does not affect accuracy (it affects only speed) </a:t>
            </a:r>
          </a:p>
        </p:txBody>
      </p:sp>
    </p:spTree>
    <p:extLst>
      <p:ext uri="{BB962C8B-B14F-4D97-AF65-F5344CB8AC3E}">
        <p14:creationId xmlns:p14="http://schemas.microsoft.com/office/powerpoint/2010/main" val="37007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B68D9C-B19F-4BB5-A378-DD683C48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10"/>
            <a:ext cx="10515600" cy="662397"/>
          </a:xfrm>
        </p:spPr>
        <p:txBody>
          <a:bodyPr/>
          <a:lstStyle/>
          <a:p>
            <a:r>
              <a:rPr lang="en-US" dirty="0"/>
              <a:t>Additional charge injection from non-constant </a:t>
            </a:r>
            <a:r>
              <a:rPr lang="en-US" sz="3600" dirty="0"/>
              <a:t>V</a:t>
            </a:r>
            <a:r>
              <a:rPr lang="en-US" sz="3600" baseline="-25000" dirty="0"/>
              <a:t>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7F75D0-CA02-436A-A8CC-8274D2D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5722EC-6AF5-4C3B-AE17-34F0EF09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6D6FB8C-4636-426D-AC4B-4E6BA13102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31021"/>
              </p:ext>
            </p:extLst>
          </p:nvPr>
        </p:nvGraphicFramePr>
        <p:xfrm>
          <a:off x="1301605" y="1378808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3" imgW="2616120" imgH="393480" progId="Equation.DSMT4">
                  <p:embed/>
                </p:oleObj>
              </mc:Choice>
              <mc:Fallback>
                <p:oleObj name="Equation" r:id="rId3" imgW="261612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1EE8BE-2D11-4FA6-872C-263ECBA6D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5" y="1378808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6" name="Picture 2">
            <a:extLst>
              <a:ext uri="{FF2B5EF4-FFF2-40B4-BE49-F238E27FC236}">
                <a16:creationId xmlns:a16="http://schemas.microsoft.com/office/drawing/2014/main" id="{DB1A0FD1-B999-445A-9F9B-B8DAAB4D4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2" y="3317114"/>
            <a:ext cx="5526955" cy="27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2A5F31A-6C95-46C0-B5B5-9EF3FDD32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548736"/>
              </p:ext>
            </p:extLst>
          </p:nvPr>
        </p:nvGraphicFramePr>
        <p:xfrm>
          <a:off x="1301606" y="962640"/>
          <a:ext cx="15621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6" imgW="698400" imgH="241200" progId="Equation.DSMT4">
                  <p:embed/>
                </p:oleObj>
              </mc:Choice>
              <mc:Fallback>
                <p:oleObj name="Equation" r:id="rId6" imgW="69840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6D6FB8C-4636-426D-AC4B-4E6BA1310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606" y="962640"/>
                        <a:ext cx="15621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E9412C1-7256-4FB5-B59C-281B85FEF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085575"/>
              </p:ext>
            </p:extLst>
          </p:nvPr>
        </p:nvGraphicFramePr>
        <p:xfrm>
          <a:off x="8089379" y="1305730"/>
          <a:ext cx="3017939" cy="143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8" imgW="1002960" imgH="482400" progId="Equation.DSMT4">
                  <p:embed/>
                </p:oleObj>
              </mc:Choice>
              <mc:Fallback>
                <p:oleObj name="Equation" r:id="rId8" imgW="10029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379" y="1305730"/>
                        <a:ext cx="3017939" cy="1434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0D49B4A-966D-4616-84B4-27D2E178CBC4}"/>
              </a:ext>
            </a:extLst>
          </p:cNvPr>
          <p:cNvSpPr txBox="1"/>
          <p:nvPr/>
        </p:nvSpPr>
        <p:spPr>
          <a:xfrm>
            <a:off x="366943" y="2348238"/>
            <a:ext cx="772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simplified picture, switches and feedback capacitors are not represented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623B2A-38E8-4489-889E-9103774BC4C5}"/>
              </a:ext>
            </a:extLst>
          </p:cNvPr>
          <p:cNvSpPr txBox="1"/>
          <p:nvPr/>
        </p:nvSpPr>
        <p:spPr>
          <a:xfrm>
            <a:off x="6883531" y="3105718"/>
            <a:ext cx="4552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charges contribute to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JB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together with charge injection from the switches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B42CFD-E357-4155-97D2-7F22B0055BF3}"/>
              </a:ext>
            </a:extLst>
          </p:cNvPr>
          <p:cNvSpPr txBox="1"/>
          <p:nvPr/>
        </p:nvSpPr>
        <p:spPr>
          <a:xfrm>
            <a:off x="6880499" y="4352294"/>
            <a:ext cx="505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parasitic capacitance may have some mismatch, a differential voltage may result.  </a:t>
            </a:r>
          </a:p>
        </p:txBody>
      </p:sp>
    </p:spTree>
    <p:extLst>
      <p:ext uri="{BB962C8B-B14F-4D97-AF65-F5344CB8AC3E}">
        <p14:creationId xmlns:p14="http://schemas.microsoft.com/office/powerpoint/2010/main" val="163933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62CE65-C4EA-4095-ACCA-9E034F70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9" y="0"/>
            <a:ext cx="10515600" cy="662397"/>
          </a:xfrm>
        </p:spPr>
        <p:txBody>
          <a:bodyPr/>
          <a:lstStyle/>
          <a:p>
            <a:r>
              <a:rPr lang="en-US" dirty="0"/>
              <a:t>Phase 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AD3461-C33F-4020-B49F-FE04CD78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C8548D-FD10-40A3-851E-6DCCF243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718796E-70D1-4B4E-A485-A1DF836BC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3768" y="2208493"/>
            <a:ext cx="5310253" cy="3887506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0A9B958-1FAD-4F83-8564-FF41C20DF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259" y="365125"/>
            <a:ext cx="3686341" cy="269868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620890F9-6462-4419-B988-1A5B9EA2C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70513"/>
              </p:ext>
            </p:extLst>
          </p:nvPr>
        </p:nvGraphicFramePr>
        <p:xfrm>
          <a:off x="6101905" y="524015"/>
          <a:ext cx="5527666" cy="103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7" imgW="2234880" imgH="419040" progId="Equation.DSMT4">
                  <p:embed/>
                </p:oleObj>
              </mc:Choice>
              <mc:Fallback>
                <p:oleObj name="Equation" r:id="rId7" imgW="22348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1905" y="524015"/>
                        <a:ext cx="5527666" cy="1036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86D0438-3531-4C2F-95A1-8033E676F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188961"/>
              </p:ext>
            </p:extLst>
          </p:nvPr>
        </p:nvGraphicFramePr>
        <p:xfrm>
          <a:off x="7572158" y="2084232"/>
          <a:ext cx="3781641" cy="389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9" imgW="1524000" imgH="1574800" progId="Equation.DSMT4">
                  <p:embed/>
                </p:oleObj>
              </mc:Choice>
              <mc:Fallback>
                <p:oleObj name="Equation" r:id="rId9" imgW="1524000" imgH="157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158" y="2084232"/>
                        <a:ext cx="3781641" cy="3899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92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B6C43-CE01-4F54-8D41-EC654CCB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74317"/>
            <a:ext cx="10515600" cy="662397"/>
          </a:xfrm>
        </p:spPr>
        <p:txBody>
          <a:bodyPr/>
          <a:lstStyle/>
          <a:p>
            <a:r>
              <a:rPr lang="en-US" dirty="0"/>
              <a:t>Transition to phase 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8A2D9D-1C4C-41D6-ADF3-8AC1B996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14F4D-98AC-435A-8271-0B9B4227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CCCB0A-199A-44DC-9C2B-ED05149BA3A1}"/>
              </a:ext>
            </a:extLst>
          </p:cNvPr>
          <p:cNvSpPr txBox="1"/>
          <p:nvPr/>
        </p:nvSpPr>
        <p:spPr>
          <a:xfrm>
            <a:off x="194272" y="582254"/>
            <a:ext cx="4339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analysis we will neglect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/C noise, for simplicity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5EBDD0A-CDC5-4084-962F-07DD48642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670" y="1387568"/>
            <a:ext cx="3905930" cy="285943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5CE2978-C869-46E9-B969-987632E1A5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2872" y="1199232"/>
            <a:ext cx="5048250" cy="2590800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6BCC3C5-DFD4-4497-BBA0-444744FCEE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644190"/>
              </p:ext>
            </p:extLst>
          </p:nvPr>
        </p:nvGraphicFramePr>
        <p:xfrm>
          <a:off x="7533660" y="3677940"/>
          <a:ext cx="4525670" cy="85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7" imgW="2209680" imgH="419040" progId="Equation.DSMT4">
                  <p:embed/>
                </p:oleObj>
              </mc:Choice>
              <mc:Fallback>
                <p:oleObj name="Equation" r:id="rId7" imgW="220968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3660" y="3677940"/>
                        <a:ext cx="4525670" cy="8590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16595F0B-324E-4041-9EB3-A1FC94428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616115"/>
              </p:ext>
            </p:extLst>
          </p:nvPr>
        </p:nvGraphicFramePr>
        <p:xfrm>
          <a:off x="2364157" y="4370047"/>
          <a:ext cx="3082556" cy="176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9" imgW="1371600" imgH="787400" progId="Equation.DSMT4">
                  <p:embed/>
                </p:oleObj>
              </mc:Choice>
              <mc:Fallback>
                <p:oleObj name="Equation" r:id="rId9" imgW="1371600" imgH="787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157" y="4370047"/>
                        <a:ext cx="3082556" cy="1764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AB52058-2D07-4F4A-AB72-9A1800750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746462"/>
              </p:ext>
            </p:extLst>
          </p:nvPr>
        </p:nvGraphicFramePr>
        <p:xfrm>
          <a:off x="8708404" y="404359"/>
          <a:ext cx="2878985" cy="1857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1" imgW="1422360" imgH="914400" progId="Equation.DSMT4">
                  <p:embed/>
                </p:oleObj>
              </mc:Choice>
              <mc:Fallback>
                <p:oleObj name="Equation" r:id="rId11" imgW="142236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8404" y="404359"/>
                        <a:ext cx="2878985" cy="1857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E0043C41-D35F-4CA6-B34F-A4F2CD5BC7FD}"/>
              </a:ext>
            </a:extLst>
          </p:cNvPr>
          <p:cNvSpPr/>
          <p:nvPr/>
        </p:nvSpPr>
        <p:spPr>
          <a:xfrm>
            <a:off x="5179535" y="156734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77B82908-3320-4B94-BE32-A90BED94CD0C}"/>
              </a:ext>
            </a:extLst>
          </p:cNvPr>
          <p:cNvSpPr/>
          <p:nvPr/>
        </p:nvSpPr>
        <p:spPr>
          <a:xfrm>
            <a:off x="5190687" y="316316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937318E-835D-4524-A368-AA87B71D8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24584"/>
              </p:ext>
            </p:extLst>
          </p:nvPr>
        </p:nvGraphicFramePr>
        <p:xfrm>
          <a:off x="5177207" y="1093277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3" imgW="342720" imgH="228600" progId="Equation.DSMT4">
                  <p:embed/>
                </p:oleObj>
              </mc:Choice>
              <mc:Fallback>
                <p:oleObj name="Equation" r:id="rId13" imgW="3427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AB52058-2D07-4F4A-AB72-9A180075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207" y="1093277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A8B8909-122F-4E85-9736-8C6A10AF2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545928"/>
              </p:ext>
            </p:extLst>
          </p:nvPr>
        </p:nvGraphicFramePr>
        <p:xfrm>
          <a:off x="5190687" y="3429000"/>
          <a:ext cx="682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37318E-835D-4524-A368-AA87B71D8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687" y="3429000"/>
                        <a:ext cx="6826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FCEE83FB-7173-4943-991B-5E3135E2CFCE}"/>
              </a:ext>
            </a:extLst>
          </p:cNvPr>
          <p:cNvSpPr/>
          <p:nvPr/>
        </p:nvSpPr>
        <p:spPr>
          <a:xfrm>
            <a:off x="6581160" y="3814203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32DD717C-C9FB-4AAF-A1D8-2B4824C61D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93249"/>
              </p:ext>
            </p:extLst>
          </p:nvPr>
        </p:nvGraphicFramePr>
        <p:xfrm>
          <a:off x="6570663" y="4079875"/>
          <a:ext cx="7064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BA8B8909-122F-4E85-9736-8C6A10AF2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663" y="4079875"/>
                        <a:ext cx="706437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ccia a sinistra 20">
            <a:extLst>
              <a:ext uri="{FF2B5EF4-FFF2-40B4-BE49-F238E27FC236}">
                <a16:creationId xmlns:a16="http://schemas.microsoft.com/office/drawing/2014/main" id="{D099511A-088C-4399-8AE2-33DBB713BB26}"/>
              </a:ext>
            </a:extLst>
          </p:cNvPr>
          <p:cNvSpPr/>
          <p:nvPr/>
        </p:nvSpPr>
        <p:spPr>
          <a:xfrm>
            <a:off x="6568210" y="984561"/>
            <a:ext cx="584717" cy="1905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7B417A62-5815-434D-A6D2-150D9DFB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566995"/>
              </p:ext>
            </p:extLst>
          </p:nvPr>
        </p:nvGraphicFramePr>
        <p:xfrm>
          <a:off x="6553200" y="511175"/>
          <a:ext cx="708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937318E-835D-4524-A368-AA87B71D8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1175"/>
                        <a:ext cx="708025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po 12">
            <a:extLst>
              <a:ext uri="{FF2B5EF4-FFF2-40B4-BE49-F238E27FC236}">
                <a16:creationId xmlns:a16="http://schemas.microsoft.com/office/drawing/2014/main" id="{CB65CD0F-4CBF-4AF3-A627-7BDC9BCA7415}"/>
              </a:ext>
            </a:extLst>
          </p:cNvPr>
          <p:cNvGrpSpPr/>
          <p:nvPr/>
        </p:nvGrpSpPr>
        <p:grpSpPr>
          <a:xfrm>
            <a:off x="5446713" y="531813"/>
            <a:ext cx="877887" cy="4152900"/>
            <a:chOff x="5446713" y="531813"/>
            <a:chExt cx="877887" cy="4152900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BC8175B-0105-47E5-8E6E-8EBC9EAB0E01}"/>
                </a:ext>
              </a:extLst>
            </p:cNvPr>
            <p:cNvSpPr/>
            <p:nvPr/>
          </p:nvSpPr>
          <p:spPr>
            <a:xfrm>
              <a:off x="6041994" y="2870200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ggetto 23">
              <a:extLst>
                <a:ext uri="{FF2B5EF4-FFF2-40B4-BE49-F238E27FC236}">
                  <a16:creationId xmlns:a16="http://schemas.microsoft.com/office/drawing/2014/main" id="{E8E9E9FC-9427-4C97-9EE9-FFB30B04F2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3751544"/>
                </p:ext>
              </p:extLst>
            </p:nvPr>
          </p:nvGraphicFramePr>
          <p:xfrm>
            <a:off x="5816600" y="4227513"/>
            <a:ext cx="504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3" name="Equation" r:id="rId21" imgW="253800" imgH="228600" progId="Equation.DSMT4">
                    <p:embed/>
                  </p:oleObj>
                </mc:Choice>
                <mc:Fallback>
                  <p:oleObj name="Equation" r:id="rId21" imgW="253800" imgH="228600" progId="Equation.DSMT4">
                    <p:embed/>
                    <p:pic>
                      <p:nvPicPr>
                        <p:cNvPr id="20" name="Oggetto 19">
                          <a:extLst>
                            <a:ext uri="{FF2B5EF4-FFF2-40B4-BE49-F238E27FC236}">
                              <a16:creationId xmlns:a16="http://schemas.microsoft.com/office/drawing/2014/main" id="{32DD717C-C9FB-4AAF-A1D8-2B4824C61D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6600" y="4227513"/>
                          <a:ext cx="5048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900B9081-82D7-4415-A054-323C8E66E261}"/>
                </a:ext>
              </a:extLst>
            </p:cNvPr>
            <p:cNvSpPr/>
            <p:nvPr/>
          </p:nvSpPr>
          <p:spPr>
            <a:xfrm flipV="1">
              <a:off x="5986148" y="761751"/>
              <a:ext cx="282606" cy="1320800"/>
            </a:xfrm>
            <a:custGeom>
              <a:avLst/>
              <a:gdLst>
                <a:gd name="connsiteX0" fmla="*/ 66706 w 282606"/>
                <a:gd name="connsiteY0" fmla="*/ 1320800 h 1320800"/>
                <a:gd name="connsiteX1" fmla="*/ 3206 w 282606"/>
                <a:gd name="connsiteY1" fmla="*/ 901700 h 1320800"/>
                <a:gd name="connsiteX2" fmla="*/ 155606 w 282606"/>
                <a:gd name="connsiteY2" fmla="*/ 533400 h 1320800"/>
                <a:gd name="connsiteX3" fmla="*/ 282606 w 282606"/>
                <a:gd name="connsiteY3" fmla="*/ 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606" h="1320800">
                  <a:moveTo>
                    <a:pt x="66706" y="1320800"/>
                  </a:moveTo>
                  <a:cubicBezTo>
                    <a:pt x="27547" y="1176866"/>
                    <a:pt x="-11611" y="1032933"/>
                    <a:pt x="3206" y="901700"/>
                  </a:cubicBezTo>
                  <a:cubicBezTo>
                    <a:pt x="18023" y="770467"/>
                    <a:pt x="109039" y="683683"/>
                    <a:pt x="155606" y="533400"/>
                  </a:cubicBezTo>
                  <a:cubicBezTo>
                    <a:pt x="202173" y="383117"/>
                    <a:pt x="242389" y="191558"/>
                    <a:pt x="282606" y="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ggetto 25">
              <a:extLst>
                <a:ext uri="{FF2B5EF4-FFF2-40B4-BE49-F238E27FC236}">
                  <a16:creationId xmlns:a16="http://schemas.microsoft.com/office/drawing/2014/main" id="{036DC9B0-7C0B-4FA2-BEF0-197821C54F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823493"/>
                </p:ext>
              </p:extLst>
            </p:nvPr>
          </p:nvGraphicFramePr>
          <p:xfrm>
            <a:off x="5446713" y="531813"/>
            <a:ext cx="4794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4" name="Equation" r:id="rId23" imgW="241200" imgH="228600" progId="Equation.DSMT4">
                    <p:embed/>
                  </p:oleObj>
                </mc:Choice>
                <mc:Fallback>
                  <p:oleObj name="Equation" r:id="rId23" imgW="241200" imgH="228600" progId="Equation.DSMT4">
                    <p:embed/>
                    <p:pic>
                      <p:nvPicPr>
                        <p:cNvPr id="24" name="Oggetto 23">
                          <a:extLst>
                            <a:ext uri="{FF2B5EF4-FFF2-40B4-BE49-F238E27FC236}">
                              <a16:creationId xmlns:a16="http://schemas.microsoft.com/office/drawing/2014/main" id="{E8E9E9FC-9427-4C97-9EE9-FFB30B04F2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6713" y="531813"/>
                          <a:ext cx="479425" cy="4572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8F1B028A-7501-482F-9D47-7FD8B43D5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089837"/>
              </p:ext>
            </p:extLst>
          </p:nvPr>
        </p:nvGraphicFramePr>
        <p:xfrm>
          <a:off x="8655493" y="4873158"/>
          <a:ext cx="2836956" cy="1208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Equation" r:id="rId25" imgW="1396800" imgH="583920" progId="Equation.DSMT4">
                  <p:embed/>
                </p:oleObj>
              </mc:Choice>
              <mc:Fallback>
                <p:oleObj name="Equation" r:id="rId25" imgW="1396800" imgH="5839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493" y="4873158"/>
                        <a:ext cx="2836956" cy="12087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9337EE1B-FB23-4E99-B429-9BAAC673E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94043"/>
              </p:ext>
            </p:extLst>
          </p:nvPr>
        </p:nvGraphicFramePr>
        <p:xfrm>
          <a:off x="5922337" y="4937588"/>
          <a:ext cx="2677775" cy="1046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27" imgW="1257120" imgH="482400" progId="Equation.DSMT4">
                  <p:embed/>
                </p:oleObj>
              </mc:Choice>
              <mc:Fallback>
                <p:oleObj name="Equation" r:id="rId27" imgW="1257120" imgH="48240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8F1B028A-7501-482F-9D47-7FD8B43D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337" y="4937588"/>
                        <a:ext cx="2677775" cy="1046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90CA623-C9AF-4465-9465-071018F23E16}"/>
              </a:ext>
            </a:extLst>
          </p:cNvPr>
          <p:cNvCxnSpPr>
            <a:cxnSpLocks/>
          </p:cNvCxnSpPr>
          <p:nvPr/>
        </p:nvCxnSpPr>
        <p:spPr>
          <a:xfrm flipH="1">
            <a:off x="8694882" y="3225266"/>
            <a:ext cx="586240" cy="684187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8701CF-4E8E-4600-ACF4-A00AFC84964B}"/>
              </a:ext>
            </a:extLst>
          </p:cNvPr>
          <p:cNvSpPr txBox="1"/>
          <p:nvPr/>
        </p:nvSpPr>
        <p:spPr>
          <a:xfrm>
            <a:off x="9461436" y="2967335"/>
            <a:ext cx="1482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36582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5F1D69-81C2-46AF-9092-131D0B8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6BD3E6-EAF1-451C-9681-67ACC13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8FFB69F-F3C4-4411-8EB4-EA0789D53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84131"/>
              </p:ext>
            </p:extLst>
          </p:nvPr>
        </p:nvGraphicFramePr>
        <p:xfrm>
          <a:off x="617321" y="403859"/>
          <a:ext cx="3011085" cy="1942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3" imgW="1422360" imgH="914400" progId="Equation.DSMT4">
                  <p:embed/>
                </p:oleObj>
              </mc:Choice>
              <mc:Fallback>
                <p:oleObj name="Equation" r:id="rId3" imgW="1422360" imgH="914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AB52058-2D07-4F4A-AB72-9A1800750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403859"/>
                        <a:ext cx="3011085" cy="1942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98A03D1-B824-498B-BB29-A6B83FF90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0347"/>
              </p:ext>
            </p:extLst>
          </p:nvPr>
        </p:nvGraphicFramePr>
        <p:xfrm>
          <a:off x="617321" y="2487790"/>
          <a:ext cx="4004117" cy="1359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5" imgW="1752480" imgH="583920" progId="Equation.DSMT4">
                  <p:embed/>
                </p:oleObj>
              </mc:Choice>
              <mc:Fallback>
                <p:oleObj name="Equation" r:id="rId5" imgW="1752480" imgH="58392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8F1B028A-7501-482F-9D47-7FD8B43D50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21" y="2487790"/>
                        <a:ext cx="4004117" cy="1359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5160554-FBFD-40EC-81C8-A5AD9F22F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773770"/>
              </p:ext>
            </p:extLst>
          </p:nvPr>
        </p:nvGraphicFramePr>
        <p:xfrm>
          <a:off x="8563594" y="758746"/>
          <a:ext cx="3224024" cy="332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7" imgW="1524000" imgH="1574800" progId="Equation.DSMT4">
                  <p:embed/>
                </p:oleObj>
              </mc:Choice>
              <mc:Fallback>
                <p:oleObj name="Equation" r:id="rId7" imgW="1524000" imgH="1574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6D0438-3531-4C2F-95A1-8033E676F8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3594" y="758746"/>
                        <a:ext cx="3224024" cy="3324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A4B66B5-24F8-41C9-A748-D418CA306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18720"/>
              </p:ext>
            </p:extLst>
          </p:nvPr>
        </p:nvGraphicFramePr>
        <p:xfrm>
          <a:off x="5088339" y="1218035"/>
          <a:ext cx="2946346" cy="168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9" imgW="1371600" imgH="787400" progId="Equation.DSMT4">
                  <p:embed/>
                </p:oleObj>
              </mc:Choice>
              <mc:Fallback>
                <p:oleObj name="Equation" r:id="rId9" imgW="1371600" imgH="787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16595F0B-324E-4041-9EB3-A1FC94428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339" y="1218035"/>
                        <a:ext cx="2946346" cy="16865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B62A94A-465C-4ACF-9B90-7A62D7D1E601}"/>
              </a:ext>
            </a:extLst>
          </p:cNvPr>
          <p:cNvSpPr txBox="1"/>
          <p:nvPr/>
        </p:nvSpPr>
        <p:spPr>
          <a:xfrm>
            <a:off x="9518214" y="381276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30E42-1785-44C5-B8EF-957E3AE4A67E}"/>
              </a:ext>
            </a:extLst>
          </p:cNvPr>
          <p:cNvSpPr txBox="1"/>
          <p:nvPr/>
        </p:nvSpPr>
        <p:spPr>
          <a:xfrm>
            <a:off x="6047037" y="612108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8C0A38F-ED6F-4A63-9B0C-48FE58150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886800"/>
              </p:ext>
            </p:extLst>
          </p:nvPr>
        </p:nvGraphicFramePr>
        <p:xfrm>
          <a:off x="862324" y="4142983"/>
          <a:ext cx="9313282" cy="1048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11" imgW="4305240" imgH="482400" progId="Equation.DSMT4">
                  <p:embed/>
                </p:oleObj>
              </mc:Choice>
              <mc:Fallback>
                <p:oleObj name="Equation" r:id="rId11" imgW="430524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4" y="4142983"/>
                        <a:ext cx="9313282" cy="1048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641BFAE-B9A2-4498-8964-F60022971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56957"/>
              </p:ext>
            </p:extLst>
          </p:nvPr>
        </p:nvGraphicFramePr>
        <p:xfrm>
          <a:off x="862323" y="5180091"/>
          <a:ext cx="9223353" cy="103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13" imgW="4317840" imgH="482400" progId="Equation.DSMT4">
                  <p:embed/>
                </p:oleObj>
              </mc:Choice>
              <mc:Fallback>
                <p:oleObj name="Equation" r:id="rId13" imgW="43178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8C0A38F-ED6F-4A63-9B0C-48FE58150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23" y="5180091"/>
                        <a:ext cx="9223353" cy="10347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09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3B25D9-7F42-4902-AAD2-D6E55A03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70FF00-153F-4F83-802F-B74E7C4D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89A4FB9-FE8F-4410-95DF-C896DEE2C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03906"/>
              </p:ext>
            </p:extLst>
          </p:nvPr>
        </p:nvGraphicFramePr>
        <p:xfrm>
          <a:off x="857002" y="318145"/>
          <a:ext cx="8871460" cy="99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3" imgW="4305240" imgH="482400" progId="Equation.DSMT4">
                  <p:embed/>
                </p:oleObj>
              </mc:Choice>
              <mc:Fallback>
                <p:oleObj name="Equation" r:id="rId3" imgW="4305240" imgH="4824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18C0A38F-ED6F-4A63-9B0C-48FE58150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318145"/>
                        <a:ext cx="8871460" cy="99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925448B-076E-41F7-B259-E438AAAD74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358697"/>
              </p:ext>
            </p:extLst>
          </p:nvPr>
        </p:nvGraphicFramePr>
        <p:xfrm>
          <a:off x="857002" y="1386283"/>
          <a:ext cx="8871460" cy="99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5" imgW="4317840" imgH="482400" progId="Equation.DSMT4">
                  <p:embed/>
                </p:oleObj>
              </mc:Choice>
              <mc:Fallback>
                <p:oleObj name="Equation" r:id="rId5" imgW="4317840" imgH="4824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641BFAE-B9A2-4498-8964-F60022971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002" y="1386283"/>
                        <a:ext cx="8871460" cy="995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31D01526-B1FD-4549-8D31-0E13DB54E3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900" y="2551329"/>
            <a:ext cx="5048250" cy="259080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1B0D232-CC6F-4470-93ED-1EF81139B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227293"/>
              </p:ext>
            </p:extLst>
          </p:nvPr>
        </p:nvGraphicFramePr>
        <p:xfrm>
          <a:off x="6096000" y="2717681"/>
          <a:ext cx="3184782" cy="1508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9" imgW="1079500" imgH="508000" progId="Equation.DSMT4">
                  <p:embed/>
                </p:oleObj>
              </mc:Choice>
              <mc:Fallback>
                <p:oleObj name="Equation" r:id="rId9" imgW="1079500" imgH="508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17681"/>
                        <a:ext cx="3184782" cy="1508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FB74802-985B-456D-9CD2-8603ABE97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25960"/>
              </p:ext>
            </p:extLst>
          </p:nvPr>
        </p:nvGraphicFramePr>
        <p:xfrm>
          <a:off x="5433597" y="4771233"/>
          <a:ext cx="5479891" cy="104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1" imgW="2209680" imgH="419040" progId="Equation.DSMT4">
                  <p:embed/>
                </p:oleObj>
              </mc:Choice>
              <mc:Fallback>
                <p:oleObj name="Equation" r:id="rId11" imgW="2209680" imgH="419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6BCC3C5-DFD4-4497-BBA0-444744FCEE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597" y="4771233"/>
                        <a:ext cx="5479891" cy="1040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0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9FB656B-7A4E-44B9-9155-5D10E09D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B1CFAB-428F-41C6-A124-AD2C2D63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C155112-A019-4D8B-B473-1F95DA821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714683"/>
              </p:ext>
            </p:extLst>
          </p:nvPr>
        </p:nvGraphicFramePr>
        <p:xfrm>
          <a:off x="531896" y="441324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3" imgW="5067300" imgH="990600" progId="Equation.DSMT4">
                  <p:embed/>
                </p:oleObj>
              </mc:Choice>
              <mc:Fallback>
                <p:oleObj name="Equation" r:id="rId3" imgW="5067300" imgH="990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441324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2B20E66-ECC2-4AB9-91C8-1536F137A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20117"/>
              </p:ext>
            </p:extLst>
          </p:nvPr>
        </p:nvGraphicFramePr>
        <p:xfrm>
          <a:off x="531896" y="2640012"/>
          <a:ext cx="2298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5" imgW="927000" imgH="241200" progId="Equation.DSMT4">
                  <p:embed/>
                </p:oleObj>
              </mc:Choice>
              <mc:Fallback>
                <p:oleObj name="Equation" r:id="rId5" imgW="92700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FB74802-985B-456D-9CD2-8603ABE97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96" y="2640012"/>
                        <a:ext cx="2298700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CAFA7A-D3AC-4CEF-A32E-0FAC21883F11}"/>
              </a:ext>
            </a:extLst>
          </p:cNvPr>
          <p:cNvSpPr txBox="1"/>
          <p:nvPr/>
        </p:nvSpPr>
        <p:spPr>
          <a:xfrm>
            <a:off x="11126814" y="14398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08379A-F239-425E-A902-BC3A918050FD}"/>
              </a:ext>
            </a:extLst>
          </p:cNvPr>
          <p:cNvSpPr txBox="1"/>
          <p:nvPr/>
        </p:nvSpPr>
        <p:spPr>
          <a:xfrm>
            <a:off x="11126814" y="60166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1720EB1-E15D-43F3-A70B-B2980C4E3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35785"/>
              </p:ext>
            </p:extLst>
          </p:nvPr>
        </p:nvGraphicFramePr>
        <p:xfrm>
          <a:off x="747713" y="3619501"/>
          <a:ext cx="696436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7" imgW="3454200" imgH="431640" progId="Equation.DSMT4">
                  <p:embed/>
                </p:oleObj>
              </mc:Choice>
              <mc:Fallback>
                <p:oleObj name="Equation" r:id="rId7" imgW="34542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C155112-A019-4D8B-B473-1F95DA821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3619501"/>
                        <a:ext cx="6964362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7EDF17D-D15F-4F66-AD2F-327194887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54485"/>
              </p:ext>
            </p:extLst>
          </p:nvPr>
        </p:nvGraphicFramePr>
        <p:xfrm>
          <a:off x="748506" y="4872039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9" imgW="3263760" imgH="482400" progId="Equation.DSMT4">
                  <p:embed/>
                </p:oleObj>
              </mc:Choice>
              <mc:Fallback>
                <p:oleObj name="Equation" r:id="rId9" imgW="326376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1720EB1-E15D-43F3-A70B-B2980C4E3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" y="4872039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1E75BB-D0B1-4C2D-933A-89C2590BCF81}"/>
              </a:ext>
            </a:extLst>
          </p:cNvPr>
          <p:cNvSpPr txBox="1"/>
          <p:nvPr/>
        </p:nvSpPr>
        <p:spPr>
          <a:xfrm>
            <a:off x="4679576" y="2640012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mode analysis</a:t>
            </a:r>
          </a:p>
        </p:txBody>
      </p:sp>
    </p:spTree>
    <p:extLst>
      <p:ext uri="{BB962C8B-B14F-4D97-AF65-F5344CB8AC3E}">
        <p14:creationId xmlns:p14="http://schemas.microsoft.com/office/powerpoint/2010/main" val="7493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156BDA-13AC-4B58-B8AA-7D938417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407DF7-484F-4C37-9CDC-E8ADDC40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F9A0B45-5ABF-4DD0-834A-B30B2B455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10551"/>
              </p:ext>
            </p:extLst>
          </p:nvPr>
        </p:nvGraphicFramePr>
        <p:xfrm>
          <a:off x="4920343" y="880845"/>
          <a:ext cx="658018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Equation" r:id="rId3" imgW="3263760" imgH="482400" progId="Equation.DSMT4">
                  <p:embed/>
                </p:oleObj>
              </mc:Choice>
              <mc:Fallback>
                <p:oleObj name="Equation" r:id="rId3" imgW="32637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7EDF17D-D15F-4F66-AD2F-327194887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0343" y="880845"/>
                        <a:ext cx="6580188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63B7782-5AC0-4FA5-9081-9BCBFFB0B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614" y="620262"/>
            <a:ext cx="4920401" cy="3602104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7D587CE-C42B-4785-B0A5-BC74F7844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62495"/>
              </p:ext>
            </p:extLst>
          </p:nvPr>
        </p:nvGraphicFramePr>
        <p:xfrm>
          <a:off x="5214938" y="2701925"/>
          <a:ext cx="17160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name="Equation" r:id="rId7" imgW="850680" imgH="431640" progId="Equation.DSMT4">
                  <p:embed/>
                </p:oleObj>
              </mc:Choice>
              <mc:Fallback>
                <p:oleObj name="Equation" r:id="rId7" imgW="85068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701925"/>
                        <a:ext cx="1716087" cy="871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1E89D35-FF9A-4089-8151-B18C9AEB0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69895"/>
              </p:ext>
            </p:extLst>
          </p:nvPr>
        </p:nvGraphicFramePr>
        <p:xfrm>
          <a:off x="6532677" y="2086536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7D587CE-C42B-4785-B0A5-BC74F7844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677" y="2086536"/>
                        <a:ext cx="46037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3B169877-24E0-4538-891C-A2FDD51E0921}"/>
              </a:ext>
            </a:extLst>
          </p:cNvPr>
          <p:cNvSpPr/>
          <p:nvPr/>
        </p:nvSpPr>
        <p:spPr>
          <a:xfrm rot="5400000">
            <a:off x="6642941" y="1156668"/>
            <a:ext cx="239848" cy="1277258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EE2A26C2-25CD-486C-A7D6-EEEE5D537C73}"/>
              </a:ext>
            </a:extLst>
          </p:cNvPr>
          <p:cNvSpPr/>
          <p:nvPr/>
        </p:nvSpPr>
        <p:spPr>
          <a:xfrm rot="5400000">
            <a:off x="8666393" y="928162"/>
            <a:ext cx="239848" cy="2213965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1B84F29-E410-450C-BC74-5755245E8EDC}"/>
              </a:ext>
            </a:extLst>
          </p:cNvPr>
          <p:cNvSpPr txBox="1"/>
          <p:nvPr/>
        </p:nvSpPr>
        <p:spPr>
          <a:xfrm>
            <a:off x="7061676" y="2272534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noise due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amplifier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D2C2EC3-F74B-4FD7-BEB5-87A3AAD54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50760"/>
              </p:ext>
            </p:extLst>
          </p:nvPr>
        </p:nvGraphicFramePr>
        <p:xfrm>
          <a:off x="7332663" y="4015499"/>
          <a:ext cx="25606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11" imgW="1269720" imgH="431640" progId="Equation.DSMT4">
                  <p:embed/>
                </p:oleObj>
              </mc:Choice>
              <mc:Fallback>
                <p:oleObj name="Equation" r:id="rId11" imgW="126972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015499"/>
                        <a:ext cx="2560637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20CB633-1B13-41B3-BF65-EBE878178FEA}"/>
              </a:ext>
            </a:extLst>
          </p:cNvPr>
          <p:cNvSpPr txBox="1"/>
          <p:nvPr/>
        </p:nvSpPr>
        <p:spPr>
          <a:xfrm>
            <a:off x="3555454" y="4233268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referred to the input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50135B5-FC6C-477D-9644-CDB130BA5215}"/>
              </a:ext>
            </a:extLst>
          </p:cNvPr>
          <p:cNvSpPr txBox="1"/>
          <p:nvPr/>
        </p:nvSpPr>
        <p:spPr>
          <a:xfrm>
            <a:off x="9519515" y="2332327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error due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charge injection</a:t>
            </a:r>
          </a:p>
        </p:txBody>
      </p:sp>
      <p:sp>
        <p:nvSpPr>
          <p:cNvPr id="20" name="Parentesi graffa chiusa 19">
            <a:extLst>
              <a:ext uri="{FF2B5EF4-FFF2-40B4-BE49-F238E27FC236}">
                <a16:creationId xmlns:a16="http://schemas.microsoft.com/office/drawing/2014/main" id="{A4E25135-D275-428C-8728-B0F54ABE9811}"/>
              </a:ext>
            </a:extLst>
          </p:cNvPr>
          <p:cNvSpPr/>
          <p:nvPr/>
        </p:nvSpPr>
        <p:spPr>
          <a:xfrm rot="5400000">
            <a:off x="10687890" y="1341660"/>
            <a:ext cx="239849" cy="1385431"/>
          </a:xfrm>
          <a:prstGeom prst="rightBrace">
            <a:avLst>
              <a:gd name="adj1" fmla="val 49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53999A6E-BE14-4F4D-91B5-8248A5F3C2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11676"/>
              </p:ext>
            </p:extLst>
          </p:nvPr>
        </p:nvGraphicFramePr>
        <p:xfrm>
          <a:off x="10170537" y="4032129"/>
          <a:ext cx="1485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13" imgW="736560" imgH="431640" progId="Equation.DSMT4">
                  <p:embed/>
                </p:oleObj>
              </mc:Choice>
              <mc:Fallback>
                <p:oleObj name="Equation" r:id="rId13" imgW="73656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2F9A0B45-5ABF-4DD0-834A-B30B2B4554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537" y="4032129"/>
                        <a:ext cx="148590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ccia in giù 22">
            <a:extLst>
              <a:ext uri="{FF2B5EF4-FFF2-40B4-BE49-F238E27FC236}">
                <a16:creationId xmlns:a16="http://schemas.microsoft.com/office/drawing/2014/main" id="{E2BBF67F-5E6E-4441-94FE-A27232427FC2}"/>
              </a:ext>
            </a:extLst>
          </p:cNvPr>
          <p:cNvSpPr/>
          <p:nvPr/>
        </p:nvSpPr>
        <p:spPr>
          <a:xfrm>
            <a:off x="10807814" y="3333439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1FD3C0A7-55A2-4B3B-BEF1-223190356CE4}"/>
              </a:ext>
            </a:extLst>
          </p:cNvPr>
          <p:cNvSpPr/>
          <p:nvPr/>
        </p:nvSpPr>
        <p:spPr>
          <a:xfrm>
            <a:off x="8356513" y="3258544"/>
            <a:ext cx="281364" cy="44693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EEF4851-5E66-4B32-BC8A-EB795DD97E2E}"/>
              </a:ext>
            </a:extLst>
          </p:cNvPr>
          <p:cNvSpPr txBox="1"/>
          <p:nvPr/>
        </p:nvSpPr>
        <p:spPr>
          <a:xfrm>
            <a:off x="1678109" y="5228820"/>
            <a:ext cx="648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 that CDS is applied to the amplifier noise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66F1511-BBE4-4FC0-AFEC-55B976AE4BAF}"/>
              </a:ext>
            </a:extLst>
          </p:cNvPr>
          <p:cNvCxnSpPr/>
          <p:nvPr/>
        </p:nvCxnSpPr>
        <p:spPr>
          <a:xfrm flipV="1">
            <a:off x="7813964" y="4698731"/>
            <a:ext cx="348612" cy="530089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8" grpId="0"/>
      <p:bldP spid="19" grpId="0"/>
      <p:bldP spid="20" grpId="0" animBg="1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6E8D5-186C-4E82-99A1-EA6EEFCED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mode components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140323-1173-411C-A308-E90C80FB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9A4AFB-F492-4B72-A49F-56972927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E6AEC07-BDFD-42F3-B0AD-8DEA26B9D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60006"/>
              </p:ext>
            </p:extLst>
          </p:nvPr>
        </p:nvGraphicFramePr>
        <p:xfrm>
          <a:off x="415518" y="1239346"/>
          <a:ext cx="10215806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3" imgW="5067300" imgH="990600" progId="Equation.DSMT4">
                  <p:embed/>
                </p:oleObj>
              </mc:Choice>
              <mc:Fallback>
                <p:oleObj name="Equation" r:id="rId3" imgW="5067300" imgH="990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C155112-A019-4D8B-B473-1F95DA821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18" y="1239346"/>
                        <a:ext cx="10215806" cy="199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7B438B1-C458-4A74-9975-82C15A2C8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31673"/>
              </p:ext>
            </p:extLst>
          </p:nvPr>
        </p:nvGraphicFramePr>
        <p:xfrm>
          <a:off x="10913488" y="1239346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2B20E66-ECC2-4AB9-91C8-1536F137A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8" y="1239346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E45352A-F015-4F90-AD07-3A0150267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466555"/>
              </p:ext>
            </p:extLst>
          </p:nvPr>
        </p:nvGraphicFramePr>
        <p:xfrm>
          <a:off x="10913487" y="2260109"/>
          <a:ext cx="598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7B438B1-C458-4A74-9975-82C15A2C8C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3487" y="2260109"/>
                        <a:ext cx="598487" cy="976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4EC4AF7-BA10-42ED-8E77-4AA3DAE86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487040"/>
              </p:ext>
            </p:extLst>
          </p:nvPr>
        </p:nvGraphicFramePr>
        <p:xfrm>
          <a:off x="377031" y="4347916"/>
          <a:ext cx="732313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9" imgW="3632040" imgH="444240" progId="Equation.DSMT4">
                  <p:embed/>
                </p:oleObj>
              </mc:Choice>
              <mc:Fallback>
                <p:oleObj name="Equation" r:id="rId9" imgW="3632040" imgH="4442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E6AEC07-BDFD-42F3-B0AD-8DEA26B9D7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4347916"/>
                        <a:ext cx="7323137" cy="89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3EE556-5B35-4477-9728-CD5AB2FE8E38}"/>
              </a:ext>
            </a:extLst>
          </p:cNvPr>
          <p:cNvSpPr txBox="1"/>
          <p:nvPr/>
        </p:nvSpPr>
        <p:spPr>
          <a:xfrm>
            <a:off x="415518" y="3429000"/>
            <a:ext cx="8828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Neglecting the charge injection (calculation of the CM components require less accuracy) 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B24FF8C-E775-41C2-9FAD-C6B40C5E5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65095"/>
              </p:ext>
            </p:extLst>
          </p:nvPr>
        </p:nvGraphicFramePr>
        <p:xfrm>
          <a:off x="377031" y="5332773"/>
          <a:ext cx="68627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11" imgW="3403440" imgH="431640" progId="Equation.DSMT4">
                  <p:embed/>
                </p:oleObj>
              </mc:Choice>
              <mc:Fallback>
                <p:oleObj name="Equation" r:id="rId11" imgW="34034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4EC4AF7-BA10-42ED-8E77-4AA3DAE861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" y="5332773"/>
                        <a:ext cx="6862763" cy="87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1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100361-1EAA-4589-83F5-D4E53506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BE4DE-B1F7-4962-A9D5-994AB197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A4EF629-2874-4B54-A492-094E4DC14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921262"/>
              </p:ext>
            </p:extLst>
          </p:nvPr>
        </p:nvGraphicFramePr>
        <p:xfrm>
          <a:off x="1371989" y="910617"/>
          <a:ext cx="7612926" cy="9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3" imgW="3403440" imgH="431640" progId="Equation.DSMT4">
                  <p:embed/>
                </p:oleObj>
              </mc:Choice>
              <mc:Fallback>
                <p:oleObj name="Equation" r:id="rId3" imgW="34034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B24FF8C-E775-41C2-9FAD-C6B40C5E5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910617"/>
                        <a:ext cx="7612926" cy="966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69A031-2BF8-42FC-8EAE-A4A17CB81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178777"/>
              </p:ext>
            </p:extLst>
          </p:nvPr>
        </p:nvGraphicFramePr>
        <p:xfrm>
          <a:off x="1371989" y="2066491"/>
          <a:ext cx="7612926" cy="96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5" imgW="3403440" imgH="431640" progId="Equation.DSMT4">
                  <p:embed/>
                </p:oleObj>
              </mc:Choice>
              <mc:Fallback>
                <p:oleObj name="Equation" r:id="rId5" imgW="340344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DA4EF629-2874-4B54-A492-094E4DC14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2066491"/>
                        <a:ext cx="7612926" cy="9668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1EE8BE-2D11-4FA6-872C-263ECBA6D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576892"/>
              </p:ext>
            </p:extLst>
          </p:nvPr>
        </p:nvGraphicFramePr>
        <p:xfrm>
          <a:off x="1371989" y="3184120"/>
          <a:ext cx="5853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7" imgW="2616120" imgH="393480" progId="Equation.DSMT4">
                  <p:embed/>
                </p:oleObj>
              </mc:Choice>
              <mc:Fallback>
                <p:oleObj name="Equation" r:id="rId7" imgW="261612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69A031-2BF8-42FC-8EAE-A4A17CB81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989" y="3184120"/>
                        <a:ext cx="5853113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C04F83-A119-4F72-A7D0-F7F4AC231954}"/>
              </a:ext>
            </a:extLst>
          </p:cNvPr>
          <p:cNvSpPr txBox="1"/>
          <p:nvPr/>
        </p:nvSpPr>
        <p:spPr>
          <a:xfrm>
            <a:off x="988091" y="4130962"/>
            <a:ext cx="992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in phase 1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equal to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is desirable that it does not change passing into phase 2.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F8C7E6-DBD2-46CE-8210-E706B74DE1E8}"/>
              </a:ext>
            </a:extLst>
          </p:cNvPr>
          <p:cNvSpPr txBox="1"/>
          <p:nvPr/>
        </p:nvSpPr>
        <p:spPr>
          <a:xfrm>
            <a:off x="988092" y="5110321"/>
            <a:ext cx="318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obtain this, we set: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ECD8310-C78E-45D1-83AB-C07E30C0AE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09622"/>
              </p:ext>
            </p:extLst>
          </p:nvPr>
        </p:nvGraphicFramePr>
        <p:xfrm>
          <a:off x="4417264" y="5110321"/>
          <a:ext cx="15335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9" imgW="685800" imgH="457200" progId="Equation.DSMT4">
                  <p:embed/>
                </p:oleObj>
              </mc:Choice>
              <mc:Fallback>
                <p:oleObj name="Equation" r:id="rId9" imgW="68580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1EE8BE-2D11-4FA6-872C-263ECBA6DE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264" y="5110321"/>
                        <a:ext cx="1533525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9381FC-E68C-4AB1-8192-F2092EE0F2AC}"/>
              </a:ext>
            </a:extLst>
          </p:cNvPr>
          <p:cNvSpPr txBox="1"/>
          <p:nvPr/>
        </p:nvSpPr>
        <p:spPr>
          <a:xfrm>
            <a:off x="6617524" y="4933655"/>
            <a:ext cx="515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not always possible to guarantee, since the common mode of the source may be not predictable</a:t>
            </a:r>
          </a:p>
        </p:txBody>
      </p:sp>
      <p:sp>
        <p:nvSpPr>
          <p:cNvPr id="12" name="Freccia a sinistra 11">
            <a:extLst>
              <a:ext uri="{FF2B5EF4-FFF2-40B4-BE49-F238E27FC236}">
                <a16:creationId xmlns:a16="http://schemas.microsoft.com/office/drawing/2014/main" id="{D3FA47EC-EF61-4CC5-A665-B92048108813}"/>
              </a:ext>
            </a:extLst>
          </p:cNvPr>
          <p:cNvSpPr/>
          <p:nvPr/>
        </p:nvSpPr>
        <p:spPr>
          <a:xfrm>
            <a:off x="5855490" y="5761056"/>
            <a:ext cx="512059" cy="365125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3BCC1948-C4FD-4DA9-9134-4F6FBD32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19" y="97395"/>
            <a:ext cx="10515600" cy="662397"/>
          </a:xfrm>
        </p:spPr>
        <p:txBody>
          <a:bodyPr/>
          <a:lstStyle/>
          <a:p>
            <a:r>
              <a:rPr lang="en-US" dirty="0"/>
              <a:t>Common mode components</a:t>
            </a:r>
          </a:p>
        </p:txBody>
      </p:sp>
    </p:spTree>
    <p:extLst>
      <p:ext uri="{BB962C8B-B14F-4D97-AF65-F5344CB8AC3E}">
        <p14:creationId xmlns:p14="http://schemas.microsoft.com/office/powerpoint/2010/main" val="375250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Tema di Office</vt:lpstr>
      <vt:lpstr>Equation</vt:lpstr>
      <vt:lpstr>Fully-differential switched capacitor amplifier</vt:lpstr>
      <vt:lpstr>Phase 1</vt:lpstr>
      <vt:lpstr>Transition to phase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Common mode components</vt:lpstr>
      <vt:lpstr>Common mode components</vt:lpstr>
      <vt:lpstr>Programmable gain amplifier (PGA)</vt:lpstr>
      <vt:lpstr>Additional charge injection from non-constant Vic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526</cp:revision>
  <dcterms:created xsi:type="dcterms:W3CDTF">2015-02-03T16:10:37Z</dcterms:created>
  <dcterms:modified xsi:type="dcterms:W3CDTF">2020-11-24T18:57:16Z</dcterms:modified>
</cp:coreProperties>
</file>