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7" r:id="rId3"/>
    <p:sldId id="259" r:id="rId4"/>
    <p:sldId id="260" r:id="rId5"/>
    <p:sldId id="261" r:id="rId6"/>
    <p:sldId id="262" r:id="rId7"/>
    <p:sldId id="263" r:id="rId8"/>
    <p:sldId id="264" r:id="rId9"/>
    <p:sldId id="265" r:id="rId10"/>
    <p:sldId id="269"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3" r:id="rId29"/>
    <p:sldId id="285" r:id="rId30"/>
    <p:sldId id="286" r:id="rId31"/>
    <p:sldId id="287" r:id="rId32"/>
    <p:sldId id="288" r:id="rId33"/>
    <p:sldId id="289" r:id="rId34"/>
    <p:sldId id="290"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16" autoAdjust="0"/>
    <p:restoredTop sz="93250" autoAdjust="0"/>
  </p:normalViewPr>
  <p:slideViewPr>
    <p:cSldViewPr snapToGrid="0">
      <p:cViewPr>
        <p:scale>
          <a:sx n="50" d="100"/>
          <a:sy n="50" d="100"/>
        </p:scale>
        <p:origin x="-186" y="2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3.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5" Type="http://schemas.openxmlformats.org/officeDocument/2006/relationships/image" Target="../media/image96.wmf"/><Relationship Id="rId4" Type="http://schemas.openxmlformats.org/officeDocument/2006/relationships/image" Target="../media/image9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 Id="rId9" Type="http://schemas.openxmlformats.org/officeDocument/2006/relationships/image" Target="../media/image10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01.wmf"/><Relationship Id="rId1" Type="http://schemas.openxmlformats.org/officeDocument/2006/relationships/image" Target="../media/image100.wmf"/><Relationship Id="rId5" Type="http://schemas.openxmlformats.org/officeDocument/2006/relationships/image" Target="../media/image129.wmf"/><Relationship Id="rId4" Type="http://schemas.openxmlformats.org/officeDocument/2006/relationships/image" Target="../media/image12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4" Type="http://schemas.openxmlformats.org/officeDocument/2006/relationships/image" Target="../media/image1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 Id="rId4" Type="http://schemas.openxmlformats.org/officeDocument/2006/relationships/image" Target="../media/image157.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71.wmf"/><Relationship Id="rId3" Type="http://schemas.openxmlformats.org/officeDocument/2006/relationships/image" Target="../media/image166.wmf"/><Relationship Id="rId7" Type="http://schemas.openxmlformats.org/officeDocument/2006/relationships/image" Target="../media/image170.wmf"/><Relationship Id="rId2" Type="http://schemas.openxmlformats.org/officeDocument/2006/relationships/image" Target="../media/image165.wmf"/><Relationship Id="rId1" Type="http://schemas.openxmlformats.org/officeDocument/2006/relationships/image" Target="../media/image164.wmf"/><Relationship Id="rId6" Type="http://schemas.openxmlformats.org/officeDocument/2006/relationships/image" Target="../media/image169.wmf"/><Relationship Id="rId5" Type="http://schemas.openxmlformats.org/officeDocument/2006/relationships/image" Target="../media/image168.wmf"/><Relationship Id="rId4" Type="http://schemas.openxmlformats.org/officeDocument/2006/relationships/image" Target="../media/image167.wmf"/><Relationship Id="rId9" Type="http://schemas.openxmlformats.org/officeDocument/2006/relationships/image" Target="../media/image17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11/23/2020</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4</a:t>
            </a:fld>
            <a:endParaRPr lang="en-US" dirty="0"/>
          </a:p>
        </p:txBody>
      </p:sp>
    </p:spTree>
    <p:extLst>
      <p:ext uri="{BB962C8B-B14F-4D97-AF65-F5344CB8AC3E}">
        <p14:creationId xmlns:p14="http://schemas.microsoft.com/office/powerpoint/2010/main" val="386477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6</a:t>
            </a:fld>
            <a:endParaRPr lang="en-US" dirty="0"/>
          </a:p>
        </p:txBody>
      </p:sp>
    </p:spTree>
    <p:extLst>
      <p:ext uri="{BB962C8B-B14F-4D97-AF65-F5344CB8AC3E}">
        <p14:creationId xmlns:p14="http://schemas.microsoft.com/office/powerpoint/2010/main" val="73912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34</a:t>
            </a:fld>
            <a:endParaRPr lang="en-US" dirty="0"/>
          </a:p>
        </p:txBody>
      </p:sp>
    </p:spTree>
    <p:extLst>
      <p:ext uri="{BB962C8B-B14F-4D97-AF65-F5344CB8AC3E}">
        <p14:creationId xmlns:p14="http://schemas.microsoft.com/office/powerpoint/2010/main" val="201609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11/23/2020</a:t>
            </a:fld>
            <a:endParaRPr lang="en-US" dirty="0"/>
          </a:p>
        </p:txBody>
      </p:sp>
      <p:sp>
        <p:nvSpPr>
          <p:cNvPr id="5" name="Segnaposto piè di pagina 4"/>
          <p:cNvSpPr>
            <a:spLocks noGrp="1"/>
          </p:cNvSpPr>
          <p:nvPr>
            <p:ph type="ftr" sz="quarter" idx="11"/>
          </p:nvPr>
        </p:nvSpPr>
        <p:spPr/>
        <p:txBody>
          <a:bodyPr/>
          <a:lstStyle/>
          <a:p>
            <a:r>
              <a:rPr lang="en-US" dirty="0"/>
              <a:t>P. Bruschi – Design of Mixed Signal Circuits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11/23/2020</a:t>
            </a:fld>
            <a:endParaRPr lang="en-US" dirty="0"/>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11/23/2020</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Design of Mixed Signal Circuits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8.png"/><Relationship Id="rId7" Type="http://schemas.openxmlformats.org/officeDocument/2006/relationships/image" Target="../media/image25.wmf"/><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6.wmf"/></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30.wmf"/><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44.svg"/><Relationship Id="rId20" Type="http://schemas.openxmlformats.org/officeDocument/2006/relationships/image" Target="../media/image46.svg"/><Relationship Id="rId1" Type="http://schemas.openxmlformats.org/officeDocument/2006/relationships/vmlDrawing" Target="../drawings/vmlDrawing5.v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45.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png"/><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48.wmf"/><Relationship Id="rId4" Type="http://schemas.openxmlformats.org/officeDocument/2006/relationships/oleObject" Target="../embeddings/oleObject13.bin"/><Relationship Id="rId9" Type="http://schemas.openxmlformats.org/officeDocument/2006/relationships/image" Target="../media/image52.sv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3.w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18.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sv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8.wmf"/><Relationship Id="rId5" Type="http://schemas.openxmlformats.org/officeDocument/2006/relationships/oleObject" Target="../embeddings/oleObject16.bin"/><Relationship Id="rId4" Type="http://schemas.openxmlformats.org/officeDocument/2006/relationships/image" Target="../media/image7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20.bin"/><Relationship Id="rId18" Type="http://schemas.openxmlformats.org/officeDocument/2006/relationships/image" Target="../media/image76.wmf"/><Relationship Id="rId3" Type="http://schemas.openxmlformats.org/officeDocument/2006/relationships/image" Target="../media/image69.png"/><Relationship Id="rId7" Type="http://schemas.openxmlformats.org/officeDocument/2006/relationships/oleObject" Target="../embeddings/oleObject18.bin"/><Relationship Id="rId12" Type="http://schemas.openxmlformats.org/officeDocument/2006/relationships/image" Target="../media/image78.svg"/><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75.wmf"/><Relationship Id="rId1" Type="http://schemas.openxmlformats.org/officeDocument/2006/relationships/vmlDrawing" Target="../drawings/vmlDrawing9.vml"/><Relationship Id="rId6" Type="http://schemas.openxmlformats.org/officeDocument/2006/relationships/image" Target="../media/image71.wmf"/><Relationship Id="rId11" Type="http://schemas.openxmlformats.org/officeDocument/2006/relationships/image" Target="../media/image77.png"/><Relationship Id="rId5" Type="http://schemas.openxmlformats.org/officeDocument/2006/relationships/oleObject" Target="../embeddings/oleObject17.bin"/><Relationship Id="rId15" Type="http://schemas.openxmlformats.org/officeDocument/2006/relationships/oleObject" Target="../embeddings/oleObject21.bin"/><Relationship Id="rId10" Type="http://schemas.openxmlformats.org/officeDocument/2006/relationships/image" Target="../media/image73.wmf"/><Relationship Id="rId4" Type="http://schemas.openxmlformats.org/officeDocument/2006/relationships/image" Target="../media/image70.svg"/><Relationship Id="rId9" Type="http://schemas.openxmlformats.org/officeDocument/2006/relationships/oleObject" Target="../embeddings/oleObject19.bin"/><Relationship Id="rId14" Type="http://schemas.openxmlformats.org/officeDocument/2006/relationships/image" Target="../media/image74.wmf"/></Relationships>
</file>

<file path=ppt/slides/_rels/slide21.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28.bin"/><Relationship Id="rId18" Type="http://schemas.openxmlformats.org/officeDocument/2006/relationships/image" Target="../media/image87.svg"/><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82.wmf"/><Relationship Id="rId17" Type="http://schemas.openxmlformats.org/officeDocument/2006/relationships/image" Target="../media/image86.png"/><Relationship Id="rId2" Type="http://schemas.openxmlformats.org/officeDocument/2006/relationships/slideLayout" Target="../slideLayouts/slideLayout2.xml"/><Relationship Id="rId16" Type="http://schemas.openxmlformats.org/officeDocument/2006/relationships/image" Target="../media/image84.wmf"/><Relationship Id="rId20" Type="http://schemas.openxmlformats.org/officeDocument/2006/relationships/image" Target="../media/image85.wmf"/><Relationship Id="rId1" Type="http://schemas.openxmlformats.org/officeDocument/2006/relationships/vmlDrawing" Target="../drawings/vmlDrawing10.vml"/><Relationship Id="rId6" Type="http://schemas.openxmlformats.org/officeDocument/2006/relationships/image" Target="../media/image79.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81.wmf"/><Relationship Id="rId19" Type="http://schemas.openxmlformats.org/officeDocument/2006/relationships/oleObject" Target="../embeddings/oleObject30.bin"/><Relationship Id="rId4" Type="http://schemas.openxmlformats.org/officeDocument/2006/relationships/image" Target="../media/image73.wmf"/><Relationship Id="rId9" Type="http://schemas.openxmlformats.org/officeDocument/2006/relationships/oleObject" Target="../embeddings/oleObject26.bin"/><Relationship Id="rId14" Type="http://schemas.openxmlformats.org/officeDocument/2006/relationships/image" Target="../media/image83.wmf"/></Relationships>
</file>

<file path=ppt/slides/_rels/slide22.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svg"/><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34.bin"/><Relationship Id="rId3" Type="http://schemas.openxmlformats.org/officeDocument/2006/relationships/image" Target="../media/image88.png"/><Relationship Id="rId7" Type="http://schemas.openxmlformats.org/officeDocument/2006/relationships/oleObject" Target="../embeddings/oleObject31.bin"/><Relationship Id="rId12" Type="http://schemas.openxmlformats.org/officeDocument/2006/relationships/image" Target="../media/image94.wmf"/><Relationship Id="rId2" Type="http://schemas.openxmlformats.org/officeDocument/2006/relationships/slideLayout" Target="../slideLayouts/slideLayout2.xml"/><Relationship Id="rId16" Type="http://schemas.openxmlformats.org/officeDocument/2006/relationships/image" Target="../media/image96.wmf"/><Relationship Id="rId1" Type="http://schemas.openxmlformats.org/officeDocument/2006/relationships/vmlDrawing" Target="../drawings/vmlDrawing11.vml"/><Relationship Id="rId6" Type="http://schemas.openxmlformats.org/officeDocument/2006/relationships/image" Target="../media/image98.svg"/><Relationship Id="rId11" Type="http://schemas.openxmlformats.org/officeDocument/2006/relationships/oleObject" Target="../embeddings/oleObject33.bin"/><Relationship Id="rId5" Type="http://schemas.openxmlformats.org/officeDocument/2006/relationships/image" Target="../media/image97.png"/><Relationship Id="rId15" Type="http://schemas.openxmlformats.org/officeDocument/2006/relationships/oleObject" Target="../embeddings/oleObject35.bin"/><Relationship Id="rId10" Type="http://schemas.openxmlformats.org/officeDocument/2006/relationships/image" Target="../media/image93.wmf"/><Relationship Id="rId4" Type="http://schemas.openxmlformats.org/officeDocument/2006/relationships/image" Target="../media/image89.svg"/><Relationship Id="rId9" Type="http://schemas.openxmlformats.org/officeDocument/2006/relationships/oleObject" Target="../embeddings/oleObject32.bin"/><Relationship Id="rId14" Type="http://schemas.openxmlformats.org/officeDocument/2006/relationships/image" Target="../media/image95.wmf"/></Relationships>
</file>

<file path=ppt/slides/_rels/slide24.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40.bin"/><Relationship Id="rId3" Type="http://schemas.openxmlformats.org/officeDocument/2006/relationships/image" Target="../media/image88.png"/><Relationship Id="rId7" Type="http://schemas.openxmlformats.org/officeDocument/2006/relationships/oleObject" Target="../embeddings/oleObject37.bin"/><Relationship Id="rId12" Type="http://schemas.openxmlformats.org/officeDocument/2006/relationships/image" Target="../media/image100.wmf"/><Relationship Id="rId2" Type="http://schemas.openxmlformats.org/officeDocument/2006/relationships/slideLayout" Target="../slideLayouts/slideLayout2.xml"/><Relationship Id="rId16" Type="http://schemas.openxmlformats.org/officeDocument/2006/relationships/image" Target="../media/image102.wmf"/><Relationship Id="rId1" Type="http://schemas.openxmlformats.org/officeDocument/2006/relationships/vmlDrawing" Target="../drawings/vmlDrawing12.vml"/><Relationship Id="rId6" Type="http://schemas.openxmlformats.org/officeDocument/2006/relationships/image" Target="../media/image94.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99.wmf"/><Relationship Id="rId4" Type="http://schemas.openxmlformats.org/officeDocument/2006/relationships/image" Target="../media/image89.svg"/><Relationship Id="rId9" Type="http://schemas.openxmlformats.org/officeDocument/2006/relationships/oleObject" Target="../embeddings/oleObject38.bin"/><Relationship Id="rId14" Type="http://schemas.openxmlformats.org/officeDocument/2006/relationships/image" Target="../media/image101.wmf"/></Relationships>
</file>

<file path=ppt/slides/_rels/slide25.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47.bin"/><Relationship Id="rId18" Type="http://schemas.openxmlformats.org/officeDocument/2006/relationships/image" Target="../media/image108.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105.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107.wmf"/><Relationship Id="rId20" Type="http://schemas.openxmlformats.org/officeDocument/2006/relationships/image" Target="../media/image109.wmf"/><Relationship Id="rId1" Type="http://schemas.openxmlformats.org/officeDocument/2006/relationships/vmlDrawing" Target="../drawings/vmlDrawing13.vml"/><Relationship Id="rId6" Type="http://schemas.openxmlformats.org/officeDocument/2006/relationships/image" Target="../media/image101.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104.wmf"/><Relationship Id="rId19" Type="http://schemas.openxmlformats.org/officeDocument/2006/relationships/oleObject" Target="../embeddings/oleObject50.bin"/><Relationship Id="rId4" Type="http://schemas.openxmlformats.org/officeDocument/2006/relationships/image" Target="../media/image100.wmf"/><Relationship Id="rId9" Type="http://schemas.openxmlformats.org/officeDocument/2006/relationships/oleObject" Target="../embeddings/oleObject45.bin"/><Relationship Id="rId14" Type="http://schemas.openxmlformats.org/officeDocument/2006/relationships/image" Target="../media/image106.wmf"/></Relationships>
</file>

<file path=ppt/slides/_rels/slide26.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55.bin"/><Relationship Id="rId18" Type="http://schemas.openxmlformats.org/officeDocument/2006/relationships/image" Target="../media/image116.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119.svg"/><Relationship Id="rId17"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115.wmf"/><Relationship Id="rId20" Type="http://schemas.openxmlformats.org/officeDocument/2006/relationships/image" Target="../media/image117.wmf"/><Relationship Id="rId1" Type="http://schemas.openxmlformats.org/officeDocument/2006/relationships/vmlDrawing" Target="../drawings/vmlDrawing14.vml"/><Relationship Id="rId6" Type="http://schemas.openxmlformats.org/officeDocument/2006/relationships/image" Target="../media/image111.wmf"/><Relationship Id="rId11" Type="http://schemas.openxmlformats.org/officeDocument/2006/relationships/image" Target="../media/image118.png"/><Relationship Id="rId5" Type="http://schemas.openxmlformats.org/officeDocument/2006/relationships/oleObject" Target="../embeddings/oleObject52.bin"/><Relationship Id="rId15" Type="http://schemas.openxmlformats.org/officeDocument/2006/relationships/oleObject" Target="../embeddings/oleObject56.bin"/><Relationship Id="rId10" Type="http://schemas.openxmlformats.org/officeDocument/2006/relationships/image" Target="../media/image113.wmf"/><Relationship Id="rId19" Type="http://schemas.openxmlformats.org/officeDocument/2006/relationships/oleObject" Target="../embeddings/oleObject58.bin"/><Relationship Id="rId4" Type="http://schemas.openxmlformats.org/officeDocument/2006/relationships/image" Target="../media/image110.wmf"/><Relationship Id="rId9" Type="http://schemas.openxmlformats.org/officeDocument/2006/relationships/oleObject" Target="../embeddings/oleObject54.bin"/><Relationship Id="rId14" Type="http://schemas.openxmlformats.org/officeDocument/2006/relationships/image" Target="../media/image114.wmf"/></Relationships>
</file>

<file path=ppt/slides/_rels/slide27.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oleObject" Target="../embeddings/oleObject63.bin"/><Relationship Id="rId18" Type="http://schemas.openxmlformats.org/officeDocument/2006/relationships/image" Target="../media/image126.wmf"/><Relationship Id="rId3" Type="http://schemas.openxmlformats.org/officeDocument/2006/relationships/oleObject" Target="../embeddings/oleObject59.bin"/><Relationship Id="rId7" Type="http://schemas.openxmlformats.org/officeDocument/2006/relationships/oleObject" Target="../embeddings/oleObject60.bin"/><Relationship Id="rId12" Type="http://schemas.openxmlformats.org/officeDocument/2006/relationships/image" Target="../media/image123.w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125.wmf"/><Relationship Id="rId1" Type="http://schemas.openxmlformats.org/officeDocument/2006/relationships/vmlDrawing" Target="../drawings/vmlDrawing15.vml"/><Relationship Id="rId6" Type="http://schemas.openxmlformats.org/officeDocument/2006/relationships/image" Target="../media/image89.svg"/><Relationship Id="rId11" Type="http://schemas.openxmlformats.org/officeDocument/2006/relationships/oleObject" Target="../embeddings/oleObject62.bin"/><Relationship Id="rId5" Type="http://schemas.openxmlformats.org/officeDocument/2006/relationships/image" Target="../media/image88.png"/><Relationship Id="rId15" Type="http://schemas.openxmlformats.org/officeDocument/2006/relationships/oleObject" Target="../embeddings/oleObject64.bin"/><Relationship Id="rId10" Type="http://schemas.openxmlformats.org/officeDocument/2006/relationships/image" Target="../media/image122.wmf"/><Relationship Id="rId4" Type="http://schemas.openxmlformats.org/officeDocument/2006/relationships/image" Target="../media/image120.wmf"/><Relationship Id="rId9" Type="http://schemas.openxmlformats.org/officeDocument/2006/relationships/oleObject" Target="../embeddings/oleObject61.bin"/><Relationship Id="rId14" Type="http://schemas.openxmlformats.org/officeDocument/2006/relationships/image" Target="../media/image124.wmf"/></Relationships>
</file>

<file path=ppt/slides/_rels/slide28.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image" Target="../media/image128.wmf"/><Relationship Id="rId3" Type="http://schemas.openxmlformats.org/officeDocument/2006/relationships/image" Target="../media/image88.png"/><Relationship Id="rId7" Type="http://schemas.openxmlformats.org/officeDocument/2006/relationships/oleObject" Target="../embeddings/oleObject67.bin"/><Relationship Id="rId12"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0.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image" Target="../media/image129.wmf"/><Relationship Id="rId10" Type="http://schemas.openxmlformats.org/officeDocument/2006/relationships/image" Target="../media/image127.wmf"/><Relationship Id="rId4" Type="http://schemas.openxmlformats.org/officeDocument/2006/relationships/image" Target="../media/image89.svg"/><Relationship Id="rId9" Type="http://schemas.openxmlformats.org/officeDocument/2006/relationships/oleObject" Target="../embeddings/oleObject68.bin"/><Relationship Id="rId14" Type="http://schemas.openxmlformats.org/officeDocument/2006/relationships/oleObject" Target="../embeddings/oleObject71.bin"/></Relationships>
</file>

<file path=ppt/slides/_rels/slide29.xml.rels><?xml version="1.0" encoding="UTF-8" standalone="yes"?>
<Relationships xmlns="http://schemas.openxmlformats.org/package/2006/relationships"><Relationship Id="rId3" Type="http://schemas.openxmlformats.org/officeDocument/2006/relationships/image" Target="../media/image131.svg"/><Relationship Id="rId7" Type="http://schemas.openxmlformats.org/officeDocument/2006/relationships/image" Target="../media/image135.sv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svg"/><Relationship Id="rId4" Type="http://schemas.openxmlformats.org/officeDocument/2006/relationships/image" Target="../media/image1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13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37.wmf"/><Relationship Id="rId11" Type="http://schemas.openxmlformats.org/officeDocument/2006/relationships/oleObject" Target="../embeddings/oleObject75.bin"/><Relationship Id="rId5" Type="http://schemas.openxmlformats.org/officeDocument/2006/relationships/oleObject" Target="../embeddings/oleObject73.bin"/><Relationship Id="rId10" Type="http://schemas.openxmlformats.org/officeDocument/2006/relationships/image" Target="../media/image141.svg"/><Relationship Id="rId4" Type="http://schemas.openxmlformats.org/officeDocument/2006/relationships/image" Target="../media/image136.wmf"/><Relationship Id="rId9" Type="http://schemas.openxmlformats.org/officeDocument/2006/relationships/image" Target="../media/image140.png"/></Relationships>
</file>

<file path=ppt/slides/_rels/slide31.xml.rels><?xml version="1.0" encoding="UTF-8" standalone="yes"?>
<Relationships xmlns="http://schemas.openxmlformats.org/package/2006/relationships"><Relationship Id="rId3" Type="http://schemas.openxmlformats.org/officeDocument/2006/relationships/image" Target="../media/image143.svg"/><Relationship Id="rId2" Type="http://schemas.openxmlformats.org/officeDocument/2006/relationships/image" Target="../media/image142.png"/><Relationship Id="rId1" Type="http://schemas.openxmlformats.org/officeDocument/2006/relationships/slideLayout" Target="../slideLayouts/slideLayout2.xml"/><Relationship Id="rId5" Type="http://schemas.openxmlformats.org/officeDocument/2006/relationships/image" Target="../media/image145.svg"/><Relationship Id="rId4" Type="http://schemas.openxmlformats.org/officeDocument/2006/relationships/image" Target="../media/image144.png"/></Relationships>
</file>

<file path=ppt/slides/_rels/slide32.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svg"/><Relationship Id="rId7" Type="http://schemas.openxmlformats.org/officeDocument/2006/relationships/image" Target="../media/image151.sv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svg"/><Relationship Id="rId4" Type="http://schemas.openxmlformats.org/officeDocument/2006/relationships/image" Target="../media/image148.png"/><Relationship Id="rId9" Type="http://schemas.openxmlformats.org/officeDocument/2006/relationships/image" Target="../media/image153.svg"/></Relationships>
</file>

<file path=ppt/slides/_rels/slide33.xml.rels><?xml version="1.0" encoding="UTF-8" standalone="yes"?>
<Relationships xmlns="http://schemas.openxmlformats.org/package/2006/relationships"><Relationship Id="rId8" Type="http://schemas.openxmlformats.org/officeDocument/2006/relationships/image" Target="../media/image161.svg"/><Relationship Id="rId13" Type="http://schemas.openxmlformats.org/officeDocument/2006/relationships/oleObject" Target="../embeddings/oleObject78.bin"/><Relationship Id="rId3" Type="http://schemas.openxmlformats.org/officeDocument/2006/relationships/image" Target="../media/image158.png"/><Relationship Id="rId7" Type="http://schemas.openxmlformats.org/officeDocument/2006/relationships/image" Target="../media/image160.png"/><Relationship Id="rId12" Type="http://schemas.openxmlformats.org/officeDocument/2006/relationships/image" Target="../media/image163.svg"/><Relationship Id="rId2" Type="http://schemas.openxmlformats.org/officeDocument/2006/relationships/slideLayout" Target="../slideLayouts/slideLayout2.xml"/><Relationship Id="rId16" Type="http://schemas.openxmlformats.org/officeDocument/2006/relationships/image" Target="../media/image157.wmf"/><Relationship Id="rId1" Type="http://schemas.openxmlformats.org/officeDocument/2006/relationships/vmlDrawing" Target="../drawings/vmlDrawing18.vml"/><Relationship Id="rId6" Type="http://schemas.openxmlformats.org/officeDocument/2006/relationships/image" Target="../media/image154.wmf"/><Relationship Id="rId11" Type="http://schemas.openxmlformats.org/officeDocument/2006/relationships/image" Target="../media/image162.png"/><Relationship Id="rId5" Type="http://schemas.openxmlformats.org/officeDocument/2006/relationships/oleObject" Target="../embeddings/oleObject76.bin"/><Relationship Id="rId15" Type="http://schemas.openxmlformats.org/officeDocument/2006/relationships/oleObject" Target="../embeddings/oleObject79.bin"/><Relationship Id="rId10" Type="http://schemas.openxmlformats.org/officeDocument/2006/relationships/image" Target="../media/image155.wmf"/><Relationship Id="rId4" Type="http://schemas.openxmlformats.org/officeDocument/2006/relationships/image" Target="../media/image159.svg"/><Relationship Id="rId9" Type="http://schemas.openxmlformats.org/officeDocument/2006/relationships/oleObject" Target="../embeddings/oleObject77.bin"/><Relationship Id="rId14" Type="http://schemas.openxmlformats.org/officeDocument/2006/relationships/image" Target="../media/image156.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174.svg"/><Relationship Id="rId18" Type="http://schemas.openxmlformats.org/officeDocument/2006/relationships/image" Target="../media/image175.png"/><Relationship Id="rId3" Type="http://schemas.openxmlformats.org/officeDocument/2006/relationships/notesSlide" Target="../notesSlides/notesSlide3.xml"/><Relationship Id="rId21" Type="http://schemas.openxmlformats.org/officeDocument/2006/relationships/image" Target="../media/image170.wmf"/><Relationship Id="rId7" Type="http://schemas.openxmlformats.org/officeDocument/2006/relationships/image" Target="../media/image165.wmf"/><Relationship Id="rId12" Type="http://schemas.openxmlformats.org/officeDocument/2006/relationships/image" Target="../media/image173.png"/><Relationship Id="rId17" Type="http://schemas.openxmlformats.org/officeDocument/2006/relationships/image" Target="../media/image169.wmf"/><Relationship Id="rId25" Type="http://schemas.openxmlformats.org/officeDocument/2006/relationships/image" Target="../media/image172.wmf"/><Relationship Id="rId2" Type="http://schemas.openxmlformats.org/officeDocument/2006/relationships/slideLayout" Target="../slideLayouts/slideLayout2.xml"/><Relationship Id="rId16" Type="http://schemas.openxmlformats.org/officeDocument/2006/relationships/oleObject" Target="../embeddings/oleObject85.bin"/><Relationship Id="rId20" Type="http://schemas.openxmlformats.org/officeDocument/2006/relationships/oleObject" Target="../embeddings/oleObject86.bin"/><Relationship Id="rId1" Type="http://schemas.openxmlformats.org/officeDocument/2006/relationships/vmlDrawing" Target="../drawings/vmlDrawing19.vml"/><Relationship Id="rId6" Type="http://schemas.openxmlformats.org/officeDocument/2006/relationships/oleObject" Target="../embeddings/oleObject81.bin"/><Relationship Id="rId11" Type="http://schemas.openxmlformats.org/officeDocument/2006/relationships/image" Target="../media/image167.wmf"/><Relationship Id="rId24" Type="http://schemas.openxmlformats.org/officeDocument/2006/relationships/oleObject" Target="../embeddings/oleObject88.bin"/><Relationship Id="rId5" Type="http://schemas.openxmlformats.org/officeDocument/2006/relationships/image" Target="../media/image164.wmf"/><Relationship Id="rId15" Type="http://schemas.openxmlformats.org/officeDocument/2006/relationships/image" Target="../media/image168.wmf"/><Relationship Id="rId23" Type="http://schemas.openxmlformats.org/officeDocument/2006/relationships/image" Target="../media/image171.wmf"/><Relationship Id="rId10" Type="http://schemas.openxmlformats.org/officeDocument/2006/relationships/oleObject" Target="../embeddings/oleObject83.bin"/><Relationship Id="rId19" Type="http://schemas.openxmlformats.org/officeDocument/2006/relationships/image" Target="../media/image176.svg"/><Relationship Id="rId4" Type="http://schemas.openxmlformats.org/officeDocument/2006/relationships/oleObject" Target="../embeddings/oleObject80.bin"/><Relationship Id="rId9" Type="http://schemas.openxmlformats.org/officeDocument/2006/relationships/image" Target="../media/image166.wmf"/><Relationship Id="rId14" Type="http://schemas.openxmlformats.org/officeDocument/2006/relationships/oleObject" Target="../embeddings/oleObject84.bin"/><Relationship Id="rId22" Type="http://schemas.openxmlformats.org/officeDocument/2006/relationships/oleObject" Target="../embeddings/oleObject87.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oleObject" Target="../embeddings/oleObject4.bin"/><Relationship Id="rId7" Type="http://schemas.openxmlformats.org/officeDocument/2006/relationships/image" Target="../media/image16.png"/><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7.bin"/><Relationship Id="rId5" Type="http://schemas.openxmlformats.org/officeDocument/2006/relationships/oleObject" Target="../embeddings/oleObject5.bin"/><Relationship Id="rId10" Type="http://schemas.openxmlformats.org/officeDocument/2006/relationships/image" Target="../media/image14.wmf"/><Relationship Id="rId4" Type="http://schemas.openxmlformats.org/officeDocument/2006/relationships/image" Target="../media/image12.wmf"/><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50E33-33C4-48A1-B0D5-529396B55EBC}"/>
              </a:ext>
            </a:extLst>
          </p:cNvPr>
          <p:cNvSpPr>
            <a:spLocks noGrp="1"/>
          </p:cNvSpPr>
          <p:nvPr>
            <p:ph type="title"/>
          </p:nvPr>
        </p:nvSpPr>
        <p:spPr/>
        <p:txBody>
          <a:bodyPr/>
          <a:lstStyle/>
          <a:p>
            <a:r>
              <a:rPr lang="en-US" dirty="0"/>
              <a:t>Fully differential and unipolar (single-ended) circuits</a:t>
            </a:r>
          </a:p>
        </p:txBody>
      </p:sp>
      <p:sp>
        <p:nvSpPr>
          <p:cNvPr id="3" name="Segnaposto piè di pagina 2">
            <a:extLst>
              <a:ext uri="{FF2B5EF4-FFF2-40B4-BE49-F238E27FC236}">
                <a16:creationId xmlns:a16="http://schemas.microsoft.com/office/drawing/2014/main" id="{8E813B08-7BF9-4917-875A-D5164B06E34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D53EDC2-EFBB-43FE-A173-E5CEEE283E2C}"/>
              </a:ext>
            </a:extLst>
          </p:cNvPr>
          <p:cNvSpPr>
            <a:spLocks noGrp="1"/>
          </p:cNvSpPr>
          <p:nvPr>
            <p:ph type="sldNum" sz="quarter" idx="12"/>
          </p:nvPr>
        </p:nvSpPr>
        <p:spPr/>
        <p:txBody>
          <a:bodyPr/>
          <a:lstStyle/>
          <a:p>
            <a:fld id="{02055017-B6DE-4C35-A63B-40EADAC97849}" type="slidenum">
              <a:rPr lang="en-US" smtClean="0"/>
              <a:t>1</a:t>
            </a:fld>
            <a:endParaRPr lang="en-US" dirty="0"/>
          </a:p>
        </p:txBody>
      </p:sp>
      <p:pic>
        <p:nvPicPr>
          <p:cNvPr id="6" name="Immagine 5">
            <a:extLst>
              <a:ext uri="{FF2B5EF4-FFF2-40B4-BE49-F238E27FC236}">
                <a16:creationId xmlns:a16="http://schemas.microsoft.com/office/drawing/2014/main" id="{DE346C8C-CA69-4574-B568-C30812CF5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1608171"/>
            <a:ext cx="5652052" cy="2124129"/>
          </a:xfrm>
          <a:prstGeom prst="rect">
            <a:avLst/>
          </a:prstGeom>
        </p:spPr>
      </p:pic>
      <p:sp>
        <p:nvSpPr>
          <p:cNvPr id="7" name="CasellaDiTesto 6">
            <a:extLst>
              <a:ext uri="{FF2B5EF4-FFF2-40B4-BE49-F238E27FC236}">
                <a16:creationId xmlns:a16="http://schemas.microsoft.com/office/drawing/2014/main" id="{BBAF0212-A795-4D69-91C5-AC91DDB47EFF}"/>
              </a:ext>
            </a:extLst>
          </p:cNvPr>
          <p:cNvSpPr txBox="1"/>
          <p:nvPr/>
        </p:nvSpPr>
        <p:spPr>
          <a:xfrm>
            <a:off x="6912876" y="1608171"/>
            <a:ext cx="483517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signal is carried by a </a:t>
            </a:r>
            <a:r>
              <a:rPr lang="en-US" sz="2400" b="1" u="sng" dirty="0">
                <a:latin typeface="Arial" panose="020B0604020202020204" pitchFamily="34" charset="0"/>
                <a:cs typeface="Arial" panose="020B0604020202020204" pitchFamily="34" charset="0"/>
              </a:rPr>
              <a:t>single wire</a:t>
            </a:r>
            <a:r>
              <a:rPr lang="en-US" sz="2400" dirty="0">
                <a:latin typeface="Arial" panose="020B0604020202020204" pitchFamily="34" charset="0"/>
                <a:cs typeface="Arial" panose="020B0604020202020204" pitchFamily="34" charset="0"/>
              </a:rPr>
              <a:t>. Signals (v1, v2, ...) are voltages differences between the wires and a common node (usually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t>
            </a:r>
          </a:p>
        </p:txBody>
      </p:sp>
      <p:pic>
        <p:nvPicPr>
          <p:cNvPr id="9" name="Immagine 8">
            <a:extLst>
              <a:ext uri="{FF2B5EF4-FFF2-40B4-BE49-F238E27FC236}">
                <a16:creationId xmlns:a16="http://schemas.microsoft.com/office/drawing/2014/main" id="{C6DE8B49-F648-4D78-BF70-DAB85080E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805524"/>
            <a:ext cx="6074676" cy="2282957"/>
          </a:xfrm>
          <a:prstGeom prst="rect">
            <a:avLst/>
          </a:prstGeom>
        </p:spPr>
      </p:pic>
      <p:sp>
        <p:nvSpPr>
          <p:cNvPr id="11" name="CasellaDiTesto 10">
            <a:extLst>
              <a:ext uri="{FF2B5EF4-FFF2-40B4-BE49-F238E27FC236}">
                <a16:creationId xmlns:a16="http://schemas.microsoft.com/office/drawing/2014/main" id="{DD3DFBB5-AF1D-4605-B6AC-1C7D55645EAB}"/>
              </a:ext>
            </a:extLst>
          </p:cNvPr>
          <p:cNvSpPr txBox="1"/>
          <p:nvPr/>
        </p:nvSpPr>
        <p:spPr>
          <a:xfrm>
            <a:off x="7106479" y="4084823"/>
            <a:ext cx="464157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signal is carried by </a:t>
            </a:r>
            <a:r>
              <a:rPr lang="en-US" sz="2400" b="1" u="sng" dirty="0">
                <a:latin typeface="Arial" panose="020B0604020202020204" pitchFamily="34" charset="0"/>
                <a:cs typeface="Arial" panose="020B0604020202020204" pitchFamily="34" charset="0"/>
              </a:rPr>
              <a:t>a wire pair.</a:t>
            </a:r>
            <a:r>
              <a:rPr lang="en-US" sz="2400" dirty="0">
                <a:latin typeface="Arial" panose="020B0604020202020204" pitchFamily="34" charset="0"/>
                <a:cs typeface="Arial" panose="020B0604020202020204" pitchFamily="34" charset="0"/>
              </a:rPr>
              <a:t> Signals (v1, v2 ...)  are the voltage difference between the wires that form the pairs.. </a:t>
            </a:r>
          </a:p>
        </p:txBody>
      </p:sp>
    </p:spTree>
    <p:extLst>
      <p:ext uri="{BB962C8B-B14F-4D97-AF65-F5344CB8AC3E}">
        <p14:creationId xmlns:p14="http://schemas.microsoft.com/office/powerpoint/2010/main" val="90760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3EFC2C-48EE-4525-9F13-DCD4F7ADF187}"/>
              </a:ext>
            </a:extLst>
          </p:cNvPr>
          <p:cNvSpPr>
            <a:spLocks noGrp="1"/>
          </p:cNvSpPr>
          <p:nvPr>
            <p:ph type="title"/>
          </p:nvPr>
        </p:nvSpPr>
        <p:spPr>
          <a:xfrm>
            <a:off x="838199" y="79514"/>
            <a:ext cx="10515600" cy="662397"/>
          </a:xfrm>
        </p:spPr>
        <p:txBody>
          <a:bodyPr/>
          <a:lstStyle/>
          <a:p>
            <a:r>
              <a:rPr lang="en-US" dirty="0"/>
              <a:t>Optimal ground and </a:t>
            </a:r>
            <a:r>
              <a:rPr lang="en-US" dirty="0" err="1"/>
              <a:t>Vdd</a:t>
            </a:r>
            <a:r>
              <a:rPr lang="en-US" dirty="0"/>
              <a:t> distribution in mixed signal ICs. </a:t>
            </a:r>
          </a:p>
        </p:txBody>
      </p:sp>
      <p:sp>
        <p:nvSpPr>
          <p:cNvPr id="3" name="Segnaposto piè di pagina 2">
            <a:extLst>
              <a:ext uri="{FF2B5EF4-FFF2-40B4-BE49-F238E27FC236}">
                <a16:creationId xmlns:a16="http://schemas.microsoft.com/office/drawing/2014/main" id="{86B92FEB-E6D5-4A9F-BA00-1CA20840572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DC60103-9EE4-4B04-9D14-F8A824405448}"/>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11266" name="Picture 2">
            <a:extLst>
              <a:ext uri="{FF2B5EF4-FFF2-40B4-BE49-F238E27FC236}">
                <a16:creationId xmlns:a16="http://schemas.microsoft.com/office/drawing/2014/main" id="{D9308040-B6AF-4E34-A35C-D6E92AA4D0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262" y="1219805"/>
            <a:ext cx="5495120" cy="441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D68BF08-6316-434A-BE63-5EE072EA25EF}"/>
              </a:ext>
            </a:extLst>
          </p:cNvPr>
          <p:cNvSpPr txBox="1"/>
          <p:nvPr/>
        </p:nvSpPr>
        <p:spPr>
          <a:xfrm>
            <a:off x="7025999" y="982175"/>
            <a:ext cx="4124739"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Sensitive cells, such as analog blocks and noisy circuits, such as digital sub-units should be provided of separate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power buses. The </a:t>
            </a:r>
            <a:r>
              <a:rPr lang="en-US" sz="2400" dirty="0" err="1">
                <a:latin typeface="Arial" panose="020B0604020202020204" pitchFamily="34" charset="0"/>
                <a:cs typeface="Arial" panose="020B0604020202020204" pitchFamily="34" charset="0"/>
              </a:rPr>
              <a:t>AGnd</a:t>
            </a:r>
            <a:r>
              <a:rPr lang="en-US" sz="2400" dirty="0">
                <a:latin typeface="Arial" panose="020B0604020202020204" pitchFamily="34" charset="0"/>
                <a:cs typeface="Arial" panose="020B0604020202020204" pitchFamily="34" charset="0"/>
              </a:rPr>
              <a:t> (analog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DGnd</a:t>
            </a:r>
            <a:r>
              <a:rPr lang="en-US" sz="2400" dirty="0">
                <a:latin typeface="Arial" panose="020B0604020202020204" pitchFamily="34" charset="0"/>
                <a:cs typeface="Arial" panose="020B0604020202020204" pitchFamily="34" charset="0"/>
              </a:rPr>
              <a:t> (digital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will be connected in a single point, as close as possible to the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pad. Even better, they may have separate pads and the connection is made on the PCB. </a:t>
            </a:r>
          </a:p>
        </p:txBody>
      </p:sp>
    </p:spTree>
    <p:extLst>
      <p:ext uri="{BB962C8B-B14F-4D97-AF65-F5344CB8AC3E}">
        <p14:creationId xmlns:p14="http://schemas.microsoft.com/office/powerpoint/2010/main" val="38921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53667-05F1-4154-9F09-B26BEA735389}"/>
              </a:ext>
            </a:extLst>
          </p:cNvPr>
          <p:cNvSpPr>
            <a:spLocks noGrp="1"/>
          </p:cNvSpPr>
          <p:nvPr>
            <p:ph type="title"/>
          </p:nvPr>
        </p:nvSpPr>
        <p:spPr>
          <a:xfrm>
            <a:off x="838199" y="136525"/>
            <a:ext cx="10515600" cy="662397"/>
          </a:xfrm>
        </p:spPr>
        <p:txBody>
          <a:bodyPr/>
          <a:lstStyle/>
          <a:p>
            <a:r>
              <a:rPr lang="en-US" dirty="0"/>
              <a:t>PSSR and CMRR characteristics of fully differential blocks </a:t>
            </a:r>
          </a:p>
        </p:txBody>
      </p:sp>
      <p:sp>
        <p:nvSpPr>
          <p:cNvPr id="3" name="Segnaposto piè di pagina 2">
            <a:extLst>
              <a:ext uri="{FF2B5EF4-FFF2-40B4-BE49-F238E27FC236}">
                <a16:creationId xmlns:a16="http://schemas.microsoft.com/office/drawing/2014/main" id="{CE995459-DEEE-49C4-A95F-9936E8DE628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1B8D434-9BD2-4F69-9DD9-7AC254E6B4DA}"/>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Elemento grafico 4">
            <a:extLst>
              <a:ext uri="{FF2B5EF4-FFF2-40B4-BE49-F238E27FC236}">
                <a16:creationId xmlns:a16="http://schemas.microsoft.com/office/drawing/2014/main" id="{821257B1-48F0-48D6-A944-CB333896C2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72962"/>
            <a:ext cx="7042266" cy="1749257"/>
          </a:xfrm>
          <a:prstGeom prst="rect">
            <a:avLst/>
          </a:prstGeom>
        </p:spPr>
      </p:pic>
      <p:cxnSp>
        <p:nvCxnSpPr>
          <p:cNvPr id="6" name="Connettore 2 5">
            <a:extLst>
              <a:ext uri="{FF2B5EF4-FFF2-40B4-BE49-F238E27FC236}">
                <a16:creationId xmlns:a16="http://schemas.microsoft.com/office/drawing/2014/main" id="{B7813427-4344-49D0-B229-0AE47FDADA2A}"/>
              </a:ext>
            </a:extLst>
          </p:cNvPr>
          <p:cNvCxnSpPr>
            <a:cxnSpLocks/>
          </p:cNvCxnSpPr>
          <p:nvPr/>
        </p:nvCxnSpPr>
        <p:spPr>
          <a:xfrm flipV="1">
            <a:off x="2844510" y="2080292"/>
            <a:ext cx="897775" cy="136328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D10336F-2B66-42B3-99C9-24D01EE17BAC}"/>
              </a:ext>
            </a:extLst>
          </p:cNvPr>
          <p:cNvSpPr txBox="1"/>
          <p:nvPr/>
        </p:nvSpPr>
        <p:spPr>
          <a:xfrm>
            <a:off x="1850968" y="3532478"/>
            <a:ext cx="237744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Symmetry axis</a:t>
            </a:r>
          </a:p>
        </p:txBody>
      </p:sp>
      <p:sp>
        <p:nvSpPr>
          <p:cNvPr id="10" name="CasellaDiTesto 9">
            <a:extLst>
              <a:ext uri="{FF2B5EF4-FFF2-40B4-BE49-F238E27FC236}">
                <a16:creationId xmlns:a16="http://schemas.microsoft.com/office/drawing/2014/main" id="{293179EA-0ED3-48AD-A1E2-F865FFD3EC18}"/>
              </a:ext>
            </a:extLst>
          </p:cNvPr>
          <p:cNvSpPr txBox="1"/>
          <p:nvPr/>
        </p:nvSpPr>
        <p:spPr>
          <a:xfrm>
            <a:off x="8531628" y="1336420"/>
            <a:ext cx="323919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Symmetrical stimuli</a:t>
            </a:r>
          </a:p>
        </p:txBody>
      </p:sp>
      <p:sp>
        <p:nvSpPr>
          <p:cNvPr id="11" name="CasellaDiTesto 10">
            <a:extLst>
              <a:ext uri="{FF2B5EF4-FFF2-40B4-BE49-F238E27FC236}">
                <a16:creationId xmlns:a16="http://schemas.microsoft.com/office/drawing/2014/main" id="{1711073C-70C9-4FE2-9550-9E00D388A197}"/>
              </a:ext>
            </a:extLst>
          </p:cNvPr>
          <p:cNvSpPr txBox="1"/>
          <p:nvPr/>
        </p:nvSpPr>
        <p:spPr>
          <a:xfrm>
            <a:off x="8096596" y="1873918"/>
            <a:ext cx="384048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potential variations</a:t>
            </a: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variations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Common mode signals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Global process errors</a:t>
            </a:r>
          </a:p>
        </p:txBody>
      </p:sp>
      <p:sp>
        <p:nvSpPr>
          <p:cNvPr id="13" name="CasellaDiTesto 12">
            <a:extLst>
              <a:ext uri="{FF2B5EF4-FFF2-40B4-BE49-F238E27FC236}">
                <a16:creationId xmlns:a16="http://schemas.microsoft.com/office/drawing/2014/main" id="{7C58FA25-511B-4327-887A-47F0F1982D70}"/>
              </a:ext>
            </a:extLst>
          </p:cNvPr>
          <p:cNvSpPr txBox="1"/>
          <p:nvPr/>
        </p:nvSpPr>
        <p:spPr>
          <a:xfrm>
            <a:off x="5691447" y="3393746"/>
            <a:ext cx="650055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types of symmetrical stimuli cannot produce any effect on the differential output voltage if the circuit is perfectly symmetric.</a:t>
            </a:r>
          </a:p>
        </p:txBody>
      </p:sp>
      <p:sp>
        <p:nvSpPr>
          <p:cNvPr id="14" name="CasellaDiTesto 13">
            <a:extLst>
              <a:ext uri="{FF2B5EF4-FFF2-40B4-BE49-F238E27FC236}">
                <a16:creationId xmlns:a16="http://schemas.microsoft.com/office/drawing/2014/main" id="{857E8327-E937-4A7F-B5E5-4039CE5D6FC1}"/>
              </a:ext>
            </a:extLst>
          </p:cNvPr>
          <p:cNvSpPr txBox="1"/>
          <p:nvPr/>
        </p:nvSpPr>
        <p:spPr>
          <a:xfrm>
            <a:off x="786938" y="4690382"/>
            <a:ext cx="968624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reduced amount of leakage from symmetrical stimuli and differential quantities can be due to the unavoidable asymmetries caused by (1) process errors and (2) presence of large differential components due to large input signals.</a:t>
            </a:r>
          </a:p>
        </p:txBody>
      </p:sp>
    </p:spTree>
    <p:extLst>
      <p:ext uri="{BB962C8B-B14F-4D97-AF65-F5344CB8AC3E}">
        <p14:creationId xmlns:p14="http://schemas.microsoft.com/office/powerpoint/2010/main" val="1202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B416D4-5A66-4B79-BDCD-4EF1754DCDF3}"/>
              </a:ext>
            </a:extLst>
          </p:cNvPr>
          <p:cNvSpPr>
            <a:spLocks noGrp="1"/>
          </p:cNvSpPr>
          <p:nvPr>
            <p:ph type="title"/>
          </p:nvPr>
        </p:nvSpPr>
        <p:spPr/>
        <p:txBody>
          <a:bodyPr/>
          <a:lstStyle/>
          <a:p>
            <a:r>
              <a:rPr lang="en-US" dirty="0"/>
              <a:t>Interference capacitive coupling</a:t>
            </a:r>
          </a:p>
        </p:txBody>
      </p:sp>
      <p:sp>
        <p:nvSpPr>
          <p:cNvPr id="3" name="Segnaposto piè di pagina 2">
            <a:extLst>
              <a:ext uri="{FF2B5EF4-FFF2-40B4-BE49-F238E27FC236}">
                <a16:creationId xmlns:a16="http://schemas.microsoft.com/office/drawing/2014/main" id="{910B2A90-2072-42CA-9D86-FCC4E950972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FA41382-ADF9-434F-BF47-C685633A1527}"/>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Immagine 5">
            <a:extLst>
              <a:ext uri="{FF2B5EF4-FFF2-40B4-BE49-F238E27FC236}">
                <a16:creationId xmlns:a16="http://schemas.microsoft.com/office/drawing/2014/main" id="{55135495-885C-4D88-8064-5F425EE9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18" y="866725"/>
            <a:ext cx="4830115" cy="3007498"/>
          </a:xfrm>
          <a:prstGeom prst="rect">
            <a:avLst/>
          </a:prstGeom>
        </p:spPr>
      </p:pic>
      <p:graphicFrame>
        <p:nvGraphicFramePr>
          <p:cNvPr id="8" name="Oggetto 7">
            <a:extLst>
              <a:ext uri="{FF2B5EF4-FFF2-40B4-BE49-F238E27FC236}">
                <a16:creationId xmlns:a16="http://schemas.microsoft.com/office/drawing/2014/main" id="{1F9CABA9-0BE4-4ECA-A249-81A7CDC78BFC}"/>
              </a:ext>
            </a:extLst>
          </p:cNvPr>
          <p:cNvGraphicFramePr>
            <a:graphicFrameLocks noChangeAspect="1"/>
          </p:cNvGraphicFramePr>
          <p:nvPr>
            <p:extLst>
              <p:ext uri="{D42A27DB-BD31-4B8C-83A1-F6EECF244321}">
                <p14:modId xmlns:p14="http://schemas.microsoft.com/office/powerpoint/2010/main" val="1243122970"/>
              </p:ext>
            </p:extLst>
          </p:nvPr>
        </p:nvGraphicFramePr>
        <p:xfrm>
          <a:off x="8893175" y="2249488"/>
          <a:ext cx="2051050" cy="989012"/>
        </p:xfrm>
        <a:graphic>
          <a:graphicData uri="http://schemas.openxmlformats.org/presentationml/2006/ole">
            <mc:AlternateContent xmlns:mc="http://schemas.openxmlformats.org/markup-compatibility/2006">
              <mc:Choice xmlns:v="urn:schemas-microsoft-com:vml" Requires="v">
                <p:oleObj spid="_x0000_s5398" name="Equation" r:id="rId4" imgW="888840" imgH="431640" progId="Equation.DSMT4">
                  <p:embed/>
                </p:oleObj>
              </mc:Choice>
              <mc:Fallback>
                <p:oleObj name="Equation" r:id="rId4" imgW="888840" imgH="431640" progId="Equation.DSMT4">
                  <p:embed/>
                  <p:pic>
                    <p:nvPicPr>
                      <p:cNvPr id="0" name="Object 1"/>
                      <p:cNvPicPr>
                        <a:picLocks noChangeAspect="1" noChangeArrowheads="1"/>
                      </p:cNvPicPr>
                      <p:nvPr/>
                    </p:nvPicPr>
                    <p:blipFill>
                      <a:blip r:embed="rId5"/>
                      <a:srcRect/>
                      <a:stretch>
                        <a:fillRect/>
                      </a:stretch>
                    </p:blipFill>
                    <p:spPr bwMode="auto">
                      <a:xfrm>
                        <a:off x="8893175" y="2249488"/>
                        <a:ext cx="2051050" cy="9890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C607EF21-1BE1-4C52-A0DA-7367D550E15A}"/>
              </a:ext>
            </a:extLst>
          </p:cNvPr>
          <p:cNvGraphicFramePr>
            <a:graphicFrameLocks noChangeAspect="1"/>
          </p:cNvGraphicFramePr>
          <p:nvPr>
            <p:extLst>
              <p:ext uri="{D42A27DB-BD31-4B8C-83A1-F6EECF244321}">
                <p14:modId xmlns:p14="http://schemas.microsoft.com/office/powerpoint/2010/main" val="3899356883"/>
              </p:ext>
            </p:extLst>
          </p:nvPr>
        </p:nvGraphicFramePr>
        <p:xfrm>
          <a:off x="5614988" y="2233613"/>
          <a:ext cx="3105150" cy="987425"/>
        </p:xfrm>
        <a:graphic>
          <a:graphicData uri="http://schemas.openxmlformats.org/presentationml/2006/ole">
            <mc:AlternateContent xmlns:mc="http://schemas.openxmlformats.org/markup-compatibility/2006">
              <mc:Choice xmlns:v="urn:schemas-microsoft-com:vml" Requires="v">
                <p:oleObj spid="_x0000_s5399" name="Equation" r:id="rId6" imgW="1346040" imgH="431640" progId="Equation.DSMT4">
                  <p:embed/>
                </p:oleObj>
              </mc:Choice>
              <mc:Fallback>
                <p:oleObj name="Equation" r:id="rId6" imgW="1346040" imgH="431640" progId="Equation.DSMT4">
                  <p:embed/>
                  <p:pic>
                    <p:nvPicPr>
                      <p:cNvPr id="8" name="Oggetto 7">
                        <a:extLst>
                          <a:ext uri="{FF2B5EF4-FFF2-40B4-BE49-F238E27FC236}">
                            <a16:creationId xmlns:a16="http://schemas.microsoft.com/office/drawing/2014/main" id="{1F9CABA9-0BE4-4ECA-A249-81A7CDC78BFC}"/>
                          </a:ext>
                        </a:extLst>
                      </p:cNvPr>
                      <p:cNvPicPr>
                        <a:picLocks noChangeAspect="1" noChangeArrowheads="1"/>
                      </p:cNvPicPr>
                      <p:nvPr/>
                    </p:nvPicPr>
                    <p:blipFill>
                      <a:blip r:embed="rId7"/>
                      <a:srcRect/>
                      <a:stretch>
                        <a:fillRect/>
                      </a:stretch>
                    </p:blipFill>
                    <p:spPr bwMode="auto">
                      <a:xfrm>
                        <a:off x="5614988" y="2233613"/>
                        <a:ext cx="3105150" cy="98742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7B429FAC-2F20-4534-AE5F-C88CA34A79BE}"/>
              </a:ext>
            </a:extLst>
          </p:cNvPr>
          <p:cNvGraphicFramePr>
            <a:graphicFrameLocks noChangeAspect="1"/>
          </p:cNvGraphicFramePr>
          <p:nvPr>
            <p:extLst>
              <p:ext uri="{D42A27DB-BD31-4B8C-83A1-F6EECF244321}">
                <p14:modId xmlns:p14="http://schemas.microsoft.com/office/powerpoint/2010/main" val="2433187191"/>
              </p:ext>
            </p:extLst>
          </p:nvPr>
        </p:nvGraphicFramePr>
        <p:xfrm>
          <a:off x="5883306" y="1140063"/>
          <a:ext cx="1787525" cy="987425"/>
        </p:xfrm>
        <a:graphic>
          <a:graphicData uri="http://schemas.openxmlformats.org/presentationml/2006/ole">
            <mc:AlternateContent xmlns:mc="http://schemas.openxmlformats.org/markup-compatibility/2006">
              <mc:Choice xmlns:v="urn:schemas-microsoft-com:vml" Requires="v">
                <p:oleObj spid="_x0000_s5400" name="Equation" r:id="rId8" imgW="774360" imgH="431640" progId="Equation.DSMT4">
                  <p:embed/>
                </p:oleObj>
              </mc:Choice>
              <mc:Fallback>
                <p:oleObj name="Equation" r:id="rId8" imgW="774360" imgH="431640" progId="Equation.DSMT4">
                  <p:embed/>
                  <p:pic>
                    <p:nvPicPr>
                      <p:cNvPr id="8" name="Oggetto 7">
                        <a:extLst>
                          <a:ext uri="{FF2B5EF4-FFF2-40B4-BE49-F238E27FC236}">
                            <a16:creationId xmlns:a16="http://schemas.microsoft.com/office/drawing/2014/main" id="{1F9CABA9-0BE4-4ECA-A249-81A7CDC78BFC}"/>
                          </a:ext>
                        </a:extLst>
                      </p:cNvPr>
                      <p:cNvPicPr>
                        <a:picLocks noChangeAspect="1" noChangeArrowheads="1"/>
                      </p:cNvPicPr>
                      <p:nvPr/>
                    </p:nvPicPr>
                    <p:blipFill>
                      <a:blip r:embed="rId9"/>
                      <a:srcRect/>
                      <a:stretch>
                        <a:fillRect/>
                      </a:stretch>
                    </p:blipFill>
                    <p:spPr bwMode="auto">
                      <a:xfrm>
                        <a:off x="5883306" y="1140063"/>
                        <a:ext cx="1787525" cy="987425"/>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5CA95D70-8F2C-402D-82CB-AE82963EFFFE}"/>
              </a:ext>
            </a:extLst>
          </p:cNvPr>
          <p:cNvGraphicFramePr>
            <a:graphicFrameLocks noChangeAspect="1"/>
          </p:cNvGraphicFramePr>
          <p:nvPr>
            <p:extLst>
              <p:ext uri="{D42A27DB-BD31-4B8C-83A1-F6EECF244321}">
                <p14:modId xmlns:p14="http://schemas.microsoft.com/office/powerpoint/2010/main" val="3098123194"/>
              </p:ext>
            </p:extLst>
          </p:nvPr>
        </p:nvGraphicFramePr>
        <p:xfrm>
          <a:off x="8129588" y="1331913"/>
          <a:ext cx="2373312" cy="584200"/>
        </p:xfrm>
        <a:graphic>
          <a:graphicData uri="http://schemas.openxmlformats.org/presentationml/2006/ole">
            <mc:AlternateContent xmlns:mc="http://schemas.openxmlformats.org/markup-compatibility/2006">
              <mc:Choice xmlns:v="urn:schemas-microsoft-com:vml" Requires="v">
                <p:oleObj spid="_x0000_s5401" name="Equation" r:id="rId10" imgW="1028520" imgH="253800" progId="Equation.DSMT4">
                  <p:embed/>
                </p:oleObj>
              </mc:Choice>
              <mc:Fallback>
                <p:oleObj name="Equation" r:id="rId10" imgW="1028520" imgH="253800" progId="Equation.DSMT4">
                  <p:embed/>
                  <p:pic>
                    <p:nvPicPr>
                      <p:cNvPr id="8" name="Oggetto 7">
                        <a:extLst>
                          <a:ext uri="{FF2B5EF4-FFF2-40B4-BE49-F238E27FC236}">
                            <a16:creationId xmlns:a16="http://schemas.microsoft.com/office/drawing/2014/main" id="{1F9CABA9-0BE4-4ECA-A249-81A7CDC78BFC}"/>
                          </a:ext>
                        </a:extLst>
                      </p:cNvPr>
                      <p:cNvPicPr>
                        <a:picLocks noChangeAspect="1" noChangeArrowheads="1"/>
                      </p:cNvPicPr>
                      <p:nvPr/>
                    </p:nvPicPr>
                    <p:blipFill>
                      <a:blip r:embed="rId11"/>
                      <a:srcRect/>
                      <a:stretch>
                        <a:fillRect/>
                      </a:stretch>
                    </p:blipFill>
                    <p:spPr bwMode="auto">
                      <a:xfrm>
                        <a:off x="8129588" y="1331913"/>
                        <a:ext cx="2373312" cy="584200"/>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F231223D-9132-47B4-9ADB-87EC6104628D}"/>
              </a:ext>
            </a:extLst>
          </p:cNvPr>
          <p:cNvSpPr txBox="1"/>
          <p:nvPr/>
        </p:nvSpPr>
        <p:spPr>
          <a:xfrm>
            <a:off x="1130532" y="3874223"/>
            <a:ext cx="528689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possible to exploit the symmetry of a fully-differential block to get same interference signals on the two wires that form the input and output ports. To obtain this a symmetrical layout and environment is essential. </a:t>
            </a:r>
          </a:p>
        </p:txBody>
      </p:sp>
      <p:pic>
        <p:nvPicPr>
          <p:cNvPr id="16" name="Immagine 15">
            <a:extLst>
              <a:ext uri="{FF2B5EF4-FFF2-40B4-BE49-F238E27FC236}">
                <a16:creationId xmlns:a16="http://schemas.microsoft.com/office/drawing/2014/main" id="{7566D56F-4426-48F7-96FA-DB3C27D468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78966" y="3616463"/>
            <a:ext cx="3178131" cy="2551111"/>
          </a:xfrm>
          <a:prstGeom prst="rect">
            <a:avLst/>
          </a:prstGeom>
        </p:spPr>
      </p:pic>
    </p:spTree>
    <p:extLst>
      <p:ext uri="{BB962C8B-B14F-4D97-AF65-F5344CB8AC3E}">
        <p14:creationId xmlns:p14="http://schemas.microsoft.com/office/powerpoint/2010/main" val="1675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CCF199-AF43-4E2C-859A-68E93BB8765D}"/>
              </a:ext>
            </a:extLst>
          </p:cNvPr>
          <p:cNvSpPr>
            <a:spLocks noGrp="1"/>
          </p:cNvSpPr>
          <p:nvPr>
            <p:ph type="title"/>
          </p:nvPr>
        </p:nvSpPr>
        <p:spPr>
          <a:xfrm>
            <a:off x="533400" y="245900"/>
            <a:ext cx="10515600" cy="662397"/>
          </a:xfrm>
        </p:spPr>
        <p:txBody>
          <a:bodyPr/>
          <a:lstStyle/>
          <a:p>
            <a:r>
              <a:rPr lang="en-US" dirty="0"/>
              <a:t>The substrate noise</a:t>
            </a:r>
          </a:p>
        </p:txBody>
      </p:sp>
      <p:sp>
        <p:nvSpPr>
          <p:cNvPr id="3" name="Segnaposto piè di pagina 2">
            <a:extLst>
              <a:ext uri="{FF2B5EF4-FFF2-40B4-BE49-F238E27FC236}">
                <a16:creationId xmlns:a16="http://schemas.microsoft.com/office/drawing/2014/main" id="{D4CF6A21-EA98-4BFB-B69B-9AB50E76A94E}"/>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6E03CB5-6F80-4A0A-92A3-AA2CC9150F60}"/>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16" name="Elemento grafico 15">
            <a:extLst>
              <a:ext uri="{FF2B5EF4-FFF2-40B4-BE49-F238E27FC236}">
                <a16:creationId xmlns:a16="http://schemas.microsoft.com/office/drawing/2014/main" id="{A9221D9E-2A83-4E8F-BE9F-492E2ECE48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925" y="2377486"/>
            <a:ext cx="6505575" cy="2628900"/>
          </a:xfrm>
          <a:prstGeom prst="rect">
            <a:avLst/>
          </a:prstGeom>
        </p:spPr>
      </p:pic>
      <p:pic>
        <p:nvPicPr>
          <p:cNvPr id="17" name="Elemento grafico 16">
            <a:extLst>
              <a:ext uri="{FF2B5EF4-FFF2-40B4-BE49-F238E27FC236}">
                <a16:creationId xmlns:a16="http://schemas.microsoft.com/office/drawing/2014/main" id="{D3F148B3-773A-4D54-9EF7-E76A551C73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34315" y="2020298"/>
            <a:ext cx="1771650" cy="1114425"/>
          </a:xfrm>
          <a:prstGeom prst="rect">
            <a:avLst/>
          </a:prstGeom>
        </p:spPr>
      </p:pic>
      <p:pic>
        <p:nvPicPr>
          <p:cNvPr id="19" name="Elemento grafico 18">
            <a:extLst>
              <a:ext uri="{FF2B5EF4-FFF2-40B4-BE49-F238E27FC236}">
                <a16:creationId xmlns:a16="http://schemas.microsoft.com/office/drawing/2014/main" id="{CFDE2B68-C5B5-4566-B449-32836BE2F3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1599" y="3188044"/>
            <a:ext cx="5610225" cy="1819275"/>
          </a:xfrm>
          <a:prstGeom prst="rect">
            <a:avLst/>
          </a:prstGeom>
        </p:spPr>
      </p:pic>
      <p:pic>
        <p:nvPicPr>
          <p:cNvPr id="24" name="Elemento grafico 23">
            <a:extLst>
              <a:ext uri="{FF2B5EF4-FFF2-40B4-BE49-F238E27FC236}">
                <a16:creationId xmlns:a16="http://schemas.microsoft.com/office/drawing/2014/main" id="{8ACDB7C8-FEE8-44DE-8C4A-C5C09C530D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55875" y="3193445"/>
            <a:ext cx="781050" cy="657225"/>
          </a:xfrm>
          <a:prstGeom prst="rect">
            <a:avLst/>
          </a:prstGeom>
        </p:spPr>
      </p:pic>
      <p:pic>
        <p:nvPicPr>
          <p:cNvPr id="28" name="Elemento grafico 27">
            <a:extLst>
              <a:ext uri="{FF2B5EF4-FFF2-40B4-BE49-F238E27FC236}">
                <a16:creationId xmlns:a16="http://schemas.microsoft.com/office/drawing/2014/main" id="{28D5C666-2349-410A-A2BC-3D4A631726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12833" y="3217257"/>
            <a:ext cx="685800" cy="609600"/>
          </a:xfrm>
          <a:prstGeom prst="rect">
            <a:avLst/>
          </a:prstGeom>
        </p:spPr>
      </p:pic>
      <p:grpSp>
        <p:nvGrpSpPr>
          <p:cNvPr id="33" name="Gruppo 32">
            <a:extLst>
              <a:ext uri="{FF2B5EF4-FFF2-40B4-BE49-F238E27FC236}">
                <a16:creationId xmlns:a16="http://schemas.microsoft.com/office/drawing/2014/main" id="{8C46028F-D056-46B4-AFE4-607D7E513F32}"/>
              </a:ext>
            </a:extLst>
          </p:cNvPr>
          <p:cNvGrpSpPr/>
          <p:nvPr/>
        </p:nvGrpSpPr>
        <p:grpSpPr>
          <a:xfrm>
            <a:off x="3321258" y="3702459"/>
            <a:ext cx="2426114" cy="1193544"/>
            <a:chOff x="8613776" y="2385058"/>
            <a:chExt cx="2426114" cy="1193544"/>
          </a:xfrm>
        </p:grpSpPr>
        <p:sp>
          <p:nvSpPr>
            <p:cNvPr id="31" name="Freccia a sinistra 30">
              <a:extLst>
                <a:ext uri="{FF2B5EF4-FFF2-40B4-BE49-F238E27FC236}">
                  <a16:creationId xmlns:a16="http://schemas.microsoft.com/office/drawing/2014/main" id="{3EE46903-0EEB-40B0-B0F5-D2350B51D4A1}"/>
                </a:ext>
              </a:extLst>
            </p:cNvPr>
            <p:cNvSpPr/>
            <p:nvPr/>
          </p:nvSpPr>
          <p:spPr>
            <a:xfrm>
              <a:off x="8613776" y="2385058"/>
              <a:ext cx="2426114" cy="119354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sellaDiTesto 31">
              <a:extLst>
                <a:ext uri="{FF2B5EF4-FFF2-40B4-BE49-F238E27FC236}">
                  <a16:creationId xmlns:a16="http://schemas.microsoft.com/office/drawing/2014/main" id="{4AB8F554-8EBB-4896-93B3-39EB109572FB}"/>
                </a:ext>
              </a:extLst>
            </p:cNvPr>
            <p:cNvSpPr txBox="1"/>
            <p:nvPr/>
          </p:nvSpPr>
          <p:spPr>
            <a:xfrm>
              <a:off x="9061699" y="2605125"/>
              <a:ext cx="1851789" cy="646331"/>
            </a:xfrm>
            <a:prstGeom prst="rect">
              <a:avLst/>
            </a:prstGeom>
            <a:noFill/>
          </p:spPr>
          <p:txBody>
            <a:bodyPr wrap="none" rtlCol="0">
              <a:spAutoFit/>
            </a:bodyPr>
            <a:lstStyle/>
            <a:p>
              <a:pPr algn="ctr"/>
              <a:r>
                <a:rPr lang="en-US" dirty="0" err="1">
                  <a:latin typeface="Arial" panose="020B0604020202020204" pitchFamily="34" charset="0"/>
                  <a:cs typeface="Arial" panose="020B0604020202020204" pitchFamily="34" charset="0"/>
                </a:rPr>
                <a:t>progagation</a:t>
              </a:r>
              <a:r>
                <a:rPr lang="en-US" dirty="0">
                  <a:latin typeface="Arial" panose="020B0604020202020204" pitchFamily="34" charset="0"/>
                  <a:cs typeface="Arial" panose="020B0604020202020204" pitchFamily="34" charset="0"/>
                </a:rPr>
                <a:t> and</a:t>
              </a:r>
            </a:p>
            <a:p>
              <a:pPr algn="ctr"/>
              <a:r>
                <a:rPr lang="en-US" dirty="0">
                  <a:latin typeface="Arial" panose="020B0604020202020204" pitchFamily="34" charset="0"/>
                  <a:cs typeface="Arial" panose="020B0604020202020204" pitchFamily="34" charset="0"/>
                </a:rPr>
                <a:t>attenuation</a:t>
              </a:r>
            </a:p>
          </p:txBody>
        </p:sp>
      </p:grpSp>
      <p:grpSp>
        <p:nvGrpSpPr>
          <p:cNvPr id="50" name="Gruppo 49">
            <a:extLst>
              <a:ext uri="{FF2B5EF4-FFF2-40B4-BE49-F238E27FC236}">
                <a16:creationId xmlns:a16="http://schemas.microsoft.com/office/drawing/2014/main" id="{163E1F1E-C5E0-4E36-8B80-BADD25F93DBE}"/>
              </a:ext>
            </a:extLst>
          </p:cNvPr>
          <p:cNvGrpSpPr/>
          <p:nvPr/>
        </p:nvGrpSpPr>
        <p:grpSpPr>
          <a:xfrm>
            <a:off x="1035743" y="3283591"/>
            <a:ext cx="1762125" cy="1800300"/>
            <a:chOff x="1035743" y="3283591"/>
            <a:chExt cx="1762125" cy="1800300"/>
          </a:xfrm>
        </p:grpSpPr>
        <p:pic>
          <p:nvPicPr>
            <p:cNvPr id="36" name="Elemento grafico 35">
              <a:extLst>
                <a:ext uri="{FF2B5EF4-FFF2-40B4-BE49-F238E27FC236}">
                  <a16:creationId xmlns:a16="http://schemas.microsoft.com/office/drawing/2014/main" id="{F004E814-7013-47F6-BE06-8774C4084A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5743" y="4245691"/>
              <a:ext cx="1762125" cy="838200"/>
            </a:xfrm>
            <a:prstGeom prst="rect">
              <a:avLst/>
            </a:prstGeom>
          </p:spPr>
        </p:pic>
        <p:cxnSp>
          <p:nvCxnSpPr>
            <p:cNvPr id="38" name="Connettore 2 37">
              <a:extLst>
                <a:ext uri="{FF2B5EF4-FFF2-40B4-BE49-F238E27FC236}">
                  <a16:creationId xmlns:a16="http://schemas.microsoft.com/office/drawing/2014/main" id="{B278DE6C-9070-414C-977A-985BA2509AEF}"/>
                </a:ext>
              </a:extLst>
            </p:cNvPr>
            <p:cNvCxnSpPr>
              <a:cxnSpLocks/>
            </p:cNvCxnSpPr>
            <p:nvPr/>
          </p:nvCxnSpPr>
          <p:spPr>
            <a:xfrm flipV="1">
              <a:off x="2437355" y="3850671"/>
              <a:ext cx="297378" cy="44856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4DCD7476-0AD9-42B3-8EA2-B10695A11144}"/>
                </a:ext>
              </a:extLst>
            </p:cNvPr>
            <p:cNvCxnSpPr>
              <a:cxnSpLocks/>
            </p:cNvCxnSpPr>
            <p:nvPr/>
          </p:nvCxnSpPr>
          <p:spPr>
            <a:xfrm flipV="1">
              <a:off x="1913965" y="3283591"/>
              <a:ext cx="177743" cy="9621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9" name="Gruppo 48">
            <a:extLst>
              <a:ext uri="{FF2B5EF4-FFF2-40B4-BE49-F238E27FC236}">
                <a16:creationId xmlns:a16="http://schemas.microsoft.com/office/drawing/2014/main" id="{25837DAE-5F9D-4F67-A3E1-28EFFB2E2700}"/>
              </a:ext>
            </a:extLst>
          </p:cNvPr>
          <p:cNvGrpSpPr/>
          <p:nvPr/>
        </p:nvGrpSpPr>
        <p:grpSpPr>
          <a:xfrm>
            <a:off x="311004" y="3134723"/>
            <a:ext cx="2244871" cy="900251"/>
            <a:chOff x="311004" y="3134723"/>
            <a:chExt cx="2244871" cy="900251"/>
          </a:xfrm>
        </p:grpSpPr>
        <p:sp>
          <p:nvSpPr>
            <p:cNvPr id="44" name="Rettangolo con angoli arrotondati 43">
              <a:extLst>
                <a:ext uri="{FF2B5EF4-FFF2-40B4-BE49-F238E27FC236}">
                  <a16:creationId xmlns:a16="http://schemas.microsoft.com/office/drawing/2014/main" id="{2E1A8C1B-AC4E-457F-88AE-106AF9A6652D}"/>
                </a:ext>
              </a:extLst>
            </p:cNvPr>
            <p:cNvSpPr/>
            <p:nvPr/>
          </p:nvSpPr>
          <p:spPr>
            <a:xfrm>
              <a:off x="311004" y="3645850"/>
              <a:ext cx="1370877" cy="38912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body effect</a:t>
              </a:r>
            </a:p>
          </p:txBody>
        </p:sp>
        <p:sp>
          <p:nvSpPr>
            <p:cNvPr id="45" name="Ovale 44">
              <a:extLst>
                <a:ext uri="{FF2B5EF4-FFF2-40B4-BE49-F238E27FC236}">
                  <a16:creationId xmlns:a16="http://schemas.microsoft.com/office/drawing/2014/main" id="{16CA6717-258F-4364-84C1-BAAF5B8CA690}"/>
                </a:ext>
              </a:extLst>
            </p:cNvPr>
            <p:cNvSpPr/>
            <p:nvPr/>
          </p:nvSpPr>
          <p:spPr>
            <a:xfrm>
              <a:off x="1742431" y="3134723"/>
              <a:ext cx="813444" cy="317466"/>
            </a:xfrm>
            <a:prstGeom prst="ellipse">
              <a:avLst/>
            </a:prstGeom>
            <a:solidFill>
              <a:schemeClr val="accent1">
                <a:lumMod val="40000"/>
                <a:lumOff val="60000"/>
                <a:alpha val="64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ttore diritto 46">
              <a:extLst>
                <a:ext uri="{FF2B5EF4-FFF2-40B4-BE49-F238E27FC236}">
                  <a16:creationId xmlns:a16="http://schemas.microsoft.com/office/drawing/2014/main" id="{B4518EE9-E2CC-44A1-8872-2D9D73DE140D}"/>
                </a:ext>
              </a:extLst>
            </p:cNvPr>
            <p:cNvCxnSpPr>
              <a:cxnSpLocks/>
              <a:endCxn id="45" idx="3"/>
            </p:cNvCxnSpPr>
            <p:nvPr/>
          </p:nvCxnSpPr>
          <p:spPr>
            <a:xfrm flipV="1">
              <a:off x="1637944" y="3405697"/>
              <a:ext cx="223613" cy="2572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uppo 53">
            <a:extLst>
              <a:ext uri="{FF2B5EF4-FFF2-40B4-BE49-F238E27FC236}">
                <a16:creationId xmlns:a16="http://schemas.microsoft.com/office/drawing/2014/main" id="{904B2C6D-1026-4C66-9495-E70D502C021C}"/>
              </a:ext>
            </a:extLst>
          </p:cNvPr>
          <p:cNvGrpSpPr/>
          <p:nvPr/>
        </p:nvGrpSpPr>
        <p:grpSpPr>
          <a:xfrm>
            <a:off x="5913089" y="3850670"/>
            <a:ext cx="1762125" cy="1062481"/>
            <a:chOff x="5913089" y="3850670"/>
            <a:chExt cx="1762125" cy="1062481"/>
          </a:xfrm>
        </p:grpSpPr>
        <p:pic>
          <p:nvPicPr>
            <p:cNvPr id="51" name="Elemento grafico 50">
              <a:extLst>
                <a:ext uri="{FF2B5EF4-FFF2-40B4-BE49-F238E27FC236}">
                  <a16:creationId xmlns:a16="http://schemas.microsoft.com/office/drawing/2014/main" id="{39EBAB56-2FFF-4FC5-B728-0BC7C13BF0F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13089" y="4074951"/>
              <a:ext cx="1762125" cy="838200"/>
            </a:xfrm>
            <a:prstGeom prst="rect">
              <a:avLst/>
            </a:prstGeom>
          </p:spPr>
        </p:pic>
        <p:cxnSp>
          <p:nvCxnSpPr>
            <p:cNvPr id="53" name="Connettore 2 52">
              <a:extLst>
                <a:ext uri="{FF2B5EF4-FFF2-40B4-BE49-F238E27FC236}">
                  <a16:creationId xmlns:a16="http://schemas.microsoft.com/office/drawing/2014/main" id="{9B7F2ABB-07E5-40AC-BB3A-EF0538BD6F55}"/>
                </a:ext>
              </a:extLst>
            </p:cNvPr>
            <p:cNvCxnSpPr/>
            <p:nvPr/>
          </p:nvCxnSpPr>
          <p:spPr>
            <a:xfrm flipH="1" flipV="1">
              <a:off x="5913089" y="3850670"/>
              <a:ext cx="252761" cy="39502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56" name="Oggetto 55">
            <a:extLst>
              <a:ext uri="{FF2B5EF4-FFF2-40B4-BE49-F238E27FC236}">
                <a16:creationId xmlns:a16="http://schemas.microsoft.com/office/drawing/2014/main" id="{8876ED82-FC68-4BE8-A9C8-262C5D8E5C0A}"/>
              </a:ext>
            </a:extLst>
          </p:cNvPr>
          <p:cNvGraphicFramePr>
            <a:graphicFrameLocks noChangeAspect="1"/>
          </p:cNvGraphicFramePr>
          <p:nvPr>
            <p:extLst>
              <p:ext uri="{D42A27DB-BD31-4B8C-83A1-F6EECF244321}">
                <p14:modId xmlns:p14="http://schemas.microsoft.com/office/powerpoint/2010/main" val="203860408"/>
              </p:ext>
            </p:extLst>
          </p:nvPr>
        </p:nvGraphicFramePr>
        <p:xfrm>
          <a:off x="461493" y="1493163"/>
          <a:ext cx="2576513" cy="900112"/>
        </p:xfrm>
        <a:graphic>
          <a:graphicData uri="http://schemas.openxmlformats.org/presentationml/2006/ole">
            <mc:AlternateContent xmlns:mc="http://schemas.openxmlformats.org/markup-compatibility/2006">
              <mc:Choice xmlns:v="urn:schemas-microsoft-com:vml" Requires="v">
                <p:oleObj spid="_x0000_s6207" name="Equation" r:id="rId17" imgW="1117440" imgH="393480" progId="Equation.DSMT4">
                  <p:embed/>
                </p:oleObj>
              </mc:Choice>
              <mc:Fallback>
                <p:oleObj name="Equation" r:id="rId17" imgW="1117440" imgH="393480" progId="Equation.DSMT4">
                  <p:embed/>
                  <p:pic>
                    <p:nvPicPr>
                      <p:cNvPr id="11" name="Oggetto 10">
                        <a:extLst>
                          <a:ext uri="{FF2B5EF4-FFF2-40B4-BE49-F238E27FC236}">
                            <a16:creationId xmlns:a16="http://schemas.microsoft.com/office/drawing/2014/main" id="{7B429FAC-2F20-4534-AE5F-C88CA34A79BE}"/>
                          </a:ext>
                        </a:extLst>
                      </p:cNvPr>
                      <p:cNvPicPr>
                        <a:picLocks noChangeAspect="1" noChangeArrowheads="1"/>
                      </p:cNvPicPr>
                      <p:nvPr/>
                    </p:nvPicPr>
                    <p:blipFill>
                      <a:blip r:embed="rId18"/>
                      <a:srcRect/>
                      <a:stretch>
                        <a:fillRect/>
                      </a:stretch>
                    </p:blipFill>
                    <p:spPr bwMode="auto">
                      <a:xfrm>
                        <a:off x="461493" y="1493163"/>
                        <a:ext cx="2576513" cy="900112"/>
                      </a:xfrm>
                      <a:prstGeom prst="rect">
                        <a:avLst/>
                      </a:prstGeom>
                      <a:noFill/>
                    </p:spPr>
                  </p:pic>
                </p:oleObj>
              </mc:Fallback>
            </mc:AlternateContent>
          </a:graphicData>
        </a:graphic>
      </p:graphicFrame>
      <p:sp>
        <p:nvSpPr>
          <p:cNvPr id="55" name="Figura a mano libera: forma 54">
            <a:extLst>
              <a:ext uri="{FF2B5EF4-FFF2-40B4-BE49-F238E27FC236}">
                <a16:creationId xmlns:a16="http://schemas.microsoft.com/office/drawing/2014/main" id="{EEE5F309-4679-4783-A1FA-31047DCB2C04}"/>
              </a:ext>
            </a:extLst>
          </p:cNvPr>
          <p:cNvSpPr/>
          <p:nvPr/>
        </p:nvSpPr>
        <p:spPr>
          <a:xfrm>
            <a:off x="533400" y="2166257"/>
            <a:ext cx="1948543" cy="1478092"/>
          </a:xfrm>
          <a:custGeom>
            <a:avLst/>
            <a:gdLst>
              <a:gd name="connsiteX0" fmla="*/ 0 w 1948543"/>
              <a:gd name="connsiteY0" fmla="*/ 1469572 h 1478092"/>
              <a:gd name="connsiteX1" fmla="*/ 10886 w 1948543"/>
              <a:gd name="connsiteY1" fmla="*/ 1371600 h 1478092"/>
              <a:gd name="connsiteX2" fmla="*/ 54429 w 1948543"/>
              <a:gd name="connsiteY2" fmla="*/ 718457 h 1478092"/>
              <a:gd name="connsiteX3" fmla="*/ 359229 w 1948543"/>
              <a:gd name="connsiteY3" fmla="*/ 381000 h 1478092"/>
              <a:gd name="connsiteX4" fmla="*/ 1240971 w 1948543"/>
              <a:gd name="connsiteY4" fmla="*/ 337457 h 1478092"/>
              <a:gd name="connsiteX5" fmla="*/ 1611086 w 1948543"/>
              <a:gd name="connsiteY5" fmla="*/ 228600 h 1478092"/>
              <a:gd name="connsiteX6" fmla="*/ 1948543 w 1948543"/>
              <a:gd name="connsiteY6" fmla="*/ 0 h 14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543" h="1478092">
                <a:moveTo>
                  <a:pt x="0" y="1469572"/>
                </a:moveTo>
                <a:cubicBezTo>
                  <a:pt x="907" y="1483179"/>
                  <a:pt x="1815" y="1496786"/>
                  <a:pt x="10886" y="1371600"/>
                </a:cubicBezTo>
                <a:cubicBezTo>
                  <a:pt x="19957" y="1246414"/>
                  <a:pt x="-3628" y="883557"/>
                  <a:pt x="54429" y="718457"/>
                </a:cubicBezTo>
                <a:cubicBezTo>
                  <a:pt x="112486" y="553357"/>
                  <a:pt x="161472" y="444500"/>
                  <a:pt x="359229" y="381000"/>
                </a:cubicBezTo>
                <a:cubicBezTo>
                  <a:pt x="556986" y="317500"/>
                  <a:pt x="1032328" y="362857"/>
                  <a:pt x="1240971" y="337457"/>
                </a:cubicBezTo>
                <a:cubicBezTo>
                  <a:pt x="1449614" y="312057"/>
                  <a:pt x="1493157" y="284843"/>
                  <a:pt x="1611086" y="228600"/>
                </a:cubicBezTo>
                <a:cubicBezTo>
                  <a:pt x="1729015" y="172357"/>
                  <a:pt x="1838779" y="86178"/>
                  <a:pt x="1948543" y="0"/>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ttangolo 56">
            <a:extLst>
              <a:ext uri="{FF2B5EF4-FFF2-40B4-BE49-F238E27FC236}">
                <a16:creationId xmlns:a16="http://schemas.microsoft.com/office/drawing/2014/main" id="{687739EB-5A95-4C76-A68A-C982FEC301D5}"/>
              </a:ext>
            </a:extLst>
          </p:cNvPr>
          <p:cNvSpPr/>
          <p:nvPr/>
        </p:nvSpPr>
        <p:spPr>
          <a:xfrm>
            <a:off x="1121596" y="5002054"/>
            <a:ext cx="6505575" cy="9281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Highly doped substrate</a:t>
            </a:r>
          </a:p>
        </p:txBody>
      </p:sp>
      <p:sp>
        <p:nvSpPr>
          <p:cNvPr id="58" name="CasellaDiTesto 57">
            <a:extLst>
              <a:ext uri="{FF2B5EF4-FFF2-40B4-BE49-F238E27FC236}">
                <a16:creationId xmlns:a16="http://schemas.microsoft.com/office/drawing/2014/main" id="{F7273C84-B8B6-4B2E-B9FD-6CA4DA87C33C}"/>
              </a:ext>
            </a:extLst>
          </p:cNvPr>
          <p:cNvSpPr txBox="1"/>
          <p:nvPr/>
        </p:nvSpPr>
        <p:spPr>
          <a:xfrm>
            <a:off x="7627171" y="3534301"/>
            <a:ext cx="2018501"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Lightly doped</a:t>
            </a:r>
          </a:p>
          <a:p>
            <a:r>
              <a:rPr lang="en-US" sz="2400" dirty="0">
                <a:latin typeface="Arial" panose="020B0604020202020204" pitchFamily="34" charset="0"/>
                <a:cs typeface="Arial" panose="020B0604020202020204" pitchFamily="34" charset="0"/>
              </a:rPr>
              <a:t>epi-layer</a:t>
            </a:r>
          </a:p>
        </p:txBody>
      </p:sp>
      <p:pic>
        <p:nvPicPr>
          <p:cNvPr id="5" name="Elemento grafico 4">
            <a:extLst>
              <a:ext uri="{FF2B5EF4-FFF2-40B4-BE49-F238E27FC236}">
                <a16:creationId xmlns:a16="http://schemas.microsoft.com/office/drawing/2014/main" id="{EB1B93CC-0C2C-4E68-B966-B590F298889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00409" y="1101153"/>
            <a:ext cx="2590800" cy="1524000"/>
          </a:xfrm>
          <a:prstGeom prst="rect">
            <a:avLst/>
          </a:prstGeom>
        </p:spPr>
      </p:pic>
    </p:spTree>
    <p:extLst>
      <p:ext uri="{BB962C8B-B14F-4D97-AF65-F5344CB8AC3E}">
        <p14:creationId xmlns:p14="http://schemas.microsoft.com/office/powerpoint/2010/main" val="31647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E1D9F7-7EB7-4A24-B6A5-908320C79A9D}"/>
              </a:ext>
            </a:extLst>
          </p:cNvPr>
          <p:cNvSpPr>
            <a:spLocks noGrp="1"/>
          </p:cNvSpPr>
          <p:nvPr>
            <p:ph type="title"/>
          </p:nvPr>
        </p:nvSpPr>
        <p:spPr>
          <a:xfrm>
            <a:off x="696686" y="173447"/>
            <a:ext cx="10515600" cy="662397"/>
          </a:xfrm>
        </p:spPr>
        <p:txBody>
          <a:bodyPr/>
          <a:lstStyle/>
          <a:p>
            <a:r>
              <a:rPr lang="en-US" dirty="0"/>
              <a:t>Approaches to reduce substrate noise</a:t>
            </a:r>
          </a:p>
        </p:txBody>
      </p:sp>
      <p:sp>
        <p:nvSpPr>
          <p:cNvPr id="3" name="Segnaposto piè di pagina 2">
            <a:extLst>
              <a:ext uri="{FF2B5EF4-FFF2-40B4-BE49-F238E27FC236}">
                <a16:creationId xmlns:a16="http://schemas.microsoft.com/office/drawing/2014/main" id="{9E3310A8-717C-40DA-AE4D-21A30A2F0AE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938E8F1-5E38-4E9A-A962-21B17D93AFC6}"/>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7170" name="Picture 2">
            <a:extLst>
              <a:ext uri="{FF2B5EF4-FFF2-40B4-BE49-F238E27FC236}">
                <a16:creationId xmlns:a16="http://schemas.microsoft.com/office/drawing/2014/main" id="{3911862A-2028-4067-BF43-C4E2F6064C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314" y="2667956"/>
            <a:ext cx="5602514" cy="345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81AFEB0-F447-42FC-800C-FEAE12104612}"/>
              </a:ext>
            </a:extLst>
          </p:cNvPr>
          <p:cNvSpPr txBox="1"/>
          <p:nvPr/>
        </p:nvSpPr>
        <p:spPr>
          <a:xfrm>
            <a:off x="6883531" y="1020271"/>
            <a:ext cx="4746171"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sensitive circuits (e.g. analog circuits) and the interference source (i.e. digital circuits) are sufficiently far apart, then substrate noise can be considered uniform over the area of the sensitive circuit.</a:t>
            </a:r>
          </a:p>
        </p:txBody>
      </p:sp>
      <p:sp>
        <p:nvSpPr>
          <p:cNvPr id="6" name="CasellaDiTesto 5">
            <a:extLst>
              <a:ext uri="{FF2B5EF4-FFF2-40B4-BE49-F238E27FC236}">
                <a16:creationId xmlns:a16="http://schemas.microsoft.com/office/drawing/2014/main" id="{74CB3E12-42BE-4D5D-8144-BBBC5648662B}"/>
              </a:ext>
            </a:extLst>
          </p:cNvPr>
          <p:cNvSpPr txBox="1"/>
          <p:nvPr/>
        </p:nvSpPr>
        <p:spPr>
          <a:xfrm>
            <a:off x="6794045" y="4584870"/>
            <a:ext cx="5418365"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 </a:t>
            </a:r>
            <a:r>
              <a:rPr lang="en-US" sz="2800" u="sng" dirty="0">
                <a:latin typeface="Arial" panose="020B0604020202020204" pitchFamily="34" charset="0"/>
                <a:cs typeface="Arial" panose="020B0604020202020204" pitchFamily="34" charset="0"/>
              </a:rPr>
              <a:t>fully-differential architectures</a:t>
            </a:r>
            <a:r>
              <a:rPr lang="en-US" sz="2800" dirty="0">
                <a:latin typeface="Arial" panose="020B0604020202020204" pitchFamily="34" charset="0"/>
                <a:cs typeface="Arial" panose="020B0604020202020204" pitchFamily="34" charset="0"/>
              </a:rPr>
              <a:t>, it acts as a common mode interference and is rejected</a:t>
            </a:r>
          </a:p>
        </p:txBody>
      </p:sp>
      <p:sp>
        <p:nvSpPr>
          <p:cNvPr id="7" name="CasellaDiTesto 6">
            <a:extLst>
              <a:ext uri="{FF2B5EF4-FFF2-40B4-BE49-F238E27FC236}">
                <a16:creationId xmlns:a16="http://schemas.microsoft.com/office/drawing/2014/main" id="{1D866CDD-3E7D-4191-9C22-D72EB2244B27}"/>
              </a:ext>
            </a:extLst>
          </p:cNvPr>
          <p:cNvSpPr txBox="1"/>
          <p:nvPr/>
        </p:nvSpPr>
        <p:spPr>
          <a:xfrm>
            <a:off x="696686" y="943881"/>
            <a:ext cx="509451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Separate as much as possible the digital and analog circuit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 guard rings of substrate taps to reduce propagation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5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88ABC3-D045-428D-A3CE-9C98EECCD4C6}"/>
              </a:ext>
            </a:extLst>
          </p:cNvPr>
          <p:cNvSpPr>
            <a:spLocks noGrp="1"/>
          </p:cNvSpPr>
          <p:nvPr>
            <p:ph type="title"/>
          </p:nvPr>
        </p:nvSpPr>
        <p:spPr>
          <a:xfrm>
            <a:off x="653142" y="52494"/>
            <a:ext cx="10515600" cy="662397"/>
          </a:xfrm>
        </p:spPr>
        <p:txBody>
          <a:bodyPr/>
          <a:lstStyle/>
          <a:p>
            <a:r>
              <a:rPr lang="en-US" dirty="0"/>
              <a:t>Other advantages of fully-differential circuits: double output range</a:t>
            </a:r>
          </a:p>
        </p:txBody>
      </p:sp>
      <p:sp>
        <p:nvSpPr>
          <p:cNvPr id="3" name="Segnaposto piè di pagina 2">
            <a:extLst>
              <a:ext uri="{FF2B5EF4-FFF2-40B4-BE49-F238E27FC236}">
                <a16:creationId xmlns:a16="http://schemas.microsoft.com/office/drawing/2014/main" id="{694FB433-6CE4-4C3B-815D-115903CAB08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3794FC5-01AF-4146-A081-39EEB49CFEF9}"/>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8194" name="Picture 2">
            <a:extLst>
              <a:ext uri="{FF2B5EF4-FFF2-40B4-BE49-F238E27FC236}">
                <a16:creationId xmlns:a16="http://schemas.microsoft.com/office/drawing/2014/main" id="{F86D3EB3-E111-4F5D-8CE9-321DD8361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3113" y="1131529"/>
            <a:ext cx="6574972" cy="38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DF4F1CF-4857-4459-9552-A91806AF9626}"/>
              </a:ext>
            </a:extLst>
          </p:cNvPr>
          <p:cNvSpPr txBox="1"/>
          <p:nvPr/>
        </p:nvSpPr>
        <p:spPr>
          <a:xfrm>
            <a:off x="1041661" y="4963474"/>
            <a:ext cx="868680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single output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on</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a:latin typeface="Arial" panose="020B0604020202020204" pitchFamily="34" charset="0"/>
                <a:cs typeface="Arial" panose="020B0604020202020204" pitchFamily="34" charset="0"/>
              </a:rPr>
              <a:t>) has a range</a:t>
            </a:r>
          </a:p>
        </p:txBody>
      </p:sp>
      <p:graphicFrame>
        <p:nvGraphicFramePr>
          <p:cNvPr id="7" name="Oggetto 6">
            <a:extLst>
              <a:ext uri="{FF2B5EF4-FFF2-40B4-BE49-F238E27FC236}">
                <a16:creationId xmlns:a16="http://schemas.microsoft.com/office/drawing/2014/main" id="{20212CB4-231D-4AAF-9B03-299F08B46554}"/>
              </a:ext>
            </a:extLst>
          </p:cNvPr>
          <p:cNvGraphicFramePr>
            <a:graphicFrameLocks noChangeAspect="1"/>
          </p:cNvGraphicFramePr>
          <p:nvPr>
            <p:extLst>
              <p:ext uri="{D42A27DB-BD31-4B8C-83A1-F6EECF244321}">
                <p14:modId xmlns:p14="http://schemas.microsoft.com/office/powerpoint/2010/main" val="3083350333"/>
              </p:ext>
            </p:extLst>
          </p:nvPr>
        </p:nvGraphicFramePr>
        <p:xfrm>
          <a:off x="6732623" y="4950776"/>
          <a:ext cx="3194050" cy="522288"/>
        </p:xfrm>
        <a:graphic>
          <a:graphicData uri="http://schemas.openxmlformats.org/presentationml/2006/ole">
            <mc:AlternateContent xmlns:mc="http://schemas.openxmlformats.org/markup-compatibility/2006">
              <mc:Choice xmlns:v="urn:schemas-microsoft-com:vml" Requires="v">
                <p:oleObj spid="_x0000_s8315" name="Equation" r:id="rId4" imgW="1384200" imgH="228600" progId="Equation.DSMT4">
                  <p:embed/>
                </p:oleObj>
              </mc:Choice>
              <mc:Fallback>
                <p:oleObj name="Equation" r:id="rId4" imgW="1384200" imgH="228600" progId="Equation.DSMT4">
                  <p:embed/>
                  <p:pic>
                    <p:nvPicPr>
                      <p:cNvPr id="11" name="Oggetto 10">
                        <a:extLst>
                          <a:ext uri="{FF2B5EF4-FFF2-40B4-BE49-F238E27FC236}">
                            <a16:creationId xmlns:a16="http://schemas.microsoft.com/office/drawing/2014/main" id="{7B429FAC-2F20-4534-AE5F-C88CA34A79BE}"/>
                          </a:ext>
                        </a:extLst>
                      </p:cNvPr>
                      <p:cNvPicPr>
                        <a:picLocks noChangeAspect="1" noChangeArrowheads="1"/>
                      </p:cNvPicPr>
                      <p:nvPr/>
                    </p:nvPicPr>
                    <p:blipFill>
                      <a:blip r:embed="rId5"/>
                      <a:srcRect/>
                      <a:stretch>
                        <a:fillRect/>
                      </a:stretch>
                    </p:blipFill>
                    <p:spPr bwMode="auto">
                      <a:xfrm>
                        <a:off x="6732623" y="4950776"/>
                        <a:ext cx="3194050" cy="522288"/>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23E9E679-CAA7-490C-A531-2A3DC9803CFA}"/>
              </a:ext>
            </a:extLst>
          </p:cNvPr>
          <p:cNvSpPr txBox="1"/>
          <p:nvPr/>
        </p:nvSpPr>
        <p:spPr>
          <a:xfrm>
            <a:off x="819149" y="5529061"/>
            <a:ext cx="868680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differentia output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err="1">
                <a:latin typeface="Symbol" panose="05050102010706020507" pitchFamily="18" charset="2"/>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a:latin typeface="Arial" panose="020B0604020202020204" pitchFamily="34" charset="0"/>
                <a:cs typeface="Arial" panose="020B0604020202020204" pitchFamily="34" charset="0"/>
              </a:rPr>
              <a:t>) has a range</a:t>
            </a:r>
          </a:p>
        </p:txBody>
      </p:sp>
      <p:graphicFrame>
        <p:nvGraphicFramePr>
          <p:cNvPr id="9" name="Oggetto 8">
            <a:extLst>
              <a:ext uri="{FF2B5EF4-FFF2-40B4-BE49-F238E27FC236}">
                <a16:creationId xmlns:a16="http://schemas.microsoft.com/office/drawing/2014/main" id="{5604A9F3-0FCE-4E70-A020-75A67CE4021D}"/>
              </a:ext>
            </a:extLst>
          </p:cNvPr>
          <p:cNvGraphicFramePr>
            <a:graphicFrameLocks noChangeAspect="1"/>
          </p:cNvGraphicFramePr>
          <p:nvPr>
            <p:extLst>
              <p:ext uri="{D42A27DB-BD31-4B8C-83A1-F6EECF244321}">
                <p14:modId xmlns:p14="http://schemas.microsoft.com/office/powerpoint/2010/main" val="1425265885"/>
              </p:ext>
            </p:extLst>
          </p:nvPr>
        </p:nvGraphicFramePr>
        <p:xfrm>
          <a:off x="6940096" y="5495119"/>
          <a:ext cx="3749675" cy="581025"/>
        </p:xfrm>
        <a:graphic>
          <a:graphicData uri="http://schemas.openxmlformats.org/presentationml/2006/ole">
            <mc:AlternateContent xmlns:mc="http://schemas.openxmlformats.org/markup-compatibility/2006">
              <mc:Choice xmlns:v="urn:schemas-microsoft-com:vml" Requires="v">
                <p:oleObj spid="_x0000_s8316" name="Equation" r:id="rId6" imgW="1625400" imgH="253800" progId="Equation.DSMT4">
                  <p:embed/>
                </p:oleObj>
              </mc:Choice>
              <mc:Fallback>
                <p:oleObj name="Equation" r:id="rId6" imgW="1625400" imgH="253800" progId="Equation.DSMT4">
                  <p:embed/>
                  <p:pic>
                    <p:nvPicPr>
                      <p:cNvPr id="7" name="Oggetto 6">
                        <a:extLst>
                          <a:ext uri="{FF2B5EF4-FFF2-40B4-BE49-F238E27FC236}">
                            <a16:creationId xmlns:a16="http://schemas.microsoft.com/office/drawing/2014/main" id="{20212CB4-231D-4AAF-9B03-299F08B46554}"/>
                          </a:ext>
                        </a:extLst>
                      </p:cNvPr>
                      <p:cNvPicPr>
                        <a:picLocks noChangeAspect="1" noChangeArrowheads="1"/>
                      </p:cNvPicPr>
                      <p:nvPr/>
                    </p:nvPicPr>
                    <p:blipFill>
                      <a:blip r:embed="rId7"/>
                      <a:srcRect/>
                      <a:stretch>
                        <a:fillRect/>
                      </a:stretch>
                    </p:blipFill>
                    <p:spPr bwMode="auto">
                      <a:xfrm>
                        <a:off x="6940096" y="5495119"/>
                        <a:ext cx="3749675" cy="581025"/>
                      </a:xfrm>
                      <a:prstGeom prst="rect">
                        <a:avLst/>
                      </a:prstGeom>
                      <a:noFill/>
                    </p:spPr>
                  </p:pic>
                </p:oleObj>
              </mc:Fallback>
            </mc:AlternateContent>
          </a:graphicData>
        </a:graphic>
      </p:graphicFrame>
      <p:pic>
        <p:nvPicPr>
          <p:cNvPr id="6" name="Elemento grafico 5">
            <a:extLst>
              <a:ext uri="{FF2B5EF4-FFF2-40B4-BE49-F238E27FC236}">
                <a16:creationId xmlns:a16="http://schemas.microsoft.com/office/drawing/2014/main" id="{D34C9BCD-E794-42B3-9F26-EE18BA1181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52983" y="1734283"/>
            <a:ext cx="3219450" cy="1104900"/>
          </a:xfrm>
          <a:prstGeom prst="rect">
            <a:avLst/>
          </a:prstGeom>
        </p:spPr>
      </p:pic>
    </p:spTree>
    <p:extLst>
      <p:ext uri="{BB962C8B-B14F-4D97-AF65-F5344CB8AC3E}">
        <p14:creationId xmlns:p14="http://schemas.microsoft.com/office/powerpoint/2010/main" val="24308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20E6E53-C577-4484-9B27-0C2B3EE7E20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7033910-B448-4066-A669-7C6D7038251A}"/>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Titolo 1">
            <a:extLst>
              <a:ext uri="{FF2B5EF4-FFF2-40B4-BE49-F238E27FC236}">
                <a16:creationId xmlns:a16="http://schemas.microsoft.com/office/drawing/2014/main" id="{3D01A182-A427-4266-9970-A7683B35FF0D}"/>
              </a:ext>
            </a:extLst>
          </p:cNvPr>
          <p:cNvSpPr>
            <a:spLocks noGrp="1"/>
          </p:cNvSpPr>
          <p:nvPr>
            <p:ph type="title"/>
          </p:nvPr>
        </p:nvSpPr>
        <p:spPr>
          <a:xfrm>
            <a:off x="1164771" y="136525"/>
            <a:ext cx="10515600" cy="662397"/>
          </a:xfrm>
        </p:spPr>
        <p:txBody>
          <a:bodyPr/>
          <a:lstStyle/>
          <a:p>
            <a:r>
              <a:rPr lang="en-US" dirty="0"/>
              <a:t>Other advantages of fully-differential circuits: increased linearity</a:t>
            </a:r>
          </a:p>
        </p:txBody>
      </p:sp>
      <p:pic>
        <p:nvPicPr>
          <p:cNvPr id="6" name="Picture 2">
            <a:extLst>
              <a:ext uri="{FF2B5EF4-FFF2-40B4-BE49-F238E27FC236}">
                <a16:creationId xmlns:a16="http://schemas.microsoft.com/office/drawing/2014/main" id="{83A85C5F-C2B1-4EC5-B1D2-F4040D42C3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771" y="1490988"/>
            <a:ext cx="5933456" cy="344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con angoli arrotondati 6">
            <a:extLst>
              <a:ext uri="{FF2B5EF4-FFF2-40B4-BE49-F238E27FC236}">
                <a16:creationId xmlns:a16="http://schemas.microsoft.com/office/drawing/2014/main" id="{BF0E6B2B-D0C5-482F-B211-80C1EC0D513B}"/>
              </a:ext>
            </a:extLst>
          </p:cNvPr>
          <p:cNvSpPr/>
          <p:nvPr/>
        </p:nvSpPr>
        <p:spPr>
          <a:xfrm>
            <a:off x="7598229" y="1712100"/>
            <a:ext cx="3951513" cy="1947136"/>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V</a:t>
            </a:r>
            <a:r>
              <a:rPr lang="en-US" sz="2400" baseline="-25000" dirty="0" err="1">
                <a:solidFill>
                  <a:schemeClr val="tx1"/>
                </a:solidFill>
                <a:latin typeface="Arial" panose="020B0604020202020204" pitchFamily="34" charset="0"/>
                <a:cs typeface="Arial" panose="020B0604020202020204" pitchFamily="34" charset="0"/>
              </a:rPr>
              <a:t>od</a:t>
            </a:r>
            <a:r>
              <a:rPr lang="en-US" sz="2400" dirty="0">
                <a:solidFill>
                  <a:schemeClr val="tx1"/>
                </a:solidFill>
                <a:latin typeface="Arial" panose="020B0604020202020204" pitchFamily="34" charset="0"/>
                <a:cs typeface="Arial" panose="020B0604020202020204" pitchFamily="34" charset="0"/>
              </a:rPr>
              <a:t> has the odd symmetry, then its Taylor polynomial calculated from the origin has no even terms </a:t>
            </a:r>
          </a:p>
        </p:txBody>
      </p:sp>
      <p:sp>
        <p:nvSpPr>
          <p:cNvPr id="8" name="Ovale 7">
            <a:extLst>
              <a:ext uri="{FF2B5EF4-FFF2-40B4-BE49-F238E27FC236}">
                <a16:creationId xmlns:a16="http://schemas.microsoft.com/office/drawing/2014/main" id="{7364231F-25C3-4741-94A5-690825B3598E}"/>
              </a:ext>
            </a:extLst>
          </p:cNvPr>
          <p:cNvSpPr/>
          <p:nvPr/>
        </p:nvSpPr>
        <p:spPr>
          <a:xfrm>
            <a:off x="3461657" y="3102429"/>
            <a:ext cx="391886" cy="3265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diritto 9">
            <a:extLst>
              <a:ext uri="{FF2B5EF4-FFF2-40B4-BE49-F238E27FC236}">
                <a16:creationId xmlns:a16="http://schemas.microsoft.com/office/drawing/2014/main" id="{EC548B34-E291-4C3A-8BFD-74FD95600205}"/>
              </a:ext>
            </a:extLst>
          </p:cNvPr>
          <p:cNvCxnSpPr>
            <a:cxnSpLocks/>
            <a:endCxn id="8" idx="7"/>
          </p:cNvCxnSpPr>
          <p:nvPr/>
        </p:nvCxnSpPr>
        <p:spPr>
          <a:xfrm flipH="1">
            <a:off x="3796153" y="2241003"/>
            <a:ext cx="3802076" cy="909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ttangolo con angoli arrotondati 11">
            <a:extLst>
              <a:ext uri="{FF2B5EF4-FFF2-40B4-BE49-F238E27FC236}">
                <a16:creationId xmlns:a16="http://schemas.microsoft.com/office/drawing/2014/main" id="{BE19492F-2C9C-4527-9D2D-5FF6F352C7FC}"/>
              </a:ext>
            </a:extLst>
          </p:cNvPr>
          <p:cNvSpPr/>
          <p:nvPr/>
        </p:nvSpPr>
        <p:spPr>
          <a:xfrm>
            <a:off x="7598229" y="4251134"/>
            <a:ext cx="3951513" cy="1320929"/>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Greater linearity, lower harmonic distortion</a:t>
            </a:r>
          </a:p>
          <a:p>
            <a:pPr algn="ctr"/>
            <a:r>
              <a:rPr lang="en-US" sz="2400" dirty="0">
                <a:solidFill>
                  <a:schemeClr val="tx1"/>
                </a:solidFill>
                <a:latin typeface="Arial" panose="020B0604020202020204" pitchFamily="34" charset="0"/>
                <a:cs typeface="Arial" panose="020B0604020202020204" pitchFamily="34" charset="0"/>
              </a:rPr>
              <a:t>(no even harmonics)</a:t>
            </a:r>
          </a:p>
        </p:txBody>
      </p:sp>
      <p:sp>
        <p:nvSpPr>
          <p:cNvPr id="13" name="Freccia in giù 12">
            <a:extLst>
              <a:ext uri="{FF2B5EF4-FFF2-40B4-BE49-F238E27FC236}">
                <a16:creationId xmlns:a16="http://schemas.microsoft.com/office/drawing/2014/main" id="{4885EDF5-FB11-4340-BEE6-17192F2E4CDD}"/>
              </a:ext>
            </a:extLst>
          </p:cNvPr>
          <p:cNvSpPr/>
          <p:nvPr/>
        </p:nvSpPr>
        <p:spPr>
          <a:xfrm>
            <a:off x="9296400" y="3724552"/>
            <a:ext cx="587829" cy="427382"/>
          </a:xfrm>
          <a:prstGeom prst="downArrow">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con angoli arrotondati 13">
            <a:extLst>
              <a:ext uri="{FF2B5EF4-FFF2-40B4-BE49-F238E27FC236}">
                <a16:creationId xmlns:a16="http://schemas.microsoft.com/office/drawing/2014/main" id="{E1BF36F0-60CD-4610-91CB-89113C54D02A}"/>
              </a:ext>
            </a:extLst>
          </p:cNvPr>
          <p:cNvSpPr/>
          <p:nvPr/>
        </p:nvSpPr>
        <p:spPr>
          <a:xfrm>
            <a:off x="728972" y="4696061"/>
            <a:ext cx="6249141" cy="1525160"/>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The single outputs (</a:t>
            </a:r>
            <a:r>
              <a:rPr lang="en-US" sz="2400" dirty="0" err="1">
                <a:solidFill>
                  <a:schemeClr val="tx1"/>
                </a:solidFill>
                <a:latin typeface="Arial" panose="020B0604020202020204" pitchFamily="34" charset="0"/>
                <a:cs typeface="Arial" panose="020B0604020202020204" pitchFamily="34" charset="0"/>
              </a:rPr>
              <a:t>Von,Vop</a:t>
            </a:r>
            <a:r>
              <a:rPr lang="en-US" sz="2400" dirty="0">
                <a:solidFill>
                  <a:schemeClr val="tx1"/>
                </a:solidFill>
                <a:latin typeface="Arial" panose="020B0604020202020204" pitchFamily="34" charset="0"/>
                <a:cs typeface="Arial" panose="020B0604020202020204" pitchFamily="34" charset="0"/>
              </a:rPr>
              <a:t>), in principle, have no symmetries, then all terms are generally present in the Taylor polynomial</a:t>
            </a:r>
          </a:p>
        </p:txBody>
      </p:sp>
      <p:graphicFrame>
        <p:nvGraphicFramePr>
          <p:cNvPr id="15" name="Oggetto 14">
            <a:extLst>
              <a:ext uri="{FF2B5EF4-FFF2-40B4-BE49-F238E27FC236}">
                <a16:creationId xmlns:a16="http://schemas.microsoft.com/office/drawing/2014/main" id="{8114E5E0-CFE2-46C2-A325-48FA79524CB2}"/>
              </a:ext>
            </a:extLst>
          </p:cNvPr>
          <p:cNvGraphicFramePr>
            <a:graphicFrameLocks noChangeAspect="1"/>
          </p:cNvGraphicFramePr>
          <p:nvPr>
            <p:extLst>
              <p:ext uri="{D42A27DB-BD31-4B8C-83A1-F6EECF244321}">
                <p14:modId xmlns:p14="http://schemas.microsoft.com/office/powerpoint/2010/main" val="4089092629"/>
              </p:ext>
            </p:extLst>
          </p:nvPr>
        </p:nvGraphicFramePr>
        <p:xfrm>
          <a:off x="8035697" y="1098417"/>
          <a:ext cx="3076575" cy="581025"/>
        </p:xfrm>
        <a:graphic>
          <a:graphicData uri="http://schemas.openxmlformats.org/presentationml/2006/ole">
            <mc:AlternateContent xmlns:mc="http://schemas.openxmlformats.org/markup-compatibility/2006">
              <mc:Choice xmlns:v="urn:schemas-microsoft-com:vml" Requires="v">
                <p:oleObj spid="_x0000_s9278" name="Equation" r:id="rId4" imgW="1333440" imgH="253800" progId="Equation.DSMT4">
                  <p:embed/>
                </p:oleObj>
              </mc:Choice>
              <mc:Fallback>
                <p:oleObj name="Equation" r:id="rId4" imgW="1333440" imgH="253800" progId="Equation.DSMT4">
                  <p:embed/>
                  <p:pic>
                    <p:nvPicPr>
                      <p:cNvPr id="7" name="Oggetto 6">
                        <a:extLst>
                          <a:ext uri="{FF2B5EF4-FFF2-40B4-BE49-F238E27FC236}">
                            <a16:creationId xmlns:a16="http://schemas.microsoft.com/office/drawing/2014/main" id="{20212CB4-231D-4AAF-9B03-299F08B46554}"/>
                          </a:ext>
                        </a:extLst>
                      </p:cNvPr>
                      <p:cNvPicPr>
                        <a:picLocks noChangeAspect="1" noChangeArrowheads="1"/>
                      </p:cNvPicPr>
                      <p:nvPr/>
                    </p:nvPicPr>
                    <p:blipFill>
                      <a:blip r:embed="rId5"/>
                      <a:srcRect/>
                      <a:stretch>
                        <a:fillRect/>
                      </a:stretch>
                    </p:blipFill>
                    <p:spPr bwMode="auto">
                      <a:xfrm>
                        <a:off x="8035697" y="1098417"/>
                        <a:ext cx="3076575" cy="581025"/>
                      </a:xfrm>
                      <a:prstGeom prst="rect">
                        <a:avLst/>
                      </a:prstGeom>
                      <a:noFill/>
                    </p:spPr>
                  </p:pic>
                </p:oleObj>
              </mc:Fallback>
            </mc:AlternateContent>
          </a:graphicData>
        </a:graphic>
      </p:graphicFrame>
    </p:spTree>
    <p:extLst>
      <p:ext uri="{BB962C8B-B14F-4D97-AF65-F5344CB8AC3E}">
        <p14:creationId xmlns:p14="http://schemas.microsoft.com/office/powerpoint/2010/main" val="19658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4C11AA-5EE9-471B-B590-F63BDFFA9DDA}"/>
              </a:ext>
            </a:extLst>
          </p:cNvPr>
          <p:cNvSpPr>
            <a:spLocks noGrp="1"/>
          </p:cNvSpPr>
          <p:nvPr>
            <p:ph type="title"/>
          </p:nvPr>
        </p:nvSpPr>
        <p:spPr>
          <a:xfrm>
            <a:off x="838200" y="191875"/>
            <a:ext cx="10515600" cy="662397"/>
          </a:xfrm>
        </p:spPr>
        <p:txBody>
          <a:bodyPr>
            <a:noAutofit/>
          </a:bodyPr>
          <a:lstStyle/>
          <a:p>
            <a:r>
              <a:rPr lang="en-US" sz="3200" dirty="0"/>
              <a:t>Fully differential circuits: the need for a stabilized output </a:t>
            </a:r>
            <a:br>
              <a:rPr lang="en-US" sz="3200" dirty="0"/>
            </a:br>
            <a:r>
              <a:rPr lang="en-US" sz="3200" dirty="0"/>
              <a:t>common mode voltage</a:t>
            </a:r>
          </a:p>
        </p:txBody>
      </p:sp>
      <p:sp>
        <p:nvSpPr>
          <p:cNvPr id="3" name="Segnaposto piè di pagina 2">
            <a:extLst>
              <a:ext uri="{FF2B5EF4-FFF2-40B4-BE49-F238E27FC236}">
                <a16:creationId xmlns:a16="http://schemas.microsoft.com/office/drawing/2014/main" id="{9F77368B-996C-42F9-92B1-9F65709AB181}"/>
              </a:ext>
            </a:extLst>
          </p:cNvPr>
          <p:cNvSpPr>
            <a:spLocks noGrp="1"/>
          </p:cNvSpPr>
          <p:nvPr>
            <p:ph type="ftr" sz="quarter" idx="11"/>
          </p:nvPr>
        </p:nvSpPr>
        <p:spPr>
          <a:xfrm>
            <a:off x="2788102" y="6436652"/>
            <a:ext cx="5689862" cy="365125"/>
          </a:xfrm>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49261465-3BE0-4232-9995-4E309CED920D}"/>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4">
            <a:extLst>
              <a:ext uri="{FF2B5EF4-FFF2-40B4-BE49-F238E27FC236}">
                <a16:creationId xmlns:a16="http://schemas.microsoft.com/office/drawing/2014/main" id="{AF873A80-8A2E-4A42-B9F6-82C30B1F58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726" y="1524566"/>
            <a:ext cx="3152775" cy="1104900"/>
          </a:xfrm>
          <a:prstGeom prst="rect">
            <a:avLst/>
          </a:prstGeom>
        </p:spPr>
      </p:pic>
      <p:sp>
        <p:nvSpPr>
          <p:cNvPr id="6" name="CasellaDiTesto 5">
            <a:extLst>
              <a:ext uri="{FF2B5EF4-FFF2-40B4-BE49-F238E27FC236}">
                <a16:creationId xmlns:a16="http://schemas.microsoft.com/office/drawing/2014/main" id="{A7F71C63-222A-4226-988C-6EB370395A5E}"/>
              </a:ext>
            </a:extLst>
          </p:cNvPr>
          <p:cNvSpPr txBox="1"/>
          <p:nvPr/>
        </p:nvSpPr>
        <p:spPr>
          <a:xfrm>
            <a:off x="127133" y="3005076"/>
            <a:ext cx="1273629" cy="523220"/>
          </a:xfrm>
          <a:prstGeom prst="rect">
            <a:avLst/>
          </a:prstGeom>
          <a:noFill/>
        </p:spPr>
        <p:txBody>
          <a:bodyPr wrap="square" rtlCol="0">
            <a:spAutoFit/>
          </a:bodyPr>
          <a:lstStyle/>
          <a:p>
            <a:r>
              <a:rPr lang="en-US" sz="2800" i="1" dirty="0">
                <a:solidFill>
                  <a:schemeClr val="accent1">
                    <a:lumMod val="50000"/>
                  </a:schemeClr>
                </a:solidFill>
                <a:latin typeface="Arial" panose="020B0604020202020204" pitchFamily="34" charset="0"/>
                <a:cs typeface="Arial" panose="020B0604020202020204" pitchFamily="34" charset="0"/>
              </a:rPr>
              <a:t>V</a:t>
            </a:r>
            <a:r>
              <a:rPr lang="en-US" sz="2800" i="1" baseline="-25000" dirty="0">
                <a:solidFill>
                  <a:schemeClr val="accent1">
                    <a:lumMod val="50000"/>
                  </a:schemeClr>
                </a:solidFill>
                <a:latin typeface="Arial" panose="020B0604020202020204" pitchFamily="34" charset="0"/>
                <a:cs typeface="Arial" panose="020B0604020202020204" pitchFamily="34" charset="0"/>
              </a:rPr>
              <a:t>ic</a:t>
            </a:r>
            <a:r>
              <a:rPr lang="en-US" sz="2800" dirty="0">
                <a:solidFill>
                  <a:schemeClr val="accent1">
                    <a:lumMod val="50000"/>
                  </a:schemeClr>
                </a:solidFill>
                <a:latin typeface="Arial" panose="020B0604020202020204" pitchFamily="34" charset="0"/>
                <a:cs typeface="Arial" panose="020B0604020202020204" pitchFamily="34" charset="0"/>
              </a:rPr>
              <a:t>  </a:t>
            </a:r>
            <a:r>
              <a:rPr lang="en-US" sz="2800" i="1" dirty="0">
                <a:solidFill>
                  <a:schemeClr val="accent1">
                    <a:lumMod val="50000"/>
                  </a:schemeClr>
                </a:solidFill>
                <a:latin typeface="Arial" panose="020B0604020202020204" pitchFamily="34" charset="0"/>
                <a:cs typeface="Arial" panose="020B0604020202020204" pitchFamily="34" charset="0"/>
              </a:rPr>
              <a:t>V</a:t>
            </a:r>
            <a:r>
              <a:rPr lang="en-US" sz="2800" i="1" baseline="-25000" dirty="0">
                <a:solidFill>
                  <a:schemeClr val="accent1">
                    <a:lumMod val="50000"/>
                  </a:schemeClr>
                </a:solidFill>
                <a:latin typeface="Arial" panose="020B0604020202020204" pitchFamily="34" charset="0"/>
                <a:cs typeface="Arial" panose="020B0604020202020204" pitchFamily="34" charset="0"/>
              </a:rPr>
              <a:t>id</a:t>
            </a:r>
          </a:p>
        </p:txBody>
      </p:sp>
      <p:sp>
        <p:nvSpPr>
          <p:cNvPr id="7" name="CasellaDiTesto 6">
            <a:extLst>
              <a:ext uri="{FF2B5EF4-FFF2-40B4-BE49-F238E27FC236}">
                <a16:creationId xmlns:a16="http://schemas.microsoft.com/office/drawing/2014/main" id="{71C07285-23D3-4755-B438-080030283D60}"/>
              </a:ext>
            </a:extLst>
          </p:cNvPr>
          <p:cNvSpPr txBox="1"/>
          <p:nvPr/>
        </p:nvSpPr>
        <p:spPr>
          <a:xfrm>
            <a:off x="3664993" y="2895003"/>
            <a:ext cx="1382486" cy="523220"/>
          </a:xfrm>
          <a:prstGeom prst="rect">
            <a:avLst/>
          </a:prstGeom>
          <a:noFill/>
        </p:spPr>
        <p:txBody>
          <a:bodyPr wrap="square" rtlCol="0">
            <a:spAutoFit/>
          </a:bodyPr>
          <a:lstStyle/>
          <a:p>
            <a:r>
              <a:rPr lang="en-US" sz="2800" i="1" dirty="0" err="1">
                <a:solidFill>
                  <a:schemeClr val="accent1">
                    <a:lumMod val="50000"/>
                  </a:schemeClr>
                </a:solidFill>
                <a:latin typeface="Arial" panose="020B0604020202020204" pitchFamily="34" charset="0"/>
                <a:cs typeface="Arial" panose="020B0604020202020204" pitchFamily="34" charset="0"/>
              </a:rPr>
              <a:t>V</a:t>
            </a:r>
            <a:r>
              <a:rPr lang="en-US" sz="2800" i="1" baseline="-25000" dirty="0" err="1">
                <a:solidFill>
                  <a:schemeClr val="accent1">
                    <a:lumMod val="50000"/>
                  </a:schemeClr>
                </a:solidFill>
                <a:latin typeface="Arial" panose="020B0604020202020204" pitchFamily="34" charset="0"/>
                <a:cs typeface="Arial" panose="020B0604020202020204" pitchFamily="34" charset="0"/>
              </a:rPr>
              <a:t>oc</a:t>
            </a:r>
            <a:r>
              <a:rPr lang="en-US" sz="2800" dirty="0">
                <a:solidFill>
                  <a:schemeClr val="accent1">
                    <a:lumMod val="50000"/>
                  </a:schemeClr>
                </a:solidFill>
                <a:latin typeface="Arial" panose="020B0604020202020204" pitchFamily="34" charset="0"/>
                <a:cs typeface="Arial" panose="020B0604020202020204" pitchFamily="34" charset="0"/>
              </a:rPr>
              <a:t>  </a:t>
            </a:r>
            <a:r>
              <a:rPr lang="en-US" sz="2800" i="1" dirty="0" err="1">
                <a:solidFill>
                  <a:schemeClr val="accent1">
                    <a:lumMod val="50000"/>
                  </a:schemeClr>
                </a:solidFill>
                <a:latin typeface="Arial" panose="020B0604020202020204" pitchFamily="34" charset="0"/>
                <a:cs typeface="Arial" panose="020B0604020202020204" pitchFamily="34" charset="0"/>
              </a:rPr>
              <a:t>V</a:t>
            </a:r>
            <a:r>
              <a:rPr lang="en-US" sz="2800" i="1" baseline="-25000" dirty="0" err="1">
                <a:solidFill>
                  <a:schemeClr val="accent1">
                    <a:lumMod val="50000"/>
                  </a:schemeClr>
                </a:solidFill>
                <a:latin typeface="Arial" panose="020B0604020202020204" pitchFamily="34" charset="0"/>
                <a:cs typeface="Arial" panose="020B0604020202020204" pitchFamily="34" charset="0"/>
              </a:rPr>
              <a:t>od</a:t>
            </a:r>
            <a:endParaRPr lang="en-US" sz="2800" i="1" baseline="-25000" dirty="0">
              <a:solidFill>
                <a:schemeClr val="accent1">
                  <a:lumMod val="50000"/>
                </a:schemeClr>
              </a:solidFill>
              <a:latin typeface="Arial" panose="020B0604020202020204" pitchFamily="34" charset="0"/>
              <a:cs typeface="Arial" panose="020B0604020202020204" pitchFamily="34" charset="0"/>
            </a:endParaRPr>
          </a:p>
        </p:txBody>
      </p:sp>
      <p:sp>
        <p:nvSpPr>
          <p:cNvPr id="8" name="Ovale 7">
            <a:extLst>
              <a:ext uri="{FF2B5EF4-FFF2-40B4-BE49-F238E27FC236}">
                <a16:creationId xmlns:a16="http://schemas.microsoft.com/office/drawing/2014/main" id="{35DFEA21-4B88-4779-83C0-4F0A65079A30}"/>
              </a:ext>
            </a:extLst>
          </p:cNvPr>
          <p:cNvSpPr/>
          <p:nvPr/>
        </p:nvSpPr>
        <p:spPr>
          <a:xfrm>
            <a:off x="3200400" y="1304277"/>
            <a:ext cx="827314" cy="149134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a:extLst>
              <a:ext uri="{FF2B5EF4-FFF2-40B4-BE49-F238E27FC236}">
                <a16:creationId xmlns:a16="http://schemas.microsoft.com/office/drawing/2014/main" id="{71944263-E325-441F-961D-47D317C0E52E}"/>
              </a:ext>
            </a:extLst>
          </p:cNvPr>
          <p:cNvSpPr/>
          <p:nvPr/>
        </p:nvSpPr>
        <p:spPr>
          <a:xfrm>
            <a:off x="522513" y="1393937"/>
            <a:ext cx="827314" cy="149134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in giù 9">
            <a:extLst>
              <a:ext uri="{FF2B5EF4-FFF2-40B4-BE49-F238E27FC236}">
                <a16:creationId xmlns:a16="http://schemas.microsoft.com/office/drawing/2014/main" id="{2B8957A2-F07B-419E-B51C-6799FB2944B0}"/>
              </a:ext>
            </a:extLst>
          </p:cNvPr>
          <p:cNvSpPr/>
          <p:nvPr/>
        </p:nvSpPr>
        <p:spPr>
          <a:xfrm rot="19666849">
            <a:off x="3687755" y="2637663"/>
            <a:ext cx="239486" cy="345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in giù 10">
            <a:extLst>
              <a:ext uri="{FF2B5EF4-FFF2-40B4-BE49-F238E27FC236}">
                <a16:creationId xmlns:a16="http://schemas.microsoft.com/office/drawing/2014/main" id="{56D4FA93-6661-48AC-9236-5474FD0C65DB}"/>
              </a:ext>
            </a:extLst>
          </p:cNvPr>
          <p:cNvSpPr/>
          <p:nvPr/>
        </p:nvSpPr>
        <p:spPr>
          <a:xfrm rot="1348335">
            <a:off x="696684" y="2726811"/>
            <a:ext cx="239486" cy="345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uppo 20">
            <a:extLst>
              <a:ext uri="{FF2B5EF4-FFF2-40B4-BE49-F238E27FC236}">
                <a16:creationId xmlns:a16="http://schemas.microsoft.com/office/drawing/2014/main" id="{BBA4F57E-674F-4864-8C1A-692C059DF5BD}"/>
              </a:ext>
            </a:extLst>
          </p:cNvPr>
          <p:cNvGrpSpPr/>
          <p:nvPr/>
        </p:nvGrpSpPr>
        <p:grpSpPr>
          <a:xfrm>
            <a:off x="838200" y="3549669"/>
            <a:ext cx="3943350" cy="2295525"/>
            <a:chOff x="838200" y="3549669"/>
            <a:chExt cx="3943350" cy="2295525"/>
          </a:xfrm>
        </p:grpSpPr>
        <p:cxnSp>
          <p:nvCxnSpPr>
            <p:cNvPr id="15" name="Connettore diritto 14">
              <a:extLst>
                <a:ext uri="{FF2B5EF4-FFF2-40B4-BE49-F238E27FC236}">
                  <a16:creationId xmlns:a16="http://schemas.microsoft.com/office/drawing/2014/main" id="{581EAC72-08FA-41E7-9C03-E47358DC71D8}"/>
                </a:ext>
              </a:extLst>
            </p:cNvPr>
            <p:cNvCxnSpPr/>
            <p:nvPr/>
          </p:nvCxnSpPr>
          <p:spPr>
            <a:xfrm>
              <a:off x="1987550" y="4566773"/>
              <a:ext cx="7302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Elemento grafico 13">
              <a:extLst>
                <a:ext uri="{FF2B5EF4-FFF2-40B4-BE49-F238E27FC236}">
                  <a16:creationId xmlns:a16="http://schemas.microsoft.com/office/drawing/2014/main" id="{5F667BAC-FBA1-46C4-960F-399140B5E3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3549669"/>
              <a:ext cx="3943350" cy="2295525"/>
            </a:xfrm>
            <a:prstGeom prst="rect">
              <a:avLst/>
            </a:prstGeom>
          </p:spPr>
        </p:pic>
      </p:grpSp>
      <p:pic>
        <p:nvPicPr>
          <p:cNvPr id="16" name="Elemento grafico 15">
            <a:extLst>
              <a:ext uri="{FF2B5EF4-FFF2-40B4-BE49-F238E27FC236}">
                <a16:creationId xmlns:a16="http://schemas.microsoft.com/office/drawing/2014/main" id="{DAE8F5D8-992C-46BD-BE55-E4781DC414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0610" y="4154562"/>
            <a:ext cx="3524250" cy="828675"/>
          </a:xfrm>
          <a:prstGeom prst="rect">
            <a:avLst/>
          </a:prstGeom>
        </p:spPr>
      </p:pic>
      <p:pic>
        <p:nvPicPr>
          <p:cNvPr id="17" name="Elemento grafico 16">
            <a:extLst>
              <a:ext uri="{FF2B5EF4-FFF2-40B4-BE49-F238E27FC236}">
                <a16:creationId xmlns:a16="http://schemas.microsoft.com/office/drawing/2014/main" id="{34489A3E-5075-4308-B376-877C6DD31D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14234" y="1185961"/>
            <a:ext cx="4010025" cy="2419350"/>
          </a:xfrm>
          <a:prstGeom prst="rect">
            <a:avLst/>
          </a:prstGeom>
        </p:spPr>
      </p:pic>
      <p:pic>
        <p:nvPicPr>
          <p:cNvPr id="18" name="Elemento grafico 17">
            <a:extLst>
              <a:ext uri="{FF2B5EF4-FFF2-40B4-BE49-F238E27FC236}">
                <a16:creationId xmlns:a16="http://schemas.microsoft.com/office/drawing/2014/main" id="{A04D547B-1215-4AF5-AE00-590FFB96F8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48252" y="3746046"/>
            <a:ext cx="3952875" cy="2314575"/>
          </a:xfrm>
          <a:prstGeom prst="rect">
            <a:avLst/>
          </a:prstGeom>
        </p:spPr>
      </p:pic>
      <p:sp>
        <p:nvSpPr>
          <p:cNvPr id="20" name="CasellaDiTesto 19">
            <a:extLst>
              <a:ext uri="{FF2B5EF4-FFF2-40B4-BE49-F238E27FC236}">
                <a16:creationId xmlns:a16="http://schemas.microsoft.com/office/drawing/2014/main" id="{23FE6E00-7B92-4CD6-8599-FCA46F00D768}"/>
              </a:ext>
            </a:extLst>
          </p:cNvPr>
          <p:cNvSpPr txBox="1"/>
          <p:nvPr/>
        </p:nvSpPr>
        <p:spPr>
          <a:xfrm>
            <a:off x="5925807" y="3270421"/>
            <a:ext cx="4547371"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is too high: reduced range</a:t>
            </a:r>
            <a:endParaRPr lang="en-US" sz="2400" baseline="-25000" dirty="0">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318300C9-C172-4F7A-AB9F-4FF24838D921}"/>
              </a:ext>
            </a:extLst>
          </p:cNvPr>
          <p:cNvSpPr txBox="1"/>
          <p:nvPr/>
        </p:nvSpPr>
        <p:spPr>
          <a:xfrm>
            <a:off x="5702863" y="5715913"/>
            <a:ext cx="49932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extreme case: no linear range</a:t>
            </a:r>
            <a:endParaRPr lang="en-US" sz="2400" baseline="-25000"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0CA1D224-8052-43E3-B121-0948AA53F3C4}"/>
              </a:ext>
            </a:extLst>
          </p:cNvPr>
          <p:cNvSpPr txBox="1"/>
          <p:nvPr/>
        </p:nvSpPr>
        <p:spPr>
          <a:xfrm>
            <a:off x="608188" y="5715913"/>
            <a:ext cx="370255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Ideal in-out relationship</a:t>
            </a:r>
          </a:p>
        </p:txBody>
      </p:sp>
    </p:spTree>
    <p:extLst>
      <p:ext uri="{BB962C8B-B14F-4D97-AF65-F5344CB8AC3E}">
        <p14:creationId xmlns:p14="http://schemas.microsoft.com/office/powerpoint/2010/main" val="35007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20" grpId="0"/>
      <p:bldP spid="23"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10052B-10AC-4226-BED7-52248C6AB008}"/>
              </a:ext>
            </a:extLst>
          </p:cNvPr>
          <p:cNvSpPr>
            <a:spLocks noGrp="1"/>
          </p:cNvSpPr>
          <p:nvPr>
            <p:ph type="title"/>
          </p:nvPr>
        </p:nvSpPr>
        <p:spPr/>
        <p:txBody>
          <a:bodyPr>
            <a:normAutofit fontScale="90000"/>
          </a:bodyPr>
          <a:lstStyle/>
          <a:p>
            <a:r>
              <a:rPr lang="en-US" dirty="0"/>
              <a:t>Input output characteristics in a fully-differential circuit:</a:t>
            </a:r>
            <a:br>
              <a:rPr lang="en-US" dirty="0"/>
            </a:br>
            <a:r>
              <a:rPr lang="en-US" dirty="0"/>
              <a:t>the correct feasible case</a:t>
            </a:r>
          </a:p>
        </p:txBody>
      </p:sp>
      <p:sp>
        <p:nvSpPr>
          <p:cNvPr id="3" name="Segnaposto piè di pagina 2">
            <a:extLst>
              <a:ext uri="{FF2B5EF4-FFF2-40B4-BE49-F238E27FC236}">
                <a16:creationId xmlns:a16="http://schemas.microsoft.com/office/drawing/2014/main" id="{752C4FD5-FA4E-417B-A134-F869DCCEA68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93485DD-724F-45DF-8E3E-C2C6987EBF02}"/>
              </a:ext>
            </a:extLst>
          </p:cNvPr>
          <p:cNvSpPr>
            <a:spLocks noGrp="1"/>
          </p:cNvSpPr>
          <p:nvPr>
            <p:ph type="sldNum" sz="quarter" idx="12"/>
          </p:nvPr>
        </p:nvSpPr>
        <p:spPr/>
        <p:txBody>
          <a:bodyPr/>
          <a:lstStyle/>
          <a:p>
            <a:fld id="{02055017-B6DE-4C35-A63B-40EADAC97849}" type="slidenum">
              <a:rPr lang="en-US" smtClean="0"/>
              <a:t>18</a:t>
            </a:fld>
            <a:endParaRPr lang="en-US" dirty="0"/>
          </a:p>
        </p:txBody>
      </p:sp>
      <p:sp>
        <p:nvSpPr>
          <p:cNvPr id="7" name="CasellaDiTesto 6">
            <a:extLst>
              <a:ext uri="{FF2B5EF4-FFF2-40B4-BE49-F238E27FC236}">
                <a16:creationId xmlns:a16="http://schemas.microsoft.com/office/drawing/2014/main" id="{8FDDF5E3-2D09-499B-8CBD-9D6F95EB11B7}"/>
              </a:ext>
            </a:extLst>
          </p:cNvPr>
          <p:cNvSpPr txBox="1"/>
          <p:nvPr/>
        </p:nvSpPr>
        <p:spPr>
          <a:xfrm>
            <a:off x="1106905" y="3894134"/>
            <a:ext cx="43069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Ideal: zero input offset voltage (not possible, due to process errors)</a:t>
            </a:r>
          </a:p>
        </p:txBody>
      </p:sp>
      <p:sp>
        <p:nvSpPr>
          <p:cNvPr id="8" name="CasellaDiTesto 7">
            <a:extLst>
              <a:ext uri="{FF2B5EF4-FFF2-40B4-BE49-F238E27FC236}">
                <a16:creationId xmlns:a16="http://schemas.microsoft.com/office/drawing/2014/main" id="{F67DA8C1-04F2-4532-B27E-7493668C852B}"/>
              </a:ext>
            </a:extLst>
          </p:cNvPr>
          <p:cNvSpPr txBox="1"/>
          <p:nvPr/>
        </p:nvSpPr>
        <p:spPr>
          <a:xfrm>
            <a:off x="6166246" y="3861161"/>
            <a:ext cx="43069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Possible: there is an offset voltage, but the linearity range is still maximum</a:t>
            </a:r>
          </a:p>
        </p:txBody>
      </p:sp>
      <p:sp>
        <p:nvSpPr>
          <p:cNvPr id="9" name="CasellaDiTesto 8">
            <a:extLst>
              <a:ext uri="{FF2B5EF4-FFF2-40B4-BE49-F238E27FC236}">
                <a16:creationId xmlns:a16="http://schemas.microsoft.com/office/drawing/2014/main" id="{A0300D5A-A2E6-4BB2-BFB5-82E56289ECAC}"/>
              </a:ext>
            </a:extLst>
          </p:cNvPr>
          <p:cNvSpPr txBox="1"/>
          <p:nvPr/>
        </p:nvSpPr>
        <p:spPr>
          <a:xfrm>
            <a:off x="1020278" y="5129815"/>
            <a:ext cx="1009690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majority of fully-differential cells, the output common mode voltage should be stabilized and fixed to a convenient value. </a:t>
            </a:r>
          </a:p>
        </p:txBody>
      </p:sp>
      <p:sp>
        <p:nvSpPr>
          <p:cNvPr id="10" name="Rettangolo con angoli arrotondati 9">
            <a:extLst>
              <a:ext uri="{FF2B5EF4-FFF2-40B4-BE49-F238E27FC236}">
                <a16:creationId xmlns:a16="http://schemas.microsoft.com/office/drawing/2014/main" id="{7AEF6EC0-7E35-42FC-914D-BA9F6AAC79C1}"/>
              </a:ext>
            </a:extLst>
          </p:cNvPr>
          <p:cNvSpPr/>
          <p:nvPr/>
        </p:nvSpPr>
        <p:spPr>
          <a:xfrm>
            <a:off x="712265" y="5129815"/>
            <a:ext cx="10515599" cy="9437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lemento grafico 10">
            <a:extLst>
              <a:ext uri="{FF2B5EF4-FFF2-40B4-BE49-F238E27FC236}">
                <a16:creationId xmlns:a16="http://schemas.microsoft.com/office/drawing/2014/main" id="{42F353BC-D5DD-444F-A2E6-4F93AB090F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29828" y="1376707"/>
            <a:ext cx="3943350" cy="2371725"/>
          </a:xfrm>
          <a:prstGeom prst="rect">
            <a:avLst/>
          </a:prstGeom>
        </p:spPr>
      </p:pic>
      <p:pic>
        <p:nvPicPr>
          <p:cNvPr id="12" name="Elemento grafico 11">
            <a:extLst>
              <a:ext uri="{FF2B5EF4-FFF2-40B4-BE49-F238E27FC236}">
                <a16:creationId xmlns:a16="http://schemas.microsoft.com/office/drawing/2014/main" id="{76578978-39A8-465E-A783-446C7B07A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6240" y="1472748"/>
            <a:ext cx="3981450" cy="2295525"/>
          </a:xfrm>
          <a:prstGeom prst="rect">
            <a:avLst/>
          </a:prstGeom>
        </p:spPr>
      </p:pic>
    </p:spTree>
    <p:extLst>
      <p:ext uri="{BB962C8B-B14F-4D97-AF65-F5344CB8AC3E}">
        <p14:creationId xmlns:p14="http://schemas.microsoft.com/office/powerpoint/2010/main" val="41587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A7BB0-5965-47BC-9C6F-169FD7B606C3}"/>
              </a:ext>
            </a:extLst>
          </p:cNvPr>
          <p:cNvSpPr>
            <a:spLocks noGrp="1"/>
          </p:cNvSpPr>
          <p:nvPr>
            <p:ph type="title"/>
          </p:nvPr>
        </p:nvSpPr>
        <p:spPr/>
        <p:txBody>
          <a:bodyPr/>
          <a:lstStyle/>
          <a:p>
            <a:r>
              <a:rPr lang="en-US" dirty="0"/>
              <a:t>The fully-differential operational amplifier: definitions</a:t>
            </a:r>
          </a:p>
        </p:txBody>
      </p:sp>
      <p:sp>
        <p:nvSpPr>
          <p:cNvPr id="3" name="Segnaposto piè di pagina 2">
            <a:extLst>
              <a:ext uri="{FF2B5EF4-FFF2-40B4-BE49-F238E27FC236}">
                <a16:creationId xmlns:a16="http://schemas.microsoft.com/office/drawing/2014/main" id="{06EBC495-9257-4B72-A13F-D7CD8490245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11D64DB-E768-49C9-8104-3FA44F62CF65}"/>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7" name="Elemento grafico 6">
            <a:extLst>
              <a:ext uri="{FF2B5EF4-FFF2-40B4-BE49-F238E27FC236}">
                <a16:creationId xmlns:a16="http://schemas.microsoft.com/office/drawing/2014/main" id="{0EAE6910-AC5A-46B5-B290-50084F102D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474151"/>
            <a:ext cx="4732792" cy="1954849"/>
          </a:xfrm>
          <a:prstGeom prst="rect">
            <a:avLst/>
          </a:prstGeom>
        </p:spPr>
      </p:pic>
      <p:graphicFrame>
        <p:nvGraphicFramePr>
          <p:cNvPr id="8" name="Oggetto 7">
            <a:extLst>
              <a:ext uri="{FF2B5EF4-FFF2-40B4-BE49-F238E27FC236}">
                <a16:creationId xmlns:a16="http://schemas.microsoft.com/office/drawing/2014/main" id="{07A0CCFF-ECA2-4754-B765-74A36DFFACF5}"/>
              </a:ext>
            </a:extLst>
          </p:cNvPr>
          <p:cNvGraphicFramePr>
            <a:graphicFrameLocks noChangeAspect="1"/>
          </p:cNvGraphicFramePr>
          <p:nvPr>
            <p:extLst>
              <p:ext uri="{D42A27DB-BD31-4B8C-83A1-F6EECF244321}">
                <p14:modId xmlns:p14="http://schemas.microsoft.com/office/powerpoint/2010/main" val="3674192956"/>
              </p:ext>
            </p:extLst>
          </p:nvPr>
        </p:nvGraphicFramePr>
        <p:xfrm>
          <a:off x="6190116" y="1108776"/>
          <a:ext cx="2496026" cy="1253423"/>
        </p:xfrm>
        <a:graphic>
          <a:graphicData uri="http://schemas.openxmlformats.org/presentationml/2006/ole">
            <mc:AlternateContent xmlns:mc="http://schemas.openxmlformats.org/markup-compatibility/2006">
              <mc:Choice xmlns:v="urn:schemas-microsoft-com:vml" Requires="v">
                <p:oleObj spid="_x0000_s10292" name="Equation" r:id="rId5" imgW="952200" imgH="482400" progId="Equation.DSMT4">
                  <p:embed/>
                </p:oleObj>
              </mc:Choice>
              <mc:Fallback>
                <p:oleObj name="Equation" r:id="rId5" imgW="952200" imgH="482400" progId="Equation.DSMT4">
                  <p:embed/>
                  <p:pic>
                    <p:nvPicPr>
                      <p:cNvPr id="15" name="Oggetto 14">
                        <a:extLst>
                          <a:ext uri="{FF2B5EF4-FFF2-40B4-BE49-F238E27FC236}">
                            <a16:creationId xmlns:a16="http://schemas.microsoft.com/office/drawing/2014/main" id="{8114E5E0-CFE2-46C2-A325-48FA79524CB2}"/>
                          </a:ext>
                        </a:extLst>
                      </p:cNvPr>
                      <p:cNvPicPr>
                        <a:picLocks noChangeAspect="1" noChangeArrowheads="1"/>
                      </p:cNvPicPr>
                      <p:nvPr/>
                    </p:nvPicPr>
                    <p:blipFill>
                      <a:blip r:embed="rId6"/>
                      <a:srcRect/>
                      <a:stretch>
                        <a:fillRect/>
                      </a:stretch>
                    </p:blipFill>
                    <p:spPr bwMode="auto">
                      <a:xfrm>
                        <a:off x="6190116" y="1108776"/>
                        <a:ext cx="2496026" cy="1253423"/>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A01C642E-F4B6-407B-B1EC-002F82CE50C7}"/>
              </a:ext>
            </a:extLst>
          </p:cNvPr>
          <p:cNvSpPr txBox="1"/>
          <p:nvPr/>
        </p:nvSpPr>
        <p:spPr>
          <a:xfrm>
            <a:off x="511628" y="3835444"/>
            <a:ext cx="446314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inverting output is placed on the same side of the non-inverting input to simplify drawing of closed loop configurations</a:t>
            </a:r>
          </a:p>
        </p:txBody>
      </p:sp>
      <p:sp>
        <p:nvSpPr>
          <p:cNvPr id="10" name="CasellaDiTesto 9">
            <a:extLst>
              <a:ext uri="{FF2B5EF4-FFF2-40B4-BE49-F238E27FC236}">
                <a16:creationId xmlns:a16="http://schemas.microsoft.com/office/drawing/2014/main" id="{2705826F-D949-4751-892D-B96C75B1D17C}"/>
              </a:ext>
            </a:extLst>
          </p:cNvPr>
          <p:cNvSpPr txBox="1"/>
          <p:nvPr/>
        </p:nvSpPr>
        <p:spPr>
          <a:xfrm>
            <a:off x="5537547" y="3487411"/>
            <a:ext cx="446314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symbol means that the amplifier includes a common mode stabilization circuit</a:t>
            </a:r>
          </a:p>
        </p:txBody>
      </p:sp>
      <p:cxnSp>
        <p:nvCxnSpPr>
          <p:cNvPr id="11" name="Connettore 2 10">
            <a:extLst>
              <a:ext uri="{FF2B5EF4-FFF2-40B4-BE49-F238E27FC236}">
                <a16:creationId xmlns:a16="http://schemas.microsoft.com/office/drawing/2014/main" id="{A3399F73-297E-427A-9DD0-ABDAA8F743F1}"/>
              </a:ext>
            </a:extLst>
          </p:cNvPr>
          <p:cNvCxnSpPr>
            <a:cxnSpLocks/>
          </p:cNvCxnSpPr>
          <p:nvPr/>
        </p:nvCxnSpPr>
        <p:spPr>
          <a:xfrm flipH="1" flipV="1">
            <a:off x="3632548" y="2362199"/>
            <a:ext cx="1938445" cy="156532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73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08970-4539-442C-AEA9-6839466E0709}"/>
              </a:ext>
            </a:extLst>
          </p:cNvPr>
          <p:cNvSpPr>
            <a:spLocks noGrp="1"/>
          </p:cNvSpPr>
          <p:nvPr>
            <p:ph type="title"/>
          </p:nvPr>
        </p:nvSpPr>
        <p:spPr/>
        <p:txBody>
          <a:bodyPr/>
          <a:lstStyle/>
          <a:p>
            <a:r>
              <a:rPr lang="en-US" dirty="0"/>
              <a:t>Fully differential systems: motivations</a:t>
            </a:r>
          </a:p>
        </p:txBody>
      </p:sp>
      <p:sp>
        <p:nvSpPr>
          <p:cNvPr id="3" name="Segnaposto piè di pagina 2">
            <a:extLst>
              <a:ext uri="{FF2B5EF4-FFF2-40B4-BE49-F238E27FC236}">
                <a16:creationId xmlns:a16="http://schemas.microsoft.com/office/drawing/2014/main" id="{F990A973-47EC-4F48-A7E8-BF402463EE6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6F019F-D9DF-46C1-B315-4745FF3FA6E4}"/>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a:extLst>
              <a:ext uri="{FF2B5EF4-FFF2-40B4-BE49-F238E27FC236}">
                <a16:creationId xmlns:a16="http://schemas.microsoft.com/office/drawing/2014/main" id="{9EB575B4-D619-475D-A8F3-6D66C798B879}"/>
              </a:ext>
            </a:extLst>
          </p:cNvPr>
          <p:cNvSpPr txBox="1"/>
          <p:nvPr/>
        </p:nvSpPr>
        <p:spPr>
          <a:xfrm>
            <a:off x="1305339" y="2100592"/>
            <a:ext cx="783866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Lower sensitivity to interference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Wider output range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Better linearity </a:t>
            </a:r>
          </a:p>
        </p:txBody>
      </p:sp>
      <p:sp>
        <p:nvSpPr>
          <p:cNvPr id="6" name="CasellaDiTesto 5">
            <a:extLst>
              <a:ext uri="{FF2B5EF4-FFF2-40B4-BE49-F238E27FC236}">
                <a16:creationId xmlns:a16="http://schemas.microsoft.com/office/drawing/2014/main" id="{3F6845AB-8673-4FE6-A279-49F173BC7BED}"/>
              </a:ext>
            </a:extLst>
          </p:cNvPr>
          <p:cNvSpPr txBox="1"/>
          <p:nvPr/>
        </p:nvSpPr>
        <p:spPr>
          <a:xfrm>
            <a:off x="1133061" y="1347885"/>
            <a:ext cx="951174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Advantages of fully differential circuit with respect to unipolar circuits</a:t>
            </a:r>
          </a:p>
        </p:txBody>
      </p:sp>
      <p:sp>
        <p:nvSpPr>
          <p:cNvPr id="7" name="CasellaDiTesto 6">
            <a:extLst>
              <a:ext uri="{FF2B5EF4-FFF2-40B4-BE49-F238E27FC236}">
                <a16:creationId xmlns:a16="http://schemas.microsoft.com/office/drawing/2014/main" id="{5A0E0129-F08E-4EC1-9FF1-E86065D285C4}"/>
              </a:ext>
            </a:extLst>
          </p:cNvPr>
          <p:cNvSpPr txBox="1"/>
          <p:nvPr/>
        </p:nvSpPr>
        <p:spPr>
          <a:xfrm>
            <a:off x="1133061" y="3557080"/>
            <a:ext cx="951174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Drawbacks</a:t>
            </a:r>
          </a:p>
          <a:p>
            <a:endParaRPr lang="en-US"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6EA5FA1E-0EE7-4BC8-AEE1-3BBA8290D6FF}"/>
              </a:ext>
            </a:extLst>
          </p:cNvPr>
          <p:cNvSpPr txBox="1"/>
          <p:nvPr/>
        </p:nvSpPr>
        <p:spPr>
          <a:xfrm>
            <a:off x="1305339" y="4196615"/>
            <a:ext cx="783866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Greater complexity (e.g. the feedback networks are formed by twice the components as in the unipolar case).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Require stabilization of common mode voltages. </a:t>
            </a:r>
          </a:p>
        </p:txBody>
      </p:sp>
    </p:spTree>
    <p:extLst>
      <p:ext uri="{BB962C8B-B14F-4D97-AF65-F5344CB8AC3E}">
        <p14:creationId xmlns:p14="http://schemas.microsoft.com/office/powerpoint/2010/main" val="3018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1B5E8B7-2330-452D-A7E1-562B050382C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BE5FD44-7359-4CA0-AE5C-C02709A23DE3}"/>
              </a:ext>
            </a:extLst>
          </p:cNvPr>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Titolo 1">
            <a:extLst>
              <a:ext uri="{FF2B5EF4-FFF2-40B4-BE49-F238E27FC236}">
                <a16:creationId xmlns:a16="http://schemas.microsoft.com/office/drawing/2014/main" id="{6F517A65-EDA9-46C3-AE37-B02C6A2D4D43}"/>
              </a:ext>
            </a:extLst>
          </p:cNvPr>
          <p:cNvSpPr txBox="1">
            <a:spLocks/>
          </p:cNvSpPr>
          <p:nvPr/>
        </p:nvSpPr>
        <p:spPr>
          <a:xfrm>
            <a:off x="614612" y="52351"/>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The fully-differential operational amplifier: properties</a:t>
            </a:r>
          </a:p>
        </p:txBody>
      </p:sp>
      <p:pic>
        <p:nvPicPr>
          <p:cNvPr id="6" name="Elemento grafico 5">
            <a:extLst>
              <a:ext uri="{FF2B5EF4-FFF2-40B4-BE49-F238E27FC236}">
                <a16:creationId xmlns:a16="http://schemas.microsoft.com/office/drawing/2014/main" id="{4D4478EA-8FA6-4908-9771-7B5C496E9C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554" y="1158501"/>
            <a:ext cx="4732792" cy="1954849"/>
          </a:xfrm>
          <a:prstGeom prst="rect">
            <a:avLst/>
          </a:prstGeom>
        </p:spPr>
      </p:pic>
      <p:graphicFrame>
        <p:nvGraphicFramePr>
          <p:cNvPr id="7" name="Oggetto 6">
            <a:extLst>
              <a:ext uri="{FF2B5EF4-FFF2-40B4-BE49-F238E27FC236}">
                <a16:creationId xmlns:a16="http://schemas.microsoft.com/office/drawing/2014/main" id="{07257E1D-B524-42F1-8406-ADFEA981C5A8}"/>
              </a:ext>
            </a:extLst>
          </p:cNvPr>
          <p:cNvGraphicFramePr>
            <a:graphicFrameLocks noChangeAspect="1"/>
          </p:cNvGraphicFramePr>
          <p:nvPr>
            <p:extLst>
              <p:ext uri="{D42A27DB-BD31-4B8C-83A1-F6EECF244321}">
                <p14:modId xmlns:p14="http://schemas.microsoft.com/office/powerpoint/2010/main" val="213088407"/>
              </p:ext>
            </p:extLst>
          </p:nvPr>
        </p:nvGraphicFramePr>
        <p:xfrm>
          <a:off x="3520790" y="3324462"/>
          <a:ext cx="2528887" cy="528638"/>
        </p:xfrm>
        <a:graphic>
          <a:graphicData uri="http://schemas.openxmlformats.org/presentationml/2006/ole">
            <mc:AlternateContent xmlns:mc="http://schemas.openxmlformats.org/markup-compatibility/2006">
              <mc:Choice xmlns:v="urn:schemas-microsoft-com:vml" Requires="v">
                <p:oleObj spid="_x0000_s11567" name="Equation" r:id="rId5" imgW="965160" imgH="203040" progId="Equation.DSMT4">
                  <p:embed/>
                </p:oleObj>
              </mc:Choice>
              <mc:Fallback>
                <p:oleObj name="Equation" r:id="rId5" imgW="965160" imgH="203040" progId="Equation.DSMT4">
                  <p:embed/>
                  <p:pic>
                    <p:nvPicPr>
                      <p:cNvPr id="8" name="Oggetto 7">
                        <a:extLst>
                          <a:ext uri="{FF2B5EF4-FFF2-40B4-BE49-F238E27FC236}">
                            <a16:creationId xmlns:a16="http://schemas.microsoft.com/office/drawing/2014/main" id="{07A0CCFF-ECA2-4754-B765-74A36DFFACF5}"/>
                          </a:ext>
                        </a:extLst>
                      </p:cNvPr>
                      <p:cNvPicPr>
                        <a:picLocks noChangeAspect="1" noChangeArrowheads="1"/>
                      </p:cNvPicPr>
                      <p:nvPr/>
                    </p:nvPicPr>
                    <p:blipFill>
                      <a:blip r:embed="rId6"/>
                      <a:srcRect/>
                      <a:stretch>
                        <a:fillRect/>
                      </a:stretch>
                    </p:blipFill>
                    <p:spPr bwMode="auto">
                      <a:xfrm>
                        <a:off x="3520790" y="3324462"/>
                        <a:ext cx="2528887" cy="528638"/>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EADF3A0-9198-42D8-AF50-F18315477EEE}"/>
              </a:ext>
            </a:extLst>
          </p:cNvPr>
          <p:cNvGraphicFramePr>
            <a:graphicFrameLocks noChangeAspect="1"/>
          </p:cNvGraphicFramePr>
          <p:nvPr>
            <p:extLst>
              <p:ext uri="{D42A27DB-BD31-4B8C-83A1-F6EECF244321}">
                <p14:modId xmlns:p14="http://schemas.microsoft.com/office/powerpoint/2010/main" val="3309887649"/>
              </p:ext>
            </p:extLst>
          </p:nvPr>
        </p:nvGraphicFramePr>
        <p:xfrm>
          <a:off x="637237" y="4085544"/>
          <a:ext cx="3562350" cy="593725"/>
        </p:xfrm>
        <a:graphic>
          <a:graphicData uri="http://schemas.openxmlformats.org/presentationml/2006/ole">
            <mc:AlternateContent xmlns:mc="http://schemas.openxmlformats.org/markup-compatibility/2006">
              <mc:Choice xmlns:v="urn:schemas-microsoft-com:vml" Requires="v">
                <p:oleObj spid="_x0000_s11568" name="Equation" r:id="rId7" imgW="1358640" imgH="228600" progId="Equation.DSMT4">
                  <p:embed/>
                </p:oleObj>
              </mc:Choice>
              <mc:Fallback>
                <p:oleObj name="Equation" r:id="rId7" imgW="1358640" imgH="228600" progId="Equation.DSMT4">
                  <p:embed/>
                  <p:pic>
                    <p:nvPicPr>
                      <p:cNvPr id="7" name="Oggetto 6">
                        <a:extLst>
                          <a:ext uri="{FF2B5EF4-FFF2-40B4-BE49-F238E27FC236}">
                            <a16:creationId xmlns:a16="http://schemas.microsoft.com/office/drawing/2014/main" id="{07257E1D-B524-42F1-8406-ADFEA981C5A8}"/>
                          </a:ext>
                        </a:extLst>
                      </p:cNvPr>
                      <p:cNvPicPr>
                        <a:picLocks noChangeAspect="1" noChangeArrowheads="1"/>
                      </p:cNvPicPr>
                      <p:nvPr/>
                    </p:nvPicPr>
                    <p:blipFill>
                      <a:blip r:embed="rId8"/>
                      <a:srcRect/>
                      <a:stretch>
                        <a:fillRect/>
                      </a:stretch>
                    </p:blipFill>
                    <p:spPr bwMode="auto">
                      <a:xfrm>
                        <a:off x="637237" y="4085544"/>
                        <a:ext cx="3562350" cy="593725"/>
                      </a:xfrm>
                      <a:prstGeom prst="rect">
                        <a:avLst/>
                      </a:prstGeom>
                      <a:noFill/>
                    </p:spPr>
                  </p:pic>
                </p:oleObj>
              </mc:Fallback>
            </mc:AlternateContent>
          </a:graphicData>
        </a:graphic>
      </p:graphicFrame>
      <p:sp>
        <p:nvSpPr>
          <p:cNvPr id="9" name="Parentesi graffa aperta 8">
            <a:extLst>
              <a:ext uri="{FF2B5EF4-FFF2-40B4-BE49-F238E27FC236}">
                <a16:creationId xmlns:a16="http://schemas.microsoft.com/office/drawing/2014/main" id="{517A8EE7-E4CD-4ECA-8334-A468156B8C02}"/>
              </a:ext>
            </a:extLst>
          </p:cNvPr>
          <p:cNvSpPr/>
          <p:nvPr/>
        </p:nvSpPr>
        <p:spPr>
          <a:xfrm>
            <a:off x="264647" y="3312410"/>
            <a:ext cx="372590" cy="1366859"/>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B99487F6-EA3C-41B0-AF19-8506197288D3}"/>
              </a:ext>
            </a:extLst>
          </p:cNvPr>
          <p:cNvGraphicFramePr>
            <a:graphicFrameLocks noChangeAspect="1"/>
          </p:cNvGraphicFramePr>
          <p:nvPr>
            <p:extLst>
              <p:ext uri="{D42A27DB-BD31-4B8C-83A1-F6EECF244321}">
                <p14:modId xmlns:p14="http://schemas.microsoft.com/office/powerpoint/2010/main" val="1147649771"/>
              </p:ext>
            </p:extLst>
          </p:nvPr>
        </p:nvGraphicFramePr>
        <p:xfrm>
          <a:off x="733308" y="3264693"/>
          <a:ext cx="2760662" cy="661987"/>
        </p:xfrm>
        <a:graphic>
          <a:graphicData uri="http://schemas.openxmlformats.org/presentationml/2006/ole">
            <mc:AlternateContent xmlns:mc="http://schemas.openxmlformats.org/markup-compatibility/2006">
              <mc:Choice xmlns:v="urn:schemas-microsoft-com:vml" Requires="v">
                <p:oleObj spid="_x0000_s11569" name="Equation" r:id="rId9" imgW="1054080" imgH="253800" progId="Equation.DSMT4">
                  <p:embed/>
                </p:oleObj>
              </mc:Choice>
              <mc:Fallback>
                <p:oleObj name="Equation" r:id="rId9" imgW="1054080" imgH="253800" progId="Equation.DSMT4">
                  <p:embed/>
                  <p:pic>
                    <p:nvPicPr>
                      <p:cNvPr id="7" name="Oggetto 6">
                        <a:extLst>
                          <a:ext uri="{FF2B5EF4-FFF2-40B4-BE49-F238E27FC236}">
                            <a16:creationId xmlns:a16="http://schemas.microsoft.com/office/drawing/2014/main" id="{07257E1D-B524-42F1-8406-ADFEA981C5A8}"/>
                          </a:ext>
                        </a:extLst>
                      </p:cNvPr>
                      <p:cNvPicPr>
                        <a:picLocks noChangeAspect="1" noChangeArrowheads="1"/>
                      </p:cNvPicPr>
                      <p:nvPr/>
                    </p:nvPicPr>
                    <p:blipFill>
                      <a:blip r:embed="rId10"/>
                      <a:srcRect/>
                      <a:stretch>
                        <a:fillRect/>
                      </a:stretch>
                    </p:blipFill>
                    <p:spPr bwMode="auto">
                      <a:xfrm>
                        <a:off x="733308" y="3264693"/>
                        <a:ext cx="2760662" cy="661987"/>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A0F92511-0B31-4D4B-9D04-E417778255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22538" y="1240869"/>
            <a:ext cx="3790950" cy="2247900"/>
          </a:xfrm>
          <a:prstGeom prst="rect">
            <a:avLst/>
          </a:prstGeom>
        </p:spPr>
      </p:pic>
      <p:graphicFrame>
        <p:nvGraphicFramePr>
          <p:cNvPr id="14" name="Oggetto 13">
            <a:extLst>
              <a:ext uri="{FF2B5EF4-FFF2-40B4-BE49-F238E27FC236}">
                <a16:creationId xmlns:a16="http://schemas.microsoft.com/office/drawing/2014/main" id="{E1AC761B-F3D9-4282-ACB1-A15040DDBCBA}"/>
              </a:ext>
            </a:extLst>
          </p:cNvPr>
          <p:cNvGraphicFramePr>
            <a:graphicFrameLocks noChangeAspect="1"/>
          </p:cNvGraphicFramePr>
          <p:nvPr>
            <p:extLst>
              <p:ext uri="{D42A27DB-BD31-4B8C-83A1-F6EECF244321}">
                <p14:modId xmlns:p14="http://schemas.microsoft.com/office/powerpoint/2010/main" val="1260244152"/>
              </p:ext>
            </p:extLst>
          </p:nvPr>
        </p:nvGraphicFramePr>
        <p:xfrm>
          <a:off x="7352778" y="3666391"/>
          <a:ext cx="2798763" cy="695325"/>
        </p:xfrm>
        <a:graphic>
          <a:graphicData uri="http://schemas.openxmlformats.org/presentationml/2006/ole">
            <mc:AlternateContent xmlns:mc="http://schemas.openxmlformats.org/markup-compatibility/2006">
              <mc:Choice xmlns:v="urn:schemas-microsoft-com:vml" Requires="v">
                <p:oleObj spid="_x0000_s11570" name="Equation" r:id="rId13" imgW="914400" imgH="228600" progId="Equation.DSMT4">
                  <p:embed/>
                </p:oleObj>
              </mc:Choice>
              <mc:Fallback>
                <p:oleObj name="Equation" r:id="rId13" imgW="914400" imgH="228600" progId="Equation.DSMT4">
                  <p:embed/>
                  <p:pic>
                    <p:nvPicPr>
                      <p:cNvPr id="13" name="Oggetto 12">
                        <a:extLst>
                          <a:ext uri="{FF2B5EF4-FFF2-40B4-BE49-F238E27FC236}">
                            <a16:creationId xmlns:a16="http://schemas.microsoft.com/office/drawing/2014/main" id="{99E7D294-AEFC-4C4D-BF02-1A786A8CBC28}"/>
                          </a:ext>
                        </a:extLst>
                      </p:cNvPr>
                      <p:cNvPicPr>
                        <a:picLocks noChangeAspect="1" noChangeArrowheads="1"/>
                      </p:cNvPicPr>
                      <p:nvPr/>
                    </p:nvPicPr>
                    <p:blipFill>
                      <a:blip r:embed="rId14"/>
                      <a:srcRect/>
                      <a:stretch>
                        <a:fillRect/>
                      </a:stretch>
                    </p:blipFill>
                    <p:spPr bwMode="auto">
                      <a:xfrm>
                        <a:off x="7352778" y="3666391"/>
                        <a:ext cx="2798763" cy="695325"/>
                      </a:xfrm>
                      <a:prstGeom prst="rect">
                        <a:avLst/>
                      </a:prstGeom>
                      <a:noFill/>
                    </p:spPr>
                  </p:pic>
                </p:oleObj>
              </mc:Fallback>
            </mc:AlternateContent>
          </a:graphicData>
        </a:graphic>
      </p:graphicFrame>
      <p:sp>
        <p:nvSpPr>
          <p:cNvPr id="15" name="Figura a mano libera: forma 14">
            <a:extLst>
              <a:ext uri="{FF2B5EF4-FFF2-40B4-BE49-F238E27FC236}">
                <a16:creationId xmlns:a16="http://schemas.microsoft.com/office/drawing/2014/main" id="{E3FDEC52-B7C1-492C-A24B-A5005E05389D}"/>
              </a:ext>
            </a:extLst>
          </p:cNvPr>
          <p:cNvSpPr/>
          <p:nvPr/>
        </p:nvSpPr>
        <p:spPr>
          <a:xfrm>
            <a:off x="6450806" y="2104373"/>
            <a:ext cx="901972" cy="1870519"/>
          </a:xfrm>
          <a:custGeom>
            <a:avLst/>
            <a:gdLst>
              <a:gd name="connsiteX0" fmla="*/ 826816 w 901972"/>
              <a:gd name="connsiteY0" fmla="*/ 2054268 h 2054268"/>
              <a:gd name="connsiteX1" fmla="*/ 300723 w 901972"/>
              <a:gd name="connsiteY1" fmla="*/ 1640909 h 2054268"/>
              <a:gd name="connsiteX2" fmla="*/ 98 w 901972"/>
              <a:gd name="connsiteY2" fmla="*/ 889348 h 2054268"/>
              <a:gd name="connsiteX3" fmla="*/ 275671 w 901972"/>
              <a:gd name="connsiteY3" fmla="*/ 250520 h 2054268"/>
              <a:gd name="connsiteX4" fmla="*/ 901972 w 901972"/>
              <a:gd name="connsiteY4" fmla="*/ 0 h 205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972" h="2054268">
                <a:moveTo>
                  <a:pt x="826816" y="2054268"/>
                </a:moveTo>
                <a:cubicBezTo>
                  <a:pt x="632662" y="1944665"/>
                  <a:pt x="438509" y="1835062"/>
                  <a:pt x="300723" y="1640909"/>
                </a:cubicBezTo>
                <a:cubicBezTo>
                  <a:pt x="162937" y="1446756"/>
                  <a:pt x="4273" y="1121079"/>
                  <a:pt x="98" y="889348"/>
                </a:cubicBezTo>
                <a:cubicBezTo>
                  <a:pt x="-4077" y="657617"/>
                  <a:pt x="125359" y="398745"/>
                  <a:pt x="275671" y="250520"/>
                </a:cubicBezTo>
                <a:cubicBezTo>
                  <a:pt x="425983" y="102295"/>
                  <a:pt x="663977" y="51147"/>
                  <a:pt x="901972" y="0"/>
                </a:cubicBezTo>
              </a:path>
            </a:pathLst>
          </a:custGeom>
          <a:noFill/>
          <a:ln w="34925">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ggetto 15">
            <a:extLst>
              <a:ext uri="{FF2B5EF4-FFF2-40B4-BE49-F238E27FC236}">
                <a16:creationId xmlns:a16="http://schemas.microsoft.com/office/drawing/2014/main" id="{5630A45E-6D60-422A-BA57-DC7A48A8FAD4}"/>
              </a:ext>
            </a:extLst>
          </p:cNvPr>
          <p:cNvGraphicFramePr>
            <a:graphicFrameLocks noChangeAspect="1"/>
          </p:cNvGraphicFramePr>
          <p:nvPr>
            <p:extLst>
              <p:ext uri="{D42A27DB-BD31-4B8C-83A1-F6EECF244321}">
                <p14:modId xmlns:p14="http://schemas.microsoft.com/office/powerpoint/2010/main" val="172917215"/>
              </p:ext>
            </p:extLst>
          </p:nvPr>
        </p:nvGraphicFramePr>
        <p:xfrm>
          <a:off x="7352778" y="4291157"/>
          <a:ext cx="2760662" cy="661987"/>
        </p:xfrm>
        <a:graphic>
          <a:graphicData uri="http://schemas.openxmlformats.org/presentationml/2006/ole">
            <mc:AlternateContent xmlns:mc="http://schemas.openxmlformats.org/markup-compatibility/2006">
              <mc:Choice xmlns:v="urn:schemas-microsoft-com:vml" Requires="v">
                <p:oleObj spid="_x0000_s11571" name="Equation" r:id="rId15" imgW="1054080" imgH="253800" progId="Equation.DSMT4">
                  <p:embed/>
                </p:oleObj>
              </mc:Choice>
              <mc:Fallback>
                <p:oleObj name="Equation" r:id="rId15" imgW="1054080" imgH="253800" progId="Equation.DSMT4">
                  <p:embed/>
                  <p:pic>
                    <p:nvPicPr>
                      <p:cNvPr id="10" name="Oggetto 9">
                        <a:extLst>
                          <a:ext uri="{FF2B5EF4-FFF2-40B4-BE49-F238E27FC236}">
                            <a16:creationId xmlns:a16="http://schemas.microsoft.com/office/drawing/2014/main" id="{B99487F6-EA3C-41B0-AF19-8506197288D3}"/>
                          </a:ext>
                        </a:extLst>
                      </p:cNvPr>
                      <p:cNvPicPr>
                        <a:picLocks noChangeAspect="1" noChangeArrowheads="1"/>
                      </p:cNvPicPr>
                      <p:nvPr/>
                    </p:nvPicPr>
                    <p:blipFill>
                      <a:blip r:embed="rId16"/>
                      <a:srcRect/>
                      <a:stretch>
                        <a:fillRect/>
                      </a:stretch>
                    </p:blipFill>
                    <p:spPr bwMode="auto">
                      <a:xfrm>
                        <a:off x="7352778" y="4291157"/>
                        <a:ext cx="2760662" cy="661987"/>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7E520936-D690-40C6-B9BE-C190ACF4007D}"/>
              </a:ext>
            </a:extLst>
          </p:cNvPr>
          <p:cNvGraphicFramePr>
            <a:graphicFrameLocks noChangeAspect="1"/>
          </p:cNvGraphicFramePr>
          <p:nvPr>
            <p:extLst>
              <p:ext uri="{D42A27DB-BD31-4B8C-83A1-F6EECF244321}">
                <p14:modId xmlns:p14="http://schemas.microsoft.com/office/powerpoint/2010/main" val="4123637715"/>
              </p:ext>
            </p:extLst>
          </p:nvPr>
        </p:nvGraphicFramePr>
        <p:xfrm>
          <a:off x="3961516" y="5167613"/>
          <a:ext cx="3139659" cy="1063771"/>
        </p:xfrm>
        <a:graphic>
          <a:graphicData uri="http://schemas.openxmlformats.org/presentationml/2006/ole">
            <mc:AlternateContent xmlns:mc="http://schemas.openxmlformats.org/markup-compatibility/2006">
              <mc:Choice xmlns:v="urn:schemas-microsoft-com:vml" Requires="v">
                <p:oleObj spid="_x0000_s11572" name="Equation" r:id="rId17" imgW="1231560" imgH="419040" progId="Equation.DSMT4">
                  <p:embed/>
                </p:oleObj>
              </mc:Choice>
              <mc:Fallback>
                <p:oleObj name="Equation" r:id="rId17" imgW="1231560" imgH="419040" progId="Equation.DSMT4">
                  <p:embed/>
                  <p:pic>
                    <p:nvPicPr>
                      <p:cNvPr id="0" name="Object 7"/>
                      <p:cNvPicPr>
                        <a:picLocks noChangeAspect="1" noChangeArrowheads="1"/>
                      </p:cNvPicPr>
                      <p:nvPr/>
                    </p:nvPicPr>
                    <p:blipFill>
                      <a:blip r:embed="rId18"/>
                      <a:srcRect/>
                      <a:stretch>
                        <a:fillRect/>
                      </a:stretch>
                    </p:blipFill>
                    <p:spPr bwMode="auto">
                      <a:xfrm>
                        <a:off x="3961516" y="5167613"/>
                        <a:ext cx="3139659" cy="1063771"/>
                      </a:xfrm>
                      <a:prstGeom prst="rect">
                        <a:avLst/>
                      </a:prstGeom>
                      <a:noFill/>
                    </p:spPr>
                  </p:pic>
                </p:oleObj>
              </mc:Fallback>
            </mc:AlternateContent>
          </a:graphicData>
        </a:graphic>
      </p:graphicFrame>
      <p:sp>
        <p:nvSpPr>
          <p:cNvPr id="19" name="CasellaDiTesto 18">
            <a:extLst>
              <a:ext uri="{FF2B5EF4-FFF2-40B4-BE49-F238E27FC236}">
                <a16:creationId xmlns:a16="http://schemas.microsoft.com/office/drawing/2014/main" id="{364FC8DF-7CE2-4D7F-88FD-9AFF5474421C}"/>
              </a:ext>
            </a:extLst>
          </p:cNvPr>
          <p:cNvSpPr txBox="1"/>
          <p:nvPr/>
        </p:nvSpPr>
        <p:spPr>
          <a:xfrm>
            <a:off x="7739993" y="5269409"/>
            <a:ext cx="445200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Filtered version of the input noise voltage</a:t>
            </a:r>
          </a:p>
        </p:txBody>
      </p:sp>
      <p:sp>
        <p:nvSpPr>
          <p:cNvPr id="20" name="CasellaDiTesto 19">
            <a:extLst>
              <a:ext uri="{FF2B5EF4-FFF2-40B4-BE49-F238E27FC236}">
                <a16:creationId xmlns:a16="http://schemas.microsoft.com/office/drawing/2014/main" id="{A3DC61CD-B03E-41CF-894D-94C67EF6AFCC}"/>
              </a:ext>
            </a:extLst>
          </p:cNvPr>
          <p:cNvSpPr txBox="1"/>
          <p:nvPr/>
        </p:nvSpPr>
        <p:spPr>
          <a:xfrm>
            <a:off x="6678205" y="751701"/>
            <a:ext cx="44520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Imperfect virtual short circuit</a:t>
            </a:r>
          </a:p>
        </p:txBody>
      </p:sp>
      <p:sp>
        <p:nvSpPr>
          <p:cNvPr id="22" name="CasellaDiTesto 21">
            <a:extLst>
              <a:ext uri="{FF2B5EF4-FFF2-40B4-BE49-F238E27FC236}">
                <a16:creationId xmlns:a16="http://schemas.microsoft.com/office/drawing/2014/main" id="{1964A215-9F13-4B6D-AB59-3B41AEB5498C}"/>
              </a:ext>
            </a:extLst>
          </p:cNvPr>
          <p:cNvSpPr txBox="1"/>
          <p:nvPr/>
        </p:nvSpPr>
        <p:spPr>
          <a:xfrm>
            <a:off x="520747" y="4965159"/>
            <a:ext cx="360017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Contribution of noise to the input differential voltage in closed loop</a:t>
            </a:r>
          </a:p>
        </p:txBody>
      </p:sp>
      <p:sp>
        <p:nvSpPr>
          <p:cNvPr id="23" name="Freccia a destra 22">
            <a:extLst>
              <a:ext uri="{FF2B5EF4-FFF2-40B4-BE49-F238E27FC236}">
                <a16:creationId xmlns:a16="http://schemas.microsoft.com/office/drawing/2014/main" id="{D26EDEBB-336B-4D83-ABBF-924DD085667A}"/>
              </a:ext>
            </a:extLst>
          </p:cNvPr>
          <p:cNvSpPr/>
          <p:nvPr/>
        </p:nvSpPr>
        <p:spPr>
          <a:xfrm>
            <a:off x="7219942" y="5524224"/>
            <a:ext cx="401283" cy="36504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0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p:bldP spid="20" grpId="0"/>
      <p:bldP spid="22"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433CE-1DFC-4943-B7AE-51A253708E3D}"/>
              </a:ext>
            </a:extLst>
          </p:cNvPr>
          <p:cNvSpPr>
            <a:spLocks noGrp="1"/>
          </p:cNvSpPr>
          <p:nvPr>
            <p:ph type="title"/>
          </p:nvPr>
        </p:nvSpPr>
        <p:spPr>
          <a:xfrm>
            <a:off x="838200" y="60325"/>
            <a:ext cx="10515600" cy="662397"/>
          </a:xfrm>
        </p:spPr>
        <p:txBody>
          <a:bodyPr/>
          <a:lstStyle/>
          <a:p>
            <a:r>
              <a:rPr lang="en-US" dirty="0"/>
              <a:t>The "unity gain configuration"</a:t>
            </a:r>
          </a:p>
        </p:txBody>
      </p:sp>
      <p:sp>
        <p:nvSpPr>
          <p:cNvPr id="3" name="Segnaposto piè di pagina 2">
            <a:extLst>
              <a:ext uri="{FF2B5EF4-FFF2-40B4-BE49-F238E27FC236}">
                <a16:creationId xmlns:a16="http://schemas.microsoft.com/office/drawing/2014/main" id="{B5AB6933-73FF-4D45-8296-4706F8BB2C2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0EF23ED-8AF2-4B48-A621-2C1721F12C17}"/>
              </a:ext>
            </a:extLst>
          </p:cNvPr>
          <p:cNvSpPr>
            <a:spLocks noGrp="1"/>
          </p:cNvSpPr>
          <p:nvPr>
            <p:ph type="sldNum" sz="quarter" idx="12"/>
          </p:nvPr>
        </p:nvSpPr>
        <p:spPr/>
        <p:txBody>
          <a:bodyPr/>
          <a:lstStyle/>
          <a:p>
            <a:fld id="{02055017-B6DE-4C35-A63B-40EADAC97849}" type="slidenum">
              <a:rPr lang="en-US" smtClean="0"/>
              <a:t>21</a:t>
            </a:fld>
            <a:endParaRPr lang="en-US" dirty="0"/>
          </a:p>
        </p:txBody>
      </p:sp>
      <p:sp>
        <p:nvSpPr>
          <p:cNvPr id="6" name="CasellaDiTesto 5">
            <a:extLst>
              <a:ext uri="{FF2B5EF4-FFF2-40B4-BE49-F238E27FC236}">
                <a16:creationId xmlns:a16="http://schemas.microsoft.com/office/drawing/2014/main" id="{18826173-773D-44DB-9015-84B3DD3451E7}"/>
              </a:ext>
            </a:extLst>
          </p:cNvPr>
          <p:cNvSpPr txBox="1"/>
          <p:nvPr/>
        </p:nvSpPr>
        <p:spPr>
          <a:xfrm>
            <a:off x="4824412" y="808480"/>
            <a:ext cx="685450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common practice to indicate this configuration by "unity-gain". </a:t>
            </a:r>
          </a:p>
          <a:p>
            <a:r>
              <a:rPr lang="en-US" sz="2400" dirty="0">
                <a:latin typeface="Arial" panose="020B0604020202020204" pitchFamily="34" charset="0"/>
                <a:cs typeface="Arial" panose="020B0604020202020204" pitchFamily="34" charset="0"/>
              </a:rPr>
              <a:t>This is improper because there is no available port to insert a signal. </a:t>
            </a:r>
          </a:p>
          <a:p>
            <a:r>
              <a:rPr lang="en-US" sz="2400" dirty="0">
                <a:latin typeface="Arial" panose="020B0604020202020204" pitchFamily="34" charset="0"/>
                <a:cs typeface="Arial" panose="020B0604020202020204" pitchFamily="34" charset="0"/>
              </a:rPr>
              <a:t>However, this configuration is particularly useful in switched-capacitor circuits. </a:t>
            </a:r>
          </a:p>
        </p:txBody>
      </p:sp>
      <p:graphicFrame>
        <p:nvGraphicFramePr>
          <p:cNvPr id="7" name="Oggetto 6">
            <a:extLst>
              <a:ext uri="{FF2B5EF4-FFF2-40B4-BE49-F238E27FC236}">
                <a16:creationId xmlns:a16="http://schemas.microsoft.com/office/drawing/2014/main" id="{9FDC6B4D-905C-4238-8EEA-E011BDF30072}"/>
              </a:ext>
            </a:extLst>
          </p:cNvPr>
          <p:cNvGraphicFramePr>
            <a:graphicFrameLocks noChangeAspect="1"/>
          </p:cNvGraphicFramePr>
          <p:nvPr>
            <p:extLst>
              <p:ext uri="{D42A27DB-BD31-4B8C-83A1-F6EECF244321}">
                <p14:modId xmlns:p14="http://schemas.microsoft.com/office/powerpoint/2010/main" val="250423208"/>
              </p:ext>
            </p:extLst>
          </p:nvPr>
        </p:nvGraphicFramePr>
        <p:xfrm>
          <a:off x="837280" y="4722796"/>
          <a:ext cx="2760662" cy="661987"/>
        </p:xfrm>
        <a:graphic>
          <a:graphicData uri="http://schemas.openxmlformats.org/presentationml/2006/ole">
            <mc:AlternateContent xmlns:mc="http://schemas.openxmlformats.org/markup-compatibility/2006">
              <mc:Choice xmlns:v="urn:schemas-microsoft-com:vml" Requires="v">
                <p:oleObj spid="_x0000_s12620" name="Equation" r:id="rId3" imgW="1054080" imgH="253800" progId="Equation.DSMT4">
                  <p:embed/>
                </p:oleObj>
              </mc:Choice>
              <mc:Fallback>
                <p:oleObj name="Equation" r:id="rId3" imgW="1054080" imgH="253800" progId="Equation.DSMT4">
                  <p:embed/>
                  <p:pic>
                    <p:nvPicPr>
                      <p:cNvPr id="10" name="Oggetto 9">
                        <a:extLst>
                          <a:ext uri="{FF2B5EF4-FFF2-40B4-BE49-F238E27FC236}">
                            <a16:creationId xmlns:a16="http://schemas.microsoft.com/office/drawing/2014/main" id="{B99487F6-EA3C-41B0-AF19-8506197288D3}"/>
                          </a:ext>
                        </a:extLst>
                      </p:cNvPr>
                      <p:cNvPicPr>
                        <a:picLocks noChangeAspect="1" noChangeArrowheads="1"/>
                      </p:cNvPicPr>
                      <p:nvPr/>
                    </p:nvPicPr>
                    <p:blipFill>
                      <a:blip r:embed="rId4"/>
                      <a:srcRect/>
                      <a:stretch>
                        <a:fillRect/>
                      </a:stretch>
                    </p:blipFill>
                    <p:spPr bwMode="auto">
                      <a:xfrm>
                        <a:off x="837280" y="4722796"/>
                        <a:ext cx="2760662" cy="661987"/>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5AF89106-7DDB-492D-8A41-DF1967AFA1FB}"/>
              </a:ext>
            </a:extLst>
          </p:cNvPr>
          <p:cNvGraphicFramePr>
            <a:graphicFrameLocks noChangeAspect="1"/>
          </p:cNvGraphicFramePr>
          <p:nvPr>
            <p:extLst>
              <p:ext uri="{D42A27DB-BD31-4B8C-83A1-F6EECF244321}">
                <p14:modId xmlns:p14="http://schemas.microsoft.com/office/powerpoint/2010/main" val="1751115561"/>
              </p:ext>
            </p:extLst>
          </p:nvPr>
        </p:nvGraphicFramePr>
        <p:xfrm>
          <a:off x="773769" y="3897349"/>
          <a:ext cx="1628775" cy="595313"/>
        </p:xfrm>
        <a:graphic>
          <a:graphicData uri="http://schemas.openxmlformats.org/presentationml/2006/ole">
            <mc:AlternateContent xmlns:mc="http://schemas.openxmlformats.org/markup-compatibility/2006">
              <mc:Choice xmlns:v="urn:schemas-microsoft-com:vml" Requires="v">
                <p:oleObj spid="_x0000_s12621" name="Equation" r:id="rId5" imgW="622080" imgH="228600" progId="Equation.DSMT4">
                  <p:embed/>
                </p:oleObj>
              </mc:Choice>
              <mc:Fallback>
                <p:oleObj name="Equation" r:id="rId5" imgW="622080" imgH="228600" progId="Equation.DSMT4">
                  <p:embed/>
                  <p:pic>
                    <p:nvPicPr>
                      <p:cNvPr id="7" name="Oggetto 6">
                        <a:extLst>
                          <a:ext uri="{FF2B5EF4-FFF2-40B4-BE49-F238E27FC236}">
                            <a16:creationId xmlns:a16="http://schemas.microsoft.com/office/drawing/2014/main" id="{9FDC6B4D-905C-4238-8EEA-E011BDF30072}"/>
                          </a:ext>
                        </a:extLst>
                      </p:cNvPr>
                      <p:cNvPicPr>
                        <a:picLocks noChangeAspect="1" noChangeArrowheads="1"/>
                      </p:cNvPicPr>
                      <p:nvPr/>
                    </p:nvPicPr>
                    <p:blipFill>
                      <a:blip r:embed="rId6"/>
                      <a:srcRect/>
                      <a:stretch>
                        <a:fillRect/>
                      </a:stretch>
                    </p:blipFill>
                    <p:spPr bwMode="auto">
                      <a:xfrm>
                        <a:off x="773769" y="3897349"/>
                        <a:ext cx="1628775" cy="5953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220070D-00CF-4E7D-B8E5-2D6EFB01B540}"/>
              </a:ext>
            </a:extLst>
          </p:cNvPr>
          <p:cNvGraphicFramePr>
            <a:graphicFrameLocks noChangeAspect="1"/>
          </p:cNvGraphicFramePr>
          <p:nvPr>
            <p:extLst>
              <p:ext uri="{D42A27DB-BD31-4B8C-83A1-F6EECF244321}">
                <p14:modId xmlns:p14="http://schemas.microsoft.com/office/powerpoint/2010/main" val="2033330699"/>
              </p:ext>
            </p:extLst>
          </p:nvPr>
        </p:nvGraphicFramePr>
        <p:xfrm>
          <a:off x="4824413" y="3315494"/>
          <a:ext cx="3041650" cy="1063625"/>
        </p:xfrm>
        <a:graphic>
          <a:graphicData uri="http://schemas.openxmlformats.org/presentationml/2006/ole">
            <mc:AlternateContent xmlns:mc="http://schemas.openxmlformats.org/markup-compatibility/2006">
              <mc:Choice xmlns:v="urn:schemas-microsoft-com:vml" Requires="v">
                <p:oleObj spid="_x0000_s12622" name="Equation" r:id="rId7" imgW="1193760" imgH="419040" progId="Equation.DSMT4">
                  <p:embed/>
                </p:oleObj>
              </mc:Choice>
              <mc:Fallback>
                <p:oleObj name="Equation" r:id="rId7" imgW="1193760" imgH="419040" progId="Equation.DSMT4">
                  <p:embed/>
                  <p:pic>
                    <p:nvPicPr>
                      <p:cNvPr id="18" name="Oggetto 17">
                        <a:extLst>
                          <a:ext uri="{FF2B5EF4-FFF2-40B4-BE49-F238E27FC236}">
                            <a16:creationId xmlns:a16="http://schemas.microsoft.com/office/drawing/2014/main" id="{7E520936-D690-40C6-B9BE-C190ACF4007D}"/>
                          </a:ext>
                        </a:extLst>
                      </p:cNvPr>
                      <p:cNvPicPr>
                        <a:picLocks noChangeAspect="1" noChangeArrowheads="1"/>
                      </p:cNvPicPr>
                      <p:nvPr/>
                    </p:nvPicPr>
                    <p:blipFill>
                      <a:blip r:embed="rId8"/>
                      <a:srcRect/>
                      <a:stretch>
                        <a:fillRect/>
                      </a:stretch>
                    </p:blipFill>
                    <p:spPr bwMode="auto">
                      <a:xfrm>
                        <a:off x="4824413" y="3315494"/>
                        <a:ext cx="3041650" cy="10636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52588DC6-B692-4A66-B2F8-975EB93A1404}"/>
              </a:ext>
            </a:extLst>
          </p:cNvPr>
          <p:cNvGraphicFramePr>
            <a:graphicFrameLocks noChangeAspect="1"/>
          </p:cNvGraphicFramePr>
          <p:nvPr>
            <p:extLst>
              <p:ext uri="{D42A27DB-BD31-4B8C-83A1-F6EECF244321}">
                <p14:modId xmlns:p14="http://schemas.microsoft.com/office/powerpoint/2010/main" val="1782467638"/>
              </p:ext>
            </p:extLst>
          </p:nvPr>
        </p:nvGraphicFramePr>
        <p:xfrm>
          <a:off x="8239386" y="3563964"/>
          <a:ext cx="1489075" cy="579438"/>
        </p:xfrm>
        <a:graphic>
          <a:graphicData uri="http://schemas.openxmlformats.org/presentationml/2006/ole">
            <mc:AlternateContent xmlns:mc="http://schemas.openxmlformats.org/markup-compatibility/2006">
              <mc:Choice xmlns:v="urn:schemas-microsoft-com:vml" Requires="v">
                <p:oleObj spid="_x0000_s12623" name="Equation" r:id="rId9" imgW="583920" imgH="228600" progId="Equation.DSMT4">
                  <p:embed/>
                </p:oleObj>
              </mc:Choice>
              <mc:Fallback>
                <p:oleObj name="Equation" r:id="rId9" imgW="583920" imgH="228600" progId="Equation.DSMT4">
                  <p:embed/>
                  <p:pic>
                    <p:nvPicPr>
                      <p:cNvPr id="9" name="Oggetto 8">
                        <a:extLst>
                          <a:ext uri="{FF2B5EF4-FFF2-40B4-BE49-F238E27FC236}">
                            <a16:creationId xmlns:a16="http://schemas.microsoft.com/office/drawing/2014/main" id="{2220070D-00CF-4E7D-B8E5-2D6EFB01B540}"/>
                          </a:ext>
                        </a:extLst>
                      </p:cNvPr>
                      <p:cNvPicPr>
                        <a:picLocks noChangeAspect="1" noChangeArrowheads="1"/>
                      </p:cNvPicPr>
                      <p:nvPr/>
                    </p:nvPicPr>
                    <p:blipFill>
                      <a:blip r:embed="rId10"/>
                      <a:srcRect/>
                      <a:stretch>
                        <a:fillRect/>
                      </a:stretch>
                    </p:blipFill>
                    <p:spPr bwMode="auto">
                      <a:xfrm>
                        <a:off x="8239386" y="3563964"/>
                        <a:ext cx="1489075" cy="579438"/>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02254D6C-D175-4620-A714-B10E96C2CF61}"/>
              </a:ext>
            </a:extLst>
          </p:cNvPr>
          <p:cNvGraphicFramePr>
            <a:graphicFrameLocks noChangeAspect="1"/>
          </p:cNvGraphicFramePr>
          <p:nvPr>
            <p:extLst>
              <p:ext uri="{D42A27DB-BD31-4B8C-83A1-F6EECF244321}">
                <p14:modId xmlns:p14="http://schemas.microsoft.com/office/powerpoint/2010/main" val="3605683078"/>
              </p:ext>
            </p:extLst>
          </p:nvPr>
        </p:nvGraphicFramePr>
        <p:xfrm>
          <a:off x="4781051" y="4560664"/>
          <a:ext cx="1363663" cy="595312"/>
        </p:xfrm>
        <a:graphic>
          <a:graphicData uri="http://schemas.openxmlformats.org/presentationml/2006/ole">
            <mc:AlternateContent xmlns:mc="http://schemas.openxmlformats.org/markup-compatibility/2006">
              <mc:Choice xmlns:v="urn:schemas-microsoft-com:vml" Requires="v">
                <p:oleObj spid="_x0000_s12624" name="Equation" r:id="rId11" imgW="520560" imgH="228600" progId="Equation.DSMT4">
                  <p:embed/>
                </p:oleObj>
              </mc:Choice>
              <mc:Fallback>
                <p:oleObj name="Equation" r:id="rId11" imgW="520560" imgH="228600" progId="Equation.DSMT4">
                  <p:embed/>
                  <p:pic>
                    <p:nvPicPr>
                      <p:cNvPr id="8" name="Oggetto 7">
                        <a:extLst>
                          <a:ext uri="{FF2B5EF4-FFF2-40B4-BE49-F238E27FC236}">
                            <a16:creationId xmlns:a16="http://schemas.microsoft.com/office/drawing/2014/main" id="{5AF89106-7DDB-492D-8A41-DF1967AFA1FB}"/>
                          </a:ext>
                        </a:extLst>
                      </p:cNvPr>
                      <p:cNvPicPr>
                        <a:picLocks noChangeAspect="1" noChangeArrowheads="1"/>
                      </p:cNvPicPr>
                      <p:nvPr/>
                    </p:nvPicPr>
                    <p:blipFill>
                      <a:blip r:embed="rId12"/>
                      <a:srcRect/>
                      <a:stretch>
                        <a:fillRect/>
                      </a:stretch>
                    </p:blipFill>
                    <p:spPr bwMode="auto">
                      <a:xfrm>
                        <a:off x="4781051" y="4560664"/>
                        <a:ext cx="1363663" cy="59531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10683491-C301-48BA-93F2-EA587636F40C}"/>
              </a:ext>
            </a:extLst>
          </p:cNvPr>
          <p:cNvGraphicFramePr>
            <a:graphicFrameLocks noChangeAspect="1"/>
          </p:cNvGraphicFramePr>
          <p:nvPr>
            <p:extLst>
              <p:ext uri="{D42A27DB-BD31-4B8C-83A1-F6EECF244321}">
                <p14:modId xmlns:p14="http://schemas.microsoft.com/office/powerpoint/2010/main" val="1010577539"/>
              </p:ext>
            </p:extLst>
          </p:nvPr>
        </p:nvGraphicFramePr>
        <p:xfrm>
          <a:off x="6160085" y="4546151"/>
          <a:ext cx="1165225" cy="595313"/>
        </p:xfrm>
        <a:graphic>
          <a:graphicData uri="http://schemas.openxmlformats.org/presentationml/2006/ole">
            <mc:AlternateContent xmlns:mc="http://schemas.openxmlformats.org/markup-compatibility/2006">
              <mc:Choice xmlns:v="urn:schemas-microsoft-com:vml" Requires="v">
                <p:oleObj spid="_x0000_s12625" name="Equation" r:id="rId13" imgW="444240" imgH="228600" progId="Equation.DSMT4">
                  <p:embed/>
                </p:oleObj>
              </mc:Choice>
              <mc:Fallback>
                <p:oleObj name="Equation" r:id="rId13" imgW="444240" imgH="228600" progId="Equation.DSMT4">
                  <p:embed/>
                  <p:pic>
                    <p:nvPicPr>
                      <p:cNvPr id="11" name="Oggetto 10">
                        <a:extLst>
                          <a:ext uri="{FF2B5EF4-FFF2-40B4-BE49-F238E27FC236}">
                            <a16:creationId xmlns:a16="http://schemas.microsoft.com/office/drawing/2014/main" id="{02254D6C-D175-4620-A714-B10E96C2CF61}"/>
                          </a:ext>
                        </a:extLst>
                      </p:cNvPr>
                      <p:cNvPicPr>
                        <a:picLocks noChangeAspect="1" noChangeArrowheads="1"/>
                      </p:cNvPicPr>
                      <p:nvPr/>
                    </p:nvPicPr>
                    <p:blipFill>
                      <a:blip r:embed="rId14"/>
                      <a:srcRect/>
                      <a:stretch>
                        <a:fillRect/>
                      </a:stretch>
                    </p:blipFill>
                    <p:spPr bwMode="auto">
                      <a:xfrm>
                        <a:off x="6160085" y="4546151"/>
                        <a:ext cx="1165225" cy="595313"/>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2BC9D958-C960-4C4E-93E7-F5F75EF425E2}"/>
              </a:ext>
            </a:extLst>
          </p:cNvPr>
          <p:cNvGraphicFramePr>
            <a:graphicFrameLocks noChangeAspect="1"/>
          </p:cNvGraphicFramePr>
          <p:nvPr>
            <p:extLst>
              <p:ext uri="{D42A27DB-BD31-4B8C-83A1-F6EECF244321}">
                <p14:modId xmlns:p14="http://schemas.microsoft.com/office/powerpoint/2010/main" val="3144489352"/>
              </p:ext>
            </p:extLst>
          </p:nvPr>
        </p:nvGraphicFramePr>
        <p:xfrm>
          <a:off x="4781051" y="5183691"/>
          <a:ext cx="4904049" cy="938326"/>
        </p:xfrm>
        <a:graphic>
          <a:graphicData uri="http://schemas.openxmlformats.org/presentationml/2006/ole">
            <mc:AlternateContent xmlns:mc="http://schemas.openxmlformats.org/markup-compatibility/2006">
              <mc:Choice xmlns:v="urn:schemas-microsoft-com:vml" Requires="v">
                <p:oleObj spid="_x0000_s12626" name="Equation" r:id="rId15" imgW="2057400" imgH="393480" progId="Equation.DSMT4">
                  <p:embed/>
                </p:oleObj>
              </mc:Choice>
              <mc:Fallback>
                <p:oleObj name="Equation" r:id="rId15" imgW="2057400" imgH="393480" progId="Equation.DSMT4">
                  <p:embed/>
                  <p:pic>
                    <p:nvPicPr>
                      <p:cNvPr id="0" name="Object 1"/>
                      <p:cNvPicPr>
                        <a:picLocks noChangeAspect="1" noChangeArrowheads="1"/>
                      </p:cNvPicPr>
                      <p:nvPr/>
                    </p:nvPicPr>
                    <p:blipFill>
                      <a:blip r:embed="rId16"/>
                      <a:srcRect/>
                      <a:stretch>
                        <a:fillRect/>
                      </a:stretch>
                    </p:blipFill>
                    <p:spPr bwMode="auto">
                      <a:xfrm>
                        <a:off x="4781051" y="5183691"/>
                        <a:ext cx="4904049" cy="938326"/>
                      </a:xfrm>
                      <a:prstGeom prst="rect">
                        <a:avLst/>
                      </a:prstGeom>
                      <a:noFill/>
                    </p:spPr>
                  </p:pic>
                </p:oleObj>
              </mc:Fallback>
            </mc:AlternateContent>
          </a:graphicData>
        </a:graphic>
      </p:graphicFrame>
      <p:pic>
        <p:nvPicPr>
          <p:cNvPr id="15" name="Elemento grafico 14">
            <a:extLst>
              <a:ext uri="{FF2B5EF4-FFF2-40B4-BE49-F238E27FC236}">
                <a16:creationId xmlns:a16="http://schemas.microsoft.com/office/drawing/2014/main" id="{DB026450-D3DF-472D-A575-06BF80E971C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2080" y="1271650"/>
            <a:ext cx="3782416" cy="2285488"/>
          </a:xfrm>
          <a:prstGeom prst="rect">
            <a:avLst/>
          </a:prstGeom>
        </p:spPr>
      </p:pic>
      <p:graphicFrame>
        <p:nvGraphicFramePr>
          <p:cNvPr id="16" name="Oggetto 15">
            <a:extLst>
              <a:ext uri="{FF2B5EF4-FFF2-40B4-BE49-F238E27FC236}">
                <a16:creationId xmlns:a16="http://schemas.microsoft.com/office/drawing/2014/main" id="{A4C7A407-78F2-4E67-B611-32F4E60F6667}"/>
              </a:ext>
            </a:extLst>
          </p:cNvPr>
          <p:cNvGraphicFramePr>
            <a:graphicFrameLocks noChangeAspect="1"/>
          </p:cNvGraphicFramePr>
          <p:nvPr>
            <p:extLst>
              <p:ext uri="{D42A27DB-BD31-4B8C-83A1-F6EECF244321}">
                <p14:modId xmlns:p14="http://schemas.microsoft.com/office/powerpoint/2010/main" val="4258385669"/>
              </p:ext>
            </p:extLst>
          </p:nvPr>
        </p:nvGraphicFramePr>
        <p:xfrm>
          <a:off x="2710637" y="3939614"/>
          <a:ext cx="1163637" cy="514350"/>
        </p:xfrm>
        <a:graphic>
          <a:graphicData uri="http://schemas.openxmlformats.org/presentationml/2006/ole">
            <mc:AlternateContent xmlns:mc="http://schemas.openxmlformats.org/markup-compatibility/2006">
              <mc:Choice xmlns:v="urn:schemas-microsoft-com:vml" Requires="v">
                <p:oleObj spid="_x0000_s12627" name="Equation" r:id="rId19" imgW="457200" imgH="203040" progId="Equation.DSMT4">
                  <p:embed/>
                </p:oleObj>
              </mc:Choice>
              <mc:Fallback>
                <p:oleObj name="Equation" r:id="rId19" imgW="457200" imgH="203040" progId="Equation.DSMT4">
                  <p:embed/>
                  <p:pic>
                    <p:nvPicPr>
                      <p:cNvPr id="9" name="Oggetto 8">
                        <a:extLst>
                          <a:ext uri="{FF2B5EF4-FFF2-40B4-BE49-F238E27FC236}">
                            <a16:creationId xmlns:a16="http://schemas.microsoft.com/office/drawing/2014/main" id="{2220070D-00CF-4E7D-B8E5-2D6EFB01B540}"/>
                          </a:ext>
                        </a:extLst>
                      </p:cNvPr>
                      <p:cNvPicPr>
                        <a:picLocks noChangeAspect="1" noChangeArrowheads="1"/>
                      </p:cNvPicPr>
                      <p:nvPr/>
                    </p:nvPicPr>
                    <p:blipFill>
                      <a:blip r:embed="rId20"/>
                      <a:srcRect/>
                      <a:stretch>
                        <a:fillRect/>
                      </a:stretch>
                    </p:blipFill>
                    <p:spPr bwMode="auto">
                      <a:xfrm>
                        <a:off x="2710637" y="3939614"/>
                        <a:ext cx="1163637" cy="514350"/>
                      </a:xfrm>
                      <a:prstGeom prst="rect">
                        <a:avLst/>
                      </a:prstGeom>
                      <a:noFill/>
                    </p:spPr>
                  </p:pic>
                </p:oleObj>
              </mc:Fallback>
            </mc:AlternateContent>
          </a:graphicData>
        </a:graphic>
      </p:graphicFrame>
    </p:spTree>
    <p:extLst>
      <p:ext uri="{BB962C8B-B14F-4D97-AF65-F5344CB8AC3E}">
        <p14:creationId xmlns:p14="http://schemas.microsoft.com/office/powerpoint/2010/main" val="131986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48C52-CC5B-48FE-B59D-9E50CDB6B668}"/>
              </a:ext>
            </a:extLst>
          </p:cNvPr>
          <p:cNvSpPr>
            <a:spLocks noGrp="1"/>
          </p:cNvSpPr>
          <p:nvPr>
            <p:ph type="title"/>
          </p:nvPr>
        </p:nvSpPr>
        <p:spPr>
          <a:xfrm>
            <a:off x="838199" y="59925"/>
            <a:ext cx="10515600" cy="662397"/>
          </a:xfrm>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18E5EEBD-A2D3-4073-B035-950210CAB6B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780B021E-148C-46A1-854D-B934573B1B0A}"/>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6" name="Elemento grafico 5">
            <a:extLst>
              <a:ext uri="{FF2B5EF4-FFF2-40B4-BE49-F238E27FC236}">
                <a16:creationId xmlns:a16="http://schemas.microsoft.com/office/drawing/2014/main" id="{FF206860-646B-4919-AF19-756FD49D9A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573" y="1036462"/>
            <a:ext cx="5119427" cy="2976153"/>
          </a:xfrm>
          <a:prstGeom prst="rect">
            <a:avLst/>
          </a:prstGeom>
        </p:spPr>
      </p:pic>
      <p:pic>
        <p:nvPicPr>
          <p:cNvPr id="5" name="Elemento grafico 4">
            <a:extLst>
              <a:ext uri="{FF2B5EF4-FFF2-40B4-BE49-F238E27FC236}">
                <a16:creationId xmlns:a16="http://schemas.microsoft.com/office/drawing/2014/main" id="{BD4C7003-00A0-4F19-96C3-E86BD1C59D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7529" y="902717"/>
            <a:ext cx="3376119" cy="1708013"/>
          </a:xfrm>
          <a:prstGeom prst="rect">
            <a:avLst/>
          </a:prstGeom>
        </p:spPr>
      </p:pic>
      <p:sp>
        <p:nvSpPr>
          <p:cNvPr id="7" name="Freccia a destra 6">
            <a:extLst>
              <a:ext uri="{FF2B5EF4-FFF2-40B4-BE49-F238E27FC236}">
                <a16:creationId xmlns:a16="http://schemas.microsoft.com/office/drawing/2014/main" id="{D2B79668-BA9D-406C-8754-155722D40FB7}"/>
              </a:ext>
            </a:extLst>
          </p:cNvPr>
          <p:cNvSpPr/>
          <p:nvPr/>
        </p:nvSpPr>
        <p:spPr>
          <a:xfrm rot="20584980">
            <a:off x="6229321" y="1942190"/>
            <a:ext cx="834887"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FEF2FA67-B2F9-46EC-B1E3-3C1B288A3E9D}"/>
              </a:ext>
            </a:extLst>
          </p:cNvPr>
          <p:cNvSpPr txBox="1"/>
          <p:nvPr/>
        </p:nvSpPr>
        <p:spPr>
          <a:xfrm>
            <a:off x="7099268" y="2639769"/>
            <a:ext cx="488342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Analogous S/E configuration: inverting amplifier. </a:t>
            </a:r>
          </a:p>
          <a:p>
            <a:r>
              <a:rPr lang="en-US" sz="2400" b="1" u="sng" dirty="0">
                <a:latin typeface="Arial" panose="020B0604020202020204" pitchFamily="34" charset="0"/>
                <a:cs typeface="Arial" panose="020B0604020202020204" pitchFamily="34" charset="0"/>
              </a:rPr>
              <a:t>The fully-diff. version needs twice the passive components</a:t>
            </a:r>
          </a:p>
        </p:txBody>
      </p:sp>
      <p:sp>
        <p:nvSpPr>
          <p:cNvPr id="9" name="CasellaDiTesto 8">
            <a:extLst>
              <a:ext uri="{FF2B5EF4-FFF2-40B4-BE49-F238E27FC236}">
                <a16:creationId xmlns:a16="http://schemas.microsoft.com/office/drawing/2014/main" id="{5C0CBBA9-4404-42DD-BFF0-AC5E0DDEC43B}"/>
              </a:ext>
            </a:extLst>
          </p:cNvPr>
          <p:cNvSpPr txBox="1"/>
          <p:nvPr/>
        </p:nvSpPr>
        <p:spPr>
          <a:xfrm>
            <a:off x="633825" y="4309616"/>
            <a:ext cx="613472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fully-differential architecture, speaking of inverting and non-inverting topologies is meaningless, since a sign change can be obtained by simply swapping the wires</a:t>
            </a:r>
          </a:p>
        </p:txBody>
      </p:sp>
      <p:pic>
        <p:nvPicPr>
          <p:cNvPr id="10" name="Elemento grafico 9">
            <a:extLst>
              <a:ext uri="{FF2B5EF4-FFF2-40B4-BE49-F238E27FC236}">
                <a16:creationId xmlns:a16="http://schemas.microsoft.com/office/drawing/2014/main" id="{BC998A20-19B3-49EC-9C71-BE414679E3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5991" y="4265338"/>
            <a:ext cx="3085966" cy="1794011"/>
          </a:xfrm>
          <a:prstGeom prst="rect">
            <a:avLst/>
          </a:prstGeom>
        </p:spPr>
      </p:pic>
      <p:cxnSp>
        <p:nvCxnSpPr>
          <p:cNvPr id="12" name="Connettore diritto 11">
            <a:extLst>
              <a:ext uri="{FF2B5EF4-FFF2-40B4-BE49-F238E27FC236}">
                <a16:creationId xmlns:a16="http://schemas.microsoft.com/office/drawing/2014/main" id="{E6D49530-8669-4837-955A-0AF5498FD03C}"/>
              </a:ext>
            </a:extLst>
          </p:cNvPr>
          <p:cNvCxnSpPr>
            <a:cxnSpLocks/>
          </p:cNvCxnSpPr>
          <p:nvPr/>
        </p:nvCxnSpPr>
        <p:spPr>
          <a:xfrm>
            <a:off x="9658350" y="4972050"/>
            <a:ext cx="814828" cy="365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55C7C18-082F-42BA-9E69-FA919C905F8A}"/>
              </a:ext>
            </a:extLst>
          </p:cNvPr>
          <p:cNvCxnSpPr>
            <a:cxnSpLocks/>
          </p:cNvCxnSpPr>
          <p:nvPr/>
        </p:nvCxnSpPr>
        <p:spPr>
          <a:xfrm flipV="1">
            <a:off x="9658350" y="4987512"/>
            <a:ext cx="814828" cy="365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7B6BB6F0-84CF-49A5-B712-139C5E1D22D7}"/>
              </a:ext>
            </a:extLst>
          </p:cNvPr>
          <p:cNvCxnSpPr>
            <a:cxnSpLocks/>
          </p:cNvCxnSpPr>
          <p:nvPr/>
        </p:nvCxnSpPr>
        <p:spPr>
          <a:xfrm>
            <a:off x="10473178" y="4972673"/>
            <a:ext cx="407414" cy="2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233EB9D1-6952-4415-9790-D93F8477051E}"/>
              </a:ext>
            </a:extLst>
          </p:cNvPr>
          <p:cNvCxnSpPr>
            <a:cxnSpLocks/>
          </p:cNvCxnSpPr>
          <p:nvPr/>
        </p:nvCxnSpPr>
        <p:spPr>
          <a:xfrm>
            <a:off x="10473178" y="5333589"/>
            <a:ext cx="407414" cy="2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0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488834EC-DC99-44DF-9AD5-E3F1A6BD2FCC}"/>
              </a:ext>
            </a:extLst>
          </p:cNvPr>
          <p:cNvSpPr/>
          <p:nvPr/>
        </p:nvSpPr>
        <p:spPr>
          <a:xfrm>
            <a:off x="419100" y="761755"/>
            <a:ext cx="5119427" cy="13718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57CAB0A-37DD-4684-9AA3-EB27F4D8AABD}"/>
              </a:ext>
            </a:extLst>
          </p:cNvPr>
          <p:cNvSpPr>
            <a:spLocks noGrp="1"/>
          </p:cNvSpPr>
          <p:nvPr>
            <p:ph type="title"/>
          </p:nvPr>
        </p:nvSpPr>
        <p:spPr>
          <a:xfrm>
            <a:off x="751573" y="0"/>
            <a:ext cx="10515600" cy="662397"/>
          </a:xfrm>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B5A037EF-4618-4468-800C-108A5D60785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B77AD1B-9584-4ECB-A523-7752255831FA}"/>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Elemento grafico 4">
            <a:extLst>
              <a:ext uri="{FF2B5EF4-FFF2-40B4-BE49-F238E27FC236}">
                <a16:creationId xmlns:a16="http://schemas.microsoft.com/office/drawing/2014/main" id="{F8FBCB4F-1417-4C9C-A230-60B76D17E4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88" y="786205"/>
            <a:ext cx="5119427" cy="2976153"/>
          </a:xfrm>
          <a:prstGeom prst="rect">
            <a:avLst/>
          </a:prstGeom>
        </p:spPr>
      </p:pic>
      <p:pic>
        <p:nvPicPr>
          <p:cNvPr id="6" name="Elemento grafico 5">
            <a:extLst>
              <a:ext uri="{FF2B5EF4-FFF2-40B4-BE49-F238E27FC236}">
                <a16:creationId xmlns:a16="http://schemas.microsoft.com/office/drawing/2014/main" id="{84DEC4E4-C032-497B-BD16-ED51B23676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3531" y="892806"/>
            <a:ext cx="3848100" cy="1771650"/>
          </a:xfrm>
          <a:prstGeom prst="rect">
            <a:avLst/>
          </a:prstGeom>
        </p:spPr>
      </p:pic>
      <p:graphicFrame>
        <p:nvGraphicFramePr>
          <p:cNvPr id="8" name="Oggetto 7">
            <a:extLst>
              <a:ext uri="{FF2B5EF4-FFF2-40B4-BE49-F238E27FC236}">
                <a16:creationId xmlns:a16="http://schemas.microsoft.com/office/drawing/2014/main" id="{1BE87F32-268C-4DB2-A4FF-C7C956A125FF}"/>
              </a:ext>
            </a:extLst>
          </p:cNvPr>
          <p:cNvGraphicFramePr>
            <a:graphicFrameLocks noChangeAspect="1"/>
          </p:cNvGraphicFramePr>
          <p:nvPr>
            <p:extLst>
              <p:ext uri="{D42A27DB-BD31-4B8C-83A1-F6EECF244321}">
                <p14:modId xmlns:p14="http://schemas.microsoft.com/office/powerpoint/2010/main" val="3306283983"/>
              </p:ext>
            </p:extLst>
          </p:nvPr>
        </p:nvGraphicFramePr>
        <p:xfrm>
          <a:off x="6364505" y="3058314"/>
          <a:ext cx="2316163" cy="919162"/>
        </p:xfrm>
        <a:graphic>
          <a:graphicData uri="http://schemas.openxmlformats.org/presentationml/2006/ole">
            <mc:AlternateContent xmlns:mc="http://schemas.openxmlformats.org/markup-compatibility/2006">
              <mc:Choice xmlns:v="urn:schemas-microsoft-com:vml" Requires="v">
                <p:oleObj spid="_x0000_s13511" name="Equation" r:id="rId7" imgW="1104840" imgH="431640" progId="Equation.DSMT4">
                  <p:embed/>
                </p:oleObj>
              </mc:Choice>
              <mc:Fallback>
                <p:oleObj name="Equation" r:id="rId7" imgW="1104840" imgH="431640" progId="Equation.DSMT4">
                  <p:embed/>
                  <p:pic>
                    <p:nvPicPr>
                      <p:cNvPr id="0" name="Object 1"/>
                      <p:cNvPicPr>
                        <a:picLocks noChangeAspect="1" noChangeArrowheads="1"/>
                      </p:cNvPicPr>
                      <p:nvPr/>
                    </p:nvPicPr>
                    <p:blipFill>
                      <a:blip r:embed="rId8"/>
                      <a:srcRect/>
                      <a:stretch>
                        <a:fillRect/>
                      </a:stretch>
                    </p:blipFill>
                    <p:spPr bwMode="auto">
                      <a:xfrm>
                        <a:off x="6364505" y="3058314"/>
                        <a:ext cx="2316163" cy="91916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FDD2A1F2-2E36-4833-9A6E-B59FF7EEC765}"/>
              </a:ext>
            </a:extLst>
          </p:cNvPr>
          <p:cNvGraphicFramePr>
            <a:graphicFrameLocks noChangeAspect="1"/>
          </p:cNvGraphicFramePr>
          <p:nvPr>
            <p:extLst>
              <p:ext uri="{D42A27DB-BD31-4B8C-83A1-F6EECF244321}">
                <p14:modId xmlns:p14="http://schemas.microsoft.com/office/powerpoint/2010/main" val="3657024314"/>
              </p:ext>
            </p:extLst>
          </p:nvPr>
        </p:nvGraphicFramePr>
        <p:xfrm>
          <a:off x="8680668" y="3058314"/>
          <a:ext cx="1889125" cy="919163"/>
        </p:xfrm>
        <a:graphic>
          <a:graphicData uri="http://schemas.openxmlformats.org/presentationml/2006/ole">
            <mc:AlternateContent xmlns:mc="http://schemas.openxmlformats.org/markup-compatibility/2006">
              <mc:Choice xmlns:v="urn:schemas-microsoft-com:vml" Requires="v">
                <p:oleObj spid="_x0000_s13512" name="Equation" r:id="rId9" imgW="901440" imgH="431640" progId="Equation.DSMT4">
                  <p:embed/>
                </p:oleObj>
              </mc:Choice>
              <mc:Fallback>
                <p:oleObj name="Equation" r:id="rId9" imgW="901440" imgH="431640" progId="Equation.DSMT4">
                  <p:embed/>
                  <p:pic>
                    <p:nvPicPr>
                      <p:cNvPr id="8" name="Oggetto 7">
                        <a:extLst>
                          <a:ext uri="{FF2B5EF4-FFF2-40B4-BE49-F238E27FC236}">
                            <a16:creationId xmlns:a16="http://schemas.microsoft.com/office/drawing/2014/main" id="{1BE87F32-268C-4DB2-A4FF-C7C956A125FF}"/>
                          </a:ext>
                        </a:extLst>
                      </p:cNvPr>
                      <p:cNvPicPr>
                        <a:picLocks noChangeAspect="1" noChangeArrowheads="1"/>
                      </p:cNvPicPr>
                      <p:nvPr/>
                    </p:nvPicPr>
                    <p:blipFill>
                      <a:blip r:embed="rId10"/>
                      <a:srcRect/>
                      <a:stretch>
                        <a:fillRect/>
                      </a:stretch>
                    </p:blipFill>
                    <p:spPr bwMode="auto">
                      <a:xfrm>
                        <a:off x="8680668" y="3058314"/>
                        <a:ext cx="1889125" cy="919163"/>
                      </a:xfrm>
                      <a:prstGeom prst="rect">
                        <a:avLst/>
                      </a:prstGeom>
                      <a:noFill/>
                    </p:spPr>
                  </p:pic>
                </p:oleObj>
              </mc:Fallback>
            </mc:AlternateContent>
          </a:graphicData>
        </a:graphic>
      </p:graphicFrame>
      <p:sp>
        <p:nvSpPr>
          <p:cNvPr id="11" name="Rettangolo con angoli arrotondati 10">
            <a:extLst>
              <a:ext uri="{FF2B5EF4-FFF2-40B4-BE49-F238E27FC236}">
                <a16:creationId xmlns:a16="http://schemas.microsoft.com/office/drawing/2014/main" id="{9D0A4D57-FCFD-4741-897D-B5B7ED07C2ED}"/>
              </a:ext>
            </a:extLst>
          </p:cNvPr>
          <p:cNvSpPr/>
          <p:nvPr/>
        </p:nvSpPr>
        <p:spPr>
          <a:xfrm>
            <a:off x="7337660" y="3084050"/>
            <a:ext cx="1343008"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F6A818FD-FFF2-41BF-AD4A-EA5ABB8A0C82}"/>
              </a:ext>
            </a:extLst>
          </p:cNvPr>
          <p:cNvSpPr txBox="1"/>
          <p:nvPr/>
        </p:nvSpPr>
        <p:spPr>
          <a:xfrm>
            <a:off x="7218709" y="4099736"/>
            <a:ext cx="502061" cy="523220"/>
          </a:xfrm>
          <a:prstGeom prst="rect">
            <a:avLst/>
          </a:prstGeom>
          <a:noFill/>
        </p:spPr>
        <p:txBody>
          <a:bodyPr wrap="none" rtlCol="0">
            <a:spAutoFit/>
          </a:bodyPr>
          <a:lstStyle/>
          <a:p>
            <a:r>
              <a:rPr lang="en-US" sz="2800" i="1" dirty="0">
                <a:solidFill>
                  <a:srgbClr val="FF0000"/>
                </a:solidFill>
                <a:latin typeface="Symbol" panose="05050102010706020507" pitchFamily="18" charset="2"/>
                <a:cs typeface="Arial" panose="020B0604020202020204" pitchFamily="34" charset="0"/>
              </a:rPr>
              <a:t>b</a:t>
            </a:r>
            <a:r>
              <a:rPr lang="en-US" sz="2800" i="1" baseline="-25000" dirty="0">
                <a:solidFill>
                  <a:srgbClr val="FF0000"/>
                </a:solidFill>
                <a:latin typeface="Symbol" panose="05050102010706020507" pitchFamily="18" charset="2"/>
                <a:cs typeface="Arial" panose="020B0604020202020204" pitchFamily="34" charset="0"/>
              </a:rPr>
              <a:t>1</a:t>
            </a:r>
          </a:p>
        </p:txBody>
      </p:sp>
      <p:sp>
        <p:nvSpPr>
          <p:cNvPr id="13" name="CasellaDiTesto 12">
            <a:extLst>
              <a:ext uri="{FF2B5EF4-FFF2-40B4-BE49-F238E27FC236}">
                <a16:creationId xmlns:a16="http://schemas.microsoft.com/office/drawing/2014/main" id="{C42DAB80-2C61-49B5-BF5A-7694F130EC04}"/>
              </a:ext>
            </a:extLst>
          </p:cNvPr>
          <p:cNvSpPr txBox="1"/>
          <p:nvPr/>
        </p:nvSpPr>
        <p:spPr>
          <a:xfrm>
            <a:off x="9492811" y="4136240"/>
            <a:ext cx="878767" cy="523220"/>
          </a:xfrm>
          <a:prstGeom prst="rect">
            <a:avLst/>
          </a:prstGeom>
          <a:noFill/>
        </p:spPr>
        <p:txBody>
          <a:bodyPr wrap="none" rtlCol="0">
            <a:spAutoFit/>
          </a:bodyPr>
          <a:lstStyle/>
          <a:p>
            <a:r>
              <a:rPr lang="en-US" sz="2800" i="1" dirty="0">
                <a:solidFill>
                  <a:srgbClr val="FF0000"/>
                </a:solidFill>
                <a:latin typeface="Symbol" panose="05050102010706020507" pitchFamily="18" charset="2"/>
                <a:cs typeface="Arial" panose="020B0604020202020204" pitchFamily="34" charset="0"/>
              </a:rPr>
              <a:t>1-b</a:t>
            </a:r>
            <a:r>
              <a:rPr lang="en-US" sz="2800" i="1" baseline="-25000" dirty="0">
                <a:solidFill>
                  <a:srgbClr val="FF0000"/>
                </a:solidFill>
                <a:latin typeface="Symbol" panose="05050102010706020507" pitchFamily="18" charset="2"/>
                <a:cs typeface="Arial" panose="020B0604020202020204" pitchFamily="34" charset="0"/>
              </a:rPr>
              <a:t>1</a:t>
            </a:r>
          </a:p>
        </p:txBody>
      </p:sp>
      <p:sp>
        <p:nvSpPr>
          <p:cNvPr id="14" name="Rettangolo con angoli arrotondati 13">
            <a:extLst>
              <a:ext uri="{FF2B5EF4-FFF2-40B4-BE49-F238E27FC236}">
                <a16:creationId xmlns:a16="http://schemas.microsoft.com/office/drawing/2014/main" id="{3B4969FF-B3F0-4AED-B217-4108919FEA8A}"/>
              </a:ext>
            </a:extLst>
          </p:cNvPr>
          <p:cNvSpPr/>
          <p:nvPr/>
        </p:nvSpPr>
        <p:spPr>
          <a:xfrm>
            <a:off x="9260690" y="3084049"/>
            <a:ext cx="1343008"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1D6501B0-5C1E-4D8C-8937-46EA3AA5B464}"/>
              </a:ext>
            </a:extLst>
          </p:cNvPr>
          <p:cNvGraphicFramePr>
            <a:graphicFrameLocks noChangeAspect="1"/>
          </p:cNvGraphicFramePr>
          <p:nvPr>
            <p:extLst>
              <p:ext uri="{D42A27DB-BD31-4B8C-83A1-F6EECF244321}">
                <p14:modId xmlns:p14="http://schemas.microsoft.com/office/powerpoint/2010/main" val="264406999"/>
              </p:ext>
            </p:extLst>
          </p:nvPr>
        </p:nvGraphicFramePr>
        <p:xfrm>
          <a:off x="751573" y="4235122"/>
          <a:ext cx="2901950" cy="541337"/>
        </p:xfrm>
        <a:graphic>
          <a:graphicData uri="http://schemas.openxmlformats.org/presentationml/2006/ole">
            <mc:AlternateContent xmlns:mc="http://schemas.openxmlformats.org/markup-compatibility/2006">
              <mc:Choice xmlns:v="urn:schemas-microsoft-com:vml" Requires="v">
                <p:oleObj spid="_x0000_s13513" name="Equation" r:id="rId11" imgW="1384200" imgH="253800" progId="Equation.DSMT4">
                  <p:embed/>
                </p:oleObj>
              </mc:Choice>
              <mc:Fallback>
                <p:oleObj name="Equation" r:id="rId11" imgW="1384200" imgH="253800" progId="Equation.DSMT4">
                  <p:embed/>
                  <p:pic>
                    <p:nvPicPr>
                      <p:cNvPr id="8" name="Oggetto 7">
                        <a:extLst>
                          <a:ext uri="{FF2B5EF4-FFF2-40B4-BE49-F238E27FC236}">
                            <a16:creationId xmlns:a16="http://schemas.microsoft.com/office/drawing/2014/main" id="{1BE87F32-268C-4DB2-A4FF-C7C956A125FF}"/>
                          </a:ext>
                        </a:extLst>
                      </p:cNvPr>
                      <p:cNvPicPr>
                        <a:picLocks noChangeAspect="1" noChangeArrowheads="1"/>
                      </p:cNvPicPr>
                      <p:nvPr/>
                    </p:nvPicPr>
                    <p:blipFill>
                      <a:blip r:embed="rId12"/>
                      <a:srcRect/>
                      <a:stretch>
                        <a:fillRect/>
                      </a:stretch>
                    </p:blipFill>
                    <p:spPr bwMode="auto">
                      <a:xfrm>
                        <a:off x="751573" y="4235122"/>
                        <a:ext cx="2901950" cy="541337"/>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681CBE31-0544-4478-BC92-11B89C0ADBF8}"/>
              </a:ext>
            </a:extLst>
          </p:cNvPr>
          <p:cNvGraphicFramePr>
            <a:graphicFrameLocks noChangeAspect="1"/>
          </p:cNvGraphicFramePr>
          <p:nvPr>
            <p:extLst>
              <p:ext uri="{D42A27DB-BD31-4B8C-83A1-F6EECF244321}">
                <p14:modId xmlns:p14="http://schemas.microsoft.com/office/powerpoint/2010/main" val="1179580020"/>
              </p:ext>
            </p:extLst>
          </p:nvPr>
        </p:nvGraphicFramePr>
        <p:xfrm>
          <a:off x="751573" y="4800910"/>
          <a:ext cx="3087688" cy="541338"/>
        </p:xfrm>
        <a:graphic>
          <a:graphicData uri="http://schemas.openxmlformats.org/presentationml/2006/ole">
            <mc:AlternateContent xmlns:mc="http://schemas.openxmlformats.org/markup-compatibility/2006">
              <mc:Choice xmlns:v="urn:schemas-microsoft-com:vml" Requires="v">
                <p:oleObj spid="_x0000_s13514" name="Equation" r:id="rId13" imgW="1473120" imgH="253800" progId="Equation.DSMT4">
                  <p:embed/>
                </p:oleObj>
              </mc:Choice>
              <mc:Fallback>
                <p:oleObj name="Equation" r:id="rId13" imgW="1473120" imgH="253800" progId="Equation.DSMT4">
                  <p:embed/>
                  <p:pic>
                    <p:nvPicPr>
                      <p:cNvPr id="15" name="Oggetto 14">
                        <a:extLst>
                          <a:ext uri="{FF2B5EF4-FFF2-40B4-BE49-F238E27FC236}">
                            <a16:creationId xmlns:a16="http://schemas.microsoft.com/office/drawing/2014/main" id="{1D6501B0-5C1E-4D8C-8937-46EA3AA5B464}"/>
                          </a:ext>
                        </a:extLst>
                      </p:cNvPr>
                      <p:cNvPicPr>
                        <a:picLocks noChangeAspect="1" noChangeArrowheads="1"/>
                      </p:cNvPicPr>
                      <p:nvPr/>
                    </p:nvPicPr>
                    <p:blipFill>
                      <a:blip r:embed="rId14"/>
                      <a:srcRect/>
                      <a:stretch>
                        <a:fillRect/>
                      </a:stretch>
                    </p:blipFill>
                    <p:spPr bwMode="auto">
                      <a:xfrm>
                        <a:off x="751573" y="4800910"/>
                        <a:ext cx="3087688" cy="541338"/>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F3ECFDBD-9D7F-49B6-B9A0-C15965E96775}"/>
              </a:ext>
            </a:extLst>
          </p:cNvPr>
          <p:cNvGraphicFramePr>
            <a:graphicFrameLocks noChangeAspect="1"/>
          </p:cNvGraphicFramePr>
          <p:nvPr>
            <p:extLst>
              <p:ext uri="{D42A27DB-BD31-4B8C-83A1-F6EECF244321}">
                <p14:modId xmlns:p14="http://schemas.microsoft.com/office/powerpoint/2010/main" val="708731244"/>
              </p:ext>
            </p:extLst>
          </p:nvPr>
        </p:nvGraphicFramePr>
        <p:xfrm>
          <a:off x="4468813" y="3965575"/>
          <a:ext cx="1970087" cy="1892300"/>
        </p:xfrm>
        <a:graphic>
          <a:graphicData uri="http://schemas.openxmlformats.org/presentationml/2006/ole">
            <mc:AlternateContent xmlns:mc="http://schemas.openxmlformats.org/markup-compatibility/2006">
              <mc:Choice xmlns:v="urn:schemas-microsoft-com:vml" Requires="v">
                <p:oleObj spid="_x0000_s13515" name="Equation" r:id="rId15" imgW="939600" imgH="888840" progId="Equation.DSMT4">
                  <p:embed/>
                </p:oleObj>
              </mc:Choice>
              <mc:Fallback>
                <p:oleObj name="Equation" r:id="rId15" imgW="939600" imgH="888840" progId="Equation.DSMT4">
                  <p:embed/>
                  <p:pic>
                    <p:nvPicPr>
                      <p:cNvPr id="8" name="Oggetto 7">
                        <a:extLst>
                          <a:ext uri="{FF2B5EF4-FFF2-40B4-BE49-F238E27FC236}">
                            <a16:creationId xmlns:a16="http://schemas.microsoft.com/office/drawing/2014/main" id="{1BE87F32-268C-4DB2-A4FF-C7C956A125FF}"/>
                          </a:ext>
                        </a:extLst>
                      </p:cNvPr>
                      <p:cNvPicPr>
                        <a:picLocks noChangeAspect="1" noChangeArrowheads="1"/>
                      </p:cNvPicPr>
                      <p:nvPr/>
                    </p:nvPicPr>
                    <p:blipFill>
                      <a:blip r:embed="rId16"/>
                      <a:srcRect/>
                      <a:stretch>
                        <a:fillRect/>
                      </a:stretch>
                    </p:blipFill>
                    <p:spPr bwMode="auto">
                      <a:xfrm>
                        <a:off x="4468813" y="3965575"/>
                        <a:ext cx="1970087" cy="1892300"/>
                      </a:xfrm>
                      <a:prstGeom prst="rect">
                        <a:avLst/>
                      </a:prstGeom>
                      <a:noFill/>
                    </p:spPr>
                  </p:pic>
                </p:oleObj>
              </mc:Fallback>
            </mc:AlternateContent>
          </a:graphicData>
        </a:graphic>
      </p:graphicFrame>
    </p:spTree>
    <p:extLst>
      <p:ext uri="{BB962C8B-B14F-4D97-AF65-F5344CB8AC3E}">
        <p14:creationId xmlns:p14="http://schemas.microsoft.com/office/powerpoint/2010/main" val="317848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3"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A9CFEF3-9E54-4AEC-BB82-2CB8ED297F70}"/>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4CDE0E18-7F8D-4A86-A243-EA90C72BE8A0}"/>
              </a:ext>
            </a:extLst>
          </p:cNvPr>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Titolo 1">
            <a:extLst>
              <a:ext uri="{FF2B5EF4-FFF2-40B4-BE49-F238E27FC236}">
                <a16:creationId xmlns:a16="http://schemas.microsoft.com/office/drawing/2014/main" id="{A72D361E-8E3B-4E0F-B438-5776074DA410}"/>
              </a:ext>
            </a:extLst>
          </p:cNvPr>
          <p:cNvSpPr>
            <a:spLocks noGrp="1"/>
          </p:cNvSpPr>
          <p:nvPr>
            <p:ph type="title"/>
          </p:nvPr>
        </p:nvSpPr>
        <p:spPr>
          <a:xfrm>
            <a:off x="751573" y="134750"/>
            <a:ext cx="10515600" cy="662397"/>
          </a:xfrm>
        </p:spPr>
        <p:txBody>
          <a:bodyPr/>
          <a:lstStyle/>
          <a:p>
            <a:r>
              <a:rPr lang="en-US" dirty="0"/>
              <a:t>Fully differential amplifier with resistive feedback</a:t>
            </a:r>
          </a:p>
        </p:txBody>
      </p:sp>
      <p:pic>
        <p:nvPicPr>
          <p:cNvPr id="6" name="Elemento grafico 5">
            <a:extLst>
              <a:ext uri="{FF2B5EF4-FFF2-40B4-BE49-F238E27FC236}">
                <a16:creationId xmlns:a16="http://schemas.microsoft.com/office/drawing/2014/main" id="{1FDC4F7A-AD46-48D1-919B-9900C494BB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147" y="755162"/>
            <a:ext cx="5435934" cy="3160153"/>
          </a:xfrm>
          <a:prstGeom prst="rect">
            <a:avLst/>
          </a:prstGeom>
        </p:spPr>
      </p:pic>
      <p:graphicFrame>
        <p:nvGraphicFramePr>
          <p:cNvPr id="7" name="Oggetto 6">
            <a:extLst>
              <a:ext uri="{FF2B5EF4-FFF2-40B4-BE49-F238E27FC236}">
                <a16:creationId xmlns:a16="http://schemas.microsoft.com/office/drawing/2014/main" id="{97186277-99EE-4D9D-AA3A-7CC8F37D88CD}"/>
              </a:ext>
            </a:extLst>
          </p:cNvPr>
          <p:cNvGraphicFramePr>
            <a:graphicFrameLocks noChangeAspect="1"/>
          </p:cNvGraphicFramePr>
          <p:nvPr>
            <p:extLst>
              <p:ext uri="{D42A27DB-BD31-4B8C-83A1-F6EECF244321}">
                <p14:modId xmlns:p14="http://schemas.microsoft.com/office/powerpoint/2010/main" val="2263288237"/>
              </p:ext>
            </p:extLst>
          </p:nvPr>
        </p:nvGraphicFramePr>
        <p:xfrm>
          <a:off x="6512570" y="3196197"/>
          <a:ext cx="2901950" cy="541337"/>
        </p:xfrm>
        <a:graphic>
          <a:graphicData uri="http://schemas.openxmlformats.org/presentationml/2006/ole">
            <mc:AlternateContent xmlns:mc="http://schemas.openxmlformats.org/markup-compatibility/2006">
              <mc:Choice xmlns:v="urn:schemas-microsoft-com:vml" Requires="v">
                <p:oleObj spid="_x0000_s14531" name="Equation" r:id="rId5" imgW="1384200" imgH="253800" progId="Equation.DSMT4">
                  <p:embed/>
                </p:oleObj>
              </mc:Choice>
              <mc:Fallback>
                <p:oleObj name="Equation" r:id="rId5" imgW="1384200" imgH="253800" progId="Equation.DSMT4">
                  <p:embed/>
                  <p:pic>
                    <p:nvPicPr>
                      <p:cNvPr id="15" name="Oggetto 14">
                        <a:extLst>
                          <a:ext uri="{FF2B5EF4-FFF2-40B4-BE49-F238E27FC236}">
                            <a16:creationId xmlns:a16="http://schemas.microsoft.com/office/drawing/2014/main" id="{1D6501B0-5C1E-4D8C-8937-46EA3AA5B464}"/>
                          </a:ext>
                        </a:extLst>
                      </p:cNvPr>
                      <p:cNvPicPr>
                        <a:picLocks noChangeAspect="1" noChangeArrowheads="1"/>
                      </p:cNvPicPr>
                      <p:nvPr/>
                    </p:nvPicPr>
                    <p:blipFill>
                      <a:blip r:embed="rId6"/>
                      <a:srcRect/>
                      <a:stretch>
                        <a:fillRect/>
                      </a:stretch>
                    </p:blipFill>
                    <p:spPr bwMode="auto">
                      <a:xfrm>
                        <a:off x="6512570" y="3196197"/>
                        <a:ext cx="2901950" cy="541337"/>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B2E538DF-3937-4391-8789-B093ACD35DFB}"/>
              </a:ext>
            </a:extLst>
          </p:cNvPr>
          <p:cNvGraphicFramePr>
            <a:graphicFrameLocks noChangeAspect="1"/>
          </p:cNvGraphicFramePr>
          <p:nvPr>
            <p:extLst>
              <p:ext uri="{D42A27DB-BD31-4B8C-83A1-F6EECF244321}">
                <p14:modId xmlns:p14="http://schemas.microsoft.com/office/powerpoint/2010/main" val="904669867"/>
              </p:ext>
            </p:extLst>
          </p:nvPr>
        </p:nvGraphicFramePr>
        <p:xfrm>
          <a:off x="6512570" y="3761985"/>
          <a:ext cx="3087688" cy="541338"/>
        </p:xfrm>
        <a:graphic>
          <a:graphicData uri="http://schemas.openxmlformats.org/presentationml/2006/ole">
            <mc:AlternateContent xmlns:mc="http://schemas.openxmlformats.org/markup-compatibility/2006">
              <mc:Choice xmlns:v="urn:schemas-microsoft-com:vml" Requires="v">
                <p:oleObj spid="_x0000_s14532" name="Equation" r:id="rId7" imgW="1473120" imgH="253800" progId="Equation.DSMT4">
                  <p:embed/>
                </p:oleObj>
              </mc:Choice>
              <mc:Fallback>
                <p:oleObj name="Equation" r:id="rId7" imgW="1473120" imgH="253800" progId="Equation.DSMT4">
                  <p:embed/>
                  <p:pic>
                    <p:nvPicPr>
                      <p:cNvPr id="16" name="Oggetto 15">
                        <a:extLst>
                          <a:ext uri="{FF2B5EF4-FFF2-40B4-BE49-F238E27FC236}">
                            <a16:creationId xmlns:a16="http://schemas.microsoft.com/office/drawing/2014/main" id="{681CBE31-0544-4478-BC92-11B89C0ADBF8}"/>
                          </a:ext>
                        </a:extLst>
                      </p:cNvPr>
                      <p:cNvPicPr>
                        <a:picLocks noChangeAspect="1" noChangeArrowheads="1"/>
                      </p:cNvPicPr>
                      <p:nvPr/>
                    </p:nvPicPr>
                    <p:blipFill>
                      <a:blip r:embed="rId8"/>
                      <a:srcRect/>
                      <a:stretch>
                        <a:fillRect/>
                      </a:stretch>
                    </p:blipFill>
                    <p:spPr bwMode="auto">
                      <a:xfrm>
                        <a:off x="6512570" y="3761985"/>
                        <a:ext cx="3087688" cy="541338"/>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756ACA92-7270-4F15-847F-A153DFA6B259}"/>
              </a:ext>
            </a:extLst>
          </p:cNvPr>
          <p:cNvGraphicFramePr>
            <a:graphicFrameLocks noChangeAspect="1"/>
          </p:cNvGraphicFramePr>
          <p:nvPr>
            <p:extLst>
              <p:ext uri="{D42A27DB-BD31-4B8C-83A1-F6EECF244321}">
                <p14:modId xmlns:p14="http://schemas.microsoft.com/office/powerpoint/2010/main" val="1262883978"/>
              </p:ext>
            </p:extLst>
          </p:nvPr>
        </p:nvGraphicFramePr>
        <p:xfrm>
          <a:off x="6470650" y="2174875"/>
          <a:ext cx="3870325" cy="815975"/>
        </p:xfrm>
        <a:graphic>
          <a:graphicData uri="http://schemas.openxmlformats.org/presentationml/2006/ole">
            <mc:AlternateContent xmlns:mc="http://schemas.openxmlformats.org/markup-compatibility/2006">
              <mc:Choice xmlns:v="urn:schemas-microsoft-com:vml" Requires="v">
                <p:oleObj spid="_x0000_s14533" name="Equation" r:id="rId9" imgW="1866600" imgH="393480" progId="Equation.DSMT4">
                  <p:embed/>
                </p:oleObj>
              </mc:Choice>
              <mc:Fallback>
                <p:oleObj name="Equation" r:id="rId9" imgW="1866600" imgH="393480" progId="Equation.DSMT4">
                  <p:embed/>
                  <p:pic>
                    <p:nvPicPr>
                      <p:cNvPr id="0" name="Object 1"/>
                      <p:cNvPicPr>
                        <a:picLocks noChangeAspect="1" noChangeArrowheads="1"/>
                      </p:cNvPicPr>
                      <p:nvPr/>
                    </p:nvPicPr>
                    <p:blipFill>
                      <a:blip r:embed="rId10"/>
                      <a:srcRect/>
                      <a:stretch>
                        <a:fillRect/>
                      </a:stretch>
                    </p:blipFill>
                    <p:spPr bwMode="auto">
                      <a:xfrm>
                        <a:off x="6470650" y="2174875"/>
                        <a:ext cx="3870325" cy="815975"/>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5D717268-9DFE-40FD-AA12-7EA767E01667}"/>
              </a:ext>
            </a:extLst>
          </p:cNvPr>
          <p:cNvSpPr txBox="1"/>
          <p:nvPr/>
        </p:nvSpPr>
        <p:spPr>
          <a:xfrm>
            <a:off x="505271" y="4902509"/>
            <a:ext cx="4836580"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Nominally </a:t>
            </a:r>
            <a:r>
              <a:rPr lang="en-US" sz="2400" dirty="0">
                <a:latin typeface="Symbol" panose="05050102010706020507" pitchFamily="18" charset="2"/>
                <a:cs typeface="Arial" panose="020B0604020202020204" pitchFamily="34" charset="0"/>
              </a:rPr>
              <a:t>b</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r>
              <a:rPr lang="en-US" sz="2400" dirty="0">
                <a:latin typeface="Symbol" panose="05050102010706020507" pitchFamily="18" charset="2"/>
                <a:cs typeface="Arial" panose="020B0604020202020204" pitchFamily="34" charset="0"/>
              </a:rPr>
              <a:t>b</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but unavoidable</a:t>
            </a:r>
          </a:p>
          <a:p>
            <a:r>
              <a:rPr lang="en-US" sz="2400" dirty="0">
                <a:latin typeface="Arial" panose="020B0604020202020204" pitchFamily="34" charset="0"/>
                <a:cs typeface="Arial" panose="020B0604020202020204" pitchFamily="34" charset="0"/>
              </a:rPr>
              <a:t>process errors (local errors) make</a:t>
            </a:r>
          </a:p>
          <a:p>
            <a:r>
              <a:rPr lang="en-US" sz="2400" dirty="0">
                <a:latin typeface="Arial" panose="020B0604020202020204" pitchFamily="34" charset="0"/>
                <a:cs typeface="Arial" panose="020B0604020202020204" pitchFamily="34" charset="0"/>
              </a:rPr>
              <a:t>them different</a:t>
            </a:r>
          </a:p>
        </p:txBody>
      </p:sp>
      <p:sp>
        <p:nvSpPr>
          <p:cNvPr id="12" name="CasellaDiTesto 11">
            <a:extLst>
              <a:ext uri="{FF2B5EF4-FFF2-40B4-BE49-F238E27FC236}">
                <a16:creationId xmlns:a16="http://schemas.microsoft.com/office/drawing/2014/main" id="{4B75E3AB-B58D-4B08-B05E-F28A3843A4B1}"/>
              </a:ext>
            </a:extLst>
          </p:cNvPr>
          <p:cNvSpPr txBox="1"/>
          <p:nvPr/>
        </p:nvSpPr>
        <p:spPr>
          <a:xfrm>
            <a:off x="6410424" y="949834"/>
            <a:ext cx="451424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convenient to split the two coefficients as a mean value and  a difference:</a:t>
            </a:r>
          </a:p>
        </p:txBody>
      </p:sp>
      <p:graphicFrame>
        <p:nvGraphicFramePr>
          <p:cNvPr id="14" name="Oggetto 13">
            <a:extLst>
              <a:ext uri="{FF2B5EF4-FFF2-40B4-BE49-F238E27FC236}">
                <a16:creationId xmlns:a16="http://schemas.microsoft.com/office/drawing/2014/main" id="{44CB0FF3-717B-44E9-8245-BEB7264C6EC1}"/>
              </a:ext>
            </a:extLst>
          </p:cNvPr>
          <p:cNvGraphicFramePr>
            <a:graphicFrameLocks noChangeAspect="1"/>
          </p:cNvGraphicFramePr>
          <p:nvPr>
            <p:extLst>
              <p:ext uri="{D42A27DB-BD31-4B8C-83A1-F6EECF244321}">
                <p14:modId xmlns:p14="http://schemas.microsoft.com/office/powerpoint/2010/main" val="3370346519"/>
              </p:ext>
            </p:extLst>
          </p:nvPr>
        </p:nvGraphicFramePr>
        <p:xfrm>
          <a:off x="6471628" y="4404348"/>
          <a:ext cx="4559300" cy="815975"/>
        </p:xfrm>
        <a:graphic>
          <a:graphicData uri="http://schemas.openxmlformats.org/presentationml/2006/ole">
            <mc:AlternateContent xmlns:mc="http://schemas.openxmlformats.org/markup-compatibility/2006">
              <mc:Choice xmlns:v="urn:schemas-microsoft-com:vml" Requires="v">
                <p:oleObj spid="_x0000_s14534" name="Equation" r:id="rId11" imgW="2412720" imgH="431640" progId="Equation.DSMT4">
                  <p:embed/>
                </p:oleObj>
              </mc:Choice>
              <mc:Fallback>
                <p:oleObj name="Equation" r:id="rId11" imgW="2412720" imgH="431640" progId="Equation.DSMT4">
                  <p:embed/>
                  <p:pic>
                    <p:nvPicPr>
                      <p:cNvPr id="0" name="Object 3"/>
                      <p:cNvPicPr>
                        <a:picLocks noChangeAspect="1" noChangeArrowheads="1"/>
                      </p:cNvPicPr>
                      <p:nvPr/>
                    </p:nvPicPr>
                    <p:blipFill>
                      <a:blip r:embed="rId12"/>
                      <a:srcRect/>
                      <a:stretch>
                        <a:fillRect/>
                      </a:stretch>
                    </p:blipFill>
                    <p:spPr bwMode="auto">
                      <a:xfrm>
                        <a:off x="6471628" y="4404348"/>
                        <a:ext cx="4559300" cy="815975"/>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1AC0561E-663C-4C77-9E87-30C330267CD2}"/>
              </a:ext>
            </a:extLst>
          </p:cNvPr>
          <p:cNvGraphicFramePr>
            <a:graphicFrameLocks noChangeAspect="1"/>
          </p:cNvGraphicFramePr>
          <p:nvPr>
            <p:extLst>
              <p:ext uri="{D42A27DB-BD31-4B8C-83A1-F6EECF244321}">
                <p14:modId xmlns:p14="http://schemas.microsoft.com/office/powerpoint/2010/main" val="942918118"/>
              </p:ext>
            </p:extLst>
          </p:nvPr>
        </p:nvGraphicFramePr>
        <p:xfrm>
          <a:off x="6512570" y="5151032"/>
          <a:ext cx="4654550" cy="815975"/>
        </p:xfrm>
        <a:graphic>
          <a:graphicData uri="http://schemas.openxmlformats.org/presentationml/2006/ole">
            <mc:AlternateContent xmlns:mc="http://schemas.openxmlformats.org/markup-compatibility/2006">
              <mc:Choice xmlns:v="urn:schemas-microsoft-com:vml" Requires="v">
                <p:oleObj spid="_x0000_s14535" name="Equation" r:id="rId13" imgW="2463480" imgH="431640" progId="Equation.DSMT4">
                  <p:embed/>
                </p:oleObj>
              </mc:Choice>
              <mc:Fallback>
                <p:oleObj name="Equation" r:id="rId13" imgW="2463480" imgH="431640" progId="Equation.DSMT4">
                  <p:embed/>
                  <p:pic>
                    <p:nvPicPr>
                      <p:cNvPr id="14" name="Oggetto 13">
                        <a:extLst>
                          <a:ext uri="{FF2B5EF4-FFF2-40B4-BE49-F238E27FC236}">
                            <a16:creationId xmlns:a16="http://schemas.microsoft.com/office/drawing/2014/main" id="{44CB0FF3-717B-44E9-8245-BEB7264C6EC1}"/>
                          </a:ext>
                        </a:extLst>
                      </p:cNvPr>
                      <p:cNvPicPr>
                        <a:picLocks noChangeAspect="1" noChangeArrowheads="1"/>
                      </p:cNvPicPr>
                      <p:nvPr/>
                    </p:nvPicPr>
                    <p:blipFill>
                      <a:blip r:embed="rId14"/>
                      <a:srcRect/>
                      <a:stretch>
                        <a:fillRect/>
                      </a:stretch>
                    </p:blipFill>
                    <p:spPr bwMode="auto">
                      <a:xfrm>
                        <a:off x="6512570" y="5151032"/>
                        <a:ext cx="4654550" cy="815975"/>
                      </a:xfrm>
                      <a:prstGeom prst="rect">
                        <a:avLst/>
                      </a:prstGeom>
                      <a:noFill/>
                    </p:spPr>
                  </p:pic>
                </p:oleObj>
              </mc:Fallback>
            </mc:AlternateContent>
          </a:graphicData>
        </a:graphic>
      </p:graphicFrame>
      <p:sp>
        <p:nvSpPr>
          <p:cNvPr id="16" name="Parentesi graffa aperta 15">
            <a:extLst>
              <a:ext uri="{FF2B5EF4-FFF2-40B4-BE49-F238E27FC236}">
                <a16:creationId xmlns:a16="http://schemas.microsoft.com/office/drawing/2014/main" id="{91A43FA9-0B05-4812-B06A-59B1A8CFA2F6}"/>
              </a:ext>
            </a:extLst>
          </p:cNvPr>
          <p:cNvSpPr/>
          <p:nvPr/>
        </p:nvSpPr>
        <p:spPr>
          <a:xfrm>
            <a:off x="6253420" y="3380193"/>
            <a:ext cx="217230" cy="815975"/>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Parentesi graffa aperta 16">
            <a:extLst>
              <a:ext uri="{FF2B5EF4-FFF2-40B4-BE49-F238E27FC236}">
                <a16:creationId xmlns:a16="http://schemas.microsoft.com/office/drawing/2014/main" id="{1CF31C35-043B-4289-B63E-1C639D5383B7}"/>
              </a:ext>
            </a:extLst>
          </p:cNvPr>
          <p:cNvSpPr/>
          <p:nvPr/>
        </p:nvSpPr>
        <p:spPr>
          <a:xfrm>
            <a:off x="6226821" y="4629933"/>
            <a:ext cx="217230" cy="1110468"/>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igura a mano libera: forma 17">
            <a:extLst>
              <a:ext uri="{FF2B5EF4-FFF2-40B4-BE49-F238E27FC236}">
                <a16:creationId xmlns:a16="http://schemas.microsoft.com/office/drawing/2014/main" id="{E86F01BC-B44B-4231-900A-B707E74FC4BE}"/>
              </a:ext>
            </a:extLst>
          </p:cNvPr>
          <p:cNvSpPr/>
          <p:nvPr/>
        </p:nvSpPr>
        <p:spPr>
          <a:xfrm>
            <a:off x="5419029" y="2569752"/>
            <a:ext cx="853206" cy="2667403"/>
          </a:xfrm>
          <a:custGeom>
            <a:avLst/>
            <a:gdLst>
              <a:gd name="connsiteX0" fmla="*/ 853206 w 853206"/>
              <a:gd name="connsiteY0" fmla="*/ 0 h 2667403"/>
              <a:gd name="connsiteX1" fmla="*/ 323817 w 853206"/>
              <a:gd name="connsiteY1" fmla="*/ 548640 h 2667403"/>
              <a:gd name="connsiteX2" fmla="*/ 54309 w 853206"/>
              <a:gd name="connsiteY2" fmla="*/ 1453415 h 2667403"/>
              <a:gd name="connsiteX3" fmla="*/ 6183 w 853206"/>
              <a:gd name="connsiteY3" fmla="*/ 2194560 h 2667403"/>
              <a:gd name="connsiteX4" fmla="*/ 35059 w 853206"/>
              <a:gd name="connsiteY4" fmla="*/ 2637322 h 2667403"/>
              <a:gd name="connsiteX5" fmla="*/ 314192 w 853206"/>
              <a:gd name="connsiteY5" fmla="*/ 2627697 h 2667403"/>
              <a:gd name="connsiteX6" fmla="*/ 477821 w 853206"/>
              <a:gd name="connsiteY6" fmla="*/ 2627697 h 2667403"/>
              <a:gd name="connsiteX7" fmla="*/ 477821 w 853206"/>
              <a:gd name="connsiteY7" fmla="*/ 2627697 h 2667403"/>
              <a:gd name="connsiteX8" fmla="*/ 631825 w 853206"/>
              <a:gd name="connsiteY8" fmla="*/ 2618072 h 266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206" h="2667403">
                <a:moveTo>
                  <a:pt x="853206" y="0"/>
                </a:moveTo>
                <a:cubicBezTo>
                  <a:pt x="655086" y="153202"/>
                  <a:pt x="456966" y="306404"/>
                  <a:pt x="323817" y="548640"/>
                </a:cubicBezTo>
                <a:cubicBezTo>
                  <a:pt x="190667" y="790876"/>
                  <a:pt x="107248" y="1179095"/>
                  <a:pt x="54309" y="1453415"/>
                </a:cubicBezTo>
                <a:cubicBezTo>
                  <a:pt x="1370" y="1727735"/>
                  <a:pt x="9391" y="1997242"/>
                  <a:pt x="6183" y="2194560"/>
                </a:cubicBezTo>
                <a:cubicBezTo>
                  <a:pt x="2975" y="2391878"/>
                  <a:pt x="-16276" y="2565133"/>
                  <a:pt x="35059" y="2637322"/>
                </a:cubicBezTo>
                <a:cubicBezTo>
                  <a:pt x="86394" y="2709511"/>
                  <a:pt x="240398" y="2629301"/>
                  <a:pt x="314192" y="2627697"/>
                </a:cubicBezTo>
                <a:cubicBezTo>
                  <a:pt x="387986" y="2626093"/>
                  <a:pt x="477821" y="2627697"/>
                  <a:pt x="477821" y="2627697"/>
                </a:cubicBezTo>
                <a:lnTo>
                  <a:pt x="477821" y="2627697"/>
                </a:lnTo>
                <a:lnTo>
                  <a:pt x="631825" y="2618072"/>
                </a:lnTo>
              </a:path>
            </a:pathLst>
          </a:custGeom>
          <a:noFill/>
          <a:ln w="28575">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forma 18">
            <a:extLst>
              <a:ext uri="{FF2B5EF4-FFF2-40B4-BE49-F238E27FC236}">
                <a16:creationId xmlns:a16="http://schemas.microsoft.com/office/drawing/2014/main" id="{FED96872-D6C6-4CA9-860D-83584C1F6E4A}"/>
              </a:ext>
            </a:extLst>
          </p:cNvPr>
          <p:cNvSpPr/>
          <p:nvPr/>
        </p:nvSpPr>
        <p:spPr>
          <a:xfrm>
            <a:off x="5431790" y="3784126"/>
            <a:ext cx="692150" cy="730724"/>
          </a:xfrm>
          <a:custGeom>
            <a:avLst/>
            <a:gdLst>
              <a:gd name="connsiteX0" fmla="*/ 692150 w 692150"/>
              <a:gd name="connsiteY0" fmla="*/ 6824 h 730724"/>
              <a:gd name="connsiteX1" fmla="*/ 393700 w 692150"/>
              <a:gd name="connsiteY1" fmla="*/ 19524 h 730724"/>
              <a:gd name="connsiteX2" fmla="*/ 184150 w 692150"/>
              <a:gd name="connsiteY2" fmla="*/ 171924 h 730724"/>
              <a:gd name="connsiteX3" fmla="*/ 44450 w 692150"/>
              <a:gd name="connsiteY3" fmla="*/ 508474 h 730724"/>
              <a:gd name="connsiteX4" fmla="*/ 0 w 692150"/>
              <a:gd name="connsiteY4" fmla="*/ 730724 h 73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150" h="730724">
                <a:moveTo>
                  <a:pt x="692150" y="6824"/>
                </a:moveTo>
                <a:cubicBezTo>
                  <a:pt x="585258" y="-585"/>
                  <a:pt x="478367" y="-7993"/>
                  <a:pt x="393700" y="19524"/>
                </a:cubicBezTo>
                <a:cubicBezTo>
                  <a:pt x="309033" y="47041"/>
                  <a:pt x="242358" y="90432"/>
                  <a:pt x="184150" y="171924"/>
                </a:cubicBezTo>
                <a:cubicBezTo>
                  <a:pt x="125942" y="253416"/>
                  <a:pt x="75142" y="415341"/>
                  <a:pt x="44450" y="508474"/>
                </a:cubicBezTo>
                <a:cubicBezTo>
                  <a:pt x="13758" y="601607"/>
                  <a:pt x="6879" y="666165"/>
                  <a:pt x="0" y="73072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238C9AAD-8DD3-4681-8FEB-0D9925D878C4}"/>
              </a:ext>
            </a:extLst>
          </p:cNvPr>
          <p:cNvGraphicFramePr>
            <a:graphicFrameLocks noChangeAspect="1"/>
          </p:cNvGraphicFramePr>
          <p:nvPr>
            <p:extLst>
              <p:ext uri="{D42A27DB-BD31-4B8C-83A1-F6EECF244321}">
                <p14:modId xmlns:p14="http://schemas.microsoft.com/office/powerpoint/2010/main" val="3019668618"/>
              </p:ext>
            </p:extLst>
          </p:nvPr>
        </p:nvGraphicFramePr>
        <p:xfrm>
          <a:off x="823060" y="3946654"/>
          <a:ext cx="3789095" cy="866464"/>
        </p:xfrm>
        <a:graphic>
          <a:graphicData uri="http://schemas.openxmlformats.org/presentationml/2006/ole">
            <mc:AlternateContent xmlns:mc="http://schemas.openxmlformats.org/markup-compatibility/2006">
              <mc:Choice xmlns:v="urn:schemas-microsoft-com:vml" Requires="v">
                <p:oleObj spid="_x0000_s14536" name="Equation" r:id="rId15" imgW="1917360" imgH="431640" progId="Equation.DSMT4">
                  <p:embed/>
                </p:oleObj>
              </mc:Choice>
              <mc:Fallback>
                <p:oleObj name="Equation" r:id="rId15" imgW="1917360" imgH="431640" progId="Equation.DSMT4">
                  <p:embed/>
                  <p:pic>
                    <p:nvPicPr>
                      <p:cNvPr id="17" name="Oggetto 16">
                        <a:extLst>
                          <a:ext uri="{FF2B5EF4-FFF2-40B4-BE49-F238E27FC236}">
                            <a16:creationId xmlns:a16="http://schemas.microsoft.com/office/drawing/2014/main" id="{F3ECFDBD-9D7F-49B6-B9A0-C15965E96775}"/>
                          </a:ext>
                        </a:extLst>
                      </p:cNvPr>
                      <p:cNvPicPr>
                        <a:picLocks noChangeAspect="1" noChangeArrowheads="1"/>
                      </p:cNvPicPr>
                      <p:nvPr/>
                    </p:nvPicPr>
                    <p:blipFill>
                      <a:blip r:embed="rId16"/>
                      <a:srcRect/>
                      <a:stretch>
                        <a:fillRect/>
                      </a:stretch>
                    </p:blipFill>
                    <p:spPr bwMode="auto">
                      <a:xfrm>
                        <a:off x="823060" y="3946654"/>
                        <a:ext cx="3789095" cy="866464"/>
                      </a:xfrm>
                      <a:prstGeom prst="rect">
                        <a:avLst/>
                      </a:prstGeom>
                      <a:noFill/>
                    </p:spPr>
                  </p:pic>
                </p:oleObj>
              </mc:Fallback>
            </mc:AlternateContent>
          </a:graphicData>
        </a:graphic>
      </p:graphicFrame>
    </p:spTree>
    <p:extLst>
      <p:ext uri="{BB962C8B-B14F-4D97-AF65-F5344CB8AC3E}">
        <p14:creationId xmlns:p14="http://schemas.microsoft.com/office/powerpoint/2010/main" val="41887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1C1FCC-3AC3-4683-A8D9-34D09EC38F0D}"/>
              </a:ext>
            </a:extLst>
          </p:cNvPr>
          <p:cNvSpPr>
            <a:spLocks noGrp="1"/>
          </p:cNvSpPr>
          <p:nvPr>
            <p:ph type="title"/>
          </p:nvPr>
        </p:nvSpPr>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AEF163F8-41E3-4479-978D-300637A91A7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2CF0DE2-CC41-469C-BCBA-5263507353F9}"/>
              </a:ext>
            </a:extLst>
          </p:cNvPr>
          <p:cNvSpPr>
            <a:spLocks noGrp="1"/>
          </p:cNvSpPr>
          <p:nvPr>
            <p:ph type="sldNum" sz="quarter" idx="12"/>
          </p:nvPr>
        </p:nvSpPr>
        <p:spPr/>
        <p:txBody>
          <a:bodyPr/>
          <a:lstStyle/>
          <a:p>
            <a:fld id="{02055017-B6DE-4C35-A63B-40EADAC97849}" type="slidenum">
              <a:rPr lang="en-US" smtClean="0"/>
              <a:t>25</a:t>
            </a:fld>
            <a:endParaRPr lang="en-US" dirty="0"/>
          </a:p>
        </p:txBody>
      </p:sp>
      <p:graphicFrame>
        <p:nvGraphicFramePr>
          <p:cNvPr id="5" name="Oggetto 4">
            <a:extLst>
              <a:ext uri="{FF2B5EF4-FFF2-40B4-BE49-F238E27FC236}">
                <a16:creationId xmlns:a16="http://schemas.microsoft.com/office/drawing/2014/main" id="{1609CFDE-EE80-420E-B36F-6E1617C106EB}"/>
              </a:ext>
            </a:extLst>
          </p:cNvPr>
          <p:cNvGraphicFramePr>
            <a:graphicFrameLocks noChangeAspect="1"/>
          </p:cNvGraphicFramePr>
          <p:nvPr>
            <p:extLst>
              <p:ext uri="{D42A27DB-BD31-4B8C-83A1-F6EECF244321}">
                <p14:modId xmlns:p14="http://schemas.microsoft.com/office/powerpoint/2010/main" val="1909763697"/>
              </p:ext>
            </p:extLst>
          </p:nvPr>
        </p:nvGraphicFramePr>
        <p:xfrm>
          <a:off x="938408" y="1823884"/>
          <a:ext cx="4559300" cy="815975"/>
        </p:xfrm>
        <a:graphic>
          <a:graphicData uri="http://schemas.openxmlformats.org/presentationml/2006/ole">
            <mc:AlternateContent xmlns:mc="http://schemas.openxmlformats.org/markup-compatibility/2006">
              <mc:Choice xmlns:v="urn:schemas-microsoft-com:vml" Requires="v">
                <p:oleObj spid="_x0000_s15694" name="Equation" r:id="rId3" imgW="2412720" imgH="431640" progId="Equation.DSMT4">
                  <p:embed/>
                </p:oleObj>
              </mc:Choice>
              <mc:Fallback>
                <p:oleObj name="Equation" r:id="rId3" imgW="2412720" imgH="431640" progId="Equation.DSMT4">
                  <p:embed/>
                  <p:pic>
                    <p:nvPicPr>
                      <p:cNvPr id="14" name="Oggetto 13">
                        <a:extLst>
                          <a:ext uri="{FF2B5EF4-FFF2-40B4-BE49-F238E27FC236}">
                            <a16:creationId xmlns:a16="http://schemas.microsoft.com/office/drawing/2014/main" id="{44CB0FF3-717B-44E9-8245-BEB7264C6EC1}"/>
                          </a:ext>
                        </a:extLst>
                      </p:cNvPr>
                      <p:cNvPicPr>
                        <a:picLocks noChangeAspect="1" noChangeArrowheads="1"/>
                      </p:cNvPicPr>
                      <p:nvPr/>
                    </p:nvPicPr>
                    <p:blipFill>
                      <a:blip r:embed="rId4"/>
                      <a:srcRect/>
                      <a:stretch>
                        <a:fillRect/>
                      </a:stretch>
                    </p:blipFill>
                    <p:spPr bwMode="auto">
                      <a:xfrm>
                        <a:off x="938408" y="1823884"/>
                        <a:ext cx="4559300" cy="815975"/>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0552F66F-36D9-44B8-8F64-5FA43045D239}"/>
              </a:ext>
            </a:extLst>
          </p:cNvPr>
          <p:cNvGraphicFramePr>
            <a:graphicFrameLocks noChangeAspect="1"/>
          </p:cNvGraphicFramePr>
          <p:nvPr>
            <p:extLst>
              <p:ext uri="{D42A27DB-BD31-4B8C-83A1-F6EECF244321}">
                <p14:modId xmlns:p14="http://schemas.microsoft.com/office/powerpoint/2010/main" val="3715334472"/>
              </p:ext>
            </p:extLst>
          </p:nvPr>
        </p:nvGraphicFramePr>
        <p:xfrm>
          <a:off x="979350" y="2570568"/>
          <a:ext cx="4654550" cy="815975"/>
        </p:xfrm>
        <a:graphic>
          <a:graphicData uri="http://schemas.openxmlformats.org/presentationml/2006/ole">
            <mc:AlternateContent xmlns:mc="http://schemas.openxmlformats.org/markup-compatibility/2006">
              <mc:Choice xmlns:v="urn:schemas-microsoft-com:vml" Requires="v">
                <p:oleObj spid="_x0000_s15695" name="Equation" r:id="rId5" imgW="2463480" imgH="431640" progId="Equation.DSMT4">
                  <p:embed/>
                </p:oleObj>
              </mc:Choice>
              <mc:Fallback>
                <p:oleObj name="Equation" r:id="rId5" imgW="2463480" imgH="431640" progId="Equation.DSMT4">
                  <p:embed/>
                  <p:pic>
                    <p:nvPicPr>
                      <p:cNvPr id="15" name="Oggetto 14">
                        <a:extLst>
                          <a:ext uri="{FF2B5EF4-FFF2-40B4-BE49-F238E27FC236}">
                            <a16:creationId xmlns:a16="http://schemas.microsoft.com/office/drawing/2014/main" id="{1AC0561E-663C-4C77-9E87-30C330267CD2}"/>
                          </a:ext>
                        </a:extLst>
                      </p:cNvPr>
                      <p:cNvPicPr>
                        <a:picLocks noChangeAspect="1" noChangeArrowheads="1"/>
                      </p:cNvPicPr>
                      <p:nvPr/>
                    </p:nvPicPr>
                    <p:blipFill>
                      <a:blip r:embed="rId6"/>
                      <a:srcRect/>
                      <a:stretch>
                        <a:fillRect/>
                      </a:stretch>
                    </p:blipFill>
                    <p:spPr bwMode="auto">
                      <a:xfrm>
                        <a:off x="979350" y="2570568"/>
                        <a:ext cx="4654550" cy="815975"/>
                      </a:xfrm>
                      <a:prstGeom prst="rect">
                        <a:avLst/>
                      </a:prstGeom>
                      <a:noFill/>
                    </p:spPr>
                  </p:pic>
                </p:oleObj>
              </mc:Fallback>
            </mc:AlternateContent>
          </a:graphicData>
        </a:graphic>
      </p:graphicFrame>
      <p:sp>
        <p:nvSpPr>
          <p:cNvPr id="7" name="Parentesi graffa aperta 6">
            <a:extLst>
              <a:ext uri="{FF2B5EF4-FFF2-40B4-BE49-F238E27FC236}">
                <a16:creationId xmlns:a16="http://schemas.microsoft.com/office/drawing/2014/main" id="{9AAF43D8-7708-4DCD-A8F7-6BEB2FCB739E}"/>
              </a:ext>
            </a:extLst>
          </p:cNvPr>
          <p:cNvSpPr/>
          <p:nvPr/>
        </p:nvSpPr>
        <p:spPr>
          <a:xfrm>
            <a:off x="693601" y="2049469"/>
            <a:ext cx="217230" cy="1110468"/>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sellaDiTesto 7">
            <a:extLst>
              <a:ext uri="{FF2B5EF4-FFF2-40B4-BE49-F238E27FC236}">
                <a16:creationId xmlns:a16="http://schemas.microsoft.com/office/drawing/2014/main" id="{A811B1CD-82D9-4542-A910-4E9DFC0BA0B2}"/>
              </a:ext>
            </a:extLst>
          </p:cNvPr>
          <p:cNvSpPr txBox="1"/>
          <p:nvPr/>
        </p:nvSpPr>
        <p:spPr>
          <a:xfrm>
            <a:off x="5702419" y="2686167"/>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sp>
        <p:nvSpPr>
          <p:cNvPr id="9" name="CasellaDiTesto 8">
            <a:extLst>
              <a:ext uri="{FF2B5EF4-FFF2-40B4-BE49-F238E27FC236}">
                <a16:creationId xmlns:a16="http://schemas.microsoft.com/office/drawing/2014/main" id="{E7E71739-7C56-430C-A5FD-2D1E875C5EB5}"/>
              </a:ext>
            </a:extLst>
          </p:cNvPr>
          <p:cNvSpPr txBox="1"/>
          <p:nvPr/>
        </p:nvSpPr>
        <p:spPr>
          <a:xfrm>
            <a:off x="5691762" y="1939483"/>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graphicFrame>
        <p:nvGraphicFramePr>
          <p:cNvPr id="11" name="Oggetto 10">
            <a:extLst>
              <a:ext uri="{FF2B5EF4-FFF2-40B4-BE49-F238E27FC236}">
                <a16:creationId xmlns:a16="http://schemas.microsoft.com/office/drawing/2014/main" id="{A1B65886-794B-43CA-9D15-29A17FEB4B29}"/>
              </a:ext>
            </a:extLst>
          </p:cNvPr>
          <p:cNvGraphicFramePr>
            <a:graphicFrameLocks noChangeAspect="1"/>
          </p:cNvGraphicFramePr>
          <p:nvPr>
            <p:extLst>
              <p:ext uri="{D42A27DB-BD31-4B8C-83A1-F6EECF244321}">
                <p14:modId xmlns:p14="http://schemas.microsoft.com/office/powerpoint/2010/main" val="90894393"/>
              </p:ext>
            </p:extLst>
          </p:nvPr>
        </p:nvGraphicFramePr>
        <p:xfrm>
          <a:off x="377099" y="3393083"/>
          <a:ext cx="2447925" cy="581025"/>
        </p:xfrm>
        <a:graphic>
          <a:graphicData uri="http://schemas.openxmlformats.org/presentationml/2006/ole">
            <mc:AlternateContent xmlns:mc="http://schemas.openxmlformats.org/markup-compatibility/2006">
              <mc:Choice xmlns:v="urn:schemas-microsoft-com:vml" Requires="v">
                <p:oleObj spid="_x0000_s15696" name="Equation" r:id="rId7" imgW="990360" imgH="228600" progId="Equation.DSMT4">
                  <p:embed/>
                </p:oleObj>
              </mc:Choice>
              <mc:Fallback>
                <p:oleObj name="Equation" r:id="rId7" imgW="990360" imgH="228600" progId="Equation.DSMT4">
                  <p:embed/>
                  <p:pic>
                    <p:nvPicPr>
                      <p:cNvPr id="0" name="Object 1"/>
                      <p:cNvPicPr>
                        <a:picLocks noChangeAspect="1" noChangeArrowheads="1"/>
                      </p:cNvPicPr>
                      <p:nvPr/>
                    </p:nvPicPr>
                    <p:blipFill>
                      <a:blip r:embed="rId8"/>
                      <a:srcRect/>
                      <a:stretch>
                        <a:fillRect/>
                      </a:stretch>
                    </p:blipFill>
                    <p:spPr bwMode="auto">
                      <a:xfrm>
                        <a:off x="377099" y="3393083"/>
                        <a:ext cx="2447925" cy="58102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AF6521AD-18BE-47F7-BA38-0686EC847941}"/>
              </a:ext>
            </a:extLst>
          </p:cNvPr>
          <p:cNvGraphicFramePr>
            <a:graphicFrameLocks noChangeAspect="1"/>
          </p:cNvGraphicFramePr>
          <p:nvPr>
            <p:extLst>
              <p:ext uri="{D42A27DB-BD31-4B8C-83A1-F6EECF244321}">
                <p14:modId xmlns:p14="http://schemas.microsoft.com/office/powerpoint/2010/main" val="2491867568"/>
              </p:ext>
            </p:extLst>
          </p:nvPr>
        </p:nvGraphicFramePr>
        <p:xfrm>
          <a:off x="2825024" y="3393083"/>
          <a:ext cx="1192212" cy="577850"/>
        </p:xfrm>
        <a:graphic>
          <a:graphicData uri="http://schemas.openxmlformats.org/presentationml/2006/ole">
            <mc:AlternateContent xmlns:mc="http://schemas.openxmlformats.org/markup-compatibility/2006">
              <mc:Choice xmlns:v="urn:schemas-microsoft-com:vml" Requires="v">
                <p:oleObj spid="_x0000_s15697" name="Equation" r:id="rId9" imgW="482400" imgH="228600" progId="Equation.DSMT4">
                  <p:embed/>
                </p:oleObj>
              </mc:Choice>
              <mc:Fallback>
                <p:oleObj name="Equation" r:id="rId9" imgW="482400" imgH="228600" progId="Equation.DSMT4">
                  <p:embed/>
                  <p:pic>
                    <p:nvPicPr>
                      <p:cNvPr id="11" name="Oggetto 10">
                        <a:extLst>
                          <a:ext uri="{FF2B5EF4-FFF2-40B4-BE49-F238E27FC236}">
                            <a16:creationId xmlns:a16="http://schemas.microsoft.com/office/drawing/2014/main" id="{A1B65886-794B-43CA-9D15-29A17FEB4B29}"/>
                          </a:ext>
                        </a:extLst>
                      </p:cNvPr>
                      <p:cNvPicPr>
                        <a:picLocks noChangeAspect="1" noChangeArrowheads="1"/>
                      </p:cNvPicPr>
                      <p:nvPr/>
                    </p:nvPicPr>
                    <p:blipFill>
                      <a:blip r:embed="rId10"/>
                      <a:srcRect/>
                      <a:stretch>
                        <a:fillRect/>
                      </a:stretch>
                    </p:blipFill>
                    <p:spPr bwMode="auto">
                      <a:xfrm>
                        <a:off x="2825024" y="3393083"/>
                        <a:ext cx="1192212" cy="57785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B8359E93-D3E9-44C4-8465-B035238DB509}"/>
              </a:ext>
            </a:extLst>
          </p:cNvPr>
          <p:cNvGraphicFramePr>
            <a:graphicFrameLocks noChangeAspect="1"/>
          </p:cNvGraphicFramePr>
          <p:nvPr>
            <p:extLst>
              <p:ext uri="{D42A27DB-BD31-4B8C-83A1-F6EECF244321}">
                <p14:modId xmlns:p14="http://schemas.microsoft.com/office/powerpoint/2010/main" val="3682315945"/>
              </p:ext>
            </p:extLst>
          </p:nvPr>
        </p:nvGraphicFramePr>
        <p:xfrm>
          <a:off x="377098" y="4413034"/>
          <a:ext cx="6902731" cy="643209"/>
        </p:xfrm>
        <a:graphic>
          <a:graphicData uri="http://schemas.openxmlformats.org/presentationml/2006/ole">
            <mc:AlternateContent xmlns:mc="http://schemas.openxmlformats.org/markup-compatibility/2006">
              <mc:Choice xmlns:v="urn:schemas-microsoft-com:vml" Requires="v">
                <p:oleObj spid="_x0000_s15698" name="Equation" r:id="rId11" imgW="2793960" imgH="253800" progId="Equation.DSMT4">
                  <p:embed/>
                </p:oleObj>
              </mc:Choice>
              <mc:Fallback>
                <p:oleObj name="Equation" r:id="rId11" imgW="2793960" imgH="253800" progId="Equation.DSMT4">
                  <p:embed/>
                  <p:pic>
                    <p:nvPicPr>
                      <p:cNvPr id="12" name="Oggetto 11">
                        <a:extLst>
                          <a:ext uri="{FF2B5EF4-FFF2-40B4-BE49-F238E27FC236}">
                            <a16:creationId xmlns:a16="http://schemas.microsoft.com/office/drawing/2014/main" id="{AF6521AD-18BE-47F7-BA38-0686EC847941}"/>
                          </a:ext>
                        </a:extLst>
                      </p:cNvPr>
                      <p:cNvPicPr>
                        <a:picLocks noChangeAspect="1" noChangeArrowheads="1"/>
                      </p:cNvPicPr>
                      <p:nvPr/>
                    </p:nvPicPr>
                    <p:blipFill>
                      <a:blip r:embed="rId12"/>
                      <a:srcRect/>
                      <a:stretch>
                        <a:fillRect/>
                      </a:stretch>
                    </p:blipFill>
                    <p:spPr bwMode="auto">
                      <a:xfrm>
                        <a:off x="377098" y="4413034"/>
                        <a:ext cx="6902731" cy="643209"/>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89F7F104-9C73-4BEE-8519-E36EE0AACE2E}"/>
              </a:ext>
            </a:extLst>
          </p:cNvPr>
          <p:cNvGraphicFramePr>
            <a:graphicFrameLocks noChangeAspect="1"/>
          </p:cNvGraphicFramePr>
          <p:nvPr>
            <p:extLst>
              <p:ext uri="{D42A27DB-BD31-4B8C-83A1-F6EECF244321}">
                <p14:modId xmlns:p14="http://schemas.microsoft.com/office/powerpoint/2010/main" val="2455861263"/>
              </p:ext>
            </p:extLst>
          </p:nvPr>
        </p:nvGraphicFramePr>
        <p:xfrm>
          <a:off x="4048125" y="3360738"/>
          <a:ext cx="3076575" cy="642937"/>
        </p:xfrm>
        <a:graphic>
          <a:graphicData uri="http://schemas.openxmlformats.org/presentationml/2006/ole">
            <mc:AlternateContent xmlns:mc="http://schemas.openxmlformats.org/markup-compatibility/2006">
              <mc:Choice xmlns:v="urn:schemas-microsoft-com:vml" Requires="v">
                <p:oleObj spid="_x0000_s15699" name="Equation" r:id="rId13" imgW="1244520" imgH="253800" progId="Equation.DSMT4">
                  <p:embed/>
                </p:oleObj>
              </mc:Choice>
              <mc:Fallback>
                <p:oleObj name="Equation" r:id="rId13" imgW="1244520" imgH="253800" progId="Equation.DSMT4">
                  <p:embed/>
                  <p:pic>
                    <p:nvPicPr>
                      <p:cNvPr id="13" name="Oggetto 12">
                        <a:extLst>
                          <a:ext uri="{FF2B5EF4-FFF2-40B4-BE49-F238E27FC236}">
                            <a16:creationId xmlns:a16="http://schemas.microsoft.com/office/drawing/2014/main" id="{B8359E93-D3E9-44C4-8465-B035238DB509}"/>
                          </a:ext>
                        </a:extLst>
                      </p:cNvPr>
                      <p:cNvPicPr>
                        <a:picLocks noChangeAspect="1" noChangeArrowheads="1"/>
                      </p:cNvPicPr>
                      <p:nvPr/>
                    </p:nvPicPr>
                    <p:blipFill>
                      <a:blip r:embed="rId14"/>
                      <a:srcRect/>
                      <a:stretch>
                        <a:fillRect/>
                      </a:stretch>
                    </p:blipFill>
                    <p:spPr bwMode="auto">
                      <a:xfrm>
                        <a:off x="4048125" y="3360738"/>
                        <a:ext cx="3076575" cy="642937"/>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00D4EA97-C9A6-40FD-B48E-F8D88D7D8C39}"/>
              </a:ext>
            </a:extLst>
          </p:cNvPr>
          <p:cNvGraphicFramePr>
            <a:graphicFrameLocks noChangeAspect="1"/>
          </p:cNvGraphicFramePr>
          <p:nvPr>
            <p:extLst>
              <p:ext uri="{D42A27DB-BD31-4B8C-83A1-F6EECF244321}">
                <p14:modId xmlns:p14="http://schemas.microsoft.com/office/powerpoint/2010/main" val="2803409164"/>
              </p:ext>
            </p:extLst>
          </p:nvPr>
        </p:nvGraphicFramePr>
        <p:xfrm>
          <a:off x="7126288" y="3182938"/>
          <a:ext cx="2193925" cy="996950"/>
        </p:xfrm>
        <a:graphic>
          <a:graphicData uri="http://schemas.openxmlformats.org/presentationml/2006/ole">
            <mc:AlternateContent xmlns:mc="http://schemas.openxmlformats.org/markup-compatibility/2006">
              <mc:Choice xmlns:v="urn:schemas-microsoft-com:vml" Requires="v">
                <p:oleObj spid="_x0000_s15700" name="Equation" r:id="rId15" imgW="888840" imgH="393480" progId="Equation.DSMT4">
                  <p:embed/>
                </p:oleObj>
              </mc:Choice>
              <mc:Fallback>
                <p:oleObj name="Equation" r:id="rId15" imgW="888840" imgH="393480" progId="Equation.DSMT4">
                  <p:embed/>
                  <p:pic>
                    <p:nvPicPr>
                      <p:cNvPr id="13" name="Oggetto 12">
                        <a:extLst>
                          <a:ext uri="{FF2B5EF4-FFF2-40B4-BE49-F238E27FC236}">
                            <a16:creationId xmlns:a16="http://schemas.microsoft.com/office/drawing/2014/main" id="{B8359E93-D3E9-44C4-8465-B035238DB509}"/>
                          </a:ext>
                        </a:extLst>
                      </p:cNvPr>
                      <p:cNvPicPr>
                        <a:picLocks noChangeAspect="1" noChangeArrowheads="1"/>
                      </p:cNvPicPr>
                      <p:nvPr/>
                    </p:nvPicPr>
                    <p:blipFill>
                      <a:blip r:embed="rId16"/>
                      <a:srcRect/>
                      <a:stretch>
                        <a:fillRect/>
                      </a:stretch>
                    </p:blipFill>
                    <p:spPr bwMode="auto">
                      <a:xfrm>
                        <a:off x="7126288" y="3182938"/>
                        <a:ext cx="2193925" cy="996950"/>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861C64B6-276D-4495-893E-E6D9CDB7CE5C}"/>
              </a:ext>
            </a:extLst>
          </p:cNvPr>
          <p:cNvSpPr txBox="1"/>
          <p:nvPr/>
        </p:nvSpPr>
        <p:spPr>
          <a:xfrm>
            <a:off x="3828464" y="1117119"/>
            <a:ext cx="3707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Differential mode analysis</a:t>
            </a:r>
          </a:p>
        </p:txBody>
      </p:sp>
      <p:graphicFrame>
        <p:nvGraphicFramePr>
          <p:cNvPr id="18" name="Oggetto 17">
            <a:extLst>
              <a:ext uri="{FF2B5EF4-FFF2-40B4-BE49-F238E27FC236}">
                <a16:creationId xmlns:a16="http://schemas.microsoft.com/office/drawing/2014/main" id="{0DF0976A-7787-40EA-BD42-7797CD76F320}"/>
              </a:ext>
            </a:extLst>
          </p:cNvPr>
          <p:cNvGraphicFramePr>
            <a:graphicFrameLocks noChangeAspect="1"/>
          </p:cNvGraphicFramePr>
          <p:nvPr>
            <p:extLst>
              <p:ext uri="{D42A27DB-BD31-4B8C-83A1-F6EECF244321}">
                <p14:modId xmlns:p14="http://schemas.microsoft.com/office/powerpoint/2010/main" val="3825673005"/>
              </p:ext>
            </p:extLst>
          </p:nvPr>
        </p:nvGraphicFramePr>
        <p:xfrm>
          <a:off x="9224963" y="1374775"/>
          <a:ext cx="2382837" cy="1671638"/>
        </p:xfrm>
        <a:graphic>
          <a:graphicData uri="http://schemas.openxmlformats.org/presentationml/2006/ole">
            <mc:AlternateContent xmlns:mc="http://schemas.openxmlformats.org/markup-compatibility/2006">
              <mc:Choice xmlns:v="urn:schemas-microsoft-com:vml" Requires="v">
                <p:oleObj spid="_x0000_s15701" name="Equation" r:id="rId17" imgW="965160" imgH="660240" progId="Equation.DSMT4">
                  <p:embed/>
                </p:oleObj>
              </mc:Choice>
              <mc:Fallback>
                <p:oleObj name="Equation" r:id="rId17" imgW="965160" imgH="660240" progId="Equation.DSMT4">
                  <p:embed/>
                  <p:pic>
                    <p:nvPicPr>
                      <p:cNvPr id="15" name="Oggetto 14">
                        <a:extLst>
                          <a:ext uri="{FF2B5EF4-FFF2-40B4-BE49-F238E27FC236}">
                            <a16:creationId xmlns:a16="http://schemas.microsoft.com/office/drawing/2014/main" id="{00D4EA97-C9A6-40FD-B48E-F8D88D7D8C39}"/>
                          </a:ext>
                        </a:extLst>
                      </p:cNvPr>
                      <p:cNvPicPr>
                        <a:picLocks noChangeAspect="1" noChangeArrowheads="1"/>
                      </p:cNvPicPr>
                      <p:nvPr/>
                    </p:nvPicPr>
                    <p:blipFill>
                      <a:blip r:embed="rId18"/>
                      <a:srcRect/>
                      <a:stretch>
                        <a:fillRect/>
                      </a:stretch>
                    </p:blipFill>
                    <p:spPr bwMode="auto">
                      <a:xfrm>
                        <a:off x="9224963" y="1374775"/>
                        <a:ext cx="2382837" cy="1671638"/>
                      </a:xfrm>
                      <a:prstGeom prst="rect">
                        <a:avLst/>
                      </a:prstGeom>
                      <a:noFill/>
                    </p:spPr>
                  </p:pic>
                </p:oleObj>
              </mc:Fallback>
            </mc:AlternateContent>
          </a:graphicData>
        </a:graphic>
      </p:graphicFrame>
      <p:sp>
        <p:nvSpPr>
          <p:cNvPr id="19" name="Parentesi graffa aperta 18">
            <a:extLst>
              <a:ext uri="{FF2B5EF4-FFF2-40B4-BE49-F238E27FC236}">
                <a16:creationId xmlns:a16="http://schemas.microsoft.com/office/drawing/2014/main" id="{0B7454D8-355B-4F9C-932D-A291A0B065D3}"/>
              </a:ext>
            </a:extLst>
          </p:cNvPr>
          <p:cNvSpPr/>
          <p:nvPr/>
        </p:nvSpPr>
        <p:spPr>
          <a:xfrm rot="16200000">
            <a:off x="752579" y="4778541"/>
            <a:ext cx="316503" cy="871907"/>
          </a:xfrm>
          <a:prstGeom prst="leftBrace">
            <a:avLst>
              <a:gd name="adj1" fmla="val 35084"/>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1039DDD9-61A0-41B3-A7D3-2FD546D44FEA}"/>
              </a:ext>
            </a:extLst>
          </p:cNvPr>
          <p:cNvGraphicFramePr>
            <a:graphicFrameLocks noChangeAspect="1"/>
          </p:cNvGraphicFramePr>
          <p:nvPr>
            <p:extLst>
              <p:ext uri="{D42A27DB-BD31-4B8C-83A1-F6EECF244321}">
                <p14:modId xmlns:p14="http://schemas.microsoft.com/office/powerpoint/2010/main" val="3469611098"/>
              </p:ext>
            </p:extLst>
          </p:nvPr>
        </p:nvGraphicFramePr>
        <p:xfrm>
          <a:off x="179388" y="5529263"/>
          <a:ext cx="1600200" cy="581025"/>
        </p:xfrm>
        <a:graphic>
          <a:graphicData uri="http://schemas.openxmlformats.org/presentationml/2006/ole">
            <mc:AlternateContent xmlns:mc="http://schemas.openxmlformats.org/markup-compatibility/2006">
              <mc:Choice xmlns:v="urn:schemas-microsoft-com:vml" Requires="v">
                <p:oleObj spid="_x0000_s15702" name="Equation" r:id="rId19" imgW="647640" imgH="228600" progId="Equation.DSMT4">
                  <p:embed/>
                </p:oleObj>
              </mc:Choice>
              <mc:Fallback>
                <p:oleObj name="Equation" r:id="rId19" imgW="647640" imgH="228600" progId="Equation.DSMT4">
                  <p:embed/>
                  <p:pic>
                    <p:nvPicPr>
                      <p:cNvPr id="11" name="Oggetto 10">
                        <a:extLst>
                          <a:ext uri="{FF2B5EF4-FFF2-40B4-BE49-F238E27FC236}">
                            <a16:creationId xmlns:a16="http://schemas.microsoft.com/office/drawing/2014/main" id="{A1B65886-794B-43CA-9D15-29A17FEB4B29}"/>
                          </a:ext>
                        </a:extLst>
                      </p:cNvPr>
                      <p:cNvPicPr>
                        <a:picLocks noChangeAspect="1" noChangeArrowheads="1"/>
                      </p:cNvPicPr>
                      <p:nvPr/>
                    </p:nvPicPr>
                    <p:blipFill>
                      <a:blip r:embed="rId20"/>
                      <a:srcRect/>
                      <a:stretch>
                        <a:fillRect/>
                      </a:stretch>
                    </p:blipFill>
                    <p:spPr bwMode="auto">
                      <a:xfrm>
                        <a:off x="179388" y="5529263"/>
                        <a:ext cx="1600200" cy="581025"/>
                      </a:xfrm>
                      <a:prstGeom prst="rect">
                        <a:avLst/>
                      </a:prstGeom>
                      <a:noFill/>
                    </p:spPr>
                  </p:pic>
                </p:oleObj>
              </mc:Fallback>
            </mc:AlternateContent>
          </a:graphicData>
        </a:graphic>
      </p:graphicFrame>
    </p:spTree>
    <p:extLst>
      <p:ext uri="{BB962C8B-B14F-4D97-AF65-F5344CB8AC3E}">
        <p14:creationId xmlns:p14="http://schemas.microsoft.com/office/powerpoint/2010/main" val="13573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CD09524-CFE8-4532-9137-F501AD73F3DE}"/>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D3DC38F-42CD-47DF-A4E7-656891FD0138}"/>
              </a:ext>
            </a:extLst>
          </p:cNvPr>
          <p:cNvSpPr>
            <a:spLocks noGrp="1"/>
          </p:cNvSpPr>
          <p:nvPr>
            <p:ph type="sldNum" sz="quarter" idx="12"/>
          </p:nvPr>
        </p:nvSpPr>
        <p:spPr/>
        <p:txBody>
          <a:bodyPr/>
          <a:lstStyle/>
          <a:p>
            <a:fld id="{02055017-B6DE-4C35-A63B-40EADAC97849}" type="slidenum">
              <a:rPr lang="en-US" smtClean="0"/>
              <a:t>26</a:t>
            </a:fld>
            <a:endParaRPr lang="en-US" dirty="0"/>
          </a:p>
        </p:txBody>
      </p:sp>
      <p:sp>
        <p:nvSpPr>
          <p:cNvPr id="5" name="Titolo 1">
            <a:extLst>
              <a:ext uri="{FF2B5EF4-FFF2-40B4-BE49-F238E27FC236}">
                <a16:creationId xmlns:a16="http://schemas.microsoft.com/office/drawing/2014/main" id="{AB44F6AB-95BD-44FD-94B7-37D19D752ADF}"/>
              </a:ext>
            </a:extLst>
          </p:cNvPr>
          <p:cNvSpPr>
            <a:spLocks noGrp="1"/>
          </p:cNvSpPr>
          <p:nvPr>
            <p:ph type="title"/>
          </p:nvPr>
        </p:nvSpPr>
        <p:spPr>
          <a:xfrm>
            <a:off x="838200" y="37866"/>
            <a:ext cx="10515600" cy="662397"/>
          </a:xfrm>
        </p:spPr>
        <p:txBody>
          <a:bodyPr/>
          <a:lstStyle/>
          <a:p>
            <a:r>
              <a:rPr lang="en-US" dirty="0"/>
              <a:t>Fully differential amplifier with resistive feedback</a:t>
            </a:r>
          </a:p>
        </p:txBody>
      </p:sp>
      <p:graphicFrame>
        <p:nvGraphicFramePr>
          <p:cNvPr id="6" name="Oggetto 5">
            <a:extLst>
              <a:ext uri="{FF2B5EF4-FFF2-40B4-BE49-F238E27FC236}">
                <a16:creationId xmlns:a16="http://schemas.microsoft.com/office/drawing/2014/main" id="{28ABBC1C-D47B-416F-A7CC-4ECDBDA0EAF0}"/>
              </a:ext>
            </a:extLst>
          </p:cNvPr>
          <p:cNvGraphicFramePr>
            <a:graphicFrameLocks noChangeAspect="1"/>
          </p:cNvGraphicFramePr>
          <p:nvPr>
            <p:extLst>
              <p:ext uri="{D42A27DB-BD31-4B8C-83A1-F6EECF244321}">
                <p14:modId xmlns:p14="http://schemas.microsoft.com/office/powerpoint/2010/main" val="4161093674"/>
              </p:ext>
            </p:extLst>
          </p:nvPr>
        </p:nvGraphicFramePr>
        <p:xfrm>
          <a:off x="908050" y="844550"/>
          <a:ext cx="6097588" cy="612775"/>
        </p:xfrm>
        <a:graphic>
          <a:graphicData uri="http://schemas.openxmlformats.org/presentationml/2006/ole">
            <mc:AlternateContent xmlns:mc="http://schemas.openxmlformats.org/markup-compatibility/2006">
              <mc:Choice xmlns:v="urn:schemas-microsoft-com:vml" Requires="v">
                <p:oleObj spid="_x0000_s16682" name="Equation" r:id="rId3" imgW="2590560" imgH="253800" progId="Equation.DSMT4">
                  <p:embed/>
                </p:oleObj>
              </mc:Choice>
              <mc:Fallback>
                <p:oleObj name="Equation" r:id="rId3" imgW="2590560" imgH="253800" progId="Equation.DSMT4">
                  <p:embed/>
                  <p:pic>
                    <p:nvPicPr>
                      <p:cNvPr id="13" name="Oggetto 12">
                        <a:extLst>
                          <a:ext uri="{FF2B5EF4-FFF2-40B4-BE49-F238E27FC236}">
                            <a16:creationId xmlns:a16="http://schemas.microsoft.com/office/drawing/2014/main" id="{B8359E93-D3E9-44C4-8465-B035238DB509}"/>
                          </a:ext>
                        </a:extLst>
                      </p:cNvPr>
                      <p:cNvPicPr>
                        <a:picLocks noChangeAspect="1" noChangeArrowheads="1"/>
                      </p:cNvPicPr>
                      <p:nvPr/>
                    </p:nvPicPr>
                    <p:blipFill>
                      <a:blip r:embed="rId4"/>
                      <a:srcRect/>
                      <a:stretch>
                        <a:fillRect/>
                      </a:stretch>
                    </p:blipFill>
                    <p:spPr bwMode="auto">
                      <a:xfrm>
                        <a:off x="908050" y="844550"/>
                        <a:ext cx="6097588" cy="6127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48D6E75-C6D3-4C53-94C8-F6D793070D2C}"/>
              </a:ext>
            </a:extLst>
          </p:cNvPr>
          <p:cNvGraphicFramePr>
            <a:graphicFrameLocks noChangeAspect="1"/>
          </p:cNvGraphicFramePr>
          <p:nvPr>
            <p:extLst>
              <p:ext uri="{D42A27DB-BD31-4B8C-83A1-F6EECF244321}">
                <p14:modId xmlns:p14="http://schemas.microsoft.com/office/powerpoint/2010/main" val="2758154504"/>
              </p:ext>
            </p:extLst>
          </p:nvPr>
        </p:nvGraphicFramePr>
        <p:xfrm>
          <a:off x="965190" y="1609474"/>
          <a:ext cx="5982171" cy="595132"/>
        </p:xfrm>
        <a:graphic>
          <a:graphicData uri="http://schemas.openxmlformats.org/presentationml/2006/ole">
            <mc:AlternateContent xmlns:mc="http://schemas.openxmlformats.org/markup-compatibility/2006">
              <mc:Choice xmlns:v="urn:schemas-microsoft-com:vml" Requires="v">
                <p:oleObj spid="_x0000_s16683" name="Equation" r:id="rId5" imgW="2616120" imgH="253800" progId="Equation.DSMT4">
                  <p:embed/>
                </p:oleObj>
              </mc:Choice>
              <mc:Fallback>
                <p:oleObj name="Equation" r:id="rId5" imgW="2616120" imgH="253800" progId="Equation.DSMT4">
                  <p:embed/>
                  <p:pic>
                    <p:nvPicPr>
                      <p:cNvPr id="6" name="Oggetto 5">
                        <a:extLst>
                          <a:ext uri="{FF2B5EF4-FFF2-40B4-BE49-F238E27FC236}">
                            <a16:creationId xmlns:a16="http://schemas.microsoft.com/office/drawing/2014/main" id="{28ABBC1C-D47B-416F-A7CC-4ECDBDA0EAF0}"/>
                          </a:ext>
                        </a:extLst>
                      </p:cNvPr>
                      <p:cNvPicPr>
                        <a:picLocks noChangeAspect="1" noChangeArrowheads="1"/>
                      </p:cNvPicPr>
                      <p:nvPr/>
                    </p:nvPicPr>
                    <p:blipFill>
                      <a:blip r:embed="rId6"/>
                      <a:srcRect/>
                      <a:stretch>
                        <a:fillRect/>
                      </a:stretch>
                    </p:blipFill>
                    <p:spPr bwMode="auto">
                      <a:xfrm>
                        <a:off x="965190" y="1609474"/>
                        <a:ext cx="5982171" cy="595132"/>
                      </a:xfrm>
                      <a:prstGeom prst="rect">
                        <a:avLst/>
                      </a:prstGeom>
                      <a:noFill/>
                    </p:spPr>
                  </p:pic>
                </p:oleObj>
              </mc:Fallback>
            </mc:AlternateContent>
          </a:graphicData>
        </a:graphic>
      </p:graphicFrame>
      <p:sp>
        <p:nvSpPr>
          <p:cNvPr id="13" name="Figura a mano libera: forma 12">
            <a:extLst>
              <a:ext uri="{FF2B5EF4-FFF2-40B4-BE49-F238E27FC236}">
                <a16:creationId xmlns:a16="http://schemas.microsoft.com/office/drawing/2014/main" id="{3FDDE5D2-988D-4D72-B3E3-BAAC1FBC3D72}"/>
              </a:ext>
            </a:extLst>
          </p:cNvPr>
          <p:cNvSpPr/>
          <p:nvPr/>
        </p:nvSpPr>
        <p:spPr>
          <a:xfrm flipH="1">
            <a:off x="1339637" y="647339"/>
            <a:ext cx="709296" cy="342548"/>
          </a:xfrm>
          <a:custGeom>
            <a:avLst/>
            <a:gdLst>
              <a:gd name="connsiteX0" fmla="*/ 986913 w 1023587"/>
              <a:gd name="connsiteY0" fmla="*/ 313672 h 342548"/>
              <a:gd name="connsiteX1" fmla="*/ 1015789 w 1023587"/>
              <a:gd name="connsiteY1" fmla="*/ 178919 h 342548"/>
              <a:gd name="connsiteX2" fmla="*/ 861785 w 1023587"/>
              <a:gd name="connsiteY2" fmla="*/ 34540 h 342548"/>
              <a:gd name="connsiteX3" fmla="*/ 313145 w 1023587"/>
              <a:gd name="connsiteY3" fmla="*/ 5664 h 342548"/>
              <a:gd name="connsiteX4" fmla="*/ 34012 w 1023587"/>
              <a:gd name="connsiteY4" fmla="*/ 121167 h 342548"/>
              <a:gd name="connsiteX5" fmla="*/ 14762 w 1023587"/>
              <a:gd name="connsiteY5" fmla="*/ 342548 h 34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87" h="342548">
                <a:moveTo>
                  <a:pt x="986913" y="313672"/>
                </a:moveTo>
                <a:cubicBezTo>
                  <a:pt x="1011778" y="269556"/>
                  <a:pt x="1036644" y="225441"/>
                  <a:pt x="1015789" y="178919"/>
                </a:cubicBezTo>
                <a:cubicBezTo>
                  <a:pt x="994934" y="132397"/>
                  <a:pt x="978892" y="63416"/>
                  <a:pt x="861785" y="34540"/>
                </a:cubicBezTo>
                <a:cubicBezTo>
                  <a:pt x="744678" y="5664"/>
                  <a:pt x="451107" y="-8774"/>
                  <a:pt x="313145" y="5664"/>
                </a:cubicBezTo>
                <a:cubicBezTo>
                  <a:pt x="175183" y="20102"/>
                  <a:pt x="83742" y="65020"/>
                  <a:pt x="34012" y="121167"/>
                </a:cubicBezTo>
                <a:cubicBezTo>
                  <a:pt x="-15718" y="177314"/>
                  <a:pt x="-478" y="259931"/>
                  <a:pt x="14762" y="342548"/>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483204FD-1D69-4670-B524-6BAA19B38155}"/>
              </a:ext>
            </a:extLst>
          </p:cNvPr>
          <p:cNvSpPr/>
          <p:nvPr/>
        </p:nvSpPr>
        <p:spPr>
          <a:xfrm>
            <a:off x="1178771" y="571852"/>
            <a:ext cx="1023587" cy="342548"/>
          </a:xfrm>
          <a:custGeom>
            <a:avLst/>
            <a:gdLst>
              <a:gd name="connsiteX0" fmla="*/ 986913 w 1023587"/>
              <a:gd name="connsiteY0" fmla="*/ 313672 h 342548"/>
              <a:gd name="connsiteX1" fmla="*/ 1015789 w 1023587"/>
              <a:gd name="connsiteY1" fmla="*/ 178919 h 342548"/>
              <a:gd name="connsiteX2" fmla="*/ 861785 w 1023587"/>
              <a:gd name="connsiteY2" fmla="*/ 34540 h 342548"/>
              <a:gd name="connsiteX3" fmla="*/ 313145 w 1023587"/>
              <a:gd name="connsiteY3" fmla="*/ 5664 h 342548"/>
              <a:gd name="connsiteX4" fmla="*/ 34012 w 1023587"/>
              <a:gd name="connsiteY4" fmla="*/ 121167 h 342548"/>
              <a:gd name="connsiteX5" fmla="*/ 14762 w 1023587"/>
              <a:gd name="connsiteY5" fmla="*/ 342548 h 34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87" h="342548">
                <a:moveTo>
                  <a:pt x="986913" y="313672"/>
                </a:moveTo>
                <a:cubicBezTo>
                  <a:pt x="1011778" y="269556"/>
                  <a:pt x="1036644" y="225441"/>
                  <a:pt x="1015789" y="178919"/>
                </a:cubicBezTo>
                <a:cubicBezTo>
                  <a:pt x="994934" y="132397"/>
                  <a:pt x="978892" y="63416"/>
                  <a:pt x="861785" y="34540"/>
                </a:cubicBezTo>
                <a:cubicBezTo>
                  <a:pt x="744678" y="5664"/>
                  <a:pt x="451107" y="-8774"/>
                  <a:pt x="313145" y="5664"/>
                </a:cubicBezTo>
                <a:cubicBezTo>
                  <a:pt x="175183" y="20102"/>
                  <a:pt x="83742" y="65020"/>
                  <a:pt x="34012" y="121167"/>
                </a:cubicBezTo>
                <a:cubicBezTo>
                  <a:pt x="-15718" y="177314"/>
                  <a:pt x="-478" y="259931"/>
                  <a:pt x="14762" y="342548"/>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diritto 14">
            <a:extLst>
              <a:ext uri="{FF2B5EF4-FFF2-40B4-BE49-F238E27FC236}">
                <a16:creationId xmlns:a16="http://schemas.microsoft.com/office/drawing/2014/main" id="{C7C00C04-32C7-4F84-91C5-41F52B649830}"/>
              </a:ext>
            </a:extLst>
          </p:cNvPr>
          <p:cNvCxnSpPr/>
          <p:nvPr/>
        </p:nvCxnSpPr>
        <p:spPr>
          <a:xfrm>
            <a:off x="2819400" y="1380066"/>
            <a:ext cx="1100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2E29857F-FA24-4261-921D-22FBCF81B379}"/>
              </a:ext>
            </a:extLst>
          </p:cNvPr>
          <p:cNvCxnSpPr/>
          <p:nvPr/>
        </p:nvCxnSpPr>
        <p:spPr>
          <a:xfrm>
            <a:off x="6096000" y="1380065"/>
            <a:ext cx="1100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9576C04D-CD96-4CC1-9FCB-919BCBB1303D}"/>
              </a:ext>
            </a:extLst>
          </p:cNvPr>
          <p:cNvGraphicFramePr>
            <a:graphicFrameLocks noChangeAspect="1"/>
          </p:cNvGraphicFramePr>
          <p:nvPr>
            <p:extLst>
              <p:ext uri="{D42A27DB-BD31-4B8C-83A1-F6EECF244321}">
                <p14:modId xmlns:p14="http://schemas.microsoft.com/office/powerpoint/2010/main" val="3894791452"/>
              </p:ext>
            </p:extLst>
          </p:nvPr>
        </p:nvGraphicFramePr>
        <p:xfrm>
          <a:off x="1011237" y="2206036"/>
          <a:ext cx="5429779" cy="1027065"/>
        </p:xfrm>
        <a:graphic>
          <a:graphicData uri="http://schemas.openxmlformats.org/presentationml/2006/ole">
            <mc:AlternateContent xmlns:mc="http://schemas.openxmlformats.org/markup-compatibility/2006">
              <mc:Choice xmlns:v="urn:schemas-microsoft-com:vml" Requires="v">
                <p:oleObj spid="_x0000_s16684" name="Equation" r:id="rId7" imgW="2476440" imgH="457200" progId="Equation.DSMT4">
                  <p:embed/>
                </p:oleObj>
              </mc:Choice>
              <mc:Fallback>
                <p:oleObj name="Equation" r:id="rId7" imgW="2476440" imgH="457200" progId="Equation.DSMT4">
                  <p:embed/>
                  <p:pic>
                    <p:nvPicPr>
                      <p:cNvPr id="9" name="Oggetto 8">
                        <a:extLst>
                          <a:ext uri="{FF2B5EF4-FFF2-40B4-BE49-F238E27FC236}">
                            <a16:creationId xmlns:a16="http://schemas.microsoft.com/office/drawing/2014/main" id="{248D6E75-C6D3-4C53-94C8-F6D793070D2C}"/>
                          </a:ext>
                        </a:extLst>
                      </p:cNvPr>
                      <p:cNvPicPr>
                        <a:picLocks noChangeAspect="1" noChangeArrowheads="1"/>
                      </p:cNvPicPr>
                      <p:nvPr/>
                    </p:nvPicPr>
                    <p:blipFill>
                      <a:blip r:embed="rId8"/>
                      <a:srcRect/>
                      <a:stretch>
                        <a:fillRect/>
                      </a:stretch>
                    </p:blipFill>
                    <p:spPr bwMode="auto">
                      <a:xfrm>
                        <a:off x="1011237" y="2206036"/>
                        <a:ext cx="5429779" cy="102706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5F6E861D-2E2F-4FB0-B560-01A69B612DC4}"/>
              </a:ext>
            </a:extLst>
          </p:cNvPr>
          <p:cNvGraphicFramePr>
            <a:graphicFrameLocks noChangeAspect="1"/>
          </p:cNvGraphicFramePr>
          <p:nvPr>
            <p:extLst>
              <p:ext uri="{D42A27DB-BD31-4B8C-83A1-F6EECF244321}">
                <p14:modId xmlns:p14="http://schemas.microsoft.com/office/powerpoint/2010/main" val="1180179861"/>
              </p:ext>
            </p:extLst>
          </p:nvPr>
        </p:nvGraphicFramePr>
        <p:xfrm>
          <a:off x="5228908" y="3171825"/>
          <a:ext cx="696912" cy="514350"/>
        </p:xfrm>
        <a:graphic>
          <a:graphicData uri="http://schemas.openxmlformats.org/presentationml/2006/ole">
            <mc:AlternateContent xmlns:mc="http://schemas.openxmlformats.org/markup-compatibility/2006">
              <mc:Choice xmlns:v="urn:schemas-microsoft-com:vml" Requires="v">
                <p:oleObj spid="_x0000_s16685" name="Equation" r:id="rId9" imgW="317160" imgH="228600" progId="Equation.DSMT4">
                  <p:embed/>
                </p:oleObj>
              </mc:Choice>
              <mc:Fallback>
                <p:oleObj name="Equation" r:id="rId9" imgW="317160" imgH="228600" progId="Equation.DSMT4">
                  <p:embed/>
                  <p:pic>
                    <p:nvPicPr>
                      <p:cNvPr id="17" name="Oggetto 16">
                        <a:extLst>
                          <a:ext uri="{FF2B5EF4-FFF2-40B4-BE49-F238E27FC236}">
                            <a16:creationId xmlns:a16="http://schemas.microsoft.com/office/drawing/2014/main" id="{9576C04D-CD96-4CC1-9FCB-919BCBB1303D}"/>
                          </a:ext>
                        </a:extLst>
                      </p:cNvPr>
                      <p:cNvPicPr>
                        <a:picLocks noChangeAspect="1" noChangeArrowheads="1"/>
                      </p:cNvPicPr>
                      <p:nvPr/>
                    </p:nvPicPr>
                    <p:blipFill>
                      <a:blip r:embed="rId10"/>
                      <a:srcRect/>
                      <a:stretch>
                        <a:fillRect/>
                      </a:stretch>
                    </p:blipFill>
                    <p:spPr bwMode="auto">
                      <a:xfrm>
                        <a:off x="5228908" y="3171825"/>
                        <a:ext cx="696912" cy="514350"/>
                      </a:xfrm>
                      <a:prstGeom prst="rect">
                        <a:avLst/>
                      </a:prstGeom>
                      <a:noFill/>
                    </p:spPr>
                  </p:pic>
                </p:oleObj>
              </mc:Fallback>
            </mc:AlternateContent>
          </a:graphicData>
        </a:graphic>
      </p:graphicFrame>
      <p:cxnSp>
        <p:nvCxnSpPr>
          <p:cNvPr id="20" name="Connettore 2 19">
            <a:extLst>
              <a:ext uri="{FF2B5EF4-FFF2-40B4-BE49-F238E27FC236}">
                <a16:creationId xmlns:a16="http://schemas.microsoft.com/office/drawing/2014/main" id="{66E39FBD-E2B9-4FFC-9F5D-D46F1A63D135}"/>
              </a:ext>
            </a:extLst>
          </p:cNvPr>
          <p:cNvCxnSpPr/>
          <p:nvPr/>
        </p:nvCxnSpPr>
        <p:spPr>
          <a:xfrm flipV="1">
            <a:off x="5577364" y="3003082"/>
            <a:ext cx="0" cy="317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Elemento grafico 21">
            <a:extLst>
              <a:ext uri="{FF2B5EF4-FFF2-40B4-BE49-F238E27FC236}">
                <a16:creationId xmlns:a16="http://schemas.microsoft.com/office/drawing/2014/main" id="{6C8E4AE0-6F15-4A12-89E3-4233A1E7366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8870" y="3931167"/>
            <a:ext cx="3213696" cy="1600644"/>
          </a:xfrm>
          <a:prstGeom prst="rect">
            <a:avLst/>
          </a:prstGeom>
        </p:spPr>
      </p:pic>
      <p:sp>
        <p:nvSpPr>
          <p:cNvPr id="23" name="CasellaDiTesto 22">
            <a:extLst>
              <a:ext uri="{FF2B5EF4-FFF2-40B4-BE49-F238E27FC236}">
                <a16:creationId xmlns:a16="http://schemas.microsoft.com/office/drawing/2014/main" id="{77CF12CF-C978-4755-B76E-12E5F41FE09B}"/>
              </a:ext>
            </a:extLst>
          </p:cNvPr>
          <p:cNvSpPr txBox="1"/>
          <p:nvPr/>
        </p:nvSpPr>
        <p:spPr>
          <a:xfrm>
            <a:off x="2194042" y="3443546"/>
            <a:ext cx="763351" cy="584775"/>
          </a:xfrm>
          <a:prstGeom prst="rect">
            <a:avLst/>
          </a:prstGeom>
          <a:noFill/>
        </p:spPr>
        <p:txBody>
          <a:bodyPr wrap="none" rtlCol="0">
            <a:spAutoFit/>
          </a:bodyPr>
          <a:lstStyle/>
          <a:p>
            <a:r>
              <a:rPr lang="en-US" sz="3200" i="1" dirty="0">
                <a:solidFill>
                  <a:srgbClr val="00FF00"/>
                </a:solidFill>
                <a:latin typeface="Arial" panose="020B0604020202020204" pitchFamily="34" charset="0"/>
                <a:cs typeface="Arial" panose="020B0604020202020204" pitchFamily="34" charset="0"/>
              </a:rPr>
              <a:t>A</a:t>
            </a:r>
            <a:r>
              <a:rPr lang="en-US" sz="3200" i="1" baseline="-25000" dirty="0">
                <a:solidFill>
                  <a:srgbClr val="00FF00"/>
                </a:solidFill>
                <a:latin typeface="Arial" panose="020B0604020202020204" pitchFamily="34" charset="0"/>
                <a:cs typeface="Arial" panose="020B0604020202020204" pitchFamily="34" charset="0"/>
              </a:rPr>
              <a:t>dd</a:t>
            </a:r>
          </a:p>
        </p:txBody>
      </p:sp>
      <p:sp>
        <p:nvSpPr>
          <p:cNvPr id="24" name="CasellaDiTesto 23">
            <a:extLst>
              <a:ext uri="{FF2B5EF4-FFF2-40B4-BE49-F238E27FC236}">
                <a16:creationId xmlns:a16="http://schemas.microsoft.com/office/drawing/2014/main" id="{628548C4-0CB7-4EDE-9FFE-884981C4A5DD}"/>
              </a:ext>
            </a:extLst>
          </p:cNvPr>
          <p:cNvSpPr txBox="1"/>
          <p:nvPr/>
        </p:nvSpPr>
        <p:spPr>
          <a:xfrm rot="20253970">
            <a:off x="2380618" y="4047861"/>
            <a:ext cx="747320" cy="584775"/>
          </a:xfrm>
          <a:prstGeom prst="rect">
            <a:avLst/>
          </a:prstGeom>
          <a:noFill/>
        </p:spPr>
        <p:txBody>
          <a:bodyPr wrap="none" rtlCol="0">
            <a:spAutoFit/>
          </a:bodyPr>
          <a:lstStyle/>
          <a:p>
            <a:r>
              <a:rPr lang="en-US" sz="3200" i="1" dirty="0" err="1">
                <a:solidFill>
                  <a:srgbClr val="FF0000"/>
                </a:solidFill>
                <a:latin typeface="Arial" panose="020B0604020202020204" pitchFamily="34" charset="0"/>
                <a:cs typeface="Arial" panose="020B0604020202020204" pitchFamily="34" charset="0"/>
              </a:rPr>
              <a:t>A</a:t>
            </a:r>
            <a:r>
              <a:rPr lang="en-US" sz="3200" i="1" baseline="-25000" dirty="0" err="1">
                <a:solidFill>
                  <a:srgbClr val="FF0000"/>
                </a:solidFill>
                <a:latin typeface="Arial" panose="020B0604020202020204" pitchFamily="34" charset="0"/>
                <a:cs typeface="Arial" panose="020B0604020202020204" pitchFamily="34" charset="0"/>
              </a:rPr>
              <a:t>cd</a:t>
            </a:r>
            <a:endParaRPr lang="en-US" sz="3200" i="1" baseline="-25000" dirty="0">
              <a:solidFill>
                <a:srgbClr val="FF0000"/>
              </a:solidFill>
              <a:latin typeface="Arial" panose="020B0604020202020204" pitchFamily="34" charset="0"/>
              <a:cs typeface="Arial" panose="020B0604020202020204" pitchFamily="34" charset="0"/>
            </a:endParaRPr>
          </a:p>
        </p:txBody>
      </p:sp>
      <p:graphicFrame>
        <p:nvGraphicFramePr>
          <p:cNvPr id="25" name="Oggetto 24">
            <a:extLst>
              <a:ext uri="{FF2B5EF4-FFF2-40B4-BE49-F238E27FC236}">
                <a16:creationId xmlns:a16="http://schemas.microsoft.com/office/drawing/2014/main" id="{AFA7928F-0F88-4986-885B-09AD880B40E7}"/>
              </a:ext>
            </a:extLst>
          </p:cNvPr>
          <p:cNvGraphicFramePr>
            <a:graphicFrameLocks noChangeAspect="1"/>
          </p:cNvGraphicFramePr>
          <p:nvPr>
            <p:extLst>
              <p:ext uri="{D42A27DB-BD31-4B8C-83A1-F6EECF244321}">
                <p14:modId xmlns:p14="http://schemas.microsoft.com/office/powerpoint/2010/main" val="75379745"/>
              </p:ext>
            </p:extLst>
          </p:nvPr>
        </p:nvGraphicFramePr>
        <p:xfrm>
          <a:off x="4179888" y="5094288"/>
          <a:ext cx="976312" cy="514350"/>
        </p:xfrm>
        <a:graphic>
          <a:graphicData uri="http://schemas.openxmlformats.org/presentationml/2006/ole">
            <mc:AlternateContent xmlns:mc="http://schemas.openxmlformats.org/markup-compatibility/2006">
              <mc:Choice xmlns:v="urn:schemas-microsoft-com:vml" Requires="v">
                <p:oleObj spid="_x0000_s16686" name="Equation" r:id="rId13" imgW="444240" imgH="228600" progId="Equation.DSMT4">
                  <p:embed/>
                </p:oleObj>
              </mc:Choice>
              <mc:Fallback>
                <p:oleObj name="Equation" r:id="rId13" imgW="444240" imgH="228600" progId="Equation.DSMT4">
                  <p:embed/>
                  <p:pic>
                    <p:nvPicPr>
                      <p:cNvPr id="18" name="Oggetto 17">
                        <a:extLst>
                          <a:ext uri="{FF2B5EF4-FFF2-40B4-BE49-F238E27FC236}">
                            <a16:creationId xmlns:a16="http://schemas.microsoft.com/office/drawing/2014/main" id="{5F6E861D-2E2F-4FB0-B560-01A69B612DC4}"/>
                          </a:ext>
                        </a:extLst>
                      </p:cNvPr>
                      <p:cNvPicPr>
                        <a:picLocks noChangeAspect="1" noChangeArrowheads="1"/>
                      </p:cNvPicPr>
                      <p:nvPr/>
                    </p:nvPicPr>
                    <p:blipFill>
                      <a:blip r:embed="rId14"/>
                      <a:srcRect/>
                      <a:stretch>
                        <a:fillRect/>
                      </a:stretch>
                    </p:blipFill>
                    <p:spPr bwMode="auto">
                      <a:xfrm>
                        <a:off x="4179888" y="5094288"/>
                        <a:ext cx="976312" cy="514350"/>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A5392705-6E21-438B-90FD-833615CD91B6}"/>
              </a:ext>
            </a:extLst>
          </p:cNvPr>
          <p:cNvGraphicFramePr>
            <a:graphicFrameLocks noChangeAspect="1"/>
          </p:cNvGraphicFramePr>
          <p:nvPr>
            <p:extLst>
              <p:ext uri="{D42A27DB-BD31-4B8C-83A1-F6EECF244321}">
                <p14:modId xmlns:p14="http://schemas.microsoft.com/office/powerpoint/2010/main" val="2046232453"/>
              </p:ext>
            </p:extLst>
          </p:nvPr>
        </p:nvGraphicFramePr>
        <p:xfrm>
          <a:off x="7819760" y="2356994"/>
          <a:ext cx="2200275" cy="2054225"/>
        </p:xfrm>
        <a:graphic>
          <a:graphicData uri="http://schemas.openxmlformats.org/presentationml/2006/ole">
            <mc:AlternateContent xmlns:mc="http://schemas.openxmlformats.org/markup-compatibility/2006">
              <mc:Choice xmlns:v="urn:schemas-microsoft-com:vml" Requires="v">
                <p:oleObj spid="_x0000_s16687" name="Equation" r:id="rId15" imgW="1002960" imgH="914400" progId="Equation.DSMT4">
                  <p:embed/>
                </p:oleObj>
              </mc:Choice>
              <mc:Fallback>
                <p:oleObj name="Equation" r:id="rId15" imgW="1002960" imgH="914400" progId="Equation.DSMT4">
                  <p:embed/>
                  <p:pic>
                    <p:nvPicPr>
                      <p:cNvPr id="17" name="Oggetto 16">
                        <a:extLst>
                          <a:ext uri="{FF2B5EF4-FFF2-40B4-BE49-F238E27FC236}">
                            <a16:creationId xmlns:a16="http://schemas.microsoft.com/office/drawing/2014/main" id="{9576C04D-CD96-4CC1-9FCB-919BCBB1303D}"/>
                          </a:ext>
                        </a:extLst>
                      </p:cNvPr>
                      <p:cNvPicPr>
                        <a:picLocks noChangeAspect="1" noChangeArrowheads="1"/>
                      </p:cNvPicPr>
                      <p:nvPr/>
                    </p:nvPicPr>
                    <p:blipFill>
                      <a:blip r:embed="rId16"/>
                      <a:srcRect/>
                      <a:stretch>
                        <a:fillRect/>
                      </a:stretch>
                    </p:blipFill>
                    <p:spPr bwMode="auto">
                      <a:xfrm>
                        <a:off x="7819760" y="2356994"/>
                        <a:ext cx="2200275" cy="2054225"/>
                      </a:xfrm>
                      <a:prstGeom prst="rect">
                        <a:avLst/>
                      </a:prstGeom>
                      <a:noFill/>
                    </p:spPr>
                  </p:pic>
                </p:oleObj>
              </mc:Fallback>
            </mc:AlternateContent>
          </a:graphicData>
        </a:graphic>
      </p:graphicFrame>
      <p:graphicFrame>
        <p:nvGraphicFramePr>
          <p:cNvPr id="27" name="Oggetto 26">
            <a:extLst>
              <a:ext uri="{FF2B5EF4-FFF2-40B4-BE49-F238E27FC236}">
                <a16:creationId xmlns:a16="http://schemas.microsoft.com/office/drawing/2014/main" id="{42893A3E-43D4-4BE5-995F-F4CCCA5E4258}"/>
              </a:ext>
            </a:extLst>
          </p:cNvPr>
          <p:cNvGraphicFramePr>
            <a:graphicFrameLocks noChangeAspect="1"/>
          </p:cNvGraphicFramePr>
          <p:nvPr>
            <p:extLst>
              <p:ext uri="{D42A27DB-BD31-4B8C-83A1-F6EECF244321}">
                <p14:modId xmlns:p14="http://schemas.microsoft.com/office/powerpoint/2010/main" val="2987868238"/>
              </p:ext>
            </p:extLst>
          </p:nvPr>
        </p:nvGraphicFramePr>
        <p:xfrm>
          <a:off x="7876910" y="923894"/>
          <a:ext cx="2143125" cy="969963"/>
        </p:xfrm>
        <a:graphic>
          <a:graphicData uri="http://schemas.openxmlformats.org/presentationml/2006/ole">
            <mc:AlternateContent xmlns:mc="http://schemas.openxmlformats.org/markup-compatibility/2006">
              <mc:Choice xmlns:v="urn:schemas-microsoft-com:vml" Requires="v">
                <p:oleObj spid="_x0000_s16688" name="Equation" r:id="rId17" imgW="977760" imgH="431640" progId="Equation.DSMT4">
                  <p:embed/>
                </p:oleObj>
              </mc:Choice>
              <mc:Fallback>
                <p:oleObj name="Equation" r:id="rId17" imgW="977760" imgH="431640" progId="Equation.DSMT4">
                  <p:embed/>
                  <p:pic>
                    <p:nvPicPr>
                      <p:cNvPr id="17" name="Oggetto 16">
                        <a:extLst>
                          <a:ext uri="{FF2B5EF4-FFF2-40B4-BE49-F238E27FC236}">
                            <a16:creationId xmlns:a16="http://schemas.microsoft.com/office/drawing/2014/main" id="{9576C04D-CD96-4CC1-9FCB-919BCBB1303D}"/>
                          </a:ext>
                        </a:extLst>
                      </p:cNvPr>
                      <p:cNvPicPr>
                        <a:picLocks noChangeAspect="1" noChangeArrowheads="1"/>
                      </p:cNvPicPr>
                      <p:nvPr/>
                    </p:nvPicPr>
                    <p:blipFill>
                      <a:blip r:embed="rId18"/>
                      <a:srcRect/>
                      <a:stretch>
                        <a:fillRect/>
                      </a:stretch>
                    </p:blipFill>
                    <p:spPr bwMode="auto">
                      <a:xfrm>
                        <a:off x="7876910" y="923894"/>
                        <a:ext cx="2143125" cy="969963"/>
                      </a:xfrm>
                      <a:prstGeom prst="rect">
                        <a:avLst/>
                      </a:prstGeom>
                      <a:noFill/>
                    </p:spPr>
                  </p:pic>
                </p:oleObj>
              </mc:Fallback>
            </mc:AlternateContent>
          </a:graphicData>
        </a:graphic>
      </p:graphicFrame>
      <p:graphicFrame>
        <p:nvGraphicFramePr>
          <p:cNvPr id="31" name="Oggetto 30">
            <a:extLst>
              <a:ext uri="{FF2B5EF4-FFF2-40B4-BE49-F238E27FC236}">
                <a16:creationId xmlns:a16="http://schemas.microsoft.com/office/drawing/2014/main" id="{B5B2919A-F3C0-42F7-BDDE-8295F9F0F24A}"/>
              </a:ext>
            </a:extLst>
          </p:cNvPr>
          <p:cNvGraphicFramePr>
            <a:graphicFrameLocks noChangeAspect="1"/>
          </p:cNvGraphicFramePr>
          <p:nvPr>
            <p:extLst>
              <p:ext uri="{D42A27DB-BD31-4B8C-83A1-F6EECF244321}">
                <p14:modId xmlns:p14="http://schemas.microsoft.com/office/powerpoint/2010/main" val="864068784"/>
              </p:ext>
            </p:extLst>
          </p:nvPr>
        </p:nvGraphicFramePr>
        <p:xfrm>
          <a:off x="6646333" y="4710444"/>
          <a:ext cx="3814762" cy="1141412"/>
        </p:xfrm>
        <a:graphic>
          <a:graphicData uri="http://schemas.openxmlformats.org/presentationml/2006/ole">
            <mc:AlternateContent xmlns:mc="http://schemas.openxmlformats.org/markup-compatibility/2006">
              <mc:Choice xmlns:v="urn:schemas-microsoft-com:vml" Requires="v">
                <p:oleObj spid="_x0000_s16689" name="Equation" r:id="rId19" imgW="1739880" imgH="507960" progId="Equation.DSMT4">
                  <p:embed/>
                </p:oleObj>
              </mc:Choice>
              <mc:Fallback>
                <p:oleObj name="Equation" r:id="rId19" imgW="1739880" imgH="507960" progId="Equation.DSMT4">
                  <p:embed/>
                  <p:pic>
                    <p:nvPicPr>
                      <p:cNvPr id="26" name="Oggetto 25">
                        <a:extLst>
                          <a:ext uri="{FF2B5EF4-FFF2-40B4-BE49-F238E27FC236}">
                            <a16:creationId xmlns:a16="http://schemas.microsoft.com/office/drawing/2014/main" id="{A5392705-6E21-438B-90FD-833615CD91B6}"/>
                          </a:ext>
                        </a:extLst>
                      </p:cNvPr>
                      <p:cNvPicPr>
                        <a:picLocks noChangeAspect="1" noChangeArrowheads="1"/>
                      </p:cNvPicPr>
                      <p:nvPr/>
                    </p:nvPicPr>
                    <p:blipFill>
                      <a:blip r:embed="rId20"/>
                      <a:srcRect/>
                      <a:stretch>
                        <a:fillRect/>
                      </a:stretch>
                    </p:blipFill>
                    <p:spPr bwMode="auto">
                      <a:xfrm>
                        <a:off x="6646333" y="4710444"/>
                        <a:ext cx="3814762" cy="1141412"/>
                      </a:xfrm>
                      <a:prstGeom prst="rect">
                        <a:avLst/>
                      </a:prstGeom>
                      <a:noFill/>
                    </p:spPr>
                  </p:pic>
                </p:oleObj>
              </mc:Fallback>
            </mc:AlternateContent>
          </a:graphicData>
        </a:graphic>
      </p:graphicFrame>
      <p:sp>
        <p:nvSpPr>
          <p:cNvPr id="32" name="CasellaDiTesto 31">
            <a:extLst>
              <a:ext uri="{FF2B5EF4-FFF2-40B4-BE49-F238E27FC236}">
                <a16:creationId xmlns:a16="http://schemas.microsoft.com/office/drawing/2014/main" id="{3BCF0BB8-A936-47A4-B252-7CE237AA5140}"/>
              </a:ext>
            </a:extLst>
          </p:cNvPr>
          <p:cNvSpPr txBox="1"/>
          <p:nvPr/>
        </p:nvSpPr>
        <p:spPr>
          <a:xfrm>
            <a:off x="9676726" y="3444226"/>
            <a:ext cx="2170787"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relative</a:t>
            </a:r>
          </a:p>
          <a:p>
            <a:r>
              <a:rPr lang="en-US" sz="2400" dirty="0">
                <a:latin typeface="Arial" panose="020B0604020202020204" pitchFamily="34" charset="0"/>
                <a:cs typeface="Arial" panose="020B0604020202020204" pitchFamily="34" charset="0"/>
              </a:rPr>
              <a:t>matching error</a:t>
            </a:r>
          </a:p>
        </p:txBody>
      </p:sp>
    </p:spTree>
    <p:extLst>
      <p:ext uri="{BB962C8B-B14F-4D97-AF65-F5344CB8AC3E}">
        <p14:creationId xmlns:p14="http://schemas.microsoft.com/office/powerpoint/2010/main" val="36653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3" grpId="0"/>
      <p:bldP spid="24"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E4CC4B1-0D49-4036-BD62-7258DB36025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9431F08-83D5-4878-802C-DAEFB276A367}"/>
              </a:ext>
            </a:extLst>
          </p:cNvPr>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5" name="Oggetto 4">
            <a:extLst>
              <a:ext uri="{FF2B5EF4-FFF2-40B4-BE49-F238E27FC236}">
                <a16:creationId xmlns:a16="http://schemas.microsoft.com/office/drawing/2014/main" id="{C43C1383-9B3D-441E-961C-14B593459FC3}"/>
              </a:ext>
            </a:extLst>
          </p:cNvPr>
          <p:cNvGraphicFramePr>
            <a:graphicFrameLocks noChangeAspect="1"/>
          </p:cNvGraphicFramePr>
          <p:nvPr>
            <p:extLst>
              <p:ext uri="{D42A27DB-BD31-4B8C-83A1-F6EECF244321}">
                <p14:modId xmlns:p14="http://schemas.microsoft.com/office/powerpoint/2010/main" val="500031213"/>
              </p:ext>
            </p:extLst>
          </p:nvPr>
        </p:nvGraphicFramePr>
        <p:xfrm>
          <a:off x="7528186" y="5095007"/>
          <a:ext cx="3563937" cy="969963"/>
        </p:xfrm>
        <a:graphic>
          <a:graphicData uri="http://schemas.openxmlformats.org/presentationml/2006/ole">
            <mc:AlternateContent xmlns:mc="http://schemas.openxmlformats.org/markup-compatibility/2006">
              <mc:Choice xmlns:v="urn:schemas-microsoft-com:vml" Requires="v">
                <p:oleObj spid="_x0000_s18666" name="Equation" r:id="rId3" imgW="1625400" imgH="431640" progId="Equation.DSMT4">
                  <p:embed/>
                </p:oleObj>
              </mc:Choice>
              <mc:Fallback>
                <p:oleObj name="Equation" r:id="rId3" imgW="1625400" imgH="431640" progId="Equation.DSMT4">
                  <p:embed/>
                  <p:pic>
                    <p:nvPicPr>
                      <p:cNvPr id="5" name="Oggetto 4">
                        <a:extLst>
                          <a:ext uri="{FF2B5EF4-FFF2-40B4-BE49-F238E27FC236}">
                            <a16:creationId xmlns:a16="http://schemas.microsoft.com/office/drawing/2014/main" id="{E09A192A-BDCF-41FD-A29F-06868A30D83C}"/>
                          </a:ext>
                        </a:extLst>
                      </p:cNvPr>
                      <p:cNvPicPr>
                        <a:picLocks noChangeAspect="1" noChangeArrowheads="1"/>
                      </p:cNvPicPr>
                      <p:nvPr/>
                    </p:nvPicPr>
                    <p:blipFill>
                      <a:blip r:embed="rId4"/>
                      <a:srcRect/>
                      <a:stretch>
                        <a:fillRect/>
                      </a:stretch>
                    </p:blipFill>
                    <p:spPr bwMode="auto">
                      <a:xfrm>
                        <a:off x="7528186" y="5095007"/>
                        <a:ext cx="3563937" cy="969963"/>
                      </a:xfrm>
                      <a:prstGeom prst="rect">
                        <a:avLst/>
                      </a:prstGeom>
                      <a:noFill/>
                    </p:spPr>
                  </p:pic>
                </p:oleObj>
              </mc:Fallback>
            </mc:AlternateContent>
          </a:graphicData>
        </a:graphic>
      </p:graphicFrame>
      <p:sp>
        <p:nvSpPr>
          <p:cNvPr id="6" name="Titolo 1">
            <a:extLst>
              <a:ext uri="{FF2B5EF4-FFF2-40B4-BE49-F238E27FC236}">
                <a16:creationId xmlns:a16="http://schemas.microsoft.com/office/drawing/2014/main" id="{54F26453-6BB2-4A7F-9211-FA65807BE8C2}"/>
              </a:ext>
            </a:extLst>
          </p:cNvPr>
          <p:cNvSpPr>
            <a:spLocks noGrp="1"/>
          </p:cNvSpPr>
          <p:nvPr>
            <p:ph type="title"/>
          </p:nvPr>
        </p:nvSpPr>
        <p:spPr>
          <a:xfrm>
            <a:off x="850899" y="279166"/>
            <a:ext cx="10515600" cy="662397"/>
          </a:xfrm>
        </p:spPr>
        <p:txBody>
          <a:bodyPr/>
          <a:lstStyle/>
          <a:p>
            <a:r>
              <a:rPr lang="en-US" dirty="0"/>
              <a:t>Fully differential amplifier with resistive feedback</a:t>
            </a:r>
          </a:p>
        </p:txBody>
      </p:sp>
      <p:pic>
        <p:nvPicPr>
          <p:cNvPr id="14" name="Elemento grafico 13">
            <a:extLst>
              <a:ext uri="{FF2B5EF4-FFF2-40B4-BE49-F238E27FC236}">
                <a16:creationId xmlns:a16="http://schemas.microsoft.com/office/drawing/2014/main" id="{EC867438-C8DB-42E9-AC19-1699CA5051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765" y="1172443"/>
            <a:ext cx="5435934" cy="3160153"/>
          </a:xfrm>
          <a:prstGeom prst="rect">
            <a:avLst/>
          </a:prstGeom>
        </p:spPr>
      </p:pic>
      <p:graphicFrame>
        <p:nvGraphicFramePr>
          <p:cNvPr id="15" name="Oggetto 14">
            <a:extLst>
              <a:ext uri="{FF2B5EF4-FFF2-40B4-BE49-F238E27FC236}">
                <a16:creationId xmlns:a16="http://schemas.microsoft.com/office/drawing/2014/main" id="{3B2540A9-2F9F-4A63-9D59-75BE5FBD470E}"/>
              </a:ext>
            </a:extLst>
          </p:cNvPr>
          <p:cNvGraphicFramePr>
            <a:graphicFrameLocks noChangeAspect="1"/>
          </p:cNvGraphicFramePr>
          <p:nvPr>
            <p:extLst>
              <p:ext uri="{D42A27DB-BD31-4B8C-83A1-F6EECF244321}">
                <p14:modId xmlns:p14="http://schemas.microsoft.com/office/powerpoint/2010/main" val="165719154"/>
              </p:ext>
            </p:extLst>
          </p:nvPr>
        </p:nvGraphicFramePr>
        <p:xfrm>
          <a:off x="6428049" y="1172443"/>
          <a:ext cx="2200275" cy="1027113"/>
        </p:xfrm>
        <a:graphic>
          <a:graphicData uri="http://schemas.openxmlformats.org/presentationml/2006/ole">
            <mc:AlternateContent xmlns:mc="http://schemas.openxmlformats.org/markup-compatibility/2006">
              <mc:Choice xmlns:v="urn:schemas-microsoft-com:vml" Requires="v">
                <p:oleObj spid="_x0000_s18667" name="Equation" r:id="rId7" imgW="1002960" imgH="457200" progId="Equation.DSMT4">
                  <p:embed/>
                </p:oleObj>
              </mc:Choice>
              <mc:Fallback>
                <p:oleObj name="Equation" r:id="rId7" imgW="1002960" imgH="457200" progId="Equation.DSMT4">
                  <p:embed/>
                  <p:pic>
                    <p:nvPicPr>
                      <p:cNvPr id="26" name="Oggetto 25">
                        <a:extLst>
                          <a:ext uri="{FF2B5EF4-FFF2-40B4-BE49-F238E27FC236}">
                            <a16:creationId xmlns:a16="http://schemas.microsoft.com/office/drawing/2014/main" id="{A5392705-6E21-438B-90FD-833615CD91B6}"/>
                          </a:ext>
                        </a:extLst>
                      </p:cNvPr>
                      <p:cNvPicPr>
                        <a:picLocks noChangeAspect="1" noChangeArrowheads="1"/>
                      </p:cNvPicPr>
                      <p:nvPr/>
                    </p:nvPicPr>
                    <p:blipFill>
                      <a:blip r:embed="rId8"/>
                      <a:srcRect/>
                      <a:stretch>
                        <a:fillRect/>
                      </a:stretch>
                    </p:blipFill>
                    <p:spPr bwMode="auto">
                      <a:xfrm>
                        <a:off x="6428049" y="1172443"/>
                        <a:ext cx="2200275" cy="1027113"/>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7081312E-446D-4A9C-A54F-7BD2C02BEF39}"/>
              </a:ext>
            </a:extLst>
          </p:cNvPr>
          <p:cNvSpPr txBox="1"/>
          <p:nvPr/>
        </p:nvSpPr>
        <p:spPr>
          <a:xfrm>
            <a:off x="1099877" y="4379773"/>
            <a:ext cx="2200275" cy="46554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Nominal case:</a:t>
            </a:r>
          </a:p>
        </p:txBody>
      </p:sp>
      <p:graphicFrame>
        <p:nvGraphicFramePr>
          <p:cNvPr id="17" name="Oggetto 16">
            <a:extLst>
              <a:ext uri="{FF2B5EF4-FFF2-40B4-BE49-F238E27FC236}">
                <a16:creationId xmlns:a16="http://schemas.microsoft.com/office/drawing/2014/main" id="{6E5F0355-C2E8-4544-83E6-A82AA4F00F15}"/>
              </a:ext>
            </a:extLst>
          </p:cNvPr>
          <p:cNvGraphicFramePr>
            <a:graphicFrameLocks noChangeAspect="1"/>
          </p:cNvGraphicFramePr>
          <p:nvPr>
            <p:extLst>
              <p:ext uri="{D42A27DB-BD31-4B8C-83A1-F6EECF244321}">
                <p14:modId xmlns:p14="http://schemas.microsoft.com/office/powerpoint/2010/main" val="3453710090"/>
              </p:ext>
            </p:extLst>
          </p:nvPr>
        </p:nvGraphicFramePr>
        <p:xfrm>
          <a:off x="6531416" y="2418013"/>
          <a:ext cx="3941762" cy="919163"/>
        </p:xfrm>
        <a:graphic>
          <a:graphicData uri="http://schemas.openxmlformats.org/presentationml/2006/ole">
            <mc:AlternateContent xmlns:mc="http://schemas.openxmlformats.org/markup-compatibility/2006">
              <mc:Choice xmlns:v="urn:schemas-microsoft-com:vml" Requires="v">
                <p:oleObj spid="_x0000_s18668" name="Equation" r:id="rId9" imgW="1879560" imgH="431640" progId="Equation.DSMT4">
                  <p:embed/>
                </p:oleObj>
              </mc:Choice>
              <mc:Fallback>
                <p:oleObj name="Equation" r:id="rId9" imgW="1879560" imgH="431640" progId="Equation.DSMT4">
                  <p:embed/>
                  <p:pic>
                    <p:nvPicPr>
                      <p:cNvPr id="17" name="Oggetto 16">
                        <a:extLst>
                          <a:ext uri="{FF2B5EF4-FFF2-40B4-BE49-F238E27FC236}">
                            <a16:creationId xmlns:a16="http://schemas.microsoft.com/office/drawing/2014/main" id="{F3ECFDBD-9D7F-49B6-B9A0-C15965E96775}"/>
                          </a:ext>
                        </a:extLst>
                      </p:cNvPr>
                      <p:cNvPicPr>
                        <a:picLocks noChangeAspect="1" noChangeArrowheads="1"/>
                      </p:cNvPicPr>
                      <p:nvPr/>
                    </p:nvPicPr>
                    <p:blipFill>
                      <a:blip r:embed="rId10"/>
                      <a:srcRect/>
                      <a:stretch>
                        <a:fillRect/>
                      </a:stretch>
                    </p:blipFill>
                    <p:spPr bwMode="auto">
                      <a:xfrm>
                        <a:off x="6531416" y="2418013"/>
                        <a:ext cx="3941762" cy="919163"/>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3C5F4194-BB1C-403D-B52E-1BAB78CCE571}"/>
              </a:ext>
            </a:extLst>
          </p:cNvPr>
          <p:cNvGraphicFramePr>
            <a:graphicFrameLocks noChangeAspect="1"/>
          </p:cNvGraphicFramePr>
          <p:nvPr>
            <p:extLst>
              <p:ext uri="{D42A27DB-BD31-4B8C-83A1-F6EECF244321}">
                <p14:modId xmlns:p14="http://schemas.microsoft.com/office/powerpoint/2010/main" val="738655288"/>
              </p:ext>
            </p:extLst>
          </p:nvPr>
        </p:nvGraphicFramePr>
        <p:xfrm>
          <a:off x="1227670" y="4870487"/>
          <a:ext cx="1944688" cy="973137"/>
        </p:xfrm>
        <a:graphic>
          <a:graphicData uri="http://schemas.openxmlformats.org/presentationml/2006/ole">
            <mc:AlternateContent xmlns:mc="http://schemas.openxmlformats.org/markup-compatibility/2006">
              <mc:Choice xmlns:v="urn:schemas-microsoft-com:vml" Requires="v">
                <p:oleObj spid="_x0000_s18669" name="Equation" r:id="rId11" imgW="927000" imgH="457200" progId="Equation.DSMT4">
                  <p:embed/>
                </p:oleObj>
              </mc:Choice>
              <mc:Fallback>
                <p:oleObj name="Equation" r:id="rId11" imgW="927000" imgH="457200" progId="Equation.DSMT4">
                  <p:embed/>
                  <p:pic>
                    <p:nvPicPr>
                      <p:cNvPr id="17" name="Oggetto 16">
                        <a:extLst>
                          <a:ext uri="{FF2B5EF4-FFF2-40B4-BE49-F238E27FC236}">
                            <a16:creationId xmlns:a16="http://schemas.microsoft.com/office/drawing/2014/main" id="{6E5F0355-C2E8-4544-83E6-A82AA4F00F15}"/>
                          </a:ext>
                        </a:extLst>
                      </p:cNvPr>
                      <p:cNvPicPr>
                        <a:picLocks noChangeAspect="1" noChangeArrowheads="1"/>
                      </p:cNvPicPr>
                      <p:nvPr/>
                    </p:nvPicPr>
                    <p:blipFill>
                      <a:blip r:embed="rId12"/>
                      <a:srcRect/>
                      <a:stretch>
                        <a:fillRect/>
                      </a:stretch>
                    </p:blipFill>
                    <p:spPr bwMode="auto">
                      <a:xfrm>
                        <a:off x="1227670" y="4870487"/>
                        <a:ext cx="1944688" cy="973137"/>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AC3A2D03-ACEF-40F8-8C66-FE165D691196}"/>
              </a:ext>
            </a:extLst>
          </p:cNvPr>
          <p:cNvGraphicFramePr>
            <a:graphicFrameLocks noChangeAspect="1"/>
          </p:cNvGraphicFramePr>
          <p:nvPr>
            <p:extLst>
              <p:ext uri="{D42A27DB-BD31-4B8C-83A1-F6EECF244321}">
                <p14:modId xmlns:p14="http://schemas.microsoft.com/office/powerpoint/2010/main" val="3912535197"/>
              </p:ext>
            </p:extLst>
          </p:nvPr>
        </p:nvGraphicFramePr>
        <p:xfrm>
          <a:off x="9100563" y="1278011"/>
          <a:ext cx="1711325" cy="815975"/>
        </p:xfrm>
        <a:graphic>
          <a:graphicData uri="http://schemas.openxmlformats.org/presentationml/2006/ole">
            <mc:AlternateContent xmlns:mc="http://schemas.openxmlformats.org/markup-compatibility/2006">
              <mc:Choice xmlns:v="urn:schemas-microsoft-com:vml" Requires="v">
                <p:oleObj spid="_x0000_s18670" name="Equation" r:id="rId13" imgW="825480" imgH="393480" progId="Equation.DSMT4">
                  <p:embed/>
                </p:oleObj>
              </mc:Choice>
              <mc:Fallback>
                <p:oleObj name="Equation" r:id="rId13" imgW="825480" imgH="393480" progId="Equation.DSMT4">
                  <p:embed/>
                  <p:pic>
                    <p:nvPicPr>
                      <p:cNvPr id="15" name="Oggetto 14">
                        <a:extLst>
                          <a:ext uri="{FF2B5EF4-FFF2-40B4-BE49-F238E27FC236}">
                            <a16:creationId xmlns:a16="http://schemas.microsoft.com/office/drawing/2014/main" id="{71EE5054-860B-4AEE-BA85-0FC1F258C79C}"/>
                          </a:ext>
                        </a:extLst>
                      </p:cNvPr>
                      <p:cNvPicPr>
                        <a:picLocks noChangeAspect="1" noChangeArrowheads="1"/>
                      </p:cNvPicPr>
                      <p:nvPr/>
                    </p:nvPicPr>
                    <p:blipFill>
                      <a:blip r:embed="rId14"/>
                      <a:srcRect/>
                      <a:stretch>
                        <a:fillRect/>
                      </a:stretch>
                    </p:blipFill>
                    <p:spPr bwMode="auto">
                      <a:xfrm>
                        <a:off x="9100563" y="1278011"/>
                        <a:ext cx="1711325" cy="815975"/>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83DCB181-33FE-4077-BDB9-F3B834319DD4}"/>
              </a:ext>
            </a:extLst>
          </p:cNvPr>
          <p:cNvGraphicFramePr>
            <a:graphicFrameLocks noChangeAspect="1"/>
          </p:cNvGraphicFramePr>
          <p:nvPr>
            <p:extLst>
              <p:ext uri="{D42A27DB-BD31-4B8C-83A1-F6EECF244321}">
                <p14:modId xmlns:p14="http://schemas.microsoft.com/office/powerpoint/2010/main" val="3194850539"/>
              </p:ext>
            </p:extLst>
          </p:nvPr>
        </p:nvGraphicFramePr>
        <p:xfrm>
          <a:off x="6636806" y="3696325"/>
          <a:ext cx="3541712" cy="919162"/>
        </p:xfrm>
        <a:graphic>
          <a:graphicData uri="http://schemas.openxmlformats.org/presentationml/2006/ole">
            <mc:AlternateContent xmlns:mc="http://schemas.openxmlformats.org/markup-compatibility/2006">
              <mc:Choice xmlns:v="urn:schemas-microsoft-com:vml" Requires="v">
                <p:oleObj spid="_x0000_s18671" name="Equation" r:id="rId15" imgW="1688760" imgH="431640" progId="Equation.DSMT4">
                  <p:embed/>
                </p:oleObj>
              </mc:Choice>
              <mc:Fallback>
                <p:oleObj name="Equation" r:id="rId15" imgW="1688760" imgH="431640" progId="Equation.DSMT4">
                  <p:embed/>
                  <p:pic>
                    <p:nvPicPr>
                      <p:cNvPr id="17" name="Oggetto 16">
                        <a:extLst>
                          <a:ext uri="{FF2B5EF4-FFF2-40B4-BE49-F238E27FC236}">
                            <a16:creationId xmlns:a16="http://schemas.microsoft.com/office/drawing/2014/main" id="{6E5F0355-C2E8-4544-83E6-A82AA4F00F15}"/>
                          </a:ext>
                        </a:extLst>
                      </p:cNvPr>
                      <p:cNvPicPr>
                        <a:picLocks noChangeAspect="1" noChangeArrowheads="1"/>
                      </p:cNvPicPr>
                      <p:nvPr/>
                    </p:nvPicPr>
                    <p:blipFill>
                      <a:blip r:embed="rId16"/>
                      <a:srcRect/>
                      <a:stretch>
                        <a:fillRect/>
                      </a:stretch>
                    </p:blipFill>
                    <p:spPr bwMode="auto">
                      <a:xfrm>
                        <a:off x="6636806" y="3696325"/>
                        <a:ext cx="3541712" cy="919162"/>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599B1781-2CD9-4FF1-80E5-ABDFE961AA99}"/>
              </a:ext>
            </a:extLst>
          </p:cNvPr>
          <p:cNvGraphicFramePr>
            <a:graphicFrameLocks noChangeAspect="1"/>
          </p:cNvGraphicFramePr>
          <p:nvPr>
            <p:extLst>
              <p:ext uri="{D42A27DB-BD31-4B8C-83A1-F6EECF244321}">
                <p14:modId xmlns:p14="http://schemas.microsoft.com/office/powerpoint/2010/main" val="1981535382"/>
              </p:ext>
            </p:extLst>
          </p:nvPr>
        </p:nvGraphicFramePr>
        <p:xfrm>
          <a:off x="5457382" y="5084586"/>
          <a:ext cx="2062162" cy="998537"/>
        </p:xfrm>
        <a:graphic>
          <a:graphicData uri="http://schemas.openxmlformats.org/presentationml/2006/ole">
            <mc:AlternateContent xmlns:mc="http://schemas.openxmlformats.org/markup-compatibility/2006">
              <mc:Choice xmlns:v="urn:schemas-microsoft-com:vml" Requires="v">
                <p:oleObj spid="_x0000_s18672" name="Equation" r:id="rId17" imgW="939600" imgH="444240" progId="Equation.DSMT4">
                  <p:embed/>
                </p:oleObj>
              </mc:Choice>
              <mc:Fallback>
                <p:oleObj name="Equation" r:id="rId17" imgW="939600" imgH="444240" progId="Equation.DSMT4">
                  <p:embed/>
                  <p:pic>
                    <p:nvPicPr>
                      <p:cNvPr id="5" name="Oggetto 4">
                        <a:extLst>
                          <a:ext uri="{FF2B5EF4-FFF2-40B4-BE49-F238E27FC236}">
                            <a16:creationId xmlns:a16="http://schemas.microsoft.com/office/drawing/2014/main" id="{C43C1383-9B3D-441E-961C-14B593459FC3}"/>
                          </a:ext>
                        </a:extLst>
                      </p:cNvPr>
                      <p:cNvPicPr>
                        <a:picLocks noChangeAspect="1" noChangeArrowheads="1"/>
                      </p:cNvPicPr>
                      <p:nvPr/>
                    </p:nvPicPr>
                    <p:blipFill>
                      <a:blip r:embed="rId18"/>
                      <a:srcRect/>
                      <a:stretch>
                        <a:fillRect/>
                      </a:stretch>
                    </p:blipFill>
                    <p:spPr bwMode="auto">
                      <a:xfrm>
                        <a:off x="5457382" y="5084586"/>
                        <a:ext cx="2062162" cy="998537"/>
                      </a:xfrm>
                      <a:prstGeom prst="rect">
                        <a:avLst/>
                      </a:prstGeom>
                      <a:noFill/>
                    </p:spPr>
                  </p:pic>
                </p:oleObj>
              </mc:Fallback>
            </mc:AlternateContent>
          </a:graphicData>
        </a:graphic>
      </p:graphicFrame>
      <p:sp>
        <p:nvSpPr>
          <p:cNvPr id="22" name="Parentesi graffa chiusa 21">
            <a:extLst>
              <a:ext uri="{FF2B5EF4-FFF2-40B4-BE49-F238E27FC236}">
                <a16:creationId xmlns:a16="http://schemas.microsoft.com/office/drawing/2014/main" id="{42001FEC-E1DF-4903-B14A-7D47F72D9011}"/>
              </a:ext>
            </a:extLst>
          </p:cNvPr>
          <p:cNvSpPr/>
          <p:nvPr/>
        </p:nvSpPr>
        <p:spPr>
          <a:xfrm>
            <a:off x="3172358" y="4870487"/>
            <a:ext cx="320142" cy="973137"/>
          </a:xfrm>
          <a:prstGeom prst="rightBrace">
            <a:avLst>
              <a:gd name="adj1" fmla="val 4800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igura a mano libera: forma 22">
            <a:extLst>
              <a:ext uri="{FF2B5EF4-FFF2-40B4-BE49-F238E27FC236}">
                <a16:creationId xmlns:a16="http://schemas.microsoft.com/office/drawing/2014/main" id="{B3993FFD-BA73-40C7-AA99-7277FC6127CC}"/>
              </a:ext>
            </a:extLst>
          </p:cNvPr>
          <p:cNvSpPr/>
          <p:nvPr/>
        </p:nvSpPr>
        <p:spPr>
          <a:xfrm>
            <a:off x="3759200" y="4089400"/>
            <a:ext cx="2755900" cy="1298106"/>
          </a:xfrm>
          <a:custGeom>
            <a:avLst/>
            <a:gdLst>
              <a:gd name="connsiteX0" fmla="*/ 0 w 2755900"/>
              <a:gd name="connsiteY0" fmla="*/ 1408510 h 1436616"/>
              <a:gd name="connsiteX1" fmla="*/ 393700 w 2755900"/>
              <a:gd name="connsiteY1" fmla="*/ 1408510 h 1436616"/>
              <a:gd name="connsiteX2" fmla="*/ 838200 w 2755900"/>
              <a:gd name="connsiteY2" fmla="*/ 1116410 h 1436616"/>
              <a:gd name="connsiteX3" fmla="*/ 1143000 w 2755900"/>
              <a:gd name="connsiteY3" fmla="*/ 468710 h 1436616"/>
              <a:gd name="connsiteX4" fmla="*/ 1981200 w 2755900"/>
              <a:gd name="connsiteY4" fmla="*/ 49610 h 1436616"/>
              <a:gd name="connsiteX5" fmla="*/ 2755900 w 2755900"/>
              <a:gd name="connsiteY5" fmla="*/ 24210 h 143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5900" h="1436616">
                <a:moveTo>
                  <a:pt x="0" y="1408510"/>
                </a:moveTo>
                <a:cubicBezTo>
                  <a:pt x="127000" y="1432851"/>
                  <a:pt x="254000" y="1457193"/>
                  <a:pt x="393700" y="1408510"/>
                </a:cubicBezTo>
                <a:cubicBezTo>
                  <a:pt x="533400" y="1359827"/>
                  <a:pt x="713317" y="1273043"/>
                  <a:pt x="838200" y="1116410"/>
                </a:cubicBezTo>
                <a:cubicBezTo>
                  <a:pt x="963083" y="959777"/>
                  <a:pt x="952500" y="646510"/>
                  <a:pt x="1143000" y="468710"/>
                </a:cubicBezTo>
                <a:cubicBezTo>
                  <a:pt x="1333500" y="290910"/>
                  <a:pt x="1712383" y="123693"/>
                  <a:pt x="1981200" y="49610"/>
                </a:cubicBezTo>
                <a:cubicBezTo>
                  <a:pt x="2250017" y="-24473"/>
                  <a:pt x="2502958" y="-132"/>
                  <a:pt x="2755900" y="24210"/>
                </a:cubicBezTo>
              </a:path>
            </a:pathLst>
          </a:custGeom>
          <a:noFill/>
          <a:ln w="317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con angoli arrotondati 23">
            <a:extLst>
              <a:ext uri="{FF2B5EF4-FFF2-40B4-BE49-F238E27FC236}">
                <a16:creationId xmlns:a16="http://schemas.microsoft.com/office/drawing/2014/main" id="{B6016C52-B075-460F-B8C7-B18B5691C1FF}"/>
              </a:ext>
            </a:extLst>
          </p:cNvPr>
          <p:cNvSpPr/>
          <p:nvPr/>
        </p:nvSpPr>
        <p:spPr>
          <a:xfrm>
            <a:off x="10178518" y="5084586"/>
            <a:ext cx="1098115" cy="9985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0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9A31F7E1-EE97-4596-8158-896BC3C4496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91CAFCB-282F-4F20-8D02-9D59EB9F2C25}"/>
              </a:ext>
            </a:extLst>
          </p:cNvPr>
          <p:cNvSpPr>
            <a:spLocks noGrp="1"/>
          </p:cNvSpPr>
          <p:nvPr>
            <p:ph type="sldNum" sz="quarter" idx="12"/>
          </p:nvPr>
        </p:nvSpPr>
        <p:spPr/>
        <p:txBody>
          <a:bodyPr/>
          <a:lstStyle/>
          <a:p>
            <a:fld id="{02055017-B6DE-4C35-A63B-40EADAC97849}" type="slidenum">
              <a:rPr lang="en-US" smtClean="0"/>
              <a:t>28</a:t>
            </a:fld>
            <a:endParaRPr lang="en-US" dirty="0"/>
          </a:p>
        </p:txBody>
      </p:sp>
      <p:sp>
        <p:nvSpPr>
          <p:cNvPr id="6" name="Titolo 1">
            <a:extLst>
              <a:ext uri="{FF2B5EF4-FFF2-40B4-BE49-F238E27FC236}">
                <a16:creationId xmlns:a16="http://schemas.microsoft.com/office/drawing/2014/main" id="{0CB9EE07-28F3-46CC-BBCA-62E96AA23008}"/>
              </a:ext>
            </a:extLst>
          </p:cNvPr>
          <p:cNvSpPr>
            <a:spLocks noGrp="1"/>
          </p:cNvSpPr>
          <p:nvPr>
            <p:ph type="title"/>
          </p:nvPr>
        </p:nvSpPr>
        <p:spPr>
          <a:xfrm>
            <a:off x="838200" y="37866"/>
            <a:ext cx="10515600" cy="662397"/>
          </a:xfrm>
        </p:spPr>
        <p:txBody>
          <a:bodyPr/>
          <a:lstStyle/>
          <a:p>
            <a:r>
              <a:rPr lang="en-US" dirty="0"/>
              <a:t>Fully differential amplifier with resistive feedback</a:t>
            </a:r>
          </a:p>
        </p:txBody>
      </p:sp>
      <p:pic>
        <p:nvPicPr>
          <p:cNvPr id="7" name="Elemento grafico 6">
            <a:extLst>
              <a:ext uri="{FF2B5EF4-FFF2-40B4-BE49-F238E27FC236}">
                <a16:creationId xmlns:a16="http://schemas.microsoft.com/office/drawing/2014/main" id="{512DCE0D-F025-4837-8A7F-301C679B7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480" y="1058143"/>
            <a:ext cx="5435934" cy="3160153"/>
          </a:xfrm>
          <a:prstGeom prst="rect">
            <a:avLst/>
          </a:prstGeom>
        </p:spPr>
      </p:pic>
      <p:sp>
        <p:nvSpPr>
          <p:cNvPr id="8" name="Rettangolo con angoli arrotondati 7">
            <a:extLst>
              <a:ext uri="{FF2B5EF4-FFF2-40B4-BE49-F238E27FC236}">
                <a16:creationId xmlns:a16="http://schemas.microsoft.com/office/drawing/2014/main" id="{A2BB15B3-ACB6-4776-ACA7-D745910B059A}"/>
              </a:ext>
            </a:extLst>
          </p:cNvPr>
          <p:cNvSpPr/>
          <p:nvPr/>
        </p:nvSpPr>
        <p:spPr>
          <a:xfrm>
            <a:off x="1911454" y="2175889"/>
            <a:ext cx="696110"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2695C907-F8CC-42B4-BBC1-091838FC55BA}"/>
              </a:ext>
            </a:extLst>
          </p:cNvPr>
          <p:cNvSpPr txBox="1"/>
          <p:nvPr/>
        </p:nvSpPr>
        <p:spPr>
          <a:xfrm>
            <a:off x="544747" y="4218296"/>
            <a:ext cx="469139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do not know the input common mode voltage</a:t>
            </a:r>
          </a:p>
        </p:txBody>
      </p:sp>
      <p:graphicFrame>
        <p:nvGraphicFramePr>
          <p:cNvPr id="10" name="Oggetto 9">
            <a:extLst>
              <a:ext uri="{FF2B5EF4-FFF2-40B4-BE49-F238E27FC236}">
                <a16:creationId xmlns:a16="http://schemas.microsoft.com/office/drawing/2014/main" id="{AB2A0D51-7927-492A-902F-FCF7E8BF7E69}"/>
              </a:ext>
            </a:extLst>
          </p:cNvPr>
          <p:cNvGraphicFramePr>
            <a:graphicFrameLocks noChangeAspect="1"/>
          </p:cNvGraphicFramePr>
          <p:nvPr>
            <p:extLst>
              <p:ext uri="{D42A27DB-BD31-4B8C-83A1-F6EECF244321}">
                <p14:modId xmlns:p14="http://schemas.microsoft.com/office/powerpoint/2010/main" val="3690572063"/>
              </p:ext>
            </p:extLst>
          </p:nvPr>
        </p:nvGraphicFramePr>
        <p:xfrm>
          <a:off x="6567587" y="1268854"/>
          <a:ext cx="4559300" cy="815975"/>
        </p:xfrm>
        <a:graphic>
          <a:graphicData uri="http://schemas.openxmlformats.org/presentationml/2006/ole">
            <mc:AlternateContent xmlns:mc="http://schemas.openxmlformats.org/markup-compatibility/2006">
              <mc:Choice xmlns:v="urn:schemas-microsoft-com:vml" Requires="v">
                <p:oleObj spid="_x0000_s17610" name="Equation" r:id="rId5" imgW="2412720" imgH="431640" progId="Equation.DSMT4">
                  <p:embed/>
                </p:oleObj>
              </mc:Choice>
              <mc:Fallback>
                <p:oleObj name="Equation" r:id="rId5" imgW="2412720" imgH="431640" progId="Equation.DSMT4">
                  <p:embed/>
                  <p:pic>
                    <p:nvPicPr>
                      <p:cNvPr id="7" name="Oggetto 6">
                        <a:extLst>
                          <a:ext uri="{FF2B5EF4-FFF2-40B4-BE49-F238E27FC236}">
                            <a16:creationId xmlns:a16="http://schemas.microsoft.com/office/drawing/2014/main" id="{D209620E-43AE-4236-A035-B6A5813430C2}"/>
                          </a:ext>
                        </a:extLst>
                      </p:cNvPr>
                      <p:cNvPicPr>
                        <a:picLocks noChangeAspect="1" noChangeArrowheads="1"/>
                      </p:cNvPicPr>
                      <p:nvPr/>
                    </p:nvPicPr>
                    <p:blipFill>
                      <a:blip r:embed="rId6"/>
                      <a:srcRect/>
                      <a:stretch>
                        <a:fillRect/>
                      </a:stretch>
                    </p:blipFill>
                    <p:spPr bwMode="auto">
                      <a:xfrm>
                        <a:off x="6567587" y="1268854"/>
                        <a:ext cx="4559300" cy="8159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A38103B7-D6DA-48CA-8593-902E81A50DC4}"/>
              </a:ext>
            </a:extLst>
          </p:cNvPr>
          <p:cNvGraphicFramePr>
            <a:graphicFrameLocks noChangeAspect="1"/>
          </p:cNvGraphicFramePr>
          <p:nvPr>
            <p:extLst>
              <p:ext uri="{D42A27DB-BD31-4B8C-83A1-F6EECF244321}">
                <p14:modId xmlns:p14="http://schemas.microsoft.com/office/powerpoint/2010/main" val="2822628420"/>
              </p:ext>
            </p:extLst>
          </p:nvPr>
        </p:nvGraphicFramePr>
        <p:xfrm>
          <a:off x="6567587" y="2261900"/>
          <a:ext cx="4654550" cy="815975"/>
        </p:xfrm>
        <a:graphic>
          <a:graphicData uri="http://schemas.openxmlformats.org/presentationml/2006/ole">
            <mc:AlternateContent xmlns:mc="http://schemas.openxmlformats.org/markup-compatibility/2006">
              <mc:Choice xmlns:v="urn:schemas-microsoft-com:vml" Requires="v">
                <p:oleObj spid="_x0000_s17611" name="Equation" r:id="rId7" imgW="2463480" imgH="431640" progId="Equation.DSMT4">
                  <p:embed/>
                </p:oleObj>
              </mc:Choice>
              <mc:Fallback>
                <p:oleObj name="Equation" r:id="rId7" imgW="2463480" imgH="431640" progId="Equation.DSMT4">
                  <p:embed/>
                  <p:pic>
                    <p:nvPicPr>
                      <p:cNvPr id="8" name="Oggetto 7">
                        <a:extLst>
                          <a:ext uri="{FF2B5EF4-FFF2-40B4-BE49-F238E27FC236}">
                            <a16:creationId xmlns:a16="http://schemas.microsoft.com/office/drawing/2014/main" id="{65AC99F1-50B4-4160-842E-B8CB478F46EB}"/>
                          </a:ext>
                        </a:extLst>
                      </p:cNvPr>
                      <p:cNvPicPr>
                        <a:picLocks noChangeAspect="1" noChangeArrowheads="1"/>
                      </p:cNvPicPr>
                      <p:nvPr/>
                    </p:nvPicPr>
                    <p:blipFill>
                      <a:blip r:embed="rId8"/>
                      <a:srcRect/>
                      <a:stretch>
                        <a:fillRect/>
                      </a:stretch>
                    </p:blipFill>
                    <p:spPr bwMode="auto">
                      <a:xfrm>
                        <a:off x="6567587" y="2261900"/>
                        <a:ext cx="4654550" cy="815975"/>
                      </a:xfrm>
                      <a:prstGeom prst="rect">
                        <a:avLst/>
                      </a:prstGeom>
                      <a:noFill/>
                    </p:spPr>
                  </p:pic>
                </p:oleObj>
              </mc:Fallback>
            </mc:AlternateContent>
          </a:graphicData>
        </a:graphic>
      </p:graphicFrame>
      <p:sp>
        <p:nvSpPr>
          <p:cNvPr id="12" name="Parentesi graffa aperta 11">
            <a:extLst>
              <a:ext uri="{FF2B5EF4-FFF2-40B4-BE49-F238E27FC236}">
                <a16:creationId xmlns:a16="http://schemas.microsoft.com/office/drawing/2014/main" id="{419525DC-9244-4F9B-879E-8172BD6D1A87}"/>
              </a:ext>
            </a:extLst>
          </p:cNvPr>
          <p:cNvSpPr/>
          <p:nvPr/>
        </p:nvSpPr>
        <p:spPr>
          <a:xfrm>
            <a:off x="6242563" y="1547686"/>
            <a:ext cx="202621" cy="1290631"/>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7A1F1FD5-41CD-45A0-A406-6EE814CF01D1}"/>
              </a:ext>
            </a:extLst>
          </p:cNvPr>
          <p:cNvGraphicFramePr>
            <a:graphicFrameLocks noChangeAspect="1"/>
          </p:cNvGraphicFramePr>
          <p:nvPr>
            <p:extLst>
              <p:ext uri="{D42A27DB-BD31-4B8C-83A1-F6EECF244321}">
                <p14:modId xmlns:p14="http://schemas.microsoft.com/office/powerpoint/2010/main" val="3435768771"/>
              </p:ext>
            </p:extLst>
          </p:nvPr>
        </p:nvGraphicFramePr>
        <p:xfrm>
          <a:off x="11169073" y="1217059"/>
          <a:ext cx="528637" cy="884238"/>
        </p:xfrm>
        <a:graphic>
          <a:graphicData uri="http://schemas.openxmlformats.org/presentationml/2006/ole">
            <mc:AlternateContent xmlns:mc="http://schemas.openxmlformats.org/markup-compatibility/2006">
              <mc:Choice xmlns:v="urn:schemas-microsoft-com:vml" Requires="v">
                <p:oleObj spid="_x0000_s17612" name="Equation" r:id="rId9" imgW="241200" imgH="393480" progId="Equation.DSMT4">
                  <p:embed/>
                </p:oleObj>
              </mc:Choice>
              <mc:Fallback>
                <p:oleObj name="Equation" r:id="rId9" imgW="241200" imgH="393480" progId="Equation.DSMT4">
                  <p:embed/>
                  <p:pic>
                    <p:nvPicPr>
                      <p:cNvPr id="12" name="Oggetto 11">
                        <a:extLst>
                          <a:ext uri="{FF2B5EF4-FFF2-40B4-BE49-F238E27FC236}">
                            <a16:creationId xmlns:a16="http://schemas.microsoft.com/office/drawing/2014/main" id="{CDBC4E7D-3694-445F-A5E5-4FCAEAA0DB40}"/>
                          </a:ext>
                        </a:extLst>
                      </p:cNvPr>
                      <p:cNvPicPr>
                        <a:picLocks noChangeAspect="1" noChangeArrowheads="1"/>
                      </p:cNvPicPr>
                      <p:nvPr/>
                    </p:nvPicPr>
                    <p:blipFill>
                      <a:blip r:embed="rId10"/>
                      <a:srcRect/>
                      <a:stretch>
                        <a:fillRect/>
                      </a:stretch>
                    </p:blipFill>
                    <p:spPr bwMode="auto">
                      <a:xfrm>
                        <a:off x="11169073" y="1217059"/>
                        <a:ext cx="528637" cy="884238"/>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8E19FA94-12DC-402A-8490-934AEFEC6E78}"/>
              </a:ext>
            </a:extLst>
          </p:cNvPr>
          <p:cNvGraphicFramePr>
            <a:graphicFrameLocks noChangeAspect="1"/>
          </p:cNvGraphicFramePr>
          <p:nvPr>
            <p:extLst>
              <p:ext uri="{D42A27DB-BD31-4B8C-83A1-F6EECF244321}">
                <p14:modId xmlns:p14="http://schemas.microsoft.com/office/powerpoint/2010/main" val="61010959"/>
              </p:ext>
            </p:extLst>
          </p:nvPr>
        </p:nvGraphicFramePr>
        <p:xfrm>
          <a:off x="11331597" y="2145644"/>
          <a:ext cx="528637" cy="884238"/>
        </p:xfrm>
        <a:graphic>
          <a:graphicData uri="http://schemas.openxmlformats.org/presentationml/2006/ole">
            <mc:AlternateContent xmlns:mc="http://schemas.openxmlformats.org/markup-compatibility/2006">
              <mc:Choice xmlns:v="urn:schemas-microsoft-com:vml" Requires="v">
                <p:oleObj spid="_x0000_s17613" name="Equation" r:id="rId11" imgW="241200" imgH="393480" progId="Equation.DSMT4">
                  <p:embed/>
                </p:oleObj>
              </mc:Choice>
              <mc:Fallback>
                <p:oleObj name="Equation" r:id="rId11" imgW="241200" imgH="393480" progId="Equation.DSMT4">
                  <p:embed/>
                  <p:pic>
                    <p:nvPicPr>
                      <p:cNvPr id="13" name="Oggetto 12">
                        <a:extLst>
                          <a:ext uri="{FF2B5EF4-FFF2-40B4-BE49-F238E27FC236}">
                            <a16:creationId xmlns:a16="http://schemas.microsoft.com/office/drawing/2014/main" id="{CC26FFDF-78D5-4EE2-A3E9-65FB856F805C}"/>
                          </a:ext>
                        </a:extLst>
                      </p:cNvPr>
                      <p:cNvPicPr>
                        <a:picLocks noChangeAspect="1" noChangeArrowheads="1"/>
                      </p:cNvPicPr>
                      <p:nvPr/>
                    </p:nvPicPr>
                    <p:blipFill>
                      <a:blip r:embed="rId10"/>
                      <a:srcRect/>
                      <a:stretch>
                        <a:fillRect/>
                      </a:stretch>
                    </p:blipFill>
                    <p:spPr bwMode="auto">
                      <a:xfrm>
                        <a:off x="11331597" y="2145644"/>
                        <a:ext cx="528637" cy="884238"/>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B735F5FB-E4E9-4302-BC1A-2A7E6DB10959}"/>
              </a:ext>
            </a:extLst>
          </p:cNvPr>
          <p:cNvSpPr txBox="1"/>
          <p:nvPr/>
        </p:nvSpPr>
        <p:spPr>
          <a:xfrm>
            <a:off x="5592410" y="3254924"/>
            <a:ext cx="469139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Generally, determination of the common mode voltage does not require high accuracy. We can use the nominal case. </a:t>
            </a:r>
          </a:p>
        </p:txBody>
      </p:sp>
      <p:graphicFrame>
        <p:nvGraphicFramePr>
          <p:cNvPr id="17" name="Oggetto 16">
            <a:extLst>
              <a:ext uri="{FF2B5EF4-FFF2-40B4-BE49-F238E27FC236}">
                <a16:creationId xmlns:a16="http://schemas.microsoft.com/office/drawing/2014/main" id="{48C50354-F3E4-4915-9FA2-CCEC6800CD51}"/>
              </a:ext>
            </a:extLst>
          </p:cNvPr>
          <p:cNvGraphicFramePr>
            <a:graphicFrameLocks noChangeAspect="1"/>
          </p:cNvGraphicFramePr>
          <p:nvPr>
            <p:extLst>
              <p:ext uri="{D42A27DB-BD31-4B8C-83A1-F6EECF244321}">
                <p14:modId xmlns:p14="http://schemas.microsoft.com/office/powerpoint/2010/main" val="3191515975"/>
              </p:ext>
            </p:extLst>
          </p:nvPr>
        </p:nvGraphicFramePr>
        <p:xfrm>
          <a:off x="10327700" y="3526198"/>
          <a:ext cx="1171575" cy="1027112"/>
        </p:xfrm>
        <a:graphic>
          <a:graphicData uri="http://schemas.openxmlformats.org/presentationml/2006/ole">
            <mc:AlternateContent xmlns:mc="http://schemas.openxmlformats.org/markup-compatibility/2006">
              <mc:Choice xmlns:v="urn:schemas-microsoft-com:vml" Requires="v">
                <p:oleObj spid="_x0000_s17614" name="Equation" r:id="rId12" imgW="558720" imgH="482400" progId="Equation.DSMT4">
                  <p:embed/>
                </p:oleObj>
              </mc:Choice>
              <mc:Fallback>
                <p:oleObj name="Equation" r:id="rId12" imgW="558720" imgH="482400" progId="Equation.DSMT4">
                  <p:embed/>
                  <p:pic>
                    <p:nvPicPr>
                      <p:cNvPr id="20" name="Oggetto 19">
                        <a:extLst>
                          <a:ext uri="{FF2B5EF4-FFF2-40B4-BE49-F238E27FC236}">
                            <a16:creationId xmlns:a16="http://schemas.microsoft.com/office/drawing/2014/main" id="{83DCB181-33FE-4077-BDB9-F3B834319DD4}"/>
                          </a:ext>
                        </a:extLst>
                      </p:cNvPr>
                      <p:cNvPicPr>
                        <a:picLocks noChangeAspect="1" noChangeArrowheads="1"/>
                      </p:cNvPicPr>
                      <p:nvPr/>
                    </p:nvPicPr>
                    <p:blipFill>
                      <a:blip r:embed="rId13"/>
                      <a:srcRect/>
                      <a:stretch>
                        <a:fillRect/>
                      </a:stretch>
                    </p:blipFill>
                    <p:spPr bwMode="auto">
                      <a:xfrm>
                        <a:off x="10327700" y="3526198"/>
                        <a:ext cx="1171575" cy="1027112"/>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E3F30917-1D60-42E6-AA9C-7488375D3260}"/>
              </a:ext>
            </a:extLst>
          </p:cNvPr>
          <p:cNvGraphicFramePr>
            <a:graphicFrameLocks noChangeAspect="1"/>
          </p:cNvGraphicFramePr>
          <p:nvPr>
            <p:extLst>
              <p:ext uri="{D42A27DB-BD31-4B8C-83A1-F6EECF244321}">
                <p14:modId xmlns:p14="http://schemas.microsoft.com/office/powerpoint/2010/main" val="1900332081"/>
              </p:ext>
            </p:extLst>
          </p:nvPr>
        </p:nvGraphicFramePr>
        <p:xfrm>
          <a:off x="819326" y="5336042"/>
          <a:ext cx="4142237" cy="706705"/>
        </p:xfrm>
        <a:graphic>
          <a:graphicData uri="http://schemas.openxmlformats.org/presentationml/2006/ole">
            <mc:AlternateContent xmlns:mc="http://schemas.openxmlformats.org/markup-compatibility/2006">
              <mc:Choice xmlns:v="urn:schemas-microsoft-com:vml" Requires="v">
                <p:oleObj spid="_x0000_s17615" name="Equation" r:id="rId14" imgW="1485720" imgH="253800" progId="Equation.DSMT4">
                  <p:embed/>
                </p:oleObj>
              </mc:Choice>
              <mc:Fallback>
                <p:oleObj name="Equation" r:id="rId14" imgW="1485720" imgH="253800" progId="Equation.DSMT4">
                  <p:embed/>
                  <p:pic>
                    <p:nvPicPr>
                      <p:cNvPr id="0" name="Object 11"/>
                      <p:cNvPicPr>
                        <a:picLocks noChangeAspect="1" noChangeArrowheads="1"/>
                      </p:cNvPicPr>
                      <p:nvPr/>
                    </p:nvPicPr>
                    <p:blipFill>
                      <a:blip r:embed="rId15"/>
                      <a:srcRect/>
                      <a:stretch>
                        <a:fillRect/>
                      </a:stretch>
                    </p:blipFill>
                    <p:spPr bwMode="auto">
                      <a:xfrm>
                        <a:off x="819326" y="5336042"/>
                        <a:ext cx="4142237" cy="706705"/>
                      </a:xfrm>
                      <a:prstGeom prst="rect">
                        <a:avLst/>
                      </a:prstGeom>
                      <a:noFill/>
                    </p:spPr>
                  </p:pic>
                </p:oleObj>
              </mc:Fallback>
            </mc:AlternateContent>
          </a:graphicData>
        </a:graphic>
      </p:graphicFrame>
      <p:sp>
        <p:nvSpPr>
          <p:cNvPr id="22" name="CasellaDiTesto 21">
            <a:extLst>
              <a:ext uri="{FF2B5EF4-FFF2-40B4-BE49-F238E27FC236}">
                <a16:creationId xmlns:a16="http://schemas.microsoft.com/office/drawing/2014/main" id="{C8303314-96E3-4C47-9F27-D3BEC71A74DE}"/>
              </a:ext>
            </a:extLst>
          </p:cNvPr>
          <p:cNvSpPr txBox="1"/>
          <p:nvPr/>
        </p:nvSpPr>
        <p:spPr>
          <a:xfrm>
            <a:off x="5505502" y="4937665"/>
            <a:ext cx="6368040" cy="12618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have to check that for all possible values of </a:t>
            </a:r>
            <a:r>
              <a:rPr lang="en-US" sz="2800" b="1" i="1" dirty="0" err="1">
                <a:latin typeface="Arial" panose="020B0604020202020204" pitchFamily="34" charset="0"/>
                <a:cs typeface="Arial" panose="020B0604020202020204" pitchFamily="34" charset="0"/>
              </a:rPr>
              <a:t>v</a:t>
            </a:r>
            <a:r>
              <a:rPr lang="en-US" sz="2800" b="1" i="1" baseline="-25000" dirty="0" err="1">
                <a:latin typeface="Arial" panose="020B0604020202020204" pitchFamily="34" charset="0"/>
                <a:cs typeface="Arial" panose="020B0604020202020204" pitchFamily="34" charset="0"/>
              </a:rPr>
              <a:t>SC</a:t>
            </a:r>
            <a:r>
              <a:rPr lang="en-US" sz="2400" dirty="0">
                <a:latin typeface="Arial" panose="020B0604020202020204" pitchFamily="34" charset="0"/>
                <a:cs typeface="Arial" panose="020B0604020202020204" pitchFamily="34" charset="0"/>
              </a:rPr>
              <a:t>, the input common mode voltage does not exceed the amplifier input CM range</a:t>
            </a:r>
          </a:p>
        </p:txBody>
      </p:sp>
      <p:sp>
        <p:nvSpPr>
          <p:cNvPr id="23" name="Rectangle 14">
            <a:extLst>
              <a:ext uri="{FF2B5EF4-FFF2-40B4-BE49-F238E27FC236}">
                <a16:creationId xmlns:a16="http://schemas.microsoft.com/office/drawing/2014/main" id="{1F984E58-2275-4A6D-ABF9-3CF9A01E62BB}"/>
              </a:ext>
            </a:extLst>
          </p:cNvPr>
          <p:cNvSpPr>
            <a:spLocks noChangeArrowheads="1"/>
          </p:cNvSpPr>
          <p:nvPr/>
        </p:nvSpPr>
        <p:spPr bwMode="auto">
          <a:xfrm>
            <a:off x="5965717" y="8309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ttangolo con angoli arrotondati 24">
            <a:extLst>
              <a:ext uri="{FF2B5EF4-FFF2-40B4-BE49-F238E27FC236}">
                <a16:creationId xmlns:a16="http://schemas.microsoft.com/office/drawing/2014/main" id="{F7068A7D-2C74-438C-B33A-D97A36E111A6}"/>
              </a:ext>
            </a:extLst>
          </p:cNvPr>
          <p:cNvSpPr/>
          <p:nvPr/>
        </p:nvSpPr>
        <p:spPr>
          <a:xfrm>
            <a:off x="598744" y="5336042"/>
            <a:ext cx="4637399" cy="7067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22"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42724-FD0E-4ECA-9D94-A96421B4D5DF}"/>
              </a:ext>
            </a:extLst>
          </p:cNvPr>
          <p:cNvSpPr>
            <a:spLocks noGrp="1"/>
          </p:cNvSpPr>
          <p:nvPr>
            <p:ph type="title"/>
          </p:nvPr>
        </p:nvSpPr>
        <p:spPr/>
        <p:txBody>
          <a:bodyPr/>
          <a:lstStyle/>
          <a:p>
            <a:r>
              <a:rPr lang="en-US" dirty="0"/>
              <a:t>3-op-amp fully-differential instrumentation amplifier </a:t>
            </a:r>
          </a:p>
        </p:txBody>
      </p:sp>
      <p:sp>
        <p:nvSpPr>
          <p:cNvPr id="3" name="Segnaposto piè di pagina 2">
            <a:extLst>
              <a:ext uri="{FF2B5EF4-FFF2-40B4-BE49-F238E27FC236}">
                <a16:creationId xmlns:a16="http://schemas.microsoft.com/office/drawing/2014/main" id="{2CF0E489-ABE4-423E-B13B-32FF7C4A335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7D2A7C9-F918-4DDF-995E-20AB23FB2521}"/>
              </a:ext>
            </a:extLst>
          </p:cNvPr>
          <p:cNvSpPr>
            <a:spLocks noGrp="1"/>
          </p:cNvSpPr>
          <p:nvPr>
            <p:ph type="sldNum" sz="quarter" idx="12"/>
          </p:nvPr>
        </p:nvSpPr>
        <p:spPr/>
        <p:txBody>
          <a:bodyPr/>
          <a:lstStyle/>
          <a:p>
            <a:fld id="{02055017-B6DE-4C35-A63B-40EADAC97849}" type="slidenum">
              <a:rPr lang="en-US" smtClean="0"/>
              <a:t>29</a:t>
            </a:fld>
            <a:endParaRPr lang="en-US" dirty="0"/>
          </a:p>
        </p:txBody>
      </p:sp>
      <p:sp>
        <p:nvSpPr>
          <p:cNvPr id="6" name="CasellaDiTesto 5">
            <a:extLst>
              <a:ext uri="{FF2B5EF4-FFF2-40B4-BE49-F238E27FC236}">
                <a16:creationId xmlns:a16="http://schemas.microsoft.com/office/drawing/2014/main" id="{3BB07425-C81A-4521-8B42-D8400A6EB5BA}"/>
              </a:ext>
            </a:extLst>
          </p:cNvPr>
          <p:cNvSpPr txBox="1"/>
          <p:nvPr/>
        </p:nvSpPr>
        <p:spPr>
          <a:xfrm>
            <a:off x="685800" y="4823039"/>
            <a:ext cx="54102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circuit alone cannot be used as an instrumentation amplifier</a:t>
            </a:r>
          </a:p>
          <a:p>
            <a:r>
              <a:rPr lang="en-US" sz="2400" dirty="0">
                <a:latin typeface="Arial" panose="020B0604020202020204" pitchFamily="34" charset="0"/>
                <a:cs typeface="Arial" panose="020B0604020202020204" pitchFamily="34" charset="0"/>
              </a:rPr>
              <a:t>since it has too low an input resistance</a:t>
            </a:r>
          </a:p>
        </p:txBody>
      </p:sp>
      <p:pic>
        <p:nvPicPr>
          <p:cNvPr id="8" name="Elemento grafico 7">
            <a:extLst>
              <a:ext uri="{FF2B5EF4-FFF2-40B4-BE49-F238E27FC236}">
                <a16:creationId xmlns:a16="http://schemas.microsoft.com/office/drawing/2014/main" id="{9DC9743E-CB57-4258-A1DB-F7D61A9122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7655" y="1338592"/>
            <a:ext cx="4391025" cy="2552700"/>
          </a:xfrm>
          <a:prstGeom prst="rect">
            <a:avLst/>
          </a:prstGeom>
        </p:spPr>
      </p:pic>
      <p:sp>
        <p:nvSpPr>
          <p:cNvPr id="9" name="CasellaDiTesto 8">
            <a:extLst>
              <a:ext uri="{FF2B5EF4-FFF2-40B4-BE49-F238E27FC236}">
                <a16:creationId xmlns:a16="http://schemas.microsoft.com/office/drawing/2014/main" id="{A33D97E5-003C-4F6A-A9D6-97BC4FC98EC4}"/>
              </a:ext>
            </a:extLst>
          </p:cNvPr>
          <p:cNvSpPr txBox="1"/>
          <p:nvPr/>
        </p:nvSpPr>
        <p:spPr>
          <a:xfrm>
            <a:off x="838200" y="1107760"/>
            <a:ext cx="20828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Nominal case</a:t>
            </a:r>
          </a:p>
        </p:txBody>
      </p:sp>
      <p:sp>
        <p:nvSpPr>
          <p:cNvPr id="10" name="CasellaDiTesto 9">
            <a:extLst>
              <a:ext uri="{FF2B5EF4-FFF2-40B4-BE49-F238E27FC236}">
                <a16:creationId xmlns:a16="http://schemas.microsoft.com/office/drawing/2014/main" id="{C577C4FD-D332-46EB-AAA3-B2989B4A6C13}"/>
              </a:ext>
            </a:extLst>
          </p:cNvPr>
          <p:cNvSpPr txBox="1"/>
          <p:nvPr/>
        </p:nvSpPr>
        <p:spPr>
          <a:xfrm>
            <a:off x="299245" y="2344023"/>
            <a:ext cx="145891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in-d</a:t>
            </a:r>
            <a:r>
              <a:rPr lang="en-US" sz="2400" dirty="0">
                <a:solidFill>
                  <a:srgbClr val="FF0000"/>
                </a:solidFill>
                <a:latin typeface="Arial" panose="020B0604020202020204" pitchFamily="34" charset="0"/>
                <a:cs typeface="Arial" panose="020B0604020202020204" pitchFamily="34" charset="0"/>
              </a:rPr>
              <a:t>=2R</a:t>
            </a:r>
            <a:r>
              <a:rPr lang="en-US" sz="2400" baseline="-25000" dirty="0">
                <a:solidFill>
                  <a:srgbClr val="FF0000"/>
                </a:solidFill>
                <a:latin typeface="Arial" panose="020B0604020202020204" pitchFamily="34" charset="0"/>
                <a:cs typeface="Arial" panose="020B0604020202020204" pitchFamily="34" charset="0"/>
              </a:rPr>
              <a:t>1</a:t>
            </a:r>
          </a:p>
        </p:txBody>
      </p:sp>
      <p:pic>
        <p:nvPicPr>
          <p:cNvPr id="11" name="Elemento grafico 10">
            <a:extLst>
              <a:ext uri="{FF2B5EF4-FFF2-40B4-BE49-F238E27FC236}">
                <a16:creationId xmlns:a16="http://schemas.microsoft.com/office/drawing/2014/main" id="{CA8FF86D-BF58-4076-A1A2-A22C2E47C3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6777" y="2033032"/>
            <a:ext cx="629963" cy="1244601"/>
          </a:xfrm>
          <a:prstGeom prst="rect">
            <a:avLst/>
          </a:prstGeom>
        </p:spPr>
      </p:pic>
      <p:pic>
        <p:nvPicPr>
          <p:cNvPr id="12" name="Elemento grafico 11">
            <a:extLst>
              <a:ext uri="{FF2B5EF4-FFF2-40B4-BE49-F238E27FC236}">
                <a16:creationId xmlns:a16="http://schemas.microsoft.com/office/drawing/2014/main" id="{3E0780DF-6CA2-486F-AB44-B0A88348D9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5122" y="1953573"/>
            <a:ext cx="5410200" cy="2470203"/>
          </a:xfrm>
          <a:prstGeom prst="rect">
            <a:avLst/>
          </a:prstGeom>
        </p:spPr>
      </p:pic>
      <p:sp>
        <p:nvSpPr>
          <p:cNvPr id="13" name="CasellaDiTesto 12">
            <a:extLst>
              <a:ext uri="{FF2B5EF4-FFF2-40B4-BE49-F238E27FC236}">
                <a16:creationId xmlns:a16="http://schemas.microsoft.com/office/drawing/2014/main" id="{4093D1AE-0C78-4A27-AD09-9E9058A1246F}"/>
              </a:ext>
            </a:extLst>
          </p:cNvPr>
          <p:cNvSpPr txBox="1"/>
          <p:nvPr/>
        </p:nvSpPr>
        <p:spPr>
          <a:xfrm>
            <a:off x="6484307" y="4662790"/>
            <a:ext cx="54102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could use input buffers built with single-ended operational amplifiers.</a:t>
            </a:r>
          </a:p>
          <a:p>
            <a:r>
              <a:rPr lang="en-US" sz="2400" dirty="0">
                <a:latin typeface="Arial" panose="020B0604020202020204" pitchFamily="34" charset="0"/>
                <a:cs typeface="Arial" panose="020B0604020202020204" pitchFamily="34" charset="0"/>
              </a:rPr>
              <a:t>But there is a more versatile option ...</a:t>
            </a:r>
          </a:p>
        </p:txBody>
      </p:sp>
    </p:spTree>
    <p:extLst>
      <p:ext uri="{BB962C8B-B14F-4D97-AF65-F5344CB8AC3E}">
        <p14:creationId xmlns:p14="http://schemas.microsoft.com/office/powerpoint/2010/main" val="39632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04466-F157-428B-A046-1636027CC3E6}"/>
              </a:ext>
            </a:extLst>
          </p:cNvPr>
          <p:cNvSpPr>
            <a:spLocks noGrp="1"/>
          </p:cNvSpPr>
          <p:nvPr>
            <p:ph type="title"/>
          </p:nvPr>
        </p:nvSpPr>
        <p:spPr>
          <a:xfrm>
            <a:off x="838200" y="136525"/>
            <a:ext cx="10515600" cy="662397"/>
          </a:xfrm>
        </p:spPr>
        <p:txBody>
          <a:bodyPr/>
          <a:lstStyle/>
          <a:p>
            <a:r>
              <a:rPr lang="en-US" dirty="0"/>
              <a:t>Interference coupling mechanisms</a:t>
            </a:r>
          </a:p>
        </p:txBody>
      </p:sp>
      <p:sp>
        <p:nvSpPr>
          <p:cNvPr id="3" name="Segnaposto piè di pagina 2">
            <a:extLst>
              <a:ext uri="{FF2B5EF4-FFF2-40B4-BE49-F238E27FC236}">
                <a16:creationId xmlns:a16="http://schemas.microsoft.com/office/drawing/2014/main" id="{D45886F3-D2A9-4928-B171-A655AF8DFB4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3923894-EAD0-4CC4-9097-81DD11F3E60B}"/>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a:extLst>
              <a:ext uri="{FF2B5EF4-FFF2-40B4-BE49-F238E27FC236}">
                <a16:creationId xmlns:a16="http://schemas.microsoft.com/office/drawing/2014/main" id="{A4BEB13E-8EE0-45CA-AB31-1F5E1D3539AB}"/>
              </a:ext>
            </a:extLst>
          </p:cNvPr>
          <p:cNvSpPr txBox="1"/>
          <p:nvPr/>
        </p:nvSpPr>
        <p:spPr>
          <a:xfrm>
            <a:off x="838200" y="842115"/>
            <a:ext cx="783866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Ground currents (non-uniform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variations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Capacitive coupling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Substrate noise</a:t>
            </a:r>
          </a:p>
        </p:txBody>
      </p:sp>
      <p:pic>
        <p:nvPicPr>
          <p:cNvPr id="6" name="Elemento grafico 5">
            <a:extLst>
              <a:ext uri="{FF2B5EF4-FFF2-40B4-BE49-F238E27FC236}">
                <a16:creationId xmlns:a16="http://schemas.microsoft.com/office/drawing/2014/main" id="{E359BC14-32BE-4B19-B19F-DC27561A3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9886" y="3609852"/>
            <a:ext cx="4905375" cy="2181225"/>
          </a:xfrm>
          <a:prstGeom prst="rect">
            <a:avLst/>
          </a:prstGeom>
        </p:spPr>
      </p:pic>
      <p:sp>
        <p:nvSpPr>
          <p:cNvPr id="7" name="CasellaDiTesto 6">
            <a:extLst>
              <a:ext uri="{FF2B5EF4-FFF2-40B4-BE49-F238E27FC236}">
                <a16:creationId xmlns:a16="http://schemas.microsoft.com/office/drawing/2014/main" id="{DC18CEAD-76E3-4014-AF8C-7E422968DA02}"/>
              </a:ext>
            </a:extLst>
          </p:cNvPr>
          <p:cNvSpPr txBox="1"/>
          <p:nvPr/>
        </p:nvSpPr>
        <p:spPr>
          <a:xfrm>
            <a:off x="3299791" y="2813746"/>
            <a:ext cx="396775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Ground currents: ideal case</a:t>
            </a:r>
          </a:p>
        </p:txBody>
      </p:sp>
      <p:graphicFrame>
        <p:nvGraphicFramePr>
          <p:cNvPr id="8" name="Oggetto 7">
            <a:extLst>
              <a:ext uri="{FF2B5EF4-FFF2-40B4-BE49-F238E27FC236}">
                <a16:creationId xmlns:a16="http://schemas.microsoft.com/office/drawing/2014/main" id="{7E1B56F3-D060-48D8-96BA-6B949DD0E789}"/>
              </a:ext>
            </a:extLst>
          </p:cNvPr>
          <p:cNvGraphicFramePr>
            <a:graphicFrameLocks noChangeAspect="1"/>
          </p:cNvGraphicFramePr>
          <p:nvPr>
            <p:extLst>
              <p:ext uri="{D42A27DB-BD31-4B8C-83A1-F6EECF244321}">
                <p14:modId xmlns:p14="http://schemas.microsoft.com/office/powerpoint/2010/main" val="3508997584"/>
              </p:ext>
            </p:extLst>
          </p:nvPr>
        </p:nvGraphicFramePr>
        <p:xfrm>
          <a:off x="8521423" y="5298776"/>
          <a:ext cx="1681693" cy="703965"/>
        </p:xfrm>
        <a:graphic>
          <a:graphicData uri="http://schemas.openxmlformats.org/presentationml/2006/ole">
            <mc:AlternateContent xmlns:mc="http://schemas.openxmlformats.org/markup-compatibility/2006">
              <mc:Choice xmlns:v="urn:schemas-microsoft-com:vml" Requires="v">
                <p:oleObj spid="_x0000_s2129" name="Equation" r:id="rId5" imgW="545760" imgH="228600" progId="Equation.DSMT4">
                  <p:embed/>
                </p:oleObj>
              </mc:Choice>
              <mc:Fallback>
                <p:oleObj name="Equation" r:id="rId5" imgW="545760" imgH="228600" progId="Equation.DSMT4">
                  <p:embed/>
                  <p:pic>
                    <p:nvPicPr>
                      <p:cNvPr id="0" name=""/>
                      <p:cNvPicPr/>
                      <p:nvPr/>
                    </p:nvPicPr>
                    <p:blipFill>
                      <a:blip r:embed="rId6"/>
                      <a:stretch>
                        <a:fillRect/>
                      </a:stretch>
                    </p:blipFill>
                    <p:spPr>
                      <a:xfrm>
                        <a:off x="8521423" y="5298776"/>
                        <a:ext cx="1681693" cy="703965"/>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1B84CD43-BDB3-4936-95F6-06A53387030B}"/>
              </a:ext>
            </a:extLst>
          </p:cNvPr>
          <p:cNvSpPr txBox="1"/>
          <p:nvPr/>
        </p:nvSpPr>
        <p:spPr>
          <a:xfrm>
            <a:off x="8183217" y="2856917"/>
            <a:ext cx="317058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interconnections have null series impedance.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can be considered as single nodes. </a:t>
            </a:r>
          </a:p>
        </p:txBody>
      </p:sp>
      <p:sp>
        <p:nvSpPr>
          <p:cNvPr id="11" name="Rettangolo con angoli arrotondati 10">
            <a:extLst>
              <a:ext uri="{FF2B5EF4-FFF2-40B4-BE49-F238E27FC236}">
                <a16:creationId xmlns:a16="http://schemas.microsoft.com/office/drawing/2014/main" id="{D240AD40-F065-420F-9998-366C614278A6}"/>
              </a:ext>
            </a:extLst>
          </p:cNvPr>
          <p:cNvSpPr/>
          <p:nvPr/>
        </p:nvSpPr>
        <p:spPr>
          <a:xfrm>
            <a:off x="8418051" y="5223070"/>
            <a:ext cx="1888435" cy="8506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4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5586084F-75DB-4355-A3F8-8073BD25AA1B}"/>
              </a:ext>
            </a:extLst>
          </p:cNvPr>
          <p:cNvSpPr/>
          <p:nvPr/>
        </p:nvSpPr>
        <p:spPr>
          <a:xfrm>
            <a:off x="4709786" y="1540701"/>
            <a:ext cx="2746451" cy="2379946"/>
          </a:xfrm>
          <a:prstGeom prst="roundRect">
            <a:avLst>
              <a:gd name="adj" fmla="val 1245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D8038B64-98BC-4A24-B3E2-A01FB85247D9}"/>
              </a:ext>
            </a:extLst>
          </p:cNvPr>
          <p:cNvSpPr/>
          <p:nvPr/>
        </p:nvSpPr>
        <p:spPr>
          <a:xfrm>
            <a:off x="2088595" y="1030412"/>
            <a:ext cx="2746451" cy="3481554"/>
          </a:xfrm>
          <a:custGeom>
            <a:avLst/>
            <a:gdLst>
              <a:gd name="connsiteX0" fmla="*/ 538514 w 2746451"/>
              <a:gd name="connsiteY0" fmla="*/ 0 h 3481554"/>
              <a:gd name="connsiteX1" fmla="*/ 2637074 w 2746451"/>
              <a:gd name="connsiteY1" fmla="*/ 0 h 3481554"/>
              <a:gd name="connsiteX2" fmla="*/ 2746451 w 2746451"/>
              <a:gd name="connsiteY2" fmla="*/ 109377 h 3481554"/>
              <a:gd name="connsiteX3" fmla="*/ 2746451 w 2746451"/>
              <a:gd name="connsiteY3" fmla="*/ 3372177 h 3481554"/>
              <a:gd name="connsiteX4" fmla="*/ 2637074 w 2746451"/>
              <a:gd name="connsiteY4" fmla="*/ 3481554 h 3481554"/>
              <a:gd name="connsiteX5" fmla="*/ 538514 w 2746451"/>
              <a:gd name="connsiteY5" fmla="*/ 3481554 h 3481554"/>
              <a:gd name="connsiteX6" fmla="*/ 429137 w 2746451"/>
              <a:gd name="connsiteY6" fmla="*/ 3372177 h 3481554"/>
              <a:gd name="connsiteX7" fmla="*/ 429137 w 2746451"/>
              <a:gd name="connsiteY7" fmla="*/ 2515558 h 3481554"/>
              <a:gd name="connsiteX8" fmla="*/ 46340 w 2746451"/>
              <a:gd name="connsiteY8" fmla="*/ 2515558 h 3481554"/>
              <a:gd name="connsiteX9" fmla="*/ 0 w 2746451"/>
              <a:gd name="connsiteY9" fmla="*/ 2469218 h 3481554"/>
              <a:gd name="connsiteX10" fmla="*/ 0 w 2746451"/>
              <a:gd name="connsiteY10" fmla="*/ 1012336 h 3481554"/>
              <a:gd name="connsiteX11" fmla="*/ 46340 w 2746451"/>
              <a:gd name="connsiteY11" fmla="*/ 965996 h 3481554"/>
              <a:gd name="connsiteX12" fmla="*/ 429137 w 2746451"/>
              <a:gd name="connsiteY12" fmla="*/ 965996 h 3481554"/>
              <a:gd name="connsiteX13" fmla="*/ 429137 w 2746451"/>
              <a:gd name="connsiteY13" fmla="*/ 109377 h 3481554"/>
              <a:gd name="connsiteX14" fmla="*/ 538514 w 2746451"/>
              <a:gd name="connsiteY14" fmla="*/ 0 h 348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6451" h="3481554">
                <a:moveTo>
                  <a:pt x="538514" y="0"/>
                </a:moveTo>
                <a:lnTo>
                  <a:pt x="2637074" y="0"/>
                </a:lnTo>
                <a:cubicBezTo>
                  <a:pt x="2697481" y="0"/>
                  <a:pt x="2746451" y="48970"/>
                  <a:pt x="2746451" y="109377"/>
                </a:cubicBezTo>
                <a:lnTo>
                  <a:pt x="2746451" y="3372177"/>
                </a:lnTo>
                <a:cubicBezTo>
                  <a:pt x="2746451" y="3432584"/>
                  <a:pt x="2697481" y="3481554"/>
                  <a:pt x="2637074" y="3481554"/>
                </a:cubicBezTo>
                <a:lnTo>
                  <a:pt x="538514" y="3481554"/>
                </a:lnTo>
                <a:cubicBezTo>
                  <a:pt x="478107" y="3481554"/>
                  <a:pt x="429137" y="3432584"/>
                  <a:pt x="429137" y="3372177"/>
                </a:cubicBezTo>
                <a:lnTo>
                  <a:pt x="429137" y="2515558"/>
                </a:lnTo>
                <a:lnTo>
                  <a:pt x="46340" y="2515558"/>
                </a:lnTo>
                <a:cubicBezTo>
                  <a:pt x="20747" y="2515558"/>
                  <a:pt x="0" y="2494811"/>
                  <a:pt x="0" y="2469218"/>
                </a:cubicBezTo>
                <a:lnTo>
                  <a:pt x="0" y="1012336"/>
                </a:lnTo>
                <a:cubicBezTo>
                  <a:pt x="0" y="986743"/>
                  <a:pt x="20747" y="965996"/>
                  <a:pt x="46340" y="965996"/>
                </a:cubicBezTo>
                <a:lnTo>
                  <a:pt x="429137" y="965996"/>
                </a:lnTo>
                <a:lnTo>
                  <a:pt x="429137" y="109377"/>
                </a:lnTo>
                <a:cubicBezTo>
                  <a:pt x="429137" y="48970"/>
                  <a:pt x="478107" y="0"/>
                  <a:pt x="538514"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piè di pagina 2">
            <a:extLst>
              <a:ext uri="{FF2B5EF4-FFF2-40B4-BE49-F238E27FC236}">
                <a16:creationId xmlns:a16="http://schemas.microsoft.com/office/drawing/2014/main" id="{8C057B76-C796-491A-A31C-209EA6500B13}"/>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27D15541-E9DA-49B9-9FC0-BFD25D6047E8}"/>
              </a:ext>
            </a:extLst>
          </p:cNvPr>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Titolo 1">
            <a:extLst>
              <a:ext uri="{FF2B5EF4-FFF2-40B4-BE49-F238E27FC236}">
                <a16:creationId xmlns:a16="http://schemas.microsoft.com/office/drawing/2014/main" id="{1AB518FB-AA2D-46A8-B30D-9ED46AF75B72}"/>
              </a:ext>
            </a:extLst>
          </p:cNvPr>
          <p:cNvSpPr txBox="1">
            <a:spLocks/>
          </p:cNvSpPr>
          <p:nvPr/>
        </p:nvSpPr>
        <p:spPr>
          <a:xfrm>
            <a:off x="953021" y="13652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3-op-amp fully-differential instrumentation amplifier </a:t>
            </a:r>
          </a:p>
        </p:txBody>
      </p:sp>
      <p:graphicFrame>
        <p:nvGraphicFramePr>
          <p:cNvPr id="6" name="Oggetto 5">
            <a:extLst>
              <a:ext uri="{FF2B5EF4-FFF2-40B4-BE49-F238E27FC236}">
                <a16:creationId xmlns:a16="http://schemas.microsoft.com/office/drawing/2014/main" id="{38717DBF-4D72-4F7B-9B90-060623F1EBFB}"/>
              </a:ext>
            </a:extLst>
          </p:cNvPr>
          <p:cNvGraphicFramePr>
            <a:graphicFrameLocks noChangeAspect="1"/>
          </p:cNvGraphicFramePr>
          <p:nvPr>
            <p:extLst>
              <p:ext uri="{D42A27DB-BD31-4B8C-83A1-F6EECF244321}">
                <p14:modId xmlns:p14="http://schemas.microsoft.com/office/powerpoint/2010/main" val="3066009524"/>
              </p:ext>
            </p:extLst>
          </p:nvPr>
        </p:nvGraphicFramePr>
        <p:xfrm>
          <a:off x="953021" y="4739377"/>
          <a:ext cx="2126975" cy="948668"/>
        </p:xfrm>
        <a:graphic>
          <a:graphicData uri="http://schemas.openxmlformats.org/presentationml/2006/ole">
            <mc:AlternateContent xmlns:mc="http://schemas.openxmlformats.org/markup-compatibility/2006">
              <mc:Choice xmlns:v="urn:schemas-microsoft-com:vml" Requires="v">
                <p:oleObj spid="_x0000_s19569" name="Equation" r:id="rId3" imgW="965160" imgH="431640" progId="Equation.DSMT4">
                  <p:embed/>
                </p:oleObj>
              </mc:Choice>
              <mc:Fallback>
                <p:oleObj name="Equation" r:id="rId3" imgW="965160" imgH="431640" progId="Equation.DSMT4">
                  <p:embed/>
                  <p:pic>
                    <p:nvPicPr>
                      <p:cNvPr id="19" name="Oggetto 18">
                        <a:extLst>
                          <a:ext uri="{FF2B5EF4-FFF2-40B4-BE49-F238E27FC236}">
                            <a16:creationId xmlns:a16="http://schemas.microsoft.com/office/drawing/2014/main" id="{E3F30917-1D60-42E6-AA9C-7488375D3260}"/>
                          </a:ext>
                        </a:extLst>
                      </p:cNvPr>
                      <p:cNvPicPr>
                        <a:picLocks noChangeAspect="1" noChangeArrowheads="1"/>
                      </p:cNvPicPr>
                      <p:nvPr/>
                    </p:nvPicPr>
                    <p:blipFill>
                      <a:blip r:embed="rId4"/>
                      <a:srcRect/>
                      <a:stretch>
                        <a:fillRect/>
                      </a:stretch>
                    </p:blipFill>
                    <p:spPr bwMode="auto">
                      <a:xfrm>
                        <a:off x="953021" y="4739377"/>
                        <a:ext cx="2126975" cy="948668"/>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F1BC4FD6-5382-4A83-AAE8-1FEE1AFE1A81}"/>
              </a:ext>
            </a:extLst>
          </p:cNvPr>
          <p:cNvGraphicFramePr>
            <a:graphicFrameLocks noChangeAspect="1"/>
          </p:cNvGraphicFramePr>
          <p:nvPr>
            <p:extLst>
              <p:ext uri="{D42A27DB-BD31-4B8C-83A1-F6EECF244321}">
                <p14:modId xmlns:p14="http://schemas.microsoft.com/office/powerpoint/2010/main" val="606469042"/>
              </p:ext>
            </p:extLst>
          </p:nvPr>
        </p:nvGraphicFramePr>
        <p:xfrm>
          <a:off x="3376323" y="5013363"/>
          <a:ext cx="1035050" cy="501650"/>
        </p:xfrm>
        <a:graphic>
          <a:graphicData uri="http://schemas.openxmlformats.org/presentationml/2006/ole">
            <mc:AlternateContent xmlns:mc="http://schemas.openxmlformats.org/markup-compatibility/2006">
              <mc:Choice xmlns:v="urn:schemas-microsoft-com:vml" Requires="v">
                <p:oleObj spid="_x0000_s19570" name="Equation" r:id="rId5" imgW="469800" imgH="228600" progId="Equation.DSMT4">
                  <p:embed/>
                </p:oleObj>
              </mc:Choice>
              <mc:Fallback>
                <p:oleObj name="Equation" r:id="rId5" imgW="469800" imgH="228600" progId="Equation.DSMT4">
                  <p:embed/>
                  <p:pic>
                    <p:nvPicPr>
                      <p:cNvPr id="6" name="Oggetto 5">
                        <a:extLst>
                          <a:ext uri="{FF2B5EF4-FFF2-40B4-BE49-F238E27FC236}">
                            <a16:creationId xmlns:a16="http://schemas.microsoft.com/office/drawing/2014/main" id="{38717DBF-4D72-4F7B-9B90-060623F1EBFB}"/>
                          </a:ext>
                        </a:extLst>
                      </p:cNvPr>
                      <p:cNvPicPr>
                        <a:picLocks noChangeAspect="1" noChangeArrowheads="1"/>
                      </p:cNvPicPr>
                      <p:nvPr/>
                    </p:nvPicPr>
                    <p:blipFill>
                      <a:blip r:embed="rId6"/>
                      <a:srcRect/>
                      <a:stretch>
                        <a:fillRect/>
                      </a:stretch>
                    </p:blipFill>
                    <p:spPr bwMode="auto">
                      <a:xfrm>
                        <a:off x="3376323" y="5013363"/>
                        <a:ext cx="1035050" cy="50165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59EB5CF3-1F6C-418A-A2F3-65D25180AAD7}"/>
              </a:ext>
            </a:extLst>
          </p:cNvPr>
          <p:cNvGraphicFramePr>
            <a:graphicFrameLocks noChangeAspect="1"/>
          </p:cNvGraphicFramePr>
          <p:nvPr>
            <p:extLst>
              <p:ext uri="{D42A27DB-BD31-4B8C-83A1-F6EECF244321}">
                <p14:modId xmlns:p14="http://schemas.microsoft.com/office/powerpoint/2010/main" val="2085625401"/>
              </p:ext>
            </p:extLst>
          </p:nvPr>
        </p:nvGraphicFramePr>
        <p:xfrm>
          <a:off x="969408" y="5460634"/>
          <a:ext cx="1119187" cy="503238"/>
        </p:xfrm>
        <a:graphic>
          <a:graphicData uri="http://schemas.openxmlformats.org/presentationml/2006/ole">
            <mc:AlternateContent xmlns:mc="http://schemas.openxmlformats.org/markup-compatibility/2006">
              <mc:Choice xmlns:v="urn:schemas-microsoft-com:vml" Requires="v">
                <p:oleObj spid="_x0000_s19571" name="Equation" r:id="rId7" imgW="507960" imgH="228600" progId="Equation.DSMT4">
                  <p:embed/>
                </p:oleObj>
              </mc:Choice>
              <mc:Fallback>
                <p:oleObj name="Equation" r:id="rId7" imgW="507960" imgH="228600" progId="Equation.DSMT4">
                  <p:embed/>
                  <p:pic>
                    <p:nvPicPr>
                      <p:cNvPr id="6" name="Oggetto 5">
                        <a:extLst>
                          <a:ext uri="{FF2B5EF4-FFF2-40B4-BE49-F238E27FC236}">
                            <a16:creationId xmlns:a16="http://schemas.microsoft.com/office/drawing/2014/main" id="{38717DBF-4D72-4F7B-9B90-060623F1EBFB}"/>
                          </a:ext>
                        </a:extLst>
                      </p:cNvPr>
                      <p:cNvPicPr>
                        <a:picLocks noChangeAspect="1" noChangeArrowheads="1"/>
                      </p:cNvPicPr>
                      <p:nvPr/>
                    </p:nvPicPr>
                    <p:blipFill>
                      <a:blip r:embed="rId8"/>
                      <a:srcRect/>
                      <a:stretch>
                        <a:fillRect/>
                      </a:stretch>
                    </p:blipFill>
                    <p:spPr bwMode="auto">
                      <a:xfrm>
                        <a:off x="969408" y="5460634"/>
                        <a:ext cx="1119187" cy="503238"/>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5D94362B-2B3D-4F4F-A8B2-E893A99875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45191" y="1122091"/>
            <a:ext cx="6318804" cy="3318255"/>
          </a:xfrm>
          <a:prstGeom prst="rect">
            <a:avLst/>
          </a:prstGeom>
        </p:spPr>
      </p:pic>
      <p:sp>
        <p:nvSpPr>
          <p:cNvPr id="10" name="CasellaDiTesto 9">
            <a:extLst>
              <a:ext uri="{FF2B5EF4-FFF2-40B4-BE49-F238E27FC236}">
                <a16:creationId xmlns:a16="http://schemas.microsoft.com/office/drawing/2014/main" id="{6FB91C20-FCFB-4319-948B-F0857DBD0F2F}"/>
              </a:ext>
            </a:extLst>
          </p:cNvPr>
          <p:cNvSpPr txBox="1"/>
          <p:nvPr/>
        </p:nvSpPr>
        <p:spPr>
          <a:xfrm>
            <a:off x="4506603" y="4741660"/>
            <a:ext cx="355739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stage: is identical</a:t>
            </a:r>
          </a:p>
          <a:p>
            <a:r>
              <a:rPr lang="en-US" sz="2400" dirty="0">
                <a:latin typeface="Arial" panose="020B0604020202020204" pitchFamily="34" charset="0"/>
                <a:cs typeface="Arial" panose="020B0604020202020204" pitchFamily="34" charset="0"/>
              </a:rPr>
              <a:t>to the first stage of the single-ended in-amp</a:t>
            </a:r>
          </a:p>
        </p:txBody>
      </p:sp>
      <p:sp>
        <p:nvSpPr>
          <p:cNvPr id="14" name="CasellaDiTesto 13">
            <a:extLst>
              <a:ext uri="{FF2B5EF4-FFF2-40B4-BE49-F238E27FC236}">
                <a16:creationId xmlns:a16="http://schemas.microsoft.com/office/drawing/2014/main" id="{8A051697-6C5E-4EAC-9847-4B889C99F74D}"/>
              </a:ext>
            </a:extLst>
          </p:cNvPr>
          <p:cNvSpPr txBox="1"/>
          <p:nvPr/>
        </p:nvSpPr>
        <p:spPr>
          <a:xfrm>
            <a:off x="8319369" y="3633665"/>
            <a:ext cx="355739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Second stage: reject the input common mode voltage and produces a stabilized output common mode voltage.</a:t>
            </a:r>
          </a:p>
          <a:p>
            <a:r>
              <a:rPr lang="en-US" sz="2400" dirty="0">
                <a:latin typeface="Arial" panose="020B0604020202020204" pitchFamily="34" charset="0"/>
                <a:cs typeface="Arial" panose="020B0604020202020204" pitchFamily="34" charset="0"/>
              </a:rPr>
              <a:t>Often its gain is set to 1</a:t>
            </a:r>
          </a:p>
        </p:txBody>
      </p:sp>
      <p:graphicFrame>
        <p:nvGraphicFramePr>
          <p:cNvPr id="16" name="Oggetto 15">
            <a:extLst>
              <a:ext uri="{FF2B5EF4-FFF2-40B4-BE49-F238E27FC236}">
                <a16:creationId xmlns:a16="http://schemas.microsoft.com/office/drawing/2014/main" id="{3E901E02-4108-41DF-A450-F68A9FF4E2C1}"/>
              </a:ext>
            </a:extLst>
          </p:cNvPr>
          <p:cNvGraphicFramePr>
            <a:graphicFrameLocks noChangeAspect="1"/>
          </p:cNvGraphicFramePr>
          <p:nvPr>
            <p:extLst>
              <p:ext uri="{D42A27DB-BD31-4B8C-83A1-F6EECF244321}">
                <p14:modId xmlns:p14="http://schemas.microsoft.com/office/powerpoint/2010/main" val="3023076885"/>
              </p:ext>
            </p:extLst>
          </p:nvPr>
        </p:nvGraphicFramePr>
        <p:xfrm>
          <a:off x="8218660" y="1571947"/>
          <a:ext cx="3387725" cy="1060450"/>
        </p:xfrm>
        <a:graphic>
          <a:graphicData uri="http://schemas.openxmlformats.org/presentationml/2006/ole">
            <mc:AlternateContent xmlns:mc="http://schemas.openxmlformats.org/markup-compatibility/2006">
              <mc:Choice xmlns:v="urn:schemas-microsoft-com:vml" Requires="v">
                <p:oleObj spid="_x0000_s19572" name="Equation" r:id="rId11" imgW="1536480" imgH="482400" progId="Equation.DSMT4">
                  <p:embed/>
                </p:oleObj>
              </mc:Choice>
              <mc:Fallback>
                <p:oleObj name="Equation" r:id="rId11" imgW="1536480" imgH="482400" progId="Equation.DSMT4">
                  <p:embed/>
                  <p:pic>
                    <p:nvPicPr>
                      <p:cNvPr id="6" name="Oggetto 5">
                        <a:extLst>
                          <a:ext uri="{FF2B5EF4-FFF2-40B4-BE49-F238E27FC236}">
                            <a16:creationId xmlns:a16="http://schemas.microsoft.com/office/drawing/2014/main" id="{38717DBF-4D72-4F7B-9B90-060623F1EBFB}"/>
                          </a:ext>
                        </a:extLst>
                      </p:cNvPr>
                      <p:cNvPicPr>
                        <a:picLocks noChangeAspect="1" noChangeArrowheads="1"/>
                      </p:cNvPicPr>
                      <p:nvPr/>
                    </p:nvPicPr>
                    <p:blipFill>
                      <a:blip r:embed="rId12"/>
                      <a:srcRect/>
                      <a:stretch>
                        <a:fillRect/>
                      </a:stretch>
                    </p:blipFill>
                    <p:spPr bwMode="auto">
                      <a:xfrm>
                        <a:off x="8218660" y="1571947"/>
                        <a:ext cx="3387725" cy="1060450"/>
                      </a:xfrm>
                      <a:prstGeom prst="rect">
                        <a:avLst/>
                      </a:prstGeom>
                      <a:noFill/>
                    </p:spPr>
                  </p:pic>
                </p:oleObj>
              </mc:Fallback>
            </mc:AlternateContent>
          </a:graphicData>
        </a:graphic>
      </p:graphicFrame>
      <p:sp>
        <p:nvSpPr>
          <p:cNvPr id="15" name="Rettangolo con angoli arrotondati 14">
            <a:extLst>
              <a:ext uri="{FF2B5EF4-FFF2-40B4-BE49-F238E27FC236}">
                <a16:creationId xmlns:a16="http://schemas.microsoft.com/office/drawing/2014/main" id="{FA00E87E-8FF0-480F-816E-5F4E38F383B3}"/>
              </a:ext>
            </a:extLst>
          </p:cNvPr>
          <p:cNvSpPr/>
          <p:nvPr/>
        </p:nvSpPr>
        <p:spPr>
          <a:xfrm>
            <a:off x="688931" y="4603645"/>
            <a:ext cx="7127309" cy="152158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2 17">
            <a:extLst>
              <a:ext uri="{FF2B5EF4-FFF2-40B4-BE49-F238E27FC236}">
                <a16:creationId xmlns:a16="http://schemas.microsoft.com/office/drawing/2014/main" id="{807070F7-6EB8-422E-96F2-EB8276B08833}"/>
              </a:ext>
            </a:extLst>
          </p:cNvPr>
          <p:cNvCxnSpPr/>
          <p:nvPr/>
        </p:nvCxnSpPr>
        <p:spPr>
          <a:xfrm flipH="1" flipV="1">
            <a:off x="4835046" y="4258849"/>
            <a:ext cx="851770" cy="344796"/>
          </a:xfrm>
          <a:prstGeom prst="straightConnector1">
            <a:avLst/>
          </a:prstGeom>
          <a:ln w="31750">
            <a:solidFill>
              <a:schemeClr val="accent5">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Rettangolo con angoli arrotondati 19">
            <a:extLst>
              <a:ext uri="{FF2B5EF4-FFF2-40B4-BE49-F238E27FC236}">
                <a16:creationId xmlns:a16="http://schemas.microsoft.com/office/drawing/2014/main" id="{0F182512-C23E-4DE6-A73E-393B5BF4D486}"/>
              </a:ext>
            </a:extLst>
          </p:cNvPr>
          <p:cNvSpPr/>
          <p:nvPr/>
        </p:nvSpPr>
        <p:spPr>
          <a:xfrm>
            <a:off x="8218660" y="3536676"/>
            <a:ext cx="3717536" cy="2572893"/>
          </a:xfrm>
          <a:prstGeom prst="roundRect">
            <a:avLst>
              <a:gd name="adj" fmla="val 11799"/>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ttore 2 20">
            <a:extLst>
              <a:ext uri="{FF2B5EF4-FFF2-40B4-BE49-F238E27FC236}">
                <a16:creationId xmlns:a16="http://schemas.microsoft.com/office/drawing/2014/main" id="{447CF0D6-AEEE-41DB-B733-5CF6E6D03A3B}"/>
              </a:ext>
            </a:extLst>
          </p:cNvPr>
          <p:cNvCxnSpPr>
            <a:cxnSpLocks/>
          </p:cNvCxnSpPr>
          <p:nvPr/>
        </p:nvCxnSpPr>
        <p:spPr>
          <a:xfrm flipH="1" flipV="1">
            <a:off x="7417245" y="3495072"/>
            <a:ext cx="747459" cy="288987"/>
          </a:xfrm>
          <a:prstGeom prst="straightConnector1">
            <a:avLst/>
          </a:prstGeom>
          <a:ln w="31750">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1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4" grpId="0"/>
      <p:bldP spid="15"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AFFE6-A301-43AD-AB62-F89DC9608D82}"/>
              </a:ext>
            </a:extLst>
          </p:cNvPr>
          <p:cNvSpPr>
            <a:spLocks noGrp="1"/>
          </p:cNvSpPr>
          <p:nvPr>
            <p:ph type="title"/>
          </p:nvPr>
        </p:nvSpPr>
        <p:spPr>
          <a:xfrm>
            <a:off x="950934" y="136382"/>
            <a:ext cx="10515600" cy="662397"/>
          </a:xfrm>
        </p:spPr>
        <p:txBody>
          <a:bodyPr/>
          <a:lstStyle/>
          <a:p>
            <a:r>
              <a:rPr lang="en-US" dirty="0"/>
              <a:t>Versatility </a:t>
            </a:r>
            <a:r>
              <a:rPr lang="en-US" u="sng" dirty="0"/>
              <a:t>limits</a:t>
            </a:r>
            <a:r>
              <a:rPr lang="en-US" dirty="0"/>
              <a:t> of the fully-differential operational amplifier</a:t>
            </a:r>
          </a:p>
        </p:txBody>
      </p:sp>
      <p:sp>
        <p:nvSpPr>
          <p:cNvPr id="3" name="Segnaposto piè di pagina 2">
            <a:extLst>
              <a:ext uri="{FF2B5EF4-FFF2-40B4-BE49-F238E27FC236}">
                <a16:creationId xmlns:a16="http://schemas.microsoft.com/office/drawing/2014/main" id="{A6F89965-E8C8-40AF-A213-0915E54F875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FB15378-AA4D-485F-8489-A9BF01960AE5}"/>
              </a:ext>
            </a:extLst>
          </p:cNvPr>
          <p:cNvSpPr>
            <a:spLocks noGrp="1"/>
          </p:cNvSpPr>
          <p:nvPr>
            <p:ph type="sldNum" sz="quarter" idx="12"/>
          </p:nvPr>
        </p:nvSpPr>
        <p:spPr/>
        <p:txBody>
          <a:bodyPr/>
          <a:lstStyle/>
          <a:p>
            <a:fld id="{02055017-B6DE-4C35-A63B-40EADAC97849}" type="slidenum">
              <a:rPr lang="en-US" smtClean="0"/>
              <a:t>31</a:t>
            </a:fld>
            <a:endParaRPr lang="en-US" dirty="0"/>
          </a:p>
        </p:txBody>
      </p:sp>
      <p:pic>
        <p:nvPicPr>
          <p:cNvPr id="5" name="Elemento grafico 4">
            <a:extLst>
              <a:ext uri="{FF2B5EF4-FFF2-40B4-BE49-F238E27FC236}">
                <a16:creationId xmlns:a16="http://schemas.microsoft.com/office/drawing/2014/main" id="{E409CEB0-C75A-495D-B763-B42124168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745" y="1200628"/>
            <a:ext cx="3106964" cy="2959013"/>
          </a:xfrm>
          <a:prstGeom prst="rect">
            <a:avLst/>
          </a:prstGeom>
        </p:spPr>
      </p:pic>
      <p:sp>
        <p:nvSpPr>
          <p:cNvPr id="6" name="CasellaDiTesto 5">
            <a:extLst>
              <a:ext uri="{FF2B5EF4-FFF2-40B4-BE49-F238E27FC236}">
                <a16:creationId xmlns:a16="http://schemas.microsoft.com/office/drawing/2014/main" id="{1F7B63C2-7E37-4BA9-A9EF-E80CC38485C0}"/>
              </a:ext>
            </a:extLst>
          </p:cNvPr>
          <p:cNvSpPr txBox="1"/>
          <p:nvPr/>
        </p:nvSpPr>
        <p:spPr>
          <a:xfrm>
            <a:off x="538619" y="4509370"/>
            <a:ext cx="532356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These are topologies that present a high input resistance. They cannot be implemented in the fully differential domain using a FD  op-amp. </a:t>
            </a:r>
          </a:p>
        </p:txBody>
      </p:sp>
      <p:pic>
        <p:nvPicPr>
          <p:cNvPr id="7" name="Elemento grafico 6">
            <a:extLst>
              <a:ext uri="{FF2B5EF4-FFF2-40B4-BE49-F238E27FC236}">
                <a16:creationId xmlns:a16="http://schemas.microsoft.com/office/drawing/2014/main" id="{779AF654-329C-4528-BC33-40CF738F5A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06837" y="1304842"/>
            <a:ext cx="2589558" cy="1892369"/>
          </a:xfrm>
          <a:prstGeom prst="rect">
            <a:avLst/>
          </a:prstGeom>
        </p:spPr>
      </p:pic>
      <p:sp>
        <p:nvSpPr>
          <p:cNvPr id="9" name="CasellaDiTesto 8">
            <a:extLst>
              <a:ext uri="{FF2B5EF4-FFF2-40B4-BE49-F238E27FC236}">
                <a16:creationId xmlns:a16="http://schemas.microsoft.com/office/drawing/2014/main" id="{67EFBFF2-7D65-4050-AB09-931752D5CDE5}"/>
              </a:ext>
            </a:extLst>
          </p:cNvPr>
          <p:cNvSpPr txBox="1"/>
          <p:nvPr/>
        </p:nvSpPr>
        <p:spPr>
          <a:xfrm>
            <a:off x="6807334" y="3622618"/>
            <a:ext cx="4809995"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example, the fully-differential unity-gain configuration, differently from its S/E counterpart cannot work as a buffer. There is not an input port available for the signal. </a:t>
            </a:r>
          </a:p>
        </p:txBody>
      </p:sp>
    </p:spTree>
    <p:extLst>
      <p:ext uri="{BB962C8B-B14F-4D97-AF65-F5344CB8AC3E}">
        <p14:creationId xmlns:p14="http://schemas.microsoft.com/office/powerpoint/2010/main" val="28743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262EC15-576C-4587-A191-FD4D2A358E3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54958B-CF46-4E39-93DD-BA01E96C31B2}"/>
              </a:ext>
            </a:extLst>
          </p:cNvPr>
          <p:cNvSpPr>
            <a:spLocks noGrp="1"/>
          </p:cNvSpPr>
          <p:nvPr>
            <p:ph type="sldNum" sz="quarter" idx="12"/>
          </p:nvPr>
        </p:nvSpPr>
        <p:spPr/>
        <p:txBody>
          <a:bodyPr/>
          <a:lstStyle/>
          <a:p>
            <a:fld id="{02055017-B6DE-4C35-A63B-40EADAC97849}" type="slidenum">
              <a:rPr lang="en-US" smtClean="0"/>
              <a:t>32</a:t>
            </a:fld>
            <a:endParaRPr lang="en-US" dirty="0"/>
          </a:p>
        </p:txBody>
      </p:sp>
      <p:sp>
        <p:nvSpPr>
          <p:cNvPr id="5" name="Titolo 1">
            <a:extLst>
              <a:ext uri="{FF2B5EF4-FFF2-40B4-BE49-F238E27FC236}">
                <a16:creationId xmlns:a16="http://schemas.microsoft.com/office/drawing/2014/main" id="{44B517D3-705C-4315-9C59-B1B22C48608F}"/>
              </a:ext>
            </a:extLst>
          </p:cNvPr>
          <p:cNvSpPr>
            <a:spLocks noGrp="1"/>
          </p:cNvSpPr>
          <p:nvPr>
            <p:ph type="title"/>
          </p:nvPr>
        </p:nvSpPr>
        <p:spPr>
          <a:xfrm>
            <a:off x="950934" y="136382"/>
            <a:ext cx="10515600" cy="662397"/>
          </a:xfrm>
        </p:spPr>
        <p:txBody>
          <a:bodyPr/>
          <a:lstStyle/>
          <a:p>
            <a:r>
              <a:rPr lang="en-US" dirty="0"/>
              <a:t>Versatility </a:t>
            </a:r>
            <a:r>
              <a:rPr lang="en-US" u="sng" dirty="0"/>
              <a:t>limits</a:t>
            </a:r>
            <a:r>
              <a:rPr lang="en-US" dirty="0"/>
              <a:t> of the fully-differential operational amplifier</a:t>
            </a:r>
          </a:p>
        </p:txBody>
      </p:sp>
      <p:pic>
        <p:nvPicPr>
          <p:cNvPr id="6" name="Elemento grafico 5">
            <a:extLst>
              <a:ext uri="{FF2B5EF4-FFF2-40B4-BE49-F238E27FC236}">
                <a16:creationId xmlns:a16="http://schemas.microsoft.com/office/drawing/2014/main" id="{F2AD76EC-E007-4191-B610-4DE9BC222A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8176" y="2270311"/>
            <a:ext cx="2514600" cy="962025"/>
          </a:xfrm>
          <a:prstGeom prst="rect">
            <a:avLst/>
          </a:prstGeom>
        </p:spPr>
      </p:pic>
      <p:sp>
        <p:nvSpPr>
          <p:cNvPr id="7" name="CasellaDiTesto 6">
            <a:extLst>
              <a:ext uri="{FF2B5EF4-FFF2-40B4-BE49-F238E27FC236}">
                <a16:creationId xmlns:a16="http://schemas.microsoft.com/office/drawing/2014/main" id="{D2F2016E-4A2F-4A0C-AE53-2D8A8FD01CBF}"/>
              </a:ext>
            </a:extLst>
          </p:cNvPr>
          <p:cNvSpPr txBox="1"/>
          <p:nvPr/>
        </p:nvSpPr>
        <p:spPr>
          <a:xfrm>
            <a:off x="1277655" y="1234792"/>
            <a:ext cx="329434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ended op-amp (electrical symbol)</a:t>
            </a:r>
          </a:p>
        </p:txBody>
      </p:sp>
      <p:sp>
        <p:nvSpPr>
          <p:cNvPr id="8" name="CasellaDiTesto 7">
            <a:extLst>
              <a:ext uri="{FF2B5EF4-FFF2-40B4-BE49-F238E27FC236}">
                <a16:creationId xmlns:a16="http://schemas.microsoft.com/office/drawing/2014/main" id="{F6672EB5-1664-4BF9-B360-5FB71A012BB1}"/>
              </a:ext>
            </a:extLst>
          </p:cNvPr>
          <p:cNvSpPr txBox="1"/>
          <p:nvPr/>
        </p:nvSpPr>
        <p:spPr>
          <a:xfrm>
            <a:off x="6923499" y="1184350"/>
            <a:ext cx="355937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Fully-differential op-amp (electrical symbol)</a:t>
            </a:r>
          </a:p>
        </p:txBody>
      </p:sp>
      <p:pic>
        <p:nvPicPr>
          <p:cNvPr id="9" name="Elemento grafico 8">
            <a:extLst>
              <a:ext uri="{FF2B5EF4-FFF2-40B4-BE49-F238E27FC236}">
                <a16:creationId xmlns:a16="http://schemas.microsoft.com/office/drawing/2014/main" id="{00F6B49B-07FA-447E-963D-A856BF0177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8319" y="2200326"/>
            <a:ext cx="3819525" cy="1104900"/>
          </a:xfrm>
          <a:prstGeom prst="rect">
            <a:avLst/>
          </a:prstGeom>
        </p:spPr>
      </p:pic>
      <p:pic>
        <p:nvPicPr>
          <p:cNvPr id="10" name="Elemento grafico 9">
            <a:extLst>
              <a:ext uri="{FF2B5EF4-FFF2-40B4-BE49-F238E27FC236}">
                <a16:creationId xmlns:a16="http://schemas.microsoft.com/office/drawing/2014/main" id="{6293035D-CC58-4EC2-B2FE-00D9109339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655" y="3920400"/>
            <a:ext cx="3486150" cy="1104900"/>
          </a:xfrm>
          <a:prstGeom prst="rect">
            <a:avLst/>
          </a:prstGeom>
        </p:spPr>
      </p:pic>
      <p:sp>
        <p:nvSpPr>
          <p:cNvPr id="11" name="CasellaDiTesto 10">
            <a:extLst>
              <a:ext uri="{FF2B5EF4-FFF2-40B4-BE49-F238E27FC236}">
                <a16:creationId xmlns:a16="http://schemas.microsoft.com/office/drawing/2014/main" id="{3FF5BBA4-5903-4CF7-86E5-44269CB88FE3}"/>
              </a:ext>
            </a:extLst>
          </p:cNvPr>
          <p:cNvSpPr txBox="1"/>
          <p:nvPr/>
        </p:nvSpPr>
        <p:spPr>
          <a:xfrm>
            <a:off x="1116773" y="5086947"/>
            <a:ext cx="381952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Functional representation</a:t>
            </a:r>
          </a:p>
        </p:txBody>
      </p:sp>
      <p:sp>
        <p:nvSpPr>
          <p:cNvPr id="12" name="CasellaDiTesto 11">
            <a:extLst>
              <a:ext uri="{FF2B5EF4-FFF2-40B4-BE49-F238E27FC236}">
                <a16:creationId xmlns:a16="http://schemas.microsoft.com/office/drawing/2014/main" id="{D807A1D7-8E9A-45B7-9A22-3F945400F1D6}"/>
              </a:ext>
            </a:extLst>
          </p:cNvPr>
          <p:cNvSpPr txBox="1"/>
          <p:nvPr/>
        </p:nvSpPr>
        <p:spPr>
          <a:xfrm>
            <a:off x="6398319" y="4872773"/>
            <a:ext cx="495548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Functional representation: in fully differential architectures every wire pair is a single signal</a:t>
            </a:r>
          </a:p>
        </p:txBody>
      </p:sp>
      <p:pic>
        <p:nvPicPr>
          <p:cNvPr id="13" name="Elemento grafico 12">
            <a:extLst>
              <a:ext uri="{FF2B5EF4-FFF2-40B4-BE49-F238E27FC236}">
                <a16:creationId xmlns:a16="http://schemas.microsoft.com/office/drawing/2014/main" id="{BAB6D781-6F44-42BE-8734-B89872F3B4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7406" y="3580531"/>
            <a:ext cx="3181350" cy="1104900"/>
          </a:xfrm>
          <a:prstGeom prst="rect">
            <a:avLst/>
          </a:prstGeom>
        </p:spPr>
      </p:pic>
      <p:sp>
        <p:nvSpPr>
          <p:cNvPr id="15" name="Freccia in giù 14">
            <a:extLst>
              <a:ext uri="{FF2B5EF4-FFF2-40B4-BE49-F238E27FC236}">
                <a16:creationId xmlns:a16="http://schemas.microsoft.com/office/drawing/2014/main" id="{44F5DCDC-6490-4967-AC14-518BA1171F0C}"/>
              </a:ext>
            </a:extLst>
          </p:cNvPr>
          <p:cNvSpPr/>
          <p:nvPr/>
        </p:nvSpPr>
        <p:spPr>
          <a:xfrm>
            <a:off x="3194137" y="3305226"/>
            <a:ext cx="413359" cy="51471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in giù 15">
            <a:extLst>
              <a:ext uri="{FF2B5EF4-FFF2-40B4-BE49-F238E27FC236}">
                <a16:creationId xmlns:a16="http://schemas.microsoft.com/office/drawing/2014/main" id="{4D6F70B7-2AED-4CDB-A441-77AE2BC7C39B}"/>
              </a:ext>
            </a:extLst>
          </p:cNvPr>
          <p:cNvSpPr/>
          <p:nvPr/>
        </p:nvSpPr>
        <p:spPr>
          <a:xfrm>
            <a:off x="8377826" y="3295419"/>
            <a:ext cx="413359" cy="51471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4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899D00-EDF6-4C86-907A-9D649CC32833}"/>
              </a:ext>
            </a:extLst>
          </p:cNvPr>
          <p:cNvSpPr>
            <a:spLocks noGrp="1"/>
          </p:cNvSpPr>
          <p:nvPr>
            <p:ph type="title"/>
          </p:nvPr>
        </p:nvSpPr>
        <p:spPr>
          <a:xfrm>
            <a:off x="1071537" y="27156"/>
            <a:ext cx="10515600" cy="662397"/>
          </a:xfrm>
        </p:spPr>
        <p:txBody>
          <a:bodyPr/>
          <a:lstStyle/>
          <a:p>
            <a:r>
              <a:rPr lang="en-US" dirty="0"/>
              <a:t>The DDA: Difference Differential Amplifier</a:t>
            </a:r>
          </a:p>
        </p:txBody>
      </p:sp>
      <p:sp>
        <p:nvSpPr>
          <p:cNvPr id="3" name="Segnaposto piè di pagina 2">
            <a:extLst>
              <a:ext uri="{FF2B5EF4-FFF2-40B4-BE49-F238E27FC236}">
                <a16:creationId xmlns:a16="http://schemas.microsoft.com/office/drawing/2014/main" id="{970281A2-711D-4961-8B61-25B37A4C6F4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B83425C-BF78-476C-891D-4BE7DB563BE9}"/>
              </a:ext>
            </a:extLst>
          </p:cNvPr>
          <p:cNvSpPr>
            <a:spLocks noGrp="1"/>
          </p:cNvSpPr>
          <p:nvPr>
            <p:ph type="sldNum" sz="quarter" idx="12"/>
          </p:nvPr>
        </p:nvSpPr>
        <p:spPr/>
        <p:txBody>
          <a:bodyPr/>
          <a:lstStyle/>
          <a:p>
            <a:fld id="{02055017-B6DE-4C35-A63B-40EADAC97849}" type="slidenum">
              <a:rPr lang="en-US" smtClean="0"/>
              <a:t>33</a:t>
            </a:fld>
            <a:endParaRPr lang="en-US" dirty="0"/>
          </a:p>
        </p:txBody>
      </p:sp>
      <p:pic>
        <p:nvPicPr>
          <p:cNvPr id="5" name="Elemento grafico 4">
            <a:extLst>
              <a:ext uri="{FF2B5EF4-FFF2-40B4-BE49-F238E27FC236}">
                <a16:creationId xmlns:a16="http://schemas.microsoft.com/office/drawing/2014/main" id="{81C92D66-5084-49A2-8625-A746DE1D31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5552" y="915686"/>
            <a:ext cx="4328998" cy="3094038"/>
          </a:xfrm>
          <a:prstGeom prst="rect">
            <a:avLst/>
          </a:prstGeom>
        </p:spPr>
      </p:pic>
      <p:graphicFrame>
        <p:nvGraphicFramePr>
          <p:cNvPr id="6" name="Oggetto 5">
            <a:extLst>
              <a:ext uri="{FF2B5EF4-FFF2-40B4-BE49-F238E27FC236}">
                <a16:creationId xmlns:a16="http://schemas.microsoft.com/office/drawing/2014/main" id="{CE5EA6E7-A9D6-4D99-9F2F-25823F2E5444}"/>
              </a:ext>
            </a:extLst>
          </p:cNvPr>
          <p:cNvGraphicFramePr>
            <a:graphicFrameLocks noChangeAspect="1"/>
          </p:cNvGraphicFramePr>
          <p:nvPr>
            <p:extLst>
              <p:ext uri="{D42A27DB-BD31-4B8C-83A1-F6EECF244321}">
                <p14:modId xmlns:p14="http://schemas.microsoft.com/office/powerpoint/2010/main" val="4142010623"/>
              </p:ext>
            </p:extLst>
          </p:nvPr>
        </p:nvGraphicFramePr>
        <p:xfrm>
          <a:off x="7194096" y="719929"/>
          <a:ext cx="2820832" cy="662397"/>
        </p:xfrm>
        <a:graphic>
          <a:graphicData uri="http://schemas.openxmlformats.org/presentationml/2006/ole">
            <mc:AlternateContent xmlns:mc="http://schemas.openxmlformats.org/markup-compatibility/2006">
              <mc:Choice xmlns:v="urn:schemas-microsoft-com:vml" Requires="v">
                <p:oleObj spid="_x0000_s20569" name="Equation" r:id="rId5" imgW="1079280" imgH="253800" progId="Equation.DSMT4">
                  <p:embed/>
                </p:oleObj>
              </mc:Choice>
              <mc:Fallback>
                <p:oleObj name="Equation" r:id="rId5" imgW="1079280" imgH="253800" progId="Equation.DSMT4">
                  <p:embed/>
                  <p:pic>
                    <p:nvPicPr>
                      <p:cNvPr id="16" name="Oggetto 15">
                        <a:extLst>
                          <a:ext uri="{FF2B5EF4-FFF2-40B4-BE49-F238E27FC236}">
                            <a16:creationId xmlns:a16="http://schemas.microsoft.com/office/drawing/2014/main" id="{3E901E02-4108-41DF-A450-F68A9FF4E2C1}"/>
                          </a:ext>
                        </a:extLst>
                      </p:cNvPr>
                      <p:cNvPicPr>
                        <a:picLocks noChangeAspect="1" noChangeArrowheads="1"/>
                      </p:cNvPicPr>
                      <p:nvPr/>
                    </p:nvPicPr>
                    <p:blipFill>
                      <a:blip r:embed="rId6"/>
                      <a:srcRect/>
                      <a:stretch>
                        <a:fillRect/>
                      </a:stretch>
                    </p:blipFill>
                    <p:spPr bwMode="auto">
                      <a:xfrm>
                        <a:off x="7194096" y="719929"/>
                        <a:ext cx="2820832" cy="662397"/>
                      </a:xfrm>
                      <a:prstGeom prst="rect">
                        <a:avLst/>
                      </a:prstGeom>
                      <a:noFill/>
                    </p:spPr>
                  </p:pic>
                </p:oleObj>
              </mc:Fallback>
            </mc:AlternateContent>
          </a:graphicData>
        </a:graphic>
      </p:graphicFrame>
      <p:pic>
        <p:nvPicPr>
          <p:cNvPr id="7" name="Elemento grafico 6">
            <a:extLst>
              <a:ext uri="{FF2B5EF4-FFF2-40B4-BE49-F238E27FC236}">
                <a16:creationId xmlns:a16="http://schemas.microsoft.com/office/drawing/2014/main" id="{B65C3207-6F4A-4505-9262-6D6ECECE6A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6122" y="2959099"/>
            <a:ext cx="819430" cy="738831"/>
          </a:xfrm>
          <a:prstGeom prst="rect">
            <a:avLst/>
          </a:prstGeom>
        </p:spPr>
      </p:pic>
      <p:graphicFrame>
        <p:nvGraphicFramePr>
          <p:cNvPr id="8" name="Oggetto 7">
            <a:extLst>
              <a:ext uri="{FF2B5EF4-FFF2-40B4-BE49-F238E27FC236}">
                <a16:creationId xmlns:a16="http://schemas.microsoft.com/office/drawing/2014/main" id="{CB171CBD-DBAC-4EA6-93A2-F4726E752D21}"/>
              </a:ext>
            </a:extLst>
          </p:cNvPr>
          <p:cNvGraphicFramePr>
            <a:graphicFrameLocks noChangeAspect="1"/>
          </p:cNvGraphicFramePr>
          <p:nvPr>
            <p:extLst>
              <p:ext uri="{D42A27DB-BD31-4B8C-83A1-F6EECF244321}">
                <p14:modId xmlns:p14="http://schemas.microsoft.com/office/powerpoint/2010/main" val="1819823418"/>
              </p:ext>
            </p:extLst>
          </p:nvPr>
        </p:nvGraphicFramePr>
        <p:xfrm>
          <a:off x="7160603" y="1401950"/>
          <a:ext cx="3086100" cy="663575"/>
        </p:xfrm>
        <a:graphic>
          <a:graphicData uri="http://schemas.openxmlformats.org/presentationml/2006/ole">
            <mc:AlternateContent xmlns:mc="http://schemas.openxmlformats.org/markup-compatibility/2006">
              <mc:Choice xmlns:v="urn:schemas-microsoft-com:vml" Requires="v">
                <p:oleObj spid="_x0000_s20570" name="Equation" r:id="rId9" imgW="1180800" imgH="253800" progId="Equation.DSMT4">
                  <p:embed/>
                </p:oleObj>
              </mc:Choice>
              <mc:Fallback>
                <p:oleObj name="Equation" r:id="rId9" imgW="1180800" imgH="253800" progId="Equation.DSMT4">
                  <p:embed/>
                  <p:pic>
                    <p:nvPicPr>
                      <p:cNvPr id="6" name="Oggetto 5">
                        <a:extLst>
                          <a:ext uri="{FF2B5EF4-FFF2-40B4-BE49-F238E27FC236}">
                            <a16:creationId xmlns:a16="http://schemas.microsoft.com/office/drawing/2014/main" id="{CE5EA6E7-A9D6-4D99-9F2F-25823F2E5444}"/>
                          </a:ext>
                        </a:extLst>
                      </p:cNvPr>
                      <p:cNvPicPr>
                        <a:picLocks noChangeAspect="1" noChangeArrowheads="1"/>
                      </p:cNvPicPr>
                      <p:nvPr/>
                    </p:nvPicPr>
                    <p:blipFill>
                      <a:blip r:embed="rId10"/>
                      <a:srcRect/>
                      <a:stretch>
                        <a:fillRect/>
                      </a:stretch>
                    </p:blipFill>
                    <p:spPr bwMode="auto">
                      <a:xfrm>
                        <a:off x="7160603" y="1401950"/>
                        <a:ext cx="3086100" cy="663575"/>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EC292F18-1C8B-42AC-8C78-AB22F97B0A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1537" y="4346264"/>
            <a:ext cx="4529163" cy="1350599"/>
          </a:xfrm>
          <a:prstGeom prst="rect">
            <a:avLst/>
          </a:prstGeom>
        </p:spPr>
      </p:pic>
      <p:sp>
        <p:nvSpPr>
          <p:cNvPr id="10" name="Freccia in giù 9">
            <a:extLst>
              <a:ext uri="{FF2B5EF4-FFF2-40B4-BE49-F238E27FC236}">
                <a16:creationId xmlns:a16="http://schemas.microsoft.com/office/drawing/2014/main" id="{406D5D78-3266-4EF4-8F47-9E48C1763A34}"/>
              </a:ext>
            </a:extLst>
          </p:cNvPr>
          <p:cNvSpPr/>
          <p:nvPr/>
        </p:nvSpPr>
        <p:spPr>
          <a:xfrm>
            <a:off x="3650583" y="3514424"/>
            <a:ext cx="476250" cy="73883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ggetto 10">
            <a:extLst>
              <a:ext uri="{FF2B5EF4-FFF2-40B4-BE49-F238E27FC236}">
                <a16:creationId xmlns:a16="http://schemas.microsoft.com/office/drawing/2014/main" id="{826892B5-7780-41B6-90FB-6B0C03D5AFE1}"/>
              </a:ext>
            </a:extLst>
          </p:cNvPr>
          <p:cNvGraphicFramePr>
            <a:graphicFrameLocks noChangeAspect="1"/>
          </p:cNvGraphicFramePr>
          <p:nvPr>
            <p:extLst>
              <p:ext uri="{D42A27DB-BD31-4B8C-83A1-F6EECF244321}">
                <p14:modId xmlns:p14="http://schemas.microsoft.com/office/powerpoint/2010/main" val="1731008992"/>
              </p:ext>
            </p:extLst>
          </p:nvPr>
        </p:nvGraphicFramePr>
        <p:xfrm>
          <a:off x="7151077" y="2137354"/>
          <a:ext cx="2854325" cy="1028700"/>
        </p:xfrm>
        <a:graphic>
          <a:graphicData uri="http://schemas.openxmlformats.org/presentationml/2006/ole">
            <mc:AlternateContent xmlns:mc="http://schemas.openxmlformats.org/markup-compatibility/2006">
              <mc:Choice xmlns:v="urn:schemas-microsoft-com:vml" Requires="v">
                <p:oleObj spid="_x0000_s20571" name="Equation" r:id="rId13" imgW="1091880" imgH="393480" progId="Equation.DSMT4">
                  <p:embed/>
                </p:oleObj>
              </mc:Choice>
              <mc:Fallback>
                <p:oleObj name="Equation" r:id="rId13" imgW="1091880" imgH="393480" progId="Equation.DSMT4">
                  <p:embed/>
                  <p:pic>
                    <p:nvPicPr>
                      <p:cNvPr id="8" name="Oggetto 7">
                        <a:extLst>
                          <a:ext uri="{FF2B5EF4-FFF2-40B4-BE49-F238E27FC236}">
                            <a16:creationId xmlns:a16="http://schemas.microsoft.com/office/drawing/2014/main" id="{CB171CBD-DBAC-4EA6-93A2-F4726E752D21}"/>
                          </a:ext>
                        </a:extLst>
                      </p:cNvPr>
                      <p:cNvPicPr>
                        <a:picLocks noChangeAspect="1" noChangeArrowheads="1"/>
                      </p:cNvPicPr>
                      <p:nvPr/>
                    </p:nvPicPr>
                    <p:blipFill>
                      <a:blip r:embed="rId14"/>
                      <a:srcRect/>
                      <a:stretch>
                        <a:fillRect/>
                      </a:stretch>
                    </p:blipFill>
                    <p:spPr bwMode="auto">
                      <a:xfrm>
                        <a:off x="7151077" y="2137354"/>
                        <a:ext cx="2854325" cy="1028700"/>
                      </a:xfrm>
                      <a:prstGeom prst="rect">
                        <a:avLst/>
                      </a:prstGeom>
                      <a:noFill/>
                    </p:spPr>
                  </p:pic>
                </p:oleObj>
              </mc:Fallback>
            </mc:AlternateContent>
          </a:graphicData>
        </a:graphic>
      </p:graphicFrame>
      <p:sp>
        <p:nvSpPr>
          <p:cNvPr id="12" name="Rettangolo con angoli arrotondati 11">
            <a:extLst>
              <a:ext uri="{FF2B5EF4-FFF2-40B4-BE49-F238E27FC236}">
                <a16:creationId xmlns:a16="http://schemas.microsoft.com/office/drawing/2014/main" id="{5A2362DB-40D6-47B1-B149-6DA09DA11308}"/>
              </a:ext>
            </a:extLst>
          </p:cNvPr>
          <p:cNvSpPr/>
          <p:nvPr/>
        </p:nvSpPr>
        <p:spPr>
          <a:xfrm>
            <a:off x="7083948" y="2155358"/>
            <a:ext cx="2921454" cy="1123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514823D3-C9BB-4BDC-9CC9-2EF71FA35EE0}"/>
              </a:ext>
            </a:extLst>
          </p:cNvPr>
          <p:cNvSpPr txBox="1"/>
          <p:nvPr/>
        </p:nvSpPr>
        <p:spPr>
          <a:xfrm>
            <a:off x="6080386" y="3304317"/>
            <a:ext cx="524653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closed loop configuration, if the circuit is stable and the amplifier is in its linearity range (A&gt;&gt;1)</a:t>
            </a:r>
          </a:p>
        </p:txBody>
      </p:sp>
      <p:graphicFrame>
        <p:nvGraphicFramePr>
          <p:cNvPr id="14" name="Oggetto 13">
            <a:extLst>
              <a:ext uri="{FF2B5EF4-FFF2-40B4-BE49-F238E27FC236}">
                <a16:creationId xmlns:a16="http://schemas.microsoft.com/office/drawing/2014/main" id="{955D052B-4772-4DA3-8A1B-3B09DE5AF5A9}"/>
              </a:ext>
            </a:extLst>
          </p:cNvPr>
          <p:cNvGraphicFramePr>
            <a:graphicFrameLocks noChangeAspect="1"/>
          </p:cNvGraphicFramePr>
          <p:nvPr>
            <p:extLst>
              <p:ext uri="{D42A27DB-BD31-4B8C-83A1-F6EECF244321}">
                <p14:modId xmlns:p14="http://schemas.microsoft.com/office/powerpoint/2010/main" val="873631425"/>
              </p:ext>
            </p:extLst>
          </p:nvPr>
        </p:nvGraphicFramePr>
        <p:xfrm>
          <a:off x="7558088" y="4530198"/>
          <a:ext cx="1558925" cy="596900"/>
        </p:xfrm>
        <a:graphic>
          <a:graphicData uri="http://schemas.openxmlformats.org/presentationml/2006/ole">
            <mc:AlternateContent xmlns:mc="http://schemas.openxmlformats.org/markup-compatibility/2006">
              <mc:Choice xmlns:v="urn:schemas-microsoft-com:vml" Requires="v">
                <p:oleObj spid="_x0000_s20572" name="Equation" r:id="rId15" imgW="596880" imgH="228600" progId="Equation.DSMT4">
                  <p:embed/>
                </p:oleObj>
              </mc:Choice>
              <mc:Fallback>
                <p:oleObj name="Equation" r:id="rId15" imgW="596880" imgH="228600" progId="Equation.DSMT4">
                  <p:embed/>
                  <p:pic>
                    <p:nvPicPr>
                      <p:cNvPr id="11" name="Oggetto 10">
                        <a:extLst>
                          <a:ext uri="{FF2B5EF4-FFF2-40B4-BE49-F238E27FC236}">
                            <a16:creationId xmlns:a16="http://schemas.microsoft.com/office/drawing/2014/main" id="{826892B5-7780-41B6-90FB-6B0C03D5AFE1}"/>
                          </a:ext>
                        </a:extLst>
                      </p:cNvPr>
                      <p:cNvPicPr>
                        <a:picLocks noChangeAspect="1" noChangeArrowheads="1"/>
                      </p:cNvPicPr>
                      <p:nvPr/>
                    </p:nvPicPr>
                    <p:blipFill>
                      <a:blip r:embed="rId16"/>
                      <a:srcRect/>
                      <a:stretch>
                        <a:fillRect/>
                      </a:stretch>
                    </p:blipFill>
                    <p:spPr bwMode="auto">
                      <a:xfrm>
                        <a:off x="7558088" y="4530198"/>
                        <a:ext cx="1558925" cy="596900"/>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5DC8C721-296C-4354-A9A2-68F7D7B3719B}"/>
              </a:ext>
            </a:extLst>
          </p:cNvPr>
          <p:cNvSpPr txBox="1"/>
          <p:nvPr/>
        </p:nvSpPr>
        <p:spPr>
          <a:xfrm>
            <a:off x="6077734" y="5025226"/>
            <a:ext cx="524653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the equivalent of the virtual short circuit in DDAs. Note that, individually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iA</a:t>
            </a:r>
            <a:r>
              <a:rPr lang="en-US" sz="2400" dirty="0">
                <a:latin typeface="Arial" panose="020B0604020202020204" pitchFamily="34" charset="0"/>
                <a:cs typeface="Arial" panose="020B0604020202020204" pitchFamily="34" charset="0"/>
              </a:rPr>
              <a:t> and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iB</a:t>
            </a:r>
            <a:r>
              <a:rPr lang="en-US" sz="2400" dirty="0">
                <a:latin typeface="Arial" panose="020B0604020202020204" pitchFamily="34" charset="0"/>
                <a:cs typeface="Arial" panose="020B0604020202020204" pitchFamily="34" charset="0"/>
              </a:rPr>
              <a:t> can be large</a:t>
            </a:r>
          </a:p>
        </p:txBody>
      </p:sp>
    </p:spTree>
    <p:extLst>
      <p:ext uri="{BB962C8B-B14F-4D97-AF65-F5344CB8AC3E}">
        <p14:creationId xmlns:p14="http://schemas.microsoft.com/office/powerpoint/2010/main" val="202852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926B98-3A66-42C3-8713-DE28FF705725}"/>
              </a:ext>
            </a:extLst>
          </p:cNvPr>
          <p:cNvSpPr>
            <a:spLocks noGrp="1"/>
          </p:cNvSpPr>
          <p:nvPr>
            <p:ph type="title"/>
          </p:nvPr>
        </p:nvSpPr>
        <p:spPr/>
        <p:txBody>
          <a:bodyPr/>
          <a:lstStyle/>
          <a:p>
            <a:r>
              <a:rPr lang="en-US" dirty="0"/>
              <a:t>DDA-based instrumentation amplifier</a:t>
            </a:r>
          </a:p>
        </p:txBody>
      </p:sp>
      <p:sp>
        <p:nvSpPr>
          <p:cNvPr id="3" name="Segnaposto piè di pagina 2">
            <a:extLst>
              <a:ext uri="{FF2B5EF4-FFF2-40B4-BE49-F238E27FC236}">
                <a16:creationId xmlns:a16="http://schemas.microsoft.com/office/drawing/2014/main" id="{16A2FFC4-66AA-4980-B53E-A26CE8C4259C}"/>
              </a:ext>
            </a:extLst>
          </p:cNvPr>
          <p:cNvSpPr>
            <a:spLocks noGrp="1"/>
          </p:cNvSpPr>
          <p:nvPr>
            <p:ph type="ftr" sz="quarter" idx="11"/>
          </p:nvPr>
        </p:nvSpPr>
        <p:spPr/>
        <p:txBody>
          <a:bodyPr/>
          <a:lstStyle/>
          <a:p>
            <a:r>
              <a:rPr lang="en-US" dirty="0"/>
              <a:t>P. Bruschi – Design of Mixed Signal Circuits1</a:t>
            </a:r>
          </a:p>
        </p:txBody>
      </p:sp>
      <p:sp>
        <p:nvSpPr>
          <p:cNvPr id="4" name="Segnaposto numero diapositiva 3">
            <a:extLst>
              <a:ext uri="{FF2B5EF4-FFF2-40B4-BE49-F238E27FC236}">
                <a16:creationId xmlns:a16="http://schemas.microsoft.com/office/drawing/2014/main" id="{BE9E6955-5B4C-4B24-86A0-381478CFDA4A}"/>
              </a:ext>
            </a:extLst>
          </p:cNvPr>
          <p:cNvSpPr>
            <a:spLocks noGrp="1"/>
          </p:cNvSpPr>
          <p:nvPr>
            <p:ph type="sldNum" sz="quarter" idx="12"/>
          </p:nvPr>
        </p:nvSpPr>
        <p:spPr/>
        <p:txBody>
          <a:bodyPr/>
          <a:lstStyle/>
          <a:p>
            <a:fld id="{02055017-B6DE-4C35-A63B-40EADAC97849}" type="slidenum">
              <a:rPr lang="en-US" smtClean="0"/>
              <a:t>34</a:t>
            </a:fld>
            <a:endParaRPr lang="en-US" dirty="0"/>
          </a:p>
        </p:txBody>
      </p:sp>
      <p:graphicFrame>
        <p:nvGraphicFramePr>
          <p:cNvPr id="7" name="Oggetto 6">
            <a:extLst>
              <a:ext uri="{FF2B5EF4-FFF2-40B4-BE49-F238E27FC236}">
                <a16:creationId xmlns:a16="http://schemas.microsoft.com/office/drawing/2014/main" id="{B9AB5820-034D-414D-BC50-2508DCDCDF62}"/>
              </a:ext>
            </a:extLst>
          </p:cNvPr>
          <p:cNvGraphicFramePr>
            <a:graphicFrameLocks noChangeAspect="1"/>
          </p:cNvGraphicFramePr>
          <p:nvPr>
            <p:extLst>
              <p:ext uri="{D42A27DB-BD31-4B8C-83A1-F6EECF244321}">
                <p14:modId xmlns:p14="http://schemas.microsoft.com/office/powerpoint/2010/main" val="920975966"/>
              </p:ext>
            </p:extLst>
          </p:nvPr>
        </p:nvGraphicFramePr>
        <p:xfrm>
          <a:off x="575878" y="3603625"/>
          <a:ext cx="2921000" cy="663575"/>
        </p:xfrm>
        <a:graphic>
          <a:graphicData uri="http://schemas.openxmlformats.org/presentationml/2006/ole">
            <mc:AlternateContent xmlns:mc="http://schemas.openxmlformats.org/markup-compatibility/2006">
              <mc:Choice xmlns:v="urn:schemas-microsoft-com:vml" Requires="v">
                <p:oleObj spid="_x0000_s21683" name="Equation" r:id="rId4" imgW="1117440" imgH="253800" progId="Equation.DSMT4">
                  <p:embed/>
                </p:oleObj>
              </mc:Choice>
              <mc:Fallback>
                <p:oleObj name="Equation" r:id="rId4" imgW="1117440" imgH="253800" progId="Equation.DSMT4">
                  <p:embed/>
                  <p:pic>
                    <p:nvPicPr>
                      <p:cNvPr id="8" name="Oggetto 7">
                        <a:extLst>
                          <a:ext uri="{FF2B5EF4-FFF2-40B4-BE49-F238E27FC236}">
                            <a16:creationId xmlns:a16="http://schemas.microsoft.com/office/drawing/2014/main" id="{CB171CBD-DBAC-4EA6-93A2-F4726E752D21}"/>
                          </a:ext>
                        </a:extLst>
                      </p:cNvPr>
                      <p:cNvPicPr>
                        <a:picLocks noChangeAspect="1" noChangeArrowheads="1"/>
                      </p:cNvPicPr>
                      <p:nvPr/>
                    </p:nvPicPr>
                    <p:blipFill>
                      <a:blip r:embed="rId5"/>
                      <a:srcRect/>
                      <a:stretch>
                        <a:fillRect/>
                      </a:stretch>
                    </p:blipFill>
                    <p:spPr bwMode="auto">
                      <a:xfrm>
                        <a:off x="575878" y="3603625"/>
                        <a:ext cx="2921000" cy="663575"/>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FB285B39-0BBB-4313-8FD7-1537A52FD635}"/>
              </a:ext>
            </a:extLst>
          </p:cNvPr>
          <p:cNvGraphicFramePr>
            <a:graphicFrameLocks noChangeAspect="1"/>
          </p:cNvGraphicFramePr>
          <p:nvPr>
            <p:extLst>
              <p:ext uri="{D42A27DB-BD31-4B8C-83A1-F6EECF244321}">
                <p14:modId xmlns:p14="http://schemas.microsoft.com/office/powerpoint/2010/main" val="3205161604"/>
              </p:ext>
            </p:extLst>
          </p:nvPr>
        </p:nvGraphicFramePr>
        <p:xfrm>
          <a:off x="575878" y="4330210"/>
          <a:ext cx="1760538" cy="596900"/>
        </p:xfrm>
        <a:graphic>
          <a:graphicData uri="http://schemas.openxmlformats.org/presentationml/2006/ole">
            <mc:AlternateContent xmlns:mc="http://schemas.openxmlformats.org/markup-compatibility/2006">
              <mc:Choice xmlns:v="urn:schemas-microsoft-com:vml" Requires="v">
                <p:oleObj spid="_x0000_s21684" name="Equation" r:id="rId6" imgW="672840" imgH="228600" progId="Equation.DSMT4">
                  <p:embed/>
                </p:oleObj>
              </mc:Choice>
              <mc:Fallback>
                <p:oleObj name="Equation" r:id="rId6" imgW="672840" imgH="228600" progId="Equation.DSMT4">
                  <p:embed/>
                  <p:pic>
                    <p:nvPicPr>
                      <p:cNvPr id="7" name="Oggetto 6">
                        <a:extLst>
                          <a:ext uri="{FF2B5EF4-FFF2-40B4-BE49-F238E27FC236}">
                            <a16:creationId xmlns:a16="http://schemas.microsoft.com/office/drawing/2014/main" id="{B9AB5820-034D-414D-BC50-2508DCDCDF62}"/>
                          </a:ext>
                        </a:extLst>
                      </p:cNvPr>
                      <p:cNvPicPr>
                        <a:picLocks noChangeAspect="1" noChangeArrowheads="1"/>
                      </p:cNvPicPr>
                      <p:nvPr/>
                    </p:nvPicPr>
                    <p:blipFill>
                      <a:blip r:embed="rId7"/>
                      <a:srcRect/>
                      <a:stretch>
                        <a:fillRect/>
                      </a:stretch>
                    </p:blipFill>
                    <p:spPr bwMode="auto">
                      <a:xfrm>
                        <a:off x="575878" y="4330210"/>
                        <a:ext cx="1760538" cy="59690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E0951EB2-9748-4047-995A-542B15E67E58}"/>
              </a:ext>
            </a:extLst>
          </p:cNvPr>
          <p:cNvGraphicFramePr>
            <a:graphicFrameLocks noChangeAspect="1"/>
          </p:cNvGraphicFramePr>
          <p:nvPr>
            <p:extLst>
              <p:ext uri="{D42A27DB-BD31-4B8C-83A1-F6EECF244321}">
                <p14:modId xmlns:p14="http://schemas.microsoft.com/office/powerpoint/2010/main" val="2611737602"/>
              </p:ext>
            </p:extLst>
          </p:nvPr>
        </p:nvGraphicFramePr>
        <p:xfrm>
          <a:off x="575878" y="5009170"/>
          <a:ext cx="3284538" cy="663575"/>
        </p:xfrm>
        <a:graphic>
          <a:graphicData uri="http://schemas.openxmlformats.org/presentationml/2006/ole">
            <mc:AlternateContent xmlns:mc="http://schemas.openxmlformats.org/markup-compatibility/2006">
              <mc:Choice xmlns:v="urn:schemas-microsoft-com:vml" Requires="v">
                <p:oleObj spid="_x0000_s21685" name="Equation" r:id="rId8" imgW="1257120" imgH="253800" progId="Equation.DSMT4">
                  <p:embed/>
                </p:oleObj>
              </mc:Choice>
              <mc:Fallback>
                <p:oleObj name="Equation" r:id="rId8" imgW="1257120" imgH="253800" progId="Equation.DSMT4">
                  <p:embed/>
                  <p:pic>
                    <p:nvPicPr>
                      <p:cNvPr id="7" name="Oggetto 6">
                        <a:extLst>
                          <a:ext uri="{FF2B5EF4-FFF2-40B4-BE49-F238E27FC236}">
                            <a16:creationId xmlns:a16="http://schemas.microsoft.com/office/drawing/2014/main" id="{B9AB5820-034D-414D-BC50-2508DCDCDF62}"/>
                          </a:ext>
                        </a:extLst>
                      </p:cNvPr>
                      <p:cNvPicPr>
                        <a:picLocks noChangeAspect="1" noChangeArrowheads="1"/>
                      </p:cNvPicPr>
                      <p:nvPr/>
                    </p:nvPicPr>
                    <p:blipFill>
                      <a:blip r:embed="rId9"/>
                      <a:srcRect/>
                      <a:stretch>
                        <a:fillRect/>
                      </a:stretch>
                    </p:blipFill>
                    <p:spPr bwMode="auto">
                      <a:xfrm>
                        <a:off x="575878" y="5009170"/>
                        <a:ext cx="3284538" cy="6635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A17DB2AD-C2DD-4FF8-BDAD-21C60E0ADC15}"/>
              </a:ext>
            </a:extLst>
          </p:cNvPr>
          <p:cNvGraphicFramePr>
            <a:graphicFrameLocks noChangeAspect="1"/>
          </p:cNvGraphicFramePr>
          <p:nvPr>
            <p:extLst>
              <p:ext uri="{D42A27DB-BD31-4B8C-83A1-F6EECF244321}">
                <p14:modId xmlns:p14="http://schemas.microsoft.com/office/powerpoint/2010/main" val="3571041779"/>
              </p:ext>
            </p:extLst>
          </p:nvPr>
        </p:nvGraphicFramePr>
        <p:xfrm>
          <a:off x="4519613" y="5040313"/>
          <a:ext cx="2854325" cy="1127125"/>
        </p:xfrm>
        <a:graphic>
          <a:graphicData uri="http://schemas.openxmlformats.org/presentationml/2006/ole">
            <mc:AlternateContent xmlns:mc="http://schemas.openxmlformats.org/markup-compatibility/2006">
              <mc:Choice xmlns:v="urn:schemas-microsoft-com:vml" Requires="v">
                <p:oleObj spid="_x0000_s21686" name="Equation" r:id="rId10" imgW="1091880" imgH="431640" progId="Equation.DSMT4">
                  <p:embed/>
                </p:oleObj>
              </mc:Choice>
              <mc:Fallback>
                <p:oleObj name="Equation" r:id="rId10" imgW="1091880" imgH="431640" progId="Equation.DSMT4">
                  <p:embed/>
                  <p:pic>
                    <p:nvPicPr>
                      <p:cNvPr id="10" name="Oggetto 9">
                        <a:extLst>
                          <a:ext uri="{FF2B5EF4-FFF2-40B4-BE49-F238E27FC236}">
                            <a16:creationId xmlns:a16="http://schemas.microsoft.com/office/drawing/2014/main" id="{9DB91CF2-91A0-4E81-94B2-F4893624129E}"/>
                          </a:ext>
                        </a:extLst>
                      </p:cNvPr>
                      <p:cNvPicPr>
                        <a:picLocks noChangeAspect="1" noChangeArrowheads="1"/>
                      </p:cNvPicPr>
                      <p:nvPr/>
                    </p:nvPicPr>
                    <p:blipFill>
                      <a:blip r:embed="rId11"/>
                      <a:srcRect/>
                      <a:stretch>
                        <a:fillRect/>
                      </a:stretch>
                    </p:blipFill>
                    <p:spPr bwMode="auto">
                      <a:xfrm>
                        <a:off x="4519613" y="5040313"/>
                        <a:ext cx="2854325" cy="1127125"/>
                      </a:xfrm>
                      <a:prstGeom prst="rect">
                        <a:avLst/>
                      </a:prstGeom>
                      <a:noFill/>
                    </p:spPr>
                  </p:pic>
                </p:oleObj>
              </mc:Fallback>
            </mc:AlternateContent>
          </a:graphicData>
        </a:graphic>
      </p:graphicFrame>
      <p:pic>
        <p:nvPicPr>
          <p:cNvPr id="12" name="Elemento grafico 11">
            <a:extLst>
              <a:ext uri="{FF2B5EF4-FFF2-40B4-BE49-F238E27FC236}">
                <a16:creationId xmlns:a16="http://schemas.microsoft.com/office/drawing/2014/main" id="{FAB87695-786C-4033-BB3E-9B4A38B5513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6153" y="1461885"/>
            <a:ext cx="3600450" cy="2009775"/>
          </a:xfrm>
          <a:prstGeom prst="rect">
            <a:avLst/>
          </a:prstGeom>
        </p:spPr>
      </p:pic>
      <p:graphicFrame>
        <p:nvGraphicFramePr>
          <p:cNvPr id="13" name="Oggetto 12">
            <a:extLst>
              <a:ext uri="{FF2B5EF4-FFF2-40B4-BE49-F238E27FC236}">
                <a16:creationId xmlns:a16="http://schemas.microsoft.com/office/drawing/2014/main" id="{200DAB26-3800-4263-830B-D1B75CAC9679}"/>
              </a:ext>
            </a:extLst>
          </p:cNvPr>
          <p:cNvGraphicFramePr>
            <a:graphicFrameLocks noChangeAspect="1"/>
          </p:cNvGraphicFramePr>
          <p:nvPr>
            <p:extLst>
              <p:ext uri="{D42A27DB-BD31-4B8C-83A1-F6EECF244321}">
                <p14:modId xmlns:p14="http://schemas.microsoft.com/office/powerpoint/2010/main" val="4153377587"/>
              </p:ext>
            </p:extLst>
          </p:nvPr>
        </p:nvGraphicFramePr>
        <p:xfrm>
          <a:off x="1753803" y="5627889"/>
          <a:ext cx="928688" cy="463550"/>
        </p:xfrm>
        <a:graphic>
          <a:graphicData uri="http://schemas.openxmlformats.org/presentationml/2006/ole">
            <mc:AlternateContent xmlns:mc="http://schemas.openxmlformats.org/markup-compatibility/2006">
              <mc:Choice xmlns:v="urn:schemas-microsoft-com:vml" Requires="v">
                <p:oleObj spid="_x0000_s21687" name="Equation" r:id="rId14" imgW="355320" imgH="177480" progId="Equation.DSMT4">
                  <p:embed/>
                </p:oleObj>
              </mc:Choice>
              <mc:Fallback>
                <p:oleObj name="Equation" r:id="rId14" imgW="355320" imgH="177480" progId="Equation.DSMT4">
                  <p:embed/>
                  <p:pic>
                    <p:nvPicPr>
                      <p:cNvPr id="11" name="Oggetto 10">
                        <a:extLst>
                          <a:ext uri="{FF2B5EF4-FFF2-40B4-BE49-F238E27FC236}">
                            <a16:creationId xmlns:a16="http://schemas.microsoft.com/office/drawing/2014/main" id="{A17DB2AD-C2DD-4FF8-BDAD-21C60E0ADC15}"/>
                          </a:ext>
                        </a:extLst>
                      </p:cNvPr>
                      <p:cNvPicPr>
                        <a:picLocks noChangeAspect="1" noChangeArrowheads="1"/>
                      </p:cNvPicPr>
                      <p:nvPr/>
                    </p:nvPicPr>
                    <p:blipFill>
                      <a:blip r:embed="rId15"/>
                      <a:srcRect/>
                      <a:stretch>
                        <a:fillRect/>
                      </a:stretch>
                    </p:blipFill>
                    <p:spPr bwMode="auto">
                      <a:xfrm>
                        <a:off x="1753803" y="5627889"/>
                        <a:ext cx="928688" cy="463550"/>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D096282A-2717-4B6B-9311-6B3B42B3B86B}"/>
              </a:ext>
            </a:extLst>
          </p:cNvPr>
          <p:cNvGraphicFramePr>
            <a:graphicFrameLocks noChangeAspect="1"/>
          </p:cNvGraphicFramePr>
          <p:nvPr>
            <p:extLst>
              <p:ext uri="{D42A27DB-BD31-4B8C-83A1-F6EECF244321}">
                <p14:modId xmlns:p14="http://schemas.microsoft.com/office/powerpoint/2010/main" val="2542366613"/>
              </p:ext>
            </p:extLst>
          </p:nvPr>
        </p:nvGraphicFramePr>
        <p:xfrm>
          <a:off x="7577577" y="5040313"/>
          <a:ext cx="2057400" cy="1095375"/>
        </p:xfrm>
        <a:graphic>
          <a:graphicData uri="http://schemas.openxmlformats.org/presentationml/2006/ole">
            <mc:AlternateContent xmlns:mc="http://schemas.openxmlformats.org/markup-compatibility/2006">
              <mc:Choice xmlns:v="urn:schemas-microsoft-com:vml" Requires="v">
                <p:oleObj spid="_x0000_s21688" name="Equation" r:id="rId16" imgW="787320" imgH="419040" progId="Equation.DSMT4">
                  <p:embed/>
                </p:oleObj>
              </mc:Choice>
              <mc:Fallback>
                <p:oleObj name="Equation" r:id="rId16" imgW="787320" imgH="419040" progId="Equation.DSMT4">
                  <p:embed/>
                  <p:pic>
                    <p:nvPicPr>
                      <p:cNvPr id="11" name="Oggetto 10">
                        <a:extLst>
                          <a:ext uri="{FF2B5EF4-FFF2-40B4-BE49-F238E27FC236}">
                            <a16:creationId xmlns:a16="http://schemas.microsoft.com/office/drawing/2014/main" id="{A17DB2AD-C2DD-4FF8-BDAD-21C60E0ADC15}"/>
                          </a:ext>
                        </a:extLst>
                      </p:cNvPr>
                      <p:cNvPicPr>
                        <a:picLocks noChangeAspect="1" noChangeArrowheads="1"/>
                      </p:cNvPicPr>
                      <p:nvPr/>
                    </p:nvPicPr>
                    <p:blipFill>
                      <a:blip r:embed="rId17"/>
                      <a:srcRect/>
                      <a:stretch>
                        <a:fillRect/>
                      </a:stretch>
                    </p:blipFill>
                    <p:spPr bwMode="auto">
                      <a:xfrm>
                        <a:off x="7577577" y="5040313"/>
                        <a:ext cx="2057400" cy="1095375"/>
                      </a:xfrm>
                      <a:prstGeom prst="rect">
                        <a:avLst/>
                      </a:prstGeom>
                      <a:noFill/>
                    </p:spPr>
                  </p:pic>
                </p:oleObj>
              </mc:Fallback>
            </mc:AlternateContent>
          </a:graphicData>
        </a:graphic>
      </p:graphicFrame>
      <p:pic>
        <p:nvPicPr>
          <p:cNvPr id="15" name="Elemento grafico 14">
            <a:extLst>
              <a:ext uri="{FF2B5EF4-FFF2-40B4-BE49-F238E27FC236}">
                <a16:creationId xmlns:a16="http://schemas.microsoft.com/office/drawing/2014/main" id="{5D5B7F34-AB9A-40A4-B840-E50FB95A956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38600" y="1147476"/>
            <a:ext cx="4350952" cy="3704772"/>
          </a:xfrm>
          <a:prstGeom prst="rect">
            <a:avLst/>
          </a:prstGeom>
        </p:spPr>
      </p:pic>
      <p:graphicFrame>
        <p:nvGraphicFramePr>
          <p:cNvPr id="16" name="Oggetto 15">
            <a:extLst>
              <a:ext uri="{FF2B5EF4-FFF2-40B4-BE49-F238E27FC236}">
                <a16:creationId xmlns:a16="http://schemas.microsoft.com/office/drawing/2014/main" id="{E8E2D531-3AE7-4ECF-BB76-F5CD23B71441}"/>
              </a:ext>
            </a:extLst>
          </p:cNvPr>
          <p:cNvGraphicFramePr>
            <a:graphicFrameLocks noChangeAspect="1"/>
          </p:cNvGraphicFramePr>
          <p:nvPr>
            <p:extLst>
              <p:ext uri="{D42A27DB-BD31-4B8C-83A1-F6EECF244321}">
                <p14:modId xmlns:p14="http://schemas.microsoft.com/office/powerpoint/2010/main" val="3830740930"/>
              </p:ext>
            </p:extLst>
          </p:nvPr>
        </p:nvGraphicFramePr>
        <p:xfrm>
          <a:off x="8577264" y="1269063"/>
          <a:ext cx="3189287" cy="1127125"/>
        </p:xfrm>
        <a:graphic>
          <a:graphicData uri="http://schemas.openxmlformats.org/presentationml/2006/ole">
            <mc:AlternateContent xmlns:mc="http://schemas.openxmlformats.org/markup-compatibility/2006">
              <mc:Choice xmlns:v="urn:schemas-microsoft-com:vml" Requires="v">
                <p:oleObj spid="_x0000_s21689" name="Equation" r:id="rId20" imgW="1218960" imgH="431640" progId="Equation.DSMT4">
                  <p:embed/>
                </p:oleObj>
              </mc:Choice>
              <mc:Fallback>
                <p:oleObj name="Equation" r:id="rId20" imgW="1218960" imgH="431640" progId="Equation.DSMT4">
                  <p:embed/>
                  <p:pic>
                    <p:nvPicPr>
                      <p:cNvPr id="8" name="Oggetto 7">
                        <a:extLst>
                          <a:ext uri="{FF2B5EF4-FFF2-40B4-BE49-F238E27FC236}">
                            <a16:creationId xmlns:a16="http://schemas.microsoft.com/office/drawing/2014/main" id="{FB285B39-0BBB-4313-8FD7-1537A52FD635}"/>
                          </a:ext>
                        </a:extLst>
                      </p:cNvPr>
                      <p:cNvPicPr>
                        <a:picLocks noChangeAspect="1" noChangeArrowheads="1"/>
                      </p:cNvPicPr>
                      <p:nvPr/>
                    </p:nvPicPr>
                    <p:blipFill>
                      <a:blip r:embed="rId21"/>
                      <a:srcRect/>
                      <a:stretch>
                        <a:fillRect/>
                      </a:stretch>
                    </p:blipFill>
                    <p:spPr bwMode="auto">
                      <a:xfrm>
                        <a:off x="8577264" y="1269063"/>
                        <a:ext cx="3189287" cy="1127125"/>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7A54E287-A4A3-4E27-A563-FF6DBE294435}"/>
              </a:ext>
            </a:extLst>
          </p:cNvPr>
          <p:cNvGraphicFramePr>
            <a:graphicFrameLocks noChangeAspect="1"/>
          </p:cNvGraphicFramePr>
          <p:nvPr>
            <p:extLst>
              <p:ext uri="{D42A27DB-BD31-4B8C-83A1-F6EECF244321}">
                <p14:modId xmlns:p14="http://schemas.microsoft.com/office/powerpoint/2010/main" val="2321671652"/>
              </p:ext>
            </p:extLst>
          </p:nvPr>
        </p:nvGraphicFramePr>
        <p:xfrm>
          <a:off x="8942388" y="2344738"/>
          <a:ext cx="2457450" cy="1127125"/>
        </p:xfrm>
        <a:graphic>
          <a:graphicData uri="http://schemas.openxmlformats.org/presentationml/2006/ole">
            <mc:AlternateContent xmlns:mc="http://schemas.openxmlformats.org/markup-compatibility/2006">
              <mc:Choice xmlns:v="urn:schemas-microsoft-com:vml" Requires="v">
                <p:oleObj spid="_x0000_s21690" name="Equation" r:id="rId22" imgW="939600" imgH="431640" progId="Equation.DSMT4">
                  <p:embed/>
                </p:oleObj>
              </mc:Choice>
              <mc:Fallback>
                <p:oleObj name="Equation" r:id="rId22" imgW="939600" imgH="431640" progId="Equation.DSMT4">
                  <p:embed/>
                  <p:pic>
                    <p:nvPicPr>
                      <p:cNvPr id="16" name="Oggetto 15">
                        <a:extLst>
                          <a:ext uri="{FF2B5EF4-FFF2-40B4-BE49-F238E27FC236}">
                            <a16:creationId xmlns:a16="http://schemas.microsoft.com/office/drawing/2014/main" id="{E8E2D531-3AE7-4ECF-BB76-F5CD23B71441}"/>
                          </a:ext>
                        </a:extLst>
                      </p:cNvPr>
                      <p:cNvPicPr>
                        <a:picLocks noChangeAspect="1" noChangeArrowheads="1"/>
                      </p:cNvPicPr>
                      <p:nvPr/>
                    </p:nvPicPr>
                    <p:blipFill>
                      <a:blip r:embed="rId23"/>
                      <a:srcRect/>
                      <a:stretch>
                        <a:fillRect/>
                      </a:stretch>
                    </p:blipFill>
                    <p:spPr bwMode="auto">
                      <a:xfrm>
                        <a:off x="8942388" y="2344738"/>
                        <a:ext cx="2457450" cy="112712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49706CCD-9F08-4B0F-9B6B-E5593AAF3F86}"/>
              </a:ext>
            </a:extLst>
          </p:cNvPr>
          <p:cNvGraphicFramePr>
            <a:graphicFrameLocks noChangeAspect="1"/>
          </p:cNvGraphicFramePr>
          <p:nvPr>
            <p:extLst>
              <p:ext uri="{D42A27DB-BD31-4B8C-83A1-F6EECF244321}">
                <p14:modId xmlns:p14="http://schemas.microsoft.com/office/powerpoint/2010/main" val="3355401560"/>
              </p:ext>
            </p:extLst>
          </p:nvPr>
        </p:nvGraphicFramePr>
        <p:xfrm>
          <a:off x="8108950" y="3608388"/>
          <a:ext cx="3452813" cy="1127125"/>
        </p:xfrm>
        <a:graphic>
          <a:graphicData uri="http://schemas.openxmlformats.org/presentationml/2006/ole">
            <mc:AlternateContent xmlns:mc="http://schemas.openxmlformats.org/markup-compatibility/2006">
              <mc:Choice xmlns:v="urn:schemas-microsoft-com:vml" Requires="v">
                <p:oleObj spid="_x0000_s21691" name="Equation" r:id="rId24" imgW="1320480" imgH="431640" progId="Equation.DSMT4">
                  <p:embed/>
                </p:oleObj>
              </mc:Choice>
              <mc:Fallback>
                <p:oleObj name="Equation" r:id="rId24" imgW="1320480" imgH="431640" progId="Equation.DSMT4">
                  <p:embed/>
                  <p:pic>
                    <p:nvPicPr>
                      <p:cNvPr id="17" name="Oggetto 16">
                        <a:extLst>
                          <a:ext uri="{FF2B5EF4-FFF2-40B4-BE49-F238E27FC236}">
                            <a16:creationId xmlns:a16="http://schemas.microsoft.com/office/drawing/2014/main" id="{7A54E287-A4A3-4E27-A563-FF6DBE294435}"/>
                          </a:ext>
                        </a:extLst>
                      </p:cNvPr>
                      <p:cNvPicPr>
                        <a:picLocks noChangeAspect="1" noChangeArrowheads="1"/>
                      </p:cNvPicPr>
                      <p:nvPr/>
                    </p:nvPicPr>
                    <p:blipFill>
                      <a:blip r:embed="rId25"/>
                      <a:srcRect/>
                      <a:stretch>
                        <a:fillRect/>
                      </a:stretch>
                    </p:blipFill>
                    <p:spPr bwMode="auto">
                      <a:xfrm>
                        <a:off x="8108950" y="3608388"/>
                        <a:ext cx="3452813" cy="1127125"/>
                      </a:xfrm>
                      <a:prstGeom prst="rect">
                        <a:avLst/>
                      </a:prstGeom>
                      <a:noFill/>
                    </p:spPr>
                  </p:pic>
                </p:oleObj>
              </mc:Fallback>
            </mc:AlternateContent>
          </a:graphicData>
        </a:graphic>
      </p:graphicFrame>
      <p:sp>
        <p:nvSpPr>
          <p:cNvPr id="20" name="Rettangolo con angoli arrotondati 19">
            <a:extLst>
              <a:ext uri="{FF2B5EF4-FFF2-40B4-BE49-F238E27FC236}">
                <a16:creationId xmlns:a16="http://schemas.microsoft.com/office/drawing/2014/main" id="{3140D775-417B-4637-B4C0-4D2EF79977C2}"/>
              </a:ext>
            </a:extLst>
          </p:cNvPr>
          <p:cNvSpPr/>
          <p:nvPr/>
        </p:nvSpPr>
        <p:spPr>
          <a:xfrm>
            <a:off x="8108949" y="3560656"/>
            <a:ext cx="3657601" cy="11748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6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6D884-36DE-4FF5-A6B7-44822BF42010}"/>
              </a:ext>
            </a:extLst>
          </p:cNvPr>
          <p:cNvSpPr>
            <a:spLocks noGrp="1"/>
          </p:cNvSpPr>
          <p:nvPr>
            <p:ph type="title"/>
          </p:nvPr>
        </p:nvSpPr>
        <p:spPr>
          <a:xfrm>
            <a:off x="838200" y="136525"/>
            <a:ext cx="10515600" cy="662397"/>
          </a:xfrm>
        </p:spPr>
        <p:txBody>
          <a:bodyPr/>
          <a:lstStyle/>
          <a:p>
            <a:r>
              <a:rPr lang="en-US" dirty="0"/>
              <a:t>Ground currents: real case</a:t>
            </a:r>
          </a:p>
        </p:txBody>
      </p:sp>
      <p:sp>
        <p:nvSpPr>
          <p:cNvPr id="3" name="Segnaposto piè di pagina 2">
            <a:extLst>
              <a:ext uri="{FF2B5EF4-FFF2-40B4-BE49-F238E27FC236}">
                <a16:creationId xmlns:a16="http://schemas.microsoft.com/office/drawing/2014/main" id="{FFFF6BAD-1DDC-40E6-A717-362677DF1B5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3FC9EBB-3E45-4F33-8C09-257B4F49DE9F}"/>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7" name="Elemento grafico 6">
            <a:extLst>
              <a:ext uri="{FF2B5EF4-FFF2-40B4-BE49-F238E27FC236}">
                <a16:creationId xmlns:a16="http://schemas.microsoft.com/office/drawing/2014/main" id="{BE71CE99-B63E-4558-9C28-E18D5EA913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1058517"/>
            <a:ext cx="4591050" cy="2971800"/>
          </a:xfrm>
          <a:prstGeom prst="rect">
            <a:avLst/>
          </a:prstGeom>
        </p:spPr>
      </p:pic>
      <p:sp>
        <p:nvSpPr>
          <p:cNvPr id="8" name="CasellaDiTesto 7">
            <a:extLst>
              <a:ext uri="{FF2B5EF4-FFF2-40B4-BE49-F238E27FC236}">
                <a16:creationId xmlns:a16="http://schemas.microsoft.com/office/drawing/2014/main" id="{05FEFC3C-52CD-4BE0-A7E7-60198530FC0B}"/>
              </a:ext>
            </a:extLst>
          </p:cNvPr>
          <p:cNvSpPr txBox="1"/>
          <p:nvPr/>
        </p:nvSpPr>
        <p:spPr>
          <a:xfrm>
            <a:off x="6642651" y="1251107"/>
            <a:ext cx="39624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Physical interconnections have non-zero resistance and non-zero inductance </a:t>
            </a:r>
          </a:p>
        </p:txBody>
      </p:sp>
      <p:cxnSp>
        <p:nvCxnSpPr>
          <p:cNvPr id="10" name="Connettore 2 9">
            <a:extLst>
              <a:ext uri="{FF2B5EF4-FFF2-40B4-BE49-F238E27FC236}">
                <a16:creationId xmlns:a16="http://schemas.microsoft.com/office/drawing/2014/main" id="{0864B51A-ACF7-48B9-AA3B-35D42D310CE5}"/>
              </a:ext>
            </a:extLst>
          </p:cNvPr>
          <p:cNvCxnSpPr>
            <a:cxnSpLocks/>
          </p:cNvCxnSpPr>
          <p:nvPr/>
        </p:nvCxnSpPr>
        <p:spPr>
          <a:xfrm flipH="1">
            <a:off x="2594113" y="3592995"/>
            <a:ext cx="62616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B7A003CD-1203-41B0-B080-583858142F41}"/>
              </a:ext>
            </a:extLst>
          </p:cNvPr>
          <p:cNvSpPr txBox="1"/>
          <p:nvPr/>
        </p:nvSpPr>
        <p:spPr>
          <a:xfrm>
            <a:off x="2367349" y="3508927"/>
            <a:ext cx="450764" cy="523220"/>
          </a:xfrm>
          <a:prstGeom prst="rect">
            <a:avLst/>
          </a:prstGeom>
          <a:noFill/>
        </p:spPr>
        <p:txBody>
          <a:bodyPr wrap="none" rtlCol="0">
            <a:spAutoFit/>
          </a:bodyPr>
          <a:lstStyle/>
          <a:p>
            <a:r>
              <a:rPr lang="en-US" sz="2800" i="1" dirty="0" err="1">
                <a:solidFill>
                  <a:srgbClr val="FF0000"/>
                </a:solidFill>
                <a:latin typeface="Arial" panose="020B0604020202020204" pitchFamily="34" charset="0"/>
                <a:cs typeface="Arial" panose="020B0604020202020204" pitchFamily="34" charset="0"/>
              </a:rPr>
              <a:t>i</a:t>
            </a:r>
            <a:r>
              <a:rPr lang="en-US" sz="2800" i="1" baseline="-25000" dirty="0" err="1">
                <a:solidFill>
                  <a:srgbClr val="FF0000"/>
                </a:solidFill>
                <a:latin typeface="Arial" panose="020B0604020202020204" pitchFamily="34" charset="0"/>
                <a:cs typeface="Arial" panose="020B0604020202020204" pitchFamily="34" charset="0"/>
              </a:rPr>
              <a:t>G</a:t>
            </a:r>
            <a:endParaRPr lang="en-US" sz="2800" i="1" baseline="-25000" dirty="0">
              <a:solidFill>
                <a:srgbClr val="FF0000"/>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47A622AB-6887-45AC-ADAB-09BDA517FCF8}"/>
              </a:ext>
            </a:extLst>
          </p:cNvPr>
          <p:cNvSpPr txBox="1"/>
          <p:nvPr/>
        </p:nvSpPr>
        <p:spPr>
          <a:xfrm>
            <a:off x="6642651" y="2569267"/>
            <a:ext cx="4223657" cy="1569660"/>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conductors carry considerable currents since they distribute power to all blocks.</a:t>
            </a:r>
          </a:p>
        </p:txBody>
      </p:sp>
      <p:grpSp>
        <p:nvGrpSpPr>
          <p:cNvPr id="18" name="Gruppo 17">
            <a:extLst>
              <a:ext uri="{FF2B5EF4-FFF2-40B4-BE49-F238E27FC236}">
                <a16:creationId xmlns:a16="http://schemas.microsoft.com/office/drawing/2014/main" id="{08602659-8F0B-496B-B6DA-C1F52F048018}"/>
              </a:ext>
            </a:extLst>
          </p:cNvPr>
          <p:cNvGrpSpPr/>
          <p:nvPr/>
        </p:nvGrpSpPr>
        <p:grpSpPr>
          <a:xfrm>
            <a:off x="4006864" y="3834603"/>
            <a:ext cx="279216" cy="279216"/>
            <a:chOff x="4781596" y="4265313"/>
            <a:chExt cx="279216" cy="279216"/>
          </a:xfrm>
        </p:grpSpPr>
        <p:cxnSp>
          <p:nvCxnSpPr>
            <p:cNvPr id="15" name="Connettore diritto 14">
              <a:extLst>
                <a:ext uri="{FF2B5EF4-FFF2-40B4-BE49-F238E27FC236}">
                  <a16:creationId xmlns:a16="http://schemas.microsoft.com/office/drawing/2014/main" id="{E8D4F194-1E0D-4004-82B9-9D4BB7C594F2}"/>
                </a:ext>
              </a:extLst>
            </p:cNvPr>
            <p:cNvCxnSpPr/>
            <p:nvPr/>
          </p:nvCxnSpPr>
          <p:spPr>
            <a:xfrm>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D110650-0A04-420F-9C0C-607DCE8A6160}"/>
                </a:ext>
              </a:extLst>
            </p:cNvPr>
            <p:cNvCxnSpPr>
              <a:cxnSpLocks/>
            </p:cNvCxnSpPr>
            <p:nvPr/>
          </p:nvCxnSpPr>
          <p:spPr>
            <a:xfrm rot="5400000">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Connettore diritto 16">
            <a:extLst>
              <a:ext uri="{FF2B5EF4-FFF2-40B4-BE49-F238E27FC236}">
                <a16:creationId xmlns:a16="http://schemas.microsoft.com/office/drawing/2014/main" id="{558591C2-8620-4C3A-8080-6357A0B6E474}"/>
              </a:ext>
            </a:extLst>
          </p:cNvPr>
          <p:cNvCxnSpPr>
            <a:cxnSpLocks/>
          </p:cNvCxnSpPr>
          <p:nvPr/>
        </p:nvCxnSpPr>
        <p:spPr>
          <a:xfrm rot="5400000">
            <a:off x="3166747" y="3832497"/>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2E0BCB1D-A029-4998-AB47-2A223588D93C}"/>
              </a:ext>
            </a:extLst>
          </p:cNvPr>
          <p:cNvSpPr txBox="1"/>
          <p:nvPr/>
        </p:nvSpPr>
        <p:spPr>
          <a:xfrm>
            <a:off x="3437618" y="3810458"/>
            <a:ext cx="550151" cy="523220"/>
          </a:xfrm>
          <a:prstGeom prst="rect">
            <a:avLst/>
          </a:prstGeom>
          <a:noFill/>
        </p:spPr>
        <p:txBody>
          <a:bodyPr wrap="none" rtlCol="0">
            <a:spAutoFit/>
          </a:bodyPr>
          <a:lstStyle/>
          <a:p>
            <a:r>
              <a:rPr lang="en-US" sz="2800" i="1" dirty="0" err="1">
                <a:solidFill>
                  <a:srgbClr val="FF0000"/>
                </a:solidFill>
                <a:latin typeface="Arial" panose="020B0604020202020204" pitchFamily="34" charset="0"/>
                <a:cs typeface="Arial" panose="020B0604020202020204" pitchFamily="34" charset="0"/>
              </a:rPr>
              <a:t>v</a:t>
            </a:r>
            <a:r>
              <a:rPr lang="en-US" sz="2800" i="1" baseline="-25000" dirty="0" err="1">
                <a:solidFill>
                  <a:srgbClr val="FF0000"/>
                </a:solidFill>
                <a:latin typeface="Arial" panose="020B0604020202020204" pitchFamily="34" charset="0"/>
                <a:cs typeface="Arial" panose="020B0604020202020204" pitchFamily="34" charset="0"/>
              </a:rPr>
              <a:t>G</a:t>
            </a:r>
            <a:endParaRPr lang="en-US" sz="2800" i="1" baseline="-25000" dirty="0">
              <a:solidFill>
                <a:srgbClr val="FF0000"/>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7FE4574B-787A-4F9A-BAA6-42238473EF45}"/>
              </a:ext>
            </a:extLst>
          </p:cNvPr>
          <p:cNvSpPr txBox="1"/>
          <p:nvPr/>
        </p:nvSpPr>
        <p:spPr>
          <a:xfrm>
            <a:off x="838200" y="4486347"/>
            <a:ext cx="105155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Current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flowing in the ground conductor creates a difference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between the two local grounds in the vicinity of blocks A and B. </a:t>
            </a:r>
          </a:p>
        </p:txBody>
      </p:sp>
      <p:graphicFrame>
        <p:nvGraphicFramePr>
          <p:cNvPr id="21" name="Oggetto 20">
            <a:extLst>
              <a:ext uri="{FF2B5EF4-FFF2-40B4-BE49-F238E27FC236}">
                <a16:creationId xmlns:a16="http://schemas.microsoft.com/office/drawing/2014/main" id="{531440A2-8AF7-4BC2-BE50-47B7CCED397A}"/>
              </a:ext>
            </a:extLst>
          </p:cNvPr>
          <p:cNvGraphicFramePr>
            <a:graphicFrameLocks noChangeAspect="1"/>
          </p:cNvGraphicFramePr>
          <p:nvPr>
            <p:extLst>
              <p:ext uri="{D42A27DB-BD31-4B8C-83A1-F6EECF244321}">
                <p14:modId xmlns:p14="http://schemas.microsoft.com/office/powerpoint/2010/main" val="2819440824"/>
              </p:ext>
            </p:extLst>
          </p:nvPr>
        </p:nvGraphicFramePr>
        <p:xfrm>
          <a:off x="1428342" y="5447058"/>
          <a:ext cx="1878013" cy="704850"/>
        </p:xfrm>
        <a:graphic>
          <a:graphicData uri="http://schemas.openxmlformats.org/presentationml/2006/ole">
            <mc:AlternateContent xmlns:mc="http://schemas.openxmlformats.org/markup-compatibility/2006">
              <mc:Choice xmlns:v="urn:schemas-microsoft-com:vml" Requires="v">
                <p:oleObj spid="_x0000_s3244" name="Equation" r:id="rId6" imgW="609480" imgH="228600" progId="Equation.DSMT4">
                  <p:embed/>
                </p:oleObj>
              </mc:Choice>
              <mc:Fallback>
                <p:oleObj name="Equation" r:id="rId6" imgW="609480" imgH="228600" progId="Equation.DSMT4">
                  <p:embed/>
                  <p:pic>
                    <p:nvPicPr>
                      <p:cNvPr id="8" name="Oggetto 7">
                        <a:extLst>
                          <a:ext uri="{FF2B5EF4-FFF2-40B4-BE49-F238E27FC236}">
                            <a16:creationId xmlns:a16="http://schemas.microsoft.com/office/drawing/2014/main" id="{7E1B56F3-D060-48D8-96BA-6B949DD0E789}"/>
                          </a:ext>
                        </a:extLst>
                      </p:cNvPr>
                      <p:cNvPicPr/>
                      <p:nvPr/>
                    </p:nvPicPr>
                    <p:blipFill>
                      <a:blip r:embed="rId7"/>
                      <a:stretch>
                        <a:fillRect/>
                      </a:stretch>
                    </p:blipFill>
                    <p:spPr>
                      <a:xfrm>
                        <a:off x="1428342" y="5447058"/>
                        <a:ext cx="1878013" cy="704850"/>
                      </a:xfrm>
                      <a:prstGeom prst="rect">
                        <a:avLst/>
                      </a:prstGeom>
                    </p:spPr>
                  </p:pic>
                </p:oleObj>
              </mc:Fallback>
            </mc:AlternateContent>
          </a:graphicData>
        </a:graphic>
      </p:graphicFrame>
      <p:graphicFrame>
        <p:nvGraphicFramePr>
          <p:cNvPr id="22" name="Oggetto 21">
            <a:extLst>
              <a:ext uri="{FF2B5EF4-FFF2-40B4-BE49-F238E27FC236}">
                <a16:creationId xmlns:a16="http://schemas.microsoft.com/office/drawing/2014/main" id="{A9A838E3-7313-445D-83F1-FE81824AF100}"/>
              </a:ext>
            </a:extLst>
          </p:cNvPr>
          <p:cNvGraphicFramePr>
            <a:graphicFrameLocks noChangeAspect="1"/>
          </p:cNvGraphicFramePr>
          <p:nvPr>
            <p:extLst>
              <p:ext uri="{D42A27DB-BD31-4B8C-83A1-F6EECF244321}">
                <p14:modId xmlns:p14="http://schemas.microsoft.com/office/powerpoint/2010/main" val="1446378105"/>
              </p:ext>
            </p:extLst>
          </p:nvPr>
        </p:nvGraphicFramePr>
        <p:xfrm>
          <a:off x="4721791" y="5410569"/>
          <a:ext cx="2465388" cy="704850"/>
        </p:xfrm>
        <a:graphic>
          <a:graphicData uri="http://schemas.openxmlformats.org/presentationml/2006/ole">
            <mc:AlternateContent xmlns:mc="http://schemas.openxmlformats.org/markup-compatibility/2006">
              <mc:Choice xmlns:v="urn:schemas-microsoft-com:vml" Requires="v">
                <p:oleObj spid="_x0000_s3245" name="Equation" r:id="rId8" imgW="799920" imgH="228600" progId="Equation.DSMT4">
                  <p:embed/>
                </p:oleObj>
              </mc:Choice>
              <mc:Fallback>
                <p:oleObj name="Equation" r:id="rId8" imgW="799920" imgH="228600" progId="Equation.DSMT4">
                  <p:embed/>
                  <p:pic>
                    <p:nvPicPr>
                      <p:cNvPr id="21" name="Oggetto 20">
                        <a:extLst>
                          <a:ext uri="{FF2B5EF4-FFF2-40B4-BE49-F238E27FC236}">
                            <a16:creationId xmlns:a16="http://schemas.microsoft.com/office/drawing/2014/main" id="{531440A2-8AF7-4BC2-BE50-47B7CCED397A}"/>
                          </a:ext>
                        </a:extLst>
                      </p:cNvPr>
                      <p:cNvPicPr/>
                      <p:nvPr/>
                    </p:nvPicPr>
                    <p:blipFill>
                      <a:blip r:embed="rId9"/>
                      <a:stretch>
                        <a:fillRect/>
                      </a:stretch>
                    </p:blipFill>
                    <p:spPr>
                      <a:xfrm>
                        <a:off x="4721791" y="5410569"/>
                        <a:ext cx="2465388" cy="704850"/>
                      </a:xfrm>
                      <a:prstGeom prst="rect">
                        <a:avLst/>
                      </a:prstGeom>
                    </p:spPr>
                  </p:pic>
                </p:oleObj>
              </mc:Fallback>
            </mc:AlternateContent>
          </a:graphicData>
        </a:graphic>
      </p:graphicFrame>
    </p:spTree>
    <p:extLst>
      <p:ext uri="{BB962C8B-B14F-4D97-AF65-F5344CB8AC3E}">
        <p14:creationId xmlns:p14="http://schemas.microsoft.com/office/powerpoint/2010/main" val="27703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67D31-60BE-4444-A016-EA15BE7707A7}"/>
              </a:ext>
            </a:extLst>
          </p:cNvPr>
          <p:cNvSpPr>
            <a:spLocks noGrp="1"/>
          </p:cNvSpPr>
          <p:nvPr>
            <p:ph type="title"/>
          </p:nvPr>
        </p:nvSpPr>
        <p:spPr/>
        <p:txBody>
          <a:bodyPr/>
          <a:lstStyle/>
          <a:p>
            <a:r>
              <a:rPr lang="en-US" dirty="0"/>
              <a:t>Critical cases</a:t>
            </a:r>
          </a:p>
        </p:txBody>
      </p:sp>
      <p:sp>
        <p:nvSpPr>
          <p:cNvPr id="3" name="Segnaposto piè di pagina 2">
            <a:extLst>
              <a:ext uri="{FF2B5EF4-FFF2-40B4-BE49-F238E27FC236}">
                <a16:creationId xmlns:a16="http://schemas.microsoft.com/office/drawing/2014/main" id="{BBFCECF0-8689-44A3-A8FA-99EE6A80768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958782F-1F70-41C8-A932-9EC2810519AC}"/>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7" name="Elemento grafico 6">
            <a:extLst>
              <a:ext uri="{FF2B5EF4-FFF2-40B4-BE49-F238E27FC236}">
                <a16:creationId xmlns:a16="http://schemas.microsoft.com/office/drawing/2014/main" id="{79A3775A-49AF-407B-A6F7-661BBF90F2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8594" y="1126670"/>
            <a:ext cx="6020011" cy="3151415"/>
          </a:xfrm>
          <a:prstGeom prst="rect">
            <a:avLst/>
          </a:prstGeom>
        </p:spPr>
      </p:pic>
      <p:sp>
        <p:nvSpPr>
          <p:cNvPr id="11" name="Figura a mano libera: forma 10">
            <a:extLst>
              <a:ext uri="{FF2B5EF4-FFF2-40B4-BE49-F238E27FC236}">
                <a16:creationId xmlns:a16="http://schemas.microsoft.com/office/drawing/2014/main" id="{49AB4732-458D-43FC-818B-D4885EAE6218}"/>
              </a:ext>
            </a:extLst>
          </p:cNvPr>
          <p:cNvSpPr/>
          <p:nvPr/>
        </p:nvSpPr>
        <p:spPr>
          <a:xfrm>
            <a:off x="1590794" y="1433725"/>
            <a:ext cx="4895609" cy="632929"/>
          </a:xfrm>
          <a:custGeom>
            <a:avLst/>
            <a:gdLst>
              <a:gd name="connsiteX0" fmla="*/ 0 w 4895609"/>
              <a:gd name="connsiteY0" fmla="*/ 16979 h 632929"/>
              <a:gd name="connsiteX1" fmla="*/ 2825750 w 4895609"/>
              <a:gd name="connsiteY1" fmla="*/ 4279 h 632929"/>
              <a:gd name="connsiteX2" fmla="*/ 3759200 w 4895609"/>
              <a:gd name="connsiteY2" fmla="*/ 4279 h 632929"/>
              <a:gd name="connsiteX3" fmla="*/ 4419600 w 4895609"/>
              <a:gd name="connsiteY3" fmla="*/ 55079 h 632929"/>
              <a:gd name="connsiteX4" fmla="*/ 4826000 w 4895609"/>
              <a:gd name="connsiteY4" fmla="*/ 188429 h 632929"/>
              <a:gd name="connsiteX5" fmla="*/ 4889500 w 4895609"/>
              <a:gd name="connsiteY5" fmla="*/ 385279 h 632929"/>
              <a:gd name="connsiteX6" fmla="*/ 4889500 w 4895609"/>
              <a:gd name="connsiteY6" fmla="*/ 632929 h 6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609" h="632929">
                <a:moveTo>
                  <a:pt x="0" y="16979"/>
                </a:moveTo>
                <a:lnTo>
                  <a:pt x="2825750" y="4279"/>
                </a:lnTo>
                <a:cubicBezTo>
                  <a:pt x="3452283" y="2162"/>
                  <a:pt x="3493558" y="-4188"/>
                  <a:pt x="3759200" y="4279"/>
                </a:cubicBezTo>
                <a:cubicBezTo>
                  <a:pt x="4024842" y="12746"/>
                  <a:pt x="4241800" y="24387"/>
                  <a:pt x="4419600" y="55079"/>
                </a:cubicBezTo>
                <a:cubicBezTo>
                  <a:pt x="4597400" y="85771"/>
                  <a:pt x="4747683" y="133396"/>
                  <a:pt x="4826000" y="188429"/>
                </a:cubicBezTo>
                <a:cubicBezTo>
                  <a:pt x="4904317" y="243462"/>
                  <a:pt x="4878917" y="311196"/>
                  <a:pt x="4889500" y="385279"/>
                </a:cubicBezTo>
                <a:cubicBezTo>
                  <a:pt x="4900083" y="459362"/>
                  <a:pt x="4894791" y="546145"/>
                  <a:pt x="4889500" y="632929"/>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4500A759-EFAF-4DD6-8320-9A936817D1EA}"/>
              </a:ext>
            </a:extLst>
          </p:cNvPr>
          <p:cNvSpPr/>
          <p:nvPr/>
        </p:nvSpPr>
        <p:spPr>
          <a:xfrm flipV="1">
            <a:off x="1590794" y="3189771"/>
            <a:ext cx="4895609" cy="632929"/>
          </a:xfrm>
          <a:custGeom>
            <a:avLst/>
            <a:gdLst>
              <a:gd name="connsiteX0" fmla="*/ 0 w 4895609"/>
              <a:gd name="connsiteY0" fmla="*/ 16979 h 632929"/>
              <a:gd name="connsiteX1" fmla="*/ 2825750 w 4895609"/>
              <a:gd name="connsiteY1" fmla="*/ 4279 h 632929"/>
              <a:gd name="connsiteX2" fmla="*/ 3759200 w 4895609"/>
              <a:gd name="connsiteY2" fmla="*/ 4279 h 632929"/>
              <a:gd name="connsiteX3" fmla="*/ 4419600 w 4895609"/>
              <a:gd name="connsiteY3" fmla="*/ 55079 h 632929"/>
              <a:gd name="connsiteX4" fmla="*/ 4826000 w 4895609"/>
              <a:gd name="connsiteY4" fmla="*/ 188429 h 632929"/>
              <a:gd name="connsiteX5" fmla="*/ 4889500 w 4895609"/>
              <a:gd name="connsiteY5" fmla="*/ 385279 h 632929"/>
              <a:gd name="connsiteX6" fmla="*/ 4889500 w 4895609"/>
              <a:gd name="connsiteY6" fmla="*/ 632929 h 6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609" h="632929">
                <a:moveTo>
                  <a:pt x="0" y="16979"/>
                </a:moveTo>
                <a:lnTo>
                  <a:pt x="2825750" y="4279"/>
                </a:lnTo>
                <a:cubicBezTo>
                  <a:pt x="3452283" y="2162"/>
                  <a:pt x="3493558" y="-4188"/>
                  <a:pt x="3759200" y="4279"/>
                </a:cubicBezTo>
                <a:cubicBezTo>
                  <a:pt x="4024842" y="12746"/>
                  <a:pt x="4241800" y="24387"/>
                  <a:pt x="4419600" y="55079"/>
                </a:cubicBezTo>
                <a:cubicBezTo>
                  <a:pt x="4597400" y="85771"/>
                  <a:pt x="4747683" y="133396"/>
                  <a:pt x="4826000" y="188429"/>
                </a:cubicBezTo>
                <a:cubicBezTo>
                  <a:pt x="4904317" y="243462"/>
                  <a:pt x="4878917" y="311196"/>
                  <a:pt x="4889500" y="385279"/>
                </a:cubicBezTo>
                <a:cubicBezTo>
                  <a:pt x="4900083" y="459362"/>
                  <a:pt x="4894791" y="546145"/>
                  <a:pt x="4889500" y="632929"/>
                </a:cubicBezTo>
              </a:path>
            </a:pathLst>
          </a:custGeom>
          <a:noFill/>
          <a:ln w="28575">
            <a:solidFill>
              <a:srgbClr val="FF0000"/>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6E268C5F-AE39-474F-BC50-3A5C4A9713F0}"/>
              </a:ext>
            </a:extLst>
          </p:cNvPr>
          <p:cNvSpPr txBox="1"/>
          <p:nvPr/>
        </p:nvSpPr>
        <p:spPr>
          <a:xfrm>
            <a:off x="5301961" y="846264"/>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r>
              <a:rPr lang="en-US" sz="2400" i="1" baseline="-25000" dirty="0">
                <a:solidFill>
                  <a:srgbClr val="FF0000"/>
                </a:solidFill>
                <a:latin typeface="Arial" panose="020B0604020202020204" pitchFamily="34" charset="0"/>
                <a:cs typeface="Arial" panose="020B0604020202020204" pitchFamily="34" charset="0"/>
              </a:rPr>
              <a:t>-C</a:t>
            </a:r>
          </a:p>
        </p:txBody>
      </p:sp>
      <p:sp>
        <p:nvSpPr>
          <p:cNvPr id="14" name="CasellaDiTesto 13">
            <a:extLst>
              <a:ext uri="{FF2B5EF4-FFF2-40B4-BE49-F238E27FC236}">
                <a16:creationId xmlns:a16="http://schemas.microsoft.com/office/drawing/2014/main" id="{F6395802-DFD8-4F40-BC2F-11542079E0A1}"/>
              </a:ext>
            </a:extLst>
          </p:cNvPr>
          <p:cNvSpPr txBox="1"/>
          <p:nvPr/>
        </p:nvSpPr>
        <p:spPr>
          <a:xfrm>
            <a:off x="4839627" y="3833190"/>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r>
              <a:rPr lang="en-US" sz="2400" i="1" baseline="-25000" dirty="0">
                <a:solidFill>
                  <a:srgbClr val="FF0000"/>
                </a:solidFill>
                <a:latin typeface="Arial" panose="020B0604020202020204" pitchFamily="34" charset="0"/>
                <a:cs typeface="Arial" panose="020B0604020202020204" pitchFamily="34" charset="0"/>
              </a:rPr>
              <a:t>-C</a:t>
            </a:r>
          </a:p>
        </p:txBody>
      </p:sp>
      <p:sp>
        <p:nvSpPr>
          <p:cNvPr id="15" name="CasellaDiTesto 14">
            <a:extLst>
              <a:ext uri="{FF2B5EF4-FFF2-40B4-BE49-F238E27FC236}">
                <a16:creationId xmlns:a16="http://schemas.microsoft.com/office/drawing/2014/main" id="{3B170A00-6899-46B2-B026-29F9E9B666DE}"/>
              </a:ext>
            </a:extLst>
          </p:cNvPr>
          <p:cNvSpPr txBox="1"/>
          <p:nvPr/>
        </p:nvSpPr>
        <p:spPr>
          <a:xfrm>
            <a:off x="7610805" y="1307929"/>
            <a:ext cx="351245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block C is a digital circuit synchronized by a fast clock, its supply current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sup</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contains spectral components up to very high frequencies. </a:t>
            </a:r>
          </a:p>
        </p:txBody>
      </p:sp>
      <p:sp>
        <p:nvSpPr>
          <p:cNvPr id="17" name="CasellaDiTesto 16">
            <a:extLst>
              <a:ext uri="{FF2B5EF4-FFF2-40B4-BE49-F238E27FC236}">
                <a16:creationId xmlns:a16="http://schemas.microsoft.com/office/drawing/2014/main" id="{A1CACC0D-539E-47E3-8B5D-37C80E9DC475}"/>
              </a:ext>
            </a:extLst>
          </p:cNvPr>
          <p:cNvSpPr txBox="1"/>
          <p:nvPr/>
        </p:nvSpPr>
        <p:spPr>
          <a:xfrm>
            <a:off x="1197033" y="4294855"/>
            <a:ext cx="96926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resulting interference on the analog circuits can be difficult to reject since high frequency components can fold-back to low frequencies through sampling (ADCs, SC circuits) or non-linearities. </a:t>
            </a:r>
          </a:p>
        </p:txBody>
      </p:sp>
    </p:spTree>
    <p:extLst>
      <p:ext uri="{BB962C8B-B14F-4D97-AF65-F5344CB8AC3E}">
        <p14:creationId xmlns:p14="http://schemas.microsoft.com/office/powerpoint/2010/main" val="2731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870C7C-6E81-4ACD-A9F8-35B16A8B9D4C}"/>
              </a:ext>
            </a:extLst>
          </p:cNvPr>
          <p:cNvSpPr>
            <a:spLocks noGrp="1"/>
          </p:cNvSpPr>
          <p:nvPr>
            <p:ph type="title"/>
          </p:nvPr>
        </p:nvSpPr>
        <p:spPr/>
        <p:txBody>
          <a:bodyPr/>
          <a:lstStyle/>
          <a:p>
            <a:r>
              <a:rPr lang="en-US" dirty="0"/>
              <a:t>Origin of the </a:t>
            </a:r>
            <a:r>
              <a:rPr lang="en-US" i="1" dirty="0"/>
              <a:t>Z</a:t>
            </a:r>
            <a:r>
              <a:rPr lang="en-US" i="1" baseline="-25000" dirty="0"/>
              <a:t>G</a:t>
            </a:r>
            <a:r>
              <a:rPr lang="en-US" dirty="0"/>
              <a:t> impedance. </a:t>
            </a:r>
          </a:p>
        </p:txBody>
      </p:sp>
      <p:sp>
        <p:nvSpPr>
          <p:cNvPr id="3" name="Segnaposto piè di pagina 2">
            <a:extLst>
              <a:ext uri="{FF2B5EF4-FFF2-40B4-BE49-F238E27FC236}">
                <a16:creationId xmlns:a16="http://schemas.microsoft.com/office/drawing/2014/main" id="{5FE44839-EF4C-447F-8E71-7F5FF971643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2FB3744-9CC1-40F0-9C27-AF0E895A1243}"/>
              </a:ext>
            </a:extLst>
          </p:cNvPr>
          <p:cNvSpPr>
            <a:spLocks noGrp="1"/>
          </p:cNvSpPr>
          <p:nvPr>
            <p:ph type="sldNum" sz="quarter" idx="12"/>
          </p:nvPr>
        </p:nvSpPr>
        <p:spPr/>
        <p:txBody>
          <a:bodyPr/>
          <a:lstStyle/>
          <a:p>
            <a:fld id="{02055017-B6DE-4C35-A63B-40EADAC97849}" type="slidenum">
              <a:rPr lang="en-US" smtClean="0"/>
              <a:t>6</a:t>
            </a:fld>
            <a:endParaRPr lang="en-US" dirty="0"/>
          </a:p>
        </p:txBody>
      </p:sp>
      <p:sp>
        <p:nvSpPr>
          <p:cNvPr id="6" name="CasellaDiTesto 5">
            <a:extLst>
              <a:ext uri="{FF2B5EF4-FFF2-40B4-BE49-F238E27FC236}">
                <a16:creationId xmlns:a16="http://schemas.microsoft.com/office/drawing/2014/main" id="{B612D912-860C-4369-AD95-AFC6573C8B3C}"/>
              </a:ext>
            </a:extLst>
          </p:cNvPr>
          <p:cNvSpPr txBox="1"/>
          <p:nvPr/>
        </p:nvSpPr>
        <p:spPr>
          <a:xfrm>
            <a:off x="1221972" y="1064925"/>
            <a:ext cx="297595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Integrated circuits</a:t>
            </a:r>
          </a:p>
        </p:txBody>
      </p:sp>
      <p:sp>
        <p:nvSpPr>
          <p:cNvPr id="7" name="CasellaDiTesto 6">
            <a:extLst>
              <a:ext uri="{FF2B5EF4-FFF2-40B4-BE49-F238E27FC236}">
                <a16:creationId xmlns:a16="http://schemas.microsoft.com/office/drawing/2014/main" id="{3F725816-2A11-4746-90F8-94CA38C62109}"/>
              </a:ext>
            </a:extLst>
          </p:cNvPr>
          <p:cNvSpPr txBox="1"/>
          <p:nvPr/>
        </p:nvSpPr>
        <p:spPr>
          <a:xfrm>
            <a:off x="1662545" y="1644409"/>
            <a:ext cx="743157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Interconnect lines (tens of Ohm if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routing is not performed properly)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Vias (typically 0.1 Ohm / via)</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 is generally negligible up to a few GHz </a:t>
            </a:r>
          </a:p>
        </p:txBody>
      </p:sp>
      <p:sp>
        <p:nvSpPr>
          <p:cNvPr id="8" name="CasellaDiTesto 7">
            <a:extLst>
              <a:ext uri="{FF2B5EF4-FFF2-40B4-BE49-F238E27FC236}">
                <a16:creationId xmlns:a16="http://schemas.microsoft.com/office/drawing/2014/main" id="{62E053B6-8657-4A7F-9B64-C818FC471F54}"/>
              </a:ext>
            </a:extLst>
          </p:cNvPr>
          <p:cNvSpPr txBox="1"/>
          <p:nvPr/>
        </p:nvSpPr>
        <p:spPr>
          <a:xfrm>
            <a:off x="1221972" y="3331888"/>
            <a:ext cx="431430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Printed Circuit Boards  (PCBs)</a:t>
            </a:r>
          </a:p>
        </p:txBody>
      </p:sp>
      <p:sp>
        <p:nvSpPr>
          <p:cNvPr id="9" name="CasellaDiTesto 8">
            <a:extLst>
              <a:ext uri="{FF2B5EF4-FFF2-40B4-BE49-F238E27FC236}">
                <a16:creationId xmlns:a16="http://schemas.microsoft.com/office/drawing/2014/main" id="{0BC7A1FE-6920-4FEB-AC23-93316F523A9C}"/>
              </a:ext>
            </a:extLst>
          </p:cNvPr>
          <p:cNvSpPr txBox="1"/>
          <p:nvPr/>
        </p:nvSpPr>
        <p:spPr>
          <a:xfrm>
            <a:off x="1662544" y="3750720"/>
            <a:ext cx="743157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Interconnect resistances are in the </a:t>
            </a:r>
            <a:r>
              <a:rPr lang="en-US" sz="2400" dirty="0" err="1">
                <a:latin typeface="Arial" panose="020B0604020202020204" pitchFamily="34" charset="0"/>
                <a:cs typeface="Arial" panose="020B0604020202020204" pitchFamily="34" charset="0"/>
              </a:rPr>
              <a:t>m</a:t>
            </a:r>
            <a:r>
              <a:rPr lang="en-US" sz="2400" dirty="0" err="1">
                <a:latin typeface="Symbol" panose="05050102010706020507" pitchFamily="18" charset="2"/>
                <a:cs typeface="Arial" panose="020B0604020202020204" pitchFamily="34" charset="0"/>
              </a:rPr>
              <a:t>W</a:t>
            </a:r>
            <a:r>
              <a:rPr lang="en-US" sz="2400" dirty="0">
                <a:latin typeface="Arial" panose="020B0604020202020204" pitchFamily="34" charset="0"/>
                <a:cs typeface="Arial" panose="020B0604020202020204" pitchFamily="34" charset="0"/>
              </a:rPr>
              <a:t> range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Inductances can be significant </a:t>
            </a:r>
          </a:p>
        </p:txBody>
      </p:sp>
      <p:sp>
        <p:nvSpPr>
          <p:cNvPr id="10" name="CasellaDiTesto 9">
            <a:extLst>
              <a:ext uri="{FF2B5EF4-FFF2-40B4-BE49-F238E27FC236}">
                <a16:creationId xmlns:a16="http://schemas.microsoft.com/office/drawing/2014/main" id="{68B26F81-1643-4802-BECD-DE296EFAEA16}"/>
              </a:ext>
            </a:extLst>
          </p:cNvPr>
          <p:cNvSpPr txBox="1"/>
          <p:nvPr/>
        </p:nvSpPr>
        <p:spPr>
          <a:xfrm>
            <a:off x="1221972" y="4697118"/>
            <a:ext cx="812153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Board-to-Board interconnections  (connecting wires)</a:t>
            </a:r>
          </a:p>
        </p:txBody>
      </p:sp>
      <p:sp>
        <p:nvSpPr>
          <p:cNvPr id="11" name="CasellaDiTesto 10">
            <a:extLst>
              <a:ext uri="{FF2B5EF4-FFF2-40B4-BE49-F238E27FC236}">
                <a16:creationId xmlns:a16="http://schemas.microsoft.com/office/drawing/2014/main" id="{C6E05C68-7297-48CE-9CD5-9578E849E8F0}"/>
              </a:ext>
            </a:extLst>
          </p:cNvPr>
          <p:cNvSpPr txBox="1"/>
          <p:nvPr/>
        </p:nvSpPr>
        <p:spPr>
          <a:xfrm>
            <a:off x="1662543" y="5213591"/>
            <a:ext cx="743157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 is generally dominant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Contact resistance in connectors can be important</a:t>
            </a:r>
          </a:p>
        </p:txBody>
      </p:sp>
    </p:spTree>
    <p:extLst>
      <p:ext uri="{BB962C8B-B14F-4D97-AF65-F5344CB8AC3E}">
        <p14:creationId xmlns:p14="http://schemas.microsoft.com/office/powerpoint/2010/main" val="6263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9" grpId="0" build="p"/>
      <p:bldP spid="10"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E02B9-8892-4A58-8A5B-C1BB4CE901CA}"/>
              </a:ext>
            </a:extLst>
          </p:cNvPr>
          <p:cNvSpPr>
            <a:spLocks noGrp="1"/>
          </p:cNvSpPr>
          <p:nvPr>
            <p:ph type="title"/>
          </p:nvPr>
        </p:nvSpPr>
        <p:spPr/>
        <p:txBody>
          <a:bodyPr/>
          <a:lstStyle/>
          <a:p>
            <a:r>
              <a:rPr lang="en-US" dirty="0"/>
              <a:t>Immunity of differential architectures to non-uniform </a:t>
            </a:r>
            <a:r>
              <a:rPr lang="en-US" dirty="0" err="1"/>
              <a:t>gnd</a:t>
            </a:r>
            <a:r>
              <a:rPr lang="en-US" dirty="0"/>
              <a:t> potential</a:t>
            </a:r>
          </a:p>
        </p:txBody>
      </p:sp>
      <p:sp>
        <p:nvSpPr>
          <p:cNvPr id="3" name="Segnaposto piè di pagina 2">
            <a:extLst>
              <a:ext uri="{FF2B5EF4-FFF2-40B4-BE49-F238E27FC236}">
                <a16:creationId xmlns:a16="http://schemas.microsoft.com/office/drawing/2014/main" id="{D1CBF5C7-F9B7-407A-9803-CBD54A08EA9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4D92D62-4B00-4C86-9F7E-30B825B0902A}"/>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7" name="CasellaDiTesto 6">
            <a:extLst>
              <a:ext uri="{FF2B5EF4-FFF2-40B4-BE49-F238E27FC236}">
                <a16:creationId xmlns:a16="http://schemas.microsoft.com/office/drawing/2014/main" id="{9C07B60B-F40C-4DE8-ACCE-5B4ACBC99741}"/>
              </a:ext>
            </a:extLst>
          </p:cNvPr>
          <p:cNvSpPr txBox="1"/>
          <p:nvPr/>
        </p:nvSpPr>
        <p:spPr>
          <a:xfrm>
            <a:off x="6683433" y="1129107"/>
            <a:ext cx="526739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wires that carry the signals do not experience significant voltage drops, since the currents that pass through them is generally negligible. </a:t>
            </a:r>
          </a:p>
        </p:txBody>
      </p:sp>
      <p:graphicFrame>
        <p:nvGraphicFramePr>
          <p:cNvPr id="8" name="Oggetto 7">
            <a:extLst>
              <a:ext uri="{FF2B5EF4-FFF2-40B4-BE49-F238E27FC236}">
                <a16:creationId xmlns:a16="http://schemas.microsoft.com/office/drawing/2014/main" id="{7EB42546-B7E8-410A-BB05-E546C242C90D}"/>
              </a:ext>
            </a:extLst>
          </p:cNvPr>
          <p:cNvGraphicFramePr>
            <a:graphicFrameLocks noChangeAspect="1"/>
          </p:cNvGraphicFramePr>
          <p:nvPr>
            <p:extLst>
              <p:ext uri="{D42A27DB-BD31-4B8C-83A1-F6EECF244321}">
                <p14:modId xmlns:p14="http://schemas.microsoft.com/office/powerpoint/2010/main" val="3230552965"/>
              </p:ext>
            </p:extLst>
          </p:nvPr>
        </p:nvGraphicFramePr>
        <p:xfrm>
          <a:off x="6742315" y="2723910"/>
          <a:ext cx="2593571" cy="665456"/>
        </p:xfrm>
        <a:graphic>
          <a:graphicData uri="http://schemas.openxmlformats.org/presentationml/2006/ole">
            <mc:AlternateContent xmlns:mc="http://schemas.openxmlformats.org/markup-compatibility/2006">
              <mc:Choice xmlns:v="urn:schemas-microsoft-com:vml" Requires="v">
                <p:oleObj spid="_x0000_s4381" name="Equation" r:id="rId3" imgW="939600" imgH="241200" progId="Equation.DSMT4">
                  <p:embed/>
                </p:oleObj>
              </mc:Choice>
              <mc:Fallback>
                <p:oleObj name="Equation" r:id="rId3" imgW="939600" imgH="241200" progId="Equation.DSMT4">
                  <p:embed/>
                  <p:pic>
                    <p:nvPicPr>
                      <p:cNvPr id="22" name="Oggetto 21">
                        <a:extLst>
                          <a:ext uri="{FF2B5EF4-FFF2-40B4-BE49-F238E27FC236}">
                            <a16:creationId xmlns:a16="http://schemas.microsoft.com/office/drawing/2014/main" id="{A9A838E3-7313-445D-83F1-FE81824AF100}"/>
                          </a:ext>
                        </a:extLst>
                      </p:cNvPr>
                      <p:cNvPicPr/>
                      <p:nvPr/>
                    </p:nvPicPr>
                    <p:blipFill>
                      <a:blip r:embed="rId4"/>
                      <a:stretch>
                        <a:fillRect/>
                      </a:stretch>
                    </p:blipFill>
                    <p:spPr>
                      <a:xfrm>
                        <a:off x="6742315" y="2723910"/>
                        <a:ext cx="2593571" cy="665456"/>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D5AA8C34-5CFB-42DD-9CA1-FFE5A27DB94C}"/>
              </a:ext>
            </a:extLst>
          </p:cNvPr>
          <p:cNvSpPr txBox="1"/>
          <p:nvPr/>
        </p:nvSpPr>
        <p:spPr>
          <a:xfrm>
            <a:off x="9591878" y="2722704"/>
            <a:ext cx="222236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Block B Diff. input  </a:t>
            </a:r>
          </a:p>
        </p:txBody>
      </p:sp>
      <p:graphicFrame>
        <p:nvGraphicFramePr>
          <p:cNvPr id="10" name="Oggetto 9">
            <a:extLst>
              <a:ext uri="{FF2B5EF4-FFF2-40B4-BE49-F238E27FC236}">
                <a16:creationId xmlns:a16="http://schemas.microsoft.com/office/drawing/2014/main" id="{E4D95661-3D84-4563-8473-1AEF061FB898}"/>
              </a:ext>
            </a:extLst>
          </p:cNvPr>
          <p:cNvGraphicFramePr>
            <a:graphicFrameLocks noChangeAspect="1"/>
          </p:cNvGraphicFramePr>
          <p:nvPr>
            <p:extLst>
              <p:ext uri="{D42A27DB-BD31-4B8C-83A1-F6EECF244321}">
                <p14:modId xmlns:p14="http://schemas.microsoft.com/office/powerpoint/2010/main" val="1065429805"/>
              </p:ext>
            </p:extLst>
          </p:nvPr>
        </p:nvGraphicFramePr>
        <p:xfrm>
          <a:off x="6663186" y="3359657"/>
          <a:ext cx="2735263" cy="1400175"/>
        </p:xfrm>
        <a:graphic>
          <a:graphicData uri="http://schemas.openxmlformats.org/presentationml/2006/ole">
            <mc:AlternateContent xmlns:mc="http://schemas.openxmlformats.org/markup-compatibility/2006">
              <mc:Choice xmlns:v="urn:schemas-microsoft-com:vml" Requires="v">
                <p:oleObj spid="_x0000_s4382" name="Equation" r:id="rId5" imgW="990360" imgH="507960" progId="Equation.DSMT4">
                  <p:embed/>
                </p:oleObj>
              </mc:Choice>
              <mc:Fallback>
                <p:oleObj name="Equation" r:id="rId5" imgW="990360" imgH="507960" progId="Equation.DSMT4">
                  <p:embed/>
                  <p:pic>
                    <p:nvPicPr>
                      <p:cNvPr id="8" name="Oggetto 7">
                        <a:extLst>
                          <a:ext uri="{FF2B5EF4-FFF2-40B4-BE49-F238E27FC236}">
                            <a16:creationId xmlns:a16="http://schemas.microsoft.com/office/drawing/2014/main" id="{7EB42546-B7E8-410A-BB05-E546C242C90D}"/>
                          </a:ext>
                        </a:extLst>
                      </p:cNvPr>
                      <p:cNvPicPr/>
                      <p:nvPr/>
                    </p:nvPicPr>
                    <p:blipFill>
                      <a:blip r:embed="rId6"/>
                      <a:stretch>
                        <a:fillRect/>
                      </a:stretch>
                    </p:blipFill>
                    <p:spPr>
                      <a:xfrm>
                        <a:off x="6663186" y="3359657"/>
                        <a:ext cx="2735263" cy="1400175"/>
                      </a:xfrm>
                      <a:prstGeom prst="rect">
                        <a:avLst/>
                      </a:prstGeom>
                    </p:spPr>
                  </p:pic>
                </p:oleObj>
              </mc:Fallback>
            </mc:AlternateContent>
          </a:graphicData>
        </a:graphic>
      </p:graphicFrame>
      <p:pic>
        <p:nvPicPr>
          <p:cNvPr id="11" name="Elemento grafico 10">
            <a:extLst>
              <a:ext uri="{FF2B5EF4-FFF2-40B4-BE49-F238E27FC236}">
                <a16:creationId xmlns:a16="http://schemas.microsoft.com/office/drawing/2014/main" id="{82B2C67C-8D7F-43AC-9904-C2E57BF216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102" y="1136044"/>
            <a:ext cx="5067300" cy="3581400"/>
          </a:xfrm>
          <a:prstGeom prst="rect">
            <a:avLst/>
          </a:prstGeom>
        </p:spPr>
      </p:pic>
      <p:graphicFrame>
        <p:nvGraphicFramePr>
          <p:cNvPr id="12" name="Oggetto 11">
            <a:extLst>
              <a:ext uri="{FF2B5EF4-FFF2-40B4-BE49-F238E27FC236}">
                <a16:creationId xmlns:a16="http://schemas.microsoft.com/office/drawing/2014/main" id="{A8216818-DB98-43F0-B7B5-50FD21E4F1A4}"/>
              </a:ext>
            </a:extLst>
          </p:cNvPr>
          <p:cNvGraphicFramePr>
            <a:graphicFrameLocks noChangeAspect="1"/>
          </p:cNvGraphicFramePr>
          <p:nvPr>
            <p:extLst>
              <p:ext uri="{D42A27DB-BD31-4B8C-83A1-F6EECF244321}">
                <p14:modId xmlns:p14="http://schemas.microsoft.com/office/powerpoint/2010/main" val="2218212959"/>
              </p:ext>
            </p:extLst>
          </p:nvPr>
        </p:nvGraphicFramePr>
        <p:xfrm>
          <a:off x="1277332" y="5305128"/>
          <a:ext cx="2023016" cy="744141"/>
        </p:xfrm>
        <a:graphic>
          <a:graphicData uri="http://schemas.openxmlformats.org/presentationml/2006/ole">
            <mc:AlternateContent xmlns:mc="http://schemas.openxmlformats.org/markup-compatibility/2006">
              <mc:Choice xmlns:v="urn:schemas-microsoft-com:vml" Requires="v">
                <p:oleObj spid="_x0000_s4383" name="Equation" r:id="rId9" imgW="622080" imgH="228600" progId="Equation.DSMT4">
                  <p:embed/>
                </p:oleObj>
              </mc:Choice>
              <mc:Fallback>
                <p:oleObj name="Equation" r:id="rId9" imgW="622080" imgH="228600" progId="Equation.DSMT4">
                  <p:embed/>
                  <p:pic>
                    <p:nvPicPr>
                      <p:cNvPr id="8" name="Oggetto 7">
                        <a:extLst>
                          <a:ext uri="{FF2B5EF4-FFF2-40B4-BE49-F238E27FC236}">
                            <a16:creationId xmlns:a16="http://schemas.microsoft.com/office/drawing/2014/main" id="{7EB42546-B7E8-410A-BB05-E546C242C90D}"/>
                          </a:ext>
                        </a:extLst>
                      </p:cNvPr>
                      <p:cNvPicPr/>
                      <p:nvPr/>
                    </p:nvPicPr>
                    <p:blipFill>
                      <a:blip r:embed="rId10"/>
                      <a:stretch>
                        <a:fillRect/>
                      </a:stretch>
                    </p:blipFill>
                    <p:spPr>
                      <a:xfrm>
                        <a:off x="1277332" y="5305128"/>
                        <a:ext cx="2023016" cy="744141"/>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0D5A09F4-47E1-4FBC-81EC-69285EF4996F}"/>
              </a:ext>
            </a:extLst>
          </p:cNvPr>
          <p:cNvSpPr txBox="1"/>
          <p:nvPr/>
        </p:nvSpPr>
        <p:spPr>
          <a:xfrm>
            <a:off x="615142" y="4957025"/>
            <a:ext cx="475488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Differential components (signals)</a:t>
            </a:r>
          </a:p>
        </p:txBody>
      </p:sp>
      <p:graphicFrame>
        <p:nvGraphicFramePr>
          <p:cNvPr id="15" name="Oggetto 14">
            <a:extLst>
              <a:ext uri="{FF2B5EF4-FFF2-40B4-BE49-F238E27FC236}">
                <a16:creationId xmlns:a16="http://schemas.microsoft.com/office/drawing/2014/main" id="{737294EB-0C40-481B-BA1F-B766BFE11A6A}"/>
              </a:ext>
            </a:extLst>
          </p:cNvPr>
          <p:cNvGraphicFramePr>
            <a:graphicFrameLocks noChangeAspect="1"/>
          </p:cNvGraphicFramePr>
          <p:nvPr>
            <p:extLst>
              <p:ext uri="{D42A27DB-BD31-4B8C-83A1-F6EECF244321}">
                <p14:modId xmlns:p14="http://schemas.microsoft.com/office/powerpoint/2010/main" val="108167345"/>
              </p:ext>
            </p:extLst>
          </p:nvPr>
        </p:nvGraphicFramePr>
        <p:xfrm>
          <a:off x="6742315" y="5357418"/>
          <a:ext cx="2849563" cy="742950"/>
        </p:xfrm>
        <a:graphic>
          <a:graphicData uri="http://schemas.openxmlformats.org/presentationml/2006/ole">
            <mc:AlternateContent xmlns:mc="http://schemas.openxmlformats.org/markup-compatibility/2006">
              <mc:Choice xmlns:v="urn:schemas-microsoft-com:vml" Requires="v">
                <p:oleObj spid="_x0000_s4384" name="Equation" r:id="rId11" imgW="876240" imgH="228600" progId="Equation.DSMT4">
                  <p:embed/>
                </p:oleObj>
              </mc:Choice>
              <mc:Fallback>
                <p:oleObj name="Equation" r:id="rId11" imgW="876240" imgH="228600" progId="Equation.DSMT4">
                  <p:embed/>
                  <p:pic>
                    <p:nvPicPr>
                      <p:cNvPr id="12" name="Oggetto 11">
                        <a:extLst>
                          <a:ext uri="{FF2B5EF4-FFF2-40B4-BE49-F238E27FC236}">
                            <a16:creationId xmlns:a16="http://schemas.microsoft.com/office/drawing/2014/main" id="{A8216818-DB98-43F0-B7B5-50FD21E4F1A4}"/>
                          </a:ext>
                        </a:extLst>
                      </p:cNvPr>
                      <p:cNvPicPr/>
                      <p:nvPr/>
                    </p:nvPicPr>
                    <p:blipFill>
                      <a:blip r:embed="rId12"/>
                      <a:stretch>
                        <a:fillRect/>
                      </a:stretch>
                    </p:blipFill>
                    <p:spPr>
                      <a:xfrm>
                        <a:off x="6742315" y="5357418"/>
                        <a:ext cx="2849563" cy="742950"/>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44E1D636-4640-41C3-9AE6-889F23A20B85}"/>
              </a:ext>
            </a:extLst>
          </p:cNvPr>
          <p:cNvSpPr txBox="1"/>
          <p:nvPr/>
        </p:nvSpPr>
        <p:spPr>
          <a:xfrm>
            <a:off x="6086402" y="5015814"/>
            <a:ext cx="526739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Common mode components</a:t>
            </a:r>
          </a:p>
        </p:txBody>
      </p:sp>
    </p:spTree>
    <p:extLst>
      <p:ext uri="{BB962C8B-B14F-4D97-AF65-F5344CB8AC3E}">
        <p14:creationId xmlns:p14="http://schemas.microsoft.com/office/powerpoint/2010/main" val="34188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50A8F3-42A2-4B2E-AA0C-0F2D7BE8B7A9}"/>
              </a:ext>
            </a:extLst>
          </p:cNvPr>
          <p:cNvSpPr>
            <a:spLocks noGrp="1"/>
          </p:cNvSpPr>
          <p:nvPr>
            <p:ph type="title"/>
          </p:nvPr>
        </p:nvSpPr>
        <p:spPr>
          <a:xfrm>
            <a:off x="1100953" y="19829"/>
            <a:ext cx="10515600" cy="662397"/>
          </a:xfrm>
        </p:spPr>
        <p:txBody>
          <a:bodyPr/>
          <a:lstStyle/>
          <a:p>
            <a:r>
              <a:rPr lang="en-US" i="1" dirty="0" err="1"/>
              <a:t>V</a:t>
            </a:r>
            <a:r>
              <a:rPr lang="en-US" i="1" baseline="-25000" dirty="0" err="1"/>
              <a:t>dd</a:t>
            </a:r>
            <a:r>
              <a:rPr lang="en-US" dirty="0"/>
              <a:t> variations</a:t>
            </a:r>
          </a:p>
        </p:txBody>
      </p:sp>
      <p:sp>
        <p:nvSpPr>
          <p:cNvPr id="3" name="Segnaposto piè di pagina 2">
            <a:extLst>
              <a:ext uri="{FF2B5EF4-FFF2-40B4-BE49-F238E27FC236}">
                <a16:creationId xmlns:a16="http://schemas.microsoft.com/office/drawing/2014/main" id="{F2C8FEBE-8F72-4073-B612-A52AE498ED7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D8C021C-3CD5-4F16-A615-0ED212F2DADD}"/>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Elemento grafico 4">
            <a:extLst>
              <a:ext uri="{FF2B5EF4-FFF2-40B4-BE49-F238E27FC236}">
                <a16:creationId xmlns:a16="http://schemas.microsoft.com/office/drawing/2014/main" id="{3544F6CE-43A8-4B2C-BCD3-5648370961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058517"/>
            <a:ext cx="4591050" cy="2971800"/>
          </a:xfrm>
          <a:prstGeom prst="rect">
            <a:avLst/>
          </a:prstGeom>
        </p:spPr>
      </p:pic>
      <p:cxnSp>
        <p:nvCxnSpPr>
          <p:cNvPr id="6" name="Connettore 2 5">
            <a:extLst>
              <a:ext uri="{FF2B5EF4-FFF2-40B4-BE49-F238E27FC236}">
                <a16:creationId xmlns:a16="http://schemas.microsoft.com/office/drawing/2014/main" id="{3873B703-BE65-41BD-AE27-95C229127B84}"/>
              </a:ext>
            </a:extLst>
          </p:cNvPr>
          <p:cNvCxnSpPr>
            <a:cxnSpLocks/>
          </p:cNvCxnSpPr>
          <p:nvPr/>
        </p:nvCxnSpPr>
        <p:spPr>
          <a:xfrm>
            <a:off x="2577488" y="1315308"/>
            <a:ext cx="62616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5CD9E564-B173-441B-917D-7F1BA8514107}"/>
              </a:ext>
            </a:extLst>
          </p:cNvPr>
          <p:cNvGrpSpPr/>
          <p:nvPr/>
        </p:nvGrpSpPr>
        <p:grpSpPr>
          <a:xfrm>
            <a:off x="3064046" y="1639991"/>
            <a:ext cx="279216" cy="279216"/>
            <a:chOff x="4781596" y="4265313"/>
            <a:chExt cx="279216" cy="279216"/>
          </a:xfrm>
        </p:grpSpPr>
        <p:cxnSp>
          <p:nvCxnSpPr>
            <p:cNvPr id="9" name="Connettore diritto 8">
              <a:extLst>
                <a:ext uri="{FF2B5EF4-FFF2-40B4-BE49-F238E27FC236}">
                  <a16:creationId xmlns:a16="http://schemas.microsoft.com/office/drawing/2014/main" id="{78CE569B-6613-4AA2-B9F9-B23114FA3400}"/>
                </a:ext>
              </a:extLst>
            </p:cNvPr>
            <p:cNvCxnSpPr/>
            <p:nvPr/>
          </p:nvCxnSpPr>
          <p:spPr>
            <a:xfrm>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575B3AC4-EB65-436E-81C9-652896FB791A}"/>
                </a:ext>
              </a:extLst>
            </p:cNvPr>
            <p:cNvCxnSpPr>
              <a:cxnSpLocks/>
            </p:cNvCxnSpPr>
            <p:nvPr/>
          </p:nvCxnSpPr>
          <p:spPr>
            <a:xfrm rot="5400000">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Connettore diritto 10">
            <a:extLst>
              <a:ext uri="{FF2B5EF4-FFF2-40B4-BE49-F238E27FC236}">
                <a16:creationId xmlns:a16="http://schemas.microsoft.com/office/drawing/2014/main" id="{4C1F6BDA-0F75-411F-AA10-B96471A8C33F}"/>
              </a:ext>
            </a:extLst>
          </p:cNvPr>
          <p:cNvCxnSpPr>
            <a:cxnSpLocks/>
          </p:cNvCxnSpPr>
          <p:nvPr/>
        </p:nvCxnSpPr>
        <p:spPr>
          <a:xfrm rot="5400000">
            <a:off x="4007987" y="1639991"/>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54D814B-BC7B-4436-8F82-7E140FA3119A}"/>
              </a:ext>
            </a:extLst>
          </p:cNvPr>
          <p:cNvSpPr txBox="1"/>
          <p:nvPr/>
        </p:nvSpPr>
        <p:spPr>
          <a:xfrm>
            <a:off x="2364711" y="690324"/>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endParaRPr lang="en-US" sz="2400" i="1" baseline="-25000" dirty="0">
              <a:solidFill>
                <a:srgbClr val="FF0000"/>
              </a:solidFill>
              <a:latin typeface="Arial" panose="020B0604020202020204" pitchFamily="34" charset="0"/>
              <a:cs typeface="Arial" panose="020B0604020202020204" pitchFamily="34" charset="0"/>
            </a:endParaRPr>
          </a:p>
        </p:txBody>
      </p:sp>
      <p:pic>
        <p:nvPicPr>
          <p:cNvPr id="14" name="Elemento grafico 13">
            <a:extLst>
              <a:ext uri="{FF2B5EF4-FFF2-40B4-BE49-F238E27FC236}">
                <a16:creationId xmlns:a16="http://schemas.microsoft.com/office/drawing/2014/main" id="{5179CC29-DEFD-46A8-AA3F-55DCB742ED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2564" y="1779599"/>
            <a:ext cx="2265501" cy="938109"/>
          </a:xfrm>
          <a:prstGeom prst="rect">
            <a:avLst/>
          </a:prstGeom>
        </p:spPr>
      </p:pic>
      <p:cxnSp>
        <p:nvCxnSpPr>
          <p:cNvPr id="15" name="Connettore 2 14">
            <a:extLst>
              <a:ext uri="{FF2B5EF4-FFF2-40B4-BE49-F238E27FC236}">
                <a16:creationId xmlns:a16="http://schemas.microsoft.com/office/drawing/2014/main" id="{800CDED0-24EF-4C48-946B-FB10F5DD8792}"/>
              </a:ext>
            </a:extLst>
          </p:cNvPr>
          <p:cNvCxnSpPr>
            <a:cxnSpLocks/>
          </p:cNvCxnSpPr>
          <p:nvPr/>
        </p:nvCxnSpPr>
        <p:spPr>
          <a:xfrm flipH="1" flipV="1">
            <a:off x="4762500" y="1639991"/>
            <a:ext cx="780129" cy="25474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EBFA9D8B-7896-490E-B7D7-918410008D5D}"/>
              </a:ext>
            </a:extLst>
          </p:cNvPr>
          <p:cNvSpPr txBox="1"/>
          <p:nvPr/>
        </p:nvSpPr>
        <p:spPr>
          <a:xfrm>
            <a:off x="416082" y="1834225"/>
            <a:ext cx="617477"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endParaRPr lang="en-US" sz="2400" i="1" baseline="-25000" dirty="0">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CD9A3FC1-A8FB-483C-A051-FD508C04B6C5}"/>
              </a:ext>
            </a:extLst>
          </p:cNvPr>
          <p:cNvSpPr txBox="1"/>
          <p:nvPr/>
        </p:nvSpPr>
        <p:spPr>
          <a:xfrm>
            <a:off x="7785465" y="772396"/>
            <a:ext cx="4239491"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cause of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is the same that produces the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non-uniformity.</a:t>
            </a:r>
          </a:p>
          <a:p>
            <a:r>
              <a:rPr lang="en-US" sz="2400" dirty="0">
                <a:latin typeface="Arial" panose="020B0604020202020204" pitchFamily="34" charset="0"/>
                <a:cs typeface="Arial" panose="020B0604020202020204" pitchFamily="34" charset="0"/>
              </a:rPr>
              <a:t>The effect on the signal is smaller, since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is not commonly used as a reference for block-to-block signal transmission. </a:t>
            </a:r>
          </a:p>
        </p:txBody>
      </p:sp>
      <p:sp>
        <p:nvSpPr>
          <p:cNvPr id="21" name="CasellaDiTesto 20">
            <a:extLst>
              <a:ext uri="{FF2B5EF4-FFF2-40B4-BE49-F238E27FC236}">
                <a16:creationId xmlns:a16="http://schemas.microsoft.com/office/drawing/2014/main" id="{01245697-BBC6-4A05-9BCB-33C2FB32E56C}"/>
              </a:ext>
            </a:extLst>
          </p:cNvPr>
          <p:cNvSpPr txBox="1"/>
          <p:nvPr/>
        </p:nvSpPr>
        <p:spPr>
          <a:xfrm>
            <a:off x="969577" y="3901067"/>
            <a:ext cx="1025284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Coupling to the signal is mainly due to low PSSR.</a:t>
            </a:r>
            <a:r>
              <a:rPr lang="en-US" sz="2400" u="sng" dirty="0">
                <a:latin typeface="Arial" panose="020B0604020202020204" pitchFamily="34" charset="0"/>
                <a:cs typeface="Arial" panose="020B0604020202020204" pitchFamily="34" charset="0"/>
              </a:rPr>
              <a:t> Single ended blocks </a:t>
            </a:r>
            <a:r>
              <a:rPr lang="en-US" sz="2400" dirty="0">
                <a:latin typeface="Arial" panose="020B0604020202020204" pitchFamily="34" charset="0"/>
                <a:cs typeface="Arial" panose="020B0604020202020204" pitchFamily="34" charset="0"/>
              </a:rPr>
              <a:t>have a</a:t>
            </a:r>
            <a:r>
              <a:rPr lang="en-US" sz="2400" u="sng" dirty="0">
                <a:latin typeface="Arial" panose="020B0604020202020204" pitchFamily="34" charset="0"/>
                <a:cs typeface="Arial" panose="020B0604020202020204" pitchFamily="34" charset="0"/>
              </a:rPr>
              <a:t> PSSR that decreases steeply at high frequencies.</a:t>
            </a:r>
          </a:p>
        </p:txBody>
      </p:sp>
      <p:sp>
        <p:nvSpPr>
          <p:cNvPr id="23" name="CasellaDiTesto 22">
            <a:extLst>
              <a:ext uri="{FF2B5EF4-FFF2-40B4-BE49-F238E27FC236}">
                <a16:creationId xmlns:a16="http://schemas.microsoft.com/office/drawing/2014/main" id="{2A1A8A24-E026-4541-B77F-29F0C44F5F1F}"/>
              </a:ext>
            </a:extLst>
          </p:cNvPr>
          <p:cNvSpPr txBox="1"/>
          <p:nvPr/>
        </p:nvSpPr>
        <p:spPr>
          <a:xfrm>
            <a:off x="969577" y="4956750"/>
            <a:ext cx="1025284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Note that the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can be caused by the supply current of block B itself. Since the supply current generally depends on the input signal, this effect may result in an </a:t>
            </a:r>
            <a:r>
              <a:rPr lang="en-US" sz="2400" b="1" u="sng" dirty="0">
                <a:latin typeface="Arial" panose="020B0604020202020204" pitchFamily="34" charset="0"/>
                <a:cs typeface="Arial" panose="020B0604020202020204" pitchFamily="34" charset="0"/>
              </a:rPr>
              <a:t>unstable feedback loop</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103A8-EB55-4CCE-8023-6E19F5B8381F}"/>
              </a:ext>
            </a:extLst>
          </p:cNvPr>
          <p:cNvSpPr>
            <a:spLocks noGrp="1"/>
          </p:cNvSpPr>
          <p:nvPr>
            <p:ph type="title"/>
          </p:nvPr>
        </p:nvSpPr>
        <p:spPr/>
        <p:txBody>
          <a:bodyPr/>
          <a:lstStyle/>
          <a:p>
            <a:r>
              <a:rPr lang="en-US" dirty="0"/>
              <a:t>Just a look to datasheets</a:t>
            </a:r>
          </a:p>
        </p:txBody>
      </p:sp>
      <p:sp>
        <p:nvSpPr>
          <p:cNvPr id="3" name="Segnaposto piè di pagina 2">
            <a:extLst>
              <a:ext uri="{FF2B5EF4-FFF2-40B4-BE49-F238E27FC236}">
                <a16:creationId xmlns:a16="http://schemas.microsoft.com/office/drawing/2014/main" id="{426E5021-2D90-4765-9B0A-9C77E9B17BD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8E5165B-0ED4-4710-AE9C-2FE174B27FCF}"/>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a:extLst>
              <a:ext uri="{FF2B5EF4-FFF2-40B4-BE49-F238E27FC236}">
                <a16:creationId xmlns:a16="http://schemas.microsoft.com/office/drawing/2014/main" id="{E6B55B97-9937-4F50-AEC8-F4CC13BE0E31}"/>
              </a:ext>
            </a:extLst>
          </p:cNvPr>
          <p:cNvPicPr>
            <a:picLocks noChangeAspect="1"/>
          </p:cNvPicPr>
          <p:nvPr/>
        </p:nvPicPr>
        <p:blipFill>
          <a:blip r:embed="rId2"/>
          <a:stretch>
            <a:fillRect/>
          </a:stretch>
        </p:blipFill>
        <p:spPr>
          <a:xfrm>
            <a:off x="470448" y="1314510"/>
            <a:ext cx="7343516" cy="3392521"/>
          </a:xfrm>
          <a:prstGeom prst="rect">
            <a:avLst/>
          </a:prstGeom>
        </p:spPr>
      </p:pic>
      <p:sp>
        <p:nvSpPr>
          <p:cNvPr id="6" name="Rettangolo con angoli arrotondati 5">
            <a:extLst>
              <a:ext uri="{FF2B5EF4-FFF2-40B4-BE49-F238E27FC236}">
                <a16:creationId xmlns:a16="http://schemas.microsoft.com/office/drawing/2014/main" id="{3C6717E3-2966-4902-AA9C-55B957B901B0}"/>
              </a:ext>
            </a:extLst>
          </p:cNvPr>
          <p:cNvSpPr/>
          <p:nvPr/>
        </p:nvSpPr>
        <p:spPr>
          <a:xfrm>
            <a:off x="470448" y="3010770"/>
            <a:ext cx="3735792" cy="14947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2 6">
            <a:extLst>
              <a:ext uri="{FF2B5EF4-FFF2-40B4-BE49-F238E27FC236}">
                <a16:creationId xmlns:a16="http://schemas.microsoft.com/office/drawing/2014/main" id="{4AB164E1-2CB0-439E-B8CC-9A3E89B57AFE}"/>
              </a:ext>
            </a:extLst>
          </p:cNvPr>
          <p:cNvCxnSpPr>
            <a:cxnSpLocks/>
          </p:cNvCxnSpPr>
          <p:nvPr/>
        </p:nvCxnSpPr>
        <p:spPr>
          <a:xfrm flipH="1">
            <a:off x="6624552" y="1691352"/>
            <a:ext cx="1440657" cy="85811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B95DD958-ABFE-407B-A96D-7B2C85E4E804}"/>
              </a:ext>
            </a:extLst>
          </p:cNvPr>
          <p:cNvSpPr txBox="1"/>
          <p:nvPr/>
        </p:nvSpPr>
        <p:spPr>
          <a:xfrm>
            <a:off x="7767982" y="2020796"/>
            <a:ext cx="405661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Impulsive and high frequency currents (zero mean) are provided by the capacitor and do not run through the interconnections</a:t>
            </a:r>
          </a:p>
        </p:txBody>
      </p:sp>
      <p:sp>
        <p:nvSpPr>
          <p:cNvPr id="10" name="CasellaDiTesto 9">
            <a:extLst>
              <a:ext uri="{FF2B5EF4-FFF2-40B4-BE49-F238E27FC236}">
                <a16:creationId xmlns:a16="http://schemas.microsoft.com/office/drawing/2014/main" id="{626B6B1C-4791-4E80-A601-3C1B750D23E8}"/>
              </a:ext>
            </a:extLst>
          </p:cNvPr>
          <p:cNvSpPr txBox="1"/>
          <p:nvPr/>
        </p:nvSpPr>
        <p:spPr>
          <a:xfrm>
            <a:off x="7813964" y="1272143"/>
            <a:ext cx="114326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100 </a:t>
            </a:r>
            <a:r>
              <a:rPr lang="en-US" sz="2400" dirty="0" err="1">
                <a:solidFill>
                  <a:srgbClr val="FF0000"/>
                </a:solidFill>
                <a:latin typeface="Arial" panose="020B0604020202020204" pitchFamily="34" charset="0"/>
                <a:cs typeface="Arial" panose="020B0604020202020204" pitchFamily="34" charset="0"/>
              </a:rPr>
              <a:t>nF</a:t>
            </a:r>
            <a:endParaRPr lang="en-US" sz="2400" dirty="0">
              <a:solidFill>
                <a:srgbClr val="FF0000"/>
              </a:solidFill>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6BBF4B9F-B013-4541-A4D5-224D5B75E532}"/>
              </a:ext>
            </a:extLst>
          </p:cNvPr>
          <p:cNvSpPr txBox="1"/>
          <p:nvPr/>
        </p:nvSpPr>
        <p:spPr>
          <a:xfrm>
            <a:off x="928947" y="4954488"/>
            <a:ext cx="1033410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practice can be also applied inside integrated circuits, but the small values of on-chip capacitors make it effective only for very high frequency components and comes at the expense of large area occupation. </a:t>
            </a:r>
          </a:p>
        </p:txBody>
      </p:sp>
    </p:spTree>
    <p:extLst>
      <p:ext uri="{BB962C8B-B14F-4D97-AF65-F5344CB8AC3E}">
        <p14:creationId xmlns:p14="http://schemas.microsoft.com/office/powerpoint/2010/main" val="37646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1934</Words>
  <Application>Microsoft Office PowerPoint</Application>
  <PresentationFormat>Widescreen</PresentationFormat>
  <Paragraphs>232</Paragraphs>
  <Slides>34</Slides>
  <Notes>3</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34</vt:i4>
      </vt:variant>
    </vt:vector>
  </HeadingPairs>
  <TitlesOfParts>
    <vt:vector size="40" baseType="lpstr">
      <vt:lpstr>Arial</vt:lpstr>
      <vt:lpstr>Calibri</vt:lpstr>
      <vt:lpstr>Symbol</vt:lpstr>
      <vt:lpstr>Tema di Office</vt:lpstr>
      <vt:lpstr>Equation</vt:lpstr>
      <vt:lpstr>MathType 6.0 Equation</vt:lpstr>
      <vt:lpstr>Fully differential and unipolar (single-ended) circuits</vt:lpstr>
      <vt:lpstr>Fully differential systems: motivations</vt:lpstr>
      <vt:lpstr>Interference coupling mechanisms</vt:lpstr>
      <vt:lpstr>Ground currents: real case</vt:lpstr>
      <vt:lpstr>Critical cases</vt:lpstr>
      <vt:lpstr>Origin of the ZG impedance. </vt:lpstr>
      <vt:lpstr>Immunity of differential architectures to non-uniform gnd potential</vt:lpstr>
      <vt:lpstr>Vdd variations</vt:lpstr>
      <vt:lpstr>Just a look to datasheets</vt:lpstr>
      <vt:lpstr>Optimal ground and Vdd distribution in mixed signal ICs. </vt:lpstr>
      <vt:lpstr>PSSR and CMRR characteristics of fully differential blocks </vt:lpstr>
      <vt:lpstr>Interference capacitive coupling</vt:lpstr>
      <vt:lpstr>The substrate noise</vt:lpstr>
      <vt:lpstr>Approaches to reduce substrate noise</vt:lpstr>
      <vt:lpstr>Other advantages of fully-differential circuits: double output range</vt:lpstr>
      <vt:lpstr>Other advantages of fully-differential circuits: increased linearity</vt:lpstr>
      <vt:lpstr>Fully differential circuits: the need for a stabilized output  common mode voltage</vt:lpstr>
      <vt:lpstr>Input output characteristics in a fully-differential circuit: the correct feasible case</vt:lpstr>
      <vt:lpstr>The fully-differential operational amplifier: definitions</vt:lpstr>
      <vt:lpstr>Presentazione standard di PowerPoint</vt:lpstr>
      <vt:lpstr>The "unity gain configuration"</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3-op-amp fully-differential instrumentation amplifier </vt:lpstr>
      <vt:lpstr>Presentazione standard di PowerPoint</vt:lpstr>
      <vt:lpstr>Versatility limits of the fully-differential operational amplifier</vt:lpstr>
      <vt:lpstr>Versatility limits of the fully-differential operational amplifier</vt:lpstr>
      <vt:lpstr>The DDA: Difference Differential Amplifier</vt:lpstr>
      <vt:lpstr>DDA-based instrumentation amplifier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617</cp:revision>
  <dcterms:created xsi:type="dcterms:W3CDTF">2015-02-03T16:10:37Z</dcterms:created>
  <dcterms:modified xsi:type="dcterms:W3CDTF">2020-11-23T11:23:08Z</dcterms:modified>
</cp:coreProperties>
</file>