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71" r:id="rId15"/>
    <p:sldId id="272" r:id="rId16"/>
    <p:sldId id="273" r:id="rId17"/>
    <p:sldId id="274" r:id="rId18"/>
    <p:sldId id="275" r:id="rId19"/>
    <p:sldId id="269" r:id="rId20"/>
    <p:sldId id="276" r:id="rId21"/>
    <p:sldId id="278" r:id="rId22"/>
    <p:sldId id="277"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878" autoAdjust="0"/>
  </p:normalViewPr>
  <p:slideViewPr>
    <p:cSldViewPr snapToGrid="0">
      <p:cViewPr varScale="1">
        <p:scale>
          <a:sx n="55" d="100"/>
          <a:sy n="55" d="100"/>
        </p:scale>
        <p:origin x="61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11/10/2020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11/10/2020</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11/10/2020</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11/10/2020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7.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3.png"/><Relationship Id="rId3" Type="http://schemas.openxmlformats.org/officeDocument/2006/relationships/oleObject" Target="../embeddings/oleObject21.bin"/><Relationship Id="rId7" Type="http://schemas.openxmlformats.org/officeDocument/2006/relationships/image" Target="../media/image41.png"/><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svg"/><Relationship Id="rId11" Type="http://schemas.openxmlformats.org/officeDocument/2006/relationships/oleObject" Target="../embeddings/oleObject23.bin"/><Relationship Id="rId5" Type="http://schemas.openxmlformats.org/officeDocument/2006/relationships/image" Target="../media/image39.png"/><Relationship Id="rId10"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oleObject" Target="../embeddings/oleObject22.bin"/><Relationship Id="rId1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4.sv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oleObject" Target="../embeddings/oleObject24.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svg"/><Relationship Id="rId11" Type="http://schemas.openxmlformats.org/officeDocument/2006/relationships/oleObject" Target="../embeddings/oleObject26.bin"/><Relationship Id="rId5" Type="http://schemas.openxmlformats.org/officeDocument/2006/relationships/image" Target="../media/image43.png"/><Relationship Id="rId10" Type="http://schemas.openxmlformats.org/officeDocument/2006/relationships/image" Target="../media/image50.wmf"/><Relationship Id="rId4" Type="http://schemas.openxmlformats.org/officeDocument/2006/relationships/image" Target="../media/image46.svg"/><Relationship Id="rId9" Type="http://schemas.openxmlformats.org/officeDocument/2006/relationships/oleObject" Target="../embeddings/oleObject25.bin"/><Relationship Id="rId14" Type="http://schemas.openxmlformats.org/officeDocument/2006/relationships/image" Target="../media/image53.svg"/></Relationships>
</file>

<file path=ppt/slides/_rels/slide1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6.png"/><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4.wmf"/><Relationship Id="rId5" Type="http://schemas.openxmlformats.org/officeDocument/2006/relationships/oleObject" Target="../embeddings/oleObject27.bin"/><Relationship Id="rId4" Type="http://schemas.openxmlformats.org/officeDocument/2006/relationships/image" Target="../media/image57.svg"/></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6.png"/><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8.wmf"/><Relationship Id="rId5" Type="http://schemas.openxmlformats.org/officeDocument/2006/relationships/oleObject" Target="../embeddings/oleObject29.bin"/><Relationship Id="rId4" Type="http://schemas.openxmlformats.org/officeDocument/2006/relationships/image" Target="../media/image57.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4.bin"/><Relationship Id="rId3" Type="http://schemas.openxmlformats.org/officeDocument/2006/relationships/image" Target="../media/image5.png"/><Relationship Id="rId7" Type="http://schemas.openxmlformats.org/officeDocument/2006/relationships/oleObject" Target="../embeddings/oleObject1.bin"/><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svg"/><Relationship Id="rId11" Type="http://schemas.openxmlformats.org/officeDocument/2006/relationships/oleObject" Target="../embeddings/oleObject3.bin"/><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6.svg"/><Relationship Id="rId9" Type="http://schemas.openxmlformats.org/officeDocument/2006/relationships/oleObject" Target="../embeddings/oleObject2.bin"/><Relationship Id="rId1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4.wmf"/><Relationship Id="rId11" Type="http://schemas.openxmlformats.org/officeDocument/2006/relationships/image" Target="../media/image67.png"/><Relationship Id="rId5" Type="http://schemas.openxmlformats.org/officeDocument/2006/relationships/oleObject" Target="../embeddings/oleObject32.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5.bin"/><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2.svg"/><Relationship Id="rId11" Type="http://schemas.openxmlformats.org/officeDocument/2006/relationships/image" Target="../media/image70.wmf"/><Relationship Id="rId5" Type="http://schemas.openxmlformats.org/officeDocument/2006/relationships/image" Target="../media/image71.png"/><Relationship Id="rId10" Type="http://schemas.openxmlformats.org/officeDocument/2006/relationships/oleObject" Target="../embeddings/oleObject37.bin"/><Relationship Id="rId4" Type="http://schemas.openxmlformats.org/officeDocument/2006/relationships/image" Target="../media/image68.wmf"/><Relationship Id="rId9" Type="http://schemas.openxmlformats.org/officeDocument/2006/relationships/image" Target="../media/image6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sv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9.png"/><Relationship Id="rId7" Type="http://schemas.openxmlformats.org/officeDocument/2006/relationships/oleObject" Target="../embeddings/oleObject38.bin"/><Relationship Id="rId12" Type="http://schemas.openxmlformats.org/officeDocument/2006/relationships/image" Target="../media/image84.sv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2.svg"/><Relationship Id="rId11" Type="http://schemas.openxmlformats.org/officeDocument/2006/relationships/image" Target="../media/image83.png"/><Relationship Id="rId5" Type="http://schemas.openxmlformats.org/officeDocument/2006/relationships/image" Target="../media/image81.png"/><Relationship Id="rId10" Type="http://schemas.openxmlformats.org/officeDocument/2006/relationships/image" Target="../media/image78.wmf"/><Relationship Id="rId4" Type="http://schemas.openxmlformats.org/officeDocument/2006/relationships/image" Target="../media/image80.svg"/><Relationship Id="rId9"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9.png"/><Relationship Id="rId7" Type="http://schemas.openxmlformats.org/officeDocument/2006/relationships/oleObject" Target="../embeddings/oleObject40.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4.svg"/><Relationship Id="rId11" Type="http://schemas.openxmlformats.org/officeDocument/2006/relationships/oleObject" Target="../embeddings/oleObject42.bin"/><Relationship Id="rId5" Type="http://schemas.openxmlformats.org/officeDocument/2006/relationships/image" Target="../media/image83.png"/><Relationship Id="rId10" Type="http://schemas.openxmlformats.org/officeDocument/2006/relationships/image" Target="../media/image85.wmf"/><Relationship Id="rId4" Type="http://schemas.openxmlformats.org/officeDocument/2006/relationships/image" Target="../media/image80.svg"/><Relationship Id="rId9"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46.bin"/><Relationship Id="rId18" Type="http://schemas.openxmlformats.org/officeDocument/2006/relationships/image" Target="../media/image84.svg"/><Relationship Id="rId3" Type="http://schemas.openxmlformats.org/officeDocument/2006/relationships/image" Target="../media/image92.png"/><Relationship Id="rId7" Type="http://schemas.openxmlformats.org/officeDocument/2006/relationships/oleObject" Target="../embeddings/oleObject43.bin"/><Relationship Id="rId12" Type="http://schemas.openxmlformats.org/officeDocument/2006/relationships/image" Target="../media/image89.wmf"/><Relationship Id="rId17" Type="http://schemas.openxmlformats.org/officeDocument/2006/relationships/image" Target="../media/image83.png"/><Relationship Id="rId2" Type="http://schemas.openxmlformats.org/officeDocument/2006/relationships/slideLayout" Target="../slideLayouts/slideLayout2.xml"/><Relationship Id="rId16" Type="http://schemas.openxmlformats.org/officeDocument/2006/relationships/image" Target="../media/image91.wmf"/><Relationship Id="rId1" Type="http://schemas.openxmlformats.org/officeDocument/2006/relationships/vmlDrawing" Target="../drawings/vmlDrawing19.vml"/><Relationship Id="rId6" Type="http://schemas.openxmlformats.org/officeDocument/2006/relationships/image" Target="../media/image95.svg"/><Relationship Id="rId11" Type="http://schemas.openxmlformats.org/officeDocument/2006/relationships/oleObject" Target="../embeddings/oleObject45.bin"/><Relationship Id="rId5" Type="http://schemas.openxmlformats.org/officeDocument/2006/relationships/image" Target="../media/image94.png"/><Relationship Id="rId15" Type="http://schemas.openxmlformats.org/officeDocument/2006/relationships/oleObject" Target="../embeddings/oleObject47.bin"/><Relationship Id="rId10" Type="http://schemas.openxmlformats.org/officeDocument/2006/relationships/image" Target="../media/image88.wmf"/><Relationship Id="rId4" Type="http://schemas.openxmlformats.org/officeDocument/2006/relationships/image" Target="../media/image93.svg"/><Relationship Id="rId9" Type="http://schemas.openxmlformats.org/officeDocument/2006/relationships/oleObject" Target="../embeddings/oleObject44.bin"/><Relationship Id="rId14" Type="http://schemas.openxmlformats.org/officeDocument/2006/relationships/image" Target="../media/image90.wmf"/></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5.wmf"/><Relationship Id="rId4" Type="http://schemas.openxmlformats.org/officeDocument/2006/relationships/oleObject" Target="../embeddings/oleObject10.bin"/><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Operational amplifiers</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6" name="CasellaDiTesto 5">
            <a:extLst>
              <a:ext uri="{FF2B5EF4-FFF2-40B4-BE49-F238E27FC236}">
                <a16:creationId xmlns:a16="http://schemas.microsoft.com/office/drawing/2014/main" id="{0CA19A0D-F650-40AC-97CB-480A889146FC}"/>
              </a:ext>
            </a:extLst>
          </p:cNvPr>
          <p:cNvSpPr txBox="1"/>
          <p:nvPr/>
        </p:nvSpPr>
        <p:spPr>
          <a:xfrm>
            <a:off x="1230129" y="2090664"/>
            <a:ext cx="9930523" cy="329320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Voltage amplifiers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Very large DC gain</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Stability over a wide range of negative feedback conditions.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High input impedance on both inputs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Differential input</a:t>
            </a:r>
          </a:p>
        </p:txBody>
      </p:sp>
      <p:sp>
        <p:nvSpPr>
          <p:cNvPr id="7" name="CasellaDiTesto 6">
            <a:extLst>
              <a:ext uri="{FF2B5EF4-FFF2-40B4-BE49-F238E27FC236}">
                <a16:creationId xmlns:a16="http://schemas.microsoft.com/office/drawing/2014/main" id="{7161314D-DB55-4E5F-9FFE-45499A658304}"/>
              </a:ext>
            </a:extLst>
          </p:cNvPr>
          <p:cNvSpPr txBox="1"/>
          <p:nvPr/>
        </p:nvSpPr>
        <p:spPr>
          <a:xfrm>
            <a:off x="3628738" y="1212517"/>
            <a:ext cx="3676523"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Typical requirements</a:t>
            </a:r>
          </a:p>
        </p:txBody>
      </p:sp>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BF9D670-EE45-45E6-B7A5-34A7B9C7C8A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C8D2847-6F3A-4718-88CA-5B5907368E3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Immagine 4">
            <a:extLst>
              <a:ext uri="{FF2B5EF4-FFF2-40B4-BE49-F238E27FC236}">
                <a16:creationId xmlns:a16="http://schemas.microsoft.com/office/drawing/2014/main" id="{0137A25A-F1D8-4E1A-9623-5C8B916F55D3}"/>
              </a:ext>
            </a:extLst>
          </p:cNvPr>
          <p:cNvPicPr>
            <a:picLocks noChangeAspect="1"/>
          </p:cNvPicPr>
          <p:nvPr/>
        </p:nvPicPr>
        <p:blipFill>
          <a:blip r:embed="rId3"/>
          <a:stretch>
            <a:fillRect/>
          </a:stretch>
        </p:blipFill>
        <p:spPr>
          <a:xfrm>
            <a:off x="775830" y="1193800"/>
            <a:ext cx="4633686" cy="4633686"/>
          </a:xfrm>
          <a:prstGeom prst="rect">
            <a:avLst/>
          </a:prstGeom>
        </p:spPr>
      </p:pic>
      <p:sp>
        <p:nvSpPr>
          <p:cNvPr id="6" name="Titolo 1">
            <a:extLst>
              <a:ext uri="{FF2B5EF4-FFF2-40B4-BE49-F238E27FC236}">
                <a16:creationId xmlns:a16="http://schemas.microsoft.com/office/drawing/2014/main" id="{102E23CB-86DD-49D2-B924-ABE22A5C660E}"/>
              </a:ext>
            </a:extLst>
          </p:cNvPr>
          <p:cNvSpPr>
            <a:spLocks noGrp="1"/>
          </p:cNvSpPr>
          <p:nvPr>
            <p:ph type="title"/>
          </p:nvPr>
        </p:nvSpPr>
        <p:spPr>
          <a:xfrm>
            <a:off x="968828" y="41341"/>
            <a:ext cx="10515600" cy="662397"/>
          </a:xfrm>
        </p:spPr>
        <p:txBody>
          <a:bodyPr/>
          <a:lstStyle/>
          <a:p>
            <a:r>
              <a:rPr lang="en-US" dirty="0"/>
              <a:t>Class – A source followers</a:t>
            </a:r>
          </a:p>
        </p:txBody>
      </p:sp>
      <p:sp>
        <p:nvSpPr>
          <p:cNvPr id="7" name="CasellaDiTesto 6">
            <a:extLst>
              <a:ext uri="{FF2B5EF4-FFF2-40B4-BE49-F238E27FC236}">
                <a16:creationId xmlns:a16="http://schemas.microsoft.com/office/drawing/2014/main" id="{E6951C6E-5C73-4414-99AF-EF4EACEC42F8}"/>
              </a:ext>
            </a:extLst>
          </p:cNvPr>
          <p:cNvSpPr txBox="1"/>
          <p:nvPr/>
        </p:nvSpPr>
        <p:spPr>
          <a:xfrm>
            <a:off x="6439613" y="1193800"/>
            <a:ext cx="38513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Limits:</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B1F8FB99-F1D9-4C81-870A-4B2C6CF45D0F}"/>
              </a:ext>
            </a:extLst>
          </p:cNvPr>
          <p:cNvGraphicFramePr>
            <a:graphicFrameLocks noChangeAspect="1"/>
          </p:cNvGraphicFramePr>
          <p:nvPr>
            <p:extLst>
              <p:ext uri="{D42A27DB-BD31-4B8C-83A1-F6EECF244321}">
                <p14:modId xmlns:p14="http://schemas.microsoft.com/office/powerpoint/2010/main" val="3065539794"/>
              </p:ext>
            </p:extLst>
          </p:nvPr>
        </p:nvGraphicFramePr>
        <p:xfrm>
          <a:off x="5531589" y="1971568"/>
          <a:ext cx="3092673" cy="728734"/>
        </p:xfrm>
        <a:graphic>
          <a:graphicData uri="http://schemas.openxmlformats.org/presentationml/2006/ole">
            <mc:AlternateContent xmlns:mc="http://schemas.openxmlformats.org/markup-compatibility/2006">
              <mc:Choice xmlns:v="urn:schemas-microsoft-com:vml" Requires="v">
                <p:oleObj spid="_x0000_s4248" name="Equation" r:id="rId4" imgW="965160" imgH="228600" progId="Equation.DSMT4">
                  <p:embed/>
                </p:oleObj>
              </mc:Choice>
              <mc:Fallback>
                <p:oleObj name="Equation" r:id="rId4" imgW="965160" imgH="228600" progId="Equation.DSMT4">
                  <p:embed/>
                  <p:pic>
                    <p:nvPicPr>
                      <p:cNvPr id="14" name="Oggetto 13"/>
                      <p:cNvPicPr>
                        <a:picLocks noChangeAspect="1" noChangeArrowheads="1"/>
                      </p:cNvPicPr>
                      <p:nvPr/>
                    </p:nvPicPr>
                    <p:blipFill>
                      <a:blip r:embed="rId5"/>
                      <a:srcRect/>
                      <a:stretch>
                        <a:fillRect/>
                      </a:stretch>
                    </p:blipFill>
                    <p:spPr bwMode="auto">
                      <a:xfrm>
                        <a:off x="5531589" y="1971568"/>
                        <a:ext cx="3092673" cy="728734"/>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8A842CDD-7F50-43DD-A19B-F3C09FE4B3D6}"/>
              </a:ext>
            </a:extLst>
          </p:cNvPr>
          <p:cNvGraphicFramePr>
            <a:graphicFrameLocks noChangeAspect="1"/>
          </p:cNvGraphicFramePr>
          <p:nvPr>
            <p:extLst>
              <p:ext uri="{D42A27DB-BD31-4B8C-83A1-F6EECF244321}">
                <p14:modId xmlns:p14="http://schemas.microsoft.com/office/powerpoint/2010/main" val="4059636858"/>
              </p:ext>
            </p:extLst>
          </p:nvPr>
        </p:nvGraphicFramePr>
        <p:xfrm>
          <a:off x="5490425" y="3464403"/>
          <a:ext cx="3175000" cy="728662"/>
        </p:xfrm>
        <a:graphic>
          <a:graphicData uri="http://schemas.openxmlformats.org/presentationml/2006/ole">
            <mc:AlternateContent xmlns:mc="http://schemas.openxmlformats.org/markup-compatibility/2006">
              <mc:Choice xmlns:v="urn:schemas-microsoft-com:vml" Requires="v">
                <p:oleObj spid="_x0000_s4249" name="Equation" r:id="rId6" imgW="990360" imgH="228600" progId="Equation.DSMT4">
                  <p:embed/>
                </p:oleObj>
              </mc:Choice>
              <mc:Fallback>
                <p:oleObj name="Equation" r:id="rId6" imgW="990360" imgH="228600" progId="Equation.DSMT4">
                  <p:embed/>
                  <p:pic>
                    <p:nvPicPr>
                      <p:cNvPr id="16" name="Oggetto 15"/>
                      <p:cNvPicPr>
                        <a:picLocks noChangeAspect="1" noChangeArrowheads="1"/>
                      </p:cNvPicPr>
                      <p:nvPr/>
                    </p:nvPicPr>
                    <p:blipFill>
                      <a:blip r:embed="rId7"/>
                      <a:srcRect/>
                      <a:stretch>
                        <a:fillRect/>
                      </a:stretch>
                    </p:blipFill>
                    <p:spPr bwMode="auto">
                      <a:xfrm>
                        <a:off x="5490425" y="3464403"/>
                        <a:ext cx="3175000" cy="728662"/>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3A2F09BB-D0DF-4559-AA60-19F8FDA3FD8F}"/>
              </a:ext>
            </a:extLst>
          </p:cNvPr>
          <p:cNvSpPr txBox="1"/>
          <p:nvPr/>
        </p:nvSpPr>
        <p:spPr>
          <a:xfrm>
            <a:off x="6096000" y="4542924"/>
            <a:ext cx="52577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but its margin to </a:t>
            </a:r>
            <a:r>
              <a:rPr lang="en-US" sz="2400" dirty="0" err="1">
                <a:latin typeface="Arial" panose="020B0604020202020204" pitchFamily="34" charset="0"/>
                <a:cs typeface="Arial" panose="020B0604020202020204" pitchFamily="34" charset="0"/>
              </a:rPr>
              <a:t>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makes it not suitable for rail-to-rail output stages </a:t>
            </a:r>
          </a:p>
          <a:p>
            <a:r>
              <a:rPr lang="en-US" sz="2400" dirty="0">
                <a:latin typeface="Arial" panose="020B0604020202020204" pitchFamily="34" charset="0"/>
                <a:cs typeface="Arial" panose="020B0604020202020204" pitchFamily="34" charset="0"/>
              </a:rPr>
              <a:t>(practically mandatory in modern, low </a:t>
            </a:r>
            <a:r>
              <a:rPr lang="en-US" sz="2400" dirty="0" err="1">
                <a:latin typeface="Arial" panose="020B0604020202020204" pitchFamily="34" charset="0"/>
                <a:cs typeface="Arial" panose="020B0604020202020204" pitchFamily="34" charset="0"/>
              </a:rPr>
              <a:t>voltrage</a:t>
            </a:r>
            <a:r>
              <a:rPr lang="en-US" sz="2400" dirty="0">
                <a:latin typeface="Arial" panose="020B0604020202020204" pitchFamily="34" charset="0"/>
                <a:cs typeface="Arial" panose="020B0604020202020204" pitchFamily="34" charset="0"/>
              </a:rPr>
              <a:t> applications)</a:t>
            </a:r>
          </a:p>
        </p:txBody>
      </p:sp>
      <p:sp>
        <p:nvSpPr>
          <p:cNvPr id="2" name="Rettangolo con angoli arrotondati 1">
            <a:extLst>
              <a:ext uri="{FF2B5EF4-FFF2-40B4-BE49-F238E27FC236}">
                <a16:creationId xmlns:a16="http://schemas.microsoft.com/office/drawing/2014/main" id="{E2665FBE-9CEB-4D0A-95F7-CE98EE04BDA2}"/>
              </a:ext>
            </a:extLst>
          </p:cNvPr>
          <p:cNvSpPr/>
          <p:nvPr/>
        </p:nvSpPr>
        <p:spPr>
          <a:xfrm>
            <a:off x="5894726" y="4602479"/>
            <a:ext cx="5459073" cy="15390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2C2ED162-A49A-46F5-97C3-D7B2DFB9104D}"/>
              </a:ext>
            </a:extLst>
          </p:cNvPr>
          <p:cNvSpPr txBox="1"/>
          <p:nvPr/>
        </p:nvSpPr>
        <p:spPr>
          <a:xfrm>
            <a:off x="8624262" y="1849868"/>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n-MOS source follower can be used to shift a voltage downwards ...</a:t>
            </a:r>
          </a:p>
        </p:txBody>
      </p:sp>
    </p:spTree>
    <p:extLst>
      <p:ext uri="{BB962C8B-B14F-4D97-AF65-F5344CB8AC3E}">
        <p14:creationId xmlns:p14="http://schemas.microsoft.com/office/powerpoint/2010/main" val="281511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F761F79-F7BE-4F4E-B99A-C254808A0E6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9D7A8D4-52C4-4F9F-B23C-95FC88796162}"/>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Immagine 4">
            <a:extLst>
              <a:ext uri="{FF2B5EF4-FFF2-40B4-BE49-F238E27FC236}">
                <a16:creationId xmlns:a16="http://schemas.microsoft.com/office/drawing/2014/main" id="{38AA4A32-9B61-4554-96CB-5C28BBF75E3F}"/>
              </a:ext>
            </a:extLst>
          </p:cNvPr>
          <p:cNvPicPr>
            <a:picLocks noChangeAspect="1"/>
          </p:cNvPicPr>
          <p:nvPr/>
        </p:nvPicPr>
        <p:blipFill>
          <a:blip r:embed="rId3"/>
          <a:stretch>
            <a:fillRect/>
          </a:stretch>
        </p:blipFill>
        <p:spPr>
          <a:xfrm>
            <a:off x="925284" y="1059678"/>
            <a:ext cx="3637623" cy="4374978"/>
          </a:xfrm>
          <a:prstGeom prst="rect">
            <a:avLst/>
          </a:prstGeom>
        </p:spPr>
      </p:pic>
      <p:graphicFrame>
        <p:nvGraphicFramePr>
          <p:cNvPr id="6" name="Oggetto 5">
            <a:extLst>
              <a:ext uri="{FF2B5EF4-FFF2-40B4-BE49-F238E27FC236}">
                <a16:creationId xmlns:a16="http://schemas.microsoft.com/office/drawing/2014/main" id="{F468927D-2F20-40B7-8E68-7E8ADD13138C}"/>
              </a:ext>
            </a:extLst>
          </p:cNvPr>
          <p:cNvGraphicFramePr>
            <a:graphicFrameLocks noChangeAspect="1"/>
          </p:cNvGraphicFramePr>
          <p:nvPr>
            <p:extLst>
              <p:ext uri="{D42A27DB-BD31-4B8C-83A1-F6EECF244321}">
                <p14:modId xmlns:p14="http://schemas.microsoft.com/office/powerpoint/2010/main" val="561165625"/>
              </p:ext>
            </p:extLst>
          </p:nvPr>
        </p:nvGraphicFramePr>
        <p:xfrm>
          <a:off x="4860599" y="2422425"/>
          <a:ext cx="3255963" cy="809625"/>
        </p:xfrm>
        <a:graphic>
          <a:graphicData uri="http://schemas.openxmlformats.org/presentationml/2006/ole">
            <mc:AlternateContent xmlns:mc="http://schemas.openxmlformats.org/markup-compatibility/2006">
              <mc:Choice xmlns:v="urn:schemas-microsoft-com:vml" Requires="v">
                <p:oleObj spid="_x0000_s5268" name="Equation" r:id="rId4" imgW="1015920" imgH="253800" progId="Equation.DSMT4">
                  <p:embed/>
                </p:oleObj>
              </mc:Choice>
              <mc:Fallback>
                <p:oleObj name="Equation" r:id="rId4" imgW="1015920" imgH="253800" progId="Equation.DSMT4">
                  <p:embed/>
                  <p:pic>
                    <p:nvPicPr>
                      <p:cNvPr id="6" name="Oggetto 5"/>
                      <p:cNvPicPr>
                        <a:picLocks noChangeAspect="1" noChangeArrowheads="1"/>
                      </p:cNvPicPr>
                      <p:nvPr/>
                    </p:nvPicPr>
                    <p:blipFill>
                      <a:blip r:embed="rId5"/>
                      <a:srcRect/>
                      <a:stretch>
                        <a:fillRect/>
                      </a:stretch>
                    </p:blipFill>
                    <p:spPr bwMode="auto">
                      <a:xfrm>
                        <a:off x="4860599" y="2422425"/>
                        <a:ext cx="3255963" cy="809625"/>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7BE3442A-36D7-4FFF-952B-C9EEE31996C9}"/>
              </a:ext>
            </a:extLst>
          </p:cNvPr>
          <p:cNvSpPr txBox="1"/>
          <p:nvPr/>
        </p:nvSpPr>
        <p:spPr>
          <a:xfrm>
            <a:off x="4562907" y="4115946"/>
            <a:ext cx="3851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Margin to </a:t>
            </a:r>
            <a:r>
              <a:rPr lang="en-US" sz="2400" dirty="0" err="1">
                <a:latin typeface="Arial" panose="020B0604020202020204" pitchFamily="34" charset="0"/>
                <a:cs typeface="Arial" panose="020B0604020202020204" pitchFamily="34" charset="0"/>
              </a:rPr>
              <a:t>Vss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(too large for typical supply voltages used in modern CMOS processes)</a:t>
            </a:r>
          </a:p>
        </p:txBody>
      </p:sp>
      <p:cxnSp>
        <p:nvCxnSpPr>
          <p:cNvPr id="8" name="Connettore 2 7">
            <a:extLst>
              <a:ext uri="{FF2B5EF4-FFF2-40B4-BE49-F238E27FC236}">
                <a16:creationId xmlns:a16="http://schemas.microsoft.com/office/drawing/2014/main" id="{708EBF72-0361-40D5-9E7D-6DACFF53F535}"/>
              </a:ext>
            </a:extLst>
          </p:cNvPr>
          <p:cNvCxnSpPr>
            <a:cxnSpLocks/>
          </p:cNvCxnSpPr>
          <p:nvPr/>
        </p:nvCxnSpPr>
        <p:spPr>
          <a:xfrm flipV="1">
            <a:off x="6488581" y="3164754"/>
            <a:ext cx="1023880" cy="9216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9" name="Oggetto 8">
            <a:extLst>
              <a:ext uri="{FF2B5EF4-FFF2-40B4-BE49-F238E27FC236}">
                <a16:creationId xmlns:a16="http://schemas.microsoft.com/office/drawing/2014/main" id="{D97BAD32-8B43-40E5-8ACD-5F402C759082}"/>
              </a:ext>
            </a:extLst>
          </p:cNvPr>
          <p:cNvGraphicFramePr>
            <a:graphicFrameLocks noChangeAspect="1"/>
          </p:cNvGraphicFramePr>
          <p:nvPr>
            <p:extLst>
              <p:ext uri="{D42A27DB-BD31-4B8C-83A1-F6EECF244321}">
                <p14:modId xmlns:p14="http://schemas.microsoft.com/office/powerpoint/2010/main" val="2059021298"/>
              </p:ext>
            </p:extLst>
          </p:nvPr>
        </p:nvGraphicFramePr>
        <p:xfrm>
          <a:off x="4860600" y="1489470"/>
          <a:ext cx="3255962" cy="809625"/>
        </p:xfrm>
        <a:graphic>
          <a:graphicData uri="http://schemas.openxmlformats.org/presentationml/2006/ole">
            <mc:AlternateContent xmlns:mc="http://schemas.openxmlformats.org/markup-compatibility/2006">
              <mc:Choice xmlns:v="urn:schemas-microsoft-com:vml" Requires="v">
                <p:oleObj spid="_x0000_s5269" name="Equation" r:id="rId6" imgW="1015920" imgH="253800" progId="Equation.DSMT4">
                  <p:embed/>
                </p:oleObj>
              </mc:Choice>
              <mc:Fallback>
                <p:oleObj name="Equation" r:id="rId6" imgW="1015920" imgH="253800" progId="Equation.DSMT4">
                  <p:embed/>
                  <p:pic>
                    <p:nvPicPr>
                      <p:cNvPr id="9" name="Oggetto 8"/>
                      <p:cNvPicPr>
                        <a:picLocks noChangeAspect="1" noChangeArrowheads="1"/>
                      </p:cNvPicPr>
                      <p:nvPr/>
                    </p:nvPicPr>
                    <p:blipFill>
                      <a:blip r:embed="rId7"/>
                      <a:srcRect/>
                      <a:stretch>
                        <a:fillRect/>
                      </a:stretch>
                    </p:blipFill>
                    <p:spPr bwMode="auto">
                      <a:xfrm>
                        <a:off x="4860600" y="1489470"/>
                        <a:ext cx="3255962" cy="809625"/>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CBB3A00-EE4F-4837-A312-A3B3F00FB08C}"/>
              </a:ext>
            </a:extLst>
          </p:cNvPr>
          <p:cNvSpPr txBox="1"/>
          <p:nvPr/>
        </p:nvSpPr>
        <p:spPr>
          <a:xfrm>
            <a:off x="8201451" y="852765"/>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p-MOS source follower can be used to shift a voltage upwards ...</a:t>
            </a:r>
          </a:p>
        </p:txBody>
      </p:sp>
    </p:spTree>
    <p:extLst>
      <p:ext uri="{BB962C8B-B14F-4D97-AF65-F5344CB8AC3E}">
        <p14:creationId xmlns:p14="http://schemas.microsoft.com/office/powerpoint/2010/main" val="376798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ource_follower_AB">
            <a:extLst>
              <a:ext uri="{FF2B5EF4-FFF2-40B4-BE49-F238E27FC236}">
                <a16:creationId xmlns:a16="http://schemas.microsoft.com/office/drawing/2014/main" id="{CF745474-6874-4C3F-9614-5ABE9819F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1" y="1113702"/>
            <a:ext cx="3454400" cy="488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a:extLst>
              <a:ext uri="{FF2B5EF4-FFF2-40B4-BE49-F238E27FC236}">
                <a16:creationId xmlns:a16="http://schemas.microsoft.com/office/drawing/2014/main" id="{977F1029-33AA-4A16-8004-D38DFE920C7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AFC6BEE-915B-4D7A-B79C-1260487A2A74}"/>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a:extLst>
              <a:ext uri="{FF2B5EF4-FFF2-40B4-BE49-F238E27FC236}">
                <a16:creationId xmlns:a16="http://schemas.microsoft.com/office/drawing/2014/main" id="{EBD90D62-1F7A-4D61-A275-63B0AB6C6846}"/>
              </a:ext>
            </a:extLst>
          </p:cNvPr>
          <p:cNvSpPr txBox="1"/>
          <p:nvPr/>
        </p:nvSpPr>
        <p:spPr>
          <a:xfrm>
            <a:off x="5180428" y="4022844"/>
            <a:ext cx="3851348" cy="1938992"/>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Practically useless for the low supply voltages used in modern analog circuits, which requires rail-to-rail output voltage swings</a:t>
            </a:r>
          </a:p>
        </p:txBody>
      </p:sp>
      <p:graphicFrame>
        <p:nvGraphicFramePr>
          <p:cNvPr id="6" name="Oggetto 5">
            <a:extLst>
              <a:ext uri="{FF2B5EF4-FFF2-40B4-BE49-F238E27FC236}">
                <a16:creationId xmlns:a16="http://schemas.microsoft.com/office/drawing/2014/main" id="{A7E6C24A-7B5E-41EF-8A3A-0110053DD94F}"/>
              </a:ext>
            </a:extLst>
          </p:cNvPr>
          <p:cNvGraphicFramePr>
            <a:graphicFrameLocks noChangeAspect="1"/>
          </p:cNvGraphicFramePr>
          <p:nvPr>
            <p:extLst>
              <p:ext uri="{D42A27DB-BD31-4B8C-83A1-F6EECF244321}">
                <p14:modId xmlns:p14="http://schemas.microsoft.com/office/powerpoint/2010/main" val="4126160679"/>
              </p:ext>
            </p:extLst>
          </p:nvPr>
        </p:nvGraphicFramePr>
        <p:xfrm>
          <a:off x="5180428" y="3036771"/>
          <a:ext cx="3255963" cy="809625"/>
        </p:xfrm>
        <a:graphic>
          <a:graphicData uri="http://schemas.openxmlformats.org/presentationml/2006/ole">
            <mc:AlternateContent xmlns:mc="http://schemas.openxmlformats.org/markup-compatibility/2006">
              <mc:Choice xmlns:v="urn:schemas-microsoft-com:vml" Requires="v">
                <p:oleObj spid="_x0000_s6292" name="Equation" r:id="rId4" imgW="1015920" imgH="253800" progId="Equation.DSMT4">
                  <p:embed/>
                </p:oleObj>
              </mc:Choice>
              <mc:Fallback>
                <p:oleObj name="Equation" r:id="rId4" imgW="1015920" imgH="253800" progId="Equation.DSMT4">
                  <p:embed/>
                  <p:pic>
                    <p:nvPicPr>
                      <p:cNvPr id="7" name="Oggetto 6"/>
                      <p:cNvPicPr>
                        <a:picLocks noChangeAspect="1" noChangeArrowheads="1"/>
                      </p:cNvPicPr>
                      <p:nvPr/>
                    </p:nvPicPr>
                    <p:blipFill>
                      <a:blip r:embed="rId5"/>
                      <a:srcRect/>
                      <a:stretch>
                        <a:fillRect/>
                      </a:stretch>
                    </p:blipFill>
                    <p:spPr bwMode="auto">
                      <a:xfrm>
                        <a:off x="5180428" y="3036771"/>
                        <a:ext cx="3255963" cy="80962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0E6391CF-3CFB-4938-8B32-14AFD5A1B532}"/>
              </a:ext>
            </a:extLst>
          </p:cNvPr>
          <p:cNvGraphicFramePr>
            <a:graphicFrameLocks noChangeAspect="1"/>
          </p:cNvGraphicFramePr>
          <p:nvPr>
            <p:extLst>
              <p:ext uri="{D42A27DB-BD31-4B8C-83A1-F6EECF244321}">
                <p14:modId xmlns:p14="http://schemas.microsoft.com/office/powerpoint/2010/main" val="2580461680"/>
              </p:ext>
            </p:extLst>
          </p:nvPr>
        </p:nvGraphicFramePr>
        <p:xfrm>
          <a:off x="5180428" y="1855554"/>
          <a:ext cx="3175000" cy="728662"/>
        </p:xfrm>
        <a:graphic>
          <a:graphicData uri="http://schemas.openxmlformats.org/presentationml/2006/ole">
            <mc:AlternateContent xmlns:mc="http://schemas.openxmlformats.org/markup-compatibility/2006">
              <mc:Choice xmlns:v="urn:schemas-microsoft-com:vml" Requires="v">
                <p:oleObj spid="_x0000_s6293" name="Equation" r:id="rId6" imgW="990360" imgH="228600" progId="Equation.DSMT4">
                  <p:embed/>
                </p:oleObj>
              </mc:Choice>
              <mc:Fallback>
                <p:oleObj name="Equation" r:id="rId6" imgW="990360" imgH="228600" progId="Equation.DSMT4">
                  <p:embed/>
                  <p:pic>
                    <p:nvPicPr>
                      <p:cNvPr id="8" name="Oggetto 7"/>
                      <p:cNvPicPr>
                        <a:picLocks noChangeAspect="1" noChangeArrowheads="1"/>
                      </p:cNvPicPr>
                      <p:nvPr/>
                    </p:nvPicPr>
                    <p:blipFill>
                      <a:blip r:embed="rId7"/>
                      <a:srcRect/>
                      <a:stretch>
                        <a:fillRect/>
                      </a:stretch>
                    </p:blipFill>
                    <p:spPr bwMode="auto">
                      <a:xfrm>
                        <a:off x="5180428" y="1855554"/>
                        <a:ext cx="3175000" cy="728662"/>
                      </a:xfrm>
                      <a:prstGeom prst="rect">
                        <a:avLst/>
                      </a:prstGeom>
                      <a:noFill/>
                    </p:spPr>
                  </p:pic>
                </p:oleObj>
              </mc:Fallback>
            </mc:AlternateContent>
          </a:graphicData>
        </a:graphic>
      </p:graphicFrame>
      <p:cxnSp>
        <p:nvCxnSpPr>
          <p:cNvPr id="8" name="Connettore 2 7">
            <a:extLst>
              <a:ext uri="{FF2B5EF4-FFF2-40B4-BE49-F238E27FC236}">
                <a16:creationId xmlns:a16="http://schemas.microsoft.com/office/drawing/2014/main" id="{9E02161F-CA6F-44CB-92CD-F2F7F8746F5F}"/>
              </a:ext>
            </a:extLst>
          </p:cNvPr>
          <p:cNvCxnSpPr/>
          <p:nvPr/>
        </p:nvCxnSpPr>
        <p:spPr>
          <a:xfrm flipH="1">
            <a:off x="3759200" y="2191657"/>
            <a:ext cx="1421228" cy="53702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E00CEC4C-1005-46C6-B58A-9646CBB2B5DA}"/>
              </a:ext>
            </a:extLst>
          </p:cNvPr>
          <p:cNvCxnSpPr/>
          <p:nvPr/>
        </p:nvCxnSpPr>
        <p:spPr>
          <a:xfrm flipH="1">
            <a:off x="3570514" y="3423421"/>
            <a:ext cx="1609914" cy="92005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itolo 1">
            <a:extLst>
              <a:ext uri="{FF2B5EF4-FFF2-40B4-BE49-F238E27FC236}">
                <a16:creationId xmlns:a16="http://schemas.microsoft.com/office/drawing/2014/main" id="{58A2672E-0013-45B7-AD2D-AE777E896812}"/>
              </a:ext>
            </a:extLst>
          </p:cNvPr>
          <p:cNvSpPr>
            <a:spLocks noGrp="1"/>
          </p:cNvSpPr>
          <p:nvPr>
            <p:ph type="title"/>
          </p:nvPr>
        </p:nvSpPr>
        <p:spPr>
          <a:xfrm>
            <a:off x="838200" y="239757"/>
            <a:ext cx="10515600" cy="662397"/>
          </a:xfrm>
        </p:spPr>
        <p:txBody>
          <a:bodyPr/>
          <a:lstStyle/>
          <a:p>
            <a:r>
              <a:rPr lang="it-IT" dirty="0"/>
              <a:t>Class AB – </a:t>
            </a:r>
            <a:r>
              <a:rPr lang="it-IT" dirty="0" err="1"/>
              <a:t>push</a:t>
            </a:r>
            <a:r>
              <a:rPr lang="it-IT" dirty="0"/>
              <a:t> pull source </a:t>
            </a:r>
            <a:r>
              <a:rPr lang="it-IT" dirty="0" err="1"/>
              <a:t>follower</a:t>
            </a:r>
            <a:endParaRPr lang="en-US" dirty="0"/>
          </a:p>
        </p:txBody>
      </p:sp>
      <p:sp>
        <p:nvSpPr>
          <p:cNvPr id="12" name="CasellaDiTesto 11">
            <a:extLst>
              <a:ext uri="{FF2B5EF4-FFF2-40B4-BE49-F238E27FC236}">
                <a16:creationId xmlns:a16="http://schemas.microsoft.com/office/drawing/2014/main" id="{73BF3E61-91F2-4DBE-8A0F-8190AC6B6DD3}"/>
              </a:ext>
            </a:extLst>
          </p:cNvPr>
          <p:cNvSpPr txBox="1"/>
          <p:nvPr/>
        </p:nvSpPr>
        <p:spPr>
          <a:xfrm>
            <a:off x="8567211" y="1799386"/>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Imposes large margins to both the positive and negative rail</a:t>
            </a:r>
          </a:p>
        </p:txBody>
      </p:sp>
    </p:spTree>
    <p:extLst>
      <p:ext uri="{BB962C8B-B14F-4D97-AF65-F5344CB8AC3E}">
        <p14:creationId xmlns:p14="http://schemas.microsoft.com/office/powerpoint/2010/main" val="373513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26232F7-9314-4EDC-8789-BA2388CD484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FA6D7C4-1A80-4A57-934A-1B369B4C219E}"/>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Titolo 1">
            <a:extLst>
              <a:ext uri="{FF2B5EF4-FFF2-40B4-BE49-F238E27FC236}">
                <a16:creationId xmlns:a16="http://schemas.microsoft.com/office/drawing/2014/main" id="{8B55EC41-F534-4532-945C-CE9445512941}"/>
              </a:ext>
            </a:extLst>
          </p:cNvPr>
          <p:cNvSpPr>
            <a:spLocks noGrp="1"/>
          </p:cNvSpPr>
          <p:nvPr>
            <p:ph type="title"/>
          </p:nvPr>
        </p:nvSpPr>
        <p:spPr>
          <a:xfrm>
            <a:off x="259080" y="167526"/>
            <a:ext cx="10515600" cy="662397"/>
          </a:xfrm>
        </p:spPr>
        <p:txBody>
          <a:bodyPr/>
          <a:lstStyle/>
          <a:p>
            <a:r>
              <a:rPr lang="it-IT" u="sng" dirty="0"/>
              <a:t>Common source</a:t>
            </a:r>
            <a:r>
              <a:rPr lang="it-IT" dirty="0"/>
              <a:t> output stages: class-A case</a:t>
            </a:r>
            <a:endParaRPr lang="en-US" dirty="0"/>
          </a:p>
        </p:txBody>
      </p:sp>
      <p:pic>
        <p:nvPicPr>
          <p:cNvPr id="6" name="Picture 2" descr="common_source_A">
            <a:extLst>
              <a:ext uri="{FF2B5EF4-FFF2-40B4-BE49-F238E27FC236}">
                <a16:creationId xmlns:a16="http://schemas.microsoft.com/office/drawing/2014/main" id="{8DD5E4D6-D49F-4090-9F83-B4A6DC9CD7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2" y="1008380"/>
            <a:ext cx="5748796" cy="409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ggetto 6">
            <a:extLst>
              <a:ext uri="{FF2B5EF4-FFF2-40B4-BE49-F238E27FC236}">
                <a16:creationId xmlns:a16="http://schemas.microsoft.com/office/drawing/2014/main" id="{D848EE9D-0D12-4A14-886F-04751FB0DA29}"/>
              </a:ext>
            </a:extLst>
          </p:cNvPr>
          <p:cNvGraphicFramePr>
            <a:graphicFrameLocks noChangeAspect="1"/>
          </p:cNvGraphicFramePr>
          <p:nvPr>
            <p:extLst>
              <p:ext uri="{D42A27DB-BD31-4B8C-83A1-F6EECF244321}">
                <p14:modId xmlns:p14="http://schemas.microsoft.com/office/powerpoint/2010/main" val="4257355368"/>
              </p:ext>
            </p:extLst>
          </p:nvPr>
        </p:nvGraphicFramePr>
        <p:xfrm>
          <a:off x="2012950" y="5100638"/>
          <a:ext cx="6227763" cy="890587"/>
        </p:xfrm>
        <a:graphic>
          <a:graphicData uri="http://schemas.openxmlformats.org/presentationml/2006/ole">
            <mc:AlternateContent xmlns:mc="http://schemas.openxmlformats.org/markup-compatibility/2006">
              <mc:Choice xmlns:v="urn:schemas-microsoft-com:vml" Requires="v">
                <p:oleObj spid="_x0000_s7245" name="Equation" r:id="rId4" imgW="1942920" imgH="279360" progId="Equation.DSMT4">
                  <p:embed/>
                </p:oleObj>
              </mc:Choice>
              <mc:Fallback>
                <p:oleObj name="Equation" r:id="rId4" imgW="1942920" imgH="279360" progId="Equation.DSMT4">
                  <p:embed/>
                  <p:pic>
                    <p:nvPicPr>
                      <p:cNvPr id="6" name="Oggetto 5"/>
                      <p:cNvPicPr>
                        <a:picLocks noChangeAspect="1" noChangeArrowheads="1"/>
                      </p:cNvPicPr>
                      <p:nvPr/>
                    </p:nvPicPr>
                    <p:blipFill>
                      <a:blip r:embed="rId5"/>
                      <a:srcRect/>
                      <a:stretch>
                        <a:fillRect/>
                      </a:stretch>
                    </p:blipFill>
                    <p:spPr bwMode="auto">
                      <a:xfrm>
                        <a:off x="2012950" y="5100638"/>
                        <a:ext cx="6227763" cy="890587"/>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4C758FB5-0090-4EB9-8A24-8AAFF8AF8765}"/>
              </a:ext>
            </a:extLst>
          </p:cNvPr>
          <p:cNvSpPr txBox="1"/>
          <p:nvPr/>
        </p:nvSpPr>
        <p:spPr>
          <a:xfrm>
            <a:off x="7099809" y="1566887"/>
            <a:ext cx="38513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Margins to the rails are now only a 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which is much smaller than a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t>
            </a:r>
          </a:p>
        </p:txBody>
      </p:sp>
      <p:cxnSp>
        <p:nvCxnSpPr>
          <p:cNvPr id="9" name="Connettore 2 8">
            <a:extLst>
              <a:ext uri="{FF2B5EF4-FFF2-40B4-BE49-F238E27FC236}">
                <a16:creationId xmlns:a16="http://schemas.microsoft.com/office/drawing/2014/main" id="{AC5A0F1E-CF3D-445E-A067-D57AD99887D4}"/>
              </a:ext>
            </a:extLst>
          </p:cNvPr>
          <p:cNvCxnSpPr/>
          <p:nvPr/>
        </p:nvCxnSpPr>
        <p:spPr>
          <a:xfrm flipH="1">
            <a:off x="7474857" y="3271798"/>
            <a:ext cx="403281" cy="193883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D74F7D0F-F4B8-4F51-A3C0-C7EB591373FC}"/>
              </a:ext>
            </a:extLst>
          </p:cNvPr>
          <p:cNvCxnSpPr/>
          <p:nvPr/>
        </p:nvCxnSpPr>
        <p:spPr>
          <a:xfrm flipH="1">
            <a:off x="4512441" y="3126635"/>
            <a:ext cx="2843824" cy="207770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4873C8D4-BA8F-4686-AECD-7FEB30039816}"/>
              </a:ext>
            </a:extLst>
          </p:cNvPr>
          <p:cNvSpPr txBox="1"/>
          <p:nvPr/>
        </p:nvSpPr>
        <p:spPr>
          <a:xfrm>
            <a:off x="8136552" y="2992123"/>
            <a:ext cx="3851348" cy="1569660"/>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common source output stage has a practically rail-to-rail output swing</a:t>
            </a:r>
          </a:p>
        </p:txBody>
      </p:sp>
    </p:spTree>
    <p:extLst>
      <p:ext uri="{BB962C8B-B14F-4D97-AF65-F5344CB8AC3E}">
        <p14:creationId xmlns:p14="http://schemas.microsoft.com/office/powerpoint/2010/main" val="329357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D26A1-BF0B-4D26-A070-2C1D43CC8C5E}"/>
              </a:ext>
            </a:extLst>
          </p:cNvPr>
          <p:cNvSpPr>
            <a:spLocks noGrp="1"/>
          </p:cNvSpPr>
          <p:nvPr>
            <p:ph type="title"/>
          </p:nvPr>
        </p:nvSpPr>
        <p:spPr>
          <a:xfrm>
            <a:off x="838200" y="71377"/>
            <a:ext cx="10515600" cy="662397"/>
          </a:xfrm>
        </p:spPr>
        <p:txBody>
          <a:bodyPr/>
          <a:lstStyle/>
          <a:p>
            <a:r>
              <a:rPr lang="it-IT"/>
              <a:t>Other info on the class-A common source</a:t>
            </a:r>
          </a:p>
        </p:txBody>
      </p:sp>
      <p:sp>
        <p:nvSpPr>
          <p:cNvPr id="3" name="Segnaposto piè di pagina 2">
            <a:extLst>
              <a:ext uri="{FF2B5EF4-FFF2-40B4-BE49-F238E27FC236}">
                <a16:creationId xmlns:a16="http://schemas.microsoft.com/office/drawing/2014/main" id="{FD7D71BF-304F-482F-A759-569F0BB14A5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47868DA-5764-4110-8DD7-A1DD83F33997}"/>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6" name="CasellaDiTesto 5">
            <a:extLst>
              <a:ext uri="{FF2B5EF4-FFF2-40B4-BE49-F238E27FC236}">
                <a16:creationId xmlns:a16="http://schemas.microsoft.com/office/drawing/2014/main" id="{2E26BAAF-6B9D-4060-B87B-A6BDF1A23C98}"/>
              </a:ext>
            </a:extLst>
          </p:cNvPr>
          <p:cNvSpPr txBox="1"/>
          <p:nvPr/>
        </p:nvSpPr>
        <p:spPr>
          <a:xfrm>
            <a:off x="599181" y="5094848"/>
            <a:ext cx="73171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input voltage is invariant to the supply voltages when it is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  the preceding stage should provide an output with the same property</a:t>
            </a:r>
          </a:p>
        </p:txBody>
      </p:sp>
      <p:graphicFrame>
        <p:nvGraphicFramePr>
          <p:cNvPr id="9" name="Oggetto 8">
            <a:extLst>
              <a:ext uri="{FF2B5EF4-FFF2-40B4-BE49-F238E27FC236}">
                <a16:creationId xmlns:a16="http://schemas.microsoft.com/office/drawing/2014/main" id="{A545B7C5-9938-42F6-B787-1BB7CF5CDC35}"/>
              </a:ext>
            </a:extLst>
          </p:cNvPr>
          <p:cNvGraphicFramePr>
            <a:graphicFrameLocks noChangeAspect="1"/>
          </p:cNvGraphicFramePr>
          <p:nvPr>
            <p:extLst>
              <p:ext uri="{D42A27DB-BD31-4B8C-83A1-F6EECF244321}">
                <p14:modId xmlns:p14="http://schemas.microsoft.com/office/powerpoint/2010/main" val="4243753245"/>
              </p:ext>
            </p:extLst>
          </p:nvPr>
        </p:nvGraphicFramePr>
        <p:xfrm>
          <a:off x="3377249" y="1801192"/>
          <a:ext cx="4550171" cy="796458"/>
        </p:xfrm>
        <a:graphic>
          <a:graphicData uri="http://schemas.openxmlformats.org/presentationml/2006/ole">
            <mc:AlternateContent xmlns:mc="http://schemas.openxmlformats.org/markup-compatibility/2006">
              <mc:Choice xmlns:v="urn:schemas-microsoft-com:vml" Requires="v">
                <p:oleObj spid="_x0000_s12447" name="Equation" r:id="rId3" imgW="1587240" imgH="279360" progId="Equation.DSMT4">
                  <p:embed/>
                </p:oleObj>
              </mc:Choice>
              <mc:Fallback>
                <p:oleObj name="Equation" r:id="rId3" imgW="1587240" imgH="279360" progId="Equation.DSMT4">
                  <p:embed/>
                  <p:pic>
                    <p:nvPicPr>
                      <p:cNvPr id="7" name="Oggetto 6">
                        <a:extLst>
                          <a:ext uri="{FF2B5EF4-FFF2-40B4-BE49-F238E27FC236}">
                            <a16:creationId xmlns:a16="http://schemas.microsoft.com/office/drawing/2014/main" id="{0E6391CF-3CFB-4938-8B32-14AFD5A1B532}"/>
                          </a:ext>
                        </a:extLst>
                      </p:cNvPr>
                      <p:cNvPicPr>
                        <a:picLocks noChangeAspect="1" noChangeArrowheads="1"/>
                      </p:cNvPicPr>
                      <p:nvPr/>
                    </p:nvPicPr>
                    <p:blipFill>
                      <a:blip r:embed="rId4"/>
                      <a:srcRect/>
                      <a:stretch>
                        <a:fillRect/>
                      </a:stretch>
                    </p:blipFill>
                    <p:spPr bwMode="auto">
                      <a:xfrm>
                        <a:off x="3377249" y="1801192"/>
                        <a:ext cx="4550171" cy="796458"/>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AE7A155B-FD05-44CD-9658-FF829FD1F1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835" y="1538287"/>
            <a:ext cx="2579688" cy="3452813"/>
          </a:xfrm>
          <a:prstGeom prst="rect">
            <a:avLst/>
          </a:prstGeom>
        </p:spPr>
      </p:pic>
      <p:cxnSp>
        <p:nvCxnSpPr>
          <p:cNvPr id="13" name="Connettore diritto 12">
            <a:extLst>
              <a:ext uri="{FF2B5EF4-FFF2-40B4-BE49-F238E27FC236}">
                <a16:creationId xmlns:a16="http://schemas.microsoft.com/office/drawing/2014/main" id="{D7DE4DE4-7A19-46C7-85B4-6D2C2E1DB331}"/>
              </a:ext>
            </a:extLst>
          </p:cNvPr>
          <p:cNvCxnSpPr/>
          <p:nvPr/>
        </p:nvCxnSpPr>
        <p:spPr>
          <a:xfrm>
            <a:off x="1533525" y="4035485"/>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5D9AC9A6-748A-4138-A6E3-18D2FDF372B0}"/>
              </a:ext>
            </a:extLst>
          </p:cNvPr>
          <p:cNvCxnSpPr>
            <a:cxnSpLocks/>
          </p:cNvCxnSpPr>
          <p:nvPr/>
        </p:nvCxnSpPr>
        <p:spPr>
          <a:xfrm rot="16200000">
            <a:off x="1533525" y="4035485"/>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A451F7D6-74DD-48B4-8F00-55AAD29F4E40}"/>
              </a:ext>
            </a:extLst>
          </p:cNvPr>
          <p:cNvCxnSpPr>
            <a:cxnSpLocks/>
          </p:cNvCxnSpPr>
          <p:nvPr/>
        </p:nvCxnSpPr>
        <p:spPr>
          <a:xfrm rot="16200000">
            <a:off x="2001679" y="4572000"/>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Elemento grafico 16">
            <a:extLst>
              <a:ext uri="{FF2B5EF4-FFF2-40B4-BE49-F238E27FC236}">
                <a16:creationId xmlns:a16="http://schemas.microsoft.com/office/drawing/2014/main" id="{69E8DEAE-F328-4AD2-81B6-641BB51DF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00479" y="1593104"/>
            <a:ext cx="2579686" cy="3525120"/>
          </a:xfrm>
          <a:prstGeom prst="rect">
            <a:avLst/>
          </a:prstGeom>
        </p:spPr>
      </p:pic>
      <p:cxnSp>
        <p:nvCxnSpPr>
          <p:cNvPr id="18" name="Connettore diritto 17">
            <a:extLst>
              <a:ext uri="{FF2B5EF4-FFF2-40B4-BE49-F238E27FC236}">
                <a16:creationId xmlns:a16="http://schemas.microsoft.com/office/drawing/2014/main" id="{2C946975-CC5E-4FD8-BFE7-1676181F77E3}"/>
              </a:ext>
            </a:extLst>
          </p:cNvPr>
          <p:cNvCxnSpPr/>
          <p:nvPr/>
        </p:nvCxnSpPr>
        <p:spPr>
          <a:xfrm>
            <a:off x="10190321" y="1774885"/>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E4C1B-1B7C-427D-82B7-6CEE6AD35090}"/>
              </a:ext>
            </a:extLst>
          </p:cNvPr>
          <p:cNvCxnSpPr>
            <a:cxnSpLocks/>
          </p:cNvCxnSpPr>
          <p:nvPr/>
        </p:nvCxnSpPr>
        <p:spPr>
          <a:xfrm rot="16200000">
            <a:off x="10190321" y="1774885"/>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71DB90F1-1715-410A-BACF-657FA343AC43}"/>
              </a:ext>
            </a:extLst>
          </p:cNvPr>
          <p:cNvCxnSpPr>
            <a:cxnSpLocks/>
          </p:cNvCxnSpPr>
          <p:nvPr/>
        </p:nvCxnSpPr>
        <p:spPr>
          <a:xfrm rot="16200000">
            <a:off x="9728462" y="2280251"/>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2DA26F96-3DED-483A-8D33-D00403F63EB8}"/>
              </a:ext>
            </a:extLst>
          </p:cNvPr>
          <p:cNvSpPr txBox="1"/>
          <p:nvPr/>
        </p:nvSpPr>
        <p:spPr>
          <a:xfrm flipH="1">
            <a:off x="956309" y="4321235"/>
            <a:ext cx="868681" cy="46166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V</a:t>
            </a:r>
            <a:r>
              <a:rPr lang="en-US" sz="2400" baseline="-25000">
                <a:solidFill>
                  <a:srgbClr val="FF0000"/>
                </a:solidFill>
                <a:latin typeface="Arial" panose="020B0604020202020204" pitchFamily="34" charset="0"/>
                <a:cs typeface="Arial" panose="020B0604020202020204" pitchFamily="34" charset="0"/>
              </a:rPr>
              <a:t>GSn</a:t>
            </a:r>
          </a:p>
        </p:txBody>
      </p:sp>
      <p:sp>
        <p:nvSpPr>
          <p:cNvPr id="22" name="CasellaDiTesto 21">
            <a:extLst>
              <a:ext uri="{FF2B5EF4-FFF2-40B4-BE49-F238E27FC236}">
                <a16:creationId xmlns:a16="http://schemas.microsoft.com/office/drawing/2014/main" id="{E3147C9E-6C5D-4088-BD1D-77D04F0878A6}"/>
              </a:ext>
            </a:extLst>
          </p:cNvPr>
          <p:cNvSpPr txBox="1"/>
          <p:nvPr/>
        </p:nvSpPr>
        <p:spPr>
          <a:xfrm flipH="1">
            <a:off x="9043352" y="1599909"/>
            <a:ext cx="1129192" cy="46166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-V</a:t>
            </a:r>
            <a:r>
              <a:rPr lang="en-US" sz="2400" baseline="-25000">
                <a:solidFill>
                  <a:srgbClr val="FF0000"/>
                </a:solidFill>
                <a:latin typeface="Arial" panose="020B0604020202020204" pitchFamily="34" charset="0"/>
                <a:cs typeface="Arial" panose="020B0604020202020204" pitchFamily="34" charset="0"/>
              </a:rPr>
              <a:t>GSp</a:t>
            </a:r>
          </a:p>
        </p:txBody>
      </p:sp>
      <p:cxnSp>
        <p:nvCxnSpPr>
          <p:cNvPr id="24" name="Connettore diritto 23">
            <a:extLst>
              <a:ext uri="{FF2B5EF4-FFF2-40B4-BE49-F238E27FC236}">
                <a16:creationId xmlns:a16="http://schemas.microsoft.com/office/drawing/2014/main" id="{54E888D4-B43A-408A-A605-D04789B86654}"/>
              </a:ext>
            </a:extLst>
          </p:cNvPr>
          <p:cNvCxnSpPr>
            <a:cxnSpLocks/>
          </p:cNvCxnSpPr>
          <p:nvPr/>
        </p:nvCxnSpPr>
        <p:spPr>
          <a:xfrm>
            <a:off x="2373154" y="2060635"/>
            <a:ext cx="0" cy="936565"/>
          </a:xfrm>
          <a:prstGeom prst="line">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420C8CD-A5F0-4927-8056-E9DA676F7FC1}"/>
              </a:ext>
            </a:extLst>
          </p:cNvPr>
          <p:cNvSpPr txBox="1"/>
          <p:nvPr/>
        </p:nvSpPr>
        <p:spPr>
          <a:xfrm flipH="1">
            <a:off x="2415384" y="2625137"/>
            <a:ext cx="43798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a:t>
            </a:r>
            <a:r>
              <a:rPr lang="en-US" sz="2400" baseline="-25000" dirty="0">
                <a:solidFill>
                  <a:srgbClr val="FF0000"/>
                </a:solidFill>
                <a:latin typeface="Arial" panose="020B0604020202020204" pitchFamily="34" charset="0"/>
                <a:cs typeface="Arial" panose="020B0604020202020204" pitchFamily="34" charset="0"/>
              </a:rPr>
              <a:t>0</a:t>
            </a:r>
          </a:p>
        </p:txBody>
      </p:sp>
      <p:sp>
        <p:nvSpPr>
          <p:cNvPr id="29" name="CasellaDiTesto 28">
            <a:extLst>
              <a:ext uri="{FF2B5EF4-FFF2-40B4-BE49-F238E27FC236}">
                <a16:creationId xmlns:a16="http://schemas.microsoft.com/office/drawing/2014/main" id="{470A37C1-0C98-47E6-B66F-C12F2F68F250}"/>
              </a:ext>
            </a:extLst>
          </p:cNvPr>
          <p:cNvSpPr txBox="1"/>
          <p:nvPr/>
        </p:nvSpPr>
        <p:spPr>
          <a:xfrm flipH="1">
            <a:off x="10582356" y="4035485"/>
            <a:ext cx="43798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a:t>
            </a:r>
            <a:r>
              <a:rPr lang="en-US" sz="2400" baseline="-25000" dirty="0">
                <a:solidFill>
                  <a:srgbClr val="FF0000"/>
                </a:solidFill>
                <a:latin typeface="Arial" panose="020B0604020202020204" pitchFamily="34" charset="0"/>
                <a:cs typeface="Arial" panose="020B0604020202020204" pitchFamily="34" charset="0"/>
              </a:rPr>
              <a:t>0</a:t>
            </a:r>
          </a:p>
        </p:txBody>
      </p:sp>
      <p:cxnSp>
        <p:nvCxnSpPr>
          <p:cNvPr id="30" name="Connettore diritto 29">
            <a:extLst>
              <a:ext uri="{FF2B5EF4-FFF2-40B4-BE49-F238E27FC236}">
                <a16:creationId xmlns:a16="http://schemas.microsoft.com/office/drawing/2014/main" id="{8F058DB8-0B94-4E84-BB3D-9AEB56BB7014}"/>
              </a:ext>
            </a:extLst>
          </p:cNvPr>
          <p:cNvCxnSpPr>
            <a:cxnSpLocks/>
          </p:cNvCxnSpPr>
          <p:nvPr/>
        </p:nvCxnSpPr>
        <p:spPr>
          <a:xfrm>
            <a:off x="10582356" y="3615502"/>
            <a:ext cx="0" cy="936565"/>
          </a:xfrm>
          <a:prstGeom prst="line">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90C7AB1-540D-4DE2-A9CB-28C1EB0EBFD3}"/>
              </a:ext>
            </a:extLst>
          </p:cNvPr>
          <p:cNvSpPr txBox="1"/>
          <p:nvPr/>
        </p:nvSpPr>
        <p:spPr>
          <a:xfrm>
            <a:off x="8250891" y="4858262"/>
            <a:ext cx="391896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p-version:</a:t>
            </a:r>
          </a:p>
          <a:p>
            <a:r>
              <a:rPr lang="en-US" sz="2400" dirty="0">
                <a:latin typeface="Arial" panose="020B0604020202020204" pitchFamily="34" charset="0"/>
                <a:cs typeface="Arial" panose="020B0604020202020204" pitchFamily="34" charset="0"/>
              </a:rPr>
              <a:t>(the input signal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p:txBody>
      </p:sp>
      <p:graphicFrame>
        <p:nvGraphicFramePr>
          <p:cNvPr id="32" name="Oggetto 31">
            <a:extLst>
              <a:ext uri="{FF2B5EF4-FFF2-40B4-BE49-F238E27FC236}">
                <a16:creationId xmlns:a16="http://schemas.microsoft.com/office/drawing/2014/main" id="{66B738CF-8A2F-48B2-ADE0-7D1A8B469472}"/>
              </a:ext>
            </a:extLst>
          </p:cNvPr>
          <p:cNvGraphicFramePr>
            <a:graphicFrameLocks noChangeAspect="1"/>
          </p:cNvGraphicFramePr>
          <p:nvPr>
            <p:extLst>
              <p:ext uri="{D42A27DB-BD31-4B8C-83A1-F6EECF244321}">
                <p14:modId xmlns:p14="http://schemas.microsoft.com/office/powerpoint/2010/main" val="1740444994"/>
              </p:ext>
            </p:extLst>
          </p:nvPr>
        </p:nvGraphicFramePr>
        <p:xfrm>
          <a:off x="3434396" y="1122423"/>
          <a:ext cx="2765425" cy="652462"/>
        </p:xfrm>
        <a:graphic>
          <a:graphicData uri="http://schemas.openxmlformats.org/presentationml/2006/ole">
            <mc:AlternateContent xmlns:mc="http://schemas.openxmlformats.org/markup-compatibility/2006">
              <mc:Choice xmlns:v="urn:schemas-microsoft-com:vml" Requires="v">
                <p:oleObj spid="_x0000_s12448" name="Equation" r:id="rId9" imgW="965160" imgH="228600" progId="Equation.DSMT4">
                  <p:embed/>
                </p:oleObj>
              </mc:Choice>
              <mc:Fallback>
                <p:oleObj name="Equation" r:id="rId9" imgW="965160" imgH="228600" progId="Equation.DSMT4">
                  <p:embed/>
                  <p:pic>
                    <p:nvPicPr>
                      <p:cNvPr id="9" name="Oggetto 8">
                        <a:extLst>
                          <a:ext uri="{FF2B5EF4-FFF2-40B4-BE49-F238E27FC236}">
                            <a16:creationId xmlns:a16="http://schemas.microsoft.com/office/drawing/2014/main" id="{A545B7C5-9938-42F6-B787-1BB7CF5CDC35}"/>
                          </a:ext>
                        </a:extLst>
                      </p:cNvPr>
                      <p:cNvPicPr>
                        <a:picLocks noChangeAspect="1" noChangeArrowheads="1"/>
                      </p:cNvPicPr>
                      <p:nvPr/>
                    </p:nvPicPr>
                    <p:blipFill>
                      <a:blip r:embed="rId10"/>
                      <a:srcRect/>
                      <a:stretch>
                        <a:fillRect/>
                      </a:stretch>
                    </p:blipFill>
                    <p:spPr bwMode="auto">
                      <a:xfrm>
                        <a:off x="3434396" y="1122423"/>
                        <a:ext cx="2765425" cy="652462"/>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621597DC-1930-4008-8A40-8BA9EDA4337C}"/>
              </a:ext>
            </a:extLst>
          </p:cNvPr>
          <p:cNvGraphicFramePr>
            <a:graphicFrameLocks noChangeAspect="1"/>
          </p:cNvGraphicFramePr>
          <p:nvPr>
            <p:extLst>
              <p:ext uri="{D42A27DB-BD31-4B8C-83A1-F6EECF244321}">
                <p14:modId xmlns:p14="http://schemas.microsoft.com/office/powerpoint/2010/main" val="2094009050"/>
              </p:ext>
            </p:extLst>
          </p:nvPr>
        </p:nvGraphicFramePr>
        <p:xfrm>
          <a:off x="3413125" y="2632075"/>
          <a:ext cx="4911725" cy="688975"/>
        </p:xfrm>
        <a:graphic>
          <a:graphicData uri="http://schemas.openxmlformats.org/presentationml/2006/ole">
            <mc:AlternateContent xmlns:mc="http://schemas.openxmlformats.org/markup-compatibility/2006">
              <mc:Choice xmlns:v="urn:schemas-microsoft-com:vml" Requires="v">
                <p:oleObj spid="_x0000_s12449" name="Equation" r:id="rId11" imgW="1714320" imgH="241200" progId="Equation.DSMT4">
                  <p:embed/>
                </p:oleObj>
              </mc:Choice>
              <mc:Fallback>
                <p:oleObj name="Equation" r:id="rId11" imgW="1714320" imgH="241200" progId="Equation.DSMT4">
                  <p:embed/>
                  <p:pic>
                    <p:nvPicPr>
                      <p:cNvPr id="32" name="Oggetto 31">
                        <a:extLst>
                          <a:ext uri="{FF2B5EF4-FFF2-40B4-BE49-F238E27FC236}">
                            <a16:creationId xmlns:a16="http://schemas.microsoft.com/office/drawing/2014/main" id="{66B738CF-8A2F-48B2-ADE0-7D1A8B469472}"/>
                          </a:ext>
                        </a:extLst>
                      </p:cNvPr>
                      <p:cNvPicPr>
                        <a:picLocks noChangeAspect="1" noChangeArrowheads="1"/>
                      </p:cNvPicPr>
                      <p:nvPr/>
                    </p:nvPicPr>
                    <p:blipFill>
                      <a:blip r:embed="rId12"/>
                      <a:srcRect/>
                      <a:stretch>
                        <a:fillRect/>
                      </a:stretch>
                    </p:blipFill>
                    <p:spPr bwMode="auto">
                      <a:xfrm>
                        <a:off x="3413125" y="2632075"/>
                        <a:ext cx="4911725" cy="688975"/>
                      </a:xfrm>
                      <a:prstGeom prst="rect">
                        <a:avLst/>
                      </a:prstGeom>
                      <a:noFill/>
                    </p:spPr>
                  </p:pic>
                </p:oleObj>
              </mc:Fallback>
            </mc:AlternateContent>
          </a:graphicData>
        </a:graphic>
      </p:graphicFrame>
      <p:pic>
        <p:nvPicPr>
          <p:cNvPr id="34" name="Elemento grafico 33">
            <a:extLst>
              <a:ext uri="{FF2B5EF4-FFF2-40B4-BE49-F238E27FC236}">
                <a16:creationId xmlns:a16="http://schemas.microsoft.com/office/drawing/2014/main" id="{A9E100B2-F507-4C17-8B95-C68AD7A63B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81712" y="3196909"/>
            <a:ext cx="991073" cy="1269812"/>
          </a:xfrm>
          <a:prstGeom prst="rect">
            <a:avLst/>
          </a:prstGeom>
        </p:spPr>
      </p:pic>
      <p:sp>
        <p:nvSpPr>
          <p:cNvPr id="5" name="CasellaDiTesto 4">
            <a:extLst>
              <a:ext uri="{FF2B5EF4-FFF2-40B4-BE49-F238E27FC236}">
                <a16:creationId xmlns:a16="http://schemas.microsoft.com/office/drawing/2014/main" id="{780D5C5D-267C-4A86-92D6-0332BCEB3C68}"/>
              </a:ext>
            </a:extLst>
          </p:cNvPr>
          <p:cNvSpPr txBox="1"/>
          <p:nvPr/>
        </p:nvSpPr>
        <p:spPr>
          <a:xfrm>
            <a:off x="667944" y="963201"/>
            <a:ext cx="145264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dirty="0" err="1">
                <a:latin typeface="Arial" panose="020B0604020202020204" pitchFamily="34" charset="0"/>
                <a:cs typeface="Arial" panose="020B0604020202020204" pitchFamily="34" charset="0"/>
              </a:rPr>
              <a:t>version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1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97B61-90CD-4A1C-BF8B-9B28971D1EA7}"/>
              </a:ext>
            </a:extLst>
          </p:cNvPr>
          <p:cNvSpPr>
            <a:spLocks noGrp="1"/>
          </p:cNvSpPr>
          <p:nvPr>
            <p:ph type="title"/>
          </p:nvPr>
        </p:nvSpPr>
        <p:spPr/>
        <p:txBody>
          <a:bodyPr/>
          <a:lstStyle/>
          <a:p>
            <a:r>
              <a:rPr lang="it-IT" dirty="0"/>
              <a:t>Class-AB common-source output stages</a:t>
            </a:r>
            <a:endParaRPr lang="en-US" dirty="0"/>
          </a:p>
        </p:txBody>
      </p:sp>
      <p:sp>
        <p:nvSpPr>
          <p:cNvPr id="3" name="Segnaposto piè di pagina 2">
            <a:extLst>
              <a:ext uri="{FF2B5EF4-FFF2-40B4-BE49-F238E27FC236}">
                <a16:creationId xmlns:a16="http://schemas.microsoft.com/office/drawing/2014/main" id="{B40437F6-160B-407F-AAEC-8D934293C3E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D36AE9B-0692-4BB5-9F59-1CA8315EFC1C}"/>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Elemento grafico 4">
            <a:extLst>
              <a:ext uri="{FF2B5EF4-FFF2-40B4-BE49-F238E27FC236}">
                <a16:creationId xmlns:a16="http://schemas.microsoft.com/office/drawing/2014/main" id="{08E01AA0-2C47-4FDB-8E5C-FBF3788818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920" y="1342483"/>
            <a:ext cx="3005864" cy="4173034"/>
          </a:xfrm>
          <a:prstGeom prst="rect">
            <a:avLst/>
          </a:prstGeom>
        </p:spPr>
      </p:pic>
      <p:pic>
        <p:nvPicPr>
          <p:cNvPr id="6" name="Elemento grafico 5">
            <a:extLst>
              <a:ext uri="{FF2B5EF4-FFF2-40B4-BE49-F238E27FC236}">
                <a16:creationId xmlns:a16="http://schemas.microsoft.com/office/drawing/2014/main" id="{BD3D7130-B221-4003-B5C7-0F09B9621B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6247" y="3327400"/>
            <a:ext cx="991073" cy="1269812"/>
          </a:xfrm>
          <a:prstGeom prst="rect">
            <a:avLst/>
          </a:prstGeom>
        </p:spPr>
      </p:pic>
      <p:pic>
        <p:nvPicPr>
          <p:cNvPr id="7" name="Elemento grafico 6">
            <a:extLst>
              <a:ext uri="{FF2B5EF4-FFF2-40B4-BE49-F238E27FC236}">
                <a16:creationId xmlns:a16="http://schemas.microsoft.com/office/drawing/2014/main" id="{9E070443-4F17-4A47-8CCF-61BA42FB6A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9225" y="1282158"/>
            <a:ext cx="5190713" cy="2299242"/>
          </a:xfrm>
          <a:prstGeom prst="rect">
            <a:avLst/>
          </a:prstGeom>
        </p:spPr>
      </p:pic>
      <p:sp>
        <p:nvSpPr>
          <p:cNvPr id="8" name="CasellaDiTesto 7">
            <a:extLst>
              <a:ext uri="{FF2B5EF4-FFF2-40B4-BE49-F238E27FC236}">
                <a16:creationId xmlns:a16="http://schemas.microsoft.com/office/drawing/2014/main" id="{3DCBD641-00C1-4A5B-98F5-E39E252E15FD}"/>
              </a:ext>
            </a:extLst>
          </p:cNvPr>
          <p:cNvSpPr txBox="1"/>
          <p:nvPr/>
        </p:nvSpPr>
        <p:spPr>
          <a:xfrm>
            <a:off x="5816600" y="3836036"/>
            <a:ext cx="5190712" cy="830997"/>
          </a:xfrm>
          <a:prstGeom prst="rect">
            <a:avLst/>
          </a:prstGeom>
          <a:noFill/>
        </p:spPr>
        <p:txBody>
          <a:bodyPr wrap="square" rtlCol="0">
            <a:spAutoFit/>
          </a:bodyPr>
          <a:lstStyle/>
          <a:p>
            <a:r>
              <a:rPr lang="en-US" sz="2400" i="1">
                <a:latin typeface="Arial" panose="020B0604020202020204" pitchFamily="34" charset="0"/>
                <a:cs typeface="Arial" panose="020B0604020202020204" pitchFamily="34" charset="0"/>
              </a:rPr>
              <a:t>v</a:t>
            </a:r>
            <a:r>
              <a:rPr lang="en-US" sz="2400" i="1" baseline="-25000">
                <a:latin typeface="Arial" panose="020B0604020202020204" pitchFamily="34" charset="0"/>
                <a:cs typeface="Arial" panose="020B0604020202020204" pitchFamily="34" charset="0"/>
              </a:rPr>
              <a:t>gn</a:t>
            </a:r>
            <a:r>
              <a:rPr lang="en-US" sz="2400">
                <a:latin typeface="Arial" panose="020B0604020202020204" pitchFamily="34" charset="0"/>
                <a:cs typeface="Arial" panose="020B0604020202020204" pitchFamily="34" charset="0"/>
              </a:rPr>
              <a:t> and </a:t>
            </a:r>
            <a:r>
              <a:rPr lang="en-US" sz="2400" i="1">
                <a:latin typeface="Arial" panose="020B0604020202020204" pitchFamily="34" charset="0"/>
                <a:cs typeface="Arial" panose="020B0604020202020204" pitchFamily="34" charset="0"/>
              </a:rPr>
              <a:t>v</a:t>
            </a:r>
            <a:r>
              <a:rPr lang="en-US" sz="2400" i="1" baseline="-25000">
                <a:latin typeface="Arial" panose="020B0604020202020204" pitchFamily="34" charset="0"/>
                <a:cs typeface="Arial" panose="020B0604020202020204" pitchFamily="34" charset="0"/>
              </a:rPr>
              <a:t>gp</a:t>
            </a:r>
            <a:r>
              <a:rPr lang="en-US" sz="2400">
                <a:latin typeface="Arial" panose="020B0604020202020204" pitchFamily="34" charset="0"/>
                <a:cs typeface="Arial" panose="020B0604020202020204" pitchFamily="34" charset="0"/>
              </a:rPr>
              <a:t> must have the same sign to produce in-phase effects on v</a:t>
            </a:r>
            <a:r>
              <a:rPr lang="en-US" sz="2400" baseline="-25000">
                <a:latin typeface="Arial" panose="020B0604020202020204" pitchFamily="34" charset="0"/>
                <a:cs typeface="Arial" panose="020B0604020202020204" pitchFamily="34" charset="0"/>
              </a:rPr>
              <a:t>out</a:t>
            </a:r>
          </a:p>
        </p:txBody>
      </p:sp>
      <p:sp>
        <p:nvSpPr>
          <p:cNvPr id="9" name="CasellaDiTesto 8">
            <a:extLst>
              <a:ext uri="{FF2B5EF4-FFF2-40B4-BE49-F238E27FC236}">
                <a16:creationId xmlns:a16="http://schemas.microsoft.com/office/drawing/2014/main" id="{A37EEBC5-2269-4088-945C-2836449192C2}"/>
              </a:ext>
            </a:extLst>
          </p:cNvPr>
          <p:cNvSpPr txBox="1"/>
          <p:nvPr/>
        </p:nvSpPr>
        <p:spPr>
          <a:xfrm>
            <a:off x="5930900" y="4826000"/>
            <a:ext cx="5295900"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The most frequent case is: </a:t>
            </a:r>
            <a:r>
              <a:rPr lang="en-US" sz="2400" i="1">
                <a:latin typeface="Arial" panose="020B0604020202020204" pitchFamily="34" charset="0"/>
                <a:cs typeface="Arial" panose="020B0604020202020204" pitchFamily="34" charset="0"/>
              </a:rPr>
              <a:t>v</a:t>
            </a:r>
            <a:r>
              <a:rPr lang="en-US" sz="2400" i="1" baseline="-25000">
                <a:latin typeface="Arial" panose="020B0604020202020204" pitchFamily="34" charset="0"/>
                <a:cs typeface="Arial" panose="020B0604020202020204" pitchFamily="34" charset="0"/>
              </a:rPr>
              <a:t>gn</a:t>
            </a:r>
            <a:r>
              <a:rPr lang="en-US" sz="2400">
                <a:latin typeface="Arial" panose="020B0604020202020204" pitchFamily="34" charset="0"/>
                <a:cs typeface="Arial" panose="020B0604020202020204" pitchFamily="34" charset="0"/>
              </a:rPr>
              <a:t> = </a:t>
            </a:r>
            <a:r>
              <a:rPr lang="en-US" sz="2400" i="1">
                <a:latin typeface="Arial" panose="020B0604020202020204" pitchFamily="34" charset="0"/>
                <a:cs typeface="Arial" panose="020B0604020202020204" pitchFamily="34" charset="0"/>
              </a:rPr>
              <a:t>v</a:t>
            </a:r>
            <a:r>
              <a:rPr lang="en-US" sz="2400" i="1" baseline="-25000">
                <a:latin typeface="Arial" panose="020B0604020202020204" pitchFamily="34" charset="0"/>
                <a:cs typeface="Arial" panose="020B0604020202020204" pitchFamily="34" charset="0"/>
              </a:rPr>
              <a:t>gp</a:t>
            </a:r>
            <a:r>
              <a:rPr lang="en-US" sz="24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2588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EAA00D1-0651-484F-8672-5D52BEF610B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8E42A67-9F0F-4A82-9D98-BE8F6AC285CE}"/>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Elemento grafico 4">
            <a:extLst>
              <a:ext uri="{FF2B5EF4-FFF2-40B4-BE49-F238E27FC236}">
                <a16:creationId xmlns:a16="http://schemas.microsoft.com/office/drawing/2014/main" id="{4B1A6450-1950-4577-8BE2-2110C40FA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515389"/>
            <a:ext cx="3005864" cy="4173034"/>
          </a:xfrm>
          <a:prstGeom prst="rect">
            <a:avLst/>
          </a:prstGeom>
        </p:spPr>
      </p:pic>
      <p:pic>
        <p:nvPicPr>
          <p:cNvPr id="6" name="Elemento grafico 5">
            <a:extLst>
              <a:ext uri="{FF2B5EF4-FFF2-40B4-BE49-F238E27FC236}">
                <a16:creationId xmlns:a16="http://schemas.microsoft.com/office/drawing/2014/main" id="{D13D9984-9575-4FC9-B4B5-86418A8DED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8527" y="3500306"/>
            <a:ext cx="991073" cy="1269812"/>
          </a:xfrm>
          <a:prstGeom prst="rect">
            <a:avLst/>
          </a:prstGeom>
        </p:spPr>
      </p:pic>
      <p:graphicFrame>
        <p:nvGraphicFramePr>
          <p:cNvPr id="7" name="Oggetto 6">
            <a:extLst>
              <a:ext uri="{FF2B5EF4-FFF2-40B4-BE49-F238E27FC236}">
                <a16:creationId xmlns:a16="http://schemas.microsoft.com/office/drawing/2014/main" id="{6E8482F7-7A06-4B52-88C1-4CC6AFED0B36}"/>
              </a:ext>
            </a:extLst>
          </p:cNvPr>
          <p:cNvGraphicFramePr>
            <a:graphicFrameLocks noChangeAspect="1"/>
          </p:cNvGraphicFramePr>
          <p:nvPr>
            <p:extLst>
              <p:ext uri="{D42A27DB-BD31-4B8C-83A1-F6EECF244321}">
                <p14:modId xmlns:p14="http://schemas.microsoft.com/office/powerpoint/2010/main" val="267755920"/>
              </p:ext>
            </p:extLst>
          </p:nvPr>
        </p:nvGraphicFramePr>
        <p:xfrm>
          <a:off x="5142354" y="823097"/>
          <a:ext cx="2911475" cy="688975"/>
        </p:xfrm>
        <a:graphic>
          <a:graphicData uri="http://schemas.openxmlformats.org/presentationml/2006/ole">
            <mc:AlternateContent xmlns:mc="http://schemas.openxmlformats.org/markup-compatibility/2006">
              <mc:Choice xmlns:v="urn:schemas-microsoft-com:vml" Requires="v">
                <p:oleObj spid="_x0000_s13457" name="Equation" r:id="rId7" imgW="1015920" imgH="241200" progId="Equation.DSMT4">
                  <p:embed/>
                </p:oleObj>
              </mc:Choice>
              <mc:Fallback>
                <p:oleObj name="Equation" r:id="rId7" imgW="1015920" imgH="241200" progId="Equation.DSMT4">
                  <p:embed/>
                  <p:pic>
                    <p:nvPicPr>
                      <p:cNvPr id="32" name="Oggetto 31">
                        <a:extLst>
                          <a:ext uri="{FF2B5EF4-FFF2-40B4-BE49-F238E27FC236}">
                            <a16:creationId xmlns:a16="http://schemas.microsoft.com/office/drawing/2014/main" id="{66B738CF-8A2F-48B2-ADE0-7D1A8B469472}"/>
                          </a:ext>
                        </a:extLst>
                      </p:cNvPr>
                      <p:cNvPicPr>
                        <a:picLocks noChangeAspect="1" noChangeArrowheads="1"/>
                      </p:cNvPicPr>
                      <p:nvPr/>
                    </p:nvPicPr>
                    <p:blipFill>
                      <a:blip r:embed="rId8"/>
                      <a:srcRect/>
                      <a:stretch>
                        <a:fillRect/>
                      </a:stretch>
                    </p:blipFill>
                    <p:spPr bwMode="auto">
                      <a:xfrm>
                        <a:off x="5142354" y="823097"/>
                        <a:ext cx="2911475" cy="688975"/>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90195CB9-A076-4B03-ACDB-76F2692B8401}"/>
              </a:ext>
            </a:extLst>
          </p:cNvPr>
          <p:cNvGraphicFramePr>
            <a:graphicFrameLocks noChangeAspect="1"/>
          </p:cNvGraphicFramePr>
          <p:nvPr>
            <p:extLst>
              <p:ext uri="{D42A27DB-BD31-4B8C-83A1-F6EECF244321}">
                <p14:modId xmlns:p14="http://schemas.microsoft.com/office/powerpoint/2010/main" val="2578922779"/>
              </p:ext>
            </p:extLst>
          </p:nvPr>
        </p:nvGraphicFramePr>
        <p:xfrm>
          <a:off x="5142353" y="1557060"/>
          <a:ext cx="2911475" cy="688975"/>
        </p:xfrm>
        <a:graphic>
          <a:graphicData uri="http://schemas.openxmlformats.org/presentationml/2006/ole">
            <mc:AlternateContent xmlns:mc="http://schemas.openxmlformats.org/markup-compatibility/2006">
              <mc:Choice xmlns:v="urn:schemas-microsoft-com:vml" Requires="v">
                <p:oleObj spid="_x0000_s13458" name="Equation" r:id="rId9" imgW="1015920" imgH="241200" progId="Equation.DSMT4">
                  <p:embed/>
                </p:oleObj>
              </mc:Choice>
              <mc:Fallback>
                <p:oleObj name="Equation" r:id="rId9" imgW="1015920" imgH="241200" progId="Equation.DSMT4">
                  <p:embed/>
                  <p:pic>
                    <p:nvPicPr>
                      <p:cNvPr id="7" name="Oggetto 6">
                        <a:extLst>
                          <a:ext uri="{FF2B5EF4-FFF2-40B4-BE49-F238E27FC236}">
                            <a16:creationId xmlns:a16="http://schemas.microsoft.com/office/drawing/2014/main" id="{6E8482F7-7A06-4B52-88C1-4CC6AFED0B36}"/>
                          </a:ext>
                        </a:extLst>
                      </p:cNvPr>
                      <p:cNvPicPr>
                        <a:picLocks noChangeAspect="1" noChangeArrowheads="1"/>
                      </p:cNvPicPr>
                      <p:nvPr/>
                    </p:nvPicPr>
                    <p:blipFill>
                      <a:blip r:embed="rId10"/>
                      <a:srcRect/>
                      <a:stretch>
                        <a:fillRect/>
                      </a:stretch>
                    </p:blipFill>
                    <p:spPr bwMode="auto">
                      <a:xfrm>
                        <a:off x="5142353" y="1557060"/>
                        <a:ext cx="2911475" cy="6889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FB1E82BC-E1E7-4130-953B-3B1133447A86}"/>
              </a:ext>
            </a:extLst>
          </p:cNvPr>
          <p:cNvGraphicFramePr>
            <a:graphicFrameLocks noChangeAspect="1"/>
          </p:cNvGraphicFramePr>
          <p:nvPr>
            <p:extLst>
              <p:ext uri="{D42A27DB-BD31-4B8C-83A1-F6EECF244321}">
                <p14:modId xmlns:p14="http://schemas.microsoft.com/office/powerpoint/2010/main" val="1130883590"/>
              </p:ext>
            </p:extLst>
          </p:nvPr>
        </p:nvGraphicFramePr>
        <p:xfrm>
          <a:off x="4507925" y="2291023"/>
          <a:ext cx="6405563" cy="688975"/>
        </p:xfrm>
        <a:graphic>
          <a:graphicData uri="http://schemas.openxmlformats.org/presentationml/2006/ole">
            <mc:AlternateContent xmlns:mc="http://schemas.openxmlformats.org/markup-compatibility/2006">
              <mc:Choice xmlns:v="urn:schemas-microsoft-com:vml" Requires="v">
                <p:oleObj spid="_x0000_s13459" name="Equation" r:id="rId11" imgW="2234880" imgH="241200" progId="Equation.DSMT4">
                  <p:embed/>
                </p:oleObj>
              </mc:Choice>
              <mc:Fallback>
                <p:oleObj name="Equation" r:id="rId11" imgW="2234880" imgH="241200" progId="Equation.DSMT4">
                  <p:embed/>
                  <p:pic>
                    <p:nvPicPr>
                      <p:cNvPr id="8" name="Oggetto 7">
                        <a:extLst>
                          <a:ext uri="{FF2B5EF4-FFF2-40B4-BE49-F238E27FC236}">
                            <a16:creationId xmlns:a16="http://schemas.microsoft.com/office/drawing/2014/main" id="{90195CB9-A076-4B03-ACDB-76F2692B8401}"/>
                          </a:ext>
                        </a:extLst>
                      </p:cNvPr>
                      <p:cNvPicPr>
                        <a:picLocks noChangeAspect="1" noChangeArrowheads="1"/>
                      </p:cNvPicPr>
                      <p:nvPr/>
                    </p:nvPicPr>
                    <p:blipFill>
                      <a:blip r:embed="rId12"/>
                      <a:srcRect/>
                      <a:stretch>
                        <a:fillRect/>
                      </a:stretch>
                    </p:blipFill>
                    <p:spPr bwMode="auto">
                      <a:xfrm>
                        <a:off x="4507925" y="2291023"/>
                        <a:ext cx="6405563" cy="688975"/>
                      </a:xfrm>
                      <a:prstGeom prst="rect">
                        <a:avLst/>
                      </a:prstGeom>
                      <a:noFill/>
                    </p:spPr>
                  </p:pic>
                </p:oleObj>
              </mc:Fallback>
            </mc:AlternateContent>
          </a:graphicData>
        </a:graphic>
      </p:graphicFrame>
      <p:sp>
        <p:nvSpPr>
          <p:cNvPr id="10" name="Titolo 1">
            <a:extLst>
              <a:ext uri="{FF2B5EF4-FFF2-40B4-BE49-F238E27FC236}">
                <a16:creationId xmlns:a16="http://schemas.microsoft.com/office/drawing/2014/main" id="{6EB4A60C-6E70-4796-9970-D41CBD9F1646}"/>
              </a:ext>
            </a:extLst>
          </p:cNvPr>
          <p:cNvSpPr>
            <a:spLocks noGrp="1"/>
          </p:cNvSpPr>
          <p:nvPr>
            <p:ph type="title"/>
          </p:nvPr>
        </p:nvSpPr>
        <p:spPr>
          <a:xfrm>
            <a:off x="838200" y="115712"/>
            <a:ext cx="10515600" cy="662397"/>
          </a:xfrm>
        </p:spPr>
        <p:txBody>
          <a:bodyPr/>
          <a:lstStyle/>
          <a:p>
            <a:r>
              <a:rPr lang="it-IT" dirty="0"/>
              <a:t>Class-AB common-source output stages</a:t>
            </a:r>
            <a:endParaRPr lang="en-US" dirty="0"/>
          </a:p>
        </p:txBody>
      </p:sp>
      <p:pic>
        <p:nvPicPr>
          <p:cNvPr id="11" name="Elemento grafico 10">
            <a:extLst>
              <a:ext uri="{FF2B5EF4-FFF2-40B4-BE49-F238E27FC236}">
                <a16:creationId xmlns:a16="http://schemas.microsoft.com/office/drawing/2014/main" id="{FF4F9179-948A-47D7-82E6-1C649D3CD8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19729" y="3173360"/>
            <a:ext cx="2153449" cy="2989628"/>
          </a:xfrm>
          <a:prstGeom prst="rect">
            <a:avLst/>
          </a:prstGeom>
        </p:spPr>
      </p:pic>
    </p:spTree>
    <p:extLst>
      <p:ext uri="{BB962C8B-B14F-4D97-AF65-F5344CB8AC3E}">
        <p14:creationId xmlns:p14="http://schemas.microsoft.com/office/powerpoint/2010/main" val="227097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9207-16E9-48F3-B064-21F4A50EBA87}"/>
              </a:ext>
            </a:extLst>
          </p:cNvPr>
          <p:cNvSpPr>
            <a:spLocks noGrp="1"/>
          </p:cNvSpPr>
          <p:nvPr>
            <p:ph type="title"/>
          </p:nvPr>
        </p:nvSpPr>
        <p:spPr/>
        <p:txBody>
          <a:bodyPr>
            <a:normAutofit fontScale="90000"/>
          </a:bodyPr>
          <a:lstStyle/>
          <a:p>
            <a:r>
              <a:rPr lang="it-IT" dirty="0"/>
              <a:t>Class-AB common-source output stages: maximum output </a:t>
            </a:r>
            <a:r>
              <a:rPr lang="it-IT" dirty="0" err="1"/>
              <a:t>currents</a:t>
            </a:r>
            <a:endParaRPr lang="en-US" dirty="0"/>
          </a:p>
        </p:txBody>
      </p:sp>
      <p:sp>
        <p:nvSpPr>
          <p:cNvPr id="3" name="Segnaposto piè di pagina 2">
            <a:extLst>
              <a:ext uri="{FF2B5EF4-FFF2-40B4-BE49-F238E27FC236}">
                <a16:creationId xmlns:a16="http://schemas.microsoft.com/office/drawing/2014/main" id="{F1A3F1BB-49A9-4DC9-AD78-2EDF8978911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B2F64AE-37B8-4704-B6CD-E4399C7F3160}"/>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D74EA885-95D5-4DDB-B261-FB81266E6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747" y="1348479"/>
            <a:ext cx="4491244" cy="3134264"/>
          </a:xfrm>
          <a:prstGeom prst="rect">
            <a:avLst/>
          </a:prstGeom>
        </p:spPr>
      </p:pic>
      <p:sp>
        <p:nvSpPr>
          <p:cNvPr id="6" name="CasellaDiTesto 5">
            <a:extLst>
              <a:ext uri="{FF2B5EF4-FFF2-40B4-BE49-F238E27FC236}">
                <a16:creationId xmlns:a16="http://schemas.microsoft.com/office/drawing/2014/main" id="{8294C664-E335-4494-990A-661955F42383}"/>
              </a:ext>
            </a:extLst>
          </p:cNvPr>
          <p:cNvSpPr txBox="1"/>
          <p:nvPr/>
        </p:nvSpPr>
        <p:spPr>
          <a:xfrm>
            <a:off x="745434" y="4949687"/>
            <a:ext cx="78618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 topologies are available for the class-AB driver. They differ for the maximum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that can be delivered to </a:t>
            </a:r>
            <a:r>
              <a:rPr lang="en-US" sz="2400" dirty="0" err="1">
                <a:latin typeface="Arial" panose="020B0604020202020204" pitchFamily="34" charset="0"/>
                <a:cs typeface="Arial" panose="020B0604020202020204" pitchFamily="34" charset="0"/>
              </a:rPr>
              <a:t>M</a:t>
            </a:r>
            <a:r>
              <a:rPr lang="en-US" sz="2400"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M</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and for the minimum supply voltage</a:t>
            </a:r>
          </a:p>
        </p:txBody>
      </p:sp>
      <p:graphicFrame>
        <p:nvGraphicFramePr>
          <p:cNvPr id="7" name="Oggetto 6">
            <a:extLst>
              <a:ext uri="{FF2B5EF4-FFF2-40B4-BE49-F238E27FC236}">
                <a16:creationId xmlns:a16="http://schemas.microsoft.com/office/drawing/2014/main" id="{23EC8380-90BA-4607-AAD0-67852CB30EEC}"/>
              </a:ext>
            </a:extLst>
          </p:cNvPr>
          <p:cNvGraphicFramePr>
            <a:graphicFrameLocks noChangeAspect="1"/>
          </p:cNvGraphicFramePr>
          <p:nvPr>
            <p:extLst>
              <p:ext uri="{D42A27DB-BD31-4B8C-83A1-F6EECF244321}">
                <p14:modId xmlns:p14="http://schemas.microsoft.com/office/powerpoint/2010/main" val="3659982474"/>
              </p:ext>
            </p:extLst>
          </p:nvPr>
        </p:nvGraphicFramePr>
        <p:xfrm>
          <a:off x="5504278" y="1233856"/>
          <a:ext cx="4020550" cy="1916848"/>
        </p:xfrm>
        <a:graphic>
          <a:graphicData uri="http://schemas.openxmlformats.org/presentationml/2006/ole">
            <mc:AlternateContent xmlns:mc="http://schemas.openxmlformats.org/markup-compatibility/2006">
              <mc:Choice xmlns:v="urn:schemas-microsoft-com:vml" Requires="v">
                <p:oleObj spid="_x0000_s14422" name="Equation" r:id="rId5" imgW="1752480" imgH="838080" progId="Equation.DSMT4">
                  <p:embed/>
                </p:oleObj>
              </mc:Choice>
              <mc:Fallback>
                <p:oleObj name="Equation" r:id="rId5" imgW="1752480" imgH="838080" progId="Equation.DSMT4">
                  <p:embed/>
                  <p:pic>
                    <p:nvPicPr>
                      <p:cNvPr id="7" name="Oggetto 6">
                        <a:extLst>
                          <a:ext uri="{FF2B5EF4-FFF2-40B4-BE49-F238E27FC236}">
                            <a16:creationId xmlns:a16="http://schemas.microsoft.com/office/drawing/2014/main" id="{6E8482F7-7A06-4B52-88C1-4CC6AFED0B36}"/>
                          </a:ext>
                        </a:extLst>
                      </p:cNvPr>
                      <p:cNvPicPr>
                        <a:picLocks noChangeAspect="1" noChangeArrowheads="1"/>
                      </p:cNvPicPr>
                      <p:nvPr/>
                    </p:nvPicPr>
                    <p:blipFill>
                      <a:blip r:embed="rId6"/>
                      <a:srcRect/>
                      <a:stretch>
                        <a:fillRect/>
                      </a:stretch>
                    </p:blipFill>
                    <p:spPr bwMode="auto">
                      <a:xfrm>
                        <a:off x="5504278" y="1233856"/>
                        <a:ext cx="4020550" cy="1916848"/>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B85EAAA1-E263-49D6-8EFE-40771D6FBE13}"/>
              </a:ext>
            </a:extLst>
          </p:cNvPr>
          <p:cNvSpPr txBox="1"/>
          <p:nvPr/>
        </p:nvSpPr>
        <p:spPr>
          <a:xfrm>
            <a:off x="4944720" y="3429000"/>
            <a:ext cx="11512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Driver </a:t>
            </a:r>
          </a:p>
        </p:txBody>
      </p:sp>
      <p:sp>
        <p:nvSpPr>
          <p:cNvPr id="9" name="Freccia a destra 8">
            <a:extLst>
              <a:ext uri="{FF2B5EF4-FFF2-40B4-BE49-F238E27FC236}">
                <a16:creationId xmlns:a16="http://schemas.microsoft.com/office/drawing/2014/main" id="{58569C95-3EA7-4575-B7DD-2BF7C3466B41}"/>
              </a:ext>
            </a:extLst>
          </p:cNvPr>
          <p:cNvSpPr/>
          <p:nvPr/>
        </p:nvSpPr>
        <p:spPr>
          <a:xfrm>
            <a:off x="6140729" y="3461104"/>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1E7E2840-47BD-4BFF-B26B-C504E81A694C}"/>
              </a:ext>
            </a:extLst>
          </p:cNvPr>
          <p:cNvGraphicFramePr>
            <a:graphicFrameLocks noChangeAspect="1"/>
          </p:cNvGraphicFramePr>
          <p:nvPr>
            <p:extLst>
              <p:ext uri="{D42A27DB-BD31-4B8C-83A1-F6EECF244321}">
                <p14:modId xmlns:p14="http://schemas.microsoft.com/office/powerpoint/2010/main" val="2543954315"/>
              </p:ext>
            </p:extLst>
          </p:nvPr>
        </p:nvGraphicFramePr>
        <p:xfrm>
          <a:off x="7084391" y="3357038"/>
          <a:ext cx="1453322" cy="1308178"/>
        </p:xfrm>
        <a:graphic>
          <a:graphicData uri="http://schemas.openxmlformats.org/presentationml/2006/ole">
            <mc:AlternateContent xmlns:mc="http://schemas.openxmlformats.org/markup-compatibility/2006">
              <mc:Choice xmlns:v="urn:schemas-microsoft-com:vml" Requires="v">
                <p:oleObj spid="_x0000_s14423" name="Equation" r:id="rId7" imgW="533160" imgH="482400" progId="Equation.DSMT4">
                  <p:embed/>
                </p:oleObj>
              </mc:Choice>
              <mc:Fallback>
                <p:oleObj name="Equation" r:id="rId7" imgW="533160" imgH="48240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8"/>
                      <a:srcRect/>
                      <a:stretch>
                        <a:fillRect/>
                      </a:stretch>
                    </p:blipFill>
                    <p:spPr bwMode="auto">
                      <a:xfrm>
                        <a:off x="7084391" y="3357038"/>
                        <a:ext cx="1453322" cy="1308178"/>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03F353F5-5922-4A08-BD28-D89B523E0847}"/>
              </a:ext>
            </a:extLst>
          </p:cNvPr>
          <p:cNvSpPr txBox="1"/>
          <p:nvPr/>
        </p:nvSpPr>
        <p:spPr>
          <a:xfrm>
            <a:off x="9785329" y="3687961"/>
            <a:ext cx="1375698" cy="646331"/>
          </a:xfrm>
          <a:prstGeom prst="rect">
            <a:avLst/>
          </a:prstGeom>
          <a:noFill/>
        </p:spPr>
        <p:txBody>
          <a:bodyPr wrap="none" rtlCol="0">
            <a:spAutoFit/>
          </a:bodyPr>
          <a:lstStyle/>
          <a:p>
            <a:r>
              <a:rPr lang="it-IT" sz="3600" i="1" dirty="0" err="1">
                <a:solidFill>
                  <a:srgbClr val="FF0000"/>
                </a:solidFill>
                <a:latin typeface="Symbol" panose="05050102010706020507" pitchFamily="18" charset="2"/>
                <a:cs typeface="Arial" panose="020B0604020202020204" pitchFamily="34" charset="0"/>
              </a:rPr>
              <a:t>b</a:t>
            </a:r>
            <a:r>
              <a:rPr lang="it-IT" sz="3600" i="1" baseline="-25000" dirty="0" err="1">
                <a:solidFill>
                  <a:srgbClr val="FF0000"/>
                </a:solidFill>
                <a:latin typeface="Arial" panose="020B0604020202020204" pitchFamily="34" charset="0"/>
                <a:cs typeface="Arial" panose="020B0604020202020204" pitchFamily="34" charset="0"/>
              </a:rPr>
              <a:t>p</a:t>
            </a:r>
            <a:r>
              <a:rPr lang="it-IT" sz="3600" i="1" baseline="-25000" dirty="0">
                <a:solidFill>
                  <a:srgbClr val="FF0000"/>
                </a:solidFill>
                <a:latin typeface="Arial" panose="020B0604020202020204" pitchFamily="34" charset="0"/>
                <a:cs typeface="Arial" panose="020B0604020202020204" pitchFamily="34" charset="0"/>
              </a:rPr>
              <a:t> </a:t>
            </a:r>
            <a:r>
              <a:rPr lang="it-IT" sz="3600" dirty="0">
                <a:solidFill>
                  <a:srgbClr val="FF0000"/>
                </a:solidFill>
                <a:latin typeface="Arial" panose="020B0604020202020204" pitchFamily="34" charset="0"/>
                <a:cs typeface="Arial" panose="020B0604020202020204" pitchFamily="34" charset="0"/>
              </a:rPr>
              <a:t>, </a:t>
            </a:r>
            <a:r>
              <a:rPr lang="it-IT" sz="3600" i="1" dirty="0" err="1">
                <a:solidFill>
                  <a:srgbClr val="FF0000"/>
                </a:solidFill>
                <a:latin typeface="Symbol" panose="05050102010706020507" pitchFamily="18" charset="2"/>
                <a:cs typeface="Arial" panose="020B0604020202020204" pitchFamily="34" charset="0"/>
              </a:rPr>
              <a:t>b</a:t>
            </a:r>
            <a:r>
              <a:rPr lang="it-IT" sz="3600" i="1" baseline="-25000" dirty="0" err="1">
                <a:solidFill>
                  <a:srgbClr val="FF0000"/>
                </a:solidFill>
                <a:latin typeface="Arial" panose="020B0604020202020204" pitchFamily="34" charset="0"/>
                <a:cs typeface="Arial" panose="020B0604020202020204" pitchFamily="34" charset="0"/>
              </a:rPr>
              <a:t>n</a:t>
            </a:r>
            <a:endParaRPr lang="en-US" sz="3600" i="1" baseline="-25000" dirty="0">
              <a:solidFill>
                <a:srgbClr val="FF0000"/>
              </a:solidFill>
              <a:latin typeface="Arial" panose="020B0604020202020204" pitchFamily="34" charset="0"/>
              <a:cs typeface="Arial" panose="020B0604020202020204" pitchFamily="34" charset="0"/>
            </a:endParaRPr>
          </a:p>
        </p:txBody>
      </p:sp>
      <p:sp>
        <p:nvSpPr>
          <p:cNvPr id="12" name="Freccia a destra 11">
            <a:extLst>
              <a:ext uri="{FF2B5EF4-FFF2-40B4-BE49-F238E27FC236}">
                <a16:creationId xmlns:a16="http://schemas.microsoft.com/office/drawing/2014/main" id="{3C7BA2D0-BA76-4A6D-9D65-7B33D58639D4}"/>
              </a:ext>
            </a:extLst>
          </p:cNvPr>
          <p:cNvSpPr/>
          <p:nvPr/>
        </p:nvSpPr>
        <p:spPr>
          <a:xfrm>
            <a:off x="8937064" y="3859757"/>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ccia a destra 12">
            <a:extLst>
              <a:ext uri="{FF2B5EF4-FFF2-40B4-BE49-F238E27FC236}">
                <a16:creationId xmlns:a16="http://schemas.microsoft.com/office/drawing/2014/main" id="{EB6D16B2-E53A-45CF-9E5A-BE7210B11FEF}"/>
              </a:ext>
            </a:extLst>
          </p:cNvPr>
          <p:cNvSpPr/>
          <p:nvPr/>
        </p:nvSpPr>
        <p:spPr>
          <a:xfrm rot="2405030">
            <a:off x="9504004" y="3091123"/>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9058670-EF7D-47D1-8422-6EC945FF24B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69568A9-66BA-4209-8CC8-9CBE4FBA8957}"/>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A43CEB27-2A0A-4C0E-9F0E-CDD7C194A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321" y="1666531"/>
            <a:ext cx="4191876" cy="2925347"/>
          </a:xfrm>
          <a:prstGeom prst="rect">
            <a:avLst/>
          </a:prstGeom>
        </p:spPr>
      </p:pic>
      <p:sp>
        <p:nvSpPr>
          <p:cNvPr id="6" name="Titolo 1">
            <a:extLst>
              <a:ext uri="{FF2B5EF4-FFF2-40B4-BE49-F238E27FC236}">
                <a16:creationId xmlns:a16="http://schemas.microsoft.com/office/drawing/2014/main" id="{E169C9D4-8AA9-4E6A-82D1-ED31679729B2}"/>
              </a:ext>
            </a:extLst>
          </p:cNvPr>
          <p:cNvSpPr>
            <a:spLocks noGrp="1"/>
          </p:cNvSpPr>
          <p:nvPr>
            <p:ph type="title"/>
          </p:nvPr>
        </p:nvSpPr>
        <p:spPr>
          <a:xfrm>
            <a:off x="838200" y="365125"/>
            <a:ext cx="10515600" cy="661988"/>
          </a:xfrm>
        </p:spPr>
        <p:txBody>
          <a:bodyPr>
            <a:normAutofit/>
          </a:bodyPr>
          <a:lstStyle/>
          <a:p>
            <a:r>
              <a:rPr lang="en-US"/>
              <a:t>Class-AB common-source output stages: quiescent current</a:t>
            </a:r>
          </a:p>
        </p:txBody>
      </p:sp>
      <p:graphicFrame>
        <p:nvGraphicFramePr>
          <p:cNvPr id="7" name="Oggetto 6">
            <a:extLst>
              <a:ext uri="{FF2B5EF4-FFF2-40B4-BE49-F238E27FC236}">
                <a16:creationId xmlns:a16="http://schemas.microsoft.com/office/drawing/2014/main" id="{62237ED2-C43C-49C5-BC0B-1F0CB7FED7A7}"/>
              </a:ext>
            </a:extLst>
          </p:cNvPr>
          <p:cNvGraphicFramePr>
            <a:graphicFrameLocks noChangeAspect="1"/>
          </p:cNvGraphicFramePr>
          <p:nvPr>
            <p:extLst>
              <p:ext uri="{D42A27DB-BD31-4B8C-83A1-F6EECF244321}">
                <p14:modId xmlns:p14="http://schemas.microsoft.com/office/powerpoint/2010/main" val="1439513962"/>
              </p:ext>
            </p:extLst>
          </p:nvPr>
        </p:nvGraphicFramePr>
        <p:xfrm>
          <a:off x="5665076" y="1383507"/>
          <a:ext cx="3619500" cy="1709737"/>
        </p:xfrm>
        <a:graphic>
          <a:graphicData uri="http://schemas.openxmlformats.org/presentationml/2006/ole">
            <mc:AlternateContent xmlns:mc="http://schemas.openxmlformats.org/markup-compatibility/2006">
              <mc:Choice xmlns:v="urn:schemas-microsoft-com:vml" Requires="v">
                <p:oleObj spid="_x0000_s15442" name="Equation" r:id="rId5" imgW="1714320" imgH="812520" progId="Equation.DSMT4">
                  <p:embed/>
                </p:oleObj>
              </mc:Choice>
              <mc:Fallback>
                <p:oleObj name="Equation" r:id="rId5" imgW="1714320" imgH="81252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6"/>
                      <a:srcRect/>
                      <a:stretch>
                        <a:fillRect/>
                      </a:stretch>
                    </p:blipFill>
                    <p:spPr bwMode="auto">
                      <a:xfrm>
                        <a:off x="5665076" y="1383507"/>
                        <a:ext cx="3619500" cy="17097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44F4BDAB-B5FA-41A9-A9E1-5A8DC7F30C23}"/>
              </a:ext>
            </a:extLst>
          </p:cNvPr>
          <p:cNvGraphicFramePr>
            <a:graphicFrameLocks noChangeAspect="1"/>
          </p:cNvGraphicFramePr>
          <p:nvPr>
            <p:extLst>
              <p:ext uri="{D42A27DB-BD31-4B8C-83A1-F6EECF244321}">
                <p14:modId xmlns:p14="http://schemas.microsoft.com/office/powerpoint/2010/main" val="700989259"/>
              </p:ext>
            </p:extLst>
          </p:nvPr>
        </p:nvGraphicFramePr>
        <p:xfrm>
          <a:off x="5665076" y="3359082"/>
          <a:ext cx="2706688" cy="534987"/>
        </p:xfrm>
        <a:graphic>
          <a:graphicData uri="http://schemas.openxmlformats.org/presentationml/2006/ole">
            <mc:AlternateContent xmlns:mc="http://schemas.openxmlformats.org/markup-compatibility/2006">
              <mc:Choice xmlns:v="urn:schemas-microsoft-com:vml" Requires="v">
                <p:oleObj spid="_x0000_s15443" name="Equation" r:id="rId7" imgW="1282680" imgH="253800" progId="Equation.DSMT4">
                  <p:embed/>
                </p:oleObj>
              </mc:Choice>
              <mc:Fallback>
                <p:oleObj name="Equation" r:id="rId7" imgW="1282680" imgH="253800" progId="Equation.DSMT4">
                  <p:embed/>
                  <p:pic>
                    <p:nvPicPr>
                      <p:cNvPr id="7" name="Oggetto 6">
                        <a:extLst>
                          <a:ext uri="{FF2B5EF4-FFF2-40B4-BE49-F238E27FC236}">
                            <a16:creationId xmlns:a16="http://schemas.microsoft.com/office/drawing/2014/main" id="{62237ED2-C43C-49C5-BC0B-1F0CB7FED7A7}"/>
                          </a:ext>
                        </a:extLst>
                      </p:cNvPr>
                      <p:cNvPicPr>
                        <a:picLocks noChangeAspect="1" noChangeArrowheads="1"/>
                      </p:cNvPicPr>
                      <p:nvPr/>
                    </p:nvPicPr>
                    <p:blipFill>
                      <a:blip r:embed="rId8"/>
                      <a:srcRect/>
                      <a:stretch>
                        <a:fillRect/>
                      </a:stretch>
                    </p:blipFill>
                    <p:spPr bwMode="auto">
                      <a:xfrm>
                        <a:off x="5665076" y="3359082"/>
                        <a:ext cx="2706688" cy="534987"/>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20285B15-93D8-4865-8BFB-6E2141F84ACD}"/>
              </a:ext>
            </a:extLst>
          </p:cNvPr>
          <p:cNvSpPr txBox="1"/>
          <p:nvPr/>
        </p:nvSpPr>
        <p:spPr>
          <a:xfrm>
            <a:off x="1177234" y="4857716"/>
            <a:ext cx="872876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driver must be able to set the quiescent current with a good accuracy, since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Q</a:t>
            </a:r>
            <a:r>
              <a:rPr lang="en-US" sz="2400" dirty="0">
                <a:latin typeface="Arial" panose="020B0604020202020204" pitchFamily="34" charset="0"/>
                <a:cs typeface="Arial" panose="020B0604020202020204" pitchFamily="34" charset="0"/>
              </a:rPr>
              <a:t> sets the operating point power consumption and the small signal performances of the stage</a:t>
            </a:r>
          </a:p>
        </p:txBody>
      </p:sp>
    </p:spTree>
    <p:extLst>
      <p:ext uri="{BB962C8B-B14F-4D97-AF65-F5344CB8AC3E}">
        <p14:creationId xmlns:p14="http://schemas.microsoft.com/office/powerpoint/2010/main" val="151696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279B6B2-7A37-4B46-A31C-C068383F699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7CC363B5-99A2-4F98-84BB-4084E0DE1B66}"/>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Titolo 1">
            <a:extLst>
              <a:ext uri="{FF2B5EF4-FFF2-40B4-BE49-F238E27FC236}">
                <a16:creationId xmlns:a16="http://schemas.microsoft.com/office/drawing/2014/main" id="{EF2DE75F-E5B5-4D60-A304-86DA04A6D721}"/>
              </a:ext>
            </a:extLst>
          </p:cNvPr>
          <p:cNvSpPr>
            <a:spLocks noGrp="1"/>
          </p:cNvSpPr>
          <p:nvPr>
            <p:ph type="title"/>
          </p:nvPr>
        </p:nvSpPr>
        <p:spPr>
          <a:xfrm>
            <a:off x="838199" y="935420"/>
            <a:ext cx="10515600" cy="662397"/>
          </a:xfrm>
        </p:spPr>
        <p:txBody>
          <a:bodyPr/>
          <a:lstStyle/>
          <a:p>
            <a:r>
              <a:rPr lang="en-US" dirty="0"/>
              <a:t>Class-AB common source: Quiescent current</a:t>
            </a:r>
          </a:p>
        </p:txBody>
      </p:sp>
      <p:pic>
        <p:nvPicPr>
          <p:cNvPr id="7" name="Immagine 6">
            <a:extLst>
              <a:ext uri="{FF2B5EF4-FFF2-40B4-BE49-F238E27FC236}">
                <a16:creationId xmlns:a16="http://schemas.microsoft.com/office/drawing/2014/main" id="{1E5D700C-3678-4CB6-806F-BEA5E4448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60" y="1725990"/>
            <a:ext cx="4878539" cy="3073960"/>
          </a:xfrm>
          <a:prstGeom prst="rect">
            <a:avLst/>
          </a:prstGeom>
        </p:spPr>
      </p:pic>
      <p:pic>
        <p:nvPicPr>
          <p:cNvPr id="8" name="Elemento grafico 7">
            <a:extLst>
              <a:ext uri="{FF2B5EF4-FFF2-40B4-BE49-F238E27FC236}">
                <a16:creationId xmlns:a16="http://schemas.microsoft.com/office/drawing/2014/main" id="{E304B0B1-D6F7-42B7-BEDA-690937B12C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568" y="2015926"/>
            <a:ext cx="2565894" cy="3562224"/>
          </a:xfrm>
          <a:prstGeom prst="rect">
            <a:avLst/>
          </a:prstGeom>
        </p:spPr>
      </p:pic>
      <p:pic>
        <p:nvPicPr>
          <p:cNvPr id="9" name="Elemento grafico 8">
            <a:extLst>
              <a:ext uri="{FF2B5EF4-FFF2-40B4-BE49-F238E27FC236}">
                <a16:creationId xmlns:a16="http://schemas.microsoft.com/office/drawing/2014/main" id="{3A330BA6-5857-4EF7-AF36-F9C1EE2D36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5457" y="3716001"/>
            <a:ext cx="846009" cy="1083949"/>
          </a:xfrm>
          <a:prstGeom prst="rect">
            <a:avLst/>
          </a:prstGeom>
        </p:spPr>
      </p:pic>
      <p:cxnSp>
        <p:nvCxnSpPr>
          <p:cNvPr id="12" name="Connettore 2 11">
            <a:extLst>
              <a:ext uri="{FF2B5EF4-FFF2-40B4-BE49-F238E27FC236}">
                <a16:creationId xmlns:a16="http://schemas.microsoft.com/office/drawing/2014/main" id="{A89D79BB-283E-4906-BFEB-89D29A2EDC74}"/>
              </a:ext>
            </a:extLst>
          </p:cNvPr>
          <p:cNvCxnSpPr>
            <a:cxnSpLocks/>
          </p:cNvCxnSpPr>
          <p:nvPr/>
        </p:nvCxnSpPr>
        <p:spPr>
          <a:xfrm>
            <a:off x="2638425" y="3797038"/>
            <a:ext cx="990600" cy="8858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9998D1A1-158D-4D38-8068-39DD89E14A0F}"/>
              </a:ext>
            </a:extLst>
          </p:cNvPr>
          <p:cNvSpPr txBox="1"/>
          <p:nvPr/>
        </p:nvSpPr>
        <p:spPr>
          <a:xfrm>
            <a:off x="1616440" y="5221891"/>
            <a:ext cx="188788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t>
            </a:r>
            <a:r>
              <a:rPr lang="it-IT" sz="2400" baseline="-25000" dirty="0">
                <a:latin typeface="Arial" panose="020B0604020202020204" pitchFamily="34" charset="0"/>
                <a:cs typeface="Arial" panose="020B0604020202020204" pitchFamily="34" charset="0"/>
              </a:rPr>
              <a:t>n</a:t>
            </a:r>
            <a:r>
              <a:rPr lang="it-IT" sz="2400" dirty="0">
                <a:latin typeface="Arial" panose="020B0604020202020204" pitchFamily="34" charset="0"/>
                <a:cs typeface="Arial" panose="020B0604020202020204" pitchFamily="34" charset="0"/>
              </a:rPr>
              <a:t>  turns off</a:t>
            </a:r>
            <a:endParaRPr lang="en-US" sz="2400" dirty="0">
              <a:latin typeface="Arial" panose="020B0604020202020204" pitchFamily="34" charset="0"/>
              <a:cs typeface="Arial" panose="020B0604020202020204" pitchFamily="34" charset="0"/>
            </a:endParaRPr>
          </a:p>
        </p:txBody>
      </p:sp>
      <p:cxnSp>
        <p:nvCxnSpPr>
          <p:cNvPr id="16" name="Connettore 2 15">
            <a:extLst>
              <a:ext uri="{FF2B5EF4-FFF2-40B4-BE49-F238E27FC236}">
                <a16:creationId xmlns:a16="http://schemas.microsoft.com/office/drawing/2014/main" id="{0CBF777F-5064-41E6-BB68-A3CAACE63ACD}"/>
              </a:ext>
            </a:extLst>
          </p:cNvPr>
          <p:cNvCxnSpPr>
            <a:cxnSpLocks/>
          </p:cNvCxnSpPr>
          <p:nvPr/>
        </p:nvCxnSpPr>
        <p:spPr>
          <a:xfrm>
            <a:off x="2638425" y="2648346"/>
            <a:ext cx="990600" cy="8858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Figura a mano libera: forma 16">
            <a:extLst>
              <a:ext uri="{FF2B5EF4-FFF2-40B4-BE49-F238E27FC236}">
                <a16:creationId xmlns:a16="http://schemas.microsoft.com/office/drawing/2014/main" id="{5B4FBBF5-D82A-4AB4-A0DE-7B04C1967509}"/>
              </a:ext>
            </a:extLst>
          </p:cNvPr>
          <p:cNvSpPr/>
          <p:nvPr/>
        </p:nvSpPr>
        <p:spPr>
          <a:xfrm>
            <a:off x="2463538" y="4333157"/>
            <a:ext cx="723900" cy="885825"/>
          </a:xfrm>
          <a:custGeom>
            <a:avLst/>
            <a:gdLst>
              <a:gd name="connsiteX0" fmla="*/ 45014 w 597464"/>
              <a:gd name="connsiteY0" fmla="*/ 523875 h 523875"/>
              <a:gd name="connsiteX1" fmla="*/ 6914 w 597464"/>
              <a:gd name="connsiteY1" fmla="*/ 361950 h 523875"/>
              <a:gd name="connsiteX2" fmla="*/ 168839 w 597464"/>
              <a:gd name="connsiteY2" fmla="*/ 304800 h 523875"/>
              <a:gd name="connsiteX3" fmla="*/ 416489 w 597464"/>
              <a:gd name="connsiteY3" fmla="*/ 285750 h 523875"/>
              <a:gd name="connsiteX4" fmla="*/ 454589 w 597464"/>
              <a:gd name="connsiteY4" fmla="*/ 180975 h 523875"/>
              <a:gd name="connsiteX5" fmla="*/ 597464 w 597464"/>
              <a:gd name="connsiteY5"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64" h="523875">
                <a:moveTo>
                  <a:pt x="45014" y="523875"/>
                </a:moveTo>
                <a:cubicBezTo>
                  <a:pt x="15645" y="461168"/>
                  <a:pt x="-13724" y="398462"/>
                  <a:pt x="6914" y="361950"/>
                </a:cubicBezTo>
                <a:cubicBezTo>
                  <a:pt x="27551" y="325437"/>
                  <a:pt x="100576" y="317500"/>
                  <a:pt x="168839" y="304800"/>
                </a:cubicBezTo>
                <a:cubicBezTo>
                  <a:pt x="237102" y="292100"/>
                  <a:pt x="368864" y="306387"/>
                  <a:pt x="416489" y="285750"/>
                </a:cubicBezTo>
                <a:cubicBezTo>
                  <a:pt x="464114" y="265112"/>
                  <a:pt x="424427" y="228600"/>
                  <a:pt x="454589" y="180975"/>
                </a:cubicBezTo>
                <a:cubicBezTo>
                  <a:pt x="484751" y="133350"/>
                  <a:pt x="541107" y="66675"/>
                  <a:pt x="597464" y="0"/>
                </a:cubicBezTo>
              </a:path>
            </a:pathLst>
          </a:custGeom>
          <a:noFill/>
          <a:ln w="28575">
            <a:solidFill>
              <a:schemeClr val="tx2">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4E6038D1-FB46-42CF-A461-5E5ED6407158}"/>
              </a:ext>
            </a:extLst>
          </p:cNvPr>
          <p:cNvCxnSpPr>
            <a:cxnSpLocks/>
          </p:cNvCxnSpPr>
          <p:nvPr/>
        </p:nvCxnSpPr>
        <p:spPr>
          <a:xfrm flipV="1">
            <a:off x="3595316" y="1933104"/>
            <a:ext cx="990600" cy="156336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B7774009-C8F9-4B30-9270-996D293A33A3}"/>
              </a:ext>
            </a:extLst>
          </p:cNvPr>
          <p:cNvCxnSpPr>
            <a:cxnSpLocks/>
          </p:cNvCxnSpPr>
          <p:nvPr/>
        </p:nvCxnSpPr>
        <p:spPr>
          <a:xfrm flipV="1">
            <a:off x="3629025" y="3195402"/>
            <a:ext cx="956891" cy="1449822"/>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igura a mano libera: forma 21">
            <a:extLst>
              <a:ext uri="{FF2B5EF4-FFF2-40B4-BE49-F238E27FC236}">
                <a16:creationId xmlns:a16="http://schemas.microsoft.com/office/drawing/2014/main" id="{CB1EDDD4-CDED-49E4-AF01-0F5A23B2CD92}"/>
              </a:ext>
            </a:extLst>
          </p:cNvPr>
          <p:cNvSpPr/>
          <p:nvPr/>
        </p:nvSpPr>
        <p:spPr>
          <a:xfrm rot="16200000">
            <a:off x="4528586" y="2143725"/>
            <a:ext cx="723900" cy="885825"/>
          </a:xfrm>
          <a:custGeom>
            <a:avLst/>
            <a:gdLst>
              <a:gd name="connsiteX0" fmla="*/ 45014 w 597464"/>
              <a:gd name="connsiteY0" fmla="*/ 523875 h 523875"/>
              <a:gd name="connsiteX1" fmla="*/ 6914 w 597464"/>
              <a:gd name="connsiteY1" fmla="*/ 361950 h 523875"/>
              <a:gd name="connsiteX2" fmla="*/ 168839 w 597464"/>
              <a:gd name="connsiteY2" fmla="*/ 304800 h 523875"/>
              <a:gd name="connsiteX3" fmla="*/ 416489 w 597464"/>
              <a:gd name="connsiteY3" fmla="*/ 285750 h 523875"/>
              <a:gd name="connsiteX4" fmla="*/ 454589 w 597464"/>
              <a:gd name="connsiteY4" fmla="*/ 180975 h 523875"/>
              <a:gd name="connsiteX5" fmla="*/ 597464 w 597464"/>
              <a:gd name="connsiteY5"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64" h="523875">
                <a:moveTo>
                  <a:pt x="45014" y="523875"/>
                </a:moveTo>
                <a:cubicBezTo>
                  <a:pt x="15645" y="461168"/>
                  <a:pt x="-13724" y="398462"/>
                  <a:pt x="6914" y="361950"/>
                </a:cubicBezTo>
                <a:cubicBezTo>
                  <a:pt x="27551" y="325437"/>
                  <a:pt x="100576" y="317500"/>
                  <a:pt x="168839" y="304800"/>
                </a:cubicBezTo>
                <a:cubicBezTo>
                  <a:pt x="237102" y="292100"/>
                  <a:pt x="368864" y="306387"/>
                  <a:pt x="416489" y="285750"/>
                </a:cubicBezTo>
                <a:cubicBezTo>
                  <a:pt x="464114" y="265112"/>
                  <a:pt x="424427" y="228600"/>
                  <a:pt x="454589" y="180975"/>
                </a:cubicBezTo>
                <a:cubicBezTo>
                  <a:pt x="484751" y="133350"/>
                  <a:pt x="541107" y="66675"/>
                  <a:pt x="597464" y="0"/>
                </a:cubicBezTo>
              </a:path>
            </a:pathLst>
          </a:custGeom>
          <a:noFill/>
          <a:ln w="28575">
            <a:solidFill>
              <a:schemeClr val="tx2">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24D27057-68E6-44EF-AC28-C36F02BC059E}"/>
              </a:ext>
            </a:extLst>
          </p:cNvPr>
          <p:cNvSpPr txBox="1"/>
          <p:nvPr/>
        </p:nvSpPr>
        <p:spPr>
          <a:xfrm>
            <a:off x="4847994" y="2964569"/>
            <a:ext cx="183018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t>
            </a:r>
            <a:r>
              <a:rPr lang="it-IT" sz="2400" baseline="-25000" dirty="0">
                <a:latin typeface="Arial" panose="020B0604020202020204" pitchFamily="34" charset="0"/>
                <a:cs typeface="Arial" panose="020B0604020202020204" pitchFamily="34" charset="0"/>
              </a:rPr>
              <a:t>p</a:t>
            </a:r>
            <a:r>
              <a:rPr lang="it-IT" sz="2400" dirty="0">
                <a:latin typeface="Arial" panose="020B0604020202020204" pitchFamily="34" charset="0"/>
                <a:cs typeface="Arial" panose="020B0604020202020204" pitchFamily="34" charset="0"/>
              </a:rPr>
              <a:t>  turns off</a:t>
            </a:r>
            <a:endParaRPr lang="en-US" sz="2400" dirty="0">
              <a:latin typeface="Arial" panose="020B0604020202020204" pitchFamily="34" charset="0"/>
              <a:cs typeface="Arial" panose="020B0604020202020204" pitchFamily="34" charset="0"/>
            </a:endParaRPr>
          </a:p>
        </p:txBody>
      </p:sp>
      <p:sp>
        <p:nvSpPr>
          <p:cNvPr id="24" name="Figura a mano libera: forma 23">
            <a:extLst>
              <a:ext uri="{FF2B5EF4-FFF2-40B4-BE49-F238E27FC236}">
                <a16:creationId xmlns:a16="http://schemas.microsoft.com/office/drawing/2014/main" id="{2D345EB9-589D-48FF-B22C-E76532D780AB}"/>
              </a:ext>
            </a:extLst>
          </p:cNvPr>
          <p:cNvSpPr/>
          <p:nvPr/>
        </p:nvSpPr>
        <p:spPr>
          <a:xfrm>
            <a:off x="8737600" y="2222500"/>
            <a:ext cx="1234722" cy="2209800"/>
          </a:xfrm>
          <a:custGeom>
            <a:avLst/>
            <a:gdLst>
              <a:gd name="connsiteX0" fmla="*/ 0 w 1234722"/>
              <a:gd name="connsiteY0" fmla="*/ 0 h 2209800"/>
              <a:gd name="connsiteX1" fmla="*/ 127000 w 1234722"/>
              <a:gd name="connsiteY1" fmla="*/ 990600 h 2209800"/>
              <a:gd name="connsiteX2" fmla="*/ 469900 w 1234722"/>
              <a:gd name="connsiteY2" fmla="*/ 1282700 h 2209800"/>
              <a:gd name="connsiteX3" fmla="*/ 977900 w 1234722"/>
              <a:gd name="connsiteY3" fmla="*/ 1346200 h 2209800"/>
              <a:gd name="connsiteX4" fmla="*/ 1028700 w 1234722"/>
              <a:gd name="connsiteY4" fmla="*/ 1346200 h 2209800"/>
              <a:gd name="connsiteX5" fmla="*/ 1206500 w 1234722"/>
              <a:gd name="connsiteY5" fmla="*/ 1587500 h 2209800"/>
              <a:gd name="connsiteX6" fmla="*/ 1231900 w 1234722"/>
              <a:gd name="connsiteY6" fmla="*/ 2209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722" h="2209800">
                <a:moveTo>
                  <a:pt x="0" y="0"/>
                </a:moveTo>
                <a:cubicBezTo>
                  <a:pt x="24341" y="388408"/>
                  <a:pt x="48683" y="776817"/>
                  <a:pt x="127000" y="990600"/>
                </a:cubicBezTo>
                <a:cubicBezTo>
                  <a:pt x="205317" y="1204383"/>
                  <a:pt x="328083" y="1223433"/>
                  <a:pt x="469900" y="1282700"/>
                </a:cubicBezTo>
                <a:cubicBezTo>
                  <a:pt x="611717" y="1341967"/>
                  <a:pt x="977900" y="1346200"/>
                  <a:pt x="977900" y="1346200"/>
                </a:cubicBezTo>
                <a:cubicBezTo>
                  <a:pt x="1071033" y="1356783"/>
                  <a:pt x="990600" y="1305983"/>
                  <a:pt x="1028700" y="1346200"/>
                </a:cubicBezTo>
                <a:cubicBezTo>
                  <a:pt x="1066800" y="1386417"/>
                  <a:pt x="1172633" y="1443567"/>
                  <a:pt x="1206500" y="1587500"/>
                </a:cubicBezTo>
                <a:cubicBezTo>
                  <a:pt x="1240367" y="1731433"/>
                  <a:pt x="1236133" y="1970616"/>
                  <a:pt x="1231900" y="2209800"/>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igura a mano libera: forma 26">
            <a:extLst>
              <a:ext uri="{FF2B5EF4-FFF2-40B4-BE49-F238E27FC236}">
                <a16:creationId xmlns:a16="http://schemas.microsoft.com/office/drawing/2014/main" id="{B704C30E-74B3-4353-925D-52E49E883576}"/>
              </a:ext>
            </a:extLst>
          </p:cNvPr>
          <p:cNvSpPr/>
          <p:nvPr/>
        </p:nvSpPr>
        <p:spPr>
          <a:xfrm>
            <a:off x="8788400" y="3869764"/>
            <a:ext cx="711932" cy="1388036"/>
          </a:xfrm>
          <a:custGeom>
            <a:avLst/>
            <a:gdLst>
              <a:gd name="connsiteX0" fmla="*/ 685800 w 711932"/>
              <a:gd name="connsiteY0" fmla="*/ 778436 h 1388036"/>
              <a:gd name="connsiteX1" fmla="*/ 698500 w 711932"/>
              <a:gd name="connsiteY1" fmla="*/ 219636 h 1388036"/>
              <a:gd name="connsiteX2" fmla="*/ 520700 w 711932"/>
              <a:gd name="connsiteY2" fmla="*/ 92636 h 1388036"/>
              <a:gd name="connsiteX3" fmla="*/ 127000 w 711932"/>
              <a:gd name="connsiteY3" fmla="*/ 3736 h 1388036"/>
              <a:gd name="connsiteX4" fmla="*/ 25400 w 711932"/>
              <a:gd name="connsiteY4" fmla="*/ 219636 h 1388036"/>
              <a:gd name="connsiteX5" fmla="*/ 12700 w 711932"/>
              <a:gd name="connsiteY5" fmla="*/ 956236 h 1388036"/>
              <a:gd name="connsiteX6" fmla="*/ 0 w 711932"/>
              <a:gd name="connsiteY6" fmla="*/ 1388036 h 13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932" h="1388036">
                <a:moveTo>
                  <a:pt x="685800" y="778436"/>
                </a:moveTo>
                <a:cubicBezTo>
                  <a:pt x="705908" y="556186"/>
                  <a:pt x="726017" y="333936"/>
                  <a:pt x="698500" y="219636"/>
                </a:cubicBezTo>
                <a:cubicBezTo>
                  <a:pt x="670983" y="105336"/>
                  <a:pt x="615950" y="128619"/>
                  <a:pt x="520700" y="92636"/>
                </a:cubicBezTo>
                <a:cubicBezTo>
                  <a:pt x="425450" y="56653"/>
                  <a:pt x="209550" y="-17431"/>
                  <a:pt x="127000" y="3736"/>
                </a:cubicBezTo>
                <a:cubicBezTo>
                  <a:pt x="44450" y="24903"/>
                  <a:pt x="44450" y="60886"/>
                  <a:pt x="25400" y="219636"/>
                </a:cubicBezTo>
                <a:cubicBezTo>
                  <a:pt x="6350" y="378386"/>
                  <a:pt x="16933" y="761503"/>
                  <a:pt x="12700" y="956236"/>
                </a:cubicBezTo>
                <a:cubicBezTo>
                  <a:pt x="8467" y="1150969"/>
                  <a:pt x="4233" y="1269502"/>
                  <a:pt x="0" y="1388036"/>
                </a:cubicBezTo>
              </a:path>
            </a:pathLst>
          </a:custGeom>
          <a:noFill/>
          <a:ln w="38100">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a:extLst>
              <a:ext uri="{FF2B5EF4-FFF2-40B4-BE49-F238E27FC236}">
                <a16:creationId xmlns:a16="http://schemas.microsoft.com/office/drawing/2014/main" id="{628281DC-6CAD-4B4B-B390-DB9C89F723F6}"/>
              </a:ext>
            </a:extLst>
          </p:cNvPr>
          <p:cNvSpPr txBox="1"/>
          <p:nvPr/>
        </p:nvSpPr>
        <p:spPr>
          <a:xfrm>
            <a:off x="9305457" y="2832100"/>
            <a:ext cx="907398" cy="461665"/>
          </a:xfrm>
          <a:prstGeom prst="rect">
            <a:avLst/>
          </a:prstGeom>
          <a:noFill/>
        </p:spPr>
        <p:txBody>
          <a:bodyPr wrap="square" rtlCol="0">
            <a:spAutoFit/>
          </a:bodyPr>
          <a:lstStyle/>
          <a:p>
            <a:r>
              <a:rPr lang="it-IT" sz="2400" dirty="0" err="1">
                <a:solidFill>
                  <a:srgbClr val="FF0000"/>
                </a:solidFill>
                <a:latin typeface="Arial" panose="020B0604020202020204" pitchFamily="34" charset="0"/>
                <a:cs typeface="Arial" panose="020B0604020202020204" pitchFamily="34" charset="0"/>
              </a:rPr>
              <a:t>push</a:t>
            </a:r>
            <a:endParaRPr lang="en-US" sz="2400" dirty="0">
              <a:solidFill>
                <a:srgbClr val="FF0000"/>
              </a:solidFill>
              <a:latin typeface="Arial" panose="020B0604020202020204" pitchFamily="34" charset="0"/>
              <a:cs typeface="Arial" panose="020B0604020202020204" pitchFamily="34" charset="0"/>
            </a:endParaRPr>
          </a:p>
        </p:txBody>
      </p:sp>
      <p:sp>
        <p:nvSpPr>
          <p:cNvPr id="29" name="CasellaDiTesto 28">
            <a:extLst>
              <a:ext uri="{FF2B5EF4-FFF2-40B4-BE49-F238E27FC236}">
                <a16:creationId xmlns:a16="http://schemas.microsoft.com/office/drawing/2014/main" id="{8615BF8A-AA62-43A6-9DC7-5E3211E3BF0D}"/>
              </a:ext>
            </a:extLst>
          </p:cNvPr>
          <p:cNvSpPr txBox="1"/>
          <p:nvPr/>
        </p:nvSpPr>
        <p:spPr>
          <a:xfrm>
            <a:off x="9032566" y="4826150"/>
            <a:ext cx="746696" cy="461665"/>
          </a:xfrm>
          <a:prstGeom prst="rect">
            <a:avLst/>
          </a:prstGeom>
          <a:noFill/>
        </p:spPr>
        <p:txBody>
          <a:bodyPr wrap="square" rtlCol="0">
            <a:spAutoFit/>
          </a:bodyPr>
          <a:lstStyle/>
          <a:p>
            <a:r>
              <a:rPr lang="it-IT" sz="2400" dirty="0">
                <a:solidFill>
                  <a:schemeClr val="accent5">
                    <a:lumMod val="75000"/>
                  </a:schemeClr>
                </a:solidFill>
                <a:latin typeface="Arial" panose="020B0604020202020204" pitchFamily="34" charset="0"/>
                <a:cs typeface="Arial" panose="020B0604020202020204" pitchFamily="34" charset="0"/>
              </a:rPr>
              <a:t>pull</a:t>
            </a:r>
            <a:endParaRPr lang="en-US" sz="2400" dirty="0">
              <a:solidFill>
                <a:schemeClr val="accent5">
                  <a:lumMod val="75000"/>
                </a:schemeClr>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C6F4CAC6-CE6C-4A44-B428-7C813AB5C5D4}"/>
              </a:ext>
            </a:extLst>
          </p:cNvPr>
          <p:cNvSpPr txBox="1"/>
          <p:nvPr/>
        </p:nvSpPr>
        <p:spPr>
          <a:xfrm>
            <a:off x="527578" y="2847471"/>
            <a:ext cx="1555234"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operating</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point</a:t>
            </a:r>
            <a:endParaRPr lang="en-US" sz="2400" dirty="0">
              <a:latin typeface="Arial" panose="020B0604020202020204" pitchFamily="34" charset="0"/>
              <a:cs typeface="Arial" panose="020B0604020202020204" pitchFamily="34" charset="0"/>
            </a:endParaRPr>
          </a:p>
        </p:txBody>
      </p:sp>
      <p:sp>
        <p:nvSpPr>
          <p:cNvPr id="10" name="Figura a mano libera: forma 9">
            <a:extLst>
              <a:ext uri="{FF2B5EF4-FFF2-40B4-BE49-F238E27FC236}">
                <a16:creationId xmlns:a16="http://schemas.microsoft.com/office/drawing/2014/main" id="{300760A9-F8D1-413E-8471-6891E4864D63}"/>
              </a:ext>
            </a:extLst>
          </p:cNvPr>
          <p:cNvSpPr/>
          <p:nvPr/>
        </p:nvSpPr>
        <p:spPr>
          <a:xfrm>
            <a:off x="2019300" y="2892698"/>
            <a:ext cx="439981" cy="303574"/>
          </a:xfrm>
          <a:custGeom>
            <a:avLst/>
            <a:gdLst>
              <a:gd name="connsiteX0" fmla="*/ 0 w 485775"/>
              <a:gd name="connsiteY0" fmla="*/ 228600 h 243522"/>
              <a:gd name="connsiteX1" fmla="*/ 257175 w 485775"/>
              <a:gd name="connsiteY1" fmla="*/ 219075 h 243522"/>
              <a:gd name="connsiteX2" fmla="*/ 485775 w 485775"/>
              <a:gd name="connsiteY2" fmla="*/ 0 h 243522"/>
            </a:gdLst>
            <a:ahLst/>
            <a:cxnLst>
              <a:cxn ang="0">
                <a:pos x="connsiteX0" y="connsiteY0"/>
              </a:cxn>
              <a:cxn ang="0">
                <a:pos x="connsiteX1" y="connsiteY1"/>
              </a:cxn>
              <a:cxn ang="0">
                <a:pos x="connsiteX2" y="connsiteY2"/>
              </a:cxn>
            </a:cxnLst>
            <a:rect l="l" t="t" r="r" b="b"/>
            <a:pathLst>
              <a:path w="485775" h="243522">
                <a:moveTo>
                  <a:pt x="0" y="228600"/>
                </a:moveTo>
                <a:cubicBezTo>
                  <a:pt x="88106" y="242887"/>
                  <a:pt x="176213" y="257175"/>
                  <a:pt x="257175" y="219075"/>
                </a:cubicBezTo>
                <a:cubicBezTo>
                  <a:pt x="338138" y="180975"/>
                  <a:pt x="411956" y="90487"/>
                  <a:pt x="485775" y="0"/>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igura a mano libera: forma 24">
            <a:extLst>
              <a:ext uri="{FF2B5EF4-FFF2-40B4-BE49-F238E27FC236}">
                <a16:creationId xmlns:a16="http://schemas.microsoft.com/office/drawing/2014/main" id="{9DE20E73-A047-4304-B385-6587D08C3139}"/>
              </a:ext>
            </a:extLst>
          </p:cNvPr>
          <p:cNvSpPr/>
          <p:nvPr/>
        </p:nvSpPr>
        <p:spPr>
          <a:xfrm flipV="1">
            <a:off x="2051056" y="3314639"/>
            <a:ext cx="569238" cy="347089"/>
          </a:xfrm>
          <a:custGeom>
            <a:avLst/>
            <a:gdLst>
              <a:gd name="connsiteX0" fmla="*/ 0 w 485775"/>
              <a:gd name="connsiteY0" fmla="*/ 228600 h 243522"/>
              <a:gd name="connsiteX1" fmla="*/ 257175 w 485775"/>
              <a:gd name="connsiteY1" fmla="*/ 219075 h 243522"/>
              <a:gd name="connsiteX2" fmla="*/ 485775 w 485775"/>
              <a:gd name="connsiteY2" fmla="*/ 0 h 243522"/>
            </a:gdLst>
            <a:ahLst/>
            <a:cxnLst>
              <a:cxn ang="0">
                <a:pos x="connsiteX0" y="connsiteY0"/>
              </a:cxn>
              <a:cxn ang="0">
                <a:pos x="connsiteX1" y="connsiteY1"/>
              </a:cxn>
              <a:cxn ang="0">
                <a:pos x="connsiteX2" y="connsiteY2"/>
              </a:cxn>
            </a:cxnLst>
            <a:rect l="l" t="t" r="r" b="b"/>
            <a:pathLst>
              <a:path w="485775" h="243522">
                <a:moveTo>
                  <a:pt x="0" y="228600"/>
                </a:moveTo>
                <a:cubicBezTo>
                  <a:pt x="88106" y="242887"/>
                  <a:pt x="176213" y="257175"/>
                  <a:pt x="257175" y="219075"/>
                </a:cubicBezTo>
                <a:cubicBezTo>
                  <a:pt x="338138" y="180975"/>
                  <a:pt x="411956" y="90487"/>
                  <a:pt x="485775" y="0"/>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6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3" grpId="0"/>
      <p:bldP spid="24" grpId="0" animBg="1"/>
      <p:bldP spid="27" grpId="0" animBg="1"/>
      <p:bldP spid="28" grpId="0"/>
      <p:bldP spid="29" grpId="0"/>
      <p:bldP spid="2" grpId="0"/>
      <p:bldP spid="10"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Typical op-amp-based negative feedback loop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Elemento grafico 4">
            <a:extLst>
              <a:ext uri="{FF2B5EF4-FFF2-40B4-BE49-F238E27FC236}">
                <a16:creationId xmlns:a16="http://schemas.microsoft.com/office/drawing/2014/main" id="{774C6162-0F6F-40A3-B537-8417CEC4F8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260" y="1224859"/>
            <a:ext cx="4630086" cy="2552078"/>
          </a:xfrm>
          <a:prstGeom prst="rect">
            <a:avLst/>
          </a:prstGeom>
        </p:spPr>
      </p:pic>
      <p:pic>
        <p:nvPicPr>
          <p:cNvPr id="6" name="Elemento grafico 5">
            <a:extLst>
              <a:ext uri="{FF2B5EF4-FFF2-40B4-BE49-F238E27FC236}">
                <a16:creationId xmlns:a16="http://schemas.microsoft.com/office/drawing/2014/main" id="{FC76D2E1-8BEF-4BD1-B161-4F7BEDD596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6920" y="1158895"/>
            <a:ext cx="5076568" cy="2946539"/>
          </a:xfrm>
          <a:prstGeom prst="rect">
            <a:avLst/>
          </a:prstGeom>
        </p:spPr>
      </p:pic>
      <p:graphicFrame>
        <p:nvGraphicFramePr>
          <p:cNvPr id="8" name="Oggetto 7">
            <a:extLst>
              <a:ext uri="{FF2B5EF4-FFF2-40B4-BE49-F238E27FC236}">
                <a16:creationId xmlns:a16="http://schemas.microsoft.com/office/drawing/2014/main" id="{F5E4A1CF-6AC7-427D-82EF-F2C3E361329C}"/>
              </a:ext>
            </a:extLst>
          </p:cNvPr>
          <p:cNvGraphicFramePr>
            <a:graphicFrameLocks noChangeAspect="1"/>
          </p:cNvGraphicFramePr>
          <p:nvPr>
            <p:extLst>
              <p:ext uri="{D42A27DB-BD31-4B8C-83A1-F6EECF244321}">
                <p14:modId xmlns:p14="http://schemas.microsoft.com/office/powerpoint/2010/main" val="2937308503"/>
              </p:ext>
            </p:extLst>
          </p:nvPr>
        </p:nvGraphicFramePr>
        <p:xfrm>
          <a:off x="601355" y="4152737"/>
          <a:ext cx="3681487" cy="977267"/>
        </p:xfrm>
        <a:graphic>
          <a:graphicData uri="http://schemas.openxmlformats.org/presentationml/2006/ole">
            <mc:AlternateContent xmlns:mc="http://schemas.openxmlformats.org/markup-compatibility/2006">
              <mc:Choice xmlns:v="urn:schemas-microsoft-com:vml" Requires="v">
                <p:oleObj spid="_x0000_s1357" name="Equation" r:id="rId7" imgW="1739900" imgH="457200" progId="Equation.DSMT4">
                  <p:embed/>
                </p:oleObj>
              </mc:Choice>
              <mc:Fallback>
                <p:oleObj name="Equation" r:id="rId7" imgW="1739900" imgH="4572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355" y="4152737"/>
                        <a:ext cx="3681487" cy="977267"/>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13454C37-4424-49FD-97E6-608CD60B066E}"/>
              </a:ext>
            </a:extLst>
          </p:cNvPr>
          <p:cNvGraphicFramePr>
            <a:graphicFrameLocks noChangeAspect="1"/>
          </p:cNvGraphicFramePr>
          <p:nvPr>
            <p:extLst>
              <p:ext uri="{D42A27DB-BD31-4B8C-83A1-F6EECF244321}">
                <p14:modId xmlns:p14="http://schemas.microsoft.com/office/powerpoint/2010/main" val="2902684038"/>
              </p:ext>
            </p:extLst>
          </p:nvPr>
        </p:nvGraphicFramePr>
        <p:xfrm>
          <a:off x="4660582" y="4199309"/>
          <a:ext cx="2352675" cy="920750"/>
        </p:xfrm>
        <a:graphic>
          <a:graphicData uri="http://schemas.openxmlformats.org/presentationml/2006/ole">
            <mc:AlternateContent xmlns:mc="http://schemas.openxmlformats.org/markup-compatibility/2006">
              <mc:Choice xmlns:v="urn:schemas-microsoft-com:vml" Requires="v">
                <p:oleObj spid="_x0000_s1358" name="Equation" r:id="rId9" imgW="1180800" imgH="457200" progId="Equation.DSMT4">
                  <p:embed/>
                </p:oleObj>
              </mc:Choice>
              <mc:Fallback>
                <p:oleObj name="Equation" r:id="rId9" imgW="1180800" imgH="457200" progId="Equation.DSMT4">
                  <p:embed/>
                  <p:pic>
                    <p:nvPicPr>
                      <p:cNvPr id="8" name="Oggetto 7">
                        <a:extLst>
                          <a:ext uri="{FF2B5EF4-FFF2-40B4-BE49-F238E27FC236}">
                            <a16:creationId xmlns:a16="http://schemas.microsoft.com/office/drawing/2014/main" id="{F5E4A1CF-6AC7-427D-82EF-F2C3E361329C}"/>
                          </a:ext>
                        </a:extLst>
                      </p:cNvPr>
                      <p:cNvPicPr>
                        <a:picLocks noChangeAspect="1" noChangeArrowheads="1"/>
                      </p:cNvPicPr>
                      <p:nvPr/>
                    </p:nvPicPr>
                    <p:blipFill>
                      <a:blip r:embed="rId10"/>
                      <a:srcRect/>
                      <a:stretch>
                        <a:fillRect/>
                      </a:stretch>
                    </p:blipFill>
                    <p:spPr bwMode="auto">
                      <a:xfrm>
                        <a:off x="4660582" y="4199309"/>
                        <a:ext cx="2352675" cy="92075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BC0896EA-EB89-4206-88BF-F0F58693D952}"/>
              </a:ext>
            </a:extLst>
          </p:cNvPr>
          <p:cNvGraphicFramePr>
            <a:graphicFrameLocks noChangeAspect="1"/>
          </p:cNvGraphicFramePr>
          <p:nvPr>
            <p:extLst>
              <p:ext uri="{D42A27DB-BD31-4B8C-83A1-F6EECF244321}">
                <p14:modId xmlns:p14="http://schemas.microsoft.com/office/powerpoint/2010/main" val="2164794833"/>
              </p:ext>
            </p:extLst>
          </p:nvPr>
        </p:nvGraphicFramePr>
        <p:xfrm>
          <a:off x="7909160" y="4198786"/>
          <a:ext cx="2863850" cy="936625"/>
        </p:xfrm>
        <a:graphic>
          <a:graphicData uri="http://schemas.openxmlformats.org/presentationml/2006/ole">
            <mc:AlternateContent xmlns:mc="http://schemas.openxmlformats.org/markup-compatibility/2006">
              <mc:Choice xmlns:v="urn:schemas-microsoft-com:vml" Requires="v">
                <p:oleObj spid="_x0000_s1359" name="Equation" r:id="rId11" imgW="1422360" imgH="469800" progId="Equation.DSMT4">
                  <p:embed/>
                </p:oleObj>
              </mc:Choice>
              <mc:Fallback>
                <p:oleObj name="Equation" r:id="rId11" imgW="1422360" imgH="469800" progId="Equation.DSMT4">
                  <p:embed/>
                  <p:pic>
                    <p:nvPicPr>
                      <p:cNvPr id="0" name="Object 5"/>
                      <p:cNvPicPr>
                        <a:picLocks noChangeAspect="1" noChangeArrowheads="1"/>
                      </p:cNvPicPr>
                      <p:nvPr/>
                    </p:nvPicPr>
                    <p:blipFill>
                      <a:blip r:embed="rId12"/>
                      <a:srcRect/>
                      <a:stretch>
                        <a:fillRect/>
                      </a:stretch>
                    </p:blipFill>
                    <p:spPr bwMode="auto">
                      <a:xfrm>
                        <a:off x="7909160" y="4198786"/>
                        <a:ext cx="2863850" cy="9366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ADB3006-0955-4F76-9A2B-9FDC904DB1E9}"/>
              </a:ext>
            </a:extLst>
          </p:cNvPr>
          <p:cNvGraphicFramePr>
            <a:graphicFrameLocks noChangeAspect="1"/>
          </p:cNvGraphicFramePr>
          <p:nvPr>
            <p:extLst>
              <p:ext uri="{D42A27DB-BD31-4B8C-83A1-F6EECF244321}">
                <p14:modId xmlns:p14="http://schemas.microsoft.com/office/powerpoint/2010/main" val="4141603932"/>
              </p:ext>
            </p:extLst>
          </p:nvPr>
        </p:nvGraphicFramePr>
        <p:xfrm>
          <a:off x="3585709" y="5243258"/>
          <a:ext cx="4021137" cy="996950"/>
        </p:xfrm>
        <a:graphic>
          <a:graphicData uri="http://schemas.openxmlformats.org/presentationml/2006/ole">
            <mc:AlternateContent xmlns:mc="http://schemas.openxmlformats.org/markup-compatibility/2006">
              <mc:Choice xmlns:v="urn:schemas-microsoft-com:vml" Requires="v">
                <p:oleObj spid="_x0000_s1360" name="Equation" r:id="rId13" imgW="2095200" imgH="520560" progId="Equation.DSMT4">
                  <p:embed/>
                </p:oleObj>
              </mc:Choice>
              <mc:Fallback>
                <p:oleObj name="Equation" r:id="rId13" imgW="2095200" imgH="520560" progId="Equation.DSMT4">
                  <p:embed/>
                  <p:pic>
                    <p:nvPicPr>
                      <p:cNvPr id="0" name="Object 7"/>
                      <p:cNvPicPr>
                        <a:picLocks noChangeAspect="1" noChangeArrowheads="1"/>
                      </p:cNvPicPr>
                      <p:nvPr/>
                    </p:nvPicPr>
                    <p:blipFill>
                      <a:blip r:embed="rId14"/>
                      <a:srcRect/>
                      <a:stretch>
                        <a:fillRect/>
                      </a:stretch>
                    </p:blipFill>
                    <p:spPr bwMode="auto">
                      <a:xfrm>
                        <a:off x="3585709" y="5243258"/>
                        <a:ext cx="4021137" cy="996950"/>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2B8397EE-EBA0-4A0F-9196-89526D5791CE}"/>
              </a:ext>
            </a:extLst>
          </p:cNvPr>
          <p:cNvSpPr txBox="1"/>
          <p:nvPr/>
        </p:nvSpPr>
        <p:spPr>
          <a:xfrm>
            <a:off x="7909160" y="5468272"/>
            <a:ext cx="4105611"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This is a design specification</a:t>
            </a:r>
          </a:p>
        </p:txBody>
      </p:sp>
      <p:sp>
        <p:nvSpPr>
          <p:cNvPr id="7" name="Freccia a sinistra 6">
            <a:extLst>
              <a:ext uri="{FF2B5EF4-FFF2-40B4-BE49-F238E27FC236}">
                <a16:creationId xmlns:a16="http://schemas.microsoft.com/office/drawing/2014/main" id="{CA8B89FF-B1BF-4157-AE75-F8BEEAAB6C8C}"/>
              </a:ext>
            </a:extLst>
          </p:cNvPr>
          <p:cNvSpPr/>
          <p:nvPr/>
        </p:nvSpPr>
        <p:spPr>
          <a:xfrm>
            <a:off x="7606846" y="5528465"/>
            <a:ext cx="302314" cy="36512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9D7373-1CB1-436B-87B5-55C7035A6ED7}"/>
              </a:ext>
            </a:extLst>
          </p:cNvPr>
          <p:cNvSpPr>
            <a:spLocks noGrp="1"/>
          </p:cNvSpPr>
          <p:nvPr>
            <p:ph type="title"/>
          </p:nvPr>
        </p:nvSpPr>
        <p:spPr/>
        <p:txBody>
          <a:bodyPr/>
          <a:lstStyle/>
          <a:p>
            <a:r>
              <a:rPr lang="it-IT" dirty="0"/>
              <a:t>Open-loop frequency </a:t>
            </a:r>
            <a:r>
              <a:rPr lang="it-IT" dirty="0" err="1"/>
              <a:t>response</a:t>
            </a:r>
            <a:r>
              <a:rPr lang="it-IT" dirty="0"/>
              <a:t> of an </a:t>
            </a:r>
            <a:r>
              <a:rPr lang="it-IT" dirty="0" err="1"/>
              <a:t>operational</a:t>
            </a:r>
            <a:r>
              <a:rPr lang="it-IT" dirty="0"/>
              <a:t> </a:t>
            </a:r>
            <a:r>
              <a:rPr lang="it-IT" dirty="0" err="1"/>
              <a:t>amplifier</a:t>
            </a:r>
            <a:endParaRPr lang="en-US" dirty="0"/>
          </a:p>
        </p:txBody>
      </p:sp>
      <p:sp>
        <p:nvSpPr>
          <p:cNvPr id="3" name="Segnaposto piè di pagina 2">
            <a:extLst>
              <a:ext uri="{FF2B5EF4-FFF2-40B4-BE49-F238E27FC236}">
                <a16:creationId xmlns:a16="http://schemas.microsoft.com/office/drawing/2014/main" id="{D84B6238-5590-4223-9718-BD9EEB25D9A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4BA133A-4C15-4466-9F6C-2A478BB2E9D5}"/>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16386" name="Picture 2">
            <a:extLst>
              <a:ext uri="{FF2B5EF4-FFF2-40B4-BE49-F238E27FC236}">
                <a16:creationId xmlns:a16="http://schemas.microsoft.com/office/drawing/2014/main" id="{A29ABAEB-030C-476E-A1A1-F7775FEA60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331" y="1290446"/>
            <a:ext cx="6451012" cy="464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D1C2CB36-5FF2-4584-9332-68CAB87460F9}"/>
              </a:ext>
            </a:extLst>
          </p:cNvPr>
          <p:cNvSpPr txBox="1"/>
          <p:nvPr/>
        </p:nvSpPr>
        <p:spPr>
          <a:xfrm>
            <a:off x="7951089" y="2273304"/>
            <a:ext cx="3554745"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terms of passive feedback networks that implement a real (frequency independent) </a:t>
            </a:r>
            <a:r>
              <a:rPr lang="en-US" sz="2400" dirty="0">
                <a:latin typeface="Symbol" panose="05050102010706020507" pitchFamily="18" charset="2"/>
                <a:cs typeface="Arial" panose="020B0604020202020204" pitchFamily="34" charset="0"/>
              </a:rPr>
              <a:t>b</a:t>
            </a:r>
            <a:r>
              <a:rPr lang="en-US" sz="2400" dirty="0">
                <a:latin typeface="Arial" panose="020B0604020202020204" pitchFamily="34" charset="0"/>
                <a:cs typeface="Arial" panose="020B0604020202020204" pitchFamily="34" charset="0"/>
              </a:rPr>
              <a:t> transfer function, the unity-gain configuration is the </a:t>
            </a:r>
            <a:r>
              <a:rPr lang="en-US" sz="2400" u="sng" dirty="0">
                <a:latin typeface="Arial" panose="020B0604020202020204" pitchFamily="34" charset="0"/>
                <a:cs typeface="Arial" panose="020B0604020202020204" pitchFamily="34" charset="0"/>
              </a:rPr>
              <a:t>worst case</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853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D1857-6104-4B1C-ACCB-9DF4403111C8}"/>
              </a:ext>
            </a:extLst>
          </p:cNvPr>
          <p:cNvSpPr>
            <a:spLocks noGrp="1"/>
          </p:cNvSpPr>
          <p:nvPr>
            <p:ph type="title"/>
          </p:nvPr>
        </p:nvSpPr>
        <p:spPr>
          <a:xfrm>
            <a:off x="838200" y="22846"/>
            <a:ext cx="10515600" cy="662397"/>
          </a:xfrm>
        </p:spPr>
        <p:txBody>
          <a:bodyPr/>
          <a:lstStyle/>
          <a:p>
            <a:r>
              <a:rPr lang="en-US" dirty="0"/>
              <a:t>Example of non-unity-gain stable op-amp</a:t>
            </a:r>
          </a:p>
        </p:txBody>
      </p:sp>
      <p:sp>
        <p:nvSpPr>
          <p:cNvPr id="3" name="Segnaposto piè di pagina 2">
            <a:extLst>
              <a:ext uri="{FF2B5EF4-FFF2-40B4-BE49-F238E27FC236}">
                <a16:creationId xmlns:a16="http://schemas.microsoft.com/office/drawing/2014/main" id="{9CE6B311-6A94-4435-A44D-B3411179752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52E5DAF-FE87-4A1F-A222-2879B9D555C0}"/>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a:extLst>
              <a:ext uri="{FF2B5EF4-FFF2-40B4-BE49-F238E27FC236}">
                <a16:creationId xmlns:a16="http://schemas.microsoft.com/office/drawing/2014/main" id="{FC7A17E9-635E-42D0-B1D2-9058F34F6EB1}"/>
              </a:ext>
            </a:extLst>
          </p:cNvPr>
          <p:cNvPicPr>
            <a:picLocks noChangeAspect="1"/>
          </p:cNvPicPr>
          <p:nvPr/>
        </p:nvPicPr>
        <p:blipFill>
          <a:blip r:embed="rId2"/>
          <a:stretch>
            <a:fillRect/>
          </a:stretch>
        </p:blipFill>
        <p:spPr>
          <a:xfrm>
            <a:off x="1514779" y="1622329"/>
            <a:ext cx="9289168" cy="4226153"/>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BA0F30F-1513-4429-8B05-C240CEBFC9AE}"/>
                  </a:ext>
                </a:extLst>
              </p:cNvPr>
              <p:cNvSpPr txBox="1"/>
              <p:nvPr/>
            </p:nvSpPr>
            <p:spPr>
              <a:xfrm>
                <a:off x="1388053" y="603582"/>
                <a:ext cx="9415894" cy="616194"/>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Stability for gains </a:t>
                </a:r>
                <a14:m>
                  <m:oMath xmlns:m="http://schemas.openxmlformats.org/officeDocument/2006/math">
                    <m:r>
                      <a:rPr lang="it-IT"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𝛽</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num>
                      <m:den>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den>
                    </m:f>
                  </m:oMath>
                </a14:m>
                <a:r>
                  <a:rPr lang="en-US" sz="2400" dirty="0">
                    <a:solidFill>
                      <a:srgbClr val="FF0000"/>
                    </a:solidFill>
                    <a:latin typeface="Arial" panose="020B0604020202020204" pitchFamily="34" charset="0"/>
                    <a:cs typeface="Arial" panose="020B0604020202020204" pitchFamily="34" charset="0"/>
                  </a:rPr>
                  <a:t> for non-inverting amplifiers config.</a:t>
                </a:r>
              </a:p>
            </p:txBody>
          </p:sp>
        </mc:Choice>
        <mc:Fallback xmlns="">
          <p:sp>
            <p:nvSpPr>
              <p:cNvPr id="6" name="CasellaDiTesto 5">
                <a:extLst>
                  <a:ext uri="{FF2B5EF4-FFF2-40B4-BE49-F238E27FC236}">
                    <a16:creationId xmlns:a16="http://schemas.microsoft.com/office/drawing/2014/main" id="{BBA0F30F-1513-4429-8B05-C240CEBFC9AE}"/>
                  </a:ext>
                </a:extLst>
              </p:cNvPr>
              <p:cNvSpPr txBox="1">
                <a:spLocks noRot="1" noChangeAspect="1" noMove="1" noResize="1" noEditPoints="1" noAdjustHandles="1" noChangeArrowheads="1" noChangeShapeType="1" noTextEdit="1"/>
              </p:cNvSpPr>
              <p:nvPr/>
            </p:nvSpPr>
            <p:spPr>
              <a:xfrm>
                <a:off x="1388053" y="603582"/>
                <a:ext cx="9415894" cy="616194"/>
              </a:xfrm>
              <a:prstGeom prst="rect">
                <a:avLst/>
              </a:prstGeom>
              <a:blipFill>
                <a:blip r:embed="rId3"/>
                <a:stretch>
                  <a:fillRect l="-1036" b="-8911"/>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D597D622-705A-47E2-8AF9-76BF55CCAD2A}"/>
              </a:ext>
            </a:extLst>
          </p:cNvPr>
          <p:cNvSpPr txBox="1"/>
          <p:nvPr/>
        </p:nvSpPr>
        <p:spPr>
          <a:xfrm>
            <a:off x="4038600" y="1265979"/>
            <a:ext cx="4484915"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advantage is a large GBW</a:t>
            </a:r>
          </a:p>
        </p:txBody>
      </p:sp>
      <p:sp>
        <p:nvSpPr>
          <p:cNvPr id="9" name="Figura a mano libera: forma 8">
            <a:extLst>
              <a:ext uri="{FF2B5EF4-FFF2-40B4-BE49-F238E27FC236}">
                <a16:creationId xmlns:a16="http://schemas.microsoft.com/office/drawing/2014/main" id="{44B1BA8E-B279-4ED2-A3EA-B601D3B1240D}"/>
              </a:ext>
            </a:extLst>
          </p:cNvPr>
          <p:cNvSpPr/>
          <p:nvPr/>
        </p:nvSpPr>
        <p:spPr>
          <a:xfrm>
            <a:off x="1100936" y="899886"/>
            <a:ext cx="1134264" cy="4088715"/>
          </a:xfrm>
          <a:custGeom>
            <a:avLst/>
            <a:gdLst>
              <a:gd name="connsiteX0" fmla="*/ 321464 w 1134264"/>
              <a:gd name="connsiteY0" fmla="*/ 0 h 4088715"/>
              <a:gd name="connsiteX1" fmla="*/ 118264 w 1134264"/>
              <a:gd name="connsiteY1" fmla="*/ 174171 h 4088715"/>
              <a:gd name="connsiteX2" fmla="*/ 31178 w 1134264"/>
              <a:gd name="connsiteY2" fmla="*/ 464457 h 4088715"/>
              <a:gd name="connsiteX3" fmla="*/ 31178 w 1134264"/>
              <a:gd name="connsiteY3" fmla="*/ 1538514 h 4088715"/>
              <a:gd name="connsiteX4" fmla="*/ 31178 w 1134264"/>
              <a:gd name="connsiteY4" fmla="*/ 3483428 h 4088715"/>
              <a:gd name="connsiteX5" fmla="*/ 452093 w 1134264"/>
              <a:gd name="connsiteY5" fmla="*/ 4020457 h 4088715"/>
              <a:gd name="connsiteX6" fmla="*/ 1134264 w 1134264"/>
              <a:gd name="connsiteY6" fmla="*/ 4064000 h 408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264" h="4088715">
                <a:moveTo>
                  <a:pt x="321464" y="0"/>
                </a:moveTo>
                <a:cubicBezTo>
                  <a:pt x="244054" y="48380"/>
                  <a:pt x="166645" y="96761"/>
                  <a:pt x="118264" y="174171"/>
                </a:cubicBezTo>
                <a:cubicBezTo>
                  <a:pt x="69883" y="251581"/>
                  <a:pt x="45692" y="237067"/>
                  <a:pt x="31178" y="464457"/>
                </a:cubicBezTo>
                <a:cubicBezTo>
                  <a:pt x="16664" y="691847"/>
                  <a:pt x="31178" y="1538514"/>
                  <a:pt x="31178" y="1538514"/>
                </a:cubicBezTo>
                <a:cubicBezTo>
                  <a:pt x="31178" y="2041676"/>
                  <a:pt x="-38974" y="3069771"/>
                  <a:pt x="31178" y="3483428"/>
                </a:cubicBezTo>
                <a:cubicBezTo>
                  <a:pt x="101330" y="3897085"/>
                  <a:pt x="268245" y="3923695"/>
                  <a:pt x="452093" y="4020457"/>
                </a:cubicBezTo>
                <a:cubicBezTo>
                  <a:pt x="635941" y="4117219"/>
                  <a:pt x="885102" y="4090609"/>
                  <a:pt x="1134264" y="4064000"/>
                </a:cubicBezTo>
              </a:path>
            </a:pathLst>
          </a:custGeom>
          <a:noFill/>
          <a:ln w="38100">
            <a:solidFill>
              <a:srgbClr val="FF0000"/>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igura a mano libera: forma 9">
            <a:extLst>
              <a:ext uri="{FF2B5EF4-FFF2-40B4-BE49-F238E27FC236}">
                <a16:creationId xmlns:a16="http://schemas.microsoft.com/office/drawing/2014/main" id="{4D910D29-157E-4FFB-8A86-95A43A2111FD}"/>
              </a:ext>
            </a:extLst>
          </p:cNvPr>
          <p:cNvSpPr/>
          <p:nvPr/>
        </p:nvSpPr>
        <p:spPr>
          <a:xfrm>
            <a:off x="1381902" y="1548883"/>
            <a:ext cx="2719376" cy="1883396"/>
          </a:xfrm>
          <a:custGeom>
            <a:avLst/>
            <a:gdLst>
              <a:gd name="connsiteX0" fmla="*/ 321464 w 1134264"/>
              <a:gd name="connsiteY0" fmla="*/ 0 h 4088715"/>
              <a:gd name="connsiteX1" fmla="*/ 118264 w 1134264"/>
              <a:gd name="connsiteY1" fmla="*/ 174171 h 4088715"/>
              <a:gd name="connsiteX2" fmla="*/ 31178 w 1134264"/>
              <a:gd name="connsiteY2" fmla="*/ 464457 h 4088715"/>
              <a:gd name="connsiteX3" fmla="*/ 31178 w 1134264"/>
              <a:gd name="connsiteY3" fmla="*/ 1538514 h 4088715"/>
              <a:gd name="connsiteX4" fmla="*/ 31178 w 1134264"/>
              <a:gd name="connsiteY4" fmla="*/ 3483428 h 4088715"/>
              <a:gd name="connsiteX5" fmla="*/ 452093 w 1134264"/>
              <a:gd name="connsiteY5" fmla="*/ 4020457 h 4088715"/>
              <a:gd name="connsiteX6" fmla="*/ 1134264 w 1134264"/>
              <a:gd name="connsiteY6" fmla="*/ 4064000 h 4088715"/>
              <a:gd name="connsiteX0" fmla="*/ 902743 w 1134264"/>
              <a:gd name="connsiteY0" fmla="*/ 0 h 4117485"/>
              <a:gd name="connsiteX1" fmla="*/ 118264 w 1134264"/>
              <a:gd name="connsiteY1" fmla="*/ 202941 h 4117485"/>
              <a:gd name="connsiteX2" fmla="*/ 31178 w 1134264"/>
              <a:gd name="connsiteY2" fmla="*/ 493227 h 4117485"/>
              <a:gd name="connsiteX3" fmla="*/ 31178 w 1134264"/>
              <a:gd name="connsiteY3" fmla="*/ 1567284 h 4117485"/>
              <a:gd name="connsiteX4" fmla="*/ 31178 w 1134264"/>
              <a:gd name="connsiteY4" fmla="*/ 3512198 h 4117485"/>
              <a:gd name="connsiteX5" fmla="*/ 452093 w 1134264"/>
              <a:gd name="connsiteY5" fmla="*/ 4049227 h 4117485"/>
              <a:gd name="connsiteX6" fmla="*/ 1134264 w 1134264"/>
              <a:gd name="connsiteY6" fmla="*/ 4092770 h 4117485"/>
              <a:gd name="connsiteX0" fmla="*/ 879949 w 1111470"/>
              <a:gd name="connsiteY0" fmla="*/ 0 h 4248159"/>
              <a:gd name="connsiteX1" fmla="*/ 95470 w 1111470"/>
              <a:gd name="connsiteY1" fmla="*/ 202941 h 4248159"/>
              <a:gd name="connsiteX2" fmla="*/ 8384 w 1111470"/>
              <a:gd name="connsiteY2" fmla="*/ 493227 h 4248159"/>
              <a:gd name="connsiteX3" fmla="*/ 8384 w 1111470"/>
              <a:gd name="connsiteY3" fmla="*/ 1567284 h 4248159"/>
              <a:gd name="connsiteX4" fmla="*/ 8384 w 1111470"/>
              <a:gd name="connsiteY4" fmla="*/ 3512198 h 4248159"/>
              <a:gd name="connsiteX5" fmla="*/ 121563 w 1111470"/>
              <a:gd name="connsiteY5" fmla="*/ 4221842 h 4248159"/>
              <a:gd name="connsiteX6" fmla="*/ 1111470 w 1111470"/>
              <a:gd name="connsiteY6" fmla="*/ 4092770 h 4248159"/>
              <a:gd name="connsiteX0" fmla="*/ 961321 w 1192842"/>
              <a:gd name="connsiteY0" fmla="*/ 0 h 4248159"/>
              <a:gd name="connsiteX1" fmla="*/ 176842 w 1192842"/>
              <a:gd name="connsiteY1" fmla="*/ 202941 h 4248159"/>
              <a:gd name="connsiteX2" fmla="*/ 89756 w 1192842"/>
              <a:gd name="connsiteY2" fmla="*/ 493227 h 4248159"/>
              <a:gd name="connsiteX3" fmla="*/ 0 w 1192842"/>
              <a:gd name="connsiteY3" fmla="*/ 1653593 h 4248159"/>
              <a:gd name="connsiteX4" fmla="*/ 89756 w 1192842"/>
              <a:gd name="connsiteY4" fmla="*/ 3512198 h 4248159"/>
              <a:gd name="connsiteX5" fmla="*/ 202935 w 1192842"/>
              <a:gd name="connsiteY5" fmla="*/ 4221842 h 4248159"/>
              <a:gd name="connsiteX6" fmla="*/ 1192842 w 1192842"/>
              <a:gd name="connsiteY6" fmla="*/ 4092770 h 4248159"/>
              <a:gd name="connsiteX0" fmla="*/ 977438 w 1208959"/>
              <a:gd name="connsiteY0" fmla="*/ 0 h 4248159"/>
              <a:gd name="connsiteX1" fmla="*/ 192959 w 1208959"/>
              <a:gd name="connsiteY1" fmla="*/ 202941 h 4248159"/>
              <a:gd name="connsiteX2" fmla="*/ 105873 w 1208959"/>
              <a:gd name="connsiteY2" fmla="*/ 493227 h 4248159"/>
              <a:gd name="connsiteX3" fmla="*/ 16117 w 1208959"/>
              <a:gd name="connsiteY3" fmla="*/ 1653593 h 4248159"/>
              <a:gd name="connsiteX4" fmla="*/ 20391 w 1208959"/>
              <a:gd name="connsiteY4" fmla="*/ 3483431 h 4248159"/>
              <a:gd name="connsiteX5" fmla="*/ 219052 w 1208959"/>
              <a:gd name="connsiteY5" fmla="*/ 4221842 h 4248159"/>
              <a:gd name="connsiteX6" fmla="*/ 1208959 w 1208959"/>
              <a:gd name="connsiteY6" fmla="*/ 4092770 h 4248159"/>
              <a:gd name="connsiteX0" fmla="*/ 974405 w 1205926"/>
              <a:gd name="connsiteY0" fmla="*/ 0 h 4248159"/>
              <a:gd name="connsiteX1" fmla="*/ 189926 w 1205926"/>
              <a:gd name="connsiteY1" fmla="*/ 202941 h 4248159"/>
              <a:gd name="connsiteX2" fmla="*/ 43003 w 1205926"/>
              <a:gd name="connsiteY2" fmla="*/ 608303 h 4248159"/>
              <a:gd name="connsiteX3" fmla="*/ 13084 w 1205926"/>
              <a:gd name="connsiteY3" fmla="*/ 1653593 h 4248159"/>
              <a:gd name="connsiteX4" fmla="*/ 17358 w 1205926"/>
              <a:gd name="connsiteY4" fmla="*/ 3483431 h 4248159"/>
              <a:gd name="connsiteX5" fmla="*/ 216019 w 1205926"/>
              <a:gd name="connsiteY5" fmla="*/ 4221842 h 4248159"/>
              <a:gd name="connsiteX6" fmla="*/ 1205926 w 1205926"/>
              <a:gd name="connsiteY6" fmla="*/ 4092770 h 4248159"/>
              <a:gd name="connsiteX0" fmla="*/ 974405 w 974405"/>
              <a:gd name="connsiteY0" fmla="*/ 0 h 4554973"/>
              <a:gd name="connsiteX1" fmla="*/ 189926 w 974405"/>
              <a:gd name="connsiteY1" fmla="*/ 202941 h 4554973"/>
              <a:gd name="connsiteX2" fmla="*/ 43003 w 974405"/>
              <a:gd name="connsiteY2" fmla="*/ 608303 h 4554973"/>
              <a:gd name="connsiteX3" fmla="*/ 13084 w 974405"/>
              <a:gd name="connsiteY3" fmla="*/ 1653593 h 4554973"/>
              <a:gd name="connsiteX4" fmla="*/ 17358 w 974405"/>
              <a:gd name="connsiteY4" fmla="*/ 3483431 h 4554973"/>
              <a:gd name="connsiteX5" fmla="*/ 216019 w 974405"/>
              <a:gd name="connsiteY5" fmla="*/ 4221842 h 4554973"/>
              <a:gd name="connsiteX6" fmla="*/ 428038 w 974405"/>
              <a:gd name="connsiteY6" fmla="*/ 4553079 h 4554973"/>
              <a:gd name="connsiteX0" fmla="*/ 968208 w 968208"/>
              <a:gd name="connsiteY0" fmla="*/ 0 h 4556864"/>
              <a:gd name="connsiteX1" fmla="*/ 183729 w 968208"/>
              <a:gd name="connsiteY1" fmla="*/ 202941 h 4556864"/>
              <a:gd name="connsiteX2" fmla="*/ 36806 w 968208"/>
              <a:gd name="connsiteY2" fmla="*/ 608303 h 4556864"/>
              <a:gd name="connsiteX3" fmla="*/ 6887 w 968208"/>
              <a:gd name="connsiteY3" fmla="*/ 1653593 h 4556864"/>
              <a:gd name="connsiteX4" fmla="*/ 11161 w 968208"/>
              <a:gd name="connsiteY4" fmla="*/ 3483431 h 4556864"/>
              <a:gd name="connsiteX5" fmla="*/ 123063 w 968208"/>
              <a:gd name="connsiteY5" fmla="*/ 4363891 h 4556864"/>
              <a:gd name="connsiteX6" fmla="*/ 421841 w 968208"/>
              <a:gd name="connsiteY6" fmla="*/ 4553079 h 4556864"/>
              <a:gd name="connsiteX0" fmla="*/ 1030772 w 1030772"/>
              <a:gd name="connsiteY0" fmla="*/ 0 h 4556864"/>
              <a:gd name="connsiteX1" fmla="*/ 246293 w 1030772"/>
              <a:gd name="connsiteY1" fmla="*/ 202941 h 4556864"/>
              <a:gd name="connsiteX2" fmla="*/ 99370 w 1030772"/>
              <a:gd name="connsiteY2" fmla="*/ 608303 h 4556864"/>
              <a:gd name="connsiteX3" fmla="*/ 69451 w 1030772"/>
              <a:gd name="connsiteY3" fmla="*/ 1653593 h 4556864"/>
              <a:gd name="connsiteX4" fmla="*/ 3380 w 1030772"/>
              <a:gd name="connsiteY4" fmla="*/ 3436082 h 4556864"/>
              <a:gd name="connsiteX5" fmla="*/ 185627 w 1030772"/>
              <a:gd name="connsiteY5" fmla="*/ 4363891 h 4556864"/>
              <a:gd name="connsiteX6" fmla="*/ 484405 w 1030772"/>
              <a:gd name="connsiteY6" fmla="*/ 4553079 h 4556864"/>
              <a:gd name="connsiteX0" fmla="*/ 1028994 w 1028994"/>
              <a:gd name="connsiteY0" fmla="*/ 0 h 4556864"/>
              <a:gd name="connsiteX1" fmla="*/ 244515 w 1028994"/>
              <a:gd name="connsiteY1" fmla="*/ 202941 h 4556864"/>
              <a:gd name="connsiteX2" fmla="*/ 97592 w 1028994"/>
              <a:gd name="connsiteY2" fmla="*/ 608303 h 4556864"/>
              <a:gd name="connsiteX3" fmla="*/ 67673 w 1028994"/>
              <a:gd name="connsiteY3" fmla="*/ 1653593 h 4556864"/>
              <a:gd name="connsiteX4" fmla="*/ 1602 w 1028994"/>
              <a:gd name="connsiteY4" fmla="*/ 3436082 h 4556864"/>
              <a:gd name="connsiteX5" fmla="*/ 141642 w 1028994"/>
              <a:gd name="connsiteY5" fmla="*/ 4363890 h 4556864"/>
              <a:gd name="connsiteX6" fmla="*/ 482627 w 1028994"/>
              <a:gd name="connsiteY6" fmla="*/ 4553079 h 4556864"/>
              <a:gd name="connsiteX0" fmla="*/ 1028994 w 1028994"/>
              <a:gd name="connsiteY0" fmla="*/ 0 h 4822699"/>
              <a:gd name="connsiteX1" fmla="*/ 244515 w 1028994"/>
              <a:gd name="connsiteY1" fmla="*/ 202941 h 4822699"/>
              <a:gd name="connsiteX2" fmla="*/ 97592 w 1028994"/>
              <a:gd name="connsiteY2" fmla="*/ 608303 h 4822699"/>
              <a:gd name="connsiteX3" fmla="*/ 67673 w 1028994"/>
              <a:gd name="connsiteY3" fmla="*/ 1653593 h 4822699"/>
              <a:gd name="connsiteX4" fmla="*/ 1602 w 1028994"/>
              <a:gd name="connsiteY4" fmla="*/ 3436082 h 4822699"/>
              <a:gd name="connsiteX5" fmla="*/ 141642 w 1028994"/>
              <a:gd name="connsiteY5" fmla="*/ 4363890 h 4822699"/>
              <a:gd name="connsiteX6" fmla="*/ 302076 w 1028994"/>
              <a:gd name="connsiteY6" fmla="*/ 4821391 h 4822699"/>
              <a:gd name="connsiteX0" fmla="*/ 1041684 w 1041684"/>
              <a:gd name="connsiteY0" fmla="*/ 0 h 4823283"/>
              <a:gd name="connsiteX1" fmla="*/ 257205 w 1041684"/>
              <a:gd name="connsiteY1" fmla="*/ 202941 h 4823283"/>
              <a:gd name="connsiteX2" fmla="*/ 110282 w 1041684"/>
              <a:gd name="connsiteY2" fmla="*/ 608303 h 4823283"/>
              <a:gd name="connsiteX3" fmla="*/ 80363 w 1041684"/>
              <a:gd name="connsiteY3" fmla="*/ 1653593 h 4823283"/>
              <a:gd name="connsiteX4" fmla="*/ 14292 w 1041684"/>
              <a:gd name="connsiteY4" fmla="*/ 3436082 h 4823283"/>
              <a:gd name="connsiteX5" fmla="*/ 119159 w 1041684"/>
              <a:gd name="connsiteY5" fmla="*/ 4490155 h 4823283"/>
              <a:gd name="connsiteX6" fmla="*/ 314766 w 1041684"/>
              <a:gd name="connsiteY6" fmla="*/ 4821391 h 4823283"/>
              <a:gd name="connsiteX0" fmla="*/ 1004167 w 1004167"/>
              <a:gd name="connsiteY0" fmla="*/ 0 h 4681235"/>
              <a:gd name="connsiteX1" fmla="*/ 257205 w 1004167"/>
              <a:gd name="connsiteY1" fmla="*/ 60893 h 4681235"/>
              <a:gd name="connsiteX2" fmla="*/ 110282 w 1004167"/>
              <a:gd name="connsiteY2" fmla="*/ 466255 h 4681235"/>
              <a:gd name="connsiteX3" fmla="*/ 80363 w 1004167"/>
              <a:gd name="connsiteY3" fmla="*/ 1511545 h 4681235"/>
              <a:gd name="connsiteX4" fmla="*/ 14292 w 1004167"/>
              <a:gd name="connsiteY4" fmla="*/ 3294034 h 4681235"/>
              <a:gd name="connsiteX5" fmla="*/ 119159 w 1004167"/>
              <a:gd name="connsiteY5" fmla="*/ 4348107 h 4681235"/>
              <a:gd name="connsiteX6" fmla="*/ 314766 w 1004167"/>
              <a:gd name="connsiteY6" fmla="*/ 4679343 h 468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167" h="4681235">
                <a:moveTo>
                  <a:pt x="1004167" y="0"/>
                </a:moveTo>
                <a:cubicBezTo>
                  <a:pt x="926757" y="48380"/>
                  <a:pt x="406186" y="-16816"/>
                  <a:pt x="257205" y="60893"/>
                </a:cubicBezTo>
                <a:cubicBezTo>
                  <a:pt x="108224" y="138602"/>
                  <a:pt x="139756" y="224480"/>
                  <a:pt x="110282" y="466255"/>
                </a:cubicBezTo>
                <a:cubicBezTo>
                  <a:pt x="80808" y="708030"/>
                  <a:pt x="96361" y="1040249"/>
                  <a:pt x="80363" y="1511545"/>
                </a:cubicBezTo>
                <a:cubicBezTo>
                  <a:pt x="64365" y="1982841"/>
                  <a:pt x="7826" y="2821274"/>
                  <a:pt x="14292" y="3294034"/>
                </a:cubicBezTo>
                <a:cubicBezTo>
                  <a:pt x="20758" y="3766794"/>
                  <a:pt x="-64689" y="4251345"/>
                  <a:pt x="119159" y="4348107"/>
                </a:cubicBezTo>
                <a:cubicBezTo>
                  <a:pt x="303007" y="4444869"/>
                  <a:pt x="65604" y="4705952"/>
                  <a:pt x="314766" y="4679343"/>
                </a:cubicBezTo>
              </a:path>
            </a:pathLst>
          </a:custGeom>
          <a:noFill/>
          <a:ln w="38100">
            <a:solidFill>
              <a:srgbClr val="FF0000"/>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4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30A0B-E3B3-4555-81F9-E3CD2F0992E1}"/>
              </a:ext>
            </a:extLst>
          </p:cNvPr>
          <p:cNvSpPr>
            <a:spLocks noGrp="1"/>
          </p:cNvSpPr>
          <p:nvPr>
            <p:ph type="title"/>
          </p:nvPr>
        </p:nvSpPr>
        <p:spPr>
          <a:xfrm>
            <a:off x="527957" y="-8134"/>
            <a:ext cx="10515600" cy="662397"/>
          </a:xfrm>
        </p:spPr>
        <p:txBody>
          <a:bodyPr/>
          <a:lstStyle/>
          <a:p>
            <a:r>
              <a:rPr lang="en-US" dirty="0"/>
              <a:t>Single non-dominant pole case</a:t>
            </a:r>
          </a:p>
        </p:txBody>
      </p:sp>
      <p:sp>
        <p:nvSpPr>
          <p:cNvPr id="3" name="Segnaposto piè di pagina 2">
            <a:extLst>
              <a:ext uri="{FF2B5EF4-FFF2-40B4-BE49-F238E27FC236}">
                <a16:creationId xmlns:a16="http://schemas.microsoft.com/office/drawing/2014/main" id="{6D920A93-3C4D-423E-A237-9849A5DF7CF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16F6BFE-DBE7-45FB-87EC-C3E975AED73C}"/>
              </a:ext>
            </a:extLst>
          </p:cNvPr>
          <p:cNvSpPr>
            <a:spLocks noGrp="1"/>
          </p:cNvSpPr>
          <p:nvPr>
            <p:ph type="sldNum" sz="quarter" idx="12"/>
          </p:nvPr>
        </p:nvSpPr>
        <p:spPr/>
        <p:txBody>
          <a:bodyPr/>
          <a:lstStyle/>
          <a:p>
            <a:fld id="{02055017-B6DE-4C35-A63B-40EADAC97849}" type="slidenum">
              <a:rPr lang="en-US" smtClean="0"/>
              <a:t>22</a:t>
            </a:fld>
            <a:endParaRPr lang="en-US" dirty="0"/>
          </a:p>
        </p:txBody>
      </p:sp>
      <p:graphicFrame>
        <p:nvGraphicFramePr>
          <p:cNvPr id="6" name="Oggetto 5">
            <a:extLst>
              <a:ext uri="{FF2B5EF4-FFF2-40B4-BE49-F238E27FC236}">
                <a16:creationId xmlns:a16="http://schemas.microsoft.com/office/drawing/2014/main" id="{1A06F707-CA77-47F4-ACB0-5B14E93B0CD8}"/>
              </a:ext>
            </a:extLst>
          </p:cNvPr>
          <p:cNvGraphicFramePr>
            <a:graphicFrameLocks noChangeAspect="1"/>
          </p:cNvGraphicFramePr>
          <p:nvPr>
            <p:extLst>
              <p:ext uri="{D42A27DB-BD31-4B8C-83A1-F6EECF244321}">
                <p14:modId xmlns:p14="http://schemas.microsoft.com/office/powerpoint/2010/main" val="1812228306"/>
              </p:ext>
            </p:extLst>
          </p:nvPr>
        </p:nvGraphicFramePr>
        <p:xfrm>
          <a:off x="5823438" y="571894"/>
          <a:ext cx="3429000" cy="1065212"/>
        </p:xfrm>
        <a:graphic>
          <a:graphicData uri="http://schemas.openxmlformats.org/presentationml/2006/ole">
            <mc:AlternateContent xmlns:mc="http://schemas.openxmlformats.org/markup-compatibility/2006">
              <mc:Choice xmlns:v="urn:schemas-microsoft-com:vml" Requires="v">
                <p:oleObj spid="_x0000_s17553" name="Equation" r:id="rId3" imgW="1562040" imgH="482400" progId="Equation.DSMT4">
                  <p:embed/>
                </p:oleObj>
              </mc:Choice>
              <mc:Fallback>
                <p:oleObj name="Equation" r:id="rId3" imgW="1562040" imgH="482400" progId="Equation.DSMT4">
                  <p:embed/>
                  <p:pic>
                    <p:nvPicPr>
                      <p:cNvPr id="0" name="Object 1"/>
                      <p:cNvPicPr>
                        <a:picLocks noChangeAspect="1" noChangeArrowheads="1"/>
                      </p:cNvPicPr>
                      <p:nvPr/>
                    </p:nvPicPr>
                    <p:blipFill>
                      <a:blip r:embed="rId4"/>
                      <a:srcRect/>
                      <a:stretch>
                        <a:fillRect/>
                      </a:stretch>
                    </p:blipFill>
                    <p:spPr bwMode="auto">
                      <a:xfrm>
                        <a:off x="5823438" y="571894"/>
                        <a:ext cx="3429000" cy="1065212"/>
                      </a:xfrm>
                      <a:prstGeom prst="rect">
                        <a:avLst/>
                      </a:prstGeom>
                      <a:noFill/>
                    </p:spPr>
                  </p:pic>
                </p:oleObj>
              </mc:Fallback>
            </mc:AlternateContent>
          </a:graphicData>
        </a:graphic>
      </p:graphicFrame>
      <p:graphicFrame>
        <p:nvGraphicFramePr>
          <p:cNvPr id="8" name="Tabella 7">
            <a:extLst>
              <a:ext uri="{FF2B5EF4-FFF2-40B4-BE49-F238E27FC236}">
                <a16:creationId xmlns:a16="http://schemas.microsoft.com/office/drawing/2014/main" id="{084793CB-EB65-4549-B03C-807622EE002E}"/>
              </a:ext>
            </a:extLst>
          </p:cNvPr>
          <p:cNvGraphicFramePr>
            <a:graphicFrameLocks noGrp="1"/>
          </p:cNvGraphicFramePr>
          <p:nvPr>
            <p:extLst>
              <p:ext uri="{D42A27DB-BD31-4B8C-83A1-F6EECF244321}">
                <p14:modId xmlns:p14="http://schemas.microsoft.com/office/powerpoint/2010/main" val="1903184471"/>
              </p:ext>
            </p:extLst>
          </p:nvPr>
        </p:nvGraphicFramePr>
        <p:xfrm>
          <a:off x="6883531" y="4553384"/>
          <a:ext cx="4847862" cy="913470"/>
        </p:xfrm>
        <a:graphic>
          <a:graphicData uri="http://schemas.openxmlformats.org/drawingml/2006/table">
            <a:tbl>
              <a:tblPr firstRow="1" firstCol="1" lastRow="1" lastCol="1" bandRow="1" bandCol="1"/>
              <a:tblGrid>
                <a:gridCol w="807977">
                  <a:extLst>
                    <a:ext uri="{9D8B030D-6E8A-4147-A177-3AD203B41FA5}">
                      <a16:colId xmlns:a16="http://schemas.microsoft.com/office/drawing/2014/main" val="1588437696"/>
                    </a:ext>
                  </a:extLst>
                </a:gridCol>
                <a:gridCol w="807977">
                  <a:extLst>
                    <a:ext uri="{9D8B030D-6E8A-4147-A177-3AD203B41FA5}">
                      <a16:colId xmlns:a16="http://schemas.microsoft.com/office/drawing/2014/main" val="2634998831"/>
                    </a:ext>
                  </a:extLst>
                </a:gridCol>
                <a:gridCol w="807977">
                  <a:extLst>
                    <a:ext uri="{9D8B030D-6E8A-4147-A177-3AD203B41FA5}">
                      <a16:colId xmlns:a16="http://schemas.microsoft.com/office/drawing/2014/main" val="1295740839"/>
                    </a:ext>
                  </a:extLst>
                </a:gridCol>
                <a:gridCol w="807977">
                  <a:extLst>
                    <a:ext uri="{9D8B030D-6E8A-4147-A177-3AD203B41FA5}">
                      <a16:colId xmlns:a16="http://schemas.microsoft.com/office/drawing/2014/main" val="2685298649"/>
                    </a:ext>
                  </a:extLst>
                </a:gridCol>
                <a:gridCol w="807977">
                  <a:extLst>
                    <a:ext uri="{9D8B030D-6E8A-4147-A177-3AD203B41FA5}">
                      <a16:colId xmlns:a16="http://schemas.microsoft.com/office/drawing/2014/main" val="3259856637"/>
                    </a:ext>
                  </a:extLst>
                </a:gridCol>
                <a:gridCol w="807977">
                  <a:extLst>
                    <a:ext uri="{9D8B030D-6E8A-4147-A177-3AD203B41FA5}">
                      <a16:colId xmlns:a16="http://schemas.microsoft.com/office/drawing/2014/main" val="91404266"/>
                    </a:ext>
                  </a:extLst>
                </a:gridCol>
              </a:tblGrid>
              <a:tr h="456735">
                <a:tc>
                  <a:txBody>
                    <a:bodyPr/>
                    <a:lstStyle/>
                    <a:p>
                      <a:pPr algn="just">
                        <a:spcAft>
                          <a:spcPts val="600"/>
                        </a:spcAft>
                      </a:pPr>
                      <a:r>
                        <a:rPr lang="en-US" sz="2400">
                          <a:effectLst/>
                          <a:latin typeface="Symbol" panose="05050102010706020507" pitchFamily="18" charset="2"/>
                          <a:ea typeface="Times New Roman" panose="02020603050405020304" pitchFamily="18" charset="0"/>
                        </a:rPr>
                        <a:t>s</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922624"/>
                  </a:ext>
                </a:extLst>
              </a:tr>
              <a:tr h="456735">
                <a:tc>
                  <a:txBody>
                    <a:bodyPr/>
                    <a:lstStyle/>
                    <a:p>
                      <a:pPr algn="just">
                        <a:spcAft>
                          <a:spcPts val="600"/>
                        </a:spcAft>
                      </a:pPr>
                      <a:r>
                        <a:rPr lang="en-US" sz="2400">
                          <a:effectLst/>
                          <a:latin typeface="Symbol" panose="05050102010706020507" pitchFamily="18" charset="2"/>
                          <a:ea typeface="Times New Roman" panose="02020603050405020304" pitchFamily="18" charset="0"/>
                        </a:rPr>
                        <a:t>f</a:t>
                      </a:r>
                      <a:r>
                        <a:rPr lang="en-US" sz="2400" baseline="-25000">
                          <a:effectLst/>
                          <a:latin typeface="Times New Roman" panose="02020603050405020304" pitchFamily="18" charset="0"/>
                          <a:ea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63.4°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78.7°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758443"/>
                  </a:ext>
                </a:extLst>
              </a:tr>
            </a:tbl>
          </a:graphicData>
        </a:graphic>
      </p:graphicFrame>
      <p:graphicFrame>
        <p:nvGraphicFramePr>
          <p:cNvPr id="10" name="Oggetto 9">
            <a:extLst>
              <a:ext uri="{FF2B5EF4-FFF2-40B4-BE49-F238E27FC236}">
                <a16:creationId xmlns:a16="http://schemas.microsoft.com/office/drawing/2014/main" id="{3799A909-4471-4661-939A-9C174E3B250C}"/>
              </a:ext>
            </a:extLst>
          </p:cNvPr>
          <p:cNvGraphicFramePr>
            <a:graphicFrameLocks noChangeAspect="1"/>
          </p:cNvGraphicFramePr>
          <p:nvPr>
            <p:extLst>
              <p:ext uri="{D42A27DB-BD31-4B8C-83A1-F6EECF244321}">
                <p14:modId xmlns:p14="http://schemas.microsoft.com/office/powerpoint/2010/main" val="1368186851"/>
              </p:ext>
            </p:extLst>
          </p:nvPr>
        </p:nvGraphicFramePr>
        <p:xfrm>
          <a:off x="7048839" y="3187638"/>
          <a:ext cx="1030288" cy="952500"/>
        </p:xfrm>
        <a:graphic>
          <a:graphicData uri="http://schemas.openxmlformats.org/presentationml/2006/ole">
            <mc:AlternateContent xmlns:mc="http://schemas.openxmlformats.org/markup-compatibility/2006">
              <mc:Choice xmlns:v="urn:schemas-microsoft-com:vml" Requires="v">
                <p:oleObj spid="_x0000_s17554" name="Equation" r:id="rId5" imgW="469800" imgH="431640" progId="Equation.DSMT4">
                  <p:embed/>
                </p:oleObj>
              </mc:Choice>
              <mc:Fallback>
                <p:oleObj name="Equation" r:id="rId5" imgW="469800" imgH="431640" progId="Equation.DSMT4">
                  <p:embed/>
                  <p:pic>
                    <p:nvPicPr>
                      <p:cNvPr id="6" name="Oggetto 5">
                        <a:extLst>
                          <a:ext uri="{FF2B5EF4-FFF2-40B4-BE49-F238E27FC236}">
                            <a16:creationId xmlns:a16="http://schemas.microsoft.com/office/drawing/2014/main" id="{1A06F707-CA77-47F4-ACB0-5B14E93B0CD8}"/>
                          </a:ext>
                        </a:extLst>
                      </p:cNvPr>
                      <p:cNvPicPr>
                        <a:picLocks noChangeAspect="1" noChangeArrowheads="1"/>
                      </p:cNvPicPr>
                      <p:nvPr/>
                    </p:nvPicPr>
                    <p:blipFill>
                      <a:blip r:embed="rId6"/>
                      <a:srcRect/>
                      <a:stretch>
                        <a:fillRect/>
                      </a:stretch>
                    </p:blipFill>
                    <p:spPr bwMode="auto">
                      <a:xfrm>
                        <a:off x="7048839" y="3187638"/>
                        <a:ext cx="1030288" cy="95250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67835DB-B0C0-4B4B-A253-8928BE263CAD}"/>
              </a:ext>
            </a:extLst>
          </p:cNvPr>
          <p:cNvGraphicFramePr>
            <a:graphicFrameLocks noChangeAspect="1"/>
          </p:cNvGraphicFramePr>
          <p:nvPr>
            <p:extLst>
              <p:ext uri="{D42A27DB-BD31-4B8C-83A1-F6EECF244321}">
                <p14:modId xmlns:p14="http://schemas.microsoft.com/office/powerpoint/2010/main" val="2719443710"/>
              </p:ext>
            </p:extLst>
          </p:nvPr>
        </p:nvGraphicFramePr>
        <p:xfrm>
          <a:off x="9182781" y="571894"/>
          <a:ext cx="2481262" cy="1065213"/>
        </p:xfrm>
        <a:graphic>
          <a:graphicData uri="http://schemas.openxmlformats.org/presentationml/2006/ole">
            <mc:AlternateContent xmlns:mc="http://schemas.openxmlformats.org/markup-compatibility/2006">
              <mc:Choice xmlns:v="urn:schemas-microsoft-com:vml" Requires="v">
                <p:oleObj spid="_x0000_s17555" name="Equation" r:id="rId7" imgW="1130040" imgH="482400" progId="Equation.DSMT4">
                  <p:embed/>
                </p:oleObj>
              </mc:Choice>
              <mc:Fallback>
                <p:oleObj name="Equation" r:id="rId7" imgW="1130040" imgH="482400" progId="Equation.DSMT4">
                  <p:embed/>
                  <p:pic>
                    <p:nvPicPr>
                      <p:cNvPr id="6" name="Oggetto 5">
                        <a:extLst>
                          <a:ext uri="{FF2B5EF4-FFF2-40B4-BE49-F238E27FC236}">
                            <a16:creationId xmlns:a16="http://schemas.microsoft.com/office/drawing/2014/main" id="{1A06F707-CA77-47F4-ACB0-5B14E93B0CD8}"/>
                          </a:ext>
                        </a:extLst>
                      </p:cNvPr>
                      <p:cNvPicPr>
                        <a:picLocks noChangeAspect="1" noChangeArrowheads="1"/>
                      </p:cNvPicPr>
                      <p:nvPr/>
                    </p:nvPicPr>
                    <p:blipFill>
                      <a:blip r:embed="rId8"/>
                      <a:srcRect/>
                      <a:stretch>
                        <a:fillRect/>
                      </a:stretch>
                    </p:blipFill>
                    <p:spPr bwMode="auto">
                      <a:xfrm>
                        <a:off x="9182781" y="571894"/>
                        <a:ext cx="2481262" cy="1065213"/>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BAEE7B03-85D2-4282-8695-778C7DD4140B}"/>
              </a:ext>
            </a:extLst>
          </p:cNvPr>
          <p:cNvGraphicFramePr>
            <a:graphicFrameLocks noChangeAspect="1"/>
          </p:cNvGraphicFramePr>
          <p:nvPr>
            <p:extLst>
              <p:ext uri="{D42A27DB-BD31-4B8C-83A1-F6EECF244321}">
                <p14:modId xmlns:p14="http://schemas.microsoft.com/office/powerpoint/2010/main" val="2513338782"/>
              </p:ext>
            </p:extLst>
          </p:nvPr>
        </p:nvGraphicFramePr>
        <p:xfrm>
          <a:off x="7964928" y="1836840"/>
          <a:ext cx="2508250" cy="1065212"/>
        </p:xfrm>
        <a:graphic>
          <a:graphicData uri="http://schemas.openxmlformats.org/presentationml/2006/ole">
            <mc:AlternateContent xmlns:mc="http://schemas.openxmlformats.org/markup-compatibility/2006">
              <mc:Choice xmlns:v="urn:schemas-microsoft-com:vml" Requires="v">
                <p:oleObj spid="_x0000_s17556" name="Equation" r:id="rId9" imgW="1143000" imgH="482400" progId="Equation.DSMT4">
                  <p:embed/>
                </p:oleObj>
              </mc:Choice>
              <mc:Fallback>
                <p:oleObj name="Equation" r:id="rId9" imgW="1143000" imgH="482400" progId="Equation.DSMT4">
                  <p:embed/>
                  <p:pic>
                    <p:nvPicPr>
                      <p:cNvPr id="11" name="Oggetto 10">
                        <a:extLst>
                          <a:ext uri="{FF2B5EF4-FFF2-40B4-BE49-F238E27FC236}">
                            <a16:creationId xmlns:a16="http://schemas.microsoft.com/office/drawing/2014/main" id="{567835DB-B0C0-4B4B-A253-8928BE263CAD}"/>
                          </a:ext>
                        </a:extLst>
                      </p:cNvPr>
                      <p:cNvPicPr>
                        <a:picLocks noChangeAspect="1" noChangeArrowheads="1"/>
                      </p:cNvPicPr>
                      <p:nvPr/>
                    </p:nvPicPr>
                    <p:blipFill>
                      <a:blip r:embed="rId10"/>
                      <a:srcRect/>
                      <a:stretch>
                        <a:fillRect/>
                      </a:stretch>
                    </p:blipFill>
                    <p:spPr bwMode="auto">
                      <a:xfrm>
                        <a:off x="7964928" y="1836840"/>
                        <a:ext cx="2508250" cy="106521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6183F18E-CC83-4F1E-A2FA-11629E01BF38}"/>
              </a:ext>
            </a:extLst>
          </p:cNvPr>
          <p:cNvSpPr txBox="1"/>
          <p:nvPr/>
        </p:nvSpPr>
        <p:spPr>
          <a:xfrm>
            <a:off x="8425543" y="3352290"/>
            <a:ext cx="2618014" cy="830997"/>
          </a:xfrm>
          <a:prstGeom prst="rect">
            <a:avLst/>
          </a:prstGeom>
          <a:noFill/>
        </p:spPr>
        <p:txBody>
          <a:bodyPr wrap="square" rtlCol="0">
            <a:spAutoFit/>
          </a:bodyPr>
          <a:lstStyle/>
          <a:p>
            <a:r>
              <a:rPr lang="en-US" sz="2400" dirty="0">
                <a:solidFill>
                  <a:srgbClr val="FF0000"/>
                </a:solidFill>
                <a:latin typeface="Symbol" panose="05050102010706020507" pitchFamily="18" charset="2"/>
                <a:cs typeface="Arial" panose="020B0604020202020204" pitchFamily="34" charset="0"/>
              </a:rPr>
              <a:t>s</a:t>
            </a:r>
            <a:r>
              <a:rPr lang="en-US" sz="2400" dirty="0">
                <a:solidFill>
                  <a:srgbClr val="FF0000"/>
                </a:solidFill>
                <a:latin typeface="Arial" panose="020B0604020202020204" pitchFamily="34" charset="0"/>
                <a:cs typeface="Arial" panose="020B0604020202020204" pitchFamily="34" charset="0"/>
              </a:rPr>
              <a:t> is an important design parameter</a:t>
            </a:r>
          </a:p>
        </p:txBody>
      </p:sp>
      <p:sp>
        <p:nvSpPr>
          <p:cNvPr id="13" name="Rettangolo con angoli arrotondati 12">
            <a:extLst>
              <a:ext uri="{FF2B5EF4-FFF2-40B4-BE49-F238E27FC236}">
                <a16:creationId xmlns:a16="http://schemas.microsoft.com/office/drawing/2014/main" id="{A5AA837A-218D-4BCD-810B-13834695F156}"/>
              </a:ext>
            </a:extLst>
          </p:cNvPr>
          <p:cNvSpPr/>
          <p:nvPr/>
        </p:nvSpPr>
        <p:spPr>
          <a:xfrm>
            <a:off x="10128739" y="4553383"/>
            <a:ext cx="756138" cy="913471"/>
          </a:xfrm>
          <a:prstGeom prst="roundRect">
            <a:avLst/>
          </a:prstGeom>
          <a:solidFill>
            <a:schemeClr val="accent4">
              <a:lumMod val="20000"/>
              <a:lumOff val="80000"/>
              <a:alpha val="53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5715274E-F8EF-409D-AAC3-0CBE339E6EAA}"/>
              </a:ext>
            </a:extLst>
          </p:cNvPr>
          <p:cNvSpPr txBox="1"/>
          <p:nvPr/>
        </p:nvSpPr>
        <p:spPr>
          <a:xfrm>
            <a:off x="4106171" y="1586089"/>
            <a:ext cx="2428870"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design for</a:t>
            </a:r>
          </a:p>
          <a:p>
            <a:r>
              <a:rPr lang="en-US" sz="2400">
                <a:latin typeface="Arial" panose="020B0604020202020204" pitchFamily="34" charset="0"/>
                <a:cs typeface="Arial" panose="020B0604020202020204" pitchFamily="34" charset="0"/>
              </a:rPr>
              <a:t>unity-gain stable</a:t>
            </a:r>
          </a:p>
          <a:p>
            <a:r>
              <a:rPr lang="en-US" sz="2400">
                <a:latin typeface="Arial" panose="020B0604020202020204" pitchFamily="34" charset="0"/>
                <a:cs typeface="Arial" panose="020B0604020202020204" pitchFamily="34" charset="0"/>
              </a:rPr>
              <a:t>op-amps</a:t>
            </a:r>
          </a:p>
        </p:txBody>
      </p:sp>
      <p:sp>
        <p:nvSpPr>
          <p:cNvPr id="17" name="CasellaDiTesto 16">
            <a:extLst>
              <a:ext uri="{FF2B5EF4-FFF2-40B4-BE49-F238E27FC236}">
                <a16:creationId xmlns:a16="http://schemas.microsoft.com/office/drawing/2014/main" id="{50D437A4-54EF-440D-93AE-3D0CBD3DF4CA}"/>
              </a:ext>
            </a:extLst>
          </p:cNvPr>
          <p:cNvSpPr txBox="1"/>
          <p:nvPr/>
        </p:nvSpPr>
        <p:spPr>
          <a:xfrm>
            <a:off x="8983233" y="5572089"/>
            <a:ext cx="2291012" cy="461665"/>
          </a:xfrm>
          <a:prstGeom prst="rect">
            <a:avLst/>
          </a:prstGeom>
          <a:noFill/>
        </p:spPr>
        <p:txBody>
          <a:bodyPr wrap="none" rtlCol="0">
            <a:spAutoFit/>
          </a:bodyPr>
          <a:lstStyle/>
          <a:p>
            <a:r>
              <a:rPr lang="en-US" sz="2400">
                <a:solidFill>
                  <a:srgbClr val="FF0000"/>
                </a:solidFill>
                <a:latin typeface="Arial" panose="020B0604020202020204" pitchFamily="34" charset="0"/>
                <a:cs typeface="Arial" panose="020B0604020202020204" pitchFamily="34" charset="0"/>
              </a:rPr>
              <a:t>frequent choice</a:t>
            </a:r>
          </a:p>
        </p:txBody>
      </p:sp>
      <p:pic>
        <p:nvPicPr>
          <p:cNvPr id="15" name="Immagine 14">
            <a:extLst>
              <a:ext uri="{FF2B5EF4-FFF2-40B4-BE49-F238E27FC236}">
                <a16:creationId xmlns:a16="http://schemas.microsoft.com/office/drawing/2014/main" id="{D19C04A1-18DF-48B8-BA9A-3580FD2094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837" y="1122173"/>
            <a:ext cx="5591697" cy="5072879"/>
          </a:xfrm>
          <a:prstGeom prst="rect">
            <a:avLst/>
          </a:prstGeom>
        </p:spPr>
      </p:pic>
    </p:spTree>
    <p:extLst>
      <p:ext uri="{BB962C8B-B14F-4D97-AF65-F5344CB8AC3E}">
        <p14:creationId xmlns:p14="http://schemas.microsoft.com/office/powerpoint/2010/main" val="19108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B67ED-717B-4D66-82CB-52575A78E783}"/>
              </a:ext>
            </a:extLst>
          </p:cNvPr>
          <p:cNvSpPr>
            <a:spLocks noGrp="1"/>
          </p:cNvSpPr>
          <p:nvPr>
            <p:ph type="title"/>
          </p:nvPr>
        </p:nvSpPr>
        <p:spPr/>
        <p:txBody>
          <a:bodyPr/>
          <a:lstStyle/>
          <a:p>
            <a:r>
              <a:rPr lang="en-US" dirty="0"/>
              <a:t>Design specifications for the amplifier response speed </a:t>
            </a:r>
          </a:p>
        </p:txBody>
      </p:sp>
      <p:sp>
        <p:nvSpPr>
          <p:cNvPr id="3" name="Segnaposto piè di pagina 2">
            <a:extLst>
              <a:ext uri="{FF2B5EF4-FFF2-40B4-BE49-F238E27FC236}">
                <a16:creationId xmlns:a16="http://schemas.microsoft.com/office/drawing/2014/main" id="{C645D958-B5FB-4845-8CFF-EA59B3B7985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E2B495B-FA49-4365-8950-5668B51473C7}"/>
              </a:ext>
            </a:extLst>
          </p:cNvPr>
          <p:cNvSpPr>
            <a:spLocks noGrp="1"/>
          </p:cNvSpPr>
          <p:nvPr>
            <p:ph type="sldNum" sz="quarter" idx="12"/>
          </p:nvPr>
        </p:nvSpPr>
        <p:spPr/>
        <p:txBody>
          <a:bodyPr/>
          <a:lstStyle/>
          <a:p>
            <a:fld id="{02055017-B6DE-4C35-A63B-40EADAC97849}" type="slidenum">
              <a:rPr lang="en-US" smtClean="0"/>
              <a:t>23</a:t>
            </a:fld>
            <a:endParaRPr lang="en-US" dirty="0"/>
          </a:p>
        </p:txBody>
      </p:sp>
      <p:sp>
        <p:nvSpPr>
          <p:cNvPr id="5" name="CasellaDiTesto 4">
            <a:extLst>
              <a:ext uri="{FF2B5EF4-FFF2-40B4-BE49-F238E27FC236}">
                <a16:creationId xmlns:a16="http://schemas.microsoft.com/office/drawing/2014/main" id="{B74DDF71-4124-45AC-B381-0A075ED0C67D}"/>
              </a:ext>
            </a:extLst>
          </p:cNvPr>
          <p:cNvSpPr txBox="1"/>
          <p:nvPr/>
        </p:nvSpPr>
        <p:spPr>
          <a:xfrm>
            <a:off x="394398" y="1106071"/>
            <a:ext cx="525350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Gain-</a:t>
            </a:r>
            <a:r>
              <a:rPr lang="en-US" sz="2400" dirty="0" err="1">
                <a:latin typeface="Arial" panose="020B0604020202020204" pitchFamily="34" charset="0"/>
                <a:cs typeface="Arial" panose="020B0604020202020204" pitchFamily="34" charset="0"/>
              </a:rPr>
              <a:t>BandWidth</a:t>
            </a:r>
            <a:r>
              <a:rPr lang="en-US" sz="2400" dirty="0">
                <a:latin typeface="Arial" panose="020B0604020202020204" pitchFamily="34" charset="0"/>
                <a:cs typeface="Arial" panose="020B0604020202020204" pitchFamily="34" charset="0"/>
              </a:rPr>
              <a:t> product (GBW)</a:t>
            </a:r>
          </a:p>
        </p:txBody>
      </p:sp>
      <p:sp>
        <p:nvSpPr>
          <p:cNvPr id="6" name="CasellaDiTesto 5">
            <a:extLst>
              <a:ext uri="{FF2B5EF4-FFF2-40B4-BE49-F238E27FC236}">
                <a16:creationId xmlns:a16="http://schemas.microsoft.com/office/drawing/2014/main" id="{058FB6C1-CECC-48F2-BE66-21410274D4E3}"/>
              </a:ext>
            </a:extLst>
          </p:cNvPr>
          <p:cNvSpPr txBox="1"/>
          <p:nvPr/>
        </p:nvSpPr>
        <p:spPr>
          <a:xfrm>
            <a:off x="691768" y="1648045"/>
            <a:ext cx="54232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 single pole frequency response: </a:t>
            </a:r>
          </a:p>
        </p:txBody>
      </p:sp>
      <p:graphicFrame>
        <p:nvGraphicFramePr>
          <p:cNvPr id="7" name="Oggetto 6">
            <a:extLst>
              <a:ext uri="{FF2B5EF4-FFF2-40B4-BE49-F238E27FC236}">
                <a16:creationId xmlns:a16="http://schemas.microsoft.com/office/drawing/2014/main" id="{9126EFD2-4601-4881-82F5-61F77663B6B2}"/>
              </a:ext>
            </a:extLst>
          </p:cNvPr>
          <p:cNvGraphicFramePr>
            <a:graphicFrameLocks noChangeAspect="1"/>
          </p:cNvGraphicFramePr>
          <p:nvPr>
            <p:extLst>
              <p:ext uri="{D42A27DB-BD31-4B8C-83A1-F6EECF244321}">
                <p14:modId xmlns:p14="http://schemas.microsoft.com/office/powerpoint/2010/main" val="2350002481"/>
              </p:ext>
            </p:extLst>
          </p:nvPr>
        </p:nvGraphicFramePr>
        <p:xfrm>
          <a:off x="1358365" y="2129147"/>
          <a:ext cx="1476375" cy="504825"/>
        </p:xfrm>
        <a:graphic>
          <a:graphicData uri="http://schemas.openxmlformats.org/presentationml/2006/ole">
            <mc:AlternateContent xmlns:mc="http://schemas.openxmlformats.org/markup-compatibility/2006">
              <mc:Choice xmlns:v="urn:schemas-microsoft-com:vml" Requires="v">
                <p:oleObj spid="_x0000_s19552" name="Equation" r:id="rId3" imgW="672840" imgH="228600" progId="Equation.DSMT4">
                  <p:embed/>
                </p:oleObj>
              </mc:Choice>
              <mc:Fallback>
                <p:oleObj name="Equation" r:id="rId3" imgW="672840" imgH="228600" progId="Equation.DSMT4">
                  <p:embed/>
                  <p:pic>
                    <p:nvPicPr>
                      <p:cNvPr id="12" name="Oggetto 11">
                        <a:extLst>
                          <a:ext uri="{FF2B5EF4-FFF2-40B4-BE49-F238E27FC236}">
                            <a16:creationId xmlns:a16="http://schemas.microsoft.com/office/drawing/2014/main" id="{BAEE7B03-85D2-4282-8695-778C7DD4140B}"/>
                          </a:ext>
                        </a:extLst>
                      </p:cNvPr>
                      <p:cNvPicPr>
                        <a:picLocks noChangeAspect="1" noChangeArrowheads="1"/>
                      </p:cNvPicPr>
                      <p:nvPr/>
                    </p:nvPicPr>
                    <p:blipFill>
                      <a:blip r:embed="rId4"/>
                      <a:srcRect/>
                      <a:stretch>
                        <a:fillRect/>
                      </a:stretch>
                    </p:blipFill>
                    <p:spPr bwMode="auto">
                      <a:xfrm>
                        <a:off x="1358365" y="2129147"/>
                        <a:ext cx="1476375" cy="504825"/>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F43FB303-155A-4A50-9072-ACC360C603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4163" y="2735389"/>
            <a:ext cx="2739323" cy="1387221"/>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14B3FD2-3AB0-4E69-9B42-89178F1F31F7}"/>
                  </a:ext>
                </a:extLst>
              </p:cNvPr>
              <p:cNvSpPr txBox="1"/>
              <p:nvPr/>
            </p:nvSpPr>
            <p:spPr>
              <a:xfrm>
                <a:off x="1358365" y="2633972"/>
                <a:ext cx="566373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 a closed loop configuration, the upper</a:t>
                </a:r>
              </a:p>
              <a:p>
                <a:r>
                  <a:rPr lang="en-US" sz="2400" dirty="0">
                    <a:latin typeface="Arial" panose="020B0604020202020204" pitchFamily="34" charset="0"/>
                    <a:cs typeface="Arial" panose="020B0604020202020204" pitchFamily="34" charset="0"/>
                  </a:rPr>
                  <a:t>band limit is given by: </a:t>
                </a:r>
                <a14:m>
                  <m:oMath xmlns:m="http://schemas.openxmlformats.org/officeDocument/2006/math">
                    <m:sSub>
                      <m:sSubPr>
                        <m:ctrlPr>
                          <a:rPr lang="it-IT" sz="2400" b="0" i="1" smtClean="0">
                            <a:latin typeface="Cambria Math" panose="02040503050406030204" pitchFamily="18" charset="0"/>
                            <a:cs typeface="Arial" panose="020B0604020202020204" pitchFamily="34" charset="0"/>
                          </a:rPr>
                        </m:ctrlPr>
                      </m:sSubPr>
                      <m:e>
                        <m:r>
                          <a:rPr lang="it-IT" sz="2400" b="0" i="1" smtClean="0">
                            <a:latin typeface="Cambria Math" panose="02040503050406030204" pitchFamily="18" charset="0"/>
                            <a:cs typeface="Arial" panose="020B0604020202020204" pitchFamily="34" charset="0"/>
                          </a:rPr>
                          <m:t>𝑓</m:t>
                        </m:r>
                      </m:e>
                      <m:sub>
                        <m:r>
                          <a:rPr lang="it-IT" sz="2400" b="0" i="1" smtClean="0">
                            <a:latin typeface="Cambria Math" panose="02040503050406030204" pitchFamily="18" charset="0"/>
                            <a:cs typeface="Arial" panose="020B0604020202020204" pitchFamily="34" charset="0"/>
                          </a:rPr>
                          <m:t>𝐻</m:t>
                        </m:r>
                      </m:sub>
                    </m:sSub>
                    <m:r>
                      <a:rPr lang="it-IT" sz="2400" b="0" i="0" smtClean="0">
                        <a:latin typeface="Cambria Math" panose="02040503050406030204" pitchFamily="18" charset="0"/>
                        <a:cs typeface="Arial" panose="020B0604020202020204" pitchFamily="34" charset="0"/>
                      </a:rPr>
                      <m:t>=</m:t>
                    </m:r>
                    <m:r>
                      <a:rPr lang="it-IT" sz="2400" b="0" i="1" smtClean="0">
                        <a:latin typeface="Cambria Math" panose="02040503050406030204" pitchFamily="18" charset="0"/>
                        <a:cs typeface="Arial" panose="020B0604020202020204" pitchFamily="34" charset="0"/>
                      </a:rPr>
                      <m:t>𝐺𝐵𝑊</m:t>
                    </m:r>
                    <m:r>
                      <a:rPr lang="it-IT" sz="2400" b="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it-IT" sz="2400" b="0" i="1" smtClean="0">
                            <a:latin typeface="Cambria Math" panose="02040503050406030204" pitchFamily="18" charset="0"/>
                            <a:ea typeface="Cambria Math" panose="02040503050406030204" pitchFamily="18" charset="0"/>
                            <a:cs typeface="Arial" panose="020B0604020202020204" pitchFamily="34" charset="0"/>
                          </a:rPr>
                        </m:ctrlPr>
                      </m:dPr>
                      <m:e>
                        <m:r>
                          <a:rPr lang="it-IT" sz="2400" b="0" i="1" smtClean="0">
                            <a:latin typeface="Cambria Math" panose="02040503050406030204" pitchFamily="18" charset="0"/>
                            <a:ea typeface="Cambria Math" panose="02040503050406030204" pitchFamily="18" charset="0"/>
                            <a:cs typeface="Arial" panose="020B0604020202020204" pitchFamily="34" charset="0"/>
                          </a:rPr>
                          <m:t>𝛽</m:t>
                        </m:r>
                      </m:e>
                    </m:d>
                  </m:oMath>
                </a14:m>
                <a:endParaRPr lang="en-US" sz="2400" dirty="0">
                  <a:latin typeface="Arial" panose="020B0604020202020204" pitchFamily="34" charset="0"/>
                  <a:cs typeface="Arial" panose="020B0604020202020204" pitchFamily="34" charset="0"/>
                </a:endParaRPr>
              </a:p>
            </p:txBody>
          </p:sp>
        </mc:Choice>
        <mc:Fallback xmlns="">
          <p:sp>
            <p:nvSpPr>
              <p:cNvPr id="11" name="CasellaDiTesto 10">
                <a:extLst>
                  <a:ext uri="{FF2B5EF4-FFF2-40B4-BE49-F238E27FC236}">
                    <a16:creationId xmlns:a16="http://schemas.microsoft.com/office/drawing/2014/main" id="{D14B3FD2-3AB0-4E69-9B42-89178F1F31F7}"/>
                  </a:ext>
                </a:extLst>
              </p:cNvPr>
              <p:cNvSpPr txBox="1">
                <a:spLocks noRot="1" noChangeAspect="1" noMove="1" noResize="1" noEditPoints="1" noAdjustHandles="1" noChangeArrowheads="1" noChangeShapeType="1" noTextEdit="1"/>
              </p:cNvSpPr>
              <p:nvPr/>
            </p:nvSpPr>
            <p:spPr>
              <a:xfrm>
                <a:off x="1358365" y="2633972"/>
                <a:ext cx="5663730" cy="830997"/>
              </a:xfrm>
              <a:prstGeom prst="rect">
                <a:avLst/>
              </a:prstGeom>
              <a:blipFill>
                <a:blip r:embed="rId7"/>
                <a:stretch>
                  <a:fillRect l="-1722" t="-5147" r="-753" b="-16912"/>
                </a:stretch>
              </a:blipFill>
            </p:spPr>
            <p:txBody>
              <a:bodyPr/>
              <a:lstStyle/>
              <a:p>
                <a:r>
                  <a:rPr lang="en-US">
                    <a:noFill/>
                  </a:rPr>
                  <a:t> </a:t>
                </a:r>
              </a:p>
            </p:txBody>
          </p:sp>
        </mc:Fallback>
      </mc:AlternateContent>
      <p:graphicFrame>
        <p:nvGraphicFramePr>
          <p:cNvPr id="12" name="Oggetto 11">
            <a:extLst>
              <a:ext uri="{FF2B5EF4-FFF2-40B4-BE49-F238E27FC236}">
                <a16:creationId xmlns:a16="http://schemas.microsoft.com/office/drawing/2014/main" id="{346701FD-DDD2-4B5C-9AA8-4D264BF390B2}"/>
              </a:ext>
            </a:extLst>
          </p:cNvPr>
          <p:cNvGraphicFramePr>
            <a:graphicFrameLocks noChangeAspect="1"/>
          </p:cNvGraphicFramePr>
          <p:nvPr>
            <p:extLst>
              <p:ext uri="{D42A27DB-BD31-4B8C-83A1-F6EECF244321}">
                <p14:modId xmlns:p14="http://schemas.microsoft.com/office/powerpoint/2010/main" val="2498318234"/>
              </p:ext>
            </p:extLst>
          </p:nvPr>
        </p:nvGraphicFramePr>
        <p:xfrm>
          <a:off x="10698955" y="3140888"/>
          <a:ext cx="1309688" cy="925512"/>
        </p:xfrm>
        <a:graphic>
          <a:graphicData uri="http://schemas.openxmlformats.org/presentationml/2006/ole">
            <mc:AlternateContent xmlns:mc="http://schemas.openxmlformats.org/markup-compatibility/2006">
              <mc:Choice xmlns:v="urn:schemas-microsoft-com:vml" Requires="v">
                <p:oleObj spid="_x0000_s19553" name="Equation" r:id="rId8" imgW="596880" imgH="419040" progId="Equation.DSMT4">
                  <p:embed/>
                </p:oleObj>
              </mc:Choice>
              <mc:Fallback>
                <p:oleObj name="Equation" r:id="rId8" imgW="596880" imgH="419040" progId="Equation.DSMT4">
                  <p:embed/>
                  <p:pic>
                    <p:nvPicPr>
                      <p:cNvPr id="7" name="Oggetto 6">
                        <a:extLst>
                          <a:ext uri="{FF2B5EF4-FFF2-40B4-BE49-F238E27FC236}">
                            <a16:creationId xmlns:a16="http://schemas.microsoft.com/office/drawing/2014/main" id="{9126EFD2-4601-4881-82F5-61F77663B6B2}"/>
                          </a:ext>
                        </a:extLst>
                      </p:cNvPr>
                      <p:cNvPicPr>
                        <a:picLocks noChangeAspect="1" noChangeArrowheads="1"/>
                      </p:cNvPicPr>
                      <p:nvPr/>
                    </p:nvPicPr>
                    <p:blipFill>
                      <a:blip r:embed="rId9"/>
                      <a:srcRect/>
                      <a:stretch>
                        <a:fillRect/>
                      </a:stretch>
                    </p:blipFill>
                    <p:spPr bwMode="auto">
                      <a:xfrm>
                        <a:off x="10698955" y="3140888"/>
                        <a:ext cx="1309688" cy="925512"/>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156EE2D0-649C-4C0C-B23A-0399A3E65DBA}"/>
              </a:ext>
            </a:extLst>
          </p:cNvPr>
          <p:cNvSpPr txBox="1"/>
          <p:nvPr/>
        </p:nvSpPr>
        <p:spPr>
          <a:xfrm>
            <a:off x="1358365" y="3603644"/>
            <a:ext cx="45143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the non-inverting amplifier:  </a:t>
            </a:r>
          </a:p>
        </p:txBody>
      </p:sp>
      <p:graphicFrame>
        <p:nvGraphicFramePr>
          <p:cNvPr id="14" name="Oggetto 13">
            <a:extLst>
              <a:ext uri="{FF2B5EF4-FFF2-40B4-BE49-F238E27FC236}">
                <a16:creationId xmlns:a16="http://schemas.microsoft.com/office/drawing/2014/main" id="{25FBDE09-31DE-44B6-8F29-686F0A353B01}"/>
              </a:ext>
            </a:extLst>
          </p:cNvPr>
          <p:cNvGraphicFramePr>
            <a:graphicFrameLocks noChangeAspect="1"/>
          </p:cNvGraphicFramePr>
          <p:nvPr>
            <p:extLst>
              <p:ext uri="{D42A27DB-BD31-4B8C-83A1-F6EECF244321}">
                <p14:modId xmlns:p14="http://schemas.microsoft.com/office/powerpoint/2010/main" val="1914485144"/>
              </p:ext>
            </p:extLst>
          </p:nvPr>
        </p:nvGraphicFramePr>
        <p:xfrm>
          <a:off x="5813898" y="3394059"/>
          <a:ext cx="1643063" cy="952500"/>
        </p:xfrm>
        <a:graphic>
          <a:graphicData uri="http://schemas.openxmlformats.org/presentationml/2006/ole">
            <mc:AlternateContent xmlns:mc="http://schemas.openxmlformats.org/markup-compatibility/2006">
              <mc:Choice xmlns:v="urn:schemas-microsoft-com:vml" Requires="v">
                <p:oleObj spid="_x0000_s19554" name="Equation" r:id="rId10" imgW="749160" imgH="431640" progId="Equation.DSMT4">
                  <p:embed/>
                </p:oleObj>
              </mc:Choice>
              <mc:Fallback>
                <p:oleObj name="Equation" r:id="rId10" imgW="749160" imgH="431640" progId="Equation.DSMT4">
                  <p:embed/>
                  <p:pic>
                    <p:nvPicPr>
                      <p:cNvPr id="7" name="Oggetto 6">
                        <a:extLst>
                          <a:ext uri="{FF2B5EF4-FFF2-40B4-BE49-F238E27FC236}">
                            <a16:creationId xmlns:a16="http://schemas.microsoft.com/office/drawing/2014/main" id="{9126EFD2-4601-4881-82F5-61F77663B6B2}"/>
                          </a:ext>
                        </a:extLst>
                      </p:cNvPr>
                      <p:cNvPicPr>
                        <a:picLocks noChangeAspect="1" noChangeArrowheads="1"/>
                      </p:cNvPicPr>
                      <p:nvPr/>
                    </p:nvPicPr>
                    <p:blipFill>
                      <a:blip r:embed="rId11"/>
                      <a:srcRect/>
                      <a:stretch>
                        <a:fillRect/>
                      </a:stretch>
                    </p:blipFill>
                    <p:spPr bwMode="auto">
                      <a:xfrm>
                        <a:off x="5813898" y="3394059"/>
                        <a:ext cx="1643063" cy="9525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F2875ED1-8066-4370-8EB0-9768FCB89500}"/>
              </a:ext>
            </a:extLst>
          </p:cNvPr>
          <p:cNvSpPr txBox="1"/>
          <p:nvPr/>
        </p:nvSpPr>
        <p:spPr>
          <a:xfrm>
            <a:off x="706440" y="4275649"/>
            <a:ext cx="902202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same relationships are approximately valid for dominant-pole</a:t>
            </a:r>
          </a:p>
          <a:p>
            <a:r>
              <a:rPr lang="en-US" sz="2400" dirty="0">
                <a:latin typeface="Arial" panose="020B0604020202020204" pitchFamily="34" charset="0"/>
                <a:cs typeface="Arial" panose="020B0604020202020204" pitchFamily="34" charset="0"/>
              </a:rPr>
              <a:t>frequency responses </a:t>
            </a:r>
          </a:p>
        </p:txBody>
      </p:sp>
      <p:sp>
        <p:nvSpPr>
          <p:cNvPr id="16" name="CasellaDiTesto 15">
            <a:extLst>
              <a:ext uri="{FF2B5EF4-FFF2-40B4-BE49-F238E27FC236}">
                <a16:creationId xmlns:a16="http://schemas.microsoft.com/office/drawing/2014/main" id="{19E9063E-5BB6-47D2-BAA4-0AB924D395A7}"/>
              </a:ext>
            </a:extLst>
          </p:cNvPr>
          <p:cNvSpPr txBox="1"/>
          <p:nvPr/>
        </p:nvSpPr>
        <p:spPr>
          <a:xfrm>
            <a:off x="394398" y="5283210"/>
            <a:ext cx="110544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Slew rate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this is the maximum slope that can be obtained from the output voltage. The slew rate affects the behavior for large and fast input transients</a:t>
            </a:r>
          </a:p>
        </p:txBody>
      </p:sp>
      <p:sp>
        <p:nvSpPr>
          <p:cNvPr id="8" name="CasellaDiTesto 7">
            <a:extLst>
              <a:ext uri="{FF2B5EF4-FFF2-40B4-BE49-F238E27FC236}">
                <a16:creationId xmlns:a16="http://schemas.microsoft.com/office/drawing/2014/main" id="{01B3AA99-C1CD-469D-9426-C33EEA218483}"/>
              </a:ext>
            </a:extLst>
          </p:cNvPr>
          <p:cNvSpPr txBox="1"/>
          <p:nvPr/>
        </p:nvSpPr>
        <p:spPr>
          <a:xfrm>
            <a:off x="848411" y="2106566"/>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1.</a:t>
            </a:r>
            <a:endParaRPr lang="en-US" sz="2400" dirty="0">
              <a:solidFill>
                <a:srgbClr val="FF0000"/>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AE5A113-E603-4684-81EA-FDAF4CA8BC68}"/>
              </a:ext>
            </a:extLst>
          </p:cNvPr>
          <p:cNvSpPr txBox="1"/>
          <p:nvPr/>
        </p:nvSpPr>
        <p:spPr>
          <a:xfrm>
            <a:off x="848411" y="2625844"/>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2.</a:t>
            </a:r>
            <a:endParaRPr lang="en-US" sz="2400" dirty="0">
              <a:solidFill>
                <a:srgbClr val="FF0000"/>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9835A774-D1C1-4FAD-9796-7DBC30FBA1F0}"/>
              </a:ext>
            </a:extLst>
          </p:cNvPr>
          <p:cNvSpPr txBox="1"/>
          <p:nvPr/>
        </p:nvSpPr>
        <p:spPr>
          <a:xfrm>
            <a:off x="863347" y="3595397"/>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3.</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6" grpId="0"/>
      <p:bldP spid="8"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91598-5EB0-4800-9AB4-019CEC044AB3}"/>
              </a:ext>
            </a:extLst>
          </p:cNvPr>
          <p:cNvSpPr>
            <a:spLocks noGrp="1"/>
          </p:cNvSpPr>
          <p:nvPr>
            <p:ph type="title"/>
          </p:nvPr>
        </p:nvSpPr>
        <p:spPr>
          <a:xfrm>
            <a:off x="838200" y="136525"/>
            <a:ext cx="10515600" cy="662397"/>
          </a:xfrm>
        </p:spPr>
        <p:txBody>
          <a:bodyPr/>
          <a:lstStyle/>
          <a:p>
            <a:r>
              <a:rPr lang="en-US" dirty="0"/>
              <a:t>A possible set of specification for design of a CMOS op-amp</a:t>
            </a:r>
          </a:p>
        </p:txBody>
      </p:sp>
      <p:sp>
        <p:nvSpPr>
          <p:cNvPr id="3" name="Segnaposto piè di pagina 2">
            <a:extLst>
              <a:ext uri="{FF2B5EF4-FFF2-40B4-BE49-F238E27FC236}">
                <a16:creationId xmlns:a16="http://schemas.microsoft.com/office/drawing/2014/main" id="{23F785E3-0043-4104-B9B3-95DBEF667C9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BFEFDAE-DDE1-425E-9088-0A0397164A90}"/>
              </a:ext>
            </a:extLst>
          </p:cNvPr>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CasellaDiTesto 4">
            <a:extLst>
              <a:ext uri="{FF2B5EF4-FFF2-40B4-BE49-F238E27FC236}">
                <a16:creationId xmlns:a16="http://schemas.microsoft.com/office/drawing/2014/main" id="{82F0349D-497B-40EF-9525-D7EAC680A483}"/>
              </a:ext>
            </a:extLst>
          </p:cNvPr>
          <p:cNvSpPr txBox="1"/>
          <p:nvPr/>
        </p:nvSpPr>
        <p:spPr>
          <a:xfrm>
            <a:off x="539015" y="981777"/>
            <a:ext cx="10900610" cy="48474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dc gain A</a:t>
            </a:r>
            <a:r>
              <a:rPr lang="en-US" sz="2400" baseline="-25000" dirty="0">
                <a:latin typeface="Arial" panose="020B0604020202020204" pitchFamily="34" charset="0"/>
                <a:cs typeface="Arial" panose="020B0604020202020204" pitchFamily="34" charset="0"/>
              </a:rPr>
              <a:t>0</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Speed: Gain-Band-Width product (</a:t>
            </a:r>
            <a:r>
              <a:rPr lang="en-US" sz="2400" i="1" dirty="0">
                <a:latin typeface="Arial" panose="020B0604020202020204" pitchFamily="34" charset="0"/>
                <a:cs typeface="Arial" panose="020B0604020202020204" pitchFamily="34" charset="0"/>
              </a:rPr>
              <a:t>GBW</a:t>
            </a:r>
            <a:r>
              <a:rPr lang="en-US" sz="2400" dirty="0">
                <a:latin typeface="Arial" panose="020B0604020202020204" pitchFamily="34" charset="0"/>
                <a:cs typeface="Arial" panose="020B0604020202020204" pitchFamily="34" charset="0"/>
              </a:rPr>
              <a:t>) and Slew rate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Closed loop stability: e.g. phase margin in unity gain configuration and with a maximum capacitive load (C</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Input referred voltage noise: Thermal :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vT</a:t>
            </a:r>
            <a:r>
              <a:rPr lang="en-US" sz="2400" dirty="0">
                <a:latin typeface="Arial" panose="020B0604020202020204" pitchFamily="34" charset="0"/>
                <a:cs typeface="Arial" panose="020B0604020202020204" pitchFamily="34" charset="0"/>
              </a:rPr>
              <a:t>,  Flicker: </a:t>
            </a:r>
            <a:r>
              <a:rPr lang="en-US" sz="2400" dirty="0" err="1">
                <a:latin typeface="Arial" panose="020B0604020202020204" pitchFamily="34" charset="0"/>
                <a:cs typeface="Arial" panose="020B0604020202020204" pitchFamily="34" charset="0"/>
              </a:rPr>
              <a:t>k</a:t>
            </a:r>
            <a:r>
              <a:rPr lang="en-US" sz="2400" baseline="-25000" dirty="0" err="1">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f</a:t>
            </a:r>
            <a:r>
              <a:rPr lang="en-US" sz="2400" dirty="0" err="1">
                <a:latin typeface="Arial" panose="020B0604020202020204" pitchFamily="34" charset="0"/>
                <a:cs typeface="Arial" panose="020B0604020202020204" pitchFamily="34" charset="0"/>
              </a:rPr>
              <a:t>S</a:t>
            </a:r>
            <a:r>
              <a:rPr lang="en-US" sz="2400" baseline="-25000" dirty="0" err="1">
                <a:latin typeface="Arial" panose="020B0604020202020204" pitchFamily="34" charset="0"/>
                <a:cs typeface="Arial" panose="020B0604020202020204" pitchFamily="34" charset="0"/>
              </a:rPr>
              <a:t>vF</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Offset (Input offset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Static power consumption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supply</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minimum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Maximum output current</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OP-max</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ON-max</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Ranges: Input common mode range (</a:t>
            </a:r>
            <a:r>
              <a:rPr lang="en-US" sz="2400" i="1" dirty="0">
                <a:latin typeface="Arial" panose="020B0604020202020204" pitchFamily="34" charset="0"/>
                <a:cs typeface="Arial" panose="020B0604020202020204" pitchFamily="34" charset="0"/>
              </a:rPr>
              <a:t>CMR</a:t>
            </a:r>
            <a:r>
              <a:rPr lang="en-US" sz="2400" dirty="0">
                <a:latin typeface="Arial" panose="020B0604020202020204" pitchFamily="34" charset="0"/>
                <a:cs typeface="Arial" panose="020B0604020202020204" pitchFamily="34" charset="0"/>
              </a:rPr>
              <a:t>), output swing. </a:t>
            </a:r>
          </a:p>
          <a:p>
            <a:pPr marL="342900" indent="-342900">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CMRR</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PSRR</a:t>
            </a:r>
          </a:p>
          <a:p>
            <a:pPr marL="342900" indent="-342900">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Area </a:t>
            </a:r>
          </a:p>
        </p:txBody>
      </p:sp>
    </p:spTree>
    <p:extLst>
      <p:ext uri="{BB962C8B-B14F-4D97-AF65-F5344CB8AC3E}">
        <p14:creationId xmlns:p14="http://schemas.microsoft.com/office/powerpoint/2010/main" val="4027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64561-0D8B-4E4E-BC35-263AB1E6721F}"/>
              </a:ext>
            </a:extLst>
          </p:cNvPr>
          <p:cNvSpPr>
            <a:spLocks noGrp="1"/>
          </p:cNvSpPr>
          <p:nvPr>
            <p:ph type="title"/>
          </p:nvPr>
        </p:nvSpPr>
        <p:spPr/>
        <p:txBody>
          <a:bodyPr/>
          <a:lstStyle/>
          <a:p>
            <a:r>
              <a:rPr lang="en-US"/>
              <a:t>Design of an anolog cell: phases</a:t>
            </a:r>
          </a:p>
        </p:txBody>
      </p:sp>
      <p:sp>
        <p:nvSpPr>
          <p:cNvPr id="3" name="Segnaposto piè di pagina 2">
            <a:extLst>
              <a:ext uri="{FF2B5EF4-FFF2-40B4-BE49-F238E27FC236}">
                <a16:creationId xmlns:a16="http://schemas.microsoft.com/office/drawing/2014/main" id="{EBD2C7EF-CAAB-4717-9993-DF11BA9A7BF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7A80C2B-DB48-4896-B243-495685B9E0B6}"/>
              </a:ext>
            </a:extLst>
          </p:cNvPr>
          <p:cNvSpPr>
            <a:spLocks noGrp="1"/>
          </p:cNvSpPr>
          <p:nvPr>
            <p:ph type="sldNum" sz="quarter" idx="12"/>
          </p:nvPr>
        </p:nvSpPr>
        <p:spPr/>
        <p:txBody>
          <a:bodyPr/>
          <a:lstStyle/>
          <a:p>
            <a:fld id="{02055017-B6DE-4C35-A63B-40EADAC97849}" type="slidenum">
              <a:rPr lang="en-US" smtClean="0"/>
              <a:t>25</a:t>
            </a:fld>
            <a:endParaRPr lang="en-US" dirty="0"/>
          </a:p>
        </p:txBody>
      </p:sp>
      <p:sp>
        <p:nvSpPr>
          <p:cNvPr id="5" name="Rettangolo con angoli arrotondati 4">
            <a:extLst>
              <a:ext uri="{FF2B5EF4-FFF2-40B4-BE49-F238E27FC236}">
                <a16:creationId xmlns:a16="http://schemas.microsoft.com/office/drawing/2014/main" id="{4C66FC4A-8670-4AEF-A542-BBBC08C75DFB}"/>
              </a:ext>
            </a:extLst>
          </p:cNvPr>
          <p:cNvSpPr/>
          <p:nvPr/>
        </p:nvSpPr>
        <p:spPr>
          <a:xfrm>
            <a:off x="4459356" y="1417311"/>
            <a:ext cx="2557670" cy="1013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Specifications</a:t>
            </a:r>
          </a:p>
        </p:txBody>
      </p:sp>
      <p:sp>
        <p:nvSpPr>
          <p:cNvPr id="6" name="Rettangolo con angoli arrotondati 5">
            <a:extLst>
              <a:ext uri="{FF2B5EF4-FFF2-40B4-BE49-F238E27FC236}">
                <a16:creationId xmlns:a16="http://schemas.microsoft.com/office/drawing/2014/main" id="{2E7D3B15-C938-4F14-8EB9-E9D6B33CF416}"/>
              </a:ext>
            </a:extLst>
          </p:cNvPr>
          <p:cNvSpPr/>
          <p:nvPr/>
        </p:nvSpPr>
        <p:spPr>
          <a:xfrm>
            <a:off x="4459356" y="3028268"/>
            <a:ext cx="2557670" cy="1013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Choice of the topology</a:t>
            </a:r>
          </a:p>
        </p:txBody>
      </p:sp>
      <p:sp>
        <p:nvSpPr>
          <p:cNvPr id="7" name="Rettangolo con angoli arrotondati 6">
            <a:extLst>
              <a:ext uri="{FF2B5EF4-FFF2-40B4-BE49-F238E27FC236}">
                <a16:creationId xmlns:a16="http://schemas.microsoft.com/office/drawing/2014/main" id="{9833DE4E-7B62-4CDA-A52C-F35CFB45912E}"/>
              </a:ext>
            </a:extLst>
          </p:cNvPr>
          <p:cNvSpPr/>
          <p:nvPr/>
        </p:nvSpPr>
        <p:spPr>
          <a:xfrm>
            <a:off x="4459356" y="4639226"/>
            <a:ext cx="2557670" cy="1013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Device sizing</a:t>
            </a:r>
          </a:p>
        </p:txBody>
      </p:sp>
      <p:sp>
        <p:nvSpPr>
          <p:cNvPr id="8" name="CasellaDiTesto 7">
            <a:extLst>
              <a:ext uri="{FF2B5EF4-FFF2-40B4-BE49-F238E27FC236}">
                <a16:creationId xmlns:a16="http://schemas.microsoft.com/office/drawing/2014/main" id="{3D784661-EFCA-489A-A8FB-CC91B502B739}"/>
              </a:ext>
            </a:extLst>
          </p:cNvPr>
          <p:cNvSpPr txBox="1"/>
          <p:nvPr/>
        </p:nvSpPr>
        <p:spPr>
          <a:xfrm>
            <a:off x="7474548" y="2969283"/>
            <a:ext cx="3438939" cy="120032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Number of stages, use of cascodes, amplifier class ... </a:t>
            </a:r>
          </a:p>
        </p:txBody>
      </p:sp>
      <p:sp>
        <p:nvSpPr>
          <p:cNvPr id="9" name="CasellaDiTesto 8">
            <a:extLst>
              <a:ext uri="{FF2B5EF4-FFF2-40B4-BE49-F238E27FC236}">
                <a16:creationId xmlns:a16="http://schemas.microsoft.com/office/drawing/2014/main" id="{71ADBAC5-B6B8-4308-9F6E-467BA1DB0DF1}"/>
              </a:ext>
            </a:extLst>
          </p:cNvPr>
          <p:cNvSpPr txBox="1"/>
          <p:nvPr/>
        </p:nvSpPr>
        <p:spPr>
          <a:xfrm>
            <a:off x="7398348" y="4478151"/>
            <a:ext cx="407927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set the values of the Degrees of Freedom (DOFs): W, L, </a:t>
            </a:r>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bias</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a:t>
            </a:r>
          </a:p>
        </p:txBody>
      </p:sp>
      <p:sp>
        <p:nvSpPr>
          <p:cNvPr id="10" name="Freccia in giù 9">
            <a:extLst>
              <a:ext uri="{FF2B5EF4-FFF2-40B4-BE49-F238E27FC236}">
                <a16:creationId xmlns:a16="http://schemas.microsoft.com/office/drawing/2014/main" id="{93A4CBA6-3016-4A69-B208-D198765CB40D}"/>
              </a:ext>
            </a:extLst>
          </p:cNvPr>
          <p:cNvSpPr/>
          <p:nvPr/>
        </p:nvSpPr>
        <p:spPr>
          <a:xfrm>
            <a:off x="5524499" y="2477739"/>
            <a:ext cx="427383" cy="50389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653352D5-1864-4AB5-9672-7AC50290C3F2}"/>
              </a:ext>
            </a:extLst>
          </p:cNvPr>
          <p:cNvSpPr/>
          <p:nvPr/>
        </p:nvSpPr>
        <p:spPr>
          <a:xfrm>
            <a:off x="5524499" y="4088695"/>
            <a:ext cx="427383" cy="50389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8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9DF5E1BF-DF19-4D1D-8114-173B96FFBAE3}"/>
              </a:ext>
            </a:extLst>
          </p:cNvPr>
          <p:cNvSpPr/>
          <p:nvPr/>
        </p:nvSpPr>
        <p:spPr>
          <a:xfrm>
            <a:off x="8350671" y="2263965"/>
            <a:ext cx="1836938" cy="104857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AB5B3670-08C1-4566-BEEB-5D781D1581D5}"/>
              </a:ext>
            </a:extLst>
          </p:cNvPr>
          <p:cNvSpPr/>
          <p:nvPr/>
        </p:nvSpPr>
        <p:spPr>
          <a:xfrm>
            <a:off x="8350671" y="3389242"/>
            <a:ext cx="1836938" cy="7957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C94C8BB-B22D-4E93-AE3D-40E6CCDC71E5}"/>
              </a:ext>
            </a:extLst>
          </p:cNvPr>
          <p:cNvSpPr>
            <a:spLocks noGrp="1"/>
          </p:cNvSpPr>
          <p:nvPr>
            <p:ph type="title"/>
          </p:nvPr>
        </p:nvSpPr>
        <p:spPr>
          <a:xfrm>
            <a:off x="838199" y="265734"/>
            <a:ext cx="10515600" cy="662397"/>
          </a:xfrm>
        </p:spPr>
        <p:txBody>
          <a:bodyPr/>
          <a:lstStyle/>
          <a:p>
            <a:r>
              <a:rPr lang="en-US"/>
              <a:t>Operational amplifiers: number of stages</a:t>
            </a:r>
          </a:p>
        </p:txBody>
      </p:sp>
      <p:sp>
        <p:nvSpPr>
          <p:cNvPr id="3" name="Segnaposto piè di pagina 2">
            <a:extLst>
              <a:ext uri="{FF2B5EF4-FFF2-40B4-BE49-F238E27FC236}">
                <a16:creationId xmlns:a16="http://schemas.microsoft.com/office/drawing/2014/main" id="{FD7C4681-4C30-46BF-A3A5-88776CD2622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F89C370-5D42-4442-BEEC-F31D5B94E204}"/>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6" name="CasellaDiTesto 5">
            <a:extLst>
              <a:ext uri="{FF2B5EF4-FFF2-40B4-BE49-F238E27FC236}">
                <a16:creationId xmlns:a16="http://schemas.microsoft.com/office/drawing/2014/main" id="{37B2F6F3-6870-48BF-BDDF-9CB5359794C2}"/>
              </a:ext>
            </a:extLst>
          </p:cNvPr>
          <p:cNvSpPr txBox="1"/>
          <p:nvPr/>
        </p:nvSpPr>
        <p:spPr>
          <a:xfrm>
            <a:off x="655983" y="1246235"/>
            <a:ext cx="992919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op-amp design terminology, the number of stages refer only to gain stages. </a:t>
            </a:r>
          </a:p>
        </p:txBody>
      </p:sp>
      <p:sp>
        <p:nvSpPr>
          <p:cNvPr id="7" name="CasellaDiTesto 6">
            <a:extLst>
              <a:ext uri="{FF2B5EF4-FFF2-40B4-BE49-F238E27FC236}">
                <a16:creationId xmlns:a16="http://schemas.microsoft.com/office/drawing/2014/main" id="{2C0B340C-8C40-47F1-9996-3E9D05E3E204}"/>
              </a:ext>
            </a:extLst>
          </p:cNvPr>
          <p:cNvSpPr txBox="1"/>
          <p:nvPr/>
        </p:nvSpPr>
        <p:spPr>
          <a:xfrm>
            <a:off x="655983" y="2354278"/>
            <a:ext cx="567524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gain stage is formed by a V-to-I converter and a network I-to-I that brings the output current(s) of the V-to-I converter to the output port. </a:t>
            </a:r>
          </a:p>
        </p:txBody>
      </p:sp>
      <p:pic>
        <p:nvPicPr>
          <p:cNvPr id="8" name="Elemento grafico 7">
            <a:extLst>
              <a:ext uri="{FF2B5EF4-FFF2-40B4-BE49-F238E27FC236}">
                <a16:creationId xmlns:a16="http://schemas.microsoft.com/office/drawing/2014/main" id="{019FC119-270E-4FE9-BA69-DF6B339703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6655" y="4184950"/>
            <a:ext cx="5816876" cy="1524021"/>
          </a:xfrm>
          <a:prstGeom prst="rect">
            <a:avLst/>
          </a:prstGeom>
        </p:spPr>
      </p:pic>
      <p:pic>
        <p:nvPicPr>
          <p:cNvPr id="9" name="Elemento grafico 8">
            <a:extLst>
              <a:ext uri="{FF2B5EF4-FFF2-40B4-BE49-F238E27FC236}">
                <a16:creationId xmlns:a16="http://schemas.microsoft.com/office/drawing/2014/main" id="{43CC8E29-11AC-43DD-8E64-7E5943C92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8697" y="2169974"/>
            <a:ext cx="2825197" cy="2901260"/>
          </a:xfrm>
          <a:prstGeom prst="rect">
            <a:avLst/>
          </a:prstGeom>
        </p:spPr>
      </p:pic>
      <p:sp>
        <p:nvSpPr>
          <p:cNvPr id="12" name="CasellaDiTesto 11">
            <a:extLst>
              <a:ext uri="{FF2B5EF4-FFF2-40B4-BE49-F238E27FC236}">
                <a16:creationId xmlns:a16="http://schemas.microsoft.com/office/drawing/2014/main" id="{C6734040-8ECB-4463-ACEF-7A178CA59AC7}"/>
              </a:ext>
            </a:extLst>
          </p:cNvPr>
          <p:cNvSpPr txBox="1"/>
          <p:nvPr/>
        </p:nvSpPr>
        <p:spPr>
          <a:xfrm>
            <a:off x="7337148" y="5139312"/>
            <a:ext cx="408829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V-to-I : two inputs  n=2</a:t>
            </a:r>
          </a:p>
          <a:p>
            <a:r>
              <a:rPr lang="en-US" sz="2400" dirty="0">
                <a:latin typeface="Arial" panose="020B0604020202020204" pitchFamily="34" charset="0"/>
                <a:cs typeface="Arial" panose="020B0604020202020204" pitchFamily="34" charset="0"/>
              </a:rPr>
              <a:t>            two outputs  m=2 </a:t>
            </a:r>
          </a:p>
        </p:txBody>
      </p:sp>
      <p:sp>
        <p:nvSpPr>
          <p:cNvPr id="13" name="CasellaDiTesto 12">
            <a:extLst>
              <a:ext uri="{FF2B5EF4-FFF2-40B4-BE49-F238E27FC236}">
                <a16:creationId xmlns:a16="http://schemas.microsoft.com/office/drawing/2014/main" id="{D8717D95-0190-4DF0-8CA5-8A35EA8B97A0}"/>
              </a:ext>
            </a:extLst>
          </p:cNvPr>
          <p:cNvSpPr txBox="1"/>
          <p:nvPr/>
        </p:nvSpPr>
        <p:spPr>
          <a:xfrm>
            <a:off x="7433787" y="2415161"/>
            <a:ext cx="94285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I-to-I</a:t>
            </a:r>
            <a:endParaRPr lang="en-US" sz="24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0E611948-3C36-4BE1-994A-44E7ACE12E64}"/>
              </a:ext>
            </a:extLst>
          </p:cNvPr>
          <p:cNvSpPr txBox="1"/>
          <p:nvPr/>
        </p:nvSpPr>
        <p:spPr>
          <a:xfrm>
            <a:off x="10739909" y="2788250"/>
            <a:ext cx="1139151"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single output: </a:t>
            </a:r>
          </a:p>
          <a:p>
            <a:r>
              <a:rPr lang="it-IT" sz="2400" dirty="0">
                <a:latin typeface="Arial" panose="020B0604020202020204" pitchFamily="34" charset="0"/>
                <a:cs typeface="Arial" panose="020B0604020202020204" pitchFamily="34" charset="0"/>
              </a:rPr>
              <a:t>k=1 </a:t>
            </a:r>
            <a:endParaRPr lang="en-US" sz="2400" dirty="0">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0376D708-340D-486A-AC2A-4F56C83A2650}"/>
              </a:ext>
            </a:extLst>
          </p:cNvPr>
          <p:cNvCxnSpPr>
            <a:stCxn id="13" idx="2"/>
          </p:cNvCxnSpPr>
          <p:nvPr/>
        </p:nvCxnSpPr>
        <p:spPr>
          <a:xfrm>
            <a:off x="7905212" y="2876826"/>
            <a:ext cx="471425" cy="174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BA6FF1F-16C5-4694-89F8-81323437E8F3}"/>
              </a:ext>
            </a:extLst>
          </p:cNvPr>
          <p:cNvCxnSpPr>
            <a:cxnSpLocks/>
          </p:cNvCxnSpPr>
          <p:nvPr/>
        </p:nvCxnSpPr>
        <p:spPr>
          <a:xfrm flipV="1">
            <a:off x="7905212" y="4181266"/>
            <a:ext cx="672258" cy="1020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04955E76-4EF5-4459-A941-28E6BED324F0}"/>
              </a:ext>
            </a:extLst>
          </p:cNvPr>
          <p:cNvSpPr txBox="1"/>
          <p:nvPr/>
        </p:nvSpPr>
        <p:spPr>
          <a:xfrm>
            <a:off x="8615564" y="1802300"/>
            <a:ext cx="14239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9622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12" grpId="0"/>
      <p:bldP spid="13" grpId="0"/>
      <p:bldP spid="14"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B9DBDE9B-F764-4255-B324-8B06DBD21A58}"/>
              </a:ext>
            </a:extLst>
          </p:cNvPr>
          <p:cNvSpPr/>
          <p:nvPr/>
        </p:nvSpPr>
        <p:spPr>
          <a:xfrm>
            <a:off x="1314449" y="3826565"/>
            <a:ext cx="3178038" cy="19480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 name="Titolo 1">
            <a:extLst>
              <a:ext uri="{FF2B5EF4-FFF2-40B4-BE49-F238E27FC236}">
                <a16:creationId xmlns:a16="http://schemas.microsoft.com/office/drawing/2014/main" id="{B8F91A50-7574-456A-B656-261C3A1D0951}"/>
              </a:ext>
            </a:extLst>
          </p:cNvPr>
          <p:cNvSpPr>
            <a:spLocks noGrp="1"/>
          </p:cNvSpPr>
          <p:nvPr>
            <p:ph type="title"/>
          </p:nvPr>
        </p:nvSpPr>
        <p:spPr>
          <a:xfrm>
            <a:off x="838199" y="147221"/>
            <a:ext cx="10515600" cy="662397"/>
          </a:xfrm>
        </p:spPr>
        <p:txBody>
          <a:bodyPr/>
          <a:lstStyle/>
          <a:p>
            <a:r>
              <a:rPr lang="en-US" dirty="0"/>
              <a:t>Single stage op-amps</a:t>
            </a:r>
          </a:p>
        </p:txBody>
      </p:sp>
      <p:sp>
        <p:nvSpPr>
          <p:cNvPr id="3" name="Segnaposto piè di pagina 2">
            <a:extLst>
              <a:ext uri="{FF2B5EF4-FFF2-40B4-BE49-F238E27FC236}">
                <a16:creationId xmlns:a16="http://schemas.microsoft.com/office/drawing/2014/main" id="{5513CDDC-1ACE-48DB-9A41-A400C2823DB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66E2424-8A69-4998-B92F-EC823AE89D15}"/>
              </a:ext>
            </a:extLst>
          </p:cNvPr>
          <p:cNvSpPr>
            <a:spLocks noGrp="1"/>
          </p:cNvSpPr>
          <p:nvPr>
            <p:ph type="sldNum" sz="quarter" idx="12"/>
          </p:nvPr>
        </p:nvSpPr>
        <p:spPr/>
        <p:txBody>
          <a:bodyPr/>
          <a:lstStyle/>
          <a:p>
            <a:fld id="{02055017-B6DE-4C35-A63B-40EADAC97849}" type="slidenum">
              <a:rPr lang="en-US" smtClean="0"/>
              <a:t>27</a:t>
            </a:fld>
            <a:endParaRPr lang="en-US" dirty="0"/>
          </a:p>
        </p:txBody>
      </p:sp>
      <p:pic>
        <p:nvPicPr>
          <p:cNvPr id="5" name="Elemento grafico 4">
            <a:extLst>
              <a:ext uri="{FF2B5EF4-FFF2-40B4-BE49-F238E27FC236}">
                <a16:creationId xmlns:a16="http://schemas.microsoft.com/office/drawing/2014/main" id="{32AE81BE-CB04-489C-AC4F-FA00A3B73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449" y="1454217"/>
            <a:ext cx="2957684" cy="2123869"/>
          </a:xfrm>
          <a:prstGeom prst="rect">
            <a:avLst/>
          </a:prstGeom>
        </p:spPr>
      </p:pic>
      <p:pic>
        <p:nvPicPr>
          <p:cNvPr id="6" name="Elemento grafico 5">
            <a:extLst>
              <a:ext uri="{FF2B5EF4-FFF2-40B4-BE49-F238E27FC236}">
                <a16:creationId xmlns:a16="http://schemas.microsoft.com/office/drawing/2014/main" id="{D353D7C4-D66A-4B4F-BA19-DC367805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0638" y="3933409"/>
            <a:ext cx="2929446" cy="1741833"/>
          </a:xfrm>
          <a:prstGeom prst="rect">
            <a:avLst/>
          </a:prstGeom>
        </p:spPr>
      </p:pic>
      <p:cxnSp>
        <p:nvCxnSpPr>
          <p:cNvPr id="9" name="Connettore diritto 8">
            <a:extLst>
              <a:ext uri="{FF2B5EF4-FFF2-40B4-BE49-F238E27FC236}">
                <a16:creationId xmlns:a16="http://schemas.microsoft.com/office/drawing/2014/main" id="{4C76DC54-1FEC-4050-BB35-615F384C59F9}"/>
              </a:ext>
            </a:extLst>
          </p:cNvPr>
          <p:cNvCxnSpPr>
            <a:cxnSpLocks/>
          </p:cNvCxnSpPr>
          <p:nvPr/>
        </p:nvCxnSpPr>
        <p:spPr>
          <a:xfrm>
            <a:off x="3419061" y="3127100"/>
            <a:ext cx="1022225" cy="8063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3CE7202-B66F-487E-B5E7-CCABF5238F20}"/>
              </a:ext>
            </a:extLst>
          </p:cNvPr>
          <p:cNvCxnSpPr>
            <a:cxnSpLocks/>
          </p:cNvCxnSpPr>
          <p:nvPr/>
        </p:nvCxnSpPr>
        <p:spPr>
          <a:xfrm flipH="1">
            <a:off x="1314449" y="3244850"/>
            <a:ext cx="1051065" cy="7599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85F57183-FC17-4825-A567-F3686C82C621}"/>
              </a:ext>
            </a:extLst>
          </p:cNvPr>
          <p:cNvGraphicFramePr>
            <a:graphicFrameLocks noChangeAspect="1"/>
          </p:cNvGraphicFramePr>
          <p:nvPr>
            <p:extLst>
              <p:ext uri="{D42A27DB-BD31-4B8C-83A1-F6EECF244321}">
                <p14:modId xmlns:p14="http://schemas.microsoft.com/office/powerpoint/2010/main" val="2463672968"/>
              </p:ext>
            </p:extLst>
          </p:nvPr>
        </p:nvGraphicFramePr>
        <p:xfrm>
          <a:off x="5611219" y="1841606"/>
          <a:ext cx="2544624" cy="585437"/>
        </p:xfrm>
        <a:graphic>
          <a:graphicData uri="http://schemas.openxmlformats.org/presentationml/2006/ole">
            <mc:AlternateContent xmlns:mc="http://schemas.openxmlformats.org/markup-compatibility/2006">
              <mc:Choice xmlns:v="urn:schemas-microsoft-com:vml" Requires="v">
                <p:oleObj spid="_x0000_s20506" name="Equation" r:id="rId7" imgW="990360" imgH="228600" progId="Equation.DSMT4">
                  <p:embed/>
                </p:oleObj>
              </mc:Choice>
              <mc:Fallback>
                <p:oleObj name="Equation" r:id="rId7" imgW="990360" imgH="2286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8"/>
                      <a:srcRect/>
                      <a:stretch>
                        <a:fillRect/>
                      </a:stretch>
                    </p:blipFill>
                    <p:spPr bwMode="auto">
                      <a:xfrm>
                        <a:off x="5611219" y="1841606"/>
                        <a:ext cx="2544624" cy="585437"/>
                      </a:xfrm>
                      <a:prstGeom prst="rect">
                        <a:avLst/>
                      </a:prstGeom>
                      <a:noFill/>
                    </p:spPr>
                  </p:pic>
                </p:oleObj>
              </mc:Fallback>
            </mc:AlternateContent>
          </a:graphicData>
        </a:graphic>
      </p:graphicFrame>
      <p:sp>
        <p:nvSpPr>
          <p:cNvPr id="18" name="CasellaDiTesto 17">
            <a:extLst>
              <a:ext uri="{FF2B5EF4-FFF2-40B4-BE49-F238E27FC236}">
                <a16:creationId xmlns:a16="http://schemas.microsoft.com/office/drawing/2014/main" id="{5599E90F-B700-4E20-9E16-7F33AF52917A}"/>
              </a:ext>
            </a:extLst>
          </p:cNvPr>
          <p:cNvSpPr txBox="1"/>
          <p:nvPr/>
        </p:nvSpPr>
        <p:spPr>
          <a:xfrm>
            <a:off x="5834305" y="2494227"/>
            <a:ext cx="55989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very large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ou</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values, gains up to 100 dB can be obtained (cascode and regulated cascode architectures) </a:t>
            </a:r>
          </a:p>
        </p:txBody>
      </p:sp>
      <p:graphicFrame>
        <p:nvGraphicFramePr>
          <p:cNvPr id="19" name="Oggetto 18">
            <a:extLst>
              <a:ext uri="{FF2B5EF4-FFF2-40B4-BE49-F238E27FC236}">
                <a16:creationId xmlns:a16="http://schemas.microsoft.com/office/drawing/2014/main" id="{15DE54C1-DBE9-45E0-A8D9-1500063137BA}"/>
              </a:ext>
            </a:extLst>
          </p:cNvPr>
          <p:cNvGraphicFramePr>
            <a:graphicFrameLocks noChangeAspect="1"/>
          </p:cNvGraphicFramePr>
          <p:nvPr>
            <p:extLst>
              <p:ext uri="{D42A27DB-BD31-4B8C-83A1-F6EECF244321}">
                <p14:modId xmlns:p14="http://schemas.microsoft.com/office/powerpoint/2010/main" val="1329047653"/>
              </p:ext>
            </p:extLst>
          </p:nvPr>
        </p:nvGraphicFramePr>
        <p:xfrm>
          <a:off x="5431857" y="5120098"/>
          <a:ext cx="3952775" cy="616212"/>
        </p:xfrm>
        <a:graphic>
          <a:graphicData uri="http://schemas.openxmlformats.org/presentationml/2006/ole">
            <mc:AlternateContent xmlns:mc="http://schemas.openxmlformats.org/markup-compatibility/2006">
              <mc:Choice xmlns:v="urn:schemas-microsoft-com:vml" Requires="v">
                <p:oleObj spid="_x0000_s20507" name="Equation" r:id="rId9" imgW="1625400" imgH="253800" progId="Equation.DSMT4">
                  <p:embed/>
                </p:oleObj>
              </mc:Choice>
              <mc:Fallback>
                <p:oleObj name="Equation" r:id="rId9" imgW="1625400" imgH="253800" progId="Equation.DSMT4">
                  <p:embed/>
                  <p:pic>
                    <p:nvPicPr>
                      <p:cNvPr id="17" name="Oggetto 16">
                        <a:extLst>
                          <a:ext uri="{FF2B5EF4-FFF2-40B4-BE49-F238E27FC236}">
                            <a16:creationId xmlns:a16="http://schemas.microsoft.com/office/drawing/2014/main" id="{85F57183-FC17-4825-A567-F3686C82C621}"/>
                          </a:ext>
                        </a:extLst>
                      </p:cNvPr>
                      <p:cNvPicPr>
                        <a:picLocks noChangeAspect="1" noChangeArrowheads="1"/>
                      </p:cNvPicPr>
                      <p:nvPr/>
                    </p:nvPicPr>
                    <p:blipFill>
                      <a:blip r:embed="rId10"/>
                      <a:srcRect/>
                      <a:stretch>
                        <a:fillRect/>
                      </a:stretch>
                    </p:blipFill>
                    <p:spPr bwMode="auto">
                      <a:xfrm>
                        <a:off x="5431857" y="5120098"/>
                        <a:ext cx="3952775" cy="616212"/>
                      </a:xfrm>
                      <a:prstGeom prst="rect">
                        <a:avLst/>
                      </a:prstGeom>
                      <a:noFill/>
                    </p:spPr>
                  </p:pic>
                </p:oleObj>
              </mc:Fallback>
            </mc:AlternateContent>
          </a:graphicData>
        </a:graphic>
      </p:graphicFrame>
      <p:pic>
        <p:nvPicPr>
          <p:cNvPr id="20" name="Elemento grafico 19">
            <a:extLst>
              <a:ext uri="{FF2B5EF4-FFF2-40B4-BE49-F238E27FC236}">
                <a16:creationId xmlns:a16="http://schemas.microsoft.com/office/drawing/2014/main" id="{6EDF5EC0-1452-4861-9D4C-6B14C61D59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8851" y="2500299"/>
            <a:ext cx="1336426" cy="1336426"/>
          </a:xfrm>
          <a:prstGeom prst="rect">
            <a:avLst/>
          </a:prstGeom>
        </p:spPr>
      </p:pic>
      <p:sp>
        <p:nvSpPr>
          <p:cNvPr id="21" name="CasellaDiTesto 20">
            <a:extLst>
              <a:ext uri="{FF2B5EF4-FFF2-40B4-BE49-F238E27FC236}">
                <a16:creationId xmlns:a16="http://schemas.microsoft.com/office/drawing/2014/main" id="{6BD7C92F-1A76-47C4-9E91-CE895792FD6F}"/>
              </a:ext>
            </a:extLst>
          </p:cNvPr>
          <p:cNvSpPr txBox="1"/>
          <p:nvPr/>
        </p:nvSpPr>
        <p:spPr>
          <a:xfrm>
            <a:off x="5754859" y="3933409"/>
            <a:ext cx="5598940"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 the case of resistive loads, the gain </a:t>
            </a:r>
            <a:r>
              <a:rPr lang="it-IT" sz="2400" dirty="0" err="1">
                <a:latin typeface="Arial" panose="020B0604020202020204" pitchFamily="34" charset="0"/>
                <a:cs typeface="Arial" panose="020B0604020202020204" pitchFamily="34" charset="0"/>
              </a:rPr>
              <a:t>falls</a:t>
            </a:r>
            <a:r>
              <a:rPr lang="it-IT" sz="2400" dirty="0">
                <a:latin typeface="Arial" panose="020B0604020202020204" pitchFamily="34" charset="0"/>
                <a:cs typeface="Arial" panose="020B0604020202020204" pitchFamily="34" charset="0"/>
              </a:rPr>
              <a:t> down to</a:t>
            </a:r>
            <a:endParaRPr lang="en-US" sz="2400" dirty="0">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D988F205-0AEF-40F3-A25B-8F60E90CF1ED}"/>
              </a:ext>
            </a:extLst>
          </p:cNvPr>
          <p:cNvSpPr txBox="1"/>
          <p:nvPr/>
        </p:nvSpPr>
        <p:spPr>
          <a:xfrm>
            <a:off x="4878441" y="987532"/>
            <a:ext cx="655480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no resistive load (only capacitive load, as in switched-cap. circuits:</a:t>
            </a:r>
          </a:p>
        </p:txBody>
      </p:sp>
      <p:cxnSp>
        <p:nvCxnSpPr>
          <p:cNvPr id="25" name="Connettore 2 24">
            <a:extLst>
              <a:ext uri="{FF2B5EF4-FFF2-40B4-BE49-F238E27FC236}">
                <a16:creationId xmlns:a16="http://schemas.microsoft.com/office/drawing/2014/main" id="{D09BA588-BCEA-4A57-BADB-5D49724CA67F}"/>
              </a:ext>
            </a:extLst>
          </p:cNvPr>
          <p:cNvCxnSpPr>
            <a:cxnSpLocks/>
          </p:cNvCxnSpPr>
          <p:nvPr/>
        </p:nvCxnSpPr>
        <p:spPr>
          <a:xfrm flipH="1">
            <a:off x="8633775" y="4764406"/>
            <a:ext cx="1203245" cy="5220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135AD9B9-C2E7-4DB2-B35E-38AB1B08985F}"/>
              </a:ext>
            </a:extLst>
          </p:cNvPr>
          <p:cNvSpPr txBox="1"/>
          <p:nvPr/>
        </p:nvSpPr>
        <p:spPr>
          <a:xfrm>
            <a:off x="9796828" y="4643374"/>
            <a:ext cx="24667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Includes the load brought by the feedback network</a:t>
            </a:r>
          </a:p>
        </p:txBody>
      </p:sp>
    </p:spTree>
    <p:extLst>
      <p:ext uri="{BB962C8B-B14F-4D97-AF65-F5344CB8AC3E}">
        <p14:creationId xmlns:p14="http://schemas.microsoft.com/office/powerpoint/2010/main" val="3463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1" grpId="0"/>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07FB57B-13A8-4EA5-B983-600C6EEBBE5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253C73C-4176-49A9-9D12-DCF2F53D6874}"/>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Titolo 1">
            <a:extLst>
              <a:ext uri="{FF2B5EF4-FFF2-40B4-BE49-F238E27FC236}">
                <a16:creationId xmlns:a16="http://schemas.microsoft.com/office/drawing/2014/main" id="{946C0F13-4AC4-4E58-B178-874CCD8D84EC}"/>
              </a:ext>
            </a:extLst>
          </p:cNvPr>
          <p:cNvSpPr>
            <a:spLocks noGrp="1"/>
          </p:cNvSpPr>
          <p:nvPr>
            <p:ph type="title"/>
          </p:nvPr>
        </p:nvSpPr>
        <p:spPr>
          <a:xfrm>
            <a:off x="645695" y="239997"/>
            <a:ext cx="10515600" cy="662397"/>
          </a:xfrm>
        </p:spPr>
        <p:txBody>
          <a:bodyPr/>
          <a:lstStyle/>
          <a:p>
            <a:r>
              <a:rPr lang="it-IT" dirty="0"/>
              <a:t>Single stage op-</a:t>
            </a:r>
            <a:r>
              <a:rPr lang="it-IT" dirty="0" err="1"/>
              <a:t>amps</a:t>
            </a:r>
            <a:r>
              <a:rPr lang="it-IT" dirty="0"/>
              <a:t> with resistive load</a:t>
            </a:r>
            <a:endParaRPr lang="en-US" dirty="0"/>
          </a:p>
        </p:txBody>
      </p:sp>
      <p:pic>
        <p:nvPicPr>
          <p:cNvPr id="6" name="Elemento grafico 5">
            <a:extLst>
              <a:ext uri="{FF2B5EF4-FFF2-40B4-BE49-F238E27FC236}">
                <a16:creationId xmlns:a16="http://schemas.microsoft.com/office/drawing/2014/main" id="{93ECC100-54F5-4646-A3EB-9EF563ADD1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816" y="1454217"/>
            <a:ext cx="2957684" cy="2123869"/>
          </a:xfrm>
          <a:prstGeom prst="rect">
            <a:avLst/>
          </a:prstGeom>
        </p:spPr>
      </p:pic>
      <p:pic>
        <p:nvPicPr>
          <p:cNvPr id="7" name="Elemento grafico 6">
            <a:extLst>
              <a:ext uri="{FF2B5EF4-FFF2-40B4-BE49-F238E27FC236}">
                <a16:creationId xmlns:a16="http://schemas.microsoft.com/office/drawing/2014/main" id="{BE51D06B-3F9F-4AAB-9C6B-444A1CDE96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1218" y="2500299"/>
            <a:ext cx="1336426" cy="1336426"/>
          </a:xfrm>
          <a:prstGeom prst="rect">
            <a:avLst/>
          </a:prstGeom>
        </p:spPr>
      </p:pic>
      <p:graphicFrame>
        <p:nvGraphicFramePr>
          <p:cNvPr id="8" name="Oggetto 7">
            <a:extLst>
              <a:ext uri="{FF2B5EF4-FFF2-40B4-BE49-F238E27FC236}">
                <a16:creationId xmlns:a16="http://schemas.microsoft.com/office/drawing/2014/main" id="{9DD26644-2F68-4E6A-B5F9-D49D4D14ACC3}"/>
              </a:ext>
            </a:extLst>
          </p:cNvPr>
          <p:cNvGraphicFramePr>
            <a:graphicFrameLocks noChangeAspect="1"/>
          </p:cNvGraphicFramePr>
          <p:nvPr>
            <p:extLst>
              <p:ext uri="{D42A27DB-BD31-4B8C-83A1-F6EECF244321}">
                <p14:modId xmlns:p14="http://schemas.microsoft.com/office/powerpoint/2010/main" val="47953659"/>
              </p:ext>
            </p:extLst>
          </p:nvPr>
        </p:nvGraphicFramePr>
        <p:xfrm>
          <a:off x="5446468" y="1091877"/>
          <a:ext cx="3952775" cy="616212"/>
        </p:xfrm>
        <a:graphic>
          <a:graphicData uri="http://schemas.openxmlformats.org/presentationml/2006/ole">
            <mc:AlternateContent xmlns:mc="http://schemas.openxmlformats.org/markup-compatibility/2006">
              <mc:Choice xmlns:v="urn:schemas-microsoft-com:vml" Requires="v">
                <p:oleObj spid="_x0000_s21542" name="Equation" r:id="rId7" imgW="1625400" imgH="253800" progId="Equation.DSMT4">
                  <p:embed/>
                </p:oleObj>
              </mc:Choice>
              <mc:Fallback>
                <p:oleObj name="Equation" r:id="rId7" imgW="1625400" imgH="253800" progId="Equation.DSMT4">
                  <p:embed/>
                  <p:pic>
                    <p:nvPicPr>
                      <p:cNvPr id="19" name="Oggetto 18">
                        <a:extLst>
                          <a:ext uri="{FF2B5EF4-FFF2-40B4-BE49-F238E27FC236}">
                            <a16:creationId xmlns:a16="http://schemas.microsoft.com/office/drawing/2014/main" id="{15DE54C1-DBE9-45E0-A8D9-1500063137BA}"/>
                          </a:ext>
                        </a:extLst>
                      </p:cNvPr>
                      <p:cNvPicPr>
                        <a:picLocks noChangeAspect="1" noChangeArrowheads="1"/>
                      </p:cNvPicPr>
                      <p:nvPr/>
                    </p:nvPicPr>
                    <p:blipFill>
                      <a:blip r:embed="rId8"/>
                      <a:srcRect/>
                      <a:stretch>
                        <a:fillRect/>
                      </a:stretch>
                    </p:blipFill>
                    <p:spPr bwMode="auto">
                      <a:xfrm>
                        <a:off x="5446468" y="1091877"/>
                        <a:ext cx="3952775" cy="6162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DD4FCD7-0DC5-4201-984B-4DDD43D93C72}"/>
              </a:ext>
            </a:extLst>
          </p:cNvPr>
          <p:cNvGraphicFramePr>
            <a:graphicFrameLocks noChangeAspect="1"/>
          </p:cNvGraphicFramePr>
          <p:nvPr>
            <p:extLst>
              <p:ext uri="{D42A27DB-BD31-4B8C-83A1-F6EECF244321}">
                <p14:modId xmlns:p14="http://schemas.microsoft.com/office/powerpoint/2010/main" val="3884322218"/>
              </p:ext>
            </p:extLst>
          </p:nvPr>
        </p:nvGraphicFramePr>
        <p:xfrm>
          <a:off x="5538542" y="1787148"/>
          <a:ext cx="2532063" cy="554038"/>
        </p:xfrm>
        <a:graphic>
          <a:graphicData uri="http://schemas.openxmlformats.org/presentationml/2006/ole">
            <mc:AlternateContent xmlns:mc="http://schemas.openxmlformats.org/markup-compatibility/2006">
              <mc:Choice xmlns:v="urn:schemas-microsoft-com:vml" Requires="v">
                <p:oleObj spid="_x0000_s21543" name="Equation" r:id="rId9" imgW="1041120" imgH="228600" progId="Equation.DSMT4">
                  <p:embed/>
                </p:oleObj>
              </mc:Choice>
              <mc:Fallback>
                <p:oleObj name="Equation" r:id="rId9" imgW="1041120" imgH="228600" progId="Equation.DSMT4">
                  <p:embed/>
                  <p:pic>
                    <p:nvPicPr>
                      <p:cNvPr id="22" name="Oggetto 21">
                        <a:extLst>
                          <a:ext uri="{FF2B5EF4-FFF2-40B4-BE49-F238E27FC236}">
                            <a16:creationId xmlns:a16="http://schemas.microsoft.com/office/drawing/2014/main" id="{9082FC5B-8D28-4851-89B4-3933D7160C65}"/>
                          </a:ext>
                        </a:extLst>
                      </p:cNvPr>
                      <p:cNvPicPr>
                        <a:picLocks noChangeAspect="1" noChangeArrowheads="1"/>
                      </p:cNvPicPr>
                      <p:nvPr/>
                    </p:nvPicPr>
                    <p:blipFill>
                      <a:blip r:embed="rId10"/>
                      <a:srcRect/>
                      <a:stretch>
                        <a:fillRect/>
                      </a:stretch>
                    </p:blipFill>
                    <p:spPr bwMode="auto">
                      <a:xfrm>
                        <a:off x="5538542" y="1787148"/>
                        <a:ext cx="2532063" cy="5540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FFB096A-1C93-4457-8E80-2766EDF130BB}"/>
              </a:ext>
            </a:extLst>
          </p:cNvPr>
          <p:cNvGraphicFramePr>
            <a:graphicFrameLocks noChangeAspect="1"/>
          </p:cNvGraphicFramePr>
          <p:nvPr>
            <p:extLst>
              <p:ext uri="{D42A27DB-BD31-4B8C-83A1-F6EECF244321}">
                <p14:modId xmlns:p14="http://schemas.microsoft.com/office/powerpoint/2010/main" val="3884917342"/>
              </p:ext>
            </p:extLst>
          </p:nvPr>
        </p:nvGraphicFramePr>
        <p:xfrm>
          <a:off x="5446468" y="2396105"/>
          <a:ext cx="2624137" cy="554038"/>
        </p:xfrm>
        <a:graphic>
          <a:graphicData uri="http://schemas.openxmlformats.org/presentationml/2006/ole">
            <mc:AlternateContent xmlns:mc="http://schemas.openxmlformats.org/markup-compatibility/2006">
              <mc:Choice xmlns:v="urn:schemas-microsoft-com:vml" Requires="v">
                <p:oleObj spid="_x0000_s21544" name="Equation" r:id="rId11" imgW="1079280" imgH="228600" progId="Equation.DSMT4">
                  <p:embed/>
                </p:oleObj>
              </mc:Choice>
              <mc:Fallback>
                <p:oleObj name="Equation" r:id="rId11" imgW="1079280" imgH="228600" progId="Equation.DSMT4">
                  <p:embed/>
                  <p:pic>
                    <p:nvPicPr>
                      <p:cNvPr id="23" name="Oggetto 22">
                        <a:extLst>
                          <a:ext uri="{FF2B5EF4-FFF2-40B4-BE49-F238E27FC236}">
                            <a16:creationId xmlns:a16="http://schemas.microsoft.com/office/drawing/2014/main" id="{B2BDBB7F-B201-4F54-B7F2-965843C29557}"/>
                          </a:ext>
                        </a:extLst>
                      </p:cNvPr>
                      <p:cNvPicPr>
                        <a:picLocks noChangeAspect="1" noChangeArrowheads="1"/>
                      </p:cNvPicPr>
                      <p:nvPr/>
                    </p:nvPicPr>
                    <p:blipFill>
                      <a:blip r:embed="rId12"/>
                      <a:srcRect/>
                      <a:stretch>
                        <a:fillRect/>
                      </a:stretch>
                    </p:blipFill>
                    <p:spPr bwMode="auto">
                      <a:xfrm>
                        <a:off x="5446468" y="2396105"/>
                        <a:ext cx="2624137" cy="554038"/>
                      </a:xfrm>
                      <a:prstGeom prst="rect">
                        <a:avLst/>
                      </a:prstGeom>
                      <a:noFill/>
                    </p:spPr>
                  </p:pic>
                </p:oleObj>
              </mc:Fallback>
            </mc:AlternateContent>
          </a:graphicData>
        </a:graphic>
      </p:graphicFrame>
      <p:cxnSp>
        <p:nvCxnSpPr>
          <p:cNvPr id="13" name="Connettore 2 12">
            <a:extLst>
              <a:ext uri="{FF2B5EF4-FFF2-40B4-BE49-F238E27FC236}">
                <a16:creationId xmlns:a16="http://schemas.microsoft.com/office/drawing/2014/main" id="{16CB4798-8E10-4A26-B356-E8FD11E014F8}"/>
              </a:ext>
            </a:extLst>
          </p:cNvPr>
          <p:cNvCxnSpPr>
            <a:cxnSpLocks/>
          </p:cNvCxnSpPr>
          <p:nvPr/>
        </p:nvCxnSpPr>
        <p:spPr>
          <a:xfrm flipV="1">
            <a:off x="6548902" y="2833249"/>
            <a:ext cx="352412" cy="45238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8914553-6A9D-4327-AFFE-C97B3372F36F}"/>
              </a:ext>
            </a:extLst>
          </p:cNvPr>
          <p:cNvSpPr txBox="1"/>
          <p:nvPr/>
        </p:nvSpPr>
        <p:spPr>
          <a:xfrm>
            <a:off x="5446468" y="3171932"/>
            <a:ext cx="639260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single gain stages,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coincides with the transconductance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of a single device or is a linear combination of device transconductances </a:t>
            </a:r>
          </a:p>
        </p:txBody>
      </p:sp>
      <p:cxnSp>
        <p:nvCxnSpPr>
          <p:cNvPr id="17" name="Connettore 2 16">
            <a:extLst>
              <a:ext uri="{FF2B5EF4-FFF2-40B4-BE49-F238E27FC236}">
                <a16:creationId xmlns:a16="http://schemas.microsoft.com/office/drawing/2014/main" id="{23C467FB-FD39-4898-8F37-098266A5C97C}"/>
              </a:ext>
            </a:extLst>
          </p:cNvPr>
          <p:cNvCxnSpPr>
            <a:cxnSpLocks/>
          </p:cNvCxnSpPr>
          <p:nvPr/>
        </p:nvCxnSpPr>
        <p:spPr>
          <a:xfrm flipH="1">
            <a:off x="7835957" y="2341186"/>
            <a:ext cx="753472" cy="2953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C84A3F91-1D41-4AF3-82F0-36882480C90B}"/>
              </a:ext>
            </a:extLst>
          </p:cNvPr>
          <p:cNvSpPr txBox="1"/>
          <p:nvPr/>
        </p:nvSpPr>
        <p:spPr>
          <a:xfrm>
            <a:off x="8936097" y="1758552"/>
            <a:ext cx="24667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Can be as low as several tens of k</a:t>
            </a:r>
            <a:r>
              <a:rPr lang="en-US" sz="2400" dirty="0">
                <a:latin typeface="Symbol" panose="05050102010706020507" pitchFamily="18" charset="2"/>
                <a:cs typeface="Arial" panose="020B0604020202020204" pitchFamily="34" charset="0"/>
              </a:rPr>
              <a:t>W</a:t>
            </a:r>
            <a:endParaRPr lang="en-US" sz="24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BBD4CF76-BB4F-4783-A6A0-0AECA253EFD1}"/>
              </a:ext>
            </a:extLst>
          </p:cNvPr>
          <p:cNvSpPr txBox="1"/>
          <p:nvPr/>
        </p:nvSpPr>
        <p:spPr>
          <a:xfrm>
            <a:off x="490091" y="4786320"/>
            <a:ext cx="100969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most practical cases, loading a single stage op-amp with an even </a:t>
            </a:r>
            <a:r>
              <a:rPr lang="en-US" sz="2400" b="1" u="sng" dirty="0">
                <a:latin typeface="Arial" panose="020B0604020202020204" pitchFamily="34" charset="0"/>
                <a:cs typeface="Arial" panose="020B0604020202020204" pitchFamily="34" charset="0"/>
              </a:rPr>
              <a:t>moderate resistive loads</a:t>
            </a:r>
            <a:r>
              <a:rPr lang="en-US" sz="2400" dirty="0">
                <a:latin typeface="Arial" panose="020B0604020202020204" pitchFamily="34" charset="0"/>
                <a:cs typeface="Arial" panose="020B0604020202020204" pitchFamily="34" charset="0"/>
              </a:rPr>
              <a:t> means reducing the gain </a:t>
            </a:r>
            <a:r>
              <a:rPr lang="en-US" sz="2400" b="1" u="sng" dirty="0">
                <a:latin typeface="Arial" panose="020B0604020202020204" pitchFamily="34" charset="0"/>
                <a:cs typeface="Arial" panose="020B0604020202020204" pitchFamily="34" charset="0"/>
              </a:rPr>
              <a:t>to very small values</a:t>
            </a:r>
            <a:r>
              <a:rPr lang="en-US" sz="2400" dirty="0">
                <a:latin typeface="Arial" panose="020B0604020202020204" pitchFamily="34" charset="0"/>
                <a:cs typeface="Arial" panose="020B0604020202020204" pitchFamily="34" charset="0"/>
              </a:rPr>
              <a:t>, not suitable for op-amp closed loop applications.</a:t>
            </a:r>
          </a:p>
        </p:txBody>
      </p:sp>
    </p:spTree>
    <p:extLst>
      <p:ext uri="{BB962C8B-B14F-4D97-AF65-F5344CB8AC3E}">
        <p14:creationId xmlns:p14="http://schemas.microsoft.com/office/powerpoint/2010/main" val="25137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40F68-1964-4642-9681-F326BE3EEA5B}"/>
              </a:ext>
            </a:extLst>
          </p:cNvPr>
          <p:cNvSpPr>
            <a:spLocks noGrp="1"/>
          </p:cNvSpPr>
          <p:nvPr>
            <p:ph type="title"/>
          </p:nvPr>
        </p:nvSpPr>
        <p:spPr>
          <a:xfrm>
            <a:off x="741948" y="220746"/>
            <a:ext cx="10515600" cy="662397"/>
          </a:xfrm>
        </p:spPr>
        <p:txBody>
          <a:bodyPr/>
          <a:lstStyle/>
          <a:p>
            <a:r>
              <a:rPr lang="it-IT" dirty="0"/>
              <a:t>Two-stage op-</a:t>
            </a:r>
            <a:r>
              <a:rPr lang="it-IT" dirty="0" err="1"/>
              <a:t>amps</a:t>
            </a:r>
            <a:endParaRPr lang="en-US" dirty="0"/>
          </a:p>
        </p:txBody>
      </p:sp>
      <p:sp>
        <p:nvSpPr>
          <p:cNvPr id="3" name="Segnaposto piè di pagina 2">
            <a:extLst>
              <a:ext uri="{FF2B5EF4-FFF2-40B4-BE49-F238E27FC236}">
                <a16:creationId xmlns:a16="http://schemas.microsoft.com/office/drawing/2014/main" id="{AEFEBEC4-A46B-49D4-A267-17B6FF4EC98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9AC19E0-7CDA-4CD9-947C-401EA64DCD82}"/>
              </a:ext>
            </a:extLst>
          </p:cNvPr>
          <p:cNvSpPr>
            <a:spLocks noGrp="1"/>
          </p:cNvSpPr>
          <p:nvPr>
            <p:ph type="sldNum" sz="quarter" idx="12"/>
          </p:nvPr>
        </p:nvSpPr>
        <p:spPr/>
        <p:txBody>
          <a:bodyPr/>
          <a:lstStyle/>
          <a:p>
            <a:fld id="{02055017-B6DE-4C35-A63B-40EADAC97849}" type="slidenum">
              <a:rPr lang="en-US" smtClean="0"/>
              <a:t>29</a:t>
            </a:fld>
            <a:endParaRPr lang="en-US" dirty="0"/>
          </a:p>
        </p:txBody>
      </p:sp>
      <p:pic>
        <p:nvPicPr>
          <p:cNvPr id="5" name="Elemento grafico 4">
            <a:extLst>
              <a:ext uri="{FF2B5EF4-FFF2-40B4-BE49-F238E27FC236}">
                <a16:creationId xmlns:a16="http://schemas.microsoft.com/office/drawing/2014/main" id="{7E239976-C250-4C76-8556-93C8581EB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1300" y="1690934"/>
            <a:ext cx="1257300" cy="1285875"/>
          </a:xfrm>
          <a:prstGeom prst="rect">
            <a:avLst/>
          </a:prstGeom>
        </p:spPr>
      </p:pic>
      <p:pic>
        <p:nvPicPr>
          <p:cNvPr id="6" name="Elemento grafico 5">
            <a:extLst>
              <a:ext uri="{FF2B5EF4-FFF2-40B4-BE49-F238E27FC236}">
                <a16:creationId xmlns:a16="http://schemas.microsoft.com/office/drawing/2014/main" id="{C5D388BA-961F-4F9D-A7D2-811B0BE79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4275" y="1690934"/>
            <a:ext cx="1733550" cy="1285875"/>
          </a:xfrm>
          <a:prstGeom prst="rect">
            <a:avLst/>
          </a:prstGeom>
        </p:spPr>
      </p:pic>
      <p:graphicFrame>
        <p:nvGraphicFramePr>
          <p:cNvPr id="7" name="Oggetto 6">
            <a:extLst>
              <a:ext uri="{FF2B5EF4-FFF2-40B4-BE49-F238E27FC236}">
                <a16:creationId xmlns:a16="http://schemas.microsoft.com/office/drawing/2014/main" id="{93B02F52-F66D-4F96-9531-FC9E18EE7FB8}"/>
              </a:ext>
            </a:extLst>
          </p:cNvPr>
          <p:cNvGraphicFramePr>
            <a:graphicFrameLocks noChangeAspect="1"/>
          </p:cNvGraphicFramePr>
          <p:nvPr>
            <p:extLst>
              <p:ext uri="{D42A27DB-BD31-4B8C-83A1-F6EECF244321}">
                <p14:modId xmlns:p14="http://schemas.microsoft.com/office/powerpoint/2010/main" val="3600116957"/>
              </p:ext>
            </p:extLst>
          </p:nvPr>
        </p:nvGraphicFramePr>
        <p:xfrm>
          <a:off x="1129954" y="3667013"/>
          <a:ext cx="1506537" cy="474104"/>
        </p:xfrm>
        <a:graphic>
          <a:graphicData uri="http://schemas.openxmlformats.org/presentationml/2006/ole">
            <mc:AlternateContent xmlns:mc="http://schemas.openxmlformats.org/markup-compatibility/2006">
              <mc:Choice xmlns:v="urn:schemas-microsoft-com:vml" Requires="v">
                <p:oleObj spid="_x0000_s22580" name="Equation" r:id="rId7" imgW="723600" imgH="228600" progId="Equation.DSMT4">
                  <p:embed/>
                </p:oleObj>
              </mc:Choice>
              <mc:Fallback>
                <p:oleObj name="Equation" r:id="rId7" imgW="723600" imgH="228600" progId="Equation.DSMT4">
                  <p:embed/>
                  <p:pic>
                    <p:nvPicPr>
                      <p:cNvPr id="9" name="Oggetto 8">
                        <a:extLst>
                          <a:ext uri="{FF2B5EF4-FFF2-40B4-BE49-F238E27FC236}">
                            <a16:creationId xmlns:a16="http://schemas.microsoft.com/office/drawing/2014/main" id="{7DD4FCD7-0DC5-4201-984B-4DDD43D93C72}"/>
                          </a:ext>
                        </a:extLst>
                      </p:cNvPr>
                      <p:cNvPicPr>
                        <a:picLocks noChangeAspect="1" noChangeArrowheads="1"/>
                      </p:cNvPicPr>
                      <p:nvPr/>
                    </p:nvPicPr>
                    <p:blipFill>
                      <a:blip r:embed="rId8"/>
                      <a:srcRect/>
                      <a:stretch>
                        <a:fillRect/>
                      </a:stretch>
                    </p:blipFill>
                    <p:spPr bwMode="auto">
                      <a:xfrm>
                        <a:off x="1129954" y="3667013"/>
                        <a:ext cx="1506537" cy="47410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28BC4E3-6ACA-44C0-A64C-12D6BB53FBE3}"/>
              </a:ext>
            </a:extLst>
          </p:cNvPr>
          <p:cNvGraphicFramePr>
            <a:graphicFrameLocks noChangeAspect="1"/>
          </p:cNvGraphicFramePr>
          <p:nvPr>
            <p:extLst>
              <p:ext uri="{D42A27DB-BD31-4B8C-83A1-F6EECF244321}">
                <p14:modId xmlns:p14="http://schemas.microsoft.com/office/powerpoint/2010/main" val="2482768398"/>
              </p:ext>
            </p:extLst>
          </p:nvPr>
        </p:nvGraphicFramePr>
        <p:xfrm>
          <a:off x="1106487" y="4141117"/>
          <a:ext cx="2959100" cy="525462"/>
        </p:xfrm>
        <a:graphic>
          <a:graphicData uri="http://schemas.openxmlformats.org/presentationml/2006/ole">
            <mc:AlternateContent xmlns:mc="http://schemas.openxmlformats.org/markup-compatibility/2006">
              <mc:Choice xmlns:v="urn:schemas-microsoft-com:vml" Requires="v">
                <p:oleObj spid="_x0000_s22581" name="Equation" r:id="rId9" imgW="1422360" imgH="253800" progId="Equation.DSMT4">
                  <p:embed/>
                </p:oleObj>
              </mc:Choice>
              <mc:Fallback>
                <p:oleObj name="Equation" r:id="rId9" imgW="1422360" imgH="253800" progId="Equation.DSMT4">
                  <p:embed/>
                  <p:pic>
                    <p:nvPicPr>
                      <p:cNvPr id="7" name="Oggetto 6">
                        <a:extLst>
                          <a:ext uri="{FF2B5EF4-FFF2-40B4-BE49-F238E27FC236}">
                            <a16:creationId xmlns:a16="http://schemas.microsoft.com/office/drawing/2014/main" id="{93B02F52-F66D-4F96-9531-FC9E18EE7FB8}"/>
                          </a:ext>
                        </a:extLst>
                      </p:cNvPr>
                      <p:cNvPicPr>
                        <a:picLocks noChangeAspect="1" noChangeArrowheads="1"/>
                      </p:cNvPicPr>
                      <p:nvPr/>
                    </p:nvPicPr>
                    <p:blipFill>
                      <a:blip r:embed="rId10"/>
                      <a:srcRect/>
                      <a:stretch>
                        <a:fillRect/>
                      </a:stretch>
                    </p:blipFill>
                    <p:spPr bwMode="auto">
                      <a:xfrm>
                        <a:off x="1106487" y="4141117"/>
                        <a:ext cx="2959100" cy="5254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6A0A6D4-2DD7-487A-9CAE-2C91A94E94B5}"/>
              </a:ext>
            </a:extLst>
          </p:cNvPr>
          <p:cNvGraphicFramePr>
            <a:graphicFrameLocks noChangeAspect="1"/>
          </p:cNvGraphicFramePr>
          <p:nvPr>
            <p:extLst>
              <p:ext uri="{D42A27DB-BD31-4B8C-83A1-F6EECF244321}">
                <p14:modId xmlns:p14="http://schemas.microsoft.com/office/powerpoint/2010/main" val="2185621504"/>
              </p:ext>
            </p:extLst>
          </p:nvPr>
        </p:nvGraphicFramePr>
        <p:xfrm>
          <a:off x="2051050" y="2849350"/>
          <a:ext cx="342900" cy="473075"/>
        </p:xfrm>
        <a:graphic>
          <a:graphicData uri="http://schemas.openxmlformats.org/presentationml/2006/ole">
            <mc:AlternateContent xmlns:mc="http://schemas.openxmlformats.org/markup-compatibility/2006">
              <mc:Choice xmlns:v="urn:schemas-microsoft-com:vml" Requires="v">
                <p:oleObj spid="_x0000_s22582" name="Equation" r:id="rId11" imgW="164880" imgH="228600" progId="Equation.DSMT4">
                  <p:embed/>
                </p:oleObj>
              </mc:Choice>
              <mc:Fallback>
                <p:oleObj name="Equation" r:id="rId11" imgW="164880" imgH="228600" progId="Equation.DSMT4">
                  <p:embed/>
                  <p:pic>
                    <p:nvPicPr>
                      <p:cNvPr id="7" name="Oggetto 6">
                        <a:extLst>
                          <a:ext uri="{FF2B5EF4-FFF2-40B4-BE49-F238E27FC236}">
                            <a16:creationId xmlns:a16="http://schemas.microsoft.com/office/drawing/2014/main" id="{93B02F52-F66D-4F96-9531-FC9E18EE7FB8}"/>
                          </a:ext>
                        </a:extLst>
                      </p:cNvPr>
                      <p:cNvPicPr>
                        <a:picLocks noChangeAspect="1" noChangeArrowheads="1"/>
                      </p:cNvPicPr>
                      <p:nvPr/>
                    </p:nvPicPr>
                    <p:blipFill>
                      <a:blip r:embed="rId12"/>
                      <a:srcRect/>
                      <a:stretch>
                        <a:fillRect/>
                      </a:stretch>
                    </p:blipFill>
                    <p:spPr bwMode="auto">
                      <a:xfrm>
                        <a:off x="2051050" y="2849350"/>
                        <a:ext cx="342900" cy="47307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0B161F10-6ED4-4E93-9BDF-78FD85AD0AB2}"/>
              </a:ext>
            </a:extLst>
          </p:cNvPr>
          <p:cNvGraphicFramePr>
            <a:graphicFrameLocks noChangeAspect="1"/>
          </p:cNvGraphicFramePr>
          <p:nvPr>
            <p:extLst>
              <p:ext uri="{D42A27DB-BD31-4B8C-83A1-F6EECF244321}">
                <p14:modId xmlns:p14="http://schemas.microsoft.com/office/powerpoint/2010/main" val="91177396"/>
              </p:ext>
            </p:extLst>
          </p:nvPr>
        </p:nvGraphicFramePr>
        <p:xfrm>
          <a:off x="3106737" y="2977838"/>
          <a:ext cx="396875" cy="473075"/>
        </p:xfrm>
        <a:graphic>
          <a:graphicData uri="http://schemas.openxmlformats.org/presentationml/2006/ole">
            <mc:AlternateContent xmlns:mc="http://schemas.openxmlformats.org/markup-compatibility/2006">
              <mc:Choice xmlns:v="urn:schemas-microsoft-com:vml" Requires="v">
                <p:oleObj spid="_x0000_s22583" name="Equation" r:id="rId13" imgW="190440" imgH="228600" progId="Equation.DSMT4">
                  <p:embed/>
                </p:oleObj>
              </mc:Choice>
              <mc:Fallback>
                <p:oleObj name="Equation" r:id="rId13" imgW="190440" imgH="228600" progId="Equation.DSMT4">
                  <p:embed/>
                  <p:pic>
                    <p:nvPicPr>
                      <p:cNvPr id="8" name="Oggetto 7">
                        <a:extLst>
                          <a:ext uri="{FF2B5EF4-FFF2-40B4-BE49-F238E27FC236}">
                            <a16:creationId xmlns:a16="http://schemas.microsoft.com/office/drawing/2014/main" id="{C28BC4E3-6ACA-44C0-A64C-12D6BB53FBE3}"/>
                          </a:ext>
                        </a:extLst>
                      </p:cNvPr>
                      <p:cNvPicPr>
                        <a:picLocks noChangeAspect="1" noChangeArrowheads="1"/>
                      </p:cNvPicPr>
                      <p:nvPr/>
                    </p:nvPicPr>
                    <p:blipFill>
                      <a:blip r:embed="rId14"/>
                      <a:srcRect/>
                      <a:stretch>
                        <a:fillRect/>
                      </a:stretch>
                    </p:blipFill>
                    <p:spPr bwMode="auto">
                      <a:xfrm>
                        <a:off x="3106737" y="2977838"/>
                        <a:ext cx="396875" cy="4730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BEC44F4-7D3B-4759-B92F-9E3DE1953781}"/>
              </a:ext>
            </a:extLst>
          </p:cNvPr>
          <p:cNvGraphicFramePr>
            <a:graphicFrameLocks noChangeAspect="1"/>
          </p:cNvGraphicFramePr>
          <p:nvPr>
            <p:extLst>
              <p:ext uri="{D42A27DB-BD31-4B8C-83A1-F6EECF244321}">
                <p14:modId xmlns:p14="http://schemas.microsoft.com/office/powerpoint/2010/main" val="1376809280"/>
              </p:ext>
            </p:extLst>
          </p:nvPr>
        </p:nvGraphicFramePr>
        <p:xfrm>
          <a:off x="1106487" y="4666579"/>
          <a:ext cx="2033587" cy="525463"/>
        </p:xfrm>
        <a:graphic>
          <a:graphicData uri="http://schemas.openxmlformats.org/presentationml/2006/ole">
            <mc:AlternateContent xmlns:mc="http://schemas.openxmlformats.org/markup-compatibility/2006">
              <mc:Choice xmlns:v="urn:schemas-microsoft-com:vml" Requires="v">
                <p:oleObj spid="_x0000_s22584" name="Equation" r:id="rId15" imgW="977760" imgH="253800" progId="Equation.DSMT4">
                  <p:embed/>
                </p:oleObj>
              </mc:Choice>
              <mc:Fallback>
                <p:oleObj name="Equation" r:id="rId15" imgW="977760" imgH="253800" progId="Equation.DSMT4">
                  <p:embed/>
                  <p:pic>
                    <p:nvPicPr>
                      <p:cNvPr id="8" name="Oggetto 7">
                        <a:extLst>
                          <a:ext uri="{FF2B5EF4-FFF2-40B4-BE49-F238E27FC236}">
                            <a16:creationId xmlns:a16="http://schemas.microsoft.com/office/drawing/2014/main" id="{C28BC4E3-6ACA-44C0-A64C-12D6BB53FBE3}"/>
                          </a:ext>
                        </a:extLst>
                      </p:cNvPr>
                      <p:cNvPicPr>
                        <a:picLocks noChangeAspect="1" noChangeArrowheads="1"/>
                      </p:cNvPicPr>
                      <p:nvPr/>
                    </p:nvPicPr>
                    <p:blipFill>
                      <a:blip r:embed="rId16"/>
                      <a:srcRect/>
                      <a:stretch>
                        <a:fillRect/>
                      </a:stretch>
                    </p:blipFill>
                    <p:spPr bwMode="auto">
                      <a:xfrm>
                        <a:off x="1106487" y="4666579"/>
                        <a:ext cx="2033587" cy="525463"/>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5CFD7713-1BDE-4905-AC92-46F52E85E39C}"/>
              </a:ext>
            </a:extLst>
          </p:cNvPr>
          <p:cNvSpPr txBox="1"/>
          <p:nvPr/>
        </p:nvSpPr>
        <p:spPr>
          <a:xfrm>
            <a:off x="2781300" y="3650359"/>
            <a:ext cx="244329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(40 dB - 100 dB)</a:t>
            </a:r>
            <a:endParaRPr lang="en-US" sz="2400" dirty="0">
              <a:latin typeface="Arial" panose="020B0604020202020204" pitchFamily="34" charset="0"/>
              <a:cs typeface="Arial" panose="020B0604020202020204" pitchFamily="34" charset="0"/>
            </a:endParaRPr>
          </a:p>
        </p:txBody>
      </p:sp>
      <p:pic>
        <p:nvPicPr>
          <p:cNvPr id="13" name="Elemento grafico 12">
            <a:extLst>
              <a:ext uri="{FF2B5EF4-FFF2-40B4-BE49-F238E27FC236}">
                <a16:creationId xmlns:a16="http://schemas.microsoft.com/office/drawing/2014/main" id="{80D1FC19-29D6-47E3-83F8-AC73AFD8A74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641724" y="2324566"/>
            <a:ext cx="1010559" cy="1010559"/>
          </a:xfrm>
          <a:prstGeom prst="rect">
            <a:avLst/>
          </a:prstGeom>
        </p:spPr>
      </p:pic>
      <p:sp>
        <p:nvSpPr>
          <p:cNvPr id="14" name="CasellaDiTesto 13">
            <a:extLst>
              <a:ext uri="{FF2B5EF4-FFF2-40B4-BE49-F238E27FC236}">
                <a16:creationId xmlns:a16="http://schemas.microsoft.com/office/drawing/2014/main" id="{F9581108-30C5-48C7-B99D-9C6C04B2EEFA}"/>
              </a:ext>
            </a:extLst>
          </p:cNvPr>
          <p:cNvSpPr txBox="1"/>
          <p:nvPr/>
        </p:nvSpPr>
        <p:spPr>
          <a:xfrm>
            <a:off x="5662612" y="1306351"/>
            <a:ext cx="593207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resistive loads affects only the gain of the second 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Even in the case that the gain of the second stage falls down to a few units, the total dc gain remains as large as to be suitable for most closed-loop configurations.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second stage is the output stage and must be designed to provide the required current and voltage ranges to the load. </a:t>
            </a:r>
          </a:p>
        </p:txBody>
      </p:sp>
    </p:spTree>
    <p:extLst>
      <p:ext uri="{BB962C8B-B14F-4D97-AF65-F5344CB8AC3E}">
        <p14:creationId xmlns:p14="http://schemas.microsoft.com/office/powerpoint/2010/main" val="42248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FC86E0-F4A7-46D9-8FEC-E77B7E811EF9}"/>
              </a:ext>
            </a:extLst>
          </p:cNvPr>
          <p:cNvSpPr>
            <a:spLocks noGrp="1"/>
          </p:cNvSpPr>
          <p:nvPr>
            <p:ph type="title"/>
          </p:nvPr>
        </p:nvSpPr>
        <p:spPr/>
        <p:txBody>
          <a:bodyPr/>
          <a:lstStyle/>
          <a:p>
            <a:r>
              <a:rPr lang="en-US" dirty="0"/>
              <a:t>Requirement on the </a:t>
            </a:r>
            <a:r>
              <a:rPr lang="en-US" u="sng" dirty="0"/>
              <a:t>output impedance</a:t>
            </a:r>
          </a:p>
        </p:txBody>
      </p:sp>
      <p:sp>
        <p:nvSpPr>
          <p:cNvPr id="3" name="Segnaposto piè di pagina 2">
            <a:extLst>
              <a:ext uri="{FF2B5EF4-FFF2-40B4-BE49-F238E27FC236}">
                <a16:creationId xmlns:a16="http://schemas.microsoft.com/office/drawing/2014/main" id="{566616A9-ADF6-4311-86F8-5F680E981CC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38B31D-0167-44D9-A3C5-B4D51216392B}"/>
              </a:ext>
            </a:extLst>
          </p:cNvPr>
          <p:cNvSpPr>
            <a:spLocks noGrp="1"/>
          </p:cNvSpPr>
          <p:nvPr>
            <p:ph type="sldNum" sz="quarter" idx="12"/>
          </p:nvPr>
        </p:nvSpPr>
        <p:spPr/>
        <p:txBody>
          <a:bodyPr/>
          <a:lstStyle/>
          <a:p>
            <a:fld id="{02055017-B6DE-4C35-A63B-40EADAC97849}" type="slidenum">
              <a:rPr lang="en-US" smtClean="0"/>
              <a:t>3</a:t>
            </a:fld>
            <a:endParaRPr lang="en-US" dirty="0"/>
          </a:p>
        </p:txBody>
      </p:sp>
      <p:graphicFrame>
        <p:nvGraphicFramePr>
          <p:cNvPr id="5" name="Oggetto 4">
            <a:extLst>
              <a:ext uri="{FF2B5EF4-FFF2-40B4-BE49-F238E27FC236}">
                <a16:creationId xmlns:a16="http://schemas.microsoft.com/office/drawing/2014/main" id="{FBC06304-0A11-4CCD-B318-8E21BCB5AF27}"/>
              </a:ext>
            </a:extLst>
          </p:cNvPr>
          <p:cNvGraphicFramePr>
            <a:graphicFrameLocks noChangeAspect="1"/>
          </p:cNvGraphicFramePr>
          <p:nvPr>
            <p:extLst>
              <p:ext uri="{D42A27DB-BD31-4B8C-83A1-F6EECF244321}">
                <p14:modId xmlns:p14="http://schemas.microsoft.com/office/powerpoint/2010/main" val="3402126350"/>
              </p:ext>
            </p:extLst>
          </p:nvPr>
        </p:nvGraphicFramePr>
        <p:xfrm>
          <a:off x="6262818" y="1334338"/>
          <a:ext cx="3311525" cy="1084263"/>
        </p:xfrm>
        <a:graphic>
          <a:graphicData uri="http://schemas.openxmlformats.org/presentationml/2006/ole">
            <mc:AlternateContent xmlns:mc="http://schemas.openxmlformats.org/markup-compatibility/2006">
              <mc:Choice xmlns:v="urn:schemas-microsoft-com:vml" Requires="v">
                <p:oleObj spid="_x0000_s2287" name="Equation" r:id="rId3" imgW="1422360" imgH="469800" progId="Equation.DSMT4">
                  <p:embed/>
                </p:oleObj>
              </mc:Choice>
              <mc:Fallback>
                <p:oleObj name="Equation" r:id="rId3" imgW="1422360" imgH="469800" progId="Equation.DSMT4">
                  <p:embed/>
                  <p:pic>
                    <p:nvPicPr>
                      <p:cNvPr id="11" name="Oggetto 10">
                        <a:extLst>
                          <a:ext uri="{FF2B5EF4-FFF2-40B4-BE49-F238E27FC236}">
                            <a16:creationId xmlns:a16="http://schemas.microsoft.com/office/drawing/2014/main" id="{BC0896EA-EB89-4206-88BF-F0F58693D952}"/>
                          </a:ext>
                        </a:extLst>
                      </p:cNvPr>
                      <p:cNvPicPr>
                        <a:picLocks noChangeAspect="1" noChangeArrowheads="1"/>
                      </p:cNvPicPr>
                      <p:nvPr/>
                    </p:nvPicPr>
                    <p:blipFill>
                      <a:blip r:embed="rId4"/>
                      <a:srcRect/>
                      <a:stretch>
                        <a:fillRect/>
                      </a:stretch>
                    </p:blipFill>
                    <p:spPr bwMode="auto">
                      <a:xfrm>
                        <a:off x="6262818" y="1334338"/>
                        <a:ext cx="3311525" cy="1084263"/>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9C673E6A-9304-4A0C-AC8A-5EA67D414C80}"/>
              </a:ext>
            </a:extLst>
          </p:cNvPr>
          <p:cNvGraphicFramePr>
            <a:graphicFrameLocks noChangeAspect="1"/>
          </p:cNvGraphicFramePr>
          <p:nvPr>
            <p:extLst>
              <p:ext uri="{D42A27DB-BD31-4B8C-83A1-F6EECF244321}">
                <p14:modId xmlns:p14="http://schemas.microsoft.com/office/powerpoint/2010/main" val="3240725403"/>
              </p:ext>
            </p:extLst>
          </p:nvPr>
        </p:nvGraphicFramePr>
        <p:xfrm>
          <a:off x="1104791" y="1257700"/>
          <a:ext cx="3546475" cy="1082675"/>
        </p:xfrm>
        <a:graphic>
          <a:graphicData uri="http://schemas.openxmlformats.org/presentationml/2006/ole">
            <mc:AlternateContent xmlns:mc="http://schemas.openxmlformats.org/markup-compatibility/2006">
              <mc:Choice xmlns:v="urn:schemas-microsoft-com:vml" Requires="v">
                <p:oleObj spid="_x0000_s2288" name="Equation" r:id="rId5" imgW="1701720" imgH="520560" progId="Equation.DSMT4">
                  <p:embed/>
                </p:oleObj>
              </mc:Choice>
              <mc:Fallback>
                <p:oleObj name="Equation" r:id="rId5" imgW="1701720" imgH="520560" progId="Equation.DSMT4">
                  <p:embed/>
                  <p:pic>
                    <p:nvPicPr>
                      <p:cNvPr id="13" name="Oggetto 12">
                        <a:extLst>
                          <a:ext uri="{FF2B5EF4-FFF2-40B4-BE49-F238E27FC236}">
                            <a16:creationId xmlns:a16="http://schemas.microsoft.com/office/drawing/2014/main" id="{3ADB3006-0955-4F76-9A2B-9FDC904DB1E9}"/>
                          </a:ext>
                        </a:extLst>
                      </p:cNvPr>
                      <p:cNvPicPr>
                        <a:picLocks noChangeAspect="1" noChangeArrowheads="1"/>
                      </p:cNvPicPr>
                      <p:nvPr/>
                    </p:nvPicPr>
                    <p:blipFill>
                      <a:blip r:embed="rId6"/>
                      <a:srcRect/>
                      <a:stretch>
                        <a:fillRect/>
                      </a:stretch>
                    </p:blipFill>
                    <p:spPr bwMode="auto">
                      <a:xfrm>
                        <a:off x="1104791" y="1257700"/>
                        <a:ext cx="3546475" cy="1082675"/>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3CEACB9F-FCAB-4F4B-9A53-E3F1A23B5BEC}"/>
              </a:ext>
            </a:extLst>
          </p:cNvPr>
          <p:cNvSpPr txBox="1"/>
          <p:nvPr/>
        </p:nvSpPr>
        <p:spPr>
          <a:xfrm>
            <a:off x="924339" y="2743200"/>
            <a:ext cx="9621078" cy="1200329"/>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Z</a:t>
            </a:r>
            <a:r>
              <a:rPr lang="en-US" sz="2400"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should be low enough to guarantee that A is large enough to maintain the relative error below the maximum allowed in all the expected load conditions</a:t>
            </a:r>
          </a:p>
        </p:txBody>
      </p:sp>
      <p:pic>
        <p:nvPicPr>
          <p:cNvPr id="8" name="Elemento grafico 7">
            <a:extLst>
              <a:ext uri="{FF2B5EF4-FFF2-40B4-BE49-F238E27FC236}">
                <a16:creationId xmlns:a16="http://schemas.microsoft.com/office/drawing/2014/main" id="{F8E69E3D-E99A-41BA-B8F1-710292014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4791" y="4228647"/>
            <a:ext cx="3190983" cy="1758852"/>
          </a:xfrm>
          <a:prstGeom prst="rect">
            <a:avLst/>
          </a:prstGeom>
        </p:spPr>
      </p:pic>
      <p:graphicFrame>
        <p:nvGraphicFramePr>
          <p:cNvPr id="9" name="Oggetto 8">
            <a:extLst>
              <a:ext uri="{FF2B5EF4-FFF2-40B4-BE49-F238E27FC236}">
                <a16:creationId xmlns:a16="http://schemas.microsoft.com/office/drawing/2014/main" id="{F607A3FE-02B9-4440-BA73-622BE73E02C7}"/>
              </a:ext>
            </a:extLst>
          </p:cNvPr>
          <p:cNvGraphicFramePr>
            <a:graphicFrameLocks noChangeAspect="1"/>
          </p:cNvGraphicFramePr>
          <p:nvPr>
            <p:extLst>
              <p:ext uri="{D42A27DB-BD31-4B8C-83A1-F6EECF244321}">
                <p14:modId xmlns:p14="http://schemas.microsoft.com/office/powerpoint/2010/main" val="2874116769"/>
              </p:ext>
            </p:extLst>
          </p:nvPr>
        </p:nvGraphicFramePr>
        <p:xfrm>
          <a:off x="6883531" y="4592727"/>
          <a:ext cx="2070100" cy="557212"/>
        </p:xfrm>
        <a:graphic>
          <a:graphicData uri="http://schemas.openxmlformats.org/presentationml/2006/ole">
            <mc:AlternateContent xmlns:mc="http://schemas.openxmlformats.org/markup-compatibility/2006">
              <mc:Choice xmlns:v="urn:schemas-microsoft-com:vml" Requires="v">
                <p:oleObj spid="_x0000_s2289" name="Equation" r:id="rId9" imgW="888840" imgH="241200" progId="Equation.DSMT4">
                  <p:embed/>
                </p:oleObj>
              </mc:Choice>
              <mc:Fallback>
                <p:oleObj name="Equation" r:id="rId9" imgW="888840" imgH="241200" progId="Equation.DSMT4">
                  <p:embed/>
                  <p:pic>
                    <p:nvPicPr>
                      <p:cNvPr id="5" name="Oggetto 4">
                        <a:extLst>
                          <a:ext uri="{FF2B5EF4-FFF2-40B4-BE49-F238E27FC236}">
                            <a16:creationId xmlns:a16="http://schemas.microsoft.com/office/drawing/2014/main" id="{FBC06304-0A11-4CCD-B318-8E21BCB5AF27}"/>
                          </a:ext>
                        </a:extLst>
                      </p:cNvPr>
                      <p:cNvPicPr>
                        <a:picLocks noChangeAspect="1" noChangeArrowheads="1"/>
                      </p:cNvPicPr>
                      <p:nvPr/>
                    </p:nvPicPr>
                    <p:blipFill>
                      <a:blip r:embed="rId10"/>
                      <a:srcRect/>
                      <a:stretch>
                        <a:fillRect/>
                      </a:stretch>
                    </p:blipFill>
                    <p:spPr bwMode="auto">
                      <a:xfrm>
                        <a:off x="6883531" y="4592727"/>
                        <a:ext cx="2070100" cy="557212"/>
                      </a:xfrm>
                      <a:prstGeom prst="rect">
                        <a:avLst/>
                      </a:prstGeom>
                      <a:noFill/>
                    </p:spPr>
                  </p:pic>
                </p:oleObj>
              </mc:Fallback>
            </mc:AlternateContent>
          </a:graphicData>
        </a:graphic>
      </p:graphicFrame>
    </p:spTree>
    <p:extLst>
      <p:ext uri="{BB962C8B-B14F-4D97-AF65-F5344CB8AC3E}">
        <p14:creationId xmlns:p14="http://schemas.microsoft.com/office/powerpoint/2010/main" val="368879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F9342-66CC-4D3A-B511-AC9917103F9C}"/>
              </a:ext>
            </a:extLst>
          </p:cNvPr>
          <p:cNvSpPr>
            <a:spLocks noGrp="1"/>
          </p:cNvSpPr>
          <p:nvPr>
            <p:ph type="title"/>
          </p:nvPr>
        </p:nvSpPr>
        <p:spPr>
          <a:xfrm>
            <a:off x="838199" y="250825"/>
            <a:ext cx="10515600" cy="662397"/>
          </a:xfrm>
        </p:spPr>
        <p:txBody>
          <a:bodyPr/>
          <a:lstStyle/>
          <a:p>
            <a:r>
              <a:rPr lang="en-US"/>
              <a:t>Considerations on the op-amp number of stages</a:t>
            </a:r>
          </a:p>
        </p:txBody>
      </p:sp>
      <p:sp>
        <p:nvSpPr>
          <p:cNvPr id="3" name="Segnaposto piè di pagina 2">
            <a:extLst>
              <a:ext uri="{FF2B5EF4-FFF2-40B4-BE49-F238E27FC236}">
                <a16:creationId xmlns:a16="http://schemas.microsoft.com/office/drawing/2014/main" id="{71883996-7DF2-4612-8FDA-56A83984BE8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783EB8C-CA99-42C2-8206-70F92DF980C3}"/>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CasellaDiTesto 4">
            <a:extLst>
              <a:ext uri="{FF2B5EF4-FFF2-40B4-BE49-F238E27FC236}">
                <a16:creationId xmlns:a16="http://schemas.microsoft.com/office/drawing/2014/main" id="{B9FEBA92-2D1D-47BF-AFD3-01477BA7F42D}"/>
              </a:ext>
            </a:extLst>
          </p:cNvPr>
          <p:cNvSpPr txBox="1"/>
          <p:nvPr/>
        </p:nvSpPr>
        <p:spPr>
          <a:xfrm>
            <a:off x="647699" y="913222"/>
            <a:ext cx="10420351" cy="501675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Single stage op-amps:</a:t>
            </a:r>
            <a:r>
              <a:rPr lang="en-US" sz="2000" dirty="0">
                <a:latin typeface="Arial" panose="020B0604020202020204" pitchFamily="34" charset="0"/>
                <a:cs typeface="Arial" panose="020B0604020202020204" pitchFamily="34" charset="0"/>
              </a:rPr>
              <a:t> they can be designed to provide enough gain for a large variety of applications only in the case that the load and the feedback networks are capacitive (switched capacitor circuits). Their advantage is their simple frequency compensation and their power efficiency. Their stability increases with large capacitive loads.</a:t>
            </a:r>
          </a:p>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Two-stage amplifiers:</a:t>
            </a:r>
            <a:r>
              <a:rPr lang="en-US" sz="2000" dirty="0">
                <a:latin typeface="Arial" panose="020B0604020202020204" pitchFamily="34" charset="0"/>
                <a:cs typeface="Arial" panose="020B0604020202020204" pitchFamily="34" charset="0"/>
              </a:rPr>
              <a:t> they are the most popular options for general purpose op-amps since they are suitable for both capacitive and resistive loads and can be designed to provide very large dc gains. Their stability decreases with large capacitive loads. </a:t>
            </a:r>
          </a:p>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Three-stage amplifiers:</a:t>
            </a:r>
            <a:r>
              <a:rPr lang="en-US" sz="2000" dirty="0">
                <a:latin typeface="Arial" panose="020B0604020202020204" pitchFamily="34" charset="0"/>
                <a:cs typeface="Arial" panose="020B0604020202020204" pitchFamily="34" charset="0"/>
              </a:rPr>
              <a:t> this option is necessary when two stage amplifiers cannot provide enough gain. This is the case, for example of very low supply voltages that prevent the use of cascodes. The gain of two-stage amplifiers can be too low also in the case of very fast op-amps, where the gain of each single stage is limited by the necessity to use short-length MOSFETs.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Three stage amplifiers requires complicated frequency compensation strategies, such as the nested-Miller compensation combined with feed-forward paths (multi-path architectures)</a:t>
            </a:r>
          </a:p>
        </p:txBody>
      </p:sp>
    </p:spTree>
    <p:extLst>
      <p:ext uri="{BB962C8B-B14F-4D97-AF65-F5344CB8AC3E}">
        <p14:creationId xmlns:p14="http://schemas.microsoft.com/office/powerpoint/2010/main" val="11430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2380D-17E8-4509-98D0-89EBD17DDB6D}"/>
              </a:ext>
            </a:extLst>
          </p:cNvPr>
          <p:cNvSpPr>
            <a:spLocks noGrp="1"/>
          </p:cNvSpPr>
          <p:nvPr>
            <p:ph type="title"/>
          </p:nvPr>
        </p:nvSpPr>
        <p:spPr>
          <a:xfrm>
            <a:off x="701040" y="111463"/>
            <a:ext cx="10515600" cy="662397"/>
          </a:xfrm>
        </p:spPr>
        <p:txBody>
          <a:bodyPr/>
          <a:lstStyle/>
          <a:p>
            <a:r>
              <a:rPr lang="it-IT" dirty="0" err="1"/>
              <a:t>Example</a:t>
            </a:r>
            <a:r>
              <a:rPr lang="it-IT" dirty="0"/>
              <a:t> ADA4628 (</a:t>
            </a:r>
            <a:r>
              <a:rPr lang="it-IT" dirty="0" err="1"/>
              <a:t>Analog</a:t>
            </a:r>
            <a:r>
              <a:rPr lang="it-IT" dirty="0"/>
              <a:t> Devices)</a:t>
            </a:r>
            <a:endParaRPr lang="en-US" dirty="0"/>
          </a:p>
        </p:txBody>
      </p:sp>
      <p:sp>
        <p:nvSpPr>
          <p:cNvPr id="3" name="Segnaposto piè di pagina 2">
            <a:extLst>
              <a:ext uri="{FF2B5EF4-FFF2-40B4-BE49-F238E27FC236}">
                <a16:creationId xmlns:a16="http://schemas.microsoft.com/office/drawing/2014/main" id="{03D551BA-F061-4E92-B8F8-CC5D39A464D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632BD73-5A7E-4C76-9605-8CABE3D6AD15}"/>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Immagine 4">
            <a:extLst>
              <a:ext uri="{FF2B5EF4-FFF2-40B4-BE49-F238E27FC236}">
                <a16:creationId xmlns:a16="http://schemas.microsoft.com/office/drawing/2014/main" id="{8F0CBE44-3B5F-4772-A303-322B382A386C}"/>
              </a:ext>
            </a:extLst>
          </p:cNvPr>
          <p:cNvPicPr>
            <a:picLocks noChangeAspect="1"/>
          </p:cNvPicPr>
          <p:nvPr/>
        </p:nvPicPr>
        <p:blipFill>
          <a:blip r:embed="rId3"/>
          <a:stretch>
            <a:fillRect/>
          </a:stretch>
        </p:blipFill>
        <p:spPr>
          <a:xfrm>
            <a:off x="237842" y="1251401"/>
            <a:ext cx="11816182" cy="1791243"/>
          </a:xfrm>
          <a:prstGeom prst="rect">
            <a:avLst/>
          </a:prstGeom>
        </p:spPr>
      </p:pic>
      <p:sp>
        <p:nvSpPr>
          <p:cNvPr id="6" name="CasellaDiTesto 5">
            <a:extLst>
              <a:ext uri="{FF2B5EF4-FFF2-40B4-BE49-F238E27FC236}">
                <a16:creationId xmlns:a16="http://schemas.microsoft.com/office/drawing/2014/main" id="{23CE8ADA-E639-4EDE-BDA3-D519FA8CAEC1}"/>
              </a:ext>
            </a:extLst>
          </p:cNvPr>
          <p:cNvSpPr txBox="1"/>
          <p:nvPr/>
        </p:nvSpPr>
        <p:spPr>
          <a:xfrm>
            <a:off x="701040" y="3429000"/>
            <a:ext cx="10896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Passing from R</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=10k</a:t>
            </a:r>
            <a:r>
              <a:rPr lang="en-US" sz="2400" dirty="0">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to R</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=2 k</a:t>
            </a:r>
            <a:r>
              <a:rPr lang="en-US" sz="2400" dirty="0">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the amplifier looses around 8 dB</a:t>
            </a:r>
          </a:p>
        </p:txBody>
      </p:sp>
      <p:sp>
        <p:nvSpPr>
          <p:cNvPr id="7" name="CasellaDiTesto 6">
            <a:extLst>
              <a:ext uri="{FF2B5EF4-FFF2-40B4-BE49-F238E27FC236}">
                <a16:creationId xmlns:a16="http://schemas.microsoft.com/office/drawing/2014/main" id="{BC6C43B7-A25C-419E-B6A1-13A7C46EF01E}"/>
              </a:ext>
            </a:extLst>
          </p:cNvPr>
          <p:cNvSpPr txBox="1"/>
          <p:nvPr/>
        </p:nvSpPr>
        <p:spPr>
          <a:xfrm>
            <a:off x="10232636" y="749024"/>
            <a:ext cx="50366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baseline="-25000" dirty="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23FB51A-9FEC-4A77-B2F7-453EE47287AE}"/>
              </a:ext>
            </a:extLst>
          </p:cNvPr>
          <p:cNvSpPr txBox="1"/>
          <p:nvPr/>
        </p:nvSpPr>
        <p:spPr>
          <a:xfrm>
            <a:off x="10629992" y="1594588"/>
            <a:ext cx="50366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baseline="-25000" dirty="0">
                <a:solidFill>
                  <a:srgbClr val="FF0000"/>
                </a:solidFill>
                <a:latin typeface="Arial" panose="020B0604020202020204" pitchFamily="34" charset="0"/>
                <a:cs typeface="Arial" panose="020B0604020202020204" pitchFamily="34" charset="0"/>
              </a:rPr>
              <a:t>2</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39F6355F-CD1E-4715-B15D-3D7F00C1E9D0}"/>
              </a:ext>
            </a:extLst>
          </p:cNvPr>
          <p:cNvGraphicFramePr>
            <a:graphicFrameLocks noChangeAspect="1"/>
          </p:cNvGraphicFramePr>
          <p:nvPr>
            <p:extLst>
              <p:ext uri="{D42A27DB-BD31-4B8C-83A1-F6EECF244321}">
                <p14:modId xmlns:p14="http://schemas.microsoft.com/office/powerpoint/2010/main" val="3822007002"/>
              </p:ext>
            </p:extLst>
          </p:nvPr>
        </p:nvGraphicFramePr>
        <p:xfrm>
          <a:off x="1195333" y="3938265"/>
          <a:ext cx="2525712" cy="1900238"/>
        </p:xfrm>
        <a:graphic>
          <a:graphicData uri="http://schemas.openxmlformats.org/presentationml/2006/ole">
            <mc:AlternateContent xmlns:mc="http://schemas.openxmlformats.org/markup-compatibility/2006">
              <mc:Choice xmlns:v="urn:schemas-microsoft-com:vml" Requires="v">
                <p:oleObj spid="_x0000_s9351" name="Equation" r:id="rId4" imgW="1193760" imgH="888840" progId="Equation.DSMT4">
                  <p:embed/>
                </p:oleObj>
              </mc:Choice>
              <mc:Fallback>
                <p:oleObj name="Equation" r:id="rId4" imgW="1193760" imgH="888840" progId="Equation.DSMT4">
                  <p:embed/>
                  <p:pic>
                    <p:nvPicPr>
                      <p:cNvPr id="8" name="Oggetto 7">
                        <a:extLst>
                          <a:ext uri="{FF2B5EF4-FFF2-40B4-BE49-F238E27FC236}">
                            <a16:creationId xmlns:a16="http://schemas.microsoft.com/office/drawing/2014/main" id="{F5E4A1CF-6AC7-427D-82EF-F2C3E361329C}"/>
                          </a:ext>
                        </a:extLst>
                      </p:cNvPr>
                      <p:cNvPicPr>
                        <a:picLocks noChangeAspect="1" noChangeArrowheads="1"/>
                      </p:cNvPicPr>
                      <p:nvPr/>
                    </p:nvPicPr>
                    <p:blipFill>
                      <a:blip r:embed="rId5"/>
                      <a:srcRect/>
                      <a:stretch>
                        <a:fillRect/>
                      </a:stretch>
                    </p:blipFill>
                    <p:spPr bwMode="auto">
                      <a:xfrm>
                        <a:off x="1195333" y="3938265"/>
                        <a:ext cx="2525712" cy="1900238"/>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D0E2AD30-724F-4CEE-8EEB-0256D9CB6B44}"/>
              </a:ext>
            </a:extLst>
          </p:cNvPr>
          <p:cNvSpPr txBox="1"/>
          <p:nvPr/>
        </p:nvSpPr>
        <p:spPr>
          <a:xfrm>
            <a:off x="4058150" y="614255"/>
            <a:ext cx="6351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a:t>
            </a:r>
            <a:r>
              <a:rPr lang="it-IT" sz="2400" baseline="-25000" dirty="0">
                <a:solidFill>
                  <a:srgbClr val="FF0000"/>
                </a:solidFill>
                <a:latin typeface="Arial" panose="020B0604020202020204" pitchFamily="34" charset="0"/>
                <a:cs typeface="Arial" panose="020B0604020202020204" pitchFamily="34" charset="0"/>
              </a:rPr>
              <a:t>L1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91FA009B-E7A9-4E40-B9A5-B0B6D1B4253D}"/>
              </a:ext>
            </a:extLst>
          </p:cNvPr>
          <p:cNvSpPr txBox="1"/>
          <p:nvPr/>
        </p:nvSpPr>
        <p:spPr>
          <a:xfrm>
            <a:off x="3721045" y="2147022"/>
            <a:ext cx="6351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a:t>
            </a:r>
            <a:r>
              <a:rPr lang="it-IT" sz="2400" baseline="-25000" dirty="0">
                <a:solidFill>
                  <a:srgbClr val="FF0000"/>
                </a:solidFill>
                <a:latin typeface="Arial" panose="020B0604020202020204" pitchFamily="34" charset="0"/>
                <a:cs typeface="Arial" panose="020B0604020202020204" pitchFamily="34" charset="0"/>
              </a:rPr>
              <a:t>L2</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12" name="Connettore diritto 11">
            <a:extLst>
              <a:ext uri="{FF2B5EF4-FFF2-40B4-BE49-F238E27FC236}">
                <a16:creationId xmlns:a16="http://schemas.microsoft.com/office/drawing/2014/main" id="{9179B435-F6A1-4958-997E-C4097FB93DF6}"/>
              </a:ext>
            </a:extLst>
          </p:cNvPr>
          <p:cNvCxnSpPr>
            <a:cxnSpLocks/>
          </p:cNvCxnSpPr>
          <p:nvPr/>
        </p:nvCxnSpPr>
        <p:spPr>
          <a:xfrm>
            <a:off x="4576310" y="1124319"/>
            <a:ext cx="573591" cy="280660"/>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212D546-43DA-4D7B-BE43-3E66F1784E48}"/>
              </a:ext>
            </a:extLst>
          </p:cNvPr>
          <p:cNvCxnSpPr>
            <a:cxnSpLocks/>
          </p:cNvCxnSpPr>
          <p:nvPr/>
        </p:nvCxnSpPr>
        <p:spPr>
          <a:xfrm flipV="1">
            <a:off x="4385416" y="2123842"/>
            <a:ext cx="764485" cy="288826"/>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E884F12-4233-42AB-9BEF-ED43E3BE9D2E}"/>
              </a:ext>
            </a:extLst>
          </p:cNvPr>
          <p:cNvCxnSpPr>
            <a:cxnSpLocks/>
          </p:cNvCxnSpPr>
          <p:nvPr/>
        </p:nvCxnSpPr>
        <p:spPr>
          <a:xfrm flipH="1">
            <a:off x="10058400" y="1121881"/>
            <a:ext cx="289560" cy="207528"/>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1B94672-8D28-440D-A0B8-1EDDF02E3084}"/>
              </a:ext>
            </a:extLst>
          </p:cNvPr>
          <p:cNvCxnSpPr>
            <a:cxnSpLocks/>
          </p:cNvCxnSpPr>
          <p:nvPr/>
        </p:nvCxnSpPr>
        <p:spPr>
          <a:xfrm flipH="1">
            <a:off x="10232636" y="1898890"/>
            <a:ext cx="397356" cy="101522"/>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4" name="Oggetto 23">
            <a:extLst>
              <a:ext uri="{FF2B5EF4-FFF2-40B4-BE49-F238E27FC236}">
                <a16:creationId xmlns:a16="http://schemas.microsoft.com/office/drawing/2014/main" id="{DC93F445-843E-4258-9233-3D2428CFB8F6}"/>
              </a:ext>
            </a:extLst>
          </p:cNvPr>
          <p:cNvGraphicFramePr>
            <a:graphicFrameLocks noChangeAspect="1"/>
          </p:cNvGraphicFramePr>
          <p:nvPr>
            <p:extLst>
              <p:ext uri="{D42A27DB-BD31-4B8C-83A1-F6EECF244321}">
                <p14:modId xmlns:p14="http://schemas.microsoft.com/office/powerpoint/2010/main" val="3948991901"/>
              </p:ext>
            </p:extLst>
          </p:nvPr>
        </p:nvGraphicFramePr>
        <p:xfrm>
          <a:off x="5032375" y="4633878"/>
          <a:ext cx="1584325" cy="488950"/>
        </p:xfrm>
        <a:graphic>
          <a:graphicData uri="http://schemas.openxmlformats.org/presentationml/2006/ole">
            <mc:AlternateContent xmlns:mc="http://schemas.openxmlformats.org/markup-compatibility/2006">
              <mc:Choice xmlns:v="urn:schemas-microsoft-com:vml" Requires="v">
                <p:oleObj spid="_x0000_s9352" name="Equation" r:id="rId6" imgW="749160" imgH="228600" progId="Equation.DSMT4">
                  <p:embed/>
                </p:oleObj>
              </mc:Choice>
              <mc:Fallback>
                <p:oleObj name="Equation" r:id="rId6" imgW="749160" imgH="228600" progId="Equation.DSMT4">
                  <p:embed/>
                  <p:pic>
                    <p:nvPicPr>
                      <p:cNvPr id="9" name="Oggetto 8">
                        <a:extLst>
                          <a:ext uri="{FF2B5EF4-FFF2-40B4-BE49-F238E27FC236}">
                            <a16:creationId xmlns:a16="http://schemas.microsoft.com/office/drawing/2014/main" id="{39F6355F-CD1E-4715-B15D-3D7F00C1E9D0}"/>
                          </a:ext>
                        </a:extLst>
                      </p:cNvPr>
                      <p:cNvPicPr>
                        <a:picLocks noChangeAspect="1" noChangeArrowheads="1"/>
                      </p:cNvPicPr>
                      <p:nvPr/>
                    </p:nvPicPr>
                    <p:blipFill>
                      <a:blip r:embed="rId7"/>
                      <a:srcRect/>
                      <a:stretch>
                        <a:fillRect/>
                      </a:stretch>
                    </p:blipFill>
                    <p:spPr bwMode="auto">
                      <a:xfrm>
                        <a:off x="5032375" y="4633878"/>
                        <a:ext cx="1584325" cy="488950"/>
                      </a:xfrm>
                      <a:prstGeom prst="rect">
                        <a:avLst/>
                      </a:prstGeom>
                      <a:noFill/>
                    </p:spPr>
                  </p:pic>
                </p:oleObj>
              </mc:Fallback>
            </mc:AlternateContent>
          </a:graphicData>
        </a:graphic>
      </p:graphicFrame>
      <p:sp>
        <p:nvSpPr>
          <p:cNvPr id="25" name="Parentesi graffa aperta 24">
            <a:extLst>
              <a:ext uri="{FF2B5EF4-FFF2-40B4-BE49-F238E27FC236}">
                <a16:creationId xmlns:a16="http://schemas.microsoft.com/office/drawing/2014/main" id="{7C6A8053-4BED-4C15-8020-7D3555480319}"/>
              </a:ext>
            </a:extLst>
          </p:cNvPr>
          <p:cNvSpPr/>
          <p:nvPr/>
        </p:nvSpPr>
        <p:spPr>
          <a:xfrm>
            <a:off x="701040" y="4031011"/>
            <a:ext cx="494293" cy="1575588"/>
          </a:xfrm>
          <a:prstGeom prst="leftBrace">
            <a:avLst>
              <a:gd name="adj1" fmla="val 263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ccia a destra 25">
            <a:extLst>
              <a:ext uri="{FF2B5EF4-FFF2-40B4-BE49-F238E27FC236}">
                <a16:creationId xmlns:a16="http://schemas.microsoft.com/office/drawing/2014/main" id="{8D2179C6-1783-429A-8306-D981DD4C5431}"/>
              </a:ext>
            </a:extLst>
          </p:cNvPr>
          <p:cNvSpPr/>
          <p:nvPr/>
        </p:nvSpPr>
        <p:spPr>
          <a:xfrm>
            <a:off x="4058150" y="4633878"/>
            <a:ext cx="518160" cy="4404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14C1AA79-DF95-417E-962D-385A7F19C06B}"/>
              </a:ext>
            </a:extLst>
          </p:cNvPr>
          <p:cNvPicPr>
            <a:picLocks noChangeAspect="1"/>
          </p:cNvPicPr>
          <p:nvPr/>
        </p:nvPicPr>
        <p:blipFill>
          <a:blip r:embed="rId3"/>
          <a:stretch>
            <a:fillRect/>
          </a:stretch>
        </p:blipFill>
        <p:spPr>
          <a:xfrm>
            <a:off x="745346" y="3542927"/>
            <a:ext cx="3673056" cy="2659905"/>
          </a:xfrm>
          <a:prstGeom prst="rect">
            <a:avLst/>
          </a:prstGeom>
        </p:spPr>
      </p:pic>
      <p:sp>
        <p:nvSpPr>
          <p:cNvPr id="3" name="Segnaposto piè di pagina 2">
            <a:extLst>
              <a:ext uri="{FF2B5EF4-FFF2-40B4-BE49-F238E27FC236}">
                <a16:creationId xmlns:a16="http://schemas.microsoft.com/office/drawing/2014/main" id="{3C63F249-86DB-4CF5-BAFA-9326C482004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A1CA9FB-F012-4FA3-9E8E-BA97B6B902E7}"/>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Titolo 1">
            <a:extLst>
              <a:ext uri="{FF2B5EF4-FFF2-40B4-BE49-F238E27FC236}">
                <a16:creationId xmlns:a16="http://schemas.microsoft.com/office/drawing/2014/main" id="{EB68863B-0357-4F06-B896-4D1FD931B750}"/>
              </a:ext>
            </a:extLst>
          </p:cNvPr>
          <p:cNvSpPr>
            <a:spLocks noGrp="1"/>
          </p:cNvSpPr>
          <p:nvPr>
            <p:ph type="title"/>
          </p:nvPr>
        </p:nvSpPr>
        <p:spPr>
          <a:xfrm>
            <a:off x="745346" y="127064"/>
            <a:ext cx="10515600" cy="662397"/>
          </a:xfrm>
        </p:spPr>
        <p:txBody>
          <a:bodyPr/>
          <a:lstStyle/>
          <a:p>
            <a:r>
              <a:rPr lang="it-IT" dirty="0"/>
              <a:t>Output stages - </a:t>
            </a:r>
            <a:r>
              <a:rPr lang="it-IT" dirty="0" err="1"/>
              <a:t>specifications</a:t>
            </a:r>
            <a:endParaRPr lang="en-US" dirty="0"/>
          </a:p>
        </p:txBody>
      </p:sp>
      <p:graphicFrame>
        <p:nvGraphicFramePr>
          <p:cNvPr id="6" name="Oggetto 5">
            <a:extLst>
              <a:ext uri="{FF2B5EF4-FFF2-40B4-BE49-F238E27FC236}">
                <a16:creationId xmlns:a16="http://schemas.microsoft.com/office/drawing/2014/main" id="{D027EF9D-75EE-4507-A0BB-70A5B1B85630}"/>
              </a:ext>
            </a:extLst>
          </p:cNvPr>
          <p:cNvGraphicFramePr>
            <a:graphicFrameLocks noChangeAspect="1"/>
          </p:cNvGraphicFramePr>
          <p:nvPr>
            <p:extLst>
              <p:ext uri="{D42A27DB-BD31-4B8C-83A1-F6EECF244321}">
                <p14:modId xmlns:p14="http://schemas.microsoft.com/office/powerpoint/2010/main" val="725093911"/>
              </p:ext>
            </p:extLst>
          </p:nvPr>
        </p:nvGraphicFramePr>
        <p:xfrm>
          <a:off x="529378" y="863191"/>
          <a:ext cx="4398962" cy="692150"/>
        </p:xfrm>
        <a:graphic>
          <a:graphicData uri="http://schemas.openxmlformats.org/presentationml/2006/ole">
            <mc:AlternateContent xmlns:mc="http://schemas.openxmlformats.org/markup-compatibility/2006">
              <mc:Choice xmlns:v="urn:schemas-microsoft-com:vml" Requires="v">
                <p:oleObj spid="_x0000_s3226" name="Equation" r:id="rId4" imgW="1447560" imgH="228600" progId="Equation.DSMT4">
                  <p:embed/>
                </p:oleObj>
              </mc:Choice>
              <mc:Fallback>
                <p:oleObj name="Equation" r:id="rId4" imgW="1447560" imgH="228600" progId="Equation.DSMT4">
                  <p:embed/>
                  <p:pic>
                    <p:nvPicPr>
                      <p:cNvPr id="9" name="Oggetto 8"/>
                      <p:cNvPicPr>
                        <a:picLocks noChangeAspect="1" noChangeArrowheads="1"/>
                      </p:cNvPicPr>
                      <p:nvPr/>
                    </p:nvPicPr>
                    <p:blipFill>
                      <a:blip r:embed="rId5"/>
                      <a:srcRect/>
                      <a:stretch>
                        <a:fillRect/>
                      </a:stretch>
                    </p:blipFill>
                    <p:spPr bwMode="auto">
                      <a:xfrm>
                        <a:off x="529378" y="863191"/>
                        <a:ext cx="4398962" cy="69215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CD7D4C0-5C8A-46D4-AFE3-1524276D3786}"/>
              </a:ext>
            </a:extLst>
          </p:cNvPr>
          <p:cNvGraphicFramePr>
            <a:graphicFrameLocks noChangeAspect="1"/>
          </p:cNvGraphicFramePr>
          <p:nvPr>
            <p:extLst>
              <p:ext uri="{D42A27DB-BD31-4B8C-83A1-F6EECF244321}">
                <p14:modId xmlns:p14="http://schemas.microsoft.com/office/powerpoint/2010/main" val="837833779"/>
              </p:ext>
            </p:extLst>
          </p:nvPr>
        </p:nvGraphicFramePr>
        <p:xfrm>
          <a:off x="745346" y="2000623"/>
          <a:ext cx="3573462" cy="1314450"/>
        </p:xfrm>
        <a:graphic>
          <a:graphicData uri="http://schemas.openxmlformats.org/presentationml/2006/ole">
            <mc:AlternateContent xmlns:mc="http://schemas.openxmlformats.org/markup-compatibility/2006">
              <mc:Choice xmlns:v="urn:schemas-microsoft-com:vml" Requires="v">
                <p:oleObj spid="_x0000_s3227" name="Equation" r:id="rId6" imgW="1244520" imgH="457200" progId="Equation.DSMT4">
                  <p:embed/>
                </p:oleObj>
              </mc:Choice>
              <mc:Fallback>
                <p:oleObj name="Equation" r:id="rId6" imgW="1244520" imgH="457200" progId="Equation.DSMT4">
                  <p:embed/>
                  <p:pic>
                    <p:nvPicPr>
                      <p:cNvPr id="11" name="Oggetto 10"/>
                      <p:cNvPicPr>
                        <a:picLocks noChangeAspect="1" noChangeArrowheads="1"/>
                      </p:cNvPicPr>
                      <p:nvPr/>
                    </p:nvPicPr>
                    <p:blipFill>
                      <a:blip r:embed="rId7"/>
                      <a:srcRect/>
                      <a:stretch>
                        <a:fillRect/>
                      </a:stretch>
                    </p:blipFill>
                    <p:spPr bwMode="auto">
                      <a:xfrm>
                        <a:off x="745346" y="2000623"/>
                        <a:ext cx="3573462" cy="1314450"/>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8029A8D3-0BEC-4C74-8999-CDEBBC8DFB74}"/>
              </a:ext>
            </a:extLst>
          </p:cNvPr>
          <p:cNvSpPr txBox="1"/>
          <p:nvPr/>
        </p:nvSpPr>
        <p:spPr>
          <a:xfrm>
            <a:off x="3598874" y="1425031"/>
            <a:ext cx="1160895"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Source</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182BDCA-6E28-454A-8EB3-EE55E7583C72}"/>
              </a:ext>
            </a:extLst>
          </p:cNvPr>
          <p:cNvSpPr txBox="1"/>
          <p:nvPr/>
        </p:nvSpPr>
        <p:spPr>
          <a:xfrm>
            <a:off x="915437" y="1481994"/>
            <a:ext cx="784189" cy="461665"/>
          </a:xfrm>
          <a:prstGeom prst="rect">
            <a:avLst/>
          </a:prstGeom>
          <a:noFill/>
        </p:spPr>
        <p:txBody>
          <a:bodyPr wrap="none" rtlCol="0">
            <a:spAutoFit/>
          </a:bodyPr>
          <a:lstStyle/>
          <a:p>
            <a:r>
              <a:rPr lang="it-IT" sz="2400" i="1" dirty="0" err="1">
                <a:solidFill>
                  <a:srgbClr val="0070C0"/>
                </a:solidFill>
                <a:latin typeface="Arial" panose="020B0604020202020204" pitchFamily="34" charset="0"/>
                <a:cs typeface="Arial" panose="020B0604020202020204" pitchFamily="34" charset="0"/>
              </a:rPr>
              <a:t>Sink</a:t>
            </a:r>
            <a:endParaRPr lang="en-US" sz="2400" i="1" baseline="-25000" dirty="0">
              <a:solidFill>
                <a:srgbClr val="0070C0"/>
              </a:solidFill>
              <a:latin typeface="Arial" panose="020B0604020202020204" pitchFamily="34" charset="0"/>
              <a:cs typeface="Arial" panose="020B0604020202020204" pitchFamily="34" charset="0"/>
            </a:endParaRPr>
          </a:p>
        </p:txBody>
      </p:sp>
      <p:pic>
        <p:nvPicPr>
          <p:cNvPr id="11" name="Elemento grafico 10">
            <a:extLst>
              <a:ext uri="{FF2B5EF4-FFF2-40B4-BE49-F238E27FC236}">
                <a16:creationId xmlns:a16="http://schemas.microsoft.com/office/drawing/2014/main" id="{93A95933-E475-40F3-A04D-C0EE634C3C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3146" y="863191"/>
            <a:ext cx="4881322" cy="5060531"/>
          </a:xfrm>
          <a:prstGeom prst="rect">
            <a:avLst/>
          </a:prstGeom>
        </p:spPr>
      </p:pic>
    </p:spTree>
    <p:extLst>
      <p:ext uri="{BB962C8B-B14F-4D97-AF65-F5344CB8AC3E}">
        <p14:creationId xmlns:p14="http://schemas.microsoft.com/office/powerpoint/2010/main" val="35260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6AE05BC-6E0B-4F4D-9830-FA6F27C0F30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DF84324-77F6-48C0-ACB2-4A55D4B04D62}"/>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5" name="Titolo 1">
            <a:extLst>
              <a:ext uri="{FF2B5EF4-FFF2-40B4-BE49-F238E27FC236}">
                <a16:creationId xmlns:a16="http://schemas.microsoft.com/office/drawing/2014/main" id="{B0D99F9D-A7B6-47F9-BC9E-7D985202AEF3}"/>
              </a:ext>
            </a:extLst>
          </p:cNvPr>
          <p:cNvSpPr>
            <a:spLocks noGrp="1"/>
          </p:cNvSpPr>
          <p:nvPr>
            <p:ph type="title"/>
          </p:nvPr>
        </p:nvSpPr>
        <p:spPr>
          <a:xfrm>
            <a:off x="465135" y="49404"/>
            <a:ext cx="10515600" cy="662397"/>
          </a:xfrm>
        </p:spPr>
        <p:txBody>
          <a:bodyPr/>
          <a:lstStyle/>
          <a:p>
            <a:r>
              <a:rPr lang="en-US" dirty="0"/>
              <a:t>Examples</a:t>
            </a:r>
          </a:p>
        </p:txBody>
      </p:sp>
      <p:pic>
        <p:nvPicPr>
          <p:cNvPr id="9" name="Immagine 8">
            <a:extLst>
              <a:ext uri="{FF2B5EF4-FFF2-40B4-BE49-F238E27FC236}">
                <a16:creationId xmlns:a16="http://schemas.microsoft.com/office/drawing/2014/main" id="{846CBCD1-7F7F-4EB4-904B-09B6BA0484BC}"/>
              </a:ext>
            </a:extLst>
          </p:cNvPr>
          <p:cNvPicPr>
            <a:picLocks noChangeAspect="1"/>
          </p:cNvPicPr>
          <p:nvPr/>
        </p:nvPicPr>
        <p:blipFill>
          <a:blip r:embed="rId2"/>
          <a:stretch>
            <a:fillRect/>
          </a:stretch>
        </p:blipFill>
        <p:spPr>
          <a:xfrm>
            <a:off x="6609954" y="380602"/>
            <a:ext cx="5108152" cy="5108152"/>
          </a:xfrm>
          <a:prstGeom prst="rect">
            <a:avLst/>
          </a:prstGeom>
        </p:spPr>
      </p:pic>
      <p:pic>
        <p:nvPicPr>
          <p:cNvPr id="10" name="Immagine 9">
            <a:extLst>
              <a:ext uri="{FF2B5EF4-FFF2-40B4-BE49-F238E27FC236}">
                <a16:creationId xmlns:a16="http://schemas.microsoft.com/office/drawing/2014/main" id="{7428291C-93EB-4CED-86BE-58E932A66C80}"/>
              </a:ext>
            </a:extLst>
          </p:cNvPr>
          <p:cNvPicPr>
            <a:picLocks noChangeAspect="1"/>
          </p:cNvPicPr>
          <p:nvPr/>
        </p:nvPicPr>
        <p:blipFill>
          <a:blip r:embed="rId3"/>
          <a:stretch>
            <a:fillRect/>
          </a:stretch>
        </p:blipFill>
        <p:spPr>
          <a:xfrm>
            <a:off x="7475333" y="5668594"/>
            <a:ext cx="1816290" cy="302715"/>
          </a:xfrm>
          <a:prstGeom prst="rect">
            <a:avLst/>
          </a:prstGeom>
        </p:spPr>
      </p:pic>
      <p:pic>
        <p:nvPicPr>
          <p:cNvPr id="2" name="Immagine 1">
            <a:extLst>
              <a:ext uri="{FF2B5EF4-FFF2-40B4-BE49-F238E27FC236}">
                <a16:creationId xmlns:a16="http://schemas.microsoft.com/office/drawing/2014/main" id="{F83B0D02-E654-4D23-8B91-9DCE8D17ECF4}"/>
              </a:ext>
            </a:extLst>
          </p:cNvPr>
          <p:cNvPicPr>
            <a:picLocks noChangeAspect="1"/>
          </p:cNvPicPr>
          <p:nvPr/>
        </p:nvPicPr>
        <p:blipFill>
          <a:blip r:embed="rId4"/>
          <a:stretch>
            <a:fillRect/>
          </a:stretch>
        </p:blipFill>
        <p:spPr>
          <a:xfrm>
            <a:off x="391940" y="1071482"/>
            <a:ext cx="5997377" cy="4769679"/>
          </a:xfrm>
          <a:prstGeom prst="rect">
            <a:avLst/>
          </a:prstGeom>
        </p:spPr>
      </p:pic>
      <p:sp>
        <p:nvSpPr>
          <p:cNvPr id="6" name="CasellaDiTesto 5">
            <a:extLst>
              <a:ext uri="{FF2B5EF4-FFF2-40B4-BE49-F238E27FC236}">
                <a16:creationId xmlns:a16="http://schemas.microsoft.com/office/drawing/2014/main" id="{5FBFDDC9-B1D3-4004-9BEC-58954CBB7DAA}"/>
              </a:ext>
            </a:extLst>
          </p:cNvPr>
          <p:cNvSpPr txBox="1"/>
          <p:nvPr/>
        </p:nvSpPr>
        <p:spPr>
          <a:xfrm>
            <a:off x="1477956" y="5589120"/>
            <a:ext cx="3825343"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OPA 377 (Analog Devices)</a:t>
            </a:r>
          </a:p>
        </p:txBody>
      </p:sp>
      <p:sp>
        <p:nvSpPr>
          <p:cNvPr id="7" name="CasellaDiTesto 6">
            <a:extLst>
              <a:ext uri="{FF2B5EF4-FFF2-40B4-BE49-F238E27FC236}">
                <a16:creationId xmlns:a16="http://schemas.microsoft.com/office/drawing/2014/main" id="{9D0245E7-7C04-4252-AD1A-2786B4629E9D}"/>
              </a:ext>
            </a:extLst>
          </p:cNvPr>
          <p:cNvSpPr txBox="1"/>
          <p:nvPr/>
        </p:nvSpPr>
        <p:spPr>
          <a:xfrm>
            <a:off x="9291623" y="5642796"/>
            <a:ext cx="185698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Linear Tech.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80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C0605C1-4567-48B7-9648-E55396C6E3C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15856D5-7BD3-4A38-AC7E-A5B7B9ECB847}"/>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itolo 1">
            <a:extLst>
              <a:ext uri="{FF2B5EF4-FFF2-40B4-BE49-F238E27FC236}">
                <a16:creationId xmlns:a16="http://schemas.microsoft.com/office/drawing/2014/main" id="{C0F4B78C-FC31-4201-B865-585071728CD8}"/>
              </a:ext>
            </a:extLst>
          </p:cNvPr>
          <p:cNvSpPr txBox="1">
            <a:spLocks/>
          </p:cNvSpPr>
          <p:nvPr/>
        </p:nvSpPr>
        <p:spPr>
          <a:xfrm>
            <a:off x="602434" y="127316"/>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it-IT"/>
              <a:t>Single supply case</a:t>
            </a:r>
            <a:endParaRPr lang="en-US" dirty="0"/>
          </a:p>
        </p:txBody>
      </p:sp>
      <p:pic>
        <p:nvPicPr>
          <p:cNvPr id="6" name="Immagine 5">
            <a:extLst>
              <a:ext uri="{FF2B5EF4-FFF2-40B4-BE49-F238E27FC236}">
                <a16:creationId xmlns:a16="http://schemas.microsoft.com/office/drawing/2014/main" id="{980C2689-5F1D-44DA-8831-97891B338B8C}"/>
              </a:ext>
            </a:extLst>
          </p:cNvPr>
          <p:cNvPicPr>
            <a:picLocks noChangeAspect="1"/>
          </p:cNvPicPr>
          <p:nvPr/>
        </p:nvPicPr>
        <p:blipFill>
          <a:blip r:embed="rId2"/>
          <a:stretch>
            <a:fillRect/>
          </a:stretch>
        </p:blipFill>
        <p:spPr>
          <a:xfrm>
            <a:off x="358594" y="1282329"/>
            <a:ext cx="6253556" cy="4752703"/>
          </a:xfrm>
          <a:prstGeom prst="rect">
            <a:avLst/>
          </a:prstGeom>
        </p:spPr>
      </p:pic>
      <p:sp>
        <p:nvSpPr>
          <p:cNvPr id="7" name="CasellaDiTesto 6">
            <a:extLst>
              <a:ext uri="{FF2B5EF4-FFF2-40B4-BE49-F238E27FC236}">
                <a16:creationId xmlns:a16="http://schemas.microsoft.com/office/drawing/2014/main" id="{5DDD8FDE-C477-45F9-A104-08664B19308E}"/>
              </a:ext>
            </a:extLst>
          </p:cNvPr>
          <p:cNvSpPr txBox="1"/>
          <p:nvPr/>
        </p:nvSpPr>
        <p:spPr>
          <a:xfrm>
            <a:off x="6883531" y="883322"/>
            <a:ext cx="5221256" cy="4678204"/>
          </a:xfrm>
          <a:prstGeom prst="rect">
            <a:avLst/>
          </a:prstGeom>
          <a:noFill/>
        </p:spPr>
        <p:txBody>
          <a:bodyPr wrap="square" rtlCol="0">
            <a:spAutoFit/>
          </a:bodyPr>
          <a:lstStyle/>
          <a:p>
            <a:pPr>
              <a:spcAft>
                <a:spcPts val="600"/>
              </a:spcAft>
            </a:pPr>
            <a:r>
              <a:rPr lang="it-IT" sz="24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n a single supply voltage circuit, the load cannot be connected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(or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if we want a to impose both positive and negative voltages across it. </a:t>
            </a:r>
          </a:p>
          <a:p>
            <a:pPr>
              <a:spcAft>
                <a:spcPts val="600"/>
              </a:spcAft>
            </a:pPr>
            <a:r>
              <a:rPr lang="en-US" sz="2400" dirty="0">
                <a:latin typeface="Arial" panose="020B0604020202020204" pitchFamily="34" charset="0"/>
                <a:cs typeface="Arial" panose="020B0604020202020204" pitchFamily="34" charset="0"/>
              </a:rPr>
              <a:t>To achieve this result, the load should be applied across the amplifier output port and a proper constant voltage, typically equal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/2. </a:t>
            </a:r>
          </a:p>
          <a:p>
            <a:pPr>
              <a:spcAft>
                <a:spcPts val="600"/>
              </a:spcAft>
            </a:pPr>
            <a:r>
              <a:rPr lang="en-US" sz="2400" dirty="0">
                <a:latin typeface="Arial" panose="020B0604020202020204" pitchFamily="34" charset="0"/>
                <a:cs typeface="Arial" panose="020B0604020202020204" pitchFamily="34" charset="0"/>
              </a:rPr>
              <a:t>This voltage must be generated by a proper cell, starting from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2045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F879201-5FF0-4976-A606-7F90E16575D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28537F9-7CE8-4640-9EE6-21539F906001}"/>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a:extLst>
              <a:ext uri="{FF2B5EF4-FFF2-40B4-BE49-F238E27FC236}">
                <a16:creationId xmlns:a16="http://schemas.microsoft.com/office/drawing/2014/main" id="{1DC73836-7A73-4899-8DF1-023AC84C9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563" y="990600"/>
            <a:ext cx="8487615" cy="5034618"/>
          </a:xfrm>
          <a:prstGeom prst="rect">
            <a:avLst/>
          </a:prstGeom>
        </p:spPr>
      </p:pic>
      <p:sp>
        <p:nvSpPr>
          <p:cNvPr id="6" name="Titolo 1">
            <a:extLst>
              <a:ext uri="{FF2B5EF4-FFF2-40B4-BE49-F238E27FC236}">
                <a16:creationId xmlns:a16="http://schemas.microsoft.com/office/drawing/2014/main" id="{280DE4D2-F92F-4125-97D0-34630B5C2304}"/>
              </a:ext>
            </a:extLst>
          </p:cNvPr>
          <p:cNvSpPr>
            <a:spLocks noGrp="1"/>
          </p:cNvSpPr>
          <p:nvPr>
            <p:ph type="title"/>
          </p:nvPr>
        </p:nvSpPr>
        <p:spPr>
          <a:xfrm>
            <a:off x="693057" y="197962"/>
            <a:ext cx="10515600" cy="662397"/>
          </a:xfrm>
        </p:spPr>
        <p:txBody>
          <a:bodyPr/>
          <a:lstStyle/>
          <a:p>
            <a:r>
              <a:rPr lang="it-IT" dirty="0" err="1"/>
              <a:t>Oputput</a:t>
            </a:r>
            <a:r>
              <a:rPr lang="it-IT" dirty="0"/>
              <a:t> stage </a:t>
            </a:r>
            <a:r>
              <a:rPr lang="it-IT" dirty="0" err="1"/>
              <a:t>classes</a:t>
            </a:r>
            <a:r>
              <a:rPr lang="it-IT" dirty="0"/>
              <a:t> </a:t>
            </a:r>
            <a:endParaRPr lang="en-US" dirty="0"/>
          </a:p>
        </p:txBody>
      </p:sp>
      <p:sp>
        <p:nvSpPr>
          <p:cNvPr id="7" name="CasellaDiTesto 6">
            <a:extLst>
              <a:ext uri="{FF2B5EF4-FFF2-40B4-BE49-F238E27FC236}">
                <a16:creationId xmlns:a16="http://schemas.microsoft.com/office/drawing/2014/main" id="{1E4454CE-9A98-482D-AA19-B9F74C5DEBFA}"/>
              </a:ext>
            </a:extLst>
          </p:cNvPr>
          <p:cNvSpPr txBox="1"/>
          <p:nvPr/>
        </p:nvSpPr>
        <p:spPr>
          <a:xfrm>
            <a:off x="390849" y="3477398"/>
            <a:ext cx="38513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By subtracting two unipolar</a:t>
            </a:r>
          </a:p>
          <a:p>
            <a:r>
              <a:rPr lang="en-US" sz="2400" dirty="0">
                <a:latin typeface="Arial" panose="020B0604020202020204" pitchFamily="34" charset="0"/>
                <a:cs typeface="Arial" panose="020B0604020202020204" pitchFamily="34" charset="0"/>
              </a:rPr>
              <a:t>currents, we obtain a bi-directional output current</a:t>
            </a:r>
          </a:p>
        </p:txBody>
      </p:sp>
      <p:sp>
        <p:nvSpPr>
          <p:cNvPr id="2" name="CasellaDiTesto 1">
            <a:extLst>
              <a:ext uri="{FF2B5EF4-FFF2-40B4-BE49-F238E27FC236}">
                <a16:creationId xmlns:a16="http://schemas.microsoft.com/office/drawing/2014/main" id="{3187682C-64A9-456B-88E3-DF6A307FFCB0}"/>
              </a:ext>
            </a:extLst>
          </p:cNvPr>
          <p:cNvSpPr txBox="1"/>
          <p:nvPr/>
        </p:nvSpPr>
        <p:spPr>
          <a:xfrm>
            <a:off x="10105495" y="2967335"/>
            <a:ext cx="1962397"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constant</a:t>
            </a:r>
            <a:r>
              <a:rPr lang="it-IT" sz="2400" dirty="0">
                <a:solidFill>
                  <a:srgbClr val="FF0000"/>
                </a:solidFill>
                <a:latin typeface="Arial" panose="020B0604020202020204" pitchFamily="34" charset="0"/>
                <a:cs typeface="Arial" panose="020B0604020202020204" pitchFamily="34" charset="0"/>
              </a:rPr>
              <a:t> </a:t>
            </a:r>
            <a:r>
              <a:rPr lang="it-IT" sz="2400" i="1" dirty="0">
                <a:solidFill>
                  <a:srgbClr val="FF0000"/>
                </a:solidFill>
                <a:latin typeface="Arial" panose="020B0604020202020204" pitchFamily="34" charset="0"/>
                <a:cs typeface="Arial" panose="020B0604020202020204" pitchFamily="34" charset="0"/>
              </a:rPr>
              <a:t>I</a:t>
            </a:r>
            <a:r>
              <a:rPr lang="it-IT" sz="2400" i="1" baseline="-25000" dirty="0">
                <a:solidFill>
                  <a:srgbClr val="FF0000"/>
                </a:solidFill>
                <a:latin typeface="Arial" panose="020B0604020202020204" pitchFamily="34" charset="0"/>
                <a:cs typeface="Arial" panose="020B0604020202020204" pitchFamily="34" charset="0"/>
              </a:rPr>
              <a:t>dev2</a:t>
            </a:r>
            <a:endParaRPr lang="en-US" sz="2400" i="1" baseline="-25000" dirty="0">
              <a:solidFill>
                <a:srgbClr val="FF0000"/>
              </a:solidFill>
              <a:latin typeface="Arial" panose="020B0604020202020204" pitchFamily="34" charset="0"/>
              <a:cs typeface="Arial" panose="020B0604020202020204" pitchFamily="34" charset="0"/>
            </a:endParaRPr>
          </a:p>
        </p:txBody>
      </p:sp>
      <p:cxnSp>
        <p:nvCxnSpPr>
          <p:cNvPr id="9" name="Connettore diritto 8">
            <a:extLst>
              <a:ext uri="{FF2B5EF4-FFF2-40B4-BE49-F238E27FC236}">
                <a16:creationId xmlns:a16="http://schemas.microsoft.com/office/drawing/2014/main" id="{1AC94D14-9876-4BD9-B814-95E8843420AB}"/>
              </a:ext>
            </a:extLst>
          </p:cNvPr>
          <p:cNvCxnSpPr>
            <a:cxnSpLocks/>
          </p:cNvCxnSpPr>
          <p:nvPr/>
        </p:nvCxnSpPr>
        <p:spPr>
          <a:xfrm flipH="1">
            <a:off x="10473178" y="3429000"/>
            <a:ext cx="440310" cy="506186"/>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0" name="Oggetto 9">
            <a:extLst>
              <a:ext uri="{FF2B5EF4-FFF2-40B4-BE49-F238E27FC236}">
                <a16:creationId xmlns:a16="http://schemas.microsoft.com/office/drawing/2014/main" id="{7516BCF0-9D97-4BAF-B9CF-FAC2CB14385D}"/>
              </a:ext>
            </a:extLst>
          </p:cNvPr>
          <p:cNvGraphicFramePr>
            <a:graphicFrameLocks noChangeAspect="1"/>
          </p:cNvGraphicFramePr>
          <p:nvPr>
            <p:extLst>
              <p:ext uri="{D42A27DB-BD31-4B8C-83A1-F6EECF244321}">
                <p14:modId xmlns:p14="http://schemas.microsoft.com/office/powerpoint/2010/main" val="3576198375"/>
              </p:ext>
            </p:extLst>
          </p:nvPr>
        </p:nvGraphicFramePr>
        <p:xfrm>
          <a:off x="858838" y="4959350"/>
          <a:ext cx="2916237" cy="657225"/>
        </p:xfrm>
        <a:graphic>
          <a:graphicData uri="http://schemas.openxmlformats.org/presentationml/2006/ole">
            <mc:AlternateContent xmlns:mc="http://schemas.openxmlformats.org/markup-compatibility/2006">
              <mc:Choice xmlns:v="urn:schemas-microsoft-com:vml" Requires="v">
                <p:oleObj spid="_x0000_s10302" name="Equation" r:id="rId4" imgW="1015920" imgH="228600" progId="Equation.DSMT4">
                  <p:embed/>
                </p:oleObj>
              </mc:Choice>
              <mc:Fallback>
                <p:oleObj name="Equation" r:id="rId4" imgW="1015920" imgH="228600" progId="Equation.DSMT4">
                  <p:embed/>
                  <p:pic>
                    <p:nvPicPr>
                      <p:cNvPr id="7" name="Oggetto 6">
                        <a:extLst>
                          <a:ext uri="{FF2B5EF4-FFF2-40B4-BE49-F238E27FC236}">
                            <a16:creationId xmlns:a16="http://schemas.microsoft.com/office/drawing/2014/main" id="{6CD7D4C0-5C8A-46D4-AFE3-1524276D3786}"/>
                          </a:ext>
                        </a:extLst>
                      </p:cNvPr>
                      <p:cNvPicPr>
                        <a:picLocks noChangeAspect="1" noChangeArrowheads="1"/>
                      </p:cNvPicPr>
                      <p:nvPr/>
                    </p:nvPicPr>
                    <p:blipFill>
                      <a:blip r:embed="rId5"/>
                      <a:srcRect/>
                      <a:stretch>
                        <a:fillRect/>
                      </a:stretch>
                    </p:blipFill>
                    <p:spPr bwMode="auto">
                      <a:xfrm>
                        <a:off x="858838" y="4959350"/>
                        <a:ext cx="2916237" cy="657225"/>
                      </a:xfrm>
                      <a:prstGeom prst="rect">
                        <a:avLst/>
                      </a:prstGeom>
                      <a:noFill/>
                    </p:spPr>
                  </p:pic>
                </p:oleObj>
              </mc:Fallback>
            </mc:AlternateContent>
          </a:graphicData>
        </a:graphic>
      </p:graphicFrame>
    </p:spTree>
    <p:extLst>
      <p:ext uri="{BB962C8B-B14F-4D97-AF65-F5344CB8AC3E}">
        <p14:creationId xmlns:p14="http://schemas.microsoft.com/office/powerpoint/2010/main" val="33520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A103423-9FF1-40E8-B266-612F0CF2AA8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D300572-087B-43CB-AA55-9800A70DDEB6}"/>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Titolo 1">
            <a:extLst>
              <a:ext uri="{FF2B5EF4-FFF2-40B4-BE49-F238E27FC236}">
                <a16:creationId xmlns:a16="http://schemas.microsoft.com/office/drawing/2014/main" id="{9C83A97A-9E25-46DE-A0FE-9B76D0E3190F}"/>
              </a:ext>
            </a:extLst>
          </p:cNvPr>
          <p:cNvSpPr>
            <a:spLocks noGrp="1"/>
          </p:cNvSpPr>
          <p:nvPr>
            <p:ph type="title"/>
          </p:nvPr>
        </p:nvSpPr>
        <p:spPr>
          <a:xfrm>
            <a:off x="1202014" y="426131"/>
            <a:ext cx="9201590" cy="662397"/>
          </a:xfrm>
        </p:spPr>
        <p:txBody>
          <a:bodyPr/>
          <a:lstStyle/>
          <a:p>
            <a:r>
              <a:rPr lang="it-IT" dirty="0" err="1"/>
              <a:t>Low</a:t>
            </a:r>
            <a:r>
              <a:rPr lang="it-IT" dirty="0"/>
              <a:t> </a:t>
            </a:r>
            <a:r>
              <a:rPr lang="it-IT" dirty="0" err="1"/>
              <a:t>power</a:t>
            </a:r>
            <a:r>
              <a:rPr lang="it-IT" dirty="0"/>
              <a:t> </a:t>
            </a:r>
            <a:r>
              <a:rPr lang="it-IT" dirty="0" err="1"/>
              <a:t>efficiency</a:t>
            </a:r>
            <a:r>
              <a:rPr lang="it-IT" dirty="0"/>
              <a:t> of </a:t>
            </a:r>
            <a:r>
              <a:rPr lang="it-IT" dirty="0" err="1"/>
              <a:t>class</a:t>
            </a:r>
            <a:r>
              <a:rPr lang="it-IT" dirty="0"/>
              <a:t> A output </a:t>
            </a:r>
            <a:r>
              <a:rPr lang="it-IT" dirty="0" err="1"/>
              <a:t>stages</a:t>
            </a:r>
            <a:endParaRPr lang="en-US" dirty="0"/>
          </a:p>
        </p:txBody>
      </p:sp>
      <p:pic>
        <p:nvPicPr>
          <p:cNvPr id="6" name="Immagine 5">
            <a:extLst>
              <a:ext uri="{FF2B5EF4-FFF2-40B4-BE49-F238E27FC236}">
                <a16:creationId xmlns:a16="http://schemas.microsoft.com/office/drawing/2014/main" id="{F1B3A4B2-26AF-4ADB-B58A-41C1E6E4D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014" y="1497840"/>
            <a:ext cx="8846591" cy="2504588"/>
          </a:xfrm>
          <a:prstGeom prst="rect">
            <a:avLst/>
          </a:prstGeom>
        </p:spPr>
      </p:pic>
      <p:sp>
        <p:nvSpPr>
          <p:cNvPr id="7" name="CasellaDiTesto 6">
            <a:extLst>
              <a:ext uri="{FF2B5EF4-FFF2-40B4-BE49-F238E27FC236}">
                <a16:creationId xmlns:a16="http://schemas.microsoft.com/office/drawing/2014/main" id="{F559ED9C-68BF-4EB7-8C87-FD7A60508EE9}"/>
              </a:ext>
            </a:extLst>
          </p:cNvPr>
          <p:cNvSpPr txBox="1"/>
          <p:nvPr/>
        </p:nvSpPr>
        <p:spPr>
          <a:xfrm>
            <a:off x="777240" y="4411740"/>
            <a:ext cx="1077468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maximum symmetrical current  coincides with </a:t>
            </a:r>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dev</a:t>
            </a:r>
            <a:r>
              <a:rPr lang="en-US" sz="2400" baseline="-25000" dirty="0">
                <a:latin typeface="Arial" panose="020B0604020202020204" pitchFamily="34" charset="0"/>
                <a:cs typeface="Arial" panose="020B0604020202020204" pitchFamily="34" charset="0"/>
              </a:rPr>
              <a:t> 2</a:t>
            </a:r>
            <a:r>
              <a:rPr lang="en-US" sz="2400" dirty="0">
                <a:latin typeface="Arial" panose="020B0604020202020204" pitchFamily="34" charset="0"/>
                <a:cs typeface="Arial" panose="020B0604020202020204" pitchFamily="34" charset="0"/>
              </a:rPr>
              <a:t>, which is a constant bias current.</a:t>
            </a:r>
          </a:p>
          <a:p>
            <a:r>
              <a:rPr lang="en-US" sz="2400" u="sng" dirty="0">
                <a:latin typeface="Arial" panose="020B0604020202020204" pitchFamily="34" charset="0"/>
                <a:cs typeface="Arial" panose="020B0604020202020204" pitchFamily="34" charset="0"/>
              </a:rPr>
              <a:t>Therefore, the maximum (symmetrical) output current is smaller than the quiescent current absorption.</a:t>
            </a:r>
            <a:r>
              <a:rPr lang="en-US" sz="2400" dirty="0">
                <a:latin typeface="Arial" panose="020B0604020202020204" pitchFamily="34" charset="0"/>
                <a:cs typeface="Arial" panose="020B0604020202020204" pitchFamily="34" charset="0"/>
              </a:rPr>
              <a:t> </a:t>
            </a:r>
          </a:p>
        </p:txBody>
      </p:sp>
      <p:graphicFrame>
        <p:nvGraphicFramePr>
          <p:cNvPr id="8" name="Oggetto 7">
            <a:extLst>
              <a:ext uri="{FF2B5EF4-FFF2-40B4-BE49-F238E27FC236}">
                <a16:creationId xmlns:a16="http://schemas.microsoft.com/office/drawing/2014/main" id="{4DAA3131-DCEA-4967-8DCA-62EAA83B5098}"/>
              </a:ext>
            </a:extLst>
          </p:cNvPr>
          <p:cNvGraphicFramePr>
            <a:graphicFrameLocks noChangeAspect="1"/>
          </p:cNvGraphicFramePr>
          <p:nvPr>
            <p:extLst>
              <p:ext uri="{D42A27DB-BD31-4B8C-83A1-F6EECF244321}">
                <p14:modId xmlns:p14="http://schemas.microsoft.com/office/powerpoint/2010/main" val="3187407012"/>
              </p:ext>
            </p:extLst>
          </p:nvPr>
        </p:nvGraphicFramePr>
        <p:xfrm>
          <a:off x="7351078" y="1497840"/>
          <a:ext cx="2916237" cy="657225"/>
        </p:xfrm>
        <a:graphic>
          <a:graphicData uri="http://schemas.openxmlformats.org/presentationml/2006/ole">
            <mc:AlternateContent xmlns:mc="http://schemas.openxmlformats.org/markup-compatibility/2006">
              <mc:Choice xmlns:v="urn:schemas-microsoft-com:vml" Requires="v">
                <p:oleObj spid="_x0000_s11326" name="Equation" r:id="rId4" imgW="1015920" imgH="228600" progId="Equation.DSMT4">
                  <p:embed/>
                </p:oleObj>
              </mc:Choice>
              <mc:Fallback>
                <p:oleObj name="Equation" r:id="rId4" imgW="1015920" imgH="228600" progId="Equation.DSMT4">
                  <p:embed/>
                  <p:pic>
                    <p:nvPicPr>
                      <p:cNvPr id="10" name="Oggetto 9">
                        <a:extLst>
                          <a:ext uri="{FF2B5EF4-FFF2-40B4-BE49-F238E27FC236}">
                            <a16:creationId xmlns:a16="http://schemas.microsoft.com/office/drawing/2014/main" id="{7516BCF0-9D97-4BAF-B9CF-FAC2CB14385D}"/>
                          </a:ext>
                        </a:extLst>
                      </p:cNvPr>
                      <p:cNvPicPr>
                        <a:picLocks noChangeAspect="1" noChangeArrowheads="1"/>
                      </p:cNvPicPr>
                      <p:nvPr/>
                    </p:nvPicPr>
                    <p:blipFill>
                      <a:blip r:embed="rId5"/>
                      <a:srcRect/>
                      <a:stretch>
                        <a:fillRect/>
                      </a:stretch>
                    </p:blipFill>
                    <p:spPr bwMode="auto">
                      <a:xfrm>
                        <a:off x="7351078" y="1497840"/>
                        <a:ext cx="2916237" cy="657225"/>
                      </a:xfrm>
                      <a:prstGeom prst="rect">
                        <a:avLst/>
                      </a:prstGeom>
                      <a:noFill/>
                    </p:spPr>
                  </p:pic>
                </p:oleObj>
              </mc:Fallback>
            </mc:AlternateContent>
          </a:graphicData>
        </a:graphic>
      </p:graphicFrame>
    </p:spTree>
    <p:extLst>
      <p:ext uri="{BB962C8B-B14F-4D97-AF65-F5344CB8AC3E}">
        <p14:creationId xmlns:p14="http://schemas.microsoft.com/office/powerpoint/2010/main" val="42753846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Widescreen</PresentationFormat>
  <Paragraphs>213</Paragraphs>
  <Slides>30</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7" baseType="lpstr">
      <vt:lpstr>Arial</vt:lpstr>
      <vt:lpstr>Calibri</vt:lpstr>
      <vt:lpstr>Cambria Math</vt:lpstr>
      <vt:lpstr>Symbol</vt:lpstr>
      <vt:lpstr>Times New Roman</vt:lpstr>
      <vt:lpstr>Tema di Office</vt:lpstr>
      <vt:lpstr>Equation</vt:lpstr>
      <vt:lpstr>Operational amplifiers</vt:lpstr>
      <vt:lpstr>Typical op-amp-based negative feedback loop </vt:lpstr>
      <vt:lpstr>Requirement on the output impedance</vt:lpstr>
      <vt:lpstr>Example ADA4628 (Analog Devices)</vt:lpstr>
      <vt:lpstr>Output stages - specifications</vt:lpstr>
      <vt:lpstr>Examples</vt:lpstr>
      <vt:lpstr>Presentazione standard di PowerPoint</vt:lpstr>
      <vt:lpstr>Oputput stage classes </vt:lpstr>
      <vt:lpstr>Low power efficiency of class A output stages</vt:lpstr>
      <vt:lpstr>Class – A source followers</vt:lpstr>
      <vt:lpstr>Presentazione standard di PowerPoint</vt:lpstr>
      <vt:lpstr>Class AB – push pull source follower</vt:lpstr>
      <vt:lpstr>Common source output stages: class-A case</vt:lpstr>
      <vt:lpstr>Other info on the class-A common source</vt:lpstr>
      <vt:lpstr>Class-AB common-source output stages</vt:lpstr>
      <vt:lpstr>Class-AB common-source output stages</vt:lpstr>
      <vt:lpstr>Class-AB common-source output stages: maximum output currents</vt:lpstr>
      <vt:lpstr>Class-AB common-source output stages: quiescent current</vt:lpstr>
      <vt:lpstr>Class-AB common source: Quiescent current</vt:lpstr>
      <vt:lpstr>Open-loop frequency response of an operational amplifier</vt:lpstr>
      <vt:lpstr>Example of non-unity-gain stable op-amp</vt:lpstr>
      <vt:lpstr>Single non-dominant pole case</vt:lpstr>
      <vt:lpstr>Design specifications for the amplifier response speed </vt:lpstr>
      <vt:lpstr>A possible set of specification for design of a CMOS op-amp</vt:lpstr>
      <vt:lpstr>Design of an anolog cell: phases</vt:lpstr>
      <vt:lpstr>Operational amplifiers: number of stages</vt:lpstr>
      <vt:lpstr>Single stage op-amps</vt:lpstr>
      <vt:lpstr>Single stage op-amps with resistive load</vt:lpstr>
      <vt:lpstr>Two-stage op-amps</vt:lpstr>
      <vt:lpstr>Considerations on the op-amp number of stages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497</cp:revision>
  <dcterms:created xsi:type="dcterms:W3CDTF">2015-02-03T16:10:37Z</dcterms:created>
  <dcterms:modified xsi:type="dcterms:W3CDTF">2020-11-10T07:42:23Z</dcterms:modified>
</cp:coreProperties>
</file>