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3878" autoAdjust="0"/>
  </p:normalViewPr>
  <p:slideViewPr>
    <p:cSldViewPr snapToGrid="0">
      <p:cViewPr varScale="1">
        <p:scale>
          <a:sx n="63" d="100"/>
          <a:sy n="63" d="100"/>
        </p:scale>
        <p:origin x="61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6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11/5/2020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svg"/><Relationship Id="rId11" Type="http://schemas.openxmlformats.org/officeDocument/2006/relationships/oleObject" Target="../embeddings/oleObject2.bin"/><Relationship Id="rId5" Type="http://schemas.openxmlformats.org/officeDocument/2006/relationships/image" Target="../media/image9.png"/><Relationship Id="rId10" Type="http://schemas.openxmlformats.org/officeDocument/2006/relationships/image" Target="../media/image5.wmf"/><Relationship Id="rId4" Type="http://schemas.openxmlformats.org/officeDocument/2006/relationships/image" Target="../media/image8.svg"/><Relationship Id="rId9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6.png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9.svg"/><Relationship Id="rId4" Type="http://schemas.openxmlformats.org/officeDocument/2006/relationships/image" Target="../media/image17.sv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2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png"/><Relationship Id="rId3" Type="http://schemas.openxmlformats.org/officeDocument/2006/relationships/image" Target="../media/image27.png"/><Relationship Id="rId7" Type="http://schemas.openxmlformats.org/officeDocument/2006/relationships/oleObject" Target="../embeddings/oleObject8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25.wmf"/><Relationship Id="rId4" Type="http://schemas.openxmlformats.org/officeDocument/2006/relationships/image" Target="../media/image28.svg"/><Relationship Id="rId9" Type="http://schemas.openxmlformats.org/officeDocument/2006/relationships/oleObject" Target="../embeddings/oleObject9.bin"/><Relationship Id="rId14" Type="http://schemas.openxmlformats.org/officeDocument/2006/relationships/image" Target="../media/image30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15.bin"/><Relationship Id="rId3" Type="http://schemas.openxmlformats.org/officeDocument/2006/relationships/image" Target="../media/image1.png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32.wmf"/><Relationship Id="rId4" Type="http://schemas.openxmlformats.org/officeDocument/2006/relationships/image" Target="../media/image2.svg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86492"/>
            <a:ext cx="10515600" cy="662397"/>
          </a:xfrm>
        </p:spPr>
        <p:txBody>
          <a:bodyPr/>
          <a:lstStyle/>
          <a:p>
            <a:r>
              <a:rPr lang="en-US"/>
              <a:t>Noise in cascode current mirrors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DFDACE30-0594-405D-A8D4-7BC3BE364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71782" y="836215"/>
            <a:ext cx="3658092" cy="3037325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30748E55-BC51-4D74-A46D-083B5CB866EE}"/>
              </a:ext>
            </a:extLst>
          </p:cNvPr>
          <p:cNvSpPr txBox="1"/>
          <p:nvPr/>
        </p:nvSpPr>
        <p:spPr>
          <a:xfrm>
            <a:off x="6427460" y="4064079"/>
            <a:ext cx="4075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Small signal circuit with noise current sources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720A482-D687-4EAF-9729-8A958D0140D5}"/>
              </a:ext>
            </a:extLst>
          </p:cNvPr>
          <p:cNvSpPr txBox="1"/>
          <p:nvPr/>
        </p:nvSpPr>
        <p:spPr>
          <a:xfrm>
            <a:off x="1271782" y="4111212"/>
            <a:ext cx="3330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Standard cascode current mirror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8E062A2-5205-4666-9347-3EDC14B3D538}"/>
              </a:ext>
            </a:extLst>
          </p:cNvPr>
          <p:cNvSpPr txBox="1"/>
          <p:nvPr/>
        </p:nvSpPr>
        <p:spPr>
          <a:xfrm>
            <a:off x="534803" y="5103015"/>
            <a:ext cx="106617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these slides, the analysis of the output noise will be performed neglecting parasitic capacitances, then the results will be applicable in a frequency range where the response is the same as that exhibited at dc (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=0). </a:t>
            </a:r>
          </a:p>
        </p:txBody>
      </p:sp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C8A5E1E2-861F-4B5A-91A0-3497A7CC8C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70370" y="853624"/>
            <a:ext cx="3658092" cy="314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42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</a:t>
            </a:r>
            <a:r>
              <a:rPr lang="en-US" i="1" dirty="0"/>
              <a:t>i</a:t>
            </a:r>
            <a:r>
              <a:rPr lang="en-US" i="1" baseline="-25000" dirty="0"/>
              <a:t>n2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8D7009D1-9F9B-46EC-9537-6D2362FFE4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62851" y="1539612"/>
            <a:ext cx="2895648" cy="3087189"/>
          </a:xfrm>
          <a:prstGeom prst="rect">
            <a:avLst/>
          </a:prstGeom>
        </p:spPr>
      </p:pic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E2DBBDA1-ACCA-40FF-8456-74498A9003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98996" y="2419300"/>
            <a:ext cx="945945" cy="1558811"/>
          </a:xfrm>
          <a:prstGeom prst="rect">
            <a:avLst/>
          </a:prstGeom>
        </p:spPr>
      </p:pic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0864E57F-2D63-4B70-99EE-BE621A8343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83128" y="3883061"/>
            <a:ext cx="1122572" cy="1122572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F20D6B07-35FC-4439-88CB-92B13EDE6AF4}"/>
              </a:ext>
            </a:extLst>
          </p:cNvPr>
          <p:cNvSpPr txBox="1"/>
          <p:nvPr/>
        </p:nvSpPr>
        <p:spPr>
          <a:xfrm>
            <a:off x="5533535" y="1309010"/>
            <a:ext cx="44824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M2 is off and it can be replaced by its output resistance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d2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9567502-907F-4EB1-9335-0D07572518E2}"/>
              </a:ext>
            </a:extLst>
          </p:cNvPr>
          <p:cNvSpPr txBox="1"/>
          <p:nvPr/>
        </p:nvSpPr>
        <p:spPr>
          <a:xfrm>
            <a:off x="5533535" y="2376381"/>
            <a:ext cx="44824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n2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applied at the input of a common gate stage (M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and reaches the output terminal of the mirror through a gain:</a:t>
            </a:r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6DF9736-8672-4AE2-AEBB-205A053754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604760"/>
              </p:ext>
            </p:extLst>
          </p:nvPr>
        </p:nvGraphicFramePr>
        <p:xfrm>
          <a:off x="5533535" y="3952977"/>
          <a:ext cx="5167312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9" imgW="2298600" imgH="469800" progId="Equation.DSMT4">
                  <p:embed/>
                </p:oleObj>
              </mc:Choice>
              <mc:Fallback>
                <p:oleObj name="Equation" r:id="rId9" imgW="2298600" imgH="4698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57F7E316-F110-4335-ADBE-BC481EE9EF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3535" y="3952977"/>
                        <a:ext cx="5167312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D9D98DAF-95EE-4BF4-B5C7-3C21987276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488842"/>
              </p:ext>
            </p:extLst>
          </p:nvPr>
        </p:nvGraphicFramePr>
        <p:xfrm>
          <a:off x="5776118" y="5285977"/>
          <a:ext cx="199866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11" imgW="888840" imgH="253800" progId="Equation.DSMT4">
                  <p:embed/>
                </p:oleObj>
              </mc:Choice>
              <mc:Fallback>
                <p:oleObj name="Equation" r:id="rId11" imgW="888840" imgH="2538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56DF9736-8672-4AE2-AEBB-205A053754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118" y="5285977"/>
                        <a:ext cx="1998663" cy="573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22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0BDB925-7D0A-4C13-86F2-4A791221C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72C4995-0CDD-45F0-9F02-FE53AF2CE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FC459A51-BD20-4674-A1DC-66158B8C2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329"/>
            <a:ext cx="10515600" cy="662397"/>
          </a:xfrm>
        </p:spPr>
        <p:txBody>
          <a:bodyPr/>
          <a:lstStyle/>
          <a:p>
            <a:r>
              <a:rPr lang="en-US" dirty="0"/>
              <a:t>Current </a:t>
            </a:r>
            <a:r>
              <a:rPr lang="en-US" i="1" dirty="0"/>
              <a:t>i</a:t>
            </a:r>
            <a:r>
              <a:rPr lang="en-US" i="1" baseline="-25000" dirty="0"/>
              <a:t>n1</a:t>
            </a:r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4B155D7C-8BD2-47A6-BE49-450DAC6233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6357" y="1224412"/>
            <a:ext cx="3382243" cy="2905124"/>
          </a:xfrm>
          <a:prstGeom prst="rect">
            <a:avLst/>
          </a:prstGeom>
        </p:spPr>
      </p:pic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D46A3EFA-C051-4EBB-879B-A014BD2176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029561"/>
              </p:ext>
            </p:extLst>
          </p:nvPr>
        </p:nvGraphicFramePr>
        <p:xfrm>
          <a:off x="1071562" y="4419580"/>
          <a:ext cx="5024438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5" imgW="2234880" imgH="253800" progId="Equation.DSMT4">
                  <p:embed/>
                </p:oleObj>
              </mc:Choice>
              <mc:Fallback>
                <p:oleObj name="Equation" r:id="rId5" imgW="2234880" imgH="2538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56DF9736-8672-4AE2-AEBB-205A053754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2" y="4419580"/>
                        <a:ext cx="5024438" cy="573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2201CE2E-7D98-4629-83F0-F04DC371DC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918757"/>
              </p:ext>
            </p:extLst>
          </p:nvPr>
        </p:nvGraphicFramePr>
        <p:xfrm>
          <a:off x="1071562" y="5146225"/>
          <a:ext cx="39401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7" imgW="1752480" imgH="431640" progId="Equation.DSMT4">
                  <p:embed/>
                </p:oleObj>
              </mc:Choice>
              <mc:Fallback>
                <p:oleObj name="Equation" r:id="rId7" imgW="175248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D46A3EFA-C051-4EBB-879B-A014BD2176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2" y="5146225"/>
                        <a:ext cx="3940175" cy="974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AA7522D1-4F85-4146-ACCD-F579EC1752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96000" y="1224412"/>
            <a:ext cx="3866923" cy="3361167"/>
          </a:xfrm>
          <a:prstGeom prst="rect">
            <a:avLst/>
          </a:prstGeom>
        </p:spPr>
      </p:pic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1CB41A25-7A19-4A5B-8749-DA7052ED21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430313"/>
              </p:ext>
            </p:extLst>
          </p:nvPr>
        </p:nvGraphicFramePr>
        <p:xfrm>
          <a:off x="6883531" y="4731793"/>
          <a:ext cx="1912938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11" imgW="850680" imgH="431640" progId="Equation.DSMT4">
                  <p:embed/>
                </p:oleObj>
              </mc:Choice>
              <mc:Fallback>
                <p:oleObj name="Equation" r:id="rId11" imgW="85068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2201CE2E-7D98-4629-83F0-F04DC371DC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3531" y="4731793"/>
                        <a:ext cx="1912938" cy="974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19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552104-0F73-4AA7-B4DE-BEA6AEDFA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</a:t>
            </a:r>
            <a:r>
              <a:rPr lang="en-US" i="1"/>
              <a:t>i</a:t>
            </a:r>
            <a:r>
              <a:rPr lang="en-US" i="1" baseline="-25000"/>
              <a:t>n4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36E5929-A347-4E5D-B878-A8C45AD7E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68D5676-7E21-487E-83E4-3D6F09AB7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F1279D86-9FFF-4AE2-B0C3-EE324F9CA3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93371" y="1027521"/>
            <a:ext cx="3352799" cy="3588543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E13FD29C-BA17-4D78-B6B1-8039F84771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104907"/>
              </p:ext>
            </p:extLst>
          </p:nvPr>
        </p:nvGraphicFramePr>
        <p:xfrm>
          <a:off x="5612722" y="3296364"/>
          <a:ext cx="4613275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5" imgW="1815840" imgH="444240" progId="Equation.DSMT4">
                  <p:embed/>
                </p:oleObj>
              </mc:Choice>
              <mc:Fallback>
                <p:oleObj name="Equation" r:id="rId5" imgW="1815840" imgH="4442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A7888FAB-8C60-4425-966C-C9C368FC7E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2722" y="3296364"/>
                        <a:ext cx="4613275" cy="1130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1B2238C4-E0AC-42DA-8975-144618B52400}"/>
              </a:ext>
            </a:extLst>
          </p:cNvPr>
          <p:cNvSpPr txBox="1"/>
          <p:nvPr/>
        </p:nvSpPr>
        <p:spPr>
          <a:xfrm>
            <a:off x="5612722" y="1204686"/>
            <a:ext cx="59218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n4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the noise source of the MOSFET that forms the common gate stage. We can apply the transfer function between this current and in-out that we have already calculated for the CG stage (at dc):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4611CB5-7BE2-4816-9D57-54E196EB7BCD}"/>
              </a:ext>
            </a:extLst>
          </p:cNvPr>
          <p:cNvSpPr txBox="1"/>
          <p:nvPr/>
        </p:nvSpPr>
        <p:spPr>
          <a:xfrm>
            <a:off x="5094514" y="4731657"/>
            <a:ext cx="592182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dc and at low frequencies, the CG device give a negligible contribution compared to the effect of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n1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n2</a:t>
            </a:r>
          </a:p>
        </p:txBody>
      </p:sp>
    </p:spTree>
    <p:extLst>
      <p:ext uri="{BB962C8B-B14F-4D97-AF65-F5344CB8AC3E}">
        <p14:creationId xmlns:p14="http://schemas.microsoft.com/office/powerpoint/2010/main" val="3294223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316E42-378C-4FA1-BD67-9480BB339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 of </a:t>
            </a:r>
            <a:r>
              <a:rPr lang="en-US" i="1"/>
              <a:t>i</a:t>
            </a:r>
            <a:r>
              <a:rPr lang="en-US" i="1" baseline="-25000"/>
              <a:t>n3</a:t>
            </a:r>
            <a:r>
              <a:rPr lang="en-US" i="1"/>
              <a:t>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C6B73D5-A4F2-4A15-9AC0-E836A7819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A6A3C55-B037-4F89-AB07-0FEEDFA4A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E33537B1-9BF8-419F-B71A-10F3AC83F9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95924" y="459348"/>
            <a:ext cx="4467540" cy="3362929"/>
          </a:xfrm>
          <a:prstGeom prst="rect">
            <a:avLst/>
          </a:prstGeom>
        </p:spPr>
      </p:pic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F555332E-F65A-42BB-B7EA-F9769BE30E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987757"/>
              </p:ext>
            </p:extLst>
          </p:nvPr>
        </p:nvGraphicFramePr>
        <p:xfrm>
          <a:off x="608238" y="3956050"/>
          <a:ext cx="2227262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5" imgW="876240" imgH="431640" progId="Equation.DSMT4">
                  <p:embed/>
                </p:oleObj>
              </mc:Choice>
              <mc:Fallback>
                <p:oleObj name="Equation" r:id="rId5" imgW="87624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E13FD29C-BA17-4D78-B6B1-8039F84771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238" y="3956050"/>
                        <a:ext cx="2227262" cy="109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F851DF37-D393-4D8A-A1E3-408E06264F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479950"/>
              </p:ext>
            </p:extLst>
          </p:nvPr>
        </p:nvGraphicFramePr>
        <p:xfrm>
          <a:off x="3398230" y="4141788"/>
          <a:ext cx="49053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7" imgW="1930320" imgH="279360" progId="Equation.DSMT4">
                  <p:embed/>
                </p:oleObj>
              </mc:Choice>
              <mc:Fallback>
                <p:oleObj name="Equation" r:id="rId7" imgW="1930320" imgH="27936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F555332E-F65A-42BB-B7EA-F9769BE30E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230" y="4141788"/>
                        <a:ext cx="4905375" cy="711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52EE4224-05EE-4471-89FE-0CFC5617F4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411312"/>
              </p:ext>
            </p:extLst>
          </p:nvPr>
        </p:nvGraphicFramePr>
        <p:xfrm>
          <a:off x="8645940" y="3890433"/>
          <a:ext cx="3001963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9" imgW="1180800" imgH="457200" progId="Equation.DSMT4">
                  <p:embed/>
                </p:oleObj>
              </mc:Choice>
              <mc:Fallback>
                <p:oleObj name="Equation" r:id="rId9" imgW="1180800" imgH="457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F851DF37-D393-4D8A-A1E3-408E06264F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5940" y="3890433"/>
                        <a:ext cx="3001963" cy="1165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A22D4676-D420-4151-BD6C-DA3E2388F8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51201"/>
              </p:ext>
            </p:extLst>
          </p:nvPr>
        </p:nvGraphicFramePr>
        <p:xfrm>
          <a:off x="1331913" y="5054600"/>
          <a:ext cx="7361237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11" imgW="2895480" imgH="431640" progId="Equation.DSMT4">
                  <p:embed/>
                </p:oleObj>
              </mc:Choice>
              <mc:Fallback>
                <p:oleObj name="Equation" r:id="rId11" imgW="289548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52EE4224-05EE-4471-89FE-0CFC5617F4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054600"/>
                        <a:ext cx="7361237" cy="1100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CBC1E80D-BA07-4D1D-B83D-DD04344F28B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00851" y="713937"/>
            <a:ext cx="3607489" cy="310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01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E1AE34-504B-42AE-956F-6DC9CE174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7494"/>
            <a:ext cx="10515600" cy="662397"/>
          </a:xfrm>
        </p:spPr>
        <p:txBody>
          <a:bodyPr/>
          <a:lstStyle/>
          <a:p>
            <a:r>
              <a:rPr lang="en-US" dirty="0"/>
              <a:t>In summary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8E5C7D7-6F5B-47D4-9D5F-1EA960F5B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2C036D4-91BB-413D-A68F-5602D33BE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4CF0A6D3-2215-4BAD-9160-AA0160411B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868138"/>
            <a:ext cx="3658092" cy="303732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5B12990-98D5-411E-933E-A838E400B972}"/>
              </a:ext>
            </a:extLst>
          </p:cNvPr>
          <p:cNvSpPr txBox="1"/>
          <p:nvPr/>
        </p:nvSpPr>
        <p:spPr>
          <a:xfrm>
            <a:off x="5573487" y="1465943"/>
            <a:ext cx="589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practically the same effect as in the simple mirror: </a:t>
            </a:r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120B87B0-1AE4-44B5-8A3C-37F04ED6C2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472863"/>
              </p:ext>
            </p:extLst>
          </p:nvPr>
        </p:nvGraphicFramePr>
        <p:xfrm>
          <a:off x="5573487" y="2448817"/>
          <a:ext cx="199866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5" imgW="888840" imgH="253800" progId="Equation.DSMT4">
                  <p:embed/>
                </p:oleObj>
              </mc:Choice>
              <mc:Fallback>
                <p:oleObj name="Equation" r:id="rId5" imgW="888840" imgH="2538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D9D98DAF-95EE-4BF4-B5C7-3C21987276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3487" y="2448817"/>
                        <a:ext cx="1998663" cy="573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ABF158BE-A69D-4F9C-B71D-5A28A6DF40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740698"/>
              </p:ext>
            </p:extLst>
          </p:nvPr>
        </p:nvGraphicFramePr>
        <p:xfrm>
          <a:off x="5627024" y="3240270"/>
          <a:ext cx="251301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7" imgW="1117440" imgH="253800" progId="Equation.DSMT4">
                  <p:embed/>
                </p:oleObj>
              </mc:Choice>
              <mc:Fallback>
                <p:oleObj name="Equation" r:id="rId7" imgW="1117440" imgH="2538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2201CE2E-7D98-4629-83F0-F04DC371DC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7024" y="3240270"/>
                        <a:ext cx="2513013" cy="573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167F9D25-CD1A-4522-A609-4FF3FE7B79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118658"/>
              </p:ext>
            </p:extLst>
          </p:nvPr>
        </p:nvGraphicFramePr>
        <p:xfrm>
          <a:off x="8406266" y="2503684"/>
          <a:ext cx="239712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9" imgW="1066680" imgH="431640" progId="Equation.DSMT4">
                  <p:embed/>
                </p:oleObj>
              </mc:Choice>
              <mc:Fallback>
                <p:oleObj name="Equation" r:id="rId9" imgW="1066680" imgH="4316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120B87B0-1AE4-44B5-8A3C-37F04ED6C2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6266" y="2503684"/>
                        <a:ext cx="2397125" cy="974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42DA93F-7F59-4057-A360-88CEE65E3BFB}"/>
              </a:ext>
            </a:extLst>
          </p:cNvPr>
          <p:cNvSpPr txBox="1"/>
          <p:nvPr/>
        </p:nvSpPr>
        <p:spPr>
          <a:xfrm>
            <a:off x="838200" y="3956427"/>
            <a:ext cx="10180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their contribution to the output noise current is equal to their noise currents divided by a factor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b="1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="1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and, generally, 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can be neglected</a:t>
            </a:r>
            <a:endParaRPr lang="en-US" sz="2400" b="1" u="sng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77C2E321-4ECE-4BDD-9ABA-3938842005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084016"/>
              </p:ext>
            </p:extLst>
          </p:nvPr>
        </p:nvGraphicFramePr>
        <p:xfrm>
          <a:off x="1103313" y="5023406"/>
          <a:ext cx="2935287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11" imgW="1155600" imgH="431640" progId="Equation.DSMT4">
                  <p:embed/>
                </p:oleObj>
              </mc:Choice>
              <mc:Fallback>
                <p:oleObj name="Equation" r:id="rId11" imgW="115560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E13FD29C-BA17-4D78-B6B1-8039F84771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5023406"/>
                        <a:ext cx="2935287" cy="1096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84048523-2093-4E87-8F0D-2A18D3A932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958490"/>
              </p:ext>
            </p:extLst>
          </p:nvPr>
        </p:nvGraphicFramePr>
        <p:xfrm>
          <a:off x="4644799" y="4975283"/>
          <a:ext cx="3875088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13" imgW="1523880" imgH="431640" progId="Equation.DSMT4">
                  <p:embed/>
                </p:oleObj>
              </mc:Choice>
              <mc:Fallback>
                <p:oleObj name="Equation" r:id="rId13" imgW="152388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A22D4676-D420-4151-BD6C-DA3E2388F8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799" y="4975283"/>
                        <a:ext cx="3875088" cy="1100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2CB04ED3-DF0A-487C-A920-9C75458ADDE7}"/>
              </a:ext>
            </a:extLst>
          </p:cNvPr>
          <p:cNvSpPr/>
          <p:nvPr/>
        </p:nvSpPr>
        <p:spPr>
          <a:xfrm>
            <a:off x="6782159" y="5023406"/>
            <a:ext cx="649156" cy="111231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2BB6040-7FE9-486C-9A6D-3484B7BC6101}"/>
              </a:ext>
            </a:extLst>
          </p:cNvPr>
          <p:cNvSpPr txBox="1"/>
          <p:nvPr/>
        </p:nvSpPr>
        <p:spPr>
          <a:xfrm>
            <a:off x="8795657" y="5068353"/>
            <a:ext cx="3018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a correctly designed mirror this is also the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000" b="1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sz="2000" b="1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igura a mano libera: forma 14">
            <a:extLst>
              <a:ext uri="{FF2B5EF4-FFF2-40B4-BE49-F238E27FC236}">
                <a16:creationId xmlns:a16="http://schemas.microsoft.com/office/drawing/2014/main" id="{A2ED2F5D-2BBB-48BF-921B-C9CE3A919AB8}"/>
              </a:ext>
            </a:extLst>
          </p:cNvPr>
          <p:cNvSpPr/>
          <p:nvPr/>
        </p:nvSpPr>
        <p:spPr>
          <a:xfrm>
            <a:off x="7402286" y="4833466"/>
            <a:ext cx="1422400" cy="377163"/>
          </a:xfrm>
          <a:custGeom>
            <a:avLst/>
            <a:gdLst>
              <a:gd name="connsiteX0" fmla="*/ 0 w 1422400"/>
              <a:gd name="connsiteY0" fmla="*/ 217505 h 377163"/>
              <a:gd name="connsiteX1" fmla="*/ 232228 w 1422400"/>
              <a:gd name="connsiteY1" fmla="*/ 86877 h 377163"/>
              <a:gd name="connsiteX2" fmla="*/ 740228 w 1422400"/>
              <a:gd name="connsiteY2" fmla="*/ 14305 h 377163"/>
              <a:gd name="connsiteX3" fmla="*/ 1422400 w 1422400"/>
              <a:gd name="connsiteY3" fmla="*/ 377163 h 37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2400" h="377163">
                <a:moveTo>
                  <a:pt x="0" y="217505"/>
                </a:moveTo>
                <a:cubicBezTo>
                  <a:pt x="54428" y="169124"/>
                  <a:pt x="108857" y="120744"/>
                  <a:pt x="232228" y="86877"/>
                </a:cubicBezTo>
                <a:cubicBezTo>
                  <a:pt x="355599" y="53010"/>
                  <a:pt x="541866" y="-34076"/>
                  <a:pt x="740228" y="14305"/>
                </a:cubicBezTo>
                <a:cubicBezTo>
                  <a:pt x="938590" y="62686"/>
                  <a:pt x="1180495" y="219924"/>
                  <a:pt x="1422400" y="377163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8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3" grpId="0" animBg="1"/>
      <p:bldP spid="14" grpId="0"/>
      <p:bldP spid="15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Tema di Office</vt:lpstr>
      <vt:lpstr>Equation</vt:lpstr>
      <vt:lpstr>Noise in cascode current mirrors</vt:lpstr>
      <vt:lpstr>Current in2</vt:lpstr>
      <vt:lpstr>Current in1</vt:lpstr>
      <vt:lpstr>Current in4</vt:lpstr>
      <vt:lpstr>Effect of in3 </vt:lpstr>
      <vt:lpstr>In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430</cp:revision>
  <dcterms:created xsi:type="dcterms:W3CDTF">2015-02-03T16:10:37Z</dcterms:created>
  <dcterms:modified xsi:type="dcterms:W3CDTF">2020-11-05T15:55:59Z</dcterms:modified>
</cp:coreProperties>
</file>