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78" r:id="rId3"/>
    <p:sldId id="261" r:id="rId4"/>
    <p:sldId id="257" r:id="rId5"/>
    <p:sldId id="258" r:id="rId6"/>
    <p:sldId id="264" r:id="rId7"/>
    <p:sldId id="279" r:id="rId8"/>
    <p:sldId id="265" r:id="rId9"/>
    <p:sldId id="263" r:id="rId10"/>
    <p:sldId id="26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36040-F66C-4573-B7B9-289165AFB94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C26A0-440C-48A9-8D0E-6CA337DE339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9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051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261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392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161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470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217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339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514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742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697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587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14AA-1932-4815-B225-7EEE3D4DFACC}" type="datetimeFigureOut">
              <a:rPr lang="it-IT" smtClean="0"/>
              <a:t>23/10/2020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CBF5-CDDC-4E9E-8B91-A4706CA9EF0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106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image" Target="../media/image13.png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1.wmf"/><Relationship Id="rId9" Type="http://schemas.openxmlformats.org/officeDocument/2006/relationships/image" Target="../media/image17.svg"/><Relationship Id="rId1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54953" y="255675"/>
            <a:ext cx="4134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Magnetic Sensors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32698" y="1094630"/>
            <a:ext cx="7578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1) Hall sensors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32698" y="1715431"/>
            <a:ext cx="7578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Hall effect: Discovered by Edwin Hall in 1879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586" y="2604943"/>
            <a:ext cx="3794599" cy="142497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32698" y="4293112"/>
            <a:ext cx="7578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Hall effect is based on the Lorentz force exerted on the moving charges (charge carriers) by a magnetic field B.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017918"/>
              </p:ext>
            </p:extLst>
          </p:nvPr>
        </p:nvGraphicFramePr>
        <p:xfrm>
          <a:off x="3124935" y="5501770"/>
          <a:ext cx="1959725" cy="722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4" imgW="583920" imgH="215640" progId="Equation.DSMT4">
                  <p:embed/>
                </p:oleObj>
              </mc:Choice>
              <mc:Fallback>
                <p:oleObj name="Equation" r:id="rId4" imgW="5839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4935" y="5501770"/>
                        <a:ext cx="1959725" cy="722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462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96124" y="73276"/>
            <a:ext cx="61657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readout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for precise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Spinning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340654"/>
            <a:ext cx="4122425" cy="219862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24" y="4157470"/>
            <a:ext cx="7458471" cy="1819660"/>
          </a:xfrm>
          <a:prstGeom prst="rect">
            <a:avLst/>
          </a:prstGeom>
        </p:spPr>
      </p:pic>
      <p:cxnSp>
        <p:nvCxnSpPr>
          <p:cNvPr id="7" name="Connettore 2 6"/>
          <p:cNvCxnSpPr/>
          <p:nvPr/>
        </p:nvCxnSpPr>
        <p:spPr>
          <a:xfrm>
            <a:off x="2421724" y="5499100"/>
            <a:ext cx="30877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370971" y="5626100"/>
            <a:ext cx="30877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6542671" y="4660900"/>
            <a:ext cx="30877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244600" y="3911600"/>
            <a:ext cx="33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73400" y="3834480"/>
            <a:ext cx="33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498897" y="3911600"/>
            <a:ext cx="33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796751" y="3913871"/>
            <a:ext cx="33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igura a mano libera 13"/>
          <p:cNvSpPr/>
          <p:nvPr/>
        </p:nvSpPr>
        <p:spPr>
          <a:xfrm>
            <a:off x="305305" y="5410200"/>
            <a:ext cx="8175090" cy="926813"/>
          </a:xfrm>
          <a:custGeom>
            <a:avLst/>
            <a:gdLst>
              <a:gd name="connsiteX0" fmla="*/ 8063995 w 8175090"/>
              <a:gd name="connsiteY0" fmla="*/ 508000 h 926813"/>
              <a:gd name="connsiteX1" fmla="*/ 7492495 w 8175090"/>
              <a:gd name="connsiteY1" fmla="*/ 901700 h 926813"/>
              <a:gd name="connsiteX2" fmla="*/ 2882395 w 8175090"/>
              <a:gd name="connsiteY2" fmla="*/ 863600 h 926813"/>
              <a:gd name="connsiteX3" fmla="*/ 253495 w 8175090"/>
              <a:gd name="connsiteY3" fmla="*/ 673100 h 926813"/>
              <a:gd name="connsiteX4" fmla="*/ 126495 w 8175090"/>
              <a:gd name="connsiteY4" fmla="*/ 63500 h 926813"/>
              <a:gd name="connsiteX5" fmla="*/ 456695 w 8175090"/>
              <a:gd name="connsiteY5" fmla="*/ 12700 h 926813"/>
              <a:gd name="connsiteX6" fmla="*/ 494795 w 8175090"/>
              <a:gd name="connsiteY6" fmla="*/ 0 h 92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5090" h="926813">
                <a:moveTo>
                  <a:pt x="8063995" y="508000"/>
                </a:moveTo>
                <a:cubicBezTo>
                  <a:pt x="8210045" y="675216"/>
                  <a:pt x="8356095" y="842433"/>
                  <a:pt x="7492495" y="901700"/>
                </a:cubicBezTo>
                <a:cubicBezTo>
                  <a:pt x="6628895" y="960967"/>
                  <a:pt x="4088895" y="901700"/>
                  <a:pt x="2882395" y="863600"/>
                </a:cubicBezTo>
                <a:cubicBezTo>
                  <a:pt x="1675895" y="825500"/>
                  <a:pt x="712812" y="806450"/>
                  <a:pt x="253495" y="673100"/>
                </a:cubicBezTo>
                <a:cubicBezTo>
                  <a:pt x="-205822" y="539750"/>
                  <a:pt x="92628" y="173567"/>
                  <a:pt x="126495" y="63500"/>
                </a:cubicBezTo>
                <a:cubicBezTo>
                  <a:pt x="160362" y="-46567"/>
                  <a:pt x="395312" y="23283"/>
                  <a:pt x="456695" y="12700"/>
                </a:cubicBezTo>
                <a:cubicBezTo>
                  <a:pt x="518078" y="2117"/>
                  <a:pt x="506436" y="1058"/>
                  <a:pt x="494795" y="0"/>
                </a:cubicBezTo>
              </a:path>
            </a:pathLst>
          </a:custGeom>
          <a:noFill/>
          <a:ln w="57150"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/>
          <p:cNvSpPr txBox="1"/>
          <p:nvPr/>
        </p:nvSpPr>
        <p:spPr>
          <a:xfrm>
            <a:off x="4111963" y="1063035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6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702" y="4152522"/>
            <a:ext cx="5058481" cy="270547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395" y="958945"/>
            <a:ext cx="5058481" cy="270547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03512" y="68564"/>
            <a:ext cx="6572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Generation of the Hall voltage V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32012" y="1405719"/>
            <a:ext cx="12682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Negative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carriers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24184" y="4489598"/>
            <a:ext cx="1083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carriers</a:t>
            </a:r>
          </a:p>
        </p:txBody>
      </p:sp>
    </p:spTree>
    <p:extLst>
      <p:ext uri="{BB962C8B-B14F-4D97-AF65-F5344CB8AC3E}">
        <p14:creationId xmlns:p14="http://schemas.microsoft.com/office/powerpoint/2010/main" val="284795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583" y="131886"/>
            <a:ext cx="293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Integrated Hall Sensors </a:t>
            </a: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69944"/>
              </p:ext>
            </p:extLst>
          </p:nvPr>
        </p:nvGraphicFramePr>
        <p:xfrm>
          <a:off x="850900" y="1184275"/>
          <a:ext cx="263683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3" imgW="1206360" imgH="419040" progId="Equation.DSMT4">
                  <p:embed/>
                </p:oleObj>
              </mc:Choice>
              <mc:Fallback>
                <p:oleObj name="Equation" r:id="rId3" imgW="1206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0900" y="1184275"/>
                        <a:ext cx="2636838" cy="91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>
          <a:xfrm>
            <a:off x="5029200" y="1104900"/>
            <a:ext cx="8763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ttore 1 5"/>
          <p:cNvCxnSpPr>
            <a:stCxn id="4" idx="1"/>
          </p:cNvCxnSpPr>
          <p:nvPr/>
        </p:nvCxnSpPr>
        <p:spPr>
          <a:xfrm flipH="1">
            <a:off x="4292600" y="1905000"/>
            <a:ext cx="73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4" idx="3"/>
          </p:cNvCxnSpPr>
          <p:nvPr/>
        </p:nvCxnSpPr>
        <p:spPr>
          <a:xfrm>
            <a:off x="5905500" y="1905000"/>
            <a:ext cx="749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>
            <a:stCxn id="4" idx="0"/>
          </p:cNvCxnSpPr>
          <p:nvPr/>
        </p:nvCxnSpPr>
        <p:spPr>
          <a:xfrm flipV="1">
            <a:off x="5467350" y="652616"/>
            <a:ext cx="0" cy="452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V="1">
            <a:off x="5467350" y="2705100"/>
            <a:ext cx="0" cy="452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676900" y="652616"/>
            <a:ext cx="0" cy="3379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6026102" y="1452716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267248" y="1452716"/>
            <a:ext cx="628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949289" y="704790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421" y="3035300"/>
            <a:ext cx="5330681" cy="3396647"/>
          </a:xfrm>
          <a:prstGeom prst="rect">
            <a:avLst/>
          </a:prstGeom>
        </p:spPr>
      </p:pic>
      <p:cxnSp>
        <p:nvCxnSpPr>
          <p:cNvPr id="18" name="Connettore 2 17"/>
          <p:cNvCxnSpPr/>
          <p:nvPr/>
        </p:nvCxnSpPr>
        <p:spPr>
          <a:xfrm>
            <a:off x="5727700" y="2762250"/>
            <a:ext cx="0" cy="3379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>
            <a:off x="4292600" y="3390900"/>
            <a:ext cx="2501900" cy="1689100"/>
          </a:xfrm>
          <a:prstGeom prst="straightConnector1">
            <a:avLst/>
          </a:prstGeom>
          <a:ln w="47625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934248" y="3143718"/>
            <a:ext cx="1896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=0.0412 V/T</a:t>
            </a:r>
          </a:p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=0.5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Connettore 2 18"/>
          <p:cNvCxnSpPr/>
          <p:nvPr/>
        </p:nvCxnSpPr>
        <p:spPr>
          <a:xfrm flipH="1">
            <a:off x="3806491" y="2757274"/>
            <a:ext cx="3127757" cy="2154150"/>
          </a:xfrm>
          <a:prstGeom prst="straightConnector1">
            <a:avLst/>
          </a:prstGeom>
          <a:ln w="47625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6934248" y="2548648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=2.2 k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endParaRPr lang="en-US" sz="2000" dirty="0">
              <a:solidFill>
                <a:srgbClr val="FF0000"/>
              </a:solidFill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0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17660" y="326013"/>
            <a:ext cx="3403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Ex. 1: Electronic Compass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47771" y="1124972"/>
            <a:ext cx="682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Earth’s Magnetic Field Intensity :   25-65 </a:t>
            </a:r>
            <a:r>
              <a:rPr lang="en-US" sz="2000" dirty="0" err="1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(0.25–0.65 G)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47771" y="1662292"/>
            <a:ext cx="6941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Horizontal component in Pisa (from map) 23300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~ 23 </a:t>
            </a:r>
            <a:r>
              <a:rPr lang="en-US" sz="2000" dirty="0" err="1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888" y="2489284"/>
            <a:ext cx="6420577" cy="3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7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13624" y="3480544"/>
            <a:ext cx="4668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Let us consider a maximum error of 5° :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563635"/>
              </p:ext>
            </p:extLst>
          </p:nvPr>
        </p:nvGraphicFramePr>
        <p:xfrm>
          <a:off x="2674324" y="4151620"/>
          <a:ext cx="28368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" name="Equazione" r:id="rId3" imgW="1447560" imgH="393480" progId="Equation.3">
                  <p:embed/>
                </p:oleObj>
              </mc:Choice>
              <mc:Fallback>
                <p:oleObj name="Equazione" r:id="rId3" imgW="1447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4324" y="4151620"/>
                        <a:ext cx="2836862" cy="76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819454"/>
              </p:ext>
            </p:extLst>
          </p:nvPr>
        </p:nvGraphicFramePr>
        <p:xfrm>
          <a:off x="1114425" y="5391150"/>
          <a:ext cx="66230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" name="Equation" r:id="rId5" imgW="3377880" imgH="253800" progId="Equation.DSMT4">
                  <p:embed/>
                </p:oleObj>
              </mc:Choice>
              <mc:Fallback>
                <p:oleObj name="Equation" r:id="rId5" imgW="3377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4425" y="5391150"/>
                        <a:ext cx="6623050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nettore 1 6"/>
          <p:cNvCxnSpPr/>
          <p:nvPr/>
        </p:nvCxnSpPr>
        <p:spPr>
          <a:xfrm>
            <a:off x="6632147" y="5843803"/>
            <a:ext cx="113851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390941"/>
              </p:ext>
            </p:extLst>
          </p:nvPr>
        </p:nvGraphicFramePr>
        <p:xfrm>
          <a:off x="4341198" y="2370255"/>
          <a:ext cx="11699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7" name="Equazione" r:id="rId7" imgW="596880" imgH="444240" progId="Equation.3">
                  <p:embed/>
                </p:oleObj>
              </mc:Choice>
              <mc:Fallback>
                <p:oleObj name="Equazione" r:id="rId7" imgW="596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41198" y="2370255"/>
                        <a:ext cx="1169988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/>
          <p:cNvSpPr/>
          <p:nvPr/>
        </p:nvSpPr>
        <p:spPr>
          <a:xfrm>
            <a:off x="1214477" y="469900"/>
            <a:ext cx="411123" cy="1576024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 rot="16200000">
            <a:off x="2324768" y="1052350"/>
            <a:ext cx="411123" cy="15760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1420038" y="203200"/>
            <a:ext cx="0" cy="20795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5400000" flipV="1">
            <a:off x="2530329" y="800587"/>
            <a:ext cx="0" cy="207955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683724" y="55819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sz="2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734296" y="1051683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2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105400" y="217896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Sensor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arrangement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orhogonal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sensors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X and Y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horizontal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) of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magnetic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field 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420038" y="2563179"/>
            <a:ext cx="466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Angular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3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2000" y="318937"/>
            <a:ext cx="735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Amplifier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angular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817216" y="1374448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 620 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85163" y="5381609"/>
            <a:ext cx="80865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OSI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=15 </a:t>
            </a:r>
            <a:r>
              <a:rPr lang="it-IT" sz="2000" dirty="0" err="1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OSO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= 200 </a:t>
            </a:r>
            <a:r>
              <a:rPr lang="it-IT" sz="2000" dirty="0" err="1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Offset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= 0.3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x 1.1 k</a:t>
            </a:r>
            <a:r>
              <a:rPr lang="it-IT" sz="20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=0.33 </a:t>
            </a:r>
            <a:r>
              <a:rPr lang="it-IT" sz="2000" dirty="0" err="1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&lt;&lt; V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io-</a:t>
            </a:r>
            <a:r>
              <a:rPr lang="it-IT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8DBBE99-0186-43FF-8773-F805733272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8982"/>
              </p:ext>
            </p:extLst>
          </p:nvPr>
        </p:nvGraphicFramePr>
        <p:xfrm>
          <a:off x="1167248" y="3612152"/>
          <a:ext cx="2813282" cy="50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3" imgW="1320800" imgH="228600" progId="Equation.DSMT4">
                  <p:embed/>
                </p:oleObj>
              </mc:Choice>
              <mc:Fallback>
                <p:oleObj name="Equation" r:id="rId3" imgW="1320800" imgH="228600" progId="Equation.DSMT4">
                  <p:embed/>
                  <p:pic>
                    <p:nvPicPr>
                      <p:cNvPr id="1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7248" y="3612152"/>
                        <a:ext cx="2813282" cy="505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F86B07C5-DCF1-427F-80D1-D2CC79861B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899855"/>
              </p:ext>
            </p:extLst>
          </p:nvPr>
        </p:nvGraphicFramePr>
        <p:xfrm>
          <a:off x="1167248" y="4594209"/>
          <a:ext cx="18399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5" imgW="863280" imgH="355320" progId="Equation.DSMT4">
                  <p:embed/>
                </p:oleObj>
              </mc:Choice>
              <mc:Fallback>
                <p:oleObj name="Equation" r:id="rId5" imgW="863280" imgH="35532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8DBBE99-0186-43FF-8773-F805733272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7248" y="4594209"/>
                        <a:ext cx="1839912" cy="78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B4B5FE8-91F1-4776-9D13-E5CB7DC1A2B0}"/>
              </a:ext>
            </a:extLst>
          </p:cNvPr>
          <p:cNvSpPr txBox="1"/>
          <p:nvPr/>
        </p:nvSpPr>
        <p:spPr>
          <a:xfrm>
            <a:off x="5427870" y="1997099"/>
            <a:ext cx="1604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=0.5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41EE7580-870A-46F8-8172-41566A2C57E6}"/>
                  </a:ext>
                </a:extLst>
              </p:cNvPr>
              <p:cNvSpPr txBox="1"/>
              <p:nvPr/>
            </p:nvSpPr>
            <p:spPr>
              <a:xfrm>
                <a:off x="5411103" y="2413337"/>
                <a:ext cx="324338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it-IT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it-IT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=V</a:t>
                </a:r>
                <a:r>
                  <a:rPr lang="it-IT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it-IT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/B=0.0412 V/T</a:t>
                </a:r>
              </a:p>
              <a:p>
                <a:r>
                  <a:rPr lang="it-IT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B=23 </a:t>
                </a:r>
                <a:r>
                  <a:rPr lang="it-IT" sz="2000" dirty="0" err="1">
                    <a:latin typeface="Symbol" panose="05050102010706020507" pitchFamily="18" charset="2"/>
                    <a:cs typeface="Arial" panose="020B0604020202020204" pitchFamily="34" charset="0"/>
                  </a:rPr>
                  <a:t>m</a:t>
                </a:r>
                <a:r>
                  <a:rPr lang="it-IT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it-IT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: V</a:t>
                </a:r>
                <a:r>
                  <a:rPr lang="it-IT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14:m>
                  <m:oMath xmlns:m="http://schemas.openxmlformats.org/officeDocument/2006/math">
                    <m:r>
                      <a:rPr lang="it-IT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it-IT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≅</m:t>
                    </m:r>
                  </m:oMath>
                </a14:m>
                <a:r>
                  <a:rPr lang="it-IT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0.95 </a:t>
                </a:r>
                <a:r>
                  <a:rPr lang="it-IT" sz="2000" dirty="0" err="1">
                    <a:latin typeface="Symbol" panose="05050102010706020507" pitchFamily="18" charset="2"/>
                    <a:cs typeface="Arial" panose="020B0604020202020204" pitchFamily="34" charset="0"/>
                  </a:rPr>
                  <a:t>m</a:t>
                </a:r>
                <a:r>
                  <a:rPr lang="it-IT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endParaRPr lang="it-IT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it-IT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G=1000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41EE7580-870A-46F8-8172-41566A2C5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103" y="2413337"/>
                <a:ext cx="3243388" cy="1015663"/>
              </a:xfrm>
              <a:prstGeom prst="rect">
                <a:avLst/>
              </a:prstGeom>
              <a:blipFill>
                <a:blip r:embed="rId7"/>
                <a:stretch>
                  <a:fillRect l="-2068" t="-2994" r="-940" b="-10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D91E3A5D-CEA2-432C-8D2D-CA9BB7E942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60095" y="881173"/>
            <a:ext cx="3963858" cy="2645582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90DA700-6EB4-4FB7-8C0D-4A3D749E7C14}"/>
              </a:ext>
            </a:extLst>
          </p:cNvPr>
          <p:cNvSpPr txBox="1"/>
          <p:nvPr/>
        </p:nvSpPr>
        <p:spPr>
          <a:xfrm>
            <a:off x="989929" y="4254127"/>
            <a:ext cx="3582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OFFSET: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affects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A4470B4B-9D2A-44BE-803F-F3E0A2C810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006511"/>
              </p:ext>
            </p:extLst>
          </p:nvPr>
        </p:nvGraphicFramePr>
        <p:xfrm>
          <a:off x="3322933" y="4764890"/>
          <a:ext cx="19224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10" imgW="901440" imgH="190440" progId="Equation.DSMT4">
                  <p:embed/>
                </p:oleObj>
              </mc:Choice>
              <mc:Fallback>
                <p:oleObj name="Equation" r:id="rId10" imgW="901440" imgH="1904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86B07C5-DCF1-427F-80D1-D2CC79861B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933" y="4764890"/>
                        <a:ext cx="1922463" cy="420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F86B07C5-DCF1-427F-80D1-D2CC79861B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948410"/>
              </p:ext>
            </p:extLst>
          </p:nvPr>
        </p:nvGraphicFramePr>
        <p:xfrm>
          <a:off x="5129922" y="5072170"/>
          <a:ext cx="38417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12" imgW="1803240" imgH="368280" progId="Equation.DSMT4">
                  <p:embed/>
                </p:oleObj>
              </mc:Choice>
              <mc:Fallback>
                <p:oleObj name="Equation" r:id="rId12" imgW="18032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922" y="5072170"/>
                        <a:ext cx="3841750" cy="814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A4470B4B-9D2A-44BE-803F-F3E0A2C810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120434"/>
              </p:ext>
            </p:extLst>
          </p:nvPr>
        </p:nvGraphicFramePr>
        <p:xfrm>
          <a:off x="5245396" y="3496890"/>
          <a:ext cx="19494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14" imgW="914400" imgH="342720" progId="Equation.DSMT4">
                  <p:embed/>
                </p:oleObj>
              </mc:Choice>
              <mc:Fallback>
                <p:oleObj name="Equation" r:id="rId14" imgW="914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396" y="3496890"/>
                        <a:ext cx="1949450" cy="757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57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AFA9A8C-D79A-4C22-B2AF-84BE36BD2378}"/>
              </a:ext>
            </a:extLst>
          </p:cNvPr>
          <p:cNvSpPr/>
          <p:nvPr/>
        </p:nvSpPr>
        <p:spPr>
          <a:xfrm>
            <a:off x="997859" y="3057697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 BW 0.1-100 Hz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Broad Band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=√S</a:t>
            </a:r>
            <a:r>
              <a:rPr lang="it-IT" baseline="-25000" dirty="0">
                <a:latin typeface="Arial" panose="020B0604020202020204" pitchFamily="34" charset="0"/>
                <a:cs typeface="Arial" panose="020B0604020202020204" pitchFamily="34" charset="0"/>
              </a:rPr>
              <a:t>VBB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=9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√ Hz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Integrated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over BW=100Hz:</a:t>
            </a:r>
          </a:p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nBB-rms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=90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nV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-&gt;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</a:t>
            </a:r>
            <a:r>
              <a:rPr lang="it-IT" baseline="-25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nBB-pp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=360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nV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Low frequency 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Flicker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noise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over 0.1-10 Hz -&gt; 280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nV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Total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noise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voltage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of the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amplifier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A0FFC3B0-5C53-40CD-A9F6-EB46B9E752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012584"/>
              </p:ext>
            </p:extLst>
          </p:nvPr>
        </p:nvGraphicFramePr>
        <p:xfrm>
          <a:off x="997859" y="6026744"/>
          <a:ext cx="4160838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zione" r:id="rId3" imgW="1904760" imgH="266400" progId="Equation.3">
                  <p:embed/>
                </p:oleObj>
              </mc:Choice>
              <mc:Fallback>
                <p:oleObj name="Equazione" r:id="rId3" imgW="1904760" imgH="266400" progId="Equation.3">
                  <p:embed/>
                  <p:pic>
                    <p:nvPicPr>
                      <p:cNvPr id="6" name="Oggetto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859" y="6026744"/>
                        <a:ext cx="4160838" cy="58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144306" y="268183"/>
            <a:ext cx="5471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Offset referred to the measured magnetic field:</a:t>
            </a:r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A4470B4B-9D2A-44BE-803F-F3E0A2C810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185747"/>
              </p:ext>
            </p:extLst>
          </p:nvPr>
        </p:nvGraphicFramePr>
        <p:xfrm>
          <a:off x="922364" y="693149"/>
          <a:ext cx="35750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5" imgW="1676160" imgH="393480" progId="Equation.DSMT4">
                  <p:embed/>
                </p:oleObj>
              </mc:Choice>
              <mc:Fallback>
                <p:oleObj name="Equation" r:id="rId5" imgW="1676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64" y="693149"/>
                        <a:ext cx="3575050" cy="868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6113418" y="6117995"/>
                <a:ext cx="10184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≅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11 </a:t>
                </a:r>
                <a:r>
                  <a:rPr lang="en-US" sz="2000" dirty="0" err="1">
                    <a:latin typeface="Symbol" panose="05050102010706020507" pitchFamily="18" charset="2"/>
                    <a:cs typeface="Arial" panose="020B0604020202020204" pitchFamily="34" charset="0"/>
                  </a:rPr>
                  <a:t>m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418" y="6117995"/>
                <a:ext cx="1018420" cy="400110"/>
              </a:xfrm>
              <a:prstGeom prst="rect">
                <a:avLst/>
              </a:prstGeom>
              <a:blipFill>
                <a:blip r:embed="rId7"/>
                <a:stretch>
                  <a:fillRect t="-9231" r="-5389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ccia a destra 6"/>
          <p:cNvSpPr/>
          <p:nvPr/>
        </p:nvSpPr>
        <p:spPr>
          <a:xfrm>
            <a:off x="5400151" y="6117995"/>
            <a:ext cx="438150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32D0A53-924F-4881-BDF2-056EE40427C5}"/>
              </a:ext>
            </a:extLst>
          </p:cNvPr>
          <p:cNvSpPr txBox="1"/>
          <p:nvPr/>
        </p:nvSpPr>
        <p:spPr>
          <a:xfrm>
            <a:off x="382839" y="1561512"/>
            <a:ext cx="8378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equivalent offset in the magnetic field measurement is much larger than the requirement (2 </a:t>
            </a:r>
            <a:r>
              <a:rPr lang="en-US" sz="2000" dirty="0" err="1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Then the accuracy of this combination of sensor and in-amp is not adequate for an electronic compass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2A3431D-7384-471E-A3C4-D71FACB5387F}"/>
              </a:ext>
            </a:extLst>
          </p:cNvPr>
          <p:cNvSpPr txBox="1"/>
          <p:nvPr/>
        </p:nvSpPr>
        <p:spPr>
          <a:xfrm>
            <a:off x="410323" y="2592507"/>
            <a:ext cx="6205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34570B3-D7FA-4D5F-A675-F71025C618AC}"/>
              </a:ext>
            </a:extLst>
          </p:cNvPr>
          <p:cNvSpPr txBox="1"/>
          <p:nvPr/>
        </p:nvSpPr>
        <p:spPr>
          <a:xfrm>
            <a:off x="6257544" y="3981027"/>
            <a:ext cx="25035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considering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input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voltage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source,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ccia angolare in su 11">
            <a:extLst>
              <a:ext uri="{FF2B5EF4-FFF2-40B4-BE49-F238E27FC236}">
                <a16:creationId xmlns:a16="http://schemas.microsoft.com/office/drawing/2014/main" id="{1FF94D22-1949-4456-9486-AF9B322E8726}"/>
              </a:ext>
            </a:extLst>
          </p:cNvPr>
          <p:cNvSpPr/>
          <p:nvPr/>
        </p:nvSpPr>
        <p:spPr>
          <a:xfrm>
            <a:off x="7247322" y="6026744"/>
            <a:ext cx="648070" cy="40011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2000" y="318937"/>
            <a:ext cx="789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Amplifier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angular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52000" y="1130240"/>
            <a:ext cx="4543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Broad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-band component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778348"/>
              </p:ext>
            </p:extLst>
          </p:nvPr>
        </p:nvGraphicFramePr>
        <p:xfrm>
          <a:off x="1200150" y="1530350"/>
          <a:ext cx="4603750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zione" r:id="rId3" imgW="2108160" imgH="990360" progId="Equation.3">
                  <p:embed/>
                </p:oleObj>
              </mc:Choice>
              <mc:Fallback>
                <p:oleObj name="Equazione" r:id="rId3" imgW="210816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0150" y="1530350"/>
                        <a:ext cx="4603750" cy="2163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52000" y="3982196"/>
            <a:ext cx="2350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component: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460351"/>
              </p:ext>
            </p:extLst>
          </p:nvPr>
        </p:nvGraphicFramePr>
        <p:xfrm>
          <a:off x="2318628" y="4670389"/>
          <a:ext cx="316071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zione" r:id="rId5" imgW="1447560" imgH="380880" progId="Equation.3">
                  <p:embed/>
                </p:oleObj>
              </mc:Choice>
              <mc:Fallback>
                <p:oleObj name="Equazione" r:id="rId5" imgW="14475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8628" y="4670389"/>
                        <a:ext cx="3160712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52000" y="5590267"/>
            <a:ext cx="7576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voltage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due to the input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are</a:t>
            </a:r>
          </a:p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negligible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to the input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voltage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59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53836" y="35991"/>
            <a:ext cx="3980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Sensor </a:t>
            </a:r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intrinsic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offset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23" y="559211"/>
            <a:ext cx="8073710" cy="3505840"/>
          </a:xfrm>
          <a:prstGeom prst="rect">
            <a:avLst/>
          </a:prstGeom>
        </p:spPr>
      </p:pic>
      <p:sp>
        <p:nvSpPr>
          <p:cNvPr id="4" name="Ovale 3"/>
          <p:cNvSpPr/>
          <p:nvPr/>
        </p:nvSpPr>
        <p:spPr>
          <a:xfrm>
            <a:off x="5827594" y="3316406"/>
            <a:ext cx="1132764" cy="341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6310534" y="2813033"/>
            <a:ext cx="141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25 </a:t>
            </a:r>
            <a:r>
              <a:rPr lang="it-IT" sz="2000" dirty="0" err="1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53" y="3998025"/>
            <a:ext cx="3277240" cy="24384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 rot="16200000">
            <a:off x="172364" y="4937405"/>
            <a:ext cx="109837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(T)    </a:t>
            </a:r>
            <a:endParaRPr 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386622" y="4044618"/>
            <a:ext cx="42488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0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&lt;5 </a:t>
            </a:r>
            <a:r>
              <a:rPr lang="it-IT" sz="2000" dirty="0" err="1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(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between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25 and 35 °C)</a:t>
            </a:r>
          </a:p>
          <a:p>
            <a:endParaRPr lang="it-IT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since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2 </a:t>
            </a:r>
            <a:r>
              <a:rPr lang="it-IT" sz="2000" dirty="0" err="1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-&gt; 5°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angular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error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then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endParaRPr lang="it-IT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Offset: -&gt;  61°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angular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error</a:t>
            </a:r>
            <a:endParaRPr lang="it-IT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Drift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:  -&gt;  12°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angular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error</a:t>
            </a:r>
            <a:endParaRPr lang="it-IT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DFE71CC-98A8-4A4A-95A5-F03DAD4A3251}"/>
              </a:ext>
            </a:extLst>
          </p:cNvPr>
          <p:cNvSpPr txBox="1"/>
          <p:nvPr/>
        </p:nvSpPr>
        <p:spPr>
          <a:xfrm>
            <a:off x="4386622" y="6060852"/>
            <a:ext cx="433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considering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the offset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specs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satisfied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98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450</Words>
  <Application>Microsoft Office PowerPoint</Application>
  <PresentationFormat>Presentazione su schermo (4:3)</PresentationFormat>
  <Paragraphs>76</Paragraphs>
  <Slides>10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Tema di Office</vt:lpstr>
      <vt:lpstr>Equation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Bruschi</dc:creator>
  <cp:lastModifiedBy>Paolo Bruschi</cp:lastModifiedBy>
  <cp:revision>91</cp:revision>
  <dcterms:created xsi:type="dcterms:W3CDTF">2014-10-14T21:38:39Z</dcterms:created>
  <dcterms:modified xsi:type="dcterms:W3CDTF">2020-10-23T16:55:27Z</dcterms:modified>
</cp:coreProperties>
</file>