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58" r:id="rId4"/>
    <p:sldId id="259" r:id="rId5"/>
    <p:sldId id="280" r:id="rId6"/>
    <p:sldId id="281"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9999"/>
    <a:srgbClr val="EABCC0"/>
    <a:srgbClr val="E1B8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78" autoAdjust="0"/>
    <p:restoredTop sz="93878" autoAdjust="0"/>
  </p:normalViewPr>
  <p:slideViewPr>
    <p:cSldViewPr snapToGrid="0">
      <p:cViewPr varScale="1">
        <p:scale>
          <a:sx n="59" d="100"/>
          <a:sy n="59" d="100"/>
        </p:scale>
        <p:origin x="56" y="244"/>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801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71.wmf"/><Relationship Id="rId7" Type="http://schemas.openxmlformats.org/officeDocument/2006/relationships/image" Target="../media/image75.wmf"/><Relationship Id="rId2" Type="http://schemas.openxmlformats.org/officeDocument/2006/relationships/image" Target="../media/image70.wmf"/><Relationship Id="rId1" Type="http://schemas.openxmlformats.org/officeDocument/2006/relationships/image" Target="../media/image69.wmf"/><Relationship Id="rId6" Type="http://schemas.openxmlformats.org/officeDocument/2006/relationships/image" Target="../media/image74.wmf"/><Relationship Id="rId5" Type="http://schemas.openxmlformats.org/officeDocument/2006/relationships/image" Target="../media/image73.wmf"/><Relationship Id="rId4" Type="http://schemas.openxmlformats.org/officeDocument/2006/relationships/image" Target="../media/image7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77.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84.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93.wmf"/><Relationship Id="rId2" Type="http://schemas.openxmlformats.org/officeDocument/2006/relationships/image" Target="../media/image92.wmf"/><Relationship Id="rId1" Type="http://schemas.openxmlformats.org/officeDocument/2006/relationships/image" Target="../media/image91.wmf"/><Relationship Id="rId4" Type="http://schemas.openxmlformats.org/officeDocument/2006/relationships/image" Target="../media/image94.wmf"/></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102.wmf"/><Relationship Id="rId3" Type="http://schemas.openxmlformats.org/officeDocument/2006/relationships/image" Target="../media/image99.wmf"/><Relationship Id="rId7" Type="http://schemas.openxmlformats.org/officeDocument/2006/relationships/image" Target="../media/image101.wmf"/><Relationship Id="rId2" Type="http://schemas.openxmlformats.org/officeDocument/2006/relationships/image" Target="../media/image98.wmf"/><Relationship Id="rId1" Type="http://schemas.openxmlformats.org/officeDocument/2006/relationships/image" Target="../media/image97.wmf"/><Relationship Id="rId6" Type="http://schemas.openxmlformats.org/officeDocument/2006/relationships/image" Target="../media/image72.wmf"/><Relationship Id="rId5" Type="http://schemas.openxmlformats.org/officeDocument/2006/relationships/image" Target="../media/image100.wmf"/><Relationship Id="rId4" Type="http://schemas.openxmlformats.org/officeDocument/2006/relationships/image" Target="../media/image94.wmf"/></Relationships>
</file>

<file path=ppt/drawings/_rels/vmlDrawing15.vml.rels><?xml version="1.0" encoding="UTF-8" standalone="yes"?>
<Relationships xmlns="http://schemas.openxmlformats.org/package/2006/relationships"><Relationship Id="rId8" Type="http://schemas.openxmlformats.org/officeDocument/2006/relationships/image" Target="../media/image103.wmf"/><Relationship Id="rId3" Type="http://schemas.openxmlformats.org/officeDocument/2006/relationships/image" Target="../media/image98.wmf"/><Relationship Id="rId7" Type="http://schemas.openxmlformats.org/officeDocument/2006/relationships/image" Target="../media/image71.wmf"/><Relationship Id="rId2" Type="http://schemas.openxmlformats.org/officeDocument/2006/relationships/image" Target="../media/image97.wmf"/><Relationship Id="rId1" Type="http://schemas.openxmlformats.org/officeDocument/2006/relationships/image" Target="../media/image102.wmf"/><Relationship Id="rId6" Type="http://schemas.openxmlformats.org/officeDocument/2006/relationships/image" Target="../media/image70.wmf"/><Relationship Id="rId5" Type="http://schemas.openxmlformats.org/officeDocument/2006/relationships/image" Target="../media/image69.wmf"/><Relationship Id="rId4" Type="http://schemas.openxmlformats.org/officeDocument/2006/relationships/image" Target="../media/image91.wmf"/><Relationship Id="rId9" Type="http://schemas.openxmlformats.org/officeDocument/2006/relationships/image" Target="../media/image104.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107.wmf"/><Relationship Id="rId2" Type="http://schemas.openxmlformats.org/officeDocument/2006/relationships/image" Target="../media/image106.wmf"/><Relationship Id="rId1" Type="http://schemas.openxmlformats.org/officeDocument/2006/relationships/image" Target="../media/image105.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110.wmf"/><Relationship Id="rId2" Type="http://schemas.openxmlformats.org/officeDocument/2006/relationships/image" Target="../media/image109.wmf"/><Relationship Id="rId1" Type="http://schemas.openxmlformats.org/officeDocument/2006/relationships/image" Target="../media/image108.wmf"/><Relationship Id="rId6" Type="http://schemas.openxmlformats.org/officeDocument/2006/relationships/image" Target="../media/image113.wmf"/><Relationship Id="rId5" Type="http://schemas.openxmlformats.org/officeDocument/2006/relationships/image" Target="../media/image112.wmf"/><Relationship Id="rId4" Type="http://schemas.openxmlformats.org/officeDocument/2006/relationships/image" Target="../media/image111.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115.wmf"/><Relationship Id="rId2" Type="http://schemas.openxmlformats.org/officeDocument/2006/relationships/image" Target="../media/image114.wmf"/><Relationship Id="rId1" Type="http://schemas.openxmlformats.org/officeDocument/2006/relationships/image" Target="../media/image109.wmf"/><Relationship Id="rId5" Type="http://schemas.openxmlformats.org/officeDocument/2006/relationships/image" Target="../media/image117.wmf"/><Relationship Id="rId4" Type="http://schemas.openxmlformats.org/officeDocument/2006/relationships/image" Target="../media/image11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image" Target="../media/image48.wmf"/><Relationship Id="rId4" Type="http://schemas.openxmlformats.org/officeDocument/2006/relationships/image" Target="../media/image51.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49.wmf"/><Relationship Id="rId5" Type="http://schemas.openxmlformats.org/officeDocument/2006/relationships/image" Target="../media/image56.wmf"/><Relationship Id="rId4" Type="http://schemas.openxmlformats.org/officeDocument/2006/relationships/image" Target="../media/image55.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wmf"/><Relationship Id="rId1" Type="http://schemas.openxmlformats.org/officeDocument/2006/relationships/image" Target="../media/image57.wmf"/><Relationship Id="rId4" Type="http://schemas.openxmlformats.org/officeDocument/2006/relationships/image" Target="../media/image60.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image" Target="../media/image6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C3D85C-6748-42AF-AD0D-D9EEFB7FEE3A}" type="datetimeFigureOut">
              <a:rPr lang="en-US" smtClean="0"/>
              <a:t>10/23/2020</a:t>
            </a:fld>
            <a:endParaRPr lang="en-US"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26E245-BE16-4A03-B1F5-DF75CC6A9830}" type="slidenum">
              <a:rPr lang="en-US" smtClean="0"/>
              <a:t>‹N›</a:t>
            </a:fld>
            <a:endParaRPr lang="en-US" dirty="0"/>
          </a:p>
        </p:txBody>
      </p:sp>
    </p:spTree>
    <p:extLst>
      <p:ext uri="{BB962C8B-B14F-4D97-AF65-F5344CB8AC3E}">
        <p14:creationId xmlns:p14="http://schemas.microsoft.com/office/powerpoint/2010/main" val="1844529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6726E245-BE16-4A03-B1F5-DF75CC6A9830}" type="slidenum">
              <a:rPr lang="en-US" smtClean="0"/>
              <a:t>1</a:t>
            </a:fld>
            <a:endParaRPr lang="en-US" dirty="0"/>
          </a:p>
        </p:txBody>
      </p:sp>
    </p:spTree>
    <p:extLst>
      <p:ext uri="{BB962C8B-B14F-4D97-AF65-F5344CB8AC3E}">
        <p14:creationId xmlns:p14="http://schemas.microsoft.com/office/powerpoint/2010/main" val="3133395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sz="3600"/>
            </a:lvl1pPr>
          </a:lstStyle>
          <a:p>
            <a:r>
              <a:rPr lang="en-US" noProof="0" dirty="0"/>
              <a:t>Fare </a:t>
            </a:r>
            <a:r>
              <a:rPr lang="en-US" noProof="0" dirty="0" err="1"/>
              <a:t>clic</a:t>
            </a:r>
            <a:r>
              <a:rPr lang="en-US" noProof="0" dirty="0"/>
              <a:t> per </a:t>
            </a:r>
            <a:r>
              <a:rPr lang="en-US" noProof="0" dirty="0" err="1"/>
              <a:t>modificare</a:t>
            </a:r>
            <a:r>
              <a:rPr lang="en-US" noProof="0" dirty="0"/>
              <a:t> lo stile del </a:t>
            </a:r>
            <a:r>
              <a:rPr lang="en-US" noProof="0" dirty="0" err="1"/>
              <a:t>titolo</a:t>
            </a:r>
            <a:endParaRPr lang="en-US" noProof="0" dirty="0"/>
          </a:p>
        </p:txBody>
      </p:sp>
      <p:sp>
        <p:nvSpPr>
          <p:cNvPr id="3" name="Segnaposto contenuto 2"/>
          <p:cNvSpPr>
            <a:spLocks noGrp="1"/>
          </p:cNvSpPr>
          <p:nvPr>
            <p:ph idx="1"/>
          </p:nvPr>
        </p:nvSpPr>
        <p:spPr/>
        <p:txBody>
          <a:bodyPr/>
          <a:lstStyle/>
          <a:p>
            <a:pPr lvl="0"/>
            <a:r>
              <a:rPr lang="en-US" noProof="0" dirty="0"/>
              <a:t>Fare </a:t>
            </a:r>
            <a:r>
              <a:rPr lang="en-US" noProof="0" dirty="0" err="1"/>
              <a:t>clic</a:t>
            </a:r>
            <a:r>
              <a:rPr lang="en-US" noProof="0" dirty="0"/>
              <a:t> per </a:t>
            </a:r>
            <a:r>
              <a:rPr lang="en-US" noProof="0" dirty="0" err="1"/>
              <a:t>modificare</a:t>
            </a:r>
            <a:r>
              <a:rPr lang="en-US" noProof="0" dirty="0"/>
              <a:t> </a:t>
            </a:r>
            <a:r>
              <a:rPr lang="en-US" noProof="0" dirty="0" err="1"/>
              <a:t>stili</a:t>
            </a:r>
            <a:r>
              <a:rPr lang="en-US" noProof="0" dirty="0"/>
              <a:t> del </a:t>
            </a:r>
            <a:r>
              <a:rPr lang="en-US" noProof="0" dirty="0" err="1"/>
              <a:t>testo</a:t>
            </a:r>
            <a:r>
              <a:rPr lang="en-US" noProof="0" dirty="0"/>
              <a:t> </a:t>
            </a:r>
            <a:r>
              <a:rPr lang="en-US" noProof="0" dirty="0" err="1"/>
              <a:t>dello</a:t>
            </a:r>
            <a:r>
              <a:rPr lang="en-US" noProof="0" dirty="0"/>
              <a:t> schema</a:t>
            </a:r>
          </a:p>
          <a:p>
            <a:pPr lvl="1"/>
            <a:r>
              <a:rPr lang="en-US" noProof="0" dirty="0"/>
              <a:t>Secondo </a:t>
            </a:r>
            <a:r>
              <a:rPr lang="en-US" noProof="0" dirty="0" err="1"/>
              <a:t>livello</a:t>
            </a:r>
            <a:endParaRPr lang="en-US" noProof="0" dirty="0"/>
          </a:p>
          <a:p>
            <a:pPr lvl="2"/>
            <a:r>
              <a:rPr lang="en-US" noProof="0" dirty="0" err="1"/>
              <a:t>Terzo</a:t>
            </a:r>
            <a:r>
              <a:rPr lang="en-US" noProof="0" dirty="0"/>
              <a:t> </a:t>
            </a:r>
            <a:r>
              <a:rPr lang="en-US" noProof="0" dirty="0" err="1"/>
              <a:t>livello</a:t>
            </a:r>
            <a:endParaRPr lang="en-US" noProof="0" dirty="0"/>
          </a:p>
          <a:p>
            <a:pPr lvl="3"/>
            <a:r>
              <a:rPr lang="en-US" noProof="0" dirty="0"/>
              <a:t>Quarto </a:t>
            </a:r>
            <a:r>
              <a:rPr lang="en-US" noProof="0" dirty="0" err="1"/>
              <a:t>livello</a:t>
            </a:r>
            <a:endParaRPr lang="en-US" noProof="0" dirty="0"/>
          </a:p>
          <a:p>
            <a:pPr lvl="4"/>
            <a:r>
              <a:rPr lang="en-US" noProof="0" dirty="0" err="1"/>
              <a:t>Quinto</a:t>
            </a:r>
            <a:r>
              <a:rPr lang="en-US" noProof="0" dirty="0"/>
              <a:t> </a:t>
            </a:r>
            <a:r>
              <a:rPr lang="en-US" noProof="0" dirty="0" err="1"/>
              <a:t>livello</a:t>
            </a:r>
            <a:endParaRPr lang="en-US" noProof="0" dirty="0"/>
          </a:p>
        </p:txBody>
      </p:sp>
      <p:sp>
        <p:nvSpPr>
          <p:cNvPr id="4" name="Segnaposto data 3"/>
          <p:cNvSpPr>
            <a:spLocks noGrp="1"/>
          </p:cNvSpPr>
          <p:nvPr>
            <p:ph type="dt" sz="half" idx="10"/>
          </p:nvPr>
        </p:nvSpPr>
        <p:spPr/>
        <p:txBody>
          <a:bodyPr/>
          <a:lstStyle/>
          <a:p>
            <a:fld id="{C1D8446B-54F3-48F6-9B1F-FB020EFA5009}" type="datetime1">
              <a:rPr lang="en-US" smtClean="0"/>
              <a:t>10/23/2020</a:t>
            </a:fld>
            <a:endParaRPr lang="en-US" dirty="0"/>
          </a:p>
        </p:txBody>
      </p:sp>
      <p:sp>
        <p:nvSpPr>
          <p:cNvPr id="5" name="Segnaposto piè di pagina 4"/>
          <p:cNvSpPr>
            <a:spLocks noGrp="1"/>
          </p:cNvSpPr>
          <p:nvPr>
            <p:ph type="ftr" sz="quarter" idx="11"/>
          </p:nvPr>
        </p:nvSpPr>
        <p:spPr/>
        <p:txBody>
          <a:bodyPr/>
          <a:lstStyle/>
          <a:p>
            <a:r>
              <a:rPr lang="en-US" dirty="0"/>
              <a:t>P. Bruschi – Microelectronic System Design</a:t>
            </a:r>
          </a:p>
        </p:txBody>
      </p:sp>
      <p:sp>
        <p:nvSpPr>
          <p:cNvPr id="6" name="Segnaposto numero diapositiva 5"/>
          <p:cNvSpPr>
            <a:spLocks noGrp="1"/>
          </p:cNvSpPr>
          <p:nvPr>
            <p:ph type="sldNum" sz="quarter" idx="12"/>
          </p:nvPr>
        </p:nvSpPr>
        <p:spPr/>
        <p:txBody>
          <a:bodyPr/>
          <a:lstStyle/>
          <a:p>
            <a:fld id="{02055017-B6DE-4C35-A63B-40EADAC97849}" type="slidenum">
              <a:rPr lang="en-US" smtClean="0"/>
              <a:t>‹N›</a:t>
            </a:fld>
            <a:endParaRPr lang="en-US" dirty="0"/>
          </a:p>
        </p:txBody>
      </p:sp>
    </p:spTree>
    <p:extLst>
      <p:ext uri="{BB962C8B-B14F-4D97-AF65-F5344CB8AC3E}">
        <p14:creationId xmlns:p14="http://schemas.microsoft.com/office/powerpoint/2010/main" val="3032310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data 2"/>
          <p:cNvSpPr>
            <a:spLocks noGrp="1"/>
          </p:cNvSpPr>
          <p:nvPr>
            <p:ph type="dt" sz="half" idx="10"/>
          </p:nvPr>
        </p:nvSpPr>
        <p:spPr/>
        <p:txBody>
          <a:bodyPr/>
          <a:lstStyle/>
          <a:p>
            <a:fld id="{662FCC07-B889-4C84-BE01-5296D1E5D696}" type="datetime1">
              <a:rPr lang="en-US" smtClean="0"/>
              <a:t>10/23/2020</a:t>
            </a:fld>
            <a:endParaRPr lang="en-US" dirty="0"/>
          </a:p>
        </p:txBody>
      </p:sp>
      <p:sp>
        <p:nvSpPr>
          <p:cNvPr id="4" name="Segnaposto piè di pagina 3"/>
          <p:cNvSpPr>
            <a:spLocks noGrp="1"/>
          </p:cNvSpPr>
          <p:nvPr>
            <p:ph type="ftr" sz="quarter" idx="11"/>
          </p:nvPr>
        </p:nvSpPr>
        <p:spPr/>
        <p:txBody>
          <a:bodyPr/>
          <a:lstStyle/>
          <a:p>
            <a:r>
              <a:rPr lang="en-US" dirty="0"/>
              <a:t>P. Bruschi – Microelectronic System Design</a:t>
            </a:r>
          </a:p>
        </p:txBody>
      </p:sp>
      <p:sp>
        <p:nvSpPr>
          <p:cNvPr id="5" name="Segnaposto numero diapositiva 4"/>
          <p:cNvSpPr>
            <a:spLocks noGrp="1"/>
          </p:cNvSpPr>
          <p:nvPr>
            <p:ph type="sldNum" sz="quarter" idx="12"/>
          </p:nvPr>
        </p:nvSpPr>
        <p:spPr/>
        <p:txBody>
          <a:bodyPr/>
          <a:lstStyle/>
          <a:p>
            <a:fld id="{02055017-B6DE-4C35-A63B-40EADAC97849}" type="slidenum">
              <a:rPr lang="en-US" smtClean="0"/>
              <a:t>‹N›</a:t>
            </a:fld>
            <a:endParaRPr lang="en-US" dirty="0"/>
          </a:p>
        </p:txBody>
      </p:sp>
    </p:spTree>
    <p:extLst>
      <p:ext uri="{BB962C8B-B14F-4D97-AF65-F5344CB8AC3E}">
        <p14:creationId xmlns:p14="http://schemas.microsoft.com/office/powerpoint/2010/main" val="9585414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662397"/>
          </a:xfrm>
          <a:prstGeom prst="rect">
            <a:avLst/>
          </a:prstGeom>
        </p:spPr>
        <p:txBody>
          <a:bodyPr vert="horz" lIns="91440" tIns="45720" rIns="91440" bIns="45720" rtlCol="0" anchor="ctr">
            <a:normAutofit/>
          </a:bodyPr>
          <a:lstStyle/>
          <a:p>
            <a:r>
              <a:rPr lang="en-US" noProof="0" dirty="0"/>
              <a:t>Fare </a:t>
            </a:r>
            <a:r>
              <a:rPr lang="en-US" noProof="0" dirty="0" err="1"/>
              <a:t>clic</a:t>
            </a:r>
            <a:r>
              <a:rPr lang="en-US" noProof="0" dirty="0"/>
              <a:t> per </a:t>
            </a:r>
            <a:r>
              <a:rPr lang="en-US" noProof="0" dirty="0" err="1"/>
              <a:t>modificare</a:t>
            </a:r>
            <a:r>
              <a:rPr lang="en-US" noProof="0" dirty="0"/>
              <a:t> lo stile del </a:t>
            </a:r>
            <a:r>
              <a:rPr lang="en-US" noProof="0" dirty="0" err="1"/>
              <a:t>titolo</a:t>
            </a:r>
            <a:endParaRPr lang="en-US" noProof="0" dirty="0"/>
          </a:p>
        </p:txBody>
      </p:sp>
      <p:sp>
        <p:nvSpPr>
          <p:cNvPr id="3" name="Segnaposto testo 2"/>
          <p:cNvSpPr>
            <a:spLocks noGrp="1"/>
          </p:cNvSpPr>
          <p:nvPr>
            <p:ph type="body" idx="1"/>
          </p:nvPr>
        </p:nvSpPr>
        <p:spPr>
          <a:xfrm>
            <a:off x="838200" y="1244338"/>
            <a:ext cx="10515600" cy="4932625"/>
          </a:xfrm>
          <a:prstGeom prst="rect">
            <a:avLst/>
          </a:prstGeom>
        </p:spPr>
        <p:txBody>
          <a:bodyPr vert="horz" lIns="91440" tIns="45720" rIns="91440" bIns="45720" rtlCol="0">
            <a:normAutofit/>
          </a:bodyPr>
          <a:lstStyle/>
          <a:p>
            <a:pPr lvl="0"/>
            <a:r>
              <a:rPr lang="en-US" noProof="0" dirty="0"/>
              <a:t>Fare </a:t>
            </a:r>
            <a:r>
              <a:rPr lang="en-US" noProof="0" dirty="0" err="1"/>
              <a:t>clic</a:t>
            </a:r>
            <a:r>
              <a:rPr lang="en-US" noProof="0" dirty="0"/>
              <a:t> per </a:t>
            </a:r>
            <a:r>
              <a:rPr lang="en-US" noProof="0" dirty="0" err="1"/>
              <a:t>modificare</a:t>
            </a:r>
            <a:r>
              <a:rPr lang="en-US" noProof="0" dirty="0"/>
              <a:t> </a:t>
            </a:r>
            <a:r>
              <a:rPr lang="en-US" noProof="0" dirty="0" err="1"/>
              <a:t>stili</a:t>
            </a:r>
            <a:r>
              <a:rPr lang="en-US" noProof="0" dirty="0"/>
              <a:t> del </a:t>
            </a:r>
            <a:r>
              <a:rPr lang="en-US" noProof="0" dirty="0" err="1"/>
              <a:t>testo</a:t>
            </a:r>
            <a:r>
              <a:rPr lang="en-US" noProof="0" dirty="0"/>
              <a:t> </a:t>
            </a:r>
            <a:r>
              <a:rPr lang="en-US" noProof="0" dirty="0" err="1"/>
              <a:t>dello</a:t>
            </a:r>
            <a:r>
              <a:rPr lang="en-US" noProof="0" dirty="0"/>
              <a:t> schema</a:t>
            </a:r>
          </a:p>
          <a:p>
            <a:pPr lvl="1"/>
            <a:r>
              <a:rPr lang="en-US" noProof="0" dirty="0"/>
              <a:t>Secondo </a:t>
            </a:r>
            <a:r>
              <a:rPr lang="en-US" noProof="0" dirty="0" err="1"/>
              <a:t>livello</a:t>
            </a:r>
            <a:endParaRPr lang="en-US" noProof="0" dirty="0"/>
          </a:p>
          <a:p>
            <a:pPr lvl="2"/>
            <a:r>
              <a:rPr lang="en-US" noProof="0" dirty="0" err="1"/>
              <a:t>Terzo</a:t>
            </a:r>
            <a:r>
              <a:rPr lang="en-US" noProof="0" dirty="0"/>
              <a:t> </a:t>
            </a:r>
            <a:r>
              <a:rPr lang="en-US" noProof="0" dirty="0" err="1"/>
              <a:t>livello</a:t>
            </a:r>
            <a:endParaRPr lang="en-US" noProof="0" dirty="0"/>
          </a:p>
          <a:p>
            <a:pPr lvl="3"/>
            <a:r>
              <a:rPr lang="en-US" noProof="0" dirty="0"/>
              <a:t>Quarto </a:t>
            </a:r>
            <a:r>
              <a:rPr lang="en-US" noProof="0" dirty="0" err="1"/>
              <a:t>livello</a:t>
            </a:r>
            <a:endParaRPr lang="en-US" noProof="0" dirty="0"/>
          </a:p>
          <a:p>
            <a:pPr lvl="4"/>
            <a:r>
              <a:rPr lang="en-US" noProof="0" dirty="0" err="1"/>
              <a:t>Quinto</a:t>
            </a:r>
            <a:r>
              <a:rPr lang="en-US" noProof="0" dirty="0"/>
              <a:t> </a:t>
            </a:r>
            <a:r>
              <a:rPr lang="en-US" noProof="0" dirty="0" err="1"/>
              <a:t>livello</a:t>
            </a:r>
            <a:endParaRPr lang="en-US" noProof="0" dirty="0"/>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273488-E1F7-4B84-8286-16CD033868DD}" type="datetime1">
              <a:rPr lang="en-US" smtClean="0"/>
              <a:t>10/23/2020</a:t>
            </a:fld>
            <a:endParaRPr lang="en-US" dirty="0"/>
          </a:p>
        </p:txBody>
      </p:sp>
      <p:sp>
        <p:nvSpPr>
          <p:cNvPr id="5" name="Segnaposto piè di pagina 4"/>
          <p:cNvSpPr>
            <a:spLocks noGrp="1"/>
          </p:cNvSpPr>
          <p:nvPr>
            <p:ph type="ftr" sz="quarter" idx="3"/>
          </p:nvPr>
        </p:nvSpPr>
        <p:spPr>
          <a:xfrm>
            <a:off x="4038600" y="6356350"/>
            <a:ext cx="5689862" cy="365125"/>
          </a:xfrm>
          <a:prstGeom prst="rect">
            <a:avLst/>
          </a:prstGeom>
        </p:spPr>
        <p:txBody>
          <a:bodyPr vert="horz" lIns="91440" tIns="45720" rIns="91440" bIns="45720" rtlCol="0" anchor="ctr"/>
          <a:lstStyle>
            <a:lvl1pPr algn="ctr">
              <a:defRPr sz="2000">
                <a:solidFill>
                  <a:schemeClr val="tx1"/>
                </a:solidFill>
                <a:latin typeface="Arial" panose="020B0604020202020204" pitchFamily="34" charset="0"/>
                <a:cs typeface="Arial" panose="020B0604020202020204" pitchFamily="34" charset="0"/>
              </a:defRPr>
            </a:lvl1pPr>
          </a:lstStyle>
          <a:p>
            <a:r>
              <a:rPr lang="en-US" dirty="0"/>
              <a:t>P. Bruschi – Microelectronic System Design</a:t>
            </a:r>
          </a:p>
        </p:txBody>
      </p:sp>
      <p:sp>
        <p:nvSpPr>
          <p:cNvPr id="6" name="Segnaposto numero diapositiva 5"/>
          <p:cNvSpPr>
            <a:spLocks noGrp="1"/>
          </p:cNvSpPr>
          <p:nvPr>
            <p:ph type="sldNum" sz="quarter" idx="4"/>
          </p:nvPr>
        </p:nvSpPr>
        <p:spPr>
          <a:xfrm>
            <a:off x="10473178" y="6356350"/>
            <a:ext cx="88062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055017-B6DE-4C35-A63B-40EADAC97849}" type="slidenum">
              <a:rPr lang="en-US" smtClean="0"/>
              <a:t>‹N›</a:t>
            </a:fld>
            <a:endParaRPr lang="en-US" dirty="0"/>
          </a:p>
        </p:txBody>
      </p:sp>
      <p:cxnSp>
        <p:nvCxnSpPr>
          <p:cNvPr id="8" name="Connettore 1 7"/>
          <p:cNvCxnSpPr/>
          <p:nvPr userDrawn="1"/>
        </p:nvCxnSpPr>
        <p:spPr>
          <a:xfrm>
            <a:off x="838200" y="6268825"/>
            <a:ext cx="10515600" cy="0"/>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282083"/>
      </p:ext>
    </p:extLst>
  </p:cSld>
  <p:clrMap bg1="lt1" tx1="dk1" bg2="lt2" tx2="dk2" accent1="accent1" accent2="accent2" accent3="accent3" accent4="accent4" accent5="accent5" accent6="accent6" hlink="hlink" folHlink="folHlink"/>
  <p:sldLayoutIdLst>
    <p:sldLayoutId id="2147483650" r:id="rId1"/>
    <p:sldLayoutId id="2147483654" r:id="rId2"/>
  </p:sldLayoutIdLst>
  <p:hf hdr="0" dt="0"/>
  <p:txStyles>
    <p:titleStyle>
      <a:lvl1pPr algn="ctr" defTabSz="914400"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svg"/><Relationship Id="rId7" Type="http://schemas.openxmlformats.org/officeDocument/2006/relationships/image" Target="../media/image44.sv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svg"/><Relationship Id="rId4" Type="http://schemas.openxmlformats.org/officeDocument/2006/relationships/image" Target="../media/image41.png"/><Relationship Id="rId9" Type="http://schemas.openxmlformats.org/officeDocument/2006/relationships/image" Target="../media/image46.svg"/></Relationships>
</file>

<file path=ppt/slides/_rels/slide1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image" Target="../media/image52.png"/><Relationship Id="rId7" Type="http://schemas.openxmlformats.org/officeDocument/2006/relationships/image" Target="../media/image49.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1.bin"/><Relationship Id="rId11" Type="http://schemas.openxmlformats.org/officeDocument/2006/relationships/image" Target="../media/image51.wmf"/><Relationship Id="rId5" Type="http://schemas.openxmlformats.org/officeDocument/2006/relationships/image" Target="../media/image48.wmf"/><Relationship Id="rId10" Type="http://schemas.openxmlformats.org/officeDocument/2006/relationships/oleObject" Target="../embeddings/oleObject13.bin"/><Relationship Id="rId4" Type="http://schemas.openxmlformats.org/officeDocument/2006/relationships/oleObject" Target="../embeddings/oleObject10.bin"/><Relationship Id="rId9" Type="http://schemas.openxmlformats.org/officeDocument/2006/relationships/image" Target="../media/image50.wmf"/></Relationships>
</file>

<file path=ppt/slides/_rels/slide13.xml.rels><?xml version="1.0" encoding="UTF-8" standalone="yes"?>
<Relationships xmlns="http://schemas.openxmlformats.org/package/2006/relationships"><Relationship Id="rId8" Type="http://schemas.openxmlformats.org/officeDocument/2006/relationships/image" Target="../media/image54.wmf"/><Relationship Id="rId3" Type="http://schemas.openxmlformats.org/officeDocument/2006/relationships/oleObject" Target="../embeddings/oleObject14.bin"/><Relationship Id="rId7" Type="http://schemas.openxmlformats.org/officeDocument/2006/relationships/oleObject" Target="../embeddings/oleObject16.bin"/><Relationship Id="rId12" Type="http://schemas.openxmlformats.org/officeDocument/2006/relationships/image" Target="../media/image56.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53.wmf"/><Relationship Id="rId11" Type="http://schemas.openxmlformats.org/officeDocument/2006/relationships/oleObject" Target="../embeddings/oleObject18.bin"/><Relationship Id="rId5" Type="http://schemas.openxmlformats.org/officeDocument/2006/relationships/oleObject" Target="../embeddings/oleObject15.bin"/><Relationship Id="rId10" Type="http://schemas.openxmlformats.org/officeDocument/2006/relationships/image" Target="../media/image55.wmf"/><Relationship Id="rId4" Type="http://schemas.openxmlformats.org/officeDocument/2006/relationships/image" Target="../media/image49.wmf"/><Relationship Id="rId9" Type="http://schemas.openxmlformats.org/officeDocument/2006/relationships/oleObject" Target="../embeddings/oleObject17.bin"/></Relationships>
</file>

<file path=ppt/slides/_rels/slide14.xml.rels><?xml version="1.0" encoding="UTF-8" standalone="yes"?>
<Relationships xmlns="http://schemas.openxmlformats.org/package/2006/relationships"><Relationship Id="rId8" Type="http://schemas.openxmlformats.org/officeDocument/2006/relationships/image" Target="../media/image59.wmf"/><Relationship Id="rId3" Type="http://schemas.openxmlformats.org/officeDocument/2006/relationships/oleObject" Target="../embeddings/oleObject19.bin"/><Relationship Id="rId7"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58.wmf"/><Relationship Id="rId5" Type="http://schemas.openxmlformats.org/officeDocument/2006/relationships/oleObject" Target="../embeddings/oleObject20.bin"/><Relationship Id="rId10" Type="http://schemas.openxmlformats.org/officeDocument/2006/relationships/image" Target="../media/image60.wmf"/><Relationship Id="rId4" Type="http://schemas.openxmlformats.org/officeDocument/2006/relationships/image" Target="../media/image57.wmf"/><Relationship Id="rId9" Type="http://schemas.openxmlformats.org/officeDocument/2006/relationships/oleObject" Target="../embeddings/oleObject22.bin"/></Relationships>
</file>

<file path=ppt/slides/_rels/slide1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63.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24.bin"/><Relationship Id="rId5" Type="http://schemas.openxmlformats.org/officeDocument/2006/relationships/image" Target="../media/image62.wmf"/><Relationship Id="rId4" Type="http://schemas.openxmlformats.org/officeDocument/2006/relationships/oleObject" Target="../embeddings/oleObject23.bin"/></Relationships>
</file>

<file path=ppt/slides/_rels/slide1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 Id="rId5" Type="http://schemas.openxmlformats.org/officeDocument/2006/relationships/image" Target="../media/image68.svg"/><Relationship Id="rId4" Type="http://schemas.openxmlformats.org/officeDocument/2006/relationships/image" Target="../media/image67.png"/></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27.bin"/><Relationship Id="rId13" Type="http://schemas.openxmlformats.org/officeDocument/2006/relationships/image" Target="../media/image73.wmf"/><Relationship Id="rId3" Type="http://schemas.openxmlformats.org/officeDocument/2006/relationships/image" Target="../media/image76.png"/><Relationship Id="rId7" Type="http://schemas.openxmlformats.org/officeDocument/2006/relationships/image" Target="../media/image70.wmf"/><Relationship Id="rId12" Type="http://schemas.openxmlformats.org/officeDocument/2006/relationships/oleObject" Target="../embeddings/oleObject29.bin"/><Relationship Id="rId17" Type="http://schemas.openxmlformats.org/officeDocument/2006/relationships/image" Target="../media/image75.wmf"/><Relationship Id="rId2" Type="http://schemas.openxmlformats.org/officeDocument/2006/relationships/slideLayout" Target="../slideLayouts/slideLayout2.xml"/><Relationship Id="rId16" Type="http://schemas.openxmlformats.org/officeDocument/2006/relationships/oleObject" Target="../embeddings/oleObject31.bin"/><Relationship Id="rId1" Type="http://schemas.openxmlformats.org/officeDocument/2006/relationships/vmlDrawing" Target="../drawings/vmlDrawing10.vml"/><Relationship Id="rId6" Type="http://schemas.openxmlformats.org/officeDocument/2006/relationships/oleObject" Target="../embeddings/oleObject26.bin"/><Relationship Id="rId11" Type="http://schemas.openxmlformats.org/officeDocument/2006/relationships/image" Target="../media/image72.wmf"/><Relationship Id="rId5" Type="http://schemas.openxmlformats.org/officeDocument/2006/relationships/image" Target="../media/image69.wmf"/><Relationship Id="rId15" Type="http://schemas.openxmlformats.org/officeDocument/2006/relationships/image" Target="../media/image74.wmf"/><Relationship Id="rId10" Type="http://schemas.openxmlformats.org/officeDocument/2006/relationships/oleObject" Target="../embeddings/oleObject28.bin"/><Relationship Id="rId4" Type="http://schemas.openxmlformats.org/officeDocument/2006/relationships/oleObject" Target="../embeddings/oleObject25.bin"/><Relationship Id="rId9" Type="http://schemas.openxmlformats.org/officeDocument/2006/relationships/image" Target="../media/image71.wmf"/><Relationship Id="rId14" Type="http://schemas.openxmlformats.org/officeDocument/2006/relationships/oleObject" Target="../embeddings/oleObject30.bin"/></Relationships>
</file>

<file path=ppt/slides/_rels/slide19.xml.rels><?xml version="1.0" encoding="UTF-8" standalone="yes"?>
<Relationships xmlns="http://schemas.openxmlformats.org/package/2006/relationships"><Relationship Id="rId8" Type="http://schemas.openxmlformats.org/officeDocument/2006/relationships/image" Target="../media/image77.wmf"/><Relationship Id="rId3" Type="http://schemas.openxmlformats.org/officeDocument/2006/relationships/image" Target="../media/image78.png"/><Relationship Id="rId7"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81.svg"/><Relationship Id="rId5" Type="http://schemas.openxmlformats.org/officeDocument/2006/relationships/image" Target="../media/image80.png"/><Relationship Id="rId10" Type="http://schemas.openxmlformats.org/officeDocument/2006/relationships/image" Target="../media/image83.svg"/><Relationship Id="rId4" Type="http://schemas.openxmlformats.org/officeDocument/2006/relationships/image" Target="../media/image79.svg"/><Relationship Id="rId9" Type="http://schemas.openxmlformats.org/officeDocument/2006/relationships/image" Target="../media/image82.png"/></Relationships>
</file>

<file path=ppt/slides/_rels/slide2.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image" Target="../media/image6.png"/><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7.svg"/></Relationships>
</file>

<file path=ppt/slides/_rels/slide20.xml.rels><?xml version="1.0" encoding="UTF-8" standalone="yes"?>
<Relationships xmlns="http://schemas.openxmlformats.org/package/2006/relationships"><Relationship Id="rId8" Type="http://schemas.openxmlformats.org/officeDocument/2006/relationships/image" Target="../media/image90.svg"/><Relationship Id="rId3" Type="http://schemas.openxmlformats.org/officeDocument/2006/relationships/image" Target="../media/image85.png"/><Relationship Id="rId7" Type="http://schemas.openxmlformats.org/officeDocument/2006/relationships/image" Target="../media/image89.png"/><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88.svg"/><Relationship Id="rId5" Type="http://schemas.openxmlformats.org/officeDocument/2006/relationships/image" Target="../media/image87.png"/><Relationship Id="rId10" Type="http://schemas.openxmlformats.org/officeDocument/2006/relationships/image" Target="../media/image84.wmf"/><Relationship Id="rId4" Type="http://schemas.openxmlformats.org/officeDocument/2006/relationships/image" Target="../media/image86.svg"/><Relationship Id="rId9" Type="http://schemas.openxmlformats.org/officeDocument/2006/relationships/oleObject" Target="../embeddings/oleObject33.bin"/></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35.bin"/><Relationship Id="rId13" Type="http://schemas.openxmlformats.org/officeDocument/2006/relationships/image" Target="../media/image94.wmf"/><Relationship Id="rId3" Type="http://schemas.openxmlformats.org/officeDocument/2006/relationships/oleObject" Target="../embeddings/oleObject34.bin"/><Relationship Id="rId7" Type="http://schemas.openxmlformats.org/officeDocument/2006/relationships/image" Target="../media/image96.svg"/><Relationship Id="rId12"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95.png"/><Relationship Id="rId11" Type="http://schemas.openxmlformats.org/officeDocument/2006/relationships/image" Target="../media/image93.wmf"/><Relationship Id="rId5" Type="http://schemas.openxmlformats.org/officeDocument/2006/relationships/image" Target="../media/image65.png"/><Relationship Id="rId10" Type="http://schemas.openxmlformats.org/officeDocument/2006/relationships/oleObject" Target="../embeddings/oleObject36.bin"/><Relationship Id="rId4" Type="http://schemas.openxmlformats.org/officeDocument/2006/relationships/image" Target="../media/image91.wmf"/><Relationship Id="rId9" Type="http://schemas.openxmlformats.org/officeDocument/2006/relationships/image" Target="../media/image92.wmf"/></Relationships>
</file>

<file path=ppt/slides/_rels/slide22.xml.rels><?xml version="1.0" encoding="UTF-8" standalone="yes"?>
<Relationships xmlns="http://schemas.openxmlformats.org/package/2006/relationships"><Relationship Id="rId8" Type="http://schemas.openxmlformats.org/officeDocument/2006/relationships/image" Target="../media/image98.wmf"/><Relationship Id="rId13" Type="http://schemas.openxmlformats.org/officeDocument/2006/relationships/oleObject" Target="../embeddings/oleObject42.bin"/><Relationship Id="rId18" Type="http://schemas.openxmlformats.org/officeDocument/2006/relationships/image" Target="../media/image101.wmf"/><Relationship Id="rId3" Type="http://schemas.openxmlformats.org/officeDocument/2006/relationships/image" Target="../media/image95.png"/><Relationship Id="rId7" Type="http://schemas.openxmlformats.org/officeDocument/2006/relationships/oleObject" Target="../embeddings/oleObject39.bin"/><Relationship Id="rId12" Type="http://schemas.openxmlformats.org/officeDocument/2006/relationships/image" Target="../media/image94.wmf"/><Relationship Id="rId17" Type="http://schemas.openxmlformats.org/officeDocument/2006/relationships/oleObject" Target="../embeddings/oleObject44.bin"/><Relationship Id="rId2" Type="http://schemas.openxmlformats.org/officeDocument/2006/relationships/slideLayout" Target="../slideLayouts/slideLayout2.xml"/><Relationship Id="rId16" Type="http://schemas.openxmlformats.org/officeDocument/2006/relationships/image" Target="../media/image72.wmf"/><Relationship Id="rId20" Type="http://schemas.openxmlformats.org/officeDocument/2006/relationships/image" Target="../media/image102.wmf"/><Relationship Id="rId1" Type="http://schemas.openxmlformats.org/officeDocument/2006/relationships/vmlDrawing" Target="../drawings/vmlDrawing14.vml"/><Relationship Id="rId6" Type="http://schemas.openxmlformats.org/officeDocument/2006/relationships/image" Target="../media/image97.wmf"/><Relationship Id="rId11" Type="http://schemas.openxmlformats.org/officeDocument/2006/relationships/oleObject" Target="../embeddings/oleObject41.bin"/><Relationship Id="rId5" Type="http://schemas.openxmlformats.org/officeDocument/2006/relationships/oleObject" Target="../embeddings/oleObject38.bin"/><Relationship Id="rId15" Type="http://schemas.openxmlformats.org/officeDocument/2006/relationships/oleObject" Target="../embeddings/oleObject43.bin"/><Relationship Id="rId10" Type="http://schemas.openxmlformats.org/officeDocument/2006/relationships/image" Target="../media/image99.wmf"/><Relationship Id="rId19" Type="http://schemas.openxmlformats.org/officeDocument/2006/relationships/oleObject" Target="../embeddings/oleObject45.bin"/><Relationship Id="rId4" Type="http://schemas.openxmlformats.org/officeDocument/2006/relationships/image" Target="../media/image96.svg"/><Relationship Id="rId9" Type="http://schemas.openxmlformats.org/officeDocument/2006/relationships/oleObject" Target="../embeddings/oleObject40.bin"/><Relationship Id="rId14" Type="http://schemas.openxmlformats.org/officeDocument/2006/relationships/image" Target="../media/image100.wmf"/></Relationships>
</file>

<file path=ppt/slides/_rels/slide23.xml.rels><?xml version="1.0" encoding="UTF-8" standalone="yes"?>
<Relationships xmlns="http://schemas.openxmlformats.org/package/2006/relationships"><Relationship Id="rId8" Type="http://schemas.openxmlformats.org/officeDocument/2006/relationships/image" Target="../media/image98.wmf"/><Relationship Id="rId13" Type="http://schemas.openxmlformats.org/officeDocument/2006/relationships/oleObject" Target="../embeddings/oleObject51.bin"/><Relationship Id="rId18" Type="http://schemas.openxmlformats.org/officeDocument/2006/relationships/image" Target="../media/image103.wmf"/><Relationship Id="rId3" Type="http://schemas.openxmlformats.org/officeDocument/2006/relationships/oleObject" Target="../embeddings/oleObject46.bin"/><Relationship Id="rId7" Type="http://schemas.openxmlformats.org/officeDocument/2006/relationships/oleObject" Target="../embeddings/oleObject48.bin"/><Relationship Id="rId12" Type="http://schemas.openxmlformats.org/officeDocument/2006/relationships/image" Target="../media/image69.wmf"/><Relationship Id="rId17" Type="http://schemas.openxmlformats.org/officeDocument/2006/relationships/oleObject" Target="../embeddings/oleObject53.bin"/><Relationship Id="rId2" Type="http://schemas.openxmlformats.org/officeDocument/2006/relationships/slideLayout" Target="../slideLayouts/slideLayout2.xml"/><Relationship Id="rId16" Type="http://schemas.openxmlformats.org/officeDocument/2006/relationships/image" Target="../media/image71.wmf"/><Relationship Id="rId20" Type="http://schemas.openxmlformats.org/officeDocument/2006/relationships/image" Target="../media/image104.wmf"/><Relationship Id="rId1" Type="http://schemas.openxmlformats.org/officeDocument/2006/relationships/vmlDrawing" Target="../drawings/vmlDrawing15.vml"/><Relationship Id="rId6" Type="http://schemas.openxmlformats.org/officeDocument/2006/relationships/image" Target="../media/image97.wmf"/><Relationship Id="rId11" Type="http://schemas.openxmlformats.org/officeDocument/2006/relationships/oleObject" Target="../embeddings/oleObject50.bin"/><Relationship Id="rId5" Type="http://schemas.openxmlformats.org/officeDocument/2006/relationships/oleObject" Target="../embeddings/oleObject47.bin"/><Relationship Id="rId15" Type="http://schemas.openxmlformats.org/officeDocument/2006/relationships/oleObject" Target="../embeddings/oleObject52.bin"/><Relationship Id="rId10" Type="http://schemas.openxmlformats.org/officeDocument/2006/relationships/image" Target="../media/image91.wmf"/><Relationship Id="rId19" Type="http://schemas.openxmlformats.org/officeDocument/2006/relationships/oleObject" Target="../embeddings/oleObject54.bin"/><Relationship Id="rId4" Type="http://schemas.openxmlformats.org/officeDocument/2006/relationships/image" Target="../media/image102.wmf"/><Relationship Id="rId9" Type="http://schemas.openxmlformats.org/officeDocument/2006/relationships/oleObject" Target="../embeddings/oleObject49.bin"/><Relationship Id="rId14" Type="http://schemas.openxmlformats.org/officeDocument/2006/relationships/image" Target="../media/image70.wmf"/></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57.bin"/><Relationship Id="rId3" Type="http://schemas.openxmlformats.org/officeDocument/2006/relationships/oleObject" Target="../embeddings/oleObject55.bin"/><Relationship Id="rId7" Type="http://schemas.openxmlformats.org/officeDocument/2006/relationships/image" Target="../media/image94.png"/><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106.wmf"/><Relationship Id="rId5" Type="http://schemas.openxmlformats.org/officeDocument/2006/relationships/oleObject" Target="../embeddings/oleObject56.bin"/><Relationship Id="rId4" Type="http://schemas.openxmlformats.org/officeDocument/2006/relationships/image" Target="../media/image105.wmf"/><Relationship Id="rId9" Type="http://schemas.openxmlformats.org/officeDocument/2006/relationships/image" Target="../media/image107.wmf"/></Relationships>
</file>

<file path=ppt/slides/_rels/slide25.xml.rels><?xml version="1.0" encoding="UTF-8" standalone="yes"?>
<Relationships xmlns="http://schemas.openxmlformats.org/package/2006/relationships"><Relationship Id="rId8" Type="http://schemas.openxmlformats.org/officeDocument/2006/relationships/image" Target="../media/image110.wmf"/><Relationship Id="rId13" Type="http://schemas.openxmlformats.org/officeDocument/2006/relationships/oleObject" Target="../embeddings/oleObject63.bin"/><Relationship Id="rId3" Type="http://schemas.openxmlformats.org/officeDocument/2006/relationships/oleObject" Target="../embeddings/oleObject58.bin"/><Relationship Id="rId7" Type="http://schemas.openxmlformats.org/officeDocument/2006/relationships/oleObject" Target="../embeddings/oleObject60.bin"/><Relationship Id="rId12" Type="http://schemas.openxmlformats.org/officeDocument/2006/relationships/image" Target="../media/image112.wmf"/><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109.wmf"/><Relationship Id="rId11" Type="http://schemas.openxmlformats.org/officeDocument/2006/relationships/oleObject" Target="../embeddings/oleObject62.bin"/><Relationship Id="rId5" Type="http://schemas.openxmlformats.org/officeDocument/2006/relationships/oleObject" Target="../embeddings/oleObject59.bin"/><Relationship Id="rId10" Type="http://schemas.openxmlformats.org/officeDocument/2006/relationships/image" Target="../media/image111.wmf"/><Relationship Id="rId4" Type="http://schemas.openxmlformats.org/officeDocument/2006/relationships/image" Target="../media/image108.wmf"/><Relationship Id="rId9" Type="http://schemas.openxmlformats.org/officeDocument/2006/relationships/oleObject" Target="../embeddings/oleObject61.bin"/><Relationship Id="rId14" Type="http://schemas.openxmlformats.org/officeDocument/2006/relationships/image" Target="../media/image113.wmf"/></Relationships>
</file>

<file path=ppt/slides/_rels/slide26.xml.rels><?xml version="1.0" encoding="UTF-8" standalone="yes"?>
<Relationships xmlns="http://schemas.openxmlformats.org/package/2006/relationships"><Relationship Id="rId8" Type="http://schemas.openxmlformats.org/officeDocument/2006/relationships/image" Target="../media/image115.wmf"/><Relationship Id="rId3" Type="http://schemas.openxmlformats.org/officeDocument/2006/relationships/oleObject" Target="../embeddings/oleObject64.bin"/><Relationship Id="rId7" Type="http://schemas.openxmlformats.org/officeDocument/2006/relationships/oleObject" Target="../embeddings/oleObject66.bin"/><Relationship Id="rId12" Type="http://schemas.openxmlformats.org/officeDocument/2006/relationships/image" Target="../media/image117.wmf"/><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114.wmf"/><Relationship Id="rId11" Type="http://schemas.openxmlformats.org/officeDocument/2006/relationships/oleObject" Target="../embeddings/oleObject68.bin"/><Relationship Id="rId5" Type="http://schemas.openxmlformats.org/officeDocument/2006/relationships/oleObject" Target="../embeddings/oleObject65.bin"/><Relationship Id="rId10" Type="http://schemas.openxmlformats.org/officeDocument/2006/relationships/image" Target="../media/image116.wmf"/><Relationship Id="rId4" Type="http://schemas.openxmlformats.org/officeDocument/2006/relationships/image" Target="../media/image109.wmf"/><Relationship Id="rId9" Type="http://schemas.openxmlformats.org/officeDocument/2006/relationships/oleObject" Target="../embeddings/oleObject67.bin"/></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5.wmf"/><Relationship Id="rId5" Type="http://schemas.openxmlformats.org/officeDocument/2006/relationships/oleObject" Target="../embeddings/oleObject2.bin"/><Relationship Id="rId4" Type="http://schemas.openxmlformats.org/officeDocument/2006/relationships/image" Target="../media/image7.sv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2.wmf"/><Relationship Id="rId13"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oleObject" Target="../embeddings/oleObject4.bin"/><Relationship Id="rId12" Type="http://schemas.openxmlformats.org/officeDocument/2006/relationships/image" Target="../media/image13.wmf"/><Relationship Id="rId2" Type="http://schemas.openxmlformats.org/officeDocument/2006/relationships/slideLayout" Target="../slideLayouts/slideLayout2.xml"/><Relationship Id="rId16" Type="http://schemas.openxmlformats.org/officeDocument/2006/relationships/image" Target="../media/image21.svg"/><Relationship Id="rId1" Type="http://schemas.openxmlformats.org/officeDocument/2006/relationships/vmlDrawing" Target="../drawings/vmlDrawing3.vml"/><Relationship Id="rId6" Type="http://schemas.openxmlformats.org/officeDocument/2006/relationships/image" Target="../media/image11.wmf"/><Relationship Id="rId11" Type="http://schemas.openxmlformats.org/officeDocument/2006/relationships/oleObject" Target="../embeddings/oleObject5.bin"/><Relationship Id="rId5" Type="http://schemas.openxmlformats.org/officeDocument/2006/relationships/oleObject" Target="../embeddings/oleObject3.bin"/><Relationship Id="rId15" Type="http://schemas.openxmlformats.org/officeDocument/2006/relationships/image" Target="../media/image20.png"/><Relationship Id="rId10" Type="http://schemas.openxmlformats.org/officeDocument/2006/relationships/image" Target="../media/image17.svg"/><Relationship Id="rId4" Type="http://schemas.openxmlformats.org/officeDocument/2006/relationships/image" Target="../media/image15.svg"/><Relationship Id="rId9" Type="http://schemas.openxmlformats.org/officeDocument/2006/relationships/image" Target="../media/image16.png"/><Relationship Id="rId14" Type="http://schemas.openxmlformats.org/officeDocument/2006/relationships/image" Target="../media/image19.svg"/></Relationships>
</file>

<file path=ppt/slides/_rels/slide5.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4.png"/><Relationship Id="rId7" Type="http://schemas.openxmlformats.org/officeDocument/2006/relationships/image" Target="../media/image26.png"/><Relationship Id="rId12" Type="http://schemas.openxmlformats.org/officeDocument/2006/relationships/image" Target="../media/image29.sv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2.wmf"/><Relationship Id="rId11" Type="http://schemas.openxmlformats.org/officeDocument/2006/relationships/image" Target="../media/image28.png"/><Relationship Id="rId5" Type="http://schemas.openxmlformats.org/officeDocument/2006/relationships/oleObject" Target="../embeddings/oleObject6.bin"/><Relationship Id="rId10" Type="http://schemas.openxmlformats.org/officeDocument/2006/relationships/image" Target="../media/image23.wmf"/><Relationship Id="rId4" Type="http://schemas.openxmlformats.org/officeDocument/2006/relationships/image" Target="../media/image25.svg"/><Relationship Id="rId9" Type="http://schemas.openxmlformats.org/officeDocument/2006/relationships/oleObject" Target="../embeddings/oleObject7.bin"/></Relationships>
</file>

<file path=ppt/slides/_rels/slide6.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svg"/><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5.wmf"/><Relationship Id="rId5" Type="http://schemas.openxmlformats.org/officeDocument/2006/relationships/oleObject" Target="../embeddings/oleObject9.bin"/><Relationship Id="rId4" Type="http://schemas.openxmlformats.org/officeDocument/2006/relationships/image" Target="../media/image34.wmf"/></Relationships>
</file>

<file path=ppt/slides/_rels/slide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25079" y="261679"/>
            <a:ext cx="10515600" cy="662397"/>
          </a:xfrm>
        </p:spPr>
        <p:txBody>
          <a:bodyPr>
            <a:normAutofit/>
          </a:bodyPr>
          <a:lstStyle/>
          <a:p>
            <a:r>
              <a:rPr lang="en-US" sz="2800" dirty="0"/>
              <a:t>General considerations on switched capacitor (SC) circuits</a:t>
            </a:r>
          </a:p>
        </p:txBody>
      </p:sp>
      <p:sp>
        <p:nvSpPr>
          <p:cNvPr id="4" name="Segnaposto piè di pagina 3"/>
          <p:cNvSpPr>
            <a:spLocks noGrp="1"/>
          </p:cNvSpPr>
          <p:nvPr>
            <p:ph type="ftr" sz="quarter" idx="11"/>
          </p:nvPr>
        </p:nvSpPr>
        <p:spPr/>
        <p:txBody>
          <a:bodyPr/>
          <a:lstStyle/>
          <a:p>
            <a:r>
              <a:rPr lang="en-US" dirty="0"/>
              <a:t>P. Bruschi – Design of Mixed Signal Circuits</a:t>
            </a:r>
          </a:p>
        </p:txBody>
      </p:sp>
      <p:sp>
        <p:nvSpPr>
          <p:cNvPr id="5" name="Segnaposto numero diapositiva 4"/>
          <p:cNvSpPr>
            <a:spLocks noGrp="1"/>
          </p:cNvSpPr>
          <p:nvPr>
            <p:ph type="sldNum" sz="quarter" idx="12"/>
          </p:nvPr>
        </p:nvSpPr>
        <p:spPr/>
        <p:txBody>
          <a:bodyPr/>
          <a:lstStyle/>
          <a:p>
            <a:fld id="{02055017-B6DE-4C35-A63B-40EADAC97849}" type="slidenum">
              <a:rPr lang="en-US" smtClean="0"/>
              <a:t>1</a:t>
            </a:fld>
            <a:endParaRPr lang="en-US" dirty="0"/>
          </a:p>
        </p:txBody>
      </p:sp>
      <p:sp>
        <p:nvSpPr>
          <p:cNvPr id="7" name="CasellaDiTesto 6">
            <a:extLst>
              <a:ext uri="{FF2B5EF4-FFF2-40B4-BE49-F238E27FC236}">
                <a16:creationId xmlns:a16="http://schemas.microsoft.com/office/drawing/2014/main" id="{B36F42E8-329F-4279-9E95-197A7A5F4395}"/>
              </a:ext>
            </a:extLst>
          </p:cNvPr>
          <p:cNvSpPr txBox="1"/>
          <p:nvPr/>
        </p:nvSpPr>
        <p:spPr>
          <a:xfrm>
            <a:off x="1231253" y="1150070"/>
            <a:ext cx="6141425" cy="1200329"/>
          </a:xfrm>
          <a:prstGeom prst="rect">
            <a:avLst/>
          </a:prstGeom>
          <a:noFill/>
        </p:spPr>
        <p:txBody>
          <a:bodyPr wrap="none" rtlCol="0">
            <a:spAutoFit/>
          </a:bodyPr>
          <a:lstStyle/>
          <a:p>
            <a:r>
              <a:rPr lang="en-US" sz="2400">
                <a:latin typeface="Arial" panose="020B0604020202020204" pitchFamily="34" charset="0"/>
                <a:cs typeface="Arial" panose="020B0604020202020204" pitchFamily="34" charset="0"/>
              </a:rPr>
              <a:t>Sampling of a voltage on a capacitor: errors</a:t>
            </a:r>
          </a:p>
          <a:p>
            <a:pPr marL="342900" indent="-342900">
              <a:buFont typeface="Arial" panose="020B0604020202020204" pitchFamily="34" charset="0"/>
              <a:buChar char="•"/>
            </a:pPr>
            <a:r>
              <a:rPr lang="en-US" sz="2400">
                <a:latin typeface="Arial" panose="020B0604020202020204" pitchFamily="34" charset="0"/>
                <a:cs typeface="Arial" panose="020B0604020202020204" pitchFamily="34" charset="0"/>
              </a:rPr>
              <a:t>kT/C noise</a:t>
            </a:r>
          </a:p>
          <a:p>
            <a:pPr marL="342900" indent="-342900">
              <a:buFont typeface="Arial" panose="020B0604020202020204" pitchFamily="34" charset="0"/>
              <a:buChar char="•"/>
            </a:pPr>
            <a:r>
              <a:rPr lang="en-US" sz="2400">
                <a:latin typeface="Arial" panose="020B0604020202020204" pitchFamily="34" charset="0"/>
                <a:cs typeface="Arial" panose="020B0604020202020204" pitchFamily="34" charset="0"/>
              </a:rPr>
              <a:t>Charge injection</a:t>
            </a:r>
          </a:p>
        </p:txBody>
      </p:sp>
      <p:sp>
        <p:nvSpPr>
          <p:cNvPr id="8" name="CasellaDiTesto 7">
            <a:extLst>
              <a:ext uri="{FF2B5EF4-FFF2-40B4-BE49-F238E27FC236}">
                <a16:creationId xmlns:a16="http://schemas.microsoft.com/office/drawing/2014/main" id="{380FC42B-AA79-4FE3-A9DB-74A32FD60C80}"/>
              </a:ext>
            </a:extLst>
          </p:cNvPr>
          <p:cNvSpPr txBox="1"/>
          <p:nvPr/>
        </p:nvSpPr>
        <p:spPr>
          <a:xfrm>
            <a:off x="1225483" y="2634696"/>
            <a:ext cx="3076483" cy="584775"/>
          </a:xfrm>
          <a:prstGeom prst="rect">
            <a:avLst/>
          </a:prstGeom>
          <a:noFill/>
        </p:spPr>
        <p:txBody>
          <a:bodyPr wrap="none" rtlCol="0">
            <a:spAutoFit/>
          </a:bodyPr>
          <a:lstStyle/>
          <a:p>
            <a:r>
              <a:rPr lang="it-IT" sz="3200" dirty="0">
                <a:latin typeface="Arial" panose="020B0604020202020204" pitchFamily="34" charset="0"/>
                <a:cs typeface="Arial" panose="020B0604020202020204" pitchFamily="34" charset="0"/>
              </a:rPr>
              <a:t>The kT/C </a:t>
            </a:r>
            <a:r>
              <a:rPr lang="it-IT" sz="3200" dirty="0" err="1">
                <a:latin typeface="Arial" panose="020B0604020202020204" pitchFamily="34" charset="0"/>
                <a:cs typeface="Arial" panose="020B0604020202020204" pitchFamily="34" charset="0"/>
              </a:rPr>
              <a:t>noise</a:t>
            </a:r>
            <a:r>
              <a:rPr lang="it-IT" sz="3200" dirty="0">
                <a:latin typeface="Arial" panose="020B0604020202020204" pitchFamily="34" charset="0"/>
                <a:cs typeface="Arial" panose="020B0604020202020204" pitchFamily="34" charset="0"/>
              </a:rPr>
              <a:t> </a:t>
            </a:r>
            <a:endParaRPr lang="en-US" sz="3200" dirty="0">
              <a:latin typeface="Arial" panose="020B0604020202020204" pitchFamily="34" charset="0"/>
              <a:cs typeface="Arial" panose="020B0604020202020204" pitchFamily="34" charset="0"/>
            </a:endParaRPr>
          </a:p>
        </p:txBody>
      </p:sp>
      <p:pic>
        <p:nvPicPr>
          <p:cNvPr id="10" name="Elemento grafico 9">
            <a:extLst>
              <a:ext uri="{FF2B5EF4-FFF2-40B4-BE49-F238E27FC236}">
                <a16:creationId xmlns:a16="http://schemas.microsoft.com/office/drawing/2014/main" id="{9772C435-BEB7-4BB8-9E78-4EEE875F51A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08817" y="3565318"/>
            <a:ext cx="2352675" cy="1485900"/>
          </a:xfrm>
          <a:prstGeom prst="rect">
            <a:avLst/>
          </a:prstGeom>
        </p:spPr>
      </p:pic>
      <p:sp>
        <p:nvSpPr>
          <p:cNvPr id="3" name="CasellaDiTesto 2">
            <a:extLst>
              <a:ext uri="{FF2B5EF4-FFF2-40B4-BE49-F238E27FC236}">
                <a16:creationId xmlns:a16="http://schemas.microsoft.com/office/drawing/2014/main" id="{2C110430-2687-4E35-ABE7-5C93767B533D}"/>
              </a:ext>
            </a:extLst>
          </p:cNvPr>
          <p:cNvSpPr txBox="1"/>
          <p:nvPr/>
        </p:nvSpPr>
        <p:spPr>
          <a:xfrm>
            <a:off x="8214478" y="1867636"/>
            <a:ext cx="3586114" cy="830997"/>
          </a:xfrm>
          <a:prstGeom prst="rect">
            <a:avLst/>
          </a:prstGeom>
          <a:noFill/>
        </p:spPr>
        <p:txBody>
          <a:bodyPr wrap="square" rtlCol="0">
            <a:spAutoFit/>
          </a:bodyPr>
          <a:lstStyle/>
          <a:p>
            <a:r>
              <a:rPr lang="en-US" sz="2400">
                <a:latin typeface="Arial" panose="020B0604020202020204" pitchFamily="34" charset="0"/>
                <a:cs typeface="Arial" panose="020B0604020202020204" pitchFamily="34" charset="0"/>
              </a:rPr>
              <a:t>V</a:t>
            </a:r>
            <a:r>
              <a:rPr lang="en-US" sz="2400">
                <a:latin typeface="Symbol" panose="05050102010706020507" pitchFamily="18" charset="2"/>
                <a:cs typeface="Arial" panose="020B0604020202020204" pitchFamily="34" charset="0"/>
              </a:rPr>
              <a:t>e</a:t>
            </a:r>
            <a:r>
              <a:rPr lang="en-US" sz="2400">
                <a:latin typeface="Arial" panose="020B0604020202020204" pitchFamily="34" charset="0"/>
                <a:cs typeface="Arial" panose="020B0604020202020204" pitchFamily="34" charset="0"/>
              </a:rPr>
              <a:t> is present even if the switch is perfectly ideal</a:t>
            </a:r>
          </a:p>
        </p:txBody>
      </p:sp>
      <p:pic>
        <p:nvPicPr>
          <p:cNvPr id="14" name="Elemento grafico 13">
            <a:extLst>
              <a:ext uri="{FF2B5EF4-FFF2-40B4-BE49-F238E27FC236}">
                <a16:creationId xmlns:a16="http://schemas.microsoft.com/office/drawing/2014/main" id="{B55047BE-166C-40D2-9B52-B4713773828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146446" y="2856042"/>
            <a:ext cx="3743030" cy="2852369"/>
          </a:xfrm>
          <a:prstGeom prst="rect">
            <a:avLst/>
          </a:prstGeom>
        </p:spPr>
      </p:pic>
      <p:sp>
        <p:nvSpPr>
          <p:cNvPr id="15" name="CasellaDiTesto 14">
            <a:extLst>
              <a:ext uri="{FF2B5EF4-FFF2-40B4-BE49-F238E27FC236}">
                <a16:creationId xmlns:a16="http://schemas.microsoft.com/office/drawing/2014/main" id="{CFED8D29-2A45-4340-A523-74738BB86E3E}"/>
              </a:ext>
            </a:extLst>
          </p:cNvPr>
          <p:cNvSpPr txBox="1"/>
          <p:nvPr/>
        </p:nvSpPr>
        <p:spPr>
          <a:xfrm>
            <a:off x="9370244" y="3219471"/>
            <a:ext cx="1983556" cy="830997"/>
          </a:xfrm>
          <a:prstGeom prst="rect">
            <a:avLst/>
          </a:prstGeom>
          <a:noFill/>
        </p:spPr>
        <p:txBody>
          <a:bodyPr wrap="square" rtlCol="0">
            <a:spAutoFit/>
          </a:bodyPr>
          <a:lstStyle/>
          <a:p>
            <a:r>
              <a:rPr lang="en-US" sz="2400">
                <a:latin typeface="Arial" panose="020B0604020202020204" pitchFamily="34" charset="0"/>
                <a:cs typeface="Arial" panose="020B0604020202020204" pitchFamily="34" charset="0"/>
              </a:rPr>
              <a:t>What is the origin of V</a:t>
            </a:r>
            <a:r>
              <a:rPr lang="en-US" sz="2400">
                <a:latin typeface="Symbol" panose="05050102010706020507" pitchFamily="18" charset="2"/>
                <a:cs typeface="Arial" panose="020B0604020202020204" pitchFamily="34" charset="0"/>
              </a:rPr>
              <a:t>e ?</a:t>
            </a:r>
          </a:p>
        </p:txBody>
      </p:sp>
      <p:sp>
        <p:nvSpPr>
          <p:cNvPr id="16" name="CasellaDiTesto 15">
            <a:extLst>
              <a:ext uri="{FF2B5EF4-FFF2-40B4-BE49-F238E27FC236}">
                <a16:creationId xmlns:a16="http://schemas.microsoft.com/office/drawing/2014/main" id="{F8F592C9-E4BC-4407-86EC-5B2F05C75A82}"/>
              </a:ext>
            </a:extLst>
          </p:cNvPr>
          <p:cNvSpPr txBox="1"/>
          <p:nvPr/>
        </p:nvSpPr>
        <p:spPr>
          <a:xfrm>
            <a:off x="857839" y="5241303"/>
            <a:ext cx="3180761" cy="830997"/>
          </a:xfrm>
          <a:prstGeom prst="rect">
            <a:avLst/>
          </a:prstGeom>
          <a:noFill/>
        </p:spPr>
        <p:txBody>
          <a:bodyPr wrap="square" rtlCol="0">
            <a:spAutoFit/>
          </a:bodyPr>
          <a:lstStyle/>
          <a:p>
            <a:r>
              <a:rPr lang="it-IT" sz="2400" dirty="0" err="1">
                <a:latin typeface="Arial" panose="020B0604020202020204" pitchFamily="34" charset="0"/>
                <a:cs typeface="Arial" panose="020B0604020202020204" pitchFamily="34" charset="0"/>
              </a:rPr>
              <a:t>Phase</a:t>
            </a:r>
            <a:r>
              <a:rPr lang="it-IT" sz="2400" dirty="0">
                <a:latin typeface="Arial" panose="020B0604020202020204" pitchFamily="34" charset="0"/>
                <a:cs typeface="Arial" panose="020B0604020202020204" pitchFamily="34" charset="0"/>
              </a:rPr>
              <a:t> 1: track</a:t>
            </a:r>
          </a:p>
          <a:p>
            <a:r>
              <a:rPr lang="it-IT" sz="2400" dirty="0" err="1">
                <a:latin typeface="Arial" panose="020B0604020202020204" pitchFamily="34" charset="0"/>
                <a:cs typeface="Arial" panose="020B0604020202020204" pitchFamily="34" charset="0"/>
              </a:rPr>
              <a:t>Phase</a:t>
            </a:r>
            <a:r>
              <a:rPr lang="it-IT" sz="2400" dirty="0">
                <a:latin typeface="Arial" panose="020B0604020202020204" pitchFamily="34" charset="0"/>
                <a:cs typeface="Arial" panose="020B0604020202020204" pitchFamily="34" charset="0"/>
              </a:rPr>
              <a:t> 2: </a:t>
            </a:r>
            <a:r>
              <a:rPr lang="it-IT" sz="2400" dirty="0" err="1">
                <a:latin typeface="Arial" panose="020B0604020202020204" pitchFamily="34" charset="0"/>
                <a:cs typeface="Arial" panose="020B0604020202020204" pitchFamily="34" charset="0"/>
              </a:rPr>
              <a:t>hold</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2427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B4C13DC-67FA-4525-AB30-A61DBD68A526}"/>
              </a:ext>
            </a:extLst>
          </p:cNvPr>
          <p:cNvSpPr>
            <a:spLocks noGrp="1"/>
          </p:cNvSpPr>
          <p:nvPr>
            <p:ph type="title"/>
          </p:nvPr>
        </p:nvSpPr>
        <p:spPr/>
        <p:txBody>
          <a:bodyPr/>
          <a:lstStyle/>
          <a:p>
            <a:r>
              <a:rPr lang="en-US"/>
              <a:t>Charge injection in the pass-gate (transmission gate) </a:t>
            </a:r>
          </a:p>
        </p:txBody>
      </p:sp>
      <p:sp>
        <p:nvSpPr>
          <p:cNvPr id="3" name="Segnaposto piè di pagina 2">
            <a:extLst>
              <a:ext uri="{FF2B5EF4-FFF2-40B4-BE49-F238E27FC236}">
                <a16:creationId xmlns:a16="http://schemas.microsoft.com/office/drawing/2014/main" id="{DF1CC89A-A402-45AD-97D0-078BC4AE5027}"/>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97931DD4-21BC-4ED2-8700-7E356ED117A6}"/>
              </a:ext>
            </a:extLst>
          </p:cNvPr>
          <p:cNvSpPr>
            <a:spLocks noGrp="1"/>
          </p:cNvSpPr>
          <p:nvPr>
            <p:ph type="sldNum" sz="quarter" idx="12"/>
          </p:nvPr>
        </p:nvSpPr>
        <p:spPr/>
        <p:txBody>
          <a:bodyPr/>
          <a:lstStyle/>
          <a:p>
            <a:fld id="{02055017-B6DE-4C35-A63B-40EADAC97849}" type="slidenum">
              <a:rPr lang="en-US" smtClean="0"/>
              <a:t>10</a:t>
            </a:fld>
            <a:endParaRPr lang="en-US" dirty="0"/>
          </a:p>
        </p:txBody>
      </p:sp>
      <p:pic>
        <p:nvPicPr>
          <p:cNvPr id="6" name="Elemento grafico 5">
            <a:extLst>
              <a:ext uri="{FF2B5EF4-FFF2-40B4-BE49-F238E27FC236}">
                <a16:creationId xmlns:a16="http://schemas.microsoft.com/office/drawing/2014/main" id="{7DE0764A-9E83-4183-BF2F-B45D8DDA197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9043" y="1273843"/>
            <a:ext cx="2804059" cy="2282374"/>
          </a:xfrm>
          <a:prstGeom prst="rect">
            <a:avLst/>
          </a:prstGeom>
        </p:spPr>
      </p:pic>
      <p:pic>
        <p:nvPicPr>
          <p:cNvPr id="7" name="Elemento grafico 6">
            <a:extLst>
              <a:ext uri="{FF2B5EF4-FFF2-40B4-BE49-F238E27FC236}">
                <a16:creationId xmlns:a16="http://schemas.microsoft.com/office/drawing/2014/main" id="{BD34AEF1-FE22-48D9-A379-F9B59D6A934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53376" y="1429192"/>
            <a:ext cx="2866860" cy="2127025"/>
          </a:xfrm>
          <a:prstGeom prst="rect">
            <a:avLst/>
          </a:prstGeom>
        </p:spPr>
      </p:pic>
      <p:sp>
        <p:nvSpPr>
          <p:cNvPr id="9" name="CasellaDiTesto 8">
            <a:extLst>
              <a:ext uri="{FF2B5EF4-FFF2-40B4-BE49-F238E27FC236}">
                <a16:creationId xmlns:a16="http://schemas.microsoft.com/office/drawing/2014/main" id="{E4E59A6A-68AD-4516-8A92-645ABB617F3D}"/>
              </a:ext>
            </a:extLst>
          </p:cNvPr>
          <p:cNvSpPr txBox="1"/>
          <p:nvPr/>
        </p:nvSpPr>
        <p:spPr>
          <a:xfrm>
            <a:off x="3914457" y="3755954"/>
            <a:ext cx="7799488" cy="830997"/>
          </a:xfrm>
          <a:prstGeom prst="rect">
            <a:avLst/>
          </a:prstGeom>
          <a:noFill/>
        </p:spPr>
        <p:txBody>
          <a:bodyPr wrap="square" rtlCol="0">
            <a:spAutoFit/>
          </a:bodyPr>
          <a:lstStyle/>
          <a:p>
            <a:r>
              <a:rPr lang="en-US" sz="2400">
                <a:latin typeface="Arial" panose="020B0604020202020204" pitchFamily="34" charset="0"/>
                <a:cs typeface="Arial" panose="020B0604020202020204" pitchFamily="34" charset="0"/>
              </a:rPr>
              <a:t>Voltage levels that are correctly transmitted by the n-MOS and p-MOS  switches in the on-state</a:t>
            </a:r>
          </a:p>
        </p:txBody>
      </p:sp>
      <p:sp>
        <p:nvSpPr>
          <p:cNvPr id="10" name="CasellaDiTesto 9">
            <a:extLst>
              <a:ext uri="{FF2B5EF4-FFF2-40B4-BE49-F238E27FC236}">
                <a16:creationId xmlns:a16="http://schemas.microsoft.com/office/drawing/2014/main" id="{922C6A1B-4170-43C9-9949-B497EDAC4D6B}"/>
              </a:ext>
            </a:extLst>
          </p:cNvPr>
          <p:cNvSpPr txBox="1"/>
          <p:nvPr/>
        </p:nvSpPr>
        <p:spPr>
          <a:xfrm>
            <a:off x="1126156" y="3719955"/>
            <a:ext cx="1519968"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pass gate</a:t>
            </a:r>
            <a:endParaRPr lang="en-US" sz="2400" dirty="0">
              <a:latin typeface="Arial" panose="020B0604020202020204" pitchFamily="34" charset="0"/>
              <a:cs typeface="Arial" panose="020B0604020202020204" pitchFamily="34" charset="0"/>
            </a:endParaRPr>
          </a:p>
        </p:txBody>
      </p:sp>
      <p:sp>
        <p:nvSpPr>
          <p:cNvPr id="11" name="CasellaDiTesto 10">
            <a:extLst>
              <a:ext uri="{FF2B5EF4-FFF2-40B4-BE49-F238E27FC236}">
                <a16:creationId xmlns:a16="http://schemas.microsoft.com/office/drawing/2014/main" id="{BB2DA662-DF4D-4CCA-AEA6-5D0C116E04D7}"/>
              </a:ext>
            </a:extLst>
          </p:cNvPr>
          <p:cNvSpPr txBox="1"/>
          <p:nvPr/>
        </p:nvSpPr>
        <p:spPr>
          <a:xfrm>
            <a:off x="4971765" y="1066095"/>
            <a:ext cx="1297150"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on-state</a:t>
            </a:r>
            <a:endParaRPr lang="en-US" sz="2400" dirty="0">
              <a:latin typeface="Arial" panose="020B0604020202020204" pitchFamily="34" charset="0"/>
              <a:cs typeface="Arial" panose="020B0604020202020204" pitchFamily="34" charset="0"/>
            </a:endParaRPr>
          </a:p>
        </p:txBody>
      </p:sp>
      <p:pic>
        <p:nvPicPr>
          <p:cNvPr id="12" name="Elemento grafico 11">
            <a:extLst>
              <a:ext uri="{FF2B5EF4-FFF2-40B4-BE49-F238E27FC236}">
                <a16:creationId xmlns:a16="http://schemas.microsoft.com/office/drawing/2014/main" id="{1642F00C-844F-4BC0-AD0A-507D05C9A58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48013" y="4229906"/>
            <a:ext cx="2440524" cy="1865029"/>
          </a:xfrm>
          <a:prstGeom prst="rect">
            <a:avLst/>
          </a:prstGeom>
        </p:spPr>
      </p:pic>
      <p:sp>
        <p:nvSpPr>
          <p:cNvPr id="13" name="CasellaDiTesto 12">
            <a:extLst>
              <a:ext uri="{FF2B5EF4-FFF2-40B4-BE49-F238E27FC236}">
                <a16:creationId xmlns:a16="http://schemas.microsoft.com/office/drawing/2014/main" id="{DBE0C79D-5147-4AA4-A027-BF6011B8A2B6}"/>
              </a:ext>
            </a:extLst>
          </p:cNvPr>
          <p:cNvSpPr txBox="1"/>
          <p:nvPr/>
        </p:nvSpPr>
        <p:spPr>
          <a:xfrm>
            <a:off x="4610501" y="4556113"/>
            <a:ext cx="7119257" cy="1569660"/>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Charge injection in the on-to-off transient:</a:t>
            </a:r>
          </a:p>
          <a:p>
            <a:r>
              <a:rPr lang="en-US" sz="2400" dirty="0">
                <a:latin typeface="Arial" panose="020B0604020202020204" pitchFamily="34" charset="0"/>
                <a:cs typeface="Arial" panose="020B0604020202020204" pitchFamily="34" charset="0"/>
              </a:rPr>
              <a:t>charges are of opposite sign, but compensation is</a:t>
            </a:r>
          </a:p>
          <a:p>
            <a:r>
              <a:rPr lang="en-US" sz="2400" b="1" dirty="0">
                <a:latin typeface="Arial" panose="020B0604020202020204" pitchFamily="34" charset="0"/>
                <a:cs typeface="Arial" panose="020B0604020202020204" pitchFamily="34" charset="0"/>
              </a:rPr>
              <a:t>imperfect</a:t>
            </a:r>
            <a:r>
              <a:rPr lang="en-US" sz="2400" dirty="0">
                <a:latin typeface="Arial" panose="020B0604020202020204" pitchFamily="34" charset="0"/>
                <a:cs typeface="Arial" panose="020B0604020202020204" pitchFamily="34" charset="0"/>
              </a:rPr>
              <a:t> since the mobile charge depends on the</a:t>
            </a:r>
          </a:p>
          <a:p>
            <a:r>
              <a:rPr lang="en-US" sz="2400" dirty="0">
                <a:latin typeface="Arial" panose="020B0604020202020204" pitchFamily="34" charset="0"/>
                <a:cs typeface="Arial" panose="020B0604020202020204" pitchFamily="34" charset="0"/>
              </a:rPr>
              <a:t>V</a:t>
            </a:r>
            <a:r>
              <a:rPr lang="en-US" sz="2400" baseline="-25000" dirty="0">
                <a:latin typeface="Arial" panose="020B0604020202020204" pitchFamily="34" charset="0"/>
                <a:cs typeface="Arial" panose="020B0604020202020204" pitchFamily="34" charset="0"/>
              </a:rPr>
              <a:t>GS</a:t>
            </a:r>
            <a:r>
              <a:rPr lang="en-US" sz="2400" dirty="0">
                <a:latin typeface="Arial" panose="020B0604020202020204" pitchFamily="34" charset="0"/>
                <a:cs typeface="Arial" panose="020B0604020202020204" pitchFamily="34" charset="0"/>
              </a:rPr>
              <a:t> and then on voltages at the N</a:t>
            </a:r>
            <a:r>
              <a:rPr lang="en-US" sz="2400" baseline="-25000" dirty="0">
                <a:latin typeface="Arial" panose="020B0604020202020204" pitchFamily="34" charset="0"/>
                <a:cs typeface="Arial" panose="020B0604020202020204" pitchFamily="34" charset="0"/>
              </a:rPr>
              <a:t>1</a:t>
            </a:r>
            <a:r>
              <a:rPr lang="en-US" sz="2400" dirty="0">
                <a:latin typeface="Arial" panose="020B0604020202020204" pitchFamily="34" charset="0"/>
                <a:cs typeface="Arial" panose="020B0604020202020204" pitchFamily="34" charset="0"/>
              </a:rPr>
              <a:t>, N</a:t>
            </a:r>
            <a:r>
              <a:rPr lang="en-US" sz="2400" baseline="-25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nodes</a:t>
            </a:r>
          </a:p>
        </p:txBody>
      </p:sp>
      <p:pic>
        <p:nvPicPr>
          <p:cNvPr id="14" name="Elemento grafico 13">
            <a:extLst>
              <a:ext uri="{FF2B5EF4-FFF2-40B4-BE49-F238E27FC236}">
                <a16:creationId xmlns:a16="http://schemas.microsoft.com/office/drawing/2014/main" id="{520D5239-7407-402F-B173-914504EB35C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467578" y="1039259"/>
            <a:ext cx="3105150" cy="2609850"/>
          </a:xfrm>
          <a:prstGeom prst="rect">
            <a:avLst/>
          </a:prstGeom>
        </p:spPr>
      </p:pic>
    </p:spTree>
    <p:extLst>
      <p:ext uri="{BB962C8B-B14F-4D97-AF65-F5344CB8AC3E}">
        <p14:creationId xmlns:p14="http://schemas.microsoft.com/office/powerpoint/2010/main" val="3347638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EA0E755-8D5F-490A-971D-294BE62503DA}"/>
              </a:ext>
            </a:extLst>
          </p:cNvPr>
          <p:cNvSpPr>
            <a:spLocks noGrp="1"/>
          </p:cNvSpPr>
          <p:nvPr>
            <p:ph type="title"/>
          </p:nvPr>
        </p:nvSpPr>
        <p:spPr>
          <a:xfrm>
            <a:off x="943916" y="365125"/>
            <a:ext cx="10515600" cy="662397"/>
          </a:xfrm>
        </p:spPr>
        <p:txBody>
          <a:bodyPr/>
          <a:lstStyle/>
          <a:p>
            <a:r>
              <a:rPr lang="en-US"/>
              <a:t>Signal independent charge injection compensation </a:t>
            </a:r>
          </a:p>
        </p:txBody>
      </p:sp>
      <p:sp>
        <p:nvSpPr>
          <p:cNvPr id="3" name="Segnaposto piè di pagina 2">
            <a:extLst>
              <a:ext uri="{FF2B5EF4-FFF2-40B4-BE49-F238E27FC236}">
                <a16:creationId xmlns:a16="http://schemas.microsoft.com/office/drawing/2014/main" id="{2B642801-E2E8-4649-A18D-4B9347A2D698}"/>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D1D5230E-BDC2-432E-9D8E-497E1FC178FC}"/>
              </a:ext>
            </a:extLst>
          </p:cNvPr>
          <p:cNvSpPr>
            <a:spLocks noGrp="1"/>
          </p:cNvSpPr>
          <p:nvPr>
            <p:ph type="sldNum" sz="quarter" idx="12"/>
          </p:nvPr>
        </p:nvSpPr>
        <p:spPr/>
        <p:txBody>
          <a:bodyPr/>
          <a:lstStyle/>
          <a:p>
            <a:fld id="{02055017-B6DE-4C35-A63B-40EADAC97849}" type="slidenum">
              <a:rPr lang="en-US" smtClean="0"/>
              <a:t>11</a:t>
            </a:fld>
            <a:endParaRPr lang="en-US" dirty="0"/>
          </a:p>
        </p:txBody>
      </p:sp>
      <p:pic>
        <p:nvPicPr>
          <p:cNvPr id="7170" name="Picture 2">
            <a:extLst>
              <a:ext uri="{FF2B5EF4-FFF2-40B4-BE49-F238E27FC236}">
                <a16:creationId xmlns:a16="http://schemas.microsoft.com/office/drawing/2014/main" id="{091D5D5A-5369-46D7-A67C-FC17245065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759" y="1027522"/>
            <a:ext cx="5322771" cy="312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sellaDiTesto 4">
            <a:extLst>
              <a:ext uri="{FF2B5EF4-FFF2-40B4-BE49-F238E27FC236}">
                <a16:creationId xmlns:a16="http://schemas.microsoft.com/office/drawing/2014/main" id="{06A91261-9DCA-43B1-8054-2E7AB861D7C8}"/>
              </a:ext>
            </a:extLst>
          </p:cNvPr>
          <p:cNvSpPr txBox="1"/>
          <p:nvPr/>
        </p:nvSpPr>
        <p:spPr>
          <a:xfrm>
            <a:off x="1823917" y="4496390"/>
            <a:ext cx="8239225" cy="1646605"/>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400">
                <a:latin typeface="Arial" panose="020B0604020202020204" pitchFamily="34" charset="0"/>
                <a:cs typeface="Arial" panose="020B0604020202020204" pitchFamily="34" charset="0"/>
              </a:rPr>
              <a:t>The dummy switches have the same length of the main switch but they have half the width. </a:t>
            </a:r>
          </a:p>
          <a:p>
            <a:pPr marL="342900" indent="-342900">
              <a:buFont typeface="Arial" panose="020B0604020202020204" pitchFamily="34" charset="0"/>
              <a:buChar char="•"/>
            </a:pPr>
            <a:r>
              <a:rPr lang="en-US" sz="2400">
                <a:latin typeface="Arial" panose="020B0604020202020204" pitchFamily="34" charset="0"/>
                <a:cs typeface="Arial" panose="020B0604020202020204" pitchFamily="34" charset="0"/>
              </a:rPr>
              <a:t>Dummy switches can be applied to both the p-mos and n-mos of a pass-gate</a:t>
            </a:r>
          </a:p>
        </p:txBody>
      </p:sp>
      <p:sp>
        <p:nvSpPr>
          <p:cNvPr id="6" name="CasellaDiTesto 5">
            <a:extLst>
              <a:ext uri="{FF2B5EF4-FFF2-40B4-BE49-F238E27FC236}">
                <a16:creationId xmlns:a16="http://schemas.microsoft.com/office/drawing/2014/main" id="{698FB6BF-CC8D-4B86-AAE1-FADC05E12250}"/>
              </a:ext>
            </a:extLst>
          </p:cNvPr>
          <p:cNvSpPr txBox="1"/>
          <p:nvPr/>
        </p:nvSpPr>
        <p:spPr>
          <a:xfrm>
            <a:off x="6301341" y="1176594"/>
            <a:ext cx="5052458" cy="2754600"/>
          </a:xfrm>
          <a:prstGeom prst="rect">
            <a:avLst/>
          </a:prstGeom>
          <a:noFill/>
        </p:spPr>
        <p:txBody>
          <a:bodyPr wrap="square" rtlCol="0">
            <a:spAutoFit/>
          </a:bodyPr>
          <a:lstStyle/>
          <a:p>
            <a:pPr>
              <a:spcAft>
                <a:spcPts val="600"/>
              </a:spcAft>
            </a:pPr>
            <a:r>
              <a:rPr lang="en-US" sz="2400">
                <a:latin typeface="Arial" panose="020B0604020202020204" pitchFamily="34" charset="0"/>
                <a:cs typeface="Arial" panose="020B0604020202020204" pitchFamily="34" charset="0"/>
              </a:rPr>
              <a:t>The dummy-switch does not affect the switching function, since it is short-circuited. </a:t>
            </a:r>
          </a:p>
          <a:p>
            <a:pPr>
              <a:spcAft>
                <a:spcPts val="600"/>
              </a:spcAft>
            </a:pPr>
            <a:r>
              <a:rPr lang="en-US" sz="2400">
                <a:latin typeface="Arial" panose="020B0604020202020204" pitchFamily="34" charset="0"/>
                <a:cs typeface="Arial" panose="020B0604020202020204" pitchFamily="34" charset="0"/>
              </a:rPr>
              <a:t>Its injected charge is opposite to that of the main switch because it is driven by the complementary control signal</a:t>
            </a:r>
          </a:p>
        </p:txBody>
      </p:sp>
      <p:grpSp>
        <p:nvGrpSpPr>
          <p:cNvPr id="10" name="Gruppo 9">
            <a:extLst>
              <a:ext uri="{FF2B5EF4-FFF2-40B4-BE49-F238E27FC236}">
                <a16:creationId xmlns:a16="http://schemas.microsoft.com/office/drawing/2014/main" id="{99A17F23-2315-483E-919B-8CCCD7403F40}"/>
              </a:ext>
            </a:extLst>
          </p:cNvPr>
          <p:cNvGrpSpPr/>
          <p:nvPr/>
        </p:nvGrpSpPr>
        <p:grpSpPr>
          <a:xfrm>
            <a:off x="2778376" y="3984587"/>
            <a:ext cx="503768" cy="298450"/>
            <a:chOff x="3587750" y="3924300"/>
            <a:chExt cx="880532" cy="450850"/>
          </a:xfrm>
        </p:grpSpPr>
        <p:cxnSp>
          <p:nvCxnSpPr>
            <p:cNvPr id="8" name="Connettore diritto 7">
              <a:extLst>
                <a:ext uri="{FF2B5EF4-FFF2-40B4-BE49-F238E27FC236}">
                  <a16:creationId xmlns:a16="http://schemas.microsoft.com/office/drawing/2014/main" id="{6A725D7B-46A0-4A2D-9175-7FE5F60DB861}"/>
                </a:ext>
              </a:extLst>
            </p:cNvPr>
            <p:cNvCxnSpPr>
              <a:cxnSpLocks/>
            </p:cNvCxnSpPr>
            <p:nvPr/>
          </p:nvCxnSpPr>
          <p:spPr>
            <a:xfrm>
              <a:off x="3587750" y="3924300"/>
              <a:ext cx="4508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Connettore diritto 10">
              <a:extLst>
                <a:ext uri="{FF2B5EF4-FFF2-40B4-BE49-F238E27FC236}">
                  <a16:creationId xmlns:a16="http://schemas.microsoft.com/office/drawing/2014/main" id="{D245C9A3-0BAD-4FA1-918D-C515B4928118}"/>
                </a:ext>
              </a:extLst>
            </p:cNvPr>
            <p:cNvCxnSpPr>
              <a:cxnSpLocks/>
            </p:cNvCxnSpPr>
            <p:nvPr/>
          </p:nvCxnSpPr>
          <p:spPr>
            <a:xfrm rot="5400000">
              <a:off x="3800475" y="4149725"/>
              <a:ext cx="4508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ttore diritto 11">
              <a:extLst>
                <a:ext uri="{FF2B5EF4-FFF2-40B4-BE49-F238E27FC236}">
                  <a16:creationId xmlns:a16="http://schemas.microsoft.com/office/drawing/2014/main" id="{B927A627-D831-47BE-8B96-ACB4D843C6E4}"/>
                </a:ext>
              </a:extLst>
            </p:cNvPr>
            <p:cNvCxnSpPr>
              <a:cxnSpLocks/>
            </p:cNvCxnSpPr>
            <p:nvPr/>
          </p:nvCxnSpPr>
          <p:spPr>
            <a:xfrm>
              <a:off x="4017432" y="4375150"/>
              <a:ext cx="4508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 name="Gruppo 13">
            <a:extLst>
              <a:ext uri="{FF2B5EF4-FFF2-40B4-BE49-F238E27FC236}">
                <a16:creationId xmlns:a16="http://schemas.microsoft.com/office/drawing/2014/main" id="{1AA33717-66C1-495E-B25A-B357F9816890}"/>
              </a:ext>
            </a:extLst>
          </p:cNvPr>
          <p:cNvGrpSpPr/>
          <p:nvPr/>
        </p:nvGrpSpPr>
        <p:grpSpPr>
          <a:xfrm flipV="1">
            <a:off x="5028247" y="3984588"/>
            <a:ext cx="503768" cy="298450"/>
            <a:chOff x="3587750" y="3924300"/>
            <a:chExt cx="880532" cy="450850"/>
          </a:xfrm>
        </p:grpSpPr>
        <p:cxnSp>
          <p:nvCxnSpPr>
            <p:cNvPr id="15" name="Connettore diritto 14">
              <a:extLst>
                <a:ext uri="{FF2B5EF4-FFF2-40B4-BE49-F238E27FC236}">
                  <a16:creationId xmlns:a16="http://schemas.microsoft.com/office/drawing/2014/main" id="{359685FA-10E0-4F62-BD97-198467E2D66E}"/>
                </a:ext>
              </a:extLst>
            </p:cNvPr>
            <p:cNvCxnSpPr>
              <a:cxnSpLocks/>
            </p:cNvCxnSpPr>
            <p:nvPr/>
          </p:nvCxnSpPr>
          <p:spPr>
            <a:xfrm>
              <a:off x="3587750" y="3924300"/>
              <a:ext cx="4508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Connettore diritto 15">
              <a:extLst>
                <a:ext uri="{FF2B5EF4-FFF2-40B4-BE49-F238E27FC236}">
                  <a16:creationId xmlns:a16="http://schemas.microsoft.com/office/drawing/2014/main" id="{68CF3899-FFA2-4660-A2DC-D4584471E37A}"/>
                </a:ext>
              </a:extLst>
            </p:cNvPr>
            <p:cNvCxnSpPr>
              <a:cxnSpLocks/>
            </p:cNvCxnSpPr>
            <p:nvPr/>
          </p:nvCxnSpPr>
          <p:spPr>
            <a:xfrm rot="5400000">
              <a:off x="3800475" y="4149725"/>
              <a:ext cx="4508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Connettore diritto 16">
              <a:extLst>
                <a:ext uri="{FF2B5EF4-FFF2-40B4-BE49-F238E27FC236}">
                  <a16:creationId xmlns:a16="http://schemas.microsoft.com/office/drawing/2014/main" id="{8278CEB2-A398-431C-87DA-D9C77FA4728D}"/>
                </a:ext>
              </a:extLst>
            </p:cNvPr>
            <p:cNvCxnSpPr>
              <a:cxnSpLocks/>
            </p:cNvCxnSpPr>
            <p:nvPr/>
          </p:nvCxnSpPr>
          <p:spPr>
            <a:xfrm>
              <a:off x="4017432" y="4375150"/>
              <a:ext cx="4508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 name="Gruppo 17">
            <a:extLst>
              <a:ext uri="{FF2B5EF4-FFF2-40B4-BE49-F238E27FC236}">
                <a16:creationId xmlns:a16="http://schemas.microsoft.com/office/drawing/2014/main" id="{3D1D2B81-BE6D-4184-B41C-9E3E66AEE9DF}"/>
              </a:ext>
            </a:extLst>
          </p:cNvPr>
          <p:cNvGrpSpPr/>
          <p:nvPr/>
        </p:nvGrpSpPr>
        <p:grpSpPr>
          <a:xfrm flipV="1">
            <a:off x="943916" y="3960127"/>
            <a:ext cx="503768" cy="298450"/>
            <a:chOff x="3587750" y="3924300"/>
            <a:chExt cx="880532" cy="450850"/>
          </a:xfrm>
        </p:grpSpPr>
        <p:cxnSp>
          <p:nvCxnSpPr>
            <p:cNvPr id="19" name="Connettore diritto 18">
              <a:extLst>
                <a:ext uri="{FF2B5EF4-FFF2-40B4-BE49-F238E27FC236}">
                  <a16:creationId xmlns:a16="http://schemas.microsoft.com/office/drawing/2014/main" id="{85919F70-FCDE-445F-A6E8-BBE11765D0CC}"/>
                </a:ext>
              </a:extLst>
            </p:cNvPr>
            <p:cNvCxnSpPr>
              <a:cxnSpLocks/>
            </p:cNvCxnSpPr>
            <p:nvPr/>
          </p:nvCxnSpPr>
          <p:spPr>
            <a:xfrm>
              <a:off x="3587750" y="3924300"/>
              <a:ext cx="4508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nettore diritto 19">
              <a:extLst>
                <a:ext uri="{FF2B5EF4-FFF2-40B4-BE49-F238E27FC236}">
                  <a16:creationId xmlns:a16="http://schemas.microsoft.com/office/drawing/2014/main" id="{A5551A2C-9E2E-4BC2-8781-A01970EAC54E}"/>
                </a:ext>
              </a:extLst>
            </p:cNvPr>
            <p:cNvCxnSpPr>
              <a:cxnSpLocks/>
            </p:cNvCxnSpPr>
            <p:nvPr/>
          </p:nvCxnSpPr>
          <p:spPr>
            <a:xfrm rot="5400000">
              <a:off x="3800475" y="4149725"/>
              <a:ext cx="4508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Connettore diritto 20">
              <a:extLst>
                <a:ext uri="{FF2B5EF4-FFF2-40B4-BE49-F238E27FC236}">
                  <a16:creationId xmlns:a16="http://schemas.microsoft.com/office/drawing/2014/main" id="{A6342A72-9007-43E2-A8F2-C861C56A777D}"/>
                </a:ext>
              </a:extLst>
            </p:cNvPr>
            <p:cNvCxnSpPr>
              <a:cxnSpLocks/>
            </p:cNvCxnSpPr>
            <p:nvPr/>
          </p:nvCxnSpPr>
          <p:spPr>
            <a:xfrm>
              <a:off x="4017432" y="4375150"/>
              <a:ext cx="4508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0422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202D311-D8DD-4EB3-A4D3-31C90CAC5454}"/>
              </a:ext>
            </a:extLst>
          </p:cNvPr>
          <p:cNvSpPr>
            <a:spLocks noGrp="1"/>
          </p:cNvSpPr>
          <p:nvPr>
            <p:ph type="title"/>
          </p:nvPr>
        </p:nvSpPr>
        <p:spPr>
          <a:xfrm>
            <a:off x="838200" y="270532"/>
            <a:ext cx="10515600" cy="662397"/>
          </a:xfrm>
        </p:spPr>
        <p:txBody>
          <a:bodyPr/>
          <a:lstStyle/>
          <a:p>
            <a:r>
              <a:rPr lang="en-US"/>
              <a:t>The input voltage of op-amps in the presence of noise</a:t>
            </a:r>
          </a:p>
        </p:txBody>
      </p:sp>
      <p:sp>
        <p:nvSpPr>
          <p:cNvPr id="3" name="Segnaposto piè di pagina 2">
            <a:extLst>
              <a:ext uri="{FF2B5EF4-FFF2-40B4-BE49-F238E27FC236}">
                <a16:creationId xmlns:a16="http://schemas.microsoft.com/office/drawing/2014/main" id="{2A9BC413-EA71-4AFD-96D9-391C6F82D16A}"/>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1526852F-2499-4DFB-9606-0EBCE06AAB6A}"/>
              </a:ext>
            </a:extLst>
          </p:cNvPr>
          <p:cNvSpPr>
            <a:spLocks noGrp="1"/>
          </p:cNvSpPr>
          <p:nvPr>
            <p:ph type="sldNum" sz="quarter" idx="12"/>
          </p:nvPr>
        </p:nvSpPr>
        <p:spPr/>
        <p:txBody>
          <a:bodyPr/>
          <a:lstStyle/>
          <a:p>
            <a:fld id="{02055017-B6DE-4C35-A63B-40EADAC97849}" type="slidenum">
              <a:rPr lang="en-US" smtClean="0"/>
              <a:t>12</a:t>
            </a:fld>
            <a:endParaRPr lang="en-US" dirty="0"/>
          </a:p>
        </p:txBody>
      </p:sp>
      <p:pic>
        <p:nvPicPr>
          <p:cNvPr id="8194" name="Picture 2">
            <a:extLst>
              <a:ext uri="{FF2B5EF4-FFF2-40B4-BE49-F238E27FC236}">
                <a16:creationId xmlns:a16="http://schemas.microsoft.com/office/drawing/2014/main" id="{9965B447-E17A-4C2A-B79E-FB638B7453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307"/>
          <a:stretch>
            <a:fillRect/>
          </a:stretch>
        </p:blipFill>
        <p:spPr bwMode="auto">
          <a:xfrm>
            <a:off x="1602336" y="1573691"/>
            <a:ext cx="4186414" cy="259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Oggetto 5">
            <a:extLst>
              <a:ext uri="{FF2B5EF4-FFF2-40B4-BE49-F238E27FC236}">
                <a16:creationId xmlns:a16="http://schemas.microsoft.com/office/drawing/2014/main" id="{5F4BF6B4-968A-43DD-B6B5-5E55C673F5DF}"/>
              </a:ext>
            </a:extLst>
          </p:cNvPr>
          <p:cNvGraphicFramePr>
            <a:graphicFrameLocks noChangeAspect="1"/>
          </p:cNvGraphicFramePr>
          <p:nvPr>
            <p:extLst>
              <p:ext uri="{D42A27DB-BD31-4B8C-83A1-F6EECF244321}">
                <p14:modId xmlns:p14="http://schemas.microsoft.com/office/powerpoint/2010/main" val="241388347"/>
              </p:ext>
            </p:extLst>
          </p:nvPr>
        </p:nvGraphicFramePr>
        <p:xfrm>
          <a:off x="6705600" y="2902865"/>
          <a:ext cx="4093492" cy="662396"/>
        </p:xfrm>
        <a:graphic>
          <a:graphicData uri="http://schemas.openxmlformats.org/presentationml/2006/ole">
            <mc:AlternateContent xmlns:mc="http://schemas.openxmlformats.org/markup-compatibility/2006">
              <mc:Choice xmlns:v="urn:schemas-microsoft-com:vml" Requires="v">
                <p:oleObj spid="_x0000_s8349" name="Equation" r:id="rId4" imgW="1371600" imgH="228600" progId="Equation.DSMT4">
                  <p:embed/>
                </p:oleObj>
              </mc:Choice>
              <mc:Fallback>
                <p:oleObj name="Equation" r:id="rId4" imgW="1371600" imgH="228600" progId="Equation.DSMT4">
                  <p:embed/>
                  <p:pic>
                    <p:nvPicPr>
                      <p:cNvPr id="0" name="Object 3"/>
                      <p:cNvPicPr>
                        <a:picLocks noChangeAspect="1" noChangeArrowheads="1"/>
                      </p:cNvPicPr>
                      <p:nvPr/>
                    </p:nvPicPr>
                    <p:blipFill>
                      <a:blip r:embed="rId5"/>
                      <a:srcRect/>
                      <a:stretch>
                        <a:fillRect/>
                      </a:stretch>
                    </p:blipFill>
                    <p:spPr bwMode="auto">
                      <a:xfrm>
                        <a:off x="6705600" y="2902865"/>
                        <a:ext cx="4093492" cy="662396"/>
                      </a:xfrm>
                      <a:prstGeom prst="rect">
                        <a:avLst/>
                      </a:prstGeom>
                      <a:noFill/>
                    </p:spPr>
                  </p:pic>
                </p:oleObj>
              </mc:Fallback>
            </mc:AlternateContent>
          </a:graphicData>
        </a:graphic>
      </p:graphicFrame>
      <p:graphicFrame>
        <p:nvGraphicFramePr>
          <p:cNvPr id="8" name="Oggetto 7">
            <a:extLst>
              <a:ext uri="{FF2B5EF4-FFF2-40B4-BE49-F238E27FC236}">
                <a16:creationId xmlns:a16="http://schemas.microsoft.com/office/drawing/2014/main" id="{C24803C6-38AF-45F4-82EA-11D53FFD6B38}"/>
              </a:ext>
            </a:extLst>
          </p:cNvPr>
          <p:cNvGraphicFramePr>
            <a:graphicFrameLocks noChangeAspect="1"/>
          </p:cNvGraphicFramePr>
          <p:nvPr>
            <p:extLst>
              <p:ext uri="{D42A27DB-BD31-4B8C-83A1-F6EECF244321}">
                <p14:modId xmlns:p14="http://schemas.microsoft.com/office/powerpoint/2010/main" val="3532680034"/>
              </p:ext>
            </p:extLst>
          </p:nvPr>
        </p:nvGraphicFramePr>
        <p:xfrm>
          <a:off x="4260160" y="4903315"/>
          <a:ext cx="4008824" cy="1098092"/>
        </p:xfrm>
        <a:graphic>
          <a:graphicData uri="http://schemas.openxmlformats.org/presentationml/2006/ole">
            <mc:AlternateContent xmlns:mc="http://schemas.openxmlformats.org/markup-compatibility/2006">
              <mc:Choice xmlns:v="urn:schemas-microsoft-com:vml" Requires="v">
                <p:oleObj spid="_x0000_s8350" name="Equation" r:id="rId6" imgW="1485720" imgH="419040" progId="Equation.DSMT4">
                  <p:embed/>
                </p:oleObj>
              </mc:Choice>
              <mc:Fallback>
                <p:oleObj name="Equation" r:id="rId6" imgW="1485720" imgH="419040" progId="Equation.DSMT4">
                  <p:embed/>
                  <p:pic>
                    <p:nvPicPr>
                      <p:cNvPr id="6" name="Oggetto 5">
                        <a:extLst>
                          <a:ext uri="{FF2B5EF4-FFF2-40B4-BE49-F238E27FC236}">
                            <a16:creationId xmlns:a16="http://schemas.microsoft.com/office/drawing/2014/main" id="{5F4BF6B4-968A-43DD-B6B5-5E55C673F5DF}"/>
                          </a:ext>
                        </a:extLst>
                      </p:cNvPr>
                      <p:cNvPicPr>
                        <a:picLocks noChangeAspect="1" noChangeArrowheads="1"/>
                      </p:cNvPicPr>
                      <p:nvPr/>
                    </p:nvPicPr>
                    <p:blipFill>
                      <a:blip r:embed="rId7"/>
                      <a:srcRect/>
                      <a:stretch>
                        <a:fillRect/>
                      </a:stretch>
                    </p:blipFill>
                    <p:spPr bwMode="auto">
                      <a:xfrm>
                        <a:off x="4260160" y="4903315"/>
                        <a:ext cx="4008824" cy="1098092"/>
                      </a:xfrm>
                      <a:prstGeom prst="rect">
                        <a:avLst/>
                      </a:prstGeom>
                      <a:noFill/>
                    </p:spPr>
                  </p:pic>
                </p:oleObj>
              </mc:Fallback>
            </mc:AlternateContent>
          </a:graphicData>
        </a:graphic>
      </p:graphicFrame>
      <p:graphicFrame>
        <p:nvGraphicFramePr>
          <p:cNvPr id="9" name="Oggetto 8">
            <a:extLst>
              <a:ext uri="{FF2B5EF4-FFF2-40B4-BE49-F238E27FC236}">
                <a16:creationId xmlns:a16="http://schemas.microsoft.com/office/drawing/2014/main" id="{A8081914-ACDB-4BD2-B4FE-6E35BB92D94D}"/>
              </a:ext>
            </a:extLst>
          </p:cNvPr>
          <p:cNvGraphicFramePr>
            <a:graphicFrameLocks noChangeAspect="1"/>
          </p:cNvGraphicFramePr>
          <p:nvPr>
            <p:extLst>
              <p:ext uri="{D42A27DB-BD31-4B8C-83A1-F6EECF244321}">
                <p14:modId xmlns:p14="http://schemas.microsoft.com/office/powerpoint/2010/main" val="2022764682"/>
              </p:ext>
            </p:extLst>
          </p:nvPr>
        </p:nvGraphicFramePr>
        <p:xfrm>
          <a:off x="6705600" y="2158514"/>
          <a:ext cx="2194210" cy="615044"/>
        </p:xfrm>
        <a:graphic>
          <a:graphicData uri="http://schemas.openxmlformats.org/presentationml/2006/ole">
            <mc:AlternateContent xmlns:mc="http://schemas.openxmlformats.org/markup-compatibility/2006">
              <mc:Choice xmlns:v="urn:schemas-microsoft-com:vml" Requires="v">
                <p:oleObj spid="_x0000_s8351" name="Equation" r:id="rId8" imgW="838200" imgH="228600" progId="Equation.DSMT4">
                  <p:embed/>
                </p:oleObj>
              </mc:Choice>
              <mc:Fallback>
                <p:oleObj name="Equation" r:id="rId8" imgW="838200" imgH="228600" progId="Equation.DSMT4">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05600" y="2158514"/>
                        <a:ext cx="2194210" cy="615044"/>
                      </a:xfrm>
                      <a:prstGeom prst="rect">
                        <a:avLst/>
                      </a:prstGeom>
                      <a:noFill/>
                    </p:spPr>
                  </p:pic>
                </p:oleObj>
              </mc:Fallback>
            </mc:AlternateContent>
          </a:graphicData>
        </a:graphic>
      </p:graphicFrame>
      <p:graphicFrame>
        <p:nvGraphicFramePr>
          <p:cNvPr id="11" name="Oggetto 10">
            <a:extLst>
              <a:ext uri="{FF2B5EF4-FFF2-40B4-BE49-F238E27FC236}">
                <a16:creationId xmlns:a16="http://schemas.microsoft.com/office/drawing/2014/main" id="{E970196F-DFCC-4004-999F-7304CF290484}"/>
              </a:ext>
            </a:extLst>
          </p:cNvPr>
          <p:cNvGraphicFramePr>
            <a:graphicFrameLocks noChangeAspect="1"/>
          </p:cNvGraphicFramePr>
          <p:nvPr>
            <p:extLst>
              <p:ext uri="{D42A27DB-BD31-4B8C-83A1-F6EECF244321}">
                <p14:modId xmlns:p14="http://schemas.microsoft.com/office/powerpoint/2010/main" val="2462891046"/>
              </p:ext>
            </p:extLst>
          </p:nvPr>
        </p:nvGraphicFramePr>
        <p:xfrm>
          <a:off x="6705600" y="1451814"/>
          <a:ext cx="2115792" cy="518439"/>
        </p:xfrm>
        <a:graphic>
          <a:graphicData uri="http://schemas.openxmlformats.org/presentationml/2006/ole">
            <mc:AlternateContent xmlns:mc="http://schemas.openxmlformats.org/markup-compatibility/2006">
              <mc:Choice xmlns:v="urn:schemas-microsoft-com:vml" Requires="v">
                <p:oleObj spid="_x0000_s8352" name="Equation" r:id="rId10" imgW="952087" imgH="228501" progId="Equation.DSMT4">
                  <p:embed/>
                </p:oleObj>
              </mc:Choice>
              <mc:Fallback>
                <p:oleObj name="Equation" r:id="rId10" imgW="952087" imgH="228501" progId="Equation.DSMT4">
                  <p:embed/>
                  <p:pic>
                    <p:nvPicPr>
                      <p:cNvPr id="0"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05600" y="1451814"/>
                        <a:ext cx="2115792" cy="518439"/>
                      </a:xfrm>
                      <a:prstGeom prst="rect">
                        <a:avLst/>
                      </a:prstGeom>
                      <a:noFill/>
                    </p:spPr>
                  </p:pic>
                </p:oleObj>
              </mc:Fallback>
            </mc:AlternateContent>
          </a:graphicData>
        </a:graphic>
      </p:graphicFrame>
    </p:spTree>
    <p:extLst>
      <p:ext uri="{BB962C8B-B14F-4D97-AF65-F5344CB8AC3E}">
        <p14:creationId xmlns:p14="http://schemas.microsoft.com/office/powerpoint/2010/main" val="362159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7787C59C-DC08-41CD-BC35-E216CACA8D37}"/>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0A5A182C-7219-48D8-9169-878470005635}"/>
              </a:ext>
            </a:extLst>
          </p:cNvPr>
          <p:cNvSpPr>
            <a:spLocks noGrp="1"/>
          </p:cNvSpPr>
          <p:nvPr>
            <p:ph type="sldNum" sz="quarter" idx="12"/>
          </p:nvPr>
        </p:nvSpPr>
        <p:spPr/>
        <p:txBody>
          <a:bodyPr/>
          <a:lstStyle/>
          <a:p>
            <a:fld id="{02055017-B6DE-4C35-A63B-40EADAC97849}" type="slidenum">
              <a:rPr lang="en-US" smtClean="0"/>
              <a:t>13</a:t>
            </a:fld>
            <a:endParaRPr lang="en-US" dirty="0"/>
          </a:p>
        </p:txBody>
      </p:sp>
      <p:sp>
        <p:nvSpPr>
          <p:cNvPr id="5" name="Titolo 1">
            <a:extLst>
              <a:ext uri="{FF2B5EF4-FFF2-40B4-BE49-F238E27FC236}">
                <a16:creationId xmlns:a16="http://schemas.microsoft.com/office/drawing/2014/main" id="{5FECF675-240F-4D8B-95FA-D093B35A02D2}"/>
              </a:ext>
            </a:extLst>
          </p:cNvPr>
          <p:cNvSpPr>
            <a:spLocks noGrp="1"/>
          </p:cNvSpPr>
          <p:nvPr>
            <p:ph type="title"/>
          </p:nvPr>
        </p:nvSpPr>
        <p:spPr>
          <a:xfrm>
            <a:off x="838200" y="270532"/>
            <a:ext cx="10515600" cy="662397"/>
          </a:xfrm>
        </p:spPr>
        <p:txBody>
          <a:bodyPr/>
          <a:lstStyle/>
          <a:p>
            <a:r>
              <a:rPr lang="en-US"/>
              <a:t>The input voltage of op-amps in the presence of noise</a:t>
            </a:r>
          </a:p>
        </p:txBody>
      </p:sp>
      <p:graphicFrame>
        <p:nvGraphicFramePr>
          <p:cNvPr id="6" name="Oggetto 5">
            <a:extLst>
              <a:ext uri="{FF2B5EF4-FFF2-40B4-BE49-F238E27FC236}">
                <a16:creationId xmlns:a16="http://schemas.microsoft.com/office/drawing/2014/main" id="{4C81A03E-62D3-47E1-8FF2-7B6AEE7A1EE1}"/>
              </a:ext>
            </a:extLst>
          </p:cNvPr>
          <p:cNvGraphicFramePr>
            <a:graphicFrameLocks noChangeAspect="1"/>
          </p:cNvGraphicFramePr>
          <p:nvPr>
            <p:extLst>
              <p:ext uri="{D42A27DB-BD31-4B8C-83A1-F6EECF244321}">
                <p14:modId xmlns:p14="http://schemas.microsoft.com/office/powerpoint/2010/main" val="465504600"/>
              </p:ext>
            </p:extLst>
          </p:nvPr>
        </p:nvGraphicFramePr>
        <p:xfrm>
          <a:off x="709468" y="967896"/>
          <a:ext cx="4008824" cy="1098092"/>
        </p:xfrm>
        <a:graphic>
          <a:graphicData uri="http://schemas.openxmlformats.org/presentationml/2006/ole">
            <mc:AlternateContent xmlns:mc="http://schemas.openxmlformats.org/markup-compatibility/2006">
              <mc:Choice xmlns:v="urn:schemas-microsoft-com:vml" Requires="v">
                <p:oleObj spid="_x0000_s9403" name="Equation" r:id="rId3" imgW="1485720" imgH="419040" progId="Equation.DSMT4">
                  <p:embed/>
                </p:oleObj>
              </mc:Choice>
              <mc:Fallback>
                <p:oleObj name="Equation" r:id="rId3" imgW="1485720" imgH="419040" progId="Equation.DSMT4">
                  <p:embed/>
                  <p:pic>
                    <p:nvPicPr>
                      <p:cNvPr id="8" name="Oggetto 7">
                        <a:extLst>
                          <a:ext uri="{FF2B5EF4-FFF2-40B4-BE49-F238E27FC236}">
                            <a16:creationId xmlns:a16="http://schemas.microsoft.com/office/drawing/2014/main" id="{C24803C6-38AF-45F4-82EA-11D53FFD6B38}"/>
                          </a:ext>
                        </a:extLst>
                      </p:cNvPr>
                      <p:cNvPicPr>
                        <a:picLocks noChangeAspect="1" noChangeArrowheads="1"/>
                      </p:cNvPicPr>
                      <p:nvPr/>
                    </p:nvPicPr>
                    <p:blipFill>
                      <a:blip r:embed="rId4"/>
                      <a:srcRect/>
                      <a:stretch>
                        <a:fillRect/>
                      </a:stretch>
                    </p:blipFill>
                    <p:spPr bwMode="auto">
                      <a:xfrm>
                        <a:off x="709468" y="967896"/>
                        <a:ext cx="4008824" cy="1098092"/>
                      </a:xfrm>
                      <a:prstGeom prst="rect">
                        <a:avLst/>
                      </a:prstGeom>
                      <a:noFill/>
                    </p:spPr>
                  </p:pic>
                </p:oleObj>
              </mc:Fallback>
            </mc:AlternateContent>
          </a:graphicData>
        </a:graphic>
      </p:graphicFrame>
      <p:graphicFrame>
        <p:nvGraphicFramePr>
          <p:cNvPr id="7" name="Oggetto 6">
            <a:extLst>
              <a:ext uri="{FF2B5EF4-FFF2-40B4-BE49-F238E27FC236}">
                <a16:creationId xmlns:a16="http://schemas.microsoft.com/office/drawing/2014/main" id="{6B733FCB-E773-4076-8F7D-DCF2168F5F52}"/>
              </a:ext>
            </a:extLst>
          </p:cNvPr>
          <p:cNvGraphicFramePr>
            <a:graphicFrameLocks noChangeAspect="1"/>
          </p:cNvGraphicFramePr>
          <p:nvPr>
            <p:extLst>
              <p:ext uri="{D42A27DB-BD31-4B8C-83A1-F6EECF244321}">
                <p14:modId xmlns:p14="http://schemas.microsoft.com/office/powerpoint/2010/main" val="2063982446"/>
              </p:ext>
            </p:extLst>
          </p:nvPr>
        </p:nvGraphicFramePr>
        <p:xfrm>
          <a:off x="7288213" y="1946233"/>
          <a:ext cx="1884363" cy="1665288"/>
        </p:xfrm>
        <a:graphic>
          <a:graphicData uri="http://schemas.openxmlformats.org/presentationml/2006/ole">
            <mc:AlternateContent xmlns:mc="http://schemas.openxmlformats.org/markup-compatibility/2006">
              <mc:Choice xmlns:v="urn:schemas-microsoft-com:vml" Requires="v">
                <p:oleObj spid="_x0000_s9404" name="Equation" r:id="rId5" imgW="698400" imgH="634680" progId="Equation.DSMT4">
                  <p:embed/>
                </p:oleObj>
              </mc:Choice>
              <mc:Fallback>
                <p:oleObj name="Equation" r:id="rId5" imgW="698400" imgH="634680" progId="Equation.DSMT4">
                  <p:embed/>
                  <p:pic>
                    <p:nvPicPr>
                      <p:cNvPr id="6" name="Oggetto 5">
                        <a:extLst>
                          <a:ext uri="{FF2B5EF4-FFF2-40B4-BE49-F238E27FC236}">
                            <a16:creationId xmlns:a16="http://schemas.microsoft.com/office/drawing/2014/main" id="{4C81A03E-62D3-47E1-8FF2-7B6AEE7A1EE1}"/>
                          </a:ext>
                        </a:extLst>
                      </p:cNvPr>
                      <p:cNvPicPr>
                        <a:picLocks noChangeAspect="1" noChangeArrowheads="1"/>
                      </p:cNvPicPr>
                      <p:nvPr/>
                    </p:nvPicPr>
                    <p:blipFill>
                      <a:blip r:embed="rId6"/>
                      <a:srcRect/>
                      <a:stretch>
                        <a:fillRect/>
                      </a:stretch>
                    </p:blipFill>
                    <p:spPr bwMode="auto">
                      <a:xfrm>
                        <a:off x="7288213" y="1946233"/>
                        <a:ext cx="1884363" cy="1665288"/>
                      </a:xfrm>
                      <a:prstGeom prst="rect">
                        <a:avLst/>
                      </a:prstGeom>
                      <a:noFill/>
                    </p:spPr>
                  </p:pic>
                </p:oleObj>
              </mc:Fallback>
            </mc:AlternateContent>
          </a:graphicData>
        </a:graphic>
      </p:graphicFrame>
      <p:graphicFrame>
        <p:nvGraphicFramePr>
          <p:cNvPr id="8" name="Oggetto 7">
            <a:extLst>
              <a:ext uri="{FF2B5EF4-FFF2-40B4-BE49-F238E27FC236}">
                <a16:creationId xmlns:a16="http://schemas.microsoft.com/office/drawing/2014/main" id="{AFBCD453-8223-4297-B0B7-9B0A5FA41292}"/>
              </a:ext>
            </a:extLst>
          </p:cNvPr>
          <p:cNvGraphicFramePr>
            <a:graphicFrameLocks noChangeAspect="1"/>
          </p:cNvGraphicFramePr>
          <p:nvPr>
            <p:extLst>
              <p:ext uri="{D42A27DB-BD31-4B8C-83A1-F6EECF244321}">
                <p14:modId xmlns:p14="http://schemas.microsoft.com/office/powerpoint/2010/main" val="3472628106"/>
              </p:ext>
            </p:extLst>
          </p:nvPr>
        </p:nvGraphicFramePr>
        <p:xfrm>
          <a:off x="5751784" y="1146325"/>
          <a:ext cx="5929313" cy="600075"/>
        </p:xfrm>
        <a:graphic>
          <a:graphicData uri="http://schemas.openxmlformats.org/presentationml/2006/ole">
            <mc:AlternateContent xmlns:mc="http://schemas.openxmlformats.org/markup-compatibility/2006">
              <mc:Choice xmlns:v="urn:schemas-microsoft-com:vml" Requires="v">
                <p:oleObj spid="_x0000_s9405" name="Equation" r:id="rId7" imgW="2197080" imgH="228600" progId="Equation.DSMT4">
                  <p:embed/>
                </p:oleObj>
              </mc:Choice>
              <mc:Fallback>
                <p:oleObj name="Equation" r:id="rId7" imgW="2197080" imgH="228600" progId="Equation.DSMT4">
                  <p:embed/>
                  <p:pic>
                    <p:nvPicPr>
                      <p:cNvPr id="7" name="Oggetto 6">
                        <a:extLst>
                          <a:ext uri="{FF2B5EF4-FFF2-40B4-BE49-F238E27FC236}">
                            <a16:creationId xmlns:a16="http://schemas.microsoft.com/office/drawing/2014/main" id="{6B733FCB-E773-4076-8F7D-DCF2168F5F52}"/>
                          </a:ext>
                        </a:extLst>
                      </p:cNvPr>
                      <p:cNvPicPr>
                        <a:picLocks noChangeAspect="1" noChangeArrowheads="1"/>
                      </p:cNvPicPr>
                      <p:nvPr/>
                    </p:nvPicPr>
                    <p:blipFill>
                      <a:blip r:embed="rId8"/>
                      <a:srcRect/>
                      <a:stretch>
                        <a:fillRect/>
                      </a:stretch>
                    </p:blipFill>
                    <p:spPr bwMode="auto">
                      <a:xfrm>
                        <a:off x="5751784" y="1146325"/>
                        <a:ext cx="5929313" cy="600075"/>
                      </a:xfrm>
                      <a:prstGeom prst="rect">
                        <a:avLst/>
                      </a:prstGeom>
                      <a:noFill/>
                    </p:spPr>
                  </p:pic>
                </p:oleObj>
              </mc:Fallback>
            </mc:AlternateContent>
          </a:graphicData>
        </a:graphic>
      </p:graphicFrame>
      <p:graphicFrame>
        <p:nvGraphicFramePr>
          <p:cNvPr id="9" name="Oggetto 8">
            <a:extLst>
              <a:ext uri="{FF2B5EF4-FFF2-40B4-BE49-F238E27FC236}">
                <a16:creationId xmlns:a16="http://schemas.microsoft.com/office/drawing/2014/main" id="{6AD88C2F-15A3-4B5A-8C64-E021106EFBAC}"/>
              </a:ext>
            </a:extLst>
          </p:cNvPr>
          <p:cNvGraphicFramePr>
            <a:graphicFrameLocks noChangeAspect="1"/>
          </p:cNvGraphicFramePr>
          <p:nvPr>
            <p:extLst>
              <p:ext uri="{D42A27DB-BD31-4B8C-83A1-F6EECF244321}">
                <p14:modId xmlns:p14="http://schemas.microsoft.com/office/powerpoint/2010/main" val="3824090498"/>
              </p:ext>
            </p:extLst>
          </p:nvPr>
        </p:nvGraphicFramePr>
        <p:xfrm>
          <a:off x="342951" y="2959787"/>
          <a:ext cx="3494087" cy="3257550"/>
        </p:xfrm>
        <a:graphic>
          <a:graphicData uri="http://schemas.openxmlformats.org/presentationml/2006/ole">
            <mc:AlternateContent xmlns:mc="http://schemas.openxmlformats.org/markup-compatibility/2006">
              <mc:Choice xmlns:v="urn:schemas-microsoft-com:vml" Requires="v">
                <p:oleObj spid="_x0000_s9406" name="Equation" r:id="rId9" imgW="1295280" imgH="1244520" progId="Equation.DSMT4">
                  <p:embed/>
                </p:oleObj>
              </mc:Choice>
              <mc:Fallback>
                <p:oleObj name="Equation" r:id="rId9" imgW="1295280" imgH="1244520" progId="Equation.DSMT4">
                  <p:embed/>
                  <p:pic>
                    <p:nvPicPr>
                      <p:cNvPr id="6" name="Oggetto 5">
                        <a:extLst>
                          <a:ext uri="{FF2B5EF4-FFF2-40B4-BE49-F238E27FC236}">
                            <a16:creationId xmlns:a16="http://schemas.microsoft.com/office/drawing/2014/main" id="{4C81A03E-62D3-47E1-8FF2-7B6AEE7A1EE1}"/>
                          </a:ext>
                        </a:extLst>
                      </p:cNvPr>
                      <p:cNvPicPr>
                        <a:picLocks noChangeAspect="1" noChangeArrowheads="1"/>
                      </p:cNvPicPr>
                      <p:nvPr/>
                    </p:nvPicPr>
                    <p:blipFill>
                      <a:blip r:embed="rId10"/>
                      <a:srcRect/>
                      <a:stretch>
                        <a:fillRect/>
                      </a:stretch>
                    </p:blipFill>
                    <p:spPr bwMode="auto">
                      <a:xfrm>
                        <a:off x="342951" y="2959787"/>
                        <a:ext cx="3494087" cy="3257550"/>
                      </a:xfrm>
                      <a:prstGeom prst="rect">
                        <a:avLst/>
                      </a:prstGeom>
                      <a:noFill/>
                    </p:spPr>
                  </p:pic>
                </p:oleObj>
              </mc:Fallback>
            </mc:AlternateContent>
          </a:graphicData>
        </a:graphic>
      </p:graphicFrame>
      <p:graphicFrame>
        <p:nvGraphicFramePr>
          <p:cNvPr id="10" name="Oggetto 9">
            <a:extLst>
              <a:ext uri="{FF2B5EF4-FFF2-40B4-BE49-F238E27FC236}">
                <a16:creationId xmlns:a16="http://schemas.microsoft.com/office/drawing/2014/main" id="{E9BF7451-1395-4CB3-92CB-443456C5AC40}"/>
              </a:ext>
            </a:extLst>
          </p:cNvPr>
          <p:cNvGraphicFramePr>
            <a:graphicFrameLocks noChangeAspect="1"/>
          </p:cNvGraphicFramePr>
          <p:nvPr>
            <p:extLst>
              <p:ext uri="{D42A27DB-BD31-4B8C-83A1-F6EECF244321}">
                <p14:modId xmlns:p14="http://schemas.microsoft.com/office/powerpoint/2010/main" val="4025558500"/>
              </p:ext>
            </p:extLst>
          </p:nvPr>
        </p:nvGraphicFramePr>
        <p:xfrm>
          <a:off x="4051483" y="4021523"/>
          <a:ext cx="3049588" cy="1662113"/>
        </p:xfrm>
        <a:graphic>
          <a:graphicData uri="http://schemas.openxmlformats.org/presentationml/2006/ole">
            <mc:AlternateContent xmlns:mc="http://schemas.openxmlformats.org/markup-compatibility/2006">
              <mc:Choice xmlns:v="urn:schemas-microsoft-com:vml" Requires="v">
                <p:oleObj spid="_x0000_s9407" name="Equation" r:id="rId11" imgW="1130040" imgH="634680" progId="Equation.DSMT4">
                  <p:embed/>
                </p:oleObj>
              </mc:Choice>
              <mc:Fallback>
                <p:oleObj name="Equation" r:id="rId11" imgW="1130040" imgH="634680" progId="Equation.DSMT4">
                  <p:embed/>
                  <p:pic>
                    <p:nvPicPr>
                      <p:cNvPr id="9" name="Oggetto 8">
                        <a:extLst>
                          <a:ext uri="{FF2B5EF4-FFF2-40B4-BE49-F238E27FC236}">
                            <a16:creationId xmlns:a16="http://schemas.microsoft.com/office/drawing/2014/main" id="{6AD88C2F-15A3-4B5A-8C64-E021106EFBAC}"/>
                          </a:ext>
                        </a:extLst>
                      </p:cNvPr>
                      <p:cNvPicPr>
                        <a:picLocks noChangeAspect="1" noChangeArrowheads="1"/>
                      </p:cNvPicPr>
                      <p:nvPr/>
                    </p:nvPicPr>
                    <p:blipFill>
                      <a:blip r:embed="rId12"/>
                      <a:srcRect/>
                      <a:stretch>
                        <a:fillRect/>
                      </a:stretch>
                    </p:blipFill>
                    <p:spPr bwMode="auto">
                      <a:xfrm>
                        <a:off x="4051483" y="4021523"/>
                        <a:ext cx="3049588" cy="1662113"/>
                      </a:xfrm>
                      <a:prstGeom prst="rect">
                        <a:avLst/>
                      </a:prstGeom>
                      <a:noFill/>
                    </p:spPr>
                  </p:pic>
                </p:oleObj>
              </mc:Fallback>
            </mc:AlternateContent>
          </a:graphicData>
        </a:graphic>
      </p:graphicFrame>
      <p:sp>
        <p:nvSpPr>
          <p:cNvPr id="11" name="CasellaDiTesto 10">
            <a:extLst>
              <a:ext uri="{FF2B5EF4-FFF2-40B4-BE49-F238E27FC236}">
                <a16:creationId xmlns:a16="http://schemas.microsoft.com/office/drawing/2014/main" id="{A7E0E9AF-1C83-43DD-B428-9BBCE58E592D}"/>
              </a:ext>
            </a:extLst>
          </p:cNvPr>
          <p:cNvSpPr txBox="1"/>
          <p:nvPr/>
        </p:nvSpPr>
        <p:spPr>
          <a:xfrm>
            <a:off x="709468" y="2351918"/>
            <a:ext cx="4864665" cy="461665"/>
          </a:xfrm>
          <a:prstGeom prst="rect">
            <a:avLst/>
          </a:prstGeom>
          <a:noFill/>
        </p:spPr>
        <p:txBody>
          <a:bodyPr wrap="none" rtlCol="0">
            <a:spAutoFit/>
          </a:bodyPr>
          <a:lstStyle/>
          <a:p>
            <a:r>
              <a:rPr lang="it-IT" sz="2400" dirty="0" err="1">
                <a:latin typeface="Arial" panose="020B0604020202020204" pitchFamily="34" charset="0"/>
                <a:cs typeface="Arial" panose="020B0604020202020204" pitchFamily="34" charset="0"/>
              </a:rPr>
              <a:t>Let</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us</a:t>
            </a:r>
            <a:r>
              <a:rPr lang="it-IT" sz="2400" dirty="0">
                <a:latin typeface="Arial" panose="020B0604020202020204" pitchFamily="34" charset="0"/>
                <a:cs typeface="Arial" panose="020B0604020202020204" pitchFamily="34" charset="0"/>
              </a:rPr>
              <a:t> focus on the </a:t>
            </a:r>
            <a:r>
              <a:rPr lang="it-IT" sz="2400" dirty="0" err="1">
                <a:latin typeface="Arial" panose="020B0604020202020204" pitchFamily="34" charset="0"/>
                <a:cs typeface="Arial" panose="020B0604020202020204" pitchFamily="34" charset="0"/>
              </a:rPr>
              <a:t>effect</a:t>
            </a:r>
            <a:r>
              <a:rPr lang="it-IT" sz="2400" dirty="0">
                <a:latin typeface="Arial" panose="020B0604020202020204" pitchFamily="34" charset="0"/>
                <a:cs typeface="Arial" panose="020B0604020202020204" pitchFamily="34" charset="0"/>
              </a:rPr>
              <a:t> of </a:t>
            </a:r>
            <a:r>
              <a:rPr lang="it-IT" sz="2400" dirty="0" err="1">
                <a:latin typeface="Arial" panose="020B0604020202020204" pitchFamily="34" charset="0"/>
                <a:cs typeface="Arial" panose="020B0604020202020204" pitchFamily="34" charset="0"/>
              </a:rPr>
              <a:t>noise</a:t>
            </a:r>
            <a:r>
              <a:rPr lang="it-IT" sz="2400" dirty="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
        <p:nvSpPr>
          <p:cNvPr id="13" name="CasellaDiTesto 12">
            <a:extLst>
              <a:ext uri="{FF2B5EF4-FFF2-40B4-BE49-F238E27FC236}">
                <a16:creationId xmlns:a16="http://schemas.microsoft.com/office/drawing/2014/main" id="{5B572AB9-155B-4513-88AE-5CBA35C07FE8}"/>
              </a:ext>
            </a:extLst>
          </p:cNvPr>
          <p:cNvSpPr txBox="1"/>
          <p:nvPr/>
        </p:nvSpPr>
        <p:spPr>
          <a:xfrm>
            <a:off x="8026400" y="3789680"/>
            <a:ext cx="3616960" cy="1938992"/>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fact that this term can be non-</a:t>
            </a:r>
            <a:r>
              <a:rPr lang="en-US" sz="2400" dirty="0" err="1">
                <a:latin typeface="Arial" panose="020B0604020202020204" pitchFamily="34" charset="0"/>
                <a:cs typeface="Arial" panose="020B0604020202020204" pitchFamily="34" charset="0"/>
              </a:rPr>
              <a:t>negligibile</a:t>
            </a:r>
            <a:r>
              <a:rPr lang="en-US" sz="2400" dirty="0">
                <a:latin typeface="Arial" panose="020B0604020202020204" pitchFamily="34" charset="0"/>
                <a:cs typeface="Arial" panose="020B0604020202020204" pitchFamily="34" charset="0"/>
              </a:rPr>
              <a:t> is the origin of the finite gain error, We will not consider it for now. </a:t>
            </a:r>
          </a:p>
        </p:txBody>
      </p:sp>
      <p:sp>
        <p:nvSpPr>
          <p:cNvPr id="14" name="Rettangolo con angoli arrotondati 13">
            <a:extLst>
              <a:ext uri="{FF2B5EF4-FFF2-40B4-BE49-F238E27FC236}">
                <a16:creationId xmlns:a16="http://schemas.microsoft.com/office/drawing/2014/main" id="{84FAAE48-BCE7-4714-AD3B-9091F037E0E6}"/>
              </a:ext>
            </a:extLst>
          </p:cNvPr>
          <p:cNvSpPr/>
          <p:nvPr/>
        </p:nvSpPr>
        <p:spPr>
          <a:xfrm>
            <a:off x="3342640" y="967896"/>
            <a:ext cx="1467092" cy="109809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Connettore diritto 15">
            <a:extLst>
              <a:ext uri="{FF2B5EF4-FFF2-40B4-BE49-F238E27FC236}">
                <a16:creationId xmlns:a16="http://schemas.microsoft.com/office/drawing/2014/main" id="{1CA56933-25CF-4856-AECF-8F64001285F2}"/>
              </a:ext>
            </a:extLst>
          </p:cNvPr>
          <p:cNvCxnSpPr/>
          <p:nvPr/>
        </p:nvCxnSpPr>
        <p:spPr>
          <a:xfrm flipH="1" flipV="1">
            <a:off x="4809732" y="1981200"/>
            <a:ext cx="3216668" cy="180848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9572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B3031817-B019-4637-8D01-F438654C02E6}"/>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63407EBF-2071-4431-B9C6-A3063B6B4B0B}"/>
              </a:ext>
            </a:extLst>
          </p:cNvPr>
          <p:cNvSpPr>
            <a:spLocks noGrp="1"/>
          </p:cNvSpPr>
          <p:nvPr>
            <p:ph type="sldNum" sz="quarter" idx="12"/>
          </p:nvPr>
        </p:nvSpPr>
        <p:spPr/>
        <p:txBody>
          <a:bodyPr/>
          <a:lstStyle/>
          <a:p>
            <a:fld id="{02055017-B6DE-4C35-A63B-40EADAC97849}" type="slidenum">
              <a:rPr lang="en-US" smtClean="0"/>
              <a:t>14</a:t>
            </a:fld>
            <a:endParaRPr lang="en-US" dirty="0"/>
          </a:p>
        </p:txBody>
      </p:sp>
      <p:graphicFrame>
        <p:nvGraphicFramePr>
          <p:cNvPr id="5" name="Oggetto 4">
            <a:extLst>
              <a:ext uri="{FF2B5EF4-FFF2-40B4-BE49-F238E27FC236}">
                <a16:creationId xmlns:a16="http://schemas.microsoft.com/office/drawing/2014/main" id="{B9B68866-08BC-46D6-A5DD-2EE811D28372}"/>
              </a:ext>
            </a:extLst>
          </p:cNvPr>
          <p:cNvGraphicFramePr>
            <a:graphicFrameLocks noChangeAspect="1"/>
          </p:cNvGraphicFramePr>
          <p:nvPr>
            <p:extLst>
              <p:ext uri="{D42A27DB-BD31-4B8C-83A1-F6EECF244321}">
                <p14:modId xmlns:p14="http://schemas.microsoft.com/office/powerpoint/2010/main" val="1332468112"/>
              </p:ext>
            </p:extLst>
          </p:nvPr>
        </p:nvGraphicFramePr>
        <p:xfrm>
          <a:off x="1393350" y="1500623"/>
          <a:ext cx="3630613" cy="1662112"/>
        </p:xfrm>
        <a:graphic>
          <a:graphicData uri="http://schemas.openxmlformats.org/presentationml/2006/ole">
            <mc:AlternateContent xmlns:mc="http://schemas.openxmlformats.org/markup-compatibility/2006">
              <mc:Choice xmlns:v="urn:schemas-microsoft-com:vml" Requires="v">
                <p:oleObj spid="_x0000_s10386" name="Equation" r:id="rId3" imgW="1346040" imgH="634680" progId="Equation.DSMT4">
                  <p:embed/>
                </p:oleObj>
              </mc:Choice>
              <mc:Fallback>
                <p:oleObj name="Equation" r:id="rId3" imgW="1346040" imgH="634680" progId="Equation.DSMT4">
                  <p:embed/>
                  <p:pic>
                    <p:nvPicPr>
                      <p:cNvPr id="10" name="Oggetto 9">
                        <a:extLst>
                          <a:ext uri="{FF2B5EF4-FFF2-40B4-BE49-F238E27FC236}">
                            <a16:creationId xmlns:a16="http://schemas.microsoft.com/office/drawing/2014/main" id="{E9BF7451-1395-4CB3-92CB-443456C5AC40}"/>
                          </a:ext>
                        </a:extLst>
                      </p:cNvPr>
                      <p:cNvPicPr>
                        <a:picLocks noChangeAspect="1" noChangeArrowheads="1"/>
                      </p:cNvPicPr>
                      <p:nvPr/>
                    </p:nvPicPr>
                    <p:blipFill>
                      <a:blip r:embed="rId4"/>
                      <a:srcRect/>
                      <a:stretch>
                        <a:fillRect/>
                      </a:stretch>
                    </p:blipFill>
                    <p:spPr bwMode="auto">
                      <a:xfrm>
                        <a:off x="1393350" y="1500623"/>
                        <a:ext cx="3630613" cy="1662112"/>
                      </a:xfrm>
                      <a:prstGeom prst="rect">
                        <a:avLst/>
                      </a:prstGeom>
                      <a:noFill/>
                    </p:spPr>
                  </p:pic>
                </p:oleObj>
              </mc:Fallback>
            </mc:AlternateContent>
          </a:graphicData>
        </a:graphic>
      </p:graphicFrame>
      <p:sp>
        <p:nvSpPr>
          <p:cNvPr id="6" name="Titolo 1">
            <a:extLst>
              <a:ext uri="{FF2B5EF4-FFF2-40B4-BE49-F238E27FC236}">
                <a16:creationId xmlns:a16="http://schemas.microsoft.com/office/drawing/2014/main" id="{0A84E63B-B564-4599-9D2C-77D628D26CDF}"/>
              </a:ext>
            </a:extLst>
          </p:cNvPr>
          <p:cNvSpPr>
            <a:spLocks noGrp="1"/>
          </p:cNvSpPr>
          <p:nvPr>
            <p:ph type="title"/>
          </p:nvPr>
        </p:nvSpPr>
        <p:spPr>
          <a:xfrm>
            <a:off x="838200" y="270532"/>
            <a:ext cx="10515600" cy="662397"/>
          </a:xfrm>
        </p:spPr>
        <p:txBody>
          <a:bodyPr/>
          <a:lstStyle/>
          <a:p>
            <a:r>
              <a:rPr lang="en-US"/>
              <a:t>The input voltage of op-amps in the presence of noise</a:t>
            </a:r>
          </a:p>
        </p:txBody>
      </p:sp>
      <p:graphicFrame>
        <p:nvGraphicFramePr>
          <p:cNvPr id="7" name="Oggetto 6">
            <a:extLst>
              <a:ext uri="{FF2B5EF4-FFF2-40B4-BE49-F238E27FC236}">
                <a16:creationId xmlns:a16="http://schemas.microsoft.com/office/drawing/2014/main" id="{14442B52-67DD-4876-A936-8668217226AA}"/>
              </a:ext>
            </a:extLst>
          </p:cNvPr>
          <p:cNvGraphicFramePr>
            <a:graphicFrameLocks noChangeAspect="1"/>
          </p:cNvGraphicFramePr>
          <p:nvPr>
            <p:extLst>
              <p:ext uri="{D42A27DB-BD31-4B8C-83A1-F6EECF244321}">
                <p14:modId xmlns:p14="http://schemas.microsoft.com/office/powerpoint/2010/main" val="3393603855"/>
              </p:ext>
            </p:extLst>
          </p:nvPr>
        </p:nvGraphicFramePr>
        <p:xfrm>
          <a:off x="5283675" y="1500623"/>
          <a:ext cx="5514975" cy="1662112"/>
        </p:xfrm>
        <a:graphic>
          <a:graphicData uri="http://schemas.openxmlformats.org/presentationml/2006/ole">
            <mc:AlternateContent xmlns:mc="http://schemas.openxmlformats.org/markup-compatibility/2006">
              <mc:Choice xmlns:v="urn:schemas-microsoft-com:vml" Requires="v">
                <p:oleObj spid="_x0000_s10387" name="Equation" r:id="rId5" imgW="2044440" imgH="634680" progId="Equation.DSMT4">
                  <p:embed/>
                </p:oleObj>
              </mc:Choice>
              <mc:Fallback>
                <p:oleObj name="Equation" r:id="rId5" imgW="2044440" imgH="634680" progId="Equation.DSMT4">
                  <p:embed/>
                  <p:pic>
                    <p:nvPicPr>
                      <p:cNvPr id="5" name="Oggetto 4">
                        <a:extLst>
                          <a:ext uri="{FF2B5EF4-FFF2-40B4-BE49-F238E27FC236}">
                            <a16:creationId xmlns:a16="http://schemas.microsoft.com/office/drawing/2014/main" id="{B9B68866-08BC-46D6-A5DD-2EE811D28372}"/>
                          </a:ext>
                        </a:extLst>
                      </p:cNvPr>
                      <p:cNvPicPr>
                        <a:picLocks noChangeAspect="1" noChangeArrowheads="1"/>
                      </p:cNvPicPr>
                      <p:nvPr/>
                    </p:nvPicPr>
                    <p:blipFill>
                      <a:blip r:embed="rId6"/>
                      <a:srcRect/>
                      <a:stretch>
                        <a:fillRect/>
                      </a:stretch>
                    </p:blipFill>
                    <p:spPr bwMode="auto">
                      <a:xfrm>
                        <a:off x="5283675" y="1500623"/>
                        <a:ext cx="5514975" cy="1662112"/>
                      </a:xfrm>
                      <a:prstGeom prst="rect">
                        <a:avLst/>
                      </a:prstGeom>
                      <a:noFill/>
                    </p:spPr>
                  </p:pic>
                </p:oleObj>
              </mc:Fallback>
            </mc:AlternateContent>
          </a:graphicData>
        </a:graphic>
      </p:graphicFrame>
      <p:sp>
        <p:nvSpPr>
          <p:cNvPr id="9" name="Parentesi graffa aperta 8">
            <a:extLst>
              <a:ext uri="{FF2B5EF4-FFF2-40B4-BE49-F238E27FC236}">
                <a16:creationId xmlns:a16="http://schemas.microsoft.com/office/drawing/2014/main" id="{089CBC4D-B2B4-4520-BF2B-033D5D0039E0}"/>
              </a:ext>
            </a:extLst>
          </p:cNvPr>
          <p:cNvSpPr/>
          <p:nvPr/>
        </p:nvSpPr>
        <p:spPr>
          <a:xfrm rot="16200000">
            <a:off x="9176387" y="2350136"/>
            <a:ext cx="227329" cy="2019297"/>
          </a:xfrm>
          <a:prstGeom prst="leftBrace">
            <a:avLst>
              <a:gd name="adj1" fmla="val 102083"/>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0" name="Oggetto 9">
            <a:extLst>
              <a:ext uri="{FF2B5EF4-FFF2-40B4-BE49-F238E27FC236}">
                <a16:creationId xmlns:a16="http://schemas.microsoft.com/office/drawing/2014/main" id="{3E698FAD-0152-4D0D-BDD7-99C51BA54A36}"/>
              </a:ext>
            </a:extLst>
          </p:cNvPr>
          <p:cNvGraphicFramePr>
            <a:graphicFrameLocks noChangeAspect="1"/>
          </p:cNvGraphicFramePr>
          <p:nvPr>
            <p:extLst>
              <p:ext uri="{D42A27DB-BD31-4B8C-83A1-F6EECF244321}">
                <p14:modId xmlns:p14="http://schemas.microsoft.com/office/powerpoint/2010/main" val="2265974345"/>
              </p:ext>
            </p:extLst>
          </p:nvPr>
        </p:nvGraphicFramePr>
        <p:xfrm>
          <a:off x="7748588" y="3695266"/>
          <a:ext cx="2946400" cy="631825"/>
        </p:xfrm>
        <a:graphic>
          <a:graphicData uri="http://schemas.openxmlformats.org/presentationml/2006/ole">
            <mc:AlternateContent xmlns:mc="http://schemas.openxmlformats.org/markup-compatibility/2006">
              <mc:Choice xmlns:v="urn:schemas-microsoft-com:vml" Requires="v">
                <p:oleObj spid="_x0000_s10388" name="Equation" r:id="rId7" imgW="1091880" imgH="241200" progId="Equation.DSMT4">
                  <p:embed/>
                </p:oleObj>
              </mc:Choice>
              <mc:Fallback>
                <p:oleObj name="Equation" r:id="rId7" imgW="1091880" imgH="241200" progId="Equation.DSMT4">
                  <p:embed/>
                  <p:pic>
                    <p:nvPicPr>
                      <p:cNvPr id="7" name="Oggetto 6">
                        <a:extLst>
                          <a:ext uri="{FF2B5EF4-FFF2-40B4-BE49-F238E27FC236}">
                            <a16:creationId xmlns:a16="http://schemas.microsoft.com/office/drawing/2014/main" id="{14442B52-67DD-4876-A936-8668217226AA}"/>
                          </a:ext>
                        </a:extLst>
                      </p:cNvPr>
                      <p:cNvPicPr>
                        <a:picLocks noChangeAspect="1" noChangeArrowheads="1"/>
                      </p:cNvPicPr>
                      <p:nvPr/>
                    </p:nvPicPr>
                    <p:blipFill>
                      <a:blip r:embed="rId8"/>
                      <a:srcRect/>
                      <a:stretch>
                        <a:fillRect/>
                      </a:stretch>
                    </p:blipFill>
                    <p:spPr bwMode="auto">
                      <a:xfrm>
                        <a:off x="7748588" y="3695266"/>
                        <a:ext cx="2946400" cy="631825"/>
                      </a:xfrm>
                      <a:prstGeom prst="rect">
                        <a:avLst/>
                      </a:prstGeom>
                      <a:noFill/>
                    </p:spPr>
                  </p:pic>
                </p:oleObj>
              </mc:Fallback>
            </mc:AlternateContent>
          </a:graphicData>
        </a:graphic>
      </p:graphicFrame>
      <p:sp>
        <p:nvSpPr>
          <p:cNvPr id="12" name="Parentesi graffa aperta 11">
            <a:extLst>
              <a:ext uri="{FF2B5EF4-FFF2-40B4-BE49-F238E27FC236}">
                <a16:creationId xmlns:a16="http://schemas.microsoft.com/office/drawing/2014/main" id="{B3ACED75-46BB-4C7B-AD9B-E4266E6491C8}"/>
              </a:ext>
            </a:extLst>
          </p:cNvPr>
          <p:cNvSpPr/>
          <p:nvPr/>
        </p:nvSpPr>
        <p:spPr>
          <a:xfrm rot="16200000">
            <a:off x="6723162" y="2159330"/>
            <a:ext cx="267135" cy="1338580"/>
          </a:xfrm>
          <a:prstGeom prst="leftBrace">
            <a:avLst>
              <a:gd name="adj1" fmla="val 102083"/>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3" name="Oggetto 12">
            <a:extLst>
              <a:ext uri="{FF2B5EF4-FFF2-40B4-BE49-F238E27FC236}">
                <a16:creationId xmlns:a16="http://schemas.microsoft.com/office/drawing/2014/main" id="{1C4D3E65-C3CF-40FC-A988-698779097CA4}"/>
              </a:ext>
            </a:extLst>
          </p:cNvPr>
          <p:cNvGraphicFramePr>
            <a:graphicFrameLocks noChangeAspect="1"/>
          </p:cNvGraphicFramePr>
          <p:nvPr>
            <p:extLst>
              <p:ext uri="{D42A27DB-BD31-4B8C-83A1-F6EECF244321}">
                <p14:modId xmlns:p14="http://schemas.microsoft.com/office/powerpoint/2010/main" val="12056239"/>
              </p:ext>
            </p:extLst>
          </p:nvPr>
        </p:nvGraphicFramePr>
        <p:xfrm>
          <a:off x="6531291" y="3359784"/>
          <a:ext cx="650875" cy="531812"/>
        </p:xfrm>
        <a:graphic>
          <a:graphicData uri="http://schemas.openxmlformats.org/presentationml/2006/ole">
            <mc:AlternateContent xmlns:mc="http://schemas.openxmlformats.org/markup-compatibility/2006">
              <mc:Choice xmlns:v="urn:schemas-microsoft-com:vml" Requires="v">
                <p:oleObj spid="_x0000_s10389" name="Equation" r:id="rId9" imgW="241200" imgH="203040" progId="Equation.DSMT4">
                  <p:embed/>
                </p:oleObj>
              </mc:Choice>
              <mc:Fallback>
                <p:oleObj name="Equation" r:id="rId9" imgW="241200" imgH="203040" progId="Equation.DSMT4">
                  <p:embed/>
                  <p:pic>
                    <p:nvPicPr>
                      <p:cNvPr id="10" name="Oggetto 9">
                        <a:extLst>
                          <a:ext uri="{FF2B5EF4-FFF2-40B4-BE49-F238E27FC236}">
                            <a16:creationId xmlns:a16="http://schemas.microsoft.com/office/drawing/2014/main" id="{3E698FAD-0152-4D0D-BDD7-99C51BA54A36}"/>
                          </a:ext>
                        </a:extLst>
                      </p:cNvPr>
                      <p:cNvPicPr>
                        <a:picLocks noChangeAspect="1" noChangeArrowheads="1"/>
                      </p:cNvPicPr>
                      <p:nvPr/>
                    </p:nvPicPr>
                    <p:blipFill>
                      <a:blip r:embed="rId10"/>
                      <a:srcRect/>
                      <a:stretch>
                        <a:fillRect/>
                      </a:stretch>
                    </p:blipFill>
                    <p:spPr bwMode="auto">
                      <a:xfrm>
                        <a:off x="6531291" y="3359784"/>
                        <a:ext cx="650875" cy="531812"/>
                      </a:xfrm>
                      <a:prstGeom prst="rect">
                        <a:avLst/>
                      </a:prstGeom>
                      <a:noFill/>
                    </p:spPr>
                  </p:pic>
                </p:oleObj>
              </mc:Fallback>
            </mc:AlternateContent>
          </a:graphicData>
        </a:graphic>
      </p:graphicFrame>
      <p:sp>
        <p:nvSpPr>
          <p:cNvPr id="14" name="CasellaDiTesto 13">
            <a:extLst>
              <a:ext uri="{FF2B5EF4-FFF2-40B4-BE49-F238E27FC236}">
                <a16:creationId xmlns:a16="http://schemas.microsoft.com/office/drawing/2014/main" id="{932864DF-071D-49A0-98DF-E8598CF9640F}"/>
              </a:ext>
            </a:extLst>
          </p:cNvPr>
          <p:cNvSpPr txBox="1"/>
          <p:nvPr/>
        </p:nvSpPr>
        <p:spPr>
          <a:xfrm>
            <a:off x="838200" y="4424127"/>
            <a:ext cx="9204960" cy="1323439"/>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At the input of the op-</a:t>
            </a:r>
            <a:r>
              <a:rPr lang="it-IT" sz="2400" dirty="0" err="1">
                <a:latin typeface="Arial" panose="020B0604020202020204" pitchFamily="34" charset="0"/>
                <a:cs typeface="Arial" panose="020B0604020202020204" pitchFamily="34" charset="0"/>
              </a:rPr>
              <a:t>amp</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we</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find</a:t>
            </a:r>
            <a:r>
              <a:rPr lang="it-IT" sz="2400" dirty="0">
                <a:latin typeface="Arial" panose="020B0604020202020204" pitchFamily="34" charset="0"/>
                <a:cs typeface="Arial" panose="020B0604020202020204" pitchFamily="34" charset="0"/>
              </a:rPr>
              <a:t> a low-pass  </a:t>
            </a:r>
            <a:r>
              <a:rPr lang="it-IT" sz="2400" dirty="0" err="1">
                <a:latin typeface="Arial" panose="020B0604020202020204" pitchFamily="34" charset="0"/>
                <a:cs typeface="Arial" panose="020B0604020202020204" pitchFamily="34" charset="0"/>
              </a:rPr>
              <a:t>filtered</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version</a:t>
            </a:r>
            <a:r>
              <a:rPr lang="it-IT" sz="2400" dirty="0">
                <a:latin typeface="Arial" panose="020B0604020202020204" pitchFamily="34" charset="0"/>
                <a:cs typeface="Arial" panose="020B0604020202020204" pitchFamily="34" charset="0"/>
              </a:rPr>
              <a:t> of the input </a:t>
            </a:r>
            <a:r>
              <a:rPr lang="it-IT" sz="2400" dirty="0" err="1">
                <a:latin typeface="Arial" panose="020B0604020202020204" pitchFamily="34" charset="0"/>
                <a:cs typeface="Arial" panose="020B0604020202020204" pitchFamily="34" charset="0"/>
              </a:rPr>
              <a:t>referred</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noise</a:t>
            </a:r>
            <a:endParaRPr lang="it-IT" sz="2400" dirty="0">
              <a:latin typeface="Arial" panose="020B0604020202020204" pitchFamily="34" charset="0"/>
              <a:cs typeface="Arial" panose="020B0604020202020204" pitchFamily="34" charset="0"/>
            </a:endParaRPr>
          </a:p>
          <a:p>
            <a:r>
              <a:rPr lang="it-IT" sz="2400" dirty="0">
                <a:latin typeface="Arial" panose="020B0604020202020204" pitchFamily="34" charset="0"/>
                <a:cs typeface="Arial" panose="020B0604020202020204" pitchFamily="34" charset="0"/>
              </a:rPr>
              <a:t>The </a:t>
            </a:r>
            <a:r>
              <a:rPr lang="it-IT" sz="2400" dirty="0" err="1">
                <a:latin typeface="Arial" panose="020B0604020202020204" pitchFamily="34" charset="0"/>
                <a:cs typeface="Arial" panose="020B0604020202020204" pitchFamily="34" charset="0"/>
              </a:rPr>
              <a:t>cut</a:t>
            </a:r>
            <a:r>
              <a:rPr lang="it-IT" sz="2400" dirty="0">
                <a:latin typeface="Arial" panose="020B0604020202020204" pitchFamily="34" charset="0"/>
                <a:cs typeface="Arial" panose="020B0604020202020204" pitchFamily="34" charset="0"/>
              </a:rPr>
              <a:t>-off frequency of the filter </a:t>
            </a:r>
            <a:r>
              <a:rPr lang="it-IT" sz="2400" dirty="0" err="1">
                <a:latin typeface="Arial" panose="020B0604020202020204" pitchFamily="34" charset="0"/>
                <a:cs typeface="Arial" panose="020B0604020202020204" pitchFamily="34" charset="0"/>
              </a:rPr>
              <a:t>is</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nearly</a:t>
            </a:r>
            <a:r>
              <a:rPr lang="it-IT" sz="2400" i="1" dirty="0">
                <a:latin typeface="Arial" panose="020B0604020202020204" pitchFamily="34" charset="0"/>
                <a:cs typeface="Arial" panose="020B0604020202020204" pitchFamily="34" charset="0"/>
              </a:rPr>
              <a:t> </a:t>
            </a:r>
            <a:r>
              <a:rPr lang="it-IT" sz="3200" b="1" i="1" dirty="0">
                <a:latin typeface="Symbol" panose="05050102010706020507" pitchFamily="18" charset="2"/>
                <a:cs typeface="Arial" panose="020B0604020202020204" pitchFamily="34" charset="0"/>
              </a:rPr>
              <a:t>b</a:t>
            </a:r>
            <a:r>
              <a:rPr lang="it-IT" sz="3200" b="1" i="1" baseline="-25000" dirty="0">
                <a:latin typeface="Arial" panose="020B0604020202020204" pitchFamily="34" charset="0"/>
                <a:cs typeface="Arial" panose="020B0604020202020204" pitchFamily="34" charset="0"/>
              </a:rPr>
              <a:t>0</a:t>
            </a:r>
            <a:r>
              <a:rPr lang="it-IT" sz="3200" b="1" i="1" dirty="0">
                <a:latin typeface="Arial" panose="020B0604020202020204" pitchFamily="34" charset="0"/>
                <a:cs typeface="Arial" panose="020B0604020202020204" pitchFamily="34" charset="0"/>
              </a:rPr>
              <a:t>f</a:t>
            </a:r>
            <a:r>
              <a:rPr lang="it-IT" sz="3200" b="1" i="1" baseline="-25000" dirty="0">
                <a:latin typeface="Arial" panose="020B0604020202020204" pitchFamily="34" charset="0"/>
                <a:cs typeface="Arial" panose="020B0604020202020204" pitchFamily="34" charset="0"/>
              </a:rPr>
              <a:t>0</a:t>
            </a:r>
            <a:endParaRPr lang="en-US" sz="3200" b="1" i="1" baseline="-25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2394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61219" y="0"/>
            <a:ext cx="10515600" cy="662397"/>
          </a:xfrm>
        </p:spPr>
        <p:txBody>
          <a:bodyPr/>
          <a:lstStyle/>
          <a:p>
            <a:r>
              <a:rPr lang="en-US" dirty="0"/>
              <a:t>A few examples</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15</a:t>
            </a:fld>
            <a:endParaRPr lang="en-US" dirty="0"/>
          </a:p>
        </p:txBody>
      </p:sp>
      <p:pic>
        <p:nvPicPr>
          <p:cNvPr id="11266" name="Picture 2" descr="CAP_SC_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7722" y="470667"/>
            <a:ext cx="6002594" cy="5747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1851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Charges through capacitors: </a:t>
            </a:r>
            <a:r>
              <a:rPr lang="en-US" dirty="0" err="1"/>
              <a:t>convenctions</a:t>
            </a:r>
            <a:endParaRPr lang="en-US" dirty="0"/>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16</a:t>
            </a:fld>
            <a:endParaRPr lang="en-US" dirty="0"/>
          </a:p>
        </p:txBody>
      </p:sp>
      <p:pic>
        <p:nvPicPr>
          <p:cNvPr id="12290" name="Picture 2" descr="CAP_SC_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6098" y="1917774"/>
            <a:ext cx="1747983" cy="2904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Oggetto 5"/>
          <p:cNvGraphicFramePr>
            <a:graphicFrameLocks noChangeAspect="1"/>
          </p:cNvGraphicFramePr>
          <p:nvPr>
            <p:extLst>
              <p:ext uri="{D42A27DB-BD31-4B8C-83A1-F6EECF244321}">
                <p14:modId xmlns:p14="http://schemas.microsoft.com/office/powerpoint/2010/main" val="46216221"/>
              </p:ext>
            </p:extLst>
          </p:nvPr>
        </p:nvGraphicFramePr>
        <p:xfrm>
          <a:off x="4676976" y="2613843"/>
          <a:ext cx="7094589" cy="1121185"/>
        </p:xfrm>
        <a:graphic>
          <a:graphicData uri="http://schemas.openxmlformats.org/presentationml/2006/ole">
            <mc:AlternateContent xmlns:mc="http://schemas.openxmlformats.org/markup-compatibility/2006">
              <mc:Choice xmlns:v="urn:schemas-microsoft-com:vml" Requires="v">
                <p:oleObj spid="_x0000_s12355" name="Equation" r:id="rId4" imgW="1930320" imgH="291960" progId="Equation.DSMT4">
                  <p:embed/>
                </p:oleObj>
              </mc:Choice>
              <mc:Fallback>
                <p:oleObj name="Equation" r:id="rId4" imgW="1930320" imgH="291960" progId="Equation.DSMT4">
                  <p:embed/>
                  <p:pic>
                    <p:nvPicPr>
                      <p:cNvPr id="0" name="Object 3"/>
                      <p:cNvPicPr>
                        <a:picLocks noChangeAspect="1" noChangeArrowheads="1"/>
                      </p:cNvPicPr>
                      <p:nvPr/>
                    </p:nvPicPr>
                    <p:blipFill>
                      <a:blip r:embed="rId5"/>
                      <a:srcRect/>
                      <a:stretch>
                        <a:fillRect/>
                      </a:stretch>
                    </p:blipFill>
                    <p:spPr bwMode="auto">
                      <a:xfrm>
                        <a:off x="4676976" y="2613843"/>
                        <a:ext cx="7094589" cy="1121185"/>
                      </a:xfrm>
                      <a:prstGeom prst="rect">
                        <a:avLst/>
                      </a:prstGeom>
                      <a:noFill/>
                    </p:spPr>
                  </p:pic>
                </p:oleObj>
              </mc:Fallback>
            </mc:AlternateContent>
          </a:graphicData>
        </a:graphic>
      </p:graphicFrame>
      <p:graphicFrame>
        <p:nvGraphicFramePr>
          <p:cNvPr id="8" name="Oggetto 7"/>
          <p:cNvGraphicFramePr>
            <a:graphicFrameLocks noChangeAspect="1"/>
          </p:cNvGraphicFramePr>
          <p:nvPr>
            <p:extLst>
              <p:ext uri="{D42A27DB-BD31-4B8C-83A1-F6EECF244321}">
                <p14:modId xmlns:p14="http://schemas.microsoft.com/office/powerpoint/2010/main" val="4090929196"/>
              </p:ext>
            </p:extLst>
          </p:nvPr>
        </p:nvGraphicFramePr>
        <p:xfrm>
          <a:off x="4694063" y="3723784"/>
          <a:ext cx="4378936" cy="1471153"/>
        </p:xfrm>
        <a:graphic>
          <a:graphicData uri="http://schemas.openxmlformats.org/presentationml/2006/ole">
            <mc:AlternateContent xmlns:mc="http://schemas.openxmlformats.org/markup-compatibility/2006">
              <mc:Choice xmlns:v="urn:schemas-microsoft-com:vml" Requires="v">
                <p:oleObj spid="_x0000_s12356" name="Equation" r:id="rId6" imgW="1104840" imgH="355320" progId="Equation.DSMT4">
                  <p:embed/>
                </p:oleObj>
              </mc:Choice>
              <mc:Fallback>
                <p:oleObj name="Equation" r:id="rId6" imgW="1104840" imgH="355320" progId="Equation.DSMT4">
                  <p:embed/>
                  <p:pic>
                    <p:nvPicPr>
                      <p:cNvPr id="0" name=""/>
                      <p:cNvPicPr>
                        <a:picLocks noChangeAspect="1" noChangeArrowheads="1"/>
                      </p:cNvPicPr>
                      <p:nvPr/>
                    </p:nvPicPr>
                    <p:blipFill>
                      <a:blip r:embed="rId7"/>
                      <a:srcRect/>
                      <a:stretch>
                        <a:fillRect/>
                      </a:stretch>
                    </p:blipFill>
                    <p:spPr bwMode="auto">
                      <a:xfrm>
                        <a:off x="4694063" y="3723784"/>
                        <a:ext cx="4378936" cy="1471153"/>
                      </a:xfrm>
                      <a:prstGeom prst="rect">
                        <a:avLst/>
                      </a:prstGeom>
                      <a:noFill/>
                    </p:spPr>
                  </p:pic>
                </p:oleObj>
              </mc:Fallback>
            </mc:AlternateContent>
          </a:graphicData>
        </a:graphic>
      </p:graphicFrame>
      <p:sp>
        <p:nvSpPr>
          <p:cNvPr id="7" name="CasellaDiTesto 6"/>
          <p:cNvSpPr txBox="1"/>
          <p:nvPr/>
        </p:nvSpPr>
        <p:spPr>
          <a:xfrm>
            <a:off x="4483510" y="1283110"/>
            <a:ext cx="5604387" cy="1015663"/>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Charge that pass through the capacitor from time </a:t>
            </a:r>
            <a:r>
              <a:rPr lang="en-US" sz="3600" i="1" dirty="0" err="1">
                <a:latin typeface="Arial" panose="020B0604020202020204" pitchFamily="34" charset="0"/>
                <a:cs typeface="Arial" panose="020B0604020202020204" pitchFamily="34" charset="0"/>
              </a:rPr>
              <a:t>t</a:t>
            </a:r>
            <a:r>
              <a:rPr lang="en-US" sz="3600" i="1" baseline="-25000" dirty="0" err="1">
                <a:latin typeface="Arial" panose="020B0604020202020204" pitchFamily="34" charset="0"/>
                <a:cs typeface="Arial" panose="020B0604020202020204" pitchFamily="34" charset="0"/>
              </a:rPr>
              <a:t>i</a:t>
            </a:r>
            <a:r>
              <a:rPr lang="en-US" sz="2400" dirty="0">
                <a:latin typeface="Arial" panose="020B0604020202020204" pitchFamily="34" charset="0"/>
                <a:cs typeface="Arial" panose="020B0604020202020204" pitchFamily="34" charset="0"/>
              </a:rPr>
              <a:t> to time </a:t>
            </a:r>
            <a:r>
              <a:rPr lang="en-US" sz="3600" i="1" dirty="0" err="1">
                <a:latin typeface="Arial" panose="020B0604020202020204" pitchFamily="34" charset="0"/>
                <a:cs typeface="Arial" panose="020B0604020202020204" pitchFamily="34" charset="0"/>
              </a:rPr>
              <a:t>t</a:t>
            </a:r>
            <a:r>
              <a:rPr lang="en-US" sz="3600" i="1" baseline="-25000" dirty="0" err="1">
                <a:latin typeface="Arial" panose="020B0604020202020204" pitchFamily="34" charset="0"/>
                <a:cs typeface="Arial" panose="020B0604020202020204" pitchFamily="34" charset="0"/>
              </a:rPr>
              <a:t>f</a:t>
            </a:r>
            <a:endParaRPr lang="en-US" sz="3600" i="1" baseline="-25000" dirty="0">
              <a:latin typeface="Arial" panose="020B0604020202020204" pitchFamily="34" charset="0"/>
              <a:cs typeface="Arial" panose="020B0604020202020204" pitchFamily="34" charset="0"/>
            </a:endParaRPr>
          </a:p>
        </p:txBody>
      </p:sp>
      <p:cxnSp>
        <p:nvCxnSpPr>
          <p:cNvPr id="10" name="Connettore 2 9"/>
          <p:cNvCxnSpPr/>
          <p:nvPr/>
        </p:nvCxnSpPr>
        <p:spPr>
          <a:xfrm>
            <a:off x="3451123" y="4100052"/>
            <a:ext cx="0" cy="884903"/>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1" name="CasellaDiTesto 10"/>
          <p:cNvSpPr txBox="1"/>
          <p:nvPr/>
        </p:nvSpPr>
        <p:spPr>
          <a:xfrm>
            <a:off x="3486874" y="4136196"/>
            <a:ext cx="877163" cy="646331"/>
          </a:xfrm>
          <a:prstGeom prst="rect">
            <a:avLst/>
          </a:prstGeom>
          <a:noFill/>
        </p:spPr>
        <p:txBody>
          <a:bodyPr wrap="none" rtlCol="0">
            <a:spAutoFit/>
          </a:bodyPr>
          <a:lstStyle/>
          <a:p>
            <a:r>
              <a:rPr lang="en-US" sz="3600" i="1" dirty="0" err="1">
                <a:latin typeface="Arial" panose="020B0604020202020204" pitchFamily="34" charset="0"/>
                <a:cs typeface="Arial" panose="020B0604020202020204" pitchFamily="34" charset="0"/>
              </a:rPr>
              <a:t>i</a:t>
            </a:r>
            <a:r>
              <a:rPr lang="en-US" sz="3600" i="1" baseline="-25000" dirty="0" err="1">
                <a:latin typeface="Arial" panose="020B0604020202020204" pitchFamily="34" charset="0"/>
                <a:cs typeface="Arial" panose="020B0604020202020204" pitchFamily="34" charset="0"/>
              </a:rPr>
              <a:t>c</a:t>
            </a:r>
            <a:r>
              <a:rPr lang="en-US" sz="3600" i="1" dirty="0">
                <a:latin typeface="Arial" panose="020B0604020202020204" pitchFamily="34" charset="0"/>
                <a:cs typeface="Arial" panose="020B0604020202020204" pitchFamily="34" charset="0"/>
              </a:rPr>
              <a:t>(t)</a:t>
            </a:r>
          </a:p>
        </p:txBody>
      </p:sp>
    </p:spTree>
    <p:extLst>
      <p:ext uri="{BB962C8B-B14F-4D97-AF65-F5344CB8AC3E}">
        <p14:creationId xmlns:p14="http://schemas.microsoft.com/office/powerpoint/2010/main" val="76004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B147C2-68A9-4621-A497-E668A39A927D}"/>
              </a:ext>
            </a:extLst>
          </p:cNvPr>
          <p:cNvSpPr>
            <a:spLocks noGrp="1"/>
          </p:cNvSpPr>
          <p:nvPr>
            <p:ph type="title"/>
          </p:nvPr>
        </p:nvSpPr>
        <p:spPr/>
        <p:txBody>
          <a:bodyPr/>
          <a:lstStyle/>
          <a:p>
            <a:r>
              <a:rPr lang="it-IT" dirty="0"/>
              <a:t>SC </a:t>
            </a:r>
            <a:r>
              <a:rPr lang="it-IT" dirty="0" err="1"/>
              <a:t>interface</a:t>
            </a:r>
            <a:r>
              <a:rPr lang="it-IT" dirty="0"/>
              <a:t> for capacitive </a:t>
            </a:r>
            <a:r>
              <a:rPr lang="it-IT" dirty="0" err="1"/>
              <a:t>sensors</a:t>
            </a:r>
            <a:endParaRPr lang="en-US" dirty="0"/>
          </a:p>
        </p:txBody>
      </p:sp>
      <p:sp>
        <p:nvSpPr>
          <p:cNvPr id="3" name="Segnaposto piè di pagina 2">
            <a:extLst>
              <a:ext uri="{FF2B5EF4-FFF2-40B4-BE49-F238E27FC236}">
                <a16:creationId xmlns:a16="http://schemas.microsoft.com/office/drawing/2014/main" id="{131FF3AE-D827-405F-9014-52C4AE88A11E}"/>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C2606D79-EC34-4363-8BB6-B465F0A4DB01}"/>
              </a:ext>
            </a:extLst>
          </p:cNvPr>
          <p:cNvSpPr>
            <a:spLocks noGrp="1"/>
          </p:cNvSpPr>
          <p:nvPr>
            <p:ph type="sldNum" sz="quarter" idx="12"/>
          </p:nvPr>
        </p:nvSpPr>
        <p:spPr/>
        <p:txBody>
          <a:bodyPr/>
          <a:lstStyle/>
          <a:p>
            <a:fld id="{02055017-B6DE-4C35-A63B-40EADAC97849}" type="slidenum">
              <a:rPr lang="en-US" smtClean="0"/>
              <a:t>17</a:t>
            </a:fld>
            <a:endParaRPr lang="en-US" dirty="0"/>
          </a:p>
        </p:txBody>
      </p:sp>
      <p:pic>
        <p:nvPicPr>
          <p:cNvPr id="13314" name="Picture 2">
            <a:extLst>
              <a:ext uri="{FF2B5EF4-FFF2-40B4-BE49-F238E27FC236}">
                <a16:creationId xmlns:a16="http://schemas.microsoft.com/office/drawing/2014/main" id="{143DB340-D355-46CE-BD2E-82A32D1D1A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1341" y="1693727"/>
            <a:ext cx="6825343" cy="3996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3">
            <a:extLst>
              <a:ext uri="{FF2B5EF4-FFF2-40B4-BE49-F238E27FC236}">
                <a16:creationId xmlns:a16="http://schemas.microsoft.com/office/drawing/2014/main" id="{85DB1F1E-66C3-485D-BAA4-480773E1C59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48914" y="1259657"/>
            <a:ext cx="3184582" cy="169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e 5">
            <a:extLst>
              <a:ext uri="{FF2B5EF4-FFF2-40B4-BE49-F238E27FC236}">
                <a16:creationId xmlns:a16="http://schemas.microsoft.com/office/drawing/2014/main" id="{7283330D-DEC8-46BC-9A3B-372961899E0E}"/>
              </a:ext>
            </a:extLst>
          </p:cNvPr>
          <p:cNvSpPr/>
          <p:nvPr/>
        </p:nvSpPr>
        <p:spPr>
          <a:xfrm>
            <a:off x="6096000" y="1422401"/>
            <a:ext cx="1756229" cy="1534920"/>
          </a:xfrm>
          <a:prstGeom prst="ellipse">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Elemento grafico 6">
            <a:extLst>
              <a:ext uri="{FF2B5EF4-FFF2-40B4-BE49-F238E27FC236}">
                <a16:creationId xmlns:a16="http://schemas.microsoft.com/office/drawing/2014/main" id="{F2FA03BC-08E6-4516-9DE6-EE422A4553B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871212" y="3900681"/>
            <a:ext cx="1714500" cy="1352550"/>
          </a:xfrm>
          <a:prstGeom prst="rect">
            <a:avLst/>
          </a:prstGeom>
        </p:spPr>
      </p:pic>
      <p:sp>
        <p:nvSpPr>
          <p:cNvPr id="10" name="Ovale 9">
            <a:extLst>
              <a:ext uri="{FF2B5EF4-FFF2-40B4-BE49-F238E27FC236}">
                <a16:creationId xmlns:a16="http://schemas.microsoft.com/office/drawing/2014/main" id="{7C244243-AC56-4149-ABD7-049182307208}"/>
              </a:ext>
            </a:extLst>
          </p:cNvPr>
          <p:cNvSpPr/>
          <p:nvPr/>
        </p:nvSpPr>
        <p:spPr>
          <a:xfrm>
            <a:off x="8944430" y="3502410"/>
            <a:ext cx="1756229" cy="1882389"/>
          </a:xfrm>
          <a:prstGeom prst="ellipse">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Connettore diritto 8">
            <a:extLst>
              <a:ext uri="{FF2B5EF4-FFF2-40B4-BE49-F238E27FC236}">
                <a16:creationId xmlns:a16="http://schemas.microsoft.com/office/drawing/2014/main" id="{0AEB0E5F-1EC1-4B19-AD9C-C2D710A504D7}"/>
              </a:ext>
            </a:extLst>
          </p:cNvPr>
          <p:cNvCxnSpPr>
            <a:cxnSpLocks/>
          </p:cNvCxnSpPr>
          <p:nvPr/>
        </p:nvCxnSpPr>
        <p:spPr>
          <a:xfrm flipH="1" flipV="1">
            <a:off x="7414986" y="2836205"/>
            <a:ext cx="1714500" cy="1064477"/>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id="{725E02E7-530D-44F0-A5CC-BCBC441C5A65}"/>
              </a:ext>
            </a:extLst>
          </p:cNvPr>
          <p:cNvSpPr txBox="1"/>
          <p:nvPr/>
        </p:nvSpPr>
        <p:spPr>
          <a:xfrm>
            <a:off x="8241835" y="5474693"/>
            <a:ext cx="3491661" cy="461665"/>
          </a:xfrm>
          <a:prstGeom prst="rect">
            <a:avLst/>
          </a:prstGeom>
          <a:noFill/>
        </p:spPr>
        <p:txBody>
          <a:bodyPr wrap="none" rtlCol="0">
            <a:spAutoFit/>
          </a:bodyPr>
          <a:lstStyle/>
          <a:p>
            <a:r>
              <a:rPr lang="it-IT" sz="2400" dirty="0" err="1">
                <a:latin typeface="Arial" panose="020B0604020202020204" pitchFamily="34" charset="0"/>
                <a:cs typeface="Arial" panose="020B0604020202020204" pitchFamily="34" charset="0"/>
              </a:rPr>
              <a:t>possible</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implementation</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026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3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B73150E-739E-455C-B945-29584BBBA460}"/>
              </a:ext>
            </a:extLst>
          </p:cNvPr>
          <p:cNvSpPr>
            <a:spLocks noGrp="1"/>
          </p:cNvSpPr>
          <p:nvPr>
            <p:ph type="title"/>
          </p:nvPr>
        </p:nvSpPr>
        <p:spPr/>
        <p:txBody>
          <a:bodyPr/>
          <a:lstStyle/>
          <a:p>
            <a:r>
              <a:rPr lang="it-IT" dirty="0" err="1"/>
              <a:t>Phase</a:t>
            </a:r>
            <a:r>
              <a:rPr lang="it-IT" dirty="0"/>
              <a:t> 1: </a:t>
            </a:r>
            <a:r>
              <a:rPr lang="it-IT" dirty="0" err="1"/>
              <a:t>Capacitor</a:t>
            </a:r>
            <a:r>
              <a:rPr lang="it-IT" dirty="0"/>
              <a:t> </a:t>
            </a:r>
            <a:r>
              <a:rPr lang="it-IT" dirty="0" err="1"/>
              <a:t>voltages</a:t>
            </a:r>
            <a:endParaRPr lang="en-US" dirty="0"/>
          </a:p>
        </p:txBody>
      </p:sp>
      <p:sp>
        <p:nvSpPr>
          <p:cNvPr id="3" name="Segnaposto piè di pagina 2">
            <a:extLst>
              <a:ext uri="{FF2B5EF4-FFF2-40B4-BE49-F238E27FC236}">
                <a16:creationId xmlns:a16="http://schemas.microsoft.com/office/drawing/2014/main" id="{15716E07-78AD-49B1-9A95-B137547F6EB8}"/>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1B6E3D69-3210-44AE-9C27-3B441B4D14DD}"/>
              </a:ext>
            </a:extLst>
          </p:cNvPr>
          <p:cNvSpPr>
            <a:spLocks noGrp="1"/>
          </p:cNvSpPr>
          <p:nvPr>
            <p:ph type="sldNum" sz="quarter" idx="12"/>
          </p:nvPr>
        </p:nvSpPr>
        <p:spPr/>
        <p:txBody>
          <a:bodyPr/>
          <a:lstStyle/>
          <a:p>
            <a:fld id="{02055017-B6DE-4C35-A63B-40EADAC97849}" type="slidenum">
              <a:rPr lang="en-US" smtClean="0"/>
              <a:t>18</a:t>
            </a:fld>
            <a:endParaRPr lang="en-US" dirty="0"/>
          </a:p>
        </p:txBody>
      </p:sp>
      <p:pic>
        <p:nvPicPr>
          <p:cNvPr id="5" name="Picture 3">
            <a:extLst>
              <a:ext uri="{FF2B5EF4-FFF2-40B4-BE49-F238E27FC236}">
                <a16:creationId xmlns:a16="http://schemas.microsoft.com/office/drawing/2014/main" id="{7766274C-B001-460C-8070-2CFECFE28B9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0567" y="2378664"/>
            <a:ext cx="4927033" cy="2626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Oggetto 6">
            <a:extLst>
              <a:ext uri="{FF2B5EF4-FFF2-40B4-BE49-F238E27FC236}">
                <a16:creationId xmlns:a16="http://schemas.microsoft.com/office/drawing/2014/main" id="{2E971304-4F02-4539-8A51-9E0E6660B347}"/>
              </a:ext>
            </a:extLst>
          </p:cNvPr>
          <p:cNvGraphicFramePr>
            <a:graphicFrameLocks noChangeAspect="1"/>
          </p:cNvGraphicFramePr>
          <p:nvPr>
            <p:extLst>
              <p:ext uri="{D42A27DB-BD31-4B8C-83A1-F6EECF244321}">
                <p14:modId xmlns:p14="http://schemas.microsoft.com/office/powerpoint/2010/main" val="2361788917"/>
              </p:ext>
            </p:extLst>
          </p:nvPr>
        </p:nvGraphicFramePr>
        <p:xfrm>
          <a:off x="7080249" y="1528738"/>
          <a:ext cx="2412900" cy="603000"/>
        </p:xfrm>
        <a:graphic>
          <a:graphicData uri="http://schemas.openxmlformats.org/presentationml/2006/ole">
            <mc:AlternateContent xmlns:mc="http://schemas.openxmlformats.org/markup-compatibility/2006">
              <mc:Choice xmlns:v="urn:schemas-microsoft-com:vml" Requires="v">
                <p:oleObj spid="_x0000_s14527" name="Equation" r:id="rId4" imgW="965160" imgH="241200" progId="Equation.DSMT4">
                  <p:embed/>
                </p:oleObj>
              </mc:Choice>
              <mc:Fallback>
                <p:oleObj name="Equation" r:id="rId4" imgW="965160" imgH="241200" progId="Equation.DSMT4">
                  <p:embed/>
                  <p:pic>
                    <p:nvPicPr>
                      <p:cNvPr id="0" name="Object 1"/>
                      <p:cNvPicPr>
                        <a:picLocks noChangeAspect="1" noChangeArrowheads="1"/>
                      </p:cNvPicPr>
                      <p:nvPr/>
                    </p:nvPicPr>
                    <p:blipFill>
                      <a:blip r:embed="rId5"/>
                      <a:srcRect/>
                      <a:stretch>
                        <a:fillRect/>
                      </a:stretch>
                    </p:blipFill>
                    <p:spPr bwMode="auto">
                      <a:xfrm>
                        <a:off x="7080249" y="1528738"/>
                        <a:ext cx="2412900" cy="603000"/>
                      </a:xfrm>
                      <a:prstGeom prst="rect">
                        <a:avLst/>
                      </a:prstGeom>
                      <a:noFill/>
                    </p:spPr>
                  </p:pic>
                </p:oleObj>
              </mc:Fallback>
            </mc:AlternateContent>
          </a:graphicData>
        </a:graphic>
      </p:graphicFrame>
      <p:graphicFrame>
        <p:nvGraphicFramePr>
          <p:cNvPr id="8" name="Oggetto 7">
            <a:extLst>
              <a:ext uri="{FF2B5EF4-FFF2-40B4-BE49-F238E27FC236}">
                <a16:creationId xmlns:a16="http://schemas.microsoft.com/office/drawing/2014/main" id="{AF889054-BAD8-4050-9F73-9EC489FF9A85}"/>
              </a:ext>
            </a:extLst>
          </p:cNvPr>
          <p:cNvGraphicFramePr>
            <a:graphicFrameLocks noChangeAspect="1"/>
          </p:cNvGraphicFramePr>
          <p:nvPr>
            <p:extLst>
              <p:ext uri="{D42A27DB-BD31-4B8C-83A1-F6EECF244321}">
                <p14:modId xmlns:p14="http://schemas.microsoft.com/office/powerpoint/2010/main" val="1542162224"/>
              </p:ext>
            </p:extLst>
          </p:nvPr>
        </p:nvGraphicFramePr>
        <p:xfrm>
          <a:off x="7080249" y="2190062"/>
          <a:ext cx="1714500" cy="603000"/>
        </p:xfrm>
        <a:graphic>
          <a:graphicData uri="http://schemas.openxmlformats.org/presentationml/2006/ole">
            <mc:AlternateContent xmlns:mc="http://schemas.openxmlformats.org/markup-compatibility/2006">
              <mc:Choice xmlns:v="urn:schemas-microsoft-com:vml" Requires="v">
                <p:oleObj spid="_x0000_s14528" name="Equation" r:id="rId6" imgW="685800" imgH="241200" progId="Equation.DSMT4">
                  <p:embed/>
                </p:oleObj>
              </mc:Choice>
              <mc:Fallback>
                <p:oleObj name="Equation" r:id="rId6" imgW="685800" imgH="241200" progId="Equation.DSMT4">
                  <p:embed/>
                  <p:pic>
                    <p:nvPicPr>
                      <p:cNvPr id="7" name="Oggetto 6">
                        <a:extLst>
                          <a:ext uri="{FF2B5EF4-FFF2-40B4-BE49-F238E27FC236}">
                            <a16:creationId xmlns:a16="http://schemas.microsoft.com/office/drawing/2014/main" id="{2E971304-4F02-4539-8A51-9E0E6660B347}"/>
                          </a:ext>
                        </a:extLst>
                      </p:cNvPr>
                      <p:cNvPicPr>
                        <a:picLocks noChangeAspect="1" noChangeArrowheads="1"/>
                      </p:cNvPicPr>
                      <p:nvPr/>
                    </p:nvPicPr>
                    <p:blipFill>
                      <a:blip r:embed="rId7"/>
                      <a:srcRect/>
                      <a:stretch>
                        <a:fillRect/>
                      </a:stretch>
                    </p:blipFill>
                    <p:spPr bwMode="auto">
                      <a:xfrm>
                        <a:off x="7080249" y="2190062"/>
                        <a:ext cx="1714500" cy="603000"/>
                      </a:xfrm>
                      <a:prstGeom prst="rect">
                        <a:avLst/>
                      </a:prstGeom>
                      <a:noFill/>
                    </p:spPr>
                  </p:pic>
                </p:oleObj>
              </mc:Fallback>
            </mc:AlternateContent>
          </a:graphicData>
        </a:graphic>
      </p:graphicFrame>
      <p:graphicFrame>
        <p:nvGraphicFramePr>
          <p:cNvPr id="9" name="Oggetto 8">
            <a:extLst>
              <a:ext uri="{FF2B5EF4-FFF2-40B4-BE49-F238E27FC236}">
                <a16:creationId xmlns:a16="http://schemas.microsoft.com/office/drawing/2014/main" id="{A17B8BE7-7322-4862-8E28-6544BF0489A8}"/>
              </a:ext>
            </a:extLst>
          </p:cNvPr>
          <p:cNvGraphicFramePr>
            <a:graphicFrameLocks noChangeAspect="1"/>
          </p:cNvGraphicFramePr>
          <p:nvPr>
            <p:extLst>
              <p:ext uri="{D42A27DB-BD31-4B8C-83A1-F6EECF244321}">
                <p14:modId xmlns:p14="http://schemas.microsoft.com/office/powerpoint/2010/main" val="888007871"/>
              </p:ext>
            </p:extLst>
          </p:nvPr>
        </p:nvGraphicFramePr>
        <p:xfrm>
          <a:off x="7080249" y="2851386"/>
          <a:ext cx="1492200" cy="603000"/>
        </p:xfrm>
        <a:graphic>
          <a:graphicData uri="http://schemas.openxmlformats.org/presentationml/2006/ole">
            <mc:AlternateContent xmlns:mc="http://schemas.openxmlformats.org/markup-compatibility/2006">
              <mc:Choice xmlns:v="urn:schemas-microsoft-com:vml" Requires="v">
                <p:oleObj spid="_x0000_s14529" name="Equation" r:id="rId8" imgW="596880" imgH="241200" progId="Equation.DSMT4">
                  <p:embed/>
                </p:oleObj>
              </mc:Choice>
              <mc:Fallback>
                <p:oleObj name="Equation" r:id="rId8" imgW="596880" imgH="241200" progId="Equation.DSMT4">
                  <p:embed/>
                  <p:pic>
                    <p:nvPicPr>
                      <p:cNvPr id="8" name="Oggetto 7">
                        <a:extLst>
                          <a:ext uri="{FF2B5EF4-FFF2-40B4-BE49-F238E27FC236}">
                            <a16:creationId xmlns:a16="http://schemas.microsoft.com/office/drawing/2014/main" id="{AF889054-BAD8-4050-9F73-9EC489FF9A85}"/>
                          </a:ext>
                        </a:extLst>
                      </p:cNvPr>
                      <p:cNvPicPr>
                        <a:picLocks noChangeAspect="1" noChangeArrowheads="1"/>
                      </p:cNvPicPr>
                      <p:nvPr/>
                    </p:nvPicPr>
                    <p:blipFill>
                      <a:blip r:embed="rId9"/>
                      <a:srcRect/>
                      <a:stretch>
                        <a:fillRect/>
                      </a:stretch>
                    </p:blipFill>
                    <p:spPr bwMode="auto">
                      <a:xfrm>
                        <a:off x="7080249" y="2851386"/>
                        <a:ext cx="1492200" cy="603000"/>
                      </a:xfrm>
                      <a:prstGeom prst="rect">
                        <a:avLst/>
                      </a:prstGeom>
                      <a:noFill/>
                    </p:spPr>
                  </p:pic>
                </p:oleObj>
              </mc:Fallback>
            </mc:AlternateContent>
          </a:graphicData>
        </a:graphic>
      </p:graphicFrame>
      <p:graphicFrame>
        <p:nvGraphicFramePr>
          <p:cNvPr id="10" name="Oggetto 9">
            <a:extLst>
              <a:ext uri="{FF2B5EF4-FFF2-40B4-BE49-F238E27FC236}">
                <a16:creationId xmlns:a16="http://schemas.microsoft.com/office/drawing/2014/main" id="{F7FCE484-59D9-41C7-941F-F5B271BAA4B4}"/>
              </a:ext>
            </a:extLst>
          </p:cNvPr>
          <p:cNvGraphicFramePr>
            <a:graphicFrameLocks noChangeAspect="1"/>
          </p:cNvGraphicFramePr>
          <p:nvPr>
            <p:extLst>
              <p:ext uri="{D42A27DB-BD31-4B8C-83A1-F6EECF244321}">
                <p14:modId xmlns:p14="http://schemas.microsoft.com/office/powerpoint/2010/main" val="2972970253"/>
              </p:ext>
            </p:extLst>
          </p:nvPr>
        </p:nvGraphicFramePr>
        <p:xfrm>
          <a:off x="3055938" y="1619250"/>
          <a:ext cx="868362" cy="782638"/>
        </p:xfrm>
        <a:graphic>
          <a:graphicData uri="http://schemas.openxmlformats.org/presentationml/2006/ole">
            <mc:AlternateContent xmlns:mc="http://schemas.openxmlformats.org/markup-compatibility/2006">
              <mc:Choice xmlns:v="urn:schemas-microsoft-com:vml" Requires="v">
                <p:oleObj spid="_x0000_s14530" name="Equation" r:id="rId10" imgW="253800" imgH="228600" progId="Equation.DSMT4">
                  <p:embed/>
                </p:oleObj>
              </mc:Choice>
              <mc:Fallback>
                <p:oleObj name="Equation" r:id="rId10" imgW="253800" imgH="228600" progId="Equation.DSMT4">
                  <p:embed/>
                  <p:pic>
                    <p:nvPicPr>
                      <p:cNvPr id="9" name="Oggetto 8">
                        <a:extLst>
                          <a:ext uri="{FF2B5EF4-FFF2-40B4-BE49-F238E27FC236}">
                            <a16:creationId xmlns:a16="http://schemas.microsoft.com/office/drawing/2014/main" id="{A17B8BE7-7322-4862-8E28-6544BF0489A8}"/>
                          </a:ext>
                        </a:extLst>
                      </p:cNvPr>
                      <p:cNvPicPr>
                        <a:picLocks noChangeAspect="1" noChangeArrowheads="1"/>
                      </p:cNvPicPr>
                      <p:nvPr/>
                    </p:nvPicPr>
                    <p:blipFill>
                      <a:blip r:embed="rId11"/>
                      <a:srcRect/>
                      <a:stretch>
                        <a:fillRect/>
                      </a:stretch>
                    </p:blipFill>
                    <p:spPr bwMode="auto">
                      <a:xfrm>
                        <a:off x="3055938" y="1619250"/>
                        <a:ext cx="868362" cy="782638"/>
                      </a:xfrm>
                      <a:prstGeom prst="rect">
                        <a:avLst/>
                      </a:prstGeom>
                      <a:noFill/>
                    </p:spPr>
                  </p:pic>
                </p:oleObj>
              </mc:Fallback>
            </mc:AlternateContent>
          </a:graphicData>
        </a:graphic>
      </p:graphicFrame>
      <p:cxnSp>
        <p:nvCxnSpPr>
          <p:cNvPr id="12" name="Connettore 2 11">
            <a:extLst>
              <a:ext uri="{FF2B5EF4-FFF2-40B4-BE49-F238E27FC236}">
                <a16:creationId xmlns:a16="http://schemas.microsoft.com/office/drawing/2014/main" id="{2AC09692-9CCF-4EE1-B064-5C75FD5EEA85}"/>
              </a:ext>
            </a:extLst>
          </p:cNvPr>
          <p:cNvCxnSpPr>
            <a:cxnSpLocks/>
          </p:cNvCxnSpPr>
          <p:nvPr/>
        </p:nvCxnSpPr>
        <p:spPr>
          <a:xfrm>
            <a:off x="3378200" y="2131738"/>
            <a:ext cx="457200" cy="1297262"/>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aphicFrame>
        <p:nvGraphicFramePr>
          <p:cNvPr id="14" name="Oggetto 13">
            <a:extLst>
              <a:ext uri="{FF2B5EF4-FFF2-40B4-BE49-F238E27FC236}">
                <a16:creationId xmlns:a16="http://schemas.microsoft.com/office/drawing/2014/main" id="{FB86D10C-A5D7-45C3-AA8A-AA836212D09C}"/>
              </a:ext>
            </a:extLst>
          </p:cNvPr>
          <p:cNvGraphicFramePr>
            <a:graphicFrameLocks noChangeAspect="1"/>
          </p:cNvGraphicFramePr>
          <p:nvPr>
            <p:extLst>
              <p:ext uri="{D42A27DB-BD31-4B8C-83A1-F6EECF244321}">
                <p14:modId xmlns:p14="http://schemas.microsoft.com/office/powerpoint/2010/main" val="1863344056"/>
              </p:ext>
            </p:extLst>
          </p:nvPr>
        </p:nvGraphicFramePr>
        <p:xfrm>
          <a:off x="6096000" y="4000493"/>
          <a:ext cx="1079500" cy="603250"/>
        </p:xfrm>
        <a:graphic>
          <a:graphicData uri="http://schemas.openxmlformats.org/presentationml/2006/ole">
            <mc:AlternateContent xmlns:mc="http://schemas.openxmlformats.org/markup-compatibility/2006">
              <mc:Choice xmlns:v="urn:schemas-microsoft-com:vml" Requires="v">
                <p:oleObj spid="_x0000_s14531" name="Equation" r:id="rId12" imgW="431640" imgH="241200" progId="Equation.DSMT4">
                  <p:embed/>
                </p:oleObj>
              </mc:Choice>
              <mc:Fallback>
                <p:oleObj name="Equation" r:id="rId12" imgW="431640" imgH="241200" progId="Equation.DSMT4">
                  <p:embed/>
                  <p:pic>
                    <p:nvPicPr>
                      <p:cNvPr id="9" name="Oggetto 8">
                        <a:extLst>
                          <a:ext uri="{FF2B5EF4-FFF2-40B4-BE49-F238E27FC236}">
                            <a16:creationId xmlns:a16="http://schemas.microsoft.com/office/drawing/2014/main" id="{A17B8BE7-7322-4862-8E28-6544BF0489A8}"/>
                          </a:ext>
                        </a:extLst>
                      </p:cNvPr>
                      <p:cNvPicPr>
                        <a:picLocks noChangeAspect="1" noChangeArrowheads="1"/>
                      </p:cNvPicPr>
                      <p:nvPr/>
                    </p:nvPicPr>
                    <p:blipFill>
                      <a:blip r:embed="rId13"/>
                      <a:srcRect/>
                      <a:stretch>
                        <a:fillRect/>
                      </a:stretch>
                    </p:blipFill>
                    <p:spPr bwMode="auto">
                      <a:xfrm>
                        <a:off x="6096000" y="4000493"/>
                        <a:ext cx="1079500" cy="603250"/>
                      </a:xfrm>
                      <a:prstGeom prst="rect">
                        <a:avLst/>
                      </a:prstGeom>
                      <a:noFill/>
                    </p:spPr>
                  </p:pic>
                </p:oleObj>
              </mc:Fallback>
            </mc:AlternateContent>
          </a:graphicData>
        </a:graphic>
      </p:graphicFrame>
      <p:sp>
        <p:nvSpPr>
          <p:cNvPr id="15" name="Parentesi graffa aperta 14">
            <a:extLst>
              <a:ext uri="{FF2B5EF4-FFF2-40B4-BE49-F238E27FC236}">
                <a16:creationId xmlns:a16="http://schemas.microsoft.com/office/drawing/2014/main" id="{E66B350A-70F4-430F-8354-69A2CEA45D4A}"/>
              </a:ext>
            </a:extLst>
          </p:cNvPr>
          <p:cNvSpPr/>
          <p:nvPr/>
        </p:nvSpPr>
        <p:spPr>
          <a:xfrm>
            <a:off x="6936427" y="1662769"/>
            <a:ext cx="124591" cy="1720850"/>
          </a:xfrm>
          <a:prstGeom prst="leftBrace">
            <a:avLst>
              <a:gd name="adj1" fmla="val 77138"/>
              <a:gd name="adj2" fmla="val 50000"/>
            </a:avLst>
          </a:prstGeom>
          <a:ln w="285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CasellaDiTesto 10">
            <a:extLst>
              <a:ext uri="{FF2B5EF4-FFF2-40B4-BE49-F238E27FC236}">
                <a16:creationId xmlns:a16="http://schemas.microsoft.com/office/drawing/2014/main" id="{A5953D80-E5BC-4525-BF1C-31DF233E6B76}"/>
              </a:ext>
            </a:extLst>
          </p:cNvPr>
          <p:cNvSpPr txBox="1"/>
          <p:nvPr/>
        </p:nvSpPr>
        <p:spPr>
          <a:xfrm rot="10800000">
            <a:off x="3835400" y="3525989"/>
            <a:ext cx="372218" cy="830997"/>
          </a:xfrm>
          <a:prstGeom prst="rect">
            <a:avLst/>
          </a:prstGeom>
          <a:noFill/>
        </p:spPr>
        <p:txBody>
          <a:bodyPr wrap="none" rtlCol="0">
            <a:spAutoFit/>
          </a:bodyPr>
          <a:lstStyle/>
          <a:p>
            <a:r>
              <a:rPr lang="it-IT" sz="2400" dirty="0">
                <a:solidFill>
                  <a:srgbClr val="FF0000"/>
                </a:solidFill>
                <a:latin typeface="Arial" panose="020B0604020202020204" pitchFamily="34" charset="0"/>
                <a:cs typeface="Arial" panose="020B0604020202020204" pitchFamily="34" charset="0"/>
              </a:rPr>
              <a:t>+</a:t>
            </a:r>
          </a:p>
          <a:p>
            <a:r>
              <a:rPr lang="it-IT" sz="2400" dirty="0">
                <a:solidFill>
                  <a:srgbClr val="FF0000"/>
                </a:solidFill>
                <a:latin typeface="Symbol" panose="05050102010706020507" pitchFamily="18" charset="2"/>
                <a:cs typeface="Arial" panose="020B0604020202020204" pitchFamily="34" charset="0"/>
              </a:rPr>
              <a:t>-</a:t>
            </a:r>
            <a:endParaRPr lang="en-US" sz="2400" dirty="0">
              <a:solidFill>
                <a:srgbClr val="FF0000"/>
              </a:solidFill>
              <a:latin typeface="Symbol" panose="05050102010706020507" pitchFamily="18" charset="2"/>
              <a:cs typeface="Arial" panose="020B0604020202020204" pitchFamily="34" charset="0"/>
            </a:endParaRPr>
          </a:p>
        </p:txBody>
      </p:sp>
      <p:graphicFrame>
        <p:nvGraphicFramePr>
          <p:cNvPr id="16" name="Oggetto 15">
            <a:extLst>
              <a:ext uri="{FF2B5EF4-FFF2-40B4-BE49-F238E27FC236}">
                <a16:creationId xmlns:a16="http://schemas.microsoft.com/office/drawing/2014/main" id="{E24C296C-C021-414B-8657-54857F5EA8D1}"/>
              </a:ext>
            </a:extLst>
          </p:cNvPr>
          <p:cNvGraphicFramePr>
            <a:graphicFrameLocks noChangeAspect="1"/>
          </p:cNvGraphicFramePr>
          <p:nvPr>
            <p:extLst>
              <p:ext uri="{D42A27DB-BD31-4B8C-83A1-F6EECF244321}">
                <p14:modId xmlns:p14="http://schemas.microsoft.com/office/powerpoint/2010/main" val="1701853973"/>
              </p:ext>
            </p:extLst>
          </p:nvPr>
        </p:nvGraphicFramePr>
        <p:xfrm>
          <a:off x="3608758" y="3571029"/>
          <a:ext cx="453282" cy="583466"/>
        </p:xfrm>
        <a:graphic>
          <a:graphicData uri="http://schemas.openxmlformats.org/presentationml/2006/ole">
            <mc:AlternateContent xmlns:mc="http://schemas.openxmlformats.org/markup-compatibility/2006">
              <mc:Choice xmlns:v="urn:schemas-microsoft-com:vml" Requires="v">
                <p:oleObj spid="_x0000_s14532" name="Equation" r:id="rId14" imgW="177480" imgH="228600" progId="Equation.DSMT4">
                  <p:embed/>
                </p:oleObj>
              </mc:Choice>
              <mc:Fallback>
                <p:oleObj name="Equation" r:id="rId14" imgW="177480" imgH="228600" progId="Equation.DSMT4">
                  <p:embed/>
                  <p:pic>
                    <p:nvPicPr>
                      <p:cNvPr id="10" name="Oggetto 9">
                        <a:extLst>
                          <a:ext uri="{FF2B5EF4-FFF2-40B4-BE49-F238E27FC236}">
                            <a16:creationId xmlns:a16="http://schemas.microsoft.com/office/drawing/2014/main" id="{F7FCE484-59D9-41C7-941F-F5B271BAA4B4}"/>
                          </a:ext>
                        </a:extLst>
                      </p:cNvPr>
                      <p:cNvPicPr>
                        <a:picLocks noChangeAspect="1" noChangeArrowheads="1"/>
                      </p:cNvPicPr>
                      <p:nvPr/>
                    </p:nvPicPr>
                    <p:blipFill>
                      <a:blip r:embed="rId15"/>
                      <a:srcRect/>
                      <a:stretch>
                        <a:fillRect/>
                      </a:stretch>
                    </p:blipFill>
                    <p:spPr bwMode="auto">
                      <a:xfrm>
                        <a:off x="3608758" y="3571029"/>
                        <a:ext cx="453282" cy="583466"/>
                      </a:xfrm>
                      <a:prstGeom prst="rect">
                        <a:avLst/>
                      </a:prstGeom>
                      <a:noFill/>
                    </p:spPr>
                  </p:pic>
                </p:oleObj>
              </mc:Fallback>
            </mc:AlternateContent>
          </a:graphicData>
        </a:graphic>
      </p:graphicFrame>
      <p:graphicFrame>
        <p:nvGraphicFramePr>
          <p:cNvPr id="17" name="Oggetto 16">
            <a:extLst>
              <a:ext uri="{FF2B5EF4-FFF2-40B4-BE49-F238E27FC236}">
                <a16:creationId xmlns:a16="http://schemas.microsoft.com/office/drawing/2014/main" id="{CA49EAD6-DB38-4003-84BF-5652705963C5}"/>
              </a:ext>
            </a:extLst>
          </p:cNvPr>
          <p:cNvGraphicFramePr>
            <a:graphicFrameLocks noChangeAspect="1"/>
          </p:cNvGraphicFramePr>
          <p:nvPr>
            <p:extLst>
              <p:ext uri="{D42A27DB-BD31-4B8C-83A1-F6EECF244321}">
                <p14:modId xmlns:p14="http://schemas.microsoft.com/office/powerpoint/2010/main" val="2501944141"/>
              </p:ext>
            </p:extLst>
          </p:nvPr>
        </p:nvGraphicFramePr>
        <p:xfrm>
          <a:off x="3378200" y="4921698"/>
          <a:ext cx="1166812" cy="582613"/>
        </p:xfrm>
        <a:graphic>
          <a:graphicData uri="http://schemas.openxmlformats.org/presentationml/2006/ole">
            <mc:AlternateContent xmlns:mc="http://schemas.openxmlformats.org/markup-compatibility/2006">
              <mc:Choice xmlns:v="urn:schemas-microsoft-com:vml" Requires="v">
                <p:oleObj spid="_x0000_s14533" name="Equation" r:id="rId16" imgW="457200" imgH="228600" progId="Equation.DSMT4">
                  <p:embed/>
                </p:oleObj>
              </mc:Choice>
              <mc:Fallback>
                <p:oleObj name="Equation" r:id="rId16" imgW="457200" imgH="228600" progId="Equation.DSMT4">
                  <p:embed/>
                  <p:pic>
                    <p:nvPicPr>
                      <p:cNvPr id="16" name="Oggetto 15">
                        <a:extLst>
                          <a:ext uri="{FF2B5EF4-FFF2-40B4-BE49-F238E27FC236}">
                            <a16:creationId xmlns:a16="http://schemas.microsoft.com/office/drawing/2014/main" id="{E24C296C-C021-414B-8657-54857F5EA8D1}"/>
                          </a:ext>
                        </a:extLst>
                      </p:cNvPr>
                      <p:cNvPicPr>
                        <a:picLocks noChangeAspect="1" noChangeArrowheads="1"/>
                      </p:cNvPicPr>
                      <p:nvPr/>
                    </p:nvPicPr>
                    <p:blipFill>
                      <a:blip r:embed="rId17"/>
                      <a:srcRect/>
                      <a:stretch>
                        <a:fillRect/>
                      </a:stretch>
                    </p:blipFill>
                    <p:spPr bwMode="auto">
                      <a:xfrm>
                        <a:off x="3378200" y="4921698"/>
                        <a:ext cx="1166812" cy="582613"/>
                      </a:xfrm>
                      <a:prstGeom prst="rect">
                        <a:avLst/>
                      </a:prstGeom>
                      <a:noFill/>
                    </p:spPr>
                  </p:pic>
                </p:oleObj>
              </mc:Fallback>
            </mc:AlternateContent>
          </a:graphicData>
        </a:graphic>
      </p:graphicFrame>
    </p:spTree>
    <p:extLst>
      <p:ext uri="{BB962C8B-B14F-4D97-AF65-F5344CB8AC3E}">
        <p14:creationId xmlns:p14="http://schemas.microsoft.com/office/powerpoint/2010/main" val="2759271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9C0F489-39B8-4759-8FBF-6D34571F286F}"/>
              </a:ext>
            </a:extLst>
          </p:cNvPr>
          <p:cNvSpPr>
            <a:spLocks noGrp="1"/>
          </p:cNvSpPr>
          <p:nvPr>
            <p:ph type="title"/>
          </p:nvPr>
        </p:nvSpPr>
        <p:spPr>
          <a:xfrm>
            <a:off x="1298706" y="89161"/>
            <a:ext cx="10515600" cy="662397"/>
          </a:xfrm>
        </p:spPr>
        <p:txBody>
          <a:bodyPr/>
          <a:lstStyle/>
          <a:p>
            <a:r>
              <a:rPr lang="it-IT" dirty="0" err="1"/>
              <a:t>Transition</a:t>
            </a:r>
            <a:r>
              <a:rPr lang="it-IT" dirty="0"/>
              <a:t> to </a:t>
            </a:r>
            <a:r>
              <a:rPr lang="it-IT" dirty="0" err="1"/>
              <a:t>phase</a:t>
            </a:r>
            <a:r>
              <a:rPr lang="it-IT" dirty="0"/>
              <a:t> 2</a:t>
            </a:r>
            <a:endParaRPr lang="en-US" dirty="0"/>
          </a:p>
        </p:txBody>
      </p:sp>
      <p:sp>
        <p:nvSpPr>
          <p:cNvPr id="3" name="Segnaposto piè di pagina 2">
            <a:extLst>
              <a:ext uri="{FF2B5EF4-FFF2-40B4-BE49-F238E27FC236}">
                <a16:creationId xmlns:a16="http://schemas.microsoft.com/office/drawing/2014/main" id="{CADE4D95-012A-4C2B-B687-ADC54A72F0DB}"/>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53FC7958-2E3B-4940-A6D2-735A78B50EBC}"/>
              </a:ext>
            </a:extLst>
          </p:cNvPr>
          <p:cNvSpPr>
            <a:spLocks noGrp="1"/>
          </p:cNvSpPr>
          <p:nvPr>
            <p:ph type="sldNum" sz="quarter" idx="12"/>
          </p:nvPr>
        </p:nvSpPr>
        <p:spPr/>
        <p:txBody>
          <a:bodyPr/>
          <a:lstStyle/>
          <a:p>
            <a:fld id="{02055017-B6DE-4C35-A63B-40EADAC97849}" type="slidenum">
              <a:rPr lang="en-US" smtClean="0"/>
              <a:t>19</a:t>
            </a:fld>
            <a:endParaRPr lang="en-US" dirty="0"/>
          </a:p>
        </p:txBody>
      </p:sp>
      <p:sp>
        <p:nvSpPr>
          <p:cNvPr id="5" name="CasellaDiTesto 4">
            <a:extLst>
              <a:ext uri="{FF2B5EF4-FFF2-40B4-BE49-F238E27FC236}">
                <a16:creationId xmlns:a16="http://schemas.microsoft.com/office/drawing/2014/main" id="{A2ACFEEE-83E9-449F-8BA9-92F8194B1F51}"/>
              </a:ext>
            </a:extLst>
          </p:cNvPr>
          <p:cNvSpPr txBox="1"/>
          <p:nvPr/>
        </p:nvSpPr>
        <p:spPr>
          <a:xfrm>
            <a:off x="1080863" y="1016360"/>
            <a:ext cx="6539137"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In SC circuits, timing of the switches is critical, due to the risk to alter the charge stored into the capacitors </a:t>
            </a:r>
          </a:p>
        </p:txBody>
      </p:sp>
      <p:pic>
        <p:nvPicPr>
          <p:cNvPr id="6" name="Elemento grafico 5">
            <a:extLst>
              <a:ext uri="{FF2B5EF4-FFF2-40B4-BE49-F238E27FC236}">
                <a16:creationId xmlns:a16="http://schemas.microsoft.com/office/drawing/2014/main" id="{BAE4802C-46AF-43B8-8943-193832DC31C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11710" y="3224165"/>
            <a:ext cx="3133725" cy="2581275"/>
          </a:xfrm>
          <a:prstGeom prst="rect">
            <a:avLst/>
          </a:prstGeom>
        </p:spPr>
      </p:pic>
      <p:pic>
        <p:nvPicPr>
          <p:cNvPr id="7" name="Elemento grafico 6">
            <a:extLst>
              <a:ext uri="{FF2B5EF4-FFF2-40B4-BE49-F238E27FC236}">
                <a16:creationId xmlns:a16="http://schemas.microsoft.com/office/drawing/2014/main" id="{CF492F42-493A-4A36-90A6-7CFB8E13963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661129" y="3224165"/>
            <a:ext cx="3133725" cy="2581275"/>
          </a:xfrm>
          <a:prstGeom prst="rect">
            <a:avLst/>
          </a:prstGeom>
        </p:spPr>
      </p:pic>
      <p:sp>
        <p:nvSpPr>
          <p:cNvPr id="8" name="CasellaDiTesto 7">
            <a:extLst>
              <a:ext uri="{FF2B5EF4-FFF2-40B4-BE49-F238E27FC236}">
                <a16:creationId xmlns:a16="http://schemas.microsoft.com/office/drawing/2014/main" id="{ED490498-8941-4245-A7A4-C81B6098EB68}"/>
              </a:ext>
            </a:extLst>
          </p:cNvPr>
          <p:cNvSpPr txBox="1"/>
          <p:nvPr/>
        </p:nvSpPr>
        <p:spPr>
          <a:xfrm>
            <a:off x="3041150" y="3051423"/>
            <a:ext cx="503664" cy="461665"/>
          </a:xfrm>
          <a:prstGeom prst="rect">
            <a:avLst/>
          </a:prstGeom>
          <a:noFill/>
        </p:spPr>
        <p:txBody>
          <a:bodyPr wrap="none" rtlCol="0">
            <a:spAutoFit/>
          </a:bodyPr>
          <a:lstStyle/>
          <a:p>
            <a:r>
              <a:rPr lang="it-IT" sz="2400" dirty="0">
                <a:solidFill>
                  <a:srgbClr val="0070C0"/>
                </a:solidFill>
                <a:latin typeface="Arial" panose="020B0604020202020204" pitchFamily="34" charset="0"/>
                <a:cs typeface="Arial" panose="020B0604020202020204" pitchFamily="34" charset="0"/>
              </a:rPr>
              <a:t>S</a:t>
            </a:r>
            <a:r>
              <a:rPr lang="it-IT" sz="2400" baseline="-25000" dirty="0">
                <a:solidFill>
                  <a:srgbClr val="0070C0"/>
                </a:solidFill>
                <a:latin typeface="Arial" panose="020B0604020202020204" pitchFamily="34" charset="0"/>
                <a:cs typeface="Arial" panose="020B0604020202020204" pitchFamily="34" charset="0"/>
              </a:rPr>
              <a:t>2</a:t>
            </a:r>
            <a:endParaRPr lang="en-US" sz="2400" baseline="-25000" dirty="0">
              <a:solidFill>
                <a:srgbClr val="0070C0"/>
              </a:solidFill>
              <a:latin typeface="Arial" panose="020B0604020202020204" pitchFamily="34" charset="0"/>
              <a:cs typeface="Arial" panose="020B0604020202020204" pitchFamily="34" charset="0"/>
            </a:endParaRPr>
          </a:p>
        </p:txBody>
      </p:sp>
      <p:sp>
        <p:nvSpPr>
          <p:cNvPr id="10" name="CasellaDiTesto 9">
            <a:extLst>
              <a:ext uri="{FF2B5EF4-FFF2-40B4-BE49-F238E27FC236}">
                <a16:creationId xmlns:a16="http://schemas.microsoft.com/office/drawing/2014/main" id="{AF4864BE-E7A1-4539-997E-32C861142190}"/>
              </a:ext>
            </a:extLst>
          </p:cNvPr>
          <p:cNvSpPr txBox="1"/>
          <p:nvPr/>
        </p:nvSpPr>
        <p:spPr>
          <a:xfrm>
            <a:off x="2710242" y="4197598"/>
            <a:ext cx="503664" cy="461665"/>
          </a:xfrm>
          <a:prstGeom prst="rect">
            <a:avLst/>
          </a:prstGeom>
          <a:noFill/>
        </p:spPr>
        <p:txBody>
          <a:bodyPr wrap="square" rtlCol="0">
            <a:spAutoFit/>
          </a:bodyPr>
          <a:lstStyle/>
          <a:p>
            <a:r>
              <a:rPr lang="it-IT" sz="2400" dirty="0">
                <a:solidFill>
                  <a:srgbClr val="0070C0"/>
                </a:solidFill>
                <a:latin typeface="Arial" panose="020B0604020202020204" pitchFamily="34" charset="0"/>
                <a:cs typeface="Arial" panose="020B0604020202020204" pitchFamily="34" charset="0"/>
              </a:rPr>
              <a:t>S</a:t>
            </a:r>
            <a:r>
              <a:rPr lang="it-IT" sz="2400" baseline="-25000" dirty="0">
                <a:solidFill>
                  <a:srgbClr val="0070C0"/>
                </a:solidFill>
                <a:latin typeface="Arial" panose="020B0604020202020204" pitchFamily="34" charset="0"/>
                <a:cs typeface="Arial" panose="020B0604020202020204" pitchFamily="34" charset="0"/>
              </a:rPr>
              <a:t>1</a:t>
            </a:r>
            <a:endParaRPr lang="en-US" sz="2400" baseline="-25000" dirty="0">
              <a:solidFill>
                <a:srgbClr val="0070C0"/>
              </a:solidFill>
              <a:latin typeface="Arial" panose="020B0604020202020204" pitchFamily="34" charset="0"/>
              <a:cs typeface="Arial" panose="020B0604020202020204" pitchFamily="34" charset="0"/>
            </a:endParaRPr>
          </a:p>
        </p:txBody>
      </p:sp>
      <p:sp>
        <p:nvSpPr>
          <p:cNvPr id="11" name="CasellaDiTesto 10">
            <a:extLst>
              <a:ext uri="{FF2B5EF4-FFF2-40B4-BE49-F238E27FC236}">
                <a16:creationId xmlns:a16="http://schemas.microsoft.com/office/drawing/2014/main" id="{1CBA50B0-B277-44A6-B7BF-D11314297082}"/>
              </a:ext>
            </a:extLst>
          </p:cNvPr>
          <p:cNvSpPr txBox="1"/>
          <p:nvPr/>
        </p:nvSpPr>
        <p:spPr>
          <a:xfrm>
            <a:off x="4836270" y="2257756"/>
            <a:ext cx="2113079" cy="830997"/>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S</a:t>
            </a:r>
            <a:r>
              <a:rPr lang="en-US" sz="2400" baseline="-25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opens and </a:t>
            </a:r>
          </a:p>
          <a:p>
            <a:r>
              <a:rPr lang="en-US" sz="2400" dirty="0">
                <a:latin typeface="Arial" panose="020B0604020202020204" pitchFamily="34" charset="0"/>
                <a:cs typeface="Arial" panose="020B0604020202020204" pitchFamily="34" charset="0"/>
              </a:rPr>
              <a:t>C</a:t>
            </a:r>
            <a:r>
              <a:rPr lang="en-US" sz="2400" baseline="-25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samples  </a:t>
            </a:r>
          </a:p>
        </p:txBody>
      </p:sp>
      <p:graphicFrame>
        <p:nvGraphicFramePr>
          <p:cNvPr id="12" name="Oggetto 11">
            <a:extLst>
              <a:ext uri="{FF2B5EF4-FFF2-40B4-BE49-F238E27FC236}">
                <a16:creationId xmlns:a16="http://schemas.microsoft.com/office/drawing/2014/main" id="{D68DC409-5435-4820-B9AC-C52BB916DFE1}"/>
              </a:ext>
            </a:extLst>
          </p:cNvPr>
          <p:cNvGraphicFramePr>
            <a:graphicFrameLocks noChangeAspect="1"/>
          </p:cNvGraphicFramePr>
          <p:nvPr>
            <p:extLst>
              <p:ext uri="{D42A27DB-BD31-4B8C-83A1-F6EECF244321}">
                <p14:modId xmlns:p14="http://schemas.microsoft.com/office/powerpoint/2010/main" val="2506138823"/>
              </p:ext>
            </p:extLst>
          </p:nvPr>
        </p:nvGraphicFramePr>
        <p:xfrm>
          <a:off x="6556506" y="2516697"/>
          <a:ext cx="539750" cy="603250"/>
        </p:xfrm>
        <a:graphic>
          <a:graphicData uri="http://schemas.openxmlformats.org/presentationml/2006/ole">
            <mc:AlternateContent xmlns:mc="http://schemas.openxmlformats.org/markup-compatibility/2006">
              <mc:Choice xmlns:v="urn:schemas-microsoft-com:vml" Requires="v">
                <p:oleObj spid="_x0000_s15387" name="Equation" r:id="rId7" imgW="215640" imgH="241200" progId="Equation.DSMT4">
                  <p:embed/>
                </p:oleObj>
              </mc:Choice>
              <mc:Fallback>
                <p:oleObj name="Equation" r:id="rId7" imgW="215640" imgH="241200" progId="Equation.DSMT4">
                  <p:embed/>
                  <p:pic>
                    <p:nvPicPr>
                      <p:cNvPr id="14" name="Oggetto 13">
                        <a:extLst>
                          <a:ext uri="{FF2B5EF4-FFF2-40B4-BE49-F238E27FC236}">
                            <a16:creationId xmlns:a16="http://schemas.microsoft.com/office/drawing/2014/main" id="{FB86D10C-A5D7-45C3-AA8A-AA836212D09C}"/>
                          </a:ext>
                        </a:extLst>
                      </p:cNvPr>
                      <p:cNvPicPr>
                        <a:picLocks noChangeAspect="1" noChangeArrowheads="1"/>
                      </p:cNvPicPr>
                      <p:nvPr/>
                    </p:nvPicPr>
                    <p:blipFill>
                      <a:blip r:embed="rId8"/>
                      <a:srcRect/>
                      <a:stretch>
                        <a:fillRect/>
                      </a:stretch>
                    </p:blipFill>
                    <p:spPr bwMode="auto">
                      <a:xfrm>
                        <a:off x="6556506" y="2516697"/>
                        <a:ext cx="539750" cy="603250"/>
                      </a:xfrm>
                      <a:prstGeom prst="rect">
                        <a:avLst/>
                      </a:prstGeom>
                      <a:noFill/>
                    </p:spPr>
                  </p:pic>
                </p:oleObj>
              </mc:Fallback>
            </mc:AlternateContent>
          </a:graphicData>
        </a:graphic>
      </p:graphicFrame>
      <p:pic>
        <p:nvPicPr>
          <p:cNvPr id="13" name="Elemento grafico 12">
            <a:extLst>
              <a:ext uri="{FF2B5EF4-FFF2-40B4-BE49-F238E27FC236}">
                <a16:creationId xmlns:a16="http://schemas.microsoft.com/office/drawing/2014/main" id="{8F27E0A0-D99E-48FA-9CA6-7BB973007DB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220074" y="3455831"/>
            <a:ext cx="3133725" cy="2581275"/>
          </a:xfrm>
          <a:prstGeom prst="rect">
            <a:avLst/>
          </a:prstGeom>
        </p:spPr>
      </p:pic>
      <p:sp>
        <p:nvSpPr>
          <p:cNvPr id="14" name="CasellaDiTesto 13">
            <a:extLst>
              <a:ext uri="{FF2B5EF4-FFF2-40B4-BE49-F238E27FC236}">
                <a16:creationId xmlns:a16="http://schemas.microsoft.com/office/drawing/2014/main" id="{1944402A-ABAD-4564-926A-6ADA03591A9E}"/>
              </a:ext>
            </a:extLst>
          </p:cNvPr>
          <p:cNvSpPr txBox="1"/>
          <p:nvPr/>
        </p:nvSpPr>
        <p:spPr>
          <a:xfrm>
            <a:off x="8323529" y="1302468"/>
            <a:ext cx="3568837" cy="1938992"/>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If S</a:t>
            </a:r>
            <a:r>
              <a:rPr lang="en-US" sz="2400" baseline="-25000" dirty="0">
                <a:latin typeface="Arial" panose="020B0604020202020204" pitchFamily="34" charset="0"/>
                <a:cs typeface="Arial" panose="020B0604020202020204" pitchFamily="34" charset="0"/>
              </a:rPr>
              <a:t>1</a:t>
            </a:r>
            <a:r>
              <a:rPr lang="en-US" sz="2400" dirty="0">
                <a:latin typeface="Arial" panose="020B0604020202020204" pitchFamily="34" charset="0"/>
                <a:cs typeface="Arial" panose="020B0604020202020204" pitchFamily="34" charset="0"/>
              </a:rPr>
              <a:t> is still closed in the previous position (phase 1), when S</a:t>
            </a:r>
            <a:r>
              <a:rPr lang="en-US" sz="2400" baseline="-25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closes to phase 2 position, C</a:t>
            </a:r>
            <a:r>
              <a:rPr lang="en-US" sz="2400" baseline="-25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is short circuited</a:t>
            </a:r>
          </a:p>
        </p:txBody>
      </p:sp>
    </p:spTree>
    <p:extLst>
      <p:ext uri="{BB962C8B-B14F-4D97-AF65-F5344CB8AC3E}">
        <p14:creationId xmlns:p14="http://schemas.microsoft.com/office/powerpoint/2010/main" val="1496820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Random nature of V</a:t>
            </a:r>
            <a:r>
              <a:rPr lang="it-IT" dirty="0">
                <a:latin typeface="Symbol" panose="05050102010706020507" pitchFamily="18" charset="2"/>
              </a:rPr>
              <a:t>e</a:t>
            </a:r>
            <a:endParaRPr lang="en-US" dirty="0">
              <a:latin typeface="Symbol" panose="05050102010706020507" pitchFamily="18" charset="2"/>
            </a:endParaRP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2</a:t>
            </a:fld>
            <a:endParaRPr lang="en-US" dirty="0"/>
          </a:p>
        </p:txBody>
      </p:sp>
      <p:pic>
        <p:nvPicPr>
          <p:cNvPr id="5" name="Elemento grafico 4">
            <a:extLst>
              <a:ext uri="{FF2B5EF4-FFF2-40B4-BE49-F238E27FC236}">
                <a16:creationId xmlns:a16="http://schemas.microsoft.com/office/drawing/2014/main" id="{1C85E98E-A5B5-4B67-9FE8-C164F289221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38979" y="2353262"/>
            <a:ext cx="4754055" cy="3465456"/>
          </a:xfrm>
          <a:prstGeom prst="rect">
            <a:avLst/>
          </a:prstGeom>
        </p:spPr>
      </p:pic>
      <p:pic>
        <p:nvPicPr>
          <p:cNvPr id="6" name="Elemento grafico 5">
            <a:extLst>
              <a:ext uri="{FF2B5EF4-FFF2-40B4-BE49-F238E27FC236}">
                <a16:creationId xmlns:a16="http://schemas.microsoft.com/office/drawing/2014/main" id="{C1082869-2AFA-4B15-B7D4-E96C83BF59C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5395" y="3054484"/>
            <a:ext cx="2352675" cy="1485900"/>
          </a:xfrm>
          <a:prstGeom prst="rect">
            <a:avLst/>
          </a:prstGeom>
        </p:spPr>
      </p:pic>
      <p:sp>
        <p:nvSpPr>
          <p:cNvPr id="7" name="CasellaDiTesto 6">
            <a:extLst>
              <a:ext uri="{FF2B5EF4-FFF2-40B4-BE49-F238E27FC236}">
                <a16:creationId xmlns:a16="http://schemas.microsoft.com/office/drawing/2014/main" id="{BAFBBFB0-7120-4DB8-8B60-42829D386A0B}"/>
              </a:ext>
            </a:extLst>
          </p:cNvPr>
          <p:cNvSpPr txBox="1"/>
          <p:nvPr/>
        </p:nvSpPr>
        <p:spPr>
          <a:xfrm>
            <a:off x="1005133" y="1058612"/>
            <a:ext cx="10181734" cy="830997"/>
          </a:xfrm>
          <a:prstGeom prst="rect">
            <a:avLst/>
          </a:prstGeom>
          <a:noFill/>
        </p:spPr>
        <p:txBody>
          <a:bodyPr wrap="square" rtlCol="0">
            <a:spAutoFit/>
          </a:bodyPr>
          <a:lstStyle/>
          <a:p>
            <a:r>
              <a:rPr lang="it-IT" sz="2400" dirty="0" err="1">
                <a:latin typeface="Arial" panose="020B0604020202020204" pitchFamily="34" charset="0"/>
                <a:cs typeface="Arial" panose="020B0604020202020204" pitchFamily="34" charset="0"/>
              </a:rPr>
              <a:t>Repeating</a:t>
            </a:r>
            <a:r>
              <a:rPr lang="it-IT" sz="2400" dirty="0">
                <a:latin typeface="Arial" panose="020B0604020202020204" pitchFamily="34" charset="0"/>
                <a:cs typeface="Arial" panose="020B0604020202020204" pitchFamily="34" charset="0"/>
              </a:rPr>
              <a:t> the sampling </a:t>
            </a:r>
            <a:r>
              <a:rPr lang="it-IT" sz="2400" dirty="0" err="1">
                <a:latin typeface="Arial" panose="020B0604020202020204" pitchFamily="34" charset="0"/>
                <a:cs typeface="Arial" panose="020B0604020202020204" pitchFamily="34" charset="0"/>
              </a:rPr>
              <a:t>operation</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several</a:t>
            </a:r>
            <a:r>
              <a:rPr lang="it-IT" sz="2400" dirty="0">
                <a:latin typeface="Arial" panose="020B0604020202020204" pitchFamily="34" charset="0"/>
                <a:cs typeface="Arial" panose="020B0604020202020204" pitchFamily="34" charset="0"/>
              </a:rPr>
              <a:t> time, the </a:t>
            </a:r>
            <a:r>
              <a:rPr lang="it-IT" sz="2400" dirty="0" err="1">
                <a:latin typeface="Arial" panose="020B0604020202020204" pitchFamily="34" charset="0"/>
                <a:cs typeface="Arial" panose="020B0604020202020204" pitchFamily="34" charset="0"/>
              </a:rPr>
              <a:t>error</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is</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everytime</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different</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both</a:t>
            </a:r>
            <a:r>
              <a:rPr lang="it-IT" sz="2400" dirty="0">
                <a:latin typeface="Arial" panose="020B0604020202020204" pitchFamily="34" charset="0"/>
                <a:cs typeface="Arial" panose="020B0604020202020204" pitchFamily="34" charset="0"/>
              </a:rPr>
              <a:t> in </a:t>
            </a:r>
            <a:r>
              <a:rPr lang="it-IT" sz="2400" dirty="0" err="1">
                <a:latin typeface="Arial" panose="020B0604020202020204" pitchFamily="34" charset="0"/>
                <a:cs typeface="Arial" panose="020B0604020202020204" pitchFamily="34" charset="0"/>
              </a:rPr>
              <a:t>terms</a:t>
            </a:r>
            <a:r>
              <a:rPr lang="it-IT" sz="2400" dirty="0">
                <a:latin typeface="Arial" panose="020B0604020202020204" pitchFamily="34" charset="0"/>
                <a:cs typeface="Arial" panose="020B0604020202020204" pitchFamily="34" charset="0"/>
              </a:rPr>
              <a:t> of </a:t>
            </a:r>
            <a:r>
              <a:rPr lang="it-IT" sz="2400" dirty="0" err="1">
                <a:latin typeface="Arial" panose="020B0604020202020204" pitchFamily="34" charset="0"/>
                <a:cs typeface="Arial" panose="020B0604020202020204" pitchFamily="34" charset="0"/>
              </a:rPr>
              <a:t>magnitude</a:t>
            </a:r>
            <a:r>
              <a:rPr lang="it-IT" sz="2400" dirty="0">
                <a:latin typeface="Arial" panose="020B0604020202020204" pitchFamily="34" charset="0"/>
                <a:cs typeface="Arial" panose="020B0604020202020204" pitchFamily="34" charset="0"/>
              </a:rPr>
              <a:t> and </a:t>
            </a:r>
            <a:r>
              <a:rPr lang="it-IT" sz="2400" dirty="0" err="1">
                <a:latin typeface="Arial" panose="020B0604020202020204" pitchFamily="34" charset="0"/>
                <a:cs typeface="Arial" panose="020B0604020202020204" pitchFamily="34" charset="0"/>
              </a:rPr>
              <a:t>sign</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it</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is</a:t>
            </a:r>
            <a:r>
              <a:rPr lang="it-IT" sz="2400" dirty="0">
                <a:latin typeface="Arial" panose="020B0604020202020204" pitchFamily="34" charset="0"/>
                <a:cs typeface="Arial" panose="020B0604020202020204" pitchFamily="34" charset="0"/>
              </a:rPr>
              <a:t> a </a:t>
            </a:r>
            <a:r>
              <a:rPr lang="it-IT" sz="2400" b="1" dirty="0">
                <a:latin typeface="Arial" panose="020B0604020202020204" pitchFamily="34" charset="0"/>
                <a:cs typeface="Arial" panose="020B0604020202020204" pitchFamily="34" charset="0"/>
              </a:rPr>
              <a:t>random </a:t>
            </a:r>
            <a:r>
              <a:rPr lang="it-IT" sz="2400" b="1" dirty="0" err="1">
                <a:latin typeface="Arial" panose="020B0604020202020204" pitchFamily="34" charset="0"/>
                <a:cs typeface="Arial" panose="020B0604020202020204" pitchFamily="34" charset="0"/>
              </a:rPr>
              <a:t>process</a:t>
            </a:r>
            <a:endParaRPr lang="en-US" sz="2400" b="1" dirty="0">
              <a:latin typeface="Arial" panose="020B0604020202020204" pitchFamily="34" charset="0"/>
              <a:cs typeface="Arial" panose="020B0604020202020204" pitchFamily="34" charset="0"/>
            </a:endParaRPr>
          </a:p>
        </p:txBody>
      </p:sp>
      <p:graphicFrame>
        <p:nvGraphicFramePr>
          <p:cNvPr id="9" name="Oggetto 8">
            <a:extLst>
              <a:ext uri="{FF2B5EF4-FFF2-40B4-BE49-F238E27FC236}">
                <a16:creationId xmlns:a16="http://schemas.microsoft.com/office/drawing/2014/main" id="{66B8F707-25D5-422D-B342-FF959D81894F}"/>
              </a:ext>
            </a:extLst>
          </p:cNvPr>
          <p:cNvGraphicFramePr>
            <a:graphicFrameLocks noChangeAspect="1"/>
          </p:cNvGraphicFramePr>
          <p:nvPr>
            <p:extLst>
              <p:ext uri="{D42A27DB-BD31-4B8C-83A1-F6EECF244321}">
                <p14:modId xmlns:p14="http://schemas.microsoft.com/office/powerpoint/2010/main" val="2240360731"/>
              </p:ext>
            </p:extLst>
          </p:nvPr>
        </p:nvGraphicFramePr>
        <p:xfrm>
          <a:off x="8994201" y="4404567"/>
          <a:ext cx="2192666" cy="1046499"/>
        </p:xfrm>
        <a:graphic>
          <a:graphicData uri="http://schemas.openxmlformats.org/presentationml/2006/ole">
            <mc:AlternateContent xmlns:mc="http://schemas.openxmlformats.org/markup-compatibility/2006">
              <mc:Choice xmlns:v="urn:schemas-microsoft-com:vml" Requires="v">
                <p:oleObj spid="_x0000_s1074" name="Equation" r:id="rId7" imgW="837836" imgH="393529" progId="Equation.DSMT4">
                  <p:embed/>
                </p:oleObj>
              </mc:Choice>
              <mc:Fallback>
                <p:oleObj name="Equation" r:id="rId7" imgW="837836" imgH="393529" progId="Equation.DSMT4">
                  <p:embed/>
                  <p:pic>
                    <p:nvPicPr>
                      <p:cNvPr id="0" name="Object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94201" y="4404567"/>
                        <a:ext cx="2192666" cy="1046499"/>
                      </a:xfrm>
                      <a:prstGeom prst="rect">
                        <a:avLst/>
                      </a:prstGeom>
                      <a:noFill/>
                    </p:spPr>
                  </p:pic>
                </p:oleObj>
              </mc:Fallback>
            </mc:AlternateContent>
          </a:graphicData>
        </a:graphic>
      </p:graphicFrame>
      <p:sp>
        <p:nvSpPr>
          <p:cNvPr id="10" name="CasellaDiTesto 9">
            <a:extLst>
              <a:ext uri="{FF2B5EF4-FFF2-40B4-BE49-F238E27FC236}">
                <a16:creationId xmlns:a16="http://schemas.microsoft.com/office/drawing/2014/main" id="{5DC4A17E-647C-43D5-A3A0-CC776F5437DA}"/>
              </a:ext>
            </a:extLst>
          </p:cNvPr>
          <p:cNvSpPr txBox="1"/>
          <p:nvPr/>
        </p:nvSpPr>
        <p:spPr>
          <a:xfrm>
            <a:off x="8587819" y="2177592"/>
            <a:ext cx="3048786" cy="1938992"/>
          </a:xfrm>
          <a:prstGeom prst="rect">
            <a:avLst/>
          </a:prstGeom>
          <a:noFill/>
        </p:spPr>
        <p:txBody>
          <a:bodyPr wrap="square" rtlCol="0">
            <a:spAutoFit/>
          </a:bodyPr>
          <a:lstStyle/>
          <a:p>
            <a:r>
              <a:rPr lang="it-IT" sz="2400" dirty="0" err="1">
                <a:latin typeface="Arial" panose="020B0604020202020204" pitchFamily="34" charset="0"/>
                <a:cs typeface="Arial" panose="020B0604020202020204" pitchFamily="34" charset="0"/>
              </a:rPr>
              <a:t>Its</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mean</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square</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value</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is</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determined</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only</a:t>
            </a:r>
            <a:r>
              <a:rPr lang="it-IT" sz="2400" dirty="0">
                <a:latin typeface="Arial" panose="020B0604020202020204" pitchFamily="34" charset="0"/>
                <a:cs typeface="Arial" panose="020B0604020202020204" pitchFamily="34" charset="0"/>
              </a:rPr>
              <a:t> by:</a:t>
            </a:r>
          </a:p>
          <a:p>
            <a:pPr marL="342900" indent="-342900">
              <a:buFont typeface="Arial" panose="020B0604020202020204" pitchFamily="34" charset="0"/>
              <a:buChar char="•"/>
            </a:pPr>
            <a:r>
              <a:rPr lang="it-IT" sz="2400" dirty="0" err="1">
                <a:latin typeface="Arial" panose="020B0604020202020204" pitchFamily="34" charset="0"/>
                <a:cs typeface="Arial" panose="020B0604020202020204" pitchFamily="34" charset="0"/>
              </a:rPr>
              <a:t>capacitor</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value</a:t>
            </a:r>
            <a:endParaRPr lang="it-IT"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it-IT" sz="2400" dirty="0">
                <a:latin typeface="Arial" panose="020B0604020202020204" pitchFamily="34" charset="0"/>
                <a:cs typeface="Arial" panose="020B0604020202020204" pitchFamily="34" charset="0"/>
              </a:rPr>
              <a:t>temperature</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2278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DCB28F-0638-4AA4-A4C2-67A7066E1D04}"/>
              </a:ext>
            </a:extLst>
          </p:cNvPr>
          <p:cNvSpPr>
            <a:spLocks noGrp="1"/>
          </p:cNvSpPr>
          <p:nvPr>
            <p:ph type="title"/>
          </p:nvPr>
        </p:nvSpPr>
        <p:spPr/>
        <p:txBody>
          <a:bodyPr>
            <a:normAutofit/>
          </a:bodyPr>
          <a:lstStyle/>
          <a:p>
            <a:r>
              <a:rPr lang="it-IT" dirty="0"/>
              <a:t>The intermediate </a:t>
            </a:r>
            <a:r>
              <a:rPr lang="it-IT" dirty="0" err="1"/>
              <a:t>phase</a:t>
            </a:r>
            <a:r>
              <a:rPr lang="it-IT" dirty="0"/>
              <a:t> "</a:t>
            </a:r>
            <a:r>
              <a:rPr lang="it-IT" i="1" dirty="0"/>
              <a:t>i</a:t>
            </a:r>
            <a:r>
              <a:rPr lang="it-IT" dirty="0"/>
              <a:t>"</a:t>
            </a:r>
            <a:endParaRPr lang="en-US" dirty="0"/>
          </a:p>
        </p:txBody>
      </p:sp>
      <p:sp>
        <p:nvSpPr>
          <p:cNvPr id="3" name="Segnaposto piè di pagina 2">
            <a:extLst>
              <a:ext uri="{FF2B5EF4-FFF2-40B4-BE49-F238E27FC236}">
                <a16:creationId xmlns:a16="http://schemas.microsoft.com/office/drawing/2014/main" id="{EEDFF02A-6749-4A25-A5E6-975D2473EDDD}"/>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5C1E075A-5719-40F3-B5DC-B7A04644AF23}"/>
              </a:ext>
            </a:extLst>
          </p:cNvPr>
          <p:cNvSpPr>
            <a:spLocks noGrp="1"/>
          </p:cNvSpPr>
          <p:nvPr>
            <p:ph type="sldNum" sz="quarter" idx="12"/>
          </p:nvPr>
        </p:nvSpPr>
        <p:spPr/>
        <p:txBody>
          <a:bodyPr/>
          <a:lstStyle/>
          <a:p>
            <a:fld id="{02055017-B6DE-4C35-A63B-40EADAC97849}" type="slidenum">
              <a:rPr lang="en-US" smtClean="0"/>
              <a:t>20</a:t>
            </a:fld>
            <a:endParaRPr lang="en-US" dirty="0"/>
          </a:p>
        </p:txBody>
      </p:sp>
      <p:sp>
        <p:nvSpPr>
          <p:cNvPr id="5" name="CasellaDiTesto 4">
            <a:extLst>
              <a:ext uri="{FF2B5EF4-FFF2-40B4-BE49-F238E27FC236}">
                <a16:creationId xmlns:a16="http://schemas.microsoft.com/office/drawing/2014/main" id="{6B3C1D0B-1B41-40F8-9FB2-FD9BE9DBD095}"/>
              </a:ext>
            </a:extLst>
          </p:cNvPr>
          <p:cNvSpPr txBox="1"/>
          <p:nvPr/>
        </p:nvSpPr>
        <p:spPr>
          <a:xfrm>
            <a:off x="1142093" y="926141"/>
            <a:ext cx="10101944" cy="830997"/>
          </a:xfrm>
          <a:prstGeom prst="rect">
            <a:avLst/>
          </a:prstGeom>
          <a:noFill/>
        </p:spPr>
        <p:txBody>
          <a:bodyPr wrap="square" rtlCol="0">
            <a:spAutoFit/>
          </a:bodyPr>
          <a:lstStyle/>
          <a:p>
            <a:r>
              <a:rPr lang="en-US" sz="2400">
                <a:latin typeface="Arial" panose="020B0604020202020204" pitchFamily="34" charset="0"/>
                <a:cs typeface="Arial" panose="020B0604020202020204" pitchFamily="34" charset="0"/>
              </a:rPr>
              <a:t>In order to avoid the occurrence of unwanted temporary short-circuits the transition from phase 1 to phase 2 occurs according the following steps:</a:t>
            </a:r>
          </a:p>
        </p:txBody>
      </p:sp>
      <p:sp>
        <p:nvSpPr>
          <p:cNvPr id="6" name="CasellaDiTesto 5">
            <a:extLst>
              <a:ext uri="{FF2B5EF4-FFF2-40B4-BE49-F238E27FC236}">
                <a16:creationId xmlns:a16="http://schemas.microsoft.com/office/drawing/2014/main" id="{291187CF-4884-4271-8C02-697F1F8310E2}"/>
              </a:ext>
            </a:extLst>
          </p:cNvPr>
          <p:cNvSpPr txBox="1"/>
          <p:nvPr/>
        </p:nvSpPr>
        <p:spPr>
          <a:xfrm>
            <a:off x="1142093" y="2478268"/>
            <a:ext cx="3222172" cy="830997"/>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S</a:t>
            </a:r>
            <a:r>
              <a:rPr lang="en-US" sz="2400" dirty="0">
                <a:latin typeface="Arial" panose="020B0604020202020204" pitchFamily="34" charset="0"/>
                <a:cs typeface="Arial" panose="020B0604020202020204" pitchFamily="34" charset="0"/>
              </a:rPr>
              <a:t>witches are closed</a:t>
            </a:r>
          </a:p>
          <a:p>
            <a:r>
              <a:rPr lang="en-US" sz="2400" dirty="0">
                <a:latin typeface="Arial" panose="020B0604020202020204" pitchFamily="34" charset="0"/>
                <a:cs typeface="Arial" panose="020B0604020202020204" pitchFamily="34" charset="0"/>
              </a:rPr>
              <a:t>in position 1</a:t>
            </a:r>
            <a:endParaRPr lang="it-IT" sz="2400" dirty="0">
              <a:latin typeface="Arial" panose="020B0604020202020204" pitchFamily="34" charset="0"/>
              <a:cs typeface="Arial" panose="020B0604020202020204" pitchFamily="34" charset="0"/>
            </a:endParaRPr>
          </a:p>
        </p:txBody>
      </p:sp>
      <p:sp>
        <p:nvSpPr>
          <p:cNvPr id="7" name="CasellaDiTesto 6">
            <a:extLst>
              <a:ext uri="{FF2B5EF4-FFF2-40B4-BE49-F238E27FC236}">
                <a16:creationId xmlns:a16="http://schemas.microsoft.com/office/drawing/2014/main" id="{9B04E2C8-6561-4F02-8EA7-0AB652D10561}"/>
              </a:ext>
            </a:extLst>
          </p:cNvPr>
          <p:cNvSpPr txBox="1"/>
          <p:nvPr/>
        </p:nvSpPr>
        <p:spPr>
          <a:xfrm>
            <a:off x="1142093" y="3516033"/>
            <a:ext cx="3222172" cy="1200329"/>
          </a:xfrm>
          <a:prstGeom prst="rect">
            <a:avLst/>
          </a:prstGeom>
          <a:noFill/>
        </p:spPr>
        <p:txBody>
          <a:bodyPr wrap="square" rtlCol="0">
            <a:spAutoFit/>
          </a:bodyPr>
          <a:lstStyle/>
          <a:p>
            <a:r>
              <a:rPr lang="it-IT" sz="2400" dirty="0" err="1">
                <a:latin typeface="Arial" panose="020B0604020202020204" pitchFamily="34" charset="0"/>
                <a:cs typeface="Arial" panose="020B0604020202020204" pitchFamily="34" charset="0"/>
              </a:rPr>
              <a:t>All</a:t>
            </a:r>
            <a:r>
              <a:rPr lang="it-IT" sz="2400" dirty="0">
                <a:latin typeface="Arial" panose="020B0604020202020204" pitchFamily="34" charset="0"/>
                <a:cs typeface="Arial" panose="020B0604020202020204" pitchFamily="34" charset="0"/>
              </a:rPr>
              <a:t> switches </a:t>
            </a:r>
            <a:r>
              <a:rPr lang="it-IT" sz="2400" dirty="0" err="1">
                <a:latin typeface="Arial" panose="020B0604020202020204" pitchFamily="34" charset="0"/>
                <a:cs typeface="Arial" panose="020B0604020202020204" pitchFamily="34" charset="0"/>
              </a:rPr>
              <a:t>opens</a:t>
            </a:r>
            <a:r>
              <a:rPr lang="it-IT" sz="2400" dirty="0">
                <a:latin typeface="Arial" panose="020B0604020202020204" pitchFamily="34" charset="0"/>
                <a:cs typeface="Arial" panose="020B0604020202020204" pitchFamily="34" charset="0"/>
              </a:rPr>
              <a:t> </a:t>
            </a:r>
          </a:p>
          <a:p>
            <a:r>
              <a:rPr lang="it-IT" sz="2400" dirty="0">
                <a:latin typeface="Arial" panose="020B0604020202020204" pitchFamily="34" charset="0"/>
                <a:cs typeface="Arial" panose="020B0604020202020204" pitchFamily="34" charset="0"/>
              </a:rPr>
              <a:t>(</a:t>
            </a:r>
            <a:r>
              <a:rPr lang="it-IT" sz="2400" dirty="0" err="1">
                <a:latin typeface="Arial" panose="020B0604020202020204" pitchFamily="34" charset="0"/>
                <a:cs typeface="Arial" panose="020B0604020202020204" pitchFamily="34" charset="0"/>
              </a:rPr>
              <a:t>capacitors</a:t>
            </a:r>
            <a:r>
              <a:rPr lang="it-IT" sz="2400" dirty="0">
                <a:latin typeface="Arial" panose="020B0604020202020204" pitchFamily="34" charset="0"/>
                <a:cs typeface="Arial" panose="020B0604020202020204" pitchFamily="34" charset="0"/>
              </a:rPr>
              <a:t> sample </a:t>
            </a:r>
            <a:r>
              <a:rPr lang="it-IT" sz="2400" dirty="0" err="1">
                <a:latin typeface="Arial" panose="020B0604020202020204" pitchFamily="34" charset="0"/>
                <a:cs typeface="Arial" panose="020B0604020202020204" pitchFamily="34" charset="0"/>
              </a:rPr>
              <a:t>their</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voltages</a:t>
            </a:r>
            <a:r>
              <a:rPr lang="it-IT" sz="2400" dirty="0">
                <a:latin typeface="Arial" panose="020B0604020202020204" pitchFamily="34" charset="0"/>
                <a:cs typeface="Arial" panose="020B0604020202020204" pitchFamily="34" charset="0"/>
              </a:rPr>
              <a:t>)</a:t>
            </a:r>
          </a:p>
        </p:txBody>
      </p:sp>
      <p:sp>
        <p:nvSpPr>
          <p:cNvPr id="8" name="CasellaDiTesto 7">
            <a:extLst>
              <a:ext uri="{FF2B5EF4-FFF2-40B4-BE49-F238E27FC236}">
                <a16:creationId xmlns:a16="http://schemas.microsoft.com/office/drawing/2014/main" id="{2BAC3FB1-8B27-4C61-AF90-EA17075E6BD3}"/>
              </a:ext>
            </a:extLst>
          </p:cNvPr>
          <p:cNvSpPr txBox="1"/>
          <p:nvPr/>
        </p:nvSpPr>
        <p:spPr>
          <a:xfrm>
            <a:off x="1142093" y="5223146"/>
            <a:ext cx="3222172" cy="830997"/>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S</a:t>
            </a:r>
            <a:r>
              <a:rPr lang="en-US" sz="2400" dirty="0">
                <a:latin typeface="Arial" panose="020B0604020202020204" pitchFamily="34" charset="0"/>
                <a:cs typeface="Arial" panose="020B0604020202020204" pitchFamily="34" charset="0"/>
              </a:rPr>
              <a:t>witches close </a:t>
            </a:r>
          </a:p>
          <a:p>
            <a:r>
              <a:rPr lang="en-US" sz="2400" dirty="0">
                <a:latin typeface="Arial" panose="020B0604020202020204" pitchFamily="34" charset="0"/>
                <a:cs typeface="Arial" panose="020B0604020202020204" pitchFamily="34" charset="0"/>
              </a:rPr>
              <a:t>in position 2</a:t>
            </a:r>
            <a:endParaRPr lang="it-IT" sz="2400" dirty="0">
              <a:latin typeface="Arial" panose="020B0604020202020204" pitchFamily="34" charset="0"/>
              <a:cs typeface="Arial" panose="020B0604020202020204" pitchFamily="34" charset="0"/>
            </a:endParaRPr>
          </a:p>
        </p:txBody>
      </p:sp>
      <p:pic>
        <p:nvPicPr>
          <p:cNvPr id="9" name="Elemento grafico 8">
            <a:extLst>
              <a:ext uri="{FF2B5EF4-FFF2-40B4-BE49-F238E27FC236}">
                <a16:creationId xmlns:a16="http://schemas.microsoft.com/office/drawing/2014/main" id="{20CCF4B5-6825-4A7A-AF9B-AF786616545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59039" y="2256475"/>
            <a:ext cx="2057400" cy="981075"/>
          </a:xfrm>
          <a:prstGeom prst="rect">
            <a:avLst/>
          </a:prstGeom>
        </p:spPr>
      </p:pic>
      <p:pic>
        <p:nvPicPr>
          <p:cNvPr id="12" name="Elemento grafico 11">
            <a:extLst>
              <a:ext uri="{FF2B5EF4-FFF2-40B4-BE49-F238E27FC236}">
                <a16:creationId xmlns:a16="http://schemas.microsoft.com/office/drawing/2014/main" id="{91B40A1C-10B6-4B13-BBA8-17F74F5247E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59039" y="3395526"/>
            <a:ext cx="2095500" cy="1200150"/>
          </a:xfrm>
          <a:prstGeom prst="rect">
            <a:avLst/>
          </a:prstGeom>
        </p:spPr>
      </p:pic>
      <p:pic>
        <p:nvPicPr>
          <p:cNvPr id="14" name="Elemento grafico 13">
            <a:extLst>
              <a:ext uri="{FF2B5EF4-FFF2-40B4-BE49-F238E27FC236}">
                <a16:creationId xmlns:a16="http://schemas.microsoft.com/office/drawing/2014/main" id="{782BAA4D-051B-4E44-AF3C-28A026CEA1F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504741" y="4875938"/>
            <a:ext cx="2057400" cy="981075"/>
          </a:xfrm>
          <a:prstGeom prst="rect">
            <a:avLst/>
          </a:prstGeom>
        </p:spPr>
      </p:pic>
      <p:graphicFrame>
        <p:nvGraphicFramePr>
          <p:cNvPr id="15" name="Oggetto 14">
            <a:extLst>
              <a:ext uri="{FF2B5EF4-FFF2-40B4-BE49-F238E27FC236}">
                <a16:creationId xmlns:a16="http://schemas.microsoft.com/office/drawing/2014/main" id="{5DA4F049-C849-4E0B-B6DD-5B994354F1B9}"/>
              </a:ext>
            </a:extLst>
          </p:cNvPr>
          <p:cNvGraphicFramePr>
            <a:graphicFrameLocks noChangeAspect="1"/>
          </p:cNvGraphicFramePr>
          <p:nvPr>
            <p:extLst>
              <p:ext uri="{D42A27DB-BD31-4B8C-83A1-F6EECF244321}">
                <p14:modId xmlns:p14="http://schemas.microsoft.com/office/powerpoint/2010/main" val="3887388386"/>
              </p:ext>
            </p:extLst>
          </p:nvPr>
        </p:nvGraphicFramePr>
        <p:xfrm>
          <a:off x="9226549" y="3859072"/>
          <a:ext cx="2127250" cy="601662"/>
        </p:xfrm>
        <a:graphic>
          <a:graphicData uri="http://schemas.openxmlformats.org/presentationml/2006/ole">
            <mc:AlternateContent xmlns:mc="http://schemas.openxmlformats.org/markup-compatibility/2006">
              <mc:Choice xmlns:v="urn:schemas-microsoft-com:vml" Requires="v">
                <p:oleObj spid="_x0000_s16412" name="Equation" r:id="rId9" imgW="850680" imgH="241200" progId="Equation.DSMT4">
                  <p:embed/>
                </p:oleObj>
              </mc:Choice>
              <mc:Fallback>
                <p:oleObj name="Equation" r:id="rId9" imgW="850680" imgH="241200" progId="Equation.DSMT4">
                  <p:embed/>
                  <p:pic>
                    <p:nvPicPr>
                      <p:cNvPr id="9" name="Oggetto 8">
                        <a:extLst>
                          <a:ext uri="{FF2B5EF4-FFF2-40B4-BE49-F238E27FC236}">
                            <a16:creationId xmlns:a16="http://schemas.microsoft.com/office/drawing/2014/main" id="{A17B8BE7-7322-4862-8E28-6544BF0489A8}"/>
                          </a:ext>
                        </a:extLst>
                      </p:cNvPr>
                      <p:cNvPicPr>
                        <a:picLocks noChangeAspect="1" noChangeArrowheads="1"/>
                      </p:cNvPicPr>
                      <p:nvPr/>
                    </p:nvPicPr>
                    <p:blipFill>
                      <a:blip r:embed="rId10"/>
                      <a:srcRect/>
                      <a:stretch>
                        <a:fillRect/>
                      </a:stretch>
                    </p:blipFill>
                    <p:spPr bwMode="auto">
                      <a:xfrm>
                        <a:off x="9226549" y="3859072"/>
                        <a:ext cx="2127250" cy="601662"/>
                      </a:xfrm>
                      <a:prstGeom prst="rect">
                        <a:avLst/>
                      </a:prstGeom>
                      <a:noFill/>
                    </p:spPr>
                  </p:pic>
                </p:oleObj>
              </mc:Fallback>
            </mc:AlternateContent>
          </a:graphicData>
        </a:graphic>
      </p:graphicFrame>
      <p:sp>
        <p:nvSpPr>
          <p:cNvPr id="16" name="CasellaDiTesto 15">
            <a:extLst>
              <a:ext uri="{FF2B5EF4-FFF2-40B4-BE49-F238E27FC236}">
                <a16:creationId xmlns:a16="http://schemas.microsoft.com/office/drawing/2014/main" id="{2CFE6450-1EC8-44C7-AB23-A7D5B3280D24}"/>
              </a:ext>
            </a:extLst>
          </p:cNvPr>
          <p:cNvSpPr txBox="1"/>
          <p:nvPr/>
        </p:nvSpPr>
        <p:spPr>
          <a:xfrm>
            <a:off x="7068457" y="2630594"/>
            <a:ext cx="1281120" cy="461665"/>
          </a:xfrm>
          <a:prstGeom prst="rect">
            <a:avLst/>
          </a:prstGeom>
          <a:noFill/>
        </p:spPr>
        <p:txBody>
          <a:bodyPr wrap="none" rtlCol="0">
            <a:spAutoFit/>
          </a:bodyPr>
          <a:lstStyle/>
          <a:p>
            <a:r>
              <a:rPr lang="it-IT" sz="2400" dirty="0" err="1">
                <a:latin typeface="Arial" panose="020B0604020202020204" pitchFamily="34" charset="0"/>
                <a:cs typeface="Arial" panose="020B0604020202020204" pitchFamily="34" charset="0"/>
              </a:rPr>
              <a:t>phase</a:t>
            </a:r>
            <a:r>
              <a:rPr lang="it-IT" sz="2400" dirty="0">
                <a:latin typeface="Arial" panose="020B0604020202020204" pitchFamily="34" charset="0"/>
                <a:cs typeface="Arial" panose="020B0604020202020204" pitchFamily="34" charset="0"/>
              </a:rPr>
              <a:t> 1</a:t>
            </a:r>
            <a:endParaRPr lang="en-US" sz="2400" dirty="0">
              <a:latin typeface="Arial" panose="020B0604020202020204" pitchFamily="34" charset="0"/>
              <a:cs typeface="Arial" panose="020B0604020202020204" pitchFamily="34" charset="0"/>
            </a:endParaRPr>
          </a:p>
        </p:txBody>
      </p:sp>
      <p:sp>
        <p:nvSpPr>
          <p:cNvPr id="17" name="CasellaDiTesto 16">
            <a:extLst>
              <a:ext uri="{FF2B5EF4-FFF2-40B4-BE49-F238E27FC236}">
                <a16:creationId xmlns:a16="http://schemas.microsoft.com/office/drawing/2014/main" id="{B547126F-06D5-46E4-8E61-F8D369A3282B}"/>
              </a:ext>
            </a:extLst>
          </p:cNvPr>
          <p:cNvSpPr txBox="1"/>
          <p:nvPr/>
        </p:nvSpPr>
        <p:spPr>
          <a:xfrm>
            <a:off x="7068457" y="3929071"/>
            <a:ext cx="1396536" cy="461665"/>
          </a:xfrm>
          <a:prstGeom prst="rect">
            <a:avLst/>
          </a:prstGeom>
          <a:noFill/>
        </p:spPr>
        <p:txBody>
          <a:bodyPr wrap="none" rtlCol="0">
            <a:spAutoFit/>
          </a:bodyPr>
          <a:lstStyle/>
          <a:p>
            <a:r>
              <a:rPr lang="it-IT" sz="2400" dirty="0" err="1">
                <a:latin typeface="Arial" panose="020B0604020202020204" pitchFamily="34" charset="0"/>
                <a:cs typeface="Arial" panose="020B0604020202020204" pitchFamily="34" charset="0"/>
              </a:rPr>
              <a:t>phase</a:t>
            </a:r>
            <a:r>
              <a:rPr lang="it-IT" sz="2400" dirty="0">
                <a:latin typeface="Arial" panose="020B0604020202020204" pitchFamily="34" charset="0"/>
                <a:cs typeface="Arial" panose="020B0604020202020204" pitchFamily="34" charset="0"/>
              </a:rPr>
              <a:t> "i"</a:t>
            </a:r>
            <a:endParaRPr lang="en-US" sz="2400" dirty="0">
              <a:latin typeface="Arial" panose="020B0604020202020204" pitchFamily="34" charset="0"/>
              <a:cs typeface="Arial" panose="020B0604020202020204" pitchFamily="34" charset="0"/>
            </a:endParaRPr>
          </a:p>
        </p:txBody>
      </p:sp>
      <p:sp>
        <p:nvSpPr>
          <p:cNvPr id="18" name="CasellaDiTesto 17">
            <a:extLst>
              <a:ext uri="{FF2B5EF4-FFF2-40B4-BE49-F238E27FC236}">
                <a16:creationId xmlns:a16="http://schemas.microsoft.com/office/drawing/2014/main" id="{79BD074C-0BF9-41AD-9E99-B5F8B42E7BD9}"/>
              </a:ext>
            </a:extLst>
          </p:cNvPr>
          <p:cNvSpPr txBox="1"/>
          <p:nvPr/>
        </p:nvSpPr>
        <p:spPr>
          <a:xfrm>
            <a:off x="7068457" y="5245181"/>
            <a:ext cx="1281120" cy="461665"/>
          </a:xfrm>
          <a:prstGeom prst="rect">
            <a:avLst/>
          </a:prstGeom>
          <a:noFill/>
        </p:spPr>
        <p:txBody>
          <a:bodyPr wrap="none" rtlCol="0">
            <a:spAutoFit/>
          </a:bodyPr>
          <a:lstStyle/>
          <a:p>
            <a:r>
              <a:rPr lang="it-IT" sz="2400" dirty="0" err="1">
                <a:latin typeface="Arial" panose="020B0604020202020204" pitchFamily="34" charset="0"/>
                <a:cs typeface="Arial" panose="020B0604020202020204" pitchFamily="34" charset="0"/>
              </a:rPr>
              <a:t>phase</a:t>
            </a:r>
            <a:r>
              <a:rPr lang="it-IT" sz="2400" dirty="0">
                <a:latin typeface="Arial" panose="020B0604020202020204" pitchFamily="34" charset="0"/>
                <a:cs typeface="Arial" panose="020B0604020202020204" pitchFamily="34" charset="0"/>
              </a:rPr>
              <a:t> 2</a:t>
            </a:r>
            <a:endParaRPr lang="en-US" sz="2400" dirty="0">
              <a:latin typeface="Arial" panose="020B0604020202020204" pitchFamily="34" charset="0"/>
              <a:cs typeface="Arial" panose="020B0604020202020204" pitchFamily="34" charset="0"/>
            </a:endParaRPr>
          </a:p>
        </p:txBody>
      </p:sp>
      <p:sp>
        <p:nvSpPr>
          <p:cNvPr id="19" name="CasellaDiTesto 18">
            <a:extLst>
              <a:ext uri="{FF2B5EF4-FFF2-40B4-BE49-F238E27FC236}">
                <a16:creationId xmlns:a16="http://schemas.microsoft.com/office/drawing/2014/main" id="{C49CE3D5-9C93-47C6-BF79-F9A0E36182A9}"/>
              </a:ext>
            </a:extLst>
          </p:cNvPr>
          <p:cNvSpPr txBox="1"/>
          <p:nvPr/>
        </p:nvSpPr>
        <p:spPr>
          <a:xfrm>
            <a:off x="8948050" y="4879405"/>
            <a:ext cx="1741182"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kT/C </a:t>
            </a:r>
            <a:r>
              <a:rPr lang="it-IT" sz="2400" dirty="0" err="1">
                <a:latin typeface="Arial" panose="020B0604020202020204" pitchFamily="34" charset="0"/>
                <a:cs typeface="Arial" panose="020B0604020202020204" pitchFamily="34" charset="0"/>
              </a:rPr>
              <a:t>noise</a:t>
            </a:r>
            <a:r>
              <a:rPr lang="it-IT" sz="2400"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cxnSp>
        <p:nvCxnSpPr>
          <p:cNvPr id="20" name="Connettore 2 19">
            <a:extLst>
              <a:ext uri="{FF2B5EF4-FFF2-40B4-BE49-F238E27FC236}">
                <a16:creationId xmlns:a16="http://schemas.microsoft.com/office/drawing/2014/main" id="{894CD594-CC3F-4D12-8E62-25578EDB9057}"/>
              </a:ext>
            </a:extLst>
          </p:cNvPr>
          <p:cNvCxnSpPr>
            <a:cxnSpLocks/>
          </p:cNvCxnSpPr>
          <p:nvPr/>
        </p:nvCxnSpPr>
        <p:spPr>
          <a:xfrm flipV="1">
            <a:off x="10473178" y="4372957"/>
            <a:ext cx="576729" cy="594225"/>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1720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6" grpId="0"/>
      <p:bldP spid="17" grpId="0"/>
      <p:bldP spid="18" grpId="0"/>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ccia a sinistra 12">
            <a:extLst>
              <a:ext uri="{FF2B5EF4-FFF2-40B4-BE49-F238E27FC236}">
                <a16:creationId xmlns:a16="http://schemas.microsoft.com/office/drawing/2014/main" id="{F0F29D14-955C-4A60-BFDE-5E6378B6380B}"/>
              </a:ext>
            </a:extLst>
          </p:cNvPr>
          <p:cNvSpPr/>
          <p:nvPr/>
        </p:nvSpPr>
        <p:spPr>
          <a:xfrm>
            <a:off x="2346551" y="4984116"/>
            <a:ext cx="740229" cy="159657"/>
          </a:xfrm>
          <a:prstGeom prst="leftArrow">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ccia a sinistra 11">
            <a:extLst>
              <a:ext uri="{FF2B5EF4-FFF2-40B4-BE49-F238E27FC236}">
                <a16:creationId xmlns:a16="http://schemas.microsoft.com/office/drawing/2014/main" id="{E2197A62-AA9B-4C5F-B05B-45AA934BF147}"/>
              </a:ext>
            </a:extLst>
          </p:cNvPr>
          <p:cNvSpPr/>
          <p:nvPr/>
        </p:nvSpPr>
        <p:spPr>
          <a:xfrm>
            <a:off x="2278390" y="3761563"/>
            <a:ext cx="740229" cy="159657"/>
          </a:xfrm>
          <a:prstGeom prst="leftArrow">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85765929-24D5-494C-8589-DB63A660D40F}"/>
              </a:ext>
            </a:extLst>
          </p:cNvPr>
          <p:cNvSpPr>
            <a:spLocks noGrp="1"/>
          </p:cNvSpPr>
          <p:nvPr>
            <p:ph type="title"/>
          </p:nvPr>
        </p:nvSpPr>
        <p:spPr>
          <a:xfrm>
            <a:off x="1317172" y="136525"/>
            <a:ext cx="10515600" cy="662397"/>
          </a:xfrm>
        </p:spPr>
        <p:txBody>
          <a:bodyPr/>
          <a:lstStyle/>
          <a:p>
            <a:r>
              <a:rPr lang="it-IT" dirty="0" err="1"/>
              <a:t>Phase</a:t>
            </a:r>
            <a:r>
              <a:rPr lang="it-IT" dirty="0"/>
              <a:t> 1 to </a:t>
            </a:r>
            <a:r>
              <a:rPr lang="it-IT" dirty="0" err="1"/>
              <a:t>phase</a:t>
            </a:r>
            <a:r>
              <a:rPr lang="it-IT" dirty="0"/>
              <a:t> 2 </a:t>
            </a:r>
            <a:r>
              <a:rPr lang="it-IT" dirty="0" err="1"/>
              <a:t>transition</a:t>
            </a:r>
            <a:endParaRPr lang="en-US" dirty="0"/>
          </a:p>
        </p:txBody>
      </p:sp>
      <p:sp>
        <p:nvSpPr>
          <p:cNvPr id="3" name="Segnaposto piè di pagina 2">
            <a:extLst>
              <a:ext uri="{FF2B5EF4-FFF2-40B4-BE49-F238E27FC236}">
                <a16:creationId xmlns:a16="http://schemas.microsoft.com/office/drawing/2014/main" id="{743A00F7-DA21-44A6-B54E-2B869930BAC9}"/>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62A41942-C0A0-4F7C-AA63-EE21DCDBF9CF}"/>
              </a:ext>
            </a:extLst>
          </p:cNvPr>
          <p:cNvSpPr>
            <a:spLocks noGrp="1"/>
          </p:cNvSpPr>
          <p:nvPr>
            <p:ph type="sldNum" sz="quarter" idx="12"/>
          </p:nvPr>
        </p:nvSpPr>
        <p:spPr/>
        <p:txBody>
          <a:bodyPr/>
          <a:lstStyle/>
          <a:p>
            <a:fld id="{02055017-B6DE-4C35-A63B-40EADAC97849}" type="slidenum">
              <a:rPr lang="en-US" smtClean="0"/>
              <a:t>21</a:t>
            </a:fld>
            <a:endParaRPr lang="en-US" dirty="0"/>
          </a:p>
        </p:txBody>
      </p:sp>
      <p:graphicFrame>
        <p:nvGraphicFramePr>
          <p:cNvPr id="6" name="Oggetto 5">
            <a:extLst>
              <a:ext uri="{FF2B5EF4-FFF2-40B4-BE49-F238E27FC236}">
                <a16:creationId xmlns:a16="http://schemas.microsoft.com/office/drawing/2014/main" id="{7E32DF64-6699-4A75-A61F-DF8F657F1A0D}"/>
              </a:ext>
            </a:extLst>
          </p:cNvPr>
          <p:cNvGraphicFramePr>
            <a:graphicFrameLocks noChangeAspect="1"/>
          </p:cNvGraphicFramePr>
          <p:nvPr>
            <p:extLst>
              <p:ext uri="{D42A27DB-BD31-4B8C-83A1-F6EECF244321}">
                <p14:modId xmlns:p14="http://schemas.microsoft.com/office/powerpoint/2010/main" val="2703405487"/>
              </p:ext>
            </p:extLst>
          </p:nvPr>
        </p:nvGraphicFramePr>
        <p:xfrm>
          <a:off x="855131" y="1104945"/>
          <a:ext cx="3531143" cy="1899511"/>
        </p:xfrm>
        <a:graphic>
          <a:graphicData uri="http://schemas.openxmlformats.org/presentationml/2006/ole">
            <mc:AlternateContent xmlns:mc="http://schemas.openxmlformats.org/markup-compatibility/2006">
              <mc:Choice xmlns:v="urn:schemas-microsoft-com:vml" Requires="v">
                <p:oleObj spid="_x0000_s17511" name="Equation" r:id="rId3" imgW="1384300" imgH="736600" progId="Equation.DSMT4">
                  <p:embed/>
                </p:oleObj>
              </mc:Choice>
              <mc:Fallback>
                <p:oleObj name="Equation" r:id="rId3" imgW="1384300" imgH="7366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5131" y="1104945"/>
                        <a:ext cx="3531143" cy="1899511"/>
                      </a:xfrm>
                      <a:prstGeom prst="rect">
                        <a:avLst/>
                      </a:prstGeom>
                      <a:noFill/>
                    </p:spPr>
                  </p:pic>
                </p:oleObj>
              </mc:Fallback>
            </mc:AlternateContent>
          </a:graphicData>
        </a:graphic>
      </p:graphicFrame>
      <p:pic>
        <p:nvPicPr>
          <p:cNvPr id="7" name="Picture 2">
            <a:extLst>
              <a:ext uri="{FF2B5EF4-FFF2-40B4-BE49-F238E27FC236}">
                <a16:creationId xmlns:a16="http://schemas.microsoft.com/office/drawing/2014/main" id="{83AF8136-1975-4582-9363-5499A2D4924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98865" y="598647"/>
            <a:ext cx="5082562" cy="2975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Elemento grafico 8">
            <a:extLst>
              <a:ext uri="{FF2B5EF4-FFF2-40B4-BE49-F238E27FC236}">
                <a16:creationId xmlns:a16="http://schemas.microsoft.com/office/drawing/2014/main" id="{94C5A6E7-1858-40D0-A6EE-6DB9D6E7BAE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81473" y="3004456"/>
            <a:ext cx="4591050" cy="3076575"/>
          </a:xfrm>
          <a:prstGeom prst="rect">
            <a:avLst/>
          </a:prstGeom>
        </p:spPr>
      </p:pic>
      <p:sp>
        <p:nvSpPr>
          <p:cNvPr id="10" name="Freccia a sinistra 9">
            <a:extLst>
              <a:ext uri="{FF2B5EF4-FFF2-40B4-BE49-F238E27FC236}">
                <a16:creationId xmlns:a16="http://schemas.microsoft.com/office/drawing/2014/main" id="{54FFC2A1-4D58-44EE-BDBB-13E35B16CA70}"/>
              </a:ext>
            </a:extLst>
          </p:cNvPr>
          <p:cNvSpPr/>
          <p:nvPr/>
        </p:nvSpPr>
        <p:spPr>
          <a:xfrm>
            <a:off x="3771491" y="3693894"/>
            <a:ext cx="740229" cy="159657"/>
          </a:xfrm>
          <a:prstGeom prst="leftArrow">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sellaDiTesto 10">
            <a:extLst>
              <a:ext uri="{FF2B5EF4-FFF2-40B4-BE49-F238E27FC236}">
                <a16:creationId xmlns:a16="http://schemas.microsoft.com/office/drawing/2014/main" id="{C04E8EE5-AF82-4AF5-A961-5803E18D3D80}"/>
              </a:ext>
            </a:extLst>
          </p:cNvPr>
          <p:cNvSpPr txBox="1"/>
          <p:nvPr/>
        </p:nvSpPr>
        <p:spPr>
          <a:xfrm>
            <a:off x="2150908" y="3321252"/>
            <a:ext cx="747320" cy="461665"/>
          </a:xfrm>
          <a:prstGeom prst="rect">
            <a:avLst/>
          </a:prstGeom>
          <a:noFill/>
        </p:spPr>
        <p:txBody>
          <a:bodyPr wrap="none" rtlCol="0">
            <a:spAutoFit/>
          </a:bodyPr>
          <a:lstStyle/>
          <a:p>
            <a:r>
              <a:rPr lang="it-IT" sz="2400" dirty="0">
                <a:solidFill>
                  <a:srgbClr val="FF0000"/>
                </a:solidFill>
                <a:latin typeface="Symbol" panose="05050102010706020507" pitchFamily="18" charset="2"/>
                <a:cs typeface="Arial" panose="020B0604020202020204" pitchFamily="34" charset="0"/>
              </a:rPr>
              <a:t>D</a:t>
            </a:r>
            <a:r>
              <a:rPr lang="it-IT" sz="2400" i="1" dirty="0">
                <a:solidFill>
                  <a:srgbClr val="FF0000"/>
                </a:solidFill>
                <a:latin typeface="Arial" panose="020B0604020202020204" pitchFamily="34" charset="0"/>
                <a:cs typeface="Arial" panose="020B0604020202020204" pitchFamily="34" charset="0"/>
              </a:rPr>
              <a:t>Q</a:t>
            </a:r>
            <a:r>
              <a:rPr lang="it-IT" sz="2400" i="1" baseline="-25000" dirty="0">
                <a:solidFill>
                  <a:srgbClr val="FF0000"/>
                </a:solidFill>
                <a:latin typeface="Arial" panose="020B0604020202020204" pitchFamily="34" charset="0"/>
                <a:cs typeface="Arial" panose="020B0604020202020204" pitchFamily="34" charset="0"/>
              </a:rPr>
              <a:t>X</a:t>
            </a:r>
            <a:endParaRPr lang="en-US" sz="2400" i="1" baseline="-25000" dirty="0">
              <a:solidFill>
                <a:srgbClr val="FF0000"/>
              </a:solidFill>
              <a:latin typeface="Arial" panose="020B0604020202020204" pitchFamily="34" charset="0"/>
              <a:cs typeface="Arial" panose="020B0604020202020204" pitchFamily="34" charset="0"/>
            </a:endParaRPr>
          </a:p>
        </p:txBody>
      </p:sp>
      <p:sp>
        <p:nvSpPr>
          <p:cNvPr id="15" name="CasellaDiTesto 14">
            <a:extLst>
              <a:ext uri="{FF2B5EF4-FFF2-40B4-BE49-F238E27FC236}">
                <a16:creationId xmlns:a16="http://schemas.microsoft.com/office/drawing/2014/main" id="{7D7C7044-4AFE-4494-9E7B-1CAA91448E92}"/>
              </a:ext>
            </a:extLst>
          </p:cNvPr>
          <p:cNvSpPr txBox="1"/>
          <p:nvPr/>
        </p:nvSpPr>
        <p:spPr>
          <a:xfrm>
            <a:off x="2139687" y="5175476"/>
            <a:ext cx="758541" cy="461665"/>
          </a:xfrm>
          <a:prstGeom prst="rect">
            <a:avLst/>
          </a:prstGeom>
          <a:noFill/>
        </p:spPr>
        <p:txBody>
          <a:bodyPr wrap="none" rtlCol="0">
            <a:spAutoFit/>
          </a:bodyPr>
          <a:lstStyle/>
          <a:p>
            <a:r>
              <a:rPr lang="it-IT" sz="2400" dirty="0">
                <a:solidFill>
                  <a:srgbClr val="FF0000"/>
                </a:solidFill>
                <a:latin typeface="Symbol" panose="05050102010706020507" pitchFamily="18" charset="2"/>
                <a:cs typeface="Arial" panose="020B0604020202020204" pitchFamily="34" charset="0"/>
              </a:rPr>
              <a:t>D</a:t>
            </a:r>
            <a:r>
              <a:rPr lang="it-IT" sz="2400" i="1" dirty="0">
                <a:solidFill>
                  <a:srgbClr val="FF0000"/>
                </a:solidFill>
                <a:latin typeface="Arial" panose="020B0604020202020204" pitchFamily="34" charset="0"/>
                <a:cs typeface="Arial" panose="020B0604020202020204" pitchFamily="34" charset="0"/>
              </a:rPr>
              <a:t>Q</a:t>
            </a:r>
            <a:r>
              <a:rPr lang="it-IT" sz="2400" i="1" baseline="-25000" dirty="0">
                <a:solidFill>
                  <a:srgbClr val="FF0000"/>
                </a:solidFill>
                <a:latin typeface="Arial" panose="020B0604020202020204" pitchFamily="34" charset="0"/>
                <a:cs typeface="Arial" panose="020B0604020202020204" pitchFamily="34" charset="0"/>
              </a:rPr>
              <a:t>R</a:t>
            </a:r>
            <a:endParaRPr lang="en-US" sz="2400" i="1" baseline="-25000" dirty="0">
              <a:solidFill>
                <a:srgbClr val="FF0000"/>
              </a:solidFill>
              <a:latin typeface="Arial" panose="020B0604020202020204" pitchFamily="34" charset="0"/>
              <a:cs typeface="Arial" panose="020B0604020202020204" pitchFamily="34" charset="0"/>
            </a:endParaRPr>
          </a:p>
        </p:txBody>
      </p:sp>
      <p:sp>
        <p:nvSpPr>
          <p:cNvPr id="16" name="CasellaDiTesto 15">
            <a:extLst>
              <a:ext uri="{FF2B5EF4-FFF2-40B4-BE49-F238E27FC236}">
                <a16:creationId xmlns:a16="http://schemas.microsoft.com/office/drawing/2014/main" id="{60CD82EF-CA91-4A81-A663-D1155E311B8D}"/>
              </a:ext>
            </a:extLst>
          </p:cNvPr>
          <p:cNvSpPr txBox="1"/>
          <p:nvPr/>
        </p:nvSpPr>
        <p:spPr>
          <a:xfrm>
            <a:off x="3853097" y="3841391"/>
            <a:ext cx="724878" cy="461665"/>
          </a:xfrm>
          <a:prstGeom prst="rect">
            <a:avLst/>
          </a:prstGeom>
          <a:noFill/>
        </p:spPr>
        <p:txBody>
          <a:bodyPr wrap="none" rtlCol="0">
            <a:spAutoFit/>
          </a:bodyPr>
          <a:lstStyle/>
          <a:p>
            <a:r>
              <a:rPr lang="it-IT" sz="2400" dirty="0">
                <a:solidFill>
                  <a:srgbClr val="FF0000"/>
                </a:solidFill>
                <a:latin typeface="Symbol" panose="05050102010706020507" pitchFamily="18" charset="2"/>
                <a:cs typeface="Arial" panose="020B0604020202020204" pitchFamily="34" charset="0"/>
              </a:rPr>
              <a:t>D</a:t>
            </a:r>
            <a:r>
              <a:rPr lang="it-IT" sz="2400" i="1" dirty="0">
                <a:solidFill>
                  <a:srgbClr val="FF0000"/>
                </a:solidFill>
                <a:latin typeface="Arial" panose="020B0604020202020204" pitchFamily="34" charset="0"/>
                <a:cs typeface="Arial" panose="020B0604020202020204" pitchFamily="34" charset="0"/>
              </a:rPr>
              <a:t>Q</a:t>
            </a:r>
            <a:r>
              <a:rPr lang="it-IT" sz="2400" baseline="-25000" dirty="0">
                <a:solidFill>
                  <a:srgbClr val="FF0000"/>
                </a:solidFill>
                <a:latin typeface="Arial" panose="020B0604020202020204" pitchFamily="34" charset="0"/>
                <a:cs typeface="Arial" panose="020B0604020202020204" pitchFamily="34" charset="0"/>
              </a:rPr>
              <a:t>2</a:t>
            </a:r>
            <a:endParaRPr lang="en-US" sz="2400" baseline="-25000" dirty="0">
              <a:solidFill>
                <a:srgbClr val="FF0000"/>
              </a:solidFill>
              <a:latin typeface="Arial" panose="020B0604020202020204" pitchFamily="34" charset="0"/>
              <a:cs typeface="Arial" panose="020B0604020202020204" pitchFamily="34" charset="0"/>
            </a:endParaRPr>
          </a:p>
        </p:txBody>
      </p:sp>
      <p:graphicFrame>
        <p:nvGraphicFramePr>
          <p:cNvPr id="17" name="Oggetto 16">
            <a:extLst>
              <a:ext uri="{FF2B5EF4-FFF2-40B4-BE49-F238E27FC236}">
                <a16:creationId xmlns:a16="http://schemas.microsoft.com/office/drawing/2014/main" id="{B1059D55-BCF6-44E8-A7C8-95AEAF40917C}"/>
              </a:ext>
            </a:extLst>
          </p:cNvPr>
          <p:cNvGraphicFramePr>
            <a:graphicFrameLocks noChangeAspect="1"/>
          </p:cNvGraphicFramePr>
          <p:nvPr>
            <p:extLst>
              <p:ext uri="{D42A27DB-BD31-4B8C-83A1-F6EECF244321}">
                <p14:modId xmlns:p14="http://schemas.microsoft.com/office/powerpoint/2010/main" val="816690594"/>
              </p:ext>
            </p:extLst>
          </p:nvPr>
        </p:nvGraphicFramePr>
        <p:xfrm>
          <a:off x="6319510" y="3600350"/>
          <a:ext cx="3594100" cy="720725"/>
        </p:xfrm>
        <a:graphic>
          <a:graphicData uri="http://schemas.openxmlformats.org/presentationml/2006/ole">
            <mc:AlternateContent xmlns:mc="http://schemas.openxmlformats.org/markup-compatibility/2006">
              <mc:Choice xmlns:v="urn:schemas-microsoft-com:vml" Requires="v">
                <p:oleObj spid="_x0000_s17512" name="Equation" r:id="rId8" imgW="1409400" imgH="279360" progId="Equation.DSMT4">
                  <p:embed/>
                </p:oleObj>
              </mc:Choice>
              <mc:Fallback>
                <p:oleObj name="Equation" r:id="rId8" imgW="1409400" imgH="279360" progId="Equation.DSMT4">
                  <p:embed/>
                  <p:pic>
                    <p:nvPicPr>
                      <p:cNvPr id="6" name="Oggetto 5">
                        <a:extLst>
                          <a:ext uri="{FF2B5EF4-FFF2-40B4-BE49-F238E27FC236}">
                            <a16:creationId xmlns:a16="http://schemas.microsoft.com/office/drawing/2014/main" id="{7E32DF64-6699-4A75-A61F-DF8F657F1A0D}"/>
                          </a:ext>
                        </a:extLst>
                      </p:cNvPr>
                      <p:cNvPicPr>
                        <a:picLocks noChangeAspect="1" noChangeArrowheads="1"/>
                      </p:cNvPicPr>
                      <p:nvPr/>
                    </p:nvPicPr>
                    <p:blipFill>
                      <a:blip r:embed="rId9"/>
                      <a:srcRect/>
                      <a:stretch>
                        <a:fillRect/>
                      </a:stretch>
                    </p:blipFill>
                    <p:spPr bwMode="auto">
                      <a:xfrm>
                        <a:off x="6319510" y="3600350"/>
                        <a:ext cx="3594100" cy="720725"/>
                      </a:xfrm>
                      <a:prstGeom prst="rect">
                        <a:avLst/>
                      </a:prstGeom>
                      <a:noFill/>
                    </p:spPr>
                  </p:pic>
                </p:oleObj>
              </mc:Fallback>
            </mc:AlternateContent>
          </a:graphicData>
        </a:graphic>
      </p:graphicFrame>
      <p:graphicFrame>
        <p:nvGraphicFramePr>
          <p:cNvPr id="18" name="Oggetto 17">
            <a:extLst>
              <a:ext uri="{FF2B5EF4-FFF2-40B4-BE49-F238E27FC236}">
                <a16:creationId xmlns:a16="http://schemas.microsoft.com/office/drawing/2014/main" id="{2371DB5B-CC57-4D3A-8003-EDEF5347590B}"/>
              </a:ext>
            </a:extLst>
          </p:cNvPr>
          <p:cNvGraphicFramePr>
            <a:graphicFrameLocks noChangeAspect="1"/>
          </p:cNvGraphicFramePr>
          <p:nvPr>
            <p:extLst>
              <p:ext uri="{D42A27DB-BD31-4B8C-83A1-F6EECF244321}">
                <p14:modId xmlns:p14="http://schemas.microsoft.com/office/powerpoint/2010/main" val="2331711756"/>
              </p:ext>
            </p:extLst>
          </p:nvPr>
        </p:nvGraphicFramePr>
        <p:xfrm>
          <a:off x="6319510" y="4321075"/>
          <a:ext cx="3497263" cy="720725"/>
        </p:xfrm>
        <a:graphic>
          <a:graphicData uri="http://schemas.openxmlformats.org/presentationml/2006/ole">
            <mc:AlternateContent xmlns:mc="http://schemas.openxmlformats.org/markup-compatibility/2006">
              <mc:Choice xmlns:v="urn:schemas-microsoft-com:vml" Requires="v">
                <p:oleObj spid="_x0000_s17513" name="Equation" r:id="rId10" imgW="1371600" imgH="279360" progId="Equation.DSMT4">
                  <p:embed/>
                </p:oleObj>
              </mc:Choice>
              <mc:Fallback>
                <p:oleObj name="Equation" r:id="rId10" imgW="1371600" imgH="279360" progId="Equation.DSMT4">
                  <p:embed/>
                  <p:pic>
                    <p:nvPicPr>
                      <p:cNvPr id="17" name="Oggetto 16">
                        <a:extLst>
                          <a:ext uri="{FF2B5EF4-FFF2-40B4-BE49-F238E27FC236}">
                            <a16:creationId xmlns:a16="http://schemas.microsoft.com/office/drawing/2014/main" id="{B1059D55-BCF6-44E8-A7C8-95AEAF40917C}"/>
                          </a:ext>
                        </a:extLst>
                      </p:cNvPr>
                      <p:cNvPicPr>
                        <a:picLocks noChangeAspect="1" noChangeArrowheads="1"/>
                      </p:cNvPicPr>
                      <p:nvPr/>
                    </p:nvPicPr>
                    <p:blipFill>
                      <a:blip r:embed="rId11"/>
                      <a:srcRect/>
                      <a:stretch>
                        <a:fillRect/>
                      </a:stretch>
                    </p:blipFill>
                    <p:spPr bwMode="auto">
                      <a:xfrm>
                        <a:off x="6319510" y="4321075"/>
                        <a:ext cx="3497263" cy="720725"/>
                      </a:xfrm>
                      <a:prstGeom prst="rect">
                        <a:avLst/>
                      </a:prstGeom>
                      <a:noFill/>
                    </p:spPr>
                  </p:pic>
                </p:oleObj>
              </mc:Fallback>
            </mc:AlternateContent>
          </a:graphicData>
        </a:graphic>
      </p:graphicFrame>
      <p:graphicFrame>
        <p:nvGraphicFramePr>
          <p:cNvPr id="19" name="Oggetto 18">
            <a:extLst>
              <a:ext uri="{FF2B5EF4-FFF2-40B4-BE49-F238E27FC236}">
                <a16:creationId xmlns:a16="http://schemas.microsoft.com/office/drawing/2014/main" id="{92E9DA7B-DFDC-40F1-991D-B494C7F7DF0B}"/>
              </a:ext>
            </a:extLst>
          </p:cNvPr>
          <p:cNvGraphicFramePr>
            <a:graphicFrameLocks noChangeAspect="1"/>
          </p:cNvGraphicFramePr>
          <p:nvPr>
            <p:extLst>
              <p:ext uri="{D42A27DB-BD31-4B8C-83A1-F6EECF244321}">
                <p14:modId xmlns:p14="http://schemas.microsoft.com/office/powerpoint/2010/main" val="301499331"/>
              </p:ext>
            </p:extLst>
          </p:nvPr>
        </p:nvGraphicFramePr>
        <p:xfrm>
          <a:off x="6319510" y="5083757"/>
          <a:ext cx="2913062" cy="588962"/>
        </p:xfrm>
        <a:graphic>
          <a:graphicData uri="http://schemas.openxmlformats.org/presentationml/2006/ole">
            <mc:AlternateContent xmlns:mc="http://schemas.openxmlformats.org/markup-compatibility/2006">
              <mc:Choice xmlns:v="urn:schemas-microsoft-com:vml" Requires="v">
                <p:oleObj spid="_x0000_s17514" name="Equation" r:id="rId12" imgW="1143000" imgH="228600" progId="Equation.DSMT4">
                  <p:embed/>
                </p:oleObj>
              </mc:Choice>
              <mc:Fallback>
                <p:oleObj name="Equation" r:id="rId12" imgW="1143000" imgH="228600" progId="Equation.DSMT4">
                  <p:embed/>
                  <p:pic>
                    <p:nvPicPr>
                      <p:cNvPr id="18" name="Oggetto 17">
                        <a:extLst>
                          <a:ext uri="{FF2B5EF4-FFF2-40B4-BE49-F238E27FC236}">
                            <a16:creationId xmlns:a16="http://schemas.microsoft.com/office/drawing/2014/main" id="{2371DB5B-CC57-4D3A-8003-EDEF5347590B}"/>
                          </a:ext>
                        </a:extLst>
                      </p:cNvPr>
                      <p:cNvPicPr>
                        <a:picLocks noChangeAspect="1" noChangeArrowheads="1"/>
                      </p:cNvPicPr>
                      <p:nvPr/>
                    </p:nvPicPr>
                    <p:blipFill>
                      <a:blip r:embed="rId13"/>
                      <a:srcRect/>
                      <a:stretch>
                        <a:fillRect/>
                      </a:stretch>
                    </p:blipFill>
                    <p:spPr bwMode="auto">
                      <a:xfrm>
                        <a:off x="6319510" y="5083757"/>
                        <a:ext cx="2913062" cy="588962"/>
                      </a:xfrm>
                      <a:prstGeom prst="rect">
                        <a:avLst/>
                      </a:prstGeom>
                      <a:noFill/>
                    </p:spPr>
                  </p:pic>
                </p:oleObj>
              </mc:Fallback>
            </mc:AlternateContent>
          </a:graphicData>
        </a:graphic>
      </p:graphicFrame>
    </p:spTree>
    <p:extLst>
      <p:ext uri="{BB962C8B-B14F-4D97-AF65-F5344CB8AC3E}">
        <p14:creationId xmlns:p14="http://schemas.microsoft.com/office/powerpoint/2010/main" val="792222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animBg="1"/>
      <p:bldP spid="11" grpId="0"/>
      <p:bldP spid="15"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9A3F265-4207-467C-B027-260E72B6F711}"/>
              </a:ext>
            </a:extLst>
          </p:cNvPr>
          <p:cNvSpPr>
            <a:spLocks noGrp="1"/>
          </p:cNvSpPr>
          <p:nvPr>
            <p:ph type="title"/>
          </p:nvPr>
        </p:nvSpPr>
        <p:spPr>
          <a:xfrm>
            <a:off x="689106" y="63909"/>
            <a:ext cx="10515600" cy="662397"/>
          </a:xfrm>
        </p:spPr>
        <p:txBody>
          <a:bodyPr/>
          <a:lstStyle/>
          <a:p>
            <a:r>
              <a:rPr lang="it-IT" dirty="0" err="1"/>
              <a:t>Phase</a:t>
            </a:r>
            <a:r>
              <a:rPr lang="it-IT" dirty="0"/>
              <a:t> 2 </a:t>
            </a:r>
            <a:r>
              <a:rPr lang="it-IT" dirty="0" err="1"/>
              <a:t>voltages</a:t>
            </a:r>
            <a:endParaRPr lang="en-US" dirty="0"/>
          </a:p>
        </p:txBody>
      </p:sp>
      <p:sp>
        <p:nvSpPr>
          <p:cNvPr id="3" name="Segnaposto piè di pagina 2">
            <a:extLst>
              <a:ext uri="{FF2B5EF4-FFF2-40B4-BE49-F238E27FC236}">
                <a16:creationId xmlns:a16="http://schemas.microsoft.com/office/drawing/2014/main" id="{8E6661FF-08A2-4DAC-8A38-4833E67C7FAD}"/>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6DB9D9B8-161C-4B7F-BF5A-F49F4E8B3F47}"/>
              </a:ext>
            </a:extLst>
          </p:cNvPr>
          <p:cNvSpPr>
            <a:spLocks noGrp="1"/>
          </p:cNvSpPr>
          <p:nvPr>
            <p:ph type="sldNum" sz="quarter" idx="12"/>
          </p:nvPr>
        </p:nvSpPr>
        <p:spPr/>
        <p:txBody>
          <a:bodyPr/>
          <a:lstStyle/>
          <a:p>
            <a:fld id="{02055017-B6DE-4C35-A63B-40EADAC97849}" type="slidenum">
              <a:rPr lang="en-US" smtClean="0"/>
              <a:t>22</a:t>
            </a:fld>
            <a:endParaRPr lang="en-US" dirty="0"/>
          </a:p>
        </p:txBody>
      </p:sp>
      <p:pic>
        <p:nvPicPr>
          <p:cNvPr id="5" name="Elemento grafico 4">
            <a:extLst>
              <a:ext uri="{FF2B5EF4-FFF2-40B4-BE49-F238E27FC236}">
                <a16:creationId xmlns:a16="http://schemas.microsoft.com/office/drawing/2014/main" id="{7EFC0251-A1CD-4B6B-B81B-47227839268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1873" y="461784"/>
            <a:ext cx="4265891" cy="2858678"/>
          </a:xfrm>
          <a:prstGeom prst="rect">
            <a:avLst/>
          </a:prstGeom>
        </p:spPr>
      </p:pic>
      <p:graphicFrame>
        <p:nvGraphicFramePr>
          <p:cNvPr id="6" name="Oggetto 5">
            <a:extLst>
              <a:ext uri="{FF2B5EF4-FFF2-40B4-BE49-F238E27FC236}">
                <a16:creationId xmlns:a16="http://schemas.microsoft.com/office/drawing/2014/main" id="{6E61C3DE-4C0D-4DA1-AE1D-D040384FC287}"/>
              </a:ext>
            </a:extLst>
          </p:cNvPr>
          <p:cNvGraphicFramePr>
            <a:graphicFrameLocks noChangeAspect="1"/>
          </p:cNvGraphicFramePr>
          <p:nvPr>
            <p:extLst>
              <p:ext uri="{D42A27DB-BD31-4B8C-83A1-F6EECF244321}">
                <p14:modId xmlns:p14="http://schemas.microsoft.com/office/powerpoint/2010/main" val="2947158727"/>
              </p:ext>
            </p:extLst>
          </p:nvPr>
        </p:nvGraphicFramePr>
        <p:xfrm>
          <a:off x="5353975" y="884508"/>
          <a:ext cx="1812925" cy="622300"/>
        </p:xfrm>
        <a:graphic>
          <a:graphicData uri="http://schemas.openxmlformats.org/presentationml/2006/ole">
            <mc:AlternateContent xmlns:mc="http://schemas.openxmlformats.org/markup-compatibility/2006">
              <mc:Choice xmlns:v="urn:schemas-microsoft-com:vml" Requires="v">
                <p:oleObj spid="_x0000_s18623" name="Equation" r:id="rId5" imgW="711000" imgH="241200" progId="Equation.DSMT4">
                  <p:embed/>
                </p:oleObj>
              </mc:Choice>
              <mc:Fallback>
                <p:oleObj name="Equation" r:id="rId5" imgW="711000" imgH="241200" progId="Equation.DSMT4">
                  <p:embed/>
                  <p:pic>
                    <p:nvPicPr>
                      <p:cNvPr id="6" name="Oggetto 5">
                        <a:extLst>
                          <a:ext uri="{FF2B5EF4-FFF2-40B4-BE49-F238E27FC236}">
                            <a16:creationId xmlns:a16="http://schemas.microsoft.com/office/drawing/2014/main" id="{7E32DF64-6699-4A75-A61F-DF8F657F1A0D}"/>
                          </a:ext>
                        </a:extLst>
                      </p:cNvPr>
                      <p:cNvPicPr>
                        <a:picLocks noChangeAspect="1" noChangeArrowheads="1"/>
                      </p:cNvPicPr>
                      <p:nvPr/>
                    </p:nvPicPr>
                    <p:blipFill>
                      <a:blip r:embed="rId6"/>
                      <a:srcRect/>
                      <a:stretch>
                        <a:fillRect/>
                      </a:stretch>
                    </p:blipFill>
                    <p:spPr bwMode="auto">
                      <a:xfrm>
                        <a:off x="5353975" y="884508"/>
                        <a:ext cx="1812925" cy="622300"/>
                      </a:xfrm>
                      <a:prstGeom prst="rect">
                        <a:avLst/>
                      </a:prstGeom>
                      <a:noFill/>
                    </p:spPr>
                  </p:pic>
                </p:oleObj>
              </mc:Fallback>
            </mc:AlternateContent>
          </a:graphicData>
        </a:graphic>
      </p:graphicFrame>
      <p:graphicFrame>
        <p:nvGraphicFramePr>
          <p:cNvPr id="8" name="Oggetto 7">
            <a:extLst>
              <a:ext uri="{FF2B5EF4-FFF2-40B4-BE49-F238E27FC236}">
                <a16:creationId xmlns:a16="http://schemas.microsoft.com/office/drawing/2014/main" id="{995B50BF-2EE7-4BBC-BB92-A695FFC4D32D}"/>
              </a:ext>
            </a:extLst>
          </p:cNvPr>
          <p:cNvGraphicFramePr>
            <a:graphicFrameLocks noChangeAspect="1"/>
          </p:cNvGraphicFramePr>
          <p:nvPr>
            <p:extLst>
              <p:ext uri="{D42A27DB-BD31-4B8C-83A1-F6EECF244321}">
                <p14:modId xmlns:p14="http://schemas.microsoft.com/office/powerpoint/2010/main" val="4083513380"/>
              </p:ext>
            </p:extLst>
          </p:nvPr>
        </p:nvGraphicFramePr>
        <p:xfrm>
          <a:off x="5341938" y="1528133"/>
          <a:ext cx="2557462" cy="620713"/>
        </p:xfrm>
        <a:graphic>
          <a:graphicData uri="http://schemas.openxmlformats.org/presentationml/2006/ole">
            <mc:AlternateContent xmlns:mc="http://schemas.openxmlformats.org/markup-compatibility/2006">
              <mc:Choice xmlns:v="urn:schemas-microsoft-com:vml" Requires="v">
                <p:oleObj spid="_x0000_s18624" name="Equation" r:id="rId7" imgW="1002960" imgH="241200" progId="Equation.DSMT4">
                  <p:embed/>
                </p:oleObj>
              </mc:Choice>
              <mc:Fallback>
                <p:oleObj name="Equation" r:id="rId7" imgW="1002960" imgH="241200" progId="Equation.DSMT4">
                  <p:embed/>
                  <p:pic>
                    <p:nvPicPr>
                      <p:cNvPr id="6" name="Oggetto 5">
                        <a:extLst>
                          <a:ext uri="{FF2B5EF4-FFF2-40B4-BE49-F238E27FC236}">
                            <a16:creationId xmlns:a16="http://schemas.microsoft.com/office/drawing/2014/main" id="{6E61C3DE-4C0D-4DA1-AE1D-D040384FC287}"/>
                          </a:ext>
                        </a:extLst>
                      </p:cNvPr>
                      <p:cNvPicPr>
                        <a:picLocks noChangeAspect="1" noChangeArrowheads="1"/>
                      </p:cNvPicPr>
                      <p:nvPr/>
                    </p:nvPicPr>
                    <p:blipFill>
                      <a:blip r:embed="rId8"/>
                      <a:srcRect/>
                      <a:stretch>
                        <a:fillRect/>
                      </a:stretch>
                    </p:blipFill>
                    <p:spPr bwMode="auto">
                      <a:xfrm>
                        <a:off x="5341938" y="1528133"/>
                        <a:ext cx="2557462" cy="620713"/>
                      </a:xfrm>
                      <a:prstGeom prst="rect">
                        <a:avLst/>
                      </a:prstGeom>
                      <a:noFill/>
                    </p:spPr>
                  </p:pic>
                </p:oleObj>
              </mc:Fallback>
            </mc:AlternateContent>
          </a:graphicData>
        </a:graphic>
      </p:graphicFrame>
      <p:graphicFrame>
        <p:nvGraphicFramePr>
          <p:cNvPr id="9" name="Oggetto 8">
            <a:extLst>
              <a:ext uri="{FF2B5EF4-FFF2-40B4-BE49-F238E27FC236}">
                <a16:creationId xmlns:a16="http://schemas.microsoft.com/office/drawing/2014/main" id="{9FD59566-C33D-43F6-997D-D41B50526FDE}"/>
              </a:ext>
            </a:extLst>
          </p:cNvPr>
          <p:cNvGraphicFramePr>
            <a:graphicFrameLocks noChangeAspect="1"/>
          </p:cNvGraphicFramePr>
          <p:nvPr>
            <p:extLst>
              <p:ext uri="{D42A27DB-BD31-4B8C-83A1-F6EECF244321}">
                <p14:modId xmlns:p14="http://schemas.microsoft.com/office/powerpoint/2010/main" val="1485841195"/>
              </p:ext>
            </p:extLst>
          </p:nvPr>
        </p:nvGraphicFramePr>
        <p:xfrm>
          <a:off x="5353975" y="2120586"/>
          <a:ext cx="2283488" cy="923924"/>
        </p:xfrm>
        <a:graphic>
          <a:graphicData uri="http://schemas.openxmlformats.org/presentationml/2006/ole">
            <mc:AlternateContent xmlns:mc="http://schemas.openxmlformats.org/markup-compatibility/2006">
              <mc:Choice xmlns:v="urn:schemas-microsoft-com:vml" Requires="v">
                <p:oleObj spid="_x0000_s18625" name="Equation" r:id="rId9" imgW="1079280" imgH="431640" progId="Equation.DSMT4">
                  <p:embed/>
                </p:oleObj>
              </mc:Choice>
              <mc:Fallback>
                <p:oleObj name="Equation" r:id="rId9" imgW="1079280" imgH="431640" progId="Equation.DSMT4">
                  <p:embed/>
                  <p:pic>
                    <p:nvPicPr>
                      <p:cNvPr id="7" name="Oggetto 6">
                        <a:extLst>
                          <a:ext uri="{FF2B5EF4-FFF2-40B4-BE49-F238E27FC236}">
                            <a16:creationId xmlns:a16="http://schemas.microsoft.com/office/drawing/2014/main" id="{FCD45115-5ABC-4DC6-9E02-46A765AB6E13}"/>
                          </a:ext>
                        </a:extLst>
                      </p:cNvPr>
                      <p:cNvPicPr>
                        <a:picLocks noChangeAspect="1" noChangeArrowheads="1"/>
                      </p:cNvPicPr>
                      <p:nvPr/>
                    </p:nvPicPr>
                    <p:blipFill>
                      <a:blip r:embed="rId10"/>
                      <a:srcRect/>
                      <a:stretch>
                        <a:fillRect/>
                      </a:stretch>
                    </p:blipFill>
                    <p:spPr bwMode="auto">
                      <a:xfrm>
                        <a:off x="5353975" y="2120586"/>
                        <a:ext cx="2283488" cy="923924"/>
                      </a:xfrm>
                      <a:prstGeom prst="rect">
                        <a:avLst/>
                      </a:prstGeom>
                      <a:noFill/>
                    </p:spPr>
                  </p:pic>
                </p:oleObj>
              </mc:Fallback>
            </mc:AlternateContent>
          </a:graphicData>
        </a:graphic>
      </p:graphicFrame>
      <p:graphicFrame>
        <p:nvGraphicFramePr>
          <p:cNvPr id="10" name="Oggetto 9">
            <a:extLst>
              <a:ext uri="{FF2B5EF4-FFF2-40B4-BE49-F238E27FC236}">
                <a16:creationId xmlns:a16="http://schemas.microsoft.com/office/drawing/2014/main" id="{2528F0BD-6787-46A3-B06E-988B890C3A8E}"/>
              </a:ext>
            </a:extLst>
          </p:cNvPr>
          <p:cNvGraphicFramePr>
            <a:graphicFrameLocks noChangeAspect="1"/>
          </p:cNvGraphicFramePr>
          <p:nvPr>
            <p:extLst>
              <p:ext uri="{D42A27DB-BD31-4B8C-83A1-F6EECF244321}">
                <p14:modId xmlns:p14="http://schemas.microsoft.com/office/powerpoint/2010/main" val="2429748324"/>
              </p:ext>
            </p:extLst>
          </p:nvPr>
        </p:nvGraphicFramePr>
        <p:xfrm>
          <a:off x="753269" y="3870928"/>
          <a:ext cx="2913062" cy="588962"/>
        </p:xfrm>
        <a:graphic>
          <a:graphicData uri="http://schemas.openxmlformats.org/presentationml/2006/ole">
            <mc:AlternateContent xmlns:mc="http://schemas.openxmlformats.org/markup-compatibility/2006">
              <mc:Choice xmlns:v="urn:schemas-microsoft-com:vml" Requires="v">
                <p:oleObj spid="_x0000_s18626" name="Equation" r:id="rId11" imgW="1143000" imgH="228600" progId="Equation.DSMT4">
                  <p:embed/>
                </p:oleObj>
              </mc:Choice>
              <mc:Fallback>
                <p:oleObj name="Equation" r:id="rId11" imgW="1143000" imgH="228600" progId="Equation.DSMT4">
                  <p:embed/>
                  <p:pic>
                    <p:nvPicPr>
                      <p:cNvPr id="19" name="Oggetto 18">
                        <a:extLst>
                          <a:ext uri="{FF2B5EF4-FFF2-40B4-BE49-F238E27FC236}">
                            <a16:creationId xmlns:a16="http://schemas.microsoft.com/office/drawing/2014/main" id="{92E9DA7B-DFDC-40F1-991D-B494C7F7DF0B}"/>
                          </a:ext>
                        </a:extLst>
                      </p:cNvPr>
                      <p:cNvPicPr>
                        <a:picLocks noChangeAspect="1" noChangeArrowheads="1"/>
                      </p:cNvPicPr>
                      <p:nvPr/>
                    </p:nvPicPr>
                    <p:blipFill>
                      <a:blip r:embed="rId12"/>
                      <a:srcRect/>
                      <a:stretch>
                        <a:fillRect/>
                      </a:stretch>
                    </p:blipFill>
                    <p:spPr bwMode="auto">
                      <a:xfrm>
                        <a:off x="753269" y="3870928"/>
                        <a:ext cx="2913062" cy="588962"/>
                      </a:xfrm>
                      <a:prstGeom prst="rect">
                        <a:avLst/>
                      </a:prstGeom>
                      <a:noFill/>
                    </p:spPr>
                  </p:pic>
                </p:oleObj>
              </mc:Fallback>
            </mc:AlternateContent>
          </a:graphicData>
        </a:graphic>
      </p:graphicFrame>
      <p:graphicFrame>
        <p:nvGraphicFramePr>
          <p:cNvPr id="11" name="Oggetto 10">
            <a:extLst>
              <a:ext uri="{FF2B5EF4-FFF2-40B4-BE49-F238E27FC236}">
                <a16:creationId xmlns:a16="http://schemas.microsoft.com/office/drawing/2014/main" id="{AA2B5427-465E-4EE1-9022-3389C6ABC2AE}"/>
              </a:ext>
            </a:extLst>
          </p:cNvPr>
          <p:cNvGraphicFramePr>
            <a:graphicFrameLocks noChangeAspect="1"/>
          </p:cNvGraphicFramePr>
          <p:nvPr>
            <p:extLst>
              <p:ext uri="{D42A27DB-BD31-4B8C-83A1-F6EECF244321}">
                <p14:modId xmlns:p14="http://schemas.microsoft.com/office/powerpoint/2010/main" val="3570701549"/>
              </p:ext>
            </p:extLst>
          </p:nvPr>
        </p:nvGraphicFramePr>
        <p:xfrm>
          <a:off x="3741868" y="3805047"/>
          <a:ext cx="5375275" cy="720725"/>
        </p:xfrm>
        <a:graphic>
          <a:graphicData uri="http://schemas.openxmlformats.org/presentationml/2006/ole">
            <mc:AlternateContent xmlns:mc="http://schemas.openxmlformats.org/markup-compatibility/2006">
              <mc:Choice xmlns:v="urn:schemas-microsoft-com:vml" Requires="v">
                <p:oleObj spid="_x0000_s18627" name="Equation" r:id="rId13" imgW="2108160" imgH="279360" progId="Equation.DSMT4">
                  <p:embed/>
                </p:oleObj>
              </mc:Choice>
              <mc:Fallback>
                <p:oleObj name="Equation" r:id="rId13" imgW="2108160" imgH="279360" progId="Equation.DSMT4">
                  <p:embed/>
                  <p:pic>
                    <p:nvPicPr>
                      <p:cNvPr id="17" name="Oggetto 16">
                        <a:extLst>
                          <a:ext uri="{FF2B5EF4-FFF2-40B4-BE49-F238E27FC236}">
                            <a16:creationId xmlns:a16="http://schemas.microsoft.com/office/drawing/2014/main" id="{B1059D55-BCF6-44E8-A7C8-95AEAF40917C}"/>
                          </a:ext>
                        </a:extLst>
                      </p:cNvPr>
                      <p:cNvPicPr>
                        <a:picLocks noChangeAspect="1" noChangeArrowheads="1"/>
                      </p:cNvPicPr>
                      <p:nvPr/>
                    </p:nvPicPr>
                    <p:blipFill>
                      <a:blip r:embed="rId14"/>
                      <a:srcRect/>
                      <a:stretch>
                        <a:fillRect/>
                      </a:stretch>
                    </p:blipFill>
                    <p:spPr bwMode="auto">
                      <a:xfrm>
                        <a:off x="3741868" y="3805047"/>
                        <a:ext cx="5375275" cy="720725"/>
                      </a:xfrm>
                      <a:prstGeom prst="rect">
                        <a:avLst/>
                      </a:prstGeom>
                      <a:noFill/>
                    </p:spPr>
                  </p:pic>
                </p:oleObj>
              </mc:Fallback>
            </mc:AlternateContent>
          </a:graphicData>
        </a:graphic>
      </p:graphicFrame>
      <p:graphicFrame>
        <p:nvGraphicFramePr>
          <p:cNvPr id="12" name="Oggetto 11">
            <a:extLst>
              <a:ext uri="{FF2B5EF4-FFF2-40B4-BE49-F238E27FC236}">
                <a16:creationId xmlns:a16="http://schemas.microsoft.com/office/drawing/2014/main" id="{7E1D6F48-6ED7-4CD1-8B09-F0E90E8EF4F7}"/>
              </a:ext>
            </a:extLst>
          </p:cNvPr>
          <p:cNvGraphicFramePr>
            <a:graphicFrameLocks noChangeAspect="1"/>
          </p:cNvGraphicFramePr>
          <p:nvPr>
            <p:extLst>
              <p:ext uri="{D42A27DB-BD31-4B8C-83A1-F6EECF244321}">
                <p14:modId xmlns:p14="http://schemas.microsoft.com/office/powerpoint/2010/main" val="924634758"/>
              </p:ext>
            </p:extLst>
          </p:nvPr>
        </p:nvGraphicFramePr>
        <p:xfrm>
          <a:off x="1341438" y="270106"/>
          <a:ext cx="868362" cy="782638"/>
        </p:xfrm>
        <a:graphic>
          <a:graphicData uri="http://schemas.openxmlformats.org/presentationml/2006/ole">
            <mc:AlternateContent xmlns:mc="http://schemas.openxmlformats.org/markup-compatibility/2006">
              <mc:Choice xmlns:v="urn:schemas-microsoft-com:vml" Requires="v">
                <p:oleObj spid="_x0000_s18628" name="Equation" r:id="rId15" imgW="253800" imgH="228600" progId="Equation.DSMT4">
                  <p:embed/>
                </p:oleObj>
              </mc:Choice>
              <mc:Fallback>
                <p:oleObj name="Equation" r:id="rId15" imgW="253800" imgH="228600" progId="Equation.DSMT4">
                  <p:embed/>
                  <p:pic>
                    <p:nvPicPr>
                      <p:cNvPr id="10" name="Oggetto 9">
                        <a:extLst>
                          <a:ext uri="{FF2B5EF4-FFF2-40B4-BE49-F238E27FC236}">
                            <a16:creationId xmlns:a16="http://schemas.microsoft.com/office/drawing/2014/main" id="{F7FCE484-59D9-41C7-941F-F5B271BAA4B4}"/>
                          </a:ext>
                        </a:extLst>
                      </p:cNvPr>
                      <p:cNvPicPr>
                        <a:picLocks noChangeAspect="1" noChangeArrowheads="1"/>
                      </p:cNvPicPr>
                      <p:nvPr/>
                    </p:nvPicPr>
                    <p:blipFill>
                      <a:blip r:embed="rId16"/>
                      <a:srcRect/>
                      <a:stretch>
                        <a:fillRect/>
                      </a:stretch>
                    </p:blipFill>
                    <p:spPr bwMode="auto">
                      <a:xfrm>
                        <a:off x="1341438" y="270106"/>
                        <a:ext cx="868362" cy="782638"/>
                      </a:xfrm>
                      <a:prstGeom prst="rect">
                        <a:avLst/>
                      </a:prstGeom>
                      <a:noFill/>
                    </p:spPr>
                  </p:pic>
                </p:oleObj>
              </mc:Fallback>
            </mc:AlternateContent>
          </a:graphicData>
        </a:graphic>
      </p:graphicFrame>
      <p:cxnSp>
        <p:nvCxnSpPr>
          <p:cNvPr id="13" name="Connettore 2 12">
            <a:extLst>
              <a:ext uri="{FF2B5EF4-FFF2-40B4-BE49-F238E27FC236}">
                <a16:creationId xmlns:a16="http://schemas.microsoft.com/office/drawing/2014/main" id="{1228E6FF-2515-48F1-98CD-42FB5D5C9E35}"/>
              </a:ext>
            </a:extLst>
          </p:cNvPr>
          <p:cNvCxnSpPr>
            <a:cxnSpLocks/>
          </p:cNvCxnSpPr>
          <p:nvPr/>
        </p:nvCxnSpPr>
        <p:spPr>
          <a:xfrm>
            <a:off x="2209800" y="931201"/>
            <a:ext cx="257969" cy="528914"/>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aphicFrame>
        <p:nvGraphicFramePr>
          <p:cNvPr id="16" name="Oggetto 15">
            <a:extLst>
              <a:ext uri="{FF2B5EF4-FFF2-40B4-BE49-F238E27FC236}">
                <a16:creationId xmlns:a16="http://schemas.microsoft.com/office/drawing/2014/main" id="{F03C9BD6-453F-487B-993D-F45287DE890D}"/>
              </a:ext>
            </a:extLst>
          </p:cNvPr>
          <p:cNvGraphicFramePr>
            <a:graphicFrameLocks noChangeAspect="1"/>
          </p:cNvGraphicFramePr>
          <p:nvPr>
            <p:extLst>
              <p:ext uri="{D42A27DB-BD31-4B8C-83A1-F6EECF244321}">
                <p14:modId xmlns:p14="http://schemas.microsoft.com/office/powerpoint/2010/main" val="1399335912"/>
              </p:ext>
            </p:extLst>
          </p:nvPr>
        </p:nvGraphicFramePr>
        <p:xfrm>
          <a:off x="5341938" y="3016250"/>
          <a:ext cx="2309812" cy="515938"/>
        </p:xfrm>
        <a:graphic>
          <a:graphicData uri="http://schemas.openxmlformats.org/presentationml/2006/ole">
            <mc:AlternateContent xmlns:mc="http://schemas.openxmlformats.org/markup-compatibility/2006">
              <mc:Choice xmlns:v="urn:schemas-microsoft-com:vml" Requires="v">
                <p:oleObj spid="_x0000_s18629" name="Equation" r:id="rId17" imgW="1091880" imgH="241200" progId="Equation.DSMT4">
                  <p:embed/>
                </p:oleObj>
              </mc:Choice>
              <mc:Fallback>
                <p:oleObj name="Equation" r:id="rId17" imgW="1091880" imgH="241200" progId="Equation.DSMT4">
                  <p:embed/>
                  <p:pic>
                    <p:nvPicPr>
                      <p:cNvPr id="9" name="Oggetto 8">
                        <a:extLst>
                          <a:ext uri="{FF2B5EF4-FFF2-40B4-BE49-F238E27FC236}">
                            <a16:creationId xmlns:a16="http://schemas.microsoft.com/office/drawing/2014/main" id="{9FD59566-C33D-43F6-997D-D41B50526FDE}"/>
                          </a:ext>
                        </a:extLst>
                      </p:cNvPr>
                      <p:cNvPicPr>
                        <a:picLocks noChangeAspect="1" noChangeArrowheads="1"/>
                      </p:cNvPicPr>
                      <p:nvPr/>
                    </p:nvPicPr>
                    <p:blipFill>
                      <a:blip r:embed="rId18"/>
                      <a:srcRect/>
                      <a:stretch>
                        <a:fillRect/>
                      </a:stretch>
                    </p:blipFill>
                    <p:spPr bwMode="auto">
                      <a:xfrm>
                        <a:off x="5341938" y="3016250"/>
                        <a:ext cx="2309812" cy="515938"/>
                      </a:xfrm>
                      <a:prstGeom prst="rect">
                        <a:avLst/>
                      </a:prstGeom>
                      <a:noFill/>
                    </p:spPr>
                  </p:pic>
                </p:oleObj>
              </mc:Fallback>
            </mc:AlternateContent>
          </a:graphicData>
        </a:graphic>
      </p:graphicFrame>
      <p:sp>
        <p:nvSpPr>
          <p:cNvPr id="17" name="Freccia a sinistra 16">
            <a:extLst>
              <a:ext uri="{FF2B5EF4-FFF2-40B4-BE49-F238E27FC236}">
                <a16:creationId xmlns:a16="http://schemas.microsoft.com/office/drawing/2014/main" id="{D085AB31-236D-4EC9-BA06-DC0D197F6DCF}"/>
              </a:ext>
            </a:extLst>
          </p:cNvPr>
          <p:cNvSpPr/>
          <p:nvPr/>
        </p:nvSpPr>
        <p:spPr>
          <a:xfrm>
            <a:off x="7836492" y="3129646"/>
            <a:ext cx="838863" cy="357681"/>
          </a:xfrm>
          <a:prstGeom prst="lef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9" name="Oggetto 18">
            <a:extLst>
              <a:ext uri="{FF2B5EF4-FFF2-40B4-BE49-F238E27FC236}">
                <a16:creationId xmlns:a16="http://schemas.microsoft.com/office/drawing/2014/main" id="{1042F0D5-89B9-4B62-BB74-3A72942036E9}"/>
              </a:ext>
            </a:extLst>
          </p:cNvPr>
          <p:cNvGraphicFramePr>
            <a:graphicFrameLocks noChangeAspect="1"/>
          </p:cNvGraphicFramePr>
          <p:nvPr>
            <p:extLst>
              <p:ext uri="{D42A27DB-BD31-4B8C-83A1-F6EECF244321}">
                <p14:modId xmlns:p14="http://schemas.microsoft.com/office/powerpoint/2010/main" val="115335078"/>
              </p:ext>
            </p:extLst>
          </p:nvPr>
        </p:nvGraphicFramePr>
        <p:xfrm>
          <a:off x="689106" y="4671549"/>
          <a:ext cx="8936038" cy="1114425"/>
        </p:xfrm>
        <a:graphic>
          <a:graphicData uri="http://schemas.openxmlformats.org/presentationml/2006/ole">
            <mc:AlternateContent xmlns:mc="http://schemas.openxmlformats.org/markup-compatibility/2006">
              <mc:Choice xmlns:v="urn:schemas-microsoft-com:vml" Requires="v">
                <p:oleObj spid="_x0000_s18630" name="Equation" r:id="rId19" imgW="3504960" imgH="431640" progId="Equation.DSMT4">
                  <p:embed/>
                </p:oleObj>
              </mc:Choice>
              <mc:Fallback>
                <p:oleObj name="Equation" r:id="rId19" imgW="3504960" imgH="431640" progId="Equation.DSMT4">
                  <p:embed/>
                  <p:pic>
                    <p:nvPicPr>
                      <p:cNvPr id="11" name="Oggetto 10">
                        <a:extLst>
                          <a:ext uri="{FF2B5EF4-FFF2-40B4-BE49-F238E27FC236}">
                            <a16:creationId xmlns:a16="http://schemas.microsoft.com/office/drawing/2014/main" id="{AA2B5427-465E-4EE1-9022-3389C6ABC2AE}"/>
                          </a:ext>
                        </a:extLst>
                      </p:cNvPr>
                      <p:cNvPicPr>
                        <a:picLocks noChangeAspect="1" noChangeArrowheads="1"/>
                      </p:cNvPicPr>
                      <p:nvPr/>
                    </p:nvPicPr>
                    <p:blipFill>
                      <a:blip r:embed="rId20"/>
                      <a:srcRect/>
                      <a:stretch>
                        <a:fillRect/>
                      </a:stretch>
                    </p:blipFill>
                    <p:spPr bwMode="auto">
                      <a:xfrm>
                        <a:off x="689106" y="4671549"/>
                        <a:ext cx="8936038" cy="1114425"/>
                      </a:xfrm>
                      <a:prstGeom prst="rect">
                        <a:avLst/>
                      </a:prstGeom>
                      <a:noFill/>
                    </p:spPr>
                  </p:pic>
                </p:oleObj>
              </mc:Fallback>
            </mc:AlternateContent>
          </a:graphicData>
        </a:graphic>
      </p:graphicFrame>
    </p:spTree>
    <p:extLst>
      <p:ext uri="{BB962C8B-B14F-4D97-AF65-F5344CB8AC3E}">
        <p14:creationId xmlns:p14="http://schemas.microsoft.com/office/powerpoint/2010/main" val="1104577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4396CC6-77B4-4606-B5C9-22C5F8952353}"/>
              </a:ext>
            </a:extLst>
          </p:cNvPr>
          <p:cNvSpPr>
            <a:spLocks noGrp="1"/>
          </p:cNvSpPr>
          <p:nvPr>
            <p:ph type="title"/>
          </p:nvPr>
        </p:nvSpPr>
        <p:spPr/>
        <p:txBody>
          <a:bodyPr/>
          <a:lstStyle/>
          <a:p>
            <a:r>
              <a:rPr lang="it-IT" dirty="0" err="1"/>
              <a:t>Phase</a:t>
            </a:r>
            <a:r>
              <a:rPr lang="it-IT" dirty="0"/>
              <a:t> 2 output </a:t>
            </a:r>
            <a:r>
              <a:rPr lang="it-IT" dirty="0" err="1"/>
              <a:t>voltage</a:t>
            </a:r>
            <a:endParaRPr lang="en-US" dirty="0"/>
          </a:p>
        </p:txBody>
      </p:sp>
      <p:sp>
        <p:nvSpPr>
          <p:cNvPr id="3" name="Segnaposto piè di pagina 2">
            <a:extLst>
              <a:ext uri="{FF2B5EF4-FFF2-40B4-BE49-F238E27FC236}">
                <a16:creationId xmlns:a16="http://schemas.microsoft.com/office/drawing/2014/main" id="{39DEE4EA-F8EC-4945-B6CD-A0B949155F03}"/>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25C23D89-3387-440B-B76A-C6BD02C34838}"/>
              </a:ext>
            </a:extLst>
          </p:cNvPr>
          <p:cNvSpPr>
            <a:spLocks noGrp="1"/>
          </p:cNvSpPr>
          <p:nvPr>
            <p:ph type="sldNum" sz="quarter" idx="12"/>
          </p:nvPr>
        </p:nvSpPr>
        <p:spPr/>
        <p:txBody>
          <a:bodyPr/>
          <a:lstStyle/>
          <a:p>
            <a:fld id="{02055017-B6DE-4C35-A63B-40EADAC97849}" type="slidenum">
              <a:rPr lang="en-US" smtClean="0"/>
              <a:t>23</a:t>
            </a:fld>
            <a:endParaRPr lang="en-US" dirty="0"/>
          </a:p>
        </p:txBody>
      </p:sp>
      <p:graphicFrame>
        <p:nvGraphicFramePr>
          <p:cNvPr id="5" name="Oggetto 4">
            <a:extLst>
              <a:ext uri="{FF2B5EF4-FFF2-40B4-BE49-F238E27FC236}">
                <a16:creationId xmlns:a16="http://schemas.microsoft.com/office/drawing/2014/main" id="{EA1A2455-8076-498D-A158-26309F5F83C7}"/>
              </a:ext>
            </a:extLst>
          </p:cNvPr>
          <p:cNvGraphicFramePr>
            <a:graphicFrameLocks noChangeAspect="1"/>
          </p:cNvGraphicFramePr>
          <p:nvPr>
            <p:extLst>
              <p:ext uri="{D42A27DB-BD31-4B8C-83A1-F6EECF244321}">
                <p14:modId xmlns:p14="http://schemas.microsoft.com/office/powerpoint/2010/main" val="497249935"/>
              </p:ext>
            </p:extLst>
          </p:nvPr>
        </p:nvGraphicFramePr>
        <p:xfrm>
          <a:off x="1618958" y="1120648"/>
          <a:ext cx="7467600" cy="931294"/>
        </p:xfrm>
        <a:graphic>
          <a:graphicData uri="http://schemas.openxmlformats.org/presentationml/2006/ole">
            <mc:AlternateContent xmlns:mc="http://schemas.openxmlformats.org/markup-compatibility/2006">
              <mc:Choice xmlns:v="urn:schemas-microsoft-com:vml" Requires="v">
                <p:oleObj spid="_x0000_s19664" name="Equation" r:id="rId3" imgW="3504960" imgH="431640" progId="Equation.DSMT4">
                  <p:embed/>
                </p:oleObj>
              </mc:Choice>
              <mc:Fallback>
                <p:oleObj name="Equation" r:id="rId3" imgW="3504960" imgH="431640" progId="Equation.DSMT4">
                  <p:embed/>
                  <p:pic>
                    <p:nvPicPr>
                      <p:cNvPr id="19" name="Oggetto 18">
                        <a:extLst>
                          <a:ext uri="{FF2B5EF4-FFF2-40B4-BE49-F238E27FC236}">
                            <a16:creationId xmlns:a16="http://schemas.microsoft.com/office/drawing/2014/main" id="{1042F0D5-89B9-4B62-BB74-3A72942036E9}"/>
                          </a:ext>
                        </a:extLst>
                      </p:cNvPr>
                      <p:cNvPicPr>
                        <a:picLocks noChangeAspect="1" noChangeArrowheads="1"/>
                      </p:cNvPicPr>
                      <p:nvPr/>
                    </p:nvPicPr>
                    <p:blipFill>
                      <a:blip r:embed="rId4"/>
                      <a:srcRect/>
                      <a:stretch>
                        <a:fillRect/>
                      </a:stretch>
                    </p:blipFill>
                    <p:spPr bwMode="auto">
                      <a:xfrm>
                        <a:off x="1618958" y="1120648"/>
                        <a:ext cx="7467600" cy="931294"/>
                      </a:xfrm>
                      <a:prstGeom prst="rect">
                        <a:avLst/>
                      </a:prstGeom>
                      <a:noFill/>
                    </p:spPr>
                  </p:pic>
                </p:oleObj>
              </mc:Fallback>
            </mc:AlternateContent>
          </a:graphicData>
        </a:graphic>
      </p:graphicFrame>
      <p:graphicFrame>
        <p:nvGraphicFramePr>
          <p:cNvPr id="6" name="Oggetto 5">
            <a:extLst>
              <a:ext uri="{FF2B5EF4-FFF2-40B4-BE49-F238E27FC236}">
                <a16:creationId xmlns:a16="http://schemas.microsoft.com/office/drawing/2014/main" id="{5DB9F6E1-E4BF-4C97-B1E8-FC8EE444D3EC}"/>
              </a:ext>
            </a:extLst>
          </p:cNvPr>
          <p:cNvGraphicFramePr>
            <a:graphicFrameLocks noChangeAspect="1"/>
          </p:cNvGraphicFramePr>
          <p:nvPr>
            <p:extLst>
              <p:ext uri="{D42A27DB-BD31-4B8C-83A1-F6EECF244321}">
                <p14:modId xmlns:p14="http://schemas.microsoft.com/office/powerpoint/2010/main" val="3257323264"/>
              </p:ext>
            </p:extLst>
          </p:nvPr>
        </p:nvGraphicFramePr>
        <p:xfrm>
          <a:off x="7208175" y="2327896"/>
          <a:ext cx="1812925" cy="622300"/>
        </p:xfrm>
        <a:graphic>
          <a:graphicData uri="http://schemas.openxmlformats.org/presentationml/2006/ole">
            <mc:AlternateContent xmlns:mc="http://schemas.openxmlformats.org/markup-compatibility/2006">
              <mc:Choice xmlns:v="urn:schemas-microsoft-com:vml" Requires="v">
                <p:oleObj spid="_x0000_s19665" name="Equation" r:id="rId5" imgW="711000" imgH="241200" progId="Equation.DSMT4">
                  <p:embed/>
                </p:oleObj>
              </mc:Choice>
              <mc:Fallback>
                <p:oleObj name="Equation" r:id="rId5" imgW="711000" imgH="241200" progId="Equation.DSMT4">
                  <p:embed/>
                  <p:pic>
                    <p:nvPicPr>
                      <p:cNvPr id="6" name="Oggetto 5">
                        <a:extLst>
                          <a:ext uri="{FF2B5EF4-FFF2-40B4-BE49-F238E27FC236}">
                            <a16:creationId xmlns:a16="http://schemas.microsoft.com/office/drawing/2014/main" id="{6E61C3DE-4C0D-4DA1-AE1D-D040384FC287}"/>
                          </a:ext>
                        </a:extLst>
                      </p:cNvPr>
                      <p:cNvPicPr>
                        <a:picLocks noChangeAspect="1" noChangeArrowheads="1"/>
                      </p:cNvPicPr>
                      <p:nvPr/>
                    </p:nvPicPr>
                    <p:blipFill>
                      <a:blip r:embed="rId6"/>
                      <a:srcRect/>
                      <a:stretch>
                        <a:fillRect/>
                      </a:stretch>
                    </p:blipFill>
                    <p:spPr bwMode="auto">
                      <a:xfrm>
                        <a:off x="7208175" y="2327896"/>
                        <a:ext cx="1812925" cy="622300"/>
                      </a:xfrm>
                      <a:prstGeom prst="rect">
                        <a:avLst/>
                      </a:prstGeom>
                      <a:noFill/>
                    </p:spPr>
                  </p:pic>
                </p:oleObj>
              </mc:Fallback>
            </mc:AlternateContent>
          </a:graphicData>
        </a:graphic>
      </p:graphicFrame>
      <p:graphicFrame>
        <p:nvGraphicFramePr>
          <p:cNvPr id="7" name="Oggetto 6">
            <a:extLst>
              <a:ext uri="{FF2B5EF4-FFF2-40B4-BE49-F238E27FC236}">
                <a16:creationId xmlns:a16="http://schemas.microsoft.com/office/drawing/2014/main" id="{20544968-7D5B-4033-8669-B8CBC3E23314}"/>
              </a:ext>
            </a:extLst>
          </p:cNvPr>
          <p:cNvGraphicFramePr>
            <a:graphicFrameLocks noChangeAspect="1"/>
          </p:cNvGraphicFramePr>
          <p:nvPr>
            <p:extLst>
              <p:ext uri="{D42A27DB-BD31-4B8C-83A1-F6EECF244321}">
                <p14:modId xmlns:p14="http://schemas.microsoft.com/office/powerpoint/2010/main" val="3529425035"/>
              </p:ext>
            </p:extLst>
          </p:nvPr>
        </p:nvGraphicFramePr>
        <p:xfrm>
          <a:off x="7196138" y="2971521"/>
          <a:ext cx="2557462" cy="620713"/>
        </p:xfrm>
        <a:graphic>
          <a:graphicData uri="http://schemas.openxmlformats.org/presentationml/2006/ole">
            <mc:AlternateContent xmlns:mc="http://schemas.openxmlformats.org/markup-compatibility/2006">
              <mc:Choice xmlns:v="urn:schemas-microsoft-com:vml" Requires="v">
                <p:oleObj spid="_x0000_s19666" name="Equation" r:id="rId7" imgW="1002960" imgH="241200" progId="Equation.DSMT4">
                  <p:embed/>
                </p:oleObj>
              </mc:Choice>
              <mc:Fallback>
                <p:oleObj name="Equation" r:id="rId7" imgW="1002960" imgH="241200" progId="Equation.DSMT4">
                  <p:embed/>
                  <p:pic>
                    <p:nvPicPr>
                      <p:cNvPr id="8" name="Oggetto 7">
                        <a:extLst>
                          <a:ext uri="{FF2B5EF4-FFF2-40B4-BE49-F238E27FC236}">
                            <a16:creationId xmlns:a16="http://schemas.microsoft.com/office/drawing/2014/main" id="{995B50BF-2EE7-4BBC-BB92-A695FFC4D32D}"/>
                          </a:ext>
                        </a:extLst>
                      </p:cNvPr>
                      <p:cNvPicPr>
                        <a:picLocks noChangeAspect="1" noChangeArrowheads="1"/>
                      </p:cNvPicPr>
                      <p:nvPr/>
                    </p:nvPicPr>
                    <p:blipFill>
                      <a:blip r:embed="rId8"/>
                      <a:srcRect/>
                      <a:stretch>
                        <a:fillRect/>
                      </a:stretch>
                    </p:blipFill>
                    <p:spPr bwMode="auto">
                      <a:xfrm>
                        <a:off x="7196138" y="2971521"/>
                        <a:ext cx="2557462" cy="620713"/>
                      </a:xfrm>
                      <a:prstGeom prst="rect">
                        <a:avLst/>
                      </a:prstGeom>
                      <a:noFill/>
                    </p:spPr>
                  </p:pic>
                </p:oleObj>
              </mc:Fallback>
            </mc:AlternateContent>
          </a:graphicData>
        </a:graphic>
      </p:graphicFrame>
      <p:graphicFrame>
        <p:nvGraphicFramePr>
          <p:cNvPr id="8" name="Oggetto 7">
            <a:extLst>
              <a:ext uri="{FF2B5EF4-FFF2-40B4-BE49-F238E27FC236}">
                <a16:creationId xmlns:a16="http://schemas.microsoft.com/office/drawing/2014/main" id="{24B4CF83-1804-4EAE-9189-CEDD5CC36826}"/>
              </a:ext>
            </a:extLst>
          </p:cNvPr>
          <p:cNvGraphicFramePr>
            <a:graphicFrameLocks noChangeAspect="1"/>
          </p:cNvGraphicFramePr>
          <p:nvPr>
            <p:extLst>
              <p:ext uri="{D42A27DB-BD31-4B8C-83A1-F6EECF244321}">
                <p14:modId xmlns:p14="http://schemas.microsoft.com/office/powerpoint/2010/main" val="2707321106"/>
              </p:ext>
            </p:extLst>
          </p:nvPr>
        </p:nvGraphicFramePr>
        <p:xfrm>
          <a:off x="3594724" y="2124459"/>
          <a:ext cx="3154112" cy="1696694"/>
        </p:xfrm>
        <a:graphic>
          <a:graphicData uri="http://schemas.openxmlformats.org/presentationml/2006/ole">
            <mc:AlternateContent xmlns:mc="http://schemas.openxmlformats.org/markup-compatibility/2006">
              <mc:Choice xmlns:v="urn:schemas-microsoft-com:vml" Requires="v">
                <p:oleObj spid="_x0000_s19667" name="Equation" r:id="rId9" imgW="1384300" imgH="736600" progId="Equation.DSMT4">
                  <p:embed/>
                </p:oleObj>
              </mc:Choice>
              <mc:Fallback>
                <p:oleObj name="Equation" r:id="rId9" imgW="1384300" imgH="736600" progId="Equation.DSMT4">
                  <p:embed/>
                  <p:pic>
                    <p:nvPicPr>
                      <p:cNvPr id="6" name="Oggetto 5">
                        <a:extLst>
                          <a:ext uri="{FF2B5EF4-FFF2-40B4-BE49-F238E27FC236}">
                            <a16:creationId xmlns:a16="http://schemas.microsoft.com/office/drawing/2014/main" id="{7E32DF64-6699-4A75-A61F-DF8F657F1A0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94724" y="2124459"/>
                        <a:ext cx="3154112" cy="1696694"/>
                      </a:xfrm>
                      <a:prstGeom prst="rect">
                        <a:avLst/>
                      </a:prstGeom>
                      <a:noFill/>
                    </p:spPr>
                  </p:pic>
                </p:oleObj>
              </mc:Fallback>
            </mc:AlternateContent>
          </a:graphicData>
        </a:graphic>
      </p:graphicFrame>
      <p:graphicFrame>
        <p:nvGraphicFramePr>
          <p:cNvPr id="9" name="Oggetto 8">
            <a:extLst>
              <a:ext uri="{FF2B5EF4-FFF2-40B4-BE49-F238E27FC236}">
                <a16:creationId xmlns:a16="http://schemas.microsoft.com/office/drawing/2014/main" id="{2584E950-6E6D-4F57-A842-DA4A79503F7C}"/>
              </a:ext>
            </a:extLst>
          </p:cNvPr>
          <p:cNvGraphicFramePr>
            <a:graphicFrameLocks noChangeAspect="1"/>
          </p:cNvGraphicFramePr>
          <p:nvPr>
            <p:extLst>
              <p:ext uri="{D42A27DB-BD31-4B8C-83A1-F6EECF244321}">
                <p14:modId xmlns:p14="http://schemas.microsoft.com/office/powerpoint/2010/main" val="3277848270"/>
              </p:ext>
            </p:extLst>
          </p:nvPr>
        </p:nvGraphicFramePr>
        <p:xfrm>
          <a:off x="982022" y="2095026"/>
          <a:ext cx="2412900" cy="603000"/>
        </p:xfrm>
        <a:graphic>
          <a:graphicData uri="http://schemas.openxmlformats.org/presentationml/2006/ole">
            <mc:AlternateContent xmlns:mc="http://schemas.openxmlformats.org/markup-compatibility/2006">
              <mc:Choice xmlns:v="urn:schemas-microsoft-com:vml" Requires="v">
                <p:oleObj spid="_x0000_s19668" name="Equation" r:id="rId11" imgW="965160" imgH="241200" progId="Equation.DSMT4">
                  <p:embed/>
                </p:oleObj>
              </mc:Choice>
              <mc:Fallback>
                <p:oleObj name="Equation" r:id="rId11" imgW="965160" imgH="241200" progId="Equation.DSMT4">
                  <p:embed/>
                  <p:pic>
                    <p:nvPicPr>
                      <p:cNvPr id="7" name="Oggetto 6">
                        <a:extLst>
                          <a:ext uri="{FF2B5EF4-FFF2-40B4-BE49-F238E27FC236}">
                            <a16:creationId xmlns:a16="http://schemas.microsoft.com/office/drawing/2014/main" id="{2E971304-4F02-4539-8A51-9E0E6660B347}"/>
                          </a:ext>
                        </a:extLst>
                      </p:cNvPr>
                      <p:cNvPicPr>
                        <a:picLocks noChangeAspect="1" noChangeArrowheads="1"/>
                      </p:cNvPicPr>
                      <p:nvPr/>
                    </p:nvPicPr>
                    <p:blipFill>
                      <a:blip r:embed="rId12"/>
                      <a:srcRect/>
                      <a:stretch>
                        <a:fillRect/>
                      </a:stretch>
                    </p:blipFill>
                    <p:spPr bwMode="auto">
                      <a:xfrm>
                        <a:off x="982022" y="2095026"/>
                        <a:ext cx="2412900" cy="603000"/>
                      </a:xfrm>
                      <a:prstGeom prst="rect">
                        <a:avLst/>
                      </a:prstGeom>
                      <a:noFill/>
                    </p:spPr>
                  </p:pic>
                </p:oleObj>
              </mc:Fallback>
            </mc:AlternateContent>
          </a:graphicData>
        </a:graphic>
      </p:graphicFrame>
      <p:graphicFrame>
        <p:nvGraphicFramePr>
          <p:cNvPr id="10" name="Oggetto 9">
            <a:extLst>
              <a:ext uri="{FF2B5EF4-FFF2-40B4-BE49-F238E27FC236}">
                <a16:creationId xmlns:a16="http://schemas.microsoft.com/office/drawing/2014/main" id="{13CEE08A-B188-4FCB-BF0E-27711957C996}"/>
              </a:ext>
            </a:extLst>
          </p:cNvPr>
          <p:cNvGraphicFramePr>
            <a:graphicFrameLocks noChangeAspect="1"/>
          </p:cNvGraphicFramePr>
          <p:nvPr>
            <p:extLst>
              <p:ext uri="{D42A27DB-BD31-4B8C-83A1-F6EECF244321}">
                <p14:modId xmlns:p14="http://schemas.microsoft.com/office/powerpoint/2010/main" val="3057933368"/>
              </p:ext>
            </p:extLst>
          </p:nvPr>
        </p:nvGraphicFramePr>
        <p:xfrm>
          <a:off x="982022" y="2756350"/>
          <a:ext cx="1714500" cy="603000"/>
        </p:xfrm>
        <a:graphic>
          <a:graphicData uri="http://schemas.openxmlformats.org/presentationml/2006/ole">
            <mc:AlternateContent xmlns:mc="http://schemas.openxmlformats.org/markup-compatibility/2006">
              <mc:Choice xmlns:v="urn:schemas-microsoft-com:vml" Requires="v">
                <p:oleObj spid="_x0000_s19669" name="Equation" r:id="rId13" imgW="685800" imgH="241200" progId="Equation.DSMT4">
                  <p:embed/>
                </p:oleObj>
              </mc:Choice>
              <mc:Fallback>
                <p:oleObj name="Equation" r:id="rId13" imgW="685800" imgH="241200" progId="Equation.DSMT4">
                  <p:embed/>
                  <p:pic>
                    <p:nvPicPr>
                      <p:cNvPr id="8" name="Oggetto 7">
                        <a:extLst>
                          <a:ext uri="{FF2B5EF4-FFF2-40B4-BE49-F238E27FC236}">
                            <a16:creationId xmlns:a16="http://schemas.microsoft.com/office/drawing/2014/main" id="{AF889054-BAD8-4050-9F73-9EC489FF9A85}"/>
                          </a:ext>
                        </a:extLst>
                      </p:cNvPr>
                      <p:cNvPicPr>
                        <a:picLocks noChangeAspect="1" noChangeArrowheads="1"/>
                      </p:cNvPicPr>
                      <p:nvPr/>
                    </p:nvPicPr>
                    <p:blipFill>
                      <a:blip r:embed="rId14"/>
                      <a:srcRect/>
                      <a:stretch>
                        <a:fillRect/>
                      </a:stretch>
                    </p:blipFill>
                    <p:spPr bwMode="auto">
                      <a:xfrm>
                        <a:off x="982022" y="2756350"/>
                        <a:ext cx="1714500" cy="603000"/>
                      </a:xfrm>
                      <a:prstGeom prst="rect">
                        <a:avLst/>
                      </a:prstGeom>
                      <a:noFill/>
                    </p:spPr>
                  </p:pic>
                </p:oleObj>
              </mc:Fallback>
            </mc:AlternateContent>
          </a:graphicData>
        </a:graphic>
      </p:graphicFrame>
      <p:graphicFrame>
        <p:nvGraphicFramePr>
          <p:cNvPr id="11" name="Oggetto 10">
            <a:extLst>
              <a:ext uri="{FF2B5EF4-FFF2-40B4-BE49-F238E27FC236}">
                <a16:creationId xmlns:a16="http://schemas.microsoft.com/office/drawing/2014/main" id="{5591D379-CB28-42BD-A266-2F3C87F2421A}"/>
              </a:ext>
            </a:extLst>
          </p:cNvPr>
          <p:cNvGraphicFramePr>
            <a:graphicFrameLocks noChangeAspect="1"/>
          </p:cNvGraphicFramePr>
          <p:nvPr>
            <p:extLst>
              <p:ext uri="{D42A27DB-BD31-4B8C-83A1-F6EECF244321}">
                <p14:modId xmlns:p14="http://schemas.microsoft.com/office/powerpoint/2010/main" val="561511426"/>
              </p:ext>
            </p:extLst>
          </p:nvPr>
        </p:nvGraphicFramePr>
        <p:xfrm>
          <a:off x="982022" y="3417674"/>
          <a:ext cx="1492200" cy="603000"/>
        </p:xfrm>
        <a:graphic>
          <a:graphicData uri="http://schemas.openxmlformats.org/presentationml/2006/ole">
            <mc:AlternateContent xmlns:mc="http://schemas.openxmlformats.org/markup-compatibility/2006">
              <mc:Choice xmlns:v="urn:schemas-microsoft-com:vml" Requires="v">
                <p:oleObj spid="_x0000_s19670" name="Equation" r:id="rId15" imgW="596880" imgH="241200" progId="Equation.DSMT4">
                  <p:embed/>
                </p:oleObj>
              </mc:Choice>
              <mc:Fallback>
                <p:oleObj name="Equation" r:id="rId15" imgW="596880" imgH="241200" progId="Equation.DSMT4">
                  <p:embed/>
                  <p:pic>
                    <p:nvPicPr>
                      <p:cNvPr id="9" name="Oggetto 8">
                        <a:extLst>
                          <a:ext uri="{FF2B5EF4-FFF2-40B4-BE49-F238E27FC236}">
                            <a16:creationId xmlns:a16="http://schemas.microsoft.com/office/drawing/2014/main" id="{A17B8BE7-7322-4862-8E28-6544BF0489A8}"/>
                          </a:ext>
                        </a:extLst>
                      </p:cNvPr>
                      <p:cNvPicPr>
                        <a:picLocks noChangeAspect="1" noChangeArrowheads="1"/>
                      </p:cNvPicPr>
                      <p:nvPr/>
                    </p:nvPicPr>
                    <p:blipFill>
                      <a:blip r:embed="rId16"/>
                      <a:srcRect/>
                      <a:stretch>
                        <a:fillRect/>
                      </a:stretch>
                    </p:blipFill>
                    <p:spPr bwMode="auto">
                      <a:xfrm>
                        <a:off x="982022" y="3417674"/>
                        <a:ext cx="1492200" cy="603000"/>
                      </a:xfrm>
                      <a:prstGeom prst="rect">
                        <a:avLst/>
                      </a:prstGeom>
                      <a:noFill/>
                    </p:spPr>
                  </p:pic>
                </p:oleObj>
              </mc:Fallback>
            </mc:AlternateContent>
          </a:graphicData>
        </a:graphic>
      </p:graphicFrame>
      <p:sp>
        <p:nvSpPr>
          <p:cNvPr id="12" name="Parentesi graffa aperta 11">
            <a:extLst>
              <a:ext uri="{FF2B5EF4-FFF2-40B4-BE49-F238E27FC236}">
                <a16:creationId xmlns:a16="http://schemas.microsoft.com/office/drawing/2014/main" id="{A97E666C-DFF6-4311-92F0-767E6A314985}"/>
              </a:ext>
            </a:extLst>
          </p:cNvPr>
          <p:cNvSpPr/>
          <p:nvPr/>
        </p:nvSpPr>
        <p:spPr>
          <a:xfrm>
            <a:off x="838200" y="2229057"/>
            <a:ext cx="124591" cy="1720850"/>
          </a:xfrm>
          <a:prstGeom prst="leftBrace">
            <a:avLst>
              <a:gd name="adj1" fmla="val 77138"/>
              <a:gd name="adj2" fmla="val 50000"/>
            </a:avLst>
          </a:prstGeom>
          <a:ln w="285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3" name="Oggetto 12">
            <a:extLst>
              <a:ext uri="{FF2B5EF4-FFF2-40B4-BE49-F238E27FC236}">
                <a16:creationId xmlns:a16="http://schemas.microsoft.com/office/drawing/2014/main" id="{BF4814E7-8BDA-4A90-AE74-88C7D200AEE1}"/>
              </a:ext>
            </a:extLst>
          </p:cNvPr>
          <p:cNvGraphicFramePr>
            <a:graphicFrameLocks noChangeAspect="1"/>
          </p:cNvGraphicFramePr>
          <p:nvPr>
            <p:extLst>
              <p:ext uri="{D42A27DB-BD31-4B8C-83A1-F6EECF244321}">
                <p14:modId xmlns:p14="http://schemas.microsoft.com/office/powerpoint/2010/main" val="1417251472"/>
              </p:ext>
            </p:extLst>
          </p:nvPr>
        </p:nvGraphicFramePr>
        <p:xfrm>
          <a:off x="838200" y="4089146"/>
          <a:ext cx="10655741" cy="918622"/>
        </p:xfrm>
        <a:graphic>
          <a:graphicData uri="http://schemas.openxmlformats.org/presentationml/2006/ole">
            <mc:AlternateContent xmlns:mc="http://schemas.openxmlformats.org/markup-compatibility/2006">
              <mc:Choice xmlns:v="urn:schemas-microsoft-com:vml" Requires="v">
                <p:oleObj spid="_x0000_s19671" name="Equation" r:id="rId17" imgW="5067000" imgH="431640" progId="Equation.DSMT4">
                  <p:embed/>
                </p:oleObj>
              </mc:Choice>
              <mc:Fallback>
                <p:oleObj name="Equation" r:id="rId17" imgW="5067000" imgH="431640" progId="Equation.DSMT4">
                  <p:embed/>
                  <p:pic>
                    <p:nvPicPr>
                      <p:cNvPr id="5" name="Oggetto 4">
                        <a:extLst>
                          <a:ext uri="{FF2B5EF4-FFF2-40B4-BE49-F238E27FC236}">
                            <a16:creationId xmlns:a16="http://schemas.microsoft.com/office/drawing/2014/main" id="{EA1A2455-8076-498D-A158-26309F5F83C7}"/>
                          </a:ext>
                        </a:extLst>
                      </p:cNvPr>
                      <p:cNvPicPr>
                        <a:picLocks noChangeAspect="1" noChangeArrowheads="1"/>
                      </p:cNvPicPr>
                      <p:nvPr/>
                    </p:nvPicPr>
                    <p:blipFill>
                      <a:blip r:embed="rId18"/>
                      <a:srcRect/>
                      <a:stretch>
                        <a:fillRect/>
                      </a:stretch>
                    </p:blipFill>
                    <p:spPr bwMode="auto">
                      <a:xfrm>
                        <a:off x="838200" y="4089146"/>
                        <a:ext cx="10655741" cy="918622"/>
                      </a:xfrm>
                      <a:prstGeom prst="rect">
                        <a:avLst/>
                      </a:prstGeom>
                      <a:noFill/>
                    </p:spPr>
                  </p:pic>
                </p:oleObj>
              </mc:Fallback>
            </mc:AlternateContent>
          </a:graphicData>
        </a:graphic>
      </p:graphicFrame>
      <p:graphicFrame>
        <p:nvGraphicFramePr>
          <p:cNvPr id="14" name="Oggetto 13">
            <a:extLst>
              <a:ext uri="{FF2B5EF4-FFF2-40B4-BE49-F238E27FC236}">
                <a16:creationId xmlns:a16="http://schemas.microsoft.com/office/drawing/2014/main" id="{DFC220DF-A5F2-43B2-B081-925877CF0B5E}"/>
              </a:ext>
            </a:extLst>
          </p:cNvPr>
          <p:cNvGraphicFramePr>
            <a:graphicFrameLocks noChangeAspect="1"/>
          </p:cNvGraphicFramePr>
          <p:nvPr>
            <p:extLst>
              <p:ext uri="{D42A27DB-BD31-4B8C-83A1-F6EECF244321}">
                <p14:modId xmlns:p14="http://schemas.microsoft.com/office/powerpoint/2010/main" val="2842672291"/>
              </p:ext>
            </p:extLst>
          </p:nvPr>
        </p:nvGraphicFramePr>
        <p:xfrm>
          <a:off x="1652588" y="5075238"/>
          <a:ext cx="9026525" cy="1025525"/>
        </p:xfrm>
        <a:graphic>
          <a:graphicData uri="http://schemas.openxmlformats.org/presentationml/2006/ole">
            <mc:AlternateContent xmlns:mc="http://schemas.openxmlformats.org/markup-compatibility/2006">
              <mc:Choice xmlns:v="urn:schemas-microsoft-com:vml" Requires="v">
                <p:oleObj spid="_x0000_s19672" name="Equation" r:id="rId19" imgW="4292280" imgH="482400" progId="Equation.DSMT4">
                  <p:embed/>
                </p:oleObj>
              </mc:Choice>
              <mc:Fallback>
                <p:oleObj name="Equation" r:id="rId19" imgW="4292280" imgH="482400" progId="Equation.DSMT4">
                  <p:embed/>
                  <p:pic>
                    <p:nvPicPr>
                      <p:cNvPr id="13" name="Oggetto 12">
                        <a:extLst>
                          <a:ext uri="{FF2B5EF4-FFF2-40B4-BE49-F238E27FC236}">
                            <a16:creationId xmlns:a16="http://schemas.microsoft.com/office/drawing/2014/main" id="{BF4814E7-8BDA-4A90-AE74-88C7D200AEE1}"/>
                          </a:ext>
                        </a:extLst>
                      </p:cNvPr>
                      <p:cNvPicPr>
                        <a:picLocks noChangeAspect="1" noChangeArrowheads="1"/>
                      </p:cNvPicPr>
                      <p:nvPr/>
                    </p:nvPicPr>
                    <p:blipFill>
                      <a:blip r:embed="rId20"/>
                      <a:srcRect/>
                      <a:stretch>
                        <a:fillRect/>
                      </a:stretch>
                    </p:blipFill>
                    <p:spPr bwMode="auto">
                      <a:xfrm>
                        <a:off x="1652588" y="5075238"/>
                        <a:ext cx="9026525" cy="1025525"/>
                      </a:xfrm>
                      <a:prstGeom prst="rect">
                        <a:avLst/>
                      </a:prstGeom>
                      <a:noFill/>
                    </p:spPr>
                  </p:pic>
                </p:oleObj>
              </mc:Fallback>
            </mc:AlternateContent>
          </a:graphicData>
        </a:graphic>
      </p:graphicFrame>
    </p:spTree>
    <p:extLst>
      <p:ext uri="{BB962C8B-B14F-4D97-AF65-F5344CB8AC3E}">
        <p14:creationId xmlns:p14="http://schemas.microsoft.com/office/powerpoint/2010/main" val="1943159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AFA0B6-B2D9-4299-87F3-8D1B9A9AED60}"/>
              </a:ext>
            </a:extLst>
          </p:cNvPr>
          <p:cNvSpPr>
            <a:spLocks noGrp="1"/>
          </p:cNvSpPr>
          <p:nvPr>
            <p:ph type="title"/>
          </p:nvPr>
        </p:nvSpPr>
        <p:spPr/>
        <p:txBody>
          <a:bodyPr/>
          <a:lstStyle/>
          <a:p>
            <a:r>
              <a:rPr lang="it-IT" dirty="0"/>
              <a:t>Output </a:t>
            </a:r>
            <a:r>
              <a:rPr lang="it-IT" dirty="0" err="1"/>
              <a:t>voltage</a:t>
            </a:r>
            <a:r>
              <a:rPr lang="it-IT" dirty="0"/>
              <a:t> </a:t>
            </a:r>
            <a:r>
              <a:rPr lang="it-IT" dirty="0" err="1"/>
              <a:t>components</a:t>
            </a:r>
            <a:endParaRPr lang="en-US" dirty="0"/>
          </a:p>
        </p:txBody>
      </p:sp>
      <p:sp>
        <p:nvSpPr>
          <p:cNvPr id="3" name="Segnaposto piè di pagina 2">
            <a:extLst>
              <a:ext uri="{FF2B5EF4-FFF2-40B4-BE49-F238E27FC236}">
                <a16:creationId xmlns:a16="http://schemas.microsoft.com/office/drawing/2014/main" id="{3A13D465-6F95-4CF5-A755-54A90AD97754}"/>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43D7E864-6067-44D6-8D3B-E7823DE57E85}"/>
              </a:ext>
            </a:extLst>
          </p:cNvPr>
          <p:cNvSpPr>
            <a:spLocks noGrp="1"/>
          </p:cNvSpPr>
          <p:nvPr>
            <p:ph type="sldNum" sz="quarter" idx="12"/>
          </p:nvPr>
        </p:nvSpPr>
        <p:spPr/>
        <p:txBody>
          <a:bodyPr/>
          <a:lstStyle/>
          <a:p>
            <a:fld id="{02055017-B6DE-4C35-A63B-40EADAC97849}" type="slidenum">
              <a:rPr lang="en-US" smtClean="0"/>
              <a:t>24</a:t>
            </a:fld>
            <a:endParaRPr lang="en-US" dirty="0"/>
          </a:p>
        </p:txBody>
      </p:sp>
      <p:graphicFrame>
        <p:nvGraphicFramePr>
          <p:cNvPr id="5" name="Oggetto 4">
            <a:extLst>
              <a:ext uri="{FF2B5EF4-FFF2-40B4-BE49-F238E27FC236}">
                <a16:creationId xmlns:a16="http://schemas.microsoft.com/office/drawing/2014/main" id="{95E3E180-1E49-4CBF-B643-AAFA1E824CEA}"/>
              </a:ext>
            </a:extLst>
          </p:cNvPr>
          <p:cNvGraphicFramePr>
            <a:graphicFrameLocks noChangeAspect="1"/>
          </p:cNvGraphicFramePr>
          <p:nvPr>
            <p:extLst>
              <p:ext uri="{D42A27DB-BD31-4B8C-83A1-F6EECF244321}">
                <p14:modId xmlns:p14="http://schemas.microsoft.com/office/powerpoint/2010/main" val="3150170123"/>
              </p:ext>
            </p:extLst>
          </p:nvPr>
        </p:nvGraphicFramePr>
        <p:xfrm>
          <a:off x="1316299" y="1882549"/>
          <a:ext cx="8412163" cy="1025525"/>
        </p:xfrm>
        <a:graphic>
          <a:graphicData uri="http://schemas.openxmlformats.org/presentationml/2006/ole">
            <mc:AlternateContent xmlns:mc="http://schemas.openxmlformats.org/markup-compatibility/2006">
              <mc:Choice xmlns:v="urn:schemas-microsoft-com:vml" Requires="v">
                <p:oleObj spid="_x0000_s20553" name="Equation" r:id="rId3" imgW="4000320" imgH="482400" progId="Equation.DSMT4">
                  <p:embed/>
                </p:oleObj>
              </mc:Choice>
              <mc:Fallback>
                <p:oleObj name="Equation" r:id="rId3" imgW="4000320" imgH="482400" progId="Equation.DSMT4">
                  <p:embed/>
                  <p:pic>
                    <p:nvPicPr>
                      <p:cNvPr id="14" name="Oggetto 13">
                        <a:extLst>
                          <a:ext uri="{FF2B5EF4-FFF2-40B4-BE49-F238E27FC236}">
                            <a16:creationId xmlns:a16="http://schemas.microsoft.com/office/drawing/2014/main" id="{DFC220DF-A5F2-43B2-B081-925877CF0B5E}"/>
                          </a:ext>
                        </a:extLst>
                      </p:cNvPr>
                      <p:cNvPicPr>
                        <a:picLocks noChangeAspect="1" noChangeArrowheads="1"/>
                      </p:cNvPicPr>
                      <p:nvPr/>
                    </p:nvPicPr>
                    <p:blipFill>
                      <a:blip r:embed="rId4"/>
                      <a:srcRect/>
                      <a:stretch>
                        <a:fillRect/>
                      </a:stretch>
                    </p:blipFill>
                    <p:spPr bwMode="auto">
                      <a:xfrm>
                        <a:off x="1316299" y="1882549"/>
                        <a:ext cx="8412163" cy="1025525"/>
                      </a:xfrm>
                      <a:prstGeom prst="rect">
                        <a:avLst/>
                      </a:prstGeom>
                      <a:noFill/>
                    </p:spPr>
                  </p:pic>
                </p:oleObj>
              </mc:Fallback>
            </mc:AlternateContent>
          </a:graphicData>
        </a:graphic>
      </p:graphicFrame>
      <p:graphicFrame>
        <p:nvGraphicFramePr>
          <p:cNvPr id="6" name="Oggetto 5">
            <a:extLst>
              <a:ext uri="{FF2B5EF4-FFF2-40B4-BE49-F238E27FC236}">
                <a16:creationId xmlns:a16="http://schemas.microsoft.com/office/drawing/2014/main" id="{85E18548-05CA-47A2-A129-0F634D1D04F4}"/>
              </a:ext>
            </a:extLst>
          </p:cNvPr>
          <p:cNvGraphicFramePr>
            <a:graphicFrameLocks noChangeAspect="1"/>
          </p:cNvGraphicFramePr>
          <p:nvPr>
            <p:extLst>
              <p:ext uri="{D42A27DB-BD31-4B8C-83A1-F6EECF244321}">
                <p14:modId xmlns:p14="http://schemas.microsoft.com/office/powerpoint/2010/main" val="3018905070"/>
              </p:ext>
            </p:extLst>
          </p:nvPr>
        </p:nvGraphicFramePr>
        <p:xfrm>
          <a:off x="1316299" y="1212148"/>
          <a:ext cx="1870075" cy="485775"/>
        </p:xfrm>
        <a:graphic>
          <a:graphicData uri="http://schemas.openxmlformats.org/presentationml/2006/ole">
            <mc:AlternateContent xmlns:mc="http://schemas.openxmlformats.org/markup-compatibility/2006">
              <mc:Choice xmlns:v="urn:schemas-microsoft-com:vml" Requires="v">
                <p:oleObj spid="_x0000_s20554" name="Equation" r:id="rId5" imgW="888840" imgH="228600" progId="Equation.DSMT4">
                  <p:embed/>
                </p:oleObj>
              </mc:Choice>
              <mc:Fallback>
                <p:oleObj name="Equation" r:id="rId5" imgW="888840" imgH="228600" progId="Equation.DSMT4">
                  <p:embed/>
                  <p:pic>
                    <p:nvPicPr>
                      <p:cNvPr id="14" name="Oggetto 13">
                        <a:extLst>
                          <a:ext uri="{FF2B5EF4-FFF2-40B4-BE49-F238E27FC236}">
                            <a16:creationId xmlns:a16="http://schemas.microsoft.com/office/drawing/2014/main" id="{DFC220DF-A5F2-43B2-B081-925877CF0B5E}"/>
                          </a:ext>
                        </a:extLst>
                      </p:cNvPr>
                      <p:cNvPicPr>
                        <a:picLocks noChangeAspect="1" noChangeArrowheads="1"/>
                      </p:cNvPicPr>
                      <p:nvPr/>
                    </p:nvPicPr>
                    <p:blipFill>
                      <a:blip r:embed="rId6"/>
                      <a:srcRect/>
                      <a:stretch>
                        <a:fillRect/>
                      </a:stretch>
                    </p:blipFill>
                    <p:spPr bwMode="auto">
                      <a:xfrm>
                        <a:off x="1316299" y="1212148"/>
                        <a:ext cx="1870075" cy="485775"/>
                      </a:xfrm>
                      <a:prstGeom prst="rect">
                        <a:avLst/>
                      </a:prstGeom>
                      <a:noFill/>
                    </p:spPr>
                  </p:pic>
                </p:oleObj>
              </mc:Fallback>
            </mc:AlternateContent>
          </a:graphicData>
        </a:graphic>
      </p:graphicFrame>
      <mc:AlternateContent xmlns:mc="http://schemas.openxmlformats.org/markup-compatibility/2006" xmlns:a14="http://schemas.microsoft.com/office/drawing/2010/main">
        <mc:Choice Requires="a14">
          <p:sp>
            <p:nvSpPr>
              <p:cNvPr id="7" name="CasellaDiTesto 6">
                <a:extLst>
                  <a:ext uri="{FF2B5EF4-FFF2-40B4-BE49-F238E27FC236}">
                    <a16:creationId xmlns:a16="http://schemas.microsoft.com/office/drawing/2014/main" id="{296C6E62-EBBF-41F7-AD76-61CD4A14FEA8}"/>
                  </a:ext>
                </a:extLst>
              </p:cNvPr>
              <p:cNvSpPr txBox="1"/>
              <p:nvPr/>
            </p:nvSpPr>
            <p:spPr>
              <a:xfrm>
                <a:off x="1060920" y="3301436"/>
                <a:ext cx="2125454" cy="1314206"/>
              </a:xfrm>
              <a:prstGeom prst="rect">
                <a:avLst/>
              </a:prstGeom>
              <a:noFill/>
            </p:spPr>
            <p:txBody>
              <a:bodyPr wrap="none" rtlCol="0">
                <a:spAutoFit/>
              </a:bodyPr>
              <a:lstStyle/>
              <a:p>
                <a:r>
                  <a:rPr lang="it-IT" sz="2400" dirty="0" err="1">
                    <a:latin typeface="Arial" panose="020B0604020202020204" pitchFamily="34" charset="0"/>
                    <a:cs typeface="Arial" panose="020B0604020202020204" pitchFamily="34" charset="0"/>
                  </a:rPr>
                  <a:t>useful</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signal</a:t>
                </a: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sensitivity: </a:t>
                </a:r>
                <a14:m>
                  <m:oMath xmlns:m="http://schemas.openxmlformats.org/officeDocument/2006/math">
                    <m:f>
                      <m:fPr>
                        <m:ctrlPr>
                          <a:rPr lang="en-US" sz="3600" i="1" smtClean="0">
                            <a:latin typeface="Cambria Math" panose="02040503050406030204" pitchFamily="18" charset="0"/>
                            <a:cs typeface="Arial" panose="020B0604020202020204" pitchFamily="34" charset="0"/>
                          </a:rPr>
                        </m:ctrlPr>
                      </m:fPr>
                      <m:num>
                        <m:sSub>
                          <m:sSubPr>
                            <m:ctrlPr>
                              <a:rPr lang="it-IT" sz="3600" b="0" i="1" smtClean="0">
                                <a:latin typeface="Cambria Math" panose="02040503050406030204" pitchFamily="18" charset="0"/>
                                <a:cs typeface="Arial" panose="020B0604020202020204" pitchFamily="34" charset="0"/>
                              </a:rPr>
                            </m:ctrlPr>
                          </m:sSubPr>
                          <m:e>
                            <m:r>
                              <a:rPr lang="it-IT" sz="3600" b="0" i="1" smtClean="0">
                                <a:latin typeface="Cambria Math" panose="02040503050406030204" pitchFamily="18" charset="0"/>
                                <a:cs typeface="Arial" panose="020B0604020202020204" pitchFamily="34" charset="0"/>
                              </a:rPr>
                              <m:t>𝑉</m:t>
                            </m:r>
                          </m:e>
                          <m:sub>
                            <m:r>
                              <a:rPr lang="it-IT" sz="3600" b="0" i="1" smtClean="0">
                                <a:latin typeface="Cambria Math" panose="02040503050406030204" pitchFamily="18" charset="0"/>
                                <a:cs typeface="Arial" panose="020B0604020202020204" pitchFamily="34" charset="0"/>
                              </a:rPr>
                              <m:t>𝑅</m:t>
                            </m:r>
                          </m:sub>
                        </m:sSub>
                      </m:num>
                      <m:den>
                        <m:sSub>
                          <m:sSubPr>
                            <m:ctrlPr>
                              <a:rPr lang="it-IT" sz="3600" b="0" i="1" smtClean="0">
                                <a:latin typeface="Cambria Math" panose="02040503050406030204" pitchFamily="18" charset="0"/>
                                <a:cs typeface="Arial" panose="020B0604020202020204" pitchFamily="34" charset="0"/>
                              </a:rPr>
                            </m:ctrlPr>
                          </m:sSubPr>
                          <m:e>
                            <m:r>
                              <a:rPr lang="it-IT" sz="3600" b="0" i="1" smtClean="0">
                                <a:latin typeface="Cambria Math" panose="02040503050406030204" pitchFamily="18" charset="0"/>
                                <a:cs typeface="Arial" panose="020B0604020202020204" pitchFamily="34" charset="0"/>
                              </a:rPr>
                              <m:t>𝐶</m:t>
                            </m:r>
                          </m:e>
                          <m:sub>
                            <m:r>
                              <a:rPr lang="it-IT" sz="3600" b="0" i="1" smtClean="0">
                                <a:latin typeface="Cambria Math" panose="02040503050406030204" pitchFamily="18" charset="0"/>
                                <a:cs typeface="Arial" panose="020B0604020202020204" pitchFamily="34" charset="0"/>
                              </a:rPr>
                              <m:t>2</m:t>
                            </m:r>
                          </m:sub>
                        </m:sSub>
                      </m:den>
                    </m:f>
                  </m:oMath>
                </a14:m>
                <a:endParaRPr lang="it-IT" sz="3600" dirty="0">
                  <a:latin typeface="Arial" panose="020B0604020202020204" pitchFamily="34" charset="0"/>
                  <a:cs typeface="Arial" panose="020B0604020202020204" pitchFamily="34" charset="0"/>
                </a:endParaRPr>
              </a:p>
            </p:txBody>
          </p:sp>
        </mc:Choice>
        <mc:Fallback xmlns="">
          <p:sp>
            <p:nvSpPr>
              <p:cNvPr id="7" name="CasellaDiTesto 6">
                <a:extLst>
                  <a:ext uri="{FF2B5EF4-FFF2-40B4-BE49-F238E27FC236}">
                    <a16:creationId xmlns:a16="http://schemas.microsoft.com/office/drawing/2014/main" id="{296C6E62-EBBF-41F7-AD76-61CD4A14FEA8}"/>
                  </a:ext>
                </a:extLst>
              </p:cNvPr>
              <p:cNvSpPr txBox="1">
                <a:spLocks noRot="1" noChangeAspect="1" noMove="1" noResize="1" noEditPoints="1" noAdjustHandles="1" noChangeArrowheads="1" noChangeShapeType="1" noTextEdit="1"/>
              </p:cNvSpPr>
              <p:nvPr/>
            </p:nvSpPr>
            <p:spPr>
              <a:xfrm>
                <a:off x="1060920" y="3301436"/>
                <a:ext cx="2125454" cy="1314206"/>
              </a:xfrm>
              <a:prstGeom prst="rect">
                <a:avLst/>
              </a:prstGeom>
              <a:blipFill>
                <a:blip r:embed="rId7"/>
                <a:stretch>
                  <a:fillRect l="-4298" t="-3256"/>
                </a:stretch>
              </a:blipFill>
            </p:spPr>
            <p:txBody>
              <a:bodyPr/>
              <a:lstStyle/>
              <a:p>
                <a:r>
                  <a:rPr lang="en-US">
                    <a:noFill/>
                  </a:rPr>
                  <a:t> </a:t>
                </a:r>
              </a:p>
            </p:txBody>
          </p:sp>
        </mc:Fallback>
      </mc:AlternateContent>
      <p:sp>
        <p:nvSpPr>
          <p:cNvPr id="8" name="CasellaDiTesto 7">
            <a:extLst>
              <a:ext uri="{FF2B5EF4-FFF2-40B4-BE49-F238E27FC236}">
                <a16:creationId xmlns:a16="http://schemas.microsoft.com/office/drawing/2014/main" id="{46C25992-288D-43A6-ADCD-4EE2346072F2}"/>
              </a:ext>
            </a:extLst>
          </p:cNvPr>
          <p:cNvSpPr txBox="1"/>
          <p:nvPr/>
        </p:nvSpPr>
        <p:spPr>
          <a:xfrm>
            <a:off x="3751637" y="3520610"/>
            <a:ext cx="3541486" cy="461665"/>
          </a:xfrm>
          <a:prstGeom prst="rect">
            <a:avLst/>
          </a:prstGeom>
          <a:noFill/>
        </p:spPr>
        <p:txBody>
          <a:bodyPr wrap="square" rtlCol="0">
            <a:spAutoFit/>
          </a:bodyPr>
          <a:lstStyle/>
          <a:p>
            <a:r>
              <a:rPr lang="it-IT" sz="2400" dirty="0" err="1">
                <a:latin typeface="Arial" panose="020B0604020202020204" pitchFamily="34" charset="0"/>
                <a:cs typeface="Arial" panose="020B0604020202020204" pitchFamily="34" charset="0"/>
              </a:rPr>
              <a:t>Amplifier</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noise</a:t>
            </a:r>
            <a:r>
              <a:rPr lang="it-IT" sz="2400" dirty="0">
                <a:latin typeface="Arial" panose="020B0604020202020204" pitchFamily="34" charset="0"/>
                <a:cs typeface="Arial" panose="020B0604020202020204" pitchFamily="34" charset="0"/>
              </a:rPr>
              <a:t> (CDS)</a:t>
            </a:r>
            <a:endParaRPr lang="en-US" sz="2400" dirty="0">
              <a:latin typeface="Arial" panose="020B0604020202020204" pitchFamily="34" charset="0"/>
              <a:cs typeface="Arial" panose="020B0604020202020204" pitchFamily="34" charset="0"/>
            </a:endParaRPr>
          </a:p>
        </p:txBody>
      </p:sp>
      <p:sp>
        <p:nvSpPr>
          <p:cNvPr id="9" name="CasellaDiTesto 8">
            <a:extLst>
              <a:ext uri="{FF2B5EF4-FFF2-40B4-BE49-F238E27FC236}">
                <a16:creationId xmlns:a16="http://schemas.microsoft.com/office/drawing/2014/main" id="{9ACFC707-0089-49A6-985C-ECEDA8F4B465}"/>
              </a:ext>
            </a:extLst>
          </p:cNvPr>
          <p:cNvSpPr txBox="1"/>
          <p:nvPr/>
        </p:nvSpPr>
        <p:spPr>
          <a:xfrm>
            <a:off x="7957719" y="3494014"/>
            <a:ext cx="1770743" cy="461665"/>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kT/C </a:t>
            </a:r>
            <a:r>
              <a:rPr lang="it-IT" sz="2400" dirty="0" err="1">
                <a:latin typeface="Arial" panose="020B0604020202020204" pitchFamily="34" charset="0"/>
                <a:cs typeface="Arial" panose="020B0604020202020204" pitchFamily="34" charset="0"/>
              </a:rPr>
              <a:t>noise</a:t>
            </a:r>
            <a:endParaRPr lang="en-US" sz="2400" dirty="0">
              <a:latin typeface="Arial" panose="020B0604020202020204" pitchFamily="34" charset="0"/>
              <a:cs typeface="Arial" panose="020B0604020202020204" pitchFamily="34" charset="0"/>
            </a:endParaRPr>
          </a:p>
        </p:txBody>
      </p:sp>
      <p:sp>
        <p:nvSpPr>
          <p:cNvPr id="10" name="Parentesi graffa aperta 9">
            <a:extLst>
              <a:ext uri="{FF2B5EF4-FFF2-40B4-BE49-F238E27FC236}">
                <a16:creationId xmlns:a16="http://schemas.microsoft.com/office/drawing/2014/main" id="{D4F5A902-0613-499E-BA01-A24536DFE9D1}"/>
              </a:ext>
            </a:extLst>
          </p:cNvPr>
          <p:cNvSpPr/>
          <p:nvPr/>
        </p:nvSpPr>
        <p:spPr>
          <a:xfrm rot="16200000">
            <a:off x="8297219" y="1513785"/>
            <a:ext cx="298791" cy="2933289"/>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Parentesi graffa aperta 10">
            <a:extLst>
              <a:ext uri="{FF2B5EF4-FFF2-40B4-BE49-F238E27FC236}">
                <a16:creationId xmlns:a16="http://schemas.microsoft.com/office/drawing/2014/main" id="{36F162C5-9FBD-4171-9FB8-2D603B520D08}"/>
              </a:ext>
            </a:extLst>
          </p:cNvPr>
          <p:cNvSpPr/>
          <p:nvPr/>
        </p:nvSpPr>
        <p:spPr>
          <a:xfrm rot="16200000">
            <a:off x="4927520" y="1339210"/>
            <a:ext cx="298790" cy="3436517"/>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Ovale 11">
            <a:extLst>
              <a:ext uri="{FF2B5EF4-FFF2-40B4-BE49-F238E27FC236}">
                <a16:creationId xmlns:a16="http://schemas.microsoft.com/office/drawing/2014/main" id="{EA9F4E40-80E8-4B64-B32C-C5A70B615E73}"/>
              </a:ext>
            </a:extLst>
          </p:cNvPr>
          <p:cNvSpPr/>
          <p:nvPr/>
        </p:nvSpPr>
        <p:spPr>
          <a:xfrm>
            <a:off x="2032001" y="1778494"/>
            <a:ext cx="1030514" cy="131420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Connettore diritto 13">
            <a:extLst>
              <a:ext uri="{FF2B5EF4-FFF2-40B4-BE49-F238E27FC236}">
                <a16:creationId xmlns:a16="http://schemas.microsoft.com/office/drawing/2014/main" id="{318FE78B-07A5-49B6-8CF1-CEED97381B73}"/>
              </a:ext>
            </a:extLst>
          </p:cNvPr>
          <p:cNvCxnSpPr>
            <a:endCxn id="7" idx="0"/>
          </p:cNvCxnSpPr>
          <p:nvPr/>
        </p:nvCxnSpPr>
        <p:spPr>
          <a:xfrm flipH="1">
            <a:off x="2123647" y="3092699"/>
            <a:ext cx="227667" cy="20873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5" name="Oggetto 14">
            <a:extLst>
              <a:ext uri="{FF2B5EF4-FFF2-40B4-BE49-F238E27FC236}">
                <a16:creationId xmlns:a16="http://schemas.microsoft.com/office/drawing/2014/main" id="{E351D9A2-FBEA-46BE-85B5-CF39B4C16096}"/>
              </a:ext>
            </a:extLst>
          </p:cNvPr>
          <p:cNvGraphicFramePr>
            <a:graphicFrameLocks noChangeAspect="1"/>
          </p:cNvGraphicFramePr>
          <p:nvPr>
            <p:extLst>
              <p:ext uri="{D42A27DB-BD31-4B8C-83A1-F6EECF244321}">
                <p14:modId xmlns:p14="http://schemas.microsoft.com/office/powerpoint/2010/main" val="4091899196"/>
              </p:ext>
            </p:extLst>
          </p:nvPr>
        </p:nvGraphicFramePr>
        <p:xfrm>
          <a:off x="2984631" y="4854308"/>
          <a:ext cx="7797800" cy="1052512"/>
        </p:xfrm>
        <a:graphic>
          <a:graphicData uri="http://schemas.openxmlformats.org/presentationml/2006/ole">
            <mc:AlternateContent xmlns:mc="http://schemas.openxmlformats.org/markup-compatibility/2006">
              <mc:Choice xmlns:v="urn:schemas-microsoft-com:vml" Requires="v">
                <p:oleObj spid="_x0000_s20555" name="Equation" r:id="rId8" imgW="3708360" imgH="495000" progId="Equation.DSMT4">
                  <p:embed/>
                </p:oleObj>
              </mc:Choice>
              <mc:Fallback>
                <p:oleObj name="Equation" r:id="rId8" imgW="3708360" imgH="495000" progId="Equation.DSMT4">
                  <p:embed/>
                  <p:pic>
                    <p:nvPicPr>
                      <p:cNvPr id="5" name="Oggetto 4">
                        <a:extLst>
                          <a:ext uri="{FF2B5EF4-FFF2-40B4-BE49-F238E27FC236}">
                            <a16:creationId xmlns:a16="http://schemas.microsoft.com/office/drawing/2014/main" id="{95E3E180-1E49-4CBF-B643-AAFA1E824CEA}"/>
                          </a:ext>
                        </a:extLst>
                      </p:cNvPr>
                      <p:cNvPicPr>
                        <a:picLocks noChangeAspect="1" noChangeArrowheads="1"/>
                      </p:cNvPicPr>
                      <p:nvPr/>
                    </p:nvPicPr>
                    <p:blipFill>
                      <a:blip r:embed="rId9"/>
                      <a:srcRect/>
                      <a:stretch>
                        <a:fillRect/>
                      </a:stretch>
                    </p:blipFill>
                    <p:spPr bwMode="auto">
                      <a:xfrm>
                        <a:off x="2984631" y="4854308"/>
                        <a:ext cx="7797800" cy="1052512"/>
                      </a:xfrm>
                      <a:prstGeom prst="rect">
                        <a:avLst/>
                      </a:prstGeom>
                      <a:noFill/>
                    </p:spPr>
                  </p:pic>
                </p:oleObj>
              </mc:Fallback>
            </mc:AlternateContent>
          </a:graphicData>
        </a:graphic>
      </p:graphicFrame>
      <p:sp>
        <p:nvSpPr>
          <p:cNvPr id="16" name="Parentesi graffa aperta 15">
            <a:extLst>
              <a:ext uri="{FF2B5EF4-FFF2-40B4-BE49-F238E27FC236}">
                <a16:creationId xmlns:a16="http://schemas.microsoft.com/office/drawing/2014/main" id="{4C9D47EF-D754-498F-97F8-B01B5AF36F3C}"/>
              </a:ext>
            </a:extLst>
          </p:cNvPr>
          <p:cNvSpPr/>
          <p:nvPr/>
        </p:nvSpPr>
        <p:spPr>
          <a:xfrm rot="5400000" flipV="1">
            <a:off x="5781636" y="2986655"/>
            <a:ext cx="298790" cy="3436517"/>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Parentesi graffa aperta 16">
            <a:extLst>
              <a:ext uri="{FF2B5EF4-FFF2-40B4-BE49-F238E27FC236}">
                <a16:creationId xmlns:a16="http://schemas.microsoft.com/office/drawing/2014/main" id="{D09FC5F0-5D8C-4E9B-A25F-5AB46F5233B1}"/>
              </a:ext>
            </a:extLst>
          </p:cNvPr>
          <p:cNvSpPr/>
          <p:nvPr/>
        </p:nvSpPr>
        <p:spPr>
          <a:xfrm rot="5400000" flipV="1">
            <a:off x="9156954" y="3196283"/>
            <a:ext cx="322883" cy="3030606"/>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CasellaDiTesto 17">
            <a:extLst>
              <a:ext uri="{FF2B5EF4-FFF2-40B4-BE49-F238E27FC236}">
                <a16:creationId xmlns:a16="http://schemas.microsoft.com/office/drawing/2014/main" id="{F0B8F039-7AFE-4DB5-8204-A4CECF0820FE}"/>
              </a:ext>
            </a:extLst>
          </p:cNvPr>
          <p:cNvSpPr txBox="1"/>
          <p:nvPr/>
        </p:nvSpPr>
        <p:spPr>
          <a:xfrm>
            <a:off x="566057" y="4711586"/>
            <a:ext cx="1973943" cy="1200329"/>
          </a:xfrm>
          <a:prstGeom prst="rect">
            <a:avLst/>
          </a:prstGeom>
          <a:noFill/>
        </p:spPr>
        <p:txBody>
          <a:bodyPr wrap="square" rtlCol="0">
            <a:spAutoFit/>
          </a:bodyPr>
          <a:lstStyle/>
          <a:p>
            <a:r>
              <a:rPr lang="it-IT" sz="2400" dirty="0" err="1">
                <a:latin typeface="Arial" panose="020B0604020202020204" pitchFamily="34" charset="0"/>
                <a:cs typeface="Arial" panose="020B0604020202020204" pitchFamily="34" charset="0"/>
              </a:rPr>
              <a:t>Referred</a:t>
            </a:r>
            <a:r>
              <a:rPr lang="it-IT" sz="2400" dirty="0">
                <a:latin typeface="Arial" panose="020B0604020202020204" pitchFamily="34" charset="0"/>
                <a:cs typeface="Arial" panose="020B0604020202020204" pitchFamily="34" charset="0"/>
              </a:rPr>
              <a:t> to the input diff. </a:t>
            </a:r>
            <a:r>
              <a:rPr lang="it-IT" sz="2400" dirty="0" err="1">
                <a:latin typeface="Arial" panose="020B0604020202020204" pitchFamily="34" charset="0"/>
                <a:cs typeface="Arial" panose="020B0604020202020204" pitchFamily="34" charset="0"/>
              </a:rPr>
              <a:t>capacitance</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7000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animBg="1"/>
      <p:bldP spid="11" grpId="0" animBg="1"/>
      <p:bldP spid="12" grpId="0" animBg="1"/>
      <p:bldP spid="16" grpId="0" animBg="1"/>
      <p:bldP spid="17" grpId="0" animBg="1"/>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45AA435-D9B3-4F60-AB37-92415BC71002}"/>
              </a:ext>
            </a:extLst>
          </p:cNvPr>
          <p:cNvSpPr>
            <a:spLocks noGrp="1"/>
          </p:cNvSpPr>
          <p:nvPr>
            <p:ph type="title"/>
          </p:nvPr>
        </p:nvSpPr>
        <p:spPr/>
        <p:txBody>
          <a:bodyPr/>
          <a:lstStyle/>
          <a:p>
            <a:r>
              <a:rPr lang="it-IT" dirty="0" err="1"/>
              <a:t>Example</a:t>
            </a:r>
            <a:r>
              <a:rPr lang="it-IT" dirty="0"/>
              <a:t>: DR of the SC </a:t>
            </a:r>
            <a:r>
              <a:rPr lang="it-IT" dirty="0" err="1"/>
              <a:t>interface</a:t>
            </a:r>
            <a:r>
              <a:rPr lang="it-IT" dirty="0"/>
              <a:t> </a:t>
            </a:r>
            <a:r>
              <a:rPr lang="it-IT" dirty="0" err="1"/>
              <a:t>considering</a:t>
            </a:r>
            <a:r>
              <a:rPr lang="it-IT" dirty="0"/>
              <a:t> </a:t>
            </a:r>
            <a:r>
              <a:rPr lang="it-IT" dirty="0" err="1"/>
              <a:t>only</a:t>
            </a:r>
            <a:r>
              <a:rPr lang="it-IT" dirty="0"/>
              <a:t> kT/C </a:t>
            </a:r>
            <a:r>
              <a:rPr lang="it-IT" dirty="0" err="1"/>
              <a:t>noise</a:t>
            </a:r>
            <a:endParaRPr lang="en-US" dirty="0"/>
          </a:p>
        </p:txBody>
      </p:sp>
      <p:sp>
        <p:nvSpPr>
          <p:cNvPr id="3" name="Segnaposto piè di pagina 2">
            <a:extLst>
              <a:ext uri="{FF2B5EF4-FFF2-40B4-BE49-F238E27FC236}">
                <a16:creationId xmlns:a16="http://schemas.microsoft.com/office/drawing/2014/main" id="{C3FA32C7-70EE-473B-9E3C-45F77F12FB3A}"/>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9981847C-047C-4470-8E16-9CB429796BF0}"/>
              </a:ext>
            </a:extLst>
          </p:cNvPr>
          <p:cNvSpPr>
            <a:spLocks noGrp="1"/>
          </p:cNvSpPr>
          <p:nvPr>
            <p:ph type="sldNum" sz="quarter" idx="12"/>
          </p:nvPr>
        </p:nvSpPr>
        <p:spPr/>
        <p:txBody>
          <a:bodyPr/>
          <a:lstStyle/>
          <a:p>
            <a:fld id="{02055017-B6DE-4C35-A63B-40EADAC97849}" type="slidenum">
              <a:rPr lang="en-US" smtClean="0"/>
              <a:t>25</a:t>
            </a:fld>
            <a:endParaRPr lang="en-US" dirty="0"/>
          </a:p>
        </p:txBody>
      </p:sp>
      <p:graphicFrame>
        <p:nvGraphicFramePr>
          <p:cNvPr id="5" name="Oggetto 4">
            <a:extLst>
              <a:ext uri="{FF2B5EF4-FFF2-40B4-BE49-F238E27FC236}">
                <a16:creationId xmlns:a16="http://schemas.microsoft.com/office/drawing/2014/main" id="{05FD39B5-06F4-4D5D-8E90-98DA48899BAE}"/>
              </a:ext>
            </a:extLst>
          </p:cNvPr>
          <p:cNvGraphicFramePr>
            <a:graphicFrameLocks noChangeAspect="1"/>
          </p:cNvGraphicFramePr>
          <p:nvPr>
            <p:extLst>
              <p:ext uri="{D42A27DB-BD31-4B8C-83A1-F6EECF244321}">
                <p14:modId xmlns:p14="http://schemas.microsoft.com/office/powerpoint/2010/main" val="1371298434"/>
              </p:ext>
            </p:extLst>
          </p:nvPr>
        </p:nvGraphicFramePr>
        <p:xfrm>
          <a:off x="1242560" y="1567996"/>
          <a:ext cx="3792537" cy="917575"/>
        </p:xfrm>
        <a:graphic>
          <a:graphicData uri="http://schemas.openxmlformats.org/presentationml/2006/ole">
            <mc:AlternateContent xmlns:mc="http://schemas.openxmlformats.org/markup-compatibility/2006">
              <mc:Choice xmlns:v="urn:schemas-microsoft-com:vml" Requires="v">
                <p:oleObj spid="_x0000_s21623" name="Equation" r:id="rId3" imgW="1803240" imgH="431640" progId="Equation.DSMT4">
                  <p:embed/>
                </p:oleObj>
              </mc:Choice>
              <mc:Fallback>
                <p:oleObj name="Equation" r:id="rId3" imgW="1803240" imgH="431640" progId="Equation.DSMT4">
                  <p:embed/>
                  <p:pic>
                    <p:nvPicPr>
                      <p:cNvPr id="15" name="Oggetto 14">
                        <a:extLst>
                          <a:ext uri="{FF2B5EF4-FFF2-40B4-BE49-F238E27FC236}">
                            <a16:creationId xmlns:a16="http://schemas.microsoft.com/office/drawing/2014/main" id="{E351D9A2-FBEA-46BE-85B5-CF39B4C16096}"/>
                          </a:ext>
                        </a:extLst>
                      </p:cNvPr>
                      <p:cNvPicPr>
                        <a:picLocks noChangeAspect="1" noChangeArrowheads="1"/>
                      </p:cNvPicPr>
                      <p:nvPr/>
                    </p:nvPicPr>
                    <p:blipFill>
                      <a:blip r:embed="rId4"/>
                      <a:srcRect/>
                      <a:stretch>
                        <a:fillRect/>
                      </a:stretch>
                    </p:blipFill>
                    <p:spPr bwMode="auto">
                      <a:xfrm>
                        <a:off x="1242560" y="1567996"/>
                        <a:ext cx="3792537" cy="917575"/>
                      </a:xfrm>
                      <a:prstGeom prst="rect">
                        <a:avLst/>
                      </a:prstGeom>
                      <a:noFill/>
                    </p:spPr>
                  </p:pic>
                </p:oleObj>
              </mc:Fallback>
            </mc:AlternateContent>
          </a:graphicData>
        </a:graphic>
      </p:graphicFrame>
      <p:graphicFrame>
        <p:nvGraphicFramePr>
          <p:cNvPr id="7" name="Oggetto 6">
            <a:extLst>
              <a:ext uri="{FF2B5EF4-FFF2-40B4-BE49-F238E27FC236}">
                <a16:creationId xmlns:a16="http://schemas.microsoft.com/office/drawing/2014/main" id="{63A85491-8C49-43BE-BA4D-DEE282163A60}"/>
              </a:ext>
            </a:extLst>
          </p:cNvPr>
          <p:cNvGraphicFramePr>
            <a:graphicFrameLocks noChangeAspect="1"/>
          </p:cNvGraphicFramePr>
          <p:nvPr>
            <p:extLst>
              <p:ext uri="{D42A27DB-BD31-4B8C-83A1-F6EECF244321}">
                <p14:modId xmlns:p14="http://schemas.microsoft.com/office/powerpoint/2010/main" val="134166373"/>
              </p:ext>
            </p:extLst>
          </p:nvPr>
        </p:nvGraphicFramePr>
        <p:xfrm>
          <a:off x="3856720" y="4620812"/>
          <a:ext cx="3842258" cy="1458939"/>
        </p:xfrm>
        <a:graphic>
          <a:graphicData uri="http://schemas.openxmlformats.org/presentationml/2006/ole">
            <mc:AlternateContent xmlns:mc="http://schemas.openxmlformats.org/markup-compatibility/2006">
              <mc:Choice xmlns:v="urn:schemas-microsoft-com:vml" Requires="v">
                <p:oleObj spid="_x0000_s21624" name="Equation" r:id="rId5" imgW="1752480" imgH="660240" progId="Equation.DSMT4">
                  <p:embed/>
                </p:oleObj>
              </mc:Choice>
              <mc:Fallback>
                <p:oleObj name="Equation" r:id="rId5" imgW="1752480" imgH="660240" progId="Equation.DSMT4">
                  <p:embed/>
                  <p:pic>
                    <p:nvPicPr>
                      <p:cNvPr id="0" name="Object 1"/>
                      <p:cNvPicPr>
                        <a:picLocks noChangeAspect="1" noChangeArrowheads="1"/>
                      </p:cNvPicPr>
                      <p:nvPr/>
                    </p:nvPicPr>
                    <p:blipFill>
                      <a:blip r:embed="rId6"/>
                      <a:srcRect/>
                      <a:stretch>
                        <a:fillRect/>
                      </a:stretch>
                    </p:blipFill>
                    <p:spPr bwMode="auto">
                      <a:xfrm>
                        <a:off x="3856720" y="4620812"/>
                        <a:ext cx="3842258" cy="1458939"/>
                      </a:xfrm>
                      <a:prstGeom prst="rect">
                        <a:avLst/>
                      </a:prstGeom>
                      <a:noFill/>
                    </p:spPr>
                  </p:pic>
                </p:oleObj>
              </mc:Fallback>
            </mc:AlternateContent>
          </a:graphicData>
        </a:graphic>
      </p:graphicFrame>
      <p:graphicFrame>
        <p:nvGraphicFramePr>
          <p:cNvPr id="8" name="Oggetto 7">
            <a:extLst>
              <a:ext uri="{FF2B5EF4-FFF2-40B4-BE49-F238E27FC236}">
                <a16:creationId xmlns:a16="http://schemas.microsoft.com/office/drawing/2014/main" id="{7DF7936E-00D1-4B00-8170-DABA433E3A7C}"/>
              </a:ext>
            </a:extLst>
          </p:cNvPr>
          <p:cNvGraphicFramePr>
            <a:graphicFrameLocks noChangeAspect="1"/>
          </p:cNvGraphicFramePr>
          <p:nvPr>
            <p:extLst>
              <p:ext uri="{D42A27DB-BD31-4B8C-83A1-F6EECF244321}">
                <p14:modId xmlns:p14="http://schemas.microsoft.com/office/powerpoint/2010/main" val="3889897312"/>
              </p:ext>
            </p:extLst>
          </p:nvPr>
        </p:nvGraphicFramePr>
        <p:xfrm>
          <a:off x="5614405" y="1455295"/>
          <a:ext cx="3084999" cy="945942"/>
        </p:xfrm>
        <a:graphic>
          <a:graphicData uri="http://schemas.openxmlformats.org/presentationml/2006/ole">
            <mc:AlternateContent xmlns:mc="http://schemas.openxmlformats.org/markup-compatibility/2006">
              <mc:Choice xmlns:v="urn:schemas-microsoft-com:vml" Requires="v">
                <p:oleObj spid="_x0000_s21625" name="Equation" r:id="rId7" imgW="1460160" imgH="444240" progId="Equation.DSMT4">
                  <p:embed/>
                </p:oleObj>
              </mc:Choice>
              <mc:Fallback>
                <p:oleObj name="Equation" r:id="rId7" imgW="1460160" imgH="444240" progId="Equation.DSMT4">
                  <p:embed/>
                  <p:pic>
                    <p:nvPicPr>
                      <p:cNvPr id="7" name="Oggetto 6">
                        <a:extLst>
                          <a:ext uri="{FF2B5EF4-FFF2-40B4-BE49-F238E27FC236}">
                            <a16:creationId xmlns:a16="http://schemas.microsoft.com/office/drawing/2014/main" id="{63A85491-8C49-43BE-BA4D-DEE282163A60}"/>
                          </a:ext>
                        </a:extLst>
                      </p:cNvPr>
                      <p:cNvPicPr>
                        <a:picLocks noChangeAspect="1" noChangeArrowheads="1"/>
                      </p:cNvPicPr>
                      <p:nvPr/>
                    </p:nvPicPr>
                    <p:blipFill>
                      <a:blip r:embed="rId8"/>
                      <a:srcRect/>
                      <a:stretch>
                        <a:fillRect/>
                      </a:stretch>
                    </p:blipFill>
                    <p:spPr bwMode="auto">
                      <a:xfrm>
                        <a:off x="5614405" y="1455295"/>
                        <a:ext cx="3084999" cy="945942"/>
                      </a:xfrm>
                      <a:prstGeom prst="rect">
                        <a:avLst/>
                      </a:prstGeom>
                      <a:noFill/>
                    </p:spPr>
                  </p:pic>
                </p:oleObj>
              </mc:Fallback>
            </mc:AlternateContent>
          </a:graphicData>
        </a:graphic>
      </p:graphicFrame>
      <p:graphicFrame>
        <p:nvGraphicFramePr>
          <p:cNvPr id="10" name="Oggetto 9">
            <a:extLst>
              <a:ext uri="{FF2B5EF4-FFF2-40B4-BE49-F238E27FC236}">
                <a16:creationId xmlns:a16="http://schemas.microsoft.com/office/drawing/2014/main" id="{006B1C56-B7ED-4EEC-A8F4-35062815240C}"/>
              </a:ext>
            </a:extLst>
          </p:cNvPr>
          <p:cNvGraphicFramePr>
            <a:graphicFrameLocks noChangeAspect="1"/>
          </p:cNvGraphicFramePr>
          <p:nvPr>
            <p:extLst>
              <p:ext uri="{D42A27DB-BD31-4B8C-83A1-F6EECF244321}">
                <p14:modId xmlns:p14="http://schemas.microsoft.com/office/powerpoint/2010/main" val="1662029186"/>
              </p:ext>
            </p:extLst>
          </p:nvPr>
        </p:nvGraphicFramePr>
        <p:xfrm>
          <a:off x="1122408" y="2602853"/>
          <a:ext cx="8706293" cy="917575"/>
        </p:xfrm>
        <a:graphic>
          <a:graphicData uri="http://schemas.openxmlformats.org/presentationml/2006/ole">
            <mc:AlternateContent xmlns:mc="http://schemas.openxmlformats.org/markup-compatibility/2006">
              <mc:Choice xmlns:v="urn:schemas-microsoft-com:vml" Requires="v">
                <p:oleObj spid="_x0000_s21626" name="Equation" r:id="rId9" imgW="3898900" imgH="431800" progId="Equation.DSMT4">
                  <p:embed/>
                </p:oleObj>
              </mc:Choice>
              <mc:Fallback>
                <p:oleObj name="Equation" r:id="rId9" imgW="3898900" imgH="431800" progId="Equation.DSMT4">
                  <p:embed/>
                  <p:pic>
                    <p:nvPicPr>
                      <p:cNvPr id="0" name="Object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22408" y="2602853"/>
                        <a:ext cx="8706293" cy="917575"/>
                      </a:xfrm>
                      <a:prstGeom prst="rect">
                        <a:avLst/>
                      </a:prstGeom>
                      <a:noFill/>
                    </p:spPr>
                  </p:pic>
                </p:oleObj>
              </mc:Fallback>
            </mc:AlternateContent>
          </a:graphicData>
        </a:graphic>
      </p:graphicFrame>
      <p:graphicFrame>
        <p:nvGraphicFramePr>
          <p:cNvPr id="11" name="Oggetto 10">
            <a:extLst>
              <a:ext uri="{FF2B5EF4-FFF2-40B4-BE49-F238E27FC236}">
                <a16:creationId xmlns:a16="http://schemas.microsoft.com/office/drawing/2014/main" id="{49B6AA51-9978-4C5D-844B-E8B44EFB444A}"/>
              </a:ext>
            </a:extLst>
          </p:cNvPr>
          <p:cNvGraphicFramePr>
            <a:graphicFrameLocks noChangeAspect="1"/>
          </p:cNvGraphicFramePr>
          <p:nvPr>
            <p:extLst>
              <p:ext uri="{D42A27DB-BD31-4B8C-83A1-F6EECF244321}">
                <p14:modId xmlns:p14="http://schemas.microsoft.com/office/powerpoint/2010/main" val="204035259"/>
              </p:ext>
            </p:extLst>
          </p:nvPr>
        </p:nvGraphicFramePr>
        <p:xfrm>
          <a:off x="9186051" y="1503683"/>
          <a:ext cx="2328002" cy="734545"/>
        </p:xfrm>
        <a:graphic>
          <a:graphicData uri="http://schemas.openxmlformats.org/presentationml/2006/ole">
            <mc:AlternateContent xmlns:mc="http://schemas.openxmlformats.org/markup-compatibility/2006">
              <mc:Choice xmlns:v="urn:schemas-microsoft-com:vml" Requires="v">
                <p:oleObj spid="_x0000_s21627" name="Equation" r:id="rId11" imgW="1054080" imgH="330120" progId="Equation.DSMT4">
                  <p:embed/>
                </p:oleObj>
              </mc:Choice>
              <mc:Fallback>
                <p:oleObj name="Equation" r:id="rId11" imgW="1054080" imgH="330120" progId="Equation.DSMT4">
                  <p:embed/>
                  <p:pic>
                    <p:nvPicPr>
                      <p:cNvPr id="8" name="Oggetto 7">
                        <a:extLst>
                          <a:ext uri="{FF2B5EF4-FFF2-40B4-BE49-F238E27FC236}">
                            <a16:creationId xmlns:a16="http://schemas.microsoft.com/office/drawing/2014/main" id="{7DF7936E-00D1-4B00-8170-DABA433E3A7C}"/>
                          </a:ext>
                        </a:extLst>
                      </p:cNvPr>
                      <p:cNvPicPr>
                        <a:picLocks noChangeAspect="1" noChangeArrowheads="1"/>
                      </p:cNvPicPr>
                      <p:nvPr/>
                    </p:nvPicPr>
                    <p:blipFill>
                      <a:blip r:embed="rId12"/>
                      <a:srcRect/>
                      <a:stretch>
                        <a:fillRect/>
                      </a:stretch>
                    </p:blipFill>
                    <p:spPr bwMode="auto">
                      <a:xfrm>
                        <a:off x="9186051" y="1503683"/>
                        <a:ext cx="2328002" cy="734545"/>
                      </a:xfrm>
                      <a:prstGeom prst="rect">
                        <a:avLst/>
                      </a:prstGeom>
                      <a:noFill/>
                    </p:spPr>
                  </p:pic>
                </p:oleObj>
              </mc:Fallback>
            </mc:AlternateContent>
          </a:graphicData>
        </a:graphic>
      </p:graphicFrame>
      <p:graphicFrame>
        <p:nvGraphicFramePr>
          <p:cNvPr id="12" name="Oggetto 11">
            <a:extLst>
              <a:ext uri="{FF2B5EF4-FFF2-40B4-BE49-F238E27FC236}">
                <a16:creationId xmlns:a16="http://schemas.microsoft.com/office/drawing/2014/main" id="{AF1CE5AB-1D07-4854-A2F2-2BA46144434F}"/>
              </a:ext>
            </a:extLst>
          </p:cNvPr>
          <p:cNvGraphicFramePr>
            <a:graphicFrameLocks noChangeAspect="1"/>
          </p:cNvGraphicFramePr>
          <p:nvPr>
            <p:extLst>
              <p:ext uri="{D42A27DB-BD31-4B8C-83A1-F6EECF244321}">
                <p14:modId xmlns:p14="http://schemas.microsoft.com/office/powerpoint/2010/main" val="899761104"/>
              </p:ext>
            </p:extLst>
          </p:nvPr>
        </p:nvGraphicFramePr>
        <p:xfrm>
          <a:off x="1341878" y="3463805"/>
          <a:ext cx="9131300" cy="1025525"/>
        </p:xfrm>
        <a:graphic>
          <a:graphicData uri="http://schemas.openxmlformats.org/presentationml/2006/ole">
            <mc:AlternateContent xmlns:mc="http://schemas.openxmlformats.org/markup-compatibility/2006">
              <mc:Choice xmlns:v="urn:schemas-microsoft-com:vml" Requires="v">
                <p:oleObj spid="_x0000_s21628" name="Equation" r:id="rId13" imgW="4089240" imgH="482400" progId="Equation.DSMT4">
                  <p:embed/>
                </p:oleObj>
              </mc:Choice>
              <mc:Fallback>
                <p:oleObj name="Equation" r:id="rId13" imgW="4089240" imgH="482400" progId="Equation.DSMT4">
                  <p:embed/>
                  <p:pic>
                    <p:nvPicPr>
                      <p:cNvPr id="10" name="Oggetto 9">
                        <a:extLst>
                          <a:ext uri="{FF2B5EF4-FFF2-40B4-BE49-F238E27FC236}">
                            <a16:creationId xmlns:a16="http://schemas.microsoft.com/office/drawing/2014/main" id="{006B1C56-B7ED-4EEC-A8F4-35062815240C}"/>
                          </a:ext>
                        </a:extLst>
                      </p:cNvPr>
                      <p:cNvPicPr>
                        <a:picLocks noChangeAspect="1" noChangeArrowheads="1"/>
                      </p:cNvPicPr>
                      <p:nvPr/>
                    </p:nvPicPr>
                    <p:blipFill>
                      <a:blip r:embed="rId14"/>
                      <a:srcRect/>
                      <a:stretch>
                        <a:fillRect/>
                      </a:stretch>
                    </p:blipFill>
                    <p:spPr bwMode="auto">
                      <a:xfrm>
                        <a:off x="1341878" y="3463805"/>
                        <a:ext cx="9131300" cy="1025525"/>
                      </a:xfrm>
                      <a:prstGeom prst="rect">
                        <a:avLst/>
                      </a:prstGeom>
                      <a:noFill/>
                    </p:spPr>
                  </p:pic>
                </p:oleObj>
              </mc:Fallback>
            </mc:AlternateContent>
          </a:graphicData>
        </a:graphic>
      </p:graphicFrame>
    </p:spTree>
    <p:extLst>
      <p:ext uri="{BB962C8B-B14F-4D97-AF65-F5344CB8AC3E}">
        <p14:creationId xmlns:p14="http://schemas.microsoft.com/office/powerpoint/2010/main" val="1581500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BAB8CB91-17DF-405D-A69C-90809A909110}"/>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D88D2C20-B9D9-438E-8BBE-EE9D5CC76394}"/>
              </a:ext>
            </a:extLst>
          </p:cNvPr>
          <p:cNvSpPr>
            <a:spLocks noGrp="1"/>
          </p:cNvSpPr>
          <p:nvPr>
            <p:ph type="sldNum" sz="quarter" idx="12"/>
          </p:nvPr>
        </p:nvSpPr>
        <p:spPr/>
        <p:txBody>
          <a:bodyPr/>
          <a:lstStyle/>
          <a:p>
            <a:fld id="{02055017-B6DE-4C35-A63B-40EADAC97849}" type="slidenum">
              <a:rPr lang="en-US" smtClean="0"/>
              <a:t>26</a:t>
            </a:fld>
            <a:endParaRPr lang="en-US" dirty="0"/>
          </a:p>
        </p:txBody>
      </p:sp>
      <p:sp>
        <p:nvSpPr>
          <p:cNvPr id="5" name="Titolo 1">
            <a:extLst>
              <a:ext uri="{FF2B5EF4-FFF2-40B4-BE49-F238E27FC236}">
                <a16:creationId xmlns:a16="http://schemas.microsoft.com/office/drawing/2014/main" id="{34B68CA2-FC60-4368-986E-5E1DC4933955}"/>
              </a:ext>
            </a:extLst>
          </p:cNvPr>
          <p:cNvSpPr>
            <a:spLocks noGrp="1"/>
          </p:cNvSpPr>
          <p:nvPr>
            <p:ph type="title"/>
          </p:nvPr>
        </p:nvSpPr>
        <p:spPr>
          <a:xfrm>
            <a:off x="838200" y="365125"/>
            <a:ext cx="10515600" cy="662397"/>
          </a:xfrm>
        </p:spPr>
        <p:txBody>
          <a:bodyPr/>
          <a:lstStyle/>
          <a:p>
            <a:r>
              <a:rPr lang="it-IT" dirty="0" err="1"/>
              <a:t>Example</a:t>
            </a:r>
            <a:r>
              <a:rPr lang="it-IT" dirty="0"/>
              <a:t>: DR of the SC </a:t>
            </a:r>
            <a:r>
              <a:rPr lang="it-IT" dirty="0" err="1"/>
              <a:t>interface</a:t>
            </a:r>
            <a:r>
              <a:rPr lang="it-IT" dirty="0"/>
              <a:t> </a:t>
            </a:r>
            <a:r>
              <a:rPr lang="it-IT" dirty="0" err="1"/>
              <a:t>considering</a:t>
            </a:r>
            <a:r>
              <a:rPr lang="it-IT" dirty="0"/>
              <a:t> </a:t>
            </a:r>
            <a:r>
              <a:rPr lang="it-IT" dirty="0" err="1"/>
              <a:t>only</a:t>
            </a:r>
            <a:r>
              <a:rPr lang="it-IT" dirty="0"/>
              <a:t> kT/C </a:t>
            </a:r>
            <a:r>
              <a:rPr lang="it-IT" dirty="0" err="1"/>
              <a:t>noise</a:t>
            </a:r>
            <a:endParaRPr lang="en-US" dirty="0"/>
          </a:p>
        </p:txBody>
      </p:sp>
      <p:graphicFrame>
        <p:nvGraphicFramePr>
          <p:cNvPr id="6" name="Oggetto 5">
            <a:extLst>
              <a:ext uri="{FF2B5EF4-FFF2-40B4-BE49-F238E27FC236}">
                <a16:creationId xmlns:a16="http://schemas.microsoft.com/office/drawing/2014/main" id="{A1D05C2D-3D27-4F44-9697-8FF6EB4DC6C2}"/>
              </a:ext>
            </a:extLst>
          </p:cNvPr>
          <p:cNvGraphicFramePr>
            <a:graphicFrameLocks noChangeAspect="1"/>
          </p:cNvGraphicFramePr>
          <p:nvPr>
            <p:extLst>
              <p:ext uri="{D42A27DB-BD31-4B8C-83A1-F6EECF244321}">
                <p14:modId xmlns:p14="http://schemas.microsoft.com/office/powerpoint/2010/main" val="2624470814"/>
              </p:ext>
            </p:extLst>
          </p:nvPr>
        </p:nvGraphicFramePr>
        <p:xfrm>
          <a:off x="1139142" y="1282744"/>
          <a:ext cx="3923275" cy="1489702"/>
        </p:xfrm>
        <a:graphic>
          <a:graphicData uri="http://schemas.openxmlformats.org/presentationml/2006/ole">
            <mc:AlternateContent xmlns:mc="http://schemas.openxmlformats.org/markup-compatibility/2006">
              <mc:Choice xmlns:v="urn:schemas-microsoft-com:vml" Requires="v">
                <p:oleObj spid="_x0000_s22610" name="Equation" r:id="rId3" imgW="1752480" imgH="660240" progId="Equation.DSMT4">
                  <p:embed/>
                </p:oleObj>
              </mc:Choice>
              <mc:Fallback>
                <p:oleObj name="Equation" r:id="rId3" imgW="1752480" imgH="660240" progId="Equation.DSMT4">
                  <p:embed/>
                  <p:pic>
                    <p:nvPicPr>
                      <p:cNvPr id="7" name="Oggetto 6">
                        <a:extLst>
                          <a:ext uri="{FF2B5EF4-FFF2-40B4-BE49-F238E27FC236}">
                            <a16:creationId xmlns:a16="http://schemas.microsoft.com/office/drawing/2014/main" id="{63A85491-8C49-43BE-BA4D-DEE282163A60}"/>
                          </a:ext>
                        </a:extLst>
                      </p:cNvPr>
                      <p:cNvPicPr>
                        <a:picLocks noChangeAspect="1" noChangeArrowheads="1"/>
                      </p:cNvPicPr>
                      <p:nvPr/>
                    </p:nvPicPr>
                    <p:blipFill>
                      <a:blip r:embed="rId4"/>
                      <a:srcRect/>
                      <a:stretch>
                        <a:fillRect/>
                      </a:stretch>
                    </p:blipFill>
                    <p:spPr bwMode="auto">
                      <a:xfrm>
                        <a:off x="1139142" y="1282744"/>
                        <a:ext cx="3923275" cy="1489702"/>
                      </a:xfrm>
                      <a:prstGeom prst="rect">
                        <a:avLst/>
                      </a:prstGeom>
                      <a:noFill/>
                    </p:spPr>
                  </p:pic>
                </p:oleObj>
              </mc:Fallback>
            </mc:AlternateContent>
          </a:graphicData>
        </a:graphic>
      </p:graphicFrame>
      <p:graphicFrame>
        <p:nvGraphicFramePr>
          <p:cNvPr id="7" name="Oggetto 6">
            <a:extLst>
              <a:ext uri="{FF2B5EF4-FFF2-40B4-BE49-F238E27FC236}">
                <a16:creationId xmlns:a16="http://schemas.microsoft.com/office/drawing/2014/main" id="{4C1EBE88-2C39-4B11-95DE-9F3654BFC061}"/>
              </a:ext>
            </a:extLst>
          </p:cNvPr>
          <p:cNvGraphicFramePr>
            <a:graphicFrameLocks noChangeAspect="1"/>
          </p:cNvGraphicFramePr>
          <p:nvPr>
            <p:extLst>
              <p:ext uri="{D42A27DB-BD31-4B8C-83A1-F6EECF244321}">
                <p14:modId xmlns:p14="http://schemas.microsoft.com/office/powerpoint/2010/main" val="2816972608"/>
              </p:ext>
            </p:extLst>
          </p:nvPr>
        </p:nvGraphicFramePr>
        <p:xfrm>
          <a:off x="5958376" y="1239756"/>
          <a:ext cx="4483100" cy="1458913"/>
        </p:xfrm>
        <a:graphic>
          <a:graphicData uri="http://schemas.openxmlformats.org/presentationml/2006/ole">
            <mc:AlternateContent xmlns:mc="http://schemas.openxmlformats.org/markup-compatibility/2006">
              <mc:Choice xmlns:v="urn:schemas-microsoft-com:vml" Requires="v">
                <p:oleObj spid="_x0000_s22611" name="Equation" r:id="rId5" imgW="2044440" imgH="660240" progId="Equation.DSMT4">
                  <p:embed/>
                </p:oleObj>
              </mc:Choice>
              <mc:Fallback>
                <p:oleObj name="Equation" r:id="rId5" imgW="2044440" imgH="660240" progId="Equation.DSMT4">
                  <p:embed/>
                  <p:pic>
                    <p:nvPicPr>
                      <p:cNvPr id="7" name="Oggetto 6">
                        <a:extLst>
                          <a:ext uri="{FF2B5EF4-FFF2-40B4-BE49-F238E27FC236}">
                            <a16:creationId xmlns:a16="http://schemas.microsoft.com/office/drawing/2014/main" id="{63A85491-8C49-43BE-BA4D-DEE282163A60}"/>
                          </a:ext>
                        </a:extLst>
                      </p:cNvPr>
                      <p:cNvPicPr>
                        <a:picLocks noChangeAspect="1" noChangeArrowheads="1"/>
                      </p:cNvPicPr>
                      <p:nvPr/>
                    </p:nvPicPr>
                    <p:blipFill>
                      <a:blip r:embed="rId6"/>
                      <a:srcRect/>
                      <a:stretch>
                        <a:fillRect/>
                      </a:stretch>
                    </p:blipFill>
                    <p:spPr bwMode="auto">
                      <a:xfrm>
                        <a:off x="5958376" y="1239756"/>
                        <a:ext cx="4483100" cy="1458913"/>
                      </a:xfrm>
                      <a:prstGeom prst="rect">
                        <a:avLst/>
                      </a:prstGeom>
                      <a:noFill/>
                    </p:spPr>
                  </p:pic>
                </p:oleObj>
              </mc:Fallback>
            </mc:AlternateContent>
          </a:graphicData>
        </a:graphic>
      </p:graphicFrame>
      <p:graphicFrame>
        <p:nvGraphicFramePr>
          <p:cNvPr id="9" name="Oggetto 8">
            <a:extLst>
              <a:ext uri="{FF2B5EF4-FFF2-40B4-BE49-F238E27FC236}">
                <a16:creationId xmlns:a16="http://schemas.microsoft.com/office/drawing/2014/main" id="{0A6180AF-F1F6-421A-865A-79881EBC694F}"/>
              </a:ext>
            </a:extLst>
          </p:cNvPr>
          <p:cNvGraphicFramePr>
            <a:graphicFrameLocks noChangeAspect="1"/>
          </p:cNvGraphicFramePr>
          <p:nvPr>
            <p:extLst>
              <p:ext uri="{D42A27DB-BD31-4B8C-83A1-F6EECF244321}">
                <p14:modId xmlns:p14="http://schemas.microsoft.com/office/powerpoint/2010/main" val="3273563445"/>
              </p:ext>
            </p:extLst>
          </p:nvPr>
        </p:nvGraphicFramePr>
        <p:xfrm>
          <a:off x="1756228" y="4791104"/>
          <a:ext cx="5818893" cy="1290382"/>
        </p:xfrm>
        <a:graphic>
          <a:graphicData uri="http://schemas.openxmlformats.org/presentationml/2006/ole">
            <mc:AlternateContent xmlns:mc="http://schemas.openxmlformats.org/markup-compatibility/2006">
              <mc:Choice xmlns:v="urn:schemas-microsoft-com:vml" Requires="v">
                <p:oleObj spid="_x0000_s22612" name="Equation" r:id="rId7" imgW="2273300" imgH="495300" progId="Equation.DSMT4">
                  <p:embed/>
                </p:oleObj>
              </mc:Choice>
              <mc:Fallback>
                <p:oleObj name="Equation" r:id="rId7" imgW="2273300" imgH="495300" progId="Equation.DSMT4">
                  <p:embed/>
                  <p:pic>
                    <p:nvPicPr>
                      <p:cNvPr id="0" name="Object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56228" y="4791104"/>
                        <a:ext cx="5818893" cy="1290382"/>
                      </a:xfrm>
                      <a:prstGeom prst="rect">
                        <a:avLst/>
                      </a:prstGeom>
                      <a:noFill/>
                    </p:spPr>
                  </p:pic>
                </p:oleObj>
              </mc:Fallback>
            </mc:AlternateContent>
          </a:graphicData>
        </a:graphic>
      </p:graphicFrame>
      <p:graphicFrame>
        <p:nvGraphicFramePr>
          <p:cNvPr id="10" name="Oggetto 9">
            <a:extLst>
              <a:ext uri="{FF2B5EF4-FFF2-40B4-BE49-F238E27FC236}">
                <a16:creationId xmlns:a16="http://schemas.microsoft.com/office/drawing/2014/main" id="{E7CB9F59-1ABF-4DA1-B8F5-610789DA4B26}"/>
              </a:ext>
            </a:extLst>
          </p:cNvPr>
          <p:cNvGraphicFramePr>
            <a:graphicFrameLocks noChangeAspect="1"/>
          </p:cNvGraphicFramePr>
          <p:nvPr>
            <p:extLst>
              <p:ext uri="{D42A27DB-BD31-4B8C-83A1-F6EECF244321}">
                <p14:modId xmlns:p14="http://schemas.microsoft.com/office/powerpoint/2010/main" val="2870212095"/>
              </p:ext>
            </p:extLst>
          </p:nvPr>
        </p:nvGraphicFramePr>
        <p:xfrm>
          <a:off x="1025405" y="2976807"/>
          <a:ext cx="4037012" cy="1516062"/>
        </p:xfrm>
        <a:graphic>
          <a:graphicData uri="http://schemas.openxmlformats.org/presentationml/2006/ole">
            <mc:AlternateContent xmlns:mc="http://schemas.openxmlformats.org/markup-compatibility/2006">
              <mc:Choice xmlns:v="urn:schemas-microsoft-com:vml" Requires="v">
                <p:oleObj spid="_x0000_s22613" name="Equation" r:id="rId9" imgW="1841400" imgH="685800" progId="Equation.DSMT4">
                  <p:embed/>
                </p:oleObj>
              </mc:Choice>
              <mc:Fallback>
                <p:oleObj name="Equation" r:id="rId9" imgW="1841400" imgH="685800" progId="Equation.DSMT4">
                  <p:embed/>
                  <p:pic>
                    <p:nvPicPr>
                      <p:cNvPr id="7" name="Oggetto 6">
                        <a:extLst>
                          <a:ext uri="{FF2B5EF4-FFF2-40B4-BE49-F238E27FC236}">
                            <a16:creationId xmlns:a16="http://schemas.microsoft.com/office/drawing/2014/main" id="{4C1EBE88-2C39-4B11-95DE-9F3654BFC061}"/>
                          </a:ext>
                        </a:extLst>
                      </p:cNvPr>
                      <p:cNvPicPr>
                        <a:picLocks noChangeAspect="1" noChangeArrowheads="1"/>
                      </p:cNvPicPr>
                      <p:nvPr/>
                    </p:nvPicPr>
                    <p:blipFill>
                      <a:blip r:embed="rId10"/>
                      <a:srcRect/>
                      <a:stretch>
                        <a:fillRect/>
                      </a:stretch>
                    </p:blipFill>
                    <p:spPr bwMode="auto">
                      <a:xfrm>
                        <a:off x="1025405" y="2976807"/>
                        <a:ext cx="4037012" cy="1516062"/>
                      </a:xfrm>
                      <a:prstGeom prst="rect">
                        <a:avLst/>
                      </a:prstGeom>
                      <a:noFill/>
                    </p:spPr>
                  </p:pic>
                </p:oleObj>
              </mc:Fallback>
            </mc:AlternateContent>
          </a:graphicData>
        </a:graphic>
      </p:graphicFrame>
      <p:sp>
        <p:nvSpPr>
          <p:cNvPr id="8" name="Rettangolo con angoli arrotondati 7">
            <a:extLst>
              <a:ext uri="{FF2B5EF4-FFF2-40B4-BE49-F238E27FC236}">
                <a16:creationId xmlns:a16="http://schemas.microsoft.com/office/drawing/2014/main" id="{7BB6FA08-AC9E-45EC-813C-97BAA132634F}"/>
              </a:ext>
            </a:extLst>
          </p:cNvPr>
          <p:cNvSpPr/>
          <p:nvPr/>
        </p:nvSpPr>
        <p:spPr>
          <a:xfrm>
            <a:off x="3075708" y="5486400"/>
            <a:ext cx="1729047" cy="595086"/>
          </a:xfrm>
          <a:prstGeom prst="round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sellaDiTesto 10">
            <a:extLst>
              <a:ext uri="{FF2B5EF4-FFF2-40B4-BE49-F238E27FC236}">
                <a16:creationId xmlns:a16="http://schemas.microsoft.com/office/drawing/2014/main" id="{15BC535D-50E1-41D6-9403-8A03CC4E638B}"/>
              </a:ext>
            </a:extLst>
          </p:cNvPr>
          <p:cNvSpPr txBox="1"/>
          <p:nvPr/>
        </p:nvSpPr>
        <p:spPr>
          <a:xfrm>
            <a:off x="8146472" y="4921135"/>
            <a:ext cx="3536521" cy="1200329"/>
          </a:xfrm>
          <a:prstGeom prst="rect">
            <a:avLst/>
          </a:prstGeom>
          <a:noFill/>
        </p:spPr>
        <p:txBody>
          <a:bodyPr wrap="square" rtlCol="0">
            <a:spAutoFit/>
          </a:bodyPr>
          <a:lstStyle/>
          <a:p>
            <a:r>
              <a:rPr lang="it-IT" sz="2400" dirty="0" err="1">
                <a:solidFill>
                  <a:srgbClr val="FF0000"/>
                </a:solidFill>
                <a:latin typeface="Arial" panose="020B0604020202020204" pitchFamily="34" charset="0"/>
                <a:cs typeface="Arial" panose="020B0604020202020204" pitchFamily="34" charset="0"/>
              </a:rPr>
              <a:t>rms</a:t>
            </a:r>
            <a:r>
              <a:rPr lang="it-IT" sz="2400" dirty="0">
                <a:solidFill>
                  <a:srgbClr val="FF0000"/>
                </a:solidFill>
                <a:latin typeface="Arial" panose="020B0604020202020204" pitchFamily="34" charset="0"/>
                <a:cs typeface="Arial" panose="020B0604020202020204" pitchFamily="34" charset="0"/>
              </a:rPr>
              <a:t> </a:t>
            </a:r>
            <a:r>
              <a:rPr lang="it-IT" sz="2400" dirty="0" err="1">
                <a:solidFill>
                  <a:srgbClr val="FF0000"/>
                </a:solidFill>
                <a:latin typeface="Arial" panose="020B0604020202020204" pitchFamily="34" charset="0"/>
                <a:cs typeface="Arial" panose="020B0604020202020204" pitchFamily="34" charset="0"/>
              </a:rPr>
              <a:t>value</a:t>
            </a:r>
            <a:r>
              <a:rPr lang="it-IT" sz="2400" dirty="0">
                <a:solidFill>
                  <a:srgbClr val="FF0000"/>
                </a:solidFill>
                <a:latin typeface="Arial" panose="020B0604020202020204" pitchFamily="34" charset="0"/>
                <a:cs typeface="Arial" panose="020B0604020202020204" pitchFamily="34" charset="0"/>
              </a:rPr>
              <a:t> of the kT/C </a:t>
            </a:r>
            <a:r>
              <a:rPr lang="it-IT" sz="2400" dirty="0" err="1">
                <a:solidFill>
                  <a:srgbClr val="FF0000"/>
                </a:solidFill>
                <a:latin typeface="Arial" panose="020B0604020202020204" pitchFamily="34" charset="0"/>
                <a:cs typeface="Arial" panose="020B0604020202020204" pitchFamily="34" charset="0"/>
              </a:rPr>
              <a:t>noise</a:t>
            </a:r>
            <a:r>
              <a:rPr lang="it-IT" sz="2400" dirty="0">
                <a:solidFill>
                  <a:srgbClr val="FF0000"/>
                </a:solidFill>
                <a:latin typeface="Arial" panose="020B0604020202020204" pitchFamily="34" charset="0"/>
                <a:cs typeface="Arial" panose="020B0604020202020204" pitchFamily="34" charset="0"/>
              </a:rPr>
              <a:t> </a:t>
            </a:r>
            <a:r>
              <a:rPr lang="it-IT" sz="2400" dirty="0" err="1">
                <a:solidFill>
                  <a:srgbClr val="FF0000"/>
                </a:solidFill>
                <a:latin typeface="Arial" panose="020B0604020202020204" pitchFamily="34" charset="0"/>
                <a:cs typeface="Arial" panose="020B0604020202020204" pitchFamily="34" charset="0"/>
              </a:rPr>
              <a:t>associated</a:t>
            </a:r>
            <a:r>
              <a:rPr lang="it-IT" sz="2400" dirty="0">
                <a:solidFill>
                  <a:srgbClr val="FF0000"/>
                </a:solidFill>
                <a:latin typeface="Arial" panose="020B0604020202020204" pitchFamily="34" charset="0"/>
                <a:cs typeface="Arial" panose="020B0604020202020204" pitchFamily="34" charset="0"/>
              </a:rPr>
              <a:t> to </a:t>
            </a:r>
            <a:r>
              <a:rPr lang="it-IT" sz="2400" dirty="0">
                <a:solidFill>
                  <a:srgbClr val="FF0000"/>
                </a:solidFill>
                <a:latin typeface="Symbol" panose="05050102010706020507" pitchFamily="18" charset="2"/>
                <a:cs typeface="Arial" panose="020B0604020202020204" pitchFamily="34" charset="0"/>
              </a:rPr>
              <a:t>D</a:t>
            </a:r>
            <a:r>
              <a:rPr lang="it-IT" sz="2400" i="1" dirty="0">
                <a:solidFill>
                  <a:srgbClr val="FF0000"/>
                </a:solidFill>
                <a:latin typeface="Arial" panose="020B0604020202020204" pitchFamily="34" charset="0"/>
                <a:cs typeface="Arial" panose="020B0604020202020204" pitchFamily="34" charset="0"/>
              </a:rPr>
              <a:t>C</a:t>
            </a:r>
            <a:r>
              <a:rPr lang="it-IT" sz="2400" i="1" baseline="-25000" dirty="0">
                <a:solidFill>
                  <a:srgbClr val="FF0000"/>
                </a:solidFill>
                <a:latin typeface="Arial" panose="020B0604020202020204" pitchFamily="34" charset="0"/>
                <a:cs typeface="Arial" panose="020B0604020202020204" pitchFamily="34" charset="0"/>
              </a:rPr>
              <a:t>FS</a:t>
            </a:r>
            <a:endParaRPr lang="en-US" sz="2400" i="1" baseline="-25000" dirty="0">
              <a:solidFill>
                <a:srgbClr val="FF0000"/>
              </a:solidFill>
              <a:latin typeface="Arial" panose="020B0604020202020204" pitchFamily="34" charset="0"/>
              <a:cs typeface="Arial" panose="020B0604020202020204" pitchFamily="34" charset="0"/>
            </a:endParaRPr>
          </a:p>
        </p:txBody>
      </p:sp>
      <p:sp>
        <p:nvSpPr>
          <p:cNvPr id="12" name="Figura a mano libera: forma 11">
            <a:extLst>
              <a:ext uri="{FF2B5EF4-FFF2-40B4-BE49-F238E27FC236}">
                <a16:creationId xmlns:a16="http://schemas.microsoft.com/office/drawing/2014/main" id="{97F9A952-6B8C-4825-BD8B-EA2375DBE9E5}"/>
              </a:ext>
            </a:extLst>
          </p:cNvPr>
          <p:cNvSpPr/>
          <p:nvPr/>
        </p:nvSpPr>
        <p:spPr>
          <a:xfrm>
            <a:off x="4795508" y="4471098"/>
            <a:ext cx="3404418" cy="1115055"/>
          </a:xfrm>
          <a:custGeom>
            <a:avLst/>
            <a:gdLst>
              <a:gd name="connsiteX0" fmla="*/ 3400841 w 3404418"/>
              <a:gd name="connsiteY0" fmla="*/ 616291 h 1115055"/>
              <a:gd name="connsiteX1" fmla="*/ 3317714 w 3404418"/>
              <a:gd name="connsiteY1" fmla="*/ 599666 h 1115055"/>
              <a:gd name="connsiteX2" fmla="*/ 2818950 w 3404418"/>
              <a:gd name="connsiteY2" fmla="*/ 267157 h 1115055"/>
              <a:gd name="connsiteX3" fmla="*/ 1555416 w 3404418"/>
              <a:gd name="connsiteY3" fmla="*/ 1149 h 1115055"/>
              <a:gd name="connsiteX4" fmla="*/ 125627 w 3404418"/>
              <a:gd name="connsiteY4" fmla="*/ 200655 h 1115055"/>
              <a:gd name="connsiteX5" fmla="*/ 59125 w 3404418"/>
              <a:gd name="connsiteY5" fmla="*/ 849047 h 1115055"/>
              <a:gd name="connsiteX6" fmla="*/ 9248 w 3404418"/>
              <a:gd name="connsiteY6" fmla="*/ 1115055 h 1115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04418" h="1115055">
                <a:moveTo>
                  <a:pt x="3400841" y="616291"/>
                </a:moveTo>
                <a:cubicBezTo>
                  <a:pt x="3407768" y="637073"/>
                  <a:pt x="3414696" y="657855"/>
                  <a:pt x="3317714" y="599666"/>
                </a:cubicBezTo>
                <a:cubicBezTo>
                  <a:pt x="3220732" y="541477"/>
                  <a:pt x="3112666" y="366910"/>
                  <a:pt x="2818950" y="267157"/>
                </a:cubicBezTo>
                <a:cubicBezTo>
                  <a:pt x="2525234" y="167404"/>
                  <a:pt x="2004303" y="12233"/>
                  <a:pt x="1555416" y="1149"/>
                </a:cubicBezTo>
                <a:cubicBezTo>
                  <a:pt x="1106529" y="-9935"/>
                  <a:pt x="375009" y="59339"/>
                  <a:pt x="125627" y="200655"/>
                </a:cubicBezTo>
                <a:cubicBezTo>
                  <a:pt x="-123755" y="341971"/>
                  <a:pt x="78521" y="696647"/>
                  <a:pt x="59125" y="849047"/>
                </a:cubicBezTo>
                <a:cubicBezTo>
                  <a:pt x="39728" y="1001447"/>
                  <a:pt x="24488" y="1058251"/>
                  <a:pt x="9248" y="1115055"/>
                </a:cubicBezTo>
              </a:path>
            </a:pathLst>
          </a:cu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Oggetto 12">
            <a:extLst>
              <a:ext uri="{FF2B5EF4-FFF2-40B4-BE49-F238E27FC236}">
                <a16:creationId xmlns:a16="http://schemas.microsoft.com/office/drawing/2014/main" id="{2BF5E007-F426-4E80-9F96-439EF044BE3A}"/>
              </a:ext>
            </a:extLst>
          </p:cNvPr>
          <p:cNvGraphicFramePr>
            <a:graphicFrameLocks noChangeAspect="1"/>
          </p:cNvGraphicFramePr>
          <p:nvPr>
            <p:extLst>
              <p:ext uri="{D42A27DB-BD31-4B8C-83A1-F6EECF244321}">
                <p14:modId xmlns:p14="http://schemas.microsoft.com/office/powerpoint/2010/main" val="3208911658"/>
              </p:ext>
            </p:extLst>
          </p:nvPr>
        </p:nvGraphicFramePr>
        <p:xfrm>
          <a:off x="6352028" y="2951634"/>
          <a:ext cx="4121150" cy="1544638"/>
        </p:xfrm>
        <a:graphic>
          <a:graphicData uri="http://schemas.openxmlformats.org/presentationml/2006/ole">
            <mc:AlternateContent xmlns:mc="http://schemas.openxmlformats.org/markup-compatibility/2006">
              <mc:Choice xmlns:v="urn:schemas-microsoft-com:vml" Requires="v">
                <p:oleObj spid="_x0000_s22614" name="Equation" r:id="rId11" imgW="1879560" imgH="698400" progId="Equation.DSMT4">
                  <p:embed/>
                </p:oleObj>
              </mc:Choice>
              <mc:Fallback>
                <p:oleObj name="Equation" r:id="rId11" imgW="1879560" imgH="698400" progId="Equation.DSMT4">
                  <p:embed/>
                  <p:pic>
                    <p:nvPicPr>
                      <p:cNvPr id="10" name="Oggetto 9">
                        <a:extLst>
                          <a:ext uri="{FF2B5EF4-FFF2-40B4-BE49-F238E27FC236}">
                            <a16:creationId xmlns:a16="http://schemas.microsoft.com/office/drawing/2014/main" id="{E7CB9F59-1ABF-4DA1-B8F5-610789DA4B26}"/>
                          </a:ext>
                        </a:extLst>
                      </p:cNvPr>
                      <p:cNvPicPr>
                        <a:picLocks noChangeAspect="1" noChangeArrowheads="1"/>
                      </p:cNvPicPr>
                      <p:nvPr/>
                    </p:nvPicPr>
                    <p:blipFill>
                      <a:blip r:embed="rId12"/>
                      <a:srcRect/>
                      <a:stretch>
                        <a:fillRect/>
                      </a:stretch>
                    </p:blipFill>
                    <p:spPr bwMode="auto">
                      <a:xfrm>
                        <a:off x="6352028" y="2951634"/>
                        <a:ext cx="4121150" cy="1544638"/>
                      </a:xfrm>
                      <a:prstGeom prst="rect">
                        <a:avLst/>
                      </a:prstGeom>
                      <a:noFill/>
                    </p:spPr>
                  </p:pic>
                </p:oleObj>
              </mc:Fallback>
            </mc:AlternateContent>
          </a:graphicData>
        </a:graphic>
      </p:graphicFrame>
    </p:spTree>
    <p:extLst>
      <p:ext uri="{BB962C8B-B14F-4D97-AF65-F5344CB8AC3E}">
        <p14:creationId xmlns:p14="http://schemas.microsoft.com/office/powerpoint/2010/main" val="886135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1FD4691-D12C-4D37-AFB4-898773F083E7}"/>
              </a:ext>
            </a:extLst>
          </p:cNvPr>
          <p:cNvSpPr>
            <a:spLocks noGrp="1"/>
          </p:cNvSpPr>
          <p:nvPr>
            <p:ph type="title"/>
          </p:nvPr>
        </p:nvSpPr>
        <p:spPr>
          <a:xfrm>
            <a:off x="838199" y="135040"/>
            <a:ext cx="10515600" cy="662397"/>
          </a:xfrm>
        </p:spPr>
        <p:txBody>
          <a:bodyPr/>
          <a:lstStyle/>
          <a:p>
            <a:r>
              <a:rPr lang="it-IT" dirty="0" err="1"/>
              <a:t>Origin</a:t>
            </a:r>
            <a:r>
              <a:rPr lang="it-IT" dirty="0"/>
              <a:t> of the kT/C </a:t>
            </a:r>
            <a:r>
              <a:rPr lang="it-IT" dirty="0" err="1"/>
              <a:t>noise</a:t>
            </a:r>
            <a:endParaRPr lang="en-US" dirty="0"/>
          </a:p>
        </p:txBody>
      </p:sp>
      <p:sp>
        <p:nvSpPr>
          <p:cNvPr id="3" name="Segnaposto piè di pagina 2">
            <a:extLst>
              <a:ext uri="{FF2B5EF4-FFF2-40B4-BE49-F238E27FC236}">
                <a16:creationId xmlns:a16="http://schemas.microsoft.com/office/drawing/2014/main" id="{3BD604C6-AFC9-4DB7-8074-AECE772B5EAA}"/>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3137F7F5-A6D3-466E-A255-0F2F9EF7B246}"/>
              </a:ext>
            </a:extLst>
          </p:cNvPr>
          <p:cNvSpPr>
            <a:spLocks noGrp="1"/>
          </p:cNvSpPr>
          <p:nvPr>
            <p:ph type="sldNum" sz="quarter" idx="12"/>
          </p:nvPr>
        </p:nvSpPr>
        <p:spPr/>
        <p:txBody>
          <a:bodyPr/>
          <a:lstStyle/>
          <a:p>
            <a:fld id="{02055017-B6DE-4C35-A63B-40EADAC97849}" type="slidenum">
              <a:rPr lang="en-US" smtClean="0"/>
              <a:t>3</a:t>
            </a:fld>
            <a:endParaRPr lang="en-US" dirty="0"/>
          </a:p>
        </p:txBody>
      </p:sp>
      <p:pic>
        <p:nvPicPr>
          <p:cNvPr id="5" name="Elemento grafico 4">
            <a:extLst>
              <a:ext uri="{FF2B5EF4-FFF2-40B4-BE49-F238E27FC236}">
                <a16:creationId xmlns:a16="http://schemas.microsoft.com/office/drawing/2014/main" id="{A070F9C2-0B2C-4490-8952-B4F90985DB0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2530" y="851936"/>
            <a:ext cx="2689732" cy="1960673"/>
          </a:xfrm>
          <a:prstGeom prst="rect">
            <a:avLst/>
          </a:prstGeom>
        </p:spPr>
      </p:pic>
      <p:graphicFrame>
        <p:nvGraphicFramePr>
          <p:cNvPr id="6" name="Oggetto 5">
            <a:extLst>
              <a:ext uri="{FF2B5EF4-FFF2-40B4-BE49-F238E27FC236}">
                <a16:creationId xmlns:a16="http://schemas.microsoft.com/office/drawing/2014/main" id="{2797848B-9E2C-4ED5-98A7-682AF90A75FD}"/>
              </a:ext>
            </a:extLst>
          </p:cNvPr>
          <p:cNvGraphicFramePr>
            <a:graphicFrameLocks noChangeAspect="1"/>
          </p:cNvGraphicFramePr>
          <p:nvPr>
            <p:extLst>
              <p:ext uri="{D42A27DB-BD31-4B8C-83A1-F6EECF244321}">
                <p14:modId xmlns:p14="http://schemas.microsoft.com/office/powerpoint/2010/main" val="2673936277"/>
              </p:ext>
            </p:extLst>
          </p:nvPr>
        </p:nvGraphicFramePr>
        <p:xfrm>
          <a:off x="3521942" y="1049685"/>
          <a:ext cx="2192666" cy="1046499"/>
        </p:xfrm>
        <a:graphic>
          <a:graphicData uri="http://schemas.openxmlformats.org/presentationml/2006/ole">
            <mc:AlternateContent xmlns:mc="http://schemas.openxmlformats.org/markup-compatibility/2006">
              <mc:Choice xmlns:v="urn:schemas-microsoft-com:vml" Requires="v">
                <p:oleObj spid="_x0000_s2099" name="Equation" r:id="rId5" imgW="837836" imgH="393529" progId="Equation.DSMT4">
                  <p:embed/>
                </p:oleObj>
              </mc:Choice>
              <mc:Fallback>
                <p:oleObj name="Equation" r:id="rId5" imgW="837836" imgH="393529" progId="Equation.DSMT4">
                  <p:embed/>
                  <p:pic>
                    <p:nvPicPr>
                      <p:cNvPr id="9" name="Oggetto 8">
                        <a:extLst>
                          <a:ext uri="{FF2B5EF4-FFF2-40B4-BE49-F238E27FC236}">
                            <a16:creationId xmlns:a16="http://schemas.microsoft.com/office/drawing/2014/main" id="{66B8F707-25D5-422D-B342-FF959D81894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1942" y="1049685"/>
                        <a:ext cx="2192666" cy="1046499"/>
                      </a:xfrm>
                      <a:prstGeom prst="rect">
                        <a:avLst/>
                      </a:prstGeom>
                      <a:noFill/>
                    </p:spPr>
                  </p:pic>
                </p:oleObj>
              </mc:Fallback>
            </mc:AlternateContent>
          </a:graphicData>
        </a:graphic>
      </p:graphicFrame>
      <p:sp>
        <p:nvSpPr>
          <p:cNvPr id="7" name="CasellaDiTesto 6">
            <a:extLst>
              <a:ext uri="{FF2B5EF4-FFF2-40B4-BE49-F238E27FC236}">
                <a16:creationId xmlns:a16="http://schemas.microsoft.com/office/drawing/2014/main" id="{79E1E4BF-D8A9-4268-A8C7-041C59DD777A}"/>
              </a:ext>
            </a:extLst>
          </p:cNvPr>
          <p:cNvSpPr txBox="1"/>
          <p:nvPr/>
        </p:nvSpPr>
        <p:spPr>
          <a:xfrm>
            <a:off x="466058" y="2980183"/>
            <a:ext cx="3959258" cy="461665"/>
          </a:xfrm>
          <a:prstGeom prst="rect">
            <a:avLst/>
          </a:prstGeom>
          <a:noFill/>
        </p:spPr>
        <p:txBody>
          <a:bodyPr wrap="square" rtlCol="0">
            <a:spAutoFit/>
          </a:bodyPr>
          <a:lstStyle/>
          <a:p>
            <a:r>
              <a:rPr lang="en-US" sz="2400">
                <a:latin typeface="Arial" panose="020B0604020202020204" pitchFamily="34" charset="0"/>
                <a:cs typeface="Arial" panose="020B0604020202020204" pitchFamily="34" charset="0"/>
              </a:rPr>
              <a:t>This is the kT/C noise!</a:t>
            </a:r>
          </a:p>
        </p:txBody>
      </p:sp>
      <p:pic>
        <p:nvPicPr>
          <p:cNvPr id="9" name="Elemento grafico 8">
            <a:extLst>
              <a:ext uri="{FF2B5EF4-FFF2-40B4-BE49-F238E27FC236}">
                <a16:creationId xmlns:a16="http://schemas.microsoft.com/office/drawing/2014/main" id="{EF6F2477-2D5D-4577-B2D9-AFB1183C13E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345864" y="692994"/>
            <a:ext cx="3651313" cy="1960673"/>
          </a:xfrm>
          <a:prstGeom prst="rect">
            <a:avLst/>
          </a:prstGeom>
        </p:spPr>
      </p:pic>
      <p:pic>
        <p:nvPicPr>
          <p:cNvPr id="13" name="Immagine 12">
            <a:extLst>
              <a:ext uri="{FF2B5EF4-FFF2-40B4-BE49-F238E27FC236}">
                <a16:creationId xmlns:a16="http://schemas.microsoft.com/office/drawing/2014/main" id="{A44B1914-94F3-4F86-9F0D-67C766CE7E6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70061" y="3025154"/>
            <a:ext cx="5437786" cy="3014261"/>
          </a:xfrm>
          <a:prstGeom prst="rect">
            <a:avLst/>
          </a:prstGeom>
        </p:spPr>
      </p:pic>
      <p:sp>
        <p:nvSpPr>
          <p:cNvPr id="14" name="CasellaDiTesto 13">
            <a:extLst>
              <a:ext uri="{FF2B5EF4-FFF2-40B4-BE49-F238E27FC236}">
                <a16:creationId xmlns:a16="http://schemas.microsoft.com/office/drawing/2014/main" id="{6D438D03-8D94-4FCA-8B5E-312C40DCAA19}"/>
              </a:ext>
            </a:extLst>
          </p:cNvPr>
          <p:cNvSpPr txBox="1"/>
          <p:nvPr/>
        </p:nvSpPr>
        <p:spPr>
          <a:xfrm>
            <a:off x="6096000" y="1168924"/>
            <a:ext cx="2086466" cy="1200329"/>
          </a:xfrm>
          <a:prstGeom prst="rect">
            <a:avLst/>
          </a:prstGeom>
          <a:noFill/>
        </p:spPr>
        <p:txBody>
          <a:bodyPr wrap="square" rtlCol="0">
            <a:spAutoFit/>
          </a:bodyPr>
          <a:lstStyle/>
          <a:p>
            <a:r>
              <a:rPr lang="it-IT" sz="2400" dirty="0" err="1">
                <a:latin typeface="Arial" panose="020B0604020202020204" pitchFamily="34" charset="0"/>
                <a:cs typeface="Arial" panose="020B0604020202020204" pitchFamily="34" charset="0"/>
              </a:rPr>
              <a:t>Let</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us</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add</a:t>
            </a:r>
            <a:r>
              <a:rPr lang="it-IT" sz="2400" dirty="0">
                <a:latin typeface="Arial" panose="020B0604020202020204" pitchFamily="34" charset="0"/>
                <a:cs typeface="Arial" panose="020B0604020202020204" pitchFamily="34" charset="0"/>
              </a:rPr>
              <a:t> a </a:t>
            </a:r>
            <a:r>
              <a:rPr lang="it-IT" sz="2400" dirty="0" err="1">
                <a:latin typeface="Arial" panose="020B0604020202020204" pitchFamily="34" charset="0"/>
                <a:cs typeface="Arial" panose="020B0604020202020204" pitchFamily="34" charset="0"/>
              </a:rPr>
              <a:t>series</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resistance</a:t>
            </a:r>
            <a:r>
              <a:rPr lang="it-IT" sz="2400"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sp>
        <p:nvSpPr>
          <p:cNvPr id="15" name="CasellaDiTesto 14">
            <a:extLst>
              <a:ext uri="{FF2B5EF4-FFF2-40B4-BE49-F238E27FC236}">
                <a16:creationId xmlns:a16="http://schemas.microsoft.com/office/drawing/2014/main" id="{F27A0775-7E8C-4F92-A419-97D18350BF6C}"/>
              </a:ext>
            </a:extLst>
          </p:cNvPr>
          <p:cNvSpPr txBox="1"/>
          <p:nvPr/>
        </p:nvSpPr>
        <p:spPr>
          <a:xfrm>
            <a:off x="602530" y="3959258"/>
            <a:ext cx="4421957" cy="1938992"/>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Now it is clearer: voltage </a:t>
            </a:r>
            <a:r>
              <a:rPr lang="en-US" sz="2400" i="1" dirty="0">
                <a:latin typeface="Arial" panose="020B0604020202020204" pitchFamily="34" charset="0"/>
                <a:cs typeface="Arial" panose="020B0604020202020204" pitchFamily="34" charset="0"/>
              </a:rPr>
              <a:t>V</a:t>
            </a:r>
            <a:r>
              <a:rPr lang="en-US" sz="2400" i="1" baseline="-25000" dirty="0">
                <a:latin typeface="Arial" panose="020B0604020202020204" pitchFamily="34" charset="0"/>
                <a:cs typeface="Arial" panose="020B0604020202020204" pitchFamily="34" charset="0"/>
              </a:rPr>
              <a:t>C</a:t>
            </a:r>
            <a:r>
              <a:rPr lang="en-US" sz="2400" dirty="0">
                <a:latin typeface="Arial" panose="020B0604020202020204" pitchFamily="34" charset="0"/>
                <a:cs typeface="Arial" panose="020B0604020202020204" pitchFamily="34" charset="0"/>
              </a:rPr>
              <a:t> was already fluctuating due to the noise of the resistor and we simply sample </a:t>
            </a:r>
            <a:r>
              <a:rPr lang="en-US" sz="2400" i="1" dirty="0">
                <a:latin typeface="Arial" panose="020B0604020202020204" pitchFamily="34" charset="0"/>
                <a:cs typeface="Arial" panose="020B0604020202020204" pitchFamily="34" charset="0"/>
              </a:rPr>
              <a:t>V</a:t>
            </a:r>
            <a:r>
              <a:rPr lang="en-US" sz="2400" i="1" baseline="-25000" dirty="0">
                <a:latin typeface="Arial" panose="020B0604020202020204" pitchFamily="34" charset="0"/>
                <a:cs typeface="Arial" panose="020B0604020202020204" pitchFamily="34" charset="0"/>
              </a:rPr>
              <a:t>0</a:t>
            </a:r>
            <a:r>
              <a:rPr lang="en-US" sz="2400" dirty="0">
                <a:latin typeface="Arial" panose="020B0604020202020204" pitchFamily="34" charset="0"/>
                <a:cs typeface="Arial" panose="020B0604020202020204" pitchFamily="34" charset="0"/>
              </a:rPr>
              <a:t> together with the noise sampled at</a:t>
            </a:r>
            <a:r>
              <a:rPr lang="en-US" sz="2400" i="1"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t</a:t>
            </a:r>
            <a:r>
              <a:rPr lang="en-US" sz="2400" i="1" baseline="-25000" dirty="0" err="1">
                <a:latin typeface="Arial" panose="020B0604020202020204" pitchFamily="34" charset="0"/>
                <a:cs typeface="Arial" panose="020B0604020202020204" pitchFamily="34" charset="0"/>
              </a:rPr>
              <a:t>S</a:t>
            </a:r>
            <a:endParaRPr lang="en-US" sz="2400" i="1" baseline="-25000" dirty="0">
              <a:latin typeface="Arial" panose="020B0604020202020204" pitchFamily="34" charset="0"/>
              <a:cs typeface="Arial" panose="020B0604020202020204" pitchFamily="34" charset="0"/>
            </a:endParaRPr>
          </a:p>
        </p:txBody>
      </p:sp>
      <p:sp>
        <p:nvSpPr>
          <p:cNvPr id="16" name="Figura a mano libera: forma 15">
            <a:extLst>
              <a:ext uri="{FF2B5EF4-FFF2-40B4-BE49-F238E27FC236}">
                <a16:creationId xmlns:a16="http://schemas.microsoft.com/office/drawing/2014/main" id="{D199525C-8B42-4169-8C8A-A206513E6B26}"/>
              </a:ext>
            </a:extLst>
          </p:cNvPr>
          <p:cNvSpPr/>
          <p:nvPr/>
        </p:nvSpPr>
        <p:spPr>
          <a:xfrm>
            <a:off x="4967926" y="4675695"/>
            <a:ext cx="2092750" cy="328411"/>
          </a:xfrm>
          <a:custGeom>
            <a:avLst/>
            <a:gdLst>
              <a:gd name="connsiteX0" fmla="*/ 0 w 2092750"/>
              <a:gd name="connsiteY0" fmla="*/ 37707 h 328411"/>
              <a:gd name="connsiteX1" fmla="*/ 565608 w 2092750"/>
              <a:gd name="connsiteY1" fmla="*/ 207390 h 328411"/>
              <a:gd name="connsiteX2" fmla="*/ 895546 w 2092750"/>
              <a:gd name="connsiteY2" fmla="*/ 311084 h 328411"/>
              <a:gd name="connsiteX3" fmla="*/ 1574276 w 2092750"/>
              <a:gd name="connsiteY3" fmla="*/ 311084 h 328411"/>
              <a:gd name="connsiteX4" fmla="*/ 1894787 w 2092750"/>
              <a:gd name="connsiteY4" fmla="*/ 141402 h 328411"/>
              <a:gd name="connsiteX5" fmla="*/ 2092750 w 2092750"/>
              <a:gd name="connsiteY5" fmla="*/ 0 h 328411"/>
              <a:gd name="connsiteX6" fmla="*/ 2092750 w 2092750"/>
              <a:gd name="connsiteY6" fmla="*/ 0 h 328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2750" h="328411">
                <a:moveTo>
                  <a:pt x="0" y="37707"/>
                </a:moveTo>
                <a:lnTo>
                  <a:pt x="565608" y="207390"/>
                </a:lnTo>
                <a:cubicBezTo>
                  <a:pt x="714866" y="252953"/>
                  <a:pt x="727435" y="293802"/>
                  <a:pt x="895546" y="311084"/>
                </a:cubicBezTo>
                <a:cubicBezTo>
                  <a:pt x="1063657" y="328366"/>
                  <a:pt x="1407736" y="339364"/>
                  <a:pt x="1574276" y="311084"/>
                </a:cubicBezTo>
                <a:cubicBezTo>
                  <a:pt x="1740816" y="282804"/>
                  <a:pt x="1808375" y="193249"/>
                  <a:pt x="1894787" y="141402"/>
                </a:cubicBezTo>
                <a:cubicBezTo>
                  <a:pt x="1981199" y="89555"/>
                  <a:pt x="2092750" y="0"/>
                  <a:pt x="2092750" y="0"/>
                </a:cubicBezTo>
                <a:lnTo>
                  <a:pt x="2092750" y="0"/>
                </a:lnTo>
              </a:path>
            </a:pathLst>
          </a:custGeom>
          <a:noFill/>
          <a:ln w="38100">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5799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FE62F3D-AC02-4819-9CB2-38ACC42DDEBE}"/>
              </a:ext>
            </a:extLst>
          </p:cNvPr>
          <p:cNvSpPr>
            <a:spLocks noGrp="1"/>
          </p:cNvSpPr>
          <p:nvPr>
            <p:ph type="title"/>
          </p:nvPr>
        </p:nvSpPr>
        <p:spPr/>
        <p:txBody>
          <a:bodyPr/>
          <a:lstStyle/>
          <a:p>
            <a:r>
              <a:rPr lang="it-IT" dirty="0" err="1"/>
              <a:t>Origin</a:t>
            </a:r>
            <a:r>
              <a:rPr lang="it-IT" dirty="0"/>
              <a:t> of the kT/C </a:t>
            </a:r>
            <a:r>
              <a:rPr lang="it-IT" dirty="0" err="1"/>
              <a:t>noise</a:t>
            </a:r>
            <a:endParaRPr lang="en-US" dirty="0"/>
          </a:p>
        </p:txBody>
      </p:sp>
      <p:sp>
        <p:nvSpPr>
          <p:cNvPr id="3" name="Segnaposto piè di pagina 2">
            <a:extLst>
              <a:ext uri="{FF2B5EF4-FFF2-40B4-BE49-F238E27FC236}">
                <a16:creationId xmlns:a16="http://schemas.microsoft.com/office/drawing/2014/main" id="{1D1E057C-C2D7-4C5D-B353-FCB663551965}"/>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F8890EFE-9126-4EC3-AB1C-D4A58A9315D7}"/>
              </a:ext>
            </a:extLst>
          </p:cNvPr>
          <p:cNvSpPr>
            <a:spLocks noGrp="1"/>
          </p:cNvSpPr>
          <p:nvPr>
            <p:ph type="sldNum" sz="quarter" idx="12"/>
          </p:nvPr>
        </p:nvSpPr>
        <p:spPr/>
        <p:txBody>
          <a:bodyPr/>
          <a:lstStyle/>
          <a:p>
            <a:fld id="{02055017-B6DE-4C35-A63B-40EADAC97849}" type="slidenum">
              <a:rPr lang="en-US" smtClean="0"/>
              <a:t>4</a:t>
            </a:fld>
            <a:endParaRPr lang="en-US" dirty="0"/>
          </a:p>
        </p:txBody>
      </p:sp>
      <p:pic>
        <p:nvPicPr>
          <p:cNvPr id="5" name="Elemento grafico 4">
            <a:extLst>
              <a:ext uri="{FF2B5EF4-FFF2-40B4-BE49-F238E27FC236}">
                <a16:creationId xmlns:a16="http://schemas.microsoft.com/office/drawing/2014/main" id="{5998CF8C-CE83-4B3E-9118-CC27CF98AA5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96712" y="1163048"/>
            <a:ext cx="3488409" cy="1871056"/>
          </a:xfrm>
          <a:prstGeom prst="rect">
            <a:avLst/>
          </a:prstGeom>
        </p:spPr>
      </p:pic>
      <p:graphicFrame>
        <p:nvGraphicFramePr>
          <p:cNvPr id="8" name="Oggetto 7">
            <a:extLst>
              <a:ext uri="{FF2B5EF4-FFF2-40B4-BE49-F238E27FC236}">
                <a16:creationId xmlns:a16="http://schemas.microsoft.com/office/drawing/2014/main" id="{002E7220-D5D8-42BA-8D41-A43E8577ED81}"/>
              </a:ext>
            </a:extLst>
          </p:cNvPr>
          <p:cNvGraphicFramePr>
            <a:graphicFrameLocks noChangeAspect="1"/>
          </p:cNvGraphicFramePr>
          <p:nvPr>
            <p:extLst>
              <p:ext uri="{D42A27DB-BD31-4B8C-83A1-F6EECF244321}">
                <p14:modId xmlns:p14="http://schemas.microsoft.com/office/powerpoint/2010/main" val="598430333"/>
              </p:ext>
            </p:extLst>
          </p:nvPr>
        </p:nvGraphicFramePr>
        <p:xfrm>
          <a:off x="993768" y="3428999"/>
          <a:ext cx="2621886" cy="1421209"/>
        </p:xfrm>
        <a:graphic>
          <a:graphicData uri="http://schemas.openxmlformats.org/presentationml/2006/ole">
            <mc:AlternateContent xmlns:mc="http://schemas.openxmlformats.org/markup-compatibility/2006">
              <mc:Choice xmlns:v="urn:schemas-microsoft-com:vml" Requires="v">
                <p:oleObj spid="_x0000_s3215" name="Equation" r:id="rId5" imgW="1358640" imgH="736560" progId="Equation.DSMT4">
                  <p:embed/>
                </p:oleObj>
              </mc:Choice>
              <mc:Fallback>
                <p:oleObj name="Equation" r:id="rId5" imgW="1358640" imgH="736560" progId="Equation.DSMT4">
                  <p:embed/>
                  <p:pic>
                    <p:nvPicPr>
                      <p:cNvPr id="0" name="Object 1"/>
                      <p:cNvPicPr>
                        <a:picLocks noChangeAspect="1" noChangeArrowheads="1"/>
                      </p:cNvPicPr>
                      <p:nvPr/>
                    </p:nvPicPr>
                    <p:blipFill>
                      <a:blip r:embed="rId6"/>
                      <a:srcRect/>
                      <a:stretch>
                        <a:fillRect/>
                      </a:stretch>
                    </p:blipFill>
                    <p:spPr bwMode="auto">
                      <a:xfrm>
                        <a:off x="993768" y="3428999"/>
                        <a:ext cx="2621886" cy="1421209"/>
                      </a:xfrm>
                      <a:prstGeom prst="rect">
                        <a:avLst/>
                      </a:prstGeom>
                      <a:noFill/>
                    </p:spPr>
                  </p:pic>
                </p:oleObj>
              </mc:Fallback>
            </mc:AlternateContent>
          </a:graphicData>
        </a:graphic>
      </p:graphicFrame>
      <p:graphicFrame>
        <p:nvGraphicFramePr>
          <p:cNvPr id="9" name="Oggetto 8">
            <a:extLst>
              <a:ext uri="{FF2B5EF4-FFF2-40B4-BE49-F238E27FC236}">
                <a16:creationId xmlns:a16="http://schemas.microsoft.com/office/drawing/2014/main" id="{9FCDB703-4027-4C27-9E77-80F3C4116545}"/>
              </a:ext>
            </a:extLst>
          </p:cNvPr>
          <p:cNvGraphicFramePr>
            <a:graphicFrameLocks noChangeAspect="1"/>
          </p:cNvGraphicFramePr>
          <p:nvPr>
            <p:extLst>
              <p:ext uri="{D42A27DB-BD31-4B8C-83A1-F6EECF244321}">
                <p14:modId xmlns:p14="http://schemas.microsoft.com/office/powerpoint/2010/main" val="2049044219"/>
              </p:ext>
            </p:extLst>
          </p:nvPr>
        </p:nvGraphicFramePr>
        <p:xfrm>
          <a:off x="3924886" y="3391631"/>
          <a:ext cx="1602202" cy="827804"/>
        </p:xfrm>
        <a:graphic>
          <a:graphicData uri="http://schemas.openxmlformats.org/presentationml/2006/ole">
            <mc:AlternateContent xmlns:mc="http://schemas.openxmlformats.org/markup-compatibility/2006">
              <mc:Choice xmlns:v="urn:schemas-microsoft-com:vml" Requires="v">
                <p:oleObj spid="_x0000_s3216" name="Equation" r:id="rId7" imgW="761760" imgH="393480" progId="Equation.DSMT4">
                  <p:embed/>
                </p:oleObj>
              </mc:Choice>
              <mc:Fallback>
                <p:oleObj name="Equation" r:id="rId7" imgW="761760" imgH="393480" progId="Equation.DSMT4">
                  <p:embed/>
                  <p:pic>
                    <p:nvPicPr>
                      <p:cNvPr id="8" name="Oggetto 7">
                        <a:extLst>
                          <a:ext uri="{FF2B5EF4-FFF2-40B4-BE49-F238E27FC236}">
                            <a16:creationId xmlns:a16="http://schemas.microsoft.com/office/drawing/2014/main" id="{002E7220-D5D8-42BA-8D41-A43E8577ED81}"/>
                          </a:ext>
                        </a:extLst>
                      </p:cNvPr>
                      <p:cNvPicPr>
                        <a:picLocks noChangeAspect="1" noChangeArrowheads="1"/>
                      </p:cNvPicPr>
                      <p:nvPr/>
                    </p:nvPicPr>
                    <p:blipFill>
                      <a:blip r:embed="rId8"/>
                      <a:srcRect/>
                      <a:stretch>
                        <a:fillRect/>
                      </a:stretch>
                    </p:blipFill>
                    <p:spPr bwMode="auto">
                      <a:xfrm>
                        <a:off x="3924886" y="3391631"/>
                        <a:ext cx="1602202" cy="827804"/>
                      </a:xfrm>
                      <a:prstGeom prst="rect">
                        <a:avLst/>
                      </a:prstGeom>
                      <a:noFill/>
                    </p:spPr>
                  </p:pic>
                </p:oleObj>
              </mc:Fallback>
            </mc:AlternateContent>
          </a:graphicData>
        </a:graphic>
      </p:graphicFrame>
      <p:pic>
        <p:nvPicPr>
          <p:cNvPr id="10" name="Elemento grafico 9">
            <a:extLst>
              <a:ext uri="{FF2B5EF4-FFF2-40B4-BE49-F238E27FC236}">
                <a16:creationId xmlns:a16="http://schemas.microsoft.com/office/drawing/2014/main" id="{0B24649B-ED97-4DF6-B00F-C0DC39A50D3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994663" y="1857037"/>
            <a:ext cx="5000625" cy="2695575"/>
          </a:xfrm>
          <a:prstGeom prst="rect">
            <a:avLst/>
          </a:prstGeom>
        </p:spPr>
      </p:pic>
      <p:graphicFrame>
        <p:nvGraphicFramePr>
          <p:cNvPr id="12" name="Oggetto 11">
            <a:extLst>
              <a:ext uri="{FF2B5EF4-FFF2-40B4-BE49-F238E27FC236}">
                <a16:creationId xmlns:a16="http://schemas.microsoft.com/office/drawing/2014/main" id="{ADBA5A0C-782A-405E-8AA3-0007725320F6}"/>
              </a:ext>
            </a:extLst>
          </p:cNvPr>
          <p:cNvGraphicFramePr>
            <a:graphicFrameLocks noChangeAspect="1"/>
          </p:cNvGraphicFramePr>
          <p:nvPr>
            <p:extLst>
              <p:ext uri="{D42A27DB-BD31-4B8C-83A1-F6EECF244321}">
                <p14:modId xmlns:p14="http://schemas.microsoft.com/office/powerpoint/2010/main" val="1063168167"/>
              </p:ext>
            </p:extLst>
          </p:nvPr>
        </p:nvGraphicFramePr>
        <p:xfrm>
          <a:off x="884958" y="4936252"/>
          <a:ext cx="3841029" cy="870449"/>
        </p:xfrm>
        <a:graphic>
          <a:graphicData uri="http://schemas.openxmlformats.org/presentationml/2006/ole">
            <mc:AlternateContent xmlns:mc="http://schemas.openxmlformats.org/markup-compatibility/2006">
              <mc:Choice xmlns:v="urn:schemas-microsoft-com:vml" Requires="v">
                <p:oleObj spid="_x0000_s3217" name="Equation" r:id="rId11" imgW="1765300" imgH="393700" progId="Equation.DSMT4">
                  <p:embed/>
                </p:oleObj>
              </mc:Choice>
              <mc:Fallback>
                <p:oleObj name="Equation" r:id="rId11" imgW="1765300" imgH="393700" progId="Equation.DSMT4">
                  <p:embed/>
                  <p:pic>
                    <p:nvPicPr>
                      <p:cNvPr id="0" name="Object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84958" y="4936252"/>
                        <a:ext cx="3841029" cy="870449"/>
                      </a:xfrm>
                      <a:prstGeom prst="rect">
                        <a:avLst/>
                      </a:prstGeom>
                      <a:noFill/>
                    </p:spPr>
                  </p:pic>
                </p:oleObj>
              </mc:Fallback>
            </mc:AlternateContent>
          </a:graphicData>
        </a:graphic>
      </p:graphicFrame>
      <p:pic>
        <p:nvPicPr>
          <p:cNvPr id="13" name="Elemento grafico 12">
            <a:extLst>
              <a:ext uri="{FF2B5EF4-FFF2-40B4-BE49-F238E27FC236}">
                <a16:creationId xmlns:a16="http://schemas.microsoft.com/office/drawing/2014/main" id="{FCB01992-D28C-4DE7-BA27-FADB34955B3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805965" y="2053369"/>
            <a:ext cx="3543300" cy="2676525"/>
          </a:xfrm>
          <a:prstGeom prst="rect">
            <a:avLst/>
          </a:prstGeom>
        </p:spPr>
      </p:pic>
      <p:sp>
        <p:nvSpPr>
          <p:cNvPr id="14" name="CasellaDiTesto 13">
            <a:extLst>
              <a:ext uri="{FF2B5EF4-FFF2-40B4-BE49-F238E27FC236}">
                <a16:creationId xmlns:a16="http://schemas.microsoft.com/office/drawing/2014/main" id="{2445146C-0971-42DF-B577-277406593706}"/>
              </a:ext>
            </a:extLst>
          </p:cNvPr>
          <p:cNvSpPr txBox="1"/>
          <p:nvPr/>
        </p:nvSpPr>
        <p:spPr>
          <a:xfrm>
            <a:off x="6689557" y="1108563"/>
            <a:ext cx="1168910" cy="461665"/>
          </a:xfrm>
          <a:prstGeom prst="rect">
            <a:avLst/>
          </a:prstGeom>
          <a:noFill/>
        </p:spPr>
        <p:txBody>
          <a:bodyPr wrap="none" rtlCol="0">
            <a:spAutoFit/>
          </a:bodyPr>
          <a:lstStyle/>
          <a:p>
            <a:r>
              <a:rPr lang="it-IT" sz="2400" dirty="0">
                <a:solidFill>
                  <a:srgbClr val="FF0000"/>
                </a:solidFill>
                <a:latin typeface="Arial" panose="020B0604020202020204" pitchFamily="34" charset="0"/>
                <a:cs typeface="Arial" panose="020B0604020202020204" pitchFamily="34" charset="0"/>
              </a:rPr>
              <a:t>R-&gt; 2R</a:t>
            </a:r>
            <a:endParaRPr lang="en-US" sz="2400" dirty="0">
              <a:solidFill>
                <a:srgbClr val="FF0000"/>
              </a:solidFill>
              <a:latin typeface="Arial" panose="020B0604020202020204" pitchFamily="34" charset="0"/>
              <a:cs typeface="Arial" panose="020B0604020202020204" pitchFamily="34" charset="0"/>
            </a:endParaRPr>
          </a:p>
        </p:txBody>
      </p:sp>
      <p:pic>
        <p:nvPicPr>
          <p:cNvPr id="15" name="Elemento grafico 14">
            <a:extLst>
              <a:ext uri="{FF2B5EF4-FFF2-40B4-BE49-F238E27FC236}">
                <a16:creationId xmlns:a16="http://schemas.microsoft.com/office/drawing/2014/main" id="{7D4D7DD2-3496-4162-AE9E-B7D967304C8E}"/>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846436" y="2645030"/>
            <a:ext cx="5238750" cy="2181225"/>
          </a:xfrm>
          <a:prstGeom prst="rect">
            <a:avLst/>
          </a:prstGeom>
        </p:spPr>
      </p:pic>
      <p:sp>
        <p:nvSpPr>
          <p:cNvPr id="16" name="CasellaDiTesto 15">
            <a:extLst>
              <a:ext uri="{FF2B5EF4-FFF2-40B4-BE49-F238E27FC236}">
                <a16:creationId xmlns:a16="http://schemas.microsoft.com/office/drawing/2014/main" id="{CED117A3-042A-40DE-9554-28123D1FF425}"/>
              </a:ext>
            </a:extLst>
          </p:cNvPr>
          <p:cNvSpPr txBox="1"/>
          <p:nvPr/>
        </p:nvSpPr>
        <p:spPr>
          <a:xfrm>
            <a:off x="8180355" y="1116384"/>
            <a:ext cx="1253869" cy="461665"/>
          </a:xfrm>
          <a:prstGeom prst="rect">
            <a:avLst/>
          </a:prstGeom>
          <a:noFill/>
        </p:spPr>
        <p:txBody>
          <a:bodyPr wrap="none" rtlCol="0">
            <a:spAutoFit/>
          </a:bodyPr>
          <a:lstStyle/>
          <a:p>
            <a:r>
              <a:rPr lang="it-IT" sz="2400" dirty="0">
                <a:solidFill>
                  <a:srgbClr val="00FF00"/>
                </a:solidFill>
                <a:latin typeface="Arial" panose="020B0604020202020204" pitchFamily="34" charset="0"/>
                <a:cs typeface="Arial" panose="020B0604020202020204" pitchFamily="34" charset="0"/>
              </a:rPr>
              <a:t>R-&gt; R/2</a:t>
            </a:r>
            <a:endParaRPr lang="en-US" sz="2400" dirty="0">
              <a:solidFill>
                <a:srgbClr val="00FF00"/>
              </a:solidFill>
              <a:latin typeface="Arial" panose="020B0604020202020204" pitchFamily="34" charset="0"/>
              <a:cs typeface="Arial" panose="020B0604020202020204" pitchFamily="34" charset="0"/>
            </a:endParaRPr>
          </a:p>
        </p:txBody>
      </p:sp>
      <p:sp>
        <p:nvSpPr>
          <p:cNvPr id="17" name="CasellaDiTesto 16">
            <a:extLst>
              <a:ext uri="{FF2B5EF4-FFF2-40B4-BE49-F238E27FC236}">
                <a16:creationId xmlns:a16="http://schemas.microsoft.com/office/drawing/2014/main" id="{D504C3D6-430C-4357-BC30-C4BAC608DFC0}"/>
              </a:ext>
            </a:extLst>
          </p:cNvPr>
          <p:cNvSpPr txBox="1"/>
          <p:nvPr/>
        </p:nvSpPr>
        <p:spPr>
          <a:xfrm>
            <a:off x="5584956" y="4839421"/>
            <a:ext cx="5820038"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ideal case (</a:t>
            </a:r>
            <a:r>
              <a:rPr lang="en-US" sz="2400" i="1" dirty="0">
                <a:latin typeface="Arial" panose="020B0604020202020204" pitchFamily="34" charset="0"/>
                <a:cs typeface="Arial" panose="020B0604020202020204" pitchFamily="34" charset="0"/>
              </a:rPr>
              <a:t>R</a:t>
            </a:r>
            <a:r>
              <a:rPr lang="en-US" sz="2400" dirty="0">
                <a:latin typeface="Arial" panose="020B0604020202020204" pitchFamily="34" charset="0"/>
                <a:cs typeface="Arial" panose="020B0604020202020204" pitchFamily="34" charset="0"/>
              </a:rPr>
              <a:t>=0) represents a limit where </a:t>
            </a:r>
            <a:r>
              <a:rPr lang="en-US" sz="2400" i="1" dirty="0">
                <a:latin typeface="Arial" panose="020B0604020202020204" pitchFamily="34" charset="0"/>
                <a:cs typeface="Arial" panose="020B0604020202020204" pitchFamily="34" charset="0"/>
              </a:rPr>
              <a:t>4kTR</a:t>
            </a:r>
            <a:r>
              <a:rPr lang="en-US" sz="2400" dirty="0">
                <a:latin typeface="Arial" panose="020B0604020202020204" pitchFamily="34" charset="0"/>
                <a:cs typeface="Arial" panose="020B0604020202020204" pitchFamily="34" charset="0"/>
              </a:rPr>
              <a:t> tends to zero and </a:t>
            </a:r>
            <a:r>
              <a:rPr lang="en-US" sz="2400" i="1" dirty="0" err="1">
                <a:latin typeface="Arial" panose="020B0604020202020204" pitchFamily="34" charset="0"/>
                <a:cs typeface="Arial" panose="020B0604020202020204" pitchFamily="34" charset="0"/>
              </a:rPr>
              <a:t>f</a:t>
            </a:r>
            <a:r>
              <a:rPr lang="en-US" sz="2400" i="1" baseline="-25000" dirty="0" err="1">
                <a:latin typeface="Arial" panose="020B0604020202020204" pitchFamily="34" charset="0"/>
                <a:cs typeface="Arial" panose="020B0604020202020204" pitchFamily="34" charset="0"/>
              </a:rPr>
              <a:t>p</a:t>
            </a:r>
            <a:r>
              <a:rPr lang="en-US" sz="2400" dirty="0">
                <a:latin typeface="Arial" panose="020B0604020202020204" pitchFamily="34" charset="0"/>
                <a:cs typeface="Arial" panose="020B0604020202020204" pitchFamily="34" charset="0"/>
              </a:rPr>
              <a:t> tends to infinity: the integral is still the same</a:t>
            </a:r>
          </a:p>
        </p:txBody>
      </p:sp>
    </p:spTree>
    <p:extLst>
      <p:ext uri="{BB962C8B-B14F-4D97-AF65-F5344CB8AC3E}">
        <p14:creationId xmlns:p14="http://schemas.microsoft.com/office/powerpoint/2010/main" val="3254649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66B4FE0-7204-4558-BC78-FA3C87D6B2DD}"/>
              </a:ext>
            </a:extLst>
          </p:cNvPr>
          <p:cNvSpPr>
            <a:spLocks noGrp="1"/>
          </p:cNvSpPr>
          <p:nvPr>
            <p:ph type="title"/>
          </p:nvPr>
        </p:nvSpPr>
        <p:spPr/>
        <p:txBody>
          <a:bodyPr/>
          <a:lstStyle/>
          <a:p>
            <a:r>
              <a:rPr lang="en-US"/>
              <a:t>kT/C noise as a result of continuous time noise sampling </a:t>
            </a:r>
          </a:p>
        </p:txBody>
      </p:sp>
      <p:sp>
        <p:nvSpPr>
          <p:cNvPr id="3" name="Segnaposto piè di pagina 2">
            <a:extLst>
              <a:ext uri="{FF2B5EF4-FFF2-40B4-BE49-F238E27FC236}">
                <a16:creationId xmlns:a16="http://schemas.microsoft.com/office/drawing/2014/main" id="{3B71ECCE-60BF-49AE-83C4-76BAFFDA61BF}"/>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8A612D22-1827-4AFB-8FFC-E3C72E770148}"/>
              </a:ext>
            </a:extLst>
          </p:cNvPr>
          <p:cNvSpPr>
            <a:spLocks noGrp="1"/>
          </p:cNvSpPr>
          <p:nvPr>
            <p:ph type="sldNum" sz="quarter" idx="12"/>
          </p:nvPr>
        </p:nvSpPr>
        <p:spPr/>
        <p:txBody>
          <a:bodyPr/>
          <a:lstStyle/>
          <a:p>
            <a:fld id="{02055017-B6DE-4C35-A63B-40EADAC97849}" type="slidenum">
              <a:rPr lang="en-US" smtClean="0"/>
              <a:t>5</a:t>
            </a:fld>
            <a:endParaRPr lang="en-US" dirty="0"/>
          </a:p>
        </p:txBody>
      </p:sp>
      <p:pic>
        <p:nvPicPr>
          <p:cNvPr id="5" name="Elemento grafico 4">
            <a:extLst>
              <a:ext uri="{FF2B5EF4-FFF2-40B4-BE49-F238E27FC236}">
                <a16:creationId xmlns:a16="http://schemas.microsoft.com/office/drawing/2014/main" id="{99EA3B31-BA7D-4DC0-B315-2B6CB6B9871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47901" y="1049756"/>
            <a:ext cx="4152900" cy="1419225"/>
          </a:xfrm>
          <a:prstGeom prst="rect">
            <a:avLst/>
          </a:prstGeom>
        </p:spPr>
      </p:pic>
      <p:sp>
        <p:nvSpPr>
          <p:cNvPr id="6" name="CasellaDiTesto 5">
            <a:extLst>
              <a:ext uri="{FF2B5EF4-FFF2-40B4-BE49-F238E27FC236}">
                <a16:creationId xmlns:a16="http://schemas.microsoft.com/office/drawing/2014/main" id="{70F1E683-8C9F-49EE-BAFD-855EDF3E4C8A}"/>
              </a:ext>
            </a:extLst>
          </p:cNvPr>
          <p:cNvSpPr txBox="1"/>
          <p:nvPr/>
        </p:nvSpPr>
        <p:spPr>
          <a:xfrm>
            <a:off x="7111912" y="1027522"/>
            <a:ext cx="3471333"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Two-sided spectral density of voltage V</a:t>
            </a:r>
            <a:r>
              <a:rPr lang="en-US" sz="2400" baseline="-25000" dirty="0">
                <a:latin typeface="Arial" panose="020B0604020202020204" pitchFamily="34" charset="0"/>
                <a:cs typeface="Arial" panose="020B0604020202020204" pitchFamily="34" charset="0"/>
              </a:rPr>
              <a:t>C</a:t>
            </a:r>
          </a:p>
        </p:txBody>
      </p:sp>
      <p:sp>
        <p:nvSpPr>
          <p:cNvPr id="7" name="CasellaDiTesto 6">
            <a:extLst>
              <a:ext uri="{FF2B5EF4-FFF2-40B4-BE49-F238E27FC236}">
                <a16:creationId xmlns:a16="http://schemas.microsoft.com/office/drawing/2014/main" id="{DF730AA9-7D3D-4905-9BEC-2A4A5D3BF12D}"/>
              </a:ext>
            </a:extLst>
          </p:cNvPr>
          <p:cNvSpPr txBox="1"/>
          <p:nvPr/>
        </p:nvSpPr>
        <p:spPr>
          <a:xfrm>
            <a:off x="6969654" y="1920751"/>
            <a:ext cx="4844975"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green rectangle is a simplified representation of the PSD</a:t>
            </a:r>
            <a:endParaRPr lang="en-US" sz="2400" baseline="-25000" dirty="0">
              <a:latin typeface="Arial" panose="020B0604020202020204" pitchFamily="34" charset="0"/>
              <a:cs typeface="Arial" panose="020B0604020202020204" pitchFamily="34" charset="0"/>
            </a:endParaRPr>
          </a:p>
        </p:txBody>
      </p:sp>
      <p:sp>
        <p:nvSpPr>
          <p:cNvPr id="8" name="CasellaDiTesto 7">
            <a:extLst>
              <a:ext uri="{FF2B5EF4-FFF2-40B4-BE49-F238E27FC236}">
                <a16:creationId xmlns:a16="http://schemas.microsoft.com/office/drawing/2014/main" id="{CC49C321-98A5-4401-98D7-16D547029C41}"/>
              </a:ext>
            </a:extLst>
          </p:cNvPr>
          <p:cNvSpPr txBox="1"/>
          <p:nvPr/>
        </p:nvSpPr>
        <p:spPr>
          <a:xfrm>
            <a:off x="6790171" y="2820885"/>
            <a:ext cx="4765147"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For the integral (i.e. mean square voltage of V</a:t>
            </a:r>
            <a:r>
              <a:rPr lang="en-US" sz="2400" baseline="-25000" dirty="0">
                <a:latin typeface="Arial" panose="020B0604020202020204" pitchFamily="34" charset="0"/>
                <a:cs typeface="Arial" panose="020B0604020202020204" pitchFamily="34" charset="0"/>
              </a:rPr>
              <a:t>C</a:t>
            </a:r>
            <a:r>
              <a:rPr lang="en-US" sz="2400" dirty="0">
                <a:latin typeface="Arial" panose="020B0604020202020204" pitchFamily="34" charset="0"/>
                <a:cs typeface="Arial" panose="020B0604020202020204" pitchFamily="34" charset="0"/>
              </a:rPr>
              <a:t>) to be the same B must be the effective noise BW:</a:t>
            </a:r>
            <a:endParaRPr lang="en-US" sz="2400" baseline="-25000" dirty="0">
              <a:latin typeface="Arial" panose="020B0604020202020204" pitchFamily="34" charset="0"/>
              <a:cs typeface="Arial" panose="020B0604020202020204" pitchFamily="34" charset="0"/>
            </a:endParaRPr>
          </a:p>
        </p:txBody>
      </p:sp>
      <p:graphicFrame>
        <p:nvGraphicFramePr>
          <p:cNvPr id="9" name="Oggetto 8">
            <a:extLst>
              <a:ext uri="{FF2B5EF4-FFF2-40B4-BE49-F238E27FC236}">
                <a16:creationId xmlns:a16="http://schemas.microsoft.com/office/drawing/2014/main" id="{1D8B8B96-252D-4602-B9DE-B92E1EDF1577}"/>
              </a:ext>
            </a:extLst>
          </p:cNvPr>
          <p:cNvGraphicFramePr>
            <a:graphicFrameLocks noChangeAspect="1"/>
          </p:cNvGraphicFramePr>
          <p:nvPr>
            <p:extLst>
              <p:ext uri="{D42A27DB-BD31-4B8C-83A1-F6EECF244321}">
                <p14:modId xmlns:p14="http://schemas.microsoft.com/office/powerpoint/2010/main" val="658468186"/>
              </p:ext>
            </p:extLst>
          </p:nvPr>
        </p:nvGraphicFramePr>
        <p:xfrm>
          <a:off x="6917418" y="3895311"/>
          <a:ext cx="1254125" cy="828675"/>
        </p:xfrm>
        <a:graphic>
          <a:graphicData uri="http://schemas.openxmlformats.org/presentationml/2006/ole">
            <mc:AlternateContent xmlns:mc="http://schemas.openxmlformats.org/markup-compatibility/2006">
              <mc:Choice xmlns:v="urn:schemas-microsoft-com:vml" Requires="v">
                <p:oleObj spid="_x0000_s23587" name="Equation" r:id="rId5" imgW="596880" imgH="393480" progId="Equation.DSMT4">
                  <p:embed/>
                </p:oleObj>
              </mc:Choice>
              <mc:Fallback>
                <p:oleObj name="Equation" r:id="rId5" imgW="596880" imgH="393480" progId="Equation.DSMT4">
                  <p:embed/>
                  <p:pic>
                    <p:nvPicPr>
                      <p:cNvPr id="9" name="Oggetto 8">
                        <a:extLst>
                          <a:ext uri="{FF2B5EF4-FFF2-40B4-BE49-F238E27FC236}">
                            <a16:creationId xmlns:a16="http://schemas.microsoft.com/office/drawing/2014/main" id="{9FCDB703-4027-4C27-9E77-80F3C4116545}"/>
                          </a:ext>
                        </a:extLst>
                      </p:cNvPr>
                      <p:cNvPicPr>
                        <a:picLocks noChangeAspect="1" noChangeArrowheads="1"/>
                      </p:cNvPicPr>
                      <p:nvPr/>
                    </p:nvPicPr>
                    <p:blipFill>
                      <a:blip r:embed="rId6"/>
                      <a:srcRect/>
                      <a:stretch>
                        <a:fillRect/>
                      </a:stretch>
                    </p:blipFill>
                    <p:spPr bwMode="auto">
                      <a:xfrm>
                        <a:off x="6917418" y="3895311"/>
                        <a:ext cx="1254125" cy="828675"/>
                      </a:xfrm>
                      <a:prstGeom prst="rect">
                        <a:avLst/>
                      </a:prstGeom>
                      <a:noFill/>
                    </p:spPr>
                  </p:pic>
                </p:oleObj>
              </mc:Fallback>
            </mc:AlternateContent>
          </a:graphicData>
        </a:graphic>
      </p:graphicFrame>
      <p:pic>
        <p:nvPicPr>
          <p:cNvPr id="10" name="Elemento grafico 9">
            <a:extLst>
              <a:ext uri="{FF2B5EF4-FFF2-40B4-BE49-F238E27FC236}">
                <a16:creationId xmlns:a16="http://schemas.microsoft.com/office/drawing/2014/main" id="{18AF4E9E-4E34-4AF2-BA4F-C863A49EE3E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816754" y="1447386"/>
            <a:ext cx="2881313" cy="2862263"/>
          </a:xfrm>
          <a:prstGeom prst="rect">
            <a:avLst/>
          </a:prstGeom>
        </p:spPr>
      </p:pic>
      <p:sp>
        <p:nvSpPr>
          <p:cNvPr id="11" name="CasellaDiTesto 10">
            <a:extLst>
              <a:ext uri="{FF2B5EF4-FFF2-40B4-BE49-F238E27FC236}">
                <a16:creationId xmlns:a16="http://schemas.microsoft.com/office/drawing/2014/main" id="{D5356F4E-C324-4B9D-9C7F-ADF350D6BCB8}"/>
              </a:ext>
            </a:extLst>
          </p:cNvPr>
          <p:cNvSpPr txBox="1"/>
          <p:nvPr/>
        </p:nvSpPr>
        <p:spPr>
          <a:xfrm>
            <a:off x="990599" y="2558312"/>
            <a:ext cx="1826155" cy="1015663"/>
          </a:xfrm>
          <a:prstGeom prst="rect">
            <a:avLst/>
          </a:prstGeom>
          <a:noFill/>
        </p:spPr>
        <p:txBody>
          <a:bodyPr wrap="square" rtlCol="0">
            <a:spAutoFit/>
          </a:bodyPr>
          <a:lstStyle/>
          <a:p>
            <a:r>
              <a:rPr lang="it-IT" sz="2000" dirty="0" err="1">
                <a:latin typeface="Arial" panose="020B0604020202020204" pitchFamily="34" charset="0"/>
                <a:cs typeface="Arial" panose="020B0604020202020204" pitchFamily="34" charset="0"/>
              </a:rPr>
              <a:t>Effect</a:t>
            </a:r>
            <a:r>
              <a:rPr lang="it-IT" sz="2000" dirty="0">
                <a:latin typeface="Arial" panose="020B0604020202020204" pitchFamily="34" charset="0"/>
                <a:cs typeface="Arial" panose="020B0604020202020204" pitchFamily="34" charset="0"/>
              </a:rPr>
              <a:t> of sampling and </a:t>
            </a:r>
            <a:r>
              <a:rPr lang="it-IT" sz="2000" dirty="0" err="1">
                <a:latin typeface="Arial" panose="020B0604020202020204" pitchFamily="34" charset="0"/>
                <a:cs typeface="Arial" panose="020B0604020202020204" pitchFamily="34" charset="0"/>
              </a:rPr>
              <a:t>aliasing</a:t>
            </a:r>
            <a:endParaRPr lang="en-US" sz="2000" dirty="0">
              <a:latin typeface="Arial" panose="020B0604020202020204" pitchFamily="34" charset="0"/>
              <a:cs typeface="Arial" panose="020B0604020202020204" pitchFamily="34" charset="0"/>
            </a:endParaRPr>
          </a:p>
        </p:txBody>
      </p:sp>
      <p:graphicFrame>
        <p:nvGraphicFramePr>
          <p:cNvPr id="12" name="Oggetto 11">
            <a:extLst>
              <a:ext uri="{FF2B5EF4-FFF2-40B4-BE49-F238E27FC236}">
                <a16:creationId xmlns:a16="http://schemas.microsoft.com/office/drawing/2014/main" id="{5CEE3903-5769-480D-9239-0E038844E0F3}"/>
              </a:ext>
            </a:extLst>
          </p:cNvPr>
          <p:cNvGraphicFramePr>
            <a:graphicFrameLocks noChangeAspect="1"/>
          </p:cNvGraphicFramePr>
          <p:nvPr>
            <p:extLst>
              <p:ext uri="{D42A27DB-BD31-4B8C-83A1-F6EECF244321}">
                <p14:modId xmlns:p14="http://schemas.microsoft.com/office/powerpoint/2010/main" val="1226956650"/>
              </p:ext>
            </p:extLst>
          </p:nvPr>
        </p:nvGraphicFramePr>
        <p:xfrm>
          <a:off x="561976" y="4762523"/>
          <a:ext cx="7524750" cy="1016000"/>
        </p:xfrm>
        <a:graphic>
          <a:graphicData uri="http://schemas.openxmlformats.org/presentationml/2006/ole">
            <mc:AlternateContent xmlns:mc="http://schemas.openxmlformats.org/markup-compatibility/2006">
              <mc:Choice xmlns:v="urn:schemas-microsoft-com:vml" Requires="v">
                <p:oleObj spid="_x0000_s23588" name="Equation" r:id="rId9" imgW="3581280" imgH="482400" progId="Equation.DSMT4">
                  <p:embed/>
                </p:oleObj>
              </mc:Choice>
              <mc:Fallback>
                <p:oleObj name="Equation" r:id="rId9" imgW="3581280" imgH="482400" progId="Equation.DSMT4">
                  <p:embed/>
                  <p:pic>
                    <p:nvPicPr>
                      <p:cNvPr id="9" name="Oggetto 8">
                        <a:extLst>
                          <a:ext uri="{FF2B5EF4-FFF2-40B4-BE49-F238E27FC236}">
                            <a16:creationId xmlns:a16="http://schemas.microsoft.com/office/drawing/2014/main" id="{1D8B8B96-252D-4602-B9DE-B92E1EDF1577}"/>
                          </a:ext>
                        </a:extLst>
                      </p:cNvPr>
                      <p:cNvPicPr>
                        <a:picLocks noChangeAspect="1" noChangeArrowheads="1"/>
                      </p:cNvPicPr>
                      <p:nvPr/>
                    </p:nvPicPr>
                    <p:blipFill>
                      <a:blip r:embed="rId10"/>
                      <a:srcRect/>
                      <a:stretch>
                        <a:fillRect/>
                      </a:stretch>
                    </p:blipFill>
                    <p:spPr bwMode="auto">
                      <a:xfrm>
                        <a:off x="561976" y="4762523"/>
                        <a:ext cx="7524750" cy="1016000"/>
                      </a:xfrm>
                      <a:prstGeom prst="rect">
                        <a:avLst/>
                      </a:prstGeom>
                      <a:noFill/>
                    </p:spPr>
                  </p:pic>
                </p:oleObj>
              </mc:Fallback>
            </mc:AlternateContent>
          </a:graphicData>
        </a:graphic>
      </p:graphicFrame>
      <p:pic>
        <p:nvPicPr>
          <p:cNvPr id="13" name="Elemento grafico 12">
            <a:extLst>
              <a:ext uri="{FF2B5EF4-FFF2-40B4-BE49-F238E27FC236}">
                <a16:creationId xmlns:a16="http://schemas.microsoft.com/office/drawing/2014/main" id="{703B3119-02D1-46C5-98A3-A53D93E5454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039587" y="4283034"/>
            <a:ext cx="2409825" cy="1771650"/>
          </a:xfrm>
          <a:prstGeom prst="rect">
            <a:avLst/>
          </a:prstGeom>
        </p:spPr>
      </p:pic>
      <p:sp>
        <p:nvSpPr>
          <p:cNvPr id="14" name="Figura a mano libera: forma 13">
            <a:extLst>
              <a:ext uri="{FF2B5EF4-FFF2-40B4-BE49-F238E27FC236}">
                <a16:creationId xmlns:a16="http://schemas.microsoft.com/office/drawing/2014/main" id="{3AEFDF76-B45C-46E5-847B-91B4CB863E93}"/>
              </a:ext>
            </a:extLst>
          </p:cNvPr>
          <p:cNvSpPr/>
          <p:nvPr/>
        </p:nvSpPr>
        <p:spPr>
          <a:xfrm>
            <a:off x="8171543" y="4741982"/>
            <a:ext cx="1204686" cy="516520"/>
          </a:xfrm>
          <a:custGeom>
            <a:avLst/>
            <a:gdLst>
              <a:gd name="connsiteX0" fmla="*/ 0 w 1204686"/>
              <a:gd name="connsiteY0" fmla="*/ 512189 h 516520"/>
              <a:gd name="connsiteX1" fmla="*/ 406400 w 1204686"/>
              <a:gd name="connsiteY1" fmla="*/ 483161 h 516520"/>
              <a:gd name="connsiteX2" fmla="*/ 595086 w 1204686"/>
              <a:gd name="connsiteY2" fmla="*/ 265447 h 516520"/>
              <a:gd name="connsiteX3" fmla="*/ 725714 w 1204686"/>
              <a:gd name="connsiteY3" fmla="*/ 47732 h 516520"/>
              <a:gd name="connsiteX4" fmla="*/ 1016000 w 1204686"/>
              <a:gd name="connsiteY4" fmla="*/ 4189 h 516520"/>
              <a:gd name="connsiteX5" fmla="*/ 1204686 w 1204686"/>
              <a:gd name="connsiteY5" fmla="*/ 4189 h 516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4686" h="516520">
                <a:moveTo>
                  <a:pt x="0" y="512189"/>
                </a:moveTo>
                <a:cubicBezTo>
                  <a:pt x="153609" y="518237"/>
                  <a:pt x="307219" y="524285"/>
                  <a:pt x="406400" y="483161"/>
                </a:cubicBezTo>
                <a:cubicBezTo>
                  <a:pt x="505581" y="442037"/>
                  <a:pt x="541867" y="338018"/>
                  <a:pt x="595086" y="265447"/>
                </a:cubicBezTo>
                <a:cubicBezTo>
                  <a:pt x="648305" y="192876"/>
                  <a:pt x="655562" y="91275"/>
                  <a:pt x="725714" y="47732"/>
                </a:cubicBezTo>
                <a:cubicBezTo>
                  <a:pt x="795866" y="4189"/>
                  <a:pt x="936171" y="11446"/>
                  <a:pt x="1016000" y="4189"/>
                </a:cubicBezTo>
                <a:cubicBezTo>
                  <a:pt x="1095829" y="-3068"/>
                  <a:pt x="1150257" y="560"/>
                  <a:pt x="1204686" y="4189"/>
                </a:cubicBezTo>
              </a:path>
            </a:pathLst>
          </a:custGeom>
          <a:noFill/>
          <a:ln w="38100">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8159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60B00C-C441-4DD8-8609-DA1DB9256923}"/>
              </a:ext>
            </a:extLst>
          </p:cNvPr>
          <p:cNvSpPr>
            <a:spLocks noGrp="1"/>
          </p:cNvSpPr>
          <p:nvPr>
            <p:ph type="title"/>
          </p:nvPr>
        </p:nvSpPr>
        <p:spPr/>
        <p:txBody>
          <a:bodyPr/>
          <a:lstStyle/>
          <a:p>
            <a:r>
              <a:rPr lang="en-US"/>
              <a:t>Changing the sampling frequency</a:t>
            </a:r>
          </a:p>
        </p:txBody>
      </p:sp>
      <p:sp>
        <p:nvSpPr>
          <p:cNvPr id="3" name="Segnaposto piè di pagina 2">
            <a:extLst>
              <a:ext uri="{FF2B5EF4-FFF2-40B4-BE49-F238E27FC236}">
                <a16:creationId xmlns:a16="http://schemas.microsoft.com/office/drawing/2014/main" id="{5CBE3418-0394-4579-BDB7-E614C4542801}"/>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6705C676-A657-46A0-9C1B-FCB3A1C2311C}"/>
              </a:ext>
            </a:extLst>
          </p:cNvPr>
          <p:cNvSpPr>
            <a:spLocks noGrp="1"/>
          </p:cNvSpPr>
          <p:nvPr>
            <p:ph type="sldNum" sz="quarter" idx="12"/>
          </p:nvPr>
        </p:nvSpPr>
        <p:spPr/>
        <p:txBody>
          <a:bodyPr/>
          <a:lstStyle/>
          <a:p>
            <a:fld id="{02055017-B6DE-4C35-A63B-40EADAC97849}" type="slidenum">
              <a:rPr lang="en-US" smtClean="0"/>
              <a:t>6</a:t>
            </a:fld>
            <a:endParaRPr lang="en-US" dirty="0"/>
          </a:p>
        </p:txBody>
      </p:sp>
      <p:pic>
        <p:nvPicPr>
          <p:cNvPr id="5" name="Elemento grafico 4">
            <a:extLst>
              <a:ext uri="{FF2B5EF4-FFF2-40B4-BE49-F238E27FC236}">
                <a16:creationId xmlns:a16="http://schemas.microsoft.com/office/drawing/2014/main" id="{46BA79F4-F0D3-4E9F-8E72-ACB281D37F1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75316" y="1512661"/>
            <a:ext cx="2409825" cy="1771650"/>
          </a:xfrm>
          <a:prstGeom prst="rect">
            <a:avLst/>
          </a:prstGeom>
        </p:spPr>
      </p:pic>
      <p:pic>
        <p:nvPicPr>
          <p:cNvPr id="6" name="Elemento grafico 5">
            <a:extLst>
              <a:ext uri="{FF2B5EF4-FFF2-40B4-BE49-F238E27FC236}">
                <a16:creationId xmlns:a16="http://schemas.microsoft.com/office/drawing/2014/main" id="{DCA081CF-9122-41F9-805B-814DB61E755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33048" y="3583214"/>
            <a:ext cx="3981450" cy="1762125"/>
          </a:xfrm>
          <a:prstGeom prst="rect">
            <a:avLst/>
          </a:prstGeom>
        </p:spPr>
      </p:pic>
      <p:sp>
        <p:nvSpPr>
          <p:cNvPr id="7" name="CasellaDiTesto 6">
            <a:extLst>
              <a:ext uri="{FF2B5EF4-FFF2-40B4-BE49-F238E27FC236}">
                <a16:creationId xmlns:a16="http://schemas.microsoft.com/office/drawing/2014/main" id="{F1CDD8FF-8ED6-4D70-96D1-79DCBBCBB337}"/>
              </a:ext>
            </a:extLst>
          </p:cNvPr>
          <p:cNvSpPr txBox="1"/>
          <p:nvPr/>
        </p:nvSpPr>
        <p:spPr>
          <a:xfrm>
            <a:off x="5625152" y="1263246"/>
            <a:ext cx="5248553" cy="1200329"/>
          </a:xfrm>
          <a:prstGeom prst="rect">
            <a:avLst/>
          </a:prstGeom>
          <a:noFill/>
        </p:spPr>
        <p:txBody>
          <a:bodyPr wrap="none" rtlCol="0">
            <a:spAutoFit/>
          </a:bodyPr>
          <a:lstStyle/>
          <a:p>
            <a:r>
              <a:rPr lang="en-US" sz="2400">
                <a:latin typeface="Arial" panose="020B0604020202020204" pitchFamily="34" charset="0"/>
                <a:cs typeface="Arial" panose="020B0604020202020204" pitchFamily="34" charset="0"/>
              </a:rPr>
              <a:t>The integral of the kT/C noise PSD is</a:t>
            </a:r>
          </a:p>
          <a:p>
            <a:r>
              <a:rPr lang="en-US" sz="2400">
                <a:latin typeface="Arial" panose="020B0604020202020204" pitchFamily="34" charset="0"/>
                <a:cs typeface="Arial" panose="020B0604020202020204" pitchFamily="34" charset="0"/>
              </a:rPr>
              <a:t> equal to </a:t>
            </a:r>
            <a:r>
              <a:rPr lang="en-US" sz="2400" i="1">
                <a:latin typeface="Arial" panose="020B0604020202020204" pitchFamily="34" charset="0"/>
                <a:cs typeface="Arial" panose="020B0604020202020204" pitchFamily="34" charset="0"/>
              </a:rPr>
              <a:t>kT/C</a:t>
            </a:r>
            <a:r>
              <a:rPr lang="en-US" sz="2400">
                <a:latin typeface="Arial" panose="020B0604020202020204" pitchFamily="34" charset="0"/>
                <a:cs typeface="Arial" panose="020B0604020202020204" pitchFamily="34" charset="0"/>
              </a:rPr>
              <a:t>, independently of the</a:t>
            </a:r>
          </a:p>
          <a:p>
            <a:r>
              <a:rPr lang="en-US" sz="2400">
                <a:latin typeface="Arial" panose="020B0604020202020204" pitchFamily="34" charset="0"/>
                <a:cs typeface="Arial" panose="020B0604020202020204" pitchFamily="34" charset="0"/>
              </a:rPr>
              <a:t> sampling frequency</a:t>
            </a:r>
          </a:p>
        </p:txBody>
      </p:sp>
      <p:sp>
        <p:nvSpPr>
          <p:cNvPr id="8" name="CasellaDiTesto 7">
            <a:extLst>
              <a:ext uri="{FF2B5EF4-FFF2-40B4-BE49-F238E27FC236}">
                <a16:creationId xmlns:a16="http://schemas.microsoft.com/office/drawing/2014/main" id="{31B6CB1D-CC23-438B-8FAB-410D2F3D1F52}"/>
              </a:ext>
            </a:extLst>
          </p:cNvPr>
          <p:cNvSpPr txBox="1"/>
          <p:nvPr/>
        </p:nvSpPr>
        <p:spPr>
          <a:xfrm>
            <a:off x="5625152" y="2771512"/>
            <a:ext cx="6365845" cy="1200329"/>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Increasing the sampling frequency, </a:t>
            </a:r>
          </a:p>
          <a:p>
            <a:r>
              <a:rPr lang="en-US" sz="2400" dirty="0">
                <a:latin typeface="Arial" panose="020B0604020202020204" pitchFamily="34" charset="0"/>
                <a:cs typeface="Arial" panose="020B0604020202020204" pitchFamily="34" charset="0"/>
              </a:rPr>
              <a:t>the PSD is reduced proportionally to maintain</a:t>
            </a:r>
          </a:p>
          <a:p>
            <a:r>
              <a:rPr lang="en-US" sz="2400" dirty="0">
                <a:latin typeface="Arial" panose="020B0604020202020204" pitchFamily="34" charset="0"/>
                <a:cs typeface="Arial" panose="020B0604020202020204" pitchFamily="34" charset="0"/>
              </a:rPr>
              <a:t>the integral constant</a:t>
            </a:r>
          </a:p>
        </p:txBody>
      </p:sp>
      <p:sp>
        <p:nvSpPr>
          <p:cNvPr id="9" name="CasellaDiTesto 8">
            <a:extLst>
              <a:ext uri="{FF2B5EF4-FFF2-40B4-BE49-F238E27FC236}">
                <a16:creationId xmlns:a16="http://schemas.microsoft.com/office/drawing/2014/main" id="{8B28B404-A57B-4612-B92A-717B718C39FD}"/>
              </a:ext>
            </a:extLst>
          </p:cNvPr>
          <p:cNvSpPr txBox="1"/>
          <p:nvPr/>
        </p:nvSpPr>
        <p:spPr>
          <a:xfrm>
            <a:off x="5625151" y="4145010"/>
            <a:ext cx="6247535"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In this way, filtering the output sequence in</a:t>
            </a:r>
          </a:p>
          <a:p>
            <a:r>
              <a:rPr lang="en-US" sz="2400" dirty="0">
                <a:latin typeface="Arial" panose="020B0604020202020204" pitchFamily="34" charset="0"/>
                <a:cs typeface="Arial" panose="020B0604020202020204" pitchFamily="34" charset="0"/>
              </a:rPr>
              <a:t>the discrete time domain (either by digital </a:t>
            </a:r>
          </a:p>
          <a:p>
            <a:r>
              <a:rPr lang="en-US" sz="2400" dirty="0">
                <a:latin typeface="Arial" panose="020B0604020202020204" pitchFamily="34" charset="0"/>
                <a:cs typeface="Arial" panose="020B0604020202020204" pitchFamily="34" charset="0"/>
              </a:rPr>
              <a:t>or analog processing), we get less noise in</a:t>
            </a:r>
          </a:p>
          <a:p>
            <a:r>
              <a:rPr lang="en-US" sz="2400" dirty="0">
                <a:latin typeface="Arial" panose="020B0604020202020204" pitchFamily="34" charset="0"/>
                <a:cs typeface="Arial" panose="020B0604020202020204" pitchFamily="34" charset="0"/>
              </a:rPr>
              <a:t> the signal bandwidth</a:t>
            </a:r>
          </a:p>
        </p:txBody>
      </p:sp>
    </p:spTree>
    <p:extLst>
      <p:ext uri="{BB962C8B-B14F-4D97-AF65-F5344CB8AC3E}">
        <p14:creationId xmlns:p14="http://schemas.microsoft.com/office/powerpoint/2010/main" val="1063408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433A55B-17D3-4C30-82FA-9F533F337CA1}"/>
              </a:ext>
            </a:extLst>
          </p:cNvPr>
          <p:cNvSpPr>
            <a:spLocks noGrp="1"/>
          </p:cNvSpPr>
          <p:nvPr>
            <p:ph type="title"/>
          </p:nvPr>
        </p:nvSpPr>
        <p:spPr>
          <a:xfrm>
            <a:off x="618824" y="164766"/>
            <a:ext cx="10515600" cy="662397"/>
          </a:xfrm>
        </p:spPr>
        <p:txBody>
          <a:bodyPr/>
          <a:lstStyle/>
          <a:p>
            <a:r>
              <a:rPr lang="en-US"/>
              <a:t>kT/C noise in summary</a:t>
            </a:r>
          </a:p>
        </p:txBody>
      </p:sp>
      <p:sp>
        <p:nvSpPr>
          <p:cNvPr id="3" name="Segnaposto piè di pagina 2">
            <a:extLst>
              <a:ext uri="{FF2B5EF4-FFF2-40B4-BE49-F238E27FC236}">
                <a16:creationId xmlns:a16="http://schemas.microsoft.com/office/drawing/2014/main" id="{D2EDFCDF-1D2B-43FE-AF20-88A6503A3AF1}"/>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42ECBBCF-7E1E-441B-9307-D77815B55916}"/>
              </a:ext>
            </a:extLst>
          </p:cNvPr>
          <p:cNvSpPr>
            <a:spLocks noGrp="1"/>
          </p:cNvSpPr>
          <p:nvPr>
            <p:ph type="sldNum" sz="quarter" idx="12"/>
          </p:nvPr>
        </p:nvSpPr>
        <p:spPr/>
        <p:txBody>
          <a:bodyPr/>
          <a:lstStyle/>
          <a:p>
            <a:fld id="{02055017-B6DE-4C35-A63B-40EADAC97849}" type="slidenum">
              <a:rPr lang="en-US" smtClean="0"/>
              <a:t>7</a:t>
            </a:fld>
            <a:endParaRPr lang="en-US" dirty="0"/>
          </a:p>
        </p:txBody>
      </p:sp>
      <p:sp>
        <p:nvSpPr>
          <p:cNvPr id="5" name="CasellaDiTesto 4">
            <a:extLst>
              <a:ext uri="{FF2B5EF4-FFF2-40B4-BE49-F238E27FC236}">
                <a16:creationId xmlns:a16="http://schemas.microsoft.com/office/drawing/2014/main" id="{74E0B5D2-9861-48C8-A40E-B834E8E50F22}"/>
              </a:ext>
            </a:extLst>
          </p:cNvPr>
          <p:cNvSpPr txBox="1"/>
          <p:nvPr/>
        </p:nvSpPr>
        <p:spPr>
          <a:xfrm>
            <a:off x="838200" y="920105"/>
            <a:ext cx="10076848" cy="4462760"/>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400" dirty="0" err="1">
                <a:latin typeface="Arial" panose="020B0604020202020204" pitchFamily="34" charset="0"/>
                <a:cs typeface="Arial" panose="020B0604020202020204" pitchFamily="34" charset="0"/>
              </a:rPr>
              <a:t>kT</a:t>
            </a:r>
            <a:r>
              <a:rPr lang="en-US" sz="2400" dirty="0">
                <a:latin typeface="Arial" panose="020B0604020202020204" pitchFamily="34" charset="0"/>
                <a:cs typeface="Arial" panose="020B0604020202020204" pitchFamily="34" charset="0"/>
              </a:rPr>
              <a:t>/C noise is always present when we sample a voltage on a capacitor. The mean-square voltage of the samples is equal to </a:t>
            </a:r>
            <a:r>
              <a:rPr lang="en-US" sz="2400" dirty="0" err="1">
                <a:latin typeface="Arial" panose="020B0604020202020204" pitchFamily="34" charset="0"/>
                <a:cs typeface="Arial" panose="020B0604020202020204" pitchFamily="34" charset="0"/>
              </a:rPr>
              <a:t>kT</a:t>
            </a:r>
            <a:r>
              <a:rPr lang="en-US" sz="2400" dirty="0">
                <a:latin typeface="Arial" panose="020B0604020202020204" pitchFamily="34" charset="0"/>
                <a:cs typeface="Arial" panose="020B0604020202020204" pitchFamily="34" charset="0"/>
              </a:rPr>
              <a:t>/C and is independent on the series resistances of the switch, voltage source and capacitor. </a:t>
            </a:r>
          </a:p>
          <a:p>
            <a:pPr marL="342900" indent="-34290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The result of sampling with a uniform sampling period produces a discrete time sequence affected by </a:t>
            </a:r>
            <a:r>
              <a:rPr lang="en-US" sz="2400" dirty="0" err="1">
                <a:latin typeface="Arial" panose="020B0604020202020204" pitchFamily="34" charset="0"/>
                <a:cs typeface="Arial" panose="020B0604020202020204" pitchFamily="34" charset="0"/>
              </a:rPr>
              <a:t>kT</a:t>
            </a:r>
            <a:r>
              <a:rPr lang="en-US" sz="2400" dirty="0">
                <a:latin typeface="Arial" panose="020B0604020202020204" pitchFamily="34" charset="0"/>
                <a:cs typeface="Arial" panose="020B0604020202020204" pitchFamily="34" charset="0"/>
              </a:rPr>
              <a:t>/C noise.</a:t>
            </a:r>
          </a:p>
          <a:p>
            <a:pPr marL="342900" indent="-34290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If the sampling frequency </a:t>
            </a:r>
            <a:r>
              <a:rPr lang="en-US" sz="2400" i="1" dirty="0" err="1">
                <a:latin typeface="Arial" panose="020B0604020202020204" pitchFamily="34" charset="0"/>
                <a:cs typeface="Arial" panose="020B0604020202020204" pitchFamily="34" charset="0"/>
              </a:rPr>
              <a:t>f</a:t>
            </a:r>
            <a:r>
              <a:rPr lang="en-US" sz="2400" i="1" baseline="-25000" dirty="0" err="1">
                <a:latin typeface="Arial" panose="020B0604020202020204" pitchFamily="34" charset="0"/>
                <a:cs typeface="Arial" panose="020B0604020202020204" pitchFamily="34" charset="0"/>
              </a:rPr>
              <a:t>S</a:t>
            </a:r>
            <a:r>
              <a:rPr lang="en-US" sz="2400" dirty="0">
                <a:latin typeface="Arial" panose="020B0604020202020204" pitchFamily="34" charset="0"/>
                <a:cs typeface="Arial" panose="020B0604020202020204" pitchFamily="34" charset="0"/>
              </a:rPr>
              <a:t> is &gt;&gt;</a:t>
            </a:r>
            <a:r>
              <a:rPr lang="en-US" sz="2400" i="1"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f</a:t>
            </a:r>
            <a:r>
              <a:rPr lang="en-US" sz="2400" i="1" baseline="-25000" dirty="0" err="1">
                <a:latin typeface="Arial" panose="020B0604020202020204" pitchFamily="34" charset="0"/>
                <a:cs typeface="Arial" panose="020B0604020202020204" pitchFamily="34" charset="0"/>
              </a:rPr>
              <a:t>p</a:t>
            </a:r>
            <a:r>
              <a:rPr lang="en-US" sz="2400" dirty="0">
                <a:latin typeface="Arial" panose="020B0604020202020204" pitchFamily="34" charset="0"/>
                <a:cs typeface="Arial" panose="020B0604020202020204" pitchFamily="34" charset="0"/>
              </a:rPr>
              <a:t>, then the PSD of the </a:t>
            </a:r>
            <a:r>
              <a:rPr lang="en-US" sz="2400" dirty="0" err="1">
                <a:latin typeface="Arial" panose="020B0604020202020204" pitchFamily="34" charset="0"/>
                <a:cs typeface="Arial" panose="020B0604020202020204" pitchFamily="34" charset="0"/>
              </a:rPr>
              <a:t>kT</a:t>
            </a:r>
            <a:r>
              <a:rPr lang="en-US" sz="2400" dirty="0">
                <a:latin typeface="Arial" panose="020B0604020202020204" pitchFamily="34" charset="0"/>
                <a:cs typeface="Arial" panose="020B0604020202020204" pitchFamily="34" charset="0"/>
              </a:rPr>
              <a:t>/C noise is constant over the DT-frequency interval -</a:t>
            </a:r>
            <a:r>
              <a:rPr lang="en-US" sz="2400" i="1" dirty="0" err="1">
                <a:latin typeface="Arial" panose="020B0604020202020204" pitchFamily="34" charset="0"/>
                <a:cs typeface="Arial" panose="020B0604020202020204" pitchFamily="34" charset="0"/>
              </a:rPr>
              <a:t>f</a:t>
            </a:r>
            <a:r>
              <a:rPr lang="en-US" sz="2400" i="1" baseline="-25000" dirty="0" err="1">
                <a:latin typeface="Arial" panose="020B0604020202020204" pitchFamily="34" charset="0"/>
                <a:cs typeface="Arial" panose="020B0604020202020204" pitchFamily="34" charset="0"/>
              </a:rPr>
              <a:t>S</a:t>
            </a:r>
            <a:r>
              <a:rPr lang="en-US" sz="2400" dirty="0">
                <a:latin typeface="Arial" panose="020B0604020202020204" pitchFamily="34" charset="0"/>
                <a:cs typeface="Arial" panose="020B0604020202020204" pitchFamily="34" charset="0"/>
              </a:rPr>
              <a:t>/2, </a:t>
            </a:r>
            <a:r>
              <a:rPr lang="en-US" sz="2400" i="1" dirty="0" err="1">
                <a:latin typeface="Arial" panose="020B0604020202020204" pitchFamily="34" charset="0"/>
                <a:cs typeface="Arial" panose="020B0604020202020204" pitchFamily="34" charset="0"/>
              </a:rPr>
              <a:t>f</a:t>
            </a:r>
            <a:r>
              <a:rPr lang="en-US" sz="2400" i="1" baseline="-25000" dirty="0" err="1">
                <a:latin typeface="Arial" panose="020B0604020202020204" pitchFamily="34" charset="0"/>
                <a:cs typeface="Arial" panose="020B0604020202020204" pitchFamily="34" charset="0"/>
              </a:rPr>
              <a:t>S</a:t>
            </a:r>
            <a:r>
              <a:rPr lang="en-US" sz="2400" dirty="0">
                <a:latin typeface="Arial" panose="020B0604020202020204" pitchFamily="34" charset="0"/>
                <a:cs typeface="Arial" panose="020B0604020202020204" pitchFamily="34" charset="0"/>
              </a:rPr>
              <a:t>/2. </a:t>
            </a:r>
          </a:p>
          <a:p>
            <a:pPr marL="342900" indent="-34290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Sometimes it is convenient to refer to the noise in terms of charge accumulated into the capacitor. In this case:</a:t>
            </a:r>
          </a:p>
          <a:p>
            <a:pPr>
              <a:spcAft>
                <a:spcPts val="600"/>
              </a:spcAft>
            </a:pPr>
            <a:endParaRPr lang="en-US" sz="2400" dirty="0">
              <a:latin typeface="Arial" panose="020B0604020202020204" pitchFamily="34" charset="0"/>
              <a:cs typeface="Arial" panose="020B0604020202020204" pitchFamily="34" charset="0"/>
            </a:endParaRPr>
          </a:p>
        </p:txBody>
      </p:sp>
      <p:graphicFrame>
        <p:nvGraphicFramePr>
          <p:cNvPr id="6" name="Oggetto 5">
            <a:extLst>
              <a:ext uri="{FF2B5EF4-FFF2-40B4-BE49-F238E27FC236}">
                <a16:creationId xmlns:a16="http://schemas.microsoft.com/office/drawing/2014/main" id="{9C0BCA30-248B-4E73-82D8-9A3EAEFAB08C}"/>
              </a:ext>
            </a:extLst>
          </p:cNvPr>
          <p:cNvGraphicFramePr>
            <a:graphicFrameLocks noChangeAspect="1"/>
          </p:cNvGraphicFramePr>
          <p:nvPr>
            <p:extLst>
              <p:ext uri="{D42A27DB-BD31-4B8C-83A1-F6EECF244321}">
                <p14:modId xmlns:p14="http://schemas.microsoft.com/office/powerpoint/2010/main" val="940680184"/>
              </p:ext>
            </p:extLst>
          </p:nvPr>
        </p:nvGraphicFramePr>
        <p:xfrm>
          <a:off x="2222767" y="5329049"/>
          <a:ext cx="1257300" cy="482600"/>
        </p:xfrm>
        <a:graphic>
          <a:graphicData uri="http://schemas.openxmlformats.org/presentationml/2006/ole">
            <mc:AlternateContent xmlns:mc="http://schemas.openxmlformats.org/markup-compatibility/2006">
              <mc:Choice xmlns:v="urn:schemas-microsoft-com:vml" Requires="v">
                <p:oleObj spid="_x0000_s4186" name="Equation" r:id="rId3" imgW="596880" imgH="228600" progId="Equation.DSMT4">
                  <p:embed/>
                </p:oleObj>
              </mc:Choice>
              <mc:Fallback>
                <p:oleObj name="Equation" r:id="rId3" imgW="596880" imgH="228600" progId="Equation.DSMT4">
                  <p:embed/>
                  <p:pic>
                    <p:nvPicPr>
                      <p:cNvPr id="9" name="Oggetto 8">
                        <a:extLst>
                          <a:ext uri="{FF2B5EF4-FFF2-40B4-BE49-F238E27FC236}">
                            <a16:creationId xmlns:a16="http://schemas.microsoft.com/office/drawing/2014/main" id="{9FCDB703-4027-4C27-9E77-80F3C4116545}"/>
                          </a:ext>
                        </a:extLst>
                      </p:cNvPr>
                      <p:cNvPicPr>
                        <a:picLocks noChangeAspect="1" noChangeArrowheads="1"/>
                      </p:cNvPicPr>
                      <p:nvPr/>
                    </p:nvPicPr>
                    <p:blipFill>
                      <a:blip r:embed="rId4"/>
                      <a:srcRect/>
                      <a:stretch>
                        <a:fillRect/>
                      </a:stretch>
                    </p:blipFill>
                    <p:spPr bwMode="auto">
                      <a:xfrm>
                        <a:off x="2222767" y="5329049"/>
                        <a:ext cx="1257300" cy="482600"/>
                      </a:xfrm>
                      <a:prstGeom prst="rect">
                        <a:avLst/>
                      </a:prstGeom>
                      <a:noFill/>
                    </p:spPr>
                  </p:pic>
                </p:oleObj>
              </mc:Fallback>
            </mc:AlternateContent>
          </a:graphicData>
        </a:graphic>
      </p:graphicFrame>
      <p:graphicFrame>
        <p:nvGraphicFramePr>
          <p:cNvPr id="7" name="Oggetto 6">
            <a:extLst>
              <a:ext uri="{FF2B5EF4-FFF2-40B4-BE49-F238E27FC236}">
                <a16:creationId xmlns:a16="http://schemas.microsoft.com/office/drawing/2014/main" id="{1D10FB7B-87E2-4B47-A9FE-E2BE5A9B436A}"/>
              </a:ext>
            </a:extLst>
          </p:cNvPr>
          <p:cNvGraphicFramePr>
            <a:graphicFrameLocks noChangeAspect="1"/>
          </p:cNvGraphicFramePr>
          <p:nvPr>
            <p:extLst>
              <p:ext uri="{D42A27DB-BD31-4B8C-83A1-F6EECF244321}">
                <p14:modId xmlns:p14="http://schemas.microsoft.com/office/powerpoint/2010/main" val="3863341928"/>
              </p:ext>
            </p:extLst>
          </p:nvPr>
        </p:nvGraphicFramePr>
        <p:xfrm>
          <a:off x="5163970" y="5156813"/>
          <a:ext cx="4067175" cy="830262"/>
        </p:xfrm>
        <a:graphic>
          <a:graphicData uri="http://schemas.openxmlformats.org/presentationml/2006/ole">
            <mc:AlternateContent xmlns:mc="http://schemas.openxmlformats.org/markup-compatibility/2006">
              <mc:Choice xmlns:v="urn:schemas-microsoft-com:vml" Requires="v">
                <p:oleObj spid="_x0000_s4187" name="Equation" r:id="rId5" imgW="1930320" imgH="393480" progId="Equation.DSMT4">
                  <p:embed/>
                </p:oleObj>
              </mc:Choice>
              <mc:Fallback>
                <p:oleObj name="Equation" r:id="rId5" imgW="1930320" imgH="393480" progId="Equation.DSMT4">
                  <p:embed/>
                  <p:pic>
                    <p:nvPicPr>
                      <p:cNvPr id="6" name="Oggetto 5">
                        <a:extLst>
                          <a:ext uri="{FF2B5EF4-FFF2-40B4-BE49-F238E27FC236}">
                            <a16:creationId xmlns:a16="http://schemas.microsoft.com/office/drawing/2014/main" id="{9C0BCA30-248B-4E73-82D8-9A3EAEFAB08C}"/>
                          </a:ext>
                        </a:extLst>
                      </p:cNvPr>
                      <p:cNvPicPr>
                        <a:picLocks noChangeAspect="1" noChangeArrowheads="1"/>
                      </p:cNvPicPr>
                      <p:nvPr/>
                    </p:nvPicPr>
                    <p:blipFill>
                      <a:blip r:embed="rId6"/>
                      <a:srcRect/>
                      <a:stretch>
                        <a:fillRect/>
                      </a:stretch>
                    </p:blipFill>
                    <p:spPr bwMode="auto">
                      <a:xfrm>
                        <a:off x="5163970" y="5156813"/>
                        <a:ext cx="4067175" cy="830262"/>
                      </a:xfrm>
                      <a:prstGeom prst="rect">
                        <a:avLst/>
                      </a:prstGeom>
                      <a:noFill/>
                    </p:spPr>
                  </p:pic>
                </p:oleObj>
              </mc:Fallback>
            </mc:AlternateContent>
          </a:graphicData>
        </a:graphic>
      </p:graphicFrame>
    </p:spTree>
    <p:extLst>
      <p:ext uri="{BB962C8B-B14F-4D97-AF65-F5344CB8AC3E}">
        <p14:creationId xmlns:p14="http://schemas.microsoft.com/office/powerpoint/2010/main" val="2443402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AD79186-425F-49DA-BEBB-6D90E2641CAF}"/>
              </a:ext>
            </a:extLst>
          </p:cNvPr>
          <p:cNvSpPr>
            <a:spLocks noGrp="1"/>
          </p:cNvSpPr>
          <p:nvPr>
            <p:ph type="title"/>
          </p:nvPr>
        </p:nvSpPr>
        <p:spPr>
          <a:xfrm>
            <a:off x="1024900" y="293859"/>
            <a:ext cx="10515600" cy="662397"/>
          </a:xfrm>
        </p:spPr>
        <p:txBody>
          <a:bodyPr>
            <a:normAutofit fontScale="90000"/>
          </a:bodyPr>
          <a:lstStyle/>
          <a:p>
            <a:r>
              <a:rPr lang="en-US"/>
              <a:t>The </a:t>
            </a:r>
            <a:r>
              <a:rPr lang="en-US" b="1" u="sng"/>
              <a:t>charge injection</a:t>
            </a:r>
            <a:r>
              <a:rPr lang="en-US" b="1"/>
              <a:t> </a:t>
            </a:r>
            <a:r>
              <a:rPr lang="en-US"/>
              <a:t>phenomenon: a systematic error in SC circuits</a:t>
            </a:r>
          </a:p>
        </p:txBody>
      </p:sp>
      <p:sp>
        <p:nvSpPr>
          <p:cNvPr id="3" name="Segnaposto piè di pagina 2">
            <a:extLst>
              <a:ext uri="{FF2B5EF4-FFF2-40B4-BE49-F238E27FC236}">
                <a16:creationId xmlns:a16="http://schemas.microsoft.com/office/drawing/2014/main" id="{A67DD8FC-4198-444A-B80F-4269AAB729F2}"/>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412BC233-9B0A-4579-A160-0BECE779EE6E}"/>
              </a:ext>
            </a:extLst>
          </p:cNvPr>
          <p:cNvSpPr>
            <a:spLocks noGrp="1"/>
          </p:cNvSpPr>
          <p:nvPr>
            <p:ph type="sldNum" sz="quarter" idx="12"/>
          </p:nvPr>
        </p:nvSpPr>
        <p:spPr/>
        <p:txBody>
          <a:bodyPr/>
          <a:lstStyle/>
          <a:p>
            <a:fld id="{02055017-B6DE-4C35-A63B-40EADAC97849}" type="slidenum">
              <a:rPr lang="en-US" smtClean="0"/>
              <a:t>8</a:t>
            </a:fld>
            <a:endParaRPr lang="en-US" dirty="0"/>
          </a:p>
        </p:txBody>
      </p:sp>
      <p:sp>
        <p:nvSpPr>
          <p:cNvPr id="5" name="CasellaDiTesto 4">
            <a:extLst>
              <a:ext uri="{FF2B5EF4-FFF2-40B4-BE49-F238E27FC236}">
                <a16:creationId xmlns:a16="http://schemas.microsoft.com/office/drawing/2014/main" id="{B2DB993A-CD81-44B8-8222-8C802A2283BA}"/>
              </a:ext>
            </a:extLst>
          </p:cNvPr>
          <p:cNvSpPr txBox="1"/>
          <p:nvPr/>
        </p:nvSpPr>
        <p:spPr>
          <a:xfrm>
            <a:off x="840607" y="1051367"/>
            <a:ext cx="9432758"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Differently from the </a:t>
            </a:r>
            <a:r>
              <a:rPr lang="en-US" sz="2400" dirty="0" err="1">
                <a:latin typeface="Arial" panose="020B0604020202020204" pitchFamily="34" charset="0"/>
                <a:cs typeface="Arial" panose="020B0604020202020204" pitchFamily="34" charset="0"/>
              </a:rPr>
              <a:t>kT</a:t>
            </a:r>
            <a:r>
              <a:rPr lang="en-US" sz="2400" dirty="0">
                <a:latin typeface="Arial" panose="020B0604020202020204" pitchFamily="34" charset="0"/>
                <a:cs typeface="Arial" panose="020B0604020202020204" pitchFamily="34" charset="0"/>
              </a:rPr>
              <a:t>/C noise, charge injection is due to switch </a:t>
            </a:r>
            <a:r>
              <a:rPr lang="en-US" sz="2400" b="1" dirty="0">
                <a:latin typeface="Arial" panose="020B0604020202020204" pitchFamily="34" charset="0"/>
                <a:cs typeface="Arial" panose="020B0604020202020204" pitchFamily="34" charset="0"/>
              </a:rPr>
              <a:t>non-idealities</a:t>
            </a:r>
            <a:r>
              <a:rPr lang="en-US" sz="2400" dirty="0">
                <a:latin typeface="Arial" panose="020B0604020202020204" pitchFamily="34" charset="0"/>
                <a:cs typeface="Arial" panose="020B0604020202020204" pitchFamily="34" charset="0"/>
              </a:rPr>
              <a:t> </a:t>
            </a:r>
          </a:p>
        </p:txBody>
      </p:sp>
      <p:sp>
        <p:nvSpPr>
          <p:cNvPr id="6" name="CasellaDiTesto 5">
            <a:extLst>
              <a:ext uri="{FF2B5EF4-FFF2-40B4-BE49-F238E27FC236}">
                <a16:creationId xmlns:a16="http://schemas.microsoft.com/office/drawing/2014/main" id="{957F65E6-B664-41A3-8EC7-DB06D20F8E27}"/>
              </a:ext>
            </a:extLst>
          </p:cNvPr>
          <p:cNvSpPr txBox="1"/>
          <p:nvPr/>
        </p:nvSpPr>
        <p:spPr>
          <a:xfrm>
            <a:off x="4005577" y="1829573"/>
            <a:ext cx="2877954" cy="461665"/>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The n-MOS switch</a:t>
            </a:r>
            <a:endParaRPr lang="en-US" sz="2400" dirty="0">
              <a:latin typeface="Arial" panose="020B0604020202020204" pitchFamily="34" charset="0"/>
              <a:cs typeface="Arial" panose="020B0604020202020204" pitchFamily="34" charset="0"/>
            </a:endParaRPr>
          </a:p>
        </p:txBody>
      </p:sp>
      <p:pic>
        <p:nvPicPr>
          <p:cNvPr id="5122" name="Picture 2">
            <a:extLst>
              <a:ext uri="{FF2B5EF4-FFF2-40B4-BE49-F238E27FC236}">
                <a16:creationId xmlns:a16="http://schemas.microsoft.com/office/drawing/2014/main" id="{13B0B0A7-5279-4D95-9190-3D95C665B42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94266" y="2456358"/>
            <a:ext cx="6525440" cy="1517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sellaDiTesto 6">
            <a:extLst>
              <a:ext uri="{FF2B5EF4-FFF2-40B4-BE49-F238E27FC236}">
                <a16:creationId xmlns:a16="http://schemas.microsoft.com/office/drawing/2014/main" id="{B502678E-5AA0-463C-952E-8ED986967C31}"/>
              </a:ext>
            </a:extLst>
          </p:cNvPr>
          <p:cNvSpPr txBox="1"/>
          <p:nvPr/>
        </p:nvSpPr>
        <p:spPr>
          <a:xfrm>
            <a:off x="836546" y="4139457"/>
            <a:ext cx="9722367" cy="2308324"/>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Presence of overlap capacitance between the switch terminals and the control voltage</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In the on-state, there is charge accumulated into the channel (the mobile charge) that have to be drawn from the drain and source where it has to be pushed back when the switch is turned off</a:t>
            </a: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2594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8D358A-FCFF-4925-977C-65ED48E428E1}"/>
              </a:ext>
            </a:extLst>
          </p:cNvPr>
          <p:cNvSpPr>
            <a:spLocks noGrp="1"/>
          </p:cNvSpPr>
          <p:nvPr>
            <p:ph type="title"/>
          </p:nvPr>
        </p:nvSpPr>
        <p:spPr/>
        <p:txBody>
          <a:bodyPr/>
          <a:lstStyle/>
          <a:p>
            <a:r>
              <a:rPr lang="en-US"/>
              <a:t>Charge injection during the on-to-off transient</a:t>
            </a:r>
          </a:p>
        </p:txBody>
      </p:sp>
      <p:sp>
        <p:nvSpPr>
          <p:cNvPr id="3" name="Segnaposto piè di pagina 2">
            <a:extLst>
              <a:ext uri="{FF2B5EF4-FFF2-40B4-BE49-F238E27FC236}">
                <a16:creationId xmlns:a16="http://schemas.microsoft.com/office/drawing/2014/main" id="{9F912F7E-C4DF-4900-A7EF-C752B13DEB01}"/>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0B5686D8-A1C2-4FC8-91CB-441D7901FA42}"/>
              </a:ext>
            </a:extLst>
          </p:cNvPr>
          <p:cNvSpPr>
            <a:spLocks noGrp="1"/>
          </p:cNvSpPr>
          <p:nvPr>
            <p:ph type="sldNum" sz="quarter" idx="12"/>
          </p:nvPr>
        </p:nvSpPr>
        <p:spPr/>
        <p:txBody>
          <a:bodyPr/>
          <a:lstStyle/>
          <a:p>
            <a:fld id="{02055017-B6DE-4C35-A63B-40EADAC97849}" type="slidenum">
              <a:rPr lang="en-US" smtClean="0"/>
              <a:t>9</a:t>
            </a:fld>
            <a:endParaRPr lang="en-US" dirty="0"/>
          </a:p>
        </p:txBody>
      </p:sp>
      <p:pic>
        <p:nvPicPr>
          <p:cNvPr id="6146" name="Picture 2">
            <a:extLst>
              <a:ext uri="{FF2B5EF4-FFF2-40B4-BE49-F238E27FC236}">
                <a16:creationId xmlns:a16="http://schemas.microsoft.com/office/drawing/2014/main" id="{C374B074-E9B5-4C0E-87BE-E0D80A788D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963" y="1348832"/>
            <a:ext cx="9755581" cy="2055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3">
            <a:extLst>
              <a:ext uri="{FF2B5EF4-FFF2-40B4-BE49-F238E27FC236}">
                <a16:creationId xmlns:a16="http://schemas.microsoft.com/office/drawing/2014/main" id="{E3BA0FA1-A3DD-4A69-8ABC-651C5885106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90976" y="3802784"/>
            <a:ext cx="8337486" cy="2347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20496"/>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40000"/>
            <a:lumOff val="60000"/>
          </a:schemeClr>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1203</Words>
  <Application>Microsoft Office PowerPoint</Application>
  <PresentationFormat>Widescreen</PresentationFormat>
  <Paragraphs>165</Paragraphs>
  <Slides>26</Slides>
  <Notes>1</Notes>
  <HiddenSlides>0</HiddenSlides>
  <MMClips>0</MMClips>
  <ScaleCrop>false</ScaleCrop>
  <HeadingPairs>
    <vt:vector size="8" baseType="variant">
      <vt:variant>
        <vt:lpstr>Caratteri utilizzati</vt:lpstr>
      </vt:variant>
      <vt:variant>
        <vt:i4>4</vt:i4>
      </vt:variant>
      <vt:variant>
        <vt:lpstr>Tema</vt:lpstr>
      </vt:variant>
      <vt:variant>
        <vt:i4>1</vt:i4>
      </vt:variant>
      <vt:variant>
        <vt:lpstr>Server OLE incorporati</vt:lpstr>
      </vt:variant>
      <vt:variant>
        <vt:i4>2</vt:i4>
      </vt:variant>
      <vt:variant>
        <vt:lpstr>Titoli diapositive</vt:lpstr>
      </vt:variant>
      <vt:variant>
        <vt:i4>26</vt:i4>
      </vt:variant>
    </vt:vector>
  </HeadingPairs>
  <TitlesOfParts>
    <vt:vector size="33" baseType="lpstr">
      <vt:lpstr>Arial</vt:lpstr>
      <vt:lpstr>Calibri</vt:lpstr>
      <vt:lpstr>Cambria Math</vt:lpstr>
      <vt:lpstr>Symbol</vt:lpstr>
      <vt:lpstr>Tema di Office</vt:lpstr>
      <vt:lpstr>Equation</vt:lpstr>
      <vt:lpstr>MathType 6.0 Equation</vt:lpstr>
      <vt:lpstr>General considerations on switched capacitor (SC) circuits</vt:lpstr>
      <vt:lpstr>Random nature of Ve</vt:lpstr>
      <vt:lpstr>Origin of the kT/C noise</vt:lpstr>
      <vt:lpstr>Origin of the kT/C noise</vt:lpstr>
      <vt:lpstr>kT/C noise as a result of continuous time noise sampling </vt:lpstr>
      <vt:lpstr>Changing the sampling frequency</vt:lpstr>
      <vt:lpstr>kT/C noise in summary</vt:lpstr>
      <vt:lpstr>The charge injection phenomenon: a systematic error in SC circuits</vt:lpstr>
      <vt:lpstr>Charge injection during the on-to-off transient</vt:lpstr>
      <vt:lpstr>Charge injection in the pass-gate (transmission gate) </vt:lpstr>
      <vt:lpstr>Signal independent charge injection compensation </vt:lpstr>
      <vt:lpstr>The input voltage of op-amps in the presence of noise</vt:lpstr>
      <vt:lpstr>The input voltage of op-amps in the presence of noise</vt:lpstr>
      <vt:lpstr>The input voltage of op-amps in the presence of noise</vt:lpstr>
      <vt:lpstr>A few examples</vt:lpstr>
      <vt:lpstr>Charges through capacitors: convenctions</vt:lpstr>
      <vt:lpstr>SC interface for capacitive sensors</vt:lpstr>
      <vt:lpstr>Phase 1: Capacitor voltages</vt:lpstr>
      <vt:lpstr>Transition to phase 2</vt:lpstr>
      <vt:lpstr>The intermediate phase "i"</vt:lpstr>
      <vt:lpstr>Phase 1 to phase 2 transition</vt:lpstr>
      <vt:lpstr>Phase 2 voltages</vt:lpstr>
      <vt:lpstr>Phase 2 output voltage</vt:lpstr>
      <vt:lpstr>Output voltage components</vt:lpstr>
      <vt:lpstr>Example: DR of the SC interface considering only kT/C noise</vt:lpstr>
      <vt:lpstr>Example: DR of the SC interface considering only kT/C noise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pc</dc:creator>
  <cp:lastModifiedBy>Paolo Bruschi</cp:lastModifiedBy>
  <cp:revision>479</cp:revision>
  <dcterms:created xsi:type="dcterms:W3CDTF">2015-02-03T16:10:37Z</dcterms:created>
  <dcterms:modified xsi:type="dcterms:W3CDTF">2020-10-23T16:44:08Z</dcterms:modified>
</cp:coreProperties>
</file>