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1"/>
  </p:sldMasterIdLst>
  <p:notesMasterIdLst>
    <p:notesMasterId r:id="rId39"/>
  </p:notesMasterIdLst>
  <p:handoutMasterIdLst>
    <p:handoutMasterId r:id="rId40"/>
  </p:handoutMasterIdLst>
  <p:sldIdLst>
    <p:sldId id="256" r:id="rId2"/>
    <p:sldId id="317" r:id="rId3"/>
    <p:sldId id="319" r:id="rId4"/>
    <p:sldId id="373" r:id="rId5"/>
    <p:sldId id="321" r:id="rId6"/>
    <p:sldId id="323" r:id="rId7"/>
    <p:sldId id="325" r:id="rId8"/>
    <p:sldId id="327" r:id="rId9"/>
    <p:sldId id="328" r:id="rId10"/>
    <p:sldId id="331" r:id="rId11"/>
    <p:sldId id="332" r:id="rId12"/>
    <p:sldId id="324" r:id="rId13"/>
    <p:sldId id="374" r:id="rId14"/>
    <p:sldId id="333" r:id="rId15"/>
    <p:sldId id="336" r:id="rId16"/>
    <p:sldId id="334" r:id="rId17"/>
    <p:sldId id="337" r:id="rId18"/>
    <p:sldId id="341" r:id="rId19"/>
    <p:sldId id="343" r:id="rId20"/>
    <p:sldId id="342" r:id="rId21"/>
    <p:sldId id="358" r:id="rId22"/>
    <p:sldId id="344" r:id="rId23"/>
    <p:sldId id="361" r:id="rId24"/>
    <p:sldId id="360" r:id="rId25"/>
    <p:sldId id="375" r:id="rId26"/>
    <p:sldId id="367" r:id="rId27"/>
    <p:sldId id="381" r:id="rId28"/>
    <p:sldId id="368" r:id="rId29"/>
    <p:sldId id="380" r:id="rId30"/>
    <p:sldId id="379" r:id="rId31"/>
    <p:sldId id="372" r:id="rId32"/>
    <p:sldId id="369" r:id="rId33"/>
    <p:sldId id="377" r:id="rId34"/>
    <p:sldId id="378" r:id="rId35"/>
    <p:sldId id="371" r:id="rId36"/>
    <p:sldId id="370" r:id="rId37"/>
    <p:sldId id="376" r:id="rId3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9" autoAdjust="0"/>
    <p:restoredTop sz="69122" autoAdjust="0"/>
  </p:normalViewPr>
  <p:slideViewPr>
    <p:cSldViewPr snapToGrid="0">
      <p:cViewPr>
        <p:scale>
          <a:sx n="100" d="100"/>
          <a:sy n="100" d="100"/>
        </p:scale>
        <p:origin x="1050" y="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7AE6559-1731-4394-BFA2-8B24E1F4BFCC}" type="datetimeFigureOut">
              <a:rPr lang="it-IT"/>
              <a:pPr>
                <a:defRPr/>
              </a:pPr>
              <a:t>27/11/2020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CD930-2AA3-4899-9F52-BFD4C1B5E1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2599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4BEB509-A667-4A4C-9947-1DC0BB67A6E1}" type="datetimeFigureOut">
              <a:rPr lang="it-IT"/>
              <a:pPr>
                <a:defRPr/>
              </a:pPr>
              <a:t>27/11/2020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475C44A-6A34-4D79-B1F2-8DC9ADDF3ED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60787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345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521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/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/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/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44E78-7BBE-4837-8563-111090ECE81E}" type="datetime1">
              <a:rPr lang="en-US"/>
              <a:pPr>
                <a:defRPr/>
              </a:pPr>
              <a:t>11/27/2020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/>
              <a:t>Paolo Bruschi- progettazione </a:t>
            </a:r>
            <a:r>
              <a:rPr lang="it-IT" dirty="0" err="1"/>
              <a:t>Mixed</a:t>
            </a:r>
            <a:r>
              <a:rPr lang="it-IT" dirty="0"/>
              <a:t> </a:t>
            </a:r>
            <a:r>
              <a:rPr lang="it-IT" dirty="0" err="1"/>
              <a:t>Signal</a:t>
            </a:r>
            <a:r>
              <a:rPr lang="it-IT" dirty="0"/>
              <a:t> – AA 2014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6B779-ED47-4146-8EE9-DF98A051CA35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94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B2D70-074A-44D5-8620-7AD5680B8ABB}" type="datetime1">
              <a:rPr lang="en-US"/>
              <a:pPr>
                <a:defRPr/>
              </a:pPr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Francesco Del Cesta - </a:t>
            </a:r>
            <a:r>
              <a:rPr lang="it-IT" err="1"/>
              <a:t>Analog</a:t>
            </a:r>
            <a:r>
              <a:rPr lang="it-IT"/>
              <a:t> Design - </a:t>
            </a:r>
            <a:r>
              <a:rPr lang="it-IT" err="1"/>
              <a:t>University</a:t>
            </a:r>
            <a:r>
              <a:rPr lang="it-IT"/>
              <a:t> of Pisa – PRIME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01ED5-5299-469F-92A1-ED7E09715F50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64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sz="80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sz="80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5A65F-1CB0-452A-B81C-51A0A12EBA00}" type="datetime1">
              <a:rPr lang="en-US"/>
              <a:pPr>
                <a:defRPr/>
              </a:pPr>
              <a:t>11/27/2020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Francesco Del Cesta - </a:t>
            </a:r>
            <a:r>
              <a:rPr lang="it-IT" err="1"/>
              <a:t>Analog</a:t>
            </a:r>
            <a:r>
              <a:rPr lang="it-IT"/>
              <a:t> Design - </a:t>
            </a:r>
            <a:r>
              <a:rPr lang="it-IT" err="1"/>
              <a:t>University</a:t>
            </a:r>
            <a:r>
              <a:rPr lang="it-IT"/>
              <a:t> of Pisa – PRIME 2013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BD0F6-8FC1-4FCC-9C98-78416BCABD27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967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797DF-70FF-4A2A-860B-E369CC85AD88}" type="datetime1">
              <a:rPr lang="en-US"/>
              <a:pPr>
                <a:defRPr/>
              </a:pPr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Francesco Del Cesta - </a:t>
            </a:r>
            <a:r>
              <a:rPr lang="it-IT" err="1"/>
              <a:t>Analog</a:t>
            </a:r>
            <a:r>
              <a:rPr lang="it-IT"/>
              <a:t> Design - </a:t>
            </a:r>
            <a:r>
              <a:rPr lang="it-IT" err="1"/>
              <a:t>University</a:t>
            </a:r>
            <a:r>
              <a:rPr lang="it-IT"/>
              <a:t> of Pisa – PRIME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26AA7-2A84-49CD-B392-483AE0D53157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621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sz="80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sz="80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85BDC-070D-48C4-938C-E46F11238409}" type="datetime1">
              <a:rPr lang="en-US"/>
              <a:pPr>
                <a:defRPr/>
              </a:pPr>
              <a:t>11/27/2020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Francesco Del Cesta - </a:t>
            </a:r>
            <a:r>
              <a:rPr lang="it-IT" err="1"/>
              <a:t>Analog</a:t>
            </a:r>
            <a:r>
              <a:rPr lang="it-IT"/>
              <a:t> Design - </a:t>
            </a:r>
            <a:r>
              <a:rPr lang="it-IT" err="1"/>
              <a:t>University</a:t>
            </a:r>
            <a:r>
              <a:rPr lang="it-IT"/>
              <a:t> of Pisa – PRIME 2013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3A9AA-E8DF-4B21-87E2-54B163AB86C6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5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EE68C-A749-416D-95BA-2491EEDDAF5A}" type="datetime1">
              <a:rPr lang="en-US"/>
              <a:pPr>
                <a:defRPr/>
              </a:pPr>
              <a:t>11/27/2020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Francesco Del Cesta - </a:t>
            </a:r>
            <a:r>
              <a:rPr lang="it-IT" err="1"/>
              <a:t>Analog</a:t>
            </a:r>
            <a:r>
              <a:rPr lang="it-IT"/>
              <a:t> Design - </a:t>
            </a:r>
            <a:r>
              <a:rPr lang="it-IT" err="1"/>
              <a:t>University</a:t>
            </a:r>
            <a:r>
              <a:rPr lang="it-IT"/>
              <a:t> of Pisa – PRIME 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A172E-B2C9-4832-91AF-88D31B2BBF1E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305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E2611-CF1C-46C9-A127-5076ED9347D2}" type="datetime1">
              <a:rPr lang="en-US"/>
              <a:pPr>
                <a:defRPr/>
              </a:pPr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Francesco Del Cesta - </a:t>
            </a:r>
            <a:r>
              <a:rPr lang="it-IT" err="1"/>
              <a:t>Analog</a:t>
            </a:r>
            <a:r>
              <a:rPr lang="it-IT"/>
              <a:t> Design - </a:t>
            </a:r>
            <a:r>
              <a:rPr lang="it-IT" err="1"/>
              <a:t>University</a:t>
            </a:r>
            <a:r>
              <a:rPr lang="it-IT"/>
              <a:t> of Pisa – PRIME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E8352-82F0-4B04-9D1F-6AEDE6862760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83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CAAA5-0106-4E3B-8DDA-965B8C9E102A}" type="datetime1">
              <a:rPr lang="en-US"/>
              <a:pPr>
                <a:defRPr/>
              </a:pPr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Francesco Del Cesta - </a:t>
            </a:r>
            <a:r>
              <a:rPr lang="it-IT" err="1"/>
              <a:t>Analog</a:t>
            </a:r>
            <a:r>
              <a:rPr lang="it-IT"/>
              <a:t> Design - </a:t>
            </a:r>
            <a:r>
              <a:rPr lang="it-IT" err="1"/>
              <a:t>University</a:t>
            </a:r>
            <a:r>
              <a:rPr lang="it-IT"/>
              <a:t> of Pisa – PRIME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23207-094B-4CFB-A432-CFF0CF585EB5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342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DAED2-222C-4CAB-9A1B-09814C41D5F2}" type="datetime1">
              <a:rPr lang="en-US"/>
              <a:pPr>
                <a:defRPr/>
              </a:pPr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Francesco Del Cesta - </a:t>
            </a:r>
            <a:r>
              <a:rPr lang="it-IT" err="1"/>
              <a:t>Analog</a:t>
            </a:r>
            <a:r>
              <a:rPr lang="it-IT"/>
              <a:t> Design - </a:t>
            </a:r>
            <a:r>
              <a:rPr lang="it-IT" err="1"/>
              <a:t>University</a:t>
            </a:r>
            <a:r>
              <a:rPr lang="it-IT"/>
              <a:t> of Pisa – PRIME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B3F2B-3DFC-40D8-9B07-836993E81004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8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1A5D7-AB6F-4ABA-9D5F-B5194520ED42}" type="datetime1">
              <a:rPr lang="en-US"/>
              <a:pPr>
                <a:defRPr/>
              </a:pPr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Francesco Del Cesta - </a:t>
            </a:r>
            <a:r>
              <a:rPr lang="it-IT" err="1"/>
              <a:t>Analog</a:t>
            </a:r>
            <a:r>
              <a:rPr lang="it-IT"/>
              <a:t> Design - </a:t>
            </a:r>
            <a:r>
              <a:rPr lang="it-IT" err="1"/>
              <a:t>University</a:t>
            </a:r>
            <a:r>
              <a:rPr lang="it-IT"/>
              <a:t> of Pisa – PRIME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F805B-5D15-4448-85C4-AE76E1A136E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14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25F00-79E5-4A47-BA32-236B07055F10}" type="datetime1">
              <a:rPr lang="en-US"/>
              <a:pPr>
                <a:defRPr/>
              </a:pPr>
              <a:t>11/27/2020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Francesco Del Cesta - </a:t>
            </a:r>
            <a:r>
              <a:rPr lang="it-IT" err="1"/>
              <a:t>Analog</a:t>
            </a:r>
            <a:r>
              <a:rPr lang="it-IT"/>
              <a:t> Design - </a:t>
            </a:r>
            <a:r>
              <a:rPr lang="it-IT" err="1"/>
              <a:t>University</a:t>
            </a:r>
            <a:r>
              <a:rPr lang="it-IT"/>
              <a:t> of Pisa – PRIME 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46F0E-0BE3-492F-911F-9F81C7A0A34D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6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E5FA2-B1E3-41EC-96A8-81559AC65B1C}" type="datetime1">
              <a:rPr lang="en-US"/>
              <a:pPr>
                <a:defRPr/>
              </a:pPr>
              <a:t>11/27/2020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Francesco Del Cesta - </a:t>
            </a:r>
            <a:r>
              <a:rPr lang="it-IT" err="1"/>
              <a:t>Analog</a:t>
            </a:r>
            <a:r>
              <a:rPr lang="it-IT"/>
              <a:t> Design - </a:t>
            </a:r>
            <a:r>
              <a:rPr lang="it-IT" err="1"/>
              <a:t>University</a:t>
            </a:r>
            <a:r>
              <a:rPr lang="it-IT"/>
              <a:t> of Pisa – PRIME 2013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F3C39-DB53-46D2-890D-D3650D61329A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13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A5714-94D8-48D9-8D58-4F33C524AD4A}" type="datetime1">
              <a:rPr lang="en-US"/>
              <a:pPr>
                <a:defRPr/>
              </a:pPr>
              <a:t>11/27/2020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Francesco Del Cesta - </a:t>
            </a:r>
            <a:r>
              <a:rPr lang="it-IT" err="1"/>
              <a:t>Analog</a:t>
            </a:r>
            <a:r>
              <a:rPr lang="it-IT"/>
              <a:t> Design - </a:t>
            </a:r>
            <a:r>
              <a:rPr lang="it-IT" err="1"/>
              <a:t>University</a:t>
            </a:r>
            <a:r>
              <a:rPr lang="it-IT"/>
              <a:t> of Pisa – PRIME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AA7BE-41F7-4A8B-91C6-7721E58D0413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51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C643B-C650-4EA9-9B52-BE63BA29F696}" type="datetime1">
              <a:rPr lang="en-US"/>
              <a:pPr>
                <a:defRPr/>
              </a:pPr>
              <a:t>11/27/2020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Francesco Del Cesta - </a:t>
            </a:r>
            <a:r>
              <a:rPr lang="it-IT" err="1"/>
              <a:t>Analog</a:t>
            </a:r>
            <a:r>
              <a:rPr lang="it-IT"/>
              <a:t> Design - </a:t>
            </a:r>
            <a:r>
              <a:rPr lang="it-IT" err="1"/>
              <a:t>University</a:t>
            </a:r>
            <a:r>
              <a:rPr lang="it-IT"/>
              <a:t> of Pisa – PRIME 2013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5814E-BE53-48DD-A4EE-76FE4C3CE3E0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6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CDC1D-7818-4F6E-B58A-F64002F76405}" type="datetime1">
              <a:rPr lang="en-US"/>
              <a:pPr>
                <a:defRPr/>
              </a:pPr>
              <a:t>11/27/2020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Francesco Del Cesta - </a:t>
            </a:r>
            <a:r>
              <a:rPr lang="it-IT" err="1"/>
              <a:t>Analog</a:t>
            </a:r>
            <a:r>
              <a:rPr lang="it-IT"/>
              <a:t> Design - </a:t>
            </a:r>
            <a:r>
              <a:rPr lang="it-IT" err="1"/>
              <a:t>University</a:t>
            </a:r>
            <a:r>
              <a:rPr lang="it-IT"/>
              <a:t> of Pisa – PRIME 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CF34-776D-4D2B-AA90-C3822393E34E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03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F674A-EBDB-4D63-A2E5-EEAA0B62E9CD}" type="datetime1">
              <a:rPr lang="en-US"/>
              <a:pPr>
                <a:defRPr/>
              </a:pPr>
              <a:t>11/27/2020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Francesco Del Cesta - </a:t>
            </a:r>
            <a:r>
              <a:rPr lang="it-IT" err="1"/>
              <a:t>Analog</a:t>
            </a:r>
            <a:r>
              <a:rPr lang="it-IT"/>
              <a:t> Design - </a:t>
            </a:r>
            <a:r>
              <a:rPr lang="it-IT" err="1"/>
              <a:t>University</a:t>
            </a:r>
            <a:r>
              <a:rPr lang="it-IT"/>
              <a:t> of Pisa – PRIME 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5608C-3456-4ED5-9678-33F256FC6477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3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EF925E-4DBC-4EF0-9D0C-073C3861915A}" type="datetime1">
              <a:rPr lang="en-US"/>
              <a:pPr>
                <a:defRPr/>
              </a:pPr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/>
              <a:t>Francesco Del Cesta - </a:t>
            </a:r>
            <a:r>
              <a:rPr lang="it-IT" err="1"/>
              <a:t>Analog</a:t>
            </a:r>
            <a:r>
              <a:rPr lang="it-IT"/>
              <a:t> Design - </a:t>
            </a:r>
            <a:r>
              <a:rPr lang="it-IT" err="1"/>
              <a:t>University</a:t>
            </a:r>
            <a:r>
              <a:rPr lang="it-IT"/>
              <a:t> of Pisa – PRIME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2AC06516-8D2D-43F3-BE18-6203B0292B03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8" r:id="rId11"/>
    <p:sldLayoutId id="2147483783" r:id="rId12"/>
    <p:sldLayoutId id="2147483789" r:id="rId13"/>
    <p:sldLayoutId id="2147483784" r:id="rId14"/>
    <p:sldLayoutId id="2147483785" r:id="rId15"/>
    <p:sldLayoutId id="2147483786" r:id="rId16"/>
  </p:sldLayoutIdLst>
  <p:hf sldNum="0"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ctrTitle"/>
          </p:nvPr>
        </p:nvSpPr>
        <p:spPr>
          <a:xfrm>
            <a:off x="950362" y="690465"/>
            <a:ext cx="6318250" cy="4057027"/>
          </a:xfrm>
        </p:spPr>
        <p:txBody>
          <a:bodyPr/>
          <a:lstStyle/>
          <a:p>
            <a:pPr algn="ctr">
              <a:lnSpc>
                <a:spcPts val="5500"/>
              </a:lnSpc>
            </a:pPr>
            <a:r>
              <a:rPr lang="en-US" sz="4800" dirty="0" err="1"/>
              <a:t>Flusso</a:t>
            </a:r>
            <a:r>
              <a:rPr lang="en-US" sz="4800" dirty="0"/>
              <a:t> di </a:t>
            </a:r>
            <a:r>
              <a:rPr lang="en-US" sz="4800" dirty="0" err="1"/>
              <a:t>Progetto</a:t>
            </a:r>
            <a:br>
              <a:rPr lang="en-US" sz="4800" dirty="0"/>
            </a:br>
            <a:r>
              <a:rPr lang="en-US" sz="4800" dirty="0"/>
              <a:t>Mixed Signal</a:t>
            </a:r>
            <a:br>
              <a:rPr lang="en-US" sz="4800" dirty="0"/>
            </a:br>
            <a:r>
              <a:rPr lang="en-US" sz="4800" dirty="0"/>
              <a:t>Analog Centric </a:t>
            </a:r>
            <a:br>
              <a:rPr lang="en-US" sz="4800" dirty="0"/>
            </a:br>
            <a:r>
              <a:rPr lang="en-US" sz="4800" dirty="0" err="1"/>
              <a:t>Basato</a:t>
            </a:r>
            <a:r>
              <a:rPr lang="en-US" sz="4800" dirty="0"/>
              <a:t> </a:t>
            </a:r>
            <a:r>
              <a:rPr lang="en-US" sz="4800" dirty="0" err="1"/>
              <a:t>su</a:t>
            </a:r>
            <a:r>
              <a:rPr lang="en-US" sz="4800" dirty="0"/>
              <a:t> </a:t>
            </a:r>
            <a:r>
              <a:rPr lang="en-US" sz="4800" dirty="0" err="1"/>
              <a:t>ambiente</a:t>
            </a:r>
            <a:r>
              <a:rPr lang="en-US" sz="4800" dirty="0"/>
              <a:t> CADENCE</a:t>
            </a:r>
          </a:p>
        </p:txBody>
      </p:sp>
      <p:pic>
        <p:nvPicPr>
          <p:cNvPr id="7172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5699125"/>
            <a:ext cx="10191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8F71792-6149-449B-988B-E7F638371759}"/>
              </a:ext>
            </a:extLst>
          </p:cNvPr>
          <p:cNvSpPr txBox="1"/>
          <p:nvPr/>
        </p:nvSpPr>
        <p:spPr>
          <a:xfrm>
            <a:off x="340762" y="6219825"/>
            <a:ext cx="4031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P. Bruschi - Mixed Signal design,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6168" y="112055"/>
            <a:ext cx="6348413" cy="699390"/>
          </a:xfrm>
        </p:spPr>
        <p:txBody>
          <a:bodyPr/>
          <a:lstStyle/>
          <a:p>
            <a:r>
              <a:rPr lang="it-IT" dirty="0"/>
              <a:t>Layout Design</a:t>
            </a:r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07" y="1843212"/>
            <a:ext cx="5466798" cy="4373438"/>
          </a:xfrm>
        </p:spPr>
      </p:pic>
      <p:pic>
        <p:nvPicPr>
          <p:cNvPr id="7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5699125"/>
            <a:ext cx="10191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e 3"/>
          <p:cNvSpPr/>
          <p:nvPr/>
        </p:nvSpPr>
        <p:spPr>
          <a:xfrm>
            <a:off x="1634448" y="2675905"/>
            <a:ext cx="1703484" cy="15318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3644240" y="2394918"/>
            <a:ext cx="2652482" cy="20953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2 9"/>
          <p:cNvCxnSpPr/>
          <p:nvPr/>
        </p:nvCxnSpPr>
        <p:spPr>
          <a:xfrm>
            <a:off x="3091065" y="2884448"/>
            <a:ext cx="692741" cy="223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152992" y="839190"/>
            <a:ext cx="698249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Generazione automatica dei componenti nel layout a partire dalla vista </a:t>
            </a:r>
            <a:r>
              <a:rPr lang="it-IT" dirty="0" err="1"/>
              <a:t>schematic</a:t>
            </a:r>
            <a:r>
              <a:rPr lang="it-IT" dirty="0"/>
              <a:t>; visualizzazione delle interconnessioni da effettuare direttamente nel layout. Notifica interattiva delle violazioni delle regole di layout durante la creazione dello stesso. </a:t>
            </a:r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3C0362A-A3A7-4711-9A58-C85C3A5235C2}"/>
              </a:ext>
            </a:extLst>
          </p:cNvPr>
          <p:cNvSpPr txBox="1"/>
          <p:nvPr/>
        </p:nvSpPr>
        <p:spPr>
          <a:xfrm>
            <a:off x="609600" y="6301638"/>
            <a:ext cx="3611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P. Bruschi - Mixed Signal Design, 2020</a:t>
            </a:r>
          </a:p>
        </p:txBody>
      </p:sp>
    </p:spTree>
    <p:extLst>
      <p:ext uri="{BB962C8B-B14F-4D97-AF65-F5344CB8AC3E}">
        <p14:creationId xmlns:p14="http://schemas.microsoft.com/office/powerpoint/2010/main" val="814196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Layout Design</a:t>
            </a:r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79" y="1659869"/>
            <a:ext cx="5508141" cy="4406513"/>
          </a:xfrm>
        </p:spPr>
      </p:pic>
      <p:pic>
        <p:nvPicPr>
          <p:cNvPr id="7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5699125"/>
            <a:ext cx="10191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41F2F76-2C26-439A-83C7-8D7DB40DFC74}"/>
              </a:ext>
            </a:extLst>
          </p:cNvPr>
          <p:cNvSpPr txBox="1"/>
          <p:nvPr/>
        </p:nvSpPr>
        <p:spPr>
          <a:xfrm>
            <a:off x="609600" y="6301638"/>
            <a:ext cx="3611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P. Bruschi - Mixed Signal Design, 2020</a:t>
            </a:r>
          </a:p>
        </p:txBody>
      </p:sp>
    </p:spTree>
    <p:extLst>
      <p:ext uri="{BB962C8B-B14F-4D97-AF65-F5344CB8AC3E}">
        <p14:creationId xmlns:p14="http://schemas.microsoft.com/office/powerpoint/2010/main" val="581884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Top Level </a:t>
            </a:r>
            <a:r>
              <a:rPr lang="it-IT" dirty="0" err="1"/>
              <a:t>Floorplan</a:t>
            </a:r>
            <a:r>
              <a:rPr lang="it-IT" dirty="0"/>
              <a:t> Analogico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609600" y="1717938"/>
            <a:ext cx="3088109" cy="3880772"/>
          </a:xfrm>
        </p:spPr>
        <p:txBody>
          <a:bodyPr>
            <a:normAutofit fontScale="92500" lnSpcReduction="20000"/>
          </a:bodyPr>
          <a:lstStyle/>
          <a:p>
            <a:endParaRPr lang="it-IT" dirty="0"/>
          </a:p>
          <a:p>
            <a:r>
              <a:rPr lang="it-IT" dirty="0"/>
              <a:t>Si aggiungono i PAD (Pad frame) in base alle dimensioni stimate del chip. Le dimensioni dei </a:t>
            </a:r>
            <a:r>
              <a:rPr lang="it-IT" dirty="0" err="1"/>
              <a:t>pad</a:t>
            </a:r>
            <a:r>
              <a:rPr lang="it-IT" dirty="0"/>
              <a:t> e la loro spaziatura dipendono dalla metodologia di </a:t>
            </a:r>
            <a:r>
              <a:rPr lang="it-IT" dirty="0" err="1"/>
              <a:t>bonding</a:t>
            </a:r>
            <a:r>
              <a:rPr lang="it-IT" dirty="0"/>
              <a:t> che si intende utilizzare. </a:t>
            </a:r>
          </a:p>
          <a:p>
            <a:r>
              <a:rPr lang="it-IT" dirty="0"/>
              <a:t>Viene decisa la collocazione dei vari blocchi in funzione dell’ingombro, del rumore di substrato, della dissipazione di potenza e delle interconnessioni da realizzare</a:t>
            </a:r>
          </a:p>
          <a:p>
            <a:endParaRPr lang="it-IT" dirty="0"/>
          </a:p>
        </p:txBody>
      </p:sp>
      <p:pic>
        <p:nvPicPr>
          <p:cNvPr id="7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5699125"/>
            <a:ext cx="10191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742" y="1836805"/>
            <a:ext cx="3800000" cy="376190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C83ED61-F733-4FA5-9D65-426592ACB5EC}"/>
              </a:ext>
            </a:extLst>
          </p:cNvPr>
          <p:cNvSpPr txBox="1"/>
          <p:nvPr/>
        </p:nvSpPr>
        <p:spPr>
          <a:xfrm>
            <a:off x="609600" y="6301638"/>
            <a:ext cx="3611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P. Bruschi - Mixed Signal Design, 2020</a:t>
            </a:r>
          </a:p>
        </p:txBody>
      </p:sp>
    </p:spTree>
    <p:extLst>
      <p:ext uri="{BB962C8B-B14F-4D97-AF65-F5344CB8AC3E}">
        <p14:creationId xmlns:p14="http://schemas.microsoft.com/office/powerpoint/2010/main" val="4200675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1287379" y="2454442"/>
            <a:ext cx="52565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Flusso di progetto </a:t>
            </a:r>
          </a:p>
          <a:p>
            <a:pPr algn="ctr"/>
            <a:r>
              <a:rPr lang="it-IT" sz="4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digitale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FDC86CD-0A86-46D7-A1D2-827F89D4DDEC}"/>
              </a:ext>
            </a:extLst>
          </p:cNvPr>
          <p:cNvSpPr txBox="1"/>
          <p:nvPr/>
        </p:nvSpPr>
        <p:spPr>
          <a:xfrm>
            <a:off x="609600" y="6301638"/>
            <a:ext cx="3611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P. Bruschi - Mixed Signal Design, 2020</a:t>
            </a:r>
          </a:p>
        </p:txBody>
      </p:sp>
    </p:spTree>
    <p:extLst>
      <p:ext uri="{BB962C8B-B14F-4D97-AF65-F5344CB8AC3E}">
        <p14:creationId xmlns:p14="http://schemas.microsoft.com/office/powerpoint/2010/main" val="2119634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Flusso di Progetto Digitale</a:t>
            </a:r>
          </a:p>
        </p:txBody>
      </p:sp>
      <p:pic>
        <p:nvPicPr>
          <p:cNvPr id="7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5699125"/>
            <a:ext cx="10191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ttangolo arrotondato 50"/>
          <p:cNvSpPr/>
          <p:nvPr/>
        </p:nvSpPr>
        <p:spPr>
          <a:xfrm>
            <a:off x="1035699" y="1558213"/>
            <a:ext cx="1502228" cy="5691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HDL 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RTL</a:t>
            </a:r>
          </a:p>
        </p:txBody>
      </p:sp>
      <p:sp>
        <p:nvSpPr>
          <p:cNvPr id="52" name="Rettangolo arrotondato 51"/>
          <p:cNvSpPr/>
          <p:nvPr/>
        </p:nvSpPr>
        <p:spPr>
          <a:xfrm>
            <a:off x="1066801" y="2466392"/>
            <a:ext cx="1471126" cy="5691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Simulazione</a:t>
            </a:r>
          </a:p>
        </p:txBody>
      </p:sp>
      <p:sp>
        <p:nvSpPr>
          <p:cNvPr id="53" name="Rettangolo arrotondato 52"/>
          <p:cNvSpPr/>
          <p:nvPr/>
        </p:nvSpPr>
        <p:spPr>
          <a:xfrm>
            <a:off x="1032588" y="3383902"/>
            <a:ext cx="1471126" cy="5691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Sintesi </a:t>
            </a:r>
            <a:r>
              <a:rPr lang="it-IT" dirty="0" err="1">
                <a:solidFill>
                  <a:schemeClr val="tx1"/>
                </a:solidFill>
              </a:rPr>
              <a:t>Gate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Level</a:t>
            </a:r>
            <a:r>
              <a:rPr lang="it-IT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3155393" y="3452269"/>
            <a:ext cx="207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CADENCE “</a:t>
            </a:r>
            <a:r>
              <a:rPr lang="it-IT" dirty="0" err="1"/>
              <a:t>Genus</a:t>
            </a:r>
            <a:r>
              <a:rPr lang="it-IT" dirty="0"/>
              <a:t>”</a:t>
            </a:r>
          </a:p>
        </p:txBody>
      </p:sp>
      <p:sp>
        <p:nvSpPr>
          <p:cNvPr id="63" name="CasellaDiTesto 62"/>
          <p:cNvSpPr txBox="1"/>
          <p:nvPr/>
        </p:nvSpPr>
        <p:spPr>
          <a:xfrm>
            <a:off x="3155393" y="4558269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CADENCE “</a:t>
            </a:r>
            <a:r>
              <a:rPr lang="it-IT" dirty="0" err="1"/>
              <a:t>Innovus</a:t>
            </a:r>
            <a:r>
              <a:rPr lang="it-IT" dirty="0"/>
              <a:t>”</a:t>
            </a:r>
          </a:p>
        </p:txBody>
      </p:sp>
      <p:sp>
        <p:nvSpPr>
          <p:cNvPr id="70" name="Freccia in giù 69"/>
          <p:cNvSpPr/>
          <p:nvPr/>
        </p:nvSpPr>
        <p:spPr>
          <a:xfrm>
            <a:off x="1651519" y="2192694"/>
            <a:ext cx="289249" cy="223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Freccia in giù 70"/>
          <p:cNvSpPr/>
          <p:nvPr/>
        </p:nvSpPr>
        <p:spPr>
          <a:xfrm>
            <a:off x="1679511" y="3097763"/>
            <a:ext cx="289249" cy="2519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Freccia in giù 71"/>
          <p:cNvSpPr/>
          <p:nvPr/>
        </p:nvSpPr>
        <p:spPr>
          <a:xfrm>
            <a:off x="1642189" y="4049486"/>
            <a:ext cx="298579" cy="307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CasellaDiTesto 72"/>
          <p:cNvSpPr txBox="1"/>
          <p:nvPr/>
        </p:nvSpPr>
        <p:spPr>
          <a:xfrm>
            <a:off x="1268964" y="5449078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GDS File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3155393" y="2598364"/>
            <a:ext cx="226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CADENCE “</a:t>
            </a:r>
            <a:r>
              <a:rPr lang="it-IT" dirty="0" err="1"/>
              <a:t>Xcelium</a:t>
            </a:r>
            <a:r>
              <a:rPr lang="it-IT" dirty="0"/>
              <a:t>”</a:t>
            </a:r>
          </a:p>
        </p:txBody>
      </p:sp>
      <p:sp>
        <p:nvSpPr>
          <p:cNvPr id="76" name="Rettangolo arrotondato 75"/>
          <p:cNvSpPr/>
          <p:nvPr/>
        </p:nvSpPr>
        <p:spPr>
          <a:xfrm>
            <a:off x="1017037" y="4497356"/>
            <a:ext cx="1502228" cy="5691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Place</a:t>
            </a:r>
            <a:r>
              <a:rPr lang="it-IT" dirty="0">
                <a:solidFill>
                  <a:schemeClr val="tx1"/>
                </a:solidFill>
              </a:rPr>
              <a:t> and </a:t>
            </a:r>
            <a:r>
              <a:rPr lang="it-IT" dirty="0" err="1">
                <a:solidFill>
                  <a:schemeClr val="tx1"/>
                </a:solidFill>
              </a:rPr>
              <a:t>Route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7" name="Freccia in giù 76"/>
          <p:cNvSpPr/>
          <p:nvPr/>
        </p:nvSpPr>
        <p:spPr>
          <a:xfrm>
            <a:off x="1632857" y="5131837"/>
            <a:ext cx="289249" cy="223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489603C7-1099-40AB-AA42-A4B022EAC1F0}"/>
              </a:ext>
            </a:extLst>
          </p:cNvPr>
          <p:cNvSpPr/>
          <p:nvPr/>
        </p:nvSpPr>
        <p:spPr>
          <a:xfrm>
            <a:off x="560199" y="1844322"/>
            <a:ext cx="443101" cy="979007"/>
          </a:xfrm>
          <a:custGeom>
            <a:avLst/>
            <a:gdLst>
              <a:gd name="connsiteX0" fmla="*/ 443101 w 443101"/>
              <a:gd name="connsiteY0" fmla="*/ 949678 h 979007"/>
              <a:gd name="connsiteX1" fmla="*/ 100201 w 443101"/>
              <a:gd name="connsiteY1" fmla="*/ 949678 h 979007"/>
              <a:gd name="connsiteX2" fmla="*/ 24001 w 443101"/>
              <a:gd name="connsiteY2" fmla="*/ 644878 h 979007"/>
              <a:gd name="connsiteX3" fmla="*/ 11301 w 443101"/>
              <a:gd name="connsiteY3" fmla="*/ 149578 h 979007"/>
              <a:gd name="connsiteX4" fmla="*/ 176401 w 443101"/>
              <a:gd name="connsiteY4" fmla="*/ 9878 h 979007"/>
              <a:gd name="connsiteX5" fmla="*/ 443101 w 443101"/>
              <a:gd name="connsiteY5" fmla="*/ 22578 h 97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101" h="979007">
                <a:moveTo>
                  <a:pt x="443101" y="949678"/>
                </a:moveTo>
                <a:cubicBezTo>
                  <a:pt x="306576" y="975078"/>
                  <a:pt x="170051" y="1000478"/>
                  <a:pt x="100201" y="949678"/>
                </a:cubicBezTo>
                <a:cubicBezTo>
                  <a:pt x="30351" y="898878"/>
                  <a:pt x="38818" y="778228"/>
                  <a:pt x="24001" y="644878"/>
                </a:cubicBezTo>
                <a:cubicBezTo>
                  <a:pt x="9184" y="511528"/>
                  <a:pt x="-14099" y="255411"/>
                  <a:pt x="11301" y="149578"/>
                </a:cubicBezTo>
                <a:cubicBezTo>
                  <a:pt x="36701" y="43745"/>
                  <a:pt x="104434" y="31045"/>
                  <a:pt x="176401" y="9878"/>
                </a:cubicBezTo>
                <a:cubicBezTo>
                  <a:pt x="248368" y="-11289"/>
                  <a:pt x="345734" y="5644"/>
                  <a:pt x="443101" y="22578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8D734267-2E82-44FC-A1B0-4EDAE3CF1B1B}"/>
              </a:ext>
            </a:extLst>
          </p:cNvPr>
          <p:cNvSpPr/>
          <p:nvPr/>
        </p:nvSpPr>
        <p:spPr>
          <a:xfrm>
            <a:off x="531120" y="2894398"/>
            <a:ext cx="443101" cy="979007"/>
          </a:xfrm>
          <a:custGeom>
            <a:avLst/>
            <a:gdLst>
              <a:gd name="connsiteX0" fmla="*/ 443101 w 443101"/>
              <a:gd name="connsiteY0" fmla="*/ 949678 h 979007"/>
              <a:gd name="connsiteX1" fmla="*/ 100201 w 443101"/>
              <a:gd name="connsiteY1" fmla="*/ 949678 h 979007"/>
              <a:gd name="connsiteX2" fmla="*/ 24001 w 443101"/>
              <a:gd name="connsiteY2" fmla="*/ 644878 h 979007"/>
              <a:gd name="connsiteX3" fmla="*/ 11301 w 443101"/>
              <a:gd name="connsiteY3" fmla="*/ 149578 h 979007"/>
              <a:gd name="connsiteX4" fmla="*/ 176401 w 443101"/>
              <a:gd name="connsiteY4" fmla="*/ 9878 h 979007"/>
              <a:gd name="connsiteX5" fmla="*/ 443101 w 443101"/>
              <a:gd name="connsiteY5" fmla="*/ 22578 h 97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101" h="979007">
                <a:moveTo>
                  <a:pt x="443101" y="949678"/>
                </a:moveTo>
                <a:cubicBezTo>
                  <a:pt x="306576" y="975078"/>
                  <a:pt x="170051" y="1000478"/>
                  <a:pt x="100201" y="949678"/>
                </a:cubicBezTo>
                <a:cubicBezTo>
                  <a:pt x="30351" y="898878"/>
                  <a:pt x="38818" y="778228"/>
                  <a:pt x="24001" y="644878"/>
                </a:cubicBezTo>
                <a:cubicBezTo>
                  <a:pt x="9184" y="511528"/>
                  <a:pt x="-14099" y="255411"/>
                  <a:pt x="11301" y="149578"/>
                </a:cubicBezTo>
                <a:cubicBezTo>
                  <a:pt x="36701" y="43745"/>
                  <a:pt x="104434" y="31045"/>
                  <a:pt x="176401" y="9878"/>
                </a:cubicBezTo>
                <a:cubicBezTo>
                  <a:pt x="248368" y="-11289"/>
                  <a:pt x="345734" y="5644"/>
                  <a:pt x="443101" y="22578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35BA2BC7-5C1A-4A20-AE5F-8F14848F40D4}"/>
              </a:ext>
            </a:extLst>
          </p:cNvPr>
          <p:cNvSpPr/>
          <p:nvPr/>
        </p:nvSpPr>
        <p:spPr>
          <a:xfrm flipH="1">
            <a:off x="2537927" y="2823329"/>
            <a:ext cx="443101" cy="1910074"/>
          </a:xfrm>
          <a:custGeom>
            <a:avLst/>
            <a:gdLst>
              <a:gd name="connsiteX0" fmla="*/ 443101 w 443101"/>
              <a:gd name="connsiteY0" fmla="*/ 949678 h 979007"/>
              <a:gd name="connsiteX1" fmla="*/ 100201 w 443101"/>
              <a:gd name="connsiteY1" fmla="*/ 949678 h 979007"/>
              <a:gd name="connsiteX2" fmla="*/ 24001 w 443101"/>
              <a:gd name="connsiteY2" fmla="*/ 644878 h 979007"/>
              <a:gd name="connsiteX3" fmla="*/ 11301 w 443101"/>
              <a:gd name="connsiteY3" fmla="*/ 149578 h 979007"/>
              <a:gd name="connsiteX4" fmla="*/ 176401 w 443101"/>
              <a:gd name="connsiteY4" fmla="*/ 9878 h 979007"/>
              <a:gd name="connsiteX5" fmla="*/ 443101 w 443101"/>
              <a:gd name="connsiteY5" fmla="*/ 22578 h 97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101" h="979007">
                <a:moveTo>
                  <a:pt x="443101" y="949678"/>
                </a:moveTo>
                <a:cubicBezTo>
                  <a:pt x="306576" y="975078"/>
                  <a:pt x="170051" y="1000478"/>
                  <a:pt x="100201" y="949678"/>
                </a:cubicBezTo>
                <a:cubicBezTo>
                  <a:pt x="30351" y="898878"/>
                  <a:pt x="38818" y="778228"/>
                  <a:pt x="24001" y="644878"/>
                </a:cubicBezTo>
                <a:cubicBezTo>
                  <a:pt x="9184" y="511528"/>
                  <a:pt x="-14099" y="255411"/>
                  <a:pt x="11301" y="149578"/>
                </a:cubicBezTo>
                <a:cubicBezTo>
                  <a:pt x="36701" y="43745"/>
                  <a:pt x="104434" y="31045"/>
                  <a:pt x="176401" y="9878"/>
                </a:cubicBezTo>
                <a:cubicBezTo>
                  <a:pt x="248368" y="-11289"/>
                  <a:pt x="345734" y="5644"/>
                  <a:pt x="443101" y="22578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BDF28D6-16D3-4E3A-9E60-2BB3CB54B0B0}"/>
              </a:ext>
            </a:extLst>
          </p:cNvPr>
          <p:cNvSpPr txBox="1"/>
          <p:nvPr/>
        </p:nvSpPr>
        <p:spPr>
          <a:xfrm>
            <a:off x="609600" y="6301638"/>
            <a:ext cx="3611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P. Bruschi - Mixed Signal Design, 2020</a:t>
            </a:r>
          </a:p>
        </p:txBody>
      </p:sp>
    </p:spTree>
    <p:extLst>
      <p:ext uri="{BB962C8B-B14F-4D97-AF65-F5344CB8AC3E}">
        <p14:creationId xmlns:p14="http://schemas.microsoft.com/office/powerpoint/2010/main" val="1686723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Sintesi e </a:t>
            </a:r>
            <a:r>
              <a:rPr lang="it-IT" dirty="0" err="1"/>
              <a:t>Place</a:t>
            </a:r>
            <a:r>
              <a:rPr lang="it-IT" dirty="0"/>
              <a:t> and </a:t>
            </a:r>
            <a:r>
              <a:rPr lang="it-IT" dirty="0" err="1"/>
              <a:t>Route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Standard </a:t>
            </a:r>
            <a:r>
              <a:rPr lang="it-IT" dirty="0" err="1"/>
              <a:t>Cells</a:t>
            </a:r>
            <a:r>
              <a:rPr lang="it-IT" dirty="0"/>
              <a:t> </a:t>
            </a:r>
            <a:r>
              <a:rPr lang="it-IT" dirty="0" err="1"/>
              <a:t>Files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609600" y="1903413"/>
            <a:ext cx="6348413" cy="3992562"/>
          </a:xfrm>
        </p:spPr>
        <p:txBody>
          <a:bodyPr/>
          <a:lstStyle/>
          <a:p>
            <a:r>
              <a:rPr lang="it-IT" dirty="0"/>
              <a:t>Contengono</a:t>
            </a:r>
            <a:r>
              <a:rPr lang="it-IT" i="1" dirty="0"/>
              <a:t> </a:t>
            </a:r>
            <a:r>
              <a:rPr lang="it-IT" dirty="0"/>
              <a:t>blocchi logici predefiniti, sia come schematico, sia come layout: </a:t>
            </a:r>
            <a:r>
              <a:rPr lang="it-IT" dirty="0">
                <a:solidFill>
                  <a:srgbClr val="FF0000"/>
                </a:solidFill>
              </a:rPr>
              <a:t>Non sempre disponibili. </a:t>
            </a:r>
          </a:p>
          <a:p>
            <a:r>
              <a:rPr lang="it-IT" i="1" dirty="0" err="1"/>
              <a:t>Verilog</a:t>
            </a:r>
            <a:r>
              <a:rPr lang="it-IT" i="1" dirty="0"/>
              <a:t> Libraries: </a:t>
            </a:r>
            <a:r>
              <a:rPr lang="it-IT" dirty="0"/>
              <a:t>contiene una descrizione ad alto livello della cella (</a:t>
            </a:r>
            <a:r>
              <a:rPr lang="it-IT" dirty="0" err="1"/>
              <a:t>behavioral</a:t>
            </a:r>
            <a:r>
              <a:rPr lang="it-IT" dirty="0"/>
              <a:t>), comprensiva delle costanti di tempo (</a:t>
            </a:r>
            <a:r>
              <a:rPr lang="it-IT" dirty="0" err="1"/>
              <a:t>t</a:t>
            </a:r>
            <a:r>
              <a:rPr lang="it-IT" baseline="-25000" dirty="0" err="1"/>
              <a:t>s</a:t>
            </a:r>
            <a:r>
              <a:rPr lang="it-IT" dirty="0"/>
              <a:t>, </a:t>
            </a:r>
            <a:r>
              <a:rPr lang="it-IT" dirty="0" err="1"/>
              <a:t>t</a:t>
            </a:r>
            <a:r>
              <a:rPr lang="it-IT" baseline="-25000" dirty="0" err="1"/>
              <a:t>h</a:t>
            </a:r>
            <a:r>
              <a:rPr lang="it-IT" dirty="0"/>
              <a:t>, </a:t>
            </a:r>
            <a:r>
              <a:rPr lang="it-IT" dirty="0" err="1"/>
              <a:t>t</a:t>
            </a:r>
            <a:r>
              <a:rPr lang="it-IT" baseline="-25000" dirty="0" err="1"/>
              <a:t>hl</a:t>
            </a:r>
            <a:r>
              <a:rPr lang="it-IT" dirty="0"/>
              <a:t>, </a:t>
            </a:r>
            <a:r>
              <a:rPr lang="it-IT" dirty="0" err="1"/>
              <a:t>t</a:t>
            </a:r>
            <a:r>
              <a:rPr lang="it-IT" baseline="-25000" dirty="0" err="1"/>
              <a:t>lh</a:t>
            </a:r>
            <a:r>
              <a:rPr lang="it-IT" dirty="0"/>
              <a:t>, etc.)</a:t>
            </a:r>
          </a:p>
          <a:p>
            <a:r>
              <a:rPr lang="it-IT" i="1" dirty="0"/>
              <a:t>LEF (</a:t>
            </a:r>
            <a:r>
              <a:rPr lang="it-IT" i="1" dirty="0" err="1"/>
              <a:t>Library</a:t>
            </a:r>
            <a:r>
              <a:rPr lang="it-IT" i="1" dirty="0"/>
              <a:t> </a:t>
            </a:r>
            <a:r>
              <a:rPr lang="it-IT" i="1" dirty="0" err="1"/>
              <a:t>Excange</a:t>
            </a:r>
            <a:r>
              <a:rPr lang="it-IT" i="1" dirty="0"/>
              <a:t> </a:t>
            </a:r>
            <a:r>
              <a:rPr lang="it-IT" i="1" dirty="0" err="1"/>
              <a:t>Forrmat</a:t>
            </a:r>
            <a:r>
              <a:rPr lang="it-IT" i="1" dirty="0"/>
              <a:t> ) </a:t>
            </a:r>
            <a:r>
              <a:rPr lang="it-IT" i="1" dirty="0" err="1"/>
              <a:t>Files</a:t>
            </a:r>
            <a:r>
              <a:rPr lang="it-IT" i="1" dirty="0"/>
              <a:t>: </a:t>
            </a:r>
            <a:r>
              <a:rPr lang="it-IT" dirty="0"/>
              <a:t>contengono i layout delle celle, sono utilizzati per la generazione automatica del layout. Sono idonei alla descrizione delle celle anche in forma “</a:t>
            </a:r>
            <a:r>
              <a:rPr lang="it-IT" dirty="0" err="1"/>
              <a:t>abstract</a:t>
            </a:r>
            <a:r>
              <a:rPr lang="it-IT" dirty="0"/>
              <a:t>” che mantiene solo informazione sulle metal e sui punti dove effettuare le interconnessioni (</a:t>
            </a:r>
            <a:r>
              <a:rPr lang="it-IT" dirty="0" err="1"/>
              <a:t>terminals</a:t>
            </a:r>
            <a:r>
              <a:rPr lang="it-IT" dirty="0"/>
              <a:t>). Con la descrizione “</a:t>
            </a:r>
            <a:r>
              <a:rPr lang="it-IT" dirty="0" err="1"/>
              <a:t>abstract</a:t>
            </a:r>
            <a:r>
              <a:rPr lang="it-IT" dirty="0"/>
              <a:t>” la ditta fornitrice delle celle può celare informazioni dettagliate sul layout. </a:t>
            </a:r>
          </a:p>
          <a:p>
            <a:endParaRPr lang="it-IT" dirty="0"/>
          </a:p>
        </p:txBody>
      </p:sp>
      <p:pic>
        <p:nvPicPr>
          <p:cNvPr id="7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5699125"/>
            <a:ext cx="10191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55E754D-CA65-495D-A709-BB6313F90ED2}"/>
              </a:ext>
            </a:extLst>
          </p:cNvPr>
          <p:cNvSpPr txBox="1"/>
          <p:nvPr/>
        </p:nvSpPr>
        <p:spPr>
          <a:xfrm>
            <a:off x="609600" y="6301638"/>
            <a:ext cx="3611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P. Bruschi - Mixed Signal Design, 2020</a:t>
            </a:r>
          </a:p>
        </p:txBody>
      </p:sp>
    </p:spTree>
    <p:extLst>
      <p:ext uri="{BB962C8B-B14F-4D97-AF65-F5344CB8AC3E}">
        <p14:creationId xmlns:p14="http://schemas.microsoft.com/office/powerpoint/2010/main" val="2485638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Descrizione HDL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1383632"/>
            <a:ext cx="7547811" cy="4658393"/>
          </a:xfrm>
        </p:spPr>
        <p:txBody>
          <a:bodyPr/>
          <a:lstStyle/>
          <a:p>
            <a:r>
              <a:rPr lang="it-IT" dirty="0"/>
              <a:t>Il funzionamento della rete digitale può essere direttamente descritto utilizzando un linguaggio di descrizione hardware (HDL), rispettando alcune regole che garantiscono la possibilità di sintetizzarlo con qualsiasi libreria di standard </a:t>
            </a:r>
            <a:r>
              <a:rPr lang="it-IT" dirty="0" err="1"/>
              <a:t>cells</a:t>
            </a:r>
            <a:r>
              <a:rPr lang="it-IT" dirty="0"/>
              <a:t>. Questo approccio è ottimale per la descrizione di macchine a stati generiche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7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5699125"/>
            <a:ext cx="10191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4" b="3992"/>
          <a:stretch/>
        </p:blipFill>
        <p:spPr>
          <a:xfrm>
            <a:off x="1007888" y="3164305"/>
            <a:ext cx="4539011" cy="287772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231105" y="4367463"/>
            <a:ext cx="1106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Esempio </a:t>
            </a:r>
          </a:p>
          <a:p>
            <a:r>
              <a:rPr lang="it-IT" dirty="0"/>
              <a:t>VHDL</a:t>
            </a:r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C92F950-E813-4EAB-BF89-755C7D486987}"/>
              </a:ext>
            </a:extLst>
          </p:cNvPr>
          <p:cNvSpPr txBox="1"/>
          <p:nvPr/>
        </p:nvSpPr>
        <p:spPr>
          <a:xfrm>
            <a:off x="609600" y="6301638"/>
            <a:ext cx="3611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P. Bruschi - Mixed Signal Design, 2020</a:t>
            </a:r>
          </a:p>
        </p:txBody>
      </p:sp>
    </p:spTree>
    <p:extLst>
      <p:ext uri="{BB962C8B-B14F-4D97-AF65-F5344CB8AC3E}">
        <p14:creationId xmlns:p14="http://schemas.microsoft.com/office/powerpoint/2010/main" val="1589390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Strumenti di progetto digitale ad alto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609600" y="1732548"/>
            <a:ext cx="6348413" cy="4309478"/>
          </a:xfrm>
        </p:spPr>
        <p:txBody>
          <a:bodyPr/>
          <a:lstStyle/>
          <a:p>
            <a:r>
              <a:rPr lang="it-IT" dirty="0"/>
              <a:t>Celle Digitali Complesse (Filtri, DSP) possono essere preliminarmente progettate utilizzando </a:t>
            </a:r>
            <a:r>
              <a:rPr lang="it-IT" dirty="0" err="1"/>
              <a:t>tools</a:t>
            </a:r>
            <a:r>
              <a:rPr lang="it-IT" dirty="0"/>
              <a:t> di terze parti (MATLAB) e una descrizione ad altissimo livello che si basa su specifiche prestazionali</a:t>
            </a:r>
          </a:p>
        </p:txBody>
      </p:sp>
      <p:pic>
        <p:nvPicPr>
          <p:cNvPr id="7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5699125"/>
            <a:ext cx="10191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83" y="3161409"/>
            <a:ext cx="5399464" cy="288061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AF8AF39-0937-4E4F-BC19-287E669ED423}"/>
              </a:ext>
            </a:extLst>
          </p:cNvPr>
          <p:cNvSpPr txBox="1"/>
          <p:nvPr/>
        </p:nvSpPr>
        <p:spPr>
          <a:xfrm>
            <a:off x="609600" y="6301638"/>
            <a:ext cx="3611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P. Bruschi - Mixed Signal Design, 2020</a:t>
            </a:r>
          </a:p>
        </p:txBody>
      </p:sp>
    </p:spTree>
    <p:extLst>
      <p:ext uri="{BB962C8B-B14F-4D97-AF65-F5344CB8AC3E}">
        <p14:creationId xmlns:p14="http://schemas.microsoft.com/office/powerpoint/2010/main" val="3692738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5699125"/>
            <a:ext cx="10191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650497" y="1343193"/>
            <a:ext cx="6348413" cy="1384883"/>
          </a:xfrm>
        </p:spPr>
        <p:txBody>
          <a:bodyPr/>
          <a:lstStyle/>
          <a:p>
            <a:r>
              <a:rPr lang="it-IT" dirty="0"/>
              <a:t>Prima della sintesi vera e propria della rete come standard </a:t>
            </a:r>
            <a:r>
              <a:rPr lang="it-IT" dirty="0" err="1"/>
              <a:t>cells</a:t>
            </a:r>
            <a:r>
              <a:rPr lang="it-IT" dirty="0"/>
              <a:t> (gate </a:t>
            </a:r>
            <a:r>
              <a:rPr lang="it-IT" dirty="0" err="1"/>
              <a:t>level</a:t>
            </a:r>
            <a:r>
              <a:rPr lang="it-IT" dirty="0"/>
              <a:t>), è necessario produrre la descrizione HDL mediante strumenti opportuni, disponibili come moduli aggiuntivi in ambienti di progetto come </a:t>
            </a:r>
            <a:r>
              <a:rPr lang="it-IT" dirty="0" err="1"/>
              <a:t>Matlab</a:t>
            </a:r>
            <a:r>
              <a:rPr lang="it-IT" dirty="0"/>
              <a:t>, </a:t>
            </a:r>
          </a:p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21" y="2966529"/>
            <a:ext cx="5555459" cy="3162807"/>
          </a:xfrm>
          <a:prstGeom prst="rect">
            <a:avLst/>
          </a:prstGeom>
        </p:spPr>
      </p:pic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650498" y="251035"/>
            <a:ext cx="6348413" cy="1124409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Matlab</a:t>
            </a:r>
            <a:r>
              <a:rPr lang="it-IT" dirty="0"/>
              <a:t>: Generazione automatica del codice VHDL sintetizzabile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9328272-1468-4B80-AEB7-2D7C856C5EB3}"/>
              </a:ext>
            </a:extLst>
          </p:cNvPr>
          <p:cNvSpPr txBox="1"/>
          <p:nvPr/>
        </p:nvSpPr>
        <p:spPr>
          <a:xfrm>
            <a:off x="609600" y="6301638"/>
            <a:ext cx="3611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P. Bruschi - Mixed Signal Design, 2020</a:t>
            </a:r>
          </a:p>
        </p:txBody>
      </p:sp>
    </p:spTree>
    <p:extLst>
      <p:ext uri="{BB962C8B-B14F-4D97-AF65-F5344CB8AC3E}">
        <p14:creationId xmlns:p14="http://schemas.microsoft.com/office/powerpoint/2010/main" val="2517954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0400" y="165100"/>
            <a:ext cx="6348413" cy="635000"/>
          </a:xfrm>
        </p:spPr>
        <p:txBody>
          <a:bodyPr>
            <a:normAutofit fontScale="90000"/>
          </a:bodyPr>
          <a:lstStyle/>
          <a:p>
            <a:r>
              <a:rPr lang="it-IT" dirty="0"/>
              <a:t>Gate Level </a:t>
            </a:r>
            <a:r>
              <a:rPr lang="it-IT" dirty="0" err="1"/>
              <a:t>Netlist</a:t>
            </a:r>
            <a:endParaRPr lang="it-IT" dirty="0"/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001010"/>
            <a:ext cx="3860800" cy="3088640"/>
          </a:xfrm>
        </p:spPr>
      </p:pic>
      <p:pic>
        <p:nvPicPr>
          <p:cNvPr id="7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5699125"/>
            <a:ext cx="10191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gnaposto contenuto 3"/>
          <p:cNvSpPr txBox="1">
            <a:spLocks/>
          </p:cNvSpPr>
          <p:nvPr/>
        </p:nvSpPr>
        <p:spPr bwMode="auto">
          <a:xfrm>
            <a:off x="266700" y="718771"/>
            <a:ext cx="6348413" cy="138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it-IT" dirty="0"/>
              <a:t>La sintesi traduce la descrizione generica RTL in una descrizione basata esclusivamente su interconnessione delle celle elementari digitali (standard </a:t>
            </a:r>
            <a:r>
              <a:rPr lang="it-IT" dirty="0" err="1"/>
              <a:t>cells</a:t>
            </a:r>
            <a:r>
              <a:rPr lang="it-IT" dirty="0"/>
              <a:t>) presenti nella libreria del processo. Questa operazione utilizza le informazioni sui ritardi delle celle per ridurre al massimo il rischio di violazioni di timing (p.es. tempi di </a:t>
            </a:r>
            <a:r>
              <a:rPr lang="it-IT" dirty="0" err="1"/>
              <a:t>hold</a:t>
            </a:r>
            <a:r>
              <a:rPr lang="it-IT" dirty="0"/>
              <a:t> e set-up. La </a:t>
            </a:r>
            <a:r>
              <a:rPr lang="it-IT" dirty="0" err="1"/>
              <a:t>netlist</a:t>
            </a:r>
            <a:r>
              <a:rPr lang="it-IT" dirty="0"/>
              <a:t> generata è visualizzabile anche in modalità grafica. </a:t>
            </a:r>
          </a:p>
          <a:p>
            <a:pPr eaLnBrk="1" hangingPunct="1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0D521F9-A945-49C5-A551-C88AF7213684}"/>
              </a:ext>
            </a:extLst>
          </p:cNvPr>
          <p:cNvSpPr txBox="1"/>
          <p:nvPr/>
        </p:nvSpPr>
        <p:spPr>
          <a:xfrm>
            <a:off x="609600" y="6301638"/>
            <a:ext cx="3611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P. Bruschi - Mixed Signal Design, 2020</a:t>
            </a:r>
          </a:p>
        </p:txBody>
      </p:sp>
    </p:spTree>
    <p:extLst>
      <p:ext uri="{BB962C8B-B14F-4D97-AF65-F5344CB8AC3E}">
        <p14:creationId xmlns:p14="http://schemas.microsoft.com/office/powerpoint/2010/main" val="1091304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Vantaggi Integrazione Mixed-</a:t>
            </a:r>
            <a:r>
              <a:rPr lang="it-IT" dirty="0" err="1"/>
              <a:t>Signal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632200" cy="2767012"/>
          </a:xfrm>
        </p:spPr>
        <p:txBody>
          <a:bodyPr>
            <a:normAutofit fontScale="92500" lnSpcReduction="10000"/>
          </a:bodyPr>
          <a:lstStyle/>
          <a:p>
            <a:r>
              <a:rPr lang="it-IT" sz="2000" dirty="0"/>
              <a:t>High versatile Systems on a Chip (</a:t>
            </a:r>
            <a:r>
              <a:rPr lang="it-IT" sz="2000" dirty="0" err="1"/>
              <a:t>SoCs</a:t>
            </a:r>
            <a:r>
              <a:rPr lang="it-IT" sz="2000" dirty="0"/>
              <a:t>). </a:t>
            </a:r>
          </a:p>
          <a:p>
            <a:r>
              <a:rPr lang="en-US" sz="2000" dirty="0"/>
              <a:t>Integrated sensors with internal digital processing and communication interface</a:t>
            </a:r>
          </a:p>
          <a:p>
            <a:r>
              <a:rPr lang="it-IT" sz="2000" dirty="0"/>
              <a:t>Interfacciamento con microcontrollori o altri dispositivi</a:t>
            </a:r>
          </a:p>
        </p:txBody>
      </p:sp>
      <p:pic>
        <p:nvPicPr>
          <p:cNvPr id="5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5699125"/>
            <a:ext cx="10191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781" y="1809750"/>
            <a:ext cx="3261614" cy="3476404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61BBAD4-64D2-4FB2-9357-5F399B4E081E}"/>
              </a:ext>
            </a:extLst>
          </p:cNvPr>
          <p:cNvSpPr txBox="1"/>
          <p:nvPr/>
        </p:nvSpPr>
        <p:spPr>
          <a:xfrm>
            <a:off x="609600" y="6301638"/>
            <a:ext cx="3611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P. Bruschi - Mixed Signal Design, 2020</a:t>
            </a:r>
          </a:p>
        </p:txBody>
      </p:sp>
    </p:spTree>
    <p:extLst>
      <p:ext uri="{BB962C8B-B14F-4D97-AF65-F5344CB8AC3E}">
        <p14:creationId xmlns:p14="http://schemas.microsoft.com/office/powerpoint/2010/main" val="3045128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Layout Automatico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</a:t>
            </a:r>
            <a:r>
              <a:rPr lang="it-IT" dirty="0" err="1"/>
              <a:t>Netlist</a:t>
            </a:r>
            <a:r>
              <a:rPr lang="it-IT" dirty="0"/>
              <a:t> Gate Level, le specifiche timing e i </a:t>
            </a:r>
            <a:r>
              <a:rPr lang="it-IT" dirty="0" err="1"/>
              <a:t>files</a:t>
            </a:r>
            <a:r>
              <a:rPr lang="it-IT" dirty="0"/>
              <a:t> LEF sono utilizzate per generare il layout automatico del circuito</a:t>
            </a:r>
          </a:p>
        </p:txBody>
      </p:sp>
      <p:pic>
        <p:nvPicPr>
          <p:cNvPr id="7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5699125"/>
            <a:ext cx="10191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28" y="3295301"/>
            <a:ext cx="695856" cy="647629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82313" y="3973645"/>
            <a:ext cx="1492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Standard </a:t>
            </a:r>
            <a:r>
              <a:rPr lang="it-IT" sz="1400" dirty="0" err="1"/>
              <a:t>Cells</a:t>
            </a:r>
            <a:endParaRPr lang="it-IT" sz="1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66688" y="3377494"/>
            <a:ext cx="6438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>
                <a:solidFill>
                  <a:schemeClr val="bg2">
                    <a:lumMod val="50000"/>
                  </a:schemeClr>
                </a:solidFill>
              </a:rPr>
              <a:t>Verilog</a:t>
            </a:r>
            <a:br>
              <a:rPr lang="it-IT" sz="11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Library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825477" y="3230377"/>
            <a:ext cx="1434504" cy="108176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73" y="4665847"/>
            <a:ext cx="695856" cy="647629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767731" y="5369890"/>
            <a:ext cx="1492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Designer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302483" y="4858856"/>
            <a:ext cx="643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TCL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546410" y="4617365"/>
            <a:ext cx="1940759" cy="108176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40" y="4682970"/>
            <a:ext cx="695856" cy="647629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1863538" y="4871432"/>
            <a:ext cx="643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SDC</a:t>
            </a:r>
          </a:p>
        </p:txBody>
      </p:sp>
      <p:cxnSp>
        <p:nvCxnSpPr>
          <p:cNvPr id="18" name="Connettore 2 17"/>
          <p:cNvCxnSpPr>
            <a:stCxn id="11" idx="3"/>
          </p:cNvCxnSpPr>
          <p:nvPr/>
        </p:nvCxnSpPr>
        <p:spPr>
          <a:xfrm>
            <a:off x="2259981" y="3771257"/>
            <a:ext cx="1109451" cy="510165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15" idx="3"/>
          </p:cNvCxnSpPr>
          <p:nvPr/>
        </p:nvCxnSpPr>
        <p:spPr>
          <a:xfrm flipV="1">
            <a:off x="2487169" y="4762675"/>
            <a:ext cx="893011" cy="39557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Disco magnetico 19"/>
          <p:cNvSpPr/>
          <p:nvPr/>
        </p:nvSpPr>
        <p:spPr>
          <a:xfrm>
            <a:off x="3380181" y="3979937"/>
            <a:ext cx="1278673" cy="101865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3475304" y="4411964"/>
            <a:ext cx="1067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</a:rPr>
              <a:t>P &amp; R</a:t>
            </a:r>
          </a:p>
        </p:txBody>
      </p:sp>
      <p:cxnSp>
        <p:nvCxnSpPr>
          <p:cNvPr id="22" name="Connettore 2 21"/>
          <p:cNvCxnSpPr/>
          <p:nvPr/>
        </p:nvCxnSpPr>
        <p:spPr>
          <a:xfrm flipV="1">
            <a:off x="4669603" y="4489263"/>
            <a:ext cx="764758" cy="4266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3" name="Immagin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5" y="4661832"/>
            <a:ext cx="695856" cy="647629"/>
          </a:xfrm>
          <a:prstGeom prst="rect">
            <a:avLst/>
          </a:prstGeom>
        </p:spPr>
      </p:pic>
      <p:sp>
        <p:nvSpPr>
          <p:cNvPr id="24" name="CasellaDiTesto 23"/>
          <p:cNvSpPr txBox="1"/>
          <p:nvPr/>
        </p:nvSpPr>
        <p:spPr>
          <a:xfrm>
            <a:off x="677536" y="4854841"/>
            <a:ext cx="6438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Net</a:t>
            </a:r>
            <a:br>
              <a:rPr lang="it-IT" sz="11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list</a:t>
            </a:r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138" y="4022127"/>
            <a:ext cx="695856" cy="647629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6182048" y="4215136"/>
            <a:ext cx="643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SDF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5425975" y="3973645"/>
            <a:ext cx="1287019" cy="172121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70" y="4018112"/>
            <a:ext cx="695856" cy="647629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5549018" y="4112500"/>
            <a:ext cx="6438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Net</a:t>
            </a:r>
            <a:br>
              <a:rPr lang="it-IT" sz="11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list V</a:t>
            </a:r>
          </a:p>
        </p:txBody>
      </p:sp>
      <p:pic>
        <p:nvPicPr>
          <p:cNvPr id="35" name="Immagin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01" y="3301589"/>
            <a:ext cx="695856" cy="647629"/>
          </a:xfrm>
          <a:prstGeom prst="rect">
            <a:avLst/>
          </a:prstGeom>
        </p:spPr>
      </p:pic>
      <p:sp>
        <p:nvSpPr>
          <p:cNvPr id="36" name="CasellaDiTesto 35"/>
          <p:cNvSpPr txBox="1"/>
          <p:nvPr/>
        </p:nvSpPr>
        <p:spPr>
          <a:xfrm>
            <a:off x="1626854" y="3481324"/>
            <a:ext cx="643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LEF</a:t>
            </a: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7D2642B0-592A-4308-A93C-6E431A874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038" y="4806678"/>
            <a:ext cx="695856" cy="647629"/>
          </a:xfrm>
          <a:prstGeom prst="rect">
            <a:avLst/>
          </a:prstGeom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5BD2207C-839D-4011-9B77-A59DAEAF693A}"/>
              </a:ext>
            </a:extLst>
          </p:cNvPr>
          <p:cNvSpPr txBox="1"/>
          <p:nvPr/>
        </p:nvSpPr>
        <p:spPr>
          <a:xfrm>
            <a:off x="5620710" y="5008986"/>
            <a:ext cx="643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GDS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6FB13C01-A21F-4475-AD0E-B54E1891F726}"/>
              </a:ext>
            </a:extLst>
          </p:cNvPr>
          <p:cNvSpPr txBox="1"/>
          <p:nvPr/>
        </p:nvSpPr>
        <p:spPr>
          <a:xfrm>
            <a:off x="609600" y="6301638"/>
            <a:ext cx="3611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P. Bruschi - Mixed Signal Design, 2020</a:t>
            </a:r>
          </a:p>
        </p:txBody>
      </p:sp>
    </p:spTree>
    <p:extLst>
      <p:ext uri="{BB962C8B-B14F-4D97-AF65-F5344CB8AC3E}">
        <p14:creationId xmlns:p14="http://schemas.microsoft.com/office/powerpoint/2010/main" val="3443757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Layout Automatico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i="1" dirty="0"/>
              <a:t>File TCL</a:t>
            </a:r>
            <a:r>
              <a:rPr lang="it-IT" dirty="0"/>
              <a:t>: file testuale con le istruzioni per la compilazione. Definisce:</a:t>
            </a:r>
          </a:p>
          <a:p>
            <a:pPr marL="400050" lvl="1" indent="0">
              <a:buNone/>
            </a:pPr>
            <a:r>
              <a:rPr lang="it-IT" dirty="0"/>
              <a:t>I percorsi dei file di input (standard </a:t>
            </a:r>
            <a:r>
              <a:rPr lang="it-IT" dirty="0" err="1"/>
              <a:t>cells</a:t>
            </a:r>
            <a:r>
              <a:rPr lang="it-IT" dirty="0"/>
              <a:t> LEF &amp; </a:t>
            </a:r>
            <a:r>
              <a:rPr lang="it-IT" dirty="0" err="1"/>
              <a:t>library</a:t>
            </a:r>
            <a:r>
              <a:rPr lang="it-IT" dirty="0"/>
              <a:t>, timing and </a:t>
            </a:r>
            <a:r>
              <a:rPr lang="it-IT" dirty="0" err="1"/>
              <a:t>power</a:t>
            </a:r>
            <a:r>
              <a:rPr lang="it-IT" dirty="0"/>
              <a:t> </a:t>
            </a:r>
            <a:r>
              <a:rPr lang="it-IT" dirty="0" err="1"/>
              <a:t>constraints</a:t>
            </a:r>
            <a:r>
              <a:rPr lang="it-IT" dirty="0"/>
              <a:t>)</a:t>
            </a:r>
          </a:p>
          <a:p>
            <a:pPr marL="400050" lvl="1" indent="0">
              <a:buNone/>
            </a:pPr>
            <a:r>
              <a:rPr lang="it-IT" dirty="0"/>
              <a:t>Il </a:t>
            </a:r>
            <a:r>
              <a:rPr lang="it-IT" dirty="0" err="1"/>
              <a:t>floorplan</a:t>
            </a:r>
            <a:r>
              <a:rPr lang="it-IT" dirty="0"/>
              <a:t> (dimensioni e densità di integrazione)</a:t>
            </a:r>
          </a:p>
          <a:p>
            <a:pPr marL="400050" lvl="1" indent="0">
              <a:buNone/>
            </a:pPr>
            <a:r>
              <a:rPr lang="it-IT" dirty="0"/>
              <a:t>Posizione dei RING e dei RAIL di alimentazione</a:t>
            </a:r>
          </a:p>
          <a:p>
            <a:pPr marL="400050" lvl="1" indent="0">
              <a:buNone/>
            </a:pPr>
            <a:r>
              <a:rPr lang="it-IT" dirty="0"/>
              <a:t>Pin </a:t>
            </a:r>
            <a:r>
              <a:rPr lang="it-IT" dirty="0" err="1"/>
              <a:t>Placement</a:t>
            </a:r>
            <a:endParaRPr lang="it-IT" dirty="0"/>
          </a:p>
          <a:p>
            <a:pPr marL="400050" lvl="1" indent="0">
              <a:buNone/>
            </a:pPr>
            <a:r>
              <a:rPr lang="it-IT" dirty="0"/>
              <a:t>Clock </a:t>
            </a:r>
            <a:r>
              <a:rPr lang="it-IT" dirty="0" err="1"/>
              <a:t>Tree</a:t>
            </a:r>
            <a:endParaRPr lang="it-IT" dirty="0"/>
          </a:p>
          <a:p>
            <a:pPr marL="400050" lvl="1" indent="0">
              <a:buNone/>
            </a:pPr>
            <a:r>
              <a:rPr lang="it-IT" dirty="0"/>
              <a:t>Standard </a:t>
            </a:r>
            <a:r>
              <a:rPr lang="it-IT" dirty="0" err="1"/>
              <a:t>Cells</a:t>
            </a:r>
            <a:r>
              <a:rPr lang="it-IT" dirty="0"/>
              <a:t> </a:t>
            </a:r>
            <a:r>
              <a:rPr lang="it-IT" dirty="0" err="1"/>
              <a:t>Placement</a:t>
            </a:r>
            <a:endParaRPr lang="it-IT" dirty="0"/>
          </a:p>
          <a:p>
            <a:pPr marL="400050" lvl="1" indent="0">
              <a:buNone/>
            </a:pPr>
            <a:r>
              <a:rPr lang="it-IT" dirty="0"/>
              <a:t>Routing</a:t>
            </a:r>
          </a:p>
          <a:p>
            <a:pPr marL="400050" lvl="1" indent="0">
              <a:buNone/>
            </a:pPr>
            <a:r>
              <a:rPr lang="it-IT" dirty="0"/>
              <a:t>Filler</a:t>
            </a:r>
          </a:p>
        </p:txBody>
      </p:sp>
      <p:pic>
        <p:nvPicPr>
          <p:cNvPr id="7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5699125"/>
            <a:ext cx="10191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DF7D374-28B4-4687-9256-404E40227F80}"/>
              </a:ext>
            </a:extLst>
          </p:cNvPr>
          <p:cNvSpPr txBox="1"/>
          <p:nvPr/>
        </p:nvSpPr>
        <p:spPr>
          <a:xfrm>
            <a:off x="609600" y="6301638"/>
            <a:ext cx="3611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P. Bruschi - Mixed Signal Design, 2020</a:t>
            </a:r>
          </a:p>
        </p:txBody>
      </p:sp>
    </p:spTree>
    <p:extLst>
      <p:ext uri="{BB962C8B-B14F-4D97-AF65-F5344CB8AC3E}">
        <p14:creationId xmlns:p14="http://schemas.microsoft.com/office/powerpoint/2010/main" val="2752716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6091" y="133040"/>
            <a:ext cx="6348413" cy="621389"/>
          </a:xfrm>
        </p:spPr>
        <p:txBody>
          <a:bodyPr>
            <a:normAutofit fontScale="90000"/>
          </a:bodyPr>
          <a:lstStyle/>
          <a:p>
            <a:r>
              <a:rPr lang="it-IT" dirty="0"/>
              <a:t>Layout Automatico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70000"/>
            <a:ext cx="5904904" cy="4723923"/>
          </a:xfrm>
        </p:spPr>
      </p:pic>
      <p:pic>
        <p:nvPicPr>
          <p:cNvPr id="7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5699125"/>
            <a:ext cx="10191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2" r="26011" b="18241"/>
          <a:stretch/>
        </p:blipFill>
        <p:spPr>
          <a:xfrm>
            <a:off x="3642731" y="2590800"/>
            <a:ext cx="3694772" cy="2557483"/>
          </a:xfrm>
          <a:prstGeom prst="rect">
            <a:avLst/>
          </a:prstGeom>
        </p:spPr>
      </p:pic>
      <p:sp>
        <p:nvSpPr>
          <p:cNvPr id="9" name="Ovale 8"/>
          <p:cNvSpPr/>
          <p:nvPr/>
        </p:nvSpPr>
        <p:spPr>
          <a:xfrm>
            <a:off x="1234069" y="2590800"/>
            <a:ext cx="758283" cy="4311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3549272" y="2386041"/>
            <a:ext cx="3881689" cy="29669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10"/>
          <p:cNvCxnSpPr/>
          <p:nvPr/>
        </p:nvCxnSpPr>
        <p:spPr>
          <a:xfrm>
            <a:off x="1992352" y="2802673"/>
            <a:ext cx="1761892" cy="2973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457200" y="801729"/>
            <a:ext cx="5368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Assegnazione dell’area e creazione dei «canali»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8B77974-8C94-4AD0-A153-38B0E6AF090E}"/>
              </a:ext>
            </a:extLst>
          </p:cNvPr>
          <p:cNvSpPr txBox="1"/>
          <p:nvPr/>
        </p:nvSpPr>
        <p:spPr>
          <a:xfrm>
            <a:off x="609600" y="6301638"/>
            <a:ext cx="3611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P. Bruschi - Mixed Signal Design, 2020</a:t>
            </a:r>
          </a:p>
        </p:txBody>
      </p:sp>
    </p:spTree>
    <p:extLst>
      <p:ext uri="{BB962C8B-B14F-4D97-AF65-F5344CB8AC3E}">
        <p14:creationId xmlns:p14="http://schemas.microsoft.com/office/powerpoint/2010/main" val="432827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0037" y="69648"/>
            <a:ext cx="6348413" cy="600250"/>
          </a:xfrm>
        </p:spPr>
        <p:txBody>
          <a:bodyPr>
            <a:normAutofit fontScale="90000"/>
          </a:bodyPr>
          <a:lstStyle/>
          <a:p>
            <a:r>
              <a:rPr lang="it-IT" dirty="0"/>
              <a:t>Layout Automatico</a:t>
            </a:r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5" y="1335398"/>
            <a:ext cx="5839240" cy="4671392"/>
          </a:xfrm>
        </p:spPr>
      </p:pic>
      <p:pic>
        <p:nvPicPr>
          <p:cNvPr id="7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5699125"/>
            <a:ext cx="10191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3826" r="59516" b="40416"/>
          <a:stretch/>
        </p:blipFill>
        <p:spPr>
          <a:xfrm>
            <a:off x="3932337" y="2768445"/>
            <a:ext cx="4715621" cy="2400299"/>
          </a:xfrm>
          <a:prstGeom prst="rect">
            <a:avLst/>
          </a:prstGeom>
        </p:spPr>
      </p:pic>
      <p:sp>
        <p:nvSpPr>
          <p:cNvPr id="8" name="Ovale 7"/>
          <p:cNvSpPr/>
          <p:nvPr/>
        </p:nvSpPr>
        <p:spPr>
          <a:xfrm>
            <a:off x="1234069" y="2590800"/>
            <a:ext cx="698809" cy="4311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3549272" y="2386041"/>
            <a:ext cx="5215587" cy="29669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2 9"/>
          <p:cNvCxnSpPr/>
          <p:nvPr/>
        </p:nvCxnSpPr>
        <p:spPr>
          <a:xfrm>
            <a:off x="1992352" y="2802673"/>
            <a:ext cx="1761892" cy="2973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H="1">
            <a:off x="5531221" y="1125538"/>
            <a:ext cx="966093" cy="21824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6192257" y="713052"/>
            <a:ext cx="765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Filler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90862" y="792136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(P&amp;R)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31B68EE-267E-46C7-A8BD-3C5449251654}"/>
              </a:ext>
            </a:extLst>
          </p:cNvPr>
          <p:cNvSpPr txBox="1"/>
          <p:nvPr/>
        </p:nvSpPr>
        <p:spPr>
          <a:xfrm>
            <a:off x="609600" y="6301638"/>
            <a:ext cx="3611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P. Bruschi - Mixed Signal Design, 2020</a:t>
            </a:r>
          </a:p>
        </p:txBody>
      </p:sp>
    </p:spTree>
    <p:extLst>
      <p:ext uri="{BB962C8B-B14F-4D97-AF65-F5344CB8AC3E}">
        <p14:creationId xmlns:p14="http://schemas.microsoft.com/office/powerpoint/2010/main" val="2166795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Layout Automatico</a:t>
            </a:r>
          </a:p>
        </p:txBody>
      </p:sp>
      <p:pic>
        <p:nvPicPr>
          <p:cNvPr id="7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5699125"/>
            <a:ext cx="10191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3" t="25354" r="15061" b="29636"/>
          <a:stretch/>
        </p:blipFill>
        <p:spPr>
          <a:xfrm>
            <a:off x="713678" y="1930400"/>
            <a:ext cx="6585194" cy="3107472"/>
          </a:xfrm>
        </p:spPr>
      </p:pic>
      <p:sp>
        <p:nvSpPr>
          <p:cNvPr id="6" name="CasellaDiTesto 5"/>
          <p:cNvSpPr txBox="1"/>
          <p:nvPr/>
        </p:nvSpPr>
        <p:spPr>
          <a:xfrm>
            <a:off x="2428443" y="135890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Risultato finale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924D6D0-DA3E-470B-96A3-3A8B931E3865}"/>
              </a:ext>
            </a:extLst>
          </p:cNvPr>
          <p:cNvSpPr txBox="1"/>
          <p:nvPr/>
        </p:nvSpPr>
        <p:spPr>
          <a:xfrm>
            <a:off x="609600" y="6301638"/>
            <a:ext cx="3611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P. Bruschi - Mixed Signal Design, 2020</a:t>
            </a:r>
          </a:p>
        </p:txBody>
      </p:sp>
    </p:spTree>
    <p:extLst>
      <p:ext uri="{BB962C8B-B14F-4D97-AF65-F5344CB8AC3E}">
        <p14:creationId xmlns:p14="http://schemas.microsoft.com/office/powerpoint/2010/main" val="716523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457200" y="1197142"/>
            <a:ext cx="66960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Integrazione tra i flussi</a:t>
            </a:r>
          </a:p>
          <a:p>
            <a:pPr algn="ctr"/>
            <a:r>
              <a:rPr lang="it-IT" sz="4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progetto analogico e </a:t>
            </a:r>
            <a:br>
              <a:rPr lang="it-IT" sz="4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4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digitale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82243" y="3891561"/>
            <a:ext cx="5314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Procedura </a:t>
            </a:r>
            <a:r>
              <a:rPr lang="it-IT" sz="3600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</a:t>
            </a:r>
            <a:r>
              <a:rPr lang="it-IT" sz="36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centric</a:t>
            </a:r>
            <a:endParaRPr lang="en-US" sz="36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48A7EF3-A280-4FC5-BC50-5A46678240D6}"/>
              </a:ext>
            </a:extLst>
          </p:cNvPr>
          <p:cNvSpPr txBox="1"/>
          <p:nvPr/>
        </p:nvSpPr>
        <p:spPr>
          <a:xfrm>
            <a:off x="609600" y="6301638"/>
            <a:ext cx="3611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P. Bruschi - Mixed Signal Design, 2020</a:t>
            </a:r>
          </a:p>
        </p:txBody>
      </p:sp>
    </p:spTree>
    <p:extLst>
      <p:ext uri="{BB962C8B-B14F-4D97-AF65-F5344CB8AC3E}">
        <p14:creationId xmlns:p14="http://schemas.microsoft.com/office/powerpoint/2010/main" val="2983897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1255" y="208579"/>
            <a:ext cx="6348413" cy="1320800"/>
          </a:xfrm>
        </p:spPr>
        <p:txBody>
          <a:bodyPr/>
          <a:lstStyle/>
          <a:p>
            <a:r>
              <a:rPr lang="it-IT" dirty="0"/>
              <a:t>Flusso di progetto </a:t>
            </a:r>
            <a:r>
              <a:rPr lang="it-IT" dirty="0" err="1"/>
              <a:t>Mixed</a:t>
            </a:r>
            <a:r>
              <a:rPr lang="it-IT" dirty="0"/>
              <a:t> </a:t>
            </a:r>
            <a:r>
              <a:rPr lang="it-IT" dirty="0" err="1"/>
              <a:t>Signals</a:t>
            </a:r>
            <a:r>
              <a:rPr lang="it-IT" dirty="0"/>
              <a:t> (MS) </a:t>
            </a:r>
            <a:r>
              <a:rPr lang="it-IT" dirty="0" err="1"/>
              <a:t>Analog</a:t>
            </a:r>
            <a:r>
              <a:rPr lang="it-IT" dirty="0"/>
              <a:t> </a:t>
            </a:r>
            <a:r>
              <a:rPr lang="it-IT" dirty="0" err="1"/>
              <a:t>Centric</a:t>
            </a:r>
            <a:endParaRPr lang="it-IT" dirty="0"/>
          </a:p>
        </p:txBody>
      </p:sp>
      <p:sp>
        <p:nvSpPr>
          <p:cNvPr id="5" name="Rettangolo arrotondato 4"/>
          <p:cNvSpPr/>
          <p:nvPr/>
        </p:nvSpPr>
        <p:spPr>
          <a:xfrm>
            <a:off x="4331349" y="1824913"/>
            <a:ext cx="1502228" cy="56916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VHDL 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RTL</a:t>
            </a:r>
          </a:p>
        </p:txBody>
      </p:sp>
      <p:sp>
        <p:nvSpPr>
          <p:cNvPr id="6" name="Freccia in giù 5"/>
          <p:cNvSpPr/>
          <p:nvPr/>
        </p:nvSpPr>
        <p:spPr>
          <a:xfrm rot="1698876">
            <a:off x="4809517" y="2496665"/>
            <a:ext cx="289249" cy="572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883299" y="1781175"/>
            <a:ext cx="1502228" cy="9939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Analog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Schematic</a:t>
            </a:r>
            <a:endParaRPr lang="it-IT" dirty="0">
              <a:solidFill>
                <a:schemeClr val="tx1"/>
              </a:solidFill>
            </a:endParaRPr>
          </a:p>
          <a:p>
            <a:pPr algn="ctr"/>
            <a:r>
              <a:rPr lang="it-IT" dirty="0">
                <a:solidFill>
                  <a:schemeClr val="tx1"/>
                </a:solidFill>
              </a:rPr>
              <a:t>Design 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930924" y="3019425"/>
            <a:ext cx="1502228" cy="6286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MS</a:t>
            </a:r>
          </a:p>
          <a:p>
            <a:pPr algn="ctr"/>
            <a:r>
              <a:rPr lang="it-IT" dirty="0" err="1">
                <a:solidFill>
                  <a:schemeClr val="tx1"/>
                </a:solidFill>
              </a:rPr>
              <a:t>Schematic</a:t>
            </a:r>
            <a:r>
              <a:rPr lang="it-IT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Freccia a destra 9"/>
          <p:cNvSpPr/>
          <p:nvPr/>
        </p:nvSpPr>
        <p:spPr>
          <a:xfrm rot="10800000">
            <a:off x="2619375" y="3267075"/>
            <a:ext cx="169545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3400425" y="2943225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Import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940449" y="4090987"/>
            <a:ext cx="1502228" cy="5143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MS </a:t>
            </a:r>
            <a:r>
              <a:rPr lang="it-IT" dirty="0" err="1">
                <a:solidFill>
                  <a:schemeClr val="tx1"/>
                </a:solidFill>
              </a:rPr>
              <a:t>Simulation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486025" y="3981450"/>
            <a:ext cx="2283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ADE + AMS simulator</a:t>
            </a:r>
          </a:p>
        </p:txBody>
      </p:sp>
      <p:sp>
        <p:nvSpPr>
          <p:cNvPr id="15" name="Freccia in giù 14"/>
          <p:cNvSpPr/>
          <p:nvPr/>
        </p:nvSpPr>
        <p:spPr>
          <a:xfrm rot="19227311">
            <a:off x="4946807" y="3136858"/>
            <a:ext cx="289249" cy="526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arrotondato 15"/>
          <p:cNvSpPr/>
          <p:nvPr/>
        </p:nvSpPr>
        <p:spPr>
          <a:xfrm>
            <a:off x="5150499" y="3743325"/>
            <a:ext cx="1502228" cy="7905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Syntesys</a:t>
            </a:r>
            <a:endParaRPr lang="it-IT" dirty="0">
              <a:solidFill>
                <a:schemeClr val="tx1"/>
              </a:solidFill>
            </a:endParaRPr>
          </a:p>
          <a:p>
            <a:pPr algn="ctr"/>
            <a:r>
              <a:rPr lang="it-IT" dirty="0" err="1">
                <a:solidFill>
                  <a:schemeClr val="tx1"/>
                </a:solidFill>
              </a:rPr>
              <a:t>Place</a:t>
            </a:r>
            <a:r>
              <a:rPr lang="it-IT" dirty="0">
                <a:solidFill>
                  <a:schemeClr val="tx1"/>
                </a:solidFill>
              </a:rPr>
              <a:t> and </a:t>
            </a:r>
            <a:r>
              <a:rPr lang="it-IT" dirty="0" err="1">
                <a:solidFill>
                  <a:schemeClr val="tx1"/>
                </a:solidFill>
              </a:rPr>
              <a:t>Route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940449" y="5429250"/>
            <a:ext cx="1502228" cy="5143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Analog</a:t>
            </a:r>
            <a:r>
              <a:rPr lang="it-IT" dirty="0">
                <a:solidFill>
                  <a:schemeClr val="tx1"/>
                </a:solidFill>
              </a:rPr>
              <a:t> Layout</a:t>
            </a:r>
          </a:p>
        </p:txBody>
      </p:sp>
      <p:sp>
        <p:nvSpPr>
          <p:cNvPr id="19" name="Freccia in giù 18"/>
          <p:cNvSpPr/>
          <p:nvPr/>
        </p:nvSpPr>
        <p:spPr>
          <a:xfrm rot="3275457">
            <a:off x="4284300" y="4330461"/>
            <a:ext cx="289249" cy="13678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a destra 19"/>
          <p:cNvSpPr/>
          <p:nvPr/>
        </p:nvSpPr>
        <p:spPr>
          <a:xfrm rot="10800000">
            <a:off x="2552700" y="5353050"/>
            <a:ext cx="1057275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2733675" y="5000625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Import</a:t>
            </a:r>
          </a:p>
        </p:txBody>
      </p:sp>
      <p:sp>
        <p:nvSpPr>
          <p:cNvPr id="22" name="Freccia in giù 21"/>
          <p:cNvSpPr/>
          <p:nvPr/>
        </p:nvSpPr>
        <p:spPr>
          <a:xfrm>
            <a:off x="1524000" y="2800350"/>
            <a:ext cx="228600" cy="209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in giù 22"/>
          <p:cNvSpPr/>
          <p:nvPr/>
        </p:nvSpPr>
        <p:spPr>
          <a:xfrm>
            <a:off x="1501063" y="3726344"/>
            <a:ext cx="266700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in giù 24"/>
          <p:cNvSpPr/>
          <p:nvPr/>
        </p:nvSpPr>
        <p:spPr>
          <a:xfrm>
            <a:off x="1524000" y="4791075"/>
            <a:ext cx="228600" cy="5054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7D80242-ED45-4B40-8C72-3AACAD80007B}"/>
              </a:ext>
            </a:extLst>
          </p:cNvPr>
          <p:cNvSpPr txBox="1"/>
          <p:nvPr/>
        </p:nvSpPr>
        <p:spPr>
          <a:xfrm>
            <a:off x="609600" y="6301638"/>
            <a:ext cx="3611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P. Bruschi - Mixed Signal Design, 2020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1F72D6E3-9422-422A-981F-836350C0E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01" y="2131898"/>
            <a:ext cx="7977598" cy="2376601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21ED4200-310C-478A-B49B-0CB22510E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7175500" cy="723900"/>
          </a:xfrm>
        </p:spPr>
        <p:txBody>
          <a:bodyPr/>
          <a:lstStyle/>
          <a:p>
            <a:pPr algn="ctr"/>
            <a:r>
              <a:rPr lang="it-IT" dirty="0"/>
              <a:t>MS </a:t>
            </a:r>
            <a:r>
              <a:rPr lang="it-IT" dirty="0" err="1"/>
              <a:t>Simulation</a:t>
            </a:r>
            <a:r>
              <a:rPr lang="it-IT" dirty="0"/>
              <a:t>: VHDL Import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C6FD80A-97E7-421A-A4DF-FB0011574C57}"/>
              </a:ext>
            </a:extLst>
          </p:cNvPr>
          <p:cNvSpPr txBox="1"/>
          <p:nvPr/>
        </p:nvSpPr>
        <p:spPr>
          <a:xfrm>
            <a:off x="609600" y="6301638"/>
            <a:ext cx="3611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P. Bruschi - Mixed Signal Design, 2020</a:t>
            </a:r>
          </a:p>
        </p:txBody>
      </p:sp>
    </p:spTree>
    <p:extLst>
      <p:ext uri="{BB962C8B-B14F-4D97-AF65-F5344CB8AC3E}">
        <p14:creationId xmlns:p14="http://schemas.microsoft.com/office/powerpoint/2010/main" val="2668845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175500" cy="723900"/>
          </a:xfrm>
        </p:spPr>
        <p:txBody>
          <a:bodyPr/>
          <a:lstStyle/>
          <a:p>
            <a:pPr algn="ctr"/>
            <a:r>
              <a:rPr lang="it-IT" dirty="0"/>
              <a:t>MS </a:t>
            </a:r>
            <a:r>
              <a:rPr lang="it-IT" dirty="0" err="1"/>
              <a:t>Simulation</a:t>
            </a:r>
            <a:r>
              <a:rPr lang="it-IT" dirty="0"/>
              <a:t>: VHDL Import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830093" y="2854325"/>
            <a:ext cx="1829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Cell </a:t>
            </a:r>
            <a:r>
              <a:rPr lang="it-IT" dirty="0" err="1"/>
              <a:t>View</a:t>
            </a:r>
            <a:r>
              <a:rPr lang="it-IT" dirty="0"/>
              <a:t> </a:t>
            </a:r>
            <a:r>
              <a:rPr lang="it-IT" dirty="0" err="1"/>
              <a:t>Entity</a:t>
            </a:r>
            <a:endParaRPr lang="it-IT" dirty="0"/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C6CABE16-C331-483B-939A-AB696D795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37" y="1600200"/>
            <a:ext cx="4905756" cy="411946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5CC14AD-5C31-4F6C-97BD-ADB500B83048}"/>
              </a:ext>
            </a:extLst>
          </p:cNvPr>
          <p:cNvSpPr txBox="1"/>
          <p:nvPr/>
        </p:nvSpPr>
        <p:spPr>
          <a:xfrm>
            <a:off x="609600" y="6301638"/>
            <a:ext cx="3611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P. Bruschi - Mixed Signal Design, 2020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16AAFE55-E031-4AA0-9AB2-DCED46CAB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1584790"/>
            <a:ext cx="4793157" cy="4265588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BEFE8D14-F1F9-424A-8154-E537806F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43" y="283722"/>
            <a:ext cx="7175500" cy="723900"/>
          </a:xfrm>
        </p:spPr>
        <p:txBody>
          <a:bodyPr/>
          <a:lstStyle/>
          <a:p>
            <a:pPr algn="ctr"/>
            <a:r>
              <a:rPr lang="it-IT" dirty="0"/>
              <a:t>MS </a:t>
            </a:r>
            <a:r>
              <a:rPr lang="it-IT" dirty="0" err="1"/>
              <a:t>Simulation</a:t>
            </a:r>
            <a:r>
              <a:rPr lang="it-IT" dirty="0"/>
              <a:t>: VHDL Import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2B72B3C-330F-4481-AE4B-8ECDB40FE529}"/>
              </a:ext>
            </a:extLst>
          </p:cNvPr>
          <p:cNvSpPr txBox="1"/>
          <p:nvPr/>
        </p:nvSpPr>
        <p:spPr>
          <a:xfrm>
            <a:off x="609600" y="6301638"/>
            <a:ext cx="3611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P. Bruschi - Mixed Signal Design, 2020</a:t>
            </a:r>
          </a:p>
        </p:txBody>
      </p:sp>
    </p:spTree>
    <p:extLst>
      <p:ext uri="{BB962C8B-B14F-4D97-AF65-F5344CB8AC3E}">
        <p14:creationId xmlns:p14="http://schemas.microsoft.com/office/powerpoint/2010/main" val="3236486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Metodologie di Integrazione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Analog-Centric</a:t>
            </a:r>
            <a:endParaRPr lang="it-IT" dirty="0"/>
          </a:p>
          <a:p>
            <a:r>
              <a:rPr lang="it-IT" dirty="0"/>
              <a:t>(</a:t>
            </a:r>
            <a:r>
              <a:rPr lang="it-IT" dirty="0" err="1"/>
              <a:t>analog</a:t>
            </a:r>
            <a:r>
              <a:rPr lang="it-IT" dirty="0"/>
              <a:t> top)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dirty="0"/>
              <a:t>Il circuito analogico e la rete digitale sono progettate utilizzando </a:t>
            </a:r>
            <a:r>
              <a:rPr lang="it-IT" dirty="0" err="1"/>
              <a:t>tools</a:t>
            </a:r>
            <a:r>
              <a:rPr lang="it-IT" dirty="0"/>
              <a:t> indipendenti.</a:t>
            </a:r>
            <a:br>
              <a:rPr lang="it-IT" dirty="0"/>
            </a:br>
            <a:r>
              <a:rPr lang="it-IT" dirty="0"/>
              <a:t>L’integrazione è effettuato importando la rete digitale all’interno dei </a:t>
            </a:r>
            <a:r>
              <a:rPr lang="it-IT" dirty="0" err="1"/>
              <a:t>tools</a:t>
            </a:r>
            <a:r>
              <a:rPr lang="it-IT" dirty="0"/>
              <a:t> per lo sviluppo del circuito analogico.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Digital-</a:t>
            </a:r>
            <a:r>
              <a:rPr lang="it-IT" dirty="0" err="1"/>
              <a:t>Centric</a:t>
            </a:r>
            <a:endParaRPr lang="it-IT" dirty="0"/>
          </a:p>
          <a:p>
            <a:r>
              <a:rPr lang="it-IT" dirty="0"/>
              <a:t>(</a:t>
            </a:r>
            <a:r>
              <a:rPr lang="it-IT" dirty="0" err="1"/>
              <a:t>digital</a:t>
            </a:r>
            <a:r>
              <a:rPr lang="it-IT" dirty="0"/>
              <a:t> top)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t-IT" dirty="0"/>
              <a:t>Il circuito analogico e la rete digitale sono progettate utilizzando </a:t>
            </a:r>
            <a:r>
              <a:rPr lang="it-IT" dirty="0" err="1"/>
              <a:t>tools</a:t>
            </a:r>
            <a:r>
              <a:rPr lang="it-IT" dirty="0"/>
              <a:t> indipendenti.</a:t>
            </a:r>
            <a:br>
              <a:rPr lang="it-IT" dirty="0"/>
            </a:br>
            <a:r>
              <a:rPr lang="it-IT" dirty="0"/>
              <a:t>L’integrazione è effettuato importando il circuito analogico all’interno dei </a:t>
            </a:r>
            <a:r>
              <a:rPr lang="it-IT" dirty="0" err="1"/>
              <a:t>tools</a:t>
            </a:r>
            <a:r>
              <a:rPr lang="it-IT" dirty="0"/>
              <a:t> per lo sviluppo della rete digitale.</a:t>
            </a:r>
          </a:p>
          <a:p>
            <a:endParaRPr lang="it-IT" dirty="0"/>
          </a:p>
        </p:txBody>
      </p:sp>
      <p:pic>
        <p:nvPicPr>
          <p:cNvPr id="9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5699125"/>
            <a:ext cx="10191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01B4D7D-71A7-4215-A55B-311833583B4B}"/>
              </a:ext>
            </a:extLst>
          </p:cNvPr>
          <p:cNvSpPr txBox="1"/>
          <p:nvPr/>
        </p:nvSpPr>
        <p:spPr>
          <a:xfrm>
            <a:off x="609600" y="6301638"/>
            <a:ext cx="3611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P. Bruschi - Mixed Signal Design, 2020</a:t>
            </a:r>
          </a:p>
        </p:txBody>
      </p:sp>
    </p:spTree>
    <p:extLst>
      <p:ext uri="{BB962C8B-B14F-4D97-AF65-F5344CB8AC3E}">
        <p14:creationId xmlns:p14="http://schemas.microsoft.com/office/powerpoint/2010/main" val="8971865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7FBA124A-E102-4436-9AD4-D359E337B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62" y="308130"/>
            <a:ext cx="6798475" cy="544179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917345C-4740-4CF4-92BE-99897F94DC19}"/>
              </a:ext>
            </a:extLst>
          </p:cNvPr>
          <p:cNvSpPr txBox="1"/>
          <p:nvPr/>
        </p:nvSpPr>
        <p:spPr>
          <a:xfrm>
            <a:off x="609600" y="6301638"/>
            <a:ext cx="3611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P. Bruschi - Mixed Signal Design, 2020</a:t>
            </a:r>
          </a:p>
        </p:txBody>
      </p:sp>
    </p:spTree>
    <p:extLst>
      <p:ext uri="{BB962C8B-B14F-4D97-AF65-F5344CB8AC3E}">
        <p14:creationId xmlns:p14="http://schemas.microsoft.com/office/powerpoint/2010/main" val="1058139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olo 7"/>
          <p:cNvSpPr>
            <a:spLocks noGrp="1"/>
          </p:cNvSpPr>
          <p:nvPr>
            <p:ph type="title"/>
          </p:nvPr>
        </p:nvSpPr>
        <p:spPr>
          <a:xfrm>
            <a:off x="322217" y="409304"/>
            <a:ext cx="6348413" cy="679268"/>
          </a:xfrm>
        </p:spPr>
        <p:txBody>
          <a:bodyPr>
            <a:normAutofit/>
          </a:bodyPr>
          <a:lstStyle/>
          <a:p>
            <a:pPr eaLnBrk="1" hangingPunct="1"/>
            <a:r>
              <a:rPr lang="it-IT" sz="2800" dirty="0" err="1"/>
              <a:t>Schematic</a:t>
            </a:r>
            <a:r>
              <a:rPr lang="it-IT" sz="2800" dirty="0"/>
              <a:t> </a:t>
            </a:r>
            <a:r>
              <a:rPr lang="it-IT" sz="2800" dirty="0" err="1"/>
              <a:t>view</a:t>
            </a:r>
            <a:r>
              <a:rPr lang="it-IT" sz="2800" dirty="0"/>
              <a:t> di tipo  </a:t>
            </a:r>
            <a:r>
              <a:rPr lang="it-IT" sz="2800" dirty="0" err="1"/>
              <a:t>Mixed-Signal</a:t>
            </a:r>
            <a:endParaRPr lang="it-IT" sz="2800" dirty="0"/>
          </a:p>
        </p:txBody>
      </p:sp>
      <p:pic>
        <p:nvPicPr>
          <p:cNvPr id="52227" name="Immag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1775" y="5699125"/>
            <a:ext cx="101917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Segnaposto contenuto 2"/>
          <p:cNvPicPr>
            <a:picLocks noGrp="1" noChangeAspect="1"/>
          </p:cNvPicPr>
          <p:nvPr>
            <p:ph idx="1"/>
          </p:nvPr>
        </p:nvPicPr>
        <p:blipFill>
          <a:blip r:embed="rId3"/>
          <a:srcRect l="13335" t="7919" b="8038"/>
          <a:stretch>
            <a:fillRect/>
          </a:stretch>
        </p:blipFill>
        <p:spPr>
          <a:xfrm>
            <a:off x="698500" y="1403350"/>
            <a:ext cx="5675313" cy="4402138"/>
          </a:xfrm>
        </p:spPr>
      </p:pic>
      <p:sp>
        <p:nvSpPr>
          <p:cNvPr id="9" name="Ovale 8"/>
          <p:cNvSpPr/>
          <p:nvPr/>
        </p:nvSpPr>
        <p:spPr>
          <a:xfrm>
            <a:off x="2192338" y="2613025"/>
            <a:ext cx="700087" cy="2041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2231" name="CasellaDiTesto 9"/>
          <p:cNvSpPr txBox="1">
            <a:spLocks noChangeArrowheads="1"/>
          </p:cNvSpPr>
          <p:nvPr/>
        </p:nvSpPr>
        <p:spPr bwMode="auto">
          <a:xfrm>
            <a:off x="4406900" y="2956720"/>
            <a:ext cx="12715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Rete Analogica</a:t>
            </a:r>
          </a:p>
        </p:txBody>
      </p:sp>
      <p:sp>
        <p:nvSpPr>
          <p:cNvPr id="12" name="Ovale 11"/>
          <p:cNvSpPr/>
          <p:nvPr/>
        </p:nvSpPr>
        <p:spPr>
          <a:xfrm>
            <a:off x="3605213" y="2239963"/>
            <a:ext cx="698500" cy="3402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2233" name="CasellaDiTesto 12"/>
          <p:cNvSpPr txBox="1">
            <a:spLocks noChangeArrowheads="1"/>
          </p:cNvSpPr>
          <p:nvPr/>
        </p:nvSpPr>
        <p:spPr bwMode="auto">
          <a:xfrm>
            <a:off x="1341439" y="2201863"/>
            <a:ext cx="1271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Rete Digitale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8A31631-300C-4E39-B470-F47C5E2C9CAA}"/>
              </a:ext>
            </a:extLst>
          </p:cNvPr>
          <p:cNvSpPr txBox="1"/>
          <p:nvPr/>
        </p:nvSpPr>
        <p:spPr>
          <a:xfrm>
            <a:off x="609600" y="6301638"/>
            <a:ext cx="3611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P. Bruschi - Mixed Signal Design, 2020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0075" y="1579563"/>
            <a:ext cx="6348413" cy="4278312"/>
          </a:xfrm>
        </p:spPr>
        <p:txBody>
          <a:bodyPr/>
          <a:lstStyle/>
          <a:p>
            <a:r>
              <a:rPr lang="it-IT" dirty="0"/>
              <a:t>Per abilitare la simulazione mista, introducendo nella vista </a:t>
            </a:r>
            <a:r>
              <a:rPr lang="it-IT" dirty="0" err="1"/>
              <a:t>schematic</a:t>
            </a:r>
            <a:r>
              <a:rPr lang="it-IT" dirty="0"/>
              <a:t> analogica celle digitali descritte ad alto livello (HDL), è necessario creare una vista addizionale per lo schematico, ovvero la vista “</a:t>
            </a:r>
            <a:r>
              <a:rPr lang="it-IT" dirty="0" err="1"/>
              <a:t>config</a:t>
            </a:r>
            <a:r>
              <a:rPr lang="it-IT" dirty="0"/>
              <a:t>”</a:t>
            </a:r>
          </a:p>
          <a:p>
            <a:r>
              <a:rPr lang="it-IT" dirty="0"/>
              <a:t>La vista </a:t>
            </a:r>
            <a:r>
              <a:rPr lang="it-IT" dirty="0" err="1"/>
              <a:t>config</a:t>
            </a:r>
            <a:r>
              <a:rPr lang="it-IT" dirty="0"/>
              <a:t> permette di assegnare a tutte le istanze presenti nel circuito la vista corretta che si vuole usare nella simulazione, che nel caso di VHDL si traduce nella scelta dell’“</a:t>
            </a:r>
            <a:r>
              <a:rPr lang="it-IT" dirty="0" err="1"/>
              <a:t>architecture</a:t>
            </a:r>
            <a:r>
              <a:rPr lang="it-IT" dirty="0"/>
              <a:t>” che si vuole usare. </a:t>
            </a:r>
          </a:p>
          <a:p>
            <a:r>
              <a:rPr lang="it-IT" dirty="0"/>
              <a:t>All’interno dell’ambiente integrato ADE occorre anche scegliere le cosiddette “connection </a:t>
            </a:r>
            <a:r>
              <a:rPr lang="it-IT" dirty="0" err="1"/>
              <a:t>rules</a:t>
            </a:r>
            <a:r>
              <a:rPr lang="it-IT" dirty="0"/>
              <a:t>” che permettono di definire come i segnali digitali (in input ed output) delle celle descritte HDL si traducono in segnali analogici (livelli logici, resistenze di ingresso e uscita, etc.) </a:t>
            </a: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581025" y="247650"/>
            <a:ext cx="6348413" cy="1320800"/>
          </a:xfrm>
        </p:spPr>
        <p:txBody>
          <a:bodyPr/>
          <a:lstStyle/>
          <a:p>
            <a:pPr algn="ctr"/>
            <a:r>
              <a:rPr lang="it-IT" dirty="0"/>
              <a:t>Simulazione </a:t>
            </a:r>
            <a:r>
              <a:rPr lang="it-IT" dirty="0" err="1"/>
              <a:t>Mixed</a:t>
            </a:r>
            <a:r>
              <a:rPr lang="it-IT" dirty="0"/>
              <a:t> </a:t>
            </a:r>
            <a:r>
              <a:rPr lang="it-IT" dirty="0" err="1"/>
              <a:t>Signal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(AMS simulator)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1B8279B-E07E-4859-AB69-212D151822EA}"/>
              </a:ext>
            </a:extLst>
          </p:cNvPr>
          <p:cNvSpPr txBox="1"/>
          <p:nvPr/>
        </p:nvSpPr>
        <p:spPr>
          <a:xfrm>
            <a:off x="609600" y="6301638"/>
            <a:ext cx="3611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P. Bruschi - Mixed Signal Design, 2020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1160397"/>
            <a:ext cx="6343650" cy="468477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40DF86-E0E0-4472-9C0B-0FF663713340}"/>
              </a:ext>
            </a:extLst>
          </p:cNvPr>
          <p:cNvSpPr txBox="1"/>
          <p:nvPr/>
        </p:nvSpPr>
        <p:spPr>
          <a:xfrm>
            <a:off x="609600" y="6301638"/>
            <a:ext cx="3611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P. Bruschi - Mixed Signal Design, 2020</a:t>
            </a:r>
          </a:p>
        </p:txBody>
      </p:sp>
    </p:spTree>
    <p:extLst>
      <p:ext uri="{BB962C8B-B14F-4D97-AF65-F5344CB8AC3E}">
        <p14:creationId xmlns:p14="http://schemas.microsoft.com/office/powerpoint/2010/main" val="21541020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371" y="1981200"/>
            <a:ext cx="2733550" cy="3870325"/>
          </a:xfrm>
          <a:prstGeom prst="rect">
            <a:avLst/>
          </a:prstGeom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81025" y="247650"/>
            <a:ext cx="7715250" cy="132080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Simulazione Mixed </a:t>
            </a:r>
            <a:r>
              <a:rPr lang="it-IT" dirty="0" err="1"/>
              <a:t>Signal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 err="1"/>
              <a:t>connect</a:t>
            </a:r>
            <a:r>
              <a:rPr lang="it-IT" dirty="0"/>
              <a:t> </a:t>
            </a:r>
            <a:r>
              <a:rPr lang="it-IT" dirty="0" err="1"/>
              <a:t>rules</a:t>
            </a:r>
            <a:r>
              <a:rPr lang="it-IT" dirty="0"/>
              <a:t>: sono file predefiniti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A8699BF-C1F5-4ACF-BFB2-98293CB4508F}"/>
              </a:ext>
            </a:extLst>
          </p:cNvPr>
          <p:cNvSpPr txBox="1"/>
          <p:nvPr/>
        </p:nvSpPr>
        <p:spPr>
          <a:xfrm>
            <a:off x="609600" y="6301638"/>
            <a:ext cx="3611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P. Bruschi - Mixed Signal Design, 2020</a:t>
            </a:r>
          </a:p>
        </p:txBody>
      </p:sp>
    </p:spTree>
    <p:extLst>
      <p:ext uri="{BB962C8B-B14F-4D97-AF65-F5344CB8AC3E}">
        <p14:creationId xmlns:p14="http://schemas.microsoft.com/office/powerpoint/2010/main" val="1653067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olo 7"/>
          <p:cNvSpPr>
            <a:spLocks noGrp="1"/>
          </p:cNvSpPr>
          <p:nvPr>
            <p:ph type="title"/>
          </p:nvPr>
        </p:nvSpPr>
        <p:spPr>
          <a:xfrm>
            <a:off x="200428" y="189469"/>
            <a:ext cx="6691692" cy="108857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it-IT" sz="2800" dirty="0" err="1"/>
              <a:t>Importazoine</a:t>
            </a:r>
            <a:r>
              <a:rPr lang="it-IT" sz="2800" dirty="0"/>
              <a:t> della Rete Digitale in Virtuoso</a:t>
            </a:r>
            <a:br>
              <a:rPr lang="it-IT" sz="2800" dirty="0"/>
            </a:br>
            <a:r>
              <a:rPr lang="it-IT" sz="2800" dirty="0"/>
              <a:t>(Ambiente Full Custom)</a:t>
            </a:r>
          </a:p>
        </p:txBody>
      </p:sp>
      <p:pic>
        <p:nvPicPr>
          <p:cNvPr id="55299" name="Immag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1775" y="5699125"/>
            <a:ext cx="101917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Segnaposto contenuto 2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2638" y="1382713"/>
            <a:ext cx="5805487" cy="4645025"/>
          </a:xfrm>
        </p:spPr>
      </p:pic>
      <p:sp>
        <p:nvSpPr>
          <p:cNvPr id="6" name="CasellaDiTesto 5"/>
          <p:cNvSpPr txBox="1"/>
          <p:nvPr/>
        </p:nvSpPr>
        <p:spPr>
          <a:xfrm>
            <a:off x="313509" y="1358537"/>
            <a:ext cx="196880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Layout (</a:t>
            </a:r>
            <a:r>
              <a:rPr lang="it-IT" dirty="0" err="1"/>
              <a:t>abstract</a:t>
            </a:r>
            <a:r>
              <a:rPr lang="it-IT" dirty="0"/>
              <a:t>)</a:t>
            </a:r>
          </a:p>
        </p:txBody>
      </p:sp>
      <p:sp>
        <p:nvSpPr>
          <p:cNvPr id="7" name="Freccia a destra 6"/>
          <p:cNvSpPr/>
          <p:nvPr/>
        </p:nvSpPr>
        <p:spPr>
          <a:xfrm rot="3507905">
            <a:off x="1619794" y="1846217"/>
            <a:ext cx="539931" cy="496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892629" y="5325291"/>
            <a:ext cx="92044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err="1"/>
              <a:t>Symbol</a:t>
            </a:r>
            <a:endParaRPr lang="it-IT" dirty="0"/>
          </a:p>
        </p:txBody>
      </p:sp>
      <p:sp>
        <p:nvSpPr>
          <p:cNvPr id="9" name="Freccia a destra 8"/>
          <p:cNvSpPr/>
          <p:nvPr/>
        </p:nvSpPr>
        <p:spPr>
          <a:xfrm rot="20121778">
            <a:off x="1763484" y="4837614"/>
            <a:ext cx="539931" cy="496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4720047" y="2743199"/>
            <a:ext cx="197842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err="1"/>
              <a:t>Netlist</a:t>
            </a:r>
            <a:r>
              <a:rPr lang="it-IT" dirty="0"/>
              <a:t> </a:t>
            </a:r>
            <a:r>
              <a:rPr lang="it-IT" dirty="0" err="1"/>
              <a:t>gate-level</a:t>
            </a:r>
            <a:endParaRPr lang="it-IT" dirty="0"/>
          </a:p>
        </p:txBody>
      </p:sp>
      <p:sp>
        <p:nvSpPr>
          <p:cNvPr id="11" name="Freccia a destra 10"/>
          <p:cNvSpPr/>
          <p:nvPr/>
        </p:nvSpPr>
        <p:spPr>
          <a:xfrm rot="5400000">
            <a:off x="4807131" y="3213466"/>
            <a:ext cx="539931" cy="496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182F0DB-FBDD-4716-9ECB-DE3C615C3F51}"/>
              </a:ext>
            </a:extLst>
          </p:cNvPr>
          <p:cNvSpPr txBox="1"/>
          <p:nvPr/>
        </p:nvSpPr>
        <p:spPr>
          <a:xfrm>
            <a:off x="609600" y="6301638"/>
            <a:ext cx="3611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P. Bruschi - Mixed Signal Design, 2020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olo 7"/>
          <p:cNvSpPr>
            <a:spLocks noGrp="1"/>
          </p:cNvSpPr>
          <p:nvPr>
            <p:ph type="title"/>
          </p:nvPr>
        </p:nvSpPr>
        <p:spPr>
          <a:xfrm>
            <a:off x="728663" y="21429"/>
            <a:ext cx="6348413" cy="653058"/>
          </a:xfrm>
        </p:spPr>
        <p:txBody>
          <a:bodyPr/>
          <a:lstStyle/>
          <a:p>
            <a:pPr algn="ctr" eaLnBrk="1" hangingPunct="1"/>
            <a:r>
              <a:rPr lang="it-IT" dirty="0"/>
              <a:t>Layout Misto</a:t>
            </a:r>
          </a:p>
        </p:txBody>
      </p:sp>
      <p:pic>
        <p:nvPicPr>
          <p:cNvPr id="57347" name="Immag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1775" y="5699125"/>
            <a:ext cx="101917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04838" y="749893"/>
            <a:ext cx="6348413" cy="2326681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/>
              <a:t>Il Layout della rete digitale è automaticamente aggiunto al layout della rete analogica come se fosse un componente analogico. </a:t>
            </a:r>
          </a:p>
          <a:p>
            <a:pPr eaLnBrk="1" hangingPunct="1">
              <a:defRPr/>
            </a:pPr>
            <a:r>
              <a:rPr lang="it-IT" dirty="0"/>
              <a:t>Si procede realizzando manualmente le interconnessioni e, arrivati al top </a:t>
            </a:r>
            <a:r>
              <a:rPr lang="it-IT" dirty="0" err="1"/>
              <a:t>level</a:t>
            </a:r>
            <a:r>
              <a:rPr lang="it-IT" dirty="0"/>
              <a:t> inserendo la </a:t>
            </a:r>
            <a:r>
              <a:rPr lang="it-IT" dirty="0" err="1"/>
              <a:t>pad</a:t>
            </a:r>
            <a:r>
              <a:rPr lang="it-IT" dirty="0"/>
              <a:t> frame, il tutto seguendo la </a:t>
            </a:r>
            <a:r>
              <a:rPr lang="it-IT" dirty="0" err="1"/>
              <a:t>metotologia</a:t>
            </a:r>
            <a:r>
              <a:rPr lang="it-IT" dirty="0"/>
              <a:t> già vista per il layout di un circuito analogico. </a:t>
            </a:r>
          </a:p>
          <a:p>
            <a:pPr marL="0" indent="0" eaLnBrk="1" hangingPunct="1">
              <a:buFont typeface="Wingdings 3" pitchFamily="18" charset="2"/>
              <a:buNone/>
              <a:defRPr/>
            </a:pPr>
            <a:endParaRPr lang="it-IT" dirty="0"/>
          </a:p>
        </p:txBody>
      </p:sp>
      <p:pic>
        <p:nvPicPr>
          <p:cNvPr id="57350" name="Immagine 2"/>
          <p:cNvPicPr>
            <a:picLocks noChangeAspect="1"/>
          </p:cNvPicPr>
          <p:nvPr/>
        </p:nvPicPr>
        <p:blipFill>
          <a:blip r:embed="rId3"/>
          <a:srcRect l="6868" t="27911" b="26251"/>
          <a:stretch>
            <a:fillRect/>
          </a:stretch>
        </p:blipFill>
        <p:spPr bwMode="auto">
          <a:xfrm>
            <a:off x="673100" y="3203575"/>
            <a:ext cx="6589713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e 8"/>
          <p:cNvSpPr/>
          <p:nvPr/>
        </p:nvSpPr>
        <p:spPr>
          <a:xfrm>
            <a:off x="1130300" y="3146425"/>
            <a:ext cx="742950" cy="2444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3116263" y="3354388"/>
            <a:ext cx="2079625" cy="2444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2066925" y="3146425"/>
            <a:ext cx="744538" cy="161131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5253038" y="3617913"/>
            <a:ext cx="1377950" cy="96678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7355" name="CasellaDiTesto 13"/>
          <p:cNvSpPr txBox="1">
            <a:spLocks noChangeArrowheads="1"/>
          </p:cNvSpPr>
          <p:nvPr/>
        </p:nvSpPr>
        <p:spPr bwMode="auto">
          <a:xfrm>
            <a:off x="968375" y="5499100"/>
            <a:ext cx="1270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Rete Analogica</a:t>
            </a:r>
          </a:p>
        </p:txBody>
      </p:sp>
      <p:sp>
        <p:nvSpPr>
          <p:cNvPr id="57356" name="CasellaDiTesto 14"/>
          <p:cNvSpPr txBox="1">
            <a:spLocks noChangeArrowheads="1"/>
          </p:cNvSpPr>
          <p:nvPr/>
        </p:nvSpPr>
        <p:spPr bwMode="auto">
          <a:xfrm>
            <a:off x="4119563" y="3995738"/>
            <a:ext cx="1270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Rete Analogica</a:t>
            </a:r>
          </a:p>
        </p:txBody>
      </p:sp>
      <p:sp>
        <p:nvSpPr>
          <p:cNvPr id="57357" name="CasellaDiTesto 15"/>
          <p:cNvSpPr txBox="1">
            <a:spLocks noChangeArrowheads="1"/>
          </p:cNvSpPr>
          <p:nvPr/>
        </p:nvSpPr>
        <p:spPr bwMode="auto">
          <a:xfrm>
            <a:off x="1938338" y="4772025"/>
            <a:ext cx="1270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FFC000"/>
                </a:solidFill>
              </a:rPr>
              <a:t>Rete Digitale</a:t>
            </a:r>
          </a:p>
        </p:txBody>
      </p:sp>
      <p:sp>
        <p:nvSpPr>
          <p:cNvPr id="57358" name="CasellaDiTesto 16"/>
          <p:cNvSpPr txBox="1">
            <a:spLocks noChangeArrowheads="1"/>
          </p:cNvSpPr>
          <p:nvPr/>
        </p:nvSpPr>
        <p:spPr bwMode="auto">
          <a:xfrm>
            <a:off x="5848350" y="4562475"/>
            <a:ext cx="12715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FFC000"/>
                </a:solidFill>
              </a:rPr>
              <a:t>Rete Digitale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CA6166B-8E2C-4DAD-9593-D14943E1D730}"/>
              </a:ext>
            </a:extLst>
          </p:cNvPr>
          <p:cNvSpPr txBox="1"/>
          <p:nvPr/>
        </p:nvSpPr>
        <p:spPr>
          <a:xfrm>
            <a:off x="609600" y="6301638"/>
            <a:ext cx="3611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P. Bruschi - Mixed Signal Design, 2020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75" y="1222907"/>
            <a:ext cx="4975936" cy="4819118"/>
          </a:xfrm>
          <a:prstGeom prst="rect">
            <a:avLst/>
          </a:prstGeom>
        </p:spPr>
      </p:pic>
      <p:sp>
        <p:nvSpPr>
          <p:cNvPr id="4" name="Titolo 7"/>
          <p:cNvSpPr txBox="1">
            <a:spLocks/>
          </p:cNvSpPr>
          <p:nvPr/>
        </p:nvSpPr>
        <p:spPr>
          <a:xfrm>
            <a:off x="728663" y="21429"/>
            <a:ext cx="6348413" cy="653058"/>
          </a:xfrm>
          <a:prstGeom prst="rect">
            <a:avLst/>
          </a:prstGeom>
        </p:spPr>
        <p:txBody>
          <a:bodyPr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/>
            <a:r>
              <a:rPr lang="it-IT" dirty="0"/>
              <a:t>Esempio di C.I. Mixed </a:t>
            </a:r>
            <a:r>
              <a:rPr lang="it-IT" dirty="0" err="1"/>
              <a:t>Signal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017654" y="764031"/>
            <a:ext cx="440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Processo:  CMOS UMC 0.18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MM/RF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878F976-1100-4B28-AB9A-F2D1DF9C1A75}"/>
              </a:ext>
            </a:extLst>
          </p:cNvPr>
          <p:cNvSpPr txBox="1"/>
          <p:nvPr/>
        </p:nvSpPr>
        <p:spPr>
          <a:xfrm>
            <a:off x="609600" y="6301638"/>
            <a:ext cx="3611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P. Bruschi - Mixed Signal Design, 2020</a:t>
            </a:r>
          </a:p>
        </p:txBody>
      </p:sp>
    </p:spTree>
    <p:extLst>
      <p:ext uri="{BB962C8B-B14F-4D97-AF65-F5344CB8AC3E}">
        <p14:creationId xmlns:p14="http://schemas.microsoft.com/office/powerpoint/2010/main" val="3929937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1287379" y="1937084"/>
            <a:ext cx="52565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Flusso di progetto </a:t>
            </a:r>
          </a:p>
          <a:p>
            <a:pPr algn="ctr"/>
            <a:r>
              <a:rPr lang="it-IT" sz="4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analogico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E44C3EA-D0FB-4CA2-A7F4-54E6773C9504}"/>
              </a:ext>
            </a:extLst>
          </p:cNvPr>
          <p:cNvSpPr txBox="1"/>
          <p:nvPr/>
        </p:nvSpPr>
        <p:spPr>
          <a:xfrm>
            <a:off x="609600" y="6301638"/>
            <a:ext cx="3611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P. Bruschi - Mixed Signal Design, 2020</a:t>
            </a:r>
          </a:p>
        </p:txBody>
      </p:sp>
    </p:spTree>
    <p:extLst>
      <p:ext uri="{BB962C8B-B14F-4D97-AF65-F5344CB8AC3E}">
        <p14:creationId xmlns:p14="http://schemas.microsoft.com/office/powerpoint/2010/main" val="369027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Ambiente per  Progetto Analogico Full-Custom</a:t>
            </a:r>
          </a:p>
        </p:txBody>
      </p:sp>
      <p:pic>
        <p:nvPicPr>
          <p:cNvPr id="12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5699125"/>
            <a:ext cx="10191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CasellaDiTesto 39"/>
          <p:cNvSpPr txBox="1"/>
          <p:nvPr/>
        </p:nvSpPr>
        <p:spPr>
          <a:xfrm>
            <a:off x="793102" y="2220686"/>
            <a:ext cx="4128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Ambiente CAD:   CADENCE “Virtuoso” </a:t>
            </a:r>
          </a:p>
        </p:txBody>
      </p:sp>
      <p:sp>
        <p:nvSpPr>
          <p:cNvPr id="41" name="Rettangolo arrotondato 40"/>
          <p:cNvSpPr/>
          <p:nvPr/>
        </p:nvSpPr>
        <p:spPr>
          <a:xfrm>
            <a:off x="1063690" y="2836507"/>
            <a:ext cx="1502228" cy="5691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Schematic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3" name="Rettangolo arrotondato 42"/>
          <p:cNvSpPr/>
          <p:nvPr/>
        </p:nvSpPr>
        <p:spPr>
          <a:xfrm>
            <a:off x="1094792" y="3744686"/>
            <a:ext cx="1471126" cy="5691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Simulazione</a:t>
            </a:r>
          </a:p>
        </p:txBody>
      </p:sp>
      <p:sp>
        <p:nvSpPr>
          <p:cNvPr id="44" name="Rettangolo arrotondato 43"/>
          <p:cNvSpPr/>
          <p:nvPr/>
        </p:nvSpPr>
        <p:spPr>
          <a:xfrm>
            <a:off x="1060579" y="4662196"/>
            <a:ext cx="1471126" cy="5691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Layout 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2780522" y="2901820"/>
            <a:ext cx="2852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Virtuoso </a:t>
            </a:r>
            <a:r>
              <a:rPr lang="it-IT" dirty="0" err="1"/>
              <a:t>Schematic</a:t>
            </a:r>
            <a:r>
              <a:rPr lang="it-IT" dirty="0"/>
              <a:t> </a:t>
            </a:r>
            <a:r>
              <a:rPr lang="it-IT" dirty="0" err="1"/>
              <a:t>Editor</a:t>
            </a:r>
            <a:endParaRPr lang="it-IT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2839617" y="3707363"/>
            <a:ext cx="3530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ADE: </a:t>
            </a:r>
            <a:r>
              <a:rPr lang="it-IT" dirty="0" err="1"/>
              <a:t>Analog</a:t>
            </a:r>
            <a:r>
              <a:rPr lang="it-IT" dirty="0"/>
              <a:t> Design </a:t>
            </a:r>
            <a:r>
              <a:rPr lang="it-IT" dirty="0" err="1"/>
              <a:t>Environment</a:t>
            </a:r>
            <a:endParaRPr lang="it-IT" dirty="0"/>
          </a:p>
          <a:p>
            <a:r>
              <a:rPr lang="it-IT" dirty="0" err="1"/>
              <a:t>Spectre</a:t>
            </a:r>
            <a:r>
              <a:rPr lang="it-IT" dirty="0"/>
              <a:t> </a:t>
            </a:r>
            <a:r>
              <a:rPr lang="it-IT" dirty="0" err="1"/>
              <a:t>Electrical</a:t>
            </a:r>
            <a:r>
              <a:rPr lang="it-IT" dirty="0"/>
              <a:t> Simulator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2876939" y="4640424"/>
            <a:ext cx="2484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Virtuoso Layout </a:t>
            </a:r>
            <a:r>
              <a:rPr lang="it-IT" dirty="0" err="1"/>
              <a:t>Editor</a:t>
            </a:r>
            <a:endParaRPr lang="it-IT" dirty="0"/>
          </a:p>
          <a:p>
            <a:r>
              <a:rPr lang="it-IT" dirty="0" err="1"/>
              <a:t>Assura</a:t>
            </a:r>
            <a:r>
              <a:rPr lang="it-IT" dirty="0"/>
              <a:t> (</a:t>
            </a:r>
            <a:r>
              <a:rPr lang="it-IT" dirty="0" err="1"/>
              <a:t>Verification</a:t>
            </a:r>
            <a:r>
              <a:rPr lang="it-IT" dirty="0"/>
              <a:t>)</a:t>
            </a:r>
          </a:p>
        </p:txBody>
      </p:sp>
      <p:sp>
        <p:nvSpPr>
          <p:cNvPr id="50" name="CasellaDiTesto 49"/>
          <p:cNvSpPr txBox="1"/>
          <p:nvPr/>
        </p:nvSpPr>
        <p:spPr>
          <a:xfrm>
            <a:off x="2929812" y="5318448"/>
            <a:ext cx="4180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Mentor</a:t>
            </a:r>
            <a:r>
              <a:rPr lang="it-IT" dirty="0"/>
              <a:t> </a:t>
            </a:r>
            <a:r>
              <a:rPr lang="it-IT" dirty="0" err="1"/>
              <a:t>Graphics</a:t>
            </a:r>
            <a:r>
              <a:rPr lang="it-IT" dirty="0"/>
              <a:t>  </a:t>
            </a:r>
            <a:r>
              <a:rPr lang="it-IT" dirty="0" err="1"/>
              <a:t>Calibre</a:t>
            </a:r>
            <a:r>
              <a:rPr lang="it-IT" dirty="0"/>
              <a:t> (</a:t>
            </a:r>
            <a:r>
              <a:rPr lang="it-IT" dirty="0" err="1"/>
              <a:t>Verification</a:t>
            </a:r>
            <a:r>
              <a:rPr lang="it-IT" dirty="0"/>
              <a:t>)</a:t>
            </a:r>
          </a:p>
        </p:txBody>
      </p:sp>
      <p:sp>
        <p:nvSpPr>
          <p:cNvPr id="52" name="Freccia in giù 51"/>
          <p:cNvSpPr/>
          <p:nvPr/>
        </p:nvSpPr>
        <p:spPr>
          <a:xfrm>
            <a:off x="1679510" y="3470988"/>
            <a:ext cx="289249" cy="223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Freccia in giù 55"/>
          <p:cNvSpPr/>
          <p:nvPr/>
        </p:nvSpPr>
        <p:spPr>
          <a:xfrm>
            <a:off x="1707502" y="4376057"/>
            <a:ext cx="289249" cy="2519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Freccia in giù 56"/>
          <p:cNvSpPr/>
          <p:nvPr/>
        </p:nvSpPr>
        <p:spPr>
          <a:xfrm>
            <a:off x="1670180" y="5327780"/>
            <a:ext cx="298579" cy="307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CasellaDiTesto 57"/>
          <p:cNvSpPr txBox="1"/>
          <p:nvPr/>
        </p:nvSpPr>
        <p:spPr>
          <a:xfrm>
            <a:off x="1334278" y="5747657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GDS File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33AFF2F-4E47-4252-9C00-067AEDDBF81B}"/>
              </a:ext>
            </a:extLst>
          </p:cNvPr>
          <p:cNvSpPr txBox="1"/>
          <p:nvPr/>
        </p:nvSpPr>
        <p:spPr>
          <a:xfrm>
            <a:off x="609600" y="6301638"/>
            <a:ext cx="3611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P. Bruschi - Mixed Signal Design, 2020</a:t>
            </a:r>
          </a:p>
        </p:txBody>
      </p:sp>
    </p:spTree>
    <p:extLst>
      <p:ext uri="{BB962C8B-B14F-4D97-AF65-F5344CB8AC3E}">
        <p14:creationId xmlns:p14="http://schemas.microsoft.com/office/powerpoint/2010/main" val="3169869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Files</a:t>
            </a:r>
            <a:r>
              <a:rPr lang="it-IT" dirty="0"/>
              <a:t> forniti dalla Fonderia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609600" y="2160588"/>
            <a:ext cx="6348413" cy="2094171"/>
          </a:xfrm>
        </p:spPr>
        <p:txBody>
          <a:bodyPr/>
          <a:lstStyle/>
          <a:p>
            <a:r>
              <a:rPr lang="it-IT" i="1" dirty="0"/>
              <a:t>Technology File (TF)</a:t>
            </a:r>
            <a:r>
              <a:rPr lang="it-IT" dirty="0"/>
              <a:t>: contiene le definizioni generali dei dispositivi presenti nel processo (</a:t>
            </a:r>
            <a:r>
              <a:rPr lang="it-IT" dirty="0" err="1"/>
              <a:t>layers</a:t>
            </a:r>
            <a:r>
              <a:rPr lang="it-IT" dirty="0"/>
              <a:t> di processo etc.)</a:t>
            </a:r>
          </a:p>
          <a:p>
            <a:r>
              <a:rPr lang="it-IT" dirty="0" err="1"/>
              <a:t>Component</a:t>
            </a:r>
            <a:r>
              <a:rPr lang="it-IT" dirty="0"/>
              <a:t> </a:t>
            </a:r>
            <a:r>
              <a:rPr lang="it-IT" dirty="0" err="1"/>
              <a:t>Library</a:t>
            </a:r>
            <a:r>
              <a:rPr lang="it-IT" dirty="0"/>
              <a:t> (</a:t>
            </a:r>
            <a:r>
              <a:rPr lang="it-IT" dirty="0" err="1"/>
              <a:t>schematic</a:t>
            </a:r>
            <a:r>
              <a:rPr lang="it-IT" dirty="0"/>
              <a:t>, </a:t>
            </a:r>
            <a:r>
              <a:rPr lang="it-IT" dirty="0" err="1"/>
              <a:t>symbol</a:t>
            </a:r>
            <a:r>
              <a:rPr lang="it-IT" dirty="0"/>
              <a:t>, layout)</a:t>
            </a:r>
          </a:p>
          <a:p>
            <a:r>
              <a:rPr lang="it-IT" i="1" dirty="0" err="1"/>
              <a:t>Component</a:t>
            </a:r>
            <a:r>
              <a:rPr lang="it-IT" i="1" dirty="0"/>
              <a:t> </a:t>
            </a:r>
            <a:r>
              <a:rPr lang="it-IT" i="1" dirty="0" err="1"/>
              <a:t>Models</a:t>
            </a:r>
            <a:endParaRPr lang="it-IT" i="1" dirty="0"/>
          </a:p>
          <a:p>
            <a:r>
              <a:rPr lang="it-IT" i="1" dirty="0" err="1"/>
              <a:t>Rules</a:t>
            </a:r>
            <a:r>
              <a:rPr lang="it-IT" i="1" dirty="0"/>
              <a:t> (DRC, EXTRACT, ERC )</a:t>
            </a:r>
          </a:p>
          <a:p>
            <a:pPr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7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5699125"/>
            <a:ext cx="10191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8DAAC7E-7E0C-4977-8D92-FEBE7F071CC1}"/>
              </a:ext>
            </a:extLst>
          </p:cNvPr>
          <p:cNvSpPr txBox="1"/>
          <p:nvPr/>
        </p:nvSpPr>
        <p:spPr>
          <a:xfrm>
            <a:off x="609600" y="6301638"/>
            <a:ext cx="3611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P. Bruschi - Mixed Signal Design, 2020</a:t>
            </a:r>
          </a:p>
        </p:txBody>
      </p:sp>
    </p:spTree>
    <p:extLst>
      <p:ext uri="{BB962C8B-B14F-4D97-AF65-F5344CB8AC3E}">
        <p14:creationId xmlns:p14="http://schemas.microsoft.com/office/powerpoint/2010/main" val="190380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Library</a:t>
            </a:r>
            <a:r>
              <a:rPr lang="it-IT" dirty="0"/>
              <a:t> Manager</a:t>
            </a:r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39" y="1460836"/>
            <a:ext cx="5652143" cy="4521715"/>
          </a:xfrm>
        </p:spPr>
      </p:pic>
      <p:pic>
        <p:nvPicPr>
          <p:cNvPr id="7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5699125"/>
            <a:ext cx="10191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e 3"/>
          <p:cNvSpPr/>
          <p:nvPr/>
        </p:nvSpPr>
        <p:spPr>
          <a:xfrm>
            <a:off x="535259" y="3271024"/>
            <a:ext cx="869795" cy="4683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2308302" y="2449551"/>
            <a:ext cx="869795" cy="4683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4144537" y="2672576"/>
            <a:ext cx="869795" cy="4683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B1547D6-0C5E-46FB-9101-04445DB2671F}"/>
              </a:ext>
            </a:extLst>
          </p:cNvPr>
          <p:cNvSpPr txBox="1"/>
          <p:nvPr/>
        </p:nvSpPr>
        <p:spPr>
          <a:xfrm>
            <a:off x="609600" y="6301638"/>
            <a:ext cx="3611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P. Bruschi - Mixed Signal Design, 2020</a:t>
            </a:r>
          </a:p>
        </p:txBody>
      </p:sp>
    </p:spTree>
    <p:extLst>
      <p:ext uri="{BB962C8B-B14F-4D97-AF65-F5344CB8AC3E}">
        <p14:creationId xmlns:p14="http://schemas.microsoft.com/office/powerpoint/2010/main" val="3926447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Schematic</a:t>
            </a:r>
            <a:r>
              <a:rPr lang="it-IT" dirty="0"/>
              <a:t> Editor</a:t>
            </a:r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39" y="1471962"/>
            <a:ext cx="5900434" cy="4720348"/>
          </a:xfrm>
        </p:spPr>
      </p:pic>
      <p:pic>
        <p:nvPicPr>
          <p:cNvPr id="7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5699125"/>
            <a:ext cx="10191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4C7DC91-EA26-4576-9424-70738982F313}"/>
              </a:ext>
            </a:extLst>
          </p:cNvPr>
          <p:cNvSpPr txBox="1"/>
          <p:nvPr/>
        </p:nvSpPr>
        <p:spPr>
          <a:xfrm>
            <a:off x="609600" y="6301638"/>
            <a:ext cx="3611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P. Bruschi - Mixed Signal Design, 2020</a:t>
            </a:r>
          </a:p>
        </p:txBody>
      </p:sp>
    </p:spTree>
    <p:extLst>
      <p:ext uri="{BB962C8B-B14F-4D97-AF65-F5344CB8AC3E}">
        <p14:creationId xmlns:p14="http://schemas.microsoft.com/office/powerpoint/2010/main" val="1117371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6881" y="385665"/>
            <a:ext cx="6348413" cy="892629"/>
          </a:xfrm>
        </p:spPr>
        <p:txBody>
          <a:bodyPr>
            <a:normAutofit/>
          </a:bodyPr>
          <a:lstStyle/>
          <a:p>
            <a:r>
              <a:rPr lang="it-IT" sz="2400" dirty="0" err="1"/>
              <a:t>Electrical</a:t>
            </a:r>
            <a:r>
              <a:rPr lang="it-IT" sz="2400" dirty="0"/>
              <a:t> </a:t>
            </a:r>
            <a:r>
              <a:rPr lang="it-IT" sz="2400" dirty="0" err="1"/>
              <a:t>Simulations</a:t>
            </a:r>
            <a:br>
              <a:rPr lang="it-IT" sz="2400" dirty="0"/>
            </a:br>
            <a:r>
              <a:rPr lang="it-IT" sz="2400" dirty="0"/>
              <a:t>ADE (</a:t>
            </a:r>
            <a:r>
              <a:rPr lang="it-IT" sz="2400" dirty="0" err="1"/>
              <a:t>Analog</a:t>
            </a:r>
            <a:r>
              <a:rPr lang="it-IT" sz="2400" dirty="0"/>
              <a:t> </a:t>
            </a:r>
            <a:r>
              <a:rPr lang="it-IT" sz="2400" dirty="0" err="1"/>
              <a:t>DEsign</a:t>
            </a:r>
            <a:r>
              <a:rPr lang="it-IT" sz="2400" dirty="0"/>
              <a:t> </a:t>
            </a:r>
            <a:r>
              <a:rPr lang="it-IT" sz="2400" dirty="0" err="1"/>
              <a:t>Environment</a:t>
            </a:r>
            <a:r>
              <a:rPr lang="it-IT" sz="2400" dirty="0"/>
              <a:t>)</a:t>
            </a:r>
          </a:p>
        </p:txBody>
      </p:sp>
      <p:pic>
        <p:nvPicPr>
          <p:cNvPr id="7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5699125"/>
            <a:ext cx="10191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0" y="1378558"/>
            <a:ext cx="5634189" cy="4507351"/>
          </a:xfr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4AD4B64-97DC-4F98-9DC4-F00B3D719738}"/>
              </a:ext>
            </a:extLst>
          </p:cNvPr>
          <p:cNvSpPr txBox="1"/>
          <p:nvPr/>
        </p:nvSpPr>
        <p:spPr>
          <a:xfrm>
            <a:off x="609600" y="6301638"/>
            <a:ext cx="3611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P. Bruschi - Mixed Signal Design, 2020</a:t>
            </a:r>
          </a:p>
        </p:txBody>
      </p:sp>
    </p:spTree>
    <p:extLst>
      <p:ext uri="{BB962C8B-B14F-4D97-AF65-F5344CB8AC3E}">
        <p14:creationId xmlns:p14="http://schemas.microsoft.com/office/powerpoint/2010/main" val="339429766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Sfaccettatur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1453</Words>
  <Application>Microsoft Office PowerPoint</Application>
  <PresentationFormat>Presentazione su schermo (4:3)</PresentationFormat>
  <Paragraphs>176</Paragraphs>
  <Slides>37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3" baseType="lpstr">
      <vt:lpstr>Arial</vt:lpstr>
      <vt:lpstr>Calibri</vt:lpstr>
      <vt:lpstr>Symbol</vt:lpstr>
      <vt:lpstr>Trebuchet MS</vt:lpstr>
      <vt:lpstr>Wingdings 3</vt:lpstr>
      <vt:lpstr>Sfaccettatura</vt:lpstr>
      <vt:lpstr>Flusso di Progetto Mixed Signal Analog Centric  Basato su ambiente CADENCE</vt:lpstr>
      <vt:lpstr>Vantaggi Integrazione Mixed-Signal</vt:lpstr>
      <vt:lpstr>Metodologie di Integrazione</vt:lpstr>
      <vt:lpstr>Presentazione standard di PowerPoint</vt:lpstr>
      <vt:lpstr>Ambiente per  Progetto Analogico Full-Custom</vt:lpstr>
      <vt:lpstr>Files forniti dalla Fonderia</vt:lpstr>
      <vt:lpstr>Library Manager</vt:lpstr>
      <vt:lpstr>Schematic Editor</vt:lpstr>
      <vt:lpstr>Electrical Simulations ADE (Analog DEsign Environment)</vt:lpstr>
      <vt:lpstr>Layout Design</vt:lpstr>
      <vt:lpstr>Layout Design</vt:lpstr>
      <vt:lpstr>Top Level Floorplan Analogico</vt:lpstr>
      <vt:lpstr>Presentazione standard di PowerPoint</vt:lpstr>
      <vt:lpstr>Flusso di Progetto Digitale</vt:lpstr>
      <vt:lpstr>Sintesi e Place and Route  Standard Cells Files</vt:lpstr>
      <vt:lpstr>Descrizione HDL</vt:lpstr>
      <vt:lpstr>Strumenti di progetto digitale ad alto livello</vt:lpstr>
      <vt:lpstr>Matlab: Generazione automatica del codice VHDL sintetizzabile</vt:lpstr>
      <vt:lpstr>Gate Level Netlist</vt:lpstr>
      <vt:lpstr>Layout Automatico</vt:lpstr>
      <vt:lpstr>Layout Automatico</vt:lpstr>
      <vt:lpstr>Layout Automatico</vt:lpstr>
      <vt:lpstr>Layout Automatico</vt:lpstr>
      <vt:lpstr>Layout Automatico</vt:lpstr>
      <vt:lpstr>Presentazione standard di PowerPoint</vt:lpstr>
      <vt:lpstr>Flusso di progetto Mixed Signals (MS) Analog Centric</vt:lpstr>
      <vt:lpstr>MS Simulation: VHDL Import</vt:lpstr>
      <vt:lpstr>MS Simulation: VHDL Import</vt:lpstr>
      <vt:lpstr>MS Simulation: VHDL Import</vt:lpstr>
      <vt:lpstr>Presentazione standard di PowerPoint</vt:lpstr>
      <vt:lpstr>Schematic view di tipo  Mixed-Signal</vt:lpstr>
      <vt:lpstr>Simulazione Mixed Signal  (AMS simulator)</vt:lpstr>
      <vt:lpstr>Presentazione standard di PowerPoint</vt:lpstr>
      <vt:lpstr>Simulazione Mixed Signal  connect rules: sono file predefiniti</vt:lpstr>
      <vt:lpstr>Importazoine della Rete Digitale in Virtuoso (Ambiente Full Custom)</vt:lpstr>
      <vt:lpstr>Layout Misto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Del Cesta</dc:creator>
  <cp:lastModifiedBy>Paolo Bruschi</cp:lastModifiedBy>
  <cp:revision>405</cp:revision>
  <dcterms:created xsi:type="dcterms:W3CDTF">2013-06-05T08:06:38Z</dcterms:created>
  <dcterms:modified xsi:type="dcterms:W3CDTF">2020-11-27T20:04:29Z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https://d.docs.live.net/b2d6930dfca7e33a/Dottorato/Pubblicazioni/Prime%202013/Presentazione/slides_paper85_prime2013.pptx</vt:lpwstr>
  </property>
</Properties>
</file>