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55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5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41.svg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sv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image" Target="../media/image2.sv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9.wmf"/><Relationship Id="rId3" Type="http://schemas.openxmlformats.org/officeDocument/2006/relationships/image" Target="../media/image22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3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3.svg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6.sv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8.sv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19" Type="http://schemas.openxmlformats.org/officeDocument/2006/relationships/image" Target="../media/image37.png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op-amp topologies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F8F7620-D24B-4187-9460-BEC22D9F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73" y="2109710"/>
            <a:ext cx="4304728" cy="28671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45FEA3-CF1E-4D62-A58A-379322384F18}"/>
              </a:ext>
            </a:extLst>
          </p:cNvPr>
          <p:cNvSpPr txBox="1"/>
          <p:nvPr/>
        </p:nvSpPr>
        <p:spPr>
          <a:xfrm>
            <a:off x="1272209" y="1027522"/>
            <a:ext cx="935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stage op-amp with simple differential amplifier in the input stage and class-A common-source output stage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007837-A05F-45ED-AF5C-E31D67F723E4}"/>
              </a:ext>
            </a:extLst>
          </p:cNvPr>
          <p:cNvSpPr txBox="1"/>
          <p:nvPr/>
        </p:nvSpPr>
        <p:spPr>
          <a:xfrm>
            <a:off x="526773" y="4976881"/>
            <a:ext cx="441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p-input version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range may include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large currents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F0993BA-5804-4867-8F69-35EB0F862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8569" y="2061840"/>
            <a:ext cx="4211882" cy="28671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45E91E-D5DA-42EC-945B-DF10448B01C9}"/>
              </a:ext>
            </a:extLst>
          </p:cNvPr>
          <p:cNvSpPr txBox="1"/>
          <p:nvPr/>
        </p:nvSpPr>
        <p:spPr>
          <a:xfrm>
            <a:off x="6304724" y="5003222"/>
            <a:ext cx="431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n-input version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range may include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large currents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9CC53371-AA5A-4A85-93A7-04C21196A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3848" y="1035109"/>
            <a:ext cx="4772025" cy="366712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A78C4F3-7811-43F3-BFD1-E9A3FDED4161}"/>
              </a:ext>
            </a:extLst>
          </p:cNvPr>
          <p:cNvSpPr/>
          <p:nvPr/>
        </p:nvSpPr>
        <p:spPr>
          <a:xfrm>
            <a:off x="3153467" y="1382932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66526-D0CD-43DB-96F9-417231FF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804599-9807-43D3-9588-1B7A0A35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B51986D-F092-4D37-98A1-A9B057EF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26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Monticelli's</a:t>
            </a:r>
            <a:r>
              <a:rPr lang="en-US" dirty="0"/>
              <a:t> class-AB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CBC2CF-B95F-4CC0-8491-AF772F4B8000}"/>
              </a:ext>
            </a:extLst>
          </p:cNvPr>
          <p:cNvSpPr txBox="1"/>
          <p:nvPr/>
        </p:nvSpPr>
        <p:spPr>
          <a:xfrm>
            <a:off x="2724149" y="4834765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devices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74425F27-5B05-47DA-AF70-189913D84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55666"/>
              </p:ext>
            </p:extLst>
          </p:nvPr>
        </p:nvGraphicFramePr>
        <p:xfrm>
          <a:off x="3359113" y="5421873"/>
          <a:ext cx="15224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812520" imgH="266400" progId="Equation.DSMT4">
                  <p:embed/>
                </p:oleObj>
              </mc:Choice>
              <mc:Fallback>
                <p:oleObj name="Equation" r:id="rId5" imgW="812520" imgH="2664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3B64CE26-B057-4740-85EF-DBE1C0FDC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13" y="5421873"/>
                        <a:ext cx="15224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F0EF86E-292D-4AD7-9B56-F7232A3226D5}"/>
              </a:ext>
            </a:extLst>
          </p:cNvPr>
          <p:cNvCxnSpPr/>
          <p:nvPr/>
        </p:nvCxnSpPr>
        <p:spPr>
          <a:xfrm>
            <a:off x="7553740" y="1292782"/>
            <a:ext cx="0" cy="3397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F09A6D1-79B3-40DE-8D34-2B161F708DAD}"/>
              </a:ext>
            </a:extLst>
          </p:cNvPr>
          <p:cNvCxnSpPr/>
          <p:nvPr/>
        </p:nvCxnSpPr>
        <p:spPr>
          <a:xfrm>
            <a:off x="8739810" y="1292781"/>
            <a:ext cx="0" cy="3397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859FCE-30C0-44CE-822D-C7A9824C6B3A}"/>
              </a:ext>
            </a:extLst>
          </p:cNvPr>
          <p:cNvSpPr txBox="1"/>
          <p:nvPr/>
        </p:nvSpPr>
        <p:spPr>
          <a:xfrm>
            <a:off x="6390525" y="5011520"/>
            <a:ext cx="452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are designed to have same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operating point: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(variations)</a:t>
            </a:r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74FAC5A3-37F8-47E9-AD23-9DAEA07147E6}"/>
              </a:ext>
            </a:extLst>
          </p:cNvPr>
          <p:cNvSpPr/>
          <p:nvPr/>
        </p:nvSpPr>
        <p:spPr>
          <a:xfrm rot="5400000">
            <a:off x="8018705" y="4300297"/>
            <a:ext cx="197735" cy="1071341"/>
          </a:xfrm>
          <a:prstGeom prst="rightBrace">
            <a:avLst>
              <a:gd name="adj1" fmla="val 4006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3DACEB9-941D-4696-ADFA-5CDB095DCD24}"/>
              </a:ext>
            </a:extLst>
          </p:cNvPr>
          <p:cNvCxnSpPr/>
          <p:nvPr/>
        </p:nvCxnSpPr>
        <p:spPr>
          <a:xfrm>
            <a:off x="8226016" y="2416281"/>
            <a:ext cx="0" cy="77724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9F9CEB9-4AC7-4AFE-8BD2-D3761090B5CD}"/>
              </a:ext>
            </a:extLst>
          </p:cNvPr>
          <p:cNvSpPr txBox="1"/>
          <p:nvPr/>
        </p:nvSpPr>
        <p:spPr>
          <a:xfrm>
            <a:off x="8219861" y="241628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B9DE5B5F-DA73-4974-B689-5C2F6916D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699" y="1161407"/>
            <a:ext cx="3771900" cy="3686175"/>
          </a:xfrm>
          <a:prstGeom prst="rect">
            <a:avLst/>
          </a:prstGeom>
        </p:spPr>
      </p:pic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C1D8CE01-3CC1-4834-8CC8-B46F1E9D5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5191"/>
              </p:ext>
            </p:extLst>
          </p:nvPr>
        </p:nvGraphicFramePr>
        <p:xfrm>
          <a:off x="1278512" y="5080734"/>
          <a:ext cx="1598934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9" imgW="736560" imgH="469800" progId="Equation.DSMT4">
                  <p:embed/>
                </p:oleObj>
              </mc:Choice>
              <mc:Fallback>
                <p:oleObj name="Equation" r:id="rId9" imgW="736560" imgH="46980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AE9A99ED-FEAC-4B8B-8515-2F327AD02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12" y="5080734"/>
                        <a:ext cx="1598934" cy="101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E0825D1B-AFCB-41B1-B6F9-CC2B3D5FE3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08550" y="1703253"/>
            <a:ext cx="1643822" cy="210312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61B9181-9072-4687-8EBC-269244F43C00}"/>
              </a:ext>
            </a:extLst>
          </p:cNvPr>
          <p:cNvSpPr txBox="1"/>
          <p:nvPr/>
        </p:nvSpPr>
        <p:spPr>
          <a:xfrm>
            <a:off x="9728461" y="1853514"/>
            <a:ext cx="223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Here, Ip&gt;&gt;In, then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reduces</a:t>
            </a:r>
          </a:p>
        </p:txBody>
      </p:sp>
    </p:spTree>
    <p:extLst>
      <p:ext uri="{BB962C8B-B14F-4D97-AF65-F5344CB8AC3E}">
        <p14:creationId xmlns:p14="http://schemas.microsoft.com/office/powerpoint/2010/main" val="148460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20E326E-26EE-493B-B4CB-D41E35ECF0F0}"/>
              </a:ext>
            </a:extLst>
          </p:cNvPr>
          <p:cNvSpPr/>
          <p:nvPr/>
        </p:nvSpPr>
        <p:spPr>
          <a:xfrm>
            <a:off x="5296414" y="1259874"/>
            <a:ext cx="1957825" cy="3769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66BA86-CD08-4CD6-A170-9CB50514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01"/>
            <a:ext cx="10515600" cy="662397"/>
          </a:xfrm>
        </p:spPr>
        <p:txBody>
          <a:bodyPr/>
          <a:lstStyle/>
          <a:p>
            <a:r>
              <a:rPr lang="en-US" dirty="0"/>
              <a:t>First stage: folded cascode for improved gain and larger swing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381D8-CDCF-43E2-9514-3FBF4D19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01633B-8F3D-4036-8D22-8FC737C2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C1D1C9A-D129-4AC7-9B0D-D08CFC19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85" y="1259874"/>
            <a:ext cx="4552950" cy="461010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A716880-AD7F-41AD-B17F-E468A407C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6414" y="1326838"/>
            <a:ext cx="6591300" cy="4610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B2D21F-76CB-4C77-BD1A-BD8D83BC3F0A}"/>
              </a:ext>
            </a:extLst>
          </p:cNvPr>
          <p:cNvSpPr txBox="1"/>
          <p:nvPr/>
        </p:nvSpPr>
        <p:spPr>
          <a:xfrm>
            <a:off x="5675243" y="857681"/>
            <a:ext cx="60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Folded cascode with rail-to-rail input range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0C99EE-1450-40BA-AE7D-079D1906B0FE}"/>
              </a:ext>
            </a:extLst>
          </p:cNvPr>
          <p:cNvSpPr txBox="1"/>
          <p:nvPr/>
        </p:nvSpPr>
        <p:spPr>
          <a:xfrm>
            <a:off x="722891" y="773498"/>
            <a:ext cx="60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n-input folded cascode</a:t>
            </a:r>
          </a:p>
        </p:txBody>
      </p:sp>
    </p:spTree>
    <p:extLst>
      <p:ext uri="{BB962C8B-B14F-4D97-AF65-F5344CB8AC3E}">
        <p14:creationId xmlns:p14="http://schemas.microsoft.com/office/powerpoint/2010/main" val="14274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73A96-6B38-414A-B9F8-59A7D9F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High performance - two-stage CMOS op-amp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5D496B-9D7D-411C-AA73-E30E7319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F9A562-CD03-4AB3-AEEF-29656AE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876F04D-14E5-41EF-99FC-A193CE8C8903}"/>
                  </a:ext>
                </a:extLst>
              </p:cNvPr>
              <p:cNvSpPr txBox="1"/>
              <p:nvPr/>
            </p:nvSpPr>
            <p:spPr>
              <a:xfrm>
                <a:off x="341245" y="754006"/>
                <a:ext cx="3764280" cy="1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 gain: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≈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Class-AB output stage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Rail-to-Rail input range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876F04D-14E5-41EF-99FC-A193CE8C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45" y="754006"/>
                <a:ext cx="3764280" cy="1260602"/>
              </a:xfrm>
              <a:prstGeom prst="rect">
                <a:avLst/>
              </a:prstGeom>
              <a:blipFill>
                <a:blip r:embed="rId3"/>
                <a:stretch>
                  <a:fillRect l="-2269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15CDEF-DC8F-46D3-96B8-7E24C35597D6}"/>
              </a:ext>
            </a:extLst>
          </p:cNvPr>
          <p:cNvSpPr txBox="1"/>
          <p:nvPr/>
        </p:nvSpPr>
        <p:spPr>
          <a:xfrm>
            <a:off x="238540" y="2940764"/>
            <a:ext cx="407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M22-M23 and M33-M34 produce the gate bias for M24 and M35, respectively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EE22DC-5DF9-44D2-8F03-16F64DE605F6}"/>
              </a:ext>
            </a:extLst>
          </p:cNvPr>
          <p:cNvSpPr txBox="1"/>
          <p:nvPr/>
        </p:nvSpPr>
        <p:spPr>
          <a:xfrm>
            <a:off x="238540" y="2123743"/>
            <a:ext cx="345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M24 and M35 form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Monticelli's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D9CA8D-DDCC-404D-A5AA-3563D02A4CE0}"/>
              </a:ext>
            </a:extLst>
          </p:cNvPr>
          <p:cNvSpPr txBox="1"/>
          <p:nvPr/>
        </p:nvSpPr>
        <p:spPr>
          <a:xfrm>
            <a:off x="238540" y="3920946"/>
            <a:ext cx="499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quiescent conditions, we design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, M23 and M34 to make: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GS34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C50402F-DA3A-460C-A9D5-A23A60A25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8843" y="413286"/>
            <a:ext cx="7275983" cy="4707989"/>
          </a:xfrm>
          <a:prstGeom prst="rect">
            <a:avLst/>
          </a:prstGeom>
        </p:spPr>
      </p:pic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86A6549B-8774-4017-90C1-92FCCB887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905091"/>
              </p:ext>
            </p:extLst>
          </p:nvPr>
        </p:nvGraphicFramePr>
        <p:xfrm>
          <a:off x="624772" y="5151973"/>
          <a:ext cx="15986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736560" imgH="457200" progId="Equation.DSMT4">
                  <p:embed/>
                </p:oleObj>
              </mc:Choice>
              <mc:Fallback>
                <p:oleObj name="Equation" r:id="rId6" imgW="736560" imgH="45720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C1D8CE01-3CC1-4834-8CC8-B46F1E9D5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72" y="5151973"/>
                        <a:ext cx="15986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AEC7DF2-12A5-45DD-BD8E-723885121D6D}"/>
              </a:ext>
            </a:extLst>
          </p:cNvPr>
          <p:cNvSpPr txBox="1"/>
          <p:nvPr/>
        </p:nvSpPr>
        <p:spPr>
          <a:xfrm>
            <a:off x="2464904" y="4940657"/>
            <a:ext cx="277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simplify setting of M1,M2 quiescent current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83294-A4D6-4BEB-AB64-70CBD4019873}"/>
              </a:ext>
            </a:extLst>
          </p:cNvPr>
          <p:cNvSpPr txBox="1"/>
          <p:nvPr/>
        </p:nvSpPr>
        <p:spPr>
          <a:xfrm>
            <a:off x="5436817" y="5121275"/>
            <a:ext cx="6520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600" dirty="0">
                <a:latin typeface="Arial" panose="020B0604020202020204" pitchFamily="34" charset="0"/>
              </a:rPr>
              <a:t>R. </a:t>
            </a:r>
            <a:r>
              <a:rPr lang="it-IT" altLang="en-US" sz="1600" dirty="0" err="1">
                <a:latin typeface="Arial" panose="020B0604020202020204" pitchFamily="34" charset="0"/>
              </a:rPr>
              <a:t>Hogervorst</a:t>
            </a:r>
            <a:r>
              <a:rPr lang="it-IT" altLang="en-US" sz="1600" dirty="0">
                <a:latin typeface="Arial" panose="020B0604020202020204" pitchFamily="34" charset="0"/>
              </a:rPr>
              <a:t>, J.P. </a:t>
            </a:r>
            <a:r>
              <a:rPr lang="it-IT" altLang="en-US" sz="1600" dirty="0" err="1">
                <a:latin typeface="Arial" panose="020B0604020202020204" pitchFamily="34" charset="0"/>
              </a:rPr>
              <a:t>Tero</a:t>
            </a:r>
            <a:r>
              <a:rPr lang="it-IT" altLang="en-US" sz="1600" dirty="0">
                <a:latin typeface="Arial" panose="020B0604020202020204" pitchFamily="34" charset="0"/>
              </a:rPr>
              <a:t>, R. G. H. </a:t>
            </a:r>
            <a:r>
              <a:rPr lang="it-IT" altLang="en-US" sz="1600" dirty="0" err="1">
                <a:latin typeface="Arial" panose="020B0604020202020204" pitchFamily="34" charset="0"/>
              </a:rPr>
              <a:t>Eschauzier</a:t>
            </a:r>
            <a:r>
              <a:rPr lang="it-IT" altLang="en-US" sz="1600" dirty="0">
                <a:latin typeface="Arial" panose="020B0604020202020204" pitchFamily="34" charset="0"/>
              </a:rPr>
              <a:t>, and J. H. </a:t>
            </a:r>
            <a:r>
              <a:rPr lang="it-IT" altLang="en-US" sz="1600" dirty="0" err="1">
                <a:latin typeface="Arial" panose="020B0604020202020204" pitchFamily="34" charset="0"/>
              </a:rPr>
              <a:t>Huijsing</a:t>
            </a:r>
            <a:r>
              <a:rPr lang="it-IT" altLang="en-US" sz="1600" dirty="0">
                <a:latin typeface="Arial" panose="020B0604020202020204" pitchFamily="34" charset="0"/>
              </a:rPr>
              <a:t>, “</a:t>
            </a:r>
            <a:r>
              <a:rPr lang="en-US" altLang="en-US" sz="1600" dirty="0">
                <a:latin typeface="Arial" panose="020B0604020202020204" pitchFamily="34" charset="0"/>
              </a:rPr>
              <a:t>A Compact Power-Efficient 3 V CMOS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Rail-to-Rail Input/Output Operational Amplifier for VLSI Cell Libraries”, IEEE J. SOLID-STATE CIRCUITS. vol. 29, 1994</a:t>
            </a:r>
            <a:endParaRPr lang="it-IT" altLang="en-US" sz="1600" dirty="0"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4355A65F-2B34-4C66-B8E6-637119E001A6}"/>
              </a:ext>
            </a:extLst>
          </p:cNvPr>
          <p:cNvSpPr/>
          <p:nvPr/>
        </p:nvSpPr>
        <p:spPr>
          <a:xfrm>
            <a:off x="181990" y="4462670"/>
            <a:ext cx="225514" cy="914400"/>
          </a:xfrm>
          <a:custGeom>
            <a:avLst/>
            <a:gdLst>
              <a:gd name="connsiteX0" fmla="*/ 76427 w 225514"/>
              <a:gd name="connsiteY0" fmla="*/ 0 h 914400"/>
              <a:gd name="connsiteX1" fmla="*/ 6853 w 225514"/>
              <a:gd name="connsiteY1" fmla="*/ 506895 h 914400"/>
              <a:gd name="connsiteX2" fmla="*/ 225514 w 225514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14" h="914400">
                <a:moveTo>
                  <a:pt x="76427" y="0"/>
                </a:moveTo>
                <a:cubicBezTo>
                  <a:pt x="29216" y="177247"/>
                  <a:pt x="-17995" y="354495"/>
                  <a:pt x="6853" y="506895"/>
                </a:cubicBezTo>
                <a:cubicBezTo>
                  <a:pt x="31701" y="659295"/>
                  <a:pt x="128607" y="786847"/>
                  <a:pt x="225514" y="91440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231C7-FEC0-4F09-9410-4DCD5716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43"/>
            <a:ext cx="10515600" cy="662397"/>
          </a:xfrm>
        </p:spPr>
        <p:txBody>
          <a:bodyPr/>
          <a:lstStyle/>
          <a:p>
            <a:r>
              <a:rPr lang="en-US" dirty="0"/>
              <a:t>Commercial products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4E7D94-F79F-4A89-8404-5B7BED66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E0C7B0-33C5-49CC-8619-3F3D2A1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2DF652-0A00-4A2E-844C-4B0F2EC1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51" y="696323"/>
            <a:ext cx="6552520" cy="57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8EA3E-62A5-4DF2-A6A4-0E538863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213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topologies</a:t>
            </a:r>
            <a:br>
              <a:rPr lang="en-US" dirty="0"/>
            </a:br>
            <a:r>
              <a:rPr lang="en-US" dirty="0"/>
              <a:t>(better performances, but greater complexity)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601BE3-5A23-47FF-A0EE-9EBCDCCF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FD8517-C05F-4AEB-8F54-D49CD0B2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2F295DD-3390-4633-8954-D3FBC724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0877" y="1921799"/>
            <a:ext cx="5060674" cy="12096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B12959-EABE-4ACE-B878-099987532A54}"/>
              </a:ext>
            </a:extLst>
          </p:cNvPr>
          <p:cNvSpPr txBox="1"/>
          <p:nvPr/>
        </p:nvSpPr>
        <p:spPr>
          <a:xfrm>
            <a:off x="2764174" y="351873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Cascode stages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FB93BA-78A4-4833-A955-F3DCCB33489E}"/>
              </a:ext>
            </a:extLst>
          </p:cNvPr>
          <p:cNvSpPr txBox="1"/>
          <p:nvPr/>
        </p:nvSpPr>
        <p:spPr>
          <a:xfrm>
            <a:off x="6048395" y="350548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 AB stages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85439FF6-9289-47F5-A3C2-65100307B77A}"/>
              </a:ext>
            </a:extLst>
          </p:cNvPr>
          <p:cNvSpPr/>
          <p:nvPr/>
        </p:nvSpPr>
        <p:spPr>
          <a:xfrm>
            <a:off x="4413656" y="2924741"/>
            <a:ext cx="441960" cy="59399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85A4A3BA-9E97-485B-BE49-53CABB0CDFEA}"/>
              </a:ext>
            </a:extLst>
          </p:cNvPr>
          <p:cNvSpPr/>
          <p:nvPr/>
        </p:nvSpPr>
        <p:spPr>
          <a:xfrm>
            <a:off x="6490354" y="2924742"/>
            <a:ext cx="441960" cy="59399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264273-FA9E-4E30-8ED4-AEFD23A0806D}"/>
              </a:ext>
            </a:extLst>
          </p:cNvPr>
          <p:cNvSpPr txBox="1"/>
          <p:nvPr/>
        </p:nvSpPr>
        <p:spPr>
          <a:xfrm>
            <a:off x="1929781" y="4154882"/>
            <a:ext cx="364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gain, simpler Rail-to-Rail input stages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5DDEA0-989E-4F63-8213-872571F6853C}"/>
              </a:ext>
            </a:extLst>
          </p:cNvPr>
          <p:cNvSpPr txBox="1"/>
          <p:nvPr/>
        </p:nvSpPr>
        <p:spPr>
          <a:xfrm>
            <a:off x="6688475" y="4148756"/>
            <a:ext cx="364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output current with small quiescent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5641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A1C87E3-9500-4FF6-91D1-B43EF5DADD28}"/>
              </a:ext>
            </a:extLst>
          </p:cNvPr>
          <p:cNvSpPr/>
          <p:nvPr/>
        </p:nvSpPr>
        <p:spPr>
          <a:xfrm>
            <a:off x="2667000" y="1156934"/>
            <a:ext cx="1068474" cy="2150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9E0627-9E16-4446-8AE3-A43658A3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32"/>
            <a:ext cx="10515600" cy="662397"/>
          </a:xfrm>
        </p:spPr>
        <p:txBody>
          <a:bodyPr/>
          <a:lstStyle/>
          <a:p>
            <a:r>
              <a:rPr lang="en-US" dirty="0"/>
              <a:t>Class-AB output stages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340D25-1EC7-4F78-8EC3-6B08EB23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4518E0-059A-4546-A67F-5934F08C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0A49783-56E6-4A39-A301-CF911E454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013" y="1180070"/>
            <a:ext cx="3193461" cy="212701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0690AD0-5C72-4830-BEE7-9C838023C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4842" y="945126"/>
            <a:ext cx="5088532" cy="3303885"/>
          </a:xfrm>
          <a:prstGeom prst="rect">
            <a:avLst/>
          </a:prstGeom>
        </p:spPr>
      </p:pic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AC6568A-18A6-43D6-B93C-D4BA09BD8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19262"/>
              </p:ext>
            </p:extLst>
          </p:nvPr>
        </p:nvGraphicFramePr>
        <p:xfrm>
          <a:off x="4564835" y="5281331"/>
          <a:ext cx="3582353" cy="5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25612" name="Object 5">
                        <a:extLst>
                          <a:ext uri="{FF2B5EF4-FFF2-40B4-BE49-F238E27FC236}">
                            <a16:creationId xmlns:a16="http://schemas.microsoft.com/office/drawing/2014/main" id="{DC16E940-56AF-4E1F-8CD2-5FD222C88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835" y="5281331"/>
                        <a:ext cx="3582353" cy="576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14179E-19E4-443B-9B30-C0D75D7A74F8}"/>
              </a:ext>
            </a:extLst>
          </p:cNvPr>
          <p:cNvSpPr txBox="1"/>
          <p:nvPr/>
        </p:nvSpPr>
        <p:spPr>
          <a:xfrm>
            <a:off x="7391400" y="56779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EA905F33-ECCD-4AAD-B3AB-2AEE8BBE7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1921"/>
              </p:ext>
            </p:extLst>
          </p:nvPr>
        </p:nvGraphicFramePr>
        <p:xfrm>
          <a:off x="895436" y="3930341"/>
          <a:ext cx="28400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9" imgW="1117440" imgH="431640" progId="Equation.DSMT4">
                  <p:embed/>
                </p:oleObj>
              </mc:Choice>
              <mc:Fallback>
                <p:oleObj name="Equation" r:id="rId9" imgW="1117440" imgH="43164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AAC6568A-18A6-43D6-B93C-D4BA09BD8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436" y="3930341"/>
                        <a:ext cx="28400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0E887685-0450-49A8-96BE-102EACE86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17337"/>
              </p:ext>
            </p:extLst>
          </p:nvPr>
        </p:nvGraphicFramePr>
        <p:xfrm>
          <a:off x="838200" y="5052795"/>
          <a:ext cx="33226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1" imgW="1307880" imgH="393480" progId="Equation.DSMT4">
                  <p:embed/>
                </p:oleObj>
              </mc:Choice>
              <mc:Fallback>
                <p:oleObj name="Equation" r:id="rId11" imgW="130788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EA905F33-ECCD-4AAD-B3AB-2AEE8BBE7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2795"/>
                        <a:ext cx="332263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5F10D3-BB00-4449-8B97-594D98AB4E08}"/>
              </a:ext>
            </a:extLst>
          </p:cNvPr>
          <p:cNvSpPr txBox="1"/>
          <p:nvPr/>
        </p:nvSpPr>
        <p:spPr>
          <a:xfrm>
            <a:off x="4404360" y="4249011"/>
            <a:ext cx="673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depend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while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short circuit current depends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B7E84-E2BF-435D-863F-F3CC79627724}"/>
              </a:ext>
            </a:extLst>
          </p:cNvPr>
          <p:cNvSpPr txBox="1"/>
          <p:nvPr/>
        </p:nvSpPr>
        <p:spPr>
          <a:xfrm>
            <a:off x="8884700" y="5338719"/>
            <a:ext cx="19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PSSR</a:t>
            </a:r>
          </a:p>
        </p:txBody>
      </p:sp>
    </p:spTree>
    <p:extLst>
      <p:ext uri="{BB962C8B-B14F-4D97-AF65-F5344CB8AC3E}">
        <p14:creationId xmlns:p14="http://schemas.microsoft.com/office/powerpoint/2010/main" val="7433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ADFA83-00E5-446A-B6DC-26F52813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0A0791-5AF6-40F0-AA20-F4940D5F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D5AE774-7E1C-4D9F-808C-105AF5DBA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39" y="1493520"/>
            <a:ext cx="4684505" cy="30415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9E8499-8F6D-426E-9851-E33F73BB5EFA}"/>
              </a:ext>
            </a:extLst>
          </p:cNvPr>
          <p:cNvSpPr txBox="1"/>
          <p:nvPr/>
        </p:nvSpPr>
        <p:spPr>
          <a:xfrm>
            <a:off x="6324600" y="1493520"/>
            <a:ext cx="485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want to save this solution, we need to adapt both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changes, and guarantee that: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5CE2124-CB84-4872-AC77-EF199AD3D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03969"/>
              </p:ext>
            </p:extLst>
          </p:nvPr>
        </p:nvGraphicFramePr>
        <p:xfrm>
          <a:off x="7547928" y="3063180"/>
          <a:ext cx="14843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EA905F33-ECCD-4AAD-B3AB-2AEE8BBE7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928" y="3063180"/>
                        <a:ext cx="14843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99C83B-CBD0-4D64-9D37-4B9FD1BC66CC}"/>
              </a:ext>
            </a:extLst>
          </p:cNvPr>
          <p:cNvSpPr txBox="1"/>
          <p:nvPr/>
        </p:nvSpPr>
        <p:spPr>
          <a:xfrm>
            <a:off x="7198348" y="3639442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always valid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D1FD509-F1B0-4FB1-A829-4B329C5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</p:spTree>
    <p:extLst>
      <p:ext uri="{BB962C8B-B14F-4D97-AF65-F5344CB8AC3E}">
        <p14:creationId xmlns:p14="http://schemas.microsoft.com/office/powerpoint/2010/main" val="399335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202A6FB-A967-4C6E-969E-92A96AB6DA52}"/>
              </a:ext>
            </a:extLst>
          </p:cNvPr>
          <p:cNvSpPr/>
          <p:nvPr/>
        </p:nvSpPr>
        <p:spPr>
          <a:xfrm>
            <a:off x="4944675" y="1701499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1155701" y="1701499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0074A1-A251-46B3-BBBC-6E04FEEF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0F4151-ED88-4897-A7EB-8B7D1F61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145DF0-0FC2-4897-A47A-F0341567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84DCD95-C5A7-458A-B6B2-994346B3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701" y="1486948"/>
            <a:ext cx="6248400" cy="36904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F40EFD-5372-4BB5-8D87-DDE2054C4DA7}"/>
              </a:ext>
            </a:extLst>
          </p:cNvPr>
          <p:cNvSpPr txBox="1"/>
          <p:nvPr/>
        </p:nvSpPr>
        <p:spPr>
          <a:xfrm>
            <a:off x="886673" y="113255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chain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AA5EF7-D72F-4912-BCF2-F4A979BF2118}"/>
              </a:ext>
            </a:extLst>
          </p:cNvPr>
          <p:cNvSpPr txBox="1"/>
          <p:nvPr/>
        </p:nvSpPr>
        <p:spPr>
          <a:xfrm>
            <a:off x="4675647" y="1132558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shifter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C68A3244-53A3-4723-9891-56D22EC3B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98595"/>
              </p:ext>
            </p:extLst>
          </p:nvPr>
        </p:nvGraphicFramePr>
        <p:xfrm>
          <a:off x="9444048" y="716633"/>
          <a:ext cx="15224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27662" name="Object 5">
                        <a:extLst>
                          <a:ext uri="{FF2B5EF4-FFF2-40B4-BE49-F238E27FC236}">
                            <a16:creationId xmlns:a16="http://schemas.microsoft.com/office/drawing/2014/main" id="{E71F6444-F4AB-4572-AC05-259C52E78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4048" y="716633"/>
                        <a:ext cx="15224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4386178-9459-4875-9291-4E93835AB0BF}"/>
              </a:ext>
            </a:extLst>
          </p:cNvPr>
          <p:cNvCxnSpPr/>
          <p:nvPr/>
        </p:nvCxnSpPr>
        <p:spPr>
          <a:xfrm>
            <a:off x="886673" y="275844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C606D5-2CC1-429C-84D6-E72E89432C80}"/>
              </a:ext>
            </a:extLst>
          </p:cNvPr>
          <p:cNvSpPr txBox="1"/>
          <p:nvPr/>
        </p:nvSpPr>
        <p:spPr>
          <a:xfrm>
            <a:off x="388933" y="287320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68E819A7-4AED-4946-B5D3-4BC68CB8A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18056"/>
              </p:ext>
            </p:extLst>
          </p:nvPr>
        </p:nvGraphicFramePr>
        <p:xfrm>
          <a:off x="7672398" y="2950879"/>
          <a:ext cx="3543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C68A3244-53A3-4723-9891-56D22EC3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98" y="2950879"/>
                        <a:ext cx="35433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4C7A3CE5-B12E-485C-ABA1-292B8598D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50590"/>
              </p:ext>
            </p:extLst>
          </p:nvPr>
        </p:nvGraphicFramePr>
        <p:xfrm>
          <a:off x="7672398" y="3718229"/>
          <a:ext cx="37734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9" imgW="1663560" imgH="253800" progId="Equation.DSMT4">
                  <p:embed/>
                </p:oleObj>
              </mc:Choice>
              <mc:Fallback>
                <p:oleObj name="Equation" r:id="rId9" imgW="166356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8E819A7-4AED-4946-B5D3-4BC68CB8A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98" y="3718229"/>
                        <a:ext cx="37734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46A1CAE1-22A4-4C24-ADD1-5029D2DA7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78724"/>
              </p:ext>
            </p:extLst>
          </p:nvPr>
        </p:nvGraphicFramePr>
        <p:xfrm>
          <a:off x="7619876" y="1719223"/>
          <a:ext cx="12525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11" imgW="647640" imgH="431640" progId="Equation.DSMT4">
                  <p:embed/>
                </p:oleObj>
              </mc:Choice>
              <mc:Fallback>
                <p:oleObj name="Equation" r:id="rId11" imgW="647640" imgH="43164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C68A3244-53A3-4723-9891-56D22EC3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876" y="1719223"/>
                        <a:ext cx="125253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9DF1C128-1D3E-4263-A5F5-D0B0511D5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66217"/>
              </p:ext>
            </p:extLst>
          </p:nvPr>
        </p:nvGraphicFramePr>
        <p:xfrm>
          <a:off x="9446619" y="1482030"/>
          <a:ext cx="2408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13" imgW="1244520" imgH="431640" progId="Equation.DSMT4">
                  <p:embed/>
                </p:oleObj>
              </mc:Choice>
              <mc:Fallback>
                <p:oleObj name="Equation" r:id="rId13" imgW="1244520" imgH="431640" progId="Equation.DSMT4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46A1CAE1-22A4-4C24-ADD1-5029D2DA7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619" y="1482030"/>
                        <a:ext cx="2408237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E462A3D5-9ACC-4F8A-80C9-1E80C832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57664"/>
              </p:ext>
            </p:extLst>
          </p:nvPr>
        </p:nvGraphicFramePr>
        <p:xfrm>
          <a:off x="8930589" y="4931490"/>
          <a:ext cx="13033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15" imgW="672840" imgH="431640" progId="Equation.DSMT4">
                  <p:embed/>
                </p:oleObj>
              </mc:Choice>
              <mc:Fallback>
                <p:oleObj name="Equation" r:id="rId15" imgW="672840" imgH="431640" progId="Equation.DSMT4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9DF1C128-1D3E-4263-A5F5-D0B0511D5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589" y="4931490"/>
                        <a:ext cx="1303337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03B33647-7628-4177-B7F5-FB7E7D389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22639"/>
              </p:ext>
            </p:extLst>
          </p:nvPr>
        </p:nvGraphicFramePr>
        <p:xfrm>
          <a:off x="10601334" y="4888145"/>
          <a:ext cx="12287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17" imgW="634680" imgH="431640" progId="Equation.DSMT4">
                  <p:embed/>
                </p:oleObj>
              </mc:Choice>
              <mc:Fallback>
                <p:oleObj name="Equation" r:id="rId17" imgW="634680" imgH="431640" progId="Equation.DSMT4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E462A3D5-9ACC-4F8A-80C9-1E80C832C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1334" y="4888145"/>
                        <a:ext cx="12287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C7F159B-6374-48BB-8588-E6C78BB85A17}"/>
              </a:ext>
            </a:extLst>
          </p:cNvPr>
          <p:cNvSpPr/>
          <p:nvPr/>
        </p:nvSpPr>
        <p:spPr>
          <a:xfrm>
            <a:off x="9326880" y="662397"/>
            <a:ext cx="2479359" cy="164989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536C09-5CD4-4118-B3D7-20A222B54039}"/>
              </a:ext>
            </a:extLst>
          </p:cNvPr>
          <p:cNvSpPr/>
          <p:nvPr/>
        </p:nvSpPr>
        <p:spPr>
          <a:xfrm>
            <a:off x="7521269" y="1548483"/>
            <a:ext cx="1349571" cy="117577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C390529-861A-441F-B9A0-F3902F224184}"/>
              </a:ext>
            </a:extLst>
          </p:cNvPr>
          <p:cNvSpPr/>
          <p:nvPr/>
        </p:nvSpPr>
        <p:spPr>
          <a:xfrm>
            <a:off x="8884355" y="4733002"/>
            <a:ext cx="1349571" cy="117577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7500D6A-6D96-4E30-A72F-2820DC5017F9}"/>
              </a:ext>
            </a:extLst>
          </p:cNvPr>
          <p:cNvSpPr/>
          <p:nvPr/>
        </p:nvSpPr>
        <p:spPr>
          <a:xfrm>
            <a:off x="10540912" y="4768738"/>
            <a:ext cx="1349571" cy="117577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FE3D45A-3337-4240-A2F7-7583453FF552}"/>
              </a:ext>
            </a:extLst>
          </p:cNvPr>
          <p:cNvGrpSpPr/>
          <p:nvPr/>
        </p:nvGrpSpPr>
        <p:grpSpPr>
          <a:xfrm rot="3273853">
            <a:off x="9728462" y="3605358"/>
            <a:ext cx="444499" cy="127000"/>
            <a:chOff x="9728462" y="3605358"/>
            <a:chExt cx="444499" cy="127000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80C11A63-5E5C-4A7D-9239-A342DB0C48E9}"/>
                </a:ext>
              </a:extLst>
            </p:cNvPr>
            <p:cNvCxnSpPr/>
            <p:nvPr/>
          </p:nvCxnSpPr>
          <p:spPr>
            <a:xfrm>
              <a:off x="9728462" y="3605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645A8EFA-B1EC-4790-9FBE-F4D137E659E0}"/>
                </a:ext>
              </a:extLst>
            </p:cNvPr>
            <p:cNvCxnSpPr/>
            <p:nvPr/>
          </p:nvCxnSpPr>
          <p:spPr>
            <a:xfrm>
              <a:off x="9728462" y="3732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BDD075E-B5FF-4903-B6BE-AEA674BF51C8}"/>
              </a:ext>
            </a:extLst>
          </p:cNvPr>
          <p:cNvGrpSpPr/>
          <p:nvPr/>
        </p:nvGrpSpPr>
        <p:grpSpPr>
          <a:xfrm rot="3273853">
            <a:off x="10785942" y="3618955"/>
            <a:ext cx="444499" cy="127000"/>
            <a:chOff x="9728462" y="3605358"/>
            <a:chExt cx="444499" cy="127000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49E25C9-89FF-45D6-8FF2-FBF9B349917F}"/>
                </a:ext>
              </a:extLst>
            </p:cNvPr>
            <p:cNvCxnSpPr/>
            <p:nvPr/>
          </p:nvCxnSpPr>
          <p:spPr>
            <a:xfrm>
              <a:off x="9728462" y="3605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839B6C58-DE74-4F7C-A826-3C959FC5F11A}"/>
                </a:ext>
              </a:extLst>
            </p:cNvPr>
            <p:cNvCxnSpPr/>
            <p:nvPr/>
          </p:nvCxnSpPr>
          <p:spPr>
            <a:xfrm>
              <a:off x="9728462" y="3732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43D6F99C-27F4-4927-8DC5-C17D34094F40}"/>
              </a:ext>
            </a:extLst>
          </p:cNvPr>
          <p:cNvSpPr/>
          <p:nvPr/>
        </p:nvSpPr>
        <p:spPr>
          <a:xfrm>
            <a:off x="9770115" y="4294492"/>
            <a:ext cx="257717" cy="362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EF9E0C3C-5A88-469A-B148-EE0B8CFCD263}"/>
              </a:ext>
            </a:extLst>
          </p:cNvPr>
          <p:cNvSpPr/>
          <p:nvPr/>
        </p:nvSpPr>
        <p:spPr>
          <a:xfrm>
            <a:off x="10907440" y="4273018"/>
            <a:ext cx="257717" cy="362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C4584942-F8CF-4828-9D4E-470727ACE06E}"/>
              </a:ext>
            </a:extLst>
          </p:cNvPr>
          <p:cNvGrpSpPr/>
          <p:nvPr/>
        </p:nvGrpSpPr>
        <p:grpSpPr>
          <a:xfrm rot="3273853">
            <a:off x="7877327" y="3644867"/>
            <a:ext cx="444499" cy="127000"/>
            <a:chOff x="9728462" y="3605358"/>
            <a:chExt cx="444499" cy="127000"/>
          </a:xfrm>
        </p:grpSpPr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DEE5AEE9-6851-45D1-A556-1F3E78407694}"/>
                </a:ext>
              </a:extLst>
            </p:cNvPr>
            <p:cNvCxnSpPr/>
            <p:nvPr/>
          </p:nvCxnSpPr>
          <p:spPr>
            <a:xfrm>
              <a:off x="9728462" y="3605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FCC18096-FF54-4658-B1C8-367BAE8C885C}"/>
                </a:ext>
              </a:extLst>
            </p:cNvPr>
            <p:cNvCxnSpPr/>
            <p:nvPr/>
          </p:nvCxnSpPr>
          <p:spPr>
            <a:xfrm>
              <a:off x="9728462" y="3732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Object 5">
            <a:extLst>
              <a:ext uri="{FF2B5EF4-FFF2-40B4-BE49-F238E27FC236}">
                <a16:creationId xmlns:a16="http://schemas.microsoft.com/office/drawing/2014/main" id="{49FEFB7D-C3C9-4F16-B78D-B1A343E4D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81672"/>
              </p:ext>
            </p:extLst>
          </p:nvPr>
        </p:nvGraphicFramePr>
        <p:xfrm>
          <a:off x="6592394" y="5150767"/>
          <a:ext cx="1930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19" imgW="850680" imgH="253800" progId="Equation.DSMT4">
                  <p:embed/>
                </p:oleObj>
              </mc:Choice>
              <mc:Fallback>
                <p:oleObj name="Equation" r:id="rId19" imgW="85068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8E819A7-4AED-4946-B5D3-4BC68CB8A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394" y="5150767"/>
                        <a:ext cx="1930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>
            <a:extLst>
              <a:ext uri="{FF2B5EF4-FFF2-40B4-BE49-F238E27FC236}">
                <a16:creationId xmlns:a16="http://schemas.microsoft.com/office/drawing/2014/main" id="{88D1F7DD-7ACA-4D21-B171-3C47D49BE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46898"/>
              </p:ext>
            </p:extLst>
          </p:nvPr>
        </p:nvGraphicFramePr>
        <p:xfrm>
          <a:off x="3960813" y="5168900"/>
          <a:ext cx="13541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21" imgW="596880" imgH="431640" progId="Equation.DSMT4">
                  <p:embed/>
                </p:oleObj>
              </mc:Choice>
              <mc:Fallback>
                <p:oleObj name="Equation" r:id="rId21" imgW="596880" imgH="431640" progId="Equation.DSMT4">
                  <p:embed/>
                  <p:pic>
                    <p:nvPicPr>
                      <p:cNvPr id="38" name="Object 5">
                        <a:extLst>
                          <a:ext uri="{FF2B5EF4-FFF2-40B4-BE49-F238E27FC236}">
                            <a16:creationId xmlns:a16="http://schemas.microsoft.com/office/drawing/2014/main" id="{49FEFB7D-C3C9-4F16-B78D-B1A343E4D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5168900"/>
                        <a:ext cx="135413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86653491-2568-4155-8505-6941698271C5}"/>
              </a:ext>
            </a:extLst>
          </p:cNvPr>
          <p:cNvSpPr/>
          <p:nvPr/>
        </p:nvSpPr>
        <p:spPr>
          <a:xfrm rot="5400000">
            <a:off x="5683331" y="5438551"/>
            <a:ext cx="331754" cy="4871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8760118" y="1158291"/>
            <a:ext cx="1936687" cy="98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4038599" y="1158291"/>
            <a:ext cx="1936687" cy="3283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2D83FA-FF44-4A23-9087-0EC487A6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ADA8AE-8FBC-4CFD-984D-C32D79B8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A72221-8155-4BDA-9453-471F1BC2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470" y="1051083"/>
            <a:ext cx="5740843" cy="339068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08C527F-C973-4A4A-BC08-E9ACB638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61" y="1023343"/>
            <a:ext cx="4296416" cy="11313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38241" y="2284761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386178-9459-4875-9291-4E93835AB0BF}"/>
              </a:ext>
            </a:extLst>
          </p:cNvPr>
          <p:cNvCxnSpPr/>
          <p:nvPr/>
        </p:nvCxnSpPr>
        <p:spPr>
          <a:xfrm flipV="1">
            <a:off x="8690760" y="1756372"/>
            <a:ext cx="661470" cy="570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70922" y="50097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stage</a:t>
            </a:r>
          </a:p>
        </p:txBody>
      </p:sp>
      <p:sp>
        <p:nvSpPr>
          <p:cNvPr id="13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4070922" y="1158291"/>
            <a:ext cx="1068474" cy="3283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7702650" y="3044302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shifter: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singularities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   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8694942" y="3885092"/>
            <a:ext cx="311454" cy="2987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5097101" y="3268301"/>
            <a:ext cx="2462543" cy="1256997"/>
          </a:xfrm>
          <a:custGeom>
            <a:avLst/>
            <a:gdLst>
              <a:gd name="connsiteX0" fmla="*/ 0 w 3241141"/>
              <a:gd name="connsiteY0" fmla="*/ 1977356 h 2084563"/>
              <a:gd name="connsiteX1" fmla="*/ 506994 w 3241141"/>
              <a:gd name="connsiteY1" fmla="*/ 2076944 h 2084563"/>
              <a:gd name="connsiteX2" fmla="*/ 1285592 w 3241141"/>
              <a:gd name="connsiteY2" fmla="*/ 1796287 h 2084563"/>
              <a:gd name="connsiteX3" fmla="*/ 1656784 w 3241141"/>
              <a:gd name="connsiteY3" fmla="*/ 954315 h 2084563"/>
              <a:gd name="connsiteX4" fmla="*/ 1765426 w 3241141"/>
              <a:gd name="connsiteY4" fmla="*/ 519748 h 2084563"/>
              <a:gd name="connsiteX5" fmla="*/ 1973655 w 3241141"/>
              <a:gd name="connsiteY5" fmla="*/ 230037 h 2084563"/>
              <a:gd name="connsiteX6" fmla="*/ 2372008 w 3241141"/>
              <a:gd name="connsiteY6" fmla="*/ 30861 h 2084563"/>
              <a:gd name="connsiteX7" fmla="*/ 3241141 w 3241141"/>
              <a:gd name="connsiteY7" fmla="*/ 3701 h 208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1141" h="2084563">
                <a:moveTo>
                  <a:pt x="0" y="1977356"/>
                </a:moveTo>
                <a:cubicBezTo>
                  <a:pt x="146364" y="2042239"/>
                  <a:pt x="292729" y="2107122"/>
                  <a:pt x="506994" y="2076944"/>
                </a:cubicBezTo>
                <a:cubicBezTo>
                  <a:pt x="721259" y="2046766"/>
                  <a:pt x="1093960" y="1983392"/>
                  <a:pt x="1285592" y="1796287"/>
                </a:cubicBezTo>
                <a:cubicBezTo>
                  <a:pt x="1477224" y="1609182"/>
                  <a:pt x="1576812" y="1167071"/>
                  <a:pt x="1656784" y="954315"/>
                </a:cubicBezTo>
                <a:cubicBezTo>
                  <a:pt x="1736756" y="741559"/>
                  <a:pt x="1712614" y="640461"/>
                  <a:pt x="1765426" y="519748"/>
                </a:cubicBezTo>
                <a:cubicBezTo>
                  <a:pt x="1818238" y="399035"/>
                  <a:pt x="1872558" y="311518"/>
                  <a:pt x="1973655" y="230037"/>
                </a:cubicBezTo>
                <a:cubicBezTo>
                  <a:pt x="2074752" y="148556"/>
                  <a:pt x="2160760" y="68584"/>
                  <a:pt x="2372008" y="30861"/>
                </a:cubicBezTo>
                <a:cubicBezTo>
                  <a:pt x="2583256" y="-6862"/>
                  <a:pt x="2912198" y="-1581"/>
                  <a:pt x="3241141" y="370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5323438" y="896293"/>
            <a:ext cx="162962" cy="425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9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2757" y="48828"/>
            <a:ext cx="10515600" cy="662397"/>
          </a:xfrm>
        </p:spPr>
        <p:txBody>
          <a:bodyPr/>
          <a:lstStyle/>
          <a:p>
            <a:r>
              <a:rPr lang="en-US" dirty="0"/>
              <a:t>Limitations: minimum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A72221-8155-4BDA-9453-471F1BC2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157" y="1028466"/>
            <a:ext cx="5740843" cy="3390685"/>
          </a:xfrm>
          <a:prstGeom prst="rect">
            <a:avLst/>
          </a:prstGeom>
        </p:spPr>
      </p:pic>
      <p:sp>
        <p:nvSpPr>
          <p:cNvPr id="6" name="Figura a mano libera 5"/>
          <p:cNvSpPr/>
          <p:nvPr/>
        </p:nvSpPr>
        <p:spPr>
          <a:xfrm>
            <a:off x="2019415" y="1514353"/>
            <a:ext cx="3167072" cy="2587557"/>
          </a:xfrm>
          <a:custGeom>
            <a:avLst/>
            <a:gdLst>
              <a:gd name="connsiteX0" fmla="*/ 3132306 w 3167072"/>
              <a:gd name="connsiteY0" fmla="*/ 0 h 2587557"/>
              <a:gd name="connsiteX1" fmla="*/ 3122579 w 3167072"/>
              <a:gd name="connsiteY1" fmla="*/ 311285 h 2587557"/>
              <a:gd name="connsiteX2" fmla="*/ 2694562 w 3167072"/>
              <a:gd name="connsiteY2" fmla="*/ 369651 h 2587557"/>
              <a:gd name="connsiteX3" fmla="*/ 2607013 w 3167072"/>
              <a:gd name="connsiteY3" fmla="*/ 904672 h 2587557"/>
              <a:gd name="connsiteX4" fmla="*/ 2149813 w 3167072"/>
              <a:gd name="connsiteY4" fmla="*/ 1011676 h 2587557"/>
              <a:gd name="connsiteX5" fmla="*/ 2120630 w 3167072"/>
              <a:gd name="connsiteY5" fmla="*/ 1517514 h 2587557"/>
              <a:gd name="connsiteX6" fmla="*/ 1721796 w 3167072"/>
              <a:gd name="connsiteY6" fmla="*/ 1712068 h 2587557"/>
              <a:gd name="connsiteX7" fmla="*/ 1595336 w 3167072"/>
              <a:gd name="connsiteY7" fmla="*/ 1964987 h 2587557"/>
              <a:gd name="connsiteX8" fmla="*/ 1118681 w 3167072"/>
              <a:gd name="connsiteY8" fmla="*/ 1828800 h 2587557"/>
              <a:gd name="connsiteX9" fmla="*/ 223736 w 3167072"/>
              <a:gd name="connsiteY9" fmla="*/ 1789889 h 2587557"/>
              <a:gd name="connsiteX10" fmla="*/ 0 w 3167072"/>
              <a:gd name="connsiteY10" fmla="*/ 2587557 h 258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072" h="2587557">
                <a:moveTo>
                  <a:pt x="3132306" y="0"/>
                </a:moveTo>
                <a:cubicBezTo>
                  <a:pt x="3163921" y="124838"/>
                  <a:pt x="3195536" y="249677"/>
                  <a:pt x="3122579" y="311285"/>
                </a:cubicBezTo>
                <a:cubicBezTo>
                  <a:pt x="3049622" y="372893"/>
                  <a:pt x="2780490" y="270753"/>
                  <a:pt x="2694562" y="369651"/>
                </a:cubicBezTo>
                <a:cubicBezTo>
                  <a:pt x="2608634" y="468549"/>
                  <a:pt x="2697804" y="797668"/>
                  <a:pt x="2607013" y="904672"/>
                </a:cubicBezTo>
                <a:cubicBezTo>
                  <a:pt x="2516221" y="1011676"/>
                  <a:pt x="2230877" y="909536"/>
                  <a:pt x="2149813" y="1011676"/>
                </a:cubicBezTo>
                <a:cubicBezTo>
                  <a:pt x="2068749" y="1113816"/>
                  <a:pt x="2191966" y="1400782"/>
                  <a:pt x="2120630" y="1517514"/>
                </a:cubicBezTo>
                <a:cubicBezTo>
                  <a:pt x="2049294" y="1634246"/>
                  <a:pt x="1809345" y="1637489"/>
                  <a:pt x="1721796" y="1712068"/>
                </a:cubicBezTo>
                <a:cubicBezTo>
                  <a:pt x="1634247" y="1786647"/>
                  <a:pt x="1695855" y="1945532"/>
                  <a:pt x="1595336" y="1964987"/>
                </a:cubicBezTo>
                <a:cubicBezTo>
                  <a:pt x="1494817" y="1984442"/>
                  <a:pt x="1347281" y="1857983"/>
                  <a:pt x="1118681" y="1828800"/>
                </a:cubicBezTo>
                <a:cubicBezTo>
                  <a:pt x="890081" y="1799617"/>
                  <a:pt x="410183" y="1663430"/>
                  <a:pt x="223736" y="1789889"/>
                </a:cubicBezTo>
                <a:cubicBezTo>
                  <a:pt x="37289" y="1916348"/>
                  <a:pt x="18644" y="2251952"/>
                  <a:pt x="0" y="2587557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>
            <a:off x="484066" y="1592174"/>
            <a:ext cx="0" cy="240273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F2C5F6-6A0E-4CC8-8EAB-AC2025EC1807}"/>
              </a:ext>
            </a:extLst>
          </p:cNvPr>
          <p:cNvSpPr txBox="1"/>
          <p:nvPr/>
        </p:nvSpPr>
        <p:spPr>
          <a:xfrm>
            <a:off x="6120557" y="1094863"/>
            <a:ext cx="40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2.1 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55E91B6-9D40-44AE-AADC-50974C82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869" y="3190461"/>
            <a:ext cx="3997100" cy="266227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6CC2194-CD8D-463B-B2E1-4D344EA29E97}"/>
              </a:ext>
            </a:extLst>
          </p:cNvPr>
          <p:cNvSpPr/>
          <p:nvPr/>
        </p:nvSpPr>
        <p:spPr>
          <a:xfrm>
            <a:off x="8363584" y="3488635"/>
            <a:ext cx="795669" cy="2107095"/>
          </a:xfrm>
          <a:custGeom>
            <a:avLst/>
            <a:gdLst>
              <a:gd name="connsiteX0" fmla="*/ 740659 w 795669"/>
              <a:gd name="connsiteY0" fmla="*/ 0 h 2107095"/>
              <a:gd name="connsiteX1" fmla="*/ 760538 w 795669"/>
              <a:gd name="connsiteY1" fmla="*/ 775252 h 2107095"/>
              <a:gd name="connsiteX2" fmla="*/ 333155 w 795669"/>
              <a:gd name="connsiteY2" fmla="*/ 904461 h 2107095"/>
              <a:gd name="connsiteX3" fmla="*/ 44920 w 795669"/>
              <a:gd name="connsiteY3" fmla="*/ 934278 h 2107095"/>
              <a:gd name="connsiteX4" fmla="*/ 5164 w 795669"/>
              <a:gd name="connsiteY4" fmla="*/ 2107095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69" h="2107095">
                <a:moveTo>
                  <a:pt x="740659" y="0"/>
                </a:moveTo>
                <a:cubicBezTo>
                  <a:pt x="784557" y="312254"/>
                  <a:pt x="828455" y="624509"/>
                  <a:pt x="760538" y="775252"/>
                </a:cubicBezTo>
                <a:cubicBezTo>
                  <a:pt x="692621" y="925995"/>
                  <a:pt x="452425" y="877957"/>
                  <a:pt x="333155" y="904461"/>
                </a:cubicBezTo>
                <a:cubicBezTo>
                  <a:pt x="213885" y="930965"/>
                  <a:pt x="99585" y="733839"/>
                  <a:pt x="44920" y="934278"/>
                </a:cubicBezTo>
                <a:cubicBezTo>
                  <a:pt x="-9745" y="1134717"/>
                  <a:pt x="-2291" y="1620906"/>
                  <a:pt x="5164" y="21070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EFE6AC-5D0C-41F9-9BAE-277EBCBAC89D}"/>
              </a:ext>
            </a:extLst>
          </p:cNvPr>
          <p:cNvSpPr txBox="1"/>
          <p:nvPr/>
        </p:nvSpPr>
        <p:spPr>
          <a:xfrm>
            <a:off x="7205869" y="1841045"/>
            <a:ext cx="359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class-A amplifier , the minimum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only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+2V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0.9 V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9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18379-BD2B-42DF-BDF6-106673C0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Reduced V</a:t>
            </a:r>
            <a:r>
              <a:rPr lang="en-US" baseline="-25000" dirty="0"/>
              <a:t>GS</a:t>
            </a:r>
            <a:r>
              <a:rPr lang="en-US" dirty="0"/>
              <a:t> excursion for the output devices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D62AB4-053B-4DAE-8A67-2089683D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76095-C088-4815-8F6E-31FBBF13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F921A84-49C4-4C01-9033-9DC7C789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913" y="881515"/>
            <a:ext cx="6337023" cy="374280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DD92BA-469B-4B08-913B-9656EA5A4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443219"/>
              </p:ext>
            </p:extLst>
          </p:nvPr>
        </p:nvGraphicFramePr>
        <p:xfrm>
          <a:off x="996397" y="4817952"/>
          <a:ext cx="3746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1650960" imgH="228600" progId="Equation.DSMT4">
                  <p:embed/>
                </p:oleObj>
              </mc:Choice>
              <mc:Fallback>
                <p:oleObj name="Equation" r:id="rId5" imgW="1650960" imgH="228600" progId="Equation.DSMT4">
                  <p:embed/>
                  <p:pic>
                    <p:nvPicPr>
                      <p:cNvPr id="39" name="Object 5">
                        <a:extLst>
                          <a:ext uri="{FF2B5EF4-FFF2-40B4-BE49-F238E27FC236}">
                            <a16:creationId xmlns:a16="http://schemas.microsoft.com/office/drawing/2014/main" id="{88D1F7DD-7ACA-4D21-B171-3C47D49BE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97" y="4817952"/>
                        <a:ext cx="3746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9ED577F-3C18-4F5F-BBE7-29ADA3B6D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54679"/>
              </p:ext>
            </p:extLst>
          </p:nvPr>
        </p:nvGraphicFramePr>
        <p:xfrm>
          <a:off x="996397" y="5469241"/>
          <a:ext cx="296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1307880" imgH="228600" progId="Equation.DSMT4">
                  <p:embed/>
                </p:oleObj>
              </mc:Choice>
              <mc:Fallback>
                <p:oleObj name="Equation" r:id="rId7" imgW="1307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DD92BA-469B-4B08-913B-9656EA5A4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97" y="5469241"/>
                        <a:ext cx="29686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4BCDA370-11DC-48D0-94E4-71657866A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40049"/>
              </p:ext>
            </p:extLst>
          </p:nvPr>
        </p:nvGraphicFramePr>
        <p:xfrm>
          <a:off x="6883531" y="881515"/>
          <a:ext cx="41211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1815840" imgH="812520" progId="Equation.DSMT4">
                  <p:embed/>
                </p:oleObj>
              </mc:Choice>
              <mc:Fallback>
                <p:oleObj name="Equation" r:id="rId9" imgW="1815840" imgH="812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DD92BA-469B-4B08-913B-9656EA5A4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881515"/>
                        <a:ext cx="41211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15BBB3-B2F1-41BD-9778-D4FFB8FA84D0}"/>
              </a:ext>
            </a:extLst>
          </p:cNvPr>
          <p:cNvSpPr txBox="1"/>
          <p:nvPr/>
        </p:nvSpPr>
        <p:spPr>
          <a:xfrm>
            <a:off x="6781415" y="3169051"/>
            <a:ext cx="5019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cannot reach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If large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ouput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currents are required, this means that M5 and M6 should be designed with very large 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ON-MAX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strongly depends on the input common mode voltage </a:t>
            </a:r>
          </a:p>
        </p:txBody>
      </p:sp>
    </p:spTree>
    <p:extLst>
      <p:ext uri="{BB962C8B-B14F-4D97-AF65-F5344CB8AC3E}">
        <p14:creationId xmlns:p14="http://schemas.microsoft.com/office/powerpoint/2010/main" val="1221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4A849-F9A0-4E0B-888F-483B2675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26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Monticelli's</a:t>
            </a:r>
            <a:r>
              <a:rPr lang="en-US" dirty="0"/>
              <a:t> class-AB stage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CC9004-C4F4-43BC-B5F2-598ACE8B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4DF4E5-0D98-4A31-B471-11594602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B4BF1214-5A8D-47AC-B950-C09ADABE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5655987"/>
            <a:ext cx="812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Bodoni MT" panose="020706030806060202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9"/>
                </a:solidFill>
                <a:latin typeface="Bodoni MT" panose="020706030806060202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9"/>
                </a:solidFill>
                <a:latin typeface="Bodoni MT" panose="020706030806060202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D. M.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Monticelli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“A quad CMOS single-supply op amp with rail-to-rail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output swing,” IEEE J. Solid-Stare Cite., vol. SC-21, pp. 1026-1034, Dec. 1986.</a:t>
            </a:r>
            <a:endParaRPr lang="it-IT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7E4460-DF71-4959-BE41-61C58BDC42B7}"/>
              </a:ext>
            </a:extLst>
          </p:cNvPr>
          <p:cNvSpPr txBox="1"/>
          <p:nvPr/>
        </p:nvSpPr>
        <p:spPr>
          <a:xfrm>
            <a:off x="7513834" y="783905"/>
            <a:ext cx="416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also the variations due to the input signal and have a high output differential resistance (not shown for simplicity)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8F13614-14B5-44D1-A506-48C1C5083B23}"/>
              </a:ext>
            </a:extLst>
          </p:cNvPr>
          <p:cNvCxnSpPr>
            <a:cxnSpLocks/>
          </p:cNvCxnSpPr>
          <p:nvPr/>
        </p:nvCxnSpPr>
        <p:spPr>
          <a:xfrm>
            <a:off x="4752994" y="3199029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F390EF-9F7C-4A07-A5CB-787EA1445EB8}"/>
              </a:ext>
            </a:extLst>
          </p:cNvPr>
          <p:cNvSpPr txBox="1"/>
          <p:nvPr/>
        </p:nvSpPr>
        <p:spPr>
          <a:xfrm>
            <a:off x="4607887" y="2700198"/>
            <a:ext cx="44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8F9901-433A-422C-9FC0-E3F479FE8E09}"/>
              </a:ext>
            </a:extLst>
          </p:cNvPr>
          <p:cNvCxnSpPr>
            <a:cxnSpLocks/>
          </p:cNvCxnSpPr>
          <p:nvPr/>
        </p:nvCxnSpPr>
        <p:spPr>
          <a:xfrm>
            <a:off x="5127688" y="3199029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7B60E1-4DD5-4447-817C-82BADE352D80}"/>
              </a:ext>
            </a:extLst>
          </p:cNvPr>
          <p:cNvSpPr txBox="1"/>
          <p:nvPr/>
        </p:nvSpPr>
        <p:spPr>
          <a:xfrm>
            <a:off x="4900611" y="2679282"/>
            <a:ext cx="44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9BC0449F-AE7C-4D1C-9CD5-20E7EE6CC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07476"/>
              </p:ext>
            </p:extLst>
          </p:nvPr>
        </p:nvGraphicFramePr>
        <p:xfrm>
          <a:off x="7638811" y="2839060"/>
          <a:ext cx="17605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3" imgW="939600" imgH="228600" progId="Equation.DSMT4">
                  <p:embed/>
                </p:oleObj>
              </mc:Choice>
              <mc:Fallback>
                <p:oleObj name="Equation" r:id="rId3" imgW="939600" imgH="228600" progId="Equation.DSMT4">
                  <p:embed/>
                  <p:pic>
                    <p:nvPicPr>
                      <p:cNvPr id="29703" name="Object 4">
                        <a:extLst>
                          <a:ext uri="{FF2B5EF4-FFF2-40B4-BE49-F238E27FC236}">
                            <a16:creationId xmlns:a16="http://schemas.microsoft.com/office/drawing/2014/main" id="{3F184119-4D18-4B3D-AA3B-A7119E73F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811" y="2839060"/>
                        <a:ext cx="17605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55FBF387-44BC-482F-B2BF-53F5A8580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45907"/>
              </p:ext>
            </p:extLst>
          </p:nvPr>
        </p:nvGraphicFramePr>
        <p:xfrm>
          <a:off x="7700963" y="3370263"/>
          <a:ext cx="17367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9BC0449F-AE7C-4D1C-9CD5-20E7EE6CC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3370263"/>
                        <a:ext cx="17367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0BDBA341-8148-4FD2-90E7-0BBA70D59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87085"/>
              </p:ext>
            </p:extLst>
          </p:nvPr>
        </p:nvGraphicFramePr>
        <p:xfrm>
          <a:off x="9748263" y="3370262"/>
          <a:ext cx="1165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zione" r:id="rId7" imgW="622030" imgH="241195" progId="Equation.3">
                  <p:embed/>
                </p:oleObj>
              </mc:Choice>
              <mc:Fallback>
                <p:oleObj name="Equazione" r:id="rId7" imgW="622030" imgH="241195" progId="Equation.3">
                  <p:embed/>
                  <p:pic>
                    <p:nvPicPr>
                      <p:cNvPr id="29703" name="Object 4">
                        <a:extLst>
                          <a:ext uri="{FF2B5EF4-FFF2-40B4-BE49-F238E27FC236}">
                            <a16:creationId xmlns:a16="http://schemas.microsoft.com/office/drawing/2014/main" id="{3F184119-4D18-4B3D-AA3B-A7119E73F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8263" y="3370262"/>
                        <a:ext cx="1165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35E87C37-F4C0-4C03-ADFA-88D717E99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1286"/>
              </p:ext>
            </p:extLst>
          </p:nvPr>
        </p:nvGraphicFramePr>
        <p:xfrm>
          <a:off x="7512050" y="3813175"/>
          <a:ext cx="15922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9" imgW="850680" imgH="241200" progId="Equation.DSMT4">
                  <p:embed/>
                </p:oleObj>
              </mc:Choice>
              <mc:Fallback>
                <p:oleObj name="Equation" r:id="rId9" imgW="850680" imgH="24120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0BDBA341-8148-4FD2-90E7-0BBA70D59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813175"/>
                        <a:ext cx="15922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1F9BB8E0-E9B2-4CA3-9681-D8EBA1513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72033"/>
              </p:ext>
            </p:extLst>
          </p:nvPr>
        </p:nvGraphicFramePr>
        <p:xfrm>
          <a:off x="9486325" y="3853473"/>
          <a:ext cx="14271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35E87C37-F4C0-4C03-ADFA-88D717E99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325" y="3853473"/>
                        <a:ext cx="14271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791E37F0-23AD-4DA4-A4A4-5196DDF2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262" y="4911450"/>
            <a:ext cx="1419225" cy="96202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Bodoni MT" panose="020706030806060202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9"/>
                </a:solidFill>
                <a:latin typeface="Bodoni MT" panose="020706030806060202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9"/>
                </a:solidFill>
                <a:latin typeface="Bodoni MT" panose="020706030806060202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242ADC64-467E-4956-8660-14EBAB641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88323"/>
              </p:ext>
            </p:extLst>
          </p:nvPr>
        </p:nvGraphicFramePr>
        <p:xfrm>
          <a:off x="7446963" y="4360863"/>
          <a:ext cx="21177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13" imgW="1130040" imgH="241200" progId="Equation.DSMT4">
                  <p:embed/>
                </p:oleObj>
              </mc:Choice>
              <mc:Fallback>
                <p:oleObj name="Equation" r:id="rId13" imgW="1130040" imgH="2412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CFFBE18A-CDA8-4CF4-86D1-CFB00233E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4360863"/>
                        <a:ext cx="21177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AE9A99ED-FEAC-4B8B-8515-2F327AD02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9484"/>
              </p:ext>
            </p:extLst>
          </p:nvPr>
        </p:nvGraphicFramePr>
        <p:xfrm>
          <a:off x="9642475" y="4899025"/>
          <a:ext cx="13795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15" imgW="736560" imgH="469800" progId="Equation.DSMT4">
                  <p:embed/>
                </p:oleObj>
              </mc:Choice>
              <mc:Fallback>
                <p:oleObj name="Equation" r:id="rId15" imgW="736560" imgH="46980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D0971BB2-245F-468C-9F1E-E66BBCFB9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2475" y="4899025"/>
                        <a:ext cx="13795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49A16A1-5ECD-4579-BF6B-5350495CB4E3}"/>
              </a:ext>
            </a:extLst>
          </p:cNvPr>
          <p:cNvCxnSpPr>
            <a:cxnSpLocks/>
          </p:cNvCxnSpPr>
          <p:nvPr/>
        </p:nvCxnSpPr>
        <p:spPr>
          <a:xfrm>
            <a:off x="8718550" y="4746683"/>
            <a:ext cx="745633" cy="479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1460C59-0E71-4B55-8861-C892DDC466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788" y="876359"/>
            <a:ext cx="1934018" cy="2684993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577EB36-1C83-4A52-978D-12D7FD969A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26461" y="992234"/>
            <a:ext cx="3602454" cy="44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69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Tema di Office</vt:lpstr>
      <vt:lpstr>Equation</vt:lpstr>
      <vt:lpstr>Equazione</vt:lpstr>
      <vt:lpstr>MathType 6.0 Equation</vt:lpstr>
      <vt:lpstr>Popular op-amp topologies</vt:lpstr>
      <vt:lpstr>Improved topologies (better performances, but greater complexity)</vt:lpstr>
      <vt:lpstr>Class-AB output stages</vt:lpstr>
      <vt:lpstr>Op-amps with class- AB output stages</vt:lpstr>
      <vt:lpstr>Op-amps with class- AB output stages</vt:lpstr>
      <vt:lpstr>Op-amps with class- AB output stages</vt:lpstr>
      <vt:lpstr>Limitations: minimum Vdd</vt:lpstr>
      <vt:lpstr>Reduced VGS excursion for the output devices</vt:lpstr>
      <vt:lpstr>The Monticelli's class-AB stage</vt:lpstr>
      <vt:lpstr>The Monticelli's class-AB stage</vt:lpstr>
      <vt:lpstr>First stage: folded cascode for improved gain and larger swing</vt:lpstr>
      <vt:lpstr>High performance - two-stage CMOS op-amp </vt:lpstr>
      <vt:lpstr>Commercial products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551</cp:revision>
  <dcterms:created xsi:type="dcterms:W3CDTF">2015-02-03T16:10:37Z</dcterms:created>
  <dcterms:modified xsi:type="dcterms:W3CDTF">2020-11-27T19:51:36Z</dcterms:modified>
</cp:coreProperties>
</file>