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61" r:id="rId3"/>
    <p:sldId id="262" r:id="rId4"/>
    <p:sldId id="260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 autoAdjust="0"/>
    <p:restoredTop sz="94343" autoAdjust="0"/>
  </p:normalViewPr>
  <p:slideViewPr>
    <p:cSldViewPr snapToGrid="0">
      <p:cViewPr varScale="1">
        <p:scale>
          <a:sx n="67" d="100"/>
          <a:sy n="67" d="100"/>
        </p:scale>
        <p:origin x="54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Mixed Signal Design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Mixed Signal Design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10/26/2020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Mixed Signal Design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13.wmf"/><Relationship Id="rId3" Type="http://schemas.openxmlformats.org/officeDocument/2006/relationships/image" Target="../media/image14.png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4.bin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image" Target="../media/image10.wmf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oleObject" Target="../embeddings/oleObject3.bin"/><Relationship Id="rId4" Type="http://schemas.openxmlformats.org/officeDocument/2006/relationships/image" Target="../media/image15.png"/><Relationship Id="rId9" Type="http://schemas.openxmlformats.org/officeDocument/2006/relationships/image" Target="../media/image16.png"/><Relationship Id="rId1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 4528 equivalent block diagram </a:t>
            </a:r>
            <a:br>
              <a:rPr lang="en-US" dirty="0"/>
            </a:br>
            <a:r>
              <a:rPr lang="en-US" dirty="0"/>
              <a:t>(from AN-1114 application note of Analog Design)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Mixed Signal Design 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4637" y="1343025"/>
            <a:ext cx="6562725" cy="417195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358640" y="3199952"/>
            <a:ext cx="2407920" cy="952948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3985259" y="4335780"/>
            <a:ext cx="1737361" cy="87630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3718559" y="1868897"/>
            <a:ext cx="2324101" cy="101555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sellaDiTesto 8"/>
          <p:cNvSpPr txBox="1"/>
          <p:nvPr/>
        </p:nvSpPr>
        <p:spPr>
          <a:xfrm>
            <a:off x="484754" y="1222566"/>
            <a:ext cx="3121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Chopper modulation is</a:t>
            </a: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applied only to the first stage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76977" y="4994649"/>
            <a:ext cx="3736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frequency path (not chopped)</a:t>
            </a: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obtain a wide bandwidth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7993731" y="3506569"/>
            <a:ext cx="3044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 loop for reduction</a:t>
            </a: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offset ripple</a:t>
            </a:r>
          </a:p>
        </p:txBody>
      </p:sp>
      <p:cxnSp>
        <p:nvCxnSpPr>
          <p:cNvPr id="12" name="Connettore 2 11"/>
          <p:cNvCxnSpPr/>
          <p:nvPr/>
        </p:nvCxnSpPr>
        <p:spPr>
          <a:xfrm flipH="1" flipV="1">
            <a:off x="6883531" y="3604260"/>
            <a:ext cx="1110200" cy="159240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3395909" y="1553394"/>
            <a:ext cx="509712" cy="256043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flipV="1">
            <a:off x="3659041" y="5126604"/>
            <a:ext cx="516719" cy="268356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549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2173" y="106006"/>
            <a:ext cx="10515600" cy="662397"/>
          </a:xfrm>
        </p:spPr>
        <p:txBody>
          <a:bodyPr/>
          <a:lstStyle/>
          <a:p>
            <a:r>
              <a:rPr lang="en-US" dirty="0"/>
              <a:t>A recently introduced chopper op-amp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Mixed Signal Design 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956" y="931212"/>
            <a:ext cx="6129196" cy="109449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7736" y="1230374"/>
            <a:ext cx="3524250" cy="159067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173" y="2161055"/>
            <a:ext cx="3044891" cy="380027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7064" y="2956393"/>
            <a:ext cx="4191000" cy="2990850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4870133" y="2033063"/>
            <a:ext cx="31726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residual </a:t>
            </a: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offset and flicker noise</a:t>
            </a: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shifted at the clock frequency</a:t>
            </a:r>
          </a:p>
        </p:txBody>
      </p:sp>
      <p:cxnSp>
        <p:nvCxnSpPr>
          <p:cNvPr id="10" name="Connettore 2 9"/>
          <p:cNvCxnSpPr/>
          <p:nvPr/>
        </p:nvCxnSpPr>
        <p:spPr>
          <a:xfrm flipH="1">
            <a:off x="6536601" y="2923638"/>
            <a:ext cx="244444" cy="3894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2393055" y="5347752"/>
            <a:ext cx="3082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 low noise density down</a:t>
            </a: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low frequencies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838200" y="2362953"/>
            <a:ext cx="2728864" cy="45809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asellaDiTesto 17"/>
          <p:cNvSpPr txBox="1"/>
          <p:nvPr/>
        </p:nvSpPr>
        <p:spPr>
          <a:xfrm>
            <a:off x="2062094" y="1979536"/>
            <a:ext cx="2488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 low offset voltage</a:t>
            </a:r>
          </a:p>
        </p:txBody>
      </p:sp>
    </p:spTree>
    <p:extLst>
      <p:ext uri="{BB962C8B-B14F-4D97-AF65-F5344CB8AC3E}">
        <p14:creationId xmlns:p14="http://schemas.microsoft.com/office/powerpoint/2010/main" val="3517318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Mixed Signal Design 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498" y="452673"/>
            <a:ext cx="8198166" cy="5179526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718" y="161406"/>
            <a:ext cx="8915400" cy="885825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575180" y="1338498"/>
            <a:ext cx="35958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relatively high bias currents</a:t>
            </a: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 CMOS amplifier: effect of </a:t>
            </a: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charge injection from the input</a:t>
            </a: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switches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472588" y="3262978"/>
            <a:ext cx="38010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relatively low input resistance</a:t>
            </a: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(effect of alternating Vin and –Vin </a:t>
            </a: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across the input capacitance) </a:t>
            </a:r>
          </a:p>
        </p:txBody>
      </p:sp>
      <p:cxnSp>
        <p:nvCxnSpPr>
          <p:cNvPr id="9" name="Connettore 2 8"/>
          <p:cNvCxnSpPr/>
          <p:nvPr/>
        </p:nvCxnSpPr>
        <p:spPr>
          <a:xfrm>
            <a:off x="3870960" y="1951485"/>
            <a:ext cx="6076158" cy="777240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4038600" y="3797688"/>
            <a:ext cx="6019800" cy="1112771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64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04935" y="135866"/>
            <a:ext cx="10515600" cy="662397"/>
          </a:xfrm>
        </p:spPr>
        <p:txBody>
          <a:bodyPr>
            <a:normAutofit/>
          </a:bodyPr>
          <a:lstStyle/>
          <a:p>
            <a:r>
              <a:rPr lang="en-US" dirty="0"/>
              <a:t>Finite input resistance of chopper amplifiers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</a:t>
            </a:r>
            <a:r>
              <a:rPr lang="en-US" dirty="0" err="1"/>
              <a:t>Bruschi</a:t>
            </a:r>
            <a:r>
              <a:rPr lang="en-US" dirty="0"/>
              <a:t> – Mixed Signal Design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677" y="1421575"/>
            <a:ext cx="4486901" cy="286742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579" y="1421575"/>
            <a:ext cx="4486901" cy="2819794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004935" y="956333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Input modulator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215297" y="847390"/>
            <a:ext cx="1646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Amplifier input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capacitance</a:t>
            </a:r>
          </a:p>
        </p:txBody>
      </p:sp>
      <p:sp>
        <p:nvSpPr>
          <p:cNvPr id="9" name="Rettangolo 8"/>
          <p:cNvSpPr/>
          <p:nvPr/>
        </p:nvSpPr>
        <p:spPr>
          <a:xfrm>
            <a:off x="1303699" y="1325665"/>
            <a:ext cx="1412341" cy="140848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onnettore 2 10"/>
          <p:cNvCxnSpPr/>
          <p:nvPr/>
        </p:nvCxnSpPr>
        <p:spPr>
          <a:xfrm flipH="1">
            <a:off x="3467477" y="1493721"/>
            <a:ext cx="244444" cy="3894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1095470" y="4142532"/>
            <a:ext cx="3031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Let us start from phase 1 …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7364785" y="2453968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Phase 2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7409863" y="4281796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Phase 1 again </a:t>
            </a:r>
          </a:p>
        </p:txBody>
      </p:sp>
      <p:sp>
        <p:nvSpPr>
          <p:cNvPr id="17" name="Freccia a destra 16"/>
          <p:cNvSpPr/>
          <p:nvPr/>
        </p:nvSpPr>
        <p:spPr>
          <a:xfrm rot="19742596">
            <a:off x="5153382" y="2668588"/>
            <a:ext cx="687872" cy="22859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Ogget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2991492"/>
              </p:ext>
            </p:extLst>
          </p:nvPr>
        </p:nvGraphicFramePr>
        <p:xfrm>
          <a:off x="6022164" y="1023954"/>
          <a:ext cx="2685242" cy="322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5" imgW="1587240" imgH="190440" progId="Equation.DSMT4">
                  <p:embed/>
                </p:oleObj>
              </mc:Choice>
              <mc:Fallback>
                <p:oleObj name="Equation" r:id="rId5" imgW="158724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22164" y="1023954"/>
                        <a:ext cx="2685242" cy="3222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Connettore 2 18"/>
          <p:cNvCxnSpPr/>
          <p:nvPr/>
        </p:nvCxnSpPr>
        <p:spPr>
          <a:xfrm>
            <a:off x="6303840" y="1421575"/>
            <a:ext cx="579691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 flipH="1" flipV="1">
            <a:off x="6319684" y="2609373"/>
            <a:ext cx="434076" cy="7725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ggetto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643083"/>
              </p:ext>
            </p:extLst>
          </p:nvPr>
        </p:nvGraphicFramePr>
        <p:xfrm>
          <a:off x="6743700" y="2782888"/>
          <a:ext cx="1158875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quation" r:id="rId7" imgW="685800" imgH="190440" progId="Equation.DSMT4">
                  <p:embed/>
                </p:oleObj>
              </mc:Choice>
              <mc:Fallback>
                <p:oleObj name="Equation" r:id="rId7" imgW="68580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743700" y="2782888"/>
                        <a:ext cx="1158875" cy="322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" name="Immagine 2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860" y="4553039"/>
            <a:ext cx="2162477" cy="1000265"/>
          </a:xfrm>
          <a:prstGeom prst="rect">
            <a:avLst/>
          </a:prstGeom>
        </p:spPr>
      </p:pic>
      <p:graphicFrame>
        <p:nvGraphicFramePr>
          <p:cNvPr id="27" name="Oggetto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679168"/>
              </p:ext>
            </p:extLst>
          </p:nvPr>
        </p:nvGraphicFramePr>
        <p:xfrm>
          <a:off x="2969806" y="5692240"/>
          <a:ext cx="1158875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Equation" r:id="rId10" imgW="685800" imgH="190440" progId="Equation.DSMT4">
                  <p:embed/>
                </p:oleObj>
              </mc:Choice>
              <mc:Fallback>
                <p:oleObj name="Equation" r:id="rId10" imgW="68580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969806" y="5692240"/>
                        <a:ext cx="1158875" cy="322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ggetto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118359"/>
              </p:ext>
            </p:extLst>
          </p:nvPr>
        </p:nvGraphicFramePr>
        <p:xfrm>
          <a:off x="4644626" y="5700947"/>
          <a:ext cx="1158875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Equation" r:id="rId12" imgW="685800" imgH="190440" progId="Equation.DSMT4">
                  <p:embed/>
                </p:oleObj>
              </mc:Choice>
              <mc:Fallback>
                <p:oleObj name="Equation" r:id="rId12" imgW="68580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644626" y="5700947"/>
                        <a:ext cx="1158875" cy="322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ggetto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027091"/>
              </p:ext>
            </p:extLst>
          </p:nvPr>
        </p:nvGraphicFramePr>
        <p:xfrm>
          <a:off x="5542442" y="4834226"/>
          <a:ext cx="1309688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Equation" r:id="rId13" imgW="774360" imgH="190440" progId="Equation.DSMT4">
                  <p:embed/>
                </p:oleObj>
              </mc:Choice>
              <mc:Fallback>
                <p:oleObj name="Equation" r:id="rId13" imgW="7743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542442" y="4834226"/>
                        <a:ext cx="1309688" cy="322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ggetto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0729954"/>
              </p:ext>
            </p:extLst>
          </p:nvPr>
        </p:nvGraphicFramePr>
        <p:xfrm>
          <a:off x="7007230" y="5461770"/>
          <a:ext cx="219075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Equation" r:id="rId15" imgW="1295280" imgH="342720" progId="Equation.DSMT4">
                  <p:embed/>
                </p:oleObj>
              </mc:Choice>
              <mc:Fallback>
                <p:oleObj name="Equation" r:id="rId15" imgW="129528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007230" y="5461770"/>
                        <a:ext cx="2190750" cy="581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ggetto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90806"/>
              </p:ext>
            </p:extLst>
          </p:nvPr>
        </p:nvGraphicFramePr>
        <p:xfrm>
          <a:off x="8997950" y="4694593"/>
          <a:ext cx="1719263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Equation" r:id="rId17" imgW="1015920" imgH="393480" progId="Equation.DSMT4">
                  <p:embed/>
                </p:oleObj>
              </mc:Choice>
              <mc:Fallback>
                <p:oleObj name="Equation" r:id="rId17" imgW="1015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997950" y="4694593"/>
                        <a:ext cx="1719263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Connettore 2 32"/>
          <p:cNvCxnSpPr/>
          <p:nvPr/>
        </p:nvCxnSpPr>
        <p:spPr>
          <a:xfrm flipV="1">
            <a:off x="3721084" y="5553304"/>
            <a:ext cx="199176" cy="13893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 flipH="1" flipV="1">
            <a:off x="4600402" y="5545323"/>
            <a:ext cx="163694" cy="15562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ccia in giù 36"/>
          <p:cNvSpPr/>
          <p:nvPr/>
        </p:nvSpPr>
        <p:spPr>
          <a:xfrm rot="10800000">
            <a:off x="9857581" y="5459240"/>
            <a:ext cx="372835" cy="506994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asellaDiTesto 37"/>
          <p:cNvSpPr txBox="1"/>
          <p:nvPr/>
        </p:nvSpPr>
        <p:spPr>
          <a:xfrm>
            <a:off x="6888062" y="4808310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(one period)</a:t>
            </a:r>
          </a:p>
        </p:txBody>
      </p:sp>
      <p:cxnSp>
        <p:nvCxnSpPr>
          <p:cNvPr id="39" name="Connettore 2 38"/>
          <p:cNvCxnSpPr/>
          <p:nvPr/>
        </p:nvCxnSpPr>
        <p:spPr>
          <a:xfrm>
            <a:off x="6781205" y="5224313"/>
            <a:ext cx="434407" cy="321010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flipV="1">
            <a:off x="8868314" y="5306531"/>
            <a:ext cx="329666" cy="188613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ccia a destra 42"/>
          <p:cNvSpPr/>
          <p:nvPr/>
        </p:nvSpPr>
        <p:spPr>
          <a:xfrm rot="5400000">
            <a:off x="8815098" y="2696897"/>
            <a:ext cx="403645" cy="22859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526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Tema di Office</vt:lpstr>
      <vt:lpstr>Equation</vt:lpstr>
      <vt:lpstr>AD 4528 equivalent block diagram  (from AN-1114 application note of Analog Design)</vt:lpstr>
      <vt:lpstr>A recently introduced chopper op-amp</vt:lpstr>
      <vt:lpstr>Presentazione standard di PowerPoint</vt:lpstr>
      <vt:lpstr>Finite input resistance of chopper amplifiers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289</cp:revision>
  <dcterms:created xsi:type="dcterms:W3CDTF">2015-02-03T16:10:37Z</dcterms:created>
  <dcterms:modified xsi:type="dcterms:W3CDTF">2020-10-26T09:25:52Z</dcterms:modified>
</cp:coreProperties>
</file>