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57" r:id="rId3"/>
    <p:sldId id="258" r:id="rId4"/>
    <p:sldId id="259" r:id="rId5"/>
    <p:sldId id="265" r:id="rId6"/>
    <p:sldId id="271" r:id="rId7"/>
    <p:sldId id="282" r:id="rId8"/>
    <p:sldId id="303" r:id="rId9"/>
    <p:sldId id="302" r:id="rId10"/>
    <p:sldId id="292" r:id="rId11"/>
    <p:sldId id="293" r:id="rId12"/>
    <p:sldId id="297" r:id="rId13"/>
    <p:sldId id="299" r:id="rId14"/>
    <p:sldId id="300" r:id="rId15"/>
    <p:sldId id="298" r:id="rId16"/>
    <p:sldId id="301" r:id="rId17"/>
    <p:sldId id="295" r:id="rId18"/>
    <p:sldId id="29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B8F4"/>
    <a:srgbClr val="FF9999"/>
    <a:srgbClr val="EAB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AEF09-4A4D-4ACD-A6FA-C48848F0F958}" v="7" dt="2023-12-06T17:10:23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78" autoAdjust="0"/>
  </p:normalViewPr>
  <p:slideViewPr>
    <p:cSldViewPr snapToGrid="0">
      <p:cViewPr varScale="1">
        <p:scale>
          <a:sx n="56" d="100"/>
          <a:sy n="56" d="100"/>
        </p:scale>
        <p:origin x="87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Bruschi" userId="a75eeb1e-9e8d-421e-bd1f-138b59bb6a61" providerId="ADAL" clId="{0B3AEF09-4A4D-4ACD-A6FA-C48848F0F958}"/>
    <pc:docChg chg="custSel modSld">
      <pc:chgData name="Paolo Bruschi" userId="a75eeb1e-9e8d-421e-bd1f-138b59bb6a61" providerId="ADAL" clId="{0B3AEF09-4A4D-4ACD-A6FA-C48848F0F958}" dt="2023-12-06T17:14:02.214" v="172" actId="20577"/>
      <pc:docMkLst>
        <pc:docMk/>
      </pc:docMkLst>
      <pc:sldChg chg="modSp mod">
        <pc:chgData name="Paolo Bruschi" userId="a75eeb1e-9e8d-421e-bd1f-138b59bb6a61" providerId="ADAL" clId="{0B3AEF09-4A4D-4ACD-A6FA-C48848F0F958}" dt="2023-12-06T17:14:02.214" v="172" actId="20577"/>
        <pc:sldMkLst>
          <pc:docMk/>
          <pc:sldMk cId="3964887973" sldId="281"/>
        </pc:sldMkLst>
        <pc:spChg chg="mod">
          <ac:chgData name="Paolo Bruschi" userId="a75eeb1e-9e8d-421e-bd1f-138b59bb6a61" providerId="ADAL" clId="{0B3AEF09-4A4D-4ACD-A6FA-C48848F0F958}" dt="2023-12-06T17:14:02.214" v="172" actId="20577"/>
          <ac:spMkLst>
            <pc:docMk/>
            <pc:sldMk cId="3964887973" sldId="281"/>
            <ac:spMk id="2" creationId="{78C30CD5-6C5C-1AEF-711C-A12DCB3EE12E}"/>
          </ac:spMkLst>
        </pc:spChg>
        <pc:spChg chg="mod">
          <ac:chgData name="Paolo Bruschi" userId="a75eeb1e-9e8d-421e-bd1f-138b59bb6a61" providerId="ADAL" clId="{0B3AEF09-4A4D-4ACD-A6FA-C48848F0F958}" dt="2023-12-06T17:07:27.098" v="54" actId="20577"/>
          <ac:spMkLst>
            <pc:docMk/>
            <pc:sldMk cId="3964887973" sldId="281"/>
            <ac:spMk id="3" creationId="{3F9CD030-D9FD-5095-2506-FA9F6D3DF4DB}"/>
          </ac:spMkLst>
        </pc:spChg>
      </pc:sldChg>
      <pc:sldChg chg="modSp modAnim">
        <pc:chgData name="Paolo Bruschi" userId="a75eeb1e-9e8d-421e-bd1f-138b59bb6a61" providerId="ADAL" clId="{0B3AEF09-4A4D-4ACD-A6FA-C48848F0F958}" dt="2023-12-06T17:09:52.818" v="56" actId="20578"/>
        <pc:sldMkLst>
          <pc:docMk/>
          <pc:sldMk cId="2906522108" sldId="282"/>
        </pc:sldMkLst>
        <pc:spChg chg="mod">
          <ac:chgData name="Paolo Bruschi" userId="a75eeb1e-9e8d-421e-bd1f-138b59bb6a61" providerId="ADAL" clId="{0B3AEF09-4A4D-4ACD-A6FA-C48848F0F958}" dt="2023-12-06T17:09:49.435" v="55" actId="20578"/>
          <ac:spMkLst>
            <pc:docMk/>
            <pc:sldMk cId="2906522108" sldId="282"/>
            <ac:spMk id="8" creationId="{F32B89B9-A267-9316-D3F1-53981303BF98}"/>
          </ac:spMkLst>
        </pc:spChg>
      </pc:sldChg>
      <pc:sldChg chg="modSp mod">
        <pc:chgData name="Paolo Bruschi" userId="a75eeb1e-9e8d-421e-bd1f-138b59bb6a61" providerId="ADAL" clId="{0B3AEF09-4A4D-4ACD-A6FA-C48848F0F958}" dt="2023-12-06T17:11:46.281" v="62" actId="790"/>
        <pc:sldMkLst>
          <pc:docMk/>
          <pc:sldMk cId="3755403415" sldId="295"/>
        </pc:sldMkLst>
        <pc:spChg chg="mod">
          <ac:chgData name="Paolo Bruschi" userId="a75eeb1e-9e8d-421e-bd1f-138b59bb6a61" providerId="ADAL" clId="{0B3AEF09-4A4D-4ACD-A6FA-C48848F0F958}" dt="2023-12-06T17:11:46.281" v="62" actId="790"/>
          <ac:spMkLst>
            <pc:docMk/>
            <pc:sldMk cId="3755403415" sldId="295"/>
            <ac:spMk id="2" creationId="{56D920D7-B1A7-48DD-9DD6-E6A1D729368D}"/>
          </ac:spMkLst>
        </pc:spChg>
      </pc:sldChg>
      <pc:sldChg chg="modSp mod">
        <pc:chgData name="Paolo Bruschi" userId="a75eeb1e-9e8d-421e-bd1f-138b59bb6a61" providerId="ADAL" clId="{0B3AEF09-4A4D-4ACD-A6FA-C48848F0F958}" dt="2023-12-06T17:11:55.754" v="63" actId="790"/>
        <pc:sldMkLst>
          <pc:docMk/>
          <pc:sldMk cId="352675227" sldId="296"/>
        </pc:sldMkLst>
        <pc:spChg chg="mod">
          <ac:chgData name="Paolo Bruschi" userId="a75eeb1e-9e8d-421e-bd1f-138b59bb6a61" providerId="ADAL" clId="{0B3AEF09-4A4D-4ACD-A6FA-C48848F0F958}" dt="2023-12-06T17:11:55.754" v="63" actId="790"/>
          <ac:spMkLst>
            <pc:docMk/>
            <pc:sldMk cId="352675227" sldId="296"/>
            <ac:spMk id="2" creationId="{56D920D7-B1A7-48DD-9DD6-E6A1D729368D}"/>
          </ac:spMkLst>
        </pc:spChg>
      </pc:sldChg>
      <pc:sldChg chg="modSp mod">
        <pc:chgData name="Paolo Bruschi" userId="a75eeb1e-9e8d-421e-bd1f-138b59bb6a61" providerId="ADAL" clId="{0B3AEF09-4A4D-4ACD-A6FA-C48848F0F958}" dt="2023-12-06T17:11:32.661" v="60" actId="790"/>
        <pc:sldMkLst>
          <pc:docMk/>
          <pc:sldMk cId="1161193216" sldId="298"/>
        </pc:sldMkLst>
        <pc:spChg chg="mod">
          <ac:chgData name="Paolo Bruschi" userId="a75eeb1e-9e8d-421e-bd1f-138b59bb6a61" providerId="ADAL" clId="{0B3AEF09-4A4D-4ACD-A6FA-C48848F0F958}" dt="2023-12-06T17:11:32.661" v="60" actId="790"/>
          <ac:spMkLst>
            <pc:docMk/>
            <pc:sldMk cId="1161193216" sldId="298"/>
            <ac:spMk id="2" creationId="{56D920D7-B1A7-48DD-9DD6-E6A1D729368D}"/>
          </ac:spMkLst>
        </pc:spChg>
        <pc:spChg chg="mod">
          <ac:chgData name="Paolo Bruschi" userId="a75eeb1e-9e8d-421e-bd1f-138b59bb6a61" providerId="ADAL" clId="{0B3AEF09-4A4D-4ACD-A6FA-C48848F0F958}" dt="2023-12-06T17:11:08.623" v="58" actId="20577"/>
          <ac:spMkLst>
            <pc:docMk/>
            <pc:sldMk cId="1161193216" sldId="298"/>
            <ac:spMk id="6" creationId="{A317CCAD-95E3-4760-EBF3-B680ED08629B}"/>
          </ac:spMkLst>
        </pc:spChg>
      </pc:sldChg>
      <pc:sldChg chg="modSp mod">
        <pc:chgData name="Paolo Bruschi" userId="a75eeb1e-9e8d-421e-bd1f-138b59bb6a61" providerId="ADAL" clId="{0B3AEF09-4A4D-4ACD-A6FA-C48848F0F958}" dt="2023-12-06T17:10:54.351" v="57" actId="20577"/>
        <pc:sldMkLst>
          <pc:docMk/>
          <pc:sldMk cId="2149058737" sldId="300"/>
        </pc:sldMkLst>
        <pc:spChg chg="mod">
          <ac:chgData name="Paolo Bruschi" userId="a75eeb1e-9e8d-421e-bd1f-138b59bb6a61" providerId="ADAL" clId="{0B3AEF09-4A4D-4ACD-A6FA-C48848F0F958}" dt="2023-12-06T17:10:54.351" v="57" actId="20577"/>
          <ac:spMkLst>
            <pc:docMk/>
            <pc:sldMk cId="2149058737" sldId="300"/>
            <ac:spMk id="50" creationId="{E10FE2C7-AA7E-4170-B27A-C614BF260417}"/>
          </ac:spMkLst>
        </pc:spChg>
      </pc:sldChg>
      <pc:sldChg chg="modSp mod">
        <pc:chgData name="Paolo Bruschi" userId="a75eeb1e-9e8d-421e-bd1f-138b59bb6a61" providerId="ADAL" clId="{0B3AEF09-4A4D-4ACD-A6FA-C48848F0F958}" dt="2023-12-06T17:11:39.749" v="61" actId="790"/>
        <pc:sldMkLst>
          <pc:docMk/>
          <pc:sldMk cId="4094241840" sldId="301"/>
        </pc:sldMkLst>
        <pc:spChg chg="mod">
          <ac:chgData name="Paolo Bruschi" userId="a75eeb1e-9e8d-421e-bd1f-138b59bb6a61" providerId="ADAL" clId="{0B3AEF09-4A4D-4ACD-A6FA-C48848F0F958}" dt="2023-12-06T17:11:39.749" v="61" actId="790"/>
          <ac:spMkLst>
            <pc:docMk/>
            <pc:sldMk cId="4094241840" sldId="301"/>
            <ac:spMk id="2" creationId="{56D920D7-B1A7-48DD-9DD6-E6A1D729368D}"/>
          </ac:spMkLst>
        </pc:spChg>
        <pc:spChg chg="mod">
          <ac:chgData name="Paolo Bruschi" userId="a75eeb1e-9e8d-421e-bd1f-138b59bb6a61" providerId="ADAL" clId="{0B3AEF09-4A4D-4ACD-A6FA-C48848F0F958}" dt="2023-12-06T17:11:20.659" v="59" actId="790"/>
          <ac:spMkLst>
            <pc:docMk/>
            <pc:sldMk cId="4094241840" sldId="301"/>
            <ac:spMk id="16" creationId="{6D653362-C7AC-79EE-B87B-9D00BD3B00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12/6/2023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0CD5-6C5C-1AEF-711C-A12DCB3E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838" y="2073155"/>
            <a:ext cx="10515600" cy="25331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Mixed-Signal Design Flow and </a:t>
            </a:r>
            <a:br>
              <a:rPr lang="en-US" sz="3200" dirty="0"/>
            </a:br>
            <a:r>
              <a:rPr lang="en-US" sz="3200" dirty="0"/>
              <a:t>Example of SAR ADC Design</a:t>
            </a:r>
            <a:br>
              <a:rPr lang="it-IT" sz="3200" dirty="0"/>
            </a:br>
            <a:r>
              <a:rPr lang="it-IT" dirty="0"/>
              <a:t>Dr. Alessandro Catania and </a:t>
            </a:r>
            <a:r>
              <a:rPr lang="it-IT"/>
              <a:t>Dr. Michele </a:t>
            </a:r>
            <a:r>
              <a:rPr lang="it-IT" dirty="0"/>
              <a:t>Dei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CD030-D9FD-5095-2506-FA9F6D3D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Bruschi– Design of Mixed Signal Circuits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D5405-7D8F-F6BC-1FDA-8FFE9211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8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Analog Design and Simulations (</a:t>
            </a:r>
            <a:r>
              <a:rPr lang="en-US" dirty="0" err="1"/>
              <a:t>Spectre</a:t>
            </a:r>
            <a:r>
              <a:rPr lang="en-US" dirty="0"/>
              <a:t> simulator)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A94D9-94D7-46F8-BB85-A36D728B9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38215"/>
            <a:ext cx="5763404" cy="4985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6CFEEF-B0F2-B8FF-D0BC-D9C823B2A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41"/>
          <a:stretch/>
        </p:blipFill>
        <p:spPr>
          <a:xfrm>
            <a:off x="5998588" y="1393089"/>
            <a:ext cx="6021237" cy="46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2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it-IT" dirty="0"/>
              <a:t>V</a:t>
            </a:r>
            <a:r>
              <a:rPr lang="en-US" dirty="0"/>
              <a:t>HDL description of the SAR digital control block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3816B-15CF-EE9D-00C6-79FD5D1F4891}"/>
              </a:ext>
            </a:extLst>
          </p:cNvPr>
          <p:cNvSpPr txBox="1"/>
          <p:nvPr/>
        </p:nvSpPr>
        <p:spPr>
          <a:xfrm>
            <a:off x="167661" y="1949328"/>
            <a:ext cx="194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VHDL Code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34A0C3-BD64-37CD-D82A-9A91262D2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793" y="831273"/>
            <a:ext cx="5293303" cy="3159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30B3F8-13F9-D22C-EE29-3AAF4255B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7000"/>
            <a:ext cx="12192000" cy="2419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0C6F2B-E959-68E7-87E8-2973B7869865}"/>
              </a:ext>
            </a:extLst>
          </p:cNvPr>
          <p:cNvSpPr txBox="1"/>
          <p:nvPr/>
        </p:nvSpPr>
        <p:spPr>
          <a:xfrm>
            <a:off x="7859556" y="3475335"/>
            <a:ext cx="5227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Digital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simulations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(XCELIUM)</a:t>
            </a:r>
          </a:p>
        </p:txBody>
      </p:sp>
    </p:spTree>
    <p:extLst>
      <p:ext uri="{BB962C8B-B14F-4D97-AF65-F5344CB8AC3E}">
        <p14:creationId xmlns:p14="http://schemas.microsoft.com/office/powerpoint/2010/main" val="379150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662397"/>
          </a:xfrm>
        </p:spPr>
        <p:txBody>
          <a:bodyPr/>
          <a:lstStyle/>
          <a:p>
            <a:r>
              <a:rPr lang="it-IT" dirty="0"/>
              <a:t>Digital </a:t>
            </a:r>
            <a:r>
              <a:rPr lang="it-IT" dirty="0" err="1"/>
              <a:t>synthesis</a:t>
            </a:r>
            <a:r>
              <a:rPr lang="it-IT" dirty="0"/>
              <a:t> (GENUS)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E96AF-B765-191F-ADB1-1BFE8D0E7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0"/>
          <a:stretch/>
        </p:blipFill>
        <p:spPr>
          <a:xfrm>
            <a:off x="929639" y="657258"/>
            <a:ext cx="10424160" cy="55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42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662397"/>
          </a:xfrm>
        </p:spPr>
        <p:txBody>
          <a:bodyPr/>
          <a:lstStyle/>
          <a:p>
            <a:r>
              <a:rPr lang="it-IT" dirty="0"/>
              <a:t>Digital </a:t>
            </a:r>
            <a:r>
              <a:rPr lang="it-IT" dirty="0" err="1"/>
              <a:t>synthesis</a:t>
            </a:r>
            <a:r>
              <a:rPr lang="it-IT" dirty="0"/>
              <a:t> (GENUS)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C6926B-68D2-9041-2873-753D7F97B4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06" r="56752"/>
          <a:stretch/>
        </p:blipFill>
        <p:spPr>
          <a:xfrm>
            <a:off x="8035015" y="1474927"/>
            <a:ext cx="3943625" cy="465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0CBF26-DA1F-F314-8A1D-2797B8697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95" r="23032"/>
          <a:stretch/>
        </p:blipFill>
        <p:spPr>
          <a:xfrm>
            <a:off x="81280" y="1427479"/>
            <a:ext cx="6433460" cy="47498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DCC7E5D-92F7-6CEF-7665-8DA72939A828}"/>
              </a:ext>
            </a:extLst>
          </p:cNvPr>
          <p:cNvSpPr/>
          <p:nvPr/>
        </p:nvSpPr>
        <p:spPr>
          <a:xfrm>
            <a:off x="6400800" y="3802379"/>
            <a:ext cx="1310640" cy="51816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1DB7B3-2D2A-0855-F4CB-58B018452375}"/>
              </a:ext>
            </a:extLst>
          </p:cNvPr>
          <p:cNvSpPr txBox="1"/>
          <p:nvPr/>
        </p:nvSpPr>
        <p:spPr>
          <a:xfrm>
            <a:off x="81280" y="705486"/>
            <a:ext cx="6533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RTL (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Transfer Level)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lang="it-IT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(GENUS input)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74D187-D130-C289-0B0A-7AA77FCE02C1}"/>
              </a:ext>
            </a:extLst>
          </p:cNvPr>
          <p:cNvSpPr txBox="1"/>
          <p:nvPr/>
        </p:nvSpPr>
        <p:spPr>
          <a:xfrm>
            <a:off x="8260891" y="717234"/>
            <a:ext cx="3491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Level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endParaRPr lang="it-IT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(GENUS output)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8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3EE7-AC67-4050-B068-F197760A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it-IT" dirty="0"/>
              <a:t>Automatic layout generation (Automatic Place and Route, P&amp;R)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3494D-EAF9-423C-B655-E034E53D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0C502-3EE8-4199-AE0D-C936AE42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3EF9060-ADC8-4F3D-BF89-F3C97379F28B}"/>
              </a:ext>
            </a:extLst>
          </p:cNvPr>
          <p:cNvSpPr/>
          <p:nvPr/>
        </p:nvSpPr>
        <p:spPr>
          <a:xfrm>
            <a:off x="1059542" y="1265374"/>
            <a:ext cx="2775857" cy="11321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cells: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Velirog description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(LEF or GDS)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EC19478-AE97-4737-BD6A-9624534E0E43}"/>
              </a:ext>
            </a:extLst>
          </p:cNvPr>
          <p:cNvSpPr/>
          <p:nvPr/>
        </p:nvSpPr>
        <p:spPr>
          <a:xfrm>
            <a:off x="1226452" y="3429000"/>
            <a:ext cx="2775857" cy="11321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 level netlist: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Verilog description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 file 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2F5F474-04F6-4F13-A488-1A4A9552CEDF}"/>
              </a:ext>
            </a:extLst>
          </p:cNvPr>
          <p:cNvSpPr/>
          <p:nvPr/>
        </p:nvSpPr>
        <p:spPr>
          <a:xfrm>
            <a:off x="5175249" y="2630714"/>
            <a:ext cx="2775857" cy="11321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P&amp;R tool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68F7789-9D31-49B3-BF4C-CB24FD04DE6C}"/>
              </a:ext>
            </a:extLst>
          </p:cNvPr>
          <p:cNvSpPr/>
          <p:nvPr/>
        </p:nvSpPr>
        <p:spPr>
          <a:xfrm>
            <a:off x="2650670" y="5224236"/>
            <a:ext cx="2775857" cy="7567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 script file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664FDBA-D086-420F-8B16-DB49E1E6ED73}"/>
              </a:ext>
            </a:extLst>
          </p:cNvPr>
          <p:cNvSpPr/>
          <p:nvPr/>
        </p:nvSpPr>
        <p:spPr>
          <a:xfrm>
            <a:off x="8723087" y="2818403"/>
            <a:ext cx="2995384" cy="6105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(GDS)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5AF95D0-9454-46BF-B872-E450C6B487FA}"/>
              </a:ext>
            </a:extLst>
          </p:cNvPr>
          <p:cNvSpPr/>
          <p:nvPr/>
        </p:nvSpPr>
        <p:spPr>
          <a:xfrm>
            <a:off x="8723087" y="3689758"/>
            <a:ext cx="2995384" cy="6105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P&amp;R netlist (verilog)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248717-DBFF-47FF-8DD9-0CACFDBC3A9F}"/>
              </a:ext>
            </a:extLst>
          </p:cNvPr>
          <p:cNvCxnSpPr>
            <a:cxnSpLocks/>
          </p:cNvCxnSpPr>
          <p:nvPr/>
        </p:nvCxnSpPr>
        <p:spPr>
          <a:xfrm>
            <a:off x="3998682" y="1943464"/>
            <a:ext cx="1052289" cy="773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74EA2F-2320-4B38-9A8A-602CA1BAC380}"/>
              </a:ext>
            </a:extLst>
          </p:cNvPr>
          <p:cNvCxnSpPr>
            <a:cxnSpLocks/>
          </p:cNvCxnSpPr>
          <p:nvPr/>
        </p:nvCxnSpPr>
        <p:spPr>
          <a:xfrm flipV="1">
            <a:off x="4044037" y="3392444"/>
            <a:ext cx="1131212" cy="6070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E53B1A2-8808-4663-A122-8A708FB3A785}"/>
              </a:ext>
            </a:extLst>
          </p:cNvPr>
          <p:cNvCxnSpPr>
            <a:cxnSpLocks/>
          </p:cNvCxnSpPr>
          <p:nvPr/>
        </p:nvCxnSpPr>
        <p:spPr>
          <a:xfrm flipV="1">
            <a:off x="4860921" y="3861800"/>
            <a:ext cx="565606" cy="1306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6BCC6B0-CDB3-4164-8BB2-F904C927339F}"/>
              </a:ext>
            </a:extLst>
          </p:cNvPr>
          <p:cNvCxnSpPr>
            <a:cxnSpLocks/>
          </p:cNvCxnSpPr>
          <p:nvPr/>
        </p:nvCxnSpPr>
        <p:spPr>
          <a:xfrm>
            <a:off x="8054293" y="3123702"/>
            <a:ext cx="56719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BFC9FD2-BCF4-4AF1-A6E1-5993FFD1C9EF}"/>
              </a:ext>
            </a:extLst>
          </p:cNvPr>
          <p:cNvCxnSpPr>
            <a:cxnSpLocks/>
          </p:cNvCxnSpPr>
          <p:nvPr/>
        </p:nvCxnSpPr>
        <p:spPr>
          <a:xfrm>
            <a:off x="8054293" y="3429000"/>
            <a:ext cx="567193" cy="3338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10FE2C7-AA7E-4170-B27A-C614BF260417}"/>
              </a:ext>
            </a:extLst>
          </p:cNvPr>
          <p:cNvSpPr txBox="1"/>
          <p:nvPr/>
        </p:nvSpPr>
        <p:spPr>
          <a:xfrm>
            <a:off x="6563177" y="4764169"/>
            <a:ext cx="5628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 the P&amp;R operation, the tool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the original network adding components that allow respecting the timing requirements (e.g. clock buffers) </a:t>
            </a:r>
          </a:p>
        </p:txBody>
      </p:sp>
      <p:sp>
        <p:nvSpPr>
          <p:cNvPr id="51" name="Arrow: Up 50">
            <a:extLst>
              <a:ext uri="{FF2B5EF4-FFF2-40B4-BE49-F238E27FC236}">
                <a16:creationId xmlns:a16="http://schemas.microsoft.com/office/drawing/2014/main" id="{3832B41F-A46B-4B25-BA70-403E10E1D143}"/>
              </a:ext>
            </a:extLst>
          </p:cNvPr>
          <p:cNvSpPr/>
          <p:nvPr/>
        </p:nvSpPr>
        <p:spPr>
          <a:xfrm>
            <a:off x="9593943" y="4412343"/>
            <a:ext cx="319314" cy="351826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BFE8BA-9967-4F78-9431-12659AECAF4F}"/>
              </a:ext>
            </a:extLst>
          </p:cNvPr>
          <p:cNvSpPr txBox="1"/>
          <p:nvPr/>
        </p:nvSpPr>
        <p:spPr>
          <a:xfrm>
            <a:off x="5284665" y="951322"/>
            <a:ext cx="5628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The LEF format is more versatile than GDS, since it allows easy partial description (e.g. creation of layout abstract views, where only the information for the P&amp;R are included</a:t>
            </a:r>
          </a:p>
        </p:txBody>
      </p:sp>
    </p:spTree>
    <p:extLst>
      <p:ext uri="{BB962C8B-B14F-4D97-AF65-F5344CB8AC3E}">
        <p14:creationId xmlns:p14="http://schemas.microsoft.com/office/powerpoint/2010/main" val="214905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/>
              <a:t>Automatic Place-and-Route (INNOVUS)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914451-FE0E-EDF3-FFD1-240B1B682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625" y="798922"/>
            <a:ext cx="6322553" cy="539903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1F8326-5C51-831E-88F2-61956996F285}"/>
              </a:ext>
            </a:extLst>
          </p:cNvPr>
          <p:cNvCxnSpPr>
            <a:cxnSpLocks/>
          </p:cNvCxnSpPr>
          <p:nvPr/>
        </p:nvCxnSpPr>
        <p:spPr>
          <a:xfrm>
            <a:off x="2739137" y="2893924"/>
            <a:ext cx="3428750" cy="7205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317CCAD-95E3-4760-EBF3-B680ED08629B}"/>
              </a:ext>
            </a:extLst>
          </p:cNvPr>
          <p:cNvSpPr txBox="1"/>
          <p:nvPr/>
        </p:nvSpPr>
        <p:spPr>
          <a:xfrm>
            <a:off x="267239" y="1197840"/>
            <a:ext cx="29031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Empty spaces between cells are covered by "filler" elements in the final layout. Fillers include n-wells and other layers that improve continuity between cells</a:t>
            </a:r>
          </a:p>
        </p:txBody>
      </p:sp>
    </p:spTree>
    <p:extLst>
      <p:ext uri="{BB962C8B-B14F-4D97-AF65-F5344CB8AC3E}">
        <p14:creationId xmlns:p14="http://schemas.microsoft.com/office/powerpoint/2010/main" val="116119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/>
              <a:t>Layout imported in Virtuoso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7F1E0B-5437-AEF2-35BB-9617AFD8A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21" y="1499137"/>
            <a:ext cx="8605170" cy="4505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92A107-5573-DB90-F037-BEBF42D49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292" y="1607810"/>
            <a:ext cx="2826651" cy="160274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3FD30C0-E2E4-7921-FD80-F461EFC4B98A}"/>
              </a:ext>
            </a:extLst>
          </p:cNvPr>
          <p:cNvSpPr/>
          <p:nvPr/>
        </p:nvSpPr>
        <p:spPr>
          <a:xfrm>
            <a:off x="6207760" y="2849865"/>
            <a:ext cx="406400" cy="3606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0CBE52-A279-0561-01A4-1100CAE09E22}"/>
              </a:ext>
            </a:extLst>
          </p:cNvPr>
          <p:cNvCxnSpPr/>
          <p:nvPr/>
        </p:nvCxnSpPr>
        <p:spPr>
          <a:xfrm flipV="1">
            <a:off x="6410960" y="1607810"/>
            <a:ext cx="2740332" cy="1242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81ED98-622C-8E20-C5A1-8AA4CF460907}"/>
              </a:ext>
            </a:extLst>
          </p:cNvPr>
          <p:cNvCxnSpPr>
            <a:cxnSpLocks/>
          </p:cNvCxnSpPr>
          <p:nvPr/>
        </p:nvCxnSpPr>
        <p:spPr>
          <a:xfrm flipV="1">
            <a:off x="6454119" y="3201655"/>
            <a:ext cx="2697173" cy="8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653362-C7AC-79EE-B87B-9D00BD3B0039}"/>
              </a:ext>
            </a:extLst>
          </p:cNvPr>
          <p:cNvSpPr txBox="1"/>
          <p:nvPr/>
        </p:nvSpPr>
        <p:spPr>
          <a:xfrm>
            <a:off x="9246884" y="3429000"/>
            <a:ext cx="263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Abstract view of D Flip-Flop</a:t>
            </a:r>
          </a:p>
        </p:txBody>
      </p:sp>
    </p:spTree>
    <p:extLst>
      <p:ext uri="{BB962C8B-B14F-4D97-AF65-F5344CB8AC3E}">
        <p14:creationId xmlns:p14="http://schemas.microsoft.com/office/powerpoint/2010/main" val="409424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/>
              <a:t>Mixed-Signal Simulations (</a:t>
            </a:r>
            <a:r>
              <a:rPr lang="en-US" dirty="0" err="1"/>
              <a:t>ams</a:t>
            </a:r>
            <a:r>
              <a:rPr lang="en-US" dirty="0"/>
              <a:t> simulator)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3816B-15CF-EE9D-00C6-79FD5D1F4891}"/>
              </a:ext>
            </a:extLst>
          </p:cNvPr>
          <p:cNvSpPr txBox="1"/>
          <p:nvPr/>
        </p:nvSpPr>
        <p:spPr>
          <a:xfrm>
            <a:off x="1178667" y="1383094"/>
            <a:ext cx="436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Config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view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the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testbench</a:t>
            </a:r>
            <a:endParaRPr lang="it-IT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EC7C1-14EF-E105-C1AC-77D6DA0DC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6" y="1998281"/>
            <a:ext cx="6380752" cy="4121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0C881-ECD5-0AD1-9A8C-40062AFEC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9231" y="2007184"/>
            <a:ext cx="4406318" cy="41217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E80444-90A4-11C7-8EF8-EF6F6CDA19DA}"/>
              </a:ext>
            </a:extLst>
          </p:cNvPr>
          <p:cNvSpPr txBox="1"/>
          <p:nvPr/>
        </p:nvSpPr>
        <p:spPr>
          <a:xfrm>
            <a:off x="7249231" y="1383093"/>
            <a:ext cx="436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Connect rules</a:t>
            </a:r>
          </a:p>
        </p:txBody>
      </p:sp>
    </p:spTree>
    <p:extLst>
      <p:ext uri="{BB962C8B-B14F-4D97-AF65-F5344CB8AC3E}">
        <p14:creationId xmlns:p14="http://schemas.microsoft.com/office/powerpoint/2010/main" val="375540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/>
              <a:t>Mixed-Signal Simulations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4FDC7982-81CF-D537-6034-CF1670CD6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1" y="682725"/>
            <a:ext cx="10758577" cy="54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817"/>
            <a:ext cx="10515600" cy="662397"/>
          </a:xfrm>
        </p:spPr>
        <p:txBody>
          <a:bodyPr/>
          <a:lstStyle/>
          <a:p>
            <a:r>
              <a:rPr lang="en-US" dirty="0"/>
              <a:t>Mixed Signal Design Flow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Segnaposto contenuto 7">
            <a:extLst>
              <a:ext uri="{FF2B5EF4-FFF2-40B4-BE49-F238E27FC236}">
                <a16:creationId xmlns:a16="http://schemas.microsoft.com/office/drawing/2014/main" id="{2128D369-D0B7-41F0-8124-1F7CFC5BD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58" y="2214740"/>
            <a:ext cx="3564658" cy="3799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41B489-02DB-4B14-8944-83334D2D1FA4}"/>
              </a:ext>
            </a:extLst>
          </p:cNvPr>
          <p:cNvSpPr txBox="1"/>
          <p:nvPr/>
        </p:nvSpPr>
        <p:spPr>
          <a:xfrm>
            <a:off x="6650163" y="1033063"/>
            <a:ext cx="5039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System on a chip with distribution of analog and digital units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9708C3-8584-4EAE-BC30-D78C150FBD5C}"/>
              </a:ext>
            </a:extLst>
          </p:cNvPr>
          <p:cNvSpPr/>
          <p:nvPr/>
        </p:nvSpPr>
        <p:spPr>
          <a:xfrm>
            <a:off x="1165411" y="2241175"/>
            <a:ext cx="3299012" cy="3155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AEA0F8-5801-471D-8278-34459438C316}"/>
              </a:ext>
            </a:extLst>
          </p:cNvPr>
          <p:cNvSpPr/>
          <p:nvPr/>
        </p:nvSpPr>
        <p:spPr>
          <a:xfrm>
            <a:off x="2178423" y="2716303"/>
            <a:ext cx="2034989" cy="1102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818CBE-D350-46C0-9680-947503DF9D99}"/>
              </a:ext>
            </a:extLst>
          </p:cNvPr>
          <p:cNvSpPr txBox="1"/>
          <p:nvPr/>
        </p:nvSpPr>
        <p:spPr>
          <a:xfrm>
            <a:off x="2161247" y="2852134"/>
            <a:ext cx="1739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Digital control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2DC523-279D-49B0-B099-73A80EE39738}"/>
              </a:ext>
            </a:extLst>
          </p:cNvPr>
          <p:cNvSpPr txBox="1"/>
          <p:nvPr/>
        </p:nvSpPr>
        <p:spPr>
          <a:xfrm>
            <a:off x="1410828" y="4507691"/>
            <a:ext cx="293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Analog units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21346D-06E3-4D6D-A00A-069797F459CD}"/>
              </a:ext>
            </a:extLst>
          </p:cNvPr>
          <p:cNvSpPr txBox="1"/>
          <p:nvPr/>
        </p:nvSpPr>
        <p:spPr>
          <a:xfrm>
            <a:off x="838200" y="1164328"/>
            <a:ext cx="5039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Traditional mixed circuit system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(e.g. interface for a MEMS sensor)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9EE8187F-ECC1-4D12-BAAC-DFBB6F1EA8C0}"/>
              </a:ext>
            </a:extLst>
          </p:cNvPr>
          <p:cNvSpPr txBox="1"/>
          <p:nvPr/>
        </p:nvSpPr>
        <p:spPr>
          <a:xfrm>
            <a:off x="1002554" y="5685369"/>
            <a:ext cx="6695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examples of Mixed Signal integrated circuits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1390-9333-40AB-86FA-DDFAFFF7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Possible design flows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94C3-DABF-44BA-B0B9-D13C3D78E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AD3AD-2205-41AE-8203-F3A2F8858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FFE9C-B67B-41B6-95A4-5F4751E09361}"/>
              </a:ext>
            </a:extLst>
          </p:cNvPr>
          <p:cNvSpPr txBox="1"/>
          <p:nvPr/>
        </p:nvSpPr>
        <p:spPr>
          <a:xfrm>
            <a:off x="1255059" y="1308847"/>
            <a:ext cx="936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Analog centric (or analog on top):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analog and digital units are designed with their proper tools and integration is performed using the analog tool.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B167B-7C55-48C1-AA23-D8CCB4A95372}"/>
              </a:ext>
            </a:extLst>
          </p:cNvPr>
          <p:cNvSpPr txBox="1"/>
          <p:nvPr/>
        </p:nvSpPr>
        <p:spPr>
          <a:xfrm>
            <a:off x="1255059" y="3091771"/>
            <a:ext cx="936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Digital centric (or digital on top):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analog and digital units are designed with their proper tools and integration is performed using the (highly automated) digital tool.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66FBDD0-8133-4A38-AA78-CB6B4BA508D9}"/>
              </a:ext>
            </a:extLst>
          </p:cNvPr>
          <p:cNvSpPr/>
          <p:nvPr/>
        </p:nvSpPr>
        <p:spPr>
          <a:xfrm>
            <a:off x="582706" y="1308847"/>
            <a:ext cx="609600" cy="53788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1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E954-8C6E-4CB4-BB00-9E1C57922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>
            <a:normAutofit/>
          </a:bodyPr>
          <a:lstStyle/>
          <a:p>
            <a:r>
              <a:rPr lang="en-US" dirty="0"/>
              <a:t>Analog Design Flow and examples of CAD tools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89368-81A0-4440-B1AF-4FB4363A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0671" y="6227949"/>
            <a:ext cx="5689862" cy="365125"/>
          </a:xfrm>
        </p:spPr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F7F00-BBAE-438A-AD20-B30810C3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A15647-A25B-4108-9DA7-206ECAA78027}"/>
              </a:ext>
            </a:extLst>
          </p:cNvPr>
          <p:cNvSpPr/>
          <p:nvPr/>
        </p:nvSpPr>
        <p:spPr>
          <a:xfrm>
            <a:off x="1075763" y="1036637"/>
            <a:ext cx="1945341" cy="662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 design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C2F54B-DD80-454E-8A5B-822B22408730}"/>
              </a:ext>
            </a:extLst>
          </p:cNvPr>
          <p:cNvSpPr/>
          <p:nvPr/>
        </p:nvSpPr>
        <p:spPr>
          <a:xfrm>
            <a:off x="1075762" y="2143232"/>
            <a:ext cx="1945341" cy="662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simulation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EEC582-C1BD-4689-ADE5-01B0383B5C51}"/>
              </a:ext>
            </a:extLst>
          </p:cNvPr>
          <p:cNvSpPr/>
          <p:nvPr/>
        </p:nvSpPr>
        <p:spPr>
          <a:xfrm>
            <a:off x="1075761" y="3192649"/>
            <a:ext cx="1945341" cy="662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design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297194-10A2-41CA-A7AA-CE9243F98451}"/>
              </a:ext>
            </a:extLst>
          </p:cNvPr>
          <p:cNvSpPr/>
          <p:nvPr/>
        </p:nvSpPr>
        <p:spPr>
          <a:xfrm>
            <a:off x="1075760" y="4242066"/>
            <a:ext cx="1945341" cy="12141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Verification: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DRC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LVS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PEX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5B1CAC1-7CC6-4117-A906-CDE324375655}"/>
              </a:ext>
            </a:extLst>
          </p:cNvPr>
          <p:cNvSpPr/>
          <p:nvPr/>
        </p:nvSpPr>
        <p:spPr>
          <a:xfrm>
            <a:off x="1873622" y="1762779"/>
            <a:ext cx="385482" cy="3232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E7029A1-3D5C-4A7E-A5EC-7734E72F957A}"/>
              </a:ext>
            </a:extLst>
          </p:cNvPr>
          <p:cNvSpPr/>
          <p:nvPr/>
        </p:nvSpPr>
        <p:spPr>
          <a:xfrm>
            <a:off x="1873622" y="2843026"/>
            <a:ext cx="385482" cy="3232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52CE77F-5DB3-49E1-8C7A-859B8BAEB25C}"/>
              </a:ext>
            </a:extLst>
          </p:cNvPr>
          <p:cNvSpPr/>
          <p:nvPr/>
        </p:nvSpPr>
        <p:spPr>
          <a:xfrm>
            <a:off x="1873622" y="3914308"/>
            <a:ext cx="385482" cy="3232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38F04-A00F-4207-9904-685D0D05A312}"/>
              </a:ext>
            </a:extLst>
          </p:cNvPr>
          <p:cNvSpPr txBox="1"/>
          <p:nvPr/>
        </p:nvSpPr>
        <p:spPr>
          <a:xfrm>
            <a:off x="3881721" y="1131802"/>
            <a:ext cx="3636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Virtuoso schematic editor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E8173-A6AB-4847-9732-347481CF670C}"/>
              </a:ext>
            </a:extLst>
          </p:cNvPr>
          <p:cNvSpPr txBox="1"/>
          <p:nvPr/>
        </p:nvSpPr>
        <p:spPr>
          <a:xfrm>
            <a:off x="3843221" y="2051587"/>
            <a:ext cx="4927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Analog Design Environment (ADE)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Spectre electrical simulator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3851FB-AD10-4816-AB12-7CFA4251EFB3}"/>
              </a:ext>
            </a:extLst>
          </p:cNvPr>
          <p:cNvSpPr txBox="1"/>
          <p:nvPr/>
        </p:nvSpPr>
        <p:spPr>
          <a:xfrm>
            <a:off x="3881721" y="3307741"/>
            <a:ext cx="3072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Virtuoso layout editor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CCBCEA-73FB-4D89-A096-CE5BF712B6C5}"/>
              </a:ext>
            </a:extLst>
          </p:cNvPr>
          <p:cNvSpPr txBox="1"/>
          <p:nvPr/>
        </p:nvSpPr>
        <p:spPr>
          <a:xfrm>
            <a:off x="3881721" y="4254514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Assura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69AAFC-CF20-428B-81B7-058289EBB87F}"/>
              </a:ext>
            </a:extLst>
          </p:cNvPr>
          <p:cNvSpPr txBox="1"/>
          <p:nvPr/>
        </p:nvSpPr>
        <p:spPr>
          <a:xfrm>
            <a:off x="3881721" y="4814823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Calibre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463FC3-B56B-4955-930A-158506BD74D3}"/>
              </a:ext>
            </a:extLst>
          </p:cNvPr>
          <p:cNvSpPr/>
          <p:nvPr/>
        </p:nvSpPr>
        <p:spPr>
          <a:xfrm>
            <a:off x="3702427" y="1036637"/>
            <a:ext cx="5199529" cy="3679542"/>
          </a:xfrm>
          <a:prstGeom prst="roundRect">
            <a:avLst>
              <a:gd name="adj" fmla="val 812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AE1BFD8-590F-4C37-9C53-22CC152DF88F}"/>
              </a:ext>
            </a:extLst>
          </p:cNvPr>
          <p:cNvSpPr/>
          <p:nvPr/>
        </p:nvSpPr>
        <p:spPr>
          <a:xfrm>
            <a:off x="3702424" y="4851333"/>
            <a:ext cx="5199529" cy="523799"/>
          </a:xfrm>
          <a:prstGeom prst="roundRect">
            <a:avLst>
              <a:gd name="adj" fmla="val 28663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0204C7-23A6-4687-8689-4574BA3C04DA}"/>
              </a:ext>
            </a:extLst>
          </p:cNvPr>
          <p:cNvSpPr txBox="1"/>
          <p:nvPr/>
        </p:nvSpPr>
        <p:spPr>
          <a:xfrm>
            <a:off x="8940657" y="2414474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CADENCE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B75C93-D0A9-4D8A-B688-3F6500234CBC}"/>
              </a:ext>
            </a:extLst>
          </p:cNvPr>
          <p:cNvSpPr txBox="1"/>
          <p:nvPr/>
        </p:nvSpPr>
        <p:spPr>
          <a:xfrm>
            <a:off x="8940657" y="4814823"/>
            <a:ext cx="141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Mentor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Graphics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87970A-093B-4F86-AB2D-532540AFB808}"/>
              </a:ext>
            </a:extLst>
          </p:cNvPr>
          <p:cNvSpPr txBox="1"/>
          <p:nvPr/>
        </p:nvSpPr>
        <p:spPr>
          <a:xfrm>
            <a:off x="611190" y="5568351"/>
            <a:ext cx="3153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PEX: Parasitic extraction (for post-layout simulations) </a:t>
            </a:r>
          </a:p>
        </p:txBody>
      </p:sp>
    </p:spTree>
    <p:extLst>
      <p:ext uri="{BB962C8B-B14F-4D97-AF65-F5344CB8AC3E}">
        <p14:creationId xmlns:p14="http://schemas.microsoft.com/office/powerpoint/2010/main" val="8118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92235-2A5E-4E46-91CF-3BF3BA22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EEFC6-FAF4-43A1-82F5-AE0B7D4D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B37EB4-E6CC-4969-9EF2-0AB67963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it-IT" dirty="0"/>
              <a:t>Digital Design Flow and CADENCE tools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82E28A-CCBB-4339-B6A1-940D55D7D62C}"/>
              </a:ext>
            </a:extLst>
          </p:cNvPr>
          <p:cNvSpPr/>
          <p:nvPr/>
        </p:nvSpPr>
        <p:spPr>
          <a:xfrm>
            <a:off x="2633101" y="1065212"/>
            <a:ext cx="2396100" cy="9207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description 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(HDL - RTL)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1C709C-E45E-461B-AC41-A1404CECDD60}"/>
              </a:ext>
            </a:extLst>
          </p:cNvPr>
          <p:cNvSpPr/>
          <p:nvPr/>
        </p:nvSpPr>
        <p:spPr>
          <a:xfrm>
            <a:off x="2633101" y="2328068"/>
            <a:ext cx="2396100" cy="9207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Simulation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65940B-03A9-4BBC-BB17-2440D674B4A7}"/>
              </a:ext>
            </a:extLst>
          </p:cNvPr>
          <p:cNvSpPr/>
          <p:nvPr/>
        </p:nvSpPr>
        <p:spPr>
          <a:xfrm>
            <a:off x="2633101" y="3590924"/>
            <a:ext cx="2396100" cy="9207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Gate-Level Synthesis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FEB3D7-24DC-451F-989C-4C4C08ADCDBA}"/>
              </a:ext>
            </a:extLst>
          </p:cNvPr>
          <p:cNvSpPr/>
          <p:nvPr/>
        </p:nvSpPr>
        <p:spPr>
          <a:xfrm>
            <a:off x="2633101" y="4839494"/>
            <a:ext cx="2396100" cy="9207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Place and Route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ACC644F-3188-49F9-9D50-3CECBBBE2407}"/>
              </a:ext>
            </a:extLst>
          </p:cNvPr>
          <p:cNvSpPr/>
          <p:nvPr/>
        </p:nvSpPr>
        <p:spPr>
          <a:xfrm>
            <a:off x="3638410" y="2043114"/>
            <a:ext cx="385482" cy="27066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F79E18B-C40D-446D-A2B2-B089135793CA}"/>
              </a:ext>
            </a:extLst>
          </p:cNvPr>
          <p:cNvSpPr/>
          <p:nvPr/>
        </p:nvSpPr>
        <p:spPr>
          <a:xfrm>
            <a:off x="3638410" y="3281362"/>
            <a:ext cx="385482" cy="27066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06E0972-70C8-4431-A6E3-8D455428568B}"/>
              </a:ext>
            </a:extLst>
          </p:cNvPr>
          <p:cNvSpPr/>
          <p:nvPr/>
        </p:nvSpPr>
        <p:spPr>
          <a:xfrm>
            <a:off x="3638410" y="4557710"/>
            <a:ext cx="385482" cy="27066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60">
            <a:extLst>
              <a:ext uri="{FF2B5EF4-FFF2-40B4-BE49-F238E27FC236}">
                <a16:creationId xmlns:a16="http://schemas.microsoft.com/office/drawing/2014/main" id="{3D0F8F8D-2A9E-419B-80E7-7C4AFC61E6F6}"/>
              </a:ext>
            </a:extLst>
          </p:cNvPr>
          <p:cNvSpPr txBox="1"/>
          <p:nvPr/>
        </p:nvSpPr>
        <p:spPr>
          <a:xfrm>
            <a:off x="5227081" y="3761202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CADENCE “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Genus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5" name="CasellaDiTesto 62">
            <a:extLst>
              <a:ext uri="{FF2B5EF4-FFF2-40B4-BE49-F238E27FC236}">
                <a16:creationId xmlns:a16="http://schemas.microsoft.com/office/drawing/2014/main" id="{22E30651-ABA9-4EB0-B8AC-6EEF84BE61CD}"/>
              </a:ext>
            </a:extLst>
          </p:cNvPr>
          <p:cNvSpPr txBox="1"/>
          <p:nvPr/>
        </p:nvSpPr>
        <p:spPr>
          <a:xfrm>
            <a:off x="5227081" y="5115203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CADENCE “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Innovus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6" name="CasellaDiTesto 74">
            <a:extLst>
              <a:ext uri="{FF2B5EF4-FFF2-40B4-BE49-F238E27FC236}">
                <a16:creationId xmlns:a16="http://schemas.microsoft.com/office/drawing/2014/main" id="{A5EA03CE-B65A-4281-8883-2CBA95DF1394}"/>
              </a:ext>
            </a:extLst>
          </p:cNvPr>
          <p:cNvSpPr txBox="1"/>
          <p:nvPr/>
        </p:nvSpPr>
        <p:spPr>
          <a:xfrm>
            <a:off x="5227081" y="2599951"/>
            <a:ext cx="3078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CADENCE “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Xcelium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7" name="CasellaDiTesto 74">
            <a:extLst>
              <a:ext uri="{FF2B5EF4-FFF2-40B4-BE49-F238E27FC236}">
                <a16:creationId xmlns:a16="http://schemas.microsoft.com/office/drawing/2014/main" id="{79932D4D-5B3B-4C2B-9C70-D18A57A16A44}"/>
              </a:ext>
            </a:extLst>
          </p:cNvPr>
          <p:cNvSpPr txBox="1"/>
          <p:nvPr/>
        </p:nvSpPr>
        <p:spPr>
          <a:xfrm>
            <a:off x="5227081" y="1324692"/>
            <a:ext cx="3479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Text Editor (e.g. "Gedit")</a:t>
            </a:r>
          </a:p>
        </p:txBody>
      </p:sp>
    </p:spTree>
    <p:extLst>
      <p:ext uri="{BB962C8B-B14F-4D97-AF65-F5344CB8AC3E}">
        <p14:creationId xmlns:p14="http://schemas.microsoft.com/office/powerpoint/2010/main" val="193660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: forma 28">
            <a:extLst>
              <a:ext uri="{FF2B5EF4-FFF2-40B4-BE49-F238E27FC236}">
                <a16:creationId xmlns:a16="http://schemas.microsoft.com/office/drawing/2014/main" id="{B012A369-1814-583A-CFE5-36392826684F}"/>
              </a:ext>
            </a:extLst>
          </p:cNvPr>
          <p:cNvSpPr/>
          <p:nvPr/>
        </p:nvSpPr>
        <p:spPr>
          <a:xfrm>
            <a:off x="3707115" y="4395143"/>
            <a:ext cx="3477455" cy="265939"/>
          </a:xfrm>
          <a:custGeom>
            <a:avLst/>
            <a:gdLst>
              <a:gd name="connsiteX0" fmla="*/ 3243943 w 3243943"/>
              <a:gd name="connsiteY0" fmla="*/ 43122 h 805122"/>
              <a:gd name="connsiteX1" fmla="*/ 2677886 w 3243943"/>
              <a:gd name="connsiteY1" fmla="*/ 32237 h 805122"/>
              <a:gd name="connsiteX2" fmla="*/ 2111829 w 3243943"/>
              <a:gd name="connsiteY2" fmla="*/ 402351 h 805122"/>
              <a:gd name="connsiteX3" fmla="*/ 1306286 w 3243943"/>
              <a:gd name="connsiteY3" fmla="*/ 663608 h 805122"/>
              <a:gd name="connsiteX4" fmla="*/ 0 w 3243943"/>
              <a:gd name="connsiteY4" fmla="*/ 805122 h 805122"/>
              <a:gd name="connsiteX0" fmla="*/ 3261812 w 3261812"/>
              <a:gd name="connsiteY0" fmla="*/ 43122 h 681890"/>
              <a:gd name="connsiteX1" fmla="*/ 2695755 w 3261812"/>
              <a:gd name="connsiteY1" fmla="*/ 32237 h 681890"/>
              <a:gd name="connsiteX2" fmla="*/ 2129698 w 3261812"/>
              <a:gd name="connsiteY2" fmla="*/ 402351 h 681890"/>
              <a:gd name="connsiteX3" fmla="*/ 1324155 w 3261812"/>
              <a:gd name="connsiteY3" fmla="*/ 663608 h 681890"/>
              <a:gd name="connsiteX4" fmla="*/ 0 w 3261812"/>
              <a:gd name="connsiteY4" fmla="*/ 625808 h 681890"/>
              <a:gd name="connsiteX0" fmla="*/ 3261812 w 3261812"/>
              <a:gd name="connsiteY0" fmla="*/ 43122 h 625808"/>
              <a:gd name="connsiteX1" fmla="*/ 2695755 w 3261812"/>
              <a:gd name="connsiteY1" fmla="*/ 32237 h 625808"/>
              <a:gd name="connsiteX2" fmla="*/ 2129698 w 3261812"/>
              <a:gd name="connsiteY2" fmla="*/ 402351 h 625808"/>
              <a:gd name="connsiteX3" fmla="*/ 1333090 w 3261812"/>
              <a:gd name="connsiteY3" fmla="*/ 596365 h 625808"/>
              <a:gd name="connsiteX4" fmla="*/ 0 w 3261812"/>
              <a:gd name="connsiteY4" fmla="*/ 625808 h 62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1812" h="625808">
                <a:moveTo>
                  <a:pt x="3261812" y="43122"/>
                </a:moveTo>
                <a:cubicBezTo>
                  <a:pt x="3073126" y="7744"/>
                  <a:pt x="2884441" y="-27634"/>
                  <a:pt x="2695755" y="32237"/>
                </a:cubicBezTo>
                <a:cubicBezTo>
                  <a:pt x="2507069" y="92108"/>
                  <a:pt x="2356809" y="308330"/>
                  <a:pt x="2129698" y="402351"/>
                </a:cubicBezTo>
                <a:cubicBezTo>
                  <a:pt x="1902587" y="496372"/>
                  <a:pt x="1685061" y="529237"/>
                  <a:pt x="1333090" y="596365"/>
                </a:cubicBezTo>
                <a:cubicBezTo>
                  <a:pt x="981118" y="663494"/>
                  <a:pt x="477157" y="588615"/>
                  <a:pt x="0" y="625808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Mixed Signal Design Flow: Analog Centric Approach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7A8F2C-B9DA-4900-BCD5-3D5B0B137879}"/>
              </a:ext>
            </a:extLst>
          </p:cNvPr>
          <p:cNvSpPr/>
          <p:nvPr/>
        </p:nvSpPr>
        <p:spPr>
          <a:xfrm>
            <a:off x="1884852" y="2390530"/>
            <a:ext cx="2589589" cy="10167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</a:p>
        </p:txBody>
      </p:sp>
      <p:sp>
        <p:nvSpPr>
          <p:cNvPr id="6" name="Arrow: Down 8">
            <a:extLst>
              <a:ext uri="{FF2B5EF4-FFF2-40B4-BE49-F238E27FC236}">
                <a16:creationId xmlns:a16="http://schemas.microsoft.com/office/drawing/2014/main" id="{786F8E72-176C-4328-8DF8-F310007B8315}"/>
              </a:ext>
            </a:extLst>
          </p:cNvPr>
          <p:cNvSpPr/>
          <p:nvPr/>
        </p:nvSpPr>
        <p:spPr>
          <a:xfrm>
            <a:off x="2678664" y="3457080"/>
            <a:ext cx="385482" cy="3232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A1066361-D4E0-4F16-B338-3CE035052C06}"/>
              </a:ext>
            </a:extLst>
          </p:cNvPr>
          <p:cNvSpPr/>
          <p:nvPr/>
        </p:nvSpPr>
        <p:spPr>
          <a:xfrm>
            <a:off x="2507397" y="798922"/>
            <a:ext cx="7541231" cy="6623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-and-paper", SIMULINK-SIMSCAPE, VHDL-AMS,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Verilog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 ...) </a:t>
            </a: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E31DA980-0C43-426D-89C1-B17D2313B689}"/>
              </a:ext>
            </a:extLst>
          </p:cNvPr>
          <p:cNvSpPr/>
          <p:nvPr/>
        </p:nvSpPr>
        <p:spPr>
          <a:xfrm>
            <a:off x="7194826" y="2354186"/>
            <a:ext cx="3112321" cy="6357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description 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(HDL - RTL)</a:t>
            </a: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9A10BFD5-36BF-4B99-8DA0-65E9415011A9}"/>
              </a:ext>
            </a:extLst>
          </p:cNvPr>
          <p:cNvSpPr/>
          <p:nvPr/>
        </p:nvSpPr>
        <p:spPr>
          <a:xfrm>
            <a:off x="10655626" y="3000890"/>
            <a:ext cx="1344568" cy="5088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 Simulation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14038245-69A0-4B7B-9A94-336F904CA220}"/>
              </a:ext>
            </a:extLst>
          </p:cNvPr>
          <p:cNvSpPr/>
          <p:nvPr/>
        </p:nvSpPr>
        <p:spPr>
          <a:xfrm>
            <a:off x="7180945" y="3371597"/>
            <a:ext cx="3112320" cy="5786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Gate-Level Synthesis</a:t>
            </a:r>
          </a:p>
        </p:txBody>
      </p:sp>
      <p:sp>
        <p:nvSpPr>
          <p:cNvPr id="17" name="Arrow: Down 11">
            <a:extLst>
              <a:ext uri="{FF2B5EF4-FFF2-40B4-BE49-F238E27FC236}">
                <a16:creationId xmlns:a16="http://schemas.microsoft.com/office/drawing/2014/main" id="{D1F174FD-9BA4-47B7-8F6B-E897BBB8C300}"/>
              </a:ext>
            </a:extLst>
          </p:cNvPr>
          <p:cNvSpPr/>
          <p:nvPr/>
        </p:nvSpPr>
        <p:spPr>
          <a:xfrm>
            <a:off x="8558245" y="3052927"/>
            <a:ext cx="385482" cy="27066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2BA92B-651A-4FC9-89D0-741887149A83}"/>
              </a:ext>
            </a:extLst>
          </p:cNvPr>
          <p:cNvSpPr/>
          <p:nvPr/>
        </p:nvSpPr>
        <p:spPr>
          <a:xfrm>
            <a:off x="6139362" y="1515022"/>
            <a:ext cx="2769393" cy="800100"/>
          </a:xfrm>
          <a:custGeom>
            <a:avLst/>
            <a:gdLst>
              <a:gd name="connsiteX0" fmla="*/ 7143 w 2769393"/>
              <a:gd name="connsiteY0" fmla="*/ 0 h 800100"/>
              <a:gd name="connsiteX1" fmla="*/ 793 w 2769393"/>
              <a:gd name="connsiteY1" fmla="*/ 139700 h 800100"/>
              <a:gd name="connsiteX2" fmla="*/ 793 w 2769393"/>
              <a:gd name="connsiteY2" fmla="*/ 171450 h 800100"/>
              <a:gd name="connsiteX3" fmla="*/ 7143 w 2769393"/>
              <a:gd name="connsiteY3" fmla="*/ 228600 h 800100"/>
              <a:gd name="connsiteX4" fmla="*/ 19843 w 2769393"/>
              <a:gd name="connsiteY4" fmla="*/ 304800 h 800100"/>
              <a:gd name="connsiteX5" fmla="*/ 45243 w 2769393"/>
              <a:gd name="connsiteY5" fmla="*/ 374650 h 800100"/>
              <a:gd name="connsiteX6" fmla="*/ 153193 w 2769393"/>
              <a:gd name="connsiteY6" fmla="*/ 450850 h 800100"/>
              <a:gd name="connsiteX7" fmla="*/ 419893 w 2769393"/>
              <a:gd name="connsiteY7" fmla="*/ 508000 h 800100"/>
              <a:gd name="connsiteX8" fmla="*/ 1067593 w 2769393"/>
              <a:gd name="connsiteY8" fmla="*/ 514350 h 800100"/>
              <a:gd name="connsiteX9" fmla="*/ 1778793 w 2769393"/>
              <a:gd name="connsiteY9" fmla="*/ 488950 h 800100"/>
              <a:gd name="connsiteX10" fmla="*/ 2039143 w 2769393"/>
              <a:gd name="connsiteY10" fmla="*/ 463550 h 800100"/>
              <a:gd name="connsiteX11" fmla="*/ 2280443 w 2769393"/>
              <a:gd name="connsiteY11" fmla="*/ 450850 h 800100"/>
              <a:gd name="connsiteX12" fmla="*/ 2483643 w 2769393"/>
              <a:gd name="connsiteY12" fmla="*/ 450850 h 800100"/>
              <a:gd name="connsiteX13" fmla="*/ 2667793 w 2769393"/>
              <a:gd name="connsiteY13" fmla="*/ 476250 h 800100"/>
              <a:gd name="connsiteX14" fmla="*/ 2731293 w 2769393"/>
              <a:gd name="connsiteY14" fmla="*/ 558800 h 800100"/>
              <a:gd name="connsiteX15" fmla="*/ 2763043 w 2769393"/>
              <a:gd name="connsiteY15" fmla="*/ 654050 h 800100"/>
              <a:gd name="connsiteX16" fmla="*/ 2769393 w 2769393"/>
              <a:gd name="connsiteY16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9393" h="800100">
                <a:moveTo>
                  <a:pt x="7143" y="0"/>
                </a:moveTo>
                <a:cubicBezTo>
                  <a:pt x="5026" y="46567"/>
                  <a:pt x="1851" y="111125"/>
                  <a:pt x="793" y="139700"/>
                </a:cubicBezTo>
                <a:cubicBezTo>
                  <a:pt x="-265" y="168275"/>
                  <a:pt x="-265" y="156633"/>
                  <a:pt x="793" y="171450"/>
                </a:cubicBezTo>
                <a:cubicBezTo>
                  <a:pt x="1851" y="186267"/>
                  <a:pt x="3968" y="206375"/>
                  <a:pt x="7143" y="228600"/>
                </a:cubicBezTo>
                <a:cubicBezTo>
                  <a:pt x="10318" y="250825"/>
                  <a:pt x="13493" y="280458"/>
                  <a:pt x="19843" y="304800"/>
                </a:cubicBezTo>
                <a:cubicBezTo>
                  <a:pt x="26193" y="329142"/>
                  <a:pt x="23018" y="350308"/>
                  <a:pt x="45243" y="374650"/>
                </a:cubicBezTo>
                <a:cubicBezTo>
                  <a:pt x="67468" y="398992"/>
                  <a:pt x="90751" y="428625"/>
                  <a:pt x="153193" y="450850"/>
                </a:cubicBezTo>
                <a:cubicBezTo>
                  <a:pt x="215635" y="473075"/>
                  <a:pt x="267493" y="497417"/>
                  <a:pt x="419893" y="508000"/>
                </a:cubicBezTo>
                <a:cubicBezTo>
                  <a:pt x="572293" y="518583"/>
                  <a:pt x="841110" y="517525"/>
                  <a:pt x="1067593" y="514350"/>
                </a:cubicBezTo>
                <a:cubicBezTo>
                  <a:pt x="1294076" y="511175"/>
                  <a:pt x="1616868" y="497417"/>
                  <a:pt x="1778793" y="488950"/>
                </a:cubicBezTo>
                <a:cubicBezTo>
                  <a:pt x="1940718" y="480483"/>
                  <a:pt x="1955535" y="469900"/>
                  <a:pt x="2039143" y="463550"/>
                </a:cubicBezTo>
                <a:cubicBezTo>
                  <a:pt x="2122751" y="457200"/>
                  <a:pt x="2206360" y="452967"/>
                  <a:pt x="2280443" y="450850"/>
                </a:cubicBezTo>
                <a:cubicBezTo>
                  <a:pt x="2354526" y="448733"/>
                  <a:pt x="2419085" y="446617"/>
                  <a:pt x="2483643" y="450850"/>
                </a:cubicBezTo>
                <a:cubicBezTo>
                  <a:pt x="2548201" y="455083"/>
                  <a:pt x="2626518" y="458258"/>
                  <a:pt x="2667793" y="476250"/>
                </a:cubicBezTo>
                <a:cubicBezTo>
                  <a:pt x="2709068" y="494242"/>
                  <a:pt x="2715418" y="529167"/>
                  <a:pt x="2731293" y="558800"/>
                </a:cubicBezTo>
                <a:cubicBezTo>
                  <a:pt x="2747168" y="588433"/>
                  <a:pt x="2756693" y="613833"/>
                  <a:pt x="2763043" y="654050"/>
                </a:cubicBezTo>
                <a:cubicBezTo>
                  <a:pt x="2769393" y="694267"/>
                  <a:pt x="2769393" y="747183"/>
                  <a:pt x="2769393" y="800100"/>
                </a:cubicBezTo>
              </a:path>
            </a:pathLst>
          </a:custGeom>
          <a:noFill/>
          <a:ln w="34925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087E0844-D644-4D3D-9E8D-0154137BB8CF}"/>
              </a:ext>
            </a:extLst>
          </p:cNvPr>
          <p:cNvSpPr/>
          <p:nvPr/>
        </p:nvSpPr>
        <p:spPr>
          <a:xfrm flipH="1">
            <a:off x="3369969" y="1520604"/>
            <a:ext cx="2769393" cy="800100"/>
          </a:xfrm>
          <a:custGeom>
            <a:avLst/>
            <a:gdLst>
              <a:gd name="connsiteX0" fmla="*/ 7143 w 2769393"/>
              <a:gd name="connsiteY0" fmla="*/ 0 h 800100"/>
              <a:gd name="connsiteX1" fmla="*/ 793 w 2769393"/>
              <a:gd name="connsiteY1" fmla="*/ 139700 h 800100"/>
              <a:gd name="connsiteX2" fmla="*/ 793 w 2769393"/>
              <a:gd name="connsiteY2" fmla="*/ 171450 h 800100"/>
              <a:gd name="connsiteX3" fmla="*/ 7143 w 2769393"/>
              <a:gd name="connsiteY3" fmla="*/ 228600 h 800100"/>
              <a:gd name="connsiteX4" fmla="*/ 19843 w 2769393"/>
              <a:gd name="connsiteY4" fmla="*/ 304800 h 800100"/>
              <a:gd name="connsiteX5" fmla="*/ 45243 w 2769393"/>
              <a:gd name="connsiteY5" fmla="*/ 374650 h 800100"/>
              <a:gd name="connsiteX6" fmla="*/ 153193 w 2769393"/>
              <a:gd name="connsiteY6" fmla="*/ 450850 h 800100"/>
              <a:gd name="connsiteX7" fmla="*/ 419893 w 2769393"/>
              <a:gd name="connsiteY7" fmla="*/ 508000 h 800100"/>
              <a:gd name="connsiteX8" fmla="*/ 1067593 w 2769393"/>
              <a:gd name="connsiteY8" fmla="*/ 514350 h 800100"/>
              <a:gd name="connsiteX9" fmla="*/ 1778793 w 2769393"/>
              <a:gd name="connsiteY9" fmla="*/ 488950 h 800100"/>
              <a:gd name="connsiteX10" fmla="*/ 2039143 w 2769393"/>
              <a:gd name="connsiteY10" fmla="*/ 463550 h 800100"/>
              <a:gd name="connsiteX11" fmla="*/ 2280443 w 2769393"/>
              <a:gd name="connsiteY11" fmla="*/ 450850 h 800100"/>
              <a:gd name="connsiteX12" fmla="*/ 2483643 w 2769393"/>
              <a:gd name="connsiteY12" fmla="*/ 450850 h 800100"/>
              <a:gd name="connsiteX13" fmla="*/ 2667793 w 2769393"/>
              <a:gd name="connsiteY13" fmla="*/ 476250 h 800100"/>
              <a:gd name="connsiteX14" fmla="*/ 2731293 w 2769393"/>
              <a:gd name="connsiteY14" fmla="*/ 558800 h 800100"/>
              <a:gd name="connsiteX15" fmla="*/ 2763043 w 2769393"/>
              <a:gd name="connsiteY15" fmla="*/ 654050 h 800100"/>
              <a:gd name="connsiteX16" fmla="*/ 2769393 w 2769393"/>
              <a:gd name="connsiteY16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9393" h="800100">
                <a:moveTo>
                  <a:pt x="7143" y="0"/>
                </a:moveTo>
                <a:cubicBezTo>
                  <a:pt x="5026" y="46567"/>
                  <a:pt x="1851" y="111125"/>
                  <a:pt x="793" y="139700"/>
                </a:cubicBezTo>
                <a:cubicBezTo>
                  <a:pt x="-265" y="168275"/>
                  <a:pt x="-265" y="156633"/>
                  <a:pt x="793" y="171450"/>
                </a:cubicBezTo>
                <a:cubicBezTo>
                  <a:pt x="1851" y="186267"/>
                  <a:pt x="3968" y="206375"/>
                  <a:pt x="7143" y="228600"/>
                </a:cubicBezTo>
                <a:cubicBezTo>
                  <a:pt x="10318" y="250825"/>
                  <a:pt x="13493" y="280458"/>
                  <a:pt x="19843" y="304800"/>
                </a:cubicBezTo>
                <a:cubicBezTo>
                  <a:pt x="26193" y="329142"/>
                  <a:pt x="23018" y="350308"/>
                  <a:pt x="45243" y="374650"/>
                </a:cubicBezTo>
                <a:cubicBezTo>
                  <a:pt x="67468" y="398992"/>
                  <a:pt x="90751" y="428625"/>
                  <a:pt x="153193" y="450850"/>
                </a:cubicBezTo>
                <a:cubicBezTo>
                  <a:pt x="215635" y="473075"/>
                  <a:pt x="267493" y="497417"/>
                  <a:pt x="419893" y="508000"/>
                </a:cubicBezTo>
                <a:cubicBezTo>
                  <a:pt x="572293" y="518583"/>
                  <a:pt x="841110" y="517525"/>
                  <a:pt x="1067593" y="514350"/>
                </a:cubicBezTo>
                <a:cubicBezTo>
                  <a:pt x="1294076" y="511175"/>
                  <a:pt x="1616868" y="497417"/>
                  <a:pt x="1778793" y="488950"/>
                </a:cubicBezTo>
                <a:cubicBezTo>
                  <a:pt x="1940718" y="480483"/>
                  <a:pt x="1955535" y="469900"/>
                  <a:pt x="2039143" y="463550"/>
                </a:cubicBezTo>
                <a:cubicBezTo>
                  <a:pt x="2122751" y="457200"/>
                  <a:pt x="2206360" y="452967"/>
                  <a:pt x="2280443" y="450850"/>
                </a:cubicBezTo>
                <a:cubicBezTo>
                  <a:pt x="2354526" y="448733"/>
                  <a:pt x="2419085" y="446617"/>
                  <a:pt x="2483643" y="450850"/>
                </a:cubicBezTo>
                <a:cubicBezTo>
                  <a:pt x="2548201" y="455083"/>
                  <a:pt x="2626518" y="458258"/>
                  <a:pt x="2667793" y="476250"/>
                </a:cubicBezTo>
                <a:cubicBezTo>
                  <a:pt x="2709068" y="494242"/>
                  <a:pt x="2715418" y="529167"/>
                  <a:pt x="2731293" y="558800"/>
                </a:cubicBezTo>
                <a:cubicBezTo>
                  <a:pt x="2747168" y="588433"/>
                  <a:pt x="2756693" y="613833"/>
                  <a:pt x="2763043" y="654050"/>
                </a:cubicBezTo>
                <a:cubicBezTo>
                  <a:pt x="2769393" y="694267"/>
                  <a:pt x="2769393" y="747183"/>
                  <a:pt x="2769393" y="800100"/>
                </a:cubicBezTo>
              </a:path>
            </a:pathLst>
          </a:custGeom>
          <a:noFill/>
          <a:ln w="3492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07C74CE-8910-45FC-A6E8-D3AF6E8A226F}"/>
              </a:ext>
            </a:extLst>
          </p:cNvPr>
          <p:cNvSpPr txBox="1"/>
          <p:nvPr/>
        </p:nvSpPr>
        <p:spPr>
          <a:xfrm>
            <a:off x="3679371" y="1515022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Analog cells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02D37F7-684F-48C6-8090-D2A2BAAF3123}"/>
              </a:ext>
            </a:extLst>
          </p:cNvPr>
          <p:cNvSpPr txBox="1"/>
          <p:nvPr/>
        </p:nvSpPr>
        <p:spPr>
          <a:xfrm>
            <a:off x="6448764" y="1530879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cells</a:t>
            </a:r>
          </a:p>
        </p:txBody>
      </p:sp>
      <p:sp>
        <p:nvSpPr>
          <p:cNvPr id="22" name="Rectangle: Rounded Corners 4">
            <a:extLst>
              <a:ext uri="{FF2B5EF4-FFF2-40B4-BE49-F238E27FC236}">
                <a16:creationId xmlns:a16="http://schemas.microsoft.com/office/drawing/2014/main" id="{C9E7EACC-3805-4E46-8011-BED259D4C796}"/>
              </a:ext>
            </a:extLst>
          </p:cNvPr>
          <p:cNvSpPr/>
          <p:nvPr/>
        </p:nvSpPr>
        <p:spPr>
          <a:xfrm>
            <a:off x="1898735" y="3830147"/>
            <a:ext cx="1838317" cy="10167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</a:p>
        </p:txBody>
      </p:sp>
      <p:sp>
        <p:nvSpPr>
          <p:cNvPr id="24" name="Rectangle: Rounded Corners 4">
            <a:extLst>
              <a:ext uri="{FF2B5EF4-FFF2-40B4-BE49-F238E27FC236}">
                <a16:creationId xmlns:a16="http://schemas.microsoft.com/office/drawing/2014/main" id="{4DBCB473-8A70-4E12-B961-B0D301C1A8EA}"/>
              </a:ext>
            </a:extLst>
          </p:cNvPr>
          <p:cNvSpPr/>
          <p:nvPr/>
        </p:nvSpPr>
        <p:spPr>
          <a:xfrm>
            <a:off x="172954" y="2557268"/>
            <a:ext cx="1464780" cy="662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C9D3D737-4806-4912-88BD-CDC6E798260B}"/>
              </a:ext>
            </a:extLst>
          </p:cNvPr>
          <p:cNvSpPr/>
          <p:nvPr/>
        </p:nvSpPr>
        <p:spPr>
          <a:xfrm>
            <a:off x="249154" y="3960828"/>
            <a:ext cx="1464780" cy="8860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ccia bidirezionale orizzontale 25">
            <a:extLst>
              <a:ext uri="{FF2B5EF4-FFF2-40B4-BE49-F238E27FC236}">
                <a16:creationId xmlns:a16="http://schemas.microsoft.com/office/drawing/2014/main" id="{E01F17EF-FC8B-411B-96CA-72FF2E4F2749}"/>
              </a:ext>
            </a:extLst>
          </p:cNvPr>
          <p:cNvSpPr/>
          <p:nvPr/>
        </p:nvSpPr>
        <p:spPr>
          <a:xfrm>
            <a:off x="1523999" y="2747762"/>
            <a:ext cx="476095" cy="331199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ccia bidirezionale orizzontale 26">
            <a:extLst>
              <a:ext uri="{FF2B5EF4-FFF2-40B4-BE49-F238E27FC236}">
                <a16:creationId xmlns:a16="http://schemas.microsoft.com/office/drawing/2014/main" id="{5AB872DE-71CB-42AA-94C4-B71C9FDD3976}"/>
              </a:ext>
            </a:extLst>
          </p:cNvPr>
          <p:cNvSpPr/>
          <p:nvPr/>
        </p:nvSpPr>
        <p:spPr>
          <a:xfrm>
            <a:off x="1568287" y="4170900"/>
            <a:ext cx="476095" cy="331199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819509A0-7E4A-4F29-B04F-0BB7D48590A7}"/>
              </a:ext>
            </a:extLst>
          </p:cNvPr>
          <p:cNvSpPr/>
          <p:nvPr/>
        </p:nvSpPr>
        <p:spPr>
          <a:xfrm>
            <a:off x="3726166" y="2659884"/>
            <a:ext cx="3458405" cy="1542002"/>
          </a:xfrm>
          <a:custGeom>
            <a:avLst/>
            <a:gdLst>
              <a:gd name="connsiteX0" fmla="*/ 3276600 w 3276600"/>
              <a:gd name="connsiteY0" fmla="*/ 28887 h 1542002"/>
              <a:gd name="connsiteX1" fmla="*/ 2873829 w 3276600"/>
              <a:gd name="connsiteY1" fmla="*/ 7116 h 1542002"/>
              <a:gd name="connsiteX2" fmla="*/ 2286000 w 3276600"/>
              <a:gd name="connsiteY2" fmla="*/ 137745 h 1542002"/>
              <a:gd name="connsiteX3" fmla="*/ 1905000 w 3276600"/>
              <a:gd name="connsiteY3" fmla="*/ 660259 h 1542002"/>
              <a:gd name="connsiteX4" fmla="*/ 1415143 w 3276600"/>
              <a:gd name="connsiteY4" fmla="*/ 1182773 h 1542002"/>
              <a:gd name="connsiteX5" fmla="*/ 631372 w 3276600"/>
              <a:gd name="connsiteY5" fmla="*/ 1476687 h 1542002"/>
              <a:gd name="connsiteX6" fmla="*/ 0 w 3276600"/>
              <a:gd name="connsiteY6" fmla="*/ 1542002 h 154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6600" h="1542002">
                <a:moveTo>
                  <a:pt x="3276600" y="28887"/>
                </a:moveTo>
                <a:cubicBezTo>
                  <a:pt x="3157764" y="8930"/>
                  <a:pt x="3038929" y="-11027"/>
                  <a:pt x="2873829" y="7116"/>
                </a:cubicBezTo>
                <a:cubicBezTo>
                  <a:pt x="2708729" y="25259"/>
                  <a:pt x="2447471" y="28888"/>
                  <a:pt x="2286000" y="137745"/>
                </a:cubicBezTo>
                <a:cubicBezTo>
                  <a:pt x="2124528" y="246602"/>
                  <a:pt x="2050143" y="486088"/>
                  <a:pt x="1905000" y="660259"/>
                </a:cubicBezTo>
                <a:cubicBezTo>
                  <a:pt x="1759857" y="834430"/>
                  <a:pt x="1627414" y="1046702"/>
                  <a:pt x="1415143" y="1182773"/>
                </a:cubicBezTo>
                <a:cubicBezTo>
                  <a:pt x="1202872" y="1318844"/>
                  <a:pt x="867229" y="1416816"/>
                  <a:pt x="631372" y="1476687"/>
                </a:cubicBezTo>
                <a:cubicBezTo>
                  <a:pt x="395515" y="1536559"/>
                  <a:pt x="197757" y="1539280"/>
                  <a:pt x="0" y="1542002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4A60DF70-4976-4B15-9638-FEA2EE124661}"/>
              </a:ext>
            </a:extLst>
          </p:cNvPr>
          <p:cNvSpPr/>
          <p:nvPr/>
        </p:nvSpPr>
        <p:spPr>
          <a:xfrm>
            <a:off x="3737052" y="3636249"/>
            <a:ext cx="3458405" cy="805122"/>
          </a:xfrm>
          <a:custGeom>
            <a:avLst/>
            <a:gdLst>
              <a:gd name="connsiteX0" fmla="*/ 3243943 w 3243943"/>
              <a:gd name="connsiteY0" fmla="*/ 43122 h 805122"/>
              <a:gd name="connsiteX1" fmla="*/ 2677886 w 3243943"/>
              <a:gd name="connsiteY1" fmla="*/ 32237 h 805122"/>
              <a:gd name="connsiteX2" fmla="*/ 2111829 w 3243943"/>
              <a:gd name="connsiteY2" fmla="*/ 402351 h 805122"/>
              <a:gd name="connsiteX3" fmla="*/ 1306286 w 3243943"/>
              <a:gd name="connsiteY3" fmla="*/ 663608 h 805122"/>
              <a:gd name="connsiteX4" fmla="*/ 0 w 3243943"/>
              <a:gd name="connsiteY4" fmla="*/ 805122 h 80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3943" h="805122">
                <a:moveTo>
                  <a:pt x="3243943" y="43122"/>
                </a:moveTo>
                <a:cubicBezTo>
                  <a:pt x="3055257" y="7744"/>
                  <a:pt x="2866572" y="-27634"/>
                  <a:pt x="2677886" y="32237"/>
                </a:cubicBezTo>
                <a:cubicBezTo>
                  <a:pt x="2489200" y="92108"/>
                  <a:pt x="2340429" y="297122"/>
                  <a:pt x="2111829" y="402351"/>
                </a:cubicBezTo>
                <a:cubicBezTo>
                  <a:pt x="1883229" y="507580"/>
                  <a:pt x="1658257" y="596480"/>
                  <a:pt x="1306286" y="663608"/>
                </a:cubicBezTo>
                <a:cubicBezTo>
                  <a:pt x="954314" y="730737"/>
                  <a:pt x="477157" y="767929"/>
                  <a:pt x="0" y="805122"/>
                </a:cubicBezTo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5496AB7-C8EF-44FC-B5F4-CE187BD46E91}"/>
              </a:ext>
            </a:extLst>
          </p:cNvPr>
          <p:cNvSpPr txBox="1"/>
          <p:nvPr/>
        </p:nvSpPr>
        <p:spPr>
          <a:xfrm rot="19395541">
            <a:off x="5004265" y="3322805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netlists</a:t>
            </a:r>
          </a:p>
        </p:txBody>
      </p:sp>
      <p:sp>
        <p:nvSpPr>
          <p:cNvPr id="31" name="Freccia bidirezionale orizzontale 30">
            <a:extLst>
              <a:ext uri="{FF2B5EF4-FFF2-40B4-BE49-F238E27FC236}">
                <a16:creationId xmlns:a16="http://schemas.microsoft.com/office/drawing/2014/main" id="{4346CA2A-A171-4018-873A-9E7842226FCD}"/>
              </a:ext>
            </a:extLst>
          </p:cNvPr>
          <p:cNvSpPr/>
          <p:nvPr/>
        </p:nvSpPr>
        <p:spPr>
          <a:xfrm rot="1841678">
            <a:off x="10244345" y="2722867"/>
            <a:ext cx="476095" cy="331199"/>
          </a:xfrm>
          <a:prstGeom prst="leftRightArrow">
            <a:avLst>
              <a:gd name="adj1" fmla="val 56366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ccia bidirezionale orizzontale 31">
            <a:extLst>
              <a:ext uri="{FF2B5EF4-FFF2-40B4-BE49-F238E27FC236}">
                <a16:creationId xmlns:a16="http://schemas.microsoft.com/office/drawing/2014/main" id="{58094319-057E-4E24-8DC0-737BC8E4971D}"/>
              </a:ext>
            </a:extLst>
          </p:cNvPr>
          <p:cNvSpPr/>
          <p:nvPr/>
        </p:nvSpPr>
        <p:spPr>
          <a:xfrm rot="19482423">
            <a:off x="10236724" y="3392152"/>
            <a:ext cx="476095" cy="331199"/>
          </a:xfrm>
          <a:prstGeom prst="leftRightArrow">
            <a:avLst>
              <a:gd name="adj1" fmla="val 54613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9">
            <a:extLst>
              <a:ext uri="{FF2B5EF4-FFF2-40B4-BE49-F238E27FC236}">
                <a16:creationId xmlns:a16="http://schemas.microsoft.com/office/drawing/2014/main" id="{B65032B4-3B0F-4E87-9475-A3318B4582D6}"/>
              </a:ext>
            </a:extLst>
          </p:cNvPr>
          <p:cNvSpPr/>
          <p:nvPr/>
        </p:nvSpPr>
        <p:spPr>
          <a:xfrm>
            <a:off x="7177315" y="4215878"/>
            <a:ext cx="3112320" cy="5160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Place and Route</a:t>
            </a:r>
          </a:p>
        </p:txBody>
      </p:sp>
      <p:sp>
        <p:nvSpPr>
          <p:cNvPr id="34" name="Arrow: Down 11">
            <a:extLst>
              <a:ext uri="{FF2B5EF4-FFF2-40B4-BE49-F238E27FC236}">
                <a16:creationId xmlns:a16="http://schemas.microsoft.com/office/drawing/2014/main" id="{02363845-C04C-48C4-B6FC-55F1CB51C305}"/>
              </a:ext>
            </a:extLst>
          </p:cNvPr>
          <p:cNvSpPr/>
          <p:nvPr/>
        </p:nvSpPr>
        <p:spPr>
          <a:xfrm>
            <a:off x="8562312" y="3960828"/>
            <a:ext cx="385482" cy="27066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id="{CBB73EBA-3695-4BD0-8E5E-1D4043DFBD08}"/>
              </a:ext>
            </a:extLst>
          </p:cNvPr>
          <p:cNvSpPr/>
          <p:nvPr/>
        </p:nvSpPr>
        <p:spPr>
          <a:xfrm>
            <a:off x="2334781" y="5019765"/>
            <a:ext cx="2139660" cy="7044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Layout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Rectangle: Rounded Corners 4">
            <a:extLst>
              <a:ext uri="{FF2B5EF4-FFF2-40B4-BE49-F238E27FC236}">
                <a16:creationId xmlns:a16="http://schemas.microsoft.com/office/drawing/2014/main" id="{135C5A4C-1322-4151-8AD6-9CCC01F184CC}"/>
              </a:ext>
            </a:extLst>
          </p:cNvPr>
          <p:cNvSpPr/>
          <p:nvPr/>
        </p:nvSpPr>
        <p:spPr>
          <a:xfrm>
            <a:off x="4743871" y="5092926"/>
            <a:ext cx="2433444" cy="966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of the Mixed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Circuit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7" name="Rectangle: Rounded Corners 4">
            <a:extLst>
              <a:ext uri="{FF2B5EF4-FFF2-40B4-BE49-F238E27FC236}">
                <a16:creationId xmlns:a16="http://schemas.microsoft.com/office/drawing/2014/main" id="{AF63E38E-4DFA-4338-905F-A27FCCEB01ED}"/>
              </a:ext>
            </a:extLst>
          </p:cNvPr>
          <p:cNvSpPr/>
          <p:nvPr/>
        </p:nvSpPr>
        <p:spPr>
          <a:xfrm>
            <a:off x="279340" y="4978010"/>
            <a:ext cx="1464780" cy="12068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ccia bidirezionale orizzontale 37">
            <a:extLst>
              <a:ext uri="{FF2B5EF4-FFF2-40B4-BE49-F238E27FC236}">
                <a16:creationId xmlns:a16="http://schemas.microsoft.com/office/drawing/2014/main" id="{38B161B2-B68D-4065-843F-0C22A155D196}"/>
              </a:ext>
            </a:extLst>
          </p:cNvPr>
          <p:cNvSpPr/>
          <p:nvPr/>
        </p:nvSpPr>
        <p:spPr>
          <a:xfrm>
            <a:off x="1775502" y="5181516"/>
            <a:ext cx="476095" cy="331199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ccia bidirezionale orizzontale 38">
            <a:extLst>
              <a:ext uri="{FF2B5EF4-FFF2-40B4-BE49-F238E27FC236}">
                <a16:creationId xmlns:a16="http://schemas.microsoft.com/office/drawing/2014/main" id="{F37B2121-0C5E-4282-A5CD-C954669D5DFC}"/>
              </a:ext>
            </a:extLst>
          </p:cNvPr>
          <p:cNvSpPr/>
          <p:nvPr/>
        </p:nvSpPr>
        <p:spPr>
          <a:xfrm>
            <a:off x="1762046" y="5724259"/>
            <a:ext cx="2981825" cy="341579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8">
            <a:extLst>
              <a:ext uri="{FF2B5EF4-FFF2-40B4-BE49-F238E27FC236}">
                <a16:creationId xmlns:a16="http://schemas.microsoft.com/office/drawing/2014/main" id="{AE716C12-AEC3-4E96-B495-FFAFD7AA6E55}"/>
              </a:ext>
            </a:extLst>
          </p:cNvPr>
          <p:cNvSpPr/>
          <p:nvPr/>
        </p:nvSpPr>
        <p:spPr>
          <a:xfrm>
            <a:off x="3985854" y="3491671"/>
            <a:ext cx="362059" cy="147830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Arrow: Down 8">
            <a:extLst>
              <a:ext uri="{FF2B5EF4-FFF2-40B4-BE49-F238E27FC236}">
                <a16:creationId xmlns:a16="http://schemas.microsoft.com/office/drawing/2014/main" id="{7A32AC74-40B8-4870-9029-D689679F91CE}"/>
              </a:ext>
            </a:extLst>
          </p:cNvPr>
          <p:cNvSpPr/>
          <p:nvPr/>
        </p:nvSpPr>
        <p:spPr>
          <a:xfrm rot="16200000">
            <a:off x="4416416" y="5264108"/>
            <a:ext cx="385482" cy="3232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8475CFC-2797-4A16-B6E6-EDDA9C0382BA}"/>
              </a:ext>
            </a:extLst>
          </p:cNvPr>
          <p:cNvSpPr txBox="1"/>
          <p:nvPr/>
        </p:nvSpPr>
        <p:spPr>
          <a:xfrm>
            <a:off x="7474192" y="4910346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layout</a:t>
            </a:r>
          </a:p>
        </p:txBody>
      </p:sp>
      <p:sp>
        <p:nvSpPr>
          <p:cNvPr id="44" name="Figura a mano libera: forma 43">
            <a:extLst>
              <a:ext uri="{FF2B5EF4-FFF2-40B4-BE49-F238E27FC236}">
                <a16:creationId xmlns:a16="http://schemas.microsoft.com/office/drawing/2014/main" id="{E9E3EF11-2252-4C3C-A957-D94EF3D04416}"/>
              </a:ext>
            </a:extLst>
          </p:cNvPr>
          <p:cNvSpPr/>
          <p:nvPr/>
        </p:nvSpPr>
        <p:spPr>
          <a:xfrm>
            <a:off x="7195457" y="4757057"/>
            <a:ext cx="2356266" cy="621695"/>
          </a:xfrm>
          <a:custGeom>
            <a:avLst/>
            <a:gdLst>
              <a:gd name="connsiteX0" fmla="*/ 2286000 w 2356266"/>
              <a:gd name="connsiteY0" fmla="*/ 0 h 621695"/>
              <a:gd name="connsiteX1" fmla="*/ 2318657 w 2356266"/>
              <a:gd name="connsiteY1" fmla="*/ 446314 h 621695"/>
              <a:gd name="connsiteX2" fmla="*/ 1828800 w 2356266"/>
              <a:gd name="connsiteY2" fmla="*/ 609600 h 621695"/>
              <a:gd name="connsiteX3" fmla="*/ 968829 w 2356266"/>
              <a:gd name="connsiteY3" fmla="*/ 609600 h 621695"/>
              <a:gd name="connsiteX4" fmla="*/ 0 w 2356266"/>
              <a:gd name="connsiteY4" fmla="*/ 598714 h 62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6266" h="621695">
                <a:moveTo>
                  <a:pt x="2286000" y="0"/>
                </a:moveTo>
                <a:cubicBezTo>
                  <a:pt x="2340428" y="172357"/>
                  <a:pt x="2394857" y="344714"/>
                  <a:pt x="2318657" y="446314"/>
                </a:cubicBezTo>
                <a:cubicBezTo>
                  <a:pt x="2242457" y="547914"/>
                  <a:pt x="2053771" y="582386"/>
                  <a:pt x="1828800" y="609600"/>
                </a:cubicBezTo>
                <a:cubicBezTo>
                  <a:pt x="1603829" y="636814"/>
                  <a:pt x="968829" y="609600"/>
                  <a:pt x="968829" y="609600"/>
                </a:cubicBezTo>
                <a:lnTo>
                  <a:pt x="0" y="598714"/>
                </a:lnTo>
              </a:path>
            </a:pathLst>
          </a:custGeom>
          <a:noFill/>
          <a:ln w="3175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/>
              <a:t>An Example: Design of a SAR ADC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B89B9-A267-9316-D3F1-53981303BF98}"/>
              </a:ext>
            </a:extLst>
          </p:cNvPr>
          <p:cNvSpPr txBox="1"/>
          <p:nvPr/>
        </p:nvSpPr>
        <p:spPr>
          <a:xfrm>
            <a:off x="310551" y="965121"/>
            <a:ext cx="117779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description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of the SAR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algorithm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(e.g. MATLAB)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Transistor-level design and simulations of the comparator and the DAC</a:t>
            </a:r>
          </a:p>
          <a:p>
            <a:pPr marL="361950" lvl="2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HDL description and digital simulations of the SAR control logic</a:t>
            </a:r>
          </a:p>
          <a:p>
            <a:pPr marL="361950" lvl="2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Mixed-signal simulations of the whole ADC</a:t>
            </a:r>
          </a:p>
          <a:p>
            <a:pPr marL="361950" lvl="2" indent="-3619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Layout of the analog blocks / synthesis and place-and-route of the SAR logic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902B8DA-5421-4C8D-F3FF-58FBAE4E8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517" y="3632641"/>
            <a:ext cx="4112665" cy="224380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C32EB49-4597-9985-762E-B4571B77A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05475" y="3632641"/>
            <a:ext cx="6383008" cy="205007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B489860-2CB6-4382-D6A5-FC64907BC35D}"/>
              </a:ext>
            </a:extLst>
          </p:cNvPr>
          <p:cNvSpPr/>
          <p:nvPr/>
        </p:nvSpPr>
        <p:spPr>
          <a:xfrm>
            <a:off x="4543425" y="4286249"/>
            <a:ext cx="1038225" cy="4476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>
            <a:extLst>
              <a:ext uri="{FF2B5EF4-FFF2-40B4-BE49-F238E27FC236}">
                <a16:creationId xmlns:a16="http://schemas.microsoft.com/office/drawing/2014/main" id="{EA12269A-DC0D-CD38-6EA9-F2670DABC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2505" y="2782269"/>
            <a:ext cx="4017524" cy="1515382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435E6DA2-23D6-2B37-2493-47C8CF1B6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2505" y="2720175"/>
            <a:ext cx="4017524" cy="1567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51DA87-5441-8B86-496D-699BDBBE3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0932" y="623805"/>
            <a:ext cx="6841068" cy="5043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59F8DD-4447-9D77-61AC-F997B113E04E}"/>
                  </a:ext>
                </a:extLst>
              </p:cNvPr>
              <p:cNvSpPr txBox="1"/>
              <p:nvPr/>
            </p:nvSpPr>
            <p:spPr>
              <a:xfrm>
                <a:off x="6573204" y="4328039"/>
                <a:ext cx="912003" cy="44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𝐕</m:t>
                          </m:r>
                        </m:e>
                        <m:sub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𝐢𝐧</m:t>
                          </m:r>
                        </m:sub>
                      </m:sSub>
                      <m:r>
                        <a:rPr lang="it-IT" sz="12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1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it-IT" sz="12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𝐫𝐞𝐟</m:t>
                              </m:r>
                            </m:sub>
                          </m:sSub>
                        </m:num>
                        <m:den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59F8DD-4447-9D77-61AC-F997B113E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204" y="4328039"/>
                <a:ext cx="912003" cy="4449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E66A59-11E4-2C24-BDD6-2A99DF6D33E4}"/>
                  </a:ext>
                </a:extLst>
              </p:cNvPr>
              <p:cNvSpPr txBox="1"/>
              <p:nvPr/>
            </p:nvSpPr>
            <p:spPr>
              <a:xfrm>
                <a:off x="8107288" y="3175874"/>
                <a:ext cx="1042558" cy="446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𝐕</m:t>
                          </m:r>
                        </m:e>
                        <m:sub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𝐢𝐧</m:t>
                          </m:r>
                        </m:sub>
                      </m:sSub>
                      <m:r>
                        <a:rPr lang="it-IT" sz="12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1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it-IT" sz="12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𝐫𝐞𝐟</m:t>
                              </m:r>
                            </m:sub>
                          </m:sSub>
                        </m:num>
                        <m:den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E66A59-11E4-2C24-BDD6-2A99DF6D3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288" y="3175874"/>
                <a:ext cx="1042558" cy="4462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36385B-4589-A268-5E80-4E59997812ED}"/>
                  </a:ext>
                </a:extLst>
              </p:cNvPr>
              <p:cNvSpPr txBox="1"/>
              <p:nvPr/>
            </p:nvSpPr>
            <p:spPr>
              <a:xfrm>
                <a:off x="7167911" y="3815535"/>
                <a:ext cx="1042558" cy="44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𝐕</m:t>
                          </m:r>
                        </m:e>
                        <m:sub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𝐢𝐧</m:t>
                          </m:r>
                        </m:sub>
                      </m:sSub>
                      <m:r>
                        <a:rPr lang="it-IT" sz="12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1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it-IT" sz="12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𝐫𝐞𝐟</m:t>
                              </m:r>
                            </m:sub>
                          </m:sSub>
                        </m:num>
                        <m:den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36385B-4589-A268-5E80-4E5999781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911" y="3815535"/>
                <a:ext cx="1042558" cy="4449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E77CD3-42C5-B9CF-100E-77A5ADB2599A}"/>
                  </a:ext>
                </a:extLst>
              </p:cNvPr>
              <p:cNvSpPr txBox="1"/>
              <p:nvPr/>
            </p:nvSpPr>
            <p:spPr>
              <a:xfrm>
                <a:off x="8495559" y="3682001"/>
                <a:ext cx="1234201" cy="447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𝐕</m:t>
                          </m:r>
                        </m:e>
                        <m:sub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𝐢𝐧</m:t>
                          </m:r>
                        </m:sub>
                      </m:sSub>
                      <m:r>
                        <a:rPr lang="it-IT" sz="12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1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sSub>
                            <m:sSubPr>
                              <m:ctrlPr>
                                <a:rPr lang="it-IT" sz="1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it-IT" sz="12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𝐫𝐞𝐟</m:t>
                              </m:r>
                            </m:sub>
                          </m:sSub>
                        </m:num>
                        <m:den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E77CD3-42C5-B9CF-100E-77A5ADB25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559" y="3682001"/>
                <a:ext cx="1234201" cy="4473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3155C7-A74F-C3F2-2D01-89B3247A4512}"/>
                  </a:ext>
                </a:extLst>
              </p:cNvPr>
              <p:cNvSpPr txBox="1"/>
              <p:nvPr/>
            </p:nvSpPr>
            <p:spPr>
              <a:xfrm>
                <a:off x="9432739" y="3216378"/>
                <a:ext cx="1234201" cy="451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𝐕</m:t>
                          </m:r>
                        </m:e>
                        <m:sub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𝐢𝐧</m:t>
                          </m:r>
                        </m:sub>
                      </m:sSub>
                      <m:r>
                        <a:rPr lang="it-IT" sz="12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1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sSub>
                            <m:sSubPr>
                              <m:ctrlPr>
                                <a:rPr lang="it-IT" sz="1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it-IT" sz="12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𝐫𝐞𝐟</m:t>
                              </m:r>
                            </m:sub>
                          </m:sSub>
                        </m:num>
                        <m:den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3155C7-A74F-C3F2-2D01-89B3247A4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739" y="3216378"/>
                <a:ext cx="1234201" cy="4510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5F3A43-BD2D-B207-790C-65F0E5978B28}"/>
                  </a:ext>
                </a:extLst>
              </p:cNvPr>
              <p:cNvSpPr txBox="1"/>
              <p:nvPr/>
            </p:nvSpPr>
            <p:spPr>
              <a:xfrm>
                <a:off x="9945313" y="3676109"/>
                <a:ext cx="1234201" cy="447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𝐕</m:t>
                          </m:r>
                        </m:e>
                        <m:sub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𝐢𝐧</m:t>
                          </m:r>
                        </m:sub>
                      </m:sSub>
                      <m:r>
                        <a:rPr lang="it-IT" sz="12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1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  <m:sSub>
                            <m:sSubPr>
                              <m:ctrlPr>
                                <a:rPr lang="it-IT" sz="12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2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it-IT" sz="1200" b="1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𝐫𝐞𝐟</m:t>
                              </m:r>
                            </m:sub>
                          </m:sSub>
                        </m:num>
                        <m:den>
                          <m:r>
                            <a:rPr lang="it-IT" sz="12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𝟔𝟒</m:t>
                          </m:r>
                        </m:den>
                      </m:f>
                    </m:oMath>
                  </m:oMathPara>
                </a14:m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5F3A43-BD2D-B207-790C-65F0E5978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313" y="3676109"/>
                <a:ext cx="1234201" cy="4473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271F0DA-137A-8F25-9C0D-F57135D449D9}"/>
              </a:ext>
            </a:extLst>
          </p:cNvPr>
          <p:cNvSpPr txBox="1"/>
          <p:nvPr/>
        </p:nvSpPr>
        <p:spPr>
          <a:xfrm>
            <a:off x="6845532" y="4625140"/>
            <a:ext cx="3807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A668A7-1F70-2207-0C50-0BD9C1FE24A2}"/>
                  </a:ext>
                </a:extLst>
              </p:cNvPr>
              <p:cNvSpPr txBox="1"/>
              <p:nvPr/>
            </p:nvSpPr>
            <p:spPr>
              <a:xfrm>
                <a:off x="6352798" y="3044547"/>
                <a:ext cx="42321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4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𝐕</m:t>
                          </m:r>
                        </m:e>
                        <m:sub>
                          <m:r>
                            <a:rPr lang="it-IT" sz="14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𝐢𝐧</m:t>
                          </m:r>
                        </m:sub>
                      </m:sSub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A668A7-1F70-2207-0C50-0BD9C1FE2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798" y="3044547"/>
                <a:ext cx="42321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37CC48F-164C-BCC0-D1DD-20B54B7CCC25}"/>
              </a:ext>
            </a:extLst>
          </p:cNvPr>
          <p:cNvSpPr txBox="1"/>
          <p:nvPr/>
        </p:nvSpPr>
        <p:spPr>
          <a:xfrm>
            <a:off x="7526263" y="4626747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ADE198-225E-AFE9-F93E-39BD6D09C8C0}"/>
              </a:ext>
            </a:extLst>
          </p:cNvPr>
          <p:cNvSpPr txBox="1"/>
          <p:nvPr/>
        </p:nvSpPr>
        <p:spPr>
          <a:xfrm>
            <a:off x="8259659" y="4625140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C66CAC-3B2D-D521-C741-7D47D5826137}"/>
              </a:ext>
            </a:extLst>
          </p:cNvPr>
          <p:cNvSpPr txBox="1"/>
          <p:nvPr/>
        </p:nvSpPr>
        <p:spPr>
          <a:xfrm>
            <a:off x="8922073" y="4625140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496DC8-DA1C-8C66-C3FA-83BE7481A9B9}"/>
              </a:ext>
            </a:extLst>
          </p:cNvPr>
          <p:cNvSpPr txBox="1"/>
          <p:nvPr/>
        </p:nvSpPr>
        <p:spPr>
          <a:xfrm>
            <a:off x="9609338" y="4624842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23D9F1-DF65-DC4D-4071-C949EF8EFF49}"/>
              </a:ext>
            </a:extLst>
          </p:cNvPr>
          <p:cNvSpPr txBox="1"/>
          <p:nvPr/>
        </p:nvSpPr>
        <p:spPr>
          <a:xfrm>
            <a:off x="10342734" y="4624841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E72984-C75B-36F9-EB18-8BE958A10E27}"/>
              </a:ext>
            </a:extLst>
          </p:cNvPr>
          <p:cNvCxnSpPr>
            <a:cxnSpLocks/>
          </p:cNvCxnSpPr>
          <p:nvPr/>
        </p:nvCxnSpPr>
        <p:spPr>
          <a:xfrm>
            <a:off x="6674906" y="3672476"/>
            <a:ext cx="508635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E77152-D9E9-EC73-8921-E43CE9343012}"/>
              </a:ext>
            </a:extLst>
          </p:cNvPr>
          <p:cNvSpPr txBox="1"/>
          <p:nvPr/>
        </p:nvSpPr>
        <p:spPr>
          <a:xfrm>
            <a:off x="6319278" y="3398980"/>
            <a:ext cx="21287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063FBF7D-B394-B87A-DAC9-2C6F4DA85739}"/>
              </a:ext>
            </a:extLst>
          </p:cNvPr>
          <p:cNvSpPr/>
          <p:nvPr/>
        </p:nvSpPr>
        <p:spPr>
          <a:xfrm>
            <a:off x="7537523" y="5593185"/>
            <a:ext cx="2769099" cy="66391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it-IT" dirty="0"/>
              <a:t>Successive </a:t>
            </a:r>
            <a:r>
              <a:rPr lang="it-IT" dirty="0" err="1"/>
              <a:t>Approximation</a:t>
            </a:r>
            <a:r>
              <a:rPr lang="it-IT" dirty="0"/>
              <a:t> </a:t>
            </a:r>
            <a:r>
              <a:rPr lang="it-IT" dirty="0" err="1"/>
              <a:t>Register</a:t>
            </a:r>
            <a:r>
              <a:rPr lang="it-IT" dirty="0"/>
              <a:t> ADC (6 bit)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1007"/>
            <a:ext cx="5689862" cy="365125"/>
          </a:xfrm>
        </p:spPr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4184536-2F00-4CEF-2FCA-DDCBB35408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40325" y="1039539"/>
            <a:ext cx="5085671" cy="1633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C3192E2-BC9E-A8E3-6833-2D1198A74D3A}"/>
                  </a:ext>
                </a:extLst>
              </p:cNvPr>
              <p:cNvSpPr txBox="1"/>
              <p:nvPr/>
            </p:nvSpPr>
            <p:spPr>
              <a:xfrm>
                <a:off x="377894" y="4592663"/>
                <a:ext cx="1488517" cy="360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𝒕𝒐𝒑</m:t>
                              </m:r>
                            </m:sub>
                          </m:sSub>
                          <m:r>
                            <a:rPr lang="it-IT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it-IT" sz="1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𝐕</m:t>
                          </m:r>
                        </m:e>
                        <m:sub>
                          <m:r>
                            <a:rPr lang="it-IT" sz="1600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𝐢𝐧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C3192E2-BC9E-A8E3-6833-2D1198A74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94" y="4592663"/>
                <a:ext cx="1488517" cy="360612"/>
              </a:xfrm>
              <a:prstGeom prst="rect">
                <a:avLst/>
              </a:prstGeom>
              <a:blipFill>
                <a:blip r:embed="rId1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64A2E9E-8058-779C-D792-B03C126E4045}"/>
              </a:ext>
            </a:extLst>
          </p:cNvPr>
          <p:cNvSpPr txBox="1"/>
          <p:nvPr/>
        </p:nvSpPr>
        <p:spPr>
          <a:xfrm>
            <a:off x="10257038" y="5475520"/>
            <a:ext cx="258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0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=001010</a:t>
            </a:r>
          </a:p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in decimale)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CCC97A-BF87-4712-0F21-A6C1290E02DA}"/>
              </a:ext>
            </a:extLst>
          </p:cNvPr>
          <p:cNvSpPr txBox="1"/>
          <p:nvPr/>
        </p:nvSpPr>
        <p:spPr>
          <a:xfrm>
            <a:off x="5487660" y="5397442"/>
            <a:ext cx="2085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= 82.7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9D2A7D-6D72-83AD-EF7E-48D1AF439B2F}"/>
              </a:ext>
            </a:extLst>
          </p:cNvPr>
          <p:cNvSpPr txBox="1"/>
          <p:nvPr/>
        </p:nvSpPr>
        <p:spPr>
          <a:xfrm>
            <a:off x="5489160" y="5842000"/>
            <a:ext cx="2085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it-I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= 500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AE8D22-5567-DCF7-95FB-5CD20AF08C62}"/>
              </a:ext>
            </a:extLst>
          </p:cNvPr>
          <p:cNvSpPr txBox="1"/>
          <p:nvPr/>
        </p:nvSpPr>
        <p:spPr>
          <a:xfrm>
            <a:off x="8264021" y="5714104"/>
            <a:ext cx="169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A/D (N = 6)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8EF53927-78DD-0218-8DC4-A52C2BDCE808}"/>
              </a:ext>
            </a:extLst>
          </p:cNvPr>
          <p:cNvSpPr/>
          <p:nvPr/>
        </p:nvSpPr>
        <p:spPr>
          <a:xfrm>
            <a:off x="5361940" y="5433297"/>
            <a:ext cx="149839" cy="79233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0C0152-D517-A0AE-FE2E-6F15C1EDA25D}"/>
                  </a:ext>
                </a:extLst>
              </p:cNvPr>
              <p:cNvSpPr txBox="1"/>
              <p:nvPr/>
            </p:nvSpPr>
            <p:spPr>
              <a:xfrm>
                <a:off x="2605247" y="4468251"/>
                <a:ext cx="1983144" cy="164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𝒕𝒐𝒑</m:t>
                          </m:r>
                        </m:sub>
                      </m:sSub>
                      <m:r>
                        <a:rPr lang="it-IT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=∆</m:t>
                      </m:r>
                      <m:r>
                        <a:rPr lang="it-IT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f>
                        <m:fPr>
                          <m:ctrlPr>
                            <a:rPr lang="it-IT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𝒕𝒐𝒕</m:t>
                              </m:r>
                            </m:sub>
                          </m:sSub>
                        </m:den>
                      </m:f>
                      <m:r>
                        <a:rPr lang="it-IT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it-IT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𝒓𝒆𝒇</m:t>
                          </m:r>
                        </m:sub>
                      </m:sSub>
                      <m:f>
                        <m:fPr>
                          <m:ctrlPr>
                            <a:rPr lang="it-IT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it-IT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  <m:r>
                                <a:rPr lang="it-IT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it-IT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it-IT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𝑵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it-IT" sz="1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it-IT" sz="1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it-IT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it-IT" sz="1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𝒓𝒆𝒇</m:t>
                              </m:r>
                            </m:sub>
                          </m:sSub>
                        </m:num>
                        <m:den>
                          <m:r>
                            <a:rPr lang="it-IT" sz="1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0C0152-D517-A0AE-FE2E-6F15C1EDA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247" y="4468251"/>
                <a:ext cx="1983144" cy="164596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row: Right 46">
            <a:extLst>
              <a:ext uri="{FF2B5EF4-FFF2-40B4-BE49-F238E27FC236}">
                <a16:creationId xmlns:a16="http://schemas.microsoft.com/office/drawing/2014/main" id="{DA5721D1-8BE5-12B8-5A91-567CB43C252E}"/>
              </a:ext>
            </a:extLst>
          </p:cNvPr>
          <p:cNvSpPr/>
          <p:nvPr/>
        </p:nvSpPr>
        <p:spPr>
          <a:xfrm>
            <a:off x="1877429" y="4673129"/>
            <a:ext cx="575447" cy="25195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7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2" grpId="0" animBg="1"/>
      <p:bldP spid="43" grpId="0" animBg="1"/>
      <p:bldP spid="36" grpId="0"/>
      <p:bldP spid="38" grpId="0"/>
      <p:bldP spid="41" grpId="0"/>
      <p:bldP spid="46" grpId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rrow: Bent 49">
            <a:extLst>
              <a:ext uri="{FF2B5EF4-FFF2-40B4-BE49-F238E27FC236}">
                <a16:creationId xmlns:a16="http://schemas.microsoft.com/office/drawing/2014/main" id="{8FBB3F13-BEA6-A11F-F2A2-BAF501A38F53}"/>
              </a:ext>
            </a:extLst>
          </p:cNvPr>
          <p:cNvSpPr/>
          <p:nvPr/>
        </p:nvSpPr>
        <p:spPr>
          <a:xfrm>
            <a:off x="5344360" y="3150853"/>
            <a:ext cx="879224" cy="700919"/>
          </a:xfrm>
          <a:prstGeom prst="bentArrow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5DEF618A-0C62-A165-80A9-9AB6DCB290D6}"/>
              </a:ext>
            </a:extLst>
          </p:cNvPr>
          <p:cNvSpPr/>
          <p:nvPr/>
        </p:nvSpPr>
        <p:spPr>
          <a:xfrm rot="16200000">
            <a:off x="6244477" y="3615171"/>
            <a:ext cx="471401" cy="879224"/>
          </a:xfrm>
          <a:prstGeom prst="down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row: Bent 35">
            <a:extLst>
              <a:ext uri="{FF2B5EF4-FFF2-40B4-BE49-F238E27FC236}">
                <a16:creationId xmlns:a16="http://schemas.microsoft.com/office/drawing/2014/main" id="{6206BD5D-1F18-DFDC-D029-BD1BFB768270}"/>
              </a:ext>
            </a:extLst>
          </p:cNvPr>
          <p:cNvSpPr/>
          <p:nvPr/>
        </p:nvSpPr>
        <p:spPr>
          <a:xfrm>
            <a:off x="5317489" y="1553990"/>
            <a:ext cx="879224" cy="631204"/>
          </a:xfrm>
          <a:prstGeom prst="bentArrow">
            <a:avLst>
              <a:gd name="adj1" fmla="val 25000"/>
              <a:gd name="adj2" fmla="val 29527"/>
              <a:gd name="adj3" fmla="val 25000"/>
              <a:gd name="adj4" fmla="val 43750"/>
            </a:avLst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5D88BD99-9CB4-4572-42B3-592E439DA793}"/>
              </a:ext>
            </a:extLst>
          </p:cNvPr>
          <p:cNvSpPr/>
          <p:nvPr/>
        </p:nvSpPr>
        <p:spPr>
          <a:xfrm>
            <a:off x="4729924" y="1285919"/>
            <a:ext cx="471401" cy="833055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996D1C2-1E46-C5E5-6101-E53E33728ADB}"/>
              </a:ext>
            </a:extLst>
          </p:cNvPr>
          <p:cNvSpPr/>
          <p:nvPr/>
        </p:nvSpPr>
        <p:spPr>
          <a:xfrm rot="16200000">
            <a:off x="6275298" y="2076458"/>
            <a:ext cx="471401" cy="833055"/>
          </a:xfrm>
          <a:prstGeom prst="down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D920D7-B1A7-48DD-9DD6-E6A1D729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 err="1"/>
              <a:t>Behavioural</a:t>
            </a:r>
            <a:r>
              <a:rPr lang="en-US" dirty="0"/>
              <a:t> description of the SAR algorithm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66E6CE-7999-4631-A577-BD7D6E08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674E57-F3EF-440E-98DD-0AE2139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8637A0-ED8B-DD7B-0582-875D35382D06}"/>
              </a:ext>
            </a:extLst>
          </p:cNvPr>
          <p:cNvSpPr/>
          <p:nvPr/>
        </p:nvSpPr>
        <p:spPr>
          <a:xfrm>
            <a:off x="3753300" y="684622"/>
            <a:ext cx="2414590" cy="6623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SAMPLING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5F5D35-9DF9-732E-65A5-6D6D90A5A97E}"/>
              </a:ext>
            </a:extLst>
          </p:cNvPr>
          <p:cNvSpPr/>
          <p:nvPr/>
        </p:nvSpPr>
        <p:spPr>
          <a:xfrm>
            <a:off x="3767275" y="2124272"/>
            <a:ext cx="2414590" cy="7009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SAR_PHASE 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369143-BA32-B7F6-0789-B7C2899E6D16}"/>
              </a:ext>
            </a:extLst>
          </p:cNvPr>
          <p:cNvSpPr txBox="1"/>
          <p:nvPr/>
        </p:nvSpPr>
        <p:spPr>
          <a:xfrm>
            <a:off x="6231879" y="1526390"/>
            <a:ext cx="20109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SAR_ctrl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[5] = 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938369-1192-5979-FA5F-F3FEA9B466A7}"/>
              </a:ext>
            </a:extLst>
          </p:cNvPr>
          <p:cNvSpPr txBox="1"/>
          <p:nvPr/>
        </p:nvSpPr>
        <p:spPr>
          <a:xfrm>
            <a:off x="6930435" y="2292930"/>
            <a:ext cx="141823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out_cmp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7E2AAD-0762-1881-8FA3-3EA7BA10B87E}"/>
              </a:ext>
            </a:extLst>
          </p:cNvPr>
          <p:cNvSpPr txBox="1"/>
          <p:nvPr/>
        </p:nvSpPr>
        <p:spPr>
          <a:xfrm>
            <a:off x="9677112" y="1404828"/>
            <a:ext cx="261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SAR_ctrl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[5]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F9073E6E-63AE-E9F3-57F5-2E13514E64AF}"/>
              </a:ext>
            </a:extLst>
          </p:cNvPr>
          <p:cNvSpPr/>
          <p:nvPr/>
        </p:nvSpPr>
        <p:spPr>
          <a:xfrm rot="15119671">
            <a:off x="8785306" y="1625190"/>
            <a:ext cx="596313" cy="980667"/>
          </a:xfrm>
          <a:prstGeom prst="down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E5C876-57D1-7753-842A-26B92E4E9B17}"/>
              </a:ext>
            </a:extLst>
          </p:cNvPr>
          <p:cNvSpPr txBox="1"/>
          <p:nvPr/>
        </p:nvSpPr>
        <p:spPr>
          <a:xfrm>
            <a:off x="8762037" y="1936264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A5429C9B-A4BD-0428-5906-7D8E5EDB77DE}"/>
              </a:ext>
            </a:extLst>
          </p:cNvPr>
          <p:cNvSpPr/>
          <p:nvPr/>
        </p:nvSpPr>
        <p:spPr>
          <a:xfrm>
            <a:off x="9603114" y="1491144"/>
            <a:ext cx="122073" cy="82322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E27950-71B1-24FC-0AC6-0E523D993E05}"/>
              </a:ext>
            </a:extLst>
          </p:cNvPr>
          <p:cNvSpPr txBox="1"/>
          <p:nvPr/>
        </p:nvSpPr>
        <p:spPr>
          <a:xfrm>
            <a:off x="9658062" y="1871762"/>
            <a:ext cx="261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Dout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[5] = 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4D4C982E-8F1E-67CF-B196-61102E6C5D6C}"/>
              </a:ext>
            </a:extLst>
          </p:cNvPr>
          <p:cNvSpPr/>
          <p:nvPr/>
        </p:nvSpPr>
        <p:spPr>
          <a:xfrm rot="16947047">
            <a:off x="8753398" y="2407668"/>
            <a:ext cx="596313" cy="965016"/>
          </a:xfrm>
          <a:prstGeom prst="down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557B9B-CF61-AD25-28DF-80A36A55EBDB}"/>
              </a:ext>
            </a:extLst>
          </p:cNvPr>
          <p:cNvSpPr txBox="1"/>
          <p:nvPr/>
        </p:nvSpPr>
        <p:spPr>
          <a:xfrm>
            <a:off x="8717761" y="2627822"/>
            <a:ext cx="38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A98D7F8-415C-636B-F7B9-709C4AE8363D}"/>
              </a:ext>
            </a:extLst>
          </p:cNvPr>
          <p:cNvSpPr txBox="1"/>
          <p:nvPr/>
        </p:nvSpPr>
        <p:spPr>
          <a:xfrm>
            <a:off x="9677112" y="2514807"/>
            <a:ext cx="261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SAR_ctrl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[5] = 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779820BE-8081-B0B1-FD55-0BED9F65EAB6}"/>
              </a:ext>
            </a:extLst>
          </p:cNvPr>
          <p:cNvSpPr/>
          <p:nvPr/>
        </p:nvSpPr>
        <p:spPr>
          <a:xfrm>
            <a:off x="9603114" y="2601123"/>
            <a:ext cx="122073" cy="82322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C21CE5-448C-593D-C57D-60C18B9CE41D}"/>
              </a:ext>
            </a:extLst>
          </p:cNvPr>
          <p:cNvSpPr txBox="1"/>
          <p:nvPr/>
        </p:nvSpPr>
        <p:spPr>
          <a:xfrm>
            <a:off x="9658062" y="2981741"/>
            <a:ext cx="261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Dout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[5] = 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9A26CF9E-D59E-9A11-9C67-893E9998C2A4}"/>
              </a:ext>
            </a:extLst>
          </p:cNvPr>
          <p:cNvSpPr/>
          <p:nvPr/>
        </p:nvSpPr>
        <p:spPr>
          <a:xfrm>
            <a:off x="4729924" y="2832805"/>
            <a:ext cx="471401" cy="833055"/>
          </a:xfrm>
          <a:prstGeom prst="down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C915CF6-5995-39BB-A8DC-49CB2BC68752}"/>
              </a:ext>
            </a:extLst>
          </p:cNvPr>
          <p:cNvSpPr/>
          <p:nvPr/>
        </p:nvSpPr>
        <p:spPr>
          <a:xfrm>
            <a:off x="3753300" y="3696634"/>
            <a:ext cx="2414590" cy="7009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SAR_PHASE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3D59B21-11BC-E455-9B54-29E4FBE28DEB}"/>
              </a:ext>
            </a:extLst>
          </p:cNvPr>
          <p:cNvSpPr txBox="1"/>
          <p:nvPr/>
        </p:nvSpPr>
        <p:spPr>
          <a:xfrm>
            <a:off x="6227292" y="3124265"/>
            <a:ext cx="211425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SAR_ctrl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[4] = 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5601D2-07D8-0448-69F3-673A5986D1D0}"/>
              </a:ext>
            </a:extLst>
          </p:cNvPr>
          <p:cNvSpPr txBox="1"/>
          <p:nvPr/>
        </p:nvSpPr>
        <p:spPr>
          <a:xfrm>
            <a:off x="6919789" y="3854728"/>
            <a:ext cx="141823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out_cmp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3858299B-DCA4-867F-2201-17127D018AF4}"/>
              </a:ext>
            </a:extLst>
          </p:cNvPr>
          <p:cNvSpPr/>
          <p:nvPr/>
        </p:nvSpPr>
        <p:spPr>
          <a:xfrm rot="16200000">
            <a:off x="8744615" y="3561157"/>
            <a:ext cx="596313" cy="922592"/>
          </a:xfrm>
          <a:prstGeom prst="down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51825C-5F43-AED8-C32B-7C676D51CCC1}"/>
              </a:ext>
            </a:extLst>
          </p:cNvPr>
          <p:cNvSpPr txBox="1"/>
          <p:nvPr/>
        </p:nvSpPr>
        <p:spPr>
          <a:xfrm>
            <a:off x="8712823" y="3789097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2A94748-A871-1FCF-F0F7-3B628D2D17D7}"/>
              </a:ext>
            </a:extLst>
          </p:cNvPr>
          <p:cNvSpPr txBox="1"/>
          <p:nvPr/>
        </p:nvSpPr>
        <p:spPr>
          <a:xfrm>
            <a:off x="9718937" y="3535505"/>
            <a:ext cx="261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SAR_ctrl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[4]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50AE2F76-E7B9-9FF9-2AE8-94718B7035EC}"/>
              </a:ext>
            </a:extLst>
          </p:cNvPr>
          <p:cNvSpPr/>
          <p:nvPr/>
        </p:nvSpPr>
        <p:spPr>
          <a:xfrm>
            <a:off x="9625889" y="3621821"/>
            <a:ext cx="122073" cy="82322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D6D49C-C40B-D0B5-7889-A85D2DF2996A}"/>
              </a:ext>
            </a:extLst>
          </p:cNvPr>
          <p:cNvSpPr txBox="1"/>
          <p:nvPr/>
        </p:nvSpPr>
        <p:spPr>
          <a:xfrm>
            <a:off x="9699887" y="4002439"/>
            <a:ext cx="261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Dout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[4] = 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E4431CBA-A978-8F15-00EC-39D4E0647589}"/>
              </a:ext>
            </a:extLst>
          </p:cNvPr>
          <p:cNvSpPr/>
          <p:nvPr/>
        </p:nvSpPr>
        <p:spPr>
          <a:xfrm rot="17618191">
            <a:off x="8673805" y="4147539"/>
            <a:ext cx="596313" cy="1094232"/>
          </a:xfrm>
          <a:prstGeom prst="down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D19FB17-7692-6CCB-9B7D-14A119311C70}"/>
              </a:ext>
            </a:extLst>
          </p:cNvPr>
          <p:cNvSpPr txBox="1"/>
          <p:nvPr/>
        </p:nvSpPr>
        <p:spPr>
          <a:xfrm rot="21392732">
            <a:off x="8620612" y="4378393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F9BD81-D763-B93D-469F-219E55234F50}"/>
              </a:ext>
            </a:extLst>
          </p:cNvPr>
          <p:cNvSpPr txBox="1"/>
          <p:nvPr/>
        </p:nvSpPr>
        <p:spPr>
          <a:xfrm>
            <a:off x="9709412" y="4576738"/>
            <a:ext cx="261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SAR_ctrl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[4] = 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638F6202-AFFC-10B8-970A-616457B62F12}"/>
              </a:ext>
            </a:extLst>
          </p:cNvPr>
          <p:cNvSpPr/>
          <p:nvPr/>
        </p:nvSpPr>
        <p:spPr>
          <a:xfrm>
            <a:off x="9635414" y="4619236"/>
            <a:ext cx="122073" cy="82322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75CE50-8C23-E0A0-52AC-E46A18D1FCC0}"/>
              </a:ext>
            </a:extLst>
          </p:cNvPr>
          <p:cNvSpPr txBox="1"/>
          <p:nvPr/>
        </p:nvSpPr>
        <p:spPr>
          <a:xfrm>
            <a:off x="9709412" y="4993638"/>
            <a:ext cx="261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Dout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[4] = 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rrow: Down 63">
            <a:extLst>
              <a:ext uri="{FF2B5EF4-FFF2-40B4-BE49-F238E27FC236}">
                <a16:creationId xmlns:a16="http://schemas.microsoft.com/office/drawing/2014/main" id="{A68AEBB9-0D9F-C5DC-F8CD-73C528B6E19E}"/>
              </a:ext>
            </a:extLst>
          </p:cNvPr>
          <p:cNvSpPr/>
          <p:nvPr/>
        </p:nvSpPr>
        <p:spPr>
          <a:xfrm>
            <a:off x="4724131" y="4405560"/>
            <a:ext cx="471401" cy="408869"/>
          </a:xfrm>
          <a:prstGeom prst="down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Arrow: Curved Left 67">
            <a:extLst>
              <a:ext uri="{FF2B5EF4-FFF2-40B4-BE49-F238E27FC236}">
                <a16:creationId xmlns:a16="http://schemas.microsoft.com/office/drawing/2014/main" id="{066CBE7C-AC5D-D947-B508-2D933C10849C}"/>
              </a:ext>
            </a:extLst>
          </p:cNvPr>
          <p:cNvSpPr/>
          <p:nvPr/>
        </p:nvSpPr>
        <p:spPr>
          <a:xfrm flipH="1" flipV="1">
            <a:off x="3051784" y="876300"/>
            <a:ext cx="687212" cy="5133974"/>
          </a:xfrm>
          <a:prstGeom prst="curvedLeftArrow">
            <a:avLst>
              <a:gd name="adj1" fmla="val 27817"/>
              <a:gd name="adj2" fmla="val 52794"/>
              <a:gd name="adj3" fmla="val 25000"/>
            </a:avLst>
          </a:pr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56D4F79-C87A-8231-F24A-C429407246AB}"/>
              </a:ext>
            </a:extLst>
          </p:cNvPr>
          <p:cNvSpPr/>
          <p:nvPr/>
        </p:nvSpPr>
        <p:spPr>
          <a:xfrm>
            <a:off x="3624998" y="5515482"/>
            <a:ext cx="2657079" cy="70091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SAR_PHASE 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299DC22-1C4C-8062-6998-6716387A5985}"/>
              </a:ext>
            </a:extLst>
          </p:cNvPr>
          <p:cNvSpPr txBox="1"/>
          <p:nvPr/>
        </p:nvSpPr>
        <p:spPr>
          <a:xfrm>
            <a:off x="7188759" y="5694781"/>
            <a:ext cx="141823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out_cmp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Arrow: Down 69">
            <a:extLst>
              <a:ext uri="{FF2B5EF4-FFF2-40B4-BE49-F238E27FC236}">
                <a16:creationId xmlns:a16="http://schemas.microsoft.com/office/drawing/2014/main" id="{556D5DB5-515B-DA43-3389-B82293061DFB}"/>
              </a:ext>
            </a:extLst>
          </p:cNvPr>
          <p:cNvSpPr/>
          <p:nvPr/>
        </p:nvSpPr>
        <p:spPr>
          <a:xfrm rot="16200000">
            <a:off x="6413573" y="5449413"/>
            <a:ext cx="471401" cy="83305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Arrow: Down 71">
            <a:extLst>
              <a:ext uri="{FF2B5EF4-FFF2-40B4-BE49-F238E27FC236}">
                <a16:creationId xmlns:a16="http://schemas.microsoft.com/office/drawing/2014/main" id="{D121FFA2-6192-A53E-FEFF-7F22122D7C23}"/>
              </a:ext>
            </a:extLst>
          </p:cNvPr>
          <p:cNvSpPr/>
          <p:nvPr/>
        </p:nvSpPr>
        <p:spPr>
          <a:xfrm rot="16200000">
            <a:off x="8789384" y="5466766"/>
            <a:ext cx="596313" cy="833055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19E6470-7A4F-3B34-0BF4-FAD5AFED8165}"/>
              </a:ext>
            </a:extLst>
          </p:cNvPr>
          <p:cNvSpPr txBox="1"/>
          <p:nvPr/>
        </p:nvSpPr>
        <p:spPr>
          <a:xfrm>
            <a:off x="9586998" y="5725559"/>
            <a:ext cx="989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Dout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[0] 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33ABC79-4D43-D225-541F-520713DD001E}"/>
              </a:ext>
            </a:extLst>
          </p:cNvPr>
          <p:cNvSpPr txBox="1"/>
          <p:nvPr/>
        </p:nvSpPr>
        <p:spPr>
          <a:xfrm>
            <a:off x="157211" y="2973208"/>
            <a:ext cx="270679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SAR phase: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DAC update (initial guess)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Verify the comparator output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DAC correction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(if needed)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3BACF52-5DC4-EB56-6257-602EE808E1B2}"/>
              </a:ext>
            </a:extLst>
          </p:cNvPr>
          <p:cNvSpPr txBox="1"/>
          <p:nvPr/>
        </p:nvSpPr>
        <p:spPr>
          <a:xfrm>
            <a:off x="185354" y="1021827"/>
            <a:ext cx="2543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SAR algorithm: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Signal sampling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SAR conversion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(N phases)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73CEF4E-5E09-71D9-8709-3679EFC5CF27}"/>
              </a:ext>
            </a:extLst>
          </p:cNvPr>
          <p:cNvSpPr txBox="1"/>
          <p:nvPr/>
        </p:nvSpPr>
        <p:spPr>
          <a:xfrm>
            <a:off x="4703700" y="4620708"/>
            <a:ext cx="1404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A32FA20D-C453-758D-C33B-023791FA4DA9}"/>
              </a:ext>
            </a:extLst>
          </p:cNvPr>
          <p:cNvSpPr/>
          <p:nvPr/>
        </p:nvSpPr>
        <p:spPr>
          <a:xfrm>
            <a:off x="4724131" y="5150071"/>
            <a:ext cx="471401" cy="379330"/>
          </a:xfrm>
          <a:prstGeom prst="down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36" grpId="0" animBg="1"/>
      <p:bldP spid="17" grpId="0" animBg="1"/>
      <p:bldP spid="37" grpId="0" animBg="1"/>
      <p:bldP spid="11" grpId="0" animBg="1"/>
      <p:bldP spid="14" grpId="0" animBg="1"/>
      <p:bldP spid="22" grpId="0" animBg="1"/>
      <p:bldP spid="25" grpId="0" animBg="1"/>
      <p:bldP spid="30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/>
      <p:bldP spid="45" grpId="0" animBg="1"/>
      <p:bldP spid="46" grpId="0"/>
      <p:bldP spid="47" grpId="0" animBg="1"/>
      <p:bldP spid="49" grpId="0" animBg="1"/>
      <p:bldP spid="51" grpId="0" animBg="1"/>
      <p:bldP spid="53" grpId="0" animBg="1"/>
      <p:bldP spid="54" grpId="0" animBg="1"/>
      <p:bldP spid="55" grpId="0"/>
      <p:bldP spid="56" grpId="0"/>
      <p:bldP spid="57" grpId="0" animBg="1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8" grpId="0" animBg="1"/>
      <p:bldP spid="66" grpId="0" animBg="1"/>
      <p:bldP spid="69" grpId="0" animBg="1"/>
      <p:bldP spid="70" grpId="0" animBg="1"/>
      <p:bldP spid="72" grpId="0" animBg="1"/>
      <p:bldP spid="74" grpId="0"/>
      <p:bldP spid="78" grpId="0"/>
      <p:bldP spid="6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Widescreen</PresentationFormat>
  <Paragraphs>187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Tema di Office</vt:lpstr>
      <vt:lpstr>Mixed-Signal Design Flow and  Example of SAR ADC Design Dr. Alessandro Catania and Dr. Michele Dei</vt:lpstr>
      <vt:lpstr>Mixed Signal Design Flow</vt:lpstr>
      <vt:lpstr>Possible design flows</vt:lpstr>
      <vt:lpstr>Analog Design Flow and examples of CAD tools </vt:lpstr>
      <vt:lpstr>Digital Design Flow and CADENCE tools </vt:lpstr>
      <vt:lpstr>Mixed Signal Design Flow: Analog Centric Approach</vt:lpstr>
      <vt:lpstr>An Example: Design of a SAR ADC</vt:lpstr>
      <vt:lpstr>Successive Approximation Register ADC (6 bit)</vt:lpstr>
      <vt:lpstr>Behavioural description of the SAR algorithm</vt:lpstr>
      <vt:lpstr>Analog Design and Simulations (Spectre simulator)</vt:lpstr>
      <vt:lpstr>VHDL description of the SAR digital control block</vt:lpstr>
      <vt:lpstr>Digital synthesis (GENUS)</vt:lpstr>
      <vt:lpstr>Digital synthesis (GENUS)</vt:lpstr>
      <vt:lpstr>Automatic layout generation (Automatic Place and Route, P&amp;R)</vt:lpstr>
      <vt:lpstr>Automatic Place-and-Route (INNOVUS)</vt:lpstr>
      <vt:lpstr>Layout imported in Virtuoso</vt:lpstr>
      <vt:lpstr>Mixed-Signal Simulations (ams simulator)</vt:lpstr>
      <vt:lpstr>Mixed-Signal Simulations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542</cp:revision>
  <cp:lastPrinted>2023-12-06T17:12:10Z</cp:lastPrinted>
  <dcterms:created xsi:type="dcterms:W3CDTF">2015-02-03T16:10:37Z</dcterms:created>
  <dcterms:modified xsi:type="dcterms:W3CDTF">2023-12-06T17:14:10Z</dcterms:modified>
</cp:coreProperties>
</file>