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7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878" autoAdjust="0"/>
  </p:normalViewPr>
  <p:slideViewPr>
    <p:cSldViewPr snapToGrid="0">
      <p:cViewPr varScale="1">
        <p:scale>
          <a:sx n="99" d="100"/>
          <a:sy n="99" d="100"/>
        </p:scale>
        <p:origin x="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8.svg"/><Relationship Id="rId7" Type="http://schemas.openxmlformats.org/officeDocument/2006/relationships/image" Target="../media/image4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39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svg"/><Relationship Id="rId7" Type="http://schemas.openxmlformats.org/officeDocument/2006/relationships/image" Target="../media/image9.wmf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8.sv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3" Type="http://schemas.openxmlformats.org/officeDocument/2006/relationships/image" Target="../media/image14.sv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4.svg"/><Relationship Id="rId7" Type="http://schemas.openxmlformats.org/officeDocument/2006/relationships/image" Target="../media/image2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1.wmf"/><Relationship Id="rId18" Type="http://schemas.openxmlformats.org/officeDocument/2006/relationships/image" Target="../media/image35.png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4.svg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6.sv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op-amp topologies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F8F7620-D24B-4187-9460-BEC22D9F2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773" y="2109710"/>
            <a:ext cx="4304728" cy="286717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745FEA3-CF1E-4D62-A58A-379322384F18}"/>
              </a:ext>
            </a:extLst>
          </p:cNvPr>
          <p:cNvSpPr txBox="1"/>
          <p:nvPr/>
        </p:nvSpPr>
        <p:spPr>
          <a:xfrm>
            <a:off x="1272209" y="1027522"/>
            <a:ext cx="935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stage op-amp with simple differential amplifier in the input stage and class-A common-source output stage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007837-A05F-45ED-AF5C-E31D67F723E4}"/>
              </a:ext>
            </a:extLst>
          </p:cNvPr>
          <p:cNvSpPr txBox="1"/>
          <p:nvPr/>
        </p:nvSpPr>
        <p:spPr>
          <a:xfrm>
            <a:off x="526773" y="4976881"/>
            <a:ext cx="441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p-input version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range may include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large currents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F0993BA-5804-4867-8F69-35EB0F862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8569" y="2061840"/>
            <a:ext cx="4211882" cy="28671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45E91E-D5DA-42EC-945B-DF10448B01C9}"/>
              </a:ext>
            </a:extLst>
          </p:cNvPr>
          <p:cNvSpPr txBox="1"/>
          <p:nvPr/>
        </p:nvSpPr>
        <p:spPr>
          <a:xfrm>
            <a:off x="6304724" y="5003222"/>
            <a:ext cx="431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n-input version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range may include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large currents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9CC53371-AA5A-4A85-93A7-04C21196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848" y="1035109"/>
            <a:ext cx="4772025" cy="3667125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A78C4F3-7811-43F3-BFD1-E9A3FDED4161}"/>
              </a:ext>
            </a:extLst>
          </p:cNvPr>
          <p:cNvSpPr/>
          <p:nvPr/>
        </p:nvSpPr>
        <p:spPr>
          <a:xfrm>
            <a:off x="4098009" y="1382932"/>
            <a:ext cx="1068474" cy="347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66526-D0CD-43DB-96F9-417231FF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804599-9807-43D3-9588-1B7A0A35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B51986D-F092-4D37-98A1-A9B057EF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426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Monticelli's</a:t>
            </a:r>
            <a:r>
              <a:rPr lang="en-US" dirty="0"/>
              <a:t> class-AB stage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CBC2CF-B95F-4CC0-8491-AF772F4B8000}"/>
              </a:ext>
            </a:extLst>
          </p:cNvPr>
          <p:cNvSpPr txBox="1"/>
          <p:nvPr/>
        </p:nvSpPr>
        <p:spPr>
          <a:xfrm>
            <a:off x="3668691" y="4834765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 devices</a:t>
            </a:r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74425F27-5B05-47DA-AF70-189913D84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76058"/>
              </p:ext>
            </p:extLst>
          </p:nvPr>
        </p:nvGraphicFramePr>
        <p:xfrm>
          <a:off x="3695355" y="5475068"/>
          <a:ext cx="15224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66400" progId="Equation.DSMT4">
                  <p:embed/>
                </p:oleObj>
              </mc:Choice>
              <mc:Fallback>
                <p:oleObj name="Equation" r:id="rId4" imgW="812520" imgH="26640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3B64CE26-B057-4740-85EF-DBE1C0FDC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355" y="5475068"/>
                        <a:ext cx="15224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F0EF86E-292D-4AD7-9B56-F7232A3226D5}"/>
              </a:ext>
            </a:extLst>
          </p:cNvPr>
          <p:cNvCxnSpPr/>
          <p:nvPr/>
        </p:nvCxnSpPr>
        <p:spPr>
          <a:xfrm>
            <a:off x="7553740" y="1292782"/>
            <a:ext cx="0" cy="3397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F09A6D1-79B3-40DE-8D34-2B161F708DAD}"/>
              </a:ext>
            </a:extLst>
          </p:cNvPr>
          <p:cNvCxnSpPr/>
          <p:nvPr/>
        </p:nvCxnSpPr>
        <p:spPr>
          <a:xfrm>
            <a:off x="8739810" y="1292781"/>
            <a:ext cx="0" cy="33977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859FCE-30C0-44CE-822D-C7A9824C6B3A}"/>
              </a:ext>
            </a:extLst>
          </p:cNvPr>
          <p:cNvSpPr txBox="1"/>
          <p:nvPr/>
        </p:nvSpPr>
        <p:spPr>
          <a:xfrm>
            <a:off x="6390525" y="5011520"/>
            <a:ext cx="4522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are designed to have same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operating point: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(variations)</a:t>
            </a:r>
          </a:p>
        </p:txBody>
      </p:sp>
      <p:sp>
        <p:nvSpPr>
          <p:cNvPr id="17" name="Parentesi graffa chiusa 16">
            <a:extLst>
              <a:ext uri="{FF2B5EF4-FFF2-40B4-BE49-F238E27FC236}">
                <a16:creationId xmlns:a16="http://schemas.microsoft.com/office/drawing/2014/main" id="{74FAC5A3-37F8-47E9-AD23-9DAEA07147E6}"/>
              </a:ext>
            </a:extLst>
          </p:cNvPr>
          <p:cNvSpPr/>
          <p:nvPr/>
        </p:nvSpPr>
        <p:spPr>
          <a:xfrm rot="5400000">
            <a:off x="8018705" y="4300297"/>
            <a:ext cx="197735" cy="1071341"/>
          </a:xfrm>
          <a:prstGeom prst="rightBrace">
            <a:avLst>
              <a:gd name="adj1" fmla="val 40061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3DACEB9-941D-4696-ADFA-5CDB095DCD24}"/>
              </a:ext>
            </a:extLst>
          </p:cNvPr>
          <p:cNvCxnSpPr/>
          <p:nvPr/>
        </p:nvCxnSpPr>
        <p:spPr>
          <a:xfrm>
            <a:off x="8226016" y="2416281"/>
            <a:ext cx="0" cy="77724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9F9CEB9-4AC7-4AFE-8BD2-D3761090B5CD}"/>
              </a:ext>
            </a:extLst>
          </p:cNvPr>
          <p:cNvSpPr txBox="1"/>
          <p:nvPr/>
        </p:nvSpPr>
        <p:spPr>
          <a:xfrm>
            <a:off x="8219861" y="241628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B9DE5B5F-DA73-4974-B689-5C2F6916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6241" y="1161407"/>
            <a:ext cx="3771900" cy="3686175"/>
          </a:xfrm>
          <a:prstGeom prst="rect">
            <a:avLst/>
          </a:prstGeom>
        </p:spPr>
      </p:pic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C1D8CE01-3CC1-4834-8CC8-B46F1E9D51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3764"/>
              </p:ext>
            </p:extLst>
          </p:nvPr>
        </p:nvGraphicFramePr>
        <p:xfrm>
          <a:off x="1614754" y="5133929"/>
          <a:ext cx="1598934" cy="10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469800" progId="Equation.DSMT4">
                  <p:embed/>
                </p:oleObj>
              </mc:Choice>
              <mc:Fallback>
                <p:oleObj name="Equation" r:id="rId8" imgW="736560" imgH="469800" progId="Equation.DSMT4">
                  <p:embed/>
                  <p:pic>
                    <p:nvPicPr>
                      <p:cNvPr id="24" name="Object 6">
                        <a:extLst>
                          <a:ext uri="{FF2B5EF4-FFF2-40B4-BE49-F238E27FC236}">
                            <a16:creationId xmlns:a16="http://schemas.microsoft.com/office/drawing/2014/main" id="{AE9A99ED-FEAC-4B8B-8515-2F327AD027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754" y="5133929"/>
                        <a:ext cx="1598934" cy="101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E0825D1B-AFCB-41B1-B6F9-CC2B3D5FE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055" y="109844"/>
            <a:ext cx="1643822" cy="210312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61B9181-9072-4687-8EBC-269244F43C00}"/>
              </a:ext>
            </a:extLst>
          </p:cNvPr>
          <p:cNvSpPr txBox="1"/>
          <p:nvPr/>
        </p:nvSpPr>
        <p:spPr>
          <a:xfrm>
            <a:off x="9728461" y="1853514"/>
            <a:ext cx="223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Here, Ip&gt;&gt;In, then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gp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reduces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3EF70-4BCD-9DAC-F98B-550222C39C50}"/>
              </a:ext>
            </a:extLst>
          </p:cNvPr>
          <p:cNvSpPr txBox="1"/>
          <p:nvPr/>
        </p:nvSpPr>
        <p:spPr>
          <a:xfrm>
            <a:off x="1242863" y="2751554"/>
            <a:ext cx="74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en-U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7" grpId="1" animBg="1"/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20E326E-26EE-493B-B4CB-D41E35ECF0F0}"/>
              </a:ext>
            </a:extLst>
          </p:cNvPr>
          <p:cNvSpPr/>
          <p:nvPr/>
        </p:nvSpPr>
        <p:spPr>
          <a:xfrm>
            <a:off x="5296414" y="1259874"/>
            <a:ext cx="1957825" cy="3769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66BA86-CD08-4CD6-A170-9CB50514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01"/>
            <a:ext cx="10515600" cy="662397"/>
          </a:xfrm>
        </p:spPr>
        <p:txBody>
          <a:bodyPr/>
          <a:lstStyle/>
          <a:p>
            <a:r>
              <a:rPr lang="en-US" dirty="0"/>
              <a:t>First stage: folded cascode for improved gain and larger swing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381D8-CDCF-43E2-9514-3FBF4D195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01633B-8F3D-4036-8D22-8FC737C2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C1D1C9A-D129-4AC7-9B0D-D08CFC19B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285" y="1259874"/>
            <a:ext cx="4552950" cy="461010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A716880-AD7F-41AD-B17F-E468A407C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6414" y="1326838"/>
            <a:ext cx="6591300" cy="4610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B2D21F-76CB-4C77-BD1A-BD8D83BC3F0A}"/>
              </a:ext>
            </a:extLst>
          </p:cNvPr>
          <p:cNvSpPr txBox="1"/>
          <p:nvPr/>
        </p:nvSpPr>
        <p:spPr>
          <a:xfrm>
            <a:off x="5675243" y="857681"/>
            <a:ext cx="60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Folded cascode with rail-to-rail input range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0C99EE-1450-40BA-AE7D-079D1906B0FE}"/>
              </a:ext>
            </a:extLst>
          </p:cNvPr>
          <p:cNvSpPr txBox="1"/>
          <p:nvPr/>
        </p:nvSpPr>
        <p:spPr>
          <a:xfrm>
            <a:off x="722891" y="773498"/>
            <a:ext cx="60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n-input folded cascode</a:t>
            </a:r>
          </a:p>
        </p:txBody>
      </p:sp>
    </p:spTree>
    <p:extLst>
      <p:ext uri="{BB962C8B-B14F-4D97-AF65-F5344CB8AC3E}">
        <p14:creationId xmlns:p14="http://schemas.microsoft.com/office/powerpoint/2010/main" val="14274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73A96-6B38-414A-B9F8-59A7D9F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High performance - two-stage CMOS op-amp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5D496B-9D7D-411C-AA73-E30E7319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F9A562-CD03-4AB3-AEEF-29656AE6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876F04D-14E5-41EF-99FC-A193CE8C8903}"/>
                  </a:ext>
                </a:extLst>
              </p:cNvPr>
              <p:cNvSpPr txBox="1"/>
              <p:nvPr/>
            </p:nvSpPr>
            <p:spPr>
              <a:xfrm>
                <a:off x="341245" y="754006"/>
                <a:ext cx="3764280" cy="1260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 gain: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≈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Class-AB output stage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Rail-to-Rail input range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6876F04D-14E5-41EF-99FC-A193CE8C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45" y="754006"/>
                <a:ext cx="3764280" cy="1260602"/>
              </a:xfrm>
              <a:prstGeom prst="rect">
                <a:avLst/>
              </a:prstGeom>
              <a:blipFill>
                <a:blip r:embed="rId3"/>
                <a:stretch>
                  <a:fillRect l="-2269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15CDEF-DC8F-46D3-96B8-7E24C35597D6}"/>
              </a:ext>
            </a:extLst>
          </p:cNvPr>
          <p:cNvSpPr txBox="1"/>
          <p:nvPr/>
        </p:nvSpPr>
        <p:spPr>
          <a:xfrm>
            <a:off x="238540" y="2940764"/>
            <a:ext cx="4071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M22-M23 and M33-M34 produce the gate bias for M24 and M35, respectively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EE22DC-5DF9-44D2-8F03-16F64DE605F6}"/>
              </a:ext>
            </a:extLst>
          </p:cNvPr>
          <p:cNvSpPr txBox="1"/>
          <p:nvPr/>
        </p:nvSpPr>
        <p:spPr>
          <a:xfrm>
            <a:off x="238540" y="2123743"/>
            <a:ext cx="345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M24 and M35 form the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Monticelli's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D9CA8D-DDCC-404D-A5AA-3563D02A4CE0}"/>
              </a:ext>
            </a:extLst>
          </p:cNvPr>
          <p:cNvSpPr txBox="1"/>
          <p:nvPr/>
        </p:nvSpPr>
        <p:spPr>
          <a:xfrm>
            <a:off x="238540" y="3920946"/>
            <a:ext cx="499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quiescent conditions, we design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M23 and M34 to make: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GS23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GS34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C50402F-DA3A-460C-A9D5-A23A60A25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8110" y="553958"/>
            <a:ext cx="7719527" cy="5051802"/>
          </a:xfrm>
          <a:prstGeom prst="rect">
            <a:avLst/>
          </a:prstGeom>
        </p:spPr>
      </p:pic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86A6549B-8774-4017-90C1-92FCCB887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905091"/>
              </p:ext>
            </p:extLst>
          </p:nvPr>
        </p:nvGraphicFramePr>
        <p:xfrm>
          <a:off x="624772" y="5151973"/>
          <a:ext cx="15986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57200" progId="Equation.DSMT4">
                  <p:embed/>
                </p:oleObj>
              </mc:Choice>
              <mc:Fallback>
                <p:oleObj name="Equation" r:id="rId6" imgW="736560" imgH="457200" progId="Equation.DSMT4">
                  <p:embed/>
                  <p:pic>
                    <p:nvPicPr>
                      <p:cNvPr id="23" name="Object 6">
                        <a:extLst>
                          <a:ext uri="{FF2B5EF4-FFF2-40B4-BE49-F238E27FC236}">
                            <a16:creationId xmlns:a16="http://schemas.microsoft.com/office/drawing/2014/main" id="{C1D8CE01-3CC1-4834-8CC8-B46F1E9D5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72" y="5151973"/>
                        <a:ext cx="15986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AEC7DF2-12A5-45DD-BD8E-723885121D6D}"/>
              </a:ext>
            </a:extLst>
          </p:cNvPr>
          <p:cNvSpPr txBox="1"/>
          <p:nvPr/>
        </p:nvSpPr>
        <p:spPr>
          <a:xfrm>
            <a:off x="2402451" y="5046315"/>
            <a:ext cx="277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simplify setting of M1,M2 quiescent current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683294-A4D6-4BEB-AB64-70CBD4019873}"/>
              </a:ext>
            </a:extLst>
          </p:cNvPr>
          <p:cNvSpPr txBox="1"/>
          <p:nvPr/>
        </p:nvSpPr>
        <p:spPr>
          <a:xfrm>
            <a:off x="5778461" y="5675273"/>
            <a:ext cx="6520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1400" dirty="0">
                <a:latin typeface="Arial" panose="020B0604020202020204" pitchFamily="34" charset="0"/>
              </a:rPr>
              <a:t>R. </a:t>
            </a:r>
            <a:r>
              <a:rPr lang="it-IT" altLang="en-US" sz="1400" dirty="0" err="1">
                <a:latin typeface="Arial" panose="020B0604020202020204" pitchFamily="34" charset="0"/>
              </a:rPr>
              <a:t>Hogervorst</a:t>
            </a:r>
            <a:r>
              <a:rPr lang="it-IT" altLang="en-US" sz="1400" dirty="0">
                <a:latin typeface="Arial" panose="020B0604020202020204" pitchFamily="34" charset="0"/>
              </a:rPr>
              <a:t> et al., “</a:t>
            </a:r>
            <a:r>
              <a:rPr lang="en-US" altLang="en-US" sz="1400" dirty="0">
                <a:latin typeface="Arial" panose="020B0604020202020204" pitchFamily="34" charset="0"/>
              </a:rPr>
              <a:t>A Compact Power-Efficient 3 V CMOS Rail-to-Rail Input/Output Operational Amplifier for VLSI Cell Libraries”, IEEE JSSC, 1994</a:t>
            </a:r>
            <a:endParaRPr lang="it-IT" altLang="en-US" sz="1400" dirty="0">
              <a:latin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4355A65F-2B34-4C66-B8E6-637119E001A6}"/>
              </a:ext>
            </a:extLst>
          </p:cNvPr>
          <p:cNvSpPr/>
          <p:nvPr/>
        </p:nvSpPr>
        <p:spPr>
          <a:xfrm>
            <a:off x="131760" y="4815957"/>
            <a:ext cx="225514" cy="914400"/>
          </a:xfrm>
          <a:custGeom>
            <a:avLst/>
            <a:gdLst>
              <a:gd name="connsiteX0" fmla="*/ 76427 w 225514"/>
              <a:gd name="connsiteY0" fmla="*/ 0 h 914400"/>
              <a:gd name="connsiteX1" fmla="*/ 6853 w 225514"/>
              <a:gd name="connsiteY1" fmla="*/ 506895 h 914400"/>
              <a:gd name="connsiteX2" fmla="*/ 225514 w 225514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514" h="914400">
                <a:moveTo>
                  <a:pt x="76427" y="0"/>
                </a:moveTo>
                <a:cubicBezTo>
                  <a:pt x="29216" y="177247"/>
                  <a:pt x="-17995" y="354495"/>
                  <a:pt x="6853" y="506895"/>
                </a:cubicBezTo>
                <a:cubicBezTo>
                  <a:pt x="31701" y="659295"/>
                  <a:pt x="128607" y="786847"/>
                  <a:pt x="225514" y="91440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67E622D0-043A-19AE-0DBA-0B52D2ED8F3A}"/>
              </a:ext>
            </a:extLst>
          </p:cNvPr>
          <p:cNvSpPr txBox="1"/>
          <p:nvPr/>
        </p:nvSpPr>
        <p:spPr>
          <a:xfrm>
            <a:off x="4496844" y="4653647"/>
            <a:ext cx="224276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2V</a:t>
            </a:r>
            <a:r>
              <a:rPr lang="en-US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+V</a:t>
            </a:r>
            <a:r>
              <a:rPr lang="en-US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DSAT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 1.5 V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4231C7-FEC0-4F09-9410-4DCD5716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43"/>
            <a:ext cx="10515600" cy="662397"/>
          </a:xfrm>
        </p:spPr>
        <p:txBody>
          <a:bodyPr/>
          <a:lstStyle/>
          <a:p>
            <a:r>
              <a:rPr lang="en-US" dirty="0"/>
              <a:t>Commercial products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4E7D94-F79F-4A89-8404-5B7BED66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E0C7B0-33C5-49CC-8619-3F3D2A15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2DF652-0A00-4A2E-844C-4B0F2EC1F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06" y="710885"/>
            <a:ext cx="6229717" cy="54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68EA3E-62A5-4DF2-A6A4-0E538863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52137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Improved topologies</a:t>
            </a:r>
            <a:br>
              <a:rPr lang="en-US" dirty="0"/>
            </a:br>
            <a:r>
              <a:rPr lang="en-US" dirty="0"/>
              <a:t>(better performances, but greater complexity)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601BE3-5A23-47FF-A0EE-9EBCDCCF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FD8517-C05F-4AEB-8F54-D49CD0B2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2F295DD-3390-4633-8954-D3FBC7248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0877" y="1921799"/>
            <a:ext cx="5060674" cy="12096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B12959-EABE-4ACE-B878-099987532A54}"/>
              </a:ext>
            </a:extLst>
          </p:cNvPr>
          <p:cNvSpPr txBox="1"/>
          <p:nvPr/>
        </p:nvSpPr>
        <p:spPr>
          <a:xfrm>
            <a:off x="2764174" y="351873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Cascode stages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FB93BA-78A4-4833-A955-F3DCCB33489E}"/>
              </a:ext>
            </a:extLst>
          </p:cNvPr>
          <p:cNvSpPr txBox="1"/>
          <p:nvPr/>
        </p:nvSpPr>
        <p:spPr>
          <a:xfrm>
            <a:off x="6048395" y="3505485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 AB stages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85439FF6-9289-47F5-A3C2-65100307B77A}"/>
              </a:ext>
            </a:extLst>
          </p:cNvPr>
          <p:cNvSpPr/>
          <p:nvPr/>
        </p:nvSpPr>
        <p:spPr>
          <a:xfrm>
            <a:off x="4413656" y="2924741"/>
            <a:ext cx="441960" cy="59399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85A4A3BA-9E97-485B-BE49-53CABB0CDFEA}"/>
              </a:ext>
            </a:extLst>
          </p:cNvPr>
          <p:cNvSpPr/>
          <p:nvPr/>
        </p:nvSpPr>
        <p:spPr>
          <a:xfrm>
            <a:off x="6490354" y="2924742"/>
            <a:ext cx="441960" cy="593993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E264273-FA9E-4E30-8ED4-AEFD23A0806D}"/>
              </a:ext>
            </a:extLst>
          </p:cNvPr>
          <p:cNvSpPr txBox="1"/>
          <p:nvPr/>
        </p:nvSpPr>
        <p:spPr>
          <a:xfrm>
            <a:off x="1929781" y="4154882"/>
            <a:ext cx="364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Larger gain, simpler Rail-to-Rail input stages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5DDEA0-989E-4F63-8213-872571F6853C}"/>
              </a:ext>
            </a:extLst>
          </p:cNvPr>
          <p:cNvSpPr txBox="1"/>
          <p:nvPr/>
        </p:nvSpPr>
        <p:spPr>
          <a:xfrm>
            <a:off x="6688475" y="4148756"/>
            <a:ext cx="364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output current with small quiescent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5641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con angoli arrotondati 6">
            <a:extLst>
              <a:ext uri="{FF2B5EF4-FFF2-40B4-BE49-F238E27FC236}">
                <a16:creationId xmlns:a16="http://schemas.microsoft.com/office/drawing/2014/main" id="{192C7AC5-01A0-0169-9E50-CCDDA3395FFB}"/>
              </a:ext>
            </a:extLst>
          </p:cNvPr>
          <p:cNvSpPr/>
          <p:nvPr/>
        </p:nvSpPr>
        <p:spPr>
          <a:xfrm>
            <a:off x="8777222" y="1069098"/>
            <a:ext cx="1760572" cy="3102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A1C87E3-9500-4FF6-91D1-B43EF5DADD28}"/>
              </a:ext>
            </a:extLst>
          </p:cNvPr>
          <p:cNvSpPr/>
          <p:nvPr/>
        </p:nvSpPr>
        <p:spPr>
          <a:xfrm>
            <a:off x="2667000" y="1156934"/>
            <a:ext cx="1068474" cy="21501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9E0627-9E16-4446-8AE3-A43658A3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32"/>
            <a:ext cx="10515600" cy="662397"/>
          </a:xfrm>
        </p:spPr>
        <p:txBody>
          <a:bodyPr/>
          <a:lstStyle/>
          <a:p>
            <a:r>
              <a:rPr lang="en-US" dirty="0"/>
              <a:t>Class-AB output stages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340D25-1EC7-4F78-8EC3-6B08EB23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4518E0-059A-4546-A67F-5934F08C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0A49783-56E6-4A39-A301-CF911E454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013" y="1180070"/>
            <a:ext cx="3193461" cy="212701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0690AD0-5C72-4830-BEE7-9C838023C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4842" y="945126"/>
            <a:ext cx="5088532" cy="3303885"/>
          </a:xfrm>
          <a:prstGeom prst="rect">
            <a:avLst/>
          </a:prstGeom>
        </p:spPr>
      </p:pic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AAC6568A-18A6-43D6-B93C-D4BA09BD8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38516"/>
              </p:ext>
            </p:extLst>
          </p:nvPr>
        </p:nvGraphicFramePr>
        <p:xfrm>
          <a:off x="4911065" y="5260666"/>
          <a:ext cx="3582353" cy="5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25612" name="Object 5">
                        <a:extLst>
                          <a:ext uri="{FF2B5EF4-FFF2-40B4-BE49-F238E27FC236}">
                            <a16:creationId xmlns:a16="http://schemas.microsoft.com/office/drawing/2014/main" id="{DC16E940-56AF-4E1F-8CD2-5FD222C88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65" y="5260666"/>
                        <a:ext cx="3582353" cy="576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14179E-19E4-443B-9B30-C0D75D7A74F8}"/>
              </a:ext>
            </a:extLst>
          </p:cNvPr>
          <p:cNvSpPr txBox="1"/>
          <p:nvPr/>
        </p:nvSpPr>
        <p:spPr>
          <a:xfrm>
            <a:off x="7391400" y="56779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EA905F33-ECCD-4AAD-B3AB-2AEE8BBE72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1921"/>
              </p:ext>
            </p:extLst>
          </p:nvPr>
        </p:nvGraphicFramePr>
        <p:xfrm>
          <a:off x="895436" y="3930341"/>
          <a:ext cx="28400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AAC6568A-18A6-43D6-B93C-D4BA09BD8C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436" y="3930341"/>
                        <a:ext cx="2840038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0E887685-0450-49A8-96BE-102EACE863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17337"/>
              </p:ext>
            </p:extLst>
          </p:nvPr>
        </p:nvGraphicFramePr>
        <p:xfrm>
          <a:off x="838200" y="5052795"/>
          <a:ext cx="332263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393480" progId="Equation.DSMT4">
                  <p:embed/>
                </p:oleObj>
              </mc:Choice>
              <mc:Fallback>
                <p:oleObj name="Equation" r:id="rId10" imgW="1307880" imgH="39348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EA905F33-ECCD-4AAD-B3AB-2AEE8BBE7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2795"/>
                        <a:ext cx="332263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5F10D3-BB00-4449-8B97-594D98AB4E08}"/>
              </a:ext>
            </a:extLst>
          </p:cNvPr>
          <p:cNvSpPr txBox="1"/>
          <p:nvPr/>
        </p:nvSpPr>
        <p:spPr>
          <a:xfrm>
            <a:off x="4404360" y="4249011"/>
            <a:ext cx="673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depend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while 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short circuit current depends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3BB7E84-E2BF-435D-863F-F3CC79627724}"/>
              </a:ext>
            </a:extLst>
          </p:cNvPr>
          <p:cNvSpPr txBox="1"/>
          <p:nvPr/>
        </p:nvSpPr>
        <p:spPr>
          <a:xfrm>
            <a:off x="8991495" y="5338719"/>
            <a:ext cx="19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PSRR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F9FB11-FFA1-3EAB-670D-CA6167E7503D}"/>
                  </a:ext>
                </a:extLst>
              </p:cNvPr>
              <p:cNvSpPr txBox="1"/>
              <p:nvPr/>
            </p:nvSpPr>
            <p:spPr>
              <a:xfrm>
                <a:off x="5275052" y="2379738"/>
                <a:ext cx="6646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𝑏𝑖𝑎𝑠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F9FB11-FFA1-3EAB-670D-CA6167E7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52" y="2379738"/>
                <a:ext cx="664605" cy="307777"/>
              </a:xfrm>
              <a:prstGeom prst="rect">
                <a:avLst/>
              </a:prstGeom>
              <a:blipFill>
                <a:blip r:embed="rId12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2C6862B6-695E-25AF-E91C-DAB9FF4395B5}"/>
              </a:ext>
            </a:extLst>
          </p:cNvPr>
          <p:cNvSpPr/>
          <p:nvPr/>
        </p:nvSpPr>
        <p:spPr>
          <a:xfrm>
            <a:off x="4160838" y="2117988"/>
            <a:ext cx="909386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EB2DA-26A7-7A9A-D28C-3BB7758E5A40}"/>
              </a:ext>
            </a:extLst>
          </p:cNvPr>
          <p:cNvSpPr txBox="1"/>
          <p:nvPr/>
        </p:nvSpPr>
        <p:spPr>
          <a:xfrm>
            <a:off x="607342" y="3460246"/>
            <a:ext cx="319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Quiescent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3" grpId="0"/>
      <p:bldP spid="15" grpId="0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ADFA83-00E5-446A-B6DC-26F52813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0A0791-5AF6-40F0-AA20-F4940D5F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D5AE774-7E1C-4D9F-808C-105AF5DBA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339" y="1493520"/>
            <a:ext cx="4684505" cy="30415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9E8499-8F6D-426E-9851-E33F73BB5EFA}"/>
              </a:ext>
            </a:extLst>
          </p:cNvPr>
          <p:cNvSpPr txBox="1"/>
          <p:nvPr/>
        </p:nvSpPr>
        <p:spPr>
          <a:xfrm>
            <a:off x="6324600" y="1493520"/>
            <a:ext cx="485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want to save this solution, we need to adapt both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changes, and guarantee that:</a:t>
            </a: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B5CE2124-CB84-4872-AC77-EF199AD3D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03969"/>
              </p:ext>
            </p:extLst>
          </p:nvPr>
        </p:nvGraphicFramePr>
        <p:xfrm>
          <a:off x="7547928" y="3063180"/>
          <a:ext cx="14843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EA905F33-ECCD-4AAD-B3AB-2AEE8BBE72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928" y="3063180"/>
                        <a:ext cx="14843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99C83B-CBD0-4D64-9D37-4B9FD1BC66CC}"/>
              </a:ext>
            </a:extLst>
          </p:cNvPr>
          <p:cNvSpPr txBox="1"/>
          <p:nvPr/>
        </p:nvSpPr>
        <p:spPr>
          <a:xfrm>
            <a:off x="7198348" y="3639442"/>
            <a:ext cx="443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always valid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ED1FD509-F1B0-4FB1-A829-4B329C59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Op-amps with class- AB output stages</a:t>
            </a:r>
          </a:p>
        </p:txBody>
      </p:sp>
    </p:spTree>
    <p:extLst>
      <p:ext uri="{BB962C8B-B14F-4D97-AF65-F5344CB8AC3E}">
        <p14:creationId xmlns:p14="http://schemas.microsoft.com/office/powerpoint/2010/main" val="399335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202A6FB-A967-4C6E-969E-92A96AB6DA52}"/>
              </a:ext>
            </a:extLst>
          </p:cNvPr>
          <p:cNvSpPr/>
          <p:nvPr/>
        </p:nvSpPr>
        <p:spPr>
          <a:xfrm>
            <a:off x="4944675" y="1701499"/>
            <a:ext cx="1068474" cy="347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1155701" y="1701499"/>
            <a:ext cx="1068474" cy="34759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0074A1-A251-46B3-BBBC-6E04FEEF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Op-amps with class- AB output stages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0F4151-ED88-4897-A7EB-8B7D1F61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145DF0-0FC2-4897-A47A-F0341567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84DCD95-C5A7-458A-B6B2-994346B3E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01" y="1486948"/>
            <a:ext cx="6248400" cy="369046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F40EFD-5372-4BB5-8D87-DDE2054C4DA7}"/>
              </a:ext>
            </a:extLst>
          </p:cNvPr>
          <p:cNvSpPr txBox="1"/>
          <p:nvPr/>
        </p:nvSpPr>
        <p:spPr>
          <a:xfrm>
            <a:off x="886673" y="113255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chain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AA5EF7-D72F-4912-BCF2-F4A979BF2118}"/>
              </a:ext>
            </a:extLst>
          </p:cNvPr>
          <p:cNvSpPr txBox="1"/>
          <p:nvPr/>
        </p:nvSpPr>
        <p:spPr>
          <a:xfrm>
            <a:off x="4675647" y="1132558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shifter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4386178-9459-4875-9291-4E93835AB0BF}"/>
              </a:ext>
            </a:extLst>
          </p:cNvPr>
          <p:cNvCxnSpPr/>
          <p:nvPr/>
        </p:nvCxnSpPr>
        <p:spPr>
          <a:xfrm>
            <a:off x="886673" y="275844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C606D5-2CC1-429C-84D6-E72E89432C80}"/>
              </a:ext>
            </a:extLst>
          </p:cNvPr>
          <p:cNvSpPr txBox="1"/>
          <p:nvPr/>
        </p:nvSpPr>
        <p:spPr>
          <a:xfrm>
            <a:off x="388933" y="2873203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68E819A7-4AED-4946-B5D3-4BC68CB8A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18056"/>
              </p:ext>
            </p:extLst>
          </p:nvPr>
        </p:nvGraphicFramePr>
        <p:xfrm>
          <a:off x="7672398" y="2950879"/>
          <a:ext cx="35433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253800" progId="Equation.DSMT4">
                  <p:embed/>
                </p:oleObj>
              </mc:Choice>
              <mc:Fallback>
                <p:oleObj name="Equation" r:id="rId4" imgW="1562040" imgH="253800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C68A3244-53A3-4723-9891-56D22EC3B5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98" y="2950879"/>
                        <a:ext cx="35433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4C7A3CE5-B12E-485C-ABA1-292B8598D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843027"/>
              </p:ext>
            </p:extLst>
          </p:nvPr>
        </p:nvGraphicFramePr>
        <p:xfrm>
          <a:off x="7672398" y="3727957"/>
          <a:ext cx="37734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63560" imgH="253800" progId="Equation.DSMT4">
                  <p:embed/>
                </p:oleObj>
              </mc:Choice>
              <mc:Fallback>
                <p:oleObj name="Equation" r:id="rId6" imgW="1663560" imgH="2538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68E819A7-4AED-4946-B5D3-4BC68CB8A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98" y="3727957"/>
                        <a:ext cx="377348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>
            <a:extLst>
              <a:ext uri="{FF2B5EF4-FFF2-40B4-BE49-F238E27FC236}">
                <a16:creationId xmlns:a16="http://schemas.microsoft.com/office/drawing/2014/main" id="{E462A3D5-9ACC-4F8A-80C9-1E80C832C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57664"/>
              </p:ext>
            </p:extLst>
          </p:nvPr>
        </p:nvGraphicFramePr>
        <p:xfrm>
          <a:off x="8930589" y="4931490"/>
          <a:ext cx="13033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31640" progId="Equation.DSMT4">
                  <p:embed/>
                </p:oleObj>
              </mc:Choice>
              <mc:Fallback>
                <p:oleObj name="Equation" r:id="rId8" imgW="672840" imgH="431640" progId="Equation.DSMT4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9DF1C128-1D3E-4263-A5F5-D0B0511D5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589" y="4931490"/>
                        <a:ext cx="1303337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03B33647-7628-4177-B7F5-FB7E7D389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22639"/>
              </p:ext>
            </p:extLst>
          </p:nvPr>
        </p:nvGraphicFramePr>
        <p:xfrm>
          <a:off x="10601334" y="4888145"/>
          <a:ext cx="12287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431640" progId="Equation.DSMT4">
                  <p:embed/>
                </p:oleObj>
              </mc:Choice>
              <mc:Fallback>
                <p:oleObj name="Equation" r:id="rId10" imgW="634680" imgH="431640" progId="Equation.DSMT4">
                  <p:embed/>
                  <p:pic>
                    <p:nvPicPr>
                      <p:cNvPr id="18" name="Object 5">
                        <a:extLst>
                          <a:ext uri="{FF2B5EF4-FFF2-40B4-BE49-F238E27FC236}">
                            <a16:creationId xmlns:a16="http://schemas.microsoft.com/office/drawing/2014/main" id="{E462A3D5-9ACC-4F8A-80C9-1E80C832C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1334" y="4888145"/>
                        <a:ext cx="12287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7C7F159B-6374-48BB-8588-E6C78BB85A17}"/>
              </a:ext>
            </a:extLst>
          </p:cNvPr>
          <p:cNvSpPr/>
          <p:nvPr/>
        </p:nvSpPr>
        <p:spPr>
          <a:xfrm>
            <a:off x="7853691" y="826223"/>
            <a:ext cx="3077380" cy="180797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BC390529-861A-441F-B9A0-F3902F224184}"/>
              </a:ext>
            </a:extLst>
          </p:cNvPr>
          <p:cNvSpPr/>
          <p:nvPr/>
        </p:nvSpPr>
        <p:spPr>
          <a:xfrm>
            <a:off x="8884355" y="4733002"/>
            <a:ext cx="1349571" cy="117577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B7500D6A-6D96-4E30-A72F-2820DC5017F9}"/>
              </a:ext>
            </a:extLst>
          </p:cNvPr>
          <p:cNvSpPr/>
          <p:nvPr/>
        </p:nvSpPr>
        <p:spPr>
          <a:xfrm>
            <a:off x="10540912" y="4768738"/>
            <a:ext cx="1349571" cy="117577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0FE3D45A-3337-4240-A2F7-7583453FF552}"/>
              </a:ext>
            </a:extLst>
          </p:cNvPr>
          <p:cNvGrpSpPr/>
          <p:nvPr/>
        </p:nvGrpSpPr>
        <p:grpSpPr>
          <a:xfrm rot="3273853">
            <a:off x="9728462" y="3605358"/>
            <a:ext cx="444499" cy="127000"/>
            <a:chOff x="9728462" y="3605358"/>
            <a:chExt cx="444499" cy="127000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80C11A63-5E5C-4A7D-9239-A342DB0C48E9}"/>
                </a:ext>
              </a:extLst>
            </p:cNvPr>
            <p:cNvCxnSpPr/>
            <p:nvPr/>
          </p:nvCxnSpPr>
          <p:spPr>
            <a:xfrm>
              <a:off x="9728462" y="3605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645A8EFA-B1EC-4790-9FBE-F4D137E659E0}"/>
                </a:ext>
              </a:extLst>
            </p:cNvPr>
            <p:cNvCxnSpPr/>
            <p:nvPr/>
          </p:nvCxnSpPr>
          <p:spPr>
            <a:xfrm>
              <a:off x="9728462" y="3732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BDD075E-B5FF-4903-B6BE-AEA674BF51C8}"/>
              </a:ext>
            </a:extLst>
          </p:cNvPr>
          <p:cNvGrpSpPr/>
          <p:nvPr/>
        </p:nvGrpSpPr>
        <p:grpSpPr>
          <a:xfrm rot="3273853">
            <a:off x="10785942" y="3618955"/>
            <a:ext cx="444499" cy="127000"/>
            <a:chOff x="9728462" y="3605358"/>
            <a:chExt cx="444499" cy="127000"/>
          </a:xfrm>
        </p:grpSpPr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649E25C9-89FF-45D6-8FF2-FBF9B349917F}"/>
                </a:ext>
              </a:extLst>
            </p:cNvPr>
            <p:cNvCxnSpPr/>
            <p:nvPr/>
          </p:nvCxnSpPr>
          <p:spPr>
            <a:xfrm>
              <a:off x="9728462" y="3605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839B6C58-DE74-4F7C-A826-3C959FC5F11A}"/>
                </a:ext>
              </a:extLst>
            </p:cNvPr>
            <p:cNvCxnSpPr/>
            <p:nvPr/>
          </p:nvCxnSpPr>
          <p:spPr>
            <a:xfrm>
              <a:off x="9728462" y="3732358"/>
              <a:ext cx="4444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ccia in giù 32">
            <a:extLst>
              <a:ext uri="{FF2B5EF4-FFF2-40B4-BE49-F238E27FC236}">
                <a16:creationId xmlns:a16="http://schemas.microsoft.com/office/drawing/2014/main" id="{43D6F99C-27F4-4927-8DC5-C17D34094F40}"/>
              </a:ext>
            </a:extLst>
          </p:cNvPr>
          <p:cNvSpPr/>
          <p:nvPr/>
        </p:nvSpPr>
        <p:spPr>
          <a:xfrm>
            <a:off x="9770115" y="4294492"/>
            <a:ext cx="257717" cy="3621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ccia in giù 33">
            <a:extLst>
              <a:ext uri="{FF2B5EF4-FFF2-40B4-BE49-F238E27FC236}">
                <a16:creationId xmlns:a16="http://schemas.microsoft.com/office/drawing/2014/main" id="{EF9E0C3C-5A88-469A-B148-EE0B8CFCD263}"/>
              </a:ext>
            </a:extLst>
          </p:cNvPr>
          <p:cNvSpPr/>
          <p:nvPr/>
        </p:nvSpPr>
        <p:spPr>
          <a:xfrm>
            <a:off x="10907440" y="4273018"/>
            <a:ext cx="257717" cy="3621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5">
            <a:extLst>
              <a:ext uri="{FF2B5EF4-FFF2-40B4-BE49-F238E27FC236}">
                <a16:creationId xmlns:a16="http://schemas.microsoft.com/office/drawing/2014/main" id="{49FEFB7D-C3C9-4F16-B78D-B1A343E4D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438837"/>
              </p:ext>
            </p:extLst>
          </p:nvPr>
        </p:nvGraphicFramePr>
        <p:xfrm>
          <a:off x="6483552" y="5367501"/>
          <a:ext cx="1930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253800" progId="Equation.DSMT4">
                  <p:embed/>
                </p:oleObj>
              </mc:Choice>
              <mc:Fallback>
                <p:oleObj name="Equation" r:id="rId12" imgW="850680" imgH="253800" progId="Equation.DSMT4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68E819A7-4AED-4946-B5D3-4BC68CB8A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552" y="5367501"/>
                        <a:ext cx="1930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86653491-2568-4155-8505-6941698271C5}"/>
              </a:ext>
            </a:extLst>
          </p:cNvPr>
          <p:cNvSpPr/>
          <p:nvPr/>
        </p:nvSpPr>
        <p:spPr>
          <a:xfrm rot="5400000">
            <a:off x="5683331" y="5438551"/>
            <a:ext cx="331754" cy="4871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120DCF86-DEBA-B2E2-B71C-F599CEC97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63117"/>
              </p:ext>
            </p:extLst>
          </p:nvPr>
        </p:nvGraphicFramePr>
        <p:xfrm>
          <a:off x="7985125" y="1778000"/>
          <a:ext cx="28225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880" imgH="393480" progId="Equation.DSMT4">
                  <p:embed/>
                </p:oleObj>
              </mc:Choice>
              <mc:Fallback>
                <p:oleObj name="Equation" r:id="rId14" imgW="1307880" imgH="39348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0E887685-0450-49A8-96BE-102EACE863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1778000"/>
                        <a:ext cx="28225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89EC14F0-48D7-D454-944E-783DE2FBA3D6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116681" y="898749"/>
            <a:ext cx="2350434" cy="8557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DCC6A85-AF92-F903-3F03-DEBE0BD952F0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3638727" y="5201108"/>
            <a:ext cx="1566089" cy="867848"/>
          </a:xfrm>
          <a:prstGeom prst="rect">
            <a:avLst/>
          </a:prstGeom>
        </p:spPr>
      </p:pic>
      <p:sp>
        <p:nvSpPr>
          <p:cNvPr id="10" name="CasellaDiTesto 12">
            <a:extLst>
              <a:ext uri="{FF2B5EF4-FFF2-40B4-BE49-F238E27FC236}">
                <a16:creationId xmlns:a16="http://schemas.microsoft.com/office/drawing/2014/main" id="{9AF83C8B-D4D7-837F-2DBC-4F88E7D21E0D}"/>
              </a:ext>
            </a:extLst>
          </p:cNvPr>
          <p:cNvSpPr txBox="1"/>
          <p:nvPr/>
        </p:nvSpPr>
        <p:spPr>
          <a:xfrm>
            <a:off x="1077366" y="5480511"/>
            <a:ext cx="19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PSRR</a:t>
            </a:r>
          </a:p>
        </p:txBody>
      </p:sp>
    </p:spTree>
    <p:extLst>
      <p:ext uri="{BB962C8B-B14F-4D97-AF65-F5344CB8AC3E}">
        <p14:creationId xmlns:p14="http://schemas.microsoft.com/office/powerpoint/2010/main" val="9747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3" grpId="0" animBg="1"/>
      <p:bldP spid="34" grpId="0" animBg="1"/>
      <p:bldP spid="40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2599670" y="4574837"/>
            <a:ext cx="1936687" cy="98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9283166" y="883037"/>
            <a:ext cx="1936687" cy="3283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2D83FA-FF44-4A23-9087-0EC487A6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ADA8AE-8FBC-4CFD-984D-C32D79B8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A72221-8155-4BDA-9453-471F1BC2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037" y="775829"/>
            <a:ext cx="5740843" cy="339068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908C527F-C973-4A4A-BC08-E9ACB638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Op-amps with class- AB output stages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13" y="4439889"/>
            <a:ext cx="4296416" cy="11313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64242" y="5730863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84386178-9459-4875-9291-4E93835AB0BF}"/>
              </a:ext>
            </a:extLst>
          </p:cNvPr>
          <p:cNvCxnSpPr/>
          <p:nvPr/>
        </p:nvCxnSpPr>
        <p:spPr>
          <a:xfrm flipV="1">
            <a:off x="2530312" y="5172918"/>
            <a:ext cx="661470" cy="570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070922" y="50097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stage</a:t>
            </a:r>
          </a:p>
        </p:txBody>
      </p:sp>
      <p:sp>
        <p:nvSpPr>
          <p:cNvPr id="13" name="Rettangolo con angoli arrotondati 5">
            <a:extLst>
              <a:ext uri="{FF2B5EF4-FFF2-40B4-BE49-F238E27FC236}">
                <a16:creationId xmlns:a16="http://schemas.microsoft.com/office/drawing/2014/main" id="{F63B5088-8093-49CB-A169-66F29F0450BD}"/>
              </a:ext>
            </a:extLst>
          </p:cNvPr>
          <p:cNvSpPr/>
          <p:nvPr/>
        </p:nvSpPr>
        <p:spPr>
          <a:xfrm>
            <a:off x="9315489" y="883037"/>
            <a:ext cx="1068474" cy="3283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7632480" y="4853038"/>
            <a:ext cx="3252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Voltage shifter: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additional singularities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    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8658824" y="5696505"/>
            <a:ext cx="311454" cy="2987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/>
          <p:nvPr/>
        </p:nvCxnSpPr>
        <p:spPr>
          <a:xfrm flipH="1">
            <a:off x="10568005" y="621039"/>
            <a:ext cx="162962" cy="425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con angoli arrotondati 5">
            <a:extLst>
              <a:ext uri="{FF2B5EF4-FFF2-40B4-BE49-F238E27FC236}">
                <a16:creationId xmlns:a16="http://schemas.microsoft.com/office/drawing/2014/main" id="{5F6F29A1-6599-8B93-90A7-A4612A82A49F}"/>
              </a:ext>
            </a:extLst>
          </p:cNvPr>
          <p:cNvSpPr/>
          <p:nvPr/>
        </p:nvSpPr>
        <p:spPr>
          <a:xfrm>
            <a:off x="3453320" y="1084240"/>
            <a:ext cx="1385110" cy="31026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7">
            <a:extLst>
              <a:ext uri="{FF2B5EF4-FFF2-40B4-BE49-F238E27FC236}">
                <a16:creationId xmlns:a16="http://schemas.microsoft.com/office/drawing/2014/main" id="{CF935FB1-FAC4-C308-A45E-DDAE386034D9}"/>
              </a:ext>
            </a:extLst>
          </p:cNvPr>
          <p:cNvCxnSpPr/>
          <p:nvPr/>
        </p:nvCxnSpPr>
        <p:spPr>
          <a:xfrm flipH="1">
            <a:off x="4371256" y="900065"/>
            <a:ext cx="162962" cy="42551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4">
            <a:extLst>
              <a:ext uri="{FF2B5EF4-FFF2-40B4-BE49-F238E27FC236}">
                <a16:creationId xmlns:a16="http://schemas.microsoft.com/office/drawing/2014/main" id="{E7CB6913-0E38-753A-3B8E-B494F6A51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396" y="1013101"/>
            <a:ext cx="4950804" cy="3297491"/>
          </a:xfrm>
          <a:prstGeom prst="rect">
            <a:avLst/>
          </a:prstGeom>
        </p:spPr>
      </p:pic>
      <p:sp>
        <p:nvSpPr>
          <p:cNvPr id="24" name="CasellaDiTesto 10">
            <a:extLst>
              <a:ext uri="{FF2B5EF4-FFF2-40B4-BE49-F238E27FC236}">
                <a16:creationId xmlns:a16="http://schemas.microsoft.com/office/drawing/2014/main" id="{FA06BA27-AE6C-4E5B-6193-78CF2B1FE1AE}"/>
              </a:ext>
            </a:extLst>
          </p:cNvPr>
          <p:cNvSpPr txBox="1"/>
          <p:nvPr/>
        </p:nvSpPr>
        <p:spPr>
          <a:xfrm>
            <a:off x="10021007" y="202892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stage</a:t>
            </a:r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51798FC0-3636-1047-70AA-A096EAE5857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71256" y="4186905"/>
            <a:ext cx="4831110" cy="1866459"/>
          </a:xfrm>
          <a:prstGeom prst="curvedConnector3">
            <a:avLst>
              <a:gd name="adj1" fmla="val 4718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9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2757" y="48828"/>
            <a:ext cx="10515600" cy="662397"/>
          </a:xfrm>
        </p:spPr>
        <p:txBody>
          <a:bodyPr/>
          <a:lstStyle/>
          <a:p>
            <a:r>
              <a:rPr lang="en-US" dirty="0"/>
              <a:t>Limitations: minimum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DA72221-8155-4BDA-9453-471F1BC2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157" y="1028466"/>
            <a:ext cx="5740843" cy="3390685"/>
          </a:xfrm>
          <a:prstGeom prst="rect">
            <a:avLst/>
          </a:prstGeom>
        </p:spPr>
      </p:pic>
      <p:sp>
        <p:nvSpPr>
          <p:cNvPr id="6" name="Figura a mano libera 5"/>
          <p:cNvSpPr/>
          <p:nvPr/>
        </p:nvSpPr>
        <p:spPr>
          <a:xfrm>
            <a:off x="2019415" y="1514353"/>
            <a:ext cx="3167072" cy="2587557"/>
          </a:xfrm>
          <a:custGeom>
            <a:avLst/>
            <a:gdLst>
              <a:gd name="connsiteX0" fmla="*/ 3132306 w 3167072"/>
              <a:gd name="connsiteY0" fmla="*/ 0 h 2587557"/>
              <a:gd name="connsiteX1" fmla="*/ 3122579 w 3167072"/>
              <a:gd name="connsiteY1" fmla="*/ 311285 h 2587557"/>
              <a:gd name="connsiteX2" fmla="*/ 2694562 w 3167072"/>
              <a:gd name="connsiteY2" fmla="*/ 369651 h 2587557"/>
              <a:gd name="connsiteX3" fmla="*/ 2607013 w 3167072"/>
              <a:gd name="connsiteY3" fmla="*/ 904672 h 2587557"/>
              <a:gd name="connsiteX4" fmla="*/ 2149813 w 3167072"/>
              <a:gd name="connsiteY4" fmla="*/ 1011676 h 2587557"/>
              <a:gd name="connsiteX5" fmla="*/ 2120630 w 3167072"/>
              <a:gd name="connsiteY5" fmla="*/ 1517514 h 2587557"/>
              <a:gd name="connsiteX6" fmla="*/ 1721796 w 3167072"/>
              <a:gd name="connsiteY6" fmla="*/ 1712068 h 2587557"/>
              <a:gd name="connsiteX7" fmla="*/ 1595336 w 3167072"/>
              <a:gd name="connsiteY7" fmla="*/ 1964987 h 2587557"/>
              <a:gd name="connsiteX8" fmla="*/ 1118681 w 3167072"/>
              <a:gd name="connsiteY8" fmla="*/ 1828800 h 2587557"/>
              <a:gd name="connsiteX9" fmla="*/ 223736 w 3167072"/>
              <a:gd name="connsiteY9" fmla="*/ 1789889 h 2587557"/>
              <a:gd name="connsiteX10" fmla="*/ 0 w 3167072"/>
              <a:gd name="connsiteY10" fmla="*/ 2587557 h 258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7072" h="2587557">
                <a:moveTo>
                  <a:pt x="3132306" y="0"/>
                </a:moveTo>
                <a:cubicBezTo>
                  <a:pt x="3163921" y="124838"/>
                  <a:pt x="3195536" y="249677"/>
                  <a:pt x="3122579" y="311285"/>
                </a:cubicBezTo>
                <a:cubicBezTo>
                  <a:pt x="3049622" y="372893"/>
                  <a:pt x="2780490" y="270753"/>
                  <a:pt x="2694562" y="369651"/>
                </a:cubicBezTo>
                <a:cubicBezTo>
                  <a:pt x="2608634" y="468549"/>
                  <a:pt x="2697804" y="797668"/>
                  <a:pt x="2607013" y="904672"/>
                </a:cubicBezTo>
                <a:cubicBezTo>
                  <a:pt x="2516221" y="1011676"/>
                  <a:pt x="2230877" y="909536"/>
                  <a:pt x="2149813" y="1011676"/>
                </a:cubicBezTo>
                <a:cubicBezTo>
                  <a:pt x="2068749" y="1113816"/>
                  <a:pt x="2191966" y="1400782"/>
                  <a:pt x="2120630" y="1517514"/>
                </a:cubicBezTo>
                <a:cubicBezTo>
                  <a:pt x="2049294" y="1634246"/>
                  <a:pt x="1809345" y="1637489"/>
                  <a:pt x="1721796" y="1712068"/>
                </a:cubicBezTo>
                <a:cubicBezTo>
                  <a:pt x="1634247" y="1786647"/>
                  <a:pt x="1695855" y="1945532"/>
                  <a:pt x="1595336" y="1964987"/>
                </a:cubicBezTo>
                <a:cubicBezTo>
                  <a:pt x="1494817" y="1984442"/>
                  <a:pt x="1347281" y="1857983"/>
                  <a:pt x="1118681" y="1828800"/>
                </a:cubicBezTo>
                <a:cubicBezTo>
                  <a:pt x="890081" y="1799617"/>
                  <a:pt x="410183" y="1663430"/>
                  <a:pt x="223736" y="1789889"/>
                </a:cubicBezTo>
                <a:cubicBezTo>
                  <a:pt x="37289" y="1916348"/>
                  <a:pt x="18644" y="2251952"/>
                  <a:pt x="0" y="2587557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2 7"/>
          <p:cNvCxnSpPr/>
          <p:nvPr/>
        </p:nvCxnSpPr>
        <p:spPr>
          <a:xfrm>
            <a:off x="484066" y="1592174"/>
            <a:ext cx="0" cy="240273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F2C5F6-6A0E-4CC8-8EAB-AC2025EC1807}"/>
              </a:ext>
            </a:extLst>
          </p:cNvPr>
          <p:cNvSpPr txBox="1"/>
          <p:nvPr/>
        </p:nvSpPr>
        <p:spPr>
          <a:xfrm>
            <a:off x="1199564" y="4736392"/>
            <a:ext cx="40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2.1 V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55E91B6-9D40-44AE-AADC-50974C82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7587" y="2770772"/>
            <a:ext cx="3997100" cy="2662275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6CC2194-CD8D-463B-B2E1-4D344EA29E97}"/>
              </a:ext>
            </a:extLst>
          </p:cNvPr>
          <p:cNvSpPr/>
          <p:nvPr/>
        </p:nvSpPr>
        <p:spPr>
          <a:xfrm>
            <a:off x="8475302" y="3068946"/>
            <a:ext cx="795669" cy="2107095"/>
          </a:xfrm>
          <a:custGeom>
            <a:avLst/>
            <a:gdLst>
              <a:gd name="connsiteX0" fmla="*/ 740659 w 795669"/>
              <a:gd name="connsiteY0" fmla="*/ 0 h 2107095"/>
              <a:gd name="connsiteX1" fmla="*/ 760538 w 795669"/>
              <a:gd name="connsiteY1" fmla="*/ 775252 h 2107095"/>
              <a:gd name="connsiteX2" fmla="*/ 333155 w 795669"/>
              <a:gd name="connsiteY2" fmla="*/ 904461 h 2107095"/>
              <a:gd name="connsiteX3" fmla="*/ 44920 w 795669"/>
              <a:gd name="connsiteY3" fmla="*/ 934278 h 2107095"/>
              <a:gd name="connsiteX4" fmla="*/ 5164 w 795669"/>
              <a:gd name="connsiteY4" fmla="*/ 2107095 h 21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69" h="2107095">
                <a:moveTo>
                  <a:pt x="740659" y="0"/>
                </a:moveTo>
                <a:cubicBezTo>
                  <a:pt x="784557" y="312254"/>
                  <a:pt x="828455" y="624509"/>
                  <a:pt x="760538" y="775252"/>
                </a:cubicBezTo>
                <a:cubicBezTo>
                  <a:pt x="692621" y="925995"/>
                  <a:pt x="452425" y="877957"/>
                  <a:pt x="333155" y="904461"/>
                </a:cubicBezTo>
                <a:cubicBezTo>
                  <a:pt x="213885" y="930965"/>
                  <a:pt x="99585" y="733839"/>
                  <a:pt x="44920" y="934278"/>
                </a:cubicBezTo>
                <a:cubicBezTo>
                  <a:pt x="-9745" y="1134717"/>
                  <a:pt x="-2291" y="1620906"/>
                  <a:pt x="5164" y="210709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EFE6AC-5D0C-41F9-9BAE-277EBCBAC89D}"/>
              </a:ext>
            </a:extLst>
          </p:cNvPr>
          <p:cNvSpPr txBox="1"/>
          <p:nvPr/>
        </p:nvSpPr>
        <p:spPr>
          <a:xfrm>
            <a:off x="7517154" y="1319706"/>
            <a:ext cx="3597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class-A amplifier, the minimum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was only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+2V</a:t>
            </a:r>
            <a:r>
              <a:rPr lang="en-US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DSAT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0.9 V</a:t>
            </a:r>
            <a:endParaRPr lang="en-US" sz="2400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9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F18379-BD2B-42DF-BDF6-106673C0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Reduced V</a:t>
            </a:r>
            <a:r>
              <a:rPr lang="en-US" baseline="-25000" dirty="0"/>
              <a:t>GS</a:t>
            </a:r>
            <a:r>
              <a:rPr lang="en-US" dirty="0"/>
              <a:t> excursion for the output devices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D62AB4-053B-4DAE-8A67-2089683D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76095-C088-4815-8F6E-31FBBF137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F921A84-49C4-4C01-9033-9DC7C7899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913" y="881515"/>
            <a:ext cx="6337023" cy="3742804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DD92BA-469B-4B08-913B-9656EA5A4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443219"/>
              </p:ext>
            </p:extLst>
          </p:nvPr>
        </p:nvGraphicFramePr>
        <p:xfrm>
          <a:off x="996397" y="4817952"/>
          <a:ext cx="3746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228600" progId="Equation.DSMT4">
                  <p:embed/>
                </p:oleObj>
              </mc:Choice>
              <mc:Fallback>
                <p:oleObj name="Equation" r:id="rId4" imgW="1650960" imgH="228600" progId="Equation.DSMT4">
                  <p:embed/>
                  <p:pic>
                    <p:nvPicPr>
                      <p:cNvPr id="39" name="Object 5">
                        <a:extLst>
                          <a:ext uri="{FF2B5EF4-FFF2-40B4-BE49-F238E27FC236}">
                            <a16:creationId xmlns:a16="http://schemas.microsoft.com/office/drawing/2014/main" id="{88D1F7DD-7ACA-4D21-B171-3C47D49BE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97" y="4817952"/>
                        <a:ext cx="3746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89ED577F-3C18-4F5F-BBE7-29ADA3B6D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54679"/>
              </p:ext>
            </p:extLst>
          </p:nvPr>
        </p:nvGraphicFramePr>
        <p:xfrm>
          <a:off x="996397" y="5469241"/>
          <a:ext cx="29686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228600" progId="Equation.DSMT4">
                  <p:embed/>
                </p:oleObj>
              </mc:Choice>
              <mc:Fallback>
                <p:oleObj name="Equation" r:id="rId6" imgW="13078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DD92BA-469B-4B08-913B-9656EA5A4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97" y="5469241"/>
                        <a:ext cx="29686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4BCDA370-11DC-48D0-94E4-71657866A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67157"/>
              </p:ext>
            </p:extLst>
          </p:nvPr>
        </p:nvGraphicFramePr>
        <p:xfrm>
          <a:off x="7232649" y="1011293"/>
          <a:ext cx="41211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812520" progId="Equation.DSMT4">
                  <p:embed/>
                </p:oleObj>
              </mc:Choice>
              <mc:Fallback>
                <p:oleObj name="Equation" r:id="rId8" imgW="1815840" imgH="8125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DD92BA-469B-4B08-913B-9656EA5A44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49" y="1011293"/>
                        <a:ext cx="41211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15BBB3-B2F1-41BD-9778-D4FFB8FA84D0}"/>
              </a:ext>
            </a:extLst>
          </p:cNvPr>
          <p:cNvSpPr txBox="1"/>
          <p:nvPr/>
        </p:nvSpPr>
        <p:spPr>
          <a:xfrm>
            <a:off x="6883531" y="3310697"/>
            <a:ext cx="5019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cannot reach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If large output currents are required, this means that M5 and M6 should be designed with very large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ON-MAX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strongly depends on the input common mode voltage </a:t>
            </a:r>
          </a:p>
        </p:txBody>
      </p:sp>
    </p:spTree>
    <p:extLst>
      <p:ext uri="{BB962C8B-B14F-4D97-AF65-F5344CB8AC3E}">
        <p14:creationId xmlns:p14="http://schemas.microsoft.com/office/powerpoint/2010/main" val="1221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4A849-F9A0-4E0B-888F-483B2675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426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Monticelli's</a:t>
            </a:r>
            <a:r>
              <a:rPr lang="en-US" dirty="0"/>
              <a:t> class-AB stage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CC9004-C4F4-43BC-B5F2-598ACE8B3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4DF4E5-0D98-4A31-B471-11594602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asellaDiTesto 15">
            <a:extLst>
              <a:ext uri="{FF2B5EF4-FFF2-40B4-BE49-F238E27FC236}">
                <a16:creationId xmlns:a16="http://schemas.microsoft.com/office/drawing/2014/main" id="{B4BF1214-5A8D-47AC-B950-C09ADABE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5655987"/>
            <a:ext cx="812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Bodoni MT" panose="020706030806060202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9"/>
                </a:solidFill>
                <a:latin typeface="Bodoni MT" panose="020706030806060202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9"/>
                </a:solidFill>
                <a:latin typeface="Bodoni MT" panose="020706030806060202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D. M.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Monticelli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“A quad CMOS single-supply op amp with rail-to-rail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output swing,” IEEE J. </a:t>
            </a:r>
            <a:r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t>Solid-State Circuits,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vol. SC-21, pp. 1026-1034, Dec. 1986.</a:t>
            </a:r>
            <a:endParaRPr lang="it-IT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7E4460-DF71-4959-BE41-61C58BDC42B7}"/>
              </a:ext>
            </a:extLst>
          </p:cNvPr>
          <p:cNvSpPr txBox="1"/>
          <p:nvPr/>
        </p:nvSpPr>
        <p:spPr>
          <a:xfrm>
            <a:off x="7513834" y="783905"/>
            <a:ext cx="416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also the variations due to the input signal and have a high output differential resistance (not shown for simplicity)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8F13614-14B5-44D1-A506-48C1C5083B23}"/>
              </a:ext>
            </a:extLst>
          </p:cNvPr>
          <p:cNvCxnSpPr>
            <a:cxnSpLocks/>
          </p:cNvCxnSpPr>
          <p:nvPr/>
        </p:nvCxnSpPr>
        <p:spPr>
          <a:xfrm>
            <a:off x="4752994" y="3199029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F390EF-9F7C-4A07-A5CB-787EA1445EB8}"/>
              </a:ext>
            </a:extLst>
          </p:cNvPr>
          <p:cNvSpPr txBox="1"/>
          <p:nvPr/>
        </p:nvSpPr>
        <p:spPr>
          <a:xfrm>
            <a:off x="4607887" y="2700198"/>
            <a:ext cx="44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8F9901-433A-422C-9FC0-E3F479FE8E09}"/>
              </a:ext>
            </a:extLst>
          </p:cNvPr>
          <p:cNvCxnSpPr>
            <a:cxnSpLocks/>
          </p:cNvCxnSpPr>
          <p:nvPr/>
        </p:nvCxnSpPr>
        <p:spPr>
          <a:xfrm>
            <a:off x="5127688" y="3199029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7B60E1-4DD5-4447-817C-82BADE352D80}"/>
              </a:ext>
            </a:extLst>
          </p:cNvPr>
          <p:cNvSpPr txBox="1"/>
          <p:nvPr/>
        </p:nvSpPr>
        <p:spPr>
          <a:xfrm>
            <a:off x="4900611" y="2679282"/>
            <a:ext cx="44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9BC0449F-AE7C-4D1C-9CD5-20E7EE6CC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17929"/>
              </p:ext>
            </p:extLst>
          </p:nvPr>
        </p:nvGraphicFramePr>
        <p:xfrm>
          <a:off x="7564708" y="3049711"/>
          <a:ext cx="17605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28600" progId="Equation.DSMT4">
                  <p:embed/>
                </p:oleObj>
              </mc:Choice>
              <mc:Fallback>
                <p:oleObj name="Equation" r:id="rId2" imgW="939600" imgH="228600" progId="Equation.DSMT4">
                  <p:embed/>
                  <p:pic>
                    <p:nvPicPr>
                      <p:cNvPr id="29703" name="Object 4">
                        <a:extLst>
                          <a:ext uri="{FF2B5EF4-FFF2-40B4-BE49-F238E27FC236}">
                            <a16:creationId xmlns:a16="http://schemas.microsoft.com/office/drawing/2014/main" id="{3F184119-4D18-4B3D-AA3B-A7119E73F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708" y="3049711"/>
                        <a:ext cx="17605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55FBF387-44BC-482F-B2BF-53F5A8580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116935"/>
              </p:ext>
            </p:extLst>
          </p:nvPr>
        </p:nvGraphicFramePr>
        <p:xfrm>
          <a:off x="7554930" y="3625425"/>
          <a:ext cx="17367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41200" progId="Equation.DSMT4">
                  <p:embed/>
                </p:oleObj>
              </mc:Choice>
              <mc:Fallback>
                <p:oleObj name="Equation" r:id="rId4" imgW="927000" imgH="24120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9BC0449F-AE7C-4D1C-9CD5-20E7EE6CC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30" y="3625425"/>
                        <a:ext cx="17367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0BDBA341-8148-4FD2-90E7-0BBA70D59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59644"/>
              </p:ext>
            </p:extLst>
          </p:nvPr>
        </p:nvGraphicFramePr>
        <p:xfrm>
          <a:off x="9759480" y="3615710"/>
          <a:ext cx="1165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622030" imgH="241195" progId="Equation.3">
                  <p:embed/>
                </p:oleObj>
              </mc:Choice>
              <mc:Fallback>
                <p:oleObj name="Equazione" r:id="rId6" imgW="622030" imgH="241195" progId="Equation.3">
                  <p:embed/>
                  <p:pic>
                    <p:nvPicPr>
                      <p:cNvPr id="29703" name="Object 4">
                        <a:extLst>
                          <a:ext uri="{FF2B5EF4-FFF2-40B4-BE49-F238E27FC236}">
                            <a16:creationId xmlns:a16="http://schemas.microsoft.com/office/drawing/2014/main" id="{3F184119-4D18-4B3D-AA3B-A7119E73F8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9480" y="3615710"/>
                        <a:ext cx="1165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35E87C37-F4C0-4C03-ADFA-88D717E99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45893"/>
              </p:ext>
            </p:extLst>
          </p:nvPr>
        </p:nvGraphicFramePr>
        <p:xfrm>
          <a:off x="7564708" y="4154827"/>
          <a:ext cx="15922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41200" progId="Equation.DSMT4">
                  <p:embed/>
                </p:oleObj>
              </mc:Choice>
              <mc:Fallback>
                <p:oleObj name="Equation" r:id="rId8" imgW="850680" imgH="24120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0BDBA341-8148-4FD2-90E7-0BBA70D59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708" y="4154827"/>
                        <a:ext cx="15922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1F9BB8E0-E9B2-4CA3-9681-D8EBA1513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608885"/>
              </p:ext>
            </p:extLst>
          </p:nvPr>
        </p:nvGraphicFramePr>
        <p:xfrm>
          <a:off x="9665164" y="4163452"/>
          <a:ext cx="14271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241200" progId="Equation.DSMT4">
                  <p:embed/>
                </p:oleObj>
              </mc:Choice>
              <mc:Fallback>
                <p:oleObj name="Equation" r:id="rId10" imgW="761760" imgH="24120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35E87C37-F4C0-4C03-ADFA-88D717E99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5164" y="4163452"/>
                        <a:ext cx="14271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791E37F0-23AD-4DA4-A4A4-5196DDF2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262" y="5273187"/>
            <a:ext cx="1419225" cy="962025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9"/>
                </a:solidFill>
                <a:latin typeface="Bodoni MT" panose="020706030806060202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9"/>
                </a:solidFill>
                <a:latin typeface="Bodoni MT" panose="020706030806060202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9"/>
                </a:solidFill>
                <a:latin typeface="Bodoni MT" panose="020706030806060202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9"/>
                </a:solidFill>
                <a:latin typeface="Bodoni MT" panose="020706030806060202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242ADC64-467E-4956-8660-14EBAB641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659738"/>
              </p:ext>
            </p:extLst>
          </p:nvPr>
        </p:nvGraphicFramePr>
        <p:xfrm>
          <a:off x="7446963" y="4688096"/>
          <a:ext cx="21177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241200" progId="Equation.DSMT4">
                  <p:embed/>
                </p:oleObj>
              </mc:Choice>
              <mc:Fallback>
                <p:oleObj name="Equation" r:id="rId12" imgW="1130040" imgH="2412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CFFBE18A-CDA8-4CF4-86D1-CFB00233EA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6963" y="4688096"/>
                        <a:ext cx="21177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>
            <a:extLst>
              <a:ext uri="{FF2B5EF4-FFF2-40B4-BE49-F238E27FC236}">
                <a16:creationId xmlns:a16="http://schemas.microsoft.com/office/drawing/2014/main" id="{AE9A99ED-FEAC-4B8B-8515-2F327AD02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57338"/>
              </p:ext>
            </p:extLst>
          </p:nvPr>
        </p:nvGraphicFramePr>
        <p:xfrm>
          <a:off x="9642475" y="5260762"/>
          <a:ext cx="13795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469800" progId="Equation.DSMT4">
                  <p:embed/>
                </p:oleObj>
              </mc:Choice>
              <mc:Fallback>
                <p:oleObj name="Equation" r:id="rId14" imgW="736560" imgH="469800" progId="Equation.DSMT4">
                  <p:embed/>
                  <p:pic>
                    <p:nvPicPr>
                      <p:cNvPr id="26" name="Object 6">
                        <a:extLst>
                          <a:ext uri="{FF2B5EF4-FFF2-40B4-BE49-F238E27FC236}">
                            <a16:creationId xmlns:a16="http://schemas.microsoft.com/office/drawing/2014/main" id="{D0971BB2-245F-468C-9F1E-E66BBCFB9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2475" y="5260762"/>
                        <a:ext cx="13795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49A16A1-5ECD-4579-BF6B-5350495CB4E3}"/>
              </a:ext>
            </a:extLst>
          </p:cNvPr>
          <p:cNvCxnSpPr>
            <a:cxnSpLocks/>
          </p:cNvCxnSpPr>
          <p:nvPr/>
        </p:nvCxnSpPr>
        <p:spPr>
          <a:xfrm>
            <a:off x="8740187" y="5172041"/>
            <a:ext cx="745633" cy="4790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1460C59-0E71-4B55-8861-C892DDC466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2161" y="876359"/>
            <a:ext cx="2028980" cy="2816829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C577EB36-1C83-4A52-978D-12D7FD969A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26461" y="992234"/>
            <a:ext cx="3602454" cy="449725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AA720A-6F63-20EE-2CFF-B366ED3B20FB}"/>
              </a:ext>
            </a:extLst>
          </p:cNvPr>
          <p:cNvSpPr/>
          <p:nvPr/>
        </p:nvSpPr>
        <p:spPr>
          <a:xfrm>
            <a:off x="638424" y="1153008"/>
            <a:ext cx="975061" cy="19519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5AA889-242A-C156-8D59-A91A220D19A7}"/>
              </a:ext>
            </a:extLst>
          </p:cNvPr>
          <p:cNvSpPr/>
          <p:nvPr/>
        </p:nvSpPr>
        <p:spPr>
          <a:xfrm>
            <a:off x="3339189" y="2679281"/>
            <a:ext cx="3121901" cy="17520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7F6E94E3-32F0-ED96-97DE-FA607B4B2020}"/>
              </a:ext>
            </a:extLst>
          </p:cNvPr>
          <p:cNvCxnSpPr/>
          <p:nvPr/>
        </p:nvCxnSpPr>
        <p:spPr>
          <a:xfrm>
            <a:off x="1225897" y="3161043"/>
            <a:ext cx="1979526" cy="896282"/>
          </a:xfrm>
          <a:prstGeom prst="curvedConnector3">
            <a:avLst>
              <a:gd name="adj1" fmla="val -254"/>
            </a:avLst>
          </a:prstGeom>
          <a:ln w="38100">
            <a:solidFill>
              <a:srgbClr val="4171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16C2FD-2D51-5B95-3373-1C783029A669}"/>
              </a:ext>
            </a:extLst>
          </p:cNvPr>
          <p:cNvSpPr txBox="1"/>
          <p:nvPr/>
        </p:nvSpPr>
        <p:spPr>
          <a:xfrm>
            <a:off x="1250546" y="4049868"/>
            <a:ext cx="1440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</a:t>
            </a:r>
            <a:r>
              <a:rPr lang="it-IT" sz="2400" dirty="0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41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  <a:endParaRPr lang="en-US" sz="2400" dirty="0">
              <a:solidFill>
                <a:srgbClr val="417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2" grpId="0" animBg="1"/>
      <p:bldP spid="5" grpId="0" animBg="1"/>
      <p:bldP spid="6" grpId="0" animBg="1"/>
      <p:bldP spid="2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7B77777-FFCA-4BF8-9B78-95CB4C60308F}">
  <we:reference id="wa104381909" version="3.1.0.0" store="en-US" storeType="OMEX"/>
  <we:alternateReferences>
    <we:reference id="WA104381909" version="3.1.0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sub&gt;&lt;mi&gt;I&lt;/mi&gt;&lt;mrow&gt;&lt;mi&gt;D&lt;/mi&gt;&lt;mn&gt;5&lt;/mn&gt;&lt;/mrow&gt;&lt;/msub&gt;&lt;mo&gt;=&lt;/mo&gt;&lt;mfrac&gt;&lt;mn&gt;1&lt;/mn&gt;&lt;mn&gt;2&lt;/mn&gt;&lt;/mfrac&gt;&lt;mfrac&gt;&lt;msub&gt;&lt;mi&gt;&amp;#x3B2;&lt;/mi&gt;&lt;mn&gt;5&lt;/mn&gt;&lt;/msub&gt;&lt;msub&gt;&lt;mi&gt;&amp;#x3B2;&lt;/mi&gt;&lt;mn&gt;3&lt;/mn&gt;&lt;/msub&gt;&lt;/mfrac&gt;&lt;mfrac&gt;&lt;msub&gt;&lt;mi&gt;&amp;#x3B2;&lt;/mi&gt;&lt;mn&gt;7&lt;/mn&gt;&lt;/msub&gt;&lt;msub&gt;&lt;mi&gt;&amp;#x3B2;&lt;/mi&gt;&lt;mn&gt;22&lt;/mn&gt;&lt;/msub&gt;&lt;/mfrac&gt;&lt;msub&gt;&lt;mi&gt;I&lt;/mi&gt;&lt;mi&gt;B&lt;/mi&gt;&lt;/msub&gt;&lt;/mstyle&gt;&lt;/math&gt;\&quot;,\&quot;base64Image\&quot;:\&quot;iVBORw0KGgoAAAANSUhEUgAAAw4AAAEiCAYAAABQs4UpAAAACXBIWXMAAA7EAAAOxAGVKw4bAAAABGJhU0UAAACvhk0s5wAAKeJJREFUeNrt3Q/kVff/OPCXJJmMmSTJmMlbZkYySSYykyQxSSYTSTJJZGaSjCRJZkwmM4lJksyYSSYTmSSTMTOZJJIkSXx+5/W9p99u933veZ37vufe97n3PB68fD6fffY+57yf5/m+9/k65/UnBADoz9tZ25u1s1n7PWuPsvY0a8+y9jhrN7J2Jms7s7ZYuJC3AADNsSBr+7J2O2v/66M9z9r5rC0XQuQtAMDkmpO1A1l72FZU/ZO1z7O2Iv//o3lZW521r/Oiq1sh9rlwIm8BACZPHNpxo6OQOpQXW0XWhNYwkG5Pcr8WVuQtAMDk2Ja1J22FUyyo1vXx85+E3sNAdgov8hYAYPzt7yiY4sTRVTM4zl89CrAHoTX2HOQtAMCY+qxLwbRhhsf6MvR+ertbqJG3AADjqdswjWMDHG9DQQF2TriRtwAA4ydODO1cVSYuYTlvgGMuLSjA7gs58hYAYLwszNq9LkXS2gGPO7egAHsq7MhbAIDxcqlLgfRTRcdWgCFvAQAmwPYeBdKKIRdgD4UeeQsAMB5eC60x253F0eWKjj+voAD7RfiRtwAA4+Fkj+JoQ0XHX1VQgH0j/MhbAID6Wxamr0YT250Kz7GtoADb5BYgbwEA6u9Mj8LoywrPcbbHOZ6FwZbLRN7KWwCAEVgWej9RnarwPPd6nOOUW4C8BQCov297FEa3KjzH+wVF3jtuAfIWAKDeFoXuY8RjO1LheU71OMd5twB5CwBQfwdD7yeq6yo6R1wu82novnnWm24B8hYAoN7mZO1u6D3xc86Qi7y9bgHyFgCg/jaE3k9tf6zoHPGp7YMhHh95K28BAIbsQkEB9nlF5+i2OddfWXtd+JG3AAD1F5+oPi8owNZUcI7VXY4bl7Y0Phx5CwAwJnYVFF9x8ueg48QXh+nj0OP/nhJ65C0AwPi4XFCAXRzw2HGpzFth+tr6S4QdeQsAMD4WhuLhHgd6/NyCrH2UtaOhtb79F1nblLU3QutJ7/ys7QzTd9o9k/8syFsAgDGyo6D4im1Vl59ZkbX7iZ/rNpl0g3AjbwEAxlPRqjRPQvdx4mf6LL5eDB35MmvvCjnyFgBgvMwNrU2yehVN53v83O4ZFGDt7eesLRN+5C0AwHjYmCiU9hX87JasnQutJ7KnQ2voyPrQGnseLcoLtV5DQx7n5wd5CwBQcycTBdjKCs6xPC+2ep1DEYa8BQCouVuheJx4VY4UnOdRsJkW8hYAoLYWheKntucqPNfqxLkuuB3IWwBgpl7L2uGsfSMUQ7ElURTtrfBc80J64qlJp8hbAKAvr2btYPhvfPEjIRmK1NKUKyo+X6oAO+iWIG8BgDLirqxxF9eHYfpYYqp3N4xmnHjZAuyiW4K8BQCKvJK1z7P2IPSehEi1psLoxolHc0sUYA/dFuQtANDN/KztD73XS9dxGJ49iZjvqfh8S0oUYE/dFuQtANAuTjiMGzTdDeV2a9VxqN75RMzfqfh86xVgyFsAoKz42n9vHx0GHYfhmBNaY8FHGe+PgyEfyFsAoMQXfhxCcKfPDoOOw3CsScT77BDO+W2J+3zZrUHeAkBzOwy7svZP/gX7PGu/Zu1U1o5l7aqOw6w4mIj3riGc87cS9/m0W4O8BYBm+iP/Yr2etU+ztrDLv1PmiZ6OQ7WuJOK9vOLzzcs7jan7vMWtQd4CQDMdLPFlvkjHYaTmJoqhB0M456ZQ7s3SYrcHeQsAFPlDx2FkUsXQMMaJny5RfP3q1iBvAYCUCzoOI3MyEeudFZ8vznN5WKIA2+HWIG8BgJTU2uw6DtW5mYj1VMXn21ii+IobAM53a5C3AICOQz2k5pPcH8I5fyxRgB1ya5C3AICOQ31sCaMdJ/5WKLd51mtuDfIWANBxqI8zYbTjtb8qUYAdcFuQtwCAjkO93E3EeVmF51qatWeJ890OrWU2Qd4CADoONTGViPHdis93KqSf2q5xW5C3AICOQ73sScT4TIXnWl6i+DrhliBvAQAdh/GL8fYKz3U1ca5bwTKWyFsAQMehduJmVk8SMX6zonPtTJznQYXnQt7KWwDQcdBxqNCaRHzvVHSet/J7VXSuD90O5C0AoONQTwcT8f2+gnPMy9qNMNplM+tkRdaOSzV5CwDoOIyzy4n4bq3gHN8nzrF/QmMbC8+PQ2v34n1STd4CADoO4yquN/88Ed+lA57jcBjPzbJSS332055m7VXpJm8r8k6FuVmmnZVyAOg4sCkR278HPP6BML7DPMqs2V+2fSPV5G2FToy443BKygGg48DJRGy/G+DYR0LxKjR1nlC6JKSfaPfT3pVq8rYi8W3LwxF3HEz+BkDHgXAzVL8OfhySc67gmHGy6Vs1j8vRCouuq9JM3lZo+4g7DfHzdY6UA0DHodkWheqHKKwLrWEivY53ZAyKkFdCevnNftp2qSZvK/TLiDsO30k5AHQc2FKiaIjDddaUOFZcbvRCwXGuZO3tMYnL/ooKrmehNanU01p5W5W3RtxpiG2jlANAx4HUUpPtBfDRvMh6UQTHZUbX5kX2bwU/ez1r68coJvH3+6ft+jdJE3lbI50rPcW3D3HZ2Tcr6qB27pD9RMcXAB0HoruJuO7MC6h+n1DGPQviKkKrxjAmH7f9Hn9KEXlbs05t++/+8RDO0TkM6ox0A0DHgdQeBTfa/t3lWTuUtR/zWD/N2+Os/Zu1i6E1DnpX1laOeVzaJ93ulibytkY2tv2enwzh+AvD9JXEvHEDQMeBsCcR0yMNjMnatt8/FpaGaMjbOvkxDHdPhV1h+lCvuVIOAB0HziViuq6BMbkc6r+btbxtZt6+2FfkdtbmjyD/Y/tBugGg40B8kv6kIJ5NnBD5btvvH4eyLJAm8rZG4gpR98Lw5l90W+J2q5QDQMeBNYl4nmtgTNpX6rmVtY9C/Tepk7fNytthDhv6NEwfpjRfygGg48DBkF6VpkmWhumTQtufYseCNA5dek/qyNsJdaUjlheEBAAdB6LLiXgubVg8joXyS3Y+DK0lKjcHE0fl7WRY3CWW24QFAB0HYrH7vCCWtxoWjziX4XGY2Y66Me+OZ+0NaSVvx1i3YUrm+ACg48D/rcteFMsTDYvHZzPsNHQWWnEZUGPC5e04utoRy0tCAoCOAyEvsIpi+UGDYhFX4Pm3go5D+1NvE6rl7ThZ2iWWnwgLADoORDdD8ZPzJi3DGsd2/5m1+6E1XOl5BZ2HB1lbLc3k7ZjY1xHL+DfwmrAAoOPA64k4XhSi/xvbvT5rO0Jrida7YWZzH1YJpbwdA9c6YvmTkACg40C0NRHHXULU1crQGirzqI/OQ3yL8abQydsae0MsAdBxoJeziTgan1/slaztzzsFZec8mDAtb+tqf5g+TGmhsACg40BczvJpQQxvClFpr2btZMnOg9V+5G1dXe+I5RUhAUDHgWhLIoZfCFHf3s/avRKdh+VCJW9r5s0usdwtLADoOBBdCoZ7DMOiMP3JbWc7K0zytmY+7xLLxcICgI4DcRJk0VKjl4VoIHH5yt9D8XKh5jrI2zrpzNdfhQQAHQeiw4n4bRCigcWntUWTpjcLkbytiWVdYrlXWADQcSBO5H1YELvrQlSZomVDTwqPvK2JbsOUlgoLADoOxIJgS0Gz10C1rvXI0fNCI29ronMX7t+EBAAdBxi9j3vk6J9CQw1MdcnNA8ICgI4DjF7cd+CZHKWmDnbJTW9vANBxgFlyUY5SU3905OUNIQFAxwFmzxE5Sg0tDzbQA0DHQVFGrWzrkqMPhIVZdqhLXk4JCwCT5qKOA2NkU5ccvSYszLLbHTl5U0gAaMIXno4D49Zx+EFYmEXvdMnJQ8ICwKR5JWvPEx2H+P/PESpqYnOXHD0iLMyibrtwLxcWACbNjkSn4UVbK1TURLe9HDYKC7Por2BfEQAm3IIuX3i92s/CRU2cDtPfiM0XFmbJii6fl4eFBYBJsihrV0p2Gl60r4IhS8y+zjk5F4WEWdRteeAVwgLAuHstaxvyDsDjPjsNL9rfobU76gdZmyekjFi3SagfCguzqPOt7V9CAsA4Wp21u6G1xv3TGXYUUu1pfvx4no+EnCH7tiP/rgsJs2hll8/Eo8ICwDhaN6TOQq/2sZAzRHGVmvYVwOJ/f1dYmEXHunwOvicsAADlvR5aOzzHYXGfhmpW5brWUaB9LszMsn86cvKOkAAAlLcstIavdT6JjUXWjhke83jHsc4KM7NsVZccPyEsAADlnQjFQ9p+ydrCPo63r+PnzwerezH7jnfJ7TXCAgBQ3pmQng8Th3SsThxnbpdOyEnhpSb+7cjNu0ICANCfXaH8hPq4mdvyLh2G7Vn7o+3fi0OftgotNbE6dN/nBgCAPsRhRD+G/lbkik9vL4XW8qrPwssrJ8W3DAuFlRrpNhxvrbAAAMzM/qzdCzNb2vfP0NpocIkwUkN3O/L1vpAAAAwmvn2IOzvHJ7QX8o7Ek9DaODC2x3kRdjG0NneLe4FMCRvAaK0PNnsCAEDNqmZNeCe0VraIY0YfVhz8uBpGXA5vtTADAKBmnSxxnOgg403/ytrurC0SSgAA1KyTL65McbvPG/BT1l4ROgAA1KzN8lEfNyBOWntdyAAAULM2z4I+bsIB4QIAQM3aTK+VvAHP9dwAAFCzNlfZZa8uCRUAAGrW5tpT8ibsEioAANSszXWu5E1YKlQAAKhZm2lO1h6XuAG3hAoAADVrc60p2XM7IVQAAKhZm+tQyZvwoVABAKBmba6rJW7As9B6PQQAAGrWBoqbaDwvcRMuChUAAGrW5tocyr3y2S1UAACoWZvr25I3YUqoAABQszbXPyVuwN/CBACAmrW5lpXsuX0tVAAAqFmba3fJm7BJqAAAULM21/lQbkmreUIFAICatZni+rZPS9yEX4QKAAA1a3OtDeVe+RwQKgAA1KzN9WXJm/C2UAEAoGZtrmslbsA9YQIAQM3aXK+W7Ll9J1QAAKhZm2tLyZuwRahos65k3kxCO+92A4CalRBOl7gBz/NeHug4AABq1ob6t8RNuCpM6DgAAGrW5poqWTgdEip0HAAANWtz7Sl5E1YJFToOAICatbkulLgBj4QJHQcAQM3aXHHL7mclbsJZoULHAQBQsyr8Um2bUMHI/E+rrLk/mlzTtPH9G1Cz1kzZLbsXCxXoOPgic380uaZps9RxULPWwPUSN+CGMIGOgy8y90eTa5o2ix0HNesse61kIhwRKtBx8EXm/mhyTdNmqeOgZq2Bslt2rxMq0HHwReb+aHJN02ap46BmrYEyW3Y/Ca1Z7ICOgy8y90eTa5o2Gx0HNWsN3C1xE84JEwAAatbmKrtl906hAgBAzdpcn5a8CUuFCgAANWtzXSxxA/4UJgAA1KzNVXbL7hNCBQCAmrW5ym7ZvV6oAABQszbX0RI3IPbu5goVAABq1ub6vcRNuCRMVPgkYBLaebcbANSsTfJ6ySJpr1Ch46DjAABq1uYqu2X3lFCh46DjAABq1uY6U+IG/C1M6DjoOACAmrXZymzZ/a0woeOg4wAAatbmeqdkgbRJqNBx0HEAADVrc+0rcQOeZ22+UKHjoOMAAGrW5vqxxE24LEwAAKhZmytujFFmy+6DQgUAgJq1uT4M5YZjfCBUE2lF1o4LAwCgZiXleCg3VsyW3ZNlXtY+ztr90BovCACgZqXQ7RI34V9hqpWpUN3E3qdZe1VIAQA1K0VWliwuL9b4d1gThrNSTiyoH4fWE/k4Eee7rO0Prddfs92TPVXh7/mNPwMAQM06dOuHUKs+ydqD0JoQfjZrX+TnGUqtejaM/3KTc7L2StaWZW1D1j7P2l9huMtvxok5l7K2I4x+ua8lofUarqrf5V2fRQBAzU1KzRpHecQl6z/K2tGs/TPEWjXusL26qov/sI+Tj9uyVguydqvE73Uza5vD9KE6sZcWhwNtyntulwuK9UdZOxxGN9znaIVJddXnEABQc5Ncs87P69HU73Uoa693+dnYMdid13S9fjY+7F40yEWuzwvesjchFs1vj9mNOJj4nf7KOxhlLc07CI97HC++Jtox5N/plT7vW6pt91kEANRYE2rWLyrqDMUO1r0ex4j/fGU/FxWfiG/L2s8zLDLjTfsya2tD61VL3e1N/D4zLfJjB+JKwXF/6LND0o/9obrXV2fH5D4CAM3StJr101Ddg96pgo7WvbyOLXQgtIbtVDkuPh7rTmiNI/ukpjfhu8Tv8PoAx54TisfaXc/awop/n3jO9nFwm3yuAAATpKk1a2rRm8V9Hm9fwbF+Sf3wpTDcicKnanoTit4K3KjoHBcLzvF7qPbNw8dtx/7TZwsAMGGaWrNerLhmjXt1Fe2wvVqqvSy1JfnRis6zIC/ie53nQoW/U/vEmd1uMQDARHgyhJr14hh2oGZNavZ9lVuRvx+GM5ei3drw8sYm5iYAAIy/d4ZUsxYNf7ot7C8r2pL82RAK76LJO3G1pUGXar3cdrwDbi8AwETYO6SadU8onvdBmxthtDsKpt46HBrg2O+2HScuBbvA7QUAmAg/Dqlm3ZGoTecJfcuiRKCGNT+gaOe/+wP0GL9vO05caSDuNPiW2wwAMNZSc3IHqVmP6TiUsyURqKkhnferxHk3zuCYca3dXkuSxYk050Jr6NJ7bjtQobh5Unx9HpedjivExTXBn+ZfcPHNZ3yreyZrO0P/ywSCXIOW1JzcQWrWM8FQpVKK9lf4e4jn3Zy4+aeH0Ftsbw/zJNmc92AB+hGHQca1v2+H/tdIj+ujLxdC5Br05fgQa9aiVT9vCP1/7lZcvJf1RuID784MPlgfh5nvmHg8vyaAInEY5YH84cOLz5A49PLzrK0I/w2zjK+149rfX4fub0Kf5z8Dcg3KKZqT++0Ax12eqBMPC31LakmrzUM+f2qnw34mNn8WBt/oJL7qPZK1+VID6OLtLl9ch0J67Oua/AFFt8+dr4UVuQZJqTm5mwY4dtHw+VirerCc25sI1KtDPv/DRBJ82MdTmX9DdTslxknVJlQD7baFlzcdisXZuj5+/pOCz5ydwotcg0JbEzXrTB/6vh2KH2R/KfT/Kdol79cRnP9uooDfUvI4cQJYHJsWV2N6HNJvMsq0uJ+ELcaBaH/H50P8nFk1g+P8VfB5Y+lo5Br0VjQn98oMj7mw4G8ltrgvmE2EczEQRUtaHRzBNVxPFO/bBzh2/GBcH1rr8n5fopPSa+7DKqkCjdZtGOSGGR7ryzD6pa+Ra3KNSXCvIKc/m8Hx4kqcfxQc8xed7JetSxTNoyiY7yeuoepXqiuzdiL0Hv/Za0+JN6ULNFK3IR/HBjjehoLPmnPCLdfkGnT1bqJW62eZ/fjgPA7V7zVcPo5aORS8aZjmSMENeDyia0jNcRjWW49XQut1cKrj0j7nwYRpaJY1Yfqwx7gc5iCbAC1NPKRArsk1mG5/KB5aXkbc4+GL0Fq1s9exLF9coGiY0NkRXUNqLsKOIZ8/Tv4+WbLzcELKQGPEca/dXouvHfC4cws+Y54Ku1yTa9DVTwX5fDW0hqa3t7gqaFxk4GjWfgi9h6vHOvRaaC1XbHRJomCezYI9WlCiWN82oni8H4rHzr1oeqHQDJe6/P3/VNGxFXPINeivE/wsVLdy5ot9yjaG1ggUStiSCOiSEVzD+hI3dsMIYxLXB05N1j4rdWDibe/x979iyMXcQ6GXa3INptlYcafhxZuGn0dcZ4610wXBvD3LH5jtbdR7KbyWtd9D8QZx5jrA5IqfAd3mPl2u6PjzQvEKHsg1uQYvOxGKtw6Ic4TiyJG46M/6vKMRR6zEebLxge8fiVoz1n3vCnOxos3STo7oGr5P3MgnsxSbxaF40vRm6QMTq9ecp6qeSq0q+Gz5RvjlmlyDaYoK/89LHiM+iD4Tit9AfCrU3U2FegwPSvUAf5rFGG2tQccKGK1lofuCDXcqPMe2gs+WTW6BXJNr8JLFodqtA3YnjndYyKfbE4qH4swdwTUsCulhSgdmOU7XQu+luqBfK/KnGfGJRxyKEJePe5L/zcWJinEJ5L/y/DqWf7HPE7aR6vU06ssKz3G24LPX/ZZrcg1e9kmofmTKsVCPhXnGxvmCYP08omvYUaLjsGyW4/Rxj+v6UwpRUlxkIG4icyfMbPLWs/zv9X2hHLplBfdhqsLz9Fq97ZRbINfkGpTuAMf2wwyPGeeqFg3Zj4sHvC70LXEXvKcFwdo/ouv4MVEwXa9BrHot//VIGpHwav5Eo8rl4+I61SZvDc+3offmj1V5v+D+vuMWyDW5BtMUbRS8a4DjfhYMWSplbSJQo/hAiZvdpDZ+212TeF3UcWAGX9gzfcNQZvm4g0JcuUUFn0lHKjzPqWD4o1yTa1DWysR34iBv6JYljn1H+FsOFQTp3oiu4UDiZsUVjeoy/vKIjgN9+KREp7iKFju0lgWuzsGCWK+r6Bxx6c1ub3vjP7NbqVyTazDd50Mu7B+Fem0JUEu/FQTouxGcPw6V+ifUe1J0u26rUjyQRnSRWqmh6hZXHZsr7JV8Jt0NveeYzBlywbjXLZBrcg26ujzkmvVS4nu28auPLQjFT0O3jOAaUpu+/R3qtdrDpi7XeM3fMh2Gsatlmfad0A9sQ0F8f6zoHK/lDxyGdXzkmlxj0swdQc36Q+I7dmvTb8LmRICGPYM8Pk35K3ENG2sWs24dhx/8PdMmvsrs9bozrsD1ZZ5Hi8LLTxRjB3l5/nd5Mu80z6Tz8IlbMJALYfCNhVK6bfT1V7Bqh1yTa9BP/dXeFldwjrPBsqyFvg3F220P2/7EDfp+TDpbR/w906bbfh9xdZSZjFeOE6t/67Pj8EBRMGPx6WzRE601FZxjdeg+n8xYc7km16C3rwr+XqpagexC4vv1o6bfhKKn/cMuht8IrQ2uep0/Ppl9tYYx67aXw0Z/z+R2he47i8+p4LhP+ug8HHMrKrt/7RNJB72P8YlY55j2+L+nhF6uyTUo9GfB38zJis5xM/Hd+mGTb8BbieCsG/L5rxacOw7zWF7TuJ0O05fDtJoN0SuhtQLYsNZ9XhW6j1XutXvmArekb0UT7y4OeOw4NO1WmP6UbImwyzW5BoWWhOFPWk7NoYj/X6N3WN8ZinennTPEcx8f4x7d7Yo/4JkcnZvHnB3COdaG8su77nBL+pLaT6bX6m6xgxZfXx8NrbXyv8i/xN7IP0fn55+3nbv2ntG5k2tyDUrZMYKCfn3iO/X3pt+Ec0N82lEktUTllhrH7J3gtRXdxS/t9k3e/h7iF/XBkh2Hc25LZV9Msa3q8jMrwvS3TKkWh4huEG65JtegtKLVjq5UdI7vEn9P+5pe5DyeheDsDOO9zFXnZPLr/pbJdS6/+sEQzxWfrKT2PrExYf+KJsU9Cd3fwp4JM9usL66s9a6QyzW5BgPXrFUMCV4ait8CPgz1nHc7MmsSHzYrh3DOLwvOFxNifc1jtrwjqZ77MKbN+bbcuDCC8+0rWTjMc2tKiWNbnxXE8XyPnxt0k7+fs7ZM+OWaXIOeVoXhD29Pbfy2r+k3oWiow9OKz7UocUPuDKEAj0tRxrV249Jdn4bWuPBBdS6x+bm/ZboUArFDOYpVS1JjpF+0tW5PKakN+4q+NOLwyjgsLD7djYsn7MgfhCxs+wyMRd/9ggcnVmaTa3IN+q9Zn+ffwYNIbQ3ws1sQwq9h+GPForjc3L2Cc10I1a83H5+odFt55p8w88minZO5z0oh2rRvSjPKnZuvleg4rHd7SjkZhv8Wdnkoft2uoJNrcg2mux6KHz4P4tOQnhD9WtNvwBuJIP1UwTniqg9Fa+H+G4a3+96JxO/3S9vTmTI6h4TE18hz/B3To2M5yjXSv9VxqMytUDzmvCpHQvGcFBtzyTW5Bv+ZCsOZyxcfWn9fol581S1IF9ZxyMXSGRw3rjh0OLy8sky3HSvjEJ9Xhvj7lZlAFq9xdeI4c7vE6qT0oYsrFXa6+7GzRK5b9SttURjd6lSrE+e64HbINbkG/9/pEt9z2/r8G4zLGBftiRTf1u0X+paPQ7lJVHF3yfj6Jr7u7Hy6HteJfi+0hmfEwMYlslJLxMXC6pMw+Di0MnaF8pPFTofpG83Fa9yetT/a/r2YYFulDwUfbHHZww9GfN6PSuT4225P0pZEDPdWeK55Je6ZCaxyTa5Bq24sW899k38Hz+uo5+KbtfV5ZyFuulg0NzDO8Y0PjBc3OegxgB/mBf5vYbAVGfpp9/IOxY5ZuAGxo/Njn9cbh07FCdxxHF37ahcxweJbhoX+fqmhTYm8fh4Mqysj9ZZyRcXnS30eHXRL5Jpco6E1a1z1M07w/3VE9eqzvP6L9eorbkFrZ8mqAxx7ZPE1TnwKH2eaxzH/cULonryQqUtPbX8onphd1P7MP1CXSCHGuOPwhxCVcjeMZsx52WLObvRyTa6hZq2uxbo17sMQ595eyGvWODrl/TCakTCMkfi0Nb5xOZEny738w/lpWwfobv7hGSeaxqFcU8LGmNic+LD8ToiSUhPvqt59e26JL7mHbotck2sAQJVSc5a2CFHSnkQM91R8viWh3NMx5JpcAwAqczgUDyucL0RJ5xOF1TsVn2+9Yk6uyTUAYNTOFhQEZ4QnKQ5lfBKqXx+8SJmV7QwfkWtyDQCo1B8FBcH7wpO0JlFUDWOH+DKb9l12a+SaXAMAqrKgoBj4XXhKOZgoqnYN4ZxllsU+7dbINbkGAFSlaEWlTcJTypVEUbW84vPFNcqflyjmTGqXa3INAKjM6R6FwDWhKWVuorB6MIRzpvbdeNEWuz1yTa4BAFUVIo96FAIrhaeSwmoYY85PlyjkfnVr5JpcAwCqsr1HIfCt0JR2MlFU7az4fHFVnYclirkdbo1ck2sAQFW6TXqMu6K/LjSl3UwUVVXvIL+xRCF3P9h7Q67JNQCgIqt7FAIbhKa0RSWKqqr9WKKYO+TWyDW5BgBU5WqXIuAbYenLljDaMedvhXIbcb3m1sg1uQYAVKHbJMu4Z8M8oenLmTDasd9flSjmDrgtck2uAQBVeCVrf4fpwxzeEJq+3U0UVssqPNfSrD1LnO92aK2UhVyTawDAwI51FABxXfi1wtK3qURhdbfi850K6SfAa9wWuSbXAIAqdJsQbSnFmdmTKKzOVHiu5SUKuRNuiVyTawBAFeIkxn+CFVGqcj5RXG2v8FxXE+e6FSyJKdfkGgBQkQsdBcApIZmxuDHWk0SB9WZF59qZOM+DCs+FXJNrANBwX3QUAD8IyUDWJAqsOxWdJy6J+Shxrg/dDrkm1wCAKmzo+PK/KCQDO5gosL6v4BxxadwbYbRLcCLX5BoANNSK8PJTxJ+CJRSrcDlRZG2t4BzfJ86xv4ZxicNq4h4h3+Yxirn3LG+PQ2uvkO/y+BgnL9cGEVeaivtInMvan6E1nCvm2dM87+JcjdN5fBa4LgAoFvdlaF/7/VfFWiVix+t5otBaOuA5Dofx2ngr5lUcDnc/pFfkedEe57+nnJRr/fggpCdwd7ZYuH+dtSUNvC4ASFqYtb/avqB+C55uVWVTohj4e8DjHwjjNWTk3dB6svq/Gbb4s8ullVxLiKvC/TBAnr3orO5qyHUBQOkvsvbxyvG/vy4slTmZKAK+G+DYR0LxijZ1m5y6PqRX/CnTHuQdEORaN4tDa6fq/1XUvpnw6wKAUuJbhfbX5fFLbaGwVOpmqH5N/VdDa0x0r2PGzt9bNYvDutAaalFV0XQn7/Qi19p1vj2tqn01odcFAKXElVF+bvsCipu9LRaWSi0q8cXf7/4YsQD/u+B48cnwnJrFIY6rf9BxnTHf4gpAa/NcfCG+7dqYx+VpInYnpZhc6/DLEIrzKjbOq+t1AUBS/LK/2PbF828YfNIk020p8aUfJ7OuKXGsuOLVhYLjXMna2zWNQ/tbrYehNT67TMG5OFFwPQuG1cm1/+ztcq3X83/+XkcHdX4ei335v1OmQH84w3yr63UBQCln27507mVtmZAMRWrZyvYC+GhesL0oqGMxEZ/Gx6Utfyv42VhcrK9xDHa1XeutGXRQ5yY6D9ukmVwLrTcujzo+1zb28fPx9y8z/+DwhFwXAJRyKrw8qfEdIRmau4kv+52h/FPF9haXMY0TI1fV/PePBem/+TVfC63x8jMR3zz0GrZ0WprJtczx8PIb1DdmcIw45+vHEvGYMwHXBQBJx9q+aOJTsPdGdN5Y+H3csC+2qcQX/Y22fzcuL3ooLw4e5UVybI/zYiMOK4sr4sSn9yvHKAa7w3/zGQaddH+6Rxwv+LNufK4taOtYxv8cZMWt+SU6WO+P+XUBQNLBti+YuCTmmhGe+8W65SsaFO89iS/5Iw2IQRya9DxUs3TqRz3ieMmfduNz7dNQ7QZ0U6F4I739Y35dAFCofXJeHOP8wQjP/aLgu9mwmJ9LFHPrJvz3X5H/nl9UdLx1PeJ43p9343PtSv57/hGqe6t5Ogy+H0ZdrwsAevqk48tl4wjP/Wb4bxnOTxsU81gkFG109iRM/rCtONQlTuqcW9HxFgebYMm16V5t+103VXjcdQUxPTfG1wUAPW3u+GLZOsJzt294FN9yNGmzrjWh+AmwL/j+rewRy00Nj0vTc+3FZ9yNIXTIng8Q07peFwB0tb7jC2bnCM/9Tnh5l9SzDYv9wZBe4Yb+bOwSx/g2a17D49L0XDsRhrcJ2h89YnpmjK8LAKaJa3+3D1/YN+Tzxadgb4XWJlQXwvQnYusaFv/LiWLOZnv9+7xLHL8QlsbnWlyt7VwYznCsiz1ienSMrwsAXhLXW38U+l+vfVjt74bFf24oXvnklhSdkasdcYxPXZv+tkGuDdf5HnH9yHUBMAniEKEHNeo0NPGp8KZEPE5I0769HaYPUZoSFrk2ZJd6xHWJ6wJg3MWhQvdq1mmI7Y2G3YcTiXh8IFX79ktHp+E9IZFrI3AtFG+m57oAGEvxSdO/New0/NzAe3GzIB5xdak50rUv7ZtoxQn33jTItVF52iWu+1wXAOOsfdnTurUtDbsXryficVG69mVrW+zixlcLhESuzWJ8n+Wft64LgLH9crtZ005DHFLStCeeWxMx2SVlSzvcFrf4hPV4sBqVXBudzV1ietJ1ATCuYlF+raadhqZOzDybiMlb0jZpRWiN1+41/CYuOenNg1wbtlNdcm+J6wJgXM2rcachtrcbdj/i0phPC+JxU8oWijtDXyyZW3E+z7oGx0quDf+hTOdCE4dcFwBQlS3BsrT9ejW0htT8PsPO6adyTa4NQecu5XEvmvmuCwCoyqVg6Eg/9obWMItB32x9ItfkWsWudMTzfdcFAFQl7lVRtIPvZSGaJm5WGDcwi0/Pt2Vtd2iN34674t7to+MQh+wsl2tyrSKrOuJ5zHUBAFU6nChuNwjRjDoWR0K5ndB/kmtyrSLtw+Z+C635JK4LAKhEHKf/sKCQuy5EA4krKKV2SI7tXbkm1wa0sy2WcRLyItcFAFQp7i2wpaC9KUSViE/SnxQUzcflmlwbMLaP8lyKebbSdQEAjK9NBR2H28LDDMVlTn9ry6WNrgsAYPydLug8zBMeZuB4Ww5td10AAJMhDt3otarQauGhT9va8mef6wIAmCy99jGwohD9iB3NF/NmDrkuAIDJs6dHx2GT0FDSVNbu53nzlesCAJhM64M3Dszckqz9m+fM964LAGByLezRcfhAaEiIeyD8nefLRdcFADDZ5vfoOLwuNBSI+XEzz5VfQn12X67rdQEATGTH4ZGwUCDuun0tz5WrobUjuesCAJhwb3XpOJwVFgo6mlfyPLmRtddcFwBAM3TbQXqbsNBFHPbzU54jcQ7BwoqPHzusayfougAAJsqXHZ2GB8Gu0XR3Ic+RuFrRkoqPvSM/9rIJui4AgInyR0fH4QshoYszeX7cG0IR/XZobdL26wRdFwDARFnb0WmIT2xNKKXTN3l+PMzaioqPvTxrd/Pj75iQ6wIAmDi/d3Qc1gkJHY7luRGfvK+p6JhxKNz7WTuatadtx58/AdcFADCr4uTPw1m7E1pPVy+F1qTmQRzs6DQcEmYSOTLM9s0EXBcAwKw73qOoiW8Mls/geNsURyR8OsLiPLZVY35dAAC1cL+gsHkWWhOay66E9FkwGZpi20dcnN8a8+sCAKiNmyWKnDiM6UDovhzlnNAa2tQ+p+F21lYLLR02j7g4j23fGF8XAECt7O6z4ImbYMW17c+H1lKSzzo6DLvyzgS0W9+RK6Noz0N6w7a6XhcAQC3FtwlPZ1gExWUl4zyGNcJIgZ/D6J/qXxjj6wIAqK1FofW2IG56dSO0Vlh62tYehdaGbufzjsLWrE0JG0D//h9xvtLWlc7rwwAAAaF0RVh0TWF0aE1MADxtYXRoIHhtbG5zPSJodHRwOi8vd3d3LnczLm9yZy8xOTk4L01hdGgvTWF0aE1MIj48bXN0eWxlIG1hdGhzaXplPSIxNnB4Ij48bXN1Yj48bWk+STwvbWk+PG1yb3c+PG1pPkQ8L21pPjxtbj41PC9tbj48L21yb3c+PC9tc3ViPjxtbz49PC9tbz48bWZyYWM+PG1uPjE8L21uPjxtbj4yPC9tbj48L21mcmFjPjxtZnJhYz48bXN1Yj48bWk+JiN4M0IyOzwvbWk+PG1uPjU8L21uPjwvbXN1Yj48bXN1Yj48bWk+JiN4M0IyOzwvbWk+PG1uPjM8L21uPjwvbXN1Yj48L21mcmFjPjxtZnJhYz48bXN1Yj48bWk+JiN4M0IyOzwvbWk+PG1uPjc8L21uPjwvbXN1Yj48bXN1Yj48bWk+JiN4M0IyOzwvbWk+PG1uPjIyPC9tbj48L21zdWI+PC9tZnJhYz48bXN1Yj48bWk+STwvbWk+PG1pPkI8L21pPjwvbXN1Yj48L21zdHlsZT48L21hdGg+sjTlZAAAAABJRU5ErkJggg==\&quot;,\&quot;slideId\&quot;:261,\&quot;accessibleText\&quot;:\&quot;I subscript D 5 end subscript equals 1 half beta subscript 5 over beta subscript 3 beta subscript 7 over beta subscript 22 I subscript B\&quot;,\&quot;imageHeight\&quot;:31.35135135135135},{\&quot;mathml\&quot;:\&quot;&lt;math style=\\\&quot;font-family:stix;font-size:16px;\\\&quot; xmlns=\\\&quot;http://www.w3.org/1998/Math/MathML\\\&quot;&gt;&lt;mstyle mathsize=\\\&quot;16px\\\&quot;&gt;&lt;msub&gt;&lt;mi&gt;I&lt;/mi&gt;&lt;mrow&gt;&lt;mi&gt;D&lt;/mi&gt;&lt;mn&gt;6&lt;/mn&gt;&lt;/mrow&gt;&lt;/msub&gt;&lt;mo&gt;=&lt;/mo&gt;&lt;mfrac&gt;&lt;msub&gt;&lt;mi&gt;&amp;#x3B2;&lt;/mi&gt;&lt;mn&gt;6&lt;/mn&gt;&lt;/msub&gt;&lt;msub&gt;&lt;mi&gt;&amp;#x3B2;&lt;/mi&gt;&lt;mn&gt;22&lt;/mn&gt;&lt;/msub&gt;&lt;/mfrac&gt;&lt;msub&gt;&lt;mi&gt;I&lt;/mi&gt;&lt;mi&gt;B&lt;/mi&gt;&lt;/msub&gt;&lt;/mstyle&gt;&lt;/math&gt;\&quot;,\&quot;base64Image\&quot;:\&quot;iVBORw0KGgoAAAANSUhEUgAAAgsAAAEhCAYAAADxgOMDAAAACXBIWXMAAA7EAAAOxAGVKw4bAAAABGJhU0UAAACvhk0s5wAAH0lJREFUeNrt3Q+EV9n/+PGXjJEkkiRJrGQkiWQlIzFWRpLISJIMI0lWImslyZJkZSWSJBlDRsZIIkmSfEiSrCzJSsaIJCMjw37uy71j3zvde855v++577nnfZ4Pjt/399nmnPt+nTvzOu97zx8RAOhsG5Lyc1JGkvIiKV+SMp2Ub0mZSsrLpAwnZSgpKwkXAABxWJyUE0l5k5R/migzSbmTlPWEEACAzrQgKaeS8rlhAPB3Un5Nyubsv6vupGxLypVsgJA3aPiVcAIA0Fn0dcPLOUn/bDYwMOmV9NVE3pOGK4QVAIDOcCApXxuSvCb/viZ+/rAUv5oYIrwAAITt5JzkrpMWt7ZQz9uCwcInSedAAACAAP2Sk9x3tVjXb1L8dOEooQYAIDx5rw4ulqhvl2GwMEq4AQAIi05KnLuKQZdJdpeoc7VhsPCRkAMAEI7lSZnMSeg7StbbZRgsTBN2AADCcTcnmd/3VDeDBQAAAneoIJlvrniw8JnQAwBQf0slnTswN5E/8lR/t2Gw8JDwAwBQf38UJPJdnurfahgsXCX8AADU2zrJP8Phvcc2DhgGC3voAgAA6m24IIn/5rGNkYI29CjrbroAAIB6P1Uo+sbf47GdyYI2rtEFAADU2/WCJP7aYxvbDQOSjXQBAAD1tULy5ypoOe+xnWsFbdyhCwAAqLczhm/8fZ7a0CWZ05K/EdMPdAEAAPW1ICkTUjzpcEHFA5Kf6QIAAOrNdArkPY9PFT5VWD8AAKjQmGGw8KunNvI2enqblGWEHwCAetNv/DOGwUKvhza25dSryyeZpwAAQACOiPkEyLLzFVbK9/Mh9P/fQ+gBAAjDI8NgYbxk3boc87V8v2fDKsIOAEAYlov5FcSpgp9bnJR9Sbkg6b4JpyU902GNpE8iFiZlSL7fqXE4+1kAABCIQcNAQcvWnJ/ZLPnHV5uKTmTcRbgBAAiPaRXEV8mfrzDc5EBh9nWGHkS1iZADABCOLkk3XCpK8EXbLx9tYbDQWB5IemAVAACoud2WpH7C8LMDSRnNnhjckPR1Rr+kcyDUimxQUfS6YiprHwAA1NgflsHCFg9trM8GBkVtMGAAAKDGXot5voIv5w3tfBE2ZgIAoJZWWJ4qjHpsa5ulrTG6AwCA+hmwJHCfp0B2i33SIxMeAQCoGdvyx82e27MNFs7QJQAA1MuEtGe+gutgYZwuAQCgPnqkffMVVJfDYOEz3QIAQH0csyTuY57bW+UwWJimWwAAqI87lsS90XN7/QwWAAAIh5718FXM+x74dlB4DQEAQDB6LUl7pII2rzsMFh7RNQAA1MMZS9I+UkGbzxwGCzfoGgAA6uGxJWmv99yebsg04zBYGKBrAACYf12WxP2pgjb3iNux1SvpHgAA5p8tcVcxX+GGw0DhCV0DAEA92I6kHvLcnq68+OwwWBikawAAqIdXlqTd47m93Q4DhY9JWUjXAAAw/2xHUn+soM17DoOFs3QNAAD1YDuS2vd8hbXithHTUroGAIB6sB1J7XvewGWHwcIpugUAgPqYsCTudR7bWp2Ub5b23ki6lBMAANSA7UjqCc/tXXN4qtBLtwAAUB+2I6mHPba13mGgcIkuAQCgXmxHUh/y2NZTS1uvhaWSAADUiu1Iai0/eGpryNLOJ49tAQAAT2xHUr/31I4ulfxiaWsn3QEAQP3YjqS+5aENPVnypcS3pfOSbACke1icYzAEAAjVI0sS3++hjVuWNk52QBx186i9Sbko6c6UjU9RppPyICmHud0AAKGxHUmtZXXJNs5J5268tEnS7ahf5HwuPWdDn9pslXReCAAAQbIdSf2uZP2npPNePWjiP1IwQNCNpq4kZSO3FgCgU9iOpL5Zou7zYl71EOL7+wPZAGru59GnM/r6YQW3FACg09iOpG5lfwWd1DdqqFMnOq4NLE5rkvKw4PM8Ef9HdwMAUAu2I6m1XGuyzr6Cb96zRZ82hPb+Xictfi54mnCC2wgA0MlsR1LPJkSXMxo2J2XMUM/jpGwIMEZFr1I+CmdXAAAiYFvO2Dhp70I2IJh9KqD7JuyQdMnjM8PPPk9Kf4Cx0c85UvCZPgivHQAAkbAdST2UJft/miz6rfuqpEsGQ6TLSccLPtukhDffAgCAltiOpH7Z8G/1lEjdS2B2o6HprExl37I1seqqCV1OuKUDYlM0OVM/72ZuHQBALGxHUp+PNC6XDTHZx20DAIjJqGWw0BdhTAbF36oQAACCZjuS+qvEtz2xrtSYluIJjYu5bQAAMbEdST0a4eDJtDnVfm4ZAEBsbEdSD0UWj5OGWLzidgEAxMh2JPXqiGKxTP57lPTccpDbBQAQG9uR1K8ji4fp+Gydq8DR0gCA6NiOpL4UUSwWWZ4qXOR2AQDE6JJlsPBTRLE4aonFVm4XAECMTLP+9QyImB67m860+DTn366UdOLnsKS7W05l8ZrdyfJF9t8OJ2U5txkAIFTLLN+kxyOKxUpLLG5n/25bUu6LeZ5H3kmduv31D9xyAIDQ7LckuSMRxeKwJRZXJD0L458SRZ86HOe2AwCEZMSS3GI6TXHYMeFPZQMHnRi6rOHn9YhundNwIil/Wupgq2gAQBC6pHg74xg3H3rjMFC4npSljvUNZgOLorr+4BYEANTdgCUxno4oFgscBgq/tFCvHs/9STi1EgAQqLvCK4hZGyyxuFei7l2GeieEA6kAADW1Rsyz+R9FFo9dlsHCjyXrvy08wQEABOacJTnuiiwe+wyxmPRQf4+Yt5AGAKBWliTlsyF5PY8wJgcN8bjjqY2nhjZ2cFsCAOpET5AcMJQYNw4aFPMKCB9OGdo4z20JAEC9mTZkuuypje2GNsboAgAA6u1AGwYLXVLtvAgAAFChvYZEftVjO0XHX8/QBQAA1NtOqX7OgjKdLdFFNwAAUF+m0zeHPbYzZminm24AAKDeis7J8HlM9wiDBQAAwvWwIIm/b8NggTkLAAAE4GIbEnnRYOEL4QcAoP5Mkxx7PLUxKpzFAQBAsPSY6q8FyXy/pzbuF9R/jfADABCGmwXJ/Kan+ov2WdhH6AEACENvQTKf8FB3d0Hd35KymNADABCOlwVJvbdkvUVzIkYIOQAAYdkv1WzOdKGg3i2EHACA8LyS/CWUa0rU+XdOnaOEGgCAMP1Y8BSg1eSed1DVp6SsItQAAITrrPhZRqkTG//MqaefEAMAEL7xnCSvezH0NVHHlZw6jhBaAAA6gx4bfVvy5y/8IulGTqYnCpfl+2WShwgrAACd54Tkn0r5LilnJH2lsFzS/RK2J+Vk9t8a/62+ithMKAEA6FyrsycF36T4DIm88pekrx0WEEIAAOKwUNLVDXqew4OkfM6eOmjR+Qx6pPWd7InDj4QLIehvcgTcSjlImAEA5KlwbZR017G72ejXZ/BnR8/bCDMAgDzVOXQDEJ14M9li4N8m5WhSVhBKAAB5qrPprN03TXaAnsO+iNABAMhT8djXRAfo8azLCBkAgDwVl8VNdMIpwgUAIE/FZ6ljB8wwWgMAkKfi5Lpc5S6hAgCQp+J0zLETOPAEAECeitSoYyesJlQAAPJUfHSP8imHDnhNqAAA5Kk49TqO1i4RKgAAeSpOZx07YSehAgCQp+L01KED9BhWjlQFAJCnIqSbXMw4dMI4oQIAkKfitFfcHu0cJVQAAPJUnK47dkIPoQIAkKfi9LdDB7wjTAAA8lSc1jmO1q4QKgAAeSpORx07YQ+hAgCQp+J0R9yWonQTKgAAeSo+uhZ12qETHhIqAAB5Kk47xO3RzilCBQAgT8XpN8dO2ECoAADkqTj9z6EDJgkTAIA8FacljqO1m4QKAECeitOAYycMECo06HO8bzqh3KG7AfJU7G44dMBMNrIDGCwAIE9F6INDJzwlTGCwAIA8Facexz+WZwkVGCwAIE/F6ZhjJ2wlVGCwAIA8Facxhw74QpjAYAEAeSpOunXmN4dOGCFUYLAAgDzFH3tTOUCogLb5h0IJqJCnIuC6deZKQgUwWKBQ5mGwQJ6qgecOHfCSMAEMFiiUeRoskKfm2VLHG+E8oQIYLFAo8zBYIE/VgOvWmX2ECmCwQKHMw2CBPFUDLltnfpV0JioABgsUSrsHC+SpGphw6IRRwgQAIE/FyXXrzCFCBQAgT8XpuGMnrCZUAADyVJzGHTrgL8IEACBPxcl168xLhAoAQJ6Kk+vWmf2ECgBAnorTBYcO0BFdF6ECAJCn4vTCoRPuEiZ4HP1z6iQA8lRAljn+YfyZUIHBAoMFgDwVJ9etM3sIFRgsMFgAyFNxGnbogHeECQwWGCwA5Kl4uWydeZ0wgcECgwWAPBWnjY5/FPcQKjBYYLAAkKfidMKhA2aSspBQgcECgwWAPBWnew6d8IgwAQDIU3HSjStcts48Q6gAAOSpOO0Ut0etPxGqjrIk63tdinQu+78BgDyFXL+L23sgts4M19Kk7E3KRUkf5X1p6NvppDxIymHCBIA8hSJvHDrhA2EKzqaknJX8rVFfSfq4bqukJ7gBAHkKhbaI26Od8Rp/hl6pZoa7fuOeSsrH7Nv4zaSclPQxV11Hr5r4jxQMEPR93xVJlx8BAHmqfforyE9fk/JJ0kmdI0k5nbVTSX4akfCXhmmCXJSUdUnZlZRfk/JWql0qp4lXDyoZlPos0zkg6c5leY/m9PXDCv7mAAhQp+QpnSemS8r3SXpy5t8V5ifd6XKbr4vf2UTjoS1HWZyU1w6fSx/H7806sZGOzHRv8T3ZaO1RlnTz6tD3/+dy6miXNUl5WHBtT4Q90gGEq5Pz1MIsB9k+l75OXpbzszoYOJqUp2I+fbPUF8V++e8kN5eJIxsC64gzls/0NhtUuFqdDQqmCur7lD1paCcd6Hwu6K8T/J0BELAY8tRpTwMgHVRNFtSh//uWZi5Kv/nqo+oHLT7a0E77LSk7JIxJcT9bPk+riV0HDY8N9d5uchDSqvMF7esci17+zgAIUGx56rjl8xxqoq4ew+BqMstdRqckfSQ/I/7eiWhd7yV9R1TXJXc3LZ9hWYm69SY0vUd7npTlFX0uU9sfhNcOAMITa566ZvkMK5usz7Ql9kPbD9+Vaif7XatpJ5i+/b/01Ma4oY0XFTxh6DK0qSPHtfzNARCgWPPUuOc81S3mnS63cat9n1RNAbvgqR0dDPxlaGfM8+caLWhH51FsptsBIChfK8hT4wEOmuaNbQatzy1Bt0s1cyPmumxoYx9dDgBBsR253WqeMr3aeEPY/8u0Nag+cfA98cU0GUdXSZRdVjnISBEAOsrPFeWpY2Kex4EGL6W9u3zZni6cLVG3LgWaluIJjYvpbgAIzr2K8tSgJR91E/rUCkugjlbUrmk3ro8tjhL1Z0ybduynuwEgOLZ5dWXy1EUGC24GLIGqamnhZUu7u1uo86SYd58EQqVPzPQxrC4D1pVDuj58OvsDqhN29emgblk7JM0vHwPqzjavrkyeGhZeQzgx7X/wrsJ291o6/0aT9S0T8+5lB+lqBEZfmek6cJcTBOf+gdO18usJITrE7xXmKdMKvZeE/l8THhN2M9ZY/uC9b7K+c2I+ipWjpREKvVd1053Grcn1tZ0e+ra54V7Wx6O6DvyK5G/OM5P9DBA607y66yXqXW/JQ+cIfcq2FGVvxe3bdh9znYy4yPJU4SJdjUBsyPnDeFbs7017Db8DVwgrAmabV7enRN2m1+Ez2ZdaiHkpigaq6pMhP1tugp2O9Ry11LOVrkYAdI//xk1nNPn3NfHzhw2/A0OEF4Hab8lTC0sMzE1fWH8j9P8y7Vz1pA3tT1iS/IBjPc/EvG9Do5XZH87h7BucTg7TSWLT2f/9Ivtv+od3ObcI2mTu5NypFge5bw2/BywbRohM8+oet1jncsPvyuzplby6ziwQ81KUM224hudS/gSxlZY6bmf/Tt/t3pfmDl7Rf6sHbP3A7YIK/ZJz7+1qsa7fpP3LoIEqTRru6V9aqE9Pk/xTzAdIMbBu0Cfz/+j+o+UaXB6dHrbUoe9r70m5Q1X0qcNxbhlUIO/+LTPHZpfhPh4l3AjMJsvf5h+b/IKsr94/G74cnuWJwvfOGzpgqk3XYJuz4PJ0Y9gx4U9lAwedDNN43HZ3NjA6YRltslU0fOuV7590vZFym8CsFvNmZ0BITHvnfHKsQ/dgOC3pCruiulhqbGB6BTDSpmuwvRJwOVTKZQ26Lq1Z6nhNg9nAoqiuP7h14IG+M817vLqjZL1dYn5CBoTkvuF+fpqU/jlFV/DpRGE9gVJfQU8YniL8T9KlxbxmNlgi7Tn50WSxQ5I/YKljgUMdrbzT2pKNWjm1ElW5m3Nf3fdUN4MFdALbFs+tFN07SHcHXkR43di2eF7Vhmvod+hY2ySvDZafv1fi+kzvfieECTBo3aGC+2pzxYOFz4QeAdnteaAw+0ThgbQ+gTg6N2T+z+8+5NCxa0sk9GYnv+S5baj7NLcRWqCvw/Im9j7yVH+3mGd5A6G4JOal/TrnR08w7su+fOrgQp9G61w3fZVum4Omy+Q3EWazDzL/7+RvWTryq0Md+ww/P+nhGnvEvIU00Kw/pLWnaK62Gu7Zq4QfATEle9dtzPULp+2gKFa6tZAAff7RKnMjuL6/PSjm2a0+PDW0sYPbCU1YJ/mTet97bOOAVLMtLtBOtv1zml3ab9vllzMgchwzBEwnk3S14Rpse31rOeVQz6BUc7hIo1OGNs5zO6EJRd9wfG4rO2L43e6mCxAI0/45X1us86KUm1AfnTuGYD1o0zUMOgwW1pW8oS57utbthjbGuJ3QxFOFovuox2M7RbvdsUcIQmLa4vl2i3XqGRKmV/A6AXgZoU/pUsNpQ7BOtuk6bDsqPnes50AbBgumdeuT3FJwdL3gHnrtsQ3TwHYjXYCAmDbsO1Ki3l+E1xFOdlgC1Y4/KLoZjW0zJtc97PdKeyZzFR39O8MtBQcrDPe8z1dZ16Ta+TtAO2yx5IcyT+LWWep+T/hTZ2vwLfmUpbN0WZnru9WdUv2cBduTkC5uK1icMdw/fZ7a0CWZeU8N9X9jhzqE5NeKk/kXKbdkPwqmo5xvtqF9fQ3yt5Sf2DhrmaGeYY/XPWZoh0ljsN3zRVvOfhN/h9YUDUh+pgsQmEcV56m7lhwU/aoh3XHQ9Ph/oA3XYNuI6V0LybdoDsa4x+seYbCAFpk2DrvnqQ19qvCpwvqBdulqQ566bclD+2PvhL2WAFU9C1S/Qb21XMPuFup9KNW/eyoaLDBnATamp1K/emojb6Ont8LMboRnjyVHrKz4yx9LKKV4NvbstpdVO2npoFst1nuxDYm86Ob6wu82LN/4Td+Sej20sU3y5x8xTwEhumz4ffG1cmjMkouiPyjQ9K2+6s2F1oj52Oe/JD0JsxWmSY6+1q+PFtT/iN9tGBwR8wmQZecr6LesufMhJsTvvg1AO/0l1R9F8MoyWNgZcwestQSnr+L2TVsm67fz9SXq1j+4X6Xad09FZ6qz0Q1MTBO1ys6pWZF905r7zWsVYUegVkn1Ew9tcyL0v0U9D21IzFs8L6iw7d/bMIq7KdWu8ChaarOP328UsO0nUrTqZ3F2X13IBqOnsz+Sa7Lf04XZ7/PcnRqHhWPTEbbBNiTxfrGfRBm10Qq/4ZjYDu/wtQKjt6D+CQ91dxsGWfxxRit/+IoOwtks+cdXm4q+XtxFuNEBTKsUHntq46bl9+lEzB2g30am5iE4Q9Le5SkvpZpJZEVzIkb43YaBaRLVV8l/mjfc5EBhdrCvB1FtIuTo4DzlYxvm1WJ+2qdbTC+JuRN6LX9stlTQ5m+G9qayR0G+7ZdqNme60Ma4oTPoe9Fv0vzx6bYncbaiB8GtI/wI0Fap/nW1bTOmE7F3gmmr2WnPba2wdMj7ir8B5c1y1ZHkmhJ15u04OcrvNgx2l/ijNJDdX/rE4IakrzN0cL284XdMBxUfDYPx3XQBOihPzUj5bfVtS/cf0AUiT6T690BKl4lNivk456o3ifmxoO1Wk3veRla6Ux4zzmHyh1T/NG+9mB/bMmBASJ5LdedBHBf7pMalsXfAGkuQ7ntoY5+Y163q+eHt3BGr6LCsZudI6MTGP3Pq6ef3GhavxTxfwZfzYl6SzMZMCEGPJU+1uvmdfjm9ZalbdwBeQheIXLIESt+rrm6hXj3K+lw24jOdYqnb2S6ah889XvBHupn9JK6I33PUEYcVlt85n6+wtlnaGqM7EIAbYp+Pc6DJ30FdcvxJzHPnThL61EFxmxQ1kT2m0ceac2do65pufbS/JwusLm2xLe3SVxuHZX6Pbu6S/GU4+u7rFzHvK6FPFC7nDKoOcUvBwYDl98PnKZDdDr/fTHhEnR0W9wm8V5Pyk/x3vwX9W69P0PqzAcIjMa94mM6+RK+MOegawJ1ZUn8m5WZVN1Mms8Q8WMMOOCH5p1Lq6ZZn5N+JY7pfwvYsdu/m/Ft9FbGZ32k4si1/9H0v2X4/z9AlqFme0hV6Okn3SZtylH7Zu5vlqEV0Qbrbm+8AT2ePa/Rxjs4W1SVfuqnFsexpQwijs9XZk4JvTX5+3aP8iFS7uyU6z4S0Z76C62BhnC5BB+epxicGuk+Czp8by/LUkexLYBdhRzP0lcre7GZ9kN1Y01nRP+Lvs8GQfhP7kXChBbaJWr6X3HY5/BH9TLcAAFAfxyyJ+5jn9mwH71SxlwoAACjhjiVxb/Tcnu1QHAYLAADUiOmo9DJrxU1cVjzxGgIAgJqwncFSxcFj1x0GC4/oGgAA6uGMJWlXsaGXyxLpG3QNAAD18NiStNd7bk/Xq884DBYG6BoAAOZflyVxf6qgzT3itv58Jd0DAMD8syXuKuYruOyn/4SuAQCgHmxHUg95bk9XXnx2GCwM0jUAANTDK0vS7vHc3m6HgYIe+LaQrgEAYP7ZjqT+WEGb9xwGC2fpGgAA6sF2JLXv+QprxW0jpqV0DQAA9WA7ktr3vIHLDoOFU3QLAAD1MWFJ3Os8tqXHrduOWn8jHMkLAEBt2I6knvDc3jWHpwq9dAsAAPVhO5J62GNb6x0GCpfoEgAA6sV2JPUhj209tbT1WlgqCQBArdiOpNbyg6e2hiztfPLYFgAA8MR2JPV7T+3oUskvlrZ20h0AANSP7UjqWx7a0JMlXwpbOgMAEKRHliS+30MbtyxtnKxhXHSFiO7zMJqUvyR9VaPLPaclfUKicy9uZPFZzHUBADqV7UhqLatLtnFOwtp46SexT8KcWzRZX0nKqgivCwDQ4WxHUr8rWf8pCefVg24rfbvJZDy3TCXlSCTXBQCIhO1I6psl6j4v5lUPdZrMuFLSHSP/8VSudvh1AQAiYjuSupX9FZZI+j69qE6d6Li2RjFYnpS3HhPybLncodcFAIiI7UhqLdearLNP0lcXRfXp04YFNYvDwwoSso/NrOp6XQCAiNiOpNaikx9dzmjYnJQxQz2Pk7KhhjH4Oedan2f/+4+SLvmctTCLxYns37gkZT1ie1kHXRcAIDK25YyNM+ovZAOC2acCmqx2SLrk8ZnhZzV59df4yUrjJlGTSdndxM/r53eZT3CuQ64LABAh25HUQ018U20sHyWdSLe15p//94Zr/pCUNS3UofsY3HOIx4IOuC4AQGRsR1K/bPi3ekrk2Sz56Dfe6axMZclsXNJVE7o0b0sgn39x9hn+yf7fTSXqWugwqNoe+HUBACJkO5L6fId//uPid1MoHXyZNrc6Gfh1AQAiNGoZLPR1+Od/nH3OP8Xfo/gbUn6/irpeFwAgMrYjqb9KZ7/LXtLwWfd4rLfPENPRgK8LABAh25HUnZ5A9sr38zJ8DcJmSsS0rtcFAIiQ7UjqoQ7//Jekuo2J/iyI6XDA1wUAiJDtSOrVHf75D2bfqKt41TJeENMLAV8XACAytiOpXxOiUu4UxHUf1wUACIXtSOpLhKiUuwVxXcV1AQBCcckyWPiJEJXyPzFvcMV1AQBqz3QktZ4Bwfa/5UznxPUE1wUACMUyy1OFcULkPb46AFvOdQEAQrHfMlg4QohK2ZsT0z+4LgBASEYsg4W1hKiUaznf3ldxXQCAUOiSyWnDQOEVISpF53pMzonpWa4LABCSActThdOEqJTdc+L5TtIjorkuAEAw7gqvIKr0eE48t3NdAICQrBHzro2PCFEpW+fE8yLXBQAIzTnLU4VdhKiUFw2xfCbp/BCuCwAQjCVJ+WwYKDwnRKUMNcRSJxKu4LoAAKHREyQHDOUHQlQqtl+yhPw1KVu4LgAAMEuXJD5r+Pa+m+sCAACNfm9IyIe4LgAA0OiA1PMwprpeFwAAUdkm6TyAuu2EWNfrAgAgKj1J+Zgl5MtcFwAAaKQHL33IEvItrgsAADTSPQreZQl5nOsCAACNlkl6Iqcm5IdSn10Q63pdAABERXe//F+WkJ8mZTHXBQAAZukxzrMnNr5MylKuCwAAzNJH+vezhKxzApZ7rn8kKTs66LoAAIjOWJaQdZXBKs91D2Z1r+ug6wIAICrD8u9Jjb4T5wZJN0560kHXBQBAVK5mCVmP9N7sue71SZnI6h/skOsCACAqF+XfI517PdXZnZTtSbmQlOmG+hd2wHUBABCVM/LvAUxVl6sdcF0AAETleBsTspatgV8XAABROdTmhPw68OsCACAqe9uckLWcCPi6AACISn9SvrU5Ic+IfROlul4XAADReTAP397HAr4udLj/A6ZJ+twlILL5AAABIXRFWHRNYXRoTUwAPG1hdGggeG1sbnM9Imh0dHA6Ly93d3cudzMub3JnLzE5OTgvTWF0aC9NYXRoTUwiPjxtc3R5bGUgbWF0aHNpemU9IjE2cHgiPjxtc3ViPjxtaT5JPC9taT48bXJvdz48bWk+RDwvbWk+PG1uPjY8L21uPjwvbXJvdz48L21zdWI+PG1vPj08L21vPjxtZnJhYz48bXN1Yj48bWk+JiN4M0IyOzwvbWk+PG1uPjY8L21uPjwvbXN1Yj48bXN1Yj48bWk+JiN4M0IyOzwvbWk+PG1uPjIyPC9tbj48L21zdWI+PC9tZnJhYz48bXN1Yj48bWk+STwvbWk+PG1pPkI8L21pPjwvbXN1Yj48L21zdHlsZT48L21hdGg+lPu15QAAAABJRU5ErkJggg==\&quot;,\&quot;slideId\&quot;:261,\&quot;accessibleText\&quot;:\&quot;I subscript D 6 end subscript equals beta subscript 6 over beta subscript 22 I subscript B\&quot;,\&quot;imageHeight\&quot;:31.243243243243242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Tema di Office</vt:lpstr>
      <vt:lpstr>Equation</vt:lpstr>
      <vt:lpstr>Equazione</vt:lpstr>
      <vt:lpstr>Popular op-amp topologies</vt:lpstr>
      <vt:lpstr>Improved topologies (better performances, but greater complexity)</vt:lpstr>
      <vt:lpstr>Class-AB output stages</vt:lpstr>
      <vt:lpstr>Op-amps with class- AB output stages</vt:lpstr>
      <vt:lpstr>Op-amps with class- AB output stages</vt:lpstr>
      <vt:lpstr>Op-amps with class- AB output stages</vt:lpstr>
      <vt:lpstr>Limitations: minimum Vdd</vt:lpstr>
      <vt:lpstr>Reduced VGS excursion for the output devices</vt:lpstr>
      <vt:lpstr>The Monticelli's class-AB stage</vt:lpstr>
      <vt:lpstr>The Monticelli's class-AB stage</vt:lpstr>
      <vt:lpstr>First stage: folded cascode for improved gain and larger swing</vt:lpstr>
      <vt:lpstr>High performance - two-stage CMOS op-amp </vt:lpstr>
      <vt:lpstr>Commercial products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Alessandro Catania</cp:lastModifiedBy>
  <cp:revision>557</cp:revision>
  <dcterms:created xsi:type="dcterms:W3CDTF">2015-02-03T16:10:37Z</dcterms:created>
  <dcterms:modified xsi:type="dcterms:W3CDTF">2023-11-30T09:03:10Z</dcterms:modified>
</cp:coreProperties>
</file>