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2" r:id="rId2"/>
    <p:sldId id="257" r:id="rId3"/>
    <p:sldId id="258" r:id="rId4"/>
    <p:sldId id="259" r:id="rId5"/>
    <p:sldId id="260" r:id="rId6"/>
    <p:sldId id="261" r:id="rId7"/>
    <p:sldId id="277" r:id="rId8"/>
    <p:sldId id="266" r:id="rId9"/>
    <p:sldId id="268" r:id="rId10"/>
    <p:sldId id="269" r:id="rId11"/>
    <p:sldId id="270" r:id="rId12"/>
    <p:sldId id="278" r:id="rId13"/>
    <p:sldId id="271" r:id="rId14"/>
    <p:sldId id="272" r:id="rId15"/>
    <p:sldId id="279" r:id="rId1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EABCC0"/>
    <a:srgbClr val="E1B8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82556A8-CEB4-4DEF-8C60-66470C9A4334}" v="95" dt="2023-11-22T20:23:58.36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957" autoAdjust="0"/>
    <p:restoredTop sz="93878" autoAdjust="0"/>
  </p:normalViewPr>
  <p:slideViewPr>
    <p:cSldViewPr snapToGrid="0">
      <p:cViewPr>
        <p:scale>
          <a:sx n="66" d="100"/>
          <a:sy n="66" d="100"/>
        </p:scale>
        <p:origin x="140" y="3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80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olo Bruschi" userId="a75eeb1e-9e8d-421e-bd1f-138b59bb6a61" providerId="ADAL" clId="{F82556A8-CEB4-4DEF-8C60-66470C9A4334}"/>
    <pc:docChg chg="undo custSel addSld delSld modSld">
      <pc:chgData name="Paolo Bruschi" userId="a75eeb1e-9e8d-421e-bd1f-138b59bb6a61" providerId="ADAL" clId="{F82556A8-CEB4-4DEF-8C60-66470C9A4334}" dt="2023-11-22T23:03:00.811" v="240" actId="1076"/>
      <pc:docMkLst>
        <pc:docMk/>
      </pc:docMkLst>
      <pc:sldChg chg="add del">
        <pc:chgData name="Paolo Bruschi" userId="a75eeb1e-9e8d-421e-bd1f-138b59bb6a61" providerId="ADAL" clId="{F82556A8-CEB4-4DEF-8C60-66470C9A4334}" dt="2023-11-22T20:20:44.087" v="162"/>
        <pc:sldMkLst>
          <pc:docMk/>
          <pc:sldMk cId="1998101564" sldId="262"/>
        </pc:sldMkLst>
      </pc:sldChg>
      <pc:sldChg chg="del">
        <pc:chgData name="Paolo Bruschi" userId="a75eeb1e-9e8d-421e-bd1f-138b59bb6a61" providerId="ADAL" clId="{F82556A8-CEB4-4DEF-8C60-66470C9A4334}" dt="2023-11-22T19:51:55.071" v="66" actId="47"/>
        <pc:sldMkLst>
          <pc:docMk/>
          <pc:sldMk cId="2654374148" sldId="263"/>
        </pc:sldMkLst>
      </pc:sldChg>
      <pc:sldChg chg="add del">
        <pc:chgData name="Paolo Bruschi" userId="a75eeb1e-9e8d-421e-bd1f-138b59bb6a61" providerId="ADAL" clId="{F82556A8-CEB4-4DEF-8C60-66470C9A4334}" dt="2023-11-22T20:10:08.049" v="161" actId="47"/>
        <pc:sldMkLst>
          <pc:docMk/>
          <pc:sldMk cId="1919970849" sldId="265"/>
        </pc:sldMkLst>
      </pc:sldChg>
      <pc:sldChg chg="del">
        <pc:chgData name="Paolo Bruschi" userId="a75eeb1e-9e8d-421e-bd1f-138b59bb6a61" providerId="ADAL" clId="{F82556A8-CEB4-4DEF-8C60-66470C9A4334}" dt="2023-11-22T19:54:30.264" v="67" actId="2696"/>
        <pc:sldMkLst>
          <pc:docMk/>
          <pc:sldMk cId="2862563974" sldId="265"/>
        </pc:sldMkLst>
      </pc:sldChg>
      <pc:sldChg chg="addSp modSp mod modAnim">
        <pc:chgData name="Paolo Bruschi" userId="a75eeb1e-9e8d-421e-bd1f-138b59bb6a61" providerId="ADAL" clId="{F82556A8-CEB4-4DEF-8C60-66470C9A4334}" dt="2023-11-22T20:00:38.508" v="88"/>
        <pc:sldMkLst>
          <pc:docMk/>
          <pc:sldMk cId="38496346" sldId="270"/>
        </pc:sldMkLst>
        <pc:graphicFrameChg chg="add mod">
          <ac:chgData name="Paolo Bruschi" userId="a75eeb1e-9e8d-421e-bd1f-138b59bb6a61" providerId="ADAL" clId="{F82556A8-CEB4-4DEF-8C60-66470C9A4334}" dt="2023-11-22T20:00:24.293" v="87" actId="1076"/>
          <ac:graphicFrameMkLst>
            <pc:docMk/>
            <pc:sldMk cId="38496346" sldId="270"/>
            <ac:graphicFrameMk id="2" creationId="{793A8C7C-FF3F-5F7B-F387-69BC765F63B6}"/>
          </ac:graphicFrameMkLst>
        </pc:graphicFrameChg>
        <pc:graphicFrameChg chg="mod">
          <ac:chgData name="Paolo Bruschi" userId="a75eeb1e-9e8d-421e-bd1f-138b59bb6a61" providerId="ADAL" clId="{F82556A8-CEB4-4DEF-8C60-66470C9A4334}" dt="2023-11-22T19:59:56.409" v="81" actId="1076"/>
          <ac:graphicFrameMkLst>
            <pc:docMk/>
            <pc:sldMk cId="38496346" sldId="270"/>
            <ac:graphicFrameMk id="8" creationId="{F41BAB6F-B477-4595-827D-C21DC3612DF7}"/>
          </ac:graphicFrameMkLst>
        </pc:graphicFrameChg>
        <pc:graphicFrameChg chg="mod">
          <ac:chgData name="Paolo Bruschi" userId="a75eeb1e-9e8d-421e-bd1f-138b59bb6a61" providerId="ADAL" clId="{F82556A8-CEB4-4DEF-8C60-66470C9A4334}" dt="2023-11-22T19:57:55.073" v="71" actId="1076"/>
          <ac:graphicFrameMkLst>
            <pc:docMk/>
            <pc:sldMk cId="38496346" sldId="270"/>
            <ac:graphicFrameMk id="9" creationId="{9FADA9BA-F62C-4565-86AE-4C6B2D104DFD}"/>
          </ac:graphicFrameMkLst>
        </pc:graphicFrameChg>
        <pc:graphicFrameChg chg="mod">
          <ac:chgData name="Paolo Bruschi" userId="a75eeb1e-9e8d-421e-bd1f-138b59bb6a61" providerId="ADAL" clId="{F82556A8-CEB4-4DEF-8C60-66470C9A4334}" dt="2023-11-22T20:00:15.855" v="85" actId="1076"/>
          <ac:graphicFrameMkLst>
            <pc:docMk/>
            <pc:sldMk cId="38496346" sldId="270"/>
            <ac:graphicFrameMk id="15" creationId="{E02B6672-BABA-4DAE-B0FE-C1FA8BC498DC}"/>
          </ac:graphicFrameMkLst>
        </pc:graphicFrameChg>
      </pc:sldChg>
      <pc:sldChg chg="delSp modSp mod delAnim modAnim">
        <pc:chgData name="Paolo Bruschi" userId="a75eeb1e-9e8d-421e-bd1f-138b59bb6a61" providerId="ADAL" clId="{F82556A8-CEB4-4DEF-8C60-66470C9A4334}" dt="2023-11-22T20:08:13.731" v="160"/>
        <pc:sldMkLst>
          <pc:docMk/>
          <pc:sldMk cId="152596670" sldId="271"/>
        </pc:sldMkLst>
        <pc:spChg chg="mod">
          <ac:chgData name="Paolo Bruschi" userId="a75eeb1e-9e8d-421e-bd1f-138b59bb6a61" providerId="ADAL" clId="{F82556A8-CEB4-4DEF-8C60-66470C9A4334}" dt="2023-11-22T20:06:18.824" v="131" actId="14100"/>
          <ac:spMkLst>
            <pc:docMk/>
            <pc:sldMk cId="152596670" sldId="271"/>
            <ac:spMk id="2" creationId="{D97403E6-54B6-4E2C-B830-CAE8630F8FED}"/>
          </ac:spMkLst>
        </pc:spChg>
        <pc:spChg chg="mod">
          <ac:chgData name="Paolo Bruschi" userId="a75eeb1e-9e8d-421e-bd1f-138b59bb6a61" providerId="ADAL" clId="{F82556A8-CEB4-4DEF-8C60-66470C9A4334}" dt="2023-11-22T20:07:16.328" v="159" actId="20577"/>
          <ac:spMkLst>
            <pc:docMk/>
            <pc:sldMk cId="152596670" sldId="271"/>
            <ac:spMk id="12" creationId="{4A270B21-2BC5-4EAE-96D4-839DA17EA986}"/>
          </ac:spMkLst>
        </pc:spChg>
        <pc:spChg chg="mod">
          <ac:chgData name="Paolo Bruschi" userId="a75eeb1e-9e8d-421e-bd1f-138b59bb6a61" providerId="ADAL" clId="{F82556A8-CEB4-4DEF-8C60-66470C9A4334}" dt="2023-11-22T20:06:35.637" v="134" actId="20577"/>
          <ac:spMkLst>
            <pc:docMk/>
            <pc:sldMk cId="152596670" sldId="271"/>
            <ac:spMk id="24" creationId="{04A0CE6F-449C-4081-BC2F-32393FD7C073}"/>
          </ac:spMkLst>
        </pc:spChg>
        <pc:spChg chg="mod">
          <ac:chgData name="Paolo Bruschi" userId="a75eeb1e-9e8d-421e-bd1f-138b59bb6a61" providerId="ADAL" clId="{F82556A8-CEB4-4DEF-8C60-66470C9A4334}" dt="2023-11-22T20:06:49.336" v="137" actId="20577"/>
          <ac:spMkLst>
            <pc:docMk/>
            <pc:sldMk cId="152596670" sldId="271"/>
            <ac:spMk id="35" creationId="{446A828B-C816-424C-9A51-E7FD260C43A1}"/>
          </ac:spMkLst>
        </pc:spChg>
        <pc:graphicFrameChg chg="mod">
          <ac:chgData name="Paolo Bruschi" userId="a75eeb1e-9e8d-421e-bd1f-138b59bb6a61" providerId="ADAL" clId="{F82556A8-CEB4-4DEF-8C60-66470C9A4334}" dt="2023-11-22T20:03:22.979" v="93" actId="1076"/>
          <ac:graphicFrameMkLst>
            <pc:docMk/>
            <pc:sldMk cId="152596670" sldId="271"/>
            <ac:graphicFrameMk id="7" creationId="{7DDB37E8-E989-4871-AA9C-2099C5B5890D}"/>
          </ac:graphicFrameMkLst>
        </pc:graphicFrameChg>
        <pc:graphicFrameChg chg="mod">
          <ac:chgData name="Paolo Bruschi" userId="a75eeb1e-9e8d-421e-bd1f-138b59bb6a61" providerId="ADAL" clId="{F82556A8-CEB4-4DEF-8C60-66470C9A4334}" dt="2023-11-22T20:02:54.670" v="89" actId="1076"/>
          <ac:graphicFrameMkLst>
            <pc:docMk/>
            <pc:sldMk cId="152596670" sldId="271"/>
            <ac:graphicFrameMk id="14" creationId="{CF56E659-E76C-4069-87BE-4D1794ADE61B}"/>
          </ac:graphicFrameMkLst>
        </pc:graphicFrameChg>
        <pc:graphicFrameChg chg="del">
          <ac:chgData name="Paolo Bruschi" userId="a75eeb1e-9e8d-421e-bd1f-138b59bb6a61" providerId="ADAL" clId="{F82556A8-CEB4-4DEF-8C60-66470C9A4334}" dt="2023-11-22T20:06:53.201" v="138" actId="478"/>
          <ac:graphicFrameMkLst>
            <pc:docMk/>
            <pc:sldMk cId="152596670" sldId="271"/>
            <ac:graphicFrameMk id="36" creationId="{9F5475C9-213E-4DC8-A370-2625C3AE4756}"/>
          </ac:graphicFrameMkLst>
        </pc:graphicFrameChg>
      </pc:sldChg>
      <pc:sldChg chg="addSp delSp modSp mod delAnim modAnim">
        <pc:chgData name="Paolo Bruschi" userId="a75eeb1e-9e8d-421e-bd1f-138b59bb6a61" providerId="ADAL" clId="{F82556A8-CEB4-4DEF-8C60-66470C9A4334}" dt="2023-11-22T20:23:58.364" v="166" actId="114"/>
        <pc:sldMkLst>
          <pc:docMk/>
          <pc:sldMk cId="1269938423" sldId="277"/>
        </pc:sldMkLst>
        <pc:spChg chg="mod">
          <ac:chgData name="Paolo Bruschi" userId="a75eeb1e-9e8d-421e-bd1f-138b59bb6a61" providerId="ADAL" clId="{F82556A8-CEB4-4DEF-8C60-66470C9A4334}" dt="2023-11-22T19:25:10.593" v="5" actId="1076"/>
          <ac:spMkLst>
            <pc:docMk/>
            <pc:sldMk cId="1269938423" sldId="277"/>
            <ac:spMk id="6" creationId="{47845D0E-60FF-497E-80B7-CFB3570AED7E}"/>
          </ac:spMkLst>
        </pc:spChg>
        <pc:spChg chg="mod">
          <ac:chgData name="Paolo Bruschi" userId="a75eeb1e-9e8d-421e-bd1f-138b59bb6a61" providerId="ADAL" clId="{F82556A8-CEB4-4DEF-8C60-66470C9A4334}" dt="2023-11-22T19:25:10.593" v="5" actId="1076"/>
          <ac:spMkLst>
            <pc:docMk/>
            <pc:sldMk cId="1269938423" sldId="277"/>
            <ac:spMk id="7" creationId="{7132323D-8266-401B-BA92-82AFFA21CBCD}"/>
          </ac:spMkLst>
        </pc:spChg>
        <pc:spChg chg="mod">
          <ac:chgData name="Paolo Bruschi" userId="a75eeb1e-9e8d-421e-bd1f-138b59bb6a61" providerId="ADAL" clId="{F82556A8-CEB4-4DEF-8C60-66470C9A4334}" dt="2023-11-22T19:25:10.593" v="5" actId="1076"/>
          <ac:spMkLst>
            <pc:docMk/>
            <pc:sldMk cId="1269938423" sldId="277"/>
            <ac:spMk id="8" creationId="{F4D68802-CCE4-489D-A2F1-33DB9DE359DB}"/>
          </ac:spMkLst>
        </pc:spChg>
        <pc:spChg chg="add mod">
          <ac:chgData name="Paolo Bruschi" userId="a75eeb1e-9e8d-421e-bd1f-138b59bb6a61" providerId="ADAL" clId="{F82556A8-CEB4-4DEF-8C60-66470C9A4334}" dt="2023-11-22T19:32:51.695" v="32" actId="692"/>
          <ac:spMkLst>
            <pc:docMk/>
            <pc:sldMk cId="1269938423" sldId="277"/>
            <ac:spMk id="12" creationId="{1BC4A968-DD07-8601-FDEB-866FE9164C35}"/>
          </ac:spMkLst>
        </pc:spChg>
        <pc:spChg chg="add mod">
          <ac:chgData name="Paolo Bruschi" userId="a75eeb1e-9e8d-421e-bd1f-138b59bb6a61" providerId="ADAL" clId="{F82556A8-CEB4-4DEF-8C60-66470C9A4334}" dt="2023-11-22T19:32:51.695" v="32" actId="692"/>
          <ac:spMkLst>
            <pc:docMk/>
            <pc:sldMk cId="1269938423" sldId="277"/>
            <ac:spMk id="17" creationId="{EAC5EC69-E8C1-5C6B-0241-A729283CFDDA}"/>
          </ac:spMkLst>
        </pc:spChg>
        <pc:spChg chg="del">
          <ac:chgData name="Paolo Bruschi" userId="a75eeb1e-9e8d-421e-bd1f-138b59bb6a61" providerId="ADAL" clId="{F82556A8-CEB4-4DEF-8C60-66470C9A4334}" dt="2023-11-22T19:25:17.675" v="8" actId="478"/>
          <ac:spMkLst>
            <pc:docMk/>
            <pc:sldMk cId="1269938423" sldId="277"/>
            <ac:spMk id="18" creationId="{A56FF6B5-65AB-4A5F-8FFE-4CA5B005E30E}"/>
          </ac:spMkLst>
        </pc:spChg>
        <pc:spChg chg="del">
          <ac:chgData name="Paolo Bruschi" userId="a75eeb1e-9e8d-421e-bd1f-138b59bb6a61" providerId="ADAL" clId="{F82556A8-CEB4-4DEF-8C60-66470C9A4334}" dt="2023-11-22T19:25:16.593" v="7" actId="478"/>
          <ac:spMkLst>
            <pc:docMk/>
            <pc:sldMk cId="1269938423" sldId="277"/>
            <ac:spMk id="19" creationId="{BCF03DBE-292D-45C5-AB76-BBB7CB4B321E}"/>
          </ac:spMkLst>
        </pc:spChg>
        <pc:spChg chg="mod">
          <ac:chgData name="Paolo Bruschi" userId="a75eeb1e-9e8d-421e-bd1f-138b59bb6a61" providerId="ADAL" clId="{F82556A8-CEB4-4DEF-8C60-66470C9A4334}" dt="2023-11-22T20:23:58.364" v="166" actId="114"/>
          <ac:spMkLst>
            <pc:docMk/>
            <pc:sldMk cId="1269938423" sldId="277"/>
            <ac:spMk id="20" creationId="{78180D65-CAF8-496A-8470-D3D3D09E6471}"/>
          </ac:spMkLst>
        </pc:spChg>
        <pc:spChg chg="add mod">
          <ac:chgData name="Paolo Bruschi" userId="a75eeb1e-9e8d-421e-bd1f-138b59bb6a61" providerId="ADAL" clId="{F82556A8-CEB4-4DEF-8C60-66470C9A4334}" dt="2023-11-22T19:33:12.989" v="35" actId="692"/>
          <ac:spMkLst>
            <pc:docMk/>
            <pc:sldMk cId="1269938423" sldId="277"/>
            <ac:spMk id="22" creationId="{B7B7003C-6568-3F43-9AA8-B6225D6587F9}"/>
          </ac:spMkLst>
        </pc:spChg>
        <pc:spChg chg="add mod">
          <ac:chgData name="Paolo Bruschi" userId="a75eeb1e-9e8d-421e-bd1f-138b59bb6a61" providerId="ADAL" clId="{F82556A8-CEB4-4DEF-8C60-66470C9A4334}" dt="2023-11-22T19:39:07.583" v="40" actId="1076"/>
          <ac:spMkLst>
            <pc:docMk/>
            <pc:sldMk cId="1269938423" sldId="277"/>
            <ac:spMk id="23" creationId="{71F7F34D-200B-6AE2-9745-9055DA64475F}"/>
          </ac:spMkLst>
        </pc:spChg>
        <pc:spChg chg="add mod">
          <ac:chgData name="Paolo Bruschi" userId="a75eeb1e-9e8d-421e-bd1f-138b59bb6a61" providerId="ADAL" clId="{F82556A8-CEB4-4DEF-8C60-66470C9A4334}" dt="2023-11-22T19:40:10.917" v="47" actId="207"/>
          <ac:spMkLst>
            <pc:docMk/>
            <pc:sldMk cId="1269938423" sldId="277"/>
            <ac:spMk id="24" creationId="{550F376F-6A69-C8C8-B755-8B6E5BE47FCD}"/>
          </ac:spMkLst>
        </pc:spChg>
        <pc:spChg chg="add mod">
          <ac:chgData name="Paolo Bruschi" userId="a75eeb1e-9e8d-421e-bd1f-138b59bb6a61" providerId="ADAL" clId="{F82556A8-CEB4-4DEF-8C60-66470C9A4334}" dt="2023-11-22T19:40:04.627" v="46" actId="1076"/>
          <ac:spMkLst>
            <pc:docMk/>
            <pc:sldMk cId="1269938423" sldId="277"/>
            <ac:spMk id="25" creationId="{76E01458-6F2A-BF35-C382-B4037EE9363A}"/>
          </ac:spMkLst>
        </pc:spChg>
        <pc:spChg chg="add mod">
          <ac:chgData name="Paolo Bruschi" userId="a75eeb1e-9e8d-421e-bd1f-138b59bb6a61" providerId="ADAL" clId="{F82556A8-CEB4-4DEF-8C60-66470C9A4334}" dt="2023-11-22T19:40:26.132" v="51" actId="1076"/>
          <ac:spMkLst>
            <pc:docMk/>
            <pc:sldMk cId="1269938423" sldId="277"/>
            <ac:spMk id="26" creationId="{BD522B14-D43B-68FE-DBD5-CCA5A254C491}"/>
          </ac:spMkLst>
        </pc:spChg>
        <pc:graphicFrameChg chg="add mod">
          <ac:chgData name="Paolo Bruschi" userId="a75eeb1e-9e8d-421e-bd1f-138b59bb6a61" providerId="ADAL" clId="{F82556A8-CEB4-4DEF-8C60-66470C9A4334}" dt="2023-11-22T19:25:21.326" v="9" actId="1076"/>
          <ac:graphicFrameMkLst>
            <pc:docMk/>
            <pc:sldMk cId="1269938423" sldId="277"/>
            <ac:graphicFrameMk id="9" creationId="{3A9FA9F4-BA67-5B04-7A64-A46D35954AD1}"/>
          </ac:graphicFrameMkLst>
        </pc:graphicFrameChg>
        <pc:graphicFrameChg chg="mod">
          <ac:chgData name="Paolo Bruschi" userId="a75eeb1e-9e8d-421e-bd1f-138b59bb6a61" providerId="ADAL" clId="{F82556A8-CEB4-4DEF-8C60-66470C9A4334}" dt="2023-11-22T19:38:35.138" v="38" actId="1076"/>
          <ac:graphicFrameMkLst>
            <pc:docMk/>
            <pc:sldMk cId="1269938423" sldId="277"/>
            <ac:graphicFrameMk id="10" creationId="{1156074D-B882-446D-A9A6-72A7612F8610}"/>
          </ac:graphicFrameMkLst>
        </pc:graphicFrameChg>
        <pc:graphicFrameChg chg="mod">
          <ac:chgData name="Paolo Bruschi" userId="a75eeb1e-9e8d-421e-bd1f-138b59bb6a61" providerId="ADAL" clId="{F82556A8-CEB4-4DEF-8C60-66470C9A4334}" dt="2023-11-22T19:48:44.712" v="62" actId="1076"/>
          <ac:graphicFrameMkLst>
            <pc:docMk/>
            <pc:sldMk cId="1269938423" sldId="277"/>
            <ac:graphicFrameMk id="11" creationId="{41E436E6-E6B8-497E-BD25-E0E894D2856D}"/>
          </ac:graphicFrameMkLst>
        </pc:graphicFrameChg>
        <pc:graphicFrameChg chg="mod">
          <ac:chgData name="Paolo Bruschi" userId="a75eeb1e-9e8d-421e-bd1f-138b59bb6a61" providerId="ADAL" clId="{F82556A8-CEB4-4DEF-8C60-66470C9A4334}" dt="2023-11-22T19:47:41.082" v="54" actId="1076"/>
          <ac:graphicFrameMkLst>
            <pc:docMk/>
            <pc:sldMk cId="1269938423" sldId="277"/>
            <ac:graphicFrameMk id="14" creationId="{F00970EB-AA39-4969-8905-A80E133F3659}"/>
          </ac:graphicFrameMkLst>
        </pc:graphicFrameChg>
        <pc:picChg chg="mod">
          <ac:chgData name="Paolo Bruschi" userId="a75eeb1e-9e8d-421e-bd1f-138b59bb6a61" providerId="ADAL" clId="{F82556A8-CEB4-4DEF-8C60-66470C9A4334}" dt="2023-11-22T19:25:10.593" v="5" actId="1076"/>
          <ac:picMkLst>
            <pc:docMk/>
            <pc:sldMk cId="1269938423" sldId="277"/>
            <ac:picMk id="5" creationId="{3AA50EF3-D17E-48A4-9F98-56275FC7F1E7}"/>
          </ac:picMkLst>
        </pc:picChg>
      </pc:sldChg>
      <pc:sldChg chg="addSp modSp new mod">
        <pc:chgData name="Paolo Bruschi" userId="a75eeb1e-9e8d-421e-bd1f-138b59bb6a61" providerId="ADAL" clId="{F82556A8-CEB4-4DEF-8C60-66470C9A4334}" dt="2023-11-22T23:03:00.811" v="240" actId="1076"/>
        <pc:sldMkLst>
          <pc:docMk/>
          <pc:sldMk cId="1091004570" sldId="279"/>
        </pc:sldMkLst>
        <pc:spChg chg="mod">
          <ac:chgData name="Paolo Bruschi" userId="a75eeb1e-9e8d-421e-bd1f-138b59bb6a61" providerId="ADAL" clId="{F82556A8-CEB4-4DEF-8C60-66470C9A4334}" dt="2023-11-22T23:01:47.980" v="235" actId="20577"/>
          <ac:spMkLst>
            <pc:docMk/>
            <pc:sldMk cId="1091004570" sldId="279"/>
            <ac:spMk id="2" creationId="{0530E531-A5A3-2DC0-B114-291105EFAFF6}"/>
          </ac:spMkLst>
        </pc:spChg>
        <pc:picChg chg="add mod">
          <ac:chgData name="Paolo Bruschi" userId="a75eeb1e-9e8d-421e-bd1f-138b59bb6a61" providerId="ADAL" clId="{F82556A8-CEB4-4DEF-8C60-66470C9A4334}" dt="2023-11-22T22:54:26.487" v="226" actId="14100"/>
          <ac:picMkLst>
            <pc:docMk/>
            <pc:sldMk cId="1091004570" sldId="279"/>
            <ac:picMk id="6" creationId="{15187D37-9118-4523-C431-242C60FB6AB8}"/>
          </ac:picMkLst>
        </pc:picChg>
        <pc:picChg chg="add mod">
          <ac:chgData name="Paolo Bruschi" userId="a75eeb1e-9e8d-421e-bd1f-138b59bb6a61" providerId="ADAL" clId="{F82556A8-CEB4-4DEF-8C60-66470C9A4334}" dt="2023-11-22T23:03:00.811" v="240" actId="1076"/>
          <ac:picMkLst>
            <pc:docMk/>
            <pc:sldMk cId="1091004570" sldId="279"/>
            <ac:picMk id="8" creationId="{C918DCD8-25C6-F73B-A968-862F364810E2}"/>
          </ac:picMkLst>
        </pc:picChg>
      </pc:sldChg>
      <pc:sldChg chg="del">
        <pc:chgData name="Paolo Bruschi" userId="a75eeb1e-9e8d-421e-bd1f-138b59bb6a61" providerId="ADAL" clId="{F82556A8-CEB4-4DEF-8C60-66470C9A4334}" dt="2023-11-22T20:10:08.049" v="161" actId="47"/>
        <pc:sldMkLst>
          <pc:docMk/>
          <pc:sldMk cId="2692465565" sldId="279"/>
        </pc:sldMkLst>
      </pc:sldChg>
      <pc:sldChg chg="del">
        <pc:chgData name="Paolo Bruschi" userId="a75eeb1e-9e8d-421e-bd1f-138b59bb6a61" providerId="ADAL" clId="{F82556A8-CEB4-4DEF-8C60-66470C9A4334}" dt="2023-11-22T19:54:51.336" v="69" actId="2696"/>
        <pc:sldMkLst>
          <pc:docMk/>
          <pc:sldMk cId="584069544" sldId="280"/>
        </pc:sldMkLst>
      </pc:sldChg>
      <pc:sldChg chg="add del">
        <pc:chgData name="Paolo Bruschi" userId="a75eeb1e-9e8d-421e-bd1f-138b59bb6a61" providerId="ADAL" clId="{F82556A8-CEB4-4DEF-8C60-66470C9A4334}" dt="2023-11-22T20:10:08.049" v="161" actId="47"/>
        <pc:sldMkLst>
          <pc:docMk/>
          <pc:sldMk cId="3523335152" sldId="28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C3D85C-6748-42AF-AD0D-D9EEFB7FEE3A}" type="datetimeFigureOut">
              <a:rPr lang="en-US" smtClean="0"/>
              <a:t>11/22/2023</a:t>
            </a:fld>
            <a:endParaRPr lang="en-US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26E245-BE16-4A03-B1F5-DF75CC6A9830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529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26E245-BE16-4A03-B1F5-DF75CC6A983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012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26E245-BE16-4A03-B1F5-DF75CC6A983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4245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26E245-BE16-4A03-B1F5-DF75CC6A9830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88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lo stile del </a:t>
            </a:r>
            <a:r>
              <a:rPr lang="en-US" noProof="0" dirty="0" err="1"/>
              <a:t>titolo</a:t>
            </a:r>
            <a:endParaRPr lang="en-US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</a:t>
            </a:r>
            <a:r>
              <a:rPr lang="en-US" noProof="0" dirty="0" err="1"/>
              <a:t>stili</a:t>
            </a:r>
            <a:r>
              <a:rPr lang="en-US" noProof="0" dirty="0"/>
              <a:t> del </a:t>
            </a:r>
            <a:r>
              <a:rPr lang="en-US" noProof="0" dirty="0" err="1"/>
              <a:t>testo</a:t>
            </a:r>
            <a:r>
              <a:rPr lang="en-US" noProof="0" dirty="0"/>
              <a:t> </a:t>
            </a:r>
            <a:r>
              <a:rPr lang="en-US" noProof="0" dirty="0" err="1"/>
              <a:t>dello</a:t>
            </a:r>
            <a:r>
              <a:rPr lang="en-US" noProof="0" dirty="0"/>
              <a:t> schema</a:t>
            </a:r>
          </a:p>
          <a:p>
            <a:pPr lvl="1"/>
            <a:r>
              <a:rPr lang="en-US" noProof="0" dirty="0"/>
              <a:t>Secondo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2"/>
            <a:r>
              <a:rPr lang="en-US" noProof="0" dirty="0" err="1"/>
              <a:t>Terzo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3"/>
            <a:r>
              <a:rPr lang="en-US" noProof="0" dirty="0"/>
              <a:t>Quarto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4"/>
            <a:r>
              <a:rPr lang="en-US" noProof="0" dirty="0" err="1"/>
              <a:t>Quinto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8446B-54F3-48F6-9B1F-FB020EFA5009}" type="datetime1">
              <a:rPr lang="en-US" smtClean="0"/>
              <a:t>11/22/2023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P. Bruschi – Design of Mixed Signal Circuits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310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FCC07-B889-4C84-BE01-5296D1E5D696}" type="datetime1">
              <a:rPr lang="en-US" smtClean="0"/>
              <a:t>11/22/2023</a:t>
            </a:fld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P. Bruschi – Design of Mixed Signal Circuits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541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2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lo stile del </a:t>
            </a:r>
            <a:r>
              <a:rPr lang="en-US" noProof="0" dirty="0" err="1"/>
              <a:t>titolo</a:t>
            </a:r>
            <a:endParaRPr lang="en-US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244338"/>
            <a:ext cx="10515600" cy="49326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</a:t>
            </a:r>
            <a:r>
              <a:rPr lang="en-US" noProof="0" dirty="0" err="1"/>
              <a:t>stili</a:t>
            </a:r>
            <a:r>
              <a:rPr lang="en-US" noProof="0" dirty="0"/>
              <a:t> del </a:t>
            </a:r>
            <a:r>
              <a:rPr lang="en-US" noProof="0" dirty="0" err="1"/>
              <a:t>testo</a:t>
            </a:r>
            <a:r>
              <a:rPr lang="en-US" noProof="0" dirty="0"/>
              <a:t> </a:t>
            </a:r>
            <a:r>
              <a:rPr lang="en-US" noProof="0" dirty="0" err="1"/>
              <a:t>dello</a:t>
            </a:r>
            <a:r>
              <a:rPr lang="en-US" noProof="0" dirty="0"/>
              <a:t> schema</a:t>
            </a:r>
          </a:p>
          <a:p>
            <a:pPr lvl="1"/>
            <a:r>
              <a:rPr lang="en-US" noProof="0" dirty="0"/>
              <a:t>Secondo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2"/>
            <a:r>
              <a:rPr lang="en-US" noProof="0" dirty="0" err="1"/>
              <a:t>Terzo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3"/>
            <a:r>
              <a:rPr lang="en-US" noProof="0" dirty="0"/>
              <a:t>Quarto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4"/>
            <a:r>
              <a:rPr lang="en-US" noProof="0" dirty="0" err="1"/>
              <a:t>Quinto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73488-E1F7-4B84-8286-16CD033868DD}" type="datetime1">
              <a:rPr lang="en-US" smtClean="0"/>
              <a:t>11/22/2023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56898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P. Bruschi – Design of Mixed Signal Circuits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473178" y="6356350"/>
            <a:ext cx="8806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55017-B6DE-4C35-A63B-40EADAC97849}" type="slidenum">
              <a:rPr lang="en-US" smtClean="0"/>
              <a:t>‹N›</a:t>
            </a:fld>
            <a:endParaRPr lang="en-US" dirty="0"/>
          </a:p>
        </p:txBody>
      </p:sp>
      <p:cxnSp>
        <p:nvCxnSpPr>
          <p:cNvPr id="8" name="Connettore 1 7"/>
          <p:cNvCxnSpPr/>
          <p:nvPr userDrawn="1"/>
        </p:nvCxnSpPr>
        <p:spPr>
          <a:xfrm>
            <a:off x="838200" y="6268825"/>
            <a:ext cx="10515600" cy="0"/>
          </a:xfrm>
          <a:prstGeom prst="line">
            <a:avLst/>
          </a:prstGeom>
          <a:ln w="349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282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4" r:id="rId2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7.wmf"/><Relationship Id="rId3" Type="http://schemas.openxmlformats.org/officeDocument/2006/relationships/image" Target="../media/image2.svg"/><Relationship Id="rId7" Type="http://schemas.openxmlformats.org/officeDocument/2006/relationships/image" Target="../media/image4.wmf"/><Relationship Id="rId12" Type="http://schemas.openxmlformats.org/officeDocument/2006/relationships/oleObject" Target="../embeddings/oleObject5.bin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6.wmf"/><Relationship Id="rId5" Type="http://schemas.openxmlformats.org/officeDocument/2006/relationships/image" Target="../media/image3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5.w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image" Target="../media/image40.svg"/><Relationship Id="rId7" Type="http://schemas.openxmlformats.org/officeDocument/2006/relationships/image" Target="../media/image44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svg"/><Relationship Id="rId4" Type="http://schemas.openxmlformats.org/officeDocument/2006/relationships/image" Target="../media/image41.png"/><Relationship Id="rId9" Type="http://schemas.openxmlformats.org/officeDocument/2006/relationships/image" Target="../media/image45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13" Type="http://schemas.openxmlformats.org/officeDocument/2006/relationships/image" Target="../media/image50.wmf"/><Relationship Id="rId3" Type="http://schemas.openxmlformats.org/officeDocument/2006/relationships/image" Target="../media/image44.svg"/><Relationship Id="rId7" Type="http://schemas.openxmlformats.org/officeDocument/2006/relationships/image" Target="../media/image47.wmf"/><Relationship Id="rId12" Type="http://schemas.openxmlformats.org/officeDocument/2006/relationships/oleObject" Target="../embeddings/oleObject32.bin"/><Relationship Id="rId17" Type="http://schemas.openxmlformats.org/officeDocument/2006/relationships/image" Target="../media/image51.wmf"/><Relationship Id="rId2" Type="http://schemas.openxmlformats.org/officeDocument/2006/relationships/image" Target="../media/image43.png"/><Relationship Id="rId16" Type="http://schemas.openxmlformats.org/officeDocument/2006/relationships/oleObject" Target="../embeddings/oleObject3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9.bin"/><Relationship Id="rId11" Type="http://schemas.openxmlformats.org/officeDocument/2006/relationships/image" Target="../media/image49.wmf"/><Relationship Id="rId5" Type="http://schemas.openxmlformats.org/officeDocument/2006/relationships/image" Target="../media/image46.wmf"/><Relationship Id="rId15" Type="http://schemas.openxmlformats.org/officeDocument/2006/relationships/image" Target="../media/image38.wmf"/><Relationship Id="rId10" Type="http://schemas.openxmlformats.org/officeDocument/2006/relationships/oleObject" Target="../embeddings/oleObject31.bin"/><Relationship Id="rId4" Type="http://schemas.openxmlformats.org/officeDocument/2006/relationships/oleObject" Target="../embeddings/oleObject28.bin"/><Relationship Id="rId9" Type="http://schemas.openxmlformats.org/officeDocument/2006/relationships/image" Target="../media/image48.wmf"/><Relationship Id="rId14" Type="http://schemas.openxmlformats.org/officeDocument/2006/relationships/oleObject" Target="../embeddings/oleObject33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13" Type="http://schemas.openxmlformats.org/officeDocument/2006/relationships/image" Target="../media/image55.wmf"/><Relationship Id="rId3" Type="http://schemas.openxmlformats.org/officeDocument/2006/relationships/image" Target="../media/image52.wmf"/><Relationship Id="rId7" Type="http://schemas.openxmlformats.org/officeDocument/2006/relationships/image" Target="../media/image54.wmf"/><Relationship Id="rId12" Type="http://schemas.openxmlformats.org/officeDocument/2006/relationships/oleObject" Target="../embeddings/oleObject39.bin"/><Relationship Id="rId2" Type="http://schemas.openxmlformats.org/officeDocument/2006/relationships/oleObject" Target="../embeddings/oleObject3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7.bin"/><Relationship Id="rId11" Type="http://schemas.openxmlformats.org/officeDocument/2006/relationships/image" Target="../media/image33.svg"/><Relationship Id="rId5" Type="http://schemas.openxmlformats.org/officeDocument/2006/relationships/image" Target="../media/image53.wmf"/><Relationship Id="rId10" Type="http://schemas.openxmlformats.org/officeDocument/2006/relationships/image" Target="../media/image32.png"/><Relationship Id="rId4" Type="http://schemas.openxmlformats.org/officeDocument/2006/relationships/oleObject" Target="../embeddings/oleObject36.bin"/><Relationship Id="rId9" Type="http://schemas.openxmlformats.org/officeDocument/2006/relationships/image" Target="../media/image47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13" Type="http://schemas.openxmlformats.org/officeDocument/2006/relationships/oleObject" Target="../embeddings/oleObject44.bin"/><Relationship Id="rId3" Type="http://schemas.openxmlformats.org/officeDocument/2006/relationships/oleObject" Target="../embeddings/oleObject40.bin"/><Relationship Id="rId7" Type="http://schemas.openxmlformats.org/officeDocument/2006/relationships/oleObject" Target="../embeddings/oleObject42.bin"/><Relationship Id="rId12" Type="http://schemas.openxmlformats.org/officeDocument/2006/relationships/image" Target="../media/image61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wmf"/><Relationship Id="rId11" Type="http://schemas.openxmlformats.org/officeDocument/2006/relationships/oleObject" Target="../embeddings/oleObject43.bin"/><Relationship Id="rId5" Type="http://schemas.openxmlformats.org/officeDocument/2006/relationships/oleObject" Target="../embeddings/oleObject41.bin"/><Relationship Id="rId10" Type="http://schemas.openxmlformats.org/officeDocument/2006/relationships/image" Target="../media/image60.svg"/><Relationship Id="rId4" Type="http://schemas.openxmlformats.org/officeDocument/2006/relationships/image" Target="../media/image56.wmf"/><Relationship Id="rId9" Type="http://schemas.openxmlformats.org/officeDocument/2006/relationships/image" Target="../media/image59.png"/><Relationship Id="rId14" Type="http://schemas.openxmlformats.org/officeDocument/2006/relationships/image" Target="../media/image62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sv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image" Target="../media/image17.wmf"/><Relationship Id="rId3" Type="http://schemas.openxmlformats.org/officeDocument/2006/relationships/image" Target="../media/image11.svg"/><Relationship Id="rId7" Type="http://schemas.openxmlformats.org/officeDocument/2006/relationships/image" Target="../media/image14.wmf"/><Relationship Id="rId12" Type="http://schemas.openxmlformats.org/officeDocument/2006/relationships/oleObject" Target="../embeddings/oleObject9.bin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16.wmf"/><Relationship Id="rId5" Type="http://schemas.openxmlformats.org/officeDocument/2006/relationships/image" Target="../media/image13.svg"/><Relationship Id="rId10" Type="http://schemas.openxmlformats.org/officeDocument/2006/relationships/oleObject" Target="../embeddings/oleObject8.bin"/><Relationship Id="rId4" Type="http://schemas.openxmlformats.org/officeDocument/2006/relationships/image" Target="../media/image12.png"/><Relationship Id="rId9" Type="http://schemas.openxmlformats.org/officeDocument/2006/relationships/image" Target="../media/image15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7" Type="http://schemas.openxmlformats.org/officeDocument/2006/relationships/image" Target="../media/image20.w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1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13" Type="http://schemas.openxmlformats.org/officeDocument/2006/relationships/oleObject" Target="../embeddings/oleObject18.bin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24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wmf"/><Relationship Id="rId11" Type="http://schemas.openxmlformats.org/officeDocument/2006/relationships/oleObject" Target="../embeddings/oleObject17.bin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23.wmf"/><Relationship Id="rId4" Type="http://schemas.openxmlformats.org/officeDocument/2006/relationships/image" Target="../media/image20.wmf"/><Relationship Id="rId9" Type="http://schemas.openxmlformats.org/officeDocument/2006/relationships/oleObject" Target="../embeddings/oleObject16.bin"/><Relationship Id="rId14" Type="http://schemas.openxmlformats.org/officeDocument/2006/relationships/image" Target="../media/image25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13" Type="http://schemas.openxmlformats.org/officeDocument/2006/relationships/oleObject" Target="../embeddings/oleObject24.bin"/><Relationship Id="rId18" Type="http://schemas.openxmlformats.org/officeDocument/2006/relationships/image" Target="../media/image24.wmf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12" Type="http://schemas.openxmlformats.org/officeDocument/2006/relationships/image" Target="../media/image30.wmf"/><Relationship Id="rId17" Type="http://schemas.openxmlformats.org/officeDocument/2006/relationships/oleObject" Target="../embeddings/oleObject17.bin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9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wmf"/><Relationship Id="rId11" Type="http://schemas.openxmlformats.org/officeDocument/2006/relationships/oleObject" Target="../embeddings/oleObject23.bin"/><Relationship Id="rId5" Type="http://schemas.openxmlformats.org/officeDocument/2006/relationships/oleObject" Target="../embeddings/oleObject20.bin"/><Relationship Id="rId15" Type="http://schemas.openxmlformats.org/officeDocument/2006/relationships/image" Target="../media/image8.png"/><Relationship Id="rId10" Type="http://schemas.openxmlformats.org/officeDocument/2006/relationships/image" Target="../media/image29.wmf"/><Relationship Id="rId4" Type="http://schemas.openxmlformats.org/officeDocument/2006/relationships/image" Target="../media/image26.wmf"/><Relationship Id="rId9" Type="http://schemas.openxmlformats.org/officeDocument/2006/relationships/oleObject" Target="../embeddings/oleObject22.bin"/><Relationship Id="rId14" Type="http://schemas.openxmlformats.org/officeDocument/2006/relationships/image" Target="../media/image31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7" Type="http://schemas.openxmlformats.org/officeDocument/2006/relationships/image" Target="../media/image35.wm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5.bin"/><Relationship Id="rId5" Type="http://schemas.openxmlformats.org/officeDocument/2006/relationships/image" Target="../media/image34.sv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3.svg"/><Relationship Id="rId7" Type="http://schemas.openxmlformats.org/officeDocument/2006/relationships/image" Target="../media/image38.wm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37.svg"/><Relationship Id="rId4" Type="http://schemas.openxmlformats.org/officeDocument/2006/relationships/image" Target="../media/image36.png"/><Relationship Id="rId9" Type="http://schemas.openxmlformats.org/officeDocument/2006/relationships/image" Target="../media/image4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7D501D4-584C-40ED-8515-A3C9E2C40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8773" y="294591"/>
            <a:ext cx="10515600" cy="662397"/>
          </a:xfrm>
        </p:spPr>
        <p:txBody>
          <a:bodyPr>
            <a:normAutofit fontScale="90000"/>
          </a:bodyPr>
          <a:lstStyle/>
          <a:p>
            <a:r>
              <a:rPr lang="en-US" dirty="0"/>
              <a:t>Folded cascode amplifier: quiescent current and total supply current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FE02E5E1-0AB2-40BF-A8AE-1CF7651BA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FED5324-182B-4008-8C39-0A8285297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CAA06FCE-C4BA-445B-B0F5-2E47E9B6D4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9833" y="1520432"/>
            <a:ext cx="5762625" cy="426720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6DA760F5-A6EE-4B0D-B939-F16FF4723BD3}"/>
              </a:ext>
            </a:extLst>
          </p:cNvPr>
          <p:cNvSpPr txBox="1"/>
          <p:nvPr/>
        </p:nvSpPr>
        <p:spPr>
          <a:xfrm>
            <a:off x="3675730" y="1081435"/>
            <a:ext cx="39454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order to avoid turning off M5 and M6 for all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id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values such that |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id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| &lt;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dmax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6763651E-CA2E-4947-9225-35518A32B6E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350814" y="1432673"/>
          <a:ext cx="2560638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55600" imgH="253800" progId="Equation.DSMT4">
                  <p:embed/>
                </p:oleObj>
              </mc:Choice>
              <mc:Fallback>
                <p:oleObj name="Equation" r:id="rId4" imgW="1155600" imgH="25380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6763651E-CA2E-4947-9225-35518A32B6E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50814" y="1432673"/>
                        <a:ext cx="2560638" cy="5667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asellaDiTesto 9">
            <a:extLst>
              <a:ext uri="{FF2B5EF4-FFF2-40B4-BE49-F238E27FC236}">
                <a16:creationId xmlns:a16="http://schemas.microsoft.com/office/drawing/2014/main" id="{81EB2956-48A2-40CF-AEF8-CEA8E23BDD6A}"/>
              </a:ext>
            </a:extLst>
          </p:cNvPr>
          <p:cNvSpPr txBox="1"/>
          <p:nvPr/>
        </p:nvSpPr>
        <p:spPr>
          <a:xfrm>
            <a:off x="6257538" y="2474078"/>
            <a:ext cx="3019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We usually choose: </a:t>
            </a:r>
          </a:p>
        </p:txBody>
      </p:sp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7CE71022-E46F-4FC1-8070-C5F44166C33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204604" y="2494370"/>
          <a:ext cx="928688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19040" imgH="228600" progId="Equation.DSMT4">
                  <p:embed/>
                </p:oleObj>
              </mc:Choice>
              <mc:Fallback>
                <p:oleObj name="Equation" r:id="rId6" imgW="419040" imgH="228600" progId="Equation.DSMT4">
                  <p:embed/>
                  <p:pic>
                    <p:nvPicPr>
                      <p:cNvPr id="11" name="Oggetto 10">
                        <a:extLst>
                          <a:ext uri="{FF2B5EF4-FFF2-40B4-BE49-F238E27FC236}">
                            <a16:creationId xmlns:a16="http://schemas.microsoft.com/office/drawing/2014/main" id="{7CE71022-E46F-4FC1-8070-C5F44166C33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04604" y="2494370"/>
                        <a:ext cx="928688" cy="5095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ggetto 12">
            <a:extLst>
              <a:ext uri="{FF2B5EF4-FFF2-40B4-BE49-F238E27FC236}">
                <a16:creationId xmlns:a16="http://schemas.microsoft.com/office/drawing/2014/main" id="{DD0AA7FE-B56A-4DC1-9404-A52C60455B0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029953" y="3081798"/>
          <a:ext cx="2057400" cy="877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27000" imgH="393480" progId="Equation.DSMT4">
                  <p:embed/>
                </p:oleObj>
              </mc:Choice>
              <mc:Fallback>
                <p:oleObj name="Equation" r:id="rId8" imgW="927000" imgH="393480" progId="Equation.DSMT4">
                  <p:embed/>
                  <p:pic>
                    <p:nvPicPr>
                      <p:cNvPr id="13" name="Oggetto 12">
                        <a:extLst>
                          <a:ext uri="{FF2B5EF4-FFF2-40B4-BE49-F238E27FC236}">
                            <a16:creationId xmlns:a16="http://schemas.microsoft.com/office/drawing/2014/main" id="{DD0AA7FE-B56A-4DC1-9404-A52C60455B0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29953" y="3081798"/>
                        <a:ext cx="2057400" cy="8778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ggetto 13">
            <a:extLst>
              <a:ext uri="{FF2B5EF4-FFF2-40B4-BE49-F238E27FC236}">
                <a16:creationId xmlns:a16="http://schemas.microsoft.com/office/drawing/2014/main" id="{FD831871-185B-42FB-BF05-B4D7C57DF6A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68626" y="3719037"/>
          <a:ext cx="1042988" cy="877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469800" imgH="393480" progId="Equation.DSMT4">
                  <p:embed/>
                </p:oleObj>
              </mc:Choice>
              <mc:Fallback>
                <p:oleObj name="Equation" r:id="rId10" imgW="469800" imgH="393480" progId="Equation.DSMT4">
                  <p:embed/>
                  <p:pic>
                    <p:nvPicPr>
                      <p:cNvPr id="14" name="Oggetto 13">
                        <a:extLst>
                          <a:ext uri="{FF2B5EF4-FFF2-40B4-BE49-F238E27FC236}">
                            <a16:creationId xmlns:a16="http://schemas.microsoft.com/office/drawing/2014/main" id="{FD831871-185B-42FB-BF05-B4D7C57DF6A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8626" y="3719037"/>
                        <a:ext cx="1042988" cy="8778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C38BD9A1-1131-4019-BCA5-589C4540BFCC}"/>
              </a:ext>
            </a:extLst>
          </p:cNvPr>
          <p:cNvSpPr txBox="1"/>
          <p:nvPr/>
        </p:nvSpPr>
        <p:spPr>
          <a:xfrm>
            <a:off x="6331392" y="3257372"/>
            <a:ext cx="24996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Since it must be: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4FA7AA1F-3B45-47B8-8A1A-A42E60DB7E12}"/>
              </a:ext>
            </a:extLst>
          </p:cNvPr>
          <p:cNvSpPr txBox="1"/>
          <p:nvPr/>
        </p:nvSpPr>
        <p:spPr>
          <a:xfrm>
            <a:off x="6327199" y="3857480"/>
            <a:ext cx="11126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then: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85595DDB-9506-4B67-849B-F5668BC4927E}"/>
              </a:ext>
            </a:extLst>
          </p:cNvPr>
          <p:cNvSpPr txBox="1"/>
          <p:nvPr/>
        </p:nvSpPr>
        <p:spPr>
          <a:xfrm>
            <a:off x="5888964" y="4679440"/>
            <a:ext cx="46018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supply current is:</a:t>
            </a:r>
          </a:p>
        </p:txBody>
      </p:sp>
      <p:graphicFrame>
        <p:nvGraphicFramePr>
          <p:cNvPr id="18" name="Oggetto 17">
            <a:extLst>
              <a:ext uri="{FF2B5EF4-FFF2-40B4-BE49-F238E27FC236}">
                <a16:creationId xmlns:a16="http://schemas.microsoft.com/office/drawing/2014/main" id="{2C63CB92-5BA1-45FA-B706-FCCB094DF56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109936" y="4696269"/>
          <a:ext cx="2311400" cy="538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041120" imgH="241200" progId="Equation.DSMT4">
                  <p:embed/>
                </p:oleObj>
              </mc:Choice>
              <mc:Fallback>
                <p:oleObj name="Equation" r:id="rId12" imgW="1041120" imgH="241200" progId="Equation.DSMT4">
                  <p:embed/>
                  <p:pic>
                    <p:nvPicPr>
                      <p:cNvPr id="18" name="Oggetto 17">
                        <a:extLst>
                          <a:ext uri="{FF2B5EF4-FFF2-40B4-BE49-F238E27FC236}">
                            <a16:creationId xmlns:a16="http://schemas.microsoft.com/office/drawing/2014/main" id="{2C63CB92-5BA1-45FA-B706-FCCB094DF56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09936" y="4696269"/>
                        <a:ext cx="2311400" cy="5381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reccia a destra 5">
            <a:extLst>
              <a:ext uri="{FF2B5EF4-FFF2-40B4-BE49-F238E27FC236}">
                <a16:creationId xmlns:a16="http://schemas.microsoft.com/office/drawing/2014/main" id="{D238F934-42C1-C979-0696-0DE9B0593509}"/>
              </a:ext>
            </a:extLst>
          </p:cNvPr>
          <p:cNvSpPr/>
          <p:nvPr/>
        </p:nvSpPr>
        <p:spPr>
          <a:xfrm>
            <a:off x="7790120" y="1511758"/>
            <a:ext cx="399747" cy="405633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101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5" grpId="0"/>
      <p:bldP spid="16" grpId="0"/>
      <p:bldP spid="17" grpId="0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2B2253E-3C8D-4D69-96D9-DBBFB3447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Differential mode analysis 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8248554B-13E4-483F-B60C-254F075C8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A8F3661-7614-406E-9678-7F9447602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10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9A623771-4343-4AB2-A41C-0D7E2C4F9F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6594" y="1074840"/>
            <a:ext cx="4421680" cy="1553341"/>
          </a:xfrm>
          <a:prstGeom prst="rect">
            <a:avLst/>
          </a:prstGeom>
        </p:spPr>
      </p:pic>
      <p:pic>
        <p:nvPicPr>
          <p:cNvPr id="10" name="Elemento grafico 9">
            <a:extLst>
              <a:ext uri="{FF2B5EF4-FFF2-40B4-BE49-F238E27FC236}">
                <a16:creationId xmlns:a16="http://schemas.microsoft.com/office/drawing/2014/main" id="{F124A3F1-6415-4D0E-8F94-8C17FCD5E7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8200" y="3083190"/>
            <a:ext cx="4600074" cy="1744266"/>
          </a:xfrm>
          <a:prstGeom prst="rect">
            <a:avLst/>
          </a:prstGeom>
        </p:spPr>
      </p:pic>
      <p:pic>
        <p:nvPicPr>
          <p:cNvPr id="11" name="Elemento grafico 10">
            <a:extLst>
              <a:ext uri="{FF2B5EF4-FFF2-40B4-BE49-F238E27FC236}">
                <a16:creationId xmlns:a16="http://schemas.microsoft.com/office/drawing/2014/main" id="{BDBDAC2A-D807-4304-A98A-563B38178B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050956" y="3472518"/>
            <a:ext cx="5124450" cy="1800225"/>
          </a:xfrm>
          <a:prstGeom prst="rect">
            <a:avLst/>
          </a:prstGeom>
        </p:spPr>
      </p:pic>
      <p:graphicFrame>
        <p:nvGraphicFramePr>
          <p:cNvPr id="12" name="Oggetto 11">
            <a:extLst>
              <a:ext uri="{FF2B5EF4-FFF2-40B4-BE49-F238E27FC236}">
                <a16:creationId xmlns:a16="http://schemas.microsoft.com/office/drawing/2014/main" id="{F0BE834F-7004-4DD2-A15D-1CA863CF04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0207320"/>
              </p:ext>
            </p:extLst>
          </p:nvPr>
        </p:nvGraphicFramePr>
        <p:xfrm>
          <a:off x="7150400" y="5441150"/>
          <a:ext cx="2479675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65160" imgH="228600" progId="Equation.DSMT4">
                  <p:embed/>
                </p:oleObj>
              </mc:Choice>
              <mc:Fallback>
                <p:oleObj name="Equation" r:id="rId8" imgW="965160" imgH="228600" progId="Equation.DSMT4">
                  <p:embed/>
                  <p:pic>
                    <p:nvPicPr>
                      <p:cNvPr id="12" name="Oggetto 11">
                        <a:extLst>
                          <a:ext uri="{FF2B5EF4-FFF2-40B4-BE49-F238E27FC236}">
                            <a16:creationId xmlns:a16="http://schemas.microsoft.com/office/drawing/2014/main" id="{F0BE834F-7004-4DD2-A15D-1CA863CF049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0400" y="5441150"/>
                        <a:ext cx="2479675" cy="5905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258D4B4F-5787-4F0B-A0B7-0CD44D9A96FF}"/>
              </a:ext>
            </a:extLst>
          </p:cNvPr>
          <p:cNvCxnSpPr>
            <a:cxnSpLocks/>
          </p:cNvCxnSpPr>
          <p:nvPr/>
        </p:nvCxnSpPr>
        <p:spPr>
          <a:xfrm flipH="1" flipV="1">
            <a:off x="6868886" y="4615543"/>
            <a:ext cx="246327" cy="979950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4">
            <a:extLst>
              <a:ext uri="{FF2B5EF4-FFF2-40B4-BE49-F238E27FC236}">
                <a16:creationId xmlns:a16="http://schemas.microsoft.com/office/drawing/2014/main" id="{9E164A47-990F-4FF5-A249-9096F5442F2E}"/>
              </a:ext>
            </a:extLst>
          </p:cNvPr>
          <p:cNvCxnSpPr>
            <a:cxnSpLocks/>
          </p:cNvCxnSpPr>
          <p:nvPr/>
        </p:nvCxnSpPr>
        <p:spPr>
          <a:xfrm flipV="1">
            <a:off x="9630075" y="4612084"/>
            <a:ext cx="843103" cy="916102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6832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C870671-1E69-46B1-A0A3-A2DABBB67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6C1E425-7FA6-4823-89F1-E708C303C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2B25A1D9-183F-4A36-918E-3421BD7E3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3090"/>
            <a:ext cx="10515600" cy="662397"/>
          </a:xfrm>
        </p:spPr>
        <p:txBody>
          <a:bodyPr/>
          <a:lstStyle/>
          <a:p>
            <a:r>
              <a:rPr lang="en-US" dirty="0"/>
              <a:t>Differential mode analysis </a:t>
            </a:r>
          </a:p>
        </p:txBody>
      </p:sp>
      <p:pic>
        <p:nvPicPr>
          <p:cNvPr id="6" name="Elemento grafico 5">
            <a:extLst>
              <a:ext uri="{FF2B5EF4-FFF2-40B4-BE49-F238E27FC236}">
                <a16:creationId xmlns:a16="http://schemas.microsoft.com/office/drawing/2014/main" id="{596C582E-1DD3-4304-93B8-6A11C6B2CF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1550" y="1046936"/>
            <a:ext cx="5124450" cy="1800225"/>
          </a:xfrm>
          <a:prstGeom prst="rect">
            <a:avLst/>
          </a:prstGeom>
        </p:spPr>
      </p:pic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F41BAB6F-B477-4595-827D-C21DC3612DF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7268986"/>
              </p:ext>
            </p:extLst>
          </p:nvPr>
        </p:nvGraphicFramePr>
        <p:xfrm>
          <a:off x="715963" y="3001318"/>
          <a:ext cx="4559301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361960" imgH="253800" progId="Equation.DSMT4">
                  <p:embed/>
                </p:oleObj>
              </mc:Choice>
              <mc:Fallback>
                <p:oleObj name="Equation" r:id="rId4" imgW="2361960" imgH="25380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F41BAB6F-B477-4595-827D-C21DC3612DF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963" y="3001318"/>
                        <a:ext cx="4559301" cy="4889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9FADA9BA-F62C-4565-86AE-4C6B2D104D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8499428"/>
              </p:ext>
            </p:extLst>
          </p:nvPr>
        </p:nvGraphicFramePr>
        <p:xfrm>
          <a:off x="6780066" y="3199994"/>
          <a:ext cx="4238625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197080" imgH="431640" progId="Equation.DSMT4">
                  <p:embed/>
                </p:oleObj>
              </mc:Choice>
              <mc:Fallback>
                <p:oleObj name="Equation" r:id="rId6" imgW="2197080" imgH="43164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9FADA9BA-F62C-4565-86AE-4C6B2D104DF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0066" y="3199994"/>
                        <a:ext cx="4238625" cy="8318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ggetto 14">
            <a:extLst>
              <a:ext uri="{FF2B5EF4-FFF2-40B4-BE49-F238E27FC236}">
                <a16:creationId xmlns:a16="http://schemas.microsoft.com/office/drawing/2014/main" id="{E02B6672-BABA-4DAE-B0FE-C1FA8BC498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0270720"/>
              </p:ext>
            </p:extLst>
          </p:nvPr>
        </p:nvGraphicFramePr>
        <p:xfrm>
          <a:off x="715963" y="4066456"/>
          <a:ext cx="4191000" cy="1198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171520" imgH="622080" progId="Equation.DSMT4">
                  <p:embed/>
                </p:oleObj>
              </mc:Choice>
              <mc:Fallback>
                <p:oleObj name="Equation" r:id="rId8" imgW="2171520" imgH="622080" progId="Equation.DSMT4">
                  <p:embed/>
                  <p:pic>
                    <p:nvPicPr>
                      <p:cNvPr id="15" name="Oggetto 14">
                        <a:extLst>
                          <a:ext uri="{FF2B5EF4-FFF2-40B4-BE49-F238E27FC236}">
                            <a16:creationId xmlns:a16="http://schemas.microsoft.com/office/drawing/2014/main" id="{E02B6672-BABA-4DAE-B0FE-C1FA8BC498D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963" y="4066456"/>
                        <a:ext cx="4191000" cy="11985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Figura a mano libera: forma 16">
            <a:extLst>
              <a:ext uri="{FF2B5EF4-FFF2-40B4-BE49-F238E27FC236}">
                <a16:creationId xmlns:a16="http://schemas.microsoft.com/office/drawing/2014/main" id="{2318EC74-4274-4B35-BCED-26EFC14CCB62}"/>
              </a:ext>
            </a:extLst>
          </p:cNvPr>
          <p:cNvSpPr/>
          <p:nvPr/>
        </p:nvSpPr>
        <p:spPr>
          <a:xfrm>
            <a:off x="1193913" y="1157465"/>
            <a:ext cx="1431484" cy="1540232"/>
          </a:xfrm>
          <a:custGeom>
            <a:avLst/>
            <a:gdLst>
              <a:gd name="connsiteX0" fmla="*/ 397608 w 1431484"/>
              <a:gd name="connsiteY0" fmla="*/ 0 h 1540232"/>
              <a:gd name="connsiteX1" fmla="*/ 1022635 w 1431484"/>
              <a:gd name="connsiteY1" fmla="*/ 0 h 1540232"/>
              <a:gd name="connsiteX2" fmla="*/ 1178896 w 1431484"/>
              <a:gd name="connsiteY2" fmla="*/ 156261 h 1540232"/>
              <a:gd name="connsiteX3" fmla="*/ 1178896 w 1431484"/>
              <a:gd name="connsiteY3" fmla="*/ 590309 h 1540232"/>
              <a:gd name="connsiteX4" fmla="*/ 1273160 w 1431484"/>
              <a:gd name="connsiteY4" fmla="*/ 590309 h 1540232"/>
              <a:gd name="connsiteX5" fmla="*/ 1431484 w 1431484"/>
              <a:gd name="connsiteY5" fmla="*/ 748633 h 1540232"/>
              <a:gd name="connsiteX6" fmla="*/ 1431484 w 1431484"/>
              <a:gd name="connsiteY6" fmla="*/ 1381908 h 1540232"/>
              <a:gd name="connsiteX7" fmla="*/ 1273160 w 1431484"/>
              <a:gd name="connsiteY7" fmla="*/ 1540232 h 1540232"/>
              <a:gd name="connsiteX8" fmla="*/ 1022635 w 1431484"/>
              <a:gd name="connsiteY8" fmla="*/ 1540232 h 1540232"/>
              <a:gd name="connsiteX9" fmla="*/ 397608 w 1431484"/>
              <a:gd name="connsiteY9" fmla="*/ 1540232 h 1540232"/>
              <a:gd name="connsiteX10" fmla="*/ 158324 w 1431484"/>
              <a:gd name="connsiteY10" fmla="*/ 1540232 h 1540232"/>
              <a:gd name="connsiteX11" fmla="*/ 0 w 1431484"/>
              <a:gd name="connsiteY11" fmla="*/ 1381908 h 1540232"/>
              <a:gd name="connsiteX12" fmla="*/ 0 w 1431484"/>
              <a:gd name="connsiteY12" fmla="*/ 748633 h 1540232"/>
              <a:gd name="connsiteX13" fmla="*/ 158324 w 1431484"/>
              <a:gd name="connsiteY13" fmla="*/ 590309 h 1540232"/>
              <a:gd name="connsiteX14" fmla="*/ 241347 w 1431484"/>
              <a:gd name="connsiteY14" fmla="*/ 590309 h 1540232"/>
              <a:gd name="connsiteX15" fmla="*/ 241347 w 1431484"/>
              <a:gd name="connsiteY15" fmla="*/ 156261 h 1540232"/>
              <a:gd name="connsiteX16" fmla="*/ 397608 w 1431484"/>
              <a:gd name="connsiteY16" fmla="*/ 0 h 1540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431484" h="1540232">
                <a:moveTo>
                  <a:pt x="397608" y="0"/>
                </a:moveTo>
                <a:lnTo>
                  <a:pt x="1022635" y="0"/>
                </a:lnTo>
                <a:cubicBezTo>
                  <a:pt x="1108936" y="0"/>
                  <a:pt x="1178896" y="69960"/>
                  <a:pt x="1178896" y="156261"/>
                </a:cubicBezTo>
                <a:lnTo>
                  <a:pt x="1178896" y="590309"/>
                </a:lnTo>
                <a:lnTo>
                  <a:pt x="1273160" y="590309"/>
                </a:lnTo>
                <a:cubicBezTo>
                  <a:pt x="1360600" y="590309"/>
                  <a:pt x="1431484" y="661193"/>
                  <a:pt x="1431484" y="748633"/>
                </a:cubicBezTo>
                <a:lnTo>
                  <a:pt x="1431484" y="1381908"/>
                </a:lnTo>
                <a:cubicBezTo>
                  <a:pt x="1431484" y="1469348"/>
                  <a:pt x="1360600" y="1540232"/>
                  <a:pt x="1273160" y="1540232"/>
                </a:cubicBezTo>
                <a:lnTo>
                  <a:pt x="1022635" y="1540232"/>
                </a:lnTo>
                <a:lnTo>
                  <a:pt x="397608" y="1540232"/>
                </a:lnTo>
                <a:lnTo>
                  <a:pt x="158324" y="1540232"/>
                </a:lnTo>
                <a:cubicBezTo>
                  <a:pt x="70884" y="1540232"/>
                  <a:pt x="0" y="1469348"/>
                  <a:pt x="0" y="1381908"/>
                </a:cubicBezTo>
                <a:lnTo>
                  <a:pt x="0" y="748633"/>
                </a:lnTo>
                <a:cubicBezTo>
                  <a:pt x="0" y="661193"/>
                  <a:pt x="70884" y="590309"/>
                  <a:pt x="158324" y="590309"/>
                </a:cubicBezTo>
                <a:lnTo>
                  <a:pt x="241347" y="590309"/>
                </a:lnTo>
                <a:lnTo>
                  <a:pt x="241347" y="156261"/>
                </a:lnTo>
                <a:cubicBezTo>
                  <a:pt x="241347" y="69960"/>
                  <a:pt x="311307" y="0"/>
                  <a:pt x="397608" y="0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igura a mano libera: forma 17">
            <a:extLst>
              <a:ext uri="{FF2B5EF4-FFF2-40B4-BE49-F238E27FC236}">
                <a16:creationId xmlns:a16="http://schemas.microsoft.com/office/drawing/2014/main" id="{599C2AD3-742D-4879-91BA-8F45577F2EEF}"/>
              </a:ext>
            </a:extLst>
          </p:cNvPr>
          <p:cNvSpPr/>
          <p:nvPr/>
        </p:nvSpPr>
        <p:spPr>
          <a:xfrm>
            <a:off x="4543922" y="1172037"/>
            <a:ext cx="1431484" cy="1540232"/>
          </a:xfrm>
          <a:custGeom>
            <a:avLst/>
            <a:gdLst>
              <a:gd name="connsiteX0" fmla="*/ 397608 w 1431484"/>
              <a:gd name="connsiteY0" fmla="*/ 0 h 1540232"/>
              <a:gd name="connsiteX1" fmla="*/ 1022635 w 1431484"/>
              <a:gd name="connsiteY1" fmla="*/ 0 h 1540232"/>
              <a:gd name="connsiteX2" fmla="*/ 1178896 w 1431484"/>
              <a:gd name="connsiteY2" fmla="*/ 156261 h 1540232"/>
              <a:gd name="connsiteX3" fmla="*/ 1178896 w 1431484"/>
              <a:gd name="connsiteY3" fmla="*/ 590309 h 1540232"/>
              <a:gd name="connsiteX4" fmla="*/ 1273160 w 1431484"/>
              <a:gd name="connsiteY4" fmla="*/ 590309 h 1540232"/>
              <a:gd name="connsiteX5" fmla="*/ 1431484 w 1431484"/>
              <a:gd name="connsiteY5" fmla="*/ 748633 h 1540232"/>
              <a:gd name="connsiteX6" fmla="*/ 1431484 w 1431484"/>
              <a:gd name="connsiteY6" fmla="*/ 1381908 h 1540232"/>
              <a:gd name="connsiteX7" fmla="*/ 1273160 w 1431484"/>
              <a:gd name="connsiteY7" fmla="*/ 1540232 h 1540232"/>
              <a:gd name="connsiteX8" fmla="*/ 1022635 w 1431484"/>
              <a:gd name="connsiteY8" fmla="*/ 1540232 h 1540232"/>
              <a:gd name="connsiteX9" fmla="*/ 397608 w 1431484"/>
              <a:gd name="connsiteY9" fmla="*/ 1540232 h 1540232"/>
              <a:gd name="connsiteX10" fmla="*/ 158324 w 1431484"/>
              <a:gd name="connsiteY10" fmla="*/ 1540232 h 1540232"/>
              <a:gd name="connsiteX11" fmla="*/ 0 w 1431484"/>
              <a:gd name="connsiteY11" fmla="*/ 1381908 h 1540232"/>
              <a:gd name="connsiteX12" fmla="*/ 0 w 1431484"/>
              <a:gd name="connsiteY12" fmla="*/ 748633 h 1540232"/>
              <a:gd name="connsiteX13" fmla="*/ 158324 w 1431484"/>
              <a:gd name="connsiteY13" fmla="*/ 590309 h 1540232"/>
              <a:gd name="connsiteX14" fmla="*/ 241347 w 1431484"/>
              <a:gd name="connsiteY14" fmla="*/ 590309 h 1540232"/>
              <a:gd name="connsiteX15" fmla="*/ 241347 w 1431484"/>
              <a:gd name="connsiteY15" fmla="*/ 156261 h 1540232"/>
              <a:gd name="connsiteX16" fmla="*/ 397608 w 1431484"/>
              <a:gd name="connsiteY16" fmla="*/ 0 h 1540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431484" h="1540232">
                <a:moveTo>
                  <a:pt x="397608" y="0"/>
                </a:moveTo>
                <a:lnTo>
                  <a:pt x="1022635" y="0"/>
                </a:lnTo>
                <a:cubicBezTo>
                  <a:pt x="1108936" y="0"/>
                  <a:pt x="1178896" y="69960"/>
                  <a:pt x="1178896" y="156261"/>
                </a:cubicBezTo>
                <a:lnTo>
                  <a:pt x="1178896" y="590309"/>
                </a:lnTo>
                <a:lnTo>
                  <a:pt x="1273160" y="590309"/>
                </a:lnTo>
                <a:cubicBezTo>
                  <a:pt x="1360600" y="590309"/>
                  <a:pt x="1431484" y="661193"/>
                  <a:pt x="1431484" y="748633"/>
                </a:cubicBezTo>
                <a:lnTo>
                  <a:pt x="1431484" y="1381908"/>
                </a:lnTo>
                <a:cubicBezTo>
                  <a:pt x="1431484" y="1469348"/>
                  <a:pt x="1360600" y="1540232"/>
                  <a:pt x="1273160" y="1540232"/>
                </a:cubicBezTo>
                <a:lnTo>
                  <a:pt x="1022635" y="1540232"/>
                </a:lnTo>
                <a:lnTo>
                  <a:pt x="397608" y="1540232"/>
                </a:lnTo>
                <a:lnTo>
                  <a:pt x="158324" y="1540232"/>
                </a:lnTo>
                <a:cubicBezTo>
                  <a:pt x="70884" y="1540232"/>
                  <a:pt x="0" y="1469348"/>
                  <a:pt x="0" y="1381908"/>
                </a:cubicBezTo>
                <a:lnTo>
                  <a:pt x="0" y="748633"/>
                </a:lnTo>
                <a:cubicBezTo>
                  <a:pt x="0" y="661193"/>
                  <a:pt x="70884" y="590309"/>
                  <a:pt x="158324" y="590309"/>
                </a:cubicBezTo>
                <a:lnTo>
                  <a:pt x="241347" y="590309"/>
                </a:lnTo>
                <a:lnTo>
                  <a:pt x="241347" y="156261"/>
                </a:lnTo>
                <a:cubicBezTo>
                  <a:pt x="241347" y="69960"/>
                  <a:pt x="311307" y="0"/>
                  <a:pt x="397608" y="0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19" name="Oggetto 18">
            <a:extLst>
              <a:ext uri="{FF2B5EF4-FFF2-40B4-BE49-F238E27FC236}">
                <a16:creationId xmlns:a16="http://schemas.microsoft.com/office/drawing/2014/main" id="{85610756-BD36-42DE-97AE-2C2654B7D8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0774223"/>
              </p:ext>
            </p:extLst>
          </p:nvPr>
        </p:nvGraphicFramePr>
        <p:xfrm>
          <a:off x="3106737" y="927562"/>
          <a:ext cx="931863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482400" imgH="253800" progId="Equation.DSMT4">
                  <p:embed/>
                </p:oleObj>
              </mc:Choice>
              <mc:Fallback>
                <p:oleObj name="Equation" r:id="rId10" imgW="482400" imgH="253800" progId="Equation.DSMT4">
                  <p:embed/>
                  <p:pic>
                    <p:nvPicPr>
                      <p:cNvPr id="19" name="Oggetto 18">
                        <a:extLst>
                          <a:ext uri="{FF2B5EF4-FFF2-40B4-BE49-F238E27FC236}">
                            <a16:creationId xmlns:a16="http://schemas.microsoft.com/office/drawing/2014/main" id="{85610756-BD36-42DE-97AE-2C2654B7D83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6737" y="927562"/>
                        <a:ext cx="931863" cy="4889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Connettore diritto 20">
            <a:extLst>
              <a:ext uri="{FF2B5EF4-FFF2-40B4-BE49-F238E27FC236}">
                <a16:creationId xmlns:a16="http://schemas.microsoft.com/office/drawing/2014/main" id="{75D5BEAC-B414-4090-B04E-844E4AF0CEEA}"/>
              </a:ext>
            </a:extLst>
          </p:cNvPr>
          <p:cNvCxnSpPr>
            <a:endCxn id="18" idx="15"/>
          </p:cNvCxnSpPr>
          <p:nvPr/>
        </p:nvCxnSpPr>
        <p:spPr>
          <a:xfrm>
            <a:off x="4038600" y="1157465"/>
            <a:ext cx="746669" cy="17083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diritto 21">
            <a:extLst>
              <a:ext uri="{FF2B5EF4-FFF2-40B4-BE49-F238E27FC236}">
                <a16:creationId xmlns:a16="http://schemas.microsoft.com/office/drawing/2014/main" id="{35EB2A50-9D1A-4BE8-B474-76C7321D4915}"/>
              </a:ext>
            </a:extLst>
          </p:cNvPr>
          <p:cNvCxnSpPr>
            <a:cxnSpLocks/>
          </p:cNvCxnSpPr>
          <p:nvPr/>
        </p:nvCxnSpPr>
        <p:spPr>
          <a:xfrm flipV="1">
            <a:off x="2407534" y="1122646"/>
            <a:ext cx="699203" cy="2056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Oggetto 23">
            <a:extLst>
              <a:ext uri="{FF2B5EF4-FFF2-40B4-BE49-F238E27FC236}">
                <a16:creationId xmlns:a16="http://schemas.microsoft.com/office/drawing/2014/main" id="{FFDE7CA9-EE59-4E25-B415-2FCE85C638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40536"/>
              </p:ext>
            </p:extLst>
          </p:nvPr>
        </p:nvGraphicFramePr>
        <p:xfrm>
          <a:off x="5975406" y="4384676"/>
          <a:ext cx="2378075" cy="1225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231560" imgH="634680" progId="Equation.DSMT4">
                  <p:embed/>
                </p:oleObj>
              </mc:Choice>
              <mc:Fallback>
                <p:oleObj name="Equation" r:id="rId12" imgW="1231560" imgH="634680" progId="Equation.DSMT4">
                  <p:embed/>
                  <p:pic>
                    <p:nvPicPr>
                      <p:cNvPr id="24" name="Oggetto 23">
                        <a:extLst>
                          <a:ext uri="{FF2B5EF4-FFF2-40B4-BE49-F238E27FC236}">
                            <a16:creationId xmlns:a16="http://schemas.microsoft.com/office/drawing/2014/main" id="{FFDE7CA9-EE59-4E25-B415-2FCE85C6382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5406" y="4384676"/>
                        <a:ext cx="2378075" cy="12255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ggetto 25">
            <a:extLst>
              <a:ext uri="{FF2B5EF4-FFF2-40B4-BE49-F238E27FC236}">
                <a16:creationId xmlns:a16="http://schemas.microsoft.com/office/drawing/2014/main" id="{164A4060-19EF-4727-AFD6-EDE1984A709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3104338"/>
              </p:ext>
            </p:extLst>
          </p:nvPr>
        </p:nvGraphicFramePr>
        <p:xfrm>
          <a:off x="7730090" y="897293"/>
          <a:ext cx="3635375" cy="206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612800" imgH="914400" progId="Equation.DSMT4">
                  <p:embed/>
                </p:oleObj>
              </mc:Choice>
              <mc:Fallback>
                <p:oleObj name="Equation" r:id="rId14" imgW="1612800" imgH="914400" progId="Equation.DSMT4">
                  <p:embed/>
                  <p:pic>
                    <p:nvPicPr>
                      <p:cNvPr id="26" name="Oggetto 25">
                        <a:extLst>
                          <a:ext uri="{FF2B5EF4-FFF2-40B4-BE49-F238E27FC236}">
                            <a16:creationId xmlns:a16="http://schemas.microsoft.com/office/drawing/2014/main" id="{164A4060-19EF-4727-AFD6-EDE1984A709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30090" y="897293"/>
                        <a:ext cx="3635375" cy="20605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4DF529AF-4E7D-4265-AB2A-55FF5EDA3F8D}"/>
              </a:ext>
            </a:extLst>
          </p:cNvPr>
          <p:cNvSpPr txBox="1"/>
          <p:nvPr/>
        </p:nvSpPr>
        <p:spPr>
          <a:xfrm>
            <a:off x="8784550" y="4423806"/>
            <a:ext cx="25687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Response of the common gate</a:t>
            </a:r>
          </a:p>
        </p:txBody>
      </p:sp>
      <p:graphicFrame>
        <p:nvGraphicFramePr>
          <p:cNvPr id="2" name="Oggetto 1">
            <a:extLst>
              <a:ext uri="{FF2B5EF4-FFF2-40B4-BE49-F238E27FC236}">
                <a16:creationId xmlns:a16="http://schemas.microsoft.com/office/drawing/2014/main" id="{793A8C7C-FF3F-5F7B-F387-69BC765F63B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0170933"/>
              </p:ext>
            </p:extLst>
          </p:nvPr>
        </p:nvGraphicFramePr>
        <p:xfrm>
          <a:off x="782530" y="3576812"/>
          <a:ext cx="2671763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384200" imgH="253800" progId="Equation.DSMT4">
                  <p:embed/>
                </p:oleObj>
              </mc:Choice>
              <mc:Fallback>
                <p:oleObj name="Equation" r:id="rId16" imgW="1384200" imgH="253800" progId="Equation.DSMT4">
                  <p:embed/>
                  <p:pic>
                    <p:nvPicPr>
                      <p:cNvPr id="2" name="Oggetto 1">
                        <a:extLst>
                          <a:ext uri="{FF2B5EF4-FFF2-40B4-BE49-F238E27FC236}">
                            <a16:creationId xmlns:a16="http://schemas.microsoft.com/office/drawing/2014/main" id="{793A8C7C-FF3F-5F7B-F387-69BC765F63B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2530" y="3576812"/>
                        <a:ext cx="2671763" cy="4889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496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881BAD5-E8E3-4414-ADE5-7C5220192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66ACA07-05F2-4CDA-A858-39C006DC2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D6AF810C-CC26-444D-8BE4-07F166365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3090"/>
            <a:ext cx="10515600" cy="662397"/>
          </a:xfrm>
        </p:spPr>
        <p:txBody>
          <a:bodyPr/>
          <a:lstStyle/>
          <a:p>
            <a:r>
              <a:rPr lang="en-US" dirty="0"/>
              <a:t>Differential mode analysis </a:t>
            </a:r>
          </a:p>
        </p:txBody>
      </p:sp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A058841D-8810-4DBF-844D-BC3A0FB3CAD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1679765"/>
              </p:ext>
            </p:extLst>
          </p:nvPr>
        </p:nvGraphicFramePr>
        <p:xfrm>
          <a:off x="6177023" y="2433980"/>
          <a:ext cx="4630737" cy="1347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400120" imgH="698400" progId="Equation.DSMT4">
                  <p:embed/>
                </p:oleObj>
              </mc:Choice>
              <mc:Fallback>
                <p:oleObj name="Equation" r:id="rId2" imgW="2400120" imgH="69840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A058841D-8810-4DBF-844D-BC3A0FB3CAD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7023" y="2433980"/>
                        <a:ext cx="4630737" cy="13477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asellaDiTesto 6">
            <a:extLst>
              <a:ext uri="{FF2B5EF4-FFF2-40B4-BE49-F238E27FC236}">
                <a16:creationId xmlns:a16="http://schemas.microsoft.com/office/drawing/2014/main" id="{95018FA9-D629-4ECC-A456-2DF6012EF809}"/>
              </a:ext>
            </a:extLst>
          </p:cNvPr>
          <p:cNvSpPr txBox="1"/>
          <p:nvPr/>
        </p:nvSpPr>
        <p:spPr>
          <a:xfrm>
            <a:off x="6014978" y="4275296"/>
            <a:ext cx="2939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Dominant pole: </a:t>
            </a:r>
          </a:p>
        </p:txBody>
      </p:sp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7595F42A-F22F-404B-B24C-E324725CF8C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8805901"/>
              </p:ext>
            </p:extLst>
          </p:nvPr>
        </p:nvGraphicFramePr>
        <p:xfrm>
          <a:off x="8684783" y="4109123"/>
          <a:ext cx="1714500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88840" imgH="431640" progId="Equation.DSMT4">
                  <p:embed/>
                </p:oleObj>
              </mc:Choice>
              <mc:Fallback>
                <p:oleObj name="Equation" r:id="rId4" imgW="888840" imgH="43164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7595F42A-F22F-404B-B24C-E324725CF8C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4783" y="4109123"/>
                        <a:ext cx="1714500" cy="8318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asellaDiTesto 8">
            <a:extLst>
              <a:ext uri="{FF2B5EF4-FFF2-40B4-BE49-F238E27FC236}">
                <a16:creationId xmlns:a16="http://schemas.microsoft.com/office/drawing/2014/main" id="{42FEA050-DC87-4F13-B386-0C82A022D061}"/>
              </a:ext>
            </a:extLst>
          </p:cNvPr>
          <p:cNvSpPr txBox="1"/>
          <p:nvPr/>
        </p:nvSpPr>
        <p:spPr>
          <a:xfrm>
            <a:off x="5329351" y="5340260"/>
            <a:ext cx="3527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First non dominant pole: </a:t>
            </a:r>
          </a:p>
        </p:txBody>
      </p:sp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68B4DEF4-E245-4A34-A51F-890B98BEAE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7156020"/>
              </p:ext>
            </p:extLst>
          </p:nvPr>
        </p:nvGraphicFramePr>
        <p:xfrm>
          <a:off x="8856663" y="5191125"/>
          <a:ext cx="3084512" cy="85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600200" imgH="444240" progId="Equation.DSMT4">
                  <p:embed/>
                </p:oleObj>
              </mc:Choice>
              <mc:Fallback>
                <p:oleObj name="Equation" r:id="rId6" imgW="1600200" imgH="44424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68B4DEF4-E245-4A34-A51F-890B98BEAEF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56663" y="5191125"/>
                        <a:ext cx="3084512" cy="8556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C4CA00B7-4C01-45C6-9A55-07E0CE00E0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8946386"/>
              </p:ext>
            </p:extLst>
          </p:nvPr>
        </p:nvGraphicFramePr>
        <p:xfrm>
          <a:off x="6674863" y="1292197"/>
          <a:ext cx="4238625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197080" imgH="431640" progId="Equation.DSMT4">
                  <p:embed/>
                </p:oleObj>
              </mc:Choice>
              <mc:Fallback>
                <p:oleObj name="Equation" r:id="rId8" imgW="2197080" imgH="431640" progId="Equation.DSMT4">
                  <p:embed/>
                  <p:pic>
                    <p:nvPicPr>
                      <p:cNvPr id="11" name="Oggetto 10">
                        <a:extLst>
                          <a:ext uri="{FF2B5EF4-FFF2-40B4-BE49-F238E27FC236}">
                            <a16:creationId xmlns:a16="http://schemas.microsoft.com/office/drawing/2014/main" id="{C4CA00B7-4C01-45C6-9A55-07E0CE00E04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4863" y="1292197"/>
                        <a:ext cx="4238625" cy="8318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Elemento grafico 12">
            <a:extLst>
              <a:ext uri="{FF2B5EF4-FFF2-40B4-BE49-F238E27FC236}">
                <a16:creationId xmlns:a16="http://schemas.microsoft.com/office/drawing/2014/main" id="{C571201E-A01B-4551-8E65-7977C49D7F4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6554" y="1356121"/>
            <a:ext cx="5918424" cy="4382568"/>
          </a:xfrm>
          <a:prstGeom prst="rect">
            <a:avLst/>
          </a:prstGeom>
        </p:spPr>
      </p:pic>
      <p:cxnSp>
        <p:nvCxnSpPr>
          <p:cNvPr id="15" name="Connettore 2 14">
            <a:extLst>
              <a:ext uri="{FF2B5EF4-FFF2-40B4-BE49-F238E27FC236}">
                <a16:creationId xmlns:a16="http://schemas.microsoft.com/office/drawing/2014/main" id="{571D6B7F-3E46-4224-9EF6-EBF4CC837EB2}"/>
              </a:ext>
            </a:extLst>
          </p:cNvPr>
          <p:cNvCxnSpPr>
            <a:cxnSpLocks/>
          </p:cNvCxnSpPr>
          <p:nvPr/>
        </p:nvCxnSpPr>
        <p:spPr>
          <a:xfrm>
            <a:off x="8515152" y="2029059"/>
            <a:ext cx="0" cy="684353"/>
          </a:xfrm>
          <a:prstGeom prst="straightConnector1">
            <a:avLst/>
          </a:prstGeom>
          <a:ln w="412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>
            <a:extLst>
              <a:ext uri="{FF2B5EF4-FFF2-40B4-BE49-F238E27FC236}">
                <a16:creationId xmlns:a16="http://schemas.microsoft.com/office/drawing/2014/main" id="{E83E6E4E-86EF-4861-B3BB-28BE5558EE55}"/>
              </a:ext>
            </a:extLst>
          </p:cNvPr>
          <p:cNvCxnSpPr>
            <a:cxnSpLocks/>
          </p:cNvCxnSpPr>
          <p:nvPr/>
        </p:nvCxnSpPr>
        <p:spPr>
          <a:xfrm>
            <a:off x="9904495" y="2154548"/>
            <a:ext cx="0" cy="558864"/>
          </a:xfrm>
          <a:prstGeom prst="straightConnector1">
            <a:avLst/>
          </a:prstGeom>
          <a:ln w="412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ttangolo con angoli arrotondati 20">
            <a:extLst>
              <a:ext uri="{FF2B5EF4-FFF2-40B4-BE49-F238E27FC236}">
                <a16:creationId xmlns:a16="http://schemas.microsoft.com/office/drawing/2014/main" id="{A79AEB2A-B2ED-4B2C-8797-B74ABF94E9E6}"/>
              </a:ext>
            </a:extLst>
          </p:cNvPr>
          <p:cNvSpPr/>
          <p:nvPr/>
        </p:nvSpPr>
        <p:spPr>
          <a:xfrm>
            <a:off x="3310467" y="1356121"/>
            <a:ext cx="2665736" cy="242564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2A7DF100-0E0D-4AFE-BF5C-20B037A4D0E9}"/>
              </a:ext>
            </a:extLst>
          </p:cNvPr>
          <p:cNvSpPr txBox="1"/>
          <p:nvPr/>
        </p:nvSpPr>
        <p:spPr>
          <a:xfrm>
            <a:off x="3612940" y="1321931"/>
            <a:ext cx="21194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Common gate</a:t>
            </a:r>
          </a:p>
        </p:txBody>
      </p:sp>
      <p:grpSp>
        <p:nvGrpSpPr>
          <p:cNvPr id="41" name="Gruppo 40">
            <a:extLst>
              <a:ext uri="{FF2B5EF4-FFF2-40B4-BE49-F238E27FC236}">
                <a16:creationId xmlns:a16="http://schemas.microsoft.com/office/drawing/2014/main" id="{B1745E91-DC39-45E0-80CA-2527A6067DDF}"/>
              </a:ext>
            </a:extLst>
          </p:cNvPr>
          <p:cNvGrpSpPr/>
          <p:nvPr/>
        </p:nvGrpSpPr>
        <p:grpSpPr>
          <a:xfrm flipV="1">
            <a:off x="3430489" y="2108207"/>
            <a:ext cx="426223" cy="717889"/>
            <a:chOff x="3439785" y="2958256"/>
            <a:chExt cx="426223" cy="717889"/>
          </a:xfrm>
        </p:grpSpPr>
        <p:cxnSp>
          <p:nvCxnSpPr>
            <p:cNvPr id="24" name="Connettore diritto 23">
              <a:extLst>
                <a:ext uri="{FF2B5EF4-FFF2-40B4-BE49-F238E27FC236}">
                  <a16:creationId xmlns:a16="http://schemas.microsoft.com/office/drawing/2014/main" id="{8AEC2B96-95FA-4DB1-8695-BB1095291A90}"/>
                </a:ext>
              </a:extLst>
            </p:cNvPr>
            <p:cNvCxnSpPr>
              <a:cxnSpLocks/>
            </p:cNvCxnSpPr>
            <p:nvPr/>
          </p:nvCxnSpPr>
          <p:spPr>
            <a:xfrm>
              <a:off x="3439785" y="3203436"/>
              <a:ext cx="426223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ttore diritto 24">
              <a:extLst>
                <a:ext uri="{FF2B5EF4-FFF2-40B4-BE49-F238E27FC236}">
                  <a16:creationId xmlns:a16="http://schemas.microsoft.com/office/drawing/2014/main" id="{8D1B63E9-1033-4272-A46E-DDF1499F6A03}"/>
                </a:ext>
              </a:extLst>
            </p:cNvPr>
            <p:cNvCxnSpPr>
              <a:cxnSpLocks/>
            </p:cNvCxnSpPr>
            <p:nvPr/>
          </p:nvCxnSpPr>
          <p:spPr>
            <a:xfrm>
              <a:off x="3439785" y="3313503"/>
              <a:ext cx="426223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ttore diritto 25">
              <a:extLst>
                <a:ext uri="{FF2B5EF4-FFF2-40B4-BE49-F238E27FC236}">
                  <a16:creationId xmlns:a16="http://schemas.microsoft.com/office/drawing/2014/main" id="{FC6904D4-D77F-45E3-859F-2A352B5BC998}"/>
                </a:ext>
              </a:extLst>
            </p:cNvPr>
            <p:cNvCxnSpPr>
              <a:cxnSpLocks/>
            </p:cNvCxnSpPr>
            <p:nvPr/>
          </p:nvCxnSpPr>
          <p:spPr>
            <a:xfrm>
              <a:off x="3652896" y="2958256"/>
              <a:ext cx="0" cy="24426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ttore diritto 27">
              <a:extLst>
                <a:ext uri="{FF2B5EF4-FFF2-40B4-BE49-F238E27FC236}">
                  <a16:creationId xmlns:a16="http://schemas.microsoft.com/office/drawing/2014/main" id="{5EC1B63F-4C72-453C-A367-F522195B5E86}"/>
                </a:ext>
              </a:extLst>
            </p:cNvPr>
            <p:cNvCxnSpPr>
              <a:cxnSpLocks/>
            </p:cNvCxnSpPr>
            <p:nvPr/>
          </p:nvCxnSpPr>
          <p:spPr>
            <a:xfrm>
              <a:off x="3652896" y="3313503"/>
              <a:ext cx="0" cy="24426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ttore diritto 28">
              <a:extLst>
                <a:ext uri="{FF2B5EF4-FFF2-40B4-BE49-F238E27FC236}">
                  <a16:creationId xmlns:a16="http://schemas.microsoft.com/office/drawing/2014/main" id="{8AF21AF2-94FF-43BD-8929-6586517303E0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652895" y="3443817"/>
              <a:ext cx="0" cy="24426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ttore diritto 29">
              <a:extLst>
                <a:ext uri="{FF2B5EF4-FFF2-40B4-BE49-F238E27FC236}">
                  <a16:creationId xmlns:a16="http://schemas.microsoft.com/office/drawing/2014/main" id="{2781DC27-611C-475D-A9B3-40106500597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01662" y="3555691"/>
              <a:ext cx="61318" cy="12045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ttore diritto 37">
              <a:extLst>
                <a:ext uri="{FF2B5EF4-FFF2-40B4-BE49-F238E27FC236}">
                  <a16:creationId xmlns:a16="http://schemas.microsoft.com/office/drawing/2014/main" id="{9C3A3B6D-795E-46F5-A0E9-3D3FD682C25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91577" y="3555691"/>
              <a:ext cx="61318" cy="12045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ttore diritto 38">
              <a:extLst>
                <a:ext uri="{FF2B5EF4-FFF2-40B4-BE49-F238E27FC236}">
                  <a16:creationId xmlns:a16="http://schemas.microsoft.com/office/drawing/2014/main" id="{C54F75CF-D730-4357-B56B-DADD9E41DB8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81492" y="3555691"/>
              <a:ext cx="61318" cy="12045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E038BEBC-D1B3-49E2-B692-6DF412D0B1EC}"/>
              </a:ext>
            </a:extLst>
          </p:cNvPr>
          <p:cNvSpPr txBox="1"/>
          <p:nvPr/>
        </p:nvSpPr>
        <p:spPr>
          <a:xfrm>
            <a:off x="3805644" y="2113889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 i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p-cg</a:t>
            </a:r>
          </a:p>
        </p:txBody>
      </p:sp>
      <p:cxnSp>
        <p:nvCxnSpPr>
          <p:cNvPr id="43" name="Connettore diritto 42">
            <a:extLst>
              <a:ext uri="{FF2B5EF4-FFF2-40B4-BE49-F238E27FC236}">
                <a16:creationId xmlns:a16="http://schemas.microsoft.com/office/drawing/2014/main" id="{BD4A789F-8031-4C15-90BB-960142E4F03A}"/>
              </a:ext>
            </a:extLst>
          </p:cNvPr>
          <p:cNvCxnSpPr>
            <a:cxnSpLocks/>
          </p:cNvCxnSpPr>
          <p:nvPr/>
        </p:nvCxnSpPr>
        <p:spPr>
          <a:xfrm>
            <a:off x="3643599" y="2826096"/>
            <a:ext cx="0" cy="1546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e 44">
            <a:extLst>
              <a:ext uri="{FF2B5EF4-FFF2-40B4-BE49-F238E27FC236}">
                <a16:creationId xmlns:a16="http://schemas.microsoft.com/office/drawing/2014/main" id="{45708A2E-C3BC-438F-B2D4-FB583C56C453}"/>
              </a:ext>
            </a:extLst>
          </p:cNvPr>
          <p:cNvSpPr/>
          <p:nvPr/>
        </p:nvSpPr>
        <p:spPr>
          <a:xfrm>
            <a:off x="3603301" y="2966228"/>
            <a:ext cx="80596" cy="805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" name="Gruppo 45">
            <a:extLst>
              <a:ext uri="{FF2B5EF4-FFF2-40B4-BE49-F238E27FC236}">
                <a16:creationId xmlns:a16="http://schemas.microsoft.com/office/drawing/2014/main" id="{31A40E50-B956-4BE2-BE7A-33E241FB1CAC}"/>
              </a:ext>
            </a:extLst>
          </p:cNvPr>
          <p:cNvGrpSpPr/>
          <p:nvPr/>
        </p:nvGrpSpPr>
        <p:grpSpPr>
          <a:xfrm flipV="1">
            <a:off x="4763120" y="1982368"/>
            <a:ext cx="426223" cy="717889"/>
            <a:chOff x="3439785" y="2958256"/>
            <a:chExt cx="426223" cy="717889"/>
          </a:xfrm>
        </p:grpSpPr>
        <p:cxnSp>
          <p:nvCxnSpPr>
            <p:cNvPr id="47" name="Connettore diritto 46">
              <a:extLst>
                <a:ext uri="{FF2B5EF4-FFF2-40B4-BE49-F238E27FC236}">
                  <a16:creationId xmlns:a16="http://schemas.microsoft.com/office/drawing/2014/main" id="{FC498ED4-688E-4DE2-8F53-B44497CE1328}"/>
                </a:ext>
              </a:extLst>
            </p:cNvPr>
            <p:cNvCxnSpPr>
              <a:cxnSpLocks/>
            </p:cNvCxnSpPr>
            <p:nvPr/>
          </p:nvCxnSpPr>
          <p:spPr>
            <a:xfrm>
              <a:off x="3439785" y="3203436"/>
              <a:ext cx="426223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ttore diritto 47">
              <a:extLst>
                <a:ext uri="{FF2B5EF4-FFF2-40B4-BE49-F238E27FC236}">
                  <a16:creationId xmlns:a16="http://schemas.microsoft.com/office/drawing/2014/main" id="{DA1662D7-5CA7-4E82-B6D0-D9549E585AB1}"/>
                </a:ext>
              </a:extLst>
            </p:cNvPr>
            <p:cNvCxnSpPr>
              <a:cxnSpLocks/>
            </p:cNvCxnSpPr>
            <p:nvPr/>
          </p:nvCxnSpPr>
          <p:spPr>
            <a:xfrm>
              <a:off x="3439785" y="3313503"/>
              <a:ext cx="426223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ttore diritto 48">
              <a:extLst>
                <a:ext uri="{FF2B5EF4-FFF2-40B4-BE49-F238E27FC236}">
                  <a16:creationId xmlns:a16="http://schemas.microsoft.com/office/drawing/2014/main" id="{D042EE9C-A877-47A2-9A03-8E2A1BDB59F2}"/>
                </a:ext>
              </a:extLst>
            </p:cNvPr>
            <p:cNvCxnSpPr>
              <a:cxnSpLocks/>
            </p:cNvCxnSpPr>
            <p:nvPr/>
          </p:nvCxnSpPr>
          <p:spPr>
            <a:xfrm>
              <a:off x="3652896" y="2958256"/>
              <a:ext cx="0" cy="24426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ttore diritto 49">
              <a:extLst>
                <a:ext uri="{FF2B5EF4-FFF2-40B4-BE49-F238E27FC236}">
                  <a16:creationId xmlns:a16="http://schemas.microsoft.com/office/drawing/2014/main" id="{A5CE711F-60CE-4C0A-B088-CE533C4FB66A}"/>
                </a:ext>
              </a:extLst>
            </p:cNvPr>
            <p:cNvCxnSpPr>
              <a:cxnSpLocks/>
            </p:cNvCxnSpPr>
            <p:nvPr/>
          </p:nvCxnSpPr>
          <p:spPr>
            <a:xfrm>
              <a:off x="3652896" y="3313503"/>
              <a:ext cx="0" cy="24426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ttore diritto 50">
              <a:extLst>
                <a:ext uri="{FF2B5EF4-FFF2-40B4-BE49-F238E27FC236}">
                  <a16:creationId xmlns:a16="http://schemas.microsoft.com/office/drawing/2014/main" id="{21D3D680-BE73-4B0B-B5E2-B14BE88EA756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652895" y="3443817"/>
              <a:ext cx="0" cy="24426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ttore diritto 51">
              <a:extLst>
                <a:ext uri="{FF2B5EF4-FFF2-40B4-BE49-F238E27FC236}">
                  <a16:creationId xmlns:a16="http://schemas.microsoft.com/office/drawing/2014/main" id="{90F0501C-1434-4A79-B339-C9EECD4C400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01662" y="3555691"/>
              <a:ext cx="61318" cy="12045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ttore diritto 52">
              <a:extLst>
                <a:ext uri="{FF2B5EF4-FFF2-40B4-BE49-F238E27FC236}">
                  <a16:creationId xmlns:a16="http://schemas.microsoft.com/office/drawing/2014/main" id="{DF495AC1-6C50-45CA-A0DB-91B2C9D9A9E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91577" y="3555691"/>
              <a:ext cx="61318" cy="12045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ttore diritto 53">
              <a:extLst>
                <a:ext uri="{FF2B5EF4-FFF2-40B4-BE49-F238E27FC236}">
                  <a16:creationId xmlns:a16="http://schemas.microsoft.com/office/drawing/2014/main" id="{D2F3E386-6B80-4719-AB3A-5C90D3A208C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81492" y="3555691"/>
              <a:ext cx="61318" cy="12045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Ovale 54">
            <a:extLst>
              <a:ext uri="{FF2B5EF4-FFF2-40B4-BE49-F238E27FC236}">
                <a16:creationId xmlns:a16="http://schemas.microsoft.com/office/drawing/2014/main" id="{3022DCD2-8A98-4318-9076-C610381534F3}"/>
              </a:ext>
            </a:extLst>
          </p:cNvPr>
          <p:cNvSpPr/>
          <p:nvPr/>
        </p:nvSpPr>
        <p:spPr>
          <a:xfrm>
            <a:off x="4935932" y="2654087"/>
            <a:ext cx="80596" cy="805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CasellaDiTesto 55">
            <a:extLst>
              <a:ext uri="{FF2B5EF4-FFF2-40B4-BE49-F238E27FC236}">
                <a16:creationId xmlns:a16="http://schemas.microsoft.com/office/drawing/2014/main" id="{CF549FC2-2262-4BAE-AB30-B263BA061B5C}"/>
              </a:ext>
            </a:extLst>
          </p:cNvPr>
          <p:cNvSpPr txBox="1"/>
          <p:nvPr/>
        </p:nvSpPr>
        <p:spPr>
          <a:xfrm>
            <a:off x="5201730" y="2121852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 i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p-cg</a:t>
            </a:r>
          </a:p>
        </p:txBody>
      </p:sp>
      <p:cxnSp>
        <p:nvCxnSpPr>
          <p:cNvPr id="2" name="Connettore 2 1">
            <a:extLst>
              <a:ext uri="{FF2B5EF4-FFF2-40B4-BE49-F238E27FC236}">
                <a16:creationId xmlns:a16="http://schemas.microsoft.com/office/drawing/2014/main" id="{074F6D06-DDF3-8EBA-E5AB-060380DEE840}"/>
              </a:ext>
            </a:extLst>
          </p:cNvPr>
          <p:cNvCxnSpPr>
            <a:cxnSpLocks/>
          </p:cNvCxnSpPr>
          <p:nvPr/>
        </p:nvCxnSpPr>
        <p:spPr>
          <a:xfrm flipV="1">
            <a:off x="7341675" y="3055915"/>
            <a:ext cx="285750" cy="491490"/>
          </a:xfrm>
          <a:prstGeom prst="straightConnector1">
            <a:avLst/>
          </a:prstGeom>
          <a:ln w="412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Oggetto 16">
            <a:extLst>
              <a:ext uri="{FF2B5EF4-FFF2-40B4-BE49-F238E27FC236}">
                <a16:creationId xmlns:a16="http://schemas.microsoft.com/office/drawing/2014/main" id="{06ED52D2-857A-6EA7-59DA-0794D0A5CEA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8882776"/>
              </p:ext>
            </p:extLst>
          </p:nvPr>
        </p:nvGraphicFramePr>
        <p:xfrm>
          <a:off x="6883531" y="3574793"/>
          <a:ext cx="833437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431640" imgH="228600" progId="Equation.DSMT4">
                  <p:embed/>
                </p:oleObj>
              </mc:Choice>
              <mc:Fallback>
                <p:oleObj name="Equation" r:id="rId12" imgW="431640" imgH="228600" progId="Equation.DSMT4">
                  <p:embed/>
                  <p:pic>
                    <p:nvPicPr>
                      <p:cNvPr id="17" name="Oggetto 16">
                        <a:extLst>
                          <a:ext uri="{FF2B5EF4-FFF2-40B4-BE49-F238E27FC236}">
                            <a16:creationId xmlns:a16="http://schemas.microsoft.com/office/drawing/2014/main" id="{06ED52D2-857A-6EA7-59DA-0794D0A5CEA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3531" y="3574793"/>
                        <a:ext cx="833437" cy="4397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02024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21" grpId="0" animBg="1"/>
      <p:bldP spid="22" grpId="0"/>
      <p:bldP spid="40" grpId="0"/>
      <p:bldP spid="45" grpId="0" animBg="1"/>
      <p:bldP spid="55" grpId="0" animBg="1"/>
      <p:bldP spid="5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FC41CD0B-893C-48CE-BB22-D3468018B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0833749-4749-43D7-8DAC-BD1062842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476B9DAA-80D6-4ED6-93C8-A38DEF541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662397"/>
          </a:xfrm>
        </p:spPr>
        <p:txBody>
          <a:bodyPr/>
          <a:lstStyle/>
          <a:p>
            <a:r>
              <a:rPr lang="en-US" dirty="0"/>
              <a:t>Differential mode analysis: stability in closed loop configurations  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D00C1BC0-F8DB-498F-803F-487974621008}"/>
              </a:ext>
            </a:extLst>
          </p:cNvPr>
          <p:cNvSpPr txBox="1"/>
          <p:nvPr/>
        </p:nvSpPr>
        <p:spPr>
          <a:xfrm>
            <a:off x="865414" y="893467"/>
            <a:ext cx="4294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Unity gain angular-frequency: </a:t>
            </a:r>
          </a:p>
        </p:txBody>
      </p:sp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7DDB37E8-E989-4871-AA9C-2099C5B5890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0429976"/>
              </p:ext>
            </p:extLst>
          </p:nvPr>
        </p:nvGraphicFramePr>
        <p:xfrm>
          <a:off x="905110" y="1555625"/>
          <a:ext cx="3868738" cy="57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714320" imgH="253800" progId="Equation.DSMT4">
                  <p:embed/>
                </p:oleObj>
              </mc:Choice>
              <mc:Fallback>
                <p:oleObj name="Equation" r:id="rId3" imgW="1714320" imgH="25380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7DDB37E8-E989-4871-AA9C-2099C5B5890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5110" y="1555625"/>
                        <a:ext cx="3868738" cy="5730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asellaDiTesto 7">
            <a:extLst>
              <a:ext uri="{FF2B5EF4-FFF2-40B4-BE49-F238E27FC236}">
                <a16:creationId xmlns:a16="http://schemas.microsoft.com/office/drawing/2014/main" id="{B774D00F-A07F-41BF-96D0-6219CFBE2238}"/>
              </a:ext>
            </a:extLst>
          </p:cNvPr>
          <p:cNvSpPr txBox="1"/>
          <p:nvPr/>
        </p:nvSpPr>
        <p:spPr>
          <a:xfrm>
            <a:off x="865414" y="3170100"/>
            <a:ext cx="3527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First non dominant pole: </a:t>
            </a:r>
          </a:p>
        </p:txBody>
      </p:sp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60F3F56A-519F-4C34-80FC-0BF18373CC3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8220969"/>
              </p:ext>
            </p:extLst>
          </p:nvPr>
        </p:nvGraphicFramePr>
        <p:xfrm>
          <a:off x="4392726" y="3018939"/>
          <a:ext cx="2368550" cy="97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079280" imgH="444240" progId="Equation.DSMT4">
                  <p:embed/>
                </p:oleObj>
              </mc:Choice>
              <mc:Fallback>
                <p:oleObj name="Equation" r:id="rId5" imgW="1079280" imgH="44424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60F3F56A-519F-4C34-80FC-0BF18373CC3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2726" y="3018939"/>
                        <a:ext cx="2368550" cy="9731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asellaDiTesto 9">
            <a:extLst>
              <a:ext uri="{FF2B5EF4-FFF2-40B4-BE49-F238E27FC236}">
                <a16:creationId xmlns:a16="http://schemas.microsoft.com/office/drawing/2014/main" id="{3D53EF5A-38FB-4AA6-B905-5FC1AA166E02}"/>
              </a:ext>
            </a:extLst>
          </p:cNvPr>
          <p:cNvSpPr txBox="1"/>
          <p:nvPr/>
        </p:nvSpPr>
        <p:spPr>
          <a:xfrm>
            <a:off x="865414" y="4118802"/>
            <a:ext cx="50074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 have about 70° phase margin:  </a:t>
            </a:r>
          </a:p>
        </p:txBody>
      </p:sp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A25E1192-7980-40A6-8BCE-1FDFE85BDD9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7505949"/>
              </p:ext>
            </p:extLst>
          </p:nvPr>
        </p:nvGraphicFramePr>
        <p:xfrm>
          <a:off x="5872843" y="4159024"/>
          <a:ext cx="1366838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622080" imgH="228600" progId="Equation.DSMT4">
                  <p:embed/>
                </p:oleObj>
              </mc:Choice>
              <mc:Fallback>
                <p:oleObj name="Equation" r:id="rId7" imgW="622080" imgH="228600" progId="Equation.DSMT4">
                  <p:embed/>
                  <p:pic>
                    <p:nvPicPr>
                      <p:cNvPr id="11" name="Oggetto 10">
                        <a:extLst>
                          <a:ext uri="{FF2B5EF4-FFF2-40B4-BE49-F238E27FC236}">
                            <a16:creationId xmlns:a16="http://schemas.microsoft.com/office/drawing/2014/main" id="{A25E1192-7980-40A6-8BCE-1FDFE85BDD9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2843" y="4159024"/>
                        <a:ext cx="1366838" cy="5000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4A270B21-2BC5-4EAE-96D4-839DA17EA986}"/>
              </a:ext>
            </a:extLst>
          </p:cNvPr>
          <p:cNvSpPr txBox="1"/>
          <p:nvPr/>
        </p:nvSpPr>
        <p:spPr>
          <a:xfrm>
            <a:off x="865414" y="4687140"/>
            <a:ext cx="99604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Increasing the equivalent differential-mode load capacitances (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oD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reduces the unity gain angular frequency (</a:t>
            </a:r>
            <a:r>
              <a:rPr lang="en-US" sz="2400" dirty="0">
                <a:latin typeface="Symbol" panose="05050102010706020507" pitchFamily="18" charset="2"/>
                <a:cs typeface="Arial" panose="020B0604020202020204" pitchFamily="34" charset="0"/>
              </a:rPr>
              <a:t>w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0d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), improving the phase margin but also reduces the GBW. 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Elemento grafico 12">
            <a:extLst>
              <a:ext uri="{FF2B5EF4-FFF2-40B4-BE49-F238E27FC236}">
                <a16:creationId xmlns:a16="http://schemas.microsoft.com/office/drawing/2014/main" id="{2624A49D-1855-412B-AA3A-6014B6C4AD5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517297" y="1144135"/>
            <a:ext cx="1764521" cy="1874804"/>
          </a:xfrm>
          <a:prstGeom prst="rect">
            <a:avLst/>
          </a:prstGeom>
        </p:spPr>
      </p:pic>
      <p:graphicFrame>
        <p:nvGraphicFramePr>
          <p:cNvPr id="14" name="Oggetto 13">
            <a:extLst>
              <a:ext uri="{FF2B5EF4-FFF2-40B4-BE49-F238E27FC236}">
                <a16:creationId xmlns:a16="http://schemas.microsoft.com/office/drawing/2014/main" id="{CF56E659-E76C-4069-87BE-4D1794ADE6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013772"/>
              </p:ext>
            </p:extLst>
          </p:nvPr>
        </p:nvGraphicFramePr>
        <p:xfrm>
          <a:off x="4327729" y="1925526"/>
          <a:ext cx="2895600" cy="97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282680" imgH="431640" progId="Equation.DSMT4">
                  <p:embed/>
                </p:oleObj>
              </mc:Choice>
              <mc:Fallback>
                <p:oleObj name="Equation" r:id="rId11" imgW="1282680" imgH="431640" progId="Equation.DSMT4">
                  <p:embed/>
                  <p:pic>
                    <p:nvPicPr>
                      <p:cNvPr id="14" name="Oggetto 13">
                        <a:extLst>
                          <a:ext uri="{FF2B5EF4-FFF2-40B4-BE49-F238E27FC236}">
                            <a16:creationId xmlns:a16="http://schemas.microsoft.com/office/drawing/2014/main" id="{CF56E659-E76C-4069-87BE-4D1794ADE61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7729" y="1925526"/>
                        <a:ext cx="2895600" cy="9731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" name="Gruppo 14">
            <a:extLst>
              <a:ext uri="{FF2B5EF4-FFF2-40B4-BE49-F238E27FC236}">
                <a16:creationId xmlns:a16="http://schemas.microsoft.com/office/drawing/2014/main" id="{86CF5672-78FA-4827-8B29-4DBCB09DED84}"/>
              </a:ext>
            </a:extLst>
          </p:cNvPr>
          <p:cNvGrpSpPr/>
          <p:nvPr/>
        </p:nvGrpSpPr>
        <p:grpSpPr>
          <a:xfrm rot="5400000" flipV="1">
            <a:off x="10413091" y="1139110"/>
            <a:ext cx="426223" cy="717889"/>
            <a:chOff x="3439785" y="2958256"/>
            <a:chExt cx="426223" cy="717889"/>
          </a:xfrm>
        </p:grpSpPr>
        <p:cxnSp>
          <p:nvCxnSpPr>
            <p:cNvPr id="16" name="Connettore diritto 15">
              <a:extLst>
                <a:ext uri="{FF2B5EF4-FFF2-40B4-BE49-F238E27FC236}">
                  <a16:creationId xmlns:a16="http://schemas.microsoft.com/office/drawing/2014/main" id="{00DBAACD-0816-412E-A521-94F22788F83E}"/>
                </a:ext>
              </a:extLst>
            </p:cNvPr>
            <p:cNvCxnSpPr>
              <a:cxnSpLocks/>
            </p:cNvCxnSpPr>
            <p:nvPr/>
          </p:nvCxnSpPr>
          <p:spPr>
            <a:xfrm>
              <a:off x="3439785" y="3203436"/>
              <a:ext cx="426223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ttore diritto 16">
              <a:extLst>
                <a:ext uri="{FF2B5EF4-FFF2-40B4-BE49-F238E27FC236}">
                  <a16:creationId xmlns:a16="http://schemas.microsoft.com/office/drawing/2014/main" id="{A6010772-FE01-4A20-9B0E-FA02C2E6A544}"/>
                </a:ext>
              </a:extLst>
            </p:cNvPr>
            <p:cNvCxnSpPr>
              <a:cxnSpLocks/>
            </p:cNvCxnSpPr>
            <p:nvPr/>
          </p:nvCxnSpPr>
          <p:spPr>
            <a:xfrm>
              <a:off x="3439785" y="3313503"/>
              <a:ext cx="426223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ttore diritto 17">
              <a:extLst>
                <a:ext uri="{FF2B5EF4-FFF2-40B4-BE49-F238E27FC236}">
                  <a16:creationId xmlns:a16="http://schemas.microsoft.com/office/drawing/2014/main" id="{550E5B4B-D3D2-4B12-BAD0-EA82ABE0A01B}"/>
                </a:ext>
              </a:extLst>
            </p:cNvPr>
            <p:cNvCxnSpPr>
              <a:cxnSpLocks/>
            </p:cNvCxnSpPr>
            <p:nvPr/>
          </p:nvCxnSpPr>
          <p:spPr>
            <a:xfrm>
              <a:off x="3652896" y="2958256"/>
              <a:ext cx="0" cy="24426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ttore diritto 18">
              <a:extLst>
                <a:ext uri="{FF2B5EF4-FFF2-40B4-BE49-F238E27FC236}">
                  <a16:creationId xmlns:a16="http://schemas.microsoft.com/office/drawing/2014/main" id="{3A92295D-7583-47D1-8922-6CB0EBC0EB03}"/>
                </a:ext>
              </a:extLst>
            </p:cNvPr>
            <p:cNvCxnSpPr>
              <a:cxnSpLocks/>
            </p:cNvCxnSpPr>
            <p:nvPr/>
          </p:nvCxnSpPr>
          <p:spPr>
            <a:xfrm>
              <a:off x="3652896" y="3313503"/>
              <a:ext cx="0" cy="24426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ttore diritto 19">
              <a:extLst>
                <a:ext uri="{FF2B5EF4-FFF2-40B4-BE49-F238E27FC236}">
                  <a16:creationId xmlns:a16="http://schemas.microsoft.com/office/drawing/2014/main" id="{48ACE6B5-5A8B-4CCE-A4D0-F898A4E9FB92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652895" y="3443817"/>
              <a:ext cx="0" cy="24426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ttore diritto 20">
              <a:extLst>
                <a:ext uri="{FF2B5EF4-FFF2-40B4-BE49-F238E27FC236}">
                  <a16:creationId xmlns:a16="http://schemas.microsoft.com/office/drawing/2014/main" id="{0088337E-15E4-4DE4-83F7-76A730773DA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01662" y="3555691"/>
              <a:ext cx="61318" cy="12045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ttore diritto 21">
              <a:extLst>
                <a:ext uri="{FF2B5EF4-FFF2-40B4-BE49-F238E27FC236}">
                  <a16:creationId xmlns:a16="http://schemas.microsoft.com/office/drawing/2014/main" id="{4C9272EB-4244-4E2B-B65B-81B3A4A20DC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91577" y="3555691"/>
              <a:ext cx="61318" cy="12045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ttore diritto 22">
              <a:extLst>
                <a:ext uri="{FF2B5EF4-FFF2-40B4-BE49-F238E27FC236}">
                  <a16:creationId xmlns:a16="http://schemas.microsoft.com/office/drawing/2014/main" id="{3652D479-9313-4325-9859-57BA1155917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81492" y="3555691"/>
              <a:ext cx="61318" cy="12045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04A0CE6F-449C-4081-BC2F-32393FD7C073}"/>
              </a:ext>
            </a:extLst>
          </p:cNvPr>
          <p:cNvSpPr txBox="1"/>
          <p:nvPr/>
        </p:nvSpPr>
        <p:spPr>
          <a:xfrm>
            <a:off x="10544446" y="854274"/>
            <a:ext cx="6687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 i="1" baseline="-25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</a:t>
            </a:r>
            <a:endParaRPr lang="en-US" sz="2400" i="1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Ovale 24">
            <a:extLst>
              <a:ext uri="{FF2B5EF4-FFF2-40B4-BE49-F238E27FC236}">
                <a16:creationId xmlns:a16="http://schemas.microsoft.com/office/drawing/2014/main" id="{092B2183-C33B-43FD-B4C6-48BBD14E74F8}"/>
              </a:ext>
            </a:extLst>
          </p:cNvPr>
          <p:cNvSpPr/>
          <p:nvPr/>
        </p:nvSpPr>
        <p:spPr>
          <a:xfrm>
            <a:off x="10215956" y="2674338"/>
            <a:ext cx="130213" cy="13021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uppo 25">
            <a:extLst>
              <a:ext uri="{FF2B5EF4-FFF2-40B4-BE49-F238E27FC236}">
                <a16:creationId xmlns:a16="http://schemas.microsoft.com/office/drawing/2014/main" id="{0D2E473F-E100-4B82-82C8-9CFC2AA06319}"/>
              </a:ext>
            </a:extLst>
          </p:cNvPr>
          <p:cNvGrpSpPr/>
          <p:nvPr/>
        </p:nvGrpSpPr>
        <p:grpSpPr>
          <a:xfrm rot="5400000" flipV="1">
            <a:off x="10409393" y="2380499"/>
            <a:ext cx="426223" cy="717889"/>
            <a:chOff x="3439785" y="2958256"/>
            <a:chExt cx="426223" cy="717889"/>
          </a:xfrm>
        </p:grpSpPr>
        <p:cxnSp>
          <p:nvCxnSpPr>
            <p:cNvPr id="27" name="Connettore diritto 26">
              <a:extLst>
                <a:ext uri="{FF2B5EF4-FFF2-40B4-BE49-F238E27FC236}">
                  <a16:creationId xmlns:a16="http://schemas.microsoft.com/office/drawing/2014/main" id="{E7A4AC93-6CCA-45BB-88F7-B1E1A347958A}"/>
                </a:ext>
              </a:extLst>
            </p:cNvPr>
            <p:cNvCxnSpPr>
              <a:cxnSpLocks/>
            </p:cNvCxnSpPr>
            <p:nvPr/>
          </p:nvCxnSpPr>
          <p:spPr>
            <a:xfrm>
              <a:off x="3439785" y="3203436"/>
              <a:ext cx="426223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ttore diritto 27">
              <a:extLst>
                <a:ext uri="{FF2B5EF4-FFF2-40B4-BE49-F238E27FC236}">
                  <a16:creationId xmlns:a16="http://schemas.microsoft.com/office/drawing/2014/main" id="{E35132CD-6CEA-4BBF-8A8A-A95F8EB11394}"/>
                </a:ext>
              </a:extLst>
            </p:cNvPr>
            <p:cNvCxnSpPr>
              <a:cxnSpLocks/>
            </p:cNvCxnSpPr>
            <p:nvPr/>
          </p:nvCxnSpPr>
          <p:spPr>
            <a:xfrm>
              <a:off x="3439785" y="3313503"/>
              <a:ext cx="426223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ttore diritto 28">
              <a:extLst>
                <a:ext uri="{FF2B5EF4-FFF2-40B4-BE49-F238E27FC236}">
                  <a16:creationId xmlns:a16="http://schemas.microsoft.com/office/drawing/2014/main" id="{8C12B694-5303-4496-90C4-126D4CE2E30D}"/>
                </a:ext>
              </a:extLst>
            </p:cNvPr>
            <p:cNvCxnSpPr>
              <a:cxnSpLocks/>
            </p:cNvCxnSpPr>
            <p:nvPr/>
          </p:nvCxnSpPr>
          <p:spPr>
            <a:xfrm>
              <a:off x="3652896" y="2958256"/>
              <a:ext cx="0" cy="24426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ttore diritto 29">
              <a:extLst>
                <a:ext uri="{FF2B5EF4-FFF2-40B4-BE49-F238E27FC236}">
                  <a16:creationId xmlns:a16="http://schemas.microsoft.com/office/drawing/2014/main" id="{534C7D16-DE28-43AC-9C58-DFB3043F6A36}"/>
                </a:ext>
              </a:extLst>
            </p:cNvPr>
            <p:cNvCxnSpPr>
              <a:cxnSpLocks/>
            </p:cNvCxnSpPr>
            <p:nvPr/>
          </p:nvCxnSpPr>
          <p:spPr>
            <a:xfrm>
              <a:off x="3652896" y="3313503"/>
              <a:ext cx="0" cy="24426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ttore diritto 30">
              <a:extLst>
                <a:ext uri="{FF2B5EF4-FFF2-40B4-BE49-F238E27FC236}">
                  <a16:creationId xmlns:a16="http://schemas.microsoft.com/office/drawing/2014/main" id="{4D2674FE-C89D-431C-AF6E-143A2673DB44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652895" y="3443817"/>
              <a:ext cx="0" cy="24426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ttore diritto 31">
              <a:extLst>
                <a:ext uri="{FF2B5EF4-FFF2-40B4-BE49-F238E27FC236}">
                  <a16:creationId xmlns:a16="http://schemas.microsoft.com/office/drawing/2014/main" id="{F53AE72D-7937-4270-9A46-5E7593ECC17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01662" y="3555691"/>
              <a:ext cx="61318" cy="12045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ttore diritto 32">
              <a:extLst>
                <a:ext uri="{FF2B5EF4-FFF2-40B4-BE49-F238E27FC236}">
                  <a16:creationId xmlns:a16="http://schemas.microsoft.com/office/drawing/2014/main" id="{5C463951-9EE2-4D2F-8D77-93089142110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91577" y="3555691"/>
              <a:ext cx="61318" cy="12045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ttore diritto 33">
              <a:extLst>
                <a:ext uri="{FF2B5EF4-FFF2-40B4-BE49-F238E27FC236}">
                  <a16:creationId xmlns:a16="http://schemas.microsoft.com/office/drawing/2014/main" id="{E201B0B3-5220-4311-BA00-0E18DFFEB63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81492" y="3555691"/>
              <a:ext cx="61318" cy="12045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446A828B-C816-424C-9A51-E7FD260C43A1}"/>
              </a:ext>
            </a:extLst>
          </p:cNvPr>
          <p:cNvSpPr txBox="1"/>
          <p:nvPr/>
        </p:nvSpPr>
        <p:spPr>
          <a:xfrm>
            <a:off x="10429733" y="2056168"/>
            <a:ext cx="6687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 i="1" baseline="-25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</a:t>
            </a:r>
            <a:endParaRPr lang="en-US" sz="2400" i="1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7" name="Oggetto 36">
            <a:extLst>
              <a:ext uri="{FF2B5EF4-FFF2-40B4-BE49-F238E27FC236}">
                <a16:creationId xmlns:a16="http://schemas.microsoft.com/office/drawing/2014/main" id="{E8F7195E-AE8A-4429-A031-A8FAEF1119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4608118"/>
              </p:ext>
            </p:extLst>
          </p:nvPr>
        </p:nvGraphicFramePr>
        <p:xfrm>
          <a:off x="914570" y="2156048"/>
          <a:ext cx="1714500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888840" imgH="431640" progId="Equation.DSMT4">
                  <p:embed/>
                </p:oleObj>
              </mc:Choice>
              <mc:Fallback>
                <p:oleObj name="Equation" r:id="rId13" imgW="888840" imgH="431640" progId="Equation.DSMT4">
                  <p:embed/>
                  <p:pic>
                    <p:nvPicPr>
                      <p:cNvPr id="37" name="Oggetto 36">
                        <a:extLst>
                          <a:ext uri="{FF2B5EF4-FFF2-40B4-BE49-F238E27FC236}">
                            <a16:creationId xmlns:a16="http://schemas.microsoft.com/office/drawing/2014/main" id="{E8F7195E-AE8A-4429-A031-A8FAEF11190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570" y="2156048"/>
                        <a:ext cx="1714500" cy="8318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Ovale 37">
            <a:extLst>
              <a:ext uri="{FF2B5EF4-FFF2-40B4-BE49-F238E27FC236}">
                <a16:creationId xmlns:a16="http://schemas.microsoft.com/office/drawing/2014/main" id="{F9477343-AA17-4FC5-AC55-4C22D6BC5724}"/>
              </a:ext>
            </a:extLst>
          </p:cNvPr>
          <p:cNvSpPr/>
          <p:nvPr/>
        </p:nvSpPr>
        <p:spPr>
          <a:xfrm>
            <a:off x="10197021" y="1426714"/>
            <a:ext cx="130213" cy="13021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D97403E6-54B6-4E2C-B830-CAE8630F8FED}"/>
              </a:ext>
            </a:extLst>
          </p:cNvPr>
          <p:cNvSpPr txBox="1"/>
          <p:nvPr/>
        </p:nvSpPr>
        <p:spPr>
          <a:xfrm>
            <a:off x="7635693" y="3125612"/>
            <a:ext cx="41372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Worst case for stability: |</a:t>
            </a:r>
            <a:r>
              <a:rPr lang="en-US" sz="2400" dirty="0"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|=1 </a:t>
            </a:r>
          </a:p>
        </p:txBody>
      </p:sp>
    </p:spTree>
    <p:extLst>
      <p:ext uri="{BB962C8B-B14F-4D97-AF65-F5344CB8AC3E}">
        <p14:creationId xmlns:p14="http://schemas.microsoft.com/office/powerpoint/2010/main" val="152596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24" grpId="0"/>
      <p:bldP spid="25" grpId="0" animBg="1"/>
      <p:bldP spid="35" grpId="0"/>
      <p:bldP spid="38" grpId="0" animBg="1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C7A2CC36-B28D-4A93-8182-A8CEBA32E5DC}"/>
              </a:ext>
            </a:extLst>
          </p:cNvPr>
          <p:cNvSpPr/>
          <p:nvPr/>
        </p:nvSpPr>
        <p:spPr>
          <a:xfrm>
            <a:off x="4090467" y="3536608"/>
            <a:ext cx="2804160" cy="54864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63B944B-908E-4DD2-B5A1-1D2B251DC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06" y="167592"/>
            <a:ext cx="9826024" cy="662397"/>
          </a:xfrm>
        </p:spPr>
        <p:txBody>
          <a:bodyPr/>
          <a:lstStyle/>
          <a:p>
            <a:r>
              <a:rPr lang="en-US" dirty="0"/>
              <a:t>Mention to common mode stability 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2AEFDB5B-2209-4F21-A817-3EC4B486B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6F9D8A2-D1D2-4EA8-BF63-332405EDD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14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C5ED10F5-4A49-41DD-B166-174C261FC4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9102" y="1296328"/>
            <a:ext cx="5962650" cy="4267200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C3072D4C-D27B-4883-950A-6A2400FEB948}"/>
              </a:ext>
            </a:extLst>
          </p:cNvPr>
          <p:cNvSpPr/>
          <p:nvPr/>
        </p:nvSpPr>
        <p:spPr>
          <a:xfrm>
            <a:off x="6373510" y="1301408"/>
            <a:ext cx="1828800" cy="1295400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CMFB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circuit</a:t>
            </a:r>
          </a:p>
        </p:txBody>
      </p:sp>
      <p:sp>
        <p:nvSpPr>
          <p:cNvPr id="8" name="Figura a mano libera: forma 7">
            <a:extLst>
              <a:ext uri="{FF2B5EF4-FFF2-40B4-BE49-F238E27FC236}">
                <a16:creationId xmlns:a16="http://schemas.microsoft.com/office/drawing/2014/main" id="{8EC001EE-BE82-42E2-B840-CB7CD3C37521}"/>
              </a:ext>
            </a:extLst>
          </p:cNvPr>
          <p:cNvSpPr/>
          <p:nvPr/>
        </p:nvSpPr>
        <p:spPr>
          <a:xfrm>
            <a:off x="6894627" y="2596809"/>
            <a:ext cx="535016" cy="1015284"/>
          </a:xfrm>
          <a:custGeom>
            <a:avLst/>
            <a:gdLst>
              <a:gd name="connsiteX0" fmla="*/ 0 w 539265"/>
              <a:gd name="connsiteY0" fmla="*/ 1406288 h 1406288"/>
              <a:gd name="connsiteX1" fmla="*/ 472440 w 539265"/>
              <a:gd name="connsiteY1" fmla="*/ 979568 h 1406288"/>
              <a:gd name="connsiteX2" fmla="*/ 533400 w 539265"/>
              <a:gd name="connsiteY2" fmla="*/ 95648 h 1406288"/>
              <a:gd name="connsiteX3" fmla="*/ 533400 w 539265"/>
              <a:gd name="connsiteY3" fmla="*/ 65168 h 1406288"/>
              <a:gd name="connsiteX0" fmla="*/ 0 w 535016"/>
              <a:gd name="connsiteY0" fmla="*/ 1362545 h 1362545"/>
              <a:gd name="connsiteX1" fmla="*/ 472440 w 535016"/>
              <a:gd name="connsiteY1" fmla="*/ 935825 h 1362545"/>
              <a:gd name="connsiteX2" fmla="*/ 520700 w 535016"/>
              <a:gd name="connsiteY2" fmla="*/ 186373 h 1362545"/>
              <a:gd name="connsiteX3" fmla="*/ 533400 w 535016"/>
              <a:gd name="connsiteY3" fmla="*/ 21425 h 1362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016" h="1362545">
                <a:moveTo>
                  <a:pt x="0" y="1362545"/>
                </a:moveTo>
                <a:cubicBezTo>
                  <a:pt x="191770" y="1258405"/>
                  <a:pt x="385657" y="1131854"/>
                  <a:pt x="472440" y="935825"/>
                </a:cubicBezTo>
                <a:cubicBezTo>
                  <a:pt x="559223" y="739796"/>
                  <a:pt x="520700" y="186373"/>
                  <a:pt x="520700" y="186373"/>
                </a:cubicBezTo>
                <a:cubicBezTo>
                  <a:pt x="530860" y="33973"/>
                  <a:pt x="538480" y="-39535"/>
                  <a:pt x="533400" y="21425"/>
                </a:cubicBezTo>
              </a:path>
            </a:pathLst>
          </a:custGeom>
          <a:noFill/>
          <a:ln w="44450"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igura a mano libera: forma 8">
            <a:extLst>
              <a:ext uri="{FF2B5EF4-FFF2-40B4-BE49-F238E27FC236}">
                <a16:creationId xmlns:a16="http://schemas.microsoft.com/office/drawing/2014/main" id="{6A01C394-665C-4780-AA17-60C3E54885EB}"/>
              </a:ext>
            </a:extLst>
          </p:cNvPr>
          <p:cNvSpPr/>
          <p:nvPr/>
        </p:nvSpPr>
        <p:spPr>
          <a:xfrm>
            <a:off x="443222" y="1049997"/>
            <a:ext cx="5765605" cy="1191211"/>
          </a:xfrm>
          <a:custGeom>
            <a:avLst/>
            <a:gdLst>
              <a:gd name="connsiteX0" fmla="*/ 5765605 w 5765605"/>
              <a:gd name="connsiteY0" fmla="*/ 642571 h 1191211"/>
              <a:gd name="connsiteX1" fmla="*/ 4942645 w 5765605"/>
              <a:gd name="connsiteY1" fmla="*/ 688291 h 1191211"/>
              <a:gd name="connsiteX2" fmla="*/ 3860605 w 5765605"/>
              <a:gd name="connsiteY2" fmla="*/ 292051 h 1191211"/>
              <a:gd name="connsiteX3" fmla="*/ 2626165 w 5765605"/>
              <a:gd name="connsiteY3" fmla="*/ 139651 h 1191211"/>
              <a:gd name="connsiteX4" fmla="*/ 1269805 w 5765605"/>
              <a:gd name="connsiteY4" fmla="*/ 2491 h 1191211"/>
              <a:gd name="connsiteX5" fmla="*/ 126805 w 5765605"/>
              <a:gd name="connsiteY5" fmla="*/ 261571 h 1191211"/>
              <a:gd name="connsiteX6" fmla="*/ 50605 w 5765605"/>
              <a:gd name="connsiteY6" fmla="*/ 825451 h 1191211"/>
              <a:gd name="connsiteX7" fmla="*/ 324925 w 5765605"/>
              <a:gd name="connsiteY7" fmla="*/ 1008331 h 1191211"/>
              <a:gd name="connsiteX8" fmla="*/ 1056445 w 5765605"/>
              <a:gd name="connsiteY8" fmla="*/ 1160731 h 1191211"/>
              <a:gd name="connsiteX9" fmla="*/ 1269805 w 5765605"/>
              <a:gd name="connsiteY9" fmla="*/ 1191211 h 1191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765605" h="1191211">
                <a:moveTo>
                  <a:pt x="5765605" y="642571"/>
                </a:moveTo>
                <a:cubicBezTo>
                  <a:pt x="5512875" y="694641"/>
                  <a:pt x="5260145" y="746711"/>
                  <a:pt x="4942645" y="688291"/>
                </a:cubicBezTo>
                <a:cubicBezTo>
                  <a:pt x="4625145" y="629871"/>
                  <a:pt x="4246685" y="383491"/>
                  <a:pt x="3860605" y="292051"/>
                </a:cubicBezTo>
                <a:cubicBezTo>
                  <a:pt x="3474525" y="200611"/>
                  <a:pt x="3057965" y="187911"/>
                  <a:pt x="2626165" y="139651"/>
                </a:cubicBezTo>
                <a:cubicBezTo>
                  <a:pt x="2194365" y="91391"/>
                  <a:pt x="1686365" y="-17829"/>
                  <a:pt x="1269805" y="2491"/>
                </a:cubicBezTo>
                <a:cubicBezTo>
                  <a:pt x="853245" y="22811"/>
                  <a:pt x="330005" y="124411"/>
                  <a:pt x="126805" y="261571"/>
                </a:cubicBezTo>
                <a:cubicBezTo>
                  <a:pt x="-76395" y="398731"/>
                  <a:pt x="17585" y="700991"/>
                  <a:pt x="50605" y="825451"/>
                </a:cubicBezTo>
                <a:cubicBezTo>
                  <a:pt x="83625" y="949911"/>
                  <a:pt x="157285" y="952451"/>
                  <a:pt x="324925" y="1008331"/>
                </a:cubicBezTo>
                <a:cubicBezTo>
                  <a:pt x="492565" y="1064211"/>
                  <a:pt x="898965" y="1130251"/>
                  <a:pt x="1056445" y="1160731"/>
                </a:cubicBezTo>
                <a:cubicBezTo>
                  <a:pt x="1213925" y="1191211"/>
                  <a:pt x="1241865" y="1191211"/>
                  <a:pt x="1269805" y="1191211"/>
                </a:cubicBezTo>
              </a:path>
            </a:pathLst>
          </a:custGeom>
          <a:noFill/>
          <a:ln w="44450"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85EC9372-035F-4966-AE74-275B7F745FDE}"/>
              </a:ext>
            </a:extLst>
          </p:cNvPr>
          <p:cNvSpPr txBox="1"/>
          <p:nvPr/>
        </p:nvSpPr>
        <p:spPr>
          <a:xfrm>
            <a:off x="4922952" y="973162"/>
            <a:ext cx="7409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3600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oc</a:t>
            </a:r>
            <a:endParaRPr lang="en-US" sz="3600" i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07E46E30-6E68-43F9-A7B9-E4F48E870F53}"/>
              </a:ext>
            </a:extLst>
          </p:cNvPr>
          <p:cNvSpPr txBox="1"/>
          <p:nvPr/>
        </p:nvSpPr>
        <p:spPr>
          <a:xfrm>
            <a:off x="8442099" y="687983"/>
            <a:ext cx="34029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Considering small signal components, this is a feedback loop that can lead to instability</a:t>
            </a:r>
          </a:p>
        </p:txBody>
      </p:sp>
      <p:grpSp>
        <p:nvGrpSpPr>
          <p:cNvPr id="22" name="Gruppo 21">
            <a:extLst>
              <a:ext uri="{FF2B5EF4-FFF2-40B4-BE49-F238E27FC236}">
                <a16:creationId xmlns:a16="http://schemas.microsoft.com/office/drawing/2014/main" id="{BB3E8F05-FC51-4B3A-86C9-EE6BBD76B170}"/>
              </a:ext>
            </a:extLst>
          </p:cNvPr>
          <p:cNvGrpSpPr/>
          <p:nvPr/>
        </p:nvGrpSpPr>
        <p:grpSpPr>
          <a:xfrm rot="5400000">
            <a:off x="5987305" y="3903343"/>
            <a:ext cx="788126" cy="426223"/>
            <a:chOff x="9299280" y="5203488"/>
            <a:chExt cx="788126" cy="426223"/>
          </a:xfrm>
        </p:grpSpPr>
        <p:grpSp>
          <p:nvGrpSpPr>
            <p:cNvPr id="12" name="Gruppo 11">
              <a:extLst>
                <a:ext uri="{FF2B5EF4-FFF2-40B4-BE49-F238E27FC236}">
                  <a16:creationId xmlns:a16="http://schemas.microsoft.com/office/drawing/2014/main" id="{041E0821-50CD-47A7-AA90-22EC0B770586}"/>
                </a:ext>
              </a:extLst>
            </p:cNvPr>
            <p:cNvGrpSpPr/>
            <p:nvPr/>
          </p:nvGrpSpPr>
          <p:grpSpPr>
            <a:xfrm rot="5400000" flipV="1">
              <a:off x="9515350" y="5057655"/>
              <a:ext cx="426223" cy="717889"/>
              <a:chOff x="3439785" y="2958256"/>
              <a:chExt cx="426223" cy="717889"/>
            </a:xfrm>
          </p:grpSpPr>
          <p:cxnSp>
            <p:nvCxnSpPr>
              <p:cNvPr id="13" name="Connettore diritto 12">
                <a:extLst>
                  <a:ext uri="{FF2B5EF4-FFF2-40B4-BE49-F238E27FC236}">
                    <a16:creationId xmlns:a16="http://schemas.microsoft.com/office/drawing/2014/main" id="{A21E0CFA-6D11-416C-ACCD-B28EDE0F600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39785" y="3203436"/>
                <a:ext cx="426223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Connettore diritto 13">
                <a:extLst>
                  <a:ext uri="{FF2B5EF4-FFF2-40B4-BE49-F238E27FC236}">
                    <a16:creationId xmlns:a16="http://schemas.microsoft.com/office/drawing/2014/main" id="{00C84264-BDBC-4496-98AC-59032144883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39785" y="3313503"/>
                <a:ext cx="426223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Connettore diritto 14">
                <a:extLst>
                  <a:ext uri="{FF2B5EF4-FFF2-40B4-BE49-F238E27FC236}">
                    <a16:creationId xmlns:a16="http://schemas.microsoft.com/office/drawing/2014/main" id="{AD908A6E-B35A-4B2F-87C6-D63A688FFFF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52896" y="2958256"/>
                <a:ext cx="0" cy="244269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Connettore diritto 15">
                <a:extLst>
                  <a:ext uri="{FF2B5EF4-FFF2-40B4-BE49-F238E27FC236}">
                    <a16:creationId xmlns:a16="http://schemas.microsoft.com/office/drawing/2014/main" id="{669E1BEA-0BAC-411D-8B48-07CC79D47F0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52896" y="3313503"/>
                <a:ext cx="0" cy="244269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Connettore diritto 16">
                <a:extLst>
                  <a:ext uri="{FF2B5EF4-FFF2-40B4-BE49-F238E27FC236}">
                    <a16:creationId xmlns:a16="http://schemas.microsoft.com/office/drawing/2014/main" id="{38F6E5B4-C5A6-4337-AB2A-47D5C49E50AE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3652895" y="3443817"/>
                <a:ext cx="0" cy="244269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Connettore diritto 17">
                <a:extLst>
                  <a:ext uri="{FF2B5EF4-FFF2-40B4-BE49-F238E27FC236}">
                    <a16:creationId xmlns:a16="http://schemas.microsoft.com/office/drawing/2014/main" id="{835806CC-DCB2-4EF4-ABFF-96C6AA0615A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501662" y="3555691"/>
                <a:ext cx="61318" cy="120454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Connettore diritto 18">
                <a:extLst>
                  <a:ext uri="{FF2B5EF4-FFF2-40B4-BE49-F238E27FC236}">
                    <a16:creationId xmlns:a16="http://schemas.microsoft.com/office/drawing/2014/main" id="{884ED14D-E1B2-483B-800F-10B24E16DE9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591577" y="3555691"/>
                <a:ext cx="61318" cy="120454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Connettore diritto 19">
                <a:extLst>
                  <a:ext uri="{FF2B5EF4-FFF2-40B4-BE49-F238E27FC236}">
                    <a16:creationId xmlns:a16="http://schemas.microsoft.com/office/drawing/2014/main" id="{1A453802-087B-4C63-AA04-CD2772E2117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681492" y="3555691"/>
                <a:ext cx="61318" cy="120454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Ovale 20">
              <a:extLst>
                <a:ext uri="{FF2B5EF4-FFF2-40B4-BE49-F238E27FC236}">
                  <a16:creationId xmlns:a16="http://schemas.microsoft.com/office/drawing/2014/main" id="{1FE23605-931F-4CF1-ACD1-B0455AA7AFEB}"/>
                </a:ext>
              </a:extLst>
            </p:cNvPr>
            <p:cNvSpPr/>
            <p:nvPr/>
          </p:nvSpPr>
          <p:spPr>
            <a:xfrm>
              <a:off x="9299280" y="5345259"/>
              <a:ext cx="130213" cy="13021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uppo 22">
            <a:extLst>
              <a:ext uri="{FF2B5EF4-FFF2-40B4-BE49-F238E27FC236}">
                <a16:creationId xmlns:a16="http://schemas.microsoft.com/office/drawing/2014/main" id="{0B318AC7-8524-47E4-A6F6-0B00DA95CE8D}"/>
              </a:ext>
            </a:extLst>
          </p:cNvPr>
          <p:cNvGrpSpPr/>
          <p:nvPr/>
        </p:nvGrpSpPr>
        <p:grpSpPr>
          <a:xfrm rot="5400000">
            <a:off x="3965464" y="3906064"/>
            <a:ext cx="788126" cy="426223"/>
            <a:chOff x="9299280" y="5203488"/>
            <a:chExt cx="788126" cy="426223"/>
          </a:xfrm>
        </p:grpSpPr>
        <p:grpSp>
          <p:nvGrpSpPr>
            <p:cNvPr id="24" name="Gruppo 23">
              <a:extLst>
                <a:ext uri="{FF2B5EF4-FFF2-40B4-BE49-F238E27FC236}">
                  <a16:creationId xmlns:a16="http://schemas.microsoft.com/office/drawing/2014/main" id="{ACC052AE-A43B-471B-942A-9F01FBA236C3}"/>
                </a:ext>
              </a:extLst>
            </p:cNvPr>
            <p:cNvGrpSpPr/>
            <p:nvPr/>
          </p:nvGrpSpPr>
          <p:grpSpPr>
            <a:xfrm rot="5400000" flipV="1">
              <a:off x="9515350" y="5057655"/>
              <a:ext cx="426223" cy="717889"/>
              <a:chOff x="3439785" y="2958256"/>
              <a:chExt cx="426223" cy="717889"/>
            </a:xfrm>
          </p:grpSpPr>
          <p:cxnSp>
            <p:nvCxnSpPr>
              <p:cNvPr id="26" name="Connettore diritto 25">
                <a:extLst>
                  <a:ext uri="{FF2B5EF4-FFF2-40B4-BE49-F238E27FC236}">
                    <a16:creationId xmlns:a16="http://schemas.microsoft.com/office/drawing/2014/main" id="{E35F400D-AD33-4B41-98F8-02C1BCC42C3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39785" y="3203436"/>
                <a:ext cx="426223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Connettore diritto 26">
                <a:extLst>
                  <a:ext uri="{FF2B5EF4-FFF2-40B4-BE49-F238E27FC236}">
                    <a16:creationId xmlns:a16="http://schemas.microsoft.com/office/drawing/2014/main" id="{9B86566D-2C5C-4290-9221-BF4CB593936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39785" y="3313503"/>
                <a:ext cx="426223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nettore diritto 27">
                <a:extLst>
                  <a:ext uri="{FF2B5EF4-FFF2-40B4-BE49-F238E27FC236}">
                    <a16:creationId xmlns:a16="http://schemas.microsoft.com/office/drawing/2014/main" id="{6396378B-457D-44F7-B9EC-C15B5D726A6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52896" y="2958256"/>
                <a:ext cx="0" cy="244269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onnettore diritto 28">
                <a:extLst>
                  <a:ext uri="{FF2B5EF4-FFF2-40B4-BE49-F238E27FC236}">
                    <a16:creationId xmlns:a16="http://schemas.microsoft.com/office/drawing/2014/main" id="{B50A432E-A2CF-434D-AA29-930A7F8E4B5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52896" y="3313503"/>
                <a:ext cx="0" cy="244269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Connettore diritto 29">
                <a:extLst>
                  <a:ext uri="{FF2B5EF4-FFF2-40B4-BE49-F238E27FC236}">
                    <a16:creationId xmlns:a16="http://schemas.microsoft.com/office/drawing/2014/main" id="{FCB5E8FA-6DFE-44C7-A77D-42CF54FE2CF2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3652895" y="3443817"/>
                <a:ext cx="0" cy="244269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Connettore diritto 30">
                <a:extLst>
                  <a:ext uri="{FF2B5EF4-FFF2-40B4-BE49-F238E27FC236}">
                    <a16:creationId xmlns:a16="http://schemas.microsoft.com/office/drawing/2014/main" id="{5231E49F-5A0B-48C4-85F8-6449DC613C5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501662" y="3555691"/>
                <a:ext cx="61318" cy="120454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Connettore diritto 31">
                <a:extLst>
                  <a:ext uri="{FF2B5EF4-FFF2-40B4-BE49-F238E27FC236}">
                    <a16:creationId xmlns:a16="http://schemas.microsoft.com/office/drawing/2014/main" id="{B6D9EB79-EFC9-4014-B2F3-8CA739D1481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591577" y="3555691"/>
                <a:ext cx="61318" cy="120454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Connettore diritto 32">
                <a:extLst>
                  <a:ext uri="{FF2B5EF4-FFF2-40B4-BE49-F238E27FC236}">
                    <a16:creationId xmlns:a16="http://schemas.microsoft.com/office/drawing/2014/main" id="{1A955AC9-CD2D-4E37-B59F-0D478BF0523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681492" y="3555691"/>
                <a:ext cx="61318" cy="120454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" name="Ovale 24">
              <a:extLst>
                <a:ext uri="{FF2B5EF4-FFF2-40B4-BE49-F238E27FC236}">
                  <a16:creationId xmlns:a16="http://schemas.microsoft.com/office/drawing/2014/main" id="{6D84F764-D129-4E54-B7DA-86FEF793C78A}"/>
                </a:ext>
              </a:extLst>
            </p:cNvPr>
            <p:cNvSpPr/>
            <p:nvPr/>
          </p:nvSpPr>
          <p:spPr>
            <a:xfrm>
              <a:off x="9299280" y="5345259"/>
              <a:ext cx="130213" cy="13021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43F3C8FA-8486-4DCD-A21A-A64759182C2E}"/>
              </a:ext>
            </a:extLst>
          </p:cNvPr>
          <p:cNvSpPr txBox="1"/>
          <p:nvPr/>
        </p:nvSpPr>
        <p:spPr>
          <a:xfrm>
            <a:off x="6576335" y="4048854"/>
            <a:ext cx="5212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 i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058EFDD4-55F5-47E9-89C4-DF11042838B7}"/>
              </a:ext>
            </a:extLst>
          </p:cNvPr>
          <p:cNvSpPr txBox="1"/>
          <p:nvPr/>
        </p:nvSpPr>
        <p:spPr>
          <a:xfrm>
            <a:off x="3577581" y="4219458"/>
            <a:ext cx="5212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 i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BA480FB5-FEDA-4C74-9713-166540BF8DE5}"/>
              </a:ext>
            </a:extLst>
          </p:cNvPr>
          <p:cNvSpPr txBox="1"/>
          <p:nvPr/>
        </p:nvSpPr>
        <p:spPr>
          <a:xfrm>
            <a:off x="7761583" y="3104451"/>
            <a:ext cx="42490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dominant pole of the common mode loop is still due to the output capacitance </a:t>
            </a:r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8572408E-90B1-4AEC-BAC6-B46D24214086}"/>
              </a:ext>
            </a:extLst>
          </p:cNvPr>
          <p:cNvSpPr txBox="1"/>
          <p:nvPr/>
        </p:nvSpPr>
        <p:spPr>
          <a:xfrm>
            <a:off x="6373510" y="4586658"/>
            <a:ext cx="51940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load capacitances, if connected between the outputs and ground, help  reducing the 0-dB frequency of the CMFB loop, improving stability</a:t>
            </a:r>
          </a:p>
        </p:txBody>
      </p:sp>
    </p:spTree>
    <p:extLst>
      <p:ext uri="{BB962C8B-B14F-4D97-AF65-F5344CB8AC3E}">
        <p14:creationId xmlns:p14="http://schemas.microsoft.com/office/powerpoint/2010/main" val="2892835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/>
      <p:bldP spid="11" grpId="0"/>
      <p:bldP spid="34" grpId="0"/>
      <p:bldP spid="35" grpId="0"/>
      <p:bldP spid="36" grpId="0"/>
      <p:bldP spid="3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530E531-A5A3-2DC0-B114-291105EFA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commercial fully-differential op-amp: LTC6362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318AEE5C-4796-F795-AADC-4AA76088A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7FD4641-349B-A5FF-ED2E-FE61C9D67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15</a:t>
            </a:fld>
            <a:endParaRPr lang="en-US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15187D37-9118-4523-C431-242C60FB6A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068" y="1350064"/>
            <a:ext cx="6824259" cy="2867606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C918DCD8-25C6-F73B-A968-862F364810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2363" y="2855053"/>
            <a:ext cx="4021436" cy="2867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004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F990A973-47EC-4F48-A7E8-BF402463E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36F019F-D9DF-46C1-B315-4745FF3FA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</a:t>
            </a:fld>
            <a:endParaRPr lang="en-US" dirty="0"/>
          </a:p>
        </p:txBody>
      </p:sp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34D68102-9465-40FC-80F7-255AD90415F8}"/>
              </a:ext>
            </a:extLst>
          </p:cNvPr>
          <p:cNvSpPr/>
          <p:nvPr/>
        </p:nvSpPr>
        <p:spPr>
          <a:xfrm>
            <a:off x="3467100" y="3992880"/>
            <a:ext cx="1219200" cy="176022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igura a mano libera: forma 7">
            <a:extLst>
              <a:ext uri="{FF2B5EF4-FFF2-40B4-BE49-F238E27FC236}">
                <a16:creationId xmlns:a16="http://schemas.microsoft.com/office/drawing/2014/main" id="{A99F8E07-2B1F-4DA2-8E4E-06474361EE22}"/>
              </a:ext>
            </a:extLst>
          </p:cNvPr>
          <p:cNvSpPr/>
          <p:nvPr/>
        </p:nvSpPr>
        <p:spPr>
          <a:xfrm>
            <a:off x="3467100" y="2857500"/>
            <a:ext cx="4857750" cy="1866900"/>
          </a:xfrm>
          <a:custGeom>
            <a:avLst/>
            <a:gdLst>
              <a:gd name="connsiteX0" fmla="*/ 2949183 w 4857750"/>
              <a:gd name="connsiteY0" fmla="*/ 0 h 1866900"/>
              <a:gd name="connsiteX1" fmla="*/ 4438645 w 4857750"/>
              <a:gd name="connsiteY1" fmla="*/ 0 h 1866900"/>
              <a:gd name="connsiteX2" fmla="*/ 4667250 w 4857750"/>
              <a:gd name="connsiteY2" fmla="*/ 228605 h 1866900"/>
              <a:gd name="connsiteX3" fmla="*/ 4667250 w 4857750"/>
              <a:gd name="connsiteY3" fmla="*/ 1142995 h 1866900"/>
              <a:gd name="connsiteX4" fmla="*/ 4667249 w 4857750"/>
              <a:gd name="connsiteY4" fmla="*/ 1143000 h 1866900"/>
              <a:gd name="connsiteX5" fmla="*/ 4737098 w 4857750"/>
              <a:gd name="connsiteY5" fmla="*/ 1143000 h 1866900"/>
              <a:gd name="connsiteX6" fmla="*/ 4857750 w 4857750"/>
              <a:gd name="connsiteY6" fmla="*/ 1263652 h 1866900"/>
              <a:gd name="connsiteX7" fmla="*/ 4857750 w 4857750"/>
              <a:gd name="connsiteY7" fmla="*/ 1746248 h 1866900"/>
              <a:gd name="connsiteX8" fmla="*/ 4737098 w 4857750"/>
              <a:gd name="connsiteY8" fmla="*/ 1866900 h 1866900"/>
              <a:gd name="connsiteX9" fmla="*/ 120652 w 4857750"/>
              <a:gd name="connsiteY9" fmla="*/ 1866900 h 1866900"/>
              <a:gd name="connsiteX10" fmla="*/ 0 w 4857750"/>
              <a:gd name="connsiteY10" fmla="*/ 1746248 h 1866900"/>
              <a:gd name="connsiteX11" fmla="*/ 0 w 4857750"/>
              <a:gd name="connsiteY11" fmla="*/ 1263652 h 1866900"/>
              <a:gd name="connsiteX12" fmla="*/ 120652 w 4857750"/>
              <a:gd name="connsiteY12" fmla="*/ 1143000 h 1866900"/>
              <a:gd name="connsiteX13" fmla="*/ 2720579 w 4857750"/>
              <a:gd name="connsiteY13" fmla="*/ 1143000 h 1866900"/>
              <a:gd name="connsiteX14" fmla="*/ 2720578 w 4857750"/>
              <a:gd name="connsiteY14" fmla="*/ 1142995 h 1866900"/>
              <a:gd name="connsiteX15" fmla="*/ 2720578 w 4857750"/>
              <a:gd name="connsiteY15" fmla="*/ 228605 h 1866900"/>
              <a:gd name="connsiteX16" fmla="*/ 2949183 w 4857750"/>
              <a:gd name="connsiteY16" fmla="*/ 0 h 186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857750" h="1866900">
                <a:moveTo>
                  <a:pt x="2949183" y="0"/>
                </a:moveTo>
                <a:lnTo>
                  <a:pt x="4438645" y="0"/>
                </a:lnTo>
                <a:cubicBezTo>
                  <a:pt x="4564900" y="0"/>
                  <a:pt x="4667250" y="102350"/>
                  <a:pt x="4667250" y="228605"/>
                </a:cubicBezTo>
                <a:lnTo>
                  <a:pt x="4667250" y="1142995"/>
                </a:lnTo>
                <a:lnTo>
                  <a:pt x="4667249" y="1143000"/>
                </a:lnTo>
                <a:lnTo>
                  <a:pt x="4737098" y="1143000"/>
                </a:lnTo>
                <a:cubicBezTo>
                  <a:pt x="4803732" y="1143000"/>
                  <a:pt x="4857750" y="1197018"/>
                  <a:pt x="4857750" y="1263652"/>
                </a:cubicBezTo>
                <a:lnTo>
                  <a:pt x="4857750" y="1746248"/>
                </a:lnTo>
                <a:cubicBezTo>
                  <a:pt x="4857750" y="1812882"/>
                  <a:pt x="4803732" y="1866900"/>
                  <a:pt x="4737098" y="1866900"/>
                </a:cubicBezTo>
                <a:lnTo>
                  <a:pt x="120652" y="1866900"/>
                </a:lnTo>
                <a:cubicBezTo>
                  <a:pt x="54018" y="1866900"/>
                  <a:pt x="0" y="1812882"/>
                  <a:pt x="0" y="1746248"/>
                </a:cubicBezTo>
                <a:lnTo>
                  <a:pt x="0" y="1263652"/>
                </a:lnTo>
                <a:cubicBezTo>
                  <a:pt x="0" y="1197018"/>
                  <a:pt x="54018" y="1143000"/>
                  <a:pt x="120652" y="1143000"/>
                </a:cubicBezTo>
                <a:lnTo>
                  <a:pt x="2720579" y="1143000"/>
                </a:lnTo>
                <a:lnTo>
                  <a:pt x="2720578" y="1142995"/>
                </a:lnTo>
                <a:lnTo>
                  <a:pt x="2720578" y="228605"/>
                </a:lnTo>
                <a:cubicBezTo>
                  <a:pt x="2720578" y="102350"/>
                  <a:pt x="2822928" y="0"/>
                  <a:pt x="2949183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9" name="Elemento grafico 8">
            <a:extLst>
              <a:ext uri="{FF2B5EF4-FFF2-40B4-BE49-F238E27FC236}">
                <a16:creationId xmlns:a16="http://schemas.microsoft.com/office/drawing/2014/main" id="{7FF3ECBA-C340-4D70-9946-98897493C3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38412" y="962377"/>
            <a:ext cx="6243638" cy="4933245"/>
          </a:xfrm>
          <a:prstGeom prst="rect">
            <a:avLst/>
          </a:prstGeom>
        </p:spPr>
      </p:pic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F6715C82-0896-4123-8478-9A1262DA15B3}"/>
              </a:ext>
            </a:extLst>
          </p:cNvPr>
          <p:cNvCxnSpPr/>
          <p:nvPr/>
        </p:nvCxnSpPr>
        <p:spPr>
          <a:xfrm flipH="1">
            <a:off x="8115300" y="2209800"/>
            <a:ext cx="666750" cy="647700"/>
          </a:xfrm>
          <a:prstGeom prst="straightConnector1">
            <a:avLst/>
          </a:prstGeom>
          <a:ln w="31750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3BA92DC6-F2FA-4737-A4A1-E353D1EF8AA5}"/>
              </a:ext>
            </a:extLst>
          </p:cNvPr>
          <p:cNvSpPr txBox="1"/>
          <p:nvPr/>
        </p:nvSpPr>
        <p:spPr>
          <a:xfrm>
            <a:off x="8839200" y="1333500"/>
            <a:ext cx="335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All these MOSFET  form common gate stages. 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CEB1AF09-57BF-444A-B325-8597FF2F38B8}"/>
              </a:ext>
            </a:extLst>
          </p:cNvPr>
          <p:cNvSpPr txBox="1"/>
          <p:nvPr/>
        </p:nvSpPr>
        <p:spPr>
          <a:xfrm>
            <a:off x="8839200" y="2644596"/>
            <a:ext cx="3352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Their noise and offset contribution can be neglected up to relatively high frequencies</a:t>
            </a:r>
          </a:p>
        </p:txBody>
      </p: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EB7ECD96-5C89-4527-8D4A-C5B23EF951B5}"/>
              </a:ext>
            </a:extLst>
          </p:cNvPr>
          <p:cNvCxnSpPr>
            <a:cxnSpLocks/>
            <a:stCxn id="9" idx="1"/>
          </p:cNvCxnSpPr>
          <p:nvPr/>
        </p:nvCxnSpPr>
        <p:spPr>
          <a:xfrm>
            <a:off x="2538412" y="3429000"/>
            <a:ext cx="833438" cy="563880"/>
          </a:xfrm>
          <a:prstGeom prst="straightConnector1">
            <a:avLst/>
          </a:prstGeom>
          <a:ln w="31750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67AD09BA-1323-4B5D-A21F-BBC7F5312166}"/>
              </a:ext>
            </a:extLst>
          </p:cNvPr>
          <p:cNvSpPr txBox="1"/>
          <p:nvPr/>
        </p:nvSpPr>
        <p:spPr>
          <a:xfrm>
            <a:off x="114300" y="2314793"/>
            <a:ext cx="28025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These devices give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common mode contributions (except when the amplifier is unbalanced by a large differential input voltage)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37EA1C84-936B-4344-A109-4DB779717405}"/>
              </a:ext>
            </a:extLst>
          </p:cNvPr>
          <p:cNvSpPr txBox="1"/>
          <p:nvPr/>
        </p:nvSpPr>
        <p:spPr>
          <a:xfrm>
            <a:off x="2253508" y="87534"/>
            <a:ext cx="8440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Folded cascode fully-differential amplifier: noise analysis</a:t>
            </a:r>
          </a:p>
        </p:txBody>
      </p:sp>
    </p:spTree>
    <p:extLst>
      <p:ext uri="{BB962C8B-B14F-4D97-AF65-F5344CB8AC3E}">
        <p14:creationId xmlns:p14="http://schemas.microsoft.com/office/powerpoint/2010/main" val="3018000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/>
      <p:bldP spid="12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47845D0E-60FF-497E-80B7-CFB3570AED7E}"/>
              </a:ext>
            </a:extLst>
          </p:cNvPr>
          <p:cNvSpPr/>
          <p:nvPr/>
        </p:nvSpPr>
        <p:spPr>
          <a:xfrm>
            <a:off x="6533804" y="4738255"/>
            <a:ext cx="2044931" cy="83127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7132323D-8266-401B-BA92-82AFFA21CBCD}"/>
              </a:ext>
            </a:extLst>
          </p:cNvPr>
          <p:cNvSpPr/>
          <p:nvPr/>
        </p:nvSpPr>
        <p:spPr>
          <a:xfrm>
            <a:off x="3726873" y="3064682"/>
            <a:ext cx="2044931" cy="83127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F4D68802-CCE4-489D-A2F1-33DB9DE359DB}"/>
              </a:ext>
            </a:extLst>
          </p:cNvPr>
          <p:cNvSpPr/>
          <p:nvPr/>
        </p:nvSpPr>
        <p:spPr>
          <a:xfrm>
            <a:off x="3726873" y="1587410"/>
            <a:ext cx="2044931" cy="83127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41E73C2-0E83-40D9-B5CF-50D82E642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35"/>
            <a:ext cx="10515600" cy="597252"/>
          </a:xfrm>
        </p:spPr>
        <p:txBody>
          <a:bodyPr>
            <a:noAutofit/>
          </a:bodyPr>
          <a:lstStyle/>
          <a:p>
            <a:r>
              <a:rPr lang="en-US" sz="3200" dirty="0"/>
              <a:t>Fully-differential amplifier: noise analysis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2200F969-AAE6-4ED3-9D8F-B5ACA3DFC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5736921-8E48-488D-A943-79221D1BD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3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3AA50EF3-D17E-48A4-9F98-56275FC7F1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03677" y="962377"/>
            <a:ext cx="6243638" cy="4933245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9792C749-0F37-49A9-8566-4A694DE7AB4C}"/>
              </a:ext>
            </a:extLst>
          </p:cNvPr>
          <p:cNvSpPr txBox="1"/>
          <p:nvPr/>
        </p:nvSpPr>
        <p:spPr>
          <a:xfrm>
            <a:off x="7556269" y="919416"/>
            <a:ext cx="42583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Devices that gives a significant contribution to the amplifier noise and offset</a:t>
            </a:r>
          </a:p>
        </p:txBody>
      </p:sp>
    </p:spTree>
    <p:extLst>
      <p:ext uri="{BB962C8B-B14F-4D97-AF65-F5344CB8AC3E}">
        <p14:creationId xmlns:p14="http://schemas.microsoft.com/office/powerpoint/2010/main" val="1338883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421F0B1-9FA2-4B53-A0A1-CC109118B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662397"/>
          </a:xfrm>
        </p:spPr>
        <p:txBody>
          <a:bodyPr/>
          <a:lstStyle/>
          <a:p>
            <a:r>
              <a:rPr lang="en-US" dirty="0"/>
              <a:t>Calculation of the input referred noise (and offset).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729F25B-A71B-48EF-925E-85775DF5F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D1449F0-0160-4E74-B6E3-FDDA6E0EE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4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F532D003-462E-4674-90D3-5B5B05F461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1225826"/>
            <a:ext cx="6168888" cy="4568036"/>
          </a:xfrm>
          <a:prstGeom prst="rect">
            <a:avLst/>
          </a:prstGeom>
        </p:spPr>
      </p:pic>
      <p:pic>
        <p:nvPicPr>
          <p:cNvPr id="9" name="Elemento grafico 8">
            <a:extLst>
              <a:ext uri="{FF2B5EF4-FFF2-40B4-BE49-F238E27FC236}">
                <a16:creationId xmlns:a16="http://schemas.microsoft.com/office/drawing/2014/main" id="{57086F95-A58B-41AE-949F-B43FEE140B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72269" y="3872893"/>
            <a:ext cx="3193115" cy="948753"/>
          </a:xfrm>
          <a:prstGeom prst="rect">
            <a:avLst/>
          </a:prstGeom>
        </p:spPr>
      </p:pic>
      <p:graphicFrame>
        <p:nvGraphicFramePr>
          <p:cNvPr id="19" name="Oggetto 18">
            <a:extLst>
              <a:ext uri="{FF2B5EF4-FFF2-40B4-BE49-F238E27FC236}">
                <a16:creationId xmlns:a16="http://schemas.microsoft.com/office/drawing/2014/main" id="{4DD5539A-09CB-463A-A5CF-570B20FD6A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7036726"/>
              </p:ext>
            </p:extLst>
          </p:nvPr>
        </p:nvGraphicFramePr>
        <p:xfrm>
          <a:off x="6374802" y="1308146"/>
          <a:ext cx="5213350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349360" imgH="253800" progId="Equation.DSMT4">
                  <p:embed/>
                </p:oleObj>
              </mc:Choice>
              <mc:Fallback>
                <p:oleObj name="Equation" r:id="rId6" imgW="2349360" imgH="253800" progId="Equation.DSMT4">
                  <p:embed/>
                  <p:pic>
                    <p:nvPicPr>
                      <p:cNvPr id="19" name="Oggetto 18">
                        <a:extLst>
                          <a:ext uri="{FF2B5EF4-FFF2-40B4-BE49-F238E27FC236}">
                            <a16:creationId xmlns:a16="http://schemas.microsoft.com/office/drawing/2014/main" id="{4DD5539A-09CB-463A-A5CF-570B20FD6A5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4802" y="1308146"/>
                        <a:ext cx="5213350" cy="5667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ggetto 20">
            <a:extLst>
              <a:ext uri="{FF2B5EF4-FFF2-40B4-BE49-F238E27FC236}">
                <a16:creationId xmlns:a16="http://schemas.microsoft.com/office/drawing/2014/main" id="{176872EE-F072-4371-AAD5-B759291987C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7909224"/>
              </p:ext>
            </p:extLst>
          </p:nvPr>
        </p:nvGraphicFramePr>
        <p:xfrm>
          <a:off x="7997825" y="3743325"/>
          <a:ext cx="3098800" cy="1077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396800" imgH="482400" progId="Equation.DSMT4">
                  <p:embed/>
                </p:oleObj>
              </mc:Choice>
              <mc:Fallback>
                <p:oleObj name="Equation" r:id="rId8" imgW="1396800" imgH="482400" progId="Equation.DSMT4">
                  <p:embed/>
                  <p:pic>
                    <p:nvPicPr>
                      <p:cNvPr id="21" name="Oggetto 20">
                        <a:extLst>
                          <a:ext uri="{FF2B5EF4-FFF2-40B4-BE49-F238E27FC236}">
                            <a16:creationId xmlns:a16="http://schemas.microsoft.com/office/drawing/2014/main" id="{176872EE-F072-4371-AAD5-B759291987C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97825" y="3743325"/>
                        <a:ext cx="3098800" cy="10779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ggetto 21">
            <a:extLst>
              <a:ext uri="{FF2B5EF4-FFF2-40B4-BE49-F238E27FC236}">
                <a16:creationId xmlns:a16="http://schemas.microsoft.com/office/drawing/2014/main" id="{B4D9EFA9-FACB-41D4-8F7F-1A84743FE3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9978942"/>
              </p:ext>
            </p:extLst>
          </p:nvPr>
        </p:nvGraphicFramePr>
        <p:xfrm>
          <a:off x="6448288" y="2174928"/>
          <a:ext cx="3465513" cy="963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562040" imgH="431640" progId="Equation.DSMT4">
                  <p:embed/>
                </p:oleObj>
              </mc:Choice>
              <mc:Fallback>
                <p:oleObj name="Equation" r:id="rId10" imgW="1562040" imgH="431640" progId="Equation.DSMT4">
                  <p:embed/>
                  <p:pic>
                    <p:nvPicPr>
                      <p:cNvPr id="22" name="Oggetto 21">
                        <a:extLst>
                          <a:ext uri="{FF2B5EF4-FFF2-40B4-BE49-F238E27FC236}">
                            <a16:creationId xmlns:a16="http://schemas.microsoft.com/office/drawing/2014/main" id="{B4D9EFA9-FACB-41D4-8F7F-1A84743FE31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8288" y="2174928"/>
                        <a:ext cx="3465513" cy="9636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ggetto 22">
            <a:extLst>
              <a:ext uri="{FF2B5EF4-FFF2-40B4-BE49-F238E27FC236}">
                <a16:creationId xmlns:a16="http://schemas.microsoft.com/office/drawing/2014/main" id="{996D1AB7-EB93-4132-8912-6595427C4C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854981"/>
              </p:ext>
            </p:extLst>
          </p:nvPr>
        </p:nvGraphicFramePr>
        <p:xfrm>
          <a:off x="9913801" y="2077848"/>
          <a:ext cx="2170113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977760" imgH="457200" progId="Equation.DSMT4">
                  <p:embed/>
                </p:oleObj>
              </mc:Choice>
              <mc:Fallback>
                <p:oleObj name="Equation" r:id="rId12" imgW="977760" imgH="457200" progId="Equation.DSMT4">
                  <p:embed/>
                  <p:pic>
                    <p:nvPicPr>
                      <p:cNvPr id="23" name="Oggetto 22">
                        <a:extLst>
                          <a:ext uri="{FF2B5EF4-FFF2-40B4-BE49-F238E27FC236}">
                            <a16:creationId xmlns:a16="http://schemas.microsoft.com/office/drawing/2014/main" id="{996D1AB7-EB93-4132-8912-6595427C4CD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13801" y="2077848"/>
                        <a:ext cx="2170113" cy="10191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367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DD8EC0F-8CA2-409B-93D8-266BCF42A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Calculation of the input referred noise.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34B99ECE-025D-4219-B848-3F09CB15C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B2BF6-5410-442D-ACF5-082580528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5</a:t>
            </a:fld>
            <a:endParaRPr lang="en-US" dirty="0"/>
          </a:p>
        </p:txBody>
      </p:sp>
      <p:graphicFrame>
        <p:nvGraphicFramePr>
          <p:cNvPr id="5" name="Oggetto 4">
            <a:extLst>
              <a:ext uri="{FF2B5EF4-FFF2-40B4-BE49-F238E27FC236}">
                <a16:creationId xmlns:a16="http://schemas.microsoft.com/office/drawing/2014/main" id="{BEA76F1E-1943-4EC4-9A81-F2093287248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4667147"/>
              </p:ext>
            </p:extLst>
          </p:nvPr>
        </p:nvGraphicFramePr>
        <p:xfrm>
          <a:off x="877888" y="1347788"/>
          <a:ext cx="3098800" cy="1077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96800" imgH="482400" progId="Equation.DSMT4">
                  <p:embed/>
                </p:oleObj>
              </mc:Choice>
              <mc:Fallback>
                <p:oleObj name="Equation" r:id="rId2" imgW="1396800" imgH="482400" progId="Equation.DSMT4">
                  <p:embed/>
                  <p:pic>
                    <p:nvPicPr>
                      <p:cNvPr id="5" name="Oggetto 4">
                        <a:extLst>
                          <a:ext uri="{FF2B5EF4-FFF2-40B4-BE49-F238E27FC236}">
                            <a16:creationId xmlns:a16="http://schemas.microsoft.com/office/drawing/2014/main" id="{BEA76F1E-1943-4EC4-9A81-F2093287248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7888" y="1347788"/>
                        <a:ext cx="3098800" cy="10779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328E5428-E0E1-497F-872A-C8501F0E9D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4641616"/>
              </p:ext>
            </p:extLst>
          </p:nvPr>
        </p:nvGraphicFramePr>
        <p:xfrm>
          <a:off x="5051425" y="1321065"/>
          <a:ext cx="4933950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222280" imgH="457200" progId="Equation.DSMT4">
                  <p:embed/>
                </p:oleObj>
              </mc:Choice>
              <mc:Fallback>
                <p:oleObj name="Equation" r:id="rId4" imgW="2222280" imgH="45720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328E5428-E0E1-497F-872A-C8501F0E9D4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1425" y="1321065"/>
                        <a:ext cx="4933950" cy="10191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0BF95058-EF12-4830-BC02-B3090C7F2D7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3458232"/>
              </p:ext>
            </p:extLst>
          </p:nvPr>
        </p:nvGraphicFramePr>
        <p:xfrm>
          <a:off x="2270125" y="2959365"/>
          <a:ext cx="5046663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273040" imgH="457200" progId="Equation.DSMT4">
                  <p:embed/>
                </p:oleObj>
              </mc:Choice>
              <mc:Fallback>
                <p:oleObj name="Equation" r:id="rId6" imgW="2273040" imgH="45720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0BF95058-EF12-4830-BC02-B3090C7F2D7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0125" y="2959365"/>
                        <a:ext cx="5046663" cy="10191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asellaDiTesto 8">
            <a:extLst>
              <a:ext uri="{FF2B5EF4-FFF2-40B4-BE49-F238E27FC236}">
                <a16:creationId xmlns:a16="http://schemas.microsoft.com/office/drawing/2014/main" id="{0A9203A0-F56F-4648-9AD4-69E5B29C9AE2}"/>
              </a:ext>
            </a:extLst>
          </p:cNvPr>
          <p:cNvSpPr txBox="1"/>
          <p:nvPr/>
        </p:nvSpPr>
        <p:spPr>
          <a:xfrm>
            <a:off x="1380067" y="4064000"/>
            <a:ext cx="86783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This expression can be used for both the noise and offset analysis</a:t>
            </a:r>
          </a:p>
        </p:txBody>
      </p:sp>
    </p:spTree>
    <p:extLst>
      <p:ext uri="{BB962C8B-B14F-4D97-AF65-F5344CB8AC3E}">
        <p14:creationId xmlns:p14="http://schemas.microsoft.com/office/powerpoint/2010/main" val="1721856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9182025-198A-4736-A9F8-9D3C8B54E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892"/>
            <a:ext cx="10515600" cy="662397"/>
          </a:xfrm>
        </p:spPr>
        <p:txBody>
          <a:bodyPr/>
          <a:lstStyle/>
          <a:p>
            <a:r>
              <a:rPr lang="en-US" dirty="0"/>
              <a:t>Noise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F882FA90-D7DE-4B9C-A341-EE7F64A0A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387E02E-A6ED-458F-A093-D2D45365D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6</a:t>
            </a:fld>
            <a:endParaRPr lang="en-US" dirty="0"/>
          </a:p>
        </p:txBody>
      </p:sp>
      <p:graphicFrame>
        <p:nvGraphicFramePr>
          <p:cNvPr id="5" name="Oggetto 4">
            <a:extLst>
              <a:ext uri="{FF2B5EF4-FFF2-40B4-BE49-F238E27FC236}">
                <a16:creationId xmlns:a16="http://schemas.microsoft.com/office/drawing/2014/main" id="{7F1BED85-9964-4596-AF8D-76DB8844404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7023573"/>
              </p:ext>
            </p:extLst>
          </p:nvPr>
        </p:nvGraphicFramePr>
        <p:xfrm>
          <a:off x="1029212" y="1138114"/>
          <a:ext cx="5046663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273040" imgH="457200" progId="Equation.DSMT4">
                  <p:embed/>
                </p:oleObj>
              </mc:Choice>
              <mc:Fallback>
                <p:oleObj name="Equation" r:id="rId3" imgW="2273040" imgH="457200" progId="Equation.DSMT4">
                  <p:embed/>
                  <p:pic>
                    <p:nvPicPr>
                      <p:cNvPr id="5" name="Oggetto 4">
                        <a:extLst>
                          <a:ext uri="{FF2B5EF4-FFF2-40B4-BE49-F238E27FC236}">
                            <a16:creationId xmlns:a16="http://schemas.microsoft.com/office/drawing/2014/main" id="{7F1BED85-9964-4596-AF8D-76DB8844404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9212" y="1138114"/>
                        <a:ext cx="5046663" cy="10191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E63D0D7D-5AB1-4441-8236-B33A7427BD6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2853324"/>
              </p:ext>
            </p:extLst>
          </p:nvPr>
        </p:nvGraphicFramePr>
        <p:xfrm>
          <a:off x="7580313" y="1055688"/>
          <a:ext cx="2959100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333440" imgH="431640" progId="Equation.DSMT4">
                  <p:embed/>
                </p:oleObj>
              </mc:Choice>
              <mc:Fallback>
                <p:oleObj name="Equation" r:id="rId5" imgW="1333440" imgH="43164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E63D0D7D-5AB1-4441-8236-B33A7427BD6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80313" y="1055688"/>
                        <a:ext cx="2959100" cy="9620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7AA6351B-87BD-4A00-BB8C-8BE98CA3468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6062012"/>
              </p:ext>
            </p:extLst>
          </p:nvPr>
        </p:nvGraphicFramePr>
        <p:xfrm>
          <a:off x="838200" y="2961950"/>
          <a:ext cx="4283075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930320" imgH="457200" progId="Equation.DSMT4">
                  <p:embed/>
                </p:oleObj>
              </mc:Choice>
              <mc:Fallback>
                <p:oleObj name="Equation" r:id="rId7" imgW="1930320" imgH="45720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7AA6351B-87BD-4A00-BB8C-8BE98CA3468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961950"/>
                        <a:ext cx="4283075" cy="10191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3076980B-6251-441C-A228-3DC0F337E3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6562979"/>
              </p:ext>
            </p:extLst>
          </p:nvPr>
        </p:nvGraphicFramePr>
        <p:xfrm>
          <a:off x="5170488" y="2832799"/>
          <a:ext cx="3889375" cy="1074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752480" imgH="482400" progId="Equation.DSMT4">
                  <p:embed/>
                </p:oleObj>
              </mc:Choice>
              <mc:Fallback>
                <p:oleObj name="Equation" r:id="rId9" imgW="1752480" imgH="48240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3076980B-6251-441C-A228-3DC0F337E37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0488" y="2832799"/>
                        <a:ext cx="3889375" cy="10747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289C03A0-E5BA-459C-99CA-E4C587E5DA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8323853"/>
              </p:ext>
            </p:extLst>
          </p:nvPr>
        </p:nvGraphicFramePr>
        <p:xfrm>
          <a:off x="838200" y="4181328"/>
          <a:ext cx="3889375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752480" imgH="279360" progId="Equation.DSMT4">
                  <p:embed/>
                </p:oleObj>
              </mc:Choice>
              <mc:Fallback>
                <p:oleObj name="Equation" r:id="rId11" imgW="1752480" imgH="27936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289C03A0-E5BA-459C-99CA-E4C587E5DAB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181328"/>
                        <a:ext cx="3889375" cy="6223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44C5B653-7A56-4669-B0FD-832DC2350F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3753788"/>
              </p:ext>
            </p:extLst>
          </p:nvPr>
        </p:nvGraphicFramePr>
        <p:xfrm>
          <a:off x="5747414" y="4181328"/>
          <a:ext cx="2735521" cy="19012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320480" imgH="914400" progId="Equation.DSMT4">
                  <p:embed/>
                </p:oleObj>
              </mc:Choice>
              <mc:Fallback>
                <p:oleObj name="Equation" r:id="rId13" imgW="1320480" imgH="914400" progId="Equation.DSMT4">
                  <p:embed/>
                  <p:pic>
                    <p:nvPicPr>
                      <p:cNvPr id="11" name="Oggetto 10">
                        <a:extLst>
                          <a:ext uri="{FF2B5EF4-FFF2-40B4-BE49-F238E27FC236}">
                            <a16:creationId xmlns:a16="http://schemas.microsoft.com/office/drawing/2014/main" id="{44C5B653-7A56-4669-B0FD-832DC2350F6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7414" y="4181328"/>
                        <a:ext cx="2735521" cy="190123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asellaDiTesto 8">
            <a:extLst>
              <a:ext uri="{FF2B5EF4-FFF2-40B4-BE49-F238E27FC236}">
                <a16:creationId xmlns:a16="http://schemas.microsoft.com/office/drawing/2014/main" id="{DFEFB7A7-412C-4CE6-90D8-B9ED39CC39D5}"/>
              </a:ext>
            </a:extLst>
          </p:cNvPr>
          <p:cNvSpPr txBox="1"/>
          <p:nvPr/>
        </p:nvSpPr>
        <p:spPr>
          <a:xfrm>
            <a:off x="782034" y="2045879"/>
            <a:ext cx="103660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Expressing the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as a function of the PSDs of the gate referred voltage noise (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1820009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47845D0E-60FF-497E-80B7-CFB3570AED7E}"/>
              </a:ext>
            </a:extLst>
          </p:cNvPr>
          <p:cNvSpPr/>
          <p:nvPr/>
        </p:nvSpPr>
        <p:spPr>
          <a:xfrm>
            <a:off x="3580827" y="4841219"/>
            <a:ext cx="2044931" cy="83127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7132323D-8266-401B-BA92-82AFFA21CBCD}"/>
              </a:ext>
            </a:extLst>
          </p:cNvPr>
          <p:cNvSpPr/>
          <p:nvPr/>
        </p:nvSpPr>
        <p:spPr>
          <a:xfrm>
            <a:off x="773896" y="3167646"/>
            <a:ext cx="2044931" cy="83127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F4D68802-CCE4-489D-A2F1-33DB9DE359DB}"/>
              </a:ext>
            </a:extLst>
          </p:cNvPr>
          <p:cNvSpPr/>
          <p:nvPr/>
        </p:nvSpPr>
        <p:spPr>
          <a:xfrm>
            <a:off x="773896" y="1690374"/>
            <a:ext cx="2044931" cy="83127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41E73C2-0E83-40D9-B5CF-50D82E642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35"/>
            <a:ext cx="10515600" cy="597252"/>
          </a:xfrm>
        </p:spPr>
        <p:txBody>
          <a:bodyPr>
            <a:noAutofit/>
          </a:bodyPr>
          <a:lstStyle/>
          <a:p>
            <a:r>
              <a:rPr lang="en-US" sz="3200" dirty="0"/>
              <a:t>Fully-differential amplifier: noise analysis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2200F969-AAE6-4ED3-9D8F-B5ACA3DFC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5736921-8E48-488D-A943-79221D1BD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7</a:t>
            </a:fld>
            <a:endParaRPr lang="en-US" dirty="0"/>
          </a:p>
        </p:txBody>
      </p:sp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1156074D-B882-446D-A9A6-72A7612F86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3442897"/>
              </p:ext>
            </p:extLst>
          </p:nvPr>
        </p:nvGraphicFramePr>
        <p:xfrm>
          <a:off x="7392457" y="2808434"/>
          <a:ext cx="1689100" cy="50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61760" imgH="228600" progId="Equation.DSMT4">
                  <p:embed/>
                </p:oleObj>
              </mc:Choice>
              <mc:Fallback>
                <p:oleObj name="Equation" r:id="rId3" imgW="761760" imgH="22860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1156074D-B882-446D-A9A6-72A7612F861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2457" y="2808434"/>
                        <a:ext cx="1689100" cy="5095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41E436E6-E6B8-497E-BD25-E0E894D2856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3863650"/>
              </p:ext>
            </p:extLst>
          </p:nvPr>
        </p:nvGraphicFramePr>
        <p:xfrm>
          <a:off x="9210762" y="3366549"/>
          <a:ext cx="1831975" cy="877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825480" imgH="393480" progId="Equation.DSMT4">
                  <p:embed/>
                </p:oleObj>
              </mc:Choice>
              <mc:Fallback>
                <p:oleObj name="Equation" r:id="rId5" imgW="825480" imgH="393480" progId="Equation.DSMT4">
                  <p:embed/>
                  <p:pic>
                    <p:nvPicPr>
                      <p:cNvPr id="11" name="Oggetto 10">
                        <a:extLst>
                          <a:ext uri="{FF2B5EF4-FFF2-40B4-BE49-F238E27FC236}">
                            <a16:creationId xmlns:a16="http://schemas.microsoft.com/office/drawing/2014/main" id="{41E436E6-E6B8-497E-BD25-E0E894D2856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10762" y="3366549"/>
                        <a:ext cx="1831975" cy="8778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ggetto 12">
            <a:extLst>
              <a:ext uri="{FF2B5EF4-FFF2-40B4-BE49-F238E27FC236}">
                <a16:creationId xmlns:a16="http://schemas.microsoft.com/office/drawing/2014/main" id="{3CCCEFC3-71ED-4DCC-91C6-AECD303B8CE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3986142"/>
              </p:ext>
            </p:extLst>
          </p:nvPr>
        </p:nvGraphicFramePr>
        <p:xfrm>
          <a:off x="7270029" y="696954"/>
          <a:ext cx="2735521" cy="19012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320480" imgH="914400" progId="Equation.DSMT4">
                  <p:embed/>
                </p:oleObj>
              </mc:Choice>
              <mc:Fallback>
                <p:oleObj name="Equation" r:id="rId7" imgW="1320480" imgH="914400" progId="Equation.DSMT4">
                  <p:embed/>
                  <p:pic>
                    <p:nvPicPr>
                      <p:cNvPr id="13" name="Oggetto 12">
                        <a:extLst>
                          <a:ext uri="{FF2B5EF4-FFF2-40B4-BE49-F238E27FC236}">
                            <a16:creationId xmlns:a16="http://schemas.microsoft.com/office/drawing/2014/main" id="{3CCCEFC3-71ED-4DCC-91C6-AECD303B8CE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0029" y="696954"/>
                        <a:ext cx="2735521" cy="190123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ggetto 13">
            <a:extLst>
              <a:ext uri="{FF2B5EF4-FFF2-40B4-BE49-F238E27FC236}">
                <a16:creationId xmlns:a16="http://schemas.microsoft.com/office/drawing/2014/main" id="{F00970EB-AA39-4969-8905-A80E133F36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8564790"/>
              </p:ext>
            </p:extLst>
          </p:nvPr>
        </p:nvGraphicFramePr>
        <p:xfrm>
          <a:off x="7372417" y="3250895"/>
          <a:ext cx="1182688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533160" imgH="393480" progId="Equation.DSMT4">
                  <p:embed/>
                </p:oleObj>
              </mc:Choice>
              <mc:Fallback>
                <p:oleObj name="Equation" r:id="rId9" imgW="533160" imgH="393480" progId="Equation.DSMT4">
                  <p:embed/>
                  <p:pic>
                    <p:nvPicPr>
                      <p:cNvPr id="14" name="Oggetto 13">
                        <a:extLst>
                          <a:ext uri="{FF2B5EF4-FFF2-40B4-BE49-F238E27FC236}">
                            <a16:creationId xmlns:a16="http://schemas.microsoft.com/office/drawing/2014/main" id="{F00970EB-AA39-4969-8905-A80E133F365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72417" y="3250895"/>
                        <a:ext cx="1182688" cy="8763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ggetto 14">
            <a:extLst>
              <a:ext uri="{FF2B5EF4-FFF2-40B4-BE49-F238E27FC236}">
                <a16:creationId xmlns:a16="http://schemas.microsoft.com/office/drawing/2014/main" id="{FB86B31D-8E12-495A-BC47-F2F2E24410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5203365"/>
              </p:ext>
            </p:extLst>
          </p:nvPr>
        </p:nvGraphicFramePr>
        <p:xfrm>
          <a:off x="10005550" y="749044"/>
          <a:ext cx="1079500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520560" imgH="431640" progId="Equation.DSMT4">
                  <p:embed/>
                </p:oleObj>
              </mc:Choice>
              <mc:Fallback>
                <p:oleObj name="Equation" r:id="rId11" imgW="520560" imgH="431640" progId="Equation.DSMT4">
                  <p:embed/>
                  <p:pic>
                    <p:nvPicPr>
                      <p:cNvPr id="15" name="Oggetto 14">
                        <a:extLst>
                          <a:ext uri="{FF2B5EF4-FFF2-40B4-BE49-F238E27FC236}">
                            <a16:creationId xmlns:a16="http://schemas.microsoft.com/office/drawing/2014/main" id="{FB86B31D-8E12-495A-BC47-F2F2E244106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5550" y="749044"/>
                        <a:ext cx="1079500" cy="8985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ggetto 15">
            <a:extLst>
              <a:ext uri="{FF2B5EF4-FFF2-40B4-BE49-F238E27FC236}">
                <a16:creationId xmlns:a16="http://schemas.microsoft.com/office/drawing/2014/main" id="{7FD03E53-0146-46C6-AF64-DD1414B235C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856816"/>
              </p:ext>
            </p:extLst>
          </p:nvPr>
        </p:nvGraphicFramePr>
        <p:xfrm>
          <a:off x="10250176" y="1699660"/>
          <a:ext cx="896938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431640" imgH="431640" progId="Equation.DSMT4">
                  <p:embed/>
                </p:oleObj>
              </mc:Choice>
              <mc:Fallback>
                <p:oleObj name="Equation" r:id="rId13" imgW="431640" imgH="431640" progId="Equation.DSMT4">
                  <p:embed/>
                  <p:pic>
                    <p:nvPicPr>
                      <p:cNvPr id="16" name="Oggetto 15">
                        <a:extLst>
                          <a:ext uri="{FF2B5EF4-FFF2-40B4-BE49-F238E27FC236}">
                            <a16:creationId xmlns:a16="http://schemas.microsoft.com/office/drawing/2014/main" id="{7FD03E53-0146-46C6-AF64-DD1414B235C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50176" y="1699660"/>
                        <a:ext cx="896938" cy="8985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3AA50EF3-D17E-48A4-9F98-56275FC7F1E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05799" y="1052081"/>
            <a:ext cx="6243638" cy="4933245"/>
          </a:xfrm>
          <a:prstGeom prst="rect">
            <a:avLst/>
          </a:prstGeom>
        </p:spPr>
      </p:pic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78180D65-CAF8-496A-8470-D3D3D09E6471}"/>
              </a:ext>
            </a:extLst>
          </p:cNvPr>
          <p:cNvSpPr txBox="1"/>
          <p:nvPr/>
        </p:nvSpPr>
        <p:spPr>
          <a:xfrm>
            <a:off x="6935149" y="4472163"/>
            <a:ext cx="472055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8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is difficult to make &lt;&lt;1 since it includes a factor of 2 and making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TE3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&gt;&gt;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TE1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would result in 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reduced output swing</a:t>
            </a:r>
          </a:p>
        </p:txBody>
      </p:sp>
      <p:sp>
        <p:nvSpPr>
          <p:cNvPr id="21" name="Figura a mano libera: forma 20">
            <a:extLst>
              <a:ext uri="{FF2B5EF4-FFF2-40B4-BE49-F238E27FC236}">
                <a16:creationId xmlns:a16="http://schemas.microsoft.com/office/drawing/2014/main" id="{4BBEC228-49D2-4FC4-8BEC-7938C9DB673C}"/>
              </a:ext>
            </a:extLst>
          </p:cNvPr>
          <p:cNvSpPr/>
          <p:nvPr/>
        </p:nvSpPr>
        <p:spPr>
          <a:xfrm>
            <a:off x="11227443" y="1226916"/>
            <a:ext cx="579491" cy="3842795"/>
          </a:xfrm>
          <a:custGeom>
            <a:avLst/>
            <a:gdLst>
              <a:gd name="connsiteX0" fmla="*/ 416689 w 579491"/>
              <a:gd name="connsiteY0" fmla="*/ 3842795 h 3842795"/>
              <a:gd name="connsiteX1" fmla="*/ 555585 w 579491"/>
              <a:gd name="connsiteY1" fmla="*/ 3321935 h 3842795"/>
              <a:gd name="connsiteX2" fmla="*/ 555585 w 579491"/>
              <a:gd name="connsiteY2" fmla="*/ 2511707 h 3842795"/>
              <a:gd name="connsiteX3" fmla="*/ 532435 w 579491"/>
              <a:gd name="connsiteY3" fmla="*/ 1134319 h 3842795"/>
              <a:gd name="connsiteX4" fmla="*/ 0 w 579491"/>
              <a:gd name="connsiteY4" fmla="*/ 0 h 3842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9491" h="3842795">
                <a:moveTo>
                  <a:pt x="416689" y="3842795"/>
                </a:moveTo>
                <a:cubicBezTo>
                  <a:pt x="474562" y="3693289"/>
                  <a:pt x="532436" y="3543783"/>
                  <a:pt x="555585" y="3321935"/>
                </a:cubicBezTo>
                <a:cubicBezTo>
                  <a:pt x="578734" y="3100087"/>
                  <a:pt x="559443" y="2876310"/>
                  <a:pt x="555585" y="2511707"/>
                </a:cubicBezTo>
                <a:cubicBezTo>
                  <a:pt x="551727" y="2147104"/>
                  <a:pt x="625033" y="1552937"/>
                  <a:pt x="532435" y="1134319"/>
                </a:cubicBezTo>
                <a:cubicBezTo>
                  <a:pt x="439838" y="715701"/>
                  <a:pt x="219919" y="357850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3A9FA9F4-BA67-5B04-7A64-A46D35954AD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0377315"/>
              </p:ext>
            </p:extLst>
          </p:nvPr>
        </p:nvGraphicFramePr>
        <p:xfrm>
          <a:off x="3327618" y="1379224"/>
          <a:ext cx="3889375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752480" imgH="279360" progId="Equation.DSMT4">
                  <p:embed/>
                </p:oleObj>
              </mc:Choice>
              <mc:Fallback>
                <p:oleObj name="Equation" r:id="rId17" imgW="1752480" imgH="27936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3A9FA9F4-BA67-5B04-7A64-A46D35954AD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7618" y="1379224"/>
                        <a:ext cx="3889375" cy="6223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igura a mano libera: forma 11">
            <a:extLst>
              <a:ext uri="{FF2B5EF4-FFF2-40B4-BE49-F238E27FC236}">
                <a16:creationId xmlns:a16="http://schemas.microsoft.com/office/drawing/2014/main" id="{1BC4A968-DD07-8601-FDEB-866FE9164C35}"/>
              </a:ext>
            </a:extLst>
          </p:cNvPr>
          <p:cNvSpPr/>
          <p:nvPr/>
        </p:nvSpPr>
        <p:spPr>
          <a:xfrm rot="20619787" flipV="1">
            <a:off x="2562595" y="1091788"/>
            <a:ext cx="2551289" cy="796278"/>
          </a:xfrm>
          <a:custGeom>
            <a:avLst/>
            <a:gdLst>
              <a:gd name="connsiteX0" fmla="*/ 0 w 2551289"/>
              <a:gd name="connsiteY0" fmla="*/ 406400 h 508664"/>
              <a:gd name="connsiteX1" fmla="*/ 778933 w 2551289"/>
              <a:gd name="connsiteY1" fmla="*/ 485422 h 508664"/>
              <a:gd name="connsiteX2" fmla="*/ 1975555 w 2551289"/>
              <a:gd name="connsiteY2" fmla="*/ 462844 h 508664"/>
              <a:gd name="connsiteX3" fmla="*/ 2551289 w 2551289"/>
              <a:gd name="connsiteY3" fmla="*/ 0 h 50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1289" h="508664">
                <a:moveTo>
                  <a:pt x="0" y="406400"/>
                </a:moveTo>
                <a:cubicBezTo>
                  <a:pt x="224837" y="441207"/>
                  <a:pt x="449674" y="476015"/>
                  <a:pt x="778933" y="485422"/>
                </a:cubicBezTo>
                <a:cubicBezTo>
                  <a:pt x="1108192" y="494829"/>
                  <a:pt x="1680162" y="543748"/>
                  <a:pt x="1975555" y="462844"/>
                </a:cubicBezTo>
                <a:cubicBezTo>
                  <a:pt x="2270948" y="381940"/>
                  <a:pt x="2411118" y="190970"/>
                  <a:pt x="2551289" y="0"/>
                </a:cubicBezTo>
              </a:path>
            </a:pathLst>
          </a:custGeom>
          <a:noFill/>
          <a:ln w="31750"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igura a mano libera: forma 16">
            <a:extLst>
              <a:ext uri="{FF2B5EF4-FFF2-40B4-BE49-F238E27FC236}">
                <a16:creationId xmlns:a16="http://schemas.microsoft.com/office/drawing/2014/main" id="{EAC5EC69-E8C1-5C6B-0241-A729283CFDDA}"/>
              </a:ext>
            </a:extLst>
          </p:cNvPr>
          <p:cNvSpPr/>
          <p:nvPr/>
        </p:nvSpPr>
        <p:spPr>
          <a:xfrm>
            <a:off x="5689600" y="1952978"/>
            <a:ext cx="1060843" cy="3352800"/>
          </a:xfrm>
          <a:custGeom>
            <a:avLst/>
            <a:gdLst>
              <a:gd name="connsiteX0" fmla="*/ 0 w 1060843"/>
              <a:gd name="connsiteY0" fmla="*/ 3352800 h 3352800"/>
              <a:gd name="connsiteX1" fmla="*/ 553156 w 1060843"/>
              <a:gd name="connsiteY1" fmla="*/ 3036711 h 3352800"/>
              <a:gd name="connsiteX2" fmla="*/ 982133 w 1060843"/>
              <a:gd name="connsiteY2" fmla="*/ 2190044 h 3352800"/>
              <a:gd name="connsiteX3" fmla="*/ 1049867 w 1060843"/>
              <a:gd name="connsiteY3" fmla="*/ 1286933 h 3352800"/>
              <a:gd name="connsiteX4" fmla="*/ 846667 w 1060843"/>
              <a:gd name="connsiteY4" fmla="*/ 982133 h 3352800"/>
              <a:gd name="connsiteX5" fmla="*/ 733778 w 1060843"/>
              <a:gd name="connsiteY5" fmla="*/ 0 h 335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0843" h="3352800">
                <a:moveTo>
                  <a:pt x="0" y="3352800"/>
                </a:moveTo>
                <a:cubicBezTo>
                  <a:pt x="194733" y="3291652"/>
                  <a:pt x="389467" y="3230504"/>
                  <a:pt x="553156" y="3036711"/>
                </a:cubicBezTo>
                <a:cubicBezTo>
                  <a:pt x="716845" y="2842918"/>
                  <a:pt x="899348" y="2481674"/>
                  <a:pt x="982133" y="2190044"/>
                </a:cubicBezTo>
                <a:cubicBezTo>
                  <a:pt x="1064918" y="1898414"/>
                  <a:pt x="1072445" y="1488251"/>
                  <a:pt x="1049867" y="1286933"/>
                </a:cubicBezTo>
                <a:cubicBezTo>
                  <a:pt x="1027289" y="1085615"/>
                  <a:pt x="899348" y="1196622"/>
                  <a:pt x="846667" y="982133"/>
                </a:cubicBezTo>
                <a:cubicBezTo>
                  <a:pt x="793986" y="767644"/>
                  <a:pt x="763882" y="383822"/>
                  <a:pt x="733778" y="0"/>
                </a:cubicBezTo>
              </a:path>
            </a:pathLst>
          </a:custGeom>
          <a:noFill/>
          <a:ln w="31750"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igura a mano libera: forma 21">
            <a:extLst>
              <a:ext uri="{FF2B5EF4-FFF2-40B4-BE49-F238E27FC236}">
                <a16:creationId xmlns:a16="http://schemas.microsoft.com/office/drawing/2014/main" id="{B7B7003C-6568-3F43-9AA8-B6225D6587F9}"/>
              </a:ext>
            </a:extLst>
          </p:cNvPr>
          <p:cNvSpPr/>
          <p:nvPr/>
        </p:nvSpPr>
        <p:spPr>
          <a:xfrm>
            <a:off x="2675467" y="1952978"/>
            <a:ext cx="1964266" cy="1219200"/>
          </a:xfrm>
          <a:custGeom>
            <a:avLst/>
            <a:gdLst>
              <a:gd name="connsiteX0" fmla="*/ 1964266 w 1964266"/>
              <a:gd name="connsiteY0" fmla="*/ 0 h 1219200"/>
              <a:gd name="connsiteX1" fmla="*/ 1467555 w 1964266"/>
              <a:gd name="connsiteY1" fmla="*/ 395111 h 1219200"/>
              <a:gd name="connsiteX2" fmla="*/ 654755 w 1964266"/>
              <a:gd name="connsiteY2" fmla="*/ 485422 h 1219200"/>
              <a:gd name="connsiteX3" fmla="*/ 0 w 1964266"/>
              <a:gd name="connsiteY3" fmla="*/ 121920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4266" h="1219200">
                <a:moveTo>
                  <a:pt x="1964266" y="0"/>
                </a:moveTo>
                <a:cubicBezTo>
                  <a:pt x="1825036" y="157103"/>
                  <a:pt x="1685807" y="314207"/>
                  <a:pt x="1467555" y="395111"/>
                </a:cubicBezTo>
                <a:cubicBezTo>
                  <a:pt x="1249303" y="476015"/>
                  <a:pt x="899347" y="348074"/>
                  <a:pt x="654755" y="485422"/>
                </a:cubicBezTo>
                <a:cubicBezTo>
                  <a:pt x="410163" y="622770"/>
                  <a:pt x="205081" y="920985"/>
                  <a:pt x="0" y="1219200"/>
                </a:cubicBezTo>
              </a:path>
            </a:pathLst>
          </a:custGeom>
          <a:noFill/>
          <a:ln w="31750">
            <a:headEnd type="arrow" w="lg" len="lg"/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ccia a sinistra 22">
            <a:extLst>
              <a:ext uri="{FF2B5EF4-FFF2-40B4-BE49-F238E27FC236}">
                <a16:creationId xmlns:a16="http://schemas.microsoft.com/office/drawing/2014/main" id="{71F7F34D-200B-6AE2-9745-9055DA64475F}"/>
              </a:ext>
            </a:extLst>
          </p:cNvPr>
          <p:cNvSpPr/>
          <p:nvPr/>
        </p:nvSpPr>
        <p:spPr>
          <a:xfrm>
            <a:off x="2882669" y="1892967"/>
            <a:ext cx="508791" cy="387928"/>
          </a:xfrm>
          <a:prstGeom prst="lef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ccia a sinistra 23">
            <a:extLst>
              <a:ext uri="{FF2B5EF4-FFF2-40B4-BE49-F238E27FC236}">
                <a16:creationId xmlns:a16="http://schemas.microsoft.com/office/drawing/2014/main" id="{550F376F-6A69-C8C8-B755-8B6E5BE47FCD}"/>
              </a:ext>
            </a:extLst>
          </p:cNvPr>
          <p:cNvSpPr/>
          <p:nvPr/>
        </p:nvSpPr>
        <p:spPr>
          <a:xfrm>
            <a:off x="5718172" y="5304200"/>
            <a:ext cx="508791" cy="387928"/>
          </a:xfrm>
          <a:prstGeom prst="lef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ccia a sinistra 24">
            <a:extLst>
              <a:ext uri="{FF2B5EF4-FFF2-40B4-BE49-F238E27FC236}">
                <a16:creationId xmlns:a16="http://schemas.microsoft.com/office/drawing/2014/main" id="{76E01458-6F2A-BF35-C382-B4037EE9363A}"/>
              </a:ext>
            </a:extLst>
          </p:cNvPr>
          <p:cNvSpPr/>
          <p:nvPr/>
        </p:nvSpPr>
        <p:spPr>
          <a:xfrm rot="10800000">
            <a:off x="6729738" y="932289"/>
            <a:ext cx="508791" cy="387928"/>
          </a:xfrm>
          <a:prstGeom prst="lef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ccia a sinistra 25">
            <a:extLst>
              <a:ext uri="{FF2B5EF4-FFF2-40B4-BE49-F238E27FC236}">
                <a16:creationId xmlns:a16="http://schemas.microsoft.com/office/drawing/2014/main" id="{BD522B14-D43B-68FE-DBD5-CCA5A254C491}"/>
              </a:ext>
            </a:extLst>
          </p:cNvPr>
          <p:cNvSpPr/>
          <p:nvPr/>
        </p:nvSpPr>
        <p:spPr>
          <a:xfrm rot="10800000">
            <a:off x="6781943" y="2077950"/>
            <a:ext cx="508791" cy="387928"/>
          </a:xfrm>
          <a:prstGeom prst="lef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938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  <p:bldP spid="12" grpId="0" animBg="1"/>
      <p:bldP spid="17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con angoli arrotondati 10">
            <a:extLst>
              <a:ext uri="{FF2B5EF4-FFF2-40B4-BE49-F238E27FC236}">
                <a16:creationId xmlns:a16="http://schemas.microsoft.com/office/drawing/2014/main" id="{DC782ED6-9C33-4D9B-BAEB-67E97CC6C38B}"/>
              </a:ext>
            </a:extLst>
          </p:cNvPr>
          <p:cNvSpPr/>
          <p:nvPr/>
        </p:nvSpPr>
        <p:spPr>
          <a:xfrm>
            <a:off x="4083938" y="2114729"/>
            <a:ext cx="1806723" cy="136507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FDC13A4-989B-49EB-8EE9-E1D5BF657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-2381"/>
            <a:ext cx="10515600" cy="662397"/>
          </a:xfrm>
        </p:spPr>
        <p:txBody>
          <a:bodyPr/>
          <a:lstStyle/>
          <a:p>
            <a:r>
              <a:rPr lang="en-US" dirty="0"/>
              <a:t>Frequency response of the folded cascode op-amp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702FD43-A598-4C54-B6E6-BFC85C139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AFEC9D8-62ED-48ED-B5C5-36409D778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8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77497AA3-A536-403F-ABD3-ACB678F042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8864" y="1074018"/>
            <a:ext cx="5938938" cy="4397759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D61EC692-DA3B-4BDA-A693-2D814289A4BB}"/>
              </a:ext>
            </a:extLst>
          </p:cNvPr>
          <p:cNvSpPr txBox="1"/>
          <p:nvPr/>
        </p:nvSpPr>
        <p:spPr>
          <a:xfrm>
            <a:off x="6699183" y="914400"/>
            <a:ext cx="43794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Let us analyze the frequency response of the output short circuit currents. </a:t>
            </a:r>
          </a:p>
        </p:txBody>
      </p:sp>
      <p:pic>
        <p:nvPicPr>
          <p:cNvPr id="7" name="Elemento grafico 6">
            <a:extLst>
              <a:ext uri="{FF2B5EF4-FFF2-40B4-BE49-F238E27FC236}">
                <a16:creationId xmlns:a16="http://schemas.microsoft.com/office/drawing/2014/main" id="{EF838D97-17F3-42FE-80C8-318D45AD34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57687" y="3630979"/>
            <a:ext cx="3081606" cy="915621"/>
          </a:xfrm>
          <a:prstGeom prst="rect">
            <a:avLst/>
          </a:prstGeom>
        </p:spPr>
      </p:pic>
      <p:sp>
        <p:nvSpPr>
          <p:cNvPr id="9" name="Figura a mano libera: forma 8">
            <a:extLst>
              <a:ext uri="{FF2B5EF4-FFF2-40B4-BE49-F238E27FC236}">
                <a16:creationId xmlns:a16="http://schemas.microsoft.com/office/drawing/2014/main" id="{B28BADBB-C472-40A3-8DFD-6D089C035A9C}"/>
              </a:ext>
            </a:extLst>
          </p:cNvPr>
          <p:cNvSpPr/>
          <p:nvPr/>
        </p:nvSpPr>
        <p:spPr>
          <a:xfrm>
            <a:off x="1690075" y="2612124"/>
            <a:ext cx="2653325" cy="867676"/>
          </a:xfrm>
          <a:custGeom>
            <a:avLst/>
            <a:gdLst>
              <a:gd name="connsiteX0" fmla="*/ 2653325 w 2653325"/>
              <a:gd name="connsiteY0" fmla="*/ 12543 h 867676"/>
              <a:gd name="connsiteX1" fmla="*/ 900725 w 2653325"/>
              <a:gd name="connsiteY1" fmla="*/ 12543 h 867676"/>
              <a:gd name="connsiteX2" fmla="*/ 189525 w 2653325"/>
              <a:gd name="connsiteY2" fmla="*/ 12543 h 867676"/>
              <a:gd name="connsiteX3" fmla="*/ 37125 w 2653325"/>
              <a:gd name="connsiteY3" fmla="*/ 181876 h 867676"/>
              <a:gd name="connsiteX4" fmla="*/ 3258 w 2653325"/>
              <a:gd name="connsiteY4" fmla="*/ 427409 h 867676"/>
              <a:gd name="connsiteX5" fmla="*/ 3258 w 2653325"/>
              <a:gd name="connsiteY5" fmla="*/ 867676 h 867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53325" h="867676">
                <a:moveTo>
                  <a:pt x="2653325" y="12543"/>
                </a:moveTo>
                <a:lnTo>
                  <a:pt x="900725" y="12543"/>
                </a:lnTo>
                <a:cubicBezTo>
                  <a:pt x="490092" y="12543"/>
                  <a:pt x="333458" y="-15679"/>
                  <a:pt x="189525" y="12543"/>
                </a:cubicBezTo>
                <a:cubicBezTo>
                  <a:pt x="45592" y="40765"/>
                  <a:pt x="68169" y="112732"/>
                  <a:pt x="37125" y="181876"/>
                </a:cubicBezTo>
                <a:cubicBezTo>
                  <a:pt x="6081" y="251020"/>
                  <a:pt x="8902" y="313109"/>
                  <a:pt x="3258" y="427409"/>
                </a:cubicBezTo>
                <a:cubicBezTo>
                  <a:pt x="-2386" y="541709"/>
                  <a:pt x="436" y="704692"/>
                  <a:pt x="3258" y="867676"/>
                </a:cubicBezTo>
              </a:path>
            </a:pathLst>
          </a:custGeom>
          <a:noFill/>
          <a:ln w="38100">
            <a:headEnd type="none" w="med" len="med"/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igura a mano libera: forma 9">
            <a:extLst>
              <a:ext uri="{FF2B5EF4-FFF2-40B4-BE49-F238E27FC236}">
                <a16:creationId xmlns:a16="http://schemas.microsoft.com/office/drawing/2014/main" id="{BA7CA8A7-5254-4516-819C-43C71A9D328A}"/>
              </a:ext>
            </a:extLst>
          </p:cNvPr>
          <p:cNvSpPr/>
          <p:nvPr/>
        </p:nvSpPr>
        <p:spPr>
          <a:xfrm>
            <a:off x="2757276" y="2312568"/>
            <a:ext cx="2653325" cy="867676"/>
          </a:xfrm>
          <a:custGeom>
            <a:avLst/>
            <a:gdLst>
              <a:gd name="connsiteX0" fmla="*/ 2653325 w 2653325"/>
              <a:gd name="connsiteY0" fmla="*/ 12543 h 867676"/>
              <a:gd name="connsiteX1" fmla="*/ 900725 w 2653325"/>
              <a:gd name="connsiteY1" fmla="*/ 12543 h 867676"/>
              <a:gd name="connsiteX2" fmla="*/ 189525 w 2653325"/>
              <a:gd name="connsiteY2" fmla="*/ 12543 h 867676"/>
              <a:gd name="connsiteX3" fmla="*/ 37125 w 2653325"/>
              <a:gd name="connsiteY3" fmla="*/ 181876 h 867676"/>
              <a:gd name="connsiteX4" fmla="*/ 3258 w 2653325"/>
              <a:gd name="connsiteY4" fmla="*/ 427409 h 867676"/>
              <a:gd name="connsiteX5" fmla="*/ 3258 w 2653325"/>
              <a:gd name="connsiteY5" fmla="*/ 867676 h 867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53325" h="867676">
                <a:moveTo>
                  <a:pt x="2653325" y="12543"/>
                </a:moveTo>
                <a:lnTo>
                  <a:pt x="900725" y="12543"/>
                </a:lnTo>
                <a:cubicBezTo>
                  <a:pt x="490092" y="12543"/>
                  <a:pt x="333458" y="-15679"/>
                  <a:pt x="189525" y="12543"/>
                </a:cubicBezTo>
                <a:cubicBezTo>
                  <a:pt x="45592" y="40765"/>
                  <a:pt x="68169" y="112732"/>
                  <a:pt x="37125" y="181876"/>
                </a:cubicBezTo>
                <a:cubicBezTo>
                  <a:pt x="6081" y="251020"/>
                  <a:pt x="8902" y="313109"/>
                  <a:pt x="3258" y="427409"/>
                </a:cubicBezTo>
                <a:cubicBezTo>
                  <a:pt x="-2386" y="541709"/>
                  <a:pt x="436" y="704692"/>
                  <a:pt x="3258" y="867676"/>
                </a:cubicBezTo>
              </a:path>
            </a:pathLst>
          </a:custGeom>
          <a:noFill/>
          <a:ln w="38100">
            <a:headEnd type="none" w="med" len="med"/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F1B2FC55-B921-4161-940F-826BA1BD5170}"/>
              </a:ext>
            </a:extLst>
          </p:cNvPr>
          <p:cNvCxnSpPr/>
          <p:nvPr/>
        </p:nvCxnSpPr>
        <p:spPr>
          <a:xfrm flipV="1">
            <a:off x="4343400" y="2704699"/>
            <a:ext cx="0" cy="775101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038EFECE-E153-444B-A11C-0C544900A430}"/>
              </a:ext>
            </a:extLst>
          </p:cNvPr>
          <p:cNvCxnSpPr>
            <a:cxnSpLocks/>
          </p:cNvCxnSpPr>
          <p:nvPr/>
        </p:nvCxnSpPr>
        <p:spPr>
          <a:xfrm flipV="1">
            <a:off x="5410601" y="2405144"/>
            <a:ext cx="0" cy="1225835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8036A971-8AA6-4E79-B788-A7C82E1E024C}"/>
              </a:ext>
            </a:extLst>
          </p:cNvPr>
          <p:cNvSpPr txBox="1"/>
          <p:nvPr/>
        </p:nvSpPr>
        <p:spPr>
          <a:xfrm>
            <a:off x="6795565" y="2256355"/>
            <a:ext cx="367761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drain current variations produced by the input pair reach the output port passing through the common gate stage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3ED86C61-D188-434B-A83B-2D7E6F10FE91}"/>
              </a:ext>
            </a:extLst>
          </p:cNvPr>
          <p:cNvSpPr txBox="1"/>
          <p:nvPr/>
        </p:nvSpPr>
        <p:spPr>
          <a:xfrm>
            <a:off x="6883530" y="4812632"/>
            <a:ext cx="37716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Let us indicate the transfer function of the common gate as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I-CG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(s)</a:t>
            </a:r>
          </a:p>
        </p:txBody>
      </p:sp>
      <p:graphicFrame>
        <p:nvGraphicFramePr>
          <p:cNvPr id="18" name="Oggetto 17">
            <a:extLst>
              <a:ext uri="{FF2B5EF4-FFF2-40B4-BE49-F238E27FC236}">
                <a16:creationId xmlns:a16="http://schemas.microsoft.com/office/drawing/2014/main" id="{1E2E4EB6-8E29-43E1-8D50-B86C61B809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4574348"/>
              </p:ext>
            </p:extLst>
          </p:nvPr>
        </p:nvGraphicFramePr>
        <p:xfrm>
          <a:off x="4246563" y="1412875"/>
          <a:ext cx="1481137" cy="64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83920" imgH="253800" progId="Equation.DSMT4">
                  <p:embed/>
                </p:oleObj>
              </mc:Choice>
              <mc:Fallback>
                <p:oleObj name="Equation" r:id="rId6" imgW="583920" imgH="253800" progId="Equation.DSMT4">
                  <p:embed/>
                  <p:pic>
                    <p:nvPicPr>
                      <p:cNvPr id="18" name="Oggetto 17">
                        <a:extLst>
                          <a:ext uri="{FF2B5EF4-FFF2-40B4-BE49-F238E27FC236}">
                            <a16:creationId xmlns:a16="http://schemas.microsoft.com/office/drawing/2014/main" id="{1E2E4EB6-8E29-43E1-8D50-B86C61B8096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6563" y="1412875"/>
                        <a:ext cx="1481137" cy="6461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67848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9" grpId="0" animBg="1"/>
      <p:bldP spid="10" grpId="0" animBg="1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8156EE03-9491-4CFD-80A8-75CA97094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1631313-10E9-4CAC-9A38-1640AC55C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9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A7086FA7-11D8-4D50-953E-C59E2AAFE7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0413" y="978860"/>
            <a:ext cx="5938938" cy="4397759"/>
          </a:xfrm>
          <a:prstGeom prst="rect">
            <a:avLst/>
          </a:prstGeom>
        </p:spPr>
      </p:pic>
      <p:pic>
        <p:nvPicPr>
          <p:cNvPr id="6" name="Elemento grafico 5">
            <a:extLst>
              <a:ext uri="{FF2B5EF4-FFF2-40B4-BE49-F238E27FC236}">
                <a16:creationId xmlns:a16="http://schemas.microsoft.com/office/drawing/2014/main" id="{06B99DB5-988C-49CF-8FC4-416C5403AC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89882" y="3282214"/>
            <a:ext cx="2915718" cy="1379056"/>
          </a:xfrm>
          <a:prstGeom prst="rect">
            <a:avLst/>
          </a:prstGeom>
        </p:spPr>
      </p:pic>
      <p:sp>
        <p:nvSpPr>
          <p:cNvPr id="8" name="Titolo 1">
            <a:extLst>
              <a:ext uri="{FF2B5EF4-FFF2-40B4-BE49-F238E27FC236}">
                <a16:creationId xmlns:a16="http://schemas.microsoft.com/office/drawing/2014/main" id="{2EFCE269-BFB9-4B40-9F49-FCC79CBBF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-2381"/>
            <a:ext cx="10515600" cy="662397"/>
          </a:xfrm>
        </p:spPr>
        <p:txBody>
          <a:bodyPr/>
          <a:lstStyle/>
          <a:p>
            <a:r>
              <a:rPr lang="en-US" dirty="0"/>
              <a:t>Frequency response of the folded cascode op-amp</a:t>
            </a:r>
          </a:p>
        </p:txBody>
      </p:sp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C15D7460-3307-4734-B382-01700E8AB2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8902847"/>
              </p:ext>
            </p:extLst>
          </p:nvPr>
        </p:nvGraphicFramePr>
        <p:xfrm>
          <a:off x="7351713" y="3846513"/>
          <a:ext cx="3635375" cy="206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612800" imgH="914400" progId="Equation.DSMT4">
                  <p:embed/>
                </p:oleObj>
              </mc:Choice>
              <mc:Fallback>
                <p:oleObj name="Equation" r:id="rId6" imgW="1612800" imgH="91440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C15D7460-3307-4734-B382-01700E8AB27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1713" y="3846513"/>
                        <a:ext cx="3635375" cy="20605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Elemento grafico 9">
            <a:extLst>
              <a:ext uri="{FF2B5EF4-FFF2-40B4-BE49-F238E27FC236}">
                <a16:creationId xmlns:a16="http://schemas.microsoft.com/office/drawing/2014/main" id="{DD1B93C5-52C1-4DA2-92B6-C318194228F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68967" y="989020"/>
            <a:ext cx="5124450" cy="1800225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13ECA081-192F-4A3B-A12E-B05F8EC07229}"/>
              </a:ext>
            </a:extLst>
          </p:cNvPr>
          <p:cNvSpPr txBox="1"/>
          <p:nvPr/>
        </p:nvSpPr>
        <p:spPr>
          <a:xfrm>
            <a:off x="9164705" y="2702750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Small signal circuit of the output ports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19B3752A-F34E-9E07-1AC2-8652C14EE6B6}"/>
              </a:ext>
            </a:extLst>
          </p:cNvPr>
          <p:cNvSpPr txBox="1"/>
          <p:nvPr/>
        </p:nvSpPr>
        <p:spPr>
          <a:xfrm>
            <a:off x="3435256" y="5434536"/>
            <a:ext cx="37625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 i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,C</a:t>
            </a:r>
            <a:r>
              <a:rPr lang="en-US" sz="2400" i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Load capacitances</a:t>
            </a:r>
          </a:p>
        </p:txBody>
      </p: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9996D9F1-C540-9A1D-615C-9E4B2CA2BCA1}"/>
              </a:ext>
            </a:extLst>
          </p:cNvPr>
          <p:cNvCxnSpPr/>
          <p:nvPr/>
        </p:nvCxnSpPr>
        <p:spPr>
          <a:xfrm flipH="1" flipV="1">
            <a:off x="6183630" y="4789170"/>
            <a:ext cx="125730" cy="645366"/>
          </a:xfrm>
          <a:prstGeom prst="straightConnector1">
            <a:avLst/>
          </a:prstGeom>
          <a:ln w="3492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7347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40000"/>
            <a:lumOff val="60000"/>
          </a:schemeClr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578</Words>
  <Application>Microsoft Office PowerPoint</Application>
  <PresentationFormat>Widescreen</PresentationFormat>
  <Paragraphs>87</Paragraphs>
  <Slides>15</Slides>
  <Notes>3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20" baseType="lpstr">
      <vt:lpstr>Arial</vt:lpstr>
      <vt:lpstr>Calibri</vt:lpstr>
      <vt:lpstr>Symbol</vt:lpstr>
      <vt:lpstr>Tema di Office</vt:lpstr>
      <vt:lpstr>Equation</vt:lpstr>
      <vt:lpstr>Folded cascode amplifier: quiescent current and total supply current</vt:lpstr>
      <vt:lpstr>Presentazione standard di PowerPoint</vt:lpstr>
      <vt:lpstr>Fully-differential amplifier: noise analysis</vt:lpstr>
      <vt:lpstr>Calculation of the input referred noise (and offset).</vt:lpstr>
      <vt:lpstr>Calculation of the input referred noise.</vt:lpstr>
      <vt:lpstr>Noise</vt:lpstr>
      <vt:lpstr>Fully-differential amplifier: noise analysis</vt:lpstr>
      <vt:lpstr>Frequency response of the folded cascode op-amp</vt:lpstr>
      <vt:lpstr>Frequency response of the folded cascode op-amp</vt:lpstr>
      <vt:lpstr>Differential mode analysis </vt:lpstr>
      <vt:lpstr>Differential mode analysis </vt:lpstr>
      <vt:lpstr>Differential mode analysis </vt:lpstr>
      <vt:lpstr>Differential mode analysis: stability in closed loop configurations  </vt:lpstr>
      <vt:lpstr>Mention to common mode stability </vt:lpstr>
      <vt:lpstr>Example of commercial fully-differential op-amp: LTC6362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pc</dc:creator>
  <cp:lastModifiedBy>Paolo Bruschi</cp:lastModifiedBy>
  <cp:revision>564</cp:revision>
  <cp:lastPrinted>2022-12-04T20:32:21Z</cp:lastPrinted>
  <dcterms:created xsi:type="dcterms:W3CDTF">2015-02-03T16:10:37Z</dcterms:created>
  <dcterms:modified xsi:type="dcterms:W3CDTF">2023-11-22T23:03:06Z</dcterms:modified>
</cp:coreProperties>
</file>