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9999"/>
    <a:srgbClr val="EABCC0"/>
    <a:srgbClr val="E1B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69CB27-8522-4E1F-9BA4-22993FE9D649}" v="8" dt="2023-11-20T21:57:11.9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68" autoAdjust="0"/>
    <p:restoredTop sz="93878" autoAdjust="0"/>
  </p:normalViewPr>
  <p:slideViewPr>
    <p:cSldViewPr snapToGrid="0">
      <p:cViewPr>
        <p:scale>
          <a:sx n="66" d="100"/>
          <a:sy n="66" d="100"/>
        </p:scale>
        <p:origin x="-564" y="-3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olo Bruschi" userId="a75eeb1e-9e8d-421e-bd1f-138b59bb6a61" providerId="ADAL" clId="{1C69CB27-8522-4E1F-9BA4-22993FE9D649}"/>
    <pc:docChg chg="modSld">
      <pc:chgData name="Paolo Bruschi" userId="a75eeb1e-9e8d-421e-bd1f-138b59bb6a61" providerId="ADAL" clId="{1C69CB27-8522-4E1F-9BA4-22993FE9D649}" dt="2023-11-20T21:57:11.939" v="58"/>
      <pc:docMkLst>
        <pc:docMk/>
      </pc:docMkLst>
      <pc:sldChg chg="addSp delSp modSp mod modAnim">
        <pc:chgData name="Paolo Bruschi" userId="a75eeb1e-9e8d-421e-bd1f-138b59bb6a61" providerId="ADAL" clId="{1C69CB27-8522-4E1F-9BA4-22993FE9D649}" dt="2023-11-20T20:29:58.444" v="48"/>
        <pc:sldMkLst>
          <pc:docMk/>
          <pc:sldMk cId="3809134697" sldId="258"/>
        </pc:sldMkLst>
        <pc:spChg chg="add mod">
          <ac:chgData name="Paolo Bruschi" userId="a75eeb1e-9e8d-421e-bd1f-138b59bb6a61" providerId="ADAL" clId="{1C69CB27-8522-4E1F-9BA4-22993FE9D649}" dt="2023-11-20T20:26:35.019" v="33" actId="207"/>
          <ac:spMkLst>
            <pc:docMk/>
            <pc:sldMk cId="3809134697" sldId="258"/>
            <ac:spMk id="7" creationId="{E1464681-1675-6C58-B490-9C7ADA5588DF}"/>
          </ac:spMkLst>
        </pc:spChg>
        <pc:spChg chg="add del mod">
          <ac:chgData name="Paolo Bruschi" userId="a75eeb1e-9e8d-421e-bd1f-138b59bb6a61" providerId="ADAL" clId="{1C69CB27-8522-4E1F-9BA4-22993FE9D649}" dt="2023-11-20T20:29:26.433" v="45"/>
          <ac:spMkLst>
            <pc:docMk/>
            <pc:sldMk cId="3809134697" sldId="258"/>
            <ac:spMk id="20" creationId="{8877720E-930F-6784-E57A-1B1CD865CC06}"/>
          </ac:spMkLst>
        </pc:spChg>
        <pc:spChg chg="add del mod">
          <ac:chgData name="Paolo Bruschi" userId="a75eeb1e-9e8d-421e-bd1f-138b59bb6a61" providerId="ADAL" clId="{1C69CB27-8522-4E1F-9BA4-22993FE9D649}" dt="2023-11-20T20:29:26.433" v="45"/>
          <ac:spMkLst>
            <pc:docMk/>
            <pc:sldMk cId="3809134697" sldId="258"/>
            <ac:spMk id="21" creationId="{CF0A0A29-61A1-5150-286A-69757F924EFE}"/>
          </ac:spMkLst>
        </pc:spChg>
        <pc:spChg chg="mod">
          <ac:chgData name="Paolo Bruschi" userId="a75eeb1e-9e8d-421e-bd1f-138b59bb6a61" providerId="ADAL" clId="{1C69CB27-8522-4E1F-9BA4-22993FE9D649}" dt="2023-11-20T20:29:26.433" v="45"/>
          <ac:spMkLst>
            <pc:docMk/>
            <pc:sldMk cId="3809134697" sldId="258"/>
            <ac:spMk id="22" creationId="{AB83719B-5B2F-E15A-69F4-985AACA1DD16}"/>
          </ac:spMkLst>
        </pc:spChg>
        <pc:graphicFrameChg chg="mod">
          <ac:chgData name="Paolo Bruschi" userId="a75eeb1e-9e8d-421e-bd1f-138b59bb6a61" providerId="ADAL" clId="{1C69CB27-8522-4E1F-9BA4-22993FE9D649}" dt="2023-11-20T20:27:08.934" v="38" actId="1076"/>
          <ac:graphicFrameMkLst>
            <pc:docMk/>
            <pc:sldMk cId="3809134697" sldId="258"/>
            <ac:graphicFrameMk id="15" creationId="{B1643A4A-4E12-48BC-BD2D-31697343337F}"/>
          </ac:graphicFrameMkLst>
        </pc:graphicFrameChg>
      </pc:sldChg>
      <pc:sldChg chg="addSp modSp mod modAnim">
        <pc:chgData name="Paolo Bruschi" userId="a75eeb1e-9e8d-421e-bd1f-138b59bb6a61" providerId="ADAL" clId="{1C69CB27-8522-4E1F-9BA4-22993FE9D649}" dt="2023-11-20T21:57:11.939" v="58"/>
        <pc:sldMkLst>
          <pc:docMk/>
          <pc:sldMk cId="450743625" sldId="264"/>
        </pc:sldMkLst>
        <pc:spChg chg="mod">
          <ac:chgData name="Paolo Bruschi" userId="a75eeb1e-9e8d-421e-bd1f-138b59bb6a61" providerId="ADAL" clId="{1C69CB27-8522-4E1F-9BA4-22993FE9D649}" dt="2023-11-20T21:56:47.349" v="55" actId="1076"/>
          <ac:spMkLst>
            <pc:docMk/>
            <pc:sldMk cId="450743625" sldId="264"/>
            <ac:spMk id="8" creationId="{5CB590D6-C101-45F2-AC44-56B58F47F515}"/>
          </ac:spMkLst>
        </pc:spChg>
        <pc:spChg chg="mod">
          <ac:chgData name="Paolo Bruschi" userId="a75eeb1e-9e8d-421e-bd1f-138b59bb6a61" providerId="ADAL" clId="{1C69CB27-8522-4E1F-9BA4-22993FE9D649}" dt="2023-11-20T21:56:47.349" v="55" actId="1076"/>
          <ac:spMkLst>
            <pc:docMk/>
            <pc:sldMk cId="450743625" sldId="264"/>
            <ac:spMk id="9" creationId="{4C7C25C4-AB3C-4AE1-A84E-5FC7BA957DA8}"/>
          </ac:spMkLst>
        </pc:spChg>
        <pc:spChg chg="mod">
          <ac:chgData name="Paolo Bruschi" userId="a75eeb1e-9e8d-421e-bd1f-138b59bb6a61" providerId="ADAL" clId="{1C69CB27-8522-4E1F-9BA4-22993FE9D649}" dt="2023-11-20T21:56:47.349" v="55" actId="1076"/>
          <ac:spMkLst>
            <pc:docMk/>
            <pc:sldMk cId="450743625" sldId="264"/>
            <ac:spMk id="14" creationId="{662A5B0D-DE9E-4214-8974-A523718C09C4}"/>
          </ac:spMkLst>
        </pc:spChg>
        <pc:graphicFrameChg chg="mod">
          <ac:chgData name="Paolo Bruschi" userId="a75eeb1e-9e8d-421e-bd1f-138b59bb6a61" providerId="ADAL" clId="{1C69CB27-8522-4E1F-9BA4-22993FE9D649}" dt="2023-11-20T21:56:47.349" v="55" actId="1076"/>
          <ac:graphicFrameMkLst>
            <pc:docMk/>
            <pc:sldMk cId="450743625" sldId="264"/>
            <ac:graphicFrameMk id="5" creationId="{799445AA-5C70-47BB-ADD6-15B312803E73}"/>
          </ac:graphicFrameMkLst>
        </pc:graphicFrameChg>
        <pc:graphicFrameChg chg="mod">
          <ac:chgData name="Paolo Bruschi" userId="a75eeb1e-9e8d-421e-bd1f-138b59bb6a61" providerId="ADAL" clId="{1C69CB27-8522-4E1F-9BA4-22993FE9D649}" dt="2023-11-20T21:56:47.349" v="55" actId="1076"/>
          <ac:graphicFrameMkLst>
            <pc:docMk/>
            <pc:sldMk cId="450743625" sldId="264"/>
            <ac:graphicFrameMk id="7" creationId="{58B11256-AF28-4C5F-BDDB-0E7F7F03136E}"/>
          </ac:graphicFrameMkLst>
        </pc:graphicFrameChg>
        <pc:graphicFrameChg chg="mod">
          <ac:chgData name="Paolo Bruschi" userId="a75eeb1e-9e8d-421e-bd1f-138b59bb6a61" providerId="ADAL" clId="{1C69CB27-8522-4E1F-9BA4-22993FE9D649}" dt="2023-11-20T21:56:57.300" v="56" actId="1076"/>
          <ac:graphicFrameMkLst>
            <pc:docMk/>
            <pc:sldMk cId="450743625" sldId="264"/>
            <ac:graphicFrameMk id="12" creationId="{11CADA35-9B5A-4EE7-9091-97B2884ED7E0}"/>
          </ac:graphicFrameMkLst>
        </pc:graphicFrameChg>
        <pc:picChg chg="add mod">
          <ac:chgData name="Paolo Bruschi" userId="a75eeb1e-9e8d-421e-bd1f-138b59bb6a61" providerId="ADAL" clId="{1C69CB27-8522-4E1F-9BA4-22993FE9D649}" dt="2023-11-20T21:56:59.932" v="57" actId="1076"/>
          <ac:picMkLst>
            <pc:docMk/>
            <pc:sldMk cId="450743625" sldId="264"/>
            <ac:picMk id="6" creationId="{964B619B-A808-7A2B-7272-6D37C0BA5C1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3D85C-6748-42AF-AD0D-D9EEFB7FEE3A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6E245-BE16-4A03-B1F5-DF75CC6A9830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529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8446B-54F3-48F6-9B1F-FB020EFA5009}" type="datetime1">
              <a:rPr lang="en-US" smtClean="0"/>
              <a:t>11/20/2023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Design of Mixed Signal Circuits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310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CC07-B889-4C84-BE01-5296D1E5D696}" type="datetime1">
              <a:rPr lang="en-US" smtClean="0"/>
              <a:t>11/20/2023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Design of Mixed Signal Circuits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54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244338"/>
            <a:ext cx="10515600" cy="4932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73488-E1F7-4B84-8286-16CD033868DD}" type="datetime1">
              <a:rPr lang="en-US" smtClean="0"/>
              <a:t>11/20/2023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5689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P. Bruschi – Design of Mixed Signal Circuits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473178" y="6356350"/>
            <a:ext cx="8806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838200" y="6268825"/>
            <a:ext cx="10515600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8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oleObject" Target="../embeddings/oleObject38.bin"/><Relationship Id="rId3" Type="http://schemas.openxmlformats.org/officeDocument/2006/relationships/image" Target="../media/image47.wmf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51.wmf"/><Relationship Id="rId2" Type="http://schemas.openxmlformats.org/officeDocument/2006/relationships/oleObject" Target="../embeddings/oleObject32.bin"/><Relationship Id="rId16" Type="http://schemas.openxmlformats.org/officeDocument/2006/relationships/image" Target="../media/image37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4.bin"/><Relationship Id="rId11" Type="http://schemas.openxmlformats.org/officeDocument/2006/relationships/oleObject" Target="../embeddings/oleObject37.bin"/><Relationship Id="rId5" Type="http://schemas.openxmlformats.org/officeDocument/2006/relationships/image" Target="../media/image48.wmf"/><Relationship Id="rId15" Type="http://schemas.openxmlformats.org/officeDocument/2006/relationships/oleObject" Target="../embeddings/oleObject39.bin"/><Relationship Id="rId10" Type="http://schemas.openxmlformats.org/officeDocument/2006/relationships/image" Target="../media/image50.wmf"/><Relationship Id="rId4" Type="http://schemas.openxmlformats.org/officeDocument/2006/relationships/oleObject" Target="../embeddings/oleObject33.bin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52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image" Target="../media/image58.wmf"/><Relationship Id="rId18" Type="http://schemas.openxmlformats.org/officeDocument/2006/relationships/oleObject" Target="../embeddings/oleObject48.bin"/><Relationship Id="rId3" Type="http://schemas.openxmlformats.org/officeDocument/2006/relationships/image" Target="../media/image53.wmf"/><Relationship Id="rId21" Type="http://schemas.openxmlformats.org/officeDocument/2006/relationships/image" Target="../media/image62.wmf"/><Relationship Id="rId7" Type="http://schemas.openxmlformats.org/officeDocument/2006/relationships/image" Target="../media/image55.wmf"/><Relationship Id="rId12" Type="http://schemas.openxmlformats.org/officeDocument/2006/relationships/oleObject" Target="../embeddings/oleObject45.bin"/><Relationship Id="rId17" Type="http://schemas.openxmlformats.org/officeDocument/2006/relationships/image" Target="../media/image60.wmf"/><Relationship Id="rId2" Type="http://schemas.openxmlformats.org/officeDocument/2006/relationships/oleObject" Target="../embeddings/oleObject40.bin"/><Relationship Id="rId16" Type="http://schemas.openxmlformats.org/officeDocument/2006/relationships/oleObject" Target="../embeddings/oleObject47.bin"/><Relationship Id="rId20" Type="http://schemas.openxmlformats.org/officeDocument/2006/relationships/oleObject" Target="../embeddings/oleObject4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57.wmf"/><Relationship Id="rId5" Type="http://schemas.openxmlformats.org/officeDocument/2006/relationships/image" Target="../media/image54.wmf"/><Relationship Id="rId15" Type="http://schemas.openxmlformats.org/officeDocument/2006/relationships/image" Target="../media/image59.wmf"/><Relationship Id="rId23" Type="http://schemas.openxmlformats.org/officeDocument/2006/relationships/image" Target="../media/image63.wmf"/><Relationship Id="rId10" Type="http://schemas.openxmlformats.org/officeDocument/2006/relationships/oleObject" Target="../embeddings/oleObject44.bin"/><Relationship Id="rId19" Type="http://schemas.openxmlformats.org/officeDocument/2006/relationships/image" Target="../media/image61.wmf"/><Relationship Id="rId4" Type="http://schemas.openxmlformats.org/officeDocument/2006/relationships/oleObject" Target="../embeddings/oleObject41.bin"/><Relationship Id="rId9" Type="http://schemas.openxmlformats.org/officeDocument/2006/relationships/image" Target="../media/image56.wmf"/><Relationship Id="rId14" Type="http://schemas.openxmlformats.org/officeDocument/2006/relationships/oleObject" Target="../embeddings/oleObject46.bin"/><Relationship Id="rId22" Type="http://schemas.openxmlformats.org/officeDocument/2006/relationships/oleObject" Target="../embeddings/oleObject5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oleObject" Target="../embeddings/oleObject51.bin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2.svg"/><Relationship Id="rId7" Type="http://schemas.openxmlformats.org/officeDocument/2006/relationships/image" Target="../media/image66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3.bin"/><Relationship Id="rId11" Type="http://schemas.openxmlformats.org/officeDocument/2006/relationships/image" Target="../media/image69.wmf"/><Relationship Id="rId5" Type="http://schemas.openxmlformats.org/officeDocument/2006/relationships/image" Target="../media/image65.wmf"/><Relationship Id="rId10" Type="http://schemas.openxmlformats.org/officeDocument/2006/relationships/oleObject" Target="../embeddings/oleObject54.bin"/><Relationship Id="rId4" Type="http://schemas.openxmlformats.org/officeDocument/2006/relationships/oleObject" Target="../embeddings/oleObject52.bin"/><Relationship Id="rId9" Type="http://schemas.openxmlformats.org/officeDocument/2006/relationships/image" Target="../media/image68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13" Type="http://schemas.openxmlformats.org/officeDocument/2006/relationships/image" Target="../media/image75.wmf"/><Relationship Id="rId3" Type="http://schemas.openxmlformats.org/officeDocument/2006/relationships/image" Target="../media/image70.wmf"/><Relationship Id="rId7" Type="http://schemas.openxmlformats.org/officeDocument/2006/relationships/image" Target="../media/image72.wmf"/><Relationship Id="rId12" Type="http://schemas.openxmlformats.org/officeDocument/2006/relationships/oleObject" Target="../embeddings/oleObject60.bin"/><Relationship Id="rId2" Type="http://schemas.openxmlformats.org/officeDocument/2006/relationships/oleObject" Target="../embeddings/oleObject5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7.bin"/><Relationship Id="rId11" Type="http://schemas.openxmlformats.org/officeDocument/2006/relationships/image" Target="../media/image74.wmf"/><Relationship Id="rId5" Type="http://schemas.openxmlformats.org/officeDocument/2006/relationships/image" Target="../media/image71.wmf"/><Relationship Id="rId10" Type="http://schemas.openxmlformats.org/officeDocument/2006/relationships/oleObject" Target="../embeddings/oleObject59.bin"/><Relationship Id="rId4" Type="http://schemas.openxmlformats.org/officeDocument/2006/relationships/oleObject" Target="../embeddings/oleObject56.bin"/><Relationship Id="rId9" Type="http://schemas.openxmlformats.org/officeDocument/2006/relationships/image" Target="../media/image73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13" Type="http://schemas.openxmlformats.org/officeDocument/2006/relationships/image" Target="../media/image80.wmf"/><Relationship Id="rId3" Type="http://schemas.openxmlformats.org/officeDocument/2006/relationships/image" Target="../media/image75.wmf"/><Relationship Id="rId7" Type="http://schemas.openxmlformats.org/officeDocument/2006/relationships/image" Target="../media/image77.wmf"/><Relationship Id="rId12" Type="http://schemas.openxmlformats.org/officeDocument/2006/relationships/oleObject" Target="../embeddings/oleObject66.bin"/><Relationship Id="rId2" Type="http://schemas.openxmlformats.org/officeDocument/2006/relationships/oleObject" Target="../embeddings/oleObject6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3.bin"/><Relationship Id="rId11" Type="http://schemas.openxmlformats.org/officeDocument/2006/relationships/image" Target="../media/image79.wmf"/><Relationship Id="rId5" Type="http://schemas.openxmlformats.org/officeDocument/2006/relationships/image" Target="../media/image76.wmf"/><Relationship Id="rId15" Type="http://schemas.openxmlformats.org/officeDocument/2006/relationships/image" Target="../media/image81.wmf"/><Relationship Id="rId10" Type="http://schemas.openxmlformats.org/officeDocument/2006/relationships/oleObject" Target="../embeddings/oleObject65.bin"/><Relationship Id="rId4" Type="http://schemas.openxmlformats.org/officeDocument/2006/relationships/oleObject" Target="../embeddings/oleObject62.bin"/><Relationship Id="rId9" Type="http://schemas.openxmlformats.org/officeDocument/2006/relationships/image" Target="../media/image78.wmf"/><Relationship Id="rId14" Type="http://schemas.openxmlformats.org/officeDocument/2006/relationships/oleObject" Target="../embeddings/oleObject67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2.wmf"/><Relationship Id="rId7" Type="http://schemas.openxmlformats.org/officeDocument/2006/relationships/image" Target="../media/image85.svg"/><Relationship Id="rId2" Type="http://schemas.openxmlformats.org/officeDocument/2006/relationships/oleObject" Target="../embeddings/oleObject68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wmf"/><Relationship Id="rId4" Type="http://schemas.openxmlformats.org/officeDocument/2006/relationships/oleObject" Target="../embeddings/oleObject69.bin"/><Relationship Id="rId9" Type="http://schemas.openxmlformats.org/officeDocument/2006/relationships/image" Target="../media/image87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svg"/><Relationship Id="rId7" Type="http://schemas.openxmlformats.org/officeDocument/2006/relationships/image" Target="../media/image92.sv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wmf"/><Relationship Id="rId4" Type="http://schemas.openxmlformats.org/officeDocument/2006/relationships/oleObject" Target="../embeddings/oleObject70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4.bin"/><Relationship Id="rId13" Type="http://schemas.openxmlformats.org/officeDocument/2006/relationships/image" Target="../media/image97.wmf"/><Relationship Id="rId3" Type="http://schemas.openxmlformats.org/officeDocument/2006/relationships/image" Target="../media/image90.wmf"/><Relationship Id="rId7" Type="http://schemas.openxmlformats.org/officeDocument/2006/relationships/image" Target="../media/image94.wmf"/><Relationship Id="rId12" Type="http://schemas.openxmlformats.org/officeDocument/2006/relationships/oleObject" Target="../embeddings/oleObject75.bin"/><Relationship Id="rId17" Type="http://schemas.openxmlformats.org/officeDocument/2006/relationships/image" Target="../media/image99.wmf"/><Relationship Id="rId2" Type="http://schemas.openxmlformats.org/officeDocument/2006/relationships/oleObject" Target="../embeddings/oleObject71.bin"/><Relationship Id="rId16" Type="http://schemas.openxmlformats.org/officeDocument/2006/relationships/oleObject" Target="../embeddings/oleObject7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3.bin"/><Relationship Id="rId11" Type="http://schemas.openxmlformats.org/officeDocument/2006/relationships/image" Target="../media/image96.svg"/><Relationship Id="rId5" Type="http://schemas.openxmlformats.org/officeDocument/2006/relationships/image" Target="../media/image93.wmf"/><Relationship Id="rId15" Type="http://schemas.openxmlformats.org/officeDocument/2006/relationships/image" Target="../media/image98.wmf"/><Relationship Id="rId10" Type="http://schemas.openxmlformats.org/officeDocument/2006/relationships/image" Target="../media/image91.png"/><Relationship Id="rId4" Type="http://schemas.openxmlformats.org/officeDocument/2006/relationships/oleObject" Target="../embeddings/oleObject72.bin"/><Relationship Id="rId9" Type="http://schemas.openxmlformats.org/officeDocument/2006/relationships/image" Target="../media/image95.wmf"/><Relationship Id="rId14" Type="http://schemas.openxmlformats.org/officeDocument/2006/relationships/oleObject" Target="../embeddings/oleObject76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wmf"/><Relationship Id="rId5" Type="http://schemas.openxmlformats.org/officeDocument/2006/relationships/oleObject" Target="../embeddings/oleObject78.bin"/><Relationship Id="rId4" Type="http://schemas.openxmlformats.org/officeDocument/2006/relationships/image" Target="../media/image9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7.wmf"/><Relationship Id="rId3" Type="http://schemas.openxmlformats.org/officeDocument/2006/relationships/image" Target="../media/image2.svg"/><Relationship Id="rId7" Type="http://schemas.openxmlformats.org/officeDocument/2006/relationships/image" Target="../media/image4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9.wmf"/><Relationship Id="rId2" Type="http://schemas.openxmlformats.org/officeDocument/2006/relationships/image" Target="../media/image1.png"/><Relationship Id="rId16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.wmf"/><Relationship Id="rId5" Type="http://schemas.openxmlformats.org/officeDocument/2006/relationships/image" Target="../media/image3.wmf"/><Relationship Id="rId15" Type="http://schemas.openxmlformats.org/officeDocument/2006/relationships/image" Target="../media/image8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wmf"/><Relationship Id="rId14" Type="http://schemas.openxmlformats.org/officeDocument/2006/relationships/oleObject" Target="../embeddings/oleObject6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1.bin"/><Relationship Id="rId13" Type="http://schemas.openxmlformats.org/officeDocument/2006/relationships/image" Target="../media/image108.wmf"/><Relationship Id="rId18" Type="http://schemas.openxmlformats.org/officeDocument/2006/relationships/image" Target="../media/image111.png"/><Relationship Id="rId3" Type="http://schemas.openxmlformats.org/officeDocument/2006/relationships/image" Target="../media/image103.svg"/><Relationship Id="rId21" Type="http://schemas.openxmlformats.org/officeDocument/2006/relationships/image" Target="../media/image113.wmf"/><Relationship Id="rId7" Type="http://schemas.openxmlformats.org/officeDocument/2006/relationships/image" Target="../media/image105.wmf"/><Relationship Id="rId12" Type="http://schemas.openxmlformats.org/officeDocument/2006/relationships/oleObject" Target="../embeddings/oleObject83.bin"/><Relationship Id="rId17" Type="http://schemas.openxmlformats.org/officeDocument/2006/relationships/image" Target="../media/image110.wmf"/><Relationship Id="rId2" Type="http://schemas.openxmlformats.org/officeDocument/2006/relationships/image" Target="../media/image102.png"/><Relationship Id="rId16" Type="http://schemas.openxmlformats.org/officeDocument/2006/relationships/oleObject" Target="../embeddings/oleObject85.bin"/><Relationship Id="rId20" Type="http://schemas.openxmlformats.org/officeDocument/2006/relationships/oleObject" Target="../embeddings/oleObject8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0.bin"/><Relationship Id="rId11" Type="http://schemas.openxmlformats.org/officeDocument/2006/relationships/image" Target="../media/image107.wmf"/><Relationship Id="rId5" Type="http://schemas.openxmlformats.org/officeDocument/2006/relationships/image" Target="../media/image104.wmf"/><Relationship Id="rId15" Type="http://schemas.openxmlformats.org/officeDocument/2006/relationships/image" Target="../media/image109.wmf"/><Relationship Id="rId10" Type="http://schemas.openxmlformats.org/officeDocument/2006/relationships/oleObject" Target="../embeddings/oleObject82.bin"/><Relationship Id="rId19" Type="http://schemas.openxmlformats.org/officeDocument/2006/relationships/image" Target="../media/image112.svg"/><Relationship Id="rId4" Type="http://schemas.openxmlformats.org/officeDocument/2006/relationships/oleObject" Target="../embeddings/oleObject79.bin"/><Relationship Id="rId9" Type="http://schemas.openxmlformats.org/officeDocument/2006/relationships/image" Target="../media/image106.wmf"/><Relationship Id="rId14" Type="http://schemas.openxmlformats.org/officeDocument/2006/relationships/oleObject" Target="../embeddings/oleObject84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svg"/><Relationship Id="rId7" Type="http://schemas.openxmlformats.org/officeDocument/2006/relationships/image" Target="../media/image118.wmf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7.bin"/><Relationship Id="rId5" Type="http://schemas.openxmlformats.org/officeDocument/2006/relationships/image" Target="../media/image117.svg"/><Relationship Id="rId4" Type="http://schemas.openxmlformats.org/officeDocument/2006/relationships/image" Target="../media/image11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13" Type="http://schemas.openxmlformats.org/officeDocument/2006/relationships/image" Target="../media/image125.wmf"/><Relationship Id="rId18" Type="http://schemas.openxmlformats.org/officeDocument/2006/relationships/image" Target="../media/image127.wmf"/><Relationship Id="rId26" Type="http://schemas.openxmlformats.org/officeDocument/2006/relationships/oleObject" Target="../embeddings/oleObject98.bin"/><Relationship Id="rId3" Type="http://schemas.openxmlformats.org/officeDocument/2006/relationships/image" Target="../media/image119.wmf"/><Relationship Id="rId21" Type="http://schemas.openxmlformats.org/officeDocument/2006/relationships/oleObject" Target="../embeddings/oleObject95.bin"/><Relationship Id="rId7" Type="http://schemas.openxmlformats.org/officeDocument/2006/relationships/image" Target="../media/image120.wmf"/><Relationship Id="rId12" Type="http://schemas.openxmlformats.org/officeDocument/2006/relationships/oleObject" Target="../embeddings/oleObject90.bin"/><Relationship Id="rId17" Type="http://schemas.openxmlformats.org/officeDocument/2006/relationships/oleObject" Target="../embeddings/oleObject93.bin"/><Relationship Id="rId25" Type="http://schemas.openxmlformats.org/officeDocument/2006/relationships/image" Target="../media/image130.wmf"/><Relationship Id="rId2" Type="http://schemas.openxmlformats.org/officeDocument/2006/relationships/oleObject" Target="../embeddings/oleObject88.bin"/><Relationship Id="rId16" Type="http://schemas.openxmlformats.org/officeDocument/2006/relationships/image" Target="../media/image126.wmf"/><Relationship Id="rId20" Type="http://schemas.openxmlformats.org/officeDocument/2006/relationships/image" Target="../media/image128.wmf"/><Relationship Id="rId29" Type="http://schemas.openxmlformats.org/officeDocument/2006/relationships/image" Target="../media/image132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9.bin"/><Relationship Id="rId11" Type="http://schemas.openxmlformats.org/officeDocument/2006/relationships/image" Target="../media/image124.svg"/><Relationship Id="rId24" Type="http://schemas.openxmlformats.org/officeDocument/2006/relationships/oleObject" Target="../embeddings/oleObject97.bin"/><Relationship Id="rId5" Type="http://schemas.openxmlformats.org/officeDocument/2006/relationships/image" Target="../media/image103.svg"/><Relationship Id="rId15" Type="http://schemas.openxmlformats.org/officeDocument/2006/relationships/oleObject" Target="../embeddings/oleObject92.bin"/><Relationship Id="rId23" Type="http://schemas.openxmlformats.org/officeDocument/2006/relationships/oleObject" Target="../embeddings/oleObject96.bin"/><Relationship Id="rId28" Type="http://schemas.openxmlformats.org/officeDocument/2006/relationships/oleObject" Target="../embeddings/oleObject99.bin"/><Relationship Id="rId10" Type="http://schemas.openxmlformats.org/officeDocument/2006/relationships/image" Target="../media/image123.png"/><Relationship Id="rId19" Type="http://schemas.openxmlformats.org/officeDocument/2006/relationships/oleObject" Target="../embeddings/oleObject94.bin"/><Relationship Id="rId31" Type="http://schemas.openxmlformats.org/officeDocument/2006/relationships/image" Target="../media/image133.wmf"/><Relationship Id="rId4" Type="http://schemas.openxmlformats.org/officeDocument/2006/relationships/image" Target="../media/image102.png"/><Relationship Id="rId9" Type="http://schemas.openxmlformats.org/officeDocument/2006/relationships/image" Target="../media/image122.svg"/><Relationship Id="rId14" Type="http://schemas.openxmlformats.org/officeDocument/2006/relationships/oleObject" Target="../embeddings/oleObject91.bin"/><Relationship Id="rId22" Type="http://schemas.openxmlformats.org/officeDocument/2006/relationships/image" Target="../media/image129.wmf"/><Relationship Id="rId27" Type="http://schemas.openxmlformats.org/officeDocument/2006/relationships/image" Target="../media/image131.wmf"/><Relationship Id="rId30" Type="http://schemas.openxmlformats.org/officeDocument/2006/relationships/oleObject" Target="../embeddings/oleObject100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13" Type="http://schemas.openxmlformats.org/officeDocument/2006/relationships/image" Target="../media/image142.wmf"/><Relationship Id="rId3" Type="http://schemas.openxmlformats.org/officeDocument/2006/relationships/image" Target="../media/image135.svg"/><Relationship Id="rId7" Type="http://schemas.openxmlformats.org/officeDocument/2006/relationships/image" Target="../media/image138.wmf"/><Relationship Id="rId12" Type="http://schemas.openxmlformats.org/officeDocument/2006/relationships/oleObject" Target="../embeddings/oleObject103.bin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1.bin"/><Relationship Id="rId11" Type="http://schemas.openxmlformats.org/officeDocument/2006/relationships/image" Target="../media/image141.wmf"/><Relationship Id="rId5" Type="http://schemas.openxmlformats.org/officeDocument/2006/relationships/image" Target="../media/image137.svg"/><Relationship Id="rId10" Type="http://schemas.openxmlformats.org/officeDocument/2006/relationships/oleObject" Target="../embeddings/oleObject102.bin"/><Relationship Id="rId4" Type="http://schemas.openxmlformats.org/officeDocument/2006/relationships/image" Target="../media/image136.png"/><Relationship Id="rId9" Type="http://schemas.openxmlformats.org/officeDocument/2006/relationships/image" Target="../media/image140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sv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21.svg"/><Relationship Id="rId7" Type="http://schemas.openxmlformats.org/officeDocument/2006/relationships/image" Target="../media/image23.w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24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31.wmf"/><Relationship Id="rId3" Type="http://schemas.openxmlformats.org/officeDocument/2006/relationships/image" Target="../media/image26.svg"/><Relationship Id="rId7" Type="http://schemas.openxmlformats.org/officeDocument/2006/relationships/image" Target="../media/image28.wmf"/><Relationship Id="rId12" Type="http://schemas.openxmlformats.org/officeDocument/2006/relationships/oleObject" Target="../embeddings/oleObject15.bin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30.wmf"/><Relationship Id="rId5" Type="http://schemas.openxmlformats.org/officeDocument/2006/relationships/image" Target="../media/image27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9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36.wmf"/><Relationship Id="rId3" Type="http://schemas.openxmlformats.org/officeDocument/2006/relationships/image" Target="../media/image27.wmf"/><Relationship Id="rId7" Type="http://schemas.openxmlformats.org/officeDocument/2006/relationships/image" Target="../media/image33.wmf"/><Relationship Id="rId12" Type="http://schemas.openxmlformats.org/officeDocument/2006/relationships/oleObject" Target="../embeddings/oleObject21.bin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35.wmf"/><Relationship Id="rId5" Type="http://schemas.openxmlformats.org/officeDocument/2006/relationships/image" Target="../media/image32.wmf"/><Relationship Id="rId15" Type="http://schemas.openxmlformats.org/officeDocument/2006/relationships/image" Target="../media/image37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34.wmf"/><Relationship Id="rId14" Type="http://schemas.openxmlformats.org/officeDocument/2006/relationships/oleObject" Target="../embeddings/oleObject22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image" Target="../media/image38.wmf"/><Relationship Id="rId7" Type="http://schemas.openxmlformats.org/officeDocument/2006/relationships/image" Target="../media/image40.w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21.svg"/><Relationship Id="rId5" Type="http://schemas.openxmlformats.org/officeDocument/2006/relationships/image" Target="../media/image39.wmf"/><Relationship Id="rId10" Type="http://schemas.openxmlformats.org/officeDocument/2006/relationships/image" Target="../media/image20.png"/><Relationship Id="rId4" Type="http://schemas.openxmlformats.org/officeDocument/2006/relationships/oleObject" Target="../embeddings/oleObject24.bin"/><Relationship Id="rId9" Type="http://schemas.openxmlformats.org/officeDocument/2006/relationships/image" Target="../media/image41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image" Target="../media/image42.wmf"/><Relationship Id="rId7" Type="http://schemas.openxmlformats.org/officeDocument/2006/relationships/image" Target="../media/image44.w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46.wmf"/><Relationship Id="rId5" Type="http://schemas.openxmlformats.org/officeDocument/2006/relationships/image" Target="../media/image43.wmf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8.bin"/><Relationship Id="rId9" Type="http://schemas.openxmlformats.org/officeDocument/2006/relationships/image" Target="../media/image4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BFD062AD-8A0A-4A3E-8A38-A3E8CC50DA29}"/>
              </a:ext>
            </a:extLst>
          </p:cNvPr>
          <p:cNvSpPr/>
          <p:nvPr/>
        </p:nvSpPr>
        <p:spPr>
          <a:xfrm>
            <a:off x="3318553" y="3883631"/>
            <a:ext cx="842481" cy="6472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C9C12C61-8536-4E08-85EC-7FD5896C1A6E}"/>
              </a:ext>
            </a:extLst>
          </p:cNvPr>
          <p:cNvSpPr/>
          <p:nvPr/>
        </p:nvSpPr>
        <p:spPr>
          <a:xfrm>
            <a:off x="9481567" y="2846529"/>
            <a:ext cx="842481" cy="6472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46AF46BA-F6D9-4F51-B9F4-B98EE424C07F}"/>
              </a:ext>
            </a:extLst>
          </p:cNvPr>
          <p:cNvSpPr/>
          <p:nvPr/>
        </p:nvSpPr>
        <p:spPr>
          <a:xfrm>
            <a:off x="6828768" y="3542604"/>
            <a:ext cx="2652799" cy="248117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A4A4BEAB-0CFB-4FE7-998D-D8A49C93151B}"/>
              </a:ext>
            </a:extLst>
          </p:cNvPr>
          <p:cNvSpPr/>
          <p:nvPr/>
        </p:nvSpPr>
        <p:spPr>
          <a:xfrm>
            <a:off x="805067" y="679657"/>
            <a:ext cx="2643809" cy="541683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E208970-4539-442C-AEA9-6839466E0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3" y="17260"/>
            <a:ext cx="10515600" cy="662397"/>
          </a:xfrm>
        </p:spPr>
        <p:txBody>
          <a:bodyPr/>
          <a:lstStyle/>
          <a:p>
            <a:r>
              <a:rPr lang="en-US" dirty="0"/>
              <a:t>Single stage (OTA) fully differential op-amp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990A973-47EC-4F48-A7E8-BF402463E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36F019F-D9DF-46C1-B315-4745FF3FA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DFE927E9-12AC-47EE-8E85-6D31D1C07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0970" y="679657"/>
            <a:ext cx="9084366" cy="5416839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20FE5D55-AA2E-47C6-9EAE-2BA17CB33D3A}"/>
              </a:ext>
            </a:extLst>
          </p:cNvPr>
          <p:cNvSpPr txBox="1"/>
          <p:nvPr/>
        </p:nvSpPr>
        <p:spPr>
          <a:xfrm rot="16200000">
            <a:off x="-219048" y="2474843"/>
            <a:ext cx="1673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Bias circuit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385312D-661F-4693-808D-2366D3795531}"/>
              </a:ext>
            </a:extLst>
          </p:cNvPr>
          <p:cNvSpPr txBox="1"/>
          <p:nvPr/>
        </p:nvSpPr>
        <p:spPr>
          <a:xfrm>
            <a:off x="6853776" y="468139"/>
            <a:ext cx="50011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This connection will initially be made to analyze the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0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oC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problem. It will be later substituted by proper circuits </a:t>
            </a:r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4443584B-7377-48D7-A7AD-4A3BC01FE7FE}"/>
              </a:ext>
            </a:extLst>
          </p:cNvPr>
          <p:cNvSpPr/>
          <p:nvPr/>
        </p:nvSpPr>
        <p:spPr>
          <a:xfrm>
            <a:off x="3776867" y="1483802"/>
            <a:ext cx="3076909" cy="1083511"/>
          </a:xfrm>
          <a:custGeom>
            <a:avLst/>
            <a:gdLst>
              <a:gd name="connsiteX0" fmla="*/ 3051313 w 3051902"/>
              <a:gd name="connsiteY0" fmla="*/ 0 h 758391"/>
              <a:gd name="connsiteX1" fmla="*/ 2882348 w 3051902"/>
              <a:gd name="connsiteY1" fmla="*/ 337930 h 758391"/>
              <a:gd name="connsiteX2" fmla="*/ 2007704 w 3051902"/>
              <a:gd name="connsiteY2" fmla="*/ 665921 h 758391"/>
              <a:gd name="connsiteX3" fmla="*/ 1262269 w 3051902"/>
              <a:gd name="connsiteY3" fmla="*/ 646043 h 758391"/>
              <a:gd name="connsiteX4" fmla="*/ 705678 w 3051902"/>
              <a:gd name="connsiteY4" fmla="*/ 755374 h 758391"/>
              <a:gd name="connsiteX5" fmla="*/ 129209 w 3051902"/>
              <a:gd name="connsiteY5" fmla="*/ 506895 h 758391"/>
              <a:gd name="connsiteX6" fmla="*/ 0 w 3051902"/>
              <a:gd name="connsiteY6" fmla="*/ 168965 h 758391"/>
              <a:gd name="connsiteX0" fmla="*/ 3076713 w 3076909"/>
              <a:gd name="connsiteY0" fmla="*/ 0 h 1083511"/>
              <a:gd name="connsiteX1" fmla="*/ 2882348 w 3076909"/>
              <a:gd name="connsiteY1" fmla="*/ 663050 h 1083511"/>
              <a:gd name="connsiteX2" fmla="*/ 2007704 w 3076909"/>
              <a:gd name="connsiteY2" fmla="*/ 991041 h 1083511"/>
              <a:gd name="connsiteX3" fmla="*/ 1262269 w 3076909"/>
              <a:gd name="connsiteY3" fmla="*/ 971163 h 1083511"/>
              <a:gd name="connsiteX4" fmla="*/ 705678 w 3076909"/>
              <a:gd name="connsiteY4" fmla="*/ 1080494 h 1083511"/>
              <a:gd name="connsiteX5" fmla="*/ 129209 w 3076909"/>
              <a:gd name="connsiteY5" fmla="*/ 832015 h 1083511"/>
              <a:gd name="connsiteX6" fmla="*/ 0 w 3076909"/>
              <a:gd name="connsiteY6" fmla="*/ 494085 h 1083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76909" h="1083511">
                <a:moveTo>
                  <a:pt x="3076713" y="0"/>
                </a:moveTo>
                <a:cubicBezTo>
                  <a:pt x="3079198" y="113471"/>
                  <a:pt x="3060516" y="497877"/>
                  <a:pt x="2882348" y="663050"/>
                </a:cubicBezTo>
                <a:cubicBezTo>
                  <a:pt x="2704180" y="828223"/>
                  <a:pt x="2277717" y="939689"/>
                  <a:pt x="2007704" y="991041"/>
                </a:cubicBezTo>
                <a:cubicBezTo>
                  <a:pt x="1737691" y="1042393"/>
                  <a:pt x="1479273" y="956254"/>
                  <a:pt x="1262269" y="971163"/>
                </a:cubicBezTo>
                <a:cubicBezTo>
                  <a:pt x="1045265" y="986072"/>
                  <a:pt x="894521" y="1103685"/>
                  <a:pt x="705678" y="1080494"/>
                </a:cubicBezTo>
                <a:cubicBezTo>
                  <a:pt x="516835" y="1057303"/>
                  <a:pt x="246822" y="929750"/>
                  <a:pt x="129209" y="832015"/>
                </a:cubicBezTo>
                <a:cubicBezTo>
                  <a:pt x="11596" y="734280"/>
                  <a:pt x="5798" y="614182"/>
                  <a:pt x="0" y="494085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482C073-A778-4943-8B2F-269F3F9520B2}"/>
              </a:ext>
            </a:extLst>
          </p:cNvPr>
          <p:cNvSpPr txBox="1"/>
          <p:nvPr/>
        </p:nvSpPr>
        <p:spPr>
          <a:xfrm>
            <a:off x="9481567" y="4269452"/>
            <a:ext cx="21984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the fully-diff. folded cascode this is a double current source and does not process the signal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9D11B42-515A-44BB-BF0D-1F0A8AF268B8}"/>
              </a:ext>
            </a:extLst>
          </p:cNvPr>
          <p:cNvSpPr txBox="1"/>
          <p:nvPr/>
        </p:nvSpPr>
        <p:spPr>
          <a:xfrm>
            <a:off x="1960352" y="1649830"/>
            <a:ext cx="683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M13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E7FAFE5-DB76-4EEE-8EE1-24E86E57BB85}"/>
              </a:ext>
            </a:extLst>
          </p:cNvPr>
          <p:cNvSpPr txBox="1"/>
          <p:nvPr/>
        </p:nvSpPr>
        <p:spPr>
          <a:xfrm>
            <a:off x="9354346" y="1548930"/>
            <a:ext cx="27943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k1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and V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k2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are constant bias voltages necessary for  p and n cascode structures</a:t>
            </a:r>
          </a:p>
        </p:txBody>
      </p:sp>
    </p:spTree>
    <p:extLst>
      <p:ext uri="{BB962C8B-B14F-4D97-AF65-F5344CB8AC3E}">
        <p14:creationId xmlns:p14="http://schemas.microsoft.com/office/powerpoint/2010/main" val="301800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1" grpId="0" animBg="1"/>
      <p:bldP spid="6" grpId="0" animBg="1"/>
      <p:bldP spid="7" grpId="0"/>
      <p:bldP spid="8" grpId="0"/>
      <p:bldP spid="9" grpId="0" animBg="1"/>
      <p:bldP spid="10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CE045E-316B-4828-97E9-AE751B2E3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mode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17116FA-6630-4908-BF75-E1FA3E0D2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42B1B70-D009-47E2-B115-AA1C07CF8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FC6E0C6F-E2B0-4B08-BBDC-20BD3DF6C6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8466165"/>
              </p:ext>
            </p:extLst>
          </p:nvPr>
        </p:nvGraphicFramePr>
        <p:xfrm>
          <a:off x="1916113" y="1116013"/>
          <a:ext cx="6442075" cy="184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213000" imgH="914400" progId="Equation.DSMT4">
                  <p:embed/>
                </p:oleObj>
              </mc:Choice>
              <mc:Fallback>
                <p:oleObj name="Equation" r:id="rId2" imgW="3213000" imgH="91440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FC6E0C6F-E2B0-4B08-BBDC-20BD3DF6C6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6113" y="1116013"/>
                        <a:ext cx="6442075" cy="1844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7DCEB0F9-BAE5-412B-B94F-F81B4EFF28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3446571"/>
              </p:ext>
            </p:extLst>
          </p:nvPr>
        </p:nvGraphicFramePr>
        <p:xfrm>
          <a:off x="8481936" y="1092056"/>
          <a:ext cx="577574" cy="947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1200" imgH="393480" progId="Equation.DSMT4">
                  <p:embed/>
                </p:oleObj>
              </mc:Choice>
              <mc:Fallback>
                <p:oleObj name="Equation" r:id="rId4" imgW="241200" imgH="39348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7DCEB0F9-BAE5-412B-B94F-F81B4EFF282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81936" y="1092056"/>
                        <a:ext cx="577574" cy="9476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16C4ED3D-9722-41F0-82CF-341879A2F6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6087835"/>
              </p:ext>
            </p:extLst>
          </p:nvPr>
        </p:nvGraphicFramePr>
        <p:xfrm>
          <a:off x="8481936" y="2039660"/>
          <a:ext cx="577574" cy="947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1200" imgH="393480" progId="Equation.DSMT4">
                  <p:embed/>
                </p:oleObj>
              </mc:Choice>
              <mc:Fallback>
                <p:oleObj name="Equation" r:id="rId6" imgW="241200" imgH="39348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16C4ED3D-9722-41F0-82CF-341879A2F6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81936" y="2039660"/>
                        <a:ext cx="577574" cy="9476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EAA51FA7-21BE-4BCB-A79D-D949987F00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59254"/>
              </p:ext>
            </p:extLst>
          </p:nvPr>
        </p:nvGraphicFramePr>
        <p:xfrm>
          <a:off x="2528888" y="3255963"/>
          <a:ext cx="5551487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768400" imgH="431640" progId="Equation.DSMT4">
                  <p:embed/>
                </p:oleObj>
              </mc:Choice>
              <mc:Fallback>
                <p:oleObj name="Equation" r:id="rId7" imgW="2768400" imgH="43164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EAA51FA7-21BE-4BCB-A79D-D949987F00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8888" y="3255963"/>
                        <a:ext cx="5551487" cy="8715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FAB1509E-9C7A-4532-8326-FEA8C9EA9F50}"/>
              </a:ext>
            </a:extLst>
          </p:cNvPr>
          <p:cNvSpPr/>
          <p:nvPr/>
        </p:nvSpPr>
        <p:spPr>
          <a:xfrm>
            <a:off x="5379522" y="3145651"/>
            <a:ext cx="2801306" cy="1122655"/>
          </a:xfrm>
          <a:prstGeom prst="roundRect">
            <a:avLst>
              <a:gd name="adj" fmla="val 10750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00ACD73-1272-47E6-A636-D161557EC042}"/>
              </a:ext>
            </a:extLst>
          </p:cNvPr>
          <p:cNvSpPr txBox="1"/>
          <p:nvPr/>
        </p:nvSpPr>
        <p:spPr>
          <a:xfrm>
            <a:off x="8684279" y="3067977"/>
            <a:ext cx="35077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an unwanted term, because we want only V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CMO</a:t>
            </a:r>
          </a:p>
        </p:txBody>
      </p:sp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46791406-5D53-4BB6-8E30-8FD24A025F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6161208"/>
              </p:ext>
            </p:extLst>
          </p:nvPr>
        </p:nvGraphicFramePr>
        <p:xfrm>
          <a:off x="4994691" y="4349019"/>
          <a:ext cx="4745037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158920" imgH="393480" progId="Equation.DSMT4">
                  <p:embed/>
                </p:oleObj>
              </mc:Choice>
              <mc:Fallback>
                <p:oleObj name="Equation" r:id="rId9" imgW="2158920" imgH="39348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46791406-5D53-4BB6-8E30-8FD24A025F8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4691" y="4349019"/>
                        <a:ext cx="4745037" cy="8715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0F44F990-28A9-47D6-8EA0-B52D3126BB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199664"/>
              </p:ext>
            </p:extLst>
          </p:nvPr>
        </p:nvGraphicFramePr>
        <p:xfrm>
          <a:off x="2415760" y="5122617"/>
          <a:ext cx="2108557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952087" imgH="393529" progId="Equation.DSMT4">
                  <p:embed/>
                </p:oleObj>
              </mc:Choice>
              <mc:Fallback>
                <p:oleObj name="Equation" r:id="rId11" imgW="952087" imgH="393529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0F44F990-28A9-47D6-8EA0-B52D3126BB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5760" y="5122617"/>
                        <a:ext cx="2108557" cy="8715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E0A8380-7AC4-4D78-813C-DB3D551B527E}"/>
              </a:ext>
            </a:extLst>
          </p:cNvPr>
          <p:cNvSpPr txBox="1"/>
          <p:nvPr/>
        </p:nvSpPr>
        <p:spPr>
          <a:xfrm>
            <a:off x="2528888" y="4652831"/>
            <a:ext cx="1667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design:</a:t>
            </a:r>
            <a:endParaRPr lang="en-US" sz="24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0AE1F383-E77E-4C94-973B-DC0064C4F8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9737156"/>
              </p:ext>
            </p:extLst>
          </p:nvPr>
        </p:nvGraphicFramePr>
        <p:xfrm>
          <a:off x="8197850" y="5360988"/>
          <a:ext cx="324167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130040" imgH="228600" progId="Equation.DSMT4">
                  <p:embed/>
                </p:oleObj>
              </mc:Choice>
              <mc:Fallback>
                <p:oleObj name="Equation" r:id="rId13" imgW="1130040" imgH="228600" progId="Equation.DSMT4">
                  <p:embed/>
                  <p:pic>
                    <p:nvPicPr>
                      <p:cNvPr id="16" name="Oggetto 15">
                        <a:extLst>
                          <a:ext uri="{FF2B5EF4-FFF2-40B4-BE49-F238E27FC236}">
                            <a16:creationId xmlns:a16="http://schemas.microsoft.com/office/drawing/2014/main" id="{0AE1F383-E77E-4C94-973B-DC0064C4F8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7850" y="5360988"/>
                        <a:ext cx="3241675" cy="660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Freccia a destra 16">
            <a:extLst>
              <a:ext uri="{FF2B5EF4-FFF2-40B4-BE49-F238E27FC236}">
                <a16:creationId xmlns:a16="http://schemas.microsoft.com/office/drawing/2014/main" id="{62CFE8D9-9C33-4E80-B18E-48C91FF8FFE0}"/>
              </a:ext>
            </a:extLst>
          </p:cNvPr>
          <p:cNvSpPr/>
          <p:nvPr/>
        </p:nvSpPr>
        <p:spPr>
          <a:xfrm rot="1380504">
            <a:off x="7514349" y="5204549"/>
            <a:ext cx="534573" cy="56669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Oggetto 17">
            <a:extLst>
              <a:ext uri="{FF2B5EF4-FFF2-40B4-BE49-F238E27FC236}">
                <a16:creationId xmlns:a16="http://schemas.microsoft.com/office/drawing/2014/main" id="{09D641B6-4456-4556-85E5-76296D2F25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6354263"/>
              </p:ext>
            </p:extLst>
          </p:nvPr>
        </p:nvGraphicFramePr>
        <p:xfrm>
          <a:off x="434502" y="4272511"/>
          <a:ext cx="1624012" cy="170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672840" imgH="711000" progId="Equation.DSMT4">
                  <p:embed/>
                </p:oleObj>
              </mc:Choice>
              <mc:Fallback>
                <p:oleObj name="Equation" r:id="rId15" imgW="672840" imgH="711000" progId="Equation.DSMT4">
                  <p:embed/>
                  <p:pic>
                    <p:nvPicPr>
                      <p:cNvPr id="18" name="Oggetto 17">
                        <a:extLst>
                          <a:ext uri="{FF2B5EF4-FFF2-40B4-BE49-F238E27FC236}">
                            <a16:creationId xmlns:a16="http://schemas.microsoft.com/office/drawing/2014/main" id="{09D641B6-4456-4556-85E5-76296D2F25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502" y="4272511"/>
                        <a:ext cx="1624012" cy="17002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Freccia a destra 18">
            <a:extLst>
              <a:ext uri="{FF2B5EF4-FFF2-40B4-BE49-F238E27FC236}">
                <a16:creationId xmlns:a16="http://schemas.microsoft.com/office/drawing/2014/main" id="{55928CDC-FA50-415C-A30B-4790F58F29A0}"/>
              </a:ext>
            </a:extLst>
          </p:cNvPr>
          <p:cNvSpPr/>
          <p:nvPr/>
        </p:nvSpPr>
        <p:spPr>
          <a:xfrm rot="19801090">
            <a:off x="4815276" y="5120750"/>
            <a:ext cx="534573" cy="56669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28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4" grpId="0"/>
      <p:bldP spid="17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903BB4-7058-4363-96E0-8EC8EB390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mode error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CB2B3F5-6729-4D79-A92B-D4DAD0124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1CE7722-8ABA-43A0-9510-CBC02D4CE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BCA4BAAE-A76A-4CA5-983C-32066A015C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1461485"/>
              </p:ext>
            </p:extLst>
          </p:nvPr>
        </p:nvGraphicFramePr>
        <p:xfrm>
          <a:off x="1203325" y="1363663"/>
          <a:ext cx="3119438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30040" imgH="228600" progId="Equation.DSMT4">
                  <p:embed/>
                </p:oleObj>
              </mc:Choice>
              <mc:Fallback>
                <p:oleObj name="Equation" r:id="rId2" imgW="1130040" imgH="22860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BCA4BAAE-A76A-4CA5-983C-32066A015C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3325" y="1363663"/>
                        <a:ext cx="3119438" cy="6365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5CCD5895-9A6C-4073-861C-CC6303737AC4}"/>
              </a:ext>
            </a:extLst>
          </p:cNvPr>
          <p:cNvSpPr/>
          <p:nvPr/>
        </p:nvSpPr>
        <p:spPr>
          <a:xfrm>
            <a:off x="7361006" y="4898953"/>
            <a:ext cx="563227" cy="1024769"/>
          </a:xfrm>
          <a:prstGeom prst="roundRect">
            <a:avLst>
              <a:gd name="adj" fmla="val 10750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83A3D62-B653-4F0B-B5B4-9C3B08016D61}"/>
              </a:ext>
            </a:extLst>
          </p:cNvPr>
          <p:cNvSpPr txBox="1"/>
          <p:nvPr/>
        </p:nvSpPr>
        <p:spPr>
          <a:xfrm>
            <a:off x="4672070" y="1446652"/>
            <a:ext cx="935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Error</a:t>
            </a:r>
            <a:endParaRPr lang="en-US" sz="24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C3A01805-4A12-4687-9E8E-56DE809620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4238002"/>
              </p:ext>
            </p:extLst>
          </p:nvPr>
        </p:nvGraphicFramePr>
        <p:xfrm>
          <a:off x="264314" y="2372374"/>
          <a:ext cx="3070885" cy="1182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30040" imgH="431640" progId="Equation.DSMT4">
                  <p:embed/>
                </p:oleObj>
              </mc:Choice>
              <mc:Fallback>
                <p:oleObj name="Equation" r:id="rId4" imgW="1130040" imgH="43164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C3A01805-4A12-4687-9E8E-56DE809620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314" y="2372374"/>
                        <a:ext cx="3070885" cy="11824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8C71AB34-4AEF-4E8D-8BFD-7AB5D1CC28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4758410"/>
              </p:ext>
            </p:extLst>
          </p:nvPr>
        </p:nvGraphicFramePr>
        <p:xfrm>
          <a:off x="3327590" y="2412323"/>
          <a:ext cx="2105571" cy="11839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74360" imgH="431640" progId="Equation.DSMT4">
                  <p:embed/>
                </p:oleObj>
              </mc:Choice>
              <mc:Fallback>
                <p:oleObj name="Equation" r:id="rId6" imgW="774360" imgH="43164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8C71AB34-4AEF-4E8D-8BFD-7AB5D1CC28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7590" y="2412323"/>
                        <a:ext cx="2105571" cy="11839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D602940B-5D37-4E42-AD13-517B5757E0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1272817"/>
              </p:ext>
            </p:extLst>
          </p:nvPr>
        </p:nvGraphicFramePr>
        <p:xfrm>
          <a:off x="5404732" y="2412323"/>
          <a:ext cx="2519501" cy="11839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27000" imgH="431640" progId="Equation.DSMT4">
                  <p:embed/>
                </p:oleObj>
              </mc:Choice>
              <mc:Fallback>
                <p:oleObj name="Equation" r:id="rId8" imgW="927000" imgH="43164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D602940B-5D37-4E42-AD13-517B5757E0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4732" y="2412323"/>
                        <a:ext cx="2519501" cy="11839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69EE1DF-D06F-4AD1-A3DC-84FA42B6CD37}"/>
              </a:ext>
            </a:extLst>
          </p:cNvPr>
          <p:cNvSpPr txBox="1"/>
          <p:nvPr/>
        </p:nvSpPr>
        <p:spPr>
          <a:xfrm>
            <a:off x="6291549" y="1245825"/>
            <a:ext cx="611344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b="1" i="1" baseline="-25000" dirty="0" err="1">
                <a:latin typeface="Symbol" panose="05050102010706020507" pitchFamily="18" charset="2"/>
                <a:cs typeface="Arial" panose="020B0604020202020204" pitchFamily="34" charset="0"/>
              </a:rPr>
              <a:t>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the sum of current mismatches of several current mirror </a:t>
            </a:r>
          </a:p>
        </p:txBody>
      </p:sp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078779A8-A938-4B0E-A34C-6D4F1FA834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9637681"/>
              </p:ext>
            </p:extLst>
          </p:nvPr>
        </p:nvGraphicFramePr>
        <p:xfrm>
          <a:off x="9417708" y="2890151"/>
          <a:ext cx="1780907" cy="1036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49160" imgH="431640" progId="Equation.DSMT4">
                  <p:embed/>
                </p:oleObj>
              </mc:Choice>
              <mc:Fallback>
                <p:oleObj name="Equation" r:id="rId10" imgW="749160" imgH="43164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078779A8-A938-4B0E-A34C-6D4F1FA8348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7708" y="2890151"/>
                        <a:ext cx="1780907" cy="10360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F0179DB-2DDB-43B1-A6EA-49BFFB0F1A59}"/>
              </a:ext>
            </a:extLst>
          </p:cNvPr>
          <p:cNvSpPr txBox="1"/>
          <p:nvPr/>
        </p:nvSpPr>
        <p:spPr>
          <a:xfrm>
            <a:off x="8950258" y="2470170"/>
            <a:ext cx="2715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a current mirror: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2F7D2DC-EB53-453F-A5EF-C2CE54208357}"/>
              </a:ext>
            </a:extLst>
          </p:cNvPr>
          <p:cNvSpPr txBox="1"/>
          <p:nvPr/>
        </p:nvSpPr>
        <p:spPr>
          <a:xfrm>
            <a:off x="838200" y="4073340"/>
            <a:ext cx="9813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the output current of one of the several mirror that contribute to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 err="1">
                <a:latin typeface="Symbol" panose="05050102010706020507" pitchFamily="18" charset="2"/>
                <a:cs typeface="Arial" panose="020B0604020202020204" pitchFamily="34" charset="0"/>
              </a:rPr>
              <a:t>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C1655CC4-97DD-4065-B432-A4D79BE0F1F9}"/>
              </a:ext>
            </a:extLst>
          </p:cNvPr>
          <p:cNvCxnSpPr>
            <a:cxnSpLocks/>
          </p:cNvCxnSpPr>
          <p:nvPr/>
        </p:nvCxnSpPr>
        <p:spPr>
          <a:xfrm>
            <a:off x="7079763" y="2003825"/>
            <a:ext cx="322163" cy="527578"/>
          </a:xfrm>
          <a:prstGeom prst="straightConnector1">
            <a:avLst/>
          </a:prstGeom>
          <a:ln w="3175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7E9AA2CD-0287-4F45-BE3D-F7E30C5034F0}"/>
              </a:ext>
            </a:extLst>
          </p:cNvPr>
          <p:cNvCxnSpPr>
            <a:cxnSpLocks/>
          </p:cNvCxnSpPr>
          <p:nvPr/>
        </p:nvCxnSpPr>
        <p:spPr>
          <a:xfrm flipV="1">
            <a:off x="7095387" y="3506717"/>
            <a:ext cx="330047" cy="493036"/>
          </a:xfrm>
          <a:prstGeom prst="straightConnector1">
            <a:avLst/>
          </a:prstGeom>
          <a:ln w="3175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ggetto 25">
            <a:extLst>
              <a:ext uri="{FF2B5EF4-FFF2-40B4-BE49-F238E27FC236}">
                <a16:creationId xmlns:a16="http://schemas.microsoft.com/office/drawing/2014/main" id="{B53F92C7-71CD-4667-ADD8-21E560A370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2243699"/>
              </p:ext>
            </p:extLst>
          </p:nvPr>
        </p:nvGraphicFramePr>
        <p:xfrm>
          <a:off x="4318794" y="4819210"/>
          <a:ext cx="3554412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07880" imgH="431640" progId="Equation.DSMT4">
                  <p:embed/>
                </p:oleObj>
              </mc:Choice>
              <mc:Fallback>
                <p:oleObj name="Equation" r:id="rId12" imgW="1307880" imgH="431640" progId="Equation.DSMT4">
                  <p:embed/>
                  <p:pic>
                    <p:nvPicPr>
                      <p:cNvPr id="26" name="Oggetto 25">
                        <a:extLst>
                          <a:ext uri="{FF2B5EF4-FFF2-40B4-BE49-F238E27FC236}">
                            <a16:creationId xmlns:a16="http://schemas.microsoft.com/office/drawing/2014/main" id="{B53F92C7-71CD-4667-ADD8-21E560A370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794" y="4819210"/>
                        <a:ext cx="3554412" cy="1184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ggetto 27">
            <a:extLst>
              <a:ext uri="{FF2B5EF4-FFF2-40B4-BE49-F238E27FC236}">
                <a16:creationId xmlns:a16="http://schemas.microsoft.com/office/drawing/2014/main" id="{B5C32E02-21BF-4F02-8F24-279F093EC1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1814220"/>
              </p:ext>
            </p:extLst>
          </p:nvPr>
        </p:nvGraphicFramePr>
        <p:xfrm>
          <a:off x="8050006" y="4442739"/>
          <a:ext cx="1103313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06080" imgH="393480" progId="Equation.DSMT4">
                  <p:embed/>
                </p:oleObj>
              </mc:Choice>
              <mc:Fallback>
                <p:oleObj name="Equation" r:id="rId14" imgW="406080" imgH="393480" progId="Equation.DSMT4">
                  <p:embed/>
                  <p:pic>
                    <p:nvPicPr>
                      <p:cNvPr id="28" name="Oggetto 27">
                        <a:extLst>
                          <a:ext uri="{FF2B5EF4-FFF2-40B4-BE49-F238E27FC236}">
                            <a16:creationId xmlns:a16="http://schemas.microsoft.com/office/drawing/2014/main" id="{B5C32E02-21BF-4F02-8F24-279F093EC1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0006" y="4442739"/>
                        <a:ext cx="1103313" cy="1079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ggetto 28">
            <a:extLst>
              <a:ext uri="{FF2B5EF4-FFF2-40B4-BE49-F238E27FC236}">
                <a16:creationId xmlns:a16="http://schemas.microsoft.com/office/drawing/2014/main" id="{98F8B691-B247-4908-B59A-42C3D38A66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3009170"/>
              </p:ext>
            </p:extLst>
          </p:nvPr>
        </p:nvGraphicFramePr>
        <p:xfrm>
          <a:off x="4986338" y="5676900"/>
          <a:ext cx="620712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28600" imgH="203040" progId="Equation.DSMT4">
                  <p:embed/>
                </p:oleObj>
              </mc:Choice>
              <mc:Fallback>
                <p:oleObj name="Equation" r:id="rId16" imgW="228600" imgH="203040" progId="Equation.DSMT4">
                  <p:embed/>
                  <p:pic>
                    <p:nvPicPr>
                      <p:cNvPr id="29" name="Oggetto 28">
                        <a:extLst>
                          <a:ext uri="{FF2B5EF4-FFF2-40B4-BE49-F238E27FC236}">
                            <a16:creationId xmlns:a16="http://schemas.microsoft.com/office/drawing/2014/main" id="{98F8B691-B247-4908-B59A-42C3D38A66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6338" y="5676900"/>
                        <a:ext cx="620712" cy="5572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ggetto 29">
            <a:extLst>
              <a:ext uri="{FF2B5EF4-FFF2-40B4-BE49-F238E27FC236}">
                <a16:creationId xmlns:a16="http://schemas.microsoft.com/office/drawing/2014/main" id="{B02AC35D-91C7-4E3C-8949-C9E5240346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5985865"/>
              </p:ext>
            </p:extLst>
          </p:nvPr>
        </p:nvGraphicFramePr>
        <p:xfrm>
          <a:off x="4840738" y="4535005"/>
          <a:ext cx="1274763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469800" imgH="203040" progId="Equation.DSMT4">
                  <p:embed/>
                </p:oleObj>
              </mc:Choice>
              <mc:Fallback>
                <p:oleObj name="Equation" r:id="rId18" imgW="469800" imgH="203040" progId="Equation.DSMT4">
                  <p:embed/>
                  <p:pic>
                    <p:nvPicPr>
                      <p:cNvPr id="30" name="Oggetto 29">
                        <a:extLst>
                          <a:ext uri="{FF2B5EF4-FFF2-40B4-BE49-F238E27FC236}">
                            <a16:creationId xmlns:a16="http://schemas.microsoft.com/office/drawing/2014/main" id="{B02AC35D-91C7-4E3C-8949-C9E52403467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0738" y="4535005"/>
                        <a:ext cx="1274763" cy="5572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Connettore 2 30">
            <a:extLst>
              <a:ext uri="{FF2B5EF4-FFF2-40B4-BE49-F238E27FC236}">
                <a16:creationId xmlns:a16="http://schemas.microsoft.com/office/drawing/2014/main" id="{579AEE26-3147-4678-B6C2-C2EC48BBF059}"/>
              </a:ext>
            </a:extLst>
          </p:cNvPr>
          <p:cNvCxnSpPr>
            <a:cxnSpLocks/>
          </p:cNvCxnSpPr>
          <p:nvPr/>
        </p:nvCxnSpPr>
        <p:spPr>
          <a:xfrm flipV="1">
            <a:off x="5697196" y="5676510"/>
            <a:ext cx="251481" cy="302880"/>
          </a:xfrm>
          <a:prstGeom prst="straightConnector1">
            <a:avLst/>
          </a:prstGeom>
          <a:ln w="3175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>
            <a:extLst>
              <a:ext uri="{FF2B5EF4-FFF2-40B4-BE49-F238E27FC236}">
                <a16:creationId xmlns:a16="http://schemas.microsoft.com/office/drawing/2014/main" id="{C3A21A30-59FB-4328-8F12-C8FD55078DBD}"/>
              </a:ext>
            </a:extLst>
          </p:cNvPr>
          <p:cNvCxnSpPr>
            <a:cxnSpLocks/>
            <a:stCxn id="26" idx="0"/>
          </p:cNvCxnSpPr>
          <p:nvPr/>
        </p:nvCxnSpPr>
        <p:spPr>
          <a:xfrm>
            <a:off x="6096000" y="4819210"/>
            <a:ext cx="702512" cy="395635"/>
          </a:xfrm>
          <a:prstGeom prst="straightConnector1">
            <a:avLst/>
          </a:prstGeom>
          <a:ln w="3175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Oggetto 38">
            <a:extLst>
              <a:ext uri="{FF2B5EF4-FFF2-40B4-BE49-F238E27FC236}">
                <a16:creationId xmlns:a16="http://schemas.microsoft.com/office/drawing/2014/main" id="{331148EF-4CE7-4119-A1BA-FC64CACACA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5134062"/>
              </p:ext>
            </p:extLst>
          </p:nvPr>
        </p:nvGraphicFramePr>
        <p:xfrm>
          <a:off x="9485313" y="5189538"/>
          <a:ext cx="1276350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469800" imgH="203040" progId="Equation.DSMT4">
                  <p:embed/>
                </p:oleObj>
              </mc:Choice>
              <mc:Fallback>
                <p:oleObj name="Equation" r:id="rId20" imgW="469800" imgH="203040" progId="Equation.DSMT4">
                  <p:embed/>
                  <p:pic>
                    <p:nvPicPr>
                      <p:cNvPr id="39" name="Oggetto 38">
                        <a:extLst>
                          <a:ext uri="{FF2B5EF4-FFF2-40B4-BE49-F238E27FC236}">
                            <a16:creationId xmlns:a16="http://schemas.microsoft.com/office/drawing/2014/main" id="{331148EF-4CE7-4119-A1BA-FC64CACACA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85313" y="5189538"/>
                        <a:ext cx="1276350" cy="5572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C24A72FF-65B1-4125-BFF6-77B0697435CE}"/>
              </a:ext>
            </a:extLst>
          </p:cNvPr>
          <p:cNvSpPr txBox="1"/>
          <p:nvPr/>
        </p:nvSpPr>
        <p:spPr>
          <a:xfrm>
            <a:off x="1347455" y="5089659"/>
            <a:ext cx="2427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 an example:</a:t>
            </a:r>
          </a:p>
        </p:txBody>
      </p:sp>
      <p:sp>
        <p:nvSpPr>
          <p:cNvPr id="41" name="Rettangolo con angoli arrotondati 40">
            <a:extLst>
              <a:ext uri="{FF2B5EF4-FFF2-40B4-BE49-F238E27FC236}">
                <a16:creationId xmlns:a16="http://schemas.microsoft.com/office/drawing/2014/main" id="{685AA6A7-7B45-4D81-8A01-6768FCCC9FD7}"/>
              </a:ext>
            </a:extLst>
          </p:cNvPr>
          <p:cNvSpPr/>
          <p:nvPr/>
        </p:nvSpPr>
        <p:spPr>
          <a:xfrm>
            <a:off x="3335199" y="1204696"/>
            <a:ext cx="1005447" cy="1024769"/>
          </a:xfrm>
          <a:prstGeom prst="roundRect">
            <a:avLst>
              <a:gd name="adj" fmla="val 10750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0EDE511C-3427-4CFB-84A8-34E5EF2BF5AA}"/>
              </a:ext>
            </a:extLst>
          </p:cNvPr>
          <p:cNvSpPr txBox="1"/>
          <p:nvPr/>
        </p:nvSpPr>
        <p:spPr>
          <a:xfrm>
            <a:off x="105929" y="5724673"/>
            <a:ext cx="4910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possible gain of a folded cascode :</a:t>
            </a:r>
          </a:p>
        </p:txBody>
      </p:sp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A8F770ED-05CA-8FC7-1C76-34407640C9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6903163"/>
              </p:ext>
            </p:extLst>
          </p:nvPr>
        </p:nvGraphicFramePr>
        <p:xfrm>
          <a:off x="3516287" y="3163983"/>
          <a:ext cx="452437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90440" imgH="393480" progId="Equation.DSMT4">
                  <p:embed/>
                </p:oleObj>
              </mc:Choice>
              <mc:Fallback>
                <p:oleObj name="Equation" r:id="rId22" imgW="190440" imgH="39348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A8F770ED-05CA-8FC7-1C76-34407640C9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6287" y="3163983"/>
                        <a:ext cx="452437" cy="9445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2A4F5CB5-F2F1-4A25-B535-6B4B0684794C}"/>
              </a:ext>
            </a:extLst>
          </p:cNvPr>
          <p:cNvCxnSpPr>
            <a:cxnSpLocks/>
          </p:cNvCxnSpPr>
          <p:nvPr/>
        </p:nvCxnSpPr>
        <p:spPr>
          <a:xfrm flipV="1">
            <a:off x="3993476" y="3349798"/>
            <a:ext cx="373887" cy="217757"/>
          </a:xfrm>
          <a:prstGeom prst="straightConnector1">
            <a:avLst/>
          </a:prstGeom>
          <a:ln w="3175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024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1" grpId="0"/>
      <p:bldP spid="14" grpId="0"/>
      <p:bldP spid="16" grpId="0"/>
      <p:bldP spid="40" grpId="0"/>
      <p:bldP spid="41" grpId="0" animBg="1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A82042-0C37-4227-8BA5-548F85D62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Mode Stabilization 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1B4D22E-8E05-4F81-A279-85845F57B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EAFEB3C-1132-4DEE-8F4D-2EA72149E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BB1EE881-488C-444B-A37D-65A9FB3BEA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2084521"/>
              </p:ext>
            </p:extLst>
          </p:nvPr>
        </p:nvGraphicFramePr>
        <p:xfrm>
          <a:off x="3971925" y="1457325"/>
          <a:ext cx="3121025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30040" imgH="228600" progId="Equation.DSMT4">
                  <p:embed/>
                </p:oleObj>
              </mc:Choice>
              <mc:Fallback>
                <p:oleObj name="Equation" r:id="rId2" imgW="1130040" imgH="22860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BB1EE881-488C-444B-A37D-65A9FB3BEA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1925" y="1457325"/>
                        <a:ext cx="3121025" cy="6365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D0987925-FD9E-49AF-A0DC-78C18257CD07}"/>
              </a:ext>
            </a:extLst>
          </p:cNvPr>
          <p:cNvSpPr txBox="1"/>
          <p:nvPr/>
        </p:nvSpPr>
        <p:spPr>
          <a:xfrm>
            <a:off x="971694" y="2171328"/>
            <a:ext cx="92613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With the configuration that we have analyzed so far, the error in the common mode is too large for any practical application.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It is very likely that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error exceeds the supply voltage, meaning that in quiescent conditions,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both the outputs are saturated at either the upper or at the lower bound of the output range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1934C23-446D-4C8C-B935-05ECF60A923A}"/>
              </a:ext>
            </a:extLst>
          </p:cNvPr>
          <p:cNvSpPr txBox="1"/>
          <p:nvPr/>
        </p:nvSpPr>
        <p:spPr>
          <a:xfrm>
            <a:off x="971694" y="4477175"/>
            <a:ext cx="99645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circuit that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stabilizes the output common mode voltage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to a value close to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CMO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is required.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circuit is called Common Mode Feed-Back loop, or simply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CMFB</a:t>
            </a:r>
          </a:p>
        </p:txBody>
      </p:sp>
    </p:spTree>
    <p:extLst>
      <p:ext uri="{BB962C8B-B14F-4D97-AF65-F5344CB8AC3E}">
        <p14:creationId xmlns:p14="http://schemas.microsoft.com/office/powerpoint/2010/main" val="366725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EBF3E3D2-B09F-4C67-B92C-5805B9990557}"/>
              </a:ext>
            </a:extLst>
          </p:cNvPr>
          <p:cNvSpPr/>
          <p:nvPr/>
        </p:nvSpPr>
        <p:spPr>
          <a:xfrm>
            <a:off x="3482525" y="1038779"/>
            <a:ext cx="1376237" cy="4290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739E056-FB86-4D2D-8FD7-8D018E74F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7255"/>
            <a:ext cx="10515600" cy="662397"/>
          </a:xfrm>
        </p:spPr>
        <p:txBody>
          <a:bodyPr/>
          <a:lstStyle/>
          <a:p>
            <a:r>
              <a:rPr lang="en-US" dirty="0"/>
              <a:t>CMFB: the principle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E7217FD-A360-407D-AEF1-3BBAB7D74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611382F-567D-4178-BECB-C419AAF40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7C4C788B-D29A-4061-83C9-16DE485A84F1}"/>
              </a:ext>
            </a:extLst>
          </p:cNvPr>
          <p:cNvSpPr/>
          <p:nvPr/>
        </p:nvSpPr>
        <p:spPr>
          <a:xfrm>
            <a:off x="5276206" y="3048165"/>
            <a:ext cx="2823064" cy="58640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99A96C1E-DB75-48DA-AB4C-FB92E4916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3394" y="679652"/>
            <a:ext cx="7605876" cy="4535243"/>
          </a:xfrm>
          <a:prstGeom prst="rect">
            <a:avLst/>
          </a:prstGeom>
        </p:spPr>
      </p:pic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D8AAD2EA-3C3F-4516-8ADC-E32D845ACF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4260460"/>
              </p:ext>
            </p:extLst>
          </p:nvPr>
        </p:nvGraphicFramePr>
        <p:xfrm>
          <a:off x="7746604" y="1878327"/>
          <a:ext cx="630237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8600" imgH="228600" progId="Equation.DSMT4">
                  <p:embed/>
                </p:oleObj>
              </mc:Choice>
              <mc:Fallback>
                <p:oleObj name="Equation" r:id="rId4" imgW="228600" imgH="2286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D8AAD2EA-3C3F-4516-8ADC-E32D845ACF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6604" y="1878327"/>
                        <a:ext cx="630237" cy="635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C563E277-CD51-4B8B-AF36-53C2A743CE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8090126"/>
              </p:ext>
            </p:extLst>
          </p:nvPr>
        </p:nvGraphicFramePr>
        <p:xfrm>
          <a:off x="7351997" y="634501"/>
          <a:ext cx="874713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17160" imgH="228600" progId="Equation.DSMT4">
                  <p:embed/>
                </p:oleObj>
              </mc:Choice>
              <mc:Fallback>
                <p:oleObj name="Equation" r:id="rId6" imgW="317160" imgH="2286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C563E277-CD51-4B8B-AF36-53C2A743CE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1997" y="634501"/>
                        <a:ext cx="874713" cy="635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59BACB90-2845-412B-ADFF-B573E2D58BD4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 flipV="1">
            <a:off x="6739206" y="1042531"/>
            <a:ext cx="714375" cy="733425"/>
          </a:xfrm>
          <a:prstGeom prst="rect">
            <a:avLst/>
          </a:prstGeom>
        </p:spPr>
      </p:pic>
      <p:sp>
        <p:nvSpPr>
          <p:cNvPr id="15" name="Figura a mano libera: forma 14">
            <a:extLst>
              <a:ext uri="{FF2B5EF4-FFF2-40B4-BE49-F238E27FC236}">
                <a16:creationId xmlns:a16="http://schemas.microsoft.com/office/drawing/2014/main" id="{BBF52A29-6984-4E6E-9119-B58371A90B96}"/>
              </a:ext>
            </a:extLst>
          </p:cNvPr>
          <p:cNvSpPr/>
          <p:nvPr/>
        </p:nvSpPr>
        <p:spPr>
          <a:xfrm>
            <a:off x="4978401" y="1206849"/>
            <a:ext cx="1790148" cy="260994"/>
          </a:xfrm>
          <a:custGeom>
            <a:avLst/>
            <a:gdLst>
              <a:gd name="connsiteX0" fmla="*/ 2370667 w 2370667"/>
              <a:gd name="connsiteY0" fmla="*/ 287866 h 287866"/>
              <a:gd name="connsiteX1" fmla="*/ 2108200 w 2370667"/>
              <a:gd name="connsiteY1" fmla="*/ 262466 h 287866"/>
              <a:gd name="connsiteX2" fmla="*/ 1701800 w 2370667"/>
              <a:gd name="connsiteY2" fmla="*/ 169333 h 287866"/>
              <a:gd name="connsiteX3" fmla="*/ 1016000 w 2370667"/>
              <a:gd name="connsiteY3" fmla="*/ 42333 h 287866"/>
              <a:gd name="connsiteX4" fmla="*/ 0 w 2370667"/>
              <a:gd name="connsiteY4" fmla="*/ 0 h 28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0667" h="287866">
                <a:moveTo>
                  <a:pt x="2370667" y="287866"/>
                </a:moveTo>
                <a:cubicBezTo>
                  <a:pt x="2295172" y="285043"/>
                  <a:pt x="2219678" y="282221"/>
                  <a:pt x="2108200" y="262466"/>
                </a:cubicBezTo>
                <a:cubicBezTo>
                  <a:pt x="1996722" y="242711"/>
                  <a:pt x="1883833" y="206022"/>
                  <a:pt x="1701800" y="169333"/>
                </a:cubicBezTo>
                <a:cubicBezTo>
                  <a:pt x="1519767" y="132644"/>
                  <a:pt x="1299633" y="70555"/>
                  <a:pt x="1016000" y="42333"/>
                </a:cubicBezTo>
                <a:cubicBezTo>
                  <a:pt x="732367" y="14111"/>
                  <a:pt x="366183" y="7055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2ADC1B5-BDF2-40D1-AB75-F1B8D8A4655A}"/>
              </a:ext>
            </a:extLst>
          </p:cNvPr>
          <p:cNvSpPr txBox="1"/>
          <p:nvPr/>
        </p:nvSpPr>
        <p:spPr>
          <a:xfrm>
            <a:off x="8504281" y="1120676"/>
            <a:ext cx="37586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CMFB circuit, calculates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oc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compares it with the target value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CMO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adjust one of the bias currents (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or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to make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oc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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CMO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Oggetto 17">
            <a:extLst>
              <a:ext uri="{FF2B5EF4-FFF2-40B4-BE49-F238E27FC236}">
                <a16:creationId xmlns:a16="http://schemas.microsoft.com/office/drawing/2014/main" id="{15E715BB-7633-4F8C-A222-F0DF2B91B8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9542116"/>
              </p:ext>
            </p:extLst>
          </p:nvPr>
        </p:nvGraphicFramePr>
        <p:xfrm>
          <a:off x="7847013" y="4270375"/>
          <a:ext cx="4208462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638000" imgH="253800" progId="Equation.DSMT4">
                  <p:embed/>
                </p:oleObj>
              </mc:Choice>
              <mc:Fallback>
                <p:oleObj name="Equation" r:id="rId10" imgW="1638000" imgH="253800" progId="Equation.DSMT4">
                  <p:embed/>
                  <p:pic>
                    <p:nvPicPr>
                      <p:cNvPr id="18" name="Oggetto 17">
                        <a:extLst>
                          <a:ext uri="{FF2B5EF4-FFF2-40B4-BE49-F238E27FC236}">
                            <a16:creationId xmlns:a16="http://schemas.microsoft.com/office/drawing/2014/main" id="{15E715BB-7633-4F8C-A222-F0DF2B91B8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7013" y="4270375"/>
                        <a:ext cx="4208462" cy="6556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Figura a mano libera: forma 20">
            <a:extLst>
              <a:ext uri="{FF2B5EF4-FFF2-40B4-BE49-F238E27FC236}">
                <a16:creationId xmlns:a16="http://schemas.microsoft.com/office/drawing/2014/main" id="{F855553D-ED48-4FE7-8301-D8F9E02FDACA}"/>
              </a:ext>
            </a:extLst>
          </p:cNvPr>
          <p:cNvSpPr/>
          <p:nvPr/>
        </p:nvSpPr>
        <p:spPr>
          <a:xfrm>
            <a:off x="8039100" y="2438400"/>
            <a:ext cx="98827" cy="622300"/>
          </a:xfrm>
          <a:custGeom>
            <a:avLst/>
            <a:gdLst>
              <a:gd name="connsiteX0" fmla="*/ 0 w 98827"/>
              <a:gd name="connsiteY0" fmla="*/ 622300 h 622300"/>
              <a:gd name="connsiteX1" fmla="*/ 88900 w 98827"/>
              <a:gd name="connsiteY1" fmla="*/ 495300 h 622300"/>
              <a:gd name="connsiteX2" fmla="*/ 95250 w 98827"/>
              <a:gd name="connsiteY2" fmla="*/ 368300 h 622300"/>
              <a:gd name="connsiteX3" fmla="*/ 76200 w 98827"/>
              <a:gd name="connsiteY3" fmla="*/ 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827" h="622300">
                <a:moveTo>
                  <a:pt x="0" y="622300"/>
                </a:moveTo>
                <a:cubicBezTo>
                  <a:pt x="36512" y="579966"/>
                  <a:pt x="73025" y="537633"/>
                  <a:pt x="88900" y="495300"/>
                </a:cubicBezTo>
                <a:cubicBezTo>
                  <a:pt x="104775" y="452967"/>
                  <a:pt x="97367" y="450850"/>
                  <a:pt x="95250" y="368300"/>
                </a:cubicBezTo>
                <a:cubicBezTo>
                  <a:pt x="93133" y="285750"/>
                  <a:pt x="84666" y="142875"/>
                  <a:pt x="76200" y="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igura a mano libera: forma 21">
            <a:extLst>
              <a:ext uri="{FF2B5EF4-FFF2-40B4-BE49-F238E27FC236}">
                <a16:creationId xmlns:a16="http://schemas.microsoft.com/office/drawing/2014/main" id="{B35F5C90-12C4-491D-B44D-13EAD8B128EF}"/>
              </a:ext>
            </a:extLst>
          </p:cNvPr>
          <p:cNvSpPr/>
          <p:nvPr/>
        </p:nvSpPr>
        <p:spPr>
          <a:xfrm>
            <a:off x="7432040" y="1752600"/>
            <a:ext cx="275907" cy="274320"/>
          </a:xfrm>
          <a:custGeom>
            <a:avLst/>
            <a:gdLst>
              <a:gd name="connsiteX0" fmla="*/ 345440 w 345440"/>
              <a:gd name="connsiteY0" fmla="*/ 299720 h 299720"/>
              <a:gd name="connsiteX1" fmla="*/ 198120 w 345440"/>
              <a:gd name="connsiteY1" fmla="*/ 162560 h 299720"/>
              <a:gd name="connsiteX2" fmla="*/ 0 w 345440"/>
              <a:gd name="connsiteY2" fmla="*/ 0 h 299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440" h="299720">
                <a:moveTo>
                  <a:pt x="345440" y="299720"/>
                </a:moveTo>
                <a:cubicBezTo>
                  <a:pt x="300566" y="256116"/>
                  <a:pt x="255693" y="212513"/>
                  <a:pt x="198120" y="162560"/>
                </a:cubicBezTo>
                <a:cubicBezTo>
                  <a:pt x="140547" y="112607"/>
                  <a:pt x="70273" y="5630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493BEC44-6BC6-440D-93F8-7FE4B4CE5C68}"/>
              </a:ext>
            </a:extLst>
          </p:cNvPr>
          <p:cNvSpPr txBox="1"/>
          <p:nvPr/>
        </p:nvSpPr>
        <p:spPr>
          <a:xfrm>
            <a:off x="7879222" y="5327260"/>
            <a:ext cx="3777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Generic transconductance</a:t>
            </a:r>
          </a:p>
        </p:txBody>
      </p: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2875BED5-8CDB-431A-9F1F-0E0583210A55}"/>
              </a:ext>
            </a:extLst>
          </p:cNvPr>
          <p:cNvCxnSpPr>
            <a:cxnSpLocks/>
          </p:cNvCxnSpPr>
          <p:nvPr/>
        </p:nvCxnSpPr>
        <p:spPr>
          <a:xfrm flipV="1">
            <a:off x="9437781" y="4871231"/>
            <a:ext cx="330047" cy="493036"/>
          </a:xfrm>
          <a:prstGeom prst="straightConnector1">
            <a:avLst/>
          </a:prstGeom>
          <a:ln w="3175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D6342CF7-40E9-4CD3-96E2-826B37B7116A}"/>
              </a:ext>
            </a:extLst>
          </p:cNvPr>
          <p:cNvSpPr txBox="1"/>
          <p:nvPr/>
        </p:nvSpPr>
        <p:spPr>
          <a:xfrm>
            <a:off x="1192325" y="1467843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M13</a:t>
            </a:r>
          </a:p>
        </p:txBody>
      </p:sp>
    </p:spTree>
    <p:extLst>
      <p:ext uri="{BB962C8B-B14F-4D97-AF65-F5344CB8AC3E}">
        <p14:creationId xmlns:p14="http://schemas.microsoft.com/office/powerpoint/2010/main" val="386034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15" grpId="0" animBg="1"/>
      <p:bldP spid="21" grpId="0" animBg="1"/>
      <p:bldP spid="22" grpId="0" animBg="1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4A2B023-C04A-49B6-8AC7-D99616CAE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B4D1CA2-0F1C-4136-BBBF-F38C384B2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68C019F4-08C3-490E-B75C-BB8A9C608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7255"/>
            <a:ext cx="10515600" cy="662397"/>
          </a:xfrm>
        </p:spPr>
        <p:txBody>
          <a:bodyPr/>
          <a:lstStyle/>
          <a:p>
            <a:r>
              <a:rPr lang="en-US" dirty="0"/>
              <a:t>CMFB: the effect</a:t>
            </a:r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A3952AC8-45E2-466F-847F-2F7BBE81CC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5172435"/>
              </p:ext>
            </p:extLst>
          </p:nvPr>
        </p:nvGraphicFramePr>
        <p:xfrm>
          <a:off x="446172" y="974850"/>
          <a:ext cx="4405312" cy="196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14320" imgH="761760" progId="Equation.DSMT4">
                  <p:embed/>
                </p:oleObj>
              </mc:Choice>
              <mc:Fallback>
                <p:oleObj name="Equation" r:id="rId2" imgW="1714320" imgH="76176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A3952AC8-45E2-466F-847F-2F7BBE81CC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172" y="974850"/>
                        <a:ext cx="4405312" cy="1965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61E5FA4D-3A45-4A56-BAB9-E2D7879990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0415187"/>
              </p:ext>
            </p:extLst>
          </p:nvPr>
        </p:nvGraphicFramePr>
        <p:xfrm>
          <a:off x="2832100" y="2471738"/>
          <a:ext cx="6527800" cy="102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68400" imgH="431640" progId="Equation.DSMT4">
                  <p:embed/>
                </p:oleObj>
              </mc:Choice>
              <mc:Fallback>
                <p:oleObj name="Equation" r:id="rId4" imgW="2768400" imgH="43164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61E5FA4D-3A45-4A56-BAB9-E2D7879990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2100" y="2471738"/>
                        <a:ext cx="6527800" cy="10239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48640CD0-91B7-4B20-AA4F-61A78E7170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6122281"/>
              </p:ext>
            </p:extLst>
          </p:nvPr>
        </p:nvGraphicFramePr>
        <p:xfrm>
          <a:off x="2012950" y="3525838"/>
          <a:ext cx="8443913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581280" imgH="431640" progId="Equation.DSMT4">
                  <p:embed/>
                </p:oleObj>
              </mc:Choice>
              <mc:Fallback>
                <p:oleObj name="Equation" r:id="rId6" imgW="3581280" imgH="43164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48640CD0-91B7-4B20-AA4F-61A78E7170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2950" y="3525838"/>
                        <a:ext cx="8443913" cy="1025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72D40D8B-DA73-4600-8164-4FFF37A3BD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2330403"/>
              </p:ext>
            </p:extLst>
          </p:nvPr>
        </p:nvGraphicFramePr>
        <p:xfrm>
          <a:off x="5728463" y="1024145"/>
          <a:ext cx="2867025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95280" imgH="393480" progId="Equation.DSMT4">
                  <p:embed/>
                </p:oleObj>
              </mc:Choice>
              <mc:Fallback>
                <p:oleObj name="Equation" r:id="rId8" imgW="1295280" imgH="39348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72D40D8B-DA73-4600-8164-4FFF37A3BDF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8463" y="1024145"/>
                        <a:ext cx="2867025" cy="8715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ED4F507C-FA28-4E5F-9DDD-914ADB5F4E03}"/>
              </a:ext>
            </a:extLst>
          </p:cNvPr>
          <p:cNvCxnSpPr/>
          <p:nvPr/>
        </p:nvCxnSpPr>
        <p:spPr>
          <a:xfrm>
            <a:off x="4667003" y="4310743"/>
            <a:ext cx="5462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22E79C85-7195-48D6-A6F3-5AE7CA2A65FC}"/>
              </a:ext>
            </a:extLst>
          </p:cNvPr>
          <p:cNvCxnSpPr/>
          <p:nvPr/>
        </p:nvCxnSpPr>
        <p:spPr>
          <a:xfrm>
            <a:off x="8049223" y="4550582"/>
            <a:ext cx="5462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241C5E5C-6E7A-4B10-A7BD-D4AE7E5660F8}"/>
              </a:ext>
            </a:extLst>
          </p:cNvPr>
          <p:cNvCxnSpPr/>
          <p:nvPr/>
        </p:nvCxnSpPr>
        <p:spPr>
          <a:xfrm>
            <a:off x="9010443" y="4327283"/>
            <a:ext cx="5462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F0C8A7A9-BC45-4EDD-9CCF-A88F99C6D7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4195959"/>
              </p:ext>
            </p:extLst>
          </p:nvPr>
        </p:nvGraphicFramePr>
        <p:xfrm>
          <a:off x="3330575" y="4595813"/>
          <a:ext cx="5808663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463480" imgH="279360" progId="Equation.DSMT4">
                  <p:embed/>
                </p:oleObj>
              </mc:Choice>
              <mc:Fallback>
                <p:oleObj name="Equation" r:id="rId10" imgW="2463480" imgH="279360" progId="Equation.DSMT4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F0C8A7A9-BC45-4EDD-9CCF-A88F99C6D7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0575" y="4595813"/>
                        <a:ext cx="5808663" cy="663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ggetto 17">
            <a:extLst>
              <a:ext uri="{FF2B5EF4-FFF2-40B4-BE49-F238E27FC236}">
                <a16:creationId xmlns:a16="http://schemas.microsoft.com/office/drawing/2014/main" id="{73484AE5-5ACB-49EB-98A0-A4A1A8BBE5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0244732"/>
              </p:ext>
            </p:extLst>
          </p:nvPr>
        </p:nvGraphicFramePr>
        <p:xfrm>
          <a:off x="3152775" y="5422900"/>
          <a:ext cx="6167438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616120" imgH="241200" progId="Equation.DSMT4">
                  <p:embed/>
                </p:oleObj>
              </mc:Choice>
              <mc:Fallback>
                <p:oleObj name="Equation" r:id="rId12" imgW="2616120" imgH="241200" progId="Equation.DSMT4">
                  <p:embed/>
                  <p:pic>
                    <p:nvPicPr>
                      <p:cNvPr id="18" name="Oggetto 17">
                        <a:extLst>
                          <a:ext uri="{FF2B5EF4-FFF2-40B4-BE49-F238E27FC236}">
                            <a16:creationId xmlns:a16="http://schemas.microsoft.com/office/drawing/2014/main" id="{73484AE5-5ACB-49EB-98A0-A4A1A8BBE5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2775" y="5422900"/>
                        <a:ext cx="6167438" cy="573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152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57CA8F-DB7B-46F0-BFD7-737119951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CMFB: the effect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38D4427-C462-4817-8398-7351BAACD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D5D38F0-273F-49C6-B309-4245AAA56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523ACD19-43FF-4255-9A73-F917B74ED9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3184331"/>
              </p:ext>
            </p:extLst>
          </p:nvPr>
        </p:nvGraphicFramePr>
        <p:xfrm>
          <a:off x="981125" y="1068161"/>
          <a:ext cx="6167438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16120" imgH="241200" progId="Equation.DSMT4">
                  <p:embed/>
                </p:oleObj>
              </mc:Choice>
              <mc:Fallback>
                <p:oleObj name="Equation" r:id="rId2" imgW="2616120" imgH="24120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523ACD19-43FF-4255-9A73-F917B74ED9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1125" y="1068161"/>
                        <a:ext cx="6167438" cy="573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6DB6420D-7735-4867-8FF5-0C9C94124F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2241574"/>
              </p:ext>
            </p:extLst>
          </p:nvPr>
        </p:nvGraphicFramePr>
        <p:xfrm>
          <a:off x="946942" y="1834161"/>
          <a:ext cx="598805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39800" imgH="279360" progId="Equation.DSMT4">
                  <p:embed/>
                </p:oleObj>
              </mc:Choice>
              <mc:Fallback>
                <p:oleObj name="Equation" r:id="rId4" imgW="2539800" imgH="27936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6DB6420D-7735-4867-8FF5-0C9C94124F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6942" y="1834161"/>
                        <a:ext cx="5988050" cy="663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8F89071F-3F4D-442D-8201-8BF6678ACB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3116918"/>
              </p:ext>
            </p:extLst>
          </p:nvPr>
        </p:nvGraphicFramePr>
        <p:xfrm>
          <a:off x="8103706" y="1164321"/>
          <a:ext cx="3562350" cy="111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11280" imgH="469800" progId="Equation.DSMT4">
                  <p:embed/>
                </p:oleObj>
              </mc:Choice>
              <mc:Fallback>
                <p:oleObj name="Equation" r:id="rId6" imgW="1511280" imgH="4698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8F89071F-3F4D-442D-8201-8BF6678ACB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3706" y="1164321"/>
                        <a:ext cx="3562350" cy="11160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8473CC53-91BA-441D-AFE5-98BF89FD6A2D}"/>
              </a:ext>
            </a:extLst>
          </p:cNvPr>
          <p:cNvSpPr txBox="1"/>
          <p:nvPr/>
        </p:nvSpPr>
        <p:spPr>
          <a:xfrm>
            <a:off x="1130040" y="2590705"/>
            <a:ext cx="72026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g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* is of the same order of g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m1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then the product g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*R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of the same order as  A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dd</a:t>
            </a:r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4C205EED-D50F-4106-858E-160EF1D1FF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7420888"/>
              </p:ext>
            </p:extLst>
          </p:nvPr>
        </p:nvGraphicFramePr>
        <p:xfrm>
          <a:off x="8766615" y="2844578"/>
          <a:ext cx="1706563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23600" imgH="241200" progId="Equation.DSMT4">
                  <p:embed/>
                </p:oleObj>
              </mc:Choice>
              <mc:Fallback>
                <p:oleObj name="Equation" r:id="rId8" imgW="723600" imgH="2412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4C205EED-D50F-4106-858E-160EF1D1FF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6615" y="2844578"/>
                        <a:ext cx="1706563" cy="5730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BB29F637-BFCF-4821-9834-5D816B11A2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3096812"/>
              </p:ext>
            </p:extLst>
          </p:nvPr>
        </p:nvGraphicFramePr>
        <p:xfrm>
          <a:off x="1165277" y="3771726"/>
          <a:ext cx="2693987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3000" imgH="431640" progId="Equation.DSMT4">
                  <p:embed/>
                </p:oleObj>
              </mc:Choice>
              <mc:Fallback>
                <p:oleObj name="Equation" r:id="rId10" imgW="1143000" imgH="43164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BB29F637-BFCF-4821-9834-5D816B11A2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5277" y="3771726"/>
                        <a:ext cx="2693987" cy="1025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E0753B50-783D-4413-A185-52C48EF9FA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5482136"/>
              </p:ext>
            </p:extLst>
          </p:nvPr>
        </p:nvGraphicFramePr>
        <p:xfrm>
          <a:off x="1165277" y="4872143"/>
          <a:ext cx="1350911" cy="1064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83920" imgH="457200" progId="Equation.DSMT4">
                  <p:embed/>
                </p:oleObj>
              </mc:Choice>
              <mc:Fallback>
                <p:oleObj name="Equation" r:id="rId12" imgW="583920" imgH="4572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E0753B50-783D-4413-A185-52C48EF9FA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5277" y="4872143"/>
                        <a:ext cx="1350911" cy="10645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3C1E3009-650A-47FF-844D-72919F7D9C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2183407"/>
              </p:ext>
            </p:extLst>
          </p:nvPr>
        </p:nvGraphicFramePr>
        <p:xfrm>
          <a:off x="2856706" y="5114540"/>
          <a:ext cx="2784475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180800" imgH="431640" progId="Equation.DSMT4">
                  <p:embed/>
                </p:oleObj>
              </mc:Choice>
              <mc:Fallback>
                <p:oleObj name="Equation" r:id="rId14" imgW="1180800" imgH="43164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3C1E3009-650A-47FF-844D-72919F7D9C2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6706" y="5114540"/>
                        <a:ext cx="2784475" cy="1025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66457B68-9F22-4F17-B23C-F24E48D23D67}"/>
              </a:ext>
            </a:extLst>
          </p:cNvPr>
          <p:cNvSpPr/>
          <p:nvPr/>
        </p:nvSpPr>
        <p:spPr>
          <a:xfrm>
            <a:off x="5140492" y="5145644"/>
            <a:ext cx="500689" cy="1024769"/>
          </a:xfrm>
          <a:prstGeom prst="roundRect">
            <a:avLst>
              <a:gd name="adj" fmla="val 10750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DC8C382-ED59-43F7-8F58-6B37C1F842EC}"/>
              </a:ext>
            </a:extLst>
          </p:cNvPr>
          <p:cNvSpPr txBox="1"/>
          <p:nvPr/>
        </p:nvSpPr>
        <p:spPr>
          <a:xfrm>
            <a:off x="4248943" y="3662066"/>
            <a:ext cx="53720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Again, this is the ratio of one current mismatch (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 err="1">
                <a:latin typeface="Symbol" panose="05050102010706020507" pitchFamily="18" charset="2"/>
                <a:cs typeface="Arial" panose="020B0604020202020204" pitchFamily="34" charset="0"/>
              </a:rPr>
              <a:t>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over a full current (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*). We expect this ratio to be &lt;&lt; 1 </a:t>
            </a:r>
          </a:p>
        </p:txBody>
      </p:sp>
      <p:sp>
        <p:nvSpPr>
          <p:cNvPr id="16" name="Freccia a destra 15">
            <a:extLst>
              <a:ext uri="{FF2B5EF4-FFF2-40B4-BE49-F238E27FC236}">
                <a16:creationId xmlns:a16="http://schemas.microsoft.com/office/drawing/2014/main" id="{E2705399-EA55-48DE-A173-47399BD3EABC}"/>
              </a:ext>
            </a:extLst>
          </p:cNvPr>
          <p:cNvSpPr/>
          <p:nvPr/>
        </p:nvSpPr>
        <p:spPr>
          <a:xfrm>
            <a:off x="8103706" y="3013366"/>
            <a:ext cx="506894" cy="41563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8E0FB675-33A3-44A8-A984-47B0AF5298E0}"/>
              </a:ext>
            </a:extLst>
          </p:cNvPr>
          <p:cNvSpPr txBox="1"/>
          <p:nvPr/>
        </p:nvSpPr>
        <p:spPr>
          <a:xfrm>
            <a:off x="6109765" y="4939736"/>
            <a:ext cx="48037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With the introduction of the CMFB, the error decreases from several Volt to a few mV</a:t>
            </a:r>
          </a:p>
        </p:txBody>
      </p:sp>
    </p:spTree>
    <p:extLst>
      <p:ext uri="{BB962C8B-B14F-4D97-AF65-F5344CB8AC3E}">
        <p14:creationId xmlns:p14="http://schemas.microsoft.com/office/powerpoint/2010/main" val="369378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animBg="1"/>
      <p:bldP spid="15" grpId="0"/>
      <p:bldP spid="16" grpId="0" animBg="1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49A43A-5EEB-48F9-904F-F09D8D6F8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6824"/>
            <a:ext cx="10515600" cy="662397"/>
          </a:xfrm>
        </p:spPr>
        <p:txBody>
          <a:bodyPr/>
          <a:lstStyle/>
          <a:p>
            <a:r>
              <a:rPr lang="en-US" dirty="0"/>
              <a:t>A first idea to obtain the CMFB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14A9BA6-0533-4649-BC33-43E649550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A55270D-0FFB-45F8-B6B8-EB2E855BF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F8E92288-EEDF-4502-9289-38EBB591D2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1011942"/>
              </p:ext>
            </p:extLst>
          </p:nvPr>
        </p:nvGraphicFramePr>
        <p:xfrm>
          <a:off x="838200" y="901925"/>
          <a:ext cx="4143208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12900" imgH="241300" progId="Equation.DSMT4">
                  <p:embed/>
                </p:oleObj>
              </mc:Choice>
              <mc:Fallback>
                <p:oleObj name="Equation" r:id="rId2" imgW="1612900" imgH="24130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F8E92288-EEDF-4502-9289-38EBB591D2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901925"/>
                        <a:ext cx="4143208" cy="622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DC1E75DC-82B1-4835-A89F-F71D5202EC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2050328"/>
              </p:ext>
            </p:extLst>
          </p:nvPr>
        </p:nvGraphicFramePr>
        <p:xfrm>
          <a:off x="6238875" y="725538"/>
          <a:ext cx="4468813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39880" imgH="393480" progId="Equation.DSMT4">
                  <p:embed/>
                </p:oleObj>
              </mc:Choice>
              <mc:Fallback>
                <p:oleObj name="Equation" r:id="rId4" imgW="1739880" imgH="39348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DC1E75DC-82B1-4835-A89F-F71D5202EC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8875" y="725538"/>
                        <a:ext cx="4468813" cy="1016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4CAF2468-B37B-4EEF-A177-E9A3D36184FD}"/>
              </a:ext>
            </a:extLst>
          </p:cNvPr>
          <p:cNvSpPr txBox="1"/>
          <p:nvPr/>
        </p:nvSpPr>
        <p:spPr>
          <a:xfrm>
            <a:off x="6238875" y="1667504"/>
            <a:ext cx="52546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This is OK, but we need to produce V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oc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A resistor network can be used, but this load the amplifier, reducing the gain dramatically.  </a:t>
            </a:r>
          </a:p>
        </p:txBody>
      </p:sp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25A15331-B5AC-43CB-9D2C-BC00B57C01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26131" y="2662644"/>
            <a:ext cx="2763114" cy="1037625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D2DDC2A-9D91-4DE6-9D9F-1E26C815A999}"/>
              </a:ext>
            </a:extLst>
          </p:cNvPr>
          <p:cNvSpPr txBox="1"/>
          <p:nvPr/>
        </p:nvSpPr>
        <p:spPr>
          <a:xfrm>
            <a:off x="9001954" y="4397619"/>
            <a:ext cx="34114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Applicable only when a resistor across the output terminals was already  included in the design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(e.g. in in-amps)</a:t>
            </a:r>
          </a:p>
        </p:txBody>
      </p:sp>
      <p:pic>
        <p:nvPicPr>
          <p:cNvPr id="13" name="Elemento grafico 12">
            <a:extLst>
              <a:ext uri="{FF2B5EF4-FFF2-40B4-BE49-F238E27FC236}">
                <a16:creationId xmlns:a16="http://schemas.microsoft.com/office/drawing/2014/main" id="{8F23A016-9552-4673-A134-705179B1D0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2825" y="1655833"/>
            <a:ext cx="8173845" cy="447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00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4D66B07C-D420-41C0-AC47-7ED476CE166B}"/>
              </a:ext>
            </a:extLst>
          </p:cNvPr>
          <p:cNvSpPr/>
          <p:nvPr/>
        </p:nvSpPr>
        <p:spPr>
          <a:xfrm>
            <a:off x="1574800" y="1993900"/>
            <a:ext cx="711200" cy="8255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63831C29-3C80-48D9-B9BE-40A7EF8DD6D3}"/>
              </a:ext>
            </a:extLst>
          </p:cNvPr>
          <p:cNvSpPr/>
          <p:nvPr/>
        </p:nvSpPr>
        <p:spPr>
          <a:xfrm>
            <a:off x="8022657" y="1454559"/>
            <a:ext cx="1309125" cy="8255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4DE65CC-D623-4246-B922-D5F659E32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6525"/>
            <a:ext cx="10515600" cy="662397"/>
          </a:xfrm>
        </p:spPr>
        <p:txBody>
          <a:bodyPr/>
          <a:lstStyle/>
          <a:p>
            <a:r>
              <a:rPr lang="en-US" dirty="0"/>
              <a:t>First solution: static CMFB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1457184-E0F5-4BDE-840A-24282C4EA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460555B-09A3-401E-8994-D1B2BD295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12E5FF0F-FCC4-4A06-9AA5-27D8CD7D7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4369" y="1576797"/>
            <a:ext cx="5591630" cy="4001678"/>
          </a:xfrm>
          <a:prstGeom prst="rect">
            <a:avLst/>
          </a:prstGeom>
        </p:spPr>
      </p:pic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771FFD1F-D2BD-4149-91C5-8732A776B9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8797582"/>
              </p:ext>
            </p:extLst>
          </p:nvPr>
        </p:nvGraphicFramePr>
        <p:xfrm>
          <a:off x="4212658" y="1691097"/>
          <a:ext cx="1468438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71320" imgH="228600" progId="Equation.DSMT4">
                  <p:embed/>
                </p:oleObj>
              </mc:Choice>
              <mc:Fallback>
                <p:oleObj name="Equation" r:id="rId4" imgW="571320" imgH="2286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771FFD1F-D2BD-4149-91C5-8732A776B9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2658" y="1691097"/>
                        <a:ext cx="1468438" cy="5889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0419017A-508C-413D-AEFC-17CE2E8320CA}"/>
              </a:ext>
            </a:extLst>
          </p:cNvPr>
          <p:cNvSpPr txBox="1"/>
          <p:nvPr/>
        </p:nvSpPr>
        <p:spPr>
          <a:xfrm>
            <a:off x="908614" y="917749"/>
            <a:ext cx="4783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simplify the analysis: M31=M3</a:t>
            </a:r>
          </a:p>
        </p:txBody>
      </p:sp>
      <p:sp>
        <p:nvSpPr>
          <p:cNvPr id="10" name="Freccia in giù 9">
            <a:extLst>
              <a:ext uri="{FF2B5EF4-FFF2-40B4-BE49-F238E27FC236}">
                <a16:creationId xmlns:a16="http://schemas.microsoft.com/office/drawing/2014/main" id="{7CDB58F7-CAC4-4CC6-99E3-536618D11226}"/>
              </a:ext>
            </a:extLst>
          </p:cNvPr>
          <p:cNvSpPr/>
          <p:nvPr/>
        </p:nvSpPr>
        <p:spPr>
          <a:xfrm>
            <a:off x="4559300" y="1318567"/>
            <a:ext cx="419100" cy="386941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8DEB8B0-FAAB-4765-AD6E-29D06E685D80}"/>
              </a:ext>
            </a:extLst>
          </p:cNvPr>
          <p:cNvSpPr txBox="1"/>
          <p:nvPr/>
        </p:nvSpPr>
        <p:spPr>
          <a:xfrm>
            <a:off x="504368" y="5664968"/>
            <a:ext cx="5896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Fully-differential single-stage op-amp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34992B4-7757-4996-9DAA-41D927A8AF84}"/>
              </a:ext>
            </a:extLst>
          </p:cNvPr>
          <p:cNvSpPr txBox="1"/>
          <p:nvPr/>
        </p:nvSpPr>
        <p:spPr>
          <a:xfrm>
            <a:off x="8098065" y="5674493"/>
            <a:ext cx="2347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CMFB circuit</a:t>
            </a:r>
          </a:p>
        </p:txBody>
      </p:sp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ADD085D6-DF48-499B-8198-C6EE5DB946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23542" y="1148581"/>
            <a:ext cx="4953000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2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9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5A42E3-6AFC-4CD9-A3EA-A9C4530D0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5867"/>
            <a:ext cx="10515600" cy="662397"/>
          </a:xfrm>
        </p:spPr>
        <p:txBody>
          <a:bodyPr/>
          <a:lstStyle/>
          <a:p>
            <a:r>
              <a:rPr lang="en-US" dirty="0"/>
              <a:t>Analysis of the static CMFB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0898DDE-BA16-4812-A9FA-A64D7CBE7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57BC42-C3A8-4579-A4F3-36C61924A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F7A14B65-3223-4DB4-8829-08530CE7A2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0860449"/>
              </p:ext>
            </p:extLst>
          </p:nvPr>
        </p:nvGraphicFramePr>
        <p:xfrm>
          <a:off x="6269299" y="774355"/>
          <a:ext cx="1468438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71320" imgH="228600" progId="Equation.DSMT4">
                  <p:embed/>
                </p:oleObj>
              </mc:Choice>
              <mc:Fallback>
                <p:oleObj name="Equation" r:id="rId2" imgW="571320" imgH="2286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F7A14B65-3223-4DB4-8829-08530CE7A2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9299" y="774355"/>
                        <a:ext cx="1468438" cy="5889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C0BCC881-E77D-4E27-AB29-F17F921467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2843949"/>
              </p:ext>
            </p:extLst>
          </p:nvPr>
        </p:nvGraphicFramePr>
        <p:xfrm>
          <a:off x="7737737" y="783752"/>
          <a:ext cx="1990725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74360" imgH="228600" progId="Equation.DSMT4">
                  <p:embed/>
                </p:oleObj>
              </mc:Choice>
              <mc:Fallback>
                <p:oleObj name="Equation" r:id="rId4" imgW="774360" imgH="2286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C0BCC881-E77D-4E27-AB29-F17F921467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7737" y="783752"/>
                        <a:ext cx="1990725" cy="5889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74AFB6CA-155E-40AC-85A2-45767E76CF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3661342"/>
              </p:ext>
            </p:extLst>
          </p:nvPr>
        </p:nvGraphicFramePr>
        <p:xfrm>
          <a:off x="6269299" y="1279392"/>
          <a:ext cx="4116180" cy="1681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43100" imgH="787400" progId="Equation.DSMT4">
                  <p:embed/>
                </p:oleObj>
              </mc:Choice>
              <mc:Fallback>
                <p:oleObj name="Equation" r:id="rId6" imgW="1943100" imgH="7874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74AFB6CA-155E-40AC-85A2-45767E76CF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9299" y="1279392"/>
                        <a:ext cx="4116180" cy="16814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CC9D2DF8-149C-4AAF-AC8F-B7022D8CBA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1007136"/>
              </p:ext>
            </p:extLst>
          </p:nvPr>
        </p:nvGraphicFramePr>
        <p:xfrm>
          <a:off x="6269299" y="3708587"/>
          <a:ext cx="4332287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44440" imgH="431640" progId="Equation.DSMT4">
                  <p:embed/>
                </p:oleObj>
              </mc:Choice>
              <mc:Fallback>
                <p:oleObj name="Equation" r:id="rId8" imgW="2044440" imgH="43164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CC9D2DF8-149C-4AAF-AC8F-B7022D8CBA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9299" y="3708587"/>
                        <a:ext cx="4332287" cy="922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1563F916-5939-4EF8-8A83-2DF5A77C76E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81345" y="1137241"/>
            <a:ext cx="5114655" cy="4583518"/>
          </a:xfrm>
          <a:prstGeom prst="rect">
            <a:avLst/>
          </a:prstGeom>
        </p:spPr>
      </p:pic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EC07DEE7-9B75-4797-B803-F5BB18EA84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1091130"/>
              </p:ext>
            </p:extLst>
          </p:nvPr>
        </p:nvGraphicFramePr>
        <p:xfrm>
          <a:off x="6177224" y="4686449"/>
          <a:ext cx="3551238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676160" imgH="253800" progId="Equation.DSMT4">
                  <p:embed/>
                </p:oleObj>
              </mc:Choice>
              <mc:Fallback>
                <p:oleObj name="Equation" r:id="rId12" imgW="1676160" imgH="2538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EC07DEE7-9B75-4797-B803-F5BB18EA84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7224" y="4686449"/>
                        <a:ext cx="3551238" cy="541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71BB52E6-4D38-4567-BB2F-92DF56DFA0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1434728"/>
              </p:ext>
            </p:extLst>
          </p:nvPr>
        </p:nvGraphicFramePr>
        <p:xfrm>
          <a:off x="6336664" y="2927689"/>
          <a:ext cx="3981450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549080" imgH="228600" progId="Equation.DSMT4">
                  <p:embed/>
                </p:oleObj>
              </mc:Choice>
              <mc:Fallback>
                <p:oleObj name="Equation" r:id="rId14" imgW="1549080" imgH="22860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71BB52E6-4D38-4567-BB2F-92DF56DFA0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6664" y="2927689"/>
                        <a:ext cx="3981450" cy="5889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E758D01-343C-46F2-8605-CFE3ACA8D380}"/>
              </a:ext>
            </a:extLst>
          </p:cNvPr>
          <p:cNvSpPr txBox="1"/>
          <p:nvPr/>
        </p:nvSpPr>
        <p:spPr>
          <a:xfrm>
            <a:off x="5695122" y="5275453"/>
            <a:ext cx="5658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is the required relationship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 that:</a:t>
            </a:r>
          </a:p>
        </p:txBody>
      </p:sp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8B82E0E0-87EF-444D-98E4-C85667D34E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8837872"/>
              </p:ext>
            </p:extLst>
          </p:nvPr>
        </p:nvGraphicFramePr>
        <p:xfrm>
          <a:off x="7407274" y="5663469"/>
          <a:ext cx="131762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622080" imgH="241200" progId="Equation.DSMT4">
                  <p:embed/>
                </p:oleObj>
              </mc:Choice>
              <mc:Fallback>
                <p:oleObj name="Equation" r:id="rId16" imgW="622080" imgH="241200" progId="Equation.DSMT4">
                  <p:embed/>
                  <p:pic>
                    <p:nvPicPr>
                      <p:cNvPr id="15" name="Oggetto 14">
                        <a:extLst>
                          <a:ext uri="{FF2B5EF4-FFF2-40B4-BE49-F238E27FC236}">
                            <a16:creationId xmlns:a16="http://schemas.microsoft.com/office/drawing/2014/main" id="{8B82E0E0-87EF-444D-98E4-C85667D34E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7274" y="5663469"/>
                        <a:ext cx="1317625" cy="514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132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1B0F3874-0DCE-4B62-9257-FDD0552EB319}"/>
              </a:ext>
            </a:extLst>
          </p:cNvPr>
          <p:cNvSpPr/>
          <p:nvPr/>
        </p:nvSpPr>
        <p:spPr>
          <a:xfrm>
            <a:off x="3491677" y="2557543"/>
            <a:ext cx="1540565" cy="7056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88FDB35D-73F4-48EF-959A-F703240D50ED}"/>
              </a:ext>
            </a:extLst>
          </p:cNvPr>
          <p:cNvSpPr/>
          <p:nvPr/>
        </p:nvSpPr>
        <p:spPr>
          <a:xfrm>
            <a:off x="1311968" y="2606989"/>
            <a:ext cx="1540565" cy="705678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95B4A27-A0CB-4FA0-9588-60D8BC0D2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888" y="81351"/>
            <a:ext cx="10515600" cy="662397"/>
          </a:xfrm>
        </p:spPr>
        <p:txBody>
          <a:bodyPr/>
          <a:lstStyle/>
          <a:p>
            <a:r>
              <a:rPr lang="en-US" dirty="0"/>
              <a:t>Limits of the static CMFB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AF4F927-003D-48A7-9562-0D0FF0A8B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196E617-640C-42F5-A4B3-AAB4F1142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19</a:t>
            </a:fld>
            <a:endParaRPr lang="en-US" dirty="0"/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B6383094-F92F-460F-A26D-D3E1CF903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531" y="934895"/>
            <a:ext cx="3763616" cy="2612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F81901E0-9E1C-4268-BEE7-97A283DB17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2824" y="934895"/>
            <a:ext cx="5114655" cy="4583518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07593A2F-F312-4593-8BBD-A1CE4B284664}"/>
              </a:ext>
            </a:extLst>
          </p:cNvPr>
          <p:cNvSpPr txBox="1"/>
          <p:nvPr/>
        </p:nvSpPr>
        <p:spPr>
          <a:xfrm flipH="1">
            <a:off x="5193520" y="3595349"/>
            <a:ext cx="5871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Large output differential voltages cause the differential pairs to exceed their input linearity range, which is fraction of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dmax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1D6E29F-A8F7-471E-9C82-186C1E508DA5}"/>
              </a:ext>
            </a:extLst>
          </p:cNvPr>
          <p:cNvSpPr txBox="1"/>
          <p:nvPr/>
        </p:nvSpPr>
        <p:spPr>
          <a:xfrm flipH="1">
            <a:off x="5201598" y="4829522"/>
            <a:ext cx="6449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set large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dmax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we need large (V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GS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but we need also to satisfy: 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630A5B82-B8D5-4E1E-A7F2-C0D554AD03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2413065"/>
              </p:ext>
            </p:extLst>
          </p:nvPr>
        </p:nvGraphicFramePr>
        <p:xfrm>
          <a:off x="5181600" y="5694363"/>
          <a:ext cx="2744788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95280" imgH="228600" progId="Equation.DSMT4">
                  <p:embed/>
                </p:oleObj>
              </mc:Choice>
              <mc:Fallback>
                <p:oleObj name="Equation" r:id="rId5" imgW="1295280" imgH="2286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630A5B82-B8D5-4E1E-A7F2-C0D554AD03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694363"/>
                        <a:ext cx="2744788" cy="4873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056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89CB85AB-DEC1-4746-9C05-1F3EF736D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3569" y="1123948"/>
            <a:ext cx="7966168" cy="4750078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47C17598-4D7E-4D24-9C28-954014C87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454" y="69810"/>
            <a:ext cx="10515600" cy="662397"/>
          </a:xfrm>
        </p:spPr>
        <p:txBody>
          <a:bodyPr/>
          <a:lstStyle/>
          <a:p>
            <a:r>
              <a:rPr lang="en-US" dirty="0"/>
              <a:t>Intuitive idea of the operating principle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7635ADB-7FB9-478A-A28E-B31975611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955BD07-6D64-4A40-A491-AC45B626D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6580226-794F-4558-A004-318EEABF3B7E}"/>
              </a:ext>
            </a:extLst>
          </p:cNvPr>
          <p:cNvSpPr txBox="1"/>
          <p:nvPr/>
        </p:nvSpPr>
        <p:spPr>
          <a:xfrm>
            <a:off x="293904" y="829986"/>
            <a:ext cx="2201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Small-signal, </a:t>
            </a:r>
            <a:r>
              <a:rPr lang="en-US" sz="24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differential mode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analysis</a:t>
            </a:r>
          </a:p>
        </p:txBody>
      </p:sp>
      <p:sp>
        <p:nvSpPr>
          <p:cNvPr id="8" name="Figura a mano libera: forma 7">
            <a:extLst>
              <a:ext uri="{FF2B5EF4-FFF2-40B4-BE49-F238E27FC236}">
                <a16:creationId xmlns:a16="http://schemas.microsoft.com/office/drawing/2014/main" id="{41E98422-67AA-4F08-BCE4-A8FE0C591E89}"/>
              </a:ext>
            </a:extLst>
          </p:cNvPr>
          <p:cNvSpPr/>
          <p:nvPr/>
        </p:nvSpPr>
        <p:spPr>
          <a:xfrm>
            <a:off x="4453786" y="2716018"/>
            <a:ext cx="2825357" cy="1026249"/>
          </a:xfrm>
          <a:custGeom>
            <a:avLst/>
            <a:gdLst>
              <a:gd name="connsiteX0" fmla="*/ 2802147 w 2825357"/>
              <a:gd name="connsiteY0" fmla="*/ 1026249 h 1026249"/>
              <a:gd name="connsiteX1" fmla="*/ 2810614 w 2825357"/>
              <a:gd name="connsiteY1" fmla="*/ 289649 h 1026249"/>
              <a:gd name="connsiteX2" fmla="*/ 2810614 w 2825357"/>
              <a:gd name="connsiteY2" fmla="*/ 137249 h 1026249"/>
              <a:gd name="connsiteX3" fmla="*/ 2615881 w 2825357"/>
              <a:gd name="connsiteY3" fmla="*/ 18715 h 1026249"/>
              <a:gd name="connsiteX4" fmla="*/ 1735347 w 2825357"/>
              <a:gd name="connsiteY4" fmla="*/ 18715 h 1026249"/>
              <a:gd name="connsiteX5" fmla="*/ 338347 w 2825357"/>
              <a:gd name="connsiteY5" fmla="*/ 18715 h 1026249"/>
              <a:gd name="connsiteX6" fmla="*/ 92814 w 2825357"/>
              <a:gd name="connsiteY6" fmla="*/ 35649 h 1026249"/>
              <a:gd name="connsiteX7" fmla="*/ 8147 w 2825357"/>
              <a:gd name="connsiteY7" fmla="*/ 442049 h 1026249"/>
              <a:gd name="connsiteX8" fmla="*/ 8147 w 2825357"/>
              <a:gd name="connsiteY8" fmla="*/ 890782 h 1026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25357" h="1026249">
                <a:moveTo>
                  <a:pt x="2802147" y="1026249"/>
                </a:moveTo>
                <a:cubicBezTo>
                  <a:pt x="2805675" y="732032"/>
                  <a:pt x="2809203" y="437816"/>
                  <a:pt x="2810614" y="289649"/>
                </a:cubicBezTo>
                <a:cubicBezTo>
                  <a:pt x="2812025" y="141482"/>
                  <a:pt x="2843070" y="182405"/>
                  <a:pt x="2810614" y="137249"/>
                </a:cubicBezTo>
                <a:cubicBezTo>
                  <a:pt x="2778158" y="92093"/>
                  <a:pt x="2795092" y="38471"/>
                  <a:pt x="2615881" y="18715"/>
                </a:cubicBezTo>
                <a:cubicBezTo>
                  <a:pt x="2436670" y="-1041"/>
                  <a:pt x="1735347" y="18715"/>
                  <a:pt x="1735347" y="18715"/>
                </a:cubicBezTo>
                <a:lnTo>
                  <a:pt x="338347" y="18715"/>
                </a:lnTo>
                <a:cubicBezTo>
                  <a:pt x="64592" y="21537"/>
                  <a:pt x="147847" y="-34907"/>
                  <a:pt x="92814" y="35649"/>
                </a:cubicBezTo>
                <a:cubicBezTo>
                  <a:pt x="37781" y="106205"/>
                  <a:pt x="22258" y="299527"/>
                  <a:pt x="8147" y="442049"/>
                </a:cubicBezTo>
                <a:cubicBezTo>
                  <a:pt x="-5964" y="584571"/>
                  <a:pt x="1091" y="737676"/>
                  <a:pt x="8147" y="890782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47CF810F-A68E-4F25-91BF-681D48988B68}"/>
              </a:ext>
            </a:extLst>
          </p:cNvPr>
          <p:cNvSpPr/>
          <p:nvPr/>
        </p:nvSpPr>
        <p:spPr>
          <a:xfrm>
            <a:off x="5478253" y="2324277"/>
            <a:ext cx="2825357" cy="1026249"/>
          </a:xfrm>
          <a:custGeom>
            <a:avLst/>
            <a:gdLst>
              <a:gd name="connsiteX0" fmla="*/ 2802147 w 2825357"/>
              <a:gd name="connsiteY0" fmla="*/ 1026249 h 1026249"/>
              <a:gd name="connsiteX1" fmla="*/ 2810614 w 2825357"/>
              <a:gd name="connsiteY1" fmla="*/ 289649 h 1026249"/>
              <a:gd name="connsiteX2" fmla="*/ 2810614 w 2825357"/>
              <a:gd name="connsiteY2" fmla="*/ 137249 h 1026249"/>
              <a:gd name="connsiteX3" fmla="*/ 2615881 w 2825357"/>
              <a:gd name="connsiteY3" fmla="*/ 18715 h 1026249"/>
              <a:gd name="connsiteX4" fmla="*/ 1735347 w 2825357"/>
              <a:gd name="connsiteY4" fmla="*/ 18715 h 1026249"/>
              <a:gd name="connsiteX5" fmla="*/ 338347 w 2825357"/>
              <a:gd name="connsiteY5" fmla="*/ 18715 h 1026249"/>
              <a:gd name="connsiteX6" fmla="*/ 92814 w 2825357"/>
              <a:gd name="connsiteY6" fmla="*/ 35649 h 1026249"/>
              <a:gd name="connsiteX7" fmla="*/ 8147 w 2825357"/>
              <a:gd name="connsiteY7" fmla="*/ 442049 h 1026249"/>
              <a:gd name="connsiteX8" fmla="*/ 8147 w 2825357"/>
              <a:gd name="connsiteY8" fmla="*/ 890782 h 1026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25357" h="1026249">
                <a:moveTo>
                  <a:pt x="2802147" y="1026249"/>
                </a:moveTo>
                <a:cubicBezTo>
                  <a:pt x="2805675" y="732032"/>
                  <a:pt x="2809203" y="437816"/>
                  <a:pt x="2810614" y="289649"/>
                </a:cubicBezTo>
                <a:cubicBezTo>
                  <a:pt x="2812025" y="141482"/>
                  <a:pt x="2843070" y="182405"/>
                  <a:pt x="2810614" y="137249"/>
                </a:cubicBezTo>
                <a:cubicBezTo>
                  <a:pt x="2778158" y="92093"/>
                  <a:pt x="2795092" y="38471"/>
                  <a:pt x="2615881" y="18715"/>
                </a:cubicBezTo>
                <a:cubicBezTo>
                  <a:pt x="2436670" y="-1041"/>
                  <a:pt x="1735347" y="18715"/>
                  <a:pt x="1735347" y="18715"/>
                </a:cubicBezTo>
                <a:lnTo>
                  <a:pt x="338347" y="18715"/>
                </a:lnTo>
                <a:cubicBezTo>
                  <a:pt x="64592" y="21537"/>
                  <a:pt x="147847" y="-34907"/>
                  <a:pt x="92814" y="35649"/>
                </a:cubicBezTo>
                <a:cubicBezTo>
                  <a:pt x="37781" y="106205"/>
                  <a:pt x="22258" y="299527"/>
                  <a:pt x="8147" y="442049"/>
                </a:cubicBezTo>
                <a:cubicBezTo>
                  <a:pt x="-5964" y="584571"/>
                  <a:pt x="1091" y="737676"/>
                  <a:pt x="8147" y="890782"/>
                </a:cubicBezTo>
              </a:path>
            </a:pathLst>
          </a:custGeom>
          <a:noFill/>
          <a:ln w="3810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97ADC3A-2BEF-44DC-80AD-99589E1C7DE9}"/>
              </a:ext>
            </a:extLst>
          </p:cNvPr>
          <p:cNvSpPr txBox="1"/>
          <p:nvPr/>
        </p:nvSpPr>
        <p:spPr>
          <a:xfrm>
            <a:off x="8452476" y="2319724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="1" i="1" baseline="-25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b="1" baseline="-25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14DED09-C536-48FA-9461-1CDB87C94E63}"/>
              </a:ext>
            </a:extLst>
          </p:cNvPr>
          <p:cNvSpPr txBox="1"/>
          <p:nvPr/>
        </p:nvSpPr>
        <p:spPr>
          <a:xfrm>
            <a:off x="7292715" y="2716018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="1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2378C1D0-E252-497A-A1CB-9EF8A1CADA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6805725"/>
              </p:ext>
            </p:extLst>
          </p:nvPr>
        </p:nvGraphicFramePr>
        <p:xfrm>
          <a:off x="3124200" y="2989263"/>
          <a:ext cx="471488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8600" imgH="393480" progId="Equation.DSMT4">
                  <p:embed/>
                </p:oleObj>
              </mc:Choice>
              <mc:Fallback>
                <p:oleObj name="Equation" r:id="rId4" imgW="228600" imgH="39348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2378C1D0-E252-497A-A1CB-9EF8A1CADA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24200" y="2989263"/>
                        <a:ext cx="471488" cy="811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31496FF0-3AB0-4331-ACC5-ED7E630DAE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5351962"/>
              </p:ext>
            </p:extLst>
          </p:nvPr>
        </p:nvGraphicFramePr>
        <p:xfrm>
          <a:off x="6113463" y="2957513"/>
          <a:ext cx="649287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30120" imgH="393480" progId="Equation.DSMT4">
                  <p:embed/>
                </p:oleObj>
              </mc:Choice>
              <mc:Fallback>
                <p:oleObj name="Equation" r:id="rId6" imgW="330120" imgH="39348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31496FF0-3AB0-4331-ACC5-ED7E630DAE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13463" y="2957513"/>
                        <a:ext cx="649287" cy="773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0FFE0456-1696-443A-ACB0-CC9C583B5B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2942973"/>
              </p:ext>
            </p:extLst>
          </p:nvPr>
        </p:nvGraphicFramePr>
        <p:xfrm>
          <a:off x="6479594" y="674832"/>
          <a:ext cx="4140890" cy="901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803240" imgH="393480" progId="Equation.DSMT4">
                  <p:embed/>
                </p:oleObj>
              </mc:Choice>
              <mc:Fallback>
                <p:oleObj name="Equation" r:id="rId8" imgW="1803240" imgH="39348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0FFE0456-1696-443A-ACB0-CC9C583B5B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479594" y="674832"/>
                        <a:ext cx="4140890" cy="9019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B1643A4A-4E12-48BC-BD2D-3169734333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3304220"/>
              </p:ext>
            </p:extLst>
          </p:nvPr>
        </p:nvGraphicFramePr>
        <p:xfrm>
          <a:off x="9441529" y="1695708"/>
          <a:ext cx="2303233" cy="1672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17440" imgH="812520" progId="Equation.DSMT4">
                  <p:embed/>
                </p:oleObj>
              </mc:Choice>
              <mc:Fallback>
                <p:oleObj name="Equation" r:id="rId10" imgW="1117440" imgH="812520" progId="Equation.DSMT4">
                  <p:embed/>
                  <p:pic>
                    <p:nvPicPr>
                      <p:cNvPr id="15" name="Oggetto 14">
                        <a:extLst>
                          <a:ext uri="{FF2B5EF4-FFF2-40B4-BE49-F238E27FC236}">
                            <a16:creationId xmlns:a16="http://schemas.microsoft.com/office/drawing/2014/main" id="{B1643A4A-4E12-48BC-BD2D-3169734333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441529" y="1695708"/>
                        <a:ext cx="2303233" cy="1672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47CCCA83-1CBC-4A31-87E1-25CBAC389D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1184956"/>
              </p:ext>
            </p:extLst>
          </p:nvPr>
        </p:nvGraphicFramePr>
        <p:xfrm>
          <a:off x="9715512" y="3363857"/>
          <a:ext cx="2167804" cy="939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65160" imgH="457200" progId="Equation.DSMT4">
                  <p:embed/>
                </p:oleObj>
              </mc:Choice>
              <mc:Fallback>
                <p:oleObj name="Equation" r:id="rId12" imgW="965160" imgH="457200" progId="Equation.DSMT4">
                  <p:embed/>
                  <p:pic>
                    <p:nvPicPr>
                      <p:cNvPr id="16" name="Oggetto 15">
                        <a:extLst>
                          <a:ext uri="{FF2B5EF4-FFF2-40B4-BE49-F238E27FC236}">
                            <a16:creationId xmlns:a16="http://schemas.microsoft.com/office/drawing/2014/main" id="{47CCCA83-1CBC-4A31-87E1-25CBAC389D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715512" y="3363857"/>
                        <a:ext cx="2167804" cy="9395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799BCD86-C919-4C99-AA07-A317D4B56C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2071630"/>
              </p:ext>
            </p:extLst>
          </p:nvPr>
        </p:nvGraphicFramePr>
        <p:xfrm>
          <a:off x="9536582" y="4303359"/>
          <a:ext cx="2167804" cy="608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812520" imgH="228600" progId="Equation.DSMT4">
                  <p:embed/>
                </p:oleObj>
              </mc:Choice>
              <mc:Fallback>
                <p:oleObj name="Equation" r:id="rId14" imgW="812520" imgH="228600" progId="Equation.DSMT4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799BCD86-C919-4C99-AA07-A317D4B56C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536582" y="4303359"/>
                        <a:ext cx="2167804" cy="6080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D0E2D1C5-6032-40A5-BADF-C2132E78A64C}"/>
              </a:ext>
            </a:extLst>
          </p:cNvPr>
          <p:cNvSpPr txBox="1"/>
          <p:nvPr/>
        </p:nvSpPr>
        <p:spPr>
          <a:xfrm>
            <a:off x="1780983" y="2020261"/>
            <a:ext cx="683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M13</a:t>
            </a:r>
          </a:p>
        </p:txBody>
      </p:sp>
      <p:graphicFrame>
        <p:nvGraphicFramePr>
          <p:cNvPr id="19" name="Oggetto 18">
            <a:extLst>
              <a:ext uri="{FF2B5EF4-FFF2-40B4-BE49-F238E27FC236}">
                <a16:creationId xmlns:a16="http://schemas.microsoft.com/office/drawing/2014/main" id="{841635CC-2DD6-4C48-9942-B5CEA38AF1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706617"/>
              </p:ext>
            </p:extLst>
          </p:nvPr>
        </p:nvGraphicFramePr>
        <p:xfrm>
          <a:off x="8943975" y="4999038"/>
          <a:ext cx="2609850" cy="111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977760" imgH="419040" progId="Equation.DSMT4">
                  <p:embed/>
                </p:oleObj>
              </mc:Choice>
              <mc:Fallback>
                <p:oleObj name="Equation" r:id="rId16" imgW="977760" imgH="419040" progId="Equation.DSMT4">
                  <p:embed/>
                  <p:pic>
                    <p:nvPicPr>
                      <p:cNvPr id="19" name="Oggetto 18">
                        <a:extLst>
                          <a:ext uri="{FF2B5EF4-FFF2-40B4-BE49-F238E27FC236}">
                            <a16:creationId xmlns:a16="http://schemas.microsoft.com/office/drawing/2014/main" id="{841635CC-2DD6-4C48-9942-B5CEA38AF1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943975" y="4999038"/>
                        <a:ext cx="2609850" cy="1116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E1464681-1675-6C58-B490-9C7ADA5588DF}"/>
              </a:ext>
            </a:extLst>
          </p:cNvPr>
          <p:cNvSpPr txBox="1"/>
          <p:nvPr/>
        </p:nvSpPr>
        <p:spPr>
          <a:xfrm>
            <a:off x="5866464" y="1457841"/>
            <a:ext cx="32720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 short circuit currents</a:t>
            </a:r>
          </a:p>
        </p:txBody>
      </p:sp>
      <p:sp>
        <p:nvSpPr>
          <p:cNvPr id="22" name="Figura a mano libera: forma 21">
            <a:extLst>
              <a:ext uri="{FF2B5EF4-FFF2-40B4-BE49-F238E27FC236}">
                <a16:creationId xmlns:a16="http://schemas.microsoft.com/office/drawing/2014/main" id="{AB83719B-5B2F-E15A-69F4-985AACA1DD16}"/>
              </a:ext>
            </a:extLst>
          </p:cNvPr>
          <p:cNvSpPr/>
          <p:nvPr/>
        </p:nvSpPr>
        <p:spPr>
          <a:xfrm>
            <a:off x="5743756" y="721388"/>
            <a:ext cx="4956901" cy="1116012"/>
          </a:xfrm>
          <a:custGeom>
            <a:avLst/>
            <a:gdLst>
              <a:gd name="connsiteX0" fmla="*/ 186006 w 4956901"/>
              <a:gd name="connsiteY0" fmla="*/ 0 h 1116012"/>
              <a:gd name="connsiteX1" fmla="*/ 4770895 w 4956901"/>
              <a:gd name="connsiteY1" fmla="*/ 0 h 1116012"/>
              <a:gd name="connsiteX2" fmla="*/ 4956901 w 4956901"/>
              <a:gd name="connsiteY2" fmla="*/ 186006 h 1116012"/>
              <a:gd name="connsiteX3" fmla="*/ 4956901 w 4956901"/>
              <a:gd name="connsiteY3" fmla="*/ 855420 h 1116012"/>
              <a:gd name="connsiteX4" fmla="*/ 3700725 w 4956901"/>
              <a:gd name="connsiteY4" fmla="*/ 855420 h 1116012"/>
              <a:gd name="connsiteX5" fmla="*/ 3566373 w 4956901"/>
              <a:gd name="connsiteY5" fmla="*/ 989772 h 1116012"/>
              <a:gd name="connsiteX6" fmla="*/ 3566373 w 4956901"/>
              <a:gd name="connsiteY6" fmla="*/ 1116012 h 1116012"/>
              <a:gd name="connsiteX7" fmla="*/ 186006 w 4956901"/>
              <a:gd name="connsiteY7" fmla="*/ 1116012 h 1116012"/>
              <a:gd name="connsiteX8" fmla="*/ 0 w 4956901"/>
              <a:gd name="connsiteY8" fmla="*/ 930006 h 1116012"/>
              <a:gd name="connsiteX9" fmla="*/ 0 w 4956901"/>
              <a:gd name="connsiteY9" fmla="*/ 186006 h 1116012"/>
              <a:gd name="connsiteX10" fmla="*/ 186006 w 4956901"/>
              <a:gd name="connsiteY10" fmla="*/ 0 h 1116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56901" h="1116012">
                <a:moveTo>
                  <a:pt x="186006" y="0"/>
                </a:moveTo>
                <a:lnTo>
                  <a:pt x="4770895" y="0"/>
                </a:lnTo>
                <a:cubicBezTo>
                  <a:pt x="4873623" y="0"/>
                  <a:pt x="4956901" y="83278"/>
                  <a:pt x="4956901" y="186006"/>
                </a:cubicBezTo>
                <a:lnTo>
                  <a:pt x="4956901" y="855420"/>
                </a:lnTo>
                <a:lnTo>
                  <a:pt x="3700725" y="855420"/>
                </a:lnTo>
                <a:cubicBezTo>
                  <a:pt x="3626524" y="855420"/>
                  <a:pt x="3566373" y="915571"/>
                  <a:pt x="3566373" y="989772"/>
                </a:cubicBezTo>
                <a:lnTo>
                  <a:pt x="3566373" y="1116012"/>
                </a:lnTo>
                <a:lnTo>
                  <a:pt x="186006" y="1116012"/>
                </a:lnTo>
                <a:cubicBezTo>
                  <a:pt x="83278" y="1116012"/>
                  <a:pt x="0" y="1032734"/>
                  <a:pt x="0" y="930006"/>
                </a:cubicBezTo>
                <a:lnTo>
                  <a:pt x="0" y="186006"/>
                </a:lnTo>
                <a:cubicBezTo>
                  <a:pt x="0" y="83278"/>
                  <a:pt x="83278" y="0"/>
                  <a:pt x="186006" y="0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13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7" grpId="0"/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983175-B616-4292-AA1A-35B822DB8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662397"/>
          </a:xfrm>
        </p:spPr>
        <p:txBody>
          <a:bodyPr/>
          <a:lstStyle/>
          <a:p>
            <a:r>
              <a:rPr lang="en-US" dirty="0"/>
              <a:t>Dynamic CMFB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28DA6A7-7A08-4B00-B51C-6CA9E2FE2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0F08E65-F1DB-49CC-9774-06A999D0A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5AFC25F-BB32-49F0-A241-AD442494754A}"/>
              </a:ext>
            </a:extLst>
          </p:cNvPr>
          <p:cNvSpPr txBox="1"/>
          <p:nvPr/>
        </p:nvSpPr>
        <p:spPr>
          <a:xfrm>
            <a:off x="636104" y="854765"/>
            <a:ext cx="108734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With the static CMFB, the maximum output differential voltage is much smaller than the actual capabilities of the folded cascode op-amp, which has potentially a rail-to-rail output range.  Furthermore, a static CMFB increases the power consumption of the amplifier.   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CA948B4-E658-42C0-ADE9-2B23AE57D621}"/>
              </a:ext>
            </a:extLst>
          </p:cNvPr>
          <p:cNvSpPr txBox="1"/>
          <p:nvPr/>
        </p:nvSpPr>
        <p:spPr>
          <a:xfrm>
            <a:off x="636104" y="2385960"/>
            <a:ext cx="10588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Dynamic CMFBs are based on passive switched capacitor networks.  </a:t>
            </a:r>
          </a:p>
        </p:txBody>
      </p:sp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C645F264-BB67-43B3-8906-2DFB4A2252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199" y="3580415"/>
            <a:ext cx="3756763" cy="2159852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1E492116-574F-4B39-813E-151EBE357AA0}"/>
              </a:ext>
            </a:extLst>
          </p:cNvPr>
          <p:cNvSpPr txBox="1"/>
          <p:nvPr/>
        </p:nvSpPr>
        <p:spPr>
          <a:xfrm>
            <a:off x="1426595" y="2917366"/>
            <a:ext cx="4303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Preliminary consideration  </a:t>
            </a:r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26AA44BF-044D-45C9-B361-C0A3857145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3461825"/>
              </p:ext>
            </p:extLst>
          </p:nvPr>
        </p:nvGraphicFramePr>
        <p:xfrm>
          <a:off x="5585087" y="3738292"/>
          <a:ext cx="1747837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25480" imgH="228600" progId="Equation.DSMT4">
                  <p:embed/>
                </p:oleObj>
              </mc:Choice>
              <mc:Fallback>
                <p:oleObj name="Equation" r:id="rId4" imgW="825480" imgH="2286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26AA44BF-044D-45C9-B361-C0A3857145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5087" y="3738292"/>
                        <a:ext cx="1747837" cy="4873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7B55055F-B896-479A-9B60-11EBC82683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2800173"/>
              </p:ext>
            </p:extLst>
          </p:nvPr>
        </p:nvGraphicFramePr>
        <p:xfrm>
          <a:off x="8619595" y="3760489"/>
          <a:ext cx="1155700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45760" imgH="228600" progId="Equation.DSMT4">
                  <p:embed/>
                </p:oleObj>
              </mc:Choice>
              <mc:Fallback>
                <p:oleObj name="Equation" r:id="rId6" imgW="545760" imgH="2286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7B55055F-B896-479A-9B60-11EBC826832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9595" y="3760489"/>
                        <a:ext cx="1155700" cy="4873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3772D77E-E511-4617-BCF1-6FD86D5E53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1982882"/>
              </p:ext>
            </p:extLst>
          </p:nvPr>
        </p:nvGraphicFramePr>
        <p:xfrm>
          <a:off x="5585086" y="4423448"/>
          <a:ext cx="2500313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80800" imgH="228600" progId="Equation.DSMT4">
                  <p:embed/>
                </p:oleObj>
              </mc:Choice>
              <mc:Fallback>
                <p:oleObj name="Equation" r:id="rId8" imgW="1180800" imgH="2286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3772D77E-E511-4617-BCF1-6FD86D5E53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5086" y="4423448"/>
                        <a:ext cx="2500313" cy="4873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4FA2AF30-1F64-412A-91F1-DFBC7C041D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9557124"/>
              </p:ext>
            </p:extLst>
          </p:nvPr>
        </p:nvGraphicFramePr>
        <p:xfrm>
          <a:off x="8835714" y="4376572"/>
          <a:ext cx="2338387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04840" imgH="228600" progId="Equation.DSMT4">
                  <p:embed/>
                </p:oleObj>
              </mc:Choice>
              <mc:Fallback>
                <p:oleObj name="Equation" r:id="rId10" imgW="1104840" imgH="2286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4FA2AF30-1F64-412A-91F1-DFBC7C041D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5714" y="4376572"/>
                        <a:ext cx="2338387" cy="4873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ccia a destra 12">
            <a:extLst>
              <a:ext uri="{FF2B5EF4-FFF2-40B4-BE49-F238E27FC236}">
                <a16:creationId xmlns:a16="http://schemas.microsoft.com/office/drawing/2014/main" id="{7C55E817-75EB-4D4F-B463-20ADAA27FC8E}"/>
              </a:ext>
            </a:extLst>
          </p:cNvPr>
          <p:cNvSpPr/>
          <p:nvPr/>
        </p:nvSpPr>
        <p:spPr>
          <a:xfrm>
            <a:off x="7800127" y="3760489"/>
            <a:ext cx="426720" cy="36512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ccia a destra 13">
            <a:extLst>
              <a:ext uri="{FF2B5EF4-FFF2-40B4-BE49-F238E27FC236}">
                <a16:creationId xmlns:a16="http://schemas.microsoft.com/office/drawing/2014/main" id="{1C5E4CC8-190D-40E3-BB75-B6B5A959EDBD}"/>
              </a:ext>
            </a:extLst>
          </p:cNvPr>
          <p:cNvSpPr/>
          <p:nvPr/>
        </p:nvSpPr>
        <p:spPr>
          <a:xfrm>
            <a:off x="8226847" y="4416263"/>
            <a:ext cx="426720" cy="36512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8E53F2B5-C955-4285-8F1C-A504F10FFA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1277674"/>
              </p:ext>
            </p:extLst>
          </p:nvPr>
        </p:nvGraphicFramePr>
        <p:xfrm>
          <a:off x="5585087" y="3151719"/>
          <a:ext cx="4143375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955520" imgH="253800" progId="Equation.DSMT4">
                  <p:embed/>
                </p:oleObj>
              </mc:Choice>
              <mc:Fallback>
                <p:oleObj name="Equation" r:id="rId12" imgW="1955520" imgH="253800" progId="Equation.DSMT4">
                  <p:embed/>
                  <p:pic>
                    <p:nvPicPr>
                      <p:cNvPr id="15" name="Oggetto 14">
                        <a:extLst>
                          <a:ext uri="{FF2B5EF4-FFF2-40B4-BE49-F238E27FC236}">
                            <a16:creationId xmlns:a16="http://schemas.microsoft.com/office/drawing/2014/main" id="{8E53F2B5-C955-4285-8F1C-A504F10FFA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5087" y="3151719"/>
                        <a:ext cx="4143375" cy="5413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F73B15A1-0E70-44F7-896D-34F208074C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926917"/>
              </p:ext>
            </p:extLst>
          </p:nvPr>
        </p:nvGraphicFramePr>
        <p:xfrm>
          <a:off x="5580600" y="5081823"/>
          <a:ext cx="4572000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158920" imgH="253800" progId="Equation.DSMT4">
                  <p:embed/>
                </p:oleObj>
              </mc:Choice>
              <mc:Fallback>
                <p:oleObj name="Equation" r:id="rId14" imgW="2158920" imgH="253800" progId="Equation.DSMT4">
                  <p:embed/>
                  <p:pic>
                    <p:nvPicPr>
                      <p:cNvPr id="16" name="Oggetto 15">
                        <a:extLst>
                          <a:ext uri="{FF2B5EF4-FFF2-40B4-BE49-F238E27FC236}">
                            <a16:creationId xmlns:a16="http://schemas.microsoft.com/office/drawing/2014/main" id="{F73B15A1-0E70-44F7-896D-34F208074CF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600" y="5081823"/>
                        <a:ext cx="4572000" cy="5413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ggetto 17">
            <a:extLst>
              <a:ext uri="{FF2B5EF4-FFF2-40B4-BE49-F238E27FC236}">
                <a16:creationId xmlns:a16="http://schemas.microsoft.com/office/drawing/2014/main" id="{FF410133-AEF8-463B-B342-0EA6ACF2C2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8181830"/>
              </p:ext>
            </p:extLst>
          </p:nvPr>
        </p:nvGraphicFramePr>
        <p:xfrm>
          <a:off x="5580600" y="5662044"/>
          <a:ext cx="3471863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638000" imgH="253800" progId="Equation.DSMT4">
                  <p:embed/>
                </p:oleObj>
              </mc:Choice>
              <mc:Fallback>
                <p:oleObj name="Equation" r:id="rId16" imgW="1638000" imgH="253800" progId="Equation.DSMT4">
                  <p:embed/>
                  <p:pic>
                    <p:nvPicPr>
                      <p:cNvPr id="18" name="Oggetto 17">
                        <a:extLst>
                          <a:ext uri="{FF2B5EF4-FFF2-40B4-BE49-F238E27FC236}">
                            <a16:creationId xmlns:a16="http://schemas.microsoft.com/office/drawing/2014/main" id="{FF410133-AEF8-463B-B342-0EA6ACF2C2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600" y="5662044"/>
                        <a:ext cx="3471863" cy="5413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Elemento grafico 18">
            <a:extLst>
              <a:ext uri="{FF2B5EF4-FFF2-40B4-BE49-F238E27FC236}">
                <a16:creationId xmlns:a16="http://schemas.microsoft.com/office/drawing/2014/main" id="{76B911CF-0033-4D3A-8155-B1502D48BE2E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691737" y="5078394"/>
            <a:ext cx="695325" cy="657225"/>
          </a:xfrm>
          <a:prstGeom prst="rect">
            <a:avLst/>
          </a:prstGeom>
        </p:spPr>
      </p:pic>
      <p:sp>
        <p:nvSpPr>
          <p:cNvPr id="20" name="Figura a mano libera: forma 19">
            <a:extLst>
              <a:ext uri="{FF2B5EF4-FFF2-40B4-BE49-F238E27FC236}">
                <a16:creationId xmlns:a16="http://schemas.microsoft.com/office/drawing/2014/main" id="{35297C40-D8E3-49F6-8B0A-03D5593C8AF1}"/>
              </a:ext>
            </a:extLst>
          </p:cNvPr>
          <p:cNvSpPr/>
          <p:nvPr/>
        </p:nvSpPr>
        <p:spPr>
          <a:xfrm>
            <a:off x="1440180" y="5097780"/>
            <a:ext cx="297180" cy="220980"/>
          </a:xfrm>
          <a:custGeom>
            <a:avLst/>
            <a:gdLst>
              <a:gd name="connsiteX0" fmla="*/ 0 w 297180"/>
              <a:gd name="connsiteY0" fmla="*/ 0 h 220980"/>
              <a:gd name="connsiteX1" fmla="*/ 22860 w 297180"/>
              <a:gd name="connsiteY1" fmla="*/ 160020 h 220980"/>
              <a:gd name="connsiteX2" fmla="*/ 121920 w 297180"/>
              <a:gd name="connsiteY2" fmla="*/ 205740 h 220980"/>
              <a:gd name="connsiteX3" fmla="*/ 297180 w 297180"/>
              <a:gd name="connsiteY3" fmla="*/ 220980 h 22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180" h="220980">
                <a:moveTo>
                  <a:pt x="0" y="0"/>
                </a:moveTo>
                <a:cubicBezTo>
                  <a:pt x="1270" y="62865"/>
                  <a:pt x="2540" y="125730"/>
                  <a:pt x="22860" y="160020"/>
                </a:cubicBezTo>
                <a:cubicBezTo>
                  <a:pt x="43180" y="194310"/>
                  <a:pt x="76200" y="195580"/>
                  <a:pt x="121920" y="205740"/>
                </a:cubicBezTo>
                <a:cubicBezTo>
                  <a:pt x="167640" y="215900"/>
                  <a:pt x="232410" y="218440"/>
                  <a:pt x="297180" y="22098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igura a mano libera: forma 20">
            <a:extLst>
              <a:ext uri="{FF2B5EF4-FFF2-40B4-BE49-F238E27FC236}">
                <a16:creationId xmlns:a16="http://schemas.microsoft.com/office/drawing/2014/main" id="{4F25B24F-AC2A-4E61-83B0-DC106C8BAA97}"/>
              </a:ext>
            </a:extLst>
          </p:cNvPr>
          <p:cNvSpPr/>
          <p:nvPr/>
        </p:nvSpPr>
        <p:spPr>
          <a:xfrm>
            <a:off x="2163391" y="4702561"/>
            <a:ext cx="341889" cy="662687"/>
          </a:xfrm>
          <a:custGeom>
            <a:avLst/>
            <a:gdLst>
              <a:gd name="connsiteX0" fmla="*/ 122609 w 341889"/>
              <a:gd name="connsiteY0" fmla="*/ 639059 h 662687"/>
              <a:gd name="connsiteX1" fmla="*/ 275009 w 341889"/>
              <a:gd name="connsiteY1" fmla="*/ 646679 h 662687"/>
              <a:gd name="connsiteX2" fmla="*/ 335969 w 341889"/>
              <a:gd name="connsiteY2" fmla="*/ 456179 h 662687"/>
              <a:gd name="connsiteX3" fmla="*/ 137849 w 341889"/>
              <a:gd name="connsiteY3" fmla="*/ 280919 h 662687"/>
              <a:gd name="connsiteX4" fmla="*/ 689 w 341889"/>
              <a:gd name="connsiteY4" fmla="*/ 75179 h 662687"/>
              <a:gd name="connsiteX5" fmla="*/ 92129 w 341889"/>
              <a:gd name="connsiteY5" fmla="*/ 6599 h 662687"/>
              <a:gd name="connsiteX6" fmla="*/ 252149 w 341889"/>
              <a:gd name="connsiteY6" fmla="*/ 6599 h 662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1889" h="662687">
                <a:moveTo>
                  <a:pt x="122609" y="639059"/>
                </a:moveTo>
                <a:cubicBezTo>
                  <a:pt x="181029" y="658109"/>
                  <a:pt x="239449" y="677159"/>
                  <a:pt x="275009" y="646679"/>
                </a:cubicBezTo>
                <a:cubicBezTo>
                  <a:pt x="310569" y="616199"/>
                  <a:pt x="358829" y="517139"/>
                  <a:pt x="335969" y="456179"/>
                </a:cubicBezTo>
                <a:cubicBezTo>
                  <a:pt x="313109" y="395219"/>
                  <a:pt x="193729" y="344419"/>
                  <a:pt x="137849" y="280919"/>
                </a:cubicBezTo>
                <a:cubicBezTo>
                  <a:pt x="81969" y="217419"/>
                  <a:pt x="8309" y="120899"/>
                  <a:pt x="689" y="75179"/>
                </a:cubicBezTo>
                <a:cubicBezTo>
                  <a:pt x="-6931" y="29459"/>
                  <a:pt x="50219" y="18029"/>
                  <a:pt x="92129" y="6599"/>
                </a:cubicBezTo>
                <a:cubicBezTo>
                  <a:pt x="134039" y="-4831"/>
                  <a:pt x="193094" y="884"/>
                  <a:pt x="252149" y="6599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Oggetto 21">
            <a:extLst>
              <a:ext uri="{FF2B5EF4-FFF2-40B4-BE49-F238E27FC236}">
                <a16:creationId xmlns:a16="http://schemas.microsoft.com/office/drawing/2014/main" id="{499D1BD7-3871-4411-AB9F-A0A9AD8898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8109554"/>
              </p:ext>
            </p:extLst>
          </p:nvPr>
        </p:nvGraphicFramePr>
        <p:xfrm>
          <a:off x="1779030" y="5670982"/>
          <a:ext cx="1614487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761760" imgH="253800" progId="Equation.DSMT4">
                  <p:embed/>
                </p:oleObj>
              </mc:Choice>
              <mc:Fallback>
                <p:oleObj name="Equation" r:id="rId20" imgW="761760" imgH="253800" progId="Equation.DSMT4">
                  <p:embed/>
                  <p:pic>
                    <p:nvPicPr>
                      <p:cNvPr id="22" name="Oggetto 21">
                        <a:extLst>
                          <a:ext uri="{FF2B5EF4-FFF2-40B4-BE49-F238E27FC236}">
                            <a16:creationId xmlns:a16="http://schemas.microsoft.com/office/drawing/2014/main" id="{499D1BD7-3871-4411-AB9F-A0A9AD8898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9030" y="5670982"/>
                        <a:ext cx="1614487" cy="541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ttangolo con angoli arrotondati 22">
            <a:extLst>
              <a:ext uri="{FF2B5EF4-FFF2-40B4-BE49-F238E27FC236}">
                <a16:creationId xmlns:a16="http://schemas.microsoft.com/office/drawing/2014/main" id="{EE67E055-B3FD-4CD8-8E1C-183A1A0C1439}"/>
              </a:ext>
            </a:extLst>
          </p:cNvPr>
          <p:cNvSpPr/>
          <p:nvPr/>
        </p:nvSpPr>
        <p:spPr>
          <a:xfrm>
            <a:off x="5400572" y="5109655"/>
            <a:ext cx="5012398" cy="541338"/>
          </a:xfrm>
          <a:prstGeom prst="roundRect">
            <a:avLst>
              <a:gd name="adj" fmla="val 10750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20024E42-39B2-4373-8D23-5FDB726C56B4}"/>
              </a:ext>
            </a:extLst>
          </p:cNvPr>
          <p:cNvSpPr txBox="1"/>
          <p:nvPr/>
        </p:nvSpPr>
        <p:spPr>
          <a:xfrm>
            <a:off x="319350" y="454147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M13</a:t>
            </a:r>
          </a:p>
        </p:txBody>
      </p:sp>
      <p:sp>
        <p:nvSpPr>
          <p:cNvPr id="17" name="Figura a mano libera: forma 16">
            <a:extLst>
              <a:ext uri="{FF2B5EF4-FFF2-40B4-BE49-F238E27FC236}">
                <a16:creationId xmlns:a16="http://schemas.microsoft.com/office/drawing/2014/main" id="{F9FCDEBA-B69F-8266-E1E4-4F961335ED02}"/>
              </a:ext>
            </a:extLst>
          </p:cNvPr>
          <p:cNvSpPr/>
          <p:nvPr/>
        </p:nvSpPr>
        <p:spPr>
          <a:xfrm>
            <a:off x="9283700" y="5363538"/>
            <a:ext cx="1683521" cy="605004"/>
          </a:xfrm>
          <a:custGeom>
            <a:avLst/>
            <a:gdLst>
              <a:gd name="connsiteX0" fmla="*/ 1117600 w 1683521"/>
              <a:gd name="connsiteY0" fmla="*/ 46662 h 605004"/>
              <a:gd name="connsiteX1" fmla="*/ 1587500 w 1683521"/>
              <a:gd name="connsiteY1" fmla="*/ 33962 h 605004"/>
              <a:gd name="connsiteX2" fmla="*/ 1612900 w 1683521"/>
              <a:gd name="connsiteY2" fmla="*/ 427662 h 605004"/>
              <a:gd name="connsiteX3" fmla="*/ 812800 w 1683521"/>
              <a:gd name="connsiteY3" fmla="*/ 592762 h 605004"/>
              <a:gd name="connsiteX4" fmla="*/ 0 w 1683521"/>
              <a:gd name="connsiteY4" fmla="*/ 580062 h 605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521" h="605004">
                <a:moveTo>
                  <a:pt x="1117600" y="46662"/>
                </a:moveTo>
                <a:cubicBezTo>
                  <a:pt x="1311275" y="8562"/>
                  <a:pt x="1504950" y="-29538"/>
                  <a:pt x="1587500" y="33962"/>
                </a:cubicBezTo>
                <a:cubicBezTo>
                  <a:pt x="1670050" y="97462"/>
                  <a:pt x="1742017" y="334529"/>
                  <a:pt x="1612900" y="427662"/>
                </a:cubicBezTo>
                <a:cubicBezTo>
                  <a:pt x="1483783" y="520795"/>
                  <a:pt x="1081617" y="567362"/>
                  <a:pt x="812800" y="592762"/>
                </a:cubicBezTo>
                <a:cubicBezTo>
                  <a:pt x="543983" y="618162"/>
                  <a:pt x="271991" y="599112"/>
                  <a:pt x="0" y="580062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99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4" grpId="0" animBg="1"/>
      <p:bldP spid="20" grpId="0" animBg="1"/>
      <p:bldP spid="21" grpId="0" animBg="1"/>
      <p:bldP spid="23" grpId="0" animBg="1"/>
      <p:bldP spid="24" grpId="0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8EC954-D0C0-4BA3-9903-DDF0A72C5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60"/>
            <a:ext cx="10515600" cy="662397"/>
          </a:xfrm>
        </p:spPr>
        <p:txBody>
          <a:bodyPr/>
          <a:lstStyle/>
          <a:p>
            <a:r>
              <a:rPr lang="en-US" dirty="0"/>
              <a:t>A premise: properties of all-capacitor networks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8AEEE66-3E1D-4F17-A73E-69D911798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3147849-86CC-40CE-BD13-17F56F61B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21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4E02FA2D-4DFA-48F9-8279-60694A365A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98054" y="2653835"/>
            <a:ext cx="2640545" cy="326528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BEB076EF-F6DB-4D00-B151-7E19C861818D}"/>
              </a:ext>
            </a:extLst>
          </p:cNvPr>
          <p:cNvSpPr txBox="1"/>
          <p:nvPr/>
        </p:nvSpPr>
        <p:spPr>
          <a:xfrm>
            <a:off x="167307" y="938885"/>
            <a:ext cx="77425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a network made up by only capacitors and independent voltage sources, I cannot determine the value of nodal voltages  (such as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), since it is affected by the initial voltages stored across the capacitors. </a:t>
            </a:r>
          </a:p>
        </p:txBody>
      </p:sp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BC2A664B-EE71-4527-9701-0D4676AA02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75812" y="986009"/>
            <a:ext cx="3086100" cy="37338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A20972FB-1BD1-4C02-BFCC-C2EBEDF9A899}"/>
              </a:ext>
            </a:extLst>
          </p:cNvPr>
          <p:cNvSpPr txBox="1"/>
          <p:nvPr/>
        </p:nvSpPr>
        <p:spPr>
          <a:xfrm>
            <a:off x="4403681" y="4495418"/>
            <a:ext cx="60694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 can find the voltage variations between two instants, once the variations of the voltage sources are known. To this aim, an equivalent resistive network can be used </a:t>
            </a:r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99F5030D-136F-46C7-808C-B7AC5BA213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1632635"/>
              </p:ext>
            </p:extLst>
          </p:nvPr>
        </p:nvGraphicFramePr>
        <p:xfrm>
          <a:off x="5125588" y="3537178"/>
          <a:ext cx="2795587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20480" imgH="279360" progId="Equation.DSMT4">
                  <p:embed/>
                </p:oleObj>
              </mc:Choice>
              <mc:Fallback>
                <p:oleObj name="Equation" r:id="rId6" imgW="1320480" imgH="27936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99F5030D-136F-46C7-808C-B7AC5BA213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5588" y="3537178"/>
                        <a:ext cx="2795587" cy="5953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2F25C8F-5D05-4036-AED6-907BB1CDF123}"/>
              </a:ext>
            </a:extLst>
          </p:cNvPr>
          <p:cNvSpPr txBox="1"/>
          <p:nvPr/>
        </p:nvSpPr>
        <p:spPr>
          <a:xfrm>
            <a:off x="5125588" y="2659101"/>
            <a:ext cx="3285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Given two instants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let us define:</a:t>
            </a:r>
          </a:p>
        </p:txBody>
      </p:sp>
    </p:spTree>
    <p:extLst>
      <p:ext uri="{BB962C8B-B14F-4D97-AF65-F5344CB8AC3E}">
        <p14:creationId xmlns:p14="http://schemas.microsoft.com/office/powerpoint/2010/main" val="70677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BB1CEA3-AEE7-496E-BBE8-651D9D262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1DCD88B-690B-4409-AF79-F1841D3AD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73F5F929-2CF0-4924-BEFD-4EAE37410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60"/>
            <a:ext cx="10515600" cy="662397"/>
          </a:xfrm>
        </p:spPr>
        <p:txBody>
          <a:bodyPr/>
          <a:lstStyle/>
          <a:p>
            <a:r>
              <a:rPr lang="en-US" dirty="0"/>
              <a:t>Dynamic CMFB: implementation</a:t>
            </a:r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01ED6A42-2286-4273-BB62-630BBFEBAC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6321925"/>
              </p:ext>
            </p:extLst>
          </p:nvPr>
        </p:nvGraphicFramePr>
        <p:xfrm>
          <a:off x="383133" y="2705998"/>
          <a:ext cx="3227387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23880" imgH="253800" progId="Equation.DSMT4">
                  <p:embed/>
                </p:oleObj>
              </mc:Choice>
              <mc:Fallback>
                <p:oleObj name="Equation" r:id="rId2" imgW="1523880" imgH="2538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01ED6A42-2286-4273-BB62-630BBFEBAC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133" y="2705998"/>
                        <a:ext cx="3227387" cy="541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F4E9BDD0-AE5B-4409-822B-53ED1CF1C9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3335" y="640526"/>
            <a:ext cx="3227388" cy="1855502"/>
          </a:xfrm>
          <a:prstGeom prst="rect">
            <a:avLst/>
          </a:prstGeom>
        </p:spPr>
      </p:pic>
      <p:graphicFrame>
        <p:nvGraphicFramePr>
          <p:cNvPr id="26" name="Oggetto 25">
            <a:extLst>
              <a:ext uri="{FF2B5EF4-FFF2-40B4-BE49-F238E27FC236}">
                <a16:creationId xmlns:a16="http://schemas.microsoft.com/office/drawing/2014/main" id="{DE8F0B75-8469-4C40-9998-66C6961F9F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4880370"/>
              </p:ext>
            </p:extLst>
          </p:nvPr>
        </p:nvGraphicFramePr>
        <p:xfrm>
          <a:off x="383133" y="4284508"/>
          <a:ext cx="5057775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387520" imgH="457200" progId="Equation.DSMT4">
                  <p:embed/>
                </p:oleObj>
              </mc:Choice>
              <mc:Fallback>
                <p:oleObj name="Equation" r:id="rId6" imgW="2387520" imgH="457200" progId="Equation.DSMT4">
                  <p:embed/>
                  <p:pic>
                    <p:nvPicPr>
                      <p:cNvPr id="26" name="Oggetto 25">
                        <a:extLst>
                          <a:ext uri="{FF2B5EF4-FFF2-40B4-BE49-F238E27FC236}">
                            <a16:creationId xmlns:a16="http://schemas.microsoft.com/office/drawing/2014/main" id="{DE8F0B75-8469-4C40-9998-66C6961F9F4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133" y="4284508"/>
                        <a:ext cx="5057775" cy="974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98E5970D-D84D-4B52-A690-E9A0CBC17366}"/>
              </a:ext>
            </a:extLst>
          </p:cNvPr>
          <p:cNvSpPr txBox="1"/>
          <p:nvPr/>
        </p:nvSpPr>
        <p:spPr>
          <a:xfrm>
            <a:off x="2327794" y="2179775"/>
            <a:ext cx="1040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BC11954C-A323-4F40-B893-FA0FB9D3E38B}"/>
              </a:ext>
            </a:extLst>
          </p:cNvPr>
          <p:cNvSpPr txBox="1"/>
          <p:nvPr/>
        </p:nvSpPr>
        <p:spPr>
          <a:xfrm>
            <a:off x="0" y="141116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M13</a:t>
            </a:r>
          </a:p>
        </p:txBody>
      </p:sp>
      <p:pic>
        <p:nvPicPr>
          <p:cNvPr id="69" name="Elemento grafico 68">
            <a:extLst>
              <a:ext uri="{FF2B5EF4-FFF2-40B4-BE49-F238E27FC236}">
                <a16:creationId xmlns:a16="http://schemas.microsoft.com/office/drawing/2014/main" id="{53D28715-82DF-4889-A02E-BE1F2D1401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47525" y="854047"/>
            <a:ext cx="800100" cy="2371725"/>
          </a:xfrm>
          <a:prstGeom prst="rect">
            <a:avLst/>
          </a:prstGeom>
        </p:spPr>
      </p:pic>
      <p:grpSp>
        <p:nvGrpSpPr>
          <p:cNvPr id="75" name="Gruppo 74">
            <a:extLst>
              <a:ext uri="{FF2B5EF4-FFF2-40B4-BE49-F238E27FC236}">
                <a16:creationId xmlns:a16="http://schemas.microsoft.com/office/drawing/2014/main" id="{14350DBF-66DC-4FAE-AB9F-3DD449ED4CB1}"/>
              </a:ext>
            </a:extLst>
          </p:cNvPr>
          <p:cNvGrpSpPr/>
          <p:nvPr/>
        </p:nvGrpSpPr>
        <p:grpSpPr>
          <a:xfrm>
            <a:off x="8769526" y="957148"/>
            <a:ext cx="1236302" cy="2228850"/>
            <a:chOff x="8769526" y="957148"/>
            <a:chExt cx="1236302" cy="2228850"/>
          </a:xfrm>
        </p:grpSpPr>
        <p:pic>
          <p:nvPicPr>
            <p:cNvPr id="71" name="Elemento grafico 70">
              <a:extLst>
                <a:ext uri="{FF2B5EF4-FFF2-40B4-BE49-F238E27FC236}">
                  <a16:creationId xmlns:a16="http://schemas.microsoft.com/office/drawing/2014/main" id="{714244EB-626D-4729-9EB9-24D7A0103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129528" y="957148"/>
              <a:ext cx="876300" cy="2228850"/>
            </a:xfrm>
            <a:prstGeom prst="rect">
              <a:avLst/>
            </a:prstGeom>
          </p:spPr>
        </p:pic>
        <p:graphicFrame>
          <p:nvGraphicFramePr>
            <p:cNvPr id="72" name="Oggetto 71">
              <a:extLst>
                <a:ext uri="{FF2B5EF4-FFF2-40B4-BE49-F238E27FC236}">
                  <a16:creationId xmlns:a16="http://schemas.microsoft.com/office/drawing/2014/main" id="{676DFE70-C353-45E9-9ABC-ABE12E0D949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32132845"/>
                </p:ext>
              </p:extLst>
            </p:nvPr>
          </p:nvGraphicFramePr>
          <p:xfrm>
            <a:off x="8784049" y="1323401"/>
            <a:ext cx="334962" cy="7476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177480" imgH="393480" progId="Equation.DSMT4">
                    <p:embed/>
                  </p:oleObj>
                </mc:Choice>
                <mc:Fallback>
                  <p:oleObj name="Equation" r:id="rId12" imgW="177480" imgH="393480" progId="Equation.DSMT4">
                    <p:embed/>
                    <p:pic>
                      <p:nvPicPr>
                        <p:cNvPr id="72" name="Oggetto 71">
                          <a:extLst>
                            <a:ext uri="{FF2B5EF4-FFF2-40B4-BE49-F238E27FC236}">
                              <a16:creationId xmlns:a16="http://schemas.microsoft.com/office/drawing/2014/main" id="{676DFE70-C353-45E9-9ABC-ABE12E0D949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84049" y="1323401"/>
                          <a:ext cx="334962" cy="74765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3" name="Oggetto 72">
              <a:extLst>
                <a:ext uri="{FF2B5EF4-FFF2-40B4-BE49-F238E27FC236}">
                  <a16:creationId xmlns:a16="http://schemas.microsoft.com/office/drawing/2014/main" id="{5B35F8FC-D3CB-4282-81F0-53E23E270C1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62020245"/>
                </p:ext>
              </p:extLst>
            </p:nvPr>
          </p:nvGraphicFramePr>
          <p:xfrm>
            <a:off x="8769526" y="2155736"/>
            <a:ext cx="334962" cy="7476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177480" imgH="393480" progId="Equation.DSMT4">
                    <p:embed/>
                  </p:oleObj>
                </mc:Choice>
                <mc:Fallback>
                  <p:oleObj name="Equation" r:id="rId14" imgW="177480" imgH="393480" progId="Equation.DSMT4">
                    <p:embed/>
                    <p:pic>
                      <p:nvPicPr>
                        <p:cNvPr id="73" name="Oggetto 72">
                          <a:extLst>
                            <a:ext uri="{FF2B5EF4-FFF2-40B4-BE49-F238E27FC236}">
                              <a16:creationId xmlns:a16="http://schemas.microsoft.com/office/drawing/2014/main" id="{5B35F8FC-D3CB-4282-81F0-53E23E270C1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69526" y="2155736"/>
                          <a:ext cx="334962" cy="74765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4" name="CasellaDiTesto 73">
            <a:extLst>
              <a:ext uri="{FF2B5EF4-FFF2-40B4-BE49-F238E27FC236}">
                <a16:creationId xmlns:a16="http://schemas.microsoft.com/office/drawing/2014/main" id="{A65CD822-E5B0-41CF-9B3B-8532F4F9DE50}"/>
              </a:ext>
            </a:extLst>
          </p:cNvPr>
          <p:cNvSpPr txBox="1"/>
          <p:nvPr/>
        </p:nvSpPr>
        <p:spPr>
          <a:xfrm>
            <a:off x="4948361" y="1051939"/>
            <a:ext cx="22952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Let us consider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capacitive voltage divider</a:t>
            </a:r>
          </a:p>
        </p:txBody>
      </p:sp>
      <p:graphicFrame>
        <p:nvGraphicFramePr>
          <p:cNvPr id="76" name="Oggetto 75">
            <a:extLst>
              <a:ext uri="{FF2B5EF4-FFF2-40B4-BE49-F238E27FC236}">
                <a16:creationId xmlns:a16="http://schemas.microsoft.com/office/drawing/2014/main" id="{A7807455-0B47-47FE-ACF3-9D497B103F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3596508"/>
              </p:ext>
            </p:extLst>
          </p:nvPr>
        </p:nvGraphicFramePr>
        <p:xfrm>
          <a:off x="10138976" y="1732950"/>
          <a:ext cx="1497509" cy="6776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876240" imgH="393480" progId="Equation.DSMT4">
                  <p:embed/>
                </p:oleObj>
              </mc:Choice>
              <mc:Fallback>
                <p:oleObj name="Equation" r:id="rId15" imgW="876240" imgH="393480" progId="Equation.DSMT4">
                  <p:embed/>
                  <p:pic>
                    <p:nvPicPr>
                      <p:cNvPr id="76" name="Oggetto 75">
                        <a:extLst>
                          <a:ext uri="{FF2B5EF4-FFF2-40B4-BE49-F238E27FC236}">
                            <a16:creationId xmlns:a16="http://schemas.microsoft.com/office/drawing/2014/main" id="{A7807455-0B47-47FE-ACF3-9D497B103F8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38976" y="1732950"/>
                        <a:ext cx="1497509" cy="6776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ggetto 76">
            <a:extLst>
              <a:ext uri="{FF2B5EF4-FFF2-40B4-BE49-F238E27FC236}">
                <a16:creationId xmlns:a16="http://schemas.microsoft.com/office/drawing/2014/main" id="{C42AF3CA-FC04-4D3B-B198-3F449CB6B5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0360030"/>
              </p:ext>
            </p:extLst>
          </p:nvPr>
        </p:nvGraphicFramePr>
        <p:xfrm>
          <a:off x="3686175" y="2571750"/>
          <a:ext cx="3254375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536480" imgH="431640" progId="Equation.DSMT4">
                  <p:embed/>
                </p:oleObj>
              </mc:Choice>
              <mc:Fallback>
                <p:oleObj name="Equation" r:id="rId17" imgW="1536480" imgH="431640" progId="Equation.DSMT4">
                  <p:embed/>
                  <p:pic>
                    <p:nvPicPr>
                      <p:cNvPr id="77" name="Oggetto 76">
                        <a:extLst>
                          <a:ext uri="{FF2B5EF4-FFF2-40B4-BE49-F238E27FC236}">
                            <a16:creationId xmlns:a16="http://schemas.microsoft.com/office/drawing/2014/main" id="{C42AF3CA-FC04-4D3B-B198-3F449CB6B5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6175" y="2571750"/>
                        <a:ext cx="3254375" cy="9191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ggetto 77">
            <a:extLst>
              <a:ext uri="{FF2B5EF4-FFF2-40B4-BE49-F238E27FC236}">
                <a16:creationId xmlns:a16="http://schemas.microsoft.com/office/drawing/2014/main" id="{4ADD2D41-5855-4D6C-9679-0C0A2CA35B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0451164"/>
              </p:ext>
            </p:extLst>
          </p:nvPr>
        </p:nvGraphicFramePr>
        <p:xfrm>
          <a:off x="6435173" y="4204512"/>
          <a:ext cx="5084762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2400120" imgH="457200" progId="Equation.DSMT4">
                  <p:embed/>
                </p:oleObj>
              </mc:Choice>
              <mc:Fallback>
                <p:oleObj name="Equation" r:id="rId19" imgW="2400120" imgH="457200" progId="Equation.DSMT4">
                  <p:embed/>
                  <p:pic>
                    <p:nvPicPr>
                      <p:cNvPr id="78" name="Oggetto 77">
                        <a:extLst>
                          <a:ext uri="{FF2B5EF4-FFF2-40B4-BE49-F238E27FC236}">
                            <a16:creationId xmlns:a16="http://schemas.microsoft.com/office/drawing/2014/main" id="{4ADD2D41-5855-4D6C-9679-0C0A2CA35B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5173" y="4204512"/>
                        <a:ext cx="5084762" cy="974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CasellaDiTesto 78">
            <a:extLst>
              <a:ext uri="{FF2B5EF4-FFF2-40B4-BE49-F238E27FC236}">
                <a16:creationId xmlns:a16="http://schemas.microsoft.com/office/drawing/2014/main" id="{1C43D01C-D9CF-4AA6-917E-BCC60C9A65F0}"/>
              </a:ext>
            </a:extLst>
          </p:cNvPr>
          <p:cNvSpPr txBox="1"/>
          <p:nvPr/>
        </p:nvSpPr>
        <p:spPr>
          <a:xfrm>
            <a:off x="383133" y="3606800"/>
            <a:ext cx="10615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Considering two phases: (1) =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precharge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 (2) = calculate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CMFB</a:t>
            </a:r>
          </a:p>
        </p:txBody>
      </p:sp>
      <p:graphicFrame>
        <p:nvGraphicFramePr>
          <p:cNvPr id="80" name="Oggetto 79">
            <a:extLst>
              <a:ext uri="{FF2B5EF4-FFF2-40B4-BE49-F238E27FC236}">
                <a16:creationId xmlns:a16="http://schemas.microsoft.com/office/drawing/2014/main" id="{4C5C23B9-4A82-4A11-9D1E-0D05ADFCE8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9712411"/>
              </p:ext>
            </p:extLst>
          </p:nvPr>
        </p:nvGraphicFramePr>
        <p:xfrm>
          <a:off x="9900929" y="5245578"/>
          <a:ext cx="671512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317160" imgH="228600" progId="Equation.DSMT4">
                  <p:embed/>
                </p:oleObj>
              </mc:Choice>
              <mc:Fallback>
                <p:oleObj name="Equation" r:id="rId21" imgW="317160" imgH="228600" progId="Equation.DSMT4">
                  <p:embed/>
                  <p:pic>
                    <p:nvPicPr>
                      <p:cNvPr id="80" name="Oggetto 79">
                        <a:extLst>
                          <a:ext uri="{FF2B5EF4-FFF2-40B4-BE49-F238E27FC236}">
                            <a16:creationId xmlns:a16="http://schemas.microsoft.com/office/drawing/2014/main" id="{4C5C23B9-4A82-4A11-9D1E-0D05ADFCE8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0929" y="5245578"/>
                        <a:ext cx="671512" cy="4873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" name="Oggetto 80">
            <a:extLst>
              <a:ext uri="{FF2B5EF4-FFF2-40B4-BE49-F238E27FC236}">
                <a16:creationId xmlns:a16="http://schemas.microsoft.com/office/drawing/2014/main" id="{30506EF7-44E3-475B-ABF0-5845F277DA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280540"/>
              </p:ext>
            </p:extLst>
          </p:nvPr>
        </p:nvGraphicFramePr>
        <p:xfrm>
          <a:off x="11124781" y="5275835"/>
          <a:ext cx="671512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317160" imgH="228600" progId="Equation.DSMT4">
                  <p:embed/>
                </p:oleObj>
              </mc:Choice>
              <mc:Fallback>
                <p:oleObj name="Equation" r:id="rId23" imgW="317160" imgH="228600" progId="Equation.DSMT4">
                  <p:embed/>
                  <p:pic>
                    <p:nvPicPr>
                      <p:cNvPr id="81" name="Oggetto 80">
                        <a:extLst>
                          <a:ext uri="{FF2B5EF4-FFF2-40B4-BE49-F238E27FC236}">
                            <a16:creationId xmlns:a16="http://schemas.microsoft.com/office/drawing/2014/main" id="{30506EF7-44E3-475B-ABF0-5845F277DA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24781" y="5275835"/>
                        <a:ext cx="671512" cy="4873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" name="Oggetto 81">
            <a:extLst>
              <a:ext uri="{FF2B5EF4-FFF2-40B4-BE49-F238E27FC236}">
                <a16:creationId xmlns:a16="http://schemas.microsoft.com/office/drawing/2014/main" id="{5E39FDFA-334D-44BD-9CBA-087B366922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6604850"/>
              </p:ext>
            </p:extLst>
          </p:nvPr>
        </p:nvGraphicFramePr>
        <p:xfrm>
          <a:off x="8979441" y="5315284"/>
          <a:ext cx="430212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203040" imgH="228600" progId="Equation.DSMT4">
                  <p:embed/>
                </p:oleObj>
              </mc:Choice>
              <mc:Fallback>
                <p:oleObj name="Equation" r:id="rId24" imgW="203040" imgH="228600" progId="Equation.DSMT4">
                  <p:embed/>
                  <p:pic>
                    <p:nvPicPr>
                      <p:cNvPr id="82" name="Oggetto 81">
                        <a:extLst>
                          <a:ext uri="{FF2B5EF4-FFF2-40B4-BE49-F238E27FC236}">
                            <a16:creationId xmlns:a16="http://schemas.microsoft.com/office/drawing/2014/main" id="{5E39FDFA-334D-44BD-9CBA-087B366922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79441" y="5315284"/>
                        <a:ext cx="430212" cy="4873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" name="Oggetto 82">
            <a:extLst>
              <a:ext uri="{FF2B5EF4-FFF2-40B4-BE49-F238E27FC236}">
                <a16:creationId xmlns:a16="http://schemas.microsoft.com/office/drawing/2014/main" id="{7F0799A8-B0CB-4C16-ADFE-FD756C96A0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1802818"/>
              </p:ext>
            </p:extLst>
          </p:nvPr>
        </p:nvGraphicFramePr>
        <p:xfrm>
          <a:off x="7958816" y="5279809"/>
          <a:ext cx="457200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215640" imgH="228600" progId="Equation.DSMT4">
                  <p:embed/>
                </p:oleObj>
              </mc:Choice>
              <mc:Fallback>
                <p:oleObj name="Equation" r:id="rId26" imgW="215640" imgH="228600" progId="Equation.DSMT4">
                  <p:embed/>
                  <p:pic>
                    <p:nvPicPr>
                      <p:cNvPr id="83" name="Oggetto 82">
                        <a:extLst>
                          <a:ext uri="{FF2B5EF4-FFF2-40B4-BE49-F238E27FC236}">
                            <a16:creationId xmlns:a16="http://schemas.microsoft.com/office/drawing/2014/main" id="{7F0799A8-B0CB-4C16-ADFE-FD756C96A0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8816" y="5279809"/>
                        <a:ext cx="457200" cy="4873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5" name="Connettore 2 84">
            <a:extLst>
              <a:ext uri="{FF2B5EF4-FFF2-40B4-BE49-F238E27FC236}">
                <a16:creationId xmlns:a16="http://schemas.microsoft.com/office/drawing/2014/main" id="{C2A73809-40AD-422A-A41B-A7F7AC2CCE7E}"/>
              </a:ext>
            </a:extLst>
          </p:cNvPr>
          <p:cNvCxnSpPr/>
          <p:nvPr/>
        </p:nvCxnSpPr>
        <p:spPr>
          <a:xfrm flipV="1">
            <a:off x="8247625" y="4691874"/>
            <a:ext cx="70390" cy="567359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ttore 2 85">
            <a:extLst>
              <a:ext uri="{FF2B5EF4-FFF2-40B4-BE49-F238E27FC236}">
                <a16:creationId xmlns:a16="http://schemas.microsoft.com/office/drawing/2014/main" id="{B7B4AAD7-26FE-4632-B30D-0D5A6AF408FF}"/>
              </a:ext>
            </a:extLst>
          </p:cNvPr>
          <p:cNvCxnSpPr>
            <a:cxnSpLocks/>
          </p:cNvCxnSpPr>
          <p:nvPr/>
        </p:nvCxnSpPr>
        <p:spPr>
          <a:xfrm flipH="1" flipV="1">
            <a:off x="9129528" y="4670832"/>
            <a:ext cx="52302" cy="618267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ttore 2 86">
            <a:extLst>
              <a:ext uri="{FF2B5EF4-FFF2-40B4-BE49-F238E27FC236}">
                <a16:creationId xmlns:a16="http://schemas.microsoft.com/office/drawing/2014/main" id="{0EA45ADB-48A2-48B1-B999-2294862DF27E}"/>
              </a:ext>
            </a:extLst>
          </p:cNvPr>
          <p:cNvCxnSpPr>
            <a:cxnSpLocks/>
          </p:cNvCxnSpPr>
          <p:nvPr/>
        </p:nvCxnSpPr>
        <p:spPr>
          <a:xfrm flipV="1">
            <a:off x="10116035" y="4691874"/>
            <a:ext cx="74492" cy="627090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ttore 2 87">
            <a:extLst>
              <a:ext uri="{FF2B5EF4-FFF2-40B4-BE49-F238E27FC236}">
                <a16:creationId xmlns:a16="http://schemas.microsoft.com/office/drawing/2014/main" id="{A4AD111E-F3A3-428C-8388-FA7631CD9747}"/>
              </a:ext>
            </a:extLst>
          </p:cNvPr>
          <p:cNvCxnSpPr>
            <a:cxnSpLocks/>
          </p:cNvCxnSpPr>
          <p:nvPr/>
        </p:nvCxnSpPr>
        <p:spPr>
          <a:xfrm flipH="1" flipV="1">
            <a:off x="11124732" y="4721739"/>
            <a:ext cx="152868" cy="567359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3" name="Oggetto 92">
            <a:extLst>
              <a:ext uri="{FF2B5EF4-FFF2-40B4-BE49-F238E27FC236}">
                <a16:creationId xmlns:a16="http://schemas.microsoft.com/office/drawing/2014/main" id="{D9FCA6EC-25BA-49B5-B4B4-7672427865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0551923"/>
              </p:ext>
            </p:extLst>
          </p:nvPr>
        </p:nvGraphicFramePr>
        <p:xfrm>
          <a:off x="2071688" y="5521325"/>
          <a:ext cx="3227387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523880" imgH="241200" progId="Equation.DSMT4">
                  <p:embed/>
                </p:oleObj>
              </mc:Choice>
              <mc:Fallback>
                <p:oleObj name="Equation" r:id="rId28" imgW="1523880" imgH="241200" progId="Equation.DSMT4">
                  <p:embed/>
                  <p:pic>
                    <p:nvPicPr>
                      <p:cNvPr id="93" name="Oggetto 92">
                        <a:extLst>
                          <a:ext uri="{FF2B5EF4-FFF2-40B4-BE49-F238E27FC236}">
                            <a16:creationId xmlns:a16="http://schemas.microsoft.com/office/drawing/2014/main" id="{D9FCA6EC-25BA-49B5-B4B4-7672427865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88" y="5521325"/>
                        <a:ext cx="3227387" cy="514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" name="Oggetto 93">
            <a:extLst>
              <a:ext uri="{FF2B5EF4-FFF2-40B4-BE49-F238E27FC236}">
                <a16:creationId xmlns:a16="http://schemas.microsoft.com/office/drawing/2014/main" id="{149CA8BC-621F-4068-9E32-32782EDF0A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7884959"/>
              </p:ext>
            </p:extLst>
          </p:nvPr>
        </p:nvGraphicFramePr>
        <p:xfrm>
          <a:off x="7148821" y="5382583"/>
          <a:ext cx="376238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177480" imgH="228600" progId="Equation.DSMT4">
                  <p:embed/>
                </p:oleObj>
              </mc:Choice>
              <mc:Fallback>
                <p:oleObj name="Equation" r:id="rId30" imgW="177480" imgH="228600" progId="Equation.DSMT4">
                  <p:embed/>
                  <p:pic>
                    <p:nvPicPr>
                      <p:cNvPr id="94" name="Oggetto 93">
                        <a:extLst>
                          <a:ext uri="{FF2B5EF4-FFF2-40B4-BE49-F238E27FC236}">
                            <a16:creationId xmlns:a16="http://schemas.microsoft.com/office/drawing/2014/main" id="{149CA8BC-621F-4068-9E32-32782EDF0A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8821" y="5382583"/>
                        <a:ext cx="376238" cy="4873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5" name="Connettore 2 94">
            <a:extLst>
              <a:ext uri="{FF2B5EF4-FFF2-40B4-BE49-F238E27FC236}">
                <a16:creationId xmlns:a16="http://schemas.microsoft.com/office/drawing/2014/main" id="{4B827252-A8F2-49BE-B719-E692791A9320}"/>
              </a:ext>
            </a:extLst>
          </p:cNvPr>
          <p:cNvCxnSpPr/>
          <p:nvPr/>
        </p:nvCxnSpPr>
        <p:spPr>
          <a:xfrm flipV="1">
            <a:off x="7339183" y="4907917"/>
            <a:ext cx="70390" cy="567359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Freccia a destra 95">
            <a:extLst>
              <a:ext uri="{FF2B5EF4-FFF2-40B4-BE49-F238E27FC236}">
                <a16:creationId xmlns:a16="http://schemas.microsoft.com/office/drawing/2014/main" id="{2D85F3E7-F8AC-4988-AE13-7D23E698EA5F}"/>
              </a:ext>
            </a:extLst>
          </p:cNvPr>
          <p:cNvSpPr/>
          <p:nvPr/>
        </p:nvSpPr>
        <p:spPr>
          <a:xfrm>
            <a:off x="5745795" y="4643426"/>
            <a:ext cx="463754" cy="36512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27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74" grpId="0"/>
      <p:bldP spid="79" grpId="0"/>
      <p:bldP spid="9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80D5BD59-73BD-422B-9BD9-9A2BB9C0B6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10519" y="763754"/>
            <a:ext cx="6511314" cy="3879081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0467E2F2-B7AA-4C50-8DEA-87DA28090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9505"/>
            <a:ext cx="10515600" cy="662397"/>
          </a:xfrm>
        </p:spPr>
        <p:txBody>
          <a:bodyPr/>
          <a:lstStyle/>
          <a:p>
            <a:r>
              <a:rPr lang="en-US" dirty="0"/>
              <a:t>Dynamic CMFB: implementation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5990320-A442-4903-A0A0-A078E8EA2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C289355-8740-4020-8E9F-205B6E470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23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5650DEA6-707B-4DD9-BD72-209CB4DAD2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9755" y="2324100"/>
            <a:ext cx="4124325" cy="2209800"/>
          </a:xfrm>
          <a:prstGeom prst="rect">
            <a:avLst/>
          </a:prstGeom>
        </p:spPr>
      </p:pic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8484323A-D730-4798-A939-11BB5B9608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7118431"/>
              </p:ext>
            </p:extLst>
          </p:nvPr>
        </p:nvGraphicFramePr>
        <p:xfrm>
          <a:off x="1074093" y="912242"/>
          <a:ext cx="3709987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52480" imgH="241200" progId="Equation.DSMT4">
                  <p:embed/>
                </p:oleObj>
              </mc:Choice>
              <mc:Fallback>
                <p:oleObj name="Equation" r:id="rId6" imgW="1752480" imgH="2412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8484323A-D730-4798-A939-11BB5B9608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4093" y="912242"/>
                        <a:ext cx="3709987" cy="514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E0AE482C-193D-4645-87DF-1B8648B22DB8}"/>
              </a:ext>
            </a:extLst>
          </p:cNvPr>
          <p:cNvCxnSpPr>
            <a:cxnSpLocks/>
          </p:cNvCxnSpPr>
          <p:nvPr/>
        </p:nvCxnSpPr>
        <p:spPr>
          <a:xfrm>
            <a:off x="6407708" y="767183"/>
            <a:ext cx="314426" cy="584555"/>
          </a:xfrm>
          <a:prstGeom prst="straightConnector1">
            <a:avLst/>
          </a:prstGeom>
          <a:ln w="31750">
            <a:solidFill>
              <a:srgbClr val="00B05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274608DE-9246-46CB-9454-CE27E32C77A5}"/>
              </a:ext>
            </a:extLst>
          </p:cNvPr>
          <p:cNvCxnSpPr>
            <a:cxnSpLocks/>
          </p:cNvCxnSpPr>
          <p:nvPr/>
        </p:nvCxnSpPr>
        <p:spPr>
          <a:xfrm>
            <a:off x="6881482" y="655312"/>
            <a:ext cx="314426" cy="584555"/>
          </a:xfrm>
          <a:prstGeom prst="straightConnector1">
            <a:avLst/>
          </a:prstGeom>
          <a:ln w="3175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91A853C1-2C66-4A59-9D10-601F4E3DB533}"/>
              </a:ext>
            </a:extLst>
          </p:cNvPr>
          <p:cNvCxnSpPr>
            <a:cxnSpLocks/>
          </p:cNvCxnSpPr>
          <p:nvPr/>
        </p:nvCxnSpPr>
        <p:spPr>
          <a:xfrm>
            <a:off x="9414036" y="2324100"/>
            <a:ext cx="314426" cy="584555"/>
          </a:xfrm>
          <a:prstGeom prst="straightConnector1">
            <a:avLst/>
          </a:prstGeom>
          <a:ln w="31750">
            <a:solidFill>
              <a:srgbClr val="0070C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0290D428-B9AC-4655-9A9D-92543A4F808E}"/>
              </a:ext>
            </a:extLst>
          </p:cNvPr>
          <p:cNvCxnSpPr>
            <a:cxnSpLocks/>
          </p:cNvCxnSpPr>
          <p:nvPr/>
        </p:nvCxnSpPr>
        <p:spPr>
          <a:xfrm flipH="1">
            <a:off x="11387866" y="2616377"/>
            <a:ext cx="433967" cy="315349"/>
          </a:xfrm>
          <a:prstGeom prst="straightConnector1">
            <a:avLst/>
          </a:prstGeom>
          <a:ln w="31750">
            <a:solidFill>
              <a:srgbClr val="0070C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B6780D9-5A5F-46A7-BE3F-97B82B2E481D}"/>
              </a:ext>
            </a:extLst>
          </p:cNvPr>
          <p:cNvSpPr txBox="1"/>
          <p:nvPr/>
        </p:nvSpPr>
        <p:spPr>
          <a:xfrm>
            <a:off x="317634" y="4787048"/>
            <a:ext cx="4600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CMO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an input that has to be connected to the desired value (e.g.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dd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/2)</a:t>
            </a:r>
          </a:p>
        </p:txBody>
      </p:sp>
      <p:pic>
        <p:nvPicPr>
          <p:cNvPr id="14" name="Elemento grafico 13">
            <a:extLst>
              <a:ext uri="{FF2B5EF4-FFF2-40B4-BE49-F238E27FC236}">
                <a16:creationId xmlns:a16="http://schemas.microsoft.com/office/drawing/2014/main" id="{290C0F78-41AE-4303-868B-43E372D41E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23372" y="2639449"/>
            <a:ext cx="685800" cy="1743075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BF015C9-0116-4722-A72D-F7B5B4D31C63}"/>
              </a:ext>
            </a:extLst>
          </p:cNvPr>
          <p:cNvSpPr txBox="1"/>
          <p:nvPr/>
        </p:nvSpPr>
        <p:spPr>
          <a:xfrm>
            <a:off x="5075466" y="4880008"/>
            <a:ext cx="61551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Capacitor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' are added to allow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CMFB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to track the variations of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oC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during phase 1, where it is disconnected from the outputs</a:t>
            </a:r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0028310D-46DE-4F87-A723-088F76F00075}"/>
              </a:ext>
            </a:extLst>
          </p:cNvPr>
          <p:cNvCxnSpPr>
            <a:cxnSpLocks/>
          </p:cNvCxnSpPr>
          <p:nvPr/>
        </p:nvCxnSpPr>
        <p:spPr>
          <a:xfrm>
            <a:off x="659755" y="3225800"/>
            <a:ext cx="762645" cy="304800"/>
          </a:xfrm>
          <a:prstGeom prst="straightConnector1">
            <a:avLst/>
          </a:prstGeom>
          <a:ln w="31750">
            <a:solidFill>
              <a:srgbClr val="00B05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ECCE422E-2107-426E-A70E-9E49EE402DFC}"/>
              </a:ext>
            </a:extLst>
          </p:cNvPr>
          <p:cNvCxnSpPr>
            <a:cxnSpLocks/>
          </p:cNvCxnSpPr>
          <p:nvPr/>
        </p:nvCxnSpPr>
        <p:spPr>
          <a:xfrm flipH="1">
            <a:off x="4424055" y="2931726"/>
            <a:ext cx="651411" cy="478086"/>
          </a:xfrm>
          <a:prstGeom prst="straightConnector1">
            <a:avLst/>
          </a:prstGeom>
          <a:ln w="3175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6AE20DC8-1696-4BA9-8EAB-48D3CC88529E}"/>
              </a:ext>
            </a:extLst>
          </p:cNvPr>
          <p:cNvCxnSpPr>
            <a:cxnSpLocks/>
          </p:cNvCxnSpPr>
          <p:nvPr/>
        </p:nvCxnSpPr>
        <p:spPr>
          <a:xfrm flipH="1">
            <a:off x="4458375" y="2372385"/>
            <a:ext cx="560758" cy="178291"/>
          </a:xfrm>
          <a:prstGeom prst="straightConnector1">
            <a:avLst/>
          </a:prstGeom>
          <a:ln w="31750">
            <a:solidFill>
              <a:srgbClr val="0070C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377C0D6F-FC5C-4C86-874C-97727085EB2D}"/>
              </a:ext>
            </a:extLst>
          </p:cNvPr>
          <p:cNvCxnSpPr>
            <a:cxnSpLocks/>
          </p:cNvCxnSpPr>
          <p:nvPr/>
        </p:nvCxnSpPr>
        <p:spPr>
          <a:xfrm flipH="1" flipV="1">
            <a:off x="4184146" y="4459108"/>
            <a:ext cx="617092" cy="314113"/>
          </a:xfrm>
          <a:prstGeom prst="straightConnector1">
            <a:avLst/>
          </a:prstGeom>
          <a:ln w="31750">
            <a:solidFill>
              <a:srgbClr val="0070C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ggetto 25">
            <a:extLst>
              <a:ext uri="{FF2B5EF4-FFF2-40B4-BE49-F238E27FC236}">
                <a16:creationId xmlns:a16="http://schemas.microsoft.com/office/drawing/2014/main" id="{B37056D1-8D1B-4396-97DC-5523AE7B9A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3102721"/>
              </p:ext>
            </p:extLst>
          </p:nvPr>
        </p:nvGraphicFramePr>
        <p:xfrm>
          <a:off x="1041077" y="1490014"/>
          <a:ext cx="4519613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133360" imgH="241200" progId="Equation.DSMT4">
                  <p:embed/>
                </p:oleObj>
              </mc:Choice>
              <mc:Fallback>
                <p:oleObj name="Equation" r:id="rId10" imgW="2133360" imgH="241200" progId="Equation.DSMT4">
                  <p:embed/>
                  <p:pic>
                    <p:nvPicPr>
                      <p:cNvPr id="26" name="Oggetto 25">
                        <a:extLst>
                          <a:ext uri="{FF2B5EF4-FFF2-40B4-BE49-F238E27FC236}">
                            <a16:creationId xmlns:a16="http://schemas.microsoft.com/office/drawing/2014/main" id="{B37056D1-8D1B-4396-97DC-5523AE7B9A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077" y="1490014"/>
                        <a:ext cx="4519613" cy="5159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Figura a mano libera: forma 27">
            <a:extLst>
              <a:ext uri="{FF2B5EF4-FFF2-40B4-BE49-F238E27FC236}">
                <a16:creationId xmlns:a16="http://schemas.microsoft.com/office/drawing/2014/main" id="{74041F53-F5D8-4D43-ACD4-B830E45151EB}"/>
              </a:ext>
            </a:extLst>
          </p:cNvPr>
          <p:cNvSpPr/>
          <p:nvPr/>
        </p:nvSpPr>
        <p:spPr>
          <a:xfrm>
            <a:off x="210186" y="2705100"/>
            <a:ext cx="602614" cy="2082800"/>
          </a:xfrm>
          <a:custGeom>
            <a:avLst/>
            <a:gdLst>
              <a:gd name="connsiteX0" fmla="*/ 183514 w 602614"/>
              <a:gd name="connsiteY0" fmla="*/ 2082800 h 2082800"/>
              <a:gd name="connsiteX1" fmla="*/ 31114 w 602614"/>
              <a:gd name="connsiteY1" fmla="*/ 1244600 h 2082800"/>
              <a:gd name="connsiteX2" fmla="*/ 5714 w 602614"/>
              <a:gd name="connsiteY2" fmla="*/ 901700 h 2082800"/>
              <a:gd name="connsiteX3" fmla="*/ 107314 w 602614"/>
              <a:gd name="connsiteY3" fmla="*/ 266700 h 2082800"/>
              <a:gd name="connsiteX4" fmla="*/ 602614 w 602614"/>
              <a:gd name="connsiteY4" fmla="*/ 0 h 20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614" h="2082800">
                <a:moveTo>
                  <a:pt x="183514" y="2082800"/>
                </a:moveTo>
                <a:cubicBezTo>
                  <a:pt x="122130" y="1762125"/>
                  <a:pt x="60747" y="1441450"/>
                  <a:pt x="31114" y="1244600"/>
                </a:cubicBezTo>
                <a:cubicBezTo>
                  <a:pt x="1481" y="1047750"/>
                  <a:pt x="-6986" y="1064683"/>
                  <a:pt x="5714" y="901700"/>
                </a:cubicBezTo>
                <a:cubicBezTo>
                  <a:pt x="18414" y="738717"/>
                  <a:pt x="7831" y="416983"/>
                  <a:pt x="107314" y="266700"/>
                </a:cubicBezTo>
                <a:cubicBezTo>
                  <a:pt x="206797" y="116417"/>
                  <a:pt x="404705" y="58208"/>
                  <a:pt x="602614" y="0"/>
                </a:cubicBezTo>
              </a:path>
            </a:pathLst>
          </a:custGeom>
          <a:noFill/>
          <a:ln w="34925">
            <a:solidFill>
              <a:srgbClr val="00B05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797EB8D8-AA0B-C08F-831B-2C66910E53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1903779"/>
              </p:ext>
            </p:extLst>
          </p:nvPr>
        </p:nvGraphicFramePr>
        <p:xfrm>
          <a:off x="2481675" y="3124306"/>
          <a:ext cx="338672" cy="406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03040" imgH="241200" progId="Equation.DSMT4">
                  <p:embed/>
                </p:oleObj>
              </mc:Choice>
              <mc:Fallback>
                <p:oleObj name="Equation" r:id="rId12" imgW="203040" imgH="2412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797EB8D8-AA0B-C08F-831B-2C66910E53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1675" y="3124306"/>
                        <a:ext cx="338672" cy="4061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820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DCF62F-9353-4DAE-9038-AAFE86409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662397"/>
          </a:xfrm>
        </p:spPr>
        <p:txBody>
          <a:bodyPr/>
          <a:lstStyle/>
          <a:p>
            <a:r>
              <a:rPr lang="en-US" dirty="0"/>
              <a:t>Dynamic CMFB: final considerations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82F45C0-BE9E-4194-8F65-83C5A64A2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ED6B0AB-F74B-46F9-8B7C-9B1446E40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24</a:t>
            </a:fld>
            <a:endParaRPr lang="en-US" dirty="0"/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EF3A5B42-69C5-441C-B6E0-03BE1D8CD2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4307" y="2995416"/>
            <a:ext cx="3686772" cy="2820057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2E6D2F6D-478D-455E-90EE-4481E97C7C5B}"/>
              </a:ext>
            </a:extLst>
          </p:cNvPr>
          <p:cNvSpPr txBox="1"/>
          <p:nvPr/>
        </p:nvSpPr>
        <p:spPr>
          <a:xfrm>
            <a:off x="574307" y="513564"/>
            <a:ext cx="98851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Advantages: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 uses a passive networks: high linearity and no adverse effects on the available output range of the amplifier.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Static consumption is limited to the network that generates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which can be biased with a very small current.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EC24EDE-77A8-453B-AB2D-17C22A3D7645}"/>
              </a:ext>
            </a:extLst>
          </p:cNvPr>
          <p:cNvSpPr txBox="1"/>
          <p:nvPr/>
        </p:nvSpPr>
        <p:spPr>
          <a:xfrm>
            <a:off x="4530586" y="2567619"/>
            <a:ext cx="62120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Drawback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At any transition from phase 1 to phase 2, the output terminals are temporarily shorted together. They have to recover by supplying current into the capacitors. The resulting spikes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are not acceptable in a continuous time application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For an SC application, the transient must be finished when the output signal is sampled. </a:t>
            </a:r>
          </a:p>
        </p:txBody>
      </p:sp>
    </p:spTree>
    <p:extLst>
      <p:ext uri="{BB962C8B-B14F-4D97-AF65-F5344CB8AC3E}">
        <p14:creationId xmlns:p14="http://schemas.microsoft.com/office/powerpoint/2010/main" val="126981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FB8F741-3BC7-4B3E-B4A8-C7625D1DD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8F6F6A6-654E-4E52-BBE8-DDC17A09D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23853DC-4304-4CC8-95F0-D6158C0A659D}"/>
              </a:ext>
            </a:extLst>
          </p:cNvPr>
          <p:cNvSpPr txBox="1">
            <a:spLocks/>
          </p:cNvSpPr>
          <p:nvPr/>
        </p:nvSpPr>
        <p:spPr>
          <a:xfrm>
            <a:off x="406138" y="0"/>
            <a:ext cx="11147854" cy="667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en-US" dirty="0"/>
              <a:t>Including common mode / differential and quiescent / small signal components</a:t>
            </a:r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7C6CD1DA-7522-4656-AEA4-30D6758487FC}"/>
              </a:ext>
            </a:extLst>
          </p:cNvPr>
          <p:cNvCxnSpPr/>
          <p:nvPr/>
        </p:nvCxnSpPr>
        <p:spPr>
          <a:xfrm>
            <a:off x="3784600" y="2500086"/>
            <a:ext cx="0" cy="364067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84FEE3FD-79F1-42FE-B330-C33EB73C9F75}"/>
              </a:ext>
            </a:extLst>
          </p:cNvPr>
          <p:cNvCxnSpPr/>
          <p:nvPr/>
        </p:nvCxnSpPr>
        <p:spPr>
          <a:xfrm>
            <a:off x="931333" y="2487386"/>
            <a:ext cx="0" cy="364067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D9300B18-FD7F-4F4D-BC6A-83A694A4DA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6138" y="1212094"/>
            <a:ext cx="3838575" cy="2914650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CB391FC-A907-4F9A-87F9-EB3773348485}"/>
              </a:ext>
            </a:extLst>
          </p:cNvPr>
          <p:cNvSpPr txBox="1"/>
          <p:nvPr/>
        </p:nvSpPr>
        <p:spPr>
          <a:xfrm>
            <a:off x="3807599" y="2375499"/>
            <a:ext cx="667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8390201-AAFC-4389-ABEF-F6C0CE8E845C}"/>
              </a:ext>
            </a:extLst>
          </p:cNvPr>
          <p:cNvSpPr txBox="1"/>
          <p:nvPr/>
        </p:nvSpPr>
        <p:spPr>
          <a:xfrm>
            <a:off x="241165" y="2375498"/>
            <a:ext cx="667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2CA6AEE-25F9-4E58-B38B-C9FD778E29E5}"/>
              </a:ext>
            </a:extLst>
          </p:cNvPr>
          <p:cNvSpPr txBox="1"/>
          <p:nvPr/>
        </p:nvSpPr>
        <p:spPr>
          <a:xfrm>
            <a:off x="406138" y="4303925"/>
            <a:ext cx="52486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probe the output ports with voltage sources set to the desired output common mode voltage (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CMO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6" name="Elemento grafico 15">
            <a:extLst>
              <a:ext uri="{FF2B5EF4-FFF2-40B4-BE49-F238E27FC236}">
                <a16:creationId xmlns:a16="http://schemas.microsoft.com/office/drawing/2014/main" id="{E77FF4DF-A1C7-4324-906A-3D05F094E1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88871" y="844989"/>
            <a:ext cx="4124325" cy="2543175"/>
          </a:xfrm>
          <a:prstGeom prst="rect">
            <a:avLst/>
          </a:prstGeom>
        </p:spPr>
      </p:pic>
      <p:pic>
        <p:nvPicPr>
          <p:cNvPr id="17" name="Elemento grafico 16">
            <a:extLst>
              <a:ext uri="{FF2B5EF4-FFF2-40B4-BE49-F238E27FC236}">
                <a16:creationId xmlns:a16="http://schemas.microsoft.com/office/drawing/2014/main" id="{522AE208-7066-4ACE-8756-6E46D6916F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65239" y="3622400"/>
            <a:ext cx="3787372" cy="239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60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85CC5E-C5FF-4443-BE7D-7B6FEC1A8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9881"/>
            <a:ext cx="10515600" cy="662397"/>
          </a:xfrm>
        </p:spPr>
        <p:txBody>
          <a:bodyPr/>
          <a:lstStyle/>
          <a:p>
            <a:r>
              <a:rPr lang="en-US" dirty="0"/>
              <a:t>A more accurate model of the output resistances.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BBD8B6F-B652-469E-A44C-F01C7EB0D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C5D885E-0F79-4F14-B1F1-083C91D7B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DDCE69DF-8C6D-487B-96CE-78E4EBD977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0591" y="1775581"/>
            <a:ext cx="4667062" cy="3880576"/>
          </a:xfrm>
          <a:prstGeom prst="rect">
            <a:avLst/>
          </a:prstGeom>
        </p:spPr>
      </p:pic>
      <p:sp>
        <p:nvSpPr>
          <p:cNvPr id="7" name="Figura a mano libera: forma 6">
            <a:extLst>
              <a:ext uri="{FF2B5EF4-FFF2-40B4-BE49-F238E27FC236}">
                <a16:creationId xmlns:a16="http://schemas.microsoft.com/office/drawing/2014/main" id="{4028F926-ECFC-4F71-ACF4-EEC38B62DFA3}"/>
              </a:ext>
            </a:extLst>
          </p:cNvPr>
          <p:cNvSpPr/>
          <p:nvPr/>
        </p:nvSpPr>
        <p:spPr>
          <a:xfrm>
            <a:off x="1114744" y="2753903"/>
            <a:ext cx="4089952" cy="1645468"/>
          </a:xfrm>
          <a:custGeom>
            <a:avLst/>
            <a:gdLst>
              <a:gd name="connsiteX0" fmla="*/ 4087499 w 4089952"/>
              <a:gd name="connsiteY0" fmla="*/ 1645468 h 1645468"/>
              <a:gd name="connsiteX1" fmla="*/ 4087499 w 4089952"/>
              <a:gd name="connsiteY1" fmla="*/ 1327835 h 1645468"/>
              <a:gd name="connsiteX2" fmla="*/ 4077873 w 4089952"/>
              <a:gd name="connsiteY2" fmla="*/ 1193081 h 1645468"/>
              <a:gd name="connsiteX3" fmla="*/ 3962370 w 4089952"/>
              <a:gd name="connsiteY3" fmla="*/ 1154580 h 1645468"/>
              <a:gd name="connsiteX4" fmla="*/ 3404105 w 4089952"/>
              <a:gd name="connsiteY4" fmla="*/ 1144955 h 1645468"/>
              <a:gd name="connsiteX5" fmla="*/ 3144223 w 4089952"/>
              <a:gd name="connsiteY5" fmla="*/ 1125704 h 1645468"/>
              <a:gd name="connsiteX6" fmla="*/ 3124972 w 4089952"/>
              <a:gd name="connsiteY6" fmla="*/ 326807 h 1645468"/>
              <a:gd name="connsiteX7" fmla="*/ 3076846 w 4089952"/>
              <a:gd name="connsiteY7" fmla="*/ 38049 h 1645468"/>
              <a:gd name="connsiteX8" fmla="*/ 2229823 w 4089952"/>
              <a:gd name="connsiteY8" fmla="*/ 28424 h 1645468"/>
              <a:gd name="connsiteX9" fmla="*/ 1325048 w 4089952"/>
              <a:gd name="connsiteY9" fmla="*/ 18799 h 1645468"/>
              <a:gd name="connsiteX10" fmla="*/ 1074791 w 4089952"/>
              <a:gd name="connsiteY10" fmla="*/ 28424 h 1645468"/>
              <a:gd name="connsiteX11" fmla="*/ 1036290 w 4089952"/>
              <a:gd name="connsiteY11" fmla="*/ 365308 h 1645468"/>
              <a:gd name="connsiteX12" fmla="*/ 1036290 w 4089952"/>
              <a:gd name="connsiteY12" fmla="*/ 942824 h 1645468"/>
              <a:gd name="connsiteX13" fmla="*/ 988164 w 4089952"/>
              <a:gd name="connsiteY13" fmla="*/ 1298959 h 1645468"/>
              <a:gd name="connsiteX14" fmla="*/ 757158 w 4089952"/>
              <a:gd name="connsiteY14" fmla="*/ 1298959 h 1645468"/>
              <a:gd name="connsiteX15" fmla="*/ 93014 w 4089952"/>
              <a:gd name="connsiteY15" fmla="*/ 1347085 h 1645468"/>
              <a:gd name="connsiteX16" fmla="*/ 16012 w 4089952"/>
              <a:gd name="connsiteY16" fmla="*/ 962075 h 1645468"/>
              <a:gd name="connsiteX17" fmla="*/ 16012 w 4089952"/>
              <a:gd name="connsiteY17" fmla="*/ 654066 h 1645468"/>
              <a:gd name="connsiteX18" fmla="*/ 73764 w 4089952"/>
              <a:gd name="connsiteY18" fmla="*/ 423060 h 1645468"/>
              <a:gd name="connsiteX19" fmla="*/ 786033 w 4089952"/>
              <a:gd name="connsiteY19" fmla="*/ 346058 h 1645468"/>
              <a:gd name="connsiteX20" fmla="*/ 2172071 w 4089952"/>
              <a:gd name="connsiteY20" fmla="*/ 384559 h 1645468"/>
              <a:gd name="connsiteX21" fmla="*/ 2258699 w 4089952"/>
              <a:gd name="connsiteY21" fmla="*/ 634816 h 1645468"/>
              <a:gd name="connsiteX22" fmla="*/ 2229823 w 4089952"/>
              <a:gd name="connsiteY22" fmla="*/ 1116079 h 1645468"/>
              <a:gd name="connsiteX23" fmla="*/ 1960315 w 4089952"/>
              <a:gd name="connsiteY23" fmla="*/ 1125704 h 1645468"/>
              <a:gd name="connsiteX24" fmla="*/ 1623431 w 4089952"/>
              <a:gd name="connsiteY24" fmla="*/ 1125704 h 1645468"/>
              <a:gd name="connsiteX25" fmla="*/ 1517553 w 4089952"/>
              <a:gd name="connsiteY25" fmla="*/ 1578091 h 1645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089952" h="1645468">
                <a:moveTo>
                  <a:pt x="4087499" y="1645468"/>
                </a:moveTo>
                <a:cubicBezTo>
                  <a:pt x="4087499" y="1523548"/>
                  <a:pt x="4089103" y="1403233"/>
                  <a:pt x="4087499" y="1327835"/>
                </a:cubicBezTo>
                <a:cubicBezTo>
                  <a:pt x="4085895" y="1252437"/>
                  <a:pt x="4098728" y="1221957"/>
                  <a:pt x="4077873" y="1193081"/>
                </a:cubicBezTo>
                <a:cubicBezTo>
                  <a:pt x="4057018" y="1164205"/>
                  <a:pt x="4074664" y="1162601"/>
                  <a:pt x="3962370" y="1154580"/>
                </a:cubicBezTo>
                <a:cubicBezTo>
                  <a:pt x="3850076" y="1146559"/>
                  <a:pt x="3540463" y="1149768"/>
                  <a:pt x="3404105" y="1144955"/>
                </a:cubicBezTo>
                <a:cubicBezTo>
                  <a:pt x="3267747" y="1140142"/>
                  <a:pt x="3190745" y="1262062"/>
                  <a:pt x="3144223" y="1125704"/>
                </a:cubicBezTo>
                <a:cubicBezTo>
                  <a:pt x="3097701" y="989346"/>
                  <a:pt x="3136201" y="508083"/>
                  <a:pt x="3124972" y="326807"/>
                </a:cubicBezTo>
                <a:cubicBezTo>
                  <a:pt x="3113743" y="145531"/>
                  <a:pt x="3226037" y="87779"/>
                  <a:pt x="3076846" y="38049"/>
                </a:cubicBezTo>
                <a:cubicBezTo>
                  <a:pt x="2927655" y="-11681"/>
                  <a:pt x="2229823" y="28424"/>
                  <a:pt x="2229823" y="28424"/>
                </a:cubicBezTo>
                <a:lnTo>
                  <a:pt x="1325048" y="18799"/>
                </a:lnTo>
                <a:cubicBezTo>
                  <a:pt x="1132543" y="18799"/>
                  <a:pt x="1122917" y="-29328"/>
                  <a:pt x="1074791" y="28424"/>
                </a:cubicBezTo>
                <a:cubicBezTo>
                  <a:pt x="1026665" y="86175"/>
                  <a:pt x="1042707" y="212908"/>
                  <a:pt x="1036290" y="365308"/>
                </a:cubicBezTo>
                <a:cubicBezTo>
                  <a:pt x="1029873" y="517708"/>
                  <a:pt x="1044311" y="787215"/>
                  <a:pt x="1036290" y="942824"/>
                </a:cubicBezTo>
                <a:cubicBezTo>
                  <a:pt x="1028269" y="1098432"/>
                  <a:pt x="1034686" y="1239603"/>
                  <a:pt x="988164" y="1298959"/>
                </a:cubicBezTo>
                <a:cubicBezTo>
                  <a:pt x="941642" y="1358315"/>
                  <a:pt x="906350" y="1290938"/>
                  <a:pt x="757158" y="1298959"/>
                </a:cubicBezTo>
                <a:cubicBezTo>
                  <a:pt x="607966" y="1306980"/>
                  <a:pt x="216538" y="1403232"/>
                  <a:pt x="93014" y="1347085"/>
                </a:cubicBezTo>
                <a:cubicBezTo>
                  <a:pt x="-30510" y="1290938"/>
                  <a:pt x="28846" y="1077578"/>
                  <a:pt x="16012" y="962075"/>
                </a:cubicBezTo>
                <a:cubicBezTo>
                  <a:pt x="3178" y="846572"/>
                  <a:pt x="6387" y="743902"/>
                  <a:pt x="16012" y="654066"/>
                </a:cubicBezTo>
                <a:cubicBezTo>
                  <a:pt x="25637" y="564230"/>
                  <a:pt x="-54573" y="474395"/>
                  <a:pt x="73764" y="423060"/>
                </a:cubicBezTo>
                <a:cubicBezTo>
                  <a:pt x="202101" y="371725"/>
                  <a:pt x="786033" y="346058"/>
                  <a:pt x="786033" y="346058"/>
                </a:cubicBezTo>
                <a:cubicBezTo>
                  <a:pt x="1135751" y="339641"/>
                  <a:pt x="1926627" y="336433"/>
                  <a:pt x="2172071" y="384559"/>
                </a:cubicBezTo>
                <a:cubicBezTo>
                  <a:pt x="2417515" y="432685"/>
                  <a:pt x="2249074" y="512896"/>
                  <a:pt x="2258699" y="634816"/>
                </a:cubicBezTo>
                <a:cubicBezTo>
                  <a:pt x="2268324" y="756736"/>
                  <a:pt x="2279554" y="1034264"/>
                  <a:pt x="2229823" y="1116079"/>
                </a:cubicBezTo>
                <a:cubicBezTo>
                  <a:pt x="2180092" y="1197894"/>
                  <a:pt x="2061380" y="1124100"/>
                  <a:pt x="1960315" y="1125704"/>
                </a:cubicBezTo>
                <a:cubicBezTo>
                  <a:pt x="1859250" y="1127308"/>
                  <a:pt x="1697225" y="1050306"/>
                  <a:pt x="1623431" y="1125704"/>
                </a:cubicBezTo>
                <a:cubicBezTo>
                  <a:pt x="1549637" y="1201102"/>
                  <a:pt x="1533595" y="1389596"/>
                  <a:pt x="1517553" y="1578091"/>
                </a:cubicBezTo>
              </a:path>
            </a:pathLst>
          </a:custGeom>
          <a:noFill/>
          <a:ln w="28575">
            <a:solidFill>
              <a:srgbClr val="FF0000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igura a mano libera: forma 7">
            <a:extLst>
              <a:ext uri="{FF2B5EF4-FFF2-40B4-BE49-F238E27FC236}">
                <a16:creationId xmlns:a16="http://schemas.microsoft.com/office/drawing/2014/main" id="{2353D5C0-E3B4-413A-87D3-99BE36F82087}"/>
              </a:ext>
            </a:extLst>
          </p:cNvPr>
          <p:cNvSpPr/>
          <p:nvPr/>
        </p:nvSpPr>
        <p:spPr>
          <a:xfrm>
            <a:off x="2133015" y="2234957"/>
            <a:ext cx="173026" cy="533400"/>
          </a:xfrm>
          <a:custGeom>
            <a:avLst/>
            <a:gdLst>
              <a:gd name="connsiteX0" fmla="*/ 173026 w 173026"/>
              <a:gd name="connsiteY0" fmla="*/ 533400 h 533400"/>
              <a:gd name="connsiteX1" fmla="*/ 46026 w 173026"/>
              <a:gd name="connsiteY1" fmla="*/ 514350 h 533400"/>
              <a:gd name="connsiteX2" fmla="*/ 1576 w 173026"/>
              <a:gd name="connsiteY2" fmla="*/ 330200 h 533400"/>
              <a:gd name="connsiteX3" fmla="*/ 14276 w 173026"/>
              <a:gd name="connsiteY3" fmla="*/ 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026" h="533400">
                <a:moveTo>
                  <a:pt x="173026" y="533400"/>
                </a:moveTo>
                <a:lnTo>
                  <a:pt x="46026" y="514350"/>
                </a:lnTo>
                <a:cubicBezTo>
                  <a:pt x="17451" y="480483"/>
                  <a:pt x="6868" y="415925"/>
                  <a:pt x="1576" y="330200"/>
                </a:cubicBezTo>
                <a:cubicBezTo>
                  <a:pt x="-3716" y="244475"/>
                  <a:pt x="5280" y="122237"/>
                  <a:pt x="14276" y="0"/>
                </a:cubicBezTo>
              </a:path>
            </a:pathLst>
          </a:custGeom>
          <a:noFill/>
          <a:ln w="28575">
            <a:solidFill>
              <a:srgbClr val="FF0000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C856F95-09C2-420D-9E46-7C62370B9DFA}"/>
              </a:ext>
            </a:extLst>
          </p:cNvPr>
          <p:cNvSpPr txBox="1"/>
          <p:nvPr/>
        </p:nvSpPr>
        <p:spPr>
          <a:xfrm>
            <a:off x="2881770" y="709990"/>
            <a:ext cx="5913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When calculating the output resistance, we note that part of the current injected by one voltage source flows into the other source.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DABE59F-E8F7-470A-BE85-F7703807BD43}"/>
              </a:ext>
            </a:extLst>
          </p:cNvPr>
          <p:cNvSpPr txBox="1"/>
          <p:nvPr/>
        </p:nvSpPr>
        <p:spPr>
          <a:xfrm>
            <a:off x="6572440" y="2120486"/>
            <a:ext cx="5230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 is possible to model this interaction by means of two current-controlled current sources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cccs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9419F152-87B3-48E7-B297-20AFC3034282}"/>
              </a:ext>
            </a:extLst>
          </p:cNvPr>
          <p:cNvCxnSpPr>
            <a:cxnSpLocks/>
          </p:cNvCxnSpPr>
          <p:nvPr/>
        </p:nvCxnSpPr>
        <p:spPr>
          <a:xfrm>
            <a:off x="9728462" y="3300923"/>
            <a:ext cx="1159582" cy="857057"/>
          </a:xfrm>
          <a:prstGeom prst="straightConnector1">
            <a:avLst/>
          </a:prstGeom>
          <a:ln w="3175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5D2DAA61-8BB1-4BFC-8C83-A201FAD8283E}"/>
              </a:ext>
            </a:extLst>
          </p:cNvPr>
          <p:cNvCxnSpPr>
            <a:cxnSpLocks/>
          </p:cNvCxnSpPr>
          <p:nvPr/>
        </p:nvCxnSpPr>
        <p:spPr>
          <a:xfrm flipH="1">
            <a:off x="6883531" y="3287340"/>
            <a:ext cx="1601727" cy="870640"/>
          </a:xfrm>
          <a:prstGeom prst="straightConnector1">
            <a:avLst/>
          </a:prstGeom>
          <a:ln w="3175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Elemento grafico 17">
            <a:extLst>
              <a:ext uri="{FF2B5EF4-FFF2-40B4-BE49-F238E27FC236}">
                <a16:creationId xmlns:a16="http://schemas.microsoft.com/office/drawing/2014/main" id="{D4C11DF0-F772-7B85-0A4A-7E85BB3DB7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81806" y="3690146"/>
            <a:ext cx="6257925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00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tangolo con angoli arrotondati 21">
            <a:extLst>
              <a:ext uri="{FF2B5EF4-FFF2-40B4-BE49-F238E27FC236}">
                <a16:creationId xmlns:a16="http://schemas.microsoft.com/office/drawing/2014/main" id="{26896605-E925-15D2-08D0-62F7B9262D01}"/>
              </a:ext>
            </a:extLst>
          </p:cNvPr>
          <p:cNvSpPr/>
          <p:nvPr/>
        </p:nvSpPr>
        <p:spPr>
          <a:xfrm>
            <a:off x="5099849" y="2509262"/>
            <a:ext cx="2606669" cy="5797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id="{EF40738F-BE9D-1594-E11D-C4FAF2F46D23}"/>
              </a:ext>
            </a:extLst>
          </p:cNvPr>
          <p:cNvSpPr/>
          <p:nvPr/>
        </p:nvSpPr>
        <p:spPr>
          <a:xfrm>
            <a:off x="2388870" y="2541179"/>
            <a:ext cx="2091690" cy="5797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DA3E13A-0D47-4C4F-9616-07A8AE9F6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895" y="0"/>
            <a:ext cx="10515600" cy="662397"/>
          </a:xfrm>
        </p:spPr>
        <p:txBody>
          <a:bodyPr/>
          <a:lstStyle/>
          <a:p>
            <a:r>
              <a:rPr lang="en-US" dirty="0"/>
              <a:t>Simplified model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625DBE3-9A53-4C50-A360-595C13713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78683CA-DB37-4241-BCA0-02CBD43AA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E2327043-A486-4435-A5F5-8E0184067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7693" y="3288375"/>
            <a:ext cx="4419843" cy="2809758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6D537705-2FBE-45E9-8BFA-B51A69C1DB47}"/>
              </a:ext>
            </a:extLst>
          </p:cNvPr>
          <p:cNvSpPr txBox="1"/>
          <p:nvPr/>
        </p:nvSpPr>
        <p:spPr>
          <a:xfrm>
            <a:off x="232235" y="750772"/>
            <a:ext cx="62257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the sake of simplicity, in the following study we will use a reduced model where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we neglect the effect of the cross-talk between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the two output ports. It can be shown that it simply turns out into a slightly smaller gain. </a:t>
            </a:r>
          </a:p>
        </p:txBody>
      </p:sp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7D5E2C2D-2CFC-41A6-BCDD-1A5164013A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7500325"/>
              </p:ext>
            </p:extLst>
          </p:nvPr>
        </p:nvGraphicFramePr>
        <p:xfrm>
          <a:off x="6096000" y="4572723"/>
          <a:ext cx="3429000" cy="122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46040" imgH="482400" progId="Equation.DSMT4">
                  <p:embed/>
                </p:oleObj>
              </mc:Choice>
              <mc:Fallback>
                <p:oleObj name="Equation" r:id="rId4" imgW="1346040" imgH="4824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7D5E2C2D-2CFC-41A6-BCDD-1A5164013A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96000" y="4572723"/>
                        <a:ext cx="3429000" cy="1227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8F008B94-CA84-4881-972D-45AA56D563CA}"/>
              </a:ext>
            </a:extLst>
          </p:cNvPr>
          <p:cNvCxnSpPr>
            <a:cxnSpLocks/>
          </p:cNvCxnSpPr>
          <p:nvPr/>
        </p:nvCxnSpPr>
        <p:spPr>
          <a:xfrm flipH="1">
            <a:off x="9525000" y="4157018"/>
            <a:ext cx="938464" cy="869053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1B2FC518-4867-49C8-9284-483C45260985}"/>
              </a:ext>
            </a:extLst>
          </p:cNvPr>
          <p:cNvCxnSpPr>
            <a:cxnSpLocks/>
          </p:cNvCxnSpPr>
          <p:nvPr/>
        </p:nvCxnSpPr>
        <p:spPr>
          <a:xfrm flipH="1">
            <a:off x="8800068" y="5186291"/>
            <a:ext cx="519192" cy="1"/>
          </a:xfrm>
          <a:prstGeom prst="straightConnector1">
            <a:avLst/>
          </a:prstGeom>
          <a:ln w="317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0A23835A-AD63-4AF7-8D56-B10E666693E6}"/>
              </a:ext>
            </a:extLst>
          </p:cNvPr>
          <p:cNvCxnSpPr>
            <a:cxnSpLocks/>
          </p:cNvCxnSpPr>
          <p:nvPr/>
        </p:nvCxnSpPr>
        <p:spPr>
          <a:xfrm flipH="1">
            <a:off x="8867616" y="5771101"/>
            <a:ext cx="519192" cy="1"/>
          </a:xfrm>
          <a:prstGeom prst="straightConnector1">
            <a:avLst/>
          </a:prstGeom>
          <a:ln w="317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4B2CBCB9-9924-4471-AA57-42A538092A14}"/>
              </a:ext>
            </a:extLst>
          </p:cNvPr>
          <p:cNvSpPr txBox="1"/>
          <p:nvPr/>
        </p:nvSpPr>
        <p:spPr>
          <a:xfrm>
            <a:off x="8861548" y="3120951"/>
            <a:ext cx="3223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need to calculate the output short circuit currents</a:t>
            </a:r>
          </a:p>
        </p:txBody>
      </p:sp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92336B8B-22A0-4A1D-282B-B6BFFDB0F1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955782"/>
              </p:ext>
            </p:extLst>
          </p:nvPr>
        </p:nvGraphicFramePr>
        <p:xfrm>
          <a:off x="5209382" y="2541179"/>
          <a:ext cx="2497137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04840" imgH="228600" progId="Equation.DSMT4">
                  <p:embed/>
                </p:oleObj>
              </mc:Choice>
              <mc:Fallback>
                <p:oleObj name="Equation" r:id="rId6" imgW="1104840" imgH="2286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92336B8B-22A0-4A1D-282B-B6BFFDB0F1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09382" y="2541179"/>
                        <a:ext cx="2497137" cy="515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1D80D529-22DA-9EB4-A942-4D81BC3E23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2658832"/>
              </p:ext>
            </p:extLst>
          </p:nvPr>
        </p:nvGraphicFramePr>
        <p:xfrm>
          <a:off x="2620842" y="2577212"/>
          <a:ext cx="1722438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61760" imgH="228600" progId="Equation.DSMT4">
                  <p:embed/>
                </p:oleObj>
              </mc:Choice>
              <mc:Fallback>
                <p:oleObj name="Equation" r:id="rId8" imgW="761760" imgH="2286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1D80D529-22DA-9EB4-A942-4D81BC3E23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20842" y="2577212"/>
                        <a:ext cx="1722438" cy="515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D01D708-68AF-32B1-7846-F5982529552F}"/>
              </a:ext>
            </a:extLst>
          </p:cNvPr>
          <p:cNvSpPr txBox="1"/>
          <p:nvPr/>
        </p:nvSpPr>
        <p:spPr>
          <a:xfrm>
            <a:off x="7706234" y="604672"/>
            <a:ext cx="42867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It is possible to show that a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moderate asymmetry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between the two ports does not produce significant effects once an output common mode stabilization circuit is included.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AF06CA8B-D7C6-8689-6F28-02A2FDEADFDB}"/>
              </a:ext>
            </a:extLst>
          </p:cNvPr>
          <p:cNvCxnSpPr>
            <a:cxnSpLocks/>
          </p:cNvCxnSpPr>
          <p:nvPr/>
        </p:nvCxnSpPr>
        <p:spPr>
          <a:xfrm flipH="1">
            <a:off x="9525000" y="4039653"/>
            <a:ext cx="1207770" cy="1603926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igura a mano libera: forma 22">
            <a:extLst>
              <a:ext uri="{FF2B5EF4-FFF2-40B4-BE49-F238E27FC236}">
                <a16:creationId xmlns:a16="http://schemas.microsoft.com/office/drawing/2014/main" id="{2F997801-06B9-9CEC-5D6E-FB2CE2C3E6CA}"/>
              </a:ext>
            </a:extLst>
          </p:cNvPr>
          <p:cNvSpPr/>
          <p:nvPr/>
        </p:nvSpPr>
        <p:spPr>
          <a:xfrm>
            <a:off x="1115859" y="2434590"/>
            <a:ext cx="1078701" cy="514350"/>
          </a:xfrm>
          <a:custGeom>
            <a:avLst/>
            <a:gdLst>
              <a:gd name="connsiteX0" fmla="*/ 4281 w 1078701"/>
              <a:gd name="connsiteY0" fmla="*/ 0 h 514350"/>
              <a:gd name="connsiteX1" fmla="*/ 164301 w 1078701"/>
              <a:gd name="connsiteY1" fmla="*/ 354330 h 514350"/>
              <a:gd name="connsiteX2" fmla="*/ 1078701 w 1078701"/>
              <a:gd name="connsiteY2" fmla="*/ 51435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8701" h="514350">
                <a:moveTo>
                  <a:pt x="4281" y="0"/>
                </a:moveTo>
                <a:cubicBezTo>
                  <a:pt x="-5244" y="134302"/>
                  <a:pt x="-14769" y="268605"/>
                  <a:pt x="164301" y="354330"/>
                </a:cubicBezTo>
                <a:cubicBezTo>
                  <a:pt x="343371" y="440055"/>
                  <a:pt x="711036" y="477202"/>
                  <a:pt x="1078701" y="514350"/>
                </a:cubicBezTo>
              </a:path>
            </a:pathLst>
          </a:custGeom>
          <a:noFill/>
          <a:ln w="38100"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igura a mano libera: forma 23">
            <a:extLst>
              <a:ext uri="{FF2B5EF4-FFF2-40B4-BE49-F238E27FC236}">
                <a16:creationId xmlns:a16="http://schemas.microsoft.com/office/drawing/2014/main" id="{08389B65-1C29-6842-048C-2D2F71E0767E}"/>
              </a:ext>
            </a:extLst>
          </p:cNvPr>
          <p:cNvSpPr/>
          <p:nvPr/>
        </p:nvSpPr>
        <p:spPr>
          <a:xfrm>
            <a:off x="7086600" y="1439123"/>
            <a:ext cx="811530" cy="926887"/>
          </a:xfrm>
          <a:custGeom>
            <a:avLst/>
            <a:gdLst>
              <a:gd name="connsiteX0" fmla="*/ 811530 w 811530"/>
              <a:gd name="connsiteY0" fmla="*/ 23917 h 926887"/>
              <a:gd name="connsiteX1" fmla="*/ 297180 w 811530"/>
              <a:gd name="connsiteY1" fmla="*/ 115357 h 926887"/>
              <a:gd name="connsiteX2" fmla="*/ 0 w 811530"/>
              <a:gd name="connsiteY2" fmla="*/ 926887 h 926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1530" h="926887">
                <a:moveTo>
                  <a:pt x="811530" y="23917"/>
                </a:moveTo>
                <a:cubicBezTo>
                  <a:pt x="621982" y="-5611"/>
                  <a:pt x="432435" y="-35138"/>
                  <a:pt x="297180" y="115357"/>
                </a:cubicBezTo>
                <a:cubicBezTo>
                  <a:pt x="161925" y="265852"/>
                  <a:pt x="80962" y="596369"/>
                  <a:pt x="0" y="926887"/>
                </a:cubicBezTo>
              </a:path>
            </a:pathLst>
          </a:custGeom>
          <a:noFill/>
          <a:ln w="38100"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ccia in giù 24">
            <a:extLst>
              <a:ext uri="{FF2B5EF4-FFF2-40B4-BE49-F238E27FC236}">
                <a16:creationId xmlns:a16="http://schemas.microsoft.com/office/drawing/2014/main" id="{C3239F52-2A3B-9F91-4E44-CA060E8B2BF2}"/>
              </a:ext>
            </a:extLst>
          </p:cNvPr>
          <p:cNvSpPr/>
          <p:nvPr/>
        </p:nvSpPr>
        <p:spPr>
          <a:xfrm>
            <a:off x="2788920" y="3248638"/>
            <a:ext cx="320040" cy="38610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ccia curva 25">
            <a:extLst>
              <a:ext uri="{FF2B5EF4-FFF2-40B4-BE49-F238E27FC236}">
                <a16:creationId xmlns:a16="http://schemas.microsoft.com/office/drawing/2014/main" id="{D578EEBA-7265-F662-1BD8-B517ECF7393B}"/>
              </a:ext>
            </a:extLst>
          </p:cNvPr>
          <p:cNvSpPr/>
          <p:nvPr/>
        </p:nvSpPr>
        <p:spPr>
          <a:xfrm flipH="1" flipV="1">
            <a:off x="5535238" y="3167287"/>
            <a:ext cx="560762" cy="782978"/>
          </a:xfrm>
          <a:prstGeom prst="ben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Freccia in giù 26">
            <a:extLst>
              <a:ext uri="{FF2B5EF4-FFF2-40B4-BE49-F238E27FC236}">
                <a16:creationId xmlns:a16="http://schemas.microsoft.com/office/drawing/2014/main" id="{266000D7-3CE3-B128-84E5-97579CCB438C}"/>
              </a:ext>
            </a:extLst>
          </p:cNvPr>
          <p:cNvSpPr/>
          <p:nvPr/>
        </p:nvSpPr>
        <p:spPr>
          <a:xfrm rot="16200000">
            <a:off x="5023949" y="4678557"/>
            <a:ext cx="370866" cy="949500"/>
          </a:xfrm>
          <a:prstGeom prst="downArrow">
            <a:avLst>
              <a:gd name="adj1" fmla="val 50000"/>
              <a:gd name="adj2" fmla="val 57143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02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6" grpId="0"/>
      <p:bldP spid="17" grpId="0"/>
      <p:bldP spid="11" grpId="0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9E8BFA-1659-45F7-9DF1-6F0B39697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18"/>
            <a:ext cx="10515600" cy="662397"/>
          </a:xfrm>
        </p:spPr>
        <p:txBody>
          <a:bodyPr/>
          <a:lstStyle/>
          <a:p>
            <a:r>
              <a:rPr lang="en-US" dirty="0"/>
              <a:t>Output short circuit currents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25183D2-28C4-4D96-A486-7BFFCB171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4BB6DB9-56D7-44F6-A019-43EFE59A6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22AA39C0-548A-4C65-9CB3-D740904910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9242" y="1605934"/>
            <a:ext cx="7453934" cy="4163794"/>
          </a:xfrm>
          <a:prstGeom prst="rect">
            <a:avLst/>
          </a:prstGeom>
        </p:spPr>
      </p:pic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D3FD962F-C5D8-4A82-81E4-0F8CA89A43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3639843"/>
              </p:ext>
            </p:extLst>
          </p:nvPr>
        </p:nvGraphicFramePr>
        <p:xfrm>
          <a:off x="5044827" y="1306137"/>
          <a:ext cx="3064106" cy="555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57120" imgH="228600" progId="Equation.DSMT4">
                  <p:embed/>
                </p:oleObj>
              </mc:Choice>
              <mc:Fallback>
                <p:oleObj name="Equation" r:id="rId4" imgW="1257120" imgH="2286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D3FD962F-C5D8-4A82-81E4-0F8CA89A43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44827" y="1306137"/>
                        <a:ext cx="3064106" cy="5557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C8ABD774-6697-4034-B67C-EF4651AA92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343476"/>
              </p:ext>
            </p:extLst>
          </p:nvPr>
        </p:nvGraphicFramePr>
        <p:xfrm>
          <a:off x="5006975" y="1985963"/>
          <a:ext cx="3132138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33440" imgH="228600" progId="Equation.DSMT4">
                  <p:embed/>
                </p:oleObj>
              </mc:Choice>
              <mc:Fallback>
                <p:oleObj name="Equation" r:id="rId6" imgW="1333440" imgH="2286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C8ABD774-6697-4034-B67C-EF4651AA92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06975" y="1985963"/>
                        <a:ext cx="3132138" cy="53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arentesi graffa aperta 8">
            <a:extLst>
              <a:ext uri="{FF2B5EF4-FFF2-40B4-BE49-F238E27FC236}">
                <a16:creationId xmlns:a16="http://schemas.microsoft.com/office/drawing/2014/main" id="{9185D02A-B8B8-4535-9347-2BA95B47401E}"/>
              </a:ext>
            </a:extLst>
          </p:cNvPr>
          <p:cNvSpPr/>
          <p:nvPr/>
        </p:nvSpPr>
        <p:spPr>
          <a:xfrm>
            <a:off x="4852153" y="1317479"/>
            <a:ext cx="184149" cy="1085504"/>
          </a:xfrm>
          <a:prstGeom prst="leftBrace">
            <a:avLst>
              <a:gd name="adj1" fmla="val 55885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140FDAD1-7879-4A58-9564-2BC42EF6DB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443991"/>
              </p:ext>
            </p:extLst>
          </p:nvPr>
        </p:nvGraphicFramePr>
        <p:xfrm>
          <a:off x="8943269" y="1268078"/>
          <a:ext cx="2034548" cy="1029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01440" imgH="457200" progId="Equation.DSMT4">
                  <p:embed/>
                </p:oleObj>
              </mc:Choice>
              <mc:Fallback>
                <p:oleObj name="Equation" r:id="rId8" imgW="901440" imgH="4572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140FDAD1-7879-4A58-9564-2BC42EF6DB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943269" y="1268078"/>
                        <a:ext cx="2034548" cy="10292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FDA411F7-DFDF-4690-A112-E8C8C7BF4C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7068699"/>
              </p:ext>
            </p:extLst>
          </p:nvPr>
        </p:nvGraphicFramePr>
        <p:xfrm>
          <a:off x="8943269" y="2373176"/>
          <a:ext cx="2388600" cy="1773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91880" imgH="812520" progId="Equation.DSMT4">
                  <p:embed/>
                </p:oleObj>
              </mc:Choice>
              <mc:Fallback>
                <p:oleObj name="Equation" r:id="rId10" imgW="1091880" imgH="81252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FDA411F7-DFDF-4690-A112-E8C8C7BF4C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943269" y="2373176"/>
                        <a:ext cx="2388600" cy="17737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E9EDEB1-004A-460A-BBCF-A4BD9458DE9E}"/>
              </a:ext>
            </a:extLst>
          </p:cNvPr>
          <p:cNvSpPr txBox="1"/>
          <p:nvPr/>
        </p:nvSpPr>
        <p:spPr>
          <a:xfrm>
            <a:off x="9149598" y="696559"/>
            <a:ext cx="1757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Nominally:</a:t>
            </a:r>
          </a:p>
        </p:txBody>
      </p:sp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DBC9EC1A-704E-4648-8F08-7942291340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6728427"/>
              </p:ext>
            </p:extLst>
          </p:nvPr>
        </p:nvGraphicFramePr>
        <p:xfrm>
          <a:off x="8456874" y="4362826"/>
          <a:ext cx="2543175" cy="170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54080" imgH="711000" progId="Equation.DSMT4">
                  <p:embed/>
                </p:oleObj>
              </mc:Choice>
              <mc:Fallback>
                <p:oleObj name="Equation" r:id="rId12" imgW="1054080" imgH="71100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DBC9EC1A-704E-4648-8F08-7942291340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6874" y="4362826"/>
                        <a:ext cx="2543175" cy="17002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DFF2A81-C2E7-4CD7-91E1-6C1F3593ACC4}"/>
              </a:ext>
            </a:extLst>
          </p:cNvPr>
          <p:cNvSpPr txBox="1"/>
          <p:nvPr/>
        </p:nvSpPr>
        <p:spPr>
          <a:xfrm>
            <a:off x="1007852" y="225425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M13</a:t>
            </a: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05D2A517-65D4-4A7C-B8D5-EF8D2119DE4E}"/>
              </a:ext>
            </a:extLst>
          </p:cNvPr>
          <p:cNvSpPr/>
          <p:nvPr/>
        </p:nvSpPr>
        <p:spPr>
          <a:xfrm>
            <a:off x="8318500" y="1158224"/>
            <a:ext cx="3364258" cy="4904815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11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igura a mano libera: forma 23">
            <a:extLst>
              <a:ext uri="{FF2B5EF4-FFF2-40B4-BE49-F238E27FC236}">
                <a16:creationId xmlns:a16="http://schemas.microsoft.com/office/drawing/2014/main" id="{875CEBB0-D5C8-4218-8EF6-85CF344FDBCE}"/>
              </a:ext>
            </a:extLst>
          </p:cNvPr>
          <p:cNvSpPr/>
          <p:nvPr/>
        </p:nvSpPr>
        <p:spPr>
          <a:xfrm>
            <a:off x="1660461" y="853220"/>
            <a:ext cx="4006125" cy="5133816"/>
          </a:xfrm>
          <a:custGeom>
            <a:avLst/>
            <a:gdLst>
              <a:gd name="connsiteX0" fmla="*/ 910492 w 4006125"/>
              <a:gd name="connsiteY0" fmla="*/ 1028 h 5133816"/>
              <a:gd name="connsiteX1" fmla="*/ 972570 w 4006125"/>
              <a:gd name="connsiteY1" fmla="*/ 17112 h 5133816"/>
              <a:gd name="connsiteX2" fmla="*/ 1314093 w 4006125"/>
              <a:gd name="connsiteY2" fmla="*/ 578972 h 5133816"/>
              <a:gd name="connsiteX3" fmla="*/ 1368145 w 4006125"/>
              <a:gd name="connsiteY3" fmla="*/ 797330 h 5133816"/>
              <a:gd name="connsiteX4" fmla="*/ 1402710 w 4006125"/>
              <a:gd name="connsiteY4" fmla="*/ 1011036 h 5133816"/>
              <a:gd name="connsiteX5" fmla="*/ 1430302 w 4006125"/>
              <a:gd name="connsiteY5" fmla="*/ 1004121 h 5133816"/>
              <a:gd name="connsiteX6" fmla="*/ 1946339 w 4006125"/>
              <a:gd name="connsiteY6" fmla="*/ 1017912 h 5133816"/>
              <a:gd name="connsiteX7" fmla="*/ 2809939 w 4006125"/>
              <a:gd name="connsiteY7" fmla="*/ 1051779 h 5133816"/>
              <a:gd name="connsiteX8" fmla="*/ 3635439 w 4006125"/>
              <a:gd name="connsiteY8" fmla="*/ 1111046 h 5133816"/>
              <a:gd name="connsiteX9" fmla="*/ 3965639 w 4006125"/>
              <a:gd name="connsiteY9" fmla="*/ 1403146 h 5133816"/>
              <a:gd name="connsiteX10" fmla="*/ 3978339 w 4006125"/>
              <a:gd name="connsiteY10" fmla="*/ 1691012 h 5133816"/>
              <a:gd name="connsiteX11" fmla="*/ 3762439 w 4006125"/>
              <a:gd name="connsiteY11" fmla="*/ 2169379 h 5133816"/>
              <a:gd name="connsiteX12" fmla="*/ 3385672 w 4006125"/>
              <a:gd name="connsiteY12" fmla="*/ 2287912 h 5133816"/>
              <a:gd name="connsiteX13" fmla="*/ 3063939 w 4006125"/>
              <a:gd name="connsiteY13" fmla="*/ 2541912 h 5133816"/>
              <a:gd name="connsiteX14" fmla="*/ 2560172 w 4006125"/>
              <a:gd name="connsiteY14" fmla="*/ 2660446 h 5133816"/>
              <a:gd name="connsiteX15" fmla="*/ 1734672 w 4006125"/>
              <a:gd name="connsiteY15" fmla="*/ 2664679 h 5133816"/>
              <a:gd name="connsiteX16" fmla="*/ 1679546 w 4006125"/>
              <a:gd name="connsiteY16" fmla="*/ 2654070 h 5133816"/>
              <a:gd name="connsiteX17" fmla="*/ 1715381 w 4006125"/>
              <a:gd name="connsiteY17" fmla="*/ 2691672 h 5133816"/>
              <a:gd name="connsiteX18" fmla="*/ 1787819 w 4006125"/>
              <a:gd name="connsiteY18" fmla="*/ 2760312 h 5133816"/>
              <a:gd name="connsiteX19" fmla="*/ 2845438 w 4006125"/>
              <a:gd name="connsiteY19" fmla="*/ 3531492 h 5133816"/>
              <a:gd name="connsiteX20" fmla="*/ 2955606 w 4006125"/>
              <a:gd name="connsiteY20" fmla="*/ 4390808 h 5133816"/>
              <a:gd name="connsiteX21" fmla="*/ 2878488 w 4006125"/>
              <a:gd name="connsiteY21" fmla="*/ 4886567 h 5133816"/>
              <a:gd name="connsiteX22" fmla="*/ 2592050 w 4006125"/>
              <a:gd name="connsiteY22" fmla="*/ 5128938 h 5133816"/>
              <a:gd name="connsiteX23" fmla="*/ 1920021 w 4006125"/>
              <a:gd name="connsiteY23" fmla="*/ 4996736 h 5133816"/>
              <a:gd name="connsiteX24" fmla="*/ 1699684 w 4006125"/>
              <a:gd name="connsiteY24" fmla="*/ 4412842 h 5133816"/>
              <a:gd name="connsiteX25" fmla="*/ 1567481 w 4006125"/>
              <a:gd name="connsiteY25" fmla="*/ 3608610 h 5133816"/>
              <a:gd name="connsiteX26" fmla="*/ 1292059 w 4006125"/>
              <a:gd name="connsiteY26" fmla="*/ 3355222 h 5133816"/>
              <a:gd name="connsiteX27" fmla="*/ 939520 w 4006125"/>
              <a:gd name="connsiteY27" fmla="*/ 3145902 h 5133816"/>
              <a:gd name="connsiteX28" fmla="*/ 377659 w 4006125"/>
              <a:gd name="connsiteY28" fmla="*/ 2881497 h 5133816"/>
              <a:gd name="connsiteX29" fmla="*/ 212406 w 4006125"/>
              <a:gd name="connsiteY29" fmla="*/ 2650143 h 5133816"/>
              <a:gd name="connsiteX30" fmla="*/ 190373 w 4006125"/>
              <a:gd name="connsiteY30" fmla="*/ 2396755 h 5133816"/>
              <a:gd name="connsiteX31" fmla="*/ 102238 w 4006125"/>
              <a:gd name="connsiteY31" fmla="*/ 1934046 h 5133816"/>
              <a:gd name="connsiteX32" fmla="*/ 146305 w 4006125"/>
              <a:gd name="connsiteY32" fmla="*/ 1625574 h 5133816"/>
              <a:gd name="connsiteX33" fmla="*/ 146305 w 4006125"/>
              <a:gd name="connsiteY33" fmla="*/ 1438287 h 5133816"/>
              <a:gd name="connsiteX34" fmla="*/ 69187 w 4006125"/>
              <a:gd name="connsiteY34" fmla="*/ 832360 h 5133816"/>
              <a:gd name="connsiteX35" fmla="*/ 14103 w 4006125"/>
              <a:gd name="connsiteY35" fmla="*/ 336601 h 5133816"/>
              <a:gd name="connsiteX36" fmla="*/ 344609 w 4006125"/>
              <a:gd name="connsiteY36" fmla="*/ 193381 h 5133816"/>
              <a:gd name="connsiteX37" fmla="*/ 421727 w 4006125"/>
              <a:gd name="connsiteY37" fmla="*/ 149314 h 5133816"/>
              <a:gd name="connsiteX38" fmla="*/ 910492 w 4006125"/>
              <a:gd name="connsiteY38" fmla="*/ 1028 h 5133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006125" h="5133816">
                <a:moveTo>
                  <a:pt x="910492" y="1028"/>
                </a:moveTo>
                <a:cubicBezTo>
                  <a:pt x="933064" y="3054"/>
                  <a:pt x="953979" y="8161"/>
                  <a:pt x="972570" y="17112"/>
                </a:cubicBezTo>
                <a:cubicBezTo>
                  <a:pt x="1121298" y="88722"/>
                  <a:pt x="1231467" y="323748"/>
                  <a:pt x="1314093" y="578972"/>
                </a:cubicBezTo>
                <a:cubicBezTo>
                  <a:pt x="1334750" y="642778"/>
                  <a:pt x="1352538" y="717142"/>
                  <a:pt x="1368145" y="797330"/>
                </a:cubicBezTo>
                <a:lnTo>
                  <a:pt x="1402710" y="1011036"/>
                </a:lnTo>
                <a:lnTo>
                  <a:pt x="1430302" y="1004121"/>
                </a:lnTo>
                <a:cubicBezTo>
                  <a:pt x="1566397" y="982723"/>
                  <a:pt x="1759543" y="1017383"/>
                  <a:pt x="1946339" y="1017912"/>
                </a:cubicBezTo>
                <a:cubicBezTo>
                  <a:pt x="2195400" y="1018617"/>
                  <a:pt x="2528422" y="1036257"/>
                  <a:pt x="2809939" y="1051779"/>
                </a:cubicBezTo>
                <a:cubicBezTo>
                  <a:pt x="3091456" y="1067301"/>
                  <a:pt x="3442822" y="1052485"/>
                  <a:pt x="3635439" y="1111046"/>
                </a:cubicBezTo>
                <a:cubicBezTo>
                  <a:pt x="3828056" y="1169607"/>
                  <a:pt x="3908489" y="1306485"/>
                  <a:pt x="3965639" y="1403146"/>
                </a:cubicBezTo>
                <a:cubicBezTo>
                  <a:pt x="4022789" y="1499807"/>
                  <a:pt x="4012206" y="1563307"/>
                  <a:pt x="3978339" y="1691012"/>
                </a:cubicBezTo>
                <a:cubicBezTo>
                  <a:pt x="3944472" y="1818717"/>
                  <a:pt x="3861217" y="2069896"/>
                  <a:pt x="3762439" y="2169379"/>
                </a:cubicBezTo>
                <a:cubicBezTo>
                  <a:pt x="3663661" y="2268862"/>
                  <a:pt x="3502089" y="2225823"/>
                  <a:pt x="3385672" y="2287912"/>
                </a:cubicBezTo>
                <a:cubicBezTo>
                  <a:pt x="3269255" y="2350001"/>
                  <a:pt x="3201522" y="2479823"/>
                  <a:pt x="3063939" y="2541912"/>
                </a:cubicBezTo>
                <a:cubicBezTo>
                  <a:pt x="2926356" y="2604001"/>
                  <a:pt x="2781716" y="2639985"/>
                  <a:pt x="2560172" y="2660446"/>
                </a:cubicBezTo>
                <a:cubicBezTo>
                  <a:pt x="2338628" y="2680907"/>
                  <a:pt x="1926583" y="2697135"/>
                  <a:pt x="1734672" y="2664679"/>
                </a:cubicBezTo>
                <a:lnTo>
                  <a:pt x="1679546" y="2654070"/>
                </a:lnTo>
                <a:lnTo>
                  <a:pt x="1715381" y="2691672"/>
                </a:lnTo>
                <a:cubicBezTo>
                  <a:pt x="1736321" y="2712400"/>
                  <a:pt x="1760277" y="2735065"/>
                  <a:pt x="1787819" y="2760312"/>
                </a:cubicBezTo>
                <a:cubicBezTo>
                  <a:pt x="2008156" y="2962288"/>
                  <a:pt x="2650807" y="3259743"/>
                  <a:pt x="2845438" y="3531492"/>
                </a:cubicBezTo>
                <a:cubicBezTo>
                  <a:pt x="3040069" y="3803241"/>
                  <a:pt x="2950098" y="4164962"/>
                  <a:pt x="2955606" y="4390808"/>
                </a:cubicBezTo>
                <a:cubicBezTo>
                  <a:pt x="2961114" y="4616654"/>
                  <a:pt x="2939081" y="4763545"/>
                  <a:pt x="2878488" y="4886567"/>
                </a:cubicBezTo>
                <a:cubicBezTo>
                  <a:pt x="2817895" y="5009589"/>
                  <a:pt x="2751794" y="5110577"/>
                  <a:pt x="2592050" y="5128938"/>
                </a:cubicBezTo>
                <a:cubicBezTo>
                  <a:pt x="2432306" y="5147299"/>
                  <a:pt x="2068749" y="5116085"/>
                  <a:pt x="1920021" y="4996736"/>
                </a:cubicBezTo>
                <a:cubicBezTo>
                  <a:pt x="1771293" y="4877387"/>
                  <a:pt x="1758441" y="4644196"/>
                  <a:pt x="1699684" y="4412842"/>
                </a:cubicBezTo>
                <a:cubicBezTo>
                  <a:pt x="1640927" y="4181488"/>
                  <a:pt x="1635419" y="3784880"/>
                  <a:pt x="1567481" y="3608610"/>
                </a:cubicBezTo>
                <a:cubicBezTo>
                  <a:pt x="1499544" y="3432340"/>
                  <a:pt x="1396719" y="3432340"/>
                  <a:pt x="1292059" y="3355222"/>
                </a:cubicBezTo>
                <a:cubicBezTo>
                  <a:pt x="1187399" y="3278104"/>
                  <a:pt x="1091920" y="3224856"/>
                  <a:pt x="939520" y="3145902"/>
                </a:cubicBezTo>
                <a:cubicBezTo>
                  <a:pt x="787120" y="3066948"/>
                  <a:pt x="498845" y="2964123"/>
                  <a:pt x="377659" y="2881497"/>
                </a:cubicBezTo>
                <a:cubicBezTo>
                  <a:pt x="256473" y="2798871"/>
                  <a:pt x="243620" y="2730933"/>
                  <a:pt x="212406" y="2650143"/>
                </a:cubicBezTo>
                <a:cubicBezTo>
                  <a:pt x="181192" y="2569353"/>
                  <a:pt x="208734" y="2516105"/>
                  <a:pt x="190373" y="2396755"/>
                </a:cubicBezTo>
                <a:cubicBezTo>
                  <a:pt x="172012" y="2277406"/>
                  <a:pt x="109583" y="2062576"/>
                  <a:pt x="102238" y="1934046"/>
                </a:cubicBezTo>
                <a:cubicBezTo>
                  <a:pt x="94893" y="1805516"/>
                  <a:pt x="138960" y="1708201"/>
                  <a:pt x="146305" y="1625574"/>
                </a:cubicBezTo>
                <a:cubicBezTo>
                  <a:pt x="153650" y="1542947"/>
                  <a:pt x="159158" y="1570489"/>
                  <a:pt x="146305" y="1438287"/>
                </a:cubicBezTo>
                <a:cubicBezTo>
                  <a:pt x="133452" y="1306085"/>
                  <a:pt x="91221" y="1015974"/>
                  <a:pt x="69187" y="832360"/>
                </a:cubicBezTo>
                <a:cubicBezTo>
                  <a:pt x="47153" y="648746"/>
                  <a:pt x="-31801" y="443098"/>
                  <a:pt x="14103" y="336601"/>
                </a:cubicBezTo>
                <a:cubicBezTo>
                  <a:pt x="60007" y="230104"/>
                  <a:pt x="274836" y="228268"/>
                  <a:pt x="344609" y="193381"/>
                </a:cubicBezTo>
                <a:cubicBezTo>
                  <a:pt x="414382" y="158494"/>
                  <a:pt x="317067" y="178692"/>
                  <a:pt x="421727" y="149314"/>
                </a:cubicBezTo>
                <a:cubicBezTo>
                  <a:pt x="513304" y="123608"/>
                  <a:pt x="752491" y="-13156"/>
                  <a:pt x="910492" y="102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359D1C6-0DEF-4BBC-B5D0-DF7051722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B6124CA-BA03-4EC0-8139-3048C05A7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B1EE6D63-937E-4D5C-AB82-033DEB2EE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18"/>
            <a:ext cx="10515600" cy="662397"/>
          </a:xfrm>
        </p:spPr>
        <p:txBody>
          <a:bodyPr/>
          <a:lstStyle/>
          <a:p>
            <a:r>
              <a:rPr lang="en-US" dirty="0"/>
              <a:t>Output short circuit currents: real case with matching errors</a:t>
            </a:r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55FB63EE-2CCB-47A2-B679-01380E30E0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4698962"/>
              </p:ext>
            </p:extLst>
          </p:nvPr>
        </p:nvGraphicFramePr>
        <p:xfrm>
          <a:off x="8374957" y="1092610"/>
          <a:ext cx="3064106" cy="555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57120" imgH="228600" progId="Equation.DSMT4">
                  <p:embed/>
                </p:oleObj>
              </mc:Choice>
              <mc:Fallback>
                <p:oleObj name="Equation" r:id="rId2" imgW="1257120" imgH="2286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55FB63EE-2CCB-47A2-B679-01380E30E0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374957" y="1092610"/>
                        <a:ext cx="3064106" cy="5557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5E6AACFD-3EBD-46D9-B5C5-25EE02A37F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3995344"/>
              </p:ext>
            </p:extLst>
          </p:nvPr>
        </p:nvGraphicFramePr>
        <p:xfrm>
          <a:off x="8335963" y="1773238"/>
          <a:ext cx="3133725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33440" imgH="228600" progId="Equation.DSMT4">
                  <p:embed/>
                </p:oleObj>
              </mc:Choice>
              <mc:Fallback>
                <p:oleObj name="Equation" r:id="rId4" imgW="1333440" imgH="2286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5E6AACFD-3EBD-46D9-B5C5-25EE02A37F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35963" y="1773238"/>
                        <a:ext cx="3133725" cy="534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arentesi graffa aperta 7">
            <a:extLst>
              <a:ext uri="{FF2B5EF4-FFF2-40B4-BE49-F238E27FC236}">
                <a16:creationId xmlns:a16="http://schemas.microsoft.com/office/drawing/2014/main" id="{144EFD89-E6B8-41E2-8401-8CEA4DB349D1}"/>
              </a:ext>
            </a:extLst>
          </p:cNvPr>
          <p:cNvSpPr/>
          <p:nvPr/>
        </p:nvSpPr>
        <p:spPr>
          <a:xfrm>
            <a:off x="8182283" y="1103952"/>
            <a:ext cx="184149" cy="1085504"/>
          </a:xfrm>
          <a:prstGeom prst="leftBrace">
            <a:avLst>
              <a:gd name="adj1" fmla="val 55885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363466BD-9E30-4730-A615-B3FF4BA06B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2895311"/>
              </p:ext>
            </p:extLst>
          </p:nvPr>
        </p:nvGraphicFramePr>
        <p:xfrm>
          <a:off x="701675" y="1231900"/>
          <a:ext cx="2063750" cy="103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14400" imgH="457200" progId="Equation.DSMT4">
                  <p:embed/>
                </p:oleObj>
              </mc:Choice>
              <mc:Fallback>
                <p:oleObj name="Equation" r:id="rId6" imgW="914400" imgH="4572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363466BD-9E30-4730-A615-B3FF4BA06B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01675" y="1231900"/>
                        <a:ext cx="2063750" cy="1030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E46B41A7-EBA3-497A-959C-8AFB0E9A92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5662908"/>
              </p:ext>
            </p:extLst>
          </p:nvPr>
        </p:nvGraphicFramePr>
        <p:xfrm>
          <a:off x="722313" y="4081463"/>
          <a:ext cx="3584575" cy="177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38000" imgH="812520" progId="Equation.DSMT4">
                  <p:embed/>
                </p:oleObj>
              </mc:Choice>
              <mc:Fallback>
                <p:oleObj name="Equation" r:id="rId8" imgW="1638000" imgH="81252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E46B41A7-EBA3-497A-959C-8AFB0E9A92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22313" y="4081463"/>
                        <a:ext cx="3584575" cy="1773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3C8EF397-6B86-4EFC-9F8E-62092E4D3F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7070122"/>
              </p:ext>
            </p:extLst>
          </p:nvPr>
        </p:nvGraphicFramePr>
        <p:xfrm>
          <a:off x="720725" y="2657475"/>
          <a:ext cx="2263775" cy="103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02960" imgH="457200" progId="Equation.DSMT4">
                  <p:embed/>
                </p:oleObj>
              </mc:Choice>
              <mc:Fallback>
                <p:oleObj name="Equation" r:id="rId10" imgW="1002960" imgH="4572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3C8EF397-6B86-4EFC-9F8E-62092E4D3F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20725" y="2657475"/>
                        <a:ext cx="2263775" cy="1030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Parentesi graffa aperta 12">
            <a:extLst>
              <a:ext uri="{FF2B5EF4-FFF2-40B4-BE49-F238E27FC236}">
                <a16:creationId xmlns:a16="http://schemas.microsoft.com/office/drawing/2014/main" id="{7C529F99-BAAD-4B8B-AE6C-4F8870AB4602}"/>
              </a:ext>
            </a:extLst>
          </p:cNvPr>
          <p:cNvSpPr/>
          <p:nvPr/>
        </p:nvSpPr>
        <p:spPr>
          <a:xfrm>
            <a:off x="389646" y="1203037"/>
            <a:ext cx="216794" cy="1087436"/>
          </a:xfrm>
          <a:prstGeom prst="leftBrace">
            <a:avLst>
              <a:gd name="adj1" fmla="val 55885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arentesi graffa aperta 13">
            <a:extLst>
              <a:ext uri="{FF2B5EF4-FFF2-40B4-BE49-F238E27FC236}">
                <a16:creationId xmlns:a16="http://schemas.microsoft.com/office/drawing/2014/main" id="{0FDD134B-1AB2-48B4-8561-DD27004727EC}"/>
              </a:ext>
            </a:extLst>
          </p:cNvPr>
          <p:cNvSpPr/>
          <p:nvPr/>
        </p:nvSpPr>
        <p:spPr>
          <a:xfrm>
            <a:off x="387666" y="2616516"/>
            <a:ext cx="216794" cy="1087436"/>
          </a:xfrm>
          <a:prstGeom prst="leftBrace">
            <a:avLst>
              <a:gd name="adj1" fmla="val 55885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arentesi graffa aperta 14">
            <a:extLst>
              <a:ext uri="{FF2B5EF4-FFF2-40B4-BE49-F238E27FC236}">
                <a16:creationId xmlns:a16="http://schemas.microsoft.com/office/drawing/2014/main" id="{5B505FDF-FF57-4327-B77C-015D79E1DA0F}"/>
              </a:ext>
            </a:extLst>
          </p:cNvPr>
          <p:cNvSpPr/>
          <p:nvPr/>
        </p:nvSpPr>
        <p:spPr>
          <a:xfrm>
            <a:off x="357000" y="4261348"/>
            <a:ext cx="325639" cy="1500473"/>
          </a:xfrm>
          <a:prstGeom prst="leftBrace">
            <a:avLst>
              <a:gd name="adj1" fmla="val 55885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9D1A9E07-66CC-44B6-B69A-7B9F4246A9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0348745"/>
              </p:ext>
            </p:extLst>
          </p:nvPr>
        </p:nvGraphicFramePr>
        <p:xfrm>
          <a:off x="6124575" y="3994150"/>
          <a:ext cx="5065713" cy="200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133360" imgH="838080" progId="Equation.DSMT4">
                  <p:embed/>
                </p:oleObj>
              </mc:Choice>
              <mc:Fallback>
                <p:oleObj name="Equation" r:id="rId12" imgW="2133360" imgH="838080" progId="Equation.DSMT4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9D1A9E07-66CC-44B6-B69A-7B9F4246A9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4575" y="3994150"/>
                        <a:ext cx="5065713" cy="2000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ggetto 17">
            <a:extLst>
              <a:ext uri="{FF2B5EF4-FFF2-40B4-BE49-F238E27FC236}">
                <a16:creationId xmlns:a16="http://schemas.microsoft.com/office/drawing/2014/main" id="{2EFB29C0-6731-4A28-8F59-9389DE540B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6024094"/>
              </p:ext>
            </p:extLst>
          </p:nvPr>
        </p:nvGraphicFramePr>
        <p:xfrm>
          <a:off x="5742003" y="883947"/>
          <a:ext cx="1624012" cy="170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72840" imgH="711000" progId="Equation.DSMT4">
                  <p:embed/>
                </p:oleObj>
              </mc:Choice>
              <mc:Fallback>
                <p:oleObj name="Equation" r:id="rId14" imgW="672840" imgH="711000" progId="Equation.DSMT4">
                  <p:embed/>
                  <p:pic>
                    <p:nvPicPr>
                      <p:cNvPr id="18" name="Oggetto 17">
                        <a:extLst>
                          <a:ext uri="{FF2B5EF4-FFF2-40B4-BE49-F238E27FC236}">
                            <a16:creationId xmlns:a16="http://schemas.microsoft.com/office/drawing/2014/main" id="{2EFB29C0-6731-4A28-8F59-9389DE540B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2003" y="883947"/>
                        <a:ext cx="1624012" cy="17002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A4CD8D29-446F-4DFB-BCA5-0A1D83700B5B}"/>
              </a:ext>
            </a:extLst>
          </p:cNvPr>
          <p:cNvSpPr txBox="1"/>
          <p:nvPr/>
        </p:nvSpPr>
        <p:spPr>
          <a:xfrm>
            <a:off x="3100402" y="1968272"/>
            <a:ext cx="25520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Errors in the gain of current mirrors due to device mismatch</a:t>
            </a:r>
          </a:p>
        </p:txBody>
      </p:sp>
      <p:sp>
        <p:nvSpPr>
          <p:cNvPr id="25" name="Rettangolo con angoli arrotondati 24">
            <a:extLst>
              <a:ext uri="{FF2B5EF4-FFF2-40B4-BE49-F238E27FC236}">
                <a16:creationId xmlns:a16="http://schemas.microsoft.com/office/drawing/2014/main" id="{CACAE8F5-CDC4-4A53-9B95-613BD7788B94}"/>
              </a:ext>
            </a:extLst>
          </p:cNvPr>
          <p:cNvSpPr/>
          <p:nvPr/>
        </p:nvSpPr>
        <p:spPr>
          <a:xfrm>
            <a:off x="10504334" y="4131325"/>
            <a:ext cx="849465" cy="185571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C59DA84B-D2CA-4F2D-94E1-C76A125982D4}"/>
              </a:ext>
            </a:extLst>
          </p:cNvPr>
          <p:cNvSpPr txBox="1"/>
          <p:nvPr/>
        </p:nvSpPr>
        <p:spPr>
          <a:xfrm>
            <a:off x="7957456" y="2724301"/>
            <a:ext cx="3628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All the matching errors can be combined into only these two terms</a:t>
            </a:r>
          </a:p>
        </p:txBody>
      </p: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0FC7FDDE-215B-4C44-AD0A-0D36425DB29D}"/>
              </a:ext>
            </a:extLst>
          </p:cNvPr>
          <p:cNvCxnSpPr>
            <a:cxnSpLocks/>
          </p:cNvCxnSpPr>
          <p:nvPr/>
        </p:nvCxnSpPr>
        <p:spPr>
          <a:xfrm>
            <a:off x="11016867" y="3420128"/>
            <a:ext cx="173421" cy="7111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9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8" grpId="0" animBg="1"/>
      <p:bldP spid="14" grpId="0" animBg="1"/>
      <p:bldP spid="15" grpId="0" animBg="1"/>
      <p:bldP spid="21" grpId="0"/>
      <p:bldP spid="25" grpId="0" animBg="1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296394-4A9B-4B16-846D-114881101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short circuit currents: real case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B9BB2B6-E14E-403C-A4B1-ADCAABB28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9F8BDE1-6EE3-429C-A66D-B9E4E6BF6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799445AA-5C70-47BB-ADD6-15B312803E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2809814"/>
              </p:ext>
            </p:extLst>
          </p:nvPr>
        </p:nvGraphicFramePr>
        <p:xfrm>
          <a:off x="578134" y="1867853"/>
          <a:ext cx="4278313" cy="169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33360" imgH="838080" progId="Equation.DSMT4">
                  <p:embed/>
                </p:oleObj>
              </mc:Choice>
              <mc:Fallback>
                <p:oleObj name="Equation" r:id="rId2" imgW="2133360" imgH="83808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799445AA-5C70-47BB-ADD6-15B312803E7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134" y="1867853"/>
                        <a:ext cx="4278313" cy="1692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58B11256-AF28-4C5F-BDDB-0E7F7F0313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3451326"/>
              </p:ext>
            </p:extLst>
          </p:nvPr>
        </p:nvGraphicFramePr>
        <p:xfrm>
          <a:off x="5662422" y="1882856"/>
          <a:ext cx="1914525" cy="168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65160" imgH="838080" progId="Equation.DSMT4">
                  <p:embed/>
                </p:oleObj>
              </mc:Choice>
              <mc:Fallback>
                <p:oleObj name="Equation" r:id="rId4" imgW="965160" imgH="83808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58B11256-AF28-4C5F-BDDB-0E7F7F0313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2422" y="1882856"/>
                        <a:ext cx="1914525" cy="1689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5CB590D6-C101-45F2-AC44-56B58F47F515}"/>
              </a:ext>
            </a:extLst>
          </p:cNvPr>
          <p:cNvSpPr/>
          <p:nvPr/>
        </p:nvSpPr>
        <p:spPr>
          <a:xfrm>
            <a:off x="4348639" y="2054138"/>
            <a:ext cx="627984" cy="146522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4C7C25C4-AB3C-4AE1-A84E-5FC7BA957DA8}"/>
              </a:ext>
            </a:extLst>
          </p:cNvPr>
          <p:cNvSpPr/>
          <p:nvPr/>
        </p:nvSpPr>
        <p:spPr>
          <a:xfrm>
            <a:off x="5687032" y="1799024"/>
            <a:ext cx="2062167" cy="1861851"/>
          </a:xfrm>
          <a:prstGeom prst="roundRect">
            <a:avLst>
              <a:gd name="adj" fmla="val 10750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11CADA35-9B5A-4EE7-9091-97B2884ED7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9114003"/>
              </p:ext>
            </p:extLst>
          </p:nvPr>
        </p:nvGraphicFramePr>
        <p:xfrm>
          <a:off x="8319507" y="2921648"/>
          <a:ext cx="3017704" cy="1071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58310" imgH="482391" progId="Equation.DSMT4">
                  <p:embed/>
                </p:oleObj>
              </mc:Choice>
              <mc:Fallback>
                <p:oleObj name="Equation" r:id="rId6" imgW="1358310" imgH="482391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11CADA35-9B5A-4EE7-9091-97B2884ED7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9507" y="2921648"/>
                        <a:ext cx="3017704" cy="10717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1199D99B-32D8-4F72-AE7A-6CAF526BF8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3235570"/>
              </p:ext>
            </p:extLst>
          </p:nvPr>
        </p:nvGraphicFramePr>
        <p:xfrm>
          <a:off x="1939925" y="4370388"/>
          <a:ext cx="6442075" cy="184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213000" imgH="914400" progId="Equation.DSMT4">
                  <p:embed/>
                </p:oleObj>
              </mc:Choice>
              <mc:Fallback>
                <p:oleObj name="Equation" r:id="rId8" imgW="3213000" imgH="91440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1199D99B-32D8-4F72-AE7A-6CAF526BF8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9925" y="4370388"/>
                        <a:ext cx="6442075" cy="1844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reccia a sinistra 13">
            <a:extLst>
              <a:ext uri="{FF2B5EF4-FFF2-40B4-BE49-F238E27FC236}">
                <a16:creationId xmlns:a16="http://schemas.microsoft.com/office/drawing/2014/main" id="{662A5B0D-DE9E-4214-8974-A523718C09C4}"/>
              </a:ext>
            </a:extLst>
          </p:cNvPr>
          <p:cNvSpPr/>
          <p:nvPr/>
        </p:nvSpPr>
        <p:spPr>
          <a:xfrm>
            <a:off x="5035379" y="2566274"/>
            <a:ext cx="568287" cy="493789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arentesi graffa aperta 14">
            <a:extLst>
              <a:ext uri="{FF2B5EF4-FFF2-40B4-BE49-F238E27FC236}">
                <a16:creationId xmlns:a16="http://schemas.microsoft.com/office/drawing/2014/main" id="{8B1B4825-8E13-4933-8DE0-7DEE59829D22}"/>
              </a:ext>
            </a:extLst>
          </p:cNvPr>
          <p:cNvSpPr/>
          <p:nvPr/>
        </p:nvSpPr>
        <p:spPr>
          <a:xfrm rot="16200000">
            <a:off x="5722484" y="-1079493"/>
            <a:ext cx="313593" cy="10398192"/>
          </a:xfrm>
          <a:prstGeom prst="leftBrace">
            <a:avLst>
              <a:gd name="adj1" fmla="val 82109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964B619B-A808-7A2B-7272-6D37C0BA5C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262746" y="987691"/>
            <a:ext cx="2871536" cy="182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74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CDDA0A-7833-4C40-975B-71A281B82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62397"/>
          </a:xfrm>
        </p:spPr>
        <p:txBody>
          <a:bodyPr/>
          <a:lstStyle/>
          <a:p>
            <a:r>
              <a:rPr lang="en-US" dirty="0"/>
              <a:t>Differential mode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53BE461-2519-4634-B024-E4FB3FAE8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B549BFA-DAFF-40AB-8A4C-3C3F1A036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F0253378-AA5C-4AC6-887F-C5D565DE2F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5836009"/>
              </p:ext>
            </p:extLst>
          </p:nvPr>
        </p:nvGraphicFramePr>
        <p:xfrm>
          <a:off x="3394075" y="998538"/>
          <a:ext cx="6442075" cy="184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213000" imgH="914400" progId="Equation.DSMT4">
                  <p:embed/>
                </p:oleObj>
              </mc:Choice>
              <mc:Fallback>
                <p:oleObj name="Equation" r:id="rId2" imgW="3213000" imgH="91440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F0253378-AA5C-4AC6-887F-C5D565DE2F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4075" y="998538"/>
                        <a:ext cx="6442075" cy="1844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7DEF8D7B-5520-4500-B306-769DB0518D63}"/>
              </a:ext>
            </a:extLst>
          </p:cNvPr>
          <p:cNvSpPr txBox="1"/>
          <p:nvPr/>
        </p:nvSpPr>
        <p:spPr>
          <a:xfrm>
            <a:off x="9913035" y="2007019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+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3D5DD14-AB22-477F-AD91-29D3F976A8D8}"/>
              </a:ext>
            </a:extLst>
          </p:cNvPr>
          <p:cNvSpPr txBox="1"/>
          <p:nvPr/>
        </p:nvSpPr>
        <p:spPr>
          <a:xfrm>
            <a:off x="9913035" y="1016634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-</a:t>
            </a:r>
          </a:p>
        </p:txBody>
      </p:sp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8FE10C18-35E4-41E5-A599-20E33C5790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3910010"/>
              </p:ext>
            </p:extLst>
          </p:nvPr>
        </p:nvGraphicFramePr>
        <p:xfrm>
          <a:off x="563563" y="1563688"/>
          <a:ext cx="19177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63280" imgH="228600" progId="Equation.DSMT4">
                  <p:embed/>
                </p:oleObj>
              </mc:Choice>
              <mc:Fallback>
                <p:oleObj name="Equation" r:id="rId4" imgW="863280" imgH="2286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8FE10C18-35E4-41E5-A599-20E33C5790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3" y="1563688"/>
                        <a:ext cx="1917700" cy="508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9DE2B165-D6CA-4AFD-B002-D9F5CDCEF3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5798069"/>
              </p:ext>
            </p:extLst>
          </p:nvPr>
        </p:nvGraphicFramePr>
        <p:xfrm>
          <a:off x="2493963" y="3173413"/>
          <a:ext cx="4027487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47560" imgH="253800" progId="Equation.DSMT4">
                  <p:embed/>
                </p:oleObj>
              </mc:Choice>
              <mc:Fallback>
                <p:oleObj name="Equation" r:id="rId6" imgW="1447560" imgH="2538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9DE2B165-D6CA-4AFD-B002-D9F5CDCEF39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3963" y="3173413"/>
                        <a:ext cx="4027487" cy="711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4C81D531-903B-4FCC-85E1-2E35D1F4B8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5616106"/>
              </p:ext>
            </p:extLst>
          </p:nvPr>
        </p:nvGraphicFramePr>
        <p:xfrm>
          <a:off x="2420938" y="4111625"/>
          <a:ext cx="4203700" cy="135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11280" imgH="482400" progId="Equation.DSMT4">
                  <p:embed/>
                </p:oleObj>
              </mc:Choice>
              <mc:Fallback>
                <p:oleObj name="Equation" r:id="rId8" imgW="1511280" imgH="4824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4C81D531-903B-4FCC-85E1-2E35D1F4B8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0938" y="4111625"/>
                        <a:ext cx="4203700" cy="13509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80B92CF-558A-47B8-BC13-52109A7B57AE}"/>
              </a:ext>
            </a:extLst>
          </p:cNvPr>
          <p:cNvSpPr txBox="1"/>
          <p:nvPr/>
        </p:nvSpPr>
        <p:spPr>
          <a:xfrm>
            <a:off x="7579603" y="3216986"/>
            <a:ext cx="369065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Gain: </a:t>
            </a:r>
            <a:r>
              <a:rPr lang="en-US" sz="3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200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3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3200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2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3200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74E1F29-C4A5-4E70-8239-B568D0C06491}"/>
              </a:ext>
            </a:extLst>
          </p:cNvPr>
          <p:cNvSpPr txBox="1"/>
          <p:nvPr/>
        </p:nvSpPr>
        <p:spPr>
          <a:xfrm>
            <a:off x="7579603" y="4307623"/>
            <a:ext cx="369065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Offset:</a:t>
            </a:r>
            <a:endParaRPr lang="en-US" sz="3200" i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74EEBA0A-044F-429E-88B1-E029F9EA75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6989778"/>
              </p:ext>
            </p:extLst>
          </p:nvPr>
        </p:nvGraphicFramePr>
        <p:xfrm>
          <a:off x="8986882" y="4055746"/>
          <a:ext cx="1625600" cy="120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83920" imgH="431640" progId="Equation.DSMT4">
                  <p:embed/>
                </p:oleObj>
              </mc:Choice>
              <mc:Fallback>
                <p:oleObj name="Equation" r:id="rId10" imgW="583920" imgH="43164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74EEBA0A-044F-429E-88B1-E029F9EA752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6882" y="4055746"/>
                        <a:ext cx="1625600" cy="1208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541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40000"/>
            <a:lumOff val="6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1290</Words>
  <Application>Microsoft Office PowerPoint</Application>
  <PresentationFormat>Widescreen</PresentationFormat>
  <Paragraphs>144</Paragraphs>
  <Slides>24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9" baseType="lpstr">
      <vt:lpstr>Arial</vt:lpstr>
      <vt:lpstr>Calibri</vt:lpstr>
      <vt:lpstr>Symbol</vt:lpstr>
      <vt:lpstr>Tema di Office</vt:lpstr>
      <vt:lpstr>Equation</vt:lpstr>
      <vt:lpstr>Single stage (OTA) fully differential op-amp</vt:lpstr>
      <vt:lpstr>Intuitive idea of the operating principle</vt:lpstr>
      <vt:lpstr>Presentazione standard di PowerPoint</vt:lpstr>
      <vt:lpstr>A more accurate model of the output resistances.</vt:lpstr>
      <vt:lpstr>Simplified model</vt:lpstr>
      <vt:lpstr>Output short circuit currents</vt:lpstr>
      <vt:lpstr>Output short circuit currents: real case with matching errors</vt:lpstr>
      <vt:lpstr>Output short circuit currents: real case</vt:lpstr>
      <vt:lpstr>Differential mode</vt:lpstr>
      <vt:lpstr>Common mode</vt:lpstr>
      <vt:lpstr>Common mode error</vt:lpstr>
      <vt:lpstr>Common Mode Stabilization </vt:lpstr>
      <vt:lpstr>CMFB: the principle</vt:lpstr>
      <vt:lpstr>CMFB: the effect</vt:lpstr>
      <vt:lpstr>CMFB: the effect</vt:lpstr>
      <vt:lpstr>A first idea to obtain the CMFB</vt:lpstr>
      <vt:lpstr>First solution: static CMFB</vt:lpstr>
      <vt:lpstr>Analysis of the static CMFB</vt:lpstr>
      <vt:lpstr>Limits of the static CMFB</vt:lpstr>
      <vt:lpstr>Dynamic CMFB</vt:lpstr>
      <vt:lpstr>A premise: properties of all-capacitor networks</vt:lpstr>
      <vt:lpstr>Dynamic CMFB: implementation</vt:lpstr>
      <vt:lpstr>Dynamic CMFB: implementation</vt:lpstr>
      <vt:lpstr>Dynamic CMFB: final considerations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</dc:creator>
  <cp:lastModifiedBy>Paolo Bruschi</cp:lastModifiedBy>
  <cp:revision>593</cp:revision>
  <dcterms:created xsi:type="dcterms:W3CDTF">2015-02-03T16:10:37Z</dcterms:created>
  <dcterms:modified xsi:type="dcterms:W3CDTF">2023-11-20T21:57:21Z</dcterms:modified>
</cp:coreProperties>
</file>