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12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37.png" ContentType="image/png"/>
  <Override PartName="/ppt/media/image7.png" ContentType="image/png"/>
  <Override PartName="/ppt/media/image2.png" ContentType="image/png"/>
  <Override PartName="/ppt/media/image32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7E2F6DB-6EE9-4FCA-8206-9D55C9FC851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9FCE0CF-015E-445C-8E53-57D753C7691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2D7D11F-E27C-4C7E-BA4E-4C43E9A6193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FF990A9-9CAB-4FB3-AA12-F012A92C81F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50CB998-D95E-4F86-8F26-177018E007F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A7D353-CAC3-499B-85E2-359DB502881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8A5AA3E-19A3-4699-9A18-2057D0F27AE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36B39EB-351A-4B08-956E-947CEF0B111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FAE2D3E-1D0C-48D6-B352-34483016980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7CA4BC0-58A5-4C27-AC5C-45C80B12DD1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E80D206-959C-4432-9C2F-9D3C97FA73E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3A0735A-BD1A-4CE1-9546-BDEC745447D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155C1F-058C-4B2A-AAB4-0B728B8CE51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80952E-9BA7-4D91-B1F4-3B354AFE31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DFEAA8-D783-4F4D-BC4E-9A45138170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A16E40-C602-47C5-B61D-1CEB2AA1DA2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F0B2C1-C1CE-41D1-AE39-DAD7B85C9A2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37D2F3-E784-4E1E-B212-CAD1EEF514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27E477-C8D5-49CE-919F-B59F2F61C4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61644C-879D-4ECC-B1EA-CCB45D9A56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941E20-44D7-48F9-B80B-F2E8894275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000" cy="305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EA947B-23DA-43F8-817A-97EC5F3D15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CBC558F-14B2-4366-AE4D-33A3CF6F20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15EE65-6E9D-48E8-9782-A0C7257B8B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BC7F78-D1B3-4589-8E54-6F4DC2566B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onnettore 1 7"/>
          <p:cNvSpPr/>
          <p:nvPr/>
        </p:nvSpPr>
        <p:spPr>
          <a:xfrm>
            <a:off x="838080" y="6268680"/>
            <a:ext cx="10515600" cy="360"/>
          </a:xfrm>
          <a:prstGeom prst="line">
            <a:avLst/>
          </a:prstGeom>
          <a:ln w="3492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5686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20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10473120" y="6356520"/>
            <a:ext cx="87696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602D3E-FE08-4D9F-8D4D-28599230259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5.xml"/><Relationship Id="rId8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26"/>
          <p:cNvSpPr/>
          <p:nvPr/>
        </p:nvSpPr>
        <p:spPr>
          <a:xfrm>
            <a:off x="891720" y="457200"/>
            <a:ext cx="10512000" cy="65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StrongARM: insights from literature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1371600" y="1371600"/>
            <a:ext cx="96001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Analysis inspired by “The StrongARM Latch” paper from Prof. B. Razavi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DOI: 10.1109/MSSC.2015.2418155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1587600" y="2908800"/>
            <a:ext cx="5484240" cy="2504160"/>
          </a:xfrm>
          <a:prstGeom prst="rect">
            <a:avLst/>
          </a:prstGeom>
          <a:ln w="0">
            <a:noFill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3308400" y="3745080"/>
            <a:ext cx="7236360" cy="533160"/>
          </a:xfrm>
          <a:prstGeom prst="rect">
            <a:avLst/>
          </a:prstGeom>
          <a:ln w="0">
            <a:noFill/>
          </a:ln>
        </p:spPr>
      </p:pic>
      <p:sp>
        <p:nvSpPr>
          <p:cNvPr id="52" name=""/>
          <p:cNvSpPr/>
          <p:nvPr/>
        </p:nvSpPr>
        <p:spPr>
          <a:xfrm>
            <a:off x="1371600" y="2514600"/>
            <a:ext cx="982980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D96DBC-1F25-46B1-916E-E6F8AA80CD12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91720" y="36576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StrongARM: Amplification Phase, continued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189" name="Group 1"/>
          <p:cNvGrpSpPr/>
          <p:nvPr/>
        </p:nvGrpSpPr>
        <p:grpSpPr>
          <a:xfrm>
            <a:off x="717840" y="1100160"/>
            <a:ext cx="5303520" cy="3272040"/>
            <a:chOff x="717840" y="1100160"/>
            <a:chExt cx="5303520" cy="3272040"/>
          </a:xfrm>
        </p:grpSpPr>
        <p:pic>
          <p:nvPicPr>
            <p:cNvPr id="190" name="Graphic 5" descr=""/>
            <p:cNvPicPr/>
            <p:nvPr/>
          </p:nvPicPr>
          <p:blipFill>
            <a:blip r:embed="rId1"/>
            <a:stretch/>
          </p:blipFill>
          <p:spPr>
            <a:xfrm>
              <a:off x="779040" y="1100160"/>
              <a:ext cx="4853520" cy="3129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" name="TextBox 6"/>
            <p:cNvSpPr/>
            <p:nvPr/>
          </p:nvSpPr>
          <p:spPr>
            <a:xfrm>
              <a:off x="717840" y="1584360"/>
              <a:ext cx="58608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92" name="TextBox 8"/>
            <p:cNvSpPr/>
            <p:nvPr/>
          </p:nvSpPr>
          <p:spPr>
            <a:xfrm>
              <a:off x="2358360" y="3916800"/>
              <a:ext cx="58608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93" name="TextBox 9"/>
            <p:cNvSpPr/>
            <p:nvPr/>
          </p:nvSpPr>
          <p:spPr>
            <a:xfrm>
              <a:off x="5435280" y="1584360"/>
              <a:ext cx="58608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</p:grpSp>
      <p:pic>
        <p:nvPicPr>
          <p:cNvPr id="194" name="Graphic 10" descr=""/>
          <p:cNvPicPr/>
          <p:nvPr/>
        </p:nvPicPr>
        <p:blipFill>
          <a:blip r:embed="rId2"/>
          <a:stretch/>
        </p:blipFill>
        <p:spPr>
          <a:xfrm>
            <a:off x="6155280" y="1544040"/>
            <a:ext cx="5027760" cy="4663440"/>
          </a:xfrm>
          <a:prstGeom prst="rect">
            <a:avLst/>
          </a:prstGeom>
          <a:ln w="0">
            <a:noFill/>
          </a:ln>
        </p:spPr>
      </p:pic>
      <p:sp>
        <p:nvSpPr>
          <p:cNvPr id="195" name="TextBox 11"/>
          <p:cNvSpPr/>
          <p:nvPr/>
        </p:nvSpPr>
        <p:spPr>
          <a:xfrm>
            <a:off x="6629400" y="1023840"/>
            <a:ext cx="1598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Reset (clk=0)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196" name="Group 16"/>
          <p:cNvGrpSpPr/>
          <p:nvPr/>
        </p:nvGrpSpPr>
        <p:grpSpPr>
          <a:xfrm>
            <a:off x="6849000" y="1431360"/>
            <a:ext cx="1315440" cy="360"/>
            <a:chOff x="6849000" y="1431360"/>
            <a:chExt cx="1315440" cy="360"/>
          </a:xfrm>
        </p:grpSpPr>
        <p:sp>
          <p:nvSpPr>
            <p:cNvPr id="197" name="Straight Arrow Connector 17"/>
            <p:cNvSpPr/>
            <p:nvPr/>
          </p:nvSpPr>
          <p:spPr>
            <a:xfrm>
              <a:off x="7410960" y="1431360"/>
              <a:ext cx="75348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Straight Connector 18"/>
            <p:cNvSpPr/>
            <p:nvPr/>
          </p:nvSpPr>
          <p:spPr>
            <a:xfrm flipH="1">
              <a:off x="6849000" y="1431360"/>
              <a:ext cx="601920" cy="360"/>
            </a:xfrm>
            <a:prstGeom prst="line">
              <a:avLst/>
            </a:prstGeom>
            <a:ln w="28440">
              <a:solidFill>
                <a:srgbClr val="ff0000"/>
              </a:solidFill>
              <a:prstDash val="lgDashDotDot"/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9" name="Straight Arrow Connector 20"/>
          <p:cNvSpPr/>
          <p:nvPr/>
        </p:nvSpPr>
        <p:spPr>
          <a:xfrm>
            <a:off x="8181720" y="1431720"/>
            <a:ext cx="1424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TextBox 23"/>
          <p:cNvSpPr/>
          <p:nvPr/>
        </p:nvSpPr>
        <p:spPr>
          <a:xfrm>
            <a:off x="7954560" y="1025640"/>
            <a:ext cx="26571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Amplification (clk=1)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9490680" y="4921200"/>
            <a:ext cx="2705760" cy="8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2000" spc="-1" strike="noStrike">
                <a:solidFill>
                  <a:srgbClr val="ff8000"/>
                </a:solidFill>
                <a:latin typeface="Calibri"/>
                <a:ea typeface="DejaVu Sans"/>
              </a:rPr>
              <a:t>At some point either Vout+  hits the threshold to turn on M5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3"/>
          <a:stretch/>
        </p:blipFill>
        <p:spPr>
          <a:xfrm>
            <a:off x="1490040" y="4500360"/>
            <a:ext cx="3579120" cy="1473840"/>
          </a:xfrm>
          <a:prstGeom prst="rect">
            <a:avLst/>
          </a:prstGeom>
          <a:ln w="0">
            <a:noFill/>
          </a:ln>
        </p:spPr>
      </p:pic>
      <p:sp>
        <p:nvSpPr>
          <p:cNvPr id="203" name=""/>
          <p:cNvSpPr/>
          <p:nvPr/>
        </p:nvSpPr>
        <p:spPr>
          <a:xfrm>
            <a:off x="9216000" y="4692600"/>
            <a:ext cx="226440" cy="226440"/>
          </a:xfrm>
          <a:prstGeom prst="ellipse">
            <a:avLst/>
          </a:prstGeom>
          <a:noFill/>
          <a:ln w="38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4" name="" descr=""/>
          <p:cNvPicPr/>
          <p:nvPr/>
        </p:nvPicPr>
        <p:blipFill>
          <a:blip r:embed="rId4"/>
          <a:stretch/>
        </p:blipFill>
        <p:spPr>
          <a:xfrm>
            <a:off x="8546400" y="5961600"/>
            <a:ext cx="321120" cy="273600"/>
          </a:xfrm>
          <a:prstGeom prst="rect">
            <a:avLst/>
          </a:prstGeom>
          <a:ln w="0">
            <a:noFill/>
          </a:ln>
        </p:spPr>
      </p:pic>
      <p:sp>
        <p:nvSpPr>
          <p:cNvPr id="205" name=""/>
          <p:cNvSpPr/>
          <p:nvPr/>
        </p:nvSpPr>
        <p:spPr>
          <a:xfrm>
            <a:off x="9372600" y="4921200"/>
            <a:ext cx="360" cy="1022400"/>
          </a:xfrm>
          <a:prstGeom prst="line">
            <a:avLst/>
          </a:prstGeom>
          <a:ln w="29160">
            <a:solidFill>
              <a:srgbClr val="ffbf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6" name="" descr=""/>
          <p:cNvPicPr/>
          <p:nvPr/>
        </p:nvPicPr>
        <p:blipFill>
          <a:blip r:embed="rId5"/>
          <a:stretch/>
        </p:blipFill>
        <p:spPr>
          <a:xfrm>
            <a:off x="9221400" y="5953680"/>
            <a:ext cx="330840" cy="282960"/>
          </a:xfrm>
          <a:prstGeom prst="rect">
            <a:avLst/>
          </a:prstGeom>
          <a:ln w="0">
            <a:noFill/>
          </a:ln>
        </p:spPr>
      </p:pic>
      <p:sp>
        <p:nvSpPr>
          <p:cNvPr id="207" name=""/>
          <p:cNvSpPr/>
          <p:nvPr/>
        </p:nvSpPr>
        <p:spPr>
          <a:xfrm>
            <a:off x="2322000" y="1299600"/>
            <a:ext cx="455040" cy="455040"/>
          </a:xfrm>
          <a:prstGeom prst="ellipse">
            <a:avLst/>
          </a:prstGeom>
          <a:noFill/>
          <a:ln w="38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2995EC-51AE-4938-997B-37478A4455D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915840" y="36576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StrongARM: Regeneration Phase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09" name="Group 1"/>
          <p:cNvGrpSpPr/>
          <p:nvPr/>
        </p:nvGrpSpPr>
        <p:grpSpPr>
          <a:xfrm>
            <a:off x="227160" y="1134720"/>
            <a:ext cx="7482600" cy="4717800"/>
            <a:chOff x="227160" y="1134720"/>
            <a:chExt cx="7482600" cy="4717800"/>
          </a:xfrm>
        </p:grpSpPr>
        <p:pic>
          <p:nvPicPr>
            <p:cNvPr id="210" name="Graphic 5" descr=""/>
            <p:cNvPicPr/>
            <p:nvPr/>
          </p:nvPicPr>
          <p:blipFill>
            <a:blip r:embed="rId1"/>
            <a:stretch/>
          </p:blipFill>
          <p:spPr>
            <a:xfrm>
              <a:off x="292680" y="1134720"/>
              <a:ext cx="6888600" cy="4717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1" name="TextBox 6"/>
            <p:cNvSpPr/>
            <p:nvPr/>
          </p:nvSpPr>
          <p:spPr>
            <a:xfrm>
              <a:off x="227160" y="1864440"/>
              <a:ext cx="8283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12" name="TextBox 8"/>
            <p:cNvSpPr/>
            <p:nvPr/>
          </p:nvSpPr>
          <p:spPr>
            <a:xfrm>
              <a:off x="2541240" y="5379480"/>
              <a:ext cx="8283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13" name="TextBox 9"/>
            <p:cNvSpPr/>
            <p:nvPr/>
          </p:nvSpPr>
          <p:spPr>
            <a:xfrm>
              <a:off x="6881400" y="1864440"/>
              <a:ext cx="8283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214" name="TextBox 7"/>
          <p:cNvSpPr/>
          <p:nvPr/>
        </p:nvSpPr>
        <p:spPr>
          <a:xfrm>
            <a:off x="7429320" y="1249920"/>
            <a:ext cx="4594320" cy="421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When V</a:t>
            </a:r>
            <a:r>
              <a:rPr b="0" lang="it-IT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out</a:t>
            </a:r>
            <a:r>
              <a:rPr b="0" lang="it-IT" sz="20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+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or V</a:t>
            </a:r>
            <a:r>
              <a:rPr b="0" lang="it-IT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out</a:t>
            </a:r>
            <a:r>
              <a:rPr b="0" lang="it-IT" sz="20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goes lower than V</a:t>
            </a:r>
            <a:r>
              <a:rPr b="0" lang="it-IT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dd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-|V</a:t>
            </a:r>
            <a:r>
              <a:rPr b="0" lang="it-IT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thp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|, one between M5 and M6 turns on: 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ff0000"/>
              </a:buClr>
              <a:buFont typeface="Arial"/>
              <a:buAutoNum type="arabicParenR"/>
            </a:pPr>
            <a:r>
              <a:rPr b="0" lang="it-IT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If Vout- hits first, M5 turns on, and Vout+ is pulled towards Vdd (M6 is off)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ff0000"/>
              </a:buClr>
              <a:buFont typeface="Arial"/>
              <a:buAutoNum type="arabicParenR"/>
            </a:pPr>
            <a:r>
              <a:rPr b="0" lang="it-IT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M4 is more “conductive” allowing Vout- to lower. M2 evuentually enters linear region. 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ff0000"/>
              </a:buClr>
              <a:buFont typeface="Arial"/>
              <a:buAutoNum type="arabicParenR"/>
            </a:pPr>
            <a:r>
              <a:rPr b="0" lang="it-IT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M3 progressively turns off due to lowering Vout-. Hence it cuts the M5-M3 DC path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7429320" y="2514600"/>
            <a:ext cx="4594320" cy="2970720"/>
          </a:xfrm>
          <a:prstGeom prst="rect">
            <a:avLst/>
          </a:prstGeom>
          <a:noFill/>
          <a:ln w="38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6" name="Gruppo 1"/>
          <p:cNvGrpSpPr/>
          <p:nvPr/>
        </p:nvGrpSpPr>
        <p:grpSpPr>
          <a:xfrm>
            <a:off x="7206480" y="2743200"/>
            <a:ext cx="265320" cy="2478600"/>
            <a:chOff x="7206480" y="2743200"/>
            <a:chExt cx="265320" cy="2478600"/>
          </a:xfrm>
        </p:grpSpPr>
        <p:sp>
          <p:nvSpPr>
            <p:cNvPr id="217" name="Connettore diritto 3"/>
            <p:cNvSpPr/>
            <p:nvPr/>
          </p:nvSpPr>
          <p:spPr>
            <a:xfrm flipH="1">
              <a:off x="7211160" y="5221440"/>
              <a:ext cx="170280" cy="36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onnettore diritto 4"/>
            <p:cNvSpPr/>
            <p:nvPr/>
          </p:nvSpPr>
          <p:spPr>
            <a:xfrm flipH="1">
              <a:off x="7212240" y="2743200"/>
              <a:ext cx="10080" cy="247824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onnettore diritto 5"/>
            <p:cNvSpPr/>
            <p:nvPr/>
          </p:nvSpPr>
          <p:spPr>
            <a:xfrm flipH="1">
              <a:off x="7206480" y="2747160"/>
              <a:ext cx="265320" cy="360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headEnd len="lg" type="arrow" w="lg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0" name="CasellaDiTesto 43"/>
          <p:cNvSpPr/>
          <p:nvPr/>
        </p:nvSpPr>
        <p:spPr>
          <a:xfrm>
            <a:off x="7968600" y="5488200"/>
            <a:ext cx="35679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d428"/>
                </a:solidFill>
                <a:latin typeface="Arial"/>
                <a:ea typeface="DejaVu Sans"/>
              </a:rPr>
              <a:t>Positive feedback loop </a:t>
            </a:r>
            <a:br>
              <a:rPr sz="2400"/>
            </a:br>
            <a:r>
              <a:rPr b="1" lang="en-US" sz="2400" spc="-1" strike="noStrike">
                <a:solidFill>
                  <a:srgbClr val="ffd428"/>
                </a:solidFill>
                <a:latin typeface="Arial"/>
                <a:ea typeface="DejaVu Sans"/>
              </a:rPr>
              <a:t>(regenerative)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 rot="18900000">
            <a:off x="3869280" y="1401480"/>
            <a:ext cx="682560" cy="68220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"/>
          <p:cNvSpPr/>
          <p:nvPr/>
        </p:nvSpPr>
        <p:spPr>
          <a:xfrm rot="18900000">
            <a:off x="2789280" y="2517480"/>
            <a:ext cx="682560" cy="68220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946012-5D61-4BEB-8DC1-E931F8294B3A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891720" y="36576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StrongARM: Regeneration Phase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24" name="Group 1"/>
          <p:cNvGrpSpPr/>
          <p:nvPr/>
        </p:nvGrpSpPr>
        <p:grpSpPr>
          <a:xfrm>
            <a:off x="792360" y="1187280"/>
            <a:ext cx="4642560" cy="3151440"/>
            <a:chOff x="792360" y="1187280"/>
            <a:chExt cx="4642560" cy="3151440"/>
          </a:xfrm>
        </p:grpSpPr>
        <p:pic>
          <p:nvPicPr>
            <p:cNvPr id="225" name="Graphic 5" descr=""/>
            <p:cNvPicPr/>
            <p:nvPr/>
          </p:nvPicPr>
          <p:blipFill>
            <a:blip r:embed="rId1"/>
            <a:stretch/>
          </p:blipFill>
          <p:spPr>
            <a:xfrm>
              <a:off x="878760" y="1187280"/>
              <a:ext cx="4263480" cy="299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6" name="TextBox 6"/>
            <p:cNvSpPr/>
            <p:nvPr/>
          </p:nvSpPr>
          <p:spPr>
            <a:xfrm>
              <a:off x="792360" y="1563840"/>
              <a:ext cx="5263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27" name="TextBox 8"/>
            <p:cNvSpPr/>
            <p:nvPr/>
          </p:nvSpPr>
          <p:spPr>
            <a:xfrm>
              <a:off x="2249280" y="3883320"/>
              <a:ext cx="5263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28" name="TextBox 9"/>
            <p:cNvSpPr/>
            <p:nvPr/>
          </p:nvSpPr>
          <p:spPr>
            <a:xfrm>
              <a:off x="4908600" y="1650600"/>
              <a:ext cx="5263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</p:grpSp>
      <p:pic>
        <p:nvPicPr>
          <p:cNvPr id="229" name="Graphic 10" descr=""/>
          <p:cNvPicPr/>
          <p:nvPr/>
        </p:nvPicPr>
        <p:blipFill>
          <a:blip r:embed="rId2"/>
          <a:stretch/>
        </p:blipFill>
        <p:spPr>
          <a:xfrm>
            <a:off x="6063480" y="1357200"/>
            <a:ext cx="4525200" cy="4911120"/>
          </a:xfrm>
          <a:prstGeom prst="rect">
            <a:avLst/>
          </a:prstGeom>
          <a:ln w="0">
            <a:noFill/>
          </a:ln>
        </p:spPr>
      </p:pic>
      <p:sp>
        <p:nvSpPr>
          <p:cNvPr id="230" name="TextBox 11"/>
          <p:cNvSpPr/>
          <p:nvPr/>
        </p:nvSpPr>
        <p:spPr>
          <a:xfrm>
            <a:off x="6314400" y="943200"/>
            <a:ext cx="1600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Reset (clk=0)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31" name="TextBox 12"/>
          <p:cNvSpPr/>
          <p:nvPr/>
        </p:nvSpPr>
        <p:spPr>
          <a:xfrm>
            <a:off x="8745120" y="961920"/>
            <a:ext cx="21376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Regeneration (clk=1)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232" name="Group 13"/>
          <p:cNvGrpSpPr/>
          <p:nvPr/>
        </p:nvGrpSpPr>
        <p:grpSpPr>
          <a:xfrm>
            <a:off x="8748720" y="1306080"/>
            <a:ext cx="2383920" cy="3960"/>
            <a:chOff x="8748720" y="1306080"/>
            <a:chExt cx="2383920" cy="3960"/>
          </a:xfrm>
        </p:grpSpPr>
        <p:sp>
          <p:nvSpPr>
            <p:cNvPr id="233" name="Straight Arrow Connector 14"/>
            <p:cNvSpPr/>
            <p:nvPr/>
          </p:nvSpPr>
          <p:spPr>
            <a:xfrm rot="10800000">
              <a:off x="8748720" y="1305720"/>
              <a:ext cx="13669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Straight Connector 15"/>
            <p:cNvSpPr/>
            <p:nvPr/>
          </p:nvSpPr>
          <p:spPr>
            <a:xfrm>
              <a:off x="10042920" y="1309680"/>
              <a:ext cx="1089720" cy="360"/>
            </a:xfrm>
            <a:prstGeom prst="line">
              <a:avLst/>
            </a:prstGeom>
            <a:ln w="28440">
              <a:solidFill>
                <a:srgbClr val="ff0000"/>
              </a:solidFill>
              <a:prstDash val="lgDashDotDot"/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5" name="Group 16"/>
          <p:cNvGrpSpPr/>
          <p:nvPr/>
        </p:nvGrpSpPr>
        <p:grpSpPr>
          <a:xfrm>
            <a:off x="6481440" y="1304280"/>
            <a:ext cx="1410120" cy="360"/>
            <a:chOff x="6481440" y="1304280"/>
            <a:chExt cx="1410120" cy="360"/>
          </a:xfrm>
        </p:grpSpPr>
        <p:sp>
          <p:nvSpPr>
            <p:cNvPr id="236" name="Straight Arrow Connector 17"/>
            <p:cNvSpPr/>
            <p:nvPr/>
          </p:nvSpPr>
          <p:spPr>
            <a:xfrm>
              <a:off x="7083720" y="1304280"/>
              <a:ext cx="8078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Straight Connector 18"/>
            <p:cNvSpPr/>
            <p:nvPr/>
          </p:nvSpPr>
          <p:spPr>
            <a:xfrm flipH="1">
              <a:off x="6481440" y="1304280"/>
              <a:ext cx="645120" cy="360"/>
            </a:xfrm>
            <a:prstGeom prst="line">
              <a:avLst/>
            </a:prstGeom>
            <a:ln w="28440">
              <a:solidFill>
                <a:srgbClr val="ff0000"/>
              </a:solidFill>
              <a:prstDash val="lgDashDotDot"/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8" name="Straight Arrow Connector 19"/>
          <p:cNvSpPr/>
          <p:nvPr/>
        </p:nvSpPr>
        <p:spPr>
          <a:xfrm>
            <a:off x="7865640" y="1310400"/>
            <a:ext cx="912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TextBox 20"/>
          <p:cNvSpPr/>
          <p:nvPr/>
        </p:nvSpPr>
        <p:spPr>
          <a:xfrm>
            <a:off x="9839880" y="1495800"/>
            <a:ext cx="26571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Amplification (clk=1)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40" name="Connector: Curved 28"/>
          <p:cNvSpPr/>
          <p:nvPr/>
        </p:nvSpPr>
        <p:spPr>
          <a:xfrm rot="10800000">
            <a:off x="8543880" y="1352160"/>
            <a:ext cx="1571760" cy="350280"/>
          </a:xfrm>
          <a:prstGeom prst="curvedConnector3">
            <a:avLst>
              <a:gd name="adj1" fmla="val 99155"/>
            </a:avLst>
          </a:prstGeom>
          <a:noFill/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TextBox 36"/>
          <p:cNvSpPr/>
          <p:nvPr/>
        </p:nvSpPr>
        <p:spPr>
          <a:xfrm>
            <a:off x="398880" y="4408200"/>
            <a:ext cx="5493960" cy="165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Regeneration Phase: Vout- is allowed to reach gnd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Once the regeneration is finished,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no static power consumption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is present </a:t>
            </a:r>
            <a:br>
              <a:rPr sz="2000"/>
            </a:b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(M3 cuts off the current path from V</a:t>
            </a:r>
            <a:r>
              <a:rPr b="0" lang="it-IT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dd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to ground)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2" name="TextBox 7"/>
          <p:cNvSpPr/>
          <p:nvPr/>
        </p:nvSpPr>
        <p:spPr>
          <a:xfrm>
            <a:off x="9745920" y="2563200"/>
            <a:ext cx="255024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id</a:t>
            </a:r>
            <a:r>
              <a:rPr b="0" i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 = 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in</a:t>
            </a:r>
            <a:r>
              <a:rPr b="0" i="1" lang="it-IT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0" i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-V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in</a:t>
            </a:r>
            <a:r>
              <a:rPr b="0" i="1" lang="it-IT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0" i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 &gt; 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3" name="TextBox 22"/>
          <p:cNvSpPr/>
          <p:nvPr/>
        </p:nvSpPr>
        <p:spPr>
          <a:xfrm>
            <a:off x="10398240" y="4424040"/>
            <a:ext cx="255024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out</a:t>
            </a:r>
            <a:r>
              <a:rPr b="0" i="1" lang="it-IT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0" i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= 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dd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4" name="TextBox 23"/>
          <p:cNvSpPr/>
          <p:nvPr/>
        </p:nvSpPr>
        <p:spPr>
          <a:xfrm>
            <a:off x="10427400" y="4961160"/>
            <a:ext cx="255024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out</a:t>
            </a:r>
            <a:r>
              <a:rPr b="0" i="1" lang="it-IT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0" i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= 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5" name="Left Brace 24"/>
          <p:cNvSpPr/>
          <p:nvPr/>
        </p:nvSpPr>
        <p:spPr>
          <a:xfrm>
            <a:off x="10195200" y="4485600"/>
            <a:ext cx="170280" cy="916200"/>
          </a:xfrm>
          <a:prstGeom prst="lef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83B5C2-2348-4AB4-8148-324D777DF50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891720" y="45720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StrongARM: (Next) Reset Phase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47" name="Graphic 10" descr=""/>
          <p:cNvPicPr/>
          <p:nvPr/>
        </p:nvPicPr>
        <p:blipFill>
          <a:blip r:embed="rId1"/>
          <a:stretch/>
        </p:blipFill>
        <p:spPr>
          <a:xfrm>
            <a:off x="6024960" y="1514880"/>
            <a:ext cx="4297680" cy="4664520"/>
          </a:xfrm>
          <a:prstGeom prst="rect">
            <a:avLst/>
          </a:prstGeom>
          <a:ln w="0">
            <a:noFill/>
          </a:ln>
        </p:spPr>
      </p:pic>
      <p:grpSp>
        <p:nvGrpSpPr>
          <p:cNvPr id="248" name="Group 40"/>
          <p:cNvGrpSpPr/>
          <p:nvPr/>
        </p:nvGrpSpPr>
        <p:grpSpPr>
          <a:xfrm>
            <a:off x="842760" y="1235880"/>
            <a:ext cx="4297680" cy="2865960"/>
            <a:chOff x="842760" y="1235880"/>
            <a:chExt cx="4297680" cy="2865960"/>
          </a:xfrm>
        </p:grpSpPr>
        <p:pic>
          <p:nvPicPr>
            <p:cNvPr id="249" name="Graphic 7" descr=""/>
            <p:cNvPicPr/>
            <p:nvPr/>
          </p:nvPicPr>
          <p:blipFill>
            <a:blip r:embed="rId2"/>
            <a:stretch/>
          </p:blipFill>
          <p:spPr>
            <a:xfrm>
              <a:off x="842760" y="1235880"/>
              <a:ext cx="4297680" cy="2865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0" name="TextBox 11"/>
            <p:cNvSpPr/>
            <p:nvPr/>
          </p:nvSpPr>
          <p:spPr>
            <a:xfrm>
              <a:off x="842760" y="1706400"/>
              <a:ext cx="3247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0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51" name="TextBox 12"/>
            <p:cNvSpPr/>
            <p:nvPr/>
          </p:nvSpPr>
          <p:spPr>
            <a:xfrm>
              <a:off x="4783680" y="1706400"/>
              <a:ext cx="3247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0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52" name="TextBox 13"/>
            <p:cNvSpPr/>
            <p:nvPr/>
          </p:nvSpPr>
          <p:spPr>
            <a:xfrm>
              <a:off x="1905120" y="3531600"/>
              <a:ext cx="3247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0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253" name="TextBox 18"/>
          <p:cNvSpPr/>
          <p:nvPr/>
        </p:nvSpPr>
        <p:spPr>
          <a:xfrm>
            <a:off x="9703080" y="1169640"/>
            <a:ext cx="14349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Reset (clk=0)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254" name="Group 19"/>
          <p:cNvGrpSpPr/>
          <p:nvPr/>
        </p:nvGrpSpPr>
        <p:grpSpPr>
          <a:xfrm>
            <a:off x="9464400" y="1448280"/>
            <a:ext cx="1163880" cy="720"/>
            <a:chOff x="9464400" y="1448280"/>
            <a:chExt cx="1163880" cy="720"/>
          </a:xfrm>
        </p:grpSpPr>
        <p:sp>
          <p:nvSpPr>
            <p:cNvPr id="255" name="Straight Arrow Connector 20"/>
            <p:cNvSpPr/>
            <p:nvPr/>
          </p:nvSpPr>
          <p:spPr>
            <a:xfrm rot="10800000">
              <a:off x="9464400" y="1448280"/>
              <a:ext cx="6667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Straight Connector 21"/>
            <p:cNvSpPr/>
            <p:nvPr/>
          </p:nvSpPr>
          <p:spPr>
            <a:xfrm>
              <a:off x="10095480" y="1448640"/>
              <a:ext cx="532800" cy="360"/>
            </a:xfrm>
            <a:prstGeom prst="line">
              <a:avLst/>
            </a:prstGeom>
            <a:ln w="28440">
              <a:solidFill>
                <a:srgbClr val="ff0000"/>
              </a:solidFill>
              <a:prstDash val="lgDashDotDot"/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7" name="TextBox 41"/>
          <p:cNvSpPr/>
          <p:nvPr/>
        </p:nvSpPr>
        <p:spPr>
          <a:xfrm>
            <a:off x="586080" y="4621320"/>
            <a:ext cx="497016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S1-S4 recharge node P, Q, V</a:t>
            </a:r>
            <a:r>
              <a:rPr b="0" lang="it-IT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out</a:t>
            </a:r>
            <a:r>
              <a:rPr b="0" lang="it-IT" sz="20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+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, V</a:t>
            </a:r>
            <a:r>
              <a:rPr b="0" lang="it-IT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out</a:t>
            </a:r>
            <a:r>
              <a:rPr b="0" lang="it-IT" sz="20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to V</a:t>
            </a:r>
            <a:r>
              <a:rPr b="0" lang="it-IT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dd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Need of a second latch to store the result of the comparison during the reset phase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8" name="TextBox 25"/>
          <p:cNvSpPr/>
          <p:nvPr/>
        </p:nvSpPr>
        <p:spPr>
          <a:xfrm>
            <a:off x="6242040" y="1086840"/>
            <a:ext cx="1600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Reset (clk=0)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59" name="TextBox 39"/>
          <p:cNvSpPr/>
          <p:nvPr/>
        </p:nvSpPr>
        <p:spPr>
          <a:xfrm>
            <a:off x="9938160" y="1656000"/>
            <a:ext cx="21376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</a:pPr>
            <a:r>
              <a:rPr b="0" lang="it-IT" sz="1600" spc="-1" strike="noStrike">
                <a:solidFill>
                  <a:srgbClr val="ff8000"/>
                </a:solidFill>
                <a:latin typeface="Arial"/>
                <a:ea typeface="DejaVu Sans"/>
              </a:rPr>
              <a:t>Regeneration (clk=1)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260" name="Group 6"/>
          <p:cNvGrpSpPr/>
          <p:nvPr/>
        </p:nvGrpSpPr>
        <p:grpSpPr>
          <a:xfrm>
            <a:off x="6409080" y="1447920"/>
            <a:ext cx="1410120" cy="360"/>
            <a:chOff x="6409080" y="1447920"/>
            <a:chExt cx="1410120" cy="360"/>
          </a:xfrm>
        </p:grpSpPr>
        <p:sp>
          <p:nvSpPr>
            <p:cNvPr id="261" name="Straight Arrow Connector 9"/>
            <p:cNvSpPr/>
            <p:nvPr/>
          </p:nvSpPr>
          <p:spPr>
            <a:xfrm>
              <a:off x="7011360" y="1447920"/>
              <a:ext cx="8078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Straight Connector 5"/>
            <p:cNvSpPr/>
            <p:nvPr/>
          </p:nvSpPr>
          <p:spPr>
            <a:xfrm flipH="1">
              <a:off x="6409080" y="1447920"/>
              <a:ext cx="645120" cy="360"/>
            </a:xfrm>
            <a:prstGeom prst="line">
              <a:avLst/>
            </a:prstGeom>
            <a:ln w="28440">
              <a:solidFill>
                <a:srgbClr val="ff0000"/>
              </a:solidFill>
              <a:prstDash val="lgDashDotDot"/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3" name="Straight Arrow Connector 18"/>
          <p:cNvSpPr/>
          <p:nvPr/>
        </p:nvSpPr>
        <p:spPr>
          <a:xfrm>
            <a:off x="7793280" y="1454040"/>
            <a:ext cx="912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TextBox 43"/>
          <p:cNvSpPr/>
          <p:nvPr/>
        </p:nvSpPr>
        <p:spPr>
          <a:xfrm>
            <a:off x="9047520" y="883440"/>
            <a:ext cx="21535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Amplification (clk=1)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65" name="Connector: Curved 1"/>
          <p:cNvSpPr/>
          <p:nvPr/>
        </p:nvSpPr>
        <p:spPr>
          <a:xfrm flipV="1" rot="10800000">
            <a:off x="8255520" y="1071000"/>
            <a:ext cx="888480" cy="348480"/>
          </a:xfrm>
          <a:prstGeom prst="curvedConnector3">
            <a:avLst>
              <a:gd name="adj1" fmla="val 99155"/>
            </a:avLst>
          </a:prstGeom>
          <a:noFill/>
          <a:ln w="284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onnector: Curved 2"/>
          <p:cNvSpPr/>
          <p:nvPr/>
        </p:nvSpPr>
        <p:spPr>
          <a:xfrm rot="10800000">
            <a:off x="8960400" y="1503360"/>
            <a:ext cx="1026000" cy="325440"/>
          </a:xfrm>
          <a:prstGeom prst="curvedConnector3">
            <a:avLst>
              <a:gd name="adj1" fmla="val 99155"/>
            </a:avLst>
          </a:prstGeom>
          <a:noFill/>
          <a:ln w="28440">
            <a:solidFill>
              <a:srgbClr val="ff8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Straight Arrow Connector 8"/>
          <p:cNvSpPr/>
          <p:nvPr/>
        </p:nvSpPr>
        <p:spPr>
          <a:xfrm>
            <a:off x="8729640" y="1454040"/>
            <a:ext cx="729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8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68" name="" descr=""/>
          <p:cNvPicPr/>
          <p:nvPr/>
        </p:nvPicPr>
        <p:blipFill>
          <a:blip r:embed="rId3"/>
          <a:stretch/>
        </p:blipFill>
        <p:spPr>
          <a:xfrm>
            <a:off x="7970400" y="5889600"/>
            <a:ext cx="321120" cy="273600"/>
          </a:xfrm>
          <a:prstGeom prst="rect">
            <a:avLst/>
          </a:prstGeom>
          <a:ln w="0">
            <a:noFill/>
          </a:ln>
        </p:spPr>
      </p:pic>
      <p:pic>
        <p:nvPicPr>
          <p:cNvPr id="269" name="" descr=""/>
          <p:cNvPicPr/>
          <p:nvPr/>
        </p:nvPicPr>
        <p:blipFill>
          <a:blip r:embed="rId4"/>
          <a:stretch/>
        </p:blipFill>
        <p:spPr>
          <a:xfrm>
            <a:off x="8465400" y="5881680"/>
            <a:ext cx="330840" cy="28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B57C0E-BC97-419E-906E-99C7A6157C2B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StrongARM: Kick back effect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806400" y="1349640"/>
            <a:ext cx="6856920" cy="47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The kick back effect is evident at the comparator inputs Vin- and Vin+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It implies a sudden demand of charge seen at those input terminals due to the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sharp transition of the internal voltages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, similar to the charge injection effects of a switch turn-on and turn-off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For each comparison cycle, input pair devices (M1, M2) are first turned on, and the regenerative action of the latch bring them again to the off state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Charge demand is different from port Vin- and port Vin+: it has a differential-mode component (Qkbd) and a common-mode component (Qkbc)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Qkbd depends on Vid (input differential voltage)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7961760" y="1600200"/>
            <a:ext cx="3830040" cy="2284920"/>
          </a:xfrm>
          <a:prstGeom prst="rect">
            <a:avLst/>
          </a:prstGeom>
          <a:ln w="0">
            <a:noFill/>
          </a:ln>
        </p:spPr>
      </p:pic>
      <p:pic>
        <p:nvPicPr>
          <p:cNvPr id="273" name="" descr=""/>
          <p:cNvPicPr/>
          <p:nvPr/>
        </p:nvPicPr>
        <p:blipFill>
          <a:blip r:embed="rId2"/>
          <a:stretch/>
        </p:blipFill>
        <p:spPr>
          <a:xfrm>
            <a:off x="8193600" y="4475880"/>
            <a:ext cx="3275280" cy="1322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8E0DF2-B6D7-4BBA-A6C1-B95C2EA4C56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StrongARM: Kick back effect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5743800" y="1046520"/>
            <a:ext cx="6411240" cy="49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Suppose a “weak” driving circuit: (Typically an OTA with high impedance output nodes, cap-loaded, or a compensated 2-stage OTA)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Suppose the case of a constant VA &gt; VB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first decision is correct (Vout=”1”), if VA and VB would be kept constant all the following decisions should be “1”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However: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VA and VB are upset by a different amount due to Qkbd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system is slow to recover, hence when the second clk rising edge occurs VA &lt; VB: the comparator now provides a wrong decision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result of the second decision has been influenced by the result of the previous decision: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this is similar to an hysteretic effect (undesired in this case)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550080" y="1024920"/>
            <a:ext cx="4990320" cy="5218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E4D914-7820-4CEF-B42B-1F321BA64086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StrongARM: Kick back effect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78" name="" descr=""/>
          <p:cNvPicPr/>
          <p:nvPr/>
        </p:nvPicPr>
        <p:blipFill>
          <a:blip r:embed="rId1"/>
          <a:stretch/>
        </p:blipFill>
        <p:spPr>
          <a:xfrm>
            <a:off x="55800" y="2120400"/>
            <a:ext cx="12069000" cy="2806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251436-0C11-454A-96E4-5D423D89069D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StrongARM: Kick back effect, possible solution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1557720" y="1120680"/>
            <a:ext cx="9365400" cy="3680640"/>
          </a:xfrm>
          <a:prstGeom prst="rect">
            <a:avLst/>
          </a:prstGeom>
          <a:ln w="0">
            <a:noFill/>
          </a:ln>
        </p:spPr>
      </p:pic>
      <p:sp>
        <p:nvSpPr>
          <p:cNvPr id="281" name=""/>
          <p:cNvSpPr/>
          <p:nvPr/>
        </p:nvSpPr>
        <p:spPr>
          <a:xfrm>
            <a:off x="2417400" y="5125320"/>
            <a:ext cx="71499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Use of a preamp-like structure: 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Greatly reduces signal swing coupled to the input pair. 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✘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Implies static power consumption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7CA633-F6E1-416E-BC65-3DA5ED751455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"/>
          <p:cNvSpPr/>
          <p:nvPr/>
        </p:nvSpPr>
        <p:spPr>
          <a:xfrm>
            <a:off x="838440" y="365400"/>
            <a:ext cx="10512000" cy="65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StrongARM: input referred noise characterization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806400" y="1277640"/>
            <a:ext cx="6856920" cy="49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For such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strongly non-linear circuit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transfer function is undefined, hence there exist no straight-forward “referring to input” procedure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Most of the noise that may affect the decision is produced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before the regeneration phase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(i.e. during the amplification phase)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The amplification phase is governed by the input pair (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M1, M2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). Once the cross coupled M3 and M4 turn on (during the last part of the amplification phase) they also provide a small contribution to total accumulated noise charge on CP, CQ.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The gain during the amplification phase is “dynamic”: it depends on a time interval (t</a:t>
            </a:r>
            <a:r>
              <a:rPr b="0" lang="en-US" sz="20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, t</a:t>
            </a:r>
            <a:r>
              <a:rPr b="0" lang="en-US" sz="20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). Analytical expressions can be found but are complex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284" name="Group 5"/>
          <p:cNvGrpSpPr/>
          <p:nvPr/>
        </p:nvGrpSpPr>
        <p:grpSpPr>
          <a:xfrm>
            <a:off x="7664400" y="1828800"/>
            <a:ext cx="4633920" cy="3112200"/>
            <a:chOff x="7664400" y="1828800"/>
            <a:chExt cx="4633920" cy="3112200"/>
          </a:xfrm>
        </p:grpSpPr>
        <p:pic>
          <p:nvPicPr>
            <p:cNvPr id="285" name="Graphic 6" descr=""/>
            <p:cNvPicPr/>
            <p:nvPr/>
          </p:nvPicPr>
          <p:blipFill>
            <a:blip r:embed="rId1"/>
            <a:stretch/>
          </p:blipFill>
          <p:spPr>
            <a:xfrm>
              <a:off x="7717680" y="1828800"/>
              <a:ext cx="4240800" cy="2952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6" name="TextBox 4"/>
            <p:cNvSpPr/>
            <p:nvPr/>
          </p:nvSpPr>
          <p:spPr>
            <a:xfrm>
              <a:off x="7664400" y="2285280"/>
              <a:ext cx="5126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87" name="TextBox 5"/>
            <p:cNvSpPr/>
            <p:nvPr/>
          </p:nvSpPr>
          <p:spPr>
            <a:xfrm>
              <a:off x="9097560" y="4485600"/>
              <a:ext cx="5126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88" name="TextBox 14"/>
            <p:cNvSpPr/>
            <p:nvPr/>
          </p:nvSpPr>
          <p:spPr>
            <a:xfrm>
              <a:off x="11785680" y="2285280"/>
              <a:ext cx="5126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0616DD-1A7B-48B5-9C31-9E31DACA9875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"/>
          <p:cNvSpPr/>
          <p:nvPr/>
        </p:nvSpPr>
        <p:spPr>
          <a:xfrm>
            <a:off x="838800" y="365760"/>
            <a:ext cx="10512000" cy="65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StrongARM: input referred noise characterization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  <a:stretch/>
        </p:blipFill>
        <p:spPr>
          <a:xfrm>
            <a:off x="228600" y="1373400"/>
            <a:ext cx="7122600" cy="4113720"/>
          </a:xfrm>
          <a:prstGeom prst="rect">
            <a:avLst/>
          </a:prstGeom>
          <a:ln w="0">
            <a:noFill/>
          </a:ln>
        </p:spPr>
      </p:pic>
      <p:sp>
        <p:nvSpPr>
          <p:cNvPr id="291" name=""/>
          <p:cNvSpPr/>
          <p:nvPr/>
        </p:nvSpPr>
        <p:spPr>
          <a:xfrm>
            <a:off x="7772400" y="1199160"/>
            <a:ext cx="4342320" cy="28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The goal is to find the sigma of a supposed normal distribution (Transient Noise simulations)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If inputs are at the same potential there is equal probability of having “0s” (n0) and “1s” (n1)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Differential input slightly skewed to have different n0 and n1 counts. In the example n1&gt;n0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92" name="" descr=""/>
          <p:cNvPicPr/>
          <p:nvPr/>
        </p:nvPicPr>
        <p:blipFill>
          <a:blip r:embed="rId2"/>
          <a:stretch/>
        </p:blipFill>
        <p:spPr>
          <a:xfrm>
            <a:off x="8048520" y="4798080"/>
            <a:ext cx="3609000" cy="1131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31A121-7832-4078-8982-FAE0769C00B5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48"/>
          <p:cNvSpPr/>
          <p:nvPr/>
        </p:nvSpPr>
        <p:spPr>
          <a:xfrm>
            <a:off x="6973200" y="1308600"/>
            <a:ext cx="4911120" cy="44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First proposed as </a:t>
            </a:r>
            <a:r>
              <a:rPr b="0" lang="it-IT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Sense Amplifier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for SRAM </a:t>
            </a:r>
            <a:br>
              <a:rPr sz="2400"/>
            </a:b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(used in StrongARM microprocessor, in the ‘90s)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No static-power consumption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Rail-to-rail outputs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Compares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id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= 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in</a:t>
            </a:r>
            <a:r>
              <a:rPr b="0" i="1" lang="it-IT" sz="2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+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in</a:t>
            </a:r>
            <a:r>
              <a:rPr b="0" i="1" lang="it-IT" sz="2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on the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rising edge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of the clock signal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Output valid when clk=1. During clk=0, both Vout+, Vout- are at Vdd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Dynamic comparator: StrongARM structure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5" name="Rectangle: Rounded Corners 11"/>
          <p:cNvSpPr/>
          <p:nvPr/>
        </p:nvSpPr>
        <p:spPr>
          <a:xfrm>
            <a:off x="802440" y="1539000"/>
            <a:ext cx="1656000" cy="1113480"/>
          </a:xfrm>
          <a:prstGeom prst="roundRect">
            <a:avLst>
              <a:gd name="adj" fmla="val 10863"/>
            </a:avLst>
          </a:prstGeom>
          <a:solidFill>
            <a:srgbClr val="81d41a"/>
          </a:solidFill>
          <a:ln w="381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Rectangle: Rounded Corners 12"/>
          <p:cNvSpPr/>
          <p:nvPr/>
        </p:nvSpPr>
        <p:spPr>
          <a:xfrm>
            <a:off x="4634640" y="1539000"/>
            <a:ext cx="1656000" cy="1124280"/>
          </a:xfrm>
          <a:prstGeom prst="roundRect">
            <a:avLst>
              <a:gd name="adj" fmla="val 7375"/>
            </a:avLst>
          </a:prstGeom>
          <a:solidFill>
            <a:srgbClr val="81d41a"/>
          </a:solidFill>
          <a:ln w="381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Rectangle: Rounded Corners 13"/>
          <p:cNvSpPr/>
          <p:nvPr/>
        </p:nvSpPr>
        <p:spPr>
          <a:xfrm>
            <a:off x="2514600" y="1496160"/>
            <a:ext cx="2081160" cy="1929600"/>
          </a:xfrm>
          <a:prstGeom prst="roundRect">
            <a:avLst>
              <a:gd name="adj" fmla="val 7897"/>
            </a:avLst>
          </a:prstGeom>
          <a:solidFill>
            <a:srgbClr val="b4c7dc"/>
          </a:solidFill>
          <a:ln w="381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Rectangle: Rounded Corners 14"/>
          <p:cNvSpPr/>
          <p:nvPr/>
        </p:nvSpPr>
        <p:spPr>
          <a:xfrm>
            <a:off x="1828800" y="3885840"/>
            <a:ext cx="3426120" cy="2156400"/>
          </a:xfrm>
          <a:prstGeom prst="roundRect">
            <a:avLst>
              <a:gd name="adj" fmla="val 5917"/>
            </a:avLst>
          </a:prstGeom>
          <a:solidFill>
            <a:srgbClr val="ffa6a6"/>
          </a:solidFill>
          <a:ln w="381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9" name="Graphic 3" descr=""/>
          <p:cNvPicPr/>
          <p:nvPr/>
        </p:nvPicPr>
        <p:blipFill>
          <a:blip r:embed="rId1"/>
          <a:stretch/>
        </p:blipFill>
        <p:spPr>
          <a:xfrm>
            <a:off x="217800" y="1499400"/>
            <a:ext cx="6616080" cy="4212360"/>
          </a:xfrm>
          <a:prstGeom prst="rect">
            <a:avLst/>
          </a:prstGeom>
          <a:ln w="0">
            <a:noFill/>
          </a:ln>
        </p:spPr>
      </p:pic>
      <p:sp>
        <p:nvSpPr>
          <p:cNvPr id="60" name="Straight Arrow Connector 10"/>
          <p:cNvSpPr/>
          <p:nvPr/>
        </p:nvSpPr>
        <p:spPr>
          <a:xfrm flipH="1" flipV="1">
            <a:off x="5254920" y="5482080"/>
            <a:ext cx="454320" cy="33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TextBox 49"/>
          <p:cNvSpPr/>
          <p:nvPr/>
        </p:nvSpPr>
        <p:spPr>
          <a:xfrm>
            <a:off x="5247000" y="5786640"/>
            <a:ext cx="3251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Clocked differential pair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2" name="Straight Arrow Connector 11"/>
          <p:cNvSpPr/>
          <p:nvPr/>
        </p:nvSpPr>
        <p:spPr>
          <a:xfrm flipH="1" flipV="1" rot="5400000">
            <a:off x="1678320" y="2360520"/>
            <a:ext cx="153720" cy="151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70c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TextBox 50"/>
          <p:cNvSpPr/>
          <p:nvPr/>
        </p:nvSpPr>
        <p:spPr>
          <a:xfrm>
            <a:off x="174600" y="2935440"/>
            <a:ext cx="965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Latch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4" name="Straight Arrow Connector 13"/>
          <p:cNvSpPr/>
          <p:nvPr/>
        </p:nvSpPr>
        <p:spPr>
          <a:xfrm>
            <a:off x="2743200" y="1142640"/>
            <a:ext cx="2205000" cy="34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Straight Arrow Connector 15"/>
          <p:cNvSpPr/>
          <p:nvPr/>
        </p:nvSpPr>
        <p:spPr>
          <a:xfrm flipH="1">
            <a:off x="1220400" y="1236240"/>
            <a:ext cx="145440" cy="29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TextBox 51"/>
          <p:cNvSpPr/>
          <p:nvPr/>
        </p:nvSpPr>
        <p:spPr>
          <a:xfrm>
            <a:off x="746280" y="846360"/>
            <a:ext cx="3251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b050"/>
                </a:solidFill>
                <a:latin typeface="Calibri"/>
                <a:ea typeface="DejaVu Sans"/>
              </a:rPr>
              <a:t>Reset switches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4BD95A-ACF5-4924-A561-57683F995799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"/>
          <p:cNvSpPr/>
          <p:nvPr/>
        </p:nvSpPr>
        <p:spPr>
          <a:xfrm>
            <a:off x="838800" y="365760"/>
            <a:ext cx="10512000" cy="65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StrongARM: input referred noise characterization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94" name="" descr=""/>
          <p:cNvPicPr/>
          <p:nvPr/>
        </p:nvPicPr>
        <p:blipFill>
          <a:blip r:embed="rId1"/>
          <a:stretch/>
        </p:blipFill>
        <p:spPr>
          <a:xfrm>
            <a:off x="1839600" y="1492200"/>
            <a:ext cx="8407440" cy="2970720"/>
          </a:xfrm>
          <a:prstGeom prst="rect">
            <a:avLst/>
          </a:prstGeom>
          <a:ln w="0">
            <a:noFill/>
          </a:ln>
        </p:spPr>
      </p:pic>
      <p:sp>
        <p:nvSpPr>
          <p:cNvPr id="295" name=""/>
          <p:cNvSpPr/>
          <p:nvPr/>
        </p:nvSpPr>
        <p:spPr>
          <a:xfrm>
            <a:off x="1046160" y="4938480"/>
            <a:ext cx="101541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Eventually try a couple of VS values to provide more points for best fit algorithm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Note: VS should be chosen to be reasonably distant from probability = 1, 0 and ½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EE2197-2BB1-4F67-B471-B2DA482A3C55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1"/>
          <p:cNvSpPr/>
          <p:nvPr/>
        </p:nvSpPr>
        <p:spPr>
          <a:xfrm>
            <a:off x="802440" y="1539360"/>
            <a:ext cx="1656000" cy="1113480"/>
          </a:xfrm>
          <a:prstGeom prst="roundRect">
            <a:avLst>
              <a:gd name="adj" fmla="val 10863"/>
            </a:avLst>
          </a:prstGeom>
          <a:solidFill>
            <a:srgbClr val="81d41a"/>
          </a:solidFill>
          <a:ln w="381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Rectangle: Rounded Corners 2"/>
          <p:cNvSpPr/>
          <p:nvPr/>
        </p:nvSpPr>
        <p:spPr>
          <a:xfrm>
            <a:off x="4634640" y="1539360"/>
            <a:ext cx="1656000" cy="1124280"/>
          </a:xfrm>
          <a:prstGeom prst="roundRect">
            <a:avLst>
              <a:gd name="adj" fmla="val 7375"/>
            </a:avLst>
          </a:prstGeom>
          <a:solidFill>
            <a:srgbClr val="81d41a"/>
          </a:solidFill>
          <a:ln w="381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Rectangle: Rounded Corners 3"/>
          <p:cNvSpPr/>
          <p:nvPr/>
        </p:nvSpPr>
        <p:spPr>
          <a:xfrm>
            <a:off x="2514600" y="1496520"/>
            <a:ext cx="2081160" cy="1929600"/>
          </a:xfrm>
          <a:prstGeom prst="roundRect">
            <a:avLst>
              <a:gd name="adj" fmla="val 7897"/>
            </a:avLst>
          </a:prstGeom>
          <a:solidFill>
            <a:srgbClr val="b4c7dc"/>
          </a:solidFill>
          <a:ln w="381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Rectangle: Rounded Corners 4"/>
          <p:cNvSpPr/>
          <p:nvPr/>
        </p:nvSpPr>
        <p:spPr>
          <a:xfrm>
            <a:off x="1828800" y="3886200"/>
            <a:ext cx="3426120" cy="2156400"/>
          </a:xfrm>
          <a:prstGeom prst="roundRect">
            <a:avLst>
              <a:gd name="adj" fmla="val 5917"/>
            </a:avLst>
          </a:prstGeom>
          <a:solidFill>
            <a:srgbClr val="ffa6a6"/>
          </a:solidFill>
          <a:ln w="381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1" name="Graphic 1" descr=""/>
          <p:cNvPicPr/>
          <p:nvPr/>
        </p:nvPicPr>
        <p:blipFill>
          <a:blip r:embed="rId1"/>
          <a:stretch/>
        </p:blipFill>
        <p:spPr>
          <a:xfrm>
            <a:off x="217800" y="1499760"/>
            <a:ext cx="6616080" cy="4212360"/>
          </a:xfrm>
          <a:prstGeom prst="rect">
            <a:avLst/>
          </a:prstGeom>
          <a:ln w="0">
            <a:noFill/>
          </a:ln>
        </p:spPr>
      </p:pic>
      <p:sp>
        <p:nvSpPr>
          <p:cNvPr id="72" name="Straight Arrow Connector 1"/>
          <p:cNvSpPr/>
          <p:nvPr/>
        </p:nvSpPr>
        <p:spPr>
          <a:xfrm flipH="1" flipV="1">
            <a:off x="5254920" y="5482440"/>
            <a:ext cx="454320" cy="33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TextBox 33"/>
          <p:cNvSpPr/>
          <p:nvPr/>
        </p:nvSpPr>
        <p:spPr>
          <a:xfrm>
            <a:off x="5715000" y="5715000"/>
            <a:ext cx="3251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Clocked differential pair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4" name="Straight Arrow Connector 2"/>
          <p:cNvSpPr/>
          <p:nvPr/>
        </p:nvSpPr>
        <p:spPr>
          <a:xfrm flipH="1" flipV="1" rot="5400000">
            <a:off x="1678320" y="2360880"/>
            <a:ext cx="153720" cy="151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70c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TextBox 37"/>
          <p:cNvSpPr/>
          <p:nvPr/>
        </p:nvSpPr>
        <p:spPr>
          <a:xfrm>
            <a:off x="174600" y="2935800"/>
            <a:ext cx="965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Latch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6" name="Straight Arrow Connector 3"/>
          <p:cNvSpPr/>
          <p:nvPr/>
        </p:nvSpPr>
        <p:spPr>
          <a:xfrm>
            <a:off x="2743200" y="1143000"/>
            <a:ext cx="2205000" cy="34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Straight Arrow Connector 4"/>
          <p:cNvSpPr/>
          <p:nvPr/>
        </p:nvSpPr>
        <p:spPr>
          <a:xfrm flipH="1">
            <a:off x="1220400" y="1236600"/>
            <a:ext cx="145440" cy="29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TextBox 38"/>
          <p:cNvSpPr/>
          <p:nvPr/>
        </p:nvSpPr>
        <p:spPr>
          <a:xfrm>
            <a:off x="746280" y="846720"/>
            <a:ext cx="3251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b050"/>
                </a:solidFill>
                <a:latin typeface="Calibri"/>
                <a:ea typeface="DejaVu Sans"/>
              </a:rPr>
              <a:t>Reset switches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Dynamic comparator: StrongARM structure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80" name="TextBox 30"/>
          <p:cNvSpPr/>
          <p:nvPr/>
        </p:nvSpPr>
        <p:spPr>
          <a:xfrm>
            <a:off x="6967800" y="1334160"/>
            <a:ext cx="491724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Zero input-referred hysteresis: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br>
              <a:rPr sz="2400"/>
            </a:b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at each reset phase, the comparator loses ‘memory’ of the previous cycle state.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Nevertheless: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the comparator will evolve to a full logical state.</a:t>
            </a:r>
            <a:br>
              <a:rPr sz="2400"/>
            </a:b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(Latch: level regeneration)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Operation in </a:t>
            </a:r>
            <a:r>
              <a:rPr b="0" lang="it-IT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3 phases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br>
              <a:rPr sz="2400"/>
            </a:b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(i)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Reset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(ii)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Amplification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br>
              <a:rPr sz="2400"/>
            </a:b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(iii)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Regeneration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061B8C-B415-4461-A466-F256046FD36B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91720" y="36576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StrongARM: Reset Phase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2" name="Graphic 5" descr=""/>
          <p:cNvPicPr/>
          <p:nvPr/>
        </p:nvPicPr>
        <p:blipFill>
          <a:blip r:embed="rId1"/>
          <a:stretch/>
        </p:blipFill>
        <p:spPr>
          <a:xfrm>
            <a:off x="192600" y="1263600"/>
            <a:ext cx="7119720" cy="4703760"/>
          </a:xfrm>
          <a:prstGeom prst="rect">
            <a:avLst/>
          </a:prstGeom>
          <a:ln w="0">
            <a:noFill/>
          </a:ln>
        </p:spPr>
      </p:pic>
      <p:sp>
        <p:nvSpPr>
          <p:cNvPr id="83" name="TextBox 6"/>
          <p:cNvSpPr/>
          <p:nvPr/>
        </p:nvSpPr>
        <p:spPr>
          <a:xfrm>
            <a:off x="285120" y="2096640"/>
            <a:ext cx="298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ff0000"/>
                </a:solidFill>
                <a:latin typeface="Arial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4" name="TextBox 8"/>
          <p:cNvSpPr/>
          <p:nvPr/>
        </p:nvSpPr>
        <p:spPr>
          <a:xfrm>
            <a:off x="7013880" y="2096640"/>
            <a:ext cx="298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ff0000"/>
                </a:solidFill>
                <a:latin typeface="Arial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5" name="TextBox 9"/>
          <p:cNvSpPr/>
          <p:nvPr/>
        </p:nvSpPr>
        <p:spPr>
          <a:xfrm>
            <a:off x="2774160" y="5520960"/>
            <a:ext cx="298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ff0000"/>
                </a:solidFill>
                <a:latin typeface="Arial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6" name="TextBox 10"/>
          <p:cNvSpPr/>
          <p:nvPr/>
        </p:nvSpPr>
        <p:spPr>
          <a:xfrm>
            <a:off x="7147800" y="3026160"/>
            <a:ext cx="4579920" cy="307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input pair devices are off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Nodes P, Q,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out+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out-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are connected to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dd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through S1-S4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Latch is inactive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Parassitic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i="1" lang="it-IT" sz="24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i="1" lang="it-IT" sz="24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Q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are precharged to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it-IT" sz="24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dd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52388C-D48F-4AC2-862B-79EB4D2F3C8B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91720" y="365760"/>
            <a:ext cx="10476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StrongARM: Amplification Phase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88" name="Group 11"/>
          <p:cNvGrpSpPr/>
          <p:nvPr/>
        </p:nvGrpSpPr>
        <p:grpSpPr>
          <a:xfrm>
            <a:off x="211680" y="1271160"/>
            <a:ext cx="7482960" cy="4696920"/>
            <a:chOff x="211680" y="1271160"/>
            <a:chExt cx="7482960" cy="4696920"/>
          </a:xfrm>
        </p:grpSpPr>
        <p:pic>
          <p:nvPicPr>
            <p:cNvPr id="89" name="Graphic 5" descr=""/>
            <p:cNvPicPr/>
            <p:nvPr/>
          </p:nvPicPr>
          <p:blipFill>
            <a:blip r:embed="rId1"/>
            <a:stretch/>
          </p:blipFill>
          <p:spPr>
            <a:xfrm>
              <a:off x="211680" y="1271160"/>
              <a:ext cx="7005960" cy="46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0" name="TextBox 6"/>
            <p:cNvSpPr/>
            <p:nvPr/>
          </p:nvSpPr>
          <p:spPr>
            <a:xfrm>
              <a:off x="211680" y="2056680"/>
              <a:ext cx="8283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91" name="TextBox 8"/>
            <p:cNvSpPr/>
            <p:nvPr/>
          </p:nvSpPr>
          <p:spPr>
            <a:xfrm>
              <a:off x="2525760" y="5496480"/>
              <a:ext cx="8283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92" name="TextBox 9"/>
            <p:cNvSpPr/>
            <p:nvPr/>
          </p:nvSpPr>
          <p:spPr>
            <a:xfrm>
              <a:off x="6866280" y="2056680"/>
              <a:ext cx="8283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93" name="TextBox 1"/>
          <p:cNvSpPr/>
          <p:nvPr/>
        </p:nvSpPr>
        <p:spPr>
          <a:xfrm>
            <a:off x="6388200" y="2910600"/>
            <a:ext cx="5254920" cy="31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S1-S4 go off, M7 goes on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input pair is on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start discharging the parasitic capacitances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Q</a:t>
            </a:r>
            <a:r>
              <a:rPr b="0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at nodes P, Q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Depending on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id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 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in+</a:t>
            </a:r>
            <a:r>
              <a:rPr b="0" lang="it-IT" sz="2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 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 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in-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node P is discharged faster/slower than node Q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4" name="Straight Arrow Connector 7"/>
          <p:cNvSpPr/>
          <p:nvPr/>
        </p:nvSpPr>
        <p:spPr>
          <a:xfrm>
            <a:off x="2684520" y="3638520"/>
            <a:ext cx="360" cy="51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21c65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extBox 10"/>
          <p:cNvSpPr/>
          <p:nvPr/>
        </p:nvSpPr>
        <p:spPr>
          <a:xfrm>
            <a:off x="2288880" y="3576960"/>
            <a:ext cx="39636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400" spc="-1" strike="noStrike">
                <a:solidFill>
                  <a:srgbClr val="21c652"/>
                </a:solidFill>
                <a:latin typeface="Arial"/>
                <a:ea typeface="DejaVu Sans"/>
              </a:rPr>
              <a:t>I</a:t>
            </a:r>
            <a:r>
              <a:rPr b="0" lang="it-IT" sz="2400" spc="-1" strike="noStrike" baseline="-25000">
                <a:solidFill>
                  <a:srgbClr val="21c652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6" name="Straight Arrow Connector 12"/>
          <p:cNvSpPr/>
          <p:nvPr/>
        </p:nvSpPr>
        <p:spPr>
          <a:xfrm>
            <a:off x="4828320" y="3682080"/>
            <a:ext cx="360" cy="50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92cb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TextBox 13"/>
          <p:cNvSpPr/>
          <p:nvPr/>
        </p:nvSpPr>
        <p:spPr>
          <a:xfrm>
            <a:off x="4841640" y="3576960"/>
            <a:ext cx="39636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400" spc="-1" strike="noStrike">
                <a:solidFill>
                  <a:srgbClr val="392cb4"/>
                </a:solidFill>
                <a:latin typeface="Arial"/>
                <a:ea typeface="DejaVu Sans"/>
              </a:rPr>
              <a:t>I</a:t>
            </a:r>
            <a:r>
              <a:rPr b="0" lang="it-IT" sz="2400" spc="-1" strike="noStrike" baseline="-25000">
                <a:solidFill>
                  <a:srgbClr val="392cb4"/>
                </a:solidFill>
                <a:latin typeface="Arial"/>
                <a:ea typeface="DejaVu Sans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67DB57-CF5A-4CE5-A523-C5843AFBAEC3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eft Brace 20"/>
          <p:cNvSpPr/>
          <p:nvPr/>
        </p:nvSpPr>
        <p:spPr>
          <a:xfrm>
            <a:off x="3846600" y="4650840"/>
            <a:ext cx="321120" cy="1569240"/>
          </a:xfrm>
          <a:prstGeom prst="lef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Straight Arrow Connector 26"/>
          <p:cNvSpPr/>
          <p:nvPr/>
        </p:nvSpPr>
        <p:spPr>
          <a:xfrm>
            <a:off x="8494200" y="4200840"/>
            <a:ext cx="53280" cy="47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Straight Arrow Connector 27"/>
          <p:cNvSpPr/>
          <p:nvPr/>
        </p:nvSpPr>
        <p:spPr>
          <a:xfrm>
            <a:off x="8786520" y="4083480"/>
            <a:ext cx="402120" cy="147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TextBox 31"/>
          <p:cNvSpPr/>
          <p:nvPr/>
        </p:nvSpPr>
        <p:spPr>
          <a:xfrm>
            <a:off x="8275680" y="3717000"/>
            <a:ext cx="8532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i="1" lang="it-IT" sz="2400" spc="-1" strike="noStrike" baseline="-25000">
                <a:solidFill>
                  <a:srgbClr val="ff0000"/>
                </a:solidFill>
                <a:latin typeface="Calibri"/>
                <a:ea typeface="DejaVu Sans"/>
              </a:rPr>
              <a:t>CM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102" name="Group 38"/>
          <p:cNvGrpSpPr/>
          <p:nvPr/>
        </p:nvGrpSpPr>
        <p:grpSpPr>
          <a:xfrm>
            <a:off x="83880" y="1072080"/>
            <a:ext cx="5484240" cy="3313800"/>
            <a:chOff x="83880" y="1072080"/>
            <a:chExt cx="5484240" cy="3313800"/>
          </a:xfrm>
        </p:grpSpPr>
        <p:pic>
          <p:nvPicPr>
            <p:cNvPr id="103" name="Graphic 39" descr=""/>
            <p:cNvPicPr/>
            <p:nvPr/>
          </p:nvPicPr>
          <p:blipFill>
            <a:blip r:embed="rId1"/>
            <a:stretch/>
          </p:blipFill>
          <p:spPr>
            <a:xfrm>
              <a:off x="83880" y="1072080"/>
              <a:ext cx="5134680" cy="3176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4" name="TextBox 40"/>
            <p:cNvSpPr/>
            <p:nvPr/>
          </p:nvSpPr>
          <p:spPr>
            <a:xfrm>
              <a:off x="83880" y="1603440"/>
              <a:ext cx="6062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05" name="TextBox 41"/>
            <p:cNvSpPr/>
            <p:nvPr/>
          </p:nvSpPr>
          <p:spPr>
            <a:xfrm>
              <a:off x="1780200" y="3930480"/>
              <a:ext cx="6062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06" name="TextBox 42"/>
            <p:cNvSpPr/>
            <p:nvPr/>
          </p:nvSpPr>
          <p:spPr>
            <a:xfrm>
              <a:off x="4961880" y="1603440"/>
              <a:ext cx="6062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107" name="Straight Arrow Connector 45"/>
          <p:cNvSpPr/>
          <p:nvPr/>
        </p:nvSpPr>
        <p:spPr>
          <a:xfrm>
            <a:off x="7284600" y="4443840"/>
            <a:ext cx="307440" cy="33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TextBox 47"/>
          <p:cNvSpPr/>
          <p:nvPr/>
        </p:nvSpPr>
        <p:spPr>
          <a:xfrm>
            <a:off x="6297840" y="3954960"/>
            <a:ext cx="193752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small </a:t>
            </a:r>
            <a:r>
              <a:rPr b="0" i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id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9" name="Rectangle: Rounded Corners 49"/>
          <p:cNvSpPr/>
          <p:nvPr/>
        </p:nvSpPr>
        <p:spPr>
          <a:xfrm>
            <a:off x="1308240" y="2865960"/>
            <a:ext cx="2727000" cy="15429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onnector: Curved 51"/>
          <p:cNvSpPr/>
          <p:nvPr/>
        </p:nvSpPr>
        <p:spPr>
          <a:xfrm flipV="1">
            <a:off x="4241880" y="2860200"/>
            <a:ext cx="1647360" cy="118008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Rectangle: Rounded Corners 53"/>
          <p:cNvSpPr/>
          <p:nvPr/>
        </p:nvSpPr>
        <p:spPr>
          <a:xfrm>
            <a:off x="5991120" y="1143000"/>
            <a:ext cx="5893920" cy="23450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TextBox 54"/>
          <p:cNvSpPr/>
          <p:nvPr/>
        </p:nvSpPr>
        <p:spPr>
          <a:xfrm>
            <a:off x="445320" y="4533480"/>
            <a:ext cx="33429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Pseudo-differential pair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(when clk=1, M7 connects node S to gnd)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3" name="TextBox 55"/>
          <p:cNvSpPr/>
          <p:nvPr/>
        </p:nvSpPr>
        <p:spPr>
          <a:xfrm>
            <a:off x="2390040" y="3147840"/>
            <a:ext cx="324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114" name="Group 48"/>
          <p:cNvGrpSpPr/>
          <p:nvPr/>
        </p:nvGrpSpPr>
        <p:grpSpPr>
          <a:xfrm>
            <a:off x="6111360" y="1355400"/>
            <a:ext cx="5582880" cy="2132640"/>
            <a:chOff x="6111360" y="1355400"/>
            <a:chExt cx="5582880" cy="2132640"/>
          </a:xfrm>
        </p:grpSpPr>
        <p:pic>
          <p:nvPicPr>
            <p:cNvPr id="115" name="Graphic 11" descr=""/>
            <p:cNvPicPr/>
            <p:nvPr/>
          </p:nvPicPr>
          <p:blipFill>
            <a:blip r:embed="rId2"/>
            <a:stretch/>
          </p:blipFill>
          <p:spPr>
            <a:xfrm>
              <a:off x="6111360" y="1355400"/>
              <a:ext cx="5582880" cy="2132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6" name="Straight Arrow Connector 14"/>
            <p:cNvSpPr/>
            <p:nvPr/>
          </p:nvSpPr>
          <p:spPr>
            <a:xfrm>
              <a:off x="7752240" y="1649880"/>
              <a:ext cx="360" cy="446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21c652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TextBox 15"/>
            <p:cNvSpPr/>
            <p:nvPr/>
          </p:nvSpPr>
          <p:spPr>
            <a:xfrm>
              <a:off x="7428960" y="1555920"/>
              <a:ext cx="455400" cy="5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21c652"/>
                  </a:solidFill>
                  <a:latin typeface="Arial"/>
                  <a:ea typeface="DejaVu Sans"/>
                </a:rPr>
                <a:t>I</a:t>
              </a:r>
              <a:r>
                <a:rPr b="0" lang="it-IT" sz="2400" spc="-1" strike="noStrike" baseline="-25000">
                  <a:solidFill>
                    <a:srgbClr val="21c652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18" name="Straight Arrow Connector 16"/>
            <p:cNvSpPr/>
            <p:nvPr/>
          </p:nvSpPr>
          <p:spPr>
            <a:xfrm>
              <a:off x="10008360" y="1649880"/>
              <a:ext cx="360" cy="446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92cb4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TextBox 17"/>
            <p:cNvSpPr/>
            <p:nvPr/>
          </p:nvSpPr>
          <p:spPr>
            <a:xfrm>
              <a:off x="10008360" y="1555920"/>
              <a:ext cx="455400" cy="5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392cb4"/>
                  </a:solidFill>
                  <a:latin typeface="Arial"/>
                  <a:ea typeface="DejaVu Sans"/>
                </a:rPr>
                <a:t>I</a:t>
              </a:r>
              <a:r>
                <a:rPr b="0" lang="it-IT" sz="2400" spc="-1" strike="noStrike" baseline="-25000">
                  <a:solidFill>
                    <a:srgbClr val="392cb4"/>
                  </a:solidFill>
                  <a:latin typeface="Arial"/>
                  <a:ea typeface="DejaVu Sans"/>
                </a:rPr>
                <a:t>2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120" name="TextBox 56"/>
          <p:cNvSpPr/>
          <p:nvPr/>
        </p:nvSpPr>
        <p:spPr>
          <a:xfrm>
            <a:off x="8563320" y="2462040"/>
            <a:ext cx="372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1" name="Straight Arrow Connector 60"/>
          <p:cNvSpPr/>
          <p:nvPr/>
        </p:nvSpPr>
        <p:spPr>
          <a:xfrm>
            <a:off x="10769760" y="4145040"/>
            <a:ext cx="250920" cy="49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70c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Straight Arrow Connector 61"/>
          <p:cNvSpPr/>
          <p:nvPr/>
        </p:nvSpPr>
        <p:spPr>
          <a:xfrm>
            <a:off x="10685160" y="4114800"/>
            <a:ext cx="268920" cy="155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70c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23" name="" descr=""/>
          <p:cNvPicPr/>
          <p:nvPr/>
        </p:nvPicPr>
        <p:blipFill>
          <a:blip r:embed="rId3"/>
          <a:stretch/>
        </p:blipFill>
        <p:spPr>
          <a:xfrm>
            <a:off x="4150800" y="4555080"/>
            <a:ext cx="7827480" cy="1616400"/>
          </a:xfrm>
          <a:prstGeom prst="rect">
            <a:avLst/>
          </a:prstGeom>
          <a:ln w="0">
            <a:noFill/>
          </a:ln>
        </p:spPr>
      </p:pic>
      <p:sp>
        <p:nvSpPr>
          <p:cNvPr id="124" name="Rectangle: Rounded Corners 9"/>
          <p:cNvSpPr/>
          <p:nvPr/>
        </p:nvSpPr>
        <p:spPr>
          <a:xfrm>
            <a:off x="7792920" y="5407560"/>
            <a:ext cx="2648160" cy="7981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Rectangle: Rounded Corners 10"/>
          <p:cNvSpPr/>
          <p:nvPr/>
        </p:nvSpPr>
        <p:spPr>
          <a:xfrm>
            <a:off x="7792920" y="4507560"/>
            <a:ext cx="2648160" cy="7981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" descr=""/>
          <p:cNvPicPr/>
          <p:nvPr/>
        </p:nvPicPr>
        <p:blipFill>
          <a:blip r:embed="rId4"/>
          <a:stretch/>
        </p:blipFill>
        <p:spPr>
          <a:xfrm>
            <a:off x="9653040" y="3717360"/>
            <a:ext cx="2302200" cy="36864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21"/>
          <p:cNvSpPr/>
          <p:nvPr/>
        </p:nvSpPr>
        <p:spPr>
          <a:xfrm>
            <a:off x="891720" y="365760"/>
            <a:ext cx="10476000" cy="65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StrongARM: Amplification Phase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B532A1-6C49-4524-A0D1-ABD29EEEE8A9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raphic 11" descr=""/>
          <p:cNvPicPr/>
          <p:nvPr/>
        </p:nvPicPr>
        <p:blipFill>
          <a:blip r:embed="rId1"/>
          <a:stretch/>
        </p:blipFill>
        <p:spPr>
          <a:xfrm>
            <a:off x="7121160" y="1613520"/>
            <a:ext cx="4915080" cy="4595400"/>
          </a:xfrm>
          <a:prstGeom prst="rect">
            <a:avLst/>
          </a:prstGeom>
          <a:ln w="0">
            <a:noFill/>
          </a:ln>
        </p:spPr>
      </p:pic>
      <p:grpSp>
        <p:nvGrpSpPr>
          <p:cNvPr id="129" name="Group 25"/>
          <p:cNvGrpSpPr/>
          <p:nvPr/>
        </p:nvGrpSpPr>
        <p:grpSpPr>
          <a:xfrm>
            <a:off x="7718040" y="1527120"/>
            <a:ext cx="1315440" cy="360"/>
            <a:chOff x="7718040" y="1527120"/>
            <a:chExt cx="1315440" cy="360"/>
          </a:xfrm>
        </p:grpSpPr>
        <p:sp>
          <p:nvSpPr>
            <p:cNvPr id="130" name="Straight Arrow Connector 20"/>
            <p:cNvSpPr/>
            <p:nvPr/>
          </p:nvSpPr>
          <p:spPr>
            <a:xfrm>
              <a:off x="8280000" y="1527120"/>
              <a:ext cx="75348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Straight Connector 24"/>
            <p:cNvSpPr/>
            <p:nvPr/>
          </p:nvSpPr>
          <p:spPr>
            <a:xfrm flipH="1">
              <a:off x="7718040" y="1527120"/>
              <a:ext cx="601920" cy="360"/>
            </a:xfrm>
            <a:prstGeom prst="line">
              <a:avLst/>
            </a:prstGeom>
            <a:ln w="28440">
              <a:solidFill>
                <a:srgbClr val="ff0000"/>
              </a:solidFill>
              <a:prstDash val="lgDashDotDot"/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2" name="Group 26"/>
          <p:cNvGrpSpPr/>
          <p:nvPr/>
        </p:nvGrpSpPr>
        <p:grpSpPr>
          <a:xfrm>
            <a:off x="9037800" y="1526760"/>
            <a:ext cx="1315080" cy="720"/>
            <a:chOff x="9037800" y="1526760"/>
            <a:chExt cx="1315080" cy="720"/>
          </a:xfrm>
        </p:grpSpPr>
        <p:sp>
          <p:nvSpPr>
            <p:cNvPr id="133" name="Straight Arrow Connector 27"/>
            <p:cNvSpPr/>
            <p:nvPr/>
          </p:nvSpPr>
          <p:spPr>
            <a:xfrm rot="10800000">
              <a:off x="9037800" y="1526760"/>
              <a:ext cx="75348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Straight Connector 28"/>
            <p:cNvSpPr/>
            <p:nvPr/>
          </p:nvSpPr>
          <p:spPr>
            <a:xfrm>
              <a:off x="9750960" y="1527120"/>
              <a:ext cx="601920" cy="360"/>
            </a:xfrm>
            <a:prstGeom prst="line">
              <a:avLst/>
            </a:prstGeom>
            <a:ln w="28440">
              <a:solidFill>
                <a:srgbClr val="ff0000"/>
              </a:solidFill>
              <a:prstDash val="lgDashDotDot"/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5" name="TextBox 29"/>
          <p:cNvSpPr/>
          <p:nvPr/>
        </p:nvSpPr>
        <p:spPr>
          <a:xfrm>
            <a:off x="7148520" y="1169280"/>
            <a:ext cx="23076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Reset (clk=0)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36" name="TextBox 31"/>
          <p:cNvSpPr/>
          <p:nvPr/>
        </p:nvSpPr>
        <p:spPr>
          <a:xfrm>
            <a:off x="9179640" y="901800"/>
            <a:ext cx="19450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Amplification phase (clk=1)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37" name="Arrow: Right 33"/>
          <p:cNvSpPr/>
          <p:nvPr/>
        </p:nvSpPr>
        <p:spPr>
          <a:xfrm>
            <a:off x="2815200" y="5416920"/>
            <a:ext cx="620640" cy="33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dd7ee"/>
          </a:solidFill>
          <a:ln w="2556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TextBox 36"/>
          <p:cNvSpPr/>
          <p:nvPr/>
        </p:nvSpPr>
        <p:spPr>
          <a:xfrm>
            <a:off x="3540600" y="4163400"/>
            <a:ext cx="3975840" cy="10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Amplification lasts appromidatively until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(V</a:t>
            </a:r>
            <a:r>
              <a:rPr b="0" lang="it-IT" sz="20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+V</a:t>
            </a:r>
            <a:r>
              <a:rPr b="0" lang="it-IT" sz="20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Q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)/2 reaches V</a:t>
            </a:r>
            <a:r>
              <a:rPr b="0" lang="it-IT" sz="20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dd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-V</a:t>
            </a:r>
            <a:r>
              <a:rPr b="0" lang="it-IT" sz="20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thn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9" name="Straight Connector 45"/>
          <p:cNvSpPr/>
          <p:nvPr/>
        </p:nvSpPr>
        <p:spPr>
          <a:xfrm>
            <a:off x="10141920" y="2438280"/>
            <a:ext cx="360" cy="1165320"/>
          </a:xfrm>
          <a:custGeom>
            <a:avLst/>
            <a:gdLst/>
            <a:ahLst/>
            <a:rect l="l" t="t" r="r" b="b"/>
            <a:pathLst>
              <a:path fill="none" w="1" h="3245">
                <a:moveTo>
                  <a:pt x="0" y="0"/>
                </a:moveTo>
                <a:lnTo>
                  <a:pt x="1" y="3245"/>
                </a:lnTo>
              </a:path>
            </a:pathLst>
          </a:custGeom>
          <a:noFill/>
          <a:ln w="28440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TextBox 7"/>
          <p:cNvSpPr/>
          <p:nvPr/>
        </p:nvSpPr>
        <p:spPr>
          <a:xfrm>
            <a:off x="9336960" y="1711800"/>
            <a:ext cx="25502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V</a:t>
            </a:r>
            <a:r>
              <a:rPr b="0" i="1" lang="it-IT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id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V</a:t>
            </a:r>
            <a:r>
              <a:rPr b="0" i="1" lang="it-IT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in</a:t>
            </a:r>
            <a:r>
              <a:rPr b="0" i="1" lang="it-IT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-V</a:t>
            </a:r>
            <a:r>
              <a:rPr b="0" i="1" lang="it-IT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in</a:t>
            </a:r>
            <a:r>
              <a:rPr b="0" i="1" lang="it-IT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&gt; 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1" name="PlaceHolder 6"/>
          <p:cNvSpPr/>
          <p:nvPr/>
        </p:nvSpPr>
        <p:spPr>
          <a:xfrm>
            <a:off x="891720" y="365760"/>
            <a:ext cx="10476000" cy="65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StrongARM: Amplification Phase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828000" y="4782960"/>
            <a:ext cx="1598040" cy="1387080"/>
          </a:xfrm>
          <a:prstGeom prst="rect">
            <a:avLst/>
          </a:prstGeom>
          <a:ln w="0">
            <a:noFill/>
          </a:ln>
        </p:spPr>
      </p:pic>
      <p:grpSp>
        <p:nvGrpSpPr>
          <p:cNvPr id="143" name="Group 2"/>
          <p:cNvGrpSpPr/>
          <p:nvPr/>
        </p:nvGrpSpPr>
        <p:grpSpPr>
          <a:xfrm>
            <a:off x="623880" y="1082160"/>
            <a:ext cx="5484240" cy="3313800"/>
            <a:chOff x="623880" y="1082160"/>
            <a:chExt cx="5484240" cy="3313800"/>
          </a:xfrm>
        </p:grpSpPr>
        <p:pic>
          <p:nvPicPr>
            <p:cNvPr id="144" name="Graphic 2" descr=""/>
            <p:cNvPicPr/>
            <p:nvPr/>
          </p:nvPicPr>
          <p:blipFill>
            <a:blip r:embed="rId3"/>
            <a:stretch/>
          </p:blipFill>
          <p:spPr>
            <a:xfrm>
              <a:off x="623880" y="1082160"/>
              <a:ext cx="5134680" cy="3176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5" name="TextBox 32"/>
            <p:cNvSpPr/>
            <p:nvPr/>
          </p:nvSpPr>
          <p:spPr>
            <a:xfrm>
              <a:off x="623880" y="1613520"/>
              <a:ext cx="6062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46" name="TextBox 44"/>
            <p:cNvSpPr/>
            <p:nvPr/>
          </p:nvSpPr>
          <p:spPr>
            <a:xfrm>
              <a:off x="2320200" y="3940560"/>
              <a:ext cx="6062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47" name="TextBox 45"/>
            <p:cNvSpPr/>
            <p:nvPr/>
          </p:nvSpPr>
          <p:spPr>
            <a:xfrm>
              <a:off x="5501880" y="1613520"/>
              <a:ext cx="6062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148" name="TextBox 46"/>
          <p:cNvSpPr/>
          <p:nvPr/>
        </p:nvSpPr>
        <p:spPr>
          <a:xfrm>
            <a:off x="2930040" y="3157920"/>
            <a:ext cx="324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4"/>
          <a:stretch/>
        </p:blipFill>
        <p:spPr>
          <a:xfrm>
            <a:off x="3950280" y="5246640"/>
            <a:ext cx="1926360" cy="658800"/>
          </a:xfrm>
          <a:prstGeom prst="rect">
            <a:avLst/>
          </a:prstGeom>
          <a:ln w="0">
            <a:noFill/>
          </a:ln>
        </p:spPr>
      </p:pic>
      <p:pic>
        <p:nvPicPr>
          <p:cNvPr id="150" name="" descr=""/>
          <p:cNvPicPr/>
          <p:nvPr/>
        </p:nvPicPr>
        <p:blipFill>
          <a:blip r:embed="rId5"/>
          <a:stretch/>
        </p:blipFill>
        <p:spPr>
          <a:xfrm>
            <a:off x="9986400" y="3621600"/>
            <a:ext cx="321120" cy="273600"/>
          </a:xfrm>
          <a:prstGeom prst="rect">
            <a:avLst/>
          </a:prstGeom>
          <a:ln w="0">
            <a:noFill/>
          </a:ln>
        </p:spPr>
      </p:pic>
      <p:sp>
        <p:nvSpPr>
          <p:cNvPr id="151" name="Straight Arrow Connector 21"/>
          <p:cNvSpPr/>
          <p:nvPr/>
        </p:nvSpPr>
        <p:spPr>
          <a:xfrm>
            <a:off x="2475000" y="2743200"/>
            <a:ext cx="360" cy="31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21c65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TextBox 2"/>
          <p:cNvSpPr/>
          <p:nvPr/>
        </p:nvSpPr>
        <p:spPr>
          <a:xfrm>
            <a:off x="2151000" y="2630160"/>
            <a:ext cx="39636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400" spc="-1" strike="noStrike">
                <a:solidFill>
                  <a:srgbClr val="21c652"/>
                </a:solidFill>
                <a:latin typeface="Arial"/>
                <a:ea typeface="DejaVu Sans"/>
              </a:rPr>
              <a:t>I</a:t>
            </a:r>
            <a:r>
              <a:rPr b="0" lang="it-IT" sz="2400" spc="-1" strike="noStrike" baseline="-25000">
                <a:solidFill>
                  <a:srgbClr val="21c652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3" name="Straight Arrow Connector 22"/>
          <p:cNvSpPr/>
          <p:nvPr/>
        </p:nvSpPr>
        <p:spPr>
          <a:xfrm>
            <a:off x="3885840" y="2743200"/>
            <a:ext cx="360" cy="31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92cb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TextBox 3"/>
          <p:cNvSpPr/>
          <p:nvPr/>
        </p:nvSpPr>
        <p:spPr>
          <a:xfrm>
            <a:off x="3862800" y="2630160"/>
            <a:ext cx="39636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400" spc="-1" strike="noStrike">
                <a:solidFill>
                  <a:srgbClr val="392cb4"/>
                </a:solidFill>
                <a:latin typeface="Arial"/>
                <a:ea typeface="DejaVu Sans"/>
              </a:rPr>
              <a:t>I</a:t>
            </a:r>
            <a:r>
              <a:rPr b="0" lang="it-IT" sz="2400" spc="-1" strike="noStrike" baseline="-25000">
                <a:solidFill>
                  <a:srgbClr val="392cb4"/>
                </a:solidFill>
                <a:latin typeface="Arial"/>
                <a:ea typeface="DejaVu Sans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735E54-7468-4D49-9B3A-BAD13606F5C2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raphic 4" descr=""/>
          <p:cNvPicPr/>
          <p:nvPr/>
        </p:nvPicPr>
        <p:blipFill>
          <a:blip r:embed="rId1"/>
          <a:stretch/>
        </p:blipFill>
        <p:spPr>
          <a:xfrm>
            <a:off x="7121160" y="1613520"/>
            <a:ext cx="4915080" cy="4595400"/>
          </a:xfrm>
          <a:prstGeom prst="rect">
            <a:avLst/>
          </a:prstGeom>
          <a:ln w="0">
            <a:noFill/>
          </a:ln>
        </p:spPr>
      </p:pic>
      <p:grpSp>
        <p:nvGrpSpPr>
          <p:cNvPr id="156" name="Group 3"/>
          <p:cNvGrpSpPr/>
          <p:nvPr/>
        </p:nvGrpSpPr>
        <p:grpSpPr>
          <a:xfrm>
            <a:off x="7718040" y="1527120"/>
            <a:ext cx="1315440" cy="360"/>
            <a:chOff x="7718040" y="1527120"/>
            <a:chExt cx="1315440" cy="360"/>
          </a:xfrm>
        </p:grpSpPr>
        <p:sp>
          <p:nvSpPr>
            <p:cNvPr id="157" name="Straight Arrow Connector 5"/>
            <p:cNvSpPr/>
            <p:nvPr/>
          </p:nvSpPr>
          <p:spPr>
            <a:xfrm>
              <a:off x="8280000" y="1527120"/>
              <a:ext cx="75348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Straight Connector 1"/>
            <p:cNvSpPr/>
            <p:nvPr/>
          </p:nvSpPr>
          <p:spPr>
            <a:xfrm flipH="1">
              <a:off x="7718040" y="1527120"/>
              <a:ext cx="601920" cy="360"/>
            </a:xfrm>
            <a:prstGeom prst="line">
              <a:avLst/>
            </a:prstGeom>
            <a:ln w="28440">
              <a:solidFill>
                <a:srgbClr val="ff0000"/>
              </a:solidFill>
              <a:prstDash val="lgDashDotDot"/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9" name="Group 4"/>
          <p:cNvGrpSpPr/>
          <p:nvPr/>
        </p:nvGrpSpPr>
        <p:grpSpPr>
          <a:xfrm>
            <a:off x="9037800" y="1526760"/>
            <a:ext cx="1315080" cy="720"/>
            <a:chOff x="9037800" y="1526760"/>
            <a:chExt cx="1315080" cy="720"/>
          </a:xfrm>
        </p:grpSpPr>
        <p:sp>
          <p:nvSpPr>
            <p:cNvPr id="160" name="Straight Arrow Connector 6"/>
            <p:cNvSpPr/>
            <p:nvPr/>
          </p:nvSpPr>
          <p:spPr>
            <a:xfrm rot="10800000">
              <a:off x="9037800" y="1526760"/>
              <a:ext cx="75348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Straight Connector 2"/>
            <p:cNvSpPr/>
            <p:nvPr/>
          </p:nvSpPr>
          <p:spPr>
            <a:xfrm>
              <a:off x="9750960" y="1527120"/>
              <a:ext cx="601920" cy="360"/>
            </a:xfrm>
            <a:prstGeom prst="line">
              <a:avLst/>
            </a:prstGeom>
            <a:ln w="28440">
              <a:solidFill>
                <a:srgbClr val="ff0000"/>
              </a:solidFill>
              <a:prstDash val="lgDashDotDot"/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2" name="TextBox 34"/>
          <p:cNvSpPr/>
          <p:nvPr/>
        </p:nvSpPr>
        <p:spPr>
          <a:xfrm>
            <a:off x="7148520" y="1169280"/>
            <a:ext cx="23076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Reset (clk=0)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63" name="TextBox 35"/>
          <p:cNvSpPr/>
          <p:nvPr/>
        </p:nvSpPr>
        <p:spPr>
          <a:xfrm>
            <a:off x="9179640" y="901800"/>
            <a:ext cx="19450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DejaVu Sans"/>
              </a:rPr>
              <a:t>Amplification phase (clk=1)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64" name="Rectangle: Rounded Corners 5"/>
          <p:cNvSpPr/>
          <p:nvPr/>
        </p:nvSpPr>
        <p:spPr>
          <a:xfrm>
            <a:off x="1936800" y="1567440"/>
            <a:ext cx="766800" cy="37980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TextBox 52"/>
          <p:cNvSpPr/>
          <p:nvPr/>
        </p:nvSpPr>
        <p:spPr>
          <a:xfrm>
            <a:off x="2561760" y="2106000"/>
            <a:ext cx="151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gain </a:t>
            </a:r>
            <a:r>
              <a:rPr b="0" i="1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6" name="Right Brace 1"/>
          <p:cNvSpPr/>
          <p:nvPr/>
        </p:nvSpPr>
        <p:spPr>
          <a:xfrm>
            <a:off x="10392120" y="2438280"/>
            <a:ext cx="92880" cy="26568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Straight Connector 3"/>
          <p:cNvSpPr/>
          <p:nvPr/>
        </p:nvSpPr>
        <p:spPr>
          <a:xfrm>
            <a:off x="10141920" y="2438280"/>
            <a:ext cx="360" cy="1165320"/>
          </a:xfrm>
          <a:custGeom>
            <a:avLst/>
            <a:gdLst/>
            <a:ahLst/>
            <a:rect l="l" t="t" r="r" b="b"/>
            <a:pathLst>
              <a:path fill="none" w="1" h="3245">
                <a:moveTo>
                  <a:pt x="0" y="0"/>
                </a:moveTo>
                <a:lnTo>
                  <a:pt x="1" y="3245"/>
                </a:lnTo>
              </a:path>
            </a:pathLst>
          </a:custGeom>
          <a:noFill/>
          <a:ln w="28440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TextBox 57"/>
          <p:cNvSpPr/>
          <p:nvPr/>
        </p:nvSpPr>
        <p:spPr>
          <a:xfrm>
            <a:off x="9336960" y="1711800"/>
            <a:ext cx="25502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V</a:t>
            </a:r>
            <a:r>
              <a:rPr b="0" i="1" lang="it-IT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id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V</a:t>
            </a:r>
            <a:r>
              <a:rPr b="0" i="1" lang="it-IT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in</a:t>
            </a:r>
            <a:r>
              <a:rPr b="0" i="1" lang="it-IT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-V</a:t>
            </a:r>
            <a:r>
              <a:rPr b="0" i="1" lang="it-IT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in</a:t>
            </a:r>
            <a:r>
              <a:rPr b="0" i="1" lang="it-IT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&gt; 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9" name="PlaceHolder 22"/>
          <p:cNvSpPr/>
          <p:nvPr/>
        </p:nvSpPr>
        <p:spPr>
          <a:xfrm>
            <a:off x="891720" y="365760"/>
            <a:ext cx="10476000" cy="65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StrongARM: Amplification Phase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986400" y="2646360"/>
            <a:ext cx="3080160" cy="641520"/>
          </a:xfrm>
          <a:prstGeom prst="rect">
            <a:avLst/>
          </a:prstGeom>
          <a:ln w="0">
            <a:noFill/>
          </a:ln>
        </p:spPr>
      </p:pic>
      <p:pic>
        <p:nvPicPr>
          <p:cNvPr id="171" name="" descr=""/>
          <p:cNvPicPr/>
          <p:nvPr/>
        </p:nvPicPr>
        <p:blipFill>
          <a:blip r:embed="rId3"/>
          <a:stretch/>
        </p:blipFill>
        <p:spPr>
          <a:xfrm>
            <a:off x="950400" y="1191600"/>
            <a:ext cx="1926360" cy="658800"/>
          </a:xfrm>
          <a:prstGeom prst="rect">
            <a:avLst/>
          </a:prstGeom>
          <a:ln w="0">
            <a:noFill/>
          </a:ln>
        </p:spPr>
      </p:pic>
      <p:pic>
        <p:nvPicPr>
          <p:cNvPr id="172" name="" descr=""/>
          <p:cNvPicPr/>
          <p:nvPr/>
        </p:nvPicPr>
        <p:blipFill>
          <a:blip r:embed="rId4"/>
          <a:stretch/>
        </p:blipFill>
        <p:spPr>
          <a:xfrm>
            <a:off x="10601640" y="2535120"/>
            <a:ext cx="1283400" cy="349920"/>
          </a:xfrm>
          <a:prstGeom prst="rect">
            <a:avLst/>
          </a:prstGeom>
          <a:ln w="0">
            <a:noFill/>
          </a:ln>
        </p:spPr>
      </p:pic>
      <p:pic>
        <p:nvPicPr>
          <p:cNvPr id="173" name="" descr=""/>
          <p:cNvPicPr/>
          <p:nvPr/>
        </p:nvPicPr>
        <p:blipFill>
          <a:blip r:embed="rId5"/>
          <a:stretch/>
        </p:blipFill>
        <p:spPr>
          <a:xfrm>
            <a:off x="9986400" y="3621600"/>
            <a:ext cx="321120" cy="273600"/>
          </a:xfrm>
          <a:prstGeom prst="rect">
            <a:avLst/>
          </a:prstGeom>
          <a:ln w="0">
            <a:noFill/>
          </a:ln>
        </p:spPr>
      </p:pic>
      <p:sp>
        <p:nvSpPr>
          <p:cNvPr id="174" name=""/>
          <p:cNvSpPr/>
          <p:nvPr/>
        </p:nvSpPr>
        <p:spPr>
          <a:xfrm>
            <a:off x="685800" y="3643200"/>
            <a:ext cx="6048000" cy="59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Gain A is not precise, and it is dependent on input common mode: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5" name="Rectangle: Rounded Corners 6"/>
          <p:cNvSpPr/>
          <p:nvPr/>
        </p:nvSpPr>
        <p:spPr>
          <a:xfrm>
            <a:off x="2431440" y="2550600"/>
            <a:ext cx="1224000" cy="91224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"/>
          <p:cNvSpPr/>
          <p:nvPr/>
        </p:nvSpPr>
        <p:spPr>
          <a:xfrm flipH="1">
            <a:off x="2743200" y="1756800"/>
            <a:ext cx="457200" cy="36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"/>
          <p:cNvSpPr/>
          <p:nvPr/>
        </p:nvSpPr>
        <p:spPr>
          <a:xfrm>
            <a:off x="3223800" y="1420200"/>
            <a:ext cx="4089240" cy="8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t</a:t>
            </a:r>
            <a:r>
              <a:rPr b="0" i="1" lang="en-US" sz="20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is also dependent on input common mode, slower for lower </a:t>
            </a:r>
            <a:r>
              <a:rPr b="0" i="1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V</a:t>
            </a:r>
            <a:r>
              <a:rPr b="0" i="1" lang="en-US" sz="20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cmi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6"/>
          <a:stretch/>
        </p:blipFill>
        <p:spPr>
          <a:xfrm>
            <a:off x="793800" y="4271400"/>
            <a:ext cx="5712840" cy="632520"/>
          </a:xfrm>
          <a:prstGeom prst="rect">
            <a:avLst/>
          </a:prstGeom>
          <a:ln w="0">
            <a:noFill/>
          </a:ln>
        </p:spPr>
      </p:pic>
      <p:sp>
        <p:nvSpPr>
          <p:cNvPr id="179" name=""/>
          <p:cNvSpPr/>
          <p:nvPr/>
        </p:nvSpPr>
        <p:spPr>
          <a:xfrm>
            <a:off x="685800" y="5011560"/>
            <a:ext cx="6627240" cy="13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Is the condition A&gt;1 always guaranteed? 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Numerical example: V</a:t>
            </a:r>
            <a:r>
              <a:rPr b="0" lang="en-US" sz="20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cmi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=1.7 V, V</a:t>
            </a:r>
            <a:r>
              <a:rPr b="0" lang="en-US" sz="20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 = 0.5 V (input pair)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V</a:t>
            </a:r>
            <a:r>
              <a:rPr b="0" lang="en-US" sz="20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thn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 = 0.6 V (cross coupled NMOS, beneficial body effect)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→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A = 1. For V</a:t>
            </a:r>
            <a:r>
              <a:rPr b="0" lang="en-US" sz="20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cmi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 &gt; 1.7 V, there is no amplification!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BE7B79-214D-48E6-B9E4-C382F662F21B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91720" y="365760"/>
            <a:ext cx="10512000" cy="6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StrongARM: Amplification Phase, continued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181" name="Group 7"/>
          <p:cNvGrpSpPr/>
          <p:nvPr/>
        </p:nvGrpSpPr>
        <p:grpSpPr>
          <a:xfrm>
            <a:off x="524520" y="1568520"/>
            <a:ext cx="6462720" cy="4129200"/>
            <a:chOff x="524520" y="1568520"/>
            <a:chExt cx="6462720" cy="4129200"/>
          </a:xfrm>
        </p:grpSpPr>
        <p:pic>
          <p:nvPicPr>
            <p:cNvPr id="182" name="Graphic 5" descr=""/>
            <p:cNvPicPr/>
            <p:nvPr/>
          </p:nvPicPr>
          <p:blipFill>
            <a:blip r:embed="rId1"/>
            <a:stretch/>
          </p:blipFill>
          <p:spPr>
            <a:xfrm>
              <a:off x="598680" y="1568520"/>
              <a:ext cx="5914440" cy="4083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3" name="TextBox 6"/>
            <p:cNvSpPr/>
            <p:nvPr/>
          </p:nvSpPr>
          <p:spPr>
            <a:xfrm>
              <a:off x="524520" y="2199960"/>
              <a:ext cx="7153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84" name="TextBox 8"/>
            <p:cNvSpPr/>
            <p:nvPr/>
          </p:nvSpPr>
          <p:spPr>
            <a:xfrm>
              <a:off x="2523240" y="5242320"/>
              <a:ext cx="7153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85" name="TextBox 9"/>
            <p:cNvSpPr/>
            <p:nvPr/>
          </p:nvSpPr>
          <p:spPr>
            <a:xfrm>
              <a:off x="6271920" y="2199960"/>
              <a:ext cx="7153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4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186" name="TextBox 1"/>
          <p:cNvSpPr/>
          <p:nvPr/>
        </p:nvSpPr>
        <p:spPr>
          <a:xfrm>
            <a:off x="6870600" y="1278000"/>
            <a:ext cx="4937040" cy="476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When voltages at nodes P,Q go lower than V</a:t>
            </a:r>
            <a:r>
              <a:rPr b="0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dd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-V</a:t>
            </a:r>
            <a:r>
              <a:rPr b="0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thn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M3-M4 turn on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Once on, M3-M4 can be regarded as batteries (~V</a:t>
            </a:r>
            <a:r>
              <a:rPr b="0" lang="it-IT" sz="24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thn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):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</a:pP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Nodes P,Q keep discharging and V</a:t>
            </a:r>
            <a:r>
              <a:rPr b="0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out+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V</a:t>
            </a:r>
            <a:r>
              <a:rPr b="0" lang="it-IT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out-</a:t>
            </a:r>
            <a:r>
              <a:rPr b="0" lang="it-IT" sz="2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start discharging differently according to the unbalance of P and Q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2"/>
          <a:stretch/>
        </p:blipFill>
        <p:spPr>
          <a:xfrm>
            <a:off x="7713000" y="3207960"/>
            <a:ext cx="2902680" cy="10738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A3ACDE-8430-441C-A699-DF541CD2032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2015-02-03T16:10:37Z</dcterms:created>
  <dc:creator>pc</dc:creator>
  <dc:description/>
  <dc:language>en-US</dc:language>
  <cp:lastModifiedBy/>
  <dcterms:modified xsi:type="dcterms:W3CDTF">2023-11-14T10:57:57Z</dcterms:modified>
  <cp:revision>696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12</vt:r8>
  </property>
  <property fmtid="{D5CDD505-2E9C-101B-9397-08002B2CF9AE}" pid="3" name="PresentationFormat">
    <vt:lpwstr>Widescreen</vt:lpwstr>
  </property>
  <property fmtid="{D5CDD505-2E9C-101B-9397-08002B2CF9AE}" pid="4" name="Slides">
    <vt:r8>41</vt:r8>
  </property>
</Properties>
</file>