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38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0.xml.rels" ContentType="application/vnd.openxmlformats-package.relationships+xml"/>
  <Override PartName="/ppt/notesSlides/notesSlide3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5.png" ContentType="image/png"/>
  <Override PartName="/ppt/media/image124.png" ContentType="image/png"/>
  <Override PartName="/ppt/media/image121.wmf" ContentType="image/x-wmf"/>
  <Override PartName="/ppt/media/image120.wmf" ContentType="image/x-wmf"/>
  <Override PartName="/ppt/media/image53.png" ContentType="image/png"/>
  <Override PartName="/ppt/media/image116.png" ContentType="image/png"/>
  <Override PartName="/ppt/media/image113.png" ContentType="image/png"/>
  <Override PartName="/ppt/media/image112.png" ContentType="image/png"/>
  <Override PartName="/ppt/media/image111.png" ContentType="image/png"/>
  <Override PartName="/ppt/media/image108.wmf" ContentType="image/x-wmf"/>
  <Override PartName="/ppt/media/image106.png" ContentType="image/png"/>
  <Override PartName="/ppt/media/image174.png" ContentType="image/png"/>
  <Override PartName="/ppt/media/image105.wmf" ContentType="image/x-wmf"/>
  <Override PartName="/ppt/media/image103.png" ContentType="image/png"/>
  <Override PartName="/ppt/media/image171.png" ContentType="image/png"/>
  <Override PartName="/ppt/media/image102.wmf" ContentType="image/x-wmf"/>
  <Override PartName="/ppt/media/image101.wmf" ContentType="image/x-wmf"/>
  <Override PartName="/ppt/media/image100.wmf" ContentType="image/x-wmf"/>
  <Override PartName="/ppt/media/image99.wmf" ContentType="image/x-wmf"/>
  <Override PartName="/ppt/media/image98.wmf" ContentType="image/x-wmf"/>
  <Override PartName="/ppt/media/image126.png" ContentType="image/png"/>
  <Override PartName="/ppt/media/image97.wmf" ContentType="image/x-wmf"/>
  <Override PartName="/ppt/media/image29.wmf" ContentType="image/x-wmf"/>
  <Override PartName="/ppt/media/image96.png" ContentType="image/png"/>
  <Override PartName="/ppt/media/image163.wmf" ContentType="image/x-wmf"/>
  <Override PartName="/ppt/media/image92.png" ContentType="image/png"/>
  <Override PartName="/ppt/media/image24.png" ContentType="image/png"/>
  <Override PartName="/ppt/media/image89.png" ContentType="image/png"/>
  <Override PartName="/ppt/media/image4.wmf" ContentType="image/x-wmf"/>
  <Override PartName="/ppt/media/image87.png" ContentType="image/png"/>
  <Override PartName="/ppt/media/image19.png" ContentType="image/png"/>
  <Override PartName="/ppt/media/image154.wmf" ContentType="image/x-wmf"/>
  <Override PartName="/ppt/media/image115.png" ContentType="image/png"/>
  <Override PartName="/ppt/media/image86.wmf" ContentType="image/x-wmf"/>
  <Override PartName="/ppt/media/image114.png" ContentType="image/png"/>
  <Override PartName="/ppt/media/image85.wmf" ContentType="image/x-wmf"/>
  <Override PartName="/ppt/media/image80.png" ContentType="image/png"/>
  <Override PartName="/ppt/media/image12.png" ContentType="image/png"/>
  <Override PartName="/ppt/media/image79.png" ContentType="image/png"/>
  <Override PartName="/ppt/media/image146.wmf" ContentType="image/x-wmf"/>
  <Override PartName="/ppt/media/image72.png" ContentType="image/png"/>
  <Override PartName="/ppt/media/image71.png" ContentType="image/png"/>
  <Override PartName="/ppt/media/image70.png" ContentType="image/png"/>
  <Override PartName="/ppt/media/image67.png" ContentType="image/png"/>
  <Override PartName="/ppt/media/image134.wmf" ContentType="image/x-wmf"/>
  <Override PartName="/ppt/media/image66.png" ContentType="image/png"/>
  <Override PartName="/ppt/media/image133.wmf" ContentType="image/x-wmf"/>
  <Override PartName="/ppt/media/image119.wmf" ContentType="image/x-wmf"/>
  <Override PartName="/ppt/media/image65.png" ContentType="image/png"/>
  <Override PartName="/ppt/media/image132.wmf" ContentType="image/x-wmf"/>
  <Override PartName="/ppt/media/image64.wmf" ContentType="image/x-wmf"/>
  <Override PartName="/ppt/media/image63.wmf" ContentType="image/x-wmf"/>
  <Override PartName="/ppt/media/image9.png" ContentType="image/png"/>
  <Override PartName="/ppt/media/image39.png" ContentType="image/png"/>
  <Override PartName="/ppt/media/image61.wmf" ContentType="image/x-wmf"/>
  <Override PartName="/ppt/media/image158.wmf" ContentType="image/x-wmf"/>
  <Override PartName="/ppt/media/image42.wmf" ContentType="image/x-wmf"/>
  <Override PartName="/ppt/media/image8.png" ContentType="image/png"/>
  <Override PartName="/ppt/media/image139.wmf" ContentType="image/x-wmf"/>
  <Override PartName="/ppt/media/image21.png" ContentType="image/png"/>
  <Override PartName="/ppt/media/image118.png" ContentType="image/png"/>
  <Override PartName="/ppt/media/image30.wmf" ContentType="image/x-wmf"/>
  <Override PartName="/ppt/media/image127.wmf" ContentType="image/x-wmf"/>
  <Override PartName="/ppt/media/image140.wmf" ContentType="image/x-wmf"/>
  <Override PartName="/ppt/media/image73.png" ContentType="image/png"/>
  <Override PartName="/ppt/media/image31.wmf" ContentType="image/x-wmf"/>
  <Override PartName="/ppt/media/image128.wmf" ContentType="image/x-wmf"/>
  <Override PartName="/ppt/media/image23.png" ContentType="image/png"/>
  <Override PartName="/ppt/media/image32.wmf" ContentType="image/x-wmf"/>
  <Override PartName="/ppt/media/image129.wmf" ContentType="image/x-wmf"/>
  <Override PartName="/ppt/media/image142.wmf" ContentType="image/x-wmf"/>
  <Override PartName="/ppt/media/image75.png" ContentType="image/png"/>
  <Override PartName="/ppt/media/image78.png" ContentType="image/png"/>
  <Override PartName="/ppt/media/image35.wmf" ContentType="image/x-wmf"/>
  <Override PartName="/ppt/media/image38.wmf" ContentType="image/x-wmf"/>
  <Override PartName="/ppt/media/image43.png" ContentType="image/png"/>
  <Override PartName="/ppt/media/image107.wmf" ContentType="image/x-wmf"/>
  <Override PartName="/ppt/media/image74.png" ContentType="image/png"/>
  <Override PartName="/ppt/media/image141.wmf" ContentType="image/x-wmf"/>
  <Override PartName="/ppt/media/image22.png" ContentType="image/png"/>
  <Override PartName="/ppt/media/image55.wmf" ContentType="image/x-wmf"/>
  <Override PartName="/ppt/media/image44.png" ContentType="image/png"/>
  <Override PartName="/ppt/media/image164.wmf" ContentType="image/x-wmf"/>
  <Override PartName="/ppt/media/image56.png" ContentType="image/png"/>
  <Override PartName="/ppt/media/image179.png" ContentType="image/png"/>
  <Override PartName="/ppt/media/image5.png" ContentType="image/png"/>
  <Override PartName="/ppt/media/image17.png" ContentType="image/png"/>
  <Override PartName="/ppt/media/image144.png" ContentType="image/png"/>
  <Override PartName="/ppt/media/image165.png" ContentType="image/png"/>
  <Override PartName="/ppt/media/image130.wmf" ContentType="image/x-wmf"/>
  <Override PartName="/ppt/media/image173.png" ContentType="image/png"/>
  <Override PartName="/ppt/media/image11.png" ContentType="image/png"/>
  <Override PartName="/ppt/media/image167.wmf" ContentType="image/x-wmf"/>
  <Override PartName="/ppt/media/image48.png" ContentType="image/png"/>
  <Override PartName="/ppt/media/image148.png" ContentType="image/png"/>
  <Override PartName="/ppt/media/image46.png" ContentType="image/png"/>
  <Override PartName="/ppt/media/image169.png" ContentType="image/png"/>
  <Override PartName="/ppt/media/image45.wmf" ContentType="image/x-wmf"/>
  <Override PartName="/ppt/media/image131.wmf" ContentType="image/x-wmf"/>
  <Override PartName="/ppt/media/image168.wmf" ContentType="image/x-wmf"/>
  <Override PartName="/ppt/media/image49.png" ContentType="image/png"/>
  <Override PartName="/ppt/media/image170.png" ContentType="image/png"/>
  <Override PartName="/ppt/media/image172.png" ContentType="image/png"/>
  <Override PartName="/ppt/media/image10.png" ContentType="image/png"/>
  <Override PartName="/ppt/media/image50.png" ContentType="image/png"/>
  <Override PartName="/ppt/media/image175.png" ContentType="image/png"/>
  <Override PartName="/ppt/media/image1.png" ContentType="image/png"/>
  <Override PartName="/ppt/media/image160.wmf" ContentType="image/x-wmf"/>
  <Override PartName="/ppt/media/image166.wmf" ContentType="image/x-wmf"/>
  <Override PartName="/ppt/media/image47.png" ContentType="image/png"/>
  <Override PartName="/ppt/media/image162.png" ContentType="image/png"/>
  <Override PartName="/ppt/media/image161.png" ContentType="image/png"/>
  <Override PartName="/ppt/media/image157.wmf" ContentType="image/x-wmf"/>
  <Override PartName="/ppt/media/image60.wmf" ContentType="image/x-wmf"/>
  <Override PartName="/ppt/media/image156.png" ContentType="image/png"/>
  <Override PartName="/ppt/media/image178.png" ContentType="image/png"/>
  <Override PartName="/ppt/media/image13.png" ContentType="image/png"/>
  <Override PartName="/ppt/media/image81.png" ContentType="image/png"/>
  <Override PartName="/ppt/media/image152.png" ContentType="image/png"/>
  <Override PartName="/ppt/media/image151.png" ContentType="image/png"/>
  <Override PartName="/ppt/media/image149.wmf" ContentType="image/x-wmf"/>
  <Override PartName="/ppt/media/image52.wmf" ContentType="image/x-wmf"/>
  <Override PartName="/ppt/media/image95.png" ContentType="image/png"/>
  <Override PartName="/ppt/media/image147.wmf" ContentType="image/x-wmf"/>
  <Override PartName="/ppt/media/image145.png" ContentType="image/png"/>
  <Override PartName="/ppt/media/image138.wmf" ContentType="image/x-wmf"/>
  <Override PartName="/ppt/media/image41.wmf" ContentType="image/x-wmf"/>
  <Override PartName="/ppt/media/image16.png" ContentType="image/png"/>
  <Override PartName="/ppt/media/image84.png" ContentType="image/png"/>
  <Override PartName="/ppt/media/image176.png" ContentType="image/png"/>
  <Override PartName="/ppt/media/image2.png" ContentType="image/png"/>
  <Override PartName="/ppt/media/image82.png" ContentType="image/png"/>
  <Override PartName="/ppt/media/image14.png" ContentType="image/png"/>
  <Override PartName="/ppt/media/image137.wmf" ContentType="image/x-wmf"/>
  <Override PartName="/ppt/media/image40.wmf" ContentType="image/x-wmf"/>
  <Override PartName="/ppt/media/image6.png" ContentType="image/png"/>
  <Override PartName="/ppt/media/image7.png" ContentType="image/png"/>
  <Override PartName="/ppt/media/image159.png" ContentType="image/png"/>
  <Override PartName="/ppt/media/image109.png" ContentType="image/png"/>
  <Override PartName="/ppt/media/image177.png" ContentType="image/png"/>
  <Override PartName="/ppt/media/image18.png" ContentType="image/png"/>
  <Override PartName="/ppt/media/image153.wmf" ContentType="image/x-wmf"/>
  <Override PartName="/ppt/media/image83.png" ContentType="image/png"/>
  <Override PartName="/ppt/media/image150.wmf" ContentType="image/x-wmf"/>
  <Override PartName="/ppt/media/image104.wmf" ContentType="image/x-wmf"/>
  <Override PartName="/ppt/media/image37.png" ContentType="image/png"/>
  <Override PartName="/ppt/media/image15.wmf" ContentType="image/x-wmf"/>
  <Override PartName="/ppt/media/image58.png" ContentType="image/png"/>
  <Override PartName="/ppt/media/image88.png" ContentType="image/png"/>
  <Override PartName="/ppt/media/image3.wmf" ContentType="image/x-wmf"/>
  <Override PartName="/ppt/media/image155.wmf" ContentType="image/x-wmf"/>
  <Override PartName="/ppt/media/image36.png" ContentType="image/png"/>
  <Override PartName="/ppt/media/image51.wmf" ContentType="image/x-wmf"/>
  <Override PartName="/ppt/media/image94.png" ContentType="image/png"/>
  <Override PartName="/ppt/media/image28.wmf" ContentType="image/x-wmf"/>
  <Override PartName="/ppt/media/image122.png" ContentType="image/png"/>
  <Override PartName="/ppt/media/image34.wmf" ContentType="image/x-wmf"/>
  <Override PartName="/ppt/media/image77.png" ContentType="image/png"/>
  <Override PartName="/ppt/media/image59.png" ContentType="image/png"/>
  <Override PartName="/ppt/media/image110.png" ContentType="image/png"/>
  <Override PartName="/ppt/media/image27.wmf" ContentType="image/x-wmf"/>
  <Override PartName="/ppt/media/image33.wmf" ContentType="image/x-wmf"/>
  <Override PartName="/ppt/media/image76.png" ContentType="image/png"/>
  <Override PartName="/ppt/media/image143.wmf" ContentType="image/x-wmf"/>
  <Override PartName="/ppt/media/image26.wmf" ContentType="image/x-wmf"/>
  <Override PartName="/ppt/media/image136.wmf" ContentType="image/x-wmf"/>
  <Override PartName="/ppt/media/image69.png" ContentType="image/png"/>
  <Override PartName="/ppt/media/image91.wmf" ContentType="image/x-wmf"/>
  <Override PartName="/ppt/media/image123.png" ContentType="image/png"/>
  <Override PartName="/ppt/media/image54.wmf" ContentType="image/x-wmf"/>
  <Override PartName="/ppt/media/image57.png" ContentType="image/png"/>
  <Override PartName="/ppt/media/image20.png" ContentType="image/png"/>
  <Override PartName="/ppt/media/image117.png" ContentType="image/png"/>
  <Override PartName="/ppt/media/image93.wmf" ContentType="image/x-wmf"/>
  <Override PartName="/ppt/media/image25.wmf" ContentType="image/x-wmf"/>
  <Override PartName="/ppt/media/image135.wmf" ContentType="image/x-wmf"/>
  <Override PartName="/ppt/media/image68.png" ContentType="image/png"/>
  <Override PartName="/ppt/media/image90.wmf" ContentType="image/x-wmf"/>
  <Override PartName="/ppt/media/image62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10.bin" ContentType="application/vnd.openxmlformats-officedocument.oleObject"/>
  <Override PartName="/ppt/embeddings/oleObject8.bin" ContentType="application/vnd.openxmlformats-officedocument.oleObject"/>
  <Override PartName="/ppt/embeddings/oleObject11.bin" ContentType="application/vnd.openxmlformats-officedocument.oleObject"/>
  <Override PartName="/ppt/embeddings/oleObject9.bin" ContentType="application/vnd.openxmlformats-officedocument.oleObject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AD2CAF3-BFDA-4AAF-8669-88DC5201749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07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B0CBC92-5AE3-4248-8152-6371A07B44F0}" type="slidenum">
              <a:rPr b="0" lang="en-US" sz="1200" spc="-1" strike="noStrike">
                <a:latin typeface="Times New Roman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3FFE45F-8889-4190-AE75-CDAD7678BEC2}" type="slidenum">
              <a:rPr b="0" lang="en-US" sz="1200" spc="-1" strike="noStrike">
                <a:latin typeface="Times New Roman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3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E02C779-BD5E-4AB0-8587-DF291C2A466C}" type="slidenum">
              <a:rPr b="0" lang="en-US" sz="1200" spc="-1" strike="noStrike">
                <a:latin typeface="Times New Roman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ED46C01-97A5-4D6B-99B5-8348B7299517}" type="slidenum">
              <a:rPr b="0" lang="en-US" sz="1200" spc="-1" strike="noStrike">
                <a:latin typeface="Times New Roman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240" cy="3084120"/>
          </a:xfrm>
          <a:prstGeom prst="rect">
            <a:avLst/>
          </a:prstGeom>
          <a:ln w="0">
            <a:noFill/>
          </a:ln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19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DED1189-C9FA-4CDD-A3E1-AF4AA2040BBD}" type="slidenum">
              <a:rPr b="0" lang="en-US" sz="1200" spc="-1" strike="noStrike">
                <a:latin typeface="Times New Roman"/>
              </a:rPr>
              <a:t>3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E51F54-4CD7-43DE-8757-E74EB12653A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327B96-5FF3-4B0B-8DA0-575C0D4277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3ECBD6-1C8C-446C-AED1-EE52846FD37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720B0A9-A054-4BE5-84FB-6AEFA59A6C1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DC3EFB-057C-46ED-8EE8-6D3AB8C881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D0EA638-F6B8-4FBB-BF38-0CB999AB786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9ED5172-E0B8-491A-BB91-FDFDBF9DEE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E500EA6-51D6-47C1-A97D-0467B30B59C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655E7A-A5DA-4567-A571-F3F44B2E8A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440" cy="30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85A892D-7DE9-417D-872B-349B96E697E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6D1FA97-F72B-4690-B862-FC362B6CA6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2EC5BB-1216-492D-B769-E22CB0FFAC0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8E8653A-5C6D-451E-B110-D763711AB5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1E3A832-6DD2-48EA-88C0-85F025D9C2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B7BA4C-196F-4ED9-8FA6-7CCBEF7D874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72EB6B-0453-481B-89DE-68D5FF403F3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B45AE7D-09AC-42C1-8C6F-5F533FBDDD5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83B4A75-571E-4622-A655-C59C69F10A2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2D918B2-41E8-4565-9A29-E34B297785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13C1F65-24FF-4014-9B94-8AB7A75EECE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343326D-C033-4980-A19A-A6ACF98E06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03DCBA2-729E-4EAD-8678-CC80C1349F4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AD2EFC-D326-4149-A910-C89F3F7B846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440" cy="30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D18D027-3E93-44F2-B30E-C521A736E5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9C01895-0C9B-4113-9A8B-9ADC0B6515E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8FB3371-0CCD-455C-B773-C61535552F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C71E814-3DB1-4108-9F9E-917E0AFF37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D7FDBCB-3BD8-457C-ADED-256C26B3A79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B8FF0E6-3E42-433F-9B43-134C6BAA57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5596432-103A-4D1F-AD7C-1E2430F6899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28C60D-4E18-4AFA-B320-DCFD0A0F349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9DCFF6-2F03-4F47-8C66-0FE3254C3F1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440" cy="30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F2986B-5765-475F-B4D6-7D6AF5462F5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91D4E3-342B-48BB-87F8-0BCC057743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03C70C-075E-462C-81CD-BEC2C0F536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8754F3-60DE-4EBB-B417-A94C9E1083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onnettore 1 7"/>
          <p:cNvSpPr/>
          <p:nvPr/>
        </p:nvSpPr>
        <p:spPr>
          <a:xfrm>
            <a:off x="838080" y="6268680"/>
            <a:ext cx="10515600" cy="360"/>
          </a:xfrm>
          <a:prstGeom prst="line">
            <a:avLst/>
          </a:prstGeom>
          <a:ln w="3492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5687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20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10473120" y="6356520"/>
            <a:ext cx="87840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18A28F5-AE80-4CB4-AC54-96BF2EFFC93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nettore 1 7"/>
          <p:cNvSpPr/>
          <p:nvPr/>
        </p:nvSpPr>
        <p:spPr>
          <a:xfrm>
            <a:off x="838080" y="6268680"/>
            <a:ext cx="10515600" cy="360"/>
          </a:xfrm>
          <a:prstGeom prst="line">
            <a:avLst/>
          </a:prstGeom>
          <a:ln w="3492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5687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20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5"/>
          </p:nvPr>
        </p:nvSpPr>
        <p:spPr>
          <a:xfrm>
            <a:off x="10473120" y="6356520"/>
            <a:ext cx="87840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2BB83A-6F39-4301-8DA5-F92EDE89454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nnettore 1 7"/>
          <p:cNvSpPr/>
          <p:nvPr/>
        </p:nvSpPr>
        <p:spPr>
          <a:xfrm>
            <a:off x="838080" y="6268680"/>
            <a:ext cx="10515600" cy="360"/>
          </a:xfrm>
          <a:prstGeom prst="line">
            <a:avLst/>
          </a:prstGeom>
          <a:ln w="34920">
            <a:solidFill>
              <a:srgbClr val="0070c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5687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20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8"/>
          </p:nvPr>
        </p:nvSpPr>
        <p:spPr>
          <a:xfrm>
            <a:off x="10473120" y="6356520"/>
            <a:ext cx="87840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2BFAEBE-2FB9-4F1B-B8A8-6F80F4A09EB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mailto:michele.dei@unipi.it" TargetMode="External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8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9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10.bin"/><Relationship Id="rId20" Type="http://schemas.openxmlformats.org/officeDocument/2006/relationships/image" Target="../media/image34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35.wmf"/><Relationship Id="rId23" Type="http://schemas.openxmlformats.org/officeDocument/2006/relationships/image" Target="../media/image36.png"/><Relationship Id="rId24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8.wmf"/><Relationship Id="rId4" Type="http://schemas.openxmlformats.org/officeDocument/2006/relationships/image" Target="../media/image3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0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1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2.wmf"/><Relationship Id="rId1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45.wmf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2.wmf"/><Relationship Id="rId7" Type="http://schemas.openxmlformats.org/officeDocument/2006/relationships/image" Target="../media/image53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54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5.wmf"/><Relationship Id="rId12" Type="http://schemas.openxmlformats.org/officeDocument/2006/relationships/image" Target="../media/image56.png"/><Relationship Id="rId13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1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2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3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4.wmf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5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86.wmf"/><Relationship Id="rId6" Type="http://schemas.openxmlformats.org/officeDocument/2006/relationships/image" Target="../media/image87.png"/><Relationship Id="rId7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90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1.wmf"/><Relationship Id="rId7" Type="http://schemas.openxmlformats.org/officeDocument/2006/relationships/image" Target="../media/image92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93.wmf"/><Relationship Id="rId10" Type="http://schemas.openxmlformats.org/officeDocument/2006/relationships/image" Target="../media/image94.png"/><Relationship Id="rId1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9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8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9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0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1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02.wmf"/><Relationship Id="rId15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04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5.wmf"/><Relationship Id="rId6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6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07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8.wmf"/><Relationship Id="rId6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09.png"/><Relationship Id="rId2" Type="http://schemas.openxmlformats.org/officeDocument/2006/relationships/image" Target="../media/image110.png"/><Relationship Id="rId3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image" Target="../media/image112.png"/><Relationship Id="rId3" Type="http://schemas.openxmlformats.org/officeDocument/2006/relationships/image" Target="../media/image113.png"/><Relationship Id="rId4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14.png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19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20.w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21.wmf"/><Relationship Id="rId12" Type="http://schemas.openxmlformats.org/officeDocument/2006/relationships/image" Target="../media/image122.png"/><Relationship Id="rId13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23.png"/><Relationship Id="rId2" Type="http://schemas.openxmlformats.org/officeDocument/2006/relationships/image" Target="../media/image124.png"/><Relationship Id="rId3" Type="http://schemas.openxmlformats.org/officeDocument/2006/relationships/image" Target="../media/image125.png"/><Relationship Id="rId4" Type="http://schemas.openxmlformats.org/officeDocument/2006/relationships/image" Target="../media/image12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7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28.wmf"/><Relationship Id="rId9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1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32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33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134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35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36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37.wmf"/><Relationship Id="rId19" Type="http://schemas.openxmlformats.org/officeDocument/2006/relationships/oleObject" Target="../embeddings/oleObject10.bin"/><Relationship Id="rId20" Type="http://schemas.openxmlformats.org/officeDocument/2006/relationships/image" Target="../media/image138.wmf"/><Relationship Id="rId2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1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42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43.wmf"/><Relationship Id="rId11" Type="http://schemas.openxmlformats.org/officeDocument/2006/relationships/image" Target="../media/image144.png"/><Relationship Id="rId12" Type="http://schemas.openxmlformats.org/officeDocument/2006/relationships/image" Target="../media/image145.png"/><Relationship Id="rId13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7.wmf"/><Relationship Id="rId5" Type="http://schemas.openxmlformats.org/officeDocument/2006/relationships/image" Target="../media/image148.png"/><Relationship Id="rId6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0.wmf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54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55.wmf"/><Relationship Id="rId13" Type="http://schemas.openxmlformats.org/officeDocument/2006/relationships/slideLayout" Target="../slideLayouts/slideLayout17.xml"/><Relationship Id="rId1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56.png"/><Relationship Id="rId2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8.wmf"/><Relationship Id="rId5" Type="http://schemas.openxmlformats.org/officeDocument/2006/relationships/image" Target="../media/image159.png"/><Relationship Id="rId6" Type="http://schemas.openxmlformats.org/officeDocument/2006/relationships/oleObject" Target="../embeddings/oleObject3.bin"/><Relationship Id="rId7" Type="http://schemas.openxmlformats.org/officeDocument/2006/relationships/image" Target="../media/image160.wmf"/><Relationship Id="rId8" Type="http://schemas.openxmlformats.org/officeDocument/2006/relationships/image" Target="../media/image161.png"/><Relationship Id="rId9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62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63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4.wmf"/><Relationship Id="rId6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65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66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7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68.wmf"/><Relationship Id="rId8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69.png"/><Relationship Id="rId2" Type="http://schemas.openxmlformats.org/officeDocument/2006/relationships/image" Target="../media/image170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71.png"/><Relationship Id="rId2" Type="http://schemas.openxmlformats.org/officeDocument/2006/relationships/image" Target="../media/image172.png"/><Relationship Id="rId3" Type="http://schemas.openxmlformats.org/officeDocument/2006/relationships/image" Target="../media/image173.png"/><Relationship Id="rId4" Type="http://schemas.openxmlformats.org/officeDocument/2006/relationships/slideLayout" Target="../slideLayouts/slideLayout17.xml"/><Relationship Id="rId5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74.png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slideLayout" Target="../slideLayouts/slideLayout17.xml"/><Relationship Id="rId6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78.png"/><Relationship Id="rId2" Type="http://schemas.openxmlformats.org/officeDocument/2006/relationships/image" Target="../media/image179.png"/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15.wmf"/><Relationship Id="rId5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3200" spc="-1" strike="noStrike">
                <a:latin typeface="Calibri"/>
              </a:rPr>
              <a:t>Introducing myself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353960"/>
            <a:ext cx="10971720" cy="4478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latin typeface="Calibri"/>
              </a:rPr>
              <a:t>Michele Dei: </a:t>
            </a:r>
            <a:r>
              <a:rPr b="0" lang="en-US" sz="28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michele.dei@unipi.it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latin typeface="Calibri"/>
              </a:rPr>
              <a:t>Teaching during this year: </a:t>
            </a:r>
            <a:br>
              <a:rPr sz="2800"/>
            </a:br>
            <a:r>
              <a:rPr b="0" lang="en-US" sz="2800" spc="-1" strike="noStrike">
                <a:latin typeface="Calibri"/>
              </a:rPr>
              <a:t>~20 hours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latin typeface="Calibri"/>
              </a:rPr>
              <a:t>Topics: </a:t>
            </a:r>
            <a:br>
              <a:rPr sz="2800"/>
            </a:br>
            <a:r>
              <a:rPr b="0" lang="en-US" sz="2800" spc="-1" strike="noStrike">
                <a:latin typeface="Calibri"/>
              </a:rPr>
              <a:t>Comparators, ADCs, DACs, Integrated Filters</a:t>
            </a:r>
            <a:br>
              <a:rPr sz="2800"/>
            </a:br>
            <a:br>
              <a:rPr sz="2800"/>
            </a:b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latin typeface="Calibri"/>
              </a:rPr>
              <a:t>New here! </a:t>
            </a:r>
            <a:br>
              <a:rPr sz="2800"/>
            </a:br>
            <a:r>
              <a:rPr b="0" lang="en-US" sz="2800" spc="-1" strike="noStrike">
                <a:latin typeface="Calibri"/>
              </a:rPr>
              <a:t>My hope is to maintain the high standards of this teaching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8E4F31-CD70-4B3D-8DFF-E840AF4F3D3D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"/>
          <p:cNvSpPr/>
          <p:nvPr/>
        </p:nvSpPr>
        <p:spPr>
          <a:xfrm>
            <a:off x="6409800" y="4175280"/>
            <a:ext cx="4789800" cy="1759680"/>
          </a:xfrm>
          <a:prstGeom prst="rect">
            <a:avLst/>
          </a:prstGeom>
          <a:gradFill rotWithShape="0">
            <a:gsLst>
              <a:gs pos="0">
                <a:srgbClr val="f6f9d4"/>
              </a:gs>
              <a:gs pos="100000">
                <a:srgbClr val="f6f9d4">
                  <a:alpha val="0"/>
                </a:srgbClr>
              </a:gs>
            </a:gsLst>
            <a:lin ang="5400000"/>
          </a:gradFill>
          <a:ln w="29160">
            <a:solidFill>
              <a:srgbClr val="81d41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Rettangolo con angoli arrotondati 2"/>
          <p:cNvSpPr/>
          <p:nvPr/>
        </p:nvSpPr>
        <p:spPr>
          <a:xfrm>
            <a:off x="3028320" y="1295280"/>
            <a:ext cx="2227680" cy="2193120"/>
          </a:xfrm>
          <a:prstGeom prst="roundRect">
            <a:avLst>
              <a:gd name="adj" fmla="val 10301"/>
            </a:avLst>
          </a:prstGeom>
          <a:solidFill>
            <a:srgbClr val="ffd7d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asellaDiTesto 6"/>
          <p:cNvSpPr/>
          <p:nvPr/>
        </p:nvSpPr>
        <p:spPr>
          <a:xfrm>
            <a:off x="5894280" y="1214640"/>
            <a:ext cx="426744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Let us start from: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 (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226" name="Oggetto 6"/>
          <p:cNvGraphicFramePr/>
          <p:nvPr/>
        </p:nvGraphicFramePr>
        <p:xfrm>
          <a:off x="5924160" y="1742760"/>
          <a:ext cx="2407680" cy="509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7" name="Oggetto 6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924160" y="1742760"/>
                    <a:ext cx="2407680" cy="50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28" name="Oggetto 7"/>
          <p:cNvGraphicFramePr/>
          <p:nvPr/>
        </p:nvGraphicFramePr>
        <p:xfrm>
          <a:off x="6883560" y="2279880"/>
          <a:ext cx="1669320" cy="509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29" name="Oggetto 7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83560" y="2279880"/>
                    <a:ext cx="1669320" cy="50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0" name="CasellaDiTesto 9"/>
          <p:cNvSpPr/>
          <p:nvPr/>
        </p:nvSpPr>
        <p:spPr>
          <a:xfrm>
            <a:off x="5900400" y="2279880"/>
            <a:ext cx="975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since: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231" name="Oggetto 8"/>
          <p:cNvGraphicFramePr/>
          <p:nvPr/>
        </p:nvGraphicFramePr>
        <p:xfrm>
          <a:off x="8903160" y="2281320"/>
          <a:ext cx="1839240" cy="5090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32" name="Oggetto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903160" y="2281320"/>
                    <a:ext cx="1839240" cy="50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3" name="CasellaDiTesto 11"/>
          <p:cNvSpPr/>
          <p:nvPr/>
        </p:nvSpPr>
        <p:spPr>
          <a:xfrm>
            <a:off x="5943600" y="2973600"/>
            <a:ext cx="3227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Considering M4 and M2: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234" name="Oggetto 10"/>
          <p:cNvGraphicFramePr/>
          <p:nvPr/>
        </p:nvGraphicFramePr>
        <p:xfrm>
          <a:off x="5968440" y="3584520"/>
          <a:ext cx="1245600" cy="5090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235" name="Oggetto 10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968440" y="3584520"/>
                    <a:ext cx="1245600" cy="50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6" name="Oggetto 12"/>
          <p:cNvGraphicFramePr/>
          <p:nvPr/>
        </p:nvGraphicFramePr>
        <p:xfrm>
          <a:off x="7669800" y="3584520"/>
          <a:ext cx="1556640" cy="5090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237" name="Oggetto 12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7669800" y="3584520"/>
                    <a:ext cx="1556640" cy="50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8" name="Oggetto 13"/>
          <p:cNvGraphicFramePr/>
          <p:nvPr/>
        </p:nvGraphicFramePr>
        <p:xfrm>
          <a:off x="9700920" y="3564720"/>
          <a:ext cx="1047240" cy="50904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239" name="Oggetto 13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9700920" y="3564720"/>
                    <a:ext cx="1047240" cy="50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0" name="CasellaDiTesto 15"/>
          <p:cNvSpPr/>
          <p:nvPr/>
        </p:nvSpPr>
        <p:spPr>
          <a:xfrm>
            <a:off x="969480" y="4476600"/>
            <a:ext cx="497268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Then it is M1 that carries all current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241" name="Oggetto 13"/>
          <p:cNvGraphicFramePr/>
          <p:nvPr/>
        </p:nvGraphicFramePr>
        <p:xfrm>
          <a:off x="6409800" y="4182120"/>
          <a:ext cx="2890440" cy="107748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242" name="Oggetto 13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409800" y="4182120"/>
                    <a:ext cx="2890440" cy="107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3" name="Oggetto 16"/>
          <p:cNvGraphicFramePr/>
          <p:nvPr/>
        </p:nvGraphicFramePr>
        <p:xfrm>
          <a:off x="9357120" y="4189680"/>
          <a:ext cx="1698120" cy="107748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244" name="Oggetto 16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9357120" y="4189680"/>
                    <a:ext cx="1698120" cy="107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5" name="Oggetto 13"/>
          <p:cNvGraphicFramePr/>
          <p:nvPr/>
        </p:nvGraphicFramePr>
        <p:xfrm>
          <a:off x="1053360" y="5031720"/>
          <a:ext cx="2096640" cy="50904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246" name="Oggetto 13" descr="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1053360" y="5031720"/>
                    <a:ext cx="2096640" cy="50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47" name="Oggetto 10"/>
          <p:cNvGraphicFramePr/>
          <p:nvPr/>
        </p:nvGraphicFramePr>
        <p:xfrm>
          <a:off x="3736800" y="5673960"/>
          <a:ext cx="1047240" cy="50904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248" name="Oggetto 10" descr="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3736800" y="5673960"/>
                    <a:ext cx="1047240" cy="50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9" name="CasellaDiTesto 20"/>
          <p:cNvSpPr/>
          <p:nvPr/>
        </p:nvSpPr>
        <p:spPr>
          <a:xfrm>
            <a:off x="3352680" y="5041440"/>
            <a:ext cx="1536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(M3 is on)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0" name="Parentesi graffa chiusa 21"/>
          <p:cNvSpPr/>
          <p:nvPr/>
        </p:nvSpPr>
        <p:spPr>
          <a:xfrm>
            <a:off x="4898520" y="5109840"/>
            <a:ext cx="406800" cy="1077480"/>
          </a:xfrm>
          <a:prstGeom prst="rightBrace">
            <a:avLst>
              <a:gd name="adj1" fmla="val 35068"/>
              <a:gd name="adj2" fmla="val 50000"/>
            </a:avLst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51" name="Oggetto 19"/>
          <p:cNvGraphicFramePr/>
          <p:nvPr/>
        </p:nvGraphicFramePr>
        <p:xfrm>
          <a:off x="5501160" y="5425920"/>
          <a:ext cx="1812240" cy="50904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252" name="Oggetto 19" descr="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5501160" y="5425920"/>
                    <a:ext cx="1812240" cy="50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53" name="Elemento grafico 23" descr=""/>
          <p:cNvPicPr/>
          <p:nvPr/>
        </p:nvPicPr>
        <p:blipFill>
          <a:blip r:embed="rId23"/>
          <a:stretch/>
        </p:blipFill>
        <p:spPr>
          <a:xfrm>
            <a:off x="1099800" y="1295280"/>
            <a:ext cx="3894840" cy="2402280"/>
          </a:xfrm>
          <a:prstGeom prst="rect">
            <a:avLst/>
          </a:prstGeom>
          <a:ln w="0">
            <a:noFill/>
          </a:ln>
        </p:spPr>
      </p:pic>
      <p:sp>
        <p:nvSpPr>
          <p:cNvPr id="254" name="Titolo 3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Analysis of the four-transistor cell: starting point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5" name=""/>
          <p:cNvSpPr/>
          <p:nvPr/>
        </p:nvSpPr>
        <p:spPr>
          <a:xfrm rot="18900000">
            <a:off x="4428720" y="237276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"/>
          <p:cNvSpPr/>
          <p:nvPr/>
        </p:nvSpPr>
        <p:spPr>
          <a:xfrm rot="18900000">
            <a:off x="2142720" y="237276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DDAF81B-9ACF-44FD-B06E-FE24495FE4BF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ttangolo con angoli arrotondati 3"/>
          <p:cNvSpPr/>
          <p:nvPr/>
        </p:nvSpPr>
        <p:spPr>
          <a:xfrm>
            <a:off x="3028320" y="1295280"/>
            <a:ext cx="2227680" cy="2193120"/>
          </a:xfrm>
          <a:prstGeom prst="roundRect">
            <a:avLst>
              <a:gd name="adj" fmla="val 10301"/>
            </a:avLst>
          </a:prstGeom>
          <a:solidFill>
            <a:srgbClr val="ffd7d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8" name="Elemento grafico 2" descr=""/>
          <p:cNvPicPr/>
          <p:nvPr/>
        </p:nvPicPr>
        <p:blipFill>
          <a:blip r:embed="rId1"/>
          <a:stretch/>
        </p:blipFill>
        <p:spPr>
          <a:xfrm>
            <a:off x="1099800" y="1295280"/>
            <a:ext cx="3894840" cy="2402280"/>
          </a:xfrm>
          <a:prstGeom prst="rect">
            <a:avLst/>
          </a:prstGeom>
          <a:ln w="0">
            <a:noFill/>
          </a:ln>
        </p:spPr>
      </p:pic>
      <p:sp>
        <p:nvSpPr>
          <p:cNvPr id="259" name="Titolo 4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Analysis of the four-transistor cell: starting point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60" name=""/>
          <p:cNvSpPr/>
          <p:nvPr/>
        </p:nvSpPr>
        <p:spPr>
          <a:xfrm rot="18900000">
            <a:off x="4428720" y="237276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"/>
          <p:cNvSpPr/>
          <p:nvPr/>
        </p:nvSpPr>
        <p:spPr>
          <a:xfrm rot="18900000">
            <a:off x="2142720" y="237276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62" name="Oggetto 1"/>
          <p:cNvGraphicFramePr/>
          <p:nvPr/>
        </p:nvGraphicFramePr>
        <p:xfrm>
          <a:off x="4978800" y="4273200"/>
          <a:ext cx="1191600" cy="4662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63" name="Oggetto 1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4978800" y="4273200"/>
                    <a:ext cx="1191600" cy="4662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64" name="Elemento grafico 8" descr=""/>
          <p:cNvPicPr/>
          <p:nvPr/>
        </p:nvPicPr>
        <p:blipFill>
          <a:blip r:embed="rId4"/>
          <a:stretch/>
        </p:blipFill>
        <p:spPr>
          <a:xfrm>
            <a:off x="6447600" y="1407600"/>
            <a:ext cx="5122440" cy="33602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65" name="Oggetto 2"/>
          <p:cNvGraphicFramePr/>
          <p:nvPr/>
        </p:nvGraphicFramePr>
        <p:xfrm>
          <a:off x="1674000" y="4044600"/>
          <a:ext cx="2229840" cy="9867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66" name="Oggetto 2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674000" y="4044600"/>
                    <a:ext cx="2229840" cy="9867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7" name=""/>
          <p:cNvSpPr/>
          <p:nvPr/>
        </p:nvSpPr>
        <p:spPr>
          <a:xfrm flipV="1">
            <a:off x="4114800" y="2286000"/>
            <a:ext cx="2971800" cy="2057400"/>
          </a:xfrm>
          <a:prstGeom prst="line">
            <a:avLst/>
          </a:prstGeom>
          <a:ln w="38160">
            <a:solidFill>
              <a:srgbClr val="78037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"/>
          <p:cNvSpPr/>
          <p:nvPr/>
        </p:nvSpPr>
        <p:spPr>
          <a:xfrm flipV="1">
            <a:off x="6172200" y="3886200"/>
            <a:ext cx="905040" cy="387000"/>
          </a:xfrm>
          <a:prstGeom prst="line">
            <a:avLst/>
          </a:prstGeom>
          <a:ln w="38160">
            <a:solidFill>
              <a:srgbClr val="77bc6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TextBox 2"/>
          <p:cNvSpPr/>
          <p:nvPr/>
        </p:nvSpPr>
        <p:spPr>
          <a:xfrm>
            <a:off x="7086600" y="1027440"/>
            <a:ext cx="114840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a23ca4"/>
                </a:solidFill>
                <a:latin typeface="Calibri"/>
                <a:ea typeface="DejaVu Sans"/>
              </a:rPr>
              <a:t>1</a:t>
            </a:r>
            <a:r>
              <a:rPr b="0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, </a:t>
            </a:r>
            <a:r>
              <a:rPr b="0" i="1" lang="it-IT" sz="2800" spc="-1" strike="noStrike">
                <a:solidFill>
                  <a:srgbClr val="00ff00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00ff00"/>
                </a:solidFill>
                <a:latin typeface="Calibri"/>
                <a:ea typeface="DejaVu Sans"/>
              </a:rPr>
              <a:t>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70" name="CasellaDiTesto 29"/>
          <p:cNvSpPr/>
          <p:nvPr/>
        </p:nvSpPr>
        <p:spPr>
          <a:xfrm>
            <a:off x="685800" y="5113800"/>
            <a:ext cx="73134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Design condition: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we size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  <a:ea typeface="DejaVu Sans"/>
              </a:rPr>
              <a:t>b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 such a way that: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271" name="Oggetto 3"/>
          <p:cNvGraphicFramePr/>
          <p:nvPr/>
        </p:nvGraphicFramePr>
        <p:xfrm>
          <a:off x="757800" y="5686920"/>
          <a:ext cx="3023640" cy="5554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272" name="Oggetto 3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757800" y="5686920"/>
                    <a:ext cx="3023640" cy="555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3" name="CasellaDiTesto 31"/>
          <p:cNvSpPr/>
          <p:nvPr/>
        </p:nvSpPr>
        <p:spPr>
          <a:xfrm>
            <a:off x="7663320" y="5715000"/>
            <a:ext cx="4222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reason will be clear later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274" name="Oggetto 18"/>
          <p:cNvGraphicFramePr/>
          <p:nvPr/>
        </p:nvGraphicFramePr>
        <p:xfrm>
          <a:off x="4488480" y="5643000"/>
          <a:ext cx="2439720" cy="568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275" name="Oggetto 18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488480" y="5643000"/>
                    <a:ext cx="2439720" cy="5688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6" name="Freccia a destra 1"/>
          <p:cNvSpPr/>
          <p:nvPr/>
        </p:nvSpPr>
        <p:spPr>
          <a:xfrm>
            <a:off x="3936600" y="5699520"/>
            <a:ext cx="490320" cy="431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29D741-7AA9-4703-BBF0-65C242D479A9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ttangolo con angoli arrotondati 4"/>
          <p:cNvSpPr/>
          <p:nvPr/>
        </p:nvSpPr>
        <p:spPr>
          <a:xfrm>
            <a:off x="2935800" y="1792800"/>
            <a:ext cx="1249200" cy="1659600"/>
          </a:xfrm>
          <a:prstGeom prst="roundRect">
            <a:avLst>
              <a:gd name="adj" fmla="val 10301"/>
            </a:avLst>
          </a:prstGeom>
          <a:solidFill>
            <a:srgbClr val="77bc65"/>
          </a:solidFill>
          <a:ln w="648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78" name="Elemento grafico 14" descr=""/>
          <p:cNvPicPr/>
          <p:nvPr/>
        </p:nvPicPr>
        <p:blipFill>
          <a:blip r:embed="rId1"/>
          <a:stretch/>
        </p:blipFill>
        <p:spPr>
          <a:xfrm>
            <a:off x="1099800" y="1295280"/>
            <a:ext cx="3894840" cy="2402280"/>
          </a:xfrm>
          <a:prstGeom prst="rect">
            <a:avLst/>
          </a:prstGeom>
          <a:ln w="0">
            <a:noFill/>
          </a:ln>
        </p:spPr>
      </p:pic>
      <p:sp>
        <p:nvSpPr>
          <p:cNvPr id="279" name="Titolo 6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Analysis of the four-transistor cell: increasing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80" name="Elemento grafico 17" descr=""/>
          <p:cNvPicPr/>
          <p:nvPr/>
        </p:nvPicPr>
        <p:blipFill>
          <a:blip r:embed="rId2"/>
          <a:stretch/>
        </p:blipFill>
        <p:spPr>
          <a:xfrm>
            <a:off x="6447600" y="1407600"/>
            <a:ext cx="5122440" cy="3360240"/>
          </a:xfrm>
          <a:prstGeom prst="rect">
            <a:avLst/>
          </a:prstGeom>
          <a:ln w="0">
            <a:noFill/>
          </a:ln>
        </p:spPr>
      </p:pic>
      <p:sp>
        <p:nvSpPr>
          <p:cNvPr id="281" name=""/>
          <p:cNvSpPr/>
          <p:nvPr/>
        </p:nvSpPr>
        <p:spPr>
          <a:xfrm flipV="1">
            <a:off x="4800600" y="2286000"/>
            <a:ext cx="2286000" cy="1600200"/>
          </a:xfrm>
          <a:prstGeom prst="line">
            <a:avLst/>
          </a:prstGeom>
          <a:ln w="38160">
            <a:solidFill>
              <a:srgbClr val="78037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"/>
          <p:cNvSpPr/>
          <p:nvPr/>
        </p:nvSpPr>
        <p:spPr>
          <a:xfrm flipV="1">
            <a:off x="5943600" y="3886200"/>
            <a:ext cx="1133640" cy="793080"/>
          </a:xfrm>
          <a:prstGeom prst="line">
            <a:avLst/>
          </a:prstGeom>
          <a:ln w="38160">
            <a:solidFill>
              <a:srgbClr val="77bc65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TextBox 3"/>
          <p:cNvSpPr/>
          <p:nvPr/>
        </p:nvSpPr>
        <p:spPr>
          <a:xfrm>
            <a:off x="7086600" y="1027440"/>
            <a:ext cx="114840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a23ca4"/>
                </a:solidFill>
                <a:latin typeface="Calibri"/>
                <a:ea typeface="DejaVu Sans"/>
              </a:rPr>
              <a:t>1</a:t>
            </a:r>
            <a:r>
              <a:rPr b="0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, </a:t>
            </a:r>
            <a:r>
              <a:rPr b="0" i="1" lang="it-IT" sz="2800" spc="-1" strike="noStrike">
                <a:solidFill>
                  <a:srgbClr val="00ff00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00ff00"/>
                </a:solidFill>
                <a:latin typeface="Calibri"/>
                <a:ea typeface="DejaVu Sans"/>
              </a:rPr>
              <a:t>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84" name="CasellaDiTesto 32"/>
          <p:cNvSpPr/>
          <p:nvPr/>
        </p:nvSpPr>
        <p:spPr>
          <a:xfrm>
            <a:off x="457200" y="3886200"/>
            <a:ext cx="4563000" cy="92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780373"/>
                </a:solidFill>
                <a:latin typeface="Calibri"/>
                <a:ea typeface="DejaVu Sans"/>
              </a:rPr>
              <a:t>As </a:t>
            </a:r>
            <a:r>
              <a:rPr b="0" i="1" lang="en-US" sz="2400" spc="-1" strike="noStrike">
                <a:solidFill>
                  <a:srgbClr val="780373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25000">
                <a:solidFill>
                  <a:srgbClr val="780373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780373"/>
                </a:solidFill>
                <a:latin typeface="Calibri"/>
                <a:ea typeface="DejaVu Sans"/>
              </a:rPr>
              <a:t> increases,</a:t>
            </a:r>
            <a:r>
              <a:rPr b="0" i="1" lang="en-US" sz="2400" spc="-1" strike="noStrike">
                <a:solidFill>
                  <a:srgbClr val="780373"/>
                </a:solidFill>
                <a:latin typeface="Calibri"/>
                <a:ea typeface="DejaVu Sans"/>
              </a:rPr>
              <a:t> I</a:t>
            </a:r>
            <a:r>
              <a:rPr b="0" i="1" lang="en-US" sz="2400" spc="-1" strike="noStrike" baseline="-25000">
                <a:solidFill>
                  <a:srgbClr val="780373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780373"/>
                </a:solidFill>
                <a:latin typeface="Calibri"/>
                <a:ea typeface="DejaVu Sans"/>
              </a:rPr>
              <a:t> decreases by the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780373"/>
                </a:solidFill>
                <a:latin typeface="Calibri"/>
                <a:ea typeface="DejaVu Sans"/>
              </a:rPr>
              <a:t>same amount, then </a:t>
            </a:r>
            <a:r>
              <a:rPr b="0" i="1" lang="en-US" sz="2400" spc="-1" strike="noStrike">
                <a:solidFill>
                  <a:srgbClr val="780373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780373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 baseline="-25000">
                <a:solidFill>
                  <a:srgbClr val="780373"/>
                </a:solidFill>
                <a:latin typeface="Calibri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780373"/>
                </a:solidFill>
                <a:latin typeface="Calibri"/>
                <a:ea typeface="DejaVu Sans"/>
              </a:rPr>
              <a:t>decreases: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5" name="Figura a mano libera: forma 1"/>
          <p:cNvSpPr/>
          <p:nvPr/>
        </p:nvSpPr>
        <p:spPr>
          <a:xfrm>
            <a:off x="7194600" y="2286000"/>
            <a:ext cx="844560" cy="114120"/>
          </a:xfrm>
          <a:custGeom>
            <a:avLst/>
            <a:gdLst/>
            <a:ahLst/>
            <a:rect l="l" t="t" r="r" b="b"/>
            <a:pathLst>
              <a:path w="846744" h="116435">
                <a:moveTo>
                  <a:pt x="0" y="0"/>
                </a:moveTo>
                <a:cubicBezTo>
                  <a:pt x="42501" y="3984"/>
                  <a:pt x="85184" y="7984"/>
                  <a:pt x="150906" y="15703"/>
                </a:cubicBezTo>
                <a:cubicBezTo>
                  <a:pt x="216627" y="23422"/>
                  <a:pt x="304853" y="34789"/>
                  <a:pt x="424956" y="52240"/>
                </a:cubicBezTo>
                <a:cubicBezTo>
                  <a:pt x="545060" y="69691"/>
                  <a:pt x="695724" y="93036"/>
                  <a:pt x="846745" y="116436"/>
                </a:cubicBezTo>
              </a:path>
            </a:pathLst>
          </a:custGeom>
          <a:noFill/>
          <a:ln cap="rnd" w="381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Figura a mano libera: forma 2"/>
          <p:cNvSpPr/>
          <p:nvPr/>
        </p:nvSpPr>
        <p:spPr>
          <a:xfrm>
            <a:off x="7220160" y="3639240"/>
            <a:ext cx="891360" cy="141120"/>
          </a:xfrm>
          <a:custGeom>
            <a:avLst/>
            <a:gdLst/>
            <a:ahLst/>
            <a:rect l="l" t="t" r="r" b="b"/>
            <a:pathLst>
              <a:path w="893531" h="210092">
                <a:moveTo>
                  <a:pt x="0" y="210093"/>
                </a:moveTo>
                <a:cubicBezTo>
                  <a:pt x="68352" y="200292"/>
                  <a:pt x="136696" y="190481"/>
                  <a:pt x="251447" y="167021"/>
                </a:cubicBezTo>
                <a:cubicBezTo>
                  <a:pt x="366198" y="143561"/>
                  <a:pt x="527351" y="106442"/>
                  <a:pt x="642101" y="76333"/>
                </a:cubicBezTo>
                <a:cubicBezTo>
                  <a:pt x="756851" y="46215"/>
                  <a:pt x="825194" y="23108"/>
                  <a:pt x="893532" y="0"/>
                </a:cubicBezTo>
              </a:path>
            </a:pathLst>
          </a:custGeom>
          <a:noFill/>
          <a:ln cap="rnd"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87" name="Oggetto 30"/>
          <p:cNvGraphicFramePr/>
          <p:nvPr/>
        </p:nvGraphicFramePr>
        <p:xfrm>
          <a:off x="536760" y="4808160"/>
          <a:ext cx="2890440" cy="1077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88" name="Oggetto 3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6760" y="4808160"/>
                    <a:ext cx="2890440" cy="107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9" name=""/>
          <p:cNvSpPr/>
          <p:nvPr/>
        </p:nvSpPr>
        <p:spPr>
          <a:xfrm rot="18900000">
            <a:off x="4428720" y="237312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"/>
          <p:cNvSpPr/>
          <p:nvPr/>
        </p:nvSpPr>
        <p:spPr>
          <a:xfrm rot="18900000">
            <a:off x="2142720" y="237312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asellaDiTesto 33"/>
          <p:cNvSpPr/>
          <p:nvPr/>
        </p:nvSpPr>
        <p:spPr>
          <a:xfrm>
            <a:off x="4271400" y="4679280"/>
            <a:ext cx="2970000" cy="16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69a2e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 increases: 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as a consequence </a:t>
            </a:r>
            <a:br>
              <a:rPr sz="2400"/>
            </a:br>
            <a:r>
              <a:rPr b="0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of </a:t>
            </a:r>
            <a:r>
              <a:rPr b="0" i="1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069a2e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 increase </a:t>
            </a:r>
            <a:br>
              <a:rPr sz="2400"/>
            </a:br>
            <a:r>
              <a:rPr b="0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while </a:t>
            </a:r>
            <a:r>
              <a:rPr b="0" i="1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8000">
                <a:solidFill>
                  <a:srgbClr val="069a2e"/>
                </a:solidFill>
                <a:latin typeface="Calibri"/>
                <a:ea typeface="DejaVu Sans"/>
              </a:rPr>
              <a:t>GS</a:t>
            </a:r>
            <a:r>
              <a:rPr b="0" lang="en-US" sz="2400" spc="-1" strike="noStrike" baseline="-8000">
                <a:solidFill>
                  <a:srgbClr val="069a2e"/>
                </a:solidFill>
                <a:latin typeface="Calibri"/>
                <a:ea typeface="DejaVu Sans"/>
              </a:rPr>
              <a:t>3</a:t>
            </a:r>
            <a:r>
              <a:rPr b="0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=</a:t>
            </a:r>
            <a:r>
              <a:rPr b="0" i="1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8000">
                <a:solidFill>
                  <a:srgbClr val="069a2e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69a2e"/>
                </a:solidFill>
                <a:latin typeface="Calibri"/>
                <a:ea typeface="DejaVu Sans"/>
              </a:rPr>
              <a:t> decrease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292" name=""/>
          <p:cNvGrpSpPr/>
          <p:nvPr/>
        </p:nvGrpSpPr>
        <p:grpSpPr>
          <a:xfrm>
            <a:off x="7397640" y="4107240"/>
            <a:ext cx="3884400" cy="2055600"/>
            <a:chOff x="7397640" y="4107240"/>
            <a:chExt cx="3884400" cy="2055600"/>
          </a:xfrm>
        </p:grpSpPr>
        <p:sp>
          <p:nvSpPr>
            <p:cNvPr id="293" name=""/>
            <p:cNvSpPr/>
            <p:nvPr/>
          </p:nvSpPr>
          <p:spPr>
            <a:xfrm>
              <a:off x="7397640" y="4107240"/>
              <a:ext cx="3884400" cy="20556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81d41a"/>
              </a:solidFill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4" name="Elemento grafico 22" descr=""/>
            <p:cNvPicPr/>
            <p:nvPr/>
          </p:nvPicPr>
          <p:blipFill>
            <a:blip r:embed="rId5"/>
            <a:stretch/>
          </p:blipFill>
          <p:spPr>
            <a:xfrm>
              <a:off x="7435080" y="4312440"/>
              <a:ext cx="3618360" cy="1850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5" name="Elemento grafico 24" descr=""/>
            <p:cNvPicPr/>
            <p:nvPr/>
          </p:nvPicPr>
          <p:blipFill>
            <a:blip r:embed="rId6"/>
            <a:stretch/>
          </p:blipFill>
          <p:spPr>
            <a:xfrm>
              <a:off x="7779240" y="4272840"/>
              <a:ext cx="2694600" cy="1733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6" name="Elemento grafico 25" descr=""/>
            <p:cNvPicPr/>
            <p:nvPr/>
          </p:nvPicPr>
          <p:blipFill>
            <a:blip r:embed="rId7"/>
            <a:stretch/>
          </p:blipFill>
          <p:spPr>
            <a:xfrm>
              <a:off x="8161200" y="4287960"/>
              <a:ext cx="2712960" cy="1733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7" name=""/>
          <p:cNvSpPr/>
          <p:nvPr/>
        </p:nvSpPr>
        <p:spPr>
          <a:xfrm>
            <a:off x="457200" y="5801040"/>
            <a:ext cx="479880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Until </a:t>
            </a:r>
            <a:r>
              <a:rPr b="0" i="1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V</a:t>
            </a:r>
            <a:r>
              <a:rPr b="0" lang="en-US" sz="2400" spc="-1" strike="noStrike" u="sng" baseline="-25000">
                <a:solidFill>
                  <a:srgbClr val="000000"/>
                </a:solidFill>
                <a:uFillTx/>
                <a:latin typeface="Calibri"/>
                <a:ea typeface="DejaVu Sans"/>
              </a:rPr>
              <a:t>2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 &lt; </a:t>
            </a:r>
            <a:r>
              <a:rPr b="0" i="1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V</a:t>
            </a:r>
            <a:r>
              <a:rPr b="0" i="1" lang="en-US" sz="2400" spc="-1" strike="noStrike" u="sng" baseline="-25000">
                <a:solidFill>
                  <a:srgbClr val="000000"/>
                </a:solidFill>
                <a:uFillTx/>
                <a:latin typeface="Calibri"/>
                <a:ea typeface="DejaVu Sans"/>
              </a:rPr>
              <a:t>t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: M2, M4 are off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B0B54FD-E371-4F0F-BE18-04E88516D36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5" dur="indefinite" restart="never" nodeType="tmRoot">
          <p:childTnLst>
            <p:seq>
              <p:cTn id="176" dur="indefinite" nodeType="mainSeq">
                <p:childTnLst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Elemento grafico 18" descr=""/>
          <p:cNvPicPr/>
          <p:nvPr/>
        </p:nvPicPr>
        <p:blipFill>
          <a:blip r:embed="rId1"/>
          <a:stretch/>
        </p:blipFill>
        <p:spPr>
          <a:xfrm>
            <a:off x="1099800" y="1295280"/>
            <a:ext cx="3894840" cy="2402280"/>
          </a:xfrm>
          <a:prstGeom prst="rect">
            <a:avLst/>
          </a:prstGeom>
          <a:ln w="0">
            <a:noFill/>
          </a:ln>
        </p:spPr>
      </p:pic>
      <p:sp>
        <p:nvSpPr>
          <p:cNvPr id="299" name="Titolo 7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Analysis of the four-transistor cell: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reaches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00" name="Elemento grafico 20" descr=""/>
          <p:cNvPicPr/>
          <p:nvPr/>
        </p:nvPicPr>
        <p:blipFill>
          <a:blip r:embed="rId2"/>
          <a:stretch/>
        </p:blipFill>
        <p:spPr>
          <a:xfrm>
            <a:off x="6447600" y="1407600"/>
            <a:ext cx="5122440" cy="3360240"/>
          </a:xfrm>
          <a:prstGeom prst="rect">
            <a:avLst/>
          </a:prstGeom>
          <a:ln w="0">
            <a:noFill/>
          </a:ln>
        </p:spPr>
      </p:pic>
      <p:sp>
        <p:nvSpPr>
          <p:cNvPr id="301" name="TextBox 4"/>
          <p:cNvSpPr/>
          <p:nvPr/>
        </p:nvSpPr>
        <p:spPr>
          <a:xfrm>
            <a:off x="7086600" y="1027440"/>
            <a:ext cx="114840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a23ca4"/>
                </a:solidFill>
                <a:latin typeface="Calibri"/>
                <a:ea typeface="DejaVu Sans"/>
              </a:rPr>
              <a:t>1</a:t>
            </a:r>
            <a:r>
              <a:rPr b="0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, </a:t>
            </a:r>
            <a:r>
              <a:rPr b="0" i="1" lang="it-IT" sz="2800" spc="-1" strike="noStrike">
                <a:solidFill>
                  <a:srgbClr val="00ff00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00ff00"/>
                </a:solidFill>
                <a:latin typeface="Calibri"/>
                <a:ea typeface="DejaVu Sans"/>
              </a:rPr>
              <a:t>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02" name=""/>
          <p:cNvSpPr/>
          <p:nvPr/>
        </p:nvSpPr>
        <p:spPr>
          <a:xfrm rot="18900000">
            <a:off x="4428720" y="237348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"/>
          <p:cNvSpPr/>
          <p:nvPr/>
        </p:nvSpPr>
        <p:spPr>
          <a:xfrm rot="18900000">
            <a:off x="2142720" y="237348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"/>
          <p:cNvSpPr/>
          <p:nvPr/>
        </p:nvSpPr>
        <p:spPr>
          <a:xfrm>
            <a:off x="853200" y="4115880"/>
            <a:ext cx="463248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For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M2 and M4 are still off.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Then (M1 and M3 have the same VGS):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05" name="Oggetto 22"/>
          <p:cNvGraphicFramePr/>
          <p:nvPr/>
        </p:nvGraphicFramePr>
        <p:xfrm>
          <a:off x="1474920" y="5415120"/>
          <a:ext cx="1248840" cy="591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06" name="Oggetto 2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74920" y="5415120"/>
                    <a:ext cx="1248840" cy="591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07" name="Oggetto 29"/>
          <p:cNvGraphicFramePr/>
          <p:nvPr/>
        </p:nvGraphicFramePr>
        <p:xfrm>
          <a:off x="3090600" y="5397120"/>
          <a:ext cx="1314000" cy="5914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08" name="Oggetto 29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090600" y="5397120"/>
                    <a:ext cx="1314000" cy="591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9" name="CasellaDiTesto 35"/>
          <p:cNvSpPr/>
          <p:nvPr/>
        </p:nvSpPr>
        <p:spPr>
          <a:xfrm>
            <a:off x="6172200" y="4787280"/>
            <a:ext cx="5559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Hypothesis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If M3 is now in saturation: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7"/>
          <a:stretch/>
        </p:blipFill>
        <p:spPr>
          <a:xfrm>
            <a:off x="7194600" y="2286000"/>
            <a:ext cx="2176200" cy="1523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11" name="Oggetto 9"/>
          <p:cNvGraphicFramePr/>
          <p:nvPr/>
        </p:nvGraphicFramePr>
        <p:xfrm>
          <a:off x="9179280" y="3981960"/>
          <a:ext cx="877320" cy="4791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12" name="Oggetto 9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9179280" y="3981960"/>
                    <a:ext cx="877320" cy="4791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13" name="Oggetto 37"/>
          <p:cNvGraphicFramePr/>
          <p:nvPr/>
        </p:nvGraphicFramePr>
        <p:xfrm>
          <a:off x="7543800" y="3980880"/>
          <a:ext cx="912600" cy="49860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14" name="Oggetto 37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7543800" y="3980880"/>
                    <a:ext cx="912600" cy="498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15" name="Connettore diritto 1"/>
          <p:cNvSpPr/>
          <p:nvPr/>
        </p:nvSpPr>
        <p:spPr>
          <a:xfrm>
            <a:off x="7150680" y="3980880"/>
            <a:ext cx="1651320" cy="360"/>
          </a:xfrm>
          <a:prstGeom prst="line">
            <a:avLst/>
          </a:prstGeom>
          <a:ln w="28440">
            <a:solidFill>
              <a:srgbClr val="ff0000"/>
            </a:solidFill>
            <a:miter/>
            <a:headEnd len="lg" type="arrow" w="lg"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onnettore diritto 2"/>
          <p:cNvSpPr/>
          <p:nvPr/>
        </p:nvSpPr>
        <p:spPr>
          <a:xfrm>
            <a:off x="8816400" y="3981600"/>
            <a:ext cx="1651320" cy="360"/>
          </a:xfrm>
          <a:prstGeom prst="line">
            <a:avLst/>
          </a:prstGeom>
          <a:ln w="28440">
            <a:solidFill>
              <a:srgbClr val="ff0000"/>
            </a:solidFill>
            <a:miter/>
            <a:headEnd len="lg" type="arrow" w="lg"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pic>
        <p:nvPicPr>
          <p:cNvPr id="317" name="" descr=""/>
          <p:cNvPicPr/>
          <p:nvPr/>
        </p:nvPicPr>
        <p:blipFill>
          <a:blip r:embed="rId12"/>
          <a:stretch/>
        </p:blipFill>
        <p:spPr>
          <a:xfrm>
            <a:off x="6267600" y="5362920"/>
            <a:ext cx="5732640" cy="807480"/>
          </a:xfrm>
          <a:prstGeom prst="rect">
            <a:avLst/>
          </a:prstGeom>
          <a:ln w="0">
            <a:noFill/>
          </a:ln>
        </p:spPr>
      </p:pic>
      <p:sp>
        <p:nvSpPr>
          <p:cNvPr id="318" name="Figura a mano libera: forma 3"/>
          <p:cNvSpPr/>
          <p:nvPr/>
        </p:nvSpPr>
        <p:spPr>
          <a:xfrm>
            <a:off x="7194960" y="2286360"/>
            <a:ext cx="844560" cy="114120"/>
          </a:xfrm>
          <a:custGeom>
            <a:avLst/>
            <a:gdLst/>
            <a:ahLst/>
            <a:rect l="l" t="t" r="r" b="b"/>
            <a:pathLst>
              <a:path w="846744" h="116435">
                <a:moveTo>
                  <a:pt x="0" y="0"/>
                </a:moveTo>
                <a:cubicBezTo>
                  <a:pt x="42501" y="3984"/>
                  <a:pt x="85184" y="7984"/>
                  <a:pt x="150906" y="15703"/>
                </a:cubicBezTo>
                <a:cubicBezTo>
                  <a:pt x="216627" y="23422"/>
                  <a:pt x="304853" y="34789"/>
                  <a:pt x="424956" y="52240"/>
                </a:cubicBezTo>
                <a:cubicBezTo>
                  <a:pt x="545060" y="69691"/>
                  <a:pt x="695724" y="93036"/>
                  <a:pt x="846745" y="116436"/>
                </a:cubicBezTo>
              </a:path>
            </a:pathLst>
          </a:custGeom>
          <a:noFill/>
          <a:ln cap="rnd" w="38160">
            <a:solidFill>
              <a:srgbClr val="800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Figura a mano libera: forma 4"/>
          <p:cNvSpPr/>
          <p:nvPr/>
        </p:nvSpPr>
        <p:spPr>
          <a:xfrm>
            <a:off x="7220520" y="3639600"/>
            <a:ext cx="891360" cy="141120"/>
          </a:xfrm>
          <a:custGeom>
            <a:avLst/>
            <a:gdLst/>
            <a:ahLst/>
            <a:rect l="l" t="t" r="r" b="b"/>
            <a:pathLst>
              <a:path w="893531" h="210092">
                <a:moveTo>
                  <a:pt x="0" y="210093"/>
                </a:moveTo>
                <a:cubicBezTo>
                  <a:pt x="68352" y="200292"/>
                  <a:pt x="136696" y="190481"/>
                  <a:pt x="251447" y="167021"/>
                </a:cubicBezTo>
                <a:cubicBezTo>
                  <a:pt x="366198" y="143561"/>
                  <a:pt x="527351" y="106442"/>
                  <a:pt x="642101" y="76333"/>
                </a:cubicBezTo>
                <a:cubicBezTo>
                  <a:pt x="756851" y="46215"/>
                  <a:pt x="825194" y="23108"/>
                  <a:pt x="893532" y="0"/>
                </a:cubicBezTo>
              </a:path>
            </a:pathLst>
          </a:custGeom>
          <a:noFill/>
          <a:ln cap="rnd" w="38160">
            <a:solidFill>
              <a:srgbClr val="00f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"/>
          <p:cNvSpPr/>
          <p:nvPr/>
        </p:nvSpPr>
        <p:spPr>
          <a:xfrm>
            <a:off x="5486400" y="5065200"/>
            <a:ext cx="685800" cy="36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"/>
          <p:cNvSpPr/>
          <p:nvPr/>
        </p:nvSpPr>
        <p:spPr>
          <a:xfrm>
            <a:off x="795960" y="2514600"/>
            <a:ext cx="47412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158466"/>
                </a:solidFill>
                <a:latin typeface="Arial"/>
                <a:ea typeface="DejaVu Sans"/>
              </a:rPr>
              <a:t>β</a:t>
            </a:r>
            <a:r>
              <a:rPr b="1" i="1" lang="en-US" sz="2400" spc="-1" strike="noStrike" baseline="-8000">
                <a:solidFill>
                  <a:srgbClr val="158466"/>
                </a:solidFill>
                <a:latin typeface="Arial"/>
                <a:ea typeface="DejaVu Sans"/>
              </a:rPr>
              <a:t>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2" name=""/>
          <p:cNvSpPr/>
          <p:nvPr/>
        </p:nvSpPr>
        <p:spPr>
          <a:xfrm>
            <a:off x="3764880" y="2517840"/>
            <a:ext cx="49392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158466"/>
                </a:solidFill>
                <a:latin typeface="Arial"/>
                <a:ea typeface="DejaVu Sans"/>
              </a:rPr>
              <a:t>β</a:t>
            </a:r>
            <a:r>
              <a:rPr b="1" i="1" lang="en-US" sz="2400" spc="-1" strike="noStrike" baseline="-8000">
                <a:solidFill>
                  <a:srgbClr val="158466"/>
                </a:solidFill>
                <a:latin typeface="Arial"/>
                <a:ea typeface="DejaVu Sans"/>
              </a:rPr>
              <a:t>C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B5FF19-DAA0-4632-A8C5-219E7A1A2C74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5" dur="indefinite" restart="never" nodeType="tmRoot">
          <p:childTnLst>
            <p:seq>
              <p:cTn id="206" dur="indefinite" nodeType="mainSeq">
                <p:childTnLst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Elemento grafico 28" descr=""/>
          <p:cNvPicPr/>
          <p:nvPr/>
        </p:nvPicPr>
        <p:blipFill>
          <a:blip r:embed="rId1"/>
          <a:stretch/>
        </p:blipFill>
        <p:spPr>
          <a:xfrm>
            <a:off x="1099800" y="1295280"/>
            <a:ext cx="3894840" cy="2402280"/>
          </a:xfrm>
          <a:prstGeom prst="rect">
            <a:avLst/>
          </a:prstGeom>
          <a:ln w="0">
            <a:noFill/>
          </a:ln>
        </p:spPr>
      </p:pic>
      <p:sp>
        <p:nvSpPr>
          <p:cNvPr id="324" name="Titolo 8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Analysis of the four-transistor cell: M3 saturation hypothesis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25" name="Elemento grafico 29" descr=""/>
          <p:cNvPicPr/>
          <p:nvPr/>
        </p:nvPicPr>
        <p:blipFill>
          <a:blip r:embed="rId2"/>
          <a:stretch/>
        </p:blipFill>
        <p:spPr>
          <a:xfrm>
            <a:off x="6447600" y="1407600"/>
            <a:ext cx="5122440" cy="3360240"/>
          </a:xfrm>
          <a:prstGeom prst="rect">
            <a:avLst/>
          </a:prstGeom>
          <a:ln w="0">
            <a:noFill/>
          </a:ln>
        </p:spPr>
      </p:pic>
      <p:sp>
        <p:nvSpPr>
          <p:cNvPr id="326" name="TextBox 5"/>
          <p:cNvSpPr/>
          <p:nvPr/>
        </p:nvSpPr>
        <p:spPr>
          <a:xfrm>
            <a:off x="7086600" y="1027440"/>
            <a:ext cx="114840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a23ca4"/>
                </a:solidFill>
                <a:latin typeface="Calibri"/>
                <a:ea typeface="DejaVu Sans"/>
              </a:rPr>
              <a:t>1</a:t>
            </a:r>
            <a:r>
              <a:rPr b="0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, </a:t>
            </a:r>
            <a:r>
              <a:rPr b="0" i="1" lang="it-IT" sz="2800" spc="-1" strike="noStrike">
                <a:solidFill>
                  <a:srgbClr val="00ff00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00ff00"/>
                </a:solidFill>
                <a:latin typeface="Calibri"/>
                <a:ea typeface="DejaVu Sans"/>
              </a:rPr>
              <a:t>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 rot="18900000">
            <a:off x="4428720" y="237348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"/>
          <p:cNvSpPr/>
          <p:nvPr/>
        </p:nvSpPr>
        <p:spPr>
          <a:xfrm rot="18900000">
            <a:off x="2142720" y="237348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29" name="" descr=""/>
          <p:cNvPicPr/>
          <p:nvPr/>
        </p:nvPicPr>
        <p:blipFill>
          <a:blip r:embed="rId3"/>
          <a:stretch/>
        </p:blipFill>
        <p:spPr>
          <a:xfrm>
            <a:off x="7194600" y="2286000"/>
            <a:ext cx="2176200" cy="15231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30" name="Oggetto 32"/>
          <p:cNvGraphicFramePr/>
          <p:nvPr/>
        </p:nvGraphicFramePr>
        <p:xfrm>
          <a:off x="748800" y="3748320"/>
          <a:ext cx="1150200" cy="593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31" name="Oggetto 32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748800" y="3748320"/>
                    <a:ext cx="1150200" cy="5932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2" name="Oggetto 33"/>
          <p:cNvGraphicFramePr/>
          <p:nvPr/>
        </p:nvGraphicFramePr>
        <p:xfrm>
          <a:off x="767160" y="5121720"/>
          <a:ext cx="2202840" cy="59148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33" name="Oggetto 33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767160" y="5121720"/>
                    <a:ext cx="2202840" cy="591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4" name="CasellaDiTesto 24"/>
          <p:cNvSpPr/>
          <p:nvPr/>
        </p:nvSpPr>
        <p:spPr>
          <a:xfrm>
            <a:off x="685800" y="4307760"/>
            <a:ext cx="107424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Let us check whether M3 is now in saturation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(was in triode region at the beginning)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35" name="Oggetto 34"/>
          <p:cNvGraphicFramePr/>
          <p:nvPr/>
        </p:nvGraphicFramePr>
        <p:xfrm>
          <a:off x="767160" y="5578920"/>
          <a:ext cx="3488760" cy="59148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36" name="Oggetto 34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767160" y="5578920"/>
                    <a:ext cx="3488760" cy="591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7" name="Oggetto 35"/>
          <p:cNvGraphicFramePr/>
          <p:nvPr/>
        </p:nvGraphicFramePr>
        <p:xfrm>
          <a:off x="8075880" y="4953960"/>
          <a:ext cx="3126960" cy="59148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338" name="Oggetto 35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8075880" y="4953960"/>
                    <a:ext cx="3126960" cy="591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39" name="Oggetto 36"/>
          <p:cNvGraphicFramePr/>
          <p:nvPr/>
        </p:nvGraphicFramePr>
        <p:xfrm>
          <a:off x="8118360" y="5578920"/>
          <a:ext cx="2434680" cy="591480"/>
        </p:xfrm>
        <a:graphic>
          <a:graphicData uri="http://schemas.openxmlformats.org/presentationml/2006/ole">
            <p:oleObj r:id="rId12" spid="">
              <p:embed/>
              <p:pic>
                <p:nvPicPr>
                  <p:cNvPr id="340" name="Oggetto 36" descr=""/>
                  <p:cNvPicPr/>
                  <p:nvPr/>
                </p:nvPicPr>
                <p:blipFill>
                  <a:blip r:embed="rId13"/>
                  <a:stretch/>
                </p:blipFill>
                <p:spPr>
                  <a:xfrm>
                    <a:off x="8118360" y="5578920"/>
                    <a:ext cx="2434680" cy="591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1" name="CasellaDiTesto 34"/>
          <p:cNvSpPr/>
          <p:nvPr/>
        </p:nvSpPr>
        <p:spPr>
          <a:xfrm>
            <a:off x="4343400" y="5458320"/>
            <a:ext cx="3503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8000"/>
                </a:solidFill>
                <a:latin typeface="Calibri"/>
                <a:ea typeface="DejaVu Sans"/>
              </a:rPr>
              <a:t>For the design condition mentioned earlier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2" name="Rettangolo con angoli arrotondati 17"/>
          <p:cNvSpPr/>
          <p:nvPr/>
        </p:nvSpPr>
        <p:spPr>
          <a:xfrm>
            <a:off x="7986600" y="5578920"/>
            <a:ext cx="3670200" cy="5914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asellaDiTesto 36"/>
          <p:cNvSpPr/>
          <p:nvPr/>
        </p:nvSpPr>
        <p:spPr>
          <a:xfrm>
            <a:off x="10670040" y="5679000"/>
            <a:ext cx="792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2a6099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2a6099"/>
                </a:solidFill>
                <a:latin typeface="Calibri"/>
                <a:ea typeface="DejaVu Sans"/>
              </a:rPr>
              <a:t>OK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4" name="Rettangolo con angoli arrotondati 18"/>
          <p:cNvSpPr/>
          <p:nvPr/>
        </p:nvSpPr>
        <p:spPr>
          <a:xfrm>
            <a:off x="2514600" y="5578920"/>
            <a:ext cx="1827000" cy="5914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bf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45" name="" descr=""/>
          <p:cNvPicPr/>
          <p:nvPr/>
        </p:nvPicPr>
        <p:blipFill>
          <a:blip r:embed="rId14"/>
          <a:stretch/>
        </p:blipFill>
        <p:spPr>
          <a:xfrm>
            <a:off x="7194600" y="3258000"/>
            <a:ext cx="2176200" cy="364680"/>
          </a:xfrm>
          <a:prstGeom prst="rect">
            <a:avLst/>
          </a:prstGeom>
          <a:ln w="0">
            <a:noFill/>
          </a:ln>
        </p:spPr>
      </p:pic>
      <p:pic>
        <p:nvPicPr>
          <p:cNvPr id="346" name="" descr=""/>
          <p:cNvPicPr/>
          <p:nvPr/>
        </p:nvPicPr>
        <p:blipFill>
          <a:blip r:embed="rId15"/>
          <a:stretch/>
        </p:blipFill>
        <p:spPr>
          <a:xfrm>
            <a:off x="9144000" y="1991160"/>
            <a:ext cx="1788480" cy="521640"/>
          </a:xfrm>
          <a:prstGeom prst="rect">
            <a:avLst/>
          </a:prstGeom>
          <a:ln w="0">
            <a:noFill/>
          </a:ln>
        </p:spPr>
      </p:pic>
      <p:pic>
        <p:nvPicPr>
          <p:cNvPr id="347" name="" descr=""/>
          <p:cNvPicPr/>
          <p:nvPr/>
        </p:nvPicPr>
        <p:blipFill>
          <a:blip r:embed="rId16"/>
          <a:stretch/>
        </p:blipFill>
        <p:spPr>
          <a:xfrm>
            <a:off x="9411120" y="2604960"/>
            <a:ext cx="1788480" cy="521640"/>
          </a:xfrm>
          <a:prstGeom prst="rect">
            <a:avLst/>
          </a:prstGeom>
          <a:ln w="0">
            <a:noFill/>
          </a:ln>
        </p:spPr>
      </p:pic>
      <p:pic>
        <p:nvPicPr>
          <p:cNvPr id="348" name="" descr=""/>
          <p:cNvPicPr/>
          <p:nvPr/>
        </p:nvPicPr>
        <p:blipFill>
          <a:blip r:embed="rId17"/>
          <a:stretch/>
        </p:blipFill>
        <p:spPr>
          <a:xfrm>
            <a:off x="9411120" y="3200400"/>
            <a:ext cx="1788480" cy="521640"/>
          </a:xfrm>
          <a:prstGeom prst="rect">
            <a:avLst/>
          </a:prstGeom>
          <a:ln w="0">
            <a:noFill/>
          </a:ln>
        </p:spPr>
      </p:pic>
      <p:sp>
        <p:nvSpPr>
          <p:cNvPr id="349" name=""/>
          <p:cNvSpPr/>
          <p:nvPr/>
        </p:nvSpPr>
        <p:spPr>
          <a:xfrm rot="5400000">
            <a:off x="7780320" y="2821320"/>
            <a:ext cx="912600" cy="22680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6682" y="0"/>
                </a:moveTo>
                <a:lnTo>
                  <a:pt x="21600" y="10800"/>
                </a:lnTo>
                <a:lnTo>
                  <a:pt x="16682" y="21800"/>
                </a:lnTo>
                <a:lnTo>
                  <a:pt x="16682" y="15487"/>
                </a:lnTo>
                <a:lnTo>
                  <a:pt x="4000" y="15487"/>
                </a:lnTo>
                <a:lnTo>
                  <a:pt x="4000" y="6113"/>
                </a:lnTo>
                <a:lnTo>
                  <a:pt x="16682" y="6113"/>
                </a:lnTo>
                <a:lnTo>
                  <a:pt x="16682" y="0"/>
                </a:lnTo>
                <a:moveTo>
                  <a:pt x="0" y="6113"/>
                </a:moveTo>
                <a:lnTo>
                  <a:pt x="0" y="15487"/>
                </a:lnTo>
                <a:lnTo>
                  <a:pt x="1000" y="15487"/>
                </a:lnTo>
                <a:lnTo>
                  <a:pt x="1000" y="6113"/>
                </a:lnTo>
                <a:lnTo>
                  <a:pt x="0" y="6113"/>
                </a:lnTo>
                <a:moveTo>
                  <a:pt x="2000" y="6113"/>
                </a:moveTo>
                <a:lnTo>
                  <a:pt x="2000" y="15487"/>
                </a:lnTo>
                <a:lnTo>
                  <a:pt x="3000" y="15487"/>
                </a:lnTo>
                <a:lnTo>
                  <a:pt x="3000" y="6113"/>
                </a:lnTo>
                <a:lnTo>
                  <a:pt x="2000" y="6113"/>
                </a:lnTo>
                <a:close/>
              </a:path>
            </a:pathLst>
          </a:cu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"/>
          <p:cNvSpPr/>
          <p:nvPr/>
        </p:nvSpPr>
        <p:spPr>
          <a:xfrm flipV="1">
            <a:off x="7315200" y="5257800"/>
            <a:ext cx="685800" cy="228600"/>
          </a:xfrm>
          <a:prstGeom prst="line">
            <a:avLst/>
          </a:prstGeom>
          <a:ln w="76320">
            <a:solidFill>
              <a:srgbClr val="ffbf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160078-23B4-42F4-8972-B16B772BB1A4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9" dur="indefinite" restart="never" nodeType="tmRoot">
          <p:childTnLst>
            <p:seq>
              <p:cTn id="230" dur="indefinite" nodeType="mainSeq">
                <p:childTnLst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Elemento grafico 30" descr=""/>
          <p:cNvPicPr/>
          <p:nvPr/>
        </p:nvPicPr>
        <p:blipFill>
          <a:blip r:embed="rId1"/>
          <a:stretch/>
        </p:blipFill>
        <p:spPr>
          <a:xfrm>
            <a:off x="1099800" y="1295280"/>
            <a:ext cx="3894840" cy="2402280"/>
          </a:xfrm>
          <a:prstGeom prst="rect">
            <a:avLst/>
          </a:prstGeom>
          <a:ln w="0">
            <a:noFill/>
          </a:ln>
        </p:spPr>
      </p:pic>
      <p:sp>
        <p:nvSpPr>
          <p:cNvPr id="352" name="Titolo 9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Analysis of the four-transistor cell: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V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 reaches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V</a:t>
            </a:r>
            <a:r>
              <a:rPr b="0" i="1" lang="en-US" sz="28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53" name="Elemento grafico 31" descr=""/>
          <p:cNvPicPr/>
          <p:nvPr/>
        </p:nvPicPr>
        <p:blipFill>
          <a:blip r:embed="rId2"/>
          <a:stretch/>
        </p:blipFill>
        <p:spPr>
          <a:xfrm>
            <a:off x="6447600" y="1407600"/>
            <a:ext cx="5122440" cy="3360240"/>
          </a:xfrm>
          <a:prstGeom prst="rect">
            <a:avLst/>
          </a:prstGeom>
          <a:ln w="0">
            <a:noFill/>
          </a:ln>
        </p:spPr>
      </p:pic>
      <p:sp>
        <p:nvSpPr>
          <p:cNvPr id="354" name="TextBox 24"/>
          <p:cNvSpPr/>
          <p:nvPr/>
        </p:nvSpPr>
        <p:spPr>
          <a:xfrm>
            <a:off x="7086600" y="1027440"/>
            <a:ext cx="114840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a23ca4"/>
                </a:solidFill>
                <a:latin typeface="Calibri"/>
                <a:ea typeface="DejaVu Sans"/>
              </a:rPr>
              <a:t>1</a:t>
            </a:r>
            <a:r>
              <a:rPr b="0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, </a:t>
            </a:r>
            <a:r>
              <a:rPr b="0" i="1" lang="it-IT" sz="2800" spc="-1" strike="noStrike">
                <a:solidFill>
                  <a:srgbClr val="00ff00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00ff00"/>
                </a:solidFill>
                <a:latin typeface="Calibri"/>
                <a:ea typeface="DejaVu Sans"/>
              </a:rPr>
              <a:t>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 rot="18900000">
            <a:off x="4428720" y="237348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"/>
          <p:cNvSpPr/>
          <p:nvPr/>
        </p:nvSpPr>
        <p:spPr>
          <a:xfrm rot="18900000">
            <a:off x="2142720" y="237348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57" name="" descr=""/>
          <p:cNvPicPr/>
          <p:nvPr/>
        </p:nvPicPr>
        <p:blipFill>
          <a:blip r:embed="rId3"/>
          <a:stretch/>
        </p:blipFill>
        <p:spPr>
          <a:xfrm>
            <a:off x="7194600" y="2286000"/>
            <a:ext cx="2176200" cy="1523160"/>
          </a:xfrm>
          <a:prstGeom prst="rect">
            <a:avLst/>
          </a:prstGeom>
          <a:ln w="0">
            <a:noFill/>
          </a:ln>
        </p:spPr>
      </p:pic>
      <p:pic>
        <p:nvPicPr>
          <p:cNvPr id="358" name="" descr=""/>
          <p:cNvPicPr/>
          <p:nvPr/>
        </p:nvPicPr>
        <p:blipFill>
          <a:blip r:embed="rId4"/>
          <a:stretch/>
        </p:blipFill>
        <p:spPr>
          <a:xfrm>
            <a:off x="778320" y="4177080"/>
            <a:ext cx="4770360" cy="959760"/>
          </a:xfrm>
          <a:prstGeom prst="rect">
            <a:avLst/>
          </a:prstGeom>
          <a:ln w="0">
            <a:noFill/>
          </a:ln>
        </p:spPr>
      </p:pic>
      <p:pic>
        <p:nvPicPr>
          <p:cNvPr id="359" name="" descr=""/>
          <p:cNvPicPr/>
          <p:nvPr/>
        </p:nvPicPr>
        <p:blipFill>
          <a:blip r:embed="rId5"/>
          <a:stretch/>
        </p:blipFill>
        <p:spPr>
          <a:xfrm>
            <a:off x="6629400" y="5513040"/>
            <a:ext cx="4970520" cy="657360"/>
          </a:xfrm>
          <a:prstGeom prst="rect">
            <a:avLst/>
          </a:prstGeom>
          <a:ln w="0">
            <a:noFill/>
          </a:ln>
        </p:spPr>
      </p:pic>
      <p:pic>
        <p:nvPicPr>
          <p:cNvPr id="360" name="" descr=""/>
          <p:cNvPicPr/>
          <p:nvPr/>
        </p:nvPicPr>
        <p:blipFill>
          <a:blip r:embed="rId6"/>
          <a:stretch/>
        </p:blipFill>
        <p:spPr>
          <a:xfrm>
            <a:off x="9216000" y="4165920"/>
            <a:ext cx="1150200" cy="586080"/>
          </a:xfrm>
          <a:prstGeom prst="rect">
            <a:avLst/>
          </a:prstGeom>
          <a:ln w="0">
            <a:noFill/>
          </a:ln>
        </p:spPr>
      </p:pic>
      <p:sp>
        <p:nvSpPr>
          <p:cNvPr id="361" name=""/>
          <p:cNvSpPr/>
          <p:nvPr/>
        </p:nvSpPr>
        <p:spPr>
          <a:xfrm>
            <a:off x="9344520" y="1828800"/>
            <a:ext cx="360" cy="2286000"/>
          </a:xfrm>
          <a:prstGeom prst="line">
            <a:avLst/>
          </a:prstGeom>
          <a:ln cap="rnd" w="19080">
            <a:solidFill>
              <a:srgbClr val="ff00ff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1C0E5E0-EF86-4B6D-985A-37A90DFCF4EF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7" dur="indefinite" restart="never" nodeType="tmRoot">
          <p:childTnLst>
            <p:seq>
              <p:cTn id="258" dur="indefinite" nodeType="mainSeq">
                <p:childTnLst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Elemento grafico 27" descr=""/>
          <p:cNvPicPr/>
          <p:nvPr/>
        </p:nvPicPr>
        <p:blipFill>
          <a:blip r:embed="rId1"/>
          <a:stretch/>
        </p:blipFill>
        <p:spPr>
          <a:xfrm>
            <a:off x="1099800" y="1295280"/>
            <a:ext cx="3894840" cy="2402280"/>
          </a:xfrm>
          <a:prstGeom prst="rect">
            <a:avLst/>
          </a:prstGeom>
          <a:ln w="0">
            <a:noFill/>
          </a:ln>
        </p:spPr>
      </p:pic>
      <p:sp>
        <p:nvSpPr>
          <p:cNvPr id="363" name="Titolo 10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Analysis of the four-transistor cell: starting from the opposite end point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64" name="Elemento grafico 32" descr=""/>
          <p:cNvPicPr/>
          <p:nvPr/>
        </p:nvPicPr>
        <p:blipFill>
          <a:blip r:embed="rId2"/>
          <a:stretch/>
        </p:blipFill>
        <p:spPr>
          <a:xfrm>
            <a:off x="6447600" y="1407600"/>
            <a:ext cx="5122440" cy="3360240"/>
          </a:xfrm>
          <a:prstGeom prst="rect">
            <a:avLst/>
          </a:prstGeom>
          <a:ln w="0">
            <a:noFill/>
          </a:ln>
        </p:spPr>
      </p:pic>
      <p:sp>
        <p:nvSpPr>
          <p:cNvPr id="365" name="TextBox 28"/>
          <p:cNvSpPr/>
          <p:nvPr/>
        </p:nvSpPr>
        <p:spPr>
          <a:xfrm>
            <a:off x="7086600" y="1027440"/>
            <a:ext cx="114840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a23ca4"/>
                </a:solidFill>
                <a:latin typeface="Calibri"/>
                <a:ea typeface="DejaVu Sans"/>
              </a:rPr>
              <a:t>1</a:t>
            </a:r>
            <a:r>
              <a:rPr b="0" lang="it-IT" sz="2800" spc="-1" strike="noStrike">
                <a:solidFill>
                  <a:srgbClr val="a23ca4"/>
                </a:solidFill>
                <a:latin typeface="Calibri"/>
                <a:ea typeface="DejaVu Sans"/>
              </a:rPr>
              <a:t>, </a:t>
            </a:r>
            <a:r>
              <a:rPr b="0" i="1" lang="it-IT" sz="2800" spc="-1" strike="noStrike">
                <a:solidFill>
                  <a:srgbClr val="00ff00"/>
                </a:solidFill>
                <a:latin typeface="Calibri"/>
                <a:ea typeface="DejaVu Sans"/>
              </a:rPr>
              <a:t>V</a:t>
            </a:r>
            <a:r>
              <a:rPr b="0" lang="it-IT" sz="2800" spc="-1" strike="noStrike" baseline="-25000">
                <a:solidFill>
                  <a:srgbClr val="00ff00"/>
                </a:solidFill>
                <a:latin typeface="Calibri"/>
                <a:ea typeface="DejaVu Sans"/>
              </a:rPr>
              <a:t>2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66" name=""/>
          <p:cNvSpPr/>
          <p:nvPr/>
        </p:nvSpPr>
        <p:spPr>
          <a:xfrm rot="18900000">
            <a:off x="3312720" y="237348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"/>
          <p:cNvSpPr/>
          <p:nvPr/>
        </p:nvSpPr>
        <p:spPr>
          <a:xfrm rot="18900000">
            <a:off x="1026720" y="2373480"/>
            <a:ext cx="684000" cy="683640"/>
          </a:xfrm>
          <a:custGeom>
            <a:avLst/>
            <a:gdLst/>
            <a:ahLst/>
            <a:rect l="l" t="t" r="r" b="b"/>
            <a:pathLst>
              <a:path w="21611" h="21600">
                <a:moveTo>
                  <a:pt x="9465" y="0"/>
                </a:moveTo>
                <a:lnTo>
                  <a:pt x="12146" y="0"/>
                </a:lnTo>
                <a:lnTo>
                  <a:pt x="12146" y="9465"/>
                </a:lnTo>
                <a:lnTo>
                  <a:pt x="21600" y="9465"/>
                </a:lnTo>
                <a:lnTo>
                  <a:pt x="21600" y="12135"/>
                </a:lnTo>
                <a:lnTo>
                  <a:pt x="12146" y="12135"/>
                </a:lnTo>
                <a:lnTo>
                  <a:pt x="12146" y="21600"/>
                </a:lnTo>
                <a:lnTo>
                  <a:pt x="9465" y="21600"/>
                </a:lnTo>
                <a:lnTo>
                  <a:pt x="9465" y="12135"/>
                </a:lnTo>
                <a:lnTo>
                  <a:pt x="0" y="12135"/>
                </a:lnTo>
                <a:lnTo>
                  <a:pt x="0" y="9465"/>
                </a:lnTo>
                <a:lnTo>
                  <a:pt x="9465" y="9465"/>
                </a:lnTo>
                <a:lnTo>
                  <a:pt x="946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68" name="" descr=""/>
          <p:cNvPicPr/>
          <p:nvPr/>
        </p:nvPicPr>
        <p:blipFill>
          <a:blip r:embed="rId3"/>
          <a:stretch/>
        </p:blipFill>
        <p:spPr>
          <a:xfrm flipH="1">
            <a:off x="8240400" y="2286000"/>
            <a:ext cx="2176200" cy="1523160"/>
          </a:xfrm>
          <a:prstGeom prst="rect">
            <a:avLst/>
          </a:prstGeom>
          <a:ln w="0">
            <a:noFill/>
          </a:ln>
        </p:spPr>
      </p:pic>
      <p:pic>
        <p:nvPicPr>
          <p:cNvPr id="369" name="" descr=""/>
          <p:cNvPicPr/>
          <p:nvPr/>
        </p:nvPicPr>
        <p:blipFill>
          <a:blip r:embed="rId4"/>
          <a:stretch/>
        </p:blipFill>
        <p:spPr>
          <a:xfrm>
            <a:off x="9216000" y="4165920"/>
            <a:ext cx="1150200" cy="586080"/>
          </a:xfrm>
          <a:prstGeom prst="rect">
            <a:avLst/>
          </a:prstGeom>
          <a:ln w="0">
            <a:noFill/>
          </a:ln>
        </p:spPr>
      </p:pic>
      <p:sp>
        <p:nvSpPr>
          <p:cNvPr id="370" name=""/>
          <p:cNvSpPr/>
          <p:nvPr/>
        </p:nvSpPr>
        <p:spPr>
          <a:xfrm>
            <a:off x="9344520" y="1828800"/>
            <a:ext cx="360" cy="2286000"/>
          </a:xfrm>
          <a:prstGeom prst="line">
            <a:avLst/>
          </a:prstGeom>
          <a:ln cap="rnd" w="19080">
            <a:solidFill>
              <a:srgbClr val="ff00ff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asellaDiTesto 25"/>
          <p:cNvSpPr/>
          <p:nvPr/>
        </p:nvSpPr>
        <p:spPr>
          <a:xfrm>
            <a:off x="685800" y="4822200"/>
            <a:ext cx="10285200" cy="92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Repeating the same procedure but starting from the rightmost point (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 0,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), we obtain a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symmetrical behavior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(around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/2) with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interchanged.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5">
            <a:alphaModFix amt="20000"/>
          </a:blip>
          <a:stretch/>
        </p:blipFill>
        <p:spPr>
          <a:xfrm>
            <a:off x="7194600" y="2286000"/>
            <a:ext cx="2176200" cy="1523160"/>
          </a:xfrm>
          <a:prstGeom prst="rect">
            <a:avLst/>
          </a:prstGeom>
          <a:ln w="0">
            <a:noFill/>
          </a:ln>
        </p:spPr>
      </p:pic>
      <p:sp>
        <p:nvSpPr>
          <p:cNvPr id="373" name="CasellaDiTesto 37"/>
          <p:cNvSpPr/>
          <p:nvPr/>
        </p:nvSpPr>
        <p:spPr>
          <a:xfrm>
            <a:off x="685800" y="5722200"/>
            <a:ext cx="102852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Now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reaches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for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/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=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i="1" lang="en-US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74" name=""/>
          <p:cNvSpPr/>
          <p:nvPr/>
        </p:nvSpPr>
        <p:spPr>
          <a:xfrm>
            <a:off x="8264520" y="1828800"/>
            <a:ext cx="360" cy="2286000"/>
          </a:xfrm>
          <a:prstGeom prst="line">
            <a:avLst/>
          </a:prstGeom>
          <a:ln cap="rnd" w="19080">
            <a:solidFill>
              <a:srgbClr val="ff00ff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75" name="" descr=""/>
          <p:cNvPicPr/>
          <p:nvPr/>
        </p:nvPicPr>
        <p:blipFill>
          <a:blip r:embed="rId6"/>
          <a:stretch/>
        </p:blipFill>
        <p:spPr>
          <a:xfrm>
            <a:off x="7380000" y="4129920"/>
            <a:ext cx="1141200" cy="61308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ED16E3-ABE0-42DF-9F6C-02A0DB526593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9" dur="indefinite" restart="never" nodeType="tmRoot">
          <p:childTnLst>
            <p:seq>
              <p:cTn id="270" dur="indefinite" nodeType="mainSeq">
                <p:childTnLst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olo 11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Analysis of the four-transistor cell: combining the two behaviours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377" name="" descr=""/>
          <p:cNvPicPr/>
          <p:nvPr/>
        </p:nvPicPr>
        <p:blipFill>
          <a:blip r:embed="rId1"/>
          <a:stretch/>
        </p:blipFill>
        <p:spPr>
          <a:xfrm>
            <a:off x="3610800" y="4766400"/>
            <a:ext cx="1150200" cy="586080"/>
          </a:xfrm>
          <a:prstGeom prst="rect">
            <a:avLst/>
          </a:prstGeom>
          <a:ln w="0">
            <a:noFill/>
          </a:ln>
        </p:spPr>
      </p:pic>
      <p:pic>
        <p:nvPicPr>
          <p:cNvPr id="378" name="" descr=""/>
          <p:cNvPicPr/>
          <p:nvPr/>
        </p:nvPicPr>
        <p:blipFill>
          <a:blip r:embed="rId2"/>
          <a:stretch/>
        </p:blipFill>
        <p:spPr>
          <a:xfrm>
            <a:off x="1684800" y="4766400"/>
            <a:ext cx="1141200" cy="613080"/>
          </a:xfrm>
          <a:prstGeom prst="rect">
            <a:avLst/>
          </a:prstGeom>
          <a:ln w="0">
            <a:noFill/>
          </a:ln>
        </p:spPr>
      </p:pic>
      <p:pic>
        <p:nvPicPr>
          <p:cNvPr id="379" name="Elemento grafico 33" descr=""/>
          <p:cNvPicPr/>
          <p:nvPr/>
        </p:nvPicPr>
        <p:blipFill>
          <a:blip r:embed="rId3"/>
          <a:stretch/>
        </p:blipFill>
        <p:spPr>
          <a:xfrm>
            <a:off x="432720" y="1673280"/>
            <a:ext cx="5966280" cy="3913560"/>
          </a:xfrm>
          <a:prstGeom prst="rect">
            <a:avLst/>
          </a:prstGeom>
          <a:ln w="0">
            <a:noFill/>
          </a:ln>
        </p:spPr>
      </p:pic>
      <p:sp>
        <p:nvSpPr>
          <p:cNvPr id="380" name="Rettangolo con angoli arrotondati 19"/>
          <p:cNvSpPr/>
          <p:nvPr/>
        </p:nvSpPr>
        <p:spPr>
          <a:xfrm>
            <a:off x="3683160" y="3007800"/>
            <a:ext cx="310680" cy="3693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Rettangolo con angoli arrotondati 20"/>
          <p:cNvSpPr/>
          <p:nvPr/>
        </p:nvSpPr>
        <p:spPr>
          <a:xfrm>
            <a:off x="2353320" y="3007800"/>
            <a:ext cx="310680" cy="3693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asellaDiTesto 38"/>
          <p:cNvSpPr/>
          <p:nvPr/>
        </p:nvSpPr>
        <p:spPr>
          <a:xfrm>
            <a:off x="6834600" y="1808280"/>
            <a:ext cx="47988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 this </a:t>
            </a:r>
            <a:r>
              <a:rPr b="1" lang="en-US" sz="2400" spc="-1" strike="noStrike">
                <a:solidFill>
                  <a:srgbClr val="ff00ff"/>
                </a:solidFill>
                <a:latin typeface="Calibri"/>
                <a:ea typeface="DejaVu Sans"/>
              </a:rPr>
              <a:t>region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there are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two possible stable states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depending on which extreme we started from: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3" name="Parentesi graffa aperta 1"/>
          <p:cNvSpPr/>
          <p:nvPr/>
        </p:nvSpPr>
        <p:spPr>
          <a:xfrm rot="5400000">
            <a:off x="3098520" y="1098000"/>
            <a:ext cx="192600" cy="1356840"/>
          </a:xfrm>
          <a:prstGeom prst="leftBrace">
            <a:avLst>
              <a:gd name="adj1" fmla="val 36594"/>
              <a:gd name="adj2" fmla="val 50000"/>
            </a:avLst>
          </a:prstGeom>
          <a:noFill/>
          <a:ln w="29160">
            <a:solidFill>
              <a:srgbClr val="ff00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asellaDiTesto 39"/>
          <p:cNvSpPr/>
          <p:nvPr/>
        </p:nvSpPr>
        <p:spPr>
          <a:xfrm>
            <a:off x="6789960" y="3344400"/>
            <a:ext cx="4542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This means that there is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hysteresis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5" name="CasellaDiTesto 40"/>
          <p:cNvSpPr/>
          <p:nvPr/>
        </p:nvSpPr>
        <p:spPr>
          <a:xfrm>
            <a:off x="6862680" y="4235400"/>
            <a:ext cx="499932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Now, we investigate what happens when the lower voltage hits the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ff0000"/>
                </a:solidFill>
                <a:latin typeface="Calibri"/>
                <a:ea typeface="DejaVu Sans"/>
              </a:rPr>
              <a:t>t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line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6A377B6-242F-4A86-AA70-50BDA6C983A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1" dur="indefinite" restart="never" nodeType="tmRoot">
          <p:childTnLst>
            <p:seq>
              <p:cTn id="292" dur="indefinite" nodeType="mainSeq">
                <p:childTnLst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Elemento grafico 4" descr=""/>
          <p:cNvPicPr/>
          <p:nvPr/>
        </p:nvPicPr>
        <p:blipFill>
          <a:blip r:embed="rId1"/>
          <a:stretch/>
        </p:blipFill>
        <p:spPr>
          <a:xfrm>
            <a:off x="672840" y="1103400"/>
            <a:ext cx="3287880" cy="2027520"/>
          </a:xfrm>
          <a:prstGeom prst="rect">
            <a:avLst/>
          </a:prstGeom>
          <a:ln w="0">
            <a:noFill/>
          </a:ln>
        </p:spPr>
      </p:pic>
      <p:sp>
        <p:nvSpPr>
          <p:cNvPr id="387" name="CasellaDiTesto 7"/>
          <p:cNvSpPr/>
          <p:nvPr/>
        </p:nvSpPr>
        <p:spPr>
          <a:xfrm>
            <a:off x="4787640" y="1260000"/>
            <a:ext cx="6915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M2 and M4 turn on (while M1 and M3 are still on)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8" name="CasellaDiTesto 8"/>
          <p:cNvSpPr/>
          <p:nvPr/>
        </p:nvSpPr>
        <p:spPr>
          <a:xfrm>
            <a:off x="4764240" y="1761120"/>
            <a:ext cx="3396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Let us focus on M2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89" name="CasellaDiTesto 9"/>
          <p:cNvSpPr/>
          <p:nvPr/>
        </p:nvSpPr>
        <p:spPr>
          <a:xfrm>
            <a:off x="5166720" y="2345760"/>
            <a:ext cx="7001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1.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As M2 turns on, it start stealing current from M1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0" name="CasellaDiTesto 10"/>
          <p:cNvSpPr/>
          <p:nvPr/>
        </p:nvSpPr>
        <p:spPr>
          <a:xfrm>
            <a:off x="5166720" y="3909240"/>
            <a:ext cx="661716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3.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GS3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=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then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D3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reduces, increasing the current that flows into M4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91" name="Oggetto 6"/>
          <p:cNvGraphicFramePr/>
          <p:nvPr/>
        </p:nvGraphicFramePr>
        <p:xfrm>
          <a:off x="7547760" y="2839680"/>
          <a:ext cx="3033000" cy="10774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92" name="Oggetto 6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547760" y="2839680"/>
                    <a:ext cx="3033000" cy="107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3" name="CasellaDiTesto 12"/>
          <p:cNvSpPr/>
          <p:nvPr/>
        </p:nvSpPr>
        <p:spPr>
          <a:xfrm>
            <a:off x="5176440" y="3129120"/>
            <a:ext cx="212904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2.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decreases: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394" name="Oggetto 11"/>
          <p:cNvGraphicFramePr/>
          <p:nvPr/>
        </p:nvGraphicFramePr>
        <p:xfrm>
          <a:off x="7515360" y="4679640"/>
          <a:ext cx="3145680" cy="10774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95" name="Oggetto 11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7515360" y="4679640"/>
                    <a:ext cx="3145680" cy="107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6" name="CasellaDiTesto 14"/>
          <p:cNvSpPr/>
          <p:nvPr/>
        </p:nvSpPr>
        <p:spPr>
          <a:xfrm>
            <a:off x="5166360" y="4979880"/>
            <a:ext cx="20466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4.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increases: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97" name="CasellaDiTesto 15"/>
          <p:cNvSpPr/>
          <p:nvPr/>
        </p:nvSpPr>
        <p:spPr>
          <a:xfrm>
            <a:off x="5166720" y="5697720"/>
            <a:ext cx="661716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5.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GS2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=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then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D2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increases further </a:t>
            </a:r>
            <a:endParaRPr b="0" lang="en-US" sz="2400" spc="-1" strike="noStrike">
              <a:latin typeface="Arial"/>
            </a:endParaRPr>
          </a:p>
        </p:txBody>
      </p:sp>
      <p:grpSp>
        <p:nvGrpSpPr>
          <p:cNvPr id="398" name="Gruppo 25"/>
          <p:cNvGrpSpPr/>
          <p:nvPr/>
        </p:nvGrpSpPr>
        <p:grpSpPr>
          <a:xfrm>
            <a:off x="4907880" y="2502000"/>
            <a:ext cx="265320" cy="3429360"/>
            <a:chOff x="4907880" y="2502000"/>
            <a:chExt cx="265320" cy="3429360"/>
          </a:xfrm>
        </p:grpSpPr>
        <p:sp>
          <p:nvSpPr>
            <p:cNvPr id="399" name="Connettore diritto 18"/>
            <p:cNvSpPr/>
            <p:nvPr/>
          </p:nvSpPr>
          <p:spPr>
            <a:xfrm flipH="1">
              <a:off x="4912560" y="5931000"/>
              <a:ext cx="170280" cy="36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" name="Connettore diritto 20"/>
            <p:cNvSpPr/>
            <p:nvPr/>
          </p:nvSpPr>
          <p:spPr>
            <a:xfrm flipH="1">
              <a:off x="4913640" y="2502000"/>
              <a:ext cx="10080" cy="342900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" name="Connettore diritto 23"/>
            <p:cNvSpPr/>
            <p:nvPr/>
          </p:nvSpPr>
          <p:spPr>
            <a:xfrm flipH="1">
              <a:off x="4907880" y="2507400"/>
              <a:ext cx="265320" cy="504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headEnd len="lg" type="arrow" w="lg"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402" name="Elemento grafico 26" descr=""/>
          <p:cNvPicPr/>
          <p:nvPr/>
        </p:nvPicPr>
        <p:blipFill>
          <a:blip r:embed="rId6"/>
          <a:stretch/>
        </p:blipFill>
        <p:spPr>
          <a:xfrm>
            <a:off x="33840" y="3287880"/>
            <a:ext cx="4509720" cy="2967840"/>
          </a:xfrm>
          <a:prstGeom prst="rect">
            <a:avLst/>
          </a:prstGeom>
          <a:ln w="0">
            <a:noFill/>
          </a:ln>
        </p:spPr>
      </p:pic>
      <p:sp>
        <p:nvSpPr>
          <p:cNvPr id="403" name="Rettangolo con angoli arrotondati 5"/>
          <p:cNvSpPr/>
          <p:nvPr/>
        </p:nvSpPr>
        <p:spPr>
          <a:xfrm>
            <a:off x="4807080" y="2237760"/>
            <a:ext cx="6976800" cy="3963960"/>
          </a:xfrm>
          <a:prstGeom prst="roundRect">
            <a:avLst>
              <a:gd name="adj" fmla="val 7109"/>
            </a:avLst>
          </a:prstGeom>
          <a:noFill/>
          <a:ln w="57240">
            <a:solidFill>
              <a:srgbClr val="ffd428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asellaDiTesto 16"/>
          <p:cNvSpPr/>
          <p:nvPr/>
        </p:nvSpPr>
        <p:spPr>
          <a:xfrm>
            <a:off x="8384400" y="1767600"/>
            <a:ext cx="3482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d428"/>
                </a:solidFill>
                <a:latin typeface="Arial"/>
                <a:ea typeface="DejaVu Sans"/>
              </a:rPr>
              <a:t>Positive feedback loop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05" name="Titolo 12"/>
          <p:cNvSpPr/>
          <p:nvPr/>
        </p:nvSpPr>
        <p:spPr>
          <a:xfrm>
            <a:off x="838800" y="36576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Analysis of the four-transistor cell: </a:t>
            </a:r>
            <a:br>
              <a:rPr sz="2800"/>
            </a:b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phenomena that happen when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V</a:t>
            </a:r>
            <a:r>
              <a:rPr b="0" i="1" lang="en-US" sz="2800" spc="-1" strike="noStrike" baseline="-25000">
                <a:solidFill>
                  <a:srgbClr val="000000"/>
                </a:solidFill>
                <a:latin typeface="Calibri"/>
                <a:ea typeface="Noto Sans CJK SC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 overcome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V</a:t>
            </a:r>
            <a:r>
              <a:rPr b="0" i="1" lang="en-US" sz="2800" spc="-1" strike="noStrike" baseline="-25000">
                <a:solidFill>
                  <a:srgbClr val="000000"/>
                </a:solidFill>
                <a:latin typeface="Calibri"/>
                <a:ea typeface="Noto Sans CJK SC"/>
              </a:rPr>
              <a:t>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06" name="Rettangolo con angoli arrotondati 9"/>
          <p:cNvSpPr/>
          <p:nvPr/>
        </p:nvSpPr>
        <p:spPr>
          <a:xfrm>
            <a:off x="2466720" y="4272840"/>
            <a:ext cx="310680" cy="36936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1C91EB8-B846-4A87-A6ED-178844233FAC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9" dur="indefinite" restart="never" nodeType="tmRoot">
          <p:childTnLst>
            <p:seq>
              <p:cTn id="310" dur="indefinite" nodeType="mainSeq">
                <p:childTnLst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ttangolo con angoli arrotondati 6"/>
          <p:cNvSpPr/>
          <p:nvPr/>
        </p:nvSpPr>
        <p:spPr>
          <a:xfrm>
            <a:off x="697320" y="1521360"/>
            <a:ext cx="1415160" cy="1175040"/>
          </a:xfrm>
          <a:prstGeom prst="roundRect">
            <a:avLst>
              <a:gd name="adj" fmla="val 16667"/>
            </a:avLst>
          </a:prstGeom>
          <a:solidFill>
            <a:srgbClr val="81d41a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08" name="Elemento grafico 4" descr=""/>
          <p:cNvPicPr/>
          <p:nvPr/>
        </p:nvPicPr>
        <p:blipFill>
          <a:blip r:embed="rId1"/>
          <a:stretch/>
        </p:blipFill>
        <p:spPr>
          <a:xfrm>
            <a:off x="838080" y="997560"/>
            <a:ext cx="2977560" cy="1836000"/>
          </a:xfrm>
          <a:prstGeom prst="rect">
            <a:avLst/>
          </a:prstGeom>
          <a:ln w="0">
            <a:noFill/>
          </a:ln>
        </p:spPr>
      </p:pic>
      <p:sp>
        <p:nvSpPr>
          <p:cNvPr id="409" name="Freccia a destra 7"/>
          <p:cNvSpPr/>
          <p:nvPr/>
        </p:nvSpPr>
        <p:spPr>
          <a:xfrm rot="5400000">
            <a:off x="1435680" y="3595320"/>
            <a:ext cx="455040" cy="580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1d41a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asellaDiTesto 8"/>
          <p:cNvSpPr/>
          <p:nvPr/>
        </p:nvSpPr>
        <p:spPr>
          <a:xfrm>
            <a:off x="685800" y="2835720"/>
            <a:ext cx="3427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Each half circuit is equivalent to an amplifier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411" name="Elemento grafico 10" descr=""/>
          <p:cNvPicPr/>
          <p:nvPr/>
        </p:nvPicPr>
        <p:blipFill>
          <a:blip r:embed="rId2"/>
          <a:stretch/>
        </p:blipFill>
        <p:spPr>
          <a:xfrm>
            <a:off x="4437720" y="1697400"/>
            <a:ext cx="2520360" cy="1116000"/>
          </a:xfrm>
          <a:prstGeom prst="rect">
            <a:avLst/>
          </a:prstGeom>
          <a:ln w="0">
            <a:noFill/>
          </a:ln>
        </p:spPr>
      </p:pic>
      <p:sp>
        <p:nvSpPr>
          <p:cNvPr id="412" name="Freccia a destra 11"/>
          <p:cNvSpPr/>
          <p:nvPr/>
        </p:nvSpPr>
        <p:spPr>
          <a:xfrm>
            <a:off x="3200400" y="5029200"/>
            <a:ext cx="455040" cy="580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1d41a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Freccia a destra 12"/>
          <p:cNvSpPr/>
          <p:nvPr/>
        </p:nvSpPr>
        <p:spPr>
          <a:xfrm rot="16369200">
            <a:off x="4726080" y="3124440"/>
            <a:ext cx="455040" cy="580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1d41a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14" name="Oggetto 13"/>
          <p:cNvGraphicFramePr/>
          <p:nvPr/>
        </p:nvGraphicFramePr>
        <p:xfrm>
          <a:off x="7806600" y="1433880"/>
          <a:ext cx="4338000" cy="1077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15" name="Oggetto 1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806600" y="1433880"/>
                    <a:ext cx="4338000" cy="1077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16" name="Oggetto 13"/>
          <p:cNvGraphicFramePr/>
          <p:nvPr/>
        </p:nvGraphicFramePr>
        <p:xfrm>
          <a:off x="7803360" y="2597400"/>
          <a:ext cx="1501200" cy="964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17" name="Oggetto 13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803360" y="2597400"/>
                    <a:ext cx="1501200" cy="9648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18" name="Elemento grafico 15" descr=""/>
          <p:cNvPicPr/>
          <p:nvPr/>
        </p:nvPicPr>
        <p:blipFill>
          <a:blip r:embed="rId7"/>
          <a:stretch/>
        </p:blipFill>
        <p:spPr>
          <a:xfrm>
            <a:off x="3725640" y="4343400"/>
            <a:ext cx="3130920" cy="1877760"/>
          </a:xfrm>
          <a:prstGeom prst="rect">
            <a:avLst/>
          </a:prstGeom>
          <a:ln w="0">
            <a:noFill/>
          </a:ln>
        </p:spPr>
      </p:pic>
      <p:sp>
        <p:nvSpPr>
          <p:cNvPr id="419" name="CasellaDiTesto 16"/>
          <p:cNvSpPr/>
          <p:nvPr/>
        </p:nvSpPr>
        <p:spPr>
          <a:xfrm>
            <a:off x="3725640" y="3888000"/>
            <a:ext cx="3961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Small signal equivalent circuit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20" name="CasellaDiTesto 17"/>
          <p:cNvSpPr/>
          <p:nvPr/>
        </p:nvSpPr>
        <p:spPr>
          <a:xfrm>
            <a:off x="8195040" y="3661200"/>
            <a:ext cx="3690720" cy="12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Due to the presence of the r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's, the magnitude of A is slightly less than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421" name="Oggetto 14"/>
          <p:cNvGraphicFramePr/>
          <p:nvPr/>
        </p:nvGraphicFramePr>
        <p:xfrm>
          <a:off x="9374040" y="4958640"/>
          <a:ext cx="678960" cy="96480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422" name="Oggetto 14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9374040" y="4958640"/>
                    <a:ext cx="678960" cy="9648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423" name="Elemento grafico 9" descr=""/>
          <p:cNvPicPr/>
          <p:nvPr/>
        </p:nvPicPr>
        <p:blipFill>
          <a:blip r:embed="rId10"/>
          <a:stretch/>
        </p:blipFill>
        <p:spPr>
          <a:xfrm>
            <a:off x="815040" y="4056120"/>
            <a:ext cx="2091960" cy="2155320"/>
          </a:xfrm>
          <a:prstGeom prst="rect">
            <a:avLst/>
          </a:prstGeom>
          <a:ln w="0">
            <a:noFill/>
          </a:ln>
        </p:spPr>
      </p:pic>
      <p:sp>
        <p:nvSpPr>
          <p:cNvPr id="424" name="Titolo 1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Positive feedback loop: small-signal analysis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5C040D-DC2E-4AF3-A375-7D6E88DA2541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9" dur="indefinite" restart="never" nodeType="tmRoot">
          <p:childTnLst>
            <p:seq>
              <p:cTn id="350" dur="indefinite" nodeType="mainSeq">
                <p:childTnLst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Comparators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35" name="Elemento grafico 4" descr=""/>
          <p:cNvPicPr/>
          <p:nvPr/>
        </p:nvPicPr>
        <p:blipFill>
          <a:blip r:embed="rId1"/>
          <a:stretch/>
        </p:blipFill>
        <p:spPr>
          <a:xfrm>
            <a:off x="7266960" y="1331640"/>
            <a:ext cx="4174920" cy="2096640"/>
          </a:xfrm>
          <a:prstGeom prst="rect">
            <a:avLst/>
          </a:prstGeom>
          <a:ln w="0">
            <a:noFill/>
          </a:ln>
        </p:spPr>
      </p:pic>
      <p:pic>
        <p:nvPicPr>
          <p:cNvPr id="136" name="Elemento grafico 5" descr=""/>
          <p:cNvPicPr/>
          <p:nvPr/>
        </p:nvPicPr>
        <p:blipFill>
          <a:blip r:embed="rId2"/>
          <a:stretch/>
        </p:blipFill>
        <p:spPr>
          <a:xfrm>
            <a:off x="1047960" y="1263600"/>
            <a:ext cx="3131640" cy="1439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7" name=""/>
          <p:cNvGraphicFramePr/>
          <p:nvPr/>
        </p:nvGraphicFramePr>
        <p:xfrm>
          <a:off x="1411920" y="5206320"/>
          <a:ext cx="1726560" cy="507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411920" y="5206320"/>
                    <a:ext cx="1726560" cy="507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9" name="CasellaDiTesto 7"/>
          <p:cNvSpPr/>
          <p:nvPr/>
        </p:nvSpPr>
        <p:spPr>
          <a:xfrm>
            <a:off x="8749080" y="9831240"/>
            <a:ext cx="4013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Ideal Input/Output response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140" name="Oggetto 6"/>
          <p:cNvGraphicFramePr/>
          <p:nvPr/>
        </p:nvGraphicFramePr>
        <p:xfrm>
          <a:off x="7831800" y="4868640"/>
          <a:ext cx="2888640" cy="10742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41" name="Oggetto 6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831800" y="4868640"/>
                    <a:ext cx="2888640" cy="10742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2" name="CasellaDiTesto 9"/>
          <p:cNvSpPr/>
          <p:nvPr/>
        </p:nvSpPr>
        <p:spPr>
          <a:xfrm>
            <a:off x="598320" y="2823840"/>
            <a:ext cx="4059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Symbol (differential input kind)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324000" y="3617640"/>
            <a:ext cx="6257880" cy="11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Aft>
                <a:spcPts val="1009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Detect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the sign of a differential analog signal. 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Sometimes S/E input case: </a:t>
            </a:r>
            <a:br>
              <a:rPr sz="2400"/>
            </a:b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i2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is derived from an internal voltage reference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7241400" y="3617640"/>
            <a:ext cx="4429080" cy="11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Aft>
                <a:spcPts val="1009"/>
              </a:spcAft>
              <a:buClr>
                <a:srgbClr val="000000"/>
              </a:buClr>
              <a:buFont typeface="StarSymbol"/>
              <a:buAutoNum type="arabicParenR" startAt="2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Codify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the outcome in digital domain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0386815-1501-454F-89B1-918423197405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ttangolo con angoli arrotondati 6"/>
          <p:cNvSpPr/>
          <p:nvPr/>
        </p:nvSpPr>
        <p:spPr>
          <a:xfrm>
            <a:off x="838080" y="2889000"/>
            <a:ext cx="1605600" cy="12837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Rettangolo con angoli arrotondati 7"/>
          <p:cNvSpPr/>
          <p:nvPr/>
        </p:nvSpPr>
        <p:spPr>
          <a:xfrm>
            <a:off x="2960280" y="2860560"/>
            <a:ext cx="1605600" cy="1283760"/>
          </a:xfrm>
          <a:prstGeom prst="roundRect">
            <a:avLst>
              <a:gd name="adj" fmla="val 16667"/>
            </a:avLst>
          </a:prstGeom>
          <a:solidFill>
            <a:srgbClr val="81d41a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7" name="Elemento grafico 4" descr=""/>
          <p:cNvPicPr/>
          <p:nvPr/>
        </p:nvPicPr>
        <p:blipFill>
          <a:blip r:embed="rId1"/>
          <a:stretch/>
        </p:blipFill>
        <p:spPr>
          <a:xfrm>
            <a:off x="1058760" y="2185920"/>
            <a:ext cx="3286440" cy="2026800"/>
          </a:xfrm>
          <a:prstGeom prst="rect">
            <a:avLst/>
          </a:prstGeom>
          <a:ln w="0">
            <a:noFill/>
          </a:ln>
        </p:spPr>
      </p:pic>
      <p:pic>
        <p:nvPicPr>
          <p:cNvPr id="428" name="Elemento grafico 5" descr=""/>
          <p:cNvPicPr/>
          <p:nvPr/>
        </p:nvPicPr>
        <p:blipFill>
          <a:blip r:embed="rId2"/>
          <a:stretch/>
        </p:blipFill>
        <p:spPr>
          <a:xfrm>
            <a:off x="1198080" y="4503960"/>
            <a:ext cx="3007800" cy="1426680"/>
          </a:xfrm>
          <a:prstGeom prst="rect">
            <a:avLst/>
          </a:prstGeom>
          <a:ln w="0">
            <a:noFill/>
          </a:ln>
        </p:spPr>
      </p:pic>
      <p:sp>
        <p:nvSpPr>
          <p:cNvPr id="429" name="Connettore 2 9"/>
          <p:cNvSpPr/>
          <p:nvPr/>
        </p:nvSpPr>
        <p:spPr>
          <a:xfrm>
            <a:off x="1908720" y="4273200"/>
            <a:ext cx="360" cy="107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ed7d31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onnettore 2 12"/>
          <p:cNvSpPr/>
          <p:nvPr/>
        </p:nvSpPr>
        <p:spPr>
          <a:xfrm>
            <a:off x="3924360" y="4238280"/>
            <a:ext cx="360" cy="1113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48235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431" name="Oggetto 13"/>
          <p:cNvGraphicFramePr/>
          <p:nvPr/>
        </p:nvGraphicFramePr>
        <p:xfrm>
          <a:off x="5798160" y="2161440"/>
          <a:ext cx="2387160" cy="573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32" name="Oggetto 13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798160" y="2161440"/>
                    <a:ext cx="2387160" cy="573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3" name="CasellaDiTesto 14"/>
          <p:cNvSpPr/>
          <p:nvPr/>
        </p:nvSpPr>
        <p:spPr>
          <a:xfrm>
            <a:off x="1194840" y="5702040"/>
            <a:ext cx="4813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34" name="CasellaDiTesto 15"/>
          <p:cNvSpPr/>
          <p:nvPr/>
        </p:nvSpPr>
        <p:spPr>
          <a:xfrm>
            <a:off x="3682440" y="5736960"/>
            <a:ext cx="4813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435" name="Oggetto 13"/>
          <p:cNvGraphicFramePr/>
          <p:nvPr/>
        </p:nvGraphicFramePr>
        <p:xfrm>
          <a:off x="5762160" y="1096200"/>
          <a:ext cx="3848760" cy="10843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36" name="Oggetto 13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762160" y="1096200"/>
                    <a:ext cx="3848760" cy="1084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7" name="CasellaDiTesto 17"/>
          <p:cNvSpPr/>
          <p:nvPr/>
        </p:nvSpPr>
        <p:spPr>
          <a:xfrm>
            <a:off x="8601120" y="2161800"/>
            <a:ext cx="2328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Positive feedback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38" name="CasellaDiTesto 18"/>
          <p:cNvSpPr/>
          <p:nvPr/>
        </p:nvSpPr>
        <p:spPr>
          <a:xfrm>
            <a:off x="685800" y="1143000"/>
            <a:ext cx="48556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When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overcomes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all MOSFETs are on: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439" name="Oggetto 16"/>
          <p:cNvGraphicFramePr/>
          <p:nvPr/>
        </p:nvGraphicFramePr>
        <p:xfrm>
          <a:off x="5799240" y="3023640"/>
          <a:ext cx="5862240" cy="5767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440" name="Oggetto 16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799240" y="3023640"/>
                    <a:ext cx="5862240" cy="5767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1" name="Oggetto 21"/>
          <p:cNvGraphicFramePr/>
          <p:nvPr/>
        </p:nvGraphicFramePr>
        <p:xfrm>
          <a:off x="5769000" y="3584160"/>
          <a:ext cx="5922360" cy="57672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442" name="Oggetto 21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769000" y="3584160"/>
                    <a:ext cx="5922360" cy="5767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3" name="Oggetto 26"/>
          <p:cNvGraphicFramePr/>
          <p:nvPr/>
        </p:nvGraphicFramePr>
        <p:xfrm>
          <a:off x="5799240" y="4168800"/>
          <a:ext cx="4779000" cy="51912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444" name="Oggetto 26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5799240" y="4168800"/>
                    <a:ext cx="4779000" cy="519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45" name="Oggetto 27"/>
          <p:cNvGraphicFramePr/>
          <p:nvPr/>
        </p:nvGraphicFramePr>
        <p:xfrm>
          <a:off x="5769000" y="4980960"/>
          <a:ext cx="5800680" cy="115596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446" name="Oggetto 27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5769000" y="4980960"/>
                    <a:ext cx="5800680" cy="1155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47" name="Titolo 5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Positive feedback loop: small-signal analysis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09A0FB6-68B9-4A76-A83F-64EC2A600E5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1" dur="indefinite" restart="never" nodeType="tmRoot">
          <p:childTnLst>
            <p:seq>
              <p:cTn id="382" dur="indefinite" nodeType="mainSeq">
                <p:childTnLst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Elemento grafico 4" descr=""/>
          <p:cNvPicPr/>
          <p:nvPr/>
        </p:nvPicPr>
        <p:blipFill>
          <a:blip r:embed="rId1"/>
          <a:stretch/>
        </p:blipFill>
        <p:spPr>
          <a:xfrm>
            <a:off x="639000" y="1560960"/>
            <a:ext cx="3769200" cy="2324520"/>
          </a:xfrm>
          <a:prstGeom prst="rect">
            <a:avLst/>
          </a:prstGeom>
          <a:ln w="0">
            <a:noFill/>
          </a:ln>
        </p:spPr>
      </p:pic>
      <p:sp>
        <p:nvSpPr>
          <p:cNvPr id="449" name="CasellaDiTesto 5"/>
          <p:cNvSpPr/>
          <p:nvPr/>
        </p:nvSpPr>
        <p:spPr>
          <a:xfrm>
            <a:off x="4770000" y="2680200"/>
            <a:ext cx="70689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Therefore, a stable condition cannot exist if all MOSFETs are on.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450" name="Oggetto 28"/>
          <p:cNvGraphicFramePr/>
          <p:nvPr/>
        </p:nvGraphicFramePr>
        <p:xfrm>
          <a:off x="7780680" y="1540440"/>
          <a:ext cx="1331280" cy="6645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51" name="Oggetto 28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780680" y="1540440"/>
                    <a:ext cx="1331280" cy="6645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52" name="Oggetto 6"/>
          <p:cNvGraphicFramePr/>
          <p:nvPr/>
        </p:nvGraphicFramePr>
        <p:xfrm>
          <a:off x="4770000" y="1420200"/>
          <a:ext cx="1931400" cy="11314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53" name="Oggetto 6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770000" y="1420200"/>
                    <a:ext cx="1931400" cy="1131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4" name="Freccia a destra 8"/>
          <p:cNvSpPr/>
          <p:nvPr/>
        </p:nvSpPr>
        <p:spPr>
          <a:xfrm>
            <a:off x="6910560" y="1643040"/>
            <a:ext cx="660960" cy="459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d7ee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asellaDiTesto 9"/>
          <p:cNvSpPr/>
          <p:nvPr/>
        </p:nvSpPr>
        <p:spPr>
          <a:xfrm>
            <a:off x="9152280" y="1582200"/>
            <a:ext cx="2352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(DC instability)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56" name="CasellaDiTesto 10"/>
          <p:cNvSpPr/>
          <p:nvPr/>
        </p:nvSpPr>
        <p:spPr>
          <a:xfrm>
            <a:off x="1702080" y="4795560"/>
            <a:ext cx="8754840" cy="12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cannot be greater than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at same time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in a stable condition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Then, when M1 is on, M4 is off and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vice versa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457" name="Rettangolo con angoli arrotondati 11"/>
          <p:cNvSpPr/>
          <p:nvPr/>
        </p:nvSpPr>
        <p:spPr>
          <a:xfrm>
            <a:off x="1089720" y="4693680"/>
            <a:ext cx="9678960" cy="10926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asellaDiTesto 12"/>
          <p:cNvSpPr/>
          <p:nvPr/>
        </p:nvSpPr>
        <p:spPr>
          <a:xfrm>
            <a:off x="4446360" y="4163040"/>
            <a:ext cx="2981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Important condition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59" name="Titolo 13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Positive feedback loop: regeneration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95BB9B0-281D-423D-A2F7-DFDACFAD4D5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9" dur="indefinite" restart="never" nodeType="tmRoot">
          <p:childTnLst>
            <p:seq>
              <p:cTn id="410" dur="indefinite" nodeType="mainSeq">
                <p:childTnLst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2" descr=""/>
          <p:cNvPicPr/>
          <p:nvPr/>
        </p:nvPicPr>
        <p:blipFill>
          <a:blip r:embed="rId1"/>
          <a:stretch/>
        </p:blipFill>
        <p:spPr>
          <a:xfrm>
            <a:off x="5763600" y="1111320"/>
            <a:ext cx="5855760" cy="4254840"/>
          </a:xfrm>
          <a:prstGeom prst="rect">
            <a:avLst/>
          </a:prstGeom>
          <a:ln w="0">
            <a:noFill/>
          </a:ln>
        </p:spPr>
      </p:pic>
      <p:sp>
        <p:nvSpPr>
          <p:cNvPr id="461" name="CasellaDiTesto 4"/>
          <p:cNvSpPr/>
          <p:nvPr/>
        </p:nvSpPr>
        <p:spPr>
          <a:xfrm>
            <a:off x="914400" y="4558320"/>
            <a:ext cx="457056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 this case, the positive feedback is unable to cause an abrupt transition: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Hysteresis is not present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462" name="Oggetto 6"/>
          <p:cNvGraphicFramePr/>
          <p:nvPr/>
        </p:nvGraphicFramePr>
        <p:xfrm>
          <a:off x="1526400" y="3115800"/>
          <a:ext cx="2798280" cy="133128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63" name="Oggetto 6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526400" y="3115800"/>
                    <a:ext cx="2798280" cy="13312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64" name="Oggetto 7"/>
          <p:cNvGraphicFramePr/>
          <p:nvPr/>
        </p:nvGraphicFramePr>
        <p:xfrm>
          <a:off x="1650960" y="1297080"/>
          <a:ext cx="1931400" cy="11314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465" name="Oggetto 7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1650960" y="1297080"/>
                    <a:ext cx="1931400" cy="1131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6" name="Freccia a destra 8"/>
          <p:cNvSpPr/>
          <p:nvPr/>
        </p:nvSpPr>
        <p:spPr>
          <a:xfrm rot="5400000">
            <a:off x="2109240" y="2554200"/>
            <a:ext cx="660960" cy="459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d7ee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Titolo 16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Positive feedback loop: non-regenerative case (no hysteresis)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68" name="CasellaDiTesto 41"/>
          <p:cNvSpPr/>
          <p:nvPr/>
        </p:nvSpPr>
        <p:spPr>
          <a:xfrm>
            <a:off x="6232320" y="5438880"/>
            <a:ext cx="52671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This configuration is never used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(should be regarded as a design error)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7473F02-A9E5-4585-8D64-D881F91BA86C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Elemento grafico 15" descr=""/>
          <p:cNvPicPr/>
          <p:nvPr/>
        </p:nvPicPr>
        <p:blipFill>
          <a:blip r:embed="rId1"/>
          <a:stretch/>
        </p:blipFill>
        <p:spPr>
          <a:xfrm>
            <a:off x="210240" y="1769760"/>
            <a:ext cx="6310440" cy="3847320"/>
          </a:xfrm>
          <a:prstGeom prst="rect">
            <a:avLst/>
          </a:prstGeom>
          <a:ln w="0">
            <a:noFill/>
          </a:ln>
        </p:spPr>
      </p:pic>
      <p:pic>
        <p:nvPicPr>
          <p:cNvPr id="470" name="Elemento grafico 16" descr=""/>
          <p:cNvPicPr/>
          <p:nvPr/>
        </p:nvPicPr>
        <p:blipFill>
          <a:blip r:embed="rId2"/>
          <a:stretch/>
        </p:blipFill>
        <p:spPr>
          <a:xfrm>
            <a:off x="2466000" y="2553120"/>
            <a:ext cx="3023280" cy="2395440"/>
          </a:xfrm>
          <a:prstGeom prst="rect">
            <a:avLst/>
          </a:prstGeom>
          <a:ln w="0">
            <a:noFill/>
          </a:ln>
        </p:spPr>
      </p:pic>
      <p:sp>
        <p:nvSpPr>
          <p:cNvPr id="471" name="Connettore 2 9"/>
          <p:cNvSpPr/>
          <p:nvPr/>
        </p:nvSpPr>
        <p:spPr>
          <a:xfrm flipV="1">
            <a:off x="4021560" y="3099600"/>
            <a:ext cx="360" cy="52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b05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72" name="Connettore 2 10"/>
          <p:cNvSpPr/>
          <p:nvPr/>
        </p:nvSpPr>
        <p:spPr>
          <a:xfrm>
            <a:off x="4021560" y="3368160"/>
            <a:ext cx="360" cy="135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a23ca4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73" name="CasellaDiTesto 14"/>
          <p:cNvSpPr/>
          <p:nvPr/>
        </p:nvSpPr>
        <p:spPr>
          <a:xfrm>
            <a:off x="6760800" y="1837440"/>
            <a:ext cx="5354280" cy="348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Proceeding from the left, when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overcomes the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line, the positive feedback makes the voltage evolve autonomously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new stable solution is the one we already found proceeding back from the right: the regeneration stops when loop gain is no longer &gt; 1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74" name="CasellaDiTesto 18"/>
          <p:cNvSpPr/>
          <p:nvPr/>
        </p:nvSpPr>
        <p:spPr>
          <a:xfrm>
            <a:off x="8524440" y="3648600"/>
            <a:ext cx="3438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75" name="Titolo 14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Positive feedback loop: the “click”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D11A82-8F8A-4DE8-9102-4B03094D9780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9" dur="indefinite" restart="never" nodeType="tmRoot">
          <p:childTnLst>
            <p:seq>
              <p:cTn id="420" dur="indefinite" nodeType="mainSeq">
                <p:childTnLst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arentesi graffa aperta 7"/>
          <p:cNvSpPr/>
          <p:nvPr/>
        </p:nvSpPr>
        <p:spPr>
          <a:xfrm rot="5400000">
            <a:off x="4108680" y="958680"/>
            <a:ext cx="365040" cy="1553760"/>
          </a:xfrm>
          <a:prstGeom prst="leftBrace">
            <a:avLst>
              <a:gd name="adj1" fmla="val 16349"/>
              <a:gd name="adj2" fmla="val 50000"/>
            </a:avLst>
          </a:prstGeom>
          <a:noFill/>
          <a:ln w="2844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Parentesi graffa aperta 8"/>
          <p:cNvSpPr/>
          <p:nvPr/>
        </p:nvSpPr>
        <p:spPr>
          <a:xfrm rot="5400000">
            <a:off x="7445880" y="976320"/>
            <a:ext cx="328320" cy="1553760"/>
          </a:xfrm>
          <a:prstGeom prst="leftBrace">
            <a:avLst>
              <a:gd name="adj1" fmla="val 16349"/>
              <a:gd name="adj2" fmla="val 50000"/>
            </a:avLst>
          </a:prstGeom>
          <a:noFill/>
          <a:ln w="2844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Parentesi graffa aperta 9"/>
          <p:cNvSpPr/>
          <p:nvPr/>
        </p:nvSpPr>
        <p:spPr>
          <a:xfrm rot="5400000">
            <a:off x="5727240" y="899280"/>
            <a:ext cx="390240" cy="1699200"/>
          </a:xfrm>
          <a:prstGeom prst="leftBrace">
            <a:avLst>
              <a:gd name="adj1" fmla="val 16349"/>
              <a:gd name="adj2" fmla="val 50000"/>
            </a:avLst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79" name="CasellaDiTesto 10"/>
          <p:cNvSpPr/>
          <p:nvPr/>
        </p:nvSpPr>
        <p:spPr>
          <a:xfrm>
            <a:off x="9720" y="984240"/>
            <a:ext cx="3310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158466"/>
                </a:solidFill>
                <a:latin typeface="Calibri"/>
                <a:ea typeface="DejaVu Sans"/>
              </a:rPr>
              <a:t>Only one stable solution exists in these regions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80" name="CasellaDiTesto 11"/>
          <p:cNvSpPr/>
          <p:nvPr/>
        </p:nvSpPr>
        <p:spPr>
          <a:xfrm>
            <a:off x="8691840" y="984240"/>
            <a:ext cx="342756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Unstable solutions in this region (all devices are on)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+ 2 possible stable solutions (either M1, M3 off or M2, M4 off)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81" name="Figura a mano libera: forma 13"/>
          <p:cNvSpPr/>
          <p:nvPr/>
        </p:nvSpPr>
        <p:spPr>
          <a:xfrm>
            <a:off x="3308400" y="1189440"/>
            <a:ext cx="4309920" cy="363960"/>
          </a:xfrm>
          <a:custGeom>
            <a:avLst/>
            <a:gdLst/>
            <a:ahLst/>
            <a:rect l="l" t="t" r="r" b="b"/>
            <a:pathLst>
              <a:path w="4234389" h="366184">
                <a:moveTo>
                  <a:pt x="4234389" y="366184"/>
                </a:moveTo>
                <a:cubicBezTo>
                  <a:pt x="4231414" y="309034"/>
                  <a:pt x="4231076" y="241653"/>
                  <a:pt x="4227027" y="203200"/>
                </a:cubicBezTo>
                <a:cubicBezTo>
                  <a:pt x="4222978" y="164747"/>
                  <a:pt x="4225615" y="153811"/>
                  <a:pt x="4210093" y="135467"/>
                </a:cubicBezTo>
                <a:cubicBezTo>
                  <a:pt x="4194571" y="117123"/>
                  <a:pt x="4187515" y="105834"/>
                  <a:pt x="4133893" y="93134"/>
                </a:cubicBezTo>
                <a:cubicBezTo>
                  <a:pt x="4080271" y="80434"/>
                  <a:pt x="3971364" y="67875"/>
                  <a:pt x="3888360" y="59267"/>
                </a:cubicBezTo>
                <a:cubicBezTo>
                  <a:pt x="3805356" y="50659"/>
                  <a:pt x="3751579" y="45719"/>
                  <a:pt x="3635868" y="41486"/>
                </a:cubicBezTo>
                <a:cubicBezTo>
                  <a:pt x="3520157" y="37253"/>
                  <a:pt x="3194093" y="33867"/>
                  <a:pt x="3194093" y="33867"/>
                </a:cubicBezTo>
                <a:lnTo>
                  <a:pt x="306960" y="8467"/>
                </a:lnTo>
                <a:cubicBezTo>
                  <a:pt x="-188340" y="2823"/>
                  <a:pt x="16976" y="1411"/>
                  <a:pt x="222293" y="0"/>
                </a:cubicBezTo>
              </a:path>
            </a:pathLst>
          </a:custGeom>
          <a:noFill/>
          <a:ln w="381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onnettore diritto 15"/>
          <p:cNvSpPr/>
          <p:nvPr/>
        </p:nvSpPr>
        <p:spPr>
          <a:xfrm>
            <a:off x="4186080" y="1191600"/>
            <a:ext cx="118080" cy="300960"/>
          </a:xfrm>
          <a:custGeom>
            <a:avLst/>
            <a:gdLst/>
            <a:ahLst/>
            <a:rect l="l" t="t" r="r" b="b"/>
            <a:pathLst>
              <a:path fill="none" w="239" h="785">
                <a:moveTo>
                  <a:pt x="239" y="785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Figura a mano libera: forma 21"/>
          <p:cNvSpPr/>
          <p:nvPr/>
        </p:nvSpPr>
        <p:spPr>
          <a:xfrm>
            <a:off x="5943600" y="1335600"/>
            <a:ext cx="2778480" cy="182520"/>
          </a:xfrm>
          <a:custGeom>
            <a:avLst/>
            <a:gdLst/>
            <a:ahLst/>
            <a:rect l="l" t="t" r="r" b="b"/>
            <a:pathLst>
              <a:path w="1473471" h="922867">
                <a:moveTo>
                  <a:pt x="271" y="922867"/>
                </a:moveTo>
                <a:cubicBezTo>
                  <a:pt x="-435" y="748595"/>
                  <a:pt x="-1141" y="574323"/>
                  <a:pt x="17204" y="448734"/>
                </a:cubicBezTo>
                <a:cubicBezTo>
                  <a:pt x="35549" y="323145"/>
                  <a:pt x="49660" y="237067"/>
                  <a:pt x="110338" y="169334"/>
                </a:cubicBezTo>
                <a:cubicBezTo>
                  <a:pt x="171016" y="101601"/>
                  <a:pt x="200649" y="66323"/>
                  <a:pt x="381271" y="42334"/>
                </a:cubicBezTo>
                <a:cubicBezTo>
                  <a:pt x="561893" y="18345"/>
                  <a:pt x="1012038" y="32456"/>
                  <a:pt x="1194071" y="25400"/>
                </a:cubicBezTo>
                <a:cubicBezTo>
                  <a:pt x="1376104" y="18344"/>
                  <a:pt x="1424787" y="9172"/>
                  <a:pt x="1473471" y="0"/>
                </a:cubicBezTo>
              </a:path>
            </a:pathLst>
          </a:cu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84" name="Titolo 15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Positive feedback loop: stable characteristics and unstable solution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485" name="Elemento grafico 13" descr=""/>
          <p:cNvPicPr/>
          <p:nvPr/>
        </p:nvPicPr>
        <p:blipFill>
          <a:blip r:embed="rId1"/>
          <a:stretch/>
        </p:blipFill>
        <p:spPr>
          <a:xfrm>
            <a:off x="2539800" y="1783080"/>
            <a:ext cx="7085880" cy="4456080"/>
          </a:xfrm>
          <a:prstGeom prst="rect">
            <a:avLst/>
          </a:prstGeom>
          <a:ln w="0">
            <a:noFill/>
          </a:ln>
        </p:spPr>
      </p:pic>
      <p:pic>
        <p:nvPicPr>
          <p:cNvPr id="486" name="Elemento grafico 34" descr=""/>
          <p:cNvPicPr/>
          <p:nvPr/>
        </p:nvPicPr>
        <p:blipFill>
          <a:blip r:embed="rId2"/>
          <a:stretch/>
        </p:blipFill>
        <p:spPr>
          <a:xfrm>
            <a:off x="5073120" y="2690280"/>
            <a:ext cx="3394080" cy="2774160"/>
          </a:xfrm>
          <a:prstGeom prst="rect">
            <a:avLst/>
          </a:prstGeom>
          <a:ln w="0">
            <a:noFill/>
          </a:ln>
        </p:spPr>
      </p:pic>
      <p:sp>
        <p:nvSpPr>
          <p:cNvPr id="487" name="Connettore 2 1"/>
          <p:cNvSpPr/>
          <p:nvPr/>
        </p:nvSpPr>
        <p:spPr>
          <a:xfrm flipV="1">
            <a:off x="6819480" y="3323160"/>
            <a:ext cx="360" cy="61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b05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onnettore 2 2"/>
          <p:cNvSpPr/>
          <p:nvPr/>
        </p:nvSpPr>
        <p:spPr>
          <a:xfrm>
            <a:off x="6819480" y="3634560"/>
            <a:ext cx="360" cy="156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a23ca4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onnettore 2 3"/>
          <p:cNvSpPr/>
          <p:nvPr/>
        </p:nvSpPr>
        <p:spPr>
          <a:xfrm flipV="1">
            <a:off x="5097240" y="3323160"/>
            <a:ext cx="360" cy="61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80008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Connettore 2 4"/>
          <p:cNvSpPr/>
          <p:nvPr/>
        </p:nvSpPr>
        <p:spPr>
          <a:xfrm>
            <a:off x="5097240" y="3634560"/>
            <a:ext cx="360" cy="156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a933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"/>
          <p:cNvSpPr/>
          <p:nvPr/>
        </p:nvSpPr>
        <p:spPr>
          <a:xfrm>
            <a:off x="5851440" y="3812040"/>
            <a:ext cx="227880" cy="227880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"/>
          <p:cNvSpPr/>
          <p:nvPr/>
        </p:nvSpPr>
        <p:spPr>
          <a:xfrm rot="16200000">
            <a:off x="5212800" y="4151520"/>
            <a:ext cx="1508040" cy="13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lnTo>
                  <a:pt x="1662" y="0"/>
                </a:lnTo>
                <a:lnTo>
                  <a:pt x="1662" y="7351"/>
                </a:lnTo>
                <a:lnTo>
                  <a:pt x="19938" y="7351"/>
                </a:lnTo>
                <a:lnTo>
                  <a:pt x="19938" y="0"/>
                </a:lnTo>
                <a:lnTo>
                  <a:pt x="21600" y="10800"/>
                </a:lnTo>
                <a:lnTo>
                  <a:pt x="19938" y="21600"/>
                </a:lnTo>
                <a:lnTo>
                  <a:pt x="19938" y="14249"/>
                </a:lnTo>
                <a:lnTo>
                  <a:pt x="1662" y="14249"/>
                </a:lnTo>
                <a:lnTo>
                  <a:pt x="1662" y="21600"/>
                </a:lnTo>
                <a:close/>
              </a:path>
            </a:pathLst>
          </a:custGeom>
          <a:solidFill>
            <a:srgbClr val="2a60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3" name="Elemento grafico 35" descr=""/>
          <p:cNvPicPr/>
          <p:nvPr/>
        </p:nvPicPr>
        <p:blipFill>
          <a:blip r:embed="rId3"/>
          <a:stretch/>
        </p:blipFill>
        <p:spPr>
          <a:xfrm>
            <a:off x="108000" y="2671200"/>
            <a:ext cx="2513880" cy="1550160"/>
          </a:xfrm>
          <a:prstGeom prst="rect">
            <a:avLst/>
          </a:prstGeom>
          <a:ln w="0">
            <a:noFill/>
          </a:ln>
        </p:spPr>
      </p:pic>
      <p:sp>
        <p:nvSpPr>
          <p:cNvPr id="494" name=""/>
          <p:cNvSpPr/>
          <p:nvPr/>
        </p:nvSpPr>
        <p:spPr>
          <a:xfrm rot="16200000">
            <a:off x="5608440" y="4187520"/>
            <a:ext cx="1724400" cy="136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10800"/>
                </a:moveTo>
                <a:lnTo>
                  <a:pt x="1662" y="0"/>
                </a:lnTo>
                <a:lnTo>
                  <a:pt x="1662" y="7351"/>
                </a:lnTo>
                <a:lnTo>
                  <a:pt x="19938" y="7351"/>
                </a:lnTo>
                <a:lnTo>
                  <a:pt x="19938" y="0"/>
                </a:lnTo>
                <a:lnTo>
                  <a:pt x="21600" y="10800"/>
                </a:lnTo>
                <a:lnTo>
                  <a:pt x="19938" y="21600"/>
                </a:lnTo>
                <a:lnTo>
                  <a:pt x="19938" y="14249"/>
                </a:lnTo>
                <a:lnTo>
                  <a:pt x="1662" y="14249"/>
                </a:lnTo>
                <a:lnTo>
                  <a:pt x="1662" y="21600"/>
                </a:lnTo>
                <a:close/>
              </a:path>
            </a:pathLst>
          </a:custGeom>
          <a:solidFill>
            <a:srgbClr val="ffb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5" name=""/>
          <p:cNvSpPr/>
          <p:nvPr/>
        </p:nvSpPr>
        <p:spPr>
          <a:xfrm>
            <a:off x="6355440" y="4280040"/>
            <a:ext cx="227880" cy="227880"/>
          </a:xfrm>
          <a:prstGeom prst="ellipse">
            <a:avLst/>
          </a:prstGeom>
          <a:solidFill>
            <a:srgbClr val="ffffff"/>
          </a:solidFill>
          <a:ln w="29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"/>
          <p:cNvSpPr/>
          <p:nvPr/>
        </p:nvSpPr>
        <p:spPr>
          <a:xfrm>
            <a:off x="9891000" y="5031000"/>
            <a:ext cx="20041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ffbf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bf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bf00"/>
                </a:solidFill>
                <a:latin typeface="Calibri"/>
                <a:ea typeface="DejaVu Sans"/>
              </a:rPr>
              <a:t> &gt; </a:t>
            </a:r>
            <a:r>
              <a:rPr b="0" i="1" lang="en-US" sz="2400" spc="-1" strike="noStrike">
                <a:solidFill>
                  <a:srgbClr val="ffbf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bf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ffbf00"/>
                </a:solidFill>
                <a:latin typeface="Calibri"/>
                <a:ea typeface="DejaVu Sans"/>
              </a:rPr>
              <a:t>: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ffbf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8000">
                <a:solidFill>
                  <a:srgbClr val="ffbf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bf00"/>
                </a:solidFill>
                <a:latin typeface="Calibri"/>
                <a:ea typeface="DejaVu Sans"/>
              </a:rPr>
              <a:t> up, </a:t>
            </a:r>
            <a:r>
              <a:rPr b="0" i="1" lang="en-US" sz="2400" spc="-1" strike="noStrike">
                <a:solidFill>
                  <a:srgbClr val="ffbf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8000">
                <a:solidFill>
                  <a:srgbClr val="ffbf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ffbf00"/>
                </a:solidFill>
                <a:latin typeface="Calibri"/>
                <a:ea typeface="DejaVu Sans"/>
              </a:rPr>
              <a:t> down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97" name=""/>
          <p:cNvSpPr/>
          <p:nvPr/>
        </p:nvSpPr>
        <p:spPr>
          <a:xfrm>
            <a:off x="6436800" y="3621600"/>
            <a:ext cx="46944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ffbf00"/>
                </a:solidFill>
                <a:latin typeface="Arial"/>
                <a:ea typeface="DejaVu Sans"/>
              </a:rPr>
              <a:t>V</a:t>
            </a:r>
            <a:r>
              <a:rPr b="0" lang="en-US" sz="1800" spc="-1" strike="noStrike" baseline="-8000">
                <a:solidFill>
                  <a:srgbClr val="ffbf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8" name=""/>
          <p:cNvSpPr/>
          <p:nvPr/>
        </p:nvSpPr>
        <p:spPr>
          <a:xfrm>
            <a:off x="6113880" y="4508640"/>
            <a:ext cx="469440" cy="3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n-US" sz="1800" spc="-1" strike="noStrike">
                <a:solidFill>
                  <a:srgbClr val="ffbf00"/>
                </a:solidFill>
                <a:latin typeface="Arial"/>
                <a:ea typeface="DejaVu Sans"/>
              </a:rPr>
              <a:t>V</a:t>
            </a:r>
            <a:r>
              <a:rPr b="0" lang="en-US" sz="1800" spc="-1" strike="noStrike" baseline="-8000">
                <a:solidFill>
                  <a:srgbClr val="ffbf00"/>
                </a:solidFill>
                <a:latin typeface="Arial"/>
                <a:ea typeface="DejaVu Sans"/>
              </a:rPr>
              <a:t>1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99" name=""/>
          <p:cNvSpPr/>
          <p:nvPr/>
        </p:nvSpPr>
        <p:spPr>
          <a:xfrm>
            <a:off x="108000" y="4536000"/>
            <a:ext cx="227880" cy="227880"/>
          </a:xfrm>
          <a:prstGeom prst="ellipse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asellaDiTesto 2"/>
          <p:cNvSpPr/>
          <p:nvPr/>
        </p:nvSpPr>
        <p:spPr>
          <a:xfrm>
            <a:off x="385200" y="4338360"/>
            <a:ext cx="285336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2a6099"/>
                </a:solidFill>
                <a:latin typeface="Calibri"/>
                <a:ea typeface="DejaVu Sans"/>
              </a:rPr>
              <a:t>Suppose forced initial condition: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2a6099"/>
                </a:solidFill>
                <a:latin typeface="Calibri"/>
                <a:ea typeface="DejaVu Sans"/>
              </a:rPr>
              <a:t>½ probability to evolve to one of the two stable solutions 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01" name=""/>
          <p:cNvSpPr/>
          <p:nvPr/>
        </p:nvSpPr>
        <p:spPr>
          <a:xfrm>
            <a:off x="9775440" y="4388040"/>
            <a:ext cx="227880" cy="227880"/>
          </a:xfrm>
          <a:prstGeom prst="ellipse">
            <a:avLst/>
          </a:prstGeom>
          <a:solidFill>
            <a:srgbClr val="ffffff"/>
          </a:solidFill>
          <a:ln w="2916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CasellaDiTesto 3"/>
          <p:cNvSpPr/>
          <p:nvPr/>
        </p:nvSpPr>
        <p:spPr>
          <a:xfrm>
            <a:off x="10006920" y="4229640"/>
            <a:ext cx="2167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bf00"/>
                </a:solidFill>
                <a:latin typeface="Calibri"/>
                <a:ea typeface="DejaVu Sans"/>
              </a:rPr>
              <a:t>Most probable evolution?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23A14E-7EB9-49FD-830D-91ECE9BF4079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9" dur="indefinite" restart="never" nodeType="tmRoot">
          <p:childTnLst>
            <p:seq>
              <p:cTn id="430" dur="indefinite" nodeType="mainSeq">
                <p:childTnLst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ftr" idx="13"/>
          </p:nvPr>
        </p:nvSpPr>
        <p:spPr>
          <a:xfrm>
            <a:off x="4038480" y="6350040"/>
            <a:ext cx="5687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20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P. Bruschi – Design of Mixed Signal Circuits</a:t>
            </a:r>
            <a:endParaRPr b="0" lang="en-US" sz="2000" spc="-1" strike="noStrike">
              <a:latin typeface="Times New Roman"/>
            </a:endParaRPr>
          </a:p>
        </p:txBody>
      </p:sp>
      <p:pic>
        <p:nvPicPr>
          <p:cNvPr id="504" name="Elemento grafico 7" descr=""/>
          <p:cNvPicPr/>
          <p:nvPr/>
        </p:nvPicPr>
        <p:blipFill>
          <a:blip r:embed="rId1"/>
          <a:stretch/>
        </p:blipFill>
        <p:spPr>
          <a:xfrm>
            <a:off x="1598760" y="3079440"/>
            <a:ext cx="2845800" cy="2750400"/>
          </a:xfrm>
          <a:prstGeom prst="rect">
            <a:avLst/>
          </a:prstGeom>
          <a:ln w="0">
            <a:noFill/>
          </a:ln>
        </p:spPr>
      </p:pic>
      <p:pic>
        <p:nvPicPr>
          <p:cNvPr id="505" name="Elemento grafico 10" descr=""/>
          <p:cNvPicPr/>
          <p:nvPr/>
        </p:nvPicPr>
        <p:blipFill>
          <a:blip r:embed="rId2"/>
          <a:stretch/>
        </p:blipFill>
        <p:spPr>
          <a:xfrm>
            <a:off x="358200" y="1587600"/>
            <a:ext cx="5293800" cy="798120"/>
          </a:xfrm>
          <a:prstGeom prst="rect">
            <a:avLst/>
          </a:prstGeom>
          <a:ln w="0">
            <a:noFill/>
          </a:ln>
        </p:spPr>
      </p:pic>
      <p:pic>
        <p:nvPicPr>
          <p:cNvPr id="506" name="Elemento grafico 11" descr=""/>
          <p:cNvPicPr/>
          <p:nvPr/>
        </p:nvPicPr>
        <p:blipFill>
          <a:blip r:embed="rId3"/>
          <a:stretch/>
        </p:blipFill>
        <p:spPr>
          <a:xfrm>
            <a:off x="362880" y="2359800"/>
            <a:ext cx="5331960" cy="3236400"/>
          </a:xfrm>
          <a:prstGeom prst="rect">
            <a:avLst/>
          </a:prstGeom>
          <a:ln w="0">
            <a:noFill/>
          </a:ln>
        </p:spPr>
      </p:pic>
      <p:pic>
        <p:nvPicPr>
          <p:cNvPr id="507" name="Elemento grafico 12" descr=""/>
          <p:cNvPicPr/>
          <p:nvPr/>
        </p:nvPicPr>
        <p:blipFill>
          <a:blip r:embed="rId4"/>
          <a:stretch/>
        </p:blipFill>
        <p:spPr>
          <a:xfrm>
            <a:off x="5212080" y="2881440"/>
            <a:ext cx="693000" cy="388440"/>
          </a:xfrm>
          <a:prstGeom prst="rect">
            <a:avLst/>
          </a:prstGeom>
          <a:ln w="0">
            <a:noFill/>
          </a:ln>
        </p:spPr>
      </p:pic>
      <p:sp>
        <p:nvSpPr>
          <p:cNvPr id="508" name="CasellaDiTesto 13"/>
          <p:cNvSpPr/>
          <p:nvPr/>
        </p:nvSpPr>
        <p:spPr>
          <a:xfrm>
            <a:off x="6062400" y="1204560"/>
            <a:ext cx="5865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We start with a p-version of the hysteresis cell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09" name="CasellaDiTesto 14"/>
          <p:cNvSpPr/>
          <p:nvPr/>
        </p:nvSpPr>
        <p:spPr>
          <a:xfrm>
            <a:off x="6062400" y="1815120"/>
            <a:ext cx="6129000" cy="92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Currents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are derived from the input voltage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i1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by means of a differential pair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10" name="CasellaDiTesto 15"/>
          <p:cNvSpPr/>
          <p:nvPr/>
        </p:nvSpPr>
        <p:spPr>
          <a:xfrm>
            <a:off x="6062400" y="2948040"/>
            <a:ext cx="586512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Only one at a time between 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and 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is greater than the p-mos threshold voltage.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11" name="CasellaDiTesto 18"/>
          <p:cNvSpPr/>
          <p:nvPr/>
        </p:nvSpPr>
        <p:spPr>
          <a:xfrm>
            <a:off x="6062400" y="4072320"/>
            <a:ext cx="582336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If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&gt; |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tp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|,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&lt;|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tp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| MA, MB and Mo2 are on, while Mo1 is off: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12" name="Elemento grafico 19" descr=""/>
          <p:cNvPicPr/>
          <p:nvPr/>
        </p:nvPicPr>
        <p:blipFill>
          <a:blip r:embed="rId5"/>
          <a:stretch/>
        </p:blipFill>
        <p:spPr>
          <a:xfrm>
            <a:off x="1365480" y="1644840"/>
            <a:ext cx="3303000" cy="655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13" name="Oggetto 7"/>
          <p:cNvGraphicFramePr/>
          <p:nvPr/>
        </p:nvGraphicFramePr>
        <p:xfrm>
          <a:off x="9491400" y="4464000"/>
          <a:ext cx="1264680" cy="59796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514" name="Oggetto 7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9491400" y="4464000"/>
                    <a:ext cx="1264680" cy="597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15" name="CasellaDiTesto 21"/>
          <p:cNvSpPr/>
          <p:nvPr/>
        </p:nvSpPr>
        <p:spPr>
          <a:xfrm>
            <a:off x="6062400" y="5137920"/>
            <a:ext cx="513756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If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&gt; |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tp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|,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&lt;|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tp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|, only Mo1 is on: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16" name="Oggetto 20"/>
          <p:cNvGraphicFramePr/>
          <p:nvPr/>
        </p:nvGraphicFramePr>
        <p:xfrm>
          <a:off x="9516240" y="5554080"/>
          <a:ext cx="1531440" cy="5979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517" name="Oggetto 20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9516240" y="5554080"/>
                    <a:ext cx="1531440" cy="597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18" name="Oggetto 20"/>
          <p:cNvGraphicFramePr/>
          <p:nvPr/>
        </p:nvGraphicFramePr>
        <p:xfrm>
          <a:off x="404280" y="5558400"/>
          <a:ext cx="2098080" cy="597960"/>
        </p:xfrm>
        <a:graphic>
          <a:graphicData uri="http://schemas.openxmlformats.org/presentationml/2006/ole">
            <p:oleObj r:id="rId10" spid="">
              <p:embed/>
              <p:pic>
                <p:nvPicPr>
                  <p:cNvPr id="519" name="Oggetto 20" descr=""/>
                  <p:cNvPicPr/>
                  <p:nvPr/>
                </p:nvPicPr>
                <p:blipFill>
                  <a:blip r:embed="rId11"/>
                  <a:stretch/>
                </p:blipFill>
                <p:spPr>
                  <a:xfrm>
                    <a:off x="404280" y="5558400"/>
                    <a:ext cx="2098080" cy="597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520" name="Elemento grafico 5" descr=""/>
          <p:cNvPicPr/>
          <p:nvPr/>
        </p:nvPicPr>
        <p:blipFill>
          <a:blip r:embed="rId12"/>
          <a:stretch/>
        </p:blipFill>
        <p:spPr>
          <a:xfrm>
            <a:off x="1598400" y="1279080"/>
            <a:ext cx="2807640" cy="1817280"/>
          </a:xfrm>
          <a:prstGeom prst="rect">
            <a:avLst/>
          </a:prstGeom>
          <a:ln w="0">
            <a:noFill/>
          </a:ln>
        </p:spPr>
      </p:pic>
      <p:sp>
        <p:nvSpPr>
          <p:cNvPr id="521" name="Titolo 17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 simple comparator based on the 4-transistor hysteresis cell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869EEB-AFE3-467E-AA80-C914009D6763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3" dur="indefinite" restart="never" nodeType="tmRoot">
          <p:childTnLst>
            <p:seq>
              <p:cTn id="484" dur="indefinite" nodeType="mainSeq">
                <p:childTnLst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Elemento grafico 4" descr=""/>
          <p:cNvPicPr/>
          <p:nvPr/>
        </p:nvPicPr>
        <p:blipFill>
          <a:blip r:embed="rId1"/>
          <a:stretch/>
        </p:blipFill>
        <p:spPr>
          <a:xfrm>
            <a:off x="5292000" y="1011600"/>
            <a:ext cx="5970600" cy="2579040"/>
          </a:xfrm>
          <a:prstGeom prst="rect">
            <a:avLst/>
          </a:prstGeom>
          <a:ln w="0">
            <a:noFill/>
          </a:ln>
        </p:spPr>
      </p:pic>
      <p:pic>
        <p:nvPicPr>
          <p:cNvPr id="523" name="Elemento grafico 6" descr=""/>
          <p:cNvPicPr/>
          <p:nvPr/>
        </p:nvPicPr>
        <p:blipFill>
          <a:blip r:embed="rId2"/>
          <a:stretch/>
        </p:blipFill>
        <p:spPr>
          <a:xfrm>
            <a:off x="1240200" y="1179000"/>
            <a:ext cx="3021480" cy="2576520"/>
          </a:xfrm>
          <a:prstGeom prst="rect">
            <a:avLst/>
          </a:prstGeom>
          <a:ln w="0">
            <a:noFill/>
          </a:ln>
        </p:spPr>
      </p:pic>
      <p:pic>
        <p:nvPicPr>
          <p:cNvPr id="524" name="Elemento grafico 7" descr=""/>
          <p:cNvPicPr/>
          <p:nvPr/>
        </p:nvPicPr>
        <p:blipFill>
          <a:blip r:embed="rId3"/>
          <a:stretch/>
        </p:blipFill>
        <p:spPr>
          <a:xfrm>
            <a:off x="5736600" y="1539000"/>
            <a:ext cx="6054480" cy="673200"/>
          </a:xfrm>
          <a:prstGeom prst="rect">
            <a:avLst/>
          </a:prstGeom>
          <a:ln w="0">
            <a:noFill/>
          </a:ln>
        </p:spPr>
      </p:pic>
      <p:pic>
        <p:nvPicPr>
          <p:cNvPr id="525" name="Elemento grafico 9" descr=""/>
          <p:cNvPicPr/>
          <p:nvPr/>
        </p:nvPicPr>
        <p:blipFill>
          <a:blip r:embed="rId4"/>
          <a:stretch/>
        </p:blipFill>
        <p:spPr>
          <a:xfrm>
            <a:off x="5795280" y="1011600"/>
            <a:ext cx="5467320" cy="50068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26" name="Object 1"/>
          <p:cNvGraphicFramePr/>
          <p:nvPr/>
        </p:nvGraphicFramePr>
        <p:xfrm>
          <a:off x="1450080" y="4808160"/>
          <a:ext cx="2218680" cy="5551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27" name="Object 1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50080" y="4808160"/>
                    <a:ext cx="2218680" cy="555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28" name="Oggetto 11"/>
          <p:cNvGraphicFramePr/>
          <p:nvPr/>
        </p:nvGraphicFramePr>
        <p:xfrm>
          <a:off x="1450080" y="5465880"/>
          <a:ext cx="1663200" cy="55512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29" name="Oggetto 11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450080" y="5465880"/>
                    <a:ext cx="1663200" cy="555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0" name="CasellaDiTesto 13"/>
          <p:cNvSpPr/>
          <p:nvPr/>
        </p:nvSpPr>
        <p:spPr>
          <a:xfrm>
            <a:off x="821520" y="3859200"/>
            <a:ext cx="41079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Using a linear approximation of the differential pair: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31" name="Parentesi graffa aperta 14"/>
          <p:cNvSpPr/>
          <p:nvPr/>
        </p:nvSpPr>
        <p:spPr>
          <a:xfrm>
            <a:off x="1165320" y="4808160"/>
            <a:ext cx="282600" cy="1211400"/>
          </a:xfrm>
          <a:prstGeom prst="leftBrace">
            <a:avLst>
              <a:gd name="adj1" fmla="val 37751"/>
              <a:gd name="adj2" fmla="val 50000"/>
            </a:avLst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Titolo 18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 simple comparator: upper threshold (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V</a:t>
            </a:r>
            <a:r>
              <a:rPr b="0" i="1" lang="en-US" sz="28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5962CB9-21D1-4D1D-A112-FDABF7501272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9" dur="indefinite" restart="never" nodeType="tmRoot">
          <p:childTnLst>
            <p:seq>
              <p:cTn id="520" dur="indefinite" nodeType="mainSeq">
                <p:childTnLst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"/>
          <p:cNvSpPr/>
          <p:nvPr/>
        </p:nvSpPr>
        <p:spPr>
          <a:xfrm>
            <a:off x="6424200" y="4500000"/>
            <a:ext cx="3428280" cy="159948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34" name="Oggetto 11"/>
          <p:cNvGraphicFramePr/>
          <p:nvPr/>
        </p:nvGraphicFramePr>
        <p:xfrm>
          <a:off x="1177560" y="1244880"/>
          <a:ext cx="2218680" cy="555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5" name="Oggetto 1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77560" y="1244880"/>
                    <a:ext cx="2218680" cy="555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6" name="Oggetto 12"/>
          <p:cNvGraphicFramePr/>
          <p:nvPr/>
        </p:nvGraphicFramePr>
        <p:xfrm>
          <a:off x="1177560" y="1802160"/>
          <a:ext cx="1663200" cy="555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37" name="Oggetto 1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177560" y="1802160"/>
                    <a:ext cx="1663200" cy="555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38" name="Parentesi graffa aperta 7"/>
          <p:cNvSpPr/>
          <p:nvPr/>
        </p:nvSpPr>
        <p:spPr>
          <a:xfrm>
            <a:off x="838080" y="1292400"/>
            <a:ext cx="282600" cy="2053440"/>
          </a:xfrm>
          <a:prstGeom prst="leftBrace">
            <a:avLst>
              <a:gd name="adj1" fmla="val 37751"/>
              <a:gd name="adj2" fmla="val 50000"/>
            </a:avLst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39" name="Oggetto 6"/>
          <p:cNvGraphicFramePr/>
          <p:nvPr/>
        </p:nvGraphicFramePr>
        <p:xfrm>
          <a:off x="1177560" y="2359440"/>
          <a:ext cx="1139400" cy="10504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40" name="Oggetto 6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77560" y="2359440"/>
                    <a:ext cx="1139400" cy="10504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1" name="Oggetto 5"/>
          <p:cNvGraphicFramePr/>
          <p:nvPr/>
        </p:nvGraphicFramePr>
        <p:xfrm>
          <a:off x="4235400" y="1522080"/>
          <a:ext cx="3977640" cy="6170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42" name="Oggetto 5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235400" y="1522080"/>
                    <a:ext cx="3977640" cy="617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3" name="Oggetto 6"/>
          <p:cNvGraphicFramePr/>
          <p:nvPr/>
        </p:nvGraphicFramePr>
        <p:xfrm>
          <a:off x="4235400" y="2240280"/>
          <a:ext cx="3390480" cy="6170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544" name="Oggetto 6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235400" y="2240280"/>
                    <a:ext cx="3390480" cy="617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5" name="Object 7"/>
          <p:cNvGraphicFramePr/>
          <p:nvPr/>
        </p:nvGraphicFramePr>
        <p:xfrm>
          <a:off x="8555400" y="1998720"/>
          <a:ext cx="2675880" cy="12009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546" name="Object 7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8555400" y="1998720"/>
                    <a:ext cx="2675880" cy="12009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47" name="CasellaDiTesto 13"/>
          <p:cNvSpPr/>
          <p:nvPr/>
        </p:nvSpPr>
        <p:spPr>
          <a:xfrm>
            <a:off x="2722320" y="3604680"/>
            <a:ext cx="3122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 quiescent conditions: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48" name="Oggetto 10"/>
          <p:cNvGraphicFramePr/>
          <p:nvPr/>
        </p:nvGraphicFramePr>
        <p:xfrm>
          <a:off x="6096600" y="3574440"/>
          <a:ext cx="1694880" cy="58680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549" name="Oggetto 10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6096600" y="3574440"/>
                    <a:ext cx="1694880" cy="5868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0" name="Oggetto 14"/>
          <p:cNvGraphicFramePr/>
          <p:nvPr/>
        </p:nvGraphicFramePr>
        <p:xfrm>
          <a:off x="7903440" y="3549240"/>
          <a:ext cx="1602720" cy="55656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551" name="Oggetto 14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7903440" y="3549240"/>
                    <a:ext cx="1602720" cy="5565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2" name="Oggetto 12"/>
          <p:cNvGraphicFramePr/>
          <p:nvPr/>
        </p:nvGraphicFramePr>
        <p:xfrm>
          <a:off x="2733840" y="4723560"/>
          <a:ext cx="2961720" cy="120132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553" name="Oggetto 12" descr="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2733840" y="4723560"/>
                    <a:ext cx="2961720" cy="1201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4" name="Oggetto 16"/>
          <p:cNvGraphicFramePr/>
          <p:nvPr/>
        </p:nvGraphicFramePr>
        <p:xfrm>
          <a:off x="6684840" y="4726080"/>
          <a:ext cx="2926800" cy="120132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555" name="Oggetto 16" descr="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6684840" y="4726080"/>
                    <a:ext cx="2926800" cy="1201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6" name="Figura a mano libera: forma 11"/>
          <p:cNvSpPr/>
          <p:nvPr/>
        </p:nvSpPr>
        <p:spPr>
          <a:xfrm>
            <a:off x="2471760" y="1771560"/>
            <a:ext cx="1655280" cy="1155240"/>
          </a:xfrm>
          <a:custGeom>
            <a:avLst/>
            <a:gdLst/>
            <a:ahLst/>
            <a:rect l="l" t="t" r="r" b="b"/>
            <a:pathLst>
              <a:path w="1657350" h="1157288">
                <a:moveTo>
                  <a:pt x="0" y="1157288"/>
                </a:moveTo>
                <a:cubicBezTo>
                  <a:pt x="263128" y="1112044"/>
                  <a:pt x="526256" y="1066800"/>
                  <a:pt x="671512" y="928688"/>
                </a:cubicBezTo>
                <a:cubicBezTo>
                  <a:pt x="816768" y="790576"/>
                  <a:pt x="797718" y="471488"/>
                  <a:pt x="871537" y="328613"/>
                </a:cubicBezTo>
                <a:cubicBezTo>
                  <a:pt x="945356" y="185738"/>
                  <a:pt x="983456" y="126207"/>
                  <a:pt x="1114425" y="71438"/>
                </a:cubicBezTo>
                <a:cubicBezTo>
                  <a:pt x="1245394" y="16669"/>
                  <a:pt x="1451372" y="8334"/>
                  <a:pt x="1657350" y="0"/>
                </a:cubicBezTo>
              </a:path>
            </a:pathLst>
          </a:custGeom>
          <a:noFill/>
          <a:ln w="38160">
            <a:solidFill>
              <a:srgbClr val="43729d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Figura a mano libera: forma 18"/>
          <p:cNvSpPr/>
          <p:nvPr/>
        </p:nvSpPr>
        <p:spPr>
          <a:xfrm>
            <a:off x="2514600" y="2454480"/>
            <a:ext cx="1670040" cy="479880"/>
          </a:xfrm>
          <a:custGeom>
            <a:avLst/>
            <a:gdLst/>
            <a:ahLst/>
            <a:rect l="l" t="t" r="r" b="b"/>
            <a:pathLst>
              <a:path w="1568917" h="482189">
                <a:moveTo>
                  <a:pt x="0" y="481263"/>
                </a:moveTo>
                <a:cubicBezTo>
                  <a:pt x="166036" y="483669"/>
                  <a:pt x="332072" y="486076"/>
                  <a:pt x="481263" y="423512"/>
                </a:cubicBezTo>
                <a:cubicBezTo>
                  <a:pt x="630454" y="360948"/>
                  <a:pt x="713873" y="176463"/>
                  <a:pt x="895149" y="105878"/>
                </a:cubicBezTo>
                <a:cubicBezTo>
                  <a:pt x="1076425" y="35293"/>
                  <a:pt x="1322671" y="17646"/>
                  <a:pt x="1568917" y="0"/>
                </a:cubicBezTo>
              </a:path>
            </a:pathLst>
          </a:custGeom>
          <a:noFill/>
          <a:ln w="38160">
            <a:solidFill>
              <a:srgbClr val="43729d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asellaDiTesto 19"/>
          <p:cNvSpPr/>
          <p:nvPr/>
        </p:nvSpPr>
        <p:spPr>
          <a:xfrm>
            <a:off x="8505720" y="1235520"/>
            <a:ext cx="36856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Dividing the upper equation by the lower one: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59" name="Titolo 19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 simple comparator: upper threshold (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V</a:t>
            </a:r>
            <a:r>
              <a:rPr b="0" i="1" lang="en-US" sz="2800" spc="-1" strike="noStrike" baseline="-8000">
                <a:solidFill>
                  <a:srgbClr val="000000"/>
                </a:solidFill>
                <a:latin typeface="Calibri"/>
                <a:ea typeface="Noto Sans CJK SC"/>
              </a:rPr>
              <a:t>H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A30518B-9583-460D-830A-DF590F928C7A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3" dur="indefinite" restart="never" nodeType="tmRoot">
          <p:childTnLst>
            <p:seq>
              <p:cTn id="544" dur="indefinite" nodeType="mainSeq">
                <p:childTnLst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" name="Oggetto 17"/>
          <p:cNvGraphicFramePr/>
          <p:nvPr/>
        </p:nvGraphicFramePr>
        <p:xfrm>
          <a:off x="9189360" y="3572280"/>
          <a:ext cx="2308320" cy="941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61" name="Oggetto 17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189360" y="3572280"/>
                    <a:ext cx="2308320" cy="9414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2" name="Oggetto 5"/>
          <p:cNvGraphicFramePr/>
          <p:nvPr/>
        </p:nvGraphicFramePr>
        <p:xfrm>
          <a:off x="6112800" y="3997440"/>
          <a:ext cx="1396440" cy="516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63" name="Oggetto 5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112800" y="3997440"/>
                    <a:ext cx="1396440" cy="5162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4" name="Connettore diritto 9"/>
          <p:cNvSpPr/>
          <p:nvPr/>
        </p:nvSpPr>
        <p:spPr>
          <a:xfrm>
            <a:off x="7729200" y="4754520"/>
            <a:ext cx="1136160" cy="360"/>
          </a:xfrm>
          <a:prstGeom prst="line">
            <a:avLst/>
          </a:prstGeom>
          <a:ln w="28440">
            <a:solidFill>
              <a:srgbClr val="000000"/>
            </a:solidFill>
            <a:miter/>
            <a:headEnd len="lg" type="arrow" w="lg"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65" name="Oggetto 6"/>
          <p:cNvGraphicFramePr/>
          <p:nvPr/>
        </p:nvGraphicFramePr>
        <p:xfrm>
          <a:off x="1090080" y="5217480"/>
          <a:ext cx="3619080" cy="9010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66" name="Oggetto 6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090080" y="5217480"/>
                    <a:ext cx="3619080" cy="90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7" name="Oggetto 11"/>
          <p:cNvGraphicFramePr/>
          <p:nvPr/>
        </p:nvGraphicFramePr>
        <p:xfrm>
          <a:off x="5715000" y="5377680"/>
          <a:ext cx="5871600" cy="9010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68" name="Oggetto 11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5715000" y="5377680"/>
                    <a:ext cx="5871600" cy="901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9" name="Oggetto 11"/>
          <p:cNvGraphicFramePr/>
          <p:nvPr/>
        </p:nvGraphicFramePr>
        <p:xfrm>
          <a:off x="8135280" y="4869720"/>
          <a:ext cx="727560" cy="51804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570" name="Oggetto 11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8135280" y="4869720"/>
                    <a:ext cx="727560" cy="518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1" name="Rettangolo con angoli arrotondati 14"/>
          <p:cNvSpPr/>
          <p:nvPr/>
        </p:nvSpPr>
        <p:spPr>
          <a:xfrm>
            <a:off x="716040" y="5108040"/>
            <a:ext cx="4367160" cy="10926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572" name="Elemento grafico 4" descr=""/>
          <p:cNvPicPr/>
          <p:nvPr/>
        </p:nvPicPr>
        <p:blipFill>
          <a:blip r:embed="rId11"/>
          <a:stretch/>
        </p:blipFill>
        <p:spPr>
          <a:xfrm>
            <a:off x="668520" y="1082520"/>
            <a:ext cx="4568400" cy="3764520"/>
          </a:xfrm>
          <a:prstGeom prst="rect">
            <a:avLst/>
          </a:prstGeom>
          <a:ln w="0">
            <a:noFill/>
          </a:ln>
        </p:spPr>
      </p:pic>
      <p:pic>
        <p:nvPicPr>
          <p:cNvPr id="573" name="Elemento grafico 15" descr=""/>
          <p:cNvPicPr/>
          <p:nvPr/>
        </p:nvPicPr>
        <p:blipFill>
          <a:blip r:embed="rId12"/>
          <a:stretch/>
        </p:blipFill>
        <p:spPr>
          <a:xfrm>
            <a:off x="6112800" y="1080720"/>
            <a:ext cx="5384880" cy="4008240"/>
          </a:xfrm>
          <a:prstGeom prst="rect">
            <a:avLst/>
          </a:prstGeom>
          <a:ln w="0">
            <a:noFill/>
          </a:ln>
        </p:spPr>
      </p:pic>
      <p:sp>
        <p:nvSpPr>
          <p:cNvPr id="574" name="Titolo 20"/>
          <p:cNvSpPr/>
          <p:nvPr/>
        </p:nvSpPr>
        <p:spPr>
          <a:xfrm>
            <a:off x="686520" y="36576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 simple comparator: complete characteristics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5A75354-DF3A-40D3-8EFE-606DD0BE5FC4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9" dur="indefinite" restart="never" nodeType="tmRoot">
          <p:childTnLst>
            <p:seq>
              <p:cTn id="580" dur="indefinite" nodeType="mainSeq">
                <p:childTnLst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" name="Oggetto 11"/>
          <p:cNvGraphicFramePr/>
          <p:nvPr/>
        </p:nvGraphicFramePr>
        <p:xfrm>
          <a:off x="749160" y="1011240"/>
          <a:ext cx="3812040" cy="949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76" name="Oggetto 11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49160" y="1011240"/>
                    <a:ext cx="3812040" cy="949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77" name="CasellaDiTesto 6"/>
          <p:cNvSpPr/>
          <p:nvPr/>
        </p:nvSpPr>
        <p:spPr>
          <a:xfrm>
            <a:off x="515520" y="2339280"/>
            <a:ext cx="5297760" cy="92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Make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TE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as small as possible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Make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just slightly larger than 1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78" name="CasellaDiTesto 7"/>
          <p:cNvSpPr/>
          <p:nvPr/>
        </p:nvSpPr>
        <p:spPr>
          <a:xfrm>
            <a:off x="512640" y="3211920"/>
            <a:ext cx="614700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However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other requirements impose to make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significantly larger than 1, because: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79" name="CasellaDiTesto 9"/>
          <p:cNvSpPr/>
          <p:nvPr/>
        </p:nvSpPr>
        <p:spPr>
          <a:xfrm>
            <a:off x="477000" y="4062960"/>
            <a:ext cx="6434640" cy="20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calculated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|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  <a:ea typeface="DejaVu Sans"/>
              </a:rPr>
              <a:t>b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A|=(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b="0" lang="en-US" sz="24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is overestimated, since we have neglected the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's</a:t>
            </a:r>
            <a:endParaRPr b="0" lang="en-US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Process error can make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&lt; 1 if the margin 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to 1 is too small</a:t>
            </a:r>
            <a:endParaRPr b="0" lang="en-US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DejaVu Sans"/>
              </a:rPr>
              <a:t>The transition is faster with larger</a:t>
            </a:r>
            <a:r>
              <a:rPr b="0" lang="en-US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 |</a:t>
            </a:r>
            <a:r>
              <a:rPr b="0" lang="en-US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Symbol"/>
                <a:ea typeface="DejaVu Sans"/>
              </a:rPr>
              <a:t>b</a:t>
            </a:r>
            <a:r>
              <a:rPr b="0" lang="en-US" sz="2400" spc="-1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DejaVu Sans"/>
              </a:rPr>
              <a:t>A|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580" name="Oggetto 5"/>
          <p:cNvGraphicFramePr/>
          <p:nvPr/>
        </p:nvGraphicFramePr>
        <p:xfrm>
          <a:off x="7603200" y="4896360"/>
          <a:ext cx="3022200" cy="864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81" name="Oggetto 5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603200" y="4896360"/>
                    <a:ext cx="3022200" cy="8647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82" name="CasellaDiTesto 11"/>
          <p:cNvSpPr/>
          <p:nvPr/>
        </p:nvSpPr>
        <p:spPr>
          <a:xfrm>
            <a:off x="7542720" y="4458960"/>
            <a:ext cx="3847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A typical robust choice: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3" name="CasellaDiTesto 12"/>
          <p:cNvSpPr/>
          <p:nvPr/>
        </p:nvSpPr>
        <p:spPr>
          <a:xfrm>
            <a:off x="7542720" y="5726880"/>
            <a:ext cx="384768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Symbol"/>
                <a:ea typeface="DejaVu Sans"/>
              </a:rPr>
              <a:t>D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as small as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50 mV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4" name="CasellaDiTesto 15"/>
          <p:cNvSpPr/>
          <p:nvPr/>
        </p:nvSpPr>
        <p:spPr>
          <a:xfrm>
            <a:off x="554040" y="1940040"/>
            <a:ext cx="3636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To obtain a small hysteresis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85" name="Elemento grafico 1" descr=""/>
          <p:cNvPicPr/>
          <p:nvPr/>
        </p:nvPicPr>
        <p:blipFill>
          <a:blip r:embed="rId5"/>
          <a:stretch/>
        </p:blipFill>
        <p:spPr>
          <a:xfrm>
            <a:off x="7164360" y="1034640"/>
            <a:ext cx="4168080" cy="3434760"/>
          </a:xfrm>
          <a:prstGeom prst="rect">
            <a:avLst/>
          </a:prstGeom>
          <a:ln w="0">
            <a:noFill/>
          </a:ln>
        </p:spPr>
      </p:pic>
      <p:sp>
        <p:nvSpPr>
          <p:cNvPr id="586" name="Titolo 21"/>
          <p:cNvSpPr/>
          <p:nvPr/>
        </p:nvSpPr>
        <p:spPr>
          <a:xfrm>
            <a:off x="838440" y="36576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 simple comparator: minimum achievable hysteresis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CFFAF1D-70A8-4918-ADD8-5E5E3A7A61BB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7" dur="indefinite" restart="never" nodeType="tmRoot">
          <p:childTnLst>
            <p:seq>
              <p:cTn id="608" dur="indefinite" nodeType="mainSeq">
                <p:childTnLst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Applications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864800" y="3020400"/>
            <a:ext cx="4570200" cy="455400"/>
          </a:xfrm>
          <a:prstGeom prst="rect">
            <a:avLst/>
          </a:prstGeom>
          <a:solidFill>
            <a:srgbClr val="ffff00"/>
          </a:solidFill>
          <a:ln w="5724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0640" cy="397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2160"/>
              </a:spcBef>
              <a:buNone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Building block in: 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21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Mixed-signal front-ends: </a:t>
            </a:r>
            <a:br>
              <a:rPr sz="2800"/>
            </a:b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sensors AFEs;</a:t>
            </a:r>
            <a:br>
              <a:rPr sz="2800"/>
            </a:b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signal-processing (ADCs, DACs)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21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Signal-and-function generation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21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Digital communication (symbol recognition in a noisy channel)</a:t>
            </a:r>
            <a:endParaRPr b="0" lang="en-US" sz="28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21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Artificial neural networks (perceptron: linear binary classification)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668F14E-F20C-4F06-A4C2-FF2AB3321BF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Rettangolo con angoli arrotondati 8"/>
          <p:cNvSpPr/>
          <p:nvPr/>
        </p:nvSpPr>
        <p:spPr>
          <a:xfrm>
            <a:off x="7550280" y="1202760"/>
            <a:ext cx="3509640" cy="3108960"/>
          </a:xfrm>
          <a:prstGeom prst="roundRect">
            <a:avLst>
              <a:gd name="adj" fmla="val 10597"/>
            </a:avLst>
          </a:prstGeom>
          <a:solidFill>
            <a:srgbClr val="deebf7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asellaDiTesto 5"/>
          <p:cNvSpPr/>
          <p:nvPr/>
        </p:nvSpPr>
        <p:spPr>
          <a:xfrm>
            <a:off x="517320" y="979920"/>
            <a:ext cx="65577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simplest solution is using a pre-amplifier: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9" name="Figura a mano libera: forma 9"/>
          <p:cNvSpPr/>
          <p:nvPr/>
        </p:nvSpPr>
        <p:spPr>
          <a:xfrm>
            <a:off x="4787280" y="1533960"/>
            <a:ext cx="2760840" cy="560520"/>
          </a:xfrm>
          <a:custGeom>
            <a:avLst/>
            <a:gdLst/>
            <a:ahLst/>
            <a:rect l="l" t="t" r="r" b="b"/>
            <a:pathLst>
              <a:path w="2763078" h="537130">
                <a:moveTo>
                  <a:pt x="2763078" y="69991"/>
                </a:moveTo>
                <a:lnTo>
                  <a:pt x="2007704" y="50113"/>
                </a:lnTo>
                <a:cubicBezTo>
                  <a:pt x="1750943" y="38517"/>
                  <a:pt x="1457739" y="-2896"/>
                  <a:pt x="1222513" y="417"/>
                </a:cubicBezTo>
                <a:cubicBezTo>
                  <a:pt x="987287" y="3730"/>
                  <a:pt x="800100" y="-19461"/>
                  <a:pt x="596348" y="69991"/>
                </a:cubicBezTo>
                <a:cubicBezTo>
                  <a:pt x="392596" y="159443"/>
                  <a:pt x="196298" y="348286"/>
                  <a:pt x="0" y="537130"/>
                </a:cubicBezTo>
              </a:path>
            </a:pathLst>
          </a:custGeom>
          <a:noFill/>
          <a:ln w="38160">
            <a:solidFill>
              <a:srgbClr val="43729d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590" name="Oggetto 10"/>
          <p:cNvGraphicFramePr/>
          <p:nvPr/>
        </p:nvGraphicFramePr>
        <p:xfrm>
          <a:off x="4456800" y="3544200"/>
          <a:ext cx="1748880" cy="528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91" name="Oggetto 10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56800" y="3544200"/>
                    <a:ext cx="1748880" cy="5281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2" name="Oggetto 10"/>
          <p:cNvGraphicFramePr/>
          <p:nvPr/>
        </p:nvGraphicFramePr>
        <p:xfrm>
          <a:off x="2514600" y="4606200"/>
          <a:ext cx="3947400" cy="856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93" name="Oggetto 10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14600" y="4606200"/>
                    <a:ext cx="3947400" cy="8568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4" name="Rettangolo con angoli arrotondati 12"/>
          <p:cNvSpPr/>
          <p:nvPr/>
        </p:nvSpPr>
        <p:spPr>
          <a:xfrm>
            <a:off x="867960" y="1909440"/>
            <a:ext cx="924840" cy="150732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5" name="Rettangolo con angoli arrotondati 13"/>
          <p:cNvSpPr/>
          <p:nvPr/>
        </p:nvSpPr>
        <p:spPr>
          <a:xfrm>
            <a:off x="3809880" y="1888920"/>
            <a:ext cx="493560" cy="16182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5482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Rettangolo con angoli arrotondati 14"/>
          <p:cNvSpPr/>
          <p:nvPr/>
        </p:nvSpPr>
        <p:spPr>
          <a:xfrm>
            <a:off x="376560" y="4550040"/>
            <a:ext cx="8244000" cy="104796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Rettangolo con angoli arrotondati 15"/>
          <p:cNvSpPr/>
          <p:nvPr/>
        </p:nvSpPr>
        <p:spPr>
          <a:xfrm>
            <a:off x="4463280" y="3438720"/>
            <a:ext cx="1975320" cy="63324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54823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8" name="Connettore diritto 17"/>
          <p:cNvSpPr/>
          <p:nvPr/>
        </p:nvSpPr>
        <p:spPr>
          <a:xfrm>
            <a:off x="1424520" y="3429720"/>
            <a:ext cx="29160" cy="1092600"/>
          </a:xfrm>
          <a:custGeom>
            <a:avLst/>
            <a:gdLst/>
            <a:ahLst/>
            <a:rect l="l" t="t" r="r" b="b"/>
            <a:pathLst>
              <a:path fill="none" w="85" h="3039">
                <a:moveTo>
                  <a:pt x="0" y="3039"/>
                </a:moveTo>
                <a:lnTo>
                  <a:pt x="85" y="0"/>
                </a:lnTo>
              </a:path>
            </a:pathLst>
          </a:cu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onnettore diritto 19"/>
          <p:cNvSpPr/>
          <p:nvPr/>
        </p:nvSpPr>
        <p:spPr>
          <a:xfrm>
            <a:off x="3855240" y="3495600"/>
            <a:ext cx="606240" cy="259200"/>
          </a:xfrm>
          <a:custGeom>
            <a:avLst/>
            <a:gdLst/>
            <a:ahLst/>
            <a:rect l="l" t="t" r="r" b="b"/>
            <a:pathLst>
              <a:path fill="none" w="1688" h="724">
                <a:moveTo>
                  <a:pt x="1688" y="724"/>
                </a:moveTo>
                <a:lnTo>
                  <a:pt x="0" y="0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CasellaDiTesto 20"/>
          <p:cNvSpPr/>
          <p:nvPr/>
        </p:nvSpPr>
        <p:spPr>
          <a:xfrm>
            <a:off x="8866440" y="4550040"/>
            <a:ext cx="3211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 discrete time systems the amplifier offset can be canceled with CDS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601" name="Elemento grafico 1" descr=""/>
          <p:cNvPicPr/>
          <p:nvPr/>
        </p:nvPicPr>
        <p:blipFill>
          <a:blip r:embed="rId5"/>
          <a:stretch/>
        </p:blipFill>
        <p:spPr>
          <a:xfrm>
            <a:off x="7686720" y="1402200"/>
            <a:ext cx="3403800" cy="2804760"/>
          </a:xfrm>
          <a:prstGeom prst="rect">
            <a:avLst/>
          </a:prstGeom>
          <a:ln w="0">
            <a:noFill/>
          </a:ln>
        </p:spPr>
      </p:pic>
      <p:sp>
        <p:nvSpPr>
          <p:cNvPr id="602" name="CasellaDiTesto 16"/>
          <p:cNvSpPr/>
          <p:nvPr/>
        </p:nvSpPr>
        <p:spPr>
          <a:xfrm>
            <a:off x="2331720" y="3641040"/>
            <a:ext cx="1036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gain G: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03" name="Connettore diritto 22"/>
          <p:cNvSpPr/>
          <p:nvPr/>
        </p:nvSpPr>
        <p:spPr>
          <a:xfrm>
            <a:off x="2684520" y="3350880"/>
            <a:ext cx="82800" cy="388440"/>
          </a:xfrm>
          <a:custGeom>
            <a:avLst/>
            <a:gdLst/>
            <a:ahLst/>
            <a:rect l="l" t="t" r="r" b="b"/>
            <a:pathLst>
              <a:path fill="none" w="234" h="1083">
                <a:moveTo>
                  <a:pt x="0" y="0"/>
                </a:moveTo>
                <a:lnTo>
                  <a:pt x="234" y="1083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04" name="Elemento grafico 21" descr=""/>
          <p:cNvPicPr/>
          <p:nvPr/>
        </p:nvPicPr>
        <p:blipFill>
          <a:blip r:embed="rId6"/>
          <a:stretch/>
        </p:blipFill>
        <p:spPr>
          <a:xfrm>
            <a:off x="1099080" y="1965240"/>
            <a:ext cx="5320440" cy="15073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05" name="Oggetto 11"/>
          <p:cNvGraphicFramePr/>
          <p:nvPr/>
        </p:nvGraphicFramePr>
        <p:xfrm>
          <a:off x="1898280" y="4016520"/>
          <a:ext cx="2352240" cy="6044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606" name="Oggetto 11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898280" y="4016520"/>
                    <a:ext cx="2352240" cy="6044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7" name="Oggetto 23"/>
          <p:cNvGraphicFramePr/>
          <p:nvPr/>
        </p:nvGraphicFramePr>
        <p:xfrm>
          <a:off x="455040" y="4569840"/>
          <a:ext cx="1820160" cy="85356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608" name="Oggetto 23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455040" y="4569840"/>
                    <a:ext cx="1820160" cy="8535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09" name="Oggetto 25"/>
          <p:cNvGraphicFramePr/>
          <p:nvPr/>
        </p:nvGraphicFramePr>
        <p:xfrm>
          <a:off x="6464160" y="4628160"/>
          <a:ext cx="1707480" cy="85356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610" name="Oggetto 25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6464160" y="4628160"/>
                    <a:ext cx="1707480" cy="8535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11" name="CasellaDiTesto 27"/>
          <p:cNvSpPr/>
          <p:nvPr/>
        </p:nvSpPr>
        <p:spPr>
          <a:xfrm>
            <a:off x="2830680" y="5763240"/>
            <a:ext cx="83818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hysteresis is divided by the preamplifier gain (G)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12" name="Freccia in su 30"/>
          <p:cNvSpPr/>
          <p:nvPr/>
        </p:nvSpPr>
        <p:spPr>
          <a:xfrm>
            <a:off x="6781680" y="5370840"/>
            <a:ext cx="455040" cy="3834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bdd7ee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3" name="Titolo 22"/>
          <p:cNvSpPr/>
          <p:nvPr/>
        </p:nvSpPr>
        <p:spPr>
          <a:xfrm>
            <a:off x="838440" y="36576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 simple comparator: low hysteresis using a preamplifier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DAEA4B4-AA79-494B-BA83-4F914DBCE796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5" dur="indefinite" restart="never" nodeType="tmRoot">
          <p:childTnLst>
            <p:seq>
              <p:cTn id="626" dur="indefinite" nodeType="mainSeq">
                <p:childTnLst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Picture 2" descr=""/>
          <p:cNvPicPr/>
          <p:nvPr/>
        </p:nvPicPr>
        <p:blipFill>
          <a:blip r:embed="rId1"/>
          <a:stretch/>
        </p:blipFill>
        <p:spPr>
          <a:xfrm>
            <a:off x="695520" y="2124720"/>
            <a:ext cx="5316120" cy="3902040"/>
          </a:xfrm>
          <a:prstGeom prst="rect">
            <a:avLst/>
          </a:prstGeom>
          <a:ln w="0">
            <a:noFill/>
          </a:ln>
        </p:spPr>
      </p:pic>
      <p:sp>
        <p:nvSpPr>
          <p:cNvPr id="615" name="CasellaDiTesto 6"/>
          <p:cNvSpPr/>
          <p:nvPr/>
        </p:nvSpPr>
        <p:spPr>
          <a:xfrm>
            <a:off x="3072600" y="2131560"/>
            <a:ext cx="39783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This comparator is designed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to have a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large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hysteresis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16" name="CasellaDiTesto 7"/>
          <p:cNvSpPr/>
          <p:nvPr/>
        </p:nvSpPr>
        <p:spPr>
          <a:xfrm>
            <a:off x="6968160" y="2292480"/>
            <a:ext cx="4328640" cy="175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When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=0, the capacitor is charged by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When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out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=1, the capacitor is discharged by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17" name="Connettore diritto 9"/>
          <p:cNvSpPr/>
          <p:nvPr/>
        </p:nvSpPr>
        <p:spPr>
          <a:xfrm>
            <a:off x="7056720" y="4383360"/>
            <a:ext cx="3783240" cy="360"/>
          </a:xfrm>
          <a:custGeom>
            <a:avLst/>
            <a:gdLst/>
            <a:ahLst/>
            <a:rect l="l" t="t" r="r" b="b"/>
            <a:pathLst>
              <a:path fill="none" w="10513" h="1">
                <a:moveTo>
                  <a:pt x="0" y="0"/>
                </a:moveTo>
                <a:lnTo>
                  <a:pt x="10513" y="1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8" name="Connettore diritto 11"/>
          <p:cNvSpPr/>
          <p:nvPr/>
        </p:nvSpPr>
        <p:spPr>
          <a:xfrm>
            <a:off x="7056720" y="5615280"/>
            <a:ext cx="3783240" cy="360"/>
          </a:xfrm>
          <a:custGeom>
            <a:avLst/>
            <a:gdLst/>
            <a:ahLst/>
            <a:rect l="l" t="t" r="r" b="b"/>
            <a:pathLst>
              <a:path fill="none" w="10513" h="1">
                <a:moveTo>
                  <a:pt x="0" y="0"/>
                </a:moveTo>
                <a:lnTo>
                  <a:pt x="10513" y="1"/>
                </a:lnTo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9" name="CasellaDiTesto 10"/>
          <p:cNvSpPr/>
          <p:nvPr/>
        </p:nvSpPr>
        <p:spPr>
          <a:xfrm>
            <a:off x="10961640" y="4131000"/>
            <a:ext cx="88200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H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20" name="CasellaDiTesto 13"/>
          <p:cNvSpPr/>
          <p:nvPr/>
        </p:nvSpPr>
        <p:spPr>
          <a:xfrm>
            <a:off x="10962360" y="5347440"/>
            <a:ext cx="8467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+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21" name="Connettore diritto 14"/>
          <p:cNvSpPr/>
          <p:nvPr/>
        </p:nvSpPr>
        <p:spPr>
          <a:xfrm>
            <a:off x="7056720" y="4361400"/>
            <a:ext cx="938520" cy="1608120"/>
          </a:xfrm>
          <a:custGeom>
            <a:avLst/>
            <a:gdLst/>
            <a:ahLst/>
            <a:rect l="l" t="t" r="r" b="b"/>
            <a:pathLst>
              <a:path fill="none" w="2611" h="4471">
                <a:moveTo>
                  <a:pt x="0" y="4471"/>
                </a:moveTo>
                <a:lnTo>
                  <a:pt x="2611" y="0"/>
                </a:lnTo>
              </a:path>
            </a:pathLst>
          </a:cu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2" name="Connettore diritto 16"/>
          <p:cNvSpPr/>
          <p:nvPr/>
        </p:nvSpPr>
        <p:spPr>
          <a:xfrm>
            <a:off x="7975800" y="4383360"/>
            <a:ext cx="971640" cy="1193400"/>
          </a:xfrm>
          <a:custGeom>
            <a:avLst/>
            <a:gdLst/>
            <a:ahLst/>
            <a:rect l="l" t="t" r="r" b="b"/>
            <a:pathLst>
              <a:path fill="none" w="2703" h="3319">
                <a:moveTo>
                  <a:pt x="2703" y="3319"/>
                </a:moveTo>
                <a:lnTo>
                  <a:pt x="0" y="0"/>
                </a:lnTo>
              </a:path>
            </a:pathLst>
          </a:cu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3" name="Connettore diritto 19"/>
          <p:cNvSpPr/>
          <p:nvPr/>
        </p:nvSpPr>
        <p:spPr>
          <a:xfrm>
            <a:off x="8955360" y="4361400"/>
            <a:ext cx="779760" cy="1266840"/>
          </a:xfrm>
          <a:custGeom>
            <a:avLst/>
            <a:gdLst/>
            <a:ahLst/>
            <a:rect l="l" t="t" r="r" b="b"/>
            <a:pathLst>
              <a:path fill="none" w="2170" h="3523">
                <a:moveTo>
                  <a:pt x="0" y="3523"/>
                </a:moveTo>
                <a:lnTo>
                  <a:pt x="2170" y="0"/>
                </a:lnTo>
              </a:path>
            </a:pathLst>
          </a:cu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4" name="Connettore diritto 22"/>
          <p:cNvSpPr/>
          <p:nvPr/>
        </p:nvSpPr>
        <p:spPr>
          <a:xfrm>
            <a:off x="9742680" y="4408920"/>
            <a:ext cx="971640" cy="1193040"/>
          </a:xfrm>
          <a:custGeom>
            <a:avLst/>
            <a:gdLst/>
            <a:ahLst/>
            <a:rect l="l" t="t" r="r" b="b"/>
            <a:pathLst>
              <a:path fill="none" w="2703" h="3318">
                <a:moveTo>
                  <a:pt x="2703" y="3318"/>
                </a:moveTo>
                <a:lnTo>
                  <a:pt x="0" y="0"/>
                </a:lnTo>
              </a:path>
            </a:pathLst>
          </a:custGeom>
          <a:noFill/>
          <a:ln w="28440">
            <a:solidFill>
              <a:srgbClr val="ff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25" name="Connettore 2 23"/>
          <p:cNvSpPr/>
          <p:nvPr/>
        </p:nvSpPr>
        <p:spPr>
          <a:xfrm flipH="1">
            <a:off x="4469400" y="2976480"/>
            <a:ext cx="620280" cy="89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asellaDiTesto 1"/>
          <p:cNvSpPr/>
          <p:nvPr/>
        </p:nvSpPr>
        <p:spPr>
          <a:xfrm>
            <a:off x="6961320" y="4890240"/>
            <a:ext cx="51048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V</a:t>
            </a:r>
            <a:r>
              <a:rPr b="0" i="1" lang="en-US" sz="24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C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27" name="Titolo 23"/>
          <p:cNvSpPr/>
          <p:nvPr/>
        </p:nvSpPr>
        <p:spPr>
          <a:xfrm>
            <a:off x="838440" y="36576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 simple VCO for low-frequency applications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28" name="CasellaDiTesto 23"/>
          <p:cNvSpPr/>
          <p:nvPr/>
        </p:nvSpPr>
        <p:spPr>
          <a:xfrm>
            <a:off x="1632600" y="1051560"/>
            <a:ext cx="91188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First step: place the comparator in a feedback loop with a current-controlled charging-discharging mechanism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3095EA4-623F-45F8-AE95-521E41D4731B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9" dur="indefinite" restart="never" nodeType="tmRoot">
          <p:childTnLst>
            <p:seq>
              <p:cTn id="680" dur="indefinite" nodeType="mainSeq">
                <p:childTnLst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 simple low-frequency VCO: oscillator frequency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30" name="CasellaDiTesto 5"/>
          <p:cNvSpPr/>
          <p:nvPr/>
        </p:nvSpPr>
        <p:spPr>
          <a:xfrm>
            <a:off x="865800" y="4255200"/>
            <a:ext cx="1482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rise time =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631" name="Oggetto 10"/>
          <p:cNvGraphicFramePr/>
          <p:nvPr/>
        </p:nvGraphicFramePr>
        <p:xfrm>
          <a:off x="2457360" y="4116600"/>
          <a:ext cx="2567880" cy="843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2" name="Oggetto 10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457360" y="4116600"/>
                    <a:ext cx="2567880" cy="843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3" name="CasellaDiTesto 7"/>
          <p:cNvSpPr/>
          <p:nvPr/>
        </p:nvSpPr>
        <p:spPr>
          <a:xfrm>
            <a:off x="888120" y="5293440"/>
            <a:ext cx="1407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fall time =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634" name="Oggetto 6"/>
          <p:cNvGraphicFramePr/>
          <p:nvPr/>
        </p:nvGraphicFramePr>
        <p:xfrm>
          <a:off x="2348640" y="5152320"/>
          <a:ext cx="2594880" cy="843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35" name="Oggetto 6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348640" y="5152320"/>
                    <a:ext cx="2594880" cy="843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636" name="Picture 2" descr=""/>
          <p:cNvPicPr/>
          <p:nvPr/>
        </p:nvPicPr>
        <p:blipFill>
          <a:blip r:embed="rId5"/>
          <a:stretch/>
        </p:blipFill>
        <p:spPr>
          <a:xfrm>
            <a:off x="7529400" y="1042560"/>
            <a:ext cx="4080960" cy="2995560"/>
          </a:xfrm>
          <a:prstGeom prst="rect">
            <a:avLst/>
          </a:prstGeom>
          <a:ln w="0">
            <a:noFill/>
          </a:ln>
        </p:spPr>
      </p:pic>
      <p:sp>
        <p:nvSpPr>
          <p:cNvPr id="637" name="CasellaDiTesto 10"/>
          <p:cNvSpPr/>
          <p:nvPr/>
        </p:nvSpPr>
        <p:spPr>
          <a:xfrm>
            <a:off x="6382800" y="4931640"/>
            <a:ext cx="1295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period =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638" name="Oggetto 8"/>
          <p:cNvGraphicFramePr/>
          <p:nvPr/>
        </p:nvGraphicFramePr>
        <p:xfrm>
          <a:off x="7680960" y="4692600"/>
          <a:ext cx="3777840" cy="99324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39" name="Oggetto 8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7680960" y="4692600"/>
                    <a:ext cx="3777840" cy="9932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640" name="Elemento grafico 12" descr=""/>
          <p:cNvPicPr/>
          <p:nvPr/>
        </p:nvPicPr>
        <p:blipFill>
          <a:blip r:embed="rId8"/>
          <a:stretch/>
        </p:blipFill>
        <p:spPr>
          <a:xfrm>
            <a:off x="1263240" y="1234080"/>
            <a:ext cx="5489640" cy="2787840"/>
          </a:xfrm>
          <a:prstGeom prst="rect">
            <a:avLst/>
          </a:prstGeom>
          <a:ln w="0">
            <a:noFill/>
          </a:ln>
        </p:spPr>
      </p:pic>
      <p:grpSp>
        <p:nvGrpSpPr>
          <p:cNvPr id="641" name="Group 20"/>
          <p:cNvGrpSpPr/>
          <p:nvPr/>
        </p:nvGrpSpPr>
        <p:grpSpPr>
          <a:xfrm>
            <a:off x="10391760" y="1586880"/>
            <a:ext cx="1704600" cy="561960"/>
            <a:chOff x="10391760" y="1586880"/>
            <a:chExt cx="1704600" cy="561960"/>
          </a:xfrm>
        </p:grpSpPr>
        <p:sp>
          <p:nvSpPr>
            <p:cNvPr id="642" name="Connector: Elbow 13"/>
            <p:cNvSpPr/>
            <p:nvPr/>
          </p:nvSpPr>
          <p:spPr>
            <a:xfrm flipV="1" rot="10800000">
              <a:off x="10391760" y="1586520"/>
              <a:ext cx="624960" cy="561960"/>
            </a:xfrm>
            <a:prstGeom prst="bentConnector3">
              <a:avLst>
                <a:gd name="adj1" fmla="val 31813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" name="Connector: Elbow 17"/>
            <p:cNvSpPr/>
            <p:nvPr/>
          </p:nvSpPr>
          <p:spPr>
            <a:xfrm flipH="1" flipV="1" rot="10800000">
              <a:off x="10828440" y="1586520"/>
              <a:ext cx="624960" cy="561960"/>
            </a:xfrm>
            <a:prstGeom prst="bentConnector3">
              <a:avLst>
                <a:gd name="adj1" fmla="val 31813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Connector: Elbow 18"/>
            <p:cNvSpPr/>
            <p:nvPr/>
          </p:nvSpPr>
          <p:spPr>
            <a:xfrm flipV="1" rot="10800000">
              <a:off x="11034720" y="1586520"/>
              <a:ext cx="624960" cy="561960"/>
            </a:xfrm>
            <a:prstGeom prst="bentConnector3">
              <a:avLst>
                <a:gd name="adj1" fmla="val 31813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Connector: Elbow 19"/>
            <p:cNvSpPr/>
            <p:nvPr/>
          </p:nvSpPr>
          <p:spPr>
            <a:xfrm flipH="1" flipV="1" rot="10800000">
              <a:off x="11471400" y="1586520"/>
              <a:ext cx="624960" cy="561960"/>
            </a:xfrm>
            <a:prstGeom prst="bentConnector3">
              <a:avLst>
                <a:gd name="adj1" fmla="val 31813"/>
              </a:avLst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1DAFD6D-F23F-4D29-BE62-6ACAEBA251CB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9" dur="indefinite" restart="never" nodeType="tmRoot">
          <p:childTnLst>
            <p:seq>
              <p:cTn id="710" dur="indefinite" nodeType="mainSeq">
                <p:childTnLst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A simple low-frequency VCO:</a:t>
            </a:r>
            <a:br>
              <a:rPr sz="2800"/>
            </a:b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Noto Sans CJK SC"/>
              </a:rPr>
              <a:t>Implementation with "current starved" inverter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647" name="Picture 2" descr=""/>
          <p:cNvPicPr/>
          <p:nvPr/>
        </p:nvPicPr>
        <p:blipFill>
          <a:blip r:embed="rId1"/>
          <a:stretch/>
        </p:blipFill>
        <p:spPr>
          <a:xfrm>
            <a:off x="653760" y="1531440"/>
            <a:ext cx="5822280" cy="38617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48" name="Oggetto 11"/>
          <p:cNvGraphicFramePr/>
          <p:nvPr/>
        </p:nvGraphicFramePr>
        <p:xfrm>
          <a:off x="7203240" y="2100600"/>
          <a:ext cx="1585440" cy="843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49" name="Oggetto 11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203240" y="2100600"/>
                    <a:ext cx="1585440" cy="843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0" name="Oggetto 5"/>
          <p:cNvGraphicFramePr/>
          <p:nvPr/>
        </p:nvGraphicFramePr>
        <p:xfrm>
          <a:off x="9043560" y="2069640"/>
          <a:ext cx="1559880" cy="84384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51" name="Oggetto 5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9043560" y="2069640"/>
                    <a:ext cx="1559880" cy="8438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2" name="Connettore 2 7"/>
          <p:cNvSpPr/>
          <p:nvPr/>
        </p:nvSpPr>
        <p:spPr>
          <a:xfrm>
            <a:off x="3472200" y="2277720"/>
            <a:ext cx="360" cy="61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f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Connettore 2 9"/>
          <p:cNvSpPr/>
          <p:nvPr/>
        </p:nvSpPr>
        <p:spPr>
          <a:xfrm>
            <a:off x="3472200" y="4326840"/>
            <a:ext cx="360" cy="615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rgbClr val="ff0000"/>
            </a:solidFill>
            <a:miter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654" name="CasellaDiTesto 8"/>
          <p:cNvSpPr/>
          <p:nvPr/>
        </p:nvSpPr>
        <p:spPr>
          <a:xfrm>
            <a:off x="3643920" y="2277720"/>
            <a:ext cx="3823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P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55" name="CasellaDiTesto 11"/>
          <p:cNvSpPr/>
          <p:nvPr/>
        </p:nvSpPr>
        <p:spPr>
          <a:xfrm>
            <a:off x="3576960" y="4346280"/>
            <a:ext cx="3931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N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56" name="CasellaDiTesto 10"/>
          <p:cNvSpPr/>
          <p:nvPr/>
        </p:nvSpPr>
        <p:spPr>
          <a:xfrm>
            <a:off x="7114320" y="1310400"/>
            <a:ext cx="2628720" cy="5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If </a:t>
            </a:r>
            <a:r>
              <a:rPr b="0" i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i="1" lang="en-US" sz="2800" spc="-1" strike="noStrike" baseline="-25000">
                <a:solidFill>
                  <a:srgbClr val="ff0000"/>
                </a:solidFill>
                <a:latin typeface="Calibri"/>
                <a:ea typeface="DejaVu Sans"/>
              </a:rPr>
              <a:t>P </a:t>
            </a:r>
            <a:r>
              <a:rPr b="0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= </a:t>
            </a:r>
            <a:r>
              <a:rPr b="0" i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i="1" lang="en-US" sz="2800" spc="-1" strike="noStrike" baseline="-25000">
                <a:solidFill>
                  <a:srgbClr val="ff0000"/>
                </a:solidFill>
                <a:latin typeface="Calibri"/>
                <a:ea typeface="DejaVu Sans"/>
              </a:rPr>
              <a:t>N </a:t>
            </a:r>
            <a:r>
              <a:rPr b="0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= </a:t>
            </a:r>
            <a:r>
              <a:rPr b="0" i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i="1" lang="en-US" sz="2800" spc="-1" strike="noStrike" baseline="-25000">
                <a:solidFill>
                  <a:srgbClr val="ff0000"/>
                </a:solidFill>
                <a:latin typeface="Calibri"/>
                <a:ea typeface="DejaVu Sans"/>
              </a:rPr>
              <a:t>tune</a:t>
            </a:r>
            <a:r>
              <a:rPr b="0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7" name="CasellaDiTesto 12"/>
          <p:cNvSpPr/>
          <p:nvPr/>
        </p:nvSpPr>
        <p:spPr>
          <a:xfrm>
            <a:off x="7056720" y="3075840"/>
            <a:ext cx="39488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frequency is proportional to the tuning current (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CCO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58" name="CasellaDiTesto 4"/>
          <p:cNvSpPr/>
          <p:nvPr/>
        </p:nvSpPr>
        <p:spPr>
          <a:xfrm>
            <a:off x="7035840" y="4134240"/>
            <a:ext cx="4621320" cy="16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Using a linear voltage to current converter it is possible to make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tune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to be proportional to a voltage, transforming the CCO into a VCO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AEFA818-09C8-4F83-944B-BEA43356902C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3" dur="indefinite" restart="never" nodeType="tmRoot">
          <p:childTnLst>
            <p:seq>
              <p:cTn id="734" dur="indefinite" nodeType="mainSeq">
                <p:childTnLst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icture 2" descr=""/>
          <p:cNvPicPr/>
          <p:nvPr/>
        </p:nvPicPr>
        <p:blipFill>
          <a:blip r:embed="rId1"/>
          <a:stretch/>
        </p:blipFill>
        <p:spPr>
          <a:xfrm>
            <a:off x="1035000" y="1066680"/>
            <a:ext cx="7662960" cy="33289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60" name="Oggetto 6"/>
          <p:cNvGraphicFramePr/>
          <p:nvPr/>
        </p:nvGraphicFramePr>
        <p:xfrm>
          <a:off x="9001800" y="5154120"/>
          <a:ext cx="2942280" cy="976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61" name="Oggetto 6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9001800" y="5154120"/>
                    <a:ext cx="2942280" cy="976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2" name="CasellaDiTesto 8"/>
          <p:cNvSpPr/>
          <p:nvPr/>
        </p:nvSpPr>
        <p:spPr>
          <a:xfrm>
            <a:off x="3834360" y="1193400"/>
            <a:ext cx="7909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e"/>
                <a:ea typeface="DejaVu Sans"/>
              </a:rPr>
              <a:t>OTA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63" name="CasellaDiTesto 9"/>
          <p:cNvSpPr/>
          <p:nvPr/>
        </p:nvSpPr>
        <p:spPr>
          <a:xfrm>
            <a:off x="408960" y="4515480"/>
            <a:ext cx="8047800" cy="1237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OTA, and M1 form a two-stage op-amp with output on node H, stabilized by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i="1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(Miller compensation). 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op-amp is closed as a buffer: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664" name="Oggetto 6"/>
          <p:cNvGraphicFramePr/>
          <p:nvPr/>
        </p:nvGraphicFramePr>
        <p:xfrm>
          <a:off x="4677480" y="5353200"/>
          <a:ext cx="1277280" cy="52632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65" name="Oggetto 6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677480" y="5353200"/>
                    <a:ext cx="1277280" cy="52632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6" name="Freccia a destra 10"/>
          <p:cNvSpPr/>
          <p:nvPr/>
        </p:nvSpPr>
        <p:spPr>
          <a:xfrm>
            <a:off x="6064200" y="5378400"/>
            <a:ext cx="416880" cy="427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d7ee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Rettangolo con angoli arrotondati 14"/>
          <p:cNvSpPr/>
          <p:nvPr/>
        </p:nvSpPr>
        <p:spPr>
          <a:xfrm>
            <a:off x="8915400" y="4946400"/>
            <a:ext cx="3024720" cy="13140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CasellaDiTesto 15"/>
          <p:cNvSpPr/>
          <p:nvPr/>
        </p:nvSpPr>
        <p:spPr>
          <a:xfrm>
            <a:off x="9158760" y="1482480"/>
            <a:ext cx="28476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This circuit can be used also to produce constant currents from a single reference voltage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69" name="Freccia a destra 2"/>
          <p:cNvSpPr/>
          <p:nvPr/>
        </p:nvSpPr>
        <p:spPr>
          <a:xfrm>
            <a:off x="8587080" y="5414400"/>
            <a:ext cx="416880" cy="4273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dd7ee"/>
          </a:solidFill>
          <a:ln w="25560">
            <a:solidFill>
              <a:srgbClr val="43729d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70" name="Oggetto 6"/>
          <p:cNvGraphicFramePr/>
          <p:nvPr/>
        </p:nvGraphicFramePr>
        <p:xfrm>
          <a:off x="6519960" y="5149800"/>
          <a:ext cx="2044800" cy="91908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671" name="Oggetto 6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6519960" y="5149800"/>
                    <a:ext cx="2044800" cy="91908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 simple voltage-to-current converter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D1353B0-AA9F-4FBA-9A62-F82C81DB01E2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9" dur="indefinite" restart="never" nodeType="tmRoot">
          <p:childTnLst>
            <p:seq>
              <p:cTn id="740" dur="indefinite" nodeType="mainSeq">
                <p:childTnLst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"/>
          <p:cNvSpPr/>
          <p:nvPr/>
        </p:nvSpPr>
        <p:spPr>
          <a:xfrm>
            <a:off x="6809400" y="2898000"/>
            <a:ext cx="4571280" cy="1588680"/>
          </a:xfrm>
          <a:prstGeom prst="rect">
            <a:avLst/>
          </a:prstGeom>
          <a:solidFill>
            <a:srgbClr val="dee6e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Speed and metastability issues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5" name="CasellaDiTesto 42"/>
          <p:cNvSpPr/>
          <p:nvPr/>
        </p:nvSpPr>
        <p:spPr>
          <a:xfrm>
            <a:off x="905040" y="4949640"/>
            <a:ext cx="45320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Small signal equivalent circuit of half cell: </a:t>
            </a: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+ inertial component (</a:t>
            </a:r>
            <a:r>
              <a:rPr b="1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C</a:t>
            </a: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)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676" name="" descr=""/>
          <p:cNvPicPr/>
          <p:nvPr/>
        </p:nvPicPr>
        <p:blipFill>
          <a:blip r:embed="rId1"/>
          <a:stretch/>
        </p:blipFill>
        <p:spPr>
          <a:xfrm>
            <a:off x="6877440" y="1699200"/>
            <a:ext cx="4303080" cy="3530160"/>
          </a:xfrm>
          <a:prstGeom prst="rect">
            <a:avLst/>
          </a:prstGeom>
          <a:ln w="0">
            <a:noFill/>
          </a:ln>
        </p:spPr>
      </p:pic>
      <p:sp>
        <p:nvSpPr>
          <p:cNvPr id="677" name=""/>
          <p:cNvSpPr/>
          <p:nvPr/>
        </p:nvSpPr>
        <p:spPr>
          <a:xfrm>
            <a:off x="6665400" y="5294880"/>
            <a:ext cx="5125680" cy="76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b="0" i="1" lang="en-US" sz="24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V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: negative signed for regenerative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positive feedback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78" name=""/>
          <p:cNvSpPr/>
          <p:nvPr/>
        </p:nvSpPr>
        <p:spPr>
          <a:xfrm flipV="1">
            <a:off x="8686800" y="4149000"/>
            <a:ext cx="408600" cy="1024200"/>
          </a:xfrm>
          <a:prstGeom prst="line">
            <a:avLst/>
          </a:prstGeom>
          <a:ln w="1908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679" name="Elemento grafico 36" descr=""/>
          <p:cNvPicPr/>
          <p:nvPr/>
        </p:nvPicPr>
        <p:blipFill>
          <a:blip r:embed="rId2"/>
          <a:stretch/>
        </p:blipFill>
        <p:spPr>
          <a:xfrm>
            <a:off x="1111320" y="2257560"/>
            <a:ext cx="4194360" cy="2527920"/>
          </a:xfrm>
          <a:prstGeom prst="rect">
            <a:avLst/>
          </a:prstGeom>
          <a:ln w="0">
            <a:noFill/>
          </a:ln>
        </p:spPr>
      </p:pic>
      <p:sp>
        <p:nvSpPr>
          <p:cNvPr id="680" name=""/>
          <p:cNvSpPr/>
          <p:nvPr/>
        </p:nvSpPr>
        <p:spPr>
          <a:xfrm>
            <a:off x="802080" y="1062000"/>
            <a:ext cx="10819800" cy="76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Metastability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: the comparator does not provide a clear logical output level in a given amount of time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81" name=""/>
          <p:cNvSpPr/>
          <p:nvPr/>
        </p:nvSpPr>
        <p:spPr>
          <a:xfrm>
            <a:off x="5518440" y="3200400"/>
            <a:ext cx="881640" cy="68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6720"/>
                </a:moveTo>
                <a:lnTo>
                  <a:pt x="14103" y="6720"/>
                </a:lnTo>
                <a:lnTo>
                  <a:pt x="14103" y="0"/>
                </a:lnTo>
                <a:lnTo>
                  <a:pt x="21600" y="10800"/>
                </a:lnTo>
                <a:lnTo>
                  <a:pt x="14103" y="21600"/>
                </a:lnTo>
                <a:lnTo>
                  <a:pt x="14103" y="14880"/>
                </a:lnTo>
                <a:lnTo>
                  <a:pt x="0" y="1488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6CBCBD-DBD9-4B2C-BABB-95CDF56DA725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Speed and metastability issues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683" name="" descr=""/>
          <p:cNvPicPr/>
          <p:nvPr/>
        </p:nvPicPr>
        <p:blipFill>
          <a:blip r:embed="rId1"/>
          <a:stretch/>
        </p:blipFill>
        <p:spPr>
          <a:xfrm>
            <a:off x="757440" y="1339200"/>
            <a:ext cx="4303080" cy="3530160"/>
          </a:xfrm>
          <a:prstGeom prst="rect">
            <a:avLst/>
          </a:prstGeom>
          <a:ln w="0">
            <a:noFill/>
          </a:ln>
        </p:spPr>
      </p:pic>
      <p:pic>
        <p:nvPicPr>
          <p:cNvPr id="684" name="" descr=""/>
          <p:cNvPicPr/>
          <p:nvPr/>
        </p:nvPicPr>
        <p:blipFill>
          <a:blip r:embed="rId2"/>
          <a:stretch/>
        </p:blipFill>
        <p:spPr>
          <a:xfrm>
            <a:off x="6024240" y="986760"/>
            <a:ext cx="5633640" cy="2504520"/>
          </a:xfrm>
          <a:prstGeom prst="rect">
            <a:avLst/>
          </a:prstGeom>
          <a:ln w="0">
            <a:noFill/>
          </a:ln>
        </p:spPr>
      </p:pic>
      <p:pic>
        <p:nvPicPr>
          <p:cNvPr id="685" name="" descr=""/>
          <p:cNvPicPr/>
          <p:nvPr/>
        </p:nvPicPr>
        <p:blipFill>
          <a:blip r:embed="rId3"/>
          <a:stretch/>
        </p:blipFill>
        <p:spPr>
          <a:xfrm>
            <a:off x="5725080" y="4345200"/>
            <a:ext cx="2761200" cy="817920"/>
          </a:xfrm>
          <a:prstGeom prst="rect">
            <a:avLst/>
          </a:prstGeom>
          <a:ln w="0">
            <a:noFill/>
          </a:ln>
        </p:spPr>
      </p:pic>
      <p:sp>
        <p:nvSpPr>
          <p:cNvPr id="686" name=""/>
          <p:cNvSpPr/>
          <p:nvPr/>
        </p:nvSpPr>
        <p:spPr>
          <a:xfrm>
            <a:off x="5644800" y="3789720"/>
            <a:ext cx="55090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Approximations around the “click” points: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87" name=""/>
          <p:cNvSpPr/>
          <p:nvPr/>
        </p:nvSpPr>
        <p:spPr>
          <a:xfrm>
            <a:off x="5628960" y="5319360"/>
            <a:ext cx="67147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Not rigorous but useful for understanding purposes: 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circuit is non-linear anyway. 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Accurate results only through electrical simulations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88" name=""/>
          <p:cNvSpPr/>
          <p:nvPr/>
        </p:nvSpPr>
        <p:spPr>
          <a:xfrm>
            <a:off x="5061240" y="2514600"/>
            <a:ext cx="881640" cy="68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6720"/>
                </a:moveTo>
                <a:lnTo>
                  <a:pt x="14103" y="6720"/>
                </a:lnTo>
                <a:lnTo>
                  <a:pt x="14103" y="0"/>
                </a:lnTo>
                <a:lnTo>
                  <a:pt x="21600" y="10800"/>
                </a:lnTo>
                <a:lnTo>
                  <a:pt x="14103" y="21600"/>
                </a:lnTo>
                <a:lnTo>
                  <a:pt x="14103" y="14880"/>
                </a:lnTo>
                <a:lnTo>
                  <a:pt x="0" y="1488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08974C3-AF67-45A1-A148-DE41EF3B6878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Speed and metastability issues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90" name=""/>
          <p:cNvSpPr/>
          <p:nvPr/>
        </p:nvSpPr>
        <p:spPr>
          <a:xfrm>
            <a:off x="6148800" y="3789720"/>
            <a:ext cx="4342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Under this approximation, the circuit is completely symmetric: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91" name=""/>
          <p:cNvSpPr/>
          <p:nvPr/>
        </p:nvSpPr>
        <p:spPr>
          <a:xfrm>
            <a:off x="6149160" y="5013720"/>
            <a:ext cx="43426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We can study only half circuit, for simplicity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692" name="" descr=""/>
          <p:cNvPicPr/>
          <p:nvPr/>
        </p:nvPicPr>
        <p:blipFill>
          <a:blip r:embed="rId1"/>
          <a:stretch/>
        </p:blipFill>
        <p:spPr>
          <a:xfrm>
            <a:off x="264600" y="987120"/>
            <a:ext cx="5633640" cy="2504520"/>
          </a:xfrm>
          <a:prstGeom prst="rect">
            <a:avLst/>
          </a:prstGeom>
          <a:ln w="0">
            <a:noFill/>
          </a:ln>
        </p:spPr>
      </p:pic>
      <p:pic>
        <p:nvPicPr>
          <p:cNvPr id="693" name="" descr=""/>
          <p:cNvPicPr/>
          <p:nvPr/>
        </p:nvPicPr>
        <p:blipFill>
          <a:blip r:embed="rId2"/>
          <a:stretch/>
        </p:blipFill>
        <p:spPr>
          <a:xfrm>
            <a:off x="6172200" y="914400"/>
            <a:ext cx="5942880" cy="2642040"/>
          </a:xfrm>
          <a:prstGeom prst="rect">
            <a:avLst/>
          </a:prstGeom>
          <a:ln w="0">
            <a:noFill/>
          </a:ln>
        </p:spPr>
      </p:pic>
      <p:pic>
        <p:nvPicPr>
          <p:cNvPr id="694" name="" descr=""/>
          <p:cNvPicPr/>
          <p:nvPr/>
        </p:nvPicPr>
        <p:blipFill>
          <a:blip r:embed="rId3"/>
          <a:stretch/>
        </p:blipFill>
        <p:spPr>
          <a:xfrm>
            <a:off x="6284880" y="4614840"/>
            <a:ext cx="1379880" cy="227520"/>
          </a:xfrm>
          <a:prstGeom prst="rect">
            <a:avLst/>
          </a:prstGeom>
          <a:ln w="0">
            <a:noFill/>
          </a:ln>
        </p:spPr>
      </p:pic>
      <p:pic>
        <p:nvPicPr>
          <p:cNvPr id="695" name="" descr=""/>
          <p:cNvPicPr/>
          <p:nvPr/>
        </p:nvPicPr>
        <p:blipFill>
          <a:blip r:embed="rId4"/>
          <a:stretch/>
        </p:blipFill>
        <p:spPr>
          <a:xfrm>
            <a:off x="2077200" y="3788280"/>
            <a:ext cx="2971080" cy="2412360"/>
          </a:xfrm>
          <a:prstGeom prst="rect">
            <a:avLst/>
          </a:prstGeom>
          <a:ln w="0">
            <a:noFill/>
          </a:ln>
        </p:spPr>
      </p:pic>
      <p:sp>
        <p:nvSpPr>
          <p:cNvPr id="696" name=""/>
          <p:cNvSpPr/>
          <p:nvPr/>
        </p:nvSpPr>
        <p:spPr>
          <a:xfrm rot="8392200">
            <a:off x="5257440" y="3657240"/>
            <a:ext cx="881640" cy="68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6720"/>
                </a:moveTo>
                <a:lnTo>
                  <a:pt x="14103" y="6720"/>
                </a:lnTo>
                <a:lnTo>
                  <a:pt x="14103" y="0"/>
                </a:lnTo>
                <a:lnTo>
                  <a:pt x="21600" y="10800"/>
                </a:lnTo>
                <a:lnTo>
                  <a:pt x="14103" y="21600"/>
                </a:lnTo>
                <a:lnTo>
                  <a:pt x="14103" y="14880"/>
                </a:lnTo>
                <a:lnTo>
                  <a:pt x="0" y="1488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7" name=""/>
          <p:cNvSpPr/>
          <p:nvPr/>
        </p:nvSpPr>
        <p:spPr>
          <a:xfrm>
            <a:off x="5637240" y="1326600"/>
            <a:ext cx="881640" cy="68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6720"/>
                </a:moveTo>
                <a:lnTo>
                  <a:pt x="14103" y="6720"/>
                </a:lnTo>
                <a:lnTo>
                  <a:pt x="14103" y="0"/>
                </a:lnTo>
                <a:lnTo>
                  <a:pt x="21600" y="10800"/>
                </a:lnTo>
                <a:lnTo>
                  <a:pt x="14103" y="21600"/>
                </a:lnTo>
                <a:lnTo>
                  <a:pt x="14103" y="14880"/>
                </a:lnTo>
                <a:lnTo>
                  <a:pt x="0" y="1488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A4A8972-84FC-48D6-9CF0-B24B6FB300ED}" type="slidenum">
              <a:t>37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Speed and metastability issues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699" name="" descr=""/>
          <p:cNvPicPr/>
          <p:nvPr/>
        </p:nvPicPr>
        <p:blipFill>
          <a:blip r:embed="rId1"/>
          <a:stretch/>
        </p:blipFill>
        <p:spPr>
          <a:xfrm>
            <a:off x="457200" y="1028520"/>
            <a:ext cx="2971080" cy="2412360"/>
          </a:xfrm>
          <a:prstGeom prst="rect">
            <a:avLst/>
          </a:prstGeom>
          <a:ln w="0">
            <a:noFill/>
          </a:ln>
        </p:spPr>
      </p:pic>
      <p:sp>
        <p:nvSpPr>
          <p:cNvPr id="700" name=""/>
          <p:cNvSpPr/>
          <p:nvPr/>
        </p:nvSpPr>
        <p:spPr>
          <a:xfrm>
            <a:off x="4114800" y="1194120"/>
            <a:ext cx="57456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Transient response characterized by growing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exponential response: e</a:t>
            </a:r>
            <a:r>
              <a:rPr b="0" lang="en-US" sz="2400" spc="-1" strike="noStrike" baseline="33000">
                <a:solidFill>
                  <a:srgbClr val="000000"/>
                </a:solidFill>
                <a:latin typeface="Calibri"/>
                <a:ea typeface="DejaVu Sans"/>
              </a:rPr>
              <a:t>at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701" name="" descr=""/>
          <p:cNvPicPr/>
          <p:nvPr/>
        </p:nvPicPr>
        <p:blipFill>
          <a:blip r:embed="rId2"/>
          <a:stretch/>
        </p:blipFill>
        <p:spPr>
          <a:xfrm>
            <a:off x="4315320" y="2310840"/>
            <a:ext cx="7448400" cy="875160"/>
          </a:xfrm>
          <a:prstGeom prst="rect">
            <a:avLst/>
          </a:prstGeom>
          <a:ln w="0">
            <a:noFill/>
          </a:ln>
        </p:spPr>
      </p:pic>
      <p:sp>
        <p:nvSpPr>
          <p:cNvPr id="702" name=""/>
          <p:cNvSpPr/>
          <p:nvPr/>
        </p:nvSpPr>
        <p:spPr>
          <a:xfrm>
            <a:off x="1215000" y="3551400"/>
            <a:ext cx="10057680" cy="22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Hence, the higher βA, the faster is the response (as mentioned previously). </a:t>
            </a: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Designing low-hysteresis comparator by pushing βA close to 1 is a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BAD IDEA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not only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process sensitivity may lead to lack of hysteresis,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but also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the comparator would result very slow:</a:t>
            </a: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Noto Sans CJK SC"/>
              </a:rPr>
              <a:t>The pre-amp solution with is always used in such cases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82EEDF7-7B29-410C-8EF1-553689FE023D}" type="slidenum">
              <a:t>38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Calibri"/>
              </a:rPr>
              <a:t>Syllabus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04" name=""/>
          <p:cNvSpPr/>
          <p:nvPr/>
        </p:nvSpPr>
        <p:spPr>
          <a:xfrm>
            <a:off x="1748520" y="1047600"/>
            <a:ext cx="9128520" cy="48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Design of integrated comparators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Done (today’s class): </a:t>
            </a:r>
            <a:endParaRPr b="0" lang="en-US" sz="2400" spc="-1" strike="noStrike">
              <a:latin typeface="Arial"/>
            </a:endParaRPr>
          </a:p>
          <a:p>
            <a:pPr marL="39888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Ideal behaviour</a:t>
            </a:r>
            <a:endParaRPr b="0" lang="en-US" sz="2400" spc="-1" strike="noStrike">
              <a:latin typeface="Arial"/>
            </a:endParaRPr>
          </a:p>
          <a:p>
            <a:pPr marL="39888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Applications</a:t>
            </a:r>
            <a:endParaRPr b="0" lang="en-US" sz="2400" spc="-1" strike="noStrike">
              <a:latin typeface="Arial"/>
            </a:endParaRPr>
          </a:p>
          <a:p>
            <a:pPr marL="39888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Taxonomy</a:t>
            </a:r>
            <a:endParaRPr b="0" lang="en-US" sz="2400" spc="-1" strike="noStrike">
              <a:latin typeface="Arial"/>
            </a:endParaRPr>
          </a:p>
          <a:p>
            <a:pPr marL="39888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The 4T-hysteretic cell for SoC</a:t>
            </a:r>
            <a:endParaRPr b="0" lang="en-US" sz="2400" spc="-1" strike="noStrike">
              <a:latin typeface="Arial"/>
            </a:endParaRPr>
          </a:p>
          <a:p>
            <a:pPr marL="39888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Simple comparator based on the 4T-hysteretic cell</a:t>
            </a:r>
            <a:endParaRPr b="0" lang="en-US" sz="2400" spc="-1" strike="noStrike">
              <a:latin typeface="Arial"/>
            </a:endParaRPr>
          </a:p>
          <a:p>
            <a:pPr marL="39888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Low-frequency relaxation oscillator based on simple VCO</a:t>
            </a:r>
            <a:endParaRPr b="0" lang="en-US" sz="2400" spc="-1" strike="noStrike">
              <a:latin typeface="Arial"/>
            </a:endParaRPr>
          </a:p>
          <a:p>
            <a:pPr marL="39888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Notes on speed and metastability (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optional material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To do (next class): </a:t>
            </a:r>
            <a:endParaRPr b="0" lang="en-US" sz="2400" spc="-1" strike="noStrike">
              <a:latin typeface="Arial"/>
            </a:endParaRPr>
          </a:p>
          <a:p>
            <a:pPr marL="402480" indent="-2196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Dynamic comparator example: the StrongARM case</a:t>
            </a:r>
            <a:endParaRPr b="0" lang="en-US" sz="2400" spc="-1" strike="noStrike">
              <a:latin typeface="Arial"/>
            </a:endParaRPr>
          </a:p>
          <a:p>
            <a:pPr marL="402480" indent="-2196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Other comparator structures from literature (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optional material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C58396D-E04A-4B74-AED2-9A158119CE01}" type="slidenum">
              <a:t>39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Continuous-time vs dynamic comparator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9" name="TextBox 10"/>
          <p:cNvSpPr/>
          <p:nvPr/>
        </p:nvSpPr>
        <p:spPr>
          <a:xfrm>
            <a:off x="505800" y="1009080"/>
            <a:ext cx="5410800" cy="254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Continuous-time (CT) comparator: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89"/>
              </a:spcAft>
              <a:buNone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Used in level-crossing event-driven circuits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9"/>
              </a:spcAft>
              <a:buClr>
                <a:srgbClr val="000000"/>
              </a:buClr>
              <a:buFont typeface="Wingdings" charset="2"/>
              <a:buChar char=""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Static power consumption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9"/>
              </a:spcAft>
              <a:buClr>
                <a:srgbClr val="000000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Can be designed in order to embed hystheresis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28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Output always valid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50" name="TextBox 7"/>
          <p:cNvSpPr/>
          <p:nvPr/>
        </p:nvSpPr>
        <p:spPr>
          <a:xfrm>
            <a:off x="6388200" y="1022760"/>
            <a:ext cx="5642280" cy="310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Dynamic comparator (or latched comparator):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Used in clock-synchronous circuits (as the comparator needs a driving clock signal)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No static power consumption</a:t>
            </a:r>
            <a:br>
              <a:rPr sz="2200"/>
            </a:b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(in basic single-stage configuration)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No hysteresis</a:t>
            </a: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"/>
            </a:pP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Sometimes: output valid only during half </a:t>
            </a:r>
            <a:br>
              <a:rPr sz="2200"/>
            </a:br>
            <a:r>
              <a:rPr b="0" lang="it-IT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clock period</a:t>
            </a:r>
            <a:endParaRPr b="0" lang="en-US" sz="2200" spc="-1" strike="noStrike">
              <a:latin typeface="Arial"/>
            </a:endParaRPr>
          </a:p>
        </p:txBody>
      </p:sp>
      <p:grpSp>
        <p:nvGrpSpPr>
          <p:cNvPr id="151" name="Group 25"/>
          <p:cNvGrpSpPr/>
          <p:nvPr/>
        </p:nvGrpSpPr>
        <p:grpSpPr>
          <a:xfrm>
            <a:off x="268200" y="4259160"/>
            <a:ext cx="3037320" cy="1562400"/>
            <a:chOff x="268200" y="4259160"/>
            <a:chExt cx="3037320" cy="1562400"/>
          </a:xfrm>
        </p:grpSpPr>
        <p:pic>
          <p:nvPicPr>
            <p:cNvPr id="152" name="Graphic 9" descr=""/>
            <p:cNvPicPr/>
            <p:nvPr/>
          </p:nvPicPr>
          <p:blipFill>
            <a:blip r:embed="rId1"/>
            <a:stretch/>
          </p:blipFill>
          <p:spPr>
            <a:xfrm>
              <a:off x="729720" y="4311360"/>
              <a:ext cx="1601280" cy="151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3" name="TextBox 13"/>
            <p:cNvSpPr/>
            <p:nvPr/>
          </p:nvSpPr>
          <p:spPr>
            <a:xfrm>
              <a:off x="268200" y="4259160"/>
              <a:ext cx="11736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b="0" i="1" lang="it-IT" sz="24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i1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54" name="TextBox 14"/>
            <p:cNvSpPr/>
            <p:nvPr/>
          </p:nvSpPr>
          <p:spPr>
            <a:xfrm>
              <a:off x="294840" y="5005440"/>
              <a:ext cx="11736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b="0" i="1" lang="it-IT" sz="24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i2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55" name="TextBox 18"/>
            <p:cNvSpPr/>
            <p:nvPr/>
          </p:nvSpPr>
          <p:spPr>
            <a:xfrm>
              <a:off x="2131920" y="4591440"/>
              <a:ext cx="11736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b="0" i="1" lang="it-IT" sz="24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out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156" name="Group 24"/>
          <p:cNvGrpSpPr/>
          <p:nvPr/>
        </p:nvGrpSpPr>
        <p:grpSpPr>
          <a:xfrm>
            <a:off x="2890800" y="4222800"/>
            <a:ext cx="3095640" cy="1625040"/>
            <a:chOff x="2890800" y="4222800"/>
            <a:chExt cx="3095640" cy="1625040"/>
          </a:xfrm>
        </p:grpSpPr>
        <p:pic>
          <p:nvPicPr>
            <p:cNvPr id="157" name="Graphic 12" descr=""/>
            <p:cNvPicPr/>
            <p:nvPr/>
          </p:nvPicPr>
          <p:blipFill>
            <a:blip r:embed="rId2"/>
            <a:stretch/>
          </p:blipFill>
          <p:spPr>
            <a:xfrm>
              <a:off x="3381840" y="4337640"/>
              <a:ext cx="1601280" cy="151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8" name="TextBox 16"/>
            <p:cNvSpPr/>
            <p:nvPr/>
          </p:nvSpPr>
          <p:spPr>
            <a:xfrm>
              <a:off x="2890800" y="4222800"/>
              <a:ext cx="11736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b="0" i="1" lang="it-IT" sz="24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i1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59" name="TextBox 17"/>
            <p:cNvSpPr/>
            <p:nvPr/>
          </p:nvSpPr>
          <p:spPr>
            <a:xfrm>
              <a:off x="2915640" y="5041440"/>
              <a:ext cx="11736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b="0" i="1" lang="it-IT" sz="24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i2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60" name="TextBox 21"/>
            <p:cNvSpPr/>
            <p:nvPr/>
          </p:nvSpPr>
          <p:spPr>
            <a:xfrm>
              <a:off x="4812840" y="4646520"/>
              <a:ext cx="11736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b="0" i="1" lang="it-IT" sz="24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out</a:t>
              </a:r>
              <a:endParaRPr b="0" lang="en-US" sz="2400" spc="-1" strike="noStrike">
                <a:latin typeface="Arial"/>
              </a:endParaRPr>
            </a:p>
          </p:txBody>
        </p:sp>
      </p:grpSp>
      <p:grpSp>
        <p:nvGrpSpPr>
          <p:cNvPr id="161" name="Group 23"/>
          <p:cNvGrpSpPr/>
          <p:nvPr/>
        </p:nvGrpSpPr>
        <p:grpSpPr>
          <a:xfrm>
            <a:off x="7567200" y="4270680"/>
            <a:ext cx="3427200" cy="1861200"/>
            <a:chOff x="7567200" y="4270680"/>
            <a:chExt cx="3427200" cy="1861200"/>
          </a:xfrm>
        </p:grpSpPr>
        <p:pic>
          <p:nvPicPr>
            <p:cNvPr id="162" name="Graphic 5" descr=""/>
            <p:cNvPicPr/>
            <p:nvPr/>
          </p:nvPicPr>
          <p:blipFill>
            <a:blip r:embed="rId3"/>
            <a:stretch/>
          </p:blipFill>
          <p:spPr>
            <a:xfrm>
              <a:off x="8155080" y="4270680"/>
              <a:ext cx="1733040" cy="1634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3" name="TextBox 15"/>
            <p:cNvSpPr/>
            <p:nvPr/>
          </p:nvSpPr>
          <p:spPr>
            <a:xfrm>
              <a:off x="9820800" y="4668840"/>
              <a:ext cx="11736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b="0" i="1" lang="it-IT" sz="24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out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64" name="TextBox 19"/>
            <p:cNvSpPr/>
            <p:nvPr/>
          </p:nvSpPr>
          <p:spPr>
            <a:xfrm>
              <a:off x="7567200" y="4270680"/>
              <a:ext cx="11736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b="0" i="1" lang="it-IT" sz="24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i1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65" name="TextBox 20"/>
            <p:cNvSpPr/>
            <p:nvPr/>
          </p:nvSpPr>
          <p:spPr>
            <a:xfrm>
              <a:off x="7585200" y="5074200"/>
              <a:ext cx="1173600" cy="50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V</a:t>
              </a:r>
              <a:r>
                <a:rPr b="0" i="1" lang="it-IT" sz="24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i2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166" name="TextBox 22"/>
            <p:cNvSpPr/>
            <p:nvPr/>
          </p:nvSpPr>
          <p:spPr>
            <a:xfrm>
              <a:off x="8831160" y="5676480"/>
              <a:ext cx="117360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i="1" lang="it-IT" sz="2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clk</a:t>
              </a:r>
              <a:endParaRPr b="0" lang="en-US" sz="2400" spc="-1" strike="noStrike">
                <a:latin typeface="Arial"/>
              </a:endParaRPr>
            </a:p>
          </p:txBody>
        </p:sp>
      </p:grpSp>
      <p:sp>
        <p:nvSpPr>
          <p:cNvPr id="167" name="TextBox 26"/>
          <p:cNvSpPr/>
          <p:nvPr/>
        </p:nvSpPr>
        <p:spPr>
          <a:xfrm>
            <a:off x="4145760" y="5374440"/>
            <a:ext cx="21225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With hystheresis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8" name="TextBox 27"/>
          <p:cNvSpPr/>
          <p:nvPr/>
        </p:nvSpPr>
        <p:spPr>
          <a:xfrm>
            <a:off x="1346760" y="5422680"/>
            <a:ext cx="17312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Without hystheresis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9" name=""/>
          <p:cNvSpPr/>
          <p:nvPr/>
        </p:nvSpPr>
        <p:spPr>
          <a:xfrm>
            <a:off x="6051600" y="1026000"/>
            <a:ext cx="360" cy="50256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826B51C-E0F9-4338-A0D5-CF99ED2885AC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ttangolo con angoli arrotondati 7"/>
          <p:cNvSpPr/>
          <p:nvPr/>
        </p:nvSpPr>
        <p:spPr>
          <a:xfrm>
            <a:off x="2615040" y="4343400"/>
            <a:ext cx="464400" cy="13442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CT Comparators: amplifier-based implementations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2" name="CasellaDiTesto 4"/>
          <p:cNvSpPr/>
          <p:nvPr/>
        </p:nvSpPr>
        <p:spPr>
          <a:xfrm>
            <a:off x="1220760" y="1025280"/>
            <a:ext cx="104360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A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Noto Sans CJK SC"/>
              </a:rPr>
              <a:t>high-gain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 amplifier can be used as a comparator: 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Noto Sans CJK SC"/>
              </a:rPr>
              <a:t>Op-amp topologies can be used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open loop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or even positive feedback: 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Speed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is prime: no frequency compensation (no stability issues)  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73" name="Elemento grafico 5" descr=""/>
          <p:cNvPicPr/>
          <p:nvPr/>
        </p:nvPicPr>
        <p:blipFill>
          <a:blip r:embed="rId1"/>
          <a:stretch/>
        </p:blipFill>
        <p:spPr>
          <a:xfrm>
            <a:off x="1198080" y="2540520"/>
            <a:ext cx="3072240" cy="1416600"/>
          </a:xfrm>
          <a:prstGeom prst="rect">
            <a:avLst/>
          </a:prstGeom>
          <a:ln w="0">
            <a:noFill/>
          </a:ln>
        </p:spPr>
      </p:pic>
      <p:pic>
        <p:nvPicPr>
          <p:cNvPr id="174" name="Elemento grafico 6" descr=""/>
          <p:cNvPicPr/>
          <p:nvPr/>
        </p:nvPicPr>
        <p:blipFill>
          <a:blip r:embed="rId2"/>
          <a:stretch/>
        </p:blipFill>
        <p:spPr>
          <a:xfrm>
            <a:off x="838080" y="3964320"/>
            <a:ext cx="4178880" cy="2098440"/>
          </a:xfrm>
          <a:prstGeom prst="rect">
            <a:avLst/>
          </a:prstGeom>
          <a:ln w="0">
            <a:noFill/>
          </a:ln>
        </p:spPr>
      </p:pic>
      <p:sp>
        <p:nvSpPr>
          <p:cNvPr id="175" name="CasellaDiTesto 10"/>
          <p:cNvSpPr/>
          <p:nvPr/>
        </p:nvSpPr>
        <p:spPr>
          <a:xfrm>
            <a:off x="5596200" y="1627920"/>
            <a:ext cx="264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6" name="CasellaDiTesto 12"/>
          <p:cNvSpPr/>
          <p:nvPr/>
        </p:nvSpPr>
        <p:spPr>
          <a:xfrm>
            <a:off x="5486400" y="3258720"/>
            <a:ext cx="631764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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Accuracy loss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a region exists where the logical  level is undefined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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 several applications this may lead to unwanted stable or metastable states 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(→)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3477600" y="4861800"/>
            <a:ext cx="177948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“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0” or “1”?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 flipH="1">
            <a:off x="2971800" y="5029200"/>
            <a:ext cx="505800" cy="360"/>
          </a:xfrm>
          <a:prstGeom prst="line">
            <a:avLst/>
          </a:prstGeom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0DF690-9402-415F-BA0A-883397223C52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66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CT Comparators: amplifier-based implementations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0" name="CasellaDiTesto 22"/>
          <p:cNvSpPr/>
          <p:nvPr/>
        </p:nvSpPr>
        <p:spPr>
          <a:xfrm>
            <a:off x="6400800" y="1530000"/>
            <a:ext cx="5713200" cy="41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729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Glitches for slow varying input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common issue to all CT comparators without hysteresis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729"/>
              </a:spcAft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If level crossing is used as trigger in a complex system with feed back: time uncertainty and/or stability issues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729"/>
              </a:spcAft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If the comparator is interfaced with a synchronous digital FSM: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i="1" lang="en-US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hold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T</a:t>
            </a:r>
            <a:r>
              <a:rPr b="0" i="1" lang="en-US" sz="24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setup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violation (need for synchronizer circuit otherwise data are loss)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81" name="CasellaDiTesto 28"/>
          <p:cNvSpPr/>
          <p:nvPr/>
        </p:nvSpPr>
        <p:spPr>
          <a:xfrm>
            <a:off x="878400" y="1564200"/>
            <a:ext cx="31284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Transient behaviour: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(RTI noise on Vi1 port)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1299600" y="2846160"/>
            <a:ext cx="3961800" cy="2675520"/>
          </a:xfrm>
          <a:prstGeom prst="rect">
            <a:avLst/>
          </a:prstGeom>
          <a:ln w="0">
            <a:noFill/>
          </a:ln>
        </p:spPr>
      </p:pic>
      <p:pic>
        <p:nvPicPr>
          <p:cNvPr id="183" name="" descr=""/>
          <p:cNvPicPr/>
          <p:nvPr/>
        </p:nvPicPr>
        <p:blipFill>
          <a:blip r:embed="rId2"/>
          <a:stretch/>
        </p:blipFill>
        <p:spPr>
          <a:xfrm>
            <a:off x="2707200" y="2997360"/>
            <a:ext cx="3151800" cy="1694520"/>
          </a:xfrm>
          <a:prstGeom prst="rect">
            <a:avLst/>
          </a:prstGeom>
          <a:ln w="0">
            <a:noFill/>
          </a:ln>
        </p:spPr>
      </p:pic>
      <p:pic>
        <p:nvPicPr>
          <p:cNvPr id="184" name="" descr=""/>
          <p:cNvPicPr/>
          <p:nvPr/>
        </p:nvPicPr>
        <p:blipFill>
          <a:blip r:embed="rId3"/>
          <a:stretch/>
        </p:blipFill>
        <p:spPr>
          <a:xfrm>
            <a:off x="1371600" y="2550600"/>
            <a:ext cx="3675960" cy="28281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E87ADFE-8029-4ECD-9E3C-F2855911391F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Elemento grafico 4" descr=""/>
          <p:cNvPicPr/>
          <p:nvPr/>
        </p:nvPicPr>
        <p:blipFill>
          <a:blip r:embed="rId1"/>
          <a:stretch/>
        </p:blipFill>
        <p:spPr>
          <a:xfrm>
            <a:off x="749520" y="4114800"/>
            <a:ext cx="4506480" cy="2081160"/>
          </a:xfrm>
          <a:prstGeom prst="rect">
            <a:avLst/>
          </a:prstGeom>
          <a:ln w="0">
            <a:noFill/>
          </a:ln>
        </p:spPr>
      </p:pic>
      <p:pic>
        <p:nvPicPr>
          <p:cNvPr id="186" name="Elemento grafico 5" descr=""/>
          <p:cNvPicPr/>
          <p:nvPr/>
        </p:nvPicPr>
        <p:blipFill>
          <a:blip r:embed="rId2"/>
          <a:stretch/>
        </p:blipFill>
        <p:spPr>
          <a:xfrm>
            <a:off x="514080" y="1143360"/>
            <a:ext cx="4690080" cy="2355480"/>
          </a:xfrm>
          <a:prstGeom prst="rect">
            <a:avLst/>
          </a:prstGeom>
          <a:ln w="0">
            <a:noFill/>
          </a:ln>
        </p:spPr>
      </p:pic>
      <p:sp>
        <p:nvSpPr>
          <p:cNvPr id="187" name="Connettore diritto 7"/>
          <p:cNvSpPr/>
          <p:nvPr/>
        </p:nvSpPr>
        <p:spPr>
          <a:xfrm>
            <a:off x="2159640" y="2685240"/>
            <a:ext cx="1143000" cy="360"/>
          </a:xfrm>
          <a:prstGeom prst="line">
            <a:avLst/>
          </a:prstGeom>
          <a:ln w="31680">
            <a:solidFill>
              <a:srgbClr val="000000"/>
            </a:solidFill>
            <a:miter/>
            <a:headEnd len="lg" type="arrow" w="lg"/>
            <a:tailEnd len="lg" type="arrow" w="lg"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88" name="Oggetto 6"/>
          <p:cNvGraphicFramePr/>
          <p:nvPr/>
        </p:nvGraphicFramePr>
        <p:xfrm>
          <a:off x="3492360" y="2321640"/>
          <a:ext cx="2037600" cy="5076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9" name="Oggetto 6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492360" y="2321640"/>
                    <a:ext cx="2037600" cy="50760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0" name="CasellaDiTesto 9"/>
          <p:cNvSpPr/>
          <p:nvPr/>
        </p:nvSpPr>
        <p:spPr>
          <a:xfrm>
            <a:off x="5583600" y="975600"/>
            <a:ext cx="630288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Thanks to the hysteresis, the comparator produces a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valid output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level across the whole input range. Use of positive feedback: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“vertical” edges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Symbol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The hysteresis introduces an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uncertainty band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that reduces the accuracy but helps rejecting noise when the input differential voltage is close to zero.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1" name="CasellaDiTesto 10"/>
          <p:cNvSpPr/>
          <p:nvPr/>
        </p:nvSpPr>
        <p:spPr>
          <a:xfrm>
            <a:off x="5766840" y="4178880"/>
            <a:ext cx="58910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Possible regenerative comparator: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Op-amp-based Schmitt trigger.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2" name="CasellaDiTesto 11"/>
          <p:cNvSpPr/>
          <p:nvPr/>
        </p:nvSpPr>
        <p:spPr>
          <a:xfrm>
            <a:off x="5810400" y="4968000"/>
            <a:ext cx="6093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Drawbacks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Over-sized solution for integrated cells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Low impedance on the non-inverting input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3" name="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Regenerative comparators: hysteresis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9949136-7797-4649-8EA7-AD62B491C8EB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magine 1" descr=""/>
          <p:cNvPicPr/>
          <p:nvPr/>
        </p:nvPicPr>
        <p:blipFill>
          <a:blip r:embed="rId1"/>
          <a:stretch/>
        </p:blipFill>
        <p:spPr>
          <a:xfrm>
            <a:off x="6768000" y="1492200"/>
            <a:ext cx="4508280" cy="3058200"/>
          </a:xfrm>
          <a:prstGeom prst="rect">
            <a:avLst/>
          </a:prstGeom>
          <a:ln w="0">
            <a:noFill/>
          </a:ln>
        </p:spPr>
      </p:pic>
      <p:pic>
        <p:nvPicPr>
          <p:cNvPr id="195" name="Immagine 5" descr=""/>
          <p:cNvPicPr/>
          <p:nvPr/>
        </p:nvPicPr>
        <p:blipFill>
          <a:blip r:embed="rId2"/>
          <a:stretch/>
        </p:blipFill>
        <p:spPr>
          <a:xfrm>
            <a:off x="6950160" y="1081440"/>
            <a:ext cx="4942440" cy="863640"/>
          </a:xfrm>
          <a:prstGeom prst="rect">
            <a:avLst/>
          </a:prstGeom>
          <a:ln w="0">
            <a:noFill/>
          </a:ln>
        </p:spPr>
      </p:pic>
      <p:sp>
        <p:nvSpPr>
          <p:cNvPr id="196" name="CasellaDiTesto 6"/>
          <p:cNvSpPr/>
          <p:nvPr/>
        </p:nvSpPr>
        <p:spPr>
          <a:xfrm>
            <a:off x="6768000" y="4274280"/>
            <a:ext cx="5104440" cy="12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Programmable hysteresis from 0 to 160 mV 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wasy10"/>
              </a:rPr>
              <a:t>Δ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wasy10"/>
              </a:rPr>
              <a:t>V</a:t>
            </a:r>
            <a:r>
              <a:rPr b="0" i="1" lang="en-US" sz="2400" spc="-1" strike="noStrike" baseline="-8000">
                <a:solidFill>
                  <a:srgbClr val="000000"/>
                </a:solidFill>
                <a:latin typeface="Calibri"/>
                <a:ea typeface="wasy10"/>
              </a:rPr>
              <a:t>H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wasy10"/>
              </a:rPr>
              <a:t>)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depending on current on pin HYS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97" name="Immagine 7" descr=""/>
          <p:cNvPicPr/>
          <p:nvPr/>
        </p:nvPicPr>
        <p:blipFill>
          <a:blip r:embed="rId3"/>
          <a:stretch/>
        </p:blipFill>
        <p:spPr>
          <a:xfrm>
            <a:off x="209880" y="1143000"/>
            <a:ext cx="5867280" cy="789480"/>
          </a:xfrm>
          <a:prstGeom prst="rect">
            <a:avLst/>
          </a:prstGeom>
          <a:ln w="0">
            <a:noFill/>
          </a:ln>
        </p:spPr>
      </p:pic>
      <p:pic>
        <p:nvPicPr>
          <p:cNvPr id="198" name="Immagine 8" descr=""/>
          <p:cNvPicPr/>
          <p:nvPr/>
        </p:nvPicPr>
        <p:blipFill>
          <a:blip r:embed="rId4"/>
          <a:stretch/>
        </p:blipFill>
        <p:spPr>
          <a:xfrm>
            <a:off x="3602160" y="2081520"/>
            <a:ext cx="2303640" cy="1657080"/>
          </a:xfrm>
          <a:prstGeom prst="rect">
            <a:avLst/>
          </a:prstGeom>
          <a:ln w="0">
            <a:noFill/>
          </a:ln>
        </p:spPr>
      </p:pic>
      <p:pic>
        <p:nvPicPr>
          <p:cNvPr id="199" name="Immagine 9" descr=""/>
          <p:cNvPicPr/>
          <p:nvPr/>
        </p:nvPicPr>
        <p:blipFill>
          <a:blip r:embed="rId5"/>
          <a:stretch/>
        </p:blipFill>
        <p:spPr>
          <a:xfrm>
            <a:off x="554400" y="4519440"/>
            <a:ext cx="5426640" cy="1476720"/>
          </a:xfrm>
          <a:prstGeom prst="rect">
            <a:avLst/>
          </a:prstGeom>
          <a:ln w="0">
            <a:noFill/>
          </a:ln>
        </p:spPr>
      </p:pic>
      <p:sp>
        <p:nvSpPr>
          <p:cNvPr id="200" name="CasellaDiTesto 10"/>
          <p:cNvSpPr/>
          <p:nvPr/>
        </p:nvSpPr>
        <p:spPr>
          <a:xfrm>
            <a:off x="363600" y="3657600"/>
            <a:ext cx="63262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No built-in hysteresis. 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Datasheet suggests Schmitt trigger configuration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01" name="Immagine 11" descr=""/>
          <p:cNvPicPr/>
          <p:nvPr/>
        </p:nvPicPr>
        <p:blipFill>
          <a:blip r:embed="rId6"/>
          <a:stretch/>
        </p:blipFill>
        <p:spPr>
          <a:xfrm>
            <a:off x="451440" y="2449800"/>
            <a:ext cx="3126240" cy="449640"/>
          </a:xfrm>
          <a:prstGeom prst="rect">
            <a:avLst/>
          </a:prstGeom>
          <a:ln w="0">
            <a:noFill/>
          </a:ln>
        </p:spPr>
      </p:pic>
      <p:pic>
        <p:nvPicPr>
          <p:cNvPr id="202" name="Immagine 12" descr=""/>
          <p:cNvPicPr/>
          <p:nvPr/>
        </p:nvPicPr>
        <p:blipFill>
          <a:blip r:embed="rId7"/>
          <a:stretch/>
        </p:blipFill>
        <p:spPr>
          <a:xfrm>
            <a:off x="6918480" y="5233680"/>
            <a:ext cx="4866840" cy="732240"/>
          </a:xfrm>
          <a:prstGeom prst="rect">
            <a:avLst/>
          </a:prstGeom>
          <a:ln w="0">
            <a:noFill/>
          </a:ln>
        </p:spPr>
      </p:pic>
      <p:sp>
        <p:nvSpPr>
          <p:cNvPr id="203" name="CasellaDiTesto 13"/>
          <p:cNvSpPr/>
          <p:nvPr/>
        </p:nvSpPr>
        <p:spPr>
          <a:xfrm>
            <a:off x="10458000" y="3409920"/>
            <a:ext cx="1381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HYS input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Connettore 2 16"/>
          <p:cNvSpPr/>
          <p:nvPr/>
        </p:nvSpPr>
        <p:spPr>
          <a:xfrm flipH="1">
            <a:off x="9841320" y="3718800"/>
            <a:ext cx="593280" cy="108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asellaDiTesto 17"/>
          <p:cNvSpPr/>
          <p:nvPr/>
        </p:nvSpPr>
        <p:spPr>
          <a:xfrm>
            <a:off x="10124640" y="1911240"/>
            <a:ext cx="1899360" cy="67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The digital output has its own </a:t>
            </a:r>
            <a:r>
              <a:rPr b="0" i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V</a:t>
            </a:r>
            <a:r>
              <a:rPr b="0" i="1" lang="en-US" sz="1800" spc="-1" strike="noStrike" baseline="-25000">
                <a:solidFill>
                  <a:srgbClr val="ff0000"/>
                </a:solidFill>
                <a:latin typeface="Calibri"/>
                <a:ea typeface="DejaVu Sans"/>
              </a:rPr>
              <a:t>DD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6" name="Connettore 2 18"/>
          <p:cNvSpPr/>
          <p:nvPr/>
        </p:nvSpPr>
        <p:spPr>
          <a:xfrm flipH="1">
            <a:off x="9840240" y="2530800"/>
            <a:ext cx="613080" cy="24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ff0000"/>
            </a:solidFill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"/>
          <p:cNvSpPr/>
          <p:nvPr/>
        </p:nvSpPr>
        <p:spPr>
          <a:xfrm>
            <a:off x="6918480" y="5233680"/>
            <a:ext cx="4767840" cy="268200"/>
          </a:xfrm>
          <a:prstGeom prst="rect">
            <a:avLst/>
          </a:prstGeom>
          <a:noFill/>
          <a:ln w="57240">
            <a:solidFill>
              <a:srgbClr val="ffb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"/>
          <p:cNvSpPr/>
          <p:nvPr/>
        </p:nvSpPr>
        <p:spPr>
          <a:xfrm>
            <a:off x="838440" y="3654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Off-the-shelf devices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6544800" y="1143000"/>
            <a:ext cx="360" cy="50292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0E0D505-B521-4D00-8A1F-AB3F21C3F19D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asellaDiTesto 5"/>
          <p:cNvSpPr/>
          <p:nvPr/>
        </p:nvSpPr>
        <p:spPr>
          <a:xfrm>
            <a:off x="6569280" y="1143000"/>
            <a:ext cx="571320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Four-transistor hysteresis cell</a:t>
            </a:r>
            <a:endParaRPr b="0" lang="en-US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Inputs: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Outputs: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br>
              <a:rPr sz="2800"/>
            </a:b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Formed by:</a:t>
            </a:r>
            <a:endParaRPr b="0" lang="en-US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highlight>
                  <a:srgbClr val="b4c7dc"/>
                </a:highlight>
                <a:latin typeface="Calibri"/>
                <a:ea typeface="DejaVu Sans"/>
              </a:rPr>
              <a:t>Cross-coupled MOSFETs M2-M3</a:t>
            </a:r>
            <a:endParaRPr b="0" lang="en-US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highlight>
                  <a:srgbClr val="bbe33d"/>
                </a:highlight>
                <a:latin typeface="Calibri"/>
                <a:ea typeface="DejaVu Sans"/>
              </a:rPr>
              <a:t>Load MOSFETS M1, M4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Constraint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US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+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=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en-US" sz="2800" spc="-1" strike="noStrike" baseline="-8000">
                <a:solidFill>
                  <a:srgbClr val="000000"/>
                </a:solidFill>
                <a:latin typeface="Calibri"/>
                <a:ea typeface="DejaVu Sans"/>
              </a:rPr>
              <a:t>0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= constant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11" name="Elemento grafico 15" descr=""/>
          <p:cNvPicPr/>
          <p:nvPr/>
        </p:nvPicPr>
        <p:blipFill>
          <a:blip r:embed="rId1"/>
          <a:stretch/>
        </p:blipFill>
        <p:spPr>
          <a:xfrm>
            <a:off x="3551400" y="4228920"/>
            <a:ext cx="2741400" cy="1941480"/>
          </a:xfrm>
          <a:prstGeom prst="rect">
            <a:avLst/>
          </a:prstGeom>
          <a:ln w="0">
            <a:noFill/>
          </a:ln>
        </p:spPr>
      </p:pic>
      <p:sp>
        <p:nvSpPr>
          <p:cNvPr id="212" name="CasellaDiTesto 16"/>
          <p:cNvSpPr/>
          <p:nvPr/>
        </p:nvSpPr>
        <p:spPr>
          <a:xfrm>
            <a:off x="594000" y="4012920"/>
            <a:ext cx="364140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Analysis: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in [0,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0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]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Notable points: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Symbol"/>
              <a:buChar char=""/>
            </a:pP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= 0;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=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0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Symbol"/>
              <a:buChar char=""/>
            </a:pP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=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=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0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/2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Symbol"/>
              <a:buChar char=""/>
            </a:pP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=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0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; </a:t>
            </a:r>
            <a:r>
              <a:rPr b="0" i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I</a:t>
            </a:r>
            <a:r>
              <a:rPr b="0" lang="en-US" sz="2400" spc="-1" strike="noStrike" baseline="-8000">
                <a:solidFill>
                  <a:srgbClr val="ff0000"/>
                </a:solidFill>
                <a:latin typeface="Calibri"/>
                <a:ea typeface="DejaVu Sans"/>
              </a:rPr>
              <a:t>1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 = 0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13" name="Titolo 2"/>
          <p:cNvSpPr/>
          <p:nvPr/>
        </p:nvSpPr>
        <p:spPr>
          <a:xfrm>
            <a:off x="838440" y="136800"/>
            <a:ext cx="10513440" cy="66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Compact comparator cell for Systems on a Chip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4" name="Rettangolo con angoli arrotondati 1"/>
          <p:cNvSpPr/>
          <p:nvPr/>
        </p:nvSpPr>
        <p:spPr>
          <a:xfrm>
            <a:off x="673200" y="1886400"/>
            <a:ext cx="1152360" cy="1263960"/>
          </a:xfrm>
          <a:prstGeom prst="roundRect">
            <a:avLst>
              <a:gd name="adj" fmla="val 10301"/>
            </a:avLst>
          </a:prstGeom>
          <a:solidFill>
            <a:srgbClr val="e2f0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Rettangolo con angoli arrotondati 10"/>
          <p:cNvSpPr/>
          <p:nvPr/>
        </p:nvSpPr>
        <p:spPr>
          <a:xfrm>
            <a:off x="4396680" y="1906560"/>
            <a:ext cx="1152360" cy="1263960"/>
          </a:xfrm>
          <a:prstGeom prst="roundRect">
            <a:avLst>
              <a:gd name="adj" fmla="val 10301"/>
            </a:avLst>
          </a:prstGeom>
          <a:solidFill>
            <a:srgbClr val="e2f0d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Rettangolo con angoli arrotondati 16"/>
          <p:cNvSpPr/>
          <p:nvPr/>
        </p:nvSpPr>
        <p:spPr>
          <a:xfrm>
            <a:off x="1996200" y="1877760"/>
            <a:ext cx="2227680" cy="1263600"/>
          </a:xfrm>
          <a:prstGeom prst="roundRect">
            <a:avLst>
              <a:gd name="adj" fmla="val 10301"/>
            </a:avLst>
          </a:prstGeom>
          <a:solidFill>
            <a:srgbClr val="deebf7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asellaDiTesto 26"/>
          <p:cNvSpPr/>
          <p:nvPr/>
        </p:nvSpPr>
        <p:spPr>
          <a:xfrm>
            <a:off x="2072520" y="1149840"/>
            <a:ext cx="1796760" cy="78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2a6099"/>
                </a:solidFill>
                <a:latin typeface="Symbol"/>
                <a:ea typeface="DejaVu Sans"/>
              </a:rPr>
              <a:t>b</a:t>
            </a:r>
            <a:r>
              <a:rPr b="0" lang="en-US" sz="4000" spc="-1" strike="noStrike" baseline="-8000">
                <a:solidFill>
                  <a:srgbClr val="2a6099"/>
                </a:solidFill>
                <a:latin typeface="Symbol"/>
                <a:ea typeface="DejaVu Sans"/>
              </a:rPr>
              <a:t>2,3 </a:t>
            </a:r>
            <a:r>
              <a:rPr b="0" lang="en-US" sz="4000" spc="-1" strike="noStrike">
                <a:solidFill>
                  <a:srgbClr val="2a6099"/>
                </a:solidFill>
                <a:latin typeface="Symbol"/>
                <a:ea typeface="DejaVu Sans"/>
              </a:rPr>
              <a:t>= b</a:t>
            </a:r>
            <a:r>
              <a:rPr b="0" lang="en-US" sz="4000" spc="-1" strike="noStrike" baseline="-25000">
                <a:solidFill>
                  <a:srgbClr val="2a6099"/>
                </a:solidFill>
                <a:latin typeface="Arial"/>
                <a:ea typeface="DejaVu Sans"/>
              </a:rPr>
              <a:t>C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218" name="Elemento grafico 3" descr=""/>
          <p:cNvPicPr/>
          <p:nvPr/>
        </p:nvPicPr>
        <p:blipFill>
          <a:blip r:embed="rId2"/>
          <a:stretch/>
        </p:blipFill>
        <p:spPr>
          <a:xfrm>
            <a:off x="776160" y="928800"/>
            <a:ext cx="4667400" cy="2608920"/>
          </a:xfrm>
          <a:prstGeom prst="rect">
            <a:avLst/>
          </a:prstGeom>
          <a:ln w="0">
            <a:noFill/>
          </a:ln>
        </p:spPr>
      </p:pic>
      <p:sp>
        <p:nvSpPr>
          <p:cNvPr id="219" name="CasellaDiTesto 30"/>
          <p:cNvSpPr/>
          <p:nvPr/>
        </p:nvSpPr>
        <p:spPr>
          <a:xfrm>
            <a:off x="4186800" y="3141000"/>
            <a:ext cx="1748160" cy="78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00a933"/>
                </a:solidFill>
                <a:latin typeface="Symbol"/>
                <a:ea typeface="DejaVu Sans"/>
              </a:rPr>
              <a:t>b</a:t>
            </a:r>
            <a:r>
              <a:rPr b="0" lang="en-US" sz="4000" spc="-1" strike="noStrike" baseline="-8000">
                <a:solidFill>
                  <a:srgbClr val="00a933"/>
                </a:solidFill>
                <a:latin typeface="Symbol"/>
                <a:ea typeface="DejaVu Sans"/>
              </a:rPr>
              <a:t>1,4 </a:t>
            </a:r>
            <a:r>
              <a:rPr b="0" lang="en-US" sz="4000" spc="-1" strike="noStrike">
                <a:solidFill>
                  <a:srgbClr val="00a933"/>
                </a:solidFill>
                <a:latin typeface="Symbol"/>
                <a:ea typeface="DejaVu Sans"/>
              </a:rPr>
              <a:t>= b</a:t>
            </a:r>
            <a:r>
              <a:rPr b="0" lang="en-US" sz="4000" spc="-1" strike="noStrike" baseline="-25000">
                <a:solidFill>
                  <a:srgbClr val="00a933"/>
                </a:solidFill>
                <a:latin typeface="Arial"/>
                <a:ea typeface="DejaVu Sans"/>
              </a:rPr>
              <a:t>L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2408400" y="5029200"/>
            <a:ext cx="1143000" cy="36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"/>
          <p:cNvSpPr/>
          <p:nvPr/>
        </p:nvSpPr>
        <p:spPr>
          <a:xfrm>
            <a:off x="2408400" y="5365800"/>
            <a:ext cx="2057400" cy="36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"/>
          <p:cNvSpPr/>
          <p:nvPr/>
        </p:nvSpPr>
        <p:spPr>
          <a:xfrm>
            <a:off x="2408400" y="5715000"/>
            <a:ext cx="3200400" cy="360"/>
          </a:xfrm>
          <a:prstGeom prst="line">
            <a:avLst/>
          </a:prstGeom>
          <a:ln w="0"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P. Bruschi – Design of Mixed Signal Circuits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FAAE800-B3F0-4C01-8A2E-2A9A5F90879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6129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2015-02-03T16:10:37Z</dcterms:created>
  <dc:creator>pc</dc:creator>
  <dc:description/>
  <dc:language>en-US</dc:language>
  <cp:lastModifiedBy/>
  <dcterms:modified xsi:type="dcterms:W3CDTF">2023-11-13T13:34:49Z</dcterms:modified>
  <cp:revision>688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12</vt:r8>
  </property>
  <property fmtid="{D5CDD505-2E9C-101B-9397-08002B2CF9AE}" pid="3" name="PresentationFormat">
    <vt:lpwstr>Widescreen</vt:lpwstr>
  </property>
  <property fmtid="{D5CDD505-2E9C-101B-9397-08002B2CF9AE}" pid="4" name="Slides">
    <vt:r8>41</vt:r8>
  </property>
</Properties>
</file>